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handoutMasterIdLst>
    <p:handoutMasterId r:id="rId22"/>
  </p:handoutMasterIdLst>
  <p:sldIdLst>
    <p:sldId id="266" r:id="rId4"/>
    <p:sldId id="256" r:id="rId5"/>
    <p:sldId id="277" r:id="rId6"/>
    <p:sldId id="257" r:id="rId7"/>
    <p:sldId id="278" r:id="rId8"/>
    <p:sldId id="279" r:id="rId9"/>
    <p:sldId id="273" r:id="rId10"/>
    <p:sldId id="271" r:id="rId11"/>
    <p:sldId id="258" r:id="rId12"/>
    <p:sldId id="260" r:id="rId13"/>
    <p:sldId id="259" r:id="rId14"/>
    <p:sldId id="261" r:id="rId15"/>
    <p:sldId id="262" r:id="rId16"/>
    <p:sldId id="267" r:id="rId17"/>
    <p:sldId id="268" r:id="rId18"/>
    <p:sldId id="269" r:id="rId19"/>
    <p:sldId id="272" r:id="rId20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rush Script MT" panose="030608020404060703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FFCC"/>
    <a:srgbClr val="009900"/>
    <a:srgbClr val="99FF99"/>
    <a:srgbClr val="6699FF"/>
    <a:srgbClr val="000099"/>
    <a:srgbClr val="33CC33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61" autoAdjust="0"/>
    <p:restoredTop sz="90929"/>
  </p:normalViewPr>
  <p:slideViewPr>
    <p:cSldViewPr>
      <p:cViewPr varScale="1">
        <p:scale>
          <a:sx n="65" d="100"/>
          <a:sy n="65" d="100"/>
        </p:scale>
        <p:origin x="72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75" d="100"/>
          <a:sy n="75" d="100"/>
        </p:scale>
        <p:origin x="-1404" y="1014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447827FD-F9BE-4710-82A4-6371A5FA379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2C5D3DF-E6F8-40EA-9F81-A42AB0BF9DB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182F8732-42BB-4838-9BD5-CA3871D23CF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EA2CA8F-166D-4DE8-86C4-0527C7BC05F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65D3D9C-2C96-418F-BE7D-D2F83BDF524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498F394F-E992-4000-91A6-47661226A6D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D866269-D2A1-4EBD-A8B2-44E4F36FC0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4AF85A7B-BFAE-4CD5-B8C4-9EE932D34FA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CC97D5F-2943-42D7-9B0A-0E8EB8403B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0D5C06B4-6416-4856-A97D-03F462B8007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132B0B5-7446-4282-A5B6-E15740B5C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it-IT" altLang="it-IT"/>
              <a:t>Dal libro “Il mare della Robotica” - G. Veruggio -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 u="sng"/>
              <a:t>Architettura di controllo di un qualunque ‘robot intelligente’</a:t>
            </a:r>
            <a:r>
              <a:rPr lang="it-IT" altLang="it-IT"/>
              <a:t> </a:t>
            </a:r>
          </a:p>
          <a:p>
            <a:pPr eaLnBrk="1" hangingPunct="1"/>
            <a:r>
              <a:rPr lang="it-IT" altLang="it-IT"/>
              <a:t>Alla base troviamo un livello esecutivo, che è sostanzialmente l’automazione basata sulla teoria classica del Controllo: è questo il livello che si interfaccia fisicamente con la macchina. Può essere costituito da tutta una serie di regolatori, sottosistemi cui è demandato il compito di regolare pressioni, temperature, numero di giri dei motori e qunt’altro occorre per far funzionare il robot.</a:t>
            </a:r>
          </a:p>
          <a:p>
            <a:pPr eaLnBrk="1" hangingPunct="1"/>
            <a:r>
              <a:rPr lang="it-IT" altLang="it-IT"/>
              <a:t>Al vertice troviamo il livello strategico che gestisce la conoscenza ed organizza l’attività.Tale livello interfaccia direttamente co l’operatore umano dal quale riceve istruzioni sulla missione da compiere.</a:t>
            </a:r>
          </a:p>
          <a:p>
            <a:pPr eaLnBrk="1" hangingPunct="1"/>
            <a:r>
              <a:rPr lang="it-IT" altLang="it-IT"/>
              <a:t>Al centro vi è il livello tattico, interfaccia tra pensiero ed azione; in effetti ci si potrebbe chiedere perché è necessario introdurre un livello ibrido anziché scomporre le sue funzioni in parte per il livello superiore ed in parte per il livello inferiore; il motivo è dovuto al fatto che le funzioni svolte dai due livelli estremi sono profondamente differenti e tali sono anche i calcolatori e i linguaggi di programmazione che vengono utilizzati.</a:t>
            </a:r>
          </a:p>
          <a:p>
            <a:pPr eaLnBrk="1" hangingPunct="1"/>
            <a:r>
              <a:rPr lang="it-IT" altLang="it-IT"/>
              <a:t>. . . Continua . . 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F015449B-75EF-402A-AD83-E57670EEB0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22621C5-D360-49A2-B225-95AA0964D5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it-IT" altLang="it-IT"/>
              <a:t>Dal libro “Il mare della Robotica” - G. Veruggio -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. . . Continua . . .</a:t>
            </a:r>
          </a:p>
          <a:p>
            <a:pPr eaLnBrk="1" hangingPunct="1"/>
            <a:r>
              <a:rPr lang="it-IT" altLang="it-IT"/>
              <a:t>. . . </a:t>
            </a:r>
            <a:r>
              <a:rPr lang="it-IT" altLang="it-IT" u="sng"/>
              <a:t>Il livello strategico</a:t>
            </a:r>
            <a:r>
              <a:rPr lang="it-IT" altLang="it-IT"/>
              <a:t> implica il tentativo di emulare comportamenti intelligenti e quindi di ricorrere all’intelligenza artificiale, con la necessità di gestire una grande quantità di informazioni, con macchine e linguaggi simbolici per loro natura asincroni, il che significa che non si può prevedere se la risoluzione di un certo problema richiederà un secondo o un minuto.</a:t>
            </a:r>
          </a:p>
          <a:p>
            <a:pPr eaLnBrk="1" hangingPunct="1"/>
            <a:r>
              <a:rPr lang="it-IT" altLang="it-IT"/>
              <a:t>. . . Il </a:t>
            </a:r>
            <a:r>
              <a:rPr lang="it-IT" altLang="it-IT" u="sng"/>
              <a:t>livello esecutivo</a:t>
            </a:r>
            <a:r>
              <a:rPr lang="it-IT" altLang="it-IT"/>
              <a:t> controlla gli apparati e deve reagire istantaneamente agli stimoli fisici con l’impiego di calcolatori veloci, sincronizzati con la scansione interna delle funzioni vitali del robot.</a:t>
            </a:r>
          </a:p>
          <a:p>
            <a:pPr eaLnBrk="1" hangingPunct="1"/>
            <a:r>
              <a:rPr lang="it-IT" altLang="it-IT"/>
              <a:t>. . . Il </a:t>
            </a:r>
            <a:r>
              <a:rPr lang="it-IT" altLang="it-IT" u="sng"/>
              <a:t>livello tattico</a:t>
            </a:r>
            <a:r>
              <a:rPr lang="it-IT" altLang="it-IT"/>
              <a:t> deve essere gestito da calcolatori veloci sincroni lato esecuzione e asincroni in grado di comunicare con il livello superiore; si tratta quindi di di un livello finalizzato più alla comunicazione fra i due livelli adiacenti che a specifiche funzioni relative alle attività del robot. 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E27A5CA2-4EAF-454B-BD59-04538E346C3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4A78D0C-14A1-48C2-83F2-2CF3F9509D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2E8E140D-4785-4A68-B765-0C5B98A482D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CF89F7CB-2F48-4033-A827-4E534CAFC1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C456AC61-C9BD-4630-AF84-CA32C7B7EC1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4A126291-3734-41A4-9CED-177ED50726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AD3BB65E-6ECA-4DF2-911A-0505DE8578E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8DB838C-31C6-427D-9060-370B08C9F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C58878E-2DC3-4EE3-A228-75720D2D3BA0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276BFA74-2B7B-4934-857E-946E10DC382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defTabSz="914400">
              <a:spcBef>
                <a:spcPct val="0"/>
              </a:spcBef>
            </a:pPr>
            <a:endParaRPr lang="it-IT" altLang="it-IT" sz="2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2FA37EC-3BEE-44A0-A8FF-5A42E01822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3E1BFAC-4188-4BC7-A938-207E50C758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it-IT" altLang="it-IT"/>
              <a:t>Gli elementi base da definire per iniziare a disegnare l’architettura di controllo di un robot sono :</a:t>
            </a:r>
          </a:p>
          <a:p>
            <a:pPr eaLnBrk="1" hangingPunct="1"/>
            <a:r>
              <a:rPr lang="it-IT" altLang="it-IT" b="1"/>
              <a:t>percezione , modello del mondo , azione</a:t>
            </a:r>
          </a:p>
          <a:p>
            <a:pPr eaLnBrk="1" hangingPunct="1"/>
            <a:r>
              <a:rPr lang="it-IT" altLang="it-IT"/>
              <a:t>La PERCEZIONE . . .</a:t>
            </a:r>
          </a:p>
          <a:p>
            <a:pPr eaLnBrk="1" hangingPunct="1"/>
            <a:r>
              <a:rPr lang="it-IT" altLang="it-IT"/>
              <a:t>. . .  si suddivide in   ‘PROPRIOCEZIONE’  e  ‘ESTEROCEZIONE’ </a:t>
            </a:r>
          </a:p>
          <a:p>
            <a:pPr eaLnBrk="1" hangingPunct="1"/>
            <a:r>
              <a:rPr lang="it-IT" altLang="it-IT"/>
              <a:t>che sono approfondite con il collegamento ipertestuale previsto in figura.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La PERCEZIONE ,  tramite l’analisi e la fusione di tutti i segnali provenienti dai sensori ,      </a:t>
            </a:r>
            <a:r>
              <a:rPr lang="it-IT" altLang="it-IT" sz="1400" b="1" i="1"/>
              <a:t>crea ed aggiorna una rappresentazione interna del mondo</a:t>
            </a:r>
            <a:r>
              <a:rPr lang="it-IT" altLang="it-IT"/>
              <a:t>.</a:t>
            </a:r>
          </a:p>
          <a:p>
            <a:pPr eaLnBrk="1" hangingPunct="1"/>
            <a:r>
              <a:rPr lang="it-IT" altLang="it-IT"/>
              <a:t>Conseguentemente, per confronto, riconosce oggetti e situazioni e determina nuove relazioni logiche tra gli eventi  (calcolo di forme, dimensioni, orientazione degli oggetti).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AZIONE è il sistema che, sulla base della rappresentazione del mondo e degli obiettivi da raggiungere, genera il comportamento. Questa attività evolve ciclicamente in un continuo scambio di informazioni.</a:t>
            </a:r>
          </a:p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ACCF079-F61B-42C2-A7E0-50E724BEEA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71883A4-4559-4FF0-AD1F-90FC73CFE0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it-IT" altLang="it-IT" b="1"/>
              <a:t>. . .  percezione , modello del mondo , azione</a:t>
            </a:r>
          </a:p>
          <a:p>
            <a:pPr eaLnBrk="1" hangingPunct="1"/>
            <a:endParaRPr lang="it-IT" altLang="it-IT" b="1"/>
          </a:p>
          <a:p>
            <a:pPr eaLnBrk="1" hangingPunct="1"/>
            <a:r>
              <a:rPr lang="it-IT" altLang="it-IT"/>
              <a:t>prima dell’azione (definita nella nota precedente) occorre comunque la</a:t>
            </a:r>
          </a:p>
          <a:p>
            <a:pPr eaLnBrk="1" hangingPunct="1"/>
            <a:r>
              <a:rPr lang="it-IT" altLang="it-IT" b="1"/>
              <a:t>valutazione .</a:t>
            </a:r>
          </a:p>
          <a:p>
            <a:pPr eaLnBrk="1" hangingPunct="1"/>
            <a:r>
              <a:rPr lang="it-IT" altLang="it-IT"/>
              <a:t>La valutazione è un possibile criterio di giudizio o discriminazione che stima l’efficienza di comportamento e le probabilità di successo del ROBOT .</a:t>
            </a:r>
            <a:endParaRPr lang="it-IT" altLang="it-IT" b="1"/>
          </a:p>
          <a:p>
            <a:pPr eaLnBrk="1" hangingPunct="1"/>
            <a:r>
              <a:rPr lang="it-IT" altLang="it-IT" b="1"/>
              <a:t>L’azione</a:t>
            </a:r>
          </a:p>
          <a:p>
            <a:pPr eaLnBrk="1" hangingPunct="1"/>
            <a:r>
              <a:rPr lang="it-IT" altLang="it-IT"/>
              <a:t>che come è stato detto alla nota precedente ‘genera il comportamento’</a:t>
            </a:r>
          </a:p>
          <a:p>
            <a:pPr eaLnBrk="1" hangingPunct="1"/>
            <a:r>
              <a:rPr lang="it-IT" altLang="it-IT"/>
              <a:t>si può suddividere in COMANDI che conseguentemente producono determinati MOVIMENTI e aggiornamenti dello STATO del ‘mondo’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B1869DD-415D-4314-A093-28FF5290BDA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22D68BA0-2684-4950-9F33-8AE11E439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3568875-BEAA-4BCB-BE93-BF5BD20FA1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C3C01E81-8C73-4E5F-AEE3-0929490677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28997F2-B36D-4078-AE5B-2E31E6CD2C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EF15BE6-DE79-4FF8-9137-250720DFBF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1A2D80D-25AD-42DD-9CCE-DFBEF6F264C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85FD773-2F6B-410C-BA14-49DDB189F8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2F47142-AFB3-4F7A-84E1-8F6EEAF35F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5F4D96D8-61DB-431A-9AD3-137D49FA5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it-IT" altLang="it-IT"/>
              <a:t>Dal libro “Il mare della Robotica” - G. Veruggio - 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/>
              <a:t>Nella figura è rappresentato lo schema generale per rappresentare ogni sistema intelligente. Questo dovrà poi essere ulteriormente dettagliato, scomponendo ciascun elemento in blocchi e sottoblocchi, deputati all’esecuzione di funzioni sempre più elementari, e precisando i flussi di informazione fra ciascun modulo elementare e tutti gli altri. Lo schema risultante, spesso estremamente complesso, è quello che poi verrà trasformato in una architettura di controllo, trasducendo ciascuna funzione logica in un opportuno modello fisico, hardware o sftware, del sistema di elaborazione del robot.</a:t>
            </a:r>
          </a:p>
          <a:p>
            <a:pPr eaLnBrk="1" hangingPunct="1"/>
            <a:r>
              <a:rPr lang="it-IT" altLang="it-IT" b="1" u="sng"/>
              <a:t>Percezione </a:t>
            </a:r>
            <a:r>
              <a:rPr lang="it-IT" altLang="it-IT"/>
              <a:t>: è l’attività che, tramite l’analisi e la fusione di tutti i dati sensoriali, per periodi di tempo significativi, crea ed aggiorna una rappresentazione interna del mondo. </a:t>
            </a:r>
          </a:p>
          <a:p>
            <a:pPr eaLnBrk="1" hangingPunct="1"/>
            <a:r>
              <a:rPr lang="it-IT" altLang="it-IT" b="1" u="sng"/>
              <a:t>Modello :  </a:t>
            </a:r>
            <a:r>
              <a:rPr lang="it-IT" altLang="it-IT"/>
              <a:t>è la rappresentazione interna all’elaboratore del robot, dello stato dell’ambiente esterno.</a:t>
            </a:r>
          </a:p>
          <a:p>
            <a:pPr eaLnBrk="1" hangingPunct="1"/>
            <a:r>
              <a:rPr lang="it-IT" altLang="it-IT" b="1" u="sng"/>
              <a:t>Valutazione</a:t>
            </a:r>
            <a:r>
              <a:rPr lang="it-IT" altLang="it-IT"/>
              <a:t> :  è il processo che determina ciò che è buono e cattivo, importante o superfluo, certo o improbabile. E’ infine il processo decisionale che valuta i piani e le previsioni e sceglie le azioni da compiere sulla base di precisi criteri di costi, rischi e benefici.</a:t>
            </a:r>
            <a:endParaRPr lang="it-IT" altLang="it-IT" b="1" u="sng"/>
          </a:p>
          <a:p>
            <a:pPr eaLnBrk="1" hangingPunct="1"/>
            <a:r>
              <a:rPr lang="it-IT" altLang="it-IT"/>
              <a:t>(prosegue alla pagina successiva)</a:t>
            </a:r>
            <a:endParaRPr lang="it-IT" altLang="it-IT" b="1" u="sng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AC96993-A268-4CAB-A761-288C2C7F0ED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BC4B597-7955-480D-8614-47643F6D06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it-IT" altLang="it-IT"/>
              <a:t>(prosegue dalla pagina precedente)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 b="1" u="sng"/>
              <a:t>Azione</a:t>
            </a:r>
            <a:r>
              <a:rPr lang="it-IT" altLang="it-IT"/>
              <a:t> :  E’ il sistema che, sulla base della rappresentazione del mondo e degli obiettivi da raggiungere, genera il comportamento.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 b="1" u="sng"/>
              <a:t>Sensori </a:t>
            </a:r>
            <a:r>
              <a:rPr lang="it-IT" altLang="it-IT"/>
              <a:t>: Sono il mezzo per conoscere sia lo stato de mondo esterno sia quello interno del obot.</a:t>
            </a:r>
          </a:p>
          <a:p>
            <a:pPr eaLnBrk="1" hangingPunct="1"/>
            <a:endParaRPr lang="it-IT" altLang="it-IT"/>
          </a:p>
          <a:p>
            <a:pPr eaLnBrk="1" hangingPunct="1"/>
            <a:r>
              <a:rPr lang="it-IT" altLang="it-IT" b="1" u="sng"/>
              <a:t>Attuatori</a:t>
            </a:r>
            <a:r>
              <a:rPr lang="it-IT" altLang="it-IT"/>
              <a:t> : Sono le unità che permettono al sistema intelligente di agire.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2FE8E3-4B78-4D22-BF99-DE7441EFE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ABB553-15C2-4481-8F4E-0B7AD4188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675994C-D3EE-4CB0-A066-4D949F44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D9FF67-8791-4C80-A73B-FF2B714FE7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602FB-D585-499A-A70B-1177FBD8B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6773A-8218-4B55-B853-3AD63294B7C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9480080"/>
      </p:ext>
    </p:extLst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77D71-BD40-4CCB-AEC5-90E61F5D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C9D83F-5F0D-44EA-B25C-82FC10D7D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5D52F3-6E46-4C8B-95B6-452114DF7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4FFCE4-8026-4E5B-BED7-D5B07C06C1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9BA39B0-C09F-46DC-AFA8-8A682ED3A6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82B96-605A-4860-A295-1DF8C585F67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3693853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D494EE-287A-4DB8-93E9-7FA22F28B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4F3920-F316-477D-BA50-FC24151E0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2713F6-5CAA-443C-AC64-E688373577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F7847E-3E5F-4982-807B-D3BF33BF4D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439382D-3BF7-41FA-AF52-8D2F96D306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194A7-DDAE-484A-A59B-911150280B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5515746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82FE8E3-4B78-4D22-BF99-DE7441EFE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ABB553-15C2-4481-8F4E-0B7AD4188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E81154-E4FD-4F8B-829E-3B7061A042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BAAEF2-8668-4F5F-A432-63310DE4D2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EC723-8F1D-4263-8D49-D562276034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795C6-A297-4D4D-B0F7-8EB02A6894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6869909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F5317-DCA8-49C0-964E-CF7B1553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7B49BC-2E87-45EA-BFBD-316375CF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BD051D-E25E-4A09-AF43-0E096C20C2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DEDC2A-1DE4-484F-8A62-FD49F84250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C9E64F-1008-4B80-8D1A-688E031F1A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EC3D29-D304-4AEE-96CA-917586B406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21882548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4FEAE-2AF4-4785-AB90-B5BD257B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0FD0C4-45B8-4D7D-BDE7-3C1F3C3DA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C820256-489D-4B46-961C-BD5CD5928E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E1EA2F-055A-4547-ADD3-F5C3E1E4F4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02B843-5648-4E24-804C-A9A32B820C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C2D1D-5033-491E-A686-C0EA697076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69156449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437BF-40DD-424C-847C-C1219FF3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E19CC3-C301-4DC8-8F2A-52DB03856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6FE53C-756F-4FE6-B7EF-EF521A12E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C7991D-C94E-4D79-B417-5D27360B2B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6369D-0FA8-4531-AA8C-C5FE5AC0C9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7BF60F-1B0E-4489-BD78-0DDCE67E6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DE3D8-6D5A-4F09-8A65-67082BAE52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4926868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7B04E1-799F-4FFD-8624-70F737E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F86C36-4035-4ECD-AACA-1B9A7F0E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31A141-2652-481B-A911-DB0762041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B4D01DD-FB48-4FC0-8F38-9B78E2938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106363A-0698-4920-995A-69BF862E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09028A-6794-4CED-AE64-D8CB2A4746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4353727-DB4B-4D4E-9451-12BA4ABAE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4EE7498-8CB5-46A9-B2D5-E05A4058A7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E4E3D-AB78-4ED2-B0E5-D69A050014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4680287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DFFB5-0823-4046-BBBD-7DBC02D0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49565E2-39D3-4386-BCE3-6AB3E43F4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93BE62E-32E3-4510-9589-1595F2809A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FA8BD1-1DE2-4145-A1E7-62EC551225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3C8A4-6EDD-4DED-A8BB-BCFE583518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5719691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D102343-761C-4652-AAA2-D36DE19C06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B350DE0-9F1F-470D-8AF1-BB08335B75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0186E6-7C40-47EF-8B2B-51E7419E4C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70519-4A93-4F06-894A-3A367211B25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11161401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660EA-95B5-452D-83A7-D8E0EA84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89E80-9005-42EA-8ECE-89AE8765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3C8701-9408-4A48-9962-FA15D4A2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A23088-2E7A-44FD-8F3C-6F5D34F276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7A433A-9718-42AB-A339-6723A89B3F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E479D6-43B8-4E45-BA62-9FF93BEBAE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474B7-CE63-46DF-A47F-167F8889F90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720540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0F5317-DCA8-49C0-964E-CF7B1553C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7B49BC-2E87-45EA-BFBD-316375CF1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D0896E-BDC4-44FF-A17F-C5DE56E732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56FA14-3994-4980-9634-D11D357455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65361F-26A8-4B87-A3A4-A346CF8052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F2E94-0E01-47AD-9416-CDDB3CAB5B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90856275"/>
      </p:ext>
    </p:extLst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86A7C-7984-40D0-8B62-368184E3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3AF746-B274-4173-B5AC-B99C41F0D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C2FAB6-CE2F-4EC5-B0AE-8C119D01A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DF6759-DC15-48F0-8ADD-1943B566F8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D20C5B-CC91-4779-8674-61D3C441E9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75FA9-8CAF-4B64-9A71-E86A3E8E0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F62FD-7B8F-4F89-BDCC-C9EC2468554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39272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777D71-BD40-4CCB-AEC5-90E61F5D6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2C9D83F-5F0D-44EA-B25C-82FC10D7D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C71D3C-FCB1-45F9-9BA9-C5C799CBFF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B3D3E10-4748-4295-9469-FE063943A8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F53F66-FB4A-44C2-9F07-87C18F32EA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F58BE-6152-412A-9A50-BE66A9DADB1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796943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D494EE-287A-4DB8-93E9-7FA22F28B9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24F3920-F316-477D-BA50-FC24151E0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5FE472-D126-4A5F-A778-9D1E0DA1B2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C59F6F-BB1A-46FE-979B-4049515AEF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417753-C760-4C39-90A8-CCD4CF1BAD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18CFC-93A2-4AE1-9915-AAF576C7270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03862374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FE380D-556A-4059-8DD5-4C82ED49E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BDED872-7A7D-488A-9245-86BC8C481F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707C2-C183-4ECD-A225-0BD290358A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AF9FB4-B688-4023-B096-700EB2325E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3FF4E9-1BC5-4BAF-8BE3-14E06194E2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CC2ED5-B295-4DEF-A5AD-0DE5148B1C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067440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CA2E46-9D58-4690-9586-9A9F1B3E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C9F9B4B-38CF-4807-AF8D-7D24BD3BC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0A0350-EC9D-4D9B-96C1-7762C69E87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163A41-11D6-4808-910F-B6AD15069E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1253D1A-9FDD-4C60-B3D7-298ED0DCC1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F4085-1C20-4EC6-BE12-2B3ADDD767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5665860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236992-BB47-4FEF-8FC4-27F0DB437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AA3236D-79CD-455E-833A-F2C8C8FAE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5ADF06-52D2-4ACC-AD98-87C0EC23F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A74A8-EDC3-428A-8E60-27E7B05FD8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B276A72-70FF-4BE7-A400-815FA3216A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17222-3CC1-4720-A2C3-C23D45919BA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26314309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0942B9-7641-4745-B9E5-3497FAD7F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794A19C-91FE-4409-8F78-85B1AC6F7C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E51B0B7-9863-424B-B848-298C1262F8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0EF52-76A9-405B-B7E1-8C6B9D9965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D31200-A07B-4977-84F7-11905027C7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8C37D-B6D1-4A29-B8FC-1FA2AB7A05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D44E3-D851-4731-B6B4-3F798F3F3D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9194543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C840B51-3155-4D48-AD21-091050F8C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52A75F7-10BE-41FE-BC46-B602D3DB7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BFD6D11-27CF-46EE-8C6B-0210A5CAB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4DD9649-E67E-4064-824D-B28656AC32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79E01E-A2AB-40C8-92B3-1BFDDB35D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167748-589D-4245-87B5-25F72CAC19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156D63-007E-4EDD-9009-95F756E7E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1003F4-248A-40F5-95A6-E6F341ED5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24E52-CA16-48A4-AC56-E48417E39D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01325435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8E5BCF-ED36-4D54-8A36-FFB8843D0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BE6DCC5-B7E9-46DE-8056-75ADB85ACA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2F3AC8C-D652-497E-B040-4E09CAD2C1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E8009A3-3483-44AA-955A-99C00338FB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779B-79E0-4114-BF3A-A2CA34CC5DE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0905433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1A3CC31-539D-473B-BC67-C07592F8ED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09136FC-30FE-4C94-A964-B2FC58FED7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84033C-F2EA-4B22-A839-B9B0CD8252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B4CF2-4739-41D2-B988-7D8FE2C2D1E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0038893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14FEAE-2AF4-4785-AB90-B5BD257B3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0FD0C4-45B8-4D7D-BDE7-3C1F3C3DA4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9054A-4C3A-4D4F-B0B8-0913725894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384132-C9C9-4728-8B3F-6CAE5AD9D0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021CD95-1069-4F23-AC57-8A491E14D1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6EB7C-89C3-410E-8573-0BF95838D56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601677"/>
      </p:ext>
    </p:extLst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533E005-A104-479B-8EFA-7CA5FE6E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BBC8F2D-718F-4704-AFF0-95CFD4EBA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005A8A6-7E79-4D1F-887B-32CB90BF3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9EEBA-23BF-4D28-B319-CD3927A2D3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D77F92-FDF8-4BE0-870F-D2EC2902CB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121C62-F5DB-492E-AE02-46FBF87D6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2C7B0-952B-420C-BCD5-00A46F370ED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60093365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36DEEE-0D24-4609-9BED-662BF54DC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5F6C03A-B180-49E8-AE67-2A46AAC18C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A8B0D5B-041E-4D91-912F-7D3080B15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AC9E3-6565-411D-B025-2262DB15A8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F019DD-E619-4D97-8AB6-07184547A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0E8D4A-367C-4942-86D3-86674C28B0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6780C-5238-4EBD-9195-46E26955CAF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05429780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1F106-F83D-4494-A7C7-E8BE4C236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02B62E3-F969-4193-BEBC-FB33EE4FC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ECA236-27D2-46B7-9104-7302E07F9F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ECADD4-0A90-4EC6-907B-06372F03A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95F920-F2AE-4544-834C-401EA9D9C5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BDBE3-7DEA-4BDE-AB9B-BF62E02801B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62848166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23F513F-8BA9-412F-A807-BE87EE209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67BB24-D14E-4A16-9345-0DCAD4396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2442B1-F8AF-404E-A343-4C37207EEC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1B559F-8EB1-4578-8B5E-F4CD4A3842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31C5497-91F2-4DA7-8F10-8AF0EE1D97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8E09-3CD5-4E4B-99A6-DA97189B8FF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3424990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491E81-10E9-4EA0-9232-B533BBE5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online 2">
            <a:extLst>
              <a:ext uri="{FF2B5EF4-FFF2-40B4-BE49-F238E27FC236}">
                <a16:creationId xmlns:a16="http://schemas.microsoft.com/office/drawing/2014/main" id="{532EA80C-F085-4D9A-BB79-AA7AF2896F03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4C2E4E-680B-4FF3-AA3E-A466DD77EE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834ABF-DDE7-4E01-AD7D-987C5D93BF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35A1A9-34C5-4C7F-9101-718BAC0B86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96F858-4A08-4CCE-96F3-935309974B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BDC6E-C3A8-4736-8B86-6DB70FD713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2333418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9437BF-40DD-424C-847C-C1219FF36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E19CC3-C301-4DC8-8F2A-52DB038560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6FE53C-756F-4FE6-B7EF-EF521A12E7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3992D0-F8DE-44DF-83D5-CB1269AE27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C90E8-FA07-433D-A03F-5BCD3CCD8A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A3AD6E-1803-4848-B849-D5CB702D33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C3AA9-25AE-4602-AC82-1F5FA5322CA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880603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7B04E1-799F-4FFD-8624-70F737E10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F86C36-4035-4ECD-AACA-1B9A7F0EF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731A141-2652-481B-A911-DB0762041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B4D01DD-FB48-4FC0-8F38-9B78E2938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106363A-0698-4920-995A-69BF862ED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AF9A58F-F3FB-417A-BBFB-83259E19A9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83D5E0A-C292-4E63-A4E4-8904CE89B33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9036B98-A88A-473B-B089-EFA941CD76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CAD86-B35C-45E5-A545-EC9CEA709FD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0783413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DFFB5-0823-4046-BBBD-7DBC02D00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0C09BBE-96E2-40D7-A399-C9BB1EEF2F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AF13D9-5E43-48AF-9EEE-A15EE39B3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5CBB807-D4D3-4BF8-986E-2034A53A3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78CA-8901-422E-A932-39846D0F1FE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62952138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BFA873B-4B80-4608-A276-883802FA85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91470D1-7169-4C0B-9063-1FCD4DD15F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1D6400-B8EE-4C2B-A7C3-62B79EBAA6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E9492-98D5-4FBD-AB8E-C6AB63C1B9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8442707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1660EA-95B5-452D-83A7-D8E0EA84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6089E80-9005-42EA-8ECE-89AE8765E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B3C8701-9408-4A48-9962-FA15D4A2E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53EF8C-32D1-4C79-937F-6EF431CB15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31527D-2317-438F-8C9B-2B1B6DC672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28C988-83D8-4417-9D90-A860DB8580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E0414-61F7-4B82-BD6E-96106D4CF66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8929376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86A7C-7984-40D0-8B62-368184E3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F3AF746-B274-4173-B5AC-B99C41F0D5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6C2FAB6-CE2F-4EC5-B0AE-8C119D01A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91354D-0320-41B2-814F-1B8F336611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4C6564-CADC-437D-84C6-9451301D4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29BA69-0FB6-4E4D-894A-01AB1D0036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A8F6-4C61-4262-91C5-08F27023F8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54248326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B45CF6-4B4B-451C-9556-FCE0FE162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B8968ED-D40F-4FC9-B1C2-F33C48A90D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BC7C09-F710-4A6F-91EE-0169C45251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510776-943C-4558-A08E-0E9AF25D5C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A96862-4D52-45AF-8937-AD4B2CBB79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AA654358-8DF7-48DD-838B-8861D902B2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r"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CE11FE7A-92AF-4648-8B57-50C3B2BEC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75119C0-4E3B-4A82-B639-431FEAF06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6BC7C09-F710-4A6F-91EE-0169C45251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510776-943C-4558-A08E-0E9AF25D5C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CA96862-4D52-45AF-8937-AD4B2CBB795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6EA038D6-83E6-4DDD-A4B9-334C56D307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 spd="slow">
    <p:wipe dir="r"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D8D4FF2-7AF7-4F30-A8C0-4CE035A6C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 dello schema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6DF50C6-3D58-4428-AB7C-43166CC50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307D7F9-2B7F-444D-8B25-6406450FACB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680B81F-8CEB-41C0-82EA-AB29D799B2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03505E9-DDEE-4CD2-9096-BAC8D14537C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fld id="{2B293704-C265-4D64-A13A-DCA1E0168D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</p:sldLayoutIdLst>
  <p:transition spd="slow">
    <p:wipe dir="r"/>
  </p:transition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defTabSz="762000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png"/><Relationship Id="rId5" Type="http://schemas.openxmlformats.org/officeDocument/2006/relationships/image" Target="../media/image7.wmf"/><Relationship Id="rId10" Type="http://schemas.openxmlformats.org/officeDocument/2006/relationships/image" Target="../media/image9.png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rob_pro.ppt#-1,1,Robot_propriocezione - CNR GE - appunti Oder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966"/>
            </a:gs>
            <a:gs pos="50000">
              <a:srgbClr val="0033CC"/>
            </a:gs>
            <a:gs pos="100000">
              <a:srgbClr val="0019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3B92531-BCBD-4406-96A1-C959553CD06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971800"/>
            <a:ext cx="7772400" cy="1143000"/>
          </a:xfrm>
          <a:noFill/>
        </p:spPr>
        <p:txBody>
          <a:bodyPr anchor="ctr"/>
          <a:lstStyle/>
          <a:p>
            <a:r>
              <a:rPr lang="it-IT" altLang="it-IT" sz="4000" b="1">
                <a:solidFill>
                  <a:srgbClr val="FFFF66"/>
                </a:solidFill>
                <a:latin typeface="Arial" panose="020B0604020202020204" pitchFamily="34" charset="0"/>
              </a:rPr>
              <a:t>Robotica </a:t>
            </a:r>
            <a:r>
              <a:rPr lang="it-IT" altLang="it-IT" sz="4000" b="1" u="sng">
                <a:solidFill>
                  <a:srgbClr val="FFFF66"/>
                </a:solidFill>
                <a:latin typeface="Arial" panose="020B0604020202020204" pitchFamily="34" charset="0"/>
              </a:rPr>
              <a:t>II° parte</a:t>
            </a:r>
            <a:br>
              <a:rPr lang="it-IT" altLang="it-IT" sz="4400" b="1">
                <a:solidFill>
                  <a:srgbClr val="FFFF66"/>
                </a:solidFill>
                <a:latin typeface="Arial" panose="020B0604020202020204" pitchFamily="34" charset="0"/>
              </a:rPr>
            </a:br>
            <a:br>
              <a:rPr lang="it-IT" altLang="it-IT" sz="900" b="1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it-IT" altLang="it-IT" sz="1800" b="1">
                <a:solidFill>
                  <a:srgbClr val="FFFF66"/>
                </a:solidFill>
                <a:latin typeface="Arial" panose="020B0604020202020204" pitchFamily="34" charset="0"/>
              </a:rPr>
              <a:t>appunti ispirati al Corso tenuto da :</a:t>
            </a:r>
            <a:br>
              <a:rPr lang="it-IT" altLang="it-IT" sz="2400" b="1">
                <a:solidFill>
                  <a:srgbClr val="FFFF66"/>
                </a:solidFill>
                <a:latin typeface="Arial" panose="020B0604020202020204" pitchFamily="34" charset="0"/>
              </a:rPr>
            </a:br>
            <a:r>
              <a:rPr lang="it-IT" altLang="it-IT" sz="2400" b="1">
                <a:solidFill>
                  <a:srgbClr val="FFFF66"/>
                </a:solidFill>
              </a:rPr>
              <a:t>Ing. Veruggio Gianmarco (CNR)</a:t>
            </a:r>
            <a:br>
              <a:rPr lang="it-IT" altLang="it-IT" sz="2400" b="1">
                <a:solidFill>
                  <a:srgbClr val="FFFF66"/>
                </a:solidFill>
              </a:rPr>
            </a:br>
            <a:r>
              <a:rPr lang="it-IT" altLang="it-IT" sz="4400">
                <a:solidFill>
                  <a:srgbClr val="FFFF66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059DF3C8-D1DE-4743-AEB6-86B476DEF26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93825" y="5307013"/>
            <a:ext cx="6400800" cy="609600"/>
          </a:xfrm>
          <a:noFill/>
        </p:spPr>
        <p:txBody>
          <a:bodyPr/>
          <a:lstStyle/>
          <a:p>
            <a:r>
              <a:rPr lang="it-IT" altLang="it-IT" sz="2000" b="1">
                <a:solidFill>
                  <a:schemeClr val="bg1"/>
                </a:solidFill>
              </a:rPr>
              <a:t>Docenti : Ferruglio Luigi</a:t>
            </a:r>
          </a:p>
          <a:p>
            <a:r>
              <a:rPr lang="it-IT" altLang="it-IT" sz="2000" b="1">
                <a:solidFill>
                  <a:schemeClr val="bg1"/>
                </a:solidFill>
              </a:rPr>
              <a:t>Allievi :    classi    V TIE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E8265162-E2BA-4792-85B8-0B6DC9554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2238" y="836613"/>
            <a:ext cx="1828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3600">
                <a:solidFill>
                  <a:srgbClr val="F8F8F8"/>
                </a:solidFill>
                <a:latin typeface="Impact" panose="020B0806030902050204" pitchFamily="34" charset="0"/>
              </a:rPr>
              <a:t>CNR</a:t>
            </a:r>
            <a:r>
              <a:rPr lang="it-IT" altLang="it-IT" sz="2000" b="1">
                <a:solidFill>
                  <a:srgbClr val="F8F8F8"/>
                </a:solidFill>
              </a:rPr>
              <a:t> Genova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DDBF335-0EEE-494D-9DEB-7B84CA9E7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6388" y="765175"/>
            <a:ext cx="14176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it-IT" altLang="it-IT" sz="400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anose="020B0806030902050204" pitchFamily="34" charset="0"/>
              </a:rPr>
              <a:t>UCIIM</a:t>
            </a:r>
          </a:p>
        </p:txBody>
      </p:sp>
      <p:graphicFrame>
        <p:nvGraphicFramePr>
          <p:cNvPr id="5126" name="Object 6">
            <a:extLst>
              <a:ext uri="{FF2B5EF4-FFF2-40B4-BE49-F238E27FC236}">
                <a16:creationId xmlns:a16="http://schemas.microsoft.com/office/drawing/2014/main" id="{04A8E036-951C-4CF4-8C44-B22BBBB74552}"/>
              </a:ext>
            </a:extLst>
          </p:cNvPr>
          <p:cNvGraphicFramePr>
            <a:graphicFrameLocks/>
          </p:cNvGraphicFramePr>
          <p:nvPr/>
        </p:nvGraphicFramePr>
        <p:xfrm>
          <a:off x="914400" y="685800"/>
          <a:ext cx="2103438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orelDRAW!" r:id="rId4" imgW="2312988" imgH="844550" progId="CDraw5">
                  <p:embed/>
                </p:oleObj>
              </mc:Choice>
              <mc:Fallback>
                <p:oleObj name="CorelDRAW!" r:id="rId4" imgW="2312988" imgH="844550" progId="CDraw5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685800"/>
                        <a:ext cx="2103438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Rectangle 7">
            <a:extLst>
              <a:ext uri="{FF2B5EF4-FFF2-40B4-BE49-F238E27FC236}">
                <a16:creationId xmlns:a16="http://schemas.microsoft.com/office/drawing/2014/main" id="{351EFAF3-708E-4F67-AF23-E4E709BBC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9550" y="768350"/>
            <a:ext cx="1592263" cy="754063"/>
          </a:xfrm>
          <a:prstGeom prst="rect">
            <a:avLst/>
          </a:prstGeom>
          <a:noFill/>
          <a:ln w="12700">
            <a:solidFill>
              <a:srgbClr val="F8F8F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0D0FB2A3-1553-4AE5-B20A-F7ADB2EDF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638" y="2157413"/>
            <a:ext cx="7248525" cy="2640012"/>
          </a:xfrm>
          <a:prstGeom prst="rect">
            <a:avLst/>
          </a:prstGeom>
          <a:noFill/>
          <a:ln w="47625" cmpd="thickThin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9" name="Rectangle 10">
            <a:extLst>
              <a:ext uri="{FF2B5EF4-FFF2-40B4-BE49-F238E27FC236}">
                <a16:creationId xmlns:a16="http://schemas.microsoft.com/office/drawing/2014/main" id="{84080DA1-DFCD-4C63-AD73-3C66A4695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983038"/>
            <a:ext cx="46243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>
                <a:solidFill>
                  <a:srgbClr val="FFFF00"/>
                </a:solidFill>
              </a:rPr>
              <a:t>GENOVA -  Novembre / dicembre 1999 e  2000-2001</a:t>
            </a:r>
          </a:p>
        </p:txBody>
      </p:sp>
      <p:sp>
        <p:nvSpPr>
          <p:cNvPr id="5130" name="Text Box 11">
            <a:extLst>
              <a:ext uri="{FF2B5EF4-FFF2-40B4-BE49-F238E27FC236}">
                <a16:creationId xmlns:a16="http://schemas.microsoft.com/office/drawing/2014/main" id="{A1883AA9-F3AF-4FF4-BC3B-7939F57F4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8163" y="4333875"/>
            <a:ext cx="55721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200">
                <a:solidFill>
                  <a:srgbClr val="FFFF00"/>
                </a:solidFill>
                <a:latin typeface="Calibri" panose="020F0502020204030204" pitchFamily="34" charset="0"/>
              </a:rPr>
              <a:t>Testo di riferimento : ‘il Mare della Robotica’ - </a:t>
            </a:r>
            <a:r>
              <a:rPr lang="it-IT" altLang="it-IT" sz="1200" b="1">
                <a:solidFill>
                  <a:srgbClr val="FFFF00"/>
                </a:solidFill>
                <a:latin typeface="Calibri" panose="020F0502020204030204" pitchFamily="34" charset="0"/>
              </a:rPr>
              <a:t>GM Veruggio - EFFECI GRAFICA - ROMA</a:t>
            </a:r>
            <a:endParaRPr lang="it-IT" altLang="it-IT" sz="120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1420310B-8E00-4959-B462-E44A28B056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BE41938-724F-4E01-9061-59A478A20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50" y="692150"/>
            <a:ext cx="8750300" cy="60833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B2DB483A-D8BE-4792-B93A-D5A1DD9BF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3663950"/>
            <a:ext cx="1804987" cy="661988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Oval 5">
            <a:extLst>
              <a:ext uri="{FF2B5EF4-FFF2-40B4-BE49-F238E27FC236}">
                <a16:creationId xmlns:a16="http://schemas.microsoft.com/office/drawing/2014/main" id="{894B92DF-950A-43DB-9736-77C1681D7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100" y="5249863"/>
            <a:ext cx="1130300" cy="122078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8" name="Rectangle 6">
            <a:extLst>
              <a:ext uri="{FF2B5EF4-FFF2-40B4-BE49-F238E27FC236}">
                <a16:creationId xmlns:a16="http://schemas.microsoft.com/office/drawing/2014/main" id="{BF24AC02-9172-49C1-A967-A35A0D170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6825" y="3770313"/>
            <a:ext cx="1685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0033"/>
                </a:solidFill>
              </a:rPr>
              <a:t>Macchina</a:t>
            </a:r>
          </a:p>
        </p:txBody>
      </p:sp>
      <p:sp>
        <p:nvSpPr>
          <p:cNvPr id="23559" name="Rectangle 7">
            <a:extLst>
              <a:ext uri="{FF2B5EF4-FFF2-40B4-BE49-F238E27FC236}">
                <a16:creationId xmlns:a16="http://schemas.microsoft.com/office/drawing/2014/main" id="{33B4D8DD-CDFF-4BB9-95C9-85A9312865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450" y="5699125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MONDO</a:t>
            </a:r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C46E0672-1BBD-4079-BC1C-A90C7E3F404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4988" y="4438650"/>
            <a:ext cx="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7" name="Line 9">
            <a:extLst>
              <a:ext uri="{FF2B5EF4-FFF2-40B4-BE49-F238E27FC236}">
                <a16:creationId xmlns:a16="http://schemas.microsoft.com/office/drawing/2014/main" id="{287930AC-A689-4977-84F6-AD500109DA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91100" y="4438650"/>
            <a:ext cx="0" cy="80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2" name="Rectangle 10">
            <a:extLst>
              <a:ext uri="{FF2B5EF4-FFF2-40B4-BE49-F238E27FC236}">
                <a16:creationId xmlns:a16="http://schemas.microsoft.com/office/drawing/2014/main" id="{B8282782-7DEB-4AB1-A5AE-7F6D17452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8325" y="4665663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33"/>
                </a:solidFill>
              </a:rPr>
              <a:t>AZIONE</a:t>
            </a:r>
          </a:p>
        </p:txBody>
      </p:sp>
      <p:sp>
        <p:nvSpPr>
          <p:cNvPr id="23563" name="Rectangle 11">
            <a:extLst>
              <a:ext uri="{FF2B5EF4-FFF2-40B4-BE49-F238E27FC236}">
                <a16:creationId xmlns:a16="http://schemas.microsoft.com/office/drawing/2014/main" id="{53D0E491-FD9C-4F80-92A6-C2492F43A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4665663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9900"/>
                </a:solidFill>
              </a:rPr>
              <a:t>PERCEZIONE</a:t>
            </a:r>
          </a:p>
        </p:txBody>
      </p:sp>
      <p:sp>
        <p:nvSpPr>
          <p:cNvPr id="12300" name="Rectangle 12">
            <a:extLst>
              <a:ext uri="{FF2B5EF4-FFF2-40B4-BE49-F238E27FC236}">
                <a16:creationId xmlns:a16="http://schemas.microsoft.com/office/drawing/2014/main" id="{5E67CB93-C0A8-45DF-AB11-83ACC3D57B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1263" y="2139950"/>
            <a:ext cx="1804987" cy="738188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5" name="Rectangle 13">
            <a:extLst>
              <a:ext uri="{FF2B5EF4-FFF2-40B4-BE49-F238E27FC236}">
                <a16:creationId xmlns:a16="http://schemas.microsoft.com/office/drawing/2014/main" id="{3D06EC16-0EBC-4C5F-8A65-AAFFE4BDB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2725" y="2117725"/>
            <a:ext cx="1530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Sistema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controllo</a:t>
            </a:r>
          </a:p>
        </p:txBody>
      </p:sp>
      <p:sp>
        <p:nvSpPr>
          <p:cNvPr id="12302" name="Line 14">
            <a:extLst>
              <a:ext uri="{FF2B5EF4-FFF2-40B4-BE49-F238E27FC236}">
                <a16:creationId xmlns:a16="http://schemas.microsoft.com/office/drawing/2014/main" id="{FF184E66-F456-459B-A684-AC4217F02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2971800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567" name="Group 25">
            <a:extLst>
              <a:ext uri="{FF2B5EF4-FFF2-40B4-BE49-F238E27FC236}">
                <a16:creationId xmlns:a16="http://schemas.microsoft.com/office/drawing/2014/main" id="{7C193118-9650-4BFE-BE03-0DB4034468C6}"/>
              </a:ext>
            </a:extLst>
          </p:cNvPr>
          <p:cNvGrpSpPr>
            <a:grpSpLocks/>
          </p:cNvGrpSpPr>
          <p:nvPr/>
        </p:nvGrpSpPr>
        <p:grpSpPr bwMode="auto">
          <a:xfrm>
            <a:off x="1301750" y="1073150"/>
            <a:ext cx="901700" cy="1282700"/>
            <a:chOff x="820" y="676"/>
            <a:chExt cx="568" cy="808"/>
          </a:xfrm>
        </p:grpSpPr>
        <p:sp>
          <p:nvSpPr>
            <p:cNvPr id="12303" name="Oval 15">
              <a:extLst>
                <a:ext uri="{FF2B5EF4-FFF2-40B4-BE49-F238E27FC236}">
                  <a16:creationId xmlns:a16="http://schemas.microsoft.com/office/drawing/2014/main" id="{C2C5622B-22D1-4C2A-BE88-4DF193664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" y="676"/>
              <a:ext cx="184" cy="184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4" name="Line 16">
              <a:extLst>
                <a:ext uri="{FF2B5EF4-FFF2-40B4-BE49-F238E27FC236}">
                  <a16:creationId xmlns:a16="http://schemas.microsoft.com/office/drawing/2014/main" id="{4CB5BB73-D72A-4355-9F3A-6A80935AC0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4" y="865"/>
              <a:ext cx="0" cy="3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5" name="Line 17">
              <a:extLst>
                <a:ext uri="{FF2B5EF4-FFF2-40B4-BE49-F238E27FC236}">
                  <a16:creationId xmlns:a16="http://schemas.microsoft.com/office/drawing/2014/main" id="{13AC56D8-44AD-4781-9C35-0D0942318F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61" y="1249"/>
              <a:ext cx="143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6" name="Line 18">
              <a:extLst>
                <a:ext uri="{FF2B5EF4-FFF2-40B4-BE49-F238E27FC236}">
                  <a16:creationId xmlns:a16="http://schemas.microsoft.com/office/drawing/2014/main" id="{AC26118E-2C8E-495F-8980-81DA7E645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1249"/>
              <a:ext cx="143" cy="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7" name="Line 19">
              <a:extLst>
                <a:ext uri="{FF2B5EF4-FFF2-40B4-BE49-F238E27FC236}">
                  <a16:creationId xmlns:a16="http://schemas.microsoft.com/office/drawing/2014/main" id="{15A916F4-71F0-4B16-8E7E-AA406FC160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13" y="961"/>
              <a:ext cx="191" cy="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8" name="Line 20">
              <a:extLst>
                <a:ext uri="{FF2B5EF4-FFF2-40B4-BE49-F238E27FC236}">
                  <a16:creationId xmlns:a16="http://schemas.microsoft.com/office/drawing/2014/main" id="{2D73FF64-D4F6-4DE3-8BE6-C720EA50B7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05" y="961"/>
              <a:ext cx="191" cy="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09" name="Oval 21">
              <a:extLst>
                <a:ext uri="{FF2B5EF4-FFF2-40B4-BE49-F238E27FC236}">
                  <a16:creationId xmlns:a16="http://schemas.microsoft.com/office/drawing/2014/main" id="{789461BF-63B2-40B0-83C3-7859592A0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" y="964"/>
              <a:ext cx="88" cy="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10" name="Oval 22">
              <a:extLst>
                <a:ext uri="{FF2B5EF4-FFF2-40B4-BE49-F238E27FC236}">
                  <a16:creationId xmlns:a16="http://schemas.microsoft.com/office/drawing/2014/main" id="{1F360498-C420-48A8-ACC1-F633840A6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2" y="1012"/>
              <a:ext cx="88" cy="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11" name="Oval 23">
              <a:extLst>
                <a:ext uri="{FF2B5EF4-FFF2-40B4-BE49-F238E27FC236}">
                  <a16:creationId xmlns:a16="http://schemas.microsoft.com/office/drawing/2014/main" id="{9ECFED12-F34D-402E-A829-AA06389F58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0" y="1396"/>
              <a:ext cx="184" cy="8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2312" name="Oval 24">
              <a:extLst>
                <a:ext uri="{FF2B5EF4-FFF2-40B4-BE49-F238E27FC236}">
                  <a16:creationId xmlns:a16="http://schemas.microsoft.com/office/drawing/2014/main" id="{5FF5E73B-CF91-470D-A6AA-CEFDDE9A4C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4" y="1396"/>
              <a:ext cx="184" cy="88"/>
            </a:xfrm>
            <a:prstGeom prst="ellipse">
              <a:avLst/>
            </a:prstGeom>
            <a:solidFill>
              <a:srgbClr val="B2B2B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314" name="Line 26">
            <a:extLst>
              <a:ext uri="{FF2B5EF4-FFF2-40B4-BE49-F238E27FC236}">
                <a16:creationId xmlns:a16="http://schemas.microsoft.com/office/drawing/2014/main" id="{8E848ACB-D5BF-4CEB-AA0D-08C03C34A8D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05400" y="297338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69" name="Rectangle 27">
            <a:extLst>
              <a:ext uri="{FF2B5EF4-FFF2-40B4-BE49-F238E27FC236}">
                <a16:creationId xmlns:a16="http://schemas.microsoft.com/office/drawing/2014/main" id="{E9974F4D-A1B5-44AC-B7C1-8B220750D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325" y="3154363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33"/>
                </a:solidFill>
              </a:rPr>
              <a:t>Programmi</a:t>
            </a:r>
          </a:p>
        </p:txBody>
      </p:sp>
      <p:sp>
        <p:nvSpPr>
          <p:cNvPr id="23570" name="Rectangle 28">
            <a:extLst>
              <a:ext uri="{FF2B5EF4-FFF2-40B4-BE49-F238E27FC236}">
                <a16:creationId xmlns:a16="http://schemas.microsoft.com/office/drawing/2014/main" id="{3EFEE0E2-FB79-4FA0-ABF3-672CCF529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31083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9900"/>
                </a:solidFill>
              </a:rPr>
              <a:t>Dati</a:t>
            </a:r>
          </a:p>
        </p:txBody>
      </p:sp>
      <p:sp>
        <p:nvSpPr>
          <p:cNvPr id="12317" name="Rectangle 29">
            <a:extLst>
              <a:ext uri="{FF2B5EF4-FFF2-40B4-BE49-F238E27FC236}">
                <a16:creationId xmlns:a16="http://schemas.microsoft.com/office/drawing/2014/main" id="{FB5E6312-4507-43B7-BF5B-A06880D3B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463" y="2978150"/>
            <a:ext cx="1804987" cy="738188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8" name="Line 30">
            <a:extLst>
              <a:ext uri="{FF2B5EF4-FFF2-40B4-BE49-F238E27FC236}">
                <a16:creationId xmlns:a16="http://schemas.microsoft.com/office/drawing/2014/main" id="{979692DB-CC7B-4C01-B963-350CD01FEC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4788" y="2592388"/>
            <a:ext cx="912812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19" name="Line 31">
            <a:extLst>
              <a:ext uri="{FF2B5EF4-FFF2-40B4-BE49-F238E27FC236}">
                <a16:creationId xmlns:a16="http://schemas.microsoft.com/office/drawing/2014/main" id="{8698E09F-4D11-43B7-A0F9-EAB3FD843B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44788" y="3582988"/>
            <a:ext cx="912812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0" name="Line 32">
            <a:extLst>
              <a:ext uri="{FF2B5EF4-FFF2-40B4-BE49-F238E27FC236}">
                <a16:creationId xmlns:a16="http://schemas.microsoft.com/office/drawing/2014/main" id="{FE8B66E5-0E36-4965-923A-B3612D0B12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2516188"/>
            <a:ext cx="0" cy="455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1" name="Line 33">
            <a:extLst>
              <a:ext uri="{FF2B5EF4-FFF2-40B4-BE49-F238E27FC236}">
                <a16:creationId xmlns:a16="http://schemas.microsoft.com/office/drawing/2014/main" id="{9A855C60-398E-49AA-9457-51ACC7CE2BF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24399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2" name="Rectangle 34">
            <a:extLst>
              <a:ext uri="{FF2B5EF4-FFF2-40B4-BE49-F238E27FC236}">
                <a16:creationId xmlns:a16="http://schemas.microsoft.com/office/drawing/2014/main" id="{4947968F-DB84-4762-83E5-7E0A28AB4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525" y="2955925"/>
            <a:ext cx="1530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Sistema di</a:t>
            </a:r>
          </a:p>
          <a:p>
            <a:pPr>
              <a:defRPr/>
            </a:pPr>
            <a:r>
              <a:rPr lang="it-IT" altLang="it-IT" b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sviluppo</a:t>
            </a:r>
          </a:p>
        </p:txBody>
      </p:sp>
      <p:sp>
        <p:nvSpPr>
          <p:cNvPr id="12323" name="Rectangle 35">
            <a:extLst>
              <a:ext uri="{FF2B5EF4-FFF2-40B4-BE49-F238E27FC236}">
                <a16:creationId xmlns:a16="http://schemas.microsoft.com/office/drawing/2014/main" id="{6B572B96-7D9B-431C-A964-64220321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219200"/>
            <a:ext cx="4325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  ROBOT  programmato  dall’uomo</a:t>
            </a:r>
          </a:p>
        </p:txBody>
      </p:sp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chemeClr val="bg1"/>
            </a:gs>
            <a:gs pos="100000">
              <a:srgbClr val="669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2" name="Rectangle 26">
            <a:extLst>
              <a:ext uri="{FF2B5EF4-FFF2-40B4-BE49-F238E27FC236}">
                <a16:creationId xmlns:a16="http://schemas.microsoft.com/office/drawing/2014/main" id="{4C66AD11-E7AD-4029-AD94-C0FC143A0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752600"/>
            <a:ext cx="7924800" cy="3810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1E39DBEF-D63C-4603-AF9C-5BDF0D980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09800"/>
            <a:ext cx="2667000" cy="3200400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Line 3">
            <a:extLst>
              <a:ext uri="{FF2B5EF4-FFF2-40B4-BE49-F238E27FC236}">
                <a16:creationId xmlns:a16="http://schemas.microsoft.com/office/drawing/2014/main" id="{E58446DC-EF53-434C-A8FE-F1D5D33C37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1143000"/>
            <a:ext cx="0" cy="4648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0" name="Line 4">
            <a:extLst>
              <a:ext uri="{FF2B5EF4-FFF2-40B4-BE49-F238E27FC236}">
                <a16:creationId xmlns:a16="http://schemas.microsoft.com/office/drawing/2014/main" id="{4FD46A30-3F7F-4A97-8E39-9904329692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1143000"/>
            <a:ext cx="0" cy="4648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6" name="Rectangle 5">
            <a:extLst>
              <a:ext uri="{FF2B5EF4-FFF2-40B4-BE49-F238E27FC236}">
                <a16:creationId xmlns:a16="http://schemas.microsoft.com/office/drawing/2014/main" id="{3102DB48-233B-490A-9A53-106B71CE1AF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685800"/>
          </a:xfrm>
          <a:noFill/>
        </p:spPr>
        <p:txBody>
          <a:bodyPr anchor="ctr"/>
          <a:lstStyle/>
          <a:p>
            <a:r>
              <a:rPr lang="it-IT" altLang="it-IT" sz="1000" b="1">
                <a:solidFill>
                  <a:schemeClr val="bg1"/>
                </a:solidFill>
              </a:rPr>
              <a:t>Robotica 2 - CNR GE - appunti Odero</a:t>
            </a:r>
            <a:endParaRPr lang="it-IT" altLang="it-IT" sz="2000" b="1">
              <a:solidFill>
                <a:schemeClr val="bg1"/>
              </a:solidFill>
            </a:endParaRPr>
          </a:p>
        </p:txBody>
      </p:sp>
      <p:sp>
        <p:nvSpPr>
          <p:cNvPr id="14342" name="AutoShape 6">
            <a:extLst>
              <a:ext uri="{FF2B5EF4-FFF2-40B4-BE49-F238E27FC236}">
                <a16:creationId xmlns:a16="http://schemas.microsoft.com/office/drawing/2014/main" id="{E1C3660A-6DB3-4982-AD01-7F631843A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1828800"/>
            <a:ext cx="1265237" cy="3657600"/>
          </a:xfrm>
          <a:prstGeom prst="upArrow">
            <a:avLst>
              <a:gd name="adj1" fmla="val 50000"/>
              <a:gd name="adj2" fmla="val 72271"/>
            </a:avLst>
          </a:prstGeom>
          <a:gradFill rotWithShape="0">
            <a:gsLst>
              <a:gs pos="0">
                <a:schemeClr val="accent1"/>
              </a:gs>
              <a:gs pos="50000">
                <a:srgbClr val="99FFCC"/>
              </a:gs>
              <a:gs pos="100000">
                <a:schemeClr val="accent1"/>
              </a:gs>
            </a:gsLst>
            <a:lin ang="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3" name="AutoShape 7">
            <a:extLst>
              <a:ext uri="{FF2B5EF4-FFF2-40B4-BE49-F238E27FC236}">
                <a16:creationId xmlns:a16="http://schemas.microsoft.com/office/drawing/2014/main" id="{D2A02414-C7A0-4C2C-B02E-FEEDF0FC1DD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011988" y="1828800"/>
            <a:ext cx="1265237" cy="3657600"/>
          </a:xfrm>
          <a:prstGeom prst="downArrow">
            <a:avLst>
              <a:gd name="adj1" fmla="val 50000"/>
              <a:gd name="adj2" fmla="val 72298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44" name="Oval 8">
            <a:extLst>
              <a:ext uri="{FF2B5EF4-FFF2-40B4-BE49-F238E27FC236}">
                <a16:creationId xmlns:a16="http://schemas.microsoft.com/office/drawing/2014/main" id="{B491820A-4511-4D0F-B007-576479BEFE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715000"/>
            <a:ext cx="2127250" cy="6858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0" name="Rectangle 9">
            <a:extLst>
              <a:ext uri="{FF2B5EF4-FFF2-40B4-BE49-F238E27FC236}">
                <a16:creationId xmlns:a16="http://schemas.microsoft.com/office/drawing/2014/main" id="{741D7A17-F509-4FC7-AFC1-888A0F4E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67400"/>
            <a:ext cx="2005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MACCHINA</a:t>
            </a:r>
          </a:p>
        </p:txBody>
      </p:sp>
      <p:sp>
        <p:nvSpPr>
          <p:cNvPr id="14349" name="Rectangle 13">
            <a:extLst>
              <a:ext uri="{FF2B5EF4-FFF2-40B4-BE49-F238E27FC236}">
                <a16:creationId xmlns:a16="http://schemas.microsoft.com/office/drawing/2014/main" id="{69CA89C4-67D6-4F31-8758-33F32C857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4419600"/>
            <a:ext cx="1895475" cy="7493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2" name="Rectangle 14">
            <a:extLst>
              <a:ext uri="{FF2B5EF4-FFF2-40B4-BE49-F238E27FC236}">
                <a16:creationId xmlns:a16="http://schemas.microsoft.com/office/drawing/2014/main" id="{8BE0D8E9-5A94-4C92-AC3E-36F59D1C0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495800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Liv</a:t>
            </a:r>
            <a:endParaRPr lang="it-IT" altLang="it-IT" sz="2000" b="1">
              <a:solidFill>
                <a:srgbClr val="FF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ESECUTIVO</a:t>
            </a:r>
          </a:p>
        </p:txBody>
      </p:sp>
      <p:grpSp>
        <p:nvGrpSpPr>
          <p:cNvPr id="25613" name="Group 17">
            <a:extLst>
              <a:ext uri="{FF2B5EF4-FFF2-40B4-BE49-F238E27FC236}">
                <a16:creationId xmlns:a16="http://schemas.microsoft.com/office/drawing/2014/main" id="{5270DC77-D01A-45B0-A6DF-C2E07A401BAE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3429000"/>
            <a:ext cx="1895475" cy="777875"/>
            <a:chOff x="2304" y="2160"/>
            <a:chExt cx="1194" cy="490"/>
          </a:xfrm>
        </p:grpSpPr>
        <p:sp>
          <p:nvSpPr>
            <p:cNvPr id="14351" name="Rectangle 15">
              <a:extLst>
                <a:ext uri="{FF2B5EF4-FFF2-40B4-BE49-F238E27FC236}">
                  <a16:creationId xmlns:a16="http://schemas.microsoft.com/office/drawing/2014/main" id="{F9348E21-D849-445B-8E09-7331111A8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4" y="2160"/>
              <a:ext cx="1194" cy="472"/>
            </a:xfrm>
            <a:prstGeom prst="rect">
              <a:avLst/>
            </a:prstGeom>
            <a:solidFill>
              <a:srgbClr val="00CC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627" name="Rectangle 16">
              <a:extLst>
                <a:ext uri="{FF2B5EF4-FFF2-40B4-BE49-F238E27FC236}">
                  <a16:creationId xmlns:a16="http://schemas.microsoft.com/office/drawing/2014/main" id="{219C60CE-A0CD-465C-BD99-A4A978A19F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8" y="2208"/>
              <a:ext cx="855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FF0033"/>
                  </a:solidFill>
                </a:rPr>
                <a:t>Liv.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it-IT" altLang="it-IT" sz="2000" b="1">
                  <a:solidFill>
                    <a:srgbClr val="FF0033"/>
                  </a:solidFill>
                </a:rPr>
                <a:t>TATTICO</a:t>
              </a:r>
            </a:p>
          </p:txBody>
        </p:sp>
      </p:grpSp>
      <p:sp>
        <p:nvSpPr>
          <p:cNvPr id="14354" name="Rectangle 18">
            <a:extLst>
              <a:ext uri="{FF2B5EF4-FFF2-40B4-BE49-F238E27FC236}">
                <a16:creationId xmlns:a16="http://schemas.microsoft.com/office/drawing/2014/main" id="{62E51134-79FC-4A41-8F35-3BCFED5C0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438400"/>
            <a:ext cx="1895475" cy="749300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15" name="Rectangle 19">
            <a:extLst>
              <a:ext uri="{FF2B5EF4-FFF2-40B4-BE49-F238E27FC236}">
                <a16:creationId xmlns:a16="http://schemas.microsoft.com/office/drawing/2014/main" id="{7BDA1F88-D101-439E-BF66-19C3C6DC1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6013" y="2436813"/>
            <a:ext cx="1892300" cy="714375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33"/>
                </a:solidFill>
              </a:rPr>
              <a:t>Liv.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33"/>
                </a:solidFill>
              </a:rPr>
              <a:t>STRATEGICO</a:t>
            </a:r>
          </a:p>
        </p:txBody>
      </p:sp>
      <p:sp>
        <p:nvSpPr>
          <p:cNvPr id="14356" name="Rectangle 20">
            <a:extLst>
              <a:ext uri="{FF2B5EF4-FFF2-40B4-BE49-F238E27FC236}">
                <a16:creationId xmlns:a16="http://schemas.microsoft.com/office/drawing/2014/main" id="{5942CB50-71B3-4670-8C5C-97608C8A8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5562600"/>
            <a:ext cx="1198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COMANDI</a:t>
            </a:r>
            <a:endParaRPr lang="it-IT" alt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57" name="Rectangle 21">
            <a:extLst>
              <a:ext uri="{FF2B5EF4-FFF2-40B4-BE49-F238E27FC236}">
                <a16:creationId xmlns:a16="http://schemas.microsoft.com/office/drawing/2014/main" id="{86B8A3C2-D90D-4E1D-B297-B58F0887F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5562600"/>
            <a:ext cx="6905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DATI</a:t>
            </a:r>
            <a:endParaRPr lang="it-IT" alt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58" name="Rectangle 22">
            <a:extLst>
              <a:ext uri="{FF2B5EF4-FFF2-40B4-BE49-F238E27FC236}">
                <a16:creationId xmlns:a16="http://schemas.microsoft.com/office/drawing/2014/main" id="{819E10DD-CE80-4C26-BCCD-360F1B339E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1143000"/>
            <a:ext cx="1266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OBIETTIVI</a:t>
            </a:r>
            <a:endParaRPr lang="it-IT" alt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59" name="Rectangle 23">
            <a:extLst>
              <a:ext uri="{FF2B5EF4-FFF2-40B4-BE49-F238E27FC236}">
                <a16:creationId xmlns:a16="http://schemas.microsoft.com/office/drawing/2014/main" id="{198FDA5B-1797-4095-9BE0-3E2691DD4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143000"/>
            <a:ext cx="129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RISULTATI</a:t>
            </a:r>
            <a:endParaRPr lang="it-IT" altLang="it-IT" sz="1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60" name="Rectangle 24">
            <a:extLst>
              <a:ext uri="{FF2B5EF4-FFF2-40B4-BE49-F238E27FC236}">
                <a16:creationId xmlns:a16="http://schemas.microsoft.com/office/drawing/2014/main" id="{5A5FB087-919F-4DE3-A079-09E5E4EBCFBA}"/>
              </a:ext>
            </a:extLst>
          </p:cNvPr>
          <p:cNvSpPr>
            <a:spLocks noChangeArrowheads="1"/>
          </p:cNvSpPr>
          <p:nvPr/>
        </p:nvSpPr>
        <p:spPr bwMode="auto">
          <a:xfrm rot="16200000">
            <a:off x="647701" y="3238500"/>
            <a:ext cx="2146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INTELLIGENZA</a:t>
            </a:r>
          </a:p>
          <a:p>
            <a:pPr>
              <a:defRPr/>
            </a:pPr>
            <a:r>
              <a:rPr lang="it-IT" altLang="it-IT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CRESCENTE</a:t>
            </a:r>
          </a:p>
        </p:txBody>
      </p:sp>
      <p:sp>
        <p:nvSpPr>
          <p:cNvPr id="14361" name="Rectangle 25">
            <a:extLst>
              <a:ext uri="{FF2B5EF4-FFF2-40B4-BE49-F238E27FC236}">
                <a16:creationId xmlns:a16="http://schemas.microsoft.com/office/drawing/2014/main" id="{3947CC96-7D84-47F1-A7BB-06C6BF0D94C1}"/>
              </a:ext>
            </a:extLst>
          </p:cNvPr>
          <p:cNvSpPr>
            <a:spLocks noChangeArrowheads="1"/>
          </p:cNvSpPr>
          <p:nvPr/>
        </p:nvSpPr>
        <p:spPr bwMode="auto">
          <a:xfrm rot="5400000" flipH="1">
            <a:off x="6781801" y="3046412"/>
            <a:ext cx="1765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PRECISIONE</a:t>
            </a:r>
          </a:p>
          <a:p>
            <a:pPr>
              <a:defRPr/>
            </a:pPr>
            <a:r>
              <a:rPr lang="it-IT" altLang="it-IT" sz="2000" b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CRESCENTE</a:t>
            </a:r>
          </a:p>
        </p:txBody>
      </p:sp>
      <p:grpSp>
        <p:nvGrpSpPr>
          <p:cNvPr id="25622" name="Group 12">
            <a:extLst>
              <a:ext uri="{FF2B5EF4-FFF2-40B4-BE49-F238E27FC236}">
                <a16:creationId xmlns:a16="http://schemas.microsoft.com/office/drawing/2014/main" id="{BA9F2296-FF0B-4977-9ADC-F1FE7A7D8523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1447800"/>
            <a:ext cx="2057400" cy="541338"/>
            <a:chOff x="2160" y="528"/>
            <a:chExt cx="1679" cy="623"/>
          </a:xfrm>
        </p:grpSpPr>
        <p:sp>
          <p:nvSpPr>
            <p:cNvPr id="14346" name="Rectangle 10">
              <a:extLst>
                <a:ext uri="{FF2B5EF4-FFF2-40B4-BE49-F238E27FC236}">
                  <a16:creationId xmlns:a16="http://schemas.microsoft.com/office/drawing/2014/main" id="{F644D0FF-8A94-4167-8D67-C5002C3197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528"/>
              <a:ext cx="1489" cy="616"/>
            </a:xfrm>
            <a:prstGeom prst="rect">
              <a:avLst/>
            </a:prstGeom>
            <a:gradFill rotWithShape="0">
              <a:gsLst>
                <a:gs pos="0">
                  <a:srgbClr val="DDDDDD">
                    <a:gamma/>
                    <a:shade val="100000"/>
                    <a:invGamma/>
                  </a:srgbClr>
                </a:gs>
                <a:gs pos="50000">
                  <a:srgbClr val="DDDDDD"/>
                </a:gs>
                <a:gs pos="100000">
                  <a:srgbClr val="DDDDDD">
                    <a:gamma/>
                    <a:shade val="100000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347" name="Rectangle 11">
              <a:extLst>
                <a:ext uri="{FF2B5EF4-FFF2-40B4-BE49-F238E27FC236}">
                  <a16:creationId xmlns:a16="http://schemas.microsoft.com/office/drawing/2014/main" id="{82D7DCFF-4FD4-4D44-844C-996EFCA11F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3" y="625"/>
              <a:ext cx="1486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it-IT" altLang="it-IT" sz="12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INTERFACCIA</a:t>
              </a:r>
            </a:p>
            <a:p>
              <a:pPr>
                <a:defRPr/>
              </a:pPr>
              <a:r>
                <a:rPr lang="it-IT" altLang="it-IT" sz="12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OPERATORE</a:t>
              </a:r>
            </a:p>
          </p:txBody>
        </p:sp>
      </p:grpSp>
      <p:sp>
        <p:nvSpPr>
          <p:cNvPr id="14363" name="Oval 27">
            <a:extLst>
              <a:ext uri="{FF2B5EF4-FFF2-40B4-BE49-F238E27FC236}">
                <a16:creationId xmlns:a16="http://schemas.microsoft.com/office/drawing/2014/main" id="{9FD8D8F1-4C2A-4F54-9C73-BB9C1DCA8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09600"/>
            <a:ext cx="2514600" cy="6096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it-IT" altLang="it-IT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defRPr/>
            </a:pPr>
            <a:r>
              <a:rPr lang="it-IT" altLang="it-IT" sz="2000" b="1" i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 i s s i o n e</a:t>
            </a:r>
            <a:r>
              <a:rPr lang="it-IT" altLang="it-IT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 eaLnBrk="1" hangingPunct="1">
              <a:defRPr/>
            </a:pPr>
            <a:endParaRPr lang="it-IT" altLang="it-IT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44A863E9-B80B-4028-8F91-2E4DCFE187E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EB81A7A5-6771-4E5E-886F-CB419965D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524000"/>
            <a:ext cx="2209800" cy="1054100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5D47D67-D523-47F4-A47D-7B9878C61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1600200"/>
            <a:ext cx="18430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Interfaccia</a:t>
            </a:r>
          </a:p>
          <a:p>
            <a:pPr>
              <a:defRPr/>
            </a:pPr>
            <a:r>
              <a:rPr lang="it-IT" altLang="it-IT" sz="2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Operatore</a:t>
            </a:r>
          </a:p>
        </p:txBody>
      </p:sp>
      <p:sp>
        <p:nvSpPr>
          <p:cNvPr id="16389" name="Line 5">
            <a:extLst>
              <a:ext uri="{FF2B5EF4-FFF2-40B4-BE49-F238E27FC236}">
                <a16:creationId xmlns:a16="http://schemas.microsoft.com/office/drawing/2014/main" id="{1443ED2A-7855-4A30-B519-F5552449DB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2592388"/>
            <a:ext cx="0" cy="12176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654" name="Group 8">
            <a:extLst>
              <a:ext uri="{FF2B5EF4-FFF2-40B4-BE49-F238E27FC236}">
                <a16:creationId xmlns:a16="http://schemas.microsoft.com/office/drawing/2014/main" id="{C11EFAB9-255B-43F9-8A90-3ECD18DD1416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3581400"/>
            <a:ext cx="8383588" cy="839788"/>
            <a:chOff x="336" y="2256"/>
            <a:chExt cx="5281" cy="529"/>
          </a:xfrm>
        </p:grpSpPr>
        <p:sp>
          <p:nvSpPr>
            <p:cNvPr id="16390" name="Freeform 6">
              <a:extLst>
                <a:ext uri="{FF2B5EF4-FFF2-40B4-BE49-F238E27FC236}">
                  <a16:creationId xmlns:a16="http://schemas.microsoft.com/office/drawing/2014/main" id="{801ABB5B-EC60-4FF4-BFA3-B74283E93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" y="2256"/>
              <a:ext cx="5281" cy="529"/>
            </a:xfrm>
            <a:custGeom>
              <a:avLst/>
              <a:gdLst>
                <a:gd name="T0" fmla="*/ 0 w 5281"/>
                <a:gd name="T1" fmla="*/ 264 h 529"/>
                <a:gd name="T2" fmla="*/ 1056 w 5281"/>
                <a:gd name="T3" fmla="*/ 528 h 529"/>
                <a:gd name="T4" fmla="*/ 1056 w 5281"/>
                <a:gd name="T5" fmla="*/ 396 h 529"/>
                <a:gd name="T6" fmla="*/ 4224 w 5281"/>
                <a:gd name="T7" fmla="*/ 396 h 529"/>
                <a:gd name="T8" fmla="*/ 4224 w 5281"/>
                <a:gd name="T9" fmla="*/ 528 h 529"/>
                <a:gd name="T10" fmla="*/ 5280 w 5281"/>
                <a:gd name="T11" fmla="*/ 264 h 529"/>
                <a:gd name="T12" fmla="*/ 4224 w 5281"/>
                <a:gd name="T13" fmla="*/ 0 h 529"/>
                <a:gd name="T14" fmla="*/ 4224 w 5281"/>
                <a:gd name="T15" fmla="*/ 132 h 529"/>
                <a:gd name="T16" fmla="*/ 1056 w 5281"/>
                <a:gd name="T17" fmla="*/ 132 h 529"/>
                <a:gd name="T18" fmla="*/ 1056 w 5281"/>
                <a:gd name="T19" fmla="*/ 0 h 529"/>
                <a:gd name="T20" fmla="*/ 0 w 5281"/>
                <a:gd name="T21" fmla="*/ 2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1" h="529">
                  <a:moveTo>
                    <a:pt x="0" y="264"/>
                  </a:moveTo>
                  <a:lnTo>
                    <a:pt x="1056" y="528"/>
                  </a:lnTo>
                  <a:lnTo>
                    <a:pt x="1056" y="396"/>
                  </a:lnTo>
                  <a:lnTo>
                    <a:pt x="4224" y="396"/>
                  </a:lnTo>
                  <a:lnTo>
                    <a:pt x="4224" y="528"/>
                  </a:lnTo>
                  <a:lnTo>
                    <a:pt x="5280" y="264"/>
                  </a:lnTo>
                  <a:lnTo>
                    <a:pt x="4224" y="0"/>
                  </a:lnTo>
                  <a:lnTo>
                    <a:pt x="4224" y="132"/>
                  </a:lnTo>
                  <a:lnTo>
                    <a:pt x="1056" y="132"/>
                  </a:lnTo>
                  <a:lnTo>
                    <a:pt x="1056" y="0"/>
                  </a:lnTo>
                  <a:lnTo>
                    <a:pt x="0" y="264"/>
                  </a:lnTo>
                </a:path>
              </a:pathLst>
            </a:custGeom>
            <a:gradFill rotWithShape="0">
              <a:gsLst>
                <a:gs pos="0">
                  <a:srgbClr val="FF6699"/>
                </a:gs>
                <a:gs pos="50000">
                  <a:srgbClr val="99FFCC"/>
                </a:gs>
                <a:gs pos="100000">
                  <a:srgbClr val="FF6699"/>
                </a:gs>
              </a:gsLst>
              <a:lin ang="54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1" name="Rectangle 7">
              <a:extLst>
                <a:ext uri="{FF2B5EF4-FFF2-40B4-BE49-F238E27FC236}">
                  <a16:creationId xmlns:a16="http://schemas.microsoft.com/office/drawing/2014/main" id="{9E8ECF2E-86B6-42BF-86DC-293336BBA3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4" y="2405"/>
              <a:ext cx="412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it-IT" altLang="it-IT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 e t e    L A N</a:t>
              </a:r>
            </a:p>
          </p:txBody>
        </p:sp>
      </p:grpSp>
      <p:sp>
        <p:nvSpPr>
          <p:cNvPr id="16393" name="Rectangle 9">
            <a:extLst>
              <a:ext uri="{FF2B5EF4-FFF2-40B4-BE49-F238E27FC236}">
                <a16:creationId xmlns:a16="http://schemas.microsoft.com/office/drawing/2014/main" id="{F6C5FAB1-6C4B-4AC2-9E7B-1907BBB6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057400"/>
            <a:ext cx="1828800" cy="749300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4" name="Line 10">
            <a:extLst>
              <a:ext uri="{FF2B5EF4-FFF2-40B4-BE49-F238E27FC236}">
                <a16:creationId xmlns:a16="http://schemas.microsoft.com/office/drawing/2014/main" id="{C8DEA7C0-AE91-46D7-BEA5-4DAEDE60A81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820988"/>
            <a:ext cx="0" cy="9128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95" name="Line 11">
            <a:extLst>
              <a:ext uri="{FF2B5EF4-FFF2-40B4-BE49-F238E27FC236}">
                <a16:creationId xmlns:a16="http://schemas.microsoft.com/office/drawing/2014/main" id="{D6EEE5BC-16FB-4DD8-A3D0-75EA047AC1D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05600" y="2895600"/>
            <a:ext cx="0" cy="8382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58" name="Rectangle 12">
            <a:extLst>
              <a:ext uri="{FF2B5EF4-FFF2-40B4-BE49-F238E27FC236}">
                <a16:creationId xmlns:a16="http://schemas.microsoft.com/office/drawing/2014/main" id="{7295384C-7B07-4AD6-9662-C80E151D5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13" y="2055813"/>
            <a:ext cx="1892300" cy="714375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Liv.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STRATEGICO</a:t>
            </a:r>
          </a:p>
        </p:txBody>
      </p:sp>
      <p:grpSp>
        <p:nvGrpSpPr>
          <p:cNvPr id="27659" name="Group 15">
            <a:extLst>
              <a:ext uri="{FF2B5EF4-FFF2-40B4-BE49-F238E27FC236}">
                <a16:creationId xmlns:a16="http://schemas.microsoft.com/office/drawing/2014/main" id="{AF55681B-B06E-4BBE-B66A-07A7E936C6C1}"/>
              </a:ext>
            </a:extLst>
          </p:cNvPr>
          <p:cNvGrpSpPr>
            <a:grpSpLocks/>
          </p:cNvGrpSpPr>
          <p:nvPr/>
        </p:nvGrpSpPr>
        <p:grpSpPr bwMode="auto">
          <a:xfrm>
            <a:off x="5791200" y="2057400"/>
            <a:ext cx="1895475" cy="792163"/>
            <a:chOff x="3648" y="1296"/>
            <a:chExt cx="1194" cy="499"/>
          </a:xfrm>
        </p:grpSpPr>
        <p:sp>
          <p:nvSpPr>
            <p:cNvPr id="16397" name="Rectangle 13">
              <a:extLst>
                <a:ext uri="{FF2B5EF4-FFF2-40B4-BE49-F238E27FC236}">
                  <a16:creationId xmlns:a16="http://schemas.microsoft.com/office/drawing/2014/main" id="{6D67FAB5-3A1A-4127-A63C-7640671822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296"/>
              <a:ext cx="1194" cy="499"/>
            </a:xfrm>
            <a:prstGeom prst="rect">
              <a:avLst/>
            </a:prstGeom>
            <a:solidFill>
              <a:srgbClr val="CBCBCB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398" name="Rectangle 14">
              <a:extLst>
                <a:ext uri="{FF2B5EF4-FFF2-40B4-BE49-F238E27FC236}">
                  <a16:creationId xmlns:a16="http://schemas.microsoft.com/office/drawing/2014/main" id="{C1B8CC98-9745-4D8B-960F-8E2590261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1347"/>
              <a:ext cx="855" cy="442"/>
            </a:xfrm>
            <a:prstGeom prst="rect">
              <a:avLst/>
            </a:prstGeom>
            <a:solidFill>
              <a:srgbClr val="CBCBC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it-IT" altLang="it-IT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Liv.</a:t>
              </a:r>
            </a:p>
            <a:p>
              <a:pPr>
                <a:defRPr/>
              </a:pPr>
              <a:r>
                <a:rPr lang="it-IT" altLang="it-IT" sz="2000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TATTICO</a:t>
              </a:r>
            </a:p>
          </p:txBody>
        </p:sp>
      </p:grpSp>
      <p:sp>
        <p:nvSpPr>
          <p:cNvPr id="16400" name="Line 16">
            <a:extLst>
              <a:ext uri="{FF2B5EF4-FFF2-40B4-BE49-F238E27FC236}">
                <a16:creationId xmlns:a16="http://schemas.microsoft.com/office/drawing/2014/main" id="{BE5D40C1-9F95-4F9D-8E52-DB257B29F8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86400" y="4192588"/>
            <a:ext cx="0" cy="9128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1" name="Line 17">
            <a:extLst>
              <a:ext uri="{FF2B5EF4-FFF2-40B4-BE49-F238E27FC236}">
                <a16:creationId xmlns:a16="http://schemas.microsoft.com/office/drawing/2014/main" id="{2578FBE4-F3F0-4D8A-AE7F-38951B4B18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52800" y="4192588"/>
            <a:ext cx="0" cy="9128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2" name="Rectangle 18">
            <a:extLst>
              <a:ext uri="{FF2B5EF4-FFF2-40B4-BE49-F238E27FC236}">
                <a16:creationId xmlns:a16="http://schemas.microsoft.com/office/drawing/2014/main" id="{BE19CFE9-0ACB-4ED5-89E6-DD7839D2AD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181600"/>
            <a:ext cx="1895475" cy="7493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663" name="Rectangle 19">
            <a:extLst>
              <a:ext uri="{FF2B5EF4-FFF2-40B4-BE49-F238E27FC236}">
                <a16:creationId xmlns:a16="http://schemas.microsoft.com/office/drawing/2014/main" id="{95E86920-AAC1-415C-A474-3B93B804F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5257800"/>
            <a:ext cx="16827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Liv</a:t>
            </a:r>
            <a:endParaRPr lang="it-IT" altLang="it-IT" sz="2000" b="1">
              <a:solidFill>
                <a:srgbClr val="FF0033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ESECUTIVO</a:t>
            </a:r>
          </a:p>
        </p:txBody>
      </p:sp>
      <p:sp>
        <p:nvSpPr>
          <p:cNvPr id="16404" name="Rectangle 20">
            <a:extLst>
              <a:ext uri="{FF2B5EF4-FFF2-40B4-BE49-F238E27FC236}">
                <a16:creationId xmlns:a16="http://schemas.microsoft.com/office/drawing/2014/main" id="{314CFD4E-66FA-4B6C-93B3-917E362F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4413" y="5180013"/>
            <a:ext cx="1892300" cy="714375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Sist.  di</a:t>
            </a:r>
          </a:p>
          <a:p>
            <a:pPr>
              <a:defRPr/>
            </a:pPr>
            <a:r>
              <a:rPr lang="it-IT" alt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SVILUPPO</a:t>
            </a:r>
          </a:p>
        </p:txBody>
      </p:sp>
      <p:sp>
        <p:nvSpPr>
          <p:cNvPr id="16405" name="Line 21">
            <a:extLst>
              <a:ext uri="{FF2B5EF4-FFF2-40B4-BE49-F238E27FC236}">
                <a16:creationId xmlns:a16="http://schemas.microsoft.com/office/drawing/2014/main" id="{4B3CD6C8-CDA0-4060-8C8D-42D4C834C5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478588" y="5183188"/>
            <a:ext cx="684212" cy="227012"/>
          </a:xfrm>
          <a:prstGeom prst="line">
            <a:avLst/>
          </a:prstGeom>
          <a:noFill/>
          <a:ln w="47625" cmpd="thickThin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6" name="Line 22">
            <a:extLst>
              <a:ext uri="{FF2B5EF4-FFF2-40B4-BE49-F238E27FC236}">
                <a16:creationId xmlns:a16="http://schemas.microsoft.com/office/drawing/2014/main" id="{CC53ACD5-8CCE-4398-8D10-A882C5ABA1F2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2388" y="5716588"/>
            <a:ext cx="760412" cy="303212"/>
          </a:xfrm>
          <a:prstGeom prst="line">
            <a:avLst/>
          </a:prstGeom>
          <a:noFill/>
          <a:ln w="47625" cmpd="thinThick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407" name="Oval 23">
            <a:extLst>
              <a:ext uri="{FF2B5EF4-FFF2-40B4-BE49-F238E27FC236}">
                <a16:creationId xmlns:a16="http://schemas.microsoft.com/office/drawing/2014/main" id="{AC90C94F-E6B8-41E7-AC3F-D0C825593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572000"/>
            <a:ext cx="1752600" cy="914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50000">
                <a:srgbClr val="FFFFCC"/>
              </a:gs>
              <a:gs pos="100000">
                <a:schemeClr val="bg2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2000" b="1"/>
              <a:t>ATTUATORI</a:t>
            </a:r>
          </a:p>
        </p:txBody>
      </p:sp>
      <p:sp>
        <p:nvSpPr>
          <p:cNvPr id="16408" name="Oval 24">
            <a:extLst>
              <a:ext uri="{FF2B5EF4-FFF2-40B4-BE49-F238E27FC236}">
                <a16:creationId xmlns:a16="http://schemas.microsoft.com/office/drawing/2014/main" id="{1637A540-58B7-42D4-8918-B9010AFD6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5562600"/>
            <a:ext cx="1752600" cy="914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chemeClr val="folHlink"/>
              </a:gs>
              <a:gs pos="100000">
                <a:srgbClr val="FF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2000" b="1"/>
              <a:t>SENSORI</a:t>
            </a:r>
          </a:p>
        </p:txBody>
      </p:sp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rgbClr val="1A1AA3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2">
            <a:extLst>
              <a:ext uri="{FF2B5EF4-FFF2-40B4-BE49-F238E27FC236}">
                <a16:creationId xmlns:a16="http://schemas.microsoft.com/office/drawing/2014/main" id="{7036D1B4-B94B-46A4-9C40-0CD7D4A7F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287588"/>
            <a:ext cx="0" cy="37322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73FDCAA-B41A-4C7C-B615-830B0FE9140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8A563032-946C-4377-BAF2-EF82AF5D5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127125"/>
            <a:ext cx="719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anose="020B0A04020102020204" pitchFamily="34" charset="0"/>
              </a:rPr>
              <a:t>IL LOOP DI SVILUPPO DEL SOFTWARE . . .</a:t>
            </a:r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71A447B3-CCF0-4BA8-8A19-7C502F24E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752600"/>
            <a:ext cx="1219200" cy="609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73A8FF7B-B6BC-4275-9697-832B57F2A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590800"/>
            <a:ext cx="1219200" cy="609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9BD88D41-53B6-4B05-9616-ACA7F546B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429000"/>
            <a:ext cx="1219200" cy="609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09E3E0E6-7A76-4841-8ABB-A8FE2C598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267200"/>
            <a:ext cx="1219200" cy="609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9015F6A8-FA25-4570-9458-EC158049E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019800"/>
            <a:ext cx="1219200" cy="6096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8442" name="AutoShape 10">
            <a:extLst>
              <a:ext uri="{FF2B5EF4-FFF2-40B4-BE49-F238E27FC236}">
                <a16:creationId xmlns:a16="http://schemas.microsoft.com/office/drawing/2014/main" id="{7C2D6C2D-0473-42BC-B874-6F5C4D740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4953000"/>
            <a:ext cx="1066800" cy="833438"/>
          </a:xfrm>
          <a:prstGeom prst="diamond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3" name="Line 11">
            <a:extLst>
              <a:ext uri="{FF2B5EF4-FFF2-40B4-BE49-F238E27FC236}">
                <a16:creationId xmlns:a16="http://schemas.microsoft.com/office/drawing/2014/main" id="{366BC010-428D-435D-A7ED-55C630C59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4588" y="5334000"/>
            <a:ext cx="18272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4" name="Line 12">
            <a:extLst>
              <a:ext uri="{FF2B5EF4-FFF2-40B4-BE49-F238E27FC236}">
                <a16:creationId xmlns:a16="http://schemas.microsoft.com/office/drawing/2014/main" id="{8C2E6ED4-5779-4821-9092-99EE514F0E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781800" y="3354388"/>
            <a:ext cx="0" cy="19796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5" name="Line 13">
            <a:extLst>
              <a:ext uri="{FF2B5EF4-FFF2-40B4-BE49-F238E27FC236}">
                <a16:creationId xmlns:a16="http://schemas.microsoft.com/office/drawing/2014/main" id="{8E006C46-9A00-4D3F-8DEC-CCE6CC36009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21188" y="3352800"/>
            <a:ext cx="23606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6" name="Line 14">
            <a:extLst>
              <a:ext uri="{FF2B5EF4-FFF2-40B4-BE49-F238E27FC236}">
                <a16:creationId xmlns:a16="http://schemas.microsoft.com/office/drawing/2014/main" id="{A74ADBD1-3A4E-4B70-8206-BD80D1A602D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988" y="5334000"/>
            <a:ext cx="18272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7" name="Line 15">
            <a:extLst>
              <a:ext uri="{FF2B5EF4-FFF2-40B4-BE49-F238E27FC236}">
                <a16:creationId xmlns:a16="http://schemas.microsoft.com/office/drawing/2014/main" id="{81B908FB-3AC6-474E-A599-363DBCA428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4116388"/>
            <a:ext cx="0" cy="12176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8" name="Line 16">
            <a:extLst>
              <a:ext uri="{FF2B5EF4-FFF2-40B4-BE49-F238E27FC236}">
                <a16:creationId xmlns:a16="http://schemas.microsoft.com/office/drawing/2014/main" id="{21E123A3-8789-4350-A85E-81223AE7A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988" y="4114800"/>
            <a:ext cx="2360612" cy="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13" name="Rectangle 17">
            <a:extLst>
              <a:ext uri="{FF2B5EF4-FFF2-40B4-BE49-F238E27FC236}">
                <a16:creationId xmlns:a16="http://schemas.microsoft.com/office/drawing/2014/main" id="{53D2AFE0-FB56-4CB5-93BA-90ECE1C6B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8288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Requisiti</a:t>
            </a:r>
          </a:p>
        </p:txBody>
      </p:sp>
      <p:sp>
        <p:nvSpPr>
          <p:cNvPr id="29714" name="Rectangle 18">
            <a:extLst>
              <a:ext uri="{FF2B5EF4-FFF2-40B4-BE49-F238E27FC236}">
                <a16:creationId xmlns:a16="http://schemas.microsoft.com/office/drawing/2014/main" id="{3CF61EE5-2A03-437A-9ABF-753865E5F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667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Specifiche</a:t>
            </a:r>
          </a:p>
        </p:txBody>
      </p:sp>
      <p:sp>
        <p:nvSpPr>
          <p:cNvPr id="29715" name="Rectangle 19">
            <a:extLst>
              <a:ext uri="{FF2B5EF4-FFF2-40B4-BE49-F238E27FC236}">
                <a16:creationId xmlns:a16="http://schemas.microsoft.com/office/drawing/2014/main" id="{9F84FCA9-DF38-4FF5-9E7A-2F6CFE774A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5052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Analisi</a:t>
            </a:r>
          </a:p>
        </p:txBody>
      </p:sp>
      <p:sp>
        <p:nvSpPr>
          <p:cNvPr id="29716" name="Rectangle 20">
            <a:extLst>
              <a:ext uri="{FF2B5EF4-FFF2-40B4-BE49-F238E27FC236}">
                <a16:creationId xmlns:a16="http://schemas.microsoft.com/office/drawing/2014/main" id="{2E8C7ECF-D3AF-45B8-91E4-EBF0965291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43434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Codifica</a:t>
            </a:r>
          </a:p>
        </p:txBody>
      </p:sp>
      <p:sp>
        <p:nvSpPr>
          <p:cNvPr id="29717" name="Rectangle 21">
            <a:extLst>
              <a:ext uri="{FF2B5EF4-FFF2-40B4-BE49-F238E27FC236}">
                <a16:creationId xmlns:a16="http://schemas.microsoft.com/office/drawing/2014/main" id="{681C20DB-1B94-4BAB-8EC0-17BA61B817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1816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Test</a:t>
            </a:r>
          </a:p>
        </p:txBody>
      </p:sp>
      <p:sp>
        <p:nvSpPr>
          <p:cNvPr id="29718" name="Rectangle 22">
            <a:extLst>
              <a:ext uri="{FF2B5EF4-FFF2-40B4-BE49-F238E27FC236}">
                <a16:creationId xmlns:a16="http://schemas.microsoft.com/office/drawing/2014/main" id="{6BFF0573-7892-4129-AA42-840054969C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60960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O.K.</a:t>
            </a:r>
          </a:p>
        </p:txBody>
      </p:sp>
      <p:sp>
        <p:nvSpPr>
          <p:cNvPr id="29719" name="Rectangle 23">
            <a:extLst>
              <a:ext uri="{FF2B5EF4-FFF2-40B4-BE49-F238E27FC236}">
                <a16:creationId xmlns:a16="http://schemas.microsoft.com/office/drawing/2014/main" id="{B23DDF97-AB3B-48D1-A30A-7D543306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828800"/>
            <a:ext cx="2030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Posti dal cliente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Descrizione del problema</a:t>
            </a:r>
          </a:p>
        </p:txBody>
      </p:sp>
      <p:sp>
        <p:nvSpPr>
          <p:cNvPr id="29720" name="Rectangle 24">
            <a:extLst>
              <a:ext uri="{FF2B5EF4-FFF2-40B4-BE49-F238E27FC236}">
                <a16:creationId xmlns:a16="http://schemas.microsoft.com/office/drawing/2014/main" id="{DDD7F1D7-028B-4002-A156-162AA1266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2667000"/>
            <a:ext cx="9715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Capitolato </a:t>
            </a:r>
          </a:p>
        </p:txBody>
      </p:sp>
      <p:sp>
        <p:nvSpPr>
          <p:cNvPr id="29721" name="Rectangle 25">
            <a:extLst>
              <a:ext uri="{FF2B5EF4-FFF2-40B4-BE49-F238E27FC236}">
                <a16:creationId xmlns:a16="http://schemas.microsoft.com/office/drawing/2014/main" id="{0A570474-3EA1-423C-B7B7-3F5277A64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581400"/>
            <a:ext cx="903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… è la più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creativa  !</a:t>
            </a:r>
          </a:p>
        </p:txBody>
      </p:sp>
      <p:sp>
        <p:nvSpPr>
          <p:cNvPr id="18458" name="Line 26">
            <a:extLst>
              <a:ext uri="{FF2B5EF4-FFF2-40B4-BE49-F238E27FC236}">
                <a16:creationId xmlns:a16="http://schemas.microsoft.com/office/drawing/2014/main" id="{F38B8324-B0DC-429F-ADB6-62A27DA30F8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3788" y="3810000"/>
            <a:ext cx="989012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23" name="Rectangle 27">
            <a:extLst>
              <a:ext uri="{FF2B5EF4-FFF2-40B4-BE49-F238E27FC236}">
                <a16:creationId xmlns:a16="http://schemas.microsoft.com/office/drawing/2014/main" id="{0910E2EC-5B5B-43E7-96E8-DAD7C66BEC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3581400"/>
            <a:ext cx="19812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…inquadra il problema, lo scompone in tanti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sotto - problemi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e trova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l’</a:t>
            </a:r>
            <a:r>
              <a:rPr lang="it-IT" altLang="it-IT" sz="1200" b="1" i="1" u="sng">
                <a:solidFill>
                  <a:schemeClr val="bg1"/>
                </a:solidFill>
                <a:latin typeface="Arial" panose="020B0604020202020204" pitchFamily="34" charset="0"/>
              </a:rPr>
              <a:t>algoritmo</a:t>
            </a:r>
          </a:p>
        </p:txBody>
      </p:sp>
      <p:sp>
        <p:nvSpPr>
          <p:cNvPr id="18460" name="Line 28">
            <a:extLst>
              <a:ext uri="{FF2B5EF4-FFF2-40B4-BE49-F238E27FC236}">
                <a16:creationId xmlns:a16="http://schemas.microsoft.com/office/drawing/2014/main" id="{4C56C903-2FAF-4C68-85F9-124EE9155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48600" y="4649788"/>
            <a:ext cx="0" cy="684212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25" name="Rectangle 29">
            <a:extLst>
              <a:ext uri="{FF2B5EF4-FFF2-40B4-BE49-F238E27FC236}">
                <a16:creationId xmlns:a16="http://schemas.microsoft.com/office/drawing/2014/main" id="{DA59E1EC-FD11-490F-8983-67FD78F5B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334000"/>
            <a:ext cx="1711325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Flow - chart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Il lavoro dell’Analista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deve essere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coordinato tra più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softweristi</a:t>
            </a:r>
          </a:p>
        </p:txBody>
      </p:sp>
      <p:sp>
        <p:nvSpPr>
          <p:cNvPr id="29726" name="Rectangle 30">
            <a:extLst>
              <a:ext uri="{FF2B5EF4-FFF2-40B4-BE49-F238E27FC236}">
                <a16:creationId xmlns:a16="http://schemas.microsoft.com/office/drawing/2014/main" id="{69C33410-63EA-4E9B-BD43-9CFA1E5C1C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15732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Errore concettuale</a:t>
            </a:r>
            <a:r>
              <a:rPr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9727" name="Rectangle 31">
            <a:extLst>
              <a:ext uri="{FF2B5EF4-FFF2-40B4-BE49-F238E27FC236}">
                <a16:creationId xmlns:a16="http://schemas.microsoft.com/office/drawing/2014/main" id="{8E41CD0A-9A08-4AEB-9239-3F79EC572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5029200"/>
            <a:ext cx="1260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Errore tecnico</a:t>
            </a:r>
            <a:r>
              <a:rPr lang="it-IT" altLang="it-IT" sz="1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chemeClr val="bg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Line 2">
            <a:extLst>
              <a:ext uri="{FF2B5EF4-FFF2-40B4-BE49-F238E27FC236}">
                <a16:creationId xmlns:a16="http://schemas.microsoft.com/office/drawing/2014/main" id="{4D4089C1-CC9C-44EC-BA61-22BD5BBE9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752600"/>
            <a:ext cx="0" cy="7620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2990E76-9F86-4789-ABD3-4032C76835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C5481DCB-52A3-460A-999F-1425EDE71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127125"/>
            <a:ext cx="7194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anose="020B0A04020102020204" pitchFamily="34" charset="0"/>
              </a:rPr>
              <a:t>IL LOOP DI SVILUPPO DEL SOFTWARE . . .</a:t>
            </a:r>
          </a:p>
        </p:txBody>
      </p:sp>
      <p:sp>
        <p:nvSpPr>
          <p:cNvPr id="20485" name="Line 5">
            <a:extLst>
              <a:ext uri="{FF2B5EF4-FFF2-40B4-BE49-F238E27FC236}">
                <a16:creationId xmlns:a16="http://schemas.microsoft.com/office/drawing/2014/main" id="{5533888B-26A8-4C15-BBF4-981433DBEF2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5588" y="3429000"/>
            <a:ext cx="989012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dash"/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233B48E8-FF45-4593-B061-4138D5A89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76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…in ambiente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200" b="1" i="1">
                <a:solidFill>
                  <a:schemeClr val="bg1"/>
                </a:solidFill>
                <a:latin typeface="Arial" panose="020B0604020202020204" pitchFamily="34" charset="0"/>
              </a:rPr>
              <a:t>Windows</a:t>
            </a:r>
          </a:p>
        </p:txBody>
      </p:sp>
      <p:grpSp>
        <p:nvGrpSpPr>
          <p:cNvPr id="31751" name="Group 14">
            <a:extLst>
              <a:ext uri="{FF2B5EF4-FFF2-40B4-BE49-F238E27FC236}">
                <a16:creationId xmlns:a16="http://schemas.microsoft.com/office/drawing/2014/main" id="{46F080E1-C499-49F9-B3BF-F926A6B741CE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590800"/>
            <a:ext cx="6478588" cy="2973388"/>
            <a:chOff x="720" y="1632"/>
            <a:chExt cx="4081" cy="1873"/>
          </a:xfrm>
        </p:grpSpPr>
        <p:sp>
          <p:nvSpPr>
            <p:cNvPr id="20487" name="Freeform 7">
              <a:extLst>
                <a:ext uri="{FF2B5EF4-FFF2-40B4-BE49-F238E27FC236}">
                  <a16:creationId xmlns:a16="http://schemas.microsoft.com/office/drawing/2014/main" id="{A3FB4D98-B568-4C94-A524-0BC7D1FA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632"/>
              <a:ext cx="1656" cy="429"/>
            </a:xfrm>
            <a:custGeom>
              <a:avLst/>
              <a:gdLst>
                <a:gd name="T0" fmla="*/ 334 w 1656"/>
                <a:gd name="T1" fmla="*/ 0 h 429"/>
                <a:gd name="T2" fmla="*/ 1319 w 1656"/>
                <a:gd name="T3" fmla="*/ 0 h 429"/>
                <a:gd name="T4" fmla="*/ 1655 w 1656"/>
                <a:gd name="T5" fmla="*/ 214 h 429"/>
                <a:gd name="T6" fmla="*/ 1319 w 1656"/>
                <a:gd name="T7" fmla="*/ 428 h 429"/>
                <a:gd name="T8" fmla="*/ 334 w 1656"/>
                <a:gd name="T9" fmla="*/ 428 h 429"/>
                <a:gd name="T10" fmla="*/ 0 w 1656"/>
                <a:gd name="T11" fmla="*/ 214 h 429"/>
                <a:gd name="T12" fmla="*/ 334 w 165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429">
                  <a:moveTo>
                    <a:pt x="334" y="0"/>
                  </a:moveTo>
                  <a:lnTo>
                    <a:pt x="1319" y="0"/>
                  </a:lnTo>
                  <a:lnTo>
                    <a:pt x="1655" y="214"/>
                  </a:lnTo>
                  <a:lnTo>
                    <a:pt x="1319" y="428"/>
                  </a:lnTo>
                  <a:lnTo>
                    <a:pt x="334" y="428"/>
                  </a:lnTo>
                  <a:lnTo>
                    <a:pt x="0" y="214"/>
                  </a:lnTo>
                  <a:lnTo>
                    <a:pt x="33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8" name="Freeform 8">
              <a:extLst>
                <a:ext uri="{FF2B5EF4-FFF2-40B4-BE49-F238E27FC236}">
                  <a16:creationId xmlns:a16="http://schemas.microsoft.com/office/drawing/2014/main" id="{02D7C3A3-FFB6-4C10-80BE-AC8CA12B2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2113"/>
              <a:ext cx="1066" cy="429"/>
            </a:xfrm>
            <a:custGeom>
              <a:avLst/>
              <a:gdLst>
                <a:gd name="T0" fmla="*/ 0 w 1066"/>
                <a:gd name="T1" fmla="*/ 0 h 429"/>
                <a:gd name="T2" fmla="*/ 0 w 1066"/>
                <a:gd name="T3" fmla="*/ 428 h 429"/>
                <a:gd name="T4" fmla="*/ 1065 w 1066"/>
                <a:gd name="T5" fmla="*/ 428 h 429"/>
                <a:gd name="T6" fmla="*/ 1065 w 1066"/>
                <a:gd name="T7" fmla="*/ 0 h 429"/>
                <a:gd name="T8" fmla="*/ 0 w 1066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429">
                  <a:moveTo>
                    <a:pt x="0" y="0"/>
                  </a:moveTo>
                  <a:lnTo>
                    <a:pt x="0" y="428"/>
                  </a:lnTo>
                  <a:lnTo>
                    <a:pt x="1065" y="428"/>
                  </a:lnTo>
                  <a:lnTo>
                    <a:pt x="1065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89" name="Freeform 9">
              <a:extLst>
                <a:ext uri="{FF2B5EF4-FFF2-40B4-BE49-F238E27FC236}">
                  <a16:creationId xmlns:a16="http://schemas.microsoft.com/office/drawing/2014/main" id="{5BA2FFB5-EBC4-4EF5-ABCF-1210021AA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2595"/>
              <a:ext cx="1656" cy="429"/>
            </a:xfrm>
            <a:custGeom>
              <a:avLst/>
              <a:gdLst>
                <a:gd name="T0" fmla="*/ 334 w 1656"/>
                <a:gd name="T1" fmla="*/ 0 h 429"/>
                <a:gd name="T2" fmla="*/ 1319 w 1656"/>
                <a:gd name="T3" fmla="*/ 0 h 429"/>
                <a:gd name="T4" fmla="*/ 1655 w 1656"/>
                <a:gd name="T5" fmla="*/ 214 h 429"/>
                <a:gd name="T6" fmla="*/ 1319 w 1656"/>
                <a:gd name="T7" fmla="*/ 428 h 429"/>
                <a:gd name="T8" fmla="*/ 334 w 1656"/>
                <a:gd name="T9" fmla="*/ 428 h 429"/>
                <a:gd name="T10" fmla="*/ 0 w 1656"/>
                <a:gd name="T11" fmla="*/ 214 h 429"/>
                <a:gd name="T12" fmla="*/ 334 w 1656"/>
                <a:gd name="T13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6" h="429">
                  <a:moveTo>
                    <a:pt x="334" y="0"/>
                  </a:moveTo>
                  <a:lnTo>
                    <a:pt x="1319" y="0"/>
                  </a:lnTo>
                  <a:lnTo>
                    <a:pt x="1655" y="214"/>
                  </a:lnTo>
                  <a:lnTo>
                    <a:pt x="1319" y="428"/>
                  </a:lnTo>
                  <a:lnTo>
                    <a:pt x="334" y="428"/>
                  </a:lnTo>
                  <a:lnTo>
                    <a:pt x="0" y="214"/>
                  </a:lnTo>
                  <a:lnTo>
                    <a:pt x="334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0" name="Freeform 10">
              <a:extLst>
                <a:ext uri="{FF2B5EF4-FFF2-40B4-BE49-F238E27FC236}">
                  <a16:creationId xmlns:a16="http://schemas.microsoft.com/office/drawing/2014/main" id="{F504C393-3516-4E95-B6A1-25C724F94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" y="2595"/>
              <a:ext cx="1065" cy="429"/>
            </a:xfrm>
            <a:custGeom>
              <a:avLst/>
              <a:gdLst>
                <a:gd name="T0" fmla="*/ 0 w 1065"/>
                <a:gd name="T1" fmla="*/ 0 h 429"/>
                <a:gd name="T2" fmla="*/ 0 w 1065"/>
                <a:gd name="T3" fmla="*/ 428 h 429"/>
                <a:gd name="T4" fmla="*/ 1064 w 1065"/>
                <a:gd name="T5" fmla="*/ 428 h 429"/>
                <a:gd name="T6" fmla="*/ 1064 w 1065"/>
                <a:gd name="T7" fmla="*/ 0 h 429"/>
                <a:gd name="T8" fmla="*/ 0 w 1065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29">
                  <a:moveTo>
                    <a:pt x="0" y="0"/>
                  </a:moveTo>
                  <a:lnTo>
                    <a:pt x="0" y="428"/>
                  </a:lnTo>
                  <a:lnTo>
                    <a:pt x="1064" y="428"/>
                  </a:ln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1" name="Freeform 11">
              <a:extLst>
                <a:ext uri="{FF2B5EF4-FFF2-40B4-BE49-F238E27FC236}">
                  <a16:creationId xmlns:a16="http://schemas.microsoft.com/office/drawing/2014/main" id="{48BF47BF-3548-4912-8572-81317DFFF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2595"/>
              <a:ext cx="1065" cy="429"/>
            </a:xfrm>
            <a:custGeom>
              <a:avLst/>
              <a:gdLst>
                <a:gd name="T0" fmla="*/ 0 w 1065"/>
                <a:gd name="T1" fmla="*/ 0 h 429"/>
                <a:gd name="T2" fmla="*/ 0 w 1065"/>
                <a:gd name="T3" fmla="*/ 428 h 429"/>
                <a:gd name="T4" fmla="*/ 1064 w 1065"/>
                <a:gd name="T5" fmla="*/ 428 h 429"/>
                <a:gd name="T6" fmla="*/ 1064 w 1065"/>
                <a:gd name="T7" fmla="*/ 0 h 429"/>
                <a:gd name="T8" fmla="*/ 0 w 1065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29">
                  <a:moveTo>
                    <a:pt x="0" y="0"/>
                  </a:moveTo>
                  <a:lnTo>
                    <a:pt x="0" y="428"/>
                  </a:lnTo>
                  <a:lnTo>
                    <a:pt x="1064" y="428"/>
                  </a:ln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2" name="Freeform 12">
              <a:extLst>
                <a:ext uri="{FF2B5EF4-FFF2-40B4-BE49-F238E27FC236}">
                  <a16:creationId xmlns:a16="http://schemas.microsoft.com/office/drawing/2014/main" id="{04C75389-6998-43FD-A72C-78E747146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" y="3076"/>
              <a:ext cx="1066" cy="429"/>
            </a:xfrm>
            <a:custGeom>
              <a:avLst/>
              <a:gdLst>
                <a:gd name="T0" fmla="*/ 0 w 1066"/>
                <a:gd name="T1" fmla="*/ 0 h 429"/>
                <a:gd name="T2" fmla="*/ 0 w 1066"/>
                <a:gd name="T3" fmla="*/ 428 h 429"/>
                <a:gd name="T4" fmla="*/ 1065 w 1066"/>
                <a:gd name="T5" fmla="*/ 428 h 429"/>
                <a:gd name="T6" fmla="*/ 1065 w 1066"/>
                <a:gd name="T7" fmla="*/ 0 h 429"/>
                <a:gd name="T8" fmla="*/ 0 w 1066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6" h="429">
                  <a:moveTo>
                    <a:pt x="0" y="0"/>
                  </a:moveTo>
                  <a:lnTo>
                    <a:pt x="0" y="428"/>
                  </a:lnTo>
                  <a:lnTo>
                    <a:pt x="1065" y="428"/>
                  </a:lnTo>
                  <a:lnTo>
                    <a:pt x="1065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0493" name="Freeform 13">
              <a:extLst>
                <a:ext uri="{FF2B5EF4-FFF2-40B4-BE49-F238E27FC236}">
                  <a16:creationId xmlns:a16="http://schemas.microsoft.com/office/drawing/2014/main" id="{8056828D-40AE-49B1-BDC3-9FA0F0DB6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1632"/>
              <a:ext cx="1065" cy="429"/>
            </a:xfrm>
            <a:custGeom>
              <a:avLst/>
              <a:gdLst>
                <a:gd name="T0" fmla="*/ 0 w 1065"/>
                <a:gd name="T1" fmla="*/ 0 h 429"/>
                <a:gd name="T2" fmla="*/ 0 w 1065"/>
                <a:gd name="T3" fmla="*/ 428 h 429"/>
                <a:gd name="T4" fmla="*/ 1064 w 1065"/>
                <a:gd name="T5" fmla="*/ 428 h 429"/>
                <a:gd name="T6" fmla="*/ 1064 w 1065"/>
                <a:gd name="T7" fmla="*/ 0 h 429"/>
                <a:gd name="T8" fmla="*/ 0 w 1065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29">
                  <a:moveTo>
                    <a:pt x="0" y="0"/>
                  </a:moveTo>
                  <a:lnTo>
                    <a:pt x="0" y="428"/>
                  </a:lnTo>
                  <a:lnTo>
                    <a:pt x="1064" y="428"/>
                  </a:ln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18D81786-4F09-45B7-BBC4-1D42E6C8E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743200"/>
            <a:ext cx="151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Compilatore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1234DB9C-9DF3-47ED-AD27-F0C8F752C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27432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Hardware</a:t>
            </a:r>
          </a:p>
        </p:txBody>
      </p:sp>
      <p:sp>
        <p:nvSpPr>
          <p:cNvPr id="20497" name="Rectangle 17">
            <a:extLst>
              <a:ext uri="{FF2B5EF4-FFF2-40B4-BE49-F238E27FC236}">
                <a16:creationId xmlns:a16="http://schemas.microsoft.com/office/drawing/2014/main" id="{95BC544B-F4B6-490A-B7BC-77D471299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352800"/>
            <a:ext cx="1187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Codice </a:t>
            </a:r>
          </a:p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rilocabile</a:t>
            </a:r>
          </a:p>
        </p:txBody>
      </p:sp>
      <p:sp>
        <p:nvSpPr>
          <p:cNvPr id="20498" name="Rectangle 18">
            <a:extLst>
              <a:ext uri="{FF2B5EF4-FFF2-40B4-BE49-F238E27FC236}">
                <a16:creationId xmlns:a16="http://schemas.microsoft.com/office/drawing/2014/main" id="{F4F7540E-DAA5-4749-9D64-7D1052425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267200"/>
            <a:ext cx="971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     Link</a:t>
            </a:r>
          </a:p>
        </p:txBody>
      </p:sp>
      <p:sp>
        <p:nvSpPr>
          <p:cNvPr id="20499" name="Rectangle 19">
            <a:extLst>
              <a:ext uri="{FF2B5EF4-FFF2-40B4-BE49-F238E27FC236}">
                <a16:creationId xmlns:a16="http://schemas.microsoft.com/office/drawing/2014/main" id="{240B9741-BF55-4312-9EE5-D00621BA4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267200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Librerie</a:t>
            </a:r>
          </a:p>
        </p:txBody>
      </p:sp>
      <p:sp>
        <p:nvSpPr>
          <p:cNvPr id="20500" name="Rectangle 20">
            <a:extLst>
              <a:ext uri="{FF2B5EF4-FFF2-40B4-BE49-F238E27FC236}">
                <a16:creationId xmlns:a16="http://schemas.microsoft.com/office/drawing/2014/main" id="{FFD88701-3AE4-4845-AEFE-1A0E465BD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876800"/>
            <a:ext cx="1301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Codice</a:t>
            </a:r>
          </a:p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eseguibile</a:t>
            </a:r>
          </a:p>
        </p:txBody>
      </p:sp>
      <p:sp>
        <p:nvSpPr>
          <p:cNvPr id="20501" name="Rectangle 21">
            <a:extLst>
              <a:ext uri="{FF2B5EF4-FFF2-40B4-BE49-F238E27FC236}">
                <a16:creationId xmlns:a16="http://schemas.microsoft.com/office/drawing/2014/main" id="{966A636B-4A08-4890-A3B8-D5BBEE7A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114800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Sistema</a:t>
            </a:r>
          </a:p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Operativo</a:t>
            </a:r>
          </a:p>
        </p:txBody>
      </p:sp>
      <p:sp>
        <p:nvSpPr>
          <p:cNvPr id="20502" name="Line 22">
            <a:extLst>
              <a:ext uri="{FF2B5EF4-FFF2-40B4-BE49-F238E27FC236}">
                <a16:creationId xmlns:a16="http://schemas.microsoft.com/office/drawing/2014/main" id="{10F77E7B-1FDD-4AA6-BF47-063EB384A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562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3" name="Line 23">
            <a:extLst>
              <a:ext uri="{FF2B5EF4-FFF2-40B4-BE49-F238E27FC236}">
                <a16:creationId xmlns:a16="http://schemas.microsoft.com/office/drawing/2014/main" id="{3D1F8948-C701-45C2-8048-5CD32CA776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5791200"/>
            <a:ext cx="365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4" name="Line 24">
            <a:extLst>
              <a:ext uri="{FF2B5EF4-FFF2-40B4-BE49-F238E27FC236}">
                <a16:creationId xmlns:a16="http://schemas.microsoft.com/office/drawing/2014/main" id="{3438915B-CCBA-410A-8654-2B0303B7956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1752600"/>
            <a:ext cx="0" cy="403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506" name="Line 26">
            <a:extLst>
              <a:ext uri="{FF2B5EF4-FFF2-40B4-BE49-F238E27FC236}">
                <a16:creationId xmlns:a16="http://schemas.microsoft.com/office/drawing/2014/main" id="{4CF71ECE-B8C1-46BC-BF98-D8A4AD813B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1752600"/>
            <a:ext cx="3657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99"/>
            </a:gs>
            <a:gs pos="50000">
              <a:schemeClr val="bg1"/>
            </a:gs>
            <a:gs pos="100000">
              <a:srgbClr val="0000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Line 2">
            <a:extLst>
              <a:ext uri="{FF2B5EF4-FFF2-40B4-BE49-F238E27FC236}">
                <a16:creationId xmlns:a16="http://schemas.microsoft.com/office/drawing/2014/main" id="{4A050629-887E-49EF-92EE-17337ED55B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2973388"/>
            <a:ext cx="0" cy="213201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Line 3">
            <a:extLst>
              <a:ext uri="{FF2B5EF4-FFF2-40B4-BE49-F238E27FC236}">
                <a16:creationId xmlns:a16="http://schemas.microsoft.com/office/drawing/2014/main" id="{3DC8A398-3EC7-4B1A-A201-6D726115915B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6600" y="2973388"/>
            <a:ext cx="0" cy="205581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2" name="Line 4">
            <a:extLst>
              <a:ext uri="{FF2B5EF4-FFF2-40B4-BE49-F238E27FC236}">
                <a16:creationId xmlns:a16="http://schemas.microsoft.com/office/drawing/2014/main" id="{C36DAA22-C047-4972-AA2B-E9F19F6BD8AA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3278188"/>
            <a:ext cx="0" cy="17510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3" name="Line 5">
            <a:extLst>
              <a:ext uri="{FF2B5EF4-FFF2-40B4-BE49-F238E27FC236}">
                <a16:creationId xmlns:a16="http://schemas.microsoft.com/office/drawing/2014/main" id="{7190BB54-F710-4AE3-8037-1BDC1C85C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24000" y="3278188"/>
            <a:ext cx="0" cy="18272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stealth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798" name="Rectangle 6">
            <a:extLst>
              <a:ext uri="{FF2B5EF4-FFF2-40B4-BE49-F238E27FC236}">
                <a16:creationId xmlns:a16="http://schemas.microsoft.com/office/drawing/2014/main" id="{40F7132C-EB7B-4FFA-9504-39FF327093E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33799" name="Rectangle 7">
            <a:extLst>
              <a:ext uri="{FF2B5EF4-FFF2-40B4-BE49-F238E27FC236}">
                <a16:creationId xmlns:a16="http://schemas.microsoft.com/office/drawing/2014/main" id="{E3C83B0F-14CC-4503-A701-5173A2E59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143000"/>
            <a:ext cx="6061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anose="020B0A04020102020204" pitchFamily="34" charset="0"/>
              </a:rPr>
              <a:t>Simulazione  ROBOT  nell’ambiente</a:t>
            </a:r>
          </a:p>
        </p:txBody>
      </p:sp>
      <p:sp>
        <p:nvSpPr>
          <p:cNvPr id="22536" name="Freeform 8">
            <a:extLst>
              <a:ext uri="{FF2B5EF4-FFF2-40B4-BE49-F238E27FC236}">
                <a16:creationId xmlns:a16="http://schemas.microsoft.com/office/drawing/2014/main" id="{536DF4DF-5823-45F5-842F-FD100DF12643}"/>
              </a:ext>
            </a:extLst>
          </p:cNvPr>
          <p:cNvSpPr>
            <a:spLocks/>
          </p:cNvSpPr>
          <p:nvPr/>
        </p:nvSpPr>
        <p:spPr bwMode="auto">
          <a:xfrm>
            <a:off x="5943600" y="3657600"/>
            <a:ext cx="1692275" cy="681038"/>
          </a:xfrm>
          <a:custGeom>
            <a:avLst/>
            <a:gdLst>
              <a:gd name="T0" fmla="*/ 0 w 1066"/>
              <a:gd name="T1" fmla="*/ 0 h 429"/>
              <a:gd name="T2" fmla="*/ 0 w 1066"/>
              <a:gd name="T3" fmla="*/ 428 h 429"/>
              <a:gd name="T4" fmla="*/ 1065 w 1066"/>
              <a:gd name="T5" fmla="*/ 428 h 429"/>
              <a:gd name="T6" fmla="*/ 1065 w 1066"/>
              <a:gd name="T7" fmla="*/ 0 h 429"/>
              <a:gd name="T8" fmla="*/ 0 w 1066"/>
              <a:gd name="T9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6" h="429">
                <a:moveTo>
                  <a:pt x="0" y="0"/>
                </a:moveTo>
                <a:lnTo>
                  <a:pt x="0" y="428"/>
                </a:lnTo>
                <a:lnTo>
                  <a:pt x="1065" y="428"/>
                </a:lnTo>
                <a:lnTo>
                  <a:pt x="1065" y="0"/>
                </a:lnTo>
                <a:lnTo>
                  <a:pt x="0" y="0"/>
                </a:lnTo>
              </a:path>
            </a:pathLst>
          </a:custGeom>
          <a:solidFill>
            <a:srgbClr val="99FF99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7" name="Freeform 9">
            <a:extLst>
              <a:ext uri="{FF2B5EF4-FFF2-40B4-BE49-F238E27FC236}">
                <a16:creationId xmlns:a16="http://schemas.microsoft.com/office/drawing/2014/main" id="{442A554C-F4C9-4C26-A0CF-F75C82398DD1}"/>
              </a:ext>
            </a:extLst>
          </p:cNvPr>
          <p:cNvSpPr>
            <a:spLocks/>
          </p:cNvSpPr>
          <p:nvPr/>
        </p:nvSpPr>
        <p:spPr bwMode="auto">
          <a:xfrm>
            <a:off x="1143000" y="3657600"/>
            <a:ext cx="1690688" cy="681038"/>
          </a:xfrm>
          <a:custGeom>
            <a:avLst/>
            <a:gdLst>
              <a:gd name="T0" fmla="*/ 0 w 1065"/>
              <a:gd name="T1" fmla="*/ 0 h 429"/>
              <a:gd name="T2" fmla="*/ 0 w 1065"/>
              <a:gd name="T3" fmla="*/ 428 h 429"/>
              <a:gd name="T4" fmla="*/ 1064 w 1065"/>
              <a:gd name="T5" fmla="*/ 428 h 429"/>
              <a:gd name="T6" fmla="*/ 1064 w 1065"/>
              <a:gd name="T7" fmla="*/ 0 h 429"/>
              <a:gd name="T8" fmla="*/ 0 w 1065"/>
              <a:gd name="T9" fmla="*/ 0 h 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5" h="429">
                <a:moveTo>
                  <a:pt x="0" y="0"/>
                </a:moveTo>
                <a:lnTo>
                  <a:pt x="0" y="428"/>
                </a:lnTo>
                <a:lnTo>
                  <a:pt x="1064" y="428"/>
                </a:lnTo>
                <a:lnTo>
                  <a:pt x="1064" y="0"/>
                </a:lnTo>
                <a:lnTo>
                  <a:pt x="0" y="0"/>
                </a:lnTo>
              </a:path>
            </a:pathLst>
          </a:custGeom>
          <a:solidFill>
            <a:srgbClr val="FFFFCC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3802" name="Group 12">
            <a:extLst>
              <a:ext uri="{FF2B5EF4-FFF2-40B4-BE49-F238E27FC236}">
                <a16:creationId xmlns:a16="http://schemas.microsoft.com/office/drawing/2014/main" id="{942CB4C7-FE9D-4CE8-99DC-FD597A4FF33C}"/>
              </a:ext>
            </a:extLst>
          </p:cNvPr>
          <p:cNvGrpSpPr>
            <a:grpSpLocks/>
          </p:cNvGrpSpPr>
          <p:nvPr/>
        </p:nvGrpSpPr>
        <p:grpSpPr bwMode="auto">
          <a:xfrm>
            <a:off x="5930900" y="5033963"/>
            <a:ext cx="1690688" cy="681037"/>
            <a:chOff x="3736" y="3171"/>
            <a:chExt cx="1065" cy="429"/>
          </a:xfrm>
        </p:grpSpPr>
        <p:sp>
          <p:nvSpPr>
            <p:cNvPr id="22538" name="Freeform 10">
              <a:extLst>
                <a:ext uri="{FF2B5EF4-FFF2-40B4-BE49-F238E27FC236}">
                  <a16:creationId xmlns:a16="http://schemas.microsoft.com/office/drawing/2014/main" id="{FCD3A6DE-BAC9-4165-AAF7-70EA2B5F4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3171"/>
              <a:ext cx="1065" cy="429"/>
            </a:xfrm>
            <a:custGeom>
              <a:avLst/>
              <a:gdLst>
                <a:gd name="T0" fmla="*/ 0 w 1065"/>
                <a:gd name="T1" fmla="*/ 0 h 429"/>
                <a:gd name="T2" fmla="*/ 0 w 1065"/>
                <a:gd name="T3" fmla="*/ 428 h 429"/>
                <a:gd name="T4" fmla="*/ 1064 w 1065"/>
                <a:gd name="T5" fmla="*/ 428 h 429"/>
                <a:gd name="T6" fmla="*/ 1064 w 1065"/>
                <a:gd name="T7" fmla="*/ 0 h 429"/>
                <a:gd name="T8" fmla="*/ 0 w 1065"/>
                <a:gd name="T9" fmla="*/ 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5" h="429">
                  <a:moveTo>
                    <a:pt x="0" y="0"/>
                  </a:moveTo>
                  <a:lnTo>
                    <a:pt x="0" y="428"/>
                  </a:lnTo>
                  <a:lnTo>
                    <a:pt x="1064" y="428"/>
                  </a:lnTo>
                  <a:lnTo>
                    <a:pt x="1064" y="0"/>
                  </a:lnTo>
                  <a:lnTo>
                    <a:pt x="0" y="0"/>
                  </a:lnTo>
                </a:path>
              </a:pathLst>
            </a:custGeom>
            <a:solidFill>
              <a:srgbClr val="99FF99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7" name="Rectangle 11">
              <a:extLst>
                <a:ext uri="{FF2B5EF4-FFF2-40B4-BE49-F238E27FC236}">
                  <a16:creationId xmlns:a16="http://schemas.microsoft.com/office/drawing/2014/main" id="{683B4158-D885-4D5A-B3D4-8DBDC3CEA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" y="3204"/>
              <a:ext cx="940" cy="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</p:grpSp>
      <p:grpSp>
        <p:nvGrpSpPr>
          <p:cNvPr id="33803" name="Group 15">
            <a:extLst>
              <a:ext uri="{FF2B5EF4-FFF2-40B4-BE49-F238E27FC236}">
                <a16:creationId xmlns:a16="http://schemas.microsoft.com/office/drawing/2014/main" id="{837D270A-6DB6-4EF9-A9DB-88F23887E59E}"/>
              </a:ext>
            </a:extLst>
          </p:cNvPr>
          <p:cNvGrpSpPr>
            <a:grpSpLocks/>
          </p:cNvGrpSpPr>
          <p:nvPr/>
        </p:nvGrpSpPr>
        <p:grpSpPr bwMode="auto">
          <a:xfrm>
            <a:off x="3503613" y="1817688"/>
            <a:ext cx="1866900" cy="939800"/>
            <a:chOff x="2207" y="1145"/>
            <a:chExt cx="1176" cy="592"/>
          </a:xfrm>
        </p:grpSpPr>
        <p:pic>
          <p:nvPicPr>
            <p:cNvPr id="33814" name="Picture 13">
              <a:extLst>
                <a:ext uri="{FF2B5EF4-FFF2-40B4-BE49-F238E27FC236}">
                  <a16:creationId xmlns:a16="http://schemas.microsoft.com/office/drawing/2014/main" id="{2DDB78D7-D7DF-4096-96B1-24A7FE3B134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" y="1145"/>
              <a:ext cx="1176" cy="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7763" dir="135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815" name="Rectangle 14">
              <a:extLst>
                <a:ext uri="{FF2B5EF4-FFF2-40B4-BE49-F238E27FC236}">
                  <a16:creationId xmlns:a16="http://schemas.microsoft.com/office/drawing/2014/main" id="{04BF9263-855E-46F7-B033-F5D527A4A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" y="1281"/>
              <a:ext cx="940" cy="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defTabSz="7620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indent="-285750" defTabSz="76200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7620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indent="-228600" defTabSz="7620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indent="-228600" defTabSz="7620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indent="-228600" defTabSz="7620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it-IT" altLang="it-IT" sz="2400">
                <a:latin typeface="Arial" panose="020B0604020202020204" pitchFamily="34" charset="0"/>
              </a:endParaRPr>
            </a:p>
          </p:txBody>
        </p:sp>
      </p:grpSp>
      <p:sp>
        <p:nvSpPr>
          <p:cNvPr id="22544" name="Rectangle 16">
            <a:extLst>
              <a:ext uri="{FF2B5EF4-FFF2-40B4-BE49-F238E27FC236}">
                <a16:creationId xmlns:a16="http://schemas.microsoft.com/office/drawing/2014/main" id="{C7DFE0E3-5C7D-477C-83EB-C79C29223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057400"/>
            <a:ext cx="120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Sistema</a:t>
            </a:r>
          </a:p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Controllo</a:t>
            </a:r>
          </a:p>
        </p:txBody>
      </p:sp>
      <p:sp>
        <p:nvSpPr>
          <p:cNvPr id="22545" name="Rectangle 17">
            <a:extLst>
              <a:ext uri="{FF2B5EF4-FFF2-40B4-BE49-F238E27FC236}">
                <a16:creationId xmlns:a16="http://schemas.microsoft.com/office/drawing/2014/main" id="{C3D8ABAC-BF5C-4319-88CF-EE56CEE81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5675" y="3656013"/>
            <a:ext cx="1428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Simulatore </a:t>
            </a:r>
          </a:p>
          <a:p>
            <a:pPr>
              <a:defRPr/>
            </a:pPr>
            <a:r>
              <a:rPr lang="it-IT" altLang="it-IT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macchina</a:t>
            </a:r>
          </a:p>
        </p:txBody>
      </p:sp>
      <p:sp>
        <p:nvSpPr>
          <p:cNvPr id="22546" name="Rectangle 18">
            <a:extLst>
              <a:ext uri="{FF2B5EF4-FFF2-40B4-BE49-F238E27FC236}">
                <a16:creationId xmlns:a16="http://schemas.microsoft.com/office/drawing/2014/main" id="{047E3F2F-632E-4357-90D6-69CF2611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810000"/>
            <a:ext cx="1225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Macchina</a:t>
            </a:r>
          </a:p>
        </p:txBody>
      </p:sp>
      <p:sp>
        <p:nvSpPr>
          <p:cNvPr id="22547" name="Rectangle 19">
            <a:extLst>
              <a:ext uri="{FF2B5EF4-FFF2-40B4-BE49-F238E27FC236}">
                <a16:creationId xmlns:a16="http://schemas.microsoft.com/office/drawing/2014/main" id="{E81C3F85-71CF-4A4B-8F34-1F77AA3AC6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5029200"/>
            <a:ext cx="1365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Simulatore</a:t>
            </a:r>
          </a:p>
          <a:p>
            <a:pPr>
              <a:defRPr/>
            </a:pPr>
            <a:r>
              <a:rPr lang="it-IT" altLang="it-IT" sz="1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Mondo</a:t>
            </a:r>
          </a:p>
        </p:txBody>
      </p:sp>
      <p:sp>
        <p:nvSpPr>
          <p:cNvPr id="22548" name="Line 20">
            <a:extLst>
              <a:ext uri="{FF2B5EF4-FFF2-40B4-BE49-F238E27FC236}">
                <a16:creationId xmlns:a16="http://schemas.microsoft.com/office/drawing/2014/main" id="{3AB63BEC-3BA9-4F8C-A377-302826D23F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5588" y="3276600"/>
            <a:ext cx="4875212" cy="0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49" name="Line 21">
            <a:extLst>
              <a:ext uri="{FF2B5EF4-FFF2-40B4-BE49-F238E27FC236}">
                <a16:creationId xmlns:a16="http://schemas.microsoft.com/office/drawing/2014/main" id="{BE522542-15A6-4E83-AD79-C528E267AE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3788" y="2971800"/>
            <a:ext cx="4722812" cy="0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50" name="Line 22">
            <a:extLst>
              <a:ext uri="{FF2B5EF4-FFF2-40B4-BE49-F238E27FC236}">
                <a16:creationId xmlns:a16="http://schemas.microsoft.com/office/drawing/2014/main" id="{57CFD71F-F111-4E21-AA3C-6F35003727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2744788"/>
            <a:ext cx="0" cy="531812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51" name="Line 23">
            <a:extLst>
              <a:ext uri="{FF2B5EF4-FFF2-40B4-BE49-F238E27FC236}">
                <a16:creationId xmlns:a16="http://schemas.microsoft.com/office/drawing/2014/main" id="{16E51B47-6C5B-4D79-94E2-0372459897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744788"/>
            <a:ext cx="0" cy="227012"/>
          </a:xfrm>
          <a:prstGeom prst="line">
            <a:avLst/>
          </a:prstGeom>
          <a:noFill/>
          <a:ln w="50800">
            <a:solidFill>
              <a:srgbClr val="0099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52" name="Oval 24">
            <a:extLst>
              <a:ext uri="{FF2B5EF4-FFF2-40B4-BE49-F238E27FC236}">
                <a16:creationId xmlns:a16="http://schemas.microsoft.com/office/drawing/2014/main" id="{7A731E74-9DFC-4CD2-B29D-5F050FF17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029200"/>
            <a:ext cx="1358900" cy="12827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813" name="Rectangle 25">
            <a:extLst>
              <a:ext uri="{FF2B5EF4-FFF2-40B4-BE49-F238E27FC236}">
                <a16:creationId xmlns:a16="http://schemas.microsoft.com/office/drawing/2014/main" id="{FC674333-AC37-4604-8F0C-AE49F8BD4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5473700"/>
            <a:ext cx="1385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MONDO</a:t>
            </a: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chemeClr val="bg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04324E5B-59D6-4CEB-9422-658838CE5E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9AF985E1-8121-44F0-B358-058761B9F0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295400"/>
            <a:ext cx="2209800" cy="1054100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5B4D8F00-2E3A-4F83-9DF2-2B759FE39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371600"/>
            <a:ext cx="18430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Interfaccia</a:t>
            </a:r>
          </a:p>
          <a:p>
            <a:pPr>
              <a:defRPr/>
            </a:pPr>
            <a:r>
              <a:rPr lang="it-IT" altLang="it-IT" sz="28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Operatore</a:t>
            </a:r>
          </a:p>
        </p:txBody>
      </p:sp>
      <p:sp>
        <p:nvSpPr>
          <p:cNvPr id="24581" name="Line 5">
            <a:extLst>
              <a:ext uri="{FF2B5EF4-FFF2-40B4-BE49-F238E27FC236}">
                <a16:creationId xmlns:a16="http://schemas.microsoft.com/office/drawing/2014/main" id="{CD235E08-6E4F-4D8D-821E-95BE824B42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3200" y="2363788"/>
            <a:ext cx="0" cy="12176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5846" name="Group 8">
            <a:extLst>
              <a:ext uri="{FF2B5EF4-FFF2-40B4-BE49-F238E27FC236}">
                <a16:creationId xmlns:a16="http://schemas.microsoft.com/office/drawing/2014/main" id="{041E559D-CAF1-43B6-9024-6FA8FD64DEA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3352800"/>
            <a:ext cx="8383588" cy="839788"/>
            <a:chOff x="192" y="2112"/>
            <a:chExt cx="5281" cy="529"/>
          </a:xfrm>
        </p:grpSpPr>
        <p:sp>
          <p:nvSpPr>
            <p:cNvPr id="24582" name="Freeform 6">
              <a:extLst>
                <a:ext uri="{FF2B5EF4-FFF2-40B4-BE49-F238E27FC236}">
                  <a16:creationId xmlns:a16="http://schemas.microsoft.com/office/drawing/2014/main" id="{64E2D2C3-C58C-4415-AA1A-4181D5F0A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" y="2112"/>
              <a:ext cx="5281" cy="529"/>
            </a:xfrm>
            <a:custGeom>
              <a:avLst/>
              <a:gdLst>
                <a:gd name="T0" fmla="*/ 0 w 5281"/>
                <a:gd name="T1" fmla="*/ 264 h 529"/>
                <a:gd name="T2" fmla="*/ 1056 w 5281"/>
                <a:gd name="T3" fmla="*/ 528 h 529"/>
                <a:gd name="T4" fmla="*/ 1056 w 5281"/>
                <a:gd name="T5" fmla="*/ 396 h 529"/>
                <a:gd name="T6" fmla="*/ 4224 w 5281"/>
                <a:gd name="T7" fmla="*/ 396 h 529"/>
                <a:gd name="T8" fmla="*/ 4224 w 5281"/>
                <a:gd name="T9" fmla="*/ 528 h 529"/>
                <a:gd name="T10" fmla="*/ 5280 w 5281"/>
                <a:gd name="T11" fmla="*/ 264 h 529"/>
                <a:gd name="T12" fmla="*/ 4224 w 5281"/>
                <a:gd name="T13" fmla="*/ 0 h 529"/>
                <a:gd name="T14" fmla="*/ 4224 w 5281"/>
                <a:gd name="T15" fmla="*/ 132 h 529"/>
                <a:gd name="T16" fmla="*/ 1056 w 5281"/>
                <a:gd name="T17" fmla="*/ 132 h 529"/>
                <a:gd name="T18" fmla="*/ 1056 w 5281"/>
                <a:gd name="T19" fmla="*/ 0 h 529"/>
                <a:gd name="T20" fmla="*/ 0 w 5281"/>
                <a:gd name="T21" fmla="*/ 264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1" h="529">
                  <a:moveTo>
                    <a:pt x="0" y="264"/>
                  </a:moveTo>
                  <a:lnTo>
                    <a:pt x="1056" y="528"/>
                  </a:lnTo>
                  <a:lnTo>
                    <a:pt x="1056" y="396"/>
                  </a:lnTo>
                  <a:lnTo>
                    <a:pt x="4224" y="396"/>
                  </a:lnTo>
                  <a:lnTo>
                    <a:pt x="4224" y="528"/>
                  </a:lnTo>
                  <a:lnTo>
                    <a:pt x="5280" y="264"/>
                  </a:lnTo>
                  <a:lnTo>
                    <a:pt x="4224" y="0"/>
                  </a:lnTo>
                  <a:lnTo>
                    <a:pt x="4224" y="132"/>
                  </a:lnTo>
                  <a:lnTo>
                    <a:pt x="1056" y="132"/>
                  </a:lnTo>
                  <a:lnTo>
                    <a:pt x="1056" y="0"/>
                  </a:lnTo>
                  <a:lnTo>
                    <a:pt x="0" y="264"/>
                  </a:lnTo>
                </a:path>
              </a:pathLst>
            </a:custGeom>
            <a:gradFill rotWithShape="0">
              <a:gsLst>
                <a:gs pos="0">
                  <a:srgbClr val="FF6699"/>
                </a:gs>
                <a:gs pos="50000">
                  <a:srgbClr val="99FFCC"/>
                </a:gs>
                <a:gs pos="100000">
                  <a:srgbClr val="FF6699"/>
                </a:gs>
              </a:gsLst>
              <a:lin ang="5400000" scaled="1"/>
            </a:gra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583" name="Rectangle 7">
              <a:extLst>
                <a:ext uri="{FF2B5EF4-FFF2-40B4-BE49-F238E27FC236}">
                  <a16:creationId xmlns:a16="http://schemas.microsoft.com/office/drawing/2014/main" id="{C3C9A32E-E509-4812-BD15-C3F3C3A03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0" y="2261"/>
              <a:ext cx="4124" cy="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>
              <a:lvl1pPr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571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7145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286000" defTabSz="7620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7432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32004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657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41148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defRPr/>
              </a:pPr>
              <a:r>
                <a:rPr lang="it-IT" altLang="it-IT" b="1">
                  <a:solidFill>
                    <a:srgbClr val="FF0033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 e t e    L A N</a:t>
              </a:r>
            </a:p>
          </p:txBody>
        </p:sp>
      </p:grpSp>
      <p:sp>
        <p:nvSpPr>
          <p:cNvPr id="24585" name="Line 9">
            <a:extLst>
              <a:ext uri="{FF2B5EF4-FFF2-40B4-BE49-F238E27FC236}">
                <a16:creationId xmlns:a16="http://schemas.microsoft.com/office/drawing/2014/main" id="{106529B9-1403-492D-A52D-4572E31587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38800" y="2592388"/>
            <a:ext cx="0" cy="9128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48" name="Rectangle 10">
            <a:extLst>
              <a:ext uri="{FF2B5EF4-FFF2-40B4-BE49-F238E27FC236}">
                <a16:creationId xmlns:a16="http://schemas.microsoft.com/office/drawing/2014/main" id="{3CE4E978-B78A-4E6B-8E48-1F8BA4DAD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9413" y="1827213"/>
            <a:ext cx="3127375" cy="714375"/>
          </a:xfrm>
          <a:prstGeom prst="rect">
            <a:avLst/>
          </a:prstGeom>
          <a:solidFill>
            <a:srgbClr val="99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           Under Water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     VIRTUAL WORLD</a:t>
            </a:r>
          </a:p>
        </p:txBody>
      </p:sp>
      <p:sp>
        <p:nvSpPr>
          <p:cNvPr id="24587" name="Line 11">
            <a:extLst>
              <a:ext uri="{FF2B5EF4-FFF2-40B4-BE49-F238E27FC236}">
                <a16:creationId xmlns:a16="http://schemas.microsoft.com/office/drawing/2014/main" id="{040C9074-60A1-426C-A68B-83CC7CC70F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57800" y="3963988"/>
            <a:ext cx="0" cy="9128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8" name="Line 12">
            <a:extLst>
              <a:ext uri="{FF2B5EF4-FFF2-40B4-BE49-F238E27FC236}">
                <a16:creationId xmlns:a16="http://schemas.microsoft.com/office/drawing/2014/main" id="{6FB854C6-3088-4824-9278-814689B121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3963988"/>
            <a:ext cx="0" cy="912812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9" name="Rectangle 13">
            <a:extLst>
              <a:ext uri="{FF2B5EF4-FFF2-40B4-BE49-F238E27FC236}">
                <a16:creationId xmlns:a16="http://schemas.microsoft.com/office/drawing/2014/main" id="{9D42E15A-32E7-4C9A-B0BB-64DA06FC5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953000"/>
            <a:ext cx="1895475" cy="749300"/>
          </a:xfrm>
          <a:prstGeom prst="rect">
            <a:avLst/>
          </a:prstGeom>
          <a:solidFill>
            <a:srgbClr val="0099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52" name="Rectangle 14">
            <a:extLst>
              <a:ext uri="{FF2B5EF4-FFF2-40B4-BE49-F238E27FC236}">
                <a16:creationId xmlns:a16="http://schemas.microsoft.com/office/drawing/2014/main" id="{445B7F3D-FCCA-4C98-9BDA-B96692123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4953000"/>
            <a:ext cx="18367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Sist.  Di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chemeClr val="bg1"/>
                </a:solidFill>
              </a:rPr>
              <a:t>CONTROLLO</a:t>
            </a:r>
          </a:p>
        </p:txBody>
      </p:sp>
      <p:sp>
        <p:nvSpPr>
          <p:cNvPr id="24591" name="Rectangle 15">
            <a:extLst>
              <a:ext uri="{FF2B5EF4-FFF2-40B4-BE49-F238E27FC236}">
                <a16:creationId xmlns:a16="http://schemas.microsoft.com/office/drawing/2014/main" id="{B3C38537-A724-4348-AA67-11B7162DD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5813" y="4951413"/>
            <a:ext cx="1892300" cy="714375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Sist.  di</a:t>
            </a:r>
          </a:p>
          <a:p>
            <a:pPr>
              <a:defRPr/>
            </a:pPr>
            <a:r>
              <a:rPr lang="it-IT" alt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SVILUPPO</a:t>
            </a:r>
          </a:p>
        </p:txBody>
      </p:sp>
      <p:sp>
        <p:nvSpPr>
          <p:cNvPr id="24592" name="Line 16">
            <a:extLst>
              <a:ext uri="{FF2B5EF4-FFF2-40B4-BE49-F238E27FC236}">
                <a16:creationId xmlns:a16="http://schemas.microsoft.com/office/drawing/2014/main" id="{588C3E2E-D24B-4432-8453-9C437238AE89}"/>
              </a:ext>
            </a:extLst>
          </p:cNvPr>
          <p:cNvSpPr>
            <a:spLocks noChangeShapeType="1"/>
          </p:cNvSpPr>
          <p:nvPr/>
        </p:nvSpPr>
        <p:spPr bwMode="auto">
          <a:xfrm>
            <a:off x="6249988" y="5029200"/>
            <a:ext cx="760412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93" name="Rectangle 17">
            <a:extLst>
              <a:ext uri="{FF2B5EF4-FFF2-40B4-BE49-F238E27FC236}">
                <a16:creationId xmlns:a16="http://schemas.microsoft.com/office/drawing/2014/main" id="{B263250B-FE2B-4DE1-9848-859FC1867F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5013" y="4799013"/>
            <a:ext cx="1679575" cy="409575"/>
          </a:xfrm>
          <a:prstGeom prst="rect">
            <a:avLst/>
          </a:prstGeom>
          <a:gradFill rotWithShape="0">
            <a:gsLst>
              <a:gs pos="0">
                <a:srgbClr val="FF0033"/>
              </a:gs>
              <a:gs pos="100000">
                <a:srgbClr val="FF0033">
                  <a:gamma/>
                  <a:shade val="4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MACCHINA</a:t>
            </a:r>
          </a:p>
        </p:txBody>
      </p:sp>
      <p:pic>
        <p:nvPicPr>
          <p:cNvPr id="35856" name="Picture 18">
            <a:extLst>
              <a:ext uri="{FF2B5EF4-FFF2-40B4-BE49-F238E27FC236}">
                <a16:creationId xmlns:a16="http://schemas.microsoft.com/office/drawing/2014/main" id="{CB6CFDD1-D208-4E92-8B45-548FEB0EE0E8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5130800"/>
            <a:ext cx="6000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95" name="Oval 19">
            <a:extLst>
              <a:ext uri="{FF2B5EF4-FFF2-40B4-BE49-F238E27FC236}">
                <a16:creationId xmlns:a16="http://schemas.microsoft.com/office/drawing/2014/main" id="{F03F3074-0279-476A-884A-27C3C46B3B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638800"/>
            <a:ext cx="1136650" cy="10668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858" name="Rectangle 20">
            <a:extLst>
              <a:ext uri="{FF2B5EF4-FFF2-40B4-BE49-F238E27FC236}">
                <a16:creationId xmlns:a16="http://schemas.microsoft.com/office/drawing/2014/main" id="{5340487D-FD30-4DB9-A559-F167ABE4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5943600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MONDO</a:t>
            </a:r>
          </a:p>
        </p:txBody>
      </p:sp>
    </p:spTree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3E3E3"/>
            </a:gs>
            <a:gs pos="50000">
              <a:schemeClr val="bg1"/>
            </a:gs>
            <a:gs pos="100000">
              <a:srgbClr val="E3E3E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reeform 2">
            <a:extLst>
              <a:ext uri="{FF2B5EF4-FFF2-40B4-BE49-F238E27FC236}">
                <a16:creationId xmlns:a16="http://schemas.microsoft.com/office/drawing/2014/main" id="{7D176647-F2CB-4BAF-AF3E-9BAB2CD37E6E}"/>
              </a:ext>
            </a:extLst>
          </p:cNvPr>
          <p:cNvSpPr>
            <a:spLocks/>
          </p:cNvSpPr>
          <p:nvPr/>
        </p:nvSpPr>
        <p:spPr bwMode="auto">
          <a:xfrm>
            <a:off x="17463" y="952500"/>
            <a:ext cx="3706812" cy="5840413"/>
          </a:xfrm>
          <a:custGeom>
            <a:avLst/>
            <a:gdLst>
              <a:gd name="T0" fmla="*/ 889 w 2335"/>
              <a:gd name="T1" fmla="*/ 78 h 3679"/>
              <a:gd name="T2" fmla="*/ 556 w 2335"/>
              <a:gd name="T3" fmla="*/ 122 h 3679"/>
              <a:gd name="T4" fmla="*/ 256 w 2335"/>
              <a:gd name="T5" fmla="*/ 444 h 3679"/>
              <a:gd name="T6" fmla="*/ 89 w 2335"/>
              <a:gd name="T7" fmla="*/ 933 h 3679"/>
              <a:gd name="T8" fmla="*/ 11 w 2335"/>
              <a:gd name="T9" fmla="*/ 1722 h 3679"/>
              <a:gd name="T10" fmla="*/ 22 w 2335"/>
              <a:gd name="T11" fmla="*/ 2355 h 3679"/>
              <a:gd name="T12" fmla="*/ 133 w 2335"/>
              <a:gd name="T13" fmla="*/ 3255 h 3679"/>
              <a:gd name="T14" fmla="*/ 345 w 2335"/>
              <a:gd name="T15" fmla="*/ 3633 h 3679"/>
              <a:gd name="T16" fmla="*/ 889 w 2335"/>
              <a:gd name="T17" fmla="*/ 3533 h 3679"/>
              <a:gd name="T18" fmla="*/ 1500 w 2335"/>
              <a:gd name="T19" fmla="*/ 3289 h 3679"/>
              <a:gd name="T20" fmla="*/ 2089 w 2335"/>
              <a:gd name="T21" fmla="*/ 2911 h 3679"/>
              <a:gd name="T22" fmla="*/ 2223 w 2335"/>
              <a:gd name="T23" fmla="*/ 2311 h 3679"/>
              <a:gd name="T24" fmla="*/ 2267 w 2335"/>
              <a:gd name="T25" fmla="*/ 1555 h 3679"/>
              <a:gd name="T26" fmla="*/ 2267 w 2335"/>
              <a:gd name="T27" fmla="*/ 1067 h 3679"/>
              <a:gd name="T28" fmla="*/ 1856 w 2335"/>
              <a:gd name="T29" fmla="*/ 589 h 3679"/>
              <a:gd name="T30" fmla="*/ 889 w 2335"/>
              <a:gd name="T31" fmla="*/ 78 h 36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335" h="3679">
                <a:moveTo>
                  <a:pt x="889" y="78"/>
                </a:moveTo>
                <a:cubicBezTo>
                  <a:pt x="672" y="0"/>
                  <a:pt x="662" y="61"/>
                  <a:pt x="556" y="122"/>
                </a:cubicBezTo>
                <a:cubicBezTo>
                  <a:pt x="450" y="183"/>
                  <a:pt x="334" y="309"/>
                  <a:pt x="256" y="444"/>
                </a:cubicBezTo>
                <a:cubicBezTo>
                  <a:pt x="178" y="579"/>
                  <a:pt x="130" y="720"/>
                  <a:pt x="89" y="933"/>
                </a:cubicBezTo>
                <a:cubicBezTo>
                  <a:pt x="48" y="1146"/>
                  <a:pt x="22" y="1485"/>
                  <a:pt x="11" y="1722"/>
                </a:cubicBezTo>
                <a:cubicBezTo>
                  <a:pt x="0" y="1959"/>
                  <a:pt x="2" y="2100"/>
                  <a:pt x="22" y="2355"/>
                </a:cubicBezTo>
                <a:cubicBezTo>
                  <a:pt x="42" y="2610"/>
                  <a:pt x="79" y="3042"/>
                  <a:pt x="133" y="3255"/>
                </a:cubicBezTo>
                <a:cubicBezTo>
                  <a:pt x="187" y="3468"/>
                  <a:pt x="219" y="3587"/>
                  <a:pt x="345" y="3633"/>
                </a:cubicBezTo>
                <a:cubicBezTo>
                  <a:pt x="471" y="3679"/>
                  <a:pt x="697" y="3590"/>
                  <a:pt x="889" y="3533"/>
                </a:cubicBezTo>
                <a:cubicBezTo>
                  <a:pt x="1081" y="3476"/>
                  <a:pt x="1300" y="3393"/>
                  <a:pt x="1500" y="3289"/>
                </a:cubicBezTo>
                <a:cubicBezTo>
                  <a:pt x="1700" y="3185"/>
                  <a:pt x="1969" y="3074"/>
                  <a:pt x="2089" y="2911"/>
                </a:cubicBezTo>
                <a:cubicBezTo>
                  <a:pt x="2209" y="2748"/>
                  <a:pt x="2193" y="2537"/>
                  <a:pt x="2223" y="2311"/>
                </a:cubicBezTo>
                <a:cubicBezTo>
                  <a:pt x="2253" y="2085"/>
                  <a:pt x="2260" y="1762"/>
                  <a:pt x="2267" y="1555"/>
                </a:cubicBezTo>
                <a:cubicBezTo>
                  <a:pt x="2274" y="1348"/>
                  <a:pt x="2335" y="1228"/>
                  <a:pt x="2267" y="1067"/>
                </a:cubicBezTo>
                <a:cubicBezTo>
                  <a:pt x="2199" y="906"/>
                  <a:pt x="2086" y="754"/>
                  <a:pt x="1856" y="589"/>
                </a:cubicBezTo>
                <a:cubicBezTo>
                  <a:pt x="1626" y="424"/>
                  <a:pt x="1106" y="156"/>
                  <a:pt x="889" y="78"/>
                </a:cubicBezTo>
                <a:close/>
              </a:path>
            </a:pathLst>
          </a:custGeom>
          <a:solidFill>
            <a:srgbClr val="CCFFFF"/>
          </a:solidFill>
          <a:ln w="15875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3" name="Freeform 3">
            <a:extLst>
              <a:ext uri="{FF2B5EF4-FFF2-40B4-BE49-F238E27FC236}">
                <a16:creationId xmlns:a16="http://schemas.microsoft.com/office/drawing/2014/main" id="{EBE2949A-3659-4480-973F-32AFD5C6003C}"/>
              </a:ext>
            </a:extLst>
          </p:cNvPr>
          <p:cNvSpPr>
            <a:spLocks/>
          </p:cNvSpPr>
          <p:nvPr/>
        </p:nvSpPr>
        <p:spPr bwMode="auto">
          <a:xfrm>
            <a:off x="3810000" y="2652713"/>
            <a:ext cx="3200400" cy="3938587"/>
          </a:xfrm>
          <a:custGeom>
            <a:avLst/>
            <a:gdLst>
              <a:gd name="T0" fmla="*/ 711 w 2487"/>
              <a:gd name="T1" fmla="*/ 61 h 2481"/>
              <a:gd name="T2" fmla="*/ 189 w 2487"/>
              <a:gd name="T3" fmla="*/ 61 h 2481"/>
              <a:gd name="T4" fmla="*/ 11 w 2487"/>
              <a:gd name="T5" fmla="*/ 428 h 2481"/>
              <a:gd name="T6" fmla="*/ 256 w 2487"/>
              <a:gd name="T7" fmla="*/ 2005 h 2481"/>
              <a:gd name="T8" fmla="*/ 1367 w 2487"/>
              <a:gd name="T9" fmla="*/ 2416 h 2481"/>
              <a:gd name="T10" fmla="*/ 2156 w 2487"/>
              <a:gd name="T11" fmla="*/ 2394 h 2481"/>
              <a:gd name="T12" fmla="*/ 2478 w 2487"/>
              <a:gd name="T13" fmla="*/ 1950 h 2481"/>
              <a:gd name="T14" fmla="*/ 2211 w 2487"/>
              <a:gd name="T15" fmla="*/ 1472 h 2481"/>
              <a:gd name="T16" fmla="*/ 2089 w 2487"/>
              <a:gd name="T17" fmla="*/ 1005 h 2481"/>
              <a:gd name="T18" fmla="*/ 1500 w 2487"/>
              <a:gd name="T19" fmla="*/ 950 h 2481"/>
              <a:gd name="T20" fmla="*/ 1011 w 2487"/>
              <a:gd name="T21" fmla="*/ 828 h 2481"/>
              <a:gd name="T22" fmla="*/ 800 w 2487"/>
              <a:gd name="T23" fmla="*/ 328 h 2481"/>
              <a:gd name="T24" fmla="*/ 711 w 2487"/>
              <a:gd name="T25" fmla="*/ 61 h 2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87" h="2481">
                <a:moveTo>
                  <a:pt x="711" y="61"/>
                </a:moveTo>
                <a:cubicBezTo>
                  <a:pt x="609" y="17"/>
                  <a:pt x="306" y="0"/>
                  <a:pt x="189" y="61"/>
                </a:cubicBezTo>
                <a:cubicBezTo>
                  <a:pt x="72" y="122"/>
                  <a:pt x="0" y="104"/>
                  <a:pt x="11" y="428"/>
                </a:cubicBezTo>
                <a:cubicBezTo>
                  <a:pt x="22" y="752"/>
                  <a:pt x="30" y="1674"/>
                  <a:pt x="256" y="2005"/>
                </a:cubicBezTo>
                <a:cubicBezTo>
                  <a:pt x="482" y="2336"/>
                  <a:pt x="1050" y="2351"/>
                  <a:pt x="1367" y="2416"/>
                </a:cubicBezTo>
                <a:cubicBezTo>
                  <a:pt x="1684" y="2481"/>
                  <a:pt x="1971" y="2472"/>
                  <a:pt x="2156" y="2394"/>
                </a:cubicBezTo>
                <a:cubicBezTo>
                  <a:pt x="2341" y="2316"/>
                  <a:pt x="2469" y="2104"/>
                  <a:pt x="2478" y="1950"/>
                </a:cubicBezTo>
                <a:cubicBezTo>
                  <a:pt x="2487" y="1796"/>
                  <a:pt x="2276" y="1630"/>
                  <a:pt x="2211" y="1472"/>
                </a:cubicBezTo>
                <a:cubicBezTo>
                  <a:pt x="2146" y="1314"/>
                  <a:pt x="2207" y="1092"/>
                  <a:pt x="2089" y="1005"/>
                </a:cubicBezTo>
                <a:cubicBezTo>
                  <a:pt x="1971" y="918"/>
                  <a:pt x="1680" y="980"/>
                  <a:pt x="1500" y="950"/>
                </a:cubicBezTo>
                <a:cubicBezTo>
                  <a:pt x="1320" y="920"/>
                  <a:pt x="1128" y="932"/>
                  <a:pt x="1011" y="828"/>
                </a:cubicBezTo>
                <a:cubicBezTo>
                  <a:pt x="894" y="724"/>
                  <a:pt x="852" y="454"/>
                  <a:pt x="800" y="328"/>
                </a:cubicBezTo>
                <a:cubicBezTo>
                  <a:pt x="748" y="202"/>
                  <a:pt x="813" y="105"/>
                  <a:pt x="711" y="61"/>
                </a:cubicBezTo>
                <a:close/>
              </a:path>
            </a:pathLst>
          </a:custGeom>
          <a:solidFill>
            <a:srgbClr val="99FFCC"/>
          </a:solidFill>
          <a:ln w="15875" cap="flat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892" name="Group 4">
            <a:extLst>
              <a:ext uri="{FF2B5EF4-FFF2-40B4-BE49-F238E27FC236}">
                <a16:creationId xmlns:a16="http://schemas.microsoft.com/office/drawing/2014/main" id="{B3403C7E-5CB3-48D2-AE82-27631F95DF7C}"/>
              </a:ext>
            </a:extLst>
          </p:cNvPr>
          <p:cNvGrpSpPr>
            <a:grpSpLocks/>
          </p:cNvGrpSpPr>
          <p:nvPr/>
        </p:nvGrpSpPr>
        <p:grpSpPr bwMode="auto">
          <a:xfrm>
            <a:off x="315913" y="2892425"/>
            <a:ext cx="609600" cy="304800"/>
            <a:chOff x="432" y="2448"/>
            <a:chExt cx="1145" cy="392"/>
          </a:xfrm>
        </p:grpSpPr>
        <p:sp>
          <p:nvSpPr>
            <p:cNvPr id="30725" name="Freeform 5">
              <a:extLst>
                <a:ext uri="{FF2B5EF4-FFF2-40B4-BE49-F238E27FC236}">
                  <a16:creationId xmlns:a16="http://schemas.microsoft.com/office/drawing/2014/main" id="{179B2BC1-9C67-460D-B500-5FAE05A98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475"/>
              <a:ext cx="1047" cy="365"/>
            </a:xfrm>
            <a:custGeom>
              <a:avLst/>
              <a:gdLst>
                <a:gd name="T0" fmla="*/ 0 w 2095"/>
                <a:gd name="T1" fmla="*/ 293 h 731"/>
                <a:gd name="T2" fmla="*/ 14 w 2095"/>
                <a:gd name="T3" fmla="*/ 355 h 731"/>
                <a:gd name="T4" fmla="*/ 38 w 2095"/>
                <a:gd name="T5" fmla="*/ 369 h 731"/>
                <a:gd name="T6" fmla="*/ 90 w 2095"/>
                <a:gd name="T7" fmla="*/ 399 h 731"/>
                <a:gd name="T8" fmla="*/ 98 w 2095"/>
                <a:gd name="T9" fmla="*/ 483 h 731"/>
                <a:gd name="T10" fmla="*/ 577 w 2095"/>
                <a:gd name="T11" fmla="*/ 595 h 731"/>
                <a:gd name="T12" fmla="*/ 689 w 2095"/>
                <a:gd name="T13" fmla="*/ 580 h 731"/>
                <a:gd name="T14" fmla="*/ 692 w 2095"/>
                <a:gd name="T15" fmla="*/ 615 h 731"/>
                <a:gd name="T16" fmla="*/ 1206 w 2095"/>
                <a:gd name="T17" fmla="*/ 731 h 731"/>
                <a:gd name="T18" fmla="*/ 1371 w 2095"/>
                <a:gd name="T19" fmla="*/ 708 h 731"/>
                <a:gd name="T20" fmla="*/ 1665 w 2095"/>
                <a:gd name="T21" fmla="*/ 662 h 731"/>
                <a:gd name="T22" fmla="*/ 2020 w 2095"/>
                <a:gd name="T23" fmla="*/ 468 h 731"/>
                <a:gd name="T24" fmla="*/ 2095 w 2095"/>
                <a:gd name="T25" fmla="*/ 316 h 731"/>
                <a:gd name="T26" fmla="*/ 2095 w 2095"/>
                <a:gd name="T27" fmla="*/ 267 h 731"/>
                <a:gd name="T28" fmla="*/ 2051 w 2095"/>
                <a:gd name="T29" fmla="*/ 241 h 731"/>
                <a:gd name="T30" fmla="*/ 2051 w 2095"/>
                <a:gd name="T31" fmla="*/ 218 h 731"/>
                <a:gd name="T32" fmla="*/ 862 w 2095"/>
                <a:gd name="T33" fmla="*/ 0 h 731"/>
                <a:gd name="T34" fmla="*/ 787 w 2095"/>
                <a:gd name="T35" fmla="*/ 0 h 731"/>
                <a:gd name="T36" fmla="*/ 745 w 2095"/>
                <a:gd name="T37" fmla="*/ 2 h 731"/>
                <a:gd name="T38" fmla="*/ 705 w 2095"/>
                <a:gd name="T39" fmla="*/ 4 h 731"/>
                <a:gd name="T40" fmla="*/ 665 w 2095"/>
                <a:gd name="T41" fmla="*/ 8 h 731"/>
                <a:gd name="T42" fmla="*/ 626 w 2095"/>
                <a:gd name="T43" fmla="*/ 13 h 731"/>
                <a:gd name="T44" fmla="*/ 585 w 2095"/>
                <a:gd name="T45" fmla="*/ 17 h 731"/>
                <a:gd name="T46" fmla="*/ 544 w 2095"/>
                <a:gd name="T47" fmla="*/ 24 h 731"/>
                <a:gd name="T48" fmla="*/ 502 w 2095"/>
                <a:gd name="T49" fmla="*/ 32 h 731"/>
                <a:gd name="T50" fmla="*/ 460 w 2095"/>
                <a:gd name="T51" fmla="*/ 42 h 731"/>
                <a:gd name="T52" fmla="*/ 416 w 2095"/>
                <a:gd name="T53" fmla="*/ 55 h 731"/>
                <a:gd name="T54" fmla="*/ 370 w 2095"/>
                <a:gd name="T55" fmla="*/ 70 h 731"/>
                <a:gd name="T56" fmla="*/ 323 w 2095"/>
                <a:gd name="T57" fmla="*/ 88 h 731"/>
                <a:gd name="T58" fmla="*/ 273 w 2095"/>
                <a:gd name="T59" fmla="*/ 109 h 731"/>
                <a:gd name="T60" fmla="*/ 220 w 2095"/>
                <a:gd name="T61" fmla="*/ 133 h 731"/>
                <a:gd name="T62" fmla="*/ 165 w 2095"/>
                <a:gd name="T63" fmla="*/ 161 h 731"/>
                <a:gd name="T64" fmla="*/ 107 w 2095"/>
                <a:gd name="T65" fmla="*/ 193 h 731"/>
                <a:gd name="T66" fmla="*/ 45 w 2095"/>
                <a:gd name="T67" fmla="*/ 229 h 731"/>
                <a:gd name="T68" fmla="*/ 45 w 2095"/>
                <a:gd name="T69" fmla="*/ 256 h 731"/>
                <a:gd name="T70" fmla="*/ 0 w 2095"/>
                <a:gd name="T71" fmla="*/ 293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5" h="731">
                  <a:moveTo>
                    <a:pt x="0" y="293"/>
                  </a:moveTo>
                  <a:lnTo>
                    <a:pt x="14" y="355"/>
                  </a:lnTo>
                  <a:lnTo>
                    <a:pt x="38" y="369"/>
                  </a:lnTo>
                  <a:lnTo>
                    <a:pt x="90" y="399"/>
                  </a:lnTo>
                  <a:lnTo>
                    <a:pt x="98" y="483"/>
                  </a:lnTo>
                  <a:lnTo>
                    <a:pt x="577" y="595"/>
                  </a:lnTo>
                  <a:lnTo>
                    <a:pt x="689" y="580"/>
                  </a:lnTo>
                  <a:lnTo>
                    <a:pt x="692" y="615"/>
                  </a:lnTo>
                  <a:lnTo>
                    <a:pt x="1206" y="731"/>
                  </a:lnTo>
                  <a:lnTo>
                    <a:pt x="1371" y="708"/>
                  </a:lnTo>
                  <a:lnTo>
                    <a:pt x="1665" y="662"/>
                  </a:lnTo>
                  <a:lnTo>
                    <a:pt x="2020" y="468"/>
                  </a:lnTo>
                  <a:lnTo>
                    <a:pt x="2095" y="316"/>
                  </a:lnTo>
                  <a:lnTo>
                    <a:pt x="2095" y="267"/>
                  </a:lnTo>
                  <a:lnTo>
                    <a:pt x="2051" y="241"/>
                  </a:lnTo>
                  <a:lnTo>
                    <a:pt x="2051" y="218"/>
                  </a:lnTo>
                  <a:lnTo>
                    <a:pt x="862" y="0"/>
                  </a:lnTo>
                  <a:lnTo>
                    <a:pt x="787" y="0"/>
                  </a:lnTo>
                  <a:lnTo>
                    <a:pt x="745" y="2"/>
                  </a:lnTo>
                  <a:lnTo>
                    <a:pt x="705" y="4"/>
                  </a:lnTo>
                  <a:lnTo>
                    <a:pt x="665" y="8"/>
                  </a:lnTo>
                  <a:lnTo>
                    <a:pt x="626" y="13"/>
                  </a:lnTo>
                  <a:lnTo>
                    <a:pt x="585" y="17"/>
                  </a:lnTo>
                  <a:lnTo>
                    <a:pt x="544" y="24"/>
                  </a:lnTo>
                  <a:lnTo>
                    <a:pt x="502" y="32"/>
                  </a:lnTo>
                  <a:lnTo>
                    <a:pt x="460" y="42"/>
                  </a:lnTo>
                  <a:lnTo>
                    <a:pt x="416" y="55"/>
                  </a:lnTo>
                  <a:lnTo>
                    <a:pt x="370" y="70"/>
                  </a:lnTo>
                  <a:lnTo>
                    <a:pt x="323" y="88"/>
                  </a:lnTo>
                  <a:lnTo>
                    <a:pt x="273" y="109"/>
                  </a:lnTo>
                  <a:lnTo>
                    <a:pt x="220" y="133"/>
                  </a:lnTo>
                  <a:lnTo>
                    <a:pt x="165" y="161"/>
                  </a:lnTo>
                  <a:lnTo>
                    <a:pt x="107" y="193"/>
                  </a:lnTo>
                  <a:lnTo>
                    <a:pt x="45" y="229"/>
                  </a:lnTo>
                  <a:lnTo>
                    <a:pt x="45" y="256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26" name="Freeform 6">
              <a:extLst>
                <a:ext uri="{FF2B5EF4-FFF2-40B4-BE49-F238E27FC236}">
                  <a16:creationId xmlns:a16="http://schemas.microsoft.com/office/drawing/2014/main" id="{0EB4F02E-24DC-49B1-B6AF-5113C8E38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689"/>
              <a:ext cx="81" cy="27"/>
            </a:xfrm>
            <a:custGeom>
              <a:avLst/>
              <a:gdLst>
                <a:gd name="T0" fmla="*/ 80 w 159"/>
                <a:gd name="T1" fmla="*/ 0 h 54"/>
                <a:gd name="T2" fmla="*/ 96 w 159"/>
                <a:gd name="T3" fmla="*/ 0 h 54"/>
                <a:gd name="T4" fmla="*/ 111 w 159"/>
                <a:gd name="T5" fmla="*/ 2 h 54"/>
                <a:gd name="T6" fmla="*/ 125 w 159"/>
                <a:gd name="T7" fmla="*/ 4 h 54"/>
                <a:gd name="T8" fmla="*/ 136 w 159"/>
                <a:gd name="T9" fmla="*/ 8 h 54"/>
                <a:gd name="T10" fmla="*/ 146 w 159"/>
                <a:gd name="T11" fmla="*/ 12 h 54"/>
                <a:gd name="T12" fmla="*/ 154 w 159"/>
                <a:gd name="T13" fmla="*/ 17 h 54"/>
                <a:gd name="T14" fmla="*/ 158 w 159"/>
                <a:gd name="T15" fmla="*/ 22 h 54"/>
                <a:gd name="T16" fmla="*/ 159 w 159"/>
                <a:gd name="T17" fmla="*/ 27 h 54"/>
                <a:gd name="T18" fmla="*/ 158 w 159"/>
                <a:gd name="T19" fmla="*/ 33 h 54"/>
                <a:gd name="T20" fmla="*/ 154 w 159"/>
                <a:gd name="T21" fmla="*/ 38 h 54"/>
                <a:gd name="T22" fmla="*/ 146 w 159"/>
                <a:gd name="T23" fmla="*/ 42 h 54"/>
                <a:gd name="T24" fmla="*/ 136 w 159"/>
                <a:gd name="T25" fmla="*/ 46 h 54"/>
                <a:gd name="T26" fmla="*/ 125 w 159"/>
                <a:gd name="T27" fmla="*/ 49 h 54"/>
                <a:gd name="T28" fmla="*/ 111 w 159"/>
                <a:gd name="T29" fmla="*/ 52 h 54"/>
                <a:gd name="T30" fmla="*/ 96 w 159"/>
                <a:gd name="T31" fmla="*/ 54 h 54"/>
                <a:gd name="T32" fmla="*/ 80 w 159"/>
                <a:gd name="T33" fmla="*/ 54 h 54"/>
                <a:gd name="T34" fmla="*/ 64 w 159"/>
                <a:gd name="T35" fmla="*/ 54 h 54"/>
                <a:gd name="T36" fmla="*/ 49 w 159"/>
                <a:gd name="T37" fmla="*/ 52 h 54"/>
                <a:gd name="T38" fmla="*/ 35 w 159"/>
                <a:gd name="T39" fmla="*/ 49 h 54"/>
                <a:gd name="T40" fmla="*/ 24 w 159"/>
                <a:gd name="T41" fmla="*/ 46 h 54"/>
                <a:gd name="T42" fmla="*/ 14 w 159"/>
                <a:gd name="T43" fmla="*/ 42 h 54"/>
                <a:gd name="T44" fmla="*/ 6 w 159"/>
                <a:gd name="T45" fmla="*/ 38 h 54"/>
                <a:gd name="T46" fmla="*/ 2 w 159"/>
                <a:gd name="T47" fmla="*/ 33 h 54"/>
                <a:gd name="T48" fmla="*/ 0 w 159"/>
                <a:gd name="T49" fmla="*/ 27 h 54"/>
                <a:gd name="T50" fmla="*/ 2 w 159"/>
                <a:gd name="T51" fmla="*/ 22 h 54"/>
                <a:gd name="T52" fmla="*/ 6 w 159"/>
                <a:gd name="T53" fmla="*/ 17 h 54"/>
                <a:gd name="T54" fmla="*/ 14 w 159"/>
                <a:gd name="T55" fmla="*/ 12 h 54"/>
                <a:gd name="T56" fmla="*/ 24 w 159"/>
                <a:gd name="T57" fmla="*/ 8 h 54"/>
                <a:gd name="T58" fmla="*/ 35 w 159"/>
                <a:gd name="T59" fmla="*/ 4 h 54"/>
                <a:gd name="T60" fmla="*/ 49 w 159"/>
                <a:gd name="T61" fmla="*/ 2 h 54"/>
                <a:gd name="T62" fmla="*/ 64 w 159"/>
                <a:gd name="T63" fmla="*/ 0 h 54"/>
                <a:gd name="T64" fmla="*/ 80 w 15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4">
                  <a:moveTo>
                    <a:pt x="80" y="0"/>
                  </a:moveTo>
                  <a:lnTo>
                    <a:pt x="96" y="0"/>
                  </a:lnTo>
                  <a:lnTo>
                    <a:pt x="111" y="2"/>
                  </a:lnTo>
                  <a:lnTo>
                    <a:pt x="125" y="4"/>
                  </a:lnTo>
                  <a:lnTo>
                    <a:pt x="136" y="8"/>
                  </a:lnTo>
                  <a:lnTo>
                    <a:pt x="146" y="12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59" y="27"/>
                  </a:lnTo>
                  <a:lnTo>
                    <a:pt x="158" y="33"/>
                  </a:lnTo>
                  <a:lnTo>
                    <a:pt x="154" y="38"/>
                  </a:lnTo>
                  <a:lnTo>
                    <a:pt x="146" y="42"/>
                  </a:lnTo>
                  <a:lnTo>
                    <a:pt x="136" y="46"/>
                  </a:lnTo>
                  <a:lnTo>
                    <a:pt x="125" y="49"/>
                  </a:lnTo>
                  <a:lnTo>
                    <a:pt x="111" y="52"/>
                  </a:lnTo>
                  <a:lnTo>
                    <a:pt x="96" y="54"/>
                  </a:lnTo>
                  <a:lnTo>
                    <a:pt x="80" y="54"/>
                  </a:lnTo>
                  <a:lnTo>
                    <a:pt x="64" y="54"/>
                  </a:lnTo>
                  <a:lnTo>
                    <a:pt x="49" y="52"/>
                  </a:lnTo>
                  <a:lnTo>
                    <a:pt x="35" y="49"/>
                  </a:lnTo>
                  <a:lnTo>
                    <a:pt x="24" y="46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4" y="12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9" y="2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27" name="Freeform 7">
              <a:extLst>
                <a:ext uri="{FF2B5EF4-FFF2-40B4-BE49-F238E27FC236}">
                  <a16:creationId xmlns:a16="http://schemas.microsoft.com/office/drawing/2014/main" id="{4E769627-7724-4BB8-B4D8-3BE90639C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738"/>
              <a:ext cx="81" cy="27"/>
            </a:xfrm>
            <a:custGeom>
              <a:avLst/>
              <a:gdLst>
                <a:gd name="T0" fmla="*/ 79 w 159"/>
                <a:gd name="T1" fmla="*/ 0 h 54"/>
                <a:gd name="T2" fmla="*/ 95 w 159"/>
                <a:gd name="T3" fmla="*/ 0 h 54"/>
                <a:gd name="T4" fmla="*/ 110 w 159"/>
                <a:gd name="T5" fmla="*/ 2 h 54"/>
                <a:gd name="T6" fmla="*/ 124 w 159"/>
                <a:gd name="T7" fmla="*/ 5 h 54"/>
                <a:gd name="T8" fmla="*/ 136 w 159"/>
                <a:gd name="T9" fmla="*/ 8 h 54"/>
                <a:gd name="T10" fmla="*/ 145 w 159"/>
                <a:gd name="T11" fmla="*/ 13 h 54"/>
                <a:gd name="T12" fmla="*/ 153 w 159"/>
                <a:gd name="T13" fmla="*/ 17 h 54"/>
                <a:gd name="T14" fmla="*/ 157 w 159"/>
                <a:gd name="T15" fmla="*/ 22 h 54"/>
                <a:gd name="T16" fmla="*/ 159 w 159"/>
                <a:gd name="T17" fmla="*/ 28 h 54"/>
                <a:gd name="T18" fmla="*/ 157 w 159"/>
                <a:gd name="T19" fmla="*/ 33 h 54"/>
                <a:gd name="T20" fmla="*/ 153 w 159"/>
                <a:gd name="T21" fmla="*/ 38 h 54"/>
                <a:gd name="T22" fmla="*/ 145 w 159"/>
                <a:gd name="T23" fmla="*/ 43 h 54"/>
                <a:gd name="T24" fmla="*/ 136 w 159"/>
                <a:gd name="T25" fmla="*/ 46 h 54"/>
                <a:gd name="T26" fmla="*/ 124 w 159"/>
                <a:gd name="T27" fmla="*/ 50 h 54"/>
                <a:gd name="T28" fmla="*/ 110 w 159"/>
                <a:gd name="T29" fmla="*/ 52 h 54"/>
                <a:gd name="T30" fmla="*/ 95 w 159"/>
                <a:gd name="T31" fmla="*/ 54 h 54"/>
                <a:gd name="T32" fmla="*/ 79 w 159"/>
                <a:gd name="T33" fmla="*/ 54 h 54"/>
                <a:gd name="T34" fmla="*/ 63 w 159"/>
                <a:gd name="T35" fmla="*/ 54 h 54"/>
                <a:gd name="T36" fmla="*/ 48 w 159"/>
                <a:gd name="T37" fmla="*/ 52 h 54"/>
                <a:gd name="T38" fmla="*/ 34 w 159"/>
                <a:gd name="T39" fmla="*/ 50 h 54"/>
                <a:gd name="T40" fmla="*/ 23 w 159"/>
                <a:gd name="T41" fmla="*/ 46 h 54"/>
                <a:gd name="T42" fmla="*/ 13 w 159"/>
                <a:gd name="T43" fmla="*/ 43 h 54"/>
                <a:gd name="T44" fmla="*/ 5 w 159"/>
                <a:gd name="T45" fmla="*/ 38 h 54"/>
                <a:gd name="T46" fmla="*/ 1 w 159"/>
                <a:gd name="T47" fmla="*/ 33 h 54"/>
                <a:gd name="T48" fmla="*/ 0 w 159"/>
                <a:gd name="T49" fmla="*/ 28 h 54"/>
                <a:gd name="T50" fmla="*/ 1 w 159"/>
                <a:gd name="T51" fmla="*/ 22 h 54"/>
                <a:gd name="T52" fmla="*/ 5 w 159"/>
                <a:gd name="T53" fmla="*/ 17 h 54"/>
                <a:gd name="T54" fmla="*/ 13 w 159"/>
                <a:gd name="T55" fmla="*/ 13 h 54"/>
                <a:gd name="T56" fmla="*/ 23 w 159"/>
                <a:gd name="T57" fmla="*/ 8 h 54"/>
                <a:gd name="T58" fmla="*/ 34 w 159"/>
                <a:gd name="T59" fmla="*/ 5 h 54"/>
                <a:gd name="T60" fmla="*/ 48 w 159"/>
                <a:gd name="T61" fmla="*/ 2 h 54"/>
                <a:gd name="T62" fmla="*/ 63 w 159"/>
                <a:gd name="T63" fmla="*/ 0 h 54"/>
                <a:gd name="T64" fmla="*/ 79 w 15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4">
                  <a:moveTo>
                    <a:pt x="79" y="0"/>
                  </a:moveTo>
                  <a:lnTo>
                    <a:pt x="95" y="0"/>
                  </a:lnTo>
                  <a:lnTo>
                    <a:pt x="110" y="2"/>
                  </a:lnTo>
                  <a:lnTo>
                    <a:pt x="124" y="5"/>
                  </a:lnTo>
                  <a:lnTo>
                    <a:pt x="136" y="8"/>
                  </a:lnTo>
                  <a:lnTo>
                    <a:pt x="145" y="13"/>
                  </a:lnTo>
                  <a:lnTo>
                    <a:pt x="153" y="17"/>
                  </a:lnTo>
                  <a:lnTo>
                    <a:pt x="157" y="22"/>
                  </a:lnTo>
                  <a:lnTo>
                    <a:pt x="159" y="28"/>
                  </a:lnTo>
                  <a:lnTo>
                    <a:pt x="157" y="33"/>
                  </a:lnTo>
                  <a:lnTo>
                    <a:pt x="153" y="38"/>
                  </a:lnTo>
                  <a:lnTo>
                    <a:pt x="145" y="43"/>
                  </a:lnTo>
                  <a:lnTo>
                    <a:pt x="136" y="46"/>
                  </a:lnTo>
                  <a:lnTo>
                    <a:pt x="124" y="50"/>
                  </a:lnTo>
                  <a:lnTo>
                    <a:pt x="110" y="52"/>
                  </a:lnTo>
                  <a:lnTo>
                    <a:pt x="95" y="54"/>
                  </a:lnTo>
                  <a:lnTo>
                    <a:pt x="79" y="54"/>
                  </a:lnTo>
                  <a:lnTo>
                    <a:pt x="63" y="54"/>
                  </a:lnTo>
                  <a:lnTo>
                    <a:pt x="48" y="52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3" y="43"/>
                  </a:lnTo>
                  <a:lnTo>
                    <a:pt x="5" y="38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7"/>
                  </a:lnTo>
                  <a:lnTo>
                    <a:pt x="13" y="13"/>
                  </a:lnTo>
                  <a:lnTo>
                    <a:pt x="23" y="8"/>
                  </a:lnTo>
                  <a:lnTo>
                    <a:pt x="34" y="5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28" name="Freeform 8">
              <a:extLst>
                <a:ext uri="{FF2B5EF4-FFF2-40B4-BE49-F238E27FC236}">
                  <a16:creationId xmlns:a16="http://schemas.microsoft.com/office/drawing/2014/main" id="{48F3D03C-765B-44E0-8450-4BC0FFFF8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679"/>
              <a:ext cx="81" cy="29"/>
            </a:xfrm>
            <a:custGeom>
              <a:avLst/>
              <a:gdLst>
                <a:gd name="T0" fmla="*/ 80 w 159"/>
                <a:gd name="T1" fmla="*/ 0 h 55"/>
                <a:gd name="T2" fmla="*/ 96 w 159"/>
                <a:gd name="T3" fmla="*/ 0 h 55"/>
                <a:gd name="T4" fmla="*/ 111 w 159"/>
                <a:gd name="T5" fmla="*/ 2 h 55"/>
                <a:gd name="T6" fmla="*/ 125 w 159"/>
                <a:gd name="T7" fmla="*/ 5 h 55"/>
                <a:gd name="T8" fmla="*/ 136 w 159"/>
                <a:gd name="T9" fmla="*/ 8 h 55"/>
                <a:gd name="T10" fmla="*/ 146 w 159"/>
                <a:gd name="T11" fmla="*/ 13 h 55"/>
                <a:gd name="T12" fmla="*/ 154 w 159"/>
                <a:gd name="T13" fmla="*/ 17 h 55"/>
                <a:gd name="T14" fmla="*/ 158 w 159"/>
                <a:gd name="T15" fmla="*/ 22 h 55"/>
                <a:gd name="T16" fmla="*/ 159 w 159"/>
                <a:gd name="T17" fmla="*/ 28 h 55"/>
                <a:gd name="T18" fmla="*/ 158 w 159"/>
                <a:gd name="T19" fmla="*/ 33 h 55"/>
                <a:gd name="T20" fmla="*/ 154 w 159"/>
                <a:gd name="T21" fmla="*/ 38 h 55"/>
                <a:gd name="T22" fmla="*/ 146 w 159"/>
                <a:gd name="T23" fmla="*/ 43 h 55"/>
                <a:gd name="T24" fmla="*/ 136 w 159"/>
                <a:gd name="T25" fmla="*/ 47 h 55"/>
                <a:gd name="T26" fmla="*/ 125 w 159"/>
                <a:gd name="T27" fmla="*/ 51 h 55"/>
                <a:gd name="T28" fmla="*/ 111 w 159"/>
                <a:gd name="T29" fmla="*/ 53 h 55"/>
                <a:gd name="T30" fmla="*/ 96 w 159"/>
                <a:gd name="T31" fmla="*/ 55 h 55"/>
                <a:gd name="T32" fmla="*/ 80 w 159"/>
                <a:gd name="T33" fmla="*/ 55 h 55"/>
                <a:gd name="T34" fmla="*/ 64 w 159"/>
                <a:gd name="T35" fmla="*/ 55 h 55"/>
                <a:gd name="T36" fmla="*/ 49 w 159"/>
                <a:gd name="T37" fmla="*/ 53 h 55"/>
                <a:gd name="T38" fmla="*/ 35 w 159"/>
                <a:gd name="T39" fmla="*/ 51 h 55"/>
                <a:gd name="T40" fmla="*/ 24 w 159"/>
                <a:gd name="T41" fmla="*/ 47 h 55"/>
                <a:gd name="T42" fmla="*/ 14 w 159"/>
                <a:gd name="T43" fmla="*/ 43 h 55"/>
                <a:gd name="T44" fmla="*/ 6 w 159"/>
                <a:gd name="T45" fmla="*/ 38 h 55"/>
                <a:gd name="T46" fmla="*/ 2 w 159"/>
                <a:gd name="T47" fmla="*/ 33 h 55"/>
                <a:gd name="T48" fmla="*/ 0 w 159"/>
                <a:gd name="T49" fmla="*/ 28 h 55"/>
                <a:gd name="T50" fmla="*/ 2 w 159"/>
                <a:gd name="T51" fmla="*/ 22 h 55"/>
                <a:gd name="T52" fmla="*/ 6 w 159"/>
                <a:gd name="T53" fmla="*/ 17 h 55"/>
                <a:gd name="T54" fmla="*/ 14 w 159"/>
                <a:gd name="T55" fmla="*/ 13 h 55"/>
                <a:gd name="T56" fmla="*/ 24 w 159"/>
                <a:gd name="T57" fmla="*/ 8 h 55"/>
                <a:gd name="T58" fmla="*/ 35 w 159"/>
                <a:gd name="T59" fmla="*/ 5 h 55"/>
                <a:gd name="T60" fmla="*/ 49 w 159"/>
                <a:gd name="T61" fmla="*/ 2 h 55"/>
                <a:gd name="T62" fmla="*/ 64 w 159"/>
                <a:gd name="T63" fmla="*/ 0 h 55"/>
                <a:gd name="T64" fmla="*/ 80 w 159"/>
                <a:gd name="T6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5">
                  <a:moveTo>
                    <a:pt x="80" y="0"/>
                  </a:moveTo>
                  <a:lnTo>
                    <a:pt x="96" y="0"/>
                  </a:lnTo>
                  <a:lnTo>
                    <a:pt x="111" y="2"/>
                  </a:lnTo>
                  <a:lnTo>
                    <a:pt x="125" y="5"/>
                  </a:lnTo>
                  <a:lnTo>
                    <a:pt x="136" y="8"/>
                  </a:lnTo>
                  <a:lnTo>
                    <a:pt x="146" y="13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59" y="28"/>
                  </a:lnTo>
                  <a:lnTo>
                    <a:pt x="158" y="33"/>
                  </a:lnTo>
                  <a:lnTo>
                    <a:pt x="154" y="38"/>
                  </a:lnTo>
                  <a:lnTo>
                    <a:pt x="146" y="43"/>
                  </a:lnTo>
                  <a:lnTo>
                    <a:pt x="136" y="47"/>
                  </a:lnTo>
                  <a:lnTo>
                    <a:pt x="125" y="51"/>
                  </a:lnTo>
                  <a:lnTo>
                    <a:pt x="111" y="53"/>
                  </a:lnTo>
                  <a:lnTo>
                    <a:pt x="96" y="55"/>
                  </a:lnTo>
                  <a:lnTo>
                    <a:pt x="80" y="55"/>
                  </a:lnTo>
                  <a:lnTo>
                    <a:pt x="64" y="55"/>
                  </a:lnTo>
                  <a:lnTo>
                    <a:pt x="49" y="53"/>
                  </a:lnTo>
                  <a:lnTo>
                    <a:pt x="35" y="51"/>
                  </a:lnTo>
                  <a:lnTo>
                    <a:pt x="24" y="47"/>
                  </a:lnTo>
                  <a:lnTo>
                    <a:pt x="14" y="43"/>
                  </a:lnTo>
                  <a:lnTo>
                    <a:pt x="6" y="38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9" y="2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29" name="Freeform 9">
              <a:extLst>
                <a:ext uri="{FF2B5EF4-FFF2-40B4-BE49-F238E27FC236}">
                  <a16:creationId xmlns:a16="http://schemas.microsoft.com/office/drawing/2014/main" id="{52EB14B0-FCAC-4449-99AA-FEB198DD0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726"/>
              <a:ext cx="81" cy="29"/>
            </a:xfrm>
            <a:custGeom>
              <a:avLst/>
              <a:gdLst>
                <a:gd name="T0" fmla="*/ 79 w 159"/>
                <a:gd name="T1" fmla="*/ 0 h 56"/>
                <a:gd name="T2" fmla="*/ 95 w 159"/>
                <a:gd name="T3" fmla="*/ 0 h 56"/>
                <a:gd name="T4" fmla="*/ 110 w 159"/>
                <a:gd name="T5" fmla="*/ 3 h 56"/>
                <a:gd name="T6" fmla="*/ 124 w 159"/>
                <a:gd name="T7" fmla="*/ 5 h 56"/>
                <a:gd name="T8" fmla="*/ 136 w 159"/>
                <a:gd name="T9" fmla="*/ 8 h 56"/>
                <a:gd name="T10" fmla="*/ 145 w 159"/>
                <a:gd name="T11" fmla="*/ 13 h 56"/>
                <a:gd name="T12" fmla="*/ 153 w 159"/>
                <a:gd name="T13" fmla="*/ 18 h 56"/>
                <a:gd name="T14" fmla="*/ 157 w 159"/>
                <a:gd name="T15" fmla="*/ 22 h 56"/>
                <a:gd name="T16" fmla="*/ 159 w 159"/>
                <a:gd name="T17" fmla="*/ 28 h 56"/>
                <a:gd name="T18" fmla="*/ 157 w 159"/>
                <a:gd name="T19" fmla="*/ 34 h 56"/>
                <a:gd name="T20" fmla="*/ 153 w 159"/>
                <a:gd name="T21" fmla="*/ 38 h 56"/>
                <a:gd name="T22" fmla="*/ 145 w 159"/>
                <a:gd name="T23" fmla="*/ 43 h 56"/>
                <a:gd name="T24" fmla="*/ 136 w 159"/>
                <a:gd name="T25" fmla="*/ 48 h 56"/>
                <a:gd name="T26" fmla="*/ 124 w 159"/>
                <a:gd name="T27" fmla="*/ 51 h 56"/>
                <a:gd name="T28" fmla="*/ 110 w 159"/>
                <a:gd name="T29" fmla="*/ 53 h 56"/>
                <a:gd name="T30" fmla="*/ 95 w 159"/>
                <a:gd name="T31" fmla="*/ 56 h 56"/>
                <a:gd name="T32" fmla="*/ 79 w 159"/>
                <a:gd name="T33" fmla="*/ 56 h 56"/>
                <a:gd name="T34" fmla="*/ 63 w 159"/>
                <a:gd name="T35" fmla="*/ 56 h 56"/>
                <a:gd name="T36" fmla="*/ 48 w 159"/>
                <a:gd name="T37" fmla="*/ 53 h 56"/>
                <a:gd name="T38" fmla="*/ 34 w 159"/>
                <a:gd name="T39" fmla="*/ 51 h 56"/>
                <a:gd name="T40" fmla="*/ 23 w 159"/>
                <a:gd name="T41" fmla="*/ 48 h 56"/>
                <a:gd name="T42" fmla="*/ 13 w 159"/>
                <a:gd name="T43" fmla="*/ 43 h 56"/>
                <a:gd name="T44" fmla="*/ 5 w 159"/>
                <a:gd name="T45" fmla="*/ 38 h 56"/>
                <a:gd name="T46" fmla="*/ 1 w 159"/>
                <a:gd name="T47" fmla="*/ 34 h 56"/>
                <a:gd name="T48" fmla="*/ 0 w 159"/>
                <a:gd name="T49" fmla="*/ 28 h 56"/>
                <a:gd name="T50" fmla="*/ 1 w 159"/>
                <a:gd name="T51" fmla="*/ 22 h 56"/>
                <a:gd name="T52" fmla="*/ 5 w 159"/>
                <a:gd name="T53" fmla="*/ 18 h 56"/>
                <a:gd name="T54" fmla="*/ 13 w 159"/>
                <a:gd name="T55" fmla="*/ 13 h 56"/>
                <a:gd name="T56" fmla="*/ 23 w 159"/>
                <a:gd name="T57" fmla="*/ 8 h 56"/>
                <a:gd name="T58" fmla="*/ 34 w 159"/>
                <a:gd name="T59" fmla="*/ 5 h 56"/>
                <a:gd name="T60" fmla="*/ 48 w 159"/>
                <a:gd name="T61" fmla="*/ 3 h 56"/>
                <a:gd name="T62" fmla="*/ 63 w 159"/>
                <a:gd name="T63" fmla="*/ 0 h 56"/>
                <a:gd name="T64" fmla="*/ 79 w 159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6">
                  <a:moveTo>
                    <a:pt x="79" y="0"/>
                  </a:moveTo>
                  <a:lnTo>
                    <a:pt x="95" y="0"/>
                  </a:lnTo>
                  <a:lnTo>
                    <a:pt x="110" y="3"/>
                  </a:lnTo>
                  <a:lnTo>
                    <a:pt x="124" y="5"/>
                  </a:lnTo>
                  <a:lnTo>
                    <a:pt x="136" y="8"/>
                  </a:lnTo>
                  <a:lnTo>
                    <a:pt x="145" y="13"/>
                  </a:lnTo>
                  <a:lnTo>
                    <a:pt x="153" y="18"/>
                  </a:lnTo>
                  <a:lnTo>
                    <a:pt x="157" y="22"/>
                  </a:lnTo>
                  <a:lnTo>
                    <a:pt x="159" y="28"/>
                  </a:lnTo>
                  <a:lnTo>
                    <a:pt x="157" y="34"/>
                  </a:lnTo>
                  <a:lnTo>
                    <a:pt x="153" y="38"/>
                  </a:lnTo>
                  <a:lnTo>
                    <a:pt x="145" y="43"/>
                  </a:lnTo>
                  <a:lnTo>
                    <a:pt x="136" y="48"/>
                  </a:lnTo>
                  <a:lnTo>
                    <a:pt x="124" y="51"/>
                  </a:lnTo>
                  <a:lnTo>
                    <a:pt x="110" y="53"/>
                  </a:lnTo>
                  <a:lnTo>
                    <a:pt x="95" y="56"/>
                  </a:lnTo>
                  <a:lnTo>
                    <a:pt x="79" y="56"/>
                  </a:lnTo>
                  <a:lnTo>
                    <a:pt x="63" y="56"/>
                  </a:lnTo>
                  <a:lnTo>
                    <a:pt x="48" y="53"/>
                  </a:lnTo>
                  <a:lnTo>
                    <a:pt x="34" y="51"/>
                  </a:lnTo>
                  <a:lnTo>
                    <a:pt x="23" y="48"/>
                  </a:lnTo>
                  <a:lnTo>
                    <a:pt x="13" y="43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8"/>
                  </a:lnTo>
                  <a:lnTo>
                    <a:pt x="13" y="13"/>
                  </a:lnTo>
                  <a:lnTo>
                    <a:pt x="23" y="8"/>
                  </a:lnTo>
                  <a:lnTo>
                    <a:pt x="34" y="5"/>
                  </a:lnTo>
                  <a:lnTo>
                    <a:pt x="48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0" name="Freeform 10">
              <a:extLst>
                <a:ext uri="{FF2B5EF4-FFF2-40B4-BE49-F238E27FC236}">
                  <a16:creationId xmlns:a16="http://schemas.microsoft.com/office/drawing/2014/main" id="{EF4062E0-DA08-479A-9075-676AEBC39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2448"/>
              <a:ext cx="1050" cy="365"/>
            </a:xfrm>
            <a:custGeom>
              <a:avLst/>
              <a:gdLst>
                <a:gd name="T0" fmla="*/ 0 w 2094"/>
                <a:gd name="T1" fmla="*/ 294 h 731"/>
                <a:gd name="T2" fmla="*/ 14 w 2094"/>
                <a:gd name="T3" fmla="*/ 355 h 731"/>
                <a:gd name="T4" fmla="*/ 38 w 2094"/>
                <a:gd name="T5" fmla="*/ 369 h 731"/>
                <a:gd name="T6" fmla="*/ 90 w 2094"/>
                <a:gd name="T7" fmla="*/ 399 h 731"/>
                <a:gd name="T8" fmla="*/ 98 w 2094"/>
                <a:gd name="T9" fmla="*/ 483 h 731"/>
                <a:gd name="T10" fmla="*/ 577 w 2094"/>
                <a:gd name="T11" fmla="*/ 595 h 731"/>
                <a:gd name="T12" fmla="*/ 689 w 2094"/>
                <a:gd name="T13" fmla="*/ 581 h 731"/>
                <a:gd name="T14" fmla="*/ 692 w 2094"/>
                <a:gd name="T15" fmla="*/ 615 h 731"/>
                <a:gd name="T16" fmla="*/ 1206 w 2094"/>
                <a:gd name="T17" fmla="*/ 731 h 731"/>
                <a:gd name="T18" fmla="*/ 1319 w 2094"/>
                <a:gd name="T19" fmla="*/ 686 h 731"/>
                <a:gd name="T20" fmla="*/ 1492 w 2094"/>
                <a:gd name="T21" fmla="*/ 700 h 731"/>
                <a:gd name="T22" fmla="*/ 2019 w 2094"/>
                <a:gd name="T23" fmla="*/ 468 h 731"/>
                <a:gd name="T24" fmla="*/ 2094 w 2094"/>
                <a:gd name="T25" fmla="*/ 316 h 731"/>
                <a:gd name="T26" fmla="*/ 2094 w 2094"/>
                <a:gd name="T27" fmla="*/ 267 h 731"/>
                <a:gd name="T28" fmla="*/ 2051 w 2094"/>
                <a:gd name="T29" fmla="*/ 241 h 731"/>
                <a:gd name="T30" fmla="*/ 2051 w 2094"/>
                <a:gd name="T31" fmla="*/ 218 h 731"/>
                <a:gd name="T32" fmla="*/ 862 w 2094"/>
                <a:gd name="T33" fmla="*/ 0 h 731"/>
                <a:gd name="T34" fmla="*/ 787 w 2094"/>
                <a:gd name="T35" fmla="*/ 0 h 731"/>
                <a:gd name="T36" fmla="*/ 745 w 2094"/>
                <a:gd name="T37" fmla="*/ 2 h 731"/>
                <a:gd name="T38" fmla="*/ 705 w 2094"/>
                <a:gd name="T39" fmla="*/ 5 h 731"/>
                <a:gd name="T40" fmla="*/ 665 w 2094"/>
                <a:gd name="T41" fmla="*/ 8 h 731"/>
                <a:gd name="T42" fmla="*/ 625 w 2094"/>
                <a:gd name="T43" fmla="*/ 13 h 731"/>
                <a:gd name="T44" fmla="*/ 585 w 2094"/>
                <a:gd name="T45" fmla="*/ 17 h 731"/>
                <a:gd name="T46" fmla="*/ 544 w 2094"/>
                <a:gd name="T47" fmla="*/ 24 h 731"/>
                <a:gd name="T48" fmla="*/ 502 w 2094"/>
                <a:gd name="T49" fmla="*/ 32 h 731"/>
                <a:gd name="T50" fmla="*/ 459 w 2094"/>
                <a:gd name="T51" fmla="*/ 43 h 731"/>
                <a:gd name="T52" fmla="*/ 416 w 2094"/>
                <a:gd name="T53" fmla="*/ 55 h 731"/>
                <a:gd name="T54" fmla="*/ 370 w 2094"/>
                <a:gd name="T55" fmla="*/ 70 h 731"/>
                <a:gd name="T56" fmla="*/ 322 w 2094"/>
                <a:gd name="T57" fmla="*/ 89 h 731"/>
                <a:gd name="T58" fmla="*/ 273 w 2094"/>
                <a:gd name="T59" fmla="*/ 109 h 731"/>
                <a:gd name="T60" fmla="*/ 220 w 2094"/>
                <a:gd name="T61" fmla="*/ 133 h 731"/>
                <a:gd name="T62" fmla="*/ 164 w 2094"/>
                <a:gd name="T63" fmla="*/ 161 h 731"/>
                <a:gd name="T64" fmla="*/ 107 w 2094"/>
                <a:gd name="T65" fmla="*/ 193 h 731"/>
                <a:gd name="T66" fmla="*/ 45 w 2094"/>
                <a:gd name="T67" fmla="*/ 229 h 731"/>
                <a:gd name="T68" fmla="*/ 45 w 2094"/>
                <a:gd name="T69" fmla="*/ 256 h 731"/>
                <a:gd name="T70" fmla="*/ 0 w 2094"/>
                <a:gd name="T71" fmla="*/ 29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4" h="731">
                  <a:moveTo>
                    <a:pt x="0" y="294"/>
                  </a:moveTo>
                  <a:lnTo>
                    <a:pt x="14" y="355"/>
                  </a:lnTo>
                  <a:lnTo>
                    <a:pt x="38" y="369"/>
                  </a:lnTo>
                  <a:lnTo>
                    <a:pt x="90" y="399"/>
                  </a:lnTo>
                  <a:lnTo>
                    <a:pt x="98" y="483"/>
                  </a:lnTo>
                  <a:lnTo>
                    <a:pt x="577" y="595"/>
                  </a:lnTo>
                  <a:lnTo>
                    <a:pt x="689" y="581"/>
                  </a:lnTo>
                  <a:lnTo>
                    <a:pt x="692" y="615"/>
                  </a:lnTo>
                  <a:lnTo>
                    <a:pt x="1206" y="731"/>
                  </a:lnTo>
                  <a:lnTo>
                    <a:pt x="1319" y="686"/>
                  </a:lnTo>
                  <a:lnTo>
                    <a:pt x="1492" y="700"/>
                  </a:lnTo>
                  <a:lnTo>
                    <a:pt x="2019" y="468"/>
                  </a:lnTo>
                  <a:lnTo>
                    <a:pt x="2094" y="316"/>
                  </a:lnTo>
                  <a:lnTo>
                    <a:pt x="2094" y="267"/>
                  </a:lnTo>
                  <a:lnTo>
                    <a:pt x="2051" y="241"/>
                  </a:lnTo>
                  <a:lnTo>
                    <a:pt x="2051" y="218"/>
                  </a:lnTo>
                  <a:lnTo>
                    <a:pt x="862" y="0"/>
                  </a:lnTo>
                  <a:lnTo>
                    <a:pt x="787" y="0"/>
                  </a:lnTo>
                  <a:lnTo>
                    <a:pt x="745" y="2"/>
                  </a:lnTo>
                  <a:lnTo>
                    <a:pt x="705" y="5"/>
                  </a:lnTo>
                  <a:lnTo>
                    <a:pt x="665" y="8"/>
                  </a:lnTo>
                  <a:lnTo>
                    <a:pt x="625" y="13"/>
                  </a:lnTo>
                  <a:lnTo>
                    <a:pt x="585" y="17"/>
                  </a:lnTo>
                  <a:lnTo>
                    <a:pt x="544" y="24"/>
                  </a:lnTo>
                  <a:lnTo>
                    <a:pt x="502" y="32"/>
                  </a:lnTo>
                  <a:lnTo>
                    <a:pt x="459" y="43"/>
                  </a:lnTo>
                  <a:lnTo>
                    <a:pt x="416" y="55"/>
                  </a:lnTo>
                  <a:lnTo>
                    <a:pt x="370" y="70"/>
                  </a:lnTo>
                  <a:lnTo>
                    <a:pt x="322" y="89"/>
                  </a:lnTo>
                  <a:lnTo>
                    <a:pt x="273" y="109"/>
                  </a:lnTo>
                  <a:lnTo>
                    <a:pt x="220" y="133"/>
                  </a:lnTo>
                  <a:lnTo>
                    <a:pt x="164" y="161"/>
                  </a:lnTo>
                  <a:lnTo>
                    <a:pt x="107" y="193"/>
                  </a:lnTo>
                  <a:lnTo>
                    <a:pt x="45" y="229"/>
                  </a:lnTo>
                  <a:lnTo>
                    <a:pt x="45" y="256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1" name="Freeform 11">
              <a:extLst>
                <a:ext uri="{FF2B5EF4-FFF2-40B4-BE49-F238E27FC236}">
                  <a16:creationId xmlns:a16="http://schemas.microsoft.com/office/drawing/2014/main" id="{D8AC48DF-E2BA-440F-89F7-0D4DB7D4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641" cy="147"/>
            </a:xfrm>
            <a:custGeom>
              <a:avLst/>
              <a:gdLst>
                <a:gd name="T0" fmla="*/ 0 w 1281"/>
                <a:gd name="T1" fmla="*/ 0 h 295"/>
                <a:gd name="T2" fmla="*/ 1246 w 1281"/>
                <a:gd name="T3" fmla="*/ 244 h 295"/>
                <a:gd name="T4" fmla="*/ 1281 w 1281"/>
                <a:gd name="T5" fmla="*/ 295 h 295"/>
                <a:gd name="T6" fmla="*/ 4 w 1281"/>
                <a:gd name="T7" fmla="*/ 30 h 295"/>
                <a:gd name="T8" fmla="*/ 0 w 1281"/>
                <a:gd name="T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295">
                  <a:moveTo>
                    <a:pt x="0" y="0"/>
                  </a:moveTo>
                  <a:lnTo>
                    <a:pt x="1246" y="244"/>
                  </a:lnTo>
                  <a:lnTo>
                    <a:pt x="1281" y="295"/>
                  </a:lnTo>
                  <a:lnTo>
                    <a:pt x="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2" name="Freeform 12">
              <a:extLst>
                <a:ext uri="{FF2B5EF4-FFF2-40B4-BE49-F238E27FC236}">
                  <a16:creationId xmlns:a16="http://schemas.microsoft.com/office/drawing/2014/main" id="{66A3FDBE-BC65-4CCD-8723-BFC1AB49D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590" cy="137"/>
            </a:xfrm>
            <a:custGeom>
              <a:avLst/>
              <a:gdLst>
                <a:gd name="T0" fmla="*/ 35 w 1177"/>
                <a:gd name="T1" fmla="*/ 7 h 273"/>
                <a:gd name="T2" fmla="*/ 107 w 1177"/>
                <a:gd name="T3" fmla="*/ 21 h 273"/>
                <a:gd name="T4" fmla="*/ 178 w 1177"/>
                <a:gd name="T5" fmla="*/ 35 h 273"/>
                <a:gd name="T6" fmla="*/ 250 w 1177"/>
                <a:gd name="T7" fmla="*/ 49 h 273"/>
                <a:gd name="T8" fmla="*/ 321 w 1177"/>
                <a:gd name="T9" fmla="*/ 62 h 273"/>
                <a:gd name="T10" fmla="*/ 393 w 1177"/>
                <a:gd name="T11" fmla="*/ 76 h 273"/>
                <a:gd name="T12" fmla="*/ 464 w 1177"/>
                <a:gd name="T13" fmla="*/ 90 h 273"/>
                <a:gd name="T14" fmla="*/ 535 w 1177"/>
                <a:gd name="T15" fmla="*/ 105 h 273"/>
                <a:gd name="T16" fmla="*/ 608 w 1177"/>
                <a:gd name="T17" fmla="*/ 119 h 273"/>
                <a:gd name="T18" fmla="*/ 679 w 1177"/>
                <a:gd name="T19" fmla="*/ 133 h 273"/>
                <a:gd name="T20" fmla="*/ 751 w 1177"/>
                <a:gd name="T21" fmla="*/ 146 h 273"/>
                <a:gd name="T22" fmla="*/ 822 w 1177"/>
                <a:gd name="T23" fmla="*/ 160 h 273"/>
                <a:gd name="T24" fmla="*/ 894 w 1177"/>
                <a:gd name="T25" fmla="*/ 174 h 273"/>
                <a:gd name="T26" fmla="*/ 965 w 1177"/>
                <a:gd name="T27" fmla="*/ 189 h 273"/>
                <a:gd name="T28" fmla="*/ 1037 w 1177"/>
                <a:gd name="T29" fmla="*/ 203 h 273"/>
                <a:gd name="T30" fmla="*/ 1108 w 1177"/>
                <a:gd name="T31" fmla="*/ 216 h 273"/>
                <a:gd name="T32" fmla="*/ 1153 w 1177"/>
                <a:gd name="T33" fmla="*/ 236 h 273"/>
                <a:gd name="T34" fmla="*/ 1169 w 1177"/>
                <a:gd name="T35" fmla="*/ 260 h 273"/>
                <a:gd name="T36" fmla="*/ 1140 w 1177"/>
                <a:gd name="T37" fmla="*/ 265 h 273"/>
                <a:gd name="T38" fmla="*/ 1068 w 1177"/>
                <a:gd name="T39" fmla="*/ 250 h 273"/>
                <a:gd name="T40" fmla="*/ 994 w 1177"/>
                <a:gd name="T41" fmla="*/ 235 h 273"/>
                <a:gd name="T42" fmla="*/ 920 w 1177"/>
                <a:gd name="T43" fmla="*/ 220 h 273"/>
                <a:gd name="T44" fmla="*/ 848 w 1177"/>
                <a:gd name="T45" fmla="*/ 205 h 273"/>
                <a:gd name="T46" fmla="*/ 774 w 1177"/>
                <a:gd name="T47" fmla="*/ 190 h 273"/>
                <a:gd name="T48" fmla="*/ 700 w 1177"/>
                <a:gd name="T49" fmla="*/ 175 h 273"/>
                <a:gd name="T50" fmla="*/ 628 w 1177"/>
                <a:gd name="T51" fmla="*/ 159 h 273"/>
                <a:gd name="T52" fmla="*/ 554 w 1177"/>
                <a:gd name="T53" fmla="*/ 144 h 273"/>
                <a:gd name="T54" fmla="*/ 480 w 1177"/>
                <a:gd name="T55" fmla="*/ 129 h 273"/>
                <a:gd name="T56" fmla="*/ 408 w 1177"/>
                <a:gd name="T57" fmla="*/ 114 h 273"/>
                <a:gd name="T58" fmla="*/ 334 w 1177"/>
                <a:gd name="T59" fmla="*/ 99 h 273"/>
                <a:gd name="T60" fmla="*/ 260 w 1177"/>
                <a:gd name="T61" fmla="*/ 83 h 273"/>
                <a:gd name="T62" fmla="*/ 186 w 1177"/>
                <a:gd name="T63" fmla="*/ 68 h 273"/>
                <a:gd name="T64" fmla="*/ 114 w 1177"/>
                <a:gd name="T65" fmla="*/ 53 h 273"/>
                <a:gd name="T66" fmla="*/ 40 w 1177"/>
                <a:gd name="T67" fmla="*/ 38 h 273"/>
                <a:gd name="T68" fmla="*/ 2 w 1177"/>
                <a:gd name="T69" fmla="*/ 22 h 273"/>
                <a:gd name="T70" fmla="*/ 1 w 1177"/>
                <a:gd name="T71" fmla="*/ 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7" h="273">
                  <a:moveTo>
                    <a:pt x="0" y="0"/>
                  </a:moveTo>
                  <a:lnTo>
                    <a:pt x="35" y="7"/>
                  </a:lnTo>
                  <a:lnTo>
                    <a:pt x="71" y="14"/>
                  </a:lnTo>
                  <a:lnTo>
                    <a:pt x="107" y="21"/>
                  </a:lnTo>
                  <a:lnTo>
                    <a:pt x="143" y="28"/>
                  </a:lnTo>
                  <a:lnTo>
                    <a:pt x="178" y="35"/>
                  </a:lnTo>
                  <a:lnTo>
                    <a:pt x="214" y="42"/>
                  </a:lnTo>
                  <a:lnTo>
                    <a:pt x="250" y="49"/>
                  </a:lnTo>
                  <a:lnTo>
                    <a:pt x="285" y="56"/>
                  </a:lnTo>
                  <a:lnTo>
                    <a:pt x="321" y="62"/>
                  </a:lnTo>
                  <a:lnTo>
                    <a:pt x="357" y="69"/>
                  </a:lnTo>
                  <a:lnTo>
                    <a:pt x="393" y="76"/>
                  </a:lnTo>
                  <a:lnTo>
                    <a:pt x="428" y="83"/>
                  </a:lnTo>
                  <a:lnTo>
                    <a:pt x="464" y="90"/>
                  </a:lnTo>
                  <a:lnTo>
                    <a:pt x="500" y="97"/>
                  </a:lnTo>
                  <a:lnTo>
                    <a:pt x="535" y="105"/>
                  </a:lnTo>
                  <a:lnTo>
                    <a:pt x="572" y="112"/>
                  </a:lnTo>
                  <a:lnTo>
                    <a:pt x="608" y="119"/>
                  </a:lnTo>
                  <a:lnTo>
                    <a:pt x="644" y="126"/>
                  </a:lnTo>
                  <a:lnTo>
                    <a:pt x="679" y="133"/>
                  </a:lnTo>
                  <a:lnTo>
                    <a:pt x="715" y="139"/>
                  </a:lnTo>
                  <a:lnTo>
                    <a:pt x="751" y="146"/>
                  </a:lnTo>
                  <a:lnTo>
                    <a:pt x="787" y="153"/>
                  </a:lnTo>
                  <a:lnTo>
                    <a:pt x="822" y="160"/>
                  </a:lnTo>
                  <a:lnTo>
                    <a:pt x="858" y="167"/>
                  </a:lnTo>
                  <a:lnTo>
                    <a:pt x="894" y="174"/>
                  </a:lnTo>
                  <a:lnTo>
                    <a:pt x="929" y="181"/>
                  </a:lnTo>
                  <a:lnTo>
                    <a:pt x="965" y="189"/>
                  </a:lnTo>
                  <a:lnTo>
                    <a:pt x="1001" y="196"/>
                  </a:lnTo>
                  <a:lnTo>
                    <a:pt x="1037" y="203"/>
                  </a:lnTo>
                  <a:lnTo>
                    <a:pt x="1072" y="210"/>
                  </a:lnTo>
                  <a:lnTo>
                    <a:pt x="1108" y="216"/>
                  </a:lnTo>
                  <a:lnTo>
                    <a:pt x="1144" y="223"/>
                  </a:lnTo>
                  <a:lnTo>
                    <a:pt x="1153" y="236"/>
                  </a:lnTo>
                  <a:lnTo>
                    <a:pt x="1161" y="249"/>
                  </a:lnTo>
                  <a:lnTo>
                    <a:pt x="1169" y="260"/>
                  </a:lnTo>
                  <a:lnTo>
                    <a:pt x="1177" y="273"/>
                  </a:lnTo>
                  <a:lnTo>
                    <a:pt x="1140" y="265"/>
                  </a:lnTo>
                  <a:lnTo>
                    <a:pt x="1103" y="258"/>
                  </a:lnTo>
                  <a:lnTo>
                    <a:pt x="1068" y="250"/>
                  </a:lnTo>
                  <a:lnTo>
                    <a:pt x="1031" y="243"/>
                  </a:lnTo>
                  <a:lnTo>
                    <a:pt x="994" y="235"/>
                  </a:lnTo>
                  <a:lnTo>
                    <a:pt x="957" y="228"/>
                  </a:lnTo>
                  <a:lnTo>
                    <a:pt x="920" y="220"/>
                  </a:lnTo>
                  <a:lnTo>
                    <a:pt x="885" y="212"/>
                  </a:lnTo>
                  <a:lnTo>
                    <a:pt x="848" y="205"/>
                  </a:lnTo>
                  <a:lnTo>
                    <a:pt x="811" y="197"/>
                  </a:lnTo>
                  <a:lnTo>
                    <a:pt x="774" y="190"/>
                  </a:lnTo>
                  <a:lnTo>
                    <a:pt x="737" y="182"/>
                  </a:lnTo>
                  <a:lnTo>
                    <a:pt x="700" y="175"/>
                  </a:lnTo>
                  <a:lnTo>
                    <a:pt x="664" y="167"/>
                  </a:lnTo>
                  <a:lnTo>
                    <a:pt x="628" y="159"/>
                  </a:lnTo>
                  <a:lnTo>
                    <a:pt x="591" y="152"/>
                  </a:lnTo>
                  <a:lnTo>
                    <a:pt x="554" y="144"/>
                  </a:lnTo>
                  <a:lnTo>
                    <a:pt x="517" y="137"/>
                  </a:lnTo>
                  <a:lnTo>
                    <a:pt x="480" y="129"/>
                  </a:lnTo>
                  <a:lnTo>
                    <a:pt x="443" y="122"/>
                  </a:lnTo>
                  <a:lnTo>
                    <a:pt x="408" y="114"/>
                  </a:lnTo>
                  <a:lnTo>
                    <a:pt x="371" y="106"/>
                  </a:lnTo>
                  <a:lnTo>
                    <a:pt x="334" y="99"/>
                  </a:lnTo>
                  <a:lnTo>
                    <a:pt x="297" y="91"/>
                  </a:lnTo>
                  <a:lnTo>
                    <a:pt x="260" y="83"/>
                  </a:lnTo>
                  <a:lnTo>
                    <a:pt x="223" y="76"/>
                  </a:lnTo>
                  <a:lnTo>
                    <a:pt x="186" y="68"/>
                  </a:lnTo>
                  <a:lnTo>
                    <a:pt x="149" y="61"/>
                  </a:lnTo>
                  <a:lnTo>
                    <a:pt x="114" y="53"/>
                  </a:lnTo>
                  <a:lnTo>
                    <a:pt x="77" y="45"/>
                  </a:lnTo>
                  <a:lnTo>
                    <a:pt x="40" y="38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2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3" name="Freeform 13">
              <a:extLst>
                <a:ext uri="{FF2B5EF4-FFF2-40B4-BE49-F238E27FC236}">
                  <a16:creationId xmlns:a16="http://schemas.microsoft.com/office/drawing/2014/main" id="{F6471369-BF12-4C66-9056-95C8EBB88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537" cy="127"/>
            </a:xfrm>
            <a:custGeom>
              <a:avLst/>
              <a:gdLst>
                <a:gd name="T0" fmla="*/ 32 w 1073"/>
                <a:gd name="T1" fmla="*/ 7 h 253"/>
                <a:gd name="T2" fmla="*/ 98 w 1073"/>
                <a:gd name="T3" fmla="*/ 20 h 253"/>
                <a:gd name="T4" fmla="*/ 162 w 1073"/>
                <a:gd name="T5" fmla="*/ 32 h 253"/>
                <a:gd name="T6" fmla="*/ 228 w 1073"/>
                <a:gd name="T7" fmla="*/ 45 h 253"/>
                <a:gd name="T8" fmla="*/ 293 w 1073"/>
                <a:gd name="T9" fmla="*/ 58 h 253"/>
                <a:gd name="T10" fmla="*/ 358 w 1073"/>
                <a:gd name="T11" fmla="*/ 70 h 253"/>
                <a:gd name="T12" fmla="*/ 424 w 1073"/>
                <a:gd name="T13" fmla="*/ 83 h 253"/>
                <a:gd name="T14" fmla="*/ 488 w 1073"/>
                <a:gd name="T15" fmla="*/ 96 h 253"/>
                <a:gd name="T16" fmla="*/ 554 w 1073"/>
                <a:gd name="T17" fmla="*/ 108 h 253"/>
                <a:gd name="T18" fmla="*/ 618 w 1073"/>
                <a:gd name="T19" fmla="*/ 121 h 253"/>
                <a:gd name="T20" fmla="*/ 684 w 1073"/>
                <a:gd name="T21" fmla="*/ 134 h 253"/>
                <a:gd name="T22" fmla="*/ 749 w 1073"/>
                <a:gd name="T23" fmla="*/ 147 h 253"/>
                <a:gd name="T24" fmla="*/ 813 w 1073"/>
                <a:gd name="T25" fmla="*/ 160 h 253"/>
                <a:gd name="T26" fmla="*/ 879 w 1073"/>
                <a:gd name="T27" fmla="*/ 173 h 253"/>
                <a:gd name="T28" fmla="*/ 943 w 1073"/>
                <a:gd name="T29" fmla="*/ 185 h 253"/>
                <a:gd name="T30" fmla="*/ 1009 w 1073"/>
                <a:gd name="T31" fmla="*/ 198 h 253"/>
                <a:gd name="T32" fmla="*/ 1049 w 1073"/>
                <a:gd name="T33" fmla="*/ 216 h 253"/>
                <a:gd name="T34" fmla="*/ 1065 w 1073"/>
                <a:gd name="T35" fmla="*/ 240 h 253"/>
                <a:gd name="T36" fmla="*/ 1040 w 1073"/>
                <a:gd name="T37" fmla="*/ 246 h 253"/>
                <a:gd name="T38" fmla="*/ 973 w 1073"/>
                <a:gd name="T39" fmla="*/ 232 h 253"/>
                <a:gd name="T40" fmla="*/ 906 w 1073"/>
                <a:gd name="T41" fmla="*/ 219 h 253"/>
                <a:gd name="T42" fmla="*/ 840 w 1073"/>
                <a:gd name="T43" fmla="*/ 205 h 253"/>
                <a:gd name="T44" fmla="*/ 773 w 1073"/>
                <a:gd name="T45" fmla="*/ 191 h 253"/>
                <a:gd name="T46" fmla="*/ 706 w 1073"/>
                <a:gd name="T47" fmla="*/ 177 h 253"/>
                <a:gd name="T48" fmla="*/ 639 w 1073"/>
                <a:gd name="T49" fmla="*/ 163 h 253"/>
                <a:gd name="T50" fmla="*/ 572 w 1073"/>
                <a:gd name="T51" fmla="*/ 150 h 253"/>
                <a:gd name="T52" fmla="*/ 505 w 1073"/>
                <a:gd name="T53" fmla="*/ 135 h 253"/>
                <a:gd name="T54" fmla="*/ 439 w 1073"/>
                <a:gd name="T55" fmla="*/ 121 h 253"/>
                <a:gd name="T56" fmla="*/ 372 w 1073"/>
                <a:gd name="T57" fmla="*/ 107 h 253"/>
                <a:gd name="T58" fmla="*/ 305 w 1073"/>
                <a:gd name="T59" fmla="*/ 93 h 253"/>
                <a:gd name="T60" fmla="*/ 237 w 1073"/>
                <a:gd name="T61" fmla="*/ 80 h 253"/>
                <a:gd name="T62" fmla="*/ 170 w 1073"/>
                <a:gd name="T63" fmla="*/ 66 h 253"/>
                <a:gd name="T64" fmla="*/ 103 w 1073"/>
                <a:gd name="T65" fmla="*/ 52 h 253"/>
                <a:gd name="T66" fmla="*/ 37 w 1073"/>
                <a:gd name="T67" fmla="*/ 38 h 253"/>
                <a:gd name="T68" fmla="*/ 2 w 1073"/>
                <a:gd name="T69" fmla="*/ 23 h 253"/>
                <a:gd name="T70" fmla="*/ 1 w 1073"/>
                <a:gd name="T71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73" h="253">
                  <a:moveTo>
                    <a:pt x="0" y="0"/>
                  </a:moveTo>
                  <a:lnTo>
                    <a:pt x="32" y="7"/>
                  </a:lnTo>
                  <a:lnTo>
                    <a:pt x="65" y="13"/>
                  </a:lnTo>
                  <a:lnTo>
                    <a:pt x="98" y="20"/>
                  </a:lnTo>
                  <a:lnTo>
                    <a:pt x="130" y="26"/>
                  </a:lnTo>
                  <a:lnTo>
                    <a:pt x="162" y="32"/>
                  </a:lnTo>
                  <a:lnTo>
                    <a:pt x="196" y="38"/>
                  </a:lnTo>
                  <a:lnTo>
                    <a:pt x="228" y="45"/>
                  </a:lnTo>
                  <a:lnTo>
                    <a:pt x="260" y="51"/>
                  </a:lnTo>
                  <a:lnTo>
                    <a:pt x="293" y="58"/>
                  </a:lnTo>
                  <a:lnTo>
                    <a:pt x="326" y="63"/>
                  </a:lnTo>
                  <a:lnTo>
                    <a:pt x="358" y="70"/>
                  </a:lnTo>
                  <a:lnTo>
                    <a:pt x="390" y="76"/>
                  </a:lnTo>
                  <a:lnTo>
                    <a:pt x="424" y="83"/>
                  </a:lnTo>
                  <a:lnTo>
                    <a:pt x="456" y="90"/>
                  </a:lnTo>
                  <a:lnTo>
                    <a:pt x="488" y="96"/>
                  </a:lnTo>
                  <a:lnTo>
                    <a:pt x="520" y="103"/>
                  </a:lnTo>
                  <a:lnTo>
                    <a:pt x="554" y="108"/>
                  </a:lnTo>
                  <a:lnTo>
                    <a:pt x="586" y="115"/>
                  </a:lnTo>
                  <a:lnTo>
                    <a:pt x="618" y="121"/>
                  </a:lnTo>
                  <a:lnTo>
                    <a:pt x="651" y="128"/>
                  </a:lnTo>
                  <a:lnTo>
                    <a:pt x="684" y="134"/>
                  </a:lnTo>
                  <a:lnTo>
                    <a:pt x="716" y="140"/>
                  </a:lnTo>
                  <a:lnTo>
                    <a:pt x="749" y="147"/>
                  </a:lnTo>
                  <a:lnTo>
                    <a:pt x="781" y="153"/>
                  </a:lnTo>
                  <a:lnTo>
                    <a:pt x="813" y="160"/>
                  </a:lnTo>
                  <a:lnTo>
                    <a:pt x="846" y="166"/>
                  </a:lnTo>
                  <a:lnTo>
                    <a:pt x="879" y="173"/>
                  </a:lnTo>
                  <a:lnTo>
                    <a:pt x="911" y="180"/>
                  </a:lnTo>
                  <a:lnTo>
                    <a:pt x="943" y="185"/>
                  </a:lnTo>
                  <a:lnTo>
                    <a:pt x="977" y="192"/>
                  </a:lnTo>
                  <a:lnTo>
                    <a:pt x="1009" y="198"/>
                  </a:lnTo>
                  <a:lnTo>
                    <a:pt x="1041" y="205"/>
                  </a:lnTo>
                  <a:lnTo>
                    <a:pt x="1049" y="216"/>
                  </a:lnTo>
                  <a:lnTo>
                    <a:pt x="1057" y="229"/>
                  </a:lnTo>
                  <a:lnTo>
                    <a:pt x="1065" y="240"/>
                  </a:lnTo>
                  <a:lnTo>
                    <a:pt x="1073" y="253"/>
                  </a:lnTo>
                  <a:lnTo>
                    <a:pt x="1040" y="246"/>
                  </a:lnTo>
                  <a:lnTo>
                    <a:pt x="1007" y="239"/>
                  </a:lnTo>
                  <a:lnTo>
                    <a:pt x="973" y="232"/>
                  </a:lnTo>
                  <a:lnTo>
                    <a:pt x="940" y="226"/>
                  </a:lnTo>
                  <a:lnTo>
                    <a:pt x="906" y="219"/>
                  </a:lnTo>
                  <a:lnTo>
                    <a:pt x="873" y="212"/>
                  </a:lnTo>
                  <a:lnTo>
                    <a:pt x="840" y="205"/>
                  </a:lnTo>
                  <a:lnTo>
                    <a:pt x="806" y="198"/>
                  </a:lnTo>
                  <a:lnTo>
                    <a:pt x="773" y="191"/>
                  </a:lnTo>
                  <a:lnTo>
                    <a:pt x="739" y="184"/>
                  </a:lnTo>
                  <a:lnTo>
                    <a:pt x="706" y="177"/>
                  </a:lnTo>
                  <a:lnTo>
                    <a:pt x="673" y="170"/>
                  </a:lnTo>
                  <a:lnTo>
                    <a:pt x="639" y="163"/>
                  </a:lnTo>
                  <a:lnTo>
                    <a:pt x="606" y="157"/>
                  </a:lnTo>
                  <a:lnTo>
                    <a:pt x="572" y="150"/>
                  </a:lnTo>
                  <a:lnTo>
                    <a:pt x="539" y="142"/>
                  </a:lnTo>
                  <a:lnTo>
                    <a:pt x="505" y="135"/>
                  </a:lnTo>
                  <a:lnTo>
                    <a:pt x="472" y="128"/>
                  </a:lnTo>
                  <a:lnTo>
                    <a:pt x="439" y="121"/>
                  </a:lnTo>
                  <a:lnTo>
                    <a:pt x="405" y="114"/>
                  </a:lnTo>
                  <a:lnTo>
                    <a:pt x="372" y="107"/>
                  </a:lnTo>
                  <a:lnTo>
                    <a:pt x="338" y="100"/>
                  </a:lnTo>
                  <a:lnTo>
                    <a:pt x="305" y="93"/>
                  </a:lnTo>
                  <a:lnTo>
                    <a:pt x="270" y="86"/>
                  </a:lnTo>
                  <a:lnTo>
                    <a:pt x="237" y="80"/>
                  </a:lnTo>
                  <a:lnTo>
                    <a:pt x="204" y="73"/>
                  </a:lnTo>
                  <a:lnTo>
                    <a:pt x="170" y="66"/>
                  </a:lnTo>
                  <a:lnTo>
                    <a:pt x="137" y="59"/>
                  </a:lnTo>
                  <a:lnTo>
                    <a:pt x="103" y="52"/>
                  </a:lnTo>
                  <a:lnTo>
                    <a:pt x="70" y="45"/>
                  </a:lnTo>
                  <a:lnTo>
                    <a:pt x="37" y="38"/>
                  </a:lnTo>
                  <a:lnTo>
                    <a:pt x="3" y="31"/>
                  </a:lnTo>
                  <a:lnTo>
                    <a:pt x="2" y="23"/>
                  </a:lnTo>
                  <a:lnTo>
                    <a:pt x="2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4" name="Freeform 14">
              <a:extLst>
                <a:ext uri="{FF2B5EF4-FFF2-40B4-BE49-F238E27FC236}">
                  <a16:creationId xmlns:a16="http://schemas.microsoft.com/office/drawing/2014/main" id="{12079624-48ED-4952-AD6F-A1720729C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486" cy="116"/>
            </a:xfrm>
            <a:custGeom>
              <a:avLst/>
              <a:gdLst>
                <a:gd name="T0" fmla="*/ 28 w 971"/>
                <a:gd name="T1" fmla="*/ 6 h 231"/>
                <a:gd name="T2" fmla="*/ 87 w 971"/>
                <a:gd name="T3" fmla="*/ 17 h 231"/>
                <a:gd name="T4" fmla="*/ 146 w 971"/>
                <a:gd name="T5" fmla="*/ 29 h 231"/>
                <a:gd name="T6" fmla="*/ 205 w 971"/>
                <a:gd name="T7" fmla="*/ 40 h 231"/>
                <a:gd name="T8" fmla="*/ 263 w 971"/>
                <a:gd name="T9" fmla="*/ 52 h 231"/>
                <a:gd name="T10" fmla="*/ 322 w 971"/>
                <a:gd name="T11" fmla="*/ 63 h 231"/>
                <a:gd name="T12" fmla="*/ 381 w 971"/>
                <a:gd name="T13" fmla="*/ 75 h 231"/>
                <a:gd name="T14" fmla="*/ 440 w 971"/>
                <a:gd name="T15" fmla="*/ 86 h 231"/>
                <a:gd name="T16" fmla="*/ 499 w 971"/>
                <a:gd name="T17" fmla="*/ 98 h 231"/>
                <a:gd name="T18" fmla="*/ 557 w 971"/>
                <a:gd name="T19" fmla="*/ 109 h 231"/>
                <a:gd name="T20" fmla="*/ 616 w 971"/>
                <a:gd name="T21" fmla="*/ 121 h 231"/>
                <a:gd name="T22" fmla="*/ 675 w 971"/>
                <a:gd name="T23" fmla="*/ 132 h 231"/>
                <a:gd name="T24" fmla="*/ 734 w 971"/>
                <a:gd name="T25" fmla="*/ 144 h 231"/>
                <a:gd name="T26" fmla="*/ 792 w 971"/>
                <a:gd name="T27" fmla="*/ 155 h 231"/>
                <a:gd name="T28" fmla="*/ 851 w 971"/>
                <a:gd name="T29" fmla="*/ 167 h 231"/>
                <a:gd name="T30" fmla="*/ 910 w 971"/>
                <a:gd name="T31" fmla="*/ 178 h 231"/>
                <a:gd name="T32" fmla="*/ 947 w 971"/>
                <a:gd name="T33" fmla="*/ 196 h 231"/>
                <a:gd name="T34" fmla="*/ 963 w 971"/>
                <a:gd name="T35" fmla="*/ 220 h 231"/>
                <a:gd name="T36" fmla="*/ 941 w 971"/>
                <a:gd name="T37" fmla="*/ 226 h 231"/>
                <a:gd name="T38" fmla="*/ 880 w 971"/>
                <a:gd name="T39" fmla="*/ 213 h 231"/>
                <a:gd name="T40" fmla="*/ 820 w 971"/>
                <a:gd name="T41" fmla="*/ 200 h 231"/>
                <a:gd name="T42" fmla="*/ 759 w 971"/>
                <a:gd name="T43" fmla="*/ 188 h 231"/>
                <a:gd name="T44" fmla="*/ 699 w 971"/>
                <a:gd name="T45" fmla="*/ 175 h 231"/>
                <a:gd name="T46" fmla="*/ 638 w 971"/>
                <a:gd name="T47" fmla="*/ 162 h 231"/>
                <a:gd name="T48" fmla="*/ 577 w 971"/>
                <a:gd name="T49" fmla="*/ 150 h 231"/>
                <a:gd name="T50" fmla="*/ 517 w 971"/>
                <a:gd name="T51" fmla="*/ 137 h 231"/>
                <a:gd name="T52" fmla="*/ 456 w 971"/>
                <a:gd name="T53" fmla="*/ 126 h 231"/>
                <a:gd name="T54" fmla="*/ 396 w 971"/>
                <a:gd name="T55" fmla="*/ 113 h 231"/>
                <a:gd name="T56" fmla="*/ 335 w 971"/>
                <a:gd name="T57" fmla="*/ 100 h 231"/>
                <a:gd name="T58" fmla="*/ 274 w 971"/>
                <a:gd name="T59" fmla="*/ 88 h 231"/>
                <a:gd name="T60" fmla="*/ 214 w 971"/>
                <a:gd name="T61" fmla="*/ 75 h 231"/>
                <a:gd name="T62" fmla="*/ 153 w 971"/>
                <a:gd name="T63" fmla="*/ 62 h 231"/>
                <a:gd name="T64" fmla="*/ 93 w 971"/>
                <a:gd name="T65" fmla="*/ 50 h 231"/>
                <a:gd name="T66" fmla="*/ 32 w 971"/>
                <a:gd name="T67" fmla="*/ 37 h 231"/>
                <a:gd name="T68" fmla="*/ 2 w 971"/>
                <a:gd name="T69" fmla="*/ 23 h 231"/>
                <a:gd name="T70" fmla="*/ 1 w 971"/>
                <a:gd name="T71" fmla="*/ 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1" h="231">
                  <a:moveTo>
                    <a:pt x="0" y="0"/>
                  </a:moveTo>
                  <a:lnTo>
                    <a:pt x="28" y="6"/>
                  </a:lnTo>
                  <a:lnTo>
                    <a:pt x="58" y="12"/>
                  </a:lnTo>
                  <a:lnTo>
                    <a:pt x="87" y="17"/>
                  </a:lnTo>
                  <a:lnTo>
                    <a:pt x="117" y="23"/>
                  </a:lnTo>
                  <a:lnTo>
                    <a:pt x="146" y="29"/>
                  </a:lnTo>
                  <a:lnTo>
                    <a:pt x="176" y="35"/>
                  </a:lnTo>
                  <a:lnTo>
                    <a:pt x="205" y="40"/>
                  </a:lnTo>
                  <a:lnTo>
                    <a:pt x="235" y="46"/>
                  </a:lnTo>
                  <a:lnTo>
                    <a:pt x="263" y="52"/>
                  </a:lnTo>
                  <a:lnTo>
                    <a:pt x="293" y="58"/>
                  </a:lnTo>
                  <a:lnTo>
                    <a:pt x="322" y="63"/>
                  </a:lnTo>
                  <a:lnTo>
                    <a:pt x="352" y="69"/>
                  </a:lnTo>
                  <a:lnTo>
                    <a:pt x="381" y="75"/>
                  </a:lnTo>
                  <a:lnTo>
                    <a:pt x="411" y="81"/>
                  </a:lnTo>
                  <a:lnTo>
                    <a:pt x="440" y="86"/>
                  </a:lnTo>
                  <a:lnTo>
                    <a:pt x="470" y="92"/>
                  </a:lnTo>
                  <a:lnTo>
                    <a:pt x="499" y="98"/>
                  </a:lnTo>
                  <a:lnTo>
                    <a:pt x="528" y="104"/>
                  </a:lnTo>
                  <a:lnTo>
                    <a:pt x="557" y="109"/>
                  </a:lnTo>
                  <a:lnTo>
                    <a:pt x="587" y="115"/>
                  </a:lnTo>
                  <a:lnTo>
                    <a:pt x="616" y="121"/>
                  </a:lnTo>
                  <a:lnTo>
                    <a:pt x="646" y="127"/>
                  </a:lnTo>
                  <a:lnTo>
                    <a:pt x="675" y="132"/>
                  </a:lnTo>
                  <a:lnTo>
                    <a:pt x="705" y="138"/>
                  </a:lnTo>
                  <a:lnTo>
                    <a:pt x="734" y="144"/>
                  </a:lnTo>
                  <a:lnTo>
                    <a:pt x="762" y="150"/>
                  </a:lnTo>
                  <a:lnTo>
                    <a:pt x="792" y="155"/>
                  </a:lnTo>
                  <a:lnTo>
                    <a:pt x="821" y="161"/>
                  </a:lnTo>
                  <a:lnTo>
                    <a:pt x="851" y="167"/>
                  </a:lnTo>
                  <a:lnTo>
                    <a:pt x="880" y="173"/>
                  </a:lnTo>
                  <a:lnTo>
                    <a:pt x="910" y="178"/>
                  </a:lnTo>
                  <a:lnTo>
                    <a:pt x="939" y="184"/>
                  </a:lnTo>
                  <a:lnTo>
                    <a:pt x="947" y="196"/>
                  </a:lnTo>
                  <a:lnTo>
                    <a:pt x="955" y="207"/>
                  </a:lnTo>
                  <a:lnTo>
                    <a:pt x="963" y="220"/>
                  </a:lnTo>
                  <a:lnTo>
                    <a:pt x="971" y="231"/>
                  </a:lnTo>
                  <a:lnTo>
                    <a:pt x="941" y="226"/>
                  </a:lnTo>
                  <a:lnTo>
                    <a:pt x="910" y="219"/>
                  </a:lnTo>
                  <a:lnTo>
                    <a:pt x="880" y="213"/>
                  </a:lnTo>
                  <a:lnTo>
                    <a:pt x="850" y="206"/>
                  </a:lnTo>
                  <a:lnTo>
                    <a:pt x="820" y="200"/>
                  </a:lnTo>
                  <a:lnTo>
                    <a:pt x="789" y="193"/>
                  </a:lnTo>
                  <a:lnTo>
                    <a:pt x="759" y="188"/>
                  </a:lnTo>
                  <a:lnTo>
                    <a:pt x="729" y="181"/>
                  </a:lnTo>
                  <a:lnTo>
                    <a:pt x="699" y="175"/>
                  </a:lnTo>
                  <a:lnTo>
                    <a:pt x="668" y="169"/>
                  </a:lnTo>
                  <a:lnTo>
                    <a:pt x="638" y="162"/>
                  </a:lnTo>
                  <a:lnTo>
                    <a:pt x="608" y="157"/>
                  </a:lnTo>
                  <a:lnTo>
                    <a:pt x="577" y="150"/>
                  </a:lnTo>
                  <a:lnTo>
                    <a:pt x="547" y="144"/>
                  </a:lnTo>
                  <a:lnTo>
                    <a:pt x="517" y="137"/>
                  </a:lnTo>
                  <a:lnTo>
                    <a:pt x="487" y="131"/>
                  </a:lnTo>
                  <a:lnTo>
                    <a:pt x="456" y="126"/>
                  </a:lnTo>
                  <a:lnTo>
                    <a:pt x="426" y="119"/>
                  </a:lnTo>
                  <a:lnTo>
                    <a:pt x="396" y="113"/>
                  </a:lnTo>
                  <a:lnTo>
                    <a:pt x="365" y="106"/>
                  </a:lnTo>
                  <a:lnTo>
                    <a:pt x="335" y="100"/>
                  </a:lnTo>
                  <a:lnTo>
                    <a:pt x="305" y="93"/>
                  </a:lnTo>
                  <a:lnTo>
                    <a:pt x="274" y="88"/>
                  </a:lnTo>
                  <a:lnTo>
                    <a:pt x="244" y="81"/>
                  </a:lnTo>
                  <a:lnTo>
                    <a:pt x="214" y="75"/>
                  </a:lnTo>
                  <a:lnTo>
                    <a:pt x="184" y="69"/>
                  </a:lnTo>
                  <a:lnTo>
                    <a:pt x="153" y="62"/>
                  </a:lnTo>
                  <a:lnTo>
                    <a:pt x="123" y="57"/>
                  </a:lnTo>
                  <a:lnTo>
                    <a:pt x="93" y="50"/>
                  </a:lnTo>
                  <a:lnTo>
                    <a:pt x="63" y="44"/>
                  </a:lnTo>
                  <a:lnTo>
                    <a:pt x="32" y="37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1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5" name="Freeform 15">
              <a:extLst>
                <a:ext uri="{FF2B5EF4-FFF2-40B4-BE49-F238E27FC236}">
                  <a16:creationId xmlns:a16="http://schemas.microsoft.com/office/drawing/2014/main" id="{69071FFF-524F-459A-8217-E28A996D0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435" cy="104"/>
            </a:xfrm>
            <a:custGeom>
              <a:avLst/>
              <a:gdLst>
                <a:gd name="T0" fmla="*/ 26 w 868"/>
                <a:gd name="T1" fmla="*/ 5 h 211"/>
                <a:gd name="T2" fmla="*/ 78 w 868"/>
                <a:gd name="T3" fmla="*/ 15 h 211"/>
                <a:gd name="T4" fmla="*/ 130 w 868"/>
                <a:gd name="T5" fmla="*/ 26 h 211"/>
                <a:gd name="T6" fmla="*/ 183 w 868"/>
                <a:gd name="T7" fmla="*/ 36 h 211"/>
                <a:gd name="T8" fmla="*/ 235 w 868"/>
                <a:gd name="T9" fmla="*/ 46 h 211"/>
                <a:gd name="T10" fmla="*/ 288 w 868"/>
                <a:gd name="T11" fmla="*/ 57 h 211"/>
                <a:gd name="T12" fmla="*/ 340 w 868"/>
                <a:gd name="T13" fmla="*/ 67 h 211"/>
                <a:gd name="T14" fmla="*/ 391 w 868"/>
                <a:gd name="T15" fmla="*/ 77 h 211"/>
                <a:gd name="T16" fmla="*/ 444 w 868"/>
                <a:gd name="T17" fmla="*/ 86 h 211"/>
                <a:gd name="T18" fmla="*/ 496 w 868"/>
                <a:gd name="T19" fmla="*/ 97 h 211"/>
                <a:gd name="T20" fmla="*/ 548 w 868"/>
                <a:gd name="T21" fmla="*/ 107 h 211"/>
                <a:gd name="T22" fmla="*/ 601 w 868"/>
                <a:gd name="T23" fmla="*/ 117 h 211"/>
                <a:gd name="T24" fmla="*/ 653 w 868"/>
                <a:gd name="T25" fmla="*/ 128 h 211"/>
                <a:gd name="T26" fmla="*/ 706 w 868"/>
                <a:gd name="T27" fmla="*/ 138 h 211"/>
                <a:gd name="T28" fmla="*/ 758 w 868"/>
                <a:gd name="T29" fmla="*/ 149 h 211"/>
                <a:gd name="T30" fmla="*/ 810 w 868"/>
                <a:gd name="T31" fmla="*/ 159 h 211"/>
                <a:gd name="T32" fmla="*/ 844 w 868"/>
                <a:gd name="T33" fmla="*/ 175 h 211"/>
                <a:gd name="T34" fmla="*/ 860 w 868"/>
                <a:gd name="T35" fmla="*/ 199 h 211"/>
                <a:gd name="T36" fmla="*/ 841 w 868"/>
                <a:gd name="T37" fmla="*/ 205 h 211"/>
                <a:gd name="T38" fmla="*/ 787 w 868"/>
                <a:gd name="T39" fmla="*/ 193 h 211"/>
                <a:gd name="T40" fmla="*/ 732 w 868"/>
                <a:gd name="T41" fmla="*/ 183 h 211"/>
                <a:gd name="T42" fmla="*/ 678 w 868"/>
                <a:gd name="T43" fmla="*/ 171 h 211"/>
                <a:gd name="T44" fmla="*/ 624 w 868"/>
                <a:gd name="T45" fmla="*/ 160 h 211"/>
                <a:gd name="T46" fmla="*/ 570 w 868"/>
                <a:gd name="T47" fmla="*/ 149 h 211"/>
                <a:gd name="T48" fmla="*/ 516 w 868"/>
                <a:gd name="T49" fmla="*/ 138 h 211"/>
                <a:gd name="T50" fmla="*/ 462 w 868"/>
                <a:gd name="T51" fmla="*/ 127 h 211"/>
                <a:gd name="T52" fmla="*/ 408 w 868"/>
                <a:gd name="T53" fmla="*/ 115 h 211"/>
                <a:gd name="T54" fmla="*/ 353 w 868"/>
                <a:gd name="T55" fmla="*/ 104 h 211"/>
                <a:gd name="T56" fmla="*/ 299 w 868"/>
                <a:gd name="T57" fmla="*/ 93 h 211"/>
                <a:gd name="T58" fmla="*/ 245 w 868"/>
                <a:gd name="T59" fmla="*/ 82 h 211"/>
                <a:gd name="T60" fmla="*/ 191 w 868"/>
                <a:gd name="T61" fmla="*/ 70 h 211"/>
                <a:gd name="T62" fmla="*/ 137 w 868"/>
                <a:gd name="T63" fmla="*/ 59 h 211"/>
                <a:gd name="T64" fmla="*/ 83 w 868"/>
                <a:gd name="T65" fmla="*/ 48 h 211"/>
                <a:gd name="T66" fmla="*/ 28 w 868"/>
                <a:gd name="T67" fmla="*/ 37 h 211"/>
                <a:gd name="T68" fmla="*/ 1 w 868"/>
                <a:gd name="T69" fmla="*/ 23 h 211"/>
                <a:gd name="T70" fmla="*/ 1 w 868"/>
                <a:gd name="T71" fmla="*/ 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8" h="211">
                  <a:moveTo>
                    <a:pt x="0" y="0"/>
                  </a:moveTo>
                  <a:lnTo>
                    <a:pt x="26" y="5"/>
                  </a:lnTo>
                  <a:lnTo>
                    <a:pt x="51" y="11"/>
                  </a:lnTo>
                  <a:lnTo>
                    <a:pt x="78" y="15"/>
                  </a:lnTo>
                  <a:lnTo>
                    <a:pt x="104" y="21"/>
                  </a:lnTo>
                  <a:lnTo>
                    <a:pt x="130" y="26"/>
                  </a:lnTo>
                  <a:lnTo>
                    <a:pt x="156" y="31"/>
                  </a:lnTo>
                  <a:lnTo>
                    <a:pt x="183" y="36"/>
                  </a:lnTo>
                  <a:lnTo>
                    <a:pt x="209" y="40"/>
                  </a:lnTo>
                  <a:lnTo>
                    <a:pt x="235" y="46"/>
                  </a:lnTo>
                  <a:lnTo>
                    <a:pt x="261" y="51"/>
                  </a:lnTo>
                  <a:lnTo>
                    <a:pt x="288" y="57"/>
                  </a:lnTo>
                  <a:lnTo>
                    <a:pt x="313" y="61"/>
                  </a:lnTo>
                  <a:lnTo>
                    <a:pt x="340" y="67"/>
                  </a:lnTo>
                  <a:lnTo>
                    <a:pt x="366" y="71"/>
                  </a:lnTo>
                  <a:lnTo>
                    <a:pt x="391" y="77"/>
                  </a:lnTo>
                  <a:lnTo>
                    <a:pt x="418" y="82"/>
                  </a:lnTo>
                  <a:lnTo>
                    <a:pt x="444" y="86"/>
                  </a:lnTo>
                  <a:lnTo>
                    <a:pt x="470" y="92"/>
                  </a:lnTo>
                  <a:lnTo>
                    <a:pt x="496" y="97"/>
                  </a:lnTo>
                  <a:lnTo>
                    <a:pt x="523" y="103"/>
                  </a:lnTo>
                  <a:lnTo>
                    <a:pt x="548" y="107"/>
                  </a:lnTo>
                  <a:lnTo>
                    <a:pt x="575" y="113"/>
                  </a:lnTo>
                  <a:lnTo>
                    <a:pt x="601" y="117"/>
                  </a:lnTo>
                  <a:lnTo>
                    <a:pt x="628" y="123"/>
                  </a:lnTo>
                  <a:lnTo>
                    <a:pt x="653" y="128"/>
                  </a:lnTo>
                  <a:lnTo>
                    <a:pt x="679" y="132"/>
                  </a:lnTo>
                  <a:lnTo>
                    <a:pt x="706" y="138"/>
                  </a:lnTo>
                  <a:lnTo>
                    <a:pt x="731" y="143"/>
                  </a:lnTo>
                  <a:lnTo>
                    <a:pt x="758" y="149"/>
                  </a:lnTo>
                  <a:lnTo>
                    <a:pt x="784" y="153"/>
                  </a:lnTo>
                  <a:lnTo>
                    <a:pt x="810" y="159"/>
                  </a:lnTo>
                  <a:lnTo>
                    <a:pt x="836" y="163"/>
                  </a:lnTo>
                  <a:lnTo>
                    <a:pt x="844" y="175"/>
                  </a:lnTo>
                  <a:lnTo>
                    <a:pt x="852" y="186"/>
                  </a:lnTo>
                  <a:lnTo>
                    <a:pt x="860" y="199"/>
                  </a:lnTo>
                  <a:lnTo>
                    <a:pt x="868" y="211"/>
                  </a:lnTo>
                  <a:lnTo>
                    <a:pt x="841" y="205"/>
                  </a:lnTo>
                  <a:lnTo>
                    <a:pt x="814" y="199"/>
                  </a:lnTo>
                  <a:lnTo>
                    <a:pt x="787" y="193"/>
                  </a:lnTo>
                  <a:lnTo>
                    <a:pt x="760" y="188"/>
                  </a:lnTo>
                  <a:lnTo>
                    <a:pt x="732" y="183"/>
                  </a:lnTo>
                  <a:lnTo>
                    <a:pt x="706" y="177"/>
                  </a:lnTo>
                  <a:lnTo>
                    <a:pt x="678" y="171"/>
                  </a:lnTo>
                  <a:lnTo>
                    <a:pt x="652" y="166"/>
                  </a:lnTo>
                  <a:lnTo>
                    <a:pt x="624" y="160"/>
                  </a:lnTo>
                  <a:lnTo>
                    <a:pt x="598" y="154"/>
                  </a:lnTo>
                  <a:lnTo>
                    <a:pt x="570" y="149"/>
                  </a:lnTo>
                  <a:lnTo>
                    <a:pt x="543" y="143"/>
                  </a:lnTo>
                  <a:lnTo>
                    <a:pt x="516" y="138"/>
                  </a:lnTo>
                  <a:lnTo>
                    <a:pt x="489" y="132"/>
                  </a:lnTo>
                  <a:lnTo>
                    <a:pt x="462" y="127"/>
                  </a:lnTo>
                  <a:lnTo>
                    <a:pt x="435" y="121"/>
                  </a:lnTo>
                  <a:lnTo>
                    <a:pt x="408" y="115"/>
                  </a:lnTo>
                  <a:lnTo>
                    <a:pt x="381" y="109"/>
                  </a:lnTo>
                  <a:lnTo>
                    <a:pt x="353" y="104"/>
                  </a:lnTo>
                  <a:lnTo>
                    <a:pt x="327" y="98"/>
                  </a:lnTo>
                  <a:lnTo>
                    <a:pt x="299" y="93"/>
                  </a:lnTo>
                  <a:lnTo>
                    <a:pt x="273" y="88"/>
                  </a:lnTo>
                  <a:lnTo>
                    <a:pt x="245" y="82"/>
                  </a:lnTo>
                  <a:lnTo>
                    <a:pt x="219" y="76"/>
                  </a:lnTo>
                  <a:lnTo>
                    <a:pt x="191" y="70"/>
                  </a:lnTo>
                  <a:lnTo>
                    <a:pt x="164" y="65"/>
                  </a:lnTo>
                  <a:lnTo>
                    <a:pt x="137" y="59"/>
                  </a:lnTo>
                  <a:lnTo>
                    <a:pt x="110" y="53"/>
                  </a:lnTo>
                  <a:lnTo>
                    <a:pt x="83" y="48"/>
                  </a:lnTo>
                  <a:lnTo>
                    <a:pt x="56" y="43"/>
                  </a:lnTo>
                  <a:lnTo>
                    <a:pt x="28" y="37"/>
                  </a:lnTo>
                  <a:lnTo>
                    <a:pt x="2" y="31"/>
                  </a:lnTo>
                  <a:lnTo>
                    <a:pt x="1" y="23"/>
                  </a:lnTo>
                  <a:lnTo>
                    <a:pt x="1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6" name="Freeform 16">
              <a:extLst>
                <a:ext uri="{FF2B5EF4-FFF2-40B4-BE49-F238E27FC236}">
                  <a16:creationId xmlns:a16="http://schemas.microsoft.com/office/drawing/2014/main" id="{8F3B5D49-AEF8-4457-90C2-5C47B7C722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382" cy="94"/>
            </a:xfrm>
            <a:custGeom>
              <a:avLst/>
              <a:gdLst>
                <a:gd name="T0" fmla="*/ 0 w 764"/>
                <a:gd name="T1" fmla="*/ 0 h 190"/>
                <a:gd name="T2" fmla="*/ 46 w 764"/>
                <a:gd name="T3" fmla="*/ 9 h 190"/>
                <a:gd name="T4" fmla="*/ 92 w 764"/>
                <a:gd name="T5" fmla="*/ 18 h 190"/>
                <a:gd name="T6" fmla="*/ 138 w 764"/>
                <a:gd name="T7" fmla="*/ 28 h 190"/>
                <a:gd name="T8" fmla="*/ 184 w 764"/>
                <a:gd name="T9" fmla="*/ 36 h 190"/>
                <a:gd name="T10" fmla="*/ 229 w 764"/>
                <a:gd name="T11" fmla="*/ 45 h 190"/>
                <a:gd name="T12" fmla="*/ 275 w 764"/>
                <a:gd name="T13" fmla="*/ 54 h 190"/>
                <a:gd name="T14" fmla="*/ 321 w 764"/>
                <a:gd name="T15" fmla="*/ 63 h 190"/>
                <a:gd name="T16" fmla="*/ 367 w 764"/>
                <a:gd name="T17" fmla="*/ 72 h 190"/>
                <a:gd name="T18" fmla="*/ 413 w 764"/>
                <a:gd name="T19" fmla="*/ 82 h 190"/>
                <a:gd name="T20" fmla="*/ 458 w 764"/>
                <a:gd name="T21" fmla="*/ 91 h 190"/>
                <a:gd name="T22" fmla="*/ 504 w 764"/>
                <a:gd name="T23" fmla="*/ 99 h 190"/>
                <a:gd name="T24" fmla="*/ 550 w 764"/>
                <a:gd name="T25" fmla="*/ 108 h 190"/>
                <a:gd name="T26" fmla="*/ 596 w 764"/>
                <a:gd name="T27" fmla="*/ 117 h 190"/>
                <a:gd name="T28" fmla="*/ 641 w 764"/>
                <a:gd name="T29" fmla="*/ 127 h 190"/>
                <a:gd name="T30" fmla="*/ 687 w 764"/>
                <a:gd name="T31" fmla="*/ 135 h 190"/>
                <a:gd name="T32" fmla="*/ 734 w 764"/>
                <a:gd name="T33" fmla="*/ 144 h 190"/>
                <a:gd name="T34" fmla="*/ 742 w 764"/>
                <a:gd name="T35" fmla="*/ 155 h 190"/>
                <a:gd name="T36" fmla="*/ 749 w 764"/>
                <a:gd name="T37" fmla="*/ 167 h 190"/>
                <a:gd name="T38" fmla="*/ 755 w 764"/>
                <a:gd name="T39" fmla="*/ 178 h 190"/>
                <a:gd name="T40" fmla="*/ 764 w 764"/>
                <a:gd name="T41" fmla="*/ 190 h 190"/>
                <a:gd name="T42" fmla="*/ 739 w 764"/>
                <a:gd name="T43" fmla="*/ 185 h 190"/>
                <a:gd name="T44" fmla="*/ 716 w 764"/>
                <a:gd name="T45" fmla="*/ 179 h 190"/>
                <a:gd name="T46" fmla="*/ 692 w 764"/>
                <a:gd name="T47" fmla="*/ 175 h 190"/>
                <a:gd name="T48" fmla="*/ 668 w 764"/>
                <a:gd name="T49" fmla="*/ 170 h 190"/>
                <a:gd name="T50" fmla="*/ 645 w 764"/>
                <a:gd name="T51" fmla="*/ 166 h 190"/>
                <a:gd name="T52" fmla="*/ 621 w 764"/>
                <a:gd name="T53" fmla="*/ 160 h 190"/>
                <a:gd name="T54" fmla="*/ 598 w 764"/>
                <a:gd name="T55" fmla="*/ 155 h 190"/>
                <a:gd name="T56" fmla="*/ 573 w 764"/>
                <a:gd name="T57" fmla="*/ 151 h 190"/>
                <a:gd name="T58" fmla="*/ 549 w 764"/>
                <a:gd name="T59" fmla="*/ 145 h 190"/>
                <a:gd name="T60" fmla="*/ 526 w 764"/>
                <a:gd name="T61" fmla="*/ 140 h 190"/>
                <a:gd name="T62" fmla="*/ 502 w 764"/>
                <a:gd name="T63" fmla="*/ 136 h 190"/>
                <a:gd name="T64" fmla="*/ 478 w 764"/>
                <a:gd name="T65" fmla="*/ 131 h 190"/>
                <a:gd name="T66" fmla="*/ 455 w 764"/>
                <a:gd name="T67" fmla="*/ 125 h 190"/>
                <a:gd name="T68" fmla="*/ 431 w 764"/>
                <a:gd name="T69" fmla="*/ 121 h 190"/>
                <a:gd name="T70" fmla="*/ 406 w 764"/>
                <a:gd name="T71" fmla="*/ 116 h 190"/>
                <a:gd name="T72" fmla="*/ 383 w 764"/>
                <a:gd name="T73" fmla="*/ 110 h 190"/>
                <a:gd name="T74" fmla="*/ 359 w 764"/>
                <a:gd name="T75" fmla="*/ 106 h 190"/>
                <a:gd name="T76" fmla="*/ 335 w 764"/>
                <a:gd name="T77" fmla="*/ 101 h 190"/>
                <a:gd name="T78" fmla="*/ 311 w 764"/>
                <a:gd name="T79" fmla="*/ 97 h 190"/>
                <a:gd name="T80" fmla="*/ 288 w 764"/>
                <a:gd name="T81" fmla="*/ 91 h 190"/>
                <a:gd name="T82" fmla="*/ 263 w 764"/>
                <a:gd name="T83" fmla="*/ 86 h 190"/>
                <a:gd name="T84" fmla="*/ 239 w 764"/>
                <a:gd name="T85" fmla="*/ 82 h 190"/>
                <a:gd name="T86" fmla="*/ 216 w 764"/>
                <a:gd name="T87" fmla="*/ 77 h 190"/>
                <a:gd name="T88" fmla="*/ 192 w 764"/>
                <a:gd name="T89" fmla="*/ 71 h 190"/>
                <a:gd name="T90" fmla="*/ 168 w 764"/>
                <a:gd name="T91" fmla="*/ 67 h 190"/>
                <a:gd name="T92" fmla="*/ 145 w 764"/>
                <a:gd name="T93" fmla="*/ 62 h 190"/>
                <a:gd name="T94" fmla="*/ 121 w 764"/>
                <a:gd name="T95" fmla="*/ 56 h 190"/>
                <a:gd name="T96" fmla="*/ 98 w 764"/>
                <a:gd name="T97" fmla="*/ 52 h 190"/>
                <a:gd name="T98" fmla="*/ 73 w 764"/>
                <a:gd name="T99" fmla="*/ 47 h 190"/>
                <a:gd name="T100" fmla="*/ 49 w 764"/>
                <a:gd name="T101" fmla="*/ 43 h 190"/>
                <a:gd name="T102" fmla="*/ 26 w 764"/>
                <a:gd name="T103" fmla="*/ 37 h 190"/>
                <a:gd name="T104" fmla="*/ 2 w 764"/>
                <a:gd name="T105" fmla="*/ 32 h 190"/>
                <a:gd name="T106" fmla="*/ 1 w 764"/>
                <a:gd name="T107" fmla="*/ 24 h 190"/>
                <a:gd name="T108" fmla="*/ 1 w 764"/>
                <a:gd name="T109" fmla="*/ 16 h 190"/>
                <a:gd name="T110" fmla="*/ 1 w 764"/>
                <a:gd name="T111" fmla="*/ 8 h 190"/>
                <a:gd name="T112" fmla="*/ 0 w 764"/>
                <a:gd name="T1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4" h="190">
                  <a:moveTo>
                    <a:pt x="0" y="0"/>
                  </a:moveTo>
                  <a:lnTo>
                    <a:pt x="46" y="9"/>
                  </a:lnTo>
                  <a:lnTo>
                    <a:pt x="92" y="18"/>
                  </a:lnTo>
                  <a:lnTo>
                    <a:pt x="138" y="28"/>
                  </a:lnTo>
                  <a:lnTo>
                    <a:pt x="184" y="36"/>
                  </a:lnTo>
                  <a:lnTo>
                    <a:pt x="229" y="45"/>
                  </a:lnTo>
                  <a:lnTo>
                    <a:pt x="275" y="54"/>
                  </a:lnTo>
                  <a:lnTo>
                    <a:pt x="321" y="63"/>
                  </a:lnTo>
                  <a:lnTo>
                    <a:pt x="367" y="72"/>
                  </a:lnTo>
                  <a:lnTo>
                    <a:pt x="413" y="82"/>
                  </a:lnTo>
                  <a:lnTo>
                    <a:pt x="458" y="91"/>
                  </a:lnTo>
                  <a:lnTo>
                    <a:pt x="504" y="99"/>
                  </a:lnTo>
                  <a:lnTo>
                    <a:pt x="550" y="108"/>
                  </a:lnTo>
                  <a:lnTo>
                    <a:pt x="596" y="117"/>
                  </a:lnTo>
                  <a:lnTo>
                    <a:pt x="641" y="127"/>
                  </a:lnTo>
                  <a:lnTo>
                    <a:pt x="687" y="135"/>
                  </a:lnTo>
                  <a:lnTo>
                    <a:pt x="734" y="144"/>
                  </a:lnTo>
                  <a:lnTo>
                    <a:pt x="742" y="155"/>
                  </a:lnTo>
                  <a:lnTo>
                    <a:pt x="749" y="167"/>
                  </a:lnTo>
                  <a:lnTo>
                    <a:pt x="755" y="178"/>
                  </a:lnTo>
                  <a:lnTo>
                    <a:pt x="764" y="190"/>
                  </a:lnTo>
                  <a:lnTo>
                    <a:pt x="739" y="185"/>
                  </a:lnTo>
                  <a:lnTo>
                    <a:pt x="716" y="179"/>
                  </a:lnTo>
                  <a:lnTo>
                    <a:pt x="692" y="175"/>
                  </a:lnTo>
                  <a:lnTo>
                    <a:pt x="668" y="170"/>
                  </a:lnTo>
                  <a:lnTo>
                    <a:pt x="645" y="166"/>
                  </a:lnTo>
                  <a:lnTo>
                    <a:pt x="621" y="160"/>
                  </a:lnTo>
                  <a:lnTo>
                    <a:pt x="598" y="155"/>
                  </a:lnTo>
                  <a:lnTo>
                    <a:pt x="573" y="151"/>
                  </a:lnTo>
                  <a:lnTo>
                    <a:pt x="549" y="145"/>
                  </a:lnTo>
                  <a:lnTo>
                    <a:pt x="526" y="140"/>
                  </a:lnTo>
                  <a:lnTo>
                    <a:pt x="502" y="136"/>
                  </a:lnTo>
                  <a:lnTo>
                    <a:pt x="478" y="131"/>
                  </a:lnTo>
                  <a:lnTo>
                    <a:pt x="455" y="125"/>
                  </a:lnTo>
                  <a:lnTo>
                    <a:pt x="431" y="121"/>
                  </a:lnTo>
                  <a:lnTo>
                    <a:pt x="406" y="116"/>
                  </a:lnTo>
                  <a:lnTo>
                    <a:pt x="383" y="110"/>
                  </a:lnTo>
                  <a:lnTo>
                    <a:pt x="359" y="106"/>
                  </a:lnTo>
                  <a:lnTo>
                    <a:pt x="335" y="101"/>
                  </a:lnTo>
                  <a:lnTo>
                    <a:pt x="311" y="97"/>
                  </a:lnTo>
                  <a:lnTo>
                    <a:pt x="288" y="91"/>
                  </a:lnTo>
                  <a:lnTo>
                    <a:pt x="263" y="86"/>
                  </a:lnTo>
                  <a:lnTo>
                    <a:pt x="239" y="82"/>
                  </a:lnTo>
                  <a:lnTo>
                    <a:pt x="216" y="77"/>
                  </a:lnTo>
                  <a:lnTo>
                    <a:pt x="192" y="71"/>
                  </a:lnTo>
                  <a:lnTo>
                    <a:pt x="168" y="67"/>
                  </a:lnTo>
                  <a:lnTo>
                    <a:pt x="145" y="62"/>
                  </a:lnTo>
                  <a:lnTo>
                    <a:pt x="121" y="56"/>
                  </a:lnTo>
                  <a:lnTo>
                    <a:pt x="98" y="52"/>
                  </a:lnTo>
                  <a:lnTo>
                    <a:pt x="73" y="47"/>
                  </a:lnTo>
                  <a:lnTo>
                    <a:pt x="49" y="43"/>
                  </a:lnTo>
                  <a:lnTo>
                    <a:pt x="26" y="37"/>
                  </a:lnTo>
                  <a:lnTo>
                    <a:pt x="2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7" name="Freeform 17">
              <a:extLst>
                <a:ext uri="{FF2B5EF4-FFF2-40B4-BE49-F238E27FC236}">
                  <a16:creationId xmlns:a16="http://schemas.microsoft.com/office/drawing/2014/main" id="{EED74FE4-B691-4443-8CA9-D255789E8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331" cy="82"/>
            </a:xfrm>
            <a:custGeom>
              <a:avLst/>
              <a:gdLst>
                <a:gd name="T0" fmla="*/ 0 w 660"/>
                <a:gd name="T1" fmla="*/ 0 h 168"/>
                <a:gd name="T2" fmla="*/ 39 w 660"/>
                <a:gd name="T3" fmla="*/ 8 h 168"/>
                <a:gd name="T4" fmla="*/ 79 w 660"/>
                <a:gd name="T5" fmla="*/ 15 h 168"/>
                <a:gd name="T6" fmla="*/ 118 w 660"/>
                <a:gd name="T7" fmla="*/ 23 h 168"/>
                <a:gd name="T8" fmla="*/ 157 w 660"/>
                <a:gd name="T9" fmla="*/ 31 h 168"/>
                <a:gd name="T10" fmla="*/ 198 w 660"/>
                <a:gd name="T11" fmla="*/ 39 h 168"/>
                <a:gd name="T12" fmla="*/ 237 w 660"/>
                <a:gd name="T13" fmla="*/ 46 h 168"/>
                <a:gd name="T14" fmla="*/ 276 w 660"/>
                <a:gd name="T15" fmla="*/ 54 h 168"/>
                <a:gd name="T16" fmla="*/ 316 w 660"/>
                <a:gd name="T17" fmla="*/ 62 h 168"/>
                <a:gd name="T18" fmla="*/ 356 w 660"/>
                <a:gd name="T19" fmla="*/ 70 h 168"/>
                <a:gd name="T20" fmla="*/ 395 w 660"/>
                <a:gd name="T21" fmla="*/ 77 h 168"/>
                <a:gd name="T22" fmla="*/ 434 w 660"/>
                <a:gd name="T23" fmla="*/ 85 h 168"/>
                <a:gd name="T24" fmla="*/ 474 w 660"/>
                <a:gd name="T25" fmla="*/ 93 h 168"/>
                <a:gd name="T26" fmla="*/ 514 w 660"/>
                <a:gd name="T27" fmla="*/ 101 h 168"/>
                <a:gd name="T28" fmla="*/ 553 w 660"/>
                <a:gd name="T29" fmla="*/ 108 h 168"/>
                <a:gd name="T30" fmla="*/ 593 w 660"/>
                <a:gd name="T31" fmla="*/ 116 h 168"/>
                <a:gd name="T32" fmla="*/ 632 w 660"/>
                <a:gd name="T33" fmla="*/ 124 h 168"/>
                <a:gd name="T34" fmla="*/ 639 w 660"/>
                <a:gd name="T35" fmla="*/ 136 h 168"/>
                <a:gd name="T36" fmla="*/ 646 w 660"/>
                <a:gd name="T37" fmla="*/ 146 h 168"/>
                <a:gd name="T38" fmla="*/ 653 w 660"/>
                <a:gd name="T39" fmla="*/ 158 h 168"/>
                <a:gd name="T40" fmla="*/ 660 w 660"/>
                <a:gd name="T41" fmla="*/ 168 h 168"/>
                <a:gd name="T42" fmla="*/ 618 w 660"/>
                <a:gd name="T43" fmla="*/ 160 h 168"/>
                <a:gd name="T44" fmla="*/ 577 w 660"/>
                <a:gd name="T45" fmla="*/ 151 h 168"/>
                <a:gd name="T46" fmla="*/ 537 w 660"/>
                <a:gd name="T47" fmla="*/ 143 h 168"/>
                <a:gd name="T48" fmla="*/ 495 w 660"/>
                <a:gd name="T49" fmla="*/ 135 h 168"/>
                <a:gd name="T50" fmla="*/ 454 w 660"/>
                <a:gd name="T51" fmla="*/ 125 h 168"/>
                <a:gd name="T52" fmla="*/ 412 w 660"/>
                <a:gd name="T53" fmla="*/ 117 h 168"/>
                <a:gd name="T54" fmla="*/ 372 w 660"/>
                <a:gd name="T55" fmla="*/ 109 h 168"/>
                <a:gd name="T56" fmla="*/ 330 w 660"/>
                <a:gd name="T57" fmla="*/ 100 h 168"/>
                <a:gd name="T58" fmla="*/ 289 w 660"/>
                <a:gd name="T59" fmla="*/ 92 h 168"/>
                <a:gd name="T60" fmla="*/ 249 w 660"/>
                <a:gd name="T61" fmla="*/ 84 h 168"/>
                <a:gd name="T62" fmla="*/ 207 w 660"/>
                <a:gd name="T63" fmla="*/ 75 h 168"/>
                <a:gd name="T64" fmla="*/ 166 w 660"/>
                <a:gd name="T65" fmla="*/ 67 h 168"/>
                <a:gd name="T66" fmla="*/ 124 w 660"/>
                <a:gd name="T67" fmla="*/ 58 h 168"/>
                <a:gd name="T68" fmla="*/ 84 w 660"/>
                <a:gd name="T69" fmla="*/ 49 h 168"/>
                <a:gd name="T70" fmla="*/ 42 w 660"/>
                <a:gd name="T71" fmla="*/ 40 h 168"/>
                <a:gd name="T72" fmla="*/ 1 w 660"/>
                <a:gd name="T73" fmla="*/ 32 h 168"/>
                <a:gd name="T74" fmla="*/ 1 w 660"/>
                <a:gd name="T75" fmla="*/ 24 h 168"/>
                <a:gd name="T76" fmla="*/ 1 w 660"/>
                <a:gd name="T77" fmla="*/ 16 h 168"/>
                <a:gd name="T78" fmla="*/ 1 w 660"/>
                <a:gd name="T79" fmla="*/ 8 h 168"/>
                <a:gd name="T80" fmla="*/ 0 w 660"/>
                <a:gd name="T8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0" h="168">
                  <a:moveTo>
                    <a:pt x="0" y="0"/>
                  </a:moveTo>
                  <a:lnTo>
                    <a:pt x="39" y="8"/>
                  </a:lnTo>
                  <a:lnTo>
                    <a:pt x="79" y="15"/>
                  </a:lnTo>
                  <a:lnTo>
                    <a:pt x="118" y="23"/>
                  </a:lnTo>
                  <a:lnTo>
                    <a:pt x="157" y="31"/>
                  </a:lnTo>
                  <a:lnTo>
                    <a:pt x="198" y="39"/>
                  </a:lnTo>
                  <a:lnTo>
                    <a:pt x="237" y="46"/>
                  </a:lnTo>
                  <a:lnTo>
                    <a:pt x="276" y="54"/>
                  </a:lnTo>
                  <a:lnTo>
                    <a:pt x="316" y="62"/>
                  </a:lnTo>
                  <a:lnTo>
                    <a:pt x="356" y="70"/>
                  </a:lnTo>
                  <a:lnTo>
                    <a:pt x="395" y="77"/>
                  </a:lnTo>
                  <a:lnTo>
                    <a:pt x="434" y="85"/>
                  </a:lnTo>
                  <a:lnTo>
                    <a:pt x="474" y="93"/>
                  </a:lnTo>
                  <a:lnTo>
                    <a:pt x="514" y="101"/>
                  </a:lnTo>
                  <a:lnTo>
                    <a:pt x="553" y="108"/>
                  </a:lnTo>
                  <a:lnTo>
                    <a:pt x="593" y="116"/>
                  </a:lnTo>
                  <a:lnTo>
                    <a:pt x="632" y="124"/>
                  </a:lnTo>
                  <a:lnTo>
                    <a:pt x="639" y="136"/>
                  </a:lnTo>
                  <a:lnTo>
                    <a:pt x="646" y="146"/>
                  </a:lnTo>
                  <a:lnTo>
                    <a:pt x="653" y="158"/>
                  </a:lnTo>
                  <a:lnTo>
                    <a:pt x="660" y="168"/>
                  </a:lnTo>
                  <a:lnTo>
                    <a:pt x="618" y="160"/>
                  </a:lnTo>
                  <a:lnTo>
                    <a:pt x="577" y="151"/>
                  </a:lnTo>
                  <a:lnTo>
                    <a:pt x="537" y="143"/>
                  </a:lnTo>
                  <a:lnTo>
                    <a:pt x="495" y="135"/>
                  </a:lnTo>
                  <a:lnTo>
                    <a:pt x="454" y="125"/>
                  </a:lnTo>
                  <a:lnTo>
                    <a:pt x="412" y="117"/>
                  </a:lnTo>
                  <a:lnTo>
                    <a:pt x="372" y="109"/>
                  </a:lnTo>
                  <a:lnTo>
                    <a:pt x="330" y="100"/>
                  </a:lnTo>
                  <a:lnTo>
                    <a:pt x="289" y="92"/>
                  </a:lnTo>
                  <a:lnTo>
                    <a:pt x="249" y="84"/>
                  </a:lnTo>
                  <a:lnTo>
                    <a:pt x="207" y="75"/>
                  </a:lnTo>
                  <a:lnTo>
                    <a:pt x="166" y="67"/>
                  </a:lnTo>
                  <a:lnTo>
                    <a:pt x="124" y="58"/>
                  </a:lnTo>
                  <a:lnTo>
                    <a:pt x="84" y="49"/>
                  </a:lnTo>
                  <a:lnTo>
                    <a:pt x="42" y="40"/>
                  </a:lnTo>
                  <a:lnTo>
                    <a:pt x="1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8" name="Freeform 18">
              <a:extLst>
                <a:ext uri="{FF2B5EF4-FFF2-40B4-BE49-F238E27FC236}">
                  <a16:creationId xmlns:a16="http://schemas.microsoft.com/office/drawing/2014/main" id="{43A796C3-E1AD-47E9-98A6-C375B4667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277" cy="74"/>
            </a:xfrm>
            <a:custGeom>
              <a:avLst/>
              <a:gdLst>
                <a:gd name="T0" fmla="*/ 0 w 556"/>
                <a:gd name="T1" fmla="*/ 0 h 147"/>
                <a:gd name="T2" fmla="*/ 33 w 556"/>
                <a:gd name="T3" fmla="*/ 7 h 147"/>
                <a:gd name="T4" fmla="*/ 65 w 556"/>
                <a:gd name="T5" fmla="*/ 13 h 147"/>
                <a:gd name="T6" fmla="*/ 99 w 556"/>
                <a:gd name="T7" fmla="*/ 20 h 147"/>
                <a:gd name="T8" fmla="*/ 132 w 556"/>
                <a:gd name="T9" fmla="*/ 25 h 147"/>
                <a:gd name="T10" fmla="*/ 166 w 556"/>
                <a:gd name="T11" fmla="*/ 32 h 147"/>
                <a:gd name="T12" fmla="*/ 198 w 556"/>
                <a:gd name="T13" fmla="*/ 39 h 147"/>
                <a:gd name="T14" fmla="*/ 231 w 556"/>
                <a:gd name="T15" fmla="*/ 45 h 147"/>
                <a:gd name="T16" fmla="*/ 265 w 556"/>
                <a:gd name="T17" fmla="*/ 52 h 147"/>
                <a:gd name="T18" fmla="*/ 298 w 556"/>
                <a:gd name="T19" fmla="*/ 59 h 147"/>
                <a:gd name="T20" fmla="*/ 331 w 556"/>
                <a:gd name="T21" fmla="*/ 64 h 147"/>
                <a:gd name="T22" fmla="*/ 364 w 556"/>
                <a:gd name="T23" fmla="*/ 71 h 147"/>
                <a:gd name="T24" fmla="*/ 397 w 556"/>
                <a:gd name="T25" fmla="*/ 77 h 147"/>
                <a:gd name="T26" fmla="*/ 431 w 556"/>
                <a:gd name="T27" fmla="*/ 84 h 147"/>
                <a:gd name="T28" fmla="*/ 464 w 556"/>
                <a:gd name="T29" fmla="*/ 91 h 147"/>
                <a:gd name="T30" fmla="*/ 496 w 556"/>
                <a:gd name="T31" fmla="*/ 97 h 147"/>
                <a:gd name="T32" fmla="*/ 530 w 556"/>
                <a:gd name="T33" fmla="*/ 104 h 147"/>
                <a:gd name="T34" fmla="*/ 537 w 556"/>
                <a:gd name="T35" fmla="*/ 115 h 147"/>
                <a:gd name="T36" fmla="*/ 543 w 556"/>
                <a:gd name="T37" fmla="*/ 125 h 147"/>
                <a:gd name="T38" fmla="*/ 549 w 556"/>
                <a:gd name="T39" fmla="*/ 136 h 147"/>
                <a:gd name="T40" fmla="*/ 556 w 556"/>
                <a:gd name="T41" fmla="*/ 147 h 147"/>
                <a:gd name="T42" fmla="*/ 522 w 556"/>
                <a:gd name="T43" fmla="*/ 140 h 147"/>
                <a:gd name="T44" fmla="*/ 487 w 556"/>
                <a:gd name="T45" fmla="*/ 133 h 147"/>
                <a:gd name="T46" fmla="*/ 452 w 556"/>
                <a:gd name="T47" fmla="*/ 125 h 147"/>
                <a:gd name="T48" fmla="*/ 417 w 556"/>
                <a:gd name="T49" fmla="*/ 118 h 147"/>
                <a:gd name="T50" fmla="*/ 382 w 556"/>
                <a:gd name="T51" fmla="*/ 112 h 147"/>
                <a:gd name="T52" fmla="*/ 348 w 556"/>
                <a:gd name="T53" fmla="*/ 105 h 147"/>
                <a:gd name="T54" fmla="*/ 313 w 556"/>
                <a:gd name="T55" fmla="*/ 97 h 147"/>
                <a:gd name="T56" fmla="*/ 278 w 556"/>
                <a:gd name="T57" fmla="*/ 90 h 147"/>
                <a:gd name="T58" fmla="*/ 244 w 556"/>
                <a:gd name="T59" fmla="*/ 83 h 147"/>
                <a:gd name="T60" fmla="*/ 209 w 556"/>
                <a:gd name="T61" fmla="*/ 75 h 147"/>
                <a:gd name="T62" fmla="*/ 175 w 556"/>
                <a:gd name="T63" fmla="*/ 68 h 147"/>
                <a:gd name="T64" fmla="*/ 140 w 556"/>
                <a:gd name="T65" fmla="*/ 61 h 147"/>
                <a:gd name="T66" fmla="*/ 104 w 556"/>
                <a:gd name="T67" fmla="*/ 54 h 147"/>
                <a:gd name="T68" fmla="*/ 70 w 556"/>
                <a:gd name="T69" fmla="*/ 46 h 147"/>
                <a:gd name="T70" fmla="*/ 35 w 556"/>
                <a:gd name="T71" fmla="*/ 39 h 147"/>
                <a:gd name="T72" fmla="*/ 1 w 556"/>
                <a:gd name="T73" fmla="*/ 32 h 147"/>
                <a:gd name="T74" fmla="*/ 1 w 556"/>
                <a:gd name="T75" fmla="*/ 24 h 147"/>
                <a:gd name="T76" fmla="*/ 1 w 556"/>
                <a:gd name="T77" fmla="*/ 16 h 147"/>
                <a:gd name="T78" fmla="*/ 1 w 556"/>
                <a:gd name="T79" fmla="*/ 8 h 147"/>
                <a:gd name="T80" fmla="*/ 0 w 556"/>
                <a:gd name="T8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147">
                  <a:moveTo>
                    <a:pt x="0" y="0"/>
                  </a:moveTo>
                  <a:lnTo>
                    <a:pt x="33" y="7"/>
                  </a:lnTo>
                  <a:lnTo>
                    <a:pt x="65" y="13"/>
                  </a:lnTo>
                  <a:lnTo>
                    <a:pt x="99" y="20"/>
                  </a:lnTo>
                  <a:lnTo>
                    <a:pt x="132" y="25"/>
                  </a:lnTo>
                  <a:lnTo>
                    <a:pt x="166" y="32"/>
                  </a:lnTo>
                  <a:lnTo>
                    <a:pt x="198" y="39"/>
                  </a:lnTo>
                  <a:lnTo>
                    <a:pt x="231" y="45"/>
                  </a:lnTo>
                  <a:lnTo>
                    <a:pt x="265" y="52"/>
                  </a:lnTo>
                  <a:lnTo>
                    <a:pt x="298" y="59"/>
                  </a:lnTo>
                  <a:lnTo>
                    <a:pt x="331" y="64"/>
                  </a:lnTo>
                  <a:lnTo>
                    <a:pt x="364" y="71"/>
                  </a:lnTo>
                  <a:lnTo>
                    <a:pt x="397" y="77"/>
                  </a:lnTo>
                  <a:lnTo>
                    <a:pt x="431" y="84"/>
                  </a:lnTo>
                  <a:lnTo>
                    <a:pt x="464" y="91"/>
                  </a:lnTo>
                  <a:lnTo>
                    <a:pt x="496" y="97"/>
                  </a:lnTo>
                  <a:lnTo>
                    <a:pt x="530" y="104"/>
                  </a:lnTo>
                  <a:lnTo>
                    <a:pt x="537" y="115"/>
                  </a:lnTo>
                  <a:lnTo>
                    <a:pt x="543" y="125"/>
                  </a:lnTo>
                  <a:lnTo>
                    <a:pt x="549" y="136"/>
                  </a:lnTo>
                  <a:lnTo>
                    <a:pt x="556" y="147"/>
                  </a:lnTo>
                  <a:lnTo>
                    <a:pt x="522" y="140"/>
                  </a:lnTo>
                  <a:lnTo>
                    <a:pt x="487" y="133"/>
                  </a:lnTo>
                  <a:lnTo>
                    <a:pt x="452" y="125"/>
                  </a:lnTo>
                  <a:lnTo>
                    <a:pt x="417" y="118"/>
                  </a:lnTo>
                  <a:lnTo>
                    <a:pt x="382" y="112"/>
                  </a:lnTo>
                  <a:lnTo>
                    <a:pt x="348" y="105"/>
                  </a:lnTo>
                  <a:lnTo>
                    <a:pt x="313" y="97"/>
                  </a:lnTo>
                  <a:lnTo>
                    <a:pt x="278" y="90"/>
                  </a:lnTo>
                  <a:lnTo>
                    <a:pt x="244" y="83"/>
                  </a:lnTo>
                  <a:lnTo>
                    <a:pt x="209" y="75"/>
                  </a:lnTo>
                  <a:lnTo>
                    <a:pt x="175" y="68"/>
                  </a:lnTo>
                  <a:lnTo>
                    <a:pt x="140" y="61"/>
                  </a:lnTo>
                  <a:lnTo>
                    <a:pt x="104" y="54"/>
                  </a:lnTo>
                  <a:lnTo>
                    <a:pt x="70" y="46"/>
                  </a:lnTo>
                  <a:lnTo>
                    <a:pt x="35" y="39"/>
                  </a:lnTo>
                  <a:lnTo>
                    <a:pt x="1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39" name="Freeform 19">
              <a:extLst>
                <a:ext uri="{FF2B5EF4-FFF2-40B4-BE49-F238E27FC236}">
                  <a16:creationId xmlns:a16="http://schemas.microsoft.com/office/drawing/2014/main" id="{7D84858C-5AAF-4987-A2A8-734BF11C5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227" cy="63"/>
            </a:xfrm>
            <a:custGeom>
              <a:avLst/>
              <a:gdLst>
                <a:gd name="T0" fmla="*/ 0 w 452"/>
                <a:gd name="T1" fmla="*/ 0 h 126"/>
                <a:gd name="T2" fmla="*/ 26 w 452"/>
                <a:gd name="T3" fmla="*/ 6 h 126"/>
                <a:gd name="T4" fmla="*/ 53 w 452"/>
                <a:gd name="T5" fmla="*/ 10 h 126"/>
                <a:gd name="T6" fmla="*/ 80 w 452"/>
                <a:gd name="T7" fmla="*/ 16 h 126"/>
                <a:gd name="T8" fmla="*/ 107 w 452"/>
                <a:gd name="T9" fmla="*/ 22 h 126"/>
                <a:gd name="T10" fmla="*/ 133 w 452"/>
                <a:gd name="T11" fmla="*/ 26 h 126"/>
                <a:gd name="T12" fmla="*/ 160 w 452"/>
                <a:gd name="T13" fmla="*/ 32 h 126"/>
                <a:gd name="T14" fmla="*/ 186 w 452"/>
                <a:gd name="T15" fmla="*/ 37 h 126"/>
                <a:gd name="T16" fmla="*/ 214 w 452"/>
                <a:gd name="T17" fmla="*/ 42 h 126"/>
                <a:gd name="T18" fmla="*/ 240 w 452"/>
                <a:gd name="T19" fmla="*/ 47 h 126"/>
                <a:gd name="T20" fmla="*/ 267 w 452"/>
                <a:gd name="T21" fmla="*/ 53 h 126"/>
                <a:gd name="T22" fmla="*/ 293 w 452"/>
                <a:gd name="T23" fmla="*/ 57 h 126"/>
                <a:gd name="T24" fmla="*/ 320 w 452"/>
                <a:gd name="T25" fmla="*/ 63 h 126"/>
                <a:gd name="T26" fmla="*/ 346 w 452"/>
                <a:gd name="T27" fmla="*/ 68 h 126"/>
                <a:gd name="T28" fmla="*/ 374 w 452"/>
                <a:gd name="T29" fmla="*/ 73 h 126"/>
                <a:gd name="T30" fmla="*/ 401 w 452"/>
                <a:gd name="T31" fmla="*/ 78 h 126"/>
                <a:gd name="T32" fmla="*/ 427 w 452"/>
                <a:gd name="T33" fmla="*/ 84 h 126"/>
                <a:gd name="T34" fmla="*/ 433 w 452"/>
                <a:gd name="T35" fmla="*/ 95 h 126"/>
                <a:gd name="T36" fmla="*/ 440 w 452"/>
                <a:gd name="T37" fmla="*/ 106 h 126"/>
                <a:gd name="T38" fmla="*/ 447 w 452"/>
                <a:gd name="T39" fmla="*/ 116 h 126"/>
                <a:gd name="T40" fmla="*/ 452 w 452"/>
                <a:gd name="T41" fmla="*/ 126 h 126"/>
                <a:gd name="T42" fmla="*/ 424 w 452"/>
                <a:gd name="T43" fmla="*/ 121 h 126"/>
                <a:gd name="T44" fmla="*/ 396 w 452"/>
                <a:gd name="T45" fmla="*/ 115 h 126"/>
                <a:gd name="T46" fmla="*/ 367 w 452"/>
                <a:gd name="T47" fmla="*/ 109 h 126"/>
                <a:gd name="T48" fmla="*/ 340 w 452"/>
                <a:gd name="T49" fmla="*/ 103 h 126"/>
                <a:gd name="T50" fmla="*/ 311 w 452"/>
                <a:gd name="T51" fmla="*/ 98 h 126"/>
                <a:gd name="T52" fmla="*/ 283 w 452"/>
                <a:gd name="T53" fmla="*/ 92 h 126"/>
                <a:gd name="T54" fmla="*/ 254 w 452"/>
                <a:gd name="T55" fmla="*/ 86 h 126"/>
                <a:gd name="T56" fmla="*/ 227 w 452"/>
                <a:gd name="T57" fmla="*/ 79 h 126"/>
                <a:gd name="T58" fmla="*/ 199 w 452"/>
                <a:gd name="T59" fmla="*/ 73 h 126"/>
                <a:gd name="T60" fmla="*/ 170 w 452"/>
                <a:gd name="T61" fmla="*/ 68 h 126"/>
                <a:gd name="T62" fmla="*/ 143 w 452"/>
                <a:gd name="T63" fmla="*/ 62 h 126"/>
                <a:gd name="T64" fmla="*/ 114 w 452"/>
                <a:gd name="T65" fmla="*/ 56 h 126"/>
                <a:gd name="T66" fmla="*/ 86 w 452"/>
                <a:gd name="T67" fmla="*/ 50 h 126"/>
                <a:gd name="T68" fmla="*/ 57 w 452"/>
                <a:gd name="T69" fmla="*/ 45 h 126"/>
                <a:gd name="T70" fmla="*/ 30 w 452"/>
                <a:gd name="T71" fmla="*/ 39 h 126"/>
                <a:gd name="T72" fmla="*/ 1 w 452"/>
                <a:gd name="T73" fmla="*/ 33 h 126"/>
                <a:gd name="T74" fmla="*/ 1 w 452"/>
                <a:gd name="T75" fmla="*/ 25 h 126"/>
                <a:gd name="T76" fmla="*/ 1 w 452"/>
                <a:gd name="T77" fmla="*/ 17 h 126"/>
                <a:gd name="T78" fmla="*/ 0 w 452"/>
                <a:gd name="T79" fmla="*/ 8 h 126"/>
                <a:gd name="T80" fmla="*/ 0 w 452"/>
                <a:gd name="T8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126">
                  <a:moveTo>
                    <a:pt x="0" y="0"/>
                  </a:moveTo>
                  <a:lnTo>
                    <a:pt x="26" y="6"/>
                  </a:lnTo>
                  <a:lnTo>
                    <a:pt x="53" y="10"/>
                  </a:lnTo>
                  <a:lnTo>
                    <a:pt x="80" y="16"/>
                  </a:lnTo>
                  <a:lnTo>
                    <a:pt x="107" y="22"/>
                  </a:lnTo>
                  <a:lnTo>
                    <a:pt x="133" y="26"/>
                  </a:lnTo>
                  <a:lnTo>
                    <a:pt x="160" y="32"/>
                  </a:lnTo>
                  <a:lnTo>
                    <a:pt x="186" y="37"/>
                  </a:lnTo>
                  <a:lnTo>
                    <a:pt x="214" y="42"/>
                  </a:lnTo>
                  <a:lnTo>
                    <a:pt x="240" y="47"/>
                  </a:lnTo>
                  <a:lnTo>
                    <a:pt x="267" y="53"/>
                  </a:lnTo>
                  <a:lnTo>
                    <a:pt x="293" y="57"/>
                  </a:lnTo>
                  <a:lnTo>
                    <a:pt x="320" y="63"/>
                  </a:lnTo>
                  <a:lnTo>
                    <a:pt x="346" y="68"/>
                  </a:lnTo>
                  <a:lnTo>
                    <a:pt x="374" y="73"/>
                  </a:lnTo>
                  <a:lnTo>
                    <a:pt x="401" y="78"/>
                  </a:lnTo>
                  <a:lnTo>
                    <a:pt x="427" y="84"/>
                  </a:lnTo>
                  <a:lnTo>
                    <a:pt x="433" y="95"/>
                  </a:lnTo>
                  <a:lnTo>
                    <a:pt x="440" y="106"/>
                  </a:lnTo>
                  <a:lnTo>
                    <a:pt x="447" y="116"/>
                  </a:lnTo>
                  <a:lnTo>
                    <a:pt x="452" y="126"/>
                  </a:lnTo>
                  <a:lnTo>
                    <a:pt x="424" y="121"/>
                  </a:lnTo>
                  <a:lnTo>
                    <a:pt x="396" y="115"/>
                  </a:lnTo>
                  <a:lnTo>
                    <a:pt x="367" y="109"/>
                  </a:lnTo>
                  <a:lnTo>
                    <a:pt x="340" y="103"/>
                  </a:lnTo>
                  <a:lnTo>
                    <a:pt x="311" y="98"/>
                  </a:lnTo>
                  <a:lnTo>
                    <a:pt x="283" y="92"/>
                  </a:lnTo>
                  <a:lnTo>
                    <a:pt x="254" y="86"/>
                  </a:lnTo>
                  <a:lnTo>
                    <a:pt x="227" y="79"/>
                  </a:lnTo>
                  <a:lnTo>
                    <a:pt x="199" y="73"/>
                  </a:lnTo>
                  <a:lnTo>
                    <a:pt x="170" y="68"/>
                  </a:lnTo>
                  <a:lnTo>
                    <a:pt x="143" y="62"/>
                  </a:lnTo>
                  <a:lnTo>
                    <a:pt x="114" y="56"/>
                  </a:lnTo>
                  <a:lnTo>
                    <a:pt x="86" y="50"/>
                  </a:lnTo>
                  <a:lnTo>
                    <a:pt x="57" y="45"/>
                  </a:lnTo>
                  <a:lnTo>
                    <a:pt x="30" y="39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0" name="Freeform 20">
              <a:extLst>
                <a:ext uri="{FF2B5EF4-FFF2-40B4-BE49-F238E27FC236}">
                  <a16:creationId xmlns:a16="http://schemas.microsoft.com/office/drawing/2014/main" id="{863CB1DA-940D-4894-952E-7CF9846C8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176" cy="53"/>
            </a:xfrm>
            <a:custGeom>
              <a:avLst/>
              <a:gdLst>
                <a:gd name="T0" fmla="*/ 0 w 350"/>
                <a:gd name="T1" fmla="*/ 0 h 106"/>
                <a:gd name="T2" fmla="*/ 20 w 350"/>
                <a:gd name="T3" fmla="*/ 5 h 106"/>
                <a:gd name="T4" fmla="*/ 40 w 350"/>
                <a:gd name="T5" fmla="*/ 8 h 106"/>
                <a:gd name="T6" fmla="*/ 61 w 350"/>
                <a:gd name="T7" fmla="*/ 13 h 106"/>
                <a:gd name="T8" fmla="*/ 81 w 350"/>
                <a:gd name="T9" fmla="*/ 16 h 106"/>
                <a:gd name="T10" fmla="*/ 101 w 350"/>
                <a:gd name="T11" fmla="*/ 21 h 106"/>
                <a:gd name="T12" fmla="*/ 122 w 350"/>
                <a:gd name="T13" fmla="*/ 24 h 106"/>
                <a:gd name="T14" fmla="*/ 141 w 350"/>
                <a:gd name="T15" fmla="*/ 29 h 106"/>
                <a:gd name="T16" fmla="*/ 162 w 350"/>
                <a:gd name="T17" fmla="*/ 32 h 106"/>
                <a:gd name="T18" fmla="*/ 183 w 350"/>
                <a:gd name="T19" fmla="*/ 36 h 106"/>
                <a:gd name="T20" fmla="*/ 202 w 350"/>
                <a:gd name="T21" fmla="*/ 40 h 106"/>
                <a:gd name="T22" fmla="*/ 223 w 350"/>
                <a:gd name="T23" fmla="*/ 44 h 106"/>
                <a:gd name="T24" fmla="*/ 244 w 350"/>
                <a:gd name="T25" fmla="*/ 48 h 106"/>
                <a:gd name="T26" fmla="*/ 263 w 350"/>
                <a:gd name="T27" fmla="*/ 52 h 106"/>
                <a:gd name="T28" fmla="*/ 284 w 350"/>
                <a:gd name="T29" fmla="*/ 56 h 106"/>
                <a:gd name="T30" fmla="*/ 304 w 350"/>
                <a:gd name="T31" fmla="*/ 60 h 106"/>
                <a:gd name="T32" fmla="*/ 325 w 350"/>
                <a:gd name="T33" fmla="*/ 64 h 106"/>
                <a:gd name="T34" fmla="*/ 330 w 350"/>
                <a:gd name="T35" fmla="*/ 75 h 106"/>
                <a:gd name="T36" fmla="*/ 337 w 350"/>
                <a:gd name="T37" fmla="*/ 85 h 106"/>
                <a:gd name="T38" fmla="*/ 343 w 350"/>
                <a:gd name="T39" fmla="*/ 95 h 106"/>
                <a:gd name="T40" fmla="*/ 350 w 350"/>
                <a:gd name="T41" fmla="*/ 106 h 106"/>
                <a:gd name="T42" fmla="*/ 328 w 350"/>
                <a:gd name="T43" fmla="*/ 101 h 106"/>
                <a:gd name="T44" fmla="*/ 306 w 350"/>
                <a:gd name="T45" fmla="*/ 96 h 106"/>
                <a:gd name="T46" fmla="*/ 284 w 350"/>
                <a:gd name="T47" fmla="*/ 92 h 106"/>
                <a:gd name="T48" fmla="*/ 262 w 350"/>
                <a:gd name="T49" fmla="*/ 87 h 106"/>
                <a:gd name="T50" fmla="*/ 240 w 350"/>
                <a:gd name="T51" fmla="*/ 83 h 106"/>
                <a:gd name="T52" fmla="*/ 219 w 350"/>
                <a:gd name="T53" fmla="*/ 78 h 106"/>
                <a:gd name="T54" fmla="*/ 197 w 350"/>
                <a:gd name="T55" fmla="*/ 73 h 106"/>
                <a:gd name="T56" fmla="*/ 175 w 350"/>
                <a:gd name="T57" fmla="*/ 69 h 106"/>
                <a:gd name="T58" fmla="*/ 153 w 350"/>
                <a:gd name="T59" fmla="*/ 65 h 106"/>
                <a:gd name="T60" fmla="*/ 131 w 350"/>
                <a:gd name="T61" fmla="*/ 61 h 106"/>
                <a:gd name="T62" fmla="*/ 109 w 350"/>
                <a:gd name="T63" fmla="*/ 56 h 106"/>
                <a:gd name="T64" fmla="*/ 87 w 350"/>
                <a:gd name="T65" fmla="*/ 52 h 106"/>
                <a:gd name="T66" fmla="*/ 65 w 350"/>
                <a:gd name="T67" fmla="*/ 47 h 106"/>
                <a:gd name="T68" fmla="*/ 43 w 350"/>
                <a:gd name="T69" fmla="*/ 42 h 106"/>
                <a:gd name="T70" fmla="*/ 22 w 350"/>
                <a:gd name="T71" fmla="*/ 38 h 106"/>
                <a:gd name="T72" fmla="*/ 0 w 350"/>
                <a:gd name="T73" fmla="*/ 33 h 106"/>
                <a:gd name="T74" fmla="*/ 0 w 350"/>
                <a:gd name="T75" fmla="*/ 25 h 106"/>
                <a:gd name="T76" fmla="*/ 0 w 350"/>
                <a:gd name="T77" fmla="*/ 16 h 106"/>
                <a:gd name="T78" fmla="*/ 0 w 350"/>
                <a:gd name="T79" fmla="*/ 8 h 106"/>
                <a:gd name="T80" fmla="*/ 0 w 350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0" h="106">
                  <a:moveTo>
                    <a:pt x="0" y="0"/>
                  </a:moveTo>
                  <a:lnTo>
                    <a:pt x="20" y="5"/>
                  </a:lnTo>
                  <a:lnTo>
                    <a:pt x="40" y="8"/>
                  </a:lnTo>
                  <a:lnTo>
                    <a:pt x="61" y="13"/>
                  </a:lnTo>
                  <a:lnTo>
                    <a:pt x="81" y="16"/>
                  </a:lnTo>
                  <a:lnTo>
                    <a:pt x="101" y="21"/>
                  </a:lnTo>
                  <a:lnTo>
                    <a:pt x="122" y="24"/>
                  </a:lnTo>
                  <a:lnTo>
                    <a:pt x="141" y="29"/>
                  </a:lnTo>
                  <a:lnTo>
                    <a:pt x="162" y="32"/>
                  </a:lnTo>
                  <a:lnTo>
                    <a:pt x="183" y="36"/>
                  </a:lnTo>
                  <a:lnTo>
                    <a:pt x="202" y="40"/>
                  </a:lnTo>
                  <a:lnTo>
                    <a:pt x="223" y="44"/>
                  </a:lnTo>
                  <a:lnTo>
                    <a:pt x="244" y="48"/>
                  </a:lnTo>
                  <a:lnTo>
                    <a:pt x="263" y="52"/>
                  </a:lnTo>
                  <a:lnTo>
                    <a:pt x="284" y="56"/>
                  </a:lnTo>
                  <a:lnTo>
                    <a:pt x="304" y="60"/>
                  </a:lnTo>
                  <a:lnTo>
                    <a:pt x="325" y="64"/>
                  </a:lnTo>
                  <a:lnTo>
                    <a:pt x="330" y="75"/>
                  </a:lnTo>
                  <a:lnTo>
                    <a:pt x="337" y="85"/>
                  </a:lnTo>
                  <a:lnTo>
                    <a:pt x="343" y="95"/>
                  </a:lnTo>
                  <a:lnTo>
                    <a:pt x="350" y="106"/>
                  </a:lnTo>
                  <a:lnTo>
                    <a:pt x="328" y="101"/>
                  </a:lnTo>
                  <a:lnTo>
                    <a:pt x="306" y="96"/>
                  </a:lnTo>
                  <a:lnTo>
                    <a:pt x="284" y="92"/>
                  </a:lnTo>
                  <a:lnTo>
                    <a:pt x="262" y="87"/>
                  </a:lnTo>
                  <a:lnTo>
                    <a:pt x="240" y="83"/>
                  </a:lnTo>
                  <a:lnTo>
                    <a:pt x="219" y="78"/>
                  </a:lnTo>
                  <a:lnTo>
                    <a:pt x="197" y="73"/>
                  </a:lnTo>
                  <a:lnTo>
                    <a:pt x="175" y="69"/>
                  </a:lnTo>
                  <a:lnTo>
                    <a:pt x="153" y="65"/>
                  </a:lnTo>
                  <a:lnTo>
                    <a:pt x="131" y="61"/>
                  </a:lnTo>
                  <a:lnTo>
                    <a:pt x="109" y="56"/>
                  </a:lnTo>
                  <a:lnTo>
                    <a:pt x="87" y="52"/>
                  </a:lnTo>
                  <a:lnTo>
                    <a:pt x="65" y="47"/>
                  </a:lnTo>
                  <a:lnTo>
                    <a:pt x="43" y="42"/>
                  </a:lnTo>
                  <a:lnTo>
                    <a:pt x="22" y="38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1" name="Freeform 21">
              <a:extLst>
                <a:ext uri="{FF2B5EF4-FFF2-40B4-BE49-F238E27FC236}">
                  <a16:creationId xmlns:a16="http://schemas.microsoft.com/office/drawing/2014/main" id="{3DDFE425-4B65-4A2F-9A81-88FB35E7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122" cy="43"/>
            </a:xfrm>
            <a:custGeom>
              <a:avLst/>
              <a:gdLst>
                <a:gd name="T0" fmla="*/ 0 w 246"/>
                <a:gd name="T1" fmla="*/ 0 h 84"/>
                <a:gd name="T2" fmla="*/ 13 w 246"/>
                <a:gd name="T3" fmla="*/ 2 h 84"/>
                <a:gd name="T4" fmla="*/ 27 w 246"/>
                <a:gd name="T5" fmla="*/ 6 h 84"/>
                <a:gd name="T6" fmla="*/ 41 w 246"/>
                <a:gd name="T7" fmla="*/ 8 h 84"/>
                <a:gd name="T8" fmla="*/ 56 w 246"/>
                <a:gd name="T9" fmla="*/ 10 h 84"/>
                <a:gd name="T10" fmla="*/ 70 w 246"/>
                <a:gd name="T11" fmla="*/ 14 h 84"/>
                <a:gd name="T12" fmla="*/ 84 w 246"/>
                <a:gd name="T13" fmla="*/ 16 h 84"/>
                <a:gd name="T14" fmla="*/ 98 w 246"/>
                <a:gd name="T15" fmla="*/ 18 h 84"/>
                <a:gd name="T16" fmla="*/ 111 w 246"/>
                <a:gd name="T17" fmla="*/ 22 h 84"/>
                <a:gd name="T18" fmla="*/ 125 w 246"/>
                <a:gd name="T19" fmla="*/ 24 h 84"/>
                <a:gd name="T20" fmla="*/ 139 w 246"/>
                <a:gd name="T21" fmla="*/ 26 h 84"/>
                <a:gd name="T22" fmla="*/ 153 w 246"/>
                <a:gd name="T23" fmla="*/ 30 h 84"/>
                <a:gd name="T24" fmla="*/ 167 w 246"/>
                <a:gd name="T25" fmla="*/ 32 h 84"/>
                <a:gd name="T26" fmla="*/ 181 w 246"/>
                <a:gd name="T27" fmla="*/ 36 h 84"/>
                <a:gd name="T28" fmla="*/ 194 w 246"/>
                <a:gd name="T29" fmla="*/ 38 h 84"/>
                <a:gd name="T30" fmla="*/ 208 w 246"/>
                <a:gd name="T31" fmla="*/ 41 h 84"/>
                <a:gd name="T32" fmla="*/ 222 w 246"/>
                <a:gd name="T33" fmla="*/ 44 h 84"/>
                <a:gd name="T34" fmla="*/ 228 w 246"/>
                <a:gd name="T35" fmla="*/ 54 h 84"/>
                <a:gd name="T36" fmla="*/ 235 w 246"/>
                <a:gd name="T37" fmla="*/ 63 h 84"/>
                <a:gd name="T38" fmla="*/ 240 w 246"/>
                <a:gd name="T39" fmla="*/ 73 h 84"/>
                <a:gd name="T40" fmla="*/ 246 w 246"/>
                <a:gd name="T41" fmla="*/ 84 h 84"/>
                <a:gd name="T42" fmla="*/ 231 w 246"/>
                <a:gd name="T43" fmla="*/ 80 h 84"/>
                <a:gd name="T44" fmla="*/ 215 w 246"/>
                <a:gd name="T45" fmla="*/ 77 h 84"/>
                <a:gd name="T46" fmla="*/ 200 w 246"/>
                <a:gd name="T47" fmla="*/ 75 h 84"/>
                <a:gd name="T48" fmla="*/ 184 w 246"/>
                <a:gd name="T49" fmla="*/ 71 h 84"/>
                <a:gd name="T50" fmla="*/ 169 w 246"/>
                <a:gd name="T51" fmla="*/ 68 h 84"/>
                <a:gd name="T52" fmla="*/ 153 w 246"/>
                <a:gd name="T53" fmla="*/ 64 h 84"/>
                <a:gd name="T54" fmla="*/ 138 w 246"/>
                <a:gd name="T55" fmla="*/ 62 h 84"/>
                <a:gd name="T56" fmla="*/ 123 w 246"/>
                <a:gd name="T57" fmla="*/ 59 h 84"/>
                <a:gd name="T58" fmla="*/ 107 w 246"/>
                <a:gd name="T59" fmla="*/ 55 h 84"/>
                <a:gd name="T60" fmla="*/ 92 w 246"/>
                <a:gd name="T61" fmla="*/ 53 h 84"/>
                <a:gd name="T62" fmla="*/ 77 w 246"/>
                <a:gd name="T63" fmla="*/ 49 h 84"/>
                <a:gd name="T64" fmla="*/ 61 w 246"/>
                <a:gd name="T65" fmla="*/ 46 h 84"/>
                <a:gd name="T66" fmla="*/ 46 w 246"/>
                <a:gd name="T67" fmla="*/ 42 h 84"/>
                <a:gd name="T68" fmla="*/ 31 w 246"/>
                <a:gd name="T69" fmla="*/ 40 h 84"/>
                <a:gd name="T70" fmla="*/ 15 w 246"/>
                <a:gd name="T71" fmla="*/ 37 h 84"/>
                <a:gd name="T72" fmla="*/ 0 w 246"/>
                <a:gd name="T73" fmla="*/ 33 h 84"/>
                <a:gd name="T74" fmla="*/ 0 w 246"/>
                <a:gd name="T75" fmla="*/ 25 h 84"/>
                <a:gd name="T76" fmla="*/ 0 w 246"/>
                <a:gd name="T77" fmla="*/ 16 h 84"/>
                <a:gd name="T78" fmla="*/ 0 w 246"/>
                <a:gd name="T79" fmla="*/ 8 h 84"/>
                <a:gd name="T80" fmla="*/ 0 w 246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84">
                  <a:moveTo>
                    <a:pt x="0" y="0"/>
                  </a:moveTo>
                  <a:lnTo>
                    <a:pt x="13" y="2"/>
                  </a:lnTo>
                  <a:lnTo>
                    <a:pt x="27" y="6"/>
                  </a:lnTo>
                  <a:lnTo>
                    <a:pt x="41" y="8"/>
                  </a:lnTo>
                  <a:lnTo>
                    <a:pt x="56" y="10"/>
                  </a:lnTo>
                  <a:lnTo>
                    <a:pt x="70" y="14"/>
                  </a:lnTo>
                  <a:lnTo>
                    <a:pt x="84" y="16"/>
                  </a:lnTo>
                  <a:lnTo>
                    <a:pt x="98" y="18"/>
                  </a:lnTo>
                  <a:lnTo>
                    <a:pt x="111" y="22"/>
                  </a:lnTo>
                  <a:lnTo>
                    <a:pt x="125" y="24"/>
                  </a:lnTo>
                  <a:lnTo>
                    <a:pt x="139" y="26"/>
                  </a:lnTo>
                  <a:lnTo>
                    <a:pt x="153" y="30"/>
                  </a:lnTo>
                  <a:lnTo>
                    <a:pt x="167" y="32"/>
                  </a:lnTo>
                  <a:lnTo>
                    <a:pt x="181" y="36"/>
                  </a:lnTo>
                  <a:lnTo>
                    <a:pt x="194" y="38"/>
                  </a:lnTo>
                  <a:lnTo>
                    <a:pt x="208" y="41"/>
                  </a:lnTo>
                  <a:lnTo>
                    <a:pt x="222" y="44"/>
                  </a:lnTo>
                  <a:lnTo>
                    <a:pt x="228" y="54"/>
                  </a:lnTo>
                  <a:lnTo>
                    <a:pt x="235" y="63"/>
                  </a:lnTo>
                  <a:lnTo>
                    <a:pt x="240" y="73"/>
                  </a:lnTo>
                  <a:lnTo>
                    <a:pt x="246" y="84"/>
                  </a:lnTo>
                  <a:lnTo>
                    <a:pt x="231" y="80"/>
                  </a:lnTo>
                  <a:lnTo>
                    <a:pt x="215" y="77"/>
                  </a:lnTo>
                  <a:lnTo>
                    <a:pt x="200" y="75"/>
                  </a:lnTo>
                  <a:lnTo>
                    <a:pt x="184" y="71"/>
                  </a:lnTo>
                  <a:lnTo>
                    <a:pt x="169" y="68"/>
                  </a:lnTo>
                  <a:lnTo>
                    <a:pt x="153" y="64"/>
                  </a:lnTo>
                  <a:lnTo>
                    <a:pt x="138" y="62"/>
                  </a:lnTo>
                  <a:lnTo>
                    <a:pt x="123" y="59"/>
                  </a:lnTo>
                  <a:lnTo>
                    <a:pt x="107" y="55"/>
                  </a:lnTo>
                  <a:lnTo>
                    <a:pt x="92" y="53"/>
                  </a:lnTo>
                  <a:lnTo>
                    <a:pt x="77" y="49"/>
                  </a:lnTo>
                  <a:lnTo>
                    <a:pt x="61" y="46"/>
                  </a:lnTo>
                  <a:lnTo>
                    <a:pt x="46" y="42"/>
                  </a:lnTo>
                  <a:lnTo>
                    <a:pt x="31" y="40"/>
                  </a:lnTo>
                  <a:lnTo>
                    <a:pt x="15" y="37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2" name="Freeform 22">
              <a:extLst>
                <a:ext uri="{FF2B5EF4-FFF2-40B4-BE49-F238E27FC236}">
                  <a16:creationId xmlns:a16="http://schemas.microsoft.com/office/drawing/2014/main" id="{68A17692-66F4-4E7E-BCAD-F71D161CE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72" cy="33"/>
            </a:xfrm>
            <a:custGeom>
              <a:avLst/>
              <a:gdLst>
                <a:gd name="T0" fmla="*/ 0 w 143"/>
                <a:gd name="T1" fmla="*/ 0 h 64"/>
                <a:gd name="T2" fmla="*/ 119 w 143"/>
                <a:gd name="T3" fmla="*/ 24 h 64"/>
                <a:gd name="T4" fmla="*/ 143 w 143"/>
                <a:gd name="T5" fmla="*/ 64 h 64"/>
                <a:gd name="T6" fmla="*/ 0 w 143"/>
                <a:gd name="T7" fmla="*/ 34 h 64"/>
                <a:gd name="T8" fmla="*/ 0 w 14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4">
                  <a:moveTo>
                    <a:pt x="0" y="0"/>
                  </a:moveTo>
                  <a:lnTo>
                    <a:pt x="119" y="24"/>
                  </a:lnTo>
                  <a:lnTo>
                    <a:pt x="143" y="6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3" name="Freeform 23">
              <a:extLst>
                <a:ext uri="{FF2B5EF4-FFF2-40B4-BE49-F238E27FC236}">
                  <a16:creationId xmlns:a16="http://schemas.microsoft.com/office/drawing/2014/main" id="{AEA628E7-7CCB-4193-B828-942542C85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" y="2681"/>
              <a:ext cx="155" cy="116"/>
            </a:xfrm>
            <a:custGeom>
              <a:avLst/>
              <a:gdLst>
                <a:gd name="T0" fmla="*/ 0 w 312"/>
                <a:gd name="T1" fmla="*/ 89 h 234"/>
                <a:gd name="T2" fmla="*/ 9 w 312"/>
                <a:gd name="T3" fmla="*/ 177 h 234"/>
                <a:gd name="T4" fmla="*/ 35 w 312"/>
                <a:gd name="T5" fmla="*/ 191 h 234"/>
                <a:gd name="T6" fmla="*/ 54 w 312"/>
                <a:gd name="T7" fmla="*/ 203 h 234"/>
                <a:gd name="T8" fmla="*/ 72 w 312"/>
                <a:gd name="T9" fmla="*/ 212 h 234"/>
                <a:gd name="T10" fmla="*/ 87 w 312"/>
                <a:gd name="T11" fmla="*/ 220 h 234"/>
                <a:gd name="T12" fmla="*/ 103 w 312"/>
                <a:gd name="T13" fmla="*/ 226 h 234"/>
                <a:gd name="T14" fmla="*/ 121 w 312"/>
                <a:gd name="T15" fmla="*/ 230 h 234"/>
                <a:gd name="T16" fmla="*/ 143 w 312"/>
                <a:gd name="T17" fmla="*/ 233 h 234"/>
                <a:gd name="T18" fmla="*/ 172 w 312"/>
                <a:gd name="T19" fmla="*/ 234 h 234"/>
                <a:gd name="T20" fmla="*/ 312 w 312"/>
                <a:gd name="T21" fmla="*/ 172 h 234"/>
                <a:gd name="T22" fmla="*/ 247 w 312"/>
                <a:gd name="T23" fmla="*/ 0 h 234"/>
                <a:gd name="T24" fmla="*/ 0 w 312"/>
                <a:gd name="T25" fmla="*/ 8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" h="234">
                  <a:moveTo>
                    <a:pt x="0" y="89"/>
                  </a:moveTo>
                  <a:lnTo>
                    <a:pt x="9" y="177"/>
                  </a:lnTo>
                  <a:lnTo>
                    <a:pt x="35" y="191"/>
                  </a:lnTo>
                  <a:lnTo>
                    <a:pt x="54" y="203"/>
                  </a:lnTo>
                  <a:lnTo>
                    <a:pt x="72" y="212"/>
                  </a:lnTo>
                  <a:lnTo>
                    <a:pt x="87" y="220"/>
                  </a:lnTo>
                  <a:lnTo>
                    <a:pt x="103" y="226"/>
                  </a:lnTo>
                  <a:lnTo>
                    <a:pt x="121" y="230"/>
                  </a:lnTo>
                  <a:lnTo>
                    <a:pt x="143" y="233"/>
                  </a:lnTo>
                  <a:lnTo>
                    <a:pt x="172" y="234"/>
                  </a:lnTo>
                  <a:lnTo>
                    <a:pt x="312" y="172"/>
                  </a:lnTo>
                  <a:lnTo>
                    <a:pt x="247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4" name="Freeform 24">
              <a:extLst>
                <a:ext uri="{FF2B5EF4-FFF2-40B4-BE49-F238E27FC236}">
                  <a16:creationId xmlns:a16="http://schemas.microsoft.com/office/drawing/2014/main" id="{1490989F-95DC-4099-B85F-005D42EF1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581"/>
              <a:ext cx="119" cy="139"/>
            </a:xfrm>
            <a:custGeom>
              <a:avLst/>
              <a:gdLst>
                <a:gd name="T0" fmla="*/ 52 w 239"/>
                <a:gd name="T1" fmla="*/ 76 h 280"/>
                <a:gd name="T2" fmla="*/ 239 w 239"/>
                <a:gd name="T3" fmla="*/ 0 h 280"/>
                <a:gd name="T4" fmla="*/ 239 w 239"/>
                <a:gd name="T5" fmla="*/ 32 h 280"/>
                <a:gd name="T6" fmla="*/ 239 w 239"/>
                <a:gd name="T7" fmla="*/ 62 h 280"/>
                <a:gd name="T8" fmla="*/ 239 w 239"/>
                <a:gd name="T9" fmla="*/ 90 h 280"/>
                <a:gd name="T10" fmla="*/ 235 w 239"/>
                <a:gd name="T11" fmla="*/ 114 h 280"/>
                <a:gd name="T12" fmla="*/ 228 w 239"/>
                <a:gd name="T13" fmla="*/ 137 h 280"/>
                <a:gd name="T14" fmla="*/ 215 w 239"/>
                <a:gd name="T15" fmla="*/ 160 h 280"/>
                <a:gd name="T16" fmla="*/ 197 w 239"/>
                <a:gd name="T17" fmla="*/ 181 h 280"/>
                <a:gd name="T18" fmla="*/ 172 w 239"/>
                <a:gd name="T19" fmla="*/ 203 h 280"/>
                <a:gd name="T20" fmla="*/ 0 w 239"/>
                <a:gd name="T21" fmla="*/ 280 h 280"/>
                <a:gd name="T22" fmla="*/ 16 w 239"/>
                <a:gd name="T23" fmla="*/ 252 h 280"/>
                <a:gd name="T24" fmla="*/ 30 w 239"/>
                <a:gd name="T25" fmla="*/ 224 h 280"/>
                <a:gd name="T26" fmla="*/ 40 w 239"/>
                <a:gd name="T27" fmla="*/ 198 h 280"/>
                <a:gd name="T28" fmla="*/ 48 w 239"/>
                <a:gd name="T29" fmla="*/ 172 h 280"/>
                <a:gd name="T30" fmla="*/ 53 w 239"/>
                <a:gd name="T31" fmla="*/ 146 h 280"/>
                <a:gd name="T32" fmla="*/ 55 w 239"/>
                <a:gd name="T33" fmla="*/ 122 h 280"/>
                <a:gd name="T34" fmla="*/ 55 w 239"/>
                <a:gd name="T35" fmla="*/ 99 h 280"/>
                <a:gd name="T36" fmla="*/ 52 w 239"/>
                <a:gd name="T37" fmla="*/ 7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" h="280">
                  <a:moveTo>
                    <a:pt x="52" y="76"/>
                  </a:moveTo>
                  <a:lnTo>
                    <a:pt x="239" y="0"/>
                  </a:lnTo>
                  <a:lnTo>
                    <a:pt x="239" y="32"/>
                  </a:lnTo>
                  <a:lnTo>
                    <a:pt x="239" y="62"/>
                  </a:lnTo>
                  <a:lnTo>
                    <a:pt x="239" y="90"/>
                  </a:lnTo>
                  <a:lnTo>
                    <a:pt x="235" y="114"/>
                  </a:lnTo>
                  <a:lnTo>
                    <a:pt x="228" y="137"/>
                  </a:lnTo>
                  <a:lnTo>
                    <a:pt x="215" y="160"/>
                  </a:lnTo>
                  <a:lnTo>
                    <a:pt x="197" y="181"/>
                  </a:lnTo>
                  <a:lnTo>
                    <a:pt x="172" y="203"/>
                  </a:lnTo>
                  <a:lnTo>
                    <a:pt x="0" y="280"/>
                  </a:lnTo>
                  <a:lnTo>
                    <a:pt x="16" y="252"/>
                  </a:lnTo>
                  <a:lnTo>
                    <a:pt x="30" y="224"/>
                  </a:lnTo>
                  <a:lnTo>
                    <a:pt x="40" y="198"/>
                  </a:lnTo>
                  <a:lnTo>
                    <a:pt x="48" y="172"/>
                  </a:lnTo>
                  <a:lnTo>
                    <a:pt x="53" y="146"/>
                  </a:lnTo>
                  <a:lnTo>
                    <a:pt x="55" y="122"/>
                  </a:lnTo>
                  <a:lnTo>
                    <a:pt x="55" y="99"/>
                  </a:lnTo>
                  <a:lnTo>
                    <a:pt x="52" y="7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5" name="Freeform 25">
              <a:extLst>
                <a:ext uri="{FF2B5EF4-FFF2-40B4-BE49-F238E27FC236}">
                  <a16:creationId xmlns:a16="http://schemas.microsoft.com/office/drawing/2014/main" id="{82495CCF-D995-43AC-B2D4-CFC302EDE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581"/>
              <a:ext cx="113" cy="135"/>
            </a:xfrm>
            <a:custGeom>
              <a:avLst/>
              <a:gdLst>
                <a:gd name="T0" fmla="*/ 51 w 226"/>
                <a:gd name="T1" fmla="*/ 72 h 274"/>
                <a:gd name="T2" fmla="*/ 73 w 226"/>
                <a:gd name="T3" fmla="*/ 62 h 274"/>
                <a:gd name="T4" fmla="*/ 95 w 226"/>
                <a:gd name="T5" fmla="*/ 53 h 274"/>
                <a:gd name="T6" fmla="*/ 117 w 226"/>
                <a:gd name="T7" fmla="*/ 45 h 274"/>
                <a:gd name="T8" fmla="*/ 139 w 226"/>
                <a:gd name="T9" fmla="*/ 36 h 274"/>
                <a:gd name="T10" fmla="*/ 161 w 226"/>
                <a:gd name="T11" fmla="*/ 27 h 274"/>
                <a:gd name="T12" fmla="*/ 183 w 226"/>
                <a:gd name="T13" fmla="*/ 19 h 274"/>
                <a:gd name="T14" fmla="*/ 205 w 226"/>
                <a:gd name="T15" fmla="*/ 9 h 274"/>
                <a:gd name="T16" fmla="*/ 226 w 226"/>
                <a:gd name="T17" fmla="*/ 0 h 274"/>
                <a:gd name="T18" fmla="*/ 226 w 226"/>
                <a:gd name="T19" fmla="*/ 32 h 274"/>
                <a:gd name="T20" fmla="*/ 226 w 226"/>
                <a:gd name="T21" fmla="*/ 62 h 274"/>
                <a:gd name="T22" fmla="*/ 226 w 226"/>
                <a:gd name="T23" fmla="*/ 90 h 274"/>
                <a:gd name="T24" fmla="*/ 222 w 226"/>
                <a:gd name="T25" fmla="*/ 114 h 274"/>
                <a:gd name="T26" fmla="*/ 215 w 226"/>
                <a:gd name="T27" fmla="*/ 137 h 274"/>
                <a:gd name="T28" fmla="*/ 202 w 226"/>
                <a:gd name="T29" fmla="*/ 160 h 274"/>
                <a:gd name="T30" fmla="*/ 184 w 226"/>
                <a:gd name="T31" fmla="*/ 181 h 274"/>
                <a:gd name="T32" fmla="*/ 159 w 226"/>
                <a:gd name="T33" fmla="*/ 203 h 274"/>
                <a:gd name="T34" fmla="*/ 139 w 226"/>
                <a:gd name="T35" fmla="*/ 212 h 274"/>
                <a:gd name="T36" fmla="*/ 119 w 226"/>
                <a:gd name="T37" fmla="*/ 221 h 274"/>
                <a:gd name="T38" fmla="*/ 99 w 226"/>
                <a:gd name="T39" fmla="*/ 229 h 274"/>
                <a:gd name="T40" fmla="*/ 79 w 226"/>
                <a:gd name="T41" fmla="*/ 238 h 274"/>
                <a:gd name="T42" fmla="*/ 59 w 226"/>
                <a:gd name="T43" fmla="*/ 247 h 274"/>
                <a:gd name="T44" fmla="*/ 40 w 226"/>
                <a:gd name="T45" fmla="*/ 255 h 274"/>
                <a:gd name="T46" fmla="*/ 19 w 226"/>
                <a:gd name="T47" fmla="*/ 265 h 274"/>
                <a:gd name="T48" fmla="*/ 0 w 226"/>
                <a:gd name="T49" fmla="*/ 274 h 274"/>
                <a:gd name="T50" fmla="*/ 16 w 226"/>
                <a:gd name="T51" fmla="*/ 246 h 274"/>
                <a:gd name="T52" fmla="*/ 29 w 226"/>
                <a:gd name="T53" fmla="*/ 219 h 274"/>
                <a:gd name="T54" fmla="*/ 40 w 226"/>
                <a:gd name="T55" fmla="*/ 192 h 274"/>
                <a:gd name="T56" fmla="*/ 48 w 226"/>
                <a:gd name="T57" fmla="*/ 167 h 274"/>
                <a:gd name="T58" fmla="*/ 53 w 226"/>
                <a:gd name="T59" fmla="*/ 142 h 274"/>
                <a:gd name="T60" fmla="*/ 55 w 226"/>
                <a:gd name="T61" fmla="*/ 118 h 274"/>
                <a:gd name="T62" fmla="*/ 55 w 226"/>
                <a:gd name="T63" fmla="*/ 95 h 274"/>
                <a:gd name="T64" fmla="*/ 51 w 226"/>
                <a:gd name="T65" fmla="*/ 7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74">
                  <a:moveTo>
                    <a:pt x="51" y="72"/>
                  </a:moveTo>
                  <a:lnTo>
                    <a:pt x="73" y="62"/>
                  </a:lnTo>
                  <a:lnTo>
                    <a:pt x="95" y="53"/>
                  </a:lnTo>
                  <a:lnTo>
                    <a:pt x="117" y="45"/>
                  </a:lnTo>
                  <a:lnTo>
                    <a:pt x="139" y="36"/>
                  </a:lnTo>
                  <a:lnTo>
                    <a:pt x="161" y="27"/>
                  </a:lnTo>
                  <a:lnTo>
                    <a:pt x="183" y="19"/>
                  </a:lnTo>
                  <a:lnTo>
                    <a:pt x="205" y="9"/>
                  </a:lnTo>
                  <a:lnTo>
                    <a:pt x="226" y="0"/>
                  </a:lnTo>
                  <a:lnTo>
                    <a:pt x="226" y="32"/>
                  </a:lnTo>
                  <a:lnTo>
                    <a:pt x="226" y="62"/>
                  </a:lnTo>
                  <a:lnTo>
                    <a:pt x="226" y="90"/>
                  </a:lnTo>
                  <a:lnTo>
                    <a:pt x="222" y="114"/>
                  </a:lnTo>
                  <a:lnTo>
                    <a:pt x="215" y="137"/>
                  </a:lnTo>
                  <a:lnTo>
                    <a:pt x="202" y="160"/>
                  </a:lnTo>
                  <a:lnTo>
                    <a:pt x="184" y="181"/>
                  </a:lnTo>
                  <a:lnTo>
                    <a:pt x="159" y="203"/>
                  </a:lnTo>
                  <a:lnTo>
                    <a:pt x="139" y="212"/>
                  </a:lnTo>
                  <a:lnTo>
                    <a:pt x="119" y="221"/>
                  </a:lnTo>
                  <a:lnTo>
                    <a:pt x="99" y="229"/>
                  </a:lnTo>
                  <a:lnTo>
                    <a:pt x="79" y="238"/>
                  </a:lnTo>
                  <a:lnTo>
                    <a:pt x="59" y="247"/>
                  </a:lnTo>
                  <a:lnTo>
                    <a:pt x="40" y="255"/>
                  </a:lnTo>
                  <a:lnTo>
                    <a:pt x="19" y="265"/>
                  </a:lnTo>
                  <a:lnTo>
                    <a:pt x="0" y="274"/>
                  </a:lnTo>
                  <a:lnTo>
                    <a:pt x="16" y="246"/>
                  </a:lnTo>
                  <a:lnTo>
                    <a:pt x="29" y="219"/>
                  </a:lnTo>
                  <a:lnTo>
                    <a:pt x="40" y="192"/>
                  </a:lnTo>
                  <a:lnTo>
                    <a:pt x="48" y="167"/>
                  </a:lnTo>
                  <a:lnTo>
                    <a:pt x="53" y="142"/>
                  </a:lnTo>
                  <a:lnTo>
                    <a:pt x="55" y="118"/>
                  </a:lnTo>
                  <a:lnTo>
                    <a:pt x="55" y="95"/>
                  </a:lnTo>
                  <a:lnTo>
                    <a:pt x="51" y="7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6" name="Freeform 26">
              <a:extLst>
                <a:ext uri="{FF2B5EF4-FFF2-40B4-BE49-F238E27FC236}">
                  <a16:creationId xmlns:a16="http://schemas.microsoft.com/office/drawing/2014/main" id="{659B2C43-8C0D-4E15-9437-953B922C7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581"/>
              <a:ext cx="107" cy="133"/>
            </a:xfrm>
            <a:custGeom>
              <a:avLst/>
              <a:gdLst>
                <a:gd name="T0" fmla="*/ 52 w 214"/>
                <a:gd name="T1" fmla="*/ 67 h 268"/>
                <a:gd name="T2" fmla="*/ 73 w 214"/>
                <a:gd name="T3" fmla="*/ 59 h 268"/>
                <a:gd name="T4" fmla="*/ 92 w 214"/>
                <a:gd name="T5" fmla="*/ 51 h 268"/>
                <a:gd name="T6" fmla="*/ 113 w 214"/>
                <a:gd name="T7" fmla="*/ 42 h 268"/>
                <a:gd name="T8" fmla="*/ 134 w 214"/>
                <a:gd name="T9" fmla="*/ 34 h 268"/>
                <a:gd name="T10" fmla="*/ 153 w 214"/>
                <a:gd name="T11" fmla="*/ 26 h 268"/>
                <a:gd name="T12" fmla="*/ 174 w 214"/>
                <a:gd name="T13" fmla="*/ 16 h 268"/>
                <a:gd name="T14" fmla="*/ 194 w 214"/>
                <a:gd name="T15" fmla="*/ 8 h 268"/>
                <a:gd name="T16" fmla="*/ 214 w 214"/>
                <a:gd name="T17" fmla="*/ 0 h 268"/>
                <a:gd name="T18" fmla="*/ 214 w 214"/>
                <a:gd name="T19" fmla="*/ 32 h 268"/>
                <a:gd name="T20" fmla="*/ 214 w 214"/>
                <a:gd name="T21" fmla="*/ 62 h 268"/>
                <a:gd name="T22" fmla="*/ 214 w 214"/>
                <a:gd name="T23" fmla="*/ 90 h 268"/>
                <a:gd name="T24" fmla="*/ 210 w 214"/>
                <a:gd name="T25" fmla="*/ 114 h 268"/>
                <a:gd name="T26" fmla="*/ 203 w 214"/>
                <a:gd name="T27" fmla="*/ 137 h 268"/>
                <a:gd name="T28" fmla="*/ 190 w 214"/>
                <a:gd name="T29" fmla="*/ 160 h 268"/>
                <a:gd name="T30" fmla="*/ 172 w 214"/>
                <a:gd name="T31" fmla="*/ 181 h 268"/>
                <a:gd name="T32" fmla="*/ 147 w 214"/>
                <a:gd name="T33" fmla="*/ 203 h 268"/>
                <a:gd name="T34" fmla="*/ 128 w 214"/>
                <a:gd name="T35" fmla="*/ 211 h 268"/>
                <a:gd name="T36" fmla="*/ 110 w 214"/>
                <a:gd name="T37" fmla="*/ 219 h 268"/>
                <a:gd name="T38" fmla="*/ 91 w 214"/>
                <a:gd name="T39" fmla="*/ 227 h 268"/>
                <a:gd name="T40" fmla="*/ 74 w 214"/>
                <a:gd name="T41" fmla="*/ 235 h 268"/>
                <a:gd name="T42" fmla="*/ 55 w 214"/>
                <a:gd name="T43" fmla="*/ 244 h 268"/>
                <a:gd name="T44" fmla="*/ 37 w 214"/>
                <a:gd name="T45" fmla="*/ 252 h 268"/>
                <a:gd name="T46" fmla="*/ 19 w 214"/>
                <a:gd name="T47" fmla="*/ 260 h 268"/>
                <a:gd name="T48" fmla="*/ 0 w 214"/>
                <a:gd name="T49" fmla="*/ 268 h 268"/>
                <a:gd name="T50" fmla="*/ 16 w 214"/>
                <a:gd name="T51" fmla="*/ 241 h 268"/>
                <a:gd name="T52" fmla="*/ 30 w 214"/>
                <a:gd name="T53" fmla="*/ 213 h 268"/>
                <a:gd name="T54" fmla="*/ 41 w 214"/>
                <a:gd name="T55" fmla="*/ 186 h 268"/>
                <a:gd name="T56" fmla="*/ 49 w 214"/>
                <a:gd name="T57" fmla="*/ 161 h 268"/>
                <a:gd name="T58" fmla="*/ 53 w 214"/>
                <a:gd name="T59" fmla="*/ 137 h 268"/>
                <a:gd name="T60" fmla="*/ 55 w 214"/>
                <a:gd name="T61" fmla="*/ 113 h 268"/>
                <a:gd name="T62" fmla="*/ 55 w 214"/>
                <a:gd name="T63" fmla="*/ 90 h 268"/>
                <a:gd name="T64" fmla="*/ 52 w 214"/>
                <a:gd name="T65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268">
                  <a:moveTo>
                    <a:pt x="52" y="67"/>
                  </a:moveTo>
                  <a:lnTo>
                    <a:pt x="73" y="59"/>
                  </a:lnTo>
                  <a:lnTo>
                    <a:pt x="92" y="51"/>
                  </a:lnTo>
                  <a:lnTo>
                    <a:pt x="113" y="42"/>
                  </a:lnTo>
                  <a:lnTo>
                    <a:pt x="134" y="34"/>
                  </a:lnTo>
                  <a:lnTo>
                    <a:pt x="153" y="26"/>
                  </a:lnTo>
                  <a:lnTo>
                    <a:pt x="174" y="16"/>
                  </a:lnTo>
                  <a:lnTo>
                    <a:pt x="194" y="8"/>
                  </a:lnTo>
                  <a:lnTo>
                    <a:pt x="214" y="0"/>
                  </a:lnTo>
                  <a:lnTo>
                    <a:pt x="214" y="32"/>
                  </a:lnTo>
                  <a:lnTo>
                    <a:pt x="214" y="62"/>
                  </a:lnTo>
                  <a:lnTo>
                    <a:pt x="214" y="90"/>
                  </a:lnTo>
                  <a:lnTo>
                    <a:pt x="210" y="114"/>
                  </a:lnTo>
                  <a:lnTo>
                    <a:pt x="203" y="137"/>
                  </a:lnTo>
                  <a:lnTo>
                    <a:pt x="190" y="160"/>
                  </a:lnTo>
                  <a:lnTo>
                    <a:pt x="172" y="181"/>
                  </a:lnTo>
                  <a:lnTo>
                    <a:pt x="147" y="203"/>
                  </a:lnTo>
                  <a:lnTo>
                    <a:pt x="128" y="211"/>
                  </a:lnTo>
                  <a:lnTo>
                    <a:pt x="110" y="219"/>
                  </a:lnTo>
                  <a:lnTo>
                    <a:pt x="91" y="227"/>
                  </a:lnTo>
                  <a:lnTo>
                    <a:pt x="74" y="235"/>
                  </a:lnTo>
                  <a:lnTo>
                    <a:pt x="55" y="244"/>
                  </a:lnTo>
                  <a:lnTo>
                    <a:pt x="37" y="252"/>
                  </a:lnTo>
                  <a:lnTo>
                    <a:pt x="19" y="260"/>
                  </a:lnTo>
                  <a:lnTo>
                    <a:pt x="0" y="268"/>
                  </a:lnTo>
                  <a:lnTo>
                    <a:pt x="16" y="241"/>
                  </a:lnTo>
                  <a:lnTo>
                    <a:pt x="30" y="213"/>
                  </a:lnTo>
                  <a:lnTo>
                    <a:pt x="41" y="186"/>
                  </a:lnTo>
                  <a:lnTo>
                    <a:pt x="49" y="161"/>
                  </a:lnTo>
                  <a:lnTo>
                    <a:pt x="53" y="137"/>
                  </a:lnTo>
                  <a:lnTo>
                    <a:pt x="55" y="113"/>
                  </a:lnTo>
                  <a:lnTo>
                    <a:pt x="55" y="90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7" name="Freeform 27">
              <a:extLst>
                <a:ext uri="{FF2B5EF4-FFF2-40B4-BE49-F238E27FC236}">
                  <a16:creationId xmlns:a16="http://schemas.microsoft.com/office/drawing/2014/main" id="{4EB2BA88-731F-4410-9551-E562D68C9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2581"/>
              <a:ext cx="101" cy="131"/>
            </a:xfrm>
            <a:custGeom>
              <a:avLst/>
              <a:gdLst>
                <a:gd name="T0" fmla="*/ 52 w 201"/>
                <a:gd name="T1" fmla="*/ 62 h 262"/>
                <a:gd name="T2" fmla="*/ 70 w 201"/>
                <a:gd name="T3" fmla="*/ 54 h 262"/>
                <a:gd name="T4" fmla="*/ 89 w 201"/>
                <a:gd name="T5" fmla="*/ 46 h 262"/>
                <a:gd name="T6" fmla="*/ 108 w 201"/>
                <a:gd name="T7" fmla="*/ 39 h 262"/>
                <a:gd name="T8" fmla="*/ 127 w 201"/>
                <a:gd name="T9" fmla="*/ 31 h 262"/>
                <a:gd name="T10" fmla="*/ 145 w 201"/>
                <a:gd name="T11" fmla="*/ 23 h 262"/>
                <a:gd name="T12" fmla="*/ 165 w 201"/>
                <a:gd name="T13" fmla="*/ 15 h 262"/>
                <a:gd name="T14" fmla="*/ 183 w 201"/>
                <a:gd name="T15" fmla="*/ 8 h 262"/>
                <a:gd name="T16" fmla="*/ 201 w 201"/>
                <a:gd name="T17" fmla="*/ 0 h 262"/>
                <a:gd name="T18" fmla="*/ 201 w 201"/>
                <a:gd name="T19" fmla="*/ 32 h 262"/>
                <a:gd name="T20" fmla="*/ 201 w 201"/>
                <a:gd name="T21" fmla="*/ 62 h 262"/>
                <a:gd name="T22" fmla="*/ 201 w 201"/>
                <a:gd name="T23" fmla="*/ 90 h 262"/>
                <a:gd name="T24" fmla="*/ 197 w 201"/>
                <a:gd name="T25" fmla="*/ 114 h 262"/>
                <a:gd name="T26" fmla="*/ 190 w 201"/>
                <a:gd name="T27" fmla="*/ 137 h 262"/>
                <a:gd name="T28" fmla="*/ 177 w 201"/>
                <a:gd name="T29" fmla="*/ 160 h 262"/>
                <a:gd name="T30" fmla="*/ 159 w 201"/>
                <a:gd name="T31" fmla="*/ 181 h 262"/>
                <a:gd name="T32" fmla="*/ 134 w 201"/>
                <a:gd name="T33" fmla="*/ 203 h 262"/>
                <a:gd name="T34" fmla="*/ 116 w 201"/>
                <a:gd name="T35" fmla="*/ 209 h 262"/>
                <a:gd name="T36" fmla="*/ 100 w 201"/>
                <a:gd name="T37" fmla="*/ 218 h 262"/>
                <a:gd name="T38" fmla="*/ 83 w 201"/>
                <a:gd name="T39" fmla="*/ 224 h 262"/>
                <a:gd name="T40" fmla="*/ 67 w 201"/>
                <a:gd name="T41" fmla="*/ 232 h 262"/>
                <a:gd name="T42" fmla="*/ 49 w 201"/>
                <a:gd name="T43" fmla="*/ 239 h 262"/>
                <a:gd name="T44" fmla="*/ 33 w 201"/>
                <a:gd name="T45" fmla="*/ 247 h 262"/>
                <a:gd name="T46" fmla="*/ 16 w 201"/>
                <a:gd name="T47" fmla="*/ 254 h 262"/>
                <a:gd name="T48" fmla="*/ 0 w 201"/>
                <a:gd name="T49" fmla="*/ 262 h 262"/>
                <a:gd name="T50" fmla="*/ 16 w 201"/>
                <a:gd name="T51" fmla="*/ 235 h 262"/>
                <a:gd name="T52" fmla="*/ 30 w 201"/>
                <a:gd name="T53" fmla="*/ 207 h 262"/>
                <a:gd name="T54" fmla="*/ 40 w 201"/>
                <a:gd name="T55" fmla="*/ 182 h 262"/>
                <a:gd name="T56" fmla="*/ 48 w 201"/>
                <a:gd name="T57" fmla="*/ 157 h 262"/>
                <a:gd name="T58" fmla="*/ 53 w 201"/>
                <a:gd name="T59" fmla="*/ 132 h 262"/>
                <a:gd name="T60" fmla="*/ 55 w 201"/>
                <a:gd name="T61" fmla="*/ 108 h 262"/>
                <a:gd name="T62" fmla="*/ 55 w 201"/>
                <a:gd name="T63" fmla="*/ 85 h 262"/>
                <a:gd name="T64" fmla="*/ 52 w 201"/>
                <a:gd name="T65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262">
                  <a:moveTo>
                    <a:pt x="52" y="62"/>
                  </a:moveTo>
                  <a:lnTo>
                    <a:pt x="70" y="54"/>
                  </a:lnTo>
                  <a:lnTo>
                    <a:pt x="89" y="46"/>
                  </a:lnTo>
                  <a:lnTo>
                    <a:pt x="108" y="39"/>
                  </a:lnTo>
                  <a:lnTo>
                    <a:pt x="127" y="31"/>
                  </a:lnTo>
                  <a:lnTo>
                    <a:pt x="145" y="23"/>
                  </a:lnTo>
                  <a:lnTo>
                    <a:pt x="165" y="15"/>
                  </a:lnTo>
                  <a:lnTo>
                    <a:pt x="183" y="8"/>
                  </a:lnTo>
                  <a:lnTo>
                    <a:pt x="201" y="0"/>
                  </a:lnTo>
                  <a:lnTo>
                    <a:pt x="201" y="32"/>
                  </a:lnTo>
                  <a:lnTo>
                    <a:pt x="201" y="62"/>
                  </a:lnTo>
                  <a:lnTo>
                    <a:pt x="201" y="90"/>
                  </a:lnTo>
                  <a:lnTo>
                    <a:pt x="197" y="114"/>
                  </a:lnTo>
                  <a:lnTo>
                    <a:pt x="190" y="137"/>
                  </a:lnTo>
                  <a:lnTo>
                    <a:pt x="177" y="160"/>
                  </a:lnTo>
                  <a:lnTo>
                    <a:pt x="159" y="181"/>
                  </a:lnTo>
                  <a:lnTo>
                    <a:pt x="134" y="203"/>
                  </a:lnTo>
                  <a:lnTo>
                    <a:pt x="116" y="209"/>
                  </a:lnTo>
                  <a:lnTo>
                    <a:pt x="100" y="218"/>
                  </a:lnTo>
                  <a:lnTo>
                    <a:pt x="83" y="224"/>
                  </a:lnTo>
                  <a:lnTo>
                    <a:pt x="67" y="232"/>
                  </a:lnTo>
                  <a:lnTo>
                    <a:pt x="49" y="239"/>
                  </a:lnTo>
                  <a:lnTo>
                    <a:pt x="33" y="247"/>
                  </a:lnTo>
                  <a:lnTo>
                    <a:pt x="16" y="254"/>
                  </a:lnTo>
                  <a:lnTo>
                    <a:pt x="0" y="262"/>
                  </a:lnTo>
                  <a:lnTo>
                    <a:pt x="16" y="235"/>
                  </a:lnTo>
                  <a:lnTo>
                    <a:pt x="30" y="207"/>
                  </a:lnTo>
                  <a:lnTo>
                    <a:pt x="40" y="182"/>
                  </a:lnTo>
                  <a:lnTo>
                    <a:pt x="48" y="157"/>
                  </a:lnTo>
                  <a:lnTo>
                    <a:pt x="53" y="132"/>
                  </a:lnTo>
                  <a:lnTo>
                    <a:pt x="55" y="108"/>
                  </a:lnTo>
                  <a:lnTo>
                    <a:pt x="55" y="85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8" name="Freeform 28">
              <a:extLst>
                <a:ext uri="{FF2B5EF4-FFF2-40B4-BE49-F238E27FC236}">
                  <a16:creationId xmlns:a16="http://schemas.microsoft.com/office/drawing/2014/main" id="{1E5F4FDD-42F3-4F68-8346-F2A00EB05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581"/>
              <a:ext cx="95" cy="127"/>
            </a:xfrm>
            <a:custGeom>
              <a:avLst/>
              <a:gdLst>
                <a:gd name="T0" fmla="*/ 51 w 188"/>
                <a:gd name="T1" fmla="*/ 58 h 255"/>
                <a:gd name="T2" fmla="*/ 69 w 188"/>
                <a:gd name="T3" fmla="*/ 51 h 255"/>
                <a:gd name="T4" fmla="*/ 86 w 188"/>
                <a:gd name="T5" fmla="*/ 43 h 255"/>
                <a:gd name="T6" fmla="*/ 103 w 188"/>
                <a:gd name="T7" fmla="*/ 36 h 255"/>
                <a:gd name="T8" fmla="*/ 121 w 188"/>
                <a:gd name="T9" fmla="*/ 29 h 255"/>
                <a:gd name="T10" fmla="*/ 137 w 188"/>
                <a:gd name="T11" fmla="*/ 22 h 255"/>
                <a:gd name="T12" fmla="*/ 154 w 188"/>
                <a:gd name="T13" fmla="*/ 15 h 255"/>
                <a:gd name="T14" fmla="*/ 171 w 188"/>
                <a:gd name="T15" fmla="*/ 7 h 255"/>
                <a:gd name="T16" fmla="*/ 188 w 188"/>
                <a:gd name="T17" fmla="*/ 0 h 255"/>
                <a:gd name="T18" fmla="*/ 188 w 188"/>
                <a:gd name="T19" fmla="*/ 32 h 255"/>
                <a:gd name="T20" fmla="*/ 188 w 188"/>
                <a:gd name="T21" fmla="*/ 62 h 255"/>
                <a:gd name="T22" fmla="*/ 188 w 188"/>
                <a:gd name="T23" fmla="*/ 90 h 255"/>
                <a:gd name="T24" fmla="*/ 184 w 188"/>
                <a:gd name="T25" fmla="*/ 114 h 255"/>
                <a:gd name="T26" fmla="*/ 177 w 188"/>
                <a:gd name="T27" fmla="*/ 137 h 255"/>
                <a:gd name="T28" fmla="*/ 164 w 188"/>
                <a:gd name="T29" fmla="*/ 160 h 255"/>
                <a:gd name="T30" fmla="*/ 146 w 188"/>
                <a:gd name="T31" fmla="*/ 181 h 255"/>
                <a:gd name="T32" fmla="*/ 121 w 188"/>
                <a:gd name="T33" fmla="*/ 203 h 255"/>
                <a:gd name="T34" fmla="*/ 106 w 188"/>
                <a:gd name="T35" fmla="*/ 209 h 255"/>
                <a:gd name="T36" fmla="*/ 91 w 188"/>
                <a:gd name="T37" fmla="*/ 215 h 255"/>
                <a:gd name="T38" fmla="*/ 76 w 188"/>
                <a:gd name="T39" fmla="*/ 222 h 255"/>
                <a:gd name="T40" fmla="*/ 61 w 188"/>
                <a:gd name="T41" fmla="*/ 229 h 255"/>
                <a:gd name="T42" fmla="*/ 44 w 188"/>
                <a:gd name="T43" fmla="*/ 236 h 255"/>
                <a:gd name="T44" fmla="*/ 29 w 188"/>
                <a:gd name="T45" fmla="*/ 243 h 255"/>
                <a:gd name="T46" fmla="*/ 15 w 188"/>
                <a:gd name="T47" fmla="*/ 249 h 255"/>
                <a:gd name="T48" fmla="*/ 0 w 188"/>
                <a:gd name="T49" fmla="*/ 255 h 255"/>
                <a:gd name="T50" fmla="*/ 16 w 188"/>
                <a:gd name="T51" fmla="*/ 228 h 255"/>
                <a:gd name="T52" fmla="*/ 29 w 188"/>
                <a:gd name="T53" fmla="*/ 201 h 255"/>
                <a:gd name="T54" fmla="*/ 40 w 188"/>
                <a:gd name="T55" fmla="*/ 176 h 255"/>
                <a:gd name="T56" fmla="*/ 48 w 188"/>
                <a:gd name="T57" fmla="*/ 151 h 255"/>
                <a:gd name="T58" fmla="*/ 53 w 188"/>
                <a:gd name="T59" fmla="*/ 127 h 255"/>
                <a:gd name="T60" fmla="*/ 55 w 188"/>
                <a:gd name="T61" fmla="*/ 104 h 255"/>
                <a:gd name="T62" fmla="*/ 55 w 188"/>
                <a:gd name="T63" fmla="*/ 81 h 255"/>
                <a:gd name="T64" fmla="*/ 51 w 188"/>
                <a:gd name="T65" fmla="*/ 5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" h="255">
                  <a:moveTo>
                    <a:pt x="51" y="58"/>
                  </a:moveTo>
                  <a:lnTo>
                    <a:pt x="69" y="51"/>
                  </a:lnTo>
                  <a:lnTo>
                    <a:pt x="86" y="43"/>
                  </a:lnTo>
                  <a:lnTo>
                    <a:pt x="103" y="36"/>
                  </a:lnTo>
                  <a:lnTo>
                    <a:pt x="121" y="29"/>
                  </a:lnTo>
                  <a:lnTo>
                    <a:pt x="137" y="22"/>
                  </a:lnTo>
                  <a:lnTo>
                    <a:pt x="154" y="15"/>
                  </a:lnTo>
                  <a:lnTo>
                    <a:pt x="171" y="7"/>
                  </a:lnTo>
                  <a:lnTo>
                    <a:pt x="188" y="0"/>
                  </a:lnTo>
                  <a:lnTo>
                    <a:pt x="188" y="32"/>
                  </a:lnTo>
                  <a:lnTo>
                    <a:pt x="188" y="62"/>
                  </a:lnTo>
                  <a:lnTo>
                    <a:pt x="188" y="90"/>
                  </a:lnTo>
                  <a:lnTo>
                    <a:pt x="184" y="114"/>
                  </a:lnTo>
                  <a:lnTo>
                    <a:pt x="177" y="137"/>
                  </a:lnTo>
                  <a:lnTo>
                    <a:pt x="164" y="160"/>
                  </a:lnTo>
                  <a:lnTo>
                    <a:pt x="146" y="181"/>
                  </a:lnTo>
                  <a:lnTo>
                    <a:pt x="121" y="203"/>
                  </a:lnTo>
                  <a:lnTo>
                    <a:pt x="106" y="209"/>
                  </a:lnTo>
                  <a:lnTo>
                    <a:pt x="91" y="215"/>
                  </a:lnTo>
                  <a:lnTo>
                    <a:pt x="76" y="222"/>
                  </a:lnTo>
                  <a:lnTo>
                    <a:pt x="61" y="229"/>
                  </a:lnTo>
                  <a:lnTo>
                    <a:pt x="44" y="236"/>
                  </a:lnTo>
                  <a:lnTo>
                    <a:pt x="29" y="243"/>
                  </a:lnTo>
                  <a:lnTo>
                    <a:pt x="15" y="249"/>
                  </a:lnTo>
                  <a:lnTo>
                    <a:pt x="0" y="255"/>
                  </a:lnTo>
                  <a:lnTo>
                    <a:pt x="16" y="228"/>
                  </a:lnTo>
                  <a:lnTo>
                    <a:pt x="29" y="201"/>
                  </a:lnTo>
                  <a:lnTo>
                    <a:pt x="40" y="176"/>
                  </a:lnTo>
                  <a:lnTo>
                    <a:pt x="48" y="151"/>
                  </a:lnTo>
                  <a:lnTo>
                    <a:pt x="53" y="127"/>
                  </a:lnTo>
                  <a:lnTo>
                    <a:pt x="55" y="104"/>
                  </a:lnTo>
                  <a:lnTo>
                    <a:pt x="55" y="81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49" name="Freeform 29">
              <a:extLst>
                <a:ext uri="{FF2B5EF4-FFF2-40B4-BE49-F238E27FC236}">
                  <a16:creationId xmlns:a16="http://schemas.microsoft.com/office/drawing/2014/main" id="{4E29B16C-402A-4183-B42B-F9288903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581"/>
              <a:ext cx="86" cy="123"/>
            </a:xfrm>
            <a:custGeom>
              <a:avLst/>
              <a:gdLst>
                <a:gd name="T0" fmla="*/ 51 w 175"/>
                <a:gd name="T1" fmla="*/ 53 h 250"/>
                <a:gd name="T2" fmla="*/ 67 w 175"/>
                <a:gd name="T3" fmla="*/ 46 h 250"/>
                <a:gd name="T4" fmla="*/ 82 w 175"/>
                <a:gd name="T5" fmla="*/ 40 h 250"/>
                <a:gd name="T6" fmla="*/ 98 w 175"/>
                <a:gd name="T7" fmla="*/ 34 h 250"/>
                <a:gd name="T8" fmla="*/ 113 w 175"/>
                <a:gd name="T9" fmla="*/ 27 h 250"/>
                <a:gd name="T10" fmla="*/ 129 w 175"/>
                <a:gd name="T11" fmla="*/ 20 h 250"/>
                <a:gd name="T12" fmla="*/ 144 w 175"/>
                <a:gd name="T13" fmla="*/ 13 h 250"/>
                <a:gd name="T14" fmla="*/ 161 w 175"/>
                <a:gd name="T15" fmla="*/ 7 h 250"/>
                <a:gd name="T16" fmla="*/ 175 w 175"/>
                <a:gd name="T17" fmla="*/ 0 h 250"/>
                <a:gd name="T18" fmla="*/ 175 w 175"/>
                <a:gd name="T19" fmla="*/ 32 h 250"/>
                <a:gd name="T20" fmla="*/ 175 w 175"/>
                <a:gd name="T21" fmla="*/ 62 h 250"/>
                <a:gd name="T22" fmla="*/ 175 w 175"/>
                <a:gd name="T23" fmla="*/ 90 h 250"/>
                <a:gd name="T24" fmla="*/ 171 w 175"/>
                <a:gd name="T25" fmla="*/ 114 h 250"/>
                <a:gd name="T26" fmla="*/ 164 w 175"/>
                <a:gd name="T27" fmla="*/ 137 h 250"/>
                <a:gd name="T28" fmla="*/ 151 w 175"/>
                <a:gd name="T29" fmla="*/ 160 h 250"/>
                <a:gd name="T30" fmla="*/ 133 w 175"/>
                <a:gd name="T31" fmla="*/ 181 h 250"/>
                <a:gd name="T32" fmla="*/ 108 w 175"/>
                <a:gd name="T33" fmla="*/ 203 h 250"/>
                <a:gd name="T34" fmla="*/ 94 w 175"/>
                <a:gd name="T35" fmla="*/ 208 h 250"/>
                <a:gd name="T36" fmla="*/ 81 w 175"/>
                <a:gd name="T37" fmla="*/ 214 h 250"/>
                <a:gd name="T38" fmla="*/ 67 w 175"/>
                <a:gd name="T39" fmla="*/ 220 h 250"/>
                <a:gd name="T40" fmla="*/ 53 w 175"/>
                <a:gd name="T41" fmla="*/ 226 h 250"/>
                <a:gd name="T42" fmla="*/ 40 w 175"/>
                <a:gd name="T43" fmla="*/ 232 h 250"/>
                <a:gd name="T44" fmla="*/ 27 w 175"/>
                <a:gd name="T45" fmla="*/ 238 h 250"/>
                <a:gd name="T46" fmla="*/ 13 w 175"/>
                <a:gd name="T47" fmla="*/ 244 h 250"/>
                <a:gd name="T48" fmla="*/ 0 w 175"/>
                <a:gd name="T49" fmla="*/ 250 h 250"/>
                <a:gd name="T50" fmla="*/ 16 w 175"/>
                <a:gd name="T51" fmla="*/ 222 h 250"/>
                <a:gd name="T52" fmla="*/ 29 w 175"/>
                <a:gd name="T53" fmla="*/ 196 h 250"/>
                <a:gd name="T54" fmla="*/ 40 w 175"/>
                <a:gd name="T55" fmla="*/ 170 h 250"/>
                <a:gd name="T56" fmla="*/ 48 w 175"/>
                <a:gd name="T57" fmla="*/ 146 h 250"/>
                <a:gd name="T58" fmla="*/ 52 w 175"/>
                <a:gd name="T59" fmla="*/ 122 h 250"/>
                <a:gd name="T60" fmla="*/ 55 w 175"/>
                <a:gd name="T61" fmla="*/ 99 h 250"/>
                <a:gd name="T62" fmla="*/ 55 w 175"/>
                <a:gd name="T63" fmla="*/ 76 h 250"/>
                <a:gd name="T64" fmla="*/ 51 w 175"/>
                <a:gd name="T65" fmla="*/ 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50">
                  <a:moveTo>
                    <a:pt x="51" y="53"/>
                  </a:moveTo>
                  <a:lnTo>
                    <a:pt x="67" y="46"/>
                  </a:lnTo>
                  <a:lnTo>
                    <a:pt x="82" y="40"/>
                  </a:lnTo>
                  <a:lnTo>
                    <a:pt x="98" y="34"/>
                  </a:lnTo>
                  <a:lnTo>
                    <a:pt x="113" y="27"/>
                  </a:lnTo>
                  <a:lnTo>
                    <a:pt x="129" y="20"/>
                  </a:lnTo>
                  <a:lnTo>
                    <a:pt x="144" y="13"/>
                  </a:lnTo>
                  <a:lnTo>
                    <a:pt x="161" y="7"/>
                  </a:lnTo>
                  <a:lnTo>
                    <a:pt x="175" y="0"/>
                  </a:lnTo>
                  <a:lnTo>
                    <a:pt x="175" y="32"/>
                  </a:lnTo>
                  <a:lnTo>
                    <a:pt x="175" y="62"/>
                  </a:lnTo>
                  <a:lnTo>
                    <a:pt x="175" y="90"/>
                  </a:lnTo>
                  <a:lnTo>
                    <a:pt x="171" y="114"/>
                  </a:lnTo>
                  <a:lnTo>
                    <a:pt x="164" y="137"/>
                  </a:lnTo>
                  <a:lnTo>
                    <a:pt x="151" y="160"/>
                  </a:lnTo>
                  <a:lnTo>
                    <a:pt x="133" y="181"/>
                  </a:lnTo>
                  <a:lnTo>
                    <a:pt x="108" y="203"/>
                  </a:lnTo>
                  <a:lnTo>
                    <a:pt x="94" y="208"/>
                  </a:lnTo>
                  <a:lnTo>
                    <a:pt x="81" y="214"/>
                  </a:lnTo>
                  <a:lnTo>
                    <a:pt x="67" y="220"/>
                  </a:lnTo>
                  <a:lnTo>
                    <a:pt x="53" y="226"/>
                  </a:lnTo>
                  <a:lnTo>
                    <a:pt x="40" y="232"/>
                  </a:lnTo>
                  <a:lnTo>
                    <a:pt x="27" y="238"/>
                  </a:lnTo>
                  <a:lnTo>
                    <a:pt x="13" y="244"/>
                  </a:lnTo>
                  <a:lnTo>
                    <a:pt x="0" y="250"/>
                  </a:lnTo>
                  <a:lnTo>
                    <a:pt x="16" y="222"/>
                  </a:lnTo>
                  <a:lnTo>
                    <a:pt x="29" y="196"/>
                  </a:lnTo>
                  <a:lnTo>
                    <a:pt x="40" y="170"/>
                  </a:lnTo>
                  <a:lnTo>
                    <a:pt x="48" y="146"/>
                  </a:lnTo>
                  <a:lnTo>
                    <a:pt x="52" y="122"/>
                  </a:lnTo>
                  <a:lnTo>
                    <a:pt x="55" y="99"/>
                  </a:lnTo>
                  <a:lnTo>
                    <a:pt x="55" y="76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0" name="Freeform 30">
              <a:extLst>
                <a:ext uri="{FF2B5EF4-FFF2-40B4-BE49-F238E27FC236}">
                  <a16:creationId xmlns:a16="http://schemas.microsoft.com/office/drawing/2014/main" id="{888FE8DA-B3AE-4599-B4DF-3A5EED0D1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581"/>
              <a:ext cx="83" cy="120"/>
            </a:xfrm>
            <a:custGeom>
              <a:avLst/>
              <a:gdLst>
                <a:gd name="T0" fmla="*/ 53 w 164"/>
                <a:gd name="T1" fmla="*/ 49 h 244"/>
                <a:gd name="T2" fmla="*/ 67 w 164"/>
                <a:gd name="T3" fmla="*/ 43 h 244"/>
                <a:gd name="T4" fmla="*/ 80 w 164"/>
                <a:gd name="T5" fmla="*/ 36 h 244"/>
                <a:gd name="T6" fmla="*/ 94 w 164"/>
                <a:gd name="T7" fmla="*/ 30 h 244"/>
                <a:gd name="T8" fmla="*/ 109 w 164"/>
                <a:gd name="T9" fmla="*/ 24 h 244"/>
                <a:gd name="T10" fmla="*/ 123 w 164"/>
                <a:gd name="T11" fmla="*/ 19 h 244"/>
                <a:gd name="T12" fmla="*/ 137 w 164"/>
                <a:gd name="T13" fmla="*/ 12 h 244"/>
                <a:gd name="T14" fmla="*/ 151 w 164"/>
                <a:gd name="T15" fmla="*/ 6 h 244"/>
                <a:gd name="T16" fmla="*/ 164 w 164"/>
                <a:gd name="T17" fmla="*/ 0 h 244"/>
                <a:gd name="T18" fmla="*/ 164 w 164"/>
                <a:gd name="T19" fmla="*/ 32 h 244"/>
                <a:gd name="T20" fmla="*/ 164 w 164"/>
                <a:gd name="T21" fmla="*/ 62 h 244"/>
                <a:gd name="T22" fmla="*/ 164 w 164"/>
                <a:gd name="T23" fmla="*/ 90 h 244"/>
                <a:gd name="T24" fmla="*/ 160 w 164"/>
                <a:gd name="T25" fmla="*/ 114 h 244"/>
                <a:gd name="T26" fmla="*/ 153 w 164"/>
                <a:gd name="T27" fmla="*/ 137 h 244"/>
                <a:gd name="T28" fmla="*/ 140 w 164"/>
                <a:gd name="T29" fmla="*/ 160 h 244"/>
                <a:gd name="T30" fmla="*/ 122 w 164"/>
                <a:gd name="T31" fmla="*/ 181 h 244"/>
                <a:gd name="T32" fmla="*/ 97 w 164"/>
                <a:gd name="T33" fmla="*/ 203 h 244"/>
                <a:gd name="T34" fmla="*/ 85 w 164"/>
                <a:gd name="T35" fmla="*/ 207 h 244"/>
                <a:gd name="T36" fmla="*/ 72 w 164"/>
                <a:gd name="T37" fmla="*/ 213 h 244"/>
                <a:gd name="T38" fmla="*/ 61 w 164"/>
                <a:gd name="T39" fmla="*/ 218 h 244"/>
                <a:gd name="T40" fmla="*/ 48 w 164"/>
                <a:gd name="T41" fmla="*/ 223 h 244"/>
                <a:gd name="T42" fmla="*/ 37 w 164"/>
                <a:gd name="T43" fmla="*/ 228 h 244"/>
                <a:gd name="T44" fmla="*/ 24 w 164"/>
                <a:gd name="T45" fmla="*/ 234 h 244"/>
                <a:gd name="T46" fmla="*/ 12 w 164"/>
                <a:gd name="T47" fmla="*/ 238 h 244"/>
                <a:gd name="T48" fmla="*/ 0 w 164"/>
                <a:gd name="T49" fmla="*/ 244 h 244"/>
                <a:gd name="T50" fmla="*/ 16 w 164"/>
                <a:gd name="T51" fmla="*/ 216 h 244"/>
                <a:gd name="T52" fmla="*/ 30 w 164"/>
                <a:gd name="T53" fmla="*/ 190 h 244"/>
                <a:gd name="T54" fmla="*/ 41 w 164"/>
                <a:gd name="T55" fmla="*/ 165 h 244"/>
                <a:gd name="T56" fmla="*/ 49 w 164"/>
                <a:gd name="T57" fmla="*/ 140 h 244"/>
                <a:gd name="T58" fmla="*/ 54 w 164"/>
                <a:gd name="T59" fmla="*/ 116 h 244"/>
                <a:gd name="T60" fmla="*/ 56 w 164"/>
                <a:gd name="T61" fmla="*/ 93 h 244"/>
                <a:gd name="T62" fmla="*/ 56 w 164"/>
                <a:gd name="T63" fmla="*/ 72 h 244"/>
                <a:gd name="T64" fmla="*/ 53 w 164"/>
                <a:gd name="T65" fmla="*/ 4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244">
                  <a:moveTo>
                    <a:pt x="53" y="49"/>
                  </a:moveTo>
                  <a:lnTo>
                    <a:pt x="67" y="43"/>
                  </a:lnTo>
                  <a:lnTo>
                    <a:pt x="80" y="36"/>
                  </a:lnTo>
                  <a:lnTo>
                    <a:pt x="94" y="30"/>
                  </a:lnTo>
                  <a:lnTo>
                    <a:pt x="109" y="24"/>
                  </a:lnTo>
                  <a:lnTo>
                    <a:pt x="123" y="19"/>
                  </a:lnTo>
                  <a:lnTo>
                    <a:pt x="137" y="12"/>
                  </a:lnTo>
                  <a:lnTo>
                    <a:pt x="151" y="6"/>
                  </a:lnTo>
                  <a:lnTo>
                    <a:pt x="164" y="0"/>
                  </a:lnTo>
                  <a:lnTo>
                    <a:pt x="164" y="32"/>
                  </a:lnTo>
                  <a:lnTo>
                    <a:pt x="164" y="62"/>
                  </a:lnTo>
                  <a:lnTo>
                    <a:pt x="164" y="90"/>
                  </a:lnTo>
                  <a:lnTo>
                    <a:pt x="160" y="114"/>
                  </a:lnTo>
                  <a:lnTo>
                    <a:pt x="153" y="137"/>
                  </a:lnTo>
                  <a:lnTo>
                    <a:pt x="140" y="160"/>
                  </a:lnTo>
                  <a:lnTo>
                    <a:pt x="122" y="181"/>
                  </a:lnTo>
                  <a:lnTo>
                    <a:pt x="97" y="203"/>
                  </a:lnTo>
                  <a:lnTo>
                    <a:pt x="85" y="207"/>
                  </a:lnTo>
                  <a:lnTo>
                    <a:pt x="72" y="213"/>
                  </a:lnTo>
                  <a:lnTo>
                    <a:pt x="61" y="218"/>
                  </a:lnTo>
                  <a:lnTo>
                    <a:pt x="48" y="223"/>
                  </a:lnTo>
                  <a:lnTo>
                    <a:pt x="37" y="228"/>
                  </a:lnTo>
                  <a:lnTo>
                    <a:pt x="24" y="234"/>
                  </a:lnTo>
                  <a:lnTo>
                    <a:pt x="12" y="238"/>
                  </a:lnTo>
                  <a:lnTo>
                    <a:pt x="0" y="244"/>
                  </a:lnTo>
                  <a:lnTo>
                    <a:pt x="16" y="216"/>
                  </a:lnTo>
                  <a:lnTo>
                    <a:pt x="30" y="190"/>
                  </a:lnTo>
                  <a:lnTo>
                    <a:pt x="41" y="165"/>
                  </a:lnTo>
                  <a:lnTo>
                    <a:pt x="49" y="140"/>
                  </a:lnTo>
                  <a:lnTo>
                    <a:pt x="54" y="116"/>
                  </a:lnTo>
                  <a:lnTo>
                    <a:pt x="56" y="93"/>
                  </a:lnTo>
                  <a:lnTo>
                    <a:pt x="56" y="72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1" name="Freeform 31">
              <a:extLst>
                <a:ext uri="{FF2B5EF4-FFF2-40B4-BE49-F238E27FC236}">
                  <a16:creationId xmlns:a16="http://schemas.microsoft.com/office/drawing/2014/main" id="{2152BFE7-5B0B-4424-8126-B3D9C7E14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581"/>
              <a:ext cx="75" cy="118"/>
            </a:xfrm>
            <a:custGeom>
              <a:avLst/>
              <a:gdLst>
                <a:gd name="T0" fmla="*/ 51 w 150"/>
                <a:gd name="T1" fmla="*/ 44 h 238"/>
                <a:gd name="T2" fmla="*/ 64 w 150"/>
                <a:gd name="T3" fmla="*/ 38 h 238"/>
                <a:gd name="T4" fmla="*/ 77 w 150"/>
                <a:gd name="T5" fmla="*/ 32 h 238"/>
                <a:gd name="T6" fmla="*/ 88 w 150"/>
                <a:gd name="T7" fmla="*/ 28 h 238"/>
                <a:gd name="T8" fmla="*/ 101 w 150"/>
                <a:gd name="T9" fmla="*/ 22 h 238"/>
                <a:gd name="T10" fmla="*/ 114 w 150"/>
                <a:gd name="T11" fmla="*/ 16 h 238"/>
                <a:gd name="T12" fmla="*/ 125 w 150"/>
                <a:gd name="T13" fmla="*/ 12 h 238"/>
                <a:gd name="T14" fmla="*/ 138 w 150"/>
                <a:gd name="T15" fmla="*/ 6 h 238"/>
                <a:gd name="T16" fmla="*/ 150 w 150"/>
                <a:gd name="T17" fmla="*/ 0 h 238"/>
                <a:gd name="T18" fmla="*/ 150 w 150"/>
                <a:gd name="T19" fmla="*/ 32 h 238"/>
                <a:gd name="T20" fmla="*/ 150 w 150"/>
                <a:gd name="T21" fmla="*/ 62 h 238"/>
                <a:gd name="T22" fmla="*/ 150 w 150"/>
                <a:gd name="T23" fmla="*/ 90 h 238"/>
                <a:gd name="T24" fmla="*/ 146 w 150"/>
                <a:gd name="T25" fmla="*/ 114 h 238"/>
                <a:gd name="T26" fmla="*/ 139 w 150"/>
                <a:gd name="T27" fmla="*/ 137 h 238"/>
                <a:gd name="T28" fmla="*/ 126 w 150"/>
                <a:gd name="T29" fmla="*/ 160 h 238"/>
                <a:gd name="T30" fmla="*/ 108 w 150"/>
                <a:gd name="T31" fmla="*/ 181 h 238"/>
                <a:gd name="T32" fmla="*/ 83 w 150"/>
                <a:gd name="T33" fmla="*/ 203 h 238"/>
                <a:gd name="T34" fmla="*/ 72 w 150"/>
                <a:gd name="T35" fmla="*/ 207 h 238"/>
                <a:gd name="T36" fmla="*/ 62 w 150"/>
                <a:gd name="T37" fmla="*/ 212 h 238"/>
                <a:gd name="T38" fmla="*/ 51 w 150"/>
                <a:gd name="T39" fmla="*/ 216 h 238"/>
                <a:gd name="T40" fmla="*/ 41 w 150"/>
                <a:gd name="T41" fmla="*/ 220 h 238"/>
                <a:gd name="T42" fmla="*/ 31 w 150"/>
                <a:gd name="T43" fmla="*/ 224 h 238"/>
                <a:gd name="T44" fmla="*/ 20 w 150"/>
                <a:gd name="T45" fmla="*/ 229 h 238"/>
                <a:gd name="T46" fmla="*/ 10 w 150"/>
                <a:gd name="T47" fmla="*/ 234 h 238"/>
                <a:gd name="T48" fmla="*/ 0 w 150"/>
                <a:gd name="T49" fmla="*/ 238 h 238"/>
                <a:gd name="T50" fmla="*/ 16 w 150"/>
                <a:gd name="T51" fmla="*/ 211 h 238"/>
                <a:gd name="T52" fmla="*/ 30 w 150"/>
                <a:gd name="T53" fmla="*/ 184 h 238"/>
                <a:gd name="T54" fmla="*/ 40 w 150"/>
                <a:gd name="T55" fmla="*/ 159 h 238"/>
                <a:gd name="T56" fmla="*/ 48 w 150"/>
                <a:gd name="T57" fmla="*/ 135 h 238"/>
                <a:gd name="T58" fmla="*/ 53 w 150"/>
                <a:gd name="T59" fmla="*/ 112 h 238"/>
                <a:gd name="T60" fmla="*/ 55 w 150"/>
                <a:gd name="T61" fmla="*/ 89 h 238"/>
                <a:gd name="T62" fmla="*/ 55 w 150"/>
                <a:gd name="T63" fmla="*/ 66 h 238"/>
                <a:gd name="T64" fmla="*/ 51 w 150"/>
                <a:gd name="T65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" h="238">
                  <a:moveTo>
                    <a:pt x="51" y="44"/>
                  </a:moveTo>
                  <a:lnTo>
                    <a:pt x="64" y="38"/>
                  </a:lnTo>
                  <a:lnTo>
                    <a:pt x="77" y="32"/>
                  </a:lnTo>
                  <a:lnTo>
                    <a:pt x="88" y="28"/>
                  </a:lnTo>
                  <a:lnTo>
                    <a:pt x="101" y="22"/>
                  </a:lnTo>
                  <a:lnTo>
                    <a:pt x="114" y="16"/>
                  </a:lnTo>
                  <a:lnTo>
                    <a:pt x="125" y="12"/>
                  </a:lnTo>
                  <a:lnTo>
                    <a:pt x="138" y="6"/>
                  </a:lnTo>
                  <a:lnTo>
                    <a:pt x="150" y="0"/>
                  </a:lnTo>
                  <a:lnTo>
                    <a:pt x="150" y="32"/>
                  </a:lnTo>
                  <a:lnTo>
                    <a:pt x="150" y="62"/>
                  </a:lnTo>
                  <a:lnTo>
                    <a:pt x="150" y="90"/>
                  </a:lnTo>
                  <a:lnTo>
                    <a:pt x="146" y="114"/>
                  </a:lnTo>
                  <a:lnTo>
                    <a:pt x="139" y="137"/>
                  </a:lnTo>
                  <a:lnTo>
                    <a:pt x="126" y="160"/>
                  </a:lnTo>
                  <a:lnTo>
                    <a:pt x="108" y="181"/>
                  </a:lnTo>
                  <a:lnTo>
                    <a:pt x="83" y="203"/>
                  </a:lnTo>
                  <a:lnTo>
                    <a:pt x="72" y="207"/>
                  </a:lnTo>
                  <a:lnTo>
                    <a:pt x="62" y="212"/>
                  </a:lnTo>
                  <a:lnTo>
                    <a:pt x="51" y="216"/>
                  </a:lnTo>
                  <a:lnTo>
                    <a:pt x="41" y="220"/>
                  </a:lnTo>
                  <a:lnTo>
                    <a:pt x="31" y="224"/>
                  </a:lnTo>
                  <a:lnTo>
                    <a:pt x="20" y="229"/>
                  </a:lnTo>
                  <a:lnTo>
                    <a:pt x="10" y="234"/>
                  </a:lnTo>
                  <a:lnTo>
                    <a:pt x="0" y="238"/>
                  </a:lnTo>
                  <a:lnTo>
                    <a:pt x="16" y="211"/>
                  </a:lnTo>
                  <a:lnTo>
                    <a:pt x="30" y="184"/>
                  </a:lnTo>
                  <a:lnTo>
                    <a:pt x="40" y="159"/>
                  </a:lnTo>
                  <a:lnTo>
                    <a:pt x="48" y="135"/>
                  </a:lnTo>
                  <a:lnTo>
                    <a:pt x="53" y="112"/>
                  </a:lnTo>
                  <a:lnTo>
                    <a:pt x="55" y="89"/>
                  </a:lnTo>
                  <a:lnTo>
                    <a:pt x="55" y="66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2" name="Freeform 32">
              <a:extLst>
                <a:ext uri="{FF2B5EF4-FFF2-40B4-BE49-F238E27FC236}">
                  <a16:creationId xmlns:a16="http://schemas.microsoft.com/office/drawing/2014/main" id="{74542D2D-A24B-4048-99CE-D064639C2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581"/>
              <a:ext cx="69" cy="114"/>
            </a:xfrm>
            <a:custGeom>
              <a:avLst/>
              <a:gdLst>
                <a:gd name="T0" fmla="*/ 53 w 139"/>
                <a:gd name="T1" fmla="*/ 39 h 232"/>
                <a:gd name="T2" fmla="*/ 63 w 139"/>
                <a:gd name="T3" fmla="*/ 35 h 232"/>
                <a:gd name="T4" fmla="*/ 75 w 139"/>
                <a:gd name="T5" fmla="*/ 30 h 232"/>
                <a:gd name="T6" fmla="*/ 85 w 139"/>
                <a:gd name="T7" fmla="*/ 24 h 232"/>
                <a:gd name="T8" fmla="*/ 97 w 139"/>
                <a:gd name="T9" fmla="*/ 20 h 232"/>
                <a:gd name="T10" fmla="*/ 107 w 139"/>
                <a:gd name="T11" fmla="*/ 15 h 232"/>
                <a:gd name="T12" fmla="*/ 118 w 139"/>
                <a:gd name="T13" fmla="*/ 9 h 232"/>
                <a:gd name="T14" fmla="*/ 129 w 139"/>
                <a:gd name="T15" fmla="*/ 5 h 232"/>
                <a:gd name="T16" fmla="*/ 139 w 139"/>
                <a:gd name="T17" fmla="*/ 0 h 232"/>
                <a:gd name="T18" fmla="*/ 139 w 139"/>
                <a:gd name="T19" fmla="*/ 32 h 232"/>
                <a:gd name="T20" fmla="*/ 139 w 139"/>
                <a:gd name="T21" fmla="*/ 62 h 232"/>
                <a:gd name="T22" fmla="*/ 139 w 139"/>
                <a:gd name="T23" fmla="*/ 90 h 232"/>
                <a:gd name="T24" fmla="*/ 135 w 139"/>
                <a:gd name="T25" fmla="*/ 114 h 232"/>
                <a:gd name="T26" fmla="*/ 128 w 139"/>
                <a:gd name="T27" fmla="*/ 137 h 232"/>
                <a:gd name="T28" fmla="*/ 115 w 139"/>
                <a:gd name="T29" fmla="*/ 160 h 232"/>
                <a:gd name="T30" fmla="*/ 97 w 139"/>
                <a:gd name="T31" fmla="*/ 181 h 232"/>
                <a:gd name="T32" fmla="*/ 72 w 139"/>
                <a:gd name="T33" fmla="*/ 203 h 232"/>
                <a:gd name="T34" fmla="*/ 62 w 139"/>
                <a:gd name="T35" fmla="*/ 206 h 232"/>
                <a:gd name="T36" fmla="*/ 54 w 139"/>
                <a:gd name="T37" fmla="*/ 211 h 232"/>
                <a:gd name="T38" fmla="*/ 45 w 139"/>
                <a:gd name="T39" fmla="*/ 214 h 232"/>
                <a:gd name="T40" fmla="*/ 36 w 139"/>
                <a:gd name="T41" fmla="*/ 218 h 232"/>
                <a:gd name="T42" fmla="*/ 28 w 139"/>
                <a:gd name="T43" fmla="*/ 221 h 232"/>
                <a:gd name="T44" fmla="*/ 19 w 139"/>
                <a:gd name="T45" fmla="*/ 224 h 232"/>
                <a:gd name="T46" fmla="*/ 9 w 139"/>
                <a:gd name="T47" fmla="*/ 229 h 232"/>
                <a:gd name="T48" fmla="*/ 0 w 139"/>
                <a:gd name="T49" fmla="*/ 232 h 232"/>
                <a:gd name="T50" fmla="*/ 16 w 139"/>
                <a:gd name="T51" fmla="*/ 205 h 232"/>
                <a:gd name="T52" fmla="*/ 30 w 139"/>
                <a:gd name="T53" fmla="*/ 178 h 232"/>
                <a:gd name="T54" fmla="*/ 42 w 139"/>
                <a:gd name="T55" fmla="*/ 154 h 232"/>
                <a:gd name="T56" fmla="*/ 50 w 139"/>
                <a:gd name="T57" fmla="*/ 130 h 232"/>
                <a:gd name="T58" fmla="*/ 54 w 139"/>
                <a:gd name="T59" fmla="*/ 107 h 232"/>
                <a:gd name="T60" fmla="*/ 57 w 139"/>
                <a:gd name="T61" fmla="*/ 84 h 232"/>
                <a:gd name="T62" fmla="*/ 57 w 139"/>
                <a:gd name="T63" fmla="*/ 61 h 232"/>
                <a:gd name="T64" fmla="*/ 53 w 139"/>
                <a:gd name="T65" fmla="*/ 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232">
                  <a:moveTo>
                    <a:pt x="53" y="39"/>
                  </a:moveTo>
                  <a:lnTo>
                    <a:pt x="63" y="35"/>
                  </a:lnTo>
                  <a:lnTo>
                    <a:pt x="75" y="30"/>
                  </a:lnTo>
                  <a:lnTo>
                    <a:pt x="85" y="24"/>
                  </a:lnTo>
                  <a:lnTo>
                    <a:pt x="97" y="20"/>
                  </a:lnTo>
                  <a:lnTo>
                    <a:pt x="107" y="15"/>
                  </a:lnTo>
                  <a:lnTo>
                    <a:pt x="118" y="9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39" y="32"/>
                  </a:lnTo>
                  <a:lnTo>
                    <a:pt x="139" y="62"/>
                  </a:lnTo>
                  <a:lnTo>
                    <a:pt x="139" y="90"/>
                  </a:lnTo>
                  <a:lnTo>
                    <a:pt x="135" y="114"/>
                  </a:lnTo>
                  <a:lnTo>
                    <a:pt x="128" y="137"/>
                  </a:lnTo>
                  <a:lnTo>
                    <a:pt x="115" y="160"/>
                  </a:lnTo>
                  <a:lnTo>
                    <a:pt x="97" y="181"/>
                  </a:lnTo>
                  <a:lnTo>
                    <a:pt x="72" y="203"/>
                  </a:lnTo>
                  <a:lnTo>
                    <a:pt x="62" y="206"/>
                  </a:lnTo>
                  <a:lnTo>
                    <a:pt x="54" y="211"/>
                  </a:lnTo>
                  <a:lnTo>
                    <a:pt x="45" y="214"/>
                  </a:lnTo>
                  <a:lnTo>
                    <a:pt x="36" y="218"/>
                  </a:lnTo>
                  <a:lnTo>
                    <a:pt x="28" y="221"/>
                  </a:lnTo>
                  <a:lnTo>
                    <a:pt x="19" y="224"/>
                  </a:lnTo>
                  <a:lnTo>
                    <a:pt x="9" y="229"/>
                  </a:lnTo>
                  <a:lnTo>
                    <a:pt x="0" y="232"/>
                  </a:lnTo>
                  <a:lnTo>
                    <a:pt x="16" y="205"/>
                  </a:lnTo>
                  <a:lnTo>
                    <a:pt x="30" y="178"/>
                  </a:lnTo>
                  <a:lnTo>
                    <a:pt x="42" y="154"/>
                  </a:lnTo>
                  <a:lnTo>
                    <a:pt x="50" y="130"/>
                  </a:lnTo>
                  <a:lnTo>
                    <a:pt x="54" y="107"/>
                  </a:lnTo>
                  <a:lnTo>
                    <a:pt x="57" y="84"/>
                  </a:lnTo>
                  <a:lnTo>
                    <a:pt x="57" y="61"/>
                  </a:lnTo>
                  <a:lnTo>
                    <a:pt x="53" y="3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3" name="Freeform 33">
              <a:extLst>
                <a:ext uri="{FF2B5EF4-FFF2-40B4-BE49-F238E27FC236}">
                  <a16:creationId xmlns:a16="http://schemas.microsoft.com/office/drawing/2014/main" id="{543BBBA3-0F1B-460A-9A01-6FB320ADC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2581"/>
              <a:ext cx="63" cy="112"/>
            </a:xfrm>
            <a:custGeom>
              <a:avLst/>
              <a:gdLst>
                <a:gd name="T0" fmla="*/ 53 w 126"/>
                <a:gd name="T1" fmla="*/ 35 h 226"/>
                <a:gd name="T2" fmla="*/ 62 w 126"/>
                <a:gd name="T3" fmla="*/ 30 h 226"/>
                <a:gd name="T4" fmla="*/ 71 w 126"/>
                <a:gd name="T5" fmla="*/ 26 h 226"/>
                <a:gd name="T6" fmla="*/ 80 w 126"/>
                <a:gd name="T7" fmla="*/ 22 h 226"/>
                <a:gd name="T8" fmla="*/ 90 w 126"/>
                <a:gd name="T9" fmla="*/ 17 h 226"/>
                <a:gd name="T10" fmla="*/ 99 w 126"/>
                <a:gd name="T11" fmla="*/ 13 h 226"/>
                <a:gd name="T12" fmla="*/ 108 w 126"/>
                <a:gd name="T13" fmla="*/ 8 h 226"/>
                <a:gd name="T14" fmla="*/ 117 w 126"/>
                <a:gd name="T15" fmla="*/ 5 h 226"/>
                <a:gd name="T16" fmla="*/ 126 w 126"/>
                <a:gd name="T17" fmla="*/ 0 h 226"/>
                <a:gd name="T18" fmla="*/ 126 w 126"/>
                <a:gd name="T19" fmla="*/ 32 h 226"/>
                <a:gd name="T20" fmla="*/ 126 w 126"/>
                <a:gd name="T21" fmla="*/ 62 h 226"/>
                <a:gd name="T22" fmla="*/ 126 w 126"/>
                <a:gd name="T23" fmla="*/ 90 h 226"/>
                <a:gd name="T24" fmla="*/ 122 w 126"/>
                <a:gd name="T25" fmla="*/ 114 h 226"/>
                <a:gd name="T26" fmla="*/ 115 w 126"/>
                <a:gd name="T27" fmla="*/ 137 h 226"/>
                <a:gd name="T28" fmla="*/ 102 w 126"/>
                <a:gd name="T29" fmla="*/ 160 h 226"/>
                <a:gd name="T30" fmla="*/ 84 w 126"/>
                <a:gd name="T31" fmla="*/ 181 h 226"/>
                <a:gd name="T32" fmla="*/ 59 w 126"/>
                <a:gd name="T33" fmla="*/ 203 h 226"/>
                <a:gd name="T34" fmla="*/ 52 w 126"/>
                <a:gd name="T35" fmla="*/ 206 h 226"/>
                <a:gd name="T36" fmla="*/ 44 w 126"/>
                <a:gd name="T37" fmla="*/ 208 h 226"/>
                <a:gd name="T38" fmla="*/ 37 w 126"/>
                <a:gd name="T39" fmla="*/ 212 h 226"/>
                <a:gd name="T40" fmla="*/ 30 w 126"/>
                <a:gd name="T41" fmla="*/ 214 h 226"/>
                <a:gd name="T42" fmla="*/ 22 w 126"/>
                <a:gd name="T43" fmla="*/ 218 h 226"/>
                <a:gd name="T44" fmla="*/ 15 w 126"/>
                <a:gd name="T45" fmla="*/ 220 h 226"/>
                <a:gd name="T46" fmla="*/ 7 w 126"/>
                <a:gd name="T47" fmla="*/ 223 h 226"/>
                <a:gd name="T48" fmla="*/ 0 w 126"/>
                <a:gd name="T49" fmla="*/ 226 h 226"/>
                <a:gd name="T50" fmla="*/ 16 w 126"/>
                <a:gd name="T51" fmla="*/ 198 h 226"/>
                <a:gd name="T52" fmla="*/ 30 w 126"/>
                <a:gd name="T53" fmla="*/ 173 h 226"/>
                <a:gd name="T54" fmla="*/ 41 w 126"/>
                <a:gd name="T55" fmla="*/ 149 h 226"/>
                <a:gd name="T56" fmla="*/ 49 w 126"/>
                <a:gd name="T57" fmla="*/ 124 h 226"/>
                <a:gd name="T58" fmla="*/ 54 w 126"/>
                <a:gd name="T59" fmla="*/ 101 h 226"/>
                <a:gd name="T60" fmla="*/ 56 w 126"/>
                <a:gd name="T61" fmla="*/ 80 h 226"/>
                <a:gd name="T62" fmla="*/ 56 w 126"/>
                <a:gd name="T63" fmla="*/ 57 h 226"/>
                <a:gd name="T64" fmla="*/ 53 w 126"/>
                <a:gd name="T65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26">
                  <a:moveTo>
                    <a:pt x="53" y="35"/>
                  </a:moveTo>
                  <a:lnTo>
                    <a:pt x="62" y="30"/>
                  </a:lnTo>
                  <a:lnTo>
                    <a:pt x="71" y="26"/>
                  </a:lnTo>
                  <a:lnTo>
                    <a:pt x="80" y="22"/>
                  </a:lnTo>
                  <a:lnTo>
                    <a:pt x="90" y="17"/>
                  </a:lnTo>
                  <a:lnTo>
                    <a:pt x="99" y="13"/>
                  </a:lnTo>
                  <a:lnTo>
                    <a:pt x="108" y="8"/>
                  </a:lnTo>
                  <a:lnTo>
                    <a:pt x="117" y="5"/>
                  </a:lnTo>
                  <a:lnTo>
                    <a:pt x="126" y="0"/>
                  </a:lnTo>
                  <a:lnTo>
                    <a:pt x="126" y="32"/>
                  </a:lnTo>
                  <a:lnTo>
                    <a:pt x="126" y="62"/>
                  </a:lnTo>
                  <a:lnTo>
                    <a:pt x="126" y="90"/>
                  </a:lnTo>
                  <a:lnTo>
                    <a:pt x="122" y="114"/>
                  </a:lnTo>
                  <a:lnTo>
                    <a:pt x="115" y="137"/>
                  </a:lnTo>
                  <a:lnTo>
                    <a:pt x="102" y="160"/>
                  </a:lnTo>
                  <a:lnTo>
                    <a:pt x="84" y="181"/>
                  </a:lnTo>
                  <a:lnTo>
                    <a:pt x="59" y="203"/>
                  </a:lnTo>
                  <a:lnTo>
                    <a:pt x="52" y="206"/>
                  </a:lnTo>
                  <a:lnTo>
                    <a:pt x="44" y="208"/>
                  </a:lnTo>
                  <a:lnTo>
                    <a:pt x="37" y="212"/>
                  </a:lnTo>
                  <a:lnTo>
                    <a:pt x="30" y="214"/>
                  </a:lnTo>
                  <a:lnTo>
                    <a:pt x="22" y="218"/>
                  </a:lnTo>
                  <a:lnTo>
                    <a:pt x="15" y="220"/>
                  </a:lnTo>
                  <a:lnTo>
                    <a:pt x="7" y="223"/>
                  </a:lnTo>
                  <a:lnTo>
                    <a:pt x="0" y="226"/>
                  </a:lnTo>
                  <a:lnTo>
                    <a:pt x="16" y="198"/>
                  </a:lnTo>
                  <a:lnTo>
                    <a:pt x="30" y="173"/>
                  </a:lnTo>
                  <a:lnTo>
                    <a:pt x="41" y="149"/>
                  </a:lnTo>
                  <a:lnTo>
                    <a:pt x="49" y="124"/>
                  </a:lnTo>
                  <a:lnTo>
                    <a:pt x="54" y="101"/>
                  </a:lnTo>
                  <a:lnTo>
                    <a:pt x="56" y="80"/>
                  </a:lnTo>
                  <a:lnTo>
                    <a:pt x="56" y="57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4" name="Freeform 34">
              <a:extLst>
                <a:ext uri="{FF2B5EF4-FFF2-40B4-BE49-F238E27FC236}">
                  <a16:creationId xmlns:a16="http://schemas.microsoft.com/office/drawing/2014/main" id="{CB7090B4-123A-43C9-9174-500993F4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581"/>
              <a:ext cx="57" cy="108"/>
            </a:xfrm>
            <a:custGeom>
              <a:avLst/>
              <a:gdLst>
                <a:gd name="T0" fmla="*/ 53 w 114"/>
                <a:gd name="T1" fmla="*/ 30 h 220"/>
                <a:gd name="T2" fmla="*/ 60 w 114"/>
                <a:gd name="T3" fmla="*/ 27 h 220"/>
                <a:gd name="T4" fmla="*/ 68 w 114"/>
                <a:gd name="T5" fmla="*/ 22 h 220"/>
                <a:gd name="T6" fmla="*/ 75 w 114"/>
                <a:gd name="T7" fmla="*/ 19 h 220"/>
                <a:gd name="T8" fmla="*/ 83 w 114"/>
                <a:gd name="T9" fmla="*/ 15 h 220"/>
                <a:gd name="T10" fmla="*/ 91 w 114"/>
                <a:gd name="T11" fmla="*/ 12 h 220"/>
                <a:gd name="T12" fmla="*/ 100 w 114"/>
                <a:gd name="T13" fmla="*/ 8 h 220"/>
                <a:gd name="T14" fmla="*/ 106 w 114"/>
                <a:gd name="T15" fmla="*/ 4 h 220"/>
                <a:gd name="T16" fmla="*/ 114 w 114"/>
                <a:gd name="T17" fmla="*/ 0 h 220"/>
                <a:gd name="T18" fmla="*/ 114 w 114"/>
                <a:gd name="T19" fmla="*/ 32 h 220"/>
                <a:gd name="T20" fmla="*/ 114 w 114"/>
                <a:gd name="T21" fmla="*/ 62 h 220"/>
                <a:gd name="T22" fmla="*/ 114 w 114"/>
                <a:gd name="T23" fmla="*/ 90 h 220"/>
                <a:gd name="T24" fmla="*/ 110 w 114"/>
                <a:gd name="T25" fmla="*/ 114 h 220"/>
                <a:gd name="T26" fmla="*/ 103 w 114"/>
                <a:gd name="T27" fmla="*/ 137 h 220"/>
                <a:gd name="T28" fmla="*/ 90 w 114"/>
                <a:gd name="T29" fmla="*/ 160 h 220"/>
                <a:gd name="T30" fmla="*/ 72 w 114"/>
                <a:gd name="T31" fmla="*/ 181 h 220"/>
                <a:gd name="T32" fmla="*/ 47 w 114"/>
                <a:gd name="T33" fmla="*/ 203 h 220"/>
                <a:gd name="T34" fmla="*/ 41 w 114"/>
                <a:gd name="T35" fmla="*/ 205 h 220"/>
                <a:gd name="T36" fmla="*/ 35 w 114"/>
                <a:gd name="T37" fmla="*/ 207 h 220"/>
                <a:gd name="T38" fmla="*/ 29 w 114"/>
                <a:gd name="T39" fmla="*/ 209 h 220"/>
                <a:gd name="T40" fmla="*/ 23 w 114"/>
                <a:gd name="T41" fmla="*/ 211 h 220"/>
                <a:gd name="T42" fmla="*/ 18 w 114"/>
                <a:gd name="T43" fmla="*/ 213 h 220"/>
                <a:gd name="T44" fmla="*/ 12 w 114"/>
                <a:gd name="T45" fmla="*/ 215 h 220"/>
                <a:gd name="T46" fmla="*/ 6 w 114"/>
                <a:gd name="T47" fmla="*/ 218 h 220"/>
                <a:gd name="T48" fmla="*/ 0 w 114"/>
                <a:gd name="T49" fmla="*/ 220 h 220"/>
                <a:gd name="T50" fmla="*/ 17 w 114"/>
                <a:gd name="T51" fmla="*/ 192 h 220"/>
                <a:gd name="T52" fmla="*/ 30 w 114"/>
                <a:gd name="T53" fmla="*/ 167 h 220"/>
                <a:gd name="T54" fmla="*/ 42 w 114"/>
                <a:gd name="T55" fmla="*/ 143 h 220"/>
                <a:gd name="T56" fmla="*/ 50 w 114"/>
                <a:gd name="T57" fmla="*/ 120 h 220"/>
                <a:gd name="T58" fmla="*/ 55 w 114"/>
                <a:gd name="T59" fmla="*/ 97 h 220"/>
                <a:gd name="T60" fmla="*/ 57 w 114"/>
                <a:gd name="T61" fmla="*/ 75 h 220"/>
                <a:gd name="T62" fmla="*/ 57 w 114"/>
                <a:gd name="T63" fmla="*/ 52 h 220"/>
                <a:gd name="T64" fmla="*/ 53 w 114"/>
                <a:gd name="T65" fmla="*/ 3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0">
                  <a:moveTo>
                    <a:pt x="53" y="30"/>
                  </a:moveTo>
                  <a:lnTo>
                    <a:pt x="60" y="27"/>
                  </a:lnTo>
                  <a:lnTo>
                    <a:pt x="68" y="22"/>
                  </a:lnTo>
                  <a:lnTo>
                    <a:pt x="75" y="19"/>
                  </a:lnTo>
                  <a:lnTo>
                    <a:pt x="83" y="15"/>
                  </a:lnTo>
                  <a:lnTo>
                    <a:pt x="91" y="12"/>
                  </a:lnTo>
                  <a:lnTo>
                    <a:pt x="100" y="8"/>
                  </a:lnTo>
                  <a:lnTo>
                    <a:pt x="106" y="4"/>
                  </a:lnTo>
                  <a:lnTo>
                    <a:pt x="114" y="0"/>
                  </a:lnTo>
                  <a:lnTo>
                    <a:pt x="114" y="32"/>
                  </a:lnTo>
                  <a:lnTo>
                    <a:pt x="114" y="62"/>
                  </a:lnTo>
                  <a:lnTo>
                    <a:pt x="114" y="90"/>
                  </a:lnTo>
                  <a:lnTo>
                    <a:pt x="110" y="114"/>
                  </a:lnTo>
                  <a:lnTo>
                    <a:pt x="103" y="137"/>
                  </a:lnTo>
                  <a:lnTo>
                    <a:pt x="90" y="160"/>
                  </a:lnTo>
                  <a:lnTo>
                    <a:pt x="72" y="181"/>
                  </a:lnTo>
                  <a:lnTo>
                    <a:pt x="47" y="203"/>
                  </a:lnTo>
                  <a:lnTo>
                    <a:pt x="41" y="205"/>
                  </a:lnTo>
                  <a:lnTo>
                    <a:pt x="35" y="207"/>
                  </a:lnTo>
                  <a:lnTo>
                    <a:pt x="29" y="209"/>
                  </a:lnTo>
                  <a:lnTo>
                    <a:pt x="23" y="211"/>
                  </a:lnTo>
                  <a:lnTo>
                    <a:pt x="18" y="213"/>
                  </a:lnTo>
                  <a:lnTo>
                    <a:pt x="12" y="215"/>
                  </a:lnTo>
                  <a:lnTo>
                    <a:pt x="6" y="218"/>
                  </a:lnTo>
                  <a:lnTo>
                    <a:pt x="0" y="220"/>
                  </a:lnTo>
                  <a:lnTo>
                    <a:pt x="17" y="192"/>
                  </a:lnTo>
                  <a:lnTo>
                    <a:pt x="30" y="167"/>
                  </a:lnTo>
                  <a:lnTo>
                    <a:pt x="42" y="143"/>
                  </a:lnTo>
                  <a:lnTo>
                    <a:pt x="50" y="120"/>
                  </a:lnTo>
                  <a:lnTo>
                    <a:pt x="55" y="97"/>
                  </a:lnTo>
                  <a:lnTo>
                    <a:pt x="57" y="75"/>
                  </a:lnTo>
                  <a:lnTo>
                    <a:pt x="57" y="52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5" name="Freeform 35">
              <a:extLst>
                <a:ext uri="{FF2B5EF4-FFF2-40B4-BE49-F238E27FC236}">
                  <a16:creationId xmlns:a16="http://schemas.microsoft.com/office/drawing/2014/main" id="{8DD46D45-EE33-46D3-922F-D0FC723C8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581"/>
              <a:ext cx="51" cy="106"/>
            </a:xfrm>
            <a:custGeom>
              <a:avLst/>
              <a:gdLst>
                <a:gd name="T0" fmla="*/ 53 w 101"/>
                <a:gd name="T1" fmla="*/ 26 h 214"/>
                <a:gd name="T2" fmla="*/ 101 w 101"/>
                <a:gd name="T3" fmla="*/ 0 h 214"/>
                <a:gd name="T4" fmla="*/ 101 w 101"/>
                <a:gd name="T5" fmla="*/ 32 h 214"/>
                <a:gd name="T6" fmla="*/ 101 w 101"/>
                <a:gd name="T7" fmla="*/ 62 h 214"/>
                <a:gd name="T8" fmla="*/ 101 w 101"/>
                <a:gd name="T9" fmla="*/ 90 h 214"/>
                <a:gd name="T10" fmla="*/ 97 w 101"/>
                <a:gd name="T11" fmla="*/ 114 h 214"/>
                <a:gd name="T12" fmla="*/ 90 w 101"/>
                <a:gd name="T13" fmla="*/ 137 h 214"/>
                <a:gd name="T14" fmla="*/ 77 w 101"/>
                <a:gd name="T15" fmla="*/ 160 h 214"/>
                <a:gd name="T16" fmla="*/ 59 w 101"/>
                <a:gd name="T17" fmla="*/ 181 h 214"/>
                <a:gd name="T18" fmla="*/ 34 w 101"/>
                <a:gd name="T19" fmla="*/ 203 h 214"/>
                <a:gd name="T20" fmla="*/ 0 w 101"/>
                <a:gd name="T21" fmla="*/ 214 h 214"/>
                <a:gd name="T22" fmla="*/ 16 w 101"/>
                <a:gd name="T23" fmla="*/ 186 h 214"/>
                <a:gd name="T24" fmla="*/ 30 w 101"/>
                <a:gd name="T25" fmla="*/ 161 h 214"/>
                <a:gd name="T26" fmla="*/ 40 w 101"/>
                <a:gd name="T27" fmla="*/ 137 h 214"/>
                <a:gd name="T28" fmla="*/ 50 w 101"/>
                <a:gd name="T29" fmla="*/ 114 h 214"/>
                <a:gd name="T30" fmla="*/ 54 w 101"/>
                <a:gd name="T31" fmla="*/ 91 h 214"/>
                <a:gd name="T32" fmla="*/ 57 w 101"/>
                <a:gd name="T33" fmla="*/ 69 h 214"/>
                <a:gd name="T34" fmla="*/ 57 w 101"/>
                <a:gd name="T35" fmla="*/ 47 h 214"/>
                <a:gd name="T36" fmla="*/ 53 w 101"/>
                <a:gd name="T37" fmla="*/ 2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14">
                  <a:moveTo>
                    <a:pt x="53" y="26"/>
                  </a:moveTo>
                  <a:lnTo>
                    <a:pt x="101" y="0"/>
                  </a:lnTo>
                  <a:lnTo>
                    <a:pt x="101" y="32"/>
                  </a:lnTo>
                  <a:lnTo>
                    <a:pt x="101" y="62"/>
                  </a:lnTo>
                  <a:lnTo>
                    <a:pt x="101" y="90"/>
                  </a:lnTo>
                  <a:lnTo>
                    <a:pt x="97" y="114"/>
                  </a:lnTo>
                  <a:lnTo>
                    <a:pt x="90" y="137"/>
                  </a:lnTo>
                  <a:lnTo>
                    <a:pt x="77" y="160"/>
                  </a:lnTo>
                  <a:lnTo>
                    <a:pt x="59" y="181"/>
                  </a:lnTo>
                  <a:lnTo>
                    <a:pt x="34" y="203"/>
                  </a:lnTo>
                  <a:lnTo>
                    <a:pt x="0" y="214"/>
                  </a:lnTo>
                  <a:lnTo>
                    <a:pt x="16" y="186"/>
                  </a:lnTo>
                  <a:lnTo>
                    <a:pt x="30" y="161"/>
                  </a:lnTo>
                  <a:lnTo>
                    <a:pt x="40" y="137"/>
                  </a:lnTo>
                  <a:lnTo>
                    <a:pt x="50" y="114"/>
                  </a:lnTo>
                  <a:lnTo>
                    <a:pt x="54" y="91"/>
                  </a:lnTo>
                  <a:lnTo>
                    <a:pt x="57" y="69"/>
                  </a:lnTo>
                  <a:lnTo>
                    <a:pt x="57" y="47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6" name="Freeform 36">
              <a:extLst>
                <a:ext uri="{FF2B5EF4-FFF2-40B4-BE49-F238E27FC236}">
                  <a16:creationId xmlns:a16="http://schemas.microsoft.com/office/drawing/2014/main" id="{F1215E0A-ABDF-45D6-86F6-3346262A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35"/>
            </a:xfrm>
            <a:custGeom>
              <a:avLst/>
              <a:gdLst>
                <a:gd name="T0" fmla="*/ 0 w 273"/>
                <a:gd name="T1" fmla="*/ 101 h 270"/>
                <a:gd name="T2" fmla="*/ 269 w 273"/>
                <a:gd name="T3" fmla="*/ 0 h 270"/>
                <a:gd name="T4" fmla="*/ 271 w 273"/>
                <a:gd name="T5" fmla="*/ 22 h 270"/>
                <a:gd name="T6" fmla="*/ 273 w 273"/>
                <a:gd name="T7" fmla="*/ 44 h 270"/>
                <a:gd name="T8" fmla="*/ 273 w 273"/>
                <a:gd name="T9" fmla="*/ 69 h 270"/>
                <a:gd name="T10" fmla="*/ 273 w 273"/>
                <a:gd name="T11" fmla="*/ 93 h 270"/>
                <a:gd name="T12" fmla="*/ 270 w 273"/>
                <a:gd name="T13" fmla="*/ 118 h 270"/>
                <a:gd name="T14" fmla="*/ 264 w 273"/>
                <a:gd name="T15" fmla="*/ 143 h 270"/>
                <a:gd name="T16" fmla="*/ 256 w 273"/>
                <a:gd name="T17" fmla="*/ 167 h 270"/>
                <a:gd name="T18" fmla="*/ 243 w 273"/>
                <a:gd name="T19" fmla="*/ 190 h 270"/>
                <a:gd name="T20" fmla="*/ 58 w 273"/>
                <a:gd name="T21" fmla="*/ 270 h 270"/>
                <a:gd name="T22" fmla="*/ 0 w 273"/>
                <a:gd name="T23" fmla="*/ 10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70">
                  <a:moveTo>
                    <a:pt x="0" y="101"/>
                  </a:moveTo>
                  <a:lnTo>
                    <a:pt x="269" y="0"/>
                  </a:lnTo>
                  <a:lnTo>
                    <a:pt x="271" y="22"/>
                  </a:lnTo>
                  <a:lnTo>
                    <a:pt x="273" y="44"/>
                  </a:lnTo>
                  <a:lnTo>
                    <a:pt x="273" y="69"/>
                  </a:lnTo>
                  <a:lnTo>
                    <a:pt x="273" y="93"/>
                  </a:lnTo>
                  <a:lnTo>
                    <a:pt x="270" y="118"/>
                  </a:lnTo>
                  <a:lnTo>
                    <a:pt x="264" y="143"/>
                  </a:lnTo>
                  <a:lnTo>
                    <a:pt x="256" y="167"/>
                  </a:lnTo>
                  <a:lnTo>
                    <a:pt x="243" y="190"/>
                  </a:lnTo>
                  <a:lnTo>
                    <a:pt x="58" y="27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7" name="Freeform 37">
              <a:extLst>
                <a:ext uri="{FF2B5EF4-FFF2-40B4-BE49-F238E27FC236}">
                  <a16:creationId xmlns:a16="http://schemas.microsoft.com/office/drawing/2014/main" id="{486DD281-45A9-4482-B842-CEA2EC034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2556"/>
              <a:ext cx="382" cy="151"/>
            </a:xfrm>
            <a:custGeom>
              <a:avLst/>
              <a:gdLst>
                <a:gd name="T0" fmla="*/ 1 w 765"/>
                <a:gd name="T1" fmla="*/ 262 h 304"/>
                <a:gd name="T2" fmla="*/ 758 w 765"/>
                <a:gd name="T3" fmla="*/ 0 h 304"/>
                <a:gd name="T4" fmla="*/ 763 w 765"/>
                <a:gd name="T5" fmla="*/ 8 h 304"/>
                <a:gd name="T6" fmla="*/ 765 w 765"/>
                <a:gd name="T7" fmla="*/ 18 h 304"/>
                <a:gd name="T8" fmla="*/ 763 w 765"/>
                <a:gd name="T9" fmla="*/ 27 h 304"/>
                <a:gd name="T10" fmla="*/ 757 w 765"/>
                <a:gd name="T11" fmla="*/ 37 h 304"/>
                <a:gd name="T12" fmla="*/ 39 w 765"/>
                <a:gd name="T13" fmla="*/ 304 h 304"/>
                <a:gd name="T14" fmla="*/ 31 w 765"/>
                <a:gd name="T15" fmla="*/ 301 h 304"/>
                <a:gd name="T16" fmla="*/ 23 w 765"/>
                <a:gd name="T17" fmla="*/ 298 h 304"/>
                <a:gd name="T18" fmla="*/ 16 w 765"/>
                <a:gd name="T19" fmla="*/ 292 h 304"/>
                <a:gd name="T20" fmla="*/ 10 w 765"/>
                <a:gd name="T21" fmla="*/ 287 h 304"/>
                <a:gd name="T22" fmla="*/ 5 w 765"/>
                <a:gd name="T23" fmla="*/ 281 h 304"/>
                <a:gd name="T24" fmla="*/ 1 w 765"/>
                <a:gd name="T25" fmla="*/ 275 h 304"/>
                <a:gd name="T26" fmla="*/ 0 w 765"/>
                <a:gd name="T27" fmla="*/ 268 h 304"/>
                <a:gd name="T28" fmla="*/ 1 w 765"/>
                <a:gd name="T29" fmla="*/ 26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5" h="304">
                  <a:moveTo>
                    <a:pt x="1" y="262"/>
                  </a:moveTo>
                  <a:lnTo>
                    <a:pt x="758" y="0"/>
                  </a:lnTo>
                  <a:lnTo>
                    <a:pt x="763" y="8"/>
                  </a:lnTo>
                  <a:lnTo>
                    <a:pt x="765" y="18"/>
                  </a:lnTo>
                  <a:lnTo>
                    <a:pt x="763" y="27"/>
                  </a:lnTo>
                  <a:lnTo>
                    <a:pt x="757" y="37"/>
                  </a:lnTo>
                  <a:lnTo>
                    <a:pt x="39" y="304"/>
                  </a:lnTo>
                  <a:lnTo>
                    <a:pt x="31" y="301"/>
                  </a:lnTo>
                  <a:lnTo>
                    <a:pt x="23" y="298"/>
                  </a:lnTo>
                  <a:lnTo>
                    <a:pt x="16" y="292"/>
                  </a:lnTo>
                  <a:lnTo>
                    <a:pt x="10" y="287"/>
                  </a:lnTo>
                  <a:lnTo>
                    <a:pt x="5" y="281"/>
                  </a:lnTo>
                  <a:lnTo>
                    <a:pt x="1" y="275"/>
                  </a:lnTo>
                  <a:lnTo>
                    <a:pt x="0" y="268"/>
                  </a:lnTo>
                  <a:lnTo>
                    <a:pt x="1" y="26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8" name="Freeform 38">
              <a:extLst>
                <a:ext uri="{FF2B5EF4-FFF2-40B4-BE49-F238E27FC236}">
                  <a16:creationId xmlns:a16="http://schemas.microsoft.com/office/drawing/2014/main" id="{37D34CB3-484B-483B-AD5E-FB522B5C9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556"/>
              <a:ext cx="349" cy="139"/>
            </a:xfrm>
            <a:custGeom>
              <a:avLst/>
              <a:gdLst>
                <a:gd name="T0" fmla="*/ 2 w 702"/>
                <a:gd name="T1" fmla="*/ 241 h 280"/>
                <a:gd name="T2" fmla="*/ 45 w 702"/>
                <a:gd name="T3" fmla="*/ 226 h 280"/>
                <a:gd name="T4" fmla="*/ 88 w 702"/>
                <a:gd name="T5" fmla="*/ 211 h 280"/>
                <a:gd name="T6" fmla="*/ 132 w 702"/>
                <a:gd name="T7" fmla="*/ 196 h 280"/>
                <a:gd name="T8" fmla="*/ 174 w 702"/>
                <a:gd name="T9" fmla="*/ 181 h 280"/>
                <a:gd name="T10" fmla="*/ 218 w 702"/>
                <a:gd name="T11" fmla="*/ 165 h 280"/>
                <a:gd name="T12" fmla="*/ 261 w 702"/>
                <a:gd name="T13" fmla="*/ 150 h 280"/>
                <a:gd name="T14" fmla="*/ 305 w 702"/>
                <a:gd name="T15" fmla="*/ 135 h 280"/>
                <a:gd name="T16" fmla="*/ 348 w 702"/>
                <a:gd name="T17" fmla="*/ 120 h 280"/>
                <a:gd name="T18" fmla="*/ 391 w 702"/>
                <a:gd name="T19" fmla="*/ 105 h 280"/>
                <a:gd name="T20" fmla="*/ 435 w 702"/>
                <a:gd name="T21" fmla="*/ 90 h 280"/>
                <a:gd name="T22" fmla="*/ 479 w 702"/>
                <a:gd name="T23" fmla="*/ 75 h 280"/>
                <a:gd name="T24" fmla="*/ 521 w 702"/>
                <a:gd name="T25" fmla="*/ 60 h 280"/>
                <a:gd name="T26" fmla="*/ 565 w 702"/>
                <a:gd name="T27" fmla="*/ 45 h 280"/>
                <a:gd name="T28" fmla="*/ 609 w 702"/>
                <a:gd name="T29" fmla="*/ 30 h 280"/>
                <a:gd name="T30" fmla="*/ 651 w 702"/>
                <a:gd name="T31" fmla="*/ 15 h 280"/>
                <a:gd name="T32" fmla="*/ 695 w 702"/>
                <a:gd name="T33" fmla="*/ 0 h 280"/>
                <a:gd name="T34" fmla="*/ 700 w 702"/>
                <a:gd name="T35" fmla="*/ 8 h 280"/>
                <a:gd name="T36" fmla="*/ 702 w 702"/>
                <a:gd name="T37" fmla="*/ 18 h 280"/>
                <a:gd name="T38" fmla="*/ 700 w 702"/>
                <a:gd name="T39" fmla="*/ 27 h 280"/>
                <a:gd name="T40" fmla="*/ 694 w 702"/>
                <a:gd name="T41" fmla="*/ 38 h 280"/>
                <a:gd name="T42" fmla="*/ 653 w 702"/>
                <a:gd name="T43" fmla="*/ 53 h 280"/>
                <a:gd name="T44" fmla="*/ 612 w 702"/>
                <a:gd name="T45" fmla="*/ 68 h 280"/>
                <a:gd name="T46" fmla="*/ 571 w 702"/>
                <a:gd name="T47" fmla="*/ 83 h 280"/>
                <a:gd name="T48" fmla="*/ 530 w 702"/>
                <a:gd name="T49" fmla="*/ 98 h 280"/>
                <a:gd name="T50" fmla="*/ 489 w 702"/>
                <a:gd name="T51" fmla="*/ 114 h 280"/>
                <a:gd name="T52" fmla="*/ 448 w 702"/>
                <a:gd name="T53" fmla="*/ 129 h 280"/>
                <a:gd name="T54" fmla="*/ 407 w 702"/>
                <a:gd name="T55" fmla="*/ 144 h 280"/>
                <a:gd name="T56" fmla="*/ 366 w 702"/>
                <a:gd name="T57" fmla="*/ 159 h 280"/>
                <a:gd name="T58" fmla="*/ 325 w 702"/>
                <a:gd name="T59" fmla="*/ 174 h 280"/>
                <a:gd name="T60" fmla="*/ 284 w 702"/>
                <a:gd name="T61" fmla="*/ 189 h 280"/>
                <a:gd name="T62" fmla="*/ 242 w 702"/>
                <a:gd name="T63" fmla="*/ 204 h 280"/>
                <a:gd name="T64" fmla="*/ 202 w 702"/>
                <a:gd name="T65" fmla="*/ 219 h 280"/>
                <a:gd name="T66" fmla="*/ 161 w 702"/>
                <a:gd name="T67" fmla="*/ 235 h 280"/>
                <a:gd name="T68" fmla="*/ 120 w 702"/>
                <a:gd name="T69" fmla="*/ 250 h 280"/>
                <a:gd name="T70" fmla="*/ 79 w 702"/>
                <a:gd name="T71" fmla="*/ 265 h 280"/>
                <a:gd name="T72" fmla="*/ 39 w 702"/>
                <a:gd name="T73" fmla="*/ 280 h 280"/>
                <a:gd name="T74" fmla="*/ 30 w 702"/>
                <a:gd name="T75" fmla="*/ 277 h 280"/>
                <a:gd name="T76" fmla="*/ 22 w 702"/>
                <a:gd name="T77" fmla="*/ 274 h 280"/>
                <a:gd name="T78" fmla="*/ 15 w 702"/>
                <a:gd name="T79" fmla="*/ 269 h 280"/>
                <a:gd name="T80" fmla="*/ 10 w 702"/>
                <a:gd name="T81" fmla="*/ 265 h 280"/>
                <a:gd name="T82" fmla="*/ 5 w 702"/>
                <a:gd name="T83" fmla="*/ 259 h 280"/>
                <a:gd name="T84" fmla="*/ 2 w 702"/>
                <a:gd name="T85" fmla="*/ 252 h 280"/>
                <a:gd name="T86" fmla="*/ 0 w 702"/>
                <a:gd name="T87" fmla="*/ 246 h 280"/>
                <a:gd name="T88" fmla="*/ 2 w 702"/>
                <a:gd name="T89" fmla="*/ 24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2" h="280">
                  <a:moveTo>
                    <a:pt x="2" y="241"/>
                  </a:moveTo>
                  <a:lnTo>
                    <a:pt x="45" y="226"/>
                  </a:lnTo>
                  <a:lnTo>
                    <a:pt x="88" y="211"/>
                  </a:lnTo>
                  <a:lnTo>
                    <a:pt x="132" y="196"/>
                  </a:lnTo>
                  <a:lnTo>
                    <a:pt x="174" y="181"/>
                  </a:lnTo>
                  <a:lnTo>
                    <a:pt x="218" y="165"/>
                  </a:lnTo>
                  <a:lnTo>
                    <a:pt x="261" y="150"/>
                  </a:lnTo>
                  <a:lnTo>
                    <a:pt x="305" y="135"/>
                  </a:lnTo>
                  <a:lnTo>
                    <a:pt x="348" y="120"/>
                  </a:lnTo>
                  <a:lnTo>
                    <a:pt x="391" y="105"/>
                  </a:lnTo>
                  <a:lnTo>
                    <a:pt x="435" y="90"/>
                  </a:lnTo>
                  <a:lnTo>
                    <a:pt x="479" y="75"/>
                  </a:lnTo>
                  <a:lnTo>
                    <a:pt x="521" y="60"/>
                  </a:lnTo>
                  <a:lnTo>
                    <a:pt x="565" y="45"/>
                  </a:lnTo>
                  <a:lnTo>
                    <a:pt x="609" y="30"/>
                  </a:lnTo>
                  <a:lnTo>
                    <a:pt x="651" y="15"/>
                  </a:lnTo>
                  <a:lnTo>
                    <a:pt x="695" y="0"/>
                  </a:lnTo>
                  <a:lnTo>
                    <a:pt x="700" y="8"/>
                  </a:lnTo>
                  <a:lnTo>
                    <a:pt x="702" y="18"/>
                  </a:lnTo>
                  <a:lnTo>
                    <a:pt x="700" y="27"/>
                  </a:lnTo>
                  <a:lnTo>
                    <a:pt x="694" y="38"/>
                  </a:lnTo>
                  <a:lnTo>
                    <a:pt x="653" y="53"/>
                  </a:lnTo>
                  <a:lnTo>
                    <a:pt x="612" y="68"/>
                  </a:lnTo>
                  <a:lnTo>
                    <a:pt x="571" y="83"/>
                  </a:lnTo>
                  <a:lnTo>
                    <a:pt x="530" y="98"/>
                  </a:lnTo>
                  <a:lnTo>
                    <a:pt x="489" y="114"/>
                  </a:lnTo>
                  <a:lnTo>
                    <a:pt x="448" y="129"/>
                  </a:lnTo>
                  <a:lnTo>
                    <a:pt x="407" y="144"/>
                  </a:lnTo>
                  <a:lnTo>
                    <a:pt x="366" y="159"/>
                  </a:lnTo>
                  <a:lnTo>
                    <a:pt x="325" y="174"/>
                  </a:lnTo>
                  <a:lnTo>
                    <a:pt x="284" y="189"/>
                  </a:lnTo>
                  <a:lnTo>
                    <a:pt x="242" y="204"/>
                  </a:lnTo>
                  <a:lnTo>
                    <a:pt x="202" y="219"/>
                  </a:lnTo>
                  <a:lnTo>
                    <a:pt x="161" y="235"/>
                  </a:lnTo>
                  <a:lnTo>
                    <a:pt x="120" y="250"/>
                  </a:lnTo>
                  <a:lnTo>
                    <a:pt x="79" y="265"/>
                  </a:lnTo>
                  <a:lnTo>
                    <a:pt x="39" y="280"/>
                  </a:lnTo>
                  <a:lnTo>
                    <a:pt x="30" y="277"/>
                  </a:lnTo>
                  <a:lnTo>
                    <a:pt x="22" y="274"/>
                  </a:lnTo>
                  <a:lnTo>
                    <a:pt x="15" y="269"/>
                  </a:lnTo>
                  <a:lnTo>
                    <a:pt x="10" y="265"/>
                  </a:lnTo>
                  <a:lnTo>
                    <a:pt x="5" y="259"/>
                  </a:lnTo>
                  <a:lnTo>
                    <a:pt x="2" y="252"/>
                  </a:lnTo>
                  <a:lnTo>
                    <a:pt x="0" y="246"/>
                  </a:lnTo>
                  <a:lnTo>
                    <a:pt x="2" y="24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59" name="Freeform 39">
              <a:extLst>
                <a:ext uri="{FF2B5EF4-FFF2-40B4-BE49-F238E27FC236}">
                  <a16:creationId xmlns:a16="http://schemas.microsoft.com/office/drawing/2014/main" id="{73AD11E5-E61A-4B63-A9A1-574897483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556"/>
              <a:ext cx="316" cy="129"/>
            </a:xfrm>
            <a:custGeom>
              <a:avLst/>
              <a:gdLst>
                <a:gd name="T0" fmla="*/ 1 w 637"/>
                <a:gd name="T1" fmla="*/ 219 h 257"/>
                <a:gd name="T2" fmla="*/ 40 w 637"/>
                <a:gd name="T3" fmla="*/ 205 h 257"/>
                <a:gd name="T4" fmla="*/ 80 w 637"/>
                <a:gd name="T5" fmla="*/ 191 h 257"/>
                <a:gd name="T6" fmla="*/ 119 w 637"/>
                <a:gd name="T7" fmla="*/ 177 h 257"/>
                <a:gd name="T8" fmla="*/ 158 w 637"/>
                <a:gd name="T9" fmla="*/ 164 h 257"/>
                <a:gd name="T10" fmla="*/ 197 w 637"/>
                <a:gd name="T11" fmla="*/ 150 h 257"/>
                <a:gd name="T12" fmla="*/ 236 w 637"/>
                <a:gd name="T13" fmla="*/ 136 h 257"/>
                <a:gd name="T14" fmla="*/ 275 w 637"/>
                <a:gd name="T15" fmla="*/ 122 h 257"/>
                <a:gd name="T16" fmla="*/ 315 w 637"/>
                <a:gd name="T17" fmla="*/ 109 h 257"/>
                <a:gd name="T18" fmla="*/ 354 w 637"/>
                <a:gd name="T19" fmla="*/ 96 h 257"/>
                <a:gd name="T20" fmla="*/ 393 w 637"/>
                <a:gd name="T21" fmla="*/ 82 h 257"/>
                <a:gd name="T22" fmla="*/ 433 w 637"/>
                <a:gd name="T23" fmla="*/ 68 h 257"/>
                <a:gd name="T24" fmla="*/ 472 w 637"/>
                <a:gd name="T25" fmla="*/ 54 h 257"/>
                <a:gd name="T26" fmla="*/ 512 w 637"/>
                <a:gd name="T27" fmla="*/ 41 h 257"/>
                <a:gd name="T28" fmla="*/ 551 w 637"/>
                <a:gd name="T29" fmla="*/ 28 h 257"/>
                <a:gd name="T30" fmla="*/ 591 w 637"/>
                <a:gd name="T31" fmla="*/ 14 h 257"/>
                <a:gd name="T32" fmla="*/ 630 w 637"/>
                <a:gd name="T33" fmla="*/ 0 h 257"/>
                <a:gd name="T34" fmla="*/ 635 w 637"/>
                <a:gd name="T35" fmla="*/ 9 h 257"/>
                <a:gd name="T36" fmla="*/ 637 w 637"/>
                <a:gd name="T37" fmla="*/ 18 h 257"/>
                <a:gd name="T38" fmla="*/ 635 w 637"/>
                <a:gd name="T39" fmla="*/ 28 h 257"/>
                <a:gd name="T40" fmla="*/ 629 w 637"/>
                <a:gd name="T41" fmla="*/ 38 h 257"/>
                <a:gd name="T42" fmla="*/ 592 w 637"/>
                <a:gd name="T43" fmla="*/ 52 h 257"/>
                <a:gd name="T44" fmla="*/ 554 w 637"/>
                <a:gd name="T45" fmla="*/ 66 h 257"/>
                <a:gd name="T46" fmla="*/ 517 w 637"/>
                <a:gd name="T47" fmla="*/ 80 h 257"/>
                <a:gd name="T48" fmla="*/ 480 w 637"/>
                <a:gd name="T49" fmla="*/ 92 h 257"/>
                <a:gd name="T50" fmla="*/ 444 w 637"/>
                <a:gd name="T51" fmla="*/ 106 h 257"/>
                <a:gd name="T52" fmla="*/ 406 w 637"/>
                <a:gd name="T53" fmla="*/ 120 h 257"/>
                <a:gd name="T54" fmla="*/ 369 w 637"/>
                <a:gd name="T55" fmla="*/ 134 h 257"/>
                <a:gd name="T56" fmla="*/ 332 w 637"/>
                <a:gd name="T57" fmla="*/ 147 h 257"/>
                <a:gd name="T58" fmla="*/ 295 w 637"/>
                <a:gd name="T59" fmla="*/ 161 h 257"/>
                <a:gd name="T60" fmla="*/ 257 w 637"/>
                <a:gd name="T61" fmla="*/ 175 h 257"/>
                <a:gd name="T62" fmla="*/ 220 w 637"/>
                <a:gd name="T63" fmla="*/ 189 h 257"/>
                <a:gd name="T64" fmla="*/ 183 w 637"/>
                <a:gd name="T65" fmla="*/ 203 h 257"/>
                <a:gd name="T66" fmla="*/ 146 w 637"/>
                <a:gd name="T67" fmla="*/ 215 h 257"/>
                <a:gd name="T68" fmla="*/ 109 w 637"/>
                <a:gd name="T69" fmla="*/ 229 h 257"/>
                <a:gd name="T70" fmla="*/ 73 w 637"/>
                <a:gd name="T71" fmla="*/ 243 h 257"/>
                <a:gd name="T72" fmla="*/ 36 w 637"/>
                <a:gd name="T73" fmla="*/ 257 h 257"/>
                <a:gd name="T74" fmla="*/ 28 w 637"/>
                <a:gd name="T75" fmla="*/ 254 h 257"/>
                <a:gd name="T76" fmla="*/ 20 w 637"/>
                <a:gd name="T77" fmla="*/ 251 h 257"/>
                <a:gd name="T78" fmla="*/ 14 w 637"/>
                <a:gd name="T79" fmla="*/ 247 h 257"/>
                <a:gd name="T80" fmla="*/ 8 w 637"/>
                <a:gd name="T81" fmla="*/ 242 h 257"/>
                <a:gd name="T82" fmla="*/ 3 w 637"/>
                <a:gd name="T83" fmla="*/ 236 h 257"/>
                <a:gd name="T84" fmla="*/ 0 w 637"/>
                <a:gd name="T85" fmla="*/ 230 h 257"/>
                <a:gd name="T86" fmla="*/ 0 w 637"/>
                <a:gd name="T87" fmla="*/ 224 h 257"/>
                <a:gd name="T88" fmla="*/ 1 w 637"/>
                <a:gd name="T89" fmla="*/ 21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7" h="257">
                  <a:moveTo>
                    <a:pt x="1" y="219"/>
                  </a:moveTo>
                  <a:lnTo>
                    <a:pt x="40" y="205"/>
                  </a:lnTo>
                  <a:lnTo>
                    <a:pt x="80" y="191"/>
                  </a:lnTo>
                  <a:lnTo>
                    <a:pt x="119" y="177"/>
                  </a:lnTo>
                  <a:lnTo>
                    <a:pt x="158" y="164"/>
                  </a:lnTo>
                  <a:lnTo>
                    <a:pt x="197" y="150"/>
                  </a:lnTo>
                  <a:lnTo>
                    <a:pt x="236" y="136"/>
                  </a:lnTo>
                  <a:lnTo>
                    <a:pt x="275" y="122"/>
                  </a:lnTo>
                  <a:lnTo>
                    <a:pt x="315" y="109"/>
                  </a:lnTo>
                  <a:lnTo>
                    <a:pt x="354" y="96"/>
                  </a:lnTo>
                  <a:lnTo>
                    <a:pt x="393" y="82"/>
                  </a:lnTo>
                  <a:lnTo>
                    <a:pt x="433" y="68"/>
                  </a:lnTo>
                  <a:lnTo>
                    <a:pt x="472" y="54"/>
                  </a:lnTo>
                  <a:lnTo>
                    <a:pt x="512" y="41"/>
                  </a:lnTo>
                  <a:lnTo>
                    <a:pt x="551" y="28"/>
                  </a:lnTo>
                  <a:lnTo>
                    <a:pt x="591" y="14"/>
                  </a:lnTo>
                  <a:lnTo>
                    <a:pt x="630" y="0"/>
                  </a:lnTo>
                  <a:lnTo>
                    <a:pt x="635" y="9"/>
                  </a:lnTo>
                  <a:lnTo>
                    <a:pt x="637" y="18"/>
                  </a:lnTo>
                  <a:lnTo>
                    <a:pt x="635" y="28"/>
                  </a:lnTo>
                  <a:lnTo>
                    <a:pt x="629" y="38"/>
                  </a:lnTo>
                  <a:lnTo>
                    <a:pt x="592" y="52"/>
                  </a:lnTo>
                  <a:lnTo>
                    <a:pt x="554" y="66"/>
                  </a:lnTo>
                  <a:lnTo>
                    <a:pt x="517" y="80"/>
                  </a:lnTo>
                  <a:lnTo>
                    <a:pt x="480" y="92"/>
                  </a:lnTo>
                  <a:lnTo>
                    <a:pt x="444" y="106"/>
                  </a:lnTo>
                  <a:lnTo>
                    <a:pt x="406" y="120"/>
                  </a:lnTo>
                  <a:lnTo>
                    <a:pt x="369" y="134"/>
                  </a:lnTo>
                  <a:lnTo>
                    <a:pt x="332" y="147"/>
                  </a:lnTo>
                  <a:lnTo>
                    <a:pt x="295" y="161"/>
                  </a:lnTo>
                  <a:lnTo>
                    <a:pt x="257" y="175"/>
                  </a:lnTo>
                  <a:lnTo>
                    <a:pt x="220" y="189"/>
                  </a:lnTo>
                  <a:lnTo>
                    <a:pt x="183" y="203"/>
                  </a:lnTo>
                  <a:lnTo>
                    <a:pt x="146" y="215"/>
                  </a:lnTo>
                  <a:lnTo>
                    <a:pt x="109" y="229"/>
                  </a:lnTo>
                  <a:lnTo>
                    <a:pt x="73" y="243"/>
                  </a:lnTo>
                  <a:lnTo>
                    <a:pt x="36" y="257"/>
                  </a:lnTo>
                  <a:lnTo>
                    <a:pt x="28" y="254"/>
                  </a:lnTo>
                  <a:lnTo>
                    <a:pt x="20" y="251"/>
                  </a:lnTo>
                  <a:lnTo>
                    <a:pt x="14" y="247"/>
                  </a:lnTo>
                  <a:lnTo>
                    <a:pt x="8" y="242"/>
                  </a:lnTo>
                  <a:lnTo>
                    <a:pt x="3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1" y="21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0" name="Freeform 40">
              <a:extLst>
                <a:ext uri="{FF2B5EF4-FFF2-40B4-BE49-F238E27FC236}">
                  <a16:creationId xmlns:a16="http://schemas.microsoft.com/office/drawing/2014/main" id="{D8E60E99-1C08-4D7E-A095-76260ADBC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2556"/>
              <a:ext cx="286" cy="116"/>
            </a:xfrm>
            <a:custGeom>
              <a:avLst/>
              <a:gdLst>
                <a:gd name="T0" fmla="*/ 1 w 575"/>
                <a:gd name="T1" fmla="*/ 197 h 234"/>
                <a:gd name="T2" fmla="*/ 37 w 575"/>
                <a:gd name="T3" fmla="*/ 184 h 234"/>
                <a:gd name="T4" fmla="*/ 72 w 575"/>
                <a:gd name="T5" fmla="*/ 173 h 234"/>
                <a:gd name="T6" fmla="*/ 107 w 575"/>
                <a:gd name="T7" fmla="*/ 160 h 234"/>
                <a:gd name="T8" fmla="*/ 143 w 575"/>
                <a:gd name="T9" fmla="*/ 147 h 234"/>
                <a:gd name="T10" fmla="*/ 178 w 575"/>
                <a:gd name="T11" fmla="*/ 136 h 234"/>
                <a:gd name="T12" fmla="*/ 213 w 575"/>
                <a:gd name="T13" fmla="*/ 123 h 234"/>
                <a:gd name="T14" fmla="*/ 249 w 575"/>
                <a:gd name="T15" fmla="*/ 111 h 234"/>
                <a:gd name="T16" fmla="*/ 285 w 575"/>
                <a:gd name="T17" fmla="*/ 98 h 234"/>
                <a:gd name="T18" fmla="*/ 319 w 575"/>
                <a:gd name="T19" fmla="*/ 86 h 234"/>
                <a:gd name="T20" fmla="*/ 355 w 575"/>
                <a:gd name="T21" fmla="*/ 74 h 234"/>
                <a:gd name="T22" fmla="*/ 391 w 575"/>
                <a:gd name="T23" fmla="*/ 61 h 234"/>
                <a:gd name="T24" fmla="*/ 427 w 575"/>
                <a:gd name="T25" fmla="*/ 50 h 234"/>
                <a:gd name="T26" fmla="*/ 462 w 575"/>
                <a:gd name="T27" fmla="*/ 37 h 234"/>
                <a:gd name="T28" fmla="*/ 497 w 575"/>
                <a:gd name="T29" fmla="*/ 24 h 234"/>
                <a:gd name="T30" fmla="*/ 533 w 575"/>
                <a:gd name="T31" fmla="*/ 13 h 234"/>
                <a:gd name="T32" fmla="*/ 568 w 575"/>
                <a:gd name="T33" fmla="*/ 0 h 234"/>
                <a:gd name="T34" fmla="*/ 573 w 575"/>
                <a:gd name="T35" fmla="*/ 9 h 234"/>
                <a:gd name="T36" fmla="*/ 575 w 575"/>
                <a:gd name="T37" fmla="*/ 18 h 234"/>
                <a:gd name="T38" fmla="*/ 573 w 575"/>
                <a:gd name="T39" fmla="*/ 28 h 234"/>
                <a:gd name="T40" fmla="*/ 567 w 575"/>
                <a:gd name="T41" fmla="*/ 38 h 234"/>
                <a:gd name="T42" fmla="*/ 534 w 575"/>
                <a:gd name="T43" fmla="*/ 51 h 234"/>
                <a:gd name="T44" fmla="*/ 500 w 575"/>
                <a:gd name="T45" fmla="*/ 62 h 234"/>
                <a:gd name="T46" fmla="*/ 467 w 575"/>
                <a:gd name="T47" fmla="*/ 75 h 234"/>
                <a:gd name="T48" fmla="*/ 433 w 575"/>
                <a:gd name="T49" fmla="*/ 88 h 234"/>
                <a:gd name="T50" fmla="*/ 400 w 575"/>
                <a:gd name="T51" fmla="*/ 99 h 234"/>
                <a:gd name="T52" fmla="*/ 368 w 575"/>
                <a:gd name="T53" fmla="*/ 112 h 234"/>
                <a:gd name="T54" fmla="*/ 334 w 575"/>
                <a:gd name="T55" fmla="*/ 123 h 234"/>
                <a:gd name="T56" fmla="*/ 301 w 575"/>
                <a:gd name="T57" fmla="*/ 136 h 234"/>
                <a:gd name="T58" fmla="*/ 268 w 575"/>
                <a:gd name="T59" fmla="*/ 149 h 234"/>
                <a:gd name="T60" fmla="*/ 234 w 575"/>
                <a:gd name="T61" fmla="*/ 160 h 234"/>
                <a:gd name="T62" fmla="*/ 201 w 575"/>
                <a:gd name="T63" fmla="*/ 173 h 234"/>
                <a:gd name="T64" fmla="*/ 168 w 575"/>
                <a:gd name="T65" fmla="*/ 184 h 234"/>
                <a:gd name="T66" fmla="*/ 135 w 575"/>
                <a:gd name="T67" fmla="*/ 197 h 234"/>
                <a:gd name="T68" fmla="*/ 102 w 575"/>
                <a:gd name="T69" fmla="*/ 209 h 234"/>
                <a:gd name="T70" fmla="*/ 69 w 575"/>
                <a:gd name="T71" fmla="*/ 221 h 234"/>
                <a:gd name="T72" fmla="*/ 36 w 575"/>
                <a:gd name="T73" fmla="*/ 234 h 234"/>
                <a:gd name="T74" fmla="*/ 28 w 575"/>
                <a:gd name="T75" fmla="*/ 231 h 234"/>
                <a:gd name="T76" fmla="*/ 21 w 575"/>
                <a:gd name="T77" fmla="*/ 228 h 234"/>
                <a:gd name="T78" fmla="*/ 14 w 575"/>
                <a:gd name="T79" fmla="*/ 224 h 234"/>
                <a:gd name="T80" fmla="*/ 8 w 575"/>
                <a:gd name="T81" fmla="*/ 219 h 234"/>
                <a:gd name="T82" fmla="*/ 4 w 575"/>
                <a:gd name="T83" fmla="*/ 214 h 234"/>
                <a:gd name="T84" fmla="*/ 1 w 575"/>
                <a:gd name="T85" fmla="*/ 208 h 234"/>
                <a:gd name="T86" fmla="*/ 0 w 575"/>
                <a:gd name="T87" fmla="*/ 203 h 234"/>
                <a:gd name="T88" fmla="*/ 1 w 575"/>
                <a:gd name="T89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5" h="234">
                  <a:moveTo>
                    <a:pt x="1" y="197"/>
                  </a:moveTo>
                  <a:lnTo>
                    <a:pt x="37" y="184"/>
                  </a:lnTo>
                  <a:lnTo>
                    <a:pt x="72" y="173"/>
                  </a:lnTo>
                  <a:lnTo>
                    <a:pt x="107" y="160"/>
                  </a:lnTo>
                  <a:lnTo>
                    <a:pt x="143" y="147"/>
                  </a:lnTo>
                  <a:lnTo>
                    <a:pt x="178" y="136"/>
                  </a:lnTo>
                  <a:lnTo>
                    <a:pt x="213" y="123"/>
                  </a:lnTo>
                  <a:lnTo>
                    <a:pt x="249" y="111"/>
                  </a:lnTo>
                  <a:lnTo>
                    <a:pt x="285" y="98"/>
                  </a:lnTo>
                  <a:lnTo>
                    <a:pt x="319" y="86"/>
                  </a:lnTo>
                  <a:lnTo>
                    <a:pt x="355" y="74"/>
                  </a:lnTo>
                  <a:lnTo>
                    <a:pt x="391" y="61"/>
                  </a:lnTo>
                  <a:lnTo>
                    <a:pt x="427" y="50"/>
                  </a:lnTo>
                  <a:lnTo>
                    <a:pt x="462" y="37"/>
                  </a:lnTo>
                  <a:lnTo>
                    <a:pt x="497" y="24"/>
                  </a:lnTo>
                  <a:lnTo>
                    <a:pt x="533" y="13"/>
                  </a:lnTo>
                  <a:lnTo>
                    <a:pt x="568" y="0"/>
                  </a:lnTo>
                  <a:lnTo>
                    <a:pt x="573" y="9"/>
                  </a:lnTo>
                  <a:lnTo>
                    <a:pt x="575" y="18"/>
                  </a:lnTo>
                  <a:lnTo>
                    <a:pt x="573" y="28"/>
                  </a:lnTo>
                  <a:lnTo>
                    <a:pt x="567" y="38"/>
                  </a:lnTo>
                  <a:lnTo>
                    <a:pt x="534" y="51"/>
                  </a:lnTo>
                  <a:lnTo>
                    <a:pt x="500" y="62"/>
                  </a:lnTo>
                  <a:lnTo>
                    <a:pt x="467" y="75"/>
                  </a:lnTo>
                  <a:lnTo>
                    <a:pt x="433" y="88"/>
                  </a:lnTo>
                  <a:lnTo>
                    <a:pt x="400" y="99"/>
                  </a:lnTo>
                  <a:lnTo>
                    <a:pt x="368" y="112"/>
                  </a:lnTo>
                  <a:lnTo>
                    <a:pt x="334" y="123"/>
                  </a:lnTo>
                  <a:lnTo>
                    <a:pt x="301" y="136"/>
                  </a:lnTo>
                  <a:lnTo>
                    <a:pt x="268" y="149"/>
                  </a:lnTo>
                  <a:lnTo>
                    <a:pt x="234" y="160"/>
                  </a:lnTo>
                  <a:lnTo>
                    <a:pt x="201" y="173"/>
                  </a:lnTo>
                  <a:lnTo>
                    <a:pt x="168" y="184"/>
                  </a:lnTo>
                  <a:lnTo>
                    <a:pt x="135" y="197"/>
                  </a:lnTo>
                  <a:lnTo>
                    <a:pt x="102" y="209"/>
                  </a:lnTo>
                  <a:lnTo>
                    <a:pt x="69" y="221"/>
                  </a:lnTo>
                  <a:lnTo>
                    <a:pt x="36" y="234"/>
                  </a:lnTo>
                  <a:lnTo>
                    <a:pt x="28" y="231"/>
                  </a:lnTo>
                  <a:lnTo>
                    <a:pt x="21" y="228"/>
                  </a:lnTo>
                  <a:lnTo>
                    <a:pt x="14" y="224"/>
                  </a:lnTo>
                  <a:lnTo>
                    <a:pt x="8" y="219"/>
                  </a:lnTo>
                  <a:lnTo>
                    <a:pt x="4" y="214"/>
                  </a:lnTo>
                  <a:lnTo>
                    <a:pt x="1" y="208"/>
                  </a:lnTo>
                  <a:lnTo>
                    <a:pt x="0" y="203"/>
                  </a:lnTo>
                  <a:lnTo>
                    <a:pt x="1" y="19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1" name="Freeform 41">
              <a:extLst>
                <a:ext uri="{FF2B5EF4-FFF2-40B4-BE49-F238E27FC236}">
                  <a16:creationId xmlns:a16="http://schemas.microsoft.com/office/drawing/2014/main" id="{9B6825CA-73A3-48E6-BD50-221452FE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2556"/>
              <a:ext cx="256" cy="104"/>
            </a:xfrm>
            <a:custGeom>
              <a:avLst/>
              <a:gdLst>
                <a:gd name="T0" fmla="*/ 1 w 511"/>
                <a:gd name="T1" fmla="*/ 175 h 209"/>
                <a:gd name="T2" fmla="*/ 32 w 511"/>
                <a:gd name="T3" fmla="*/ 164 h 209"/>
                <a:gd name="T4" fmla="*/ 63 w 511"/>
                <a:gd name="T5" fmla="*/ 153 h 209"/>
                <a:gd name="T6" fmla="*/ 94 w 511"/>
                <a:gd name="T7" fmla="*/ 142 h 209"/>
                <a:gd name="T8" fmla="*/ 126 w 511"/>
                <a:gd name="T9" fmla="*/ 131 h 209"/>
                <a:gd name="T10" fmla="*/ 157 w 511"/>
                <a:gd name="T11" fmla="*/ 120 h 209"/>
                <a:gd name="T12" fmla="*/ 189 w 511"/>
                <a:gd name="T13" fmla="*/ 109 h 209"/>
                <a:gd name="T14" fmla="*/ 220 w 511"/>
                <a:gd name="T15" fmla="*/ 98 h 209"/>
                <a:gd name="T16" fmla="*/ 252 w 511"/>
                <a:gd name="T17" fmla="*/ 88 h 209"/>
                <a:gd name="T18" fmla="*/ 283 w 511"/>
                <a:gd name="T19" fmla="*/ 76 h 209"/>
                <a:gd name="T20" fmla="*/ 315 w 511"/>
                <a:gd name="T21" fmla="*/ 66 h 209"/>
                <a:gd name="T22" fmla="*/ 346 w 511"/>
                <a:gd name="T23" fmla="*/ 54 h 209"/>
                <a:gd name="T24" fmla="*/ 378 w 511"/>
                <a:gd name="T25" fmla="*/ 44 h 209"/>
                <a:gd name="T26" fmla="*/ 410 w 511"/>
                <a:gd name="T27" fmla="*/ 32 h 209"/>
                <a:gd name="T28" fmla="*/ 441 w 511"/>
                <a:gd name="T29" fmla="*/ 22 h 209"/>
                <a:gd name="T30" fmla="*/ 473 w 511"/>
                <a:gd name="T31" fmla="*/ 11 h 209"/>
                <a:gd name="T32" fmla="*/ 504 w 511"/>
                <a:gd name="T33" fmla="*/ 0 h 209"/>
                <a:gd name="T34" fmla="*/ 509 w 511"/>
                <a:gd name="T35" fmla="*/ 9 h 209"/>
                <a:gd name="T36" fmla="*/ 511 w 511"/>
                <a:gd name="T37" fmla="*/ 18 h 209"/>
                <a:gd name="T38" fmla="*/ 509 w 511"/>
                <a:gd name="T39" fmla="*/ 28 h 209"/>
                <a:gd name="T40" fmla="*/ 503 w 511"/>
                <a:gd name="T41" fmla="*/ 38 h 209"/>
                <a:gd name="T42" fmla="*/ 473 w 511"/>
                <a:gd name="T43" fmla="*/ 49 h 209"/>
                <a:gd name="T44" fmla="*/ 444 w 511"/>
                <a:gd name="T45" fmla="*/ 60 h 209"/>
                <a:gd name="T46" fmla="*/ 414 w 511"/>
                <a:gd name="T47" fmla="*/ 70 h 209"/>
                <a:gd name="T48" fmla="*/ 386 w 511"/>
                <a:gd name="T49" fmla="*/ 81 h 209"/>
                <a:gd name="T50" fmla="*/ 356 w 511"/>
                <a:gd name="T51" fmla="*/ 92 h 209"/>
                <a:gd name="T52" fmla="*/ 327 w 511"/>
                <a:gd name="T53" fmla="*/ 103 h 209"/>
                <a:gd name="T54" fmla="*/ 297 w 511"/>
                <a:gd name="T55" fmla="*/ 114 h 209"/>
                <a:gd name="T56" fmla="*/ 268 w 511"/>
                <a:gd name="T57" fmla="*/ 124 h 209"/>
                <a:gd name="T58" fmla="*/ 238 w 511"/>
                <a:gd name="T59" fmla="*/ 135 h 209"/>
                <a:gd name="T60" fmla="*/ 208 w 511"/>
                <a:gd name="T61" fmla="*/ 146 h 209"/>
                <a:gd name="T62" fmla="*/ 179 w 511"/>
                <a:gd name="T63" fmla="*/ 157 h 209"/>
                <a:gd name="T64" fmla="*/ 149 w 511"/>
                <a:gd name="T65" fmla="*/ 167 h 209"/>
                <a:gd name="T66" fmla="*/ 121 w 511"/>
                <a:gd name="T67" fmla="*/ 177 h 209"/>
                <a:gd name="T68" fmla="*/ 91 w 511"/>
                <a:gd name="T69" fmla="*/ 189 h 209"/>
                <a:gd name="T70" fmla="*/ 62 w 511"/>
                <a:gd name="T71" fmla="*/ 199 h 209"/>
                <a:gd name="T72" fmla="*/ 32 w 511"/>
                <a:gd name="T73" fmla="*/ 209 h 209"/>
                <a:gd name="T74" fmla="*/ 25 w 511"/>
                <a:gd name="T75" fmla="*/ 207 h 209"/>
                <a:gd name="T76" fmla="*/ 18 w 511"/>
                <a:gd name="T77" fmla="*/ 205 h 209"/>
                <a:gd name="T78" fmla="*/ 12 w 511"/>
                <a:gd name="T79" fmla="*/ 201 h 209"/>
                <a:gd name="T80" fmla="*/ 7 w 511"/>
                <a:gd name="T81" fmla="*/ 197 h 209"/>
                <a:gd name="T82" fmla="*/ 3 w 511"/>
                <a:gd name="T83" fmla="*/ 191 h 209"/>
                <a:gd name="T84" fmla="*/ 1 w 511"/>
                <a:gd name="T85" fmla="*/ 186 h 209"/>
                <a:gd name="T86" fmla="*/ 0 w 511"/>
                <a:gd name="T87" fmla="*/ 181 h 209"/>
                <a:gd name="T88" fmla="*/ 1 w 511"/>
                <a:gd name="T89" fmla="*/ 17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1" h="209">
                  <a:moveTo>
                    <a:pt x="1" y="175"/>
                  </a:moveTo>
                  <a:lnTo>
                    <a:pt x="32" y="164"/>
                  </a:lnTo>
                  <a:lnTo>
                    <a:pt x="63" y="153"/>
                  </a:lnTo>
                  <a:lnTo>
                    <a:pt x="94" y="142"/>
                  </a:lnTo>
                  <a:lnTo>
                    <a:pt x="126" y="131"/>
                  </a:lnTo>
                  <a:lnTo>
                    <a:pt x="157" y="120"/>
                  </a:lnTo>
                  <a:lnTo>
                    <a:pt x="189" y="109"/>
                  </a:lnTo>
                  <a:lnTo>
                    <a:pt x="220" y="98"/>
                  </a:lnTo>
                  <a:lnTo>
                    <a:pt x="252" y="88"/>
                  </a:lnTo>
                  <a:lnTo>
                    <a:pt x="283" y="76"/>
                  </a:lnTo>
                  <a:lnTo>
                    <a:pt x="315" y="66"/>
                  </a:lnTo>
                  <a:lnTo>
                    <a:pt x="346" y="54"/>
                  </a:lnTo>
                  <a:lnTo>
                    <a:pt x="378" y="44"/>
                  </a:lnTo>
                  <a:lnTo>
                    <a:pt x="410" y="32"/>
                  </a:lnTo>
                  <a:lnTo>
                    <a:pt x="441" y="22"/>
                  </a:lnTo>
                  <a:lnTo>
                    <a:pt x="473" y="11"/>
                  </a:lnTo>
                  <a:lnTo>
                    <a:pt x="504" y="0"/>
                  </a:lnTo>
                  <a:lnTo>
                    <a:pt x="509" y="9"/>
                  </a:lnTo>
                  <a:lnTo>
                    <a:pt x="511" y="18"/>
                  </a:lnTo>
                  <a:lnTo>
                    <a:pt x="509" y="28"/>
                  </a:lnTo>
                  <a:lnTo>
                    <a:pt x="503" y="38"/>
                  </a:lnTo>
                  <a:lnTo>
                    <a:pt x="473" y="49"/>
                  </a:lnTo>
                  <a:lnTo>
                    <a:pt x="444" y="60"/>
                  </a:lnTo>
                  <a:lnTo>
                    <a:pt x="414" y="70"/>
                  </a:lnTo>
                  <a:lnTo>
                    <a:pt x="386" y="81"/>
                  </a:lnTo>
                  <a:lnTo>
                    <a:pt x="356" y="92"/>
                  </a:lnTo>
                  <a:lnTo>
                    <a:pt x="327" y="103"/>
                  </a:lnTo>
                  <a:lnTo>
                    <a:pt x="297" y="114"/>
                  </a:lnTo>
                  <a:lnTo>
                    <a:pt x="268" y="124"/>
                  </a:lnTo>
                  <a:lnTo>
                    <a:pt x="238" y="135"/>
                  </a:lnTo>
                  <a:lnTo>
                    <a:pt x="208" y="146"/>
                  </a:lnTo>
                  <a:lnTo>
                    <a:pt x="179" y="157"/>
                  </a:lnTo>
                  <a:lnTo>
                    <a:pt x="149" y="167"/>
                  </a:lnTo>
                  <a:lnTo>
                    <a:pt x="121" y="177"/>
                  </a:lnTo>
                  <a:lnTo>
                    <a:pt x="91" y="189"/>
                  </a:lnTo>
                  <a:lnTo>
                    <a:pt x="62" y="199"/>
                  </a:lnTo>
                  <a:lnTo>
                    <a:pt x="32" y="209"/>
                  </a:lnTo>
                  <a:lnTo>
                    <a:pt x="25" y="207"/>
                  </a:lnTo>
                  <a:lnTo>
                    <a:pt x="18" y="205"/>
                  </a:lnTo>
                  <a:lnTo>
                    <a:pt x="12" y="201"/>
                  </a:lnTo>
                  <a:lnTo>
                    <a:pt x="7" y="197"/>
                  </a:lnTo>
                  <a:lnTo>
                    <a:pt x="3" y="191"/>
                  </a:lnTo>
                  <a:lnTo>
                    <a:pt x="1" y="186"/>
                  </a:lnTo>
                  <a:lnTo>
                    <a:pt x="0" y="181"/>
                  </a:lnTo>
                  <a:lnTo>
                    <a:pt x="1" y="17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2" name="Freeform 42">
              <a:extLst>
                <a:ext uri="{FF2B5EF4-FFF2-40B4-BE49-F238E27FC236}">
                  <a16:creationId xmlns:a16="http://schemas.microsoft.com/office/drawing/2014/main" id="{29D030F3-2E5C-477C-9142-54743AAC1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556"/>
              <a:ext cx="224" cy="94"/>
            </a:xfrm>
            <a:custGeom>
              <a:avLst/>
              <a:gdLst>
                <a:gd name="T0" fmla="*/ 1 w 450"/>
                <a:gd name="T1" fmla="*/ 153 h 186"/>
                <a:gd name="T2" fmla="*/ 28 w 450"/>
                <a:gd name="T3" fmla="*/ 144 h 186"/>
                <a:gd name="T4" fmla="*/ 56 w 450"/>
                <a:gd name="T5" fmla="*/ 134 h 186"/>
                <a:gd name="T6" fmla="*/ 84 w 450"/>
                <a:gd name="T7" fmla="*/ 124 h 186"/>
                <a:gd name="T8" fmla="*/ 111 w 450"/>
                <a:gd name="T9" fmla="*/ 114 h 186"/>
                <a:gd name="T10" fmla="*/ 139 w 450"/>
                <a:gd name="T11" fmla="*/ 105 h 186"/>
                <a:gd name="T12" fmla="*/ 167 w 450"/>
                <a:gd name="T13" fmla="*/ 96 h 186"/>
                <a:gd name="T14" fmla="*/ 194 w 450"/>
                <a:gd name="T15" fmla="*/ 85 h 186"/>
                <a:gd name="T16" fmla="*/ 222 w 450"/>
                <a:gd name="T17" fmla="*/ 76 h 186"/>
                <a:gd name="T18" fmla="*/ 250 w 450"/>
                <a:gd name="T19" fmla="*/ 67 h 186"/>
                <a:gd name="T20" fmla="*/ 277 w 450"/>
                <a:gd name="T21" fmla="*/ 58 h 186"/>
                <a:gd name="T22" fmla="*/ 305 w 450"/>
                <a:gd name="T23" fmla="*/ 47 h 186"/>
                <a:gd name="T24" fmla="*/ 333 w 450"/>
                <a:gd name="T25" fmla="*/ 38 h 186"/>
                <a:gd name="T26" fmla="*/ 360 w 450"/>
                <a:gd name="T27" fmla="*/ 29 h 186"/>
                <a:gd name="T28" fmla="*/ 388 w 450"/>
                <a:gd name="T29" fmla="*/ 20 h 186"/>
                <a:gd name="T30" fmla="*/ 416 w 450"/>
                <a:gd name="T31" fmla="*/ 9 h 186"/>
                <a:gd name="T32" fmla="*/ 443 w 450"/>
                <a:gd name="T33" fmla="*/ 0 h 186"/>
                <a:gd name="T34" fmla="*/ 448 w 450"/>
                <a:gd name="T35" fmla="*/ 9 h 186"/>
                <a:gd name="T36" fmla="*/ 450 w 450"/>
                <a:gd name="T37" fmla="*/ 19 h 186"/>
                <a:gd name="T38" fmla="*/ 448 w 450"/>
                <a:gd name="T39" fmla="*/ 29 h 186"/>
                <a:gd name="T40" fmla="*/ 442 w 450"/>
                <a:gd name="T41" fmla="*/ 39 h 186"/>
                <a:gd name="T42" fmla="*/ 417 w 450"/>
                <a:gd name="T43" fmla="*/ 49 h 186"/>
                <a:gd name="T44" fmla="*/ 391 w 450"/>
                <a:gd name="T45" fmla="*/ 58 h 186"/>
                <a:gd name="T46" fmla="*/ 366 w 450"/>
                <a:gd name="T47" fmla="*/ 67 h 186"/>
                <a:gd name="T48" fmla="*/ 340 w 450"/>
                <a:gd name="T49" fmla="*/ 76 h 186"/>
                <a:gd name="T50" fmla="*/ 314 w 450"/>
                <a:gd name="T51" fmla="*/ 85 h 186"/>
                <a:gd name="T52" fmla="*/ 289 w 450"/>
                <a:gd name="T53" fmla="*/ 95 h 186"/>
                <a:gd name="T54" fmla="*/ 264 w 450"/>
                <a:gd name="T55" fmla="*/ 104 h 186"/>
                <a:gd name="T56" fmla="*/ 238 w 450"/>
                <a:gd name="T57" fmla="*/ 113 h 186"/>
                <a:gd name="T58" fmla="*/ 212 w 450"/>
                <a:gd name="T59" fmla="*/ 122 h 186"/>
                <a:gd name="T60" fmla="*/ 186 w 450"/>
                <a:gd name="T61" fmla="*/ 131 h 186"/>
                <a:gd name="T62" fmla="*/ 161 w 450"/>
                <a:gd name="T63" fmla="*/ 141 h 186"/>
                <a:gd name="T64" fmla="*/ 136 w 450"/>
                <a:gd name="T65" fmla="*/ 150 h 186"/>
                <a:gd name="T66" fmla="*/ 109 w 450"/>
                <a:gd name="T67" fmla="*/ 159 h 186"/>
                <a:gd name="T68" fmla="*/ 84 w 450"/>
                <a:gd name="T69" fmla="*/ 168 h 186"/>
                <a:gd name="T70" fmla="*/ 58 w 450"/>
                <a:gd name="T71" fmla="*/ 177 h 186"/>
                <a:gd name="T72" fmla="*/ 33 w 450"/>
                <a:gd name="T73" fmla="*/ 186 h 186"/>
                <a:gd name="T74" fmla="*/ 25 w 450"/>
                <a:gd name="T75" fmla="*/ 184 h 186"/>
                <a:gd name="T76" fmla="*/ 18 w 450"/>
                <a:gd name="T77" fmla="*/ 182 h 186"/>
                <a:gd name="T78" fmla="*/ 11 w 450"/>
                <a:gd name="T79" fmla="*/ 178 h 186"/>
                <a:gd name="T80" fmla="*/ 7 w 450"/>
                <a:gd name="T81" fmla="*/ 174 h 186"/>
                <a:gd name="T82" fmla="*/ 3 w 450"/>
                <a:gd name="T83" fmla="*/ 169 h 186"/>
                <a:gd name="T84" fmla="*/ 1 w 450"/>
                <a:gd name="T85" fmla="*/ 165 h 186"/>
                <a:gd name="T86" fmla="*/ 0 w 450"/>
                <a:gd name="T87" fmla="*/ 159 h 186"/>
                <a:gd name="T88" fmla="*/ 1 w 450"/>
                <a:gd name="T89" fmla="*/ 1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0" h="186">
                  <a:moveTo>
                    <a:pt x="1" y="153"/>
                  </a:moveTo>
                  <a:lnTo>
                    <a:pt x="28" y="144"/>
                  </a:lnTo>
                  <a:lnTo>
                    <a:pt x="56" y="134"/>
                  </a:lnTo>
                  <a:lnTo>
                    <a:pt x="84" y="124"/>
                  </a:lnTo>
                  <a:lnTo>
                    <a:pt x="111" y="114"/>
                  </a:lnTo>
                  <a:lnTo>
                    <a:pt x="139" y="105"/>
                  </a:lnTo>
                  <a:lnTo>
                    <a:pt x="167" y="96"/>
                  </a:lnTo>
                  <a:lnTo>
                    <a:pt x="194" y="85"/>
                  </a:lnTo>
                  <a:lnTo>
                    <a:pt x="222" y="76"/>
                  </a:lnTo>
                  <a:lnTo>
                    <a:pt x="250" y="67"/>
                  </a:lnTo>
                  <a:lnTo>
                    <a:pt x="277" y="58"/>
                  </a:lnTo>
                  <a:lnTo>
                    <a:pt x="305" y="47"/>
                  </a:lnTo>
                  <a:lnTo>
                    <a:pt x="333" y="38"/>
                  </a:lnTo>
                  <a:lnTo>
                    <a:pt x="360" y="29"/>
                  </a:lnTo>
                  <a:lnTo>
                    <a:pt x="388" y="20"/>
                  </a:lnTo>
                  <a:lnTo>
                    <a:pt x="416" y="9"/>
                  </a:lnTo>
                  <a:lnTo>
                    <a:pt x="443" y="0"/>
                  </a:lnTo>
                  <a:lnTo>
                    <a:pt x="448" y="9"/>
                  </a:lnTo>
                  <a:lnTo>
                    <a:pt x="450" y="19"/>
                  </a:lnTo>
                  <a:lnTo>
                    <a:pt x="448" y="29"/>
                  </a:lnTo>
                  <a:lnTo>
                    <a:pt x="442" y="39"/>
                  </a:lnTo>
                  <a:lnTo>
                    <a:pt x="417" y="49"/>
                  </a:lnTo>
                  <a:lnTo>
                    <a:pt x="391" y="58"/>
                  </a:lnTo>
                  <a:lnTo>
                    <a:pt x="366" y="67"/>
                  </a:lnTo>
                  <a:lnTo>
                    <a:pt x="340" y="76"/>
                  </a:lnTo>
                  <a:lnTo>
                    <a:pt x="314" y="85"/>
                  </a:lnTo>
                  <a:lnTo>
                    <a:pt x="289" y="95"/>
                  </a:lnTo>
                  <a:lnTo>
                    <a:pt x="264" y="104"/>
                  </a:lnTo>
                  <a:lnTo>
                    <a:pt x="238" y="113"/>
                  </a:lnTo>
                  <a:lnTo>
                    <a:pt x="212" y="122"/>
                  </a:lnTo>
                  <a:lnTo>
                    <a:pt x="186" y="131"/>
                  </a:lnTo>
                  <a:lnTo>
                    <a:pt x="161" y="141"/>
                  </a:lnTo>
                  <a:lnTo>
                    <a:pt x="136" y="150"/>
                  </a:lnTo>
                  <a:lnTo>
                    <a:pt x="109" y="159"/>
                  </a:lnTo>
                  <a:lnTo>
                    <a:pt x="84" y="168"/>
                  </a:lnTo>
                  <a:lnTo>
                    <a:pt x="58" y="177"/>
                  </a:lnTo>
                  <a:lnTo>
                    <a:pt x="33" y="186"/>
                  </a:lnTo>
                  <a:lnTo>
                    <a:pt x="25" y="184"/>
                  </a:lnTo>
                  <a:lnTo>
                    <a:pt x="18" y="182"/>
                  </a:lnTo>
                  <a:lnTo>
                    <a:pt x="11" y="178"/>
                  </a:lnTo>
                  <a:lnTo>
                    <a:pt x="7" y="174"/>
                  </a:lnTo>
                  <a:lnTo>
                    <a:pt x="3" y="169"/>
                  </a:lnTo>
                  <a:lnTo>
                    <a:pt x="1" y="165"/>
                  </a:lnTo>
                  <a:lnTo>
                    <a:pt x="0" y="159"/>
                  </a:lnTo>
                  <a:lnTo>
                    <a:pt x="1" y="15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3" name="Freeform 43">
              <a:extLst>
                <a:ext uri="{FF2B5EF4-FFF2-40B4-BE49-F238E27FC236}">
                  <a16:creationId xmlns:a16="http://schemas.microsoft.com/office/drawing/2014/main" id="{E65C800F-4ACC-4C49-BE93-59566A640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2556"/>
              <a:ext cx="191" cy="82"/>
            </a:xfrm>
            <a:custGeom>
              <a:avLst/>
              <a:gdLst>
                <a:gd name="T0" fmla="*/ 1 w 387"/>
                <a:gd name="T1" fmla="*/ 130 h 164"/>
                <a:gd name="T2" fmla="*/ 25 w 387"/>
                <a:gd name="T3" fmla="*/ 122 h 164"/>
                <a:gd name="T4" fmla="*/ 48 w 387"/>
                <a:gd name="T5" fmla="*/ 114 h 164"/>
                <a:gd name="T6" fmla="*/ 73 w 387"/>
                <a:gd name="T7" fmla="*/ 106 h 164"/>
                <a:gd name="T8" fmla="*/ 96 w 387"/>
                <a:gd name="T9" fmla="*/ 98 h 164"/>
                <a:gd name="T10" fmla="*/ 120 w 387"/>
                <a:gd name="T11" fmla="*/ 90 h 164"/>
                <a:gd name="T12" fmla="*/ 143 w 387"/>
                <a:gd name="T13" fmla="*/ 82 h 164"/>
                <a:gd name="T14" fmla="*/ 167 w 387"/>
                <a:gd name="T15" fmla="*/ 74 h 164"/>
                <a:gd name="T16" fmla="*/ 191 w 387"/>
                <a:gd name="T17" fmla="*/ 65 h 164"/>
                <a:gd name="T18" fmla="*/ 214 w 387"/>
                <a:gd name="T19" fmla="*/ 57 h 164"/>
                <a:gd name="T20" fmla="*/ 239 w 387"/>
                <a:gd name="T21" fmla="*/ 49 h 164"/>
                <a:gd name="T22" fmla="*/ 262 w 387"/>
                <a:gd name="T23" fmla="*/ 41 h 164"/>
                <a:gd name="T24" fmla="*/ 286 w 387"/>
                <a:gd name="T25" fmla="*/ 32 h 164"/>
                <a:gd name="T26" fmla="*/ 309 w 387"/>
                <a:gd name="T27" fmla="*/ 24 h 164"/>
                <a:gd name="T28" fmla="*/ 333 w 387"/>
                <a:gd name="T29" fmla="*/ 16 h 164"/>
                <a:gd name="T30" fmla="*/ 356 w 387"/>
                <a:gd name="T31" fmla="*/ 8 h 164"/>
                <a:gd name="T32" fmla="*/ 380 w 387"/>
                <a:gd name="T33" fmla="*/ 0 h 164"/>
                <a:gd name="T34" fmla="*/ 385 w 387"/>
                <a:gd name="T35" fmla="*/ 9 h 164"/>
                <a:gd name="T36" fmla="*/ 387 w 387"/>
                <a:gd name="T37" fmla="*/ 19 h 164"/>
                <a:gd name="T38" fmla="*/ 385 w 387"/>
                <a:gd name="T39" fmla="*/ 29 h 164"/>
                <a:gd name="T40" fmla="*/ 379 w 387"/>
                <a:gd name="T41" fmla="*/ 39 h 164"/>
                <a:gd name="T42" fmla="*/ 357 w 387"/>
                <a:gd name="T43" fmla="*/ 47 h 164"/>
                <a:gd name="T44" fmla="*/ 335 w 387"/>
                <a:gd name="T45" fmla="*/ 54 h 164"/>
                <a:gd name="T46" fmla="*/ 315 w 387"/>
                <a:gd name="T47" fmla="*/ 62 h 164"/>
                <a:gd name="T48" fmla="*/ 293 w 387"/>
                <a:gd name="T49" fmla="*/ 70 h 164"/>
                <a:gd name="T50" fmla="*/ 271 w 387"/>
                <a:gd name="T51" fmla="*/ 78 h 164"/>
                <a:gd name="T52" fmla="*/ 249 w 387"/>
                <a:gd name="T53" fmla="*/ 85 h 164"/>
                <a:gd name="T54" fmla="*/ 227 w 387"/>
                <a:gd name="T55" fmla="*/ 93 h 164"/>
                <a:gd name="T56" fmla="*/ 206 w 387"/>
                <a:gd name="T57" fmla="*/ 101 h 164"/>
                <a:gd name="T58" fmla="*/ 184 w 387"/>
                <a:gd name="T59" fmla="*/ 109 h 164"/>
                <a:gd name="T60" fmla="*/ 162 w 387"/>
                <a:gd name="T61" fmla="*/ 116 h 164"/>
                <a:gd name="T62" fmla="*/ 141 w 387"/>
                <a:gd name="T63" fmla="*/ 124 h 164"/>
                <a:gd name="T64" fmla="*/ 119 w 387"/>
                <a:gd name="T65" fmla="*/ 132 h 164"/>
                <a:gd name="T66" fmla="*/ 97 w 387"/>
                <a:gd name="T67" fmla="*/ 141 h 164"/>
                <a:gd name="T68" fmla="*/ 76 w 387"/>
                <a:gd name="T69" fmla="*/ 147 h 164"/>
                <a:gd name="T70" fmla="*/ 54 w 387"/>
                <a:gd name="T71" fmla="*/ 155 h 164"/>
                <a:gd name="T72" fmla="*/ 32 w 387"/>
                <a:gd name="T73" fmla="*/ 164 h 164"/>
                <a:gd name="T74" fmla="*/ 24 w 387"/>
                <a:gd name="T75" fmla="*/ 161 h 164"/>
                <a:gd name="T76" fmla="*/ 17 w 387"/>
                <a:gd name="T77" fmla="*/ 159 h 164"/>
                <a:gd name="T78" fmla="*/ 12 w 387"/>
                <a:gd name="T79" fmla="*/ 155 h 164"/>
                <a:gd name="T80" fmla="*/ 7 w 387"/>
                <a:gd name="T81" fmla="*/ 151 h 164"/>
                <a:gd name="T82" fmla="*/ 2 w 387"/>
                <a:gd name="T83" fmla="*/ 146 h 164"/>
                <a:gd name="T84" fmla="*/ 0 w 387"/>
                <a:gd name="T85" fmla="*/ 142 h 164"/>
                <a:gd name="T86" fmla="*/ 0 w 387"/>
                <a:gd name="T87" fmla="*/ 136 h 164"/>
                <a:gd name="T88" fmla="*/ 1 w 387"/>
                <a:gd name="T89" fmla="*/ 13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7" h="164">
                  <a:moveTo>
                    <a:pt x="1" y="130"/>
                  </a:moveTo>
                  <a:lnTo>
                    <a:pt x="25" y="122"/>
                  </a:lnTo>
                  <a:lnTo>
                    <a:pt x="48" y="114"/>
                  </a:lnTo>
                  <a:lnTo>
                    <a:pt x="73" y="106"/>
                  </a:lnTo>
                  <a:lnTo>
                    <a:pt x="96" y="98"/>
                  </a:lnTo>
                  <a:lnTo>
                    <a:pt x="120" y="90"/>
                  </a:lnTo>
                  <a:lnTo>
                    <a:pt x="143" y="82"/>
                  </a:lnTo>
                  <a:lnTo>
                    <a:pt x="167" y="74"/>
                  </a:lnTo>
                  <a:lnTo>
                    <a:pt x="191" y="65"/>
                  </a:lnTo>
                  <a:lnTo>
                    <a:pt x="214" y="57"/>
                  </a:lnTo>
                  <a:lnTo>
                    <a:pt x="239" y="49"/>
                  </a:lnTo>
                  <a:lnTo>
                    <a:pt x="262" y="41"/>
                  </a:lnTo>
                  <a:lnTo>
                    <a:pt x="286" y="32"/>
                  </a:lnTo>
                  <a:lnTo>
                    <a:pt x="309" y="24"/>
                  </a:lnTo>
                  <a:lnTo>
                    <a:pt x="333" y="16"/>
                  </a:lnTo>
                  <a:lnTo>
                    <a:pt x="356" y="8"/>
                  </a:lnTo>
                  <a:lnTo>
                    <a:pt x="380" y="0"/>
                  </a:lnTo>
                  <a:lnTo>
                    <a:pt x="385" y="9"/>
                  </a:lnTo>
                  <a:lnTo>
                    <a:pt x="387" y="19"/>
                  </a:lnTo>
                  <a:lnTo>
                    <a:pt x="385" y="29"/>
                  </a:lnTo>
                  <a:lnTo>
                    <a:pt x="379" y="39"/>
                  </a:lnTo>
                  <a:lnTo>
                    <a:pt x="357" y="47"/>
                  </a:lnTo>
                  <a:lnTo>
                    <a:pt x="335" y="54"/>
                  </a:lnTo>
                  <a:lnTo>
                    <a:pt x="315" y="62"/>
                  </a:lnTo>
                  <a:lnTo>
                    <a:pt x="293" y="70"/>
                  </a:lnTo>
                  <a:lnTo>
                    <a:pt x="271" y="78"/>
                  </a:lnTo>
                  <a:lnTo>
                    <a:pt x="249" y="85"/>
                  </a:lnTo>
                  <a:lnTo>
                    <a:pt x="227" y="93"/>
                  </a:lnTo>
                  <a:lnTo>
                    <a:pt x="206" y="101"/>
                  </a:lnTo>
                  <a:lnTo>
                    <a:pt x="184" y="109"/>
                  </a:lnTo>
                  <a:lnTo>
                    <a:pt x="162" y="116"/>
                  </a:lnTo>
                  <a:lnTo>
                    <a:pt x="141" y="124"/>
                  </a:lnTo>
                  <a:lnTo>
                    <a:pt x="119" y="132"/>
                  </a:lnTo>
                  <a:lnTo>
                    <a:pt x="97" y="141"/>
                  </a:lnTo>
                  <a:lnTo>
                    <a:pt x="76" y="147"/>
                  </a:lnTo>
                  <a:lnTo>
                    <a:pt x="54" y="155"/>
                  </a:lnTo>
                  <a:lnTo>
                    <a:pt x="32" y="164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2" y="155"/>
                  </a:lnTo>
                  <a:lnTo>
                    <a:pt x="7" y="151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4" name="Freeform 44">
              <a:extLst>
                <a:ext uri="{FF2B5EF4-FFF2-40B4-BE49-F238E27FC236}">
                  <a16:creationId xmlns:a16="http://schemas.microsoft.com/office/drawing/2014/main" id="{1545F950-15D1-4692-B0DE-8707528846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2556"/>
              <a:ext cx="161" cy="69"/>
            </a:xfrm>
            <a:custGeom>
              <a:avLst/>
              <a:gdLst>
                <a:gd name="T0" fmla="*/ 2 w 324"/>
                <a:gd name="T1" fmla="*/ 108 h 139"/>
                <a:gd name="T2" fmla="*/ 21 w 324"/>
                <a:gd name="T3" fmla="*/ 101 h 139"/>
                <a:gd name="T4" fmla="*/ 41 w 324"/>
                <a:gd name="T5" fmla="*/ 95 h 139"/>
                <a:gd name="T6" fmla="*/ 60 w 324"/>
                <a:gd name="T7" fmla="*/ 88 h 139"/>
                <a:gd name="T8" fmla="*/ 81 w 324"/>
                <a:gd name="T9" fmla="*/ 82 h 139"/>
                <a:gd name="T10" fmla="*/ 101 w 324"/>
                <a:gd name="T11" fmla="*/ 75 h 139"/>
                <a:gd name="T12" fmla="*/ 120 w 324"/>
                <a:gd name="T13" fmla="*/ 68 h 139"/>
                <a:gd name="T14" fmla="*/ 140 w 324"/>
                <a:gd name="T15" fmla="*/ 61 h 139"/>
                <a:gd name="T16" fmla="*/ 159 w 324"/>
                <a:gd name="T17" fmla="*/ 54 h 139"/>
                <a:gd name="T18" fmla="*/ 180 w 324"/>
                <a:gd name="T19" fmla="*/ 47 h 139"/>
                <a:gd name="T20" fmla="*/ 200 w 324"/>
                <a:gd name="T21" fmla="*/ 41 h 139"/>
                <a:gd name="T22" fmla="*/ 219 w 324"/>
                <a:gd name="T23" fmla="*/ 34 h 139"/>
                <a:gd name="T24" fmla="*/ 239 w 324"/>
                <a:gd name="T25" fmla="*/ 27 h 139"/>
                <a:gd name="T26" fmla="*/ 258 w 324"/>
                <a:gd name="T27" fmla="*/ 21 h 139"/>
                <a:gd name="T28" fmla="*/ 278 w 324"/>
                <a:gd name="T29" fmla="*/ 14 h 139"/>
                <a:gd name="T30" fmla="*/ 298 w 324"/>
                <a:gd name="T31" fmla="*/ 7 h 139"/>
                <a:gd name="T32" fmla="*/ 317 w 324"/>
                <a:gd name="T33" fmla="*/ 0 h 139"/>
                <a:gd name="T34" fmla="*/ 322 w 324"/>
                <a:gd name="T35" fmla="*/ 9 h 139"/>
                <a:gd name="T36" fmla="*/ 324 w 324"/>
                <a:gd name="T37" fmla="*/ 19 h 139"/>
                <a:gd name="T38" fmla="*/ 322 w 324"/>
                <a:gd name="T39" fmla="*/ 29 h 139"/>
                <a:gd name="T40" fmla="*/ 316 w 324"/>
                <a:gd name="T41" fmla="*/ 39 h 139"/>
                <a:gd name="T42" fmla="*/ 299 w 324"/>
                <a:gd name="T43" fmla="*/ 45 h 139"/>
                <a:gd name="T44" fmla="*/ 280 w 324"/>
                <a:gd name="T45" fmla="*/ 52 h 139"/>
                <a:gd name="T46" fmla="*/ 263 w 324"/>
                <a:gd name="T47" fmla="*/ 58 h 139"/>
                <a:gd name="T48" fmla="*/ 245 w 324"/>
                <a:gd name="T49" fmla="*/ 65 h 139"/>
                <a:gd name="T50" fmla="*/ 227 w 324"/>
                <a:gd name="T51" fmla="*/ 70 h 139"/>
                <a:gd name="T52" fmla="*/ 209 w 324"/>
                <a:gd name="T53" fmla="*/ 77 h 139"/>
                <a:gd name="T54" fmla="*/ 192 w 324"/>
                <a:gd name="T55" fmla="*/ 83 h 139"/>
                <a:gd name="T56" fmla="*/ 174 w 324"/>
                <a:gd name="T57" fmla="*/ 89 h 139"/>
                <a:gd name="T58" fmla="*/ 156 w 324"/>
                <a:gd name="T59" fmla="*/ 96 h 139"/>
                <a:gd name="T60" fmla="*/ 139 w 324"/>
                <a:gd name="T61" fmla="*/ 101 h 139"/>
                <a:gd name="T62" fmla="*/ 120 w 324"/>
                <a:gd name="T63" fmla="*/ 108 h 139"/>
                <a:gd name="T64" fmla="*/ 103 w 324"/>
                <a:gd name="T65" fmla="*/ 114 h 139"/>
                <a:gd name="T66" fmla="*/ 85 w 324"/>
                <a:gd name="T67" fmla="*/ 121 h 139"/>
                <a:gd name="T68" fmla="*/ 67 w 324"/>
                <a:gd name="T69" fmla="*/ 127 h 139"/>
                <a:gd name="T70" fmla="*/ 49 w 324"/>
                <a:gd name="T71" fmla="*/ 134 h 139"/>
                <a:gd name="T72" fmla="*/ 32 w 324"/>
                <a:gd name="T73" fmla="*/ 139 h 139"/>
                <a:gd name="T74" fmla="*/ 23 w 324"/>
                <a:gd name="T75" fmla="*/ 138 h 139"/>
                <a:gd name="T76" fmla="*/ 17 w 324"/>
                <a:gd name="T77" fmla="*/ 135 h 139"/>
                <a:gd name="T78" fmla="*/ 11 w 324"/>
                <a:gd name="T79" fmla="*/ 132 h 139"/>
                <a:gd name="T80" fmla="*/ 6 w 324"/>
                <a:gd name="T81" fmla="*/ 129 h 139"/>
                <a:gd name="T82" fmla="*/ 3 w 324"/>
                <a:gd name="T83" fmla="*/ 124 h 139"/>
                <a:gd name="T84" fmla="*/ 0 w 324"/>
                <a:gd name="T85" fmla="*/ 120 h 139"/>
                <a:gd name="T86" fmla="*/ 0 w 324"/>
                <a:gd name="T87" fmla="*/ 114 h 139"/>
                <a:gd name="T88" fmla="*/ 2 w 324"/>
                <a:gd name="T89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139">
                  <a:moveTo>
                    <a:pt x="2" y="108"/>
                  </a:moveTo>
                  <a:lnTo>
                    <a:pt x="21" y="101"/>
                  </a:lnTo>
                  <a:lnTo>
                    <a:pt x="41" y="95"/>
                  </a:lnTo>
                  <a:lnTo>
                    <a:pt x="60" y="88"/>
                  </a:lnTo>
                  <a:lnTo>
                    <a:pt x="81" y="82"/>
                  </a:lnTo>
                  <a:lnTo>
                    <a:pt x="101" y="75"/>
                  </a:lnTo>
                  <a:lnTo>
                    <a:pt x="120" y="68"/>
                  </a:lnTo>
                  <a:lnTo>
                    <a:pt x="140" y="61"/>
                  </a:lnTo>
                  <a:lnTo>
                    <a:pt x="159" y="54"/>
                  </a:lnTo>
                  <a:lnTo>
                    <a:pt x="180" y="47"/>
                  </a:lnTo>
                  <a:lnTo>
                    <a:pt x="200" y="41"/>
                  </a:lnTo>
                  <a:lnTo>
                    <a:pt x="219" y="34"/>
                  </a:lnTo>
                  <a:lnTo>
                    <a:pt x="239" y="27"/>
                  </a:lnTo>
                  <a:lnTo>
                    <a:pt x="258" y="21"/>
                  </a:lnTo>
                  <a:lnTo>
                    <a:pt x="278" y="14"/>
                  </a:lnTo>
                  <a:lnTo>
                    <a:pt x="298" y="7"/>
                  </a:lnTo>
                  <a:lnTo>
                    <a:pt x="317" y="0"/>
                  </a:lnTo>
                  <a:lnTo>
                    <a:pt x="322" y="9"/>
                  </a:lnTo>
                  <a:lnTo>
                    <a:pt x="324" y="19"/>
                  </a:lnTo>
                  <a:lnTo>
                    <a:pt x="322" y="29"/>
                  </a:lnTo>
                  <a:lnTo>
                    <a:pt x="316" y="39"/>
                  </a:lnTo>
                  <a:lnTo>
                    <a:pt x="299" y="45"/>
                  </a:lnTo>
                  <a:lnTo>
                    <a:pt x="280" y="52"/>
                  </a:lnTo>
                  <a:lnTo>
                    <a:pt x="263" y="58"/>
                  </a:lnTo>
                  <a:lnTo>
                    <a:pt x="245" y="65"/>
                  </a:lnTo>
                  <a:lnTo>
                    <a:pt x="227" y="70"/>
                  </a:lnTo>
                  <a:lnTo>
                    <a:pt x="209" y="77"/>
                  </a:lnTo>
                  <a:lnTo>
                    <a:pt x="192" y="83"/>
                  </a:lnTo>
                  <a:lnTo>
                    <a:pt x="174" y="89"/>
                  </a:lnTo>
                  <a:lnTo>
                    <a:pt x="156" y="96"/>
                  </a:lnTo>
                  <a:lnTo>
                    <a:pt x="139" y="101"/>
                  </a:lnTo>
                  <a:lnTo>
                    <a:pt x="120" y="108"/>
                  </a:lnTo>
                  <a:lnTo>
                    <a:pt x="103" y="114"/>
                  </a:lnTo>
                  <a:lnTo>
                    <a:pt x="85" y="121"/>
                  </a:lnTo>
                  <a:lnTo>
                    <a:pt x="67" y="127"/>
                  </a:lnTo>
                  <a:lnTo>
                    <a:pt x="49" y="134"/>
                  </a:lnTo>
                  <a:lnTo>
                    <a:pt x="32" y="139"/>
                  </a:lnTo>
                  <a:lnTo>
                    <a:pt x="23" y="138"/>
                  </a:lnTo>
                  <a:lnTo>
                    <a:pt x="17" y="135"/>
                  </a:lnTo>
                  <a:lnTo>
                    <a:pt x="11" y="132"/>
                  </a:lnTo>
                  <a:lnTo>
                    <a:pt x="6" y="129"/>
                  </a:lnTo>
                  <a:lnTo>
                    <a:pt x="3" y="124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5" name="Freeform 45">
              <a:extLst>
                <a:ext uri="{FF2B5EF4-FFF2-40B4-BE49-F238E27FC236}">
                  <a16:creationId xmlns:a16="http://schemas.microsoft.com/office/drawing/2014/main" id="{BD4EFDFD-034F-41F9-875C-03299F714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556"/>
              <a:ext cx="128" cy="59"/>
            </a:xfrm>
            <a:custGeom>
              <a:avLst/>
              <a:gdLst>
                <a:gd name="T0" fmla="*/ 1 w 260"/>
                <a:gd name="T1" fmla="*/ 86 h 116"/>
                <a:gd name="T2" fmla="*/ 17 w 260"/>
                <a:gd name="T3" fmla="*/ 81 h 116"/>
                <a:gd name="T4" fmla="*/ 32 w 260"/>
                <a:gd name="T5" fmla="*/ 76 h 116"/>
                <a:gd name="T6" fmla="*/ 48 w 260"/>
                <a:gd name="T7" fmla="*/ 70 h 116"/>
                <a:gd name="T8" fmla="*/ 64 w 260"/>
                <a:gd name="T9" fmla="*/ 65 h 116"/>
                <a:gd name="T10" fmla="*/ 79 w 260"/>
                <a:gd name="T11" fmla="*/ 60 h 116"/>
                <a:gd name="T12" fmla="*/ 95 w 260"/>
                <a:gd name="T13" fmla="*/ 54 h 116"/>
                <a:gd name="T14" fmla="*/ 112 w 260"/>
                <a:gd name="T15" fmla="*/ 49 h 116"/>
                <a:gd name="T16" fmla="*/ 128 w 260"/>
                <a:gd name="T17" fmla="*/ 43 h 116"/>
                <a:gd name="T18" fmla="*/ 143 w 260"/>
                <a:gd name="T19" fmla="*/ 38 h 116"/>
                <a:gd name="T20" fmla="*/ 159 w 260"/>
                <a:gd name="T21" fmla="*/ 32 h 116"/>
                <a:gd name="T22" fmla="*/ 175 w 260"/>
                <a:gd name="T23" fmla="*/ 27 h 116"/>
                <a:gd name="T24" fmla="*/ 190 w 260"/>
                <a:gd name="T25" fmla="*/ 22 h 116"/>
                <a:gd name="T26" fmla="*/ 206 w 260"/>
                <a:gd name="T27" fmla="*/ 16 h 116"/>
                <a:gd name="T28" fmla="*/ 222 w 260"/>
                <a:gd name="T29" fmla="*/ 11 h 116"/>
                <a:gd name="T30" fmla="*/ 237 w 260"/>
                <a:gd name="T31" fmla="*/ 6 h 116"/>
                <a:gd name="T32" fmla="*/ 253 w 260"/>
                <a:gd name="T33" fmla="*/ 0 h 116"/>
                <a:gd name="T34" fmla="*/ 258 w 260"/>
                <a:gd name="T35" fmla="*/ 9 h 116"/>
                <a:gd name="T36" fmla="*/ 260 w 260"/>
                <a:gd name="T37" fmla="*/ 19 h 116"/>
                <a:gd name="T38" fmla="*/ 258 w 260"/>
                <a:gd name="T39" fmla="*/ 29 h 116"/>
                <a:gd name="T40" fmla="*/ 252 w 260"/>
                <a:gd name="T41" fmla="*/ 41 h 116"/>
                <a:gd name="T42" fmla="*/ 238 w 260"/>
                <a:gd name="T43" fmla="*/ 45 h 116"/>
                <a:gd name="T44" fmla="*/ 224 w 260"/>
                <a:gd name="T45" fmla="*/ 50 h 116"/>
                <a:gd name="T46" fmla="*/ 211 w 260"/>
                <a:gd name="T47" fmla="*/ 54 h 116"/>
                <a:gd name="T48" fmla="*/ 197 w 260"/>
                <a:gd name="T49" fmla="*/ 59 h 116"/>
                <a:gd name="T50" fmla="*/ 183 w 260"/>
                <a:gd name="T51" fmla="*/ 65 h 116"/>
                <a:gd name="T52" fmla="*/ 169 w 260"/>
                <a:gd name="T53" fmla="*/ 69 h 116"/>
                <a:gd name="T54" fmla="*/ 155 w 260"/>
                <a:gd name="T55" fmla="*/ 74 h 116"/>
                <a:gd name="T56" fmla="*/ 141 w 260"/>
                <a:gd name="T57" fmla="*/ 78 h 116"/>
                <a:gd name="T58" fmla="*/ 127 w 260"/>
                <a:gd name="T59" fmla="*/ 83 h 116"/>
                <a:gd name="T60" fmla="*/ 113 w 260"/>
                <a:gd name="T61" fmla="*/ 88 h 116"/>
                <a:gd name="T62" fmla="*/ 99 w 260"/>
                <a:gd name="T63" fmla="*/ 92 h 116"/>
                <a:gd name="T64" fmla="*/ 85 w 260"/>
                <a:gd name="T65" fmla="*/ 97 h 116"/>
                <a:gd name="T66" fmla="*/ 71 w 260"/>
                <a:gd name="T67" fmla="*/ 103 h 116"/>
                <a:gd name="T68" fmla="*/ 57 w 260"/>
                <a:gd name="T69" fmla="*/ 107 h 116"/>
                <a:gd name="T70" fmla="*/ 44 w 260"/>
                <a:gd name="T71" fmla="*/ 112 h 116"/>
                <a:gd name="T72" fmla="*/ 30 w 260"/>
                <a:gd name="T73" fmla="*/ 116 h 116"/>
                <a:gd name="T74" fmla="*/ 22 w 260"/>
                <a:gd name="T75" fmla="*/ 115 h 116"/>
                <a:gd name="T76" fmla="*/ 15 w 260"/>
                <a:gd name="T77" fmla="*/ 113 h 116"/>
                <a:gd name="T78" fmla="*/ 9 w 260"/>
                <a:gd name="T79" fmla="*/ 109 h 116"/>
                <a:gd name="T80" fmla="*/ 6 w 260"/>
                <a:gd name="T81" fmla="*/ 106 h 116"/>
                <a:gd name="T82" fmla="*/ 2 w 260"/>
                <a:gd name="T83" fmla="*/ 103 h 116"/>
                <a:gd name="T84" fmla="*/ 0 w 260"/>
                <a:gd name="T85" fmla="*/ 98 h 116"/>
                <a:gd name="T86" fmla="*/ 0 w 260"/>
                <a:gd name="T87" fmla="*/ 92 h 116"/>
                <a:gd name="T88" fmla="*/ 1 w 260"/>
                <a:gd name="T89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" h="116">
                  <a:moveTo>
                    <a:pt x="1" y="86"/>
                  </a:moveTo>
                  <a:lnTo>
                    <a:pt x="17" y="81"/>
                  </a:lnTo>
                  <a:lnTo>
                    <a:pt x="32" y="76"/>
                  </a:lnTo>
                  <a:lnTo>
                    <a:pt x="48" y="70"/>
                  </a:lnTo>
                  <a:lnTo>
                    <a:pt x="64" y="65"/>
                  </a:lnTo>
                  <a:lnTo>
                    <a:pt x="79" y="60"/>
                  </a:lnTo>
                  <a:lnTo>
                    <a:pt x="95" y="54"/>
                  </a:lnTo>
                  <a:lnTo>
                    <a:pt x="112" y="49"/>
                  </a:lnTo>
                  <a:lnTo>
                    <a:pt x="128" y="43"/>
                  </a:lnTo>
                  <a:lnTo>
                    <a:pt x="143" y="38"/>
                  </a:lnTo>
                  <a:lnTo>
                    <a:pt x="159" y="32"/>
                  </a:lnTo>
                  <a:lnTo>
                    <a:pt x="175" y="27"/>
                  </a:lnTo>
                  <a:lnTo>
                    <a:pt x="190" y="22"/>
                  </a:lnTo>
                  <a:lnTo>
                    <a:pt x="206" y="16"/>
                  </a:lnTo>
                  <a:lnTo>
                    <a:pt x="222" y="11"/>
                  </a:lnTo>
                  <a:lnTo>
                    <a:pt x="237" y="6"/>
                  </a:lnTo>
                  <a:lnTo>
                    <a:pt x="253" y="0"/>
                  </a:lnTo>
                  <a:lnTo>
                    <a:pt x="258" y="9"/>
                  </a:lnTo>
                  <a:lnTo>
                    <a:pt x="260" y="19"/>
                  </a:lnTo>
                  <a:lnTo>
                    <a:pt x="258" y="29"/>
                  </a:lnTo>
                  <a:lnTo>
                    <a:pt x="252" y="41"/>
                  </a:lnTo>
                  <a:lnTo>
                    <a:pt x="238" y="45"/>
                  </a:lnTo>
                  <a:lnTo>
                    <a:pt x="224" y="50"/>
                  </a:lnTo>
                  <a:lnTo>
                    <a:pt x="211" y="54"/>
                  </a:lnTo>
                  <a:lnTo>
                    <a:pt x="197" y="59"/>
                  </a:lnTo>
                  <a:lnTo>
                    <a:pt x="183" y="65"/>
                  </a:lnTo>
                  <a:lnTo>
                    <a:pt x="169" y="69"/>
                  </a:lnTo>
                  <a:lnTo>
                    <a:pt x="155" y="74"/>
                  </a:lnTo>
                  <a:lnTo>
                    <a:pt x="141" y="78"/>
                  </a:lnTo>
                  <a:lnTo>
                    <a:pt x="127" y="83"/>
                  </a:lnTo>
                  <a:lnTo>
                    <a:pt x="113" y="88"/>
                  </a:lnTo>
                  <a:lnTo>
                    <a:pt x="99" y="92"/>
                  </a:lnTo>
                  <a:lnTo>
                    <a:pt x="85" y="97"/>
                  </a:lnTo>
                  <a:lnTo>
                    <a:pt x="71" y="103"/>
                  </a:lnTo>
                  <a:lnTo>
                    <a:pt x="57" y="107"/>
                  </a:lnTo>
                  <a:lnTo>
                    <a:pt x="44" y="112"/>
                  </a:lnTo>
                  <a:lnTo>
                    <a:pt x="30" y="116"/>
                  </a:lnTo>
                  <a:lnTo>
                    <a:pt x="22" y="115"/>
                  </a:lnTo>
                  <a:lnTo>
                    <a:pt x="15" y="113"/>
                  </a:lnTo>
                  <a:lnTo>
                    <a:pt x="9" y="109"/>
                  </a:lnTo>
                  <a:lnTo>
                    <a:pt x="6" y="106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1" y="8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6" name="Freeform 46">
              <a:extLst>
                <a:ext uri="{FF2B5EF4-FFF2-40B4-BE49-F238E27FC236}">
                  <a16:creationId xmlns:a16="http://schemas.microsoft.com/office/drawing/2014/main" id="{9BB933B0-474F-4B2C-8745-76D9643F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556"/>
              <a:ext cx="98" cy="47"/>
            </a:xfrm>
            <a:custGeom>
              <a:avLst/>
              <a:gdLst>
                <a:gd name="T0" fmla="*/ 0 w 197"/>
                <a:gd name="T1" fmla="*/ 65 h 93"/>
                <a:gd name="T2" fmla="*/ 12 w 197"/>
                <a:gd name="T3" fmla="*/ 60 h 93"/>
                <a:gd name="T4" fmla="*/ 24 w 197"/>
                <a:gd name="T5" fmla="*/ 57 h 93"/>
                <a:gd name="T6" fmla="*/ 36 w 197"/>
                <a:gd name="T7" fmla="*/ 52 h 93"/>
                <a:gd name="T8" fmla="*/ 47 w 197"/>
                <a:gd name="T9" fmla="*/ 49 h 93"/>
                <a:gd name="T10" fmla="*/ 60 w 197"/>
                <a:gd name="T11" fmla="*/ 44 h 93"/>
                <a:gd name="T12" fmla="*/ 72 w 197"/>
                <a:gd name="T13" fmla="*/ 41 h 93"/>
                <a:gd name="T14" fmla="*/ 83 w 197"/>
                <a:gd name="T15" fmla="*/ 36 h 93"/>
                <a:gd name="T16" fmla="*/ 96 w 197"/>
                <a:gd name="T17" fmla="*/ 32 h 93"/>
                <a:gd name="T18" fmla="*/ 107 w 197"/>
                <a:gd name="T19" fmla="*/ 28 h 93"/>
                <a:gd name="T20" fmla="*/ 119 w 197"/>
                <a:gd name="T21" fmla="*/ 24 h 93"/>
                <a:gd name="T22" fmla="*/ 130 w 197"/>
                <a:gd name="T23" fmla="*/ 20 h 93"/>
                <a:gd name="T24" fmla="*/ 143 w 197"/>
                <a:gd name="T25" fmla="*/ 16 h 93"/>
                <a:gd name="T26" fmla="*/ 155 w 197"/>
                <a:gd name="T27" fmla="*/ 12 h 93"/>
                <a:gd name="T28" fmla="*/ 166 w 197"/>
                <a:gd name="T29" fmla="*/ 8 h 93"/>
                <a:gd name="T30" fmla="*/ 179 w 197"/>
                <a:gd name="T31" fmla="*/ 4 h 93"/>
                <a:gd name="T32" fmla="*/ 190 w 197"/>
                <a:gd name="T33" fmla="*/ 0 h 93"/>
                <a:gd name="T34" fmla="*/ 195 w 197"/>
                <a:gd name="T35" fmla="*/ 9 h 93"/>
                <a:gd name="T36" fmla="*/ 197 w 197"/>
                <a:gd name="T37" fmla="*/ 19 h 93"/>
                <a:gd name="T38" fmla="*/ 195 w 197"/>
                <a:gd name="T39" fmla="*/ 29 h 93"/>
                <a:gd name="T40" fmla="*/ 189 w 197"/>
                <a:gd name="T41" fmla="*/ 41 h 93"/>
                <a:gd name="T42" fmla="*/ 170 w 197"/>
                <a:gd name="T43" fmla="*/ 47 h 93"/>
                <a:gd name="T44" fmla="*/ 149 w 197"/>
                <a:gd name="T45" fmla="*/ 53 h 93"/>
                <a:gd name="T46" fmla="*/ 129 w 197"/>
                <a:gd name="T47" fmla="*/ 60 h 93"/>
                <a:gd name="T48" fmla="*/ 110 w 197"/>
                <a:gd name="T49" fmla="*/ 67 h 93"/>
                <a:gd name="T50" fmla="*/ 89 w 197"/>
                <a:gd name="T51" fmla="*/ 73 h 93"/>
                <a:gd name="T52" fmla="*/ 69 w 197"/>
                <a:gd name="T53" fmla="*/ 80 h 93"/>
                <a:gd name="T54" fmla="*/ 49 w 197"/>
                <a:gd name="T55" fmla="*/ 86 h 93"/>
                <a:gd name="T56" fmla="*/ 29 w 197"/>
                <a:gd name="T57" fmla="*/ 93 h 93"/>
                <a:gd name="T58" fmla="*/ 15 w 197"/>
                <a:gd name="T59" fmla="*/ 89 h 93"/>
                <a:gd name="T60" fmla="*/ 5 w 197"/>
                <a:gd name="T61" fmla="*/ 83 h 93"/>
                <a:gd name="T62" fmla="*/ 0 w 197"/>
                <a:gd name="T63" fmla="*/ 75 h 93"/>
                <a:gd name="T64" fmla="*/ 0 w 197"/>
                <a:gd name="T65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" h="93">
                  <a:moveTo>
                    <a:pt x="0" y="65"/>
                  </a:moveTo>
                  <a:lnTo>
                    <a:pt x="12" y="60"/>
                  </a:lnTo>
                  <a:lnTo>
                    <a:pt x="24" y="57"/>
                  </a:lnTo>
                  <a:lnTo>
                    <a:pt x="36" y="52"/>
                  </a:lnTo>
                  <a:lnTo>
                    <a:pt x="47" y="49"/>
                  </a:lnTo>
                  <a:lnTo>
                    <a:pt x="60" y="44"/>
                  </a:lnTo>
                  <a:lnTo>
                    <a:pt x="72" y="41"/>
                  </a:lnTo>
                  <a:lnTo>
                    <a:pt x="83" y="36"/>
                  </a:lnTo>
                  <a:lnTo>
                    <a:pt x="96" y="32"/>
                  </a:lnTo>
                  <a:lnTo>
                    <a:pt x="107" y="28"/>
                  </a:lnTo>
                  <a:lnTo>
                    <a:pt x="119" y="24"/>
                  </a:lnTo>
                  <a:lnTo>
                    <a:pt x="130" y="20"/>
                  </a:lnTo>
                  <a:lnTo>
                    <a:pt x="143" y="16"/>
                  </a:lnTo>
                  <a:lnTo>
                    <a:pt x="155" y="12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90" y="0"/>
                  </a:lnTo>
                  <a:lnTo>
                    <a:pt x="195" y="9"/>
                  </a:lnTo>
                  <a:lnTo>
                    <a:pt x="197" y="19"/>
                  </a:lnTo>
                  <a:lnTo>
                    <a:pt x="195" y="29"/>
                  </a:lnTo>
                  <a:lnTo>
                    <a:pt x="189" y="41"/>
                  </a:lnTo>
                  <a:lnTo>
                    <a:pt x="170" y="47"/>
                  </a:lnTo>
                  <a:lnTo>
                    <a:pt x="149" y="53"/>
                  </a:lnTo>
                  <a:lnTo>
                    <a:pt x="129" y="60"/>
                  </a:lnTo>
                  <a:lnTo>
                    <a:pt x="110" y="67"/>
                  </a:lnTo>
                  <a:lnTo>
                    <a:pt x="89" y="73"/>
                  </a:lnTo>
                  <a:lnTo>
                    <a:pt x="69" y="80"/>
                  </a:lnTo>
                  <a:lnTo>
                    <a:pt x="49" y="86"/>
                  </a:lnTo>
                  <a:lnTo>
                    <a:pt x="29" y="93"/>
                  </a:lnTo>
                  <a:lnTo>
                    <a:pt x="15" y="89"/>
                  </a:lnTo>
                  <a:lnTo>
                    <a:pt x="5" y="83"/>
                  </a:lnTo>
                  <a:lnTo>
                    <a:pt x="0" y="7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7" name="Freeform 47">
              <a:extLst>
                <a:ext uri="{FF2B5EF4-FFF2-40B4-BE49-F238E27FC236}">
                  <a16:creationId xmlns:a16="http://schemas.microsoft.com/office/drawing/2014/main" id="{B1D65D4F-C5F3-44C2-9AC0-DA55CB29C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556"/>
              <a:ext cx="66" cy="35"/>
            </a:xfrm>
            <a:custGeom>
              <a:avLst/>
              <a:gdLst>
                <a:gd name="T0" fmla="*/ 2 w 135"/>
                <a:gd name="T1" fmla="*/ 43 h 69"/>
                <a:gd name="T2" fmla="*/ 18 w 135"/>
                <a:gd name="T3" fmla="*/ 37 h 69"/>
                <a:gd name="T4" fmla="*/ 34 w 135"/>
                <a:gd name="T5" fmla="*/ 32 h 69"/>
                <a:gd name="T6" fmla="*/ 50 w 135"/>
                <a:gd name="T7" fmla="*/ 27 h 69"/>
                <a:gd name="T8" fmla="*/ 65 w 135"/>
                <a:gd name="T9" fmla="*/ 21 h 69"/>
                <a:gd name="T10" fmla="*/ 81 w 135"/>
                <a:gd name="T11" fmla="*/ 16 h 69"/>
                <a:gd name="T12" fmla="*/ 97 w 135"/>
                <a:gd name="T13" fmla="*/ 11 h 69"/>
                <a:gd name="T14" fmla="*/ 112 w 135"/>
                <a:gd name="T15" fmla="*/ 6 h 69"/>
                <a:gd name="T16" fmla="*/ 128 w 135"/>
                <a:gd name="T17" fmla="*/ 0 h 69"/>
                <a:gd name="T18" fmla="*/ 133 w 135"/>
                <a:gd name="T19" fmla="*/ 9 h 69"/>
                <a:gd name="T20" fmla="*/ 135 w 135"/>
                <a:gd name="T21" fmla="*/ 19 h 69"/>
                <a:gd name="T22" fmla="*/ 133 w 135"/>
                <a:gd name="T23" fmla="*/ 29 h 69"/>
                <a:gd name="T24" fmla="*/ 127 w 135"/>
                <a:gd name="T25" fmla="*/ 41 h 69"/>
                <a:gd name="T26" fmla="*/ 114 w 135"/>
                <a:gd name="T27" fmla="*/ 44 h 69"/>
                <a:gd name="T28" fmla="*/ 103 w 135"/>
                <a:gd name="T29" fmla="*/ 49 h 69"/>
                <a:gd name="T30" fmla="*/ 90 w 135"/>
                <a:gd name="T31" fmla="*/ 52 h 69"/>
                <a:gd name="T32" fmla="*/ 79 w 135"/>
                <a:gd name="T33" fmla="*/ 55 h 69"/>
                <a:gd name="T34" fmla="*/ 66 w 135"/>
                <a:gd name="T35" fmla="*/ 59 h 69"/>
                <a:gd name="T36" fmla="*/ 53 w 135"/>
                <a:gd name="T37" fmla="*/ 62 h 69"/>
                <a:gd name="T38" fmla="*/ 42 w 135"/>
                <a:gd name="T39" fmla="*/ 66 h 69"/>
                <a:gd name="T40" fmla="*/ 29 w 135"/>
                <a:gd name="T41" fmla="*/ 69 h 69"/>
                <a:gd name="T42" fmla="*/ 15 w 135"/>
                <a:gd name="T43" fmla="*/ 66 h 69"/>
                <a:gd name="T44" fmla="*/ 5 w 135"/>
                <a:gd name="T45" fmla="*/ 61 h 69"/>
                <a:gd name="T46" fmla="*/ 0 w 135"/>
                <a:gd name="T47" fmla="*/ 53 h 69"/>
                <a:gd name="T48" fmla="*/ 2 w 135"/>
                <a:gd name="T49" fmla="*/ 4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69">
                  <a:moveTo>
                    <a:pt x="2" y="43"/>
                  </a:moveTo>
                  <a:lnTo>
                    <a:pt x="18" y="37"/>
                  </a:lnTo>
                  <a:lnTo>
                    <a:pt x="34" y="32"/>
                  </a:lnTo>
                  <a:lnTo>
                    <a:pt x="50" y="27"/>
                  </a:lnTo>
                  <a:lnTo>
                    <a:pt x="65" y="21"/>
                  </a:lnTo>
                  <a:lnTo>
                    <a:pt x="81" y="16"/>
                  </a:lnTo>
                  <a:lnTo>
                    <a:pt x="97" y="11"/>
                  </a:lnTo>
                  <a:lnTo>
                    <a:pt x="112" y="6"/>
                  </a:lnTo>
                  <a:lnTo>
                    <a:pt x="128" y="0"/>
                  </a:lnTo>
                  <a:lnTo>
                    <a:pt x="133" y="9"/>
                  </a:lnTo>
                  <a:lnTo>
                    <a:pt x="135" y="19"/>
                  </a:lnTo>
                  <a:lnTo>
                    <a:pt x="133" y="29"/>
                  </a:lnTo>
                  <a:lnTo>
                    <a:pt x="127" y="41"/>
                  </a:lnTo>
                  <a:lnTo>
                    <a:pt x="114" y="44"/>
                  </a:lnTo>
                  <a:lnTo>
                    <a:pt x="103" y="49"/>
                  </a:lnTo>
                  <a:lnTo>
                    <a:pt x="90" y="52"/>
                  </a:lnTo>
                  <a:lnTo>
                    <a:pt x="79" y="55"/>
                  </a:lnTo>
                  <a:lnTo>
                    <a:pt x="66" y="59"/>
                  </a:lnTo>
                  <a:lnTo>
                    <a:pt x="53" y="62"/>
                  </a:lnTo>
                  <a:lnTo>
                    <a:pt x="42" y="66"/>
                  </a:lnTo>
                  <a:lnTo>
                    <a:pt x="29" y="69"/>
                  </a:lnTo>
                  <a:lnTo>
                    <a:pt x="15" y="66"/>
                  </a:lnTo>
                  <a:lnTo>
                    <a:pt x="5" y="61"/>
                  </a:lnTo>
                  <a:lnTo>
                    <a:pt x="0" y="5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8" name="Freeform 48">
              <a:extLst>
                <a:ext uri="{FF2B5EF4-FFF2-40B4-BE49-F238E27FC236}">
                  <a16:creationId xmlns:a16="http://schemas.microsoft.com/office/drawing/2014/main" id="{839D8FF4-3703-4E4A-A099-1A4E5563C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556"/>
              <a:ext cx="36" cy="25"/>
            </a:xfrm>
            <a:custGeom>
              <a:avLst/>
              <a:gdLst>
                <a:gd name="T0" fmla="*/ 1 w 71"/>
                <a:gd name="T1" fmla="*/ 21 h 46"/>
                <a:gd name="T2" fmla="*/ 64 w 71"/>
                <a:gd name="T3" fmla="*/ 0 h 46"/>
                <a:gd name="T4" fmla="*/ 69 w 71"/>
                <a:gd name="T5" fmla="*/ 9 h 46"/>
                <a:gd name="T6" fmla="*/ 71 w 71"/>
                <a:gd name="T7" fmla="*/ 19 h 46"/>
                <a:gd name="T8" fmla="*/ 69 w 71"/>
                <a:gd name="T9" fmla="*/ 30 h 46"/>
                <a:gd name="T10" fmla="*/ 63 w 71"/>
                <a:gd name="T11" fmla="*/ 42 h 46"/>
                <a:gd name="T12" fmla="*/ 27 w 71"/>
                <a:gd name="T13" fmla="*/ 46 h 46"/>
                <a:gd name="T14" fmla="*/ 14 w 71"/>
                <a:gd name="T15" fmla="*/ 43 h 46"/>
                <a:gd name="T16" fmla="*/ 4 w 71"/>
                <a:gd name="T17" fmla="*/ 38 h 46"/>
                <a:gd name="T18" fmla="*/ 0 w 71"/>
                <a:gd name="T19" fmla="*/ 31 h 46"/>
                <a:gd name="T20" fmla="*/ 1 w 71"/>
                <a:gd name="T2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6">
                  <a:moveTo>
                    <a:pt x="1" y="21"/>
                  </a:moveTo>
                  <a:lnTo>
                    <a:pt x="64" y="0"/>
                  </a:lnTo>
                  <a:lnTo>
                    <a:pt x="69" y="9"/>
                  </a:lnTo>
                  <a:lnTo>
                    <a:pt x="71" y="19"/>
                  </a:lnTo>
                  <a:lnTo>
                    <a:pt x="69" y="30"/>
                  </a:lnTo>
                  <a:lnTo>
                    <a:pt x="63" y="42"/>
                  </a:lnTo>
                  <a:lnTo>
                    <a:pt x="27" y="46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3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69" name="Freeform 49">
              <a:extLst>
                <a:ext uri="{FF2B5EF4-FFF2-40B4-BE49-F238E27FC236}">
                  <a16:creationId xmlns:a16="http://schemas.microsoft.com/office/drawing/2014/main" id="{5DC5F577-D4AD-49DA-94DE-850EBE6C1A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2587"/>
              <a:ext cx="301" cy="100"/>
            </a:xfrm>
            <a:custGeom>
              <a:avLst/>
              <a:gdLst>
                <a:gd name="T0" fmla="*/ 10 w 603"/>
                <a:gd name="T1" fmla="*/ 0 h 200"/>
                <a:gd name="T2" fmla="*/ 603 w 603"/>
                <a:gd name="T3" fmla="*/ 127 h 200"/>
                <a:gd name="T4" fmla="*/ 602 w 603"/>
                <a:gd name="T5" fmla="*/ 200 h 200"/>
                <a:gd name="T6" fmla="*/ 11 w 603"/>
                <a:gd name="T7" fmla="*/ 84 h 200"/>
                <a:gd name="T8" fmla="*/ 4 w 603"/>
                <a:gd name="T9" fmla="*/ 62 h 200"/>
                <a:gd name="T10" fmla="*/ 0 w 603"/>
                <a:gd name="T11" fmla="*/ 38 h 200"/>
                <a:gd name="T12" fmla="*/ 2 w 603"/>
                <a:gd name="T13" fmla="*/ 16 h 200"/>
                <a:gd name="T14" fmla="*/ 10 w 603"/>
                <a:gd name="T1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200">
                  <a:moveTo>
                    <a:pt x="10" y="0"/>
                  </a:moveTo>
                  <a:lnTo>
                    <a:pt x="603" y="127"/>
                  </a:lnTo>
                  <a:lnTo>
                    <a:pt x="602" y="200"/>
                  </a:lnTo>
                  <a:lnTo>
                    <a:pt x="11" y="84"/>
                  </a:lnTo>
                  <a:lnTo>
                    <a:pt x="4" y="62"/>
                  </a:lnTo>
                  <a:lnTo>
                    <a:pt x="0" y="38"/>
                  </a:lnTo>
                  <a:lnTo>
                    <a:pt x="2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0" name="Freeform 50">
              <a:extLst>
                <a:ext uri="{FF2B5EF4-FFF2-40B4-BE49-F238E27FC236}">
                  <a16:creationId xmlns:a16="http://schemas.microsoft.com/office/drawing/2014/main" id="{1C7CC280-363F-46EB-B08B-5B930F6CC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593"/>
              <a:ext cx="304" cy="102"/>
            </a:xfrm>
            <a:custGeom>
              <a:avLst/>
              <a:gdLst>
                <a:gd name="T0" fmla="*/ 8 w 611"/>
                <a:gd name="T1" fmla="*/ 0 h 202"/>
                <a:gd name="T2" fmla="*/ 46 w 611"/>
                <a:gd name="T3" fmla="*/ 8 h 202"/>
                <a:gd name="T4" fmla="*/ 83 w 611"/>
                <a:gd name="T5" fmla="*/ 16 h 202"/>
                <a:gd name="T6" fmla="*/ 121 w 611"/>
                <a:gd name="T7" fmla="*/ 24 h 202"/>
                <a:gd name="T8" fmla="*/ 159 w 611"/>
                <a:gd name="T9" fmla="*/ 32 h 202"/>
                <a:gd name="T10" fmla="*/ 196 w 611"/>
                <a:gd name="T11" fmla="*/ 40 h 202"/>
                <a:gd name="T12" fmla="*/ 234 w 611"/>
                <a:gd name="T13" fmla="*/ 48 h 202"/>
                <a:gd name="T14" fmla="*/ 272 w 611"/>
                <a:gd name="T15" fmla="*/ 55 h 202"/>
                <a:gd name="T16" fmla="*/ 310 w 611"/>
                <a:gd name="T17" fmla="*/ 63 h 202"/>
                <a:gd name="T18" fmla="*/ 347 w 611"/>
                <a:gd name="T19" fmla="*/ 71 h 202"/>
                <a:gd name="T20" fmla="*/ 385 w 611"/>
                <a:gd name="T21" fmla="*/ 79 h 202"/>
                <a:gd name="T22" fmla="*/ 423 w 611"/>
                <a:gd name="T23" fmla="*/ 87 h 202"/>
                <a:gd name="T24" fmla="*/ 460 w 611"/>
                <a:gd name="T25" fmla="*/ 95 h 202"/>
                <a:gd name="T26" fmla="*/ 498 w 611"/>
                <a:gd name="T27" fmla="*/ 103 h 202"/>
                <a:gd name="T28" fmla="*/ 536 w 611"/>
                <a:gd name="T29" fmla="*/ 110 h 202"/>
                <a:gd name="T30" fmla="*/ 573 w 611"/>
                <a:gd name="T31" fmla="*/ 118 h 202"/>
                <a:gd name="T32" fmla="*/ 611 w 611"/>
                <a:gd name="T33" fmla="*/ 126 h 202"/>
                <a:gd name="T34" fmla="*/ 611 w 611"/>
                <a:gd name="T35" fmla="*/ 146 h 202"/>
                <a:gd name="T36" fmla="*/ 611 w 611"/>
                <a:gd name="T37" fmla="*/ 164 h 202"/>
                <a:gd name="T38" fmla="*/ 611 w 611"/>
                <a:gd name="T39" fmla="*/ 184 h 202"/>
                <a:gd name="T40" fmla="*/ 611 w 611"/>
                <a:gd name="T41" fmla="*/ 202 h 202"/>
                <a:gd name="T42" fmla="*/ 573 w 611"/>
                <a:gd name="T43" fmla="*/ 194 h 202"/>
                <a:gd name="T44" fmla="*/ 536 w 611"/>
                <a:gd name="T45" fmla="*/ 187 h 202"/>
                <a:gd name="T46" fmla="*/ 498 w 611"/>
                <a:gd name="T47" fmla="*/ 179 h 202"/>
                <a:gd name="T48" fmla="*/ 460 w 611"/>
                <a:gd name="T49" fmla="*/ 172 h 202"/>
                <a:gd name="T50" fmla="*/ 423 w 611"/>
                <a:gd name="T51" fmla="*/ 164 h 202"/>
                <a:gd name="T52" fmla="*/ 385 w 611"/>
                <a:gd name="T53" fmla="*/ 157 h 202"/>
                <a:gd name="T54" fmla="*/ 347 w 611"/>
                <a:gd name="T55" fmla="*/ 149 h 202"/>
                <a:gd name="T56" fmla="*/ 310 w 611"/>
                <a:gd name="T57" fmla="*/ 142 h 202"/>
                <a:gd name="T58" fmla="*/ 272 w 611"/>
                <a:gd name="T59" fmla="*/ 135 h 202"/>
                <a:gd name="T60" fmla="*/ 234 w 611"/>
                <a:gd name="T61" fmla="*/ 127 h 202"/>
                <a:gd name="T62" fmla="*/ 196 w 611"/>
                <a:gd name="T63" fmla="*/ 121 h 202"/>
                <a:gd name="T64" fmla="*/ 159 w 611"/>
                <a:gd name="T65" fmla="*/ 112 h 202"/>
                <a:gd name="T66" fmla="*/ 121 w 611"/>
                <a:gd name="T67" fmla="*/ 106 h 202"/>
                <a:gd name="T68" fmla="*/ 83 w 611"/>
                <a:gd name="T69" fmla="*/ 98 h 202"/>
                <a:gd name="T70" fmla="*/ 46 w 611"/>
                <a:gd name="T71" fmla="*/ 91 h 202"/>
                <a:gd name="T72" fmla="*/ 8 w 611"/>
                <a:gd name="T73" fmla="*/ 83 h 202"/>
                <a:gd name="T74" fmla="*/ 3 w 611"/>
                <a:gd name="T75" fmla="*/ 61 h 202"/>
                <a:gd name="T76" fmla="*/ 0 w 611"/>
                <a:gd name="T77" fmla="*/ 38 h 202"/>
                <a:gd name="T78" fmla="*/ 1 w 611"/>
                <a:gd name="T79" fmla="*/ 17 h 202"/>
                <a:gd name="T80" fmla="*/ 8 w 611"/>
                <a:gd name="T8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202">
                  <a:moveTo>
                    <a:pt x="8" y="0"/>
                  </a:moveTo>
                  <a:lnTo>
                    <a:pt x="46" y="8"/>
                  </a:lnTo>
                  <a:lnTo>
                    <a:pt x="83" y="16"/>
                  </a:lnTo>
                  <a:lnTo>
                    <a:pt x="121" y="24"/>
                  </a:lnTo>
                  <a:lnTo>
                    <a:pt x="159" y="32"/>
                  </a:lnTo>
                  <a:lnTo>
                    <a:pt x="196" y="40"/>
                  </a:lnTo>
                  <a:lnTo>
                    <a:pt x="234" y="48"/>
                  </a:lnTo>
                  <a:lnTo>
                    <a:pt x="272" y="55"/>
                  </a:lnTo>
                  <a:lnTo>
                    <a:pt x="310" y="63"/>
                  </a:lnTo>
                  <a:lnTo>
                    <a:pt x="347" y="71"/>
                  </a:lnTo>
                  <a:lnTo>
                    <a:pt x="385" y="79"/>
                  </a:lnTo>
                  <a:lnTo>
                    <a:pt x="423" y="87"/>
                  </a:lnTo>
                  <a:lnTo>
                    <a:pt x="460" y="95"/>
                  </a:lnTo>
                  <a:lnTo>
                    <a:pt x="498" y="103"/>
                  </a:lnTo>
                  <a:lnTo>
                    <a:pt x="536" y="110"/>
                  </a:lnTo>
                  <a:lnTo>
                    <a:pt x="573" y="118"/>
                  </a:lnTo>
                  <a:lnTo>
                    <a:pt x="611" y="126"/>
                  </a:lnTo>
                  <a:lnTo>
                    <a:pt x="611" y="146"/>
                  </a:lnTo>
                  <a:lnTo>
                    <a:pt x="611" y="164"/>
                  </a:lnTo>
                  <a:lnTo>
                    <a:pt x="611" y="184"/>
                  </a:lnTo>
                  <a:lnTo>
                    <a:pt x="611" y="202"/>
                  </a:lnTo>
                  <a:lnTo>
                    <a:pt x="573" y="194"/>
                  </a:lnTo>
                  <a:lnTo>
                    <a:pt x="536" y="187"/>
                  </a:lnTo>
                  <a:lnTo>
                    <a:pt x="498" y="179"/>
                  </a:lnTo>
                  <a:lnTo>
                    <a:pt x="460" y="172"/>
                  </a:lnTo>
                  <a:lnTo>
                    <a:pt x="423" y="164"/>
                  </a:lnTo>
                  <a:lnTo>
                    <a:pt x="385" y="157"/>
                  </a:lnTo>
                  <a:lnTo>
                    <a:pt x="347" y="149"/>
                  </a:lnTo>
                  <a:lnTo>
                    <a:pt x="310" y="142"/>
                  </a:lnTo>
                  <a:lnTo>
                    <a:pt x="272" y="135"/>
                  </a:lnTo>
                  <a:lnTo>
                    <a:pt x="234" y="127"/>
                  </a:lnTo>
                  <a:lnTo>
                    <a:pt x="196" y="121"/>
                  </a:lnTo>
                  <a:lnTo>
                    <a:pt x="159" y="112"/>
                  </a:lnTo>
                  <a:lnTo>
                    <a:pt x="121" y="106"/>
                  </a:lnTo>
                  <a:lnTo>
                    <a:pt x="83" y="98"/>
                  </a:lnTo>
                  <a:lnTo>
                    <a:pt x="46" y="91"/>
                  </a:lnTo>
                  <a:lnTo>
                    <a:pt x="8" y="83"/>
                  </a:lnTo>
                  <a:lnTo>
                    <a:pt x="3" y="61"/>
                  </a:lnTo>
                  <a:lnTo>
                    <a:pt x="0" y="38"/>
                  </a:lnTo>
                  <a:lnTo>
                    <a:pt x="1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1" name="Freeform 51">
              <a:extLst>
                <a:ext uri="{FF2B5EF4-FFF2-40B4-BE49-F238E27FC236}">
                  <a16:creationId xmlns:a16="http://schemas.microsoft.com/office/drawing/2014/main" id="{707ADDC6-60FF-4224-92E0-C66F5E187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2599"/>
              <a:ext cx="310" cy="102"/>
            </a:xfrm>
            <a:custGeom>
              <a:avLst/>
              <a:gdLst>
                <a:gd name="T0" fmla="*/ 8 w 621"/>
                <a:gd name="T1" fmla="*/ 0 h 206"/>
                <a:gd name="T2" fmla="*/ 46 w 621"/>
                <a:gd name="T3" fmla="*/ 8 h 206"/>
                <a:gd name="T4" fmla="*/ 84 w 621"/>
                <a:gd name="T5" fmla="*/ 16 h 206"/>
                <a:gd name="T6" fmla="*/ 123 w 621"/>
                <a:gd name="T7" fmla="*/ 24 h 206"/>
                <a:gd name="T8" fmla="*/ 161 w 621"/>
                <a:gd name="T9" fmla="*/ 33 h 206"/>
                <a:gd name="T10" fmla="*/ 199 w 621"/>
                <a:gd name="T11" fmla="*/ 41 h 206"/>
                <a:gd name="T12" fmla="*/ 237 w 621"/>
                <a:gd name="T13" fmla="*/ 49 h 206"/>
                <a:gd name="T14" fmla="*/ 276 w 621"/>
                <a:gd name="T15" fmla="*/ 57 h 206"/>
                <a:gd name="T16" fmla="*/ 314 w 621"/>
                <a:gd name="T17" fmla="*/ 65 h 206"/>
                <a:gd name="T18" fmla="*/ 352 w 621"/>
                <a:gd name="T19" fmla="*/ 73 h 206"/>
                <a:gd name="T20" fmla="*/ 392 w 621"/>
                <a:gd name="T21" fmla="*/ 81 h 206"/>
                <a:gd name="T22" fmla="*/ 430 w 621"/>
                <a:gd name="T23" fmla="*/ 89 h 206"/>
                <a:gd name="T24" fmla="*/ 468 w 621"/>
                <a:gd name="T25" fmla="*/ 97 h 206"/>
                <a:gd name="T26" fmla="*/ 506 w 621"/>
                <a:gd name="T27" fmla="*/ 105 h 206"/>
                <a:gd name="T28" fmla="*/ 545 w 621"/>
                <a:gd name="T29" fmla="*/ 113 h 206"/>
                <a:gd name="T30" fmla="*/ 583 w 621"/>
                <a:gd name="T31" fmla="*/ 121 h 206"/>
                <a:gd name="T32" fmla="*/ 621 w 621"/>
                <a:gd name="T33" fmla="*/ 129 h 206"/>
                <a:gd name="T34" fmla="*/ 620 w 621"/>
                <a:gd name="T35" fmla="*/ 149 h 206"/>
                <a:gd name="T36" fmla="*/ 620 w 621"/>
                <a:gd name="T37" fmla="*/ 168 h 206"/>
                <a:gd name="T38" fmla="*/ 620 w 621"/>
                <a:gd name="T39" fmla="*/ 188 h 206"/>
                <a:gd name="T40" fmla="*/ 621 w 621"/>
                <a:gd name="T41" fmla="*/ 206 h 206"/>
                <a:gd name="T42" fmla="*/ 583 w 621"/>
                <a:gd name="T43" fmla="*/ 198 h 206"/>
                <a:gd name="T44" fmla="*/ 545 w 621"/>
                <a:gd name="T45" fmla="*/ 191 h 206"/>
                <a:gd name="T46" fmla="*/ 506 w 621"/>
                <a:gd name="T47" fmla="*/ 183 h 206"/>
                <a:gd name="T48" fmla="*/ 468 w 621"/>
                <a:gd name="T49" fmla="*/ 176 h 206"/>
                <a:gd name="T50" fmla="*/ 430 w 621"/>
                <a:gd name="T51" fmla="*/ 168 h 206"/>
                <a:gd name="T52" fmla="*/ 392 w 621"/>
                <a:gd name="T53" fmla="*/ 160 h 206"/>
                <a:gd name="T54" fmla="*/ 352 w 621"/>
                <a:gd name="T55" fmla="*/ 153 h 206"/>
                <a:gd name="T56" fmla="*/ 314 w 621"/>
                <a:gd name="T57" fmla="*/ 145 h 206"/>
                <a:gd name="T58" fmla="*/ 276 w 621"/>
                <a:gd name="T59" fmla="*/ 137 h 206"/>
                <a:gd name="T60" fmla="*/ 237 w 621"/>
                <a:gd name="T61" fmla="*/ 129 h 206"/>
                <a:gd name="T62" fmla="*/ 199 w 621"/>
                <a:gd name="T63" fmla="*/ 122 h 206"/>
                <a:gd name="T64" fmla="*/ 161 w 621"/>
                <a:gd name="T65" fmla="*/ 114 h 206"/>
                <a:gd name="T66" fmla="*/ 123 w 621"/>
                <a:gd name="T67" fmla="*/ 106 h 206"/>
                <a:gd name="T68" fmla="*/ 84 w 621"/>
                <a:gd name="T69" fmla="*/ 98 h 206"/>
                <a:gd name="T70" fmla="*/ 46 w 621"/>
                <a:gd name="T71" fmla="*/ 91 h 206"/>
                <a:gd name="T72" fmla="*/ 8 w 621"/>
                <a:gd name="T73" fmla="*/ 83 h 206"/>
                <a:gd name="T74" fmla="*/ 2 w 621"/>
                <a:gd name="T75" fmla="*/ 61 h 206"/>
                <a:gd name="T76" fmla="*/ 0 w 621"/>
                <a:gd name="T77" fmla="*/ 38 h 206"/>
                <a:gd name="T78" fmla="*/ 1 w 621"/>
                <a:gd name="T79" fmla="*/ 18 h 206"/>
                <a:gd name="T80" fmla="*/ 8 w 621"/>
                <a:gd name="T8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1" h="206">
                  <a:moveTo>
                    <a:pt x="8" y="0"/>
                  </a:moveTo>
                  <a:lnTo>
                    <a:pt x="46" y="8"/>
                  </a:lnTo>
                  <a:lnTo>
                    <a:pt x="84" y="16"/>
                  </a:lnTo>
                  <a:lnTo>
                    <a:pt x="123" y="24"/>
                  </a:lnTo>
                  <a:lnTo>
                    <a:pt x="161" y="33"/>
                  </a:lnTo>
                  <a:lnTo>
                    <a:pt x="199" y="41"/>
                  </a:lnTo>
                  <a:lnTo>
                    <a:pt x="237" y="49"/>
                  </a:lnTo>
                  <a:lnTo>
                    <a:pt x="276" y="57"/>
                  </a:lnTo>
                  <a:lnTo>
                    <a:pt x="314" y="65"/>
                  </a:lnTo>
                  <a:lnTo>
                    <a:pt x="352" y="73"/>
                  </a:lnTo>
                  <a:lnTo>
                    <a:pt x="392" y="81"/>
                  </a:lnTo>
                  <a:lnTo>
                    <a:pt x="430" y="89"/>
                  </a:lnTo>
                  <a:lnTo>
                    <a:pt x="468" y="97"/>
                  </a:lnTo>
                  <a:lnTo>
                    <a:pt x="506" y="105"/>
                  </a:lnTo>
                  <a:lnTo>
                    <a:pt x="545" y="113"/>
                  </a:lnTo>
                  <a:lnTo>
                    <a:pt x="583" y="121"/>
                  </a:lnTo>
                  <a:lnTo>
                    <a:pt x="621" y="129"/>
                  </a:lnTo>
                  <a:lnTo>
                    <a:pt x="620" y="149"/>
                  </a:lnTo>
                  <a:lnTo>
                    <a:pt x="620" y="168"/>
                  </a:lnTo>
                  <a:lnTo>
                    <a:pt x="620" y="188"/>
                  </a:lnTo>
                  <a:lnTo>
                    <a:pt x="621" y="206"/>
                  </a:lnTo>
                  <a:lnTo>
                    <a:pt x="583" y="198"/>
                  </a:lnTo>
                  <a:lnTo>
                    <a:pt x="545" y="191"/>
                  </a:lnTo>
                  <a:lnTo>
                    <a:pt x="506" y="183"/>
                  </a:lnTo>
                  <a:lnTo>
                    <a:pt x="468" y="176"/>
                  </a:lnTo>
                  <a:lnTo>
                    <a:pt x="430" y="168"/>
                  </a:lnTo>
                  <a:lnTo>
                    <a:pt x="392" y="160"/>
                  </a:lnTo>
                  <a:lnTo>
                    <a:pt x="352" y="153"/>
                  </a:lnTo>
                  <a:lnTo>
                    <a:pt x="314" y="145"/>
                  </a:lnTo>
                  <a:lnTo>
                    <a:pt x="276" y="137"/>
                  </a:lnTo>
                  <a:lnTo>
                    <a:pt x="237" y="129"/>
                  </a:lnTo>
                  <a:lnTo>
                    <a:pt x="199" y="122"/>
                  </a:lnTo>
                  <a:lnTo>
                    <a:pt x="161" y="114"/>
                  </a:lnTo>
                  <a:lnTo>
                    <a:pt x="123" y="106"/>
                  </a:lnTo>
                  <a:lnTo>
                    <a:pt x="84" y="98"/>
                  </a:lnTo>
                  <a:lnTo>
                    <a:pt x="46" y="91"/>
                  </a:lnTo>
                  <a:lnTo>
                    <a:pt x="8" y="83"/>
                  </a:lnTo>
                  <a:lnTo>
                    <a:pt x="2" y="61"/>
                  </a:lnTo>
                  <a:lnTo>
                    <a:pt x="0" y="38"/>
                  </a:lnTo>
                  <a:lnTo>
                    <a:pt x="1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2" name="Freeform 52">
              <a:extLst>
                <a:ext uri="{FF2B5EF4-FFF2-40B4-BE49-F238E27FC236}">
                  <a16:creationId xmlns:a16="http://schemas.microsoft.com/office/drawing/2014/main" id="{9B0C17E8-B9DF-47C6-AA31-7FA0C4949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605"/>
              <a:ext cx="316" cy="104"/>
            </a:xfrm>
            <a:custGeom>
              <a:avLst/>
              <a:gdLst>
                <a:gd name="T0" fmla="*/ 7 w 632"/>
                <a:gd name="T1" fmla="*/ 0 h 208"/>
                <a:gd name="T2" fmla="*/ 47 w 632"/>
                <a:gd name="T3" fmla="*/ 8 h 208"/>
                <a:gd name="T4" fmla="*/ 86 w 632"/>
                <a:gd name="T5" fmla="*/ 16 h 208"/>
                <a:gd name="T6" fmla="*/ 125 w 632"/>
                <a:gd name="T7" fmla="*/ 24 h 208"/>
                <a:gd name="T8" fmla="*/ 164 w 632"/>
                <a:gd name="T9" fmla="*/ 32 h 208"/>
                <a:gd name="T10" fmla="*/ 202 w 632"/>
                <a:gd name="T11" fmla="*/ 40 h 208"/>
                <a:gd name="T12" fmla="*/ 241 w 632"/>
                <a:gd name="T13" fmla="*/ 48 h 208"/>
                <a:gd name="T14" fmla="*/ 280 w 632"/>
                <a:gd name="T15" fmla="*/ 56 h 208"/>
                <a:gd name="T16" fmla="*/ 320 w 632"/>
                <a:gd name="T17" fmla="*/ 64 h 208"/>
                <a:gd name="T18" fmla="*/ 359 w 632"/>
                <a:gd name="T19" fmla="*/ 72 h 208"/>
                <a:gd name="T20" fmla="*/ 398 w 632"/>
                <a:gd name="T21" fmla="*/ 80 h 208"/>
                <a:gd name="T22" fmla="*/ 437 w 632"/>
                <a:gd name="T23" fmla="*/ 88 h 208"/>
                <a:gd name="T24" fmla="*/ 475 w 632"/>
                <a:gd name="T25" fmla="*/ 97 h 208"/>
                <a:gd name="T26" fmla="*/ 514 w 632"/>
                <a:gd name="T27" fmla="*/ 105 h 208"/>
                <a:gd name="T28" fmla="*/ 554 w 632"/>
                <a:gd name="T29" fmla="*/ 113 h 208"/>
                <a:gd name="T30" fmla="*/ 593 w 632"/>
                <a:gd name="T31" fmla="*/ 121 h 208"/>
                <a:gd name="T32" fmla="*/ 632 w 632"/>
                <a:gd name="T33" fmla="*/ 129 h 208"/>
                <a:gd name="T34" fmla="*/ 631 w 632"/>
                <a:gd name="T35" fmla="*/ 149 h 208"/>
                <a:gd name="T36" fmla="*/ 631 w 632"/>
                <a:gd name="T37" fmla="*/ 170 h 208"/>
                <a:gd name="T38" fmla="*/ 631 w 632"/>
                <a:gd name="T39" fmla="*/ 190 h 208"/>
                <a:gd name="T40" fmla="*/ 632 w 632"/>
                <a:gd name="T41" fmla="*/ 208 h 208"/>
                <a:gd name="T42" fmla="*/ 593 w 632"/>
                <a:gd name="T43" fmla="*/ 200 h 208"/>
                <a:gd name="T44" fmla="*/ 554 w 632"/>
                <a:gd name="T45" fmla="*/ 192 h 208"/>
                <a:gd name="T46" fmla="*/ 515 w 632"/>
                <a:gd name="T47" fmla="*/ 185 h 208"/>
                <a:gd name="T48" fmla="*/ 476 w 632"/>
                <a:gd name="T49" fmla="*/ 177 h 208"/>
                <a:gd name="T50" fmla="*/ 437 w 632"/>
                <a:gd name="T51" fmla="*/ 169 h 208"/>
                <a:gd name="T52" fmla="*/ 398 w 632"/>
                <a:gd name="T53" fmla="*/ 161 h 208"/>
                <a:gd name="T54" fmla="*/ 359 w 632"/>
                <a:gd name="T55" fmla="*/ 153 h 208"/>
                <a:gd name="T56" fmla="*/ 320 w 632"/>
                <a:gd name="T57" fmla="*/ 145 h 208"/>
                <a:gd name="T58" fmla="*/ 280 w 632"/>
                <a:gd name="T59" fmla="*/ 138 h 208"/>
                <a:gd name="T60" fmla="*/ 242 w 632"/>
                <a:gd name="T61" fmla="*/ 130 h 208"/>
                <a:gd name="T62" fmla="*/ 203 w 632"/>
                <a:gd name="T63" fmla="*/ 122 h 208"/>
                <a:gd name="T64" fmla="*/ 164 w 632"/>
                <a:gd name="T65" fmla="*/ 114 h 208"/>
                <a:gd name="T66" fmla="*/ 125 w 632"/>
                <a:gd name="T67" fmla="*/ 106 h 208"/>
                <a:gd name="T68" fmla="*/ 86 w 632"/>
                <a:gd name="T69" fmla="*/ 99 h 208"/>
                <a:gd name="T70" fmla="*/ 47 w 632"/>
                <a:gd name="T71" fmla="*/ 91 h 208"/>
                <a:gd name="T72" fmla="*/ 7 w 632"/>
                <a:gd name="T73" fmla="*/ 83 h 208"/>
                <a:gd name="T74" fmla="*/ 3 w 632"/>
                <a:gd name="T75" fmla="*/ 61 h 208"/>
                <a:gd name="T76" fmla="*/ 0 w 632"/>
                <a:gd name="T77" fmla="*/ 38 h 208"/>
                <a:gd name="T78" fmla="*/ 2 w 632"/>
                <a:gd name="T79" fmla="*/ 17 h 208"/>
                <a:gd name="T80" fmla="*/ 7 w 632"/>
                <a:gd name="T8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2" h="208">
                  <a:moveTo>
                    <a:pt x="7" y="0"/>
                  </a:moveTo>
                  <a:lnTo>
                    <a:pt x="47" y="8"/>
                  </a:lnTo>
                  <a:lnTo>
                    <a:pt x="86" y="16"/>
                  </a:lnTo>
                  <a:lnTo>
                    <a:pt x="125" y="24"/>
                  </a:lnTo>
                  <a:lnTo>
                    <a:pt x="164" y="32"/>
                  </a:lnTo>
                  <a:lnTo>
                    <a:pt x="202" y="40"/>
                  </a:lnTo>
                  <a:lnTo>
                    <a:pt x="241" y="48"/>
                  </a:lnTo>
                  <a:lnTo>
                    <a:pt x="280" y="56"/>
                  </a:lnTo>
                  <a:lnTo>
                    <a:pt x="320" y="64"/>
                  </a:lnTo>
                  <a:lnTo>
                    <a:pt x="359" y="72"/>
                  </a:lnTo>
                  <a:lnTo>
                    <a:pt x="398" y="80"/>
                  </a:lnTo>
                  <a:lnTo>
                    <a:pt x="437" y="88"/>
                  </a:lnTo>
                  <a:lnTo>
                    <a:pt x="475" y="97"/>
                  </a:lnTo>
                  <a:lnTo>
                    <a:pt x="514" y="105"/>
                  </a:lnTo>
                  <a:lnTo>
                    <a:pt x="554" y="113"/>
                  </a:lnTo>
                  <a:lnTo>
                    <a:pt x="593" y="121"/>
                  </a:lnTo>
                  <a:lnTo>
                    <a:pt x="632" y="129"/>
                  </a:lnTo>
                  <a:lnTo>
                    <a:pt x="631" y="149"/>
                  </a:lnTo>
                  <a:lnTo>
                    <a:pt x="631" y="170"/>
                  </a:lnTo>
                  <a:lnTo>
                    <a:pt x="631" y="190"/>
                  </a:lnTo>
                  <a:lnTo>
                    <a:pt x="632" y="208"/>
                  </a:lnTo>
                  <a:lnTo>
                    <a:pt x="593" y="200"/>
                  </a:lnTo>
                  <a:lnTo>
                    <a:pt x="554" y="192"/>
                  </a:lnTo>
                  <a:lnTo>
                    <a:pt x="515" y="185"/>
                  </a:lnTo>
                  <a:lnTo>
                    <a:pt x="476" y="177"/>
                  </a:lnTo>
                  <a:lnTo>
                    <a:pt x="437" y="169"/>
                  </a:lnTo>
                  <a:lnTo>
                    <a:pt x="398" y="161"/>
                  </a:lnTo>
                  <a:lnTo>
                    <a:pt x="359" y="153"/>
                  </a:lnTo>
                  <a:lnTo>
                    <a:pt x="320" y="145"/>
                  </a:lnTo>
                  <a:lnTo>
                    <a:pt x="280" y="138"/>
                  </a:lnTo>
                  <a:lnTo>
                    <a:pt x="242" y="130"/>
                  </a:lnTo>
                  <a:lnTo>
                    <a:pt x="203" y="122"/>
                  </a:lnTo>
                  <a:lnTo>
                    <a:pt x="164" y="114"/>
                  </a:lnTo>
                  <a:lnTo>
                    <a:pt x="125" y="106"/>
                  </a:lnTo>
                  <a:lnTo>
                    <a:pt x="86" y="99"/>
                  </a:lnTo>
                  <a:lnTo>
                    <a:pt x="47" y="91"/>
                  </a:lnTo>
                  <a:lnTo>
                    <a:pt x="7" y="83"/>
                  </a:lnTo>
                  <a:lnTo>
                    <a:pt x="3" y="61"/>
                  </a:lnTo>
                  <a:lnTo>
                    <a:pt x="0" y="38"/>
                  </a:lnTo>
                  <a:lnTo>
                    <a:pt x="2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3" name="Freeform 53">
              <a:extLst>
                <a:ext uri="{FF2B5EF4-FFF2-40B4-BE49-F238E27FC236}">
                  <a16:creationId xmlns:a16="http://schemas.microsoft.com/office/drawing/2014/main" id="{AA33B03E-2A53-43B3-A636-6FF77D03B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" y="2611"/>
              <a:ext cx="319" cy="106"/>
            </a:xfrm>
            <a:custGeom>
              <a:avLst/>
              <a:gdLst>
                <a:gd name="T0" fmla="*/ 7 w 642"/>
                <a:gd name="T1" fmla="*/ 0 h 212"/>
                <a:gd name="T2" fmla="*/ 46 w 642"/>
                <a:gd name="T3" fmla="*/ 9 h 212"/>
                <a:gd name="T4" fmla="*/ 86 w 642"/>
                <a:gd name="T5" fmla="*/ 17 h 212"/>
                <a:gd name="T6" fmla="*/ 126 w 642"/>
                <a:gd name="T7" fmla="*/ 25 h 212"/>
                <a:gd name="T8" fmla="*/ 166 w 642"/>
                <a:gd name="T9" fmla="*/ 33 h 212"/>
                <a:gd name="T10" fmla="*/ 205 w 642"/>
                <a:gd name="T11" fmla="*/ 42 h 212"/>
                <a:gd name="T12" fmla="*/ 245 w 642"/>
                <a:gd name="T13" fmla="*/ 50 h 212"/>
                <a:gd name="T14" fmla="*/ 285 w 642"/>
                <a:gd name="T15" fmla="*/ 58 h 212"/>
                <a:gd name="T16" fmla="*/ 325 w 642"/>
                <a:gd name="T17" fmla="*/ 66 h 212"/>
                <a:gd name="T18" fmla="*/ 364 w 642"/>
                <a:gd name="T19" fmla="*/ 74 h 212"/>
                <a:gd name="T20" fmla="*/ 403 w 642"/>
                <a:gd name="T21" fmla="*/ 82 h 212"/>
                <a:gd name="T22" fmla="*/ 444 w 642"/>
                <a:gd name="T23" fmla="*/ 90 h 212"/>
                <a:gd name="T24" fmla="*/ 483 w 642"/>
                <a:gd name="T25" fmla="*/ 98 h 212"/>
                <a:gd name="T26" fmla="*/ 523 w 642"/>
                <a:gd name="T27" fmla="*/ 107 h 212"/>
                <a:gd name="T28" fmla="*/ 562 w 642"/>
                <a:gd name="T29" fmla="*/ 115 h 212"/>
                <a:gd name="T30" fmla="*/ 603 w 642"/>
                <a:gd name="T31" fmla="*/ 123 h 212"/>
                <a:gd name="T32" fmla="*/ 642 w 642"/>
                <a:gd name="T33" fmla="*/ 132 h 212"/>
                <a:gd name="T34" fmla="*/ 640 w 642"/>
                <a:gd name="T35" fmla="*/ 152 h 212"/>
                <a:gd name="T36" fmla="*/ 640 w 642"/>
                <a:gd name="T37" fmla="*/ 173 h 212"/>
                <a:gd name="T38" fmla="*/ 641 w 642"/>
                <a:gd name="T39" fmla="*/ 194 h 212"/>
                <a:gd name="T40" fmla="*/ 642 w 642"/>
                <a:gd name="T41" fmla="*/ 212 h 212"/>
                <a:gd name="T42" fmla="*/ 603 w 642"/>
                <a:gd name="T43" fmla="*/ 204 h 212"/>
                <a:gd name="T44" fmla="*/ 562 w 642"/>
                <a:gd name="T45" fmla="*/ 196 h 212"/>
                <a:gd name="T46" fmla="*/ 523 w 642"/>
                <a:gd name="T47" fmla="*/ 188 h 212"/>
                <a:gd name="T48" fmla="*/ 484 w 642"/>
                <a:gd name="T49" fmla="*/ 180 h 212"/>
                <a:gd name="T50" fmla="*/ 444 w 642"/>
                <a:gd name="T51" fmla="*/ 172 h 212"/>
                <a:gd name="T52" fmla="*/ 404 w 642"/>
                <a:gd name="T53" fmla="*/ 164 h 212"/>
                <a:gd name="T54" fmla="*/ 364 w 642"/>
                <a:gd name="T55" fmla="*/ 156 h 212"/>
                <a:gd name="T56" fmla="*/ 325 w 642"/>
                <a:gd name="T57" fmla="*/ 148 h 212"/>
                <a:gd name="T58" fmla="*/ 285 w 642"/>
                <a:gd name="T59" fmla="*/ 140 h 212"/>
                <a:gd name="T60" fmla="*/ 245 w 642"/>
                <a:gd name="T61" fmla="*/ 132 h 212"/>
                <a:gd name="T62" fmla="*/ 205 w 642"/>
                <a:gd name="T63" fmla="*/ 123 h 212"/>
                <a:gd name="T64" fmla="*/ 166 w 642"/>
                <a:gd name="T65" fmla="*/ 115 h 212"/>
                <a:gd name="T66" fmla="*/ 126 w 642"/>
                <a:gd name="T67" fmla="*/ 107 h 212"/>
                <a:gd name="T68" fmla="*/ 86 w 642"/>
                <a:gd name="T69" fmla="*/ 99 h 212"/>
                <a:gd name="T70" fmla="*/ 46 w 642"/>
                <a:gd name="T71" fmla="*/ 91 h 212"/>
                <a:gd name="T72" fmla="*/ 7 w 642"/>
                <a:gd name="T73" fmla="*/ 83 h 212"/>
                <a:gd name="T74" fmla="*/ 2 w 642"/>
                <a:gd name="T75" fmla="*/ 61 h 212"/>
                <a:gd name="T76" fmla="*/ 0 w 642"/>
                <a:gd name="T77" fmla="*/ 40 h 212"/>
                <a:gd name="T78" fmla="*/ 1 w 642"/>
                <a:gd name="T79" fmla="*/ 18 h 212"/>
                <a:gd name="T80" fmla="*/ 7 w 642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2" h="212">
                  <a:moveTo>
                    <a:pt x="7" y="0"/>
                  </a:moveTo>
                  <a:lnTo>
                    <a:pt x="46" y="9"/>
                  </a:lnTo>
                  <a:lnTo>
                    <a:pt x="86" y="17"/>
                  </a:lnTo>
                  <a:lnTo>
                    <a:pt x="126" y="25"/>
                  </a:lnTo>
                  <a:lnTo>
                    <a:pt x="166" y="33"/>
                  </a:lnTo>
                  <a:lnTo>
                    <a:pt x="205" y="42"/>
                  </a:lnTo>
                  <a:lnTo>
                    <a:pt x="245" y="50"/>
                  </a:lnTo>
                  <a:lnTo>
                    <a:pt x="285" y="58"/>
                  </a:lnTo>
                  <a:lnTo>
                    <a:pt x="325" y="66"/>
                  </a:lnTo>
                  <a:lnTo>
                    <a:pt x="364" y="74"/>
                  </a:lnTo>
                  <a:lnTo>
                    <a:pt x="403" y="82"/>
                  </a:lnTo>
                  <a:lnTo>
                    <a:pt x="444" y="90"/>
                  </a:lnTo>
                  <a:lnTo>
                    <a:pt x="483" y="98"/>
                  </a:lnTo>
                  <a:lnTo>
                    <a:pt x="523" y="107"/>
                  </a:lnTo>
                  <a:lnTo>
                    <a:pt x="562" y="115"/>
                  </a:lnTo>
                  <a:lnTo>
                    <a:pt x="603" y="123"/>
                  </a:lnTo>
                  <a:lnTo>
                    <a:pt x="642" y="132"/>
                  </a:lnTo>
                  <a:lnTo>
                    <a:pt x="640" y="152"/>
                  </a:lnTo>
                  <a:lnTo>
                    <a:pt x="640" y="173"/>
                  </a:lnTo>
                  <a:lnTo>
                    <a:pt x="641" y="194"/>
                  </a:lnTo>
                  <a:lnTo>
                    <a:pt x="642" y="212"/>
                  </a:lnTo>
                  <a:lnTo>
                    <a:pt x="603" y="204"/>
                  </a:lnTo>
                  <a:lnTo>
                    <a:pt x="562" y="196"/>
                  </a:lnTo>
                  <a:lnTo>
                    <a:pt x="523" y="188"/>
                  </a:lnTo>
                  <a:lnTo>
                    <a:pt x="484" y="180"/>
                  </a:lnTo>
                  <a:lnTo>
                    <a:pt x="444" y="172"/>
                  </a:lnTo>
                  <a:lnTo>
                    <a:pt x="404" y="164"/>
                  </a:lnTo>
                  <a:lnTo>
                    <a:pt x="364" y="156"/>
                  </a:lnTo>
                  <a:lnTo>
                    <a:pt x="325" y="148"/>
                  </a:lnTo>
                  <a:lnTo>
                    <a:pt x="285" y="140"/>
                  </a:lnTo>
                  <a:lnTo>
                    <a:pt x="245" y="132"/>
                  </a:lnTo>
                  <a:lnTo>
                    <a:pt x="205" y="123"/>
                  </a:lnTo>
                  <a:lnTo>
                    <a:pt x="166" y="115"/>
                  </a:lnTo>
                  <a:lnTo>
                    <a:pt x="126" y="107"/>
                  </a:lnTo>
                  <a:lnTo>
                    <a:pt x="86" y="99"/>
                  </a:lnTo>
                  <a:lnTo>
                    <a:pt x="46" y="91"/>
                  </a:lnTo>
                  <a:lnTo>
                    <a:pt x="7" y="83"/>
                  </a:lnTo>
                  <a:lnTo>
                    <a:pt x="2" y="61"/>
                  </a:lnTo>
                  <a:lnTo>
                    <a:pt x="0" y="40"/>
                  </a:lnTo>
                  <a:lnTo>
                    <a:pt x="1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4" name="Freeform 54">
              <a:extLst>
                <a:ext uri="{FF2B5EF4-FFF2-40B4-BE49-F238E27FC236}">
                  <a16:creationId xmlns:a16="http://schemas.microsoft.com/office/drawing/2014/main" id="{960752A1-2F19-4726-943F-5DE158EA0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617"/>
              <a:ext cx="325" cy="106"/>
            </a:xfrm>
            <a:custGeom>
              <a:avLst/>
              <a:gdLst>
                <a:gd name="T0" fmla="*/ 6 w 651"/>
                <a:gd name="T1" fmla="*/ 0 h 215"/>
                <a:gd name="T2" fmla="*/ 46 w 651"/>
                <a:gd name="T3" fmla="*/ 8 h 215"/>
                <a:gd name="T4" fmla="*/ 86 w 651"/>
                <a:gd name="T5" fmla="*/ 17 h 215"/>
                <a:gd name="T6" fmla="*/ 127 w 651"/>
                <a:gd name="T7" fmla="*/ 25 h 215"/>
                <a:gd name="T8" fmla="*/ 167 w 651"/>
                <a:gd name="T9" fmla="*/ 33 h 215"/>
                <a:gd name="T10" fmla="*/ 207 w 651"/>
                <a:gd name="T11" fmla="*/ 41 h 215"/>
                <a:gd name="T12" fmla="*/ 248 w 651"/>
                <a:gd name="T13" fmla="*/ 51 h 215"/>
                <a:gd name="T14" fmla="*/ 288 w 651"/>
                <a:gd name="T15" fmla="*/ 59 h 215"/>
                <a:gd name="T16" fmla="*/ 328 w 651"/>
                <a:gd name="T17" fmla="*/ 67 h 215"/>
                <a:gd name="T18" fmla="*/ 369 w 651"/>
                <a:gd name="T19" fmla="*/ 75 h 215"/>
                <a:gd name="T20" fmla="*/ 409 w 651"/>
                <a:gd name="T21" fmla="*/ 83 h 215"/>
                <a:gd name="T22" fmla="*/ 449 w 651"/>
                <a:gd name="T23" fmla="*/ 92 h 215"/>
                <a:gd name="T24" fmla="*/ 490 w 651"/>
                <a:gd name="T25" fmla="*/ 100 h 215"/>
                <a:gd name="T26" fmla="*/ 530 w 651"/>
                <a:gd name="T27" fmla="*/ 108 h 215"/>
                <a:gd name="T28" fmla="*/ 570 w 651"/>
                <a:gd name="T29" fmla="*/ 116 h 215"/>
                <a:gd name="T30" fmla="*/ 610 w 651"/>
                <a:gd name="T31" fmla="*/ 125 h 215"/>
                <a:gd name="T32" fmla="*/ 651 w 651"/>
                <a:gd name="T33" fmla="*/ 133 h 215"/>
                <a:gd name="T34" fmla="*/ 649 w 651"/>
                <a:gd name="T35" fmla="*/ 154 h 215"/>
                <a:gd name="T36" fmla="*/ 649 w 651"/>
                <a:gd name="T37" fmla="*/ 176 h 215"/>
                <a:gd name="T38" fmla="*/ 650 w 651"/>
                <a:gd name="T39" fmla="*/ 197 h 215"/>
                <a:gd name="T40" fmla="*/ 651 w 651"/>
                <a:gd name="T41" fmla="*/ 215 h 215"/>
                <a:gd name="T42" fmla="*/ 610 w 651"/>
                <a:gd name="T43" fmla="*/ 207 h 215"/>
                <a:gd name="T44" fmla="*/ 570 w 651"/>
                <a:gd name="T45" fmla="*/ 199 h 215"/>
                <a:gd name="T46" fmla="*/ 530 w 651"/>
                <a:gd name="T47" fmla="*/ 191 h 215"/>
                <a:gd name="T48" fmla="*/ 490 w 651"/>
                <a:gd name="T49" fmla="*/ 182 h 215"/>
                <a:gd name="T50" fmla="*/ 449 w 651"/>
                <a:gd name="T51" fmla="*/ 174 h 215"/>
                <a:gd name="T52" fmla="*/ 409 w 651"/>
                <a:gd name="T53" fmla="*/ 166 h 215"/>
                <a:gd name="T54" fmla="*/ 369 w 651"/>
                <a:gd name="T55" fmla="*/ 157 h 215"/>
                <a:gd name="T56" fmla="*/ 328 w 651"/>
                <a:gd name="T57" fmla="*/ 149 h 215"/>
                <a:gd name="T58" fmla="*/ 287 w 651"/>
                <a:gd name="T59" fmla="*/ 141 h 215"/>
                <a:gd name="T60" fmla="*/ 246 w 651"/>
                <a:gd name="T61" fmla="*/ 133 h 215"/>
                <a:gd name="T62" fmla="*/ 206 w 651"/>
                <a:gd name="T63" fmla="*/ 124 h 215"/>
                <a:gd name="T64" fmla="*/ 166 w 651"/>
                <a:gd name="T65" fmla="*/ 116 h 215"/>
                <a:gd name="T66" fmla="*/ 125 w 651"/>
                <a:gd name="T67" fmla="*/ 108 h 215"/>
                <a:gd name="T68" fmla="*/ 85 w 651"/>
                <a:gd name="T69" fmla="*/ 100 h 215"/>
                <a:gd name="T70" fmla="*/ 45 w 651"/>
                <a:gd name="T71" fmla="*/ 91 h 215"/>
                <a:gd name="T72" fmla="*/ 4 w 651"/>
                <a:gd name="T73" fmla="*/ 83 h 215"/>
                <a:gd name="T74" fmla="*/ 1 w 651"/>
                <a:gd name="T75" fmla="*/ 61 h 215"/>
                <a:gd name="T76" fmla="*/ 0 w 651"/>
                <a:gd name="T77" fmla="*/ 39 h 215"/>
                <a:gd name="T78" fmla="*/ 1 w 651"/>
                <a:gd name="T79" fmla="*/ 18 h 215"/>
                <a:gd name="T80" fmla="*/ 6 w 651"/>
                <a:gd name="T8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1" h="215">
                  <a:moveTo>
                    <a:pt x="6" y="0"/>
                  </a:moveTo>
                  <a:lnTo>
                    <a:pt x="46" y="8"/>
                  </a:lnTo>
                  <a:lnTo>
                    <a:pt x="86" y="17"/>
                  </a:lnTo>
                  <a:lnTo>
                    <a:pt x="127" y="25"/>
                  </a:lnTo>
                  <a:lnTo>
                    <a:pt x="167" y="33"/>
                  </a:lnTo>
                  <a:lnTo>
                    <a:pt x="207" y="41"/>
                  </a:lnTo>
                  <a:lnTo>
                    <a:pt x="248" y="51"/>
                  </a:lnTo>
                  <a:lnTo>
                    <a:pt x="288" y="59"/>
                  </a:lnTo>
                  <a:lnTo>
                    <a:pt x="328" y="67"/>
                  </a:lnTo>
                  <a:lnTo>
                    <a:pt x="369" y="75"/>
                  </a:lnTo>
                  <a:lnTo>
                    <a:pt x="409" y="83"/>
                  </a:lnTo>
                  <a:lnTo>
                    <a:pt x="449" y="92"/>
                  </a:lnTo>
                  <a:lnTo>
                    <a:pt x="490" y="100"/>
                  </a:lnTo>
                  <a:lnTo>
                    <a:pt x="530" y="108"/>
                  </a:lnTo>
                  <a:lnTo>
                    <a:pt x="570" y="116"/>
                  </a:lnTo>
                  <a:lnTo>
                    <a:pt x="610" y="125"/>
                  </a:lnTo>
                  <a:lnTo>
                    <a:pt x="651" y="133"/>
                  </a:lnTo>
                  <a:lnTo>
                    <a:pt x="649" y="154"/>
                  </a:lnTo>
                  <a:lnTo>
                    <a:pt x="649" y="176"/>
                  </a:lnTo>
                  <a:lnTo>
                    <a:pt x="650" y="197"/>
                  </a:lnTo>
                  <a:lnTo>
                    <a:pt x="651" y="215"/>
                  </a:lnTo>
                  <a:lnTo>
                    <a:pt x="610" y="207"/>
                  </a:lnTo>
                  <a:lnTo>
                    <a:pt x="570" y="199"/>
                  </a:lnTo>
                  <a:lnTo>
                    <a:pt x="530" y="191"/>
                  </a:lnTo>
                  <a:lnTo>
                    <a:pt x="490" y="182"/>
                  </a:lnTo>
                  <a:lnTo>
                    <a:pt x="449" y="174"/>
                  </a:lnTo>
                  <a:lnTo>
                    <a:pt x="409" y="166"/>
                  </a:lnTo>
                  <a:lnTo>
                    <a:pt x="369" y="157"/>
                  </a:lnTo>
                  <a:lnTo>
                    <a:pt x="328" y="149"/>
                  </a:lnTo>
                  <a:lnTo>
                    <a:pt x="287" y="141"/>
                  </a:lnTo>
                  <a:lnTo>
                    <a:pt x="246" y="133"/>
                  </a:lnTo>
                  <a:lnTo>
                    <a:pt x="206" y="124"/>
                  </a:lnTo>
                  <a:lnTo>
                    <a:pt x="166" y="116"/>
                  </a:lnTo>
                  <a:lnTo>
                    <a:pt x="125" y="108"/>
                  </a:lnTo>
                  <a:lnTo>
                    <a:pt x="85" y="100"/>
                  </a:lnTo>
                  <a:lnTo>
                    <a:pt x="45" y="91"/>
                  </a:lnTo>
                  <a:lnTo>
                    <a:pt x="4" y="83"/>
                  </a:lnTo>
                  <a:lnTo>
                    <a:pt x="1" y="61"/>
                  </a:lnTo>
                  <a:lnTo>
                    <a:pt x="0" y="39"/>
                  </a:lnTo>
                  <a:lnTo>
                    <a:pt x="1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5" name="Freeform 55">
              <a:extLst>
                <a:ext uri="{FF2B5EF4-FFF2-40B4-BE49-F238E27FC236}">
                  <a16:creationId xmlns:a16="http://schemas.microsoft.com/office/drawing/2014/main" id="{3993EA4C-1231-41AD-8A6F-3BC1B6412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" y="2624"/>
              <a:ext cx="331" cy="110"/>
            </a:xfrm>
            <a:custGeom>
              <a:avLst/>
              <a:gdLst>
                <a:gd name="T0" fmla="*/ 5 w 663"/>
                <a:gd name="T1" fmla="*/ 0 h 218"/>
                <a:gd name="T2" fmla="*/ 47 w 663"/>
                <a:gd name="T3" fmla="*/ 8 h 218"/>
                <a:gd name="T4" fmla="*/ 87 w 663"/>
                <a:gd name="T5" fmla="*/ 16 h 218"/>
                <a:gd name="T6" fmla="*/ 128 w 663"/>
                <a:gd name="T7" fmla="*/ 24 h 218"/>
                <a:gd name="T8" fmla="*/ 169 w 663"/>
                <a:gd name="T9" fmla="*/ 33 h 218"/>
                <a:gd name="T10" fmla="*/ 210 w 663"/>
                <a:gd name="T11" fmla="*/ 41 h 218"/>
                <a:gd name="T12" fmla="*/ 252 w 663"/>
                <a:gd name="T13" fmla="*/ 49 h 218"/>
                <a:gd name="T14" fmla="*/ 292 w 663"/>
                <a:gd name="T15" fmla="*/ 57 h 218"/>
                <a:gd name="T16" fmla="*/ 333 w 663"/>
                <a:gd name="T17" fmla="*/ 66 h 218"/>
                <a:gd name="T18" fmla="*/ 374 w 663"/>
                <a:gd name="T19" fmla="*/ 74 h 218"/>
                <a:gd name="T20" fmla="*/ 415 w 663"/>
                <a:gd name="T21" fmla="*/ 82 h 218"/>
                <a:gd name="T22" fmla="*/ 457 w 663"/>
                <a:gd name="T23" fmla="*/ 90 h 218"/>
                <a:gd name="T24" fmla="*/ 497 w 663"/>
                <a:gd name="T25" fmla="*/ 100 h 218"/>
                <a:gd name="T26" fmla="*/ 539 w 663"/>
                <a:gd name="T27" fmla="*/ 108 h 218"/>
                <a:gd name="T28" fmla="*/ 579 w 663"/>
                <a:gd name="T29" fmla="*/ 116 h 218"/>
                <a:gd name="T30" fmla="*/ 620 w 663"/>
                <a:gd name="T31" fmla="*/ 125 h 218"/>
                <a:gd name="T32" fmla="*/ 661 w 663"/>
                <a:gd name="T33" fmla="*/ 133 h 218"/>
                <a:gd name="T34" fmla="*/ 658 w 663"/>
                <a:gd name="T35" fmla="*/ 155 h 218"/>
                <a:gd name="T36" fmla="*/ 658 w 663"/>
                <a:gd name="T37" fmla="*/ 178 h 218"/>
                <a:gd name="T38" fmla="*/ 659 w 663"/>
                <a:gd name="T39" fmla="*/ 200 h 218"/>
                <a:gd name="T40" fmla="*/ 663 w 663"/>
                <a:gd name="T41" fmla="*/ 218 h 218"/>
                <a:gd name="T42" fmla="*/ 621 w 663"/>
                <a:gd name="T43" fmla="*/ 210 h 218"/>
                <a:gd name="T44" fmla="*/ 580 w 663"/>
                <a:gd name="T45" fmla="*/ 201 h 218"/>
                <a:gd name="T46" fmla="*/ 540 w 663"/>
                <a:gd name="T47" fmla="*/ 193 h 218"/>
                <a:gd name="T48" fmla="*/ 498 w 663"/>
                <a:gd name="T49" fmla="*/ 184 h 218"/>
                <a:gd name="T50" fmla="*/ 457 w 663"/>
                <a:gd name="T51" fmla="*/ 175 h 218"/>
                <a:gd name="T52" fmla="*/ 415 w 663"/>
                <a:gd name="T53" fmla="*/ 166 h 218"/>
                <a:gd name="T54" fmla="*/ 375 w 663"/>
                <a:gd name="T55" fmla="*/ 158 h 218"/>
                <a:gd name="T56" fmla="*/ 333 w 663"/>
                <a:gd name="T57" fmla="*/ 150 h 218"/>
                <a:gd name="T58" fmla="*/ 292 w 663"/>
                <a:gd name="T59" fmla="*/ 141 h 218"/>
                <a:gd name="T60" fmla="*/ 252 w 663"/>
                <a:gd name="T61" fmla="*/ 133 h 218"/>
                <a:gd name="T62" fmla="*/ 210 w 663"/>
                <a:gd name="T63" fmla="*/ 125 h 218"/>
                <a:gd name="T64" fmla="*/ 170 w 663"/>
                <a:gd name="T65" fmla="*/ 116 h 218"/>
                <a:gd name="T66" fmla="*/ 128 w 663"/>
                <a:gd name="T67" fmla="*/ 108 h 218"/>
                <a:gd name="T68" fmla="*/ 87 w 663"/>
                <a:gd name="T69" fmla="*/ 100 h 218"/>
                <a:gd name="T70" fmla="*/ 47 w 663"/>
                <a:gd name="T71" fmla="*/ 90 h 218"/>
                <a:gd name="T72" fmla="*/ 5 w 663"/>
                <a:gd name="T73" fmla="*/ 82 h 218"/>
                <a:gd name="T74" fmla="*/ 2 w 663"/>
                <a:gd name="T75" fmla="*/ 61 h 218"/>
                <a:gd name="T76" fmla="*/ 0 w 663"/>
                <a:gd name="T77" fmla="*/ 39 h 218"/>
                <a:gd name="T78" fmla="*/ 2 w 663"/>
                <a:gd name="T79" fmla="*/ 18 h 218"/>
                <a:gd name="T80" fmla="*/ 5 w 663"/>
                <a:gd name="T8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3" h="218">
                  <a:moveTo>
                    <a:pt x="5" y="0"/>
                  </a:moveTo>
                  <a:lnTo>
                    <a:pt x="47" y="8"/>
                  </a:lnTo>
                  <a:lnTo>
                    <a:pt x="87" y="16"/>
                  </a:lnTo>
                  <a:lnTo>
                    <a:pt x="128" y="24"/>
                  </a:lnTo>
                  <a:lnTo>
                    <a:pt x="169" y="33"/>
                  </a:lnTo>
                  <a:lnTo>
                    <a:pt x="210" y="41"/>
                  </a:lnTo>
                  <a:lnTo>
                    <a:pt x="252" y="49"/>
                  </a:lnTo>
                  <a:lnTo>
                    <a:pt x="292" y="57"/>
                  </a:lnTo>
                  <a:lnTo>
                    <a:pt x="333" y="66"/>
                  </a:lnTo>
                  <a:lnTo>
                    <a:pt x="374" y="74"/>
                  </a:lnTo>
                  <a:lnTo>
                    <a:pt x="415" y="82"/>
                  </a:lnTo>
                  <a:lnTo>
                    <a:pt x="457" y="90"/>
                  </a:lnTo>
                  <a:lnTo>
                    <a:pt x="497" y="100"/>
                  </a:lnTo>
                  <a:lnTo>
                    <a:pt x="539" y="108"/>
                  </a:lnTo>
                  <a:lnTo>
                    <a:pt x="579" y="116"/>
                  </a:lnTo>
                  <a:lnTo>
                    <a:pt x="620" y="125"/>
                  </a:lnTo>
                  <a:lnTo>
                    <a:pt x="661" y="133"/>
                  </a:lnTo>
                  <a:lnTo>
                    <a:pt x="658" y="155"/>
                  </a:lnTo>
                  <a:lnTo>
                    <a:pt x="658" y="178"/>
                  </a:lnTo>
                  <a:lnTo>
                    <a:pt x="659" y="200"/>
                  </a:lnTo>
                  <a:lnTo>
                    <a:pt x="663" y="218"/>
                  </a:lnTo>
                  <a:lnTo>
                    <a:pt x="621" y="210"/>
                  </a:lnTo>
                  <a:lnTo>
                    <a:pt x="580" y="201"/>
                  </a:lnTo>
                  <a:lnTo>
                    <a:pt x="540" y="193"/>
                  </a:lnTo>
                  <a:lnTo>
                    <a:pt x="498" y="184"/>
                  </a:lnTo>
                  <a:lnTo>
                    <a:pt x="457" y="175"/>
                  </a:lnTo>
                  <a:lnTo>
                    <a:pt x="415" y="166"/>
                  </a:lnTo>
                  <a:lnTo>
                    <a:pt x="375" y="158"/>
                  </a:lnTo>
                  <a:lnTo>
                    <a:pt x="333" y="150"/>
                  </a:lnTo>
                  <a:lnTo>
                    <a:pt x="292" y="141"/>
                  </a:lnTo>
                  <a:lnTo>
                    <a:pt x="252" y="133"/>
                  </a:lnTo>
                  <a:lnTo>
                    <a:pt x="210" y="125"/>
                  </a:lnTo>
                  <a:lnTo>
                    <a:pt x="170" y="116"/>
                  </a:lnTo>
                  <a:lnTo>
                    <a:pt x="128" y="108"/>
                  </a:lnTo>
                  <a:lnTo>
                    <a:pt x="87" y="100"/>
                  </a:lnTo>
                  <a:lnTo>
                    <a:pt x="47" y="90"/>
                  </a:lnTo>
                  <a:lnTo>
                    <a:pt x="5" y="82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2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6" name="Freeform 56">
              <a:extLst>
                <a:ext uri="{FF2B5EF4-FFF2-40B4-BE49-F238E27FC236}">
                  <a16:creationId xmlns:a16="http://schemas.microsoft.com/office/drawing/2014/main" id="{A9B43F12-F8D3-4D91-BAD2-B3C61061D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2630"/>
              <a:ext cx="337" cy="110"/>
            </a:xfrm>
            <a:custGeom>
              <a:avLst/>
              <a:gdLst>
                <a:gd name="T0" fmla="*/ 4 w 672"/>
                <a:gd name="T1" fmla="*/ 0 h 222"/>
                <a:gd name="T2" fmla="*/ 45 w 672"/>
                <a:gd name="T3" fmla="*/ 8 h 222"/>
                <a:gd name="T4" fmla="*/ 87 w 672"/>
                <a:gd name="T5" fmla="*/ 17 h 222"/>
                <a:gd name="T6" fmla="*/ 128 w 672"/>
                <a:gd name="T7" fmla="*/ 25 h 222"/>
                <a:gd name="T8" fmla="*/ 171 w 672"/>
                <a:gd name="T9" fmla="*/ 33 h 222"/>
                <a:gd name="T10" fmla="*/ 212 w 672"/>
                <a:gd name="T11" fmla="*/ 43 h 222"/>
                <a:gd name="T12" fmla="*/ 254 w 672"/>
                <a:gd name="T13" fmla="*/ 51 h 222"/>
                <a:gd name="T14" fmla="*/ 295 w 672"/>
                <a:gd name="T15" fmla="*/ 59 h 222"/>
                <a:gd name="T16" fmla="*/ 337 w 672"/>
                <a:gd name="T17" fmla="*/ 68 h 222"/>
                <a:gd name="T18" fmla="*/ 378 w 672"/>
                <a:gd name="T19" fmla="*/ 76 h 222"/>
                <a:gd name="T20" fmla="*/ 420 w 672"/>
                <a:gd name="T21" fmla="*/ 84 h 222"/>
                <a:gd name="T22" fmla="*/ 461 w 672"/>
                <a:gd name="T23" fmla="*/ 93 h 222"/>
                <a:gd name="T24" fmla="*/ 503 w 672"/>
                <a:gd name="T25" fmla="*/ 101 h 222"/>
                <a:gd name="T26" fmla="*/ 545 w 672"/>
                <a:gd name="T27" fmla="*/ 110 h 222"/>
                <a:gd name="T28" fmla="*/ 587 w 672"/>
                <a:gd name="T29" fmla="*/ 119 h 222"/>
                <a:gd name="T30" fmla="*/ 628 w 672"/>
                <a:gd name="T31" fmla="*/ 128 h 222"/>
                <a:gd name="T32" fmla="*/ 670 w 672"/>
                <a:gd name="T33" fmla="*/ 136 h 222"/>
                <a:gd name="T34" fmla="*/ 667 w 672"/>
                <a:gd name="T35" fmla="*/ 158 h 222"/>
                <a:gd name="T36" fmla="*/ 667 w 672"/>
                <a:gd name="T37" fmla="*/ 181 h 222"/>
                <a:gd name="T38" fmla="*/ 668 w 672"/>
                <a:gd name="T39" fmla="*/ 202 h 222"/>
                <a:gd name="T40" fmla="*/ 672 w 672"/>
                <a:gd name="T41" fmla="*/ 222 h 222"/>
                <a:gd name="T42" fmla="*/ 630 w 672"/>
                <a:gd name="T43" fmla="*/ 213 h 222"/>
                <a:gd name="T44" fmla="*/ 588 w 672"/>
                <a:gd name="T45" fmla="*/ 205 h 222"/>
                <a:gd name="T46" fmla="*/ 546 w 672"/>
                <a:gd name="T47" fmla="*/ 196 h 222"/>
                <a:gd name="T48" fmla="*/ 505 w 672"/>
                <a:gd name="T49" fmla="*/ 186 h 222"/>
                <a:gd name="T50" fmla="*/ 462 w 672"/>
                <a:gd name="T51" fmla="*/ 178 h 222"/>
                <a:gd name="T52" fmla="*/ 421 w 672"/>
                <a:gd name="T53" fmla="*/ 169 h 222"/>
                <a:gd name="T54" fmla="*/ 379 w 672"/>
                <a:gd name="T55" fmla="*/ 161 h 222"/>
                <a:gd name="T56" fmla="*/ 338 w 672"/>
                <a:gd name="T57" fmla="*/ 152 h 222"/>
                <a:gd name="T58" fmla="*/ 295 w 672"/>
                <a:gd name="T59" fmla="*/ 144 h 222"/>
                <a:gd name="T60" fmla="*/ 254 w 672"/>
                <a:gd name="T61" fmla="*/ 135 h 222"/>
                <a:gd name="T62" fmla="*/ 212 w 672"/>
                <a:gd name="T63" fmla="*/ 127 h 222"/>
                <a:gd name="T64" fmla="*/ 171 w 672"/>
                <a:gd name="T65" fmla="*/ 117 h 222"/>
                <a:gd name="T66" fmla="*/ 129 w 672"/>
                <a:gd name="T67" fmla="*/ 109 h 222"/>
                <a:gd name="T68" fmla="*/ 87 w 672"/>
                <a:gd name="T69" fmla="*/ 100 h 222"/>
                <a:gd name="T70" fmla="*/ 45 w 672"/>
                <a:gd name="T71" fmla="*/ 92 h 222"/>
                <a:gd name="T72" fmla="*/ 4 w 672"/>
                <a:gd name="T73" fmla="*/ 83 h 222"/>
                <a:gd name="T74" fmla="*/ 1 w 672"/>
                <a:gd name="T75" fmla="*/ 62 h 222"/>
                <a:gd name="T76" fmla="*/ 0 w 672"/>
                <a:gd name="T77" fmla="*/ 40 h 222"/>
                <a:gd name="T78" fmla="*/ 0 w 672"/>
                <a:gd name="T79" fmla="*/ 20 h 222"/>
                <a:gd name="T80" fmla="*/ 4 w 672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2" h="222">
                  <a:moveTo>
                    <a:pt x="4" y="0"/>
                  </a:moveTo>
                  <a:lnTo>
                    <a:pt x="45" y="8"/>
                  </a:lnTo>
                  <a:lnTo>
                    <a:pt x="87" y="17"/>
                  </a:lnTo>
                  <a:lnTo>
                    <a:pt x="128" y="25"/>
                  </a:lnTo>
                  <a:lnTo>
                    <a:pt x="171" y="33"/>
                  </a:lnTo>
                  <a:lnTo>
                    <a:pt x="212" y="43"/>
                  </a:lnTo>
                  <a:lnTo>
                    <a:pt x="254" y="51"/>
                  </a:lnTo>
                  <a:lnTo>
                    <a:pt x="295" y="59"/>
                  </a:lnTo>
                  <a:lnTo>
                    <a:pt x="337" y="68"/>
                  </a:lnTo>
                  <a:lnTo>
                    <a:pt x="378" y="76"/>
                  </a:lnTo>
                  <a:lnTo>
                    <a:pt x="420" y="84"/>
                  </a:lnTo>
                  <a:lnTo>
                    <a:pt x="461" y="93"/>
                  </a:lnTo>
                  <a:lnTo>
                    <a:pt x="503" y="101"/>
                  </a:lnTo>
                  <a:lnTo>
                    <a:pt x="545" y="110"/>
                  </a:lnTo>
                  <a:lnTo>
                    <a:pt x="587" y="119"/>
                  </a:lnTo>
                  <a:lnTo>
                    <a:pt x="628" y="128"/>
                  </a:lnTo>
                  <a:lnTo>
                    <a:pt x="670" y="136"/>
                  </a:lnTo>
                  <a:lnTo>
                    <a:pt x="667" y="158"/>
                  </a:lnTo>
                  <a:lnTo>
                    <a:pt x="667" y="181"/>
                  </a:lnTo>
                  <a:lnTo>
                    <a:pt x="668" y="202"/>
                  </a:lnTo>
                  <a:lnTo>
                    <a:pt x="672" y="222"/>
                  </a:lnTo>
                  <a:lnTo>
                    <a:pt x="630" y="213"/>
                  </a:lnTo>
                  <a:lnTo>
                    <a:pt x="588" y="205"/>
                  </a:lnTo>
                  <a:lnTo>
                    <a:pt x="546" y="196"/>
                  </a:lnTo>
                  <a:lnTo>
                    <a:pt x="505" y="186"/>
                  </a:lnTo>
                  <a:lnTo>
                    <a:pt x="462" y="178"/>
                  </a:lnTo>
                  <a:lnTo>
                    <a:pt x="421" y="169"/>
                  </a:lnTo>
                  <a:lnTo>
                    <a:pt x="379" y="161"/>
                  </a:lnTo>
                  <a:lnTo>
                    <a:pt x="338" y="152"/>
                  </a:lnTo>
                  <a:lnTo>
                    <a:pt x="295" y="144"/>
                  </a:lnTo>
                  <a:lnTo>
                    <a:pt x="254" y="135"/>
                  </a:lnTo>
                  <a:lnTo>
                    <a:pt x="212" y="127"/>
                  </a:lnTo>
                  <a:lnTo>
                    <a:pt x="171" y="117"/>
                  </a:lnTo>
                  <a:lnTo>
                    <a:pt x="129" y="109"/>
                  </a:lnTo>
                  <a:lnTo>
                    <a:pt x="87" y="100"/>
                  </a:lnTo>
                  <a:lnTo>
                    <a:pt x="45" y="92"/>
                  </a:lnTo>
                  <a:lnTo>
                    <a:pt x="4" y="83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7" name="Freeform 57">
              <a:extLst>
                <a:ext uri="{FF2B5EF4-FFF2-40B4-BE49-F238E27FC236}">
                  <a16:creationId xmlns:a16="http://schemas.microsoft.com/office/drawing/2014/main" id="{70F9243E-F9DB-4BF7-B016-4F02B2D8C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2636"/>
              <a:ext cx="340" cy="110"/>
            </a:xfrm>
            <a:custGeom>
              <a:avLst/>
              <a:gdLst>
                <a:gd name="T0" fmla="*/ 3 w 682"/>
                <a:gd name="T1" fmla="*/ 0 h 225"/>
                <a:gd name="T2" fmla="*/ 46 w 682"/>
                <a:gd name="T3" fmla="*/ 8 h 225"/>
                <a:gd name="T4" fmla="*/ 87 w 682"/>
                <a:gd name="T5" fmla="*/ 17 h 225"/>
                <a:gd name="T6" fmla="*/ 130 w 682"/>
                <a:gd name="T7" fmla="*/ 25 h 225"/>
                <a:gd name="T8" fmla="*/ 171 w 682"/>
                <a:gd name="T9" fmla="*/ 34 h 225"/>
                <a:gd name="T10" fmla="*/ 214 w 682"/>
                <a:gd name="T11" fmla="*/ 42 h 225"/>
                <a:gd name="T12" fmla="*/ 257 w 682"/>
                <a:gd name="T13" fmla="*/ 51 h 225"/>
                <a:gd name="T14" fmla="*/ 298 w 682"/>
                <a:gd name="T15" fmla="*/ 59 h 225"/>
                <a:gd name="T16" fmla="*/ 341 w 682"/>
                <a:gd name="T17" fmla="*/ 69 h 225"/>
                <a:gd name="T18" fmla="*/ 383 w 682"/>
                <a:gd name="T19" fmla="*/ 77 h 225"/>
                <a:gd name="T20" fmla="*/ 426 w 682"/>
                <a:gd name="T21" fmla="*/ 86 h 225"/>
                <a:gd name="T22" fmla="*/ 468 w 682"/>
                <a:gd name="T23" fmla="*/ 94 h 225"/>
                <a:gd name="T24" fmla="*/ 510 w 682"/>
                <a:gd name="T25" fmla="*/ 103 h 225"/>
                <a:gd name="T26" fmla="*/ 553 w 682"/>
                <a:gd name="T27" fmla="*/ 111 h 225"/>
                <a:gd name="T28" fmla="*/ 595 w 682"/>
                <a:gd name="T29" fmla="*/ 119 h 225"/>
                <a:gd name="T30" fmla="*/ 637 w 682"/>
                <a:gd name="T31" fmla="*/ 128 h 225"/>
                <a:gd name="T32" fmla="*/ 680 w 682"/>
                <a:gd name="T33" fmla="*/ 136 h 225"/>
                <a:gd name="T34" fmla="*/ 676 w 682"/>
                <a:gd name="T35" fmla="*/ 159 h 225"/>
                <a:gd name="T36" fmla="*/ 676 w 682"/>
                <a:gd name="T37" fmla="*/ 184 h 225"/>
                <a:gd name="T38" fmla="*/ 678 w 682"/>
                <a:gd name="T39" fmla="*/ 205 h 225"/>
                <a:gd name="T40" fmla="*/ 682 w 682"/>
                <a:gd name="T41" fmla="*/ 225 h 225"/>
                <a:gd name="T42" fmla="*/ 639 w 682"/>
                <a:gd name="T43" fmla="*/ 216 h 225"/>
                <a:gd name="T44" fmla="*/ 597 w 682"/>
                <a:gd name="T45" fmla="*/ 208 h 225"/>
                <a:gd name="T46" fmla="*/ 554 w 682"/>
                <a:gd name="T47" fmla="*/ 198 h 225"/>
                <a:gd name="T48" fmla="*/ 511 w 682"/>
                <a:gd name="T49" fmla="*/ 189 h 225"/>
                <a:gd name="T50" fmla="*/ 470 w 682"/>
                <a:gd name="T51" fmla="*/ 181 h 225"/>
                <a:gd name="T52" fmla="*/ 427 w 682"/>
                <a:gd name="T53" fmla="*/ 172 h 225"/>
                <a:gd name="T54" fmla="*/ 385 w 682"/>
                <a:gd name="T55" fmla="*/ 163 h 225"/>
                <a:gd name="T56" fmla="*/ 342 w 682"/>
                <a:gd name="T57" fmla="*/ 154 h 225"/>
                <a:gd name="T58" fmla="*/ 299 w 682"/>
                <a:gd name="T59" fmla="*/ 146 h 225"/>
                <a:gd name="T60" fmla="*/ 257 w 682"/>
                <a:gd name="T61" fmla="*/ 136 h 225"/>
                <a:gd name="T62" fmla="*/ 214 w 682"/>
                <a:gd name="T63" fmla="*/ 127 h 225"/>
                <a:gd name="T64" fmla="*/ 173 w 682"/>
                <a:gd name="T65" fmla="*/ 119 h 225"/>
                <a:gd name="T66" fmla="*/ 130 w 682"/>
                <a:gd name="T67" fmla="*/ 110 h 225"/>
                <a:gd name="T68" fmla="*/ 87 w 682"/>
                <a:gd name="T69" fmla="*/ 101 h 225"/>
                <a:gd name="T70" fmla="*/ 45 w 682"/>
                <a:gd name="T71" fmla="*/ 93 h 225"/>
                <a:gd name="T72" fmla="*/ 2 w 682"/>
                <a:gd name="T73" fmla="*/ 84 h 225"/>
                <a:gd name="T74" fmla="*/ 1 w 682"/>
                <a:gd name="T75" fmla="*/ 62 h 225"/>
                <a:gd name="T76" fmla="*/ 0 w 682"/>
                <a:gd name="T77" fmla="*/ 40 h 225"/>
                <a:gd name="T78" fmla="*/ 1 w 682"/>
                <a:gd name="T79" fmla="*/ 19 h 225"/>
                <a:gd name="T80" fmla="*/ 3 w 682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2" h="225">
                  <a:moveTo>
                    <a:pt x="3" y="0"/>
                  </a:moveTo>
                  <a:lnTo>
                    <a:pt x="46" y="8"/>
                  </a:lnTo>
                  <a:lnTo>
                    <a:pt x="87" y="17"/>
                  </a:lnTo>
                  <a:lnTo>
                    <a:pt x="130" y="25"/>
                  </a:lnTo>
                  <a:lnTo>
                    <a:pt x="171" y="34"/>
                  </a:lnTo>
                  <a:lnTo>
                    <a:pt x="214" y="42"/>
                  </a:lnTo>
                  <a:lnTo>
                    <a:pt x="257" y="51"/>
                  </a:lnTo>
                  <a:lnTo>
                    <a:pt x="298" y="59"/>
                  </a:lnTo>
                  <a:lnTo>
                    <a:pt x="341" y="69"/>
                  </a:lnTo>
                  <a:lnTo>
                    <a:pt x="383" y="77"/>
                  </a:lnTo>
                  <a:lnTo>
                    <a:pt x="426" y="86"/>
                  </a:lnTo>
                  <a:lnTo>
                    <a:pt x="468" y="94"/>
                  </a:lnTo>
                  <a:lnTo>
                    <a:pt x="510" y="103"/>
                  </a:lnTo>
                  <a:lnTo>
                    <a:pt x="553" y="111"/>
                  </a:lnTo>
                  <a:lnTo>
                    <a:pt x="595" y="119"/>
                  </a:lnTo>
                  <a:lnTo>
                    <a:pt x="637" y="128"/>
                  </a:lnTo>
                  <a:lnTo>
                    <a:pt x="680" y="136"/>
                  </a:lnTo>
                  <a:lnTo>
                    <a:pt x="676" y="159"/>
                  </a:lnTo>
                  <a:lnTo>
                    <a:pt x="676" y="184"/>
                  </a:lnTo>
                  <a:lnTo>
                    <a:pt x="678" y="205"/>
                  </a:lnTo>
                  <a:lnTo>
                    <a:pt x="682" y="225"/>
                  </a:lnTo>
                  <a:lnTo>
                    <a:pt x="639" y="216"/>
                  </a:lnTo>
                  <a:lnTo>
                    <a:pt x="597" y="208"/>
                  </a:lnTo>
                  <a:lnTo>
                    <a:pt x="554" y="198"/>
                  </a:lnTo>
                  <a:lnTo>
                    <a:pt x="511" y="189"/>
                  </a:lnTo>
                  <a:lnTo>
                    <a:pt x="470" y="181"/>
                  </a:lnTo>
                  <a:lnTo>
                    <a:pt x="427" y="172"/>
                  </a:lnTo>
                  <a:lnTo>
                    <a:pt x="385" y="163"/>
                  </a:lnTo>
                  <a:lnTo>
                    <a:pt x="342" y="154"/>
                  </a:lnTo>
                  <a:lnTo>
                    <a:pt x="299" y="146"/>
                  </a:lnTo>
                  <a:lnTo>
                    <a:pt x="257" y="136"/>
                  </a:lnTo>
                  <a:lnTo>
                    <a:pt x="214" y="127"/>
                  </a:lnTo>
                  <a:lnTo>
                    <a:pt x="173" y="119"/>
                  </a:lnTo>
                  <a:lnTo>
                    <a:pt x="130" y="110"/>
                  </a:lnTo>
                  <a:lnTo>
                    <a:pt x="87" y="101"/>
                  </a:lnTo>
                  <a:lnTo>
                    <a:pt x="45" y="93"/>
                  </a:lnTo>
                  <a:lnTo>
                    <a:pt x="2" y="84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1" y="1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8" name="Freeform 58">
              <a:extLst>
                <a:ext uri="{FF2B5EF4-FFF2-40B4-BE49-F238E27FC236}">
                  <a16:creationId xmlns:a16="http://schemas.microsoft.com/office/drawing/2014/main" id="{D23614A7-8333-4042-9199-F27F8B47C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642"/>
              <a:ext cx="346" cy="112"/>
            </a:xfrm>
            <a:custGeom>
              <a:avLst/>
              <a:gdLst>
                <a:gd name="T0" fmla="*/ 1 w 691"/>
                <a:gd name="T1" fmla="*/ 0 h 228"/>
                <a:gd name="T2" fmla="*/ 43 w 691"/>
                <a:gd name="T3" fmla="*/ 8 h 228"/>
                <a:gd name="T4" fmla="*/ 87 w 691"/>
                <a:gd name="T5" fmla="*/ 17 h 228"/>
                <a:gd name="T6" fmla="*/ 130 w 691"/>
                <a:gd name="T7" fmla="*/ 26 h 228"/>
                <a:gd name="T8" fmla="*/ 172 w 691"/>
                <a:gd name="T9" fmla="*/ 35 h 228"/>
                <a:gd name="T10" fmla="*/ 216 w 691"/>
                <a:gd name="T11" fmla="*/ 43 h 228"/>
                <a:gd name="T12" fmla="*/ 259 w 691"/>
                <a:gd name="T13" fmla="*/ 52 h 228"/>
                <a:gd name="T14" fmla="*/ 301 w 691"/>
                <a:gd name="T15" fmla="*/ 60 h 228"/>
                <a:gd name="T16" fmla="*/ 345 w 691"/>
                <a:gd name="T17" fmla="*/ 69 h 228"/>
                <a:gd name="T18" fmla="*/ 388 w 691"/>
                <a:gd name="T19" fmla="*/ 77 h 228"/>
                <a:gd name="T20" fmla="*/ 430 w 691"/>
                <a:gd name="T21" fmla="*/ 86 h 228"/>
                <a:gd name="T22" fmla="*/ 473 w 691"/>
                <a:gd name="T23" fmla="*/ 95 h 228"/>
                <a:gd name="T24" fmla="*/ 517 w 691"/>
                <a:gd name="T25" fmla="*/ 104 h 228"/>
                <a:gd name="T26" fmla="*/ 560 w 691"/>
                <a:gd name="T27" fmla="*/ 112 h 228"/>
                <a:gd name="T28" fmla="*/ 602 w 691"/>
                <a:gd name="T29" fmla="*/ 121 h 228"/>
                <a:gd name="T30" fmla="*/ 646 w 691"/>
                <a:gd name="T31" fmla="*/ 129 h 228"/>
                <a:gd name="T32" fmla="*/ 689 w 691"/>
                <a:gd name="T33" fmla="*/ 138 h 228"/>
                <a:gd name="T34" fmla="*/ 685 w 691"/>
                <a:gd name="T35" fmla="*/ 161 h 228"/>
                <a:gd name="T36" fmla="*/ 685 w 691"/>
                <a:gd name="T37" fmla="*/ 186 h 228"/>
                <a:gd name="T38" fmla="*/ 687 w 691"/>
                <a:gd name="T39" fmla="*/ 208 h 228"/>
                <a:gd name="T40" fmla="*/ 691 w 691"/>
                <a:gd name="T41" fmla="*/ 228 h 228"/>
                <a:gd name="T42" fmla="*/ 648 w 691"/>
                <a:gd name="T43" fmla="*/ 219 h 228"/>
                <a:gd name="T44" fmla="*/ 604 w 691"/>
                <a:gd name="T45" fmla="*/ 209 h 228"/>
                <a:gd name="T46" fmla="*/ 562 w 691"/>
                <a:gd name="T47" fmla="*/ 200 h 228"/>
                <a:gd name="T48" fmla="*/ 518 w 691"/>
                <a:gd name="T49" fmla="*/ 191 h 228"/>
                <a:gd name="T50" fmla="*/ 475 w 691"/>
                <a:gd name="T51" fmla="*/ 183 h 228"/>
                <a:gd name="T52" fmla="*/ 432 w 691"/>
                <a:gd name="T53" fmla="*/ 174 h 228"/>
                <a:gd name="T54" fmla="*/ 389 w 691"/>
                <a:gd name="T55" fmla="*/ 165 h 228"/>
                <a:gd name="T56" fmla="*/ 345 w 691"/>
                <a:gd name="T57" fmla="*/ 155 h 228"/>
                <a:gd name="T58" fmla="*/ 303 w 691"/>
                <a:gd name="T59" fmla="*/ 146 h 228"/>
                <a:gd name="T60" fmla="*/ 259 w 691"/>
                <a:gd name="T61" fmla="*/ 137 h 228"/>
                <a:gd name="T62" fmla="*/ 216 w 691"/>
                <a:gd name="T63" fmla="*/ 128 h 228"/>
                <a:gd name="T64" fmla="*/ 172 w 691"/>
                <a:gd name="T65" fmla="*/ 119 h 228"/>
                <a:gd name="T66" fmla="*/ 130 w 691"/>
                <a:gd name="T67" fmla="*/ 111 h 228"/>
                <a:gd name="T68" fmla="*/ 87 w 691"/>
                <a:gd name="T69" fmla="*/ 101 h 228"/>
                <a:gd name="T70" fmla="*/ 43 w 691"/>
                <a:gd name="T71" fmla="*/ 92 h 228"/>
                <a:gd name="T72" fmla="*/ 1 w 691"/>
                <a:gd name="T73" fmla="*/ 83 h 228"/>
                <a:gd name="T74" fmla="*/ 0 w 691"/>
                <a:gd name="T75" fmla="*/ 62 h 228"/>
                <a:gd name="T76" fmla="*/ 0 w 691"/>
                <a:gd name="T77" fmla="*/ 40 h 228"/>
                <a:gd name="T78" fmla="*/ 0 w 691"/>
                <a:gd name="T79" fmla="*/ 20 h 228"/>
                <a:gd name="T80" fmla="*/ 1 w 691"/>
                <a:gd name="T8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1" h="228">
                  <a:moveTo>
                    <a:pt x="1" y="0"/>
                  </a:moveTo>
                  <a:lnTo>
                    <a:pt x="43" y="8"/>
                  </a:lnTo>
                  <a:lnTo>
                    <a:pt x="87" y="17"/>
                  </a:lnTo>
                  <a:lnTo>
                    <a:pt x="130" y="26"/>
                  </a:lnTo>
                  <a:lnTo>
                    <a:pt x="172" y="35"/>
                  </a:lnTo>
                  <a:lnTo>
                    <a:pt x="216" y="43"/>
                  </a:lnTo>
                  <a:lnTo>
                    <a:pt x="259" y="52"/>
                  </a:lnTo>
                  <a:lnTo>
                    <a:pt x="301" y="60"/>
                  </a:lnTo>
                  <a:lnTo>
                    <a:pt x="345" y="69"/>
                  </a:lnTo>
                  <a:lnTo>
                    <a:pt x="388" y="77"/>
                  </a:lnTo>
                  <a:lnTo>
                    <a:pt x="430" y="86"/>
                  </a:lnTo>
                  <a:lnTo>
                    <a:pt x="473" y="95"/>
                  </a:lnTo>
                  <a:lnTo>
                    <a:pt x="517" y="104"/>
                  </a:lnTo>
                  <a:lnTo>
                    <a:pt x="560" y="112"/>
                  </a:lnTo>
                  <a:lnTo>
                    <a:pt x="602" y="121"/>
                  </a:lnTo>
                  <a:lnTo>
                    <a:pt x="646" y="129"/>
                  </a:lnTo>
                  <a:lnTo>
                    <a:pt x="689" y="138"/>
                  </a:lnTo>
                  <a:lnTo>
                    <a:pt x="685" y="161"/>
                  </a:lnTo>
                  <a:lnTo>
                    <a:pt x="685" y="186"/>
                  </a:lnTo>
                  <a:lnTo>
                    <a:pt x="687" y="208"/>
                  </a:lnTo>
                  <a:lnTo>
                    <a:pt x="691" y="228"/>
                  </a:lnTo>
                  <a:lnTo>
                    <a:pt x="648" y="219"/>
                  </a:lnTo>
                  <a:lnTo>
                    <a:pt x="604" y="209"/>
                  </a:lnTo>
                  <a:lnTo>
                    <a:pt x="562" y="200"/>
                  </a:lnTo>
                  <a:lnTo>
                    <a:pt x="518" y="191"/>
                  </a:lnTo>
                  <a:lnTo>
                    <a:pt x="475" y="183"/>
                  </a:lnTo>
                  <a:lnTo>
                    <a:pt x="432" y="174"/>
                  </a:lnTo>
                  <a:lnTo>
                    <a:pt x="389" y="165"/>
                  </a:lnTo>
                  <a:lnTo>
                    <a:pt x="345" y="155"/>
                  </a:lnTo>
                  <a:lnTo>
                    <a:pt x="303" y="146"/>
                  </a:lnTo>
                  <a:lnTo>
                    <a:pt x="259" y="137"/>
                  </a:lnTo>
                  <a:lnTo>
                    <a:pt x="216" y="128"/>
                  </a:lnTo>
                  <a:lnTo>
                    <a:pt x="172" y="119"/>
                  </a:lnTo>
                  <a:lnTo>
                    <a:pt x="130" y="111"/>
                  </a:lnTo>
                  <a:lnTo>
                    <a:pt x="87" y="101"/>
                  </a:lnTo>
                  <a:lnTo>
                    <a:pt x="43" y="92"/>
                  </a:lnTo>
                  <a:lnTo>
                    <a:pt x="1" y="83"/>
                  </a:lnTo>
                  <a:lnTo>
                    <a:pt x="0" y="62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79" name="Freeform 59">
              <a:extLst>
                <a:ext uri="{FF2B5EF4-FFF2-40B4-BE49-F238E27FC236}">
                  <a16:creationId xmlns:a16="http://schemas.microsoft.com/office/drawing/2014/main" id="{CB239974-7D02-4280-A745-958DD2070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2646"/>
              <a:ext cx="352" cy="116"/>
            </a:xfrm>
            <a:custGeom>
              <a:avLst/>
              <a:gdLst>
                <a:gd name="T0" fmla="*/ 1 w 702"/>
                <a:gd name="T1" fmla="*/ 0 h 231"/>
                <a:gd name="T2" fmla="*/ 45 w 702"/>
                <a:gd name="T3" fmla="*/ 9 h 231"/>
                <a:gd name="T4" fmla="*/ 89 w 702"/>
                <a:gd name="T5" fmla="*/ 17 h 231"/>
                <a:gd name="T6" fmla="*/ 133 w 702"/>
                <a:gd name="T7" fmla="*/ 26 h 231"/>
                <a:gd name="T8" fmla="*/ 175 w 702"/>
                <a:gd name="T9" fmla="*/ 34 h 231"/>
                <a:gd name="T10" fmla="*/ 219 w 702"/>
                <a:gd name="T11" fmla="*/ 43 h 231"/>
                <a:gd name="T12" fmla="*/ 263 w 702"/>
                <a:gd name="T13" fmla="*/ 51 h 231"/>
                <a:gd name="T14" fmla="*/ 307 w 702"/>
                <a:gd name="T15" fmla="*/ 61 h 231"/>
                <a:gd name="T16" fmla="*/ 350 w 702"/>
                <a:gd name="T17" fmla="*/ 69 h 231"/>
                <a:gd name="T18" fmla="*/ 394 w 702"/>
                <a:gd name="T19" fmla="*/ 78 h 231"/>
                <a:gd name="T20" fmla="*/ 438 w 702"/>
                <a:gd name="T21" fmla="*/ 87 h 231"/>
                <a:gd name="T22" fmla="*/ 481 w 702"/>
                <a:gd name="T23" fmla="*/ 95 h 231"/>
                <a:gd name="T24" fmla="*/ 524 w 702"/>
                <a:gd name="T25" fmla="*/ 104 h 231"/>
                <a:gd name="T26" fmla="*/ 568 w 702"/>
                <a:gd name="T27" fmla="*/ 112 h 231"/>
                <a:gd name="T28" fmla="*/ 612 w 702"/>
                <a:gd name="T29" fmla="*/ 122 h 231"/>
                <a:gd name="T30" fmla="*/ 655 w 702"/>
                <a:gd name="T31" fmla="*/ 130 h 231"/>
                <a:gd name="T32" fmla="*/ 698 w 702"/>
                <a:gd name="T33" fmla="*/ 139 h 231"/>
                <a:gd name="T34" fmla="*/ 695 w 702"/>
                <a:gd name="T35" fmla="*/ 163 h 231"/>
                <a:gd name="T36" fmla="*/ 695 w 702"/>
                <a:gd name="T37" fmla="*/ 188 h 231"/>
                <a:gd name="T38" fmla="*/ 697 w 702"/>
                <a:gd name="T39" fmla="*/ 211 h 231"/>
                <a:gd name="T40" fmla="*/ 702 w 702"/>
                <a:gd name="T41" fmla="*/ 231 h 231"/>
                <a:gd name="T42" fmla="*/ 658 w 702"/>
                <a:gd name="T43" fmla="*/ 222 h 231"/>
                <a:gd name="T44" fmla="*/ 614 w 702"/>
                <a:gd name="T45" fmla="*/ 212 h 231"/>
                <a:gd name="T46" fmla="*/ 570 w 702"/>
                <a:gd name="T47" fmla="*/ 203 h 231"/>
                <a:gd name="T48" fmla="*/ 527 w 702"/>
                <a:gd name="T49" fmla="*/ 194 h 231"/>
                <a:gd name="T50" fmla="*/ 483 w 702"/>
                <a:gd name="T51" fmla="*/ 185 h 231"/>
                <a:gd name="T52" fmla="*/ 439 w 702"/>
                <a:gd name="T53" fmla="*/ 176 h 231"/>
                <a:gd name="T54" fmla="*/ 395 w 702"/>
                <a:gd name="T55" fmla="*/ 166 h 231"/>
                <a:gd name="T56" fmla="*/ 352 w 702"/>
                <a:gd name="T57" fmla="*/ 156 h 231"/>
                <a:gd name="T58" fmla="*/ 307 w 702"/>
                <a:gd name="T59" fmla="*/ 147 h 231"/>
                <a:gd name="T60" fmla="*/ 263 w 702"/>
                <a:gd name="T61" fmla="*/ 138 h 231"/>
                <a:gd name="T62" fmla="*/ 219 w 702"/>
                <a:gd name="T63" fmla="*/ 128 h 231"/>
                <a:gd name="T64" fmla="*/ 175 w 702"/>
                <a:gd name="T65" fmla="*/ 119 h 231"/>
                <a:gd name="T66" fmla="*/ 132 w 702"/>
                <a:gd name="T67" fmla="*/ 110 h 231"/>
                <a:gd name="T68" fmla="*/ 88 w 702"/>
                <a:gd name="T69" fmla="*/ 101 h 231"/>
                <a:gd name="T70" fmla="*/ 44 w 702"/>
                <a:gd name="T71" fmla="*/ 92 h 231"/>
                <a:gd name="T72" fmla="*/ 0 w 702"/>
                <a:gd name="T73" fmla="*/ 83 h 231"/>
                <a:gd name="T74" fmla="*/ 0 w 702"/>
                <a:gd name="T75" fmla="*/ 62 h 231"/>
                <a:gd name="T76" fmla="*/ 0 w 702"/>
                <a:gd name="T77" fmla="*/ 41 h 231"/>
                <a:gd name="T78" fmla="*/ 0 w 702"/>
                <a:gd name="T79" fmla="*/ 20 h 231"/>
                <a:gd name="T80" fmla="*/ 1 w 702"/>
                <a:gd name="T8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2" h="231">
                  <a:moveTo>
                    <a:pt x="1" y="0"/>
                  </a:moveTo>
                  <a:lnTo>
                    <a:pt x="45" y="9"/>
                  </a:lnTo>
                  <a:lnTo>
                    <a:pt x="89" y="17"/>
                  </a:lnTo>
                  <a:lnTo>
                    <a:pt x="133" y="26"/>
                  </a:lnTo>
                  <a:lnTo>
                    <a:pt x="175" y="34"/>
                  </a:lnTo>
                  <a:lnTo>
                    <a:pt x="219" y="43"/>
                  </a:lnTo>
                  <a:lnTo>
                    <a:pt x="263" y="51"/>
                  </a:lnTo>
                  <a:lnTo>
                    <a:pt x="307" y="61"/>
                  </a:lnTo>
                  <a:lnTo>
                    <a:pt x="350" y="69"/>
                  </a:lnTo>
                  <a:lnTo>
                    <a:pt x="394" y="78"/>
                  </a:lnTo>
                  <a:lnTo>
                    <a:pt x="438" y="87"/>
                  </a:lnTo>
                  <a:lnTo>
                    <a:pt x="481" y="95"/>
                  </a:lnTo>
                  <a:lnTo>
                    <a:pt x="524" y="104"/>
                  </a:lnTo>
                  <a:lnTo>
                    <a:pt x="568" y="112"/>
                  </a:lnTo>
                  <a:lnTo>
                    <a:pt x="612" y="122"/>
                  </a:lnTo>
                  <a:lnTo>
                    <a:pt x="655" y="130"/>
                  </a:lnTo>
                  <a:lnTo>
                    <a:pt x="698" y="139"/>
                  </a:lnTo>
                  <a:lnTo>
                    <a:pt x="695" y="163"/>
                  </a:lnTo>
                  <a:lnTo>
                    <a:pt x="695" y="188"/>
                  </a:lnTo>
                  <a:lnTo>
                    <a:pt x="697" y="211"/>
                  </a:lnTo>
                  <a:lnTo>
                    <a:pt x="702" y="231"/>
                  </a:lnTo>
                  <a:lnTo>
                    <a:pt x="658" y="222"/>
                  </a:lnTo>
                  <a:lnTo>
                    <a:pt x="614" y="212"/>
                  </a:lnTo>
                  <a:lnTo>
                    <a:pt x="570" y="203"/>
                  </a:lnTo>
                  <a:lnTo>
                    <a:pt x="527" y="194"/>
                  </a:lnTo>
                  <a:lnTo>
                    <a:pt x="483" y="185"/>
                  </a:lnTo>
                  <a:lnTo>
                    <a:pt x="439" y="176"/>
                  </a:lnTo>
                  <a:lnTo>
                    <a:pt x="395" y="166"/>
                  </a:lnTo>
                  <a:lnTo>
                    <a:pt x="352" y="156"/>
                  </a:lnTo>
                  <a:lnTo>
                    <a:pt x="307" y="147"/>
                  </a:lnTo>
                  <a:lnTo>
                    <a:pt x="263" y="138"/>
                  </a:lnTo>
                  <a:lnTo>
                    <a:pt x="219" y="128"/>
                  </a:lnTo>
                  <a:lnTo>
                    <a:pt x="175" y="119"/>
                  </a:lnTo>
                  <a:lnTo>
                    <a:pt x="132" y="110"/>
                  </a:lnTo>
                  <a:lnTo>
                    <a:pt x="88" y="101"/>
                  </a:lnTo>
                  <a:lnTo>
                    <a:pt x="44" y="92"/>
                  </a:lnTo>
                  <a:lnTo>
                    <a:pt x="0" y="83"/>
                  </a:lnTo>
                  <a:lnTo>
                    <a:pt x="0" y="62"/>
                  </a:lnTo>
                  <a:lnTo>
                    <a:pt x="0" y="41"/>
                  </a:lnTo>
                  <a:lnTo>
                    <a:pt x="0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0" name="Freeform 60">
              <a:extLst>
                <a:ext uri="{FF2B5EF4-FFF2-40B4-BE49-F238E27FC236}">
                  <a16:creationId xmlns:a16="http://schemas.microsoft.com/office/drawing/2014/main" id="{83CE26E9-6294-4BDF-ADF6-255299C87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652"/>
              <a:ext cx="358" cy="118"/>
            </a:xfrm>
            <a:custGeom>
              <a:avLst/>
              <a:gdLst>
                <a:gd name="T0" fmla="*/ 0 w 712"/>
                <a:gd name="T1" fmla="*/ 0 h 235"/>
                <a:gd name="T2" fmla="*/ 708 w 712"/>
                <a:gd name="T3" fmla="*/ 142 h 235"/>
                <a:gd name="T4" fmla="*/ 704 w 712"/>
                <a:gd name="T5" fmla="*/ 166 h 235"/>
                <a:gd name="T6" fmla="*/ 704 w 712"/>
                <a:gd name="T7" fmla="*/ 191 h 235"/>
                <a:gd name="T8" fmla="*/ 707 w 712"/>
                <a:gd name="T9" fmla="*/ 215 h 235"/>
                <a:gd name="T10" fmla="*/ 712 w 712"/>
                <a:gd name="T11" fmla="*/ 235 h 235"/>
                <a:gd name="T12" fmla="*/ 0 w 712"/>
                <a:gd name="T13" fmla="*/ 84 h 235"/>
                <a:gd name="T14" fmla="*/ 0 w 71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2" h="235">
                  <a:moveTo>
                    <a:pt x="0" y="0"/>
                  </a:moveTo>
                  <a:lnTo>
                    <a:pt x="708" y="142"/>
                  </a:lnTo>
                  <a:lnTo>
                    <a:pt x="704" y="166"/>
                  </a:lnTo>
                  <a:lnTo>
                    <a:pt x="704" y="191"/>
                  </a:lnTo>
                  <a:lnTo>
                    <a:pt x="707" y="215"/>
                  </a:lnTo>
                  <a:lnTo>
                    <a:pt x="712" y="235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1" name="Freeform 61">
              <a:extLst>
                <a:ext uri="{FF2B5EF4-FFF2-40B4-BE49-F238E27FC236}">
                  <a16:creationId xmlns:a16="http://schemas.microsoft.com/office/drawing/2014/main" id="{D55283EC-1AE6-4B36-8A9A-D249C149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42" cy="96"/>
            </a:xfrm>
            <a:custGeom>
              <a:avLst/>
              <a:gdLst>
                <a:gd name="T0" fmla="*/ 0 w 487"/>
                <a:gd name="T1" fmla="*/ 0 h 188"/>
                <a:gd name="T2" fmla="*/ 487 w 487"/>
                <a:gd name="T3" fmla="*/ 103 h 188"/>
                <a:gd name="T4" fmla="*/ 487 w 487"/>
                <a:gd name="T5" fmla="*/ 188 h 188"/>
                <a:gd name="T6" fmla="*/ 0 w 487"/>
                <a:gd name="T7" fmla="*/ 76 h 188"/>
                <a:gd name="T8" fmla="*/ 0 w 487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88">
                  <a:moveTo>
                    <a:pt x="0" y="0"/>
                  </a:moveTo>
                  <a:lnTo>
                    <a:pt x="487" y="103"/>
                  </a:lnTo>
                  <a:lnTo>
                    <a:pt x="487" y="18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2" name="Freeform 62">
              <a:extLst>
                <a:ext uri="{FF2B5EF4-FFF2-40B4-BE49-F238E27FC236}">
                  <a16:creationId xmlns:a16="http://schemas.microsoft.com/office/drawing/2014/main" id="{E734B5E5-969C-45EE-A758-07552BCC5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24" cy="92"/>
            </a:xfrm>
            <a:custGeom>
              <a:avLst/>
              <a:gdLst>
                <a:gd name="T0" fmla="*/ 0 w 447"/>
                <a:gd name="T1" fmla="*/ 0 h 179"/>
                <a:gd name="T2" fmla="*/ 27 w 447"/>
                <a:gd name="T3" fmla="*/ 6 h 179"/>
                <a:gd name="T4" fmla="*/ 56 w 447"/>
                <a:gd name="T5" fmla="*/ 11 h 179"/>
                <a:gd name="T6" fmla="*/ 84 w 447"/>
                <a:gd name="T7" fmla="*/ 17 h 179"/>
                <a:gd name="T8" fmla="*/ 111 w 447"/>
                <a:gd name="T9" fmla="*/ 23 h 179"/>
                <a:gd name="T10" fmla="*/ 140 w 447"/>
                <a:gd name="T11" fmla="*/ 30 h 179"/>
                <a:gd name="T12" fmla="*/ 168 w 447"/>
                <a:gd name="T13" fmla="*/ 36 h 179"/>
                <a:gd name="T14" fmla="*/ 195 w 447"/>
                <a:gd name="T15" fmla="*/ 41 h 179"/>
                <a:gd name="T16" fmla="*/ 223 w 447"/>
                <a:gd name="T17" fmla="*/ 47 h 179"/>
                <a:gd name="T18" fmla="*/ 252 w 447"/>
                <a:gd name="T19" fmla="*/ 53 h 179"/>
                <a:gd name="T20" fmla="*/ 280 w 447"/>
                <a:gd name="T21" fmla="*/ 59 h 179"/>
                <a:gd name="T22" fmla="*/ 307 w 447"/>
                <a:gd name="T23" fmla="*/ 64 h 179"/>
                <a:gd name="T24" fmla="*/ 335 w 447"/>
                <a:gd name="T25" fmla="*/ 71 h 179"/>
                <a:gd name="T26" fmla="*/ 363 w 447"/>
                <a:gd name="T27" fmla="*/ 77 h 179"/>
                <a:gd name="T28" fmla="*/ 391 w 447"/>
                <a:gd name="T29" fmla="*/ 83 h 179"/>
                <a:gd name="T30" fmla="*/ 419 w 447"/>
                <a:gd name="T31" fmla="*/ 88 h 179"/>
                <a:gd name="T32" fmla="*/ 447 w 447"/>
                <a:gd name="T33" fmla="*/ 94 h 179"/>
                <a:gd name="T34" fmla="*/ 447 w 447"/>
                <a:gd name="T35" fmla="*/ 116 h 179"/>
                <a:gd name="T36" fmla="*/ 447 w 447"/>
                <a:gd name="T37" fmla="*/ 137 h 179"/>
                <a:gd name="T38" fmla="*/ 447 w 447"/>
                <a:gd name="T39" fmla="*/ 157 h 179"/>
                <a:gd name="T40" fmla="*/ 447 w 447"/>
                <a:gd name="T41" fmla="*/ 179 h 179"/>
                <a:gd name="T42" fmla="*/ 419 w 447"/>
                <a:gd name="T43" fmla="*/ 172 h 179"/>
                <a:gd name="T44" fmla="*/ 391 w 447"/>
                <a:gd name="T45" fmla="*/ 167 h 179"/>
                <a:gd name="T46" fmla="*/ 363 w 447"/>
                <a:gd name="T47" fmla="*/ 160 h 179"/>
                <a:gd name="T48" fmla="*/ 335 w 447"/>
                <a:gd name="T49" fmla="*/ 153 h 179"/>
                <a:gd name="T50" fmla="*/ 307 w 447"/>
                <a:gd name="T51" fmla="*/ 147 h 179"/>
                <a:gd name="T52" fmla="*/ 280 w 447"/>
                <a:gd name="T53" fmla="*/ 140 h 179"/>
                <a:gd name="T54" fmla="*/ 252 w 447"/>
                <a:gd name="T55" fmla="*/ 134 h 179"/>
                <a:gd name="T56" fmla="*/ 223 w 447"/>
                <a:gd name="T57" fmla="*/ 128 h 179"/>
                <a:gd name="T58" fmla="*/ 195 w 447"/>
                <a:gd name="T59" fmla="*/ 121 h 179"/>
                <a:gd name="T60" fmla="*/ 168 w 447"/>
                <a:gd name="T61" fmla="*/ 115 h 179"/>
                <a:gd name="T62" fmla="*/ 140 w 447"/>
                <a:gd name="T63" fmla="*/ 108 h 179"/>
                <a:gd name="T64" fmla="*/ 111 w 447"/>
                <a:gd name="T65" fmla="*/ 101 h 179"/>
                <a:gd name="T66" fmla="*/ 84 w 447"/>
                <a:gd name="T67" fmla="*/ 95 h 179"/>
                <a:gd name="T68" fmla="*/ 56 w 447"/>
                <a:gd name="T69" fmla="*/ 88 h 179"/>
                <a:gd name="T70" fmla="*/ 27 w 447"/>
                <a:gd name="T71" fmla="*/ 83 h 179"/>
                <a:gd name="T72" fmla="*/ 0 w 447"/>
                <a:gd name="T73" fmla="*/ 76 h 179"/>
                <a:gd name="T74" fmla="*/ 0 w 447"/>
                <a:gd name="T75" fmla="*/ 56 h 179"/>
                <a:gd name="T76" fmla="*/ 0 w 447"/>
                <a:gd name="T77" fmla="*/ 38 h 179"/>
                <a:gd name="T78" fmla="*/ 0 w 447"/>
                <a:gd name="T79" fmla="*/ 18 h 179"/>
                <a:gd name="T80" fmla="*/ 0 w 447"/>
                <a:gd name="T8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7" h="179">
                  <a:moveTo>
                    <a:pt x="0" y="0"/>
                  </a:moveTo>
                  <a:lnTo>
                    <a:pt x="27" y="6"/>
                  </a:lnTo>
                  <a:lnTo>
                    <a:pt x="56" y="11"/>
                  </a:lnTo>
                  <a:lnTo>
                    <a:pt x="84" y="17"/>
                  </a:lnTo>
                  <a:lnTo>
                    <a:pt x="111" y="23"/>
                  </a:lnTo>
                  <a:lnTo>
                    <a:pt x="140" y="30"/>
                  </a:lnTo>
                  <a:lnTo>
                    <a:pt x="168" y="36"/>
                  </a:lnTo>
                  <a:lnTo>
                    <a:pt x="195" y="41"/>
                  </a:lnTo>
                  <a:lnTo>
                    <a:pt x="223" y="47"/>
                  </a:lnTo>
                  <a:lnTo>
                    <a:pt x="252" y="53"/>
                  </a:lnTo>
                  <a:lnTo>
                    <a:pt x="280" y="59"/>
                  </a:lnTo>
                  <a:lnTo>
                    <a:pt x="307" y="64"/>
                  </a:lnTo>
                  <a:lnTo>
                    <a:pt x="335" y="71"/>
                  </a:lnTo>
                  <a:lnTo>
                    <a:pt x="363" y="77"/>
                  </a:lnTo>
                  <a:lnTo>
                    <a:pt x="391" y="83"/>
                  </a:lnTo>
                  <a:lnTo>
                    <a:pt x="419" y="88"/>
                  </a:lnTo>
                  <a:lnTo>
                    <a:pt x="447" y="94"/>
                  </a:lnTo>
                  <a:lnTo>
                    <a:pt x="447" y="116"/>
                  </a:lnTo>
                  <a:lnTo>
                    <a:pt x="447" y="137"/>
                  </a:lnTo>
                  <a:lnTo>
                    <a:pt x="447" y="157"/>
                  </a:lnTo>
                  <a:lnTo>
                    <a:pt x="447" y="179"/>
                  </a:lnTo>
                  <a:lnTo>
                    <a:pt x="419" y="172"/>
                  </a:lnTo>
                  <a:lnTo>
                    <a:pt x="391" y="167"/>
                  </a:lnTo>
                  <a:lnTo>
                    <a:pt x="363" y="160"/>
                  </a:lnTo>
                  <a:lnTo>
                    <a:pt x="335" y="153"/>
                  </a:lnTo>
                  <a:lnTo>
                    <a:pt x="307" y="147"/>
                  </a:lnTo>
                  <a:lnTo>
                    <a:pt x="280" y="140"/>
                  </a:lnTo>
                  <a:lnTo>
                    <a:pt x="252" y="134"/>
                  </a:lnTo>
                  <a:lnTo>
                    <a:pt x="223" y="128"/>
                  </a:lnTo>
                  <a:lnTo>
                    <a:pt x="195" y="121"/>
                  </a:lnTo>
                  <a:lnTo>
                    <a:pt x="168" y="115"/>
                  </a:lnTo>
                  <a:lnTo>
                    <a:pt x="140" y="108"/>
                  </a:lnTo>
                  <a:lnTo>
                    <a:pt x="111" y="101"/>
                  </a:lnTo>
                  <a:lnTo>
                    <a:pt x="84" y="95"/>
                  </a:lnTo>
                  <a:lnTo>
                    <a:pt x="56" y="88"/>
                  </a:lnTo>
                  <a:lnTo>
                    <a:pt x="27" y="83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3" name="Freeform 63">
              <a:extLst>
                <a:ext uri="{FF2B5EF4-FFF2-40B4-BE49-F238E27FC236}">
                  <a16:creationId xmlns:a16="http://schemas.microsoft.com/office/drawing/2014/main" id="{13EA83B6-6AF6-41EF-B49F-33267BB79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03" cy="88"/>
            </a:xfrm>
            <a:custGeom>
              <a:avLst/>
              <a:gdLst>
                <a:gd name="T0" fmla="*/ 0 w 407"/>
                <a:gd name="T1" fmla="*/ 0 h 170"/>
                <a:gd name="T2" fmla="*/ 25 w 407"/>
                <a:gd name="T3" fmla="*/ 6 h 170"/>
                <a:gd name="T4" fmla="*/ 50 w 407"/>
                <a:gd name="T5" fmla="*/ 10 h 170"/>
                <a:gd name="T6" fmla="*/ 76 w 407"/>
                <a:gd name="T7" fmla="*/ 16 h 170"/>
                <a:gd name="T8" fmla="*/ 102 w 407"/>
                <a:gd name="T9" fmla="*/ 22 h 170"/>
                <a:gd name="T10" fmla="*/ 127 w 407"/>
                <a:gd name="T11" fmla="*/ 26 h 170"/>
                <a:gd name="T12" fmla="*/ 153 w 407"/>
                <a:gd name="T13" fmla="*/ 32 h 170"/>
                <a:gd name="T14" fmla="*/ 178 w 407"/>
                <a:gd name="T15" fmla="*/ 38 h 170"/>
                <a:gd name="T16" fmla="*/ 204 w 407"/>
                <a:gd name="T17" fmla="*/ 42 h 170"/>
                <a:gd name="T18" fmla="*/ 229 w 407"/>
                <a:gd name="T19" fmla="*/ 48 h 170"/>
                <a:gd name="T20" fmla="*/ 254 w 407"/>
                <a:gd name="T21" fmla="*/ 54 h 170"/>
                <a:gd name="T22" fmla="*/ 280 w 407"/>
                <a:gd name="T23" fmla="*/ 60 h 170"/>
                <a:gd name="T24" fmla="*/ 306 w 407"/>
                <a:gd name="T25" fmla="*/ 64 h 170"/>
                <a:gd name="T26" fmla="*/ 331 w 407"/>
                <a:gd name="T27" fmla="*/ 70 h 170"/>
                <a:gd name="T28" fmla="*/ 357 w 407"/>
                <a:gd name="T29" fmla="*/ 76 h 170"/>
                <a:gd name="T30" fmla="*/ 382 w 407"/>
                <a:gd name="T31" fmla="*/ 80 h 170"/>
                <a:gd name="T32" fmla="*/ 407 w 407"/>
                <a:gd name="T33" fmla="*/ 86 h 170"/>
                <a:gd name="T34" fmla="*/ 407 w 407"/>
                <a:gd name="T35" fmla="*/ 107 h 170"/>
                <a:gd name="T36" fmla="*/ 407 w 407"/>
                <a:gd name="T37" fmla="*/ 128 h 170"/>
                <a:gd name="T38" fmla="*/ 407 w 407"/>
                <a:gd name="T39" fmla="*/ 148 h 170"/>
                <a:gd name="T40" fmla="*/ 407 w 407"/>
                <a:gd name="T41" fmla="*/ 170 h 170"/>
                <a:gd name="T42" fmla="*/ 382 w 407"/>
                <a:gd name="T43" fmla="*/ 164 h 170"/>
                <a:gd name="T44" fmla="*/ 357 w 407"/>
                <a:gd name="T45" fmla="*/ 159 h 170"/>
                <a:gd name="T46" fmla="*/ 331 w 407"/>
                <a:gd name="T47" fmla="*/ 152 h 170"/>
                <a:gd name="T48" fmla="*/ 306 w 407"/>
                <a:gd name="T49" fmla="*/ 146 h 170"/>
                <a:gd name="T50" fmla="*/ 280 w 407"/>
                <a:gd name="T51" fmla="*/ 140 h 170"/>
                <a:gd name="T52" fmla="*/ 254 w 407"/>
                <a:gd name="T53" fmla="*/ 134 h 170"/>
                <a:gd name="T54" fmla="*/ 229 w 407"/>
                <a:gd name="T55" fmla="*/ 129 h 170"/>
                <a:gd name="T56" fmla="*/ 204 w 407"/>
                <a:gd name="T57" fmla="*/ 123 h 170"/>
                <a:gd name="T58" fmla="*/ 178 w 407"/>
                <a:gd name="T59" fmla="*/ 117 h 170"/>
                <a:gd name="T60" fmla="*/ 153 w 407"/>
                <a:gd name="T61" fmla="*/ 110 h 170"/>
                <a:gd name="T62" fmla="*/ 127 w 407"/>
                <a:gd name="T63" fmla="*/ 105 h 170"/>
                <a:gd name="T64" fmla="*/ 102 w 407"/>
                <a:gd name="T65" fmla="*/ 99 h 170"/>
                <a:gd name="T66" fmla="*/ 76 w 407"/>
                <a:gd name="T67" fmla="*/ 93 h 170"/>
                <a:gd name="T68" fmla="*/ 50 w 407"/>
                <a:gd name="T69" fmla="*/ 87 h 170"/>
                <a:gd name="T70" fmla="*/ 25 w 407"/>
                <a:gd name="T71" fmla="*/ 82 h 170"/>
                <a:gd name="T72" fmla="*/ 0 w 407"/>
                <a:gd name="T73" fmla="*/ 76 h 170"/>
                <a:gd name="T74" fmla="*/ 0 w 407"/>
                <a:gd name="T75" fmla="*/ 56 h 170"/>
                <a:gd name="T76" fmla="*/ 0 w 407"/>
                <a:gd name="T77" fmla="*/ 38 h 170"/>
                <a:gd name="T78" fmla="*/ 0 w 407"/>
                <a:gd name="T79" fmla="*/ 18 h 170"/>
                <a:gd name="T80" fmla="*/ 0 w 407"/>
                <a:gd name="T8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7" h="170">
                  <a:moveTo>
                    <a:pt x="0" y="0"/>
                  </a:moveTo>
                  <a:lnTo>
                    <a:pt x="25" y="6"/>
                  </a:lnTo>
                  <a:lnTo>
                    <a:pt x="50" y="10"/>
                  </a:lnTo>
                  <a:lnTo>
                    <a:pt x="76" y="16"/>
                  </a:lnTo>
                  <a:lnTo>
                    <a:pt x="102" y="22"/>
                  </a:lnTo>
                  <a:lnTo>
                    <a:pt x="127" y="26"/>
                  </a:lnTo>
                  <a:lnTo>
                    <a:pt x="153" y="32"/>
                  </a:lnTo>
                  <a:lnTo>
                    <a:pt x="178" y="38"/>
                  </a:lnTo>
                  <a:lnTo>
                    <a:pt x="204" y="42"/>
                  </a:lnTo>
                  <a:lnTo>
                    <a:pt x="229" y="48"/>
                  </a:lnTo>
                  <a:lnTo>
                    <a:pt x="254" y="54"/>
                  </a:lnTo>
                  <a:lnTo>
                    <a:pt x="280" y="60"/>
                  </a:lnTo>
                  <a:lnTo>
                    <a:pt x="306" y="64"/>
                  </a:lnTo>
                  <a:lnTo>
                    <a:pt x="331" y="70"/>
                  </a:lnTo>
                  <a:lnTo>
                    <a:pt x="357" y="76"/>
                  </a:lnTo>
                  <a:lnTo>
                    <a:pt x="382" y="80"/>
                  </a:lnTo>
                  <a:lnTo>
                    <a:pt x="407" y="86"/>
                  </a:lnTo>
                  <a:lnTo>
                    <a:pt x="407" y="107"/>
                  </a:lnTo>
                  <a:lnTo>
                    <a:pt x="407" y="128"/>
                  </a:lnTo>
                  <a:lnTo>
                    <a:pt x="407" y="148"/>
                  </a:lnTo>
                  <a:lnTo>
                    <a:pt x="407" y="170"/>
                  </a:lnTo>
                  <a:lnTo>
                    <a:pt x="382" y="164"/>
                  </a:lnTo>
                  <a:lnTo>
                    <a:pt x="357" y="159"/>
                  </a:lnTo>
                  <a:lnTo>
                    <a:pt x="331" y="152"/>
                  </a:lnTo>
                  <a:lnTo>
                    <a:pt x="306" y="146"/>
                  </a:lnTo>
                  <a:lnTo>
                    <a:pt x="280" y="140"/>
                  </a:lnTo>
                  <a:lnTo>
                    <a:pt x="254" y="134"/>
                  </a:lnTo>
                  <a:lnTo>
                    <a:pt x="229" y="129"/>
                  </a:lnTo>
                  <a:lnTo>
                    <a:pt x="204" y="123"/>
                  </a:lnTo>
                  <a:lnTo>
                    <a:pt x="178" y="117"/>
                  </a:lnTo>
                  <a:lnTo>
                    <a:pt x="153" y="110"/>
                  </a:lnTo>
                  <a:lnTo>
                    <a:pt x="127" y="105"/>
                  </a:lnTo>
                  <a:lnTo>
                    <a:pt x="102" y="99"/>
                  </a:lnTo>
                  <a:lnTo>
                    <a:pt x="76" y="93"/>
                  </a:lnTo>
                  <a:lnTo>
                    <a:pt x="50" y="87"/>
                  </a:lnTo>
                  <a:lnTo>
                    <a:pt x="25" y="82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4" name="Freeform 64">
              <a:extLst>
                <a:ext uri="{FF2B5EF4-FFF2-40B4-BE49-F238E27FC236}">
                  <a16:creationId xmlns:a16="http://schemas.microsoft.com/office/drawing/2014/main" id="{FC2ACE59-A0A2-4807-BCE2-4288B8F88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82" cy="82"/>
            </a:xfrm>
            <a:custGeom>
              <a:avLst/>
              <a:gdLst>
                <a:gd name="T0" fmla="*/ 0 w 367"/>
                <a:gd name="T1" fmla="*/ 0 h 161"/>
                <a:gd name="T2" fmla="*/ 23 w 367"/>
                <a:gd name="T3" fmla="*/ 5 h 161"/>
                <a:gd name="T4" fmla="*/ 46 w 367"/>
                <a:gd name="T5" fmla="*/ 9 h 161"/>
                <a:gd name="T6" fmla="*/ 69 w 367"/>
                <a:gd name="T7" fmla="*/ 14 h 161"/>
                <a:gd name="T8" fmla="*/ 92 w 367"/>
                <a:gd name="T9" fmla="*/ 19 h 161"/>
                <a:gd name="T10" fmla="*/ 115 w 367"/>
                <a:gd name="T11" fmla="*/ 24 h 161"/>
                <a:gd name="T12" fmla="*/ 138 w 367"/>
                <a:gd name="T13" fmla="*/ 29 h 161"/>
                <a:gd name="T14" fmla="*/ 161 w 367"/>
                <a:gd name="T15" fmla="*/ 33 h 161"/>
                <a:gd name="T16" fmla="*/ 184 w 367"/>
                <a:gd name="T17" fmla="*/ 38 h 161"/>
                <a:gd name="T18" fmla="*/ 207 w 367"/>
                <a:gd name="T19" fmla="*/ 44 h 161"/>
                <a:gd name="T20" fmla="*/ 230 w 367"/>
                <a:gd name="T21" fmla="*/ 48 h 161"/>
                <a:gd name="T22" fmla="*/ 253 w 367"/>
                <a:gd name="T23" fmla="*/ 53 h 161"/>
                <a:gd name="T24" fmla="*/ 275 w 367"/>
                <a:gd name="T25" fmla="*/ 57 h 161"/>
                <a:gd name="T26" fmla="*/ 298 w 367"/>
                <a:gd name="T27" fmla="*/ 63 h 161"/>
                <a:gd name="T28" fmla="*/ 321 w 367"/>
                <a:gd name="T29" fmla="*/ 68 h 161"/>
                <a:gd name="T30" fmla="*/ 344 w 367"/>
                <a:gd name="T31" fmla="*/ 72 h 161"/>
                <a:gd name="T32" fmla="*/ 367 w 367"/>
                <a:gd name="T33" fmla="*/ 77 h 161"/>
                <a:gd name="T34" fmla="*/ 367 w 367"/>
                <a:gd name="T35" fmla="*/ 98 h 161"/>
                <a:gd name="T36" fmla="*/ 367 w 367"/>
                <a:gd name="T37" fmla="*/ 118 h 161"/>
                <a:gd name="T38" fmla="*/ 367 w 367"/>
                <a:gd name="T39" fmla="*/ 139 h 161"/>
                <a:gd name="T40" fmla="*/ 367 w 367"/>
                <a:gd name="T41" fmla="*/ 161 h 161"/>
                <a:gd name="T42" fmla="*/ 344 w 367"/>
                <a:gd name="T43" fmla="*/ 155 h 161"/>
                <a:gd name="T44" fmla="*/ 321 w 367"/>
                <a:gd name="T45" fmla="*/ 151 h 161"/>
                <a:gd name="T46" fmla="*/ 298 w 367"/>
                <a:gd name="T47" fmla="*/ 145 h 161"/>
                <a:gd name="T48" fmla="*/ 275 w 367"/>
                <a:gd name="T49" fmla="*/ 139 h 161"/>
                <a:gd name="T50" fmla="*/ 252 w 367"/>
                <a:gd name="T51" fmla="*/ 134 h 161"/>
                <a:gd name="T52" fmla="*/ 229 w 367"/>
                <a:gd name="T53" fmla="*/ 129 h 161"/>
                <a:gd name="T54" fmla="*/ 206 w 367"/>
                <a:gd name="T55" fmla="*/ 123 h 161"/>
                <a:gd name="T56" fmla="*/ 184 w 367"/>
                <a:gd name="T57" fmla="*/ 118 h 161"/>
                <a:gd name="T58" fmla="*/ 161 w 367"/>
                <a:gd name="T59" fmla="*/ 113 h 161"/>
                <a:gd name="T60" fmla="*/ 138 w 367"/>
                <a:gd name="T61" fmla="*/ 107 h 161"/>
                <a:gd name="T62" fmla="*/ 115 w 367"/>
                <a:gd name="T63" fmla="*/ 102 h 161"/>
                <a:gd name="T64" fmla="*/ 92 w 367"/>
                <a:gd name="T65" fmla="*/ 97 h 161"/>
                <a:gd name="T66" fmla="*/ 69 w 367"/>
                <a:gd name="T67" fmla="*/ 92 h 161"/>
                <a:gd name="T68" fmla="*/ 46 w 367"/>
                <a:gd name="T69" fmla="*/ 86 h 161"/>
                <a:gd name="T70" fmla="*/ 23 w 367"/>
                <a:gd name="T71" fmla="*/ 82 h 161"/>
                <a:gd name="T72" fmla="*/ 0 w 367"/>
                <a:gd name="T73" fmla="*/ 76 h 161"/>
                <a:gd name="T74" fmla="*/ 0 w 367"/>
                <a:gd name="T75" fmla="*/ 56 h 161"/>
                <a:gd name="T76" fmla="*/ 0 w 367"/>
                <a:gd name="T77" fmla="*/ 38 h 161"/>
                <a:gd name="T78" fmla="*/ 0 w 367"/>
                <a:gd name="T79" fmla="*/ 18 h 161"/>
                <a:gd name="T80" fmla="*/ 0 w 367"/>
                <a:gd name="T8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7" h="161">
                  <a:moveTo>
                    <a:pt x="0" y="0"/>
                  </a:moveTo>
                  <a:lnTo>
                    <a:pt x="23" y="5"/>
                  </a:lnTo>
                  <a:lnTo>
                    <a:pt x="46" y="9"/>
                  </a:lnTo>
                  <a:lnTo>
                    <a:pt x="69" y="14"/>
                  </a:lnTo>
                  <a:lnTo>
                    <a:pt x="92" y="19"/>
                  </a:lnTo>
                  <a:lnTo>
                    <a:pt x="115" y="24"/>
                  </a:lnTo>
                  <a:lnTo>
                    <a:pt x="138" y="29"/>
                  </a:lnTo>
                  <a:lnTo>
                    <a:pt x="161" y="33"/>
                  </a:lnTo>
                  <a:lnTo>
                    <a:pt x="184" y="38"/>
                  </a:lnTo>
                  <a:lnTo>
                    <a:pt x="207" y="44"/>
                  </a:lnTo>
                  <a:lnTo>
                    <a:pt x="230" y="48"/>
                  </a:lnTo>
                  <a:lnTo>
                    <a:pt x="253" y="53"/>
                  </a:lnTo>
                  <a:lnTo>
                    <a:pt x="275" y="57"/>
                  </a:lnTo>
                  <a:lnTo>
                    <a:pt x="298" y="63"/>
                  </a:lnTo>
                  <a:lnTo>
                    <a:pt x="321" y="68"/>
                  </a:lnTo>
                  <a:lnTo>
                    <a:pt x="344" y="72"/>
                  </a:lnTo>
                  <a:lnTo>
                    <a:pt x="367" y="77"/>
                  </a:lnTo>
                  <a:lnTo>
                    <a:pt x="367" y="98"/>
                  </a:lnTo>
                  <a:lnTo>
                    <a:pt x="367" y="118"/>
                  </a:lnTo>
                  <a:lnTo>
                    <a:pt x="367" y="139"/>
                  </a:lnTo>
                  <a:lnTo>
                    <a:pt x="367" y="161"/>
                  </a:lnTo>
                  <a:lnTo>
                    <a:pt x="344" y="155"/>
                  </a:lnTo>
                  <a:lnTo>
                    <a:pt x="321" y="151"/>
                  </a:lnTo>
                  <a:lnTo>
                    <a:pt x="298" y="145"/>
                  </a:lnTo>
                  <a:lnTo>
                    <a:pt x="275" y="139"/>
                  </a:lnTo>
                  <a:lnTo>
                    <a:pt x="252" y="134"/>
                  </a:lnTo>
                  <a:lnTo>
                    <a:pt x="229" y="129"/>
                  </a:lnTo>
                  <a:lnTo>
                    <a:pt x="206" y="123"/>
                  </a:lnTo>
                  <a:lnTo>
                    <a:pt x="184" y="118"/>
                  </a:lnTo>
                  <a:lnTo>
                    <a:pt x="161" y="113"/>
                  </a:lnTo>
                  <a:lnTo>
                    <a:pt x="138" y="107"/>
                  </a:lnTo>
                  <a:lnTo>
                    <a:pt x="115" y="102"/>
                  </a:lnTo>
                  <a:lnTo>
                    <a:pt x="92" y="97"/>
                  </a:lnTo>
                  <a:lnTo>
                    <a:pt x="69" y="92"/>
                  </a:lnTo>
                  <a:lnTo>
                    <a:pt x="46" y="86"/>
                  </a:lnTo>
                  <a:lnTo>
                    <a:pt x="23" y="82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5" name="Freeform 65">
              <a:extLst>
                <a:ext uri="{FF2B5EF4-FFF2-40B4-BE49-F238E27FC236}">
                  <a16:creationId xmlns:a16="http://schemas.microsoft.com/office/drawing/2014/main" id="{8EADBE6B-A74D-4BE6-B05B-91601DA49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64" cy="78"/>
            </a:xfrm>
            <a:custGeom>
              <a:avLst/>
              <a:gdLst>
                <a:gd name="T0" fmla="*/ 0 w 327"/>
                <a:gd name="T1" fmla="*/ 0 h 151"/>
                <a:gd name="T2" fmla="*/ 20 w 327"/>
                <a:gd name="T3" fmla="*/ 5 h 151"/>
                <a:gd name="T4" fmla="*/ 41 w 327"/>
                <a:gd name="T5" fmla="*/ 8 h 151"/>
                <a:gd name="T6" fmla="*/ 61 w 327"/>
                <a:gd name="T7" fmla="*/ 13 h 151"/>
                <a:gd name="T8" fmla="*/ 81 w 327"/>
                <a:gd name="T9" fmla="*/ 17 h 151"/>
                <a:gd name="T10" fmla="*/ 102 w 327"/>
                <a:gd name="T11" fmla="*/ 22 h 151"/>
                <a:gd name="T12" fmla="*/ 123 w 327"/>
                <a:gd name="T13" fmla="*/ 25 h 151"/>
                <a:gd name="T14" fmla="*/ 144 w 327"/>
                <a:gd name="T15" fmla="*/ 30 h 151"/>
                <a:gd name="T16" fmla="*/ 163 w 327"/>
                <a:gd name="T17" fmla="*/ 34 h 151"/>
                <a:gd name="T18" fmla="*/ 184 w 327"/>
                <a:gd name="T19" fmla="*/ 39 h 151"/>
                <a:gd name="T20" fmla="*/ 205 w 327"/>
                <a:gd name="T21" fmla="*/ 42 h 151"/>
                <a:gd name="T22" fmla="*/ 225 w 327"/>
                <a:gd name="T23" fmla="*/ 47 h 151"/>
                <a:gd name="T24" fmla="*/ 245 w 327"/>
                <a:gd name="T25" fmla="*/ 52 h 151"/>
                <a:gd name="T26" fmla="*/ 266 w 327"/>
                <a:gd name="T27" fmla="*/ 55 h 151"/>
                <a:gd name="T28" fmla="*/ 286 w 327"/>
                <a:gd name="T29" fmla="*/ 60 h 151"/>
                <a:gd name="T30" fmla="*/ 306 w 327"/>
                <a:gd name="T31" fmla="*/ 63 h 151"/>
                <a:gd name="T32" fmla="*/ 327 w 327"/>
                <a:gd name="T33" fmla="*/ 68 h 151"/>
                <a:gd name="T34" fmla="*/ 327 w 327"/>
                <a:gd name="T35" fmla="*/ 88 h 151"/>
                <a:gd name="T36" fmla="*/ 327 w 327"/>
                <a:gd name="T37" fmla="*/ 109 h 151"/>
                <a:gd name="T38" fmla="*/ 327 w 327"/>
                <a:gd name="T39" fmla="*/ 130 h 151"/>
                <a:gd name="T40" fmla="*/ 327 w 327"/>
                <a:gd name="T41" fmla="*/ 151 h 151"/>
                <a:gd name="T42" fmla="*/ 306 w 327"/>
                <a:gd name="T43" fmla="*/ 146 h 151"/>
                <a:gd name="T44" fmla="*/ 286 w 327"/>
                <a:gd name="T45" fmla="*/ 141 h 151"/>
                <a:gd name="T46" fmla="*/ 266 w 327"/>
                <a:gd name="T47" fmla="*/ 137 h 151"/>
                <a:gd name="T48" fmla="*/ 245 w 327"/>
                <a:gd name="T49" fmla="*/ 132 h 151"/>
                <a:gd name="T50" fmla="*/ 225 w 327"/>
                <a:gd name="T51" fmla="*/ 128 h 151"/>
                <a:gd name="T52" fmla="*/ 205 w 327"/>
                <a:gd name="T53" fmla="*/ 123 h 151"/>
                <a:gd name="T54" fmla="*/ 184 w 327"/>
                <a:gd name="T55" fmla="*/ 118 h 151"/>
                <a:gd name="T56" fmla="*/ 163 w 327"/>
                <a:gd name="T57" fmla="*/ 114 h 151"/>
                <a:gd name="T58" fmla="*/ 144 w 327"/>
                <a:gd name="T59" fmla="*/ 109 h 151"/>
                <a:gd name="T60" fmla="*/ 123 w 327"/>
                <a:gd name="T61" fmla="*/ 105 h 151"/>
                <a:gd name="T62" fmla="*/ 102 w 327"/>
                <a:gd name="T63" fmla="*/ 100 h 151"/>
                <a:gd name="T64" fmla="*/ 81 w 327"/>
                <a:gd name="T65" fmla="*/ 94 h 151"/>
                <a:gd name="T66" fmla="*/ 61 w 327"/>
                <a:gd name="T67" fmla="*/ 90 h 151"/>
                <a:gd name="T68" fmla="*/ 41 w 327"/>
                <a:gd name="T69" fmla="*/ 85 h 151"/>
                <a:gd name="T70" fmla="*/ 20 w 327"/>
                <a:gd name="T71" fmla="*/ 80 h 151"/>
                <a:gd name="T72" fmla="*/ 0 w 327"/>
                <a:gd name="T73" fmla="*/ 76 h 151"/>
                <a:gd name="T74" fmla="*/ 0 w 327"/>
                <a:gd name="T75" fmla="*/ 56 h 151"/>
                <a:gd name="T76" fmla="*/ 0 w 327"/>
                <a:gd name="T77" fmla="*/ 38 h 151"/>
                <a:gd name="T78" fmla="*/ 0 w 327"/>
                <a:gd name="T79" fmla="*/ 18 h 151"/>
                <a:gd name="T80" fmla="*/ 0 w 327"/>
                <a:gd name="T8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7" h="151">
                  <a:moveTo>
                    <a:pt x="0" y="0"/>
                  </a:moveTo>
                  <a:lnTo>
                    <a:pt x="20" y="5"/>
                  </a:lnTo>
                  <a:lnTo>
                    <a:pt x="41" y="8"/>
                  </a:lnTo>
                  <a:lnTo>
                    <a:pt x="61" y="13"/>
                  </a:lnTo>
                  <a:lnTo>
                    <a:pt x="81" y="17"/>
                  </a:lnTo>
                  <a:lnTo>
                    <a:pt x="102" y="22"/>
                  </a:lnTo>
                  <a:lnTo>
                    <a:pt x="123" y="25"/>
                  </a:lnTo>
                  <a:lnTo>
                    <a:pt x="144" y="30"/>
                  </a:lnTo>
                  <a:lnTo>
                    <a:pt x="163" y="34"/>
                  </a:lnTo>
                  <a:lnTo>
                    <a:pt x="184" y="39"/>
                  </a:lnTo>
                  <a:lnTo>
                    <a:pt x="205" y="42"/>
                  </a:lnTo>
                  <a:lnTo>
                    <a:pt x="225" y="47"/>
                  </a:lnTo>
                  <a:lnTo>
                    <a:pt x="245" y="52"/>
                  </a:lnTo>
                  <a:lnTo>
                    <a:pt x="266" y="55"/>
                  </a:lnTo>
                  <a:lnTo>
                    <a:pt x="286" y="60"/>
                  </a:lnTo>
                  <a:lnTo>
                    <a:pt x="306" y="63"/>
                  </a:lnTo>
                  <a:lnTo>
                    <a:pt x="327" y="68"/>
                  </a:lnTo>
                  <a:lnTo>
                    <a:pt x="327" y="88"/>
                  </a:lnTo>
                  <a:lnTo>
                    <a:pt x="327" y="109"/>
                  </a:lnTo>
                  <a:lnTo>
                    <a:pt x="327" y="130"/>
                  </a:lnTo>
                  <a:lnTo>
                    <a:pt x="327" y="151"/>
                  </a:lnTo>
                  <a:lnTo>
                    <a:pt x="306" y="146"/>
                  </a:lnTo>
                  <a:lnTo>
                    <a:pt x="286" y="141"/>
                  </a:lnTo>
                  <a:lnTo>
                    <a:pt x="266" y="137"/>
                  </a:lnTo>
                  <a:lnTo>
                    <a:pt x="245" y="132"/>
                  </a:lnTo>
                  <a:lnTo>
                    <a:pt x="225" y="128"/>
                  </a:lnTo>
                  <a:lnTo>
                    <a:pt x="205" y="123"/>
                  </a:lnTo>
                  <a:lnTo>
                    <a:pt x="184" y="118"/>
                  </a:lnTo>
                  <a:lnTo>
                    <a:pt x="163" y="114"/>
                  </a:lnTo>
                  <a:lnTo>
                    <a:pt x="144" y="109"/>
                  </a:lnTo>
                  <a:lnTo>
                    <a:pt x="123" y="105"/>
                  </a:lnTo>
                  <a:lnTo>
                    <a:pt x="102" y="100"/>
                  </a:lnTo>
                  <a:lnTo>
                    <a:pt x="81" y="94"/>
                  </a:lnTo>
                  <a:lnTo>
                    <a:pt x="61" y="90"/>
                  </a:lnTo>
                  <a:lnTo>
                    <a:pt x="41" y="85"/>
                  </a:lnTo>
                  <a:lnTo>
                    <a:pt x="20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6" name="Freeform 66">
              <a:extLst>
                <a:ext uri="{FF2B5EF4-FFF2-40B4-BE49-F238E27FC236}">
                  <a16:creationId xmlns:a16="http://schemas.microsoft.com/office/drawing/2014/main" id="{0A7B0604-59DB-417A-8BB9-246F22396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43" cy="71"/>
            </a:xfrm>
            <a:custGeom>
              <a:avLst/>
              <a:gdLst>
                <a:gd name="T0" fmla="*/ 0 w 288"/>
                <a:gd name="T1" fmla="*/ 0 h 141"/>
                <a:gd name="T2" fmla="*/ 18 w 288"/>
                <a:gd name="T3" fmla="*/ 3 h 141"/>
                <a:gd name="T4" fmla="*/ 35 w 288"/>
                <a:gd name="T5" fmla="*/ 7 h 141"/>
                <a:gd name="T6" fmla="*/ 54 w 288"/>
                <a:gd name="T7" fmla="*/ 11 h 141"/>
                <a:gd name="T8" fmla="*/ 71 w 288"/>
                <a:gd name="T9" fmla="*/ 15 h 141"/>
                <a:gd name="T10" fmla="*/ 89 w 288"/>
                <a:gd name="T11" fmla="*/ 18 h 141"/>
                <a:gd name="T12" fmla="*/ 108 w 288"/>
                <a:gd name="T13" fmla="*/ 22 h 141"/>
                <a:gd name="T14" fmla="*/ 125 w 288"/>
                <a:gd name="T15" fmla="*/ 26 h 141"/>
                <a:gd name="T16" fmla="*/ 144 w 288"/>
                <a:gd name="T17" fmla="*/ 30 h 141"/>
                <a:gd name="T18" fmla="*/ 162 w 288"/>
                <a:gd name="T19" fmla="*/ 33 h 141"/>
                <a:gd name="T20" fmla="*/ 179 w 288"/>
                <a:gd name="T21" fmla="*/ 38 h 141"/>
                <a:gd name="T22" fmla="*/ 198 w 288"/>
                <a:gd name="T23" fmla="*/ 41 h 141"/>
                <a:gd name="T24" fmla="*/ 216 w 288"/>
                <a:gd name="T25" fmla="*/ 45 h 141"/>
                <a:gd name="T26" fmla="*/ 233 w 288"/>
                <a:gd name="T27" fmla="*/ 48 h 141"/>
                <a:gd name="T28" fmla="*/ 252 w 288"/>
                <a:gd name="T29" fmla="*/ 53 h 141"/>
                <a:gd name="T30" fmla="*/ 269 w 288"/>
                <a:gd name="T31" fmla="*/ 56 h 141"/>
                <a:gd name="T32" fmla="*/ 288 w 288"/>
                <a:gd name="T33" fmla="*/ 60 h 141"/>
                <a:gd name="T34" fmla="*/ 288 w 288"/>
                <a:gd name="T35" fmla="*/ 80 h 141"/>
                <a:gd name="T36" fmla="*/ 288 w 288"/>
                <a:gd name="T37" fmla="*/ 101 h 141"/>
                <a:gd name="T38" fmla="*/ 288 w 288"/>
                <a:gd name="T39" fmla="*/ 122 h 141"/>
                <a:gd name="T40" fmla="*/ 288 w 288"/>
                <a:gd name="T41" fmla="*/ 141 h 141"/>
                <a:gd name="T42" fmla="*/ 269 w 288"/>
                <a:gd name="T43" fmla="*/ 137 h 141"/>
                <a:gd name="T44" fmla="*/ 252 w 288"/>
                <a:gd name="T45" fmla="*/ 133 h 141"/>
                <a:gd name="T46" fmla="*/ 233 w 288"/>
                <a:gd name="T47" fmla="*/ 129 h 141"/>
                <a:gd name="T48" fmla="*/ 216 w 288"/>
                <a:gd name="T49" fmla="*/ 125 h 141"/>
                <a:gd name="T50" fmla="*/ 198 w 288"/>
                <a:gd name="T51" fmla="*/ 121 h 141"/>
                <a:gd name="T52" fmla="*/ 179 w 288"/>
                <a:gd name="T53" fmla="*/ 117 h 141"/>
                <a:gd name="T54" fmla="*/ 162 w 288"/>
                <a:gd name="T55" fmla="*/ 113 h 141"/>
                <a:gd name="T56" fmla="*/ 144 w 288"/>
                <a:gd name="T57" fmla="*/ 108 h 141"/>
                <a:gd name="T58" fmla="*/ 125 w 288"/>
                <a:gd name="T59" fmla="*/ 105 h 141"/>
                <a:gd name="T60" fmla="*/ 108 w 288"/>
                <a:gd name="T61" fmla="*/ 100 h 141"/>
                <a:gd name="T62" fmla="*/ 89 w 288"/>
                <a:gd name="T63" fmla="*/ 97 h 141"/>
                <a:gd name="T64" fmla="*/ 71 w 288"/>
                <a:gd name="T65" fmla="*/ 92 h 141"/>
                <a:gd name="T66" fmla="*/ 54 w 288"/>
                <a:gd name="T67" fmla="*/ 88 h 141"/>
                <a:gd name="T68" fmla="*/ 35 w 288"/>
                <a:gd name="T69" fmla="*/ 84 h 141"/>
                <a:gd name="T70" fmla="*/ 18 w 288"/>
                <a:gd name="T71" fmla="*/ 80 h 141"/>
                <a:gd name="T72" fmla="*/ 0 w 288"/>
                <a:gd name="T73" fmla="*/ 76 h 141"/>
                <a:gd name="T74" fmla="*/ 0 w 288"/>
                <a:gd name="T75" fmla="*/ 56 h 141"/>
                <a:gd name="T76" fmla="*/ 0 w 288"/>
                <a:gd name="T77" fmla="*/ 38 h 141"/>
                <a:gd name="T78" fmla="*/ 0 w 288"/>
                <a:gd name="T79" fmla="*/ 18 h 141"/>
                <a:gd name="T80" fmla="*/ 0 w 288"/>
                <a:gd name="T8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141">
                  <a:moveTo>
                    <a:pt x="0" y="0"/>
                  </a:moveTo>
                  <a:lnTo>
                    <a:pt x="18" y="3"/>
                  </a:lnTo>
                  <a:lnTo>
                    <a:pt x="35" y="7"/>
                  </a:lnTo>
                  <a:lnTo>
                    <a:pt x="54" y="11"/>
                  </a:lnTo>
                  <a:lnTo>
                    <a:pt x="71" y="15"/>
                  </a:lnTo>
                  <a:lnTo>
                    <a:pt x="89" y="18"/>
                  </a:lnTo>
                  <a:lnTo>
                    <a:pt x="108" y="22"/>
                  </a:lnTo>
                  <a:lnTo>
                    <a:pt x="125" y="26"/>
                  </a:lnTo>
                  <a:lnTo>
                    <a:pt x="144" y="30"/>
                  </a:lnTo>
                  <a:lnTo>
                    <a:pt x="162" y="33"/>
                  </a:lnTo>
                  <a:lnTo>
                    <a:pt x="179" y="38"/>
                  </a:lnTo>
                  <a:lnTo>
                    <a:pt x="198" y="41"/>
                  </a:lnTo>
                  <a:lnTo>
                    <a:pt x="216" y="45"/>
                  </a:lnTo>
                  <a:lnTo>
                    <a:pt x="233" y="48"/>
                  </a:lnTo>
                  <a:lnTo>
                    <a:pt x="252" y="53"/>
                  </a:lnTo>
                  <a:lnTo>
                    <a:pt x="269" y="56"/>
                  </a:lnTo>
                  <a:lnTo>
                    <a:pt x="288" y="60"/>
                  </a:lnTo>
                  <a:lnTo>
                    <a:pt x="288" y="80"/>
                  </a:lnTo>
                  <a:lnTo>
                    <a:pt x="288" y="101"/>
                  </a:lnTo>
                  <a:lnTo>
                    <a:pt x="288" y="122"/>
                  </a:lnTo>
                  <a:lnTo>
                    <a:pt x="288" y="141"/>
                  </a:lnTo>
                  <a:lnTo>
                    <a:pt x="269" y="137"/>
                  </a:lnTo>
                  <a:lnTo>
                    <a:pt x="252" y="133"/>
                  </a:lnTo>
                  <a:lnTo>
                    <a:pt x="233" y="129"/>
                  </a:lnTo>
                  <a:lnTo>
                    <a:pt x="216" y="125"/>
                  </a:lnTo>
                  <a:lnTo>
                    <a:pt x="198" y="121"/>
                  </a:lnTo>
                  <a:lnTo>
                    <a:pt x="179" y="117"/>
                  </a:lnTo>
                  <a:lnTo>
                    <a:pt x="162" y="113"/>
                  </a:lnTo>
                  <a:lnTo>
                    <a:pt x="144" y="108"/>
                  </a:lnTo>
                  <a:lnTo>
                    <a:pt x="125" y="105"/>
                  </a:lnTo>
                  <a:lnTo>
                    <a:pt x="108" y="100"/>
                  </a:lnTo>
                  <a:lnTo>
                    <a:pt x="89" y="97"/>
                  </a:lnTo>
                  <a:lnTo>
                    <a:pt x="71" y="92"/>
                  </a:lnTo>
                  <a:lnTo>
                    <a:pt x="54" y="88"/>
                  </a:lnTo>
                  <a:lnTo>
                    <a:pt x="35" y="84"/>
                  </a:lnTo>
                  <a:lnTo>
                    <a:pt x="18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7" name="Freeform 67">
              <a:extLst>
                <a:ext uri="{FF2B5EF4-FFF2-40B4-BE49-F238E27FC236}">
                  <a16:creationId xmlns:a16="http://schemas.microsoft.com/office/drawing/2014/main" id="{30C3183C-21BE-465C-8DB7-BAAB8F42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22" cy="67"/>
            </a:xfrm>
            <a:custGeom>
              <a:avLst/>
              <a:gdLst>
                <a:gd name="T0" fmla="*/ 0 w 247"/>
                <a:gd name="T1" fmla="*/ 0 h 132"/>
                <a:gd name="T2" fmla="*/ 15 w 247"/>
                <a:gd name="T3" fmla="*/ 3 h 132"/>
                <a:gd name="T4" fmla="*/ 31 w 247"/>
                <a:gd name="T5" fmla="*/ 7 h 132"/>
                <a:gd name="T6" fmla="*/ 46 w 247"/>
                <a:gd name="T7" fmla="*/ 9 h 132"/>
                <a:gd name="T8" fmla="*/ 62 w 247"/>
                <a:gd name="T9" fmla="*/ 13 h 132"/>
                <a:gd name="T10" fmla="*/ 77 w 247"/>
                <a:gd name="T11" fmla="*/ 16 h 132"/>
                <a:gd name="T12" fmla="*/ 93 w 247"/>
                <a:gd name="T13" fmla="*/ 19 h 132"/>
                <a:gd name="T14" fmla="*/ 108 w 247"/>
                <a:gd name="T15" fmla="*/ 23 h 132"/>
                <a:gd name="T16" fmla="*/ 124 w 247"/>
                <a:gd name="T17" fmla="*/ 25 h 132"/>
                <a:gd name="T18" fmla="*/ 139 w 247"/>
                <a:gd name="T19" fmla="*/ 29 h 132"/>
                <a:gd name="T20" fmla="*/ 155 w 247"/>
                <a:gd name="T21" fmla="*/ 32 h 132"/>
                <a:gd name="T22" fmla="*/ 170 w 247"/>
                <a:gd name="T23" fmla="*/ 36 h 132"/>
                <a:gd name="T24" fmla="*/ 186 w 247"/>
                <a:gd name="T25" fmla="*/ 38 h 132"/>
                <a:gd name="T26" fmla="*/ 201 w 247"/>
                <a:gd name="T27" fmla="*/ 41 h 132"/>
                <a:gd name="T28" fmla="*/ 216 w 247"/>
                <a:gd name="T29" fmla="*/ 45 h 132"/>
                <a:gd name="T30" fmla="*/ 232 w 247"/>
                <a:gd name="T31" fmla="*/ 47 h 132"/>
                <a:gd name="T32" fmla="*/ 247 w 247"/>
                <a:gd name="T33" fmla="*/ 51 h 132"/>
                <a:gd name="T34" fmla="*/ 247 w 247"/>
                <a:gd name="T35" fmla="*/ 71 h 132"/>
                <a:gd name="T36" fmla="*/ 247 w 247"/>
                <a:gd name="T37" fmla="*/ 92 h 132"/>
                <a:gd name="T38" fmla="*/ 247 w 247"/>
                <a:gd name="T39" fmla="*/ 113 h 132"/>
                <a:gd name="T40" fmla="*/ 247 w 247"/>
                <a:gd name="T41" fmla="*/ 132 h 132"/>
                <a:gd name="T42" fmla="*/ 232 w 247"/>
                <a:gd name="T43" fmla="*/ 129 h 132"/>
                <a:gd name="T44" fmla="*/ 216 w 247"/>
                <a:gd name="T45" fmla="*/ 125 h 132"/>
                <a:gd name="T46" fmla="*/ 201 w 247"/>
                <a:gd name="T47" fmla="*/ 122 h 132"/>
                <a:gd name="T48" fmla="*/ 185 w 247"/>
                <a:gd name="T49" fmla="*/ 118 h 132"/>
                <a:gd name="T50" fmla="*/ 170 w 247"/>
                <a:gd name="T51" fmla="*/ 115 h 132"/>
                <a:gd name="T52" fmla="*/ 154 w 247"/>
                <a:gd name="T53" fmla="*/ 111 h 132"/>
                <a:gd name="T54" fmla="*/ 139 w 247"/>
                <a:gd name="T55" fmla="*/ 108 h 132"/>
                <a:gd name="T56" fmla="*/ 124 w 247"/>
                <a:gd name="T57" fmla="*/ 103 h 132"/>
                <a:gd name="T58" fmla="*/ 108 w 247"/>
                <a:gd name="T59" fmla="*/ 100 h 132"/>
                <a:gd name="T60" fmla="*/ 93 w 247"/>
                <a:gd name="T61" fmla="*/ 97 h 132"/>
                <a:gd name="T62" fmla="*/ 77 w 247"/>
                <a:gd name="T63" fmla="*/ 93 h 132"/>
                <a:gd name="T64" fmla="*/ 62 w 247"/>
                <a:gd name="T65" fmla="*/ 90 h 132"/>
                <a:gd name="T66" fmla="*/ 46 w 247"/>
                <a:gd name="T67" fmla="*/ 86 h 132"/>
                <a:gd name="T68" fmla="*/ 31 w 247"/>
                <a:gd name="T69" fmla="*/ 83 h 132"/>
                <a:gd name="T70" fmla="*/ 15 w 247"/>
                <a:gd name="T71" fmla="*/ 79 h 132"/>
                <a:gd name="T72" fmla="*/ 0 w 247"/>
                <a:gd name="T73" fmla="*/ 76 h 132"/>
                <a:gd name="T74" fmla="*/ 0 w 247"/>
                <a:gd name="T75" fmla="*/ 56 h 132"/>
                <a:gd name="T76" fmla="*/ 0 w 247"/>
                <a:gd name="T77" fmla="*/ 38 h 132"/>
                <a:gd name="T78" fmla="*/ 0 w 247"/>
                <a:gd name="T79" fmla="*/ 18 h 132"/>
                <a:gd name="T80" fmla="*/ 0 w 247"/>
                <a:gd name="T8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132">
                  <a:moveTo>
                    <a:pt x="0" y="0"/>
                  </a:moveTo>
                  <a:lnTo>
                    <a:pt x="15" y="3"/>
                  </a:lnTo>
                  <a:lnTo>
                    <a:pt x="31" y="7"/>
                  </a:lnTo>
                  <a:lnTo>
                    <a:pt x="46" y="9"/>
                  </a:lnTo>
                  <a:lnTo>
                    <a:pt x="62" y="13"/>
                  </a:lnTo>
                  <a:lnTo>
                    <a:pt x="77" y="16"/>
                  </a:lnTo>
                  <a:lnTo>
                    <a:pt x="93" y="19"/>
                  </a:lnTo>
                  <a:lnTo>
                    <a:pt x="108" y="23"/>
                  </a:lnTo>
                  <a:lnTo>
                    <a:pt x="124" y="25"/>
                  </a:lnTo>
                  <a:lnTo>
                    <a:pt x="139" y="29"/>
                  </a:lnTo>
                  <a:lnTo>
                    <a:pt x="155" y="32"/>
                  </a:lnTo>
                  <a:lnTo>
                    <a:pt x="170" y="36"/>
                  </a:lnTo>
                  <a:lnTo>
                    <a:pt x="186" y="38"/>
                  </a:lnTo>
                  <a:lnTo>
                    <a:pt x="201" y="41"/>
                  </a:lnTo>
                  <a:lnTo>
                    <a:pt x="216" y="45"/>
                  </a:lnTo>
                  <a:lnTo>
                    <a:pt x="232" y="47"/>
                  </a:lnTo>
                  <a:lnTo>
                    <a:pt x="247" y="51"/>
                  </a:lnTo>
                  <a:lnTo>
                    <a:pt x="247" y="71"/>
                  </a:lnTo>
                  <a:lnTo>
                    <a:pt x="247" y="92"/>
                  </a:lnTo>
                  <a:lnTo>
                    <a:pt x="247" y="113"/>
                  </a:lnTo>
                  <a:lnTo>
                    <a:pt x="247" y="132"/>
                  </a:lnTo>
                  <a:lnTo>
                    <a:pt x="232" y="129"/>
                  </a:lnTo>
                  <a:lnTo>
                    <a:pt x="216" y="125"/>
                  </a:lnTo>
                  <a:lnTo>
                    <a:pt x="201" y="122"/>
                  </a:lnTo>
                  <a:lnTo>
                    <a:pt x="185" y="118"/>
                  </a:lnTo>
                  <a:lnTo>
                    <a:pt x="170" y="115"/>
                  </a:lnTo>
                  <a:lnTo>
                    <a:pt x="154" y="111"/>
                  </a:lnTo>
                  <a:lnTo>
                    <a:pt x="139" y="108"/>
                  </a:lnTo>
                  <a:lnTo>
                    <a:pt x="124" y="103"/>
                  </a:lnTo>
                  <a:lnTo>
                    <a:pt x="108" y="100"/>
                  </a:lnTo>
                  <a:lnTo>
                    <a:pt x="93" y="97"/>
                  </a:lnTo>
                  <a:lnTo>
                    <a:pt x="77" y="93"/>
                  </a:lnTo>
                  <a:lnTo>
                    <a:pt x="62" y="90"/>
                  </a:lnTo>
                  <a:lnTo>
                    <a:pt x="46" y="86"/>
                  </a:lnTo>
                  <a:lnTo>
                    <a:pt x="31" y="83"/>
                  </a:lnTo>
                  <a:lnTo>
                    <a:pt x="15" y="79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8" name="Freeform 68">
              <a:extLst>
                <a:ext uri="{FF2B5EF4-FFF2-40B4-BE49-F238E27FC236}">
                  <a16:creationId xmlns:a16="http://schemas.microsoft.com/office/drawing/2014/main" id="{5453D46F-78F1-4893-87DC-AB893D0EC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04" cy="63"/>
            </a:xfrm>
            <a:custGeom>
              <a:avLst/>
              <a:gdLst>
                <a:gd name="T0" fmla="*/ 0 w 207"/>
                <a:gd name="T1" fmla="*/ 0 h 123"/>
                <a:gd name="T2" fmla="*/ 12 w 207"/>
                <a:gd name="T3" fmla="*/ 2 h 123"/>
                <a:gd name="T4" fmla="*/ 26 w 207"/>
                <a:gd name="T5" fmla="*/ 6 h 123"/>
                <a:gd name="T6" fmla="*/ 39 w 207"/>
                <a:gd name="T7" fmla="*/ 8 h 123"/>
                <a:gd name="T8" fmla="*/ 51 w 207"/>
                <a:gd name="T9" fmla="*/ 10 h 123"/>
                <a:gd name="T10" fmla="*/ 64 w 207"/>
                <a:gd name="T11" fmla="*/ 13 h 123"/>
                <a:gd name="T12" fmla="*/ 78 w 207"/>
                <a:gd name="T13" fmla="*/ 16 h 123"/>
                <a:gd name="T14" fmla="*/ 91 w 207"/>
                <a:gd name="T15" fmla="*/ 18 h 123"/>
                <a:gd name="T16" fmla="*/ 103 w 207"/>
                <a:gd name="T17" fmla="*/ 21 h 123"/>
                <a:gd name="T18" fmla="*/ 116 w 207"/>
                <a:gd name="T19" fmla="*/ 24 h 123"/>
                <a:gd name="T20" fmla="*/ 130 w 207"/>
                <a:gd name="T21" fmla="*/ 26 h 123"/>
                <a:gd name="T22" fmla="*/ 142 w 207"/>
                <a:gd name="T23" fmla="*/ 30 h 123"/>
                <a:gd name="T24" fmla="*/ 155 w 207"/>
                <a:gd name="T25" fmla="*/ 32 h 123"/>
                <a:gd name="T26" fmla="*/ 168 w 207"/>
                <a:gd name="T27" fmla="*/ 34 h 123"/>
                <a:gd name="T28" fmla="*/ 182 w 207"/>
                <a:gd name="T29" fmla="*/ 37 h 123"/>
                <a:gd name="T30" fmla="*/ 194 w 207"/>
                <a:gd name="T31" fmla="*/ 40 h 123"/>
                <a:gd name="T32" fmla="*/ 207 w 207"/>
                <a:gd name="T33" fmla="*/ 42 h 123"/>
                <a:gd name="T34" fmla="*/ 207 w 207"/>
                <a:gd name="T35" fmla="*/ 62 h 123"/>
                <a:gd name="T36" fmla="*/ 207 w 207"/>
                <a:gd name="T37" fmla="*/ 83 h 123"/>
                <a:gd name="T38" fmla="*/ 207 w 207"/>
                <a:gd name="T39" fmla="*/ 103 h 123"/>
                <a:gd name="T40" fmla="*/ 207 w 207"/>
                <a:gd name="T41" fmla="*/ 123 h 123"/>
                <a:gd name="T42" fmla="*/ 194 w 207"/>
                <a:gd name="T43" fmla="*/ 119 h 123"/>
                <a:gd name="T44" fmla="*/ 182 w 207"/>
                <a:gd name="T45" fmla="*/ 117 h 123"/>
                <a:gd name="T46" fmla="*/ 168 w 207"/>
                <a:gd name="T47" fmla="*/ 114 h 123"/>
                <a:gd name="T48" fmla="*/ 155 w 207"/>
                <a:gd name="T49" fmla="*/ 111 h 123"/>
                <a:gd name="T50" fmla="*/ 142 w 207"/>
                <a:gd name="T51" fmla="*/ 108 h 123"/>
                <a:gd name="T52" fmla="*/ 130 w 207"/>
                <a:gd name="T53" fmla="*/ 105 h 123"/>
                <a:gd name="T54" fmla="*/ 116 w 207"/>
                <a:gd name="T55" fmla="*/ 102 h 123"/>
                <a:gd name="T56" fmla="*/ 103 w 207"/>
                <a:gd name="T57" fmla="*/ 99 h 123"/>
                <a:gd name="T58" fmla="*/ 91 w 207"/>
                <a:gd name="T59" fmla="*/ 97 h 123"/>
                <a:gd name="T60" fmla="*/ 78 w 207"/>
                <a:gd name="T61" fmla="*/ 93 h 123"/>
                <a:gd name="T62" fmla="*/ 64 w 207"/>
                <a:gd name="T63" fmla="*/ 90 h 123"/>
                <a:gd name="T64" fmla="*/ 51 w 207"/>
                <a:gd name="T65" fmla="*/ 87 h 123"/>
                <a:gd name="T66" fmla="*/ 39 w 207"/>
                <a:gd name="T67" fmla="*/ 84 h 123"/>
                <a:gd name="T68" fmla="*/ 26 w 207"/>
                <a:gd name="T69" fmla="*/ 82 h 123"/>
                <a:gd name="T70" fmla="*/ 12 w 207"/>
                <a:gd name="T71" fmla="*/ 78 h 123"/>
                <a:gd name="T72" fmla="*/ 0 w 207"/>
                <a:gd name="T73" fmla="*/ 76 h 123"/>
                <a:gd name="T74" fmla="*/ 0 w 207"/>
                <a:gd name="T75" fmla="*/ 56 h 123"/>
                <a:gd name="T76" fmla="*/ 0 w 207"/>
                <a:gd name="T77" fmla="*/ 38 h 123"/>
                <a:gd name="T78" fmla="*/ 0 w 207"/>
                <a:gd name="T79" fmla="*/ 18 h 123"/>
                <a:gd name="T80" fmla="*/ 0 w 207"/>
                <a:gd name="T8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123">
                  <a:moveTo>
                    <a:pt x="0" y="0"/>
                  </a:moveTo>
                  <a:lnTo>
                    <a:pt x="12" y="2"/>
                  </a:lnTo>
                  <a:lnTo>
                    <a:pt x="26" y="6"/>
                  </a:lnTo>
                  <a:lnTo>
                    <a:pt x="39" y="8"/>
                  </a:lnTo>
                  <a:lnTo>
                    <a:pt x="51" y="10"/>
                  </a:lnTo>
                  <a:lnTo>
                    <a:pt x="64" y="13"/>
                  </a:lnTo>
                  <a:lnTo>
                    <a:pt x="78" y="16"/>
                  </a:lnTo>
                  <a:lnTo>
                    <a:pt x="91" y="18"/>
                  </a:lnTo>
                  <a:lnTo>
                    <a:pt x="103" y="21"/>
                  </a:lnTo>
                  <a:lnTo>
                    <a:pt x="116" y="24"/>
                  </a:lnTo>
                  <a:lnTo>
                    <a:pt x="130" y="26"/>
                  </a:lnTo>
                  <a:lnTo>
                    <a:pt x="142" y="30"/>
                  </a:lnTo>
                  <a:lnTo>
                    <a:pt x="155" y="32"/>
                  </a:lnTo>
                  <a:lnTo>
                    <a:pt x="168" y="34"/>
                  </a:lnTo>
                  <a:lnTo>
                    <a:pt x="182" y="37"/>
                  </a:lnTo>
                  <a:lnTo>
                    <a:pt x="194" y="40"/>
                  </a:lnTo>
                  <a:lnTo>
                    <a:pt x="207" y="42"/>
                  </a:lnTo>
                  <a:lnTo>
                    <a:pt x="207" y="62"/>
                  </a:lnTo>
                  <a:lnTo>
                    <a:pt x="207" y="83"/>
                  </a:lnTo>
                  <a:lnTo>
                    <a:pt x="207" y="103"/>
                  </a:lnTo>
                  <a:lnTo>
                    <a:pt x="207" y="123"/>
                  </a:lnTo>
                  <a:lnTo>
                    <a:pt x="194" y="119"/>
                  </a:lnTo>
                  <a:lnTo>
                    <a:pt x="182" y="117"/>
                  </a:lnTo>
                  <a:lnTo>
                    <a:pt x="168" y="114"/>
                  </a:lnTo>
                  <a:lnTo>
                    <a:pt x="155" y="111"/>
                  </a:lnTo>
                  <a:lnTo>
                    <a:pt x="142" y="108"/>
                  </a:lnTo>
                  <a:lnTo>
                    <a:pt x="130" y="105"/>
                  </a:lnTo>
                  <a:lnTo>
                    <a:pt x="116" y="102"/>
                  </a:lnTo>
                  <a:lnTo>
                    <a:pt x="103" y="99"/>
                  </a:lnTo>
                  <a:lnTo>
                    <a:pt x="91" y="97"/>
                  </a:lnTo>
                  <a:lnTo>
                    <a:pt x="78" y="93"/>
                  </a:lnTo>
                  <a:lnTo>
                    <a:pt x="64" y="90"/>
                  </a:lnTo>
                  <a:lnTo>
                    <a:pt x="51" y="87"/>
                  </a:lnTo>
                  <a:lnTo>
                    <a:pt x="39" y="84"/>
                  </a:lnTo>
                  <a:lnTo>
                    <a:pt x="26" y="82"/>
                  </a:lnTo>
                  <a:lnTo>
                    <a:pt x="12" y="78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89" name="Freeform 69">
              <a:extLst>
                <a:ext uri="{FF2B5EF4-FFF2-40B4-BE49-F238E27FC236}">
                  <a16:creationId xmlns:a16="http://schemas.microsoft.com/office/drawing/2014/main" id="{036ECFC5-1DE5-4BBB-8872-823ED5199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83" cy="57"/>
            </a:xfrm>
            <a:custGeom>
              <a:avLst/>
              <a:gdLst>
                <a:gd name="T0" fmla="*/ 0 w 168"/>
                <a:gd name="T1" fmla="*/ 0 h 114"/>
                <a:gd name="T2" fmla="*/ 20 w 168"/>
                <a:gd name="T3" fmla="*/ 5 h 114"/>
                <a:gd name="T4" fmla="*/ 42 w 168"/>
                <a:gd name="T5" fmla="*/ 8 h 114"/>
                <a:gd name="T6" fmla="*/ 63 w 168"/>
                <a:gd name="T7" fmla="*/ 13 h 114"/>
                <a:gd name="T8" fmla="*/ 84 w 168"/>
                <a:gd name="T9" fmla="*/ 16 h 114"/>
                <a:gd name="T10" fmla="*/ 104 w 168"/>
                <a:gd name="T11" fmla="*/ 21 h 114"/>
                <a:gd name="T12" fmla="*/ 125 w 168"/>
                <a:gd name="T13" fmla="*/ 25 h 114"/>
                <a:gd name="T14" fmla="*/ 147 w 168"/>
                <a:gd name="T15" fmla="*/ 29 h 114"/>
                <a:gd name="T16" fmla="*/ 168 w 168"/>
                <a:gd name="T17" fmla="*/ 33 h 114"/>
                <a:gd name="T18" fmla="*/ 168 w 168"/>
                <a:gd name="T19" fmla="*/ 53 h 114"/>
                <a:gd name="T20" fmla="*/ 168 w 168"/>
                <a:gd name="T21" fmla="*/ 74 h 114"/>
                <a:gd name="T22" fmla="*/ 168 w 168"/>
                <a:gd name="T23" fmla="*/ 94 h 114"/>
                <a:gd name="T24" fmla="*/ 168 w 168"/>
                <a:gd name="T25" fmla="*/ 114 h 114"/>
                <a:gd name="T26" fmla="*/ 147 w 168"/>
                <a:gd name="T27" fmla="*/ 109 h 114"/>
                <a:gd name="T28" fmla="*/ 125 w 168"/>
                <a:gd name="T29" fmla="*/ 105 h 114"/>
                <a:gd name="T30" fmla="*/ 104 w 168"/>
                <a:gd name="T31" fmla="*/ 100 h 114"/>
                <a:gd name="T32" fmla="*/ 84 w 168"/>
                <a:gd name="T33" fmla="*/ 94 h 114"/>
                <a:gd name="T34" fmla="*/ 63 w 168"/>
                <a:gd name="T35" fmla="*/ 90 h 114"/>
                <a:gd name="T36" fmla="*/ 42 w 168"/>
                <a:gd name="T37" fmla="*/ 85 h 114"/>
                <a:gd name="T38" fmla="*/ 20 w 168"/>
                <a:gd name="T39" fmla="*/ 80 h 114"/>
                <a:gd name="T40" fmla="*/ 0 w 168"/>
                <a:gd name="T41" fmla="*/ 76 h 114"/>
                <a:gd name="T42" fmla="*/ 0 w 168"/>
                <a:gd name="T43" fmla="*/ 56 h 114"/>
                <a:gd name="T44" fmla="*/ 0 w 168"/>
                <a:gd name="T45" fmla="*/ 38 h 114"/>
                <a:gd name="T46" fmla="*/ 0 w 168"/>
                <a:gd name="T47" fmla="*/ 18 h 114"/>
                <a:gd name="T48" fmla="*/ 0 w 168"/>
                <a:gd name="T4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14">
                  <a:moveTo>
                    <a:pt x="0" y="0"/>
                  </a:moveTo>
                  <a:lnTo>
                    <a:pt x="20" y="5"/>
                  </a:lnTo>
                  <a:lnTo>
                    <a:pt x="42" y="8"/>
                  </a:lnTo>
                  <a:lnTo>
                    <a:pt x="63" y="13"/>
                  </a:lnTo>
                  <a:lnTo>
                    <a:pt x="84" y="16"/>
                  </a:lnTo>
                  <a:lnTo>
                    <a:pt x="104" y="21"/>
                  </a:lnTo>
                  <a:lnTo>
                    <a:pt x="125" y="25"/>
                  </a:lnTo>
                  <a:lnTo>
                    <a:pt x="147" y="29"/>
                  </a:lnTo>
                  <a:lnTo>
                    <a:pt x="168" y="33"/>
                  </a:lnTo>
                  <a:lnTo>
                    <a:pt x="168" y="53"/>
                  </a:lnTo>
                  <a:lnTo>
                    <a:pt x="168" y="74"/>
                  </a:lnTo>
                  <a:lnTo>
                    <a:pt x="168" y="94"/>
                  </a:lnTo>
                  <a:lnTo>
                    <a:pt x="168" y="114"/>
                  </a:lnTo>
                  <a:lnTo>
                    <a:pt x="147" y="109"/>
                  </a:lnTo>
                  <a:lnTo>
                    <a:pt x="125" y="105"/>
                  </a:lnTo>
                  <a:lnTo>
                    <a:pt x="104" y="100"/>
                  </a:lnTo>
                  <a:lnTo>
                    <a:pt x="84" y="94"/>
                  </a:lnTo>
                  <a:lnTo>
                    <a:pt x="63" y="90"/>
                  </a:lnTo>
                  <a:lnTo>
                    <a:pt x="42" y="85"/>
                  </a:lnTo>
                  <a:lnTo>
                    <a:pt x="20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0" name="Freeform 70">
              <a:extLst>
                <a:ext uri="{FF2B5EF4-FFF2-40B4-BE49-F238E27FC236}">
                  <a16:creationId xmlns:a16="http://schemas.microsoft.com/office/drawing/2014/main" id="{86C722E3-C003-4488-9948-B06246DA8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63" cy="53"/>
            </a:xfrm>
            <a:custGeom>
              <a:avLst/>
              <a:gdLst>
                <a:gd name="T0" fmla="*/ 0 w 127"/>
                <a:gd name="T1" fmla="*/ 0 h 105"/>
                <a:gd name="T2" fmla="*/ 16 w 127"/>
                <a:gd name="T3" fmla="*/ 3 h 105"/>
                <a:gd name="T4" fmla="*/ 32 w 127"/>
                <a:gd name="T5" fmla="*/ 6 h 105"/>
                <a:gd name="T6" fmla="*/ 48 w 127"/>
                <a:gd name="T7" fmla="*/ 9 h 105"/>
                <a:gd name="T8" fmla="*/ 64 w 127"/>
                <a:gd name="T9" fmla="*/ 13 h 105"/>
                <a:gd name="T10" fmla="*/ 79 w 127"/>
                <a:gd name="T11" fmla="*/ 15 h 105"/>
                <a:gd name="T12" fmla="*/ 95 w 127"/>
                <a:gd name="T13" fmla="*/ 18 h 105"/>
                <a:gd name="T14" fmla="*/ 111 w 127"/>
                <a:gd name="T15" fmla="*/ 22 h 105"/>
                <a:gd name="T16" fmla="*/ 127 w 127"/>
                <a:gd name="T17" fmla="*/ 25 h 105"/>
                <a:gd name="T18" fmla="*/ 127 w 127"/>
                <a:gd name="T19" fmla="*/ 45 h 105"/>
                <a:gd name="T20" fmla="*/ 127 w 127"/>
                <a:gd name="T21" fmla="*/ 64 h 105"/>
                <a:gd name="T22" fmla="*/ 127 w 127"/>
                <a:gd name="T23" fmla="*/ 85 h 105"/>
                <a:gd name="T24" fmla="*/ 127 w 127"/>
                <a:gd name="T25" fmla="*/ 105 h 105"/>
                <a:gd name="T26" fmla="*/ 111 w 127"/>
                <a:gd name="T27" fmla="*/ 101 h 105"/>
                <a:gd name="T28" fmla="*/ 95 w 127"/>
                <a:gd name="T29" fmla="*/ 97 h 105"/>
                <a:gd name="T30" fmla="*/ 79 w 127"/>
                <a:gd name="T31" fmla="*/ 93 h 105"/>
                <a:gd name="T32" fmla="*/ 64 w 127"/>
                <a:gd name="T33" fmla="*/ 90 h 105"/>
                <a:gd name="T34" fmla="*/ 48 w 127"/>
                <a:gd name="T35" fmla="*/ 86 h 105"/>
                <a:gd name="T36" fmla="*/ 32 w 127"/>
                <a:gd name="T37" fmla="*/ 83 h 105"/>
                <a:gd name="T38" fmla="*/ 16 w 127"/>
                <a:gd name="T39" fmla="*/ 79 h 105"/>
                <a:gd name="T40" fmla="*/ 0 w 127"/>
                <a:gd name="T41" fmla="*/ 76 h 105"/>
                <a:gd name="T42" fmla="*/ 0 w 127"/>
                <a:gd name="T43" fmla="*/ 56 h 105"/>
                <a:gd name="T44" fmla="*/ 0 w 127"/>
                <a:gd name="T45" fmla="*/ 38 h 105"/>
                <a:gd name="T46" fmla="*/ 0 w 127"/>
                <a:gd name="T47" fmla="*/ 18 h 105"/>
                <a:gd name="T48" fmla="*/ 0 w 127"/>
                <a:gd name="T4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05">
                  <a:moveTo>
                    <a:pt x="0" y="0"/>
                  </a:moveTo>
                  <a:lnTo>
                    <a:pt x="16" y="3"/>
                  </a:lnTo>
                  <a:lnTo>
                    <a:pt x="32" y="6"/>
                  </a:lnTo>
                  <a:lnTo>
                    <a:pt x="48" y="9"/>
                  </a:lnTo>
                  <a:lnTo>
                    <a:pt x="64" y="13"/>
                  </a:lnTo>
                  <a:lnTo>
                    <a:pt x="79" y="15"/>
                  </a:lnTo>
                  <a:lnTo>
                    <a:pt x="95" y="18"/>
                  </a:lnTo>
                  <a:lnTo>
                    <a:pt x="111" y="22"/>
                  </a:lnTo>
                  <a:lnTo>
                    <a:pt x="127" y="25"/>
                  </a:lnTo>
                  <a:lnTo>
                    <a:pt x="127" y="45"/>
                  </a:lnTo>
                  <a:lnTo>
                    <a:pt x="127" y="64"/>
                  </a:lnTo>
                  <a:lnTo>
                    <a:pt x="127" y="85"/>
                  </a:lnTo>
                  <a:lnTo>
                    <a:pt x="127" y="105"/>
                  </a:lnTo>
                  <a:lnTo>
                    <a:pt x="111" y="101"/>
                  </a:lnTo>
                  <a:lnTo>
                    <a:pt x="95" y="97"/>
                  </a:lnTo>
                  <a:lnTo>
                    <a:pt x="79" y="93"/>
                  </a:lnTo>
                  <a:lnTo>
                    <a:pt x="64" y="90"/>
                  </a:lnTo>
                  <a:lnTo>
                    <a:pt x="48" y="86"/>
                  </a:lnTo>
                  <a:lnTo>
                    <a:pt x="32" y="83"/>
                  </a:lnTo>
                  <a:lnTo>
                    <a:pt x="16" y="79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1" name="Freeform 71">
              <a:extLst>
                <a:ext uri="{FF2B5EF4-FFF2-40B4-BE49-F238E27FC236}">
                  <a16:creationId xmlns:a16="http://schemas.microsoft.com/office/drawing/2014/main" id="{B124366A-458B-4ED0-A60F-BA8CF6AA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42" cy="49"/>
            </a:xfrm>
            <a:custGeom>
              <a:avLst/>
              <a:gdLst>
                <a:gd name="T0" fmla="*/ 0 w 87"/>
                <a:gd name="T1" fmla="*/ 0 h 94"/>
                <a:gd name="T2" fmla="*/ 11 w 87"/>
                <a:gd name="T3" fmla="*/ 2 h 94"/>
                <a:gd name="T4" fmla="*/ 21 w 87"/>
                <a:gd name="T5" fmla="*/ 5 h 94"/>
                <a:gd name="T6" fmla="*/ 33 w 87"/>
                <a:gd name="T7" fmla="*/ 6 h 94"/>
                <a:gd name="T8" fmla="*/ 43 w 87"/>
                <a:gd name="T9" fmla="*/ 8 h 94"/>
                <a:gd name="T10" fmla="*/ 55 w 87"/>
                <a:gd name="T11" fmla="*/ 10 h 94"/>
                <a:gd name="T12" fmla="*/ 65 w 87"/>
                <a:gd name="T13" fmla="*/ 11 h 94"/>
                <a:gd name="T14" fmla="*/ 77 w 87"/>
                <a:gd name="T15" fmla="*/ 14 h 94"/>
                <a:gd name="T16" fmla="*/ 87 w 87"/>
                <a:gd name="T17" fmla="*/ 16 h 94"/>
                <a:gd name="T18" fmla="*/ 87 w 87"/>
                <a:gd name="T19" fmla="*/ 36 h 94"/>
                <a:gd name="T20" fmla="*/ 87 w 87"/>
                <a:gd name="T21" fmla="*/ 55 h 94"/>
                <a:gd name="T22" fmla="*/ 87 w 87"/>
                <a:gd name="T23" fmla="*/ 75 h 94"/>
                <a:gd name="T24" fmla="*/ 87 w 87"/>
                <a:gd name="T25" fmla="*/ 94 h 94"/>
                <a:gd name="T26" fmla="*/ 77 w 87"/>
                <a:gd name="T27" fmla="*/ 92 h 94"/>
                <a:gd name="T28" fmla="*/ 65 w 87"/>
                <a:gd name="T29" fmla="*/ 90 h 94"/>
                <a:gd name="T30" fmla="*/ 55 w 87"/>
                <a:gd name="T31" fmla="*/ 87 h 94"/>
                <a:gd name="T32" fmla="*/ 43 w 87"/>
                <a:gd name="T33" fmla="*/ 85 h 94"/>
                <a:gd name="T34" fmla="*/ 33 w 87"/>
                <a:gd name="T35" fmla="*/ 83 h 94"/>
                <a:gd name="T36" fmla="*/ 21 w 87"/>
                <a:gd name="T37" fmla="*/ 80 h 94"/>
                <a:gd name="T38" fmla="*/ 11 w 87"/>
                <a:gd name="T39" fmla="*/ 78 h 94"/>
                <a:gd name="T40" fmla="*/ 0 w 87"/>
                <a:gd name="T41" fmla="*/ 76 h 94"/>
                <a:gd name="T42" fmla="*/ 0 w 87"/>
                <a:gd name="T43" fmla="*/ 56 h 94"/>
                <a:gd name="T44" fmla="*/ 0 w 87"/>
                <a:gd name="T45" fmla="*/ 38 h 94"/>
                <a:gd name="T46" fmla="*/ 0 w 87"/>
                <a:gd name="T47" fmla="*/ 18 h 94"/>
                <a:gd name="T48" fmla="*/ 0 w 87"/>
                <a:gd name="T4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94">
                  <a:moveTo>
                    <a:pt x="0" y="0"/>
                  </a:moveTo>
                  <a:lnTo>
                    <a:pt x="11" y="2"/>
                  </a:lnTo>
                  <a:lnTo>
                    <a:pt x="21" y="5"/>
                  </a:lnTo>
                  <a:lnTo>
                    <a:pt x="33" y="6"/>
                  </a:lnTo>
                  <a:lnTo>
                    <a:pt x="43" y="8"/>
                  </a:lnTo>
                  <a:lnTo>
                    <a:pt x="55" y="10"/>
                  </a:lnTo>
                  <a:lnTo>
                    <a:pt x="65" y="11"/>
                  </a:lnTo>
                  <a:lnTo>
                    <a:pt x="77" y="14"/>
                  </a:lnTo>
                  <a:lnTo>
                    <a:pt x="87" y="16"/>
                  </a:lnTo>
                  <a:lnTo>
                    <a:pt x="87" y="36"/>
                  </a:lnTo>
                  <a:lnTo>
                    <a:pt x="87" y="55"/>
                  </a:lnTo>
                  <a:lnTo>
                    <a:pt x="87" y="75"/>
                  </a:lnTo>
                  <a:lnTo>
                    <a:pt x="87" y="94"/>
                  </a:lnTo>
                  <a:lnTo>
                    <a:pt x="77" y="92"/>
                  </a:lnTo>
                  <a:lnTo>
                    <a:pt x="65" y="90"/>
                  </a:lnTo>
                  <a:lnTo>
                    <a:pt x="55" y="87"/>
                  </a:lnTo>
                  <a:lnTo>
                    <a:pt x="43" y="85"/>
                  </a:lnTo>
                  <a:lnTo>
                    <a:pt x="33" y="83"/>
                  </a:lnTo>
                  <a:lnTo>
                    <a:pt x="21" y="80"/>
                  </a:lnTo>
                  <a:lnTo>
                    <a:pt x="11" y="78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2" name="Freeform 72">
              <a:extLst>
                <a:ext uri="{FF2B5EF4-FFF2-40B4-BE49-F238E27FC236}">
                  <a16:creationId xmlns:a16="http://schemas.microsoft.com/office/drawing/2014/main" id="{7C6A66AB-E685-4D20-ACD7-D5B74D909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4" cy="43"/>
            </a:xfrm>
            <a:custGeom>
              <a:avLst/>
              <a:gdLst>
                <a:gd name="T0" fmla="*/ 0 w 48"/>
                <a:gd name="T1" fmla="*/ 0 h 85"/>
                <a:gd name="T2" fmla="*/ 48 w 48"/>
                <a:gd name="T3" fmla="*/ 8 h 85"/>
                <a:gd name="T4" fmla="*/ 48 w 48"/>
                <a:gd name="T5" fmla="*/ 85 h 85"/>
                <a:gd name="T6" fmla="*/ 0 w 48"/>
                <a:gd name="T7" fmla="*/ 76 h 85"/>
                <a:gd name="T8" fmla="*/ 0 w 48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5">
                  <a:moveTo>
                    <a:pt x="0" y="0"/>
                  </a:moveTo>
                  <a:lnTo>
                    <a:pt x="48" y="8"/>
                  </a:lnTo>
                  <a:lnTo>
                    <a:pt x="48" y="85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3" name="Freeform 73">
              <a:extLst>
                <a:ext uri="{FF2B5EF4-FFF2-40B4-BE49-F238E27FC236}">
                  <a16:creationId xmlns:a16="http://schemas.microsoft.com/office/drawing/2014/main" id="{4DD20847-67E9-4698-BF91-035A950C7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56" cy="98"/>
            </a:xfrm>
            <a:custGeom>
              <a:avLst/>
              <a:gdLst>
                <a:gd name="T0" fmla="*/ 0 w 510"/>
                <a:gd name="T1" fmla="*/ 0 h 196"/>
                <a:gd name="T2" fmla="*/ 510 w 510"/>
                <a:gd name="T3" fmla="*/ 103 h 196"/>
                <a:gd name="T4" fmla="*/ 510 w 510"/>
                <a:gd name="T5" fmla="*/ 196 h 196"/>
                <a:gd name="T6" fmla="*/ 0 w 510"/>
                <a:gd name="T7" fmla="*/ 88 h 196"/>
                <a:gd name="T8" fmla="*/ 0 w 51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196">
                  <a:moveTo>
                    <a:pt x="0" y="0"/>
                  </a:moveTo>
                  <a:lnTo>
                    <a:pt x="510" y="103"/>
                  </a:lnTo>
                  <a:lnTo>
                    <a:pt x="510" y="196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4" name="Freeform 74">
              <a:extLst>
                <a:ext uri="{FF2B5EF4-FFF2-40B4-BE49-F238E27FC236}">
                  <a16:creationId xmlns:a16="http://schemas.microsoft.com/office/drawing/2014/main" id="{E0330EDB-A649-4D93-A66E-6C4E955BE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33" cy="94"/>
            </a:xfrm>
            <a:custGeom>
              <a:avLst/>
              <a:gdLst>
                <a:gd name="T0" fmla="*/ 0 w 466"/>
                <a:gd name="T1" fmla="*/ 0 h 187"/>
                <a:gd name="T2" fmla="*/ 29 w 466"/>
                <a:gd name="T3" fmla="*/ 5 h 187"/>
                <a:gd name="T4" fmla="*/ 58 w 466"/>
                <a:gd name="T5" fmla="*/ 11 h 187"/>
                <a:gd name="T6" fmla="*/ 87 w 466"/>
                <a:gd name="T7" fmla="*/ 18 h 187"/>
                <a:gd name="T8" fmla="*/ 116 w 466"/>
                <a:gd name="T9" fmla="*/ 24 h 187"/>
                <a:gd name="T10" fmla="*/ 146 w 466"/>
                <a:gd name="T11" fmla="*/ 29 h 187"/>
                <a:gd name="T12" fmla="*/ 175 w 466"/>
                <a:gd name="T13" fmla="*/ 35 h 187"/>
                <a:gd name="T14" fmla="*/ 204 w 466"/>
                <a:gd name="T15" fmla="*/ 41 h 187"/>
                <a:gd name="T16" fmla="*/ 234 w 466"/>
                <a:gd name="T17" fmla="*/ 47 h 187"/>
                <a:gd name="T18" fmla="*/ 262 w 466"/>
                <a:gd name="T19" fmla="*/ 54 h 187"/>
                <a:gd name="T20" fmla="*/ 291 w 466"/>
                <a:gd name="T21" fmla="*/ 59 h 187"/>
                <a:gd name="T22" fmla="*/ 320 w 466"/>
                <a:gd name="T23" fmla="*/ 65 h 187"/>
                <a:gd name="T24" fmla="*/ 350 w 466"/>
                <a:gd name="T25" fmla="*/ 71 h 187"/>
                <a:gd name="T26" fmla="*/ 379 w 466"/>
                <a:gd name="T27" fmla="*/ 77 h 187"/>
                <a:gd name="T28" fmla="*/ 408 w 466"/>
                <a:gd name="T29" fmla="*/ 83 h 187"/>
                <a:gd name="T30" fmla="*/ 438 w 466"/>
                <a:gd name="T31" fmla="*/ 89 h 187"/>
                <a:gd name="T32" fmla="*/ 466 w 466"/>
                <a:gd name="T33" fmla="*/ 95 h 187"/>
                <a:gd name="T34" fmla="*/ 466 w 466"/>
                <a:gd name="T35" fmla="*/ 118 h 187"/>
                <a:gd name="T36" fmla="*/ 466 w 466"/>
                <a:gd name="T37" fmla="*/ 141 h 187"/>
                <a:gd name="T38" fmla="*/ 466 w 466"/>
                <a:gd name="T39" fmla="*/ 164 h 187"/>
                <a:gd name="T40" fmla="*/ 466 w 466"/>
                <a:gd name="T41" fmla="*/ 187 h 187"/>
                <a:gd name="T42" fmla="*/ 438 w 466"/>
                <a:gd name="T43" fmla="*/ 181 h 187"/>
                <a:gd name="T44" fmla="*/ 408 w 466"/>
                <a:gd name="T45" fmla="*/ 174 h 187"/>
                <a:gd name="T46" fmla="*/ 379 w 466"/>
                <a:gd name="T47" fmla="*/ 169 h 187"/>
                <a:gd name="T48" fmla="*/ 350 w 466"/>
                <a:gd name="T49" fmla="*/ 163 h 187"/>
                <a:gd name="T50" fmla="*/ 320 w 466"/>
                <a:gd name="T51" fmla="*/ 156 h 187"/>
                <a:gd name="T52" fmla="*/ 291 w 466"/>
                <a:gd name="T53" fmla="*/ 150 h 187"/>
                <a:gd name="T54" fmla="*/ 262 w 466"/>
                <a:gd name="T55" fmla="*/ 144 h 187"/>
                <a:gd name="T56" fmla="*/ 234 w 466"/>
                <a:gd name="T57" fmla="*/ 137 h 187"/>
                <a:gd name="T58" fmla="*/ 204 w 466"/>
                <a:gd name="T59" fmla="*/ 132 h 187"/>
                <a:gd name="T60" fmla="*/ 175 w 466"/>
                <a:gd name="T61" fmla="*/ 126 h 187"/>
                <a:gd name="T62" fmla="*/ 146 w 466"/>
                <a:gd name="T63" fmla="*/ 119 h 187"/>
                <a:gd name="T64" fmla="*/ 116 w 466"/>
                <a:gd name="T65" fmla="*/ 113 h 187"/>
                <a:gd name="T66" fmla="*/ 87 w 466"/>
                <a:gd name="T67" fmla="*/ 106 h 187"/>
                <a:gd name="T68" fmla="*/ 58 w 466"/>
                <a:gd name="T69" fmla="*/ 101 h 187"/>
                <a:gd name="T70" fmla="*/ 29 w 466"/>
                <a:gd name="T71" fmla="*/ 94 h 187"/>
                <a:gd name="T72" fmla="*/ 0 w 466"/>
                <a:gd name="T73" fmla="*/ 88 h 187"/>
                <a:gd name="T74" fmla="*/ 0 w 466"/>
                <a:gd name="T75" fmla="*/ 66 h 187"/>
                <a:gd name="T76" fmla="*/ 0 w 466"/>
                <a:gd name="T77" fmla="*/ 44 h 187"/>
                <a:gd name="T78" fmla="*/ 0 w 466"/>
                <a:gd name="T79" fmla="*/ 21 h 187"/>
                <a:gd name="T80" fmla="*/ 0 w 466"/>
                <a:gd name="T8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6" h="187">
                  <a:moveTo>
                    <a:pt x="0" y="0"/>
                  </a:moveTo>
                  <a:lnTo>
                    <a:pt x="29" y="5"/>
                  </a:lnTo>
                  <a:lnTo>
                    <a:pt x="58" y="11"/>
                  </a:lnTo>
                  <a:lnTo>
                    <a:pt x="87" y="18"/>
                  </a:lnTo>
                  <a:lnTo>
                    <a:pt x="116" y="24"/>
                  </a:lnTo>
                  <a:lnTo>
                    <a:pt x="146" y="29"/>
                  </a:lnTo>
                  <a:lnTo>
                    <a:pt x="175" y="35"/>
                  </a:lnTo>
                  <a:lnTo>
                    <a:pt x="204" y="41"/>
                  </a:lnTo>
                  <a:lnTo>
                    <a:pt x="234" y="47"/>
                  </a:lnTo>
                  <a:lnTo>
                    <a:pt x="262" y="54"/>
                  </a:lnTo>
                  <a:lnTo>
                    <a:pt x="291" y="59"/>
                  </a:lnTo>
                  <a:lnTo>
                    <a:pt x="320" y="65"/>
                  </a:lnTo>
                  <a:lnTo>
                    <a:pt x="350" y="71"/>
                  </a:lnTo>
                  <a:lnTo>
                    <a:pt x="379" y="77"/>
                  </a:lnTo>
                  <a:lnTo>
                    <a:pt x="408" y="83"/>
                  </a:lnTo>
                  <a:lnTo>
                    <a:pt x="438" y="89"/>
                  </a:lnTo>
                  <a:lnTo>
                    <a:pt x="466" y="95"/>
                  </a:lnTo>
                  <a:lnTo>
                    <a:pt x="466" y="118"/>
                  </a:lnTo>
                  <a:lnTo>
                    <a:pt x="466" y="141"/>
                  </a:lnTo>
                  <a:lnTo>
                    <a:pt x="466" y="164"/>
                  </a:lnTo>
                  <a:lnTo>
                    <a:pt x="466" y="187"/>
                  </a:lnTo>
                  <a:lnTo>
                    <a:pt x="438" y="181"/>
                  </a:lnTo>
                  <a:lnTo>
                    <a:pt x="408" y="174"/>
                  </a:lnTo>
                  <a:lnTo>
                    <a:pt x="379" y="169"/>
                  </a:lnTo>
                  <a:lnTo>
                    <a:pt x="350" y="163"/>
                  </a:lnTo>
                  <a:lnTo>
                    <a:pt x="320" y="156"/>
                  </a:lnTo>
                  <a:lnTo>
                    <a:pt x="291" y="150"/>
                  </a:lnTo>
                  <a:lnTo>
                    <a:pt x="262" y="144"/>
                  </a:lnTo>
                  <a:lnTo>
                    <a:pt x="234" y="137"/>
                  </a:lnTo>
                  <a:lnTo>
                    <a:pt x="204" y="132"/>
                  </a:lnTo>
                  <a:lnTo>
                    <a:pt x="175" y="126"/>
                  </a:lnTo>
                  <a:lnTo>
                    <a:pt x="146" y="119"/>
                  </a:lnTo>
                  <a:lnTo>
                    <a:pt x="116" y="113"/>
                  </a:lnTo>
                  <a:lnTo>
                    <a:pt x="87" y="106"/>
                  </a:lnTo>
                  <a:lnTo>
                    <a:pt x="58" y="101"/>
                  </a:lnTo>
                  <a:lnTo>
                    <a:pt x="29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5" name="Freeform 75">
              <a:extLst>
                <a:ext uri="{FF2B5EF4-FFF2-40B4-BE49-F238E27FC236}">
                  <a16:creationId xmlns:a16="http://schemas.microsoft.com/office/drawing/2014/main" id="{9A92C1D4-FADD-434E-BDCB-24643056E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12" cy="88"/>
            </a:xfrm>
            <a:custGeom>
              <a:avLst/>
              <a:gdLst>
                <a:gd name="T0" fmla="*/ 0 w 424"/>
                <a:gd name="T1" fmla="*/ 0 h 178"/>
                <a:gd name="T2" fmla="*/ 26 w 424"/>
                <a:gd name="T3" fmla="*/ 5 h 178"/>
                <a:gd name="T4" fmla="*/ 53 w 424"/>
                <a:gd name="T5" fmla="*/ 10 h 178"/>
                <a:gd name="T6" fmla="*/ 79 w 424"/>
                <a:gd name="T7" fmla="*/ 16 h 178"/>
                <a:gd name="T8" fmla="*/ 106 w 424"/>
                <a:gd name="T9" fmla="*/ 21 h 178"/>
                <a:gd name="T10" fmla="*/ 132 w 424"/>
                <a:gd name="T11" fmla="*/ 27 h 178"/>
                <a:gd name="T12" fmla="*/ 159 w 424"/>
                <a:gd name="T13" fmla="*/ 32 h 178"/>
                <a:gd name="T14" fmla="*/ 185 w 424"/>
                <a:gd name="T15" fmla="*/ 37 h 178"/>
                <a:gd name="T16" fmla="*/ 212 w 424"/>
                <a:gd name="T17" fmla="*/ 43 h 178"/>
                <a:gd name="T18" fmla="*/ 238 w 424"/>
                <a:gd name="T19" fmla="*/ 49 h 178"/>
                <a:gd name="T20" fmla="*/ 265 w 424"/>
                <a:gd name="T21" fmla="*/ 55 h 178"/>
                <a:gd name="T22" fmla="*/ 291 w 424"/>
                <a:gd name="T23" fmla="*/ 59 h 178"/>
                <a:gd name="T24" fmla="*/ 318 w 424"/>
                <a:gd name="T25" fmla="*/ 65 h 178"/>
                <a:gd name="T26" fmla="*/ 344 w 424"/>
                <a:gd name="T27" fmla="*/ 71 h 178"/>
                <a:gd name="T28" fmla="*/ 371 w 424"/>
                <a:gd name="T29" fmla="*/ 77 h 178"/>
                <a:gd name="T30" fmla="*/ 397 w 424"/>
                <a:gd name="T31" fmla="*/ 81 h 178"/>
                <a:gd name="T32" fmla="*/ 424 w 424"/>
                <a:gd name="T33" fmla="*/ 87 h 178"/>
                <a:gd name="T34" fmla="*/ 424 w 424"/>
                <a:gd name="T35" fmla="*/ 110 h 178"/>
                <a:gd name="T36" fmla="*/ 424 w 424"/>
                <a:gd name="T37" fmla="*/ 132 h 178"/>
                <a:gd name="T38" fmla="*/ 424 w 424"/>
                <a:gd name="T39" fmla="*/ 155 h 178"/>
                <a:gd name="T40" fmla="*/ 424 w 424"/>
                <a:gd name="T41" fmla="*/ 178 h 178"/>
                <a:gd name="T42" fmla="*/ 397 w 424"/>
                <a:gd name="T43" fmla="*/ 172 h 178"/>
                <a:gd name="T44" fmla="*/ 371 w 424"/>
                <a:gd name="T45" fmla="*/ 166 h 178"/>
                <a:gd name="T46" fmla="*/ 344 w 424"/>
                <a:gd name="T47" fmla="*/ 160 h 178"/>
                <a:gd name="T48" fmla="*/ 318 w 424"/>
                <a:gd name="T49" fmla="*/ 155 h 178"/>
                <a:gd name="T50" fmla="*/ 291 w 424"/>
                <a:gd name="T51" fmla="*/ 150 h 178"/>
                <a:gd name="T52" fmla="*/ 265 w 424"/>
                <a:gd name="T53" fmla="*/ 144 h 178"/>
                <a:gd name="T54" fmla="*/ 238 w 424"/>
                <a:gd name="T55" fmla="*/ 139 h 178"/>
                <a:gd name="T56" fmla="*/ 212 w 424"/>
                <a:gd name="T57" fmla="*/ 133 h 178"/>
                <a:gd name="T58" fmla="*/ 185 w 424"/>
                <a:gd name="T59" fmla="*/ 127 h 178"/>
                <a:gd name="T60" fmla="*/ 159 w 424"/>
                <a:gd name="T61" fmla="*/ 121 h 178"/>
                <a:gd name="T62" fmla="*/ 132 w 424"/>
                <a:gd name="T63" fmla="*/ 116 h 178"/>
                <a:gd name="T64" fmla="*/ 106 w 424"/>
                <a:gd name="T65" fmla="*/ 110 h 178"/>
                <a:gd name="T66" fmla="*/ 79 w 424"/>
                <a:gd name="T67" fmla="*/ 105 h 178"/>
                <a:gd name="T68" fmla="*/ 53 w 424"/>
                <a:gd name="T69" fmla="*/ 100 h 178"/>
                <a:gd name="T70" fmla="*/ 26 w 424"/>
                <a:gd name="T71" fmla="*/ 94 h 178"/>
                <a:gd name="T72" fmla="*/ 0 w 424"/>
                <a:gd name="T73" fmla="*/ 88 h 178"/>
                <a:gd name="T74" fmla="*/ 0 w 424"/>
                <a:gd name="T75" fmla="*/ 66 h 178"/>
                <a:gd name="T76" fmla="*/ 0 w 424"/>
                <a:gd name="T77" fmla="*/ 44 h 178"/>
                <a:gd name="T78" fmla="*/ 0 w 424"/>
                <a:gd name="T79" fmla="*/ 21 h 178"/>
                <a:gd name="T80" fmla="*/ 0 w 424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4" h="178">
                  <a:moveTo>
                    <a:pt x="0" y="0"/>
                  </a:moveTo>
                  <a:lnTo>
                    <a:pt x="26" y="5"/>
                  </a:lnTo>
                  <a:lnTo>
                    <a:pt x="53" y="10"/>
                  </a:lnTo>
                  <a:lnTo>
                    <a:pt x="79" y="16"/>
                  </a:lnTo>
                  <a:lnTo>
                    <a:pt x="106" y="21"/>
                  </a:lnTo>
                  <a:lnTo>
                    <a:pt x="132" y="27"/>
                  </a:lnTo>
                  <a:lnTo>
                    <a:pt x="159" y="32"/>
                  </a:lnTo>
                  <a:lnTo>
                    <a:pt x="185" y="37"/>
                  </a:lnTo>
                  <a:lnTo>
                    <a:pt x="212" y="43"/>
                  </a:lnTo>
                  <a:lnTo>
                    <a:pt x="238" y="49"/>
                  </a:lnTo>
                  <a:lnTo>
                    <a:pt x="265" y="55"/>
                  </a:lnTo>
                  <a:lnTo>
                    <a:pt x="291" y="59"/>
                  </a:lnTo>
                  <a:lnTo>
                    <a:pt x="318" y="65"/>
                  </a:lnTo>
                  <a:lnTo>
                    <a:pt x="344" y="71"/>
                  </a:lnTo>
                  <a:lnTo>
                    <a:pt x="371" y="77"/>
                  </a:lnTo>
                  <a:lnTo>
                    <a:pt x="397" y="81"/>
                  </a:lnTo>
                  <a:lnTo>
                    <a:pt x="424" y="87"/>
                  </a:lnTo>
                  <a:lnTo>
                    <a:pt x="424" y="110"/>
                  </a:lnTo>
                  <a:lnTo>
                    <a:pt x="424" y="132"/>
                  </a:lnTo>
                  <a:lnTo>
                    <a:pt x="424" y="155"/>
                  </a:lnTo>
                  <a:lnTo>
                    <a:pt x="424" y="178"/>
                  </a:lnTo>
                  <a:lnTo>
                    <a:pt x="397" y="172"/>
                  </a:lnTo>
                  <a:lnTo>
                    <a:pt x="371" y="166"/>
                  </a:lnTo>
                  <a:lnTo>
                    <a:pt x="344" y="160"/>
                  </a:lnTo>
                  <a:lnTo>
                    <a:pt x="318" y="155"/>
                  </a:lnTo>
                  <a:lnTo>
                    <a:pt x="291" y="150"/>
                  </a:lnTo>
                  <a:lnTo>
                    <a:pt x="265" y="144"/>
                  </a:lnTo>
                  <a:lnTo>
                    <a:pt x="238" y="139"/>
                  </a:lnTo>
                  <a:lnTo>
                    <a:pt x="212" y="133"/>
                  </a:lnTo>
                  <a:lnTo>
                    <a:pt x="185" y="127"/>
                  </a:lnTo>
                  <a:lnTo>
                    <a:pt x="159" y="121"/>
                  </a:lnTo>
                  <a:lnTo>
                    <a:pt x="132" y="116"/>
                  </a:lnTo>
                  <a:lnTo>
                    <a:pt x="106" y="110"/>
                  </a:lnTo>
                  <a:lnTo>
                    <a:pt x="79" y="105"/>
                  </a:lnTo>
                  <a:lnTo>
                    <a:pt x="53" y="100"/>
                  </a:lnTo>
                  <a:lnTo>
                    <a:pt x="26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6" name="Freeform 76">
              <a:extLst>
                <a:ext uri="{FF2B5EF4-FFF2-40B4-BE49-F238E27FC236}">
                  <a16:creationId xmlns:a16="http://schemas.microsoft.com/office/drawing/2014/main" id="{C638CFC8-1D6F-4E8E-8846-ADB20B64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91" cy="84"/>
            </a:xfrm>
            <a:custGeom>
              <a:avLst/>
              <a:gdLst>
                <a:gd name="T0" fmla="*/ 0 w 381"/>
                <a:gd name="T1" fmla="*/ 0 h 169"/>
                <a:gd name="T2" fmla="*/ 24 w 381"/>
                <a:gd name="T3" fmla="*/ 4 h 169"/>
                <a:gd name="T4" fmla="*/ 48 w 381"/>
                <a:gd name="T5" fmla="*/ 10 h 169"/>
                <a:gd name="T6" fmla="*/ 71 w 381"/>
                <a:gd name="T7" fmla="*/ 14 h 169"/>
                <a:gd name="T8" fmla="*/ 95 w 381"/>
                <a:gd name="T9" fmla="*/ 19 h 169"/>
                <a:gd name="T10" fmla="*/ 120 w 381"/>
                <a:gd name="T11" fmla="*/ 25 h 169"/>
                <a:gd name="T12" fmla="*/ 144 w 381"/>
                <a:gd name="T13" fmla="*/ 29 h 169"/>
                <a:gd name="T14" fmla="*/ 167 w 381"/>
                <a:gd name="T15" fmla="*/ 34 h 169"/>
                <a:gd name="T16" fmla="*/ 191 w 381"/>
                <a:gd name="T17" fmla="*/ 39 h 169"/>
                <a:gd name="T18" fmla="*/ 215 w 381"/>
                <a:gd name="T19" fmla="*/ 44 h 169"/>
                <a:gd name="T20" fmla="*/ 238 w 381"/>
                <a:gd name="T21" fmla="*/ 49 h 169"/>
                <a:gd name="T22" fmla="*/ 262 w 381"/>
                <a:gd name="T23" fmla="*/ 54 h 169"/>
                <a:gd name="T24" fmla="*/ 285 w 381"/>
                <a:gd name="T25" fmla="*/ 58 h 169"/>
                <a:gd name="T26" fmla="*/ 310 w 381"/>
                <a:gd name="T27" fmla="*/ 64 h 169"/>
                <a:gd name="T28" fmla="*/ 334 w 381"/>
                <a:gd name="T29" fmla="*/ 69 h 169"/>
                <a:gd name="T30" fmla="*/ 357 w 381"/>
                <a:gd name="T31" fmla="*/ 73 h 169"/>
                <a:gd name="T32" fmla="*/ 381 w 381"/>
                <a:gd name="T33" fmla="*/ 78 h 169"/>
                <a:gd name="T34" fmla="*/ 381 w 381"/>
                <a:gd name="T35" fmla="*/ 101 h 169"/>
                <a:gd name="T36" fmla="*/ 381 w 381"/>
                <a:gd name="T37" fmla="*/ 124 h 169"/>
                <a:gd name="T38" fmla="*/ 381 w 381"/>
                <a:gd name="T39" fmla="*/ 146 h 169"/>
                <a:gd name="T40" fmla="*/ 381 w 381"/>
                <a:gd name="T41" fmla="*/ 169 h 169"/>
                <a:gd name="T42" fmla="*/ 357 w 381"/>
                <a:gd name="T43" fmla="*/ 164 h 169"/>
                <a:gd name="T44" fmla="*/ 334 w 381"/>
                <a:gd name="T45" fmla="*/ 158 h 169"/>
                <a:gd name="T46" fmla="*/ 310 w 381"/>
                <a:gd name="T47" fmla="*/ 154 h 169"/>
                <a:gd name="T48" fmla="*/ 285 w 381"/>
                <a:gd name="T49" fmla="*/ 149 h 169"/>
                <a:gd name="T50" fmla="*/ 262 w 381"/>
                <a:gd name="T51" fmla="*/ 143 h 169"/>
                <a:gd name="T52" fmla="*/ 238 w 381"/>
                <a:gd name="T53" fmla="*/ 139 h 169"/>
                <a:gd name="T54" fmla="*/ 215 w 381"/>
                <a:gd name="T55" fmla="*/ 134 h 169"/>
                <a:gd name="T56" fmla="*/ 191 w 381"/>
                <a:gd name="T57" fmla="*/ 128 h 169"/>
                <a:gd name="T58" fmla="*/ 167 w 381"/>
                <a:gd name="T59" fmla="*/ 124 h 169"/>
                <a:gd name="T60" fmla="*/ 144 w 381"/>
                <a:gd name="T61" fmla="*/ 119 h 169"/>
                <a:gd name="T62" fmla="*/ 120 w 381"/>
                <a:gd name="T63" fmla="*/ 113 h 169"/>
                <a:gd name="T64" fmla="*/ 95 w 381"/>
                <a:gd name="T65" fmla="*/ 109 h 169"/>
                <a:gd name="T66" fmla="*/ 71 w 381"/>
                <a:gd name="T67" fmla="*/ 103 h 169"/>
                <a:gd name="T68" fmla="*/ 48 w 381"/>
                <a:gd name="T69" fmla="*/ 98 h 169"/>
                <a:gd name="T70" fmla="*/ 24 w 381"/>
                <a:gd name="T71" fmla="*/ 93 h 169"/>
                <a:gd name="T72" fmla="*/ 0 w 381"/>
                <a:gd name="T73" fmla="*/ 88 h 169"/>
                <a:gd name="T74" fmla="*/ 0 w 381"/>
                <a:gd name="T75" fmla="*/ 66 h 169"/>
                <a:gd name="T76" fmla="*/ 0 w 381"/>
                <a:gd name="T77" fmla="*/ 44 h 169"/>
                <a:gd name="T78" fmla="*/ 0 w 381"/>
                <a:gd name="T79" fmla="*/ 21 h 169"/>
                <a:gd name="T80" fmla="*/ 0 w 381"/>
                <a:gd name="T8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1" h="169">
                  <a:moveTo>
                    <a:pt x="0" y="0"/>
                  </a:moveTo>
                  <a:lnTo>
                    <a:pt x="24" y="4"/>
                  </a:lnTo>
                  <a:lnTo>
                    <a:pt x="48" y="10"/>
                  </a:lnTo>
                  <a:lnTo>
                    <a:pt x="71" y="14"/>
                  </a:lnTo>
                  <a:lnTo>
                    <a:pt x="95" y="19"/>
                  </a:lnTo>
                  <a:lnTo>
                    <a:pt x="120" y="25"/>
                  </a:lnTo>
                  <a:lnTo>
                    <a:pt x="144" y="29"/>
                  </a:lnTo>
                  <a:lnTo>
                    <a:pt x="167" y="34"/>
                  </a:lnTo>
                  <a:lnTo>
                    <a:pt x="191" y="39"/>
                  </a:lnTo>
                  <a:lnTo>
                    <a:pt x="215" y="44"/>
                  </a:lnTo>
                  <a:lnTo>
                    <a:pt x="238" y="49"/>
                  </a:lnTo>
                  <a:lnTo>
                    <a:pt x="262" y="54"/>
                  </a:lnTo>
                  <a:lnTo>
                    <a:pt x="285" y="58"/>
                  </a:lnTo>
                  <a:lnTo>
                    <a:pt x="310" y="64"/>
                  </a:lnTo>
                  <a:lnTo>
                    <a:pt x="334" y="69"/>
                  </a:lnTo>
                  <a:lnTo>
                    <a:pt x="357" y="73"/>
                  </a:lnTo>
                  <a:lnTo>
                    <a:pt x="381" y="78"/>
                  </a:lnTo>
                  <a:lnTo>
                    <a:pt x="381" y="101"/>
                  </a:lnTo>
                  <a:lnTo>
                    <a:pt x="381" y="124"/>
                  </a:lnTo>
                  <a:lnTo>
                    <a:pt x="381" y="146"/>
                  </a:lnTo>
                  <a:lnTo>
                    <a:pt x="381" y="169"/>
                  </a:lnTo>
                  <a:lnTo>
                    <a:pt x="357" y="164"/>
                  </a:lnTo>
                  <a:lnTo>
                    <a:pt x="334" y="158"/>
                  </a:lnTo>
                  <a:lnTo>
                    <a:pt x="310" y="154"/>
                  </a:lnTo>
                  <a:lnTo>
                    <a:pt x="285" y="149"/>
                  </a:lnTo>
                  <a:lnTo>
                    <a:pt x="262" y="143"/>
                  </a:lnTo>
                  <a:lnTo>
                    <a:pt x="238" y="139"/>
                  </a:lnTo>
                  <a:lnTo>
                    <a:pt x="215" y="134"/>
                  </a:lnTo>
                  <a:lnTo>
                    <a:pt x="191" y="128"/>
                  </a:lnTo>
                  <a:lnTo>
                    <a:pt x="167" y="124"/>
                  </a:lnTo>
                  <a:lnTo>
                    <a:pt x="144" y="119"/>
                  </a:lnTo>
                  <a:lnTo>
                    <a:pt x="120" y="113"/>
                  </a:lnTo>
                  <a:lnTo>
                    <a:pt x="95" y="109"/>
                  </a:lnTo>
                  <a:lnTo>
                    <a:pt x="71" y="103"/>
                  </a:lnTo>
                  <a:lnTo>
                    <a:pt x="48" y="98"/>
                  </a:lnTo>
                  <a:lnTo>
                    <a:pt x="24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7" name="Freeform 77">
              <a:extLst>
                <a:ext uri="{FF2B5EF4-FFF2-40B4-BE49-F238E27FC236}">
                  <a16:creationId xmlns:a16="http://schemas.microsoft.com/office/drawing/2014/main" id="{245F7462-9E0E-4C15-88AB-DBFBFAFBC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70" cy="80"/>
            </a:xfrm>
            <a:custGeom>
              <a:avLst/>
              <a:gdLst>
                <a:gd name="T0" fmla="*/ 0 w 338"/>
                <a:gd name="T1" fmla="*/ 0 h 159"/>
                <a:gd name="T2" fmla="*/ 20 w 338"/>
                <a:gd name="T3" fmla="*/ 4 h 159"/>
                <a:gd name="T4" fmla="*/ 42 w 338"/>
                <a:gd name="T5" fmla="*/ 9 h 159"/>
                <a:gd name="T6" fmla="*/ 63 w 338"/>
                <a:gd name="T7" fmla="*/ 13 h 159"/>
                <a:gd name="T8" fmla="*/ 85 w 338"/>
                <a:gd name="T9" fmla="*/ 18 h 159"/>
                <a:gd name="T10" fmla="*/ 106 w 338"/>
                <a:gd name="T11" fmla="*/ 21 h 159"/>
                <a:gd name="T12" fmla="*/ 126 w 338"/>
                <a:gd name="T13" fmla="*/ 26 h 159"/>
                <a:gd name="T14" fmla="*/ 148 w 338"/>
                <a:gd name="T15" fmla="*/ 31 h 159"/>
                <a:gd name="T16" fmla="*/ 169 w 338"/>
                <a:gd name="T17" fmla="*/ 35 h 159"/>
                <a:gd name="T18" fmla="*/ 190 w 338"/>
                <a:gd name="T19" fmla="*/ 40 h 159"/>
                <a:gd name="T20" fmla="*/ 212 w 338"/>
                <a:gd name="T21" fmla="*/ 43 h 159"/>
                <a:gd name="T22" fmla="*/ 232 w 338"/>
                <a:gd name="T23" fmla="*/ 48 h 159"/>
                <a:gd name="T24" fmla="*/ 254 w 338"/>
                <a:gd name="T25" fmla="*/ 52 h 159"/>
                <a:gd name="T26" fmla="*/ 275 w 338"/>
                <a:gd name="T27" fmla="*/ 57 h 159"/>
                <a:gd name="T28" fmla="*/ 296 w 338"/>
                <a:gd name="T29" fmla="*/ 60 h 159"/>
                <a:gd name="T30" fmla="*/ 318 w 338"/>
                <a:gd name="T31" fmla="*/ 65 h 159"/>
                <a:gd name="T32" fmla="*/ 338 w 338"/>
                <a:gd name="T33" fmla="*/ 70 h 159"/>
                <a:gd name="T34" fmla="*/ 338 w 338"/>
                <a:gd name="T35" fmla="*/ 92 h 159"/>
                <a:gd name="T36" fmla="*/ 338 w 338"/>
                <a:gd name="T37" fmla="*/ 115 h 159"/>
                <a:gd name="T38" fmla="*/ 338 w 338"/>
                <a:gd name="T39" fmla="*/ 136 h 159"/>
                <a:gd name="T40" fmla="*/ 338 w 338"/>
                <a:gd name="T41" fmla="*/ 159 h 159"/>
                <a:gd name="T42" fmla="*/ 318 w 338"/>
                <a:gd name="T43" fmla="*/ 155 h 159"/>
                <a:gd name="T44" fmla="*/ 296 w 338"/>
                <a:gd name="T45" fmla="*/ 150 h 159"/>
                <a:gd name="T46" fmla="*/ 275 w 338"/>
                <a:gd name="T47" fmla="*/ 147 h 159"/>
                <a:gd name="T48" fmla="*/ 254 w 338"/>
                <a:gd name="T49" fmla="*/ 142 h 159"/>
                <a:gd name="T50" fmla="*/ 232 w 338"/>
                <a:gd name="T51" fmla="*/ 137 h 159"/>
                <a:gd name="T52" fmla="*/ 212 w 338"/>
                <a:gd name="T53" fmla="*/ 133 h 159"/>
                <a:gd name="T54" fmla="*/ 190 w 338"/>
                <a:gd name="T55" fmla="*/ 128 h 159"/>
                <a:gd name="T56" fmla="*/ 169 w 338"/>
                <a:gd name="T57" fmla="*/ 124 h 159"/>
                <a:gd name="T58" fmla="*/ 148 w 338"/>
                <a:gd name="T59" fmla="*/ 119 h 159"/>
                <a:gd name="T60" fmla="*/ 126 w 338"/>
                <a:gd name="T61" fmla="*/ 116 h 159"/>
                <a:gd name="T62" fmla="*/ 106 w 338"/>
                <a:gd name="T63" fmla="*/ 111 h 159"/>
                <a:gd name="T64" fmla="*/ 85 w 338"/>
                <a:gd name="T65" fmla="*/ 106 h 159"/>
                <a:gd name="T66" fmla="*/ 63 w 338"/>
                <a:gd name="T67" fmla="*/ 102 h 159"/>
                <a:gd name="T68" fmla="*/ 42 w 338"/>
                <a:gd name="T69" fmla="*/ 97 h 159"/>
                <a:gd name="T70" fmla="*/ 20 w 338"/>
                <a:gd name="T71" fmla="*/ 93 h 159"/>
                <a:gd name="T72" fmla="*/ 0 w 338"/>
                <a:gd name="T73" fmla="*/ 88 h 159"/>
                <a:gd name="T74" fmla="*/ 0 w 338"/>
                <a:gd name="T75" fmla="*/ 66 h 159"/>
                <a:gd name="T76" fmla="*/ 0 w 338"/>
                <a:gd name="T77" fmla="*/ 44 h 159"/>
                <a:gd name="T78" fmla="*/ 0 w 338"/>
                <a:gd name="T79" fmla="*/ 21 h 159"/>
                <a:gd name="T80" fmla="*/ 0 w 338"/>
                <a:gd name="T8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159">
                  <a:moveTo>
                    <a:pt x="0" y="0"/>
                  </a:moveTo>
                  <a:lnTo>
                    <a:pt x="20" y="4"/>
                  </a:lnTo>
                  <a:lnTo>
                    <a:pt x="42" y="9"/>
                  </a:lnTo>
                  <a:lnTo>
                    <a:pt x="63" y="13"/>
                  </a:lnTo>
                  <a:lnTo>
                    <a:pt x="85" y="18"/>
                  </a:lnTo>
                  <a:lnTo>
                    <a:pt x="106" y="21"/>
                  </a:lnTo>
                  <a:lnTo>
                    <a:pt x="126" y="26"/>
                  </a:lnTo>
                  <a:lnTo>
                    <a:pt x="148" y="31"/>
                  </a:lnTo>
                  <a:lnTo>
                    <a:pt x="169" y="35"/>
                  </a:lnTo>
                  <a:lnTo>
                    <a:pt x="190" y="40"/>
                  </a:lnTo>
                  <a:lnTo>
                    <a:pt x="212" y="43"/>
                  </a:lnTo>
                  <a:lnTo>
                    <a:pt x="232" y="48"/>
                  </a:lnTo>
                  <a:lnTo>
                    <a:pt x="254" y="52"/>
                  </a:lnTo>
                  <a:lnTo>
                    <a:pt x="275" y="57"/>
                  </a:lnTo>
                  <a:lnTo>
                    <a:pt x="296" y="60"/>
                  </a:lnTo>
                  <a:lnTo>
                    <a:pt x="318" y="65"/>
                  </a:lnTo>
                  <a:lnTo>
                    <a:pt x="338" y="70"/>
                  </a:lnTo>
                  <a:lnTo>
                    <a:pt x="338" y="92"/>
                  </a:lnTo>
                  <a:lnTo>
                    <a:pt x="338" y="115"/>
                  </a:lnTo>
                  <a:lnTo>
                    <a:pt x="338" y="136"/>
                  </a:lnTo>
                  <a:lnTo>
                    <a:pt x="338" y="159"/>
                  </a:lnTo>
                  <a:lnTo>
                    <a:pt x="318" y="155"/>
                  </a:lnTo>
                  <a:lnTo>
                    <a:pt x="296" y="150"/>
                  </a:lnTo>
                  <a:lnTo>
                    <a:pt x="275" y="147"/>
                  </a:lnTo>
                  <a:lnTo>
                    <a:pt x="254" y="142"/>
                  </a:lnTo>
                  <a:lnTo>
                    <a:pt x="232" y="137"/>
                  </a:lnTo>
                  <a:lnTo>
                    <a:pt x="212" y="133"/>
                  </a:lnTo>
                  <a:lnTo>
                    <a:pt x="190" y="128"/>
                  </a:lnTo>
                  <a:lnTo>
                    <a:pt x="169" y="124"/>
                  </a:lnTo>
                  <a:lnTo>
                    <a:pt x="148" y="119"/>
                  </a:lnTo>
                  <a:lnTo>
                    <a:pt x="126" y="116"/>
                  </a:lnTo>
                  <a:lnTo>
                    <a:pt x="106" y="111"/>
                  </a:lnTo>
                  <a:lnTo>
                    <a:pt x="85" y="106"/>
                  </a:lnTo>
                  <a:lnTo>
                    <a:pt x="63" y="102"/>
                  </a:lnTo>
                  <a:lnTo>
                    <a:pt x="42" y="97"/>
                  </a:lnTo>
                  <a:lnTo>
                    <a:pt x="20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8" name="Freeform 78">
              <a:extLst>
                <a:ext uri="{FF2B5EF4-FFF2-40B4-BE49-F238E27FC236}">
                  <a16:creationId xmlns:a16="http://schemas.microsoft.com/office/drawing/2014/main" id="{55A692F6-68C8-421F-81B7-5909CA10B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49" cy="76"/>
            </a:xfrm>
            <a:custGeom>
              <a:avLst/>
              <a:gdLst>
                <a:gd name="T0" fmla="*/ 0 w 296"/>
                <a:gd name="T1" fmla="*/ 0 h 150"/>
                <a:gd name="T2" fmla="*/ 18 w 296"/>
                <a:gd name="T3" fmla="*/ 3 h 150"/>
                <a:gd name="T4" fmla="*/ 37 w 296"/>
                <a:gd name="T5" fmla="*/ 8 h 150"/>
                <a:gd name="T6" fmla="*/ 55 w 296"/>
                <a:gd name="T7" fmla="*/ 11 h 150"/>
                <a:gd name="T8" fmla="*/ 73 w 296"/>
                <a:gd name="T9" fmla="*/ 14 h 150"/>
                <a:gd name="T10" fmla="*/ 93 w 296"/>
                <a:gd name="T11" fmla="*/ 19 h 150"/>
                <a:gd name="T12" fmla="*/ 111 w 296"/>
                <a:gd name="T13" fmla="*/ 23 h 150"/>
                <a:gd name="T14" fmla="*/ 130 w 296"/>
                <a:gd name="T15" fmla="*/ 27 h 150"/>
                <a:gd name="T16" fmla="*/ 148 w 296"/>
                <a:gd name="T17" fmla="*/ 31 h 150"/>
                <a:gd name="T18" fmla="*/ 167 w 296"/>
                <a:gd name="T19" fmla="*/ 34 h 150"/>
                <a:gd name="T20" fmla="*/ 185 w 296"/>
                <a:gd name="T21" fmla="*/ 39 h 150"/>
                <a:gd name="T22" fmla="*/ 204 w 296"/>
                <a:gd name="T23" fmla="*/ 42 h 150"/>
                <a:gd name="T24" fmla="*/ 222 w 296"/>
                <a:gd name="T25" fmla="*/ 46 h 150"/>
                <a:gd name="T26" fmla="*/ 241 w 296"/>
                <a:gd name="T27" fmla="*/ 50 h 150"/>
                <a:gd name="T28" fmla="*/ 259 w 296"/>
                <a:gd name="T29" fmla="*/ 54 h 150"/>
                <a:gd name="T30" fmla="*/ 277 w 296"/>
                <a:gd name="T31" fmla="*/ 58 h 150"/>
                <a:gd name="T32" fmla="*/ 296 w 296"/>
                <a:gd name="T33" fmla="*/ 62 h 150"/>
                <a:gd name="T34" fmla="*/ 296 w 296"/>
                <a:gd name="T35" fmla="*/ 83 h 150"/>
                <a:gd name="T36" fmla="*/ 296 w 296"/>
                <a:gd name="T37" fmla="*/ 106 h 150"/>
                <a:gd name="T38" fmla="*/ 296 w 296"/>
                <a:gd name="T39" fmla="*/ 128 h 150"/>
                <a:gd name="T40" fmla="*/ 296 w 296"/>
                <a:gd name="T41" fmla="*/ 150 h 150"/>
                <a:gd name="T42" fmla="*/ 277 w 296"/>
                <a:gd name="T43" fmla="*/ 147 h 150"/>
                <a:gd name="T44" fmla="*/ 259 w 296"/>
                <a:gd name="T45" fmla="*/ 142 h 150"/>
                <a:gd name="T46" fmla="*/ 241 w 296"/>
                <a:gd name="T47" fmla="*/ 139 h 150"/>
                <a:gd name="T48" fmla="*/ 222 w 296"/>
                <a:gd name="T49" fmla="*/ 134 h 150"/>
                <a:gd name="T50" fmla="*/ 204 w 296"/>
                <a:gd name="T51" fmla="*/ 131 h 150"/>
                <a:gd name="T52" fmla="*/ 185 w 296"/>
                <a:gd name="T53" fmla="*/ 127 h 150"/>
                <a:gd name="T54" fmla="*/ 167 w 296"/>
                <a:gd name="T55" fmla="*/ 123 h 150"/>
                <a:gd name="T56" fmla="*/ 148 w 296"/>
                <a:gd name="T57" fmla="*/ 119 h 150"/>
                <a:gd name="T58" fmla="*/ 129 w 296"/>
                <a:gd name="T59" fmla="*/ 116 h 150"/>
                <a:gd name="T60" fmla="*/ 110 w 296"/>
                <a:gd name="T61" fmla="*/ 111 h 150"/>
                <a:gd name="T62" fmla="*/ 92 w 296"/>
                <a:gd name="T63" fmla="*/ 108 h 150"/>
                <a:gd name="T64" fmla="*/ 73 w 296"/>
                <a:gd name="T65" fmla="*/ 103 h 150"/>
                <a:gd name="T66" fmla="*/ 55 w 296"/>
                <a:gd name="T67" fmla="*/ 100 h 150"/>
                <a:gd name="T68" fmla="*/ 37 w 296"/>
                <a:gd name="T69" fmla="*/ 96 h 150"/>
                <a:gd name="T70" fmla="*/ 18 w 296"/>
                <a:gd name="T71" fmla="*/ 92 h 150"/>
                <a:gd name="T72" fmla="*/ 0 w 296"/>
                <a:gd name="T73" fmla="*/ 88 h 150"/>
                <a:gd name="T74" fmla="*/ 0 w 296"/>
                <a:gd name="T75" fmla="*/ 66 h 150"/>
                <a:gd name="T76" fmla="*/ 0 w 296"/>
                <a:gd name="T77" fmla="*/ 44 h 150"/>
                <a:gd name="T78" fmla="*/ 0 w 296"/>
                <a:gd name="T79" fmla="*/ 21 h 150"/>
                <a:gd name="T80" fmla="*/ 0 w 296"/>
                <a:gd name="T8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150">
                  <a:moveTo>
                    <a:pt x="0" y="0"/>
                  </a:moveTo>
                  <a:lnTo>
                    <a:pt x="18" y="3"/>
                  </a:lnTo>
                  <a:lnTo>
                    <a:pt x="37" y="8"/>
                  </a:lnTo>
                  <a:lnTo>
                    <a:pt x="55" y="11"/>
                  </a:lnTo>
                  <a:lnTo>
                    <a:pt x="73" y="14"/>
                  </a:lnTo>
                  <a:lnTo>
                    <a:pt x="93" y="19"/>
                  </a:lnTo>
                  <a:lnTo>
                    <a:pt x="111" y="23"/>
                  </a:lnTo>
                  <a:lnTo>
                    <a:pt x="130" y="27"/>
                  </a:lnTo>
                  <a:lnTo>
                    <a:pt x="148" y="31"/>
                  </a:lnTo>
                  <a:lnTo>
                    <a:pt x="167" y="34"/>
                  </a:lnTo>
                  <a:lnTo>
                    <a:pt x="185" y="39"/>
                  </a:lnTo>
                  <a:lnTo>
                    <a:pt x="204" y="42"/>
                  </a:lnTo>
                  <a:lnTo>
                    <a:pt x="222" y="46"/>
                  </a:lnTo>
                  <a:lnTo>
                    <a:pt x="241" y="50"/>
                  </a:lnTo>
                  <a:lnTo>
                    <a:pt x="259" y="54"/>
                  </a:lnTo>
                  <a:lnTo>
                    <a:pt x="277" y="58"/>
                  </a:lnTo>
                  <a:lnTo>
                    <a:pt x="296" y="62"/>
                  </a:lnTo>
                  <a:lnTo>
                    <a:pt x="296" y="83"/>
                  </a:lnTo>
                  <a:lnTo>
                    <a:pt x="296" y="106"/>
                  </a:lnTo>
                  <a:lnTo>
                    <a:pt x="296" y="128"/>
                  </a:lnTo>
                  <a:lnTo>
                    <a:pt x="296" y="150"/>
                  </a:lnTo>
                  <a:lnTo>
                    <a:pt x="277" y="147"/>
                  </a:lnTo>
                  <a:lnTo>
                    <a:pt x="259" y="142"/>
                  </a:lnTo>
                  <a:lnTo>
                    <a:pt x="241" y="139"/>
                  </a:lnTo>
                  <a:lnTo>
                    <a:pt x="222" y="134"/>
                  </a:lnTo>
                  <a:lnTo>
                    <a:pt x="204" y="131"/>
                  </a:lnTo>
                  <a:lnTo>
                    <a:pt x="185" y="127"/>
                  </a:lnTo>
                  <a:lnTo>
                    <a:pt x="167" y="123"/>
                  </a:lnTo>
                  <a:lnTo>
                    <a:pt x="148" y="119"/>
                  </a:lnTo>
                  <a:lnTo>
                    <a:pt x="129" y="116"/>
                  </a:lnTo>
                  <a:lnTo>
                    <a:pt x="110" y="111"/>
                  </a:lnTo>
                  <a:lnTo>
                    <a:pt x="92" y="108"/>
                  </a:lnTo>
                  <a:lnTo>
                    <a:pt x="73" y="103"/>
                  </a:lnTo>
                  <a:lnTo>
                    <a:pt x="55" y="100"/>
                  </a:lnTo>
                  <a:lnTo>
                    <a:pt x="37" y="96"/>
                  </a:lnTo>
                  <a:lnTo>
                    <a:pt x="18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799" name="Freeform 79">
              <a:extLst>
                <a:ext uri="{FF2B5EF4-FFF2-40B4-BE49-F238E27FC236}">
                  <a16:creationId xmlns:a16="http://schemas.microsoft.com/office/drawing/2014/main" id="{350AF8CD-664E-4A09-A28F-77687E1E4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28" cy="71"/>
            </a:xfrm>
            <a:custGeom>
              <a:avLst/>
              <a:gdLst>
                <a:gd name="T0" fmla="*/ 0 w 253"/>
                <a:gd name="T1" fmla="*/ 0 h 141"/>
                <a:gd name="T2" fmla="*/ 16 w 253"/>
                <a:gd name="T3" fmla="*/ 3 h 141"/>
                <a:gd name="T4" fmla="*/ 32 w 253"/>
                <a:gd name="T5" fmla="*/ 6 h 141"/>
                <a:gd name="T6" fmla="*/ 48 w 253"/>
                <a:gd name="T7" fmla="*/ 10 h 141"/>
                <a:gd name="T8" fmla="*/ 63 w 253"/>
                <a:gd name="T9" fmla="*/ 13 h 141"/>
                <a:gd name="T10" fmla="*/ 79 w 253"/>
                <a:gd name="T11" fmla="*/ 17 h 141"/>
                <a:gd name="T12" fmla="*/ 95 w 253"/>
                <a:gd name="T13" fmla="*/ 20 h 141"/>
                <a:gd name="T14" fmla="*/ 111 w 253"/>
                <a:gd name="T15" fmla="*/ 24 h 141"/>
                <a:gd name="T16" fmla="*/ 126 w 253"/>
                <a:gd name="T17" fmla="*/ 26 h 141"/>
                <a:gd name="T18" fmla="*/ 143 w 253"/>
                <a:gd name="T19" fmla="*/ 29 h 141"/>
                <a:gd name="T20" fmla="*/ 159 w 253"/>
                <a:gd name="T21" fmla="*/ 33 h 141"/>
                <a:gd name="T22" fmla="*/ 175 w 253"/>
                <a:gd name="T23" fmla="*/ 36 h 141"/>
                <a:gd name="T24" fmla="*/ 190 w 253"/>
                <a:gd name="T25" fmla="*/ 40 h 141"/>
                <a:gd name="T26" fmla="*/ 206 w 253"/>
                <a:gd name="T27" fmla="*/ 43 h 141"/>
                <a:gd name="T28" fmla="*/ 222 w 253"/>
                <a:gd name="T29" fmla="*/ 47 h 141"/>
                <a:gd name="T30" fmla="*/ 237 w 253"/>
                <a:gd name="T31" fmla="*/ 50 h 141"/>
                <a:gd name="T32" fmla="*/ 253 w 253"/>
                <a:gd name="T33" fmla="*/ 54 h 141"/>
                <a:gd name="T34" fmla="*/ 253 w 253"/>
                <a:gd name="T35" fmla="*/ 75 h 141"/>
                <a:gd name="T36" fmla="*/ 253 w 253"/>
                <a:gd name="T37" fmla="*/ 97 h 141"/>
                <a:gd name="T38" fmla="*/ 253 w 253"/>
                <a:gd name="T39" fmla="*/ 119 h 141"/>
                <a:gd name="T40" fmla="*/ 253 w 253"/>
                <a:gd name="T41" fmla="*/ 141 h 141"/>
                <a:gd name="T42" fmla="*/ 237 w 253"/>
                <a:gd name="T43" fmla="*/ 137 h 141"/>
                <a:gd name="T44" fmla="*/ 222 w 253"/>
                <a:gd name="T45" fmla="*/ 134 h 141"/>
                <a:gd name="T46" fmla="*/ 206 w 253"/>
                <a:gd name="T47" fmla="*/ 132 h 141"/>
                <a:gd name="T48" fmla="*/ 190 w 253"/>
                <a:gd name="T49" fmla="*/ 128 h 141"/>
                <a:gd name="T50" fmla="*/ 174 w 253"/>
                <a:gd name="T51" fmla="*/ 125 h 141"/>
                <a:gd name="T52" fmla="*/ 159 w 253"/>
                <a:gd name="T53" fmla="*/ 121 h 141"/>
                <a:gd name="T54" fmla="*/ 143 w 253"/>
                <a:gd name="T55" fmla="*/ 118 h 141"/>
                <a:gd name="T56" fmla="*/ 126 w 253"/>
                <a:gd name="T57" fmla="*/ 115 h 141"/>
                <a:gd name="T58" fmla="*/ 110 w 253"/>
                <a:gd name="T59" fmla="*/ 112 h 141"/>
                <a:gd name="T60" fmla="*/ 94 w 253"/>
                <a:gd name="T61" fmla="*/ 109 h 141"/>
                <a:gd name="T62" fmla="*/ 79 w 253"/>
                <a:gd name="T63" fmla="*/ 105 h 141"/>
                <a:gd name="T64" fmla="*/ 63 w 253"/>
                <a:gd name="T65" fmla="*/ 102 h 141"/>
                <a:gd name="T66" fmla="*/ 47 w 253"/>
                <a:gd name="T67" fmla="*/ 98 h 141"/>
                <a:gd name="T68" fmla="*/ 31 w 253"/>
                <a:gd name="T69" fmla="*/ 95 h 141"/>
                <a:gd name="T70" fmla="*/ 16 w 253"/>
                <a:gd name="T71" fmla="*/ 92 h 141"/>
                <a:gd name="T72" fmla="*/ 0 w 253"/>
                <a:gd name="T73" fmla="*/ 88 h 141"/>
                <a:gd name="T74" fmla="*/ 0 w 253"/>
                <a:gd name="T75" fmla="*/ 66 h 141"/>
                <a:gd name="T76" fmla="*/ 0 w 253"/>
                <a:gd name="T77" fmla="*/ 44 h 141"/>
                <a:gd name="T78" fmla="*/ 0 w 253"/>
                <a:gd name="T79" fmla="*/ 21 h 141"/>
                <a:gd name="T80" fmla="*/ 0 w 253"/>
                <a:gd name="T8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41">
                  <a:moveTo>
                    <a:pt x="0" y="0"/>
                  </a:moveTo>
                  <a:lnTo>
                    <a:pt x="16" y="3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63" y="13"/>
                  </a:lnTo>
                  <a:lnTo>
                    <a:pt x="79" y="17"/>
                  </a:lnTo>
                  <a:lnTo>
                    <a:pt x="95" y="20"/>
                  </a:lnTo>
                  <a:lnTo>
                    <a:pt x="111" y="24"/>
                  </a:lnTo>
                  <a:lnTo>
                    <a:pt x="126" y="26"/>
                  </a:lnTo>
                  <a:lnTo>
                    <a:pt x="143" y="29"/>
                  </a:lnTo>
                  <a:lnTo>
                    <a:pt x="159" y="33"/>
                  </a:lnTo>
                  <a:lnTo>
                    <a:pt x="175" y="36"/>
                  </a:lnTo>
                  <a:lnTo>
                    <a:pt x="190" y="40"/>
                  </a:lnTo>
                  <a:lnTo>
                    <a:pt x="206" y="43"/>
                  </a:lnTo>
                  <a:lnTo>
                    <a:pt x="222" y="47"/>
                  </a:lnTo>
                  <a:lnTo>
                    <a:pt x="237" y="50"/>
                  </a:lnTo>
                  <a:lnTo>
                    <a:pt x="253" y="54"/>
                  </a:lnTo>
                  <a:lnTo>
                    <a:pt x="253" y="75"/>
                  </a:lnTo>
                  <a:lnTo>
                    <a:pt x="253" y="97"/>
                  </a:lnTo>
                  <a:lnTo>
                    <a:pt x="253" y="119"/>
                  </a:lnTo>
                  <a:lnTo>
                    <a:pt x="253" y="141"/>
                  </a:lnTo>
                  <a:lnTo>
                    <a:pt x="237" y="137"/>
                  </a:lnTo>
                  <a:lnTo>
                    <a:pt x="222" y="134"/>
                  </a:lnTo>
                  <a:lnTo>
                    <a:pt x="206" y="132"/>
                  </a:lnTo>
                  <a:lnTo>
                    <a:pt x="190" y="128"/>
                  </a:lnTo>
                  <a:lnTo>
                    <a:pt x="174" y="125"/>
                  </a:lnTo>
                  <a:lnTo>
                    <a:pt x="159" y="121"/>
                  </a:lnTo>
                  <a:lnTo>
                    <a:pt x="143" y="118"/>
                  </a:lnTo>
                  <a:lnTo>
                    <a:pt x="126" y="115"/>
                  </a:lnTo>
                  <a:lnTo>
                    <a:pt x="110" y="112"/>
                  </a:lnTo>
                  <a:lnTo>
                    <a:pt x="94" y="109"/>
                  </a:lnTo>
                  <a:lnTo>
                    <a:pt x="79" y="105"/>
                  </a:lnTo>
                  <a:lnTo>
                    <a:pt x="63" y="102"/>
                  </a:lnTo>
                  <a:lnTo>
                    <a:pt x="47" y="98"/>
                  </a:lnTo>
                  <a:lnTo>
                    <a:pt x="31" y="95"/>
                  </a:lnTo>
                  <a:lnTo>
                    <a:pt x="16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0" name="Freeform 80">
              <a:extLst>
                <a:ext uri="{FF2B5EF4-FFF2-40B4-BE49-F238E27FC236}">
                  <a16:creationId xmlns:a16="http://schemas.microsoft.com/office/drawing/2014/main" id="{D5A69555-311B-44CE-90A7-F7BD080DE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04" cy="65"/>
            </a:xfrm>
            <a:custGeom>
              <a:avLst/>
              <a:gdLst>
                <a:gd name="T0" fmla="*/ 0 w 211"/>
                <a:gd name="T1" fmla="*/ 0 h 132"/>
                <a:gd name="T2" fmla="*/ 12 w 211"/>
                <a:gd name="T3" fmla="*/ 2 h 132"/>
                <a:gd name="T4" fmla="*/ 26 w 211"/>
                <a:gd name="T5" fmla="*/ 5 h 132"/>
                <a:gd name="T6" fmla="*/ 39 w 211"/>
                <a:gd name="T7" fmla="*/ 8 h 132"/>
                <a:gd name="T8" fmla="*/ 53 w 211"/>
                <a:gd name="T9" fmla="*/ 11 h 132"/>
                <a:gd name="T10" fmla="*/ 65 w 211"/>
                <a:gd name="T11" fmla="*/ 13 h 132"/>
                <a:gd name="T12" fmla="*/ 79 w 211"/>
                <a:gd name="T13" fmla="*/ 17 h 132"/>
                <a:gd name="T14" fmla="*/ 92 w 211"/>
                <a:gd name="T15" fmla="*/ 19 h 132"/>
                <a:gd name="T16" fmla="*/ 106 w 211"/>
                <a:gd name="T17" fmla="*/ 23 h 132"/>
                <a:gd name="T18" fmla="*/ 118 w 211"/>
                <a:gd name="T19" fmla="*/ 26 h 132"/>
                <a:gd name="T20" fmla="*/ 131 w 211"/>
                <a:gd name="T21" fmla="*/ 28 h 132"/>
                <a:gd name="T22" fmla="*/ 145 w 211"/>
                <a:gd name="T23" fmla="*/ 32 h 132"/>
                <a:gd name="T24" fmla="*/ 158 w 211"/>
                <a:gd name="T25" fmla="*/ 34 h 132"/>
                <a:gd name="T26" fmla="*/ 171 w 211"/>
                <a:gd name="T27" fmla="*/ 37 h 132"/>
                <a:gd name="T28" fmla="*/ 184 w 211"/>
                <a:gd name="T29" fmla="*/ 40 h 132"/>
                <a:gd name="T30" fmla="*/ 198 w 211"/>
                <a:gd name="T31" fmla="*/ 43 h 132"/>
                <a:gd name="T32" fmla="*/ 211 w 211"/>
                <a:gd name="T33" fmla="*/ 46 h 132"/>
                <a:gd name="T34" fmla="*/ 211 w 211"/>
                <a:gd name="T35" fmla="*/ 67 h 132"/>
                <a:gd name="T36" fmla="*/ 211 w 211"/>
                <a:gd name="T37" fmla="*/ 88 h 132"/>
                <a:gd name="T38" fmla="*/ 211 w 211"/>
                <a:gd name="T39" fmla="*/ 110 h 132"/>
                <a:gd name="T40" fmla="*/ 211 w 211"/>
                <a:gd name="T41" fmla="*/ 132 h 132"/>
                <a:gd name="T42" fmla="*/ 198 w 211"/>
                <a:gd name="T43" fmla="*/ 129 h 132"/>
                <a:gd name="T44" fmla="*/ 184 w 211"/>
                <a:gd name="T45" fmla="*/ 126 h 132"/>
                <a:gd name="T46" fmla="*/ 171 w 211"/>
                <a:gd name="T47" fmla="*/ 124 h 132"/>
                <a:gd name="T48" fmla="*/ 158 w 211"/>
                <a:gd name="T49" fmla="*/ 121 h 132"/>
                <a:gd name="T50" fmla="*/ 145 w 211"/>
                <a:gd name="T51" fmla="*/ 118 h 132"/>
                <a:gd name="T52" fmla="*/ 131 w 211"/>
                <a:gd name="T53" fmla="*/ 116 h 132"/>
                <a:gd name="T54" fmla="*/ 118 w 211"/>
                <a:gd name="T55" fmla="*/ 113 h 132"/>
                <a:gd name="T56" fmla="*/ 106 w 211"/>
                <a:gd name="T57" fmla="*/ 110 h 132"/>
                <a:gd name="T58" fmla="*/ 92 w 211"/>
                <a:gd name="T59" fmla="*/ 108 h 132"/>
                <a:gd name="T60" fmla="*/ 79 w 211"/>
                <a:gd name="T61" fmla="*/ 105 h 132"/>
                <a:gd name="T62" fmla="*/ 65 w 211"/>
                <a:gd name="T63" fmla="*/ 102 h 132"/>
                <a:gd name="T64" fmla="*/ 53 w 211"/>
                <a:gd name="T65" fmla="*/ 100 h 132"/>
                <a:gd name="T66" fmla="*/ 39 w 211"/>
                <a:gd name="T67" fmla="*/ 96 h 132"/>
                <a:gd name="T68" fmla="*/ 26 w 211"/>
                <a:gd name="T69" fmla="*/ 94 h 132"/>
                <a:gd name="T70" fmla="*/ 12 w 211"/>
                <a:gd name="T71" fmla="*/ 90 h 132"/>
                <a:gd name="T72" fmla="*/ 0 w 211"/>
                <a:gd name="T73" fmla="*/ 88 h 132"/>
                <a:gd name="T74" fmla="*/ 0 w 211"/>
                <a:gd name="T75" fmla="*/ 66 h 132"/>
                <a:gd name="T76" fmla="*/ 0 w 211"/>
                <a:gd name="T77" fmla="*/ 44 h 132"/>
                <a:gd name="T78" fmla="*/ 0 w 211"/>
                <a:gd name="T79" fmla="*/ 21 h 132"/>
                <a:gd name="T80" fmla="*/ 0 w 211"/>
                <a:gd name="T8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132">
                  <a:moveTo>
                    <a:pt x="0" y="0"/>
                  </a:moveTo>
                  <a:lnTo>
                    <a:pt x="12" y="2"/>
                  </a:lnTo>
                  <a:lnTo>
                    <a:pt x="26" y="5"/>
                  </a:lnTo>
                  <a:lnTo>
                    <a:pt x="39" y="8"/>
                  </a:lnTo>
                  <a:lnTo>
                    <a:pt x="53" y="11"/>
                  </a:lnTo>
                  <a:lnTo>
                    <a:pt x="65" y="13"/>
                  </a:lnTo>
                  <a:lnTo>
                    <a:pt x="79" y="17"/>
                  </a:lnTo>
                  <a:lnTo>
                    <a:pt x="92" y="19"/>
                  </a:lnTo>
                  <a:lnTo>
                    <a:pt x="106" y="23"/>
                  </a:lnTo>
                  <a:lnTo>
                    <a:pt x="118" y="26"/>
                  </a:lnTo>
                  <a:lnTo>
                    <a:pt x="131" y="28"/>
                  </a:lnTo>
                  <a:lnTo>
                    <a:pt x="145" y="32"/>
                  </a:lnTo>
                  <a:lnTo>
                    <a:pt x="158" y="34"/>
                  </a:lnTo>
                  <a:lnTo>
                    <a:pt x="171" y="37"/>
                  </a:lnTo>
                  <a:lnTo>
                    <a:pt x="184" y="40"/>
                  </a:lnTo>
                  <a:lnTo>
                    <a:pt x="198" y="43"/>
                  </a:lnTo>
                  <a:lnTo>
                    <a:pt x="211" y="46"/>
                  </a:lnTo>
                  <a:lnTo>
                    <a:pt x="211" y="67"/>
                  </a:lnTo>
                  <a:lnTo>
                    <a:pt x="211" y="88"/>
                  </a:lnTo>
                  <a:lnTo>
                    <a:pt x="211" y="110"/>
                  </a:lnTo>
                  <a:lnTo>
                    <a:pt x="211" y="132"/>
                  </a:lnTo>
                  <a:lnTo>
                    <a:pt x="198" y="129"/>
                  </a:lnTo>
                  <a:lnTo>
                    <a:pt x="184" y="126"/>
                  </a:lnTo>
                  <a:lnTo>
                    <a:pt x="171" y="124"/>
                  </a:lnTo>
                  <a:lnTo>
                    <a:pt x="158" y="121"/>
                  </a:lnTo>
                  <a:lnTo>
                    <a:pt x="145" y="118"/>
                  </a:lnTo>
                  <a:lnTo>
                    <a:pt x="131" y="116"/>
                  </a:lnTo>
                  <a:lnTo>
                    <a:pt x="118" y="113"/>
                  </a:lnTo>
                  <a:lnTo>
                    <a:pt x="106" y="110"/>
                  </a:lnTo>
                  <a:lnTo>
                    <a:pt x="92" y="108"/>
                  </a:lnTo>
                  <a:lnTo>
                    <a:pt x="79" y="105"/>
                  </a:lnTo>
                  <a:lnTo>
                    <a:pt x="65" y="102"/>
                  </a:lnTo>
                  <a:lnTo>
                    <a:pt x="53" y="100"/>
                  </a:lnTo>
                  <a:lnTo>
                    <a:pt x="39" y="96"/>
                  </a:lnTo>
                  <a:lnTo>
                    <a:pt x="26" y="94"/>
                  </a:lnTo>
                  <a:lnTo>
                    <a:pt x="12" y="90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1" name="Freeform 81">
              <a:extLst>
                <a:ext uri="{FF2B5EF4-FFF2-40B4-BE49-F238E27FC236}">
                  <a16:creationId xmlns:a16="http://schemas.microsoft.com/office/drawing/2014/main" id="{11964192-6428-4399-AD7E-F03E87B8D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83" cy="61"/>
            </a:xfrm>
            <a:custGeom>
              <a:avLst/>
              <a:gdLst>
                <a:gd name="T0" fmla="*/ 0 w 168"/>
                <a:gd name="T1" fmla="*/ 0 h 123"/>
                <a:gd name="T2" fmla="*/ 20 w 168"/>
                <a:gd name="T3" fmla="*/ 4 h 123"/>
                <a:gd name="T4" fmla="*/ 42 w 168"/>
                <a:gd name="T5" fmla="*/ 9 h 123"/>
                <a:gd name="T6" fmla="*/ 63 w 168"/>
                <a:gd name="T7" fmla="*/ 13 h 123"/>
                <a:gd name="T8" fmla="*/ 84 w 168"/>
                <a:gd name="T9" fmla="*/ 18 h 123"/>
                <a:gd name="T10" fmla="*/ 105 w 168"/>
                <a:gd name="T11" fmla="*/ 24 h 123"/>
                <a:gd name="T12" fmla="*/ 125 w 168"/>
                <a:gd name="T13" fmla="*/ 28 h 123"/>
                <a:gd name="T14" fmla="*/ 147 w 168"/>
                <a:gd name="T15" fmla="*/ 33 h 123"/>
                <a:gd name="T16" fmla="*/ 168 w 168"/>
                <a:gd name="T17" fmla="*/ 37 h 123"/>
                <a:gd name="T18" fmla="*/ 168 w 168"/>
                <a:gd name="T19" fmla="*/ 59 h 123"/>
                <a:gd name="T20" fmla="*/ 168 w 168"/>
                <a:gd name="T21" fmla="*/ 80 h 123"/>
                <a:gd name="T22" fmla="*/ 168 w 168"/>
                <a:gd name="T23" fmla="*/ 101 h 123"/>
                <a:gd name="T24" fmla="*/ 168 w 168"/>
                <a:gd name="T25" fmla="*/ 123 h 123"/>
                <a:gd name="T26" fmla="*/ 147 w 168"/>
                <a:gd name="T27" fmla="*/ 118 h 123"/>
                <a:gd name="T28" fmla="*/ 125 w 168"/>
                <a:gd name="T29" fmla="*/ 113 h 123"/>
                <a:gd name="T30" fmla="*/ 105 w 168"/>
                <a:gd name="T31" fmla="*/ 110 h 123"/>
                <a:gd name="T32" fmla="*/ 84 w 168"/>
                <a:gd name="T33" fmla="*/ 105 h 123"/>
                <a:gd name="T34" fmla="*/ 63 w 168"/>
                <a:gd name="T35" fmla="*/ 101 h 123"/>
                <a:gd name="T36" fmla="*/ 42 w 168"/>
                <a:gd name="T37" fmla="*/ 96 h 123"/>
                <a:gd name="T38" fmla="*/ 20 w 168"/>
                <a:gd name="T39" fmla="*/ 93 h 123"/>
                <a:gd name="T40" fmla="*/ 0 w 168"/>
                <a:gd name="T41" fmla="*/ 88 h 123"/>
                <a:gd name="T42" fmla="*/ 0 w 168"/>
                <a:gd name="T43" fmla="*/ 66 h 123"/>
                <a:gd name="T44" fmla="*/ 0 w 168"/>
                <a:gd name="T45" fmla="*/ 44 h 123"/>
                <a:gd name="T46" fmla="*/ 0 w 168"/>
                <a:gd name="T47" fmla="*/ 21 h 123"/>
                <a:gd name="T48" fmla="*/ 0 w 168"/>
                <a:gd name="T4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23">
                  <a:moveTo>
                    <a:pt x="0" y="0"/>
                  </a:moveTo>
                  <a:lnTo>
                    <a:pt x="20" y="4"/>
                  </a:lnTo>
                  <a:lnTo>
                    <a:pt x="42" y="9"/>
                  </a:lnTo>
                  <a:lnTo>
                    <a:pt x="63" y="13"/>
                  </a:lnTo>
                  <a:lnTo>
                    <a:pt x="84" y="18"/>
                  </a:lnTo>
                  <a:lnTo>
                    <a:pt x="105" y="24"/>
                  </a:lnTo>
                  <a:lnTo>
                    <a:pt x="125" y="28"/>
                  </a:lnTo>
                  <a:lnTo>
                    <a:pt x="147" y="33"/>
                  </a:lnTo>
                  <a:lnTo>
                    <a:pt x="168" y="37"/>
                  </a:lnTo>
                  <a:lnTo>
                    <a:pt x="168" y="59"/>
                  </a:lnTo>
                  <a:lnTo>
                    <a:pt x="168" y="80"/>
                  </a:lnTo>
                  <a:lnTo>
                    <a:pt x="168" y="101"/>
                  </a:lnTo>
                  <a:lnTo>
                    <a:pt x="168" y="123"/>
                  </a:lnTo>
                  <a:lnTo>
                    <a:pt x="147" y="118"/>
                  </a:lnTo>
                  <a:lnTo>
                    <a:pt x="125" y="113"/>
                  </a:lnTo>
                  <a:lnTo>
                    <a:pt x="105" y="110"/>
                  </a:lnTo>
                  <a:lnTo>
                    <a:pt x="84" y="105"/>
                  </a:lnTo>
                  <a:lnTo>
                    <a:pt x="63" y="101"/>
                  </a:lnTo>
                  <a:lnTo>
                    <a:pt x="42" y="96"/>
                  </a:lnTo>
                  <a:lnTo>
                    <a:pt x="20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2" name="Freeform 82">
              <a:extLst>
                <a:ext uri="{FF2B5EF4-FFF2-40B4-BE49-F238E27FC236}">
                  <a16:creationId xmlns:a16="http://schemas.microsoft.com/office/drawing/2014/main" id="{D8577658-398F-4AB8-AC8E-07141CA69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63" cy="57"/>
            </a:xfrm>
            <a:custGeom>
              <a:avLst/>
              <a:gdLst>
                <a:gd name="T0" fmla="*/ 0 w 125"/>
                <a:gd name="T1" fmla="*/ 0 h 113"/>
                <a:gd name="T2" fmla="*/ 16 w 125"/>
                <a:gd name="T3" fmla="*/ 3 h 113"/>
                <a:gd name="T4" fmla="*/ 32 w 125"/>
                <a:gd name="T5" fmla="*/ 8 h 113"/>
                <a:gd name="T6" fmla="*/ 47 w 125"/>
                <a:gd name="T7" fmla="*/ 11 h 113"/>
                <a:gd name="T8" fmla="*/ 63 w 125"/>
                <a:gd name="T9" fmla="*/ 14 h 113"/>
                <a:gd name="T10" fmla="*/ 78 w 125"/>
                <a:gd name="T11" fmla="*/ 18 h 113"/>
                <a:gd name="T12" fmla="*/ 94 w 125"/>
                <a:gd name="T13" fmla="*/ 21 h 113"/>
                <a:gd name="T14" fmla="*/ 109 w 125"/>
                <a:gd name="T15" fmla="*/ 26 h 113"/>
                <a:gd name="T16" fmla="*/ 125 w 125"/>
                <a:gd name="T17" fmla="*/ 29 h 113"/>
                <a:gd name="T18" fmla="*/ 125 w 125"/>
                <a:gd name="T19" fmla="*/ 50 h 113"/>
                <a:gd name="T20" fmla="*/ 125 w 125"/>
                <a:gd name="T21" fmla="*/ 71 h 113"/>
                <a:gd name="T22" fmla="*/ 125 w 125"/>
                <a:gd name="T23" fmla="*/ 93 h 113"/>
                <a:gd name="T24" fmla="*/ 125 w 125"/>
                <a:gd name="T25" fmla="*/ 113 h 113"/>
                <a:gd name="T26" fmla="*/ 109 w 125"/>
                <a:gd name="T27" fmla="*/ 110 h 113"/>
                <a:gd name="T28" fmla="*/ 94 w 125"/>
                <a:gd name="T29" fmla="*/ 108 h 113"/>
                <a:gd name="T30" fmla="*/ 78 w 125"/>
                <a:gd name="T31" fmla="*/ 104 h 113"/>
                <a:gd name="T32" fmla="*/ 63 w 125"/>
                <a:gd name="T33" fmla="*/ 101 h 113"/>
                <a:gd name="T34" fmla="*/ 47 w 125"/>
                <a:gd name="T35" fmla="*/ 98 h 113"/>
                <a:gd name="T36" fmla="*/ 31 w 125"/>
                <a:gd name="T37" fmla="*/ 95 h 113"/>
                <a:gd name="T38" fmla="*/ 16 w 125"/>
                <a:gd name="T39" fmla="*/ 92 h 113"/>
                <a:gd name="T40" fmla="*/ 0 w 125"/>
                <a:gd name="T41" fmla="*/ 88 h 113"/>
                <a:gd name="T42" fmla="*/ 0 w 125"/>
                <a:gd name="T43" fmla="*/ 66 h 113"/>
                <a:gd name="T44" fmla="*/ 0 w 125"/>
                <a:gd name="T45" fmla="*/ 44 h 113"/>
                <a:gd name="T46" fmla="*/ 0 w 125"/>
                <a:gd name="T47" fmla="*/ 21 h 113"/>
                <a:gd name="T48" fmla="*/ 0 w 125"/>
                <a:gd name="T4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13">
                  <a:moveTo>
                    <a:pt x="0" y="0"/>
                  </a:moveTo>
                  <a:lnTo>
                    <a:pt x="16" y="3"/>
                  </a:lnTo>
                  <a:lnTo>
                    <a:pt x="32" y="8"/>
                  </a:lnTo>
                  <a:lnTo>
                    <a:pt x="47" y="11"/>
                  </a:lnTo>
                  <a:lnTo>
                    <a:pt x="63" y="14"/>
                  </a:lnTo>
                  <a:lnTo>
                    <a:pt x="78" y="18"/>
                  </a:lnTo>
                  <a:lnTo>
                    <a:pt x="94" y="21"/>
                  </a:lnTo>
                  <a:lnTo>
                    <a:pt x="109" y="26"/>
                  </a:lnTo>
                  <a:lnTo>
                    <a:pt x="125" y="29"/>
                  </a:lnTo>
                  <a:lnTo>
                    <a:pt x="125" y="50"/>
                  </a:lnTo>
                  <a:lnTo>
                    <a:pt x="125" y="71"/>
                  </a:lnTo>
                  <a:lnTo>
                    <a:pt x="125" y="93"/>
                  </a:lnTo>
                  <a:lnTo>
                    <a:pt x="125" y="113"/>
                  </a:lnTo>
                  <a:lnTo>
                    <a:pt x="109" y="110"/>
                  </a:lnTo>
                  <a:lnTo>
                    <a:pt x="94" y="108"/>
                  </a:lnTo>
                  <a:lnTo>
                    <a:pt x="78" y="104"/>
                  </a:lnTo>
                  <a:lnTo>
                    <a:pt x="63" y="101"/>
                  </a:lnTo>
                  <a:lnTo>
                    <a:pt x="47" y="98"/>
                  </a:lnTo>
                  <a:lnTo>
                    <a:pt x="31" y="95"/>
                  </a:lnTo>
                  <a:lnTo>
                    <a:pt x="16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3" name="Freeform 83">
              <a:extLst>
                <a:ext uri="{FF2B5EF4-FFF2-40B4-BE49-F238E27FC236}">
                  <a16:creationId xmlns:a16="http://schemas.microsoft.com/office/drawing/2014/main" id="{C4C0A1DE-8BC8-4E55-B672-E623148F9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42" cy="53"/>
            </a:xfrm>
            <a:custGeom>
              <a:avLst/>
              <a:gdLst>
                <a:gd name="T0" fmla="*/ 0 w 83"/>
                <a:gd name="T1" fmla="*/ 0 h 104"/>
                <a:gd name="T2" fmla="*/ 10 w 83"/>
                <a:gd name="T3" fmla="*/ 2 h 104"/>
                <a:gd name="T4" fmla="*/ 20 w 83"/>
                <a:gd name="T5" fmla="*/ 4 h 104"/>
                <a:gd name="T6" fmla="*/ 31 w 83"/>
                <a:gd name="T7" fmla="*/ 8 h 104"/>
                <a:gd name="T8" fmla="*/ 41 w 83"/>
                <a:gd name="T9" fmla="*/ 10 h 104"/>
                <a:gd name="T10" fmla="*/ 52 w 83"/>
                <a:gd name="T11" fmla="*/ 12 h 104"/>
                <a:gd name="T12" fmla="*/ 62 w 83"/>
                <a:gd name="T13" fmla="*/ 14 h 104"/>
                <a:gd name="T14" fmla="*/ 72 w 83"/>
                <a:gd name="T15" fmla="*/ 18 h 104"/>
                <a:gd name="T16" fmla="*/ 83 w 83"/>
                <a:gd name="T17" fmla="*/ 20 h 104"/>
                <a:gd name="T18" fmla="*/ 83 w 83"/>
                <a:gd name="T19" fmla="*/ 42 h 104"/>
                <a:gd name="T20" fmla="*/ 83 w 83"/>
                <a:gd name="T21" fmla="*/ 63 h 104"/>
                <a:gd name="T22" fmla="*/ 83 w 83"/>
                <a:gd name="T23" fmla="*/ 83 h 104"/>
                <a:gd name="T24" fmla="*/ 83 w 83"/>
                <a:gd name="T25" fmla="*/ 104 h 104"/>
                <a:gd name="T26" fmla="*/ 72 w 83"/>
                <a:gd name="T27" fmla="*/ 102 h 104"/>
                <a:gd name="T28" fmla="*/ 62 w 83"/>
                <a:gd name="T29" fmla="*/ 101 h 104"/>
                <a:gd name="T30" fmla="*/ 52 w 83"/>
                <a:gd name="T31" fmla="*/ 98 h 104"/>
                <a:gd name="T32" fmla="*/ 41 w 83"/>
                <a:gd name="T33" fmla="*/ 96 h 104"/>
                <a:gd name="T34" fmla="*/ 31 w 83"/>
                <a:gd name="T35" fmla="*/ 95 h 104"/>
                <a:gd name="T36" fmla="*/ 20 w 83"/>
                <a:gd name="T37" fmla="*/ 93 h 104"/>
                <a:gd name="T38" fmla="*/ 10 w 83"/>
                <a:gd name="T39" fmla="*/ 90 h 104"/>
                <a:gd name="T40" fmla="*/ 0 w 83"/>
                <a:gd name="T41" fmla="*/ 88 h 104"/>
                <a:gd name="T42" fmla="*/ 0 w 83"/>
                <a:gd name="T43" fmla="*/ 66 h 104"/>
                <a:gd name="T44" fmla="*/ 0 w 83"/>
                <a:gd name="T45" fmla="*/ 44 h 104"/>
                <a:gd name="T46" fmla="*/ 0 w 83"/>
                <a:gd name="T47" fmla="*/ 21 h 104"/>
                <a:gd name="T48" fmla="*/ 0 w 83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04">
                  <a:moveTo>
                    <a:pt x="0" y="0"/>
                  </a:moveTo>
                  <a:lnTo>
                    <a:pt x="10" y="2"/>
                  </a:lnTo>
                  <a:lnTo>
                    <a:pt x="20" y="4"/>
                  </a:lnTo>
                  <a:lnTo>
                    <a:pt x="31" y="8"/>
                  </a:lnTo>
                  <a:lnTo>
                    <a:pt x="41" y="10"/>
                  </a:lnTo>
                  <a:lnTo>
                    <a:pt x="52" y="12"/>
                  </a:lnTo>
                  <a:lnTo>
                    <a:pt x="62" y="14"/>
                  </a:lnTo>
                  <a:lnTo>
                    <a:pt x="72" y="18"/>
                  </a:lnTo>
                  <a:lnTo>
                    <a:pt x="83" y="20"/>
                  </a:lnTo>
                  <a:lnTo>
                    <a:pt x="83" y="42"/>
                  </a:lnTo>
                  <a:lnTo>
                    <a:pt x="83" y="63"/>
                  </a:lnTo>
                  <a:lnTo>
                    <a:pt x="83" y="83"/>
                  </a:lnTo>
                  <a:lnTo>
                    <a:pt x="83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2" y="98"/>
                  </a:lnTo>
                  <a:lnTo>
                    <a:pt x="41" y="96"/>
                  </a:lnTo>
                  <a:lnTo>
                    <a:pt x="31" y="95"/>
                  </a:lnTo>
                  <a:lnTo>
                    <a:pt x="20" y="93"/>
                  </a:lnTo>
                  <a:lnTo>
                    <a:pt x="10" y="90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4" name="Freeform 84">
              <a:extLst>
                <a:ext uri="{FF2B5EF4-FFF2-40B4-BE49-F238E27FC236}">
                  <a16:creationId xmlns:a16="http://schemas.microsoft.com/office/drawing/2014/main" id="{498A1E40-AF6B-4714-B136-50DAFE8BB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1" cy="47"/>
            </a:xfrm>
            <a:custGeom>
              <a:avLst/>
              <a:gdLst>
                <a:gd name="T0" fmla="*/ 0 w 40"/>
                <a:gd name="T1" fmla="*/ 0 h 95"/>
                <a:gd name="T2" fmla="*/ 40 w 40"/>
                <a:gd name="T3" fmla="*/ 12 h 95"/>
                <a:gd name="T4" fmla="*/ 40 w 40"/>
                <a:gd name="T5" fmla="*/ 95 h 95"/>
                <a:gd name="T6" fmla="*/ 0 w 40"/>
                <a:gd name="T7" fmla="*/ 88 h 95"/>
                <a:gd name="T8" fmla="*/ 0 w 4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0" y="0"/>
                  </a:moveTo>
                  <a:lnTo>
                    <a:pt x="40" y="12"/>
                  </a:lnTo>
                  <a:lnTo>
                    <a:pt x="40" y="95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5" name="Freeform 85">
              <a:extLst>
                <a:ext uri="{FF2B5EF4-FFF2-40B4-BE49-F238E27FC236}">
                  <a16:creationId xmlns:a16="http://schemas.microsoft.com/office/drawing/2014/main" id="{0799A8E6-715F-40C7-90CD-1108A139D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454"/>
              <a:ext cx="444" cy="112"/>
            </a:xfrm>
            <a:custGeom>
              <a:avLst/>
              <a:gdLst>
                <a:gd name="T0" fmla="*/ 26 w 891"/>
                <a:gd name="T1" fmla="*/ 207 h 223"/>
                <a:gd name="T2" fmla="*/ 77 w 891"/>
                <a:gd name="T3" fmla="*/ 178 h 223"/>
                <a:gd name="T4" fmla="*/ 127 w 891"/>
                <a:gd name="T5" fmla="*/ 152 h 223"/>
                <a:gd name="T6" fmla="*/ 177 w 891"/>
                <a:gd name="T7" fmla="*/ 129 h 223"/>
                <a:gd name="T8" fmla="*/ 227 w 891"/>
                <a:gd name="T9" fmla="*/ 107 h 223"/>
                <a:gd name="T10" fmla="*/ 276 w 891"/>
                <a:gd name="T11" fmla="*/ 88 h 223"/>
                <a:gd name="T12" fmla="*/ 324 w 891"/>
                <a:gd name="T13" fmla="*/ 72 h 223"/>
                <a:gd name="T14" fmla="*/ 374 w 891"/>
                <a:gd name="T15" fmla="*/ 59 h 223"/>
                <a:gd name="T16" fmla="*/ 424 w 891"/>
                <a:gd name="T17" fmla="*/ 47 h 223"/>
                <a:gd name="T18" fmla="*/ 474 w 891"/>
                <a:gd name="T19" fmla="*/ 37 h 223"/>
                <a:gd name="T20" fmla="*/ 525 w 891"/>
                <a:gd name="T21" fmla="*/ 28 h 223"/>
                <a:gd name="T22" fmla="*/ 578 w 891"/>
                <a:gd name="T23" fmla="*/ 19 h 223"/>
                <a:gd name="T24" fmla="*/ 631 w 891"/>
                <a:gd name="T25" fmla="*/ 14 h 223"/>
                <a:gd name="T26" fmla="*/ 686 w 891"/>
                <a:gd name="T27" fmla="*/ 9 h 223"/>
                <a:gd name="T28" fmla="*/ 743 w 891"/>
                <a:gd name="T29" fmla="*/ 5 h 223"/>
                <a:gd name="T30" fmla="*/ 801 w 891"/>
                <a:gd name="T31" fmla="*/ 1 h 223"/>
                <a:gd name="T32" fmla="*/ 891 w 891"/>
                <a:gd name="T33" fmla="*/ 7 h 223"/>
                <a:gd name="T34" fmla="*/ 849 w 891"/>
                <a:gd name="T35" fmla="*/ 9 h 223"/>
                <a:gd name="T36" fmla="*/ 801 w 891"/>
                <a:gd name="T37" fmla="*/ 11 h 223"/>
                <a:gd name="T38" fmla="*/ 752 w 891"/>
                <a:gd name="T39" fmla="*/ 15 h 223"/>
                <a:gd name="T40" fmla="*/ 699 w 891"/>
                <a:gd name="T41" fmla="*/ 21 h 223"/>
                <a:gd name="T42" fmla="*/ 645 w 891"/>
                <a:gd name="T43" fmla="*/ 26 h 223"/>
                <a:gd name="T44" fmla="*/ 588 w 891"/>
                <a:gd name="T45" fmla="*/ 33 h 223"/>
                <a:gd name="T46" fmla="*/ 530 w 891"/>
                <a:gd name="T47" fmla="*/ 42 h 223"/>
                <a:gd name="T48" fmla="*/ 472 w 891"/>
                <a:gd name="T49" fmla="*/ 54 h 223"/>
                <a:gd name="T50" fmla="*/ 413 w 891"/>
                <a:gd name="T51" fmla="*/ 67 h 223"/>
                <a:gd name="T52" fmla="*/ 354 w 891"/>
                <a:gd name="T53" fmla="*/ 80 h 223"/>
                <a:gd name="T54" fmla="*/ 297 w 891"/>
                <a:gd name="T55" fmla="*/ 98 h 223"/>
                <a:gd name="T56" fmla="*/ 242 w 891"/>
                <a:gd name="T57" fmla="*/ 117 h 223"/>
                <a:gd name="T58" fmla="*/ 189 w 891"/>
                <a:gd name="T59" fmla="*/ 139 h 223"/>
                <a:gd name="T60" fmla="*/ 137 w 891"/>
                <a:gd name="T61" fmla="*/ 164 h 223"/>
                <a:gd name="T62" fmla="*/ 88 w 891"/>
                <a:gd name="T63" fmla="*/ 191 h 223"/>
                <a:gd name="T64" fmla="*/ 45 w 891"/>
                <a:gd name="T65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1" h="223">
                  <a:moveTo>
                    <a:pt x="0" y="223"/>
                  </a:moveTo>
                  <a:lnTo>
                    <a:pt x="26" y="207"/>
                  </a:lnTo>
                  <a:lnTo>
                    <a:pt x="51" y="192"/>
                  </a:lnTo>
                  <a:lnTo>
                    <a:pt x="77" y="178"/>
                  </a:lnTo>
                  <a:lnTo>
                    <a:pt x="102" y="164"/>
                  </a:lnTo>
                  <a:lnTo>
                    <a:pt x="127" y="152"/>
                  </a:lnTo>
                  <a:lnTo>
                    <a:pt x="153" y="140"/>
                  </a:lnTo>
                  <a:lnTo>
                    <a:pt x="177" y="129"/>
                  </a:lnTo>
                  <a:lnTo>
                    <a:pt x="202" y="117"/>
                  </a:lnTo>
                  <a:lnTo>
                    <a:pt x="227" y="107"/>
                  </a:lnTo>
                  <a:lnTo>
                    <a:pt x="252" y="98"/>
                  </a:lnTo>
                  <a:lnTo>
                    <a:pt x="276" y="88"/>
                  </a:lnTo>
                  <a:lnTo>
                    <a:pt x="300" y="80"/>
                  </a:lnTo>
                  <a:lnTo>
                    <a:pt x="324" y="72"/>
                  </a:lnTo>
                  <a:lnTo>
                    <a:pt x="350" y="65"/>
                  </a:lnTo>
                  <a:lnTo>
                    <a:pt x="374" y="59"/>
                  </a:lnTo>
                  <a:lnTo>
                    <a:pt x="399" y="53"/>
                  </a:lnTo>
                  <a:lnTo>
                    <a:pt x="424" y="47"/>
                  </a:lnTo>
                  <a:lnTo>
                    <a:pt x="449" y="41"/>
                  </a:lnTo>
                  <a:lnTo>
                    <a:pt x="474" y="37"/>
                  </a:lnTo>
                  <a:lnTo>
                    <a:pt x="500" y="32"/>
                  </a:lnTo>
                  <a:lnTo>
                    <a:pt x="525" y="28"/>
                  </a:lnTo>
                  <a:lnTo>
                    <a:pt x="551" y="24"/>
                  </a:lnTo>
                  <a:lnTo>
                    <a:pt x="578" y="19"/>
                  </a:lnTo>
                  <a:lnTo>
                    <a:pt x="604" y="17"/>
                  </a:lnTo>
                  <a:lnTo>
                    <a:pt x="631" y="14"/>
                  </a:lnTo>
                  <a:lnTo>
                    <a:pt x="659" y="11"/>
                  </a:lnTo>
                  <a:lnTo>
                    <a:pt x="686" y="9"/>
                  </a:lnTo>
                  <a:lnTo>
                    <a:pt x="714" y="7"/>
                  </a:lnTo>
                  <a:lnTo>
                    <a:pt x="743" y="5"/>
                  </a:lnTo>
                  <a:lnTo>
                    <a:pt x="772" y="3"/>
                  </a:lnTo>
                  <a:lnTo>
                    <a:pt x="801" y="1"/>
                  </a:lnTo>
                  <a:lnTo>
                    <a:pt x="831" y="0"/>
                  </a:lnTo>
                  <a:lnTo>
                    <a:pt x="891" y="7"/>
                  </a:lnTo>
                  <a:lnTo>
                    <a:pt x="871" y="8"/>
                  </a:lnTo>
                  <a:lnTo>
                    <a:pt x="849" y="9"/>
                  </a:lnTo>
                  <a:lnTo>
                    <a:pt x="826" y="10"/>
                  </a:lnTo>
                  <a:lnTo>
                    <a:pt x="801" y="11"/>
                  </a:lnTo>
                  <a:lnTo>
                    <a:pt x="777" y="14"/>
                  </a:lnTo>
                  <a:lnTo>
                    <a:pt x="752" y="15"/>
                  </a:lnTo>
                  <a:lnTo>
                    <a:pt x="727" y="17"/>
                  </a:lnTo>
                  <a:lnTo>
                    <a:pt x="699" y="21"/>
                  </a:lnTo>
                  <a:lnTo>
                    <a:pt x="672" y="23"/>
                  </a:lnTo>
                  <a:lnTo>
                    <a:pt x="645" y="26"/>
                  </a:lnTo>
                  <a:lnTo>
                    <a:pt x="616" y="30"/>
                  </a:lnTo>
                  <a:lnTo>
                    <a:pt x="588" y="33"/>
                  </a:lnTo>
                  <a:lnTo>
                    <a:pt x="558" y="38"/>
                  </a:lnTo>
                  <a:lnTo>
                    <a:pt x="530" y="42"/>
                  </a:lnTo>
                  <a:lnTo>
                    <a:pt x="501" y="48"/>
                  </a:lnTo>
                  <a:lnTo>
                    <a:pt x="472" y="54"/>
                  </a:lnTo>
                  <a:lnTo>
                    <a:pt x="442" y="60"/>
                  </a:lnTo>
                  <a:lnTo>
                    <a:pt x="413" y="67"/>
                  </a:lnTo>
                  <a:lnTo>
                    <a:pt x="383" y="74"/>
                  </a:lnTo>
                  <a:lnTo>
                    <a:pt x="354" y="80"/>
                  </a:lnTo>
                  <a:lnTo>
                    <a:pt x="326" y="90"/>
                  </a:lnTo>
                  <a:lnTo>
                    <a:pt x="297" y="98"/>
                  </a:lnTo>
                  <a:lnTo>
                    <a:pt x="269" y="107"/>
                  </a:lnTo>
                  <a:lnTo>
                    <a:pt x="242" y="117"/>
                  </a:lnTo>
                  <a:lnTo>
                    <a:pt x="215" y="128"/>
                  </a:lnTo>
                  <a:lnTo>
                    <a:pt x="189" y="139"/>
                  </a:lnTo>
                  <a:lnTo>
                    <a:pt x="162" y="152"/>
                  </a:lnTo>
                  <a:lnTo>
                    <a:pt x="137" y="164"/>
                  </a:lnTo>
                  <a:lnTo>
                    <a:pt x="112" y="177"/>
                  </a:lnTo>
                  <a:lnTo>
                    <a:pt x="88" y="191"/>
                  </a:lnTo>
                  <a:lnTo>
                    <a:pt x="66" y="206"/>
                  </a:lnTo>
                  <a:lnTo>
                    <a:pt x="45" y="22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6" name="Freeform 86">
              <a:extLst>
                <a:ext uri="{FF2B5EF4-FFF2-40B4-BE49-F238E27FC236}">
                  <a16:creationId xmlns:a16="http://schemas.microsoft.com/office/drawing/2014/main" id="{BD5035C0-9943-45D4-8F56-E423FED8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01"/>
              <a:ext cx="15" cy="55"/>
            </a:xfrm>
            <a:custGeom>
              <a:avLst/>
              <a:gdLst>
                <a:gd name="T0" fmla="*/ 21 w 35"/>
                <a:gd name="T1" fmla="*/ 5 h 110"/>
                <a:gd name="T2" fmla="*/ 19 w 35"/>
                <a:gd name="T3" fmla="*/ 33 h 110"/>
                <a:gd name="T4" fmla="*/ 19 w 35"/>
                <a:gd name="T5" fmla="*/ 59 h 110"/>
                <a:gd name="T6" fmla="*/ 24 w 35"/>
                <a:gd name="T7" fmla="*/ 84 h 110"/>
                <a:gd name="T8" fmla="*/ 35 w 35"/>
                <a:gd name="T9" fmla="*/ 110 h 110"/>
                <a:gd name="T10" fmla="*/ 16 w 35"/>
                <a:gd name="T11" fmla="*/ 107 h 110"/>
                <a:gd name="T12" fmla="*/ 4 w 35"/>
                <a:gd name="T13" fmla="*/ 72 h 110"/>
                <a:gd name="T14" fmla="*/ 0 w 35"/>
                <a:gd name="T15" fmla="*/ 45 h 110"/>
                <a:gd name="T16" fmla="*/ 1 w 35"/>
                <a:gd name="T17" fmla="*/ 22 h 110"/>
                <a:gd name="T18" fmla="*/ 5 w 35"/>
                <a:gd name="T19" fmla="*/ 0 h 110"/>
                <a:gd name="T20" fmla="*/ 21 w 35"/>
                <a:gd name="T21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21" y="5"/>
                  </a:moveTo>
                  <a:lnTo>
                    <a:pt x="19" y="33"/>
                  </a:lnTo>
                  <a:lnTo>
                    <a:pt x="19" y="59"/>
                  </a:lnTo>
                  <a:lnTo>
                    <a:pt x="24" y="84"/>
                  </a:lnTo>
                  <a:lnTo>
                    <a:pt x="35" y="110"/>
                  </a:lnTo>
                  <a:lnTo>
                    <a:pt x="16" y="107"/>
                  </a:lnTo>
                  <a:lnTo>
                    <a:pt x="4" y="72"/>
                  </a:lnTo>
                  <a:lnTo>
                    <a:pt x="0" y="45"/>
                  </a:lnTo>
                  <a:lnTo>
                    <a:pt x="1" y="22"/>
                  </a:lnTo>
                  <a:lnTo>
                    <a:pt x="5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7" name="Freeform 87">
              <a:extLst>
                <a:ext uri="{FF2B5EF4-FFF2-40B4-BE49-F238E27FC236}">
                  <a16:creationId xmlns:a16="http://schemas.microsoft.com/office/drawing/2014/main" id="{BF4A5ABD-5A90-4222-B945-BA18EABB3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29"/>
            </a:xfrm>
            <a:custGeom>
              <a:avLst/>
              <a:gdLst>
                <a:gd name="T0" fmla="*/ 0 w 273"/>
                <a:gd name="T1" fmla="*/ 101 h 256"/>
                <a:gd name="T2" fmla="*/ 18 w 273"/>
                <a:gd name="T3" fmla="*/ 95 h 256"/>
                <a:gd name="T4" fmla="*/ 34 w 273"/>
                <a:gd name="T5" fmla="*/ 88 h 256"/>
                <a:gd name="T6" fmla="*/ 51 w 273"/>
                <a:gd name="T7" fmla="*/ 82 h 256"/>
                <a:gd name="T8" fmla="*/ 67 w 273"/>
                <a:gd name="T9" fmla="*/ 76 h 256"/>
                <a:gd name="T10" fmla="*/ 84 w 273"/>
                <a:gd name="T11" fmla="*/ 70 h 256"/>
                <a:gd name="T12" fmla="*/ 101 w 273"/>
                <a:gd name="T13" fmla="*/ 63 h 256"/>
                <a:gd name="T14" fmla="*/ 118 w 273"/>
                <a:gd name="T15" fmla="*/ 57 h 256"/>
                <a:gd name="T16" fmla="*/ 135 w 273"/>
                <a:gd name="T17" fmla="*/ 50 h 256"/>
                <a:gd name="T18" fmla="*/ 151 w 273"/>
                <a:gd name="T19" fmla="*/ 43 h 256"/>
                <a:gd name="T20" fmla="*/ 169 w 273"/>
                <a:gd name="T21" fmla="*/ 38 h 256"/>
                <a:gd name="T22" fmla="*/ 185 w 273"/>
                <a:gd name="T23" fmla="*/ 31 h 256"/>
                <a:gd name="T24" fmla="*/ 202 w 273"/>
                <a:gd name="T25" fmla="*/ 25 h 256"/>
                <a:gd name="T26" fmla="*/ 218 w 273"/>
                <a:gd name="T27" fmla="*/ 18 h 256"/>
                <a:gd name="T28" fmla="*/ 235 w 273"/>
                <a:gd name="T29" fmla="*/ 12 h 256"/>
                <a:gd name="T30" fmla="*/ 251 w 273"/>
                <a:gd name="T31" fmla="*/ 5 h 256"/>
                <a:gd name="T32" fmla="*/ 269 w 273"/>
                <a:gd name="T33" fmla="*/ 0 h 256"/>
                <a:gd name="T34" fmla="*/ 271 w 273"/>
                <a:gd name="T35" fmla="*/ 19 h 256"/>
                <a:gd name="T36" fmla="*/ 273 w 273"/>
                <a:gd name="T37" fmla="*/ 41 h 256"/>
                <a:gd name="T38" fmla="*/ 273 w 273"/>
                <a:gd name="T39" fmla="*/ 63 h 256"/>
                <a:gd name="T40" fmla="*/ 273 w 273"/>
                <a:gd name="T41" fmla="*/ 86 h 256"/>
                <a:gd name="T42" fmla="*/ 270 w 273"/>
                <a:gd name="T43" fmla="*/ 109 h 256"/>
                <a:gd name="T44" fmla="*/ 265 w 273"/>
                <a:gd name="T45" fmla="*/ 132 h 256"/>
                <a:gd name="T46" fmla="*/ 257 w 273"/>
                <a:gd name="T47" fmla="*/ 154 h 256"/>
                <a:gd name="T48" fmla="*/ 246 w 273"/>
                <a:gd name="T49" fmla="*/ 176 h 256"/>
                <a:gd name="T50" fmla="*/ 234 w 273"/>
                <a:gd name="T51" fmla="*/ 180 h 256"/>
                <a:gd name="T52" fmla="*/ 222 w 273"/>
                <a:gd name="T53" fmla="*/ 186 h 256"/>
                <a:gd name="T54" fmla="*/ 210 w 273"/>
                <a:gd name="T55" fmla="*/ 190 h 256"/>
                <a:gd name="T56" fmla="*/ 197 w 273"/>
                <a:gd name="T57" fmla="*/ 195 h 256"/>
                <a:gd name="T58" fmla="*/ 186 w 273"/>
                <a:gd name="T59" fmla="*/ 201 h 256"/>
                <a:gd name="T60" fmla="*/ 173 w 273"/>
                <a:gd name="T61" fmla="*/ 205 h 256"/>
                <a:gd name="T62" fmla="*/ 162 w 273"/>
                <a:gd name="T63" fmla="*/ 211 h 256"/>
                <a:gd name="T64" fmla="*/ 150 w 273"/>
                <a:gd name="T65" fmla="*/ 216 h 256"/>
                <a:gd name="T66" fmla="*/ 137 w 273"/>
                <a:gd name="T67" fmla="*/ 220 h 256"/>
                <a:gd name="T68" fmla="*/ 126 w 273"/>
                <a:gd name="T69" fmla="*/ 226 h 256"/>
                <a:gd name="T70" fmla="*/ 113 w 273"/>
                <a:gd name="T71" fmla="*/ 231 h 256"/>
                <a:gd name="T72" fmla="*/ 102 w 273"/>
                <a:gd name="T73" fmla="*/ 236 h 256"/>
                <a:gd name="T74" fmla="*/ 89 w 273"/>
                <a:gd name="T75" fmla="*/ 241 h 256"/>
                <a:gd name="T76" fmla="*/ 77 w 273"/>
                <a:gd name="T77" fmla="*/ 246 h 256"/>
                <a:gd name="T78" fmla="*/ 65 w 273"/>
                <a:gd name="T79" fmla="*/ 251 h 256"/>
                <a:gd name="T80" fmla="*/ 53 w 273"/>
                <a:gd name="T81" fmla="*/ 256 h 256"/>
                <a:gd name="T82" fmla="*/ 46 w 273"/>
                <a:gd name="T83" fmla="*/ 236 h 256"/>
                <a:gd name="T84" fmla="*/ 39 w 273"/>
                <a:gd name="T85" fmla="*/ 217 h 256"/>
                <a:gd name="T86" fmla="*/ 33 w 273"/>
                <a:gd name="T87" fmla="*/ 197 h 256"/>
                <a:gd name="T88" fmla="*/ 27 w 273"/>
                <a:gd name="T89" fmla="*/ 178 h 256"/>
                <a:gd name="T90" fmla="*/ 20 w 273"/>
                <a:gd name="T91" fmla="*/ 159 h 256"/>
                <a:gd name="T92" fmla="*/ 13 w 273"/>
                <a:gd name="T93" fmla="*/ 140 h 256"/>
                <a:gd name="T94" fmla="*/ 7 w 273"/>
                <a:gd name="T95" fmla="*/ 120 h 256"/>
                <a:gd name="T96" fmla="*/ 0 w 273"/>
                <a:gd name="T97" fmla="*/ 10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3" h="256">
                  <a:moveTo>
                    <a:pt x="0" y="101"/>
                  </a:moveTo>
                  <a:lnTo>
                    <a:pt x="18" y="95"/>
                  </a:lnTo>
                  <a:lnTo>
                    <a:pt x="34" y="88"/>
                  </a:lnTo>
                  <a:lnTo>
                    <a:pt x="51" y="82"/>
                  </a:lnTo>
                  <a:lnTo>
                    <a:pt x="67" y="76"/>
                  </a:lnTo>
                  <a:lnTo>
                    <a:pt x="84" y="70"/>
                  </a:lnTo>
                  <a:lnTo>
                    <a:pt x="101" y="63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1" y="43"/>
                  </a:lnTo>
                  <a:lnTo>
                    <a:pt x="169" y="38"/>
                  </a:lnTo>
                  <a:lnTo>
                    <a:pt x="185" y="31"/>
                  </a:lnTo>
                  <a:lnTo>
                    <a:pt x="202" y="25"/>
                  </a:lnTo>
                  <a:lnTo>
                    <a:pt x="218" y="18"/>
                  </a:lnTo>
                  <a:lnTo>
                    <a:pt x="235" y="12"/>
                  </a:lnTo>
                  <a:lnTo>
                    <a:pt x="251" y="5"/>
                  </a:lnTo>
                  <a:lnTo>
                    <a:pt x="269" y="0"/>
                  </a:lnTo>
                  <a:lnTo>
                    <a:pt x="271" y="19"/>
                  </a:lnTo>
                  <a:lnTo>
                    <a:pt x="273" y="41"/>
                  </a:lnTo>
                  <a:lnTo>
                    <a:pt x="273" y="63"/>
                  </a:lnTo>
                  <a:lnTo>
                    <a:pt x="273" y="86"/>
                  </a:lnTo>
                  <a:lnTo>
                    <a:pt x="270" y="109"/>
                  </a:lnTo>
                  <a:lnTo>
                    <a:pt x="265" y="132"/>
                  </a:lnTo>
                  <a:lnTo>
                    <a:pt x="257" y="154"/>
                  </a:lnTo>
                  <a:lnTo>
                    <a:pt x="246" y="176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0" y="190"/>
                  </a:lnTo>
                  <a:lnTo>
                    <a:pt x="197" y="195"/>
                  </a:lnTo>
                  <a:lnTo>
                    <a:pt x="186" y="201"/>
                  </a:lnTo>
                  <a:lnTo>
                    <a:pt x="173" y="205"/>
                  </a:lnTo>
                  <a:lnTo>
                    <a:pt x="162" y="211"/>
                  </a:lnTo>
                  <a:lnTo>
                    <a:pt x="150" y="216"/>
                  </a:lnTo>
                  <a:lnTo>
                    <a:pt x="137" y="220"/>
                  </a:lnTo>
                  <a:lnTo>
                    <a:pt x="126" y="226"/>
                  </a:lnTo>
                  <a:lnTo>
                    <a:pt x="113" y="231"/>
                  </a:lnTo>
                  <a:lnTo>
                    <a:pt x="102" y="236"/>
                  </a:lnTo>
                  <a:lnTo>
                    <a:pt x="89" y="241"/>
                  </a:lnTo>
                  <a:lnTo>
                    <a:pt x="77" y="246"/>
                  </a:lnTo>
                  <a:lnTo>
                    <a:pt x="65" y="251"/>
                  </a:lnTo>
                  <a:lnTo>
                    <a:pt x="53" y="256"/>
                  </a:lnTo>
                  <a:lnTo>
                    <a:pt x="46" y="236"/>
                  </a:lnTo>
                  <a:lnTo>
                    <a:pt x="39" y="217"/>
                  </a:lnTo>
                  <a:lnTo>
                    <a:pt x="33" y="197"/>
                  </a:lnTo>
                  <a:lnTo>
                    <a:pt x="27" y="178"/>
                  </a:lnTo>
                  <a:lnTo>
                    <a:pt x="20" y="159"/>
                  </a:lnTo>
                  <a:lnTo>
                    <a:pt x="13" y="140"/>
                  </a:lnTo>
                  <a:lnTo>
                    <a:pt x="7" y="12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8" name="Freeform 88">
              <a:extLst>
                <a:ext uri="{FF2B5EF4-FFF2-40B4-BE49-F238E27FC236}">
                  <a16:creationId xmlns:a16="http://schemas.microsoft.com/office/drawing/2014/main" id="{7F863880-5FE6-4428-9F64-818F44BC9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20"/>
            </a:xfrm>
            <a:custGeom>
              <a:avLst/>
              <a:gdLst>
                <a:gd name="T0" fmla="*/ 0 w 273"/>
                <a:gd name="T1" fmla="*/ 101 h 243"/>
                <a:gd name="T2" fmla="*/ 17 w 273"/>
                <a:gd name="T3" fmla="*/ 94 h 243"/>
                <a:gd name="T4" fmla="*/ 34 w 273"/>
                <a:gd name="T5" fmla="*/ 88 h 243"/>
                <a:gd name="T6" fmla="*/ 51 w 273"/>
                <a:gd name="T7" fmla="*/ 81 h 243"/>
                <a:gd name="T8" fmla="*/ 68 w 273"/>
                <a:gd name="T9" fmla="*/ 76 h 243"/>
                <a:gd name="T10" fmla="*/ 84 w 273"/>
                <a:gd name="T11" fmla="*/ 69 h 243"/>
                <a:gd name="T12" fmla="*/ 102 w 273"/>
                <a:gd name="T13" fmla="*/ 63 h 243"/>
                <a:gd name="T14" fmla="*/ 118 w 273"/>
                <a:gd name="T15" fmla="*/ 56 h 243"/>
                <a:gd name="T16" fmla="*/ 135 w 273"/>
                <a:gd name="T17" fmla="*/ 50 h 243"/>
                <a:gd name="T18" fmla="*/ 152 w 273"/>
                <a:gd name="T19" fmla="*/ 43 h 243"/>
                <a:gd name="T20" fmla="*/ 168 w 273"/>
                <a:gd name="T21" fmla="*/ 38 h 243"/>
                <a:gd name="T22" fmla="*/ 186 w 273"/>
                <a:gd name="T23" fmla="*/ 31 h 243"/>
                <a:gd name="T24" fmla="*/ 203 w 273"/>
                <a:gd name="T25" fmla="*/ 25 h 243"/>
                <a:gd name="T26" fmla="*/ 219 w 273"/>
                <a:gd name="T27" fmla="*/ 18 h 243"/>
                <a:gd name="T28" fmla="*/ 236 w 273"/>
                <a:gd name="T29" fmla="*/ 12 h 243"/>
                <a:gd name="T30" fmla="*/ 252 w 273"/>
                <a:gd name="T31" fmla="*/ 5 h 243"/>
                <a:gd name="T32" fmla="*/ 270 w 273"/>
                <a:gd name="T33" fmla="*/ 0 h 243"/>
                <a:gd name="T34" fmla="*/ 273 w 273"/>
                <a:gd name="T35" fmla="*/ 36 h 243"/>
                <a:gd name="T36" fmla="*/ 273 w 273"/>
                <a:gd name="T37" fmla="*/ 78 h 243"/>
                <a:gd name="T38" fmla="*/ 266 w 273"/>
                <a:gd name="T39" fmla="*/ 119 h 243"/>
                <a:gd name="T40" fmla="*/ 249 w 273"/>
                <a:gd name="T41" fmla="*/ 159 h 243"/>
                <a:gd name="T42" fmla="*/ 236 w 273"/>
                <a:gd name="T43" fmla="*/ 165 h 243"/>
                <a:gd name="T44" fmla="*/ 225 w 273"/>
                <a:gd name="T45" fmla="*/ 170 h 243"/>
                <a:gd name="T46" fmla="*/ 212 w 273"/>
                <a:gd name="T47" fmla="*/ 176 h 243"/>
                <a:gd name="T48" fmla="*/ 199 w 273"/>
                <a:gd name="T49" fmla="*/ 180 h 243"/>
                <a:gd name="T50" fmla="*/ 187 w 273"/>
                <a:gd name="T51" fmla="*/ 186 h 243"/>
                <a:gd name="T52" fmla="*/ 174 w 273"/>
                <a:gd name="T53" fmla="*/ 190 h 243"/>
                <a:gd name="T54" fmla="*/ 161 w 273"/>
                <a:gd name="T55" fmla="*/ 196 h 243"/>
                <a:gd name="T56" fmla="*/ 150 w 273"/>
                <a:gd name="T57" fmla="*/ 201 h 243"/>
                <a:gd name="T58" fmla="*/ 137 w 273"/>
                <a:gd name="T59" fmla="*/ 207 h 243"/>
                <a:gd name="T60" fmla="*/ 125 w 273"/>
                <a:gd name="T61" fmla="*/ 212 h 243"/>
                <a:gd name="T62" fmla="*/ 112 w 273"/>
                <a:gd name="T63" fmla="*/ 217 h 243"/>
                <a:gd name="T64" fmla="*/ 99 w 273"/>
                <a:gd name="T65" fmla="*/ 223 h 243"/>
                <a:gd name="T66" fmla="*/ 87 w 273"/>
                <a:gd name="T67" fmla="*/ 227 h 243"/>
                <a:gd name="T68" fmla="*/ 74 w 273"/>
                <a:gd name="T69" fmla="*/ 233 h 243"/>
                <a:gd name="T70" fmla="*/ 62 w 273"/>
                <a:gd name="T71" fmla="*/ 238 h 243"/>
                <a:gd name="T72" fmla="*/ 50 w 273"/>
                <a:gd name="T73" fmla="*/ 243 h 243"/>
                <a:gd name="T74" fmla="*/ 44 w 273"/>
                <a:gd name="T75" fmla="*/ 225 h 243"/>
                <a:gd name="T76" fmla="*/ 37 w 273"/>
                <a:gd name="T77" fmla="*/ 208 h 243"/>
                <a:gd name="T78" fmla="*/ 31 w 273"/>
                <a:gd name="T79" fmla="*/ 189 h 243"/>
                <a:gd name="T80" fmla="*/ 25 w 273"/>
                <a:gd name="T81" fmla="*/ 172 h 243"/>
                <a:gd name="T82" fmla="*/ 20 w 273"/>
                <a:gd name="T83" fmla="*/ 154 h 243"/>
                <a:gd name="T84" fmla="*/ 13 w 273"/>
                <a:gd name="T85" fmla="*/ 136 h 243"/>
                <a:gd name="T86" fmla="*/ 7 w 273"/>
                <a:gd name="T87" fmla="*/ 118 h 243"/>
                <a:gd name="T88" fmla="*/ 0 w 273"/>
                <a:gd name="T89" fmla="*/ 10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43">
                  <a:moveTo>
                    <a:pt x="0" y="101"/>
                  </a:moveTo>
                  <a:lnTo>
                    <a:pt x="17" y="94"/>
                  </a:lnTo>
                  <a:lnTo>
                    <a:pt x="34" y="88"/>
                  </a:lnTo>
                  <a:lnTo>
                    <a:pt x="51" y="81"/>
                  </a:lnTo>
                  <a:lnTo>
                    <a:pt x="68" y="76"/>
                  </a:lnTo>
                  <a:lnTo>
                    <a:pt x="84" y="69"/>
                  </a:lnTo>
                  <a:lnTo>
                    <a:pt x="102" y="63"/>
                  </a:lnTo>
                  <a:lnTo>
                    <a:pt x="118" y="56"/>
                  </a:lnTo>
                  <a:lnTo>
                    <a:pt x="135" y="50"/>
                  </a:lnTo>
                  <a:lnTo>
                    <a:pt x="152" y="43"/>
                  </a:lnTo>
                  <a:lnTo>
                    <a:pt x="168" y="38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3" y="36"/>
                  </a:lnTo>
                  <a:lnTo>
                    <a:pt x="273" y="78"/>
                  </a:lnTo>
                  <a:lnTo>
                    <a:pt x="266" y="119"/>
                  </a:lnTo>
                  <a:lnTo>
                    <a:pt x="249" y="159"/>
                  </a:lnTo>
                  <a:lnTo>
                    <a:pt x="236" y="165"/>
                  </a:lnTo>
                  <a:lnTo>
                    <a:pt x="225" y="170"/>
                  </a:lnTo>
                  <a:lnTo>
                    <a:pt x="212" y="176"/>
                  </a:lnTo>
                  <a:lnTo>
                    <a:pt x="199" y="180"/>
                  </a:lnTo>
                  <a:lnTo>
                    <a:pt x="187" y="186"/>
                  </a:lnTo>
                  <a:lnTo>
                    <a:pt x="174" y="190"/>
                  </a:lnTo>
                  <a:lnTo>
                    <a:pt x="161" y="196"/>
                  </a:lnTo>
                  <a:lnTo>
                    <a:pt x="150" y="201"/>
                  </a:lnTo>
                  <a:lnTo>
                    <a:pt x="137" y="207"/>
                  </a:lnTo>
                  <a:lnTo>
                    <a:pt x="125" y="212"/>
                  </a:lnTo>
                  <a:lnTo>
                    <a:pt x="112" y="217"/>
                  </a:lnTo>
                  <a:lnTo>
                    <a:pt x="99" y="223"/>
                  </a:lnTo>
                  <a:lnTo>
                    <a:pt x="87" y="227"/>
                  </a:lnTo>
                  <a:lnTo>
                    <a:pt x="74" y="233"/>
                  </a:lnTo>
                  <a:lnTo>
                    <a:pt x="62" y="238"/>
                  </a:lnTo>
                  <a:lnTo>
                    <a:pt x="50" y="243"/>
                  </a:lnTo>
                  <a:lnTo>
                    <a:pt x="44" y="225"/>
                  </a:lnTo>
                  <a:lnTo>
                    <a:pt x="37" y="208"/>
                  </a:lnTo>
                  <a:lnTo>
                    <a:pt x="31" y="189"/>
                  </a:lnTo>
                  <a:lnTo>
                    <a:pt x="25" y="172"/>
                  </a:lnTo>
                  <a:lnTo>
                    <a:pt x="20" y="154"/>
                  </a:lnTo>
                  <a:lnTo>
                    <a:pt x="13" y="136"/>
                  </a:lnTo>
                  <a:lnTo>
                    <a:pt x="7" y="118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09" name="Freeform 89">
              <a:extLst>
                <a:ext uri="{FF2B5EF4-FFF2-40B4-BE49-F238E27FC236}">
                  <a16:creationId xmlns:a16="http://schemas.microsoft.com/office/drawing/2014/main" id="{B4EA786B-ABA5-41E6-BB9E-28BAF33A6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14"/>
            </a:xfrm>
            <a:custGeom>
              <a:avLst/>
              <a:gdLst>
                <a:gd name="T0" fmla="*/ 0 w 273"/>
                <a:gd name="T1" fmla="*/ 101 h 230"/>
                <a:gd name="T2" fmla="*/ 17 w 273"/>
                <a:gd name="T3" fmla="*/ 94 h 230"/>
                <a:gd name="T4" fmla="*/ 34 w 273"/>
                <a:gd name="T5" fmla="*/ 88 h 230"/>
                <a:gd name="T6" fmla="*/ 51 w 273"/>
                <a:gd name="T7" fmla="*/ 81 h 230"/>
                <a:gd name="T8" fmla="*/ 68 w 273"/>
                <a:gd name="T9" fmla="*/ 76 h 230"/>
                <a:gd name="T10" fmla="*/ 84 w 273"/>
                <a:gd name="T11" fmla="*/ 69 h 230"/>
                <a:gd name="T12" fmla="*/ 102 w 273"/>
                <a:gd name="T13" fmla="*/ 63 h 230"/>
                <a:gd name="T14" fmla="*/ 118 w 273"/>
                <a:gd name="T15" fmla="*/ 56 h 230"/>
                <a:gd name="T16" fmla="*/ 135 w 273"/>
                <a:gd name="T17" fmla="*/ 50 h 230"/>
                <a:gd name="T18" fmla="*/ 152 w 273"/>
                <a:gd name="T19" fmla="*/ 43 h 230"/>
                <a:gd name="T20" fmla="*/ 168 w 273"/>
                <a:gd name="T21" fmla="*/ 38 h 230"/>
                <a:gd name="T22" fmla="*/ 186 w 273"/>
                <a:gd name="T23" fmla="*/ 31 h 230"/>
                <a:gd name="T24" fmla="*/ 203 w 273"/>
                <a:gd name="T25" fmla="*/ 25 h 230"/>
                <a:gd name="T26" fmla="*/ 219 w 273"/>
                <a:gd name="T27" fmla="*/ 18 h 230"/>
                <a:gd name="T28" fmla="*/ 236 w 273"/>
                <a:gd name="T29" fmla="*/ 12 h 230"/>
                <a:gd name="T30" fmla="*/ 252 w 273"/>
                <a:gd name="T31" fmla="*/ 5 h 230"/>
                <a:gd name="T32" fmla="*/ 270 w 273"/>
                <a:gd name="T33" fmla="*/ 0 h 230"/>
                <a:gd name="T34" fmla="*/ 273 w 273"/>
                <a:gd name="T35" fmla="*/ 33 h 230"/>
                <a:gd name="T36" fmla="*/ 273 w 273"/>
                <a:gd name="T37" fmla="*/ 70 h 230"/>
                <a:gd name="T38" fmla="*/ 267 w 273"/>
                <a:gd name="T39" fmla="*/ 108 h 230"/>
                <a:gd name="T40" fmla="*/ 251 w 273"/>
                <a:gd name="T41" fmla="*/ 145 h 230"/>
                <a:gd name="T42" fmla="*/ 239 w 273"/>
                <a:gd name="T43" fmla="*/ 150 h 230"/>
                <a:gd name="T44" fmla="*/ 226 w 273"/>
                <a:gd name="T45" fmla="*/ 155 h 230"/>
                <a:gd name="T46" fmla="*/ 213 w 273"/>
                <a:gd name="T47" fmla="*/ 161 h 230"/>
                <a:gd name="T48" fmla="*/ 199 w 273"/>
                <a:gd name="T49" fmla="*/ 166 h 230"/>
                <a:gd name="T50" fmla="*/ 187 w 273"/>
                <a:gd name="T51" fmla="*/ 171 h 230"/>
                <a:gd name="T52" fmla="*/ 174 w 273"/>
                <a:gd name="T53" fmla="*/ 177 h 230"/>
                <a:gd name="T54" fmla="*/ 161 w 273"/>
                <a:gd name="T55" fmla="*/ 181 h 230"/>
                <a:gd name="T56" fmla="*/ 149 w 273"/>
                <a:gd name="T57" fmla="*/ 187 h 230"/>
                <a:gd name="T58" fmla="*/ 135 w 273"/>
                <a:gd name="T59" fmla="*/ 193 h 230"/>
                <a:gd name="T60" fmla="*/ 122 w 273"/>
                <a:gd name="T61" fmla="*/ 197 h 230"/>
                <a:gd name="T62" fmla="*/ 110 w 273"/>
                <a:gd name="T63" fmla="*/ 203 h 230"/>
                <a:gd name="T64" fmla="*/ 97 w 273"/>
                <a:gd name="T65" fmla="*/ 208 h 230"/>
                <a:gd name="T66" fmla="*/ 83 w 273"/>
                <a:gd name="T67" fmla="*/ 213 h 230"/>
                <a:gd name="T68" fmla="*/ 70 w 273"/>
                <a:gd name="T69" fmla="*/ 219 h 230"/>
                <a:gd name="T70" fmla="*/ 58 w 273"/>
                <a:gd name="T71" fmla="*/ 224 h 230"/>
                <a:gd name="T72" fmla="*/ 45 w 273"/>
                <a:gd name="T73" fmla="*/ 230 h 230"/>
                <a:gd name="T74" fmla="*/ 39 w 273"/>
                <a:gd name="T75" fmla="*/ 213 h 230"/>
                <a:gd name="T76" fmla="*/ 34 w 273"/>
                <a:gd name="T77" fmla="*/ 197 h 230"/>
                <a:gd name="T78" fmla="*/ 29 w 273"/>
                <a:gd name="T79" fmla="*/ 181 h 230"/>
                <a:gd name="T80" fmla="*/ 23 w 273"/>
                <a:gd name="T81" fmla="*/ 165 h 230"/>
                <a:gd name="T82" fmla="*/ 17 w 273"/>
                <a:gd name="T83" fmla="*/ 149 h 230"/>
                <a:gd name="T84" fmla="*/ 12 w 273"/>
                <a:gd name="T85" fmla="*/ 133 h 230"/>
                <a:gd name="T86" fmla="*/ 6 w 273"/>
                <a:gd name="T87" fmla="*/ 117 h 230"/>
                <a:gd name="T88" fmla="*/ 0 w 273"/>
                <a:gd name="T89" fmla="*/ 1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30">
                  <a:moveTo>
                    <a:pt x="0" y="101"/>
                  </a:moveTo>
                  <a:lnTo>
                    <a:pt x="17" y="94"/>
                  </a:lnTo>
                  <a:lnTo>
                    <a:pt x="34" y="88"/>
                  </a:lnTo>
                  <a:lnTo>
                    <a:pt x="51" y="81"/>
                  </a:lnTo>
                  <a:lnTo>
                    <a:pt x="68" y="76"/>
                  </a:lnTo>
                  <a:lnTo>
                    <a:pt x="84" y="69"/>
                  </a:lnTo>
                  <a:lnTo>
                    <a:pt x="102" y="63"/>
                  </a:lnTo>
                  <a:lnTo>
                    <a:pt x="118" y="56"/>
                  </a:lnTo>
                  <a:lnTo>
                    <a:pt x="135" y="50"/>
                  </a:lnTo>
                  <a:lnTo>
                    <a:pt x="152" y="43"/>
                  </a:lnTo>
                  <a:lnTo>
                    <a:pt x="168" y="38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3" y="33"/>
                  </a:lnTo>
                  <a:lnTo>
                    <a:pt x="273" y="70"/>
                  </a:lnTo>
                  <a:lnTo>
                    <a:pt x="267" y="108"/>
                  </a:lnTo>
                  <a:lnTo>
                    <a:pt x="251" y="145"/>
                  </a:lnTo>
                  <a:lnTo>
                    <a:pt x="239" y="150"/>
                  </a:lnTo>
                  <a:lnTo>
                    <a:pt x="226" y="155"/>
                  </a:lnTo>
                  <a:lnTo>
                    <a:pt x="213" y="161"/>
                  </a:lnTo>
                  <a:lnTo>
                    <a:pt x="199" y="166"/>
                  </a:lnTo>
                  <a:lnTo>
                    <a:pt x="187" y="171"/>
                  </a:lnTo>
                  <a:lnTo>
                    <a:pt x="174" y="177"/>
                  </a:lnTo>
                  <a:lnTo>
                    <a:pt x="161" y="181"/>
                  </a:lnTo>
                  <a:lnTo>
                    <a:pt x="149" y="187"/>
                  </a:lnTo>
                  <a:lnTo>
                    <a:pt x="135" y="193"/>
                  </a:lnTo>
                  <a:lnTo>
                    <a:pt x="122" y="197"/>
                  </a:lnTo>
                  <a:lnTo>
                    <a:pt x="110" y="203"/>
                  </a:lnTo>
                  <a:lnTo>
                    <a:pt x="97" y="208"/>
                  </a:lnTo>
                  <a:lnTo>
                    <a:pt x="83" y="213"/>
                  </a:lnTo>
                  <a:lnTo>
                    <a:pt x="70" y="219"/>
                  </a:lnTo>
                  <a:lnTo>
                    <a:pt x="58" y="224"/>
                  </a:lnTo>
                  <a:lnTo>
                    <a:pt x="45" y="230"/>
                  </a:lnTo>
                  <a:lnTo>
                    <a:pt x="39" y="213"/>
                  </a:lnTo>
                  <a:lnTo>
                    <a:pt x="34" y="197"/>
                  </a:lnTo>
                  <a:lnTo>
                    <a:pt x="29" y="181"/>
                  </a:lnTo>
                  <a:lnTo>
                    <a:pt x="23" y="165"/>
                  </a:lnTo>
                  <a:lnTo>
                    <a:pt x="17" y="149"/>
                  </a:lnTo>
                  <a:lnTo>
                    <a:pt x="12" y="133"/>
                  </a:lnTo>
                  <a:lnTo>
                    <a:pt x="6" y="11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0" name="Freeform 90">
              <a:extLst>
                <a:ext uri="{FF2B5EF4-FFF2-40B4-BE49-F238E27FC236}">
                  <a16:creationId xmlns:a16="http://schemas.microsoft.com/office/drawing/2014/main" id="{23D8EB88-4824-4D1E-81D1-5ECD75B68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08"/>
            </a:xfrm>
            <a:custGeom>
              <a:avLst/>
              <a:gdLst>
                <a:gd name="T0" fmla="*/ 0 w 273"/>
                <a:gd name="T1" fmla="*/ 102 h 217"/>
                <a:gd name="T2" fmla="*/ 17 w 273"/>
                <a:gd name="T3" fmla="*/ 95 h 217"/>
                <a:gd name="T4" fmla="*/ 34 w 273"/>
                <a:gd name="T5" fmla="*/ 89 h 217"/>
                <a:gd name="T6" fmla="*/ 51 w 273"/>
                <a:gd name="T7" fmla="*/ 82 h 217"/>
                <a:gd name="T8" fmla="*/ 68 w 273"/>
                <a:gd name="T9" fmla="*/ 77 h 217"/>
                <a:gd name="T10" fmla="*/ 84 w 273"/>
                <a:gd name="T11" fmla="*/ 70 h 217"/>
                <a:gd name="T12" fmla="*/ 102 w 273"/>
                <a:gd name="T13" fmla="*/ 64 h 217"/>
                <a:gd name="T14" fmla="*/ 118 w 273"/>
                <a:gd name="T15" fmla="*/ 57 h 217"/>
                <a:gd name="T16" fmla="*/ 135 w 273"/>
                <a:gd name="T17" fmla="*/ 50 h 217"/>
                <a:gd name="T18" fmla="*/ 152 w 273"/>
                <a:gd name="T19" fmla="*/ 44 h 217"/>
                <a:gd name="T20" fmla="*/ 168 w 273"/>
                <a:gd name="T21" fmla="*/ 37 h 217"/>
                <a:gd name="T22" fmla="*/ 186 w 273"/>
                <a:gd name="T23" fmla="*/ 32 h 217"/>
                <a:gd name="T24" fmla="*/ 203 w 273"/>
                <a:gd name="T25" fmla="*/ 25 h 217"/>
                <a:gd name="T26" fmla="*/ 219 w 273"/>
                <a:gd name="T27" fmla="*/ 19 h 217"/>
                <a:gd name="T28" fmla="*/ 236 w 273"/>
                <a:gd name="T29" fmla="*/ 12 h 217"/>
                <a:gd name="T30" fmla="*/ 252 w 273"/>
                <a:gd name="T31" fmla="*/ 6 h 217"/>
                <a:gd name="T32" fmla="*/ 270 w 273"/>
                <a:gd name="T33" fmla="*/ 0 h 217"/>
                <a:gd name="T34" fmla="*/ 272 w 273"/>
                <a:gd name="T35" fmla="*/ 31 h 217"/>
                <a:gd name="T36" fmla="*/ 273 w 273"/>
                <a:gd name="T37" fmla="*/ 64 h 217"/>
                <a:gd name="T38" fmla="*/ 267 w 273"/>
                <a:gd name="T39" fmla="*/ 98 h 217"/>
                <a:gd name="T40" fmla="*/ 255 w 273"/>
                <a:gd name="T41" fmla="*/ 131 h 217"/>
                <a:gd name="T42" fmla="*/ 241 w 273"/>
                <a:gd name="T43" fmla="*/ 136 h 217"/>
                <a:gd name="T44" fmla="*/ 228 w 273"/>
                <a:gd name="T45" fmla="*/ 141 h 217"/>
                <a:gd name="T46" fmla="*/ 214 w 273"/>
                <a:gd name="T47" fmla="*/ 147 h 217"/>
                <a:gd name="T48" fmla="*/ 201 w 273"/>
                <a:gd name="T49" fmla="*/ 152 h 217"/>
                <a:gd name="T50" fmla="*/ 188 w 273"/>
                <a:gd name="T51" fmla="*/ 157 h 217"/>
                <a:gd name="T52" fmla="*/ 174 w 273"/>
                <a:gd name="T53" fmla="*/ 163 h 217"/>
                <a:gd name="T54" fmla="*/ 160 w 273"/>
                <a:gd name="T55" fmla="*/ 168 h 217"/>
                <a:gd name="T56" fmla="*/ 148 w 273"/>
                <a:gd name="T57" fmla="*/ 173 h 217"/>
                <a:gd name="T58" fmla="*/ 134 w 273"/>
                <a:gd name="T59" fmla="*/ 179 h 217"/>
                <a:gd name="T60" fmla="*/ 120 w 273"/>
                <a:gd name="T61" fmla="*/ 185 h 217"/>
                <a:gd name="T62" fmla="*/ 107 w 273"/>
                <a:gd name="T63" fmla="*/ 190 h 217"/>
                <a:gd name="T64" fmla="*/ 93 w 273"/>
                <a:gd name="T65" fmla="*/ 195 h 217"/>
                <a:gd name="T66" fmla="*/ 81 w 273"/>
                <a:gd name="T67" fmla="*/ 201 h 217"/>
                <a:gd name="T68" fmla="*/ 67 w 273"/>
                <a:gd name="T69" fmla="*/ 206 h 217"/>
                <a:gd name="T70" fmla="*/ 53 w 273"/>
                <a:gd name="T71" fmla="*/ 211 h 217"/>
                <a:gd name="T72" fmla="*/ 40 w 273"/>
                <a:gd name="T73" fmla="*/ 217 h 217"/>
                <a:gd name="T74" fmla="*/ 36 w 273"/>
                <a:gd name="T75" fmla="*/ 203 h 217"/>
                <a:gd name="T76" fmla="*/ 30 w 273"/>
                <a:gd name="T77" fmla="*/ 188 h 217"/>
                <a:gd name="T78" fmla="*/ 25 w 273"/>
                <a:gd name="T79" fmla="*/ 174 h 217"/>
                <a:gd name="T80" fmla="*/ 21 w 273"/>
                <a:gd name="T81" fmla="*/ 159 h 217"/>
                <a:gd name="T82" fmla="*/ 15 w 273"/>
                <a:gd name="T83" fmla="*/ 144 h 217"/>
                <a:gd name="T84" fmla="*/ 11 w 273"/>
                <a:gd name="T85" fmla="*/ 131 h 217"/>
                <a:gd name="T86" fmla="*/ 5 w 273"/>
                <a:gd name="T87" fmla="*/ 116 h 217"/>
                <a:gd name="T88" fmla="*/ 0 w 273"/>
                <a:gd name="T89" fmla="*/ 10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17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31"/>
                  </a:lnTo>
                  <a:lnTo>
                    <a:pt x="273" y="64"/>
                  </a:lnTo>
                  <a:lnTo>
                    <a:pt x="267" y="98"/>
                  </a:lnTo>
                  <a:lnTo>
                    <a:pt x="255" y="131"/>
                  </a:lnTo>
                  <a:lnTo>
                    <a:pt x="241" y="136"/>
                  </a:lnTo>
                  <a:lnTo>
                    <a:pt x="228" y="141"/>
                  </a:lnTo>
                  <a:lnTo>
                    <a:pt x="214" y="147"/>
                  </a:lnTo>
                  <a:lnTo>
                    <a:pt x="201" y="152"/>
                  </a:lnTo>
                  <a:lnTo>
                    <a:pt x="188" y="157"/>
                  </a:lnTo>
                  <a:lnTo>
                    <a:pt x="174" y="163"/>
                  </a:lnTo>
                  <a:lnTo>
                    <a:pt x="160" y="168"/>
                  </a:lnTo>
                  <a:lnTo>
                    <a:pt x="148" y="173"/>
                  </a:lnTo>
                  <a:lnTo>
                    <a:pt x="134" y="179"/>
                  </a:lnTo>
                  <a:lnTo>
                    <a:pt x="120" y="185"/>
                  </a:lnTo>
                  <a:lnTo>
                    <a:pt x="107" y="190"/>
                  </a:lnTo>
                  <a:lnTo>
                    <a:pt x="93" y="195"/>
                  </a:lnTo>
                  <a:lnTo>
                    <a:pt x="81" y="201"/>
                  </a:lnTo>
                  <a:lnTo>
                    <a:pt x="67" y="206"/>
                  </a:lnTo>
                  <a:lnTo>
                    <a:pt x="53" y="211"/>
                  </a:lnTo>
                  <a:lnTo>
                    <a:pt x="40" y="217"/>
                  </a:lnTo>
                  <a:lnTo>
                    <a:pt x="36" y="203"/>
                  </a:lnTo>
                  <a:lnTo>
                    <a:pt x="30" y="188"/>
                  </a:lnTo>
                  <a:lnTo>
                    <a:pt x="25" y="174"/>
                  </a:lnTo>
                  <a:lnTo>
                    <a:pt x="21" y="159"/>
                  </a:lnTo>
                  <a:lnTo>
                    <a:pt x="15" y="144"/>
                  </a:lnTo>
                  <a:lnTo>
                    <a:pt x="11" y="131"/>
                  </a:lnTo>
                  <a:lnTo>
                    <a:pt x="5" y="11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1" name="Freeform 91">
              <a:extLst>
                <a:ext uri="{FF2B5EF4-FFF2-40B4-BE49-F238E27FC236}">
                  <a16:creationId xmlns:a16="http://schemas.microsoft.com/office/drawing/2014/main" id="{77099618-9902-4674-99A8-5422877D6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102"/>
            </a:xfrm>
            <a:custGeom>
              <a:avLst/>
              <a:gdLst>
                <a:gd name="T0" fmla="*/ 0 w 272"/>
                <a:gd name="T1" fmla="*/ 102 h 204"/>
                <a:gd name="T2" fmla="*/ 17 w 272"/>
                <a:gd name="T3" fmla="*/ 95 h 204"/>
                <a:gd name="T4" fmla="*/ 34 w 272"/>
                <a:gd name="T5" fmla="*/ 89 h 204"/>
                <a:gd name="T6" fmla="*/ 51 w 272"/>
                <a:gd name="T7" fmla="*/ 82 h 204"/>
                <a:gd name="T8" fmla="*/ 68 w 272"/>
                <a:gd name="T9" fmla="*/ 77 h 204"/>
                <a:gd name="T10" fmla="*/ 84 w 272"/>
                <a:gd name="T11" fmla="*/ 70 h 204"/>
                <a:gd name="T12" fmla="*/ 102 w 272"/>
                <a:gd name="T13" fmla="*/ 64 h 204"/>
                <a:gd name="T14" fmla="*/ 118 w 272"/>
                <a:gd name="T15" fmla="*/ 57 h 204"/>
                <a:gd name="T16" fmla="*/ 135 w 272"/>
                <a:gd name="T17" fmla="*/ 50 h 204"/>
                <a:gd name="T18" fmla="*/ 152 w 272"/>
                <a:gd name="T19" fmla="*/ 44 h 204"/>
                <a:gd name="T20" fmla="*/ 168 w 272"/>
                <a:gd name="T21" fmla="*/ 37 h 204"/>
                <a:gd name="T22" fmla="*/ 186 w 272"/>
                <a:gd name="T23" fmla="*/ 32 h 204"/>
                <a:gd name="T24" fmla="*/ 203 w 272"/>
                <a:gd name="T25" fmla="*/ 25 h 204"/>
                <a:gd name="T26" fmla="*/ 219 w 272"/>
                <a:gd name="T27" fmla="*/ 19 h 204"/>
                <a:gd name="T28" fmla="*/ 236 w 272"/>
                <a:gd name="T29" fmla="*/ 12 h 204"/>
                <a:gd name="T30" fmla="*/ 252 w 272"/>
                <a:gd name="T31" fmla="*/ 6 h 204"/>
                <a:gd name="T32" fmla="*/ 270 w 272"/>
                <a:gd name="T33" fmla="*/ 0 h 204"/>
                <a:gd name="T34" fmla="*/ 272 w 272"/>
                <a:gd name="T35" fmla="*/ 27 h 204"/>
                <a:gd name="T36" fmla="*/ 272 w 272"/>
                <a:gd name="T37" fmla="*/ 56 h 204"/>
                <a:gd name="T38" fmla="*/ 267 w 272"/>
                <a:gd name="T39" fmla="*/ 86 h 204"/>
                <a:gd name="T40" fmla="*/ 256 w 272"/>
                <a:gd name="T41" fmla="*/ 114 h 204"/>
                <a:gd name="T42" fmla="*/ 242 w 272"/>
                <a:gd name="T43" fmla="*/ 120 h 204"/>
                <a:gd name="T44" fmla="*/ 228 w 272"/>
                <a:gd name="T45" fmla="*/ 126 h 204"/>
                <a:gd name="T46" fmla="*/ 214 w 272"/>
                <a:gd name="T47" fmla="*/ 132 h 204"/>
                <a:gd name="T48" fmla="*/ 201 w 272"/>
                <a:gd name="T49" fmla="*/ 136 h 204"/>
                <a:gd name="T50" fmla="*/ 187 w 272"/>
                <a:gd name="T51" fmla="*/ 142 h 204"/>
                <a:gd name="T52" fmla="*/ 173 w 272"/>
                <a:gd name="T53" fmla="*/ 148 h 204"/>
                <a:gd name="T54" fmla="*/ 159 w 272"/>
                <a:gd name="T55" fmla="*/ 154 h 204"/>
                <a:gd name="T56" fmla="*/ 145 w 272"/>
                <a:gd name="T57" fmla="*/ 159 h 204"/>
                <a:gd name="T58" fmla="*/ 131 w 272"/>
                <a:gd name="T59" fmla="*/ 165 h 204"/>
                <a:gd name="T60" fmla="*/ 118 w 272"/>
                <a:gd name="T61" fmla="*/ 171 h 204"/>
                <a:gd name="T62" fmla="*/ 104 w 272"/>
                <a:gd name="T63" fmla="*/ 177 h 204"/>
                <a:gd name="T64" fmla="*/ 90 w 272"/>
                <a:gd name="T65" fmla="*/ 181 h 204"/>
                <a:gd name="T66" fmla="*/ 76 w 272"/>
                <a:gd name="T67" fmla="*/ 187 h 204"/>
                <a:gd name="T68" fmla="*/ 62 w 272"/>
                <a:gd name="T69" fmla="*/ 193 h 204"/>
                <a:gd name="T70" fmla="*/ 49 w 272"/>
                <a:gd name="T71" fmla="*/ 198 h 204"/>
                <a:gd name="T72" fmla="*/ 35 w 272"/>
                <a:gd name="T73" fmla="*/ 204 h 204"/>
                <a:gd name="T74" fmla="*/ 30 w 272"/>
                <a:gd name="T75" fmla="*/ 191 h 204"/>
                <a:gd name="T76" fmla="*/ 27 w 272"/>
                <a:gd name="T77" fmla="*/ 179 h 204"/>
                <a:gd name="T78" fmla="*/ 22 w 272"/>
                <a:gd name="T79" fmla="*/ 165 h 204"/>
                <a:gd name="T80" fmla="*/ 17 w 272"/>
                <a:gd name="T81" fmla="*/ 152 h 204"/>
                <a:gd name="T82" fmla="*/ 13 w 272"/>
                <a:gd name="T83" fmla="*/ 140 h 204"/>
                <a:gd name="T84" fmla="*/ 9 w 272"/>
                <a:gd name="T85" fmla="*/ 127 h 204"/>
                <a:gd name="T86" fmla="*/ 5 w 272"/>
                <a:gd name="T87" fmla="*/ 114 h 204"/>
                <a:gd name="T88" fmla="*/ 0 w 272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" h="204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27"/>
                  </a:lnTo>
                  <a:lnTo>
                    <a:pt x="272" y="56"/>
                  </a:lnTo>
                  <a:lnTo>
                    <a:pt x="267" y="86"/>
                  </a:lnTo>
                  <a:lnTo>
                    <a:pt x="256" y="114"/>
                  </a:lnTo>
                  <a:lnTo>
                    <a:pt x="242" y="120"/>
                  </a:lnTo>
                  <a:lnTo>
                    <a:pt x="228" y="126"/>
                  </a:lnTo>
                  <a:lnTo>
                    <a:pt x="214" y="132"/>
                  </a:lnTo>
                  <a:lnTo>
                    <a:pt x="201" y="136"/>
                  </a:lnTo>
                  <a:lnTo>
                    <a:pt x="187" y="142"/>
                  </a:lnTo>
                  <a:lnTo>
                    <a:pt x="173" y="148"/>
                  </a:lnTo>
                  <a:lnTo>
                    <a:pt x="159" y="154"/>
                  </a:lnTo>
                  <a:lnTo>
                    <a:pt x="145" y="159"/>
                  </a:lnTo>
                  <a:lnTo>
                    <a:pt x="131" y="165"/>
                  </a:lnTo>
                  <a:lnTo>
                    <a:pt x="118" y="171"/>
                  </a:lnTo>
                  <a:lnTo>
                    <a:pt x="104" y="177"/>
                  </a:lnTo>
                  <a:lnTo>
                    <a:pt x="90" y="181"/>
                  </a:lnTo>
                  <a:lnTo>
                    <a:pt x="76" y="187"/>
                  </a:lnTo>
                  <a:lnTo>
                    <a:pt x="62" y="193"/>
                  </a:lnTo>
                  <a:lnTo>
                    <a:pt x="49" y="198"/>
                  </a:lnTo>
                  <a:lnTo>
                    <a:pt x="35" y="204"/>
                  </a:lnTo>
                  <a:lnTo>
                    <a:pt x="30" y="191"/>
                  </a:lnTo>
                  <a:lnTo>
                    <a:pt x="27" y="179"/>
                  </a:lnTo>
                  <a:lnTo>
                    <a:pt x="22" y="165"/>
                  </a:lnTo>
                  <a:lnTo>
                    <a:pt x="17" y="152"/>
                  </a:lnTo>
                  <a:lnTo>
                    <a:pt x="13" y="140"/>
                  </a:lnTo>
                  <a:lnTo>
                    <a:pt x="9" y="127"/>
                  </a:lnTo>
                  <a:lnTo>
                    <a:pt x="5" y="11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2" name="Freeform 92">
              <a:extLst>
                <a:ext uri="{FF2B5EF4-FFF2-40B4-BE49-F238E27FC236}">
                  <a16:creationId xmlns:a16="http://schemas.microsoft.com/office/drawing/2014/main" id="{1097E682-D9F1-49A0-BE8C-3C415EF3A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94"/>
            </a:xfrm>
            <a:custGeom>
              <a:avLst/>
              <a:gdLst>
                <a:gd name="T0" fmla="*/ 0 w 272"/>
                <a:gd name="T1" fmla="*/ 102 h 190"/>
                <a:gd name="T2" fmla="*/ 17 w 272"/>
                <a:gd name="T3" fmla="*/ 95 h 190"/>
                <a:gd name="T4" fmla="*/ 34 w 272"/>
                <a:gd name="T5" fmla="*/ 89 h 190"/>
                <a:gd name="T6" fmla="*/ 51 w 272"/>
                <a:gd name="T7" fmla="*/ 82 h 190"/>
                <a:gd name="T8" fmla="*/ 68 w 272"/>
                <a:gd name="T9" fmla="*/ 77 h 190"/>
                <a:gd name="T10" fmla="*/ 84 w 272"/>
                <a:gd name="T11" fmla="*/ 70 h 190"/>
                <a:gd name="T12" fmla="*/ 102 w 272"/>
                <a:gd name="T13" fmla="*/ 64 h 190"/>
                <a:gd name="T14" fmla="*/ 118 w 272"/>
                <a:gd name="T15" fmla="*/ 57 h 190"/>
                <a:gd name="T16" fmla="*/ 135 w 272"/>
                <a:gd name="T17" fmla="*/ 50 h 190"/>
                <a:gd name="T18" fmla="*/ 152 w 272"/>
                <a:gd name="T19" fmla="*/ 44 h 190"/>
                <a:gd name="T20" fmla="*/ 168 w 272"/>
                <a:gd name="T21" fmla="*/ 37 h 190"/>
                <a:gd name="T22" fmla="*/ 186 w 272"/>
                <a:gd name="T23" fmla="*/ 32 h 190"/>
                <a:gd name="T24" fmla="*/ 203 w 272"/>
                <a:gd name="T25" fmla="*/ 25 h 190"/>
                <a:gd name="T26" fmla="*/ 219 w 272"/>
                <a:gd name="T27" fmla="*/ 19 h 190"/>
                <a:gd name="T28" fmla="*/ 236 w 272"/>
                <a:gd name="T29" fmla="*/ 12 h 190"/>
                <a:gd name="T30" fmla="*/ 252 w 272"/>
                <a:gd name="T31" fmla="*/ 6 h 190"/>
                <a:gd name="T32" fmla="*/ 270 w 272"/>
                <a:gd name="T33" fmla="*/ 0 h 190"/>
                <a:gd name="T34" fmla="*/ 272 w 272"/>
                <a:gd name="T35" fmla="*/ 24 h 190"/>
                <a:gd name="T36" fmla="*/ 272 w 272"/>
                <a:gd name="T37" fmla="*/ 49 h 190"/>
                <a:gd name="T38" fmla="*/ 267 w 272"/>
                <a:gd name="T39" fmla="*/ 74 h 190"/>
                <a:gd name="T40" fmla="*/ 258 w 272"/>
                <a:gd name="T41" fmla="*/ 100 h 190"/>
                <a:gd name="T42" fmla="*/ 244 w 272"/>
                <a:gd name="T43" fmla="*/ 105 h 190"/>
                <a:gd name="T44" fmla="*/ 231 w 272"/>
                <a:gd name="T45" fmla="*/ 111 h 190"/>
                <a:gd name="T46" fmla="*/ 216 w 272"/>
                <a:gd name="T47" fmla="*/ 117 h 190"/>
                <a:gd name="T48" fmla="*/ 202 w 272"/>
                <a:gd name="T49" fmla="*/ 123 h 190"/>
                <a:gd name="T50" fmla="*/ 188 w 272"/>
                <a:gd name="T51" fmla="*/ 128 h 190"/>
                <a:gd name="T52" fmla="*/ 173 w 272"/>
                <a:gd name="T53" fmla="*/ 134 h 190"/>
                <a:gd name="T54" fmla="*/ 159 w 272"/>
                <a:gd name="T55" fmla="*/ 140 h 190"/>
                <a:gd name="T56" fmla="*/ 144 w 272"/>
                <a:gd name="T57" fmla="*/ 144 h 190"/>
                <a:gd name="T58" fmla="*/ 130 w 272"/>
                <a:gd name="T59" fmla="*/ 150 h 190"/>
                <a:gd name="T60" fmla="*/ 117 w 272"/>
                <a:gd name="T61" fmla="*/ 156 h 190"/>
                <a:gd name="T62" fmla="*/ 102 w 272"/>
                <a:gd name="T63" fmla="*/ 162 h 190"/>
                <a:gd name="T64" fmla="*/ 88 w 272"/>
                <a:gd name="T65" fmla="*/ 167 h 190"/>
                <a:gd name="T66" fmla="*/ 73 w 272"/>
                <a:gd name="T67" fmla="*/ 173 h 190"/>
                <a:gd name="T68" fmla="*/ 59 w 272"/>
                <a:gd name="T69" fmla="*/ 179 h 190"/>
                <a:gd name="T70" fmla="*/ 44 w 272"/>
                <a:gd name="T71" fmla="*/ 185 h 190"/>
                <a:gd name="T72" fmla="*/ 30 w 272"/>
                <a:gd name="T73" fmla="*/ 190 h 190"/>
                <a:gd name="T74" fmla="*/ 22 w 272"/>
                <a:gd name="T75" fmla="*/ 168 h 190"/>
                <a:gd name="T76" fmla="*/ 15 w 272"/>
                <a:gd name="T77" fmla="*/ 146 h 190"/>
                <a:gd name="T78" fmla="*/ 8 w 272"/>
                <a:gd name="T79" fmla="*/ 124 h 190"/>
                <a:gd name="T80" fmla="*/ 0 w 272"/>
                <a:gd name="T81" fmla="*/ 10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90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24"/>
                  </a:lnTo>
                  <a:lnTo>
                    <a:pt x="272" y="49"/>
                  </a:lnTo>
                  <a:lnTo>
                    <a:pt x="267" y="74"/>
                  </a:lnTo>
                  <a:lnTo>
                    <a:pt x="258" y="100"/>
                  </a:lnTo>
                  <a:lnTo>
                    <a:pt x="244" y="105"/>
                  </a:lnTo>
                  <a:lnTo>
                    <a:pt x="231" y="111"/>
                  </a:lnTo>
                  <a:lnTo>
                    <a:pt x="216" y="117"/>
                  </a:lnTo>
                  <a:lnTo>
                    <a:pt x="202" y="123"/>
                  </a:lnTo>
                  <a:lnTo>
                    <a:pt x="188" y="128"/>
                  </a:lnTo>
                  <a:lnTo>
                    <a:pt x="173" y="134"/>
                  </a:lnTo>
                  <a:lnTo>
                    <a:pt x="159" y="140"/>
                  </a:lnTo>
                  <a:lnTo>
                    <a:pt x="144" y="144"/>
                  </a:lnTo>
                  <a:lnTo>
                    <a:pt x="130" y="150"/>
                  </a:lnTo>
                  <a:lnTo>
                    <a:pt x="117" y="156"/>
                  </a:lnTo>
                  <a:lnTo>
                    <a:pt x="102" y="162"/>
                  </a:lnTo>
                  <a:lnTo>
                    <a:pt x="88" y="167"/>
                  </a:lnTo>
                  <a:lnTo>
                    <a:pt x="73" y="173"/>
                  </a:lnTo>
                  <a:lnTo>
                    <a:pt x="59" y="179"/>
                  </a:lnTo>
                  <a:lnTo>
                    <a:pt x="44" y="185"/>
                  </a:lnTo>
                  <a:lnTo>
                    <a:pt x="30" y="190"/>
                  </a:lnTo>
                  <a:lnTo>
                    <a:pt x="22" y="168"/>
                  </a:lnTo>
                  <a:lnTo>
                    <a:pt x="15" y="146"/>
                  </a:lnTo>
                  <a:lnTo>
                    <a:pt x="8" y="12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3" name="Freeform 93">
              <a:extLst>
                <a:ext uri="{FF2B5EF4-FFF2-40B4-BE49-F238E27FC236}">
                  <a16:creationId xmlns:a16="http://schemas.microsoft.com/office/drawing/2014/main" id="{FD4C4A20-53AD-4F5D-AB21-6FAC257AA1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88"/>
            </a:xfrm>
            <a:custGeom>
              <a:avLst/>
              <a:gdLst>
                <a:gd name="T0" fmla="*/ 0 w 272"/>
                <a:gd name="T1" fmla="*/ 102 h 178"/>
                <a:gd name="T2" fmla="*/ 17 w 272"/>
                <a:gd name="T3" fmla="*/ 95 h 178"/>
                <a:gd name="T4" fmla="*/ 34 w 272"/>
                <a:gd name="T5" fmla="*/ 89 h 178"/>
                <a:gd name="T6" fmla="*/ 51 w 272"/>
                <a:gd name="T7" fmla="*/ 82 h 178"/>
                <a:gd name="T8" fmla="*/ 68 w 272"/>
                <a:gd name="T9" fmla="*/ 77 h 178"/>
                <a:gd name="T10" fmla="*/ 84 w 272"/>
                <a:gd name="T11" fmla="*/ 70 h 178"/>
                <a:gd name="T12" fmla="*/ 102 w 272"/>
                <a:gd name="T13" fmla="*/ 63 h 178"/>
                <a:gd name="T14" fmla="*/ 118 w 272"/>
                <a:gd name="T15" fmla="*/ 57 h 178"/>
                <a:gd name="T16" fmla="*/ 135 w 272"/>
                <a:gd name="T17" fmla="*/ 50 h 178"/>
                <a:gd name="T18" fmla="*/ 152 w 272"/>
                <a:gd name="T19" fmla="*/ 44 h 178"/>
                <a:gd name="T20" fmla="*/ 168 w 272"/>
                <a:gd name="T21" fmla="*/ 37 h 178"/>
                <a:gd name="T22" fmla="*/ 186 w 272"/>
                <a:gd name="T23" fmla="*/ 31 h 178"/>
                <a:gd name="T24" fmla="*/ 203 w 272"/>
                <a:gd name="T25" fmla="*/ 25 h 178"/>
                <a:gd name="T26" fmla="*/ 219 w 272"/>
                <a:gd name="T27" fmla="*/ 18 h 178"/>
                <a:gd name="T28" fmla="*/ 236 w 272"/>
                <a:gd name="T29" fmla="*/ 12 h 178"/>
                <a:gd name="T30" fmla="*/ 252 w 272"/>
                <a:gd name="T31" fmla="*/ 5 h 178"/>
                <a:gd name="T32" fmla="*/ 270 w 272"/>
                <a:gd name="T33" fmla="*/ 0 h 178"/>
                <a:gd name="T34" fmla="*/ 272 w 272"/>
                <a:gd name="T35" fmla="*/ 19 h 178"/>
                <a:gd name="T36" fmla="*/ 272 w 272"/>
                <a:gd name="T37" fmla="*/ 41 h 178"/>
                <a:gd name="T38" fmla="*/ 269 w 272"/>
                <a:gd name="T39" fmla="*/ 63 h 178"/>
                <a:gd name="T40" fmla="*/ 261 w 272"/>
                <a:gd name="T41" fmla="*/ 83 h 178"/>
                <a:gd name="T42" fmla="*/ 246 w 272"/>
                <a:gd name="T43" fmla="*/ 89 h 178"/>
                <a:gd name="T44" fmla="*/ 232 w 272"/>
                <a:gd name="T45" fmla="*/ 95 h 178"/>
                <a:gd name="T46" fmla="*/ 217 w 272"/>
                <a:gd name="T47" fmla="*/ 101 h 178"/>
                <a:gd name="T48" fmla="*/ 202 w 272"/>
                <a:gd name="T49" fmla="*/ 106 h 178"/>
                <a:gd name="T50" fmla="*/ 188 w 272"/>
                <a:gd name="T51" fmla="*/ 113 h 178"/>
                <a:gd name="T52" fmla="*/ 173 w 272"/>
                <a:gd name="T53" fmla="*/ 119 h 178"/>
                <a:gd name="T54" fmla="*/ 158 w 272"/>
                <a:gd name="T55" fmla="*/ 125 h 178"/>
                <a:gd name="T56" fmla="*/ 143 w 272"/>
                <a:gd name="T57" fmla="*/ 131 h 178"/>
                <a:gd name="T58" fmla="*/ 129 w 272"/>
                <a:gd name="T59" fmla="*/ 136 h 178"/>
                <a:gd name="T60" fmla="*/ 114 w 272"/>
                <a:gd name="T61" fmla="*/ 142 h 178"/>
                <a:gd name="T62" fmla="*/ 99 w 272"/>
                <a:gd name="T63" fmla="*/ 148 h 178"/>
                <a:gd name="T64" fmla="*/ 84 w 272"/>
                <a:gd name="T65" fmla="*/ 155 h 178"/>
                <a:gd name="T66" fmla="*/ 69 w 272"/>
                <a:gd name="T67" fmla="*/ 160 h 178"/>
                <a:gd name="T68" fmla="*/ 55 w 272"/>
                <a:gd name="T69" fmla="*/ 166 h 178"/>
                <a:gd name="T70" fmla="*/ 40 w 272"/>
                <a:gd name="T71" fmla="*/ 172 h 178"/>
                <a:gd name="T72" fmla="*/ 25 w 272"/>
                <a:gd name="T73" fmla="*/ 178 h 178"/>
                <a:gd name="T74" fmla="*/ 20 w 272"/>
                <a:gd name="T75" fmla="*/ 158 h 178"/>
                <a:gd name="T76" fmla="*/ 13 w 272"/>
                <a:gd name="T77" fmla="*/ 140 h 178"/>
                <a:gd name="T78" fmla="*/ 6 w 272"/>
                <a:gd name="T79" fmla="*/ 120 h 178"/>
                <a:gd name="T80" fmla="*/ 0 w 272"/>
                <a:gd name="T81" fmla="*/ 10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78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3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2" y="19"/>
                  </a:lnTo>
                  <a:lnTo>
                    <a:pt x="272" y="41"/>
                  </a:lnTo>
                  <a:lnTo>
                    <a:pt x="269" y="63"/>
                  </a:lnTo>
                  <a:lnTo>
                    <a:pt x="261" y="83"/>
                  </a:lnTo>
                  <a:lnTo>
                    <a:pt x="246" y="89"/>
                  </a:lnTo>
                  <a:lnTo>
                    <a:pt x="232" y="95"/>
                  </a:lnTo>
                  <a:lnTo>
                    <a:pt x="217" y="101"/>
                  </a:lnTo>
                  <a:lnTo>
                    <a:pt x="202" y="106"/>
                  </a:lnTo>
                  <a:lnTo>
                    <a:pt x="188" y="113"/>
                  </a:lnTo>
                  <a:lnTo>
                    <a:pt x="173" y="119"/>
                  </a:lnTo>
                  <a:lnTo>
                    <a:pt x="158" y="125"/>
                  </a:lnTo>
                  <a:lnTo>
                    <a:pt x="143" y="131"/>
                  </a:lnTo>
                  <a:lnTo>
                    <a:pt x="129" y="136"/>
                  </a:lnTo>
                  <a:lnTo>
                    <a:pt x="114" y="142"/>
                  </a:lnTo>
                  <a:lnTo>
                    <a:pt x="99" y="148"/>
                  </a:lnTo>
                  <a:lnTo>
                    <a:pt x="84" y="155"/>
                  </a:lnTo>
                  <a:lnTo>
                    <a:pt x="69" y="160"/>
                  </a:lnTo>
                  <a:lnTo>
                    <a:pt x="55" y="166"/>
                  </a:lnTo>
                  <a:lnTo>
                    <a:pt x="40" y="172"/>
                  </a:lnTo>
                  <a:lnTo>
                    <a:pt x="25" y="178"/>
                  </a:lnTo>
                  <a:lnTo>
                    <a:pt x="20" y="158"/>
                  </a:lnTo>
                  <a:lnTo>
                    <a:pt x="13" y="140"/>
                  </a:lnTo>
                  <a:lnTo>
                    <a:pt x="6" y="12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4" name="Freeform 94">
              <a:extLst>
                <a:ext uri="{FF2B5EF4-FFF2-40B4-BE49-F238E27FC236}">
                  <a16:creationId xmlns:a16="http://schemas.microsoft.com/office/drawing/2014/main" id="{67F340B5-07FE-413A-98F1-704BC16C8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8"/>
              <a:ext cx="137" cy="82"/>
            </a:xfrm>
            <a:custGeom>
              <a:avLst/>
              <a:gdLst>
                <a:gd name="T0" fmla="*/ 0 w 272"/>
                <a:gd name="T1" fmla="*/ 102 h 164"/>
                <a:gd name="T2" fmla="*/ 17 w 272"/>
                <a:gd name="T3" fmla="*/ 95 h 164"/>
                <a:gd name="T4" fmla="*/ 35 w 272"/>
                <a:gd name="T5" fmla="*/ 89 h 164"/>
                <a:gd name="T6" fmla="*/ 51 w 272"/>
                <a:gd name="T7" fmla="*/ 82 h 164"/>
                <a:gd name="T8" fmla="*/ 68 w 272"/>
                <a:gd name="T9" fmla="*/ 77 h 164"/>
                <a:gd name="T10" fmla="*/ 85 w 272"/>
                <a:gd name="T11" fmla="*/ 70 h 164"/>
                <a:gd name="T12" fmla="*/ 103 w 272"/>
                <a:gd name="T13" fmla="*/ 63 h 164"/>
                <a:gd name="T14" fmla="*/ 119 w 272"/>
                <a:gd name="T15" fmla="*/ 57 h 164"/>
                <a:gd name="T16" fmla="*/ 136 w 272"/>
                <a:gd name="T17" fmla="*/ 50 h 164"/>
                <a:gd name="T18" fmla="*/ 153 w 272"/>
                <a:gd name="T19" fmla="*/ 44 h 164"/>
                <a:gd name="T20" fmla="*/ 169 w 272"/>
                <a:gd name="T21" fmla="*/ 37 h 164"/>
                <a:gd name="T22" fmla="*/ 187 w 272"/>
                <a:gd name="T23" fmla="*/ 31 h 164"/>
                <a:gd name="T24" fmla="*/ 203 w 272"/>
                <a:gd name="T25" fmla="*/ 25 h 164"/>
                <a:gd name="T26" fmla="*/ 220 w 272"/>
                <a:gd name="T27" fmla="*/ 18 h 164"/>
                <a:gd name="T28" fmla="*/ 237 w 272"/>
                <a:gd name="T29" fmla="*/ 12 h 164"/>
                <a:gd name="T30" fmla="*/ 253 w 272"/>
                <a:gd name="T31" fmla="*/ 5 h 164"/>
                <a:gd name="T32" fmla="*/ 271 w 272"/>
                <a:gd name="T33" fmla="*/ 0 h 164"/>
                <a:gd name="T34" fmla="*/ 272 w 272"/>
                <a:gd name="T35" fmla="*/ 16 h 164"/>
                <a:gd name="T36" fmla="*/ 272 w 272"/>
                <a:gd name="T37" fmla="*/ 34 h 164"/>
                <a:gd name="T38" fmla="*/ 270 w 272"/>
                <a:gd name="T39" fmla="*/ 51 h 164"/>
                <a:gd name="T40" fmla="*/ 264 w 272"/>
                <a:gd name="T41" fmla="*/ 68 h 164"/>
                <a:gd name="T42" fmla="*/ 249 w 272"/>
                <a:gd name="T43" fmla="*/ 74 h 164"/>
                <a:gd name="T44" fmla="*/ 234 w 272"/>
                <a:gd name="T45" fmla="*/ 80 h 164"/>
                <a:gd name="T46" fmla="*/ 219 w 272"/>
                <a:gd name="T47" fmla="*/ 87 h 164"/>
                <a:gd name="T48" fmla="*/ 204 w 272"/>
                <a:gd name="T49" fmla="*/ 93 h 164"/>
                <a:gd name="T50" fmla="*/ 189 w 272"/>
                <a:gd name="T51" fmla="*/ 98 h 164"/>
                <a:gd name="T52" fmla="*/ 174 w 272"/>
                <a:gd name="T53" fmla="*/ 104 h 164"/>
                <a:gd name="T54" fmla="*/ 159 w 272"/>
                <a:gd name="T55" fmla="*/ 110 h 164"/>
                <a:gd name="T56" fmla="*/ 143 w 272"/>
                <a:gd name="T57" fmla="*/ 116 h 164"/>
                <a:gd name="T58" fmla="*/ 128 w 272"/>
                <a:gd name="T59" fmla="*/ 123 h 164"/>
                <a:gd name="T60" fmla="*/ 113 w 272"/>
                <a:gd name="T61" fmla="*/ 128 h 164"/>
                <a:gd name="T62" fmla="*/ 98 w 272"/>
                <a:gd name="T63" fmla="*/ 134 h 164"/>
                <a:gd name="T64" fmla="*/ 83 w 272"/>
                <a:gd name="T65" fmla="*/ 140 h 164"/>
                <a:gd name="T66" fmla="*/ 67 w 272"/>
                <a:gd name="T67" fmla="*/ 146 h 164"/>
                <a:gd name="T68" fmla="*/ 52 w 272"/>
                <a:gd name="T69" fmla="*/ 152 h 164"/>
                <a:gd name="T70" fmla="*/ 37 w 272"/>
                <a:gd name="T71" fmla="*/ 158 h 164"/>
                <a:gd name="T72" fmla="*/ 22 w 272"/>
                <a:gd name="T73" fmla="*/ 164 h 164"/>
                <a:gd name="T74" fmla="*/ 16 w 272"/>
                <a:gd name="T75" fmla="*/ 148 h 164"/>
                <a:gd name="T76" fmla="*/ 12 w 272"/>
                <a:gd name="T77" fmla="*/ 133 h 164"/>
                <a:gd name="T78" fmla="*/ 6 w 272"/>
                <a:gd name="T79" fmla="*/ 117 h 164"/>
                <a:gd name="T80" fmla="*/ 0 w 272"/>
                <a:gd name="T81" fmla="*/ 10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64">
                  <a:moveTo>
                    <a:pt x="0" y="102"/>
                  </a:moveTo>
                  <a:lnTo>
                    <a:pt x="17" y="95"/>
                  </a:lnTo>
                  <a:lnTo>
                    <a:pt x="35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5" y="70"/>
                  </a:lnTo>
                  <a:lnTo>
                    <a:pt x="103" y="63"/>
                  </a:lnTo>
                  <a:lnTo>
                    <a:pt x="119" y="57"/>
                  </a:lnTo>
                  <a:lnTo>
                    <a:pt x="136" y="50"/>
                  </a:lnTo>
                  <a:lnTo>
                    <a:pt x="153" y="44"/>
                  </a:lnTo>
                  <a:lnTo>
                    <a:pt x="169" y="37"/>
                  </a:lnTo>
                  <a:lnTo>
                    <a:pt x="187" y="31"/>
                  </a:lnTo>
                  <a:lnTo>
                    <a:pt x="203" y="25"/>
                  </a:lnTo>
                  <a:lnTo>
                    <a:pt x="220" y="18"/>
                  </a:lnTo>
                  <a:lnTo>
                    <a:pt x="237" y="12"/>
                  </a:lnTo>
                  <a:lnTo>
                    <a:pt x="253" y="5"/>
                  </a:lnTo>
                  <a:lnTo>
                    <a:pt x="271" y="0"/>
                  </a:lnTo>
                  <a:lnTo>
                    <a:pt x="272" y="16"/>
                  </a:lnTo>
                  <a:lnTo>
                    <a:pt x="272" y="34"/>
                  </a:lnTo>
                  <a:lnTo>
                    <a:pt x="270" y="51"/>
                  </a:lnTo>
                  <a:lnTo>
                    <a:pt x="264" y="68"/>
                  </a:lnTo>
                  <a:lnTo>
                    <a:pt x="249" y="74"/>
                  </a:lnTo>
                  <a:lnTo>
                    <a:pt x="234" y="80"/>
                  </a:lnTo>
                  <a:lnTo>
                    <a:pt x="219" y="87"/>
                  </a:lnTo>
                  <a:lnTo>
                    <a:pt x="204" y="93"/>
                  </a:lnTo>
                  <a:lnTo>
                    <a:pt x="189" y="98"/>
                  </a:lnTo>
                  <a:lnTo>
                    <a:pt x="174" y="104"/>
                  </a:lnTo>
                  <a:lnTo>
                    <a:pt x="159" y="110"/>
                  </a:lnTo>
                  <a:lnTo>
                    <a:pt x="143" y="116"/>
                  </a:lnTo>
                  <a:lnTo>
                    <a:pt x="128" y="123"/>
                  </a:lnTo>
                  <a:lnTo>
                    <a:pt x="113" y="128"/>
                  </a:lnTo>
                  <a:lnTo>
                    <a:pt x="98" y="134"/>
                  </a:lnTo>
                  <a:lnTo>
                    <a:pt x="83" y="140"/>
                  </a:lnTo>
                  <a:lnTo>
                    <a:pt x="67" y="146"/>
                  </a:lnTo>
                  <a:lnTo>
                    <a:pt x="52" y="152"/>
                  </a:lnTo>
                  <a:lnTo>
                    <a:pt x="37" y="158"/>
                  </a:lnTo>
                  <a:lnTo>
                    <a:pt x="22" y="164"/>
                  </a:lnTo>
                  <a:lnTo>
                    <a:pt x="16" y="148"/>
                  </a:lnTo>
                  <a:lnTo>
                    <a:pt x="12" y="133"/>
                  </a:lnTo>
                  <a:lnTo>
                    <a:pt x="6" y="11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5" name="Freeform 95">
              <a:extLst>
                <a:ext uri="{FF2B5EF4-FFF2-40B4-BE49-F238E27FC236}">
                  <a16:creationId xmlns:a16="http://schemas.microsoft.com/office/drawing/2014/main" id="{D565A130-D45A-4051-BB41-CE4A28B41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76"/>
            </a:xfrm>
            <a:custGeom>
              <a:avLst/>
              <a:gdLst>
                <a:gd name="T0" fmla="*/ 0 w 272"/>
                <a:gd name="T1" fmla="*/ 104 h 152"/>
                <a:gd name="T2" fmla="*/ 17 w 272"/>
                <a:gd name="T3" fmla="*/ 97 h 152"/>
                <a:gd name="T4" fmla="*/ 35 w 272"/>
                <a:gd name="T5" fmla="*/ 91 h 152"/>
                <a:gd name="T6" fmla="*/ 51 w 272"/>
                <a:gd name="T7" fmla="*/ 84 h 152"/>
                <a:gd name="T8" fmla="*/ 68 w 272"/>
                <a:gd name="T9" fmla="*/ 77 h 152"/>
                <a:gd name="T10" fmla="*/ 85 w 272"/>
                <a:gd name="T11" fmla="*/ 72 h 152"/>
                <a:gd name="T12" fmla="*/ 103 w 272"/>
                <a:gd name="T13" fmla="*/ 65 h 152"/>
                <a:gd name="T14" fmla="*/ 119 w 272"/>
                <a:gd name="T15" fmla="*/ 59 h 152"/>
                <a:gd name="T16" fmla="*/ 136 w 272"/>
                <a:gd name="T17" fmla="*/ 52 h 152"/>
                <a:gd name="T18" fmla="*/ 153 w 272"/>
                <a:gd name="T19" fmla="*/ 45 h 152"/>
                <a:gd name="T20" fmla="*/ 169 w 272"/>
                <a:gd name="T21" fmla="*/ 39 h 152"/>
                <a:gd name="T22" fmla="*/ 187 w 272"/>
                <a:gd name="T23" fmla="*/ 33 h 152"/>
                <a:gd name="T24" fmla="*/ 203 w 272"/>
                <a:gd name="T25" fmla="*/ 26 h 152"/>
                <a:gd name="T26" fmla="*/ 220 w 272"/>
                <a:gd name="T27" fmla="*/ 20 h 152"/>
                <a:gd name="T28" fmla="*/ 237 w 272"/>
                <a:gd name="T29" fmla="*/ 13 h 152"/>
                <a:gd name="T30" fmla="*/ 253 w 272"/>
                <a:gd name="T31" fmla="*/ 7 h 152"/>
                <a:gd name="T32" fmla="*/ 271 w 272"/>
                <a:gd name="T33" fmla="*/ 0 h 152"/>
                <a:gd name="T34" fmla="*/ 272 w 272"/>
                <a:gd name="T35" fmla="*/ 14 h 152"/>
                <a:gd name="T36" fmla="*/ 272 w 272"/>
                <a:gd name="T37" fmla="*/ 28 h 152"/>
                <a:gd name="T38" fmla="*/ 270 w 272"/>
                <a:gd name="T39" fmla="*/ 42 h 152"/>
                <a:gd name="T40" fmla="*/ 266 w 272"/>
                <a:gd name="T41" fmla="*/ 56 h 152"/>
                <a:gd name="T42" fmla="*/ 251 w 272"/>
                <a:gd name="T43" fmla="*/ 61 h 152"/>
                <a:gd name="T44" fmla="*/ 235 w 272"/>
                <a:gd name="T45" fmla="*/ 67 h 152"/>
                <a:gd name="T46" fmla="*/ 220 w 272"/>
                <a:gd name="T47" fmla="*/ 74 h 152"/>
                <a:gd name="T48" fmla="*/ 204 w 272"/>
                <a:gd name="T49" fmla="*/ 80 h 152"/>
                <a:gd name="T50" fmla="*/ 189 w 272"/>
                <a:gd name="T51" fmla="*/ 85 h 152"/>
                <a:gd name="T52" fmla="*/ 173 w 272"/>
                <a:gd name="T53" fmla="*/ 91 h 152"/>
                <a:gd name="T54" fmla="*/ 158 w 272"/>
                <a:gd name="T55" fmla="*/ 98 h 152"/>
                <a:gd name="T56" fmla="*/ 142 w 272"/>
                <a:gd name="T57" fmla="*/ 104 h 152"/>
                <a:gd name="T58" fmla="*/ 127 w 272"/>
                <a:gd name="T59" fmla="*/ 110 h 152"/>
                <a:gd name="T60" fmla="*/ 111 w 272"/>
                <a:gd name="T61" fmla="*/ 115 h 152"/>
                <a:gd name="T62" fmla="*/ 96 w 272"/>
                <a:gd name="T63" fmla="*/ 122 h 152"/>
                <a:gd name="T64" fmla="*/ 79 w 272"/>
                <a:gd name="T65" fmla="*/ 128 h 152"/>
                <a:gd name="T66" fmla="*/ 65 w 272"/>
                <a:gd name="T67" fmla="*/ 134 h 152"/>
                <a:gd name="T68" fmla="*/ 48 w 272"/>
                <a:gd name="T69" fmla="*/ 139 h 152"/>
                <a:gd name="T70" fmla="*/ 33 w 272"/>
                <a:gd name="T71" fmla="*/ 146 h 152"/>
                <a:gd name="T72" fmla="*/ 17 w 272"/>
                <a:gd name="T73" fmla="*/ 152 h 152"/>
                <a:gd name="T74" fmla="*/ 13 w 272"/>
                <a:gd name="T75" fmla="*/ 139 h 152"/>
                <a:gd name="T76" fmla="*/ 9 w 272"/>
                <a:gd name="T77" fmla="*/ 128 h 152"/>
                <a:gd name="T78" fmla="*/ 5 w 272"/>
                <a:gd name="T79" fmla="*/ 115 h 152"/>
                <a:gd name="T80" fmla="*/ 0 w 272"/>
                <a:gd name="T81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52">
                  <a:moveTo>
                    <a:pt x="0" y="104"/>
                  </a:moveTo>
                  <a:lnTo>
                    <a:pt x="17" y="97"/>
                  </a:lnTo>
                  <a:lnTo>
                    <a:pt x="35" y="91"/>
                  </a:lnTo>
                  <a:lnTo>
                    <a:pt x="51" y="84"/>
                  </a:lnTo>
                  <a:lnTo>
                    <a:pt x="68" y="77"/>
                  </a:lnTo>
                  <a:lnTo>
                    <a:pt x="85" y="72"/>
                  </a:lnTo>
                  <a:lnTo>
                    <a:pt x="103" y="65"/>
                  </a:lnTo>
                  <a:lnTo>
                    <a:pt x="119" y="59"/>
                  </a:lnTo>
                  <a:lnTo>
                    <a:pt x="136" y="52"/>
                  </a:lnTo>
                  <a:lnTo>
                    <a:pt x="153" y="45"/>
                  </a:lnTo>
                  <a:lnTo>
                    <a:pt x="169" y="39"/>
                  </a:lnTo>
                  <a:lnTo>
                    <a:pt x="187" y="33"/>
                  </a:lnTo>
                  <a:lnTo>
                    <a:pt x="203" y="26"/>
                  </a:lnTo>
                  <a:lnTo>
                    <a:pt x="220" y="20"/>
                  </a:lnTo>
                  <a:lnTo>
                    <a:pt x="237" y="13"/>
                  </a:lnTo>
                  <a:lnTo>
                    <a:pt x="253" y="7"/>
                  </a:lnTo>
                  <a:lnTo>
                    <a:pt x="271" y="0"/>
                  </a:lnTo>
                  <a:lnTo>
                    <a:pt x="272" y="14"/>
                  </a:lnTo>
                  <a:lnTo>
                    <a:pt x="272" y="28"/>
                  </a:lnTo>
                  <a:lnTo>
                    <a:pt x="270" y="42"/>
                  </a:lnTo>
                  <a:lnTo>
                    <a:pt x="266" y="56"/>
                  </a:lnTo>
                  <a:lnTo>
                    <a:pt x="251" y="61"/>
                  </a:lnTo>
                  <a:lnTo>
                    <a:pt x="235" y="67"/>
                  </a:lnTo>
                  <a:lnTo>
                    <a:pt x="220" y="74"/>
                  </a:lnTo>
                  <a:lnTo>
                    <a:pt x="204" y="80"/>
                  </a:lnTo>
                  <a:lnTo>
                    <a:pt x="189" y="85"/>
                  </a:lnTo>
                  <a:lnTo>
                    <a:pt x="173" y="91"/>
                  </a:lnTo>
                  <a:lnTo>
                    <a:pt x="158" y="98"/>
                  </a:lnTo>
                  <a:lnTo>
                    <a:pt x="142" y="104"/>
                  </a:lnTo>
                  <a:lnTo>
                    <a:pt x="127" y="110"/>
                  </a:lnTo>
                  <a:lnTo>
                    <a:pt x="111" y="115"/>
                  </a:lnTo>
                  <a:lnTo>
                    <a:pt x="96" y="122"/>
                  </a:lnTo>
                  <a:lnTo>
                    <a:pt x="79" y="128"/>
                  </a:lnTo>
                  <a:lnTo>
                    <a:pt x="65" y="134"/>
                  </a:lnTo>
                  <a:lnTo>
                    <a:pt x="48" y="139"/>
                  </a:lnTo>
                  <a:lnTo>
                    <a:pt x="33" y="146"/>
                  </a:lnTo>
                  <a:lnTo>
                    <a:pt x="17" y="152"/>
                  </a:lnTo>
                  <a:lnTo>
                    <a:pt x="13" y="139"/>
                  </a:lnTo>
                  <a:lnTo>
                    <a:pt x="9" y="128"/>
                  </a:lnTo>
                  <a:lnTo>
                    <a:pt x="5" y="115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6" name="Freeform 96">
              <a:extLst>
                <a:ext uri="{FF2B5EF4-FFF2-40B4-BE49-F238E27FC236}">
                  <a16:creationId xmlns:a16="http://schemas.microsoft.com/office/drawing/2014/main" id="{1DE87E4B-49C1-43F4-9400-CCF75E222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69"/>
            </a:xfrm>
            <a:custGeom>
              <a:avLst/>
              <a:gdLst>
                <a:gd name="T0" fmla="*/ 0 w 272"/>
                <a:gd name="T1" fmla="*/ 104 h 139"/>
                <a:gd name="T2" fmla="*/ 17 w 272"/>
                <a:gd name="T3" fmla="*/ 97 h 139"/>
                <a:gd name="T4" fmla="*/ 33 w 272"/>
                <a:gd name="T5" fmla="*/ 91 h 139"/>
                <a:gd name="T6" fmla="*/ 51 w 272"/>
                <a:gd name="T7" fmla="*/ 84 h 139"/>
                <a:gd name="T8" fmla="*/ 68 w 272"/>
                <a:gd name="T9" fmla="*/ 77 h 139"/>
                <a:gd name="T10" fmla="*/ 84 w 272"/>
                <a:gd name="T11" fmla="*/ 72 h 139"/>
                <a:gd name="T12" fmla="*/ 101 w 272"/>
                <a:gd name="T13" fmla="*/ 65 h 139"/>
                <a:gd name="T14" fmla="*/ 119 w 272"/>
                <a:gd name="T15" fmla="*/ 59 h 139"/>
                <a:gd name="T16" fmla="*/ 136 w 272"/>
                <a:gd name="T17" fmla="*/ 52 h 139"/>
                <a:gd name="T18" fmla="*/ 152 w 272"/>
                <a:gd name="T19" fmla="*/ 45 h 139"/>
                <a:gd name="T20" fmla="*/ 169 w 272"/>
                <a:gd name="T21" fmla="*/ 39 h 139"/>
                <a:gd name="T22" fmla="*/ 187 w 272"/>
                <a:gd name="T23" fmla="*/ 33 h 139"/>
                <a:gd name="T24" fmla="*/ 203 w 272"/>
                <a:gd name="T25" fmla="*/ 26 h 139"/>
                <a:gd name="T26" fmla="*/ 220 w 272"/>
                <a:gd name="T27" fmla="*/ 20 h 139"/>
                <a:gd name="T28" fmla="*/ 237 w 272"/>
                <a:gd name="T29" fmla="*/ 13 h 139"/>
                <a:gd name="T30" fmla="*/ 253 w 272"/>
                <a:gd name="T31" fmla="*/ 7 h 139"/>
                <a:gd name="T32" fmla="*/ 271 w 272"/>
                <a:gd name="T33" fmla="*/ 0 h 139"/>
                <a:gd name="T34" fmla="*/ 272 w 272"/>
                <a:gd name="T35" fmla="*/ 10 h 139"/>
                <a:gd name="T36" fmla="*/ 272 w 272"/>
                <a:gd name="T37" fmla="*/ 20 h 139"/>
                <a:gd name="T38" fmla="*/ 271 w 272"/>
                <a:gd name="T39" fmla="*/ 30 h 139"/>
                <a:gd name="T40" fmla="*/ 268 w 272"/>
                <a:gd name="T41" fmla="*/ 39 h 139"/>
                <a:gd name="T42" fmla="*/ 252 w 272"/>
                <a:gd name="T43" fmla="*/ 45 h 139"/>
                <a:gd name="T44" fmla="*/ 237 w 272"/>
                <a:gd name="T45" fmla="*/ 52 h 139"/>
                <a:gd name="T46" fmla="*/ 221 w 272"/>
                <a:gd name="T47" fmla="*/ 58 h 139"/>
                <a:gd name="T48" fmla="*/ 205 w 272"/>
                <a:gd name="T49" fmla="*/ 65 h 139"/>
                <a:gd name="T50" fmla="*/ 189 w 272"/>
                <a:gd name="T51" fmla="*/ 70 h 139"/>
                <a:gd name="T52" fmla="*/ 173 w 272"/>
                <a:gd name="T53" fmla="*/ 77 h 139"/>
                <a:gd name="T54" fmla="*/ 157 w 272"/>
                <a:gd name="T55" fmla="*/ 83 h 139"/>
                <a:gd name="T56" fmla="*/ 141 w 272"/>
                <a:gd name="T57" fmla="*/ 89 h 139"/>
                <a:gd name="T58" fmla="*/ 124 w 272"/>
                <a:gd name="T59" fmla="*/ 96 h 139"/>
                <a:gd name="T60" fmla="*/ 109 w 272"/>
                <a:gd name="T61" fmla="*/ 102 h 139"/>
                <a:gd name="T62" fmla="*/ 93 w 272"/>
                <a:gd name="T63" fmla="*/ 108 h 139"/>
                <a:gd name="T64" fmla="*/ 77 w 272"/>
                <a:gd name="T65" fmla="*/ 114 h 139"/>
                <a:gd name="T66" fmla="*/ 61 w 272"/>
                <a:gd name="T67" fmla="*/ 121 h 139"/>
                <a:gd name="T68" fmla="*/ 45 w 272"/>
                <a:gd name="T69" fmla="*/ 127 h 139"/>
                <a:gd name="T70" fmla="*/ 29 w 272"/>
                <a:gd name="T71" fmla="*/ 134 h 139"/>
                <a:gd name="T72" fmla="*/ 13 w 272"/>
                <a:gd name="T73" fmla="*/ 139 h 139"/>
                <a:gd name="T74" fmla="*/ 9 w 272"/>
                <a:gd name="T75" fmla="*/ 130 h 139"/>
                <a:gd name="T76" fmla="*/ 7 w 272"/>
                <a:gd name="T77" fmla="*/ 121 h 139"/>
                <a:gd name="T78" fmla="*/ 3 w 272"/>
                <a:gd name="T79" fmla="*/ 113 h 139"/>
                <a:gd name="T80" fmla="*/ 0 w 272"/>
                <a:gd name="T81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39">
                  <a:moveTo>
                    <a:pt x="0" y="104"/>
                  </a:moveTo>
                  <a:lnTo>
                    <a:pt x="17" y="97"/>
                  </a:lnTo>
                  <a:lnTo>
                    <a:pt x="33" y="91"/>
                  </a:lnTo>
                  <a:lnTo>
                    <a:pt x="51" y="84"/>
                  </a:lnTo>
                  <a:lnTo>
                    <a:pt x="68" y="77"/>
                  </a:lnTo>
                  <a:lnTo>
                    <a:pt x="84" y="72"/>
                  </a:lnTo>
                  <a:lnTo>
                    <a:pt x="101" y="65"/>
                  </a:lnTo>
                  <a:lnTo>
                    <a:pt x="119" y="59"/>
                  </a:lnTo>
                  <a:lnTo>
                    <a:pt x="136" y="52"/>
                  </a:lnTo>
                  <a:lnTo>
                    <a:pt x="152" y="45"/>
                  </a:lnTo>
                  <a:lnTo>
                    <a:pt x="169" y="39"/>
                  </a:lnTo>
                  <a:lnTo>
                    <a:pt x="187" y="33"/>
                  </a:lnTo>
                  <a:lnTo>
                    <a:pt x="203" y="26"/>
                  </a:lnTo>
                  <a:lnTo>
                    <a:pt x="220" y="20"/>
                  </a:lnTo>
                  <a:lnTo>
                    <a:pt x="237" y="13"/>
                  </a:lnTo>
                  <a:lnTo>
                    <a:pt x="253" y="7"/>
                  </a:lnTo>
                  <a:lnTo>
                    <a:pt x="271" y="0"/>
                  </a:lnTo>
                  <a:lnTo>
                    <a:pt x="272" y="10"/>
                  </a:lnTo>
                  <a:lnTo>
                    <a:pt x="272" y="20"/>
                  </a:lnTo>
                  <a:lnTo>
                    <a:pt x="271" y="30"/>
                  </a:lnTo>
                  <a:lnTo>
                    <a:pt x="268" y="39"/>
                  </a:lnTo>
                  <a:lnTo>
                    <a:pt x="252" y="45"/>
                  </a:lnTo>
                  <a:lnTo>
                    <a:pt x="237" y="52"/>
                  </a:lnTo>
                  <a:lnTo>
                    <a:pt x="221" y="58"/>
                  </a:lnTo>
                  <a:lnTo>
                    <a:pt x="205" y="65"/>
                  </a:lnTo>
                  <a:lnTo>
                    <a:pt x="189" y="70"/>
                  </a:lnTo>
                  <a:lnTo>
                    <a:pt x="173" y="77"/>
                  </a:lnTo>
                  <a:lnTo>
                    <a:pt x="157" y="83"/>
                  </a:lnTo>
                  <a:lnTo>
                    <a:pt x="141" y="89"/>
                  </a:lnTo>
                  <a:lnTo>
                    <a:pt x="124" y="96"/>
                  </a:lnTo>
                  <a:lnTo>
                    <a:pt x="109" y="102"/>
                  </a:lnTo>
                  <a:lnTo>
                    <a:pt x="93" y="108"/>
                  </a:lnTo>
                  <a:lnTo>
                    <a:pt x="77" y="114"/>
                  </a:lnTo>
                  <a:lnTo>
                    <a:pt x="61" y="121"/>
                  </a:lnTo>
                  <a:lnTo>
                    <a:pt x="45" y="127"/>
                  </a:lnTo>
                  <a:lnTo>
                    <a:pt x="29" y="134"/>
                  </a:lnTo>
                  <a:lnTo>
                    <a:pt x="13" y="139"/>
                  </a:lnTo>
                  <a:lnTo>
                    <a:pt x="9" y="130"/>
                  </a:lnTo>
                  <a:lnTo>
                    <a:pt x="7" y="121"/>
                  </a:lnTo>
                  <a:lnTo>
                    <a:pt x="3" y="11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7" name="Freeform 97">
              <a:extLst>
                <a:ext uri="{FF2B5EF4-FFF2-40B4-BE49-F238E27FC236}">
                  <a16:creationId xmlns:a16="http://schemas.microsoft.com/office/drawing/2014/main" id="{BF04208B-E137-4BA1-914B-31BA58AECB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63"/>
            </a:xfrm>
            <a:custGeom>
              <a:avLst/>
              <a:gdLst>
                <a:gd name="T0" fmla="*/ 0 w 271"/>
                <a:gd name="T1" fmla="*/ 103 h 126"/>
                <a:gd name="T2" fmla="*/ 271 w 271"/>
                <a:gd name="T3" fmla="*/ 0 h 126"/>
                <a:gd name="T4" fmla="*/ 271 w 271"/>
                <a:gd name="T5" fmla="*/ 25 h 126"/>
                <a:gd name="T6" fmla="*/ 8 w 271"/>
                <a:gd name="T7" fmla="*/ 126 h 126"/>
                <a:gd name="T8" fmla="*/ 0 w 271"/>
                <a:gd name="T9" fmla="*/ 10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26">
                  <a:moveTo>
                    <a:pt x="0" y="103"/>
                  </a:moveTo>
                  <a:lnTo>
                    <a:pt x="271" y="0"/>
                  </a:lnTo>
                  <a:lnTo>
                    <a:pt x="271" y="25"/>
                  </a:lnTo>
                  <a:lnTo>
                    <a:pt x="8" y="12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8" name="Freeform 98">
              <a:extLst>
                <a:ext uri="{FF2B5EF4-FFF2-40B4-BE49-F238E27FC236}">
                  <a16:creationId xmlns:a16="http://schemas.microsoft.com/office/drawing/2014/main" id="{67504D26-8ED4-4CBD-BB13-73D14AC5D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679"/>
              <a:ext cx="39" cy="86"/>
            </a:xfrm>
            <a:custGeom>
              <a:avLst/>
              <a:gdLst>
                <a:gd name="T0" fmla="*/ 0 w 77"/>
                <a:gd name="T1" fmla="*/ 7 h 170"/>
                <a:gd name="T2" fmla="*/ 14 w 77"/>
                <a:gd name="T3" fmla="*/ 0 h 170"/>
                <a:gd name="T4" fmla="*/ 77 w 77"/>
                <a:gd name="T5" fmla="*/ 167 h 170"/>
                <a:gd name="T6" fmla="*/ 68 w 77"/>
                <a:gd name="T7" fmla="*/ 170 h 170"/>
                <a:gd name="T8" fmla="*/ 0 w 77"/>
                <a:gd name="T9" fmla="*/ 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0">
                  <a:moveTo>
                    <a:pt x="0" y="7"/>
                  </a:moveTo>
                  <a:lnTo>
                    <a:pt x="14" y="0"/>
                  </a:lnTo>
                  <a:lnTo>
                    <a:pt x="77" y="167"/>
                  </a:lnTo>
                  <a:lnTo>
                    <a:pt x="68" y="17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19" name="Freeform 99">
              <a:extLst>
                <a:ext uri="{FF2B5EF4-FFF2-40B4-BE49-F238E27FC236}">
                  <a16:creationId xmlns:a16="http://schemas.microsoft.com/office/drawing/2014/main" id="{1AFDAE0F-2E3D-4887-9170-B9DD4C528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2703"/>
              <a:ext cx="57" cy="20"/>
            </a:xfrm>
            <a:custGeom>
              <a:avLst/>
              <a:gdLst>
                <a:gd name="T0" fmla="*/ 61 w 118"/>
                <a:gd name="T1" fmla="*/ 3 h 43"/>
                <a:gd name="T2" fmla="*/ 73 w 118"/>
                <a:gd name="T3" fmla="*/ 5 h 43"/>
                <a:gd name="T4" fmla="*/ 84 w 118"/>
                <a:gd name="T5" fmla="*/ 7 h 43"/>
                <a:gd name="T6" fmla="*/ 95 w 118"/>
                <a:gd name="T7" fmla="*/ 11 h 43"/>
                <a:gd name="T8" fmla="*/ 103 w 118"/>
                <a:gd name="T9" fmla="*/ 15 h 43"/>
                <a:gd name="T10" fmla="*/ 110 w 118"/>
                <a:gd name="T11" fmla="*/ 19 h 43"/>
                <a:gd name="T12" fmla="*/ 114 w 118"/>
                <a:gd name="T13" fmla="*/ 23 h 43"/>
                <a:gd name="T14" fmla="*/ 116 w 118"/>
                <a:gd name="T15" fmla="*/ 28 h 43"/>
                <a:gd name="T16" fmla="*/ 118 w 118"/>
                <a:gd name="T17" fmla="*/ 31 h 43"/>
                <a:gd name="T18" fmla="*/ 115 w 118"/>
                <a:gd name="T19" fmla="*/ 35 h 43"/>
                <a:gd name="T20" fmla="*/ 112 w 118"/>
                <a:gd name="T21" fmla="*/ 38 h 43"/>
                <a:gd name="T22" fmla="*/ 105 w 118"/>
                <a:gd name="T23" fmla="*/ 40 h 43"/>
                <a:gd name="T24" fmla="*/ 98 w 118"/>
                <a:gd name="T25" fmla="*/ 42 h 43"/>
                <a:gd name="T26" fmla="*/ 89 w 118"/>
                <a:gd name="T27" fmla="*/ 43 h 43"/>
                <a:gd name="T28" fmla="*/ 78 w 118"/>
                <a:gd name="T29" fmla="*/ 43 h 43"/>
                <a:gd name="T30" fmla="*/ 67 w 118"/>
                <a:gd name="T31" fmla="*/ 42 h 43"/>
                <a:gd name="T32" fmla="*/ 54 w 118"/>
                <a:gd name="T33" fmla="*/ 40 h 43"/>
                <a:gd name="T34" fmla="*/ 43 w 118"/>
                <a:gd name="T35" fmla="*/ 38 h 43"/>
                <a:gd name="T36" fmla="*/ 32 w 118"/>
                <a:gd name="T37" fmla="*/ 35 h 43"/>
                <a:gd name="T38" fmla="*/ 23 w 118"/>
                <a:gd name="T39" fmla="*/ 31 h 43"/>
                <a:gd name="T40" fmla="*/ 15 w 118"/>
                <a:gd name="T41" fmla="*/ 27 h 43"/>
                <a:gd name="T42" fmla="*/ 8 w 118"/>
                <a:gd name="T43" fmla="*/ 23 h 43"/>
                <a:gd name="T44" fmla="*/ 4 w 118"/>
                <a:gd name="T45" fmla="*/ 19 h 43"/>
                <a:gd name="T46" fmla="*/ 0 w 118"/>
                <a:gd name="T47" fmla="*/ 14 h 43"/>
                <a:gd name="T48" fmla="*/ 0 w 118"/>
                <a:gd name="T49" fmla="*/ 11 h 43"/>
                <a:gd name="T50" fmla="*/ 1 w 118"/>
                <a:gd name="T51" fmla="*/ 7 h 43"/>
                <a:gd name="T52" fmla="*/ 6 w 118"/>
                <a:gd name="T53" fmla="*/ 4 h 43"/>
                <a:gd name="T54" fmla="*/ 12 w 118"/>
                <a:gd name="T55" fmla="*/ 3 h 43"/>
                <a:gd name="T56" fmla="*/ 18 w 118"/>
                <a:gd name="T57" fmla="*/ 0 h 43"/>
                <a:gd name="T58" fmla="*/ 28 w 118"/>
                <a:gd name="T59" fmla="*/ 0 h 43"/>
                <a:gd name="T60" fmla="*/ 38 w 118"/>
                <a:gd name="T61" fmla="*/ 0 h 43"/>
                <a:gd name="T62" fmla="*/ 50 w 118"/>
                <a:gd name="T63" fmla="*/ 0 h 43"/>
                <a:gd name="T64" fmla="*/ 61 w 118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43">
                  <a:moveTo>
                    <a:pt x="61" y="3"/>
                  </a:moveTo>
                  <a:lnTo>
                    <a:pt x="73" y="5"/>
                  </a:lnTo>
                  <a:lnTo>
                    <a:pt x="84" y="7"/>
                  </a:lnTo>
                  <a:lnTo>
                    <a:pt x="95" y="11"/>
                  </a:lnTo>
                  <a:lnTo>
                    <a:pt x="103" y="15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15" y="35"/>
                  </a:lnTo>
                  <a:lnTo>
                    <a:pt x="112" y="38"/>
                  </a:lnTo>
                  <a:lnTo>
                    <a:pt x="105" y="40"/>
                  </a:lnTo>
                  <a:lnTo>
                    <a:pt x="98" y="42"/>
                  </a:lnTo>
                  <a:lnTo>
                    <a:pt x="89" y="43"/>
                  </a:lnTo>
                  <a:lnTo>
                    <a:pt x="78" y="43"/>
                  </a:lnTo>
                  <a:lnTo>
                    <a:pt x="67" y="42"/>
                  </a:lnTo>
                  <a:lnTo>
                    <a:pt x="54" y="40"/>
                  </a:lnTo>
                  <a:lnTo>
                    <a:pt x="43" y="38"/>
                  </a:lnTo>
                  <a:lnTo>
                    <a:pt x="32" y="35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0" name="Freeform 100">
              <a:extLst>
                <a:ext uri="{FF2B5EF4-FFF2-40B4-BE49-F238E27FC236}">
                  <a16:creationId xmlns:a16="http://schemas.microsoft.com/office/drawing/2014/main" id="{B598EE59-9302-4C8C-BD8C-74F1967F3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681"/>
              <a:ext cx="27" cy="18"/>
            </a:xfrm>
            <a:custGeom>
              <a:avLst/>
              <a:gdLst>
                <a:gd name="T0" fmla="*/ 28 w 56"/>
                <a:gd name="T1" fmla="*/ 2 h 41"/>
                <a:gd name="T2" fmla="*/ 38 w 56"/>
                <a:gd name="T3" fmla="*/ 0 h 41"/>
                <a:gd name="T4" fmla="*/ 47 w 56"/>
                <a:gd name="T5" fmla="*/ 3 h 41"/>
                <a:gd name="T6" fmla="*/ 53 w 56"/>
                <a:gd name="T7" fmla="*/ 7 h 41"/>
                <a:gd name="T8" fmla="*/ 56 w 56"/>
                <a:gd name="T9" fmla="*/ 14 h 41"/>
                <a:gd name="T10" fmla="*/ 53 w 56"/>
                <a:gd name="T11" fmla="*/ 22 h 41"/>
                <a:gd name="T12" fmla="*/ 47 w 56"/>
                <a:gd name="T13" fmla="*/ 29 h 41"/>
                <a:gd name="T14" fmla="*/ 38 w 56"/>
                <a:gd name="T15" fmla="*/ 36 h 41"/>
                <a:gd name="T16" fmla="*/ 28 w 56"/>
                <a:gd name="T17" fmla="*/ 40 h 41"/>
                <a:gd name="T18" fmla="*/ 17 w 56"/>
                <a:gd name="T19" fmla="*/ 41 h 41"/>
                <a:gd name="T20" fmla="*/ 8 w 56"/>
                <a:gd name="T21" fmla="*/ 38 h 41"/>
                <a:gd name="T22" fmla="*/ 3 w 56"/>
                <a:gd name="T23" fmla="*/ 34 h 41"/>
                <a:gd name="T24" fmla="*/ 0 w 56"/>
                <a:gd name="T25" fmla="*/ 26 h 41"/>
                <a:gd name="T26" fmla="*/ 3 w 56"/>
                <a:gd name="T27" fmla="*/ 18 h 41"/>
                <a:gd name="T28" fmla="*/ 8 w 56"/>
                <a:gd name="T29" fmla="*/ 11 h 41"/>
                <a:gd name="T30" fmla="*/ 16 w 56"/>
                <a:gd name="T31" fmla="*/ 5 h 41"/>
                <a:gd name="T32" fmla="*/ 28 w 56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41">
                  <a:moveTo>
                    <a:pt x="28" y="2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3" y="7"/>
                  </a:lnTo>
                  <a:lnTo>
                    <a:pt x="56" y="14"/>
                  </a:lnTo>
                  <a:lnTo>
                    <a:pt x="53" y="22"/>
                  </a:lnTo>
                  <a:lnTo>
                    <a:pt x="47" y="29"/>
                  </a:lnTo>
                  <a:lnTo>
                    <a:pt x="38" y="36"/>
                  </a:lnTo>
                  <a:lnTo>
                    <a:pt x="28" y="40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3" y="34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1" name="Freeform 101">
              <a:extLst>
                <a:ext uri="{FF2B5EF4-FFF2-40B4-BE49-F238E27FC236}">
                  <a16:creationId xmlns:a16="http://schemas.microsoft.com/office/drawing/2014/main" id="{DFCD2844-6922-49E7-A158-24503AD30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2771"/>
              <a:ext cx="60" cy="20"/>
            </a:xfrm>
            <a:custGeom>
              <a:avLst/>
              <a:gdLst>
                <a:gd name="T0" fmla="*/ 61 w 116"/>
                <a:gd name="T1" fmla="*/ 2 h 42"/>
                <a:gd name="T2" fmla="*/ 73 w 116"/>
                <a:gd name="T3" fmla="*/ 5 h 42"/>
                <a:gd name="T4" fmla="*/ 84 w 116"/>
                <a:gd name="T5" fmla="*/ 8 h 42"/>
                <a:gd name="T6" fmla="*/ 93 w 116"/>
                <a:gd name="T7" fmla="*/ 11 h 42"/>
                <a:gd name="T8" fmla="*/ 101 w 116"/>
                <a:gd name="T9" fmla="*/ 15 h 42"/>
                <a:gd name="T10" fmla="*/ 108 w 116"/>
                <a:gd name="T11" fmla="*/ 18 h 42"/>
                <a:gd name="T12" fmla="*/ 113 w 116"/>
                <a:gd name="T13" fmla="*/ 23 h 42"/>
                <a:gd name="T14" fmla="*/ 116 w 116"/>
                <a:gd name="T15" fmla="*/ 27 h 42"/>
                <a:gd name="T16" fmla="*/ 116 w 116"/>
                <a:gd name="T17" fmla="*/ 31 h 42"/>
                <a:gd name="T18" fmla="*/ 115 w 116"/>
                <a:gd name="T19" fmla="*/ 34 h 42"/>
                <a:gd name="T20" fmla="*/ 111 w 116"/>
                <a:gd name="T21" fmla="*/ 38 h 42"/>
                <a:gd name="T22" fmla="*/ 105 w 116"/>
                <a:gd name="T23" fmla="*/ 40 h 42"/>
                <a:gd name="T24" fmla="*/ 98 w 116"/>
                <a:gd name="T25" fmla="*/ 42 h 42"/>
                <a:gd name="T26" fmla="*/ 89 w 116"/>
                <a:gd name="T27" fmla="*/ 42 h 42"/>
                <a:gd name="T28" fmla="*/ 78 w 116"/>
                <a:gd name="T29" fmla="*/ 42 h 42"/>
                <a:gd name="T30" fmla="*/ 67 w 116"/>
                <a:gd name="T31" fmla="*/ 42 h 42"/>
                <a:gd name="T32" fmla="*/ 55 w 116"/>
                <a:gd name="T33" fmla="*/ 40 h 42"/>
                <a:gd name="T34" fmla="*/ 44 w 116"/>
                <a:gd name="T35" fmla="*/ 38 h 42"/>
                <a:gd name="T36" fmla="*/ 32 w 116"/>
                <a:gd name="T37" fmla="*/ 34 h 42"/>
                <a:gd name="T38" fmla="*/ 23 w 116"/>
                <a:gd name="T39" fmla="*/ 31 h 42"/>
                <a:gd name="T40" fmla="*/ 14 w 116"/>
                <a:gd name="T41" fmla="*/ 27 h 42"/>
                <a:gd name="T42" fmla="*/ 8 w 116"/>
                <a:gd name="T43" fmla="*/ 23 h 42"/>
                <a:gd name="T44" fmla="*/ 3 w 116"/>
                <a:gd name="T45" fmla="*/ 19 h 42"/>
                <a:gd name="T46" fmla="*/ 0 w 116"/>
                <a:gd name="T47" fmla="*/ 15 h 42"/>
                <a:gd name="T48" fmla="*/ 0 w 116"/>
                <a:gd name="T49" fmla="*/ 10 h 42"/>
                <a:gd name="T50" fmla="*/ 1 w 116"/>
                <a:gd name="T51" fmla="*/ 7 h 42"/>
                <a:gd name="T52" fmla="*/ 6 w 116"/>
                <a:gd name="T53" fmla="*/ 3 h 42"/>
                <a:gd name="T54" fmla="*/ 11 w 116"/>
                <a:gd name="T55" fmla="*/ 2 h 42"/>
                <a:gd name="T56" fmla="*/ 18 w 116"/>
                <a:gd name="T57" fmla="*/ 0 h 42"/>
                <a:gd name="T58" fmla="*/ 28 w 116"/>
                <a:gd name="T59" fmla="*/ 0 h 42"/>
                <a:gd name="T60" fmla="*/ 38 w 116"/>
                <a:gd name="T61" fmla="*/ 0 h 42"/>
                <a:gd name="T62" fmla="*/ 49 w 116"/>
                <a:gd name="T63" fmla="*/ 0 h 42"/>
                <a:gd name="T64" fmla="*/ 61 w 116"/>
                <a:gd name="T6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42">
                  <a:moveTo>
                    <a:pt x="61" y="2"/>
                  </a:moveTo>
                  <a:lnTo>
                    <a:pt x="73" y="5"/>
                  </a:lnTo>
                  <a:lnTo>
                    <a:pt x="84" y="8"/>
                  </a:lnTo>
                  <a:lnTo>
                    <a:pt x="93" y="11"/>
                  </a:lnTo>
                  <a:lnTo>
                    <a:pt x="101" y="15"/>
                  </a:lnTo>
                  <a:lnTo>
                    <a:pt x="108" y="18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16" y="31"/>
                  </a:lnTo>
                  <a:lnTo>
                    <a:pt x="115" y="34"/>
                  </a:lnTo>
                  <a:lnTo>
                    <a:pt x="111" y="38"/>
                  </a:lnTo>
                  <a:lnTo>
                    <a:pt x="105" y="40"/>
                  </a:lnTo>
                  <a:lnTo>
                    <a:pt x="98" y="42"/>
                  </a:lnTo>
                  <a:lnTo>
                    <a:pt x="89" y="42"/>
                  </a:lnTo>
                  <a:lnTo>
                    <a:pt x="78" y="42"/>
                  </a:lnTo>
                  <a:lnTo>
                    <a:pt x="67" y="42"/>
                  </a:lnTo>
                  <a:lnTo>
                    <a:pt x="55" y="40"/>
                  </a:lnTo>
                  <a:lnTo>
                    <a:pt x="44" y="38"/>
                  </a:lnTo>
                  <a:lnTo>
                    <a:pt x="32" y="34"/>
                  </a:lnTo>
                  <a:lnTo>
                    <a:pt x="23" y="31"/>
                  </a:lnTo>
                  <a:lnTo>
                    <a:pt x="14" y="27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6" y="3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2" name="Freeform 102">
              <a:extLst>
                <a:ext uri="{FF2B5EF4-FFF2-40B4-BE49-F238E27FC236}">
                  <a16:creationId xmlns:a16="http://schemas.microsoft.com/office/drawing/2014/main" id="{DFB6FD13-5BC5-4888-9D5D-9F840674C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2703"/>
              <a:ext cx="45" cy="18"/>
            </a:xfrm>
            <a:custGeom>
              <a:avLst/>
              <a:gdLst>
                <a:gd name="T0" fmla="*/ 48 w 92"/>
                <a:gd name="T1" fmla="*/ 2 h 35"/>
                <a:gd name="T2" fmla="*/ 57 w 92"/>
                <a:gd name="T3" fmla="*/ 4 h 35"/>
                <a:gd name="T4" fmla="*/ 65 w 92"/>
                <a:gd name="T5" fmla="*/ 7 h 35"/>
                <a:gd name="T6" fmla="*/ 73 w 92"/>
                <a:gd name="T7" fmla="*/ 9 h 35"/>
                <a:gd name="T8" fmla="*/ 80 w 92"/>
                <a:gd name="T9" fmla="*/ 12 h 35"/>
                <a:gd name="T10" fmla="*/ 85 w 92"/>
                <a:gd name="T11" fmla="*/ 16 h 35"/>
                <a:gd name="T12" fmla="*/ 90 w 92"/>
                <a:gd name="T13" fmla="*/ 19 h 35"/>
                <a:gd name="T14" fmla="*/ 92 w 92"/>
                <a:gd name="T15" fmla="*/ 23 h 35"/>
                <a:gd name="T16" fmla="*/ 92 w 92"/>
                <a:gd name="T17" fmla="*/ 26 h 35"/>
                <a:gd name="T18" fmla="*/ 91 w 92"/>
                <a:gd name="T19" fmla="*/ 28 h 35"/>
                <a:gd name="T20" fmla="*/ 87 w 92"/>
                <a:gd name="T21" fmla="*/ 31 h 35"/>
                <a:gd name="T22" fmla="*/ 83 w 92"/>
                <a:gd name="T23" fmla="*/ 33 h 35"/>
                <a:gd name="T24" fmla="*/ 77 w 92"/>
                <a:gd name="T25" fmla="*/ 34 h 35"/>
                <a:gd name="T26" fmla="*/ 70 w 92"/>
                <a:gd name="T27" fmla="*/ 35 h 35"/>
                <a:gd name="T28" fmla="*/ 62 w 92"/>
                <a:gd name="T29" fmla="*/ 35 h 35"/>
                <a:gd name="T30" fmla="*/ 53 w 92"/>
                <a:gd name="T31" fmla="*/ 34 h 35"/>
                <a:gd name="T32" fmla="*/ 44 w 92"/>
                <a:gd name="T33" fmla="*/ 33 h 35"/>
                <a:gd name="T34" fmla="*/ 34 w 92"/>
                <a:gd name="T35" fmla="*/ 31 h 35"/>
                <a:gd name="T36" fmla="*/ 25 w 92"/>
                <a:gd name="T37" fmla="*/ 28 h 35"/>
                <a:gd name="T38" fmla="*/ 17 w 92"/>
                <a:gd name="T39" fmla="*/ 26 h 35"/>
                <a:gd name="T40" fmla="*/ 11 w 92"/>
                <a:gd name="T41" fmla="*/ 23 h 35"/>
                <a:gd name="T42" fmla="*/ 5 w 92"/>
                <a:gd name="T43" fmla="*/ 19 h 35"/>
                <a:gd name="T44" fmla="*/ 2 w 92"/>
                <a:gd name="T45" fmla="*/ 16 h 35"/>
                <a:gd name="T46" fmla="*/ 0 w 92"/>
                <a:gd name="T47" fmla="*/ 12 h 35"/>
                <a:gd name="T48" fmla="*/ 0 w 92"/>
                <a:gd name="T49" fmla="*/ 9 h 35"/>
                <a:gd name="T50" fmla="*/ 1 w 92"/>
                <a:gd name="T51" fmla="*/ 7 h 35"/>
                <a:gd name="T52" fmla="*/ 4 w 92"/>
                <a:gd name="T53" fmla="*/ 4 h 35"/>
                <a:gd name="T54" fmla="*/ 9 w 92"/>
                <a:gd name="T55" fmla="*/ 2 h 35"/>
                <a:gd name="T56" fmla="*/ 15 w 92"/>
                <a:gd name="T57" fmla="*/ 1 h 35"/>
                <a:gd name="T58" fmla="*/ 22 w 92"/>
                <a:gd name="T59" fmla="*/ 0 h 35"/>
                <a:gd name="T60" fmla="*/ 30 w 92"/>
                <a:gd name="T61" fmla="*/ 0 h 35"/>
                <a:gd name="T62" fmla="*/ 39 w 92"/>
                <a:gd name="T63" fmla="*/ 1 h 35"/>
                <a:gd name="T64" fmla="*/ 48 w 92"/>
                <a:gd name="T6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5">
                  <a:moveTo>
                    <a:pt x="48" y="2"/>
                  </a:moveTo>
                  <a:lnTo>
                    <a:pt x="57" y="4"/>
                  </a:lnTo>
                  <a:lnTo>
                    <a:pt x="65" y="7"/>
                  </a:lnTo>
                  <a:lnTo>
                    <a:pt x="73" y="9"/>
                  </a:lnTo>
                  <a:lnTo>
                    <a:pt x="80" y="12"/>
                  </a:lnTo>
                  <a:lnTo>
                    <a:pt x="85" y="16"/>
                  </a:lnTo>
                  <a:lnTo>
                    <a:pt x="90" y="19"/>
                  </a:lnTo>
                  <a:lnTo>
                    <a:pt x="92" y="23"/>
                  </a:lnTo>
                  <a:lnTo>
                    <a:pt x="92" y="26"/>
                  </a:lnTo>
                  <a:lnTo>
                    <a:pt x="91" y="28"/>
                  </a:lnTo>
                  <a:lnTo>
                    <a:pt x="87" y="31"/>
                  </a:lnTo>
                  <a:lnTo>
                    <a:pt x="83" y="33"/>
                  </a:lnTo>
                  <a:lnTo>
                    <a:pt x="77" y="34"/>
                  </a:lnTo>
                  <a:lnTo>
                    <a:pt x="70" y="35"/>
                  </a:lnTo>
                  <a:lnTo>
                    <a:pt x="62" y="35"/>
                  </a:lnTo>
                  <a:lnTo>
                    <a:pt x="53" y="34"/>
                  </a:lnTo>
                  <a:lnTo>
                    <a:pt x="44" y="33"/>
                  </a:lnTo>
                  <a:lnTo>
                    <a:pt x="34" y="31"/>
                  </a:lnTo>
                  <a:lnTo>
                    <a:pt x="25" y="28"/>
                  </a:lnTo>
                  <a:lnTo>
                    <a:pt x="17" y="26"/>
                  </a:lnTo>
                  <a:lnTo>
                    <a:pt x="11" y="23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4" y="4"/>
                  </a:lnTo>
                  <a:lnTo>
                    <a:pt x="9" y="2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9" y="1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3" name="Freeform 103">
              <a:extLst>
                <a:ext uri="{FF2B5EF4-FFF2-40B4-BE49-F238E27FC236}">
                  <a16:creationId xmlns:a16="http://schemas.microsoft.com/office/drawing/2014/main" id="{84E87B7A-AB41-4F91-B7D2-889069D78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683"/>
              <a:ext cx="21" cy="14"/>
            </a:xfrm>
            <a:custGeom>
              <a:avLst/>
              <a:gdLst>
                <a:gd name="T0" fmla="*/ 22 w 44"/>
                <a:gd name="T1" fmla="*/ 0 h 31"/>
                <a:gd name="T2" fmla="*/ 30 w 44"/>
                <a:gd name="T3" fmla="*/ 0 h 31"/>
                <a:gd name="T4" fmla="*/ 37 w 44"/>
                <a:gd name="T5" fmla="*/ 1 h 31"/>
                <a:gd name="T6" fmla="*/ 41 w 44"/>
                <a:gd name="T7" fmla="*/ 5 h 31"/>
                <a:gd name="T8" fmla="*/ 44 w 44"/>
                <a:gd name="T9" fmla="*/ 10 h 31"/>
                <a:gd name="T10" fmla="*/ 43 w 44"/>
                <a:gd name="T11" fmla="*/ 16 h 31"/>
                <a:gd name="T12" fmla="*/ 38 w 44"/>
                <a:gd name="T13" fmla="*/ 22 h 31"/>
                <a:gd name="T14" fmla="*/ 31 w 44"/>
                <a:gd name="T15" fmla="*/ 26 h 31"/>
                <a:gd name="T16" fmla="*/ 22 w 44"/>
                <a:gd name="T17" fmla="*/ 30 h 31"/>
                <a:gd name="T18" fmla="*/ 14 w 44"/>
                <a:gd name="T19" fmla="*/ 31 h 31"/>
                <a:gd name="T20" fmla="*/ 7 w 44"/>
                <a:gd name="T21" fmla="*/ 30 h 31"/>
                <a:gd name="T22" fmla="*/ 2 w 44"/>
                <a:gd name="T23" fmla="*/ 25 h 31"/>
                <a:gd name="T24" fmla="*/ 0 w 44"/>
                <a:gd name="T25" fmla="*/ 20 h 31"/>
                <a:gd name="T26" fmla="*/ 1 w 44"/>
                <a:gd name="T27" fmla="*/ 14 h 31"/>
                <a:gd name="T28" fmla="*/ 6 w 44"/>
                <a:gd name="T29" fmla="*/ 8 h 31"/>
                <a:gd name="T30" fmla="*/ 13 w 44"/>
                <a:gd name="T31" fmla="*/ 3 h 31"/>
                <a:gd name="T32" fmla="*/ 22 w 44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1">
                  <a:moveTo>
                    <a:pt x="22" y="0"/>
                  </a:moveTo>
                  <a:lnTo>
                    <a:pt x="30" y="0"/>
                  </a:lnTo>
                  <a:lnTo>
                    <a:pt x="37" y="1"/>
                  </a:lnTo>
                  <a:lnTo>
                    <a:pt x="41" y="5"/>
                  </a:lnTo>
                  <a:lnTo>
                    <a:pt x="44" y="10"/>
                  </a:lnTo>
                  <a:lnTo>
                    <a:pt x="43" y="16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2" y="30"/>
                  </a:lnTo>
                  <a:lnTo>
                    <a:pt x="14" y="31"/>
                  </a:lnTo>
                  <a:lnTo>
                    <a:pt x="7" y="30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4" name="Freeform 104">
              <a:extLst>
                <a:ext uri="{FF2B5EF4-FFF2-40B4-BE49-F238E27FC236}">
                  <a16:creationId xmlns:a16="http://schemas.microsoft.com/office/drawing/2014/main" id="{490CF01C-CED4-4499-AEF9-16AA7EDE4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2773"/>
              <a:ext cx="45" cy="18"/>
            </a:xfrm>
            <a:custGeom>
              <a:avLst/>
              <a:gdLst>
                <a:gd name="T0" fmla="*/ 48 w 92"/>
                <a:gd name="T1" fmla="*/ 3 h 36"/>
                <a:gd name="T2" fmla="*/ 57 w 92"/>
                <a:gd name="T3" fmla="*/ 5 h 36"/>
                <a:gd name="T4" fmla="*/ 66 w 92"/>
                <a:gd name="T5" fmla="*/ 7 h 36"/>
                <a:gd name="T6" fmla="*/ 73 w 92"/>
                <a:gd name="T7" fmla="*/ 10 h 36"/>
                <a:gd name="T8" fmla="*/ 80 w 92"/>
                <a:gd name="T9" fmla="*/ 13 h 36"/>
                <a:gd name="T10" fmla="*/ 86 w 92"/>
                <a:gd name="T11" fmla="*/ 16 h 36"/>
                <a:gd name="T12" fmla="*/ 89 w 92"/>
                <a:gd name="T13" fmla="*/ 20 h 36"/>
                <a:gd name="T14" fmla="*/ 92 w 92"/>
                <a:gd name="T15" fmla="*/ 23 h 36"/>
                <a:gd name="T16" fmla="*/ 92 w 92"/>
                <a:gd name="T17" fmla="*/ 27 h 36"/>
                <a:gd name="T18" fmla="*/ 91 w 92"/>
                <a:gd name="T19" fmla="*/ 29 h 36"/>
                <a:gd name="T20" fmla="*/ 87 w 92"/>
                <a:gd name="T21" fmla="*/ 31 h 36"/>
                <a:gd name="T22" fmla="*/ 83 w 92"/>
                <a:gd name="T23" fmla="*/ 34 h 36"/>
                <a:gd name="T24" fmla="*/ 77 w 92"/>
                <a:gd name="T25" fmla="*/ 35 h 36"/>
                <a:gd name="T26" fmla="*/ 70 w 92"/>
                <a:gd name="T27" fmla="*/ 36 h 36"/>
                <a:gd name="T28" fmla="*/ 62 w 92"/>
                <a:gd name="T29" fmla="*/ 36 h 36"/>
                <a:gd name="T30" fmla="*/ 53 w 92"/>
                <a:gd name="T31" fmla="*/ 35 h 36"/>
                <a:gd name="T32" fmla="*/ 43 w 92"/>
                <a:gd name="T33" fmla="*/ 34 h 36"/>
                <a:gd name="T34" fmla="*/ 34 w 92"/>
                <a:gd name="T35" fmla="*/ 31 h 36"/>
                <a:gd name="T36" fmla="*/ 25 w 92"/>
                <a:gd name="T37" fmla="*/ 29 h 36"/>
                <a:gd name="T38" fmla="*/ 17 w 92"/>
                <a:gd name="T39" fmla="*/ 27 h 36"/>
                <a:gd name="T40" fmla="*/ 11 w 92"/>
                <a:gd name="T41" fmla="*/ 23 h 36"/>
                <a:gd name="T42" fmla="*/ 5 w 92"/>
                <a:gd name="T43" fmla="*/ 20 h 36"/>
                <a:gd name="T44" fmla="*/ 2 w 92"/>
                <a:gd name="T45" fmla="*/ 16 h 36"/>
                <a:gd name="T46" fmla="*/ 0 w 92"/>
                <a:gd name="T47" fmla="*/ 13 h 36"/>
                <a:gd name="T48" fmla="*/ 0 w 92"/>
                <a:gd name="T49" fmla="*/ 10 h 36"/>
                <a:gd name="T50" fmla="*/ 1 w 92"/>
                <a:gd name="T51" fmla="*/ 7 h 36"/>
                <a:gd name="T52" fmla="*/ 4 w 92"/>
                <a:gd name="T53" fmla="*/ 5 h 36"/>
                <a:gd name="T54" fmla="*/ 9 w 92"/>
                <a:gd name="T55" fmla="*/ 3 h 36"/>
                <a:gd name="T56" fmla="*/ 15 w 92"/>
                <a:gd name="T57" fmla="*/ 2 h 36"/>
                <a:gd name="T58" fmla="*/ 21 w 92"/>
                <a:gd name="T59" fmla="*/ 0 h 36"/>
                <a:gd name="T60" fmla="*/ 30 w 92"/>
                <a:gd name="T61" fmla="*/ 0 h 36"/>
                <a:gd name="T62" fmla="*/ 39 w 92"/>
                <a:gd name="T63" fmla="*/ 2 h 36"/>
                <a:gd name="T64" fmla="*/ 48 w 92"/>
                <a:gd name="T6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6">
                  <a:moveTo>
                    <a:pt x="48" y="3"/>
                  </a:moveTo>
                  <a:lnTo>
                    <a:pt x="57" y="5"/>
                  </a:lnTo>
                  <a:lnTo>
                    <a:pt x="66" y="7"/>
                  </a:lnTo>
                  <a:lnTo>
                    <a:pt x="73" y="10"/>
                  </a:lnTo>
                  <a:lnTo>
                    <a:pt x="80" y="13"/>
                  </a:lnTo>
                  <a:lnTo>
                    <a:pt x="86" y="16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2" y="27"/>
                  </a:lnTo>
                  <a:lnTo>
                    <a:pt x="91" y="29"/>
                  </a:lnTo>
                  <a:lnTo>
                    <a:pt x="87" y="31"/>
                  </a:lnTo>
                  <a:lnTo>
                    <a:pt x="83" y="34"/>
                  </a:lnTo>
                  <a:lnTo>
                    <a:pt x="77" y="35"/>
                  </a:lnTo>
                  <a:lnTo>
                    <a:pt x="70" y="36"/>
                  </a:lnTo>
                  <a:lnTo>
                    <a:pt x="62" y="36"/>
                  </a:lnTo>
                  <a:lnTo>
                    <a:pt x="53" y="35"/>
                  </a:lnTo>
                  <a:lnTo>
                    <a:pt x="43" y="34"/>
                  </a:lnTo>
                  <a:lnTo>
                    <a:pt x="34" y="31"/>
                  </a:lnTo>
                  <a:lnTo>
                    <a:pt x="25" y="29"/>
                  </a:lnTo>
                  <a:lnTo>
                    <a:pt x="17" y="27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3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2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5" name="Freeform 105">
              <a:extLst>
                <a:ext uri="{FF2B5EF4-FFF2-40B4-BE49-F238E27FC236}">
                  <a16:creationId xmlns:a16="http://schemas.microsoft.com/office/drawing/2014/main" id="{99811C38-0B72-4816-88D7-459A030A3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" y="2705"/>
              <a:ext cx="39" cy="14"/>
            </a:xfrm>
            <a:custGeom>
              <a:avLst/>
              <a:gdLst>
                <a:gd name="T0" fmla="*/ 40 w 76"/>
                <a:gd name="T1" fmla="*/ 1 h 26"/>
                <a:gd name="T2" fmla="*/ 48 w 76"/>
                <a:gd name="T3" fmla="*/ 2 h 26"/>
                <a:gd name="T4" fmla="*/ 55 w 76"/>
                <a:gd name="T5" fmla="*/ 5 h 26"/>
                <a:gd name="T6" fmla="*/ 61 w 76"/>
                <a:gd name="T7" fmla="*/ 7 h 26"/>
                <a:gd name="T8" fmla="*/ 66 w 76"/>
                <a:gd name="T9" fmla="*/ 9 h 26"/>
                <a:gd name="T10" fmla="*/ 70 w 76"/>
                <a:gd name="T11" fmla="*/ 11 h 26"/>
                <a:gd name="T12" fmla="*/ 73 w 76"/>
                <a:gd name="T13" fmla="*/ 14 h 26"/>
                <a:gd name="T14" fmla="*/ 76 w 76"/>
                <a:gd name="T15" fmla="*/ 17 h 26"/>
                <a:gd name="T16" fmla="*/ 76 w 76"/>
                <a:gd name="T17" fmla="*/ 20 h 26"/>
                <a:gd name="T18" fmla="*/ 74 w 76"/>
                <a:gd name="T19" fmla="*/ 22 h 26"/>
                <a:gd name="T20" fmla="*/ 72 w 76"/>
                <a:gd name="T21" fmla="*/ 24 h 26"/>
                <a:gd name="T22" fmla="*/ 68 w 76"/>
                <a:gd name="T23" fmla="*/ 25 h 26"/>
                <a:gd name="T24" fmla="*/ 63 w 76"/>
                <a:gd name="T25" fmla="*/ 26 h 26"/>
                <a:gd name="T26" fmla="*/ 57 w 76"/>
                <a:gd name="T27" fmla="*/ 26 h 26"/>
                <a:gd name="T28" fmla="*/ 50 w 76"/>
                <a:gd name="T29" fmla="*/ 26 h 26"/>
                <a:gd name="T30" fmla="*/ 43 w 76"/>
                <a:gd name="T31" fmla="*/ 26 h 26"/>
                <a:gd name="T32" fmla="*/ 35 w 76"/>
                <a:gd name="T33" fmla="*/ 25 h 26"/>
                <a:gd name="T34" fmla="*/ 27 w 76"/>
                <a:gd name="T35" fmla="*/ 24 h 26"/>
                <a:gd name="T36" fmla="*/ 20 w 76"/>
                <a:gd name="T37" fmla="*/ 22 h 26"/>
                <a:gd name="T38" fmla="*/ 15 w 76"/>
                <a:gd name="T39" fmla="*/ 20 h 26"/>
                <a:gd name="T40" fmla="*/ 9 w 76"/>
                <a:gd name="T41" fmla="*/ 17 h 26"/>
                <a:gd name="T42" fmla="*/ 5 w 76"/>
                <a:gd name="T43" fmla="*/ 15 h 26"/>
                <a:gd name="T44" fmla="*/ 2 w 76"/>
                <a:gd name="T45" fmla="*/ 13 h 26"/>
                <a:gd name="T46" fmla="*/ 0 w 76"/>
                <a:gd name="T47" fmla="*/ 9 h 26"/>
                <a:gd name="T48" fmla="*/ 0 w 76"/>
                <a:gd name="T49" fmla="*/ 7 h 26"/>
                <a:gd name="T50" fmla="*/ 1 w 76"/>
                <a:gd name="T51" fmla="*/ 5 h 26"/>
                <a:gd name="T52" fmla="*/ 4 w 76"/>
                <a:gd name="T53" fmla="*/ 2 h 26"/>
                <a:gd name="T54" fmla="*/ 8 w 76"/>
                <a:gd name="T55" fmla="*/ 1 h 26"/>
                <a:gd name="T56" fmla="*/ 13 w 76"/>
                <a:gd name="T57" fmla="*/ 0 h 26"/>
                <a:gd name="T58" fmla="*/ 19 w 76"/>
                <a:gd name="T59" fmla="*/ 0 h 26"/>
                <a:gd name="T60" fmla="*/ 26 w 76"/>
                <a:gd name="T61" fmla="*/ 0 h 26"/>
                <a:gd name="T62" fmla="*/ 33 w 76"/>
                <a:gd name="T63" fmla="*/ 0 h 26"/>
                <a:gd name="T64" fmla="*/ 40 w 76"/>
                <a:gd name="T6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26">
                  <a:moveTo>
                    <a:pt x="40" y="1"/>
                  </a:moveTo>
                  <a:lnTo>
                    <a:pt x="48" y="2"/>
                  </a:lnTo>
                  <a:lnTo>
                    <a:pt x="55" y="5"/>
                  </a:lnTo>
                  <a:lnTo>
                    <a:pt x="61" y="7"/>
                  </a:lnTo>
                  <a:lnTo>
                    <a:pt x="66" y="9"/>
                  </a:lnTo>
                  <a:lnTo>
                    <a:pt x="70" y="11"/>
                  </a:lnTo>
                  <a:lnTo>
                    <a:pt x="73" y="14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6"/>
                  </a:lnTo>
                  <a:lnTo>
                    <a:pt x="50" y="26"/>
                  </a:lnTo>
                  <a:lnTo>
                    <a:pt x="43" y="26"/>
                  </a:lnTo>
                  <a:lnTo>
                    <a:pt x="35" y="25"/>
                  </a:lnTo>
                  <a:lnTo>
                    <a:pt x="27" y="24"/>
                  </a:lnTo>
                  <a:lnTo>
                    <a:pt x="20" y="22"/>
                  </a:lnTo>
                  <a:lnTo>
                    <a:pt x="15" y="20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6" name="Freeform 106">
              <a:extLst>
                <a:ext uri="{FF2B5EF4-FFF2-40B4-BE49-F238E27FC236}">
                  <a16:creationId xmlns:a16="http://schemas.microsoft.com/office/drawing/2014/main" id="{6E899CEA-D1E8-4DFA-B499-9B063244CE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683"/>
              <a:ext cx="18" cy="12"/>
            </a:xfrm>
            <a:custGeom>
              <a:avLst/>
              <a:gdLst>
                <a:gd name="T0" fmla="*/ 17 w 34"/>
                <a:gd name="T1" fmla="*/ 0 h 25"/>
                <a:gd name="T2" fmla="*/ 24 w 34"/>
                <a:gd name="T3" fmla="*/ 0 h 25"/>
                <a:gd name="T4" fmla="*/ 30 w 34"/>
                <a:gd name="T5" fmla="*/ 1 h 25"/>
                <a:gd name="T6" fmla="*/ 33 w 34"/>
                <a:gd name="T7" fmla="*/ 4 h 25"/>
                <a:gd name="T8" fmla="*/ 34 w 34"/>
                <a:gd name="T9" fmla="*/ 9 h 25"/>
                <a:gd name="T10" fmla="*/ 33 w 34"/>
                <a:gd name="T11" fmla="*/ 14 h 25"/>
                <a:gd name="T12" fmla="*/ 30 w 34"/>
                <a:gd name="T13" fmla="*/ 18 h 25"/>
                <a:gd name="T14" fmla="*/ 24 w 34"/>
                <a:gd name="T15" fmla="*/ 23 h 25"/>
                <a:gd name="T16" fmla="*/ 17 w 34"/>
                <a:gd name="T17" fmla="*/ 25 h 25"/>
                <a:gd name="T18" fmla="*/ 10 w 34"/>
                <a:gd name="T19" fmla="*/ 25 h 25"/>
                <a:gd name="T20" fmla="*/ 6 w 34"/>
                <a:gd name="T21" fmla="*/ 24 h 25"/>
                <a:gd name="T22" fmla="*/ 1 w 34"/>
                <a:gd name="T23" fmla="*/ 21 h 25"/>
                <a:gd name="T24" fmla="*/ 0 w 34"/>
                <a:gd name="T25" fmla="*/ 16 h 25"/>
                <a:gd name="T26" fmla="*/ 1 w 34"/>
                <a:gd name="T27" fmla="*/ 11 h 25"/>
                <a:gd name="T28" fmla="*/ 6 w 34"/>
                <a:gd name="T29" fmla="*/ 7 h 25"/>
                <a:gd name="T30" fmla="*/ 10 w 34"/>
                <a:gd name="T31" fmla="*/ 2 h 25"/>
                <a:gd name="T32" fmla="*/ 17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17" y="0"/>
                  </a:moveTo>
                  <a:lnTo>
                    <a:pt x="24" y="0"/>
                  </a:lnTo>
                  <a:lnTo>
                    <a:pt x="30" y="1"/>
                  </a:lnTo>
                  <a:lnTo>
                    <a:pt x="33" y="4"/>
                  </a:lnTo>
                  <a:lnTo>
                    <a:pt x="34" y="9"/>
                  </a:lnTo>
                  <a:lnTo>
                    <a:pt x="33" y="14"/>
                  </a:lnTo>
                  <a:lnTo>
                    <a:pt x="30" y="18"/>
                  </a:lnTo>
                  <a:lnTo>
                    <a:pt x="24" y="23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6" y="7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7" name="Freeform 107">
              <a:extLst>
                <a:ext uri="{FF2B5EF4-FFF2-40B4-BE49-F238E27FC236}">
                  <a16:creationId xmlns:a16="http://schemas.microsoft.com/office/drawing/2014/main" id="{88A5711C-E27A-4EAF-B820-F0B71DFEB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2773"/>
              <a:ext cx="39" cy="14"/>
            </a:xfrm>
            <a:custGeom>
              <a:avLst/>
              <a:gdLst>
                <a:gd name="T0" fmla="*/ 39 w 74"/>
                <a:gd name="T1" fmla="*/ 1 h 27"/>
                <a:gd name="T2" fmla="*/ 47 w 74"/>
                <a:gd name="T3" fmla="*/ 2 h 27"/>
                <a:gd name="T4" fmla="*/ 54 w 74"/>
                <a:gd name="T5" fmla="*/ 4 h 27"/>
                <a:gd name="T6" fmla="*/ 59 w 74"/>
                <a:gd name="T7" fmla="*/ 7 h 27"/>
                <a:gd name="T8" fmla="*/ 65 w 74"/>
                <a:gd name="T9" fmla="*/ 9 h 27"/>
                <a:gd name="T10" fmla="*/ 69 w 74"/>
                <a:gd name="T11" fmla="*/ 12 h 27"/>
                <a:gd name="T12" fmla="*/ 72 w 74"/>
                <a:gd name="T13" fmla="*/ 15 h 27"/>
                <a:gd name="T14" fmla="*/ 74 w 74"/>
                <a:gd name="T15" fmla="*/ 17 h 27"/>
                <a:gd name="T16" fmla="*/ 74 w 74"/>
                <a:gd name="T17" fmla="*/ 19 h 27"/>
                <a:gd name="T18" fmla="*/ 73 w 74"/>
                <a:gd name="T19" fmla="*/ 21 h 27"/>
                <a:gd name="T20" fmla="*/ 71 w 74"/>
                <a:gd name="T21" fmla="*/ 24 h 27"/>
                <a:gd name="T22" fmla="*/ 66 w 74"/>
                <a:gd name="T23" fmla="*/ 25 h 27"/>
                <a:gd name="T24" fmla="*/ 62 w 74"/>
                <a:gd name="T25" fmla="*/ 26 h 27"/>
                <a:gd name="T26" fmla="*/ 56 w 74"/>
                <a:gd name="T27" fmla="*/ 27 h 27"/>
                <a:gd name="T28" fmla="*/ 49 w 74"/>
                <a:gd name="T29" fmla="*/ 27 h 27"/>
                <a:gd name="T30" fmla="*/ 42 w 74"/>
                <a:gd name="T31" fmla="*/ 26 h 27"/>
                <a:gd name="T32" fmla="*/ 34 w 74"/>
                <a:gd name="T33" fmla="*/ 25 h 27"/>
                <a:gd name="T34" fmla="*/ 26 w 74"/>
                <a:gd name="T35" fmla="*/ 24 h 27"/>
                <a:gd name="T36" fmla="*/ 19 w 74"/>
                <a:gd name="T37" fmla="*/ 21 h 27"/>
                <a:gd name="T38" fmla="*/ 13 w 74"/>
                <a:gd name="T39" fmla="*/ 19 h 27"/>
                <a:gd name="T40" fmla="*/ 9 w 74"/>
                <a:gd name="T41" fmla="*/ 17 h 27"/>
                <a:gd name="T42" fmla="*/ 4 w 74"/>
                <a:gd name="T43" fmla="*/ 15 h 27"/>
                <a:gd name="T44" fmla="*/ 1 w 74"/>
                <a:gd name="T45" fmla="*/ 12 h 27"/>
                <a:gd name="T46" fmla="*/ 0 w 74"/>
                <a:gd name="T47" fmla="*/ 9 h 27"/>
                <a:gd name="T48" fmla="*/ 0 w 74"/>
                <a:gd name="T49" fmla="*/ 7 h 27"/>
                <a:gd name="T50" fmla="*/ 1 w 74"/>
                <a:gd name="T51" fmla="*/ 4 h 27"/>
                <a:gd name="T52" fmla="*/ 3 w 74"/>
                <a:gd name="T53" fmla="*/ 2 h 27"/>
                <a:gd name="T54" fmla="*/ 6 w 74"/>
                <a:gd name="T55" fmla="*/ 1 h 27"/>
                <a:gd name="T56" fmla="*/ 12 w 74"/>
                <a:gd name="T57" fmla="*/ 0 h 27"/>
                <a:gd name="T58" fmla="*/ 18 w 74"/>
                <a:gd name="T59" fmla="*/ 0 h 27"/>
                <a:gd name="T60" fmla="*/ 24 w 74"/>
                <a:gd name="T61" fmla="*/ 0 h 27"/>
                <a:gd name="T62" fmla="*/ 31 w 74"/>
                <a:gd name="T63" fmla="*/ 0 h 27"/>
                <a:gd name="T64" fmla="*/ 39 w 74"/>
                <a:gd name="T6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27">
                  <a:moveTo>
                    <a:pt x="39" y="1"/>
                  </a:moveTo>
                  <a:lnTo>
                    <a:pt x="47" y="2"/>
                  </a:lnTo>
                  <a:lnTo>
                    <a:pt x="54" y="4"/>
                  </a:lnTo>
                  <a:lnTo>
                    <a:pt x="59" y="7"/>
                  </a:lnTo>
                  <a:lnTo>
                    <a:pt x="65" y="9"/>
                  </a:lnTo>
                  <a:lnTo>
                    <a:pt x="69" y="12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1"/>
                  </a:lnTo>
                  <a:lnTo>
                    <a:pt x="71" y="24"/>
                  </a:lnTo>
                  <a:lnTo>
                    <a:pt x="66" y="25"/>
                  </a:lnTo>
                  <a:lnTo>
                    <a:pt x="62" y="26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4" y="25"/>
                  </a:lnTo>
                  <a:lnTo>
                    <a:pt x="26" y="24"/>
                  </a:lnTo>
                  <a:lnTo>
                    <a:pt x="19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8" name="Freeform 108">
              <a:extLst>
                <a:ext uri="{FF2B5EF4-FFF2-40B4-BE49-F238E27FC236}">
                  <a16:creationId xmlns:a16="http://schemas.microsoft.com/office/drawing/2014/main" id="{78A7851E-EF28-46BB-9DC2-EE5D7AEF6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05"/>
              <a:ext cx="24" cy="10"/>
            </a:xfrm>
            <a:custGeom>
              <a:avLst/>
              <a:gdLst>
                <a:gd name="T0" fmla="*/ 26 w 48"/>
                <a:gd name="T1" fmla="*/ 1 h 17"/>
                <a:gd name="T2" fmla="*/ 35 w 48"/>
                <a:gd name="T3" fmla="*/ 4 h 17"/>
                <a:gd name="T4" fmla="*/ 42 w 48"/>
                <a:gd name="T5" fmla="*/ 6 h 17"/>
                <a:gd name="T6" fmla="*/ 46 w 48"/>
                <a:gd name="T7" fmla="*/ 9 h 17"/>
                <a:gd name="T8" fmla="*/ 48 w 48"/>
                <a:gd name="T9" fmla="*/ 13 h 17"/>
                <a:gd name="T10" fmla="*/ 45 w 48"/>
                <a:gd name="T11" fmla="*/ 15 h 17"/>
                <a:gd name="T12" fmla="*/ 41 w 48"/>
                <a:gd name="T13" fmla="*/ 17 h 17"/>
                <a:gd name="T14" fmla="*/ 33 w 48"/>
                <a:gd name="T15" fmla="*/ 17 h 17"/>
                <a:gd name="T16" fmla="*/ 23 w 48"/>
                <a:gd name="T17" fmla="*/ 16 h 17"/>
                <a:gd name="T18" fmla="*/ 14 w 48"/>
                <a:gd name="T19" fmla="*/ 14 h 17"/>
                <a:gd name="T20" fmla="*/ 7 w 48"/>
                <a:gd name="T21" fmla="*/ 12 h 17"/>
                <a:gd name="T22" fmla="*/ 1 w 48"/>
                <a:gd name="T23" fmla="*/ 8 h 17"/>
                <a:gd name="T24" fmla="*/ 0 w 48"/>
                <a:gd name="T25" fmla="*/ 5 h 17"/>
                <a:gd name="T26" fmla="*/ 3 w 48"/>
                <a:gd name="T27" fmla="*/ 2 h 17"/>
                <a:gd name="T28" fmla="*/ 8 w 48"/>
                <a:gd name="T29" fmla="*/ 0 h 17"/>
                <a:gd name="T30" fmla="*/ 16 w 48"/>
                <a:gd name="T31" fmla="*/ 0 h 17"/>
                <a:gd name="T32" fmla="*/ 26 w 48"/>
                <a:gd name="T3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17">
                  <a:moveTo>
                    <a:pt x="26" y="1"/>
                  </a:moveTo>
                  <a:lnTo>
                    <a:pt x="35" y="4"/>
                  </a:lnTo>
                  <a:lnTo>
                    <a:pt x="42" y="6"/>
                  </a:lnTo>
                  <a:lnTo>
                    <a:pt x="46" y="9"/>
                  </a:lnTo>
                  <a:lnTo>
                    <a:pt x="48" y="13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3" y="16"/>
                  </a:lnTo>
                  <a:lnTo>
                    <a:pt x="14" y="14"/>
                  </a:lnTo>
                  <a:lnTo>
                    <a:pt x="7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29" name="Freeform 109">
              <a:extLst>
                <a:ext uri="{FF2B5EF4-FFF2-40B4-BE49-F238E27FC236}">
                  <a16:creationId xmlns:a16="http://schemas.microsoft.com/office/drawing/2014/main" id="{D9622119-FC15-4682-8757-26E9F380D4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2683"/>
              <a:ext cx="9" cy="8"/>
            </a:xfrm>
            <a:custGeom>
              <a:avLst/>
              <a:gdLst>
                <a:gd name="T0" fmla="*/ 12 w 22"/>
                <a:gd name="T1" fmla="*/ 0 h 16"/>
                <a:gd name="T2" fmla="*/ 16 w 22"/>
                <a:gd name="T3" fmla="*/ 0 h 16"/>
                <a:gd name="T4" fmla="*/ 19 w 22"/>
                <a:gd name="T5" fmla="*/ 1 h 16"/>
                <a:gd name="T6" fmla="*/ 21 w 22"/>
                <a:gd name="T7" fmla="*/ 2 h 16"/>
                <a:gd name="T8" fmla="*/ 22 w 22"/>
                <a:gd name="T9" fmla="*/ 6 h 16"/>
                <a:gd name="T10" fmla="*/ 21 w 22"/>
                <a:gd name="T11" fmla="*/ 8 h 16"/>
                <a:gd name="T12" fmla="*/ 19 w 22"/>
                <a:gd name="T13" fmla="*/ 11 h 16"/>
                <a:gd name="T14" fmla="*/ 16 w 22"/>
                <a:gd name="T15" fmla="*/ 14 h 16"/>
                <a:gd name="T16" fmla="*/ 12 w 22"/>
                <a:gd name="T17" fmla="*/ 15 h 16"/>
                <a:gd name="T18" fmla="*/ 7 w 22"/>
                <a:gd name="T19" fmla="*/ 16 h 16"/>
                <a:gd name="T20" fmla="*/ 4 w 22"/>
                <a:gd name="T21" fmla="*/ 15 h 16"/>
                <a:gd name="T22" fmla="*/ 1 w 22"/>
                <a:gd name="T23" fmla="*/ 14 h 16"/>
                <a:gd name="T24" fmla="*/ 0 w 22"/>
                <a:gd name="T25" fmla="*/ 10 h 16"/>
                <a:gd name="T26" fmla="*/ 1 w 22"/>
                <a:gd name="T27" fmla="*/ 7 h 16"/>
                <a:gd name="T28" fmla="*/ 4 w 22"/>
                <a:gd name="T29" fmla="*/ 3 h 16"/>
                <a:gd name="T30" fmla="*/ 7 w 22"/>
                <a:gd name="T31" fmla="*/ 1 h 16"/>
                <a:gd name="T32" fmla="*/ 12 w 22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6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6" y="14"/>
                  </a:lnTo>
                  <a:lnTo>
                    <a:pt x="12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30" name="Freeform 110">
              <a:extLst>
                <a:ext uri="{FF2B5EF4-FFF2-40B4-BE49-F238E27FC236}">
                  <a16:creationId xmlns:a16="http://schemas.microsoft.com/office/drawing/2014/main" id="{15F29B2D-9615-4A78-8783-38EF8F6A29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775"/>
              <a:ext cx="24" cy="8"/>
            </a:xfrm>
            <a:custGeom>
              <a:avLst/>
              <a:gdLst>
                <a:gd name="T0" fmla="*/ 26 w 47"/>
                <a:gd name="T1" fmla="*/ 1 h 17"/>
                <a:gd name="T2" fmla="*/ 35 w 47"/>
                <a:gd name="T3" fmla="*/ 3 h 17"/>
                <a:gd name="T4" fmla="*/ 42 w 47"/>
                <a:gd name="T5" fmla="*/ 7 h 17"/>
                <a:gd name="T6" fmla="*/ 46 w 47"/>
                <a:gd name="T7" fmla="*/ 9 h 17"/>
                <a:gd name="T8" fmla="*/ 47 w 47"/>
                <a:gd name="T9" fmla="*/ 12 h 17"/>
                <a:gd name="T10" fmla="*/ 45 w 47"/>
                <a:gd name="T11" fmla="*/ 15 h 17"/>
                <a:gd name="T12" fmla="*/ 40 w 47"/>
                <a:gd name="T13" fmla="*/ 17 h 17"/>
                <a:gd name="T14" fmla="*/ 32 w 47"/>
                <a:gd name="T15" fmla="*/ 17 h 17"/>
                <a:gd name="T16" fmla="*/ 22 w 47"/>
                <a:gd name="T17" fmla="*/ 16 h 17"/>
                <a:gd name="T18" fmla="*/ 13 w 47"/>
                <a:gd name="T19" fmla="*/ 14 h 17"/>
                <a:gd name="T20" fmla="*/ 6 w 47"/>
                <a:gd name="T21" fmla="*/ 11 h 17"/>
                <a:gd name="T22" fmla="*/ 1 w 47"/>
                <a:gd name="T23" fmla="*/ 8 h 17"/>
                <a:gd name="T24" fmla="*/ 0 w 47"/>
                <a:gd name="T25" fmla="*/ 4 h 17"/>
                <a:gd name="T26" fmla="*/ 2 w 47"/>
                <a:gd name="T27" fmla="*/ 2 h 17"/>
                <a:gd name="T28" fmla="*/ 8 w 47"/>
                <a:gd name="T29" fmla="*/ 0 h 17"/>
                <a:gd name="T30" fmla="*/ 16 w 47"/>
                <a:gd name="T31" fmla="*/ 0 h 17"/>
                <a:gd name="T32" fmla="*/ 26 w 47"/>
                <a:gd name="T3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">
                  <a:moveTo>
                    <a:pt x="26" y="1"/>
                  </a:moveTo>
                  <a:lnTo>
                    <a:pt x="35" y="3"/>
                  </a:lnTo>
                  <a:lnTo>
                    <a:pt x="42" y="7"/>
                  </a:lnTo>
                  <a:lnTo>
                    <a:pt x="46" y="9"/>
                  </a:lnTo>
                  <a:lnTo>
                    <a:pt x="47" y="12"/>
                  </a:lnTo>
                  <a:lnTo>
                    <a:pt x="45" y="15"/>
                  </a:lnTo>
                  <a:lnTo>
                    <a:pt x="40" y="17"/>
                  </a:lnTo>
                  <a:lnTo>
                    <a:pt x="32" y="17"/>
                  </a:lnTo>
                  <a:lnTo>
                    <a:pt x="22" y="16"/>
                  </a:lnTo>
                  <a:lnTo>
                    <a:pt x="13" y="14"/>
                  </a:lnTo>
                  <a:lnTo>
                    <a:pt x="6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893" name="Group 111">
            <a:extLst>
              <a:ext uri="{FF2B5EF4-FFF2-40B4-BE49-F238E27FC236}">
                <a16:creationId xmlns:a16="http://schemas.microsoft.com/office/drawing/2014/main" id="{0FF4CF82-E064-4E10-AB3B-A86FAA1BD566}"/>
              </a:ext>
            </a:extLst>
          </p:cNvPr>
          <p:cNvGrpSpPr>
            <a:grpSpLocks/>
          </p:cNvGrpSpPr>
          <p:nvPr/>
        </p:nvGrpSpPr>
        <p:grpSpPr bwMode="auto">
          <a:xfrm>
            <a:off x="1160463" y="2887663"/>
            <a:ext cx="609600" cy="304800"/>
            <a:chOff x="432" y="2448"/>
            <a:chExt cx="1145" cy="392"/>
          </a:xfrm>
        </p:grpSpPr>
        <p:sp>
          <p:nvSpPr>
            <p:cNvPr id="30832" name="Freeform 112">
              <a:extLst>
                <a:ext uri="{FF2B5EF4-FFF2-40B4-BE49-F238E27FC236}">
                  <a16:creationId xmlns:a16="http://schemas.microsoft.com/office/drawing/2014/main" id="{32C8D4AA-16CE-4678-ACA7-4DCD1F9EA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475"/>
              <a:ext cx="1047" cy="365"/>
            </a:xfrm>
            <a:custGeom>
              <a:avLst/>
              <a:gdLst>
                <a:gd name="T0" fmla="*/ 0 w 2095"/>
                <a:gd name="T1" fmla="*/ 293 h 731"/>
                <a:gd name="T2" fmla="*/ 14 w 2095"/>
                <a:gd name="T3" fmla="*/ 355 h 731"/>
                <a:gd name="T4" fmla="*/ 38 w 2095"/>
                <a:gd name="T5" fmla="*/ 369 h 731"/>
                <a:gd name="T6" fmla="*/ 90 w 2095"/>
                <a:gd name="T7" fmla="*/ 399 h 731"/>
                <a:gd name="T8" fmla="*/ 98 w 2095"/>
                <a:gd name="T9" fmla="*/ 483 h 731"/>
                <a:gd name="T10" fmla="*/ 577 w 2095"/>
                <a:gd name="T11" fmla="*/ 595 h 731"/>
                <a:gd name="T12" fmla="*/ 689 w 2095"/>
                <a:gd name="T13" fmla="*/ 580 h 731"/>
                <a:gd name="T14" fmla="*/ 692 w 2095"/>
                <a:gd name="T15" fmla="*/ 615 h 731"/>
                <a:gd name="T16" fmla="*/ 1206 w 2095"/>
                <a:gd name="T17" fmla="*/ 731 h 731"/>
                <a:gd name="T18" fmla="*/ 1371 w 2095"/>
                <a:gd name="T19" fmla="*/ 708 h 731"/>
                <a:gd name="T20" fmla="*/ 1665 w 2095"/>
                <a:gd name="T21" fmla="*/ 662 h 731"/>
                <a:gd name="T22" fmla="*/ 2020 w 2095"/>
                <a:gd name="T23" fmla="*/ 468 h 731"/>
                <a:gd name="T24" fmla="*/ 2095 w 2095"/>
                <a:gd name="T25" fmla="*/ 316 h 731"/>
                <a:gd name="T26" fmla="*/ 2095 w 2095"/>
                <a:gd name="T27" fmla="*/ 267 h 731"/>
                <a:gd name="T28" fmla="*/ 2051 w 2095"/>
                <a:gd name="T29" fmla="*/ 241 h 731"/>
                <a:gd name="T30" fmla="*/ 2051 w 2095"/>
                <a:gd name="T31" fmla="*/ 218 h 731"/>
                <a:gd name="T32" fmla="*/ 862 w 2095"/>
                <a:gd name="T33" fmla="*/ 0 h 731"/>
                <a:gd name="T34" fmla="*/ 787 w 2095"/>
                <a:gd name="T35" fmla="*/ 0 h 731"/>
                <a:gd name="T36" fmla="*/ 745 w 2095"/>
                <a:gd name="T37" fmla="*/ 2 h 731"/>
                <a:gd name="T38" fmla="*/ 705 w 2095"/>
                <a:gd name="T39" fmla="*/ 4 h 731"/>
                <a:gd name="T40" fmla="*/ 665 w 2095"/>
                <a:gd name="T41" fmla="*/ 8 h 731"/>
                <a:gd name="T42" fmla="*/ 626 w 2095"/>
                <a:gd name="T43" fmla="*/ 13 h 731"/>
                <a:gd name="T44" fmla="*/ 585 w 2095"/>
                <a:gd name="T45" fmla="*/ 17 h 731"/>
                <a:gd name="T46" fmla="*/ 544 w 2095"/>
                <a:gd name="T47" fmla="*/ 24 h 731"/>
                <a:gd name="T48" fmla="*/ 502 w 2095"/>
                <a:gd name="T49" fmla="*/ 32 h 731"/>
                <a:gd name="T50" fmla="*/ 460 w 2095"/>
                <a:gd name="T51" fmla="*/ 42 h 731"/>
                <a:gd name="T52" fmla="*/ 416 w 2095"/>
                <a:gd name="T53" fmla="*/ 55 h 731"/>
                <a:gd name="T54" fmla="*/ 370 w 2095"/>
                <a:gd name="T55" fmla="*/ 70 h 731"/>
                <a:gd name="T56" fmla="*/ 323 w 2095"/>
                <a:gd name="T57" fmla="*/ 88 h 731"/>
                <a:gd name="T58" fmla="*/ 273 w 2095"/>
                <a:gd name="T59" fmla="*/ 109 h 731"/>
                <a:gd name="T60" fmla="*/ 220 w 2095"/>
                <a:gd name="T61" fmla="*/ 133 h 731"/>
                <a:gd name="T62" fmla="*/ 165 w 2095"/>
                <a:gd name="T63" fmla="*/ 161 h 731"/>
                <a:gd name="T64" fmla="*/ 107 w 2095"/>
                <a:gd name="T65" fmla="*/ 193 h 731"/>
                <a:gd name="T66" fmla="*/ 45 w 2095"/>
                <a:gd name="T67" fmla="*/ 229 h 731"/>
                <a:gd name="T68" fmla="*/ 45 w 2095"/>
                <a:gd name="T69" fmla="*/ 256 h 731"/>
                <a:gd name="T70" fmla="*/ 0 w 2095"/>
                <a:gd name="T71" fmla="*/ 293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5" h="731">
                  <a:moveTo>
                    <a:pt x="0" y="293"/>
                  </a:moveTo>
                  <a:lnTo>
                    <a:pt x="14" y="355"/>
                  </a:lnTo>
                  <a:lnTo>
                    <a:pt x="38" y="369"/>
                  </a:lnTo>
                  <a:lnTo>
                    <a:pt x="90" y="399"/>
                  </a:lnTo>
                  <a:lnTo>
                    <a:pt x="98" y="483"/>
                  </a:lnTo>
                  <a:lnTo>
                    <a:pt x="577" y="595"/>
                  </a:lnTo>
                  <a:lnTo>
                    <a:pt x="689" y="580"/>
                  </a:lnTo>
                  <a:lnTo>
                    <a:pt x="692" y="615"/>
                  </a:lnTo>
                  <a:lnTo>
                    <a:pt x="1206" y="731"/>
                  </a:lnTo>
                  <a:lnTo>
                    <a:pt x="1371" y="708"/>
                  </a:lnTo>
                  <a:lnTo>
                    <a:pt x="1665" y="662"/>
                  </a:lnTo>
                  <a:lnTo>
                    <a:pt x="2020" y="468"/>
                  </a:lnTo>
                  <a:lnTo>
                    <a:pt x="2095" y="316"/>
                  </a:lnTo>
                  <a:lnTo>
                    <a:pt x="2095" y="267"/>
                  </a:lnTo>
                  <a:lnTo>
                    <a:pt x="2051" y="241"/>
                  </a:lnTo>
                  <a:lnTo>
                    <a:pt x="2051" y="218"/>
                  </a:lnTo>
                  <a:lnTo>
                    <a:pt x="862" y="0"/>
                  </a:lnTo>
                  <a:lnTo>
                    <a:pt x="787" y="0"/>
                  </a:lnTo>
                  <a:lnTo>
                    <a:pt x="745" y="2"/>
                  </a:lnTo>
                  <a:lnTo>
                    <a:pt x="705" y="4"/>
                  </a:lnTo>
                  <a:lnTo>
                    <a:pt x="665" y="8"/>
                  </a:lnTo>
                  <a:lnTo>
                    <a:pt x="626" y="13"/>
                  </a:lnTo>
                  <a:lnTo>
                    <a:pt x="585" y="17"/>
                  </a:lnTo>
                  <a:lnTo>
                    <a:pt x="544" y="24"/>
                  </a:lnTo>
                  <a:lnTo>
                    <a:pt x="502" y="32"/>
                  </a:lnTo>
                  <a:lnTo>
                    <a:pt x="460" y="42"/>
                  </a:lnTo>
                  <a:lnTo>
                    <a:pt x="416" y="55"/>
                  </a:lnTo>
                  <a:lnTo>
                    <a:pt x="370" y="70"/>
                  </a:lnTo>
                  <a:lnTo>
                    <a:pt x="323" y="88"/>
                  </a:lnTo>
                  <a:lnTo>
                    <a:pt x="273" y="109"/>
                  </a:lnTo>
                  <a:lnTo>
                    <a:pt x="220" y="133"/>
                  </a:lnTo>
                  <a:lnTo>
                    <a:pt x="165" y="161"/>
                  </a:lnTo>
                  <a:lnTo>
                    <a:pt x="107" y="193"/>
                  </a:lnTo>
                  <a:lnTo>
                    <a:pt x="45" y="229"/>
                  </a:lnTo>
                  <a:lnTo>
                    <a:pt x="45" y="256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33" name="Freeform 113">
              <a:extLst>
                <a:ext uri="{FF2B5EF4-FFF2-40B4-BE49-F238E27FC236}">
                  <a16:creationId xmlns:a16="http://schemas.microsoft.com/office/drawing/2014/main" id="{226DF47C-301C-4341-A3E4-754442E73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689"/>
              <a:ext cx="81" cy="27"/>
            </a:xfrm>
            <a:custGeom>
              <a:avLst/>
              <a:gdLst>
                <a:gd name="T0" fmla="*/ 80 w 159"/>
                <a:gd name="T1" fmla="*/ 0 h 54"/>
                <a:gd name="T2" fmla="*/ 96 w 159"/>
                <a:gd name="T3" fmla="*/ 0 h 54"/>
                <a:gd name="T4" fmla="*/ 111 w 159"/>
                <a:gd name="T5" fmla="*/ 2 h 54"/>
                <a:gd name="T6" fmla="*/ 125 w 159"/>
                <a:gd name="T7" fmla="*/ 4 h 54"/>
                <a:gd name="T8" fmla="*/ 136 w 159"/>
                <a:gd name="T9" fmla="*/ 8 h 54"/>
                <a:gd name="T10" fmla="*/ 146 w 159"/>
                <a:gd name="T11" fmla="*/ 12 h 54"/>
                <a:gd name="T12" fmla="*/ 154 w 159"/>
                <a:gd name="T13" fmla="*/ 17 h 54"/>
                <a:gd name="T14" fmla="*/ 158 w 159"/>
                <a:gd name="T15" fmla="*/ 22 h 54"/>
                <a:gd name="T16" fmla="*/ 159 w 159"/>
                <a:gd name="T17" fmla="*/ 27 h 54"/>
                <a:gd name="T18" fmla="*/ 158 w 159"/>
                <a:gd name="T19" fmla="*/ 33 h 54"/>
                <a:gd name="T20" fmla="*/ 154 w 159"/>
                <a:gd name="T21" fmla="*/ 38 h 54"/>
                <a:gd name="T22" fmla="*/ 146 w 159"/>
                <a:gd name="T23" fmla="*/ 42 h 54"/>
                <a:gd name="T24" fmla="*/ 136 w 159"/>
                <a:gd name="T25" fmla="*/ 46 h 54"/>
                <a:gd name="T26" fmla="*/ 125 w 159"/>
                <a:gd name="T27" fmla="*/ 49 h 54"/>
                <a:gd name="T28" fmla="*/ 111 w 159"/>
                <a:gd name="T29" fmla="*/ 52 h 54"/>
                <a:gd name="T30" fmla="*/ 96 w 159"/>
                <a:gd name="T31" fmla="*/ 54 h 54"/>
                <a:gd name="T32" fmla="*/ 80 w 159"/>
                <a:gd name="T33" fmla="*/ 54 h 54"/>
                <a:gd name="T34" fmla="*/ 64 w 159"/>
                <a:gd name="T35" fmla="*/ 54 h 54"/>
                <a:gd name="T36" fmla="*/ 49 w 159"/>
                <a:gd name="T37" fmla="*/ 52 h 54"/>
                <a:gd name="T38" fmla="*/ 35 w 159"/>
                <a:gd name="T39" fmla="*/ 49 h 54"/>
                <a:gd name="T40" fmla="*/ 24 w 159"/>
                <a:gd name="T41" fmla="*/ 46 h 54"/>
                <a:gd name="T42" fmla="*/ 14 w 159"/>
                <a:gd name="T43" fmla="*/ 42 h 54"/>
                <a:gd name="T44" fmla="*/ 6 w 159"/>
                <a:gd name="T45" fmla="*/ 38 h 54"/>
                <a:gd name="T46" fmla="*/ 2 w 159"/>
                <a:gd name="T47" fmla="*/ 33 h 54"/>
                <a:gd name="T48" fmla="*/ 0 w 159"/>
                <a:gd name="T49" fmla="*/ 27 h 54"/>
                <a:gd name="T50" fmla="*/ 2 w 159"/>
                <a:gd name="T51" fmla="*/ 22 h 54"/>
                <a:gd name="T52" fmla="*/ 6 w 159"/>
                <a:gd name="T53" fmla="*/ 17 h 54"/>
                <a:gd name="T54" fmla="*/ 14 w 159"/>
                <a:gd name="T55" fmla="*/ 12 h 54"/>
                <a:gd name="T56" fmla="*/ 24 w 159"/>
                <a:gd name="T57" fmla="*/ 8 h 54"/>
                <a:gd name="T58" fmla="*/ 35 w 159"/>
                <a:gd name="T59" fmla="*/ 4 h 54"/>
                <a:gd name="T60" fmla="*/ 49 w 159"/>
                <a:gd name="T61" fmla="*/ 2 h 54"/>
                <a:gd name="T62" fmla="*/ 64 w 159"/>
                <a:gd name="T63" fmla="*/ 0 h 54"/>
                <a:gd name="T64" fmla="*/ 80 w 15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4">
                  <a:moveTo>
                    <a:pt x="80" y="0"/>
                  </a:moveTo>
                  <a:lnTo>
                    <a:pt x="96" y="0"/>
                  </a:lnTo>
                  <a:lnTo>
                    <a:pt x="111" y="2"/>
                  </a:lnTo>
                  <a:lnTo>
                    <a:pt x="125" y="4"/>
                  </a:lnTo>
                  <a:lnTo>
                    <a:pt x="136" y="8"/>
                  </a:lnTo>
                  <a:lnTo>
                    <a:pt x="146" y="12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59" y="27"/>
                  </a:lnTo>
                  <a:lnTo>
                    <a:pt x="158" y="33"/>
                  </a:lnTo>
                  <a:lnTo>
                    <a:pt x="154" y="38"/>
                  </a:lnTo>
                  <a:lnTo>
                    <a:pt x="146" y="42"/>
                  </a:lnTo>
                  <a:lnTo>
                    <a:pt x="136" y="46"/>
                  </a:lnTo>
                  <a:lnTo>
                    <a:pt x="125" y="49"/>
                  </a:lnTo>
                  <a:lnTo>
                    <a:pt x="111" y="52"/>
                  </a:lnTo>
                  <a:lnTo>
                    <a:pt x="96" y="54"/>
                  </a:lnTo>
                  <a:lnTo>
                    <a:pt x="80" y="54"/>
                  </a:lnTo>
                  <a:lnTo>
                    <a:pt x="64" y="54"/>
                  </a:lnTo>
                  <a:lnTo>
                    <a:pt x="49" y="52"/>
                  </a:lnTo>
                  <a:lnTo>
                    <a:pt x="35" y="49"/>
                  </a:lnTo>
                  <a:lnTo>
                    <a:pt x="24" y="46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4" y="12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9" y="2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34" name="Freeform 114">
              <a:extLst>
                <a:ext uri="{FF2B5EF4-FFF2-40B4-BE49-F238E27FC236}">
                  <a16:creationId xmlns:a16="http://schemas.microsoft.com/office/drawing/2014/main" id="{C6783918-D340-4614-A573-5051ACB6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738"/>
              <a:ext cx="81" cy="27"/>
            </a:xfrm>
            <a:custGeom>
              <a:avLst/>
              <a:gdLst>
                <a:gd name="T0" fmla="*/ 79 w 159"/>
                <a:gd name="T1" fmla="*/ 0 h 54"/>
                <a:gd name="T2" fmla="*/ 95 w 159"/>
                <a:gd name="T3" fmla="*/ 0 h 54"/>
                <a:gd name="T4" fmla="*/ 110 w 159"/>
                <a:gd name="T5" fmla="*/ 2 h 54"/>
                <a:gd name="T6" fmla="*/ 124 w 159"/>
                <a:gd name="T7" fmla="*/ 5 h 54"/>
                <a:gd name="T8" fmla="*/ 136 w 159"/>
                <a:gd name="T9" fmla="*/ 8 h 54"/>
                <a:gd name="T10" fmla="*/ 145 w 159"/>
                <a:gd name="T11" fmla="*/ 13 h 54"/>
                <a:gd name="T12" fmla="*/ 153 w 159"/>
                <a:gd name="T13" fmla="*/ 17 h 54"/>
                <a:gd name="T14" fmla="*/ 157 w 159"/>
                <a:gd name="T15" fmla="*/ 22 h 54"/>
                <a:gd name="T16" fmla="*/ 159 w 159"/>
                <a:gd name="T17" fmla="*/ 28 h 54"/>
                <a:gd name="T18" fmla="*/ 157 w 159"/>
                <a:gd name="T19" fmla="*/ 33 h 54"/>
                <a:gd name="T20" fmla="*/ 153 w 159"/>
                <a:gd name="T21" fmla="*/ 38 h 54"/>
                <a:gd name="T22" fmla="*/ 145 w 159"/>
                <a:gd name="T23" fmla="*/ 43 h 54"/>
                <a:gd name="T24" fmla="*/ 136 w 159"/>
                <a:gd name="T25" fmla="*/ 46 h 54"/>
                <a:gd name="T26" fmla="*/ 124 w 159"/>
                <a:gd name="T27" fmla="*/ 50 h 54"/>
                <a:gd name="T28" fmla="*/ 110 w 159"/>
                <a:gd name="T29" fmla="*/ 52 h 54"/>
                <a:gd name="T30" fmla="*/ 95 w 159"/>
                <a:gd name="T31" fmla="*/ 54 h 54"/>
                <a:gd name="T32" fmla="*/ 79 w 159"/>
                <a:gd name="T33" fmla="*/ 54 h 54"/>
                <a:gd name="T34" fmla="*/ 63 w 159"/>
                <a:gd name="T35" fmla="*/ 54 h 54"/>
                <a:gd name="T36" fmla="*/ 48 w 159"/>
                <a:gd name="T37" fmla="*/ 52 h 54"/>
                <a:gd name="T38" fmla="*/ 34 w 159"/>
                <a:gd name="T39" fmla="*/ 50 h 54"/>
                <a:gd name="T40" fmla="*/ 23 w 159"/>
                <a:gd name="T41" fmla="*/ 46 h 54"/>
                <a:gd name="T42" fmla="*/ 13 w 159"/>
                <a:gd name="T43" fmla="*/ 43 h 54"/>
                <a:gd name="T44" fmla="*/ 5 w 159"/>
                <a:gd name="T45" fmla="*/ 38 h 54"/>
                <a:gd name="T46" fmla="*/ 1 w 159"/>
                <a:gd name="T47" fmla="*/ 33 h 54"/>
                <a:gd name="T48" fmla="*/ 0 w 159"/>
                <a:gd name="T49" fmla="*/ 28 h 54"/>
                <a:gd name="T50" fmla="*/ 1 w 159"/>
                <a:gd name="T51" fmla="*/ 22 h 54"/>
                <a:gd name="T52" fmla="*/ 5 w 159"/>
                <a:gd name="T53" fmla="*/ 17 h 54"/>
                <a:gd name="T54" fmla="*/ 13 w 159"/>
                <a:gd name="T55" fmla="*/ 13 h 54"/>
                <a:gd name="T56" fmla="*/ 23 w 159"/>
                <a:gd name="T57" fmla="*/ 8 h 54"/>
                <a:gd name="T58" fmla="*/ 34 w 159"/>
                <a:gd name="T59" fmla="*/ 5 h 54"/>
                <a:gd name="T60" fmla="*/ 48 w 159"/>
                <a:gd name="T61" fmla="*/ 2 h 54"/>
                <a:gd name="T62" fmla="*/ 63 w 159"/>
                <a:gd name="T63" fmla="*/ 0 h 54"/>
                <a:gd name="T64" fmla="*/ 79 w 15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4">
                  <a:moveTo>
                    <a:pt x="79" y="0"/>
                  </a:moveTo>
                  <a:lnTo>
                    <a:pt x="95" y="0"/>
                  </a:lnTo>
                  <a:lnTo>
                    <a:pt x="110" y="2"/>
                  </a:lnTo>
                  <a:lnTo>
                    <a:pt x="124" y="5"/>
                  </a:lnTo>
                  <a:lnTo>
                    <a:pt x="136" y="8"/>
                  </a:lnTo>
                  <a:lnTo>
                    <a:pt x="145" y="13"/>
                  </a:lnTo>
                  <a:lnTo>
                    <a:pt x="153" y="17"/>
                  </a:lnTo>
                  <a:lnTo>
                    <a:pt x="157" y="22"/>
                  </a:lnTo>
                  <a:lnTo>
                    <a:pt x="159" y="28"/>
                  </a:lnTo>
                  <a:lnTo>
                    <a:pt x="157" y="33"/>
                  </a:lnTo>
                  <a:lnTo>
                    <a:pt x="153" y="38"/>
                  </a:lnTo>
                  <a:lnTo>
                    <a:pt x="145" y="43"/>
                  </a:lnTo>
                  <a:lnTo>
                    <a:pt x="136" y="46"/>
                  </a:lnTo>
                  <a:lnTo>
                    <a:pt x="124" y="50"/>
                  </a:lnTo>
                  <a:lnTo>
                    <a:pt x="110" y="52"/>
                  </a:lnTo>
                  <a:lnTo>
                    <a:pt x="95" y="54"/>
                  </a:lnTo>
                  <a:lnTo>
                    <a:pt x="79" y="54"/>
                  </a:lnTo>
                  <a:lnTo>
                    <a:pt x="63" y="54"/>
                  </a:lnTo>
                  <a:lnTo>
                    <a:pt x="48" y="52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3" y="43"/>
                  </a:lnTo>
                  <a:lnTo>
                    <a:pt x="5" y="38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7"/>
                  </a:lnTo>
                  <a:lnTo>
                    <a:pt x="13" y="13"/>
                  </a:lnTo>
                  <a:lnTo>
                    <a:pt x="23" y="8"/>
                  </a:lnTo>
                  <a:lnTo>
                    <a:pt x="34" y="5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35" name="Freeform 115">
              <a:extLst>
                <a:ext uri="{FF2B5EF4-FFF2-40B4-BE49-F238E27FC236}">
                  <a16:creationId xmlns:a16="http://schemas.microsoft.com/office/drawing/2014/main" id="{B9EC78F5-9AF1-444F-AC2B-124FF8286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679"/>
              <a:ext cx="81" cy="29"/>
            </a:xfrm>
            <a:custGeom>
              <a:avLst/>
              <a:gdLst>
                <a:gd name="T0" fmla="*/ 80 w 159"/>
                <a:gd name="T1" fmla="*/ 0 h 55"/>
                <a:gd name="T2" fmla="*/ 96 w 159"/>
                <a:gd name="T3" fmla="*/ 0 h 55"/>
                <a:gd name="T4" fmla="*/ 111 w 159"/>
                <a:gd name="T5" fmla="*/ 2 h 55"/>
                <a:gd name="T6" fmla="*/ 125 w 159"/>
                <a:gd name="T7" fmla="*/ 5 h 55"/>
                <a:gd name="T8" fmla="*/ 136 w 159"/>
                <a:gd name="T9" fmla="*/ 8 h 55"/>
                <a:gd name="T10" fmla="*/ 146 w 159"/>
                <a:gd name="T11" fmla="*/ 13 h 55"/>
                <a:gd name="T12" fmla="*/ 154 w 159"/>
                <a:gd name="T13" fmla="*/ 17 h 55"/>
                <a:gd name="T14" fmla="*/ 158 w 159"/>
                <a:gd name="T15" fmla="*/ 22 h 55"/>
                <a:gd name="T16" fmla="*/ 159 w 159"/>
                <a:gd name="T17" fmla="*/ 28 h 55"/>
                <a:gd name="T18" fmla="*/ 158 w 159"/>
                <a:gd name="T19" fmla="*/ 33 h 55"/>
                <a:gd name="T20" fmla="*/ 154 w 159"/>
                <a:gd name="T21" fmla="*/ 38 h 55"/>
                <a:gd name="T22" fmla="*/ 146 w 159"/>
                <a:gd name="T23" fmla="*/ 43 h 55"/>
                <a:gd name="T24" fmla="*/ 136 w 159"/>
                <a:gd name="T25" fmla="*/ 47 h 55"/>
                <a:gd name="T26" fmla="*/ 125 w 159"/>
                <a:gd name="T27" fmla="*/ 51 h 55"/>
                <a:gd name="T28" fmla="*/ 111 w 159"/>
                <a:gd name="T29" fmla="*/ 53 h 55"/>
                <a:gd name="T30" fmla="*/ 96 w 159"/>
                <a:gd name="T31" fmla="*/ 55 h 55"/>
                <a:gd name="T32" fmla="*/ 80 w 159"/>
                <a:gd name="T33" fmla="*/ 55 h 55"/>
                <a:gd name="T34" fmla="*/ 64 w 159"/>
                <a:gd name="T35" fmla="*/ 55 h 55"/>
                <a:gd name="T36" fmla="*/ 49 w 159"/>
                <a:gd name="T37" fmla="*/ 53 h 55"/>
                <a:gd name="T38" fmla="*/ 35 w 159"/>
                <a:gd name="T39" fmla="*/ 51 h 55"/>
                <a:gd name="T40" fmla="*/ 24 w 159"/>
                <a:gd name="T41" fmla="*/ 47 h 55"/>
                <a:gd name="T42" fmla="*/ 14 w 159"/>
                <a:gd name="T43" fmla="*/ 43 h 55"/>
                <a:gd name="T44" fmla="*/ 6 w 159"/>
                <a:gd name="T45" fmla="*/ 38 h 55"/>
                <a:gd name="T46" fmla="*/ 2 w 159"/>
                <a:gd name="T47" fmla="*/ 33 h 55"/>
                <a:gd name="T48" fmla="*/ 0 w 159"/>
                <a:gd name="T49" fmla="*/ 28 h 55"/>
                <a:gd name="T50" fmla="*/ 2 w 159"/>
                <a:gd name="T51" fmla="*/ 22 h 55"/>
                <a:gd name="T52" fmla="*/ 6 w 159"/>
                <a:gd name="T53" fmla="*/ 17 h 55"/>
                <a:gd name="T54" fmla="*/ 14 w 159"/>
                <a:gd name="T55" fmla="*/ 13 h 55"/>
                <a:gd name="T56" fmla="*/ 24 w 159"/>
                <a:gd name="T57" fmla="*/ 8 h 55"/>
                <a:gd name="T58" fmla="*/ 35 w 159"/>
                <a:gd name="T59" fmla="*/ 5 h 55"/>
                <a:gd name="T60" fmla="*/ 49 w 159"/>
                <a:gd name="T61" fmla="*/ 2 h 55"/>
                <a:gd name="T62" fmla="*/ 64 w 159"/>
                <a:gd name="T63" fmla="*/ 0 h 55"/>
                <a:gd name="T64" fmla="*/ 80 w 159"/>
                <a:gd name="T6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5">
                  <a:moveTo>
                    <a:pt x="80" y="0"/>
                  </a:moveTo>
                  <a:lnTo>
                    <a:pt x="96" y="0"/>
                  </a:lnTo>
                  <a:lnTo>
                    <a:pt x="111" y="2"/>
                  </a:lnTo>
                  <a:lnTo>
                    <a:pt x="125" y="5"/>
                  </a:lnTo>
                  <a:lnTo>
                    <a:pt x="136" y="8"/>
                  </a:lnTo>
                  <a:lnTo>
                    <a:pt x="146" y="13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59" y="28"/>
                  </a:lnTo>
                  <a:lnTo>
                    <a:pt x="158" y="33"/>
                  </a:lnTo>
                  <a:lnTo>
                    <a:pt x="154" y="38"/>
                  </a:lnTo>
                  <a:lnTo>
                    <a:pt x="146" y="43"/>
                  </a:lnTo>
                  <a:lnTo>
                    <a:pt x="136" y="47"/>
                  </a:lnTo>
                  <a:lnTo>
                    <a:pt x="125" y="51"/>
                  </a:lnTo>
                  <a:lnTo>
                    <a:pt x="111" y="53"/>
                  </a:lnTo>
                  <a:lnTo>
                    <a:pt x="96" y="55"/>
                  </a:lnTo>
                  <a:lnTo>
                    <a:pt x="80" y="55"/>
                  </a:lnTo>
                  <a:lnTo>
                    <a:pt x="64" y="55"/>
                  </a:lnTo>
                  <a:lnTo>
                    <a:pt x="49" y="53"/>
                  </a:lnTo>
                  <a:lnTo>
                    <a:pt x="35" y="51"/>
                  </a:lnTo>
                  <a:lnTo>
                    <a:pt x="24" y="47"/>
                  </a:lnTo>
                  <a:lnTo>
                    <a:pt x="14" y="43"/>
                  </a:lnTo>
                  <a:lnTo>
                    <a:pt x="6" y="38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9" y="2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36" name="Freeform 116">
              <a:extLst>
                <a:ext uri="{FF2B5EF4-FFF2-40B4-BE49-F238E27FC236}">
                  <a16:creationId xmlns:a16="http://schemas.microsoft.com/office/drawing/2014/main" id="{5360B50F-DA3C-4AAF-A522-06F9605CAC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726"/>
              <a:ext cx="81" cy="29"/>
            </a:xfrm>
            <a:custGeom>
              <a:avLst/>
              <a:gdLst>
                <a:gd name="T0" fmla="*/ 79 w 159"/>
                <a:gd name="T1" fmla="*/ 0 h 56"/>
                <a:gd name="T2" fmla="*/ 95 w 159"/>
                <a:gd name="T3" fmla="*/ 0 h 56"/>
                <a:gd name="T4" fmla="*/ 110 w 159"/>
                <a:gd name="T5" fmla="*/ 3 h 56"/>
                <a:gd name="T6" fmla="*/ 124 w 159"/>
                <a:gd name="T7" fmla="*/ 5 h 56"/>
                <a:gd name="T8" fmla="*/ 136 w 159"/>
                <a:gd name="T9" fmla="*/ 8 h 56"/>
                <a:gd name="T10" fmla="*/ 145 w 159"/>
                <a:gd name="T11" fmla="*/ 13 h 56"/>
                <a:gd name="T12" fmla="*/ 153 w 159"/>
                <a:gd name="T13" fmla="*/ 18 h 56"/>
                <a:gd name="T14" fmla="*/ 157 w 159"/>
                <a:gd name="T15" fmla="*/ 22 h 56"/>
                <a:gd name="T16" fmla="*/ 159 w 159"/>
                <a:gd name="T17" fmla="*/ 28 h 56"/>
                <a:gd name="T18" fmla="*/ 157 w 159"/>
                <a:gd name="T19" fmla="*/ 34 h 56"/>
                <a:gd name="T20" fmla="*/ 153 w 159"/>
                <a:gd name="T21" fmla="*/ 38 h 56"/>
                <a:gd name="T22" fmla="*/ 145 w 159"/>
                <a:gd name="T23" fmla="*/ 43 h 56"/>
                <a:gd name="T24" fmla="*/ 136 w 159"/>
                <a:gd name="T25" fmla="*/ 48 h 56"/>
                <a:gd name="T26" fmla="*/ 124 w 159"/>
                <a:gd name="T27" fmla="*/ 51 h 56"/>
                <a:gd name="T28" fmla="*/ 110 w 159"/>
                <a:gd name="T29" fmla="*/ 53 h 56"/>
                <a:gd name="T30" fmla="*/ 95 w 159"/>
                <a:gd name="T31" fmla="*/ 56 h 56"/>
                <a:gd name="T32" fmla="*/ 79 w 159"/>
                <a:gd name="T33" fmla="*/ 56 h 56"/>
                <a:gd name="T34" fmla="*/ 63 w 159"/>
                <a:gd name="T35" fmla="*/ 56 h 56"/>
                <a:gd name="T36" fmla="*/ 48 w 159"/>
                <a:gd name="T37" fmla="*/ 53 h 56"/>
                <a:gd name="T38" fmla="*/ 34 w 159"/>
                <a:gd name="T39" fmla="*/ 51 h 56"/>
                <a:gd name="T40" fmla="*/ 23 w 159"/>
                <a:gd name="T41" fmla="*/ 48 h 56"/>
                <a:gd name="T42" fmla="*/ 13 w 159"/>
                <a:gd name="T43" fmla="*/ 43 h 56"/>
                <a:gd name="T44" fmla="*/ 5 w 159"/>
                <a:gd name="T45" fmla="*/ 38 h 56"/>
                <a:gd name="T46" fmla="*/ 1 w 159"/>
                <a:gd name="T47" fmla="*/ 34 h 56"/>
                <a:gd name="T48" fmla="*/ 0 w 159"/>
                <a:gd name="T49" fmla="*/ 28 h 56"/>
                <a:gd name="T50" fmla="*/ 1 w 159"/>
                <a:gd name="T51" fmla="*/ 22 h 56"/>
                <a:gd name="T52" fmla="*/ 5 w 159"/>
                <a:gd name="T53" fmla="*/ 18 h 56"/>
                <a:gd name="T54" fmla="*/ 13 w 159"/>
                <a:gd name="T55" fmla="*/ 13 h 56"/>
                <a:gd name="T56" fmla="*/ 23 w 159"/>
                <a:gd name="T57" fmla="*/ 8 h 56"/>
                <a:gd name="T58" fmla="*/ 34 w 159"/>
                <a:gd name="T59" fmla="*/ 5 h 56"/>
                <a:gd name="T60" fmla="*/ 48 w 159"/>
                <a:gd name="T61" fmla="*/ 3 h 56"/>
                <a:gd name="T62" fmla="*/ 63 w 159"/>
                <a:gd name="T63" fmla="*/ 0 h 56"/>
                <a:gd name="T64" fmla="*/ 79 w 159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6">
                  <a:moveTo>
                    <a:pt x="79" y="0"/>
                  </a:moveTo>
                  <a:lnTo>
                    <a:pt x="95" y="0"/>
                  </a:lnTo>
                  <a:lnTo>
                    <a:pt x="110" y="3"/>
                  </a:lnTo>
                  <a:lnTo>
                    <a:pt x="124" y="5"/>
                  </a:lnTo>
                  <a:lnTo>
                    <a:pt x="136" y="8"/>
                  </a:lnTo>
                  <a:lnTo>
                    <a:pt x="145" y="13"/>
                  </a:lnTo>
                  <a:lnTo>
                    <a:pt x="153" y="18"/>
                  </a:lnTo>
                  <a:lnTo>
                    <a:pt x="157" y="22"/>
                  </a:lnTo>
                  <a:lnTo>
                    <a:pt x="159" y="28"/>
                  </a:lnTo>
                  <a:lnTo>
                    <a:pt x="157" y="34"/>
                  </a:lnTo>
                  <a:lnTo>
                    <a:pt x="153" y="38"/>
                  </a:lnTo>
                  <a:lnTo>
                    <a:pt x="145" y="43"/>
                  </a:lnTo>
                  <a:lnTo>
                    <a:pt x="136" y="48"/>
                  </a:lnTo>
                  <a:lnTo>
                    <a:pt x="124" y="51"/>
                  </a:lnTo>
                  <a:lnTo>
                    <a:pt x="110" y="53"/>
                  </a:lnTo>
                  <a:lnTo>
                    <a:pt x="95" y="56"/>
                  </a:lnTo>
                  <a:lnTo>
                    <a:pt x="79" y="56"/>
                  </a:lnTo>
                  <a:lnTo>
                    <a:pt x="63" y="56"/>
                  </a:lnTo>
                  <a:lnTo>
                    <a:pt x="48" y="53"/>
                  </a:lnTo>
                  <a:lnTo>
                    <a:pt x="34" y="51"/>
                  </a:lnTo>
                  <a:lnTo>
                    <a:pt x="23" y="48"/>
                  </a:lnTo>
                  <a:lnTo>
                    <a:pt x="13" y="43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8"/>
                  </a:lnTo>
                  <a:lnTo>
                    <a:pt x="13" y="13"/>
                  </a:lnTo>
                  <a:lnTo>
                    <a:pt x="23" y="8"/>
                  </a:lnTo>
                  <a:lnTo>
                    <a:pt x="34" y="5"/>
                  </a:lnTo>
                  <a:lnTo>
                    <a:pt x="48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37" name="Freeform 117">
              <a:extLst>
                <a:ext uri="{FF2B5EF4-FFF2-40B4-BE49-F238E27FC236}">
                  <a16:creationId xmlns:a16="http://schemas.microsoft.com/office/drawing/2014/main" id="{2A378375-F2B9-4C47-8066-F504144A0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2448"/>
              <a:ext cx="1050" cy="365"/>
            </a:xfrm>
            <a:custGeom>
              <a:avLst/>
              <a:gdLst>
                <a:gd name="T0" fmla="*/ 0 w 2094"/>
                <a:gd name="T1" fmla="*/ 294 h 731"/>
                <a:gd name="T2" fmla="*/ 14 w 2094"/>
                <a:gd name="T3" fmla="*/ 355 h 731"/>
                <a:gd name="T4" fmla="*/ 38 w 2094"/>
                <a:gd name="T5" fmla="*/ 369 h 731"/>
                <a:gd name="T6" fmla="*/ 90 w 2094"/>
                <a:gd name="T7" fmla="*/ 399 h 731"/>
                <a:gd name="T8" fmla="*/ 98 w 2094"/>
                <a:gd name="T9" fmla="*/ 483 h 731"/>
                <a:gd name="T10" fmla="*/ 577 w 2094"/>
                <a:gd name="T11" fmla="*/ 595 h 731"/>
                <a:gd name="T12" fmla="*/ 689 w 2094"/>
                <a:gd name="T13" fmla="*/ 581 h 731"/>
                <a:gd name="T14" fmla="*/ 692 w 2094"/>
                <a:gd name="T15" fmla="*/ 615 h 731"/>
                <a:gd name="T16" fmla="*/ 1206 w 2094"/>
                <a:gd name="T17" fmla="*/ 731 h 731"/>
                <a:gd name="T18" fmla="*/ 1319 w 2094"/>
                <a:gd name="T19" fmla="*/ 686 h 731"/>
                <a:gd name="T20" fmla="*/ 1492 w 2094"/>
                <a:gd name="T21" fmla="*/ 700 h 731"/>
                <a:gd name="T22" fmla="*/ 2019 w 2094"/>
                <a:gd name="T23" fmla="*/ 468 h 731"/>
                <a:gd name="T24" fmla="*/ 2094 w 2094"/>
                <a:gd name="T25" fmla="*/ 316 h 731"/>
                <a:gd name="T26" fmla="*/ 2094 w 2094"/>
                <a:gd name="T27" fmla="*/ 267 h 731"/>
                <a:gd name="T28" fmla="*/ 2051 w 2094"/>
                <a:gd name="T29" fmla="*/ 241 h 731"/>
                <a:gd name="T30" fmla="*/ 2051 w 2094"/>
                <a:gd name="T31" fmla="*/ 218 h 731"/>
                <a:gd name="T32" fmla="*/ 862 w 2094"/>
                <a:gd name="T33" fmla="*/ 0 h 731"/>
                <a:gd name="T34" fmla="*/ 787 w 2094"/>
                <a:gd name="T35" fmla="*/ 0 h 731"/>
                <a:gd name="T36" fmla="*/ 745 w 2094"/>
                <a:gd name="T37" fmla="*/ 2 h 731"/>
                <a:gd name="T38" fmla="*/ 705 w 2094"/>
                <a:gd name="T39" fmla="*/ 5 h 731"/>
                <a:gd name="T40" fmla="*/ 665 w 2094"/>
                <a:gd name="T41" fmla="*/ 8 h 731"/>
                <a:gd name="T42" fmla="*/ 625 w 2094"/>
                <a:gd name="T43" fmla="*/ 13 h 731"/>
                <a:gd name="T44" fmla="*/ 585 w 2094"/>
                <a:gd name="T45" fmla="*/ 17 h 731"/>
                <a:gd name="T46" fmla="*/ 544 w 2094"/>
                <a:gd name="T47" fmla="*/ 24 h 731"/>
                <a:gd name="T48" fmla="*/ 502 w 2094"/>
                <a:gd name="T49" fmla="*/ 32 h 731"/>
                <a:gd name="T50" fmla="*/ 459 w 2094"/>
                <a:gd name="T51" fmla="*/ 43 h 731"/>
                <a:gd name="T52" fmla="*/ 416 w 2094"/>
                <a:gd name="T53" fmla="*/ 55 h 731"/>
                <a:gd name="T54" fmla="*/ 370 w 2094"/>
                <a:gd name="T55" fmla="*/ 70 h 731"/>
                <a:gd name="T56" fmla="*/ 322 w 2094"/>
                <a:gd name="T57" fmla="*/ 89 h 731"/>
                <a:gd name="T58" fmla="*/ 273 w 2094"/>
                <a:gd name="T59" fmla="*/ 109 h 731"/>
                <a:gd name="T60" fmla="*/ 220 w 2094"/>
                <a:gd name="T61" fmla="*/ 133 h 731"/>
                <a:gd name="T62" fmla="*/ 164 w 2094"/>
                <a:gd name="T63" fmla="*/ 161 h 731"/>
                <a:gd name="T64" fmla="*/ 107 w 2094"/>
                <a:gd name="T65" fmla="*/ 193 h 731"/>
                <a:gd name="T66" fmla="*/ 45 w 2094"/>
                <a:gd name="T67" fmla="*/ 229 h 731"/>
                <a:gd name="T68" fmla="*/ 45 w 2094"/>
                <a:gd name="T69" fmla="*/ 256 h 731"/>
                <a:gd name="T70" fmla="*/ 0 w 2094"/>
                <a:gd name="T71" fmla="*/ 29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4" h="731">
                  <a:moveTo>
                    <a:pt x="0" y="294"/>
                  </a:moveTo>
                  <a:lnTo>
                    <a:pt x="14" y="355"/>
                  </a:lnTo>
                  <a:lnTo>
                    <a:pt x="38" y="369"/>
                  </a:lnTo>
                  <a:lnTo>
                    <a:pt x="90" y="399"/>
                  </a:lnTo>
                  <a:lnTo>
                    <a:pt x="98" y="483"/>
                  </a:lnTo>
                  <a:lnTo>
                    <a:pt x="577" y="595"/>
                  </a:lnTo>
                  <a:lnTo>
                    <a:pt x="689" y="581"/>
                  </a:lnTo>
                  <a:lnTo>
                    <a:pt x="692" y="615"/>
                  </a:lnTo>
                  <a:lnTo>
                    <a:pt x="1206" y="731"/>
                  </a:lnTo>
                  <a:lnTo>
                    <a:pt x="1319" y="686"/>
                  </a:lnTo>
                  <a:lnTo>
                    <a:pt x="1492" y="700"/>
                  </a:lnTo>
                  <a:lnTo>
                    <a:pt x="2019" y="468"/>
                  </a:lnTo>
                  <a:lnTo>
                    <a:pt x="2094" y="316"/>
                  </a:lnTo>
                  <a:lnTo>
                    <a:pt x="2094" y="267"/>
                  </a:lnTo>
                  <a:lnTo>
                    <a:pt x="2051" y="241"/>
                  </a:lnTo>
                  <a:lnTo>
                    <a:pt x="2051" y="218"/>
                  </a:lnTo>
                  <a:lnTo>
                    <a:pt x="862" y="0"/>
                  </a:lnTo>
                  <a:lnTo>
                    <a:pt x="787" y="0"/>
                  </a:lnTo>
                  <a:lnTo>
                    <a:pt x="745" y="2"/>
                  </a:lnTo>
                  <a:lnTo>
                    <a:pt x="705" y="5"/>
                  </a:lnTo>
                  <a:lnTo>
                    <a:pt x="665" y="8"/>
                  </a:lnTo>
                  <a:lnTo>
                    <a:pt x="625" y="13"/>
                  </a:lnTo>
                  <a:lnTo>
                    <a:pt x="585" y="17"/>
                  </a:lnTo>
                  <a:lnTo>
                    <a:pt x="544" y="24"/>
                  </a:lnTo>
                  <a:lnTo>
                    <a:pt x="502" y="32"/>
                  </a:lnTo>
                  <a:lnTo>
                    <a:pt x="459" y="43"/>
                  </a:lnTo>
                  <a:lnTo>
                    <a:pt x="416" y="55"/>
                  </a:lnTo>
                  <a:lnTo>
                    <a:pt x="370" y="70"/>
                  </a:lnTo>
                  <a:lnTo>
                    <a:pt x="322" y="89"/>
                  </a:lnTo>
                  <a:lnTo>
                    <a:pt x="273" y="109"/>
                  </a:lnTo>
                  <a:lnTo>
                    <a:pt x="220" y="133"/>
                  </a:lnTo>
                  <a:lnTo>
                    <a:pt x="164" y="161"/>
                  </a:lnTo>
                  <a:lnTo>
                    <a:pt x="107" y="193"/>
                  </a:lnTo>
                  <a:lnTo>
                    <a:pt x="45" y="229"/>
                  </a:lnTo>
                  <a:lnTo>
                    <a:pt x="45" y="256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38" name="Freeform 118">
              <a:extLst>
                <a:ext uri="{FF2B5EF4-FFF2-40B4-BE49-F238E27FC236}">
                  <a16:creationId xmlns:a16="http://schemas.microsoft.com/office/drawing/2014/main" id="{8B963ABF-57D3-41E3-8C2F-53B780ED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641" cy="147"/>
            </a:xfrm>
            <a:custGeom>
              <a:avLst/>
              <a:gdLst>
                <a:gd name="T0" fmla="*/ 0 w 1281"/>
                <a:gd name="T1" fmla="*/ 0 h 295"/>
                <a:gd name="T2" fmla="*/ 1246 w 1281"/>
                <a:gd name="T3" fmla="*/ 244 h 295"/>
                <a:gd name="T4" fmla="*/ 1281 w 1281"/>
                <a:gd name="T5" fmla="*/ 295 h 295"/>
                <a:gd name="T6" fmla="*/ 4 w 1281"/>
                <a:gd name="T7" fmla="*/ 30 h 295"/>
                <a:gd name="T8" fmla="*/ 0 w 1281"/>
                <a:gd name="T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295">
                  <a:moveTo>
                    <a:pt x="0" y="0"/>
                  </a:moveTo>
                  <a:lnTo>
                    <a:pt x="1246" y="244"/>
                  </a:lnTo>
                  <a:lnTo>
                    <a:pt x="1281" y="295"/>
                  </a:lnTo>
                  <a:lnTo>
                    <a:pt x="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39" name="Freeform 119">
              <a:extLst>
                <a:ext uri="{FF2B5EF4-FFF2-40B4-BE49-F238E27FC236}">
                  <a16:creationId xmlns:a16="http://schemas.microsoft.com/office/drawing/2014/main" id="{0766B962-173E-40C8-86CD-BBFCB393D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590" cy="137"/>
            </a:xfrm>
            <a:custGeom>
              <a:avLst/>
              <a:gdLst>
                <a:gd name="T0" fmla="*/ 35 w 1177"/>
                <a:gd name="T1" fmla="*/ 7 h 273"/>
                <a:gd name="T2" fmla="*/ 107 w 1177"/>
                <a:gd name="T3" fmla="*/ 21 h 273"/>
                <a:gd name="T4" fmla="*/ 178 w 1177"/>
                <a:gd name="T5" fmla="*/ 35 h 273"/>
                <a:gd name="T6" fmla="*/ 250 w 1177"/>
                <a:gd name="T7" fmla="*/ 49 h 273"/>
                <a:gd name="T8" fmla="*/ 321 w 1177"/>
                <a:gd name="T9" fmla="*/ 62 h 273"/>
                <a:gd name="T10" fmla="*/ 393 w 1177"/>
                <a:gd name="T11" fmla="*/ 76 h 273"/>
                <a:gd name="T12" fmla="*/ 464 w 1177"/>
                <a:gd name="T13" fmla="*/ 90 h 273"/>
                <a:gd name="T14" fmla="*/ 535 w 1177"/>
                <a:gd name="T15" fmla="*/ 105 h 273"/>
                <a:gd name="T16" fmla="*/ 608 w 1177"/>
                <a:gd name="T17" fmla="*/ 119 h 273"/>
                <a:gd name="T18" fmla="*/ 679 w 1177"/>
                <a:gd name="T19" fmla="*/ 133 h 273"/>
                <a:gd name="T20" fmla="*/ 751 w 1177"/>
                <a:gd name="T21" fmla="*/ 146 h 273"/>
                <a:gd name="T22" fmla="*/ 822 w 1177"/>
                <a:gd name="T23" fmla="*/ 160 h 273"/>
                <a:gd name="T24" fmla="*/ 894 w 1177"/>
                <a:gd name="T25" fmla="*/ 174 h 273"/>
                <a:gd name="T26" fmla="*/ 965 w 1177"/>
                <a:gd name="T27" fmla="*/ 189 h 273"/>
                <a:gd name="T28" fmla="*/ 1037 w 1177"/>
                <a:gd name="T29" fmla="*/ 203 h 273"/>
                <a:gd name="T30" fmla="*/ 1108 w 1177"/>
                <a:gd name="T31" fmla="*/ 216 h 273"/>
                <a:gd name="T32" fmla="*/ 1153 w 1177"/>
                <a:gd name="T33" fmla="*/ 236 h 273"/>
                <a:gd name="T34" fmla="*/ 1169 w 1177"/>
                <a:gd name="T35" fmla="*/ 260 h 273"/>
                <a:gd name="T36" fmla="*/ 1140 w 1177"/>
                <a:gd name="T37" fmla="*/ 265 h 273"/>
                <a:gd name="T38" fmla="*/ 1068 w 1177"/>
                <a:gd name="T39" fmla="*/ 250 h 273"/>
                <a:gd name="T40" fmla="*/ 994 w 1177"/>
                <a:gd name="T41" fmla="*/ 235 h 273"/>
                <a:gd name="T42" fmla="*/ 920 w 1177"/>
                <a:gd name="T43" fmla="*/ 220 h 273"/>
                <a:gd name="T44" fmla="*/ 848 w 1177"/>
                <a:gd name="T45" fmla="*/ 205 h 273"/>
                <a:gd name="T46" fmla="*/ 774 w 1177"/>
                <a:gd name="T47" fmla="*/ 190 h 273"/>
                <a:gd name="T48" fmla="*/ 700 w 1177"/>
                <a:gd name="T49" fmla="*/ 175 h 273"/>
                <a:gd name="T50" fmla="*/ 628 w 1177"/>
                <a:gd name="T51" fmla="*/ 159 h 273"/>
                <a:gd name="T52" fmla="*/ 554 w 1177"/>
                <a:gd name="T53" fmla="*/ 144 h 273"/>
                <a:gd name="T54" fmla="*/ 480 w 1177"/>
                <a:gd name="T55" fmla="*/ 129 h 273"/>
                <a:gd name="T56" fmla="*/ 408 w 1177"/>
                <a:gd name="T57" fmla="*/ 114 h 273"/>
                <a:gd name="T58" fmla="*/ 334 w 1177"/>
                <a:gd name="T59" fmla="*/ 99 h 273"/>
                <a:gd name="T60" fmla="*/ 260 w 1177"/>
                <a:gd name="T61" fmla="*/ 83 h 273"/>
                <a:gd name="T62" fmla="*/ 186 w 1177"/>
                <a:gd name="T63" fmla="*/ 68 h 273"/>
                <a:gd name="T64" fmla="*/ 114 w 1177"/>
                <a:gd name="T65" fmla="*/ 53 h 273"/>
                <a:gd name="T66" fmla="*/ 40 w 1177"/>
                <a:gd name="T67" fmla="*/ 38 h 273"/>
                <a:gd name="T68" fmla="*/ 2 w 1177"/>
                <a:gd name="T69" fmla="*/ 22 h 273"/>
                <a:gd name="T70" fmla="*/ 1 w 1177"/>
                <a:gd name="T71" fmla="*/ 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7" h="273">
                  <a:moveTo>
                    <a:pt x="0" y="0"/>
                  </a:moveTo>
                  <a:lnTo>
                    <a:pt x="35" y="7"/>
                  </a:lnTo>
                  <a:lnTo>
                    <a:pt x="71" y="14"/>
                  </a:lnTo>
                  <a:lnTo>
                    <a:pt x="107" y="21"/>
                  </a:lnTo>
                  <a:lnTo>
                    <a:pt x="143" y="28"/>
                  </a:lnTo>
                  <a:lnTo>
                    <a:pt x="178" y="35"/>
                  </a:lnTo>
                  <a:lnTo>
                    <a:pt x="214" y="42"/>
                  </a:lnTo>
                  <a:lnTo>
                    <a:pt x="250" y="49"/>
                  </a:lnTo>
                  <a:lnTo>
                    <a:pt x="285" y="56"/>
                  </a:lnTo>
                  <a:lnTo>
                    <a:pt x="321" y="62"/>
                  </a:lnTo>
                  <a:lnTo>
                    <a:pt x="357" y="69"/>
                  </a:lnTo>
                  <a:lnTo>
                    <a:pt x="393" y="76"/>
                  </a:lnTo>
                  <a:lnTo>
                    <a:pt x="428" y="83"/>
                  </a:lnTo>
                  <a:lnTo>
                    <a:pt x="464" y="90"/>
                  </a:lnTo>
                  <a:lnTo>
                    <a:pt x="500" y="97"/>
                  </a:lnTo>
                  <a:lnTo>
                    <a:pt x="535" y="105"/>
                  </a:lnTo>
                  <a:lnTo>
                    <a:pt x="572" y="112"/>
                  </a:lnTo>
                  <a:lnTo>
                    <a:pt x="608" y="119"/>
                  </a:lnTo>
                  <a:lnTo>
                    <a:pt x="644" y="126"/>
                  </a:lnTo>
                  <a:lnTo>
                    <a:pt x="679" y="133"/>
                  </a:lnTo>
                  <a:lnTo>
                    <a:pt x="715" y="139"/>
                  </a:lnTo>
                  <a:lnTo>
                    <a:pt x="751" y="146"/>
                  </a:lnTo>
                  <a:lnTo>
                    <a:pt x="787" y="153"/>
                  </a:lnTo>
                  <a:lnTo>
                    <a:pt x="822" y="160"/>
                  </a:lnTo>
                  <a:lnTo>
                    <a:pt x="858" y="167"/>
                  </a:lnTo>
                  <a:lnTo>
                    <a:pt x="894" y="174"/>
                  </a:lnTo>
                  <a:lnTo>
                    <a:pt x="929" y="181"/>
                  </a:lnTo>
                  <a:lnTo>
                    <a:pt x="965" y="189"/>
                  </a:lnTo>
                  <a:lnTo>
                    <a:pt x="1001" y="196"/>
                  </a:lnTo>
                  <a:lnTo>
                    <a:pt x="1037" y="203"/>
                  </a:lnTo>
                  <a:lnTo>
                    <a:pt x="1072" y="210"/>
                  </a:lnTo>
                  <a:lnTo>
                    <a:pt x="1108" y="216"/>
                  </a:lnTo>
                  <a:lnTo>
                    <a:pt x="1144" y="223"/>
                  </a:lnTo>
                  <a:lnTo>
                    <a:pt x="1153" y="236"/>
                  </a:lnTo>
                  <a:lnTo>
                    <a:pt x="1161" y="249"/>
                  </a:lnTo>
                  <a:lnTo>
                    <a:pt x="1169" y="260"/>
                  </a:lnTo>
                  <a:lnTo>
                    <a:pt x="1177" y="273"/>
                  </a:lnTo>
                  <a:lnTo>
                    <a:pt x="1140" y="265"/>
                  </a:lnTo>
                  <a:lnTo>
                    <a:pt x="1103" y="258"/>
                  </a:lnTo>
                  <a:lnTo>
                    <a:pt x="1068" y="250"/>
                  </a:lnTo>
                  <a:lnTo>
                    <a:pt x="1031" y="243"/>
                  </a:lnTo>
                  <a:lnTo>
                    <a:pt x="994" y="235"/>
                  </a:lnTo>
                  <a:lnTo>
                    <a:pt x="957" y="228"/>
                  </a:lnTo>
                  <a:lnTo>
                    <a:pt x="920" y="220"/>
                  </a:lnTo>
                  <a:lnTo>
                    <a:pt x="885" y="212"/>
                  </a:lnTo>
                  <a:lnTo>
                    <a:pt x="848" y="205"/>
                  </a:lnTo>
                  <a:lnTo>
                    <a:pt x="811" y="197"/>
                  </a:lnTo>
                  <a:lnTo>
                    <a:pt x="774" y="190"/>
                  </a:lnTo>
                  <a:lnTo>
                    <a:pt x="737" y="182"/>
                  </a:lnTo>
                  <a:lnTo>
                    <a:pt x="700" y="175"/>
                  </a:lnTo>
                  <a:lnTo>
                    <a:pt x="664" y="167"/>
                  </a:lnTo>
                  <a:lnTo>
                    <a:pt x="628" y="159"/>
                  </a:lnTo>
                  <a:lnTo>
                    <a:pt x="591" y="152"/>
                  </a:lnTo>
                  <a:lnTo>
                    <a:pt x="554" y="144"/>
                  </a:lnTo>
                  <a:lnTo>
                    <a:pt x="517" y="137"/>
                  </a:lnTo>
                  <a:lnTo>
                    <a:pt x="480" y="129"/>
                  </a:lnTo>
                  <a:lnTo>
                    <a:pt x="443" y="122"/>
                  </a:lnTo>
                  <a:lnTo>
                    <a:pt x="408" y="114"/>
                  </a:lnTo>
                  <a:lnTo>
                    <a:pt x="371" y="106"/>
                  </a:lnTo>
                  <a:lnTo>
                    <a:pt x="334" y="99"/>
                  </a:lnTo>
                  <a:lnTo>
                    <a:pt x="297" y="91"/>
                  </a:lnTo>
                  <a:lnTo>
                    <a:pt x="260" y="83"/>
                  </a:lnTo>
                  <a:lnTo>
                    <a:pt x="223" y="76"/>
                  </a:lnTo>
                  <a:lnTo>
                    <a:pt x="186" y="68"/>
                  </a:lnTo>
                  <a:lnTo>
                    <a:pt x="149" y="61"/>
                  </a:lnTo>
                  <a:lnTo>
                    <a:pt x="114" y="53"/>
                  </a:lnTo>
                  <a:lnTo>
                    <a:pt x="77" y="45"/>
                  </a:lnTo>
                  <a:lnTo>
                    <a:pt x="40" y="38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2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0" name="Freeform 120">
              <a:extLst>
                <a:ext uri="{FF2B5EF4-FFF2-40B4-BE49-F238E27FC236}">
                  <a16:creationId xmlns:a16="http://schemas.microsoft.com/office/drawing/2014/main" id="{D90084F1-9D4F-41D8-9216-D7216CD0E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537" cy="127"/>
            </a:xfrm>
            <a:custGeom>
              <a:avLst/>
              <a:gdLst>
                <a:gd name="T0" fmla="*/ 32 w 1073"/>
                <a:gd name="T1" fmla="*/ 7 h 253"/>
                <a:gd name="T2" fmla="*/ 98 w 1073"/>
                <a:gd name="T3" fmla="*/ 20 h 253"/>
                <a:gd name="T4" fmla="*/ 162 w 1073"/>
                <a:gd name="T5" fmla="*/ 32 h 253"/>
                <a:gd name="T6" fmla="*/ 228 w 1073"/>
                <a:gd name="T7" fmla="*/ 45 h 253"/>
                <a:gd name="T8" fmla="*/ 293 w 1073"/>
                <a:gd name="T9" fmla="*/ 58 h 253"/>
                <a:gd name="T10" fmla="*/ 358 w 1073"/>
                <a:gd name="T11" fmla="*/ 70 h 253"/>
                <a:gd name="T12" fmla="*/ 424 w 1073"/>
                <a:gd name="T13" fmla="*/ 83 h 253"/>
                <a:gd name="T14" fmla="*/ 488 w 1073"/>
                <a:gd name="T15" fmla="*/ 96 h 253"/>
                <a:gd name="T16" fmla="*/ 554 w 1073"/>
                <a:gd name="T17" fmla="*/ 108 h 253"/>
                <a:gd name="T18" fmla="*/ 618 w 1073"/>
                <a:gd name="T19" fmla="*/ 121 h 253"/>
                <a:gd name="T20" fmla="*/ 684 w 1073"/>
                <a:gd name="T21" fmla="*/ 134 h 253"/>
                <a:gd name="T22" fmla="*/ 749 w 1073"/>
                <a:gd name="T23" fmla="*/ 147 h 253"/>
                <a:gd name="T24" fmla="*/ 813 w 1073"/>
                <a:gd name="T25" fmla="*/ 160 h 253"/>
                <a:gd name="T26" fmla="*/ 879 w 1073"/>
                <a:gd name="T27" fmla="*/ 173 h 253"/>
                <a:gd name="T28" fmla="*/ 943 w 1073"/>
                <a:gd name="T29" fmla="*/ 185 h 253"/>
                <a:gd name="T30" fmla="*/ 1009 w 1073"/>
                <a:gd name="T31" fmla="*/ 198 h 253"/>
                <a:gd name="T32" fmla="*/ 1049 w 1073"/>
                <a:gd name="T33" fmla="*/ 216 h 253"/>
                <a:gd name="T34" fmla="*/ 1065 w 1073"/>
                <a:gd name="T35" fmla="*/ 240 h 253"/>
                <a:gd name="T36" fmla="*/ 1040 w 1073"/>
                <a:gd name="T37" fmla="*/ 246 h 253"/>
                <a:gd name="T38" fmla="*/ 973 w 1073"/>
                <a:gd name="T39" fmla="*/ 232 h 253"/>
                <a:gd name="T40" fmla="*/ 906 w 1073"/>
                <a:gd name="T41" fmla="*/ 219 h 253"/>
                <a:gd name="T42" fmla="*/ 840 w 1073"/>
                <a:gd name="T43" fmla="*/ 205 h 253"/>
                <a:gd name="T44" fmla="*/ 773 w 1073"/>
                <a:gd name="T45" fmla="*/ 191 h 253"/>
                <a:gd name="T46" fmla="*/ 706 w 1073"/>
                <a:gd name="T47" fmla="*/ 177 h 253"/>
                <a:gd name="T48" fmla="*/ 639 w 1073"/>
                <a:gd name="T49" fmla="*/ 163 h 253"/>
                <a:gd name="T50" fmla="*/ 572 w 1073"/>
                <a:gd name="T51" fmla="*/ 150 h 253"/>
                <a:gd name="T52" fmla="*/ 505 w 1073"/>
                <a:gd name="T53" fmla="*/ 135 h 253"/>
                <a:gd name="T54" fmla="*/ 439 w 1073"/>
                <a:gd name="T55" fmla="*/ 121 h 253"/>
                <a:gd name="T56" fmla="*/ 372 w 1073"/>
                <a:gd name="T57" fmla="*/ 107 h 253"/>
                <a:gd name="T58" fmla="*/ 305 w 1073"/>
                <a:gd name="T59" fmla="*/ 93 h 253"/>
                <a:gd name="T60" fmla="*/ 237 w 1073"/>
                <a:gd name="T61" fmla="*/ 80 h 253"/>
                <a:gd name="T62" fmla="*/ 170 w 1073"/>
                <a:gd name="T63" fmla="*/ 66 h 253"/>
                <a:gd name="T64" fmla="*/ 103 w 1073"/>
                <a:gd name="T65" fmla="*/ 52 h 253"/>
                <a:gd name="T66" fmla="*/ 37 w 1073"/>
                <a:gd name="T67" fmla="*/ 38 h 253"/>
                <a:gd name="T68" fmla="*/ 2 w 1073"/>
                <a:gd name="T69" fmla="*/ 23 h 253"/>
                <a:gd name="T70" fmla="*/ 1 w 1073"/>
                <a:gd name="T71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73" h="253">
                  <a:moveTo>
                    <a:pt x="0" y="0"/>
                  </a:moveTo>
                  <a:lnTo>
                    <a:pt x="32" y="7"/>
                  </a:lnTo>
                  <a:lnTo>
                    <a:pt x="65" y="13"/>
                  </a:lnTo>
                  <a:lnTo>
                    <a:pt x="98" y="20"/>
                  </a:lnTo>
                  <a:lnTo>
                    <a:pt x="130" y="26"/>
                  </a:lnTo>
                  <a:lnTo>
                    <a:pt x="162" y="32"/>
                  </a:lnTo>
                  <a:lnTo>
                    <a:pt x="196" y="38"/>
                  </a:lnTo>
                  <a:lnTo>
                    <a:pt x="228" y="45"/>
                  </a:lnTo>
                  <a:lnTo>
                    <a:pt x="260" y="51"/>
                  </a:lnTo>
                  <a:lnTo>
                    <a:pt x="293" y="58"/>
                  </a:lnTo>
                  <a:lnTo>
                    <a:pt x="326" y="63"/>
                  </a:lnTo>
                  <a:lnTo>
                    <a:pt x="358" y="70"/>
                  </a:lnTo>
                  <a:lnTo>
                    <a:pt x="390" y="76"/>
                  </a:lnTo>
                  <a:lnTo>
                    <a:pt x="424" y="83"/>
                  </a:lnTo>
                  <a:lnTo>
                    <a:pt x="456" y="90"/>
                  </a:lnTo>
                  <a:lnTo>
                    <a:pt x="488" y="96"/>
                  </a:lnTo>
                  <a:lnTo>
                    <a:pt x="520" y="103"/>
                  </a:lnTo>
                  <a:lnTo>
                    <a:pt x="554" y="108"/>
                  </a:lnTo>
                  <a:lnTo>
                    <a:pt x="586" y="115"/>
                  </a:lnTo>
                  <a:lnTo>
                    <a:pt x="618" y="121"/>
                  </a:lnTo>
                  <a:lnTo>
                    <a:pt x="651" y="128"/>
                  </a:lnTo>
                  <a:lnTo>
                    <a:pt x="684" y="134"/>
                  </a:lnTo>
                  <a:lnTo>
                    <a:pt x="716" y="140"/>
                  </a:lnTo>
                  <a:lnTo>
                    <a:pt x="749" y="147"/>
                  </a:lnTo>
                  <a:lnTo>
                    <a:pt x="781" y="153"/>
                  </a:lnTo>
                  <a:lnTo>
                    <a:pt x="813" y="160"/>
                  </a:lnTo>
                  <a:lnTo>
                    <a:pt x="846" y="166"/>
                  </a:lnTo>
                  <a:lnTo>
                    <a:pt x="879" y="173"/>
                  </a:lnTo>
                  <a:lnTo>
                    <a:pt x="911" y="180"/>
                  </a:lnTo>
                  <a:lnTo>
                    <a:pt x="943" y="185"/>
                  </a:lnTo>
                  <a:lnTo>
                    <a:pt x="977" y="192"/>
                  </a:lnTo>
                  <a:lnTo>
                    <a:pt x="1009" y="198"/>
                  </a:lnTo>
                  <a:lnTo>
                    <a:pt x="1041" y="205"/>
                  </a:lnTo>
                  <a:lnTo>
                    <a:pt x="1049" y="216"/>
                  </a:lnTo>
                  <a:lnTo>
                    <a:pt x="1057" y="229"/>
                  </a:lnTo>
                  <a:lnTo>
                    <a:pt x="1065" y="240"/>
                  </a:lnTo>
                  <a:lnTo>
                    <a:pt x="1073" y="253"/>
                  </a:lnTo>
                  <a:lnTo>
                    <a:pt x="1040" y="246"/>
                  </a:lnTo>
                  <a:lnTo>
                    <a:pt x="1007" y="239"/>
                  </a:lnTo>
                  <a:lnTo>
                    <a:pt x="973" y="232"/>
                  </a:lnTo>
                  <a:lnTo>
                    <a:pt x="940" y="226"/>
                  </a:lnTo>
                  <a:lnTo>
                    <a:pt x="906" y="219"/>
                  </a:lnTo>
                  <a:lnTo>
                    <a:pt x="873" y="212"/>
                  </a:lnTo>
                  <a:lnTo>
                    <a:pt x="840" y="205"/>
                  </a:lnTo>
                  <a:lnTo>
                    <a:pt x="806" y="198"/>
                  </a:lnTo>
                  <a:lnTo>
                    <a:pt x="773" y="191"/>
                  </a:lnTo>
                  <a:lnTo>
                    <a:pt x="739" y="184"/>
                  </a:lnTo>
                  <a:lnTo>
                    <a:pt x="706" y="177"/>
                  </a:lnTo>
                  <a:lnTo>
                    <a:pt x="673" y="170"/>
                  </a:lnTo>
                  <a:lnTo>
                    <a:pt x="639" y="163"/>
                  </a:lnTo>
                  <a:lnTo>
                    <a:pt x="606" y="157"/>
                  </a:lnTo>
                  <a:lnTo>
                    <a:pt x="572" y="150"/>
                  </a:lnTo>
                  <a:lnTo>
                    <a:pt x="539" y="142"/>
                  </a:lnTo>
                  <a:lnTo>
                    <a:pt x="505" y="135"/>
                  </a:lnTo>
                  <a:lnTo>
                    <a:pt x="472" y="128"/>
                  </a:lnTo>
                  <a:lnTo>
                    <a:pt x="439" y="121"/>
                  </a:lnTo>
                  <a:lnTo>
                    <a:pt x="405" y="114"/>
                  </a:lnTo>
                  <a:lnTo>
                    <a:pt x="372" y="107"/>
                  </a:lnTo>
                  <a:lnTo>
                    <a:pt x="338" y="100"/>
                  </a:lnTo>
                  <a:lnTo>
                    <a:pt x="305" y="93"/>
                  </a:lnTo>
                  <a:lnTo>
                    <a:pt x="270" y="86"/>
                  </a:lnTo>
                  <a:lnTo>
                    <a:pt x="237" y="80"/>
                  </a:lnTo>
                  <a:lnTo>
                    <a:pt x="204" y="73"/>
                  </a:lnTo>
                  <a:lnTo>
                    <a:pt x="170" y="66"/>
                  </a:lnTo>
                  <a:lnTo>
                    <a:pt x="137" y="59"/>
                  </a:lnTo>
                  <a:lnTo>
                    <a:pt x="103" y="52"/>
                  </a:lnTo>
                  <a:lnTo>
                    <a:pt x="70" y="45"/>
                  </a:lnTo>
                  <a:lnTo>
                    <a:pt x="37" y="38"/>
                  </a:lnTo>
                  <a:lnTo>
                    <a:pt x="3" y="31"/>
                  </a:lnTo>
                  <a:lnTo>
                    <a:pt x="2" y="23"/>
                  </a:lnTo>
                  <a:lnTo>
                    <a:pt x="2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1" name="Freeform 121">
              <a:extLst>
                <a:ext uri="{FF2B5EF4-FFF2-40B4-BE49-F238E27FC236}">
                  <a16:creationId xmlns:a16="http://schemas.microsoft.com/office/drawing/2014/main" id="{F686876B-BDBC-421F-822E-4124FB2140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486" cy="116"/>
            </a:xfrm>
            <a:custGeom>
              <a:avLst/>
              <a:gdLst>
                <a:gd name="T0" fmla="*/ 28 w 971"/>
                <a:gd name="T1" fmla="*/ 6 h 231"/>
                <a:gd name="T2" fmla="*/ 87 w 971"/>
                <a:gd name="T3" fmla="*/ 17 h 231"/>
                <a:gd name="T4" fmla="*/ 146 w 971"/>
                <a:gd name="T5" fmla="*/ 29 h 231"/>
                <a:gd name="T6" fmla="*/ 205 w 971"/>
                <a:gd name="T7" fmla="*/ 40 h 231"/>
                <a:gd name="T8" fmla="*/ 263 w 971"/>
                <a:gd name="T9" fmla="*/ 52 h 231"/>
                <a:gd name="T10" fmla="*/ 322 w 971"/>
                <a:gd name="T11" fmla="*/ 63 h 231"/>
                <a:gd name="T12" fmla="*/ 381 w 971"/>
                <a:gd name="T13" fmla="*/ 75 h 231"/>
                <a:gd name="T14" fmla="*/ 440 w 971"/>
                <a:gd name="T15" fmla="*/ 86 h 231"/>
                <a:gd name="T16" fmla="*/ 499 w 971"/>
                <a:gd name="T17" fmla="*/ 98 h 231"/>
                <a:gd name="T18" fmla="*/ 557 w 971"/>
                <a:gd name="T19" fmla="*/ 109 h 231"/>
                <a:gd name="T20" fmla="*/ 616 w 971"/>
                <a:gd name="T21" fmla="*/ 121 h 231"/>
                <a:gd name="T22" fmla="*/ 675 w 971"/>
                <a:gd name="T23" fmla="*/ 132 h 231"/>
                <a:gd name="T24" fmla="*/ 734 w 971"/>
                <a:gd name="T25" fmla="*/ 144 h 231"/>
                <a:gd name="T26" fmla="*/ 792 w 971"/>
                <a:gd name="T27" fmla="*/ 155 h 231"/>
                <a:gd name="T28" fmla="*/ 851 w 971"/>
                <a:gd name="T29" fmla="*/ 167 h 231"/>
                <a:gd name="T30" fmla="*/ 910 w 971"/>
                <a:gd name="T31" fmla="*/ 178 h 231"/>
                <a:gd name="T32" fmla="*/ 947 w 971"/>
                <a:gd name="T33" fmla="*/ 196 h 231"/>
                <a:gd name="T34" fmla="*/ 963 w 971"/>
                <a:gd name="T35" fmla="*/ 220 h 231"/>
                <a:gd name="T36" fmla="*/ 941 w 971"/>
                <a:gd name="T37" fmla="*/ 226 h 231"/>
                <a:gd name="T38" fmla="*/ 880 w 971"/>
                <a:gd name="T39" fmla="*/ 213 h 231"/>
                <a:gd name="T40" fmla="*/ 820 w 971"/>
                <a:gd name="T41" fmla="*/ 200 h 231"/>
                <a:gd name="T42" fmla="*/ 759 w 971"/>
                <a:gd name="T43" fmla="*/ 188 h 231"/>
                <a:gd name="T44" fmla="*/ 699 w 971"/>
                <a:gd name="T45" fmla="*/ 175 h 231"/>
                <a:gd name="T46" fmla="*/ 638 w 971"/>
                <a:gd name="T47" fmla="*/ 162 h 231"/>
                <a:gd name="T48" fmla="*/ 577 w 971"/>
                <a:gd name="T49" fmla="*/ 150 h 231"/>
                <a:gd name="T50" fmla="*/ 517 w 971"/>
                <a:gd name="T51" fmla="*/ 137 h 231"/>
                <a:gd name="T52" fmla="*/ 456 w 971"/>
                <a:gd name="T53" fmla="*/ 126 h 231"/>
                <a:gd name="T54" fmla="*/ 396 w 971"/>
                <a:gd name="T55" fmla="*/ 113 h 231"/>
                <a:gd name="T56" fmla="*/ 335 w 971"/>
                <a:gd name="T57" fmla="*/ 100 h 231"/>
                <a:gd name="T58" fmla="*/ 274 w 971"/>
                <a:gd name="T59" fmla="*/ 88 h 231"/>
                <a:gd name="T60" fmla="*/ 214 w 971"/>
                <a:gd name="T61" fmla="*/ 75 h 231"/>
                <a:gd name="T62" fmla="*/ 153 w 971"/>
                <a:gd name="T63" fmla="*/ 62 h 231"/>
                <a:gd name="T64" fmla="*/ 93 w 971"/>
                <a:gd name="T65" fmla="*/ 50 h 231"/>
                <a:gd name="T66" fmla="*/ 32 w 971"/>
                <a:gd name="T67" fmla="*/ 37 h 231"/>
                <a:gd name="T68" fmla="*/ 2 w 971"/>
                <a:gd name="T69" fmla="*/ 23 h 231"/>
                <a:gd name="T70" fmla="*/ 1 w 971"/>
                <a:gd name="T71" fmla="*/ 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1" h="231">
                  <a:moveTo>
                    <a:pt x="0" y="0"/>
                  </a:moveTo>
                  <a:lnTo>
                    <a:pt x="28" y="6"/>
                  </a:lnTo>
                  <a:lnTo>
                    <a:pt x="58" y="12"/>
                  </a:lnTo>
                  <a:lnTo>
                    <a:pt x="87" y="17"/>
                  </a:lnTo>
                  <a:lnTo>
                    <a:pt x="117" y="23"/>
                  </a:lnTo>
                  <a:lnTo>
                    <a:pt x="146" y="29"/>
                  </a:lnTo>
                  <a:lnTo>
                    <a:pt x="176" y="35"/>
                  </a:lnTo>
                  <a:lnTo>
                    <a:pt x="205" y="40"/>
                  </a:lnTo>
                  <a:lnTo>
                    <a:pt x="235" y="46"/>
                  </a:lnTo>
                  <a:lnTo>
                    <a:pt x="263" y="52"/>
                  </a:lnTo>
                  <a:lnTo>
                    <a:pt x="293" y="58"/>
                  </a:lnTo>
                  <a:lnTo>
                    <a:pt x="322" y="63"/>
                  </a:lnTo>
                  <a:lnTo>
                    <a:pt x="352" y="69"/>
                  </a:lnTo>
                  <a:lnTo>
                    <a:pt x="381" y="75"/>
                  </a:lnTo>
                  <a:lnTo>
                    <a:pt x="411" y="81"/>
                  </a:lnTo>
                  <a:lnTo>
                    <a:pt x="440" y="86"/>
                  </a:lnTo>
                  <a:lnTo>
                    <a:pt x="470" y="92"/>
                  </a:lnTo>
                  <a:lnTo>
                    <a:pt x="499" y="98"/>
                  </a:lnTo>
                  <a:lnTo>
                    <a:pt x="528" y="104"/>
                  </a:lnTo>
                  <a:lnTo>
                    <a:pt x="557" y="109"/>
                  </a:lnTo>
                  <a:lnTo>
                    <a:pt x="587" y="115"/>
                  </a:lnTo>
                  <a:lnTo>
                    <a:pt x="616" y="121"/>
                  </a:lnTo>
                  <a:lnTo>
                    <a:pt x="646" y="127"/>
                  </a:lnTo>
                  <a:lnTo>
                    <a:pt x="675" y="132"/>
                  </a:lnTo>
                  <a:lnTo>
                    <a:pt x="705" y="138"/>
                  </a:lnTo>
                  <a:lnTo>
                    <a:pt x="734" y="144"/>
                  </a:lnTo>
                  <a:lnTo>
                    <a:pt x="762" y="150"/>
                  </a:lnTo>
                  <a:lnTo>
                    <a:pt x="792" y="155"/>
                  </a:lnTo>
                  <a:lnTo>
                    <a:pt x="821" y="161"/>
                  </a:lnTo>
                  <a:lnTo>
                    <a:pt x="851" y="167"/>
                  </a:lnTo>
                  <a:lnTo>
                    <a:pt x="880" y="173"/>
                  </a:lnTo>
                  <a:lnTo>
                    <a:pt x="910" y="178"/>
                  </a:lnTo>
                  <a:lnTo>
                    <a:pt x="939" y="184"/>
                  </a:lnTo>
                  <a:lnTo>
                    <a:pt x="947" y="196"/>
                  </a:lnTo>
                  <a:lnTo>
                    <a:pt x="955" y="207"/>
                  </a:lnTo>
                  <a:lnTo>
                    <a:pt x="963" y="220"/>
                  </a:lnTo>
                  <a:lnTo>
                    <a:pt x="971" y="231"/>
                  </a:lnTo>
                  <a:lnTo>
                    <a:pt x="941" y="226"/>
                  </a:lnTo>
                  <a:lnTo>
                    <a:pt x="910" y="219"/>
                  </a:lnTo>
                  <a:lnTo>
                    <a:pt x="880" y="213"/>
                  </a:lnTo>
                  <a:lnTo>
                    <a:pt x="850" y="206"/>
                  </a:lnTo>
                  <a:lnTo>
                    <a:pt x="820" y="200"/>
                  </a:lnTo>
                  <a:lnTo>
                    <a:pt x="789" y="193"/>
                  </a:lnTo>
                  <a:lnTo>
                    <a:pt x="759" y="188"/>
                  </a:lnTo>
                  <a:lnTo>
                    <a:pt x="729" y="181"/>
                  </a:lnTo>
                  <a:lnTo>
                    <a:pt x="699" y="175"/>
                  </a:lnTo>
                  <a:lnTo>
                    <a:pt x="668" y="169"/>
                  </a:lnTo>
                  <a:lnTo>
                    <a:pt x="638" y="162"/>
                  </a:lnTo>
                  <a:lnTo>
                    <a:pt x="608" y="157"/>
                  </a:lnTo>
                  <a:lnTo>
                    <a:pt x="577" y="150"/>
                  </a:lnTo>
                  <a:lnTo>
                    <a:pt x="547" y="144"/>
                  </a:lnTo>
                  <a:lnTo>
                    <a:pt x="517" y="137"/>
                  </a:lnTo>
                  <a:lnTo>
                    <a:pt x="487" y="131"/>
                  </a:lnTo>
                  <a:lnTo>
                    <a:pt x="456" y="126"/>
                  </a:lnTo>
                  <a:lnTo>
                    <a:pt x="426" y="119"/>
                  </a:lnTo>
                  <a:lnTo>
                    <a:pt x="396" y="113"/>
                  </a:lnTo>
                  <a:lnTo>
                    <a:pt x="365" y="106"/>
                  </a:lnTo>
                  <a:lnTo>
                    <a:pt x="335" y="100"/>
                  </a:lnTo>
                  <a:lnTo>
                    <a:pt x="305" y="93"/>
                  </a:lnTo>
                  <a:lnTo>
                    <a:pt x="274" y="88"/>
                  </a:lnTo>
                  <a:lnTo>
                    <a:pt x="244" y="81"/>
                  </a:lnTo>
                  <a:lnTo>
                    <a:pt x="214" y="75"/>
                  </a:lnTo>
                  <a:lnTo>
                    <a:pt x="184" y="69"/>
                  </a:lnTo>
                  <a:lnTo>
                    <a:pt x="153" y="62"/>
                  </a:lnTo>
                  <a:lnTo>
                    <a:pt x="123" y="57"/>
                  </a:lnTo>
                  <a:lnTo>
                    <a:pt x="93" y="50"/>
                  </a:lnTo>
                  <a:lnTo>
                    <a:pt x="63" y="44"/>
                  </a:lnTo>
                  <a:lnTo>
                    <a:pt x="32" y="37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1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2" name="Freeform 122">
              <a:extLst>
                <a:ext uri="{FF2B5EF4-FFF2-40B4-BE49-F238E27FC236}">
                  <a16:creationId xmlns:a16="http://schemas.microsoft.com/office/drawing/2014/main" id="{454415ED-D370-410E-9CC7-ECBB4EFF8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435" cy="104"/>
            </a:xfrm>
            <a:custGeom>
              <a:avLst/>
              <a:gdLst>
                <a:gd name="T0" fmla="*/ 26 w 868"/>
                <a:gd name="T1" fmla="*/ 5 h 211"/>
                <a:gd name="T2" fmla="*/ 78 w 868"/>
                <a:gd name="T3" fmla="*/ 15 h 211"/>
                <a:gd name="T4" fmla="*/ 130 w 868"/>
                <a:gd name="T5" fmla="*/ 26 h 211"/>
                <a:gd name="T6" fmla="*/ 183 w 868"/>
                <a:gd name="T7" fmla="*/ 36 h 211"/>
                <a:gd name="T8" fmla="*/ 235 w 868"/>
                <a:gd name="T9" fmla="*/ 46 h 211"/>
                <a:gd name="T10" fmla="*/ 288 w 868"/>
                <a:gd name="T11" fmla="*/ 57 h 211"/>
                <a:gd name="T12" fmla="*/ 340 w 868"/>
                <a:gd name="T13" fmla="*/ 67 h 211"/>
                <a:gd name="T14" fmla="*/ 391 w 868"/>
                <a:gd name="T15" fmla="*/ 77 h 211"/>
                <a:gd name="T16" fmla="*/ 444 w 868"/>
                <a:gd name="T17" fmla="*/ 86 h 211"/>
                <a:gd name="T18" fmla="*/ 496 w 868"/>
                <a:gd name="T19" fmla="*/ 97 h 211"/>
                <a:gd name="T20" fmla="*/ 548 w 868"/>
                <a:gd name="T21" fmla="*/ 107 h 211"/>
                <a:gd name="T22" fmla="*/ 601 w 868"/>
                <a:gd name="T23" fmla="*/ 117 h 211"/>
                <a:gd name="T24" fmla="*/ 653 w 868"/>
                <a:gd name="T25" fmla="*/ 128 h 211"/>
                <a:gd name="T26" fmla="*/ 706 w 868"/>
                <a:gd name="T27" fmla="*/ 138 h 211"/>
                <a:gd name="T28" fmla="*/ 758 w 868"/>
                <a:gd name="T29" fmla="*/ 149 h 211"/>
                <a:gd name="T30" fmla="*/ 810 w 868"/>
                <a:gd name="T31" fmla="*/ 159 h 211"/>
                <a:gd name="T32" fmla="*/ 844 w 868"/>
                <a:gd name="T33" fmla="*/ 175 h 211"/>
                <a:gd name="T34" fmla="*/ 860 w 868"/>
                <a:gd name="T35" fmla="*/ 199 h 211"/>
                <a:gd name="T36" fmla="*/ 841 w 868"/>
                <a:gd name="T37" fmla="*/ 205 h 211"/>
                <a:gd name="T38" fmla="*/ 787 w 868"/>
                <a:gd name="T39" fmla="*/ 193 h 211"/>
                <a:gd name="T40" fmla="*/ 732 w 868"/>
                <a:gd name="T41" fmla="*/ 183 h 211"/>
                <a:gd name="T42" fmla="*/ 678 w 868"/>
                <a:gd name="T43" fmla="*/ 171 h 211"/>
                <a:gd name="T44" fmla="*/ 624 w 868"/>
                <a:gd name="T45" fmla="*/ 160 h 211"/>
                <a:gd name="T46" fmla="*/ 570 w 868"/>
                <a:gd name="T47" fmla="*/ 149 h 211"/>
                <a:gd name="T48" fmla="*/ 516 w 868"/>
                <a:gd name="T49" fmla="*/ 138 h 211"/>
                <a:gd name="T50" fmla="*/ 462 w 868"/>
                <a:gd name="T51" fmla="*/ 127 h 211"/>
                <a:gd name="T52" fmla="*/ 408 w 868"/>
                <a:gd name="T53" fmla="*/ 115 h 211"/>
                <a:gd name="T54" fmla="*/ 353 w 868"/>
                <a:gd name="T55" fmla="*/ 104 h 211"/>
                <a:gd name="T56" fmla="*/ 299 w 868"/>
                <a:gd name="T57" fmla="*/ 93 h 211"/>
                <a:gd name="T58" fmla="*/ 245 w 868"/>
                <a:gd name="T59" fmla="*/ 82 h 211"/>
                <a:gd name="T60" fmla="*/ 191 w 868"/>
                <a:gd name="T61" fmla="*/ 70 h 211"/>
                <a:gd name="T62" fmla="*/ 137 w 868"/>
                <a:gd name="T63" fmla="*/ 59 h 211"/>
                <a:gd name="T64" fmla="*/ 83 w 868"/>
                <a:gd name="T65" fmla="*/ 48 h 211"/>
                <a:gd name="T66" fmla="*/ 28 w 868"/>
                <a:gd name="T67" fmla="*/ 37 h 211"/>
                <a:gd name="T68" fmla="*/ 1 w 868"/>
                <a:gd name="T69" fmla="*/ 23 h 211"/>
                <a:gd name="T70" fmla="*/ 1 w 868"/>
                <a:gd name="T71" fmla="*/ 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8" h="211">
                  <a:moveTo>
                    <a:pt x="0" y="0"/>
                  </a:moveTo>
                  <a:lnTo>
                    <a:pt x="26" y="5"/>
                  </a:lnTo>
                  <a:lnTo>
                    <a:pt x="51" y="11"/>
                  </a:lnTo>
                  <a:lnTo>
                    <a:pt x="78" y="15"/>
                  </a:lnTo>
                  <a:lnTo>
                    <a:pt x="104" y="21"/>
                  </a:lnTo>
                  <a:lnTo>
                    <a:pt x="130" y="26"/>
                  </a:lnTo>
                  <a:lnTo>
                    <a:pt x="156" y="31"/>
                  </a:lnTo>
                  <a:lnTo>
                    <a:pt x="183" y="36"/>
                  </a:lnTo>
                  <a:lnTo>
                    <a:pt x="209" y="40"/>
                  </a:lnTo>
                  <a:lnTo>
                    <a:pt x="235" y="46"/>
                  </a:lnTo>
                  <a:lnTo>
                    <a:pt x="261" y="51"/>
                  </a:lnTo>
                  <a:lnTo>
                    <a:pt x="288" y="57"/>
                  </a:lnTo>
                  <a:lnTo>
                    <a:pt x="313" y="61"/>
                  </a:lnTo>
                  <a:lnTo>
                    <a:pt x="340" y="67"/>
                  </a:lnTo>
                  <a:lnTo>
                    <a:pt x="366" y="71"/>
                  </a:lnTo>
                  <a:lnTo>
                    <a:pt x="391" y="77"/>
                  </a:lnTo>
                  <a:lnTo>
                    <a:pt x="418" y="82"/>
                  </a:lnTo>
                  <a:lnTo>
                    <a:pt x="444" y="86"/>
                  </a:lnTo>
                  <a:lnTo>
                    <a:pt x="470" y="92"/>
                  </a:lnTo>
                  <a:lnTo>
                    <a:pt x="496" y="97"/>
                  </a:lnTo>
                  <a:lnTo>
                    <a:pt x="523" y="103"/>
                  </a:lnTo>
                  <a:lnTo>
                    <a:pt x="548" y="107"/>
                  </a:lnTo>
                  <a:lnTo>
                    <a:pt x="575" y="113"/>
                  </a:lnTo>
                  <a:lnTo>
                    <a:pt x="601" y="117"/>
                  </a:lnTo>
                  <a:lnTo>
                    <a:pt x="628" y="123"/>
                  </a:lnTo>
                  <a:lnTo>
                    <a:pt x="653" y="128"/>
                  </a:lnTo>
                  <a:lnTo>
                    <a:pt x="679" y="132"/>
                  </a:lnTo>
                  <a:lnTo>
                    <a:pt x="706" y="138"/>
                  </a:lnTo>
                  <a:lnTo>
                    <a:pt x="731" y="143"/>
                  </a:lnTo>
                  <a:lnTo>
                    <a:pt x="758" y="149"/>
                  </a:lnTo>
                  <a:lnTo>
                    <a:pt x="784" y="153"/>
                  </a:lnTo>
                  <a:lnTo>
                    <a:pt x="810" y="159"/>
                  </a:lnTo>
                  <a:lnTo>
                    <a:pt x="836" y="163"/>
                  </a:lnTo>
                  <a:lnTo>
                    <a:pt x="844" y="175"/>
                  </a:lnTo>
                  <a:lnTo>
                    <a:pt x="852" y="186"/>
                  </a:lnTo>
                  <a:lnTo>
                    <a:pt x="860" y="199"/>
                  </a:lnTo>
                  <a:lnTo>
                    <a:pt x="868" y="211"/>
                  </a:lnTo>
                  <a:lnTo>
                    <a:pt x="841" y="205"/>
                  </a:lnTo>
                  <a:lnTo>
                    <a:pt x="814" y="199"/>
                  </a:lnTo>
                  <a:lnTo>
                    <a:pt x="787" y="193"/>
                  </a:lnTo>
                  <a:lnTo>
                    <a:pt x="760" y="188"/>
                  </a:lnTo>
                  <a:lnTo>
                    <a:pt x="732" y="183"/>
                  </a:lnTo>
                  <a:lnTo>
                    <a:pt x="706" y="177"/>
                  </a:lnTo>
                  <a:lnTo>
                    <a:pt x="678" y="171"/>
                  </a:lnTo>
                  <a:lnTo>
                    <a:pt x="652" y="166"/>
                  </a:lnTo>
                  <a:lnTo>
                    <a:pt x="624" y="160"/>
                  </a:lnTo>
                  <a:lnTo>
                    <a:pt x="598" y="154"/>
                  </a:lnTo>
                  <a:lnTo>
                    <a:pt x="570" y="149"/>
                  </a:lnTo>
                  <a:lnTo>
                    <a:pt x="543" y="143"/>
                  </a:lnTo>
                  <a:lnTo>
                    <a:pt x="516" y="138"/>
                  </a:lnTo>
                  <a:lnTo>
                    <a:pt x="489" y="132"/>
                  </a:lnTo>
                  <a:lnTo>
                    <a:pt x="462" y="127"/>
                  </a:lnTo>
                  <a:lnTo>
                    <a:pt x="435" y="121"/>
                  </a:lnTo>
                  <a:lnTo>
                    <a:pt x="408" y="115"/>
                  </a:lnTo>
                  <a:lnTo>
                    <a:pt x="381" y="109"/>
                  </a:lnTo>
                  <a:lnTo>
                    <a:pt x="353" y="104"/>
                  </a:lnTo>
                  <a:lnTo>
                    <a:pt x="327" y="98"/>
                  </a:lnTo>
                  <a:lnTo>
                    <a:pt x="299" y="93"/>
                  </a:lnTo>
                  <a:lnTo>
                    <a:pt x="273" y="88"/>
                  </a:lnTo>
                  <a:lnTo>
                    <a:pt x="245" y="82"/>
                  </a:lnTo>
                  <a:lnTo>
                    <a:pt x="219" y="76"/>
                  </a:lnTo>
                  <a:lnTo>
                    <a:pt x="191" y="70"/>
                  </a:lnTo>
                  <a:lnTo>
                    <a:pt x="164" y="65"/>
                  </a:lnTo>
                  <a:lnTo>
                    <a:pt x="137" y="59"/>
                  </a:lnTo>
                  <a:lnTo>
                    <a:pt x="110" y="53"/>
                  </a:lnTo>
                  <a:lnTo>
                    <a:pt x="83" y="48"/>
                  </a:lnTo>
                  <a:lnTo>
                    <a:pt x="56" y="43"/>
                  </a:lnTo>
                  <a:lnTo>
                    <a:pt x="28" y="37"/>
                  </a:lnTo>
                  <a:lnTo>
                    <a:pt x="2" y="31"/>
                  </a:lnTo>
                  <a:lnTo>
                    <a:pt x="1" y="23"/>
                  </a:lnTo>
                  <a:lnTo>
                    <a:pt x="1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3" name="Freeform 123">
              <a:extLst>
                <a:ext uri="{FF2B5EF4-FFF2-40B4-BE49-F238E27FC236}">
                  <a16:creationId xmlns:a16="http://schemas.microsoft.com/office/drawing/2014/main" id="{4F905744-CB5A-47C3-8813-DB01F912E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382" cy="94"/>
            </a:xfrm>
            <a:custGeom>
              <a:avLst/>
              <a:gdLst>
                <a:gd name="T0" fmla="*/ 0 w 764"/>
                <a:gd name="T1" fmla="*/ 0 h 190"/>
                <a:gd name="T2" fmla="*/ 46 w 764"/>
                <a:gd name="T3" fmla="*/ 9 h 190"/>
                <a:gd name="T4" fmla="*/ 92 w 764"/>
                <a:gd name="T5" fmla="*/ 18 h 190"/>
                <a:gd name="T6" fmla="*/ 138 w 764"/>
                <a:gd name="T7" fmla="*/ 28 h 190"/>
                <a:gd name="T8" fmla="*/ 184 w 764"/>
                <a:gd name="T9" fmla="*/ 36 h 190"/>
                <a:gd name="T10" fmla="*/ 229 w 764"/>
                <a:gd name="T11" fmla="*/ 45 h 190"/>
                <a:gd name="T12" fmla="*/ 275 w 764"/>
                <a:gd name="T13" fmla="*/ 54 h 190"/>
                <a:gd name="T14" fmla="*/ 321 w 764"/>
                <a:gd name="T15" fmla="*/ 63 h 190"/>
                <a:gd name="T16" fmla="*/ 367 w 764"/>
                <a:gd name="T17" fmla="*/ 72 h 190"/>
                <a:gd name="T18" fmla="*/ 413 w 764"/>
                <a:gd name="T19" fmla="*/ 82 h 190"/>
                <a:gd name="T20" fmla="*/ 458 w 764"/>
                <a:gd name="T21" fmla="*/ 91 h 190"/>
                <a:gd name="T22" fmla="*/ 504 w 764"/>
                <a:gd name="T23" fmla="*/ 99 h 190"/>
                <a:gd name="T24" fmla="*/ 550 w 764"/>
                <a:gd name="T25" fmla="*/ 108 h 190"/>
                <a:gd name="T26" fmla="*/ 596 w 764"/>
                <a:gd name="T27" fmla="*/ 117 h 190"/>
                <a:gd name="T28" fmla="*/ 641 w 764"/>
                <a:gd name="T29" fmla="*/ 127 h 190"/>
                <a:gd name="T30" fmla="*/ 687 w 764"/>
                <a:gd name="T31" fmla="*/ 135 h 190"/>
                <a:gd name="T32" fmla="*/ 734 w 764"/>
                <a:gd name="T33" fmla="*/ 144 h 190"/>
                <a:gd name="T34" fmla="*/ 742 w 764"/>
                <a:gd name="T35" fmla="*/ 155 h 190"/>
                <a:gd name="T36" fmla="*/ 749 w 764"/>
                <a:gd name="T37" fmla="*/ 167 h 190"/>
                <a:gd name="T38" fmla="*/ 755 w 764"/>
                <a:gd name="T39" fmla="*/ 178 h 190"/>
                <a:gd name="T40" fmla="*/ 764 w 764"/>
                <a:gd name="T41" fmla="*/ 190 h 190"/>
                <a:gd name="T42" fmla="*/ 739 w 764"/>
                <a:gd name="T43" fmla="*/ 185 h 190"/>
                <a:gd name="T44" fmla="*/ 716 w 764"/>
                <a:gd name="T45" fmla="*/ 179 h 190"/>
                <a:gd name="T46" fmla="*/ 692 w 764"/>
                <a:gd name="T47" fmla="*/ 175 h 190"/>
                <a:gd name="T48" fmla="*/ 668 w 764"/>
                <a:gd name="T49" fmla="*/ 170 h 190"/>
                <a:gd name="T50" fmla="*/ 645 w 764"/>
                <a:gd name="T51" fmla="*/ 166 h 190"/>
                <a:gd name="T52" fmla="*/ 621 w 764"/>
                <a:gd name="T53" fmla="*/ 160 h 190"/>
                <a:gd name="T54" fmla="*/ 598 w 764"/>
                <a:gd name="T55" fmla="*/ 155 h 190"/>
                <a:gd name="T56" fmla="*/ 573 w 764"/>
                <a:gd name="T57" fmla="*/ 151 h 190"/>
                <a:gd name="T58" fmla="*/ 549 w 764"/>
                <a:gd name="T59" fmla="*/ 145 h 190"/>
                <a:gd name="T60" fmla="*/ 526 w 764"/>
                <a:gd name="T61" fmla="*/ 140 h 190"/>
                <a:gd name="T62" fmla="*/ 502 w 764"/>
                <a:gd name="T63" fmla="*/ 136 h 190"/>
                <a:gd name="T64" fmla="*/ 478 w 764"/>
                <a:gd name="T65" fmla="*/ 131 h 190"/>
                <a:gd name="T66" fmla="*/ 455 w 764"/>
                <a:gd name="T67" fmla="*/ 125 h 190"/>
                <a:gd name="T68" fmla="*/ 431 w 764"/>
                <a:gd name="T69" fmla="*/ 121 h 190"/>
                <a:gd name="T70" fmla="*/ 406 w 764"/>
                <a:gd name="T71" fmla="*/ 116 h 190"/>
                <a:gd name="T72" fmla="*/ 383 w 764"/>
                <a:gd name="T73" fmla="*/ 110 h 190"/>
                <a:gd name="T74" fmla="*/ 359 w 764"/>
                <a:gd name="T75" fmla="*/ 106 h 190"/>
                <a:gd name="T76" fmla="*/ 335 w 764"/>
                <a:gd name="T77" fmla="*/ 101 h 190"/>
                <a:gd name="T78" fmla="*/ 311 w 764"/>
                <a:gd name="T79" fmla="*/ 97 h 190"/>
                <a:gd name="T80" fmla="*/ 288 w 764"/>
                <a:gd name="T81" fmla="*/ 91 h 190"/>
                <a:gd name="T82" fmla="*/ 263 w 764"/>
                <a:gd name="T83" fmla="*/ 86 h 190"/>
                <a:gd name="T84" fmla="*/ 239 w 764"/>
                <a:gd name="T85" fmla="*/ 82 h 190"/>
                <a:gd name="T86" fmla="*/ 216 w 764"/>
                <a:gd name="T87" fmla="*/ 77 h 190"/>
                <a:gd name="T88" fmla="*/ 192 w 764"/>
                <a:gd name="T89" fmla="*/ 71 h 190"/>
                <a:gd name="T90" fmla="*/ 168 w 764"/>
                <a:gd name="T91" fmla="*/ 67 h 190"/>
                <a:gd name="T92" fmla="*/ 145 w 764"/>
                <a:gd name="T93" fmla="*/ 62 h 190"/>
                <a:gd name="T94" fmla="*/ 121 w 764"/>
                <a:gd name="T95" fmla="*/ 56 h 190"/>
                <a:gd name="T96" fmla="*/ 98 w 764"/>
                <a:gd name="T97" fmla="*/ 52 h 190"/>
                <a:gd name="T98" fmla="*/ 73 w 764"/>
                <a:gd name="T99" fmla="*/ 47 h 190"/>
                <a:gd name="T100" fmla="*/ 49 w 764"/>
                <a:gd name="T101" fmla="*/ 43 h 190"/>
                <a:gd name="T102" fmla="*/ 26 w 764"/>
                <a:gd name="T103" fmla="*/ 37 h 190"/>
                <a:gd name="T104" fmla="*/ 2 w 764"/>
                <a:gd name="T105" fmla="*/ 32 h 190"/>
                <a:gd name="T106" fmla="*/ 1 w 764"/>
                <a:gd name="T107" fmla="*/ 24 h 190"/>
                <a:gd name="T108" fmla="*/ 1 w 764"/>
                <a:gd name="T109" fmla="*/ 16 h 190"/>
                <a:gd name="T110" fmla="*/ 1 w 764"/>
                <a:gd name="T111" fmla="*/ 8 h 190"/>
                <a:gd name="T112" fmla="*/ 0 w 764"/>
                <a:gd name="T1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4" h="190">
                  <a:moveTo>
                    <a:pt x="0" y="0"/>
                  </a:moveTo>
                  <a:lnTo>
                    <a:pt x="46" y="9"/>
                  </a:lnTo>
                  <a:lnTo>
                    <a:pt x="92" y="18"/>
                  </a:lnTo>
                  <a:lnTo>
                    <a:pt x="138" y="28"/>
                  </a:lnTo>
                  <a:lnTo>
                    <a:pt x="184" y="36"/>
                  </a:lnTo>
                  <a:lnTo>
                    <a:pt x="229" y="45"/>
                  </a:lnTo>
                  <a:lnTo>
                    <a:pt x="275" y="54"/>
                  </a:lnTo>
                  <a:lnTo>
                    <a:pt x="321" y="63"/>
                  </a:lnTo>
                  <a:lnTo>
                    <a:pt x="367" y="72"/>
                  </a:lnTo>
                  <a:lnTo>
                    <a:pt x="413" y="82"/>
                  </a:lnTo>
                  <a:lnTo>
                    <a:pt x="458" y="91"/>
                  </a:lnTo>
                  <a:lnTo>
                    <a:pt x="504" y="99"/>
                  </a:lnTo>
                  <a:lnTo>
                    <a:pt x="550" y="108"/>
                  </a:lnTo>
                  <a:lnTo>
                    <a:pt x="596" y="117"/>
                  </a:lnTo>
                  <a:lnTo>
                    <a:pt x="641" y="127"/>
                  </a:lnTo>
                  <a:lnTo>
                    <a:pt x="687" y="135"/>
                  </a:lnTo>
                  <a:lnTo>
                    <a:pt x="734" y="144"/>
                  </a:lnTo>
                  <a:lnTo>
                    <a:pt x="742" y="155"/>
                  </a:lnTo>
                  <a:lnTo>
                    <a:pt x="749" y="167"/>
                  </a:lnTo>
                  <a:lnTo>
                    <a:pt x="755" y="178"/>
                  </a:lnTo>
                  <a:lnTo>
                    <a:pt x="764" y="190"/>
                  </a:lnTo>
                  <a:lnTo>
                    <a:pt x="739" y="185"/>
                  </a:lnTo>
                  <a:lnTo>
                    <a:pt x="716" y="179"/>
                  </a:lnTo>
                  <a:lnTo>
                    <a:pt x="692" y="175"/>
                  </a:lnTo>
                  <a:lnTo>
                    <a:pt x="668" y="170"/>
                  </a:lnTo>
                  <a:lnTo>
                    <a:pt x="645" y="166"/>
                  </a:lnTo>
                  <a:lnTo>
                    <a:pt x="621" y="160"/>
                  </a:lnTo>
                  <a:lnTo>
                    <a:pt x="598" y="155"/>
                  </a:lnTo>
                  <a:lnTo>
                    <a:pt x="573" y="151"/>
                  </a:lnTo>
                  <a:lnTo>
                    <a:pt x="549" y="145"/>
                  </a:lnTo>
                  <a:lnTo>
                    <a:pt x="526" y="140"/>
                  </a:lnTo>
                  <a:lnTo>
                    <a:pt x="502" y="136"/>
                  </a:lnTo>
                  <a:lnTo>
                    <a:pt x="478" y="131"/>
                  </a:lnTo>
                  <a:lnTo>
                    <a:pt x="455" y="125"/>
                  </a:lnTo>
                  <a:lnTo>
                    <a:pt x="431" y="121"/>
                  </a:lnTo>
                  <a:lnTo>
                    <a:pt x="406" y="116"/>
                  </a:lnTo>
                  <a:lnTo>
                    <a:pt x="383" y="110"/>
                  </a:lnTo>
                  <a:lnTo>
                    <a:pt x="359" y="106"/>
                  </a:lnTo>
                  <a:lnTo>
                    <a:pt x="335" y="101"/>
                  </a:lnTo>
                  <a:lnTo>
                    <a:pt x="311" y="97"/>
                  </a:lnTo>
                  <a:lnTo>
                    <a:pt x="288" y="91"/>
                  </a:lnTo>
                  <a:lnTo>
                    <a:pt x="263" y="86"/>
                  </a:lnTo>
                  <a:lnTo>
                    <a:pt x="239" y="82"/>
                  </a:lnTo>
                  <a:lnTo>
                    <a:pt x="216" y="77"/>
                  </a:lnTo>
                  <a:lnTo>
                    <a:pt x="192" y="71"/>
                  </a:lnTo>
                  <a:lnTo>
                    <a:pt x="168" y="67"/>
                  </a:lnTo>
                  <a:lnTo>
                    <a:pt x="145" y="62"/>
                  </a:lnTo>
                  <a:lnTo>
                    <a:pt x="121" y="56"/>
                  </a:lnTo>
                  <a:lnTo>
                    <a:pt x="98" y="52"/>
                  </a:lnTo>
                  <a:lnTo>
                    <a:pt x="73" y="47"/>
                  </a:lnTo>
                  <a:lnTo>
                    <a:pt x="49" y="43"/>
                  </a:lnTo>
                  <a:lnTo>
                    <a:pt x="26" y="37"/>
                  </a:lnTo>
                  <a:lnTo>
                    <a:pt x="2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4" name="Freeform 124">
              <a:extLst>
                <a:ext uri="{FF2B5EF4-FFF2-40B4-BE49-F238E27FC236}">
                  <a16:creationId xmlns:a16="http://schemas.microsoft.com/office/drawing/2014/main" id="{30095321-2E32-4998-8E03-C1D0EA93A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331" cy="82"/>
            </a:xfrm>
            <a:custGeom>
              <a:avLst/>
              <a:gdLst>
                <a:gd name="T0" fmla="*/ 0 w 660"/>
                <a:gd name="T1" fmla="*/ 0 h 168"/>
                <a:gd name="T2" fmla="*/ 39 w 660"/>
                <a:gd name="T3" fmla="*/ 8 h 168"/>
                <a:gd name="T4" fmla="*/ 79 w 660"/>
                <a:gd name="T5" fmla="*/ 15 h 168"/>
                <a:gd name="T6" fmla="*/ 118 w 660"/>
                <a:gd name="T7" fmla="*/ 23 h 168"/>
                <a:gd name="T8" fmla="*/ 157 w 660"/>
                <a:gd name="T9" fmla="*/ 31 h 168"/>
                <a:gd name="T10" fmla="*/ 198 w 660"/>
                <a:gd name="T11" fmla="*/ 39 h 168"/>
                <a:gd name="T12" fmla="*/ 237 w 660"/>
                <a:gd name="T13" fmla="*/ 46 h 168"/>
                <a:gd name="T14" fmla="*/ 276 w 660"/>
                <a:gd name="T15" fmla="*/ 54 h 168"/>
                <a:gd name="T16" fmla="*/ 316 w 660"/>
                <a:gd name="T17" fmla="*/ 62 h 168"/>
                <a:gd name="T18" fmla="*/ 356 w 660"/>
                <a:gd name="T19" fmla="*/ 70 h 168"/>
                <a:gd name="T20" fmla="*/ 395 w 660"/>
                <a:gd name="T21" fmla="*/ 77 h 168"/>
                <a:gd name="T22" fmla="*/ 434 w 660"/>
                <a:gd name="T23" fmla="*/ 85 h 168"/>
                <a:gd name="T24" fmla="*/ 474 w 660"/>
                <a:gd name="T25" fmla="*/ 93 h 168"/>
                <a:gd name="T26" fmla="*/ 514 w 660"/>
                <a:gd name="T27" fmla="*/ 101 h 168"/>
                <a:gd name="T28" fmla="*/ 553 w 660"/>
                <a:gd name="T29" fmla="*/ 108 h 168"/>
                <a:gd name="T30" fmla="*/ 593 w 660"/>
                <a:gd name="T31" fmla="*/ 116 h 168"/>
                <a:gd name="T32" fmla="*/ 632 w 660"/>
                <a:gd name="T33" fmla="*/ 124 h 168"/>
                <a:gd name="T34" fmla="*/ 639 w 660"/>
                <a:gd name="T35" fmla="*/ 136 h 168"/>
                <a:gd name="T36" fmla="*/ 646 w 660"/>
                <a:gd name="T37" fmla="*/ 146 h 168"/>
                <a:gd name="T38" fmla="*/ 653 w 660"/>
                <a:gd name="T39" fmla="*/ 158 h 168"/>
                <a:gd name="T40" fmla="*/ 660 w 660"/>
                <a:gd name="T41" fmla="*/ 168 h 168"/>
                <a:gd name="T42" fmla="*/ 618 w 660"/>
                <a:gd name="T43" fmla="*/ 160 h 168"/>
                <a:gd name="T44" fmla="*/ 577 w 660"/>
                <a:gd name="T45" fmla="*/ 151 h 168"/>
                <a:gd name="T46" fmla="*/ 537 w 660"/>
                <a:gd name="T47" fmla="*/ 143 h 168"/>
                <a:gd name="T48" fmla="*/ 495 w 660"/>
                <a:gd name="T49" fmla="*/ 135 h 168"/>
                <a:gd name="T50" fmla="*/ 454 w 660"/>
                <a:gd name="T51" fmla="*/ 125 h 168"/>
                <a:gd name="T52" fmla="*/ 412 w 660"/>
                <a:gd name="T53" fmla="*/ 117 h 168"/>
                <a:gd name="T54" fmla="*/ 372 w 660"/>
                <a:gd name="T55" fmla="*/ 109 h 168"/>
                <a:gd name="T56" fmla="*/ 330 w 660"/>
                <a:gd name="T57" fmla="*/ 100 h 168"/>
                <a:gd name="T58" fmla="*/ 289 w 660"/>
                <a:gd name="T59" fmla="*/ 92 h 168"/>
                <a:gd name="T60" fmla="*/ 249 w 660"/>
                <a:gd name="T61" fmla="*/ 84 h 168"/>
                <a:gd name="T62" fmla="*/ 207 w 660"/>
                <a:gd name="T63" fmla="*/ 75 h 168"/>
                <a:gd name="T64" fmla="*/ 166 w 660"/>
                <a:gd name="T65" fmla="*/ 67 h 168"/>
                <a:gd name="T66" fmla="*/ 124 w 660"/>
                <a:gd name="T67" fmla="*/ 58 h 168"/>
                <a:gd name="T68" fmla="*/ 84 w 660"/>
                <a:gd name="T69" fmla="*/ 49 h 168"/>
                <a:gd name="T70" fmla="*/ 42 w 660"/>
                <a:gd name="T71" fmla="*/ 40 h 168"/>
                <a:gd name="T72" fmla="*/ 1 w 660"/>
                <a:gd name="T73" fmla="*/ 32 h 168"/>
                <a:gd name="T74" fmla="*/ 1 w 660"/>
                <a:gd name="T75" fmla="*/ 24 h 168"/>
                <a:gd name="T76" fmla="*/ 1 w 660"/>
                <a:gd name="T77" fmla="*/ 16 h 168"/>
                <a:gd name="T78" fmla="*/ 1 w 660"/>
                <a:gd name="T79" fmla="*/ 8 h 168"/>
                <a:gd name="T80" fmla="*/ 0 w 660"/>
                <a:gd name="T8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0" h="168">
                  <a:moveTo>
                    <a:pt x="0" y="0"/>
                  </a:moveTo>
                  <a:lnTo>
                    <a:pt x="39" y="8"/>
                  </a:lnTo>
                  <a:lnTo>
                    <a:pt x="79" y="15"/>
                  </a:lnTo>
                  <a:lnTo>
                    <a:pt x="118" y="23"/>
                  </a:lnTo>
                  <a:lnTo>
                    <a:pt x="157" y="31"/>
                  </a:lnTo>
                  <a:lnTo>
                    <a:pt x="198" y="39"/>
                  </a:lnTo>
                  <a:lnTo>
                    <a:pt x="237" y="46"/>
                  </a:lnTo>
                  <a:lnTo>
                    <a:pt x="276" y="54"/>
                  </a:lnTo>
                  <a:lnTo>
                    <a:pt x="316" y="62"/>
                  </a:lnTo>
                  <a:lnTo>
                    <a:pt x="356" y="70"/>
                  </a:lnTo>
                  <a:lnTo>
                    <a:pt x="395" y="77"/>
                  </a:lnTo>
                  <a:lnTo>
                    <a:pt x="434" y="85"/>
                  </a:lnTo>
                  <a:lnTo>
                    <a:pt x="474" y="93"/>
                  </a:lnTo>
                  <a:lnTo>
                    <a:pt x="514" y="101"/>
                  </a:lnTo>
                  <a:lnTo>
                    <a:pt x="553" y="108"/>
                  </a:lnTo>
                  <a:lnTo>
                    <a:pt x="593" y="116"/>
                  </a:lnTo>
                  <a:lnTo>
                    <a:pt x="632" y="124"/>
                  </a:lnTo>
                  <a:lnTo>
                    <a:pt x="639" y="136"/>
                  </a:lnTo>
                  <a:lnTo>
                    <a:pt x="646" y="146"/>
                  </a:lnTo>
                  <a:lnTo>
                    <a:pt x="653" y="158"/>
                  </a:lnTo>
                  <a:lnTo>
                    <a:pt x="660" y="168"/>
                  </a:lnTo>
                  <a:lnTo>
                    <a:pt x="618" y="160"/>
                  </a:lnTo>
                  <a:lnTo>
                    <a:pt x="577" y="151"/>
                  </a:lnTo>
                  <a:lnTo>
                    <a:pt x="537" y="143"/>
                  </a:lnTo>
                  <a:lnTo>
                    <a:pt x="495" y="135"/>
                  </a:lnTo>
                  <a:lnTo>
                    <a:pt x="454" y="125"/>
                  </a:lnTo>
                  <a:lnTo>
                    <a:pt x="412" y="117"/>
                  </a:lnTo>
                  <a:lnTo>
                    <a:pt x="372" y="109"/>
                  </a:lnTo>
                  <a:lnTo>
                    <a:pt x="330" y="100"/>
                  </a:lnTo>
                  <a:lnTo>
                    <a:pt x="289" y="92"/>
                  </a:lnTo>
                  <a:lnTo>
                    <a:pt x="249" y="84"/>
                  </a:lnTo>
                  <a:lnTo>
                    <a:pt x="207" y="75"/>
                  </a:lnTo>
                  <a:lnTo>
                    <a:pt x="166" y="67"/>
                  </a:lnTo>
                  <a:lnTo>
                    <a:pt x="124" y="58"/>
                  </a:lnTo>
                  <a:lnTo>
                    <a:pt x="84" y="49"/>
                  </a:lnTo>
                  <a:lnTo>
                    <a:pt x="42" y="40"/>
                  </a:lnTo>
                  <a:lnTo>
                    <a:pt x="1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5" name="Freeform 125">
              <a:extLst>
                <a:ext uri="{FF2B5EF4-FFF2-40B4-BE49-F238E27FC236}">
                  <a16:creationId xmlns:a16="http://schemas.microsoft.com/office/drawing/2014/main" id="{3873DF66-D004-4112-A64E-3157105FF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277" cy="74"/>
            </a:xfrm>
            <a:custGeom>
              <a:avLst/>
              <a:gdLst>
                <a:gd name="T0" fmla="*/ 0 w 556"/>
                <a:gd name="T1" fmla="*/ 0 h 147"/>
                <a:gd name="T2" fmla="*/ 33 w 556"/>
                <a:gd name="T3" fmla="*/ 7 h 147"/>
                <a:gd name="T4" fmla="*/ 65 w 556"/>
                <a:gd name="T5" fmla="*/ 13 h 147"/>
                <a:gd name="T6" fmla="*/ 99 w 556"/>
                <a:gd name="T7" fmla="*/ 20 h 147"/>
                <a:gd name="T8" fmla="*/ 132 w 556"/>
                <a:gd name="T9" fmla="*/ 25 h 147"/>
                <a:gd name="T10" fmla="*/ 166 w 556"/>
                <a:gd name="T11" fmla="*/ 32 h 147"/>
                <a:gd name="T12" fmla="*/ 198 w 556"/>
                <a:gd name="T13" fmla="*/ 39 h 147"/>
                <a:gd name="T14" fmla="*/ 231 w 556"/>
                <a:gd name="T15" fmla="*/ 45 h 147"/>
                <a:gd name="T16" fmla="*/ 265 w 556"/>
                <a:gd name="T17" fmla="*/ 52 h 147"/>
                <a:gd name="T18" fmla="*/ 298 w 556"/>
                <a:gd name="T19" fmla="*/ 59 h 147"/>
                <a:gd name="T20" fmla="*/ 331 w 556"/>
                <a:gd name="T21" fmla="*/ 64 h 147"/>
                <a:gd name="T22" fmla="*/ 364 w 556"/>
                <a:gd name="T23" fmla="*/ 71 h 147"/>
                <a:gd name="T24" fmla="*/ 397 w 556"/>
                <a:gd name="T25" fmla="*/ 77 h 147"/>
                <a:gd name="T26" fmla="*/ 431 w 556"/>
                <a:gd name="T27" fmla="*/ 84 h 147"/>
                <a:gd name="T28" fmla="*/ 464 w 556"/>
                <a:gd name="T29" fmla="*/ 91 h 147"/>
                <a:gd name="T30" fmla="*/ 496 w 556"/>
                <a:gd name="T31" fmla="*/ 97 h 147"/>
                <a:gd name="T32" fmla="*/ 530 w 556"/>
                <a:gd name="T33" fmla="*/ 104 h 147"/>
                <a:gd name="T34" fmla="*/ 537 w 556"/>
                <a:gd name="T35" fmla="*/ 115 h 147"/>
                <a:gd name="T36" fmla="*/ 543 w 556"/>
                <a:gd name="T37" fmla="*/ 125 h 147"/>
                <a:gd name="T38" fmla="*/ 549 w 556"/>
                <a:gd name="T39" fmla="*/ 136 h 147"/>
                <a:gd name="T40" fmla="*/ 556 w 556"/>
                <a:gd name="T41" fmla="*/ 147 h 147"/>
                <a:gd name="T42" fmla="*/ 522 w 556"/>
                <a:gd name="T43" fmla="*/ 140 h 147"/>
                <a:gd name="T44" fmla="*/ 487 w 556"/>
                <a:gd name="T45" fmla="*/ 133 h 147"/>
                <a:gd name="T46" fmla="*/ 452 w 556"/>
                <a:gd name="T47" fmla="*/ 125 h 147"/>
                <a:gd name="T48" fmla="*/ 417 w 556"/>
                <a:gd name="T49" fmla="*/ 118 h 147"/>
                <a:gd name="T50" fmla="*/ 382 w 556"/>
                <a:gd name="T51" fmla="*/ 112 h 147"/>
                <a:gd name="T52" fmla="*/ 348 w 556"/>
                <a:gd name="T53" fmla="*/ 105 h 147"/>
                <a:gd name="T54" fmla="*/ 313 w 556"/>
                <a:gd name="T55" fmla="*/ 97 h 147"/>
                <a:gd name="T56" fmla="*/ 278 w 556"/>
                <a:gd name="T57" fmla="*/ 90 h 147"/>
                <a:gd name="T58" fmla="*/ 244 w 556"/>
                <a:gd name="T59" fmla="*/ 83 h 147"/>
                <a:gd name="T60" fmla="*/ 209 w 556"/>
                <a:gd name="T61" fmla="*/ 75 h 147"/>
                <a:gd name="T62" fmla="*/ 175 w 556"/>
                <a:gd name="T63" fmla="*/ 68 h 147"/>
                <a:gd name="T64" fmla="*/ 140 w 556"/>
                <a:gd name="T65" fmla="*/ 61 h 147"/>
                <a:gd name="T66" fmla="*/ 104 w 556"/>
                <a:gd name="T67" fmla="*/ 54 h 147"/>
                <a:gd name="T68" fmla="*/ 70 w 556"/>
                <a:gd name="T69" fmla="*/ 46 h 147"/>
                <a:gd name="T70" fmla="*/ 35 w 556"/>
                <a:gd name="T71" fmla="*/ 39 h 147"/>
                <a:gd name="T72" fmla="*/ 1 w 556"/>
                <a:gd name="T73" fmla="*/ 32 h 147"/>
                <a:gd name="T74" fmla="*/ 1 w 556"/>
                <a:gd name="T75" fmla="*/ 24 h 147"/>
                <a:gd name="T76" fmla="*/ 1 w 556"/>
                <a:gd name="T77" fmla="*/ 16 h 147"/>
                <a:gd name="T78" fmla="*/ 1 w 556"/>
                <a:gd name="T79" fmla="*/ 8 h 147"/>
                <a:gd name="T80" fmla="*/ 0 w 556"/>
                <a:gd name="T8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147">
                  <a:moveTo>
                    <a:pt x="0" y="0"/>
                  </a:moveTo>
                  <a:lnTo>
                    <a:pt x="33" y="7"/>
                  </a:lnTo>
                  <a:lnTo>
                    <a:pt x="65" y="13"/>
                  </a:lnTo>
                  <a:lnTo>
                    <a:pt x="99" y="20"/>
                  </a:lnTo>
                  <a:lnTo>
                    <a:pt x="132" y="25"/>
                  </a:lnTo>
                  <a:lnTo>
                    <a:pt x="166" y="32"/>
                  </a:lnTo>
                  <a:lnTo>
                    <a:pt x="198" y="39"/>
                  </a:lnTo>
                  <a:lnTo>
                    <a:pt x="231" y="45"/>
                  </a:lnTo>
                  <a:lnTo>
                    <a:pt x="265" y="52"/>
                  </a:lnTo>
                  <a:lnTo>
                    <a:pt x="298" y="59"/>
                  </a:lnTo>
                  <a:lnTo>
                    <a:pt x="331" y="64"/>
                  </a:lnTo>
                  <a:lnTo>
                    <a:pt x="364" y="71"/>
                  </a:lnTo>
                  <a:lnTo>
                    <a:pt x="397" y="77"/>
                  </a:lnTo>
                  <a:lnTo>
                    <a:pt x="431" y="84"/>
                  </a:lnTo>
                  <a:lnTo>
                    <a:pt x="464" y="91"/>
                  </a:lnTo>
                  <a:lnTo>
                    <a:pt x="496" y="97"/>
                  </a:lnTo>
                  <a:lnTo>
                    <a:pt x="530" y="104"/>
                  </a:lnTo>
                  <a:lnTo>
                    <a:pt x="537" y="115"/>
                  </a:lnTo>
                  <a:lnTo>
                    <a:pt x="543" y="125"/>
                  </a:lnTo>
                  <a:lnTo>
                    <a:pt x="549" y="136"/>
                  </a:lnTo>
                  <a:lnTo>
                    <a:pt x="556" y="147"/>
                  </a:lnTo>
                  <a:lnTo>
                    <a:pt x="522" y="140"/>
                  </a:lnTo>
                  <a:lnTo>
                    <a:pt x="487" y="133"/>
                  </a:lnTo>
                  <a:lnTo>
                    <a:pt x="452" y="125"/>
                  </a:lnTo>
                  <a:lnTo>
                    <a:pt x="417" y="118"/>
                  </a:lnTo>
                  <a:lnTo>
                    <a:pt x="382" y="112"/>
                  </a:lnTo>
                  <a:lnTo>
                    <a:pt x="348" y="105"/>
                  </a:lnTo>
                  <a:lnTo>
                    <a:pt x="313" y="97"/>
                  </a:lnTo>
                  <a:lnTo>
                    <a:pt x="278" y="90"/>
                  </a:lnTo>
                  <a:lnTo>
                    <a:pt x="244" y="83"/>
                  </a:lnTo>
                  <a:lnTo>
                    <a:pt x="209" y="75"/>
                  </a:lnTo>
                  <a:lnTo>
                    <a:pt x="175" y="68"/>
                  </a:lnTo>
                  <a:lnTo>
                    <a:pt x="140" y="61"/>
                  </a:lnTo>
                  <a:lnTo>
                    <a:pt x="104" y="54"/>
                  </a:lnTo>
                  <a:lnTo>
                    <a:pt x="70" y="46"/>
                  </a:lnTo>
                  <a:lnTo>
                    <a:pt x="35" y="39"/>
                  </a:lnTo>
                  <a:lnTo>
                    <a:pt x="1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6" name="Freeform 126">
              <a:extLst>
                <a:ext uri="{FF2B5EF4-FFF2-40B4-BE49-F238E27FC236}">
                  <a16:creationId xmlns:a16="http://schemas.microsoft.com/office/drawing/2014/main" id="{ABDA4D04-83EB-4AC7-BDDD-65FE9F61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227" cy="63"/>
            </a:xfrm>
            <a:custGeom>
              <a:avLst/>
              <a:gdLst>
                <a:gd name="T0" fmla="*/ 0 w 452"/>
                <a:gd name="T1" fmla="*/ 0 h 126"/>
                <a:gd name="T2" fmla="*/ 26 w 452"/>
                <a:gd name="T3" fmla="*/ 6 h 126"/>
                <a:gd name="T4" fmla="*/ 53 w 452"/>
                <a:gd name="T5" fmla="*/ 10 h 126"/>
                <a:gd name="T6" fmla="*/ 80 w 452"/>
                <a:gd name="T7" fmla="*/ 16 h 126"/>
                <a:gd name="T8" fmla="*/ 107 w 452"/>
                <a:gd name="T9" fmla="*/ 22 h 126"/>
                <a:gd name="T10" fmla="*/ 133 w 452"/>
                <a:gd name="T11" fmla="*/ 26 h 126"/>
                <a:gd name="T12" fmla="*/ 160 w 452"/>
                <a:gd name="T13" fmla="*/ 32 h 126"/>
                <a:gd name="T14" fmla="*/ 186 w 452"/>
                <a:gd name="T15" fmla="*/ 37 h 126"/>
                <a:gd name="T16" fmla="*/ 214 w 452"/>
                <a:gd name="T17" fmla="*/ 42 h 126"/>
                <a:gd name="T18" fmla="*/ 240 w 452"/>
                <a:gd name="T19" fmla="*/ 47 h 126"/>
                <a:gd name="T20" fmla="*/ 267 w 452"/>
                <a:gd name="T21" fmla="*/ 53 h 126"/>
                <a:gd name="T22" fmla="*/ 293 w 452"/>
                <a:gd name="T23" fmla="*/ 57 h 126"/>
                <a:gd name="T24" fmla="*/ 320 w 452"/>
                <a:gd name="T25" fmla="*/ 63 h 126"/>
                <a:gd name="T26" fmla="*/ 346 w 452"/>
                <a:gd name="T27" fmla="*/ 68 h 126"/>
                <a:gd name="T28" fmla="*/ 374 w 452"/>
                <a:gd name="T29" fmla="*/ 73 h 126"/>
                <a:gd name="T30" fmla="*/ 401 w 452"/>
                <a:gd name="T31" fmla="*/ 78 h 126"/>
                <a:gd name="T32" fmla="*/ 427 w 452"/>
                <a:gd name="T33" fmla="*/ 84 h 126"/>
                <a:gd name="T34" fmla="*/ 433 w 452"/>
                <a:gd name="T35" fmla="*/ 95 h 126"/>
                <a:gd name="T36" fmla="*/ 440 w 452"/>
                <a:gd name="T37" fmla="*/ 106 h 126"/>
                <a:gd name="T38" fmla="*/ 447 w 452"/>
                <a:gd name="T39" fmla="*/ 116 h 126"/>
                <a:gd name="T40" fmla="*/ 452 w 452"/>
                <a:gd name="T41" fmla="*/ 126 h 126"/>
                <a:gd name="T42" fmla="*/ 424 w 452"/>
                <a:gd name="T43" fmla="*/ 121 h 126"/>
                <a:gd name="T44" fmla="*/ 396 w 452"/>
                <a:gd name="T45" fmla="*/ 115 h 126"/>
                <a:gd name="T46" fmla="*/ 367 w 452"/>
                <a:gd name="T47" fmla="*/ 109 h 126"/>
                <a:gd name="T48" fmla="*/ 340 w 452"/>
                <a:gd name="T49" fmla="*/ 103 h 126"/>
                <a:gd name="T50" fmla="*/ 311 w 452"/>
                <a:gd name="T51" fmla="*/ 98 h 126"/>
                <a:gd name="T52" fmla="*/ 283 w 452"/>
                <a:gd name="T53" fmla="*/ 92 h 126"/>
                <a:gd name="T54" fmla="*/ 254 w 452"/>
                <a:gd name="T55" fmla="*/ 86 h 126"/>
                <a:gd name="T56" fmla="*/ 227 w 452"/>
                <a:gd name="T57" fmla="*/ 79 h 126"/>
                <a:gd name="T58" fmla="*/ 199 w 452"/>
                <a:gd name="T59" fmla="*/ 73 h 126"/>
                <a:gd name="T60" fmla="*/ 170 w 452"/>
                <a:gd name="T61" fmla="*/ 68 h 126"/>
                <a:gd name="T62" fmla="*/ 143 w 452"/>
                <a:gd name="T63" fmla="*/ 62 h 126"/>
                <a:gd name="T64" fmla="*/ 114 w 452"/>
                <a:gd name="T65" fmla="*/ 56 h 126"/>
                <a:gd name="T66" fmla="*/ 86 w 452"/>
                <a:gd name="T67" fmla="*/ 50 h 126"/>
                <a:gd name="T68" fmla="*/ 57 w 452"/>
                <a:gd name="T69" fmla="*/ 45 h 126"/>
                <a:gd name="T70" fmla="*/ 30 w 452"/>
                <a:gd name="T71" fmla="*/ 39 h 126"/>
                <a:gd name="T72" fmla="*/ 1 w 452"/>
                <a:gd name="T73" fmla="*/ 33 h 126"/>
                <a:gd name="T74" fmla="*/ 1 w 452"/>
                <a:gd name="T75" fmla="*/ 25 h 126"/>
                <a:gd name="T76" fmla="*/ 1 w 452"/>
                <a:gd name="T77" fmla="*/ 17 h 126"/>
                <a:gd name="T78" fmla="*/ 0 w 452"/>
                <a:gd name="T79" fmla="*/ 8 h 126"/>
                <a:gd name="T80" fmla="*/ 0 w 452"/>
                <a:gd name="T8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126">
                  <a:moveTo>
                    <a:pt x="0" y="0"/>
                  </a:moveTo>
                  <a:lnTo>
                    <a:pt x="26" y="6"/>
                  </a:lnTo>
                  <a:lnTo>
                    <a:pt x="53" y="10"/>
                  </a:lnTo>
                  <a:lnTo>
                    <a:pt x="80" y="16"/>
                  </a:lnTo>
                  <a:lnTo>
                    <a:pt x="107" y="22"/>
                  </a:lnTo>
                  <a:lnTo>
                    <a:pt x="133" y="26"/>
                  </a:lnTo>
                  <a:lnTo>
                    <a:pt x="160" y="32"/>
                  </a:lnTo>
                  <a:lnTo>
                    <a:pt x="186" y="37"/>
                  </a:lnTo>
                  <a:lnTo>
                    <a:pt x="214" y="42"/>
                  </a:lnTo>
                  <a:lnTo>
                    <a:pt x="240" y="47"/>
                  </a:lnTo>
                  <a:lnTo>
                    <a:pt x="267" y="53"/>
                  </a:lnTo>
                  <a:lnTo>
                    <a:pt x="293" y="57"/>
                  </a:lnTo>
                  <a:lnTo>
                    <a:pt x="320" y="63"/>
                  </a:lnTo>
                  <a:lnTo>
                    <a:pt x="346" y="68"/>
                  </a:lnTo>
                  <a:lnTo>
                    <a:pt x="374" y="73"/>
                  </a:lnTo>
                  <a:lnTo>
                    <a:pt x="401" y="78"/>
                  </a:lnTo>
                  <a:lnTo>
                    <a:pt x="427" y="84"/>
                  </a:lnTo>
                  <a:lnTo>
                    <a:pt x="433" y="95"/>
                  </a:lnTo>
                  <a:lnTo>
                    <a:pt x="440" y="106"/>
                  </a:lnTo>
                  <a:lnTo>
                    <a:pt x="447" y="116"/>
                  </a:lnTo>
                  <a:lnTo>
                    <a:pt x="452" y="126"/>
                  </a:lnTo>
                  <a:lnTo>
                    <a:pt x="424" y="121"/>
                  </a:lnTo>
                  <a:lnTo>
                    <a:pt x="396" y="115"/>
                  </a:lnTo>
                  <a:lnTo>
                    <a:pt x="367" y="109"/>
                  </a:lnTo>
                  <a:lnTo>
                    <a:pt x="340" y="103"/>
                  </a:lnTo>
                  <a:lnTo>
                    <a:pt x="311" y="98"/>
                  </a:lnTo>
                  <a:lnTo>
                    <a:pt x="283" y="92"/>
                  </a:lnTo>
                  <a:lnTo>
                    <a:pt x="254" y="86"/>
                  </a:lnTo>
                  <a:lnTo>
                    <a:pt x="227" y="79"/>
                  </a:lnTo>
                  <a:lnTo>
                    <a:pt x="199" y="73"/>
                  </a:lnTo>
                  <a:lnTo>
                    <a:pt x="170" y="68"/>
                  </a:lnTo>
                  <a:lnTo>
                    <a:pt x="143" y="62"/>
                  </a:lnTo>
                  <a:lnTo>
                    <a:pt x="114" y="56"/>
                  </a:lnTo>
                  <a:lnTo>
                    <a:pt x="86" y="50"/>
                  </a:lnTo>
                  <a:lnTo>
                    <a:pt x="57" y="45"/>
                  </a:lnTo>
                  <a:lnTo>
                    <a:pt x="30" y="39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7" name="Freeform 127">
              <a:extLst>
                <a:ext uri="{FF2B5EF4-FFF2-40B4-BE49-F238E27FC236}">
                  <a16:creationId xmlns:a16="http://schemas.microsoft.com/office/drawing/2014/main" id="{6C0C07E7-1273-48DE-B8C8-2D0720003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176" cy="53"/>
            </a:xfrm>
            <a:custGeom>
              <a:avLst/>
              <a:gdLst>
                <a:gd name="T0" fmla="*/ 0 w 350"/>
                <a:gd name="T1" fmla="*/ 0 h 106"/>
                <a:gd name="T2" fmla="*/ 20 w 350"/>
                <a:gd name="T3" fmla="*/ 5 h 106"/>
                <a:gd name="T4" fmla="*/ 40 w 350"/>
                <a:gd name="T5" fmla="*/ 8 h 106"/>
                <a:gd name="T6" fmla="*/ 61 w 350"/>
                <a:gd name="T7" fmla="*/ 13 h 106"/>
                <a:gd name="T8" fmla="*/ 81 w 350"/>
                <a:gd name="T9" fmla="*/ 16 h 106"/>
                <a:gd name="T10" fmla="*/ 101 w 350"/>
                <a:gd name="T11" fmla="*/ 21 h 106"/>
                <a:gd name="T12" fmla="*/ 122 w 350"/>
                <a:gd name="T13" fmla="*/ 24 h 106"/>
                <a:gd name="T14" fmla="*/ 141 w 350"/>
                <a:gd name="T15" fmla="*/ 29 h 106"/>
                <a:gd name="T16" fmla="*/ 162 w 350"/>
                <a:gd name="T17" fmla="*/ 32 h 106"/>
                <a:gd name="T18" fmla="*/ 183 w 350"/>
                <a:gd name="T19" fmla="*/ 36 h 106"/>
                <a:gd name="T20" fmla="*/ 202 w 350"/>
                <a:gd name="T21" fmla="*/ 40 h 106"/>
                <a:gd name="T22" fmla="*/ 223 w 350"/>
                <a:gd name="T23" fmla="*/ 44 h 106"/>
                <a:gd name="T24" fmla="*/ 244 w 350"/>
                <a:gd name="T25" fmla="*/ 48 h 106"/>
                <a:gd name="T26" fmla="*/ 263 w 350"/>
                <a:gd name="T27" fmla="*/ 52 h 106"/>
                <a:gd name="T28" fmla="*/ 284 w 350"/>
                <a:gd name="T29" fmla="*/ 56 h 106"/>
                <a:gd name="T30" fmla="*/ 304 w 350"/>
                <a:gd name="T31" fmla="*/ 60 h 106"/>
                <a:gd name="T32" fmla="*/ 325 w 350"/>
                <a:gd name="T33" fmla="*/ 64 h 106"/>
                <a:gd name="T34" fmla="*/ 330 w 350"/>
                <a:gd name="T35" fmla="*/ 75 h 106"/>
                <a:gd name="T36" fmla="*/ 337 w 350"/>
                <a:gd name="T37" fmla="*/ 85 h 106"/>
                <a:gd name="T38" fmla="*/ 343 w 350"/>
                <a:gd name="T39" fmla="*/ 95 h 106"/>
                <a:gd name="T40" fmla="*/ 350 w 350"/>
                <a:gd name="T41" fmla="*/ 106 h 106"/>
                <a:gd name="T42" fmla="*/ 328 w 350"/>
                <a:gd name="T43" fmla="*/ 101 h 106"/>
                <a:gd name="T44" fmla="*/ 306 w 350"/>
                <a:gd name="T45" fmla="*/ 96 h 106"/>
                <a:gd name="T46" fmla="*/ 284 w 350"/>
                <a:gd name="T47" fmla="*/ 92 h 106"/>
                <a:gd name="T48" fmla="*/ 262 w 350"/>
                <a:gd name="T49" fmla="*/ 87 h 106"/>
                <a:gd name="T50" fmla="*/ 240 w 350"/>
                <a:gd name="T51" fmla="*/ 83 h 106"/>
                <a:gd name="T52" fmla="*/ 219 w 350"/>
                <a:gd name="T53" fmla="*/ 78 h 106"/>
                <a:gd name="T54" fmla="*/ 197 w 350"/>
                <a:gd name="T55" fmla="*/ 73 h 106"/>
                <a:gd name="T56" fmla="*/ 175 w 350"/>
                <a:gd name="T57" fmla="*/ 69 h 106"/>
                <a:gd name="T58" fmla="*/ 153 w 350"/>
                <a:gd name="T59" fmla="*/ 65 h 106"/>
                <a:gd name="T60" fmla="*/ 131 w 350"/>
                <a:gd name="T61" fmla="*/ 61 h 106"/>
                <a:gd name="T62" fmla="*/ 109 w 350"/>
                <a:gd name="T63" fmla="*/ 56 h 106"/>
                <a:gd name="T64" fmla="*/ 87 w 350"/>
                <a:gd name="T65" fmla="*/ 52 h 106"/>
                <a:gd name="T66" fmla="*/ 65 w 350"/>
                <a:gd name="T67" fmla="*/ 47 h 106"/>
                <a:gd name="T68" fmla="*/ 43 w 350"/>
                <a:gd name="T69" fmla="*/ 42 h 106"/>
                <a:gd name="T70" fmla="*/ 22 w 350"/>
                <a:gd name="T71" fmla="*/ 38 h 106"/>
                <a:gd name="T72" fmla="*/ 0 w 350"/>
                <a:gd name="T73" fmla="*/ 33 h 106"/>
                <a:gd name="T74" fmla="*/ 0 w 350"/>
                <a:gd name="T75" fmla="*/ 25 h 106"/>
                <a:gd name="T76" fmla="*/ 0 w 350"/>
                <a:gd name="T77" fmla="*/ 16 h 106"/>
                <a:gd name="T78" fmla="*/ 0 w 350"/>
                <a:gd name="T79" fmla="*/ 8 h 106"/>
                <a:gd name="T80" fmla="*/ 0 w 350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0" h="106">
                  <a:moveTo>
                    <a:pt x="0" y="0"/>
                  </a:moveTo>
                  <a:lnTo>
                    <a:pt x="20" y="5"/>
                  </a:lnTo>
                  <a:lnTo>
                    <a:pt x="40" y="8"/>
                  </a:lnTo>
                  <a:lnTo>
                    <a:pt x="61" y="13"/>
                  </a:lnTo>
                  <a:lnTo>
                    <a:pt x="81" y="16"/>
                  </a:lnTo>
                  <a:lnTo>
                    <a:pt x="101" y="21"/>
                  </a:lnTo>
                  <a:lnTo>
                    <a:pt x="122" y="24"/>
                  </a:lnTo>
                  <a:lnTo>
                    <a:pt x="141" y="29"/>
                  </a:lnTo>
                  <a:lnTo>
                    <a:pt x="162" y="32"/>
                  </a:lnTo>
                  <a:lnTo>
                    <a:pt x="183" y="36"/>
                  </a:lnTo>
                  <a:lnTo>
                    <a:pt x="202" y="40"/>
                  </a:lnTo>
                  <a:lnTo>
                    <a:pt x="223" y="44"/>
                  </a:lnTo>
                  <a:lnTo>
                    <a:pt x="244" y="48"/>
                  </a:lnTo>
                  <a:lnTo>
                    <a:pt x="263" y="52"/>
                  </a:lnTo>
                  <a:lnTo>
                    <a:pt x="284" y="56"/>
                  </a:lnTo>
                  <a:lnTo>
                    <a:pt x="304" y="60"/>
                  </a:lnTo>
                  <a:lnTo>
                    <a:pt x="325" y="64"/>
                  </a:lnTo>
                  <a:lnTo>
                    <a:pt x="330" y="75"/>
                  </a:lnTo>
                  <a:lnTo>
                    <a:pt x="337" y="85"/>
                  </a:lnTo>
                  <a:lnTo>
                    <a:pt x="343" y="95"/>
                  </a:lnTo>
                  <a:lnTo>
                    <a:pt x="350" y="106"/>
                  </a:lnTo>
                  <a:lnTo>
                    <a:pt x="328" y="101"/>
                  </a:lnTo>
                  <a:lnTo>
                    <a:pt x="306" y="96"/>
                  </a:lnTo>
                  <a:lnTo>
                    <a:pt x="284" y="92"/>
                  </a:lnTo>
                  <a:lnTo>
                    <a:pt x="262" y="87"/>
                  </a:lnTo>
                  <a:lnTo>
                    <a:pt x="240" y="83"/>
                  </a:lnTo>
                  <a:lnTo>
                    <a:pt x="219" y="78"/>
                  </a:lnTo>
                  <a:lnTo>
                    <a:pt x="197" y="73"/>
                  </a:lnTo>
                  <a:lnTo>
                    <a:pt x="175" y="69"/>
                  </a:lnTo>
                  <a:lnTo>
                    <a:pt x="153" y="65"/>
                  </a:lnTo>
                  <a:lnTo>
                    <a:pt x="131" y="61"/>
                  </a:lnTo>
                  <a:lnTo>
                    <a:pt x="109" y="56"/>
                  </a:lnTo>
                  <a:lnTo>
                    <a:pt x="87" y="52"/>
                  </a:lnTo>
                  <a:lnTo>
                    <a:pt x="65" y="47"/>
                  </a:lnTo>
                  <a:lnTo>
                    <a:pt x="43" y="42"/>
                  </a:lnTo>
                  <a:lnTo>
                    <a:pt x="22" y="38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8" name="Freeform 128">
              <a:extLst>
                <a:ext uri="{FF2B5EF4-FFF2-40B4-BE49-F238E27FC236}">
                  <a16:creationId xmlns:a16="http://schemas.microsoft.com/office/drawing/2014/main" id="{6D13DE59-E447-4AB2-9A57-74E2CAB26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122" cy="43"/>
            </a:xfrm>
            <a:custGeom>
              <a:avLst/>
              <a:gdLst>
                <a:gd name="T0" fmla="*/ 0 w 246"/>
                <a:gd name="T1" fmla="*/ 0 h 84"/>
                <a:gd name="T2" fmla="*/ 13 w 246"/>
                <a:gd name="T3" fmla="*/ 2 h 84"/>
                <a:gd name="T4" fmla="*/ 27 w 246"/>
                <a:gd name="T5" fmla="*/ 6 h 84"/>
                <a:gd name="T6" fmla="*/ 41 w 246"/>
                <a:gd name="T7" fmla="*/ 8 h 84"/>
                <a:gd name="T8" fmla="*/ 56 w 246"/>
                <a:gd name="T9" fmla="*/ 10 h 84"/>
                <a:gd name="T10" fmla="*/ 70 w 246"/>
                <a:gd name="T11" fmla="*/ 14 h 84"/>
                <a:gd name="T12" fmla="*/ 84 w 246"/>
                <a:gd name="T13" fmla="*/ 16 h 84"/>
                <a:gd name="T14" fmla="*/ 98 w 246"/>
                <a:gd name="T15" fmla="*/ 18 h 84"/>
                <a:gd name="T16" fmla="*/ 111 w 246"/>
                <a:gd name="T17" fmla="*/ 22 h 84"/>
                <a:gd name="T18" fmla="*/ 125 w 246"/>
                <a:gd name="T19" fmla="*/ 24 h 84"/>
                <a:gd name="T20" fmla="*/ 139 w 246"/>
                <a:gd name="T21" fmla="*/ 26 h 84"/>
                <a:gd name="T22" fmla="*/ 153 w 246"/>
                <a:gd name="T23" fmla="*/ 30 h 84"/>
                <a:gd name="T24" fmla="*/ 167 w 246"/>
                <a:gd name="T25" fmla="*/ 32 h 84"/>
                <a:gd name="T26" fmla="*/ 181 w 246"/>
                <a:gd name="T27" fmla="*/ 36 h 84"/>
                <a:gd name="T28" fmla="*/ 194 w 246"/>
                <a:gd name="T29" fmla="*/ 38 h 84"/>
                <a:gd name="T30" fmla="*/ 208 w 246"/>
                <a:gd name="T31" fmla="*/ 41 h 84"/>
                <a:gd name="T32" fmla="*/ 222 w 246"/>
                <a:gd name="T33" fmla="*/ 44 h 84"/>
                <a:gd name="T34" fmla="*/ 228 w 246"/>
                <a:gd name="T35" fmla="*/ 54 h 84"/>
                <a:gd name="T36" fmla="*/ 235 w 246"/>
                <a:gd name="T37" fmla="*/ 63 h 84"/>
                <a:gd name="T38" fmla="*/ 240 w 246"/>
                <a:gd name="T39" fmla="*/ 73 h 84"/>
                <a:gd name="T40" fmla="*/ 246 w 246"/>
                <a:gd name="T41" fmla="*/ 84 h 84"/>
                <a:gd name="T42" fmla="*/ 231 w 246"/>
                <a:gd name="T43" fmla="*/ 80 h 84"/>
                <a:gd name="T44" fmla="*/ 215 w 246"/>
                <a:gd name="T45" fmla="*/ 77 h 84"/>
                <a:gd name="T46" fmla="*/ 200 w 246"/>
                <a:gd name="T47" fmla="*/ 75 h 84"/>
                <a:gd name="T48" fmla="*/ 184 w 246"/>
                <a:gd name="T49" fmla="*/ 71 h 84"/>
                <a:gd name="T50" fmla="*/ 169 w 246"/>
                <a:gd name="T51" fmla="*/ 68 h 84"/>
                <a:gd name="T52" fmla="*/ 153 w 246"/>
                <a:gd name="T53" fmla="*/ 64 h 84"/>
                <a:gd name="T54" fmla="*/ 138 w 246"/>
                <a:gd name="T55" fmla="*/ 62 h 84"/>
                <a:gd name="T56" fmla="*/ 123 w 246"/>
                <a:gd name="T57" fmla="*/ 59 h 84"/>
                <a:gd name="T58" fmla="*/ 107 w 246"/>
                <a:gd name="T59" fmla="*/ 55 h 84"/>
                <a:gd name="T60" fmla="*/ 92 w 246"/>
                <a:gd name="T61" fmla="*/ 53 h 84"/>
                <a:gd name="T62" fmla="*/ 77 w 246"/>
                <a:gd name="T63" fmla="*/ 49 h 84"/>
                <a:gd name="T64" fmla="*/ 61 w 246"/>
                <a:gd name="T65" fmla="*/ 46 h 84"/>
                <a:gd name="T66" fmla="*/ 46 w 246"/>
                <a:gd name="T67" fmla="*/ 42 h 84"/>
                <a:gd name="T68" fmla="*/ 31 w 246"/>
                <a:gd name="T69" fmla="*/ 40 h 84"/>
                <a:gd name="T70" fmla="*/ 15 w 246"/>
                <a:gd name="T71" fmla="*/ 37 h 84"/>
                <a:gd name="T72" fmla="*/ 0 w 246"/>
                <a:gd name="T73" fmla="*/ 33 h 84"/>
                <a:gd name="T74" fmla="*/ 0 w 246"/>
                <a:gd name="T75" fmla="*/ 25 h 84"/>
                <a:gd name="T76" fmla="*/ 0 w 246"/>
                <a:gd name="T77" fmla="*/ 16 h 84"/>
                <a:gd name="T78" fmla="*/ 0 w 246"/>
                <a:gd name="T79" fmla="*/ 8 h 84"/>
                <a:gd name="T80" fmla="*/ 0 w 246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84">
                  <a:moveTo>
                    <a:pt x="0" y="0"/>
                  </a:moveTo>
                  <a:lnTo>
                    <a:pt x="13" y="2"/>
                  </a:lnTo>
                  <a:lnTo>
                    <a:pt x="27" y="6"/>
                  </a:lnTo>
                  <a:lnTo>
                    <a:pt x="41" y="8"/>
                  </a:lnTo>
                  <a:lnTo>
                    <a:pt x="56" y="10"/>
                  </a:lnTo>
                  <a:lnTo>
                    <a:pt x="70" y="14"/>
                  </a:lnTo>
                  <a:lnTo>
                    <a:pt x="84" y="16"/>
                  </a:lnTo>
                  <a:lnTo>
                    <a:pt x="98" y="18"/>
                  </a:lnTo>
                  <a:lnTo>
                    <a:pt x="111" y="22"/>
                  </a:lnTo>
                  <a:lnTo>
                    <a:pt x="125" y="24"/>
                  </a:lnTo>
                  <a:lnTo>
                    <a:pt x="139" y="26"/>
                  </a:lnTo>
                  <a:lnTo>
                    <a:pt x="153" y="30"/>
                  </a:lnTo>
                  <a:lnTo>
                    <a:pt x="167" y="32"/>
                  </a:lnTo>
                  <a:lnTo>
                    <a:pt x="181" y="36"/>
                  </a:lnTo>
                  <a:lnTo>
                    <a:pt x="194" y="38"/>
                  </a:lnTo>
                  <a:lnTo>
                    <a:pt x="208" y="41"/>
                  </a:lnTo>
                  <a:lnTo>
                    <a:pt x="222" y="44"/>
                  </a:lnTo>
                  <a:lnTo>
                    <a:pt x="228" y="54"/>
                  </a:lnTo>
                  <a:lnTo>
                    <a:pt x="235" y="63"/>
                  </a:lnTo>
                  <a:lnTo>
                    <a:pt x="240" y="73"/>
                  </a:lnTo>
                  <a:lnTo>
                    <a:pt x="246" y="84"/>
                  </a:lnTo>
                  <a:lnTo>
                    <a:pt x="231" y="80"/>
                  </a:lnTo>
                  <a:lnTo>
                    <a:pt x="215" y="77"/>
                  </a:lnTo>
                  <a:lnTo>
                    <a:pt x="200" y="75"/>
                  </a:lnTo>
                  <a:lnTo>
                    <a:pt x="184" y="71"/>
                  </a:lnTo>
                  <a:lnTo>
                    <a:pt x="169" y="68"/>
                  </a:lnTo>
                  <a:lnTo>
                    <a:pt x="153" y="64"/>
                  </a:lnTo>
                  <a:lnTo>
                    <a:pt x="138" y="62"/>
                  </a:lnTo>
                  <a:lnTo>
                    <a:pt x="123" y="59"/>
                  </a:lnTo>
                  <a:lnTo>
                    <a:pt x="107" y="55"/>
                  </a:lnTo>
                  <a:lnTo>
                    <a:pt x="92" y="53"/>
                  </a:lnTo>
                  <a:lnTo>
                    <a:pt x="77" y="49"/>
                  </a:lnTo>
                  <a:lnTo>
                    <a:pt x="61" y="46"/>
                  </a:lnTo>
                  <a:lnTo>
                    <a:pt x="46" y="42"/>
                  </a:lnTo>
                  <a:lnTo>
                    <a:pt x="31" y="40"/>
                  </a:lnTo>
                  <a:lnTo>
                    <a:pt x="15" y="37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49" name="Freeform 129">
              <a:extLst>
                <a:ext uri="{FF2B5EF4-FFF2-40B4-BE49-F238E27FC236}">
                  <a16:creationId xmlns:a16="http://schemas.microsoft.com/office/drawing/2014/main" id="{38E78315-02B9-4A2B-8494-B57527C8A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72" cy="33"/>
            </a:xfrm>
            <a:custGeom>
              <a:avLst/>
              <a:gdLst>
                <a:gd name="T0" fmla="*/ 0 w 143"/>
                <a:gd name="T1" fmla="*/ 0 h 64"/>
                <a:gd name="T2" fmla="*/ 119 w 143"/>
                <a:gd name="T3" fmla="*/ 24 h 64"/>
                <a:gd name="T4" fmla="*/ 143 w 143"/>
                <a:gd name="T5" fmla="*/ 64 h 64"/>
                <a:gd name="T6" fmla="*/ 0 w 143"/>
                <a:gd name="T7" fmla="*/ 34 h 64"/>
                <a:gd name="T8" fmla="*/ 0 w 14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4">
                  <a:moveTo>
                    <a:pt x="0" y="0"/>
                  </a:moveTo>
                  <a:lnTo>
                    <a:pt x="119" y="24"/>
                  </a:lnTo>
                  <a:lnTo>
                    <a:pt x="143" y="6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0" name="Freeform 130">
              <a:extLst>
                <a:ext uri="{FF2B5EF4-FFF2-40B4-BE49-F238E27FC236}">
                  <a16:creationId xmlns:a16="http://schemas.microsoft.com/office/drawing/2014/main" id="{CBE70773-D590-464F-B1B5-7C4775085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" y="2681"/>
              <a:ext cx="155" cy="116"/>
            </a:xfrm>
            <a:custGeom>
              <a:avLst/>
              <a:gdLst>
                <a:gd name="T0" fmla="*/ 0 w 312"/>
                <a:gd name="T1" fmla="*/ 89 h 234"/>
                <a:gd name="T2" fmla="*/ 9 w 312"/>
                <a:gd name="T3" fmla="*/ 177 h 234"/>
                <a:gd name="T4" fmla="*/ 35 w 312"/>
                <a:gd name="T5" fmla="*/ 191 h 234"/>
                <a:gd name="T6" fmla="*/ 54 w 312"/>
                <a:gd name="T7" fmla="*/ 203 h 234"/>
                <a:gd name="T8" fmla="*/ 72 w 312"/>
                <a:gd name="T9" fmla="*/ 212 h 234"/>
                <a:gd name="T10" fmla="*/ 87 w 312"/>
                <a:gd name="T11" fmla="*/ 220 h 234"/>
                <a:gd name="T12" fmla="*/ 103 w 312"/>
                <a:gd name="T13" fmla="*/ 226 h 234"/>
                <a:gd name="T14" fmla="*/ 121 w 312"/>
                <a:gd name="T15" fmla="*/ 230 h 234"/>
                <a:gd name="T16" fmla="*/ 143 w 312"/>
                <a:gd name="T17" fmla="*/ 233 h 234"/>
                <a:gd name="T18" fmla="*/ 172 w 312"/>
                <a:gd name="T19" fmla="*/ 234 h 234"/>
                <a:gd name="T20" fmla="*/ 312 w 312"/>
                <a:gd name="T21" fmla="*/ 172 h 234"/>
                <a:gd name="T22" fmla="*/ 247 w 312"/>
                <a:gd name="T23" fmla="*/ 0 h 234"/>
                <a:gd name="T24" fmla="*/ 0 w 312"/>
                <a:gd name="T25" fmla="*/ 8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" h="234">
                  <a:moveTo>
                    <a:pt x="0" y="89"/>
                  </a:moveTo>
                  <a:lnTo>
                    <a:pt x="9" y="177"/>
                  </a:lnTo>
                  <a:lnTo>
                    <a:pt x="35" y="191"/>
                  </a:lnTo>
                  <a:lnTo>
                    <a:pt x="54" y="203"/>
                  </a:lnTo>
                  <a:lnTo>
                    <a:pt x="72" y="212"/>
                  </a:lnTo>
                  <a:lnTo>
                    <a:pt x="87" y="220"/>
                  </a:lnTo>
                  <a:lnTo>
                    <a:pt x="103" y="226"/>
                  </a:lnTo>
                  <a:lnTo>
                    <a:pt x="121" y="230"/>
                  </a:lnTo>
                  <a:lnTo>
                    <a:pt x="143" y="233"/>
                  </a:lnTo>
                  <a:lnTo>
                    <a:pt x="172" y="234"/>
                  </a:lnTo>
                  <a:lnTo>
                    <a:pt x="312" y="172"/>
                  </a:lnTo>
                  <a:lnTo>
                    <a:pt x="247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1" name="Freeform 131">
              <a:extLst>
                <a:ext uri="{FF2B5EF4-FFF2-40B4-BE49-F238E27FC236}">
                  <a16:creationId xmlns:a16="http://schemas.microsoft.com/office/drawing/2014/main" id="{76C2E43B-1060-4A17-B7A2-F9A7A5C13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581"/>
              <a:ext cx="119" cy="139"/>
            </a:xfrm>
            <a:custGeom>
              <a:avLst/>
              <a:gdLst>
                <a:gd name="T0" fmla="*/ 52 w 239"/>
                <a:gd name="T1" fmla="*/ 76 h 280"/>
                <a:gd name="T2" fmla="*/ 239 w 239"/>
                <a:gd name="T3" fmla="*/ 0 h 280"/>
                <a:gd name="T4" fmla="*/ 239 w 239"/>
                <a:gd name="T5" fmla="*/ 32 h 280"/>
                <a:gd name="T6" fmla="*/ 239 w 239"/>
                <a:gd name="T7" fmla="*/ 62 h 280"/>
                <a:gd name="T8" fmla="*/ 239 w 239"/>
                <a:gd name="T9" fmla="*/ 90 h 280"/>
                <a:gd name="T10" fmla="*/ 235 w 239"/>
                <a:gd name="T11" fmla="*/ 114 h 280"/>
                <a:gd name="T12" fmla="*/ 228 w 239"/>
                <a:gd name="T13" fmla="*/ 137 h 280"/>
                <a:gd name="T14" fmla="*/ 215 w 239"/>
                <a:gd name="T15" fmla="*/ 160 h 280"/>
                <a:gd name="T16" fmla="*/ 197 w 239"/>
                <a:gd name="T17" fmla="*/ 181 h 280"/>
                <a:gd name="T18" fmla="*/ 172 w 239"/>
                <a:gd name="T19" fmla="*/ 203 h 280"/>
                <a:gd name="T20" fmla="*/ 0 w 239"/>
                <a:gd name="T21" fmla="*/ 280 h 280"/>
                <a:gd name="T22" fmla="*/ 16 w 239"/>
                <a:gd name="T23" fmla="*/ 252 h 280"/>
                <a:gd name="T24" fmla="*/ 30 w 239"/>
                <a:gd name="T25" fmla="*/ 224 h 280"/>
                <a:gd name="T26" fmla="*/ 40 w 239"/>
                <a:gd name="T27" fmla="*/ 198 h 280"/>
                <a:gd name="T28" fmla="*/ 48 w 239"/>
                <a:gd name="T29" fmla="*/ 172 h 280"/>
                <a:gd name="T30" fmla="*/ 53 w 239"/>
                <a:gd name="T31" fmla="*/ 146 h 280"/>
                <a:gd name="T32" fmla="*/ 55 w 239"/>
                <a:gd name="T33" fmla="*/ 122 h 280"/>
                <a:gd name="T34" fmla="*/ 55 w 239"/>
                <a:gd name="T35" fmla="*/ 99 h 280"/>
                <a:gd name="T36" fmla="*/ 52 w 239"/>
                <a:gd name="T37" fmla="*/ 7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" h="280">
                  <a:moveTo>
                    <a:pt x="52" y="76"/>
                  </a:moveTo>
                  <a:lnTo>
                    <a:pt x="239" y="0"/>
                  </a:lnTo>
                  <a:lnTo>
                    <a:pt x="239" y="32"/>
                  </a:lnTo>
                  <a:lnTo>
                    <a:pt x="239" y="62"/>
                  </a:lnTo>
                  <a:lnTo>
                    <a:pt x="239" y="90"/>
                  </a:lnTo>
                  <a:lnTo>
                    <a:pt x="235" y="114"/>
                  </a:lnTo>
                  <a:lnTo>
                    <a:pt x="228" y="137"/>
                  </a:lnTo>
                  <a:lnTo>
                    <a:pt x="215" y="160"/>
                  </a:lnTo>
                  <a:lnTo>
                    <a:pt x="197" y="181"/>
                  </a:lnTo>
                  <a:lnTo>
                    <a:pt x="172" y="203"/>
                  </a:lnTo>
                  <a:lnTo>
                    <a:pt x="0" y="280"/>
                  </a:lnTo>
                  <a:lnTo>
                    <a:pt x="16" y="252"/>
                  </a:lnTo>
                  <a:lnTo>
                    <a:pt x="30" y="224"/>
                  </a:lnTo>
                  <a:lnTo>
                    <a:pt x="40" y="198"/>
                  </a:lnTo>
                  <a:lnTo>
                    <a:pt x="48" y="172"/>
                  </a:lnTo>
                  <a:lnTo>
                    <a:pt x="53" y="146"/>
                  </a:lnTo>
                  <a:lnTo>
                    <a:pt x="55" y="122"/>
                  </a:lnTo>
                  <a:lnTo>
                    <a:pt x="55" y="99"/>
                  </a:lnTo>
                  <a:lnTo>
                    <a:pt x="52" y="7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2" name="Freeform 132">
              <a:extLst>
                <a:ext uri="{FF2B5EF4-FFF2-40B4-BE49-F238E27FC236}">
                  <a16:creationId xmlns:a16="http://schemas.microsoft.com/office/drawing/2014/main" id="{E661670D-863B-448B-AAF1-AD8655EF2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581"/>
              <a:ext cx="113" cy="135"/>
            </a:xfrm>
            <a:custGeom>
              <a:avLst/>
              <a:gdLst>
                <a:gd name="T0" fmla="*/ 51 w 226"/>
                <a:gd name="T1" fmla="*/ 72 h 274"/>
                <a:gd name="T2" fmla="*/ 73 w 226"/>
                <a:gd name="T3" fmla="*/ 62 h 274"/>
                <a:gd name="T4" fmla="*/ 95 w 226"/>
                <a:gd name="T5" fmla="*/ 53 h 274"/>
                <a:gd name="T6" fmla="*/ 117 w 226"/>
                <a:gd name="T7" fmla="*/ 45 h 274"/>
                <a:gd name="T8" fmla="*/ 139 w 226"/>
                <a:gd name="T9" fmla="*/ 36 h 274"/>
                <a:gd name="T10" fmla="*/ 161 w 226"/>
                <a:gd name="T11" fmla="*/ 27 h 274"/>
                <a:gd name="T12" fmla="*/ 183 w 226"/>
                <a:gd name="T13" fmla="*/ 19 h 274"/>
                <a:gd name="T14" fmla="*/ 205 w 226"/>
                <a:gd name="T15" fmla="*/ 9 h 274"/>
                <a:gd name="T16" fmla="*/ 226 w 226"/>
                <a:gd name="T17" fmla="*/ 0 h 274"/>
                <a:gd name="T18" fmla="*/ 226 w 226"/>
                <a:gd name="T19" fmla="*/ 32 h 274"/>
                <a:gd name="T20" fmla="*/ 226 w 226"/>
                <a:gd name="T21" fmla="*/ 62 h 274"/>
                <a:gd name="T22" fmla="*/ 226 w 226"/>
                <a:gd name="T23" fmla="*/ 90 h 274"/>
                <a:gd name="T24" fmla="*/ 222 w 226"/>
                <a:gd name="T25" fmla="*/ 114 h 274"/>
                <a:gd name="T26" fmla="*/ 215 w 226"/>
                <a:gd name="T27" fmla="*/ 137 h 274"/>
                <a:gd name="T28" fmla="*/ 202 w 226"/>
                <a:gd name="T29" fmla="*/ 160 h 274"/>
                <a:gd name="T30" fmla="*/ 184 w 226"/>
                <a:gd name="T31" fmla="*/ 181 h 274"/>
                <a:gd name="T32" fmla="*/ 159 w 226"/>
                <a:gd name="T33" fmla="*/ 203 h 274"/>
                <a:gd name="T34" fmla="*/ 139 w 226"/>
                <a:gd name="T35" fmla="*/ 212 h 274"/>
                <a:gd name="T36" fmla="*/ 119 w 226"/>
                <a:gd name="T37" fmla="*/ 221 h 274"/>
                <a:gd name="T38" fmla="*/ 99 w 226"/>
                <a:gd name="T39" fmla="*/ 229 h 274"/>
                <a:gd name="T40" fmla="*/ 79 w 226"/>
                <a:gd name="T41" fmla="*/ 238 h 274"/>
                <a:gd name="T42" fmla="*/ 59 w 226"/>
                <a:gd name="T43" fmla="*/ 247 h 274"/>
                <a:gd name="T44" fmla="*/ 40 w 226"/>
                <a:gd name="T45" fmla="*/ 255 h 274"/>
                <a:gd name="T46" fmla="*/ 19 w 226"/>
                <a:gd name="T47" fmla="*/ 265 h 274"/>
                <a:gd name="T48" fmla="*/ 0 w 226"/>
                <a:gd name="T49" fmla="*/ 274 h 274"/>
                <a:gd name="T50" fmla="*/ 16 w 226"/>
                <a:gd name="T51" fmla="*/ 246 h 274"/>
                <a:gd name="T52" fmla="*/ 29 w 226"/>
                <a:gd name="T53" fmla="*/ 219 h 274"/>
                <a:gd name="T54" fmla="*/ 40 w 226"/>
                <a:gd name="T55" fmla="*/ 192 h 274"/>
                <a:gd name="T56" fmla="*/ 48 w 226"/>
                <a:gd name="T57" fmla="*/ 167 h 274"/>
                <a:gd name="T58" fmla="*/ 53 w 226"/>
                <a:gd name="T59" fmla="*/ 142 h 274"/>
                <a:gd name="T60" fmla="*/ 55 w 226"/>
                <a:gd name="T61" fmla="*/ 118 h 274"/>
                <a:gd name="T62" fmla="*/ 55 w 226"/>
                <a:gd name="T63" fmla="*/ 95 h 274"/>
                <a:gd name="T64" fmla="*/ 51 w 226"/>
                <a:gd name="T65" fmla="*/ 7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74">
                  <a:moveTo>
                    <a:pt x="51" y="72"/>
                  </a:moveTo>
                  <a:lnTo>
                    <a:pt x="73" y="62"/>
                  </a:lnTo>
                  <a:lnTo>
                    <a:pt x="95" y="53"/>
                  </a:lnTo>
                  <a:lnTo>
                    <a:pt x="117" y="45"/>
                  </a:lnTo>
                  <a:lnTo>
                    <a:pt x="139" y="36"/>
                  </a:lnTo>
                  <a:lnTo>
                    <a:pt x="161" y="27"/>
                  </a:lnTo>
                  <a:lnTo>
                    <a:pt x="183" y="19"/>
                  </a:lnTo>
                  <a:lnTo>
                    <a:pt x="205" y="9"/>
                  </a:lnTo>
                  <a:lnTo>
                    <a:pt x="226" y="0"/>
                  </a:lnTo>
                  <a:lnTo>
                    <a:pt x="226" y="32"/>
                  </a:lnTo>
                  <a:lnTo>
                    <a:pt x="226" y="62"/>
                  </a:lnTo>
                  <a:lnTo>
                    <a:pt x="226" y="90"/>
                  </a:lnTo>
                  <a:lnTo>
                    <a:pt x="222" y="114"/>
                  </a:lnTo>
                  <a:lnTo>
                    <a:pt x="215" y="137"/>
                  </a:lnTo>
                  <a:lnTo>
                    <a:pt x="202" y="160"/>
                  </a:lnTo>
                  <a:lnTo>
                    <a:pt x="184" y="181"/>
                  </a:lnTo>
                  <a:lnTo>
                    <a:pt x="159" y="203"/>
                  </a:lnTo>
                  <a:lnTo>
                    <a:pt x="139" y="212"/>
                  </a:lnTo>
                  <a:lnTo>
                    <a:pt x="119" y="221"/>
                  </a:lnTo>
                  <a:lnTo>
                    <a:pt x="99" y="229"/>
                  </a:lnTo>
                  <a:lnTo>
                    <a:pt x="79" y="238"/>
                  </a:lnTo>
                  <a:lnTo>
                    <a:pt x="59" y="247"/>
                  </a:lnTo>
                  <a:lnTo>
                    <a:pt x="40" y="255"/>
                  </a:lnTo>
                  <a:lnTo>
                    <a:pt x="19" y="265"/>
                  </a:lnTo>
                  <a:lnTo>
                    <a:pt x="0" y="274"/>
                  </a:lnTo>
                  <a:lnTo>
                    <a:pt x="16" y="246"/>
                  </a:lnTo>
                  <a:lnTo>
                    <a:pt x="29" y="219"/>
                  </a:lnTo>
                  <a:lnTo>
                    <a:pt x="40" y="192"/>
                  </a:lnTo>
                  <a:lnTo>
                    <a:pt x="48" y="167"/>
                  </a:lnTo>
                  <a:lnTo>
                    <a:pt x="53" y="142"/>
                  </a:lnTo>
                  <a:lnTo>
                    <a:pt x="55" y="118"/>
                  </a:lnTo>
                  <a:lnTo>
                    <a:pt x="55" y="95"/>
                  </a:lnTo>
                  <a:lnTo>
                    <a:pt x="51" y="7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3" name="Freeform 133">
              <a:extLst>
                <a:ext uri="{FF2B5EF4-FFF2-40B4-BE49-F238E27FC236}">
                  <a16:creationId xmlns:a16="http://schemas.microsoft.com/office/drawing/2014/main" id="{66650C3B-0CE7-499F-9E02-7927A427D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581"/>
              <a:ext cx="107" cy="133"/>
            </a:xfrm>
            <a:custGeom>
              <a:avLst/>
              <a:gdLst>
                <a:gd name="T0" fmla="*/ 52 w 214"/>
                <a:gd name="T1" fmla="*/ 67 h 268"/>
                <a:gd name="T2" fmla="*/ 73 w 214"/>
                <a:gd name="T3" fmla="*/ 59 h 268"/>
                <a:gd name="T4" fmla="*/ 92 w 214"/>
                <a:gd name="T5" fmla="*/ 51 h 268"/>
                <a:gd name="T6" fmla="*/ 113 w 214"/>
                <a:gd name="T7" fmla="*/ 42 h 268"/>
                <a:gd name="T8" fmla="*/ 134 w 214"/>
                <a:gd name="T9" fmla="*/ 34 h 268"/>
                <a:gd name="T10" fmla="*/ 153 w 214"/>
                <a:gd name="T11" fmla="*/ 26 h 268"/>
                <a:gd name="T12" fmla="*/ 174 w 214"/>
                <a:gd name="T13" fmla="*/ 16 h 268"/>
                <a:gd name="T14" fmla="*/ 194 w 214"/>
                <a:gd name="T15" fmla="*/ 8 h 268"/>
                <a:gd name="T16" fmla="*/ 214 w 214"/>
                <a:gd name="T17" fmla="*/ 0 h 268"/>
                <a:gd name="T18" fmla="*/ 214 w 214"/>
                <a:gd name="T19" fmla="*/ 32 h 268"/>
                <a:gd name="T20" fmla="*/ 214 w 214"/>
                <a:gd name="T21" fmla="*/ 62 h 268"/>
                <a:gd name="T22" fmla="*/ 214 w 214"/>
                <a:gd name="T23" fmla="*/ 90 h 268"/>
                <a:gd name="T24" fmla="*/ 210 w 214"/>
                <a:gd name="T25" fmla="*/ 114 h 268"/>
                <a:gd name="T26" fmla="*/ 203 w 214"/>
                <a:gd name="T27" fmla="*/ 137 h 268"/>
                <a:gd name="T28" fmla="*/ 190 w 214"/>
                <a:gd name="T29" fmla="*/ 160 h 268"/>
                <a:gd name="T30" fmla="*/ 172 w 214"/>
                <a:gd name="T31" fmla="*/ 181 h 268"/>
                <a:gd name="T32" fmla="*/ 147 w 214"/>
                <a:gd name="T33" fmla="*/ 203 h 268"/>
                <a:gd name="T34" fmla="*/ 128 w 214"/>
                <a:gd name="T35" fmla="*/ 211 h 268"/>
                <a:gd name="T36" fmla="*/ 110 w 214"/>
                <a:gd name="T37" fmla="*/ 219 h 268"/>
                <a:gd name="T38" fmla="*/ 91 w 214"/>
                <a:gd name="T39" fmla="*/ 227 h 268"/>
                <a:gd name="T40" fmla="*/ 74 w 214"/>
                <a:gd name="T41" fmla="*/ 235 h 268"/>
                <a:gd name="T42" fmla="*/ 55 w 214"/>
                <a:gd name="T43" fmla="*/ 244 h 268"/>
                <a:gd name="T44" fmla="*/ 37 w 214"/>
                <a:gd name="T45" fmla="*/ 252 h 268"/>
                <a:gd name="T46" fmla="*/ 19 w 214"/>
                <a:gd name="T47" fmla="*/ 260 h 268"/>
                <a:gd name="T48" fmla="*/ 0 w 214"/>
                <a:gd name="T49" fmla="*/ 268 h 268"/>
                <a:gd name="T50" fmla="*/ 16 w 214"/>
                <a:gd name="T51" fmla="*/ 241 h 268"/>
                <a:gd name="T52" fmla="*/ 30 w 214"/>
                <a:gd name="T53" fmla="*/ 213 h 268"/>
                <a:gd name="T54" fmla="*/ 41 w 214"/>
                <a:gd name="T55" fmla="*/ 186 h 268"/>
                <a:gd name="T56" fmla="*/ 49 w 214"/>
                <a:gd name="T57" fmla="*/ 161 h 268"/>
                <a:gd name="T58" fmla="*/ 53 w 214"/>
                <a:gd name="T59" fmla="*/ 137 h 268"/>
                <a:gd name="T60" fmla="*/ 55 w 214"/>
                <a:gd name="T61" fmla="*/ 113 h 268"/>
                <a:gd name="T62" fmla="*/ 55 w 214"/>
                <a:gd name="T63" fmla="*/ 90 h 268"/>
                <a:gd name="T64" fmla="*/ 52 w 214"/>
                <a:gd name="T65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268">
                  <a:moveTo>
                    <a:pt x="52" y="67"/>
                  </a:moveTo>
                  <a:lnTo>
                    <a:pt x="73" y="59"/>
                  </a:lnTo>
                  <a:lnTo>
                    <a:pt x="92" y="51"/>
                  </a:lnTo>
                  <a:lnTo>
                    <a:pt x="113" y="42"/>
                  </a:lnTo>
                  <a:lnTo>
                    <a:pt x="134" y="34"/>
                  </a:lnTo>
                  <a:lnTo>
                    <a:pt x="153" y="26"/>
                  </a:lnTo>
                  <a:lnTo>
                    <a:pt x="174" y="16"/>
                  </a:lnTo>
                  <a:lnTo>
                    <a:pt x="194" y="8"/>
                  </a:lnTo>
                  <a:lnTo>
                    <a:pt x="214" y="0"/>
                  </a:lnTo>
                  <a:lnTo>
                    <a:pt x="214" y="32"/>
                  </a:lnTo>
                  <a:lnTo>
                    <a:pt x="214" y="62"/>
                  </a:lnTo>
                  <a:lnTo>
                    <a:pt x="214" y="90"/>
                  </a:lnTo>
                  <a:lnTo>
                    <a:pt x="210" y="114"/>
                  </a:lnTo>
                  <a:lnTo>
                    <a:pt x="203" y="137"/>
                  </a:lnTo>
                  <a:lnTo>
                    <a:pt x="190" y="160"/>
                  </a:lnTo>
                  <a:lnTo>
                    <a:pt x="172" y="181"/>
                  </a:lnTo>
                  <a:lnTo>
                    <a:pt x="147" y="203"/>
                  </a:lnTo>
                  <a:lnTo>
                    <a:pt x="128" y="211"/>
                  </a:lnTo>
                  <a:lnTo>
                    <a:pt x="110" y="219"/>
                  </a:lnTo>
                  <a:lnTo>
                    <a:pt x="91" y="227"/>
                  </a:lnTo>
                  <a:lnTo>
                    <a:pt x="74" y="235"/>
                  </a:lnTo>
                  <a:lnTo>
                    <a:pt x="55" y="244"/>
                  </a:lnTo>
                  <a:lnTo>
                    <a:pt x="37" y="252"/>
                  </a:lnTo>
                  <a:lnTo>
                    <a:pt x="19" y="260"/>
                  </a:lnTo>
                  <a:lnTo>
                    <a:pt x="0" y="268"/>
                  </a:lnTo>
                  <a:lnTo>
                    <a:pt x="16" y="241"/>
                  </a:lnTo>
                  <a:lnTo>
                    <a:pt x="30" y="213"/>
                  </a:lnTo>
                  <a:lnTo>
                    <a:pt x="41" y="186"/>
                  </a:lnTo>
                  <a:lnTo>
                    <a:pt x="49" y="161"/>
                  </a:lnTo>
                  <a:lnTo>
                    <a:pt x="53" y="137"/>
                  </a:lnTo>
                  <a:lnTo>
                    <a:pt x="55" y="113"/>
                  </a:lnTo>
                  <a:lnTo>
                    <a:pt x="55" y="90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4" name="Freeform 134">
              <a:extLst>
                <a:ext uri="{FF2B5EF4-FFF2-40B4-BE49-F238E27FC236}">
                  <a16:creationId xmlns:a16="http://schemas.microsoft.com/office/drawing/2014/main" id="{9B3DE931-0E91-45AE-9FF9-2675AE55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2581"/>
              <a:ext cx="101" cy="131"/>
            </a:xfrm>
            <a:custGeom>
              <a:avLst/>
              <a:gdLst>
                <a:gd name="T0" fmla="*/ 52 w 201"/>
                <a:gd name="T1" fmla="*/ 62 h 262"/>
                <a:gd name="T2" fmla="*/ 70 w 201"/>
                <a:gd name="T3" fmla="*/ 54 h 262"/>
                <a:gd name="T4" fmla="*/ 89 w 201"/>
                <a:gd name="T5" fmla="*/ 46 h 262"/>
                <a:gd name="T6" fmla="*/ 108 w 201"/>
                <a:gd name="T7" fmla="*/ 39 h 262"/>
                <a:gd name="T8" fmla="*/ 127 w 201"/>
                <a:gd name="T9" fmla="*/ 31 h 262"/>
                <a:gd name="T10" fmla="*/ 145 w 201"/>
                <a:gd name="T11" fmla="*/ 23 h 262"/>
                <a:gd name="T12" fmla="*/ 165 w 201"/>
                <a:gd name="T13" fmla="*/ 15 h 262"/>
                <a:gd name="T14" fmla="*/ 183 w 201"/>
                <a:gd name="T15" fmla="*/ 8 h 262"/>
                <a:gd name="T16" fmla="*/ 201 w 201"/>
                <a:gd name="T17" fmla="*/ 0 h 262"/>
                <a:gd name="T18" fmla="*/ 201 w 201"/>
                <a:gd name="T19" fmla="*/ 32 h 262"/>
                <a:gd name="T20" fmla="*/ 201 w 201"/>
                <a:gd name="T21" fmla="*/ 62 h 262"/>
                <a:gd name="T22" fmla="*/ 201 w 201"/>
                <a:gd name="T23" fmla="*/ 90 h 262"/>
                <a:gd name="T24" fmla="*/ 197 w 201"/>
                <a:gd name="T25" fmla="*/ 114 h 262"/>
                <a:gd name="T26" fmla="*/ 190 w 201"/>
                <a:gd name="T27" fmla="*/ 137 h 262"/>
                <a:gd name="T28" fmla="*/ 177 w 201"/>
                <a:gd name="T29" fmla="*/ 160 h 262"/>
                <a:gd name="T30" fmla="*/ 159 w 201"/>
                <a:gd name="T31" fmla="*/ 181 h 262"/>
                <a:gd name="T32" fmla="*/ 134 w 201"/>
                <a:gd name="T33" fmla="*/ 203 h 262"/>
                <a:gd name="T34" fmla="*/ 116 w 201"/>
                <a:gd name="T35" fmla="*/ 209 h 262"/>
                <a:gd name="T36" fmla="*/ 100 w 201"/>
                <a:gd name="T37" fmla="*/ 218 h 262"/>
                <a:gd name="T38" fmla="*/ 83 w 201"/>
                <a:gd name="T39" fmla="*/ 224 h 262"/>
                <a:gd name="T40" fmla="*/ 67 w 201"/>
                <a:gd name="T41" fmla="*/ 232 h 262"/>
                <a:gd name="T42" fmla="*/ 49 w 201"/>
                <a:gd name="T43" fmla="*/ 239 h 262"/>
                <a:gd name="T44" fmla="*/ 33 w 201"/>
                <a:gd name="T45" fmla="*/ 247 h 262"/>
                <a:gd name="T46" fmla="*/ 16 w 201"/>
                <a:gd name="T47" fmla="*/ 254 h 262"/>
                <a:gd name="T48" fmla="*/ 0 w 201"/>
                <a:gd name="T49" fmla="*/ 262 h 262"/>
                <a:gd name="T50" fmla="*/ 16 w 201"/>
                <a:gd name="T51" fmla="*/ 235 h 262"/>
                <a:gd name="T52" fmla="*/ 30 w 201"/>
                <a:gd name="T53" fmla="*/ 207 h 262"/>
                <a:gd name="T54" fmla="*/ 40 w 201"/>
                <a:gd name="T55" fmla="*/ 182 h 262"/>
                <a:gd name="T56" fmla="*/ 48 w 201"/>
                <a:gd name="T57" fmla="*/ 157 h 262"/>
                <a:gd name="T58" fmla="*/ 53 w 201"/>
                <a:gd name="T59" fmla="*/ 132 h 262"/>
                <a:gd name="T60" fmla="*/ 55 w 201"/>
                <a:gd name="T61" fmla="*/ 108 h 262"/>
                <a:gd name="T62" fmla="*/ 55 w 201"/>
                <a:gd name="T63" fmla="*/ 85 h 262"/>
                <a:gd name="T64" fmla="*/ 52 w 201"/>
                <a:gd name="T65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262">
                  <a:moveTo>
                    <a:pt x="52" y="62"/>
                  </a:moveTo>
                  <a:lnTo>
                    <a:pt x="70" y="54"/>
                  </a:lnTo>
                  <a:lnTo>
                    <a:pt x="89" y="46"/>
                  </a:lnTo>
                  <a:lnTo>
                    <a:pt x="108" y="39"/>
                  </a:lnTo>
                  <a:lnTo>
                    <a:pt x="127" y="31"/>
                  </a:lnTo>
                  <a:lnTo>
                    <a:pt x="145" y="23"/>
                  </a:lnTo>
                  <a:lnTo>
                    <a:pt x="165" y="15"/>
                  </a:lnTo>
                  <a:lnTo>
                    <a:pt x="183" y="8"/>
                  </a:lnTo>
                  <a:lnTo>
                    <a:pt x="201" y="0"/>
                  </a:lnTo>
                  <a:lnTo>
                    <a:pt x="201" y="32"/>
                  </a:lnTo>
                  <a:lnTo>
                    <a:pt x="201" y="62"/>
                  </a:lnTo>
                  <a:lnTo>
                    <a:pt x="201" y="90"/>
                  </a:lnTo>
                  <a:lnTo>
                    <a:pt x="197" y="114"/>
                  </a:lnTo>
                  <a:lnTo>
                    <a:pt x="190" y="137"/>
                  </a:lnTo>
                  <a:lnTo>
                    <a:pt x="177" y="160"/>
                  </a:lnTo>
                  <a:lnTo>
                    <a:pt x="159" y="181"/>
                  </a:lnTo>
                  <a:lnTo>
                    <a:pt x="134" y="203"/>
                  </a:lnTo>
                  <a:lnTo>
                    <a:pt x="116" y="209"/>
                  </a:lnTo>
                  <a:lnTo>
                    <a:pt x="100" y="218"/>
                  </a:lnTo>
                  <a:lnTo>
                    <a:pt x="83" y="224"/>
                  </a:lnTo>
                  <a:lnTo>
                    <a:pt x="67" y="232"/>
                  </a:lnTo>
                  <a:lnTo>
                    <a:pt x="49" y="239"/>
                  </a:lnTo>
                  <a:lnTo>
                    <a:pt x="33" y="247"/>
                  </a:lnTo>
                  <a:lnTo>
                    <a:pt x="16" y="254"/>
                  </a:lnTo>
                  <a:lnTo>
                    <a:pt x="0" y="262"/>
                  </a:lnTo>
                  <a:lnTo>
                    <a:pt x="16" y="235"/>
                  </a:lnTo>
                  <a:lnTo>
                    <a:pt x="30" y="207"/>
                  </a:lnTo>
                  <a:lnTo>
                    <a:pt x="40" y="182"/>
                  </a:lnTo>
                  <a:lnTo>
                    <a:pt x="48" y="157"/>
                  </a:lnTo>
                  <a:lnTo>
                    <a:pt x="53" y="132"/>
                  </a:lnTo>
                  <a:lnTo>
                    <a:pt x="55" y="108"/>
                  </a:lnTo>
                  <a:lnTo>
                    <a:pt x="55" y="85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5" name="Freeform 135">
              <a:extLst>
                <a:ext uri="{FF2B5EF4-FFF2-40B4-BE49-F238E27FC236}">
                  <a16:creationId xmlns:a16="http://schemas.microsoft.com/office/drawing/2014/main" id="{EC9BA740-E958-49A5-8327-99BA93BFD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581"/>
              <a:ext cx="95" cy="127"/>
            </a:xfrm>
            <a:custGeom>
              <a:avLst/>
              <a:gdLst>
                <a:gd name="T0" fmla="*/ 51 w 188"/>
                <a:gd name="T1" fmla="*/ 58 h 255"/>
                <a:gd name="T2" fmla="*/ 69 w 188"/>
                <a:gd name="T3" fmla="*/ 51 h 255"/>
                <a:gd name="T4" fmla="*/ 86 w 188"/>
                <a:gd name="T5" fmla="*/ 43 h 255"/>
                <a:gd name="T6" fmla="*/ 103 w 188"/>
                <a:gd name="T7" fmla="*/ 36 h 255"/>
                <a:gd name="T8" fmla="*/ 121 w 188"/>
                <a:gd name="T9" fmla="*/ 29 h 255"/>
                <a:gd name="T10" fmla="*/ 137 w 188"/>
                <a:gd name="T11" fmla="*/ 22 h 255"/>
                <a:gd name="T12" fmla="*/ 154 w 188"/>
                <a:gd name="T13" fmla="*/ 15 h 255"/>
                <a:gd name="T14" fmla="*/ 171 w 188"/>
                <a:gd name="T15" fmla="*/ 7 h 255"/>
                <a:gd name="T16" fmla="*/ 188 w 188"/>
                <a:gd name="T17" fmla="*/ 0 h 255"/>
                <a:gd name="T18" fmla="*/ 188 w 188"/>
                <a:gd name="T19" fmla="*/ 32 h 255"/>
                <a:gd name="T20" fmla="*/ 188 w 188"/>
                <a:gd name="T21" fmla="*/ 62 h 255"/>
                <a:gd name="T22" fmla="*/ 188 w 188"/>
                <a:gd name="T23" fmla="*/ 90 h 255"/>
                <a:gd name="T24" fmla="*/ 184 w 188"/>
                <a:gd name="T25" fmla="*/ 114 h 255"/>
                <a:gd name="T26" fmla="*/ 177 w 188"/>
                <a:gd name="T27" fmla="*/ 137 h 255"/>
                <a:gd name="T28" fmla="*/ 164 w 188"/>
                <a:gd name="T29" fmla="*/ 160 h 255"/>
                <a:gd name="T30" fmla="*/ 146 w 188"/>
                <a:gd name="T31" fmla="*/ 181 h 255"/>
                <a:gd name="T32" fmla="*/ 121 w 188"/>
                <a:gd name="T33" fmla="*/ 203 h 255"/>
                <a:gd name="T34" fmla="*/ 106 w 188"/>
                <a:gd name="T35" fmla="*/ 209 h 255"/>
                <a:gd name="T36" fmla="*/ 91 w 188"/>
                <a:gd name="T37" fmla="*/ 215 h 255"/>
                <a:gd name="T38" fmla="*/ 76 w 188"/>
                <a:gd name="T39" fmla="*/ 222 h 255"/>
                <a:gd name="T40" fmla="*/ 61 w 188"/>
                <a:gd name="T41" fmla="*/ 229 h 255"/>
                <a:gd name="T42" fmla="*/ 44 w 188"/>
                <a:gd name="T43" fmla="*/ 236 h 255"/>
                <a:gd name="T44" fmla="*/ 29 w 188"/>
                <a:gd name="T45" fmla="*/ 243 h 255"/>
                <a:gd name="T46" fmla="*/ 15 w 188"/>
                <a:gd name="T47" fmla="*/ 249 h 255"/>
                <a:gd name="T48" fmla="*/ 0 w 188"/>
                <a:gd name="T49" fmla="*/ 255 h 255"/>
                <a:gd name="T50" fmla="*/ 16 w 188"/>
                <a:gd name="T51" fmla="*/ 228 h 255"/>
                <a:gd name="T52" fmla="*/ 29 w 188"/>
                <a:gd name="T53" fmla="*/ 201 h 255"/>
                <a:gd name="T54" fmla="*/ 40 w 188"/>
                <a:gd name="T55" fmla="*/ 176 h 255"/>
                <a:gd name="T56" fmla="*/ 48 w 188"/>
                <a:gd name="T57" fmla="*/ 151 h 255"/>
                <a:gd name="T58" fmla="*/ 53 w 188"/>
                <a:gd name="T59" fmla="*/ 127 h 255"/>
                <a:gd name="T60" fmla="*/ 55 w 188"/>
                <a:gd name="T61" fmla="*/ 104 h 255"/>
                <a:gd name="T62" fmla="*/ 55 w 188"/>
                <a:gd name="T63" fmla="*/ 81 h 255"/>
                <a:gd name="T64" fmla="*/ 51 w 188"/>
                <a:gd name="T65" fmla="*/ 5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" h="255">
                  <a:moveTo>
                    <a:pt x="51" y="58"/>
                  </a:moveTo>
                  <a:lnTo>
                    <a:pt x="69" y="51"/>
                  </a:lnTo>
                  <a:lnTo>
                    <a:pt x="86" y="43"/>
                  </a:lnTo>
                  <a:lnTo>
                    <a:pt x="103" y="36"/>
                  </a:lnTo>
                  <a:lnTo>
                    <a:pt x="121" y="29"/>
                  </a:lnTo>
                  <a:lnTo>
                    <a:pt x="137" y="22"/>
                  </a:lnTo>
                  <a:lnTo>
                    <a:pt x="154" y="15"/>
                  </a:lnTo>
                  <a:lnTo>
                    <a:pt x="171" y="7"/>
                  </a:lnTo>
                  <a:lnTo>
                    <a:pt x="188" y="0"/>
                  </a:lnTo>
                  <a:lnTo>
                    <a:pt x="188" y="32"/>
                  </a:lnTo>
                  <a:lnTo>
                    <a:pt x="188" y="62"/>
                  </a:lnTo>
                  <a:lnTo>
                    <a:pt x="188" y="90"/>
                  </a:lnTo>
                  <a:lnTo>
                    <a:pt x="184" y="114"/>
                  </a:lnTo>
                  <a:lnTo>
                    <a:pt x="177" y="137"/>
                  </a:lnTo>
                  <a:lnTo>
                    <a:pt x="164" y="160"/>
                  </a:lnTo>
                  <a:lnTo>
                    <a:pt x="146" y="181"/>
                  </a:lnTo>
                  <a:lnTo>
                    <a:pt x="121" y="203"/>
                  </a:lnTo>
                  <a:lnTo>
                    <a:pt x="106" y="209"/>
                  </a:lnTo>
                  <a:lnTo>
                    <a:pt x="91" y="215"/>
                  </a:lnTo>
                  <a:lnTo>
                    <a:pt x="76" y="222"/>
                  </a:lnTo>
                  <a:lnTo>
                    <a:pt x="61" y="229"/>
                  </a:lnTo>
                  <a:lnTo>
                    <a:pt x="44" y="236"/>
                  </a:lnTo>
                  <a:lnTo>
                    <a:pt x="29" y="243"/>
                  </a:lnTo>
                  <a:lnTo>
                    <a:pt x="15" y="249"/>
                  </a:lnTo>
                  <a:lnTo>
                    <a:pt x="0" y="255"/>
                  </a:lnTo>
                  <a:lnTo>
                    <a:pt x="16" y="228"/>
                  </a:lnTo>
                  <a:lnTo>
                    <a:pt x="29" y="201"/>
                  </a:lnTo>
                  <a:lnTo>
                    <a:pt x="40" y="176"/>
                  </a:lnTo>
                  <a:lnTo>
                    <a:pt x="48" y="151"/>
                  </a:lnTo>
                  <a:lnTo>
                    <a:pt x="53" y="127"/>
                  </a:lnTo>
                  <a:lnTo>
                    <a:pt x="55" y="104"/>
                  </a:lnTo>
                  <a:lnTo>
                    <a:pt x="55" y="81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6" name="Freeform 136">
              <a:extLst>
                <a:ext uri="{FF2B5EF4-FFF2-40B4-BE49-F238E27FC236}">
                  <a16:creationId xmlns:a16="http://schemas.microsoft.com/office/drawing/2014/main" id="{24892F11-4309-4526-8F5F-468D7BBFB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581"/>
              <a:ext cx="86" cy="123"/>
            </a:xfrm>
            <a:custGeom>
              <a:avLst/>
              <a:gdLst>
                <a:gd name="T0" fmla="*/ 51 w 175"/>
                <a:gd name="T1" fmla="*/ 53 h 250"/>
                <a:gd name="T2" fmla="*/ 67 w 175"/>
                <a:gd name="T3" fmla="*/ 46 h 250"/>
                <a:gd name="T4" fmla="*/ 82 w 175"/>
                <a:gd name="T5" fmla="*/ 40 h 250"/>
                <a:gd name="T6" fmla="*/ 98 w 175"/>
                <a:gd name="T7" fmla="*/ 34 h 250"/>
                <a:gd name="T8" fmla="*/ 113 w 175"/>
                <a:gd name="T9" fmla="*/ 27 h 250"/>
                <a:gd name="T10" fmla="*/ 129 w 175"/>
                <a:gd name="T11" fmla="*/ 20 h 250"/>
                <a:gd name="T12" fmla="*/ 144 w 175"/>
                <a:gd name="T13" fmla="*/ 13 h 250"/>
                <a:gd name="T14" fmla="*/ 161 w 175"/>
                <a:gd name="T15" fmla="*/ 7 h 250"/>
                <a:gd name="T16" fmla="*/ 175 w 175"/>
                <a:gd name="T17" fmla="*/ 0 h 250"/>
                <a:gd name="T18" fmla="*/ 175 w 175"/>
                <a:gd name="T19" fmla="*/ 32 h 250"/>
                <a:gd name="T20" fmla="*/ 175 w 175"/>
                <a:gd name="T21" fmla="*/ 62 h 250"/>
                <a:gd name="T22" fmla="*/ 175 w 175"/>
                <a:gd name="T23" fmla="*/ 90 h 250"/>
                <a:gd name="T24" fmla="*/ 171 w 175"/>
                <a:gd name="T25" fmla="*/ 114 h 250"/>
                <a:gd name="T26" fmla="*/ 164 w 175"/>
                <a:gd name="T27" fmla="*/ 137 h 250"/>
                <a:gd name="T28" fmla="*/ 151 w 175"/>
                <a:gd name="T29" fmla="*/ 160 h 250"/>
                <a:gd name="T30" fmla="*/ 133 w 175"/>
                <a:gd name="T31" fmla="*/ 181 h 250"/>
                <a:gd name="T32" fmla="*/ 108 w 175"/>
                <a:gd name="T33" fmla="*/ 203 h 250"/>
                <a:gd name="T34" fmla="*/ 94 w 175"/>
                <a:gd name="T35" fmla="*/ 208 h 250"/>
                <a:gd name="T36" fmla="*/ 81 w 175"/>
                <a:gd name="T37" fmla="*/ 214 h 250"/>
                <a:gd name="T38" fmla="*/ 67 w 175"/>
                <a:gd name="T39" fmla="*/ 220 h 250"/>
                <a:gd name="T40" fmla="*/ 53 w 175"/>
                <a:gd name="T41" fmla="*/ 226 h 250"/>
                <a:gd name="T42" fmla="*/ 40 w 175"/>
                <a:gd name="T43" fmla="*/ 232 h 250"/>
                <a:gd name="T44" fmla="*/ 27 w 175"/>
                <a:gd name="T45" fmla="*/ 238 h 250"/>
                <a:gd name="T46" fmla="*/ 13 w 175"/>
                <a:gd name="T47" fmla="*/ 244 h 250"/>
                <a:gd name="T48" fmla="*/ 0 w 175"/>
                <a:gd name="T49" fmla="*/ 250 h 250"/>
                <a:gd name="T50" fmla="*/ 16 w 175"/>
                <a:gd name="T51" fmla="*/ 222 h 250"/>
                <a:gd name="T52" fmla="*/ 29 w 175"/>
                <a:gd name="T53" fmla="*/ 196 h 250"/>
                <a:gd name="T54" fmla="*/ 40 w 175"/>
                <a:gd name="T55" fmla="*/ 170 h 250"/>
                <a:gd name="T56" fmla="*/ 48 w 175"/>
                <a:gd name="T57" fmla="*/ 146 h 250"/>
                <a:gd name="T58" fmla="*/ 52 w 175"/>
                <a:gd name="T59" fmla="*/ 122 h 250"/>
                <a:gd name="T60" fmla="*/ 55 w 175"/>
                <a:gd name="T61" fmla="*/ 99 h 250"/>
                <a:gd name="T62" fmla="*/ 55 w 175"/>
                <a:gd name="T63" fmla="*/ 76 h 250"/>
                <a:gd name="T64" fmla="*/ 51 w 175"/>
                <a:gd name="T65" fmla="*/ 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50">
                  <a:moveTo>
                    <a:pt x="51" y="53"/>
                  </a:moveTo>
                  <a:lnTo>
                    <a:pt x="67" y="46"/>
                  </a:lnTo>
                  <a:lnTo>
                    <a:pt x="82" y="40"/>
                  </a:lnTo>
                  <a:lnTo>
                    <a:pt x="98" y="34"/>
                  </a:lnTo>
                  <a:lnTo>
                    <a:pt x="113" y="27"/>
                  </a:lnTo>
                  <a:lnTo>
                    <a:pt x="129" y="20"/>
                  </a:lnTo>
                  <a:lnTo>
                    <a:pt x="144" y="13"/>
                  </a:lnTo>
                  <a:lnTo>
                    <a:pt x="161" y="7"/>
                  </a:lnTo>
                  <a:lnTo>
                    <a:pt x="175" y="0"/>
                  </a:lnTo>
                  <a:lnTo>
                    <a:pt x="175" y="32"/>
                  </a:lnTo>
                  <a:lnTo>
                    <a:pt x="175" y="62"/>
                  </a:lnTo>
                  <a:lnTo>
                    <a:pt x="175" y="90"/>
                  </a:lnTo>
                  <a:lnTo>
                    <a:pt x="171" y="114"/>
                  </a:lnTo>
                  <a:lnTo>
                    <a:pt x="164" y="137"/>
                  </a:lnTo>
                  <a:lnTo>
                    <a:pt x="151" y="160"/>
                  </a:lnTo>
                  <a:lnTo>
                    <a:pt x="133" y="181"/>
                  </a:lnTo>
                  <a:lnTo>
                    <a:pt x="108" y="203"/>
                  </a:lnTo>
                  <a:lnTo>
                    <a:pt x="94" y="208"/>
                  </a:lnTo>
                  <a:lnTo>
                    <a:pt x="81" y="214"/>
                  </a:lnTo>
                  <a:lnTo>
                    <a:pt x="67" y="220"/>
                  </a:lnTo>
                  <a:lnTo>
                    <a:pt x="53" y="226"/>
                  </a:lnTo>
                  <a:lnTo>
                    <a:pt x="40" y="232"/>
                  </a:lnTo>
                  <a:lnTo>
                    <a:pt x="27" y="238"/>
                  </a:lnTo>
                  <a:lnTo>
                    <a:pt x="13" y="244"/>
                  </a:lnTo>
                  <a:lnTo>
                    <a:pt x="0" y="250"/>
                  </a:lnTo>
                  <a:lnTo>
                    <a:pt x="16" y="222"/>
                  </a:lnTo>
                  <a:lnTo>
                    <a:pt x="29" y="196"/>
                  </a:lnTo>
                  <a:lnTo>
                    <a:pt x="40" y="170"/>
                  </a:lnTo>
                  <a:lnTo>
                    <a:pt x="48" y="146"/>
                  </a:lnTo>
                  <a:lnTo>
                    <a:pt x="52" y="122"/>
                  </a:lnTo>
                  <a:lnTo>
                    <a:pt x="55" y="99"/>
                  </a:lnTo>
                  <a:lnTo>
                    <a:pt x="55" y="76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7" name="Freeform 137">
              <a:extLst>
                <a:ext uri="{FF2B5EF4-FFF2-40B4-BE49-F238E27FC236}">
                  <a16:creationId xmlns:a16="http://schemas.microsoft.com/office/drawing/2014/main" id="{D00C60A2-97C2-48C0-BA80-D4A37D07B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581"/>
              <a:ext cx="83" cy="120"/>
            </a:xfrm>
            <a:custGeom>
              <a:avLst/>
              <a:gdLst>
                <a:gd name="T0" fmla="*/ 53 w 164"/>
                <a:gd name="T1" fmla="*/ 49 h 244"/>
                <a:gd name="T2" fmla="*/ 67 w 164"/>
                <a:gd name="T3" fmla="*/ 43 h 244"/>
                <a:gd name="T4" fmla="*/ 80 w 164"/>
                <a:gd name="T5" fmla="*/ 36 h 244"/>
                <a:gd name="T6" fmla="*/ 94 w 164"/>
                <a:gd name="T7" fmla="*/ 30 h 244"/>
                <a:gd name="T8" fmla="*/ 109 w 164"/>
                <a:gd name="T9" fmla="*/ 24 h 244"/>
                <a:gd name="T10" fmla="*/ 123 w 164"/>
                <a:gd name="T11" fmla="*/ 19 h 244"/>
                <a:gd name="T12" fmla="*/ 137 w 164"/>
                <a:gd name="T13" fmla="*/ 12 h 244"/>
                <a:gd name="T14" fmla="*/ 151 w 164"/>
                <a:gd name="T15" fmla="*/ 6 h 244"/>
                <a:gd name="T16" fmla="*/ 164 w 164"/>
                <a:gd name="T17" fmla="*/ 0 h 244"/>
                <a:gd name="T18" fmla="*/ 164 w 164"/>
                <a:gd name="T19" fmla="*/ 32 h 244"/>
                <a:gd name="T20" fmla="*/ 164 w 164"/>
                <a:gd name="T21" fmla="*/ 62 h 244"/>
                <a:gd name="T22" fmla="*/ 164 w 164"/>
                <a:gd name="T23" fmla="*/ 90 h 244"/>
                <a:gd name="T24" fmla="*/ 160 w 164"/>
                <a:gd name="T25" fmla="*/ 114 h 244"/>
                <a:gd name="T26" fmla="*/ 153 w 164"/>
                <a:gd name="T27" fmla="*/ 137 h 244"/>
                <a:gd name="T28" fmla="*/ 140 w 164"/>
                <a:gd name="T29" fmla="*/ 160 h 244"/>
                <a:gd name="T30" fmla="*/ 122 w 164"/>
                <a:gd name="T31" fmla="*/ 181 h 244"/>
                <a:gd name="T32" fmla="*/ 97 w 164"/>
                <a:gd name="T33" fmla="*/ 203 h 244"/>
                <a:gd name="T34" fmla="*/ 85 w 164"/>
                <a:gd name="T35" fmla="*/ 207 h 244"/>
                <a:gd name="T36" fmla="*/ 72 w 164"/>
                <a:gd name="T37" fmla="*/ 213 h 244"/>
                <a:gd name="T38" fmla="*/ 61 w 164"/>
                <a:gd name="T39" fmla="*/ 218 h 244"/>
                <a:gd name="T40" fmla="*/ 48 w 164"/>
                <a:gd name="T41" fmla="*/ 223 h 244"/>
                <a:gd name="T42" fmla="*/ 37 w 164"/>
                <a:gd name="T43" fmla="*/ 228 h 244"/>
                <a:gd name="T44" fmla="*/ 24 w 164"/>
                <a:gd name="T45" fmla="*/ 234 h 244"/>
                <a:gd name="T46" fmla="*/ 12 w 164"/>
                <a:gd name="T47" fmla="*/ 238 h 244"/>
                <a:gd name="T48" fmla="*/ 0 w 164"/>
                <a:gd name="T49" fmla="*/ 244 h 244"/>
                <a:gd name="T50" fmla="*/ 16 w 164"/>
                <a:gd name="T51" fmla="*/ 216 h 244"/>
                <a:gd name="T52" fmla="*/ 30 w 164"/>
                <a:gd name="T53" fmla="*/ 190 h 244"/>
                <a:gd name="T54" fmla="*/ 41 w 164"/>
                <a:gd name="T55" fmla="*/ 165 h 244"/>
                <a:gd name="T56" fmla="*/ 49 w 164"/>
                <a:gd name="T57" fmla="*/ 140 h 244"/>
                <a:gd name="T58" fmla="*/ 54 w 164"/>
                <a:gd name="T59" fmla="*/ 116 h 244"/>
                <a:gd name="T60" fmla="*/ 56 w 164"/>
                <a:gd name="T61" fmla="*/ 93 h 244"/>
                <a:gd name="T62" fmla="*/ 56 w 164"/>
                <a:gd name="T63" fmla="*/ 72 h 244"/>
                <a:gd name="T64" fmla="*/ 53 w 164"/>
                <a:gd name="T65" fmla="*/ 4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244">
                  <a:moveTo>
                    <a:pt x="53" y="49"/>
                  </a:moveTo>
                  <a:lnTo>
                    <a:pt x="67" y="43"/>
                  </a:lnTo>
                  <a:lnTo>
                    <a:pt x="80" y="36"/>
                  </a:lnTo>
                  <a:lnTo>
                    <a:pt x="94" y="30"/>
                  </a:lnTo>
                  <a:lnTo>
                    <a:pt x="109" y="24"/>
                  </a:lnTo>
                  <a:lnTo>
                    <a:pt x="123" y="19"/>
                  </a:lnTo>
                  <a:lnTo>
                    <a:pt x="137" y="12"/>
                  </a:lnTo>
                  <a:lnTo>
                    <a:pt x="151" y="6"/>
                  </a:lnTo>
                  <a:lnTo>
                    <a:pt x="164" y="0"/>
                  </a:lnTo>
                  <a:lnTo>
                    <a:pt x="164" y="32"/>
                  </a:lnTo>
                  <a:lnTo>
                    <a:pt x="164" y="62"/>
                  </a:lnTo>
                  <a:lnTo>
                    <a:pt x="164" y="90"/>
                  </a:lnTo>
                  <a:lnTo>
                    <a:pt x="160" y="114"/>
                  </a:lnTo>
                  <a:lnTo>
                    <a:pt x="153" y="137"/>
                  </a:lnTo>
                  <a:lnTo>
                    <a:pt x="140" y="160"/>
                  </a:lnTo>
                  <a:lnTo>
                    <a:pt x="122" y="181"/>
                  </a:lnTo>
                  <a:lnTo>
                    <a:pt x="97" y="203"/>
                  </a:lnTo>
                  <a:lnTo>
                    <a:pt x="85" y="207"/>
                  </a:lnTo>
                  <a:lnTo>
                    <a:pt x="72" y="213"/>
                  </a:lnTo>
                  <a:lnTo>
                    <a:pt x="61" y="218"/>
                  </a:lnTo>
                  <a:lnTo>
                    <a:pt x="48" y="223"/>
                  </a:lnTo>
                  <a:lnTo>
                    <a:pt x="37" y="228"/>
                  </a:lnTo>
                  <a:lnTo>
                    <a:pt x="24" y="234"/>
                  </a:lnTo>
                  <a:lnTo>
                    <a:pt x="12" y="238"/>
                  </a:lnTo>
                  <a:lnTo>
                    <a:pt x="0" y="244"/>
                  </a:lnTo>
                  <a:lnTo>
                    <a:pt x="16" y="216"/>
                  </a:lnTo>
                  <a:lnTo>
                    <a:pt x="30" y="190"/>
                  </a:lnTo>
                  <a:lnTo>
                    <a:pt x="41" y="165"/>
                  </a:lnTo>
                  <a:lnTo>
                    <a:pt x="49" y="140"/>
                  </a:lnTo>
                  <a:lnTo>
                    <a:pt x="54" y="116"/>
                  </a:lnTo>
                  <a:lnTo>
                    <a:pt x="56" y="93"/>
                  </a:lnTo>
                  <a:lnTo>
                    <a:pt x="56" y="72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8" name="Freeform 138">
              <a:extLst>
                <a:ext uri="{FF2B5EF4-FFF2-40B4-BE49-F238E27FC236}">
                  <a16:creationId xmlns:a16="http://schemas.microsoft.com/office/drawing/2014/main" id="{5BD7636E-6E4C-46D5-9266-D6A3398E89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581"/>
              <a:ext cx="75" cy="118"/>
            </a:xfrm>
            <a:custGeom>
              <a:avLst/>
              <a:gdLst>
                <a:gd name="T0" fmla="*/ 51 w 150"/>
                <a:gd name="T1" fmla="*/ 44 h 238"/>
                <a:gd name="T2" fmla="*/ 64 w 150"/>
                <a:gd name="T3" fmla="*/ 38 h 238"/>
                <a:gd name="T4" fmla="*/ 77 w 150"/>
                <a:gd name="T5" fmla="*/ 32 h 238"/>
                <a:gd name="T6" fmla="*/ 88 w 150"/>
                <a:gd name="T7" fmla="*/ 28 h 238"/>
                <a:gd name="T8" fmla="*/ 101 w 150"/>
                <a:gd name="T9" fmla="*/ 22 h 238"/>
                <a:gd name="T10" fmla="*/ 114 w 150"/>
                <a:gd name="T11" fmla="*/ 16 h 238"/>
                <a:gd name="T12" fmla="*/ 125 w 150"/>
                <a:gd name="T13" fmla="*/ 12 h 238"/>
                <a:gd name="T14" fmla="*/ 138 w 150"/>
                <a:gd name="T15" fmla="*/ 6 h 238"/>
                <a:gd name="T16" fmla="*/ 150 w 150"/>
                <a:gd name="T17" fmla="*/ 0 h 238"/>
                <a:gd name="T18" fmla="*/ 150 w 150"/>
                <a:gd name="T19" fmla="*/ 32 h 238"/>
                <a:gd name="T20" fmla="*/ 150 w 150"/>
                <a:gd name="T21" fmla="*/ 62 h 238"/>
                <a:gd name="T22" fmla="*/ 150 w 150"/>
                <a:gd name="T23" fmla="*/ 90 h 238"/>
                <a:gd name="T24" fmla="*/ 146 w 150"/>
                <a:gd name="T25" fmla="*/ 114 h 238"/>
                <a:gd name="T26" fmla="*/ 139 w 150"/>
                <a:gd name="T27" fmla="*/ 137 h 238"/>
                <a:gd name="T28" fmla="*/ 126 w 150"/>
                <a:gd name="T29" fmla="*/ 160 h 238"/>
                <a:gd name="T30" fmla="*/ 108 w 150"/>
                <a:gd name="T31" fmla="*/ 181 h 238"/>
                <a:gd name="T32" fmla="*/ 83 w 150"/>
                <a:gd name="T33" fmla="*/ 203 h 238"/>
                <a:gd name="T34" fmla="*/ 72 w 150"/>
                <a:gd name="T35" fmla="*/ 207 h 238"/>
                <a:gd name="T36" fmla="*/ 62 w 150"/>
                <a:gd name="T37" fmla="*/ 212 h 238"/>
                <a:gd name="T38" fmla="*/ 51 w 150"/>
                <a:gd name="T39" fmla="*/ 216 h 238"/>
                <a:gd name="T40" fmla="*/ 41 w 150"/>
                <a:gd name="T41" fmla="*/ 220 h 238"/>
                <a:gd name="T42" fmla="*/ 31 w 150"/>
                <a:gd name="T43" fmla="*/ 224 h 238"/>
                <a:gd name="T44" fmla="*/ 20 w 150"/>
                <a:gd name="T45" fmla="*/ 229 h 238"/>
                <a:gd name="T46" fmla="*/ 10 w 150"/>
                <a:gd name="T47" fmla="*/ 234 h 238"/>
                <a:gd name="T48" fmla="*/ 0 w 150"/>
                <a:gd name="T49" fmla="*/ 238 h 238"/>
                <a:gd name="T50" fmla="*/ 16 w 150"/>
                <a:gd name="T51" fmla="*/ 211 h 238"/>
                <a:gd name="T52" fmla="*/ 30 w 150"/>
                <a:gd name="T53" fmla="*/ 184 h 238"/>
                <a:gd name="T54" fmla="*/ 40 w 150"/>
                <a:gd name="T55" fmla="*/ 159 h 238"/>
                <a:gd name="T56" fmla="*/ 48 w 150"/>
                <a:gd name="T57" fmla="*/ 135 h 238"/>
                <a:gd name="T58" fmla="*/ 53 w 150"/>
                <a:gd name="T59" fmla="*/ 112 h 238"/>
                <a:gd name="T60" fmla="*/ 55 w 150"/>
                <a:gd name="T61" fmla="*/ 89 h 238"/>
                <a:gd name="T62" fmla="*/ 55 w 150"/>
                <a:gd name="T63" fmla="*/ 66 h 238"/>
                <a:gd name="T64" fmla="*/ 51 w 150"/>
                <a:gd name="T65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" h="238">
                  <a:moveTo>
                    <a:pt x="51" y="44"/>
                  </a:moveTo>
                  <a:lnTo>
                    <a:pt x="64" y="38"/>
                  </a:lnTo>
                  <a:lnTo>
                    <a:pt x="77" y="32"/>
                  </a:lnTo>
                  <a:lnTo>
                    <a:pt x="88" y="28"/>
                  </a:lnTo>
                  <a:lnTo>
                    <a:pt x="101" y="22"/>
                  </a:lnTo>
                  <a:lnTo>
                    <a:pt x="114" y="16"/>
                  </a:lnTo>
                  <a:lnTo>
                    <a:pt x="125" y="12"/>
                  </a:lnTo>
                  <a:lnTo>
                    <a:pt x="138" y="6"/>
                  </a:lnTo>
                  <a:lnTo>
                    <a:pt x="150" y="0"/>
                  </a:lnTo>
                  <a:lnTo>
                    <a:pt x="150" y="32"/>
                  </a:lnTo>
                  <a:lnTo>
                    <a:pt x="150" y="62"/>
                  </a:lnTo>
                  <a:lnTo>
                    <a:pt x="150" y="90"/>
                  </a:lnTo>
                  <a:lnTo>
                    <a:pt x="146" y="114"/>
                  </a:lnTo>
                  <a:lnTo>
                    <a:pt x="139" y="137"/>
                  </a:lnTo>
                  <a:lnTo>
                    <a:pt x="126" y="160"/>
                  </a:lnTo>
                  <a:lnTo>
                    <a:pt x="108" y="181"/>
                  </a:lnTo>
                  <a:lnTo>
                    <a:pt x="83" y="203"/>
                  </a:lnTo>
                  <a:lnTo>
                    <a:pt x="72" y="207"/>
                  </a:lnTo>
                  <a:lnTo>
                    <a:pt x="62" y="212"/>
                  </a:lnTo>
                  <a:lnTo>
                    <a:pt x="51" y="216"/>
                  </a:lnTo>
                  <a:lnTo>
                    <a:pt x="41" y="220"/>
                  </a:lnTo>
                  <a:lnTo>
                    <a:pt x="31" y="224"/>
                  </a:lnTo>
                  <a:lnTo>
                    <a:pt x="20" y="229"/>
                  </a:lnTo>
                  <a:lnTo>
                    <a:pt x="10" y="234"/>
                  </a:lnTo>
                  <a:lnTo>
                    <a:pt x="0" y="238"/>
                  </a:lnTo>
                  <a:lnTo>
                    <a:pt x="16" y="211"/>
                  </a:lnTo>
                  <a:lnTo>
                    <a:pt x="30" y="184"/>
                  </a:lnTo>
                  <a:lnTo>
                    <a:pt x="40" y="159"/>
                  </a:lnTo>
                  <a:lnTo>
                    <a:pt x="48" y="135"/>
                  </a:lnTo>
                  <a:lnTo>
                    <a:pt x="53" y="112"/>
                  </a:lnTo>
                  <a:lnTo>
                    <a:pt x="55" y="89"/>
                  </a:lnTo>
                  <a:lnTo>
                    <a:pt x="55" y="66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59" name="Freeform 139">
              <a:extLst>
                <a:ext uri="{FF2B5EF4-FFF2-40B4-BE49-F238E27FC236}">
                  <a16:creationId xmlns:a16="http://schemas.microsoft.com/office/drawing/2014/main" id="{524BDA3E-E683-46C5-B3D2-3CC2A898C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581"/>
              <a:ext cx="69" cy="114"/>
            </a:xfrm>
            <a:custGeom>
              <a:avLst/>
              <a:gdLst>
                <a:gd name="T0" fmla="*/ 53 w 139"/>
                <a:gd name="T1" fmla="*/ 39 h 232"/>
                <a:gd name="T2" fmla="*/ 63 w 139"/>
                <a:gd name="T3" fmla="*/ 35 h 232"/>
                <a:gd name="T4" fmla="*/ 75 w 139"/>
                <a:gd name="T5" fmla="*/ 30 h 232"/>
                <a:gd name="T6" fmla="*/ 85 w 139"/>
                <a:gd name="T7" fmla="*/ 24 h 232"/>
                <a:gd name="T8" fmla="*/ 97 w 139"/>
                <a:gd name="T9" fmla="*/ 20 h 232"/>
                <a:gd name="T10" fmla="*/ 107 w 139"/>
                <a:gd name="T11" fmla="*/ 15 h 232"/>
                <a:gd name="T12" fmla="*/ 118 w 139"/>
                <a:gd name="T13" fmla="*/ 9 h 232"/>
                <a:gd name="T14" fmla="*/ 129 w 139"/>
                <a:gd name="T15" fmla="*/ 5 h 232"/>
                <a:gd name="T16" fmla="*/ 139 w 139"/>
                <a:gd name="T17" fmla="*/ 0 h 232"/>
                <a:gd name="T18" fmla="*/ 139 w 139"/>
                <a:gd name="T19" fmla="*/ 32 h 232"/>
                <a:gd name="T20" fmla="*/ 139 w 139"/>
                <a:gd name="T21" fmla="*/ 62 h 232"/>
                <a:gd name="T22" fmla="*/ 139 w 139"/>
                <a:gd name="T23" fmla="*/ 90 h 232"/>
                <a:gd name="T24" fmla="*/ 135 w 139"/>
                <a:gd name="T25" fmla="*/ 114 h 232"/>
                <a:gd name="T26" fmla="*/ 128 w 139"/>
                <a:gd name="T27" fmla="*/ 137 h 232"/>
                <a:gd name="T28" fmla="*/ 115 w 139"/>
                <a:gd name="T29" fmla="*/ 160 h 232"/>
                <a:gd name="T30" fmla="*/ 97 w 139"/>
                <a:gd name="T31" fmla="*/ 181 h 232"/>
                <a:gd name="T32" fmla="*/ 72 w 139"/>
                <a:gd name="T33" fmla="*/ 203 h 232"/>
                <a:gd name="T34" fmla="*/ 62 w 139"/>
                <a:gd name="T35" fmla="*/ 206 h 232"/>
                <a:gd name="T36" fmla="*/ 54 w 139"/>
                <a:gd name="T37" fmla="*/ 211 h 232"/>
                <a:gd name="T38" fmla="*/ 45 w 139"/>
                <a:gd name="T39" fmla="*/ 214 h 232"/>
                <a:gd name="T40" fmla="*/ 36 w 139"/>
                <a:gd name="T41" fmla="*/ 218 h 232"/>
                <a:gd name="T42" fmla="*/ 28 w 139"/>
                <a:gd name="T43" fmla="*/ 221 h 232"/>
                <a:gd name="T44" fmla="*/ 19 w 139"/>
                <a:gd name="T45" fmla="*/ 224 h 232"/>
                <a:gd name="T46" fmla="*/ 9 w 139"/>
                <a:gd name="T47" fmla="*/ 229 h 232"/>
                <a:gd name="T48" fmla="*/ 0 w 139"/>
                <a:gd name="T49" fmla="*/ 232 h 232"/>
                <a:gd name="T50" fmla="*/ 16 w 139"/>
                <a:gd name="T51" fmla="*/ 205 h 232"/>
                <a:gd name="T52" fmla="*/ 30 w 139"/>
                <a:gd name="T53" fmla="*/ 178 h 232"/>
                <a:gd name="T54" fmla="*/ 42 w 139"/>
                <a:gd name="T55" fmla="*/ 154 h 232"/>
                <a:gd name="T56" fmla="*/ 50 w 139"/>
                <a:gd name="T57" fmla="*/ 130 h 232"/>
                <a:gd name="T58" fmla="*/ 54 w 139"/>
                <a:gd name="T59" fmla="*/ 107 h 232"/>
                <a:gd name="T60" fmla="*/ 57 w 139"/>
                <a:gd name="T61" fmla="*/ 84 h 232"/>
                <a:gd name="T62" fmla="*/ 57 w 139"/>
                <a:gd name="T63" fmla="*/ 61 h 232"/>
                <a:gd name="T64" fmla="*/ 53 w 139"/>
                <a:gd name="T65" fmla="*/ 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232">
                  <a:moveTo>
                    <a:pt x="53" y="39"/>
                  </a:moveTo>
                  <a:lnTo>
                    <a:pt x="63" y="35"/>
                  </a:lnTo>
                  <a:lnTo>
                    <a:pt x="75" y="30"/>
                  </a:lnTo>
                  <a:lnTo>
                    <a:pt x="85" y="24"/>
                  </a:lnTo>
                  <a:lnTo>
                    <a:pt x="97" y="20"/>
                  </a:lnTo>
                  <a:lnTo>
                    <a:pt x="107" y="15"/>
                  </a:lnTo>
                  <a:lnTo>
                    <a:pt x="118" y="9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39" y="32"/>
                  </a:lnTo>
                  <a:lnTo>
                    <a:pt x="139" y="62"/>
                  </a:lnTo>
                  <a:lnTo>
                    <a:pt x="139" y="90"/>
                  </a:lnTo>
                  <a:lnTo>
                    <a:pt x="135" y="114"/>
                  </a:lnTo>
                  <a:lnTo>
                    <a:pt x="128" y="137"/>
                  </a:lnTo>
                  <a:lnTo>
                    <a:pt x="115" y="160"/>
                  </a:lnTo>
                  <a:lnTo>
                    <a:pt x="97" y="181"/>
                  </a:lnTo>
                  <a:lnTo>
                    <a:pt x="72" y="203"/>
                  </a:lnTo>
                  <a:lnTo>
                    <a:pt x="62" y="206"/>
                  </a:lnTo>
                  <a:lnTo>
                    <a:pt x="54" y="211"/>
                  </a:lnTo>
                  <a:lnTo>
                    <a:pt x="45" y="214"/>
                  </a:lnTo>
                  <a:lnTo>
                    <a:pt x="36" y="218"/>
                  </a:lnTo>
                  <a:lnTo>
                    <a:pt x="28" y="221"/>
                  </a:lnTo>
                  <a:lnTo>
                    <a:pt x="19" y="224"/>
                  </a:lnTo>
                  <a:lnTo>
                    <a:pt x="9" y="229"/>
                  </a:lnTo>
                  <a:lnTo>
                    <a:pt x="0" y="232"/>
                  </a:lnTo>
                  <a:lnTo>
                    <a:pt x="16" y="205"/>
                  </a:lnTo>
                  <a:lnTo>
                    <a:pt x="30" y="178"/>
                  </a:lnTo>
                  <a:lnTo>
                    <a:pt x="42" y="154"/>
                  </a:lnTo>
                  <a:lnTo>
                    <a:pt x="50" y="130"/>
                  </a:lnTo>
                  <a:lnTo>
                    <a:pt x="54" y="107"/>
                  </a:lnTo>
                  <a:lnTo>
                    <a:pt x="57" y="84"/>
                  </a:lnTo>
                  <a:lnTo>
                    <a:pt x="57" y="61"/>
                  </a:lnTo>
                  <a:lnTo>
                    <a:pt x="53" y="3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0" name="Freeform 140">
              <a:extLst>
                <a:ext uri="{FF2B5EF4-FFF2-40B4-BE49-F238E27FC236}">
                  <a16:creationId xmlns:a16="http://schemas.microsoft.com/office/drawing/2014/main" id="{9208AFDF-1A22-477E-9677-7DB74B2FA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2581"/>
              <a:ext cx="63" cy="112"/>
            </a:xfrm>
            <a:custGeom>
              <a:avLst/>
              <a:gdLst>
                <a:gd name="T0" fmla="*/ 53 w 126"/>
                <a:gd name="T1" fmla="*/ 35 h 226"/>
                <a:gd name="T2" fmla="*/ 62 w 126"/>
                <a:gd name="T3" fmla="*/ 30 h 226"/>
                <a:gd name="T4" fmla="*/ 71 w 126"/>
                <a:gd name="T5" fmla="*/ 26 h 226"/>
                <a:gd name="T6" fmla="*/ 80 w 126"/>
                <a:gd name="T7" fmla="*/ 22 h 226"/>
                <a:gd name="T8" fmla="*/ 90 w 126"/>
                <a:gd name="T9" fmla="*/ 17 h 226"/>
                <a:gd name="T10" fmla="*/ 99 w 126"/>
                <a:gd name="T11" fmla="*/ 13 h 226"/>
                <a:gd name="T12" fmla="*/ 108 w 126"/>
                <a:gd name="T13" fmla="*/ 8 h 226"/>
                <a:gd name="T14" fmla="*/ 117 w 126"/>
                <a:gd name="T15" fmla="*/ 5 h 226"/>
                <a:gd name="T16" fmla="*/ 126 w 126"/>
                <a:gd name="T17" fmla="*/ 0 h 226"/>
                <a:gd name="T18" fmla="*/ 126 w 126"/>
                <a:gd name="T19" fmla="*/ 32 h 226"/>
                <a:gd name="T20" fmla="*/ 126 w 126"/>
                <a:gd name="T21" fmla="*/ 62 h 226"/>
                <a:gd name="T22" fmla="*/ 126 w 126"/>
                <a:gd name="T23" fmla="*/ 90 h 226"/>
                <a:gd name="T24" fmla="*/ 122 w 126"/>
                <a:gd name="T25" fmla="*/ 114 h 226"/>
                <a:gd name="T26" fmla="*/ 115 w 126"/>
                <a:gd name="T27" fmla="*/ 137 h 226"/>
                <a:gd name="T28" fmla="*/ 102 w 126"/>
                <a:gd name="T29" fmla="*/ 160 h 226"/>
                <a:gd name="T30" fmla="*/ 84 w 126"/>
                <a:gd name="T31" fmla="*/ 181 h 226"/>
                <a:gd name="T32" fmla="*/ 59 w 126"/>
                <a:gd name="T33" fmla="*/ 203 h 226"/>
                <a:gd name="T34" fmla="*/ 52 w 126"/>
                <a:gd name="T35" fmla="*/ 206 h 226"/>
                <a:gd name="T36" fmla="*/ 44 w 126"/>
                <a:gd name="T37" fmla="*/ 208 h 226"/>
                <a:gd name="T38" fmla="*/ 37 w 126"/>
                <a:gd name="T39" fmla="*/ 212 h 226"/>
                <a:gd name="T40" fmla="*/ 30 w 126"/>
                <a:gd name="T41" fmla="*/ 214 h 226"/>
                <a:gd name="T42" fmla="*/ 22 w 126"/>
                <a:gd name="T43" fmla="*/ 218 h 226"/>
                <a:gd name="T44" fmla="*/ 15 w 126"/>
                <a:gd name="T45" fmla="*/ 220 h 226"/>
                <a:gd name="T46" fmla="*/ 7 w 126"/>
                <a:gd name="T47" fmla="*/ 223 h 226"/>
                <a:gd name="T48" fmla="*/ 0 w 126"/>
                <a:gd name="T49" fmla="*/ 226 h 226"/>
                <a:gd name="T50" fmla="*/ 16 w 126"/>
                <a:gd name="T51" fmla="*/ 198 h 226"/>
                <a:gd name="T52" fmla="*/ 30 w 126"/>
                <a:gd name="T53" fmla="*/ 173 h 226"/>
                <a:gd name="T54" fmla="*/ 41 w 126"/>
                <a:gd name="T55" fmla="*/ 149 h 226"/>
                <a:gd name="T56" fmla="*/ 49 w 126"/>
                <a:gd name="T57" fmla="*/ 124 h 226"/>
                <a:gd name="T58" fmla="*/ 54 w 126"/>
                <a:gd name="T59" fmla="*/ 101 h 226"/>
                <a:gd name="T60" fmla="*/ 56 w 126"/>
                <a:gd name="T61" fmla="*/ 80 h 226"/>
                <a:gd name="T62" fmla="*/ 56 w 126"/>
                <a:gd name="T63" fmla="*/ 57 h 226"/>
                <a:gd name="T64" fmla="*/ 53 w 126"/>
                <a:gd name="T65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26">
                  <a:moveTo>
                    <a:pt x="53" y="35"/>
                  </a:moveTo>
                  <a:lnTo>
                    <a:pt x="62" y="30"/>
                  </a:lnTo>
                  <a:lnTo>
                    <a:pt x="71" y="26"/>
                  </a:lnTo>
                  <a:lnTo>
                    <a:pt x="80" y="22"/>
                  </a:lnTo>
                  <a:lnTo>
                    <a:pt x="90" y="17"/>
                  </a:lnTo>
                  <a:lnTo>
                    <a:pt x="99" y="13"/>
                  </a:lnTo>
                  <a:lnTo>
                    <a:pt x="108" y="8"/>
                  </a:lnTo>
                  <a:lnTo>
                    <a:pt x="117" y="5"/>
                  </a:lnTo>
                  <a:lnTo>
                    <a:pt x="126" y="0"/>
                  </a:lnTo>
                  <a:lnTo>
                    <a:pt x="126" y="32"/>
                  </a:lnTo>
                  <a:lnTo>
                    <a:pt x="126" y="62"/>
                  </a:lnTo>
                  <a:lnTo>
                    <a:pt x="126" y="90"/>
                  </a:lnTo>
                  <a:lnTo>
                    <a:pt x="122" y="114"/>
                  </a:lnTo>
                  <a:lnTo>
                    <a:pt x="115" y="137"/>
                  </a:lnTo>
                  <a:lnTo>
                    <a:pt x="102" y="160"/>
                  </a:lnTo>
                  <a:lnTo>
                    <a:pt x="84" y="181"/>
                  </a:lnTo>
                  <a:lnTo>
                    <a:pt x="59" y="203"/>
                  </a:lnTo>
                  <a:lnTo>
                    <a:pt x="52" y="206"/>
                  </a:lnTo>
                  <a:lnTo>
                    <a:pt x="44" y="208"/>
                  </a:lnTo>
                  <a:lnTo>
                    <a:pt x="37" y="212"/>
                  </a:lnTo>
                  <a:lnTo>
                    <a:pt x="30" y="214"/>
                  </a:lnTo>
                  <a:lnTo>
                    <a:pt x="22" y="218"/>
                  </a:lnTo>
                  <a:lnTo>
                    <a:pt x="15" y="220"/>
                  </a:lnTo>
                  <a:lnTo>
                    <a:pt x="7" y="223"/>
                  </a:lnTo>
                  <a:lnTo>
                    <a:pt x="0" y="226"/>
                  </a:lnTo>
                  <a:lnTo>
                    <a:pt x="16" y="198"/>
                  </a:lnTo>
                  <a:lnTo>
                    <a:pt x="30" y="173"/>
                  </a:lnTo>
                  <a:lnTo>
                    <a:pt x="41" y="149"/>
                  </a:lnTo>
                  <a:lnTo>
                    <a:pt x="49" y="124"/>
                  </a:lnTo>
                  <a:lnTo>
                    <a:pt x="54" y="101"/>
                  </a:lnTo>
                  <a:lnTo>
                    <a:pt x="56" y="80"/>
                  </a:lnTo>
                  <a:lnTo>
                    <a:pt x="56" y="57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1" name="Freeform 141">
              <a:extLst>
                <a:ext uri="{FF2B5EF4-FFF2-40B4-BE49-F238E27FC236}">
                  <a16:creationId xmlns:a16="http://schemas.microsoft.com/office/drawing/2014/main" id="{814829DF-0898-4155-A836-06DA260EC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581"/>
              <a:ext cx="57" cy="108"/>
            </a:xfrm>
            <a:custGeom>
              <a:avLst/>
              <a:gdLst>
                <a:gd name="T0" fmla="*/ 53 w 114"/>
                <a:gd name="T1" fmla="*/ 30 h 220"/>
                <a:gd name="T2" fmla="*/ 60 w 114"/>
                <a:gd name="T3" fmla="*/ 27 h 220"/>
                <a:gd name="T4" fmla="*/ 68 w 114"/>
                <a:gd name="T5" fmla="*/ 22 h 220"/>
                <a:gd name="T6" fmla="*/ 75 w 114"/>
                <a:gd name="T7" fmla="*/ 19 h 220"/>
                <a:gd name="T8" fmla="*/ 83 w 114"/>
                <a:gd name="T9" fmla="*/ 15 h 220"/>
                <a:gd name="T10" fmla="*/ 91 w 114"/>
                <a:gd name="T11" fmla="*/ 12 h 220"/>
                <a:gd name="T12" fmla="*/ 100 w 114"/>
                <a:gd name="T13" fmla="*/ 8 h 220"/>
                <a:gd name="T14" fmla="*/ 106 w 114"/>
                <a:gd name="T15" fmla="*/ 4 h 220"/>
                <a:gd name="T16" fmla="*/ 114 w 114"/>
                <a:gd name="T17" fmla="*/ 0 h 220"/>
                <a:gd name="T18" fmla="*/ 114 w 114"/>
                <a:gd name="T19" fmla="*/ 32 h 220"/>
                <a:gd name="T20" fmla="*/ 114 w 114"/>
                <a:gd name="T21" fmla="*/ 62 h 220"/>
                <a:gd name="T22" fmla="*/ 114 w 114"/>
                <a:gd name="T23" fmla="*/ 90 h 220"/>
                <a:gd name="T24" fmla="*/ 110 w 114"/>
                <a:gd name="T25" fmla="*/ 114 h 220"/>
                <a:gd name="T26" fmla="*/ 103 w 114"/>
                <a:gd name="T27" fmla="*/ 137 h 220"/>
                <a:gd name="T28" fmla="*/ 90 w 114"/>
                <a:gd name="T29" fmla="*/ 160 h 220"/>
                <a:gd name="T30" fmla="*/ 72 w 114"/>
                <a:gd name="T31" fmla="*/ 181 h 220"/>
                <a:gd name="T32" fmla="*/ 47 w 114"/>
                <a:gd name="T33" fmla="*/ 203 h 220"/>
                <a:gd name="T34" fmla="*/ 41 w 114"/>
                <a:gd name="T35" fmla="*/ 205 h 220"/>
                <a:gd name="T36" fmla="*/ 35 w 114"/>
                <a:gd name="T37" fmla="*/ 207 h 220"/>
                <a:gd name="T38" fmla="*/ 29 w 114"/>
                <a:gd name="T39" fmla="*/ 209 h 220"/>
                <a:gd name="T40" fmla="*/ 23 w 114"/>
                <a:gd name="T41" fmla="*/ 211 h 220"/>
                <a:gd name="T42" fmla="*/ 18 w 114"/>
                <a:gd name="T43" fmla="*/ 213 h 220"/>
                <a:gd name="T44" fmla="*/ 12 w 114"/>
                <a:gd name="T45" fmla="*/ 215 h 220"/>
                <a:gd name="T46" fmla="*/ 6 w 114"/>
                <a:gd name="T47" fmla="*/ 218 h 220"/>
                <a:gd name="T48" fmla="*/ 0 w 114"/>
                <a:gd name="T49" fmla="*/ 220 h 220"/>
                <a:gd name="T50" fmla="*/ 17 w 114"/>
                <a:gd name="T51" fmla="*/ 192 h 220"/>
                <a:gd name="T52" fmla="*/ 30 w 114"/>
                <a:gd name="T53" fmla="*/ 167 h 220"/>
                <a:gd name="T54" fmla="*/ 42 w 114"/>
                <a:gd name="T55" fmla="*/ 143 h 220"/>
                <a:gd name="T56" fmla="*/ 50 w 114"/>
                <a:gd name="T57" fmla="*/ 120 h 220"/>
                <a:gd name="T58" fmla="*/ 55 w 114"/>
                <a:gd name="T59" fmla="*/ 97 h 220"/>
                <a:gd name="T60" fmla="*/ 57 w 114"/>
                <a:gd name="T61" fmla="*/ 75 h 220"/>
                <a:gd name="T62" fmla="*/ 57 w 114"/>
                <a:gd name="T63" fmla="*/ 52 h 220"/>
                <a:gd name="T64" fmla="*/ 53 w 114"/>
                <a:gd name="T65" fmla="*/ 3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0">
                  <a:moveTo>
                    <a:pt x="53" y="30"/>
                  </a:moveTo>
                  <a:lnTo>
                    <a:pt x="60" y="27"/>
                  </a:lnTo>
                  <a:lnTo>
                    <a:pt x="68" y="22"/>
                  </a:lnTo>
                  <a:lnTo>
                    <a:pt x="75" y="19"/>
                  </a:lnTo>
                  <a:lnTo>
                    <a:pt x="83" y="15"/>
                  </a:lnTo>
                  <a:lnTo>
                    <a:pt x="91" y="12"/>
                  </a:lnTo>
                  <a:lnTo>
                    <a:pt x="100" y="8"/>
                  </a:lnTo>
                  <a:lnTo>
                    <a:pt x="106" y="4"/>
                  </a:lnTo>
                  <a:lnTo>
                    <a:pt x="114" y="0"/>
                  </a:lnTo>
                  <a:lnTo>
                    <a:pt x="114" y="32"/>
                  </a:lnTo>
                  <a:lnTo>
                    <a:pt x="114" y="62"/>
                  </a:lnTo>
                  <a:lnTo>
                    <a:pt x="114" y="90"/>
                  </a:lnTo>
                  <a:lnTo>
                    <a:pt x="110" y="114"/>
                  </a:lnTo>
                  <a:lnTo>
                    <a:pt x="103" y="137"/>
                  </a:lnTo>
                  <a:lnTo>
                    <a:pt x="90" y="160"/>
                  </a:lnTo>
                  <a:lnTo>
                    <a:pt x="72" y="181"/>
                  </a:lnTo>
                  <a:lnTo>
                    <a:pt x="47" y="203"/>
                  </a:lnTo>
                  <a:lnTo>
                    <a:pt x="41" y="205"/>
                  </a:lnTo>
                  <a:lnTo>
                    <a:pt x="35" y="207"/>
                  </a:lnTo>
                  <a:lnTo>
                    <a:pt x="29" y="209"/>
                  </a:lnTo>
                  <a:lnTo>
                    <a:pt x="23" y="211"/>
                  </a:lnTo>
                  <a:lnTo>
                    <a:pt x="18" y="213"/>
                  </a:lnTo>
                  <a:lnTo>
                    <a:pt x="12" y="215"/>
                  </a:lnTo>
                  <a:lnTo>
                    <a:pt x="6" y="218"/>
                  </a:lnTo>
                  <a:lnTo>
                    <a:pt x="0" y="220"/>
                  </a:lnTo>
                  <a:lnTo>
                    <a:pt x="17" y="192"/>
                  </a:lnTo>
                  <a:lnTo>
                    <a:pt x="30" y="167"/>
                  </a:lnTo>
                  <a:lnTo>
                    <a:pt x="42" y="143"/>
                  </a:lnTo>
                  <a:lnTo>
                    <a:pt x="50" y="120"/>
                  </a:lnTo>
                  <a:lnTo>
                    <a:pt x="55" y="97"/>
                  </a:lnTo>
                  <a:lnTo>
                    <a:pt x="57" y="75"/>
                  </a:lnTo>
                  <a:lnTo>
                    <a:pt x="57" y="52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2" name="Freeform 142">
              <a:extLst>
                <a:ext uri="{FF2B5EF4-FFF2-40B4-BE49-F238E27FC236}">
                  <a16:creationId xmlns:a16="http://schemas.microsoft.com/office/drawing/2014/main" id="{AD5C44E9-4438-4E1C-93D1-CFF10F1AC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581"/>
              <a:ext cx="51" cy="106"/>
            </a:xfrm>
            <a:custGeom>
              <a:avLst/>
              <a:gdLst>
                <a:gd name="T0" fmla="*/ 53 w 101"/>
                <a:gd name="T1" fmla="*/ 26 h 214"/>
                <a:gd name="T2" fmla="*/ 101 w 101"/>
                <a:gd name="T3" fmla="*/ 0 h 214"/>
                <a:gd name="T4" fmla="*/ 101 w 101"/>
                <a:gd name="T5" fmla="*/ 32 h 214"/>
                <a:gd name="T6" fmla="*/ 101 w 101"/>
                <a:gd name="T7" fmla="*/ 62 h 214"/>
                <a:gd name="T8" fmla="*/ 101 w 101"/>
                <a:gd name="T9" fmla="*/ 90 h 214"/>
                <a:gd name="T10" fmla="*/ 97 w 101"/>
                <a:gd name="T11" fmla="*/ 114 h 214"/>
                <a:gd name="T12" fmla="*/ 90 w 101"/>
                <a:gd name="T13" fmla="*/ 137 h 214"/>
                <a:gd name="T14" fmla="*/ 77 w 101"/>
                <a:gd name="T15" fmla="*/ 160 h 214"/>
                <a:gd name="T16" fmla="*/ 59 w 101"/>
                <a:gd name="T17" fmla="*/ 181 h 214"/>
                <a:gd name="T18" fmla="*/ 34 w 101"/>
                <a:gd name="T19" fmla="*/ 203 h 214"/>
                <a:gd name="T20" fmla="*/ 0 w 101"/>
                <a:gd name="T21" fmla="*/ 214 h 214"/>
                <a:gd name="T22" fmla="*/ 16 w 101"/>
                <a:gd name="T23" fmla="*/ 186 h 214"/>
                <a:gd name="T24" fmla="*/ 30 w 101"/>
                <a:gd name="T25" fmla="*/ 161 h 214"/>
                <a:gd name="T26" fmla="*/ 40 w 101"/>
                <a:gd name="T27" fmla="*/ 137 h 214"/>
                <a:gd name="T28" fmla="*/ 50 w 101"/>
                <a:gd name="T29" fmla="*/ 114 h 214"/>
                <a:gd name="T30" fmla="*/ 54 w 101"/>
                <a:gd name="T31" fmla="*/ 91 h 214"/>
                <a:gd name="T32" fmla="*/ 57 w 101"/>
                <a:gd name="T33" fmla="*/ 69 h 214"/>
                <a:gd name="T34" fmla="*/ 57 w 101"/>
                <a:gd name="T35" fmla="*/ 47 h 214"/>
                <a:gd name="T36" fmla="*/ 53 w 101"/>
                <a:gd name="T37" fmla="*/ 2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14">
                  <a:moveTo>
                    <a:pt x="53" y="26"/>
                  </a:moveTo>
                  <a:lnTo>
                    <a:pt x="101" y="0"/>
                  </a:lnTo>
                  <a:lnTo>
                    <a:pt x="101" y="32"/>
                  </a:lnTo>
                  <a:lnTo>
                    <a:pt x="101" y="62"/>
                  </a:lnTo>
                  <a:lnTo>
                    <a:pt x="101" y="90"/>
                  </a:lnTo>
                  <a:lnTo>
                    <a:pt x="97" y="114"/>
                  </a:lnTo>
                  <a:lnTo>
                    <a:pt x="90" y="137"/>
                  </a:lnTo>
                  <a:lnTo>
                    <a:pt x="77" y="160"/>
                  </a:lnTo>
                  <a:lnTo>
                    <a:pt x="59" y="181"/>
                  </a:lnTo>
                  <a:lnTo>
                    <a:pt x="34" y="203"/>
                  </a:lnTo>
                  <a:lnTo>
                    <a:pt x="0" y="214"/>
                  </a:lnTo>
                  <a:lnTo>
                    <a:pt x="16" y="186"/>
                  </a:lnTo>
                  <a:lnTo>
                    <a:pt x="30" y="161"/>
                  </a:lnTo>
                  <a:lnTo>
                    <a:pt x="40" y="137"/>
                  </a:lnTo>
                  <a:lnTo>
                    <a:pt x="50" y="114"/>
                  </a:lnTo>
                  <a:lnTo>
                    <a:pt x="54" y="91"/>
                  </a:lnTo>
                  <a:lnTo>
                    <a:pt x="57" y="69"/>
                  </a:lnTo>
                  <a:lnTo>
                    <a:pt x="57" y="47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3" name="Freeform 143">
              <a:extLst>
                <a:ext uri="{FF2B5EF4-FFF2-40B4-BE49-F238E27FC236}">
                  <a16:creationId xmlns:a16="http://schemas.microsoft.com/office/drawing/2014/main" id="{D28DDDB1-1D76-4C1E-8816-84F0C5DC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35"/>
            </a:xfrm>
            <a:custGeom>
              <a:avLst/>
              <a:gdLst>
                <a:gd name="T0" fmla="*/ 0 w 273"/>
                <a:gd name="T1" fmla="*/ 101 h 270"/>
                <a:gd name="T2" fmla="*/ 269 w 273"/>
                <a:gd name="T3" fmla="*/ 0 h 270"/>
                <a:gd name="T4" fmla="*/ 271 w 273"/>
                <a:gd name="T5" fmla="*/ 22 h 270"/>
                <a:gd name="T6" fmla="*/ 273 w 273"/>
                <a:gd name="T7" fmla="*/ 44 h 270"/>
                <a:gd name="T8" fmla="*/ 273 w 273"/>
                <a:gd name="T9" fmla="*/ 69 h 270"/>
                <a:gd name="T10" fmla="*/ 273 w 273"/>
                <a:gd name="T11" fmla="*/ 93 h 270"/>
                <a:gd name="T12" fmla="*/ 270 w 273"/>
                <a:gd name="T13" fmla="*/ 118 h 270"/>
                <a:gd name="T14" fmla="*/ 264 w 273"/>
                <a:gd name="T15" fmla="*/ 143 h 270"/>
                <a:gd name="T16" fmla="*/ 256 w 273"/>
                <a:gd name="T17" fmla="*/ 167 h 270"/>
                <a:gd name="T18" fmla="*/ 243 w 273"/>
                <a:gd name="T19" fmla="*/ 190 h 270"/>
                <a:gd name="T20" fmla="*/ 58 w 273"/>
                <a:gd name="T21" fmla="*/ 270 h 270"/>
                <a:gd name="T22" fmla="*/ 0 w 273"/>
                <a:gd name="T23" fmla="*/ 10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70">
                  <a:moveTo>
                    <a:pt x="0" y="101"/>
                  </a:moveTo>
                  <a:lnTo>
                    <a:pt x="269" y="0"/>
                  </a:lnTo>
                  <a:lnTo>
                    <a:pt x="271" y="22"/>
                  </a:lnTo>
                  <a:lnTo>
                    <a:pt x="273" y="44"/>
                  </a:lnTo>
                  <a:lnTo>
                    <a:pt x="273" y="69"/>
                  </a:lnTo>
                  <a:lnTo>
                    <a:pt x="273" y="93"/>
                  </a:lnTo>
                  <a:lnTo>
                    <a:pt x="270" y="118"/>
                  </a:lnTo>
                  <a:lnTo>
                    <a:pt x="264" y="143"/>
                  </a:lnTo>
                  <a:lnTo>
                    <a:pt x="256" y="167"/>
                  </a:lnTo>
                  <a:lnTo>
                    <a:pt x="243" y="190"/>
                  </a:lnTo>
                  <a:lnTo>
                    <a:pt x="58" y="27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4" name="Freeform 144">
              <a:extLst>
                <a:ext uri="{FF2B5EF4-FFF2-40B4-BE49-F238E27FC236}">
                  <a16:creationId xmlns:a16="http://schemas.microsoft.com/office/drawing/2014/main" id="{AC7CF74B-6586-4B0A-BFA8-3E12C4297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2556"/>
              <a:ext cx="382" cy="151"/>
            </a:xfrm>
            <a:custGeom>
              <a:avLst/>
              <a:gdLst>
                <a:gd name="T0" fmla="*/ 1 w 765"/>
                <a:gd name="T1" fmla="*/ 262 h 304"/>
                <a:gd name="T2" fmla="*/ 758 w 765"/>
                <a:gd name="T3" fmla="*/ 0 h 304"/>
                <a:gd name="T4" fmla="*/ 763 w 765"/>
                <a:gd name="T5" fmla="*/ 8 h 304"/>
                <a:gd name="T6" fmla="*/ 765 w 765"/>
                <a:gd name="T7" fmla="*/ 18 h 304"/>
                <a:gd name="T8" fmla="*/ 763 w 765"/>
                <a:gd name="T9" fmla="*/ 27 h 304"/>
                <a:gd name="T10" fmla="*/ 757 w 765"/>
                <a:gd name="T11" fmla="*/ 37 h 304"/>
                <a:gd name="T12" fmla="*/ 39 w 765"/>
                <a:gd name="T13" fmla="*/ 304 h 304"/>
                <a:gd name="T14" fmla="*/ 31 w 765"/>
                <a:gd name="T15" fmla="*/ 301 h 304"/>
                <a:gd name="T16" fmla="*/ 23 w 765"/>
                <a:gd name="T17" fmla="*/ 298 h 304"/>
                <a:gd name="T18" fmla="*/ 16 w 765"/>
                <a:gd name="T19" fmla="*/ 292 h 304"/>
                <a:gd name="T20" fmla="*/ 10 w 765"/>
                <a:gd name="T21" fmla="*/ 287 h 304"/>
                <a:gd name="T22" fmla="*/ 5 w 765"/>
                <a:gd name="T23" fmla="*/ 281 h 304"/>
                <a:gd name="T24" fmla="*/ 1 w 765"/>
                <a:gd name="T25" fmla="*/ 275 h 304"/>
                <a:gd name="T26" fmla="*/ 0 w 765"/>
                <a:gd name="T27" fmla="*/ 268 h 304"/>
                <a:gd name="T28" fmla="*/ 1 w 765"/>
                <a:gd name="T29" fmla="*/ 26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5" h="304">
                  <a:moveTo>
                    <a:pt x="1" y="262"/>
                  </a:moveTo>
                  <a:lnTo>
                    <a:pt x="758" y="0"/>
                  </a:lnTo>
                  <a:lnTo>
                    <a:pt x="763" y="8"/>
                  </a:lnTo>
                  <a:lnTo>
                    <a:pt x="765" y="18"/>
                  </a:lnTo>
                  <a:lnTo>
                    <a:pt x="763" y="27"/>
                  </a:lnTo>
                  <a:lnTo>
                    <a:pt x="757" y="37"/>
                  </a:lnTo>
                  <a:lnTo>
                    <a:pt x="39" y="304"/>
                  </a:lnTo>
                  <a:lnTo>
                    <a:pt x="31" y="301"/>
                  </a:lnTo>
                  <a:lnTo>
                    <a:pt x="23" y="298"/>
                  </a:lnTo>
                  <a:lnTo>
                    <a:pt x="16" y="292"/>
                  </a:lnTo>
                  <a:lnTo>
                    <a:pt x="10" y="287"/>
                  </a:lnTo>
                  <a:lnTo>
                    <a:pt x="5" y="281"/>
                  </a:lnTo>
                  <a:lnTo>
                    <a:pt x="1" y="275"/>
                  </a:lnTo>
                  <a:lnTo>
                    <a:pt x="0" y="268"/>
                  </a:lnTo>
                  <a:lnTo>
                    <a:pt x="1" y="26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5" name="Freeform 145">
              <a:extLst>
                <a:ext uri="{FF2B5EF4-FFF2-40B4-BE49-F238E27FC236}">
                  <a16:creationId xmlns:a16="http://schemas.microsoft.com/office/drawing/2014/main" id="{F18CE23F-24FF-4B70-AF00-57F7DA5BA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556"/>
              <a:ext cx="349" cy="139"/>
            </a:xfrm>
            <a:custGeom>
              <a:avLst/>
              <a:gdLst>
                <a:gd name="T0" fmla="*/ 2 w 702"/>
                <a:gd name="T1" fmla="*/ 241 h 280"/>
                <a:gd name="T2" fmla="*/ 45 w 702"/>
                <a:gd name="T3" fmla="*/ 226 h 280"/>
                <a:gd name="T4" fmla="*/ 88 w 702"/>
                <a:gd name="T5" fmla="*/ 211 h 280"/>
                <a:gd name="T6" fmla="*/ 132 w 702"/>
                <a:gd name="T7" fmla="*/ 196 h 280"/>
                <a:gd name="T8" fmla="*/ 174 w 702"/>
                <a:gd name="T9" fmla="*/ 181 h 280"/>
                <a:gd name="T10" fmla="*/ 218 w 702"/>
                <a:gd name="T11" fmla="*/ 165 h 280"/>
                <a:gd name="T12" fmla="*/ 261 w 702"/>
                <a:gd name="T13" fmla="*/ 150 h 280"/>
                <a:gd name="T14" fmla="*/ 305 w 702"/>
                <a:gd name="T15" fmla="*/ 135 h 280"/>
                <a:gd name="T16" fmla="*/ 348 w 702"/>
                <a:gd name="T17" fmla="*/ 120 h 280"/>
                <a:gd name="T18" fmla="*/ 391 w 702"/>
                <a:gd name="T19" fmla="*/ 105 h 280"/>
                <a:gd name="T20" fmla="*/ 435 w 702"/>
                <a:gd name="T21" fmla="*/ 90 h 280"/>
                <a:gd name="T22" fmla="*/ 479 w 702"/>
                <a:gd name="T23" fmla="*/ 75 h 280"/>
                <a:gd name="T24" fmla="*/ 521 w 702"/>
                <a:gd name="T25" fmla="*/ 60 h 280"/>
                <a:gd name="T26" fmla="*/ 565 w 702"/>
                <a:gd name="T27" fmla="*/ 45 h 280"/>
                <a:gd name="T28" fmla="*/ 609 w 702"/>
                <a:gd name="T29" fmla="*/ 30 h 280"/>
                <a:gd name="T30" fmla="*/ 651 w 702"/>
                <a:gd name="T31" fmla="*/ 15 h 280"/>
                <a:gd name="T32" fmla="*/ 695 w 702"/>
                <a:gd name="T33" fmla="*/ 0 h 280"/>
                <a:gd name="T34" fmla="*/ 700 w 702"/>
                <a:gd name="T35" fmla="*/ 8 h 280"/>
                <a:gd name="T36" fmla="*/ 702 w 702"/>
                <a:gd name="T37" fmla="*/ 18 h 280"/>
                <a:gd name="T38" fmla="*/ 700 w 702"/>
                <a:gd name="T39" fmla="*/ 27 h 280"/>
                <a:gd name="T40" fmla="*/ 694 w 702"/>
                <a:gd name="T41" fmla="*/ 38 h 280"/>
                <a:gd name="T42" fmla="*/ 653 w 702"/>
                <a:gd name="T43" fmla="*/ 53 h 280"/>
                <a:gd name="T44" fmla="*/ 612 w 702"/>
                <a:gd name="T45" fmla="*/ 68 h 280"/>
                <a:gd name="T46" fmla="*/ 571 w 702"/>
                <a:gd name="T47" fmla="*/ 83 h 280"/>
                <a:gd name="T48" fmla="*/ 530 w 702"/>
                <a:gd name="T49" fmla="*/ 98 h 280"/>
                <a:gd name="T50" fmla="*/ 489 w 702"/>
                <a:gd name="T51" fmla="*/ 114 h 280"/>
                <a:gd name="T52" fmla="*/ 448 w 702"/>
                <a:gd name="T53" fmla="*/ 129 h 280"/>
                <a:gd name="T54" fmla="*/ 407 w 702"/>
                <a:gd name="T55" fmla="*/ 144 h 280"/>
                <a:gd name="T56" fmla="*/ 366 w 702"/>
                <a:gd name="T57" fmla="*/ 159 h 280"/>
                <a:gd name="T58" fmla="*/ 325 w 702"/>
                <a:gd name="T59" fmla="*/ 174 h 280"/>
                <a:gd name="T60" fmla="*/ 284 w 702"/>
                <a:gd name="T61" fmla="*/ 189 h 280"/>
                <a:gd name="T62" fmla="*/ 242 w 702"/>
                <a:gd name="T63" fmla="*/ 204 h 280"/>
                <a:gd name="T64" fmla="*/ 202 w 702"/>
                <a:gd name="T65" fmla="*/ 219 h 280"/>
                <a:gd name="T66" fmla="*/ 161 w 702"/>
                <a:gd name="T67" fmla="*/ 235 h 280"/>
                <a:gd name="T68" fmla="*/ 120 w 702"/>
                <a:gd name="T69" fmla="*/ 250 h 280"/>
                <a:gd name="T70" fmla="*/ 79 w 702"/>
                <a:gd name="T71" fmla="*/ 265 h 280"/>
                <a:gd name="T72" fmla="*/ 39 w 702"/>
                <a:gd name="T73" fmla="*/ 280 h 280"/>
                <a:gd name="T74" fmla="*/ 30 w 702"/>
                <a:gd name="T75" fmla="*/ 277 h 280"/>
                <a:gd name="T76" fmla="*/ 22 w 702"/>
                <a:gd name="T77" fmla="*/ 274 h 280"/>
                <a:gd name="T78" fmla="*/ 15 w 702"/>
                <a:gd name="T79" fmla="*/ 269 h 280"/>
                <a:gd name="T80" fmla="*/ 10 w 702"/>
                <a:gd name="T81" fmla="*/ 265 h 280"/>
                <a:gd name="T82" fmla="*/ 5 w 702"/>
                <a:gd name="T83" fmla="*/ 259 h 280"/>
                <a:gd name="T84" fmla="*/ 2 w 702"/>
                <a:gd name="T85" fmla="*/ 252 h 280"/>
                <a:gd name="T86" fmla="*/ 0 w 702"/>
                <a:gd name="T87" fmla="*/ 246 h 280"/>
                <a:gd name="T88" fmla="*/ 2 w 702"/>
                <a:gd name="T89" fmla="*/ 24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2" h="280">
                  <a:moveTo>
                    <a:pt x="2" y="241"/>
                  </a:moveTo>
                  <a:lnTo>
                    <a:pt x="45" y="226"/>
                  </a:lnTo>
                  <a:lnTo>
                    <a:pt x="88" y="211"/>
                  </a:lnTo>
                  <a:lnTo>
                    <a:pt x="132" y="196"/>
                  </a:lnTo>
                  <a:lnTo>
                    <a:pt x="174" y="181"/>
                  </a:lnTo>
                  <a:lnTo>
                    <a:pt x="218" y="165"/>
                  </a:lnTo>
                  <a:lnTo>
                    <a:pt x="261" y="150"/>
                  </a:lnTo>
                  <a:lnTo>
                    <a:pt x="305" y="135"/>
                  </a:lnTo>
                  <a:lnTo>
                    <a:pt x="348" y="120"/>
                  </a:lnTo>
                  <a:lnTo>
                    <a:pt x="391" y="105"/>
                  </a:lnTo>
                  <a:lnTo>
                    <a:pt x="435" y="90"/>
                  </a:lnTo>
                  <a:lnTo>
                    <a:pt x="479" y="75"/>
                  </a:lnTo>
                  <a:lnTo>
                    <a:pt x="521" y="60"/>
                  </a:lnTo>
                  <a:lnTo>
                    <a:pt x="565" y="45"/>
                  </a:lnTo>
                  <a:lnTo>
                    <a:pt x="609" y="30"/>
                  </a:lnTo>
                  <a:lnTo>
                    <a:pt x="651" y="15"/>
                  </a:lnTo>
                  <a:lnTo>
                    <a:pt x="695" y="0"/>
                  </a:lnTo>
                  <a:lnTo>
                    <a:pt x="700" y="8"/>
                  </a:lnTo>
                  <a:lnTo>
                    <a:pt x="702" y="18"/>
                  </a:lnTo>
                  <a:lnTo>
                    <a:pt x="700" y="27"/>
                  </a:lnTo>
                  <a:lnTo>
                    <a:pt x="694" y="38"/>
                  </a:lnTo>
                  <a:lnTo>
                    <a:pt x="653" y="53"/>
                  </a:lnTo>
                  <a:lnTo>
                    <a:pt x="612" y="68"/>
                  </a:lnTo>
                  <a:lnTo>
                    <a:pt x="571" y="83"/>
                  </a:lnTo>
                  <a:lnTo>
                    <a:pt x="530" y="98"/>
                  </a:lnTo>
                  <a:lnTo>
                    <a:pt x="489" y="114"/>
                  </a:lnTo>
                  <a:lnTo>
                    <a:pt x="448" y="129"/>
                  </a:lnTo>
                  <a:lnTo>
                    <a:pt x="407" y="144"/>
                  </a:lnTo>
                  <a:lnTo>
                    <a:pt x="366" y="159"/>
                  </a:lnTo>
                  <a:lnTo>
                    <a:pt x="325" y="174"/>
                  </a:lnTo>
                  <a:lnTo>
                    <a:pt x="284" y="189"/>
                  </a:lnTo>
                  <a:lnTo>
                    <a:pt x="242" y="204"/>
                  </a:lnTo>
                  <a:lnTo>
                    <a:pt x="202" y="219"/>
                  </a:lnTo>
                  <a:lnTo>
                    <a:pt x="161" y="235"/>
                  </a:lnTo>
                  <a:lnTo>
                    <a:pt x="120" y="250"/>
                  </a:lnTo>
                  <a:lnTo>
                    <a:pt x="79" y="265"/>
                  </a:lnTo>
                  <a:lnTo>
                    <a:pt x="39" y="280"/>
                  </a:lnTo>
                  <a:lnTo>
                    <a:pt x="30" y="277"/>
                  </a:lnTo>
                  <a:lnTo>
                    <a:pt x="22" y="274"/>
                  </a:lnTo>
                  <a:lnTo>
                    <a:pt x="15" y="269"/>
                  </a:lnTo>
                  <a:lnTo>
                    <a:pt x="10" y="265"/>
                  </a:lnTo>
                  <a:lnTo>
                    <a:pt x="5" y="259"/>
                  </a:lnTo>
                  <a:lnTo>
                    <a:pt x="2" y="252"/>
                  </a:lnTo>
                  <a:lnTo>
                    <a:pt x="0" y="246"/>
                  </a:lnTo>
                  <a:lnTo>
                    <a:pt x="2" y="24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6" name="Freeform 146">
              <a:extLst>
                <a:ext uri="{FF2B5EF4-FFF2-40B4-BE49-F238E27FC236}">
                  <a16:creationId xmlns:a16="http://schemas.microsoft.com/office/drawing/2014/main" id="{DD3A43F5-DDC7-4800-93BE-096A2E3FE0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556"/>
              <a:ext cx="316" cy="129"/>
            </a:xfrm>
            <a:custGeom>
              <a:avLst/>
              <a:gdLst>
                <a:gd name="T0" fmla="*/ 1 w 637"/>
                <a:gd name="T1" fmla="*/ 219 h 257"/>
                <a:gd name="T2" fmla="*/ 40 w 637"/>
                <a:gd name="T3" fmla="*/ 205 h 257"/>
                <a:gd name="T4" fmla="*/ 80 w 637"/>
                <a:gd name="T5" fmla="*/ 191 h 257"/>
                <a:gd name="T6" fmla="*/ 119 w 637"/>
                <a:gd name="T7" fmla="*/ 177 h 257"/>
                <a:gd name="T8" fmla="*/ 158 w 637"/>
                <a:gd name="T9" fmla="*/ 164 h 257"/>
                <a:gd name="T10" fmla="*/ 197 w 637"/>
                <a:gd name="T11" fmla="*/ 150 h 257"/>
                <a:gd name="T12" fmla="*/ 236 w 637"/>
                <a:gd name="T13" fmla="*/ 136 h 257"/>
                <a:gd name="T14" fmla="*/ 275 w 637"/>
                <a:gd name="T15" fmla="*/ 122 h 257"/>
                <a:gd name="T16" fmla="*/ 315 w 637"/>
                <a:gd name="T17" fmla="*/ 109 h 257"/>
                <a:gd name="T18" fmla="*/ 354 w 637"/>
                <a:gd name="T19" fmla="*/ 96 h 257"/>
                <a:gd name="T20" fmla="*/ 393 w 637"/>
                <a:gd name="T21" fmla="*/ 82 h 257"/>
                <a:gd name="T22" fmla="*/ 433 w 637"/>
                <a:gd name="T23" fmla="*/ 68 h 257"/>
                <a:gd name="T24" fmla="*/ 472 w 637"/>
                <a:gd name="T25" fmla="*/ 54 h 257"/>
                <a:gd name="T26" fmla="*/ 512 w 637"/>
                <a:gd name="T27" fmla="*/ 41 h 257"/>
                <a:gd name="T28" fmla="*/ 551 w 637"/>
                <a:gd name="T29" fmla="*/ 28 h 257"/>
                <a:gd name="T30" fmla="*/ 591 w 637"/>
                <a:gd name="T31" fmla="*/ 14 h 257"/>
                <a:gd name="T32" fmla="*/ 630 w 637"/>
                <a:gd name="T33" fmla="*/ 0 h 257"/>
                <a:gd name="T34" fmla="*/ 635 w 637"/>
                <a:gd name="T35" fmla="*/ 9 h 257"/>
                <a:gd name="T36" fmla="*/ 637 w 637"/>
                <a:gd name="T37" fmla="*/ 18 h 257"/>
                <a:gd name="T38" fmla="*/ 635 w 637"/>
                <a:gd name="T39" fmla="*/ 28 h 257"/>
                <a:gd name="T40" fmla="*/ 629 w 637"/>
                <a:gd name="T41" fmla="*/ 38 h 257"/>
                <a:gd name="T42" fmla="*/ 592 w 637"/>
                <a:gd name="T43" fmla="*/ 52 h 257"/>
                <a:gd name="T44" fmla="*/ 554 w 637"/>
                <a:gd name="T45" fmla="*/ 66 h 257"/>
                <a:gd name="T46" fmla="*/ 517 w 637"/>
                <a:gd name="T47" fmla="*/ 80 h 257"/>
                <a:gd name="T48" fmla="*/ 480 w 637"/>
                <a:gd name="T49" fmla="*/ 92 h 257"/>
                <a:gd name="T50" fmla="*/ 444 w 637"/>
                <a:gd name="T51" fmla="*/ 106 h 257"/>
                <a:gd name="T52" fmla="*/ 406 w 637"/>
                <a:gd name="T53" fmla="*/ 120 h 257"/>
                <a:gd name="T54" fmla="*/ 369 w 637"/>
                <a:gd name="T55" fmla="*/ 134 h 257"/>
                <a:gd name="T56" fmla="*/ 332 w 637"/>
                <a:gd name="T57" fmla="*/ 147 h 257"/>
                <a:gd name="T58" fmla="*/ 295 w 637"/>
                <a:gd name="T59" fmla="*/ 161 h 257"/>
                <a:gd name="T60" fmla="*/ 257 w 637"/>
                <a:gd name="T61" fmla="*/ 175 h 257"/>
                <a:gd name="T62" fmla="*/ 220 w 637"/>
                <a:gd name="T63" fmla="*/ 189 h 257"/>
                <a:gd name="T64" fmla="*/ 183 w 637"/>
                <a:gd name="T65" fmla="*/ 203 h 257"/>
                <a:gd name="T66" fmla="*/ 146 w 637"/>
                <a:gd name="T67" fmla="*/ 215 h 257"/>
                <a:gd name="T68" fmla="*/ 109 w 637"/>
                <a:gd name="T69" fmla="*/ 229 h 257"/>
                <a:gd name="T70" fmla="*/ 73 w 637"/>
                <a:gd name="T71" fmla="*/ 243 h 257"/>
                <a:gd name="T72" fmla="*/ 36 w 637"/>
                <a:gd name="T73" fmla="*/ 257 h 257"/>
                <a:gd name="T74" fmla="*/ 28 w 637"/>
                <a:gd name="T75" fmla="*/ 254 h 257"/>
                <a:gd name="T76" fmla="*/ 20 w 637"/>
                <a:gd name="T77" fmla="*/ 251 h 257"/>
                <a:gd name="T78" fmla="*/ 14 w 637"/>
                <a:gd name="T79" fmla="*/ 247 h 257"/>
                <a:gd name="T80" fmla="*/ 8 w 637"/>
                <a:gd name="T81" fmla="*/ 242 h 257"/>
                <a:gd name="T82" fmla="*/ 3 w 637"/>
                <a:gd name="T83" fmla="*/ 236 h 257"/>
                <a:gd name="T84" fmla="*/ 0 w 637"/>
                <a:gd name="T85" fmla="*/ 230 h 257"/>
                <a:gd name="T86" fmla="*/ 0 w 637"/>
                <a:gd name="T87" fmla="*/ 224 h 257"/>
                <a:gd name="T88" fmla="*/ 1 w 637"/>
                <a:gd name="T89" fmla="*/ 21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7" h="257">
                  <a:moveTo>
                    <a:pt x="1" y="219"/>
                  </a:moveTo>
                  <a:lnTo>
                    <a:pt x="40" y="205"/>
                  </a:lnTo>
                  <a:lnTo>
                    <a:pt x="80" y="191"/>
                  </a:lnTo>
                  <a:lnTo>
                    <a:pt x="119" y="177"/>
                  </a:lnTo>
                  <a:lnTo>
                    <a:pt x="158" y="164"/>
                  </a:lnTo>
                  <a:lnTo>
                    <a:pt x="197" y="150"/>
                  </a:lnTo>
                  <a:lnTo>
                    <a:pt x="236" y="136"/>
                  </a:lnTo>
                  <a:lnTo>
                    <a:pt x="275" y="122"/>
                  </a:lnTo>
                  <a:lnTo>
                    <a:pt x="315" y="109"/>
                  </a:lnTo>
                  <a:lnTo>
                    <a:pt x="354" y="96"/>
                  </a:lnTo>
                  <a:lnTo>
                    <a:pt x="393" y="82"/>
                  </a:lnTo>
                  <a:lnTo>
                    <a:pt x="433" y="68"/>
                  </a:lnTo>
                  <a:lnTo>
                    <a:pt x="472" y="54"/>
                  </a:lnTo>
                  <a:lnTo>
                    <a:pt x="512" y="41"/>
                  </a:lnTo>
                  <a:lnTo>
                    <a:pt x="551" y="28"/>
                  </a:lnTo>
                  <a:lnTo>
                    <a:pt x="591" y="14"/>
                  </a:lnTo>
                  <a:lnTo>
                    <a:pt x="630" y="0"/>
                  </a:lnTo>
                  <a:lnTo>
                    <a:pt x="635" y="9"/>
                  </a:lnTo>
                  <a:lnTo>
                    <a:pt x="637" y="18"/>
                  </a:lnTo>
                  <a:lnTo>
                    <a:pt x="635" y="28"/>
                  </a:lnTo>
                  <a:lnTo>
                    <a:pt x="629" y="38"/>
                  </a:lnTo>
                  <a:lnTo>
                    <a:pt x="592" y="52"/>
                  </a:lnTo>
                  <a:lnTo>
                    <a:pt x="554" y="66"/>
                  </a:lnTo>
                  <a:lnTo>
                    <a:pt x="517" y="80"/>
                  </a:lnTo>
                  <a:lnTo>
                    <a:pt x="480" y="92"/>
                  </a:lnTo>
                  <a:lnTo>
                    <a:pt x="444" y="106"/>
                  </a:lnTo>
                  <a:lnTo>
                    <a:pt x="406" y="120"/>
                  </a:lnTo>
                  <a:lnTo>
                    <a:pt x="369" y="134"/>
                  </a:lnTo>
                  <a:lnTo>
                    <a:pt x="332" y="147"/>
                  </a:lnTo>
                  <a:lnTo>
                    <a:pt x="295" y="161"/>
                  </a:lnTo>
                  <a:lnTo>
                    <a:pt x="257" y="175"/>
                  </a:lnTo>
                  <a:lnTo>
                    <a:pt x="220" y="189"/>
                  </a:lnTo>
                  <a:lnTo>
                    <a:pt x="183" y="203"/>
                  </a:lnTo>
                  <a:lnTo>
                    <a:pt x="146" y="215"/>
                  </a:lnTo>
                  <a:lnTo>
                    <a:pt x="109" y="229"/>
                  </a:lnTo>
                  <a:lnTo>
                    <a:pt x="73" y="243"/>
                  </a:lnTo>
                  <a:lnTo>
                    <a:pt x="36" y="257"/>
                  </a:lnTo>
                  <a:lnTo>
                    <a:pt x="28" y="254"/>
                  </a:lnTo>
                  <a:lnTo>
                    <a:pt x="20" y="251"/>
                  </a:lnTo>
                  <a:lnTo>
                    <a:pt x="14" y="247"/>
                  </a:lnTo>
                  <a:lnTo>
                    <a:pt x="8" y="242"/>
                  </a:lnTo>
                  <a:lnTo>
                    <a:pt x="3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1" y="21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7" name="Freeform 147">
              <a:extLst>
                <a:ext uri="{FF2B5EF4-FFF2-40B4-BE49-F238E27FC236}">
                  <a16:creationId xmlns:a16="http://schemas.microsoft.com/office/drawing/2014/main" id="{A14FF97D-D350-45F7-A90B-3F419A590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2556"/>
              <a:ext cx="286" cy="116"/>
            </a:xfrm>
            <a:custGeom>
              <a:avLst/>
              <a:gdLst>
                <a:gd name="T0" fmla="*/ 1 w 575"/>
                <a:gd name="T1" fmla="*/ 197 h 234"/>
                <a:gd name="T2" fmla="*/ 37 w 575"/>
                <a:gd name="T3" fmla="*/ 184 h 234"/>
                <a:gd name="T4" fmla="*/ 72 w 575"/>
                <a:gd name="T5" fmla="*/ 173 h 234"/>
                <a:gd name="T6" fmla="*/ 107 w 575"/>
                <a:gd name="T7" fmla="*/ 160 h 234"/>
                <a:gd name="T8" fmla="*/ 143 w 575"/>
                <a:gd name="T9" fmla="*/ 147 h 234"/>
                <a:gd name="T10" fmla="*/ 178 w 575"/>
                <a:gd name="T11" fmla="*/ 136 h 234"/>
                <a:gd name="T12" fmla="*/ 213 w 575"/>
                <a:gd name="T13" fmla="*/ 123 h 234"/>
                <a:gd name="T14" fmla="*/ 249 w 575"/>
                <a:gd name="T15" fmla="*/ 111 h 234"/>
                <a:gd name="T16" fmla="*/ 285 w 575"/>
                <a:gd name="T17" fmla="*/ 98 h 234"/>
                <a:gd name="T18" fmla="*/ 319 w 575"/>
                <a:gd name="T19" fmla="*/ 86 h 234"/>
                <a:gd name="T20" fmla="*/ 355 w 575"/>
                <a:gd name="T21" fmla="*/ 74 h 234"/>
                <a:gd name="T22" fmla="*/ 391 w 575"/>
                <a:gd name="T23" fmla="*/ 61 h 234"/>
                <a:gd name="T24" fmla="*/ 427 w 575"/>
                <a:gd name="T25" fmla="*/ 50 h 234"/>
                <a:gd name="T26" fmla="*/ 462 w 575"/>
                <a:gd name="T27" fmla="*/ 37 h 234"/>
                <a:gd name="T28" fmla="*/ 497 w 575"/>
                <a:gd name="T29" fmla="*/ 24 h 234"/>
                <a:gd name="T30" fmla="*/ 533 w 575"/>
                <a:gd name="T31" fmla="*/ 13 h 234"/>
                <a:gd name="T32" fmla="*/ 568 w 575"/>
                <a:gd name="T33" fmla="*/ 0 h 234"/>
                <a:gd name="T34" fmla="*/ 573 w 575"/>
                <a:gd name="T35" fmla="*/ 9 h 234"/>
                <a:gd name="T36" fmla="*/ 575 w 575"/>
                <a:gd name="T37" fmla="*/ 18 h 234"/>
                <a:gd name="T38" fmla="*/ 573 w 575"/>
                <a:gd name="T39" fmla="*/ 28 h 234"/>
                <a:gd name="T40" fmla="*/ 567 w 575"/>
                <a:gd name="T41" fmla="*/ 38 h 234"/>
                <a:gd name="T42" fmla="*/ 534 w 575"/>
                <a:gd name="T43" fmla="*/ 51 h 234"/>
                <a:gd name="T44" fmla="*/ 500 w 575"/>
                <a:gd name="T45" fmla="*/ 62 h 234"/>
                <a:gd name="T46" fmla="*/ 467 w 575"/>
                <a:gd name="T47" fmla="*/ 75 h 234"/>
                <a:gd name="T48" fmla="*/ 433 w 575"/>
                <a:gd name="T49" fmla="*/ 88 h 234"/>
                <a:gd name="T50" fmla="*/ 400 w 575"/>
                <a:gd name="T51" fmla="*/ 99 h 234"/>
                <a:gd name="T52" fmla="*/ 368 w 575"/>
                <a:gd name="T53" fmla="*/ 112 h 234"/>
                <a:gd name="T54" fmla="*/ 334 w 575"/>
                <a:gd name="T55" fmla="*/ 123 h 234"/>
                <a:gd name="T56" fmla="*/ 301 w 575"/>
                <a:gd name="T57" fmla="*/ 136 h 234"/>
                <a:gd name="T58" fmla="*/ 268 w 575"/>
                <a:gd name="T59" fmla="*/ 149 h 234"/>
                <a:gd name="T60" fmla="*/ 234 w 575"/>
                <a:gd name="T61" fmla="*/ 160 h 234"/>
                <a:gd name="T62" fmla="*/ 201 w 575"/>
                <a:gd name="T63" fmla="*/ 173 h 234"/>
                <a:gd name="T64" fmla="*/ 168 w 575"/>
                <a:gd name="T65" fmla="*/ 184 h 234"/>
                <a:gd name="T66" fmla="*/ 135 w 575"/>
                <a:gd name="T67" fmla="*/ 197 h 234"/>
                <a:gd name="T68" fmla="*/ 102 w 575"/>
                <a:gd name="T69" fmla="*/ 209 h 234"/>
                <a:gd name="T70" fmla="*/ 69 w 575"/>
                <a:gd name="T71" fmla="*/ 221 h 234"/>
                <a:gd name="T72" fmla="*/ 36 w 575"/>
                <a:gd name="T73" fmla="*/ 234 h 234"/>
                <a:gd name="T74" fmla="*/ 28 w 575"/>
                <a:gd name="T75" fmla="*/ 231 h 234"/>
                <a:gd name="T76" fmla="*/ 21 w 575"/>
                <a:gd name="T77" fmla="*/ 228 h 234"/>
                <a:gd name="T78" fmla="*/ 14 w 575"/>
                <a:gd name="T79" fmla="*/ 224 h 234"/>
                <a:gd name="T80" fmla="*/ 8 w 575"/>
                <a:gd name="T81" fmla="*/ 219 h 234"/>
                <a:gd name="T82" fmla="*/ 4 w 575"/>
                <a:gd name="T83" fmla="*/ 214 h 234"/>
                <a:gd name="T84" fmla="*/ 1 w 575"/>
                <a:gd name="T85" fmla="*/ 208 h 234"/>
                <a:gd name="T86" fmla="*/ 0 w 575"/>
                <a:gd name="T87" fmla="*/ 203 h 234"/>
                <a:gd name="T88" fmla="*/ 1 w 575"/>
                <a:gd name="T89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5" h="234">
                  <a:moveTo>
                    <a:pt x="1" y="197"/>
                  </a:moveTo>
                  <a:lnTo>
                    <a:pt x="37" y="184"/>
                  </a:lnTo>
                  <a:lnTo>
                    <a:pt x="72" y="173"/>
                  </a:lnTo>
                  <a:lnTo>
                    <a:pt x="107" y="160"/>
                  </a:lnTo>
                  <a:lnTo>
                    <a:pt x="143" y="147"/>
                  </a:lnTo>
                  <a:lnTo>
                    <a:pt x="178" y="136"/>
                  </a:lnTo>
                  <a:lnTo>
                    <a:pt x="213" y="123"/>
                  </a:lnTo>
                  <a:lnTo>
                    <a:pt x="249" y="111"/>
                  </a:lnTo>
                  <a:lnTo>
                    <a:pt x="285" y="98"/>
                  </a:lnTo>
                  <a:lnTo>
                    <a:pt x="319" y="86"/>
                  </a:lnTo>
                  <a:lnTo>
                    <a:pt x="355" y="74"/>
                  </a:lnTo>
                  <a:lnTo>
                    <a:pt x="391" y="61"/>
                  </a:lnTo>
                  <a:lnTo>
                    <a:pt x="427" y="50"/>
                  </a:lnTo>
                  <a:lnTo>
                    <a:pt x="462" y="37"/>
                  </a:lnTo>
                  <a:lnTo>
                    <a:pt x="497" y="24"/>
                  </a:lnTo>
                  <a:lnTo>
                    <a:pt x="533" y="13"/>
                  </a:lnTo>
                  <a:lnTo>
                    <a:pt x="568" y="0"/>
                  </a:lnTo>
                  <a:lnTo>
                    <a:pt x="573" y="9"/>
                  </a:lnTo>
                  <a:lnTo>
                    <a:pt x="575" y="18"/>
                  </a:lnTo>
                  <a:lnTo>
                    <a:pt x="573" y="28"/>
                  </a:lnTo>
                  <a:lnTo>
                    <a:pt x="567" y="38"/>
                  </a:lnTo>
                  <a:lnTo>
                    <a:pt x="534" y="51"/>
                  </a:lnTo>
                  <a:lnTo>
                    <a:pt x="500" y="62"/>
                  </a:lnTo>
                  <a:lnTo>
                    <a:pt x="467" y="75"/>
                  </a:lnTo>
                  <a:lnTo>
                    <a:pt x="433" y="88"/>
                  </a:lnTo>
                  <a:lnTo>
                    <a:pt x="400" y="99"/>
                  </a:lnTo>
                  <a:lnTo>
                    <a:pt x="368" y="112"/>
                  </a:lnTo>
                  <a:lnTo>
                    <a:pt x="334" y="123"/>
                  </a:lnTo>
                  <a:lnTo>
                    <a:pt x="301" y="136"/>
                  </a:lnTo>
                  <a:lnTo>
                    <a:pt x="268" y="149"/>
                  </a:lnTo>
                  <a:lnTo>
                    <a:pt x="234" y="160"/>
                  </a:lnTo>
                  <a:lnTo>
                    <a:pt x="201" y="173"/>
                  </a:lnTo>
                  <a:lnTo>
                    <a:pt x="168" y="184"/>
                  </a:lnTo>
                  <a:lnTo>
                    <a:pt x="135" y="197"/>
                  </a:lnTo>
                  <a:lnTo>
                    <a:pt x="102" y="209"/>
                  </a:lnTo>
                  <a:lnTo>
                    <a:pt x="69" y="221"/>
                  </a:lnTo>
                  <a:lnTo>
                    <a:pt x="36" y="234"/>
                  </a:lnTo>
                  <a:lnTo>
                    <a:pt x="28" y="231"/>
                  </a:lnTo>
                  <a:lnTo>
                    <a:pt x="21" y="228"/>
                  </a:lnTo>
                  <a:lnTo>
                    <a:pt x="14" y="224"/>
                  </a:lnTo>
                  <a:lnTo>
                    <a:pt x="8" y="219"/>
                  </a:lnTo>
                  <a:lnTo>
                    <a:pt x="4" y="214"/>
                  </a:lnTo>
                  <a:lnTo>
                    <a:pt x="1" y="208"/>
                  </a:lnTo>
                  <a:lnTo>
                    <a:pt x="0" y="203"/>
                  </a:lnTo>
                  <a:lnTo>
                    <a:pt x="1" y="19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8" name="Freeform 148">
              <a:extLst>
                <a:ext uri="{FF2B5EF4-FFF2-40B4-BE49-F238E27FC236}">
                  <a16:creationId xmlns:a16="http://schemas.microsoft.com/office/drawing/2014/main" id="{D0BDB342-DDE1-458C-B6C3-5F55E25DB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2556"/>
              <a:ext cx="256" cy="104"/>
            </a:xfrm>
            <a:custGeom>
              <a:avLst/>
              <a:gdLst>
                <a:gd name="T0" fmla="*/ 1 w 511"/>
                <a:gd name="T1" fmla="*/ 175 h 209"/>
                <a:gd name="T2" fmla="*/ 32 w 511"/>
                <a:gd name="T3" fmla="*/ 164 h 209"/>
                <a:gd name="T4" fmla="*/ 63 w 511"/>
                <a:gd name="T5" fmla="*/ 153 h 209"/>
                <a:gd name="T6" fmla="*/ 94 w 511"/>
                <a:gd name="T7" fmla="*/ 142 h 209"/>
                <a:gd name="T8" fmla="*/ 126 w 511"/>
                <a:gd name="T9" fmla="*/ 131 h 209"/>
                <a:gd name="T10" fmla="*/ 157 w 511"/>
                <a:gd name="T11" fmla="*/ 120 h 209"/>
                <a:gd name="T12" fmla="*/ 189 w 511"/>
                <a:gd name="T13" fmla="*/ 109 h 209"/>
                <a:gd name="T14" fmla="*/ 220 w 511"/>
                <a:gd name="T15" fmla="*/ 98 h 209"/>
                <a:gd name="T16" fmla="*/ 252 w 511"/>
                <a:gd name="T17" fmla="*/ 88 h 209"/>
                <a:gd name="T18" fmla="*/ 283 w 511"/>
                <a:gd name="T19" fmla="*/ 76 h 209"/>
                <a:gd name="T20" fmla="*/ 315 w 511"/>
                <a:gd name="T21" fmla="*/ 66 h 209"/>
                <a:gd name="T22" fmla="*/ 346 w 511"/>
                <a:gd name="T23" fmla="*/ 54 h 209"/>
                <a:gd name="T24" fmla="*/ 378 w 511"/>
                <a:gd name="T25" fmla="*/ 44 h 209"/>
                <a:gd name="T26" fmla="*/ 410 w 511"/>
                <a:gd name="T27" fmla="*/ 32 h 209"/>
                <a:gd name="T28" fmla="*/ 441 w 511"/>
                <a:gd name="T29" fmla="*/ 22 h 209"/>
                <a:gd name="T30" fmla="*/ 473 w 511"/>
                <a:gd name="T31" fmla="*/ 11 h 209"/>
                <a:gd name="T32" fmla="*/ 504 w 511"/>
                <a:gd name="T33" fmla="*/ 0 h 209"/>
                <a:gd name="T34" fmla="*/ 509 w 511"/>
                <a:gd name="T35" fmla="*/ 9 h 209"/>
                <a:gd name="T36" fmla="*/ 511 w 511"/>
                <a:gd name="T37" fmla="*/ 18 h 209"/>
                <a:gd name="T38" fmla="*/ 509 w 511"/>
                <a:gd name="T39" fmla="*/ 28 h 209"/>
                <a:gd name="T40" fmla="*/ 503 w 511"/>
                <a:gd name="T41" fmla="*/ 38 h 209"/>
                <a:gd name="T42" fmla="*/ 473 w 511"/>
                <a:gd name="T43" fmla="*/ 49 h 209"/>
                <a:gd name="T44" fmla="*/ 444 w 511"/>
                <a:gd name="T45" fmla="*/ 60 h 209"/>
                <a:gd name="T46" fmla="*/ 414 w 511"/>
                <a:gd name="T47" fmla="*/ 70 h 209"/>
                <a:gd name="T48" fmla="*/ 386 w 511"/>
                <a:gd name="T49" fmla="*/ 81 h 209"/>
                <a:gd name="T50" fmla="*/ 356 w 511"/>
                <a:gd name="T51" fmla="*/ 92 h 209"/>
                <a:gd name="T52" fmla="*/ 327 w 511"/>
                <a:gd name="T53" fmla="*/ 103 h 209"/>
                <a:gd name="T54" fmla="*/ 297 w 511"/>
                <a:gd name="T55" fmla="*/ 114 h 209"/>
                <a:gd name="T56" fmla="*/ 268 w 511"/>
                <a:gd name="T57" fmla="*/ 124 h 209"/>
                <a:gd name="T58" fmla="*/ 238 w 511"/>
                <a:gd name="T59" fmla="*/ 135 h 209"/>
                <a:gd name="T60" fmla="*/ 208 w 511"/>
                <a:gd name="T61" fmla="*/ 146 h 209"/>
                <a:gd name="T62" fmla="*/ 179 w 511"/>
                <a:gd name="T63" fmla="*/ 157 h 209"/>
                <a:gd name="T64" fmla="*/ 149 w 511"/>
                <a:gd name="T65" fmla="*/ 167 h 209"/>
                <a:gd name="T66" fmla="*/ 121 w 511"/>
                <a:gd name="T67" fmla="*/ 177 h 209"/>
                <a:gd name="T68" fmla="*/ 91 w 511"/>
                <a:gd name="T69" fmla="*/ 189 h 209"/>
                <a:gd name="T70" fmla="*/ 62 w 511"/>
                <a:gd name="T71" fmla="*/ 199 h 209"/>
                <a:gd name="T72" fmla="*/ 32 w 511"/>
                <a:gd name="T73" fmla="*/ 209 h 209"/>
                <a:gd name="T74" fmla="*/ 25 w 511"/>
                <a:gd name="T75" fmla="*/ 207 h 209"/>
                <a:gd name="T76" fmla="*/ 18 w 511"/>
                <a:gd name="T77" fmla="*/ 205 h 209"/>
                <a:gd name="T78" fmla="*/ 12 w 511"/>
                <a:gd name="T79" fmla="*/ 201 h 209"/>
                <a:gd name="T80" fmla="*/ 7 w 511"/>
                <a:gd name="T81" fmla="*/ 197 h 209"/>
                <a:gd name="T82" fmla="*/ 3 w 511"/>
                <a:gd name="T83" fmla="*/ 191 h 209"/>
                <a:gd name="T84" fmla="*/ 1 w 511"/>
                <a:gd name="T85" fmla="*/ 186 h 209"/>
                <a:gd name="T86" fmla="*/ 0 w 511"/>
                <a:gd name="T87" fmla="*/ 181 h 209"/>
                <a:gd name="T88" fmla="*/ 1 w 511"/>
                <a:gd name="T89" fmla="*/ 17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1" h="209">
                  <a:moveTo>
                    <a:pt x="1" y="175"/>
                  </a:moveTo>
                  <a:lnTo>
                    <a:pt x="32" y="164"/>
                  </a:lnTo>
                  <a:lnTo>
                    <a:pt x="63" y="153"/>
                  </a:lnTo>
                  <a:lnTo>
                    <a:pt x="94" y="142"/>
                  </a:lnTo>
                  <a:lnTo>
                    <a:pt x="126" y="131"/>
                  </a:lnTo>
                  <a:lnTo>
                    <a:pt x="157" y="120"/>
                  </a:lnTo>
                  <a:lnTo>
                    <a:pt x="189" y="109"/>
                  </a:lnTo>
                  <a:lnTo>
                    <a:pt x="220" y="98"/>
                  </a:lnTo>
                  <a:lnTo>
                    <a:pt x="252" y="88"/>
                  </a:lnTo>
                  <a:lnTo>
                    <a:pt x="283" y="76"/>
                  </a:lnTo>
                  <a:lnTo>
                    <a:pt x="315" y="66"/>
                  </a:lnTo>
                  <a:lnTo>
                    <a:pt x="346" y="54"/>
                  </a:lnTo>
                  <a:lnTo>
                    <a:pt x="378" y="44"/>
                  </a:lnTo>
                  <a:lnTo>
                    <a:pt x="410" y="32"/>
                  </a:lnTo>
                  <a:lnTo>
                    <a:pt x="441" y="22"/>
                  </a:lnTo>
                  <a:lnTo>
                    <a:pt x="473" y="11"/>
                  </a:lnTo>
                  <a:lnTo>
                    <a:pt x="504" y="0"/>
                  </a:lnTo>
                  <a:lnTo>
                    <a:pt x="509" y="9"/>
                  </a:lnTo>
                  <a:lnTo>
                    <a:pt x="511" y="18"/>
                  </a:lnTo>
                  <a:lnTo>
                    <a:pt x="509" y="28"/>
                  </a:lnTo>
                  <a:lnTo>
                    <a:pt x="503" y="38"/>
                  </a:lnTo>
                  <a:lnTo>
                    <a:pt x="473" y="49"/>
                  </a:lnTo>
                  <a:lnTo>
                    <a:pt x="444" y="60"/>
                  </a:lnTo>
                  <a:lnTo>
                    <a:pt x="414" y="70"/>
                  </a:lnTo>
                  <a:lnTo>
                    <a:pt x="386" y="81"/>
                  </a:lnTo>
                  <a:lnTo>
                    <a:pt x="356" y="92"/>
                  </a:lnTo>
                  <a:lnTo>
                    <a:pt x="327" y="103"/>
                  </a:lnTo>
                  <a:lnTo>
                    <a:pt x="297" y="114"/>
                  </a:lnTo>
                  <a:lnTo>
                    <a:pt x="268" y="124"/>
                  </a:lnTo>
                  <a:lnTo>
                    <a:pt x="238" y="135"/>
                  </a:lnTo>
                  <a:lnTo>
                    <a:pt x="208" y="146"/>
                  </a:lnTo>
                  <a:lnTo>
                    <a:pt x="179" y="157"/>
                  </a:lnTo>
                  <a:lnTo>
                    <a:pt x="149" y="167"/>
                  </a:lnTo>
                  <a:lnTo>
                    <a:pt x="121" y="177"/>
                  </a:lnTo>
                  <a:lnTo>
                    <a:pt x="91" y="189"/>
                  </a:lnTo>
                  <a:lnTo>
                    <a:pt x="62" y="199"/>
                  </a:lnTo>
                  <a:lnTo>
                    <a:pt x="32" y="209"/>
                  </a:lnTo>
                  <a:lnTo>
                    <a:pt x="25" y="207"/>
                  </a:lnTo>
                  <a:lnTo>
                    <a:pt x="18" y="205"/>
                  </a:lnTo>
                  <a:lnTo>
                    <a:pt x="12" y="201"/>
                  </a:lnTo>
                  <a:lnTo>
                    <a:pt x="7" y="197"/>
                  </a:lnTo>
                  <a:lnTo>
                    <a:pt x="3" y="191"/>
                  </a:lnTo>
                  <a:lnTo>
                    <a:pt x="1" y="186"/>
                  </a:lnTo>
                  <a:lnTo>
                    <a:pt x="0" y="181"/>
                  </a:lnTo>
                  <a:lnTo>
                    <a:pt x="1" y="17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69" name="Freeform 149">
              <a:extLst>
                <a:ext uri="{FF2B5EF4-FFF2-40B4-BE49-F238E27FC236}">
                  <a16:creationId xmlns:a16="http://schemas.microsoft.com/office/drawing/2014/main" id="{1BA2212B-FABD-441A-BA31-42AA4990B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556"/>
              <a:ext cx="224" cy="94"/>
            </a:xfrm>
            <a:custGeom>
              <a:avLst/>
              <a:gdLst>
                <a:gd name="T0" fmla="*/ 1 w 450"/>
                <a:gd name="T1" fmla="*/ 153 h 186"/>
                <a:gd name="T2" fmla="*/ 28 w 450"/>
                <a:gd name="T3" fmla="*/ 144 h 186"/>
                <a:gd name="T4" fmla="*/ 56 w 450"/>
                <a:gd name="T5" fmla="*/ 134 h 186"/>
                <a:gd name="T6" fmla="*/ 84 w 450"/>
                <a:gd name="T7" fmla="*/ 124 h 186"/>
                <a:gd name="T8" fmla="*/ 111 w 450"/>
                <a:gd name="T9" fmla="*/ 114 h 186"/>
                <a:gd name="T10" fmla="*/ 139 w 450"/>
                <a:gd name="T11" fmla="*/ 105 h 186"/>
                <a:gd name="T12" fmla="*/ 167 w 450"/>
                <a:gd name="T13" fmla="*/ 96 h 186"/>
                <a:gd name="T14" fmla="*/ 194 w 450"/>
                <a:gd name="T15" fmla="*/ 85 h 186"/>
                <a:gd name="T16" fmla="*/ 222 w 450"/>
                <a:gd name="T17" fmla="*/ 76 h 186"/>
                <a:gd name="T18" fmla="*/ 250 w 450"/>
                <a:gd name="T19" fmla="*/ 67 h 186"/>
                <a:gd name="T20" fmla="*/ 277 w 450"/>
                <a:gd name="T21" fmla="*/ 58 h 186"/>
                <a:gd name="T22" fmla="*/ 305 w 450"/>
                <a:gd name="T23" fmla="*/ 47 h 186"/>
                <a:gd name="T24" fmla="*/ 333 w 450"/>
                <a:gd name="T25" fmla="*/ 38 h 186"/>
                <a:gd name="T26" fmla="*/ 360 w 450"/>
                <a:gd name="T27" fmla="*/ 29 h 186"/>
                <a:gd name="T28" fmla="*/ 388 w 450"/>
                <a:gd name="T29" fmla="*/ 20 h 186"/>
                <a:gd name="T30" fmla="*/ 416 w 450"/>
                <a:gd name="T31" fmla="*/ 9 h 186"/>
                <a:gd name="T32" fmla="*/ 443 w 450"/>
                <a:gd name="T33" fmla="*/ 0 h 186"/>
                <a:gd name="T34" fmla="*/ 448 w 450"/>
                <a:gd name="T35" fmla="*/ 9 h 186"/>
                <a:gd name="T36" fmla="*/ 450 w 450"/>
                <a:gd name="T37" fmla="*/ 19 h 186"/>
                <a:gd name="T38" fmla="*/ 448 w 450"/>
                <a:gd name="T39" fmla="*/ 29 h 186"/>
                <a:gd name="T40" fmla="*/ 442 w 450"/>
                <a:gd name="T41" fmla="*/ 39 h 186"/>
                <a:gd name="T42" fmla="*/ 417 w 450"/>
                <a:gd name="T43" fmla="*/ 49 h 186"/>
                <a:gd name="T44" fmla="*/ 391 w 450"/>
                <a:gd name="T45" fmla="*/ 58 h 186"/>
                <a:gd name="T46" fmla="*/ 366 w 450"/>
                <a:gd name="T47" fmla="*/ 67 h 186"/>
                <a:gd name="T48" fmla="*/ 340 w 450"/>
                <a:gd name="T49" fmla="*/ 76 h 186"/>
                <a:gd name="T50" fmla="*/ 314 w 450"/>
                <a:gd name="T51" fmla="*/ 85 h 186"/>
                <a:gd name="T52" fmla="*/ 289 w 450"/>
                <a:gd name="T53" fmla="*/ 95 h 186"/>
                <a:gd name="T54" fmla="*/ 264 w 450"/>
                <a:gd name="T55" fmla="*/ 104 h 186"/>
                <a:gd name="T56" fmla="*/ 238 w 450"/>
                <a:gd name="T57" fmla="*/ 113 h 186"/>
                <a:gd name="T58" fmla="*/ 212 w 450"/>
                <a:gd name="T59" fmla="*/ 122 h 186"/>
                <a:gd name="T60" fmla="*/ 186 w 450"/>
                <a:gd name="T61" fmla="*/ 131 h 186"/>
                <a:gd name="T62" fmla="*/ 161 w 450"/>
                <a:gd name="T63" fmla="*/ 141 h 186"/>
                <a:gd name="T64" fmla="*/ 136 w 450"/>
                <a:gd name="T65" fmla="*/ 150 h 186"/>
                <a:gd name="T66" fmla="*/ 109 w 450"/>
                <a:gd name="T67" fmla="*/ 159 h 186"/>
                <a:gd name="T68" fmla="*/ 84 w 450"/>
                <a:gd name="T69" fmla="*/ 168 h 186"/>
                <a:gd name="T70" fmla="*/ 58 w 450"/>
                <a:gd name="T71" fmla="*/ 177 h 186"/>
                <a:gd name="T72" fmla="*/ 33 w 450"/>
                <a:gd name="T73" fmla="*/ 186 h 186"/>
                <a:gd name="T74" fmla="*/ 25 w 450"/>
                <a:gd name="T75" fmla="*/ 184 h 186"/>
                <a:gd name="T76" fmla="*/ 18 w 450"/>
                <a:gd name="T77" fmla="*/ 182 h 186"/>
                <a:gd name="T78" fmla="*/ 11 w 450"/>
                <a:gd name="T79" fmla="*/ 178 h 186"/>
                <a:gd name="T80" fmla="*/ 7 w 450"/>
                <a:gd name="T81" fmla="*/ 174 h 186"/>
                <a:gd name="T82" fmla="*/ 3 w 450"/>
                <a:gd name="T83" fmla="*/ 169 h 186"/>
                <a:gd name="T84" fmla="*/ 1 w 450"/>
                <a:gd name="T85" fmla="*/ 165 h 186"/>
                <a:gd name="T86" fmla="*/ 0 w 450"/>
                <a:gd name="T87" fmla="*/ 159 h 186"/>
                <a:gd name="T88" fmla="*/ 1 w 450"/>
                <a:gd name="T89" fmla="*/ 1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0" h="186">
                  <a:moveTo>
                    <a:pt x="1" y="153"/>
                  </a:moveTo>
                  <a:lnTo>
                    <a:pt x="28" y="144"/>
                  </a:lnTo>
                  <a:lnTo>
                    <a:pt x="56" y="134"/>
                  </a:lnTo>
                  <a:lnTo>
                    <a:pt x="84" y="124"/>
                  </a:lnTo>
                  <a:lnTo>
                    <a:pt x="111" y="114"/>
                  </a:lnTo>
                  <a:lnTo>
                    <a:pt x="139" y="105"/>
                  </a:lnTo>
                  <a:lnTo>
                    <a:pt x="167" y="96"/>
                  </a:lnTo>
                  <a:lnTo>
                    <a:pt x="194" y="85"/>
                  </a:lnTo>
                  <a:lnTo>
                    <a:pt x="222" y="76"/>
                  </a:lnTo>
                  <a:lnTo>
                    <a:pt x="250" y="67"/>
                  </a:lnTo>
                  <a:lnTo>
                    <a:pt x="277" y="58"/>
                  </a:lnTo>
                  <a:lnTo>
                    <a:pt x="305" y="47"/>
                  </a:lnTo>
                  <a:lnTo>
                    <a:pt x="333" y="38"/>
                  </a:lnTo>
                  <a:lnTo>
                    <a:pt x="360" y="29"/>
                  </a:lnTo>
                  <a:lnTo>
                    <a:pt x="388" y="20"/>
                  </a:lnTo>
                  <a:lnTo>
                    <a:pt x="416" y="9"/>
                  </a:lnTo>
                  <a:lnTo>
                    <a:pt x="443" y="0"/>
                  </a:lnTo>
                  <a:lnTo>
                    <a:pt x="448" y="9"/>
                  </a:lnTo>
                  <a:lnTo>
                    <a:pt x="450" y="19"/>
                  </a:lnTo>
                  <a:lnTo>
                    <a:pt x="448" y="29"/>
                  </a:lnTo>
                  <a:lnTo>
                    <a:pt x="442" y="39"/>
                  </a:lnTo>
                  <a:lnTo>
                    <a:pt x="417" y="49"/>
                  </a:lnTo>
                  <a:lnTo>
                    <a:pt x="391" y="58"/>
                  </a:lnTo>
                  <a:lnTo>
                    <a:pt x="366" y="67"/>
                  </a:lnTo>
                  <a:lnTo>
                    <a:pt x="340" y="76"/>
                  </a:lnTo>
                  <a:lnTo>
                    <a:pt x="314" y="85"/>
                  </a:lnTo>
                  <a:lnTo>
                    <a:pt x="289" y="95"/>
                  </a:lnTo>
                  <a:lnTo>
                    <a:pt x="264" y="104"/>
                  </a:lnTo>
                  <a:lnTo>
                    <a:pt x="238" y="113"/>
                  </a:lnTo>
                  <a:lnTo>
                    <a:pt x="212" y="122"/>
                  </a:lnTo>
                  <a:lnTo>
                    <a:pt x="186" y="131"/>
                  </a:lnTo>
                  <a:lnTo>
                    <a:pt x="161" y="141"/>
                  </a:lnTo>
                  <a:lnTo>
                    <a:pt x="136" y="150"/>
                  </a:lnTo>
                  <a:lnTo>
                    <a:pt x="109" y="159"/>
                  </a:lnTo>
                  <a:lnTo>
                    <a:pt x="84" y="168"/>
                  </a:lnTo>
                  <a:lnTo>
                    <a:pt x="58" y="177"/>
                  </a:lnTo>
                  <a:lnTo>
                    <a:pt x="33" y="186"/>
                  </a:lnTo>
                  <a:lnTo>
                    <a:pt x="25" y="184"/>
                  </a:lnTo>
                  <a:lnTo>
                    <a:pt x="18" y="182"/>
                  </a:lnTo>
                  <a:lnTo>
                    <a:pt x="11" y="178"/>
                  </a:lnTo>
                  <a:lnTo>
                    <a:pt x="7" y="174"/>
                  </a:lnTo>
                  <a:lnTo>
                    <a:pt x="3" y="169"/>
                  </a:lnTo>
                  <a:lnTo>
                    <a:pt x="1" y="165"/>
                  </a:lnTo>
                  <a:lnTo>
                    <a:pt x="0" y="159"/>
                  </a:lnTo>
                  <a:lnTo>
                    <a:pt x="1" y="15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0" name="Freeform 150">
              <a:extLst>
                <a:ext uri="{FF2B5EF4-FFF2-40B4-BE49-F238E27FC236}">
                  <a16:creationId xmlns:a16="http://schemas.microsoft.com/office/drawing/2014/main" id="{FAC100DB-3A9F-4601-BA69-1A997FB64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2556"/>
              <a:ext cx="191" cy="82"/>
            </a:xfrm>
            <a:custGeom>
              <a:avLst/>
              <a:gdLst>
                <a:gd name="T0" fmla="*/ 1 w 387"/>
                <a:gd name="T1" fmla="*/ 130 h 164"/>
                <a:gd name="T2" fmla="*/ 25 w 387"/>
                <a:gd name="T3" fmla="*/ 122 h 164"/>
                <a:gd name="T4" fmla="*/ 48 w 387"/>
                <a:gd name="T5" fmla="*/ 114 h 164"/>
                <a:gd name="T6" fmla="*/ 73 w 387"/>
                <a:gd name="T7" fmla="*/ 106 h 164"/>
                <a:gd name="T8" fmla="*/ 96 w 387"/>
                <a:gd name="T9" fmla="*/ 98 h 164"/>
                <a:gd name="T10" fmla="*/ 120 w 387"/>
                <a:gd name="T11" fmla="*/ 90 h 164"/>
                <a:gd name="T12" fmla="*/ 143 w 387"/>
                <a:gd name="T13" fmla="*/ 82 h 164"/>
                <a:gd name="T14" fmla="*/ 167 w 387"/>
                <a:gd name="T15" fmla="*/ 74 h 164"/>
                <a:gd name="T16" fmla="*/ 191 w 387"/>
                <a:gd name="T17" fmla="*/ 65 h 164"/>
                <a:gd name="T18" fmla="*/ 214 w 387"/>
                <a:gd name="T19" fmla="*/ 57 h 164"/>
                <a:gd name="T20" fmla="*/ 239 w 387"/>
                <a:gd name="T21" fmla="*/ 49 h 164"/>
                <a:gd name="T22" fmla="*/ 262 w 387"/>
                <a:gd name="T23" fmla="*/ 41 h 164"/>
                <a:gd name="T24" fmla="*/ 286 w 387"/>
                <a:gd name="T25" fmla="*/ 32 h 164"/>
                <a:gd name="T26" fmla="*/ 309 w 387"/>
                <a:gd name="T27" fmla="*/ 24 h 164"/>
                <a:gd name="T28" fmla="*/ 333 w 387"/>
                <a:gd name="T29" fmla="*/ 16 h 164"/>
                <a:gd name="T30" fmla="*/ 356 w 387"/>
                <a:gd name="T31" fmla="*/ 8 h 164"/>
                <a:gd name="T32" fmla="*/ 380 w 387"/>
                <a:gd name="T33" fmla="*/ 0 h 164"/>
                <a:gd name="T34" fmla="*/ 385 w 387"/>
                <a:gd name="T35" fmla="*/ 9 h 164"/>
                <a:gd name="T36" fmla="*/ 387 w 387"/>
                <a:gd name="T37" fmla="*/ 19 h 164"/>
                <a:gd name="T38" fmla="*/ 385 w 387"/>
                <a:gd name="T39" fmla="*/ 29 h 164"/>
                <a:gd name="T40" fmla="*/ 379 w 387"/>
                <a:gd name="T41" fmla="*/ 39 h 164"/>
                <a:gd name="T42" fmla="*/ 357 w 387"/>
                <a:gd name="T43" fmla="*/ 47 h 164"/>
                <a:gd name="T44" fmla="*/ 335 w 387"/>
                <a:gd name="T45" fmla="*/ 54 h 164"/>
                <a:gd name="T46" fmla="*/ 315 w 387"/>
                <a:gd name="T47" fmla="*/ 62 h 164"/>
                <a:gd name="T48" fmla="*/ 293 w 387"/>
                <a:gd name="T49" fmla="*/ 70 h 164"/>
                <a:gd name="T50" fmla="*/ 271 w 387"/>
                <a:gd name="T51" fmla="*/ 78 h 164"/>
                <a:gd name="T52" fmla="*/ 249 w 387"/>
                <a:gd name="T53" fmla="*/ 85 h 164"/>
                <a:gd name="T54" fmla="*/ 227 w 387"/>
                <a:gd name="T55" fmla="*/ 93 h 164"/>
                <a:gd name="T56" fmla="*/ 206 w 387"/>
                <a:gd name="T57" fmla="*/ 101 h 164"/>
                <a:gd name="T58" fmla="*/ 184 w 387"/>
                <a:gd name="T59" fmla="*/ 109 h 164"/>
                <a:gd name="T60" fmla="*/ 162 w 387"/>
                <a:gd name="T61" fmla="*/ 116 h 164"/>
                <a:gd name="T62" fmla="*/ 141 w 387"/>
                <a:gd name="T63" fmla="*/ 124 h 164"/>
                <a:gd name="T64" fmla="*/ 119 w 387"/>
                <a:gd name="T65" fmla="*/ 132 h 164"/>
                <a:gd name="T66" fmla="*/ 97 w 387"/>
                <a:gd name="T67" fmla="*/ 141 h 164"/>
                <a:gd name="T68" fmla="*/ 76 w 387"/>
                <a:gd name="T69" fmla="*/ 147 h 164"/>
                <a:gd name="T70" fmla="*/ 54 w 387"/>
                <a:gd name="T71" fmla="*/ 155 h 164"/>
                <a:gd name="T72" fmla="*/ 32 w 387"/>
                <a:gd name="T73" fmla="*/ 164 h 164"/>
                <a:gd name="T74" fmla="*/ 24 w 387"/>
                <a:gd name="T75" fmla="*/ 161 h 164"/>
                <a:gd name="T76" fmla="*/ 17 w 387"/>
                <a:gd name="T77" fmla="*/ 159 h 164"/>
                <a:gd name="T78" fmla="*/ 12 w 387"/>
                <a:gd name="T79" fmla="*/ 155 h 164"/>
                <a:gd name="T80" fmla="*/ 7 w 387"/>
                <a:gd name="T81" fmla="*/ 151 h 164"/>
                <a:gd name="T82" fmla="*/ 2 w 387"/>
                <a:gd name="T83" fmla="*/ 146 h 164"/>
                <a:gd name="T84" fmla="*/ 0 w 387"/>
                <a:gd name="T85" fmla="*/ 142 h 164"/>
                <a:gd name="T86" fmla="*/ 0 w 387"/>
                <a:gd name="T87" fmla="*/ 136 h 164"/>
                <a:gd name="T88" fmla="*/ 1 w 387"/>
                <a:gd name="T89" fmla="*/ 13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7" h="164">
                  <a:moveTo>
                    <a:pt x="1" y="130"/>
                  </a:moveTo>
                  <a:lnTo>
                    <a:pt x="25" y="122"/>
                  </a:lnTo>
                  <a:lnTo>
                    <a:pt x="48" y="114"/>
                  </a:lnTo>
                  <a:lnTo>
                    <a:pt x="73" y="106"/>
                  </a:lnTo>
                  <a:lnTo>
                    <a:pt x="96" y="98"/>
                  </a:lnTo>
                  <a:lnTo>
                    <a:pt x="120" y="90"/>
                  </a:lnTo>
                  <a:lnTo>
                    <a:pt x="143" y="82"/>
                  </a:lnTo>
                  <a:lnTo>
                    <a:pt x="167" y="74"/>
                  </a:lnTo>
                  <a:lnTo>
                    <a:pt x="191" y="65"/>
                  </a:lnTo>
                  <a:lnTo>
                    <a:pt x="214" y="57"/>
                  </a:lnTo>
                  <a:lnTo>
                    <a:pt x="239" y="49"/>
                  </a:lnTo>
                  <a:lnTo>
                    <a:pt x="262" y="41"/>
                  </a:lnTo>
                  <a:lnTo>
                    <a:pt x="286" y="32"/>
                  </a:lnTo>
                  <a:lnTo>
                    <a:pt x="309" y="24"/>
                  </a:lnTo>
                  <a:lnTo>
                    <a:pt x="333" y="16"/>
                  </a:lnTo>
                  <a:lnTo>
                    <a:pt x="356" y="8"/>
                  </a:lnTo>
                  <a:lnTo>
                    <a:pt x="380" y="0"/>
                  </a:lnTo>
                  <a:lnTo>
                    <a:pt x="385" y="9"/>
                  </a:lnTo>
                  <a:lnTo>
                    <a:pt x="387" y="19"/>
                  </a:lnTo>
                  <a:lnTo>
                    <a:pt x="385" y="29"/>
                  </a:lnTo>
                  <a:lnTo>
                    <a:pt x="379" y="39"/>
                  </a:lnTo>
                  <a:lnTo>
                    <a:pt x="357" y="47"/>
                  </a:lnTo>
                  <a:lnTo>
                    <a:pt x="335" y="54"/>
                  </a:lnTo>
                  <a:lnTo>
                    <a:pt x="315" y="62"/>
                  </a:lnTo>
                  <a:lnTo>
                    <a:pt x="293" y="70"/>
                  </a:lnTo>
                  <a:lnTo>
                    <a:pt x="271" y="78"/>
                  </a:lnTo>
                  <a:lnTo>
                    <a:pt x="249" y="85"/>
                  </a:lnTo>
                  <a:lnTo>
                    <a:pt x="227" y="93"/>
                  </a:lnTo>
                  <a:lnTo>
                    <a:pt x="206" y="101"/>
                  </a:lnTo>
                  <a:lnTo>
                    <a:pt x="184" y="109"/>
                  </a:lnTo>
                  <a:lnTo>
                    <a:pt x="162" y="116"/>
                  </a:lnTo>
                  <a:lnTo>
                    <a:pt x="141" y="124"/>
                  </a:lnTo>
                  <a:lnTo>
                    <a:pt x="119" y="132"/>
                  </a:lnTo>
                  <a:lnTo>
                    <a:pt x="97" y="141"/>
                  </a:lnTo>
                  <a:lnTo>
                    <a:pt x="76" y="147"/>
                  </a:lnTo>
                  <a:lnTo>
                    <a:pt x="54" y="155"/>
                  </a:lnTo>
                  <a:lnTo>
                    <a:pt x="32" y="164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2" y="155"/>
                  </a:lnTo>
                  <a:lnTo>
                    <a:pt x="7" y="151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1" name="Freeform 151">
              <a:extLst>
                <a:ext uri="{FF2B5EF4-FFF2-40B4-BE49-F238E27FC236}">
                  <a16:creationId xmlns:a16="http://schemas.microsoft.com/office/drawing/2014/main" id="{57C94610-7B91-4F89-B791-F62620965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2556"/>
              <a:ext cx="161" cy="69"/>
            </a:xfrm>
            <a:custGeom>
              <a:avLst/>
              <a:gdLst>
                <a:gd name="T0" fmla="*/ 2 w 324"/>
                <a:gd name="T1" fmla="*/ 108 h 139"/>
                <a:gd name="T2" fmla="*/ 21 w 324"/>
                <a:gd name="T3" fmla="*/ 101 h 139"/>
                <a:gd name="T4" fmla="*/ 41 w 324"/>
                <a:gd name="T5" fmla="*/ 95 h 139"/>
                <a:gd name="T6" fmla="*/ 60 w 324"/>
                <a:gd name="T7" fmla="*/ 88 h 139"/>
                <a:gd name="T8" fmla="*/ 81 w 324"/>
                <a:gd name="T9" fmla="*/ 82 h 139"/>
                <a:gd name="T10" fmla="*/ 101 w 324"/>
                <a:gd name="T11" fmla="*/ 75 h 139"/>
                <a:gd name="T12" fmla="*/ 120 w 324"/>
                <a:gd name="T13" fmla="*/ 68 h 139"/>
                <a:gd name="T14" fmla="*/ 140 w 324"/>
                <a:gd name="T15" fmla="*/ 61 h 139"/>
                <a:gd name="T16" fmla="*/ 159 w 324"/>
                <a:gd name="T17" fmla="*/ 54 h 139"/>
                <a:gd name="T18" fmla="*/ 180 w 324"/>
                <a:gd name="T19" fmla="*/ 47 h 139"/>
                <a:gd name="T20" fmla="*/ 200 w 324"/>
                <a:gd name="T21" fmla="*/ 41 h 139"/>
                <a:gd name="T22" fmla="*/ 219 w 324"/>
                <a:gd name="T23" fmla="*/ 34 h 139"/>
                <a:gd name="T24" fmla="*/ 239 w 324"/>
                <a:gd name="T25" fmla="*/ 27 h 139"/>
                <a:gd name="T26" fmla="*/ 258 w 324"/>
                <a:gd name="T27" fmla="*/ 21 h 139"/>
                <a:gd name="T28" fmla="*/ 278 w 324"/>
                <a:gd name="T29" fmla="*/ 14 h 139"/>
                <a:gd name="T30" fmla="*/ 298 w 324"/>
                <a:gd name="T31" fmla="*/ 7 h 139"/>
                <a:gd name="T32" fmla="*/ 317 w 324"/>
                <a:gd name="T33" fmla="*/ 0 h 139"/>
                <a:gd name="T34" fmla="*/ 322 w 324"/>
                <a:gd name="T35" fmla="*/ 9 h 139"/>
                <a:gd name="T36" fmla="*/ 324 w 324"/>
                <a:gd name="T37" fmla="*/ 19 h 139"/>
                <a:gd name="T38" fmla="*/ 322 w 324"/>
                <a:gd name="T39" fmla="*/ 29 h 139"/>
                <a:gd name="T40" fmla="*/ 316 w 324"/>
                <a:gd name="T41" fmla="*/ 39 h 139"/>
                <a:gd name="T42" fmla="*/ 299 w 324"/>
                <a:gd name="T43" fmla="*/ 45 h 139"/>
                <a:gd name="T44" fmla="*/ 280 w 324"/>
                <a:gd name="T45" fmla="*/ 52 h 139"/>
                <a:gd name="T46" fmla="*/ 263 w 324"/>
                <a:gd name="T47" fmla="*/ 58 h 139"/>
                <a:gd name="T48" fmla="*/ 245 w 324"/>
                <a:gd name="T49" fmla="*/ 65 h 139"/>
                <a:gd name="T50" fmla="*/ 227 w 324"/>
                <a:gd name="T51" fmla="*/ 70 h 139"/>
                <a:gd name="T52" fmla="*/ 209 w 324"/>
                <a:gd name="T53" fmla="*/ 77 h 139"/>
                <a:gd name="T54" fmla="*/ 192 w 324"/>
                <a:gd name="T55" fmla="*/ 83 h 139"/>
                <a:gd name="T56" fmla="*/ 174 w 324"/>
                <a:gd name="T57" fmla="*/ 89 h 139"/>
                <a:gd name="T58" fmla="*/ 156 w 324"/>
                <a:gd name="T59" fmla="*/ 96 h 139"/>
                <a:gd name="T60" fmla="*/ 139 w 324"/>
                <a:gd name="T61" fmla="*/ 101 h 139"/>
                <a:gd name="T62" fmla="*/ 120 w 324"/>
                <a:gd name="T63" fmla="*/ 108 h 139"/>
                <a:gd name="T64" fmla="*/ 103 w 324"/>
                <a:gd name="T65" fmla="*/ 114 h 139"/>
                <a:gd name="T66" fmla="*/ 85 w 324"/>
                <a:gd name="T67" fmla="*/ 121 h 139"/>
                <a:gd name="T68" fmla="*/ 67 w 324"/>
                <a:gd name="T69" fmla="*/ 127 h 139"/>
                <a:gd name="T70" fmla="*/ 49 w 324"/>
                <a:gd name="T71" fmla="*/ 134 h 139"/>
                <a:gd name="T72" fmla="*/ 32 w 324"/>
                <a:gd name="T73" fmla="*/ 139 h 139"/>
                <a:gd name="T74" fmla="*/ 23 w 324"/>
                <a:gd name="T75" fmla="*/ 138 h 139"/>
                <a:gd name="T76" fmla="*/ 17 w 324"/>
                <a:gd name="T77" fmla="*/ 135 h 139"/>
                <a:gd name="T78" fmla="*/ 11 w 324"/>
                <a:gd name="T79" fmla="*/ 132 h 139"/>
                <a:gd name="T80" fmla="*/ 6 w 324"/>
                <a:gd name="T81" fmla="*/ 129 h 139"/>
                <a:gd name="T82" fmla="*/ 3 w 324"/>
                <a:gd name="T83" fmla="*/ 124 h 139"/>
                <a:gd name="T84" fmla="*/ 0 w 324"/>
                <a:gd name="T85" fmla="*/ 120 h 139"/>
                <a:gd name="T86" fmla="*/ 0 w 324"/>
                <a:gd name="T87" fmla="*/ 114 h 139"/>
                <a:gd name="T88" fmla="*/ 2 w 324"/>
                <a:gd name="T89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139">
                  <a:moveTo>
                    <a:pt x="2" y="108"/>
                  </a:moveTo>
                  <a:lnTo>
                    <a:pt x="21" y="101"/>
                  </a:lnTo>
                  <a:lnTo>
                    <a:pt x="41" y="95"/>
                  </a:lnTo>
                  <a:lnTo>
                    <a:pt x="60" y="88"/>
                  </a:lnTo>
                  <a:lnTo>
                    <a:pt x="81" y="82"/>
                  </a:lnTo>
                  <a:lnTo>
                    <a:pt x="101" y="75"/>
                  </a:lnTo>
                  <a:lnTo>
                    <a:pt x="120" y="68"/>
                  </a:lnTo>
                  <a:lnTo>
                    <a:pt x="140" y="61"/>
                  </a:lnTo>
                  <a:lnTo>
                    <a:pt x="159" y="54"/>
                  </a:lnTo>
                  <a:lnTo>
                    <a:pt x="180" y="47"/>
                  </a:lnTo>
                  <a:lnTo>
                    <a:pt x="200" y="41"/>
                  </a:lnTo>
                  <a:lnTo>
                    <a:pt x="219" y="34"/>
                  </a:lnTo>
                  <a:lnTo>
                    <a:pt x="239" y="27"/>
                  </a:lnTo>
                  <a:lnTo>
                    <a:pt x="258" y="21"/>
                  </a:lnTo>
                  <a:lnTo>
                    <a:pt x="278" y="14"/>
                  </a:lnTo>
                  <a:lnTo>
                    <a:pt x="298" y="7"/>
                  </a:lnTo>
                  <a:lnTo>
                    <a:pt x="317" y="0"/>
                  </a:lnTo>
                  <a:lnTo>
                    <a:pt x="322" y="9"/>
                  </a:lnTo>
                  <a:lnTo>
                    <a:pt x="324" y="19"/>
                  </a:lnTo>
                  <a:lnTo>
                    <a:pt x="322" y="29"/>
                  </a:lnTo>
                  <a:lnTo>
                    <a:pt x="316" y="39"/>
                  </a:lnTo>
                  <a:lnTo>
                    <a:pt x="299" y="45"/>
                  </a:lnTo>
                  <a:lnTo>
                    <a:pt x="280" y="52"/>
                  </a:lnTo>
                  <a:lnTo>
                    <a:pt x="263" y="58"/>
                  </a:lnTo>
                  <a:lnTo>
                    <a:pt x="245" y="65"/>
                  </a:lnTo>
                  <a:lnTo>
                    <a:pt x="227" y="70"/>
                  </a:lnTo>
                  <a:lnTo>
                    <a:pt x="209" y="77"/>
                  </a:lnTo>
                  <a:lnTo>
                    <a:pt x="192" y="83"/>
                  </a:lnTo>
                  <a:lnTo>
                    <a:pt x="174" y="89"/>
                  </a:lnTo>
                  <a:lnTo>
                    <a:pt x="156" y="96"/>
                  </a:lnTo>
                  <a:lnTo>
                    <a:pt x="139" y="101"/>
                  </a:lnTo>
                  <a:lnTo>
                    <a:pt x="120" y="108"/>
                  </a:lnTo>
                  <a:lnTo>
                    <a:pt x="103" y="114"/>
                  </a:lnTo>
                  <a:lnTo>
                    <a:pt x="85" y="121"/>
                  </a:lnTo>
                  <a:lnTo>
                    <a:pt x="67" y="127"/>
                  </a:lnTo>
                  <a:lnTo>
                    <a:pt x="49" y="134"/>
                  </a:lnTo>
                  <a:lnTo>
                    <a:pt x="32" y="139"/>
                  </a:lnTo>
                  <a:lnTo>
                    <a:pt x="23" y="138"/>
                  </a:lnTo>
                  <a:lnTo>
                    <a:pt x="17" y="135"/>
                  </a:lnTo>
                  <a:lnTo>
                    <a:pt x="11" y="132"/>
                  </a:lnTo>
                  <a:lnTo>
                    <a:pt x="6" y="129"/>
                  </a:lnTo>
                  <a:lnTo>
                    <a:pt x="3" y="124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2" name="Freeform 152">
              <a:extLst>
                <a:ext uri="{FF2B5EF4-FFF2-40B4-BE49-F238E27FC236}">
                  <a16:creationId xmlns:a16="http://schemas.microsoft.com/office/drawing/2014/main" id="{1B96C249-EA8B-4E76-9E67-AD045835F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556"/>
              <a:ext cx="128" cy="59"/>
            </a:xfrm>
            <a:custGeom>
              <a:avLst/>
              <a:gdLst>
                <a:gd name="T0" fmla="*/ 1 w 260"/>
                <a:gd name="T1" fmla="*/ 86 h 116"/>
                <a:gd name="T2" fmla="*/ 17 w 260"/>
                <a:gd name="T3" fmla="*/ 81 h 116"/>
                <a:gd name="T4" fmla="*/ 32 w 260"/>
                <a:gd name="T5" fmla="*/ 76 h 116"/>
                <a:gd name="T6" fmla="*/ 48 w 260"/>
                <a:gd name="T7" fmla="*/ 70 h 116"/>
                <a:gd name="T8" fmla="*/ 64 w 260"/>
                <a:gd name="T9" fmla="*/ 65 h 116"/>
                <a:gd name="T10" fmla="*/ 79 w 260"/>
                <a:gd name="T11" fmla="*/ 60 h 116"/>
                <a:gd name="T12" fmla="*/ 95 w 260"/>
                <a:gd name="T13" fmla="*/ 54 h 116"/>
                <a:gd name="T14" fmla="*/ 112 w 260"/>
                <a:gd name="T15" fmla="*/ 49 h 116"/>
                <a:gd name="T16" fmla="*/ 128 w 260"/>
                <a:gd name="T17" fmla="*/ 43 h 116"/>
                <a:gd name="T18" fmla="*/ 143 w 260"/>
                <a:gd name="T19" fmla="*/ 38 h 116"/>
                <a:gd name="T20" fmla="*/ 159 w 260"/>
                <a:gd name="T21" fmla="*/ 32 h 116"/>
                <a:gd name="T22" fmla="*/ 175 w 260"/>
                <a:gd name="T23" fmla="*/ 27 h 116"/>
                <a:gd name="T24" fmla="*/ 190 w 260"/>
                <a:gd name="T25" fmla="*/ 22 h 116"/>
                <a:gd name="T26" fmla="*/ 206 w 260"/>
                <a:gd name="T27" fmla="*/ 16 h 116"/>
                <a:gd name="T28" fmla="*/ 222 w 260"/>
                <a:gd name="T29" fmla="*/ 11 h 116"/>
                <a:gd name="T30" fmla="*/ 237 w 260"/>
                <a:gd name="T31" fmla="*/ 6 h 116"/>
                <a:gd name="T32" fmla="*/ 253 w 260"/>
                <a:gd name="T33" fmla="*/ 0 h 116"/>
                <a:gd name="T34" fmla="*/ 258 w 260"/>
                <a:gd name="T35" fmla="*/ 9 h 116"/>
                <a:gd name="T36" fmla="*/ 260 w 260"/>
                <a:gd name="T37" fmla="*/ 19 h 116"/>
                <a:gd name="T38" fmla="*/ 258 w 260"/>
                <a:gd name="T39" fmla="*/ 29 h 116"/>
                <a:gd name="T40" fmla="*/ 252 w 260"/>
                <a:gd name="T41" fmla="*/ 41 h 116"/>
                <a:gd name="T42" fmla="*/ 238 w 260"/>
                <a:gd name="T43" fmla="*/ 45 h 116"/>
                <a:gd name="T44" fmla="*/ 224 w 260"/>
                <a:gd name="T45" fmla="*/ 50 h 116"/>
                <a:gd name="T46" fmla="*/ 211 w 260"/>
                <a:gd name="T47" fmla="*/ 54 h 116"/>
                <a:gd name="T48" fmla="*/ 197 w 260"/>
                <a:gd name="T49" fmla="*/ 59 h 116"/>
                <a:gd name="T50" fmla="*/ 183 w 260"/>
                <a:gd name="T51" fmla="*/ 65 h 116"/>
                <a:gd name="T52" fmla="*/ 169 w 260"/>
                <a:gd name="T53" fmla="*/ 69 h 116"/>
                <a:gd name="T54" fmla="*/ 155 w 260"/>
                <a:gd name="T55" fmla="*/ 74 h 116"/>
                <a:gd name="T56" fmla="*/ 141 w 260"/>
                <a:gd name="T57" fmla="*/ 78 h 116"/>
                <a:gd name="T58" fmla="*/ 127 w 260"/>
                <a:gd name="T59" fmla="*/ 83 h 116"/>
                <a:gd name="T60" fmla="*/ 113 w 260"/>
                <a:gd name="T61" fmla="*/ 88 h 116"/>
                <a:gd name="T62" fmla="*/ 99 w 260"/>
                <a:gd name="T63" fmla="*/ 92 h 116"/>
                <a:gd name="T64" fmla="*/ 85 w 260"/>
                <a:gd name="T65" fmla="*/ 97 h 116"/>
                <a:gd name="T66" fmla="*/ 71 w 260"/>
                <a:gd name="T67" fmla="*/ 103 h 116"/>
                <a:gd name="T68" fmla="*/ 57 w 260"/>
                <a:gd name="T69" fmla="*/ 107 h 116"/>
                <a:gd name="T70" fmla="*/ 44 w 260"/>
                <a:gd name="T71" fmla="*/ 112 h 116"/>
                <a:gd name="T72" fmla="*/ 30 w 260"/>
                <a:gd name="T73" fmla="*/ 116 h 116"/>
                <a:gd name="T74" fmla="*/ 22 w 260"/>
                <a:gd name="T75" fmla="*/ 115 h 116"/>
                <a:gd name="T76" fmla="*/ 15 w 260"/>
                <a:gd name="T77" fmla="*/ 113 h 116"/>
                <a:gd name="T78" fmla="*/ 9 w 260"/>
                <a:gd name="T79" fmla="*/ 109 h 116"/>
                <a:gd name="T80" fmla="*/ 6 w 260"/>
                <a:gd name="T81" fmla="*/ 106 h 116"/>
                <a:gd name="T82" fmla="*/ 2 w 260"/>
                <a:gd name="T83" fmla="*/ 103 h 116"/>
                <a:gd name="T84" fmla="*/ 0 w 260"/>
                <a:gd name="T85" fmla="*/ 98 h 116"/>
                <a:gd name="T86" fmla="*/ 0 w 260"/>
                <a:gd name="T87" fmla="*/ 92 h 116"/>
                <a:gd name="T88" fmla="*/ 1 w 260"/>
                <a:gd name="T89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" h="116">
                  <a:moveTo>
                    <a:pt x="1" y="86"/>
                  </a:moveTo>
                  <a:lnTo>
                    <a:pt x="17" y="81"/>
                  </a:lnTo>
                  <a:lnTo>
                    <a:pt x="32" y="76"/>
                  </a:lnTo>
                  <a:lnTo>
                    <a:pt x="48" y="70"/>
                  </a:lnTo>
                  <a:lnTo>
                    <a:pt x="64" y="65"/>
                  </a:lnTo>
                  <a:lnTo>
                    <a:pt x="79" y="60"/>
                  </a:lnTo>
                  <a:lnTo>
                    <a:pt x="95" y="54"/>
                  </a:lnTo>
                  <a:lnTo>
                    <a:pt x="112" y="49"/>
                  </a:lnTo>
                  <a:lnTo>
                    <a:pt x="128" y="43"/>
                  </a:lnTo>
                  <a:lnTo>
                    <a:pt x="143" y="38"/>
                  </a:lnTo>
                  <a:lnTo>
                    <a:pt x="159" y="32"/>
                  </a:lnTo>
                  <a:lnTo>
                    <a:pt x="175" y="27"/>
                  </a:lnTo>
                  <a:lnTo>
                    <a:pt x="190" y="22"/>
                  </a:lnTo>
                  <a:lnTo>
                    <a:pt x="206" y="16"/>
                  </a:lnTo>
                  <a:lnTo>
                    <a:pt x="222" y="11"/>
                  </a:lnTo>
                  <a:lnTo>
                    <a:pt x="237" y="6"/>
                  </a:lnTo>
                  <a:lnTo>
                    <a:pt x="253" y="0"/>
                  </a:lnTo>
                  <a:lnTo>
                    <a:pt x="258" y="9"/>
                  </a:lnTo>
                  <a:lnTo>
                    <a:pt x="260" y="19"/>
                  </a:lnTo>
                  <a:lnTo>
                    <a:pt x="258" y="29"/>
                  </a:lnTo>
                  <a:lnTo>
                    <a:pt x="252" y="41"/>
                  </a:lnTo>
                  <a:lnTo>
                    <a:pt x="238" y="45"/>
                  </a:lnTo>
                  <a:lnTo>
                    <a:pt x="224" y="50"/>
                  </a:lnTo>
                  <a:lnTo>
                    <a:pt x="211" y="54"/>
                  </a:lnTo>
                  <a:lnTo>
                    <a:pt x="197" y="59"/>
                  </a:lnTo>
                  <a:lnTo>
                    <a:pt x="183" y="65"/>
                  </a:lnTo>
                  <a:lnTo>
                    <a:pt x="169" y="69"/>
                  </a:lnTo>
                  <a:lnTo>
                    <a:pt x="155" y="74"/>
                  </a:lnTo>
                  <a:lnTo>
                    <a:pt x="141" y="78"/>
                  </a:lnTo>
                  <a:lnTo>
                    <a:pt x="127" y="83"/>
                  </a:lnTo>
                  <a:lnTo>
                    <a:pt x="113" y="88"/>
                  </a:lnTo>
                  <a:lnTo>
                    <a:pt x="99" y="92"/>
                  </a:lnTo>
                  <a:lnTo>
                    <a:pt x="85" y="97"/>
                  </a:lnTo>
                  <a:lnTo>
                    <a:pt x="71" y="103"/>
                  </a:lnTo>
                  <a:lnTo>
                    <a:pt x="57" y="107"/>
                  </a:lnTo>
                  <a:lnTo>
                    <a:pt x="44" y="112"/>
                  </a:lnTo>
                  <a:lnTo>
                    <a:pt x="30" y="116"/>
                  </a:lnTo>
                  <a:lnTo>
                    <a:pt x="22" y="115"/>
                  </a:lnTo>
                  <a:lnTo>
                    <a:pt x="15" y="113"/>
                  </a:lnTo>
                  <a:lnTo>
                    <a:pt x="9" y="109"/>
                  </a:lnTo>
                  <a:lnTo>
                    <a:pt x="6" y="106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1" y="8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3" name="Freeform 153">
              <a:extLst>
                <a:ext uri="{FF2B5EF4-FFF2-40B4-BE49-F238E27FC236}">
                  <a16:creationId xmlns:a16="http://schemas.microsoft.com/office/drawing/2014/main" id="{2AC29AC4-7C6D-4C82-A648-CF566E37C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556"/>
              <a:ext cx="98" cy="47"/>
            </a:xfrm>
            <a:custGeom>
              <a:avLst/>
              <a:gdLst>
                <a:gd name="T0" fmla="*/ 0 w 197"/>
                <a:gd name="T1" fmla="*/ 65 h 93"/>
                <a:gd name="T2" fmla="*/ 12 w 197"/>
                <a:gd name="T3" fmla="*/ 60 h 93"/>
                <a:gd name="T4" fmla="*/ 24 w 197"/>
                <a:gd name="T5" fmla="*/ 57 h 93"/>
                <a:gd name="T6" fmla="*/ 36 w 197"/>
                <a:gd name="T7" fmla="*/ 52 h 93"/>
                <a:gd name="T8" fmla="*/ 47 w 197"/>
                <a:gd name="T9" fmla="*/ 49 h 93"/>
                <a:gd name="T10" fmla="*/ 60 w 197"/>
                <a:gd name="T11" fmla="*/ 44 h 93"/>
                <a:gd name="T12" fmla="*/ 72 w 197"/>
                <a:gd name="T13" fmla="*/ 41 h 93"/>
                <a:gd name="T14" fmla="*/ 83 w 197"/>
                <a:gd name="T15" fmla="*/ 36 h 93"/>
                <a:gd name="T16" fmla="*/ 96 w 197"/>
                <a:gd name="T17" fmla="*/ 32 h 93"/>
                <a:gd name="T18" fmla="*/ 107 w 197"/>
                <a:gd name="T19" fmla="*/ 28 h 93"/>
                <a:gd name="T20" fmla="*/ 119 w 197"/>
                <a:gd name="T21" fmla="*/ 24 h 93"/>
                <a:gd name="T22" fmla="*/ 130 w 197"/>
                <a:gd name="T23" fmla="*/ 20 h 93"/>
                <a:gd name="T24" fmla="*/ 143 w 197"/>
                <a:gd name="T25" fmla="*/ 16 h 93"/>
                <a:gd name="T26" fmla="*/ 155 w 197"/>
                <a:gd name="T27" fmla="*/ 12 h 93"/>
                <a:gd name="T28" fmla="*/ 166 w 197"/>
                <a:gd name="T29" fmla="*/ 8 h 93"/>
                <a:gd name="T30" fmla="*/ 179 w 197"/>
                <a:gd name="T31" fmla="*/ 4 h 93"/>
                <a:gd name="T32" fmla="*/ 190 w 197"/>
                <a:gd name="T33" fmla="*/ 0 h 93"/>
                <a:gd name="T34" fmla="*/ 195 w 197"/>
                <a:gd name="T35" fmla="*/ 9 h 93"/>
                <a:gd name="T36" fmla="*/ 197 w 197"/>
                <a:gd name="T37" fmla="*/ 19 h 93"/>
                <a:gd name="T38" fmla="*/ 195 w 197"/>
                <a:gd name="T39" fmla="*/ 29 h 93"/>
                <a:gd name="T40" fmla="*/ 189 w 197"/>
                <a:gd name="T41" fmla="*/ 41 h 93"/>
                <a:gd name="T42" fmla="*/ 170 w 197"/>
                <a:gd name="T43" fmla="*/ 47 h 93"/>
                <a:gd name="T44" fmla="*/ 149 w 197"/>
                <a:gd name="T45" fmla="*/ 53 h 93"/>
                <a:gd name="T46" fmla="*/ 129 w 197"/>
                <a:gd name="T47" fmla="*/ 60 h 93"/>
                <a:gd name="T48" fmla="*/ 110 w 197"/>
                <a:gd name="T49" fmla="*/ 67 h 93"/>
                <a:gd name="T50" fmla="*/ 89 w 197"/>
                <a:gd name="T51" fmla="*/ 73 h 93"/>
                <a:gd name="T52" fmla="*/ 69 w 197"/>
                <a:gd name="T53" fmla="*/ 80 h 93"/>
                <a:gd name="T54" fmla="*/ 49 w 197"/>
                <a:gd name="T55" fmla="*/ 86 h 93"/>
                <a:gd name="T56" fmla="*/ 29 w 197"/>
                <a:gd name="T57" fmla="*/ 93 h 93"/>
                <a:gd name="T58" fmla="*/ 15 w 197"/>
                <a:gd name="T59" fmla="*/ 89 h 93"/>
                <a:gd name="T60" fmla="*/ 5 w 197"/>
                <a:gd name="T61" fmla="*/ 83 h 93"/>
                <a:gd name="T62" fmla="*/ 0 w 197"/>
                <a:gd name="T63" fmla="*/ 75 h 93"/>
                <a:gd name="T64" fmla="*/ 0 w 197"/>
                <a:gd name="T65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" h="93">
                  <a:moveTo>
                    <a:pt x="0" y="65"/>
                  </a:moveTo>
                  <a:lnTo>
                    <a:pt x="12" y="60"/>
                  </a:lnTo>
                  <a:lnTo>
                    <a:pt x="24" y="57"/>
                  </a:lnTo>
                  <a:lnTo>
                    <a:pt x="36" y="52"/>
                  </a:lnTo>
                  <a:lnTo>
                    <a:pt x="47" y="49"/>
                  </a:lnTo>
                  <a:lnTo>
                    <a:pt x="60" y="44"/>
                  </a:lnTo>
                  <a:lnTo>
                    <a:pt x="72" y="41"/>
                  </a:lnTo>
                  <a:lnTo>
                    <a:pt x="83" y="36"/>
                  </a:lnTo>
                  <a:lnTo>
                    <a:pt x="96" y="32"/>
                  </a:lnTo>
                  <a:lnTo>
                    <a:pt x="107" y="28"/>
                  </a:lnTo>
                  <a:lnTo>
                    <a:pt x="119" y="24"/>
                  </a:lnTo>
                  <a:lnTo>
                    <a:pt x="130" y="20"/>
                  </a:lnTo>
                  <a:lnTo>
                    <a:pt x="143" y="16"/>
                  </a:lnTo>
                  <a:lnTo>
                    <a:pt x="155" y="12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90" y="0"/>
                  </a:lnTo>
                  <a:lnTo>
                    <a:pt x="195" y="9"/>
                  </a:lnTo>
                  <a:lnTo>
                    <a:pt x="197" y="19"/>
                  </a:lnTo>
                  <a:lnTo>
                    <a:pt x="195" y="29"/>
                  </a:lnTo>
                  <a:lnTo>
                    <a:pt x="189" y="41"/>
                  </a:lnTo>
                  <a:lnTo>
                    <a:pt x="170" y="47"/>
                  </a:lnTo>
                  <a:lnTo>
                    <a:pt x="149" y="53"/>
                  </a:lnTo>
                  <a:lnTo>
                    <a:pt x="129" y="60"/>
                  </a:lnTo>
                  <a:lnTo>
                    <a:pt x="110" y="67"/>
                  </a:lnTo>
                  <a:lnTo>
                    <a:pt x="89" y="73"/>
                  </a:lnTo>
                  <a:lnTo>
                    <a:pt x="69" y="80"/>
                  </a:lnTo>
                  <a:lnTo>
                    <a:pt x="49" y="86"/>
                  </a:lnTo>
                  <a:lnTo>
                    <a:pt x="29" y="93"/>
                  </a:lnTo>
                  <a:lnTo>
                    <a:pt x="15" y="89"/>
                  </a:lnTo>
                  <a:lnTo>
                    <a:pt x="5" y="83"/>
                  </a:lnTo>
                  <a:lnTo>
                    <a:pt x="0" y="7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4" name="Freeform 154">
              <a:extLst>
                <a:ext uri="{FF2B5EF4-FFF2-40B4-BE49-F238E27FC236}">
                  <a16:creationId xmlns:a16="http://schemas.microsoft.com/office/drawing/2014/main" id="{24D0A627-717F-4A29-B093-2F5CED138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556"/>
              <a:ext cx="66" cy="35"/>
            </a:xfrm>
            <a:custGeom>
              <a:avLst/>
              <a:gdLst>
                <a:gd name="T0" fmla="*/ 2 w 135"/>
                <a:gd name="T1" fmla="*/ 43 h 69"/>
                <a:gd name="T2" fmla="*/ 18 w 135"/>
                <a:gd name="T3" fmla="*/ 37 h 69"/>
                <a:gd name="T4" fmla="*/ 34 w 135"/>
                <a:gd name="T5" fmla="*/ 32 h 69"/>
                <a:gd name="T6" fmla="*/ 50 w 135"/>
                <a:gd name="T7" fmla="*/ 27 h 69"/>
                <a:gd name="T8" fmla="*/ 65 w 135"/>
                <a:gd name="T9" fmla="*/ 21 h 69"/>
                <a:gd name="T10" fmla="*/ 81 w 135"/>
                <a:gd name="T11" fmla="*/ 16 h 69"/>
                <a:gd name="T12" fmla="*/ 97 w 135"/>
                <a:gd name="T13" fmla="*/ 11 h 69"/>
                <a:gd name="T14" fmla="*/ 112 w 135"/>
                <a:gd name="T15" fmla="*/ 6 h 69"/>
                <a:gd name="T16" fmla="*/ 128 w 135"/>
                <a:gd name="T17" fmla="*/ 0 h 69"/>
                <a:gd name="T18" fmla="*/ 133 w 135"/>
                <a:gd name="T19" fmla="*/ 9 h 69"/>
                <a:gd name="T20" fmla="*/ 135 w 135"/>
                <a:gd name="T21" fmla="*/ 19 h 69"/>
                <a:gd name="T22" fmla="*/ 133 w 135"/>
                <a:gd name="T23" fmla="*/ 29 h 69"/>
                <a:gd name="T24" fmla="*/ 127 w 135"/>
                <a:gd name="T25" fmla="*/ 41 h 69"/>
                <a:gd name="T26" fmla="*/ 114 w 135"/>
                <a:gd name="T27" fmla="*/ 44 h 69"/>
                <a:gd name="T28" fmla="*/ 103 w 135"/>
                <a:gd name="T29" fmla="*/ 49 h 69"/>
                <a:gd name="T30" fmla="*/ 90 w 135"/>
                <a:gd name="T31" fmla="*/ 52 h 69"/>
                <a:gd name="T32" fmla="*/ 79 w 135"/>
                <a:gd name="T33" fmla="*/ 55 h 69"/>
                <a:gd name="T34" fmla="*/ 66 w 135"/>
                <a:gd name="T35" fmla="*/ 59 h 69"/>
                <a:gd name="T36" fmla="*/ 53 w 135"/>
                <a:gd name="T37" fmla="*/ 62 h 69"/>
                <a:gd name="T38" fmla="*/ 42 w 135"/>
                <a:gd name="T39" fmla="*/ 66 h 69"/>
                <a:gd name="T40" fmla="*/ 29 w 135"/>
                <a:gd name="T41" fmla="*/ 69 h 69"/>
                <a:gd name="T42" fmla="*/ 15 w 135"/>
                <a:gd name="T43" fmla="*/ 66 h 69"/>
                <a:gd name="T44" fmla="*/ 5 w 135"/>
                <a:gd name="T45" fmla="*/ 61 h 69"/>
                <a:gd name="T46" fmla="*/ 0 w 135"/>
                <a:gd name="T47" fmla="*/ 53 h 69"/>
                <a:gd name="T48" fmla="*/ 2 w 135"/>
                <a:gd name="T49" fmla="*/ 4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69">
                  <a:moveTo>
                    <a:pt x="2" y="43"/>
                  </a:moveTo>
                  <a:lnTo>
                    <a:pt x="18" y="37"/>
                  </a:lnTo>
                  <a:lnTo>
                    <a:pt x="34" y="32"/>
                  </a:lnTo>
                  <a:lnTo>
                    <a:pt x="50" y="27"/>
                  </a:lnTo>
                  <a:lnTo>
                    <a:pt x="65" y="21"/>
                  </a:lnTo>
                  <a:lnTo>
                    <a:pt x="81" y="16"/>
                  </a:lnTo>
                  <a:lnTo>
                    <a:pt x="97" y="11"/>
                  </a:lnTo>
                  <a:lnTo>
                    <a:pt x="112" y="6"/>
                  </a:lnTo>
                  <a:lnTo>
                    <a:pt x="128" y="0"/>
                  </a:lnTo>
                  <a:lnTo>
                    <a:pt x="133" y="9"/>
                  </a:lnTo>
                  <a:lnTo>
                    <a:pt x="135" y="19"/>
                  </a:lnTo>
                  <a:lnTo>
                    <a:pt x="133" y="29"/>
                  </a:lnTo>
                  <a:lnTo>
                    <a:pt x="127" y="41"/>
                  </a:lnTo>
                  <a:lnTo>
                    <a:pt x="114" y="44"/>
                  </a:lnTo>
                  <a:lnTo>
                    <a:pt x="103" y="49"/>
                  </a:lnTo>
                  <a:lnTo>
                    <a:pt x="90" y="52"/>
                  </a:lnTo>
                  <a:lnTo>
                    <a:pt x="79" y="55"/>
                  </a:lnTo>
                  <a:lnTo>
                    <a:pt x="66" y="59"/>
                  </a:lnTo>
                  <a:lnTo>
                    <a:pt x="53" y="62"/>
                  </a:lnTo>
                  <a:lnTo>
                    <a:pt x="42" y="66"/>
                  </a:lnTo>
                  <a:lnTo>
                    <a:pt x="29" y="69"/>
                  </a:lnTo>
                  <a:lnTo>
                    <a:pt x="15" y="66"/>
                  </a:lnTo>
                  <a:lnTo>
                    <a:pt x="5" y="61"/>
                  </a:lnTo>
                  <a:lnTo>
                    <a:pt x="0" y="5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5" name="Freeform 155">
              <a:extLst>
                <a:ext uri="{FF2B5EF4-FFF2-40B4-BE49-F238E27FC236}">
                  <a16:creationId xmlns:a16="http://schemas.microsoft.com/office/drawing/2014/main" id="{614B5DA7-D994-4538-8F61-1C5D23464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556"/>
              <a:ext cx="36" cy="25"/>
            </a:xfrm>
            <a:custGeom>
              <a:avLst/>
              <a:gdLst>
                <a:gd name="T0" fmla="*/ 1 w 71"/>
                <a:gd name="T1" fmla="*/ 21 h 46"/>
                <a:gd name="T2" fmla="*/ 64 w 71"/>
                <a:gd name="T3" fmla="*/ 0 h 46"/>
                <a:gd name="T4" fmla="*/ 69 w 71"/>
                <a:gd name="T5" fmla="*/ 9 h 46"/>
                <a:gd name="T6" fmla="*/ 71 w 71"/>
                <a:gd name="T7" fmla="*/ 19 h 46"/>
                <a:gd name="T8" fmla="*/ 69 w 71"/>
                <a:gd name="T9" fmla="*/ 30 h 46"/>
                <a:gd name="T10" fmla="*/ 63 w 71"/>
                <a:gd name="T11" fmla="*/ 42 h 46"/>
                <a:gd name="T12" fmla="*/ 27 w 71"/>
                <a:gd name="T13" fmla="*/ 46 h 46"/>
                <a:gd name="T14" fmla="*/ 14 w 71"/>
                <a:gd name="T15" fmla="*/ 43 h 46"/>
                <a:gd name="T16" fmla="*/ 4 w 71"/>
                <a:gd name="T17" fmla="*/ 38 h 46"/>
                <a:gd name="T18" fmla="*/ 0 w 71"/>
                <a:gd name="T19" fmla="*/ 31 h 46"/>
                <a:gd name="T20" fmla="*/ 1 w 71"/>
                <a:gd name="T2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6">
                  <a:moveTo>
                    <a:pt x="1" y="21"/>
                  </a:moveTo>
                  <a:lnTo>
                    <a:pt x="64" y="0"/>
                  </a:lnTo>
                  <a:lnTo>
                    <a:pt x="69" y="9"/>
                  </a:lnTo>
                  <a:lnTo>
                    <a:pt x="71" y="19"/>
                  </a:lnTo>
                  <a:lnTo>
                    <a:pt x="69" y="30"/>
                  </a:lnTo>
                  <a:lnTo>
                    <a:pt x="63" y="42"/>
                  </a:lnTo>
                  <a:lnTo>
                    <a:pt x="27" y="46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3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6" name="Freeform 156">
              <a:extLst>
                <a:ext uri="{FF2B5EF4-FFF2-40B4-BE49-F238E27FC236}">
                  <a16:creationId xmlns:a16="http://schemas.microsoft.com/office/drawing/2014/main" id="{26A91672-FBE0-4370-9FFC-B30F69844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2587"/>
              <a:ext cx="301" cy="100"/>
            </a:xfrm>
            <a:custGeom>
              <a:avLst/>
              <a:gdLst>
                <a:gd name="T0" fmla="*/ 10 w 603"/>
                <a:gd name="T1" fmla="*/ 0 h 200"/>
                <a:gd name="T2" fmla="*/ 603 w 603"/>
                <a:gd name="T3" fmla="*/ 127 h 200"/>
                <a:gd name="T4" fmla="*/ 602 w 603"/>
                <a:gd name="T5" fmla="*/ 200 h 200"/>
                <a:gd name="T6" fmla="*/ 11 w 603"/>
                <a:gd name="T7" fmla="*/ 84 h 200"/>
                <a:gd name="T8" fmla="*/ 4 w 603"/>
                <a:gd name="T9" fmla="*/ 62 h 200"/>
                <a:gd name="T10" fmla="*/ 0 w 603"/>
                <a:gd name="T11" fmla="*/ 38 h 200"/>
                <a:gd name="T12" fmla="*/ 2 w 603"/>
                <a:gd name="T13" fmla="*/ 16 h 200"/>
                <a:gd name="T14" fmla="*/ 10 w 603"/>
                <a:gd name="T1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200">
                  <a:moveTo>
                    <a:pt x="10" y="0"/>
                  </a:moveTo>
                  <a:lnTo>
                    <a:pt x="603" y="127"/>
                  </a:lnTo>
                  <a:lnTo>
                    <a:pt x="602" y="200"/>
                  </a:lnTo>
                  <a:lnTo>
                    <a:pt x="11" y="84"/>
                  </a:lnTo>
                  <a:lnTo>
                    <a:pt x="4" y="62"/>
                  </a:lnTo>
                  <a:lnTo>
                    <a:pt x="0" y="38"/>
                  </a:lnTo>
                  <a:lnTo>
                    <a:pt x="2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7" name="Freeform 157">
              <a:extLst>
                <a:ext uri="{FF2B5EF4-FFF2-40B4-BE49-F238E27FC236}">
                  <a16:creationId xmlns:a16="http://schemas.microsoft.com/office/drawing/2014/main" id="{CF015B02-A6D6-4C78-9B52-E37427524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593"/>
              <a:ext cx="304" cy="102"/>
            </a:xfrm>
            <a:custGeom>
              <a:avLst/>
              <a:gdLst>
                <a:gd name="T0" fmla="*/ 8 w 611"/>
                <a:gd name="T1" fmla="*/ 0 h 202"/>
                <a:gd name="T2" fmla="*/ 46 w 611"/>
                <a:gd name="T3" fmla="*/ 8 h 202"/>
                <a:gd name="T4" fmla="*/ 83 w 611"/>
                <a:gd name="T5" fmla="*/ 16 h 202"/>
                <a:gd name="T6" fmla="*/ 121 w 611"/>
                <a:gd name="T7" fmla="*/ 24 h 202"/>
                <a:gd name="T8" fmla="*/ 159 w 611"/>
                <a:gd name="T9" fmla="*/ 32 h 202"/>
                <a:gd name="T10" fmla="*/ 196 w 611"/>
                <a:gd name="T11" fmla="*/ 40 h 202"/>
                <a:gd name="T12" fmla="*/ 234 w 611"/>
                <a:gd name="T13" fmla="*/ 48 h 202"/>
                <a:gd name="T14" fmla="*/ 272 w 611"/>
                <a:gd name="T15" fmla="*/ 55 h 202"/>
                <a:gd name="T16" fmla="*/ 310 w 611"/>
                <a:gd name="T17" fmla="*/ 63 h 202"/>
                <a:gd name="T18" fmla="*/ 347 w 611"/>
                <a:gd name="T19" fmla="*/ 71 h 202"/>
                <a:gd name="T20" fmla="*/ 385 w 611"/>
                <a:gd name="T21" fmla="*/ 79 h 202"/>
                <a:gd name="T22" fmla="*/ 423 w 611"/>
                <a:gd name="T23" fmla="*/ 87 h 202"/>
                <a:gd name="T24" fmla="*/ 460 w 611"/>
                <a:gd name="T25" fmla="*/ 95 h 202"/>
                <a:gd name="T26" fmla="*/ 498 w 611"/>
                <a:gd name="T27" fmla="*/ 103 h 202"/>
                <a:gd name="T28" fmla="*/ 536 w 611"/>
                <a:gd name="T29" fmla="*/ 110 h 202"/>
                <a:gd name="T30" fmla="*/ 573 w 611"/>
                <a:gd name="T31" fmla="*/ 118 h 202"/>
                <a:gd name="T32" fmla="*/ 611 w 611"/>
                <a:gd name="T33" fmla="*/ 126 h 202"/>
                <a:gd name="T34" fmla="*/ 611 w 611"/>
                <a:gd name="T35" fmla="*/ 146 h 202"/>
                <a:gd name="T36" fmla="*/ 611 w 611"/>
                <a:gd name="T37" fmla="*/ 164 h 202"/>
                <a:gd name="T38" fmla="*/ 611 w 611"/>
                <a:gd name="T39" fmla="*/ 184 h 202"/>
                <a:gd name="T40" fmla="*/ 611 w 611"/>
                <a:gd name="T41" fmla="*/ 202 h 202"/>
                <a:gd name="T42" fmla="*/ 573 w 611"/>
                <a:gd name="T43" fmla="*/ 194 h 202"/>
                <a:gd name="T44" fmla="*/ 536 w 611"/>
                <a:gd name="T45" fmla="*/ 187 h 202"/>
                <a:gd name="T46" fmla="*/ 498 w 611"/>
                <a:gd name="T47" fmla="*/ 179 h 202"/>
                <a:gd name="T48" fmla="*/ 460 w 611"/>
                <a:gd name="T49" fmla="*/ 172 h 202"/>
                <a:gd name="T50" fmla="*/ 423 w 611"/>
                <a:gd name="T51" fmla="*/ 164 h 202"/>
                <a:gd name="T52" fmla="*/ 385 w 611"/>
                <a:gd name="T53" fmla="*/ 157 h 202"/>
                <a:gd name="T54" fmla="*/ 347 w 611"/>
                <a:gd name="T55" fmla="*/ 149 h 202"/>
                <a:gd name="T56" fmla="*/ 310 w 611"/>
                <a:gd name="T57" fmla="*/ 142 h 202"/>
                <a:gd name="T58" fmla="*/ 272 w 611"/>
                <a:gd name="T59" fmla="*/ 135 h 202"/>
                <a:gd name="T60" fmla="*/ 234 w 611"/>
                <a:gd name="T61" fmla="*/ 127 h 202"/>
                <a:gd name="T62" fmla="*/ 196 w 611"/>
                <a:gd name="T63" fmla="*/ 121 h 202"/>
                <a:gd name="T64" fmla="*/ 159 w 611"/>
                <a:gd name="T65" fmla="*/ 112 h 202"/>
                <a:gd name="T66" fmla="*/ 121 w 611"/>
                <a:gd name="T67" fmla="*/ 106 h 202"/>
                <a:gd name="T68" fmla="*/ 83 w 611"/>
                <a:gd name="T69" fmla="*/ 98 h 202"/>
                <a:gd name="T70" fmla="*/ 46 w 611"/>
                <a:gd name="T71" fmla="*/ 91 h 202"/>
                <a:gd name="T72" fmla="*/ 8 w 611"/>
                <a:gd name="T73" fmla="*/ 83 h 202"/>
                <a:gd name="T74" fmla="*/ 3 w 611"/>
                <a:gd name="T75" fmla="*/ 61 h 202"/>
                <a:gd name="T76" fmla="*/ 0 w 611"/>
                <a:gd name="T77" fmla="*/ 38 h 202"/>
                <a:gd name="T78" fmla="*/ 1 w 611"/>
                <a:gd name="T79" fmla="*/ 17 h 202"/>
                <a:gd name="T80" fmla="*/ 8 w 611"/>
                <a:gd name="T8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202">
                  <a:moveTo>
                    <a:pt x="8" y="0"/>
                  </a:moveTo>
                  <a:lnTo>
                    <a:pt x="46" y="8"/>
                  </a:lnTo>
                  <a:lnTo>
                    <a:pt x="83" y="16"/>
                  </a:lnTo>
                  <a:lnTo>
                    <a:pt x="121" y="24"/>
                  </a:lnTo>
                  <a:lnTo>
                    <a:pt x="159" y="32"/>
                  </a:lnTo>
                  <a:lnTo>
                    <a:pt x="196" y="40"/>
                  </a:lnTo>
                  <a:lnTo>
                    <a:pt x="234" y="48"/>
                  </a:lnTo>
                  <a:lnTo>
                    <a:pt x="272" y="55"/>
                  </a:lnTo>
                  <a:lnTo>
                    <a:pt x="310" y="63"/>
                  </a:lnTo>
                  <a:lnTo>
                    <a:pt x="347" y="71"/>
                  </a:lnTo>
                  <a:lnTo>
                    <a:pt x="385" y="79"/>
                  </a:lnTo>
                  <a:lnTo>
                    <a:pt x="423" y="87"/>
                  </a:lnTo>
                  <a:lnTo>
                    <a:pt x="460" y="95"/>
                  </a:lnTo>
                  <a:lnTo>
                    <a:pt x="498" y="103"/>
                  </a:lnTo>
                  <a:lnTo>
                    <a:pt x="536" y="110"/>
                  </a:lnTo>
                  <a:lnTo>
                    <a:pt x="573" y="118"/>
                  </a:lnTo>
                  <a:lnTo>
                    <a:pt x="611" y="126"/>
                  </a:lnTo>
                  <a:lnTo>
                    <a:pt x="611" y="146"/>
                  </a:lnTo>
                  <a:lnTo>
                    <a:pt x="611" y="164"/>
                  </a:lnTo>
                  <a:lnTo>
                    <a:pt x="611" y="184"/>
                  </a:lnTo>
                  <a:lnTo>
                    <a:pt x="611" y="202"/>
                  </a:lnTo>
                  <a:lnTo>
                    <a:pt x="573" y="194"/>
                  </a:lnTo>
                  <a:lnTo>
                    <a:pt x="536" y="187"/>
                  </a:lnTo>
                  <a:lnTo>
                    <a:pt x="498" y="179"/>
                  </a:lnTo>
                  <a:lnTo>
                    <a:pt x="460" y="172"/>
                  </a:lnTo>
                  <a:lnTo>
                    <a:pt x="423" y="164"/>
                  </a:lnTo>
                  <a:lnTo>
                    <a:pt x="385" y="157"/>
                  </a:lnTo>
                  <a:lnTo>
                    <a:pt x="347" y="149"/>
                  </a:lnTo>
                  <a:lnTo>
                    <a:pt x="310" y="142"/>
                  </a:lnTo>
                  <a:lnTo>
                    <a:pt x="272" y="135"/>
                  </a:lnTo>
                  <a:lnTo>
                    <a:pt x="234" y="127"/>
                  </a:lnTo>
                  <a:lnTo>
                    <a:pt x="196" y="121"/>
                  </a:lnTo>
                  <a:lnTo>
                    <a:pt x="159" y="112"/>
                  </a:lnTo>
                  <a:lnTo>
                    <a:pt x="121" y="106"/>
                  </a:lnTo>
                  <a:lnTo>
                    <a:pt x="83" y="98"/>
                  </a:lnTo>
                  <a:lnTo>
                    <a:pt x="46" y="91"/>
                  </a:lnTo>
                  <a:lnTo>
                    <a:pt x="8" y="83"/>
                  </a:lnTo>
                  <a:lnTo>
                    <a:pt x="3" y="61"/>
                  </a:lnTo>
                  <a:lnTo>
                    <a:pt x="0" y="38"/>
                  </a:lnTo>
                  <a:lnTo>
                    <a:pt x="1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8" name="Freeform 158">
              <a:extLst>
                <a:ext uri="{FF2B5EF4-FFF2-40B4-BE49-F238E27FC236}">
                  <a16:creationId xmlns:a16="http://schemas.microsoft.com/office/drawing/2014/main" id="{4F623397-6B8E-430F-8062-E73AA054E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2599"/>
              <a:ext cx="310" cy="102"/>
            </a:xfrm>
            <a:custGeom>
              <a:avLst/>
              <a:gdLst>
                <a:gd name="T0" fmla="*/ 8 w 621"/>
                <a:gd name="T1" fmla="*/ 0 h 206"/>
                <a:gd name="T2" fmla="*/ 46 w 621"/>
                <a:gd name="T3" fmla="*/ 8 h 206"/>
                <a:gd name="T4" fmla="*/ 84 w 621"/>
                <a:gd name="T5" fmla="*/ 16 h 206"/>
                <a:gd name="T6" fmla="*/ 123 w 621"/>
                <a:gd name="T7" fmla="*/ 24 h 206"/>
                <a:gd name="T8" fmla="*/ 161 w 621"/>
                <a:gd name="T9" fmla="*/ 33 h 206"/>
                <a:gd name="T10" fmla="*/ 199 w 621"/>
                <a:gd name="T11" fmla="*/ 41 h 206"/>
                <a:gd name="T12" fmla="*/ 237 w 621"/>
                <a:gd name="T13" fmla="*/ 49 h 206"/>
                <a:gd name="T14" fmla="*/ 276 w 621"/>
                <a:gd name="T15" fmla="*/ 57 h 206"/>
                <a:gd name="T16" fmla="*/ 314 w 621"/>
                <a:gd name="T17" fmla="*/ 65 h 206"/>
                <a:gd name="T18" fmla="*/ 352 w 621"/>
                <a:gd name="T19" fmla="*/ 73 h 206"/>
                <a:gd name="T20" fmla="*/ 392 w 621"/>
                <a:gd name="T21" fmla="*/ 81 h 206"/>
                <a:gd name="T22" fmla="*/ 430 w 621"/>
                <a:gd name="T23" fmla="*/ 89 h 206"/>
                <a:gd name="T24" fmla="*/ 468 w 621"/>
                <a:gd name="T25" fmla="*/ 97 h 206"/>
                <a:gd name="T26" fmla="*/ 506 w 621"/>
                <a:gd name="T27" fmla="*/ 105 h 206"/>
                <a:gd name="T28" fmla="*/ 545 w 621"/>
                <a:gd name="T29" fmla="*/ 113 h 206"/>
                <a:gd name="T30" fmla="*/ 583 w 621"/>
                <a:gd name="T31" fmla="*/ 121 h 206"/>
                <a:gd name="T32" fmla="*/ 621 w 621"/>
                <a:gd name="T33" fmla="*/ 129 h 206"/>
                <a:gd name="T34" fmla="*/ 620 w 621"/>
                <a:gd name="T35" fmla="*/ 149 h 206"/>
                <a:gd name="T36" fmla="*/ 620 w 621"/>
                <a:gd name="T37" fmla="*/ 168 h 206"/>
                <a:gd name="T38" fmla="*/ 620 w 621"/>
                <a:gd name="T39" fmla="*/ 188 h 206"/>
                <a:gd name="T40" fmla="*/ 621 w 621"/>
                <a:gd name="T41" fmla="*/ 206 h 206"/>
                <a:gd name="T42" fmla="*/ 583 w 621"/>
                <a:gd name="T43" fmla="*/ 198 h 206"/>
                <a:gd name="T44" fmla="*/ 545 w 621"/>
                <a:gd name="T45" fmla="*/ 191 h 206"/>
                <a:gd name="T46" fmla="*/ 506 w 621"/>
                <a:gd name="T47" fmla="*/ 183 h 206"/>
                <a:gd name="T48" fmla="*/ 468 w 621"/>
                <a:gd name="T49" fmla="*/ 176 h 206"/>
                <a:gd name="T50" fmla="*/ 430 w 621"/>
                <a:gd name="T51" fmla="*/ 168 h 206"/>
                <a:gd name="T52" fmla="*/ 392 w 621"/>
                <a:gd name="T53" fmla="*/ 160 h 206"/>
                <a:gd name="T54" fmla="*/ 352 w 621"/>
                <a:gd name="T55" fmla="*/ 153 h 206"/>
                <a:gd name="T56" fmla="*/ 314 w 621"/>
                <a:gd name="T57" fmla="*/ 145 h 206"/>
                <a:gd name="T58" fmla="*/ 276 w 621"/>
                <a:gd name="T59" fmla="*/ 137 h 206"/>
                <a:gd name="T60" fmla="*/ 237 w 621"/>
                <a:gd name="T61" fmla="*/ 129 h 206"/>
                <a:gd name="T62" fmla="*/ 199 w 621"/>
                <a:gd name="T63" fmla="*/ 122 h 206"/>
                <a:gd name="T64" fmla="*/ 161 w 621"/>
                <a:gd name="T65" fmla="*/ 114 h 206"/>
                <a:gd name="T66" fmla="*/ 123 w 621"/>
                <a:gd name="T67" fmla="*/ 106 h 206"/>
                <a:gd name="T68" fmla="*/ 84 w 621"/>
                <a:gd name="T69" fmla="*/ 98 h 206"/>
                <a:gd name="T70" fmla="*/ 46 w 621"/>
                <a:gd name="T71" fmla="*/ 91 h 206"/>
                <a:gd name="T72" fmla="*/ 8 w 621"/>
                <a:gd name="T73" fmla="*/ 83 h 206"/>
                <a:gd name="T74" fmla="*/ 2 w 621"/>
                <a:gd name="T75" fmla="*/ 61 h 206"/>
                <a:gd name="T76" fmla="*/ 0 w 621"/>
                <a:gd name="T77" fmla="*/ 38 h 206"/>
                <a:gd name="T78" fmla="*/ 1 w 621"/>
                <a:gd name="T79" fmla="*/ 18 h 206"/>
                <a:gd name="T80" fmla="*/ 8 w 621"/>
                <a:gd name="T8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1" h="206">
                  <a:moveTo>
                    <a:pt x="8" y="0"/>
                  </a:moveTo>
                  <a:lnTo>
                    <a:pt x="46" y="8"/>
                  </a:lnTo>
                  <a:lnTo>
                    <a:pt x="84" y="16"/>
                  </a:lnTo>
                  <a:lnTo>
                    <a:pt x="123" y="24"/>
                  </a:lnTo>
                  <a:lnTo>
                    <a:pt x="161" y="33"/>
                  </a:lnTo>
                  <a:lnTo>
                    <a:pt x="199" y="41"/>
                  </a:lnTo>
                  <a:lnTo>
                    <a:pt x="237" y="49"/>
                  </a:lnTo>
                  <a:lnTo>
                    <a:pt x="276" y="57"/>
                  </a:lnTo>
                  <a:lnTo>
                    <a:pt x="314" y="65"/>
                  </a:lnTo>
                  <a:lnTo>
                    <a:pt x="352" y="73"/>
                  </a:lnTo>
                  <a:lnTo>
                    <a:pt x="392" y="81"/>
                  </a:lnTo>
                  <a:lnTo>
                    <a:pt x="430" y="89"/>
                  </a:lnTo>
                  <a:lnTo>
                    <a:pt x="468" y="97"/>
                  </a:lnTo>
                  <a:lnTo>
                    <a:pt x="506" y="105"/>
                  </a:lnTo>
                  <a:lnTo>
                    <a:pt x="545" y="113"/>
                  </a:lnTo>
                  <a:lnTo>
                    <a:pt x="583" y="121"/>
                  </a:lnTo>
                  <a:lnTo>
                    <a:pt x="621" y="129"/>
                  </a:lnTo>
                  <a:lnTo>
                    <a:pt x="620" y="149"/>
                  </a:lnTo>
                  <a:lnTo>
                    <a:pt x="620" y="168"/>
                  </a:lnTo>
                  <a:lnTo>
                    <a:pt x="620" y="188"/>
                  </a:lnTo>
                  <a:lnTo>
                    <a:pt x="621" y="206"/>
                  </a:lnTo>
                  <a:lnTo>
                    <a:pt x="583" y="198"/>
                  </a:lnTo>
                  <a:lnTo>
                    <a:pt x="545" y="191"/>
                  </a:lnTo>
                  <a:lnTo>
                    <a:pt x="506" y="183"/>
                  </a:lnTo>
                  <a:lnTo>
                    <a:pt x="468" y="176"/>
                  </a:lnTo>
                  <a:lnTo>
                    <a:pt x="430" y="168"/>
                  </a:lnTo>
                  <a:lnTo>
                    <a:pt x="392" y="160"/>
                  </a:lnTo>
                  <a:lnTo>
                    <a:pt x="352" y="153"/>
                  </a:lnTo>
                  <a:lnTo>
                    <a:pt x="314" y="145"/>
                  </a:lnTo>
                  <a:lnTo>
                    <a:pt x="276" y="137"/>
                  </a:lnTo>
                  <a:lnTo>
                    <a:pt x="237" y="129"/>
                  </a:lnTo>
                  <a:lnTo>
                    <a:pt x="199" y="122"/>
                  </a:lnTo>
                  <a:lnTo>
                    <a:pt x="161" y="114"/>
                  </a:lnTo>
                  <a:lnTo>
                    <a:pt x="123" y="106"/>
                  </a:lnTo>
                  <a:lnTo>
                    <a:pt x="84" y="98"/>
                  </a:lnTo>
                  <a:lnTo>
                    <a:pt x="46" y="91"/>
                  </a:lnTo>
                  <a:lnTo>
                    <a:pt x="8" y="83"/>
                  </a:lnTo>
                  <a:lnTo>
                    <a:pt x="2" y="61"/>
                  </a:lnTo>
                  <a:lnTo>
                    <a:pt x="0" y="38"/>
                  </a:lnTo>
                  <a:lnTo>
                    <a:pt x="1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79" name="Freeform 159">
              <a:extLst>
                <a:ext uri="{FF2B5EF4-FFF2-40B4-BE49-F238E27FC236}">
                  <a16:creationId xmlns:a16="http://schemas.microsoft.com/office/drawing/2014/main" id="{E475FFC0-E991-499D-8CC7-FF2D75675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605"/>
              <a:ext cx="316" cy="104"/>
            </a:xfrm>
            <a:custGeom>
              <a:avLst/>
              <a:gdLst>
                <a:gd name="T0" fmla="*/ 7 w 632"/>
                <a:gd name="T1" fmla="*/ 0 h 208"/>
                <a:gd name="T2" fmla="*/ 47 w 632"/>
                <a:gd name="T3" fmla="*/ 8 h 208"/>
                <a:gd name="T4" fmla="*/ 86 w 632"/>
                <a:gd name="T5" fmla="*/ 16 h 208"/>
                <a:gd name="T6" fmla="*/ 125 w 632"/>
                <a:gd name="T7" fmla="*/ 24 h 208"/>
                <a:gd name="T8" fmla="*/ 164 w 632"/>
                <a:gd name="T9" fmla="*/ 32 h 208"/>
                <a:gd name="T10" fmla="*/ 202 w 632"/>
                <a:gd name="T11" fmla="*/ 40 h 208"/>
                <a:gd name="T12" fmla="*/ 241 w 632"/>
                <a:gd name="T13" fmla="*/ 48 h 208"/>
                <a:gd name="T14" fmla="*/ 280 w 632"/>
                <a:gd name="T15" fmla="*/ 56 h 208"/>
                <a:gd name="T16" fmla="*/ 320 w 632"/>
                <a:gd name="T17" fmla="*/ 64 h 208"/>
                <a:gd name="T18" fmla="*/ 359 w 632"/>
                <a:gd name="T19" fmla="*/ 72 h 208"/>
                <a:gd name="T20" fmla="*/ 398 w 632"/>
                <a:gd name="T21" fmla="*/ 80 h 208"/>
                <a:gd name="T22" fmla="*/ 437 w 632"/>
                <a:gd name="T23" fmla="*/ 88 h 208"/>
                <a:gd name="T24" fmla="*/ 475 w 632"/>
                <a:gd name="T25" fmla="*/ 97 h 208"/>
                <a:gd name="T26" fmla="*/ 514 w 632"/>
                <a:gd name="T27" fmla="*/ 105 h 208"/>
                <a:gd name="T28" fmla="*/ 554 w 632"/>
                <a:gd name="T29" fmla="*/ 113 h 208"/>
                <a:gd name="T30" fmla="*/ 593 w 632"/>
                <a:gd name="T31" fmla="*/ 121 h 208"/>
                <a:gd name="T32" fmla="*/ 632 w 632"/>
                <a:gd name="T33" fmla="*/ 129 h 208"/>
                <a:gd name="T34" fmla="*/ 631 w 632"/>
                <a:gd name="T35" fmla="*/ 149 h 208"/>
                <a:gd name="T36" fmla="*/ 631 w 632"/>
                <a:gd name="T37" fmla="*/ 170 h 208"/>
                <a:gd name="T38" fmla="*/ 631 w 632"/>
                <a:gd name="T39" fmla="*/ 190 h 208"/>
                <a:gd name="T40" fmla="*/ 632 w 632"/>
                <a:gd name="T41" fmla="*/ 208 h 208"/>
                <a:gd name="T42" fmla="*/ 593 w 632"/>
                <a:gd name="T43" fmla="*/ 200 h 208"/>
                <a:gd name="T44" fmla="*/ 554 w 632"/>
                <a:gd name="T45" fmla="*/ 192 h 208"/>
                <a:gd name="T46" fmla="*/ 515 w 632"/>
                <a:gd name="T47" fmla="*/ 185 h 208"/>
                <a:gd name="T48" fmla="*/ 476 w 632"/>
                <a:gd name="T49" fmla="*/ 177 h 208"/>
                <a:gd name="T50" fmla="*/ 437 w 632"/>
                <a:gd name="T51" fmla="*/ 169 h 208"/>
                <a:gd name="T52" fmla="*/ 398 w 632"/>
                <a:gd name="T53" fmla="*/ 161 h 208"/>
                <a:gd name="T54" fmla="*/ 359 w 632"/>
                <a:gd name="T55" fmla="*/ 153 h 208"/>
                <a:gd name="T56" fmla="*/ 320 w 632"/>
                <a:gd name="T57" fmla="*/ 145 h 208"/>
                <a:gd name="T58" fmla="*/ 280 w 632"/>
                <a:gd name="T59" fmla="*/ 138 h 208"/>
                <a:gd name="T60" fmla="*/ 242 w 632"/>
                <a:gd name="T61" fmla="*/ 130 h 208"/>
                <a:gd name="T62" fmla="*/ 203 w 632"/>
                <a:gd name="T63" fmla="*/ 122 h 208"/>
                <a:gd name="T64" fmla="*/ 164 w 632"/>
                <a:gd name="T65" fmla="*/ 114 h 208"/>
                <a:gd name="T66" fmla="*/ 125 w 632"/>
                <a:gd name="T67" fmla="*/ 106 h 208"/>
                <a:gd name="T68" fmla="*/ 86 w 632"/>
                <a:gd name="T69" fmla="*/ 99 h 208"/>
                <a:gd name="T70" fmla="*/ 47 w 632"/>
                <a:gd name="T71" fmla="*/ 91 h 208"/>
                <a:gd name="T72" fmla="*/ 7 w 632"/>
                <a:gd name="T73" fmla="*/ 83 h 208"/>
                <a:gd name="T74" fmla="*/ 3 w 632"/>
                <a:gd name="T75" fmla="*/ 61 h 208"/>
                <a:gd name="T76" fmla="*/ 0 w 632"/>
                <a:gd name="T77" fmla="*/ 38 h 208"/>
                <a:gd name="T78" fmla="*/ 2 w 632"/>
                <a:gd name="T79" fmla="*/ 17 h 208"/>
                <a:gd name="T80" fmla="*/ 7 w 632"/>
                <a:gd name="T8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2" h="208">
                  <a:moveTo>
                    <a:pt x="7" y="0"/>
                  </a:moveTo>
                  <a:lnTo>
                    <a:pt x="47" y="8"/>
                  </a:lnTo>
                  <a:lnTo>
                    <a:pt x="86" y="16"/>
                  </a:lnTo>
                  <a:lnTo>
                    <a:pt x="125" y="24"/>
                  </a:lnTo>
                  <a:lnTo>
                    <a:pt x="164" y="32"/>
                  </a:lnTo>
                  <a:lnTo>
                    <a:pt x="202" y="40"/>
                  </a:lnTo>
                  <a:lnTo>
                    <a:pt x="241" y="48"/>
                  </a:lnTo>
                  <a:lnTo>
                    <a:pt x="280" y="56"/>
                  </a:lnTo>
                  <a:lnTo>
                    <a:pt x="320" y="64"/>
                  </a:lnTo>
                  <a:lnTo>
                    <a:pt x="359" y="72"/>
                  </a:lnTo>
                  <a:lnTo>
                    <a:pt x="398" y="80"/>
                  </a:lnTo>
                  <a:lnTo>
                    <a:pt x="437" y="88"/>
                  </a:lnTo>
                  <a:lnTo>
                    <a:pt x="475" y="97"/>
                  </a:lnTo>
                  <a:lnTo>
                    <a:pt x="514" y="105"/>
                  </a:lnTo>
                  <a:lnTo>
                    <a:pt x="554" y="113"/>
                  </a:lnTo>
                  <a:lnTo>
                    <a:pt x="593" y="121"/>
                  </a:lnTo>
                  <a:lnTo>
                    <a:pt x="632" y="129"/>
                  </a:lnTo>
                  <a:lnTo>
                    <a:pt x="631" y="149"/>
                  </a:lnTo>
                  <a:lnTo>
                    <a:pt x="631" y="170"/>
                  </a:lnTo>
                  <a:lnTo>
                    <a:pt x="631" y="190"/>
                  </a:lnTo>
                  <a:lnTo>
                    <a:pt x="632" y="208"/>
                  </a:lnTo>
                  <a:lnTo>
                    <a:pt x="593" y="200"/>
                  </a:lnTo>
                  <a:lnTo>
                    <a:pt x="554" y="192"/>
                  </a:lnTo>
                  <a:lnTo>
                    <a:pt x="515" y="185"/>
                  </a:lnTo>
                  <a:lnTo>
                    <a:pt x="476" y="177"/>
                  </a:lnTo>
                  <a:lnTo>
                    <a:pt x="437" y="169"/>
                  </a:lnTo>
                  <a:lnTo>
                    <a:pt x="398" y="161"/>
                  </a:lnTo>
                  <a:lnTo>
                    <a:pt x="359" y="153"/>
                  </a:lnTo>
                  <a:lnTo>
                    <a:pt x="320" y="145"/>
                  </a:lnTo>
                  <a:lnTo>
                    <a:pt x="280" y="138"/>
                  </a:lnTo>
                  <a:lnTo>
                    <a:pt x="242" y="130"/>
                  </a:lnTo>
                  <a:lnTo>
                    <a:pt x="203" y="122"/>
                  </a:lnTo>
                  <a:lnTo>
                    <a:pt x="164" y="114"/>
                  </a:lnTo>
                  <a:lnTo>
                    <a:pt x="125" y="106"/>
                  </a:lnTo>
                  <a:lnTo>
                    <a:pt x="86" y="99"/>
                  </a:lnTo>
                  <a:lnTo>
                    <a:pt x="47" y="91"/>
                  </a:lnTo>
                  <a:lnTo>
                    <a:pt x="7" y="83"/>
                  </a:lnTo>
                  <a:lnTo>
                    <a:pt x="3" y="61"/>
                  </a:lnTo>
                  <a:lnTo>
                    <a:pt x="0" y="38"/>
                  </a:lnTo>
                  <a:lnTo>
                    <a:pt x="2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0" name="Freeform 160">
              <a:extLst>
                <a:ext uri="{FF2B5EF4-FFF2-40B4-BE49-F238E27FC236}">
                  <a16:creationId xmlns:a16="http://schemas.microsoft.com/office/drawing/2014/main" id="{74A7C14A-CFB3-43A8-B5D6-BE3975243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" y="2611"/>
              <a:ext cx="319" cy="106"/>
            </a:xfrm>
            <a:custGeom>
              <a:avLst/>
              <a:gdLst>
                <a:gd name="T0" fmla="*/ 7 w 642"/>
                <a:gd name="T1" fmla="*/ 0 h 212"/>
                <a:gd name="T2" fmla="*/ 46 w 642"/>
                <a:gd name="T3" fmla="*/ 9 h 212"/>
                <a:gd name="T4" fmla="*/ 86 w 642"/>
                <a:gd name="T5" fmla="*/ 17 h 212"/>
                <a:gd name="T6" fmla="*/ 126 w 642"/>
                <a:gd name="T7" fmla="*/ 25 h 212"/>
                <a:gd name="T8" fmla="*/ 166 w 642"/>
                <a:gd name="T9" fmla="*/ 33 h 212"/>
                <a:gd name="T10" fmla="*/ 205 w 642"/>
                <a:gd name="T11" fmla="*/ 42 h 212"/>
                <a:gd name="T12" fmla="*/ 245 w 642"/>
                <a:gd name="T13" fmla="*/ 50 h 212"/>
                <a:gd name="T14" fmla="*/ 285 w 642"/>
                <a:gd name="T15" fmla="*/ 58 h 212"/>
                <a:gd name="T16" fmla="*/ 325 w 642"/>
                <a:gd name="T17" fmla="*/ 66 h 212"/>
                <a:gd name="T18" fmla="*/ 364 w 642"/>
                <a:gd name="T19" fmla="*/ 74 h 212"/>
                <a:gd name="T20" fmla="*/ 403 w 642"/>
                <a:gd name="T21" fmla="*/ 82 h 212"/>
                <a:gd name="T22" fmla="*/ 444 w 642"/>
                <a:gd name="T23" fmla="*/ 90 h 212"/>
                <a:gd name="T24" fmla="*/ 483 w 642"/>
                <a:gd name="T25" fmla="*/ 98 h 212"/>
                <a:gd name="T26" fmla="*/ 523 w 642"/>
                <a:gd name="T27" fmla="*/ 107 h 212"/>
                <a:gd name="T28" fmla="*/ 562 w 642"/>
                <a:gd name="T29" fmla="*/ 115 h 212"/>
                <a:gd name="T30" fmla="*/ 603 w 642"/>
                <a:gd name="T31" fmla="*/ 123 h 212"/>
                <a:gd name="T32" fmla="*/ 642 w 642"/>
                <a:gd name="T33" fmla="*/ 132 h 212"/>
                <a:gd name="T34" fmla="*/ 640 w 642"/>
                <a:gd name="T35" fmla="*/ 152 h 212"/>
                <a:gd name="T36" fmla="*/ 640 w 642"/>
                <a:gd name="T37" fmla="*/ 173 h 212"/>
                <a:gd name="T38" fmla="*/ 641 w 642"/>
                <a:gd name="T39" fmla="*/ 194 h 212"/>
                <a:gd name="T40" fmla="*/ 642 w 642"/>
                <a:gd name="T41" fmla="*/ 212 h 212"/>
                <a:gd name="T42" fmla="*/ 603 w 642"/>
                <a:gd name="T43" fmla="*/ 204 h 212"/>
                <a:gd name="T44" fmla="*/ 562 w 642"/>
                <a:gd name="T45" fmla="*/ 196 h 212"/>
                <a:gd name="T46" fmla="*/ 523 w 642"/>
                <a:gd name="T47" fmla="*/ 188 h 212"/>
                <a:gd name="T48" fmla="*/ 484 w 642"/>
                <a:gd name="T49" fmla="*/ 180 h 212"/>
                <a:gd name="T50" fmla="*/ 444 w 642"/>
                <a:gd name="T51" fmla="*/ 172 h 212"/>
                <a:gd name="T52" fmla="*/ 404 w 642"/>
                <a:gd name="T53" fmla="*/ 164 h 212"/>
                <a:gd name="T54" fmla="*/ 364 w 642"/>
                <a:gd name="T55" fmla="*/ 156 h 212"/>
                <a:gd name="T56" fmla="*/ 325 w 642"/>
                <a:gd name="T57" fmla="*/ 148 h 212"/>
                <a:gd name="T58" fmla="*/ 285 w 642"/>
                <a:gd name="T59" fmla="*/ 140 h 212"/>
                <a:gd name="T60" fmla="*/ 245 w 642"/>
                <a:gd name="T61" fmla="*/ 132 h 212"/>
                <a:gd name="T62" fmla="*/ 205 w 642"/>
                <a:gd name="T63" fmla="*/ 123 h 212"/>
                <a:gd name="T64" fmla="*/ 166 w 642"/>
                <a:gd name="T65" fmla="*/ 115 h 212"/>
                <a:gd name="T66" fmla="*/ 126 w 642"/>
                <a:gd name="T67" fmla="*/ 107 h 212"/>
                <a:gd name="T68" fmla="*/ 86 w 642"/>
                <a:gd name="T69" fmla="*/ 99 h 212"/>
                <a:gd name="T70" fmla="*/ 46 w 642"/>
                <a:gd name="T71" fmla="*/ 91 h 212"/>
                <a:gd name="T72" fmla="*/ 7 w 642"/>
                <a:gd name="T73" fmla="*/ 83 h 212"/>
                <a:gd name="T74" fmla="*/ 2 w 642"/>
                <a:gd name="T75" fmla="*/ 61 h 212"/>
                <a:gd name="T76" fmla="*/ 0 w 642"/>
                <a:gd name="T77" fmla="*/ 40 h 212"/>
                <a:gd name="T78" fmla="*/ 1 w 642"/>
                <a:gd name="T79" fmla="*/ 18 h 212"/>
                <a:gd name="T80" fmla="*/ 7 w 642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2" h="212">
                  <a:moveTo>
                    <a:pt x="7" y="0"/>
                  </a:moveTo>
                  <a:lnTo>
                    <a:pt x="46" y="9"/>
                  </a:lnTo>
                  <a:lnTo>
                    <a:pt x="86" y="17"/>
                  </a:lnTo>
                  <a:lnTo>
                    <a:pt x="126" y="25"/>
                  </a:lnTo>
                  <a:lnTo>
                    <a:pt x="166" y="33"/>
                  </a:lnTo>
                  <a:lnTo>
                    <a:pt x="205" y="42"/>
                  </a:lnTo>
                  <a:lnTo>
                    <a:pt x="245" y="50"/>
                  </a:lnTo>
                  <a:lnTo>
                    <a:pt x="285" y="58"/>
                  </a:lnTo>
                  <a:lnTo>
                    <a:pt x="325" y="66"/>
                  </a:lnTo>
                  <a:lnTo>
                    <a:pt x="364" y="74"/>
                  </a:lnTo>
                  <a:lnTo>
                    <a:pt x="403" y="82"/>
                  </a:lnTo>
                  <a:lnTo>
                    <a:pt x="444" y="90"/>
                  </a:lnTo>
                  <a:lnTo>
                    <a:pt x="483" y="98"/>
                  </a:lnTo>
                  <a:lnTo>
                    <a:pt x="523" y="107"/>
                  </a:lnTo>
                  <a:lnTo>
                    <a:pt x="562" y="115"/>
                  </a:lnTo>
                  <a:lnTo>
                    <a:pt x="603" y="123"/>
                  </a:lnTo>
                  <a:lnTo>
                    <a:pt x="642" y="132"/>
                  </a:lnTo>
                  <a:lnTo>
                    <a:pt x="640" y="152"/>
                  </a:lnTo>
                  <a:lnTo>
                    <a:pt x="640" y="173"/>
                  </a:lnTo>
                  <a:lnTo>
                    <a:pt x="641" y="194"/>
                  </a:lnTo>
                  <a:lnTo>
                    <a:pt x="642" y="212"/>
                  </a:lnTo>
                  <a:lnTo>
                    <a:pt x="603" y="204"/>
                  </a:lnTo>
                  <a:lnTo>
                    <a:pt x="562" y="196"/>
                  </a:lnTo>
                  <a:lnTo>
                    <a:pt x="523" y="188"/>
                  </a:lnTo>
                  <a:lnTo>
                    <a:pt x="484" y="180"/>
                  </a:lnTo>
                  <a:lnTo>
                    <a:pt x="444" y="172"/>
                  </a:lnTo>
                  <a:lnTo>
                    <a:pt x="404" y="164"/>
                  </a:lnTo>
                  <a:lnTo>
                    <a:pt x="364" y="156"/>
                  </a:lnTo>
                  <a:lnTo>
                    <a:pt x="325" y="148"/>
                  </a:lnTo>
                  <a:lnTo>
                    <a:pt x="285" y="140"/>
                  </a:lnTo>
                  <a:lnTo>
                    <a:pt x="245" y="132"/>
                  </a:lnTo>
                  <a:lnTo>
                    <a:pt x="205" y="123"/>
                  </a:lnTo>
                  <a:lnTo>
                    <a:pt x="166" y="115"/>
                  </a:lnTo>
                  <a:lnTo>
                    <a:pt x="126" y="107"/>
                  </a:lnTo>
                  <a:lnTo>
                    <a:pt x="86" y="99"/>
                  </a:lnTo>
                  <a:lnTo>
                    <a:pt x="46" y="91"/>
                  </a:lnTo>
                  <a:lnTo>
                    <a:pt x="7" y="83"/>
                  </a:lnTo>
                  <a:lnTo>
                    <a:pt x="2" y="61"/>
                  </a:lnTo>
                  <a:lnTo>
                    <a:pt x="0" y="40"/>
                  </a:lnTo>
                  <a:lnTo>
                    <a:pt x="1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1" name="Freeform 161">
              <a:extLst>
                <a:ext uri="{FF2B5EF4-FFF2-40B4-BE49-F238E27FC236}">
                  <a16:creationId xmlns:a16="http://schemas.microsoft.com/office/drawing/2014/main" id="{0E2FEC41-7F49-49EC-9D4E-71C254F6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617"/>
              <a:ext cx="325" cy="106"/>
            </a:xfrm>
            <a:custGeom>
              <a:avLst/>
              <a:gdLst>
                <a:gd name="T0" fmla="*/ 6 w 651"/>
                <a:gd name="T1" fmla="*/ 0 h 215"/>
                <a:gd name="T2" fmla="*/ 46 w 651"/>
                <a:gd name="T3" fmla="*/ 8 h 215"/>
                <a:gd name="T4" fmla="*/ 86 w 651"/>
                <a:gd name="T5" fmla="*/ 17 h 215"/>
                <a:gd name="T6" fmla="*/ 127 w 651"/>
                <a:gd name="T7" fmla="*/ 25 h 215"/>
                <a:gd name="T8" fmla="*/ 167 w 651"/>
                <a:gd name="T9" fmla="*/ 33 h 215"/>
                <a:gd name="T10" fmla="*/ 207 w 651"/>
                <a:gd name="T11" fmla="*/ 41 h 215"/>
                <a:gd name="T12" fmla="*/ 248 w 651"/>
                <a:gd name="T13" fmla="*/ 51 h 215"/>
                <a:gd name="T14" fmla="*/ 288 w 651"/>
                <a:gd name="T15" fmla="*/ 59 h 215"/>
                <a:gd name="T16" fmla="*/ 328 w 651"/>
                <a:gd name="T17" fmla="*/ 67 h 215"/>
                <a:gd name="T18" fmla="*/ 369 w 651"/>
                <a:gd name="T19" fmla="*/ 75 h 215"/>
                <a:gd name="T20" fmla="*/ 409 w 651"/>
                <a:gd name="T21" fmla="*/ 83 h 215"/>
                <a:gd name="T22" fmla="*/ 449 w 651"/>
                <a:gd name="T23" fmla="*/ 92 h 215"/>
                <a:gd name="T24" fmla="*/ 490 w 651"/>
                <a:gd name="T25" fmla="*/ 100 h 215"/>
                <a:gd name="T26" fmla="*/ 530 w 651"/>
                <a:gd name="T27" fmla="*/ 108 h 215"/>
                <a:gd name="T28" fmla="*/ 570 w 651"/>
                <a:gd name="T29" fmla="*/ 116 h 215"/>
                <a:gd name="T30" fmla="*/ 610 w 651"/>
                <a:gd name="T31" fmla="*/ 125 h 215"/>
                <a:gd name="T32" fmla="*/ 651 w 651"/>
                <a:gd name="T33" fmla="*/ 133 h 215"/>
                <a:gd name="T34" fmla="*/ 649 w 651"/>
                <a:gd name="T35" fmla="*/ 154 h 215"/>
                <a:gd name="T36" fmla="*/ 649 w 651"/>
                <a:gd name="T37" fmla="*/ 176 h 215"/>
                <a:gd name="T38" fmla="*/ 650 w 651"/>
                <a:gd name="T39" fmla="*/ 197 h 215"/>
                <a:gd name="T40" fmla="*/ 651 w 651"/>
                <a:gd name="T41" fmla="*/ 215 h 215"/>
                <a:gd name="T42" fmla="*/ 610 w 651"/>
                <a:gd name="T43" fmla="*/ 207 h 215"/>
                <a:gd name="T44" fmla="*/ 570 w 651"/>
                <a:gd name="T45" fmla="*/ 199 h 215"/>
                <a:gd name="T46" fmla="*/ 530 w 651"/>
                <a:gd name="T47" fmla="*/ 191 h 215"/>
                <a:gd name="T48" fmla="*/ 490 w 651"/>
                <a:gd name="T49" fmla="*/ 182 h 215"/>
                <a:gd name="T50" fmla="*/ 449 w 651"/>
                <a:gd name="T51" fmla="*/ 174 h 215"/>
                <a:gd name="T52" fmla="*/ 409 w 651"/>
                <a:gd name="T53" fmla="*/ 166 h 215"/>
                <a:gd name="T54" fmla="*/ 369 w 651"/>
                <a:gd name="T55" fmla="*/ 157 h 215"/>
                <a:gd name="T56" fmla="*/ 328 w 651"/>
                <a:gd name="T57" fmla="*/ 149 h 215"/>
                <a:gd name="T58" fmla="*/ 287 w 651"/>
                <a:gd name="T59" fmla="*/ 141 h 215"/>
                <a:gd name="T60" fmla="*/ 246 w 651"/>
                <a:gd name="T61" fmla="*/ 133 h 215"/>
                <a:gd name="T62" fmla="*/ 206 w 651"/>
                <a:gd name="T63" fmla="*/ 124 h 215"/>
                <a:gd name="T64" fmla="*/ 166 w 651"/>
                <a:gd name="T65" fmla="*/ 116 h 215"/>
                <a:gd name="T66" fmla="*/ 125 w 651"/>
                <a:gd name="T67" fmla="*/ 108 h 215"/>
                <a:gd name="T68" fmla="*/ 85 w 651"/>
                <a:gd name="T69" fmla="*/ 100 h 215"/>
                <a:gd name="T70" fmla="*/ 45 w 651"/>
                <a:gd name="T71" fmla="*/ 91 h 215"/>
                <a:gd name="T72" fmla="*/ 4 w 651"/>
                <a:gd name="T73" fmla="*/ 83 h 215"/>
                <a:gd name="T74" fmla="*/ 1 w 651"/>
                <a:gd name="T75" fmla="*/ 61 h 215"/>
                <a:gd name="T76" fmla="*/ 0 w 651"/>
                <a:gd name="T77" fmla="*/ 39 h 215"/>
                <a:gd name="T78" fmla="*/ 1 w 651"/>
                <a:gd name="T79" fmla="*/ 18 h 215"/>
                <a:gd name="T80" fmla="*/ 6 w 651"/>
                <a:gd name="T8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1" h="215">
                  <a:moveTo>
                    <a:pt x="6" y="0"/>
                  </a:moveTo>
                  <a:lnTo>
                    <a:pt x="46" y="8"/>
                  </a:lnTo>
                  <a:lnTo>
                    <a:pt x="86" y="17"/>
                  </a:lnTo>
                  <a:lnTo>
                    <a:pt x="127" y="25"/>
                  </a:lnTo>
                  <a:lnTo>
                    <a:pt x="167" y="33"/>
                  </a:lnTo>
                  <a:lnTo>
                    <a:pt x="207" y="41"/>
                  </a:lnTo>
                  <a:lnTo>
                    <a:pt x="248" y="51"/>
                  </a:lnTo>
                  <a:lnTo>
                    <a:pt x="288" y="59"/>
                  </a:lnTo>
                  <a:lnTo>
                    <a:pt x="328" y="67"/>
                  </a:lnTo>
                  <a:lnTo>
                    <a:pt x="369" y="75"/>
                  </a:lnTo>
                  <a:lnTo>
                    <a:pt x="409" y="83"/>
                  </a:lnTo>
                  <a:lnTo>
                    <a:pt x="449" y="92"/>
                  </a:lnTo>
                  <a:lnTo>
                    <a:pt x="490" y="100"/>
                  </a:lnTo>
                  <a:lnTo>
                    <a:pt x="530" y="108"/>
                  </a:lnTo>
                  <a:lnTo>
                    <a:pt x="570" y="116"/>
                  </a:lnTo>
                  <a:lnTo>
                    <a:pt x="610" y="125"/>
                  </a:lnTo>
                  <a:lnTo>
                    <a:pt x="651" y="133"/>
                  </a:lnTo>
                  <a:lnTo>
                    <a:pt x="649" y="154"/>
                  </a:lnTo>
                  <a:lnTo>
                    <a:pt x="649" y="176"/>
                  </a:lnTo>
                  <a:lnTo>
                    <a:pt x="650" y="197"/>
                  </a:lnTo>
                  <a:lnTo>
                    <a:pt x="651" y="215"/>
                  </a:lnTo>
                  <a:lnTo>
                    <a:pt x="610" y="207"/>
                  </a:lnTo>
                  <a:lnTo>
                    <a:pt x="570" y="199"/>
                  </a:lnTo>
                  <a:lnTo>
                    <a:pt x="530" y="191"/>
                  </a:lnTo>
                  <a:lnTo>
                    <a:pt x="490" y="182"/>
                  </a:lnTo>
                  <a:lnTo>
                    <a:pt x="449" y="174"/>
                  </a:lnTo>
                  <a:lnTo>
                    <a:pt x="409" y="166"/>
                  </a:lnTo>
                  <a:lnTo>
                    <a:pt x="369" y="157"/>
                  </a:lnTo>
                  <a:lnTo>
                    <a:pt x="328" y="149"/>
                  </a:lnTo>
                  <a:lnTo>
                    <a:pt x="287" y="141"/>
                  </a:lnTo>
                  <a:lnTo>
                    <a:pt x="246" y="133"/>
                  </a:lnTo>
                  <a:lnTo>
                    <a:pt x="206" y="124"/>
                  </a:lnTo>
                  <a:lnTo>
                    <a:pt x="166" y="116"/>
                  </a:lnTo>
                  <a:lnTo>
                    <a:pt x="125" y="108"/>
                  </a:lnTo>
                  <a:lnTo>
                    <a:pt x="85" y="100"/>
                  </a:lnTo>
                  <a:lnTo>
                    <a:pt x="45" y="91"/>
                  </a:lnTo>
                  <a:lnTo>
                    <a:pt x="4" y="83"/>
                  </a:lnTo>
                  <a:lnTo>
                    <a:pt x="1" y="61"/>
                  </a:lnTo>
                  <a:lnTo>
                    <a:pt x="0" y="39"/>
                  </a:lnTo>
                  <a:lnTo>
                    <a:pt x="1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2" name="Freeform 162">
              <a:extLst>
                <a:ext uri="{FF2B5EF4-FFF2-40B4-BE49-F238E27FC236}">
                  <a16:creationId xmlns:a16="http://schemas.microsoft.com/office/drawing/2014/main" id="{C9019797-65CC-45DA-BD9A-6946955A7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" y="2624"/>
              <a:ext cx="331" cy="110"/>
            </a:xfrm>
            <a:custGeom>
              <a:avLst/>
              <a:gdLst>
                <a:gd name="T0" fmla="*/ 5 w 663"/>
                <a:gd name="T1" fmla="*/ 0 h 218"/>
                <a:gd name="T2" fmla="*/ 47 w 663"/>
                <a:gd name="T3" fmla="*/ 8 h 218"/>
                <a:gd name="T4" fmla="*/ 87 w 663"/>
                <a:gd name="T5" fmla="*/ 16 h 218"/>
                <a:gd name="T6" fmla="*/ 128 w 663"/>
                <a:gd name="T7" fmla="*/ 24 h 218"/>
                <a:gd name="T8" fmla="*/ 169 w 663"/>
                <a:gd name="T9" fmla="*/ 33 h 218"/>
                <a:gd name="T10" fmla="*/ 210 w 663"/>
                <a:gd name="T11" fmla="*/ 41 h 218"/>
                <a:gd name="T12" fmla="*/ 252 w 663"/>
                <a:gd name="T13" fmla="*/ 49 h 218"/>
                <a:gd name="T14" fmla="*/ 292 w 663"/>
                <a:gd name="T15" fmla="*/ 57 h 218"/>
                <a:gd name="T16" fmla="*/ 333 w 663"/>
                <a:gd name="T17" fmla="*/ 66 h 218"/>
                <a:gd name="T18" fmla="*/ 374 w 663"/>
                <a:gd name="T19" fmla="*/ 74 h 218"/>
                <a:gd name="T20" fmla="*/ 415 w 663"/>
                <a:gd name="T21" fmla="*/ 82 h 218"/>
                <a:gd name="T22" fmla="*/ 457 w 663"/>
                <a:gd name="T23" fmla="*/ 90 h 218"/>
                <a:gd name="T24" fmla="*/ 497 w 663"/>
                <a:gd name="T25" fmla="*/ 100 h 218"/>
                <a:gd name="T26" fmla="*/ 539 w 663"/>
                <a:gd name="T27" fmla="*/ 108 h 218"/>
                <a:gd name="T28" fmla="*/ 579 w 663"/>
                <a:gd name="T29" fmla="*/ 116 h 218"/>
                <a:gd name="T30" fmla="*/ 620 w 663"/>
                <a:gd name="T31" fmla="*/ 125 h 218"/>
                <a:gd name="T32" fmla="*/ 661 w 663"/>
                <a:gd name="T33" fmla="*/ 133 h 218"/>
                <a:gd name="T34" fmla="*/ 658 w 663"/>
                <a:gd name="T35" fmla="*/ 155 h 218"/>
                <a:gd name="T36" fmla="*/ 658 w 663"/>
                <a:gd name="T37" fmla="*/ 178 h 218"/>
                <a:gd name="T38" fmla="*/ 659 w 663"/>
                <a:gd name="T39" fmla="*/ 200 h 218"/>
                <a:gd name="T40" fmla="*/ 663 w 663"/>
                <a:gd name="T41" fmla="*/ 218 h 218"/>
                <a:gd name="T42" fmla="*/ 621 w 663"/>
                <a:gd name="T43" fmla="*/ 210 h 218"/>
                <a:gd name="T44" fmla="*/ 580 w 663"/>
                <a:gd name="T45" fmla="*/ 201 h 218"/>
                <a:gd name="T46" fmla="*/ 540 w 663"/>
                <a:gd name="T47" fmla="*/ 193 h 218"/>
                <a:gd name="T48" fmla="*/ 498 w 663"/>
                <a:gd name="T49" fmla="*/ 184 h 218"/>
                <a:gd name="T50" fmla="*/ 457 w 663"/>
                <a:gd name="T51" fmla="*/ 175 h 218"/>
                <a:gd name="T52" fmla="*/ 415 w 663"/>
                <a:gd name="T53" fmla="*/ 166 h 218"/>
                <a:gd name="T54" fmla="*/ 375 w 663"/>
                <a:gd name="T55" fmla="*/ 158 h 218"/>
                <a:gd name="T56" fmla="*/ 333 w 663"/>
                <a:gd name="T57" fmla="*/ 150 h 218"/>
                <a:gd name="T58" fmla="*/ 292 w 663"/>
                <a:gd name="T59" fmla="*/ 141 h 218"/>
                <a:gd name="T60" fmla="*/ 252 w 663"/>
                <a:gd name="T61" fmla="*/ 133 h 218"/>
                <a:gd name="T62" fmla="*/ 210 w 663"/>
                <a:gd name="T63" fmla="*/ 125 h 218"/>
                <a:gd name="T64" fmla="*/ 170 w 663"/>
                <a:gd name="T65" fmla="*/ 116 h 218"/>
                <a:gd name="T66" fmla="*/ 128 w 663"/>
                <a:gd name="T67" fmla="*/ 108 h 218"/>
                <a:gd name="T68" fmla="*/ 87 w 663"/>
                <a:gd name="T69" fmla="*/ 100 h 218"/>
                <a:gd name="T70" fmla="*/ 47 w 663"/>
                <a:gd name="T71" fmla="*/ 90 h 218"/>
                <a:gd name="T72" fmla="*/ 5 w 663"/>
                <a:gd name="T73" fmla="*/ 82 h 218"/>
                <a:gd name="T74" fmla="*/ 2 w 663"/>
                <a:gd name="T75" fmla="*/ 61 h 218"/>
                <a:gd name="T76" fmla="*/ 0 w 663"/>
                <a:gd name="T77" fmla="*/ 39 h 218"/>
                <a:gd name="T78" fmla="*/ 2 w 663"/>
                <a:gd name="T79" fmla="*/ 18 h 218"/>
                <a:gd name="T80" fmla="*/ 5 w 663"/>
                <a:gd name="T8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3" h="218">
                  <a:moveTo>
                    <a:pt x="5" y="0"/>
                  </a:moveTo>
                  <a:lnTo>
                    <a:pt x="47" y="8"/>
                  </a:lnTo>
                  <a:lnTo>
                    <a:pt x="87" y="16"/>
                  </a:lnTo>
                  <a:lnTo>
                    <a:pt x="128" y="24"/>
                  </a:lnTo>
                  <a:lnTo>
                    <a:pt x="169" y="33"/>
                  </a:lnTo>
                  <a:lnTo>
                    <a:pt x="210" y="41"/>
                  </a:lnTo>
                  <a:lnTo>
                    <a:pt x="252" y="49"/>
                  </a:lnTo>
                  <a:lnTo>
                    <a:pt x="292" y="57"/>
                  </a:lnTo>
                  <a:lnTo>
                    <a:pt x="333" y="66"/>
                  </a:lnTo>
                  <a:lnTo>
                    <a:pt x="374" y="74"/>
                  </a:lnTo>
                  <a:lnTo>
                    <a:pt x="415" y="82"/>
                  </a:lnTo>
                  <a:lnTo>
                    <a:pt x="457" y="90"/>
                  </a:lnTo>
                  <a:lnTo>
                    <a:pt x="497" y="100"/>
                  </a:lnTo>
                  <a:lnTo>
                    <a:pt x="539" y="108"/>
                  </a:lnTo>
                  <a:lnTo>
                    <a:pt x="579" y="116"/>
                  </a:lnTo>
                  <a:lnTo>
                    <a:pt x="620" y="125"/>
                  </a:lnTo>
                  <a:lnTo>
                    <a:pt x="661" y="133"/>
                  </a:lnTo>
                  <a:lnTo>
                    <a:pt x="658" y="155"/>
                  </a:lnTo>
                  <a:lnTo>
                    <a:pt x="658" y="178"/>
                  </a:lnTo>
                  <a:lnTo>
                    <a:pt x="659" y="200"/>
                  </a:lnTo>
                  <a:lnTo>
                    <a:pt x="663" y="218"/>
                  </a:lnTo>
                  <a:lnTo>
                    <a:pt x="621" y="210"/>
                  </a:lnTo>
                  <a:lnTo>
                    <a:pt x="580" y="201"/>
                  </a:lnTo>
                  <a:lnTo>
                    <a:pt x="540" y="193"/>
                  </a:lnTo>
                  <a:lnTo>
                    <a:pt x="498" y="184"/>
                  </a:lnTo>
                  <a:lnTo>
                    <a:pt x="457" y="175"/>
                  </a:lnTo>
                  <a:lnTo>
                    <a:pt x="415" y="166"/>
                  </a:lnTo>
                  <a:lnTo>
                    <a:pt x="375" y="158"/>
                  </a:lnTo>
                  <a:lnTo>
                    <a:pt x="333" y="150"/>
                  </a:lnTo>
                  <a:lnTo>
                    <a:pt x="292" y="141"/>
                  </a:lnTo>
                  <a:lnTo>
                    <a:pt x="252" y="133"/>
                  </a:lnTo>
                  <a:lnTo>
                    <a:pt x="210" y="125"/>
                  </a:lnTo>
                  <a:lnTo>
                    <a:pt x="170" y="116"/>
                  </a:lnTo>
                  <a:lnTo>
                    <a:pt x="128" y="108"/>
                  </a:lnTo>
                  <a:lnTo>
                    <a:pt x="87" y="100"/>
                  </a:lnTo>
                  <a:lnTo>
                    <a:pt x="47" y="90"/>
                  </a:lnTo>
                  <a:lnTo>
                    <a:pt x="5" y="82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2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3" name="Freeform 163">
              <a:extLst>
                <a:ext uri="{FF2B5EF4-FFF2-40B4-BE49-F238E27FC236}">
                  <a16:creationId xmlns:a16="http://schemas.microsoft.com/office/drawing/2014/main" id="{D73617B1-3AAA-469E-82FB-6D19FDDD3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2630"/>
              <a:ext cx="337" cy="110"/>
            </a:xfrm>
            <a:custGeom>
              <a:avLst/>
              <a:gdLst>
                <a:gd name="T0" fmla="*/ 4 w 672"/>
                <a:gd name="T1" fmla="*/ 0 h 222"/>
                <a:gd name="T2" fmla="*/ 45 w 672"/>
                <a:gd name="T3" fmla="*/ 8 h 222"/>
                <a:gd name="T4" fmla="*/ 87 w 672"/>
                <a:gd name="T5" fmla="*/ 17 h 222"/>
                <a:gd name="T6" fmla="*/ 128 w 672"/>
                <a:gd name="T7" fmla="*/ 25 h 222"/>
                <a:gd name="T8" fmla="*/ 171 w 672"/>
                <a:gd name="T9" fmla="*/ 33 h 222"/>
                <a:gd name="T10" fmla="*/ 212 w 672"/>
                <a:gd name="T11" fmla="*/ 43 h 222"/>
                <a:gd name="T12" fmla="*/ 254 w 672"/>
                <a:gd name="T13" fmla="*/ 51 h 222"/>
                <a:gd name="T14" fmla="*/ 295 w 672"/>
                <a:gd name="T15" fmla="*/ 59 h 222"/>
                <a:gd name="T16" fmla="*/ 337 w 672"/>
                <a:gd name="T17" fmla="*/ 68 h 222"/>
                <a:gd name="T18" fmla="*/ 378 w 672"/>
                <a:gd name="T19" fmla="*/ 76 h 222"/>
                <a:gd name="T20" fmla="*/ 420 w 672"/>
                <a:gd name="T21" fmla="*/ 84 h 222"/>
                <a:gd name="T22" fmla="*/ 461 w 672"/>
                <a:gd name="T23" fmla="*/ 93 h 222"/>
                <a:gd name="T24" fmla="*/ 503 w 672"/>
                <a:gd name="T25" fmla="*/ 101 h 222"/>
                <a:gd name="T26" fmla="*/ 545 w 672"/>
                <a:gd name="T27" fmla="*/ 110 h 222"/>
                <a:gd name="T28" fmla="*/ 587 w 672"/>
                <a:gd name="T29" fmla="*/ 119 h 222"/>
                <a:gd name="T30" fmla="*/ 628 w 672"/>
                <a:gd name="T31" fmla="*/ 128 h 222"/>
                <a:gd name="T32" fmla="*/ 670 w 672"/>
                <a:gd name="T33" fmla="*/ 136 h 222"/>
                <a:gd name="T34" fmla="*/ 667 w 672"/>
                <a:gd name="T35" fmla="*/ 158 h 222"/>
                <a:gd name="T36" fmla="*/ 667 w 672"/>
                <a:gd name="T37" fmla="*/ 181 h 222"/>
                <a:gd name="T38" fmla="*/ 668 w 672"/>
                <a:gd name="T39" fmla="*/ 202 h 222"/>
                <a:gd name="T40" fmla="*/ 672 w 672"/>
                <a:gd name="T41" fmla="*/ 222 h 222"/>
                <a:gd name="T42" fmla="*/ 630 w 672"/>
                <a:gd name="T43" fmla="*/ 213 h 222"/>
                <a:gd name="T44" fmla="*/ 588 w 672"/>
                <a:gd name="T45" fmla="*/ 205 h 222"/>
                <a:gd name="T46" fmla="*/ 546 w 672"/>
                <a:gd name="T47" fmla="*/ 196 h 222"/>
                <a:gd name="T48" fmla="*/ 505 w 672"/>
                <a:gd name="T49" fmla="*/ 186 h 222"/>
                <a:gd name="T50" fmla="*/ 462 w 672"/>
                <a:gd name="T51" fmla="*/ 178 h 222"/>
                <a:gd name="T52" fmla="*/ 421 w 672"/>
                <a:gd name="T53" fmla="*/ 169 h 222"/>
                <a:gd name="T54" fmla="*/ 379 w 672"/>
                <a:gd name="T55" fmla="*/ 161 h 222"/>
                <a:gd name="T56" fmla="*/ 338 w 672"/>
                <a:gd name="T57" fmla="*/ 152 h 222"/>
                <a:gd name="T58" fmla="*/ 295 w 672"/>
                <a:gd name="T59" fmla="*/ 144 h 222"/>
                <a:gd name="T60" fmla="*/ 254 w 672"/>
                <a:gd name="T61" fmla="*/ 135 h 222"/>
                <a:gd name="T62" fmla="*/ 212 w 672"/>
                <a:gd name="T63" fmla="*/ 127 h 222"/>
                <a:gd name="T64" fmla="*/ 171 w 672"/>
                <a:gd name="T65" fmla="*/ 117 h 222"/>
                <a:gd name="T66" fmla="*/ 129 w 672"/>
                <a:gd name="T67" fmla="*/ 109 h 222"/>
                <a:gd name="T68" fmla="*/ 87 w 672"/>
                <a:gd name="T69" fmla="*/ 100 h 222"/>
                <a:gd name="T70" fmla="*/ 45 w 672"/>
                <a:gd name="T71" fmla="*/ 92 h 222"/>
                <a:gd name="T72" fmla="*/ 4 w 672"/>
                <a:gd name="T73" fmla="*/ 83 h 222"/>
                <a:gd name="T74" fmla="*/ 1 w 672"/>
                <a:gd name="T75" fmla="*/ 62 h 222"/>
                <a:gd name="T76" fmla="*/ 0 w 672"/>
                <a:gd name="T77" fmla="*/ 40 h 222"/>
                <a:gd name="T78" fmla="*/ 0 w 672"/>
                <a:gd name="T79" fmla="*/ 20 h 222"/>
                <a:gd name="T80" fmla="*/ 4 w 672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2" h="222">
                  <a:moveTo>
                    <a:pt x="4" y="0"/>
                  </a:moveTo>
                  <a:lnTo>
                    <a:pt x="45" y="8"/>
                  </a:lnTo>
                  <a:lnTo>
                    <a:pt x="87" y="17"/>
                  </a:lnTo>
                  <a:lnTo>
                    <a:pt x="128" y="25"/>
                  </a:lnTo>
                  <a:lnTo>
                    <a:pt x="171" y="33"/>
                  </a:lnTo>
                  <a:lnTo>
                    <a:pt x="212" y="43"/>
                  </a:lnTo>
                  <a:lnTo>
                    <a:pt x="254" y="51"/>
                  </a:lnTo>
                  <a:lnTo>
                    <a:pt x="295" y="59"/>
                  </a:lnTo>
                  <a:lnTo>
                    <a:pt x="337" y="68"/>
                  </a:lnTo>
                  <a:lnTo>
                    <a:pt x="378" y="76"/>
                  </a:lnTo>
                  <a:lnTo>
                    <a:pt x="420" y="84"/>
                  </a:lnTo>
                  <a:lnTo>
                    <a:pt x="461" y="93"/>
                  </a:lnTo>
                  <a:lnTo>
                    <a:pt x="503" y="101"/>
                  </a:lnTo>
                  <a:lnTo>
                    <a:pt x="545" y="110"/>
                  </a:lnTo>
                  <a:lnTo>
                    <a:pt x="587" y="119"/>
                  </a:lnTo>
                  <a:lnTo>
                    <a:pt x="628" y="128"/>
                  </a:lnTo>
                  <a:lnTo>
                    <a:pt x="670" y="136"/>
                  </a:lnTo>
                  <a:lnTo>
                    <a:pt x="667" y="158"/>
                  </a:lnTo>
                  <a:lnTo>
                    <a:pt x="667" y="181"/>
                  </a:lnTo>
                  <a:lnTo>
                    <a:pt x="668" y="202"/>
                  </a:lnTo>
                  <a:lnTo>
                    <a:pt x="672" y="222"/>
                  </a:lnTo>
                  <a:lnTo>
                    <a:pt x="630" y="213"/>
                  </a:lnTo>
                  <a:lnTo>
                    <a:pt x="588" y="205"/>
                  </a:lnTo>
                  <a:lnTo>
                    <a:pt x="546" y="196"/>
                  </a:lnTo>
                  <a:lnTo>
                    <a:pt x="505" y="186"/>
                  </a:lnTo>
                  <a:lnTo>
                    <a:pt x="462" y="178"/>
                  </a:lnTo>
                  <a:lnTo>
                    <a:pt x="421" y="169"/>
                  </a:lnTo>
                  <a:lnTo>
                    <a:pt x="379" y="161"/>
                  </a:lnTo>
                  <a:lnTo>
                    <a:pt x="338" y="152"/>
                  </a:lnTo>
                  <a:lnTo>
                    <a:pt x="295" y="144"/>
                  </a:lnTo>
                  <a:lnTo>
                    <a:pt x="254" y="135"/>
                  </a:lnTo>
                  <a:lnTo>
                    <a:pt x="212" y="127"/>
                  </a:lnTo>
                  <a:lnTo>
                    <a:pt x="171" y="117"/>
                  </a:lnTo>
                  <a:lnTo>
                    <a:pt x="129" y="109"/>
                  </a:lnTo>
                  <a:lnTo>
                    <a:pt x="87" y="100"/>
                  </a:lnTo>
                  <a:lnTo>
                    <a:pt x="45" y="92"/>
                  </a:lnTo>
                  <a:lnTo>
                    <a:pt x="4" y="83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4" name="Freeform 164">
              <a:extLst>
                <a:ext uri="{FF2B5EF4-FFF2-40B4-BE49-F238E27FC236}">
                  <a16:creationId xmlns:a16="http://schemas.microsoft.com/office/drawing/2014/main" id="{927545E6-8C1C-4E15-86F1-D0742DF51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2636"/>
              <a:ext cx="340" cy="110"/>
            </a:xfrm>
            <a:custGeom>
              <a:avLst/>
              <a:gdLst>
                <a:gd name="T0" fmla="*/ 3 w 682"/>
                <a:gd name="T1" fmla="*/ 0 h 225"/>
                <a:gd name="T2" fmla="*/ 46 w 682"/>
                <a:gd name="T3" fmla="*/ 8 h 225"/>
                <a:gd name="T4" fmla="*/ 87 w 682"/>
                <a:gd name="T5" fmla="*/ 17 h 225"/>
                <a:gd name="T6" fmla="*/ 130 w 682"/>
                <a:gd name="T7" fmla="*/ 25 h 225"/>
                <a:gd name="T8" fmla="*/ 171 w 682"/>
                <a:gd name="T9" fmla="*/ 34 h 225"/>
                <a:gd name="T10" fmla="*/ 214 w 682"/>
                <a:gd name="T11" fmla="*/ 42 h 225"/>
                <a:gd name="T12" fmla="*/ 257 w 682"/>
                <a:gd name="T13" fmla="*/ 51 h 225"/>
                <a:gd name="T14" fmla="*/ 298 w 682"/>
                <a:gd name="T15" fmla="*/ 59 h 225"/>
                <a:gd name="T16" fmla="*/ 341 w 682"/>
                <a:gd name="T17" fmla="*/ 69 h 225"/>
                <a:gd name="T18" fmla="*/ 383 w 682"/>
                <a:gd name="T19" fmla="*/ 77 h 225"/>
                <a:gd name="T20" fmla="*/ 426 w 682"/>
                <a:gd name="T21" fmla="*/ 86 h 225"/>
                <a:gd name="T22" fmla="*/ 468 w 682"/>
                <a:gd name="T23" fmla="*/ 94 h 225"/>
                <a:gd name="T24" fmla="*/ 510 w 682"/>
                <a:gd name="T25" fmla="*/ 103 h 225"/>
                <a:gd name="T26" fmla="*/ 553 w 682"/>
                <a:gd name="T27" fmla="*/ 111 h 225"/>
                <a:gd name="T28" fmla="*/ 595 w 682"/>
                <a:gd name="T29" fmla="*/ 119 h 225"/>
                <a:gd name="T30" fmla="*/ 637 w 682"/>
                <a:gd name="T31" fmla="*/ 128 h 225"/>
                <a:gd name="T32" fmla="*/ 680 w 682"/>
                <a:gd name="T33" fmla="*/ 136 h 225"/>
                <a:gd name="T34" fmla="*/ 676 w 682"/>
                <a:gd name="T35" fmla="*/ 159 h 225"/>
                <a:gd name="T36" fmla="*/ 676 w 682"/>
                <a:gd name="T37" fmla="*/ 184 h 225"/>
                <a:gd name="T38" fmla="*/ 678 w 682"/>
                <a:gd name="T39" fmla="*/ 205 h 225"/>
                <a:gd name="T40" fmla="*/ 682 w 682"/>
                <a:gd name="T41" fmla="*/ 225 h 225"/>
                <a:gd name="T42" fmla="*/ 639 w 682"/>
                <a:gd name="T43" fmla="*/ 216 h 225"/>
                <a:gd name="T44" fmla="*/ 597 w 682"/>
                <a:gd name="T45" fmla="*/ 208 h 225"/>
                <a:gd name="T46" fmla="*/ 554 w 682"/>
                <a:gd name="T47" fmla="*/ 198 h 225"/>
                <a:gd name="T48" fmla="*/ 511 w 682"/>
                <a:gd name="T49" fmla="*/ 189 h 225"/>
                <a:gd name="T50" fmla="*/ 470 w 682"/>
                <a:gd name="T51" fmla="*/ 181 h 225"/>
                <a:gd name="T52" fmla="*/ 427 w 682"/>
                <a:gd name="T53" fmla="*/ 172 h 225"/>
                <a:gd name="T54" fmla="*/ 385 w 682"/>
                <a:gd name="T55" fmla="*/ 163 h 225"/>
                <a:gd name="T56" fmla="*/ 342 w 682"/>
                <a:gd name="T57" fmla="*/ 154 h 225"/>
                <a:gd name="T58" fmla="*/ 299 w 682"/>
                <a:gd name="T59" fmla="*/ 146 h 225"/>
                <a:gd name="T60" fmla="*/ 257 w 682"/>
                <a:gd name="T61" fmla="*/ 136 h 225"/>
                <a:gd name="T62" fmla="*/ 214 w 682"/>
                <a:gd name="T63" fmla="*/ 127 h 225"/>
                <a:gd name="T64" fmla="*/ 173 w 682"/>
                <a:gd name="T65" fmla="*/ 119 h 225"/>
                <a:gd name="T66" fmla="*/ 130 w 682"/>
                <a:gd name="T67" fmla="*/ 110 h 225"/>
                <a:gd name="T68" fmla="*/ 87 w 682"/>
                <a:gd name="T69" fmla="*/ 101 h 225"/>
                <a:gd name="T70" fmla="*/ 45 w 682"/>
                <a:gd name="T71" fmla="*/ 93 h 225"/>
                <a:gd name="T72" fmla="*/ 2 w 682"/>
                <a:gd name="T73" fmla="*/ 84 h 225"/>
                <a:gd name="T74" fmla="*/ 1 w 682"/>
                <a:gd name="T75" fmla="*/ 62 h 225"/>
                <a:gd name="T76" fmla="*/ 0 w 682"/>
                <a:gd name="T77" fmla="*/ 40 h 225"/>
                <a:gd name="T78" fmla="*/ 1 w 682"/>
                <a:gd name="T79" fmla="*/ 19 h 225"/>
                <a:gd name="T80" fmla="*/ 3 w 682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2" h="225">
                  <a:moveTo>
                    <a:pt x="3" y="0"/>
                  </a:moveTo>
                  <a:lnTo>
                    <a:pt x="46" y="8"/>
                  </a:lnTo>
                  <a:lnTo>
                    <a:pt x="87" y="17"/>
                  </a:lnTo>
                  <a:lnTo>
                    <a:pt x="130" y="25"/>
                  </a:lnTo>
                  <a:lnTo>
                    <a:pt x="171" y="34"/>
                  </a:lnTo>
                  <a:lnTo>
                    <a:pt x="214" y="42"/>
                  </a:lnTo>
                  <a:lnTo>
                    <a:pt x="257" y="51"/>
                  </a:lnTo>
                  <a:lnTo>
                    <a:pt x="298" y="59"/>
                  </a:lnTo>
                  <a:lnTo>
                    <a:pt x="341" y="69"/>
                  </a:lnTo>
                  <a:lnTo>
                    <a:pt x="383" y="77"/>
                  </a:lnTo>
                  <a:lnTo>
                    <a:pt x="426" y="86"/>
                  </a:lnTo>
                  <a:lnTo>
                    <a:pt x="468" y="94"/>
                  </a:lnTo>
                  <a:lnTo>
                    <a:pt x="510" y="103"/>
                  </a:lnTo>
                  <a:lnTo>
                    <a:pt x="553" y="111"/>
                  </a:lnTo>
                  <a:lnTo>
                    <a:pt x="595" y="119"/>
                  </a:lnTo>
                  <a:lnTo>
                    <a:pt x="637" y="128"/>
                  </a:lnTo>
                  <a:lnTo>
                    <a:pt x="680" y="136"/>
                  </a:lnTo>
                  <a:lnTo>
                    <a:pt x="676" y="159"/>
                  </a:lnTo>
                  <a:lnTo>
                    <a:pt x="676" y="184"/>
                  </a:lnTo>
                  <a:lnTo>
                    <a:pt x="678" y="205"/>
                  </a:lnTo>
                  <a:lnTo>
                    <a:pt x="682" y="225"/>
                  </a:lnTo>
                  <a:lnTo>
                    <a:pt x="639" y="216"/>
                  </a:lnTo>
                  <a:lnTo>
                    <a:pt x="597" y="208"/>
                  </a:lnTo>
                  <a:lnTo>
                    <a:pt x="554" y="198"/>
                  </a:lnTo>
                  <a:lnTo>
                    <a:pt x="511" y="189"/>
                  </a:lnTo>
                  <a:lnTo>
                    <a:pt x="470" y="181"/>
                  </a:lnTo>
                  <a:lnTo>
                    <a:pt x="427" y="172"/>
                  </a:lnTo>
                  <a:lnTo>
                    <a:pt x="385" y="163"/>
                  </a:lnTo>
                  <a:lnTo>
                    <a:pt x="342" y="154"/>
                  </a:lnTo>
                  <a:lnTo>
                    <a:pt x="299" y="146"/>
                  </a:lnTo>
                  <a:lnTo>
                    <a:pt x="257" y="136"/>
                  </a:lnTo>
                  <a:lnTo>
                    <a:pt x="214" y="127"/>
                  </a:lnTo>
                  <a:lnTo>
                    <a:pt x="173" y="119"/>
                  </a:lnTo>
                  <a:lnTo>
                    <a:pt x="130" y="110"/>
                  </a:lnTo>
                  <a:lnTo>
                    <a:pt x="87" y="101"/>
                  </a:lnTo>
                  <a:lnTo>
                    <a:pt x="45" y="93"/>
                  </a:lnTo>
                  <a:lnTo>
                    <a:pt x="2" y="84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1" y="1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5" name="Freeform 165">
              <a:extLst>
                <a:ext uri="{FF2B5EF4-FFF2-40B4-BE49-F238E27FC236}">
                  <a16:creationId xmlns:a16="http://schemas.microsoft.com/office/drawing/2014/main" id="{1E2214CE-79F1-4DC8-A9EA-A67D9D767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642"/>
              <a:ext cx="346" cy="112"/>
            </a:xfrm>
            <a:custGeom>
              <a:avLst/>
              <a:gdLst>
                <a:gd name="T0" fmla="*/ 1 w 691"/>
                <a:gd name="T1" fmla="*/ 0 h 228"/>
                <a:gd name="T2" fmla="*/ 43 w 691"/>
                <a:gd name="T3" fmla="*/ 8 h 228"/>
                <a:gd name="T4" fmla="*/ 87 w 691"/>
                <a:gd name="T5" fmla="*/ 17 h 228"/>
                <a:gd name="T6" fmla="*/ 130 w 691"/>
                <a:gd name="T7" fmla="*/ 26 h 228"/>
                <a:gd name="T8" fmla="*/ 172 w 691"/>
                <a:gd name="T9" fmla="*/ 35 h 228"/>
                <a:gd name="T10" fmla="*/ 216 w 691"/>
                <a:gd name="T11" fmla="*/ 43 h 228"/>
                <a:gd name="T12" fmla="*/ 259 w 691"/>
                <a:gd name="T13" fmla="*/ 52 h 228"/>
                <a:gd name="T14" fmla="*/ 301 w 691"/>
                <a:gd name="T15" fmla="*/ 60 h 228"/>
                <a:gd name="T16" fmla="*/ 345 w 691"/>
                <a:gd name="T17" fmla="*/ 69 h 228"/>
                <a:gd name="T18" fmla="*/ 388 w 691"/>
                <a:gd name="T19" fmla="*/ 77 h 228"/>
                <a:gd name="T20" fmla="*/ 430 w 691"/>
                <a:gd name="T21" fmla="*/ 86 h 228"/>
                <a:gd name="T22" fmla="*/ 473 w 691"/>
                <a:gd name="T23" fmla="*/ 95 h 228"/>
                <a:gd name="T24" fmla="*/ 517 w 691"/>
                <a:gd name="T25" fmla="*/ 104 h 228"/>
                <a:gd name="T26" fmla="*/ 560 w 691"/>
                <a:gd name="T27" fmla="*/ 112 h 228"/>
                <a:gd name="T28" fmla="*/ 602 w 691"/>
                <a:gd name="T29" fmla="*/ 121 h 228"/>
                <a:gd name="T30" fmla="*/ 646 w 691"/>
                <a:gd name="T31" fmla="*/ 129 h 228"/>
                <a:gd name="T32" fmla="*/ 689 w 691"/>
                <a:gd name="T33" fmla="*/ 138 h 228"/>
                <a:gd name="T34" fmla="*/ 685 w 691"/>
                <a:gd name="T35" fmla="*/ 161 h 228"/>
                <a:gd name="T36" fmla="*/ 685 w 691"/>
                <a:gd name="T37" fmla="*/ 186 h 228"/>
                <a:gd name="T38" fmla="*/ 687 w 691"/>
                <a:gd name="T39" fmla="*/ 208 h 228"/>
                <a:gd name="T40" fmla="*/ 691 w 691"/>
                <a:gd name="T41" fmla="*/ 228 h 228"/>
                <a:gd name="T42" fmla="*/ 648 w 691"/>
                <a:gd name="T43" fmla="*/ 219 h 228"/>
                <a:gd name="T44" fmla="*/ 604 w 691"/>
                <a:gd name="T45" fmla="*/ 209 h 228"/>
                <a:gd name="T46" fmla="*/ 562 w 691"/>
                <a:gd name="T47" fmla="*/ 200 h 228"/>
                <a:gd name="T48" fmla="*/ 518 w 691"/>
                <a:gd name="T49" fmla="*/ 191 h 228"/>
                <a:gd name="T50" fmla="*/ 475 w 691"/>
                <a:gd name="T51" fmla="*/ 183 h 228"/>
                <a:gd name="T52" fmla="*/ 432 w 691"/>
                <a:gd name="T53" fmla="*/ 174 h 228"/>
                <a:gd name="T54" fmla="*/ 389 w 691"/>
                <a:gd name="T55" fmla="*/ 165 h 228"/>
                <a:gd name="T56" fmla="*/ 345 w 691"/>
                <a:gd name="T57" fmla="*/ 155 h 228"/>
                <a:gd name="T58" fmla="*/ 303 w 691"/>
                <a:gd name="T59" fmla="*/ 146 h 228"/>
                <a:gd name="T60" fmla="*/ 259 w 691"/>
                <a:gd name="T61" fmla="*/ 137 h 228"/>
                <a:gd name="T62" fmla="*/ 216 w 691"/>
                <a:gd name="T63" fmla="*/ 128 h 228"/>
                <a:gd name="T64" fmla="*/ 172 w 691"/>
                <a:gd name="T65" fmla="*/ 119 h 228"/>
                <a:gd name="T66" fmla="*/ 130 w 691"/>
                <a:gd name="T67" fmla="*/ 111 h 228"/>
                <a:gd name="T68" fmla="*/ 87 w 691"/>
                <a:gd name="T69" fmla="*/ 101 h 228"/>
                <a:gd name="T70" fmla="*/ 43 w 691"/>
                <a:gd name="T71" fmla="*/ 92 h 228"/>
                <a:gd name="T72" fmla="*/ 1 w 691"/>
                <a:gd name="T73" fmla="*/ 83 h 228"/>
                <a:gd name="T74" fmla="*/ 0 w 691"/>
                <a:gd name="T75" fmla="*/ 62 h 228"/>
                <a:gd name="T76" fmla="*/ 0 w 691"/>
                <a:gd name="T77" fmla="*/ 40 h 228"/>
                <a:gd name="T78" fmla="*/ 0 w 691"/>
                <a:gd name="T79" fmla="*/ 20 h 228"/>
                <a:gd name="T80" fmla="*/ 1 w 691"/>
                <a:gd name="T8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1" h="228">
                  <a:moveTo>
                    <a:pt x="1" y="0"/>
                  </a:moveTo>
                  <a:lnTo>
                    <a:pt x="43" y="8"/>
                  </a:lnTo>
                  <a:lnTo>
                    <a:pt x="87" y="17"/>
                  </a:lnTo>
                  <a:lnTo>
                    <a:pt x="130" y="26"/>
                  </a:lnTo>
                  <a:lnTo>
                    <a:pt x="172" y="35"/>
                  </a:lnTo>
                  <a:lnTo>
                    <a:pt x="216" y="43"/>
                  </a:lnTo>
                  <a:lnTo>
                    <a:pt x="259" y="52"/>
                  </a:lnTo>
                  <a:lnTo>
                    <a:pt x="301" y="60"/>
                  </a:lnTo>
                  <a:lnTo>
                    <a:pt x="345" y="69"/>
                  </a:lnTo>
                  <a:lnTo>
                    <a:pt x="388" y="77"/>
                  </a:lnTo>
                  <a:lnTo>
                    <a:pt x="430" y="86"/>
                  </a:lnTo>
                  <a:lnTo>
                    <a:pt x="473" y="95"/>
                  </a:lnTo>
                  <a:lnTo>
                    <a:pt x="517" y="104"/>
                  </a:lnTo>
                  <a:lnTo>
                    <a:pt x="560" y="112"/>
                  </a:lnTo>
                  <a:lnTo>
                    <a:pt x="602" y="121"/>
                  </a:lnTo>
                  <a:lnTo>
                    <a:pt x="646" y="129"/>
                  </a:lnTo>
                  <a:lnTo>
                    <a:pt x="689" y="138"/>
                  </a:lnTo>
                  <a:lnTo>
                    <a:pt x="685" y="161"/>
                  </a:lnTo>
                  <a:lnTo>
                    <a:pt x="685" y="186"/>
                  </a:lnTo>
                  <a:lnTo>
                    <a:pt x="687" y="208"/>
                  </a:lnTo>
                  <a:lnTo>
                    <a:pt x="691" y="228"/>
                  </a:lnTo>
                  <a:lnTo>
                    <a:pt x="648" y="219"/>
                  </a:lnTo>
                  <a:lnTo>
                    <a:pt x="604" y="209"/>
                  </a:lnTo>
                  <a:lnTo>
                    <a:pt x="562" y="200"/>
                  </a:lnTo>
                  <a:lnTo>
                    <a:pt x="518" y="191"/>
                  </a:lnTo>
                  <a:lnTo>
                    <a:pt x="475" y="183"/>
                  </a:lnTo>
                  <a:lnTo>
                    <a:pt x="432" y="174"/>
                  </a:lnTo>
                  <a:lnTo>
                    <a:pt x="389" y="165"/>
                  </a:lnTo>
                  <a:lnTo>
                    <a:pt x="345" y="155"/>
                  </a:lnTo>
                  <a:lnTo>
                    <a:pt x="303" y="146"/>
                  </a:lnTo>
                  <a:lnTo>
                    <a:pt x="259" y="137"/>
                  </a:lnTo>
                  <a:lnTo>
                    <a:pt x="216" y="128"/>
                  </a:lnTo>
                  <a:lnTo>
                    <a:pt x="172" y="119"/>
                  </a:lnTo>
                  <a:lnTo>
                    <a:pt x="130" y="111"/>
                  </a:lnTo>
                  <a:lnTo>
                    <a:pt x="87" y="101"/>
                  </a:lnTo>
                  <a:lnTo>
                    <a:pt x="43" y="92"/>
                  </a:lnTo>
                  <a:lnTo>
                    <a:pt x="1" y="83"/>
                  </a:lnTo>
                  <a:lnTo>
                    <a:pt x="0" y="62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6" name="Freeform 166">
              <a:extLst>
                <a:ext uri="{FF2B5EF4-FFF2-40B4-BE49-F238E27FC236}">
                  <a16:creationId xmlns:a16="http://schemas.microsoft.com/office/drawing/2014/main" id="{66C99F3E-8D52-4651-9FE3-B7D83C233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2646"/>
              <a:ext cx="352" cy="116"/>
            </a:xfrm>
            <a:custGeom>
              <a:avLst/>
              <a:gdLst>
                <a:gd name="T0" fmla="*/ 1 w 702"/>
                <a:gd name="T1" fmla="*/ 0 h 231"/>
                <a:gd name="T2" fmla="*/ 45 w 702"/>
                <a:gd name="T3" fmla="*/ 9 h 231"/>
                <a:gd name="T4" fmla="*/ 89 w 702"/>
                <a:gd name="T5" fmla="*/ 17 h 231"/>
                <a:gd name="T6" fmla="*/ 133 w 702"/>
                <a:gd name="T7" fmla="*/ 26 h 231"/>
                <a:gd name="T8" fmla="*/ 175 w 702"/>
                <a:gd name="T9" fmla="*/ 34 h 231"/>
                <a:gd name="T10" fmla="*/ 219 w 702"/>
                <a:gd name="T11" fmla="*/ 43 h 231"/>
                <a:gd name="T12" fmla="*/ 263 w 702"/>
                <a:gd name="T13" fmla="*/ 51 h 231"/>
                <a:gd name="T14" fmla="*/ 307 w 702"/>
                <a:gd name="T15" fmla="*/ 61 h 231"/>
                <a:gd name="T16" fmla="*/ 350 w 702"/>
                <a:gd name="T17" fmla="*/ 69 h 231"/>
                <a:gd name="T18" fmla="*/ 394 w 702"/>
                <a:gd name="T19" fmla="*/ 78 h 231"/>
                <a:gd name="T20" fmla="*/ 438 w 702"/>
                <a:gd name="T21" fmla="*/ 87 h 231"/>
                <a:gd name="T22" fmla="*/ 481 w 702"/>
                <a:gd name="T23" fmla="*/ 95 h 231"/>
                <a:gd name="T24" fmla="*/ 524 w 702"/>
                <a:gd name="T25" fmla="*/ 104 h 231"/>
                <a:gd name="T26" fmla="*/ 568 w 702"/>
                <a:gd name="T27" fmla="*/ 112 h 231"/>
                <a:gd name="T28" fmla="*/ 612 w 702"/>
                <a:gd name="T29" fmla="*/ 122 h 231"/>
                <a:gd name="T30" fmla="*/ 655 w 702"/>
                <a:gd name="T31" fmla="*/ 130 h 231"/>
                <a:gd name="T32" fmla="*/ 698 w 702"/>
                <a:gd name="T33" fmla="*/ 139 h 231"/>
                <a:gd name="T34" fmla="*/ 695 w 702"/>
                <a:gd name="T35" fmla="*/ 163 h 231"/>
                <a:gd name="T36" fmla="*/ 695 w 702"/>
                <a:gd name="T37" fmla="*/ 188 h 231"/>
                <a:gd name="T38" fmla="*/ 697 w 702"/>
                <a:gd name="T39" fmla="*/ 211 h 231"/>
                <a:gd name="T40" fmla="*/ 702 w 702"/>
                <a:gd name="T41" fmla="*/ 231 h 231"/>
                <a:gd name="T42" fmla="*/ 658 w 702"/>
                <a:gd name="T43" fmla="*/ 222 h 231"/>
                <a:gd name="T44" fmla="*/ 614 w 702"/>
                <a:gd name="T45" fmla="*/ 212 h 231"/>
                <a:gd name="T46" fmla="*/ 570 w 702"/>
                <a:gd name="T47" fmla="*/ 203 h 231"/>
                <a:gd name="T48" fmla="*/ 527 w 702"/>
                <a:gd name="T49" fmla="*/ 194 h 231"/>
                <a:gd name="T50" fmla="*/ 483 w 702"/>
                <a:gd name="T51" fmla="*/ 185 h 231"/>
                <a:gd name="T52" fmla="*/ 439 w 702"/>
                <a:gd name="T53" fmla="*/ 176 h 231"/>
                <a:gd name="T54" fmla="*/ 395 w 702"/>
                <a:gd name="T55" fmla="*/ 166 h 231"/>
                <a:gd name="T56" fmla="*/ 352 w 702"/>
                <a:gd name="T57" fmla="*/ 156 h 231"/>
                <a:gd name="T58" fmla="*/ 307 w 702"/>
                <a:gd name="T59" fmla="*/ 147 h 231"/>
                <a:gd name="T60" fmla="*/ 263 w 702"/>
                <a:gd name="T61" fmla="*/ 138 h 231"/>
                <a:gd name="T62" fmla="*/ 219 w 702"/>
                <a:gd name="T63" fmla="*/ 128 h 231"/>
                <a:gd name="T64" fmla="*/ 175 w 702"/>
                <a:gd name="T65" fmla="*/ 119 h 231"/>
                <a:gd name="T66" fmla="*/ 132 w 702"/>
                <a:gd name="T67" fmla="*/ 110 h 231"/>
                <a:gd name="T68" fmla="*/ 88 w 702"/>
                <a:gd name="T69" fmla="*/ 101 h 231"/>
                <a:gd name="T70" fmla="*/ 44 w 702"/>
                <a:gd name="T71" fmla="*/ 92 h 231"/>
                <a:gd name="T72" fmla="*/ 0 w 702"/>
                <a:gd name="T73" fmla="*/ 83 h 231"/>
                <a:gd name="T74" fmla="*/ 0 w 702"/>
                <a:gd name="T75" fmla="*/ 62 h 231"/>
                <a:gd name="T76" fmla="*/ 0 w 702"/>
                <a:gd name="T77" fmla="*/ 41 h 231"/>
                <a:gd name="T78" fmla="*/ 0 w 702"/>
                <a:gd name="T79" fmla="*/ 20 h 231"/>
                <a:gd name="T80" fmla="*/ 1 w 702"/>
                <a:gd name="T8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2" h="231">
                  <a:moveTo>
                    <a:pt x="1" y="0"/>
                  </a:moveTo>
                  <a:lnTo>
                    <a:pt x="45" y="9"/>
                  </a:lnTo>
                  <a:lnTo>
                    <a:pt x="89" y="17"/>
                  </a:lnTo>
                  <a:lnTo>
                    <a:pt x="133" y="26"/>
                  </a:lnTo>
                  <a:lnTo>
                    <a:pt x="175" y="34"/>
                  </a:lnTo>
                  <a:lnTo>
                    <a:pt x="219" y="43"/>
                  </a:lnTo>
                  <a:lnTo>
                    <a:pt x="263" y="51"/>
                  </a:lnTo>
                  <a:lnTo>
                    <a:pt x="307" y="61"/>
                  </a:lnTo>
                  <a:lnTo>
                    <a:pt x="350" y="69"/>
                  </a:lnTo>
                  <a:lnTo>
                    <a:pt x="394" y="78"/>
                  </a:lnTo>
                  <a:lnTo>
                    <a:pt x="438" y="87"/>
                  </a:lnTo>
                  <a:lnTo>
                    <a:pt x="481" y="95"/>
                  </a:lnTo>
                  <a:lnTo>
                    <a:pt x="524" y="104"/>
                  </a:lnTo>
                  <a:lnTo>
                    <a:pt x="568" y="112"/>
                  </a:lnTo>
                  <a:lnTo>
                    <a:pt x="612" y="122"/>
                  </a:lnTo>
                  <a:lnTo>
                    <a:pt x="655" y="130"/>
                  </a:lnTo>
                  <a:lnTo>
                    <a:pt x="698" y="139"/>
                  </a:lnTo>
                  <a:lnTo>
                    <a:pt x="695" y="163"/>
                  </a:lnTo>
                  <a:lnTo>
                    <a:pt x="695" y="188"/>
                  </a:lnTo>
                  <a:lnTo>
                    <a:pt x="697" y="211"/>
                  </a:lnTo>
                  <a:lnTo>
                    <a:pt x="702" y="231"/>
                  </a:lnTo>
                  <a:lnTo>
                    <a:pt x="658" y="222"/>
                  </a:lnTo>
                  <a:lnTo>
                    <a:pt x="614" y="212"/>
                  </a:lnTo>
                  <a:lnTo>
                    <a:pt x="570" y="203"/>
                  </a:lnTo>
                  <a:lnTo>
                    <a:pt x="527" y="194"/>
                  </a:lnTo>
                  <a:lnTo>
                    <a:pt x="483" y="185"/>
                  </a:lnTo>
                  <a:lnTo>
                    <a:pt x="439" y="176"/>
                  </a:lnTo>
                  <a:lnTo>
                    <a:pt x="395" y="166"/>
                  </a:lnTo>
                  <a:lnTo>
                    <a:pt x="352" y="156"/>
                  </a:lnTo>
                  <a:lnTo>
                    <a:pt x="307" y="147"/>
                  </a:lnTo>
                  <a:lnTo>
                    <a:pt x="263" y="138"/>
                  </a:lnTo>
                  <a:lnTo>
                    <a:pt x="219" y="128"/>
                  </a:lnTo>
                  <a:lnTo>
                    <a:pt x="175" y="119"/>
                  </a:lnTo>
                  <a:lnTo>
                    <a:pt x="132" y="110"/>
                  </a:lnTo>
                  <a:lnTo>
                    <a:pt x="88" y="101"/>
                  </a:lnTo>
                  <a:lnTo>
                    <a:pt x="44" y="92"/>
                  </a:lnTo>
                  <a:lnTo>
                    <a:pt x="0" y="83"/>
                  </a:lnTo>
                  <a:lnTo>
                    <a:pt x="0" y="62"/>
                  </a:lnTo>
                  <a:lnTo>
                    <a:pt x="0" y="41"/>
                  </a:lnTo>
                  <a:lnTo>
                    <a:pt x="0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7" name="Freeform 167">
              <a:extLst>
                <a:ext uri="{FF2B5EF4-FFF2-40B4-BE49-F238E27FC236}">
                  <a16:creationId xmlns:a16="http://schemas.microsoft.com/office/drawing/2014/main" id="{8B386DF5-DF5E-44B6-B89B-EF018388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652"/>
              <a:ext cx="358" cy="118"/>
            </a:xfrm>
            <a:custGeom>
              <a:avLst/>
              <a:gdLst>
                <a:gd name="T0" fmla="*/ 0 w 712"/>
                <a:gd name="T1" fmla="*/ 0 h 235"/>
                <a:gd name="T2" fmla="*/ 708 w 712"/>
                <a:gd name="T3" fmla="*/ 142 h 235"/>
                <a:gd name="T4" fmla="*/ 704 w 712"/>
                <a:gd name="T5" fmla="*/ 166 h 235"/>
                <a:gd name="T6" fmla="*/ 704 w 712"/>
                <a:gd name="T7" fmla="*/ 191 h 235"/>
                <a:gd name="T8" fmla="*/ 707 w 712"/>
                <a:gd name="T9" fmla="*/ 215 h 235"/>
                <a:gd name="T10" fmla="*/ 712 w 712"/>
                <a:gd name="T11" fmla="*/ 235 h 235"/>
                <a:gd name="T12" fmla="*/ 0 w 712"/>
                <a:gd name="T13" fmla="*/ 84 h 235"/>
                <a:gd name="T14" fmla="*/ 0 w 71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2" h="235">
                  <a:moveTo>
                    <a:pt x="0" y="0"/>
                  </a:moveTo>
                  <a:lnTo>
                    <a:pt x="708" y="142"/>
                  </a:lnTo>
                  <a:lnTo>
                    <a:pt x="704" y="166"/>
                  </a:lnTo>
                  <a:lnTo>
                    <a:pt x="704" y="191"/>
                  </a:lnTo>
                  <a:lnTo>
                    <a:pt x="707" y="215"/>
                  </a:lnTo>
                  <a:lnTo>
                    <a:pt x="712" y="235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8" name="Freeform 168">
              <a:extLst>
                <a:ext uri="{FF2B5EF4-FFF2-40B4-BE49-F238E27FC236}">
                  <a16:creationId xmlns:a16="http://schemas.microsoft.com/office/drawing/2014/main" id="{C3EB1089-1BC3-4CB6-890A-24EF6F589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42" cy="96"/>
            </a:xfrm>
            <a:custGeom>
              <a:avLst/>
              <a:gdLst>
                <a:gd name="T0" fmla="*/ 0 w 487"/>
                <a:gd name="T1" fmla="*/ 0 h 188"/>
                <a:gd name="T2" fmla="*/ 487 w 487"/>
                <a:gd name="T3" fmla="*/ 103 h 188"/>
                <a:gd name="T4" fmla="*/ 487 w 487"/>
                <a:gd name="T5" fmla="*/ 188 h 188"/>
                <a:gd name="T6" fmla="*/ 0 w 487"/>
                <a:gd name="T7" fmla="*/ 76 h 188"/>
                <a:gd name="T8" fmla="*/ 0 w 487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88">
                  <a:moveTo>
                    <a:pt x="0" y="0"/>
                  </a:moveTo>
                  <a:lnTo>
                    <a:pt x="487" y="103"/>
                  </a:lnTo>
                  <a:lnTo>
                    <a:pt x="487" y="18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89" name="Freeform 169">
              <a:extLst>
                <a:ext uri="{FF2B5EF4-FFF2-40B4-BE49-F238E27FC236}">
                  <a16:creationId xmlns:a16="http://schemas.microsoft.com/office/drawing/2014/main" id="{398A6F60-9613-42D3-8D86-78AD3A9E8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24" cy="92"/>
            </a:xfrm>
            <a:custGeom>
              <a:avLst/>
              <a:gdLst>
                <a:gd name="T0" fmla="*/ 0 w 447"/>
                <a:gd name="T1" fmla="*/ 0 h 179"/>
                <a:gd name="T2" fmla="*/ 27 w 447"/>
                <a:gd name="T3" fmla="*/ 6 h 179"/>
                <a:gd name="T4" fmla="*/ 56 w 447"/>
                <a:gd name="T5" fmla="*/ 11 h 179"/>
                <a:gd name="T6" fmla="*/ 84 w 447"/>
                <a:gd name="T7" fmla="*/ 17 h 179"/>
                <a:gd name="T8" fmla="*/ 111 w 447"/>
                <a:gd name="T9" fmla="*/ 23 h 179"/>
                <a:gd name="T10" fmla="*/ 140 w 447"/>
                <a:gd name="T11" fmla="*/ 30 h 179"/>
                <a:gd name="T12" fmla="*/ 168 w 447"/>
                <a:gd name="T13" fmla="*/ 36 h 179"/>
                <a:gd name="T14" fmla="*/ 195 w 447"/>
                <a:gd name="T15" fmla="*/ 41 h 179"/>
                <a:gd name="T16" fmla="*/ 223 w 447"/>
                <a:gd name="T17" fmla="*/ 47 h 179"/>
                <a:gd name="T18" fmla="*/ 252 w 447"/>
                <a:gd name="T19" fmla="*/ 53 h 179"/>
                <a:gd name="T20" fmla="*/ 280 w 447"/>
                <a:gd name="T21" fmla="*/ 59 h 179"/>
                <a:gd name="T22" fmla="*/ 307 w 447"/>
                <a:gd name="T23" fmla="*/ 64 h 179"/>
                <a:gd name="T24" fmla="*/ 335 w 447"/>
                <a:gd name="T25" fmla="*/ 71 h 179"/>
                <a:gd name="T26" fmla="*/ 363 w 447"/>
                <a:gd name="T27" fmla="*/ 77 h 179"/>
                <a:gd name="T28" fmla="*/ 391 w 447"/>
                <a:gd name="T29" fmla="*/ 83 h 179"/>
                <a:gd name="T30" fmla="*/ 419 w 447"/>
                <a:gd name="T31" fmla="*/ 88 h 179"/>
                <a:gd name="T32" fmla="*/ 447 w 447"/>
                <a:gd name="T33" fmla="*/ 94 h 179"/>
                <a:gd name="T34" fmla="*/ 447 w 447"/>
                <a:gd name="T35" fmla="*/ 116 h 179"/>
                <a:gd name="T36" fmla="*/ 447 w 447"/>
                <a:gd name="T37" fmla="*/ 137 h 179"/>
                <a:gd name="T38" fmla="*/ 447 w 447"/>
                <a:gd name="T39" fmla="*/ 157 h 179"/>
                <a:gd name="T40" fmla="*/ 447 w 447"/>
                <a:gd name="T41" fmla="*/ 179 h 179"/>
                <a:gd name="T42" fmla="*/ 419 w 447"/>
                <a:gd name="T43" fmla="*/ 172 h 179"/>
                <a:gd name="T44" fmla="*/ 391 w 447"/>
                <a:gd name="T45" fmla="*/ 167 h 179"/>
                <a:gd name="T46" fmla="*/ 363 w 447"/>
                <a:gd name="T47" fmla="*/ 160 h 179"/>
                <a:gd name="T48" fmla="*/ 335 w 447"/>
                <a:gd name="T49" fmla="*/ 153 h 179"/>
                <a:gd name="T50" fmla="*/ 307 w 447"/>
                <a:gd name="T51" fmla="*/ 147 h 179"/>
                <a:gd name="T52" fmla="*/ 280 w 447"/>
                <a:gd name="T53" fmla="*/ 140 h 179"/>
                <a:gd name="T54" fmla="*/ 252 w 447"/>
                <a:gd name="T55" fmla="*/ 134 h 179"/>
                <a:gd name="T56" fmla="*/ 223 w 447"/>
                <a:gd name="T57" fmla="*/ 128 h 179"/>
                <a:gd name="T58" fmla="*/ 195 w 447"/>
                <a:gd name="T59" fmla="*/ 121 h 179"/>
                <a:gd name="T60" fmla="*/ 168 w 447"/>
                <a:gd name="T61" fmla="*/ 115 h 179"/>
                <a:gd name="T62" fmla="*/ 140 w 447"/>
                <a:gd name="T63" fmla="*/ 108 h 179"/>
                <a:gd name="T64" fmla="*/ 111 w 447"/>
                <a:gd name="T65" fmla="*/ 101 h 179"/>
                <a:gd name="T66" fmla="*/ 84 w 447"/>
                <a:gd name="T67" fmla="*/ 95 h 179"/>
                <a:gd name="T68" fmla="*/ 56 w 447"/>
                <a:gd name="T69" fmla="*/ 88 h 179"/>
                <a:gd name="T70" fmla="*/ 27 w 447"/>
                <a:gd name="T71" fmla="*/ 83 h 179"/>
                <a:gd name="T72" fmla="*/ 0 w 447"/>
                <a:gd name="T73" fmla="*/ 76 h 179"/>
                <a:gd name="T74" fmla="*/ 0 w 447"/>
                <a:gd name="T75" fmla="*/ 56 h 179"/>
                <a:gd name="T76" fmla="*/ 0 w 447"/>
                <a:gd name="T77" fmla="*/ 38 h 179"/>
                <a:gd name="T78" fmla="*/ 0 w 447"/>
                <a:gd name="T79" fmla="*/ 18 h 179"/>
                <a:gd name="T80" fmla="*/ 0 w 447"/>
                <a:gd name="T8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7" h="179">
                  <a:moveTo>
                    <a:pt x="0" y="0"/>
                  </a:moveTo>
                  <a:lnTo>
                    <a:pt x="27" y="6"/>
                  </a:lnTo>
                  <a:lnTo>
                    <a:pt x="56" y="11"/>
                  </a:lnTo>
                  <a:lnTo>
                    <a:pt x="84" y="17"/>
                  </a:lnTo>
                  <a:lnTo>
                    <a:pt x="111" y="23"/>
                  </a:lnTo>
                  <a:lnTo>
                    <a:pt x="140" y="30"/>
                  </a:lnTo>
                  <a:lnTo>
                    <a:pt x="168" y="36"/>
                  </a:lnTo>
                  <a:lnTo>
                    <a:pt x="195" y="41"/>
                  </a:lnTo>
                  <a:lnTo>
                    <a:pt x="223" y="47"/>
                  </a:lnTo>
                  <a:lnTo>
                    <a:pt x="252" y="53"/>
                  </a:lnTo>
                  <a:lnTo>
                    <a:pt x="280" y="59"/>
                  </a:lnTo>
                  <a:lnTo>
                    <a:pt x="307" y="64"/>
                  </a:lnTo>
                  <a:lnTo>
                    <a:pt x="335" y="71"/>
                  </a:lnTo>
                  <a:lnTo>
                    <a:pt x="363" y="77"/>
                  </a:lnTo>
                  <a:lnTo>
                    <a:pt x="391" y="83"/>
                  </a:lnTo>
                  <a:lnTo>
                    <a:pt x="419" y="88"/>
                  </a:lnTo>
                  <a:lnTo>
                    <a:pt x="447" y="94"/>
                  </a:lnTo>
                  <a:lnTo>
                    <a:pt x="447" y="116"/>
                  </a:lnTo>
                  <a:lnTo>
                    <a:pt x="447" y="137"/>
                  </a:lnTo>
                  <a:lnTo>
                    <a:pt x="447" y="157"/>
                  </a:lnTo>
                  <a:lnTo>
                    <a:pt x="447" y="179"/>
                  </a:lnTo>
                  <a:lnTo>
                    <a:pt x="419" y="172"/>
                  </a:lnTo>
                  <a:lnTo>
                    <a:pt x="391" y="167"/>
                  </a:lnTo>
                  <a:lnTo>
                    <a:pt x="363" y="160"/>
                  </a:lnTo>
                  <a:lnTo>
                    <a:pt x="335" y="153"/>
                  </a:lnTo>
                  <a:lnTo>
                    <a:pt x="307" y="147"/>
                  </a:lnTo>
                  <a:lnTo>
                    <a:pt x="280" y="140"/>
                  </a:lnTo>
                  <a:lnTo>
                    <a:pt x="252" y="134"/>
                  </a:lnTo>
                  <a:lnTo>
                    <a:pt x="223" y="128"/>
                  </a:lnTo>
                  <a:lnTo>
                    <a:pt x="195" y="121"/>
                  </a:lnTo>
                  <a:lnTo>
                    <a:pt x="168" y="115"/>
                  </a:lnTo>
                  <a:lnTo>
                    <a:pt x="140" y="108"/>
                  </a:lnTo>
                  <a:lnTo>
                    <a:pt x="111" y="101"/>
                  </a:lnTo>
                  <a:lnTo>
                    <a:pt x="84" y="95"/>
                  </a:lnTo>
                  <a:lnTo>
                    <a:pt x="56" y="88"/>
                  </a:lnTo>
                  <a:lnTo>
                    <a:pt x="27" y="83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0" name="Freeform 170">
              <a:extLst>
                <a:ext uri="{FF2B5EF4-FFF2-40B4-BE49-F238E27FC236}">
                  <a16:creationId xmlns:a16="http://schemas.microsoft.com/office/drawing/2014/main" id="{66CBCDFF-4170-429B-A057-D435497BD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03" cy="88"/>
            </a:xfrm>
            <a:custGeom>
              <a:avLst/>
              <a:gdLst>
                <a:gd name="T0" fmla="*/ 0 w 407"/>
                <a:gd name="T1" fmla="*/ 0 h 170"/>
                <a:gd name="T2" fmla="*/ 25 w 407"/>
                <a:gd name="T3" fmla="*/ 6 h 170"/>
                <a:gd name="T4" fmla="*/ 50 w 407"/>
                <a:gd name="T5" fmla="*/ 10 h 170"/>
                <a:gd name="T6" fmla="*/ 76 w 407"/>
                <a:gd name="T7" fmla="*/ 16 h 170"/>
                <a:gd name="T8" fmla="*/ 102 w 407"/>
                <a:gd name="T9" fmla="*/ 22 h 170"/>
                <a:gd name="T10" fmla="*/ 127 w 407"/>
                <a:gd name="T11" fmla="*/ 26 h 170"/>
                <a:gd name="T12" fmla="*/ 153 w 407"/>
                <a:gd name="T13" fmla="*/ 32 h 170"/>
                <a:gd name="T14" fmla="*/ 178 w 407"/>
                <a:gd name="T15" fmla="*/ 38 h 170"/>
                <a:gd name="T16" fmla="*/ 204 w 407"/>
                <a:gd name="T17" fmla="*/ 42 h 170"/>
                <a:gd name="T18" fmla="*/ 229 w 407"/>
                <a:gd name="T19" fmla="*/ 48 h 170"/>
                <a:gd name="T20" fmla="*/ 254 w 407"/>
                <a:gd name="T21" fmla="*/ 54 h 170"/>
                <a:gd name="T22" fmla="*/ 280 w 407"/>
                <a:gd name="T23" fmla="*/ 60 h 170"/>
                <a:gd name="T24" fmla="*/ 306 w 407"/>
                <a:gd name="T25" fmla="*/ 64 h 170"/>
                <a:gd name="T26" fmla="*/ 331 w 407"/>
                <a:gd name="T27" fmla="*/ 70 h 170"/>
                <a:gd name="T28" fmla="*/ 357 w 407"/>
                <a:gd name="T29" fmla="*/ 76 h 170"/>
                <a:gd name="T30" fmla="*/ 382 w 407"/>
                <a:gd name="T31" fmla="*/ 80 h 170"/>
                <a:gd name="T32" fmla="*/ 407 w 407"/>
                <a:gd name="T33" fmla="*/ 86 h 170"/>
                <a:gd name="T34" fmla="*/ 407 w 407"/>
                <a:gd name="T35" fmla="*/ 107 h 170"/>
                <a:gd name="T36" fmla="*/ 407 w 407"/>
                <a:gd name="T37" fmla="*/ 128 h 170"/>
                <a:gd name="T38" fmla="*/ 407 w 407"/>
                <a:gd name="T39" fmla="*/ 148 h 170"/>
                <a:gd name="T40" fmla="*/ 407 w 407"/>
                <a:gd name="T41" fmla="*/ 170 h 170"/>
                <a:gd name="T42" fmla="*/ 382 w 407"/>
                <a:gd name="T43" fmla="*/ 164 h 170"/>
                <a:gd name="T44" fmla="*/ 357 w 407"/>
                <a:gd name="T45" fmla="*/ 159 h 170"/>
                <a:gd name="T46" fmla="*/ 331 w 407"/>
                <a:gd name="T47" fmla="*/ 152 h 170"/>
                <a:gd name="T48" fmla="*/ 306 w 407"/>
                <a:gd name="T49" fmla="*/ 146 h 170"/>
                <a:gd name="T50" fmla="*/ 280 w 407"/>
                <a:gd name="T51" fmla="*/ 140 h 170"/>
                <a:gd name="T52" fmla="*/ 254 w 407"/>
                <a:gd name="T53" fmla="*/ 134 h 170"/>
                <a:gd name="T54" fmla="*/ 229 w 407"/>
                <a:gd name="T55" fmla="*/ 129 h 170"/>
                <a:gd name="T56" fmla="*/ 204 w 407"/>
                <a:gd name="T57" fmla="*/ 123 h 170"/>
                <a:gd name="T58" fmla="*/ 178 w 407"/>
                <a:gd name="T59" fmla="*/ 117 h 170"/>
                <a:gd name="T60" fmla="*/ 153 w 407"/>
                <a:gd name="T61" fmla="*/ 110 h 170"/>
                <a:gd name="T62" fmla="*/ 127 w 407"/>
                <a:gd name="T63" fmla="*/ 105 h 170"/>
                <a:gd name="T64" fmla="*/ 102 w 407"/>
                <a:gd name="T65" fmla="*/ 99 h 170"/>
                <a:gd name="T66" fmla="*/ 76 w 407"/>
                <a:gd name="T67" fmla="*/ 93 h 170"/>
                <a:gd name="T68" fmla="*/ 50 w 407"/>
                <a:gd name="T69" fmla="*/ 87 h 170"/>
                <a:gd name="T70" fmla="*/ 25 w 407"/>
                <a:gd name="T71" fmla="*/ 82 h 170"/>
                <a:gd name="T72" fmla="*/ 0 w 407"/>
                <a:gd name="T73" fmla="*/ 76 h 170"/>
                <a:gd name="T74" fmla="*/ 0 w 407"/>
                <a:gd name="T75" fmla="*/ 56 h 170"/>
                <a:gd name="T76" fmla="*/ 0 w 407"/>
                <a:gd name="T77" fmla="*/ 38 h 170"/>
                <a:gd name="T78" fmla="*/ 0 w 407"/>
                <a:gd name="T79" fmla="*/ 18 h 170"/>
                <a:gd name="T80" fmla="*/ 0 w 407"/>
                <a:gd name="T8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7" h="170">
                  <a:moveTo>
                    <a:pt x="0" y="0"/>
                  </a:moveTo>
                  <a:lnTo>
                    <a:pt x="25" y="6"/>
                  </a:lnTo>
                  <a:lnTo>
                    <a:pt x="50" y="10"/>
                  </a:lnTo>
                  <a:lnTo>
                    <a:pt x="76" y="16"/>
                  </a:lnTo>
                  <a:lnTo>
                    <a:pt x="102" y="22"/>
                  </a:lnTo>
                  <a:lnTo>
                    <a:pt x="127" y="26"/>
                  </a:lnTo>
                  <a:lnTo>
                    <a:pt x="153" y="32"/>
                  </a:lnTo>
                  <a:lnTo>
                    <a:pt x="178" y="38"/>
                  </a:lnTo>
                  <a:lnTo>
                    <a:pt x="204" y="42"/>
                  </a:lnTo>
                  <a:lnTo>
                    <a:pt x="229" y="48"/>
                  </a:lnTo>
                  <a:lnTo>
                    <a:pt x="254" y="54"/>
                  </a:lnTo>
                  <a:lnTo>
                    <a:pt x="280" y="60"/>
                  </a:lnTo>
                  <a:lnTo>
                    <a:pt x="306" y="64"/>
                  </a:lnTo>
                  <a:lnTo>
                    <a:pt x="331" y="70"/>
                  </a:lnTo>
                  <a:lnTo>
                    <a:pt x="357" y="76"/>
                  </a:lnTo>
                  <a:lnTo>
                    <a:pt x="382" y="80"/>
                  </a:lnTo>
                  <a:lnTo>
                    <a:pt x="407" y="86"/>
                  </a:lnTo>
                  <a:lnTo>
                    <a:pt x="407" y="107"/>
                  </a:lnTo>
                  <a:lnTo>
                    <a:pt x="407" y="128"/>
                  </a:lnTo>
                  <a:lnTo>
                    <a:pt x="407" y="148"/>
                  </a:lnTo>
                  <a:lnTo>
                    <a:pt x="407" y="170"/>
                  </a:lnTo>
                  <a:lnTo>
                    <a:pt x="382" y="164"/>
                  </a:lnTo>
                  <a:lnTo>
                    <a:pt x="357" y="159"/>
                  </a:lnTo>
                  <a:lnTo>
                    <a:pt x="331" y="152"/>
                  </a:lnTo>
                  <a:lnTo>
                    <a:pt x="306" y="146"/>
                  </a:lnTo>
                  <a:lnTo>
                    <a:pt x="280" y="140"/>
                  </a:lnTo>
                  <a:lnTo>
                    <a:pt x="254" y="134"/>
                  </a:lnTo>
                  <a:lnTo>
                    <a:pt x="229" y="129"/>
                  </a:lnTo>
                  <a:lnTo>
                    <a:pt x="204" y="123"/>
                  </a:lnTo>
                  <a:lnTo>
                    <a:pt x="178" y="117"/>
                  </a:lnTo>
                  <a:lnTo>
                    <a:pt x="153" y="110"/>
                  </a:lnTo>
                  <a:lnTo>
                    <a:pt x="127" y="105"/>
                  </a:lnTo>
                  <a:lnTo>
                    <a:pt x="102" y="99"/>
                  </a:lnTo>
                  <a:lnTo>
                    <a:pt x="76" y="93"/>
                  </a:lnTo>
                  <a:lnTo>
                    <a:pt x="50" y="87"/>
                  </a:lnTo>
                  <a:lnTo>
                    <a:pt x="25" y="82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1" name="Freeform 171">
              <a:extLst>
                <a:ext uri="{FF2B5EF4-FFF2-40B4-BE49-F238E27FC236}">
                  <a16:creationId xmlns:a16="http://schemas.microsoft.com/office/drawing/2014/main" id="{782171D1-D9C2-445B-8BD9-07BFA7F4C6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82" cy="82"/>
            </a:xfrm>
            <a:custGeom>
              <a:avLst/>
              <a:gdLst>
                <a:gd name="T0" fmla="*/ 0 w 367"/>
                <a:gd name="T1" fmla="*/ 0 h 161"/>
                <a:gd name="T2" fmla="*/ 23 w 367"/>
                <a:gd name="T3" fmla="*/ 5 h 161"/>
                <a:gd name="T4" fmla="*/ 46 w 367"/>
                <a:gd name="T5" fmla="*/ 9 h 161"/>
                <a:gd name="T6" fmla="*/ 69 w 367"/>
                <a:gd name="T7" fmla="*/ 14 h 161"/>
                <a:gd name="T8" fmla="*/ 92 w 367"/>
                <a:gd name="T9" fmla="*/ 19 h 161"/>
                <a:gd name="T10" fmla="*/ 115 w 367"/>
                <a:gd name="T11" fmla="*/ 24 h 161"/>
                <a:gd name="T12" fmla="*/ 138 w 367"/>
                <a:gd name="T13" fmla="*/ 29 h 161"/>
                <a:gd name="T14" fmla="*/ 161 w 367"/>
                <a:gd name="T15" fmla="*/ 33 h 161"/>
                <a:gd name="T16" fmla="*/ 184 w 367"/>
                <a:gd name="T17" fmla="*/ 38 h 161"/>
                <a:gd name="T18" fmla="*/ 207 w 367"/>
                <a:gd name="T19" fmla="*/ 44 h 161"/>
                <a:gd name="T20" fmla="*/ 230 w 367"/>
                <a:gd name="T21" fmla="*/ 48 h 161"/>
                <a:gd name="T22" fmla="*/ 253 w 367"/>
                <a:gd name="T23" fmla="*/ 53 h 161"/>
                <a:gd name="T24" fmla="*/ 275 w 367"/>
                <a:gd name="T25" fmla="*/ 57 h 161"/>
                <a:gd name="T26" fmla="*/ 298 w 367"/>
                <a:gd name="T27" fmla="*/ 63 h 161"/>
                <a:gd name="T28" fmla="*/ 321 w 367"/>
                <a:gd name="T29" fmla="*/ 68 h 161"/>
                <a:gd name="T30" fmla="*/ 344 w 367"/>
                <a:gd name="T31" fmla="*/ 72 h 161"/>
                <a:gd name="T32" fmla="*/ 367 w 367"/>
                <a:gd name="T33" fmla="*/ 77 h 161"/>
                <a:gd name="T34" fmla="*/ 367 w 367"/>
                <a:gd name="T35" fmla="*/ 98 h 161"/>
                <a:gd name="T36" fmla="*/ 367 w 367"/>
                <a:gd name="T37" fmla="*/ 118 h 161"/>
                <a:gd name="T38" fmla="*/ 367 w 367"/>
                <a:gd name="T39" fmla="*/ 139 h 161"/>
                <a:gd name="T40" fmla="*/ 367 w 367"/>
                <a:gd name="T41" fmla="*/ 161 h 161"/>
                <a:gd name="T42" fmla="*/ 344 w 367"/>
                <a:gd name="T43" fmla="*/ 155 h 161"/>
                <a:gd name="T44" fmla="*/ 321 w 367"/>
                <a:gd name="T45" fmla="*/ 151 h 161"/>
                <a:gd name="T46" fmla="*/ 298 w 367"/>
                <a:gd name="T47" fmla="*/ 145 h 161"/>
                <a:gd name="T48" fmla="*/ 275 w 367"/>
                <a:gd name="T49" fmla="*/ 139 h 161"/>
                <a:gd name="T50" fmla="*/ 252 w 367"/>
                <a:gd name="T51" fmla="*/ 134 h 161"/>
                <a:gd name="T52" fmla="*/ 229 w 367"/>
                <a:gd name="T53" fmla="*/ 129 h 161"/>
                <a:gd name="T54" fmla="*/ 206 w 367"/>
                <a:gd name="T55" fmla="*/ 123 h 161"/>
                <a:gd name="T56" fmla="*/ 184 w 367"/>
                <a:gd name="T57" fmla="*/ 118 h 161"/>
                <a:gd name="T58" fmla="*/ 161 w 367"/>
                <a:gd name="T59" fmla="*/ 113 h 161"/>
                <a:gd name="T60" fmla="*/ 138 w 367"/>
                <a:gd name="T61" fmla="*/ 107 h 161"/>
                <a:gd name="T62" fmla="*/ 115 w 367"/>
                <a:gd name="T63" fmla="*/ 102 h 161"/>
                <a:gd name="T64" fmla="*/ 92 w 367"/>
                <a:gd name="T65" fmla="*/ 97 h 161"/>
                <a:gd name="T66" fmla="*/ 69 w 367"/>
                <a:gd name="T67" fmla="*/ 92 h 161"/>
                <a:gd name="T68" fmla="*/ 46 w 367"/>
                <a:gd name="T69" fmla="*/ 86 h 161"/>
                <a:gd name="T70" fmla="*/ 23 w 367"/>
                <a:gd name="T71" fmla="*/ 82 h 161"/>
                <a:gd name="T72" fmla="*/ 0 w 367"/>
                <a:gd name="T73" fmla="*/ 76 h 161"/>
                <a:gd name="T74" fmla="*/ 0 w 367"/>
                <a:gd name="T75" fmla="*/ 56 h 161"/>
                <a:gd name="T76" fmla="*/ 0 w 367"/>
                <a:gd name="T77" fmla="*/ 38 h 161"/>
                <a:gd name="T78" fmla="*/ 0 w 367"/>
                <a:gd name="T79" fmla="*/ 18 h 161"/>
                <a:gd name="T80" fmla="*/ 0 w 367"/>
                <a:gd name="T8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7" h="161">
                  <a:moveTo>
                    <a:pt x="0" y="0"/>
                  </a:moveTo>
                  <a:lnTo>
                    <a:pt x="23" y="5"/>
                  </a:lnTo>
                  <a:lnTo>
                    <a:pt x="46" y="9"/>
                  </a:lnTo>
                  <a:lnTo>
                    <a:pt x="69" y="14"/>
                  </a:lnTo>
                  <a:lnTo>
                    <a:pt x="92" y="19"/>
                  </a:lnTo>
                  <a:lnTo>
                    <a:pt x="115" y="24"/>
                  </a:lnTo>
                  <a:lnTo>
                    <a:pt x="138" y="29"/>
                  </a:lnTo>
                  <a:lnTo>
                    <a:pt x="161" y="33"/>
                  </a:lnTo>
                  <a:lnTo>
                    <a:pt x="184" y="38"/>
                  </a:lnTo>
                  <a:lnTo>
                    <a:pt x="207" y="44"/>
                  </a:lnTo>
                  <a:lnTo>
                    <a:pt x="230" y="48"/>
                  </a:lnTo>
                  <a:lnTo>
                    <a:pt x="253" y="53"/>
                  </a:lnTo>
                  <a:lnTo>
                    <a:pt x="275" y="57"/>
                  </a:lnTo>
                  <a:lnTo>
                    <a:pt x="298" y="63"/>
                  </a:lnTo>
                  <a:lnTo>
                    <a:pt x="321" y="68"/>
                  </a:lnTo>
                  <a:lnTo>
                    <a:pt x="344" y="72"/>
                  </a:lnTo>
                  <a:lnTo>
                    <a:pt x="367" y="77"/>
                  </a:lnTo>
                  <a:lnTo>
                    <a:pt x="367" y="98"/>
                  </a:lnTo>
                  <a:lnTo>
                    <a:pt x="367" y="118"/>
                  </a:lnTo>
                  <a:lnTo>
                    <a:pt x="367" y="139"/>
                  </a:lnTo>
                  <a:lnTo>
                    <a:pt x="367" y="161"/>
                  </a:lnTo>
                  <a:lnTo>
                    <a:pt x="344" y="155"/>
                  </a:lnTo>
                  <a:lnTo>
                    <a:pt x="321" y="151"/>
                  </a:lnTo>
                  <a:lnTo>
                    <a:pt x="298" y="145"/>
                  </a:lnTo>
                  <a:lnTo>
                    <a:pt x="275" y="139"/>
                  </a:lnTo>
                  <a:lnTo>
                    <a:pt x="252" y="134"/>
                  </a:lnTo>
                  <a:lnTo>
                    <a:pt x="229" y="129"/>
                  </a:lnTo>
                  <a:lnTo>
                    <a:pt x="206" y="123"/>
                  </a:lnTo>
                  <a:lnTo>
                    <a:pt x="184" y="118"/>
                  </a:lnTo>
                  <a:lnTo>
                    <a:pt x="161" y="113"/>
                  </a:lnTo>
                  <a:lnTo>
                    <a:pt x="138" y="107"/>
                  </a:lnTo>
                  <a:lnTo>
                    <a:pt x="115" y="102"/>
                  </a:lnTo>
                  <a:lnTo>
                    <a:pt x="92" y="97"/>
                  </a:lnTo>
                  <a:lnTo>
                    <a:pt x="69" y="92"/>
                  </a:lnTo>
                  <a:lnTo>
                    <a:pt x="46" y="86"/>
                  </a:lnTo>
                  <a:lnTo>
                    <a:pt x="23" y="82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2" name="Freeform 172">
              <a:extLst>
                <a:ext uri="{FF2B5EF4-FFF2-40B4-BE49-F238E27FC236}">
                  <a16:creationId xmlns:a16="http://schemas.microsoft.com/office/drawing/2014/main" id="{1DFC3018-D78C-46D5-8244-9D8905DD93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64" cy="78"/>
            </a:xfrm>
            <a:custGeom>
              <a:avLst/>
              <a:gdLst>
                <a:gd name="T0" fmla="*/ 0 w 327"/>
                <a:gd name="T1" fmla="*/ 0 h 151"/>
                <a:gd name="T2" fmla="*/ 20 w 327"/>
                <a:gd name="T3" fmla="*/ 5 h 151"/>
                <a:gd name="T4" fmla="*/ 41 w 327"/>
                <a:gd name="T5" fmla="*/ 8 h 151"/>
                <a:gd name="T6" fmla="*/ 61 w 327"/>
                <a:gd name="T7" fmla="*/ 13 h 151"/>
                <a:gd name="T8" fmla="*/ 81 w 327"/>
                <a:gd name="T9" fmla="*/ 17 h 151"/>
                <a:gd name="T10" fmla="*/ 102 w 327"/>
                <a:gd name="T11" fmla="*/ 22 h 151"/>
                <a:gd name="T12" fmla="*/ 123 w 327"/>
                <a:gd name="T13" fmla="*/ 25 h 151"/>
                <a:gd name="T14" fmla="*/ 144 w 327"/>
                <a:gd name="T15" fmla="*/ 30 h 151"/>
                <a:gd name="T16" fmla="*/ 163 w 327"/>
                <a:gd name="T17" fmla="*/ 34 h 151"/>
                <a:gd name="T18" fmla="*/ 184 w 327"/>
                <a:gd name="T19" fmla="*/ 39 h 151"/>
                <a:gd name="T20" fmla="*/ 205 w 327"/>
                <a:gd name="T21" fmla="*/ 42 h 151"/>
                <a:gd name="T22" fmla="*/ 225 w 327"/>
                <a:gd name="T23" fmla="*/ 47 h 151"/>
                <a:gd name="T24" fmla="*/ 245 w 327"/>
                <a:gd name="T25" fmla="*/ 52 h 151"/>
                <a:gd name="T26" fmla="*/ 266 w 327"/>
                <a:gd name="T27" fmla="*/ 55 h 151"/>
                <a:gd name="T28" fmla="*/ 286 w 327"/>
                <a:gd name="T29" fmla="*/ 60 h 151"/>
                <a:gd name="T30" fmla="*/ 306 w 327"/>
                <a:gd name="T31" fmla="*/ 63 h 151"/>
                <a:gd name="T32" fmla="*/ 327 w 327"/>
                <a:gd name="T33" fmla="*/ 68 h 151"/>
                <a:gd name="T34" fmla="*/ 327 w 327"/>
                <a:gd name="T35" fmla="*/ 88 h 151"/>
                <a:gd name="T36" fmla="*/ 327 w 327"/>
                <a:gd name="T37" fmla="*/ 109 h 151"/>
                <a:gd name="T38" fmla="*/ 327 w 327"/>
                <a:gd name="T39" fmla="*/ 130 h 151"/>
                <a:gd name="T40" fmla="*/ 327 w 327"/>
                <a:gd name="T41" fmla="*/ 151 h 151"/>
                <a:gd name="T42" fmla="*/ 306 w 327"/>
                <a:gd name="T43" fmla="*/ 146 h 151"/>
                <a:gd name="T44" fmla="*/ 286 w 327"/>
                <a:gd name="T45" fmla="*/ 141 h 151"/>
                <a:gd name="T46" fmla="*/ 266 w 327"/>
                <a:gd name="T47" fmla="*/ 137 h 151"/>
                <a:gd name="T48" fmla="*/ 245 w 327"/>
                <a:gd name="T49" fmla="*/ 132 h 151"/>
                <a:gd name="T50" fmla="*/ 225 w 327"/>
                <a:gd name="T51" fmla="*/ 128 h 151"/>
                <a:gd name="T52" fmla="*/ 205 w 327"/>
                <a:gd name="T53" fmla="*/ 123 h 151"/>
                <a:gd name="T54" fmla="*/ 184 w 327"/>
                <a:gd name="T55" fmla="*/ 118 h 151"/>
                <a:gd name="T56" fmla="*/ 163 w 327"/>
                <a:gd name="T57" fmla="*/ 114 h 151"/>
                <a:gd name="T58" fmla="*/ 144 w 327"/>
                <a:gd name="T59" fmla="*/ 109 h 151"/>
                <a:gd name="T60" fmla="*/ 123 w 327"/>
                <a:gd name="T61" fmla="*/ 105 h 151"/>
                <a:gd name="T62" fmla="*/ 102 w 327"/>
                <a:gd name="T63" fmla="*/ 100 h 151"/>
                <a:gd name="T64" fmla="*/ 81 w 327"/>
                <a:gd name="T65" fmla="*/ 94 h 151"/>
                <a:gd name="T66" fmla="*/ 61 w 327"/>
                <a:gd name="T67" fmla="*/ 90 h 151"/>
                <a:gd name="T68" fmla="*/ 41 w 327"/>
                <a:gd name="T69" fmla="*/ 85 h 151"/>
                <a:gd name="T70" fmla="*/ 20 w 327"/>
                <a:gd name="T71" fmla="*/ 80 h 151"/>
                <a:gd name="T72" fmla="*/ 0 w 327"/>
                <a:gd name="T73" fmla="*/ 76 h 151"/>
                <a:gd name="T74" fmla="*/ 0 w 327"/>
                <a:gd name="T75" fmla="*/ 56 h 151"/>
                <a:gd name="T76" fmla="*/ 0 w 327"/>
                <a:gd name="T77" fmla="*/ 38 h 151"/>
                <a:gd name="T78" fmla="*/ 0 w 327"/>
                <a:gd name="T79" fmla="*/ 18 h 151"/>
                <a:gd name="T80" fmla="*/ 0 w 327"/>
                <a:gd name="T8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7" h="151">
                  <a:moveTo>
                    <a:pt x="0" y="0"/>
                  </a:moveTo>
                  <a:lnTo>
                    <a:pt x="20" y="5"/>
                  </a:lnTo>
                  <a:lnTo>
                    <a:pt x="41" y="8"/>
                  </a:lnTo>
                  <a:lnTo>
                    <a:pt x="61" y="13"/>
                  </a:lnTo>
                  <a:lnTo>
                    <a:pt x="81" y="17"/>
                  </a:lnTo>
                  <a:lnTo>
                    <a:pt x="102" y="22"/>
                  </a:lnTo>
                  <a:lnTo>
                    <a:pt x="123" y="25"/>
                  </a:lnTo>
                  <a:lnTo>
                    <a:pt x="144" y="30"/>
                  </a:lnTo>
                  <a:lnTo>
                    <a:pt x="163" y="34"/>
                  </a:lnTo>
                  <a:lnTo>
                    <a:pt x="184" y="39"/>
                  </a:lnTo>
                  <a:lnTo>
                    <a:pt x="205" y="42"/>
                  </a:lnTo>
                  <a:lnTo>
                    <a:pt x="225" y="47"/>
                  </a:lnTo>
                  <a:lnTo>
                    <a:pt x="245" y="52"/>
                  </a:lnTo>
                  <a:lnTo>
                    <a:pt x="266" y="55"/>
                  </a:lnTo>
                  <a:lnTo>
                    <a:pt x="286" y="60"/>
                  </a:lnTo>
                  <a:lnTo>
                    <a:pt x="306" y="63"/>
                  </a:lnTo>
                  <a:lnTo>
                    <a:pt x="327" y="68"/>
                  </a:lnTo>
                  <a:lnTo>
                    <a:pt x="327" y="88"/>
                  </a:lnTo>
                  <a:lnTo>
                    <a:pt x="327" y="109"/>
                  </a:lnTo>
                  <a:lnTo>
                    <a:pt x="327" y="130"/>
                  </a:lnTo>
                  <a:lnTo>
                    <a:pt x="327" y="151"/>
                  </a:lnTo>
                  <a:lnTo>
                    <a:pt x="306" y="146"/>
                  </a:lnTo>
                  <a:lnTo>
                    <a:pt x="286" y="141"/>
                  </a:lnTo>
                  <a:lnTo>
                    <a:pt x="266" y="137"/>
                  </a:lnTo>
                  <a:lnTo>
                    <a:pt x="245" y="132"/>
                  </a:lnTo>
                  <a:lnTo>
                    <a:pt x="225" y="128"/>
                  </a:lnTo>
                  <a:lnTo>
                    <a:pt x="205" y="123"/>
                  </a:lnTo>
                  <a:lnTo>
                    <a:pt x="184" y="118"/>
                  </a:lnTo>
                  <a:lnTo>
                    <a:pt x="163" y="114"/>
                  </a:lnTo>
                  <a:lnTo>
                    <a:pt x="144" y="109"/>
                  </a:lnTo>
                  <a:lnTo>
                    <a:pt x="123" y="105"/>
                  </a:lnTo>
                  <a:lnTo>
                    <a:pt x="102" y="100"/>
                  </a:lnTo>
                  <a:lnTo>
                    <a:pt x="81" y="94"/>
                  </a:lnTo>
                  <a:lnTo>
                    <a:pt x="61" y="90"/>
                  </a:lnTo>
                  <a:lnTo>
                    <a:pt x="41" y="85"/>
                  </a:lnTo>
                  <a:lnTo>
                    <a:pt x="20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3" name="Freeform 173">
              <a:extLst>
                <a:ext uri="{FF2B5EF4-FFF2-40B4-BE49-F238E27FC236}">
                  <a16:creationId xmlns:a16="http://schemas.microsoft.com/office/drawing/2014/main" id="{92713D84-D68C-48AB-8DA3-9C95F45E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43" cy="71"/>
            </a:xfrm>
            <a:custGeom>
              <a:avLst/>
              <a:gdLst>
                <a:gd name="T0" fmla="*/ 0 w 288"/>
                <a:gd name="T1" fmla="*/ 0 h 141"/>
                <a:gd name="T2" fmla="*/ 18 w 288"/>
                <a:gd name="T3" fmla="*/ 3 h 141"/>
                <a:gd name="T4" fmla="*/ 35 w 288"/>
                <a:gd name="T5" fmla="*/ 7 h 141"/>
                <a:gd name="T6" fmla="*/ 54 w 288"/>
                <a:gd name="T7" fmla="*/ 11 h 141"/>
                <a:gd name="T8" fmla="*/ 71 w 288"/>
                <a:gd name="T9" fmla="*/ 15 h 141"/>
                <a:gd name="T10" fmla="*/ 89 w 288"/>
                <a:gd name="T11" fmla="*/ 18 h 141"/>
                <a:gd name="T12" fmla="*/ 108 w 288"/>
                <a:gd name="T13" fmla="*/ 22 h 141"/>
                <a:gd name="T14" fmla="*/ 125 w 288"/>
                <a:gd name="T15" fmla="*/ 26 h 141"/>
                <a:gd name="T16" fmla="*/ 144 w 288"/>
                <a:gd name="T17" fmla="*/ 30 h 141"/>
                <a:gd name="T18" fmla="*/ 162 w 288"/>
                <a:gd name="T19" fmla="*/ 33 h 141"/>
                <a:gd name="T20" fmla="*/ 179 w 288"/>
                <a:gd name="T21" fmla="*/ 38 h 141"/>
                <a:gd name="T22" fmla="*/ 198 w 288"/>
                <a:gd name="T23" fmla="*/ 41 h 141"/>
                <a:gd name="T24" fmla="*/ 216 w 288"/>
                <a:gd name="T25" fmla="*/ 45 h 141"/>
                <a:gd name="T26" fmla="*/ 233 w 288"/>
                <a:gd name="T27" fmla="*/ 48 h 141"/>
                <a:gd name="T28" fmla="*/ 252 w 288"/>
                <a:gd name="T29" fmla="*/ 53 h 141"/>
                <a:gd name="T30" fmla="*/ 269 w 288"/>
                <a:gd name="T31" fmla="*/ 56 h 141"/>
                <a:gd name="T32" fmla="*/ 288 w 288"/>
                <a:gd name="T33" fmla="*/ 60 h 141"/>
                <a:gd name="T34" fmla="*/ 288 w 288"/>
                <a:gd name="T35" fmla="*/ 80 h 141"/>
                <a:gd name="T36" fmla="*/ 288 w 288"/>
                <a:gd name="T37" fmla="*/ 101 h 141"/>
                <a:gd name="T38" fmla="*/ 288 w 288"/>
                <a:gd name="T39" fmla="*/ 122 h 141"/>
                <a:gd name="T40" fmla="*/ 288 w 288"/>
                <a:gd name="T41" fmla="*/ 141 h 141"/>
                <a:gd name="T42" fmla="*/ 269 w 288"/>
                <a:gd name="T43" fmla="*/ 137 h 141"/>
                <a:gd name="T44" fmla="*/ 252 w 288"/>
                <a:gd name="T45" fmla="*/ 133 h 141"/>
                <a:gd name="T46" fmla="*/ 233 w 288"/>
                <a:gd name="T47" fmla="*/ 129 h 141"/>
                <a:gd name="T48" fmla="*/ 216 w 288"/>
                <a:gd name="T49" fmla="*/ 125 h 141"/>
                <a:gd name="T50" fmla="*/ 198 w 288"/>
                <a:gd name="T51" fmla="*/ 121 h 141"/>
                <a:gd name="T52" fmla="*/ 179 w 288"/>
                <a:gd name="T53" fmla="*/ 117 h 141"/>
                <a:gd name="T54" fmla="*/ 162 w 288"/>
                <a:gd name="T55" fmla="*/ 113 h 141"/>
                <a:gd name="T56" fmla="*/ 144 w 288"/>
                <a:gd name="T57" fmla="*/ 108 h 141"/>
                <a:gd name="T58" fmla="*/ 125 w 288"/>
                <a:gd name="T59" fmla="*/ 105 h 141"/>
                <a:gd name="T60" fmla="*/ 108 w 288"/>
                <a:gd name="T61" fmla="*/ 100 h 141"/>
                <a:gd name="T62" fmla="*/ 89 w 288"/>
                <a:gd name="T63" fmla="*/ 97 h 141"/>
                <a:gd name="T64" fmla="*/ 71 w 288"/>
                <a:gd name="T65" fmla="*/ 92 h 141"/>
                <a:gd name="T66" fmla="*/ 54 w 288"/>
                <a:gd name="T67" fmla="*/ 88 h 141"/>
                <a:gd name="T68" fmla="*/ 35 w 288"/>
                <a:gd name="T69" fmla="*/ 84 h 141"/>
                <a:gd name="T70" fmla="*/ 18 w 288"/>
                <a:gd name="T71" fmla="*/ 80 h 141"/>
                <a:gd name="T72" fmla="*/ 0 w 288"/>
                <a:gd name="T73" fmla="*/ 76 h 141"/>
                <a:gd name="T74" fmla="*/ 0 w 288"/>
                <a:gd name="T75" fmla="*/ 56 h 141"/>
                <a:gd name="T76" fmla="*/ 0 w 288"/>
                <a:gd name="T77" fmla="*/ 38 h 141"/>
                <a:gd name="T78" fmla="*/ 0 w 288"/>
                <a:gd name="T79" fmla="*/ 18 h 141"/>
                <a:gd name="T80" fmla="*/ 0 w 288"/>
                <a:gd name="T8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141">
                  <a:moveTo>
                    <a:pt x="0" y="0"/>
                  </a:moveTo>
                  <a:lnTo>
                    <a:pt x="18" y="3"/>
                  </a:lnTo>
                  <a:lnTo>
                    <a:pt x="35" y="7"/>
                  </a:lnTo>
                  <a:lnTo>
                    <a:pt x="54" y="11"/>
                  </a:lnTo>
                  <a:lnTo>
                    <a:pt x="71" y="15"/>
                  </a:lnTo>
                  <a:lnTo>
                    <a:pt x="89" y="18"/>
                  </a:lnTo>
                  <a:lnTo>
                    <a:pt x="108" y="22"/>
                  </a:lnTo>
                  <a:lnTo>
                    <a:pt x="125" y="26"/>
                  </a:lnTo>
                  <a:lnTo>
                    <a:pt x="144" y="30"/>
                  </a:lnTo>
                  <a:lnTo>
                    <a:pt x="162" y="33"/>
                  </a:lnTo>
                  <a:lnTo>
                    <a:pt x="179" y="38"/>
                  </a:lnTo>
                  <a:lnTo>
                    <a:pt x="198" y="41"/>
                  </a:lnTo>
                  <a:lnTo>
                    <a:pt x="216" y="45"/>
                  </a:lnTo>
                  <a:lnTo>
                    <a:pt x="233" y="48"/>
                  </a:lnTo>
                  <a:lnTo>
                    <a:pt x="252" y="53"/>
                  </a:lnTo>
                  <a:lnTo>
                    <a:pt x="269" y="56"/>
                  </a:lnTo>
                  <a:lnTo>
                    <a:pt x="288" y="60"/>
                  </a:lnTo>
                  <a:lnTo>
                    <a:pt x="288" y="80"/>
                  </a:lnTo>
                  <a:lnTo>
                    <a:pt x="288" y="101"/>
                  </a:lnTo>
                  <a:lnTo>
                    <a:pt x="288" y="122"/>
                  </a:lnTo>
                  <a:lnTo>
                    <a:pt x="288" y="141"/>
                  </a:lnTo>
                  <a:lnTo>
                    <a:pt x="269" y="137"/>
                  </a:lnTo>
                  <a:lnTo>
                    <a:pt x="252" y="133"/>
                  </a:lnTo>
                  <a:lnTo>
                    <a:pt x="233" y="129"/>
                  </a:lnTo>
                  <a:lnTo>
                    <a:pt x="216" y="125"/>
                  </a:lnTo>
                  <a:lnTo>
                    <a:pt x="198" y="121"/>
                  </a:lnTo>
                  <a:lnTo>
                    <a:pt x="179" y="117"/>
                  </a:lnTo>
                  <a:lnTo>
                    <a:pt x="162" y="113"/>
                  </a:lnTo>
                  <a:lnTo>
                    <a:pt x="144" y="108"/>
                  </a:lnTo>
                  <a:lnTo>
                    <a:pt x="125" y="105"/>
                  </a:lnTo>
                  <a:lnTo>
                    <a:pt x="108" y="100"/>
                  </a:lnTo>
                  <a:lnTo>
                    <a:pt x="89" y="97"/>
                  </a:lnTo>
                  <a:lnTo>
                    <a:pt x="71" y="92"/>
                  </a:lnTo>
                  <a:lnTo>
                    <a:pt x="54" y="88"/>
                  </a:lnTo>
                  <a:lnTo>
                    <a:pt x="35" y="84"/>
                  </a:lnTo>
                  <a:lnTo>
                    <a:pt x="18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4" name="Freeform 174">
              <a:extLst>
                <a:ext uri="{FF2B5EF4-FFF2-40B4-BE49-F238E27FC236}">
                  <a16:creationId xmlns:a16="http://schemas.microsoft.com/office/drawing/2014/main" id="{1769637B-9758-436F-952E-C619394C76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22" cy="67"/>
            </a:xfrm>
            <a:custGeom>
              <a:avLst/>
              <a:gdLst>
                <a:gd name="T0" fmla="*/ 0 w 247"/>
                <a:gd name="T1" fmla="*/ 0 h 132"/>
                <a:gd name="T2" fmla="*/ 15 w 247"/>
                <a:gd name="T3" fmla="*/ 3 h 132"/>
                <a:gd name="T4" fmla="*/ 31 w 247"/>
                <a:gd name="T5" fmla="*/ 7 h 132"/>
                <a:gd name="T6" fmla="*/ 46 w 247"/>
                <a:gd name="T7" fmla="*/ 9 h 132"/>
                <a:gd name="T8" fmla="*/ 62 w 247"/>
                <a:gd name="T9" fmla="*/ 13 h 132"/>
                <a:gd name="T10" fmla="*/ 77 w 247"/>
                <a:gd name="T11" fmla="*/ 16 h 132"/>
                <a:gd name="T12" fmla="*/ 93 w 247"/>
                <a:gd name="T13" fmla="*/ 19 h 132"/>
                <a:gd name="T14" fmla="*/ 108 w 247"/>
                <a:gd name="T15" fmla="*/ 23 h 132"/>
                <a:gd name="T16" fmla="*/ 124 w 247"/>
                <a:gd name="T17" fmla="*/ 25 h 132"/>
                <a:gd name="T18" fmla="*/ 139 w 247"/>
                <a:gd name="T19" fmla="*/ 29 h 132"/>
                <a:gd name="T20" fmla="*/ 155 w 247"/>
                <a:gd name="T21" fmla="*/ 32 h 132"/>
                <a:gd name="T22" fmla="*/ 170 w 247"/>
                <a:gd name="T23" fmla="*/ 36 h 132"/>
                <a:gd name="T24" fmla="*/ 186 w 247"/>
                <a:gd name="T25" fmla="*/ 38 h 132"/>
                <a:gd name="T26" fmla="*/ 201 w 247"/>
                <a:gd name="T27" fmla="*/ 41 h 132"/>
                <a:gd name="T28" fmla="*/ 216 w 247"/>
                <a:gd name="T29" fmla="*/ 45 h 132"/>
                <a:gd name="T30" fmla="*/ 232 w 247"/>
                <a:gd name="T31" fmla="*/ 47 h 132"/>
                <a:gd name="T32" fmla="*/ 247 w 247"/>
                <a:gd name="T33" fmla="*/ 51 h 132"/>
                <a:gd name="T34" fmla="*/ 247 w 247"/>
                <a:gd name="T35" fmla="*/ 71 h 132"/>
                <a:gd name="T36" fmla="*/ 247 w 247"/>
                <a:gd name="T37" fmla="*/ 92 h 132"/>
                <a:gd name="T38" fmla="*/ 247 w 247"/>
                <a:gd name="T39" fmla="*/ 113 h 132"/>
                <a:gd name="T40" fmla="*/ 247 w 247"/>
                <a:gd name="T41" fmla="*/ 132 h 132"/>
                <a:gd name="T42" fmla="*/ 232 w 247"/>
                <a:gd name="T43" fmla="*/ 129 h 132"/>
                <a:gd name="T44" fmla="*/ 216 w 247"/>
                <a:gd name="T45" fmla="*/ 125 h 132"/>
                <a:gd name="T46" fmla="*/ 201 w 247"/>
                <a:gd name="T47" fmla="*/ 122 h 132"/>
                <a:gd name="T48" fmla="*/ 185 w 247"/>
                <a:gd name="T49" fmla="*/ 118 h 132"/>
                <a:gd name="T50" fmla="*/ 170 w 247"/>
                <a:gd name="T51" fmla="*/ 115 h 132"/>
                <a:gd name="T52" fmla="*/ 154 w 247"/>
                <a:gd name="T53" fmla="*/ 111 h 132"/>
                <a:gd name="T54" fmla="*/ 139 w 247"/>
                <a:gd name="T55" fmla="*/ 108 h 132"/>
                <a:gd name="T56" fmla="*/ 124 w 247"/>
                <a:gd name="T57" fmla="*/ 103 h 132"/>
                <a:gd name="T58" fmla="*/ 108 w 247"/>
                <a:gd name="T59" fmla="*/ 100 h 132"/>
                <a:gd name="T60" fmla="*/ 93 w 247"/>
                <a:gd name="T61" fmla="*/ 97 h 132"/>
                <a:gd name="T62" fmla="*/ 77 w 247"/>
                <a:gd name="T63" fmla="*/ 93 h 132"/>
                <a:gd name="T64" fmla="*/ 62 w 247"/>
                <a:gd name="T65" fmla="*/ 90 h 132"/>
                <a:gd name="T66" fmla="*/ 46 w 247"/>
                <a:gd name="T67" fmla="*/ 86 h 132"/>
                <a:gd name="T68" fmla="*/ 31 w 247"/>
                <a:gd name="T69" fmla="*/ 83 h 132"/>
                <a:gd name="T70" fmla="*/ 15 w 247"/>
                <a:gd name="T71" fmla="*/ 79 h 132"/>
                <a:gd name="T72" fmla="*/ 0 w 247"/>
                <a:gd name="T73" fmla="*/ 76 h 132"/>
                <a:gd name="T74" fmla="*/ 0 w 247"/>
                <a:gd name="T75" fmla="*/ 56 h 132"/>
                <a:gd name="T76" fmla="*/ 0 w 247"/>
                <a:gd name="T77" fmla="*/ 38 h 132"/>
                <a:gd name="T78" fmla="*/ 0 w 247"/>
                <a:gd name="T79" fmla="*/ 18 h 132"/>
                <a:gd name="T80" fmla="*/ 0 w 247"/>
                <a:gd name="T8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132">
                  <a:moveTo>
                    <a:pt x="0" y="0"/>
                  </a:moveTo>
                  <a:lnTo>
                    <a:pt x="15" y="3"/>
                  </a:lnTo>
                  <a:lnTo>
                    <a:pt x="31" y="7"/>
                  </a:lnTo>
                  <a:lnTo>
                    <a:pt x="46" y="9"/>
                  </a:lnTo>
                  <a:lnTo>
                    <a:pt x="62" y="13"/>
                  </a:lnTo>
                  <a:lnTo>
                    <a:pt x="77" y="16"/>
                  </a:lnTo>
                  <a:lnTo>
                    <a:pt x="93" y="19"/>
                  </a:lnTo>
                  <a:lnTo>
                    <a:pt x="108" y="23"/>
                  </a:lnTo>
                  <a:lnTo>
                    <a:pt x="124" y="25"/>
                  </a:lnTo>
                  <a:lnTo>
                    <a:pt x="139" y="29"/>
                  </a:lnTo>
                  <a:lnTo>
                    <a:pt x="155" y="32"/>
                  </a:lnTo>
                  <a:lnTo>
                    <a:pt x="170" y="36"/>
                  </a:lnTo>
                  <a:lnTo>
                    <a:pt x="186" y="38"/>
                  </a:lnTo>
                  <a:lnTo>
                    <a:pt x="201" y="41"/>
                  </a:lnTo>
                  <a:lnTo>
                    <a:pt x="216" y="45"/>
                  </a:lnTo>
                  <a:lnTo>
                    <a:pt x="232" y="47"/>
                  </a:lnTo>
                  <a:lnTo>
                    <a:pt x="247" y="51"/>
                  </a:lnTo>
                  <a:lnTo>
                    <a:pt x="247" y="71"/>
                  </a:lnTo>
                  <a:lnTo>
                    <a:pt x="247" y="92"/>
                  </a:lnTo>
                  <a:lnTo>
                    <a:pt x="247" y="113"/>
                  </a:lnTo>
                  <a:lnTo>
                    <a:pt x="247" y="132"/>
                  </a:lnTo>
                  <a:lnTo>
                    <a:pt x="232" y="129"/>
                  </a:lnTo>
                  <a:lnTo>
                    <a:pt x="216" y="125"/>
                  </a:lnTo>
                  <a:lnTo>
                    <a:pt x="201" y="122"/>
                  </a:lnTo>
                  <a:lnTo>
                    <a:pt x="185" y="118"/>
                  </a:lnTo>
                  <a:lnTo>
                    <a:pt x="170" y="115"/>
                  </a:lnTo>
                  <a:lnTo>
                    <a:pt x="154" y="111"/>
                  </a:lnTo>
                  <a:lnTo>
                    <a:pt x="139" y="108"/>
                  </a:lnTo>
                  <a:lnTo>
                    <a:pt x="124" y="103"/>
                  </a:lnTo>
                  <a:lnTo>
                    <a:pt x="108" y="100"/>
                  </a:lnTo>
                  <a:lnTo>
                    <a:pt x="93" y="97"/>
                  </a:lnTo>
                  <a:lnTo>
                    <a:pt x="77" y="93"/>
                  </a:lnTo>
                  <a:lnTo>
                    <a:pt x="62" y="90"/>
                  </a:lnTo>
                  <a:lnTo>
                    <a:pt x="46" y="86"/>
                  </a:lnTo>
                  <a:lnTo>
                    <a:pt x="31" y="83"/>
                  </a:lnTo>
                  <a:lnTo>
                    <a:pt x="15" y="79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5" name="Freeform 175">
              <a:extLst>
                <a:ext uri="{FF2B5EF4-FFF2-40B4-BE49-F238E27FC236}">
                  <a16:creationId xmlns:a16="http://schemas.microsoft.com/office/drawing/2014/main" id="{DF016E63-3851-4123-987E-39EA3F026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04" cy="63"/>
            </a:xfrm>
            <a:custGeom>
              <a:avLst/>
              <a:gdLst>
                <a:gd name="T0" fmla="*/ 0 w 207"/>
                <a:gd name="T1" fmla="*/ 0 h 123"/>
                <a:gd name="T2" fmla="*/ 12 w 207"/>
                <a:gd name="T3" fmla="*/ 2 h 123"/>
                <a:gd name="T4" fmla="*/ 26 w 207"/>
                <a:gd name="T5" fmla="*/ 6 h 123"/>
                <a:gd name="T6" fmla="*/ 39 w 207"/>
                <a:gd name="T7" fmla="*/ 8 h 123"/>
                <a:gd name="T8" fmla="*/ 51 w 207"/>
                <a:gd name="T9" fmla="*/ 10 h 123"/>
                <a:gd name="T10" fmla="*/ 64 w 207"/>
                <a:gd name="T11" fmla="*/ 13 h 123"/>
                <a:gd name="T12" fmla="*/ 78 w 207"/>
                <a:gd name="T13" fmla="*/ 16 h 123"/>
                <a:gd name="T14" fmla="*/ 91 w 207"/>
                <a:gd name="T15" fmla="*/ 18 h 123"/>
                <a:gd name="T16" fmla="*/ 103 w 207"/>
                <a:gd name="T17" fmla="*/ 21 h 123"/>
                <a:gd name="T18" fmla="*/ 116 w 207"/>
                <a:gd name="T19" fmla="*/ 24 h 123"/>
                <a:gd name="T20" fmla="*/ 130 w 207"/>
                <a:gd name="T21" fmla="*/ 26 h 123"/>
                <a:gd name="T22" fmla="*/ 142 w 207"/>
                <a:gd name="T23" fmla="*/ 30 h 123"/>
                <a:gd name="T24" fmla="*/ 155 w 207"/>
                <a:gd name="T25" fmla="*/ 32 h 123"/>
                <a:gd name="T26" fmla="*/ 168 w 207"/>
                <a:gd name="T27" fmla="*/ 34 h 123"/>
                <a:gd name="T28" fmla="*/ 182 w 207"/>
                <a:gd name="T29" fmla="*/ 37 h 123"/>
                <a:gd name="T30" fmla="*/ 194 w 207"/>
                <a:gd name="T31" fmla="*/ 40 h 123"/>
                <a:gd name="T32" fmla="*/ 207 w 207"/>
                <a:gd name="T33" fmla="*/ 42 h 123"/>
                <a:gd name="T34" fmla="*/ 207 w 207"/>
                <a:gd name="T35" fmla="*/ 62 h 123"/>
                <a:gd name="T36" fmla="*/ 207 w 207"/>
                <a:gd name="T37" fmla="*/ 83 h 123"/>
                <a:gd name="T38" fmla="*/ 207 w 207"/>
                <a:gd name="T39" fmla="*/ 103 h 123"/>
                <a:gd name="T40" fmla="*/ 207 w 207"/>
                <a:gd name="T41" fmla="*/ 123 h 123"/>
                <a:gd name="T42" fmla="*/ 194 w 207"/>
                <a:gd name="T43" fmla="*/ 119 h 123"/>
                <a:gd name="T44" fmla="*/ 182 w 207"/>
                <a:gd name="T45" fmla="*/ 117 h 123"/>
                <a:gd name="T46" fmla="*/ 168 w 207"/>
                <a:gd name="T47" fmla="*/ 114 h 123"/>
                <a:gd name="T48" fmla="*/ 155 w 207"/>
                <a:gd name="T49" fmla="*/ 111 h 123"/>
                <a:gd name="T50" fmla="*/ 142 w 207"/>
                <a:gd name="T51" fmla="*/ 108 h 123"/>
                <a:gd name="T52" fmla="*/ 130 w 207"/>
                <a:gd name="T53" fmla="*/ 105 h 123"/>
                <a:gd name="T54" fmla="*/ 116 w 207"/>
                <a:gd name="T55" fmla="*/ 102 h 123"/>
                <a:gd name="T56" fmla="*/ 103 w 207"/>
                <a:gd name="T57" fmla="*/ 99 h 123"/>
                <a:gd name="T58" fmla="*/ 91 w 207"/>
                <a:gd name="T59" fmla="*/ 97 h 123"/>
                <a:gd name="T60" fmla="*/ 78 w 207"/>
                <a:gd name="T61" fmla="*/ 93 h 123"/>
                <a:gd name="T62" fmla="*/ 64 w 207"/>
                <a:gd name="T63" fmla="*/ 90 h 123"/>
                <a:gd name="T64" fmla="*/ 51 w 207"/>
                <a:gd name="T65" fmla="*/ 87 h 123"/>
                <a:gd name="T66" fmla="*/ 39 w 207"/>
                <a:gd name="T67" fmla="*/ 84 h 123"/>
                <a:gd name="T68" fmla="*/ 26 w 207"/>
                <a:gd name="T69" fmla="*/ 82 h 123"/>
                <a:gd name="T70" fmla="*/ 12 w 207"/>
                <a:gd name="T71" fmla="*/ 78 h 123"/>
                <a:gd name="T72" fmla="*/ 0 w 207"/>
                <a:gd name="T73" fmla="*/ 76 h 123"/>
                <a:gd name="T74" fmla="*/ 0 w 207"/>
                <a:gd name="T75" fmla="*/ 56 h 123"/>
                <a:gd name="T76" fmla="*/ 0 w 207"/>
                <a:gd name="T77" fmla="*/ 38 h 123"/>
                <a:gd name="T78" fmla="*/ 0 w 207"/>
                <a:gd name="T79" fmla="*/ 18 h 123"/>
                <a:gd name="T80" fmla="*/ 0 w 207"/>
                <a:gd name="T8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123">
                  <a:moveTo>
                    <a:pt x="0" y="0"/>
                  </a:moveTo>
                  <a:lnTo>
                    <a:pt x="12" y="2"/>
                  </a:lnTo>
                  <a:lnTo>
                    <a:pt x="26" y="6"/>
                  </a:lnTo>
                  <a:lnTo>
                    <a:pt x="39" y="8"/>
                  </a:lnTo>
                  <a:lnTo>
                    <a:pt x="51" y="10"/>
                  </a:lnTo>
                  <a:lnTo>
                    <a:pt x="64" y="13"/>
                  </a:lnTo>
                  <a:lnTo>
                    <a:pt x="78" y="16"/>
                  </a:lnTo>
                  <a:lnTo>
                    <a:pt x="91" y="18"/>
                  </a:lnTo>
                  <a:lnTo>
                    <a:pt x="103" y="21"/>
                  </a:lnTo>
                  <a:lnTo>
                    <a:pt x="116" y="24"/>
                  </a:lnTo>
                  <a:lnTo>
                    <a:pt x="130" y="26"/>
                  </a:lnTo>
                  <a:lnTo>
                    <a:pt x="142" y="30"/>
                  </a:lnTo>
                  <a:lnTo>
                    <a:pt x="155" y="32"/>
                  </a:lnTo>
                  <a:lnTo>
                    <a:pt x="168" y="34"/>
                  </a:lnTo>
                  <a:lnTo>
                    <a:pt x="182" y="37"/>
                  </a:lnTo>
                  <a:lnTo>
                    <a:pt x="194" y="40"/>
                  </a:lnTo>
                  <a:lnTo>
                    <a:pt x="207" y="42"/>
                  </a:lnTo>
                  <a:lnTo>
                    <a:pt x="207" y="62"/>
                  </a:lnTo>
                  <a:lnTo>
                    <a:pt x="207" y="83"/>
                  </a:lnTo>
                  <a:lnTo>
                    <a:pt x="207" y="103"/>
                  </a:lnTo>
                  <a:lnTo>
                    <a:pt x="207" y="123"/>
                  </a:lnTo>
                  <a:lnTo>
                    <a:pt x="194" y="119"/>
                  </a:lnTo>
                  <a:lnTo>
                    <a:pt x="182" y="117"/>
                  </a:lnTo>
                  <a:lnTo>
                    <a:pt x="168" y="114"/>
                  </a:lnTo>
                  <a:lnTo>
                    <a:pt x="155" y="111"/>
                  </a:lnTo>
                  <a:lnTo>
                    <a:pt x="142" y="108"/>
                  </a:lnTo>
                  <a:lnTo>
                    <a:pt x="130" y="105"/>
                  </a:lnTo>
                  <a:lnTo>
                    <a:pt x="116" y="102"/>
                  </a:lnTo>
                  <a:lnTo>
                    <a:pt x="103" y="99"/>
                  </a:lnTo>
                  <a:lnTo>
                    <a:pt x="91" y="97"/>
                  </a:lnTo>
                  <a:lnTo>
                    <a:pt x="78" y="93"/>
                  </a:lnTo>
                  <a:lnTo>
                    <a:pt x="64" y="90"/>
                  </a:lnTo>
                  <a:lnTo>
                    <a:pt x="51" y="87"/>
                  </a:lnTo>
                  <a:lnTo>
                    <a:pt x="39" y="84"/>
                  </a:lnTo>
                  <a:lnTo>
                    <a:pt x="26" y="82"/>
                  </a:lnTo>
                  <a:lnTo>
                    <a:pt x="12" y="78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6" name="Freeform 176">
              <a:extLst>
                <a:ext uri="{FF2B5EF4-FFF2-40B4-BE49-F238E27FC236}">
                  <a16:creationId xmlns:a16="http://schemas.microsoft.com/office/drawing/2014/main" id="{F25DB063-C136-48BB-812E-700A57EFC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83" cy="57"/>
            </a:xfrm>
            <a:custGeom>
              <a:avLst/>
              <a:gdLst>
                <a:gd name="T0" fmla="*/ 0 w 168"/>
                <a:gd name="T1" fmla="*/ 0 h 114"/>
                <a:gd name="T2" fmla="*/ 20 w 168"/>
                <a:gd name="T3" fmla="*/ 5 h 114"/>
                <a:gd name="T4" fmla="*/ 42 w 168"/>
                <a:gd name="T5" fmla="*/ 8 h 114"/>
                <a:gd name="T6" fmla="*/ 63 w 168"/>
                <a:gd name="T7" fmla="*/ 13 h 114"/>
                <a:gd name="T8" fmla="*/ 84 w 168"/>
                <a:gd name="T9" fmla="*/ 16 h 114"/>
                <a:gd name="T10" fmla="*/ 104 w 168"/>
                <a:gd name="T11" fmla="*/ 21 h 114"/>
                <a:gd name="T12" fmla="*/ 125 w 168"/>
                <a:gd name="T13" fmla="*/ 25 h 114"/>
                <a:gd name="T14" fmla="*/ 147 w 168"/>
                <a:gd name="T15" fmla="*/ 29 h 114"/>
                <a:gd name="T16" fmla="*/ 168 w 168"/>
                <a:gd name="T17" fmla="*/ 33 h 114"/>
                <a:gd name="T18" fmla="*/ 168 w 168"/>
                <a:gd name="T19" fmla="*/ 53 h 114"/>
                <a:gd name="T20" fmla="*/ 168 w 168"/>
                <a:gd name="T21" fmla="*/ 74 h 114"/>
                <a:gd name="T22" fmla="*/ 168 w 168"/>
                <a:gd name="T23" fmla="*/ 94 h 114"/>
                <a:gd name="T24" fmla="*/ 168 w 168"/>
                <a:gd name="T25" fmla="*/ 114 h 114"/>
                <a:gd name="T26" fmla="*/ 147 w 168"/>
                <a:gd name="T27" fmla="*/ 109 h 114"/>
                <a:gd name="T28" fmla="*/ 125 w 168"/>
                <a:gd name="T29" fmla="*/ 105 h 114"/>
                <a:gd name="T30" fmla="*/ 104 w 168"/>
                <a:gd name="T31" fmla="*/ 100 h 114"/>
                <a:gd name="T32" fmla="*/ 84 w 168"/>
                <a:gd name="T33" fmla="*/ 94 h 114"/>
                <a:gd name="T34" fmla="*/ 63 w 168"/>
                <a:gd name="T35" fmla="*/ 90 h 114"/>
                <a:gd name="T36" fmla="*/ 42 w 168"/>
                <a:gd name="T37" fmla="*/ 85 h 114"/>
                <a:gd name="T38" fmla="*/ 20 w 168"/>
                <a:gd name="T39" fmla="*/ 80 h 114"/>
                <a:gd name="T40" fmla="*/ 0 w 168"/>
                <a:gd name="T41" fmla="*/ 76 h 114"/>
                <a:gd name="T42" fmla="*/ 0 w 168"/>
                <a:gd name="T43" fmla="*/ 56 h 114"/>
                <a:gd name="T44" fmla="*/ 0 w 168"/>
                <a:gd name="T45" fmla="*/ 38 h 114"/>
                <a:gd name="T46" fmla="*/ 0 w 168"/>
                <a:gd name="T47" fmla="*/ 18 h 114"/>
                <a:gd name="T48" fmla="*/ 0 w 168"/>
                <a:gd name="T4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14">
                  <a:moveTo>
                    <a:pt x="0" y="0"/>
                  </a:moveTo>
                  <a:lnTo>
                    <a:pt x="20" y="5"/>
                  </a:lnTo>
                  <a:lnTo>
                    <a:pt x="42" y="8"/>
                  </a:lnTo>
                  <a:lnTo>
                    <a:pt x="63" y="13"/>
                  </a:lnTo>
                  <a:lnTo>
                    <a:pt x="84" y="16"/>
                  </a:lnTo>
                  <a:lnTo>
                    <a:pt x="104" y="21"/>
                  </a:lnTo>
                  <a:lnTo>
                    <a:pt x="125" y="25"/>
                  </a:lnTo>
                  <a:lnTo>
                    <a:pt x="147" y="29"/>
                  </a:lnTo>
                  <a:lnTo>
                    <a:pt x="168" y="33"/>
                  </a:lnTo>
                  <a:lnTo>
                    <a:pt x="168" y="53"/>
                  </a:lnTo>
                  <a:lnTo>
                    <a:pt x="168" y="74"/>
                  </a:lnTo>
                  <a:lnTo>
                    <a:pt x="168" y="94"/>
                  </a:lnTo>
                  <a:lnTo>
                    <a:pt x="168" y="114"/>
                  </a:lnTo>
                  <a:lnTo>
                    <a:pt x="147" y="109"/>
                  </a:lnTo>
                  <a:lnTo>
                    <a:pt x="125" y="105"/>
                  </a:lnTo>
                  <a:lnTo>
                    <a:pt x="104" y="100"/>
                  </a:lnTo>
                  <a:lnTo>
                    <a:pt x="84" y="94"/>
                  </a:lnTo>
                  <a:lnTo>
                    <a:pt x="63" y="90"/>
                  </a:lnTo>
                  <a:lnTo>
                    <a:pt x="42" y="85"/>
                  </a:lnTo>
                  <a:lnTo>
                    <a:pt x="20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7" name="Freeform 177">
              <a:extLst>
                <a:ext uri="{FF2B5EF4-FFF2-40B4-BE49-F238E27FC236}">
                  <a16:creationId xmlns:a16="http://schemas.microsoft.com/office/drawing/2014/main" id="{9EEEA0AA-143F-42BF-AD3C-0FFE9E702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63" cy="53"/>
            </a:xfrm>
            <a:custGeom>
              <a:avLst/>
              <a:gdLst>
                <a:gd name="T0" fmla="*/ 0 w 127"/>
                <a:gd name="T1" fmla="*/ 0 h 105"/>
                <a:gd name="T2" fmla="*/ 16 w 127"/>
                <a:gd name="T3" fmla="*/ 3 h 105"/>
                <a:gd name="T4" fmla="*/ 32 w 127"/>
                <a:gd name="T5" fmla="*/ 6 h 105"/>
                <a:gd name="T6" fmla="*/ 48 w 127"/>
                <a:gd name="T7" fmla="*/ 9 h 105"/>
                <a:gd name="T8" fmla="*/ 64 w 127"/>
                <a:gd name="T9" fmla="*/ 13 h 105"/>
                <a:gd name="T10" fmla="*/ 79 w 127"/>
                <a:gd name="T11" fmla="*/ 15 h 105"/>
                <a:gd name="T12" fmla="*/ 95 w 127"/>
                <a:gd name="T13" fmla="*/ 18 h 105"/>
                <a:gd name="T14" fmla="*/ 111 w 127"/>
                <a:gd name="T15" fmla="*/ 22 h 105"/>
                <a:gd name="T16" fmla="*/ 127 w 127"/>
                <a:gd name="T17" fmla="*/ 25 h 105"/>
                <a:gd name="T18" fmla="*/ 127 w 127"/>
                <a:gd name="T19" fmla="*/ 45 h 105"/>
                <a:gd name="T20" fmla="*/ 127 w 127"/>
                <a:gd name="T21" fmla="*/ 64 h 105"/>
                <a:gd name="T22" fmla="*/ 127 w 127"/>
                <a:gd name="T23" fmla="*/ 85 h 105"/>
                <a:gd name="T24" fmla="*/ 127 w 127"/>
                <a:gd name="T25" fmla="*/ 105 h 105"/>
                <a:gd name="T26" fmla="*/ 111 w 127"/>
                <a:gd name="T27" fmla="*/ 101 h 105"/>
                <a:gd name="T28" fmla="*/ 95 w 127"/>
                <a:gd name="T29" fmla="*/ 97 h 105"/>
                <a:gd name="T30" fmla="*/ 79 w 127"/>
                <a:gd name="T31" fmla="*/ 93 h 105"/>
                <a:gd name="T32" fmla="*/ 64 w 127"/>
                <a:gd name="T33" fmla="*/ 90 h 105"/>
                <a:gd name="T34" fmla="*/ 48 w 127"/>
                <a:gd name="T35" fmla="*/ 86 h 105"/>
                <a:gd name="T36" fmla="*/ 32 w 127"/>
                <a:gd name="T37" fmla="*/ 83 h 105"/>
                <a:gd name="T38" fmla="*/ 16 w 127"/>
                <a:gd name="T39" fmla="*/ 79 h 105"/>
                <a:gd name="T40" fmla="*/ 0 w 127"/>
                <a:gd name="T41" fmla="*/ 76 h 105"/>
                <a:gd name="T42" fmla="*/ 0 w 127"/>
                <a:gd name="T43" fmla="*/ 56 h 105"/>
                <a:gd name="T44" fmla="*/ 0 w 127"/>
                <a:gd name="T45" fmla="*/ 38 h 105"/>
                <a:gd name="T46" fmla="*/ 0 w 127"/>
                <a:gd name="T47" fmla="*/ 18 h 105"/>
                <a:gd name="T48" fmla="*/ 0 w 127"/>
                <a:gd name="T4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05">
                  <a:moveTo>
                    <a:pt x="0" y="0"/>
                  </a:moveTo>
                  <a:lnTo>
                    <a:pt x="16" y="3"/>
                  </a:lnTo>
                  <a:lnTo>
                    <a:pt x="32" y="6"/>
                  </a:lnTo>
                  <a:lnTo>
                    <a:pt x="48" y="9"/>
                  </a:lnTo>
                  <a:lnTo>
                    <a:pt x="64" y="13"/>
                  </a:lnTo>
                  <a:lnTo>
                    <a:pt x="79" y="15"/>
                  </a:lnTo>
                  <a:lnTo>
                    <a:pt x="95" y="18"/>
                  </a:lnTo>
                  <a:lnTo>
                    <a:pt x="111" y="22"/>
                  </a:lnTo>
                  <a:lnTo>
                    <a:pt x="127" y="25"/>
                  </a:lnTo>
                  <a:lnTo>
                    <a:pt x="127" y="45"/>
                  </a:lnTo>
                  <a:lnTo>
                    <a:pt x="127" y="64"/>
                  </a:lnTo>
                  <a:lnTo>
                    <a:pt x="127" y="85"/>
                  </a:lnTo>
                  <a:lnTo>
                    <a:pt x="127" y="105"/>
                  </a:lnTo>
                  <a:lnTo>
                    <a:pt x="111" y="101"/>
                  </a:lnTo>
                  <a:lnTo>
                    <a:pt x="95" y="97"/>
                  </a:lnTo>
                  <a:lnTo>
                    <a:pt x="79" y="93"/>
                  </a:lnTo>
                  <a:lnTo>
                    <a:pt x="64" y="90"/>
                  </a:lnTo>
                  <a:lnTo>
                    <a:pt x="48" y="86"/>
                  </a:lnTo>
                  <a:lnTo>
                    <a:pt x="32" y="83"/>
                  </a:lnTo>
                  <a:lnTo>
                    <a:pt x="16" y="79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8" name="Freeform 178">
              <a:extLst>
                <a:ext uri="{FF2B5EF4-FFF2-40B4-BE49-F238E27FC236}">
                  <a16:creationId xmlns:a16="http://schemas.microsoft.com/office/drawing/2014/main" id="{ACD1C681-9163-4BFA-8EE5-F7B68C4C5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42" cy="49"/>
            </a:xfrm>
            <a:custGeom>
              <a:avLst/>
              <a:gdLst>
                <a:gd name="T0" fmla="*/ 0 w 87"/>
                <a:gd name="T1" fmla="*/ 0 h 94"/>
                <a:gd name="T2" fmla="*/ 11 w 87"/>
                <a:gd name="T3" fmla="*/ 2 h 94"/>
                <a:gd name="T4" fmla="*/ 21 w 87"/>
                <a:gd name="T5" fmla="*/ 5 h 94"/>
                <a:gd name="T6" fmla="*/ 33 w 87"/>
                <a:gd name="T7" fmla="*/ 6 h 94"/>
                <a:gd name="T8" fmla="*/ 43 w 87"/>
                <a:gd name="T9" fmla="*/ 8 h 94"/>
                <a:gd name="T10" fmla="*/ 55 w 87"/>
                <a:gd name="T11" fmla="*/ 10 h 94"/>
                <a:gd name="T12" fmla="*/ 65 w 87"/>
                <a:gd name="T13" fmla="*/ 11 h 94"/>
                <a:gd name="T14" fmla="*/ 77 w 87"/>
                <a:gd name="T15" fmla="*/ 14 h 94"/>
                <a:gd name="T16" fmla="*/ 87 w 87"/>
                <a:gd name="T17" fmla="*/ 16 h 94"/>
                <a:gd name="T18" fmla="*/ 87 w 87"/>
                <a:gd name="T19" fmla="*/ 36 h 94"/>
                <a:gd name="T20" fmla="*/ 87 w 87"/>
                <a:gd name="T21" fmla="*/ 55 h 94"/>
                <a:gd name="T22" fmla="*/ 87 w 87"/>
                <a:gd name="T23" fmla="*/ 75 h 94"/>
                <a:gd name="T24" fmla="*/ 87 w 87"/>
                <a:gd name="T25" fmla="*/ 94 h 94"/>
                <a:gd name="T26" fmla="*/ 77 w 87"/>
                <a:gd name="T27" fmla="*/ 92 h 94"/>
                <a:gd name="T28" fmla="*/ 65 w 87"/>
                <a:gd name="T29" fmla="*/ 90 h 94"/>
                <a:gd name="T30" fmla="*/ 55 w 87"/>
                <a:gd name="T31" fmla="*/ 87 h 94"/>
                <a:gd name="T32" fmla="*/ 43 w 87"/>
                <a:gd name="T33" fmla="*/ 85 h 94"/>
                <a:gd name="T34" fmla="*/ 33 w 87"/>
                <a:gd name="T35" fmla="*/ 83 h 94"/>
                <a:gd name="T36" fmla="*/ 21 w 87"/>
                <a:gd name="T37" fmla="*/ 80 h 94"/>
                <a:gd name="T38" fmla="*/ 11 w 87"/>
                <a:gd name="T39" fmla="*/ 78 h 94"/>
                <a:gd name="T40" fmla="*/ 0 w 87"/>
                <a:gd name="T41" fmla="*/ 76 h 94"/>
                <a:gd name="T42" fmla="*/ 0 w 87"/>
                <a:gd name="T43" fmla="*/ 56 h 94"/>
                <a:gd name="T44" fmla="*/ 0 w 87"/>
                <a:gd name="T45" fmla="*/ 38 h 94"/>
                <a:gd name="T46" fmla="*/ 0 w 87"/>
                <a:gd name="T47" fmla="*/ 18 h 94"/>
                <a:gd name="T48" fmla="*/ 0 w 87"/>
                <a:gd name="T4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94">
                  <a:moveTo>
                    <a:pt x="0" y="0"/>
                  </a:moveTo>
                  <a:lnTo>
                    <a:pt x="11" y="2"/>
                  </a:lnTo>
                  <a:lnTo>
                    <a:pt x="21" y="5"/>
                  </a:lnTo>
                  <a:lnTo>
                    <a:pt x="33" y="6"/>
                  </a:lnTo>
                  <a:lnTo>
                    <a:pt x="43" y="8"/>
                  </a:lnTo>
                  <a:lnTo>
                    <a:pt x="55" y="10"/>
                  </a:lnTo>
                  <a:lnTo>
                    <a:pt x="65" y="11"/>
                  </a:lnTo>
                  <a:lnTo>
                    <a:pt x="77" y="14"/>
                  </a:lnTo>
                  <a:lnTo>
                    <a:pt x="87" y="16"/>
                  </a:lnTo>
                  <a:lnTo>
                    <a:pt x="87" y="36"/>
                  </a:lnTo>
                  <a:lnTo>
                    <a:pt x="87" y="55"/>
                  </a:lnTo>
                  <a:lnTo>
                    <a:pt x="87" y="75"/>
                  </a:lnTo>
                  <a:lnTo>
                    <a:pt x="87" y="94"/>
                  </a:lnTo>
                  <a:lnTo>
                    <a:pt x="77" y="92"/>
                  </a:lnTo>
                  <a:lnTo>
                    <a:pt x="65" y="90"/>
                  </a:lnTo>
                  <a:lnTo>
                    <a:pt x="55" y="87"/>
                  </a:lnTo>
                  <a:lnTo>
                    <a:pt x="43" y="85"/>
                  </a:lnTo>
                  <a:lnTo>
                    <a:pt x="33" y="83"/>
                  </a:lnTo>
                  <a:lnTo>
                    <a:pt x="21" y="80"/>
                  </a:lnTo>
                  <a:lnTo>
                    <a:pt x="11" y="78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899" name="Freeform 179">
              <a:extLst>
                <a:ext uri="{FF2B5EF4-FFF2-40B4-BE49-F238E27FC236}">
                  <a16:creationId xmlns:a16="http://schemas.microsoft.com/office/drawing/2014/main" id="{D93F7F3E-E086-4A95-A37D-E84BDE50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4" cy="43"/>
            </a:xfrm>
            <a:custGeom>
              <a:avLst/>
              <a:gdLst>
                <a:gd name="T0" fmla="*/ 0 w 48"/>
                <a:gd name="T1" fmla="*/ 0 h 85"/>
                <a:gd name="T2" fmla="*/ 48 w 48"/>
                <a:gd name="T3" fmla="*/ 8 h 85"/>
                <a:gd name="T4" fmla="*/ 48 w 48"/>
                <a:gd name="T5" fmla="*/ 85 h 85"/>
                <a:gd name="T6" fmla="*/ 0 w 48"/>
                <a:gd name="T7" fmla="*/ 76 h 85"/>
                <a:gd name="T8" fmla="*/ 0 w 48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5">
                  <a:moveTo>
                    <a:pt x="0" y="0"/>
                  </a:moveTo>
                  <a:lnTo>
                    <a:pt x="48" y="8"/>
                  </a:lnTo>
                  <a:lnTo>
                    <a:pt x="48" y="85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0" name="Freeform 180">
              <a:extLst>
                <a:ext uri="{FF2B5EF4-FFF2-40B4-BE49-F238E27FC236}">
                  <a16:creationId xmlns:a16="http://schemas.microsoft.com/office/drawing/2014/main" id="{779F1E19-E3C5-4B6B-8D6E-013ECD4F0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56" cy="98"/>
            </a:xfrm>
            <a:custGeom>
              <a:avLst/>
              <a:gdLst>
                <a:gd name="T0" fmla="*/ 0 w 510"/>
                <a:gd name="T1" fmla="*/ 0 h 196"/>
                <a:gd name="T2" fmla="*/ 510 w 510"/>
                <a:gd name="T3" fmla="*/ 103 h 196"/>
                <a:gd name="T4" fmla="*/ 510 w 510"/>
                <a:gd name="T5" fmla="*/ 196 h 196"/>
                <a:gd name="T6" fmla="*/ 0 w 510"/>
                <a:gd name="T7" fmla="*/ 88 h 196"/>
                <a:gd name="T8" fmla="*/ 0 w 51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196">
                  <a:moveTo>
                    <a:pt x="0" y="0"/>
                  </a:moveTo>
                  <a:lnTo>
                    <a:pt x="510" y="103"/>
                  </a:lnTo>
                  <a:lnTo>
                    <a:pt x="510" y="196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1" name="Freeform 181">
              <a:extLst>
                <a:ext uri="{FF2B5EF4-FFF2-40B4-BE49-F238E27FC236}">
                  <a16:creationId xmlns:a16="http://schemas.microsoft.com/office/drawing/2014/main" id="{59884988-D7D6-4974-8E63-3BDACFBD9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33" cy="94"/>
            </a:xfrm>
            <a:custGeom>
              <a:avLst/>
              <a:gdLst>
                <a:gd name="T0" fmla="*/ 0 w 466"/>
                <a:gd name="T1" fmla="*/ 0 h 187"/>
                <a:gd name="T2" fmla="*/ 29 w 466"/>
                <a:gd name="T3" fmla="*/ 5 h 187"/>
                <a:gd name="T4" fmla="*/ 58 w 466"/>
                <a:gd name="T5" fmla="*/ 11 h 187"/>
                <a:gd name="T6" fmla="*/ 87 w 466"/>
                <a:gd name="T7" fmla="*/ 18 h 187"/>
                <a:gd name="T8" fmla="*/ 116 w 466"/>
                <a:gd name="T9" fmla="*/ 24 h 187"/>
                <a:gd name="T10" fmla="*/ 146 w 466"/>
                <a:gd name="T11" fmla="*/ 29 h 187"/>
                <a:gd name="T12" fmla="*/ 175 w 466"/>
                <a:gd name="T13" fmla="*/ 35 h 187"/>
                <a:gd name="T14" fmla="*/ 204 w 466"/>
                <a:gd name="T15" fmla="*/ 41 h 187"/>
                <a:gd name="T16" fmla="*/ 234 w 466"/>
                <a:gd name="T17" fmla="*/ 47 h 187"/>
                <a:gd name="T18" fmla="*/ 262 w 466"/>
                <a:gd name="T19" fmla="*/ 54 h 187"/>
                <a:gd name="T20" fmla="*/ 291 w 466"/>
                <a:gd name="T21" fmla="*/ 59 h 187"/>
                <a:gd name="T22" fmla="*/ 320 w 466"/>
                <a:gd name="T23" fmla="*/ 65 h 187"/>
                <a:gd name="T24" fmla="*/ 350 w 466"/>
                <a:gd name="T25" fmla="*/ 71 h 187"/>
                <a:gd name="T26" fmla="*/ 379 w 466"/>
                <a:gd name="T27" fmla="*/ 77 h 187"/>
                <a:gd name="T28" fmla="*/ 408 w 466"/>
                <a:gd name="T29" fmla="*/ 83 h 187"/>
                <a:gd name="T30" fmla="*/ 438 w 466"/>
                <a:gd name="T31" fmla="*/ 89 h 187"/>
                <a:gd name="T32" fmla="*/ 466 w 466"/>
                <a:gd name="T33" fmla="*/ 95 h 187"/>
                <a:gd name="T34" fmla="*/ 466 w 466"/>
                <a:gd name="T35" fmla="*/ 118 h 187"/>
                <a:gd name="T36" fmla="*/ 466 w 466"/>
                <a:gd name="T37" fmla="*/ 141 h 187"/>
                <a:gd name="T38" fmla="*/ 466 w 466"/>
                <a:gd name="T39" fmla="*/ 164 h 187"/>
                <a:gd name="T40" fmla="*/ 466 w 466"/>
                <a:gd name="T41" fmla="*/ 187 h 187"/>
                <a:gd name="T42" fmla="*/ 438 w 466"/>
                <a:gd name="T43" fmla="*/ 181 h 187"/>
                <a:gd name="T44" fmla="*/ 408 w 466"/>
                <a:gd name="T45" fmla="*/ 174 h 187"/>
                <a:gd name="T46" fmla="*/ 379 w 466"/>
                <a:gd name="T47" fmla="*/ 169 h 187"/>
                <a:gd name="T48" fmla="*/ 350 w 466"/>
                <a:gd name="T49" fmla="*/ 163 h 187"/>
                <a:gd name="T50" fmla="*/ 320 w 466"/>
                <a:gd name="T51" fmla="*/ 156 h 187"/>
                <a:gd name="T52" fmla="*/ 291 w 466"/>
                <a:gd name="T53" fmla="*/ 150 h 187"/>
                <a:gd name="T54" fmla="*/ 262 w 466"/>
                <a:gd name="T55" fmla="*/ 144 h 187"/>
                <a:gd name="T56" fmla="*/ 234 w 466"/>
                <a:gd name="T57" fmla="*/ 137 h 187"/>
                <a:gd name="T58" fmla="*/ 204 w 466"/>
                <a:gd name="T59" fmla="*/ 132 h 187"/>
                <a:gd name="T60" fmla="*/ 175 w 466"/>
                <a:gd name="T61" fmla="*/ 126 h 187"/>
                <a:gd name="T62" fmla="*/ 146 w 466"/>
                <a:gd name="T63" fmla="*/ 119 h 187"/>
                <a:gd name="T64" fmla="*/ 116 w 466"/>
                <a:gd name="T65" fmla="*/ 113 h 187"/>
                <a:gd name="T66" fmla="*/ 87 w 466"/>
                <a:gd name="T67" fmla="*/ 106 h 187"/>
                <a:gd name="T68" fmla="*/ 58 w 466"/>
                <a:gd name="T69" fmla="*/ 101 h 187"/>
                <a:gd name="T70" fmla="*/ 29 w 466"/>
                <a:gd name="T71" fmla="*/ 94 h 187"/>
                <a:gd name="T72" fmla="*/ 0 w 466"/>
                <a:gd name="T73" fmla="*/ 88 h 187"/>
                <a:gd name="T74" fmla="*/ 0 w 466"/>
                <a:gd name="T75" fmla="*/ 66 h 187"/>
                <a:gd name="T76" fmla="*/ 0 w 466"/>
                <a:gd name="T77" fmla="*/ 44 h 187"/>
                <a:gd name="T78" fmla="*/ 0 w 466"/>
                <a:gd name="T79" fmla="*/ 21 h 187"/>
                <a:gd name="T80" fmla="*/ 0 w 466"/>
                <a:gd name="T8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6" h="187">
                  <a:moveTo>
                    <a:pt x="0" y="0"/>
                  </a:moveTo>
                  <a:lnTo>
                    <a:pt x="29" y="5"/>
                  </a:lnTo>
                  <a:lnTo>
                    <a:pt x="58" y="11"/>
                  </a:lnTo>
                  <a:lnTo>
                    <a:pt x="87" y="18"/>
                  </a:lnTo>
                  <a:lnTo>
                    <a:pt x="116" y="24"/>
                  </a:lnTo>
                  <a:lnTo>
                    <a:pt x="146" y="29"/>
                  </a:lnTo>
                  <a:lnTo>
                    <a:pt x="175" y="35"/>
                  </a:lnTo>
                  <a:lnTo>
                    <a:pt x="204" y="41"/>
                  </a:lnTo>
                  <a:lnTo>
                    <a:pt x="234" y="47"/>
                  </a:lnTo>
                  <a:lnTo>
                    <a:pt x="262" y="54"/>
                  </a:lnTo>
                  <a:lnTo>
                    <a:pt x="291" y="59"/>
                  </a:lnTo>
                  <a:lnTo>
                    <a:pt x="320" y="65"/>
                  </a:lnTo>
                  <a:lnTo>
                    <a:pt x="350" y="71"/>
                  </a:lnTo>
                  <a:lnTo>
                    <a:pt x="379" y="77"/>
                  </a:lnTo>
                  <a:lnTo>
                    <a:pt x="408" y="83"/>
                  </a:lnTo>
                  <a:lnTo>
                    <a:pt x="438" y="89"/>
                  </a:lnTo>
                  <a:lnTo>
                    <a:pt x="466" y="95"/>
                  </a:lnTo>
                  <a:lnTo>
                    <a:pt x="466" y="118"/>
                  </a:lnTo>
                  <a:lnTo>
                    <a:pt x="466" y="141"/>
                  </a:lnTo>
                  <a:lnTo>
                    <a:pt x="466" y="164"/>
                  </a:lnTo>
                  <a:lnTo>
                    <a:pt x="466" y="187"/>
                  </a:lnTo>
                  <a:lnTo>
                    <a:pt x="438" y="181"/>
                  </a:lnTo>
                  <a:lnTo>
                    <a:pt x="408" y="174"/>
                  </a:lnTo>
                  <a:lnTo>
                    <a:pt x="379" y="169"/>
                  </a:lnTo>
                  <a:lnTo>
                    <a:pt x="350" y="163"/>
                  </a:lnTo>
                  <a:lnTo>
                    <a:pt x="320" y="156"/>
                  </a:lnTo>
                  <a:lnTo>
                    <a:pt x="291" y="150"/>
                  </a:lnTo>
                  <a:lnTo>
                    <a:pt x="262" y="144"/>
                  </a:lnTo>
                  <a:lnTo>
                    <a:pt x="234" y="137"/>
                  </a:lnTo>
                  <a:lnTo>
                    <a:pt x="204" y="132"/>
                  </a:lnTo>
                  <a:lnTo>
                    <a:pt x="175" y="126"/>
                  </a:lnTo>
                  <a:lnTo>
                    <a:pt x="146" y="119"/>
                  </a:lnTo>
                  <a:lnTo>
                    <a:pt x="116" y="113"/>
                  </a:lnTo>
                  <a:lnTo>
                    <a:pt x="87" y="106"/>
                  </a:lnTo>
                  <a:lnTo>
                    <a:pt x="58" y="101"/>
                  </a:lnTo>
                  <a:lnTo>
                    <a:pt x="29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2" name="Freeform 182">
              <a:extLst>
                <a:ext uri="{FF2B5EF4-FFF2-40B4-BE49-F238E27FC236}">
                  <a16:creationId xmlns:a16="http://schemas.microsoft.com/office/drawing/2014/main" id="{FE8EDC2F-9519-4B03-87F2-4566B6AD0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12" cy="88"/>
            </a:xfrm>
            <a:custGeom>
              <a:avLst/>
              <a:gdLst>
                <a:gd name="T0" fmla="*/ 0 w 424"/>
                <a:gd name="T1" fmla="*/ 0 h 178"/>
                <a:gd name="T2" fmla="*/ 26 w 424"/>
                <a:gd name="T3" fmla="*/ 5 h 178"/>
                <a:gd name="T4" fmla="*/ 53 w 424"/>
                <a:gd name="T5" fmla="*/ 10 h 178"/>
                <a:gd name="T6" fmla="*/ 79 w 424"/>
                <a:gd name="T7" fmla="*/ 16 h 178"/>
                <a:gd name="T8" fmla="*/ 106 w 424"/>
                <a:gd name="T9" fmla="*/ 21 h 178"/>
                <a:gd name="T10" fmla="*/ 132 w 424"/>
                <a:gd name="T11" fmla="*/ 27 h 178"/>
                <a:gd name="T12" fmla="*/ 159 w 424"/>
                <a:gd name="T13" fmla="*/ 32 h 178"/>
                <a:gd name="T14" fmla="*/ 185 w 424"/>
                <a:gd name="T15" fmla="*/ 37 h 178"/>
                <a:gd name="T16" fmla="*/ 212 w 424"/>
                <a:gd name="T17" fmla="*/ 43 h 178"/>
                <a:gd name="T18" fmla="*/ 238 w 424"/>
                <a:gd name="T19" fmla="*/ 49 h 178"/>
                <a:gd name="T20" fmla="*/ 265 w 424"/>
                <a:gd name="T21" fmla="*/ 55 h 178"/>
                <a:gd name="T22" fmla="*/ 291 w 424"/>
                <a:gd name="T23" fmla="*/ 59 h 178"/>
                <a:gd name="T24" fmla="*/ 318 w 424"/>
                <a:gd name="T25" fmla="*/ 65 h 178"/>
                <a:gd name="T26" fmla="*/ 344 w 424"/>
                <a:gd name="T27" fmla="*/ 71 h 178"/>
                <a:gd name="T28" fmla="*/ 371 w 424"/>
                <a:gd name="T29" fmla="*/ 77 h 178"/>
                <a:gd name="T30" fmla="*/ 397 w 424"/>
                <a:gd name="T31" fmla="*/ 81 h 178"/>
                <a:gd name="T32" fmla="*/ 424 w 424"/>
                <a:gd name="T33" fmla="*/ 87 h 178"/>
                <a:gd name="T34" fmla="*/ 424 w 424"/>
                <a:gd name="T35" fmla="*/ 110 h 178"/>
                <a:gd name="T36" fmla="*/ 424 w 424"/>
                <a:gd name="T37" fmla="*/ 132 h 178"/>
                <a:gd name="T38" fmla="*/ 424 w 424"/>
                <a:gd name="T39" fmla="*/ 155 h 178"/>
                <a:gd name="T40" fmla="*/ 424 w 424"/>
                <a:gd name="T41" fmla="*/ 178 h 178"/>
                <a:gd name="T42" fmla="*/ 397 w 424"/>
                <a:gd name="T43" fmla="*/ 172 h 178"/>
                <a:gd name="T44" fmla="*/ 371 w 424"/>
                <a:gd name="T45" fmla="*/ 166 h 178"/>
                <a:gd name="T46" fmla="*/ 344 w 424"/>
                <a:gd name="T47" fmla="*/ 160 h 178"/>
                <a:gd name="T48" fmla="*/ 318 w 424"/>
                <a:gd name="T49" fmla="*/ 155 h 178"/>
                <a:gd name="T50" fmla="*/ 291 w 424"/>
                <a:gd name="T51" fmla="*/ 150 h 178"/>
                <a:gd name="T52" fmla="*/ 265 w 424"/>
                <a:gd name="T53" fmla="*/ 144 h 178"/>
                <a:gd name="T54" fmla="*/ 238 w 424"/>
                <a:gd name="T55" fmla="*/ 139 h 178"/>
                <a:gd name="T56" fmla="*/ 212 w 424"/>
                <a:gd name="T57" fmla="*/ 133 h 178"/>
                <a:gd name="T58" fmla="*/ 185 w 424"/>
                <a:gd name="T59" fmla="*/ 127 h 178"/>
                <a:gd name="T60" fmla="*/ 159 w 424"/>
                <a:gd name="T61" fmla="*/ 121 h 178"/>
                <a:gd name="T62" fmla="*/ 132 w 424"/>
                <a:gd name="T63" fmla="*/ 116 h 178"/>
                <a:gd name="T64" fmla="*/ 106 w 424"/>
                <a:gd name="T65" fmla="*/ 110 h 178"/>
                <a:gd name="T66" fmla="*/ 79 w 424"/>
                <a:gd name="T67" fmla="*/ 105 h 178"/>
                <a:gd name="T68" fmla="*/ 53 w 424"/>
                <a:gd name="T69" fmla="*/ 100 h 178"/>
                <a:gd name="T70" fmla="*/ 26 w 424"/>
                <a:gd name="T71" fmla="*/ 94 h 178"/>
                <a:gd name="T72" fmla="*/ 0 w 424"/>
                <a:gd name="T73" fmla="*/ 88 h 178"/>
                <a:gd name="T74" fmla="*/ 0 w 424"/>
                <a:gd name="T75" fmla="*/ 66 h 178"/>
                <a:gd name="T76" fmla="*/ 0 w 424"/>
                <a:gd name="T77" fmla="*/ 44 h 178"/>
                <a:gd name="T78" fmla="*/ 0 w 424"/>
                <a:gd name="T79" fmla="*/ 21 h 178"/>
                <a:gd name="T80" fmla="*/ 0 w 424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4" h="178">
                  <a:moveTo>
                    <a:pt x="0" y="0"/>
                  </a:moveTo>
                  <a:lnTo>
                    <a:pt x="26" y="5"/>
                  </a:lnTo>
                  <a:lnTo>
                    <a:pt x="53" y="10"/>
                  </a:lnTo>
                  <a:lnTo>
                    <a:pt x="79" y="16"/>
                  </a:lnTo>
                  <a:lnTo>
                    <a:pt x="106" y="21"/>
                  </a:lnTo>
                  <a:lnTo>
                    <a:pt x="132" y="27"/>
                  </a:lnTo>
                  <a:lnTo>
                    <a:pt x="159" y="32"/>
                  </a:lnTo>
                  <a:lnTo>
                    <a:pt x="185" y="37"/>
                  </a:lnTo>
                  <a:lnTo>
                    <a:pt x="212" y="43"/>
                  </a:lnTo>
                  <a:lnTo>
                    <a:pt x="238" y="49"/>
                  </a:lnTo>
                  <a:lnTo>
                    <a:pt x="265" y="55"/>
                  </a:lnTo>
                  <a:lnTo>
                    <a:pt x="291" y="59"/>
                  </a:lnTo>
                  <a:lnTo>
                    <a:pt x="318" y="65"/>
                  </a:lnTo>
                  <a:lnTo>
                    <a:pt x="344" y="71"/>
                  </a:lnTo>
                  <a:lnTo>
                    <a:pt x="371" y="77"/>
                  </a:lnTo>
                  <a:lnTo>
                    <a:pt x="397" y="81"/>
                  </a:lnTo>
                  <a:lnTo>
                    <a:pt x="424" y="87"/>
                  </a:lnTo>
                  <a:lnTo>
                    <a:pt x="424" y="110"/>
                  </a:lnTo>
                  <a:lnTo>
                    <a:pt x="424" y="132"/>
                  </a:lnTo>
                  <a:lnTo>
                    <a:pt x="424" y="155"/>
                  </a:lnTo>
                  <a:lnTo>
                    <a:pt x="424" y="178"/>
                  </a:lnTo>
                  <a:lnTo>
                    <a:pt x="397" y="172"/>
                  </a:lnTo>
                  <a:lnTo>
                    <a:pt x="371" y="166"/>
                  </a:lnTo>
                  <a:lnTo>
                    <a:pt x="344" y="160"/>
                  </a:lnTo>
                  <a:lnTo>
                    <a:pt x="318" y="155"/>
                  </a:lnTo>
                  <a:lnTo>
                    <a:pt x="291" y="150"/>
                  </a:lnTo>
                  <a:lnTo>
                    <a:pt x="265" y="144"/>
                  </a:lnTo>
                  <a:lnTo>
                    <a:pt x="238" y="139"/>
                  </a:lnTo>
                  <a:lnTo>
                    <a:pt x="212" y="133"/>
                  </a:lnTo>
                  <a:lnTo>
                    <a:pt x="185" y="127"/>
                  </a:lnTo>
                  <a:lnTo>
                    <a:pt x="159" y="121"/>
                  </a:lnTo>
                  <a:lnTo>
                    <a:pt x="132" y="116"/>
                  </a:lnTo>
                  <a:lnTo>
                    <a:pt x="106" y="110"/>
                  </a:lnTo>
                  <a:lnTo>
                    <a:pt x="79" y="105"/>
                  </a:lnTo>
                  <a:lnTo>
                    <a:pt x="53" y="100"/>
                  </a:lnTo>
                  <a:lnTo>
                    <a:pt x="26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3" name="Freeform 183">
              <a:extLst>
                <a:ext uri="{FF2B5EF4-FFF2-40B4-BE49-F238E27FC236}">
                  <a16:creationId xmlns:a16="http://schemas.microsoft.com/office/drawing/2014/main" id="{E0E1A2E6-400F-4BC1-858E-38CEE8637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91" cy="84"/>
            </a:xfrm>
            <a:custGeom>
              <a:avLst/>
              <a:gdLst>
                <a:gd name="T0" fmla="*/ 0 w 381"/>
                <a:gd name="T1" fmla="*/ 0 h 169"/>
                <a:gd name="T2" fmla="*/ 24 w 381"/>
                <a:gd name="T3" fmla="*/ 4 h 169"/>
                <a:gd name="T4" fmla="*/ 48 w 381"/>
                <a:gd name="T5" fmla="*/ 10 h 169"/>
                <a:gd name="T6" fmla="*/ 71 w 381"/>
                <a:gd name="T7" fmla="*/ 14 h 169"/>
                <a:gd name="T8" fmla="*/ 95 w 381"/>
                <a:gd name="T9" fmla="*/ 19 h 169"/>
                <a:gd name="T10" fmla="*/ 120 w 381"/>
                <a:gd name="T11" fmla="*/ 25 h 169"/>
                <a:gd name="T12" fmla="*/ 144 w 381"/>
                <a:gd name="T13" fmla="*/ 29 h 169"/>
                <a:gd name="T14" fmla="*/ 167 w 381"/>
                <a:gd name="T15" fmla="*/ 34 h 169"/>
                <a:gd name="T16" fmla="*/ 191 w 381"/>
                <a:gd name="T17" fmla="*/ 39 h 169"/>
                <a:gd name="T18" fmla="*/ 215 w 381"/>
                <a:gd name="T19" fmla="*/ 44 h 169"/>
                <a:gd name="T20" fmla="*/ 238 w 381"/>
                <a:gd name="T21" fmla="*/ 49 h 169"/>
                <a:gd name="T22" fmla="*/ 262 w 381"/>
                <a:gd name="T23" fmla="*/ 54 h 169"/>
                <a:gd name="T24" fmla="*/ 285 w 381"/>
                <a:gd name="T25" fmla="*/ 58 h 169"/>
                <a:gd name="T26" fmla="*/ 310 w 381"/>
                <a:gd name="T27" fmla="*/ 64 h 169"/>
                <a:gd name="T28" fmla="*/ 334 w 381"/>
                <a:gd name="T29" fmla="*/ 69 h 169"/>
                <a:gd name="T30" fmla="*/ 357 w 381"/>
                <a:gd name="T31" fmla="*/ 73 h 169"/>
                <a:gd name="T32" fmla="*/ 381 w 381"/>
                <a:gd name="T33" fmla="*/ 78 h 169"/>
                <a:gd name="T34" fmla="*/ 381 w 381"/>
                <a:gd name="T35" fmla="*/ 101 h 169"/>
                <a:gd name="T36" fmla="*/ 381 w 381"/>
                <a:gd name="T37" fmla="*/ 124 h 169"/>
                <a:gd name="T38" fmla="*/ 381 w 381"/>
                <a:gd name="T39" fmla="*/ 146 h 169"/>
                <a:gd name="T40" fmla="*/ 381 w 381"/>
                <a:gd name="T41" fmla="*/ 169 h 169"/>
                <a:gd name="T42" fmla="*/ 357 w 381"/>
                <a:gd name="T43" fmla="*/ 164 h 169"/>
                <a:gd name="T44" fmla="*/ 334 w 381"/>
                <a:gd name="T45" fmla="*/ 158 h 169"/>
                <a:gd name="T46" fmla="*/ 310 w 381"/>
                <a:gd name="T47" fmla="*/ 154 h 169"/>
                <a:gd name="T48" fmla="*/ 285 w 381"/>
                <a:gd name="T49" fmla="*/ 149 h 169"/>
                <a:gd name="T50" fmla="*/ 262 w 381"/>
                <a:gd name="T51" fmla="*/ 143 h 169"/>
                <a:gd name="T52" fmla="*/ 238 w 381"/>
                <a:gd name="T53" fmla="*/ 139 h 169"/>
                <a:gd name="T54" fmla="*/ 215 w 381"/>
                <a:gd name="T55" fmla="*/ 134 h 169"/>
                <a:gd name="T56" fmla="*/ 191 w 381"/>
                <a:gd name="T57" fmla="*/ 128 h 169"/>
                <a:gd name="T58" fmla="*/ 167 w 381"/>
                <a:gd name="T59" fmla="*/ 124 h 169"/>
                <a:gd name="T60" fmla="*/ 144 w 381"/>
                <a:gd name="T61" fmla="*/ 119 h 169"/>
                <a:gd name="T62" fmla="*/ 120 w 381"/>
                <a:gd name="T63" fmla="*/ 113 h 169"/>
                <a:gd name="T64" fmla="*/ 95 w 381"/>
                <a:gd name="T65" fmla="*/ 109 h 169"/>
                <a:gd name="T66" fmla="*/ 71 w 381"/>
                <a:gd name="T67" fmla="*/ 103 h 169"/>
                <a:gd name="T68" fmla="*/ 48 w 381"/>
                <a:gd name="T69" fmla="*/ 98 h 169"/>
                <a:gd name="T70" fmla="*/ 24 w 381"/>
                <a:gd name="T71" fmla="*/ 93 h 169"/>
                <a:gd name="T72" fmla="*/ 0 w 381"/>
                <a:gd name="T73" fmla="*/ 88 h 169"/>
                <a:gd name="T74" fmla="*/ 0 w 381"/>
                <a:gd name="T75" fmla="*/ 66 h 169"/>
                <a:gd name="T76" fmla="*/ 0 w 381"/>
                <a:gd name="T77" fmla="*/ 44 h 169"/>
                <a:gd name="T78" fmla="*/ 0 w 381"/>
                <a:gd name="T79" fmla="*/ 21 h 169"/>
                <a:gd name="T80" fmla="*/ 0 w 381"/>
                <a:gd name="T8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1" h="169">
                  <a:moveTo>
                    <a:pt x="0" y="0"/>
                  </a:moveTo>
                  <a:lnTo>
                    <a:pt x="24" y="4"/>
                  </a:lnTo>
                  <a:lnTo>
                    <a:pt x="48" y="10"/>
                  </a:lnTo>
                  <a:lnTo>
                    <a:pt x="71" y="14"/>
                  </a:lnTo>
                  <a:lnTo>
                    <a:pt x="95" y="19"/>
                  </a:lnTo>
                  <a:lnTo>
                    <a:pt x="120" y="25"/>
                  </a:lnTo>
                  <a:lnTo>
                    <a:pt x="144" y="29"/>
                  </a:lnTo>
                  <a:lnTo>
                    <a:pt x="167" y="34"/>
                  </a:lnTo>
                  <a:lnTo>
                    <a:pt x="191" y="39"/>
                  </a:lnTo>
                  <a:lnTo>
                    <a:pt x="215" y="44"/>
                  </a:lnTo>
                  <a:lnTo>
                    <a:pt x="238" y="49"/>
                  </a:lnTo>
                  <a:lnTo>
                    <a:pt x="262" y="54"/>
                  </a:lnTo>
                  <a:lnTo>
                    <a:pt x="285" y="58"/>
                  </a:lnTo>
                  <a:lnTo>
                    <a:pt x="310" y="64"/>
                  </a:lnTo>
                  <a:lnTo>
                    <a:pt x="334" y="69"/>
                  </a:lnTo>
                  <a:lnTo>
                    <a:pt x="357" y="73"/>
                  </a:lnTo>
                  <a:lnTo>
                    <a:pt x="381" y="78"/>
                  </a:lnTo>
                  <a:lnTo>
                    <a:pt x="381" y="101"/>
                  </a:lnTo>
                  <a:lnTo>
                    <a:pt x="381" y="124"/>
                  </a:lnTo>
                  <a:lnTo>
                    <a:pt x="381" y="146"/>
                  </a:lnTo>
                  <a:lnTo>
                    <a:pt x="381" y="169"/>
                  </a:lnTo>
                  <a:lnTo>
                    <a:pt x="357" y="164"/>
                  </a:lnTo>
                  <a:lnTo>
                    <a:pt x="334" y="158"/>
                  </a:lnTo>
                  <a:lnTo>
                    <a:pt x="310" y="154"/>
                  </a:lnTo>
                  <a:lnTo>
                    <a:pt x="285" y="149"/>
                  </a:lnTo>
                  <a:lnTo>
                    <a:pt x="262" y="143"/>
                  </a:lnTo>
                  <a:lnTo>
                    <a:pt x="238" y="139"/>
                  </a:lnTo>
                  <a:lnTo>
                    <a:pt x="215" y="134"/>
                  </a:lnTo>
                  <a:lnTo>
                    <a:pt x="191" y="128"/>
                  </a:lnTo>
                  <a:lnTo>
                    <a:pt x="167" y="124"/>
                  </a:lnTo>
                  <a:lnTo>
                    <a:pt x="144" y="119"/>
                  </a:lnTo>
                  <a:lnTo>
                    <a:pt x="120" y="113"/>
                  </a:lnTo>
                  <a:lnTo>
                    <a:pt x="95" y="109"/>
                  </a:lnTo>
                  <a:lnTo>
                    <a:pt x="71" y="103"/>
                  </a:lnTo>
                  <a:lnTo>
                    <a:pt x="48" y="98"/>
                  </a:lnTo>
                  <a:lnTo>
                    <a:pt x="24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4" name="Freeform 184">
              <a:extLst>
                <a:ext uri="{FF2B5EF4-FFF2-40B4-BE49-F238E27FC236}">
                  <a16:creationId xmlns:a16="http://schemas.microsoft.com/office/drawing/2014/main" id="{2882F29C-F80E-4B14-BA94-FF1CD78FA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70" cy="80"/>
            </a:xfrm>
            <a:custGeom>
              <a:avLst/>
              <a:gdLst>
                <a:gd name="T0" fmla="*/ 0 w 338"/>
                <a:gd name="T1" fmla="*/ 0 h 159"/>
                <a:gd name="T2" fmla="*/ 20 w 338"/>
                <a:gd name="T3" fmla="*/ 4 h 159"/>
                <a:gd name="T4" fmla="*/ 42 w 338"/>
                <a:gd name="T5" fmla="*/ 9 h 159"/>
                <a:gd name="T6" fmla="*/ 63 w 338"/>
                <a:gd name="T7" fmla="*/ 13 h 159"/>
                <a:gd name="T8" fmla="*/ 85 w 338"/>
                <a:gd name="T9" fmla="*/ 18 h 159"/>
                <a:gd name="T10" fmla="*/ 106 w 338"/>
                <a:gd name="T11" fmla="*/ 21 h 159"/>
                <a:gd name="T12" fmla="*/ 126 w 338"/>
                <a:gd name="T13" fmla="*/ 26 h 159"/>
                <a:gd name="T14" fmla="*/ 148 w 338"/>
                <a:gd name="T15" fmla="*/ 31 h 159"/>
                <a:gd name="T16" fmla="*/ 169 w 338"/>
                <a:gd name="T17" fmla="*/ 35 h 159"/>
                <a:gd name="T18" fmla="*/ 190 w 338"/>
                <a:gd name="T19" fmla="*/ 40 h 159"/>
                <a:gd name="T20" fmla="*/ 212 w 338"/>
                <a:gd name="T21" fmla="*/ 43 h 159"/>
                <a:gd name="T22" fmla="*/ 232 w 338"/>
                <a:gd name="T23" fmla="*/ 48 h 159"/>
                <a:gd name="T24" fmla="*/ 254 w 338"/>
                <a:gd name="T25" fmla="*/ 52 h 159"/>
                <a:gd name="T26" fmla="*/ 275 w 338"/>
                <a:gd name="T27" fmla="*/ 57 h 159"/>
                <a:gd name="T28" fmla="*/ 296 w 338"/>
                <a:gd name="T29" fmla="*/ 60 h 159"/>
                <a:gd name="T30" fmla="*/ 318 w 338"/>
                <a:gd name="T31" fmla="*/ 65 h 159"/>
                <a:gd name="T32" fmla="*/ 338 w 338"/>
                <a:gd name="T33" fmla="*/ 70 h 159"/>
                <a:gd name="T34" fmla="*/ 338 w 338"/>
                <a:gd name="T35" fmla="*/ 92 h 159"/>
                <a:gd name="T36" fmla="*/ 338 w 338"/>
                <a:gd name="T37" fmla="*/ 115 h 159"/>
                <a:gd name="T38" fmla="*/ 338 w 338"/>
                <a:gd name="T39" fmla="*/ 136 h 159"/>
                <a:gd name="T40" fmla="*/ 338 w 338"/>
                <a:gd name="T41" fmla="*/ 159 h 159"/>
                <a:gd name="T42" fmla="*/ 318 w 338"/>
                <a:gd name="T43" fmla="*/ 155 h 159"/>
                <a:gd name="T44" fmla="*/ 296 w 338"/>
                <a:gd name="T45" fmla="*/ 150 h 159"/>
                <a:gd name="T46" fmla="*/ 275 w 338"/>
                <a:gd name="T47" fmla="*/ 147 h 159"/>
                <a:gd name="T48" fmla="*/ 254 w 338"/>
                <a:gd name="T49" fmla="*/ 142 h 159"/>
                <a:gd name="T50" fmla="*/ 232 w 338"/>
                <a:gd name="T51" fmla="*/ 137 h 159"/>
                <a:gd name="T52" fmla="*/ 212 w 338"/>
                <a:gd name="T53" fmla="*/ 133 h 159"/>
                <a:gd name="T54" fmla="*/ 190 w 338"/>
                <a:gd name="T55" fmla="*/ 128 h 159"/>
                <a:gd name="T56" fmla="*/ 169 w 338"/>
                <a:gd name="T57" fmla="*/ 124 h 159"/>
                <a:gd name="T58" fmla="*/ 148 w 338"/>
                <a:gd name="T59" fmla="*/ 119 h 159"/>
                <a:gd name="T60" fmla="*/ 126 w 338"/>
                <a:gd name="T61" fmla="*/ 116 h 159"/>
                <a:gd name="T62" fmla="*/ 106 w 338"/>
                <a:gd name="T63" fmla="*/ 111 h 159"/>
                <a:gd name="T64" fmla="*/ 85 w 338"/>
                <a:gd name="T65" fmla="*/ 106 h 159"/>
                <a:gd name="T66" fmla="*/ 63 w 338"/>
                <a:gd name="T67" fmla="*/ 102 h 159"/>
                <a:gd name="T68" fmla="*/ 42 w 338"/>
                <a:gd name="T69" fmla="*/ 97 h 159"/>
                <a:gd name="T70" fmla="*/ 20 w 338"/>
                <a:gd name="T71" fmla="*/ 93 h 159"/>
                <a:gd name="T72" fmla="*/ 0 w 338"/>
                <a:gd name="T73" fmla="*/ 88 h 159"/>
                <a:gd name="T74" fmla="*/ 0 w 338"/>
                <a:gd name="T75" fmla="*/ 66 h 159"/>
                <a:gd name="T76" fmla="*/ 0 w 338"/>
                <a:gd name="T77" fmla="*/ 44 h 159"/>
                <a:gd name="T78" fmla="*/ 0 w 338"/>
                <a:gd name="T79" fmla="*/ 21 h 159"/>
                <a:gd name="T80" fmla="*/ 0 w 338"/>
                <a:gd name="T8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159">
                  <a:moveTo>
                    <a:pt x="0" y="0"/>
                  </a:moveTo>
                  <a:lnTo>
                    <a:pt x="20" y="4"/>
                  </a:lnTo>
                  <a:lnTo>
                    <a:pt x="42" y="9"/>
                  </a:lnTo>
                  <a:lnTo>
                    <a:pt x="63" y="13"/>
                  </a:lnTo>
                  <a:lnTo>
                    <a:pt x="85" y="18"/>
                  </a:lnTo>
                  <a:lnTo>
                    <a:pt x="106" y="21"/>
                  </a:lnTo>
                  <a:lnTo>
                    <a:pt x="126" y="26"/>
                  </a:lnTo>
                  <a:lnTo>
                    <a:pt x="148" y="31"/>
                  </a:lnTo>
                  <a:lnTo>
                    <a:pt x="169" y="35"/>
                  </a:lnTo>
                  <a:lnTo>
                    <a:pt x="190" y="40"/>
                  </a:lnTo>
                  <a:lnTo>
                    <a:pt x="212" y="43"/>
                  </a:lnTo>
                  <a:lnTo>
                    <a:pt x="232" y="48"/>
                  </a:lnTo>
                  <a:lnTo>
                    <a:pt x="254" y="52"/>
                  </a:lnTo>
                  <a:lnTo>
                    <a:pt x="275" y="57"/>
                  </a:lnTo>
                  <a:lnTo>
                    <a:pt x="296" y="60"/>
                  </a:lnTo>
                  <a:lnTo>
                    <a:pt x="318" y="65"/>
                  </a:lnTo>
                  <a:lnTo>
                    <a:pt x="338" y="70"/>
                  </a:lnTo>
                  <a:lnTo>
                    <a:pt x="338" y="92"/>
                  </a:lnTo>
                  <a:lnTo>
                    <a:pt x="338" y="115"/>
                  </a:lnTo>
                  <a:lnTo>
                    <a:pt x="338" y="136"/>
                  </a:lnTo>
                  <a:lnTo>
                    <a:pt x="338" y="159"/>
                  </a:lnTo>
                  <a:lnTo>
                    <a:pt x="318" y="155"/>
                  </a:lnTo>
                  <a:lnTo>
                    <a:pt x="296" y="150"/>
                  </a:lnTo>
                  <a:lnTo>
                    <a:pt x="275" y="147"/>
                  </a:lnTo>
                  <a:lnTo>
                    <a:pt x="254" y="142"/>
                  </a:lnTo>
                  <a:lnTo>
                    <a:pt x="232" y="137"/>
                  </a:lnTo>
                  <a:lnTo>
                    <a:pt x="212" y="133"/>
                  </a:lnTo>
                  <a:lnTo>
                    <a:pt x="190" y="128"/>
                  </a:lnTo>
                  <a:lnTo>
                    <a:pt x="169" y="124"/>
                  </a:lnTo>
                  <a:lnTo>
                    <a:pt x="148" y="119"/>
                  </a:lnTo>
                  <a:lnTo>
                    <a:pt x="126" y="116"/>
                  </a:lnTo>
                  <a:lnTo>
                    <a:pt x="106" y="111"/>
                  </a:lnTo>
                  <a:lnTo>
                    <a:pt x="85" y="106"/>
                  </a:lnTo>
                  <a:lnTo>
                    <a:pt x="63" y="102"/>
                  </a:lnTo>
                  <a:lnTo>
                    <a:pt x="42" y="97"/>
                  </a:lnTo>
                  <a:lnTo>
                    <a:pt x="20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5" name="Freeform 185">
              <a:extLst>
                <a:ext uri="{FF2B5EF4-FFF2-40B4-BE49-F238E27FC236}">
                  <a16:creationId xmlns:a16="http://schemas.microsoft.com/office/drawing/2014/main" id="{4A8FCAB8-FD43-43F1-9286-75D8C51D2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49" cy="76"/>
            </a:xfrm>
            <a:custGeom>
              <a:avLst/>
              <a:gdLst>
                <a:gd name="T0" fmla="*/ 0 w 296"/>
                <a:gd name="T1" fmla="*/ 0 h 150"/>
                <a:gd name="T2" fmla="*/ 18 w 296"/>
                <a:gd name="T3" fmla="*/ 3 h 150"/>
                <a:gd name="T4" fmla="*/ 37 w 296"/>
                <a:gd name="T5" fmla="*/ 8 h 150"/>
                <a:gd name="T6" fmla="*/ 55 w 296"/>
                <a:gd name="T7" fmla="*/ 11 h 150"/>
                <a:gd name="T8" fmla="*/ 73 w 296"/>
                <a:gd name="T9" fmla="*/ 14 h 150"/>
                <a:gd name="T10" fmla="*/ 93 w 296"/>
                <a:gd name="T11" fmla="*/ 19 h 150"/>
                <a:gd name="T12" fmla="*/ 111 w 296"/>
                <a:gd name="T13" fmla="*/ 23 h 150"/>
                <a:gd name="T14" fmla="*/ 130 w 296"/>
                <a:gd name="T15" fmla="*/ 27 h 150"/>
                <a:gd name="T16" fmla="*/ 148 w 296"/>
                <a:gd name="T17" fmla="*/ 31 h 150"/>
                <a:gd name="T18" fmla="*/ 167 w 296"/>
                <a:gd name="T19" fmla="*/ 34 h 150"/>
                <a:gd name="T20" fmla="*/ 185 w 296"/>
                <a:gd name="T21" fmla="*/ 39 h 150"/>
                <a:gd name="T22" fmla="*/ 204 w 296"/>
                <a:gd name="T23" fmla="*/ 42 h 150"/>
                <a:gd name="T24" fmla="*/ 222 w 296"/>
                <a:gd name="T25" fmla="*/ 46 h 150"/>
                <a:gd name="T26" fmla="*/ 241 w 296"/>
                <a:gd name="T27" fmla="*/ 50 h 150"/>
                <a:gd name="T28" fmla="*/ 259 w 296"/>
                <a:gd name="T29" fmla="*/ 54 h 150"/>
                <a:gd name="T30" fmla="*/ 277 w 296"/>
                <a:gd name="T31" fmla="*/ 58 h 150"/>
                <a:gd name="T32" fmla="*/ 296 w 296"/>
                <a:gd name="T33" fmla="*/ 62 h 150"/>
                <a:gd name="T34" fmla="*/ 296 w 296"/>
                <a:gd name="T35" fmla="*/ 83 h 150"/>
                <a:gd name="T36" fmla="*/ 296 w 296"/>
                <a:gd name="T37" fmla="*/ 106 h 150"/>
                <a:gd name="T38" fmla="*/ 296 w 296"/>
                <a:gd name="T39" fmla="*/ 128 h 150"/>
                <a:gd name="T40" fmla="*/ 296 w 296"/>
                <a:gd name="T41" fmla="*/ 150 h 150"/>
                <a:gd name="T42" fmla="*/ 277 w 296"/>
                <a:gd name="T43" fmla="*/ 147 h 150"/>
                <a:gd name="T44" fmla="*/ 259 w 296"/>
                <a:gd name="T45" fmla="*/ 142 h 150"/>
                <a:gd name="T46" fmla="*/ 241 w 296"/>
                <a:gd name="T47" fmla="*/ 139 h 150"/>
                <a:gd name="T48" fmla="*/ 222 w 296"/>
                <a:gd name="T49" fmla="*/ 134 h 150"/>
                <a:gd name="T50" fmla="*/ 204 w 296"/>
                <a:gd name="T51" fmla="*/ 131 h 150"/>
                <a:gd name="T52" fmla="*/ 185 w 296"/>
                <a:gd name="T53" fmla="*/ 127 h 150"/>
                <a:gd name="T54" fmla="*/ 167 w 296"/>
                <a:gd name="T55" fmla="*/ 123 h 150"/>
                <a:gd name="T56" fmla="*/ 148 w 296"/>
                <a:gd name="T57" fmla="*/ 119 h 150"/>
                <a:gd name="T58" fmla="*/ 129 w 296"/>
                <a:gd name="T59" fmla="*/ 116 h 150"/>
                <a:gd name="T60" fmla="*/ 110 w 296"/>
                <a:gd name="T61" fmla="*/ 111 h 150"/>
                <a:gd name="T62" fmla="*/ 92 w 296"/>
                <a:gd name="T63" fmla="*/ 108 h 150"/>
                <a:gd name="T64" fmla="*/ 73 w 296"/>
                <a:gd name="T65" fmla="*/ 103 h 150"/>
                <a:gd name="T66" fmla="*/ 55 w 296"/>
                <a:gd name="T67" fmla="*/ 100 h 150"/>
                <a:gd name="T68" fmla="*/ 37 w 296"/>
                <a:gd name="T69" fmla="*/ 96 h 150"/>
                <a:gd name="T70" fmla="*/ 18 w 296"/>
                <a:gd name="T71" fmla="*/ 92 h 150"/>
                <a:gd name="T72" fmla="*/ 0 w 296"/>
                <a:gd name="T73" fmla="*/ 88 h 150"/>
                <a:gd name="T74" fmla="*/ 0 w 296"/>
                <a:gd name="T75" fmla="*/ 66 h 150"/>
                <a:gd name="T76" fmla="*/ 0 w 296"/>
                <a:gd name="T77" fmla="*/ 44 h 150"/>
                <a:gd name="T78" fmla="*/ 0 w 296"/>
                <a:gd name="T79" fmla="*/ 21 h 150"/>
                <a:gd name="T80" fmla="*/ 0 w 296"/>
                <a:gd name="T8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150">
                  <a:moveTo>
                    <a:pt x="0" y="0"/>
                  </a:moveTo>
                  <a:lnTo>
                    <a:pt x="18" y="3"/>
                  </a:lnTo>
                  <a:lnTo>
                    <a:pt x="37" y="8"/>
                  </a:lnTo>
                  <a:lnTo>
                    <a:pt x="55" y="11"/>
                  </a:lnTo>
                  <a:lnTo>
                    <a:pt x="73" y="14"/>
                  </a:lnTo>
                  <a:lnTo>
                    <a:pt x="93" y="19"/>
                  </a:lnTo>
                  <a:lnTo>
                    <a:pt x="111" y="23"/>
                  </a:lnTo>
                  <a:lnTo>
                    <a:pt x="130" y="27"/>
                  </a:lnTo>
                  <a:lnTo>
                    <a:pt x="148" y="31"/>
                  </a:lnTo>
                  <a:lnTo>
                    <a:pt x="167" y="34"/>
                  </a:lnTo>
                  <a:lnTo>
                    <a:pt x="185" y="39"/>
                  </a:lnTo>
                  <a:lnTo>
                    <a:pt x="204" y="42"/>
                  </a:lnTo>
                  <a:lnTo>
                    <a:pt x="222" y="46"/>
                  </a:lnTo>
                  <a:lnTo>
                    <a:pt x="241" y="50"/>
                  </a:lnTo>
                  <a:lnTo>
                    <a:pt x="259" y="54"/>
                  </a:lnTo>
                  <a:lnTo>
                    <a:pt x="277" y="58"/>
                  </a:lnTo>
                  <a:lnTo>
                    <a:pt x="296" y="62"/>
                  </a:lnTo>
                  <a:lnTo>
                    <a:pt x="296" y="83"/>
                  </a:lnTo>
                  <a:lnTo>
                    <a:pt x="296" y="106"/>
                  </a:lnTo>
                  <a:lnTo>
                    <a:pt x="296" y="128"/>
                  </a:lnTo>
                  <a:lnTo>
                    <a:pt x="296" y="150"/>
                  </a:lnTo>
                  <a:lnTo>
                    <a:pt x="277" y="147"/>
                  </a:lnTo>
                  <a:lnTo>
                    <a:pt x="259" y="142"/>
                  </a:lnTo>
                  <a:lnTo>
                    <a:pt x="241" y="139"/>
                  </a:lnTo>
                  <a:lnTo>
                    <a:pt x="222" y="134"/>
                  </a:lnTo>
                  <a:lnTo>
                    <a:pt x="204" y="131"/>
                  </a:lnTo>
                  <a:lnTo>
                    <a:pt x="185" y="127"/>
                  </a:lnTo>
                  <a:lnTo>
                    <a:pt x="167" y="123"/>
                  </a:lnTo>
                  <a:lnTo>
                    <a:pt x="148" y="119"/>
                  </a:lnTo>
                  <a:lnTo>
                    <a:pt x="129" y="116"/>
                  </a:lnTo>
                  <a:lnTo>
                    <a:pt x="110" y="111"/>
                  </a:lnTo>
                  <a:lnTo>
                    <a:pt x="92" y="108"/>
                  </a:lnTo>
                  <a:lnTo>
                    <a:pt x="73" y="103"/>
                  </a:lnTo>
                  <a:lnTo>
                    <a:pt x="55" y="100"/>
                  </a:lnTo>
                  <a:lnTo>
                    <a:pt x="37" y="96"/>
                  </a:lnTo>
                  <a:lnTo>
                    <a:pt x="18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6" name="Freeform 186">
              <a:extLst>
                <a:ext uri="{FF2B5EF4-FFF2-40B4-BE49-F238E27FC236}">
                  <a16:creationId xmlns:a16="http://schemas.microsoft.com/office/drawing/2014/main" id="{DFADAF50-8E64-4A4B-BD7F-9DA107DEB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28" cy="71"/>
            </a:xfrm>
            <a:custGeom>
              <a:avLst/>
              <a:gdLst>
                <a:gd name="T0" fmla="*/ 0 w 253"/>
                <a:gd name="T1" fmla="*/ 0 h 141"/>
                <a:gd name="T2" fmla="*/ 16 w 253"/>
                <a:gd name="T3" fmla="*/ 3 h 141"/>
                <a:gd name="T4" fmla="*/ 32 w 253"/>
                <a:gd name="T5" fmla="*/ 6 h 141"/>
                <a:gd name="T6" fmla="*/ 48 w 253"/>
                <a:gd name="T7" fmla="*/ 10 h 141"/>
                <a:gd name="T8" fmla="*/ 63 w 253"/>
                <a:gd name="T9" fmla="*/ 13 h 141"/>
                <a:gd name="T10" fmla="*/ 79 w 253"/>
                <a:gd name="T11" fmla="*/ 17 h 141"/>
                <a:gd name="T12" fmla="*/ 95 w 253"/>
                <a:gd name="T13" fmla="*/ 20 h 141"/>
                <a:gd name="T14" fmla="*/ 111 w 253"/>
                <a:gd name="T15" fmla="*/ 24 h 141"/>
                <a:gd name="T16" fmla="*/ 126 w 253"/>
                <a:gd name="T17" fmla="*/ 26 h 141"/>
                <a:gd name="T18" fmla="*/ 143 w 253"/>
                <a:gd name="T19" fmla="*/ 29 h 141"/>
                <a:gd name="T20" fmla="*/ 159 w 253"/>
                <a:gd name="T21" fmla="*/ 33 h 141"/>
                <a:gd name="T22" fmla="*/ 175 w 253"/>
                <a:gd name="T23" fmla="*/ 36 h 141"/>
                <a:gd name="T24" fmla="*/ 190 w 253"/>
                <a:gd name="T25" fmla="*/ 40 h 141"/>
                <a:gd name="T26" fmla="*/ 206 w 253"/>
                <a:gd name="T27" fmla="*/ 43 h 141"/>
                <a:gd name="T28" fmla="*/ 222 w 253"/>
                <a:gd name="T29" fmla="*/ 47 h 141"/>
                <a:gd name="T30" fmla="*/ 237 w 253"/>
                <a:gd name="T31" fmla="*/ 50 h 141"/>
                <a:gd name="T32" fmla="*/ 253 w 253"/>
                <a:gd name="T33" fmla="*/ 54 h 141"/>
                <a:gd name="T34" fmla="*/ 253 w 253"/>
                <a:gd name="T35" fmla="*/ 75 h 141"/>
                <a:gd name="T36" fmla="*/ 253 w 253"/>
                <a:gd name="T37" fmla="*/ 97 h 141"/>
                <a:gd name="T38" fmla="*/ 253 w 253"/>
                <a:gd name="T39" fmla="*/ 119 h 141"/>
                <a:gd name="T40" fmla="*/ 253 w 253"/>
                <a:gd name="T41" fmla="*/ 141 h 141"/>
                <a:gd name="T42" fmla="*/ 237 w 253"/>
                <a:gd name="T43" fmla="*/ 137 h 141"/>
                <a:gd name="T44" fmla="*/ 222 w 253"/>
                <a:gd name="T45" fmla="*/ 134 h 141"/>
                <a:gd name="T46" fmla="*/ 206 w 253"/>
                <a:gd name="T47" fmla="*/ 132 h 141"/>
                <a:gd name="T48" fmla="*/ 190 w 253"/>
                <a:gd name="T49" fmla="*/ 128 h 141"/>
                <a:gd name="T50" fmla="*/ 174 w 253"/>
                <a:gd name="T51" fmla="*/ 125 h 141"/>
                <a:gd name="T52" fmla="*/ 159 w 253"/>
                <a:gd name="T53" fmla="*/ 121 h 141"/>
                <a:gd name="T54" fmla="*/ 143 w 253"/>
                <a:gd name="T55" fmla="*/ 118 h 141"/>
                <a:gd name="T56" fmla="*/ 126 w 253"/>
                <a:gd name="T57" fmla="*/ 115 h 141"/>
                <a:gd name="T58" fmla="*/ 110 w 253"/>
                <a:gd name="T59" fmla="*/ 112 h 141"/>
                <a:gd name="T60" fmla="*/ 94 w 253"/>
                <a:gd name="T61" fmla="*/ 109 h 141"/>
                <a:gd name="T62" fmla="*/ 79 w 253"/>
                <a:gd name="T63" fmla="*/ 105 h 141"/>
                <a:gd name="T64" fmla="*/ 63 w 253"/>
                <a:gd name="T65" fmla="*/ 102 h 141"/>
                <a:gd name="T66" fmla="*/ 47 w 253"/>
                <a:gd name="T67" fmla="*/ 98 h 141"/>
                <a:gd name="T68" fmla="*/ 31 w 253"/>
                <a:gd name="T69" fmla="*/ 95 h 141"/>
                <a:gd name="T70" fmla="*/ 16 w 253"/>
                <a:gd name="T71" fmla="*/ 92 h 141"/>
                <a:gd name="T72" fmla="*/ 0 w 253"/>
                <a:gd name="T73" fmla="*/ 88 h 141"/>
                <a:gd name="T74" fmla="*/ 0 w 253"/>
                <a:gd name="T75" fmla="*/ 66 h 141"/>
                <a:gd name="T76" fmla="*/ 0 w 253"/>
                <a:gd name="T77" fmla="*/ 44 h 141"/>
                <a:gd name="T78" fmla="*/ 0 w 253"/>
                <a:gd name="T79" fmla="*/ 21 h 141"/>
                <a:gd name="T80" fmla="*/ 0 w 253"/>
                <a:gd name="T8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41">
                  <a:moveTo>
                    <a:pt x="0" y="0"/>
                  </a:moveTo>
                  <a:lnTo>
                    <a:pt x="16" y="3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63" y="13"/>
                  </a:lnTo>
                  <a:lnTo>
                    <a:pt x="79" y="17"/>
                  </a:lnTo>
                  <a:lnTo>
                    <a:pt x="95" y="20"/>
                  </a:lnTo>
                  <a:lnTo>
                    <a:pt x="111" y="24"/>
                  </a:lnTo>
                  <a:lnTo>
                    <a:pt x="126" y="26"/>
                  </a:lnTo>
                  <a:lnTo>
                    <a:pt x="143" y="29"/>
                  </a:lnTo>
                  <a:lnTo>
                    <a:pt x="159" y="33"/>
                  </a:lnTo>
                  <a:lnTo>
                    <a:pt x="175" y="36"/>
                  </a:lnTo>
                  <a:lnTo>
                    <a:pt x="190" y="40"/>
                  </a:lnTo>
                  <a:lnTo>
                    <a:pt x="206" y="43"/>
                  </a:lnTo>
                  <a:lnTo>
                    <a:pt x="222" y="47"/>
                  </a:lnTo>
                  <a:lnTo>
                    <a:pt x="237" y="50"/>
                  </a:lnTo>
                  <a:lnTo>
                    <a:pt x="253" y="54"/>
                  </a:lnTo>
                  <a:lnTo>
                    <a:pt x="253" y="75"/>
                  </a:lnTo>
                  <a:lnTo>
                    <a:pt x="253" y="97"/>
                  </a:lnTo>
                  <a:lnTo>
                    <a:pt x="253" y="119"/>
                  </a:lnTo>
                  <a:lnTo>
                    <a:pt x="253" y="141"/>
                  </a:lnTo>
                  <a:lnTo>
                    <a:pt x="237" y="137"/>
                  </a:lnTo>
                  <a:lnTo>
                    <a:pt x="222" y="134"/>
                  </a:lnTo>
                  <a:lnTo>
                    <a:pt x="206" y="132"/>
                  </a:lnTo>
                  <a:lnTo>
                    <a:pt x="190" y="128"/>
                  </a:lnTo>
                  <a:lnTo>
                    <a:pt x="174" y="125"/>
                  </a:lnTo>
                  <a:lnTo>
                    <a:pt x="159" y="121"/>
                  </a:lnTo>
                  <a:lnTo>
                    <a:pt x="143" y="118"/>
                  </a:lnTo>
                  <a:lnTo>
                    <a:pt x="126" y="115"/>
                  </a:lnTo>
                  <a:lnTo>
                    <a:pt x="110" y="112"/>
                  </a:lnTo>
                  <a:lnTo>
                    <a:pt x="94" y="109"/>
                  </a:lnTo>
                  <a:lnTo>
                    <a:pt x="79" y="105"/>
                  </a:lnTo>
                  <a:lnTo>
                    <a:pt x="63" y="102"/>
                  </a:lnTo>
                  <a:lnTo>
                    <a:pt x="47" y="98"/>
                  </a:lnTo>
                  <a:lnTo>
                    <a:pt x="31" y="95"/>
                  </a:lnTo>
                  <a:lnTo>
                    <a:pt x="16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7" name="Freeform 187">
              <a:extLst>
                <a:ext uri="{FF2B5EF4-FFF2-40B4-BE49-F238E27FC236}">
                  <a16:creationId xmlns:a16="http://schemas.microsoft.com/office/drawing/2014/main" id="{1626759B-CC20-4609-85F4-78E21D9CC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04" cy="65"/>
            </a:xfrm>
            <a:custGeom>
              <a:avLst/>
              <a:gdLst>
                <a:gd name="T0" fmla="*/ 0 w 211"/>
                <a:gd name="T1" fmla="*/ 0 h 132"/>
                <a:gd name="T2" fmla="*/ 12 w 211"/>
                <a:gd name="T3" fmla="*/ 2 h 132"/>
                <a:gd name="T4" fmla="*/ 26 w 211"/>
                <a:gd name="T5" fmla="*/ 5 h 132"/>
                <a:gd name="T6" fmla="*/ 39 w 211"/>
                <a:gd name="T7" fmla="*/ 8 h 132"/>
                <a:gd name="T8" fmla="*/ 53 w 211"/>
                <a:gd name="T9" fmla="*/ 11 h 132"/>
                <a:gd name="T10" fmla="*/ 65 w 211"/>
                <a:gd name="T11" fmla="*/ 13 h 132"/>
                <a:gd name="T12" fmla="*/ 79 w 211"/>
                <a:gd name="T13" fmla="*/ 17 h 132"/>
                <a:gd name="T14" fmla="*/ 92 w 211"/>
                <a:gd name="T15" fmla="*/ 19 h 132"/>
                <a:gd name="T16" fmla="*/ 106 w 211"/>
                <a:gd name="T17" fmla="*/ 23 h 132"/>
                <a:gd name="T18" fmla="*/ 118 w 211"/>
                <a:gd name="T19" fmla="*/ 26 h 132"/>
                <a:gd name="T20" fmla="*/ 131 w 211"/>
                <a:gd name="T21" fmla="*/ 28 h 132"/>
                <a:gd name="T22" fmla="*/ 145 w 211"/>
                <a:gd name="T23" fmla="*/ 32 h 132"/>
                <a:gd name="T24" fmla="*/ 158 w 211"/>
                <a:gd name="T25" fmla="*/ 34 h 132"/>
                <a:gd name="T26" fmla="*/ 171 w 211"/>
                <a:gd name="T27" fmla="*/ 37 h 132"/>
                <a:gd name="T28" fmla="*/ 184 w 211"/>
                <a:gd name="T29" fmla="*/ 40 h 132"/>
                <a:gd name="T30" fmla="*/ 198 w 211"/>
                <a:gd name="T31" fmla="*/ 43 h 132"/>
                <a:gd name="T32" fmla="*/ 211 w 211"/>
                <a:gd name="T33" fmla="*/ 46 h 132"/>
                <a:gd name="T34" fmla="*/ 211 w 211"/>
                <a:gd name="T35" fmla="*/ 67 h 132"/>
                <a:gd name="T36" fmla="*/ 211 w 211"/>
                <a:gd name="T37" fmla="*/ 88 h 132"/>
                <a:gd name="T38" fmla="*/ 211 w 211"/>
                <a:gd name="T39" fmla="*/ 110 h 132"/>
                <a:gd name="T40" fmla="*/ 211 w 211"/>
                <a:gd name="T41" fmla="*/ 132 h 132"/>
                <a:gd name="T42" fmla="*/ 198 w 211"/>
                <a:gd name="T43" fmla="*/ 129 h 132"/>
                <a:gd name="T44" fmla="*/ 184 w 211"/>
                <a:gd name="T45" fmla="*/ 126 h 132"/>
                <a:gd name="T46" fmla="*/ 171 w 211"/>
                <a:gd name="T47" fmla="*/ 124 h 132"/>
                <a:gd name="T48" fmla="*/ 158 w 211"/>
                <a:gd name="T49" fmla="*/ 121 h 132"/>
                <a:gd name="T50" fmla="*/ 145 w 211"/>
                <a:gd name="T51" fmla="*/ 118 h 132"/>
                <a:gd name="T52" fmla="*/ 131 w 211"/>
                <a:gd name="T53" fmla="*/ 116 h 132"/>
                <a:gd name="T54" fmla="*/ 118 w 211"/>
                <a:gd name="T55" fmla="*/ 113 h 132"/>
                <a:gd name="T56" fmla="*/ 106 w 211"/>
                <a:gd name="T57" fmla="*/ 110 h 132"/>
                <a:gd name="T58" fmla="*/ 92 w 211"/>
                <a:gd name="T59" fmla="*/ 108 h 132"/>
                <a:gd name="T60" fmla="*/ 79 w 211"/>
                <a:gd name="T61" fmla="*/ 105 h 132"/>
                <a:gd name="T62" fmla="*/ 65 w 211"/>
                <a:gd name="T63" fmla="*/ 102 h 132"/>
                <a:gd name="T64" fmla="*/ 53 w 211"/>
                <a:gd name="T65" fmla="*/ 100 h 132"/>
                <a:gd name="T66" fmla="*/ 39 w 211"/>
                <a:gd name="T67" fmla="*/ 96 h 132"/>
                <a:gd name="T68" fmla="*/ 26 w 211"/>
                <a:gd name="T69" fmla="*/ 94 h 132"/>
                <a:gd name="T70" fmla="*/ 12 w 211"/>
                <a:gd name="T71" fmla="*/ 90 h 132"/>
                <a:gd name="T72" fmla="*/ 0 w 211"/>
                <a:gd name="T73" fmla="*/ 88 h 132"/>
                <a:gd name="T74" fmla="*/ 0 w 211"/>
                <a:gd name="T75" fmla="*/ 66 h 132"/>
                <a:gd name="T76" fmla="*/ 0 w 211"/>
                <a:gd name="T77" fmla="*/ 44 h 132"/>
                <a:gd name="T78" fmla="*/ 0 w 211"/>
                <a:gd name="T79" fmla="*/ 21 h 132"/>
                <a:gd name="T80" fmla="*/ 0 w 211"/>
                <a:gd name="T8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132">
                  <a:moveTo>
                    <a:pt x="0" y="0"/>
                  </a:moveTo>
                  <a:lnTo>
                    <a:pt x="12" y="2"/>
                  </a:lnTo>
                  <a:lnTo>
                    <a:pt x="26" y="5"/>
                  </a:lnTo>
                  <a:lnTo>
                    <a:pt x="39" y="8"/>
                  </a:lnTo>
                  <a:lnTo>
                    <a:pt x="53" y="11"/>
                  </a:lnTo>
                  <a:lnTo>
                    <a:pt x="65" y="13"/>
                  </a:lnTo>
                  <a:lnTo>
                    <a:pt x="79" y="17"/>
                  </a:lnTo>
                  <a:lnTo>
                    <a:pt x="92" y="19"/>
                  </a:lnTo>
                  <a:lnTo>
                    <a:pt x="106" y="23"/>
                  </a:lnTo>
                  <a:lnTo>
                    <a:pt x="118" y="26"/>
                  </a:lnTo>
                  <a:lnTo>
                    <a:pt x="131" y="28"/>
                  </a:lnTo>
                  <a:lnTo>
                    <a:pt x="145" y="32"/>
                  </a:lnTo>
                  <a:lnTo>
                    <a:pt x="158" y="34"/>
                  </a:lnTo>
                  <a:lnTo>
                    <a:pt x="171" y="37"/>
                  </a:lnTo>
                  <a:lnTo>
                    <a:pt x="184" y="40"/>
                  </a:lnTo>
                  <a:lnTo>
                    <a:pt x="198" y="43"/>
                  </a:lnTo>
                  <a:lnTo>
                    <a:pt x="211" y="46"/>
                  </a:lnTo>
                  <a:lnTo>
                    <a:pt x="211" y="67"/>
                  </a:lnTo>
                  <a:lnTo>
                    <a:pt x="211" y="88"/>
                  </a:lnTo>
                  <a:lnTo>
                    <a:pt x="211" y="110"/>
                  </a:lnTo>
                  <a:lnTo>
                    <a:pt x="211" y="132"/>
                  </a:lnTo>
                  <a:lnTo>
                    <a:pt x="198" y="129"/>
                  </a:lnTo>
                  <a:lnTo>
                    <a:pt x="184" y="126"/>
                  </a:lnTo>
                  <a:lnTo>
                    <a:pt x="171" y="124"/>
                  </a:lnTo>
                  <a:lnTo>
                    <a:pt x="158" y="121"/>
                  </a:lnTo>
                  <a:lnTo>
                    <a:pt x="145" y="118"/>
                  </a:lnTo>
                  <a:lnTo>
                    <a:pt x="131" y="116"/>
                  </a:lnTo>
                  <a:lnTo>
                    <a:pt x="118" y="113"/>
                  </a:lnTo>
                  <a:lnTo>
                    <a:pt x="106" y="110"/>
                  </a:lnTo>
                  <a:lnTo>
                    <a:pt x="92" y="108"/>
                  </a:lnTo>
                  <a:lnTo>
                    <a:pt x="79" y="105"/>
                  </a:lnTo>
                  <a:lnTo>
                    <a:pt x="65" y="102"/>
                  </a:lnTo>
                  <a:lnTo>
                    <a:pt x="53" y="100"/>
                  </a:lnTo>
                  <a:lnTo>
                    <a:pt x="39" y="96"/>
                  </a:lnTo>
                  <a:lnTo>
                    <a:pt x="26" y="94"/>
                  </a:lnTo>
                  <a:lnTo>
                    <a:pt x="12" y="90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8" name="Freeform 188">
              <a:extLst>
                <a:ext uri="{FF2B5EF4-FFF2-40B4-BE49-F238E27FC236}">
                  <a16:creationId xmlns:a16="http://schemas.microsoft.com/office/drawing/2014/main" id="{3635D631-8AA0-4AAD-B3B0-3D97EF7AF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83" cy="61"/>
            </a:xfrm>
            <a:custGeom>
              <a:avLst/>
              <a:gdLst>
                <a:gd name="T0" fmla="*/ 0 w 168"/>
                <a:gd name="T1" fmla="*/ 0 h 123"/>
                <a:gd name="T2" fmla="*/ 20 w 168"/>
                <a:gd name="T3" fmla="*/ 4 h 123"/>
                <a:gd name="T4" fmla="*/ 42 w 168"/>
                <a:gd name="T5" fmla="*/ 9 h 123"/>
                <a:gd name="T6" fmla="*/ 63 w 168"/>
                <a:gd name="T7" fmla="*/ 13 h 123"/>
                <a:gd name="T8" fmla="*/ 84 w 168"/>
                <a:gd name="T9" fmla="*/ 18 h 123"/>
                <a:gd name="T10" fmla="*/ 105 w 168"/>
                <a:gd name="T11" fmla="*/ 24 h 123"/>
                <a:gd name="T12" fmla="*/ 125 w 168"/>
                <a:gd name="T13" fmla="*/ 28 h 123"/>
                <a:gd name="T14" fmla="*/ 147 w 168"/>
                <a:gd name="T15" fmla="*/ 33 h 123"/>
                <a:gd name="T16" fmla="*/ 168 w 168"/>
                <a:gd name="T17" fmla="*/ 37 h 123"/>
                <a:gd name="T18" fmla="*/ 168 w 168"/>
                <a:gd name="T19" fmla="*/ 59 h 123"/>
                <a:gd name="T20" fmla="*/ 168 w 168"/>
                <a:gd name="T21" fmla="*/ 80 h 123"/>
                <a:gd name="T22" fmla="*/ 168 w 168"/>
                <a:gd name="T23" fmla="*/ 101 h 123"/>
                <a:gd name="T24" fmla="*/ 168 w 168"/>
                <a:gd name="T25" fmla="*/ 123 h 123"/>
                <a:gd name="T26" fmla="*/ 147 w 168"/>
                <a:gd name="T27" fmla="*/ 118 h 123"/>
                <a:gd name="T28" fmla="*/ 125 w 168"/>
                <a:gd name="T29" fmla="*/ 113 h 123"/>
                <a:gd name="T30" fmla="*/ 105 w 168"/>
                <a:gd name="T31" fmla="*/ 110 h 123"/>
                <a:gd name="T32" fmla="*/ 84 w 168"/>
                <a:gd name="T33" fmla="*/ 105 h 123"/>
                <a:gd name="T34" fmla="*/ 63 w 168"/>
                <a:gd name="T35" fmla="*/ 101 h 123"/>
                <a:gd name="T36" fmla="*/ 42 w 168"/>
                <a:gd name="T37" fmla="*/ 96 h 123"/>
                <a:gd name="T38" fmla="*/ 20 w 168"/>
                <a:gd name="T39" fmla="*/ 93 h 123"/>
                <a:gd name="T40" fmla="*/ 0 w 168"/>
                <a:gd name="T41" fmla="*/ 88 h 123"/>
                <a:gd name="T42" fmla="*/ 0 w 168"/>
                <a:gd name="T43" fmla="*/ 66 h 123"/>
                <a:gd name="T44" fmla="*/ 0 w 168"/>
                <a:gd name="T45" fmla="*/ 44 h 123"/>
                <a:gd name="T46" fmla="*/ 0 w 168"/>
                <a:gd name="T47" fmla="*/ 21 h 123"/>
                <a:gd name="T48" fmla="*/ 0 w 168"/>
                <a:gd name="T4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23">
                  <a:moveTo>
                    <a:pt x="0" y="0"/>
                  </a:moveTo>
                  <a:lnTo>
                    <a:pt x="20" y="4"/>
                  </a:lnTo>
                  <a:lnTo>
                    <a:pt x="42" y="9"/>
                  </a:lnTo>
                  <a:lnTo>
                    <a:pt x="63" y="13"/>
                  </a:lnTo>
                  <a:lnTo>
                    <a:pt x="84" y="18"/>
                  </a:lnTo>
                  <a:lnTo>
                    <a:pt x="105" y="24"/>
                  </a:lnTo>
                  <a:lnTo>
                    <a:pt x="125" y="28"/>
                  </a:lnTo>
                  <a:lnTo>
                    <a:pt x="147" y="33"/>
                  </a:lnTo>
                  <a:lnTo>
                    <a:pt x="168" y="37"/>
                  </a:lnTo>
                  <a:lnTo>
                    <a:pt x="168" y="59"/>
                  </a:lnTo>
                  <a:lnTo>
                    <a:pt x="168" y="80"/>
                  </a:lnTo>
                  <a:lnTo>
                    <a:pt x="168" y="101"/>
                  </a:lnTo>
                  <a:lnTo>
                    <a:pt x="168" y="123"/>
                  </a:lnTo>
                  <a:lnTo>
                    <a:pt x="147" y="118"/>
                  </a:lnTo>
                  <a:lnTo>
                    <a:pt x="125" y="113"/>
                  </a:lnTo>
                  <a:lnTo>
                    <a:pt x="105" y="110"/>
                  </a:lnTo>
                  <a:lnTo>
                    <a:pt x="84" y="105"/>
                  </a:lnTo>
                  <a:lnTo>
                    <a:pt x="63" y="101"/>
                  </a:lnTo>
                  <a:lnTo>
                    <a:pt x="42" y="96"/>
                  </a:lnTo>
                  <a:lnTo>
                    <a:pt x="20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09" name="Freeform 189">
              <a:extLst>
                <a:ext uri="{FF2B5EF4-FFF2-40B4-BE49-F238E27FC236}">
                  <a16:creationId xmlns:a16="http://schemas.microsoft.com/office/drawing/2014/main" id="{899F5AFF-3F31-46A8-9A3E-41FE5524B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63" cy="57"/>
            </a:xfrm>
            <a:custGeom>
              <a:avLst/>
              <a:gdLst>
                <a:gd name="T0" fmla="*/ 0 w 125"/>
                <a:gd name="T1" fmla="*/ 0 h 113"/>
                <a:gd name="T2" fmla="*/ 16 w 125"/>
                <a:gd name="T3" fmla="*/ 3 h 113"/>
                <a:gd name="T4" fmla="*/ 32 w 125"/>
                <a:gd name="T5" fmla="*/ 8 h 113"/>
                <a:gd name="T6" fmla="*/ 47 w 125"/>
                <a:gd name="T7" fmla="*/ 11 h 113"/>
                <a:gd name="T8" fmla="*/ 63 w 125"/>
                <a:gd name="T9" fmla="*/ 14 h 113"/>
                <a:gd name="T10" fmla="*/ 78 w 125"/>
                <a:gd name="T11" fmla="*/ 18 h 113"/>
                <a:gd name="T12" fmla="*/ 94 w 125"/>
                <a:gd name="T13" fmla="*/ 21 h 113"/>
                <a:gd name="T14" fmla="*/ 109 w 125"/>
                <a:gd name="T15" fmla="*/ 26 h 113"/>
                <a:gd name="T16" fmla="*/ 125 w 125"/>
                <a:gd name="T17" fmla="*/ 29 h 113"/>
                <a:gd name="T18" fmla="*/ 125 w 125"/>
                <a:gd name="T19" fmla="*/ 50 h 113"/>
                <a:gd name="T20" fmla="*/ 125 w 125"/>
                <a:gd name="T21" fmla="*/ 71 h 113"/>
                <a:gd name="T22" fmla="*/ 125 w 125"/>
                <a:gd name="T23" fmla="*/ 93 h 113"/>
                <a:gd name="T24" fmla="*/ 125 w 125"/>
                <a:gd name="T25" fmla="*/ 113 h 113"/>
                <a:gd name="T26" fmla="*/ 109 w 125"/>
                <a:gd name="T27" fmla="*/ 110 h 113"/>
                <a:gd name="T28" fmla="*/ 94 w 125"/>
                <a:gd name="T29" fmla="*/ 108 h 113"/>
                <a:gd name="T30" fmla="*/ 78 w 125"/>
                <a:gd name="T31" fmla="*/ 104 h 113"/>
                <a:gd name="T32" fmla="*/ 63 w 125"/>
                <a:gd name="T33" fmla="*/ 101 h 113"/>
                <a:gd name="T34" fmla="*/ 47 w 125"/>
                <a:gd name="T35" fmla="*/ 98 h 113"/>
                <a:gd name="T36" fmla="*/ 31 w 125"/>
                <a:gd name="T37" fmla="*/ 95 h 113"/>
                <a:gd name="T38" fmla="*/ 16 w 125"/>
                <a:gd name="T39" fmla="*/ 92 h 113"/>
                <a:gd name="T40" fmla="*/ 0 w 125"/>
                <a:gd name="T41" fmla="*/ 88 h 113"/>
                <a:gd name="T42" fmla="*/ 0 w 125"/>
                <a:gd name="T43" fmla="*/ 66 h 113"/>
                <a:gd name="T44" fmla="*/ 0 w 125"/>
                <a:gd name="T45" fmla="*/ 44 h 113"/>
                <a:gd name="T46" fmla="*/ 0 w 125"/>
                <a:gd name="T47" fmla="*/ 21 h 113"/>
                <a:gd name="T48" fmla="*/ 0 w 125"/>
                <a:gd name="T4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13">
                  <a:moveTo>
                    <a:pt x="0" y="0"/>
                  </a:moveTo>
                  <a:lnTo>
                    <a:pt x="16" y="3"/>
                  </a:lnTo>
                  <a:lnTo>
                    <a:pt x="32" y="8"/>
                  </a:lnTo>
                  <a:lnTo>
                    <a:pt x="47" y="11"/>
                  </a:lnTo>
                  <a:lnTo>
                    <a:pt x="63" y="14"/>
                  </a:lnTo>
                  <a:lnTo>
                    <a:pt x="78" y="18"/>
                  </a:lnTo>
                  <a:lnTo>
                    <a:pt x="94" y="21"/>
                  </a:lnTo>
                  <a:lnTo>
                    <a:pt x="109" y="26"/>
                  </a:lnTo>
                  <a:lnTo>
                    <a:pt x="125" y="29"/>
                  </a:lnTo>
                  <a:lnTo>
                    <a:pt x="125" y="50"/>
                  </a:lnTo>
                  <a:lnTo>
                    <a:pt x="125" y="71"/>
                  </a:lnTo>
                  <a:lnTo>
                    <a:pt x="125" y="93"/>
                  </a:lnTo>
                  <a:lnTo>
                    <a:pt x="125" y="113"/>
                  </a:lnTo>
                  <a:lnTo>
                    <a:pt x="109" y="110"/>
                  </a:lnTo>
                  <a:lnTo>
                    <a:pt x="94" y="108"/>
                  </a:lnTo>
                  <a:lnTo>
                    <a:pt x="78" y="104"/>
                  </a:lnTo>
                  <a:lnTo>
                    <a:pt x="63" y="101"/>
                  </a:lnTo>
                  <a:lnTo>
                    <a:pt x="47" y="98"/>
                  </a:lnTo>
                  <a:lnTo>
                    <a:pt x="31" y="95"/>
                  </a:lnTo>
                  <a:lnTo>
                    <a:pt x="16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0" name="Freeform 190">
              <a:extLst>
                <a:ext uri="{FF2B5EF4-FFF2-40B4-BE49-F238E27FC236}">
                  <a16:creationId xmlns:a16="http://schemas.microsoft.com/office/drawing/2014/main" id="{322BC284-470D-41D6-B5DC-CA7DB009F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42" cy="53"/>
            </a:xfrm>
            <a:custGeom>
              <a:avLst/>
              <a:gdLst>
                <a:gd name="T0" fmla="*/ 0 w 83"/>
                <a:gd name="T1" fmla="*/ 0 h 104"/>
                <a:gd name="T2" fmla="*/ 10 w 83"/>
                <a:gd name="T3" fmla="*/ 2 h 104"/>
                <a:gd name="T4" fmla="*/ 20 w 83"/>
                <a:gd name="T5" fmla="*/ 4 h 104"/>
                <a:gd name="T6" fmla="*/ 31 w 83"/>
                <a:gd name="T7" fmla="*/ 8 h 104"/>
                <a:gd name="T8" fmla="*/ 41 w 83"/>
                <a:gd name="T9" fmla="*/ 10 h 104"/>
                <a:gd name="T10" fmla="*/ 52 w 83"/>
                <a:gd name="T11" fmla="*/ 12 h 104"/>
                <a:gd name="T12" fmla="*/ 62 w 83"/>
                <a:gd name="T13" fmla="*/ 14 h 104"/>
                <a:gd name="T14" fmla="*/ 72 w 83"/>
                <a:gd name="T15" fmla="*/ 18 h 104"/>
                <a:gd name="T16" fmla="*/ 83 w 83"/>
                <a:gd name="T17" fmla="*/ 20 h 104"/>
                <a:gd name="T18" fmla="*/ 83 w 83"/>
                <a:gd name="T19" fmla="*/ 42 h 104"/>
                <a:gd name="T20" fmla="*/ 83 w 83"/>
                <a:gd name="T21" fmla="*/ 63 h 104"/>
                <a:gd name="T22" fmla="*/ 83 w 83"/>
                <a:gd name="T23" fmla="*/ 83 h 104"/>
                <a:gd name="T24" fmla="*/ 83 w 83"/>
                <a:gd name="T25" fmla="*/ 104 h 104"/>
                <a:gd name="T26" fmla="*/ 72 w 83"/>
                <a:gd name="T27" fmla="*/ 102 h 104"/>
                <a:gd name="T28" fmla="*/ 62 w 83"/>
                <a:gd name="T29" fmla="*/ 101 h 104"/>
                <a:gd name="T30" fmla="*/ 52 w 83"/>
                <a:gd name="T31" fmla="*/ 98 h 104"/>
                <a:gd name="T32" fmla="*/ 41 w 83"/>
                <a:gd name="T33" fmla="*/ 96 h 104"/>
                <a:gd name="T34" fmla="*/ 31 w 83"/>
                <a:gd name="T35" fmla="*/ 95 h 104"/>
                <a:gd name="T36" fmla="*/ 20 w 83"/>
                <a:gd name="T37" fmla="*/ 93 h 104"/>
                <a:gd name="T38" fmla="*/ 10 w 83"/>
                <a:gd name="T39" fmla="*/ 90 h 104"/>
                <a:gd name="T40" fmla="*/ 0 w 83"/>
                <a:gd name="T41" fmla="*/ 88 h 104"/>
                <a:gd name="T42" fmla="*/ 0 w 83"/>
                <a:gd name="T43" fmla="*/ 66 h 104"/>
                <a:gd name="T44" fmla="*/ 0 w 83"/>
                <a:gd name="T45" fmla="*/ 44 h 104"/>
                <a:gd name="T46" fmla="*/ 0 w 83"/>
                <a:gd name="T47" fmla="*/ 21 h 104"/>
                <a:gd name="T48" fmla="*/ 0 w 83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04">
                  <a:moveTo>
                    <a:pt x="0" y="0"/>
                  </a:moveTo>
                  <a:lnTo>
                    <a:pt x="10" y="2"/>
                  </a:lnTo>
                  <a:lnTo>
                    <a:pt x="20" y="4"/>
                  </a:lnTo>
                  <a:lnTo>
                    <a:pt x="31" y="8"/>
                  </a:lnTo>
                  <a:lnTo>
                    <a:pt x="41" y="10"/>
                  </a:lnTo>
                  <a:lnTo>
                    <a:pt x="52" y="12"/>
                  </a:lnTo>
                  <a:lnTo>
                    <a:pt x="62" y="14"/>
                  </a:lnTo>
                  <a:lnTo>
                    <a:pt x="72" y="18"/>
                  </a:lnTo>
                  <a:lnTo>
                    <a:pt x="83" y="20"/>
                  </a:lnTo>
                  <a:lnTo>
                    <a:pt x="83" y="42"/>
                  </a:lnTo>
                  <a:lnTo>
                    <a:pt x="83" y="63"/>
                  </a:lnTo>
                  <a:lnTo>
                    <a:pt x="83" y="83"/>
                  </a:lnTo>
                  <a:lnTo>
                    <a:pt x="83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2" y="98"/>
                  </a:lnTo>
                  <a:lnTo>
                    <a:pt x="41" y="96"/>
                  </a:lnTo>
                  <a:lnTo>
                    <a:pt x="31" y="95"/>
                  </a:lnTo>
                  <a:lnTo>
                    <a:pt x="20" y="93"/>
                  </a:lnTo>
                  <a:lnTo>
                    <a:pt x="10" y="90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1" name="Freeform 191">
              <a:extLst>
                <a:ext uri="{FF2B5EF4-FFF2-40B4-BE49-F238E27FC236}">
                  <a16:creationId xmlns:a16="http://schemas.microsoft.com/office/drawing/2014/main" id="{9C5779A1-2E4D-4439-8CEA-2524EC9BBE8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1" cy="47"/>
            </a:xfrm>
            <a:custGeom>
              <a:avLst/>
              <a:gdLst>
                <a:gd name="T0" fmla="*/ 0 w 40"/>
                <a:gd name="T1" fmla="*/ 0 h 95"/>
                <a:gd name="T2" fmla="*/ 40 w 40"/>
                <a:gd name="T3" fmla="*/ 12 h 95"/>
                <a:gd name="T4" fmla="*/ 40 w 40"/>
                <a:gd name="T5" fmla="*/ 95 h 95"/>
                <a:gd name="T6" fmla="*/ 0 w 40"/>
                <a:gd name="T7" fmla="*/ 88 h 95"/>
                <a:gd name="T8" fmla="*/ 0 w 4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0" y="0"/>
                  </a:moveTo>
                  <a:lnTo>
                    <a:pt x="40" y="12"/>
                  </a:lnTo>
                  <a:lnTo>
                    <a:pt x="40" y="95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2" name="Freeform 192">
              <a:extLst>
                <a:ext uri="{FF2B5EF4-FFF2-40B4-BE49-F238E27FC236}">
                  <a16:creationId xmlns:a16="http://schemas.microsoft.com/office/drawing/2014/main" id="{9C1902D0-8F2B-4488-BC33-82490AB5C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454"/>
              <a:ext cx="444" cy="112"/>
            </a:xfrm>
            <a:custGeom>
              <a:avLst/>
              <a:gdLst>
                <a:gd name="T0" fmla="*/ 26 w 891"/>
                <a:gd name="T1" fmla="*/ 207 h 223"/>
                <a:gd name="T2" fmla="*/ 77 w 891"/>
                <a:gd name="T3" fmla="*/ 178 h 223"/>
                <a:gd name="T4" fmla="*/ 127 w 891"/>
                <a:gd name="T5" fmla="*/ 152 h 223"/>
                <a:gd name="T6" fmla="*/ 177 w 891"/>
                <a:gd name="T7" fmla="*/ 129 h 223"/>
                <a:gd name="T8" fmla="*/ 227 w 891"/>
                <a:gd name="T9" fmla="*/ 107 h 223"/>
                <a:gd name="T10" fmla="*/ 276 w 891"/>
                <a:gd name="T11" fmla="*/ 88 h 223"/>
                <a:gd name="T12" fmla="*/ 324 w 891"/>
                <a:gd name="T13" fmla="*/ 72 h 223"/>
                <a:gd name="T14" fmla="*/ 374 w 891"/>
                <a:gd name="T15" fmla="*/ 59 h 223"/>
                <a:gd name="T16" fmla="*/ 424 w 891"/>
                <a:gd name="T17" fmla="*/ 47 h 223"/>
                <a:gd name="T18" fmla="*/ 474 w 891"/>
                <a:gd name="T19" fmla="*/ 37 h 223"/>
                <a:gd name="T20" fmla="*/ 525 w 891"/>
                <a:gd name="T21" fmla="*/ 28 h 223"/>
                <a:gd name="T22" fmla="*/ 578 w 891"/>
                <a:gd name="T23" fmla="*/ 19 h 223"/>
                <a:gd name="T24" fmla="*/ 631 w 891"/>
                <a:gd name="T25" fmla="*/ 14 h 223"/>
                <a:gd name="T26" fmla="*/ 686 w 891"/>
                <a:gd name="T27" fmla="*/ 9 h 223"/>
                <a:gd name="T28" fmla="*/ 743 w 891"/>
                <a:gd name="T29" fmla="*/ 5 h 223"/>
                <a:gd name="T30" fmla="*/ 801 w 891"/>
                <a:gd name="T31" fmla="*/ 1 h 223"/>
                <a:gd name="T32" fmla="*/ 891 w 891"/>
                <a:gd name="T33" fmla="*/ 7 h 223"/>
                <a:gd name="T34" fmla="*/ 849 w 891"/>
                <a:gd name="T35" fmla="*/ 9 h 223"/>
                <a:gd name="T36" fmla="*/ 801 w 891"/>
                <a:gd name="T37" fmla="*/ 11 h 223"/>
                <a:gd name="T38" fmla="*/ 752 w 891"/>
                <a:gd name="T39" fmla="*/ 15 h 223"/>
                <a:gd name="T40" fmla="*/ 699 w 891"/>
                <a:gd name="T41" fmla="*/ 21 h 223"/>
                <a:gd name="T42" fmla="*/ 645 w 891"/>
                <a:gd name="T43" fmla="*/ 26 h 223"/>
                <a:gd name="T44" fmla="*/ 588 w 891"/>
                <a:gd name="T45" fmla="*/ 33 h 223"/>
                <a:gd name="T46" fmla="*/ 530 w 891"/>
                <a:gd name="T47" fmla="*/ 42 h 223"/>
                <a:gd name="T48" fmla="*/ 472 w 891"/>
                <a:gd name="T49" fmla="*/ 54 h 223"/>
                <a:gd name="T50" fmla="*/ 413 w 891"/>
                <a:gd name="T51" fmla="*/ 67 h 223"/>
                <a:gd name="T52" fmla="*/ 354 w 891"/>
                <a:gd name="T53" fmla="*/ 80 h 223"/>
                <a:gd name="T54" fmla="*/ 297 w 891"/>
                <a:gd name="T55" fmla="*/ 98 h 223"/>
                <a:gd name="T56" fmla="*/ 242 w 891"/>
                <a:gd name="T57" fmla="*/ 117 h 223"/>
                <a:gd name="T58" fmla="*/ 189 w 891"/>
                <a:gd name="T59" fmla="*/ 139 h 223"/>
                <a:gd name="T60" fmla="*/ 137 w 891"/>
                <a:gd name="T61" fmla="*/ 164 h 223"/>
                <a:gd name="T62" fmla="*/ 88 w 891"/>
                <a:gd name="T63" fmla="*/ 191 h 223"/>
                <a:gd name="T64" fmla="*/ 45 w 891"/>
                <a:gd name="T65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1" h="223">
                  <a:moveTo>
                    <a:pt x="0" y="223"/>
                  </a:moveTo>
                  <a:lnTo>
                    <a:pt x="26" y="207"/>
                  </a:lnTo>
                  <a:lnTo>
                    <a:pt x="51" y="192"/>
                  </a:lnTo>
                  <a:lnTo>
                    <a:pt x="77" y="178"/>
                  </a:lnTo>
                  <a:lnTo>
                    <a:pt x="102" y="164"/>
                  </a:lnTo>
                  <a:lnTo>
                    <a:pt x="127" y="152"/>
                  </a:lnTo>
                  <a:lnTo>
                    <a:pt x="153" y="140"/>
                  </a:lnTo>
                  <a:lnTo>
                    <a:pt x="177" y="129"/>
                  </a:lnTo>
                  <a:lnTo>
                    <a:pt x="202" y="117"/>
                  </a:lnTo>
                  <a:lnTo>
                    <a:pt x="227" y="107"/>
                  </a:lnTo>
                  <a:lnTo>
                    <a:pt x="252" y="98"/>
                  </a:lnTo>
                  <a:lnTo>
                    <a:pt x="276" y="88"/>
                  </a:lnTo>
                  <a:lnTo>
                    <a:pt x="300" y="80"/>
                  </a:lnTo>
                  <a:lnTo>
                    <a:pt x="324" y="72"/>
                  </a:lnTo>
                  <a:lnTo>
                    <a:pt x="350" y="65"/>
                  </a:lnTo>
                  <a:lnTo>
                    <a:pt x="374" y="59"/>
                  </a:lnTo>
                  <a:lnTo>
                    <a:pt x="399" y="53"/>
                  </a:lnTo>
                  <a:lnTo>
                    <a:pt x="424" y="47"/>
                  </a:lnTo>
                  <a:lnTo>
                    <a:pt x="449" y="41"/>
                  </a:lnTo>
                  <a:lnTo>
                    <a:pt x="474" y="37"/>
                  </a:lnTo>
                  <a:lnTo>
                    <a:pt x="500" y="32"/>
                  </a:lnTo>
                  <a:lnTo>
                    <a:pt x="525" y="28"/>
                  </a:lnTo>
                  <a:lnTo>
                    <a:pt x="551" y="24"/>
                  </a:lnTo>
                  <a:lnTo>
                    <a:pt x="578" y="19"/>
                  </a:lnTo>
                  <a:lnTo>
                    <a:pt x="604" y="17"/>
                  </a:lnTo>
                  <a:lnTo>
                    <a:pt x="631" y="14"/>
                  </a:lnTo>
                  <a:lnTo>
                    <a:pt x="659" y="11"/>
                  </a:lnTo>
                  <a:lnTo>
                    <a:pt x="686" y="9"/>
                  </a:lnTo>
                  <a:lnTo>
                    <a:pt x="714" y="7"/>
                  </a:lnTo>
                  <a:lnTo>
                    <a:pt x="743" y="5"/>
                  </a:lnTo>
                  <a:lnTo>
                    <a:pt x="772" y="3"/>
                  </a:lnTo>
                  <a:lnTo>
                    <a:pt x="801" y="1"/>
                  </a:lnTo>
                  <a:lnTo>
                    <a:pt x="831" y="0"/>
                  </a:lnTo>
                  <a:lnTo>
                    <a:pt x="891" y="7"/>
                  </a:lnTo>
                  <a:lnTo>
                    <a:pt x="871" y="8"/>
                  </a:lnTo>
                  <a:lnTo>
                    <a:pt x="849" y="9"/>
                  </a:lnTo>
                  <a:lnTo>
                    <a:pt x="826" y="10"/>
                  </a:lnTo>
                  <a:lnTo>
                    <a:pt x="801" y="11"/>
                  </a:lnTo>
                  <a:lnTo>
                    <a:pt x="777" y="14"/>
                  </a:lnTo>
                  <a:lnTo>
                    <a:pt x="752" y="15"/>
                  </a:lnTo>
                  <a:lnTo>
                    <a:pt x="727" y="17"/>
                  </a:lnTo>
                  <a:lnTo>
                    <a:pt x="699" y="21"/>
                  </a:lnTo>
                  <a:lnTo>
                    <a:pt x="672" y="23"/>
                  </a:lnTo>
                  <a:lnTo>
                    <a:pt x="645" y="26"/>
                  </a:lnTo>
                  <a:lnTo>
                    <a:pt x="616" y="30"/>
                  </a:lnTo>
                  <a:lnTo>
                    <a:pt x="588" y="33"/>
                  </a:lnTo>
                  <a:lnTo>
                    <a:pt x="558" y="38"/>
                  </a:lnTo>
                  <a:lnTo>
                    <a:pt x="530" y="42"/>
                  </a:lnTo>
                  <a:lnTo>
                    <a:pt x="501" y="48"/>
                  </a:lnTo>
                  <a:lnTo>
                    <a:pt x="472" y="54"/>
                  </a:lnTo>
                  <a:lnTo>
                    <a:pt x="442" y="60"/>
                  </a:lnTo>
                  <a:lnTo>
                    <a:pt x="413" y="67"/>
                  </a:lnTo>
                  <a:lnTo>
                    <a:pt x="383" y="74"/>
                  </a:lnTo>
                  <a:lnTo>
                    <a:pt x="354" y="80"/>
                  </a:lnTo>
                  <a:lnTo>
                    <a:pt x="326" y="90"/>
                  </a:lnTo>
                  <a:lnTo>
                    <a:pt x="297" y="98"/>
                  </a:lnTo>
                  <a:lnTo>
                    <a:pt x="269" y="107"/>
                  </a:lnTo>
                  <a:lnTo>
                    <a:pt x="242" y="117"/>
                  </a:lnTo>
                  <a:lnTo>
                    <a:pt x="215" y="128"/>
                  </a:lnTo>
                  <a:lnTo>
                    <a:pt x="189" y="139"/>
                  </a:lnTo>
                  <a:lnTo>
                    <a:pt x="162" y="152"/>
                  </a:lnTo>
                  <a:lnTo>
                    <a:pt x="137" y="164"/>
                  </a:lnTo>
                  <a:lnTo>
                    <a:pt x="112" y="177"/>
                  </a:lnTo>
                  <a:lnTo>
                    <a:pt x="88" y="191"/>
                  </a:lnTo>
                  <a:lnTo>
                    <a:pt x="66" y="206"/>
                  </a:lnTo>
                  <a:lnTo>
                    <a:pt x="45" y="22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3" name="Freeform 193">
              <a:extLst>
                <a:ext uri="{FF2B5EF4-FFF2-40B4-BE49-F238E27FC236}">
                  <a16:creationId xmlns:a16="http://schemas.microsoft.com/office/drawing/2014/main" id="{BEA84A7C-28D4-4E35-9375-1B99BF97C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01"/>
              <a:ext cx="15" cy="55"/>
            </a:xfrm>
            <a:custGeom>
              <a:avLst/>
              <a:gdLst>
                <a:gd name="T0" fmla="*/ 21 w 35"/>
                <a:gd name="T1" fmla="*/ 5 h 110"/>
                <a:gd name="T2" fmla="*/ 19 w 35"/>
                <a:gd name="T3" fmla="*/ 33 h 110"/>
                <a:gd name="T4" fmla="*/ 19 w 35"/>
                <a:gd name="T5" fmla="*/ 59 h 110"/>
                <a:gd name="T6" fmla="*/ 24 w 35"/>
                <a:gd name="T7" fmla="*/ 84 h 110"/>
                <a:gd name="T8" fmla="*/ 35 w 35"/>
                <a:gd name="T9" fmla="*/ 110 h 110"/>
                <a:gd name="T10" fmla="*/ 16 w 35"/>
                <a:gd name="T11" fmla="*/ 107 h 110"/>
                <a:gd name="T12" fmla="*/ 4 w 35"/>
                <a:gd name="T13" fmla="*/ 72 h 110"/>
                <a:gd name="T14" fmla="*/ 0 w 35"/>
                <a:gd name="T15" fmla="*/ 45 h 110"/>
                <a:gd name="T16" fmla="*/ 1 w 35"/>
                <a:gd name="T17" fmla="*/ 22 h 110"/>
                <a:gd name="T18" fmla="*/ 5 w 35"/>
                <a:gd name="T19" fmla="*/ 0 h 110"/>
                <a:gd name="T20" fmla="*/ 21 w 35"/>
                <a:gd name="T21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21" y="5"/>
                  </a:moveTo>
                  <a:lnTo>
                    <a:pt x="19" y="33"/>
                  </a:lnTo>
                  <a:lnTo>
                    <a:pt x="19" y="59"/>
                  </a:lnTo>
                  <a:lnTo>
                    <a:pt x="24" y="84"/>
                  </a:lnTo>
                  <a:lnTo>
                    <a:pt x="35" y="110"/>
                  </a:lnTo>
                  <a:lnTo>
                    <a:pt x="16" y="107"/>
                  </a:lnTo>
                  <a:lnTo>
                    <a:pt x="4" y="72"/>
                  </a:lnTo>
                  <a:lnTo>
                    <a:pt x="0" y="45"/>
                  </a:lnTo>
                  <a:lnTo>
                    <a:pt x="1" y="22"/>
                  </a:lnTo>
                  <a:lnTo>
                    <a:pt x="5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4" name="Freeform 194">
              <a:extLst>
                <a:ext uri="{FF2B5EF4-FFF2-40B4-BE49-F238E27FC236}">
                  <a16:creationId xmlns:a16="http://schemas.microsoft.com/office/drawing/2014/main" id="{48F8F0F1-10D8-4472-A6C1-C77B11BB8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29"/>
            </a:xfrm>
            <a:custGeom>
              <a:avLst/>
              <a:gdLst>
                <a:gd name="T0" fmla="*/ 0 w 273"/>
                <a:gd name="T1" fmla="*/ 101 h 256"/>
                <a:gd name="T2" fmla="*/ 18 w 273"/>
                <a:gd name="T3" fmla="*/ 95 h 256"/>
                <a:gd name="T4" fmla="*/ 34 w 273"/>
                <a:gd name="T5" fmla="*/ 88 h 256"/>
                <a:gd name="T6" fmla="*/ 51 w 273"/>
                <a:gd name="T7" fmla="*/ 82 h 256"/>
                <a:gd name="T8" fmla="*/ 67 w 273"/>
                <a:gd name="T9" fmla="*/ 76 h 256"/>
                <a:gd name="T10" fmla="*/ 84 w 273"/>
                <a:gd name="T11" fmla="*/ 70 h 256"/>
                <a:gd name="T12" fmla="*/ 101 w 273"/>
                <a:gd name="T13" fmla="*/ 63 h 256"/>
                <a:gd name="T14" fmla="*/ 118 w 273"/>
                <a:gd name="T15" fmla="*/ 57 h 256"/>
                <a:gd name="T16" fmla="*/ 135 w 273"/>
                <a:gd name="T17" fmla="*/ 50 h 256"/>
                <a:gd name="T18" fmla="*/ 151 w 273"/>
                <a:gd name="T19" fmla="*/ 43 h 256"/>
                <a:gd name="T20" fmla="*/ 169 w 273"/>
                <a:gd name="T21" fmla="*/ 38 h 256"/>
                <a:gd name="T22" fmla="*/ 185 w 273"/>
                <a:gd name="T23" fmla="*/ 31 h 256"/>
                <a:gd name="T24" fmla="*/ 202 w 273"/>
                <a:gd name="T25" fmla="*/ 25 h 256"/>
                <a:gd name="T26" fmla="*/ 218 w 273"/>
                <a:gd name="T27" fmla="*/ 18 h 256"/>
                <a:gd name="T28" fmla="*/ 235 w 273"/>
                <a:gd name="T29" fmla="*/ 12 h 256"/>
                <a:gd name="T30" fmla="*/ 251 w 273"/>
                <a:gd name="T31" fmla="*/ 5 h 256"/>
                <a:gd name="T32" fmla="*/ 269 w 273"/>
                <a:gd name="T33" fmla="*/ 0 h 256"/>
                <a:gd name="T34" fmla="*/ 271 w 273"/>
                <a:gd name="T35" fmla="*/ 19 h 256"/>
                <a:gd name="T36" fmla="*/ 273 w 273"/>
                <a:gd name="T37" fmla="*/ 41 h 256"/>
                <a:gd name="T38" fmla="*/ 273 w 273"/>
                <a:gd name="T39" fmla="*/ 63 h 256"/>
                <a:gd name="T40" fmla="*/ 273 w 273"/>
                <a:gd name="T41" fmla="*/ 86 h 256"/>
                <a:gd name="T42" fmla="*/ 270 w 273"/>
                <a:gd name="T43" fmla="*/ 109 h 256"/>
                <a:gd name="T44" fmla="*/ 265 w 273"/>
                <a:gd name="T45" fmla="*/ 132 h 256"/>
                <a:gd name="T46" fmla="*/ 257 w 273"/>
                <a:gd name="T47" fmla="*/ 154 h 256"/>
                <a:gd name="T48" fmla="*/ 246 w 273"/>
                <a:gd name="T49" fmla="*/ 176 h 256"/>
                <a:gd name="T50" fmla="*/ 234 w 273"/>
                <a:gd name="T51" fmla="*/ 180 h 256"/>
                <a:gd name="T52" fmla="*/ 222 w 273"/>
                <a:gd name="T53" fmla="*/ 186 h 256"/>
                <a:gd name="T54" fmla="*/ 210 w 273"/>
                <a:gd name="T55" fmla="*/ 190 h 256"/>
                <a:gd name="T56" fmla="*/ 197 w 273"/>
                <a:gd name="T57" fmla="*/ 195 h 256"/>
                <a:gd name="T58" fmla="*/ 186 w 273"/>
                <a:gd name="T59" fmla="*/ 201 h 256"/>
                <a:gd name="T60" fmla="*/ 173 w 273"/>
                <a:gd name="T61" fmla="*/ 205 h 256"/>
                <a:gd name="T62" fmla="*/ 162 w 273"/>
                <a:gd name="T63" fmla="*/ 211 h 256"/>
                <a:gd name="T64" fmla="*/ 150 w 273"/>
                <a:gd name="T65" fmla="*/ 216 h 256"/>
                <a:gd name="T66" fmla="*/ 137 w 273"/>
                <a:gd name="T67" fmla="*/ 220 h 256"/>
                <a:gd name="T68" fmla="*/ 126 w 273"/>
                <a:gd name="T69" fmla="*/ 226 h 256"/>
                <a:gd name="T70" fmla="*/ 113 w 273"/>
                <a:gd name="T71" fmla="*/ 231 h 256"/>
                <a:gd name="T72" fmla="*/ 102 w 273"/>
                <a:gd name="T73" fmla="*/ 236 h 256"/>
                <a:gd name="T74" fmla="*/ 89 w 273"/>
                <a:gd name="T75" fmla="*/ 241 h 256"/>
                <a:gd name="T76" fmla="*/ 77 w 273"/>
                <a:gd name="T77" fmla="*/ 246 h 256"/>
                <a:gd name="T78" fmla="*/ 65 w 273"/>
                <a:gd name="T79" fmla="*/ 251 h 256"/>
                <a:gd name="T80" fmla="*/ 53 w 273"/>
                <a:gd name="T81" fmla="*/ 256 h 256"/>
                <a:gd name="T82" fmla="*/ 46 w 273"/>
                <a:gd name="T83" fmla="*/ 236 h 256"/>
                <a:gd name="T84" fmla="*/ 39 w 273"/>
                <a:gd name="T85" fmla="*/ 217 h 256"/>
                <a:gd name="T86" fmla="*/ 33 w 273"/>
                <a:gd name="T87" fmla="*/ 197 h 256"/>
                <a:gd name="T88" fmla="*/ 27 w 273"/>
                <a:gd name="T89" fmla="*/ 178 h 256"/>
                <a:gd name="T90" fmla="*/ 20 w 273"/>
                <a:gd name="T91" fmla="*/ 159 h 256"/>
                <a:gd name="T92" fmla="*/ 13 w 273"/>
                <a:gd name="T93" fmla="*/ 140 h 256"/>
                <a:gd name="T94" fmla="*/ 7 w 273"/>
                <a:gd name="T95" fmla="*/ 120 h 256"/>
                <a:gd name="T96" fmla="*/ 0 w 273"/>
                <a:gd name="T97" fmla="*/ 10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3" h="256">
                  <a:moveTo>
                    <a:pt x="0" y="101"/>
                  </a:moveTo>
                  <a:lnTo>
                    <a:pt x="18" y="95"/>
                  </a:lnTo>
                  <a:lnTo>
                    <a:pt x="34" y="88"/>
                  </a:lnTo>
                  <a:lnTo>
                    <a:pt x="51" y="82"/>
                  </a:lnTo>
                  <a:lnTo>
                    <a:pt x="67" y="76"/>
                  </a:lnTo>
                  <a:lnTo>
                    <a:pt x="84" y="70"/>
                  </a:lnTo>
                  <a:lnTo>
                    <a:pt x="101" y="63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1" y="43"/>
                  </a:lnTo>
                  <a:lnTo>
                    <a:pt x="169" y="38"/>
                  </a:lnTo>
                  <a:lnTo>
                    <a:pt x="185" y="31"/>
                  </a:lnTo>
                  <a:lnTo>
                    <a:pt x="202" y="25"/>
                  </a:lnTo>
                  <a:lnTo>
                    <a:pt x="218" y="18"/>
                  </a:lnTo>
                  <a:lnTo>
                    <a:pt x="235" y="12"/>
                  </a:lnTo>
                  <a:lnTo>
                    <a:pt x="251" y="5"/>
                  </a:lnTo>
                  <a:lnTo>
                    <a:pt x="269" y="0"/>
                  </a:lnTo>
                  <a:lnTo>
                    <a:pt x="271" y="19"/>
                  </a:lnTo>
                  <a:lnTo>
                    <a:pt x="273" y="41"/>
                  </a:lnTo>
                  <a:lnTo>
                    <a:pt x="273" y="63"/>
                  </a:lnTo>
                  <a:lnTo>
                    <a:pt x="273" y="86"/>
                  </a:lnTo>
                  <a:lnTo>
                    <a:pt x="270" y="109"/>
                  </a:lnTo>
                  <a:lnTo>
                    <a:pt x="265" y="132"/>
                  </a:lnTo>
                  <a:lnTo>
                    <a:pt x="257" y="154"/>
                  </a:lnTo>
                  <a:lnTo>
                    <a:pt x="246" y="176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0" y="190"/>
                  </a:lnTo>
                  <a:lnTo>
                    <a:pt x="197" y="195"/>
                  </a:lnTo>
                  <a:lnTo>
                    <a:pt x="186" y="201"/>
                  </a:lnTo>
                  <a:lnTo>
                    <a:pt x="173" y="205"/>
                  </a:lnTo>
                  <a:lnTo>
                    <a:pt x="162" y="211"/>
                  </a:lnTo>
                  <a:lnTo>
                    <a:pt x="150" y="216"/>
                  </a:lnTo>
                  <a:lnTo>
                    <a:pt x="137" y="220"/>
                  </a:lnTo>
                  <a:lnTo>
                    <a:pt x="126" y="226"/>
                  </a:lnTo>
                  <a:lnTo>
                    <a:pt x="113" y="231"/>
                  </a:lnTo>
                  <a:lnTo>
                    <a:pt x="102" y="236"/>
                  </a:lnTo>
                  <a:lnTo>
                    <a:pt x="89" y="241"/>
                  </a:lnTo>
                  <a:lnTo>
                    <a:pt x="77" y="246"/>
                  </a:lnTo>
                  <a:lnTo>
                    <a:pt x="65" y="251"/>
                  </a:lnTo>
                  <a:lnTo>
                    <a:pt x="53" y="256"/>
                  </a:lnTo>
                  <a:lnTo>
                    <a:pt x="46" y="236"/>
                  </a:lnTo>
                  <a:lnTo>
                    <a:pt x="39" y="217"/>
                  </a:lnTo>
                  <a:lnTo>
                    <a:pt x="33" y="197"/>
                  </a:lnTo>
                  <a:lnTo>
                    <a:pt x="27" y="178"/>
                  </a:lnTo>
                  <a:lnTo>
                    <a:pt x="20" y="159"/>
                  </a:lnTo>
                  <a:lnTo>
                    <a:pt x="13" y="140"/>
                  </a:lnTo>
                  <a:lnTo>
                    <a:pt x="7" y="12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5" name="Freeform 195">
              <a:extLst>
                <a:ext uri="{FF2B5EF4-FFF2-40B4-BE49-F238E27FC236}">
                  <a16:creationId xmlns:a16="http://schemas.microsoft.com/office/drawing/2014/main" id="{7E5072CE-FF33-443F-9655-81057DACB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20"/>
            </a:xfrm>
            <a:custGeom>
              <a:avLst/>
              <a:gdLst>
                <a:gd name="T0" fmla="*/ 0 w 273"/>
                <a:gd name="T1" fmla="*/ 101 h 243"/>
                <a:gd name="T2" fmla="*/ 17 w 273"/>
                <a:gd name="T3" fmla="*/ 94 h 243"/>
                <a:gd name="T4" fmla="*/ 34 w 273"/>
                <a:gd name="T5" fmla="*/ 88 h 243"/>
                <a:gd name="T6" fmla="*/ 51 w 273"/>
                <a:gd name="T7" fmla="*/ 81 h 243"/>
                <a:gd name="T8" fmla="*/ 68 w 273"/>
                <a:gd name="T9" fmla="*/ 76 h 243"/>
                <a:gd name="T10" fmla="*/ 84 w 273"/>
                <a:gd name="T11" fmla="*/ 69 h 243"/>
                <a:gd name="T12" fmla="*/ 102 w 273"/>
                <a:gd name="T13" fmla="*/ 63 h 243"/>
                <a:gd name="T14" fmla="*/ 118 w 273"/>
                <a:gd name="T15" fmla="*/ 56 h 243"/>
                <a:gd name="T16" fmla="*/ 135 w 273"/>
                <a:gd name="T17" fmla="*/ 50 h 243"/>
                <a:gd name="T18" fmla="*/ 152 w 273"/>
                <a:gd name="T19" fmla="*/ 43 h 243"/>
                <a:gd name="T20" fmla="*/ 168 w 273"/>
                <a:gd name="T21" fmla="*/ 38 h 243"/>
                <a:gd name="T22" fmla="*/ 186 w 273"/>
                <a:gd name="T23" fmla="*/ 31 h 243"/>
                <a:gd name="T24" fmla="*/ 203 w 273"/>
                <a:gd name="T25" fmla="*/ 25 h 243"/>
                <a:gd name="T26" fmla="*/ 219 w 273"/>
                <a:gd name="T27" fmla="*/ 18 h 243"/>
                <a:gd name="T28" fmla="*/ 236 w 273"/>
                <a:gd name="T29" fmla="*/ 12 h 243"/>
                <a:gd name="T30" fmla="*/ 252 w 273"/>
                <a:gd name="T31" fmla="*/ 5 h 243"/>
                <a:gd name="T32" fmla="*/ 270 w 273"/>
                <a:gd name="T33" fmla="*/ 0 h 243"/>
                <a:gd name="T34" fmla="*/ 273 w 273"/>
                <a:gd name="T35" fmla="*/ 36 h 243"/>
                <a:gd name="T36" fmla="*/ 273 w 273"/>
                <a:gd name="T37" fmla="*/ 78 h 243"/>
                <a:gd name="T38" fmla="*/ 266 w 273"/>
                <a:gd name="T39" fmla="*/ 119 h 243"/>
                <a:gd name="T40" fmla="*/ 249 w 273"/>
                <a:gd name="T41" fmla="*/ 159 h 243"/>
                <a:gd name="T42" fmla="*/ 236 w 273"/>
                <a:gd name="T43" fmla="*/ 165 h 243"/>
                <a:gd name="T44" fmla="*/ 225 w 273"/>
                <a:gd name="T45" fmla="*/ 170 h 243"/>
                <a:gd name="T46" fmla="*/ 212 w 273"/>
                <a:gd name="T47" fmla="*/ 176 h 243"/>
                <a:gd name="T48" fmla="*/ 199 w 273"/>
                <a:gd name="T49" fmla="*/ 180 h 243"/>
                <a:gd name="T50" fmla="*/ 187 w 273"/>
                <a:gd name="T51" fmla="*/ 186 h 243"/>
                <a:gd name="T52" fmla="*/ 174 w 273"/>
                <a:gd name="T53" fmla="*/ 190 h 243"/>
                <a:gd name="T54" fmla="*/ 161 w 273"/>
                <a:gd name="T55" fmla="*/ 196 h 243"/>
                <a:gd name="T56" fmla="*/ 150 w 273"/>
                <a:gd name="T57" fmla="*/ 201 h 243"/>
                <a:gd name="T58" fmla="*/ 137 w 273"/>
                <a:gd name="T59" fmla="*/ 207 h 243"/>
                <a:gd name="T60" fmla="*/ 125 w 273"/>
                <a:gd name="T61" fmla="*/ 212 h 243"/>
                <a:gd name="T62" fmla="*/ 112 w 273"/>
                <a:gd name="T63" fmla="*/ 217 h 243"/>
                <a:gd name="T64" fmla="*/ 99 w 273"/>
                <a:gd name="T65" fmla="*/ 223 h 243"/>
                <a:gd name="T66" fmla="*/ 87 w 273"/>
                <a:gd name="T67" fmla="*/ 227 h 243"/>
                <a:gd name="T68" fmla="*/ 74 w 273"/>
                <a:gd name="T69" fmla="*/ 233 h 243"/>
                <a:gd name="T70" fmla="*/ 62 w 273"/>
                <a:gd name="T71" fmla="*/ 238 h 243"/>
                <a:gd name="T72" fmla="*/ 50 w 273"/>
                <a:gd name="T73" fmla="*/ 243 h 243"/>
                <a:gd name="T74" fmla="*/ 44 w 273"/>
                <a:gd name="T75" fmla="*/ 225 h 243"/>
                <a:gd name="T76" fmla="*/ 37 w 273"/>
                <a:gd name="T77" fmla="*/ 208 h 243"/>
                <a:gd name="T78" fmla="*/ 31 w 273"/>
                <a:gd name="T79" fmla="*/ 189 h 243"/>
                <a:gd name="T80" fmla="*/ 25 w 273"/>
                <a:gd name="T81" fmla="*/ 172 h 243"/>
                <a:gd name="T82" fmla="*/ 20 w 273"/>
                <a:gd name="T83" fmla="*/ 154 h 243"/>
                <a:gd name="T84" fmla="*/ 13 w 273"/>
                <a:gd name="T85" fmla="*/ 136 h 243"/>
                <a:gd name="T86" fmla="*/ 7 w 273"/>
                <a:gd name="T87" fmla="*/ 118 h 243"/>
                <a:gd name="T88" fmla="*/ 0 w 273"/>
                <a:gd name="T89" fmla="*/ 10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43">
                  <a:moveTo>
                    <a:pt x="0" y="101"/>
                  </a:moveTo>
                  <a:lnTo>
                    <a:pt x="17" y="94"/>
                  </a:lnTo>
                  <a:lnTo>
                    <a:pt x="34" y="88"/>
                  </a:lnTo>
                  <a:lnTo>
                    <a:pt x="51" y="81"/>
                  </a:lnTo>
                  <a:lnTo>
                    <a:pt x="68" y="76"/>
                  </a:lnTo>
                  <a:lnTo>
                    <a:pt x="84" y="69"/>
                  </a:lnTo>
                  <a:lnTo>
                    <a:pt x="102" y="63"/>
                  </a:lnTo>
                  <a:lnTo>
                    <a:pt x="118" y="56"/>
                  </a:lnTo>
                  <a:lnTo>
                    <a:pt x="135" y="50"/>
                  </a:lnTo>
                  <a:lnTo>
                    <a:pt x="152" y="43"/>
                  </a:lnTo>
                  <a:lnTo>
                    <a:pt x="168" y="38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3" y="36"/>
                  </a:lnTo>
                  <a:lnTo>
                    <a:pt x="273" y="78"/>
                  </a:lnTo>
                  <a:lnTo>
                    <a:pt x="266" y="119"/>
                  </a:lnTo>
                  <a:lnTo>
                    <a:pt x="249" y="159"/>
                  </a:lnTo>
                  <a:lnTo>
                    <a:pt x="236" y="165"/>
                  </a:lnTo>
                  <a:lnTo>
                    <a:pt x="225" y="170"/>
                  </a:lnTo>
                  <a:lnTo>
                    <a:pt x="212" y="176"/>
                  </a:lnTo>
                  <a:lnTo>
                    <a:pt x="199" y="180"/>
                  </a:lnTo>
                  <a:lnTo>
                    <a:pt x="187" y="186"/>
                  </a:lnTo>
                  <a:lnTo>
                    <a:pt x="174" y="190"/>
                  </a:lnTo>
                  <a:lnTo>
                    <a:pt x="161" y="196"/>
                  </a:lnTo>
                  <a:lnTo>
                    <a:pt x="150" y="201"/>
                  </a:lnTo>
                  <a:lnTo>
                    <a:pt x="137" y="207"/>
                  </a:lnTo>
                  <a:lnTo>
                    <a:pt x="125" y="212"/>
                  </a:lnTo>
                  <a:lnTo>
                    <a:pt x="112" y="217"/>
                  </a:lnTo>
                  <a:lnTo>
                    <a:pt x="99" y="223"/>
                  </a:lnTo>
                  <a:lnTo>
                    <a:pt x="87" y="227"/>
                  </a:lnTo>
                  <a:lnTo>
                    <a:pt x="74" y="233"/>
                  </a:lnTo>
                  <a:lnTo>
                    <a:pt x="62" y="238"/>
                  </a:lnTo>
                  <a:lnTo>
                    <a:pt x="50" y="243"/>
                  </a:lnTo>
                  <a:lnTo>
                    <a:pt x="44" y="225"/>
                  </a:lnTo>
                  <a:lnTo>
                    <a:pt x="37" y="208"/>
                  </a:lnTo>
                  <a:lnTo>
                    <a:pt x="31" y="189"/>
                  </a:lnTo>
                  <a:lnTo>
                    <a:pt x="25" y="172"/>
                  </a:lnTo>
                  <a:lnTo>
                    <a:pt x="20" y="154"/>
                  </a:lnTo>
                  <a:lnTo>
                    <a:pt x="13" y="136"/>
                  </a:lnTo>
                  <a:lnTo>
                    <a:pt x="7" y="118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6" name="Freeform 196">
              <a:extLst>
                <a:ext uri="{FF2B5EF4-FFF2-40B4-BE49-F238E27FC236}">
                  <a16:creationId xmlns:a16="http://schemas.microsoft.com/office/drawing/2014/main" id="{15B6E022-D6E1-4AD6-A303-3E1B6E804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14"/>
            </a:xfrm>
            <a:custGeom>
              <a:avLst/>
              <a:gdLst>
                <a:gd name="T0" fmla="*/ 0 w 273"/>
                <a:gd name="T1" fmla="*/ 101 h 230"/>
                <a:gd name="T2" fmla="*/ 17 w 273"/>
                <a:gd name="T3" fmla="*/ 94 h 230"/>
                <a:gd name="T4" fmla="*/ 34 w 273"/>
                <a:gd name="T5" fmla="*/ 88 h 230"/>
                <a:gd name="T6" fmla="*/ 51 w 273"/>
                <a:gd name="T7" fmla="*/ 81 h 230"/>
                <a:gd name="T8" fmla="*/ 68 w 273"/>
                <a:gd name="T9" fmla="*/ 76 h 230"/>
                <a:gd name="T10" fmla="*/ 84 w 273"/>
                <a:gd name="T11" fmla="*/ 69 h 230"/>
                <a:gd name="T12" fmla="*/ 102 w 273"/>
                <a:gd name="T13" fmla="*/ 63 h 230"/>
                <a:gd name="T14" fmla="*/ 118 w 273"/>
                <a:gd name="T15" fmla="*/ 56 h 230"/>
                <a:gd name="T16" fmla="*/ 135 w 273"/>
                <a:gd name="T17" fmla="*/ 50 h 230"/>
                <a:gd name="T18" fmla="*/ 152 w 273"/>
                <a:gd name="T19" fmla="*/ 43 h 230"/>
                <a:gd name="T20" fmla="*/ 168 w 273"/>
                <a:gd name="T21" fmla="*/ 38 h 230"/>
                <a:gd name="T22" fmla="*/ 186 w 273"/>
                <a:gd name="T23" fmla="*/ 31 h 230"/>
                <a:gd name="T24" fmla="*/ 203 w 273"/>
                <a:gd name="T25" fmla="*/ 25 h 230"/>
                <a:gd name="T26" fmla="*/ 219 w 273"/>
                <a:gd name="T27" fmla="*/ 18 h 230"/>
                <a:gd name="T28" fmla="*/ 236 w 273"/>
                <a:gd name="T29" fmla="*/ 12 h 230"/>
                <a:gd name="T30" fmla="*/ 252 w 273"/>
                <a:gd name="T31" fmla="*/ 5 h 230"/>
                <a:gd name="T32" fmla="*/ 270 w 273"/>
                <a:gd name="T33" fmla="*/ 0 h 230"/>
                <a:gd name="T34" fmla="*/ 273 w 273"/>
                <a:gd name="T35" fmla="*/ 33 h 230"/>
                <a:gd name="T36" fmla="*/ 273 w 273"/>
                <a:gd name="T37" fmla="*/ 70 h 230"/>
                <a:gd name="T38" fmla="*/ 267 w 273"/>
                <a:gd name="T39" fmla="*/ 108 h 230"/>
                <a:gd name="T40" fmla="*/ 251 w 273"/>
                <a:gd name="T41" fmla="*/ 145 h 230"/>
                <a:gd name="T42" fmla="*/ 239 w 273"/>
                <a:gd name="T43" fmla="*/ 150 h 230"/>
                <a:gd name="T44" fmla="*/ 226 w 273"/>
                <a:gd name="T45" fmla="*/ 155 h 230"/>
                <a:gd name="T46" fmla="*/ 213 w 273"/>
                <a:gd name="T47" fmla="*/ 161 h 230"/>
                <a:gd name="T48" fmla="*/ 199 w 273"/>
                <a:gd name="T49" fmla="*/ 166 h 230"/>
                <a:gd name="T50" fmla="*/ 187 w 273"/>
                <a:gd name="T51" fmla="*/ 171 h 230"/>
                <a:gd name="T52" fmla="*/ 174 w 273"/>
                <a:gd name="T53" fmla="*/ 177 h 230"/>
                <a:gd name="T54" fmla="*/ 161 w 273"/>
                <a:gd name="T55" fmla="*/ 181 h 230"/>
                <a:gd name="T56" fmla="*/ 149 w 273"/>
                <a:gd name="T57" fmla="*/ 187 h 230"/>
                <a:gd name="T58" fmla="*/ 135 w 273"/>
                <a:gd name="T59" fmla="*/ 193 h 230"/>
                <a:gd name="T60" fmla="*/ 122 w 273"/>
                <a:gd name="T61" fmla="*/ 197 h 230"/>
                <a:gd name="T62" fmla="*/ 110 w 273"/>
                <a:gd name="T63" fmla="*/ 203 h 230"/>
                <a:gd name="T64" fmla="*/ 97 w 273"/>
                <a:gd name="T65" fmla="*/ 208 h 230"/>
                <a:gd name="T66" fmla="*/ 83 w 273"/>
                <a:gd name="T67" fmla="*/ 213 h 230"/>
                <a:gd name="T68" fmla="*/ 70 w 273"/>
                <a:gd name="T69" fmla="*/ 219 h 230"/>
                <a:gd name="T70" fmla="*/ 58 w 273"/>
                <a:gd name="T71" fmla="*/ 224 h 230"/>
                <a:gd name="T72" fmla="*/ 45 w 273"/>
                <a:gd name="T73" fmla="*/ 230 h 230"/>
                <a:gd name="T74" fmla="*/ 39 w 273"/>
                <a:gd name="T75" fmla="*/ 213 h 230"/>
                <a:gd name="T76" fmla="*/ 34 w 273"/>
                <a:gd name="T77" fmla="*/ 197 h 230"/>
                <a:gd name="T78" fmla="*/ 29 w 273"/>
                <a:gd name="T79" fmla="*/ 181 h 230"/>
                <a:gd name="T80" fmla="*/ 23 w 273"/>
                <a:gd name="T81" fmla="*/ 165 h 230"/>
                <a:gd name="T82" fmla="*/ 17 w 273"/>
                <a:gd name="T83" fmla="*/ 149 h 230"/>
                <a:gd name="T84" fmla="*/ 12 w 273"/>
                <a:gd name="T85" fmla="*/ 133 h 230"/>
                <a:gd name="T86" fmla="*/ 6 w 273"/>
                <a:gd name="T87" fmla="*/ 117 h 230"/>
                <a:gd name="T88" fmla="*/ 0 w 273"/>
                <a:gd name="T89" fmla="*/ 1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30">
                  <a:moveTo>
                    <a:pt x="0" y="101"/>
                  </a:moveTo>
                  <a:lnTo>
                    <a:pt x="17" y="94"/>
                  </a:lnTo>
                  <a:lnTo>
                    <a:pt x="34" y="88"/>
                  </a:lnTo>
                  <a:lnTo>
                    <a:pt x="51" y="81"/>
                  </a:lnTo>
                  <a:lnTo>
                    <a:pt x="68" y="76"/>
                  </a:lnTo>
                  <a:lnTo>
                    <a:pt x="84" y="69"/>
                  </a:lnTo>
                  <a:lnTo>
                    <a:pt x="102" y="63"/>
                  </a:lnTo>
                  <a:lnTo>
                    <a:pt x="118" y="56"/>
                  </a:lnTo>
                  <a:lnTo>
                    <a:pt x="135" y="50"/>
                  </a:lnTo>
                  <a:lnTo>
                    <a:pt x="152" y="43"/>
                  </a:lnTo>
                  <a:lnTo>
                    <a:pt x="168" y="38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3" y="33"/>
                  </a:lnTo>
                  <a:lnTo>
                    <a:pt x="273" y="70"/>
                  </a:lnTo>
                  <a:lnTo>
                    <a:pt x="267" y="108"/>
                  </a:lnTo>
                  <a:lnTo>
                    <a:pt x="251" y="145"/>
                  </a:lnTo>
                  <a:lnTo>
                    <a:pt x="239" y="150"/>
                  </a:lnTo>
                  <a:lnTo>
                    <a:pt x="226" y="155"/>
                  </a:lnTo>
                  <a:lnTo>
                    <a:pt x="213" y="161"/>
                  </a:lnTo>
                  <a:lnTo>
                    <a:pt x="199" y="166"/>
                  </a:lnTo>
                  <a:lnTo>
                    <a:pt x="187" y="171"/>
                  </a:lnTo>
                  <a:lnTo>
                    <a:pt x="174" y="177"/>
                  </a:lnTo>
                  <a:lnTo>
                    <a:pt x="161" y="181"/>
                  </a:lnTo>
                  <a:lnTo>
                    <a:pt x="149" y="187"/>
                  </a:lnTo>
                  <a:lnTo>
                    <a:pt x="135" y="193"/>
                  </a:lnTo>
                  <a:lnTo>
                    <a:pt x="122" y="197"/>
                  </a:lnTo>
                  <a:lnTo>
                    <a:pt x="110" y="203"/>
                  </a:lnTo>
                  <a:lnTo>
                    <a:pt x="97" y="208"/>
                  </a:lnTo>
                  <a:lnTo>
                    <a:pt x="83" y="213"/>
                  </a:lnTo>
                  <a:lnTo>
                    <a:pt x="70" y="219"/>
                  </a:lnTo>
                  <a:lnTo>
                    <a:pt x="58" y="224"/>
                  </a:lnTo>
                  <a:lnTo>
                    <a:pt x="45" y="230"/>
                  </a:lnTo>
                  <a:lnTo>
                    <a:pt x="39" y="213"/>
                  </a:lnTo>
                  <a:lnTo>
                    <a:pt x="34" y="197"/>
                  </a:lnTo>
                  <a:lnTo>
                    <a:pt x="29" y="181"/>
                  </a:lnTo>
                  <a:lnTo>
                    <a:pt x="23" y="165"/>
                  </a:lnTo>
                  <a:lnTo>
                    <a:pt x="17" y="149"/>
                  </a:lnTo>
                  <a:lnTo>
                    <a:pt x="12" y="133"/>
                  </a:lnTo>
                  <a:lnTo>
                    <a:pt x="6" y="11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7" name="Freeform 197">
              <a:extLst>
                <a:ext uri="{FF2B5EF4-FFF2-40B4-BE49-F238E27FC236}">
                  <a16:creationId xmlns:a16="http://schemas.microsoft.com/office/drawing/2014/main" id="{B2CFC477-D442-4A58-BFFE-767E0D3932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08"/>
            </a:xfrm>
            <a:custGeom>
              <a:avLst/>
              <a:gdLst>
                <a:gd name="T0" fmla="*/ 0 w 273"/>
                <a:gd name="T1" fmla="*/ 102 h 217"/>
                <a:gd name="T2" fmla="*/ 17 w 273"/>
                <a:gd name="T3" fmla="*/ 95 h 217"/>
                <a:gd name="T4" fmla="*/ 34 w 273"/>
                <a:gd name="T5" fmla="*/ 89 h 217"/>
                <a:gd name="T6" fmla="*/ 51 w 273"/>
                <a:gd name="T7" fmla="*/ 82 h 217"/>
                <a:gd name="T8" fmla="*/ 68 w 273"/>
                <a:gd name="T9" fmla="*/ 77 h 217"/>
                <a:gd name="T10" fmla="*/ 84 w 273"/>
                <a:gd name="T11" fmla="*/ 70 h 217"/>
                <a:gd name="T12" fmla="*/ 102 w 273"/>
                <a:gd name="T13" fmla="*/ 64 h 217"/>
                <a:gd name="T14" fmla="*/ 118 w 273"/>
                <a:gd name="T15" fmla="*/ 57 h 217"/>
                <a:gd name="T16" fmla="*/ 135 w 273"/>
                <a:gd name="T17" fmla="*/ 50 h 217"/>
                <a:gd name="T18" fmla="*/ 152 w 273"/>
                <a:gd name="T19" fmla="*/ 44 h 217"/>
                <a:gd name="T20" fmla="*/ 168 w 273"/>
                <a:gd name="T21" fmla="*/ 37 h 217"/>
                <a:gd name="T22" fmla="*/ 186 w 273"/>
                <a:gd name="T23" fmla="*/ 32 h 217"/>
                <a:gd name="T24" fmla="*/ 203 w 273"/>
                <a:gd name="T25" fmla="*/ 25 h 217"/>
                <a:gd name="T26" fmla="*/ 219 w 273"/>
                <a:gd name="T27" fmla="*/ 19 h 217"/>
                <a:gd name="T28" fmla="*/ 236 w 273"/>
                <a:gd name="T29" fmla="*/ 12 h 217"/>
                <a:gd name="T30" fmla="*/ 252 w 273"/>
                <a:gd name="T31" fmla="*/ 6 h 217"/>
                <a:gd name="T32" fmla="*/ 270 w 273"/>
                <a:gd name="T33" fmla="*/ 0 h 217"/>
                <a:gd name="T34" fmla="*/ 272 w 273"/>
                <a:gd name="T35" fmla="*/ 31 h 217"/>
                <a:gd name="T36" fmla="*/ 273 w 273"/>
                <a:gd name="T37" fmla="*/ 64 h 217"/>
                <a:gd name="T38" fmla="*/ 267 w 273"/>
                <a:gd name="T39" fmla="*/ 98 h 217"/>
                <a:gd name="T40" fmla="*/ 255 w 273"/>
                <a:gd name="T41" fmla="*/ 131 h 217"/>
                <a:gd name="T42" fmla="*/ 241 w 273"/>
                <a:gd name="T43" fmla="*/ 136 h 217"/>
                <a:gd name="T44" fmla="*/ 228 w 273"/>
                <a:gd name="T45" fmla="*/ 141 h 217"/>
                <a:gd name="T46" fmla="*/ 214 w 273"/>
                <a:gd name="T47" fmla="*/ 147 h 217"/>
                <a:gd name="T48" fmla="*/ 201 w 273"/>
                <a:gd name="T49" fmla="*/ 152 h 217"/>
                <a:gd name="T50" fmla="*/ 188 w 273"/>
                <a:gd name="T51" fmla="*/ 157 h 217"/>
                <a:gd name="T52" fmla="*/ 174 w 273"/>
                <a:gd name="T53" fmla="*/ 163 h 217"/>
                <a:gd name="T54" fmla="*/ 160 w 273"/>
                <a:gd name="T55" fmla="*/ 168 h 217"/>
                <a:gd name="T56" fmla="*/ 148 w 273"/>
                <a:gd name="T57" fmla="*/ 173 h 217"/>
                <a:gd name="T58" fmla="*/ 134 w 273"/>
                <a:gd name="T59" fmla="*/ 179 h 217"/>
                <a:gd name="T60" fmla="*/ 120 w 273"/>
                <a:gd name="T61" fmla="*/ 185 h 217"/>
                <a:gd name="T62" fmla="*/ 107 w 273"/>
                <a:gd name="T63" fmla="*/ 190 h 217"/>
                <a:gd name="T64" fmla="*/ 93 w 273"/>
                <a:gd name="T65" fmla="*/ 195 h 217"/>
                <a:gd name="T66" fmla="*/ 81 w 273"/>
                <a:gd name="T67" fmla="*/ 201 h 217"/>
                <a:gd name="T68" fmla="*/ 67 w 273"/>
                <a:gd name="T69" fmla="*/ 206 h 217"/>
                <a:gd name="T70" fmla="*/ 53 w 273"/>
                <a:gd name="T71" fmla="*/ 211 h 217"/>
                <a:gd name="T72" fmla="*/ 40 w 273"/>
                <a:gd name="T73" fmla="*/ 217 h 217"/>
                <a:gd name="T74" fmla="*/ 36 w 273"/>
                <a:gd name="T75" fmla="*/ 203 h 217"/>
                <a:gd name="T76" fmla="*/ 30 w 273"/>
                <a:gd name="T77" fmla="*/ 188 h 217"/>
                <a:gd name="T78" fmla="*/ 25 w 273"/>
                <a:gd name="T79" fmla="*/ 174 h 217"/>
                <a:gd name="T80" fmla="*/ 21 w 273"/>
                <a:gd name="T81" fmla="*/ 159 h 217"/>
                <a:gd name="T82" fmla="*/ 15 w 273"/>
                <a:gd name="T83" fmla="*/ 144 h 217"/>
                <a:gd name="T84" fmla="*/ 11 w 273"/>
                <a:gd name="T85" fmla="*/ 131 h 217"/>
                <a:gd name="T86" fmla="*/ 5 w 273"/>
                <a:gd name="T87" fmla="*/ 116 h 217"/>
                <a:gd name="T88" fmla="*/ 0 w 273"/>
                <a:gd name="T89" fmla="*/ 10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17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31"/>
                  </a:lnTo>
                  <a:lnTo>
                    <a:pt x="273" y="64"/>
                  </a:lnTo>
                  <a:lnTo>
                    <a:pt x="267" y="98"/>
                  </a:lnTo>
                  <a:lnTo>
                    <a:pt x="255" y="131"/>
                  </a:lnTo>
                  <a:lnTo>
                    <a:pt x="241" y="136"/>
                  </a:lnTo>
                  <a:lnTo>
                    <a:pt x="228" y="141"/>
                  </a:lnTo>
                  <a:lnTo>
                    <a:pt x="214" y="147"/>
                  </a:lnTo>
                  <a:lnTo>
                    <a:pt x="201" y="152"/>
                  </a:lnTo>
                  <a:lnTo>
                    <a:pt x="188" y="157"/>
                  </a:lnTo>
                  <a:lnTo>
                    <a:pt x="174" y="163"/>
                  </a:lnTo>
                  <a:lnTo>
                    <a:pt x="160" y="168"/>
                  </a:lnTo>
                  <a:lnTo>
                    <a:pt x="148" y="173"/>
                  </a:lnTo>
                  <a:lnTo>
                    <a:pt x="134" y="179"/>
                  </a:lnTo>
                  <a:lnTo>
                    <a:pt x="120" y="185"/>
                  </a:lnTo>
                  <a:lnTo>
                    <a:pt x="107" y="190"/>
                  </a:lnTo>
                  <a:lnTo>
                    <a:pt x="93" y="195"/>
                  </a:lnTo>
                  <a:lnTo>
                    <a:pt x="81" y="201"/>
                  </a:lnTo>
                  <a:lnTo>
                    <a:pt x="67" y="206"/>
                  </a:lnTo>
                  <a:lnTo>
                    <a:pt x="53" y="211"/>
                  </a:lnTo>
                  <a:lnTo>
                    <a:pt x="40" y="217"/>
                  </a:lnTo>
                  <a:lnTo>
                    <a:pt x="36" y="203"/>
                  </a:lnTo>
                  <a:lnTo>
                    <a:pt x="30" y="188"/>
                  </a:lnTo>
                  <a:lnTo>
                    <a:pt x="25" y="174"/>
                  </a:lnTo>
                  <a:lnTo>
                    <a:pt x="21" y="159"/>
                  </a:lnTo>
                  <a:lnTo>
                    <a:pt x="15" y="144"/>
                  </a:lnTo>
                  <a:lnTo>
                    <a:pt x="11" y="131"/>
                  </a:lnTo>
                  <a:lnTo>
                    <a:pt x="5" y="11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8" name="Freeform 198">
              <a:extLst>
                <a:ext uri="{FF2B5EF4-FFF2-40B4-BE49-F238E27FC236}">
                  <a16:creationId xmlns:a16="http://schemas.microsoft.com/office/drawing/2014/main" id="{D29D852A-40E4-462D-8911-1393F874F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102"/>
            </a:xfrm>
            <a:custGeom>
              <a:avLst/>
              <a:gdLst>
                <a:gd name="T0" fmla="*/ 0 w 272"/>
                <a:gd name="T1" fmla="*/ 102 h 204"/>
                <a:gd name="T2" fmla="*/ 17 w 272"/>
                <a:gd name="T3" fmla="*/ 95 h 204"/>
                <a:gd name="T4" fmla="*/ 34 w 272"/>
                <a:gd name="T5" fmla="*/ 89 h 204"/>
                <a:gd name="T6" fmla="*/ 51 w 272"/>
                <a:gd name="T7" fmla="*/ 82 h 204"/>
                <a:gd name="T8" fmla="*/ 68 w 272"/>
                <a:gd name="T9" fmla="*/ 77 h 204"/>
                <a:gd name="T10" fmla="*/ 84 w 272"/>
                <a:gd name="T11" fmla="*/ 70 h 204"/>
                <a:gd name="T12" fmla="*/ 102 w 272"/>
                <a:gd name="T13" fmla="*/ 64 h 204"/>
                <a:gd name="T14" fmla="*/ 118 w 272"/>
                <a:gd name="T15" fmla="*/ 57 h 204"/>
                <a:gd name="T16" fmla="*/ 135 w 272"/>
                <a:gd name="T17" fmla="*/ 50 h 204"/>
                <a:gd name="T18" fmla="*/ 152 w 272"/>
                <a:gd name="T19" fmla="*/ 44 h 204"/>
                <a:gd name="T20" fmla="*/ 168 w 272"/>
                <a:gd name="T21" fmla="*/ 37 h 204"/>
                <a:gd name="T22" fmla="*/ 186 w 272"/>
                <a:gd name="T23" fmla="*/ 32 h 204"/>
                <a:gd name="T24" fmla="*/ 203 w 272"/>
                <a:gd name="T25" fmla="*/ 25 h 204"/>
                <a:gd name="T26" fmla="*/ 219 w 272"/>
                <a:gd name="T27" fmla="*/ 19 h 204"/>
                <a:gd name="T28" fmla="*/ 236 w 272"/>
                <a:gd name="T29" fmla="*/ 12 h 204"/>
                <a:gd name="T30" fmla="*/ 252 w 272"/>
                <a:gd name="T31" fmla="*/ 6 h 204"/>
                <a:gd name="T32" fmla="*/ 270 w 272"/>
                <a:gd name="T33" fmla="*/ 0 h 204"/>
                <a:gd name="T34" fmla="*/ 272 w 272"/>
                <a:gd name="T35" fmla="*/ 27 h 204"/>
                <a:gd name="T36" fmla="*/ 272 w 272"/>
                <a:gd name="T37" fmla="*/ 56 h 204"/>
                <a:gd name="T38" fmla="*/ 267 w 272"/>
                <a:gd name="T39" fmla="*/ 86 h 204"/>
                <a:gd name="T40" fmla="*/ 256 w 272"/>
                <a:gd name="T41" fmla="*/ 114 h 204"/>
                <a:gd name="T42" fmla="*/ 242 w 272"/>
                <a:gd name="T43" fmla="*/ 120 h 204"/>
                <a:gd name="T44" fmla="*/ 228 w 272"/>
                <a:gd name="T45" fmla="*/ 126 h 204"/>
                <a:gd name="T46" fmla="*/ 214 w 272"/>
                <a:gd name="T47" fmla="*/ 132 h 204"/>
                <a:gd name="T48" fmla="*/ 201 w 272"/>
                <a:gd name="T49" fmla="*/ 136 h 204"/>
                <a:gd name="T50" fmla="*/ 187 w 272"/>
                <a:gd name="T51" fmla="*/ 142 h 204"/>
                <a:gd name="T52" fmla="*/ 173 w 272"/>
                <a:gd name="T53" fmla="*/ 148 h 204"/>
                <a:gd name="T54" fmla="*/ 159 w 272"/>
                <a:gd name="T55" fmla="*/ 154 h 204"/>
                <a:gd name="T56" fmla="*/ 145 w 272"/>
                <a:gd name="T57" fmla="*/ 159 h 204"/>
                <a:gd name="T58" fmla="*/ 131 w 272"/>
                <a:gd name="T59" fmla="*/ 165 h 204"/>
                <a:gd name="T60" fmla="*/ 118 w 272"/>
                <a:gd name="T61" fmla="*/ 171 h 204"/>
                <a:gd name="T62" fmla="*/ 104 w 272"/>
                <a:gd name="T63" fmla="*/ 177 h 204"/>
                <a:gd name="T64" fmla="*/ 90 w 272"/>
                <a:gd name="T65" fmla="*/ 181 h 204"/>
                <a:gd name="T66" fmla="*/ 76 w 272"/>
                <a:gd name="T67" fmla="*/ 187 h 204"/>
                <a:gd name="T68" fmla="*/ 62 w 272"/>
                <a:gd name="T69" fmla="*/ 193 h 204"/>
                <a:gd name="T70" fmla="*/ 49 w 272"/>
                <a:gd name="T71" fmla="*/ 198 h 204"/>
                <a:gd name="T72" fmla="*/ 35 w 272"/>
                <a:gd name="T73" fmla="*/ 204 h 204"/>
                <a:gd name="T74" fmla="*/ 30 w 272"/>
                <a:gd name="T75" fmla="*/ 191 h 204"/>
                <a:gd name="T76" fmla="*/ 27 w 272"/>
                <a:gd name="T77" fmla="*/ 179 h 204"/>
                <a:gd name="T78" fmla="*/ 22 w 272"/>
                <a:gd name="T79" fmla="*/ 165 h 204"/>
                <a:gd name="T80" fmla="*/ 17 w 272"/>
                <a:gd name="T81" fmla="*/ 152 h 204"/>
                <a:gd name="T82" fmla="*/ 13 w 272"/>
                <a:gd name="T83" fmla="*/ 140 h 204"/>
                <a:gd name="T84" fmla="*/ 9 w 272"/>
                <a:gd name="T85" fmla="*/ 127 h 204"/>
                <a:gd name="T86" fmla="*/ 5 w 272"/>
                <a:gd name="T87" fmla="*/ 114 h 204"/>
                <a:gd name="T88" fmla="*/ 0 w 272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" h="204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27"/>
                  </a:lnTo>
                  <a:lnTo>
                    <a:pt x="272" y="56"/>
                  </a:lnTo>
                  <a:lnTo>
                    <a:pt x="267" y="86"/>
                  </a:lnTo>
                  <a:lnTo>
                    <a:pt x="256" y="114"/>
                  </a:lnTo>
                  <a:lnTo>
                    <a:pt x="242" y="120"/>
                  </a:lnTo>
                  <a:lnTo>
                    <a:pt x="228" y="126"/>
                  </a:lnTo>
                  <a:lnTo>
                    <a:pt x="214" y="132"/>
                  </a:lnTo>
                  <a:lnTo>
                    <a:pt x="201" y="136"/>
                  </a:lnTo>
                  <a:lnTo>
                    <a:pt x="187" y="142"/>
                  </a:lnTo>
                  <a:lnTo>
                    <a:pt x="173" y="148"/>
                  </a:lnTo>
                  <a:lnTo>
                    <a:pt x="159" y="154"/>
                  </a:lnTo>
                  <a:lnTo>
                    <a:pt x="145" y="159"/>
                  </a:lnTo>
                  <a:lnTo>
                    <a:pt x="131" y="165"/>
                  </a:lnTo>
                  <a:lnTo>
                    <a:pt x="118" y="171"/>
                  </a:lnTo>
                  <a:lnTo>
                    <a:pt x="104" y="177"/>
                  </a:lnTo>
                  <a:lnTo>
                    <a:pt x="90" y="181"/>
                  </a:lnTo>
                  <a:lnTo>
                    <a:pt x="76" y="187"/>
                  </a:lnTo>
                  <a:lnTo>
                    <a:pt x="62" y="193"/>
                  </a:lnTo>
                  <a:lnTo>
                    <a:pt x="49" y="198"/>
                  </a:lnTo>
                  <a:lnTo>
                    <a:pt x="35" y="204"/>
                  </a:lnTo>
                  <a:lnTo>
                    <a:pt x="30" y="191"/>
                  </a:lnTo>
                  <a:lnTo>
                    <a:pt x="27" y="179"/>
                  </a:lnTo>
                  <a:lnTo>
                    <a:pt x="22" y="165"/>
                  </a:lnTo>
                  <a:lnTo>
                    <a:pt x="17" y="152"/>
                  </a:lnTo>
                  <a:lnTo>
                    <a:pt x="13" y="140"/>
                  </a:lnTo>
                  <a:lnTo>
                    <a:pt x="9" y="127"/>
                  </a:lnTo>
                  <a:lnTo>
                    <a:pt x="5" y="11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19" name="Freeform 199">
              <a:extLst>
                <a:ext uri="{FF2B5EF4-FFF2-40B4-BE49-F238E27FC236}">
                  <a16:creationId xmlns:a16="http://schemas.microsoft.com/office/drawing/2014/main" id="{F067E323-2D63-4ECB-8A6A-B76AA8E9B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94"/>
            </a:xfrm>
            <a:custGeom>
              <a:avLst/>
              <a:gdLst>
                <a:gd name="T0" fmla="*/ 0 w 272"/>
                <a:gd name="T1" fmla="*/ 102 h 190"/>
                <a:gd name="T2" fmla="*/ 17 w 272"/>
                <a:gd name="T3" fmla="*/ 95 h 190"/>
                <a:gd name="T4" fmla="*/ 34 w 272"/>
                <a:gd name="T5" fmla="*/ 89 h 190"/>
                <a:gd name="T6" fmla="*/ 51 w 272"/>
                <a:gd name="T7" fmla="*/ 82 h 190"/>
                <a:gd name="T8" fmla="*/ 68 w 272"/>
                <a:gd name="T9" fmla="*/ 77 h 190"/>
                <a:gd name="T10" fmla="*/ 84 w 272"/>
                <a:gd name="T11" fmla="*/ 70 h 190"/>
                <a:gd name="T12" fmla="*/ 102 w 272"/>
                <a:gd name="T13" fmla="*/ 64 h 190"/>
                <a:gd name="T14" fmla="*/ 118 w 272"/>
                <a:gd name="T15" fmla="*/ 57 h 190"/>
                <a:gd name="T16" fmla="*/ 135 w 272"/>
                <a:gd name="T17" fmla="*/ 50 h 190"/>
                <a:gd name="T18" fmla="*/ 152 w 272"/>
                <a:gd name="T19" fmla="*/ 44 h 190"/>
                <a:gd name="T20" fmla="*/ 168 w 272"/>
                <a:gd name="T21" fmla="*/ 37 h 190"/>
                <a:gd name="T22" fmla="*/ 186 w 272"/>
                <a:gd name="T23" fmla="*/ 32 h 190"/>
                <a:gd name="T24" fmla="*/ 203 w 272"/>
                <a:gd name="T25" fmla="*/ 25 h 190"/>
                <a:gd name="T26" fmla="*/ 219 w 272"/>
                <a:gd name="T27" fmla="*/ 19 h 190"/>
                <a:gd name="T28" fmla="*/ 236 w 272"/>
                <a:gd name="T29" fmla="*/ 12 h 190"/>
                <a:gd name="T30" fmla="*/ 252 w 272"/>
                <a:gd name="T31" fmla="*/ 6 h 190"/>
                <a:gd name="T32" fmla="*/ 270 w 272"/>
                <a:gd name="T33" fmla="*/ 0 h 190"/>
                <a:gd name="T34" fmla="*/ 272 w 272"/>
                <a:gd name="T35" fmla="*/ 24 h 190"/>
                <a:gd name="T36" fmla="*/ 272 w 272"/>
                <a:gd name="T37" fmla="*/ 49 h 190"/>
                <a:gd name="T38" fmla="*/ 267 w 272"/>
                <a:gd name="T39" fmla="*/ 74 h 190"/>
                <a:gd name="T40" fmla="*/ 258 w 272"/>
                <a:gd name="T41" fmla="*/ 100 h 190"/>
                <a:gd name="T42" fmla="*/ 244 w 272"/>
                <a:gd name="T43" fmla="*/ 105 h 190"/>
                <a:gd name="T44" fmla="*/ 231 w 272"/>
                <a:gd name="T45" fmla="*/ 111 h 190"/>
                <a:gd name="T46" fmla="*/ 216 w 272"/>
                <a:gd name="T47" fmla="*/ 117 h 190"/>
                <a:gd name="T48" fmla="*/ 202 w 272"/>
                <a:gd name="T49" fmla="*/ 123 h 190"/>
                <a:gd name="T50" fmla="*/ 188 w 272"/>
                <a:gd name="T51" fmla="*/ 128 h 190"/>
                <a:gd name="T52" fmla="*/ 173 w 272"/>
                <a:gd name="T53" fmla="*/ 134 h 190"/>
                <a:gd name="T54" fmla="*/ 159 w 272"/>
                <a:gd name="T55" fmla="*/ 140 h 190"/>
                <a:gd name="T56" fmla="*/ 144 w 272"/>
                <a:gd name="T57" fmla="*/ 144 h 190"/>
                <a:gd name="T58" fmla="*/ 130 w 272"/>
                <a:gd name="T59" fmla="*/ 150 h 190"/>
                <a:gd name="T60" fmla="*/ 117 w 272"/>
                <a:gd name="T61" fmla="*/ 156 h 190"/>
                <a:gd name="T62" fmla="*/ 102 w 272"/>
                <a:gd name="T63" fmla="*/ 162 h 190"/>
                <a:gd name="T64" fmla="*/ 88 w 272"/>
                <a:gd name="T65" fmla="*/ 167 h 190"/>
                <a:gd name="T66" fmla="*/ 73 w 272"/>
                <a:gd name="T67" fmla="*/ 173 h 190"/>
                <a:gd name="T68" fmla="*/ 59 w 272"/>
                <a:gd name="T69" fmla="*/ 179 h 190"/>
                <a:gd name="T70" fmla="*/ 44 w 272"/>
                <a:gd name="T71" fmla="*/ 185 h 190"/>
                <a:gd name="T72" fmla="*/ 30 w 272"/>
                <a:gd name="T73" fmla="*/ 190 h 190"/>
                <a:gd name="T74" fmla="*/ 22 w 272"/>
                <a:gd name="T75" fmla="*/ 168 h 190"/>
                <a:gd name="T76" fmla="*/ 15 w 272"/>
                <a:gd name="T77" fmla="*/ 146 h 190"/>
                <a:gd name="T78" fmla="*/ 8 w 272"/>
                <a:gd name="T79" fmla="*/ 124 h 190"/>
                <a:gd name="T80" fmla="*/ 0 w 272"/>
                <a:gd name="T81" fmla="*/ 10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90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24"/>
                  </a:lnTo>
                  <a:lnTo>
                    <a:pt x="272" y="49"/>
                  </a:lnTo>
                  <a:lnTo>
                    <a:pt x="267" y="74"/>
                  </a:lnTo>
                  <a:lnTo>
                    <a:pt x="258" y="100"/>
                  </a:lnTo>
                  <a:lnTo>
                    <a:pt x="244" y="105"/>
                  </a:lnTo>
                  <a:lnTo>
                    <a:pt x="231" y="111"/>
                  </a:lnTo>
                  <a:lnTo>
                    <a:pt x="216" y="117"/>
                  </a:lnTo>
                  <a:lnTo>
                    <a:pt x="202" y="123"/>
                  </a:lnTo>
                  <a:lnTo>
                    <a:pt x="188" y="128"/>
                  </a:lnTo>
                  <a:lnTo>
                    <a:pt x="173" y="134"/>
                  </a:lnTo>
                  <a:lnTo>
                    <a:pt x="159" y="140"/>
                  </a:lnTo>
                  <a:lnTo>
                    <a:pt x="144" y="144"/>
                  </a:lnTo>
                  <a:lnTo>
                    <a:pt x="130" y="150"/>
                  </a:lnTo>
                  <a:lnTo>
                    <a:pt x="117" y="156"/>
                  </a:lnTo>
                  <a:lnTo>
                    <a:pt x="102" y="162"/>
                  </a:lnTo>
                  <a:lnTo>
                    <a:pt x="88" y="167"/>
                  </a:lnTo>
                  <a:lnTo>
                    <a:pt x="73" y="173"/>
                  </a:lnTo>
                  <a:lnTo>
                    <a:pt x="59" y="179"/>
                  </a:lnTo>
                  <a:lnTo>
                    <a:pt x="44" y="185"/>
                  </a:lnTo>
                  <a:lnTo>
                    <a:pt x="30" y="190"/>
                  </a:lnTo>
                  <a:lnTo>
                    <a:pt x="22" y="168"/>
                  </a:lnTo>
                  <a:lnTo>
                    <a:pt x="15" y="146"/>
                  </a:lnTo>
                  <a:lnTo>
                    <a:pt x="8" y="12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0" name="Freeform 200">
              <a:extLst>
                <a:ext uri="{FF2B5EF4-FFF2-40B4-BE49-F238E27FC236}">
                  <a16:creationId xmlns:a16="http://schemas.microsoft.com/office/drawing/2014/main" id="{5292F5FB-7D9D-4B97-905D-F7185D702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88"/>
            </a:xfrm>
            <a:custGeom>
              <a:avLst/>
              <a:gdLst>
                <a:gd name="T0" fmla="*/ 0 w 272"/>
                <a:gd name="T1" fmla="*/ 102 h 178"/>
                <a:gd name="T2" fmla="*/ 17 w 272"/>
                <a:gd name="T3" fmla="*/ 95 h 178"/>
                <a:gd name="T4" fmla="*/ 34 w 272"/>
                <a:gd name="T5" fmla="*/ 89 h 178"/>
                <a:gd name="T6" fmla="*/ 51 w 272"/>
                <a:gd name="T7" fmla="*/ 82 h 178"/>
                <a:gd name="T8" fmla="*/ 68 w 272"/>
                <a:gd name="T9" fmla="*/ 77 h 178"/>
                <a:gd name="T10" fmla="*/ 84 w 272"/>
                <a:gd name="T11" fmla="*/ 70 h 178"/>
                <a:gd name="T12" fmla="*/ 102 w 272"/>
                <a:gd name="T13" fmla="*/ 63 h 178"/>
                <a:gd name="T14" fmla="*/ 118 w 272"/>
                <a:gd name="T15" fmla="*/ 57 h 178"/>
                <a:gd name="T16" fmla="*/ 135 w 272"/>
                <a:gd name="T17" fmla="*/ 50 h 178"/>
                <a:gd name="T18" fmla="*/ 152 w 272"/>
                <a:gd name="T19" fmla="*/ 44 h 178"/>
                <a:gd name="T20" fmla="*/ 168 w 272"/>
                <a:gd name="T21" fmla="*/ 37 h 178"/>
                <a:gd name="T22" fmla="*/ 186 w 272"/>
                <a:gd name="T23" fmla="*/ 31 h 178"/>
                <a:gd name="T24" fmla="*/ 203 w 272"/>
                <a:gd name="T25" fmla="*/ 25 h 178"/>
                <a:gd name="T26" fmla="*/ 219 w 272"/>
                <a:gd name="T27" fmla="*/ 18 h 178"/>
                <a:gd name="T28" fmla="*/ 236 w 272"/>
                <a:gd name="T29" fmla="*/ 12 h 178"/>
                <a:gd name="T30" fmla="*/ 252 w 272"/>
                <a:gd name="T31" fmla="*/ 5 h 178"/>
                <a:gd name="T32" fmla="*/ 270 w 272"/>
                <a:gd name="T33" fmla="*/ 0 h 178"/>
                <a:gd name="T34" fmla="*/ 272 w 272"/>
                <a:gd name="T35" fmla="*/ 19 h 178"/>
                <a:gd name="T36" fmla="*/ 272 w 272"/>
                <a:gd name="T37" fmla="*/ 41 h 178"/>
                <a:gd name="T38" fmla="*/ 269 w 272"/>
                <a:gd name="T39" fmla="*/ 63 h 178"/>
                <a:gd name="T40" fmla="*/ 261 w 272"/>
                <a:gd name="T41" fmla="*/ 83 h 178"/>
                <a:gd name="T42" fmla="*/ 246 w 272"/>
                <a:gd name="T43" fmla="*/ 89 h 178"/>
                <a:gd name="T44" fmla="*/ 232 w 272"/>
                <a:gd name="T45" fmla="*/ 95 h 178"/>
                <a:gd name="T46" fmla="*/ 217 w 272"/>
                <a:gd name="T47" fmla="*/ 101 h 178"/>
                <a:gd name="T48" fmla="*/ 202 w 272"/>
                <a:gd name="T49" fmla="*/ 106 h 178"/>
                <a:gd name="T50" fmla="*/ 188 w 272"/>
                <a:gd name="T51" fmla="*/ 113 h 178"/>
                <a:gd name="T52" fmla="*/ 173 w 272"/>
                <a:gd name="T53" fmla="*/ 119 h 178"/>
                <a:gd name="T54" fmla="*/ 158 w 272"/>
                <a:gd name="T55" fmla="*/ 125 h 178"/>
                <a:gd name="T56" fmla="*/ 143 w 272"/>
                <a:gd name="T57" fmla="*/ 131 h 178"/>
                <a:gd name="T58" fmla="*/ 129 w 272"/>
                <a:gd name="T59" fmla="*/ 136 h 178"/>
                <a:gd name="T60" fmla="*/ 114 w 272"/>
                <a:gd name="T61" fmla="*/ 142 h 178"/>
                <a:gd name="T62" fmla="*/ 99 w 272"/>
                <a:gd name="T63" fmla="*/ 148 h 178"/>
                <a:gd name="T64" fmla="*/ 84 w 272"/>
                <a:gd name="T65" fmla="*/ 155 h 178"/>
                <a:gd name="T66" fmla="*/ 69 w 272"/>
                <a:gd name="T67" fmla="*/ 160 h 178"/>
                <a:gd name="T68" fmla="*/ 55 w 272"/>
                <a:gd name="T69" fmla="*/ 166 h 178"/>
                <a:gd name="T70" fmla="*/ 40 w 272"/>
                <a:gd name="T71" fmla="*/ 172 h 178"/>
                <a:gd name="T72" fmla="*/ 25 w 272"/>
                <a:gd name="T73" fmla="*/ 178 h 178"/>
                <a:gd name="T74" fmla="*/ 20 w 272"/>
                <a:gd name="T75" fmla="*/ 158 h 178"/>
                <a:gd name="T76" fmla="*/ 13 w 272"/>
                <a:gd name="T77" fmla="*/ 140 h 178"/>
                <a:gd name="T78" fmla="*/ 6 w 272"/>
                <a:gd name="T79" fmla="*/ 120 h 178"/>
                <a:gd name="T80" fmla="*/ 0 w 272"/>
                <a:gd name="T81" fmla="*/ 10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78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3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2" y="19"/>
                  </a:lnTo>
                  <a:lnTo>
                    <a:pt x="272" y="41"/>
                  </a:lnTo>
                  <a:lnTo>
                    <a:pt x="269" y="63"/>
                  </a:lnTo>
                  <a:lnTo>
                    <a:pt x="261" y="83"/>
                  </a:lnTo>
                  <a:lnTo>
                    <a:pt x="246" y="89"/>
                  </a:lnTo>
                  <a:lnTo>
                    <a:pt x="232" y="95"/>
                  </a:lnTo>
                  <a:lnTo>
                    <a:pt x="217" y="101"/>
                  </a:lnTo>
                  <a:lnTo>
                    <a:pt x="202" y="106"/>
                  </a:lnTo>
                  <a:lnTo>
                    <a:pt x="188" y="113"/>
                  </a:lnTo>
                  <a:lnTo>
                    <a:pt x="173" y="119"/>
                  </a:lnTo>
                  <a:lnTo>
                    <a:pt x="158" y="125"/>
                  </a:lnTo>
                  <a:lnTo>
                    <a:pt x="143" y="131"/>
                  </a:lnTo>
                  <a:lnTo>
                    <a:pt x="129" y="136"/>
                  </a:lnTo>
                  <a:lnTo>
                    <a:pt x="114" y="142"/>
                  </a:lnTo>
                  <a:lnTo>
                    <a:pt x="99" y="148"/>
                  </a:lnTo>
                  <a:lnTo>
                    <a:pt x="84" y="155"/>
                  </a:lnTo>
                  <a:lnTo>
                    <a:pt x="69" y="160"/>
                  </a:lnTo>
                  <a:lnTo>
                    <a:pt x="55" y="166"/>
                  </a:lnTo>
                  <a:lnTo>
                    <a:pt x="40" y="172"/>
                  </a:lnTo>
                  <a:lnTo>
                    <a:pt x="25" y="178"/>
                  </a:lnTo>
                  <a:lnTo>
                    <a:pt x="20" y="158"/>
                  </a:lnTo>
                  <a:lnTo>
                    <a:pt x="13" y="140"/>
                  </a:lnTo>
                  <a:lnTo>
                    <a:pt x="6" y="12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1" name="Freeform 201">
              <a:extLst>
                <a:ext uri="{FF2B5EF4-FFF2-40B4-BE49-F238E27FC236}">
                  <a16:creationId xmlns:a16="http://schemas.microsoft.com/office/drawing/2014/main" id="{9FFA73CB-777A-4016-BB26-A092C0BF4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8"/>
              <a:ext cx="137" cy="82"/>
            </a:xfrm>
            <a:custGeom>
              <a:avLst/>
              <a:gdLst>
                <a:gd name="T0" fmla="*/ 0 w 272"/>
                <a:gd name="T1" fmla="*/ 102 h 164"/>
                <a:gd name="T2" fmla="*/ 17 w 272"/>
                <a:gd name="T3" fmla="*/ 95 h 164"/>
                <a:gd name="T4" fmla="*/ 35 w 272"/>
                <a:gd name="T5" fmla="*/ 89 h 164"/>
                <a:gd name="T6" fmla="*/ 51 w 272"/>
                <a:gd name="T7" fmla="*/ 82 h 164"/>
                <a:gd name="T8" fmla="*/ 68 w 272"/>
                <a:gd name="T9" fmla="*/ 77 h 164"/>
                <a:gd name="T10" fmla="*/ 85 w 272"/>
                <a:gd name="T11" fmla="*/ 70 h 164"/>
                <a:gd name="T12" fmla="*/ 103 w 272"/>
                <a:gd name="T13" fmla="*/ 63 h 164"/>
                <a:gd name="T14" fmla="*/ 119 w 272"/>
                <a:gd name="T15" fmla="*/ 57 h 164"/>
                <a:gd name="T16" fmla="*/ 136 w 272"/>
                <a:gd name="T17" fmla="*/ 50 h 164"/>
                <a:gd name="T18" fmla="*/ 153 w 272"/>
                <a:gd name="T19" fmla="*/ 44 h 164"/>
                <a:gd name="T20" fmla="*/ 169 w 272"/>
                <a:gd name="T21" fmla="*/ 37 h 164"/>
                <a:gd name="T22" fmla="*/ 187 w 272"/>
                <a:gd name="T23" fmla="*/ 31 h 164"/>
                <a:gd name="T24" fmla="*/ 203 w 272"/>
                <a:gd name="T25" fmla="*/ 25 h 164"/>
                <a:gd name="T26" fmla="*/ 220 w 272"/>
                <a:gd name="T27" fmla="*/ 18 h 164"/>
                <a:gd name="T28" fmla="*/ 237 w 272"/>
                <a:gd name="T29" fmla="*/ 12 h 164"/>
                <a:gd name="T30" fmla="*/ 253 w 272"/>
                <a:gd name="T31" fmla="*/ 5 h 164"/>
                <a:gd name="T32" fmla="*/ 271 w 272"/>
                <a:gd name="T33" fmla="*/ 0 h 164"/>
                <a:gd name="T34" fmla="*/ 272 w 272"/>
                <a:gd name="T35" fmla="*/ 16 h 164"/>
                <a:gd name="T36" fmla="*/ 272 w 272"/>
                <a:gd name="T37" fmla="*/ 34 h 164"/>
                <a:gd name="T38" fmla="*/ 270 w 272"/>
                <a:gd name="T39" fmla="*/ 51 h 164"/>
                <a:gd name="T40" fmla="*/ 264 w 272"/>
                <a:gd name="T41" fmla="*/ 68 h 164"/>
                <a:gd name="T42" fmla="*/ 249 w 272"/>
                <a:gd name="T43" fmla="*/ 74 h 164"/>
                <a:gd name="T44" fmla="*/ 234 w 272"/>
                <a:gd name="T45" fmla="*/ 80 h 164"/>
                <a:gd name="T46" fmla="*/ 219 w 272"/>
                <a:gd name="T47" fmla="*/ 87 h 164"/>
                <a:gd name="T48" fmla="*/ 204 w 272"/>
                <a:gd name="T49" fmla="*/ 93 h 164"/>
                <a:gd name="T50" fmla="*/ 189 w 272"/>
                <a:gd name="T51" fmla="*/ 98 h 164"/>
                <a:gd name="T52" fmla="*/ 174 w 272"/>
                <a:gd name="T53" fmla="*/ 104 h 164"/>
                <a:gd name="T54" fmla="*/ 159 w 272"/>
                <a:gd name="T55" fmla="*/ 110 h 164"/>
                <a:gd name="T56" fmla="*/ 143 w 272"/>
                <a:gd name="T57" fmla="*/ 116 h 164"/>
                <a:gd name="T58" fmla="*/ 128 w 272"/>
                <a:gd name="T59" fmla="*/ 123 h 164"/>
                <a:gd name="T60" fmla="*/ 113 w 272"/>
                <a:gd name="T61" fmla="*/ 128 h 164"/>
                <a:gd name="T62" fmla="*/ 98 w 272"/>
                <a:gd name="T63" fmla="*/ 134 h 164"/>
                <a:gd name="T64" fmla="*/ 83 w 272"/>
                <a:gd name="T65" fmla="*/ 140 h 164"/>
                <a:gd name="T66" fmla="*/ 67 w 272"/>
                <a:gd name="T67" fmla="*/ 146 h 164"/>
                <a:gd name="T68" fmla="*/ 52 w 272"/>
                <a:gd name="T69" fmla="*/ 152 h 164"/>
                <a:gd name="T70" fmla="*/ 37 w 272"/>
                <a:gd name="T71" fmla="*/ 158 h 164"/>
                <a:gd name="T72" fmla="*/ 22 w 272"/>
                <a:gd name="T73" fmla="*/ 164 h 164"/>
                <a:gd name="T74" fmla="*/ 16 w 272"/>
                <a:gd name="T75" fmla="*/ 148 h 164"/>
                <a:gd name="T76" fmla="*/ 12 w 272"/>
                <a:gd name="T77" fmla="*/ 133 h 164"/>
                <a:gd name="T78" fmla="*/ 6 w 272"/>
                <a:gd name="T79" fmla="*/ 117 h 164"/>
                <a:gd name="T80" fmla="*/ 0 w 272"/>
                <a:gd name="T81" fmla="*/ 10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64">
                  <a:moveTo>
                    <a:pt x="0" y="102"/>
                  </a:moveTo>
                  <a:lnTo>
                    <a:pt x="17" y="95"/>
                  </a:lnTo>
                  <a:lnTo>
                    <a:pt x="35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5" y="70"/>
                  </a:lnTo>
                  <a:lnTo>
                    <a:pt x="103" y="63"/>
                  </a:lnTo>
                  <a:lnTo>
                    <a:pt x="119" y="57"/>
                  </a:lnTo>
                  <a:lnTo>
                    <a:pt x="136" y="50"/>
                  </a:lnTo>
                  <a:lnTo>
                    <a:pt x="153" y="44"/>
                  </a:lnTo>
                  <a:lnTo>
                    <a:pt x="169" y="37"/>
                  </a:lnTo>
                  <a:lnTo>
                    <a:pt x="187" y="31"/>
                  </a:lnTo>
                  <a:lnTo>
                    <a:pt x="203" y="25"/>
                  </a:lnTo>
                  <a:lnTo>
                    <a:pt x="220" y="18"/>
                  </a:lnTo>
                  <a:lnTo>
                    <a:pt x="237" y="12"/>
                  </a:lnTo>
                  <a:lnTo>
                    <a:pt x="253" y="5"/>
                  </a:lnTo>
                  <a:lnTo>
                    <a:pt x="271" y="0"/>
                  </a:lnTo>
                  <a:lnTo>
                    <a:pt x="272" y="16"/>
                  </a:lnTo>
                  <a:lnTo>
                    <a:pt x="272" y="34"/>
                  </a:lnTo>
                  <a:lnTo>
                    <a:pt x="270" y="51"/>
                  </a:lnTo>
                  <a:lnTo>
                    <a:pt x="264" y="68"/>
                  </a:lnTo>
                  <a:lnTo>
                    <a:pt x="249" y="74"/>
                  </a:lnTo>
                  <a:lnTo>
                    <a:pt x="234" y="80"/>
                  </a:lnTo>
                  <a:lnTo>
                    <a:pt x="219" y="87"/>
                  </a:lnTo>
                  <a:lnTo>
                    <a:pt x="204" y="93"/>
                  </a:lnTo>
                  <a:lnTo>
                    <a:pt x="189" y="98"/>
                  </a:lnTo>
                  <a:lnTo>
                    <a:pt x="174" y="104"/>
                  </a:lnTo>
                  <a:lnTo>
                    <a:pt x="159" y="110"/>
                  </a:lnTo>
                  <a:lnTo>
                    <a:pt x="143" y="116"/>
                  </a:lnTo>
                  <a:lnTo>
                    <a:pt x="128" y="123"/>
                  </a:lnTo>
                  <a:lnTo>
                    <a:pt x="113" y="128"/>
                  </a:lnTo>
                  <a:lnTo>
                    <a:pt x="98" y="134"/>
                  </a:lnTo>
                  <a:lnTo>
                    <a:pt x="83" y="140"/>
                  </a:lnTo>
                  <a:lnTo>
                    <a:pt x="67" y="146"/>
                  </a:lnTo>
                  <a:lnTo>
                    <a:pt x="52" y="152"/>
                  </a:lnTo>
                  <a:lnTo>
                    <a:pt x="37" y="158"/>
                  </a:lnTo>
                  <a:lnTo>
                    <a:pt x="22" y="164"/>
                  </a:lnTo>
                  <a:lnTo>
                    <a:pt x="16" y="148"/>
                  </a:lnTo>
                  <a:lnTo>
                    <a:pt x="12" y="133"/>
                  </a:lnTo>
                  <a:lnTo>
                    <a:pt x="6" y="11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2" name="Freeform 202">
              <a:extLst>
                <a:ext uri="{FF2B5EF4-FFF2-40B4-BE49-F238E27FC236}">
                  <a16:creationId xmlns:a16="http://schemas.microsoft.com/office/drawing/2014/main" id="{FB8C9D79-41F5-484B-8042-A26D9B308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76"/>
            </a:xfrm>
            <a:custGeom>
              <a:avLst/>
              <a:gdLst>
                <a:gd name="T0" fmla="*/ 0 w 272"/>
                <a:gd name="T1" fmla="*/ 104 h 152"/>
                <a:gd name="T2" fmla="*/ 17 w 272"/>
                <a:gd name="T3" fmla="*/ 97 h 152"/>
                <a:gd name="T4" fmla="*/ 35 w 272"/>
                <a:gd name="T5" fmla="*/ 91 h 152"/>
                <a:gd name="T6" fmla="*/ 51 w 272"/>
                <a:gd name="T7" fmla="*/ 84 h 152"/>
                <a:gd name="T8" fmla="*/ 68 w 272"/>
                <a:gd name="T9" fmla="*/ 77 h 152"/>
                <a:gd name="T10" fmla="*/ 85 w 272"/>
                <a:gd name="T11" fmla="*/ 72 h 152"/>
                <a:gd name="T12" fmla="*/ 103 w 272"/>
                <a:gd name="T13" fmla="*/ 65 h 152"/>
                <a:gd name="T14" fmla="*/ 119 w 272"/>
                <a:gd name="T15" fmla="*/ 59 h 152"/>
                <a:gd name="T16" fmla="*/ 136 w 272"/>
                <a:gd name="T17" fmla="*/ 52 h 152"/>
                <a:gd name="T18" fmla="*/ 153 w 272"/>
                <a:gd name="T19" fmla="*/ 45 h 152"/>
                <a:gd name="T20" fmla="*/ 169 w 272"/>
                <a:gd name="T21" fmla="*/ 39 h 152"/>
                <a:gd name="T22" fmla="*/ 187 w 272"/>
                <a:gd name="T23" fmla="*/ 33 h 152"/>
                <a:gd name="T24" fmla="*/ 203 w 272"/>
                <a:gd name="T25" fmla="*/ 26 h 152"/>
                <a:gd name="T26" fmla="*/ 220 w 272"/>
                <a:gd name="T27" fmla="*/ 20 h 152"/>
                <a:gd name="T28" fmla="*/ 237 w 272"/>
                <a:gd name="T29" fmla="*/ 13 h 152"/>
                <a:gd name="T30" fmla="*/ 253 w 272"/>
                <a:gd name="T31" fmla="*/ 7 h 152"/>
                <a:gd name="T32" fmla="*/ 271 w 272"/>
                <a:gd name="T33" fmla="*/ 0 h 152"/>
                <a:gd name="T34" fmla="*/ 272 w 272"/>
                <a:gd name="T35" fmla="*/ 14 h 152"/>
                <a:gd name="T36" fmla="*/ 272 w 272"/>
                <a:gd name="T37" fmla="*/ 28 h 152"/>
                <a:gd name="T38" fmla="*/ 270 w 272"/>
                <a:gd name="T39" fmla="*/ 42 h 152"/>
                <a:gd name="T40" fmla="*/ 266 w 272"/>
                <a:gd name="T41" fmla="*/ 56 h 152"/>
                <a:gd name="T42" fmla="*/ 251 w 272"/>
                <a:gd name="T43" fmla="*/ 61 h 152"/>
                <a:gd name="T44" fmla="*/ 235 w 272"/>
                <a:gd name="T45" fmla="*/ 67 h 152"/>
                <a:gd name="T46" fmla="*/ 220 w 272"/>
                <a:gd name="T47" fmla="*/ 74 h 152"/>
                <a:gd name="T48" fmla="*/ 204 w 272"/>
                <a:gd name="T49" fmla="*/ 80 h 152"/>
                <a:gd name="T50" fmla="*/ 189 w 272"/>
                <a:gd name="T51" fmla="*/ 85 h 152"/>
                <a:gd name="T52" fmla="*/ 173 w 272"/>
                <a:gd name="T53" fmla="*/ 91 h 152"/>
                <a:gd name="T54" fmla="*/ 158 w 272"/>
                <a:gd name="T55" fmla="*/ 98 h 152"/>
                <a:gd name="T56" fmla="*/ 142 w 272"/>
                <a:gd name="T57" fmla="*/ 104 h 152"/>
                <a:gd name="T58" fmla="*/ 127 w 272"/>
                <a:gd name="T59" fmla="*/ 110 h 152"/>
                <a:gd name="T60" fmla="*/ 111 w 272"/>
                <a:gd name="T61" fmla="*/ 115 h 152"/>
                <a:gd name="T62" fmla="*/ 96 w 272"/>
                <a:gd name="T63" fmla="*/ 122 h 152"/>
                <a:gd name="T64" fmla="*/ 79 w 272"/>
                <a:gd name="T65" fmla="*/ 128 h 152"/>
                <a:gd name="T66" fmla="*/ 65 w 272"/>
                <a:gd name="T67" fmla="*/ 134 h 152"/>
                <a:gd name="T68" fmla="*/ 48 w 272"/>
                <a:gd name="T69" fmla="*/ 139 h 152"/>
                <a:gd name="T70" fmla="*/ 33 w 272"/>
                <a:gd name="T71" fmla="*/ 146 h 152"/>
                <a:gd name="T72" fmla="*/ 17 w 272"/>
                <a:gd name="T73" fmla="*/ 152 h 152"/>
                <a:gd name="T74" fmla="*/ 13 w 272"/>
                <a:gd name="T75" fmla="*/ 139 h 152"/>
                <a:gd name="T76" fmla="*/ 9 w 272"/>
                <a:gd name="T77" fmla="*/ 128 h 152"/>
                <a:gd name="T78" fmla="*/ 5 w 272"/>
                <a:gd name="T79" fmla="*/ 115 h 152"/>
                <a:gd name="T80" fmla="*/ 0 w 272"/>
                <a:gd name="T81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52">
                  <a:moveTo>
                    <a:pt x="0" y="104"/>
                  </a:moveTo>
                  <a:lnTo>
                    <a:pt x="17" y="97"/>
                  </a:lnTo>
                  <a:lnTo>
                    <a:pt x="35" y="91"/>
                  </a:lnTo>
                  <a:lnTo>
                    <a:pt x="51" y="84"/>
                  </a:lnTo>
                  <a:lnTo>
                    <a:pt x="68" y="77"/>
                  </a:lnTo>
                  <a:lnTo>
                    <a:pt x="85" y="72"/>
                  </a:lnTo>
                  <a:lnTo>
                    <a:pt x="103" y="65"/>
                  </a:lnTo>
                  <a:lnTo>
                    <a:pt x="119" y="59"/>
                  </a:lnTo>
                  <a:lnTo>
                    <a:pt x="136" y="52"/>
                  </a:lnTo>
                  <a:lnTo>
                    <a:pt x="153" y="45"/>
                  </a:lnTo>
                  <a:lnTo>
                    <a:pt x="169" y="39"/>
                  </a:lnTo>
                  <a:lnTo>
                    <a:pt x="187" y="33"/>
                  </a:lnTo>
                  <a:lnTo>
                    <a:pt x="203" y="26"/>
                  </a:lnTo>
                  <a:lnTo>
                    <a:pt x="220" y="20"/>
                  </a:lnTo>
                  <a:lnTo>
                    <a:pt x="237" y="13"/>
                  </a:lnTo>
                  <a:lnTo>
                    <a:pt x="253" y="7"/>
                  </a:lnTo>
                  <a:lnTo>
                    <a:pt x="271" y="0"/>
                  </a:lnTo>
                  <a:lnTo>
                    <a:pt x="272" y="14"/>
                  </a:lnTo>
                  <a:lnTo>
                    <a:pt x="272" y="28"/>
                  </a:lnTo>
                  <a:lnTo>
                    <a:pt x="270" y="42"/>
                  </a:lnTo>
                  <a:lnTo>
                    <a:pt x="266" y="56"/>
                  </a:lnTo>
                  <a:lnTo>
                    <a:pt x="251" y="61"/>
                  </a:lnTo>
                  <a:lnTo>
                    <a:pt x="235" y="67"/>
                  </a:lnTo>
                  <a:lnTo>
                    <a:pt x="220" y="74"/>
                  </a:lnTo>
                  <a:lnTo>
                    <a:pt x="204" y="80"/>
                  </a:lnTo>
                  <a:lnTo>
                    <a:pt x="189" y="85"/>
                  </a:lnTo>
                  <a:lnTo>
                    <a:pt x="173" y="91"/>
                  </a:lnTo>
                  <a:lnTo>
                    <a:pt x="158" y="98"/>
                  </a:lnTo>
                  <a:lnTo>
                    <a:pt x="142" y="104"/>
                  </a:lnTo>
                  <a:lnTo>
                    <a:pt x="127" y="110"/>
                  </a:lnTo>
                  <a:lnTo>
                    <a:pt x="111" y="115"/>
                  </a:lnTo>
                  <a:lnTo>
                    <a:pt x="96" y="122"/>
                  </a:lnTo>
                  <a:lnTo>
                    <a:pt x="79" y="128"/>
                  </a:lnTo>
                  <a:lnTo>
                    <a:pt x="65" y="134"/>
                  </a:lnTo>
                  <a:lnTo>
                    <a:pt x="48" y="139"/>
                  </a:lnTo>
                  <a:lnTo>
                    <a:pt x="33" y="146"/>
                  </a:lnTo>
                  <a:lnTo>
                    <a:pt x="17" y="152"/>
                  </a:lnTo>
                  <a:lnTo>
                    <a:pt x="13" y="139"/>
                  </a:lnTo>
                  <a:lnTo>
                    <a:pt x="9" y="128"/>
                  </a:lnTo>
                  <a:lnTo>
                    <a:pt x="5" y="115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3" name="Freeform 203">
              <a:extLst>
                <a:ext uri="{FF2B5EF4-FFF2-40B4-BE49-F238E27FC236}">
                  <a16:creationId xmlns:a16="http://schemas.microsoft.com/office/drawing/2014/main" id="{F3B9E60D-B4B1-4B0C-B565-B45BFD495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69"/>
            </a:xfrm>
            <a:custGeom>
              <a:avLst/>
              <a:gdLst>
                <a:gd name="T0" fmla="*/ 0 w 272"/>
                <a:gd name="T1" fmla="*/ 104 h 139"/>
                <a:gd name="T2" fmla="*/ 17 w 272"/>
                <a:gd name="T3" fmla="*/ 97 h 139"/>
                <a:gd name="T4" fmla="*/ 33 w 272"/>
                <a:gd name="T5" fmla="*/ 91 h 139"/>
                <a:gd name="T6" fmla="*/ 51 w 272"/>
                <a:gd name="T7" fmla="*/ 84 h 139"/>
                <a:gd name="T8" fmla="*/ 68 w 272"/>
                <a:gd name="T9" fmla="*/ 77 h 139"/>
                <a:gd name="T10" fmla="*/ 84 w 272"/>
                <a:gd name="T11" fmla="*/ 72 h 139"/>
                <a:gd name="T12" fmla="*/ 101 w 272"/>
                <a:gd name="T13" fmla="*/ 65 h 139"/>
                <a:gd name="T14" fmla="*/ 119 w 272"/>
                <a:gd name="T15" fmla="*/ 59 h 139"/>
                <a:gd name="T16" fmla="*/ 136 w 272"/>
                <a:gd name="T17" fmla="*/ 52 h 139"/>
                <a:gd name="T18" fmla="*/ 152 w 272"/>
                <a:gd name="T19" fmla="*/ 45 h 139"/>
                <a:gd name="T20" fmla="*/ 169 w 272"/>
                <a:gd name="T21" fmla="*/ 39 h 139"/>
                <a:gd name="T22" fmla="*/ 187 w 272"/>
                <a:gd name="T23" fmla="*/ 33 h 139"/>
                <a:gd name="T24" fmla="*/ 203 w 272"/>
                <a:gd name="T25" fmla="*/ 26 h 139"/>
                <a:gd name="T26" fmla="*/ 220 w 272"/>
                <a:gd name="T27" fmla="*/ 20 h 139"/>
                <a:gd name="T28" fmla="*/ 237 w 272"/>
                <a:gd name="T29" fmla="*/ 13 h 139"/>
                <a:gd name="T30" fmla="*/ 253 w 272"/>
                <a:gd name="T31" fmla="*/ 7 h 139"/>
                <a:gd name="T32" fmla="*/ 271 w 272"/>
                <a:gd name="T33" fmla="*/ 0 h 139"/>
                <a:gd name="T34" fmla="*/ 272 w 272"/>
                <a:gd name="T35" fmla="*/ 10 h 139"/>
                <a:gd name="T36" fmla="*/ 272 w 272"/>
                <a:gd name="T37" fmla="*/ 20 h 139"/>
                <a:gd name="T38" fmla="*/ 271 w 272"/>
                <a:gd name="T39" fmla="*/ 30 h 139"/>
                <a:gd name="T40" fmla="*/ 268 w 272"/>
                <a:gd name="T41" fmla="*/ 39 h 139"/>
                <a:gd name="T42" fmla="*/ 252 w 272"/>
                <a:gd name="T43" fmla="*/ 45 h 139"/>
                <a:gd name="T44" fmla="*/ 237 w 272"/>
                <a:gd name="T45" fmla="*/ 52 h 139"/>
                <a:gd name="T46" fmla="*/ 221 w 272"/>
                <a:gd name="T47" fmla="*/ 58 h 139"/>
                <a:gd name="T48" fmla="*/ 205 w 272"/>
                <a:gd name="T49" fmla="*/ 65 h 139"/>
                <a:gd name="T50" fmla="*/ 189 w 272"/>
                <a:gd name="T51" fmla="*/ 70 h 139"/>
                <a:gd name="T52" fmla="*/ 173 w 272"/>
                <a:gd name="T53" fmla="*/ 77 h 139"/>
                <a:gd name="T54" fmla="*/ 157 w 272"/>
                <a:gd name="T55" fmla="*/ 83 h 139"/>
                <a:gd name="T56" fmla="*/ 141 w 272"/>
                <a:gd name="T57" fmla="*/ 89 h 139"/>
                <a:gd name="T58" fmla="*/ 124 w 272"/>
                <a:gd name="T59" fmla="*/ 96 h 139"/>
                <a:gd name="T60" fmla="*/ 109 w 272"/>
                <a:gd name="T61" fmla="*/ 102 h 139"/>
                <a:gd name="T62" fmla="*/ 93 w 272"/>
                <a:gd name="T63" fmla="*/ 108 h 139"/>
                <a:gd name="T64" fmla="*/ 77 w 272"/>
                <a:gd name="T65" fmla="*/ 114 h 139"/>
                <a:gd name="T66" fmla="*/ 61 w 272"/>
                <a:gd name="T67" fmla="*/ 121 h 139"/>
                <a:gd name="T68" fmla="*/ 45 w 272"/>
                <a:gd name="T69" fmla="*/ 127 h 139"/>
                <a:gd name="T70" fmla="*/ 29 w 272"/>
                <a:gd name="T71" fmla="*/ 134 h 139"/>
                <a:gd name="T72" fmla="*/ 13 w 272"/>
                <a:gd name="T73" fmla="*/ 139 h 139"/>
                <a:gd name="T74" fmla="*/ 9 w 272"/>
                <a:gd name="T75" fmla="*/ 130 h 139"/>
                <a:gd name="T76" fmla="*/ 7 w 272"/>
                <a:gd name="T77" fmla="*/ 121 h 139"/>
                <a:gd name="T78" fmla="*/ 3 w 272"/>
                <a:gd name="T79" fmla="*/ 113 h 139"/>
                <a:gd name="T80" fmla="*/ 0 w 272"/>
                <a:gd name="T81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39">
                  <a:moveTo>
                    <a:pt x="0" y="104"/>
                  </a:moveTo>
                  <a:lnTo>
                    <a:pt x="17" y="97"/>
                  </a:lnTo>
                  <a:lnTo>
                    <a:pt x="33" y="91"/>
                  </a:lnTo>
                  <a:lnTo>
                    <a:pt x="51" y="84"/>
                  </a:lnTo>
                  <a:lnTo>
                    <a:pt x="68" y="77"/>
                  </a:lnTo>
                  <a:lnTo>
                    <a:pt x="84" y="72"/>
                  </a:lnTo>
                  <a:lnTo>
                    <a:pt x="101" y="65"/>
                  </a:lnTo>
                  <a:lnTo>
                    <a:pt x="119" y="59"/>
                  </a:lnTo>
                  <a:lnTo>
                    <a:pt x="136" y="52"/>
                  </a:lnTo>
                  <a:lnTo>
                    <a:pt x="152" y="45"/>
                  </a:lnTo>
                  <a:lnTo>
                    <a:pt x="169" y="39"/>
                  </a:lnTo>
                  <a:lnTo>
                    <a:pt x="187" y="33"/>
                  </a:lnTo>
                  <a:lnTo>
                    <a:pt x="203" y="26"/>
                  </a:lnTo>
                  <a:lnTo>
                    <a:pt x="220" y="20"/>
                  </a:lnTo>
                  <a:lnTo>
                    <a:pt x="237" y="13"/>
                  </a:lnTo>
                  <a:lnTo>
                    <a:pt x="253" y="7"/>
                  </a:lnTo>
                  <a:lnTo>
                    <a:pt x="271" y="0"/>
                  </a:lnTo>
                  <a:lnTo>
                    <a:pt x="272" y="10"/>
                  </a:lnTo>
                  <a:lnTo>
                    <a:pt x="272" y="20"/>
                  </a:lnTo>
                  <a:lnTo>
                    <a:pt x="271" y="30"/>
                  </a:lnTo>
                  <a:lnTo>
                    <a:pt x="268" y="39"/>
                  </a:lnTo>
                  <a:lnTo>
                    <a:pt x="252" y="45"/>
                  </a:lnTo>
                  <a:lnTo>
                    <a:pt x="237" y="52"/>
                  </a:lnTo>
                  <a:lnTo>
                    <a:pt x="221" y="58"/>
                  </a:lnTo>
                  <a:lnTo>
                    <a:pt x="205" y="65"/>
                  </a:lnTo>
                  <a:lnTo>
                    <a:pt x="189" y="70"/>
                  </a:lnTo>
                  <a:lnTo>
                    <a:pt x="173" y="77"/>
                  </a:lnTo>
                  <a:lnTo>
                    <a:pt x="157" y="83"/>
                  </a:lnTo>
                  <a:lnTo>
                    <a:pt x="141" y="89"/>
                  </a:lnTo>
                  <a:lnTo>
                    <a:pt x="124" y="96"/>
                  </a:lnTo>
                  <a:lnTo>
                    <a:pt x="109" y="102"/>
                  </a:lnTo>
                  <a:lnTo>
                    <a:pt x="93" y="108"/>
                  </a:lnTo>
                  <a:lnTo>
                    <a:pt x="77" y="114"/>
                  </a:lnTo>
                  <a:lnTo>
                    <a:pt x="61" y="121"/>
                  </a:lnTo>
                  <a:lnTo>
                    <a:pt x="45" y="127"/>
                  </a:lnTo>
                  <a:lnTo>
                    <a:pt x="29" y="134"/>
                  </a:lnTo>
                  <a:lnTo>
                    <a:pt x="13" y="139"/>
                  </a:lnTo>
                  <a:lnTo>
                    <a:pt x="9" y="130"/>
                  </a:lnTo>
                  <a:lnTo>
                    <a:pt x="7" y="121"/>
                  </a:lnTo>
                  <a:lnTo>
                    <a:pt x="3" y="11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4" name="Freeform 204">
              <a:extLst>
                <a:ext uri="{FF2B5EF4-FFF2-40B4-BE49-F238E27FC236}">
                  <a16:creationId xmlns:a16="http://schemas.microsoft.com/office/drawing/2014/main" id="{335ACDE8-5C72-42FB-ACA6-9B3B6CE02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63"/>
            </a:xfrm>
            <a:custGeom>
              <a:avLst/>
              <a:gdLst>
                <a:gd name="T0" fmla="*/ 0 w 271"/>
                <a:gd name="T1" fmla="*/ 103 h 126"/>
                <a:gd name="T2" fmla="*/ 271 w 271"/>
                <a:gd name="T3" fmla="*/ 0 h 126"/>
                <a:gd name="T4" fmla="*/ 271 w 271"/>
                <a:gd name="T5" fmla="*/ 25 h 126"/>
                <a:gd name="T6" fmla="*/ 8 w 271"/>
                <a:gd name="T7" fmla="*/ 126 h 126"/>
                <a:gd name="T8" fmla="*/ 0 w 271"/>
                <a:gd name="T9" fmla="*/ 10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26">
                  <a:moveTo>
                    <a:pt x="0" y="103"/>
                  </a:moveTo>
                  <a:lnTo>
                    <a:pt x="271" y="0"/>
                  </a:lnTo>
                  <a:lnTo>
                    <a:pt x="271" y="25"/>
                  </a:lnTo>
                  <a:lnTo>
                    <a:pt x="8" y="12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5" name="Freeform 205">
              <a:extLst>
                <a:ext uri="{FF2B5EF4-FFF2-40B4-BE49-F238E27FC236}">
                  <a16:creationId xmlns:a16="http://schemas.microsoft.com/office/drawing/2014/main" id="{7EA2E1C8-1BED-480D-8CCA-941DB24A6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679"/>
              <a:ext cx="39" cy="86"/>
            </a:xfrm>
            <a:custGeom>
              <a:avLst/>
              <a:gdLst>
                <a:gd name="T0" fmla="*/ 0 w 77"/>
                <a:gd name="T1" fmla="*/ 7 h 170"/>
                <a:gd name="T2" fmla="*/ 14 w 77"/>
                <a:gd name="T3" fmla="*/ 0 h 170"/>
                <a:gd name="T4" fmla="*/ 77 w 77"/>
                <a:gd name="T5" fmla="*/ 167 h 170"/>
                <a:gd name="T6" fmla="*/ 68 w 77"/>
                <a:gd name="T7" fmla="*/ 170 h 170"/>
                <a:gd name="T8" fmla="*/ 0 w 77"/>
                <a:gd name="T9" fmla="*/ 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0">
                  <a:moveTo>
                    <a:pt x="0" y="7"/>
                  </a:moveTo>
                  <a:lnTo>
                    <a:pt x="14" y="0"/>
                  </a:lnTo>
                  <a:lnTo>
                    <a:pt x="77" y="167"/>
                  </a:lnTo>
                  <a:lnTo>
                    <a:pt x="68" y="17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6" name="Freeform 206">
              <a:extLst>
                <a:ext uri="{FF2B5EF4-FFF2-40B4-BE49-F238E27FC236}">
                  <a16:creationId xmlns:a16="http://schemas.microsoft.com/office/drawing/2014/main" id="{50BDBBBD-1FDE-41A8-8AB7-662D14680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2703"/>
              <a:ext cx="57" cy="20"/>
            </a:xfrm>
            <a:custGeom>
              <a:avLst/>
              <a:gdLst>
                <a:gd name="T0" fmla="*/ 61 w 118"/>
                <a:gd name="T1" fmla="*/ 3 h 43"/>
                <a:gd name="T2" fmla="*/ 73 w 118"/>
                <a:gd name="T3" fmla="*/ 5 h 43"/>
                <a:gd name="T4" fmla="*/ 84 w 118"/>
                <a:gd name="T5" fmla="*/ 7 h 43"/>
                <a:gd name="T6" fmla="*/ 95 w 118"/>
                <a:gd name="T7" fmla="*/ 11 h 43"/>
                <a:gd name="T8" fmla="*/ 103 w 118"/>
                <a:gd name="T9" fmla="*/ 15 h 43"/>
                <a:gd name="T10" fmla="*/ 110 w 118"/>
                <a:gd name="T11" fmla="*/ 19 h 43"/>
                <a:gd name="T12" fmla="*/ 114 w 118"/>
                <a:gd name="T13" fmla="*/ 23 h 43"/>
                <a:gd name="T14" fmla="*/ 116 w 118"/>
                <a:gd name="T15" fmla="*/ 28 h 43"/>
                <a:gd name="T16" fmla="*/ 118 w 118"/>
                <a:gd name="T17" fmla="*/ 31 h 43"/>
                <a:gd name="T18" fmla="*/ 115 w 118"/>
                <a:gd name="T19" fmla="*/ 35 h 43"/>
                <a:gd name="T20" fmla="*/ 112 w 118"/>
                <a:gd name="T21" fmla="*/ 38 h 43"/>
                <a:gd name="T22" fmla="*/ 105 w 118"/>
                <a:gd name="T23" fmla="*/ 40 h 43"/>
                <a:gd name="T24" fmla="*/ 98 w 118"/>
                <a:gd name="T25" fmla="*/ 42 h 43"/>
                <a:gd name="T26" fmla="*/ 89 w 118"/>
                <a:gd name="T27" fmla="*/ 43 h 43"/>
                <a:gd name="T28" fmla="*/ 78 w 118"/>
                <a:gd name="T29" fmla="*/ 43 h 43"/>
                <a:gd name="T30" fmla="*/ 67 w 118"/>
                <a:gd name="T31" fmla="*/ 42 h 43"/>
                <a:gd name="T32" fmla="*/ 54 w 118"/>
                <a:gd name="T33" fmla="*/ 40 h 43"/>
                <a:gd name="T34" fmla="*/ 43 w 118"/>
                <a:gd name="T35" fmla="*/ 38 h 43"/>
                <a:gd name="T36" fmla="*/ 32 w 118"/>
                <a:gd name="T37" fmla="*/ 35 h 43"/>
                <a:gd name="T38" fmla="*/ 23 w 118"/>
                <a:gd name="T39" fmla="*/ 31 h 43"/>
                <a:gd name="T40" fmla="*/ 15 w 118"/>
                <a:gd name="T41" fmla="*/ 27 h 43"/>
                <a:gd name="T42" fmla="*/ 8 w 118"/>
                <a:gd name="T43" fmla="*/ 23 h 43"/>
                <a:gd name="T44" fmla="*/ 4 w 118"/>
                <a:gd name="T45" fmla="*/ 19 h 43"/>
                <a:gd name="T46" fmla="*/ 0 w 118"/>
                <a:gd name="T47" fmla="*/ 14 h 43"/>
                <a:gd name="T48" fmla="*/ 0 w 118"/>
                <a:gd name="T49" fmla="*/ 11 h 43"/>
                <a:gd name="T50" fmla="*/ 1 w 118"/>
                <a:gd name="T51" fmla="*/ 7 h 43"/>
                <a:gd name="T52" fmla="*/ 6 w 118"/>
                <a:gd name="T53" fmla="*/ 4 h 43"/>
                <a:gd name="T54" fmla="*/ 12 w 118"/>
                <a:gd name="T55" fmla="*/ 3 h 43"/>
                <a:gd name="T56" fmla="*/ 18 w 118"/>
                <a:gd name="T57" fmla="*/ 0 h 43"/>
                <a:gd name="T58" fmla="*/ 28 w 118"/>
                <a:gd name="T59" fmla="*/ 0 h 43"/>
                <a:gd name="T60" fmla="*/ 38 w 118"/>
                <a:gd name="T61" fmla="*/ 0 h 43"/>
                <a:gd name="T62" fmla="*/ 50 w 118"/>
                <a:gd name="T63" fmla="*/ 0 h 43"/>
                <a:gd name="T64" fmla="*/ 61 w 118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43">
                  <a:moveTo>
                    <a:pt x="61" y="3"/>
                  </a:moveTo>
                  <a:lnTo>
                    <a:pt x="73" y="5"/>
                  </a:lnTo>
                  <a:lnTo>
                    <a:pt x="84" y="7"/>
                  </a:lnTo>
                  <a:lnTo>
                    <a:pt x="95" y="11"/>
                  </a:lnTo>
                  <a:lnTo>
                    <a:pt x="103" y="15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15" y="35"/>
                  </a:lnTo>
                  <a:lnTo>
                    <a:pt x="112" y="38"/>
                  </a:lnTo>
                  <a:lnTo>
                    <a:pt x="105" y="40"/>
                  </a:lnTo>
                  <a:lnTo>
                    <a:pt x="98" y="42"/>
                  </a:lnTo>
                  <a:lnTo>
                    <a:pt x="89" y="43"/>
                  </a:lnTo>
                  <a:lnTo>
                    <a:pt x="78" y="43"/>
                  </a:lnTo>
                  <a:lnTo>
                    <a:pt x="67" y="42"/>
                  </a:lnTo>
                  <a:lnTo>
                    <a:pt x="54" y="40"/>
                  </a:lnTo>
                  <a:lnTo>
                    <a:pt x="43" y="38"/>
                  </a:lnTo>
                  <a:lnTo>
                    <a:pt x="32" y="35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7" name="Freeform 207">
              <a:extLst>
                <a:ext uri="{FF2B5EF4-FFF2-40B4-BE49-F238E27FC236}">
                  <a16:creationId xmlns:a16="http://schemas.microsoft.com/office/drawing/2014/main" id="{0755F6F2-4278-4F42-8409-5D300CC496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681"/>
              <a:ext cx="27" cy="18"/>
            </a:xfrm>
            <a:custGeom>
              <a:avLst/>
              <a:gdLst>
                <a:gd name="T0" fmla="*/ 28 w 56"/>
                <a:gd name="T1" fmla="*/ 2 h 41"/>
                <a:gd name="T2" fmla="*/ 38 w 56"/>
                <a:gd name="T3" fmla="*/ 0 h 41"/>
                <a:gd name="T4" fmla="*/ 47 w 56"/>
                <a:gd name="T5" fmla="*/ 3 h 41"/>
                <a:gd name="T6" fmla="*/ 53 w 56"/>
                <a:gd name="T7" fmla="*/ 7 h 41"/>
                <a:gd name="T8" fmla="*/ 56 w 56"/>
                <a:gd name="T9" fmla="*/ 14 h 41"/>
                <a:gd name="T10" fmla="*/ 53 w 56"/>
                <a:gd name="T11" fmla="*/ 22 h 41"/>
                <a:gd name="T12" fmla="*/ 47 w 56"/>
                <a:gd name="T13" fmla="*/ 29 h 41"/>
                <a:gd name="T14" fmla="*/ 38 w 56"/>
                <a:gd name="T15" fmla="*/ 36 h 41"/>
                <a:gd name="T16" fmla="*/ 28 w 56"/>
                <a:gd name="T17" fmla="*/ 40 h 41"/>
                <a:gd name="T18" fmla="*/ 17 w 56"/>
                <a:gd name="T19" fmla="*/ 41 h 41"/>
                <a:gd name="T20" fmla="*/ 8 w 56"/>
                <a:gd name="T21" fmla="*/ 38 h 41"/>
                <a:gd name="T22" fmla="*/ 3 w 56"/>
                <a:gd name="T23" fmla="*/ 34 h 41"/>
                <a:gd name="T24" fmla="*/ 0 w 56"/>
                <a:gd name="T25" fmla="*/ 26 h 41"/>
                <a:gd name="T26" fmla="*/ 3 w 56"/>
                <a:gd name="T27" fmla="*/ 18 h 41"/>
                <a:gd name="T28" fmla="*/ 8 w 56"/>
                <a:gd name="T29" fmla="*/ 11 h 41"/>
                <a:gd name="T30" fmla="*/ 16 w 56"/>
                <a:gd name="T31" fmla="*/ 5 h 41"/>
                <a:gd name="T32" fmla="*/ 28 w 56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41">
                  <a:moveTo>
                    <a:pt x="28" y="2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3" y="7"/>
                  </a:lnTo>
                  <a:lnTo>
                    <a:pt x="56" y="14"/>
                  </a:lnTo>
                  <a:lnTo>
                    <a:pt x="53" y="22"/>
                  </a:lnTo>
                  <a:lnTo>
                    <a:pt x="47" y="29"/>
                  </a:lnTo>
                  <a:lnTo>
                    <a:pt x="38" y="36"/>
                  </a:lnTo>
                  <a:lnTo>
                    <a:pt x="28" y="40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3" y="34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8" name="Freeform 208">
              <a:extLst>
                <a:ext uri="{FF2B5EF4-FFF2-40B4-BE49-F238E27FC236}">
                  <a16:creationId xmlns:a16="http://schemas.microsoft.com/office/drawing/2014/main" id="{F5DF6861-DDF1-4722-9BE6-D6D0B993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2771"/>
              <a:ext cx="60" cy="20"/>
            </a:xfrm>
            <a:custGeom>
              <a:avLst/>
              <a:gdLst>
                <a:gd name="T0" fmla="*/ 61 w 116"/>
                <a:gd name="T1" fmla="*/ 2 h 42"/>
                <a:gd name="T2" fmla="*/ 73 w 116"/>
                <a:gd name="T3" fmla="*/ 5 h 42"/>
                <a:gd name="T4" fmla="*/ 84 w 116"/>
                <a:gd name="T5" fmla="*/ 8 h 42"/>
                <a:gd name="T6" fmla="*/ 93 w 116"/>
                <a:gd name="T7" fmla="*/ 11 h 42"/>
                <a:gd name="T8" fmla="*/ 101 w 116"/>
                <a:gd name="T9" fmla="*/ 15 h 42"/>
                <a:gd name="T10" fmla="*/ 108 w 116"/>
                <a:gd name="T11" fmla="*/ 18 h 42"/>
                <a:gd name="T12" fmla="*/ 113 w 116"/>
                <a:gd name="T13" fmla="*/ 23 h 42"/>
                <a:gd name="T14" fmla="*/ 116 w 116"/>
                <a:gd name="T15" fmla="*/ 27 h 42"/>
                <a:gd name="T16" fmla="*/ 116 w 116"/>
                <a:gd name="T17" fmla="*/ 31 h 42"/>
                <a:gd name="T18" fmla="*/ 115 w 116"/>
                <a:gd name="T19" fmla="*/ 34 h 42"/>
                <a:gd name="T20" fmla="*/ 111 w 116"/>
                <a:gd name="T21" fmla="*/ 38 h 42"/>
                <a:gd name="T22" fmla="*/ 105 w 116"/>
                <a:gd name="T23" fmla="*/ 40 h 42"/>
                <a:gd name="T24" fmla="*/ 98 w 116"/>
                <a:gd name="T25" fmla="*/ 42 h 42"/>
                <a:gd name="T26" fmla="*/ 89 w 116"/>
                <a:gd name="T27" fmla="*/ 42 h 42"/>
                <a:gd name="T28" fmla="*/ 78 w 116"/>
                <a:gd name="T29" fmla="*/ 42 h 42"/>
                <a:gd name="T30" fmla="*/ 67 w 116"/>
                <a:gd name="T31" fmla="*/ 42 h 42"/>
                <a:gd name="T32" fmla="*/ 55 w 116"/>
                <a:gd name="T33" fmla="*/ 40 h 42"/>
                <a:gd name="T34" fmla="*/ 44 w 116"/>
                <a:gd name="T35" fmla="*/ 38 h 42"/>
                <a:gd name="T36" fmla="*/ 32 w 116"/>
                <a:gd name="T37" fmla="*/ 34 h 42"/>
                <a:gd name="T38" fmla="*/ 23 w 116"/>
                <a:gd name="T39" fmla="*/ 31 h 42"/>
                <a:gd name="T40" fmla="*/ 14 w 116"/>
                <a:gd name="T41" fmla="*/ 27 h 42"/>
                <a:gd name="T42" fmla="*/ 8 w 116"/>
                <a:gd name="T43" fmla="*/ 23 h 42"/>
                <a:gd name="T44" fmla="*/ 3 w 116"/>
                <a:gd name="T45" fmla="*/ 19 h 42"/>
                <a:gd name="T46" fmla="*/ 0 w 116"/>
                <a:gd name="T47" fmla="*/ 15 h 42"/>
                <a:gd name="T48" fmla="*/ 0 w 116"/>
                <a:gd name="T49" fmla="*/ 10 h 42"/>
                <a:gd name="T50" fmla="*/ 1 w 116"/>
                <a:gd name="T51" fmla="*/ 7 h 42"/>
                <a:gd name="T52" fmla="*/ 6 w 116"/>
                <a:gd name="T53" fmla="*/ 3 h 42"/>
                <a:gd name="T54" fmla="*/ 11 w 116"/>
                <a:gd name="T55" fmla="*/ 2 h 42"/>
                <a:gd name="T56" fmla="*/ 18 w 116"/>
                <a:gd name="T57" fmla="*/ 0 h 42"/>
                <a:gd name="T58" fmla="*/ 28 w 116"/>
                <a:gd name="T59" fmla="*/ 0 h 42"/>
                <a:gd name="T60" fmla="*/ 38 w 116"/>
                <a:gd name="T61" fmla="*/ 0 h 42"/>
                <a:gd name="T62" fmla="*/ 49 w 116"/>
                <a:gd name="T63" fmla="*/ 0 h 42"/>
                <a:gd name="T64" fmla="*/ 61 w 116"/>
                <a:gd name="T6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42">
                  <a:moveTo>
                    <a:pt x="61" y="2"/>
                  </a:moveTo>
                  <a:lnTo>
                    <a:pt x="73" y="5"/>
                  </a:lnTo>
                  <a:lnTo>
                    <a:pt x="84" y="8"/>
                  </a:lnTo>
                  <a:lnTo>
                    <a:pt x="93" y="11"/>
                  </a:lnTo>
                  <a:lnTo>
                    <a:pt x="101" y="15"/>
                  </a:lnTo>
                  <a:lnTo>
                    <a:pt x="108" y="18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16" y="31"/>
                  </a:lnTo>
                  <a:lnTo>
                    <a:pt x="115" y="34"/>
                  </a:lnTo>
                  <a:lnTo>
                    <a:pt x="111" y="38"/>
                  </a:lnTo>
                  <a:lnTo>
                    <a:pt x="105" y="40"/>
                  </a:lnTo>
                  <a:lnTo>
                    <a:pt x="98" y="42"/>
                  </a:lnTo>
                  <a:lnTo>
                    <a:pt x="89" y="42"/>
                  </a:lnTo>
                  <a:lnTo>
                    <a:pt x="78" y="42"/>
                  </a:lnTo>
                  <a:lnTo>
                    <a:pt x="67" y="42"/>
                  </a:lnTo>
                  <a:lnTo>
                    <a:pt x="55" y="40"/>
                  </a:lnTo>
                  <a:lnTo>
                    <a:pt x="44" y="38"/>
                  </a:lnTo>
                  <a:lnTo>
                    <a:pt x="32" y="34"/>
                  </a:lnTo>
                  <a:lnTo>
                    <a:pt x="23" y="31"/>
                  </a:lnTo>
                  <a:lnTo>
                    <a:pt x="14" y="27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6" y="3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29" name="Freeform 209">
              <a:extLst>
                <a:ext uri="{FF2B5EF4-FFF2-40B4-BE49-F238E27FC236}">
                  <a16:creationId xmlns:a16="http://schemas.microsoft.com/office/drawing/2014/main" id="{BE1C4A37-7570-4F8F-B698-572484A0B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2703"/>
              <a:ext cx="45" cy="18"/>
            </a:xfrm>
            <a:custGeom>
              <a:avLst/>
              <a:gdLst>
                <a:gd name="T0" fmla="*/ 48 w 92"/>
                <a:gd name="T1" fmla="*/ 2 h 35"/>
                <a:gd name="T2" fmla="*/ 57 w 92"/>
                <a:gd name="T3" fmla="*/ 4 h 35"/>
                <a:gd name="T4" fmla="*/ 65 w 92"/>
                <a:gd name="T5" fmla="*/ 7 h 35"/>
                <a:gd name="T6" fmla="*/ 73 w 92"/>
                <a:gd name="T7" fmla="*/ 9 h 35"/>
                <a:gd name="T8" fmla="*/ 80 w 92"/>
                <a:gd name="T9" fmla="*/ 12 h 35"/>
                <a:gd name="T10" fmla="*/ 85 w 92"/>
                <a:gd name="T11" fmla="*/ 16 h 35"/>
                <a:gd name="T12" fmla="*/ 90 w 92"/>
                <a:gd name="T13" fmla="*/ 19 h 35"/>
                <a:gd name="T14" fmla="*/ 92 w 92"/>
                <a:gd name="T15" fmla="*/ 23 h 35"/>
                <a:gd name="T16" fmla="*/ 92 w 92"/>
                <a:gd name="T17" fmla="*/ 26 h 35"/>
                <a:gd name="T18" fmla="*/ 91 w 92"/>
                <a:gd name="T19" fmla="*/ 28 h 35"/>
                <a:gd name="T20" fmla="*/ 87 w 92"/>
                <a:gd name="T21" fmla="*/ 31 h 35"/>
                <a:gd name="T22" fmla="*/ 83 w 92"/>
                <a:gd name="T23" fmla="*/ 33 h 35"/>
                <a:gd name="T24" fmla="*/ 77 w 92"/>
                <a:gd name="T25" fmla="*/ 34 h 35"/>
                <a:gd name="T26" fmla="*/ 70 w 92"/>
                <a:gd name="T27" fmla="*/ 35 h 35"/>
                <a:gd name="T28" fmla="*/ 62 w 92"/>
                <a:gd name="T29" fmla="*/ 35 h 35"/>
                <a:gd name="T30" fmla="*/ 53 w 92"/>
                <a:gd name="T31" fmla="*/ 34 h 35"/>
                <a:gd name="T32" fmla="*/ 44 w 92"/>
                <a:gd name="T33" fmla="*/ 33 h 35"/>
                <a:gd name="T34" fmla="*/ 34 w 92"/>
                <a:gd name="T35" fmla="*/ 31 h 35"/>
                <a:gd name="T36" fmla="*/ 25 w 92"/>
                <a:gd name="T37" fmla="*/ 28 h 35"/>
                <a:gd name="T38" fmla="*/ 17 w 92"/>
                <a:gd name="T39" fmla="*/ 26 h 35"/>
                <a:gd name="T40" fmla="*/ 11 w 92"/>
                <a:gd name="T41" fmla="*/ 23 h 35"/>
                <a:gd name="T42" fmla="*/ 5 w 92"/>
                <a:gd name="T43" fmla="*/ 19 h 35"/>
                <a:gd name="T44" fmla="*/ 2 w 92"/>
                <a:gd name="T45" fmla="*/ 16 h 35"/>
                <a:gd name="T46" fmla="*/ 0 w 92"/>
                <a:gd name="T47" fmla="*/ 12 h 35"/>
                <a:gd name="T48" fmla="*/ 0 w 92"/>
                <a:gd name="T49" fmla="*/ 9 h 35"/>
                <a:gd name="T50" fmla="*/ 1 w 92"/>
                <a:gd name="T51" fmla="*/ 7 h 35"/>
                <a:gd name="T52" fmla="*/ 4 w 92"/>
                <a:gd name="T53" fmla="*/ 4 h 35"/>
                <a:gd name="T54" fmla="*/ 9 w 92"/>
                <a:gd name="T55" fmla="*/ 2 h 35"/>
                <a:gd name="T56" fmla="*/ 15 w 92"/>
                <a:gd name="T57" fmla="*/ 1 h 35"/>
                <a:gd name="T58" fmla="*/ 22 w 92"/>
                <a:gd name="T59" fmla="*/ 0 h 35"/>
                <a:gd name="T60" fmla="*/ 30 w 92"/>
                <a:gd name="T61" fmla="*/ 0 h 35"/>
                <a:gd name="T62" fmla="*/ 39 w 92"/>
                <a:gd name="T63" fmla="*/ 1 h 35"/>
                <a:gd name="T64" fmla="*/ 48 w 92"/>
                <a:gd name="T6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5">
                  <a:moveTo>
                    <a:pt x="48" y="2"/>
                  </a:moveTo>
                  <a:lnTo>
                    <a:pt x="57" y="4"/>
                  </a:lnTo>
                  <a:lnTo>
                    <a:pt x="65" y="7"/>
                  </a:lnTo>
                  <a:lnTo>
                    <a:pt x="73" y="9"/>
                  </a:lnTo>
                  <a:lnTo>
                    <a:pt x="80" y="12"/>
                  </a:lnTo>
                  <a:lnTo>
                    <a:pt x="85" y="16"/>
                  </a:lnTo>
                  <a:lnTo>
                    <a:pt x="90" y="19"/>
                  </a:lnTo>
                  <a:lnTo>
                    <a:pt x="92" y="23"/>
                  </a:lnTo>
                  <a:lnTo>
                    <a:pt x="92" y="26"/>
                  </a:lnTo>
                  <a:lnTo>
                    <a:pt x="91" y="28"/>
                  </a:lnTo>
                  <a:lnTo>
                    <a:pt x="87" y="31"/>
                  </a:lnTo>
                  <a:lnTo>
                    <a:pt x="83" y="33"/>
                  </a:lnTo>
                  <a:lnTo>
                    <a:pt x="77" y="34"/>
                  </a:lnTo>
                  <a:lnTo>
                    <a:pt x="70" y="35"/>
                  </a:lnTo>
                  <a:lnTo>
                    <a:pt x="62" y="35"/>
                  </a:lnTo>
                  <a:lnTo>
                    <a:pt x="53" y="34"/>
                  </a:lnTo>
                  <a:lnTo>
                    <a:pt x="44" y="33"/>
                  </a:lnTo>
                  <a:lnTo>
                    <a:pt x="34" y="31"/>
                  </a:lnTo>
                  <a:lnTo>
                    <a:pt x="25" y="28"/>
                  </a:lnTo>
                  <a:lnTo>
                    <a:pt x="17" y="26"/>
                  </a:lnTo>
                  <a:lnTo>
                    <a:pt x="11" y="23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4" y="4"/>
                  </a:lnTo>
                  <a:lnTo>
                    <a:pt x="9" y="2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9" y="1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30" name="Freeform 210">
              <a:extLst>
                <a:ext uri="{FF2B5EF4-FFF2-40B4-BE49-F238E27FC236}">
                  <a16:creationId xmlns:a16="http://schemas.microsoft.com/office/drawing/2014/main" id="{4F78DCB9-44C0-40CA-A3EF-0AF0E2DD5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683"/>
              <a:ext cx="21" cy="14"/>
            </a:xfrm>
            <a:custGeom>
              <a:avLst/>
              <a:gdLst>
                <a:gd name="T0" fmla="*/ 22 w 44"/>
                <a:gd name="T1" fmla="*/ 0 h 31"/>
                <a:gd name="T2" fmla="*/ 30 w 44"/>
                <a:gd name="T3" fmla="*/ 0 h 31"/>
                <a:gd name="T4" fmla="*/ 37 w 44"/>
                <a:gd name="T5" fmla="*/ 1 h 31"/>
                <a:gd name="T6" fmla="*/ 41 w 44"/>
                <a:gd name="T7" fmla="*/ 5 h 31"/>
                <a:gd name="T8" fmla="*/ 44 w 44"/>
                <a:gd name="T9" fmla="*/ 10 h 31"/>
                <a:gd name="T10" fmla="*/ 43 w 44"/>
                <a:gd name="T11" fmla="*/ 16 h 31"/>
                <a:gd name="T12" fmla="*/ 38 w 44"/>
                <a:gd name="T13" fmla="*/ 22 h 31"/>
                <a:gd name="T14" fmla="*/ 31 w 44"/>
                <a:gd name="T15" fmla="*/ 26 h 31"/>
                <a:gd name="T16" fmla="*/ 22 w 44"/>
                <a:gd name="T17" fmla="*/ 30 h 31"/>
                <a:gd name="T18" fmla="*/ 14 w 44"/>
                <a:gd name="T19" fmla="*/ 31 h 31"/>
                <a:gd name="T20" fmla="*/ 7 w 44"/>
                <a:gd name="T21" fmla="*/ 30 h 31"/>
                <a:gd name="T22" fmla="*/ 2 w 44"/>
                <a:gd name="T23" fmla="*/ 25 h 31"/>
                <a:gd name="T24" fmla="*/ 0 w 44"/>
                <a:gd name="T25" fmla="*/ 20 h 31"/>
                <a:gd name="T26" fmla="*/ 1 w 44"/>
                <a:gd name="T27" fmla="*/ 14 h 31"/>
                <a:gd name="T28" fmla="*/ 6 w 44"/>
                <a:gd name="T29" fmla="*/ 8 h 31"/>
                <a:gd name="T30" fmla="*/ 13 w 44"/>
                <a:gd name="T31" fmla="*/ 3 h 31"/>
                <a:gd name="T32" fmla="*/ 22 w 44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1">
                  <a:moveTo>
                    <a:pt x="22" y="0"/>
                  </a:moveTo>
                  <a:lnTo>
                    <a:pt x="30" y="0"/>
                  </a:lnTo>
                  <a:lnTo>
                    <a:pt x="37" y="1"/>
                  </a:lnTo>
                  <a:lnTo>
                    <a:pt x="41" y="5"/>
                  </a:lnTo>
                  <a:lnTo>
                    <a:pt x="44" y="10"/>
                  </a:lnTo>
                  <a:lnTo>
                    <a:pt x="43" y="16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2" y="30"/>
                  </a:lnTo>
                  <a:lnTo>
                    <a:pt x="14" y="31"/>
                  </a:lnTo>
                  <a:lnTo>
                    <a:pt x="7" y="30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31" name="Freeform 211">
              <a:extLst>
                <a:ext uri="{FF2B5EF4-FFF2-40B4-BE49-F238E27FC236}">
                  <a16:creationId xmlns:a16="http://schemas.microsoft.com/office/drawing/2014/main" id="{A2C72EE1-9A36-4775-BCB7-32C253DD0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2773"/>
              <a:ext cx="45" cy="18"/>
            </a:xfrm>
            <a:custGeom>
              <a:avLst/>
              <a:gdLst>
                <a:gd name="T0" fmla="*/ 48 w 92"/>
                <a:gd name="T1" fmla="*/ 3 h 36"/>
                <a:gd name="T2" fmla="*/ 57 w 92"/>
                <a:gd name="T3" fmla="*/ 5 h 36"/>
                <a:gd name="T4" fmla="*/ 66 w 92"/>
                <a:gd name="T5" fmla="*/ 7 h 36"/>
                <a:gd name="T6" fmla="*/ 73 w 92"/>
                <a:gd name="T7" fmla="*/ 10 h 36"/>
                <a:gd name="T8" fmla="*/ 80 w 92"/>
                <a:gd name="T9" fmla="*/ 13 h 36"/>
                <a:gd name="T10" fmla="*/ 86 w 92"/>
                <a:gd name="T11" fmla="*/ 16 h 36"/>
                <a:gd name="T12" fmla="*/ 89 w 92"/>
                <a:gd name="T13" fmla="*/ 20 h 36"/>
                <a:gd name="T14" fmla="*/ 92 w 92"/>
                <a:gd name="T15" fmla="*/ 23 h 36"/>
                <a:gd name="T16" fmla="*/ 92 w 92"/>
                <a:gd name="T17" fmla="*/ 27 h 36"/>
                <a:gd name="T18" fmla="*/ 91 w 92"/>
                <a:gd name="T19" fmla="*/ 29 h 36"/>
                <a:gd name="T20" fmla="*/ 87 w 92"/>
                <a:gd name="T21" fmla="*/ 31 h 36"/>
                <a:gd name="T22" fmla="*/ 83 w 92"/>
                <a:gd name="T23" fmla="*/ 34 h 36"/>
                <a:gd name="T24" fmla="*/ 77 w 92"/>
                <a:gd name="T25" fmla="*/ 35 h 36"/>
                <a:gd name="T26" fmla="*/ 70 w 92"/>
                <a:gd name="T27" fmla="*/ 36 h 36"/>
                <a:gd name="T28" fmla="*/ 62 w 92"/>
                <a:gd name="T29" fmla="*/ 36 h 36"/>
                <a:gd name="T30" fmla="*/ 53 w 92"/>
                <a:gd name="T31" fmla="*/ 35 h 36"/>
                <a:gd name="T32" fmla="*/ 43 w 92"/>
                <a:gd name="T33" fmla="*/ 34 h 36"/>
                <a:gd name="T34" fmla="*/ 34 w 92"/>
                <a:gd name="T35" fmla="*/ 31 h 36"/>
                <a:gd name="T36" fmla="*/ 25 w 92"/>
                <a:gd name="T37" fmla="*/ 29 h 36"/>
                <a:gd name="T38" fmla="*/ 17 w 92"/>
                <a:gd name="T39" fmla="*/ 27 h 36"/>
                <a:gd name="T40" fmla="*/ 11 w 92"/>
                <a:gd name="T41" fmla="*/ 23 h 36"/>
                <a:gd name="T42" fmla="*/ 5 w 92"/>
                <a:gd name="T43" fmla="*/ 20 h 36"/>
                <a:gd name="T44" fmla="*/ 2 w 92"/>
                <a:gd name="T45" fmla="*/ 16 h 36"/>
                <a:gd name="T46" fmla="*/ 0 w 92"/>
                <a:gd name="T47" fmla="*/ 13 h 36"/>
                <a:gd name="T48" fmla="*/ 0 w 92"/>
                <a:gd name="T49" fmla="*/ 10 h 36"/>
                <a:gd name="T50" fmla="*/ 1 w 92"/>
                <a:gd name="T51" fmla="*/ 7 h 36"/>
                <a:gd name="T52" fmla="*/ 4 w 92"/>
                <a:gd name="T53" fmla="*/ 5 h 36"/>
                <a:gd name="T54" fmla="*/ 9 w 92"/>
                <a:gd name="T55" fmla="*/ 3 h 36"/>
                <a:gd name="T56" fmla="*/ 15 w 92"/>
                <a:gd name="T57" fmla="*/ 2 h 36"/>
                <a:gd name="T58" fmla="*/ 21 w 92"/>
                <a:gd name="T59" fmla="*/ 0 h 36"/>
                <a:gd name="T60" fmla="*/ 30 w 92"/>
                <a:gd name="T61" fmla="*/ 0 h 36"/>
                <a:gd name="T62" fmla="*/ 39 w 92"/>
                <a:gd name="T63" fmla="*/ 2 h 36"/>
                <a:gd name="T64" fmla="*/ 48 w 92"/>
                <a:gd name="T6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6">
                  <a:moveTo>
                    <a:pt x="48" y="3"/>
                  </a:moveTo>
                  <a:lnTo>
                    <a:pt x="57" y="5"/>
                  </a:lnTo>
                  <a:lnTo>
                    <a:pt x="66" y="7"/>
                  </a:lnTo>
                  <a:lnTo>
                    <a:pt x="73" y="10"/>
                  </a:lnTo>
                  <a:lnTo>
                    <a:pt x="80" y="13"/>
                  </a:lnTo>
                  <a:lnTo>
                    <a:pt x="86" y="16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2" y="27"/>
                  </a:lnTo>
                  <a:lnTo>
                    <a:pt x="91" y="29"/>
                  </a:lnTo>
                  <a:lnTo>
                    <a:pt x="87" y="31"/>
                  </a:lnTo>
                  <a:lnTo>
                    <a:pt x="83" y="34"/>
                  </a:lnTo>
                  <a:lnTo>
                    <a:pt x="77" y="35"/>
                  </a:lnTo>
                  <a:lnTo>
                    <a:pt x="70" y="36"/>
                  </a:lnTo>
                  <a:lnTo>
                    <a:pt x="62" y="36"/>
                  </a:lnTo>
                  <a:lnTo>
                    <a:pt x="53" y="35"/>
                  </a:lnTo>
                  <a:lnTo>
                    <a:pt x="43" y="34"/>
                  </a:lnTo>
                  <a:lnTo>
                    <a:pt x="34" y="31"/>
                  </a:lnTo>
                  <a:lnTo>
                    <a:pt x="25" y="29"/>
                  </a:lnTo>
                  <a:lnTo>
                    <a:pt x="17" y="27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3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2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32" name="Freeform 212">
              <a:extLst>
                <a:ext uri="{FF2B5EF4-FFF2-40B4-BE49-F238E27FC236}">
                  <a16:creationId xmlns:a16="http://schemas.microsoft.com/office/drawing/2014/main" id="{DDB2C9DA-77C1-42F3-95F2-7BE8C423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" y="2705"/>
              <a:ext cx="39" cy="14"/>
            </a:xfrm>
            <a:custGeom>
              <a:avLst/>
              <a:gdLst>
                <a:gd name="T0" fmla="*/ 40 w 76"/>
                <a:gd name="T1" fmla="*/ 1 h 26"/>
                <a:gd name="T2" fmla="*/ 48 w 76"/>
                <a:gd name="T3" fmla="*/ 2 h 26"/>
                <a:gd name="T4" fmla="*/ 55 w 76"/>
                <a:gd name="T5" fmla="*/ 5 h 26"/>
                <a:gd name="T6" fmla="*/ 61 w 76"/>
                <a:gd name="T7" fmla="*/ 7 h 26"/>
                <a:gd name="T8" fmla="*/ 66 w 76"/>
                <a:gd name="T9" fmla="*/ 9 h 26"/>
                <a:gd name="T10" fmla="*/ 70 w 76"/>
                <a:gd name="T11" fmla="*/ 11 h 26"/>
                <a:gd name="T12" fmla="*/ 73 w 76"/>
                <a:gd name="T13" fmla="*/ 14 h 26"/>
                <a:gd name="T14" fmla="*/ 76 w 76"/>
                <a:gd name="T15" fmla="*/ 17 h 26"/>
                <a:gd name="T16" fmla="*/ 76 w 76"/>
                <a:gd name="T17" fmla="*/ 20 h 26"/>
                <a:gd name="T18" fmla="*/ 74 w 76"/>
                <a:gd name="T19" fmla="*/ 22 h 26"/>
                <a:gd name="T20" fmla="*/ 72 w 76"/>
                <a:gd name="T21" fmla="*/ 24 h 26"/>
                <a:gd name="T22" fmla="*/ 68 w 76"/>
                <a:gd name="T23" fmla="*/ 25 h 26"/>
                <a:gd name="T24" fmla="*/ 63 w 76"/>
                <a:gd name="T25" fmla="*/ 26 h 26"/>
                <a:gd name="T26" fmla="*/ 57 w 76"/>
                <a:gd name="T27" fmla="*/ 26 h 26"/>
                <a:gd name="T28" fmla="*/ 50 w 76"/>
                <a:gd name="T29" fmla="*/ 26 h 26"/>
                <a:gd name="T30" fmla="*/ 43 w 76"/>
                <a:gd name="T31" fmla="*/ 26 h 26"/>
                <a:gd name="T32" fmla="*/ 35 w 76"/>
                <a:gd name="T33" fmla="*/ 25 h 26"/>
                <a:gd name="T34" fmla="*/ 27 w 76"/>
                <a:gd name="T35" fmla="*/ 24 h 26"/>
                <a:gd name="T36" fmla="*/ 20 w 76"/>
                <a:gd name="T37" fmla="*/ 22 h 26"/>
                <a:gd name="T38" fmla="*/ 15 w 76"/>
                <a:gd name="T39" fmla="*/ 20 h 26"/>
                <a:gd name="T40" fmla="*/ 9 w 76"/>
                <a:gd name="T41" fmla="*/ 17 h 26"/>
                <a:gd name="T42" fmla="*/ 5 w 76"/>
                <a:gd name="T43" fmla="*/ 15 h 26"/>
                <a:gd name="T44" fmla="*/ 2 w 76"/>
                <a:gd name="T45" fmla="*/ 13 h 26"/>
                <a:gd name="T46" fmla="*/ 0 w 76"/>
                <a:gd name="T47" fmla="*/ 9 h 26"/>
                <a:gd name="T48" fmla="*/ 0 w 76"/>
                <a:gd name="T49" fmla="*/ 7 h 26"/>
                <a:gd name="T50" fmla="*/ 1 w 76"/>
                <a:gd name="T51" fmla="*/ 5 h 26"/>
                <a:gd name="T52" fmla="*/ 4 w 76"/>
                <a:gd name="T53" fmla="*/ 2 h 26"/>
                <a:gd name="T54" fmla="*/ 8 w 76"/>
                <a:gd name="T55" fmla="*/ 1 h 26"/>
                <a:gd name="T56" fmla="*/ 13 w 76"/>
                <a:gd name="T57" fmla="*/ 0 h 26"/>
                <a:gd name="T58" fmla="*/ 19 w 76"/>
                <a:gd name="T59" fmla="*/ 0 h 26"/>
                <a:gd name="T60" fmla="*/ 26 w 76"/>
                <a:gd name="T61" fmla="*/ 0 h 26"/>
                <a:gd name="T62" fmla="*/ 33 w 76"/>
                <a:gd name="T63" fmla="*/ 0 h 26"/>
                <a:gd name="T64" fmla="*/ 40 w 76"/>
                <a:gd name="T6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26">
                  <a:moveTo>
                    <a:pt x="40" y="1"/>
                  </a:moveTo>
                  <a:lnTo>
                    <a:pt x="48" y="2"/>
                  </a:lnTo>
                  <a:lnTo>
                    <a:pt x="55" y="5"/>
                  </a:lnTo>
                  <a:lnTo>
                    <a:pt x="61" y="7"/>
                  </a:lnTo>
                  <a:lnTo>
                    <a:pt x="66" y="9"/>
                  </a:lnTo>
                  <a:lnTo>
                    <a:pt x="70" y="11"/>
                  </a:lnTo>
                  <a:lnTo>
                    <a:pt x="73" y="14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6"/>
                  </a:lnTo>
                  <a:lnTo>
                    <a:pt x="50" y="26"/>
                  </a:lnTo>
                  <a:lnTo>
                    <a:pt x="43" y="26"/>
                  </a:lnTo>
                  <a:lnTo>
                    <a:pt x="35" y="25"/>
                  </a:lnTo>
                  <a:lnTo>
                    <a:pt x="27" y="24"/>
                  </a:lnTo>
                  <a:lnTo>
                    <a:pt x="20" y="22"/>
                  </a:lnTo>
                  <a:lnTo>
                    <a:pt x="15" y="20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33" name="Freeform 213">
              <a:extLst>
                <a:ext uri="{FF2B5EF4-FFF2-40B4-BE49-F238E27FC236}">
                  <a16:creationId xmlns:a16="http://schemas.microsoft.com/office/drawing/2014/main" id="{D6EEB6EB-D45C-40EC-B160-CC77F7B81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683"/>
              <a:ext cx="18" cy="12"/>
            </a:xfrm>
            <a:custGeom>
              <a:avLst/>
              <a:gdLst>
                <a:gd name="T0" fmla="*/ 17 w 34"/>
                <a:gd name="T1" fmla="*/ 0 h 25"/>
                <a:gd name="T2" fmla="*/ 24 w 34"/>
                <a:gd name="T3" fmla="*/ 0 h 25"/>
                <a:gd name="T4" fmla="*/ 30 w 34"/>
                <a:gd name="T5" fmla="*/ 1 h 25"/>
                <a:gd name="T6" fmla="*/ 33 w 34"/>
                <a:gd name="T7" fmla="*/ 4 h 25"/>
                <a:gd name="T8" fmla="*/ 34 w 34"/>
                <a:gd name="T9" fmla="*/ 9 h 25"/>
                <a:gd name="T10" fmla="*/ 33 w 34"/>
                <a:gd name="T11" fmla="*/ 14 h 25"/>
                <a:gd name="T12" fmla="*/ 30 w 34"/>
                <a:gd name="T13" fmla="*/ 18 h 25"/>
                <a:gd name="T14" fmla="*/ 24 w 34"/>
                <a:gd name="T15" fmla="*/ 23 h 25"/>
                <a:gd name="T16" fmla="*/ 17 w 34"/>
                <a:gd name="T17" fmla="*/ 25 h 25"/>
                <a:gd name="T18" fmla="*/ 10 w 34"/>
                <a:gd name="T19" fmla="*/ 25 h 25"/>
                <a:gd name="T20" fmla="*/ 6 w 34"/>
                <a:gd name="T21" fmla="*/ 24 h 25"/>
                <a:gd name="T22" fmla="*/ 1 w 34"/>
                <a:gd name="T23" fmla="*/ 21 h 25"/>
                <a:gd name="T24" fmla="*/ 0 w 34"/>
                <a:gd name="T25" fmla="*/ 16 h 25"/>
                <a:gd name="T26" fmla="*/ 1 w 34"/>
                <a:gd name="T27" fmla="*/ 11 h 25"/>
                <a:gd name="T28" fmla="*/ 6 w 34"/>
                <a:gd name="T29" fmla="*/ 7 h 25"/>
                <a:gd name="T30" fmla="*/ 10 w 34"/>
                <a:gd name="T31" fmla="*/ 2 h 25"/>
                <a:gd name="T32" fmla="*/ 17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17" y="0"/>
                  </a:moveTo>
                  <a:lnTo>
                    <a:pt x="24" y="0"/>
                  </a:lnTo>
                  <a:lnTo>
                    <a:pt x="30" y="1"/>
                  </a:lnTo>
                  <a:lnTo>
                    <a:pt x="33" y="4"/>
                  </a:lnTo>
                  <a:lnTo>
                    <a:pt x="34" y="9"/>
                  </a:lnTo>
                  <a:lnTo>
                    <a:pt x="33" y="14"/>
                  </a:lnTo>
                  <a:lnTo>
                    <a:pt x="30" y="18"/>
                  </a:lnTo>
                  <a:lnTo>
                    <a:pt x="24" y="23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6" y="7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34" name="Freeform 214">
              <a:extLst>
                <a:ext uri="{FF2B5EF4-FFF2-40B4-BE49-F238E27FC236}">
                  <a16:creationId xmlns:a16="http://schemas.microsoft.com/office/drawing/2014/main" id="{E1265477-443C-46E4-BA7F-4C55DD443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2773"/>
              <a:ext cx="39" cy="14"/>
            </a:xfrm>
            <a:custGeom>
              <a:avLst/>
              <a:gdLst>
                <a:gd name="T0" fmla="*/ 39 w 74"/>
                <a:gd name="T1" fmla="*/ 1 h 27"/>
                <a:gd name="T2" fmla="*/ 47 w 74"/>
                <a:gd name="T3" fmla="*/ 2 h 27"/>
                <a:gd name="T4" fmla="*/ 54 w 74"/>
                <a:gd name="T5" fmla="*/ 4 h 27"/>
                <a:gd name="T6" fmla="*/ 59 w 74"/>
                <a:gd name="T7" fmla="*/ 7 h 27"/>
                <a:gd name="T8" fmla="*/ 65 w 74"/>
                <a:gd name="T9" fmla="*/ 9 h 27"/>
                <a:gd name="T10" fmla="*/ 69 w 74"/>
                <a:gd name="T11" fmla="*/ 12 h 27"/>
                <a:gd name="T12" fmla="*/ 72 w 74"/>
                <a:gd name="T13" fmla="*/ 15 h 27"/>
                <a:gd name="T14" fmla="*/ 74 w 74"/>
                <a:gd name="T15" fmla="*/ 17 h 27"/>
                <a:gd name="T16" fmla="*/ 74 w 74"/>
                <a:gd name="T17" fmla="*/ 19 h 27"/>
                <a:gd name="T18" fmla="*/ 73 w 74"/>
                <a:gd name="T19" fmla="*/ 21 h 27"/>
                <a:gd name="T20" fmla="*/ 71 w 74"/>
                <a:gd name="T21" fmla="*/ 24 h 27"/>
                <a:gd name="T22" fmla="*/ 66 w 74"/>
                <a:gd name="T23" fmla="*/ 25 h 27"/>
                <a:gd name="T24" fmla="*/ 62 w 74"/>
                <a:gd name="T25" fmla="*/ 26 h 27"/>
                <a:gd name="T26" fmla="*/ 56 w 74"/>
                <a:gd name="T27" fmla="*/ 27 h 27"/>
                <a:gd name="T28" fmla="*/ 49 w 74"/>
                <a:gd name="T29" fmla="*/ 27 h 27"/>
                <a:gd name="T30" fmla="*/ 42 w 74"/>
                <a:gd name="T31" fmla="*/ 26 h 27"/>
                <a:gd name="T32" fmla="*/ 34 w 74"/>
                <a:gd name="T33" fmla="*/ 25 h 27"/>
                <a:gd name="T34" fmla="*/ 26 w 74"/>
                <a:gd name="T35" fmla="*/ 24 h 27"/>
                <a:gd name="T36" fmla="*/ 19 w 74"/>
                <a:gd name="T37" fmla="*/ 21 h 27"/>
                <a:gd name="T38" fmla="*/ 13 w 74"/>
                <a:gd name="T39" fmla="*/ 19 h 27"/>
                <a:gd name="T40" fmla="*/ 9 w 74"/>
                <a:gd name="T41" fmla="*/ 17 h 27"/>
                <a:gd name="T42" fmla="*/ 4 w 74"/>
                <a:gd name="T43" fmla="*/ 15 h 27"/>
                <a:gd name="T44" fmla="*/ 1 w 74"/>
                <a:gd name="T45" fmla="*/ 12 h 27"/>
                <a:gd name="T46" fmla="*/ 0 w 74"/>
                <a:gd name="T47" fmla="*/ 9 h 27"/>
                <a:gd name="T48" fmla="*/ 0 w 74"/>
                <a:gd name="T49" fmla="*/ 7 h 27"/>
                <a:gd name="T50" fmla="*/ 1 w 74"/>
                <a:gd name="T51" fmla="*/ 4 h 27"/>
                <a:gd name="T52" fmla="*/ 3 w 74"/>
                <a:gd name="T53" fmla="*/ 2 h 27"/>
                <a:gd name="T54" fmla="*/ 6 w 74"/>
                <a:gd name="T55" fmla="*/ 1 h 27"/>
                <a:gd name="T56" fmla="*/ 12 w 74"/>
                <a:gd name="T57" fmla="*/ 0 h 27"/>
                <a:gd name="T58" fmla="*/ 18 w 74"/>
                <a:gd name="T59" fmla="*/ 0 h 27"/>
                <a:gd name="T60" fmla="*/ 24 w 74"/>
                <a:gd name="T61" fmla="*/ 0 h 27"/>
                <a:gd name="T62" fmla="*/ 31 w 74"/>
                <a:gd name="T63" fmla="*/ 0 h 27"/>
                <a:gd name="T64" fmla="*/ 39 w 74"/>
                <a:gd name="T6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27">
                  <a:moveTo>
                    <a:pt x="39" y="1"/>
                  </a:moveTo>
                  <a:lnTo>
                    <a:pt x="47" y="2"/>
                  </a:lnTo>
                  <a:lnTo>
                    <a:pt x="54" y="4"/>
                  </a:lnTo>
                  <a:lnTo>
                    <a:pt x="59" y="7"/>
                  </a:lnTo>
                  <a:lnTo>
                    <a:pt x="65" y="9"/>
                  </a:lnTo>
                  <a:lnTo>
                    <a:pt x="69" y="12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1"/>
                  </a:lnTo>
                  <a:lnTo>
                    <a:pt x="71" y="24"/>
                  </a:lnTo>
                  <a:lnTo>
                    <a:pt x="66" y="25"/>
                  </a:lnTo>
                  <a:lnTo>
                    <a:pt x="62" y="26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4" y="25"/>
                  </a:lnTo>
                  <a:lnTo>
                    <a:pt x="26" y="24"/>
                  </a:lnTo>
                  <a:lnTo>
                    <a:pt x="19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35" name="Freeform 215">
              <a:extLst>
                <a:ext uri="{FF2B5EF4-FFF2-40B4-BE49-F238E27FC236}">
                  <a16:creationId xmlns:a16="http://schemas.microsoft.com/office/drawing/2014/main" id="{EA82BE94-1898-40D4-887C-FA7F65E18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05"/>
              <a:ext cx="24" cy="10"/>
            </a:xfrm>
            <a:custGeom>
              <a:avLst/>
              <a:gdLst>
                <a:gd name="T0" fmla="*/ 26 w 48"/>
                <a:gd name="T1" fmla="*/ 1 h 17"/>
                <a:gd name="T2" fmla="*/ 35 w 48"/>
                <a:gd name="T3" fmla="*/ 4 h 17"/>
                <a:gd name="T4" fmla="*/ 42 w 48"/>
                <a:gd name="T5" fmla="*/ 6 h 17"/>
                <a:gd name="T6" fmla="*/ 46 w 48"/>
                <a:gd name="T7" fmla="*/ 9 h 17"/>
                <a:gd name="T8" fmla="*/ 48 w 48"/>
                <a:gd name="T9" fmla="*/ 13 h 17"/>
                <a:gd name="T10" fmla="*/ 45 w 48"/>
                <a:gd name="T11" fmla="*/ 15 h 17"/>
                <a:gd name="T12" fmla="*/ 41 w 48"/>
                <a:gd name="T13" fmla="*/ 17 h 17"/>
                <a:gd name="T14" fmla="*/ 33 w 48"/>
                <a:gd name="T15" fmla="*/ 17 h 17"/>
                <a:gd name="T16" fmla="*/ 23 w 48"/>
                <a:gd name="T17" fmla="*/ 16 h 17"/>
                <a:gd name="T18" fmla="*/ 14 w 48"/>
                <a:gd name="T19" fmla="*/ 14 h 17"/>
                <a:gd name="T20" fmla="*/ 7 w 48"/>
                <a:gd name="T21" fmla="*/ 12 h 17"/>
                <a:gd name="T22" fmla="*/ 1 w 48"/>
                <a:gd name="T23" fmla="*/ 8 h 17"/>
                <a:gd name="T24" fmla="*/ 0 w 48"/>
                <a:gd name="T25" fmla="*/ 5 h 17"/>
                <a:gd name="T26" fmla="*/ 3 w 48"/>
                <a:gd name="T27" fmla="*/ 2 h 17"/>
                <a:gd name="T28" fmla="*/ 8 w 48"/>
                <a:gd name="T29" fmla="*/ 0 h 17"/>
                <a:gd name="T30" fmla="*/ 16 w 48"/>
                <a:gd name="T31" fmla="*/ 0 h 17"/>
                <a:gd name="T32" fmla="*/ 26 w 48"/>
                <a:gd name="T3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17">
                  <a:moveTo>
                    <a:pt x="26" y="1"/>
                  </a:moveTo>
                  <a:lnTo>
                    <a:pt x="35" y="4"/>
                  </a:lnTo>
                  <a:lnTo>
                    <a:pt x="42" y="6"/>
                  </a:lnTo>
                  <a:lnTo>
                    <a:pt x="46" y="9"/>
                  </a:lnTo>
                  <a:lnTo>
                    <a:pt x="48" y="13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3" y="16"/>
                  </a:lnTo>
                  <a:lnTo>
                    <a:pt x="14" y="14"/>
                  </a:lnTo>
                  <a:lnTo>
                    <a:pt x="7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36" name="Freeform 216">
              <a:extLst>
                <a:ext uri="{FF2B5EF4-FFF2-40B4-BE49-F238E27FC236}">
                  <a16:creationId xmlns:a16="http://schemas.microsoft.com/office/drawing/2014/main" id="{DCA51AA4-3217-448A-96D5-0BD62BD37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2683"/>
              <a:ext cx="9" cy="8"/>
            </a:xfrm>
            <a:custGeom>
              <a:avLst/>
              <a:gdLst>
                <a:gd name="T0" fmla="*/ 12 w 22"/>
                <a:gd name="T1" fmla="*/ 0 h 16"/>
                <a:gd name="T2" fmla="*/ 16 w 22"/>
                <a:gd name="T3" fmla="*/ 0 h 16"/>
                <a:gd name="T4" fmla="*/ 19 w 22"/>
                <a:gd name="T5" fmla="*/ 1 h 16"/>
                <a:gd name="T6" fmla="*/ 21 w 22"/>
                <a:gd name="T7" fmla="*/ 2 h 16"/>
                <a:gd name="T8" fmla="*/ 22 w 22"/>
                <a:gd name="T9" fmla="*/ 6 h 16"/>
                <a:gd name="T10" fmla="*/ 21 w 22"/>
                <a:gd name="T11" fmla="*/ 8 h 16"/>
                <a:gd name="T12" fmla="*/ 19 w 22"/>
                <a:gd name="T13" fmla="*/ 11 h 16"/>
                <a:gd name="T14" fmla="*/ 16 w 22"/>
                <a:gd name="T15" fmla="*/ 14 h 16"/>
                <a:gd name="T16" fmla="*/ 12 w 22"/>
                <a:gd name="T17" fmla="*/ 15 h 16"/>
                <a:gd name="T18" fmla="*/ 7 w 22"/>
                <a:gd name="T19" fmla="*/ 16 h 16"/>
                <a:gd name="T20" fmla="*/ 4 w 22"/>
                <a:gd name="T21" fmla="*/ 15 h 16"/>
                <a:gd name="T22" fmla="*/ 1 w 22"/>
                <a:gd name="T23" fmla="*/ 14 h 16"/>
                <a:gd name="T24" fmla="*/ 0 w 22"/>
                <a:gd name="T25" fmla="*/ 10 h 16"/>
                <a:gd name="T26" fmla="*/ 1 w 22"/>
                <a:gd name="T27" fmla="*/ 7 h 16"/>
                <a:gd name="T28" fmla="*/ 4 w 22"/>
                <a:gd name="T29" fmla="*/ 3 h 16"/>
                <a:gd name="T30" fmla="*/ 7 w 22"/>
                <a:gd name="T31" fmla="*/ 1 h 16"/>
                <a:gd name="T32" fmla="*/ 12 w 22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6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6" y="14"/>
                  </a:lnTo>
                  <a:lnTo>
                    <a:pt x="12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37" name="Freeform 217">
              <a:extLst>
                <a:ext uri="{FF2B5EF4-FFF2-40B4-BE49-F238E27FC236}">
                  <a16:creationId xmlns:a16="http://schemas.microsoft.com/office/drawing/2014/main" id="{D499E2C6-42AF-4D4A-8A54-44CA43E468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775"/>
              <a:ext cx="24" cy="8"/>
            </a:xfrm>
            <a:custGeom>
              <a:avLst/>
              <a:gdLst>
                <a:gd name="T0" fmla="*/ 26 w 47"/>
                <a:gd name="T1" fmla="*/ 1 h 17"/>
                <a:gd name="T2" fmla="*/ 35 w 47"/>
                <a:gd name="T3" fmla="*/ 3 h 17"/>
                <a:gd name="T4" fmla="*/ 42 w 47"/>
                <a:gd name="T5" fmla="*/ 7 h 17"/>
                <a:gd name="T6" fmla="*/ 46 w 47"/>
                <a:gd name="T7" fmla="*/ 9 h 17"/>
                <a:gd name="T8" fmla="*/ 47 w 47"/>
                <a:gd name="T9" fmla="*/ 12 h 17"/>
                <a:gd name="T10" fmla="*/ 45 w 47"/>
                <a:gd name="T11" fmla="*/ 15 h 17"/>
                <a:gd name="T12" fmla="*/ 40 w 47"/>
                <a:gd name="T13" fmla="*/ 17 h 17"/>
                <a:gd name="T14" fmla="*/ 32 w 47"/>
                <a:gd name="T15" fmla="*/ 17 h 17"/>
                <a:gd name="T16" fmla="*/ 22 w 47"/>
                <a:gd name="T17" fmla="*/ 16 h 17"/>
                <a:gd name="T18" fmla="*/ 13 w 47"/>
                <a:gd name="T19" fmla="*/ 14 h 17"/>
                <a:gd name="T20" fmla="*/ 6 w 47"/>
                <a:gd name="T21" fmla="*/ 11 h 17"/>
                <a:gd name="T22" fmla="*/ 1 w 47"/>
                <a:gd name="T23" fmla="*/ 8 h 17"/>
                <a:gd name="T24" fmla="*/ 0 w 47"/>
                <a:gd name="T25" fmla="*/ 4 h 17"/>
                <a:gd name="T26" fmla="*/ 2 w 47"/>
                <a:gd name="T27" fmla="*/ 2 h 17"/>
                <a:gd name="T28" fmla="*/ 8 w 47"/>
                <a:gd name="T29" fmla="*/ 0 h 17"/>
                <a:gd name="T30" fmla="*/ 16 w 47"/>
                <a:gd name="T31" fmla="*/ 0 h 17"/>
                <a:gd name="T32" fmla="*/ 26 w 47"/>
                <a:gd name="T3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">
                  <a:moveTo>
                    <a:pt x="26" y="1"/>
                  </a:moveTo>
                  <a:lnTo>
                    <a:pt x="35" y="3"/>
                  </a:lnTo>
                  <a:lnTo>
                    <a:pt x="42" y="7"/>
                  </a:lnTo>
                  <a:lnTo>
                    <a:pt x="46" y="9"/>
                  </a:lnTo>
                  <a:lnTo>
                    <a:pt x="47" y="12"/>
                  </a:lnTo>
                  <a:lnTo>
                    <a:pt x="45" y="15"/>
                  </a:lnTo>
                  <a:lnTo>
                    <a:pt x="40" y="17"/>
                  </a:lnTo>
                  <a:lnTo>
                    <a:pt x="32" y="17"/>
                  </a:lnTo>
                  <a:lnTo>
                    <a:pt x="22" y="16"/>
                  </a:lnTo>
                  <a:lnTo>
                    <a:pt x="13" y="14"/>
                  </a:lnTo>
                  <a:lnTo>
                    <a:pt x="6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30938" name="Object 218">
            <a:extLst>
              <a:ext uri="{FF2B5EF4-FFF2-40B4-BE49-F238E27FC236}">
                <a16:creationId xmlns:a16="http://schemas.microsoft.com/office/drawing/2014/main" id="{CDEAE87F-9BF1-413B-B373-4B7CF7D647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6750" y="4445000"/>
          <a:ext cx="454025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5" name="ClipArt" r:id="rId4" imgW="908914" imgH="627278" progId="MS_ClipArt_Gallery.2">
                  <p:embed/>
                </p:oleObj>
              </mc:Choice>
              <mc:Fallback>
                <p:oleObj name="ClipArt" r:id="rId4" imgW="908914" imgH="627278" progId="MS_ClipArt_Gallery.2">
                  <p:embed/>
                  <p:pic>
                    <p:nvPicPr>
                      <p:cNvPr id="0" name="Object 2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4445000"/>
                        <a:ext cx="454025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939" name="AutoShape 219">
            <a:extLst>
              <a:ext uri="{FF2B5EF4-FFF2-40B4-BE49-F238E27FC236}">
                <a16:creationId xmlns:a16="http://schemas.microsoft.com/office/drawing/2014/main" id="{3E0D8022-D32C-4EDD-B65D-CE3C22B8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819400"/>
            <a:ext cx="1779588" cy="1182688"/>
          </a:xfrm>
          <a:prstGeom prst="cloudCallout">
            <a:avLst>
              <a:gd name="adj1" fmla="val 17528"/>
              <a:gd name="adj2" fmla="val 37384"/>
            </a:avLst>
          </a:prstGeom>
          <a:gradFill rotWithShape="0">
            <a:gsLst>
              <a:gs pos="0">
                <a:srgbClr val="3399FF"/>
              </a:gs>
              <a:gs pos="100000">
                <a:schemeClr val="accent2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 b="1">
                <a:solidFill>
                  <a:srgbClr val="FFFF00"/>
                </a:solidFill>
              </a:rPr>
              <a:t>ISDN Network</a:t>
            </a:r>
          </a:p>
        </p:txBody>
      </p:sp>
      <p:cxnSp>
        <p:nvCxnSpPr>
          <p:cNvPr id="37896" name="AutoShape 220">
            <a:extLst>
              <a:ext uri="{FF2B5EF4-FFF2-40B4-BE49-F238E27FC236}">
                <a16:creationId xmlns:a16="http://schemas.microsoft.com/office/drawing/2014/main" id="{4259D0BF-EDEC-4BFE-8A72-DABA2E259D16}"/>
              </a:ext>
            </a:extLst>
          </p:cNvPr>
          <p:cNvCxnSpPr>
            <a:cxnSpLocks noChangeShapeType="1"/>
            <a:stCxn id="32126" idx="3"/>
            <a:endCxn id="30805" idx="16"/>
          </p:cNvCxnSpPr>
          <p:nvPr/>
        </p:nvCxnSpPr>
        <p:spPr bwMode="auto">
          <a:xfrm flipH="1">
            <a:off x="628650" y="2487613"/>
            <a:ext cx="3175" cy="4127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7" name="AutoShape 221">
            <a:extLst>
              <a:ext uri="{FF2B5EF4-FFF2-40B4-BE49-F238E27FC236}">
                <a16:creationId xmlns:a16="http://schemas.microsoft.com/office/drawing/2014/main" id="{44DF6D43-2AA9-4BFF-B6C7-A2681F01CDCD}"/>
              </a:ext>
            </a:extLst>
          </p:cNvPr>
          <p:cNvCxnSpPr>
            <a:cxnSpLocks noChangeShapeType="1"/>
            <a:stCxn id="32128" idx="3"/>
            <a:endCxn id="30912" idx="12"/>
          </p:cNvCxnSpPr>
          <p:nvPr/>
        </p:nvCxnSpPr>
        <p:spPr bwMode="auto">
          <a:xfrm>
            <a:off x="1404938" y="2438400"/>
            <a:ext cx="0" cy="4587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2" name="AutoShape 222">
            <a:extLst>
              <a:ext uri="{FF2B5EF4-FFF2-40B4-BE49-F238E27FC236}">
                <a16:creationId xmlns:a16="http://schemas.microsoft.com/office/drawing/2014/main" id="{C3FBAF73-FC8B-42E8-9758-51442055431C}"/>
              </a:ext>
            </a:extLst>
          </p:cNvPr>
          <p:cNvCxnSpPr>
            <a:cxnSpLocks noChangeShapeType="1"/>
            <a:stCxn id="32124" idx="3"/>
            <a:endCxn id="32096" idx="11"/>
          </p:cNvCxnSpPr>
          <p:nvPr/>
        </p:nvCxnSpPr>
        <p:spPr bwMode="auto">
          <a:xfrm flipH="1">
            <a:off x="2159000" y="2438400"/>
            <a:ext cx="7938" cy="476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899" name="AutoShape 223">
            <a:extLst>
              <a:ext uri="{FF2B5EF4-FFF2-40B4-BE49-F238E27FC236}">
                <a16:creationId xmlns:a16="http://schemas.microsoft.com/office/drawing/2014/main" id="{C25D0319-D25C-4B5C-8499-400DD068A85D}"/>
              </a:ext>
            </a:extLst>
          </p:cNvPr>
          <p:cNvCxnSpPr>
            <a:cxnSpLocks noChangeShapeType="1"/>
            <a:stCxn id="30830" idx="5"/>
          </p:cNvCxnSpPr>
          <p:nvPr/>
        </p:nvCxnSpPr>
        <p:spPr bwMode="auto">
          <a:xfrm>
            <a:off x="673100" y="3152775"/>
            <a:ext cx="220663" cy="12922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900" name="AutoShape 224">
            <a:extLst>
              <a:ext uri="{FF2B5EF4-FFF2-40B4-BE49-F238E27FC236}">
                <a16:creationId xmlns:a16="http://schemas.microsoft.com/office/drawing/2014/main" id="{2233E115-067D-4985-8BBD-0874AE489067}"/>
              </a:ext>
            </a:extLst>
          </p:cNvPr>
          <p:cNvCxnSpPr>
            <a:cxnSpLocks noChangeShapeType="1"/>
            <a:stCxn id="30937" idx="11"/>
          </p:cNvCxnSpPr>
          <p:nvPr/>
        </p:nvCxnSpPr>
        <p:spPr bwMode="auto">
          <a:xfrm flipH="1">
            <a:off x="893763" y="3144838"/>
            <a:ext cx="611187" cy="1300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45" name="AutoShape 225">
            <a:extLst>
              <a:ext uri="{FF2B5EF4-FFF2-40B4-BE49-F238E27FC236}">
                <a16:creationId xmlns:a16="http://schemas.microsoft.com/office/drawing/2014/main" id="{EC25EBC7-E6E6-44DC-BFA6-9198841F8100}"/>
              </a:ext>
            </a:extLst>
          </p:cNvPr>
          <p:cNvCxnSpPr>
            <a:cxnSpLocks noChangeShapeType="1"/>
            <a:stCxn id="32121" idx="10"/>
          </p:cNvCxnSpPr>
          <p:nvPr/>
        </p:nvCxnSpPr>
        <p:spPr bwMode="auto">
          <a:xfrm>
            <a:off x="2274888" y="3160713"/>
            <a:ext cx="269875" cy="3032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7902" name="Group 226">
            <a:extLst>
              <a:ext uri="{FF2B5EF4-FFF2-40B4-BE49-F238E27FC236}">
                <a16:creationId xmlns:a16="http://schemas.microsoft.com/office/drawing/2014/main" id="{260E448C-4EEA-4EC9-872F-6339E253CC17}"/>
              </a:ext>
            </a:extLst>
          </p:cNvPr>
          <p:cNvGrpSpPr>
            <a:grpSpLocks/>
          </p:cNvGrpSpPr>
          <p:nvPr/>
        </p:nvGrpSpPr>
        <p:grpSpPr bwMode="auto">
          <a:xfrm>
            <a:off x="1870075" y="744538"/>
            <a:ext cx="1330325" cy="446087"/>
            <a:chOff x="1178" y="469"/>
            <a:chExt cx="1270" cy="281"/>
          </a:xfrm>
        </p:grpSpPr>
        <p:sp>
          <p:nvSpPr>
            <p:cNvPr id="30947" name="Freeform 227">
              <a:extLst>
                <a:ext uri="{FF2B5EF4-FFF2-40B4-BE49-F238E27FC236}">
                  <a16:creationId xmlns:a16="http://schemas.microsoft.com/office/drawing/2014/main" id="{9B2CC6F8-6A6E-4A62-8DA5-72151A4D9799}"/>
                </a:ext>
              </a:extLst>
            </p:cNvPr>
            <p:cNvSpPr>
              <a:spLocks/>
            </p:cNvSpPr>
            <p:nvPr/>
          </p:nvSpPr>
          <p:spPr bwMode="auto">
            <a:xfrm rot="-712789">
              <a:off x="1178" y="469"/>
              <a:ext cx="1078" cy="135"/>
            </a:xfrm>
            <a:custGeom>
              <a:avLst/>
              <a:gdLst>
                <a:gd name="T0" fmla="*/ 0 w 1078"/>
                <a:gd name="T1" fmla="*/ 178 h 178"/>
                <a:gd name="T2" fmla="*/ 422 w 1078"/>
                <a:gd name="T3" fmla="*/ 66 h 178"/>
                <a:gd name="T4" fmla="*/ 367 w 1078"/>
                <a:gd name="T5" fmla="*/ 133 h 178"/>
                <a:gd name="T6" fmla="*/ 1078 w 107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178">
                  <a:moveTo>
                    <a:pt x="0" y="178"/>
                  </a:moveTo>
                  <a:lnTo>
                    <a:pt x="422" y="66"/>
                  </a:lnTo>
                  <a:lnTo>
                    <a:pt x="367" y="133"/>
                  </a:lnTo>
                  <a:lnTo>
                    <a:pt x="10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48" name="Freeform 228">
              <a:extLst>
                <a:ext uri="{FF2B5EF4-FFF2-40B4-BE49-F238E27FC236}">
                  <a16:creationId xmlns:a16="http://schemas.microsoft.com/office/drawing/2014/main" id="{C8F4C844-8AAF-4A22-B9E5-98B499ED863F}"/>
                </a:ext>
              </a:extLst>
            </p:cNvPr>
            <p:cNvSpPr>
              <a:spLocks/>
            </p:cNvSpPr>
            <p:nvPr/>
          </p:nvSpPr>
          <p:spPr bwMode="auto">
            <a:xfrm rot="-712789">
              <a:off x="1273" y="542"/>
              <a:ext cx="1079" cy="135"/>
            </a:xfrm>
            <a:custGeom>
              <a:avLst/>
              <a:gdLst>
                <a:gd name="T0" fmla="*/ 0 w 1078"/>
                <a:gd name="T1" fmla="*/ 178 h 178"/>
                <a:gd name="T2" fmla="*/ 422 w 1078"/>
                <a:gd name="T3" fmla="*/ 66 h 178"/>
                <a:gd name="T4" fmla="*/ 367 w 1078"/>
                <a:gd name="T5" fmla="*/ 133 h 178"/>
                <a:gd name="T6" fmla="*/ 1078 w 107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178">
                  <a:moveTo>
                    <a:pt x="0" y="178"/>
                  </a:moveTo>
                  <a:lnTo>
                    <a:pt x="422" y="66"/>
                  </a:lnTo>
                  <a:lnTo>
                    <a:pt x="367" y="133"/>
                  </a:lnTo>
                  <a:lnTo>
                    <a:pt x="10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49" name="Freeform 229">
              <a:extLst>
                <a:ext uri="{FF2B5EF4-FFF2-40B4-BE49-F238E27FC236}">
                  <a16:creationId xmlns:a16="http://schemas.microsoft.com/office/drawing/2014/main" id="{EE8D8C38-E486-44C9-A7FE-98D15886F0DE}"/>
                </a:ext>
              </a:extLst>
            </p:cNvPr>
            <p:cNvSpPr>
              <a:spLocks/>
            </p:cNvSpPr>
            <p:nvPr/>
          </p:nvSpPr>
          <p:spPr bwMode="auto">
            <a:xfrm rot="-712789">
              <a:off x="1370" y="615"/>
              <a:ext cx="1078" cy="135"/>
            </a:xfrm>
            <a:custGeom>
              <a:avLst/>
              <a:gdLst>
                <a:gd name="T0" fmla="*/ 0 w 1078"/>
                <a:gd name="T1" fmla="*/ 178 h 178"/>
                <a:gd name="T2" fmla="*/ 422 w 1078"/>
                <a:gd name="T3" fmla="*/ 66 h 178"/>
                <a:gd name="T4" fmla="*/ 367 w 1078"/>
                <a:gd name="T5" fmla="*/ 133 h 178"/>
                <a:gd name="T6" fmla="*/ 1078 w 1078"/>
                <a:gd name="T7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8" h="178">
                  <a:moveTo>
                    <a:pt x="0" y="178"/>
                  </a:moveTo>
                  <a:lnTo>
                    <a:pt x="422" y="66"/>
                  </a:lnTo>
                  <a:lnTo>
                    <a:pt x="367" y="133"/>
                  </a:lnTo>
                  <a:lnTo>
                    <a:pt x="107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7903" name="Group 230">
            <a:extLst>
              <a:ext uri="{FF2B5EF4-FFF2-40B4-BE49-F238E27FC236}">
                <a16:creationId xmlns:a16="http://schemas.microsoft.com/office/drawing/2014/main" id="{67D1BD82-E5E0-4A2F-8F1F-318854D5899B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609600"/>
            <a:ext cx="914400" cy="762000"/>
            <a:chOff x="3134" y="313"/>
            <a:chExt cx="794" cy="503"/>
          </a:xfrm>
        </p:grpSpPr>
        <p:sp>
          <p:nvSpPr>
            <p:cNvPr id="30951" name="Freeform 231">
              <a:extLst>
                <a:ext uri="{FF2B5EF4-FFF2-40B4-BE49-F238E27FC236}">
                  <a16:creationId xmlns:a16="http://schemas.microsoft.com/office/drawing/2014/main" id="{2828C3D8-FF85-42BF-BEBC-3CDD0BEEE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" y="313"/>
              <a:ext cx="768" cy="289"/>
            </a:xfrm>
            <a:custGeom>
              <a:avLst/>
              <a:gdLst>
                <a:gd name="T0" fmla="*/ 0 w 478"/>
                <a:gd name="T1" fmla="*/ 0 h 289"/>
                <a:gd name="T2" fmla="*/ 256 w 478"/>
                <a:gd name="T3" fmla="*/ 134 h 289"/>
                <a:gd name="T4" fmla="*/ 167 w 478"/>
                <a:gd name="T5" fmla="*/ 134 h 289"/>
                <a:gd name="T6" fmla="*/ 478 w 478"/>
                <a:gd name="T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" h="289">
                  <a:moveTo>
                    <a:pt x="0" y="0"/>
                  </a:moveTo>
                  <a:lnTo>
                    <a:pt x="256" y="134"/>
                  </a:lnTo>
                  <a:lnTo>
                    <a:pt x="167" y="134"/>
                  </a:lnTo>
                  <a:lnTo>
                    <a:pt x="478" y="28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52" name="Freeform 232">
              <a:extLst>
                <a:ext uri="{FF2B5EF4-FFF2-40B4-BE49-F238E27FC236}">
                  <a16:creationId xmlns:a16="http://schemas.microsoft.com/office/drawing/2014/main" id="{45A42030-0DD5-4925-8466-0A1217325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" y="420"/>
              <a:ext cx="769" cy="289"/>
            </a:xfrm>
            <a:custGeom>
              <a:avLst/>
              <a:gdLst>
                <a:gd name="T0" fmla="*/ 0 w 478"/>
                <a:gd name="T1" fmla="*/ 0 h 289"/>
                <a:gd name="T2" fmla="*/ 256 w 478"/>
                <a:gd name="T3" fmla="*/ 134 h 289"/>
                <a:gd name="T4" fmla="*/ 167 w 478"/>
                <a:gd name="T5" fmla="*/ 134 h 289"/>
                <a:gd name="T6" fmla="*/ 478 w 478"/>
                <a:gd name="T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" h="289">
                  <a:moveTo>
                    <a:pt x="0" y="0"/>
                  </a:moveTo>
                  <a:lnTo>
                    <a:pt x="256" y="134"/>
                  </a:lnTo>
                  <a:lnTo>
                    <a:pt x="167" y="134"/>
                  </a:lnTo>
                  <a:lnTo>
                    <a:pt x="478" y="28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53" name="Freeform 233">
              <a:extLst>
                <a:ext uri="{FF2B5EF4-FFF2-40B4-BE49-F238E27FC236}">
                  <a16:creationId xmlns:a16="http://schemas.microsoft.com/office/drawing/2014/main" id="{23627427-CC89-4D0E-882E-46D24DBD1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0" y="527"/>
              <a:ext cx="768" cy="289"/>
            </a:xfrm>
            <a:custGeom>
              <a:avLst/>
              <a:gdLst>
                <a:gd name="T0" fmla="*/ 0 w 478"/>
                <a:gd name="T1" fmla="*/ 0 h 289"/>
                <a:gd name="T2" fmla="*/ 256 w 478"/>
                <a:gd name="T3" fmla="*/ 134 h 289"/>
                <a:gd name="T4" fmla="*/ 167 w 478"/>
                <a:gd name="T5" fmla="*/ 134 h 289"/>
                <a:gd name="T6" fmla="*/ 478 w 478"/>
                <a:gd name="T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8" h="289">
                  <a:moveTo>
                    <a:pt x="0" y="0"/>
                  </a:moveTo>
                  <a:lnTo>
                    <a:pt x="256" y="134"/>
                  </a:lnTo>
                  <a:lnTo>
                    <a:pt x="167" y="134"/>
                  </a:lnTo>
                  <a:lnTo>
                    <a:pt x="478" y="289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0954" name="AutoShape 234">
            <a:extLst>
              <a:ext uri="{FF2B5EF4-FFF2-40B4-BE49-F238E27FC236}">
                <a16:creationId xmlns:a16="http://schemas.microsoft.com/office/drawing/2014/main" id="{9C17814E-1B82-4510-9C35-E3B6666B79BD}"/>
              </a:ext>
            </a:extLst>
          </p:cNvPr>
          <p:cNvCxnSpPr>
            <a:cxnSpLocks noChangeShapeType="1"/>
            <a:endCxn id="32215" idx="15"/>
          </p:cNvCxnSpPr>
          <p:nvPr/>
        </p:nvCxnSpPr>
        <p:spPr bwMode="auto">
          <a:xfrm flipV="1">
            <a:off x="6202363" y="4537075"/>
            <a:ext cx="823912" cy="79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5" name="AutoShape 235">
            <a:extLst>
              <a:ext uri="{FF2B5EF4-FFF2-40B4-BE49-F238E27FC236}">
                <a16:creationId xmlns:a16="http://schemas.microsoft.com/office/drawing/2014/main" id="{1BA34451-9DF8-4F24-98DC-8EED6FF6A5ED}"/>
              </a:ext>
            </a:extLst>
          </p:cNvPr>
          <p:cNvCxnSpPr>
            <a:cxnSpLocks noChangeShapeType="1"/>
            <a:stCxn id="30939" idx="1"/>
          </p:cNvCxnSpPr>
          <p:nvPr/>
        </p:nvCxnSpPr>
        <p:spPr bwMode="auto">
          <a:xfrm flipH="1">
            <a:off x="6172200" y="4000500"/>
            <a:ext cx="52388" cy="396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56" name="AutoShape 236">
            <a:extLst>
              <a:ext uri="{FF2B5EF4-FFF2-40B4-BE49-F238E27FC236}">
                <a16:creationId xmlns:a16="http://schemas.microsoft.com/office/drawing/2014/main" id="{F5A94A98-E27B-4E64-9B4E-33EB84FCA226}"/>
              </a:ext>
            </a:extLst>
          </p:cNvPr>
          <p:cNvCxnSpPr>
            <a:cxnSpLocks noChangeShapeType="1"/>
            <a:endCxn id="30939" idx="3"/>
          </p:cNvCxnSpPr>
          <p:nvPr/>
        </p:nvCxnSpPr>
        <p:spPr bwMode="auto">
          <a:xfrm>
            <a:off x="6096000" y="2362200"/>
            <a:ext cx="128588" cy="5254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957" name="Text Box 237">
            <a:extLst>
              <a:ext uri="{FF2B5EF4-FFF2-40B4-BE49-F238E27FC236}">
                <a16:creationId xmlns:a16="http://schemas.microsoft.com/office/drawing/2014/main" id="{47E376A5-DEBD-46A9-AE3E-A7EB8B373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8438" y="3416300"/>
            <a:ext cx="806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Network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router</a:t>
            </a:r>
          </a:p>
        </p:txBody>
      </p:sp>
      <p:grpSp>
        <p:nvGrpSpPr>
          <p:cNvPr id="37908" name="Group 238">
            <a:extLst>
              <a:ext uri="{FF2B5EF4-FFF2-40B4-BE49-F238E27FC236}">
                <a16:creationId xmlns:a16="http://schemas.microsoft.com/office/drawing/2014/main" id="{DD0DA752-67EB-4C97-A623-C0C77494D658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4419600"/>
            <a:ext cx="509588" cy="203200"/>
            <a:chOff x="3822" y="2681"/>
            <a:chExt cx="321" cy="128"/>
          </a:xfrm>
        </p:grpSpPr>
        <p:sp>
          <p:nvSpPr>
            <p:cNvPr id="30959" name="Freeform 239">
              <a:extLst>
                <a:ext uri="{FF2B5EF4-FFF2-40B4-BE49-F238E27FC236}">
                  <a16:creationId xmlns:a16="http://schemas.microsoft.com/office/drawing/2014/main" id="{73BE8F1A-B049-4AB3-89C2-E221B75F0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681"/>
              <a:ext cx="320" cy="103"/>
            </a:xfrm>
            <a:custGeom>
              <a:avLst/>
              <a:gdLst>
                <a:gd name="T0" fmla="*/ 278 w 320"/>
                <a:gd name="T1" fmla="*/ 3 h 103"/>
                <a:gd name="T2" fmla="*/ 275 w 320"/>
                <a:gd name="T3" fmla="*/ 2 h 103"/>
                <a:gd name="T4" fmla="*/ 271 w 320"/>
                <a:gd name="T5" fmla="*/ 2 h 103"/>
                <a:gd name="T6" fmla="*/ 266 w 320"/>
                <a:gd name="T7" fmla="*/ 1 h 103"/>
                <a:gd name="T8" fmla="*/ 259 w 320"/>
                <a:gd name="T9" fmla="*/ 1 h 103"/>
                <a:gd name="T10" fmla="*/ 252 w 320"/>
                <a:gd name="T11" fmla="*/ 1 h 103"/>
                <a:gd name="T12" fmla="*/ 244 w 320"/>
                <a:gd name="T13" fmla="*/ 1 h 103"/>
                <a:gd name="T14" fmla="*/ 234 w 320"/>
                <a:gd name="T15" fmla="*/ 0 h 103"/>
                <a:gd name="T16" fmla="*/ 224 w 320"/>
                <a:gd name="T17" fmla="*/ 0 h 103"/>
                <a:gd name="T18" fmla="*/ 213 w 320"/>
                <a:gd name="T19" fmla="*/ 0 h 103"/>
                <a:gd name="T20" fmla="*/ 202 w 320"/>
                <a:gd name="T21" fmla="*/ 0 h 103"/>
                <a:gd name="T22" fmla="*/ 191 w 320"/>
                <a:gd name="T23" fmla="*/ 0 h 103"/>
                <a:gd name="T24" fmla="*/ 179 w 320"/>
                <a:gd name="T25" fmla="*/ 0 h 103"/>
                <a:gd name="T26" fmla="*/ 167 w 320"/>
                <a:gd name="T27" fmla="*/ 0 h 103"/>
                <a:gd name="T28" fmla="*/ 155 w 320"/>
                <a:gd name="T29" fmla="*/ 0 h 103"/>
                <a:gd name="T30" fmla="*/ 144 w 320"/>
                <a:gd name="T31" fmla="*/ 0 h 103"/>
                <a:gd name="T32" fmla="*/ 131 w 320"/>
                <a:gd name="T33" fmla="*/ 0 h 103"/>
                <a:gd name="T34" fmla="*/ 120 w 320"/>
                <a:gd name="T35" fmla="*/ 0 h 103"/>
                <a:gd name="T36" fmla="*/ 109 w 320"/>
                <a:gd name="T37" fmla="*/ 0 h 103"/>
                <a:gd name="T38" fmla="*/ 98 w 320"/>
                <a:gd name="T39" fmla="*/ 0 h 103"/>
                <a:gd name="T40" fmla="*/ 88 w 320"/>
                <a:gd name="T41" fmla="*/ 0 h 103"/>
                <a:gd name="T42" fmla="*/ 78 w 320"/>
                <a:gd name="T43" fmla="*/ 0 h 103"/>
                <a:gd name="T44" fmla="*/ 70 w 320"/>
                <a:gd name="T45" fmla="*/ 1 h 103"/>
                <a:gd name="T46" fmla="*/ 62 w 320"/>
                <a:gd name="T47" fmla="*/ 1 h 103"/>
                <a:gd name="T48" fmla="*/ 55 w 320"/>
                <a:gd name="T49" fmla="*/ 1 h 103"/>
                <a:gd name="T50" fmla="*/ 50 w 320"/>
                <a:gd name="T51" fmla="*/ 2 h 103"/>
                <a:gd name="T52" fmla="*/ 46 w 320"/>
                <a:gd name="T53" fmla="*/ 2 h 103"/>
                <a:gd name="T54" fmla="*/ 42 w 320"/>
                <a:gd name="T55" fmla="*/ 2 h 103"/>
                <a:gd name="T56" fmla="*/ 41 w 320"/>
                <a:gd name="T57" fmla="*/ 3 h 103"/>
                <a:gd name="T58" fmla="*/ 38 w 320"/>
                <a:gd name="T59" fmla="*/ 6 h 103"/>
                <a:gd name="T60" fmla="*/ 35 w 320"/>
                <a:gd name="T61" fmla="*/ 11 h 103"/>
                <a:gd name="T62" fmla="*/ 31 w 320"/>
                <a:gd name="T63" fmla="*/ 20 h 103"/>
                <a:gd name="T64" fmla="*/ 27 w 320"/>
                <a:gd name="T65" fmla="*/ 29 h 103"/>
                <a:gd name="T66" fmla="*/ 23 w 320"/>
                <a:gd name="T67" fmla="*/ 39 h 103"/>
                <a:gd name="T68" fmla="*/ 19 w 320"/>
                <a:gd name="T69" fmla="*/ 48 h 103"/>
                <a:gd name="T70" fmla="*/ 16 w 320"/>
                <a:gd name="T71" fmla="*/ 56 h 103"/>
                <a:gd name="T72" fmla="*/ 12 w 320"/>
                <a:gd name="T73" fmla="*/ 66 h 103"/>
                <a:gd name="T74" fmla="*/ 9 w 320"/>
                <a:gd name="T75" fmla="*/ 77 h 103"/>
                <a:gd name="T76" fmla="*/ 5 w 320"/>
                <a:gd name="T77" fmla="*/ 87 h 103"/>
                <a:gd name="T78" fmla="*/ 2 w 320"/>
                <a:gd name="T79" fmla="*/ 96 h 103"/>
                <a:gd name="T80" fmla="*/ 0 w 320"/>
                <a:gd name="T81" fmla="*/ 102 h 103"/>
                <a:gd name="T82" fmla="*/ 0 w 320"/>
                <a:gd name="T83" fmla="*/ 103 h 103"/>
                <a:gd name="T84" fmla="*/ 320 w 320"/>
                <a:gd name="T85" fmla="*/ 102 h 103"/>
                <a:gd name="T86" fmla="*/ 319 w 320"/>
                <a:gd name="T87" fmla="*/ 97 h 103"/>
                <a:gd name="T88" fmla="*/ 318 w 320"/>
                <a:gd name="T89" fmla="*/ 89 h 103"/>
                <a:gd name="T90" fmla="*/ 316 w 320"/>
                <a:gd name="T91" fmla="*/ 79 h 103"/>
                <a:gd name="T92" fmla="*/ 313 w 320"/>
                <a:gd name="T93" fmla="*/ 67 h 103"/>
                <a:gd name="T94" fmla="*/ 310 w 320"/>
                <a:gd name="T95" fmla="*/ 57 h 103"/>
                <a:gd name="T96" fmla="*/ 306 w 320"/>
                <a:gd name="T97" fmla="*/ 48 h 103"/>
                <a:gd name="T98" fmla="*/ 301 w 320"/>
                <a:gd name="T99" fmla="*/ 39 h 103"/>
                <a:gd name="T100" fmla="*/ 298 w 320"/>
                <a:gd name="T101" fmla="*/ 30 h 103"/>
                <a:gd name="T102" fmla="*/ 294 w 320"/>
                <a:gd name="T103" fmla="*/ 22 h 103"/>
                <a:gd name="T104" fmla="*/ 290 w 320"/>
                <a:gd name="T105" fmla="*/ 15 h 103"/>
                <a:gd name="T106" fmla="*/ 286 w 320"/>
                <a:gd name="T107" fmla="*/ 8 h 103"/>
                <a:gd name="T108" fmla="*/ 281 w 320"/>
                <a:gd name="T10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" h="103">
                  <a:moveTo>
                    <a:pt x="279" y="3"/>
                  </a:moveTo>
                  <a:lnTo>
                    <a:pt x="279" y="3"/>
                  </a:lnTo>
                  <a:lnTo>
                    <a:pt x="279" y="3"/>
                  </a:lnTo>
                  <a:lnTo>
                    <a:pt x="279" y="3"/>
                  </a:lnTo>
                  <a:lnTo>
                    <a:pt x="278" y="3"/>
                  </a:lnTo>
                  <a:lnTo>
                    <a:pt x="278" y="3"/>
                  </a:lnTo>
                  <a:lnTo>
                    <a:pt x="278" y="3"/>
                  </a:lnTo>
                  <a:lnTo>
                    <a:pt x="278" y="2"/>
                  </a:lnTo>
                  <a:lnTo>
                    <a:pt x="277" y="2"/>
                  </a:lnTo>
                  <a:lnTo>
                    <a:pt x="277" y="2"/>
                  </a:lnTo>
                  <a:lnTo>
                    <a:pt x="277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5" y="2"/>
                  </a:lnTo>
                  <a:lnTo>
                    <a:pt x="275" y="2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2" y="2"/>
                  </a:lnTo>
                  <a:lnTo>
                    <a:pt x="271" y="2"/>
                  </a:lnTo>
                  <a:lnTo>
                    <a:pt x="271" y="2"/>
                  </a:lnTo>
                  <a:lnTo>
                    <a:pt x="270" y="2"/>
                  </a:lnTo>
                  <a:lnTo>
                    <a:pt x="269" y="2"/>
                  </a:lnTo>
                  <a:lnTo>
                    <a:pt x="269" y="2"/>
                  </a:lnTo>
                  <a:lnTo>
                    <a:pt x="268" y="2"/>
                  </a:lnTo>
                  <a:lnTo>
                    <a:pt x="267" y="1"/>
                  </a:lnTo>
                  <a:lnTo>
                    <a:pt x="266" y="1"/>
                  </a:lnTo>
                  <a:lnTo>
                    <a:pt x="265" y="1"/>
                  </a:lnTo>
                  <a:lnTo>
                    <a:pt x="265" y="1"/>
                  </a:lnTo>
                  <a:lnTo>
                    <a:pt x="264" y="1"/>
                  </a:lnTo>
                  <a:lnTo>
                    <a:pt x="263" y="1"/>
                  </a:lnTo>
                  <a:lnTo>
                    <a:pt x="261" y="1"/>
                  </a:lnTo>
                  <a:lnTo>
                    <a:pt x="260" y="1"/>
                  </a:lnTo>
                  <a:lnTo>
                    <a:pt x="259" y="1"/>
                  </a:lnTo>
                  <a:lnTo>
                    <a:pt x="258" y="1"/>
                  </a:lnTo>
                  <a:lnTo>
                    <a:pt x="257" y="1"/>
                  </a:lnTo>
                  <a:lnTo>
                    <a:pt x="256" y="1"/>
                  </a:lnTo>
                  <a:lnTo>
                    <a:pt x="255" y="1"/>
                  </a:lnTo>
                  <a:lnTo>
                    <a:pt x="254" y="1"/>
                  </a:lnTo>
                  <a:lnTo>
                    <a:pt x="253" y="1"/>
                  </a:lnTo>
                  <a:lnTo>
                    <a:pt x="252" y="1"/>
                  </a:lnTo>
                  <a:lnTo>
                    <a:pt x="251" y="1"/>
                  </a:lnTo>
                  <a:lnTo>
                    <a:pt x="250" y="1"/>
                  </a:lnTo>
                  <a:lnTo>
                    <a:pt x="248" y="1"/>
                  </a:lnTo>
                  <a:lnTo>
                    <a:pt x="247" y="1"/>
                  </a:lnTo>
                  <a:lnTo>
                    <a:pt x="246" y="1"/>
                  </a:lnTo>
                  <a:lnTo>
                    <a:pt x="245" y="1"/>
                  </a:lnTo>
                  <a:lnTo>
                    <a:pt x="244" y="1"/>
                  </a:lnTo>
                  <a:lnTo>
                    <a:pt x="243" y="1"/>
                  </a:lnTo>
                  <a:lnTo>
                    <a:pt x="240" y="1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1" y="0"/>
                  </a:lnTo>
                  <a:lnTo>
                    <a:pt x="230" y="0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21" y="0"/>
                  </a:lnTo>
                  <a:lnTo>
                    <a:pt x="219" y="0"/>
                  </a:lnTo>
                  <a:lnTo>
                    <a:pt x="218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5" y="0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4" y="61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2" y="66"/>
                  </a:lnTo>
                  <a:lnTo>
                    <a:pt x="12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3" y="92"/>
                  </a:lnTo>
                  <a:lnTo>
                    <a:pt x="3" y="93"/>
                  </a:lnTo>
                  <a:lnTo>
                    <a:pt x="3" y="94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2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20" y="101"/>
                  </a:lnTo>
                  <a:lnTo>
                    <a:pt x="320" y="101"/>
                  </a:lnTo>
                  <a:lnTo>
                    <a:pt x="320" y="100"/>
                  </a:lnTo>
                  <a:lnTo>
                    <a:pt x="320" y="99"/>
                  </a:lnTo>
                  <a:lnTo>
                    <a:pt x="319" y="98"/>
                  </a:lnTo>
                  <a:lnTo>
                    <a:pt x="319" y="97"/>
                  </a:lnTo>
                  <a:lnTo>
                    <a:pt x="319" y="97"/>
                  </a:lnTo>
                  <a:lnTo>
                    <a:pt x="319" y="96"/>
                  </a:lnTo>
                  <a:lnTo>
                    <a:pt x="319" y="95"/>
                  </a:lnTo>
                  <a:lnTo>
                    <a:pt x="319" y="93"/>
                  </a:lnTo>
                  <a:lnTo>
                    <a:pt x="319" y="92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8" y="88"/>
                  </a:lnTo>
                  <a:lnTo>
                    <a:pt x="318" y="86"/>
                  </a:lnTo>
                  <a:lnTo>
                    <a:pt x="318" y="85"/>
                  </a:lnTo>
                  <a:lnTo>
                    <a:pt x="317" y="83"/>
                  </a:lnTo>
                  <a:lnTo>
                    <a:pt x="317" y="82"/>
                  </a:lnTo>
                  <a:lnTo>
                    <a:pt x="317" y="81"/>
                  </a:lnTo>
                  <a:lnTo>
                    <a:pt x="316" y="79"/>
                  </a:lnTo>
                  <a:lnTo>
                    <a:pt x="316" y="78"/>
                  </a:lnTo>
                  <a:lnTo>
                    <a:pt x="316" y="76"/>
                  </a:lnTo>
                  <a:lnTo>
                    <a:pt x="315" y="74"/>
                  </a:lnTo>
                  <a:lnTo>
                    <a:pt x="315" y="73"/>
                  </a:lnTo>
                  <a:lnTo>
                    <a:pt x="314" y="70"/>
                  </a:lnTo>
                  <a:lnTo>
                    <a:pt x="314" y="69"/>
                  </a:lnTo>
                  <a:lnTo>
                    <a:pt x="313" y="67"/>
                  </a:lnTo>
                  <a:lnTo>
                    <a:pt x="313" y="65"/>
                  </a:lnTo>
                  <a:lnTo>
                    <a:pt x="312" y="64"/>
                  </a:lnTo>
                  <a:lnTo>
                    <a:pt x="312" y="62"/>
                  </a:lnTo>
                  <a:lnTo>
                    <a:pt x="311" y="61"/>
                  </a:lnTo>
                  <a:lnTo>
                    <a:pt x="310" y="59"/>
                  </a:lnTo>
                  <a:lnTo>
                    <a:pt x="310" y="57"/>
                  </a:lnTo>
                  <a:lnTo>
                    <a:pt x="310" y="57"/>
                  </a:lnTo>
                  <a:lnTo>
                    <a:pt x="309" y="56"/>
                  </a:lnTo>
                  <a:lnTo>
                    <a:pt x="309" y="55"/>
                  </a:lnTo>
                  <a:lnTo>
                    <a:pt x="308" y="54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5" y="47"/>
                  </a:lnTo>
                  <a:lnTo>
                    <a:pt x="305" y="45"/>
                  </a:lnTo>
                  <a:lnTo>
                    <a:pt x="304" y="44"/>
                  </a:lnTo>
                  <a:lnTo>
                    <a:pt x="304" y="43"/>
                  </a:lnTo>
                  <a:lnTo>
                    <a:pt x="303" y="42"/>
                  </a:lnTo>
                  <a:lnTo>
                    <a:pt x="303" y="40"/>
                  </a:lnTo>
                  <a:lnTo>
                    <a:pt x="301" y="39"/>
                  </a:lnTo>
                  <a:lnTo>
                    <a:pt x="301" y="38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8" y="31"/>
                  </a:lnTo>
                  <a:lnTo>
                    <a:pt x="298" y="30"/>
                  </a:lnTo>
                  <a:lnTo>
                    <a:pt x="297" y="29"/>
                  </a:lnTo>
                  <a:lnTo>
                    <a:pt x="297" y="27"/>
                  </a:lnTo>
                  <a:lnTo>
                    <a:pt x="296" y="26"/>
                  </a:lnTo>
                  <a:lnTo>
                    <a:pt x="296" y="25"/>
                  </a:lnTo>
                  <a:lnTo>
                    <a:pt x="295" y="24"/>
                  </a:lnTo>
                  <a:lnTo>
                    <a:pt x="294" y="23"/>
                  </a:lnTo>
                  <a:lnTo>
                    <a:pt x="294" y="22"/>
                  </a:lnTo>
                  <a:lnTo>
                    <a:pt x="293" y="21"/>
                  </a:lnTo>
                  <a:lnTo>
                    <a:pt x="293" y="20"/>
                  </a:lnTo>
                  <a:lnTo>
                    <a:pt x="292" y="19"/>
                  </a:lnTo>
                  <a:lnTo>
                    <a:pt x="292" y="18"/>
                  </a:lnTo>
                  <a:lnTo>
                    <a:pt x="291" y="17"/>
                  </a:lnTo>
                  <a:lnTo>
                    <a:pt x="291" y="16"/>
                  </a:lnTo>
                  <a:lnTo>
                    <a:pt x="290" y="15"/>
                  </a:lnTo>
                  <a:lnTo>
                    <a:pt x="290" y="14"/>
                  </a:lnTo>
                  <a:lnTo>
                    <a:pt x="289" y="12"/>
                  </a:lnTo>
                  <a:lnTo>
                    <a:pt x="289" y="11"/>
                  </a:lnTo>
                  <a:lnTo>
                    <a:pt x="288" y="10"/>
                  </a:lnTo>
                  <a:lnTo>
                    <a:pt x="287" y="10"/>
                  </a:lnTo>
                  <a:lnTo>
                    <a:pt x="287" y="9"/>
                  </a:lnTo>
                  <a:lnTo>
                    <a:pt x="286" y="8"/>
                  </a:lnTo>
                  <a:lnTo>
                    <a:pt x="286" y="7"/>
                  </a:lnTo>
                  <a:lnTo>
                    <a:pt x="285" y="7"/>
                  </a:lnTo>
                  <a:lnTo>
                    <a:pt x="285" y="6"/>
                  </a:lnTo>
                  <a:lnTo>
                    <a:pt x="284" y="6"/>
                  </a:lnTo>
                  <a:lnTo>
                    <a:pt x="283" y="5"/>
                  </a:lnTo>
                  <a:lnTo>
                    <a:pt x="283" y="5"/>
                  </a:lnTo>
                  <a:lnTo>
                    <a:pt x="281" y="4"/>
                  </a:lnTo>
                  <a:lnTo>
                    <a:pt x="281" y="4"/>
                  </a:lnTo>
                  <a:lnTo>
                    <a:pt x="280" y="3"/>
                  </a:lnTo>
                  <a:lnTo>
                    <a:pt x="279" y="3"/>
                  </a:lnTo>
                  <a:lnTo>
                    <a:pt x="279" y="3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0" name="Freeform 240">
              <a:extLst>
                <a:ext uri="{FF2B5EF4-FFF2-40B4-BE49-F238E27FC236}">
                  <a16:creationId xmlns:a16="http://schemas.microsoft.com/office/drawing/2014/main" id="{8F84D850-90FC-443A-A20D-781F3CF02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3" y="2681"/>
              <a:ext cx="320" cy="103"/>
            </a:xfrm>
            <a:custGeom>
              <a:avLst/>
              <a:gdLst>
                <a:gd name="T0" fmla="*/ 278 w 320"/>
                <a:gd name="T1" fmla="*/ 3 h 103"/>
                <a:gd name="T2" fmla="*/ 275 w 320"/>
                <a:gd name="T3" fmla="*/ 2 h 103"/>
                <a:gd name="T4" fmla="*/ 271 w 320"/>
                <a:gd name="T5" fmla="*/ 2 h 103"/>
                <a:gd name="T6" fmla="*/ 266 w 320"/>
                <a:gd name="T7" fmla="*/ 1 h 103"/>
                <a:gd name="T8" fmla="*/ 259 w 320"/>
                <a:gd name="T9" fmla="*/ 1 h 103"/>
                <a:gd name="T10" fmla="*/ 252 w 320"/>
                <a:gd name="T11" fmla="*/ 1 h 103"/>
                <a:gd name="T12" fmla="*/ 244 w 320"/>
                <a:gd name="T13" fmla="*/ 1 h 103"/>
                <a:gd name="T14" fmla="*/ 234 w 320"/>
                <a:gd name="T15" fmla="*/ 0 h 103"/>
                <a:gd name="T16" fmla="*/ 224 w 320"/>
                <a:gd name="T17" fmla="*/ 0 h 103"/>
                <a:gd name="T18" fmla="*/ 213 w 320"/>
                <a:gd name="T19" fmla="*/ 0 h 103"/>
                <a:gd name="T20" fmla="*/ 202 w 320"/>
                <a:gd name="T21" fmla="*/ 0 h 103"/>
                <a:gd name="T22" fmla="*/ 191 w 320"/>
                <a:gd name="T23" fmla="*/ 0 h 103"/>
                <a:gd name="T24" fmla="*/ 179 w 320"/>
                <a:gd name="T25" fmla="*/ 0 h 103"/>
                <a:gd name="T26" fmla="*/ 167 w 320"/>
                <a:gd name="T27" fmla="*/ 0 h 103"/>
                <a:gd name="T28" fmla="*/ 155 w 320"/>
                <a:gd name="T29" fmla="*/ 0 h 103"/>
                <a:gd name="T30" fmla="*/ 144 w 320"/>
                <a:gd name="T31" fmla="*/ 0 h 103"/>
                <a:gd name="T32" fmla="*/ 131 w 320"/>
                <a:gd name="T33" fmla="*/ 0 h 103"/>
                <a:gd name="T34" fmla="*/ 120 w 320"/>
                <a:gd name="T35" fmla="*/ 0 h 103"/>
                <a:gd name="T36" fmla="*/ 109 w 320"/>
                <a:gd name="T37" fmla="*/ 0 h 103"/>
                <a:gd name="T38" fmla="*/ 98 w 320"/>
                <a:gd name="T39" fmla="*/ 0 h 103"/>
                <a:gd name="T40" fmla="*/ 88 w 320"/>
                <a:gd name="T41" fmla="*/ 0 h 103"/>
                <a:gd name="T42" fmla="*/ 78 w 320"/>
                <a:gd name="T43" fmla="*/ 0 h 103"/>
                <a:gd name="T44" fmla="*/ 70 w 320"/>
                <a:gd name="T45" fmla="*/ 1 h 103"/>
                <a:gd name="T46" fmla="*/ 62 w 320"/>
                <a:gd name="T47" fmla="*/ 1 h 103"/>
                <a:gd name="T48" fmla="*/ 55 w 320"/>
                <a:gd name="T49" fmla="*/ 1 h 103"/>
                <a:gd name="T50" fmla="*/ 50 w 320"/>
                <a:gd name="T51" fmla="*/ 2 h 103"/>
                <a:gd name="T52" fmla="*/ 46 w 320"/>
                <a:gd name="T53" fmla="*/ 2 h 103"/>
                <a:gd name="T54" fmla="*/ 42 w 320"/>
                <a:gd name="T55" fmla="*/ 2 h 103"/>
                <a:gd name="T56" fmla="*/ 41 w 320"/>
                <a:gd name="T57" fmla="*/ 3 h 103"/>
                <a:gd name="T58" fmla="*/ 38 w 320"/>
                <a:gd name="T59" fmla="*/ 6 h 103"/>
                <a:gd name="T60" fmla="*/ 35 w 320"/>
                <a:gd name="T61" fmla="*/ 11 h 103"/>
                <a:gd name="T62" fmla="*/ 31 w 320"/>
                <a:gd name="T63" fmla="*/ 20 h 103"/>
                <a:gd name="T64" fmla="*/ 27 w 320"/>
                <a:gd name="T65" fmla="*/ 29 h 103"/>
                <a:gd name="T66" fmla="*/ 23 w 320"/>
                <a:gd name="T67" fmla="*/ 39 h 103"/>
                <a:gd name="T68" fmla="*/ 19 w 320"/>
                <a:gd name="T69" fmla="*/ 48 h 103"/>
                <a:gd name="T70" fmla="*/ 16 w 320"/>
                <a:gd name="T71" fmla="*/ 56 h 103"/>
                <a:gd name="T72" fmla="*/ 12 w 320"/>
                <a:gd name="T73" fmla="*/ 66 h 103"/>
                <a:gd name="T74" fmla="*/ 9 w 320"/>
                <a:gd name="T75" fmla="*/ 77 h 103"/>
                <a:gd name="T76" fmla="*/ 5 w 320"/>
                <a:gd name="T77" fmla="*/ 87 h 103"/>
                <a:gd name="T78" fmla="*/ 2 w 320"/>
                <a:gd name="T79" fmla="*/ 96 h 103"/>
                <a:gd name="T80" fmla="*/ 0 w 320"/>
                <a:gd name="T81" fmla="*/ 102 h 103"/>
                <a:gd name="T82" fmla="*/ 0 w 320"/>
                <a:gd name="T83" fmla="*/ 103 h 103"/>
                <a:gd name="T84" fmla="*/ 320 w 320"/>
                <a:gd name="T85" fmla="*/ 102 h 103"/>
                <a:gd name="T86" fmla="*/ 319 w 320"/>
                <a:gd name="T87" fmla="*/ 97 h 103"/>
                <a:gd name="T88" fmla="*/ 318 w 320"/>
                <a:gd name="T89" fmla="*/ 89 h 103"/>
                <a:gd name="T90" fmla="*/ 316 w 320"/>
                <a:gd name="T91" fmla="*/ 79 h 103"/>
                <a:gd name="T92" fmla="*/ 313 w 320"/>
                <a:gd name="T93" fmla="*/ 67 h 103"/>
                <a:gd name="T94" fmla="*/ 310 w 320"/>
                <a:gd name="T95" fmla="*/ 57 h 103"/>
                <a:gd name="T96" fmla="*/ 306 w 320"/>
                <a:gd name="T97" fmla="*/ 48 h 103"/>
                <a:gd name="T98" fmla="*/ 301 w 320"/>
                <a:gd name="T99" fmla="*/ 39 h 103"/>
                <a:gd name="T100" fmla="*/ 298 w 320"/>
                <a:gd name="T101" fmla="*/ 30 h 103"/>
                <a:gd name="T102" fmla="*/ 294 w 320"/>
                <a:gd name="T103" fmla="*/ 22 h 103"/>
                <a:gd name="T104" fmla="*/ 290 w 320"/>
                <a:gd name="T105" fmla="*/ 15 h 103"/>
                <a:gd name="T106" fmla="*/ 286 w 320"/>
                <a:gd name="T107" fmla="*/ 8 h 103"/>
                <a:gd name="T108" fmla="*/ 281 w 320"/>
                <a:gd name="T109" fmla="*/ 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20" h="103">
                  <a:moveTo>
                    <a:pt x="279" y="3"/>
                  </a:moveTo>
                  <a:lnTo>
                    <a:pt x="279" y="3"/>
                  </a:lnTo>
                  <a:lnTo>
                    <a:pt x="279" y="3"/>
                  </a:lnTo>
                  <a:lnTo>
                    <a:pt x="279" y="3"/>
                  </a:lnTo>
                  <a:lnTo>
                    <a:pt x="278" y="3"/>
                  </a:lnTo>
                  <a:lnTo>
                    <a:pt x="278" y="3"/>
                  </a:lnTo>
                  <a:lnTo>
                    <a:pt x="278" y="3"/>
                  </a:lnTo>
                  <a:lnTo>
                    <a:pt x="278" y="2"/>
                  </a:lnTo>
                  <a:lnTo>
                    <a:pt x="277" y="2"/>
                  </a:lnTo>
                  <a:lnTo>
                    <a:pt x="277" y="2"/>
                  </a:lnTo>
                  <a:lnTo>
                    <a:pt x="277" y="2"/>
                  </a:lnTo>
                  <a:lnTo>
                    <a:pt x="276" y="2"/>
                  </a:lnTo>
                  <a:lnTo>
                    <a:pt x="276" y="2"/>
                  </a:lnTo>
                  <a:lnTo>
                    <a:pt x="275" y="2"/>
                  </a:lnTo>
                  <a:lnTo>
                    <a:pt x="275" y="2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3" y="2"/>
                  </a:lnTo>
                  <a:lnTo>
                    <a:pt x="273" y="2"/>
                  </a:lnTo>
                  <a:lnTo>
                    <a:pt x="272" y="2"/>
                  </a:lnTo>
                  <a:lnTo>
                    <a:pt x="271" y="2"/>
                  </a:lnTo>
                  <a:lnTo>
                    <a:pt x="271" y="2"/>
                  </a:lnTo>
                  <a:lnTo>
                    <a:pt x="270" y="2"/>
                  </a:lnTo>
                  <a:lnTo>
                    <a:pt x="269" y="2"/>
                  </a:lnTo>
                  <a:lnTo>
                    <a:pt x="269" y="2"/>
                  </a:lnTo>
                  <a:lnTo>
                    <a:pt x="268" y="2"/>
                  </a:lnTo>
                  <a:lnTo>
                    <a:pt x="267" y="1"/>
                  </a:lnTo>
                  <a:lnTo>
                    <a:pt x="266" y="1"/>
                  </a:lnTo>
                  <a:lnTo>
                    <a:pt x="265" y="1"/>
                  </a:lnTo>
                  <a:lnTo>
                    <a:pt x="265" y="1"/>
                  </a:lnTo>
                  <a:lnTo>
                    <a:pt x="264" y="1"/>
                  </a:lnTo>
                  <a:lnTo>
                    <a:pt x="263" y="1"/>
                  </a:lnTo>
                  <a:lnTo>
                    <a:pt x="261" y="1"/>
                  </a:lnTo>
                  <a:lnTo>
                    <a:pt x="260" y="1"/>
                  </a:lnTo>
                  <a:lnTo>
                    <a:pt x="259" y="1"/>
                  </a:lnTo>
                  <a:lnTo>
                    <a:pt x="258" y="1"/>
                  </a:lnTo>
                  <a:lnTo>
                    <a:pt x="257" y="1"/>
                  </a:lnTo>
                  <a:lnTo>
                    <a:pt x="256" y="1"/>
                  </a:lnTo>
                  <a:lnTo>
                    <a:pt x="255" y="1"/>
                  </a:lnTo>
                  <a:lnTo>
                    <a:pt x="254" y="1"/>
                  </a:lnTo>
                  <a:lnTo>
                    <a:pt x="253" y="1"/>
                  </a:lnTo>
                  <a:lnTo>
                    <a:pt x="252" y="1"/>
                  </a:lnTo>
                  <a:lnTo>
                    <a:pt x="251" y="1"/>
                  </a:lnTo>
                  <a:lnTo>
                    <a:pt x="250" y="1"/>
                  </a:lnTo>
                  <a:lnTo>
                    <a:pt x="248" y="1"/>
                  </a:lnTo>
                  <a:lnTo>
                    <a:pt x="247" y="1"/>
                  </a:lnTo>
                  <a:lnTo>
                    <a:pt x="246" y="1"/>
                  </a:lnTo>
                  <a:lnTo>
                    <a:pt x="245" y="1"/>
                  </a:lnTo>
                  <a:lnTo>
                    <a:pt x="244" y="1"/>
                  </a:lnTo>
                  <a:lnTo>
                    <a:pt x="243" y="1"/>
                  </a:lnTo>
                  <a:lnTo>
                    <a:pt x="240" y="1"/>
                  </a:lnTo>
                  <a:lnTo>
                    <a:pt x="239" y="0"/>
                  </a:lnTo>
                  <a:lnTo>
                    <a:pt x="238" y="0"/>
                  </a:lnTo>
                  <a:lnTo>
                    <a:pt x="237" y="0"/>
                  </a:lnTo>
                  <a:lnTo>
                    <a:pt x="235" y="0"/>
                  </a:lnTo>
                  <a:lnTo>
                    <a:pt x="234" y="0"/>
                  </a:lnTo>
                  <a:lnTo>
                    <a:pt x="233" y="0"/>
                  </a:lnTo>
                  <a:lnTo>
                    <a:pt x="231" y="0"/>
                  </a:lnTo>
                  <a:lnTo>
                    <a:pt x="230" y="0"/>
                  </a:lnTo>
                  <a:lnTo>
                    <a:pt x="229" y="0"/>
                  </a:lnTo>
                  <a:lnTo>
                    <a:pt x="227" y="0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2" y="0"/>
                  </a:lnTo>
                  <a:lnTo>
                    <a:pt x="221" y="0"/>
                  </a:lnTo>
                  <a:lnTo>
                    <a:pt x="219" y="0"/>
                  </a:lnTo>
                  <a:lnTo>
                    <a:pt x="218" y="0"/>
                  </a:lnTo>
                  <a:lnTo>
                    <a:pt x="216" y="0"/>
                  </a:lnTo>
                  <a:lnTo>
                    <a:pt x="215" y="0"/>
                  </a:lnTo>
                  <a:lnTo>
                    <a:pt x="213" y="0"/>
                  </a:lnTo>
                  <a:lnTo>
                    <a:pt x="212" y="0"/>
                  </a:lnTo>
                  <a:lnTo>
                    <a:pt x="210" y="0"/>
                  </a:lnTo>
                  <a:lnTo>
                    <a:pt x="209" y="0"/>
                  </a:lnTo>
                  <a:lnTo>
                    <a:pt x="207" y="0"/>
                  </a:lnTo>
                  <a:lnTo>
                    <a:pt x="206" y="0"/>
                  </a:lnTo>
                  <a:lnTo>
                    <a:pt x="204" y="0"/>
                  </a:lnTo>
                  <a:lnTo>
                    <a:pt x="202" y="0"/>
                  </a:lnTo>
                  <a:lnTo>
                    <a:pt x="200" y="0"/>
                  </a:lnTo>
                  <a:lnTo>
                    <a:pt x="199" y="0"/>
                  </a:lnTo>
                  <a:lnTo>
                    <a:pt x="197" y="0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92" y="0"/>
                  </a:lnTo>
                  <a:lnTo>
                    <a:pt x="191" y="0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6" y="0"/>
                  </a:lnTo>
                  <a:lnTo>
                    <a:pt x="185" y="0"/>
                  </a:lnTo>
                  <a:lnTo>
                    <a:pt x="182" y="0"/>
                  </a:lnTo>
                  <a:lnTo>
                    <a:pt x="180" y="0"/>
                  </a:lnTo>
                  <a:lnTo>
                    <a:pt x="179" y="0"/>
                  </a:lnTo>
                  <a:lnTo>
                    <a:pt x="177" y="0"/>
                  </a:lnTo>
                  <a:lnTo>
                    <a:pt x="176" y="0"/>
                  </a:lnTo>
                  <a:lnTo>
                    <a:pt x="174" y="0"/>
                  </a:lnTo>
                  <a:lnTo>
                    <a:pt x="172" y="0"/>
                  </a:lnTo>
                  <a:lnTo>
                    <a:pt x="171" y="0"/>
                  </a:lnTo>
                  <a:lnTo>
                    <a:pt x="169" y="0"/>
                  </a:lnTo>
                  <a:lnTo>
                    <a:pt x="167" y="0"/>
                  </a:lnTo>
                  <a:lnTo>
                    <a:pt x="166" y="0"/>
                  </a:lnTo>
                  <a:lnTo>
                    <a:pt x="164" y="0"/>
                  </a:lnTo>
                  <a:lnTo>
                    <a:pt x="162" y="0"/>
                  </a:lnTo>
                  <a:lnTo>
                    <a:pt x="160" y="0"/>
                  </a:lnTo>
                  <a:lnTo>
                    <a:pt x="158" y="0"/>
                  </a:lnTo>
                  <a:lnTo>
                    <a:pt x="157" y="0"/>
                  </a:lnTo>
                  <a:lnTo>
                    <a:pt x="155" y="0"/>
                  </a:lnTo>
                  <a:lnTo>
                    <a:pt x="153" y="0"/>
                  </a:lnTo>
                  <a:lnTo>
                    <a:pt x="152" y="0"/>
                  </a:lnTo>
                  <a:lnTo>
                    <a:pt x="150" y="0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5" y="0"/>
                  </a:lnTo>
                  <a:lnTo>
                    <a:pt x="133" y="0"/>
                  </a:lnTo>
                  <a:lnTo>
                    <a:pt x="131" y="0"/>
                  </a:lnTo>
                  <a:lnTo>
                    <a:pt x="130" y="0"/>
                  </a:lnTo>
                  <a:lnTo>
                    <a:pt x="128" y="0"/>
                  </a:lnTo>
                  <a:lnTo>
                    <a:pt x="127" y="0"/>
                  </a:lnTo>
                  <a:lnTo>
                    <a:pt x="125" y="0"/>
                  </a:lnTo>
                  <a:lnTo>
                    <a:pt x="124" y="0"/>
                  </a:lnTo>
                  <a:lnTo>
                    <a:pt x="121" y="0"/>
                  </a:lnTo>
                  <a:lnTo>
                    <a:pt x="120" y="0"/>
                  </a:lnTo>
                  <a:lnTo>
                    <a:pt x="118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2" y="0"/>
                  </a:lnTo>
                  <a:lnTo>
                    <a:pt x="110" y="0"/>
                  </a:lnTo>
                  <a:lnTo>
                    <a:pt x="109" y="0"/>
                  </a:lnTo>
                  <a:lnTo>
                    <a:pt x="107" y="0"/>
                  </a:lnTo>
                  <a:lnTo>
                    <a:pt x="106" y="0"/>
                  </a:lnTo>
                  <a:lnTo>
                    <a:pt x="105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6" y="0"/>
                  </a:lnTo>
                  <a:lnTo>
                    <a:pt x="95" y="0"/>
                  </a:lnTo>
                  <a:lnTo>
                    <a:pt x="94" y="0"/>
                  </a:lnTo>
                  <a:lnTo>
                    <a:pt x="92" y="0"/>
                  </a:lnTo>
                  <a:lnTo>
                    <a:pt x="91" y="0"/>
                  </a:lnTo>
                  <a:lnTo>
                    <a:pt x="90" y="0"/>
                  </a:lnTo>
                  <a:lnTo>
                    <a:pt x="88" y="0"/>
                  </a:lnTo>
                  <a:lnTo>
                    <a:pt x="87" y="0"/>
                  </a:lnTo>
                  <a:lnTo>
                    <a:pt x="86" y="0"/>
                  </a:lnTo>
                  <a:lnTo>
                    <a:pt x="83" y="0"/>
                  </a:lnTo>
                  <a:lnTo>
                    <a:pt x="82" y="0"/>
                  </a:lnTo>
                  <a:lnTo>
                    <a:pt x="81" y="0"/>
                  </a:lnTo>
                  <a:lnTo>
                    <a:pt x="79" y="0"/>
                  </a:lnTo>
                  <a:lnTo>
                    <a:pt x="78" y="0"/>
                  </a:lnTo>
                  <a:lnTo>
                    <a:pt x="77" y="1"/>
                  </a:lnTo>
                  <a:lnTo>
                    <a:pt x="76" y="1"/>
                  </a:lnTo>
                  <a:lnTo>
                    <a:pt x="75" y="1"/>
                  </a:lnTo>
                  <a:lnTo>
                    <a:pt x="73" y="1"/>
                  </a:lnTo>
                  <a:lnTo>
                    <a:pt x="72" y="1"/>
                  </a:lnTo>
                  <a:lnTo>
                    <a:pt x="71" y="1"/>
                  </a:lnTo>
                  <a:lnTo>
                    <a:pt x="70" y="1"/>
                  </a:lnTo>
                  <a:lnTo>
                    <a:pt x="69" y="1"/>
                  </a:lnTo>
                  <a:lnTo>
                    <a:pt x="68" y="1"/>
                  </a:lnTo>
                  <a:lnTo>
                    <a:pt x="67" y="1"/>
                  </a:lnTo>
                  <a:lnTo>
                    <a:pt x="66" y="1"/>
                  </a:lnTo>
                  <a:lnTo>
                    <a:pt x="65" y="1"/>
                  </a:lnTo>
                  <a:lnTo>
                    <a:pt x="63" y="1"/>
                  </a:lnTo>
                  <a:lnTo>
                    <a:pt x="62" y="1"/>
                  </a:lnTo>
                  <a:lnTo>
                    <a:pt x="61" y="1"/>
                  </a:lnTo>
                  <a:lnTo>
                    <a:pt x="60" y="1"/>
                  </a:lnTo>
                  <a:lnTo>
                    <a:pt x="59" y="1"/>
                  </a:lnTo>
                  <a:lnTo>
                    <a:pt x="58" y="1"/>
                  </a:lnTo>
                  <a:lnTo>
                    <a:pt x="57" y="1"/>
                  </a:lnTo>
                  <a:lnTo>
                    <a:pt x="56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4" y="1"/>
                  </a:lnTo>
                  <a:lnTo>
                    <a:pt x="53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1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9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40" y="3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4" y="12"/>
                  </a:lnTo>
                  <a:lnTo>
                    <a:pt x="34" y="14"/>
                  </a:lnTo>
                  <a:lnTo>
                    <a:pt x="33" y="16"/>
                  </a:lnTo>
                  <a:lnTo>
                    <a:pt x="33" y="17"/>
                  </a:lnTo>
                  <a:lnTo>
                    <a:pt x="32" y="18"/>
                  </a:lnTo>
                  <a:lnTo>
                    <a:pt x="32" y="19"/>
                  </a:lnTo>
                  <a:lnTo>
                    <a:pt x="31" y="20"/>
                  </a:lnTo>
                  <a:lnTo>
                    <a:pt x="30" y="21"/>
                  </a:lnTo>
                  <a:lnTo>
                    <a:pt x="30" y="23"/>
                  </a:lnTo>
                  <a:lnTo>
                    <a:pt x="29" y="24"/>
                  </a:lnTo>
                  <a:lnTo>
                    <a:pt x="29" y="25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7" y="29"/>
                  </a:lnTo>
                  <a:lnTo>
                    <a:pt x="27" y="30"/>
                  </a:lnTo>
                  <a:lnTo>
                    <a:pt x="26" y="31"/>
                  </a:lnTo>
                  <a:lnTo>
                    <a:pt x="26" y="34"/>
                  </a:lnTo>
                  <a:lnTo>
                    <a:pt x="25" y="35"/>
                  </a:lnTo>
                  <a:lnTo>
                    <a:pt x="25" y="36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2" y="40"/>
                  </a:lnTo>
                  <a:lnTo>
                    <a:pt x="22" y="42"/>
                  </a:lnTo>
                  <a:lnTo>
                    <a:pt x="21" y="43"/>
                  </a:lnTo>
                  <a:lnTo>
                    <a:pt x="21" y="44"/>
                  </a:lnTo>
                  <a:lnTo>
                    <a:pt x="20" y="45"/>
                  </a:lnTo>
                  <a:lnTo>
                    <a:pt x="20" y="46"/>
                  </a:lnTo>
                  <a:lnTo>
                    <a:pt x="19" y="48"/>
                  </a:lnTo>
                  <a:lnTo>
                    <a:pt x="19" y="49"/>
                  </a:lnTo>
                  <a:lnTo>
                    <a:pt x="18" y="50"/>
                  </a:lnTo>
                  <a:lnTo>
                    <a:pt x="18" y="51"/>
                  </a:lnTo>
                  <a:lnTo>
                    <a:pt x="17" y="53"/>
                  </a:lnTo>
                  <a:lnTo>
                    <a:pt x="17" y="53"/>
                  </a:lnTo>
                  <a:lnTo>
                    <a:pt x="17" y="54"/>
                  </a:lnTo>
                  <a:lnTo>
                    <a:pt x="16" y="56"/>
                  </a:lnTo>
                  <a:lnTo>
                    <a:pt x="16" y="57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4" y="61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2" y="66"/>
                  </a:lnTo>
                  <a:lnTo>
                    <a:pt x="12" y="67"/>
                  </a:lnTo>
                  <a:lnTo>
                    <a:pt x="11" y="69"/>
                  </a:lnTo>
                  <a:lnTo>
                    <a:pt x="11" y="70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7" y="81"/>
                  </a:lnTo>
                  <a:lnTo>
                    <a:pt x="7" y="83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5" y="87"/>
                  </a:lnTo>
                  <a:lnTo>
                    <a:pt x="5" y="88"/>
                  </a:lnTo>
                  <a:lnTo>
                    <a:pt x="5" y="90"/>
                  </a:lnTo>
                  <a:lnTo>
                    <a:pt x="3" y="92"/>
                  </a:lnTo>
                  <a:lnTo>
                    <a:pt x="3" y="93"/>
                  </a:lnTo>
                  <a:lnTo>
                    <a:pt x="3" y="94"/>
                  </a:lnTo>
                  <a:lnTo>
                    <a:pt x="2" y="95"/>
                  </a:lnTo>
                  <a:lnTo>
                    <a:pt x="2" y="96"/>
                  </a:lnTo>
                  <a:lnTo>
                    <a:pt x="2" y="97"/>
                  </a:lnTo>
                  <a:lnTo>
                    <a:pt x="1" y="98"/>
                  </a:lnTo>
                  <a:lnTo>
                    <a:pt x="1" y="99"/>
                  </a:lnTo>
                  <a:lnTo>
                    <a:pt x="1" y="100"/>
                  </a:lnTo>
                  <a:lnTo>
                    <a:pt x="1" y="100"/>
                  </a:lnTo>
                  <a:lnTo>
                    <a:pt x="0" y="101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3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20" y="101"/>
                  </a:lnTo>
                  <a:lnTo>
                    <a:pt x="320" y="101"/>
                  </a:lnTo>
                  <a:lnTo>
                    <a:pt x="320" y="100"/>
                  </a:lnTo>
                  <a:lnTo>
                    <a:pt x="320" y="99"/>
                  </a:lnTo>
                  <a:lnTo>
                    <a:pt x="319" y="98"/>
                  </a:lnTo>
                  <a:lnTo>
                    <a:pt x="319" y="97"/>
                  </a:lnTo>
                  <a:lnTo>
                    <a:pt x="319" y="97"/>
                  </a:lnTo>
                  <a:lnTo>
                    <a:pt x="319" y="96"/>
                  </a:lnTo>
                  <a:lnTo>
                    <a:pt x="319" y="95"/>
                  </a:lnTo>
                  <a:lnTo>
                    <a:pt x="319" y="93"/>
                  </a:lnTo>
                  <a:lnTo>
                    <a:pt x="319" y="92"/>
                  </a:lnTo>
                  <a:lnTo>
                    <a:pt x="319" y="90"/>
                  </a:lnTo>
                  <a:lnTo>
                    <a:pt x="318" y="89"/>
                  </a:lnTo>
                  <a:lnTo>
                    <a:pt x="318" y="88"/>
                  </a:lnTo>
                  <a:lnTo>
                    <a:pt x="318" y="86"/>
                  </a:lnTo>
                  <a:lnTo>
                    <a:pt x="318" y="85"/>
                  </a:lnTo>
                  <a:lnTo>
                    <a:pt x="317" y="83"/>
                  </a:lnTo>
                  <a:lnTo>
                    <a:pt x="317" y="82"/>
                  </a:lnTo>
                  <a:lnTo>
                    <a:pt x="317" y="81"/>
                  </a:lnTo>
                  <a:lnTo>
                    <a:pt x="316" y="79"/>
                  </a:lnTo>
                  <a:lnTo>
                    <a:pt x="316" y="78"/>
                  </a:lnTo>
                  <a:lnTo>
                    <a:pt x="316" y="76"/>
                  </a:lnTo>
                  <a:lnTo>
                    <a:pt x="315" y="74"/>
                  </a:lnTo>
                  <a:lnTo>
                    <a:pt x="315" y="73"/>
                  </a:lnTo>
                  <a:lnTo>
                    <a:pt x="314" y="70"/>
                  </a:lnTo>
                  <a:lnTo>
                    <a:pt x="314" y="69"/>
                  </a:lnTo>
                  <a:lnTo>
                    <a:pt x="313" y="67"/>
                  </a:lnTo>
                  <a:lnTo>
                    <a:pt x="313" y="65"/>
                  </a:lnTo>
                  <a:lnTo>
                    <a:pt x="312" y="64"/>
                  </a:lnTo>
                  <a:lnTo>
                    <a:pt x="312" y="62"/>
                  </a:lnTo>
                  <a:lnTo>
                    <a:pt x="311" y="61"/>
                  </a:lnTo>
                  <a:lnTo>
                    <a:pt x="310" y="59"/>
                  </a:lnTo>
                  <a:lnTo>
                    <a:pt x="310" y="57"/>
                  </a:lnTo>
                  <a:lnTo>
                    <a:pt x="310" y="57"/>
                  </a:lnTo>
                  <a:lnTo>
                    <a:pt x="309" y="56"/>
                  </a:lnTo>
                  <a:lnTo>
                    <a:pt x="309" y="55"/>
                  </a:lnTo>
                  <a:lnTo>
                    <a:pt x="308" y="54"/>
                  </a:lnTo>
                  <a:lnTo>
                    <a:pt x="307" y="53"/>
                  </a:lnTo>
                  <a:lnTo>
                    <a:pt x="307" y="50"/>
                  </a:lnTo>
                  <a:lnTo>
                    <a:pt x="306" y="49"/>
                  </a:lnTo>
                  <a:lnTo>
                    <a:pt x="306" y="48"/>
                  </a:lnTo>
                  <a:lnTo>
                    <a:pt x="305" y="47"/>
                  </a:lnTo>
                  <a:lnTo>
                    <a:pt x="305" y="45"/>
                  </a:lnTo>
                  <a:lnTo>
                    <a:pt x="304" y="44"/>
                  </a:lnTo>
                  <a:lnTo>
                    <a:pt x="304" y="43"/>
                  </a:lnTo>
                  <a:lnTo>
                    <a:pt x="303" y="42"/>
                  </a:lnTo>
                  <a:lnTo>
                    <a:pt x="303" y="40"/>
                  </a:lnTo>
                  <a:lnTo>
                    <a:pt x="301" y="39"/>
                  </a:lnTo>
                  <a:lnTo>
                    <a:pt x="301" y="38"/>
                  </a:lnTo>
                  <a:lnTo>
                    <a:pt x="300" y="37"/>
                  </a:lnTo>
                  <a:lnTo>
                    <a:pt x="300" y="36"/>
                  </a:lnTo>
                  <a:lnTo>
                    <a:pt x="299" y="34"/>
                  </a:lnTo>
                  <a:lnTo>
                    <a:pt x="299" y="33"/>
                  </a:lnTo>
                  <a:lnTo>
                    <a:pt x="298" y="31"/>
                  </a:lnTo>
                  <a:lnTo>
                    <a:pt x="298" y="30"/>
                  </a:lnTo>
                  <a:lnTo>
                    <a:pt x="297" y="29"/>
                  </a:lnTo>
                  <a:lnTo>
                    <a:pt x="297" y="27"/>
                  </a:lnTo>
                  <a:lnTo>
                    <a:pt x="296" y="26"/>
                  </a:lnTo>
                  <a:lnTo>
                    <a:pt x="296" y="25"/>
                  </a:lnTo>
                  <a:lnTo>
                    <a:pt x="295" y="24"/>
                  </a:lnTo>
                  <a:lnTo>
                    <a:pt x="294" y="23"/>
                  </a:lnTo>
                  <a:lnTo>
                    <a:pt x="294" y="22"/>
                  </a:lnTo>
                  <a:lnTo>
                    <a:pt x="293" y="21"/>
                  </a:lnTo>
                  <a:lnTo>
                    <a:pt x="293" y="20"/>
                  </a:lnTo>
                  <a:lnTo>
                    <a:pt x="292" y="19"/>
                  </a:lnTo>
                  <a:lnTo>
                    <a:pt x="292" y="18"/>
                  </a:lnTo>
                  <a:lnTo>
                    <a:pt x="291" y="17"/>
                  </a:lnTo>
                  <a:lnTo>
                    <a:pt x="291" y="16"/>
                  </a:lnTo>
                  <a:lnTo>
                    <a:pt x="290" y="15"/>
                  </a:lnTo>
                  <a:lnTo>
                    <a:pt x="290" y="14"/>
                  </a:lnTo>
                  <a:lnTo>
                    <a:pt x="289" y="12"/>
                  </a:lnTo>
                  <a:lnTo>
                    <a:pt x="289" y="11"/>
                  </a:lnTo>
                  <a:lnTo>
                    <a:pt x="288" y="10"/>
                  </a:lnTo>
                  <a:lnTo>
                    <a:pt x="287" y="10"/>
                  </a:lnTo>
                  <a:lnTo>
                    <a:pt x="287" y="9"/>
                  </a:lnTo>
                  <a:lnTo>
                    <a:pt x="286" y="8"/>
                  </a:lnTo>
                  <a:lnTo>
                    <a:pt x="286" y="7"/>
                  </a:lnTo>
                  <a:lnTo>
                    <a:pt x="285" y="7"/>
                  </a:lnTo>
                  <a:lnTo>
                    <a:pt x="285" y="6"/>
                  </a:lnTo>
                  <a:lnTo>
                    <a:pt x="284" y="6"/>
                  </a:lnTo>
                  <a:lnTo>
                    <a:pt x="283" y="5"/>
                  </a:lnTo>
                  <a:lnTo>
                    <a:pt x="283" y="5"/>
                  </a:lnTo>
                  <a:lnTo>
                    <a:pt x="281" y="4"/>
                  </a:lnTo>
                  <a:lnTo>
                    <a:pt x="281" y="4"/>
                  </a:lnTo>
                  <a:lnTo>
                    <a:pt x="280" y="3"/>
                  </a:lnTo>
                  <a:lnTo>
                    <a:pt x="279" y="3"/>
                  </a:lnTo>
                  <a:lnTo>
                    <a:pt x="279" y="3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1" name="Freeform 241">
              <a:extLst>
                <a:ext uri="{FF2B5EF4-FFF2-40B4-BE49-F238E27FC236}">
                  <a16:creationId xmlns:a16="http://schemas.microsoft.com/office/drawing/2014/main" id="{00D896DB-FA02-478B-BEFD-F28293877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" y="2707"/>
              <a:ext cx="2" cy="4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  <a:gd name="T4" fmla="*/ 1 w 2"/>
                <a:gd name="T5" fmla="*/ 2 h 4"/>
                <a:gd name="T6" fmla="*/ 1 w 2"/>
                <a:gd name="T7" fmla="*/ 2 h 4"/>
                <a:gd name="T8" fmla="*/ 1 w 2"/>
                <a:gd name="T9" fmla="*/ 2 h 4"/>
                <a:gd name="T10" fmla="*/ 1 w 2"/>
                <a:gd name="T11" fmla="*/ 3 h 4"/>
                <a:gd name="T12" fmla="*/ 1 w 2"/>
                <a:gd name="T13" fmla="*/ 3 h 4"/>
                <a:gd name="T14" fmla="*/ 1 w 2"/>
                <a:gd name="T15" fmla="*/ 3 h 4"/>
                <a:gd name="T16" fmla="*/ 1 w 2"/>
                <a:gd name="T17" fmla="*/ 3 h 4"/>
                <a:gd name="T18" fmla="*/ 0 w 2"/>
                <a:gd name="T19" fmla="*/ 3 h 4"/>
                <a:gd name="T20" fmla="*/ 0 w 2"/>
                <a:gd name="T21" fmla="*/ 2 h 4"/>
                <a:gd name="T22" fmla="*/ 0 w 2"/>
                <a:gd name="T23" fmla="*/ 2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1 h 4"/>
                <a:gd name="T30" fmla="*/ 1 w 2"/>
                <a:gd name="T31" fmla="*/ 0 h 4"/>
                <a:gd name="T32" fmla="*/ 1 w 2"/>
                <a:gd name="T33" fmla="*/ 0 h 4"/>
                <a:gd name="T34" fmla="*/ 1 w 2"/>
                <a:gd name="T35" fmla="*/ 0 h 4"/>
                <a:gd name="T36" fmla="*/ 1 w 2"/>
                <a:gd name="T37" fmla="*/ 0 h 4"/>
                <a:gd name="T38" fmla="*/ 1 w 2"/>
                <a:gd name="T39" fmla="*/ 1 h 4"/>
                <a:gd name="T40" fmla="*/ 1 w 2"/>
                <a:gd name="T41" fmla="*/ 1 h 4"/>
                <a:gd name="T42" fmla="*/ 1 w 2"/>
                <a:gd name="T43" fmla="*/ 1 h 4"/>
                <a:gd name="T44" fmla="*/ 2 w 2"/>
                <a:gd name="T45" fmla="*/ 1 h 4"/>
                <a:gd name="T46" fmla="*/ 2 w 2"/>
                <a:gd name="T47" fmla="*/ 1 h 4"/>
                <a:gd name="T48" fmla="*/ 2 w 2"/>
                <a:gd name="T49" fmla="*/ 1 h 4"/>
                <a:gd name="T50" fmla="*/ 2 w 2"/>
                <a:gd name="T51" fmla="*/ 1 h 4"/>
                <a:gd name="T52" fmla="*/ 2 w 2"/>
                <a:gd name="T53" fmla="*/ 1 h 4"/>
                <a:gd name="T54" fmla="*/ 2 w 2"/>
                <a:gd name="T55" fmla="*/ 1 h 4"/>
                <a:gd name="T56" fmla="*/ 2 w 2"/>
                <a:gd name="T57" fmla="*/ 0 h 4"/>
                <a:gd name="T58" fmla="*/ 1 w 2"/>
                <a:gd name="T59" fmla="*/ 0 h 4"/>
                <a:gd name="T60" fmla="*/ 1 w 2"/>
                <a:gd name="T61" fmla="*/ 0 h 4"/>
                <a:gd name="T62" fmla="*/ 1 w 2"/>
                <a:gd name="T63" fmla="*/ 0 h 4"/>
                <a:gd name="T64" fmla="*/ 0 w 2"/>
                <a:gd name="T65" fmla="*/ 0 h 4"/>
                <a:gd name="T66" fmla="*/ 0 w 2"/>
                <a:gd name="T67" fmla="*/ 0 h 4"/>
                <a:gd name="T68" fmla="*/ 0 w 2"/>
                <a:gd name="T69" fmla="*/ 1 h 4"/>
                <a:gd name="T70" fmla="*/ 0 w 2"/>
                <a:gd name="T71" fmla="*/ 1 h 4"/>
                <a:gd name="T72" fmla="*/ 0 w 2"/>
                <a:gd name="T73" fmla="*/ 2 h 4"/>
                <a:gd name="T74" fmla="*/ 0 w 2"/>
                <a:gd name="T75" fmla="*/ 2 h 4"/>
                <a:gd name="T76" fmla="*/ 0 w 2"/>
                <a:gd name="T77" fmla="*/ 3 h 4"/>
                <a:gd name="T78" fmla="*/ 0 w 2"/>
                <a:gd name="T79" fmla="*/ 3 h 4"/>
                <a:gd name="T80" fmla="*/ 1 w 2"/>
                <a:gd name="T81" fmla="*/ 4 h 4"/>
                <a:gd name="T82" fmla="*/ 1 w 2"/>
                <a:gd name="T83" fmla="*/ 4 h 4"/>
                <a:gd name="T84" fmla="*/ 1 w 2"/>
                <a:gd name="T85" fmla="*/ 3 h 4"/>
                <a:gd name="T86" fmla="*/ 2 w 2"/>
                <a:gd name="T87" fmla="*/ 3 h 4"/>
                <a:gd name="T88" fmla="*/ 2 w 2"/>
                <a:gd name="T89" fmla="*/ 2 h 4"/>
                <a:gd name="T90" fmla="*/ 2 w 2"/>
                <a:gd name="T91" fmla="*/ 2 h 4"/>
                <a:gd name="T92" fmla="*/ 2 w 2"/>
                <a:gd name="T93" fmla="*/ 2 h 4"/>
                <a:gd name="T94" fmla="*/ 2 w 2"/>
                <a:gd name="T95" fmla="*/ 2 h 4"/>
                <a:gd name="T96" fmla="*/ 2 w 2"/>
                <a:gd name="T9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2" name="Freeform 242">
              <a:extLst>
                <a:ext uri="{FF2B5EF4-FFF2-40B4-BE49-F238E27FC236}">
                  <a16:creationId xmlns:a16="http://schemas.microsoft.com/office/drawing/2014/main" id="{D636C88D-DDF6-48F1-81DA-854FE168D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" y="2708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1 w 1"/>
                <a:gd name="T5" fmla="*/ 3 h 3"/>
                <a:gd name="T6" fmla="*/ 1 w 1"/>
                <a:gd name="T7" fmla="*/ 0 h 3"/>
                <a:gd name="T8" fmla="*/ 0 w 1"/>
                <a:gd name="T9" fmla="*/ 0 h 3"/>
                <a:gd name="T10" fmla="*/ 0 w 1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3" name="Freeform 243">
              <a:extLst>
                <a:ext uri="{FF2B5EF4-FFF2-40B4-BE49-F238E27FC236}">
                  <a16:creationId xmlns:a16="http://schemas.microsoft.com/office/drawing/2014/main" id="{22791F05-68A1-4A30-A724-C1924AF88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708"/>
              <a:ext cx="2" cy="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2 w 2"/>
                <a:gd name="T9" fmla="*/ 0 h 3"/>
                <a:gd name="T10" fmla="*/ 1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0 h 3"/>
                <a:gd name="T22" fmla="*/ 0 w 2"/>
                <a:gd name="T23" fmla="*/ 0 h 3"/>
                <a:gd name="T24" fmla="*/ 0 w 2"/>
                <a:gd name="T25" fmla="*/ 1 h 3"/>
                <a:gd name="T26" fmla="*/ 0 w 2"/>
                <a:gd name="T27" fmla="*/ 1 h 3"/>
                <a:gd name="T28" fmla="*/ 0 w 2"/>
                <a:gd name="T29" fmla="*/ 1 h 3"/>
                <a:gd name="T30" fmla="*/ 0 w 2"/>
                <a:gd name="T31" fmla="*/ 1 h 3"/>
                <a:gd name="T32" fmla="*/ 0 w 2"/>
                <a:gd name="T33" fmla="*/ 1 h 3"/>
                <a:gd name="T34" fmla="*/ 1 w 2"/>
                <a:gd name="T35" fmla="*/ 1 h 3"/>
                <a:gd name="T36" fmla="*/ 1 w 2"/>
                <a:gd name="T37" fmla="*/ 1 h 3"/>
                <a:gd name="T38" fmla="*/ 1 w 2"/>
                <a:gd name="T39" fmla="*/ 1 h 3"/>
                <a:gd name="T40" fmla="*/ 1 w 2"/>
                <a:gd name="T41" fmla="*/ 2 h 3"/>
                <a:gd name="T42" fmla="*/ 1 w 2"/>
                <a:gd name="T43" fmla="*/ 2 h 3"/>
                <a:gd name="T44" fmla="*/ 1 w 2"/>
                <a:gd name="T45" fmla="*/ 2 h 3"/>
                <a:gd name="T46" fmla="*/ 1 w 2"/>
                <a:gd name="T47" fmla="*/ 2 h 3"/>
                <a:gd name="T48" fmla="*/ 1 w 2"/>
                <a:gd name="T49" fmla="*/ 2 h 3"/>
                <a:gd name="T50" fmla="*/ 1 w 2"/>
                <a:gd name="T51" fmla="*/ 2 h 3"/>
                <a:gd name="T52" fmla="*/ 1 w 2"/>
                <a:gd name="T53" fmla="*/ 2 h 3"/>
                <a:gd name="T54" fmla="*/ 1 w 2"/>
                <a:gd name="T55" fmla="*/ 2 h 3"/>
                <a:gd name="T56" fmla="*/ 1 w 2"/>
                <a:gd name="T57" fmla="*/ 2 h 3"/>
                <a:gd name="T58" fmla="*/ 1 w 2"/>
                <a:gd name="T59" fmla="*/ 2 h 3"/>
                <a:gd name="T60" fmla="*/ 1 w 2"/>
                <a:gd name="T61" fmla="*/ 2 h 3"/>
                <a:gd name="T62" fmla="*/ 1 w 2"/>
                <a:gd name="T63" fmla="*/ 2 h 3"/>
                <a:gd name="T64" fmla="*/ 1 w 2"/>
                <a:gd name="T65" fmla="*/ 2 h 3"/>
                <a:gd name="T66" fmla="*/ 0 w 2"/>
                <a:gd name="T67" fmla="*/ 2 h 3"/>
                <a:gd name="T68" fmla="*/ 0 w 2"/>
                <a:gd name="T69" fmla="*/ 2 h 3"/>
                <a:gd name="T70" fmla="*/ 0 w 2"/>
                <a:gd name="T71" fmla="*/ 2 h 3"/>
                <a:gd name="T72" fmla="*/ 0 w 2"/>
                <a:gd name="T73" fmla="*/ 2 h 3"/>
                <a:gd name="T74" fmla="*/ 0 w 2"/>
                <a:gd name="T75" fmla="*/ 2 h 3"/>
                <a:gd name="T76" fmla="*/ 1 w 2"/>
                <a:gd name="T77" fmla="*/ 3 h 3"/>
                <a:gd name="T78" fmla="*/ 1 w 2"/>
                <a:gd name="T79" fmla="*/ 3 h 3"/>
                <a:gd name="T80" fmla="*/ 1 w 2"/>
                <a:gd name="T81" fmla="*/ 2 h 3"/>
                <a:gd name="T82" fmla="*/ 2 w 2"/>
                <a:gd name="T83" fmla="*/ 2 h 3"/>
                <a:gd name="T84" fmla="*/ 2 w 2"/>
                <a:gd name="T85" fmla="*/ 2 h 3"/>
                <a:gd name="T86" fmla="*/ 2 w 2"/>
                <a:gd name="T87" fmla="*/ 2 h 3"/>
                <a:gd name="T88" fmla="*/ 2 w 2"/>
                <a:gd name="T89" fmla="*/ 2 h 3"/>
                <a:gd name="T90" fmla="*/ 2 w 2"/>
                <a:gd name="T91" fmla="*/ 1 h 3"/>
                <a:gd name="T92" fmla="*/ 2 w 2"/>
                <a:gd name="T93" fmla="*/ 1 h 3"/>
                <a:gd name="T94" fmla="*/ 2 w 2"/>
                <a:gd name="T95" fmla="*/ 1 h 3"/>
                <a:gd name="T96" fmla="*/ 1 w 2"/>
                <a:gd name="T97" fmla="*/ 1 h 3"/>
                <a:gd name="T98" fmla="*/ 1 w 2"/>
                <a:gd name="T99" fmla="*/ 1 h 3"/>
                <a:gd name="T100" fmla="*/ 1 w 2"/>
                <a:gd name="T101" fmla="*/ 1 h 3"/>
                <a:gd name="T102" fmla="*/ 1 w 2"/>
                <a:gd name="T103" fmla="*/ 1 h 3"/>
                <a:gd name="T104" fmla="*/ 1 w 2"/>
                <a:gd name="T105" fmla="*/ 1 h 3"/>
                <a:gd name="T106" fmla="*/ 1 w 2"/>
                <a:gd name="T107" fmla="*/ 1 h 3"/>
                <a:gd name="T108" fmla="*/ 1 w 2"/>
                <a:gd name="T109" fmla="*/ 0 h 3"/>
                <a:gd name="T110" fmla="*/ 1 w 2"/>
                <a:gd name="T111" fmla="*/ 0 h 3"/>
                <a:gd name="T112" fmla="*/ 1 w 2"/>
                <a:gd name="T113" fmla="*/ 0 h 3"/>
                <a:gd name="T114" fmla="*/ 1 w 2"/>
                <a:gd name="T115" fmla="*/ 0 h 3"/>
                <a:gd name="T116" fmla="*/ 1 w 2"/>
                <a:gd name="T117" fmla="*/ 0 h 3"/>
                <a:gd name="T118" fmla="*/ 1 w 2"/>
                <a:gd name="T119" fmla="*/ 0 h 3"/>
                <a:gd name="T120" fmla="*/ 1 w 2"/>
                <a:gd name="T121" fmla="*/ 0 h 3"/>
                <a:gd name="T122" fmla="*/ 1 w 2"/>
                <a:gd name="T123" fmla="*/ 0 h 3"/>
                <a:gd name="T124" fmla="*/ 1 w 2"/>
                <a:gd name="T1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4" name="Freeform 244">
              <a:extLst>
                <a:ext uri="{FF2B5EF4-FFF2-40B4-BE49-F238E27FC236}">
                  <a16:creationId xmlns:a16="http://schemas.microsoft.com/office/drawing/2014/main" id="{02812579-EBAF-483B-AF32-E65EC8E25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0" y="2708"/>
              <a:ext cx="1" cy="3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1 w 1"/>
                <a:gd name="T5" fmla="*/ 1 h 3"/>
                <a:gd name="T6" fmla="*/ 1 w 1"/>
                <a:gd name="T7" fmla="*/ 1 h 3"/>
                <a:gd name="T8" fmla="*/ 1 w 1"/>
                <a:gd name="T9" fmla="*/ 2 h 3"/>
                <a:gd name="T10" fmla="*/ 1 w 1"/>
                <a:gd name="T11" fmla="*/ 2 h 3"/>
                <a:gd name="T12" fmla="*/ 1 w 1"/>
                <a:gd name="T13" fmla="*/ 2 h 3"/>
                <a:gd name="T14" fmla="*/ 1 w 1"/>
                <a:gd name="T15" fmla="*/ 2 h 3"/>
                <a:gd name="T16" fmla="*/ 0 w 1"/>
                <a:gd name="T17" fmla="*/ 2 h 3"/>
                <a:gd name="T18" fmla="*/ 0 w 1"/>
                <a:gd name="T19" fmla="*/ 2 h 3"/>
                <a:gd name="T20" fmla="*/ 0 w 1"/>
                <a:gd name="T21" fmla="*/ 2 h 3"/>
                <a:gd name="T22" fmla="*/ 0 w 1"/>
                <a:gd name="T23" fmla="*/ 2 h 3"/>
                <a:gd name="T24" fmla="*/ 0 w 1"/>
                <a:gd name="T25" fmla="*/ 1 h 3"/>
                <a:gd name="T26" fmla="*/ 0 w 1"/>
                <a:gd name="T27" fmla="*/ 1 h 3"/>
                <a:gd name="T28" fmla="*/ 0 w 1"/>
                <a:gd name="T29" fmla="*/ 0 h 3"/>
                <a:gd name="T30" fmla="*/ 0 w 1"/>
                <a:gd name="T31" fmla="*/ 0 h 3"/>
                <a:gd name="T32" fmla="*/ 1 w 1"/>
                <a:gd name="T33" fmla="*/ 0 h 3"/>
                <a:gd name="T34" fmla="*/ 1 w 1"/>
                <a:gd name="T35" fmla="*/ 0 h 3"/>
                <a:gd name="T36" fmla="*/ 1 w 1"/>
                <a:gd name="T37" fmla="*/ 0 h 3"/>
                <a:gd name="T38" fmla="*/ 1 w 1"/>
                <a:gd name="T39" fmla="*/ 0 h 3"/>
                <a:gd name="T40" fmla="*/ 1 w 1"/>
                <a:gd name="T41" fmla="*/ 1 h 3"/>
                <a:gd name="T42" fmla="*/ 1 w 1"/>
                <a:gd name="T43" fmla="*/ 1 h 3"/>
                <a:gd name="T44" fmla="*/ 1 w 1"/>
                <a:gd name="T45" fmla="*/ 1 h 3"/>
                <a:gd name="T46" fmla="*/ 1 w 1"/>
                <a:gd name="T47" fmla="*/ 1 h 3"/>
                <a:gd name="T48" fmla="*/ 1 w 1"/>
                <a:gd name="T49" fmla="*/ 1 h 3"/>
                <a:gd name="T50" fmla="*/ 1 w 1"/>
                <a:gd name="T51" fmla="*/ 0 h 3"/>
                <a:gd name="T52" fmla="*/ 1 w 1"/>
                <a:gd name="T53" fmla="*/ 0 h 3"/>
                <a:gd name="T54" fmla="*/ 1 w 1"/>
                <a:gd name="T55" fmla="*/ 0 h 3"/>
                <a:gd name="T56" fmla="*/ 1 w 1"/>
                <a:gd name="T57" fmla="*/ 0 h 3"/>
                <a:gd name="T58" fmla="*/ 1 w 1"/>
                <a:gd name="T59" fmla="*/ 0 h 3"/>
                <a:gd name="T60" fmla="*/ 1 w 1"/>
                <a:gd name="T61" fmla="*/ 0 h 3"/>
                <a:gd name="T62" fmla="*/ 1 w 1"/>
                <a:gd name="T63" fmla="*/ 0 h 3"/>
                <a:gd name="T64" fmla="*/ 0 w 1"/>
                <a:gd name="T65" fmla="*/ 0 h 3"/>
                <a:gd name="T66" fmla="*/ 0 w 1"/>
                <a:gd name="T67" fmla="*/ 0 h 3"/>
                <a:gd name="T68" fmla="*/ 0 w 1"/>
                <a:gd name="T69" fmla="*/ 1 h 3"/>
                <a:gd name="T70" fmla="*/ 0 w 1"/>
                <a:gd name="T71" fmla="*/ 1 h 3"/>
                <a:gd name="T72" fmla="*/ 0 w 1"/>
                <a:gd name="T73" fmla="*/ 1 h 3"/>
                <a:gd name="T74" fmla="*/ 0 w 1"/>
                <a:gd name="T75" fmla="*/ 1 h 3"/>
                <a:gd name="T76" fmla="*/ 0 w 1"/>
                <a:gd name="T77" fmla="*/ 2 h 3"/>
                <a:gd name="T78" fmla="*/ 0 w 1"/>
                <a:gd name="T79" fmla="*/ 2 h 3"/>
                <a:gd name="T80" fmla="*/ 1 w 1"/>
                <a:gd name="T81" fmla="*/ 3 h 3"/>
                <a:gd name="T82" fmla="*/ 1 w 1"/>
                <a:gd name="T83" fmla="*/ 3 h 3"/>
                <a:gd name="T84" fmla="*/ 1 w 1"/>
                <a:gd name="T85" fmla="*/ 2 h 3"/>
                <a:gd name="T86" fmla="*/ 1 w 1"/>
                <a:gd name="T87" fmla="*/ 2 h 3"/>
                <a:gd name="T88" fmla="*/ 1 w 1"/>
                <a:gd name="T89" fmla="*/ 2 h 3"/>
                <a:gd name="T90" fmla="*/ 1 w 1"/>
                <a:gd name="T91" fmla="*/ 2 h 3"/>
                <a:gd name="T92" fmla="*/ 1 w 1"/>
                <a:gd name="T93" fmla="*/ 2 h 3"/>
                <a:gd name="T94" fmla="*/ 1 w 1"/>
                <a:gd name="T95" fmla="*/ 2 h 3"/>
                <a:gd name="T96" fmla="*/ 1 w 1"/>
                <a:gd name="T9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5" name="Freeform 245">
              <a:extLst>
                <a:ext uri="{FF2B5EF4-FFF2-40B4-BE49-F238E27FC236}">
                  <a16:creationId xmlns:a16="http://schemas.microsoft.com/office/drawing/2014/main" id="{4502CC62-3CF6-49FE-9E7B-B3C6E3822A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3" y="2708"/>
              <a:ext cx="1" cy="3"/>
            </a:xfrm>
            <a:custGeom>
              <a:avLst/>
              <a:gdLst>
                <a:gd name="T0" fmla="*/ 0 w 1"/>
                <a:gd name="T1" fmla="*/ 2 h 3"/>
                <a:gd name="T2" fmla="*/ 0 w 1"/>
                <a:gd name="T3" fmla="*/ 2 h 3"/>
                <a:gd name="T4" fmla="*/ 0 w 1"/>
                <a:gd name="T5" fmla="*/ 1 h 3"/>
                <a:gd name="T6" fmla="*/ 0 w 1"/>
                <a:gd name="T7" fmla="*/ 1 h 3"/>
                <a:gd name="T8" fmla="*/ 0 w 1"/>
                <a:gd name="T9" fmla="*/ 0 h 3"/>
                <a:gd name="T10" fmla="*/ 0 w 1"/>
                <a:gd name="T11" fmla="*/ 0 h 3"/>
                <a:gd name="T12" fmla="*/ 1 w 1"/>
                <a:gd name="T13" fmla="*/ 0 h 3"/>
                <a:gd name="T14" fmla="*/ 1 w 1"/>
                <a:gd name="T15" fmla="*/ 0 h 3"/>
                <a:gd name="T16" fmla="*/ 1 w 1"/>
                <a:gd name="T17" fmla="*/ 0 h 3"/>
                <a:gd name="T18" fmla="*/ 1 w 1"/>
                <a:gd name="T19" fmla="*/ 0 h 3"/>
                <a:gd name="T20" fmla="*/ 1 w 1"/>
                <a:gd name="T21" fmla="*/ 1 h 3"/>
                <a:gd name="T22" fmla="*/ 1 w 1"/>
                <a:gd name="T23" fmla="*/ 1 h 3"/>
                <a:gd name="T24" fmla="*/ 1 w 1"/>
                <a:gd name="T25" fmla="*/ 1 h 3"/>
                <a:gd name="T26" fmla="*/ 1 w 1"/>
                <a:gd name="T27" fmla="*/ 1 h 3"/>
                <a:gd name="T28" fmla="*/ 1 w 1"/>
                <a:gd name="T29" fmla="*/ 2 h 3"/>
                <a:gd name="T30" fmla="*/ 1 w 1"/>
                <a:gd name="T31" fmla="*/ 2 h 3"/>
                <a:gd name="T32" fmla="*/ 1 w 1"/>
                <a:gd name="T33" fmla="*/ 2 h 3"/>
                <a:gd name="T34" fmla="*/ 1 w 1"/>
                <a:gd name="T35" fmla="*/ 2 h 3"/>
                <a:gd name="T36" fmla="*/ 0 w 1"/>
                <a:gd name="T37" fmla="*/ 2 h 3"/>
                <a:gd name="T38" fmla="*/ 0 w 1"/>
                <a:gd name="T39" fmla="*/ 2 h 3"/>
                <a:gd name="T40" fmla="*/ 0 w 1"/>
                <a:gd name="T41" fmla="*/ 2 h 3"/>
                <a:gd name="T42" fmla="*/ 0 w 1"/>
                <a:gd name="T43" fmla="*/ 1 h 3"/>
                <a:gd name="T44" fmla="*/ 0 w 1"/>
                <a:gd name="T45" fmla="*/ 1 h 3"/>
                <a:gd name="T46" fmla="*/ 0 w 1"/>
                <a:gd name="T47" fmla="*/ 1 h 3"/>
                <a:gd name="T48" fmla="*/ 0 w 1"/>
                <a:gd name="T49" fmla="*/ 1 h 3"/>
                <a:gd name="T50" fmla="*/ 0 w 1"/>
                <a:gd name="T51" fmla="*/ 2 h 3"/>
                <a:gd name="T52" fmla="*/ 0 w 1"/>
                <a:gd name="T53" fmla="*/ 2 h 3"/>
                <a:gd name="T54" fmla="*/ 1 w 1"/>
                <a:gd name="T55" fmla="*/ 3 h 3"/>
                <a:gd name="T56" fmla="*/ 1 w 1"/>
                <a:gd name="T57" fmla="*/ 3 h 3"/>
                <a:gd name="T58" fmla="*/ 1 w 1"/>
                <a:gd name="T59" fmla="*/ 2 h 3"/>
                <a:gd name="T60" fmla="*/ 1 w 1"/>
                <a:gd name="T61" fmla="*/ 2 h 3"/>
                <a:gd name="T62" fmla="*/ 1 w 1"/>
                <a:gd name="T63" fmla="*/ 1 h 3"/>
                <a:gd name="T64" fmla="*/ 1 w 1"/>
                <a:gd name="T65" fmla="*/ 1 h 3"/>
                <a:gd name="T66" fmla="*/ 1 w 1"/>
                <a:gd name="T67" fmla="*/ 1 h 3"/>
                <a:gd name="T68" fmla="*/ 1 w 1"/>
                <a:gd name="T69" fmla="*/ 1 h 3"/>
                <a:gd name="T70" fmla="*/ 1 w 1"/>
                <a:gd name="T71" fmla="*/ 0 h 3"/>
                <a:gd name="T72" fmla="*/ 1 w 1"/>
                <a:gd name="T73" fmla="*/ 0 h 3"/>
                <a:gd name="T74" fmla="*/ 1 w 1"/>
                <a:gd name="T75" fmla="*/ 0 h 3"/>
                <a:gd name="T76" fmla="*/ 1 w 1"/>
                <a:gd name="T77" fmla="*/ 0 h 3"/>
                <a:gd name="T78" fmla="*/ 0 w 1"/>
                <a:gd name="T79" fmla="*/ 0 h 3"/>
                <a:gd name="T80" fmla="*/ 0 w 1"/>
                <a:gd name="T81" fmla="*/ 0 h 3"/>
                <a:gd name="T82" fmla="*/ 0 w 1"/>
                <a:gd name="T8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6" name="Freeform 246">
              <a:extLst>
                <a:ext uri="{FF2B5EF4-FFF2-40B4-BE49-F238E27FC236}">
                  <a16:creationId xmlns:a16="http://schemas.microsoft.com/office/drawing/2014/main" id="{C2D808E3-0D07-405C-A99A-0B13099BE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707"/>
              <a:ext cx="2" cy="4"/>
            </a:xfrm>
            <a:custGeom>
              <a:avLst/>
              <a:gdLst>
                <a:gd name="T0" fmla="*/ 2 w 2"/>
                <a:gd name="T1" fmla="*/ 1 h 4"/>
                <a:gd name="T2" fmla="*/ 2 w 2"/>
                <a:gd name="T3" fmla="*/ 1 h 4"/>
                <a:gd name="T4" fmla="*/ 2 w 2"/>
                <a:gd name="T5" fmla="*/ 1 h 4"/>
                <a:gd name="T6" fmla="*/ 2 w 2"/>
                <a:gd name="T7" fmla="*/ 1 h 4"/>
                <a:gd name="T8" fmla="*/ 2 w 2"/>
                <a:gd name="T9" fmla="*/ 0 h 4"/>
                <a:gd name="T10" fmla="*/ 2 w 2"/>
                <a:gd name="T11" fmla="*/ 0 h 4"/>
                <a:gd name="T12" fmla="*/ 1 w 2"/>
                <a:gd name="T13" fmla="*/ 0 h 4"/>
                <a:gd name="T14" fmla="*/ 1 w 2"/>
                <a:gd name="T15" fmla="*/ 0 h 4"/>
                <a:gd name="T16" fmla="*/ 1 w 2"/>
                <a:gd name="T17" fmla="*/ 0 h 4"/>
                <a:gd name="T18" fmla="*/ 0 w 2"/>
                <a:gd name="T19" fmla="*/ 0 h 4"/>
                <a:gd name="T20" fmla="*/ 0 w 2"/>
                <a:gd name="T21" fmla="*/ 1 h 4"/>
                <a:gd name="T22" fmla="*/ 0 w 2"/>
                <a:gd name="T23" fmla="*/ 1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1 h 4"/>
                <a:gd name="T30" fmla="*/ 0 w 2"/>
                <a:gd name="T31" fmla="*/ 1 h 4"/>
                <a:gd name="T32" fmla="*/ 1 w 2"/>
                <a:gd name="T33" fmla="*/ 2 h 4"/>
                <a:gd name="T34" fmla="*/ 1 w 2"/>
                <a:gd name="T35" fmla="*/ 2 h 4"/>
                <a:gd name="T36" fmla="*/ 1 w 2"/>
                <a:gd name="T37" fmla="*/ 2 h 4"/>
                <a:gd name="T38" fmla="*/ 1 w 2"/>
                <a:gd name="T39" fmla="*/ 2 h 4"/>
                <a:gd name="T40" fmla="*/ 2 w 2"/>
                <a:gd name="T41" fmla="*/ 2 h 4"/>
                <a:gd name="T42" fmla="*/ 2 w 2"/>
                <a:gd name="T43" fmla="*/ 2 h 4"/>
                <a:gd name="T44" fmla="*/ 2 w 2"/>
                <a:gd name="T45" fmla="*/ 3 h 4"/>
                <a:gd name="T46" fmla="*/ 2 w 2"/>
                <a:gd name="T47" fmla="*/ 3 h 4"/>
                <a:gd name="T48" fmla="*/ 2 w 2"/>
                <a:gd name="T49" fmla="*/ 3 h 4"/>
                <a:gd name="T50" fmla="*/ 2 w 2"/>
                <a:gd name="T51" fmla="*/ 3 h 4"/>
                <a:gd name="T52" fmla="*/ 1 w 2"/>
                <a:gd name="T53" fmla="*/ 3 h 4"/>
                <a:gd name="T54" fmla="*/ 1 w 2"/>
                <a:gd name="T55" fmla="*/ 3 h 4"/>
                <a:gd name="T56" fmla="*/ 1 w 2"/>
                <a:gd name="T57" fmla="*/ 3 h 4"/>
                <a:gd name="T58" fmla="*/ 1 w 2"/>
                <a:gd name="T59" fmla="*/ 3 h 4"/>
                <a:gd name="T60" fmla="*/ 1 w 2"/>
                <a:gd name="T61" fmla="*/ 2 h 4"/>
                <a:gd name="T62" fmla="*/ 1 w 2"/>
                <a:gd name="T63" fmla="*/ 2 h 4"/>
                <a:gd name="T64" fmla="*/ 1 w 2"/>
                <a:gd name="T65" fmla="*/ 2 h 4"/>
                <a:gd name="T66" fmla="*/ 0 w 2"/>
                <a:gd name="T67" fmla="*/ 2 h 4"/>
                <a:gd name="T68" fmla="*/ 0 w 2"/>
                <a:gd name="T69" fmla="*/ 2 h 4"/>
                <a:gd name="T70" fmla="*/ 0 w 2"/>
                <a:gd name="T71" fmla="*/ 2 h 4"/>
                <a:gd name="T72" fmla="*/ 0 w 2"/>
                <a:gd name="T73" fmla="*/ 3 h 4"/>
                <a:gd name="T74" fmla="*/ 1 w 2"/>
                <a:gd name="T75" fmla="*/ 3 h 4"/>
                <a:gd name="T76" fmla="*/ 1 w 2"/>
                <a:gd name="T77" fmla="*/ 4 h 4"/>
                <a:gd name="T78" fmla="*/ 1 w 2"/>
                <a:gd name="T79" fmla="*/ 4 h 4"/>
                <a:gd name="T80" fmla="*/ 2 w 2"/>
                <a:gd name="T81" fmla="*/ 3 h 4"/>
                <a:gd name="T82" fmla="*/ 2 w 2"/>
                <a:gd name="T83" fmla="*/ 3 h 4"/>
                <a:gd name="T84" fmla="*/ 2 w 2"/>
                <a:gd name="T85" fmla="*/ 2 h 4"/>
                <a:gd name="T86" fmla="*/ 2 w 2"/>
                <a:gd name="T87" fmla="*/ 2 h 4"/>
                <a:gd name="T88" fmla="*/ 2 w 2"/>
                <a:gd name="T89" fmla="*/ 2 h 4"/>
                <a:gd name="T90" fmla="*/ 2 w 2"/>
                <a:gd name="T91" fmla="*/ 2 h 4"/>
                <a:gd name="T92" fmla="*/ 2 w 2"/>
                <a:gd name="T93" fmla="*/ 2 h 4"/>
                <a:gd name="T94" fmla="*/ 2 w 2"/>
                <a:gd name="T95" fmla="*/ 2 h 4"/>
                <a:gd name="T96" fmla="*/ 2 w 2"/>
                <a:gd name="T97" fmla="*/ 1 h 4"/>
                <a:gd name="T98" fmla="*/ 2 w 2"/>
                <a:gd name="T99" fmla="*/ 1 h 4"/>
                <a:gd name="T100" fmla="*/ 1 w 2"/>
                <a:gd name="T101" fmla="*/ 1 h 4"/>
                <a:gd name="T102" fmla="*/ 1 w 2"/>
                <a:gd name="T103" fmla="*/ 1 h 4"/>
                <a:gd name="T104" fmla="*/ 1 w 2"/>
                <a:gd name="T105" fmla="*/ 1 h 4"/>
                <a:gd name="T106" fmla="*/ 1 w 2"/>
                <a:gd name="T107" fmla="*/ 1 h 4"/>
                <a:gd name="T108" fmla="*/ 1 w 2"/>
                <a:gd name="T109" fmla="*/ 1 h 4"/>
                <a:gd name="T110" fmla="*/ 1 w 2"/>
                <a:gd name="T111" fmla="*/ 1 h 4"/>
                <a:gd name="T112" fmla="*/ 1 w 2"/>
                <a:gd name="T113" fmla="*/ 0 h 4"/>
                <a:gd name="T114" fmla="*/ 1 w 2"/>
                <a:gd name="T115" fmla="*/ 0 h 4"/>
                <a:gd name="T116" fmla="*/ 1 w 2"/>
                <a:gd name="T117" fmla="*/ 0 h 4"/>
                <a:gd name="T118" fmla="*/ 1 w 2"/>
                <a:gd name="T119" fmla="*/ 0 h 4"/>
                <a:gd name="T120" fmla="*/ 2 w 2"/>
                <a:gd name="T121" fmla="*/ 0 h 4"/>
                <a:gd name="T122" fmla="*/ 2 w 2"/>
                <a:gd name="T123" fmla="*/ 1 h 4"/>
                <a:gd name="T124" fmla="*/ 2 w 2"/>
                <a:gd name="T1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" h="4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7" name="Freeform 247">
              <a:extLst>
                <a:ext uri="{FF2B5EF4-FFF2-40B4-BE49-F238E27FC236}">
                  <a16:creationId xmlns:a16="http://schemas.microsoft.com/office/drawing/2014/main" id="{1564327E-E9AF-4FC2-A7DF-07F56D9B4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708"/>
              <a:ext cx="2" cy="3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0 h 3"/>
                <a:gd name="T6" fmla="*/ 0 w 2"/>
                <a:gd name="T7" fmla="*/ 0 h 3"/>
                <a:gd name="T8" fmla="*/ 0 w 2"/>
                <a:gd name="T9" fmla="*/ 1 h 3"/>
                <a:gd name="T10" fmla="*/ 0 w 2"/>
                <a:gd name="T11" fmla="*/ 3 h 3"/>
                <a:gd name="T12" fmla="*/ 1 w 2"/>
                <a:gd name="T13" fmla="*/ 3 h 3"/>
                <a:gd name="T14" fmla="*/ 1 w 2"/>
                <a:gd name="T15" fmla="*/ 1 h 3"/>
                <a:gd name="T16" fmla="*/ 2 w 2"/>
                <a:gd name="T17" fmla="*/ 0 h 3"/>
                <a:gd name="T18" fmla="*/ 1 w 2"/>
                <a:gd name="T19" fmla="*/ 0 h 3"/>
                <a:gd name="T20" fmla="*/ 1 w 2"/>
                <a:gd name="T21" fmla="*/ 0 h 3"/>
                <a:gd name="T22" fmla="*/ 1 w 2"/>
                <a:gd name="T23" fmla="*/ 0 h 3"/>
                <a:gd name="T24" fmla="*/ 1 w 2"/>
                <a:gd name="T25" fmla="*/ 1 h 3"/>
                <a:gd name="T26" fmla="*/ 1 w 2"/>
                <a:gd name="T27" fmla="*/ 1 h 3"/>
                <a:gd name="T28" fmla="*/ 1 w 2"/>
                <a:gd name="T29" fmla="*/ 1 h 3"/>
                <a:gd name="T30" fmla="*/ 1 w 2"/>
                <a:gd name="T31" fmla="*/ 1 h 3"/>
                <a:gd name="T32" fmla="*/ 1 w 2"/>
                <a:gd name="T33" fmla="*/ 1 h 3"/>
                <a:gd name="T34" fmla="*/ 1 w 2"/>
                <a:gd name="T35" fmla="*/ 1 h 3"/>
                <a:gd name="T36" fmla="*/ 1 w 2"/>
                <a:gd name="T37" fmla="*/ 1 h 3"/>
                <a:gd name="T38" fmla="*/ 1 w 2"/>
                <a:gd name="T39" fmla="*/ 1 h 3"/>
                <a:gd name="T40" fmla="*/ 1 w 2"/>
                <a:gd name="T4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8" name="Freeform 248">
              <a:extLst>
                <a:ext uri="{FF2B5EF4-FFF2-40B4-BE49-F238E27FC236}">
                  <a16:creationId xmlns:a16="http://schemas.microsoft.com/office/drawing/2014/main" id="{21FFD652-61D7-4673-86AA-54A1874F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708"/>
              <a:ext cx="1" cy="3"/>
            </a:xfrm>
            <a:custGeom>
              <a:avLst/>
              <a:gdLst>
                <a:gd name="T0" fmla="*/ 1 w 1"/>
                <a:gd name="T1" fmla="*/ 1 h 3"/>
                <a:gd name="T2" fmla="*/ 1 w 1"/>
                <a:gd name="T3" fmla="*/ 1 h 3"/>
                <a:gd name="T4" fmla="*/ 1 w 1"/>
                <a:gd name="T5" fmla="*/ 1 h 3"/>
                <a:gd name="T6" fmla="*/ 1 w 1"/>
                <a:gd name="T7" fmla="*/ 1 h 3"/>
                <a:gd name="T8" fmla="*/ 1 w 1"/>
                <a:gd name="T9" fmla="*/ 0 h 3"/>
                <a:gd name="T10" fmla="*/ 1 w 1"/>
                <a:gd name="T11" fmla="*/ 0 h 3"/>
                <a:gd name="T12" fmla="*/ 0 w 1"/>
                <a:gd name="T13" fmla="*/ 0 h 3"/>
                <a:gd name="T14" fmla="*/ 0 w 1"/>
                <a:gd name="T15" fmla="*/ 0 h 3"/>
                <a:gd name="T16" fmla="*/ 0 w 1"/>
                <a:gd name="T17" fmla="*/ 0 h 3"/>
                <a:gd name="T18" fmla="*/ 0 w 1"/>
                <a:gd name="T19" fmla="*/ 0 h 3"/>
                <a:gd name="T20" fmla="*/ 0 w 1"/>
                <a:gd name="T21" fmla="*/ 0 h 3"/>
                <a:gd name="T22" fmla="*/ 0 w 1"/>
                <a:gd name="T23" fmla="*/ 0 h 3"/>
                <a:gd name="T24" fmla="*/ 0 w 1"/>
                <a:gd name="T25" fmla="*/ 1 h 3"/>
                <a:gd name="T26" fmla="*/ 0 w 1"/>
                <a:gd name="T27" fmla="*/ 1 h 3"/>
                <a:gd name="T28" fmla="*/ 0 w 1"/>
                <a:gd name="T29" fmla="*/ 1 h 3"/>
                <a:gd name="T30" fmla="*/ 0 w 1"/>
                <a:gd name="T31" fmla="*/ 1 h 3"/>
                <a:gd name="T32" fmla="*/ 0 w 1"/>
                <a:gd name="T33" fmla="*/ 1 h 3"/>
                <a:gd name="T34" fmla="*/ 0 w 1"/>
                <a:gd name="T35" fmla="*/ 1 h 3"/>
                <a:gd name="T36" fmla="*/ 1 w 1"/>
                <a:gd name="T37" fmla="*/ 1 h 3"/>
                <a:gd name="T38" fmla="*/ 1 w 1"/>
                <a:gd name="T39" fmla="*/ 1 h 3"/>
                <a:gd name="T40" fmla="*/ 1 w 1"/>
                <a:gd name="T41" fmla="*/ 2 h 3"/>
                <a:gd name="T42" fmla="*/ 1 w 1"/>
                <a:gd name="T43" fmla="*/ 2 h 3"/>
                <a:gd name="T44" fmla="*/ 1 w 1"/>
                <a:gd name="T45" fmla="*/ 2 h 3"/>
                <a:gd name="T46" fmla="*/ 1 w 1"/>
                <a:gd name="T47" fmla="*/ 2 h 3"/>
                <a:gd name="T48" fmla="*/ 1 w 1"/>
                <a:gd name="T49" fmla="*/ 2 h 3"/>
                <a:gd name="T50" fmla="*/ 1 w 1"/>
                <a:gd name="T51" fmla="*/ 2 h 3"/>
                <a:gd name="T52" fmla="*/ 0 w 1"/>
                <a:gd name="T53" fmla="*/ 2 h 3"/>
                <a:gd name="T54" fmla="*/ 0 w 1"/>
                <a:gd name="T55" fmla="*/ 2 h 3"/>
                <a:gd name="T56" fmla="*/ 0 w 1"/>
                <a:gd name="T57" fmla="*/ 2 h 3"/>
                <a:gd name="T58" fmla="*/ 0 w 1"/>
                <a:gd name="T59" fmla="*/ 2 h 3"/>
                <a:gd name="T60" fmla="*/ 0 w 1"/>
                <a:gd name="T61" fmla="*/ 2 h 3"/>
                <a:gd name="T62" fmla="*/ 0 w 1"/>
                <a:gd name="T63" fmla="*/ 2 h 3"/>
                <a:gd name="T64" fmla="*/ 0 w 1"/>
                <a:gd name="T65" fmla="*/ 2 h 3"/>
                <a:gd name="T66" fmla="*/ 0 w 1"/>
                <a:gd name="T67" fmla="*/ 2 h 3"/>
                <a:gd name="T68" fmla="*/ 0 w 1"/>
                <a:gd name="T69" fmla="*/ 2 h 3"/>
                <a:gd name="T70" fmla="*/ 0 w 1"/>
                <a:gd name="T71" fmla="*/ 2 h 3"/>
                <a:gd name="T72" fmla="*/ 0 w 1"/>
                <a:gd name="T73" fmla="*/ 2 h 3"/>
                <a:gd name="T74" fmla="*/ 0 w 1"/>
                <a:gd name="T75" fmla="*/ 2 h 3"/>
                <a:gd name="T76" fmla="*/ 0 w 1"/>
                <a:gd name="T77" fmla="*/ 3 h 3"/>
                <a:gd name="T78" fmla="*/ 0 w 1"/>
                <a:gd name="T79" fmla="*/ 3 h 3"/>
                <a:gd name="T80" fmla="*/ 1 w 1"/>
                <a:gd name="T81" fmla="*/ 2 h 3"/>
                <a:gd name="T82" fmla="*/ 1 w 1"/>
                <a:gd name="T83" fmla="*/ 2 h 3"/>
                <a:gd name="T84" fmla="*/ 1 w 1"/>
                <a:gd name="T85" fmla="*/ 2 h 3"/>
                <a:gd name="T86" fmla="*/ 1 w 1"/>
                <a:gd name="T87" fmla="*/ 2 h 3"/>
                <a:gd name="T88" fmla="*/ 1 w 1"/>
                <a:gd name="T89" fmla="*/ 2 h 3"/>
                <a:gd name="T90" fmla="*/ 1 w 1"/>
                <a:gd name="T91" fmla="*/ 1 h 3"/>
                <a:gd name="T92" fmla="*/ 1 w 1"/>
                <a:gd name="T93" fmla="*/ 1 h 3"/>
                <a:gd name="T94" fmla="*/ 1 w 1"/>
                <a:gd name="T95" fmla="*/ 1 h 3"/>
                <a:gd name="T96" fmla="*/ 1 w 1"/>
                <a:gd name="T97" fmla="*/ 1 h 3"/>
                <a:gd name="T98" fmla="*/ 1 w 1"/>
                <a:gd name="T99" fmla="*/ 1 h 3"/>
                <a:gd name="T100" fmla="*/ 0 w 1"/>
                <a:gd name="T101" fmla="*/ 1 h 3"/>
                <a:gd name="T102" fmla="*/ 0 w 1"/>
                <a:gd name="T103" fmla="*/ 1 h 3"/>
                <a:gd name="T104" fmla="*/ 0 w 1"/>
                <a:gd name="T105" fmla="*/ 1 h 3"/>
                <a:gd name="T106" fmla="*/ 0 w 1"/>
                <a:gd name="T107" fmla="*/ 1 h 3"/>
                <a:gd name="T108" fmla="*/ 0 w 1"/>
                <a:gd name="T109" fmla="*/ 0 h 3"/>
                <a:gd name="T110" fmla="*/ 0 w 1"/>
                <a:gd name="T111" fmla="*/ 0 h 3"/>
                <a:gd name="T112" fmla="*/ 0 w 1"/>
                <a:gd name="T113" fmla="*/ 0 h 3"/>
                <a:gd name="T114" fmla="*/ 0 w 1"/>
                <a:gd name="T115" fmla="*/ 0 h 3"/>
                <a:gd name="T116" fmla="*/ 0 w 1"/>
                <a:gd name="T117" fmla="*/ 0 h 3"/>
                <a:gd name="T118" fmla="*/ 0 w 1"/>
                <a:gd name="T119" fmla="*/ 0 h 3"/>
                <a:gd name="T120" fmla="*/ 1 w 1"/>
                <a:gd name="T121" fmla="*/ 0 h 3"/>
                <a:gd name="T122" fmla="*/ 1 w 1"/>
                <a:gd name="T123" fmla="*/ 0 h 3"/>
                <a:gd name="T124" fmla="*/ 1 w 1"/>
                <a:gd name="T1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69" name="Freeform 249">
              <a:extLst>
                <a:ext uri="{FF2B5EF4-FFF2-40B4-BE49-F238E27FC236}">
                  <a16:creationId xmlns:a16="http://schemas.microsoft.com/office/drawing/2014/main" id="{E7075ABE-73F5-459D-8EC6-55394B61C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7" y="2708"/>
              <a:ext cx="2" cy="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0 w 2"/>
                <a:gd name="T5" fmla="*/ 0 h 3"/>
                <a:gd name="T6" fmla="*/ 1 w 2"/>
                <a:gd name="T7" fmla="*/ 0 h 3"/>
                <a:gd name="T8" fmla="*/ 1 w 2"/>
                <a:gd name="T9" fmla="*/ 3 h 3"/>
                <a:gd name="T10" fmla="*/ 1 w 2"/>
                <a:gd name="T11" fmla="*/ 3 h 3"/>
                <a:gd name="T12" fmla="*/ 1 w 2"/>
                <a:gd name="T13" fmla="*/ 0 h 3"/>
                <a:gd name="T14" fmla="*/ 2 w 2"/>
                <a:gd name="T15" fmla="*/ 0 h 3"/>
                <a:gd name="T16" fmla="*/ 2 w 2"/>
                <a:gd name="T17" fmla="*/ 0 h 3"/>
                <a:gd name="T18" fmla="*/ 0 w 2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0" name="Freeform 250">
              <a:extLst>
                <a:ext uri="{FF2B5EF4-FFF2-40B4-BE49-F238E27FC236}">
                  <a16:creationId xmlns:a16="http://schemas.microsoft.com/office/drawing/2014/main" id="{72580A4A-CFA1-4041-BF43-F603E86770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708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1 w 1"/>
                <a:gd name="T5" fmla="*/ 3 h 3"/>
                <a:gd name="T6" fmla="*/ 1 w 1"/>
                <a:gd name="T7" fmla="*/ 2 h 3"/>
                <a:gd name="T8" fmla="*/ 0 w 1"/>
                <a:gd name="T9" fmla="*/ 2 h 3"/>
                <a:gd name="T10" fmla="*/ 0 w 1"/>
                <a:gd name="T11" fmla="*/ 1 h 3"/>
                <a:gd name="T12" fmla="*/ 1 w 1"/>
                <a:gd name="T13" fmla="*/ 1 h 3"/>
                <a:gd name="T14" fmla="*/ 1 w 1"/>
                <a:gd name="T15" fmla="*/ 1 h 3"/>
                <a:gd name="T16" fmla="*/ 0 w 1"/>
                <a:gd name="T17" fmla="*/ 1 h 3"/>
                <a:gd name="T18" fmla="*/ 0 w 1"/>
                <a:gd name="T19" fmla="*/ 0 h 3"/>
                <a:gd name="T20" fmla="*/ 1 w 1"/>
                <a:gd name="T21" fmla="*/ 0 h 3"/>
                <a:gd name="T22" fmla="*/ 1 w 1"/>
                <a:gd name="T23" fmla="*/ 0 h 3"/>
                <a:gd name="T24" fmla="*/ 0 w 1"/>
                <a:gd name="T25" fmla="*/ 0 h 3"/>
                <a:gd name="T26" fmla="*/ 0 w 1"/>
                <a:gd name="T2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1" name="Freeform 251">
              <a:extLst>
                <a:ext uri="{FF2B5EF4-FFF2-40B4-BE49-F238E27FC236}">
                  <a16:creationId xmlns:a16="http://schemas.microsoft.com/office/drawing/2014/main" id="{B0FB32DA-A84B-4C9A-8EA8-EDC69A00A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2" y="2708"/>
              <a:ext cx="3" cy="3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1 w 3"/>
                <a:gd name="T5" fmla="*/ 2 h 3"/>
                <a:gd name="T6" fmla="*/ 1 w 3"/>
                <a:gd name="T7" fmla="*/ 2 h 3"/>
                <a:gd name="T8" fmla="*/ 1 w 3"/>
                <a:gd name="T9" fmla="*/ 1 h 3"/>
                <a:gd name="T10" fmla="*/ 1 w 3"/>
                <a:gd name="T11" fmla="*/ 1 h 3"/>
                <a:gd name="T12" fmla="*/ 1 w 3"/>
                <a:gd name="T13" fmla="*/ 0 h 3"/>
                <a:gd name="T14" fmla="*/ 1 w 3"/>
                <a:gd name="T15" fmla="*/ 0 h 3"/>
                <a:gd name="T16" fmla="*/ 1 w 3"/>
                <a:gd name="T17" fmla="*/ 0 h 3"/>
                <a:gd name="T18" fmla="*/ 2 w 3"/>
                <a:gd name="T19" fmla="*/ 3 h 3"/>
                <a:gd name="T20" fmla="*/ 2 w 3"/>
                <a:gd name="T21" fmla="*/ 3 h 3"/>
                <a:gd name="T22" fmla="*/ 2 w 3"/>
                <a:gd name="T23" fmla="*/ 0 h 3"/>
                <a:gd name="T24" fmla="*/ 2 w 3"/>
                <a:gd name="T25" fmla="*/ 0 h 3"/>
                <a:gd name="T26" fmla="*/ 2 w 3"/>
                <a:gd name="T27" fmla="*/ 0 h 3"/>
                <a:gd name="T28" fmla="*/ 2 w 3"/>
                <a:gd name="T29" fmla="*/ 1 h 3"/>
                <a:gd name="T30" fmla="*/ 2 w 3"/>
                <a:gd name="T31" fmla="*/ 1 h 3"/>
                <a:gd name="T32" fmla="*/ 2 w 3"/>
                <a:gd name="T33" fmla="*/ 2 h 3"/>
                <a:gd name="T34" fmla="*/ 2 w 3"/>
                <a:gd name="T35" fmla="*/ 2 h 3"/>
                <a:gd name="T36" fmla="*/ 2 w 3"/>
                <a:gd name="T37" fmla="*/ 3 h 3"/>
                <a:gd name="T38" fmla="*/ 3 w 3"/>
                <a:gd name="T39" fmla="*/ 3 h 3"/>
                <a:gd name="T40" fmla="*/ 3 w 3"/>
                <a:gd name="T41" fmla="*/ 0 h 3"/>
                <a:gd name="T42" fmla="*/ 2 w 3"/>
                <a:gd name="T43" fmla="*/ 0 h 3"/>
                <a:gd name="T44" fmla="*/ 2 w 3"/>
                <a:gd name="T45" fmla="*/ 1 h 3"/>
                <a:gd name="T46" fmla="*/ 2 w 3"/>
                <a:gd name="T47" fmla="*/ 1 h 3"/>
                <a:gd name="T48" fmla="*/ 2 w 3"/>
                <a:gd name="T49" fmla="*/ 1 h 3"/>
                <a:gd name="T50" fmla="*/ 2 w 3"/>
                <a:gd name="T51" fmla="*/ 1 h 3"/>
                <a:gd name="T52" fmla="*/ 2 w 3"/>
                <a:gd name="T53" fmla="*/ 2 h 3"/>
                <a:gd name="T54" fmla="*/ 2 w 3"/>
                <a:gd name="T55" fmla="*/ 2 h 3"/>
                <a:gd name="T56" fmla="*/ 2 w 3"/>
                <a:gd name="T57" fmla="*/ 2 h 3"/>
                <a:gd name="T58" fmla="*/ 2 w 3"/>
                <a:gd name="T59" fmla="*/ 2 h 3"/>
                <a:gd name="T60" fmla="*/ 2 w 3"/>
                <a:gd name="T61" fmla="*/ 1 h 3"/>
                <a:gd name="T62" fmla="*/ 2 w 3"/>
                <a:gd name="T63" fmla="*/ 1 h 3"/>
                <a:gd name="T64" fmla="*/ 2 w 3"/>
                <a:gd name="T65" fmla="*/ 1 h 3"/>
                <a:gd name="T66" fmla="*/ 2 w 3"/>
                <a:gd name="T67" fmla="*/ 1 h 3"/>
                <a:gd name="T68" fmla="*/ 1 w 3"/>
                <a:gd name="T69" fmla="*/ 0 h 3"/>
                <a:gd name="T70" fmla="*/ 0 w 3"/>
                <a:gd name="T71" fmla="*/ 0 h 3"/>
                <a:gd name="T72" fmla="*/ 0 w 3"/>
                <a:gd name="T73" fmla="*/ 3 h 3"/>
                <a:gd name="T74" fmla="*/ 1 w 3"/>
                <a:gd name="T7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2" name="Freeform 252">
              <a:extLst>
                <a:ext uri="{FF2B5EF4-FFF2-40B4-BE49-F238E27FC236}">
                  <a16:creationId xmlns:a16="http://schemas.microsoft.com/office/drawing/2014/main" id="{04FAD072-02FE-4740-84DE-407663146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7" y="2708"/>
              <a:ext cx="2" cy="3"/>
            </a:xfrm>
            <a:custGeom>
              <a:avLst/>
              <a:gdLst>
                <a:gd name="T0" fmla="*/ 1 w 2"/>
                <a:gd name="T1" fmla="*/ 1 h 3"/>
                <a:gd name="T2" fmla="*/ 1 w 2"/>
                <a:gd name="T3" fmla="*/ 1 h 3"/>
                <a:gd name="T4" fmla="*/ 2 w 2"/>
                <a:gd name="T5" fmla="*/ 1 h 3"/>
                <a:gd name="T6" fmla="*/ 2 w 2"/>
                <a:gd name="T7" fmla="*/ 1 h 3"/>
                <a:gd name="T8" fmla="*/ 2 w 2"/>
                <a:gd name="T9" fmla="*/ 0 h 3"/>
                <a:gd name="T10" fmla="*/ 1 w 2"/>
                <a:gd name="T11" fmla="*/ 0 h 3"/>
                <a:gd name="T12" fmla="*/ 1 w 2"/>
                <a:gd name="T13" fmla="*/ 0 h 3"/>
                <a:gd name="T14" fmla="*/ 1 w 2"/>
                <a:gd name="T15" fmla="*/ 0 h 3"/>
                <a:gd name="T16" fmla="*/ 0 w 2"/>
                <a:gd name="T17" fmla="*/ 0 h 3"/>
                <a:gd name="T18" fmla="*/ 0 w 2"/>
                <a:gd name="T19" fmla="*/ 0 h 3"/>
                <a:gd name="T20" fmla="*/ 0 w 2"/>
                <a:gd name="T21" fmla="*/ 0 h 3"/>
                <a:gd name="T22" fmla="*/ 0 w 2"/>
                <a:gd name="T23" fmla="*/ 0 h 3"/>
                <a:gd name="T24" fmla="*/ 0 w 2"/>
                <a:gd name="T25" fmla="*/ 1 h 3"/>
                <a:gd name="T26" fmla="*/ 0 w 2"/>
                <a:gd name="T27" fmla="*/ 1 h 3"/>
                <a:gd name="T28" fmla="*/ 0 w 2"/>
                <a:gd name="T29" fmla="*/ 1 h 3"/>
                <a:gd name="T30" fmla="*/ 0 w 2"/>
                <a:gd name="T31" fmla="*/ 1 h 3"/>
                <a:gd name="T32" fmla="*/ 0 w 2"/>
                <a:gd name="T33" fmla="*/ 1 h 3"/>
                <a:gd name="T34" fmla="*/ 1 w 2"/>
                <a:gd name="T35" fmla="*/ 1 h 3"/>
                <a:gd name="T36" fmla="*/ 1 w 2"/>
                <a:gd name="T37" fmla="*/ 1 h 3"/>
                <a:gd name="T38" fmla="*/ 1 w 2"/>
                <a:gd name="T39" fmla="*/ 1 h 3"/>
                <a:gd name="T40" fmla="*/ 1 w 2"/>
                <a:gd name="T41" fmla="*/ 2 h 3"/>
                <a:gd name="T42" fmla="*/ 1 w 2"/>
                <a:gd name="T43" fmla="*/ 2 h 3"/>
                <a:gd name="T44" fmla="*/ 1 w 2"/>
                <a:gd name="T45" fmla="*/ 2 h 3"/>
                <a:gd name="T46" fmla="*/ 1 w 2"/>
                <a:gd name="T47" fmla="*/ 2 h 3"/>
                <a:gd name="T48" fmla="*/ 1 w 2"/>
                <a:gd name="T49" fmla="*/ 2 h 3"/>
                <a:gd name="T50" fmla="*/ 1 w 2"/>
                <a:gd name="T51" fmla="*/ 2 h 3"/>
                <a:gd name="T52" fmla="*/ 1 w 2"/>
                <a:gd name="T53" fmla="*/ 2 h 3"/>
                <a:gd name="T54" fmla="*/ 1 w 2"/>
                <a:gd name="T55" fmla="*/ 2 h 3"/>
                <a:gd name="T56" fmla="*/ 1 w 2"/>
                <a:gd name="T57" fmla="*/ 2 h 3"/>
                <a:gd name="T58" fmla="*/ 1 w 2"/>
                <a:gd name="T59" fmla="*/ 2 h 3"/>
                <a:gd name="T60" fmla="*/ 0 w 2"/>
                <a:gd name="T61" fmla="*/ 2 h 3"/>
                <a:gd name="T62" fmla="*/ 0 w 2"/>
                <a:gd name="T63" fmla="*/ 2 h 3"/>
                <a:gd name="T64" fmla="*/ 0 w 2"/>
                <a:gd name="T65" fmla="*/ 2 h 3"/>
                <a:gd name="T66" fmla="*/ 0 w 2"/>
                <a:gd name="T67" fmla="*/ 2 h 3"/>
                <a:gd name="T68" fmla="*/ 0 w 2"/>
                <a:gd name="T69" fmla="*/ 2 h 3"/>
                <a:gd name="T70" fmla="*/ 0 w 2"/>
                <a:gd name="T71" fmla="*/ 2 h 3"/>
                <a:gd name="T72" fmla="*/ 0 w 2"/>
                <a:gd name="T73" fmla="*/ 2 h 3"/>
                <a:gd name="T74" fmla="*/ 0 w 2"/>
                <a:gd name="T75" fmla="*/ 2 h 3"/>
                <a:gd name="T76" fmla="*/ 1 w 2"/>
                <a:gd name="T77" fmla="*/ 3 h 3"/>
                <a:gd name="T78" fmla="*/ 1 w 2"/>
                <a:gd name="T79" fmla="*/ 3 h 3"/>
                <a:gd name="T80" fmla="*/ 1 w 2"/>
                <a:gd name="T81" fmla="*/ 2 h 3"/>
                <a:gd name="T82" fmla="*/ 2 w 2"/>
                <a:gd name="T83" fmla="*/ 2 h 3"/>
                <a:gd name="T84" fmla="*/ 2 w 2"/>
                <a:gd name="T85" fmla="*/ 2 h 3"/>
                <a:gd name="T86" fmla="*/ 2 w 2"/>
                <a:gd name="T87" fmla="*/ 2 h 3"/>
                <a:gd name="T88" fmla="*/ 2 w 2"/>
                <a:gd name="T89" fmla="*/ 2 h 3"/>
                <a:gd name="T90" fmla="*/ 2 w 2"/>
                <a:gd name="T91" fmla="*/ 1 h 3"/>
                <a:gd name="T92" fmla="*/ 1 w 2"/>
                <a:gd name="T93" fmla="*/ 1 h 3"/>
                <a:gd name="T94" fmla="*/ 1 w 2"/>
                <a:gd name="T95" fmla="*/ 1 h 3"/>
                <a:gd name="T96" fmla="*/ 1 w 2"/>
                <a:gd name="T97" fmla="*/ 1 h 3"/>
                <a:gd name="T98" fmla="*/ 1 w 2"/>
                <a:gd name="T99" fmla="*/ 1 h 3"/>
                <a:gd name="T100" fmla="*/ 1 w 2"/>
                <a:gd name="T101" fmla="*/ 1 h 3"/>
                <a:gd name="T102" fmla="*/ 1 w 2"/>
                <a:gd name="T103" fmla="*/ 1 h 3"/>
                <a:gd name="T104" fmla="*/ 1 w 2"/>
                <a:gd name="T105" fmla="*/ 1 h 3"/>
                <a:gd name="T106" fmla="*/ 1 w 2"/>
                <a:gd name="T107" fmla="*/ 1 h 3"/>
                <a:gd name="T108" fmla="*/ 1 w 2"/>
                <a:gd name="T109" fmla="*/ 0 h 3"/>
                <a:gd name="T110" fmla="*/ 1 w 2"/>
                <a:gd name="T111" fmla="*/ 0 h 3"/>
                <a:gd name="T112" fmla="*/ 1 w 2"/>
                <a:gd name="T113" fmla="*/ 0 h 3"/>
                <a:gd name="T114" fmla="*/ 1 w 2"/>
                <a:gd name="T115" fmla="*/ 0 h 3"/>
                <a:gd name="T116" fmla="*/ 1 w 2"/>
                <a:gd name="T117" fmla="*/ 0 h 3"/>
                <a:gd name="T118" fmla="*/ 1 w 2"/>
                <a:gd name="T119" fmla="*/ 0 h 3"/>
                <a:gd name="T120" fmla="*/ 1 w 2"/>
                <a:gd name="T121" fmla="*/ 0 h 3"/>
                <a:gd name="T122" fmla="*/ 1 w 2"/>
                <a:gd name="T123" fmla="*/ 0 h 3"/>
                <a:gd name="T124" fmla="*/ 1 w 2"/>
                <a:gd name="T12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3" name="Line 253">
              <a:extLst>
                <a:ext uri="{FF2B5EF4-FFF2-40B4-BE49-F238E27FC236}">
                  <a16:creationId xmlns:a16="http://schemas.microsoft.com/office/drawing/2014/main" id="{4FF3CAFF-4CDC-49D9-A57C-D84B49213D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1" y="2716"/>
              <a:ext cx="1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4" name="Line 254">
              <a:extLst>
                <a:ext uri="{FF2B5EF4-FFF2-40B4-BE49-F238E27FC236}">
                  <a16:creationId xmlns:a16="http://schemas.microsoft.com/office/drawing/2014/main" id="{6B3A75A6-5649-4C91-9813-61133826B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9" y="2717"/>
              <a:ext cx="1" cy="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5" name="Line 255">
              <a:extLst>
                <a:ext uri="{FF2B5EF4-FFF2-40B4-BE49-F238E27FC236}">
                  <a16:creationId xmlns:a16="http://schemas.microsoft.com/office/drawing/2014/main" id="{F0808784-40C1-477B-A310-BB0E2B9B92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8" y="2718"/>
              <a:ext cx="1" cy="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6" name="Line 256">
              <a:extLst>
                <a:ext uri="{FF2B5EF4-FFF2-40B4-BE49-F238E27FC236}">
                  <a16:creationId xmlns:a16="http://schemas.microsoft.com/office/drawing/2014/main" id="{1D8A4D52-4D9D-40D5-B0C6-A9B7DAEC6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6" y="2721"/>
              <a:ext cx="1" cy="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7" name="Line 257">
              <a:extLst>
                <a:ext uri="{FF2B5EF4-FFF2-40B4-BE49-F238E27FC236}">
                  <a16:creationId xmlns:a16="http://schemas.microsoft.com/office/drawing/2014/main" id="{02EF72DE-37BC-4B9E-8BAD-0C3B5F535F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5" y="2722"/>
              <a:ext cx="1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8" name="Line 258">
              <a:extLst>
                <a:ext uri="{FF2B5EF4-FFF2-40B4-BE49-F238E27FC236}">
                  <a16:creationId xmlns:a16="http://schemas.microsoft.com/office/drawing/2014/main" id="{679710F4-F54A-41A1-8D5C-DA524793E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3" y="2722"/>
              <a:ext cx="1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79" name="Line 259">
              <a:extLst>
                <a:ext uri="{FF2B5EF4-FFF2-40B4-BE49-F238E27FC236}">
                  <a16:creationId xmlns:a16="http://schemas.microsoft.com/office/drawing/2014/main" id="{30C1E04A-BF55-4555-8912-34C95CF7FB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3" y="2717"/>
              <a:ext cx="1" cy="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0" name="Line 260">
              <a:extLst>
                <a:ext uri="{FF2B5EF4-FFF2-40B4-BE49-F238E27FC236}">
                  <a16:creationId xmlns:a16="http://schemas.microsoft.com/office/drawing/2014/main" id="{B4819649-CDA5-44F6-8A0C-BFEE78B5D7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5" y="2718"/>
              <a:ext cx="1" cy="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1" name="Line 261">
              <a:extLst>
                <a:ext uri="{FF2B5EF4-FFF2-40B4-BE49-F238E27FC236}">
                  <a16:creationId xmlns:a16="http://schemas.microsoft.com/office/drawing/2014/main" id="{CB74B277-2BCE-4104-BCDF-864E770A1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8" y="2721"/>
              <a:ext cx="1" cy="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2" name="Line 262">
              <a:extLst>
                <a:ext uri="{FF2B5EF4-FFF2-40B4-BE49-F238E27FC236}">
                  <a16:creationId xmlns:a16="http://schemas.microsoft.com/office/drawing/2014/main" id="{364DE45D-F3CD-45A6-9FCC-1804A3CAD3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9" y="2722"/>
              <a:ext cx="1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3" name="Line 263">
              <a:extLst>
                <a:ext uri="{FF2B5EF4-FFF2-40B4-BE49-F238E27FC236}">
                  <a16:creationId xmlns:a16="http://schemas.microsoft.com/office/drawing/2014/main" id="{34262365-18EA-448F-99C6-F6AB5E4A0E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8" y="2716"/>
              <a:ext cx="1" cy="7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4" name="Line 264">
              <a:extLst>
                <a:ext uri="{FF2B5EF4-FFF2-40B4-BE49-F238E27FC236}">
                  <a16:creationId xmlns:a16="http://schemas.microsoft.com/office/drawing/2014/main" id="{024E154E-F6ED-4EC8-B4CA-1425234973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6" y="2717"/>
              <a:ext cx="1" cy="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5" name="Line 265">
              <a:extLst>
                <a:ext uri="{FF2B5EF4-FFF2-40B4-BE49-F238E27FC236}">
                  <a16:creationId xmlns:a16="http://schemas.microsoft.com/office/drawing/2014/main" id="{AFF98B1C-3138-4C27-8F6E-BBB34E9018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4" y="2718"/>
              <a:ext cx="1" cy="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6" name="Line 266">
              <a:extLst>
                <a:ext uri="{FF2B5EF4-FFF2-40B4-BE49-F238E27FC236}">
                  <a16:creationId xmlns:a16="http://schemas.microsoft.com/office/drawing/2014/main" id="{94FAD8AC-BD55-47BB-967E-7340DE687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3" y="2721"/>
              <a:ext cx="1" cy="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7" name="Line 267">
              <a:extLst>
                <a:ext uri="{FF2B5EF4-FFF2-40B4-BE49-F238E27FC236}">
                  <a16:creationId xmlns:a16="http://schemas.microsoft.com/office/drawing/2014/main" id="{966A0034-3964-4B7B-B231-59F9056E2A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1" y="2722"/>
              <a:ext cx="1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8" name="Line 268">
              <a:extLst>
                <a:ext uri="{FF2B5EF4-FFF2-40B4-BE49-F238E27FC236}">
                  <a16:creationId xmlns:a16="http://schemas.microsoft.com/office/drawing/2014/main" id="{607F022E-8C2B-4379-800B-70729DE81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0" y="2722"/>
              <a:ext cx="1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89" name="Line 269">
              <a:extLst>
                <a:ext uri="{FF2B5EF4-FFF2-40B4-BE49-F238E27FC236}">
                  <a16:creationId xmlns:a16="http://schemas.microsoft.com/office/drawing/2014/main" id="{C36FB57E-314E-422F-A6B8-E95EDDA707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0" y="2717"/>
              <a:ext cx="1" cy="6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0" name="Line 270">
              <a:extLst>
                <a:ext uri="{FF2B5EF4-FFF2-40B4-BE49-F238E27FC236}">
                  <a16:creationId xmlns:a16="http://schemas.microsoft.com/office/drawing/2014/main" id="{8E8929B9-7CBF-488C-86D1-9C741688AB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2" y="2718"/>
              <a:ext cx="1" cy="5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1" name="Line 271">
              <a:extLst>
                <a:ext uri="{FF2B5EF4-FFF2-40B4-BE49-F238E27FC236}">
                  <a16:creationId xmlns:a16="http://schemas.microsoft.com/office/drawing/2014/main" id="{85A430BD-AEA2-4CEE-ACBE-61E91F910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3" y="2721"/>
              <a:ext cx="1" cy="2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2" name="Line 272">
              <a:extLst>
                <a:ext uri="{FF2B5EF4-FFF2-40B4-BE49-F238E27FC236}">
                  <a16:creationId xmlns:a16="http://schemas.microsoft.com/office/drawing/2014/main" id="{9EC1996E-7CB3-4663-89BE-ECD4C015D6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5" y="2722"/>
              <a:ext cx="1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3" name="Line 273">
              <a:extLst>
                <a:ext uri="{FF2B5EF4-FFF2-40B4-BE49-F238E27FC236}">
                  <a16:creationId xmlns:a16="http://schemas.microsoft.com/office/drawing/2014/main" id="{CC369C2C-310D-4D03-8728-B81790D65F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7" y="2722"/>
              <a:ext cx="1" cy="1"/>
            </a:xfrm>
            <a:prstGeom prst="line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4" name="Freeform 274">
              <a:extLst>
                <a:ext uri="{FF2B5EF4-FFF2-40B4-BE49-F238E27FC236}">
                  <a16:creationId xmlns:a16="http://schemas.microsoft.com/office/drawing/2014/main" id="{6C7F0F49-CFE8-40A4-98A6-914D677B9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780"/>
              <a:ext cx="321" cy="29"/>
            </a:xfrm>
            <a:custGeom>
              <a:avLst/>
              <a:gdLst>
                <a:gd name="T0" fmla="*/ 309 w 321"/>
                <a:gd name="T1" fmla="*/ 29 h 29"/>
                <a:gd name="T2" fmla="*/ 309 w 321"/>
                <a:gd name="T3" fmla="*/ 29 h 29"/>
                <a:gd name="T4" fmla="*/ 16 w 321"/>
                <a:gd name="T5" fmla="*/ 29 h 29"/>
                <a:gd name="T6" fmla="*/ 16 w 321"/>
                <a:gd name="T7" fmla="*/ 29 h 29"/>
                <a:gd name="T8" fmla="*/ 14 w 321"/>
                <a:gd name="T9" fmla="*/ 29 h 29"/>
                <a:gd name="T10" fmla="*/ 13 w 321"/>
                <a:gd name="T11" fmla="*/ 29 h 29"/>
                <a:gd name="T12" fmla="*/ 12 w 321"/>
                <a:gd name="T13" fmla="*/ 29 h 29"/>
                <a:gd name="T14" fmla="*/ 10 w 321"/>
                <a:gd name="T15" fmla="*/ 29 h 29"/>
                <a:gd name="T16" fmla="*/ 9 w 321"/>
                <a:gd name="T17" fmla="*/ 28 h 29"/>
                <a:gd name="T18" fmla="*/ 9 w 321"/>
                <a:gd name="T19" fmla="*/ 28 h 29"/>
                <a:gd name="T20" fmla="*/ 8 w 321"/>
                <a:gd name="T21" fmla="*/ 27 h 29"/>
                <a:gd name="T22" fmla="*/ 7 w 321"/>
                <a:gd name="T23" fmla="*/ 26 h 29"/>
                <a:gd name="T24" fmla="*/ 7 w 321"/>
                <a:gd name="T25" fmla="*/ 24 h 29"/>
                <a:gd name="T26" fmla="*/ 7 w 321"/>
                <a:gd name="T27" fmla="*/ 24 h 29"/>
                <a:gd name="T28" fmla="*/ 0 w 321"/>
                <a:gd name="T29" fmla="*/ 9 h 29"/>
                <a:gd name="T30" fmla="*/ 0 w 321"/>
                <a:gd name="T31" fmla="*/ 9 h 29"/>
                <a:gd name="T32" fmla="*/ 0 w 321"/>
                <a:gd name="T33" fmla="*/ 8 h 29"/>
                <a:gd name="T34" fmla="*/ 0 w 321"/>
                <a:gd name="T35" fmla="*/ 7 h 29"/>
                <a:gd name="T36" fmla="*/ 1 w 321"/>
                <a:gd name="T37" fmla="*/ 6 h 29"/>
                <a:gd name="T38" fmla="*/ 1 w 321"/>
                <a:gd name="T39" fmla="*/ 5 h 29"/>
                <a:gd name="T40" fmla="*/ 2 w 321"/>
                <a:gd name="T41" fmla="*/ 4 h 29"/>
                <a:gd name="T42" fmla="*/ 3 w 321"/>
                <a:gd name="T43" fmla="*/ 3 h 29"/>
                <a:gd name="T44" fmla="*/ 3 w 321"/>
                <a:gd name="T45" fmla="*/ 2 h 29"/>
                <a:gd name="T46" fmla="*/ 4 w 321"/>
                <a:gd name="T47" fmla="*/ 2 h 29"/>
                <a:gd name="T48" fmla="*/ 6 w 321"/>
                <a:gd name="T49" fmla="*/ 1 h 29"/>
                <a:gd name="T50" fmla="*/ 7 w 321"/>
                <a:gd name="T51" fmla="*/ 1 h 29"/>
                <a:gd name="T52" fmla="*/ 9 w 321"/>
                <a:gd name="T53" fmla="*/ 0 h 29"/>
                <a:gd name="T54" fmla="*/ 10 w 321"/>
                <a:gd name="T55" fmla="*/ 0 h 29"/>
                <a:gd name="T56" fmla="*/ 10 w 321"/>
                <a:gd name="T57" fmla="*/ 0 h 29"/>
                <a:gd name="T58" fmla="*/ 313 w 321"/>
                <a:gd name="T59" fmla="*/ 0 h 29"/>
                <a:gd name="T60" fmla="*/ 313 w 321"/>
                <a:gd name="T61" fmla="*/ 0 h 29"/>
                <a:gd name="T62" fmla="*/ 315 w 321"/>
                <a:gd name="T63" fmla="*/ 0 h 29"/>
                <a:gd name="T64" fmla="*/ 316 w 321"/>
                <a:gd name="T65" fmla="*/ 1 h 29"/>
                <a:gd name="T66" fmla="*/ 317 w 321"/>
                <a:gd name="T67" fmla="*/ 1 h 29"/>
                <a:gd name="T68" fmla="*/ 318 w 321"/>
                <a:gd name="T69" fmla="*/ 2 h 29"/>
                <a:gd name="T70" fmla="*/ 319 w 321"/>
                <a:gd name="T71" fmla="*/ 2 h 29"/>
                <a:gd name="T72" fmla="*/ 319 w 321"/>
                <a:gd name="T73" fmla="*/ 3 h 29"/>
                <a:gd name="T74" fmla="*/ 320 w 321"/>
                <a:gd name="T75" fmla="*/ 4 h 29"/>
                <a:gd name="T76" fmla="*/ 320 w 321"/>
                <a:gd name="T77" fmla="*/ 5 h 29"/>
                <a:gd name="T78" fmla="*/ 321 w 321"/>
                <a:gd name="T79" fmla="*/ 6 h 29"/>
                <a:gd name="T80" fmla="*/ 321 w 321"/>
                <a:gd name="T81" fmla="*/ 7 h 29"/>
                <a:gd name="T82" fmla="*/ 321 w 321"/>
                <a:gd name="T83" fmla="*/ 8 h 29"/>
                <a:gd name="T84" fmla="*/ 321 w 321"/>
                <a:gd name="T85" fmla="*/ 9 h 29"/>
                <a:gd name="T86" fmla="*/ 321 w 321"/>
                <a:gd name="T87" fmla="*/ 9 h 29"/>
                <a:gd name="T88" fmla="*/ 318 w 321"/>
                <a:gd name="T89" fmla="*/ 24 h 29"/>
                <a:gd name="T90" fmla="*/ 318 w 321"/>
                <a:gd name="T91" fmla="*/ 24 h 29"/>
                <a:gd name="T92" fmla="*/ 317 w 321"/>
                <a:gd name="T93" fmla="*/ 26 h 29"/>
                <a:gd name="T94" fmla="*/ 317 w 321"/>
                <a:gd name="T95" fmla="*/ 27 h 29"/>
                <a:gd name="T96" fmla="*/ 316 w 321"/>
                <a:gd name="T97" fmla="*/ 28 h 29"/>
                <a:gd name="T98" fmla="*/ 315 w 321"/>
                <a:gd name="T99" fmla="*/ 28 h 29"/>
                <a:gd name="T100" fmla="*/ 315 w 321"/>
                <a:gd name="T101" fmla="*/ 29 h 29"/>
                <a:gd name="T102" fmla="*/ 314 w 321"/>
                <a:gd name="T103" fmla="*/ 29 h 29"/>
                <a:gd name="T104" fmla="*/ 313 w 321"/>
                <a:gd name="T105" fmla="*/ 29 h 29"/>
                <a:gd name="T106" fmla="*/ 311 w 321"/>
                <a:gd name="T107" fmla="*/ 29 h 29"/>
                <a:gd name="T108" fmla="*/ 310 w 321"/>
                <a:gd name="T109" fmla="*/ 29 h 29"/>
                <a:gd name="T110" fmla="*/ 309 w 321"/>
                <a:gd name="T1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1" h="29">
                  <a:moveTo>
                    <a:pt x="309" y="29"/>
                  </a:moveTo>
                  <a:lnTo>
                    <a:pt x="309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6" y="1"/>
                  </a:lnTo>
                  <a:lnTo>
                    <a:pt x="317" y="1"/>
                  </a:lnTo>
                  <a:lnTo>
                    <a:pt x="318" y="2"/>
                  </a:lnTo>
                  <a:lnTo>
                    <a:pt x="319" y="2"/>
                  </a:lnTo>
                  <a:lnTo>
                    <a:pt x="319" y="3"/>
                  </a:lnTo>
                  <a:lnTo>
                    <a:pt x="320" y="4"/>
                  </a:lnTo>
                  <a:lnTo>
                    <a:pt x="320" y="5"/>
                  </a:lnTo>
                  <a:lnTo>
                    <a:pt x="321" y="6"/>
                  </a:lnTo>
                  <a:lnTo>
                    <a:pt x="321" y="7"/>
                  </a:lnTo>
                  <a:lnTo>
                    <a:pt x="321" y="8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7" y="26"/>
                  </a:lnTo>
                  <a:lnTo>
                    <a:pt x="317" y="27"/>
                  </a:lnTo>
                  <a:lnTo>
                    <a:pt x="316" y="28"/>
                  </a:lnTo>
                  <a:lnTo>
                    <a:pt x="315" y="28"/>
                  </a:lnTo>
                  <a:lnTo>
                    <a:pt x="315" y="29"/>
                  </a:lnTo>
                  <a:lnTo>
                    <a:pt x="314" y="29"/>
                  </a:lnTo>
                  <a:lnTo>
                    <a:pt x="313" y="29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09" y="29"/>
                  </a:lnTo>
                  <a:close/>
                </a:path>
              </a:pathLst>
            </a:custGeom>
            <a:solidFill>
              <a:srgbClr val="651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5" name="Freeform 275">
              <a:extLst>
                <a:ext uri="{FF2B5EF4-FFF2-40B4-BE49-F238E27FC236}">
                  <a16:creationId xmlns:a16="http://schemas.microsoft.com/office/drawing/2014/main" id="{42475F7E-F267-45A5-935A-8BF3DD809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" y="2780"/>
              <a:ext cx="321" cy="29"/>
            </a:xfrm>
            <a:custGeom>
              <a:avLst/>
              <a:gdLst>
                <a:gd name="T0" fmla="*/ 309 w 321"/>
                <a:gd name="T1" fmla="*/ 29 h 29"/>
                <a:gd name="T2" fmla="*/ 309 w 321"/>
                <a:gd name="T3" fmla="*/ 29 h 29"/>
                <a:gd name="T4" fmla="*/ 16 w 321"/>
                <a:gd name="T5" fmla="*/ 29 h 29"/>
                <a:gd name="T6" fmla="*/ 16 w 321"/>
                <a:gd name="T7" fmla="*/ 29 h 29"/>
                <a:gd name="T8" fmla="*/ 14 w 321"/>
                <a:gd name="T9" fmla="*/ 29 h 29"/>
                <a:gd name="T10" fmla="*/ 13 w 321"/>
                <a:gd name="T11" fmla="*/ 29 h 29"/>
                <a:gd name="T12" fmla="*/ 12 w 321"/>
                <a:gd name="T13" fmla="*/ 29 h 29"/>
                <a:gd name="T14" fmla="*/ 10 w 321"/>
                <a:gd name="T15" fmla="*/ 29 h 29"/>
                <a:gd name="T16" fmla="*/ 9 w 321"/>
                <a:gd name="T17" fmla="*/ 28 h 29"/>
                <a:gd name="T18" fmla="*/ 9 w 321"/>
                <a:gd name="T19" fmla="*/ 28 h 29"/>
                <a:gd name="T20" fmla="*/ 8 w 321"/>
                <a:gd name="T21" fmla="*/ 27 h 29"/>
                <a:gd name="T22" fmla="*/ 7 w 321"/>
                <a:gd name="T23" fmla="*/ 26 h 29"/>
                <a:gd name="T24" fmla="*/ 7 w 321"/>
                <a:gd name="T25" fmla="*/ 24 h 29"/>
                <a:gd name="T26" fmla="*/ 7 w 321"/>
                <a:gd name="T27" fmla="*/ 24 h 29"/>
                <a:gd name="T28" fmla="*/ 0 w 321"/>
                <a:gd name="T29" fmla="*/ 9 h 29"/>
                <a:gd name="T30" fmla="*/ 0 w 321"/>
                <a:gd name="T31" fmla="*/ 9 h 29"/>
                <a:gd name="T32" fmla="*/ 0 w 321"/>
                <a:gd name="T33" fmla="*/ 8 h 29"/>
                <a:gd name="T34" fmla="*/ 0 w 321"/>
                <a:gd name="T35" fmla="*/ 7 h 29"/>
                <a:gd name="T36" fmla="*/ 1 w 321"/>
                <a:gd name="T37" fmla="*/ 6 h 29"/>
                <a:gd name="T38" fmla="*/ 1 w 321"/>
                <a:gd name="T39" fmla="*/ 5 h 29"/>
                <a:gd name="T40" fmla="*/ 2 w 321"/>
                <a:gd name="T41" fmla="*/ 4 h 29"/>
                <a:gd name="T42" fmla="*/ 3 w 321"/>
                <a:gd name="T43" fmla="*/ 3 h 29"/>
                <a:gd name="T44" fmla="*/ 3 w 321"/>
                <a:gd name="T45" fmla="*/ 2 h 29"/>
                <a:gd name="T46" fmla="*/ 4 w 321"/>
                <a:gd name="T47" fmla="*/ 2 h 29"/>
                <a:gd name="T48" fmla="*/ 6 w 321"/>
                <a:gd name="T49" fmla="*/ 1 h 29"/>
                <a:gd name="T50" fmla="*/ 7 w 321"/>
                <a:gd name="T51" fmla="*/ 1 h 29"/>
                <a:gd name="T52" fmla="*/ 9 w 321"/>
                <a:gd name="T53" fmla="*/ 0 h 29"/>
                <a:gd name="T54" fmla="*/ 10 w 321"/>
                <a:gd name="T55" fmla="*/ 0 h 29"/>
                <a:gd name="T56" fmla="*/ 10 w 321"/>
                <a:gd name="T57" fmla="*/ 0 h 29"/>
                <a:gd name="T58" fmla="*/ 313 w 321"/>
                <a:gd name="T59" fmla="*/ 0 h 29"/>
                <a:gd name="T60" fmla="*/ 313 w 321"/>
                <a:gd name="T61" fmla="*/ 0 h 29"/>
                <a:gd name="T62" fmla="*/ 315 w 321"/>
                <a:gd name="T63" fmla="*/ 0 h 29"/>
                <a:gd name="T64" fmla="*/ 316 w 321"/>
                <a:gd name="T65" fmla="*/ 1 h 29"/>
                <a:gd name="T66" fmla="*/ 317 w 321"/>
                <a:gd name="T67" fmla="*/ 1 h 29"/>
                <a:gd name="T68" fmla="*/ 318 w 321"/>
                <a:gd name="T69" fmla="*/ 2 h 29"/>
                <a:gd name="T70" fmla="*/ 319 w 321"/>
                <a:gd name="T71" fmla="*/ 2 h 29"/>
                <a:gd name="T72" fmla="*/ 319 w 321"/>
                <a:gd name="T73" fmla="*/ 3 h 29"/>
                <a:gd name="T74" fmla="*/ 320 w 321"/>
                <a:gd name="T75" fmla="*/ 4 h 29"/>
                <a:gd name="T76" fmla="*/ 320 w 321"/>
                <a:gd name="T77" fmla="*/ 5 h 29"/>
                <a:gd name="T78" fmla="*/ 321 w 321"/>
                <a:gd name="T79" fmla="*/ 6 h 29"/>
                <a:gd name="T80" fmla="*/ 321 w 321"/>
                <a:gd name="T81" fmla="*/ 7 h 29"/>
                <a:gd name="T82" fmla="*/ 321 w 321"/>
                <a:gd name="T83" fmla="*/ 8 h 29"/>
                <a:gd name="T84" fmla="*/ 321 w 321"/>
                <a:gd name="T85" fmla="*/ 9 h 29"/>
                <a:gd name="T86" fmla="*/ 321 w 321"/>
                <a:gd name="T87" fmla="*/ 9 h 29"/>
                <a:gd name="T88" fmla="*/ 318 w 321"/>
                <a:gd name="T89" fmla="*/ 24 h 29"/>
                <a:gd name="T90" fmla="*/ 318 w 321"/>
                <a:gd name="T91" fmla="*/ 24 h 29"/>
                <a:gd name="T92" fmla="*/ 317 w 321"/>
                <a:gd name="T93" fmla="*/ 26 h 29"/>
                <a:gd name="T94" fmla="*/ 317 w 321"/>
                <a:gd name="T95" fmla="*/ 27 h 29"/>
                <a:gd name="T96" fmla="*/ 316 w 321"/>
                <a:gd name="T97" fmla="*/ 28 h 29"/>
                <a:gd name="T98" fmla="*/ 315 w 321"/>
                <a:gd name="T99" fmla="*/ 28 h 29"/>
                <a:gd name="T100" fmla="*/ 315 w 321"/>
                <a:gd name="T101" fmla="*/ 29 h 29"/>
                <a:gd name="T102" fmla="*/ 314 w 321"/>
                <a:gd name="T103" fmla="*/ 29 h 29"/>
                <a:gd name="T104" fmla="*/ 313 w 321"/>
                <a:gd name="T105" fmla="*/ 29 h 29"/>
                <a:gd name="T106" fmla="*/ 311 w 321"/>
                <a:gd name="T107" fmla="*/ 29 h 29"/>
                <a:gd name="T108" fmla="*/ 310 w 321"/>
                <a:gd name="T109" fmla="*/ 29 h 29"/>
                <a:gd name="T110" fmla="*/ 309 w 321"/>
                <a:gd name="T1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1" h="29">
                  <a:moveTo>
                    <a:pt x="309" y="29"/>
                  </a:moveTo>
                  <a:lnTo>
                    <a:pt x="309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3" y="29"/>
                  </a:lnTo>
                  <a:lnTo>
                    <a:pt x="12" y="29"/>
                  </a:lnTo>
                  <a:lnTo>
                    <a:pt x="10" y="29"/>
                  </a:lnTo>
                  <a:lnTo>
                    <a:pt x="9" y="28"/>
                  </a:lnTo>
                  <a:lnTo>
                    <a:pt x="9" y="28"/>
                  </a:lnTo>
                  <a:lnTo>
                    <a:pt x="8" y="27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6" y="1"/>
                  </a:lnTo>
                  <a:lnTo>
                    <a:pt x="7" y="1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313" y="0"/>
                  </a:lnTo>
                  <a:lnTo>
                    <a:pt x="313" y="0"/>
                  </a:lnTo>
                  <a:lnTo>
                    <a:pt x="315" y="0"/>
                  </a:lnTo>
                  <a:lnTo>
                    <a:pt x="316" y="1"/>
                  </a:lnTo>
                  <a:lnTo>
                    <a:pt x="317" y="1"/>
                  </a:lnTo>
                  <a:lnTo>
                    <a:pt x="318" y="2"/>
                  </a:lnTo>
                  <a:lnTo>
                    <a:pt x="319" y="2"/>
                  </a:lnTo>
                  <a:lnTo>
                    <a:pt x="319" y="3"/>
                  </a:lnTo>
                  <a:lnTo>
                    <a:pt x="320" y="4"/>
                  </a:lnTo>
                  <a:lnTo>
                    <a:pt x="320" y="5"/>
                  </a:lnTo>
                  <a:lnTo>
                    <a:pt x="321" y="6"/>
                  </a:lnTo>
                  <a:lnTo>
                    <a:pt x="321" y="7"/>
                  </a:lnTo>
                  <a:lnTo>
                    <a:pt x="321" y="8"/>
                  </a:lnTo>
                  <a:lnTo>
                    <a:pt x="321" y="9"/>
                  </a:lnTo>
                  <a:lnTo>
                    <a:pt x="321" y="9"/>
                  </a:lnTo>
                  <a:lnTo>
                    <a:pt x="318" y="24"/>
                  </a:lnTo>
                  <a:lnTo>
                    <a:pt x="318" y="24"/>
                  </a:lnTo>
                  <a:lnTo>
                    <a:pt x="317" y="26"/>
                  </a:lnTo>
                  <a:lnTo>
                    <a:pt x="317" y="27"/>
                  </a:lnTo>
                  <a:lnTo>
                    <a:pt x="316" y="28"/>
                  </a:lnTo>
                  <a:lnTo>
                    <a:pt x="315" y="28"/>
                  </a:lnTo>
                  <a:lnTo>
                    <a:pt x="315" y="29"/>
                  </a:lnTo>
                  <a:lnTo>
                    <a:pt x="314" y="29"/>
                  </a:lnTo>
                  <a:lnTo>
                    <a:pt x="313" y="29"/>
                  </a:lnTo>
                  <a:lnTo>
                    <a:pt x="311" y="29"/>
                  </a:lnTo>
                  <a:lnTo>
                    <a:pt x="310" y="29"/>
                  </a:lnTo>
                  <a:lnTo>
                    <a:pt x="309" y="29"/>
                  </a:lnTo>
                </a:path>
              </a:pathLst>
            </a:custGeom>
            <a:noFill/>
            <a:ln w="476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6" name="Freeform 276">
              <a:extLst>
                <a:ext uri="{FF2B5EF4-FFF2-40B4-BE49-F238E27FC236}">
                  <a16:creationId xmlns:a16="http://schemas.microsoft.com/office/drawing/2014/main" id="{A613752C-3B3B-4537-8164-7BF01D12D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728"/>
              <a:ext cx="9" cy="9"/>
            </a:xfrm>
            <a:custGeom>
              <a:avLst/>
              <a:gdLst>
                <a:gd name="T0" fmla="*/ 4 w 9"/>
                <a:gd name="T1" fmla="*/ 0 h 9"/>
                <a:gd name="T2" fmla="*/ 3 w 9"/>
                <a:gd name="T3" fmla="*/ 0 h 9"/>
                <a:gd name="T4" fmla="*/ 1 w 9"/>
                <a:gd name="T5" fmla="*/ 1 h 9"/>
                <a:gd name="T6" fmla="*/ 1 w 9"/>
                <a:gd name="T7" fmla="*/ 2 h 9"/>
                <a:gd name="T8" fmla="*/ 0 w 9"/>
                <a:gd name="T9" fmla="*/ 4 h 9"/>
                <a:gd name="T10" fmla="*/ 0 w 9"/>
                <a:gd name="T11" fmla="*/ 6 h 9"/>
                <a:gd name="T12" fmla="*/ 1 w 9"/>
                <a:gd name="T13" fmla="*/ 8 h 9"/>
                <a:gd name="T14" fmla="*/ 2 w 9"/>
                <a:gd name="T15" fmla="*/ 9 h 9"/>
                <a:gd name="T16" fmla="*/ 4 w 9"/>
                <a:gd name="T17" fmla="*/ 9 h 9"/>
                <a:gd name="T18" fmla="*/ 5 w 9"/>
                <a:gd name="T19" fmla="*/ 9 h 9"/>
                <a:gd name="T20" fmla="*/ 8 w 9"/>
                <a:gd name="T21" fmla="*/ 8 h 9"/>
                <a:gd name="T22" fmla="*/ 8 w 9"/>
                <a:gd name="T23" fmla="*/ 8 h 9"/>
                <a:gd name="T24" fmla="*/ 9 w 9"/>
                <a:gd name="T25" fmla="*/ 8 h 9"/>
                <a:gd name="T26" fmla="*/ 8 w 9"/>
                <a:gd name="T27" fmla="*/ 7 h 9"/>
                <a:gd name="T28" fmla="*/ 8 w 9"/>
                <a:gd name="T29" fmla="*/ 8 h 9"/>
                <a:gd name="T30" fmla="*/ 7 w 9"/>
                <a:gd name="T31" fmla="*/ 8 h 9"/>
                <a:gd name="T32" fmla="*/ 7 w 9"/>
                <a:gd name="T33" fmla="*/ 8 h 9"/>
                <a:gd name="T34" fmla="*/ 5 w 9"/>
                <a:gd name="T35" fmla="*/ 9 h 9"/>
                <a:gd name="T36" fmla="*/ 4 w 9"/>
                <a:gd name="T37" fmla="*/ 8 h 9"/>
                <a:gd name="T38" fmla="*/ 3 w 9"/>
                <a:gd name="T39" fmla="*/ 8 h 9"/>
                <a:gd name="T40" fmla="*/ 2 w 9"/>
                <a:gd name="T41" fmla="*/ 7 h 9"/>
                <a:gd name="T42" fmla="*/ 2 w 9"/>
                <a:gd name="T43" fmla="*/ 4 h 9"/>
                <a:gd name="T44" fmla="*/ 2 w 9"/>
                <a:gd name="T45" fmla="*/ 3 h 9"/>
                <a:gd name="T46" fmla="*/ 2 w 9"/>
                <a:gd name="T47" fmla="*/ 1 h 9"/>
                <a:gd name="T48" fmla="*/ 3 w 9"/>
                <a:gd name="T49" fmla="*/ 1 h 9"/>
                <a:gd name="T50" fmla="*/ 5 w 9"/>
                <a:gd name="T51" fmla="*/ 0 h 9"/>
                <a:gd name="T52" fmla="*/ 5 w 9"/>
                <a:gd name="T53" fmla="*/ 0 h 9"/>
                <a:gd name="T54" fmla="*/ 8 w 9"/>
                <a:gd name="T55" fmla="*/ 1 h 9"/>
                <a:gd name="T56" fmla="*/ 8 w 9"/>
                <a:gd name="T57" fmla="*/ 1 h 9"/>
                <a:gd name="T58" fmla="*/ 8 w 9"/>
                <a:gd name="T59" fmla="*/ 2 h 9"/>
                <a:gd name="T60" fmla="*/ 8 w 9"/>
                <a:gd name="T61" fmla="*/ 2 h 9"/>
                <a:gd name="T62" fmla="*/ 8 w 9"/>
                <a:gd name="T63" fmla="*/ 0 h 9"/>
                <a:gd name="T64" fmla="*/ 8 w 9"/>
                <a:gd name="T65" fmla="*/ 0 h 9"/>
                <a:gd name="T66" fmla="*/ 8 w 9"/>
                <a:gd name="T67" fmla="*/ 0 h 9"/>
                <a:gd name="T68" fmla="*/ 8 w 9"/>
                <a:gd name="T69" fmla="*/ 0 h 9"/>
                <a:gd name="T70" fmla="*/ 8 w 9"/>
                <a:gd name="T71" fmla="*/ 0 h 9"/>
                <a:gd name="T72" fmla="*/ 7 w 9"/>
                <a:gd name="T73" fmla="*/ 0 h 9"/>
                <a:gd name="T74" fmla="*/ 7 w 9"/>
                <a:gd name="T75" fmla="*/ 0 h 9"/>
                <a:gd name="T76" fmla="*/ 5 w 9"/>
                <a:gd name="T77" fmla="*/ 0 h 9"/>
                <a:gd name="T78" fmla="*/ 4 w 9"/>
                <a:gd name="T7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7" y="9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5" y="9"/>
                  </a:lnTo>
                  <a:lnTo>
                    <a:pt x="4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7" name="Freeform 277">
              <a:extLst>
                <a:ext uri="{FF2B5EF4-FFF2-40B4-BE49-F238E27FC236}">
                  <a16:creationId xmlns:a16="http://schemas.microsoft.com/office/drawing/2014/main" id="{6F8DD5E0-CDDB-4EF3-9B4F-3B4909C8755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9" y="2728"/>
              <a:ext cx="3" cy="9"/>
            </a:xfrm>
            <a:custGeom>
              <a:avLst/>
              <a:gdLst>
                <a:gd name="T0" fmla="*/ 0 w 3"/>
                <a:gd name="T1" fmla="*/ 9 h 9"/>
                <a:gd name="T2" fmla="*/ 3 w 3"/>
                <a:gd name="T3" fmla="*/ 9 h 9"/>
                <a:gd name="T4" fmla="*/ 3 w 3"/>
                <a:gd name="T5" fmla="*/ 9 h 9"/>
                <a:gd name="T6" fmla="*/ 2 w 3"/>
                <a:gd name="T7" fmla="*/ 9 h 9"/>
                <a:gd name="T8" fmla="*/ 2 w 3"/>
                <a:gd name="T9" fmla="*/ 8 h 9"/>
                <a:gd name="T10" fmla="*/ 2 w 3"/>
                <a:gd name="T11" fmla="*/ 8 h 9"/>
                <a:gd name="T12" fmla="*/ 2 w 3"/>
                <a:gd name="T13" fmla="*/ 2 h 9"/>
                <a:gd name="T14" fmla="*/ 2 w 3"/>
                <a:gd name="T15" fmla="*/ 2 h 9"/>
                <a:gd name="T16" fmla="*/ 2 w 3"/>
                <a:gd name="T17" fmla="*/ 2 h 9"/>
                <a:gd name="T18" fmla="*/ 2 w 3"/>
                <a:gd name="T19" fmla="*/ 2 h 9"/>
                <a:gd name="T20" fmla="*/ 2 w 3"/>
                <a:gd name="T21" fmla="*/ 2 h 9"/>
                <a:gd name="T22" fmla="*/ 2 w 3"/>
                <a:gd name="T23" fmla="*/ 2 h 9"/>
                <a:gd name="T24" fmla="*/ 1 w 3"/>
                <a:gd name="T25" fmla="*/ 3 h 9"/>
                <a:gd name="T26" fmla="*/ 0 w 3"/>
                <a:gd name="T27" fmla="*/ 3 h 9"/>
                <a:gd name="T28" fmla="*/ 0 w 3"/>
                <a:gd name="T29" fmla="*/ 3 h 9"/>
                <a:gd name="T30" fmla="*/ 1 w 3"/>
                <a:gd name="T31" fmla="*/ 3 h 9"/>
                <a:gd name="T32" fmla="*/ 1 w 3"/>
                <a:gd name="T33" fmla="*/ 3 h 9"/>
                <a:gd name="T34" fmla="*/ 1 w 3"/>
                <a:gd name="T35" fmla="*/ 3 h 9"/>
                <a:gd name="T36" fmla="*/ 1 w 3"/>
                <a:gd name="T37" fmla="*/ 3 h 9"/>
                <a:gd name="T38" fmla="*/ 1 w 3"/>
                <a:gd name="T39" fmla="*/ 3 h 9"/>
                <a:gd name="T40" fmla="*/ 1 w 3"/>
                <a:gd name="T41" fmla="*/ 3 h 9"/>
                <a:gd name="T42" fmla="*/ 1 w 3"/>
                <a:gd name="T43" fmla="*/ 4 h 9"/>
                <a:gd name="T44" fmla="*/ 1 w 3"/>
                <a:gd name="T45" fmla="*/ 4 h 9"/>
                <a:gd name="T46" fmla="*/ 1 w 3"/>
                <a:gd name="T47" fmla="*/ 8 h 9"/>
                <a:gd name="T48" fmla="*/ 1 w 3"/>
                <a:gd name="T49" fmla="*/ 8 h 9"/>
                <a:gd name="T50" fmla="*/ 1 w 3"/>
                <a:gd name="T51" fmla="*/ 9 h 9"/>
                <a:gd name="T52" fmla="*/ 1 w 3"/>
                <a:gd name="T53" fmla="*/ 9 h 9"/>
                <a:gd name="T54" fmla="*/ 0 w 3"/>
                <a:gd name="T55" fmla="*/ 9 h 9"/>
                <a:gd name="T56" fmla="*/ 1 w 3"/>
                <a:gd name="T57" fmla="*/ 0 h 9"/>
                <a:gd name="T58" fmla="*/ 1 w 3"/>
                <a:gd name="T59" fmla="*/ 0 h 9"/>
                <a:gd name="T60" fmla="*/ 1 w 3"/>
                <a:gd name="T61" fmla="*/ 0 h 9"/>
                <a:gd name="T62" fmla="*/ 1 w 3"/>
                <a:gd name="T63" fmla="*/ 1 h 9"/>
                <a:gd name="T64" fmla="*/ 1 w 3"/>
                <a:gd name="T65" fmla="*/ 1 h 9"/>
                <a:gd name="T66" fmla="*/ 2 w 3"/>
                <a:gd name="T67" fmla="*/ 1 h 9"/>
                <a:gd name="T68" fmla="*/ 2 w 3"/>
                <a:gd name="T69" fmla="*/ 1 h 9"/>
                <a:gd name="T70" fmla="*/ 2 w 3"/>
                <a:gd name="T71" fmla="*/ 1 h 9"/>
                <a:gd name="T72" fmla="*/ 2 w 3"/>
                <a:gd name="T73" fmla="*/ 0 h 9"/>
                <a:gd name="T74" fmla="*/ 2 w 3"/>
                <a:gd name="T75" fmla="*/ 0 h 9"/>
                <a:gd name="T76" fmla="*/ 2 w 3"/>
                <a:gd name="T77" fmla="*/ 0 h 9"/>
                <a:gd name="T78" fmla="*/ 2 w 3"/>
                <a:gd name="T79" fmla="*/ 0 h 9"/>
                <a:gd name="T80" fmla="*/ 2 w 3"/>
                <a:gd name="T81" fmla="*/ 0 h 9"/>
                <a:gd name="T82" fmla="*/ 2 w 3"/>
                <a:gd name="T83" fmla="*/ 0 h 9"/>
                <a:gd name="T84" fmla="*/ 1 w 3"/>
                <a:gd name="T85" fmla="*/ 0 h 9"/>
                <a:gd name="T86" fmla="*/ 1 w 3"/>
                <a:gd name="T87" fmla="*/ 0 h 9"/>
                <a:gd name="T88" fmla="*/ 1 w 3"/>
                <a:gd name="T8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" h="9">
                  <a:moveTo>
                    <a:pt x="0" y="9"/>
                  </a:moveTo>
                  <a:lnTo>
                    <a:pt x="0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8" name="Freeform 278">
              <a:extLst>
                <a:ext uri="{FF2B5EF4-FFF2-40B4-BE49-F238E27FC236}">
                  <a16:creationId xmlns:a16="http://schemas.microsoft.com/office/drawing/2014/main" id="{E5B80205-46DE-4EA7-A83F-8EBD169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3" y="2730"/>
              <a:ext cx="4" cy="7"/>
            </a:xfrm>
            <a:custGeom>
              <a:avLst/>
              <a:gdLst>
                <a:gd name="T0" fmla="*/ 0 w 4"/>
                <a:gd name="T1" fmla="*/ 7 h 7"/>
                <a:gd name="T2" fmla="*/ 0 w 4"/>
                <a:gd name="T3" fmla="*/ 7 h 7"/>
                <a:gd name="T4" fmla="*/ 0 w 4"/>
                <a:gd name="T5" fmla="*/ 7 h 7"/>
                <a:gd name="T6" fmla="*/ 0 w 4"/>
                <a:gd name="T7" fmla="*/ 7 h 7"/>
                <a:gd name="T8" fmla="*/ 0 w 4"/>
                <a:gd name="T9" fmla="*/ 7 h 7"/>
                <a:gd name="T10" fmla="*/ 0 w 4"/>
                <a:gd name="T11" fmla="*/ 7 h 7"/>
                <a:gd name="T12" fmla="*/ 1 w 4"/>
                <a:gd name="T13" fmla="*/ 7 h 7"/>
                <a:gd name="T14" fmla="*/ 1 w 4"/>
                <a:gd name="T15" fmla="*/ 7 h 7"/>
                <a:gd name="T16" fmla="*/ 1 w 4"/>
                <a:gd name="T17" fmla="*/ 7 h 7"/>
                <a:gd name="T18" fmla="*/ 2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4 w 4"/>
                <a:gd name="T27" fmla="*/ 5 h 7"/>
                <a:gd name="T28" fmla="*/ 3 w 4"/>
                <a:gd name="T29" fmla="*/ 4 h 7"/>
                <a:gd name="T30" fmla="*/ 2 w 4"/>
                <a:gd name="T31" fmla="*/ 4 h 7"/>
                <a:gd name="T32" fmla="*/ 2 w 4"/>
                <a:gd name="T33" fmla="*/ 2 h 7"/>
                <a:gd name="T34" fmla="*/ 1 w 4"/>
                <a:gd name="T35" fmla="*/ 2 h 7"/>
                <a:gd name="T36" fmla="*/ 1 w 4"/>
                <a:gd name="T37" fmla="*/ 1 h 7"/>
                <a:gd name="T38" fmla="*/ 1 w 4"/>
                <a:gd name="T39" fmla="*/ 1 h 7"/>
                <a:gd name="T40" fmla="*/ 1 w 4"/>
                <a:gd name="T41" fmla="*/ 1 h 7"/>
                <a:gd name="T42" fmla="*/ 1 w 4"/>
                <a:gd name="T43" fmla="*/ 1 h 7"/>
                <a:gd name="T44" fmla="*/ 2 w 4"/>
                <a:gd name="T45" fmla="*/ 1 h 7"/>
                <a:gd name="T46" fmla="*/ 2 w 4"/>
                <a:gd name="T47" fmla="*/ 1 h 7"/>
                <a:gd name="T48" fmla="*/ 3 w 4"/>
                <a:gd name="T49" fmla="*/ 1 h 7"/>
                <a:gd name="T50" fmla="*/ 3 w 4"/>
                <a:gd name="T51" fmla="*/ 2 h 7"/>
                <a:gd name="T52" fmla="*/ 3 w 4"/>
                <a:gd name="T53" fmla="*/ 2 h 7"/>
                <a:gd name="T54" fmla="*/ 3 w 4"/>
                <a:gd name="T55" fmla="*/ 0 h 7"/>
                <a:gd name="T56" fmla="*/ 3 w 4"/>
                <a:gd name="T57" fmla="*/ 0 h 7"/>
                <a:gd name="T58" fmla="*/ 3 w 4"/>
                <a:gd name="T59" fmla="*/ 0 h 7"/>
                <a:gd name="T60" fmla="*/ 3 w 4"/>
                <a:gd name="T61" fmla="*/ 0 h 7"/>
                <a:gd name="T62" fmla="*/ 3 w 4"/>
                <a:gd name="T63" fmla="*/ 0 h 7"/>
                <a:gd name="T64" fmla="*/ 3 w 4"/>
                <a:gd name="T65" fmla="*/ 0 h 7"/>
                <a:gd name="T66" fmla="*/ 2 w 4"/>
                <a:gd name="T67" fmla="*/ 0 h 7"/>
                <a:gd name="T68" fmla="*/ 2 w 4"/>
                <a:gd name="T69" fmla="*/ 0 h 7"/>
                <a:gd name="T70" fmla="*/ 2 w 4"/>
                <a:gd name="T71" fmla="*/ 0 h 7"/>
                <a:gd name="T72" fmla="*/ 2 w 4"/>
                <a:gd name="T73" fmla="*/ 0 h 7"/>
                <a:gd name="T74" fmla="*/ 1 w 4"/>
                <a:gd name="T75" fmla="*/ 0 h 7"/>
                <a:gd name="T76" fmla="*/ 0 w 4"/>
                <a:gd name="T77" fmla="*/ 1 h 7"/>
                <a:gd name="T78" fmla="*/ 0 w 4"/>
                <a:gd name="T79" fmla="*/ 1 h 7"/>
                <a:gd name="T80" fmla="*/ 0 w 4"/>
                <a:gd name="T81" fmla="*/ 2 h 7"/>
                <a:gd name="T82" fmla="*/ 0 w 4"/>
                <a:gd name="T83" fmla="*/ 2 h 7"/>
                <a:gd name="T84" fmla="*/ 0 w 4"/>
                <a:gd name="T85" fmla="*/ 4 h 7"/>
                <a:gd name="T86" fmla="*/ 1 w 4"/>
                <a:gd name="T87" fmla="*/ 4 h 7"/>
                <a:gd name="T88" fmla="*/ 1 w 4"/>
                <a:gd name="T89" fmla="*/ 4 h 7"/>
                <a:gd name="T90" fmla="*/ 2 w 4"/>
                <a:gd name="T91" fmla="*/ 5 h 7"/>
                <a:gd name="T92" fmla="*/ 2 w 4"/>
                <a:gd name="T93" fmla="*/ 5 h 7"/>
                <a:gd name="T94" fmla="*/ 3 w 4"/>
                <a:gd name="T95" fmla="*/ 5 h 7"/>
                <a:gd name="T96" fmla="*/ 3 w 4"/>
                <a:gd name="T97" fmla="*/ 6 h 7"/>
                <a:gd name="T98" fmla="*/ 3 w 4"/>
                <a:gd name="T99" fmla="*/ 6 h 7"/>
                <a:gd name="T100" fmla="*/ 3 w 4"/>
                <a:gd name="T101" fmla="*/ 6 h 7"/>
                <a:gd name="T102" fmla="*/ 2 w 4"/>
                <a:gd name="T103" fmla="*/ 6 h 7"/>
                <a:gd name="T104" fmla="*/ 2 w 4"/>
                <a:gd name="T105" fmla="*/ 7 h 7"/>
                <a:gd name="T106" fmla="*/ 2 w 4"/>
                <a:gd name="T107" fmla="*/ 7 h 7"/>
                <a:gd name="T108" fmla="*/ 1 w 4"/>
                <a:gd name="T109" fmla="*/ 6 h 7"/>
                <a:gd name="T110" fmla="*/ 1 w 4"/>
                <a:gd name="T111" fmla="*/ 6 h 7"/>
                <a:gd name="T112" fmla="*/ 0 w 4"/>
                <a:gd name="T113" fmla="*/ 5 h 7"/>
                <a:gd name="T114" fmla="*/ 0 w 4"/>
                <a:gd name="T115" fmla="*/ 5 h 7"/>
                <a:gd name="T116" fmla="*/ 0 w 4"/>
                <a:gd name="T1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999" name="Freeform 279">
              <a:extLst>
                <a:ext uri="{FF2B5EF4-FFF2-40B4-BE49-F238E27FC236}">
                  <a16:creationId xmlns:a16="http://schemas.microsoft.com/office/drawing/2014/main" id="{A85048A0-CC75-4CCA-8A66-A60B5F06B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730"/>
              <a:ext cx="5" cy="7"/>
            </a:xfrm>
            <a:custGeom>
              <a:avLst/>
              <a:gdLst>
                <a:gd name="T0" fmla="*/ 3 w 5"/>
                <a:gd name="T1" fmla="*/ 0 h 7"/>
                <a:gd name="T2" fmla="*/ 2 w 5"/>
                <a:gd name="T3" fmla="*/ 0 h 7"/>
                <a:gd name="T4" fmla="*/ 1 w 5"/>
                <a:gd name="T5" fmla="*/ 1 h 7"/>
                <a:gd name="T6" fmla="*/ 1 w 5"/>
                <a:gd name="T7" fmla="*/ 2 h 7"/>
                <a:gd name="T8" fmla="*/ 0 w 5"/>
                <a:gd name="T9" fmla="*/ 4 h 7"/>
                <a:gd name="T10" fmla="*/ 0 w 5"/>
                <a:gd name="T11" fmla="*/ 5 h 7"/>
                <a:gd name="T12" fmla="*/ 1 w 5"/>
                <a:gd name="T13" fmla="*/ 6 h 7"/>
                <a:gd name="T14" fmla="*/ 2 w 5"/>
                <a:gd name="T15" fmla="*/ 7 h 7"/>
                <a:gd name="T16" fmla="*/ 3 w 5"/>
                <a:gd name="T17" fmla="*/ 7 h 7"/>
                <a:gd name="T18" fmla="*/ 3 w 5"/>
                <a:gd name="T19" fmla="*/ 7 h 7"/>
                <a:gd name="T20" fmla="*/ 4 w 5"/>
                <a:gd name="T21" fmla="*/ 6 h 7"/>
                <a:gd name="T22" fmla="*/ 5 w 5"/>
                <a:gd name="T23" fmla="*/ 6 h 7"/>
                <a:gd name="T24" fmla="*/ 5 w 5"/>
                <a:gd name="T25" fmla="*/ 5 h 7"/>
                <a:gd name="T26" fmla="*/ 5 w 5"/>
                <a:gd name="T27" fmla="*/ 5 h 7"/>
                <a:gd name="T28" fmla="*/ 5 w 5"/>
                <a:gd name="T29" fmla="*/ 5 h 7"/>
                <a:gd name="T30" fmla="*/ 4 w 5"/>
                <a:gd name="T31" fmla="*/ 6 h 7"/>
                <a:gd name="T32" fmla="*/ 4 w 5"/>
                <a:gd name="T33" fmla="*/ 6 h 7"/>
                <a:gd name="T34" fmla="*/ 3 w 5"/>
                <a:gd name="T35" fmla="*/ 6 h 7"/>
                <a:gd name="T36" fmla="*/ 3 w 5"/>
                <a:gd name="T37" fmla="*/ 6 h 7"/>
                <a:gd name="T38" fmla="*/ 2 w 5"/>
                <a:gd name="T39" fmla="*/ 5 h 7"/>
                <a:gd name="T40" fmla="*/ 1 w 5"/>
                <a:gd name="T41" fmla="*/ 5 h 7"/>
                <a:gd name="T42" fmla="*/ 1 w 5"/>
                <a:gd name="T43" fmla="*/ 4 h 7"/>
                <a:gd name="T44" fmla="*/ 1 w 5"/>
                <a:gd name="T45" fmla="*/ 2 h 7"/>
                <a:gd name="T46" fmla="*/ 2 w 5"/>
                <a:gd name="T47" fmla="*/ 1 h 7"/>
                <a:gd name="T48" fmla="*/ 2 w 5"/>
                <a:gd name="T49" fmla="*/ 1 h 7"/>
                <a:gd name="T50" fmla="*/ 3 w 5"/>
                <a:gd name="T51" fmla="*/ 1 h 7"/>
                <a:gd name="T52" fmla="*/ 3 w 5"/>
                <a:gd name="T53" fmla="*/ 1 h 7"/>
                <a:gd name="T54" fmla="*/ 3 w 5"/>
                <a:gd name="T55" fmla="*/ 1 h 7"/>
                <a:gd name="T56" fmla="*/ 3 w 5"/>
                <a:gd name="T57" fmla="*/ 1 h 7"/>
                <a:gd name="T58" fmla="*/ 4 w 5"/>
                <a:gd name="T59" fmla="*/ 1 h 7"/>
                <a:gd name="T60" fmla="*/ 4 w 5"/>
                <a:gd name="T61" fmla="*/ 1 h 7"/>
                <a:gd name="T62" fmla="*/ 4 w 5"/>
                <a:gd name="T63" fmla="*/ 2 h 7"/>
                <a:gd name="T64" fmla="*/ 4 w 5"/>
                <a:gd name="T65" fmla="*/ 2 h 7"/>
                <a:gd name="T66" fmla="*/ 4 w 5"/>
                <a:gd name="T67" fmla="*/ 2 h 7"/>
                <a:gd name="T68" fmla="*/ 4 w 5"/>
                <a:gd name="T69" fmla="*/ 2 h 7"/>
                <a:gd name="T70" fmla="*/ 4 w 5"/>
                <a:gd name="T71" fmla="*/ 2 h 7"/>
                <a:gd name="T72" fmla="*/ 5 w 5"/>
                <a:gd name="T73" fmla="*/ 2 h 7"/>
                <a:gd name="T74" fmla="*/ 5 w 5"/>
                <a:gd name="T75" fmla="*/ 2 h 7"/>
                <a:gd name="T76" fmla="*/ 5 w 5"/>
                <a:gd name="T77" fmla="*/ 1 h 7"/>
                <a:gd name="T78" fmla="*/ 5 w 5"/>
                <a:gd name="T79" fmla="*/ 1 h 7"/>
                <a:gd name="T80" fmla="*/ 4 w 5"/>
                <a:gd name="T81" fmla="*/ 1 h 7"/>
                <a:gd name="T82" fmla="*/ 4 w 5"/>
                <a:gd name="T83" fmla="*/ 0 h 7"/>
                <a:gd name="T84" fmla="*/ 3 w 5"/>
                <a:gd name="T8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" h="7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0" name="Freeform 280">
              <a:extLst>
                <a:ext uri="{FF2B5EF4-FFF2-40B4-BE49-F238E27FC236}">
                  <a16:creationId xmlns:a16="http://schemas.microsoft.com/office/drawing/2014/main" id="{8CE02E2A-BA0F-49CA-AFBE-A932D574C1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3" y="2730"/>
              <a:ext cx="6" cy="7"/>
            </a:xfrm>
            <a:custGeom>
              <a:avLst/>
              <a:gdLst>
                <a:gd name="T0" fmla="*/ 2 w 6"/>
                <a:gd name="T1" fmla="*/ 1 h 7"/>
                <a:gd name="T2" fmla="*/ 4 w 6"/>
                <a:gd name="T3" fmla="*/ 1 h 7"/>
                <a:gd name="T4" fmla="*/ 4 w 6"/>
                <a:gd name="T5" fmla="*/ 2 h 7"/>
                <a:gd name="T6" fmla="*/ 5 w 6"/>
                <a:gd name="T7" fmla="*/ 2 h 7"/>
                <a:gd name="T8" fmla="*/ 5 w 6"/>
                <a:gd name="T9" fmla="*/ 4 h 7"/>
                <a:gd name="T10" fmla="*/ 5 w 6"/>
                <a:gd name="T11" fmla="*/ 5 h 7"/>
                <a:gd name="T12" fmla="*/ 5 w 6"/>
                <a:gd name="T13" fmla="*/ 6 h 7"/>
                <a:gd name="T14" fmla="*/ 4 w 6"/>
                <a:gd name="T15" fmla="*/ 6 h 7"/>
                <a:gd name="T16" fmla="*/ 4 w 6"/>
                <a:gd name="T17" fmla="*/ 7 h 7"/>
                <a:gd name="T18" fmla="*/ 2 w 6"/>
                <a:gd name="T19" fmla="*/ 7 h 7"/>
                <a:gd name="T20" fmla="*/ 1 w 6"/>
                <a:gd name="T21" fmla="*/ 6 h 7"/>
                <a:gd name="T22" fmla="*/ 1 w 6"/>
                <a:gd name="T23" fmla="*/ 5 h 7"/>
                <a:gd name="T24" fmla="*/ 1 w 6"/>
                <a:gd name="T25" fmla="*/ 4 h 7"/>
                <a:gd name="T26" fmla="*/ 1 w 6"/>
                <a:gd name="T27" fmla="*/ 2 h 7"/>
                <a:gd name="T28" fmla="*/ 1 w 6"/>
                <a:gd name="T29" fmla="*/ 1 h 7"/>
                <a:gd name="T30" fmla="*/ 2 w 6"/>
                <a:gd name="T31" fmla="*/ 1 h 7"/>
                <a:gd name="T32" fmla="*/ 2 w 6"/>
                <a:gd name="T33" fmla="*/ 1 h 7"/>
                <a:gd name="T34" fmla="*/ 0 w 6"/>
                <a:gd name="T35" fmla="*/ 4 h 7"/>
                <a:gd name="T36" fmla="*/ 0 w 6"/>
                <a:gd name="T37" fmla="*/ 5 h 7"/>
                <a:gd name="T38" fmla="*/ 0 w 6"/>
                <a:gd name="T39" fmla="*/ 6 h 7"/>
                <a:gd name="T40" fmla="*/ 1 w 6"/>
                <a:gd name="T41" fmla="*/ 7 h 7"/>
                <a:gd name="T42" fmla="*/ 2 w 6"/>
                <a:gd name="T43" fmla="*/ 7 h 7"/>
                <a:gd name="T44" fmla="*/ 4 w 6"/>
                <a:gd name="T45" fmla="*/ 7 h 7"/>
                <a:gd name="T46" fmla="*/ 5 w 6"/>
                <a:gd name="T47" fmla="*/ 6 h 7"/>
                <a:gd name="T48" fmla="*/ 6 w 6"/>
                <a:gd name="T49" fmla="*/ 6 h 7"/>
                <a:gd name="T50" fmla="*/ 6 w 6"/>
                <a:gd name="T51" fmla="*/ 4 h 7"/>
                <a:gd name="T52" fmla="*/ 6 w 6"/>
                <a:gd name="T53" fmla="*/ 2 h 7"/>
                <a:gd name="T54" fmla="*/ 5 w 6"/>
                <a:gd name="T55" fmla="*/ 1 h 7"/>
                <a:gd name="T56" fmla="*/ 5 w 6"/>
                <a:gd name="T57" fmla="*/ 1 h 7"/>
                <a:gd name="T58" fmla="*/ 2 w 6"/>
                <a:gd name="T59" fmla="*/ 0 h 7"/>
                <a:gd name="T60" fmla="*/ 2 w 6"/>
                <a:gd name="T61" fmla="*/ 0 h 7"/>
                <a:gd name="T62" fmla="*/ 0 w 6"/>
                <a:gd name="T63" fmla="*/ 1 h 7"/>
                <a:gd name="T64" fmla="*/ 0 w 6"/>
                <a:gd name="T65" fmla="*/ 2 h 7"/>
                <a:gd name="T66" fmla="*/ 0 w 6"/>
                <a:gd name="T67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" h="7">
                  <a:moveTo>
                    <a:pt x="2" y="1"/>
                  </a:moveTo>
                  <a:lnTo>
                    <a:pt x="2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close/>
                  <a:moveTo>
                    <a:pt x="0" y="4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4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1" name="Freeform 281">
              <a:extLst>
                <a:ext uri="{FF2B5EF4-FFF2-40B4-BE49-F238E27FC236}">
                  <a16:creationId xmlns:a16="http://schemas.microsoft.com/office/drawing/2014/main" id="{B39120FF-3811-4A6E-B38C-7CA8860F4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4" y="2728"/>
              <a:ext cx="3" cy="9"/>
            </a:xfrm>
            <a:custGeom>
              <a:avLst/>
              <a:gdLst>
                <a:gd name="T0" fmla="*/ 2 w 3"/>
                <a:gd name="T1" fmla="*/ 0 h 9"/>
                <a:gd name="T2" fmla="*/ 2 w 3"/>
                <a:gd name="T3" fmla="*/ 0 h 9"/>
                <a:gd name="T4" fmla="*/ 2 w 3"/>
                <a:gd name="T5" fmla="*/ 0 h 9"/>
                <a:gd name="T6" fmla="*/ 2 w 3"/>
                <a:gd name="T7" fmla="*/ 0 h 9"/>
                <a:gd name="T8" fmla="*/ 2 w 3"/>
                <a:gd name="T9" fmla="*/ 0 h 9"/>
                <a:gd name="T10" fmla="*/ 2 w 3"/>
                <a:gd name="T11" fmla="*/ 0 h 9"/>
                <a:gd name="T12" fmla="*/ 2 w 3"/>
                <a:gd name="T13" fmla="*/ 0 h 9"/>
                <a:gd name="T14" fmla="*/ 2 w 3"/>
                <a:gd name="T15" fmla="*/ 0 h 9"/>
                <a:gd name="T16" fmla="*/ 2 w 3"/>
                <a:gd name="T17" fmla="*/ 0 h 9"/>
                <a:gd name="T18" fmla="*/ 2 w 3"/>
                <a:gd name="T19" fmla="*/ 0 h 9"/>
                <a:gd name="T20" fmla="*/ 2 w 3"/>
                <a:gd name="T21" fmla="*/ 0 h 9"/>
                <a:gd name="T22" fmla="*/ 2 w 3"/>
                <a:gd name="T23" fmla="*/ 0 h 9"/>
                <a:gd name="T24" fmla="*/ 2 w 3"/>
                <a:gd name="T25" fmla="*/ 8 h 9"/>
                <a:gd name="T26" fmla="*/ 2 w 3"/>
                <a:gd name="T27" fmla="*/ 8 h 9"/>
                <a:gd name="T28" fmla="*/ 2 w 3"/>
                <a:gd name="T29" fmla="*/ 8 h 9"/>
                <a:gd name="T30" fmla="*/ 2 w 3"/>
                <a:gd name="T31" fmla="*/ 8 h 9"/>
                <a:gd name="T32" fmla="*/ 2 w 3"/>
                <a:gd name="T33" fmla="*/ 9 h 9"/>
                <a:gd name="T34" fmla="*/ 2 w 3"/>
                <a:gd name="T35" fmla="*/ 9 h 9"/>
                <a:gd name="T36" fmla="*/ 2 w 3"/>
                <a:gd name="T37" fmla="*/ 9 h 9"/>
                <a:gd name="T38" fmla="*/ 3 w 3"/>
                <a:gd name="T39" fmla="*/ 9 h 9"/>
                <a:gd name="T40" fmla="*/ 3 w 3"/>
                <a:gd name="T41" fmla="*/ 9 h 9"/>
                <a:gd name="T42" fmla="*/ 3 w 3"/>
                <a:gd name="T43" fmla="*/ 9 h 9"/>
                <a:gd name="T44" fmla="*/ 3 w 3"/>
                <a:gd name="T45" fmla="*/ 9 h 9"/>
                <a:gd name="T46" fmla="*/ 0 w 3"/>
                <a:gd name="T47" fmla="*/ 9 h 9"/>
                <a:gd name="T48" fmla="*/ 0 w 3"/>
                <a:gd name="T49" fmla="*/ 9 h 9"/>
                <a:gd name="T50" fmla="*/ 0 w 3"/>
                <a:gd name="T51" fmla="*/ 9 h 9"/>
                <a:gd name="T52" fmla="*/ 0 w 3"/>
                <a:gd name="T53" fmla="*/ 9 h 9"/>
                <a:gd name="T54" fmla="*/ 0 w 3"/>
                <a:gd name="T55" fmla="*/ 9 h 9"/>
                <a:gd name="T56" fmla="*/ 1 w 3"/>
                <a:gd name="T57" fmla="*/ 9 h 9"/>
                <a:gd name="T58" fmla="*/ 1 w 3"/>
                <a:gd name="T59" fmla="*/ 9 h 9"/>
                <a:gd name="T60" fmla="*/ 1 w 3"/>
                <a:gd name="T61" fmla="*/ 8 h 9"/>
                <a:gd name="T62" fmla="*/ 1 w 3"/>
                <a:gd name="T63" fmla="*/ 8 h 9"/>
                <a:gd name="T64" fmla="*/ 1 w 3"/>
                <a:gd name="T65" fmla="*/ 8 h 9"/>
                <a:gd name="T66" fmla="*/ 1 w 3"/>
                <a:gd name="T67" fmla="*/ 8 h 9"/>
                <a:gd name="T68" fmla="*/ 1 w 3"/>
                <a:gd name="T69" fmla="*/ 1 h 9"/>
                <a:gd name="T70" fmla="*/ 1 w 3"/>
                <a:gd name="T71" fmla="*/ 1 h 9"/>
                <a:gd name="T72" fmla="*/ 1 w 3"/>
                <a:gd name="T73" fmla="*/ 1 h 9"/>
                <a:gd name="T74" fmla="*/ 1 w 3"/>
                <a:gd name="T75" fmla="*/ 1 h 9"/>
                <a:gd name="T76" fmla="*/ 1 w 3"/>
                <a:gd name="T77" fmla="*/ 1 h 9"/>
                <a:gd name="T78" fmla="*/ 1 w 3"/>
                <a:gd name="T79" fmla="*/ 1 h 9"/>
                <a:gd name="T80" fmla="*/ 1 w 3"/>
                <a:gd name="T81" fmla="*/ 1 h 9"/>
                <a:gd name="T82" fmla="*/ 1 w 3"/>
                <a:gd name="T83" fmla="*/ 1 h 9"/>
                <a:gd name="T84" fmla="*/ 1 w 3"/>
                <a:gd name="T85" fmla="*/ 1 h 9"/>
                <a:gd name="T86" fmla="*/ 1 w 3"/>
                <a:gd name="T87" fmla="*/ 1 h 9"/>
                <a:gd name="T88" fmla="*/ 0 w 3"/>
                <a:gd name="T89" fmla="*/ 1 h 9"/>
                <a:gd name="T90" fmla="*/ 0 w 3"/>
                <a:gd name="T91" fmla="*/ 1 h 9"/>
                <a:gd name="T92" fmla="*/ 0 w 3"/>
                <a:gd name="T93" fmla="*/ 1 h 9"/>
                <a:gd name="T94" fmla="*/ 0 w 3"/>
                <a:gd name="T95" fmla="*/ 1 h 9"/>
                <a:gd name="T96" fmla="*/ 0 w 3"/>
                <a:gd name="T97" fmla="*/ 1 h 9"/>
                <a:gd name="T98" fmla="*/ 0 w 3"/>
                <a:gd name="T99" fmla="*/ 1 h 9"/>
                <a:gd name="T100" fmla="*/ 0 w 3"/>
                <a:gd name="T101" fmla="*/ 1 h 9"/>
                <a:gd name="T102" fmla="*/ 0 w 3"/>
                <a:gd name="T103" fmla="*/ 1 h 9"/>
                <a:gd name="T104" fmla="*/ 0 w 3"/>
                <a:gd name="T105" fmla="*/ 1 h 9"/>
                <a:gd name="T106" fmla="*/ 2 w 3"/>
                <a:gd name="T10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" h="9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2" name="Freeform 282">
              <a:extLst>
                <a:ext uri="{FF2B5EF4-FFF2-40B4-BE49-F238E27FC236}">
                  <a16:creationId xmlns:a16="http://schemas.microsoft.com/office/drawing/2014/main" id="{F6477F11-97B4-47DE-BCFC-49F2481EA7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9" y="2727"/>
              <a:ext cx="5" cy="10"/>
            </a:xfrm>
            <a:custGeom>
              <a:avLst/>
              <a:gdLst>
                <a:gd name="T0" fmla="*/ 4 w 5"/>
                <a:gd name="T1" fmla="*/ 4 h 10"/>
                <a:gd name="T2" fmla="*/ 5 w 5"/>
                <a:gd name="T3" fmla="*/ 5 h 10"/>
                <a:gd name="T4" fmla="*/ 5 w 5"/>
                <a:gd name="T5" fmla="*/ 7 h 10"/>
                <a:gd name="T6" fmla="*/ 5 w 5"/>
                <a:gd name="T7" fmla="*/ 8 h 10"/>
                <a:gd name="T8" fmla="*/ 4 w 5"/>
                <a:gd name="T9" fmla="*/ 9 h 10"/>
                <a:gd name="T10" fmla="*/ 4 w 5"/>
                <a:gd name="T11" fmla="*/ 10 h 10"/>
                <a:gd name="T12" fmla="*/ 2 w 5"/>
                <a:gd name="T13" fmla="*/ 10 h 10"/>
                <a:gd name="T14" fmla="*/ 2 w 5"/>
                <a:gd name="T15" fmla="*/ 10 h 10"/>
                <a:gd name="T16" fmla="*/ 1 w 5"/>
                <a:gd name="T17" fmla="*/ 9 h 10"/>
                <a:gd name="T18" fmla="*/ 0 w 5"/>
                <a:gd name="T19" fmla="*/ 8 h 10"/>
                <a:gd name="T20" fmla="*/ 0 w 5"/>
                <a:gd name="T21" fmla="*/ 5 h 10"/>
                <a:gd name="T22" fmla="*/ 0 w 5"/>
                <a:gd name="T23" fmla="*/ 4 h 10"/>
                <a:gd name="T24" fmla="*/ 1 w 5"/>
                <a:gd name="T25" fmla="*/ 2 h 10"/>
                <a:gd name="T26" fmla="*/ 2 w 5"/>
                <a:gd name="T27" fmla="*/ 1 h 10"/>
                <a:gd name="T28" fmla="*/ 5 w 5"/>
                <a:gd name="T29" fmla="*/ 0 h 10"/>
                <a:gd name="T30" fmla="*/ 5 w 5"/>
                <a:gd name="T31" fmla="*/ 1 h 10"/>
                <a:gd name="T32" fmla="*/ 4 w 5"/>
                <a:gd name="T33" fmla="*/ 1 h 10"/>
                <a:gd name="T34" fmla="*/ 3 w 5"/>
                <a:gd name="T35" fmla="*/ 1 h 10"/>
                <a:gd name="T36" fmla="*/ 3 w 5"/>
                <a:gd name="T37" fmla="*/ 1 h 10"/>
                <a:gd name="T38" fmla="*/ 3 w 5"/>
                <a:gd name="T39" fmla="*/ 2 h 10"/>
                <a:gd name="T40" fmla="*/ 2 w 5"/>
                <a:gd name="T41" fmla="*/ 2 h 10"/>
                <a:gd name="T42" fmla="*/ 2 w 5"/>
                <a:gd name="T43" fmla="*/ 3 h 10"/>
                <a:gd name="T44" fmla="*/ 2 w 5"/>
                <a:gd name="T45" fmla="*/ 3 h 10"/>
                <a:gd name="T46" fmla="*/ 1 w 5"/>
                <a:gd name="T47" fmla="*/ 4 h 10"/>
                <a:gd name="T48" fmla="*/ 1 w 5"/>
                <a:gd name="T49" fmla="*/ 4 h 10"/>
                <a:gd name="T50" fmla="*/ 2 w 5"/>
                <a:gd name="T51" fmla="*/ 4 h 10"/>
                <a:gd name="T52" fmla="*/ 2 w 5"/>
                <a:gd name="T53" fmla="*/ 4 h 10"/>
                <a:gd name="T54" fmla="*/ 3 w 5"/>
                <a:gd name="T55" fmla="*/ 4 h 10"/>
                <a:gd name="T56" fmla="*/ 3 w 5"/>
                <a:gd name="T57" fmla="*/ 4 h 10"/>
                <a:gd name="T58" fmla="*/ 4 w 5"/>
                <a:gd name="T59" fmla="*/ 4 h 10"/>
                <a:gd name="T60" fmla="*/ 4 w 5"/>
                <a:gd name="T61" fmla="*/ 9 h 10"/>
                <a:gd name="T62" fmla="*/ 4 w 5"/>
                <a:gd name="T63" fmla="*/ 9 h 10"/>
                <a:gd name="T64" fmla="*/ 4 w 5"/>
                <a:gd name="T65" fmla="*/ 8 h 10"/>
                <a:gd name="T66" fmla="*/ 4 w 5"/>
                <a:gd name="T67" fmla="*/ 7 h 10"/>
                <a:gd name="T68" fmla="*/ 4 w 5"/>
                <a:gd name="T69" fmla="*/ 5 h 10"/>
                <a:gd name="T70" fmla="*/ 3 w 5"/>
                <a:gd name="T71" fmla="*/ 5 h 10"/>
                <a:gd name="T72" fmla="*/ 2 w 5"/>
                <a:gd name="T73" fmla="*/ 4 h 10"/>
                <a:gd name="T74" fmla="*/ 2 w 5"/>
                <a:gd name="T75" fmla="*/ 4 h 10"/>
                <a:gd name="T76" fmla="*/ 1 w 5"/>
                <a:gd name="T77" fmla="*/ 5 h 10"/>
                <a:gd name="T78" fmla="*/ 1 w 5"/>
                <a:gd name="T79" fmla="*/ 5 h 10"/>
                <a:gd name="T80" fmla="*/ 1 w 5"/>
                <a:gd name="T81" fmla="*/ 7 h 10"/>
                <a:gd name="T82" fmla="*/ 1 w 5"/>
                <a:gd name="T83" fmla="*/ 7 h 10"/>
                <a:gd name="T84" fmla="*/ 1 w 5"/>
                <a:gd name="T85" fmla="*/ 9 h 10"/>
                <a:gd name="T86" fmla="*/ 2 w 5"/>
                <a:gd name="T87" fmla="*/ 9 h 10"/>
                <a:gd name="T88" fmla="*/ 3 w 5"/>
                <a:gd name="T89" fmla="*/ 10 h 10"/>
                <a:gd name="T90" fmla="*/ 3 w 5"/>
                <a:gd name="T91" fmla="*/ 10 h 10"/>
                <a:gd name="T92" fmla="*/ 4 w 5"/>
                <a:gd name="T9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" h="10">
                  <a:moveTo>
                    <a:pt x="4" y="4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10"/>
                  </a:lnTo>
                  <a:lnTo>
                    <a:pt x="3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1" y="10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2" y="1"/>
                  </a:lnTo>
                  <a:lnTo>
                    <a:pt x="4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5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4" y="4"/>
                  </a:lnTo>
                  <a:close/>
                  <a:moveTo>
                    <a:pt x="4" y="9"/>
                  </a:move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7"/>
                  </a:lnTo>
                  <a:lnTo>
                    <a:pt x="4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3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3" name="Freeform 283">
              <a:extLst>
                <a:ext uri="{FF2B5EF4-FFF2-40B4-BE49-F238E27FC236}">
                  <a16:creationId xmlns:a16="http://schemas.microsoft.com/office/drawing/2014/main" id="{213A3816-E2C0-4595-9857-521A459235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" y="2728"/>
              <a:ext cx="7" cy="9"/>
            </a:xfrm>
            <a:custGeom>
              <a:avLst/>
              <a:gdLst>
                <a:gd name="T0" fmla="*/ 1 w 7"/>
                <a:gd name="T1" fmla="*/ 1 h 9"/>
                <a:gd name="T2" fmla="*/ 3 w 7"/>
                <a:gd name="T3" fmla="*/ 0 h 9"/>
                <a:gd name="T4" fmla="*/ 4 w 7"/>
                <a:gd name="T5" fmla="*/ 0 h 9"/>
                <a:gd name="T6" fmla="*/ 5 w 7"/>
                <a:gd name="T7" fmla="*/ 0 h 9"/>
                <a:gd name="T8" fmla="*/ 6 w 7"/>
                <a:gd name="T9" fmla="*/ 1 h 9"/>
                <a:gd name="T10" fmla="*/ 7 w 7"/>
                <a:gd name="T11" fmla="*/ 2 h 9"/>
                <a:gd name="T12" fmla="*/ 7 w 7"/>
                <a:gd name="T13" fmla="*/ 4 h 9"/>
                <a:gd name="T14" fmla="*/ 7 w 7"/>
                <a:gd name="T15" fmla="*/ 6 h 9"/>
                <a:gd name="T16" fmla="*/ 7 w 7"/>
                <a:gd name="T17" fmla="*/ 7 h 9"/>
                <a:gd name="T18" fmla="*/ 6 w 7"/>
                <a:gd name="T19" fmla="*/ 8 h 9"/>
                <a:gd name="T20" fmla="*/ 4 w 7"/>
                <a:gd name="T21" fmla="*/ 9 h 9"/>
                <a:gd name="T22" fmla="*/ 3 w 7"/>
                <a:gd name="T23" fmla="*/ 9 h 9"/>
                <a:gd name="T24" fmla="*/ 1 w 7"/>
                <a:gd name="T25" fmla="*/ 8 h 9"/>
                <a:gd name="T26" fmla="*/ 1 w 7"/>
                <a:gd name="T27" fmla="*/ 7 h 9"/>
                <a:gd name="T28" fmla="*/ 0 w 7"/>
                <a:gd name="T29" fmla="*/ 4 h 9"/>
                <a:gd name="T30" fmla="*/ 1 w 7"/>
                <a:gd name="T31" fmla="*/ 3 h 9"/>
                <a:gd name="T32" fmla="*/ 1 w 7"/>
                <a:gd name="T33" fmla="*/ 1 h 9"/>
                <a:gd name="T34" fmla="*/ 3 w 7"/>
                <a:gd name="T35" fmla="*/ 7 h 9"/>
                <a:gd name="T36" fmla="*/ 3 w 7"/>
                <a:gd name="T37" fmla="*/ 8 h 9"/>
                <a:gd name="T38" fmla="*/ 4 w 7"/>
                <a:gd name="T39" fmla="*/ 9 h 9"/>
                <a:gd name="T40" fmla="*/ 5 w 7"/>
                <a:gd name="T41" fmla="*/ 9 h 9"/>
                <a:gd name="T42" fmla="*/ 5 w 7"/>
                <a:gd name="T43" fmla="*/ 8 h 9"/>
                <a:gd name="T44" fmla="*/ 6 w 7"/>
                <a:gd name="T45" fmla="*/ 7 h 9"/>
                <a:gd name="T46" fmla="*/ 6 w 7"/>
                <a:gd name="T47" fmla="*/ 4 h 9"/>
                <a:gd name="T48" fmla="*/ 6 w 7"/>
                <a:gd name="T49" fmla="*/ 3 h 9"/>
                <a:gd name="T50" fmla="*/ 6 w 7"/>
                <a:gd name="T51" fmla="*/ 2 h 9"/>
                <a:gd name="T52" fmla="*/ 5 w 7"/>
                <a:gd name="T53" fmla="*/ 1 h 9"/>
                <a:gd name="T54" fmla="*/ 4 w 7"/>
                <a:gd name="T55" fmla="*/ 0 h 9"/>
                <a:gd name="T56" fmla="*/ 4 w 7"/>
                <a:gd name="T57" fmla="*/ 0 h 9"/>
                <a:gd name="T58" fmla="*/ 3 w 7"/>
                <a:gd name="T59" fmla="*/ 2 h 9"/>
                <a:gd name="T60" fmla="*/ 3 w 7"/>
                <a:gd name="T61" fmla="*/ 2 h 9"/>
                <a:gd name="T62" fmla="*/ 3 w 7"/>
                <a:gd name="T63" fmla="*/ 4 h 9"/>
                <a:gd name="T64" fmla="*/ 3 w 7"/>
                <a:gd name="T65" fmla="*/ 6 h 9"/>
                <a:gd name="T66" fmla="*/ 3 w 7"/>
                <a:gd name="T6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9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6" y="8"/>
                  </a:lnTo>
                  <a:lnTo>
                    <a:pt x="5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1"/>
                  </a:lnTo>
                  <a:close/>
                  <a:moveTo>
                    <a:pt x="3" y="7"/>
                  </a:moveTo>
                  <a:lnTo>
                    <a:pt x="3" y="7"/>
                  </a:lnTo>
                  <a:lnTo>
                    <a:pt x="3" y="7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9"/>
                  </a:lnTo>
                  <a:lnTo>
                    <a:pt x="4" y="9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6"/>
                  </a:lnTo>
                  <a:lnTo>
                    <a:pt x="3" y="7"/>
                  </a:lnTo>
                  <a:lnTo>
                    <a:pt x="3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4" name="Freeform 284">
              <a:extLst>
                <a:ext uri="{FF2B5EF4-FFF2-40B4-BE49-F238E27FC236}">
                  <a16:creationId xmlns:a16="http://schemas.microsoft.com/office/drawing/2014/main" id="{1F30ECDF-8166-4DEF-97A5-2B2B3FED82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2" y="2728"/>
              <a:ext cx="5" cy="9"/>
            </a:xfrm>
            <a:custGeom>
              <a:avLst/>
              <a:gdLst>
                <a:gd name="T0" fmla="*/ 0 w 5"/>
                <a:gd name="T1" fmla="*/ 1 h 9"/>
                <a:gd name="T2" fmla="*/ 1 w 5"/>
                <a:gd name="T3" fmla="*/ 0 h 9"/>
                <a:gd name="T4" fmla="*/ 2 w 5"/>
                <a:gd name="T5" fmla="*/ 0 h 9"/>
                <a:gd name="T6" fmla="*/ 3 w 5"/>
                <a:gd name="T7" fmla="*/ 0 h 9"/>
                <a:gd name="T8" fmla="*/ 4 w 5"/>
                <a:gd name="T9" fmla="*/ 1 h 9"/>
                <a:gd name="T10" fmla="*/ 5 w 5"/>
                <a:gd name="T11" fmla="*/ 2 h 9"/>
                <a:gd name="T12" fmla="*/ 5 w 5"/>
                <a:gd name="T13" fmla="*/ 4 h 9"/>
                <a:gd name="T14" fmla="*/ 5 w 5"/>
                <a:gd name="T15" fmla="*/ 6 h 9"/>
                <a:gd name="T16" fmla="*/ 5 w 5"/>
                <a:gd name="T17" fmla="*/ 7 h 9"/>
                <a:gd name="T18" fmla="*/ 4 w 5"/>
                <a:gd name="T19" fmla="*/ 8 h 9"/>
                <a:gd name="T20" fmla="*/ 2 w 5"/>
                <a:gd name="T21" fmla="*/ 9 h 9"/>
                <a:gd name="T22" fmla="*/ 1 w 5"/>
                <a:gd name="T23" fmla="*/ 9 h 9"/>
                <a:gd name="T24" fmla="*/ 0 w 5"/>
                <a:gd name="T25" fmla="*/ 8 h 9"/>
                <a:gd name="T26" fmla="*/ 0 w 5"/>
                <a:gd name="T27" fmla="*/ 7 h 9"/>
                <a:gd name="T28" fmla="*/ 0 w 5"/>
                <a:gd name="T29" fmla="*/ 4 h 9"/>
                <a:gd name="T30" fmla="*/ 0 w 5"/>
                <a:gd name="T31" fmla="*/ 3 h 9"/>
                <a:gd name="T32" fmla="*/ 0 w 5"/>
                <a:gd name="T33" fmla="*/ 1 h 9"/>
                <a:gd name="T34" fmla="*/ 1 w 5"/>
                <a:gd name="T35" fmla="*/ 7 h 9"/>
                <a:gd name="T36" fmla="*/ 1 w 5"/>
                <a:gd name="T37" fmla="*/ 8 h 9"/>
                <a:gd name="T38" fmla="*/ 2 w 5"/>
                <a:gd name="T39" fmla="*/ 9 h 9"/>
                <a:gd name="T40" fmla="*/ 3 w 5"/>
                <a:gd name="T41" fmla="*/ 9 h 9"/>
                <a:gd name="T42" fmla="*/ 3 w 5"/>
                <a:gd name="T43" fmla="*/ 8 h 9"/>
                <a:gd name="T44" fmla="*/ 4 w 5"/>
                <a:gd name="T45" fmla="*/ 7 h 9"/>
                <a:gd name="T46" fmla="*/ 4 w 5"/>
                <a:gd name="T47" fmla="*/ 4 h 9"/>
                <a:gd name="T48" fmla="*/ 4 w 5"/>
                <a:gd name="T49" fmla="*/ 3 h 9"/>
                <a:gd name="T50" fmla="*/ 4 w 5"/>
                <a:gd name="T51" fmla="*/ 2 h 9"/>
                <a:gd name="T52" fmla="*/ 3 w 5"/>
                <a:gd name="T53" fmla="*/ 1 h 9"/>
                <a:gd name="T54" fmla="*/ 2 w 5"/>
                <a:gd name="T55" fmla="*/ 0 h 9"/>
                <a:gd name="T56" fmla="*/ 2 w 5"/>
                <a:gd name="T57" fmla="*/ 0 h 9"/>
                <a:gd name="T58" fmla="*/ 1 w 5"/>
                <a:gd name="T59" fmla="*/ 2 h 9"/>
                <a:gd name="T60" fmla="*/ 1 w 5"/>
                <a:gd name="T61" fmla="*/ 2 h 9"/>
                <a:gd name="T62" fmla="*/ 1 w 5"/>
                <a:gd name="T63" fmla="*/ 4 h 9"/>
                <a:gd name="T64" fmla="*/ 1 w 5"/>
                <a:gd name="T65" fmla="*/ 6 h 9"/>
                <a:gd name="T66" fmla="*/ 1 w 5"/>
                <a:gd name="T67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" h="9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7"/>
                  </a:lnTo>
                  <a:lnTo>
                    <a:pt x="5" y="7"/>
                  </a:lnTo>
                  <a:lnTo>
                    <a:pt x="4" y="8"/>
                  </a:lnTo>
                  <a:lnTo>
                    <a:pt x="3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9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1"/>
                  </a:lnTo>
                  <a:close/>
                  <a:moveTo>
                    <a:pt x="1" y="7"/>
                  </a:moveTo>
                  <a:lnTo>
                    <a:pt x="1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2" y="9"/>
                  </a:lnTo>
                  <a:lnTo>
                    <a:pt x="2" y="9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5" name="Freeform 285">
              <a:extLst>
                <a:ext uri="{FF2B5EF4-FFF2-40B4-BE49-F238E27FC236}">
                  <a16:creationId xmlns:a16="http://schemas.microsoft.com/office/drawing/2014/main" id="{0353B0B8-EBF9-45A5-8F7A-1165679AE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747"/>
              <a:ext cx="264" cy="26"/>
            </a:xfrm>
            <a:custGeom>
              <a:avLst/>
              <a:gdLst>
                <a:gd name="T0" fmla="*/ 143 w 264"/>
                <a:gd name="T1" fmla="*/ 0 h 26"/>
                <a:gd name="T2" fmla="*/ 157 w 264"/>
                <a:gd name="T3" fmla="*/ 0 h 26"/>
                <a:gd name="T4" fmla="*/ 172 w 264"/>
                <a:gd name="T5" fmla="*/ 0 h 26"/>
                <a:gd name="T6" fmla="*/ 184 w 264"/>
                <a:gd name="T7" fmla="*/ 1 h 26"/>
                <a:gd name="T8" fmla="*/ 197 w 264"/>
                <a:gd name="T9" fmla="*/ 1 h 26"/>
                <a:gd name="T10" fmla="*/ 208 w 264"/>
                <a:gd name="T11" fmla="*/ 2 h 26"/>
                <a:gd name="T12" fmla="*/ 220 w 264"/>
                <a:gd name="T13" fmla="*/ 3 h 26"/>
                <a:gd name="T14" fmla="*/ 230 w 264"/>
                <a:gd name="T15" fmla="*/ 4 h 26"/>
                <a:gd name="T16" fmla="*/ 239 w 264"/>
                <a:gd name="T17" fmla="*/ 6 h 26"/>
                <a:gd name="T18" fmla="*/ 246 w 264"/>
                <a:gd name="T19" fmla="*/ 7 h 26"/>
                <a:gd name="T20" fmla="*/ 253 w 264"/>
                <a:gd name="T21" fmla="*/ 8 h 26"/>
                <a:gd name="T22" fmla="*/ 258 w 264"/>
                <a:gd name="T23" fmla="*/ 9 h 26"/>
                <a:gd name="T24" fmla="*/ 261 w 264"/>
                <a:gd name="T25" fmla="*/ 11 h 26"/>
                <a:gd name="T26" fmla="*/ 263 w 264"/>
                <a:gd name="T27" fmla="*/ 12 h 26"/>
                <a:gd name="T28" fmla="*/ 264 w 264"/>
                <a:gd name="T29" fmla="*/ 14 h 26"/>
                <a:gd name="T30" fmla="*/ 263 w 264"/>
                <a:gd name="T31" fmla="*/ 15 h 26"/>
                <a:gd name="T32" fmla="*/ 261 w 264"/>
                <a:gd name="T33" fmla="*/ 17 h 26"/>
                <a:gd name="T34" fmla="*/ 257 w 264"/>
                <a:gd name="T35" fmla="*/ 18 h 26"/>
                <a:gd name="T36" fmla="*/ 252 w 264"/>
                <a:gd name="T37" fmla="*/ 19 h 26"/>
                <a:gd name="T38" fmla="*/ 245 w 264"/>
                <a:gd name="T39" fmla="*/ 21 h 26"/>
                <a:gd name="T40" fmla="*/ 238 w 264"/>
                <a:gd name="T41" fmla="*/ 22 h 26"/>
                <a:gd name="T42" fmla="*/ 228 w 264"/>
                <a:gd name="T43" fmla="*/ 22 h 26"/>
                <a:gd name="T44" fmla="*/ 219 w 264"/>
                <a:gd name="T45" fmla="*/ 23 h 26"/>
                <a:gd name="T46" fmla="*/ 207 w 264"/>
                <a:gd name="T47" fmla="*/ 24 h 26"/>
                <a:gd name="T48" fmla="*/ 196 w 264"/>
                <a:gd name="T49" fmla="*/ 24 h 26"/>
                <a:gd name="T50" fmla="*/ 183 w 264"/>
                <a:gd name="T51" fmla="*/ 26 h 26"/>
                <a:gd name="T52" fmla="*/ 169 w 264"/>
                <a:gd name="T53" fmla="*/ 26 h 26"/>
                <a:gd name="T54" fmla="*/ 156 w 264"/>
                <a:gd name="T55" fmla="*/ 26 h 26"/>
                <a:gd name="T56" fmla="*/ 141 w 264"/>
                <a:gd name="T57" fmla="*/ 26 h 26"/>
                <a:gd name="T58" fmla="*/ 128 w 264"/>
                <a:gd name="T59" fmla="*/ 26 h 26"/>
                <a:gd name="T60" fmla="*/ 114 w 264"/>
                <a:gd name="T61" fmla="*/ 26 h 26"/>
                <a:gd name="T62" fmla="*/ 100 w 264"/>
                <a:gd name="T63" fmla="*/ 26 h 26"/>
                <a:gd name="T64" fmla="*/ 86 w 264"/>
                <a:gd name="T65" fmla="*/ 26 h 26"/>
                <a:gd name="T66" fmla="*/ 74 w 264"/>
                <a:gd name="T67" fmla="*/ 26 h 26"/>
                <a:gd name="T68" fmla="*/ 61 w 264"/>
                <a:gd name="T69" fmla="*/ 24 h 26"/>
                <a:gd name="T70" fmla="*/ 49 w 264"/>
                <a:gd name="T71" fmla="*/ 23 h 26"/>
                <a:gd name="T72" fmla="*/ 40 w 264"/>
                <a:gd name="T73" fmla="*/ 23 h 26"/>
                <a:gd name="T74" fmla="*/ 30 w 264"/>
                <a:gd name="T75" fmla="*/ 22 h 26"/>
                <a:gd name="T76" fmla="*/ 22 w 264"/>
                <a:gd name="T77" fmla="*/ 21 h 26"/>
                <a:gd name="T78" fmla="*/ 15 w 264"/>
                <a:gd name="T79" fmla="*/ 20 h 26"/>
                <a:gd name="T80" fmla="*/ 9 w 264"/>
                <a:gd name="T81" fmla="*/ 19 h 26"/>
                <a:gd name="T82" fmla="*/ 5 w 264"/>
                <a:gd name="T83" fmla="*/ 17 h 26"/>
                <a:gd name="T84" fmla="*/ 2 w 264"/>
                <a:gd name="T85" fmla="*/ 16 h 26"/>
                <a:gd name="T86" fmla="*/ 0 w 264"/>
                <a:gd name="T87" fmla="*/ 14 h 26"/>
                <a:gd name="T88" fmla="*/ 0 w 264"/>
                <a:gd name="T89" fmla="*/ 13 h 26"/>
                <a:gd name="T90" fmla="*/ 2 w 264"/>
                <a:gd name="T91" fmla="*/ 11 h 26"/>
                <a:gd name="T92" fmla="*/ 5 w 264"/>
                <a:gd name="T93" fmla="*/ 10 h 26"/>
                <a:gd name="T94" fmla="*/ 9 w 264"/>
                <a:gd name="T95" fmla="*/ 9 h 26"/>
                <a:gd name="T96" fmla="*/ 16 w 264"/>
                <a:gd name="T97" fmla="*/ 7 h 26"/>
                <a:gd name="T98" fmla="*/ 23 w 264"/>
                <a:gd name="T99" fmla="*/ 6 h 26"/>
                <a:gd name="T100" fmla="*/ 32 w 264"/>
                <a:gd name="T101" fmla="*/ 4 h 26"/>
                <a:gd name="T102" fmla="*/ 41 w 264"/>
                <a:gd name="T103" fmla="*/ 3 h 26"/>
                <a:gd name="T104" fmla="*/ 52 w 264"/>
                <a:gd name="T105" fmla="*/ 2 h 26"/>
                <a:gd name="T106" fmla="*/ 62 w 264"/>
                <a:gd name="T107" fmla="*/ 2 h 26"/>
                <a:gd name="T108" fmla="*/ 75 w 264"/>
                <a:gd name="T109" fmla="*/ 1 h 26"/>
                <a:gd name="T110" fmla="*/ 87 w 264"/>
                <a:gd name="T111" fmla="*/ 1 h 26"/>
                <a:gd name="T112" fmla="*/ 101 w 264"/>
                <a:gd name="T113" fmla="*/ 0 h 26"/>
                <a:gd name="T114" fmla="*/ 115 w 264"/>
                <a:gd name="T115" fmla="*/ 0 h 26"/>
                <a:gd name="T116" fmla="*/ 129 w 264"/>
                <a:gd name="T1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4" h="26">
                  <a:moveTo>
                    <a:pt x="134" y="0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6" y="1"/>
                  </a:lnTo>
                  <a:lnTo>
                    <a:pt x="178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6" y="1"/>
                  </a:lnTo>
                  <a:lnTo>
                    <a:pt x="187" y="1"/>
                  </a:lnTo>
                  <a:lnTo>
                    <a:pt x="189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208" y="2"/>
                  </a:lnTo>
                  <a:lnTo>
                    <a:pt x="211" y="2"/>
                  </a:lnTo>
                  <a:lnTo>
                    <a:pt x="212" y="2"/>
                  </a:lnTo>
                  <a:lnTo>
                    <a:pt x="213" y="2"/>
                  </a:lnTo>
                  <a:lnTo>
                    <a:pt x="215" y="2"/>
                  </a:lnTo>
                  <a:lnTo>
                    <a:pt x="216" y="2"/>
                  </a:lnTo>
                  <a:lnTo>
                    <a:pt x="217" y="2"/>
                  </a:lnTo>
                  <a:lnTo>
                    <a:pt x="219" y="3"/>
                  </a:lnTo>
                  <a:lnTo>
                    <a:pt x="220" y="3"/>
                  </a:lnTo>
                  <a:lnTo>
                    <a:pt x="221" y="3"/>
                  </a:lnTo>
                  <a:lnTo>
                    <a:pt x="222" y="3"/>
                  </a:lnTo>
                  <a:lnTo>
                    <a:pt x="223" y="3"/>
                  </a:lnTo>
                  <a:lnTo>
                    <a:pt x="225" y="3"/>
                  </a:lnTo>
                  <a:lnTo>
                    <a:pt x="226" y="3"/>
                  </a:lnTo>
                  <a:lnTo>
                    <a:pt x="227" y="3"/>
                  </a:lnTo>
                  <a:lnTo>
                    <a:pt x="228" y="3"/>
                  </a:lnTo>
                  <a:lnTo>
                    <a:pt x="230" y="4"/>
                  </a:lnTo>
                  <a:lnTo>
                    <a:pt x="231" y="4"/>
                  </a:lnTo>
                  <a:lnTo>
                    <a:pt x="232" y="4"/>
                  </a:lnTo>
                  <a:lnTo>
                    <a:pt x="233" y="4"/>
                  </a:lnTo>
                  <a:lnTo>
                    <a:pt x="235" y="4"/>
                  </a:lnTo>
                  <a:lnTo>
                    <a:pt x="236" y="4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9" y="6"/>
                  </a:lnTo>
                  <a:lnTo>
                    <a:pt x="240" y="6"/>
                  </a:lnTo>
                  <a:lnTo>
                    <a:pt x="241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6"/>
                  </a:lnTo>
                  <a:lnTo>
                    <a:pt x="244" y="6"/>
                  </a:lnTo>
                  <a:lnTo>
                    <a:pt x="245" y="7"/>
                  </a:lnTo>
                  <a:lnTo>
                    <a:pt x="246" y="7"/>
                  </a:lnTo>
                  <a:lnTo>
                    <a:pt x="247" y="7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50" y="7"/>
                  </a:lnTo>
                  <a:lnTo>
                    <a:pt x="251" y="7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53" y="8"/>
                  </a:lnTo>
                  <a:lnTo>
                    <a:pt x="254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6" y="9"/>
                  </a:lnTo>
                  <a:lnTo>
                    <a:pt x="256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1" y="10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3" y="11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4" y="12"/>
                  </a:lnTo>
                  <a:lnTo>
                    <a:pt x="264" y="13"/>
                  </a:lnTo>
                  <a:lnTo>
                    <a:pt x="264" y="13"/>
                  </a:lnTo>
                  <a:lnTo>
                    <a:pt x="264" y="13"/>
                  </a:lnTo>
                  <a:lnTo>
                    <a:pt x="264" y="13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63" y="15"/>
                  </a:lnTo>
                  <a:lnTo>
                    <a:pt x="263" y="15"/>
                  </a:lnTo>
                  <a:lnTo>
                    <a:pt x="263" y="16"/>
                  </a:lnTo>
                  <a:lnTo>
                    <a:pt x="263" y="16"/>
                  </a:lnTo>
                  <a:lnTo>
                    <a:pt x="263" y="16"/>
                  </a:lnTo>
                  <a:lnTo>
                    <a:pt x="262" y="16"/>
                  </a:lnTo>
                  <a:lnTo>
                    <a:pt x="262" y="16"/>
                  </a:lnTo>
                  <a:lnTo>
                    <a:pt x="262" y="1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6" y="19"/>
                  </a:lnTo>
                  <a:lnTo>
                    <a:pt x="256" y="19"/>
                  </a:lnTo>
                  <a:lnTo>
                    <a:pt x="255" y="19"/>
                  </a:lnTo>
                  <a:lnTo>
                    <a:pt x="254" y="19"/>
                  </a:lnTo>
                  <a:lnTo>
                    <a:pt x="254" y="19"/>
                  </a:lnTo>
                  <a:lnTo>
                    <a:pt x="253" y="19"/>
                  </a:lnTo>
                  <a:lnTo>
                    <a:pt x="252" y="19"/>
                  </a:lnTo>
                  <a:lnTo>
                    <a:pt x="252" y="20"/>
                  </a:lnTo>
                  <a:lnTo>
                    <a:pt x="251" y="20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47" y="20"/>
                  </a:lnTo>
                  <a:lnTo>
                    <a:pt x="246" y="20"/>
                  </a:lnTo>
                  <a:lnTo>
                    <a:pt x="245" y="21"/>
                  </a:lnTo>
                  <a:lnTo>
                    <a:pt x="244" y="21"/>
                  </a:lnTo>
                  <a:lnTo>
                    <a:pt x="243" y="21"/>
                  </a:lnTo>
                  <a:lnTo>
                    <a:pt x="242" y="21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8" y="22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5" y="22"/>
                  </a:lnTo>
                  <a:lnTo>
                    <a:pt x="233" y="22"/>
                  </a:lnTo>
                  <a:lnTo>
                    <a:pt x="232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5" y="23"/>
                  </a:lnTo>
                  <a:lnTo>
                    <a:pt x="224" y="23"/>
                  </a:lnTo>
                  <a:lnTo>
                    <a:pt x="222" y="23"/>
                  </a:lnTo>
                  <a:lnTo>
                    <a:pt x="221" y="23"/>
                  </a:lnTo>
                  <a:lnTo>
                    <a:pt x="220" y="23"/>
                  </a:lnTo>
                  <a:lnTo>
                    <a:pt x="219" y="23"/>
                  </a:lnTo>
                  <a:lnTo>
                    <a:pt x="217" y="23"/>
                  </a:lnTo>
                  <a:lnTo>
                    <a:pt x="216" y="23"/>
                  </a:lnTo>
                  <a:lnTo>
                    <a:pt x="215" y="23"/>
                  </a:lnTo>
                  <a:lnTo>
                    <a:pt x="214" y="24"/>
                  </a:lnTo>
                  <a:lnTo>
                    <a:pt x="212" y="24"/>
                  </a:lnTo>
                  <a:lnTo>
                    <a:pt x="211" y="24"/>
                  </a:lnTo>
                  <a:lnTo>
                    <a:pt x="210" y="24"/>
                  </a:lnTo>
                  <a:lnTo>
                    <a:pt x="207" y="24"/>
                  </a:lnTo>
                  <a:lnTo>
                    <a:pt x="206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6" y="24"/>
                  </a:lnTo>
                  <a:lnTo>
                    <a:pt x="195" y="24"/>
                  </a:lnTo>
                  <a:lnTo>
                    <a:pt x="193" y="24"/>
                  </a:lnTo>
                  <a:lnTo>
                    <a:pt x="192" y="26"/>
                  </a:lnTo>
                  <a:lnTo>
                    <a:pt x="189" y="26"/>
                  </a:lnTo>
                  <a:lnTo>
                    <a:pt x="188" y="26"/>
                  </a:lnTo>
                  <a:lnTo>
                    <a:pt x="186" y="26"/>
                  </a:lnTo>
                  <a:lnTo>
                    <a:pt x="185" y="26"/>
                  </a:lnTo>
                  <a:lnTo>
                    <a:pt x="183" y="26"/>
                  </a:lnTo>
                  <a:lnTo>
                    <a:pt x="181" y="26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7" y="26"/>
                  </a:lnTo>
                  <a:lnTo>
                    <a:pt x="175" y="26"/>
                  </a:lnTo>
                  <a:lnTo>
                    <a:pt x="174" y="26"/>
                  </a:lnTo>
                  <a:lnTo>
                    <a:pt x="172" y="26"/>
                  </a:lnTo>
                  <a:lnTo>
                    <a:pt x="169" y="26"/>
                  </a:lnTo>
                  <a:lnTo>
                    <a:pt x="168" y="26"/>
                  </a:lnTo>
                  <a:lnTo>
                    <a:pt x="166" y="26"/>
                  </a:lnTo>
                  <a:lnTo>
                    <a:pt x="164" y="26"/>
                  </a:lnTo>
                  <a:lnTo>
                    <a:pt x="163" y="26"/>
                  </a:lnTo>
                  <a:lnTo>
                    <a:pt x="161" y="26"/>
                  </a:lnTo>
                  <a:lnTo>
                    <a:pt x="159" y="26"/>
                  </a:lnTo>
                  <a:lnTo>
                    <a:pt x="158" y="26"/>
                  </a:lnTo>
                  <a:lnTo>
                    <a:pt x="156" y="26"/>
                  </a:lnTo>
                  <a:lnTo>
                    <a:pt x="154" y="26"/>
                  </a:lnTo>
                  <a:lnTo>
                    <a:pt x="153" y="26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7" y="26"/>
                  </a:lnTo>
                  <a:lnTo>
                    <a:pt x="145" y="26"/>
                  </a:lnTo>
                  <a:lnTo>
                    <a:pt x="143" y="26"/>
                  </a:lnTo>
                  <a:lnTo>
                    <a:pt x="141" y="26"/>
                  </a:lnTo>
                  <a:lnTo>
                    <a:pt x="140" y="26"/>
                  </a:lnTo>
                  <a:lnTo>
                    <a:pt x="138" y="26"/>
                  </a:lnTo>
                  <a:lnTo>
                    <a:pt x="136" y="26"/>
                  </a:lnTo>
                  <a:lnTo>
                    <a:pt x="134" y="26"/>
                  </a:lnTo>
                  <a:lnTo>
                    <a:pt x="133" y="26"/>
                  </a:lnTo>
                  <a:lnTo>
                    <a:pt x="133" y="26"/>
                  </a:lnTo>
                  <a:lnTo>
                    <a:pt x="131" y="26"/>
                  </a:lnTo>
                  <a:lnTo>
                    <a:pt x="128" y="26"/>
                  </a:lnTo>
                  <a:lnTo>
                    <a:pt x="126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1" y="26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6" y="26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6" y="26"/>
                  </a:lnTo>
                  <a:lnTo>
                    <a:pt x="105" y="26"/>
                  </a:lnTo>
                  <a:lnTo>
                    <a:pt x="103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3" y="26"/>
                  </a:lnTo>
                  <a:lnTo>
                    <a:pt x="81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68" y="24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4" y="24"/>
                  </a:lnTo>
                  <a:lnTo>
                    <a:pt x="63" y="24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7" y="24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2" y="24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6" y="23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9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2828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6" name="Freeform 286">
              <a:extLst>
                <a:ext uri="{FF2B5EF4-FFF2-40B4-BE49-F238E27FC236}">
                  <a16:creationId xmlns:a16="http://schemas.microsoft.com/office/drawing/2014/main" id="{8C89C21C-77B0-48D5-9016-3BFA85002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747"/>
              <a:ext cx="264" cy="26"/>
            </a:xfrm>
            <a:custGeom>
              <a:avLst/>
              <a:gdLst>
                <a:gd name="T0" fmla="*/ 143 w 264"/>
                <a:gd name="T1" fmla="*/ 0 h 26"/>
                <a:gd name="T2" fmla="*/ 157 w 264"/>
                <a:gd name="T3" fmla="*/ 0 h 26"/>
                <a:gd name="T4" fmla="*/ 172 w 264"/>
                <a:gd name="T5" fmla="*/ 0 h 26"/>
                <a:gd name="T6" fmla="*/ 184 w 264"/>
                <a:gd name="T7" fmla="*/ 1 h 26"/>
                <a:gd name="T8" fmla="*/ 197 w 264"/>
                <a:gd name="T9" fmla="*/ 1 h 26"/>
                <a:gd name="T10" fmla="*/ 208 w 264"/>
                <a:gd name="T11" fmla="*/ 2 h 26"/>
                <a:gd name="T12" fmla="*/ 220 w 264"/>
                <a:gd name="T13" fmla="*/ 3 h 26"/>
                <a:gd name="T14" fmla="*/ 230 w 264"/>
                <a:gd name="T15" fmla="*/ 4 h 26"/>
                <a:gd name="T16" fmla="*/ 239 w 264"/>
                <a:gd name="T17" fmla="*/ 6 h 26"/>
                <a:gd name="T18" fmla="*/ 246 w 264"/>
                <a:gd name="T19" fmla="*/ 7 h 26"/>
                <a:gd name="T20" fmla="*/ 253 w 264"/>
                <a:gd name="T21" fmla="*/ 8 h 26"/>
                <a:gd name="T22" fmla="*/ 258 w 264"/>
                <a:gd name="T23" fmla="*/ 9 h 26"/>
                <a:gd name="T24" fmla="*/ 261 w 264"/>
                <a:gd name="T25" fmla="*/ 11 h 26"/>
                <a:gd name="T26" fmla="*/ 263 w 264"/>
                <a:gd name="T27" fmla="*/ 12 h 26"/>
                <a:gd name="T28" fmla="*/ 264 w 264"/>
                <a:gd name="T29" fmla="*/ 14 h 26"/>
                <a:gd name="T30" fmla="*/ 263 w 264"/>
                <a:gd name="T31" fmla="*/ 15 h 26"/>
                <a:gd name="T32" fmla="*/ 261 w 264"/>
                <a:gd name="T33" fmla="*/ 17 h 26"/>
                <a:gd name="T34" fmla="*/ 257 w 264"/>
                <a:gd name="T35" fmla="*/ 18 h 26"/>
                <a:gd name="T36" fmla="*/ 252 w 264"/>
                <a:gd name="T37" fmla="*/ 19 h 26"/>
                <a:gd name="T38" fmla="*/ 245 w 264"/>
                <a:gd name="T39" fmla="*/ 21 h 26"/>
                <a:gd name="T40" fmla="*/ 238 w 264"/>
                <a:gd name="T41" fmla="*/ 22 h 26"/>
                <a:gd name="T42" fmla="*/ 228 w 264"/>
                <a:gd name="T43" fmla="*/ 22 h 26"/>
                <a:gd name="T44" fmla="*/ 219 w 264"/>
                <a:gd name="T45" fmla="*/ 23 h 26"/>
                <a:gd name="T46" fmla="*/ 207 w 264"/>
                <a:gd name="T47" fmla="*/ 24 h 26"/>
                <a:gd name="T48" fmla="*/ 196 w 264"/>
                <a:gd name="T49" fmla="*/ 24 h 26"/>
                <a:gd name="T50" fmla="*/ 183 w 264"/>
                <a:gd name="T51" fmla="*/ 26 h 26"/>
                <a:gd name="T52" fmla="*/ 169 w 264"/>
                <a:gd name="T53" fmla="*/ 26 h 26"/>
                <a:gd name="T54" fmla="*/ 156 w 264"/>
                <a:gd name="T55" fmla="*/ 26 h 26"/>
                <a:gd name="T56" fmla="*/ 141 w 264"/>
                <a:gd name="T57" fmla="*/ 26 h 26"/>
                <a:gd name="T58" fmla="*/ 128 w 264"/>
                <a:gd name="T59" fmla="*/ 26 h 26"/>
                <a:gd name="T60" fmla="*/ 114 w 264"/>
                <a:gd name="T61" fmla="*/ 26 h 26"/>
                <a:gd name="T62" fmla="*/ 100 w 264"/>
                <a:gd name="T63" fmla="*/ 26 h 26"/>
                <a:gd name="T64" fmla="*/ 86 w 264"/>
                <a:gd name="T65" fmla="*/ 26 h 26"/>
                <a:gd name="T66" fmla="*/ 74 w 264"/>
                <a:gd name="T67" fmla="*/ 26 h 26"/>
                <a:gd name="T68" fmla="*/ 61 w 264"/>
                <a:gd name="T69" fmla="*/ 24 h 26"/>
                <a:gd name="T70" fmla="*/ 49 w 264"/>
                <a:gd name="T71" fmla="*/ 23 h 26"/>
                <a:gd name="T72" fmla="*/ 40 w 264"/>
                <a:gd name="T73" fmla="*/ 23 h 26"/>
                <a:gd name="T74" fmla="*/ 30 w 264"/>
                <a:gd name="T75" fmla="*/ 22 h 26"/>
                <a:gd name="T76" fmla="*/ 22 w 264"/>
                <a:gd name="T77" fmla="*/ 21 h 26"/>
                <a:gd name="T78" fmla="*/ 15 w 264"/>
                <a:gd name="T79" fmla="*/ 20 h 26"/>
                <a:gd name="T80" fmla="*/ 9 w 264"/>
                <a:gd name="T81" fmla="*/ 19 h 26"/>
                <a:gd name="T82" fmla="*/ 5 w 264"/>
                <a:gd name="T83" fmla="*/ 17 h 26"/>
                <a:gd name="T84" fmla="*/ 2 w 264"/>
                <a:gd name="T85" fmla="*/ 16 h 26"/>
                <a:gd name="T86" fmla="*/ 0 w 264"/>
                <a:gd name="T87" fmla="*/ 14 h 26"/>
                <a:gd name="T88" fmla="*/ 0 w 264"/>
                <a:gd name="T89" fmla="*/ 13 h 26"/>
                <a:gd name="T90" fmla="*/ 2 w 264"/>
                <a:gd name="T91" fmla="*/ 11 h 26"/>
                <a:gd name="T92" fmla="*/ 5 w 264"/>
                <a:gd name="T93" fmla="*/ 10 h 26"/>
                <a:gd name="T94" fmla="*/ 9 w 264"/>
                <a:gd name="T95" fmla="*/ 9 h 26"/>
                <a:gd name="T96" fmla="*/ 16 w 264"/>
                <a:gd name="T97" fmla="*/ 7 h 26"/>
                <a:gd name="T98" fmla="*/ 23 w 264"/>
                <a:gd name="T99" fmla="*/ 6 h 26"/>
                <a:gd name="T100" fmla="*/ 32 w 264"/>
                <a:gd name="T101" fmla="*/ 4 h 26"/>
                <a:gd name="T102" fmla="*/ 41 w 264"/>
                <a:gd name="T103" fmla="*/ 3 h 26"/>
                <a:gd name="T104" fmla="*/ 52 w 264"/>
                <a:gd name="T105" fmla="*/ 2 h 26"/>
                <a:gd name="T106" fmla="*/ 62 w 264"/>
                <a:gd name="T107" fmla="*/ 2 h 26"/>
                <a:gd name="T108" fmla="*/ 75 w 264"/>
                <a:gd name="T109" fmla="*/ 1 h 26"/>
                <a:gd name="T110" fmla="*/ 87 w 264"/>
                <a:gd name="T111" fmla="*/ 1 h 26"/>
                <a:gd name="T112" fmla="*/ 101 w 264"/>
                <a:gd name="T113" fmla="*/ 0 h 26"/>
                <a:gd name="T114" fmla="*/ 115 w 264"/>
                <a:gd name="T115" fmla="*/ 0 h 26"/>
                <a:gd name="T116" fmla="*/ 129 w 264"/>
                <a:gd name="T11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64" h="26">
                  <a:moveTo>
                    <a:pt x="134" y="0"/>
                  </a:move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8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4" y="0"/>
                  </a:lnTo>
                  <a:lnTo>
                    <a:pt x="156" y="0"/>
                  </a:lnTo>
                  <a:lnTo>
                    <a:pt x="157" y="0"/>
                  </a:lnTo>
                  <a:lnTo>
                    <a:pt x="159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4" y="0"/>
                  </a:lnTo>
                  <a:lnTo>
                    <a:pt x="166" y="0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0"/>
                  </a:lnTo>
                  <a:lnTo>
                    <a:pt x="173" y="0"/>
                  </a:lnTo>
                  <a:lnTo>
                    <a:pt x="175" y="0"/>
                  </a:lnTo>
                  <a:lnTo>
                    <a:pt x="176" y="1"/>
                  </a:lnTo>
                  <a:lnTo>
                    <a:pt x="178" y="1"/>
                  </a:lnTo>
                  <a:lnTo>
                    <a:pt x="180" y="1"/>
                  </a:lnTo>
                  <a:lnTo>
                    <a:pt x="181" y="1"/>
                  </a:lnTo>
                  <a:lnTo>
                    <a:pt x="183" y="1"/>
                  </a:lnTo>
                  <a:lnTo>
                    <a:pt x="184" y="1"/>
                  </a:lnTo>
                  <a:lnTo>
                    <a:pt x="186" y="1"/>
                  </a:lnTo>
                  <a:lnTo>
                    <a:pt x="187" y="1"/>
                  </a:lnTo>
                  <a:lnTo>
                    <a:pt x="189" y="1"/>
                  </a:lnTo>
                  <a:lnTo>
                    <a:pt x="191" y="1"/>
                  </a:lnTo>
                  <a:lnTo>
                    <a:pt x="193" y="1"/>
                  </a:lnTo>
                  <a:lnTo>
                    <a:pt x="194" y="1"/>
                  </a:lnTo>
                  <a:lnTo>
                    <a:pt x="196" y="1"/>
                  </a:lnTo>
                  <a:lnTo>
                    <a:pt x="197" y="1"/>
                  </a:lnTo>
                  <a:lnTo>
                    <a:pt x="199" y="1"/>
                  </a:lnTo>
                  <a:lnTo>
                    <a:pt x="200" y="1"/>
                  </a:lnTo>
                  <a:lnTo>
                    <a:pt x="202" y="2"/>
                  </a:lnTo>
                  <a:lnTo>
                    <a:pt x="203" y="2"/>
                  </a:lnTo>
                  <a:lnTo>
                    <a:pt x="204" y="2"/>
                  </a:lnTo>
                  <a:lnTo>
                    <a:pt x="206" y="2"/>
                  </a:lnTo>
                  <a:lnTo>
                    <a:pt x="207" y="2"/>
                  </a:lnTo>
                  <a:lnTo>
                    <a:pt x="208" y="2"/>
                  </a:lnTo>
                  <a:lnTo>
                    <a:pt x="211" y="2"/>
                  </a:lnTo>
                  <a:lnTo>
                    <a:pt x="212" y="2"/>
                  </a:lnTo>
                  <a:lnTo>
                    <a:pt x="213" y="2"/>
                  </a:lnTo>
                  <a:lnTo>
                    <a:pt x="215" y="2"/>
                  </a:lnTo>
                  <a:lnTo>
                    <a:pt x="216" y="2"/>
                  </a:lnTo>
                  <a:lnTo>
                    <a:pt x="217" y="2"/>
                  </a:lnTo>
                  <a:lnTo>
                    <a:pt x="219" y="3"/>
                  </a:lnTo>
                  <a:lnTo>
                    <a:pt x="220" y="3"/>
                  </a:lnTo>
                  <a:lnTo>
                    <a:pt x="221" y="3"/>
                  </a:lnTo>
                  <a:lnTo>
                    <a:pt x="222" y="3"/>
                  </a:lnTo>
                  <a:lnTo>
                    <a:pt x="223" y="3"/>
                  </a:lnTo>
                  <a:lnTo>
                    <a:pt x="225" y="3"/>
                  </a:lnTo>
                  <a:lnTo>
                    <a:pt x="226" y="3"/>
                  </a:lnTo>
                  <a:lnTo>
                    <a:pt x="227" y="3"/>
                  </a:lnTo>
                  <a:lnTo>
                    <a:pt x="228" y="3"/>
                  </a:lnTo>
                  <a:lnTo>
                    <a:pt x="230" y="4"/>
                  </a:lnTo>
                  <a:lnTo>
                    <a:pt x="231" y="4"/>
                  </a:lnTo>
                  <a:lnTo>
                    <a:pt x="232" y="4"/>
                  </a:lnTo>
                  <a:lnTo>
                    <a:pt x="233" y="4"/>
                  </a:lnTo>
                  <a:lnTo>
                    <a:pt x="235" y="4"/>
                  </a:lnTo>
                  <a:lnTo>
                    <a:pt x="236" y="4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9" y="6"/>
                  </a:lnTo>
                  <a:lnTo>
                    <a:pt x="240" y="6"/>
                  </a:lnTo>
                  <a:lnTo>
                    <a:pt x="241" y="6"/>
                  </a:lnTo>
                  <a:lnTo>
                    <a:pt x="241" y="6"/>
                  </a:lnTo>
                  <a:lnTo>
                    <a:pt x="242" y="6"/>
                  </a:lnTo>
                  <a:lnTo>
                    <a:pt x="243" y="6"/>
                  </a:lnTo>
                  <a:lnTo>
                    <a:pt x="244" y="6"/>
                  </a:lnTo>
                  <a:lnTo>
                    <a:pt x="245" y="7"/>
                  </a:lnTo>
                  <a:lnTo>
                    <a:pt x="246" y="7"/>
                  </a:lnTo>
                  <a:lnTo>
                    <a:pt x="247" y="7"/>
                  </a:lnTo>
                  <a:lnTo>
                    <a:pt x="248" y="7"/>
                  </a:lnTo>
                  <a:lnTo>
                    <a:pt x="248" y="7"/>
                  </a:lnTo>
                  <a:lnTo>
                    <a:pt x="250" y="7"/>
                  </a:lnTo>
                  <a:lnTo>
                    <a:pt x="251" y="7"/>
                  </a:lnTo>
                  <a:lnTo>
                    <a:pt x="252" y="8"/>
                  </a:lnTo>
                  <a:lnTo>
                    <a:pt x="252" y="8"/>
                  </a:lnTo>
                  <a:lnTo>
                    <a:pt x="253" y="8"/>
                  </a:lnTo>
                  <a:lnTo>
                    <a:pt x="254" y="8"/>
                  </a:lnTo>
                  <a:lnTo>
                    <a:pt x="254" y="8"/>
                  </a:lnTo>
                  <a:lnTo>
                    <a:pt x="255" y="8"/>
                  </a:lnTo>
                  <a:lnTo>
                    <a:pt x="256" y="9"/>
                  </a:lnTo>
                  <a:lnTo>
                    <a:pt x="256" y="9"/>
                  </a:lnTo>
                  <a:lnTo>
                    <a:pt x="257" y="9"/>
                  </a:lnTo>
                  <a:lnTo>
                    <a:pt x="257" y="9"/>
                  </a:lnTo>
                  <a:lnTo>
                    <a:pt x="258" y="9"/>
                  </a:lnTo>
                  <a:lnTo>
                    <a:pt x="258" y="9"/>
                  </a:lnTo>
                  <a:lnTo>
                    <a:pt x="259" y="10"/>
                  </a:lnTo>
                  <a:lnTo>
                    <a:pt x="259" y="10"/>
                  </a:lnTo>
                  <a:lnTo>
                    <a:pt x="260" y="10"/>
                  </a:lnTo>
                  <a:lnTo>
                    <a:pt x="260" y="10"/>
                  </a:lnTo>
                  <a:lnTo>
                    <a:pt x="261" y="10"/>
                  </a:lnTo>
                  <a:lnTo>
                    <a:pt x="261" y="11"/>
                  </a:lnTo>
                  <a:lnTo>
                    <a:pt x="261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2" y="11"/>
                  </a:lnTo>
                  <a:lnTo>
                    <a:pt x="263" y="11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3" y="12"/>
                  </a:lnTo>
                  <a:lnTo>
                    <a:pt x="264" y="12"/>
                  </a:lnTo>
                  <a:lnTo>
                    <a:pt x="264" y="13"/>
                  </a:lnTo>
                  <a:lnTo>
                    <a:pt x="264" y="13"/>
                  </a:lnTo>
                  <a:lnTo>
                    <a:pt x="264" y="13"/>
                  </a:lnTo>
                  <a:lnTo>
                    <a:pt x="264" y="13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4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64" y="15"/>
                  </a:lnTo>
                  <a:lnTo>
                    <a:pt x="263" y="15"/>
                  </a:lnTo>
                  <a:lnTo>
                    <a:pt x="263" y="15"/>
                  </a:lnTo>
                  <a:lnTo>
                    <a:pt x="263" y="16"/>
                  </a:lnTo>
                  <a:lnTo>
                    <a:pt x="263" y="16"/>
                  </a:lnTo>
                  <a:lnTo>
                    <a:pt x="263" y="16"/>
                  </a:lnTo>
                  <a:lnTo>
                    <a:pt x="262" y="16"/>
                  </a:lnTo>
                  <a:lnTo>
                    <a:pt x="262" y="16"/>
                  </a:lnTo>
                  <a:lnTo>
                    <a:pt x="262" y="16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0" y="17"/>
                  </a:lnTo>
                  <a:lnTo>
                    <a:pt x="260" y="17"/>
                  </a:lnTo>
                  <a:lnTo>
                    <a:pt x="259" y="18"/>
                  </a:lnTo>
                  <a:lnTo>
                    <a:pt x="259" y="18"/>
                  </a:lnTo>
                  <a:lnTo>
                    <a:pt x="258" y="18"/>
                  </a:lnTo>
                  <a:lnTo>
                    <a:pt x="258" y="18"/>
                  </a:lnTo>
                  <a:lnTo>
                    <a:pt x="257" y="18"/>
                  </a:lnTo>
                  <a:lnTo>
                    <a:pt x="257" y="18"/>
                  </a:lnTo>
                  <a:lnTo>
                    <a:pt x="256" y="19"/>
                  </a:lnTo>
                  <a:lnTo>
                    <a:pt x="256" y="19"/>
                  </a:lnTo>
                  <a:lnTo>
                    <a:pt x="255" y="19"/>
                  </a:lnTo>
                  <a:lnTo>
                    <a:pt x="254" y="19"/>
                  </a:lnTo>
                  <a:lnTo>
                    <a:pt x="254" y="19"/>
                  </a:lnTo>
                  <a:lnTo>
                    <a:pt x="253" y="19"/>
                  </a:lnTo>
                  <a:lnTo>
                    <a:pt x="252" y="19"/>
                  </a:lnTo>
                  <a:lnTo>
                    <a:pt x="252" y="20"/>
                  </a:lnTo>
                  <a:lnTo>
                    <a:pt x="251" y="20"/>
                  </a:lnTo>
                  <a:lnTo>
                    <a:pt x="250" y="20"/>
                  </a:lnTo>
                  <a:lnTo>
                    <a:pt x="248" y="20"/>
                  </a:lnTo>
                  <a:lnTo>
                    <a:pt x="248" y="20"/>
                  </a:lnTo>
                  <a:lnTo>
                    <a:pt x="247" y="20"/>
                  </a:lnTo>
                  <a:lnTo>
                    <a:pt x="246" y="20"/>
                  </a:lnTo>
                  <a:lnTo>
                    <a:pt x="245" y="21"/>
                  </a:lnTo>
                  <a:lnTo>
                    <a:pt x="244" y="21"/>
                  </a:lnTo>
                  <a:lnTo>
                    <a:pt x="243" y="21"/>
                  </a:lnTo>
                  <a:lnTo>
                    <a:pt x="242" y="21"/>
                  </a:lnTo>
                  <a:lnTo>
                    <a:pt x="241" y="21"/>
                  </a:lnTo>
                  <a:lnTo>
                    <a:pt x="241" y="21"/>
                  </a:lnTo>
                  <a:lnTo>
                    <a:pt x="240" y="21"/>
                  </a:lnTo>
                  <a:lnTo>
                    <a:pt x="239" y="21"/>
                  </a:lnTo>
                  <a:lnTo>
                    <a:pt x="238" y="22"/>
                  </a:lnTo>
                  <a:lnTo>
                    <a:pt x="237" y="22"/>
                  </a:lnTo>
                  <a:lnTo>
                    <a:pt x="236" y="22"/>
                  </a:lnTo>
                  <a:lnTo>
                    <a:pt x="235" y="22"/>
                  </a:lnTo>
                  <a:lnTo>
                    <a:pt x="233" y="22"/>
                  </a:lnTo>
                  <a:lnTo>
                    <a:pt x="232" y="22"/>
                  </a:lnTo>
                  <a:lnTo>
                    <a:pt x="231" y="22"/>
                  </a:lnTo>
                  <a:lnTo>
                    <a:pt x="230" y="22"/>
                  </a:lnTo>
                  <a:lnTo>
                    <a:pt x="228" y="22"/>
                  </a:lnTo>
                  <a:lnTo>
                    <a:pt x="227" y="23"/>
                  </a:lnTo>
                  <a:lnTo>
                    <a:pt x="226" y="23"/>
                  </a:lnTo>
                  <a:lnTo>
                    <a:pt x="225" y="23"/>
                  </a:lnTo>
                  <a:lnTo>
                    <a:pt x="224" y="23"/>
                  </a:lnTo>
                  <a:lnTo>
                    <a:pt x="222" y="23"/>
                  </a:lnTo>
                  <a:lnTo>
                    <a:pt x="221" y="23"/>
                  </a:lnTo>
                  <a:lnTo>
                    <a:pt x="220" y="23"/>
                  </a:lnTo>
                  <a:lnTo>
                    <a:pt x="219" y="23"/>
                  </a:lnTo>
                  <a:lnTo>
                    <a:pt x="217" y="23"/>
                  </a:lnTo>
                  <a:lnTo>
                    <a:pt x="216" y="23"/>
                  </a:lnTo>
                  <a:lnTo>
                    <a:pt x="215" y="23"/>
                  </a:lnTo>
                  <a:lnTo>
                    <a:pt x="214" y="24"/>
                  </a:lnTo>
                  <a:lnTo>
                    <a:pt x="212" y="24"/>
                  </a:lnTo>
                  <a:lnTo>
                    <a:pt x="211" y="24"/>
                  </a:lnTo>
                  <a:lnTo>
                    <a:pt x="210" y="24"/>
                  </a:lnTo>
                  <a:lnTo>
                    <a:pt x="207" y="24"/>
                  </a:lnTo>
                  <a:lnTo>
                    <a:pt x="206" y="24"/>
                  </a:lnTo>
                  <a:lnTo>
                    <a:pt x="205" y="24"/>
                  </a:lnTo>
                  <a:lnTo>
                    <a:pt x="203" y="24"/>
                  </a:lnTo>
                  <a:lnTo>
                    <a:pt x="202" y="24"/>
                  </a:lnTo>
                  <a:lnTo>
                    <a:pt x="200" y="24"/>
                  </a:lnTo>
                  <a:lnTo>
                    <a:pt x="199" y="24"/>
                  </a:lnTo>
                  <a:lnTo>
                    <a:pt x="197" y="24"/>
                  </a:lnTo>
                  <a:lnTo>
                    <a:pt x="196" y="24"/>
                  </a:lnTo>
                  <a:lnTo>
                    <a:pt x="195" y="24"/>
                  </a:lnTo>
                  <a:lnTo>
                    <a:pt x="193" y="24"/>
                  </a:lnTo>
                  <a:lnTo>
                    <a:pt x="192" y="26"/>
                  </a:lnTo>
                  <a:lnTo>
                    <a:pt x="189" y="26"/>
                  </a:lnTo>
                  <a:lnTo>
                    <a:pt x="188" y="26"/>
                  </a:lnTo>
                  <a:lnTo>
                    <a:pt x="186" y="26"/>
                  </a:lnTo>
                  <a:lnTo>
                    <a:pt x="185" y="26"/>
                  </a:lnTo>
                  <a:lnTo>
                    <a:pt x="183" y="26"/>
                  </a:lnTo>
                  <a:lnTo>
                    <a:pt x="181" y="26"/>
                  </a:lnTo>
                  <a:lnTo>
                    <a:pt x="180" y="26"/>
                  </a:lnTo>
                  <a:lnTo>
                    <a:pt x="178" y="26"/>
                  </a:lnTo>
                  <a:lnTo>
                    <a:pt x="177" y="26"/>
                  </a:lnTo>
                  <a:lnTo>
                    <a:pt x="175" y="26"/>
                  </a:lnTo>
                  <a:lnTo>
                    <a:pt x="174" y="26"/>
                  </a:lnTo>
                  <a:lnTo>
                    <a:pt x="172" y="26"/>
                  </a:lnTo>
                  <a:lnTo>
                    <a:pt x="169" y="26"/>
                  </a:lnTo>
                  <a:lnTo>
                    <a:pt x="168" y="26"/>
                  </a:lnTo>
                  <a:lnTo>
                    <a:pt x="166" y="26"/>
                  </a:lnTo>
                  <a:lnTo>
                    <a:pt x="164" y="26"/>
                  </a:lnTo>
                  <a:lnTo>
                    <a:pt x="163" y="26"/>
                  </a:lnTo>
                  <a:lnTo>
                    <a:pt x="161" y="26"/>
                  </a:lnTo>
                  <a:lnTo>
                    <a:pt x="159" y="26"/>
                  </a:lnTo>
                  <a:lnTo>
                    <a:pt x="158" y="26"/>
                  </a:lnTo>
                  <a:lnTo>
                    <a:pt x="156" y="26"/>
                  </a:lnTo>
                  <a:lnTo>
                    <a:pt x="154" y="26"/>
                  </a:lnTo>
                  <a:lnTo>
                    <a:pt x="153" y="26"/>
                  </a:lnTo>
                  <a:lnTo>
                    <a:pt x="151" y="26"/>
                  </a:lnTo>
                  <a:lnTo>
                    <a:pt x="148" y="26"/>
                  </a:lnTo>
                  <a:lnTo>
                    <a:pt x="147" y="26"/>
                  </a:lnTo>
                  <a:lnTo>
                    <a:pt x="145" y="26"/>
                  </a:lnTo>
                  <a:lnTo>
                    <a:pt x="143" y="26"/>
                  </a:lnTo>
                  <a:lnTo>
                    <a:pt x="141" y="26"/>
                  </a:lnTo>
                  <a:lnTo>
                    <a:pt x="140" y="26"/>
                  </a:lnTo>
                  <a:lnTo>
                    <a:pt x="138" y="26"/>
                  </a:lnTo>
                  <a:lnTo>
                    <a:pt x="136" y="26"/>
                  </a:lnTo>
                  <a:lnTo>
                    <a:pt x="134" y="26"/>
                  </a:lnTo>
                  <a:lnTo>
                    <a:pt x="133" y="26"/>
                  </a:lnTo>
                  <a:lnTo>
                    <a:pt x="133" y="26"/>
                  </a:lnTo>
                  <a:lnTo>
                    <a:pt x="131" y="26"/>
                  </a:lnTo>
                  <a:lnTo>
                    <a:pt x="128" y="26"/>
                  </a:lnTo>
                  <a:lnTo>
                    <a:pt x="126" y="26"/>
                  </a:lnTo>
                  <a:lnTo>
                    <a:pt x="125" y="26"/>
                  </a:lnTo>
                  <a:lnTo>
                    <a:pt x="123" y="26"/>
                  </a:lnTo>
                  <a:lnTo>
                    <a:pt x="121" y="26"/>
                  </a:lnTo>
                  <a:lnTo>
                    <a:pt x="119" y="26"/>
                  </a:lnTo>
                  <a:lnTo>
                    <a:pt x="118" y="26"/>
                  </a:lnTo>
                  <a:lnTo>
                    <a:pt x="116" y="26"/>
                  </a:lnTo>
                  <a:lnTo>
                    <a:pt x="114" y="26"/>
                  </a:lnTo>
                  <a:lnTo>
                    <a:pt x="112" y="26"/>
                  </a:lnTo>
                  <a:lnTo>
                    <a:pt x="111" y="26"/>
                  </a:lnTo>
                  <a:lnTo>
                    <a:pt x="108" y="26"/>
                  </a:lnTo>
                  <a:lnTo>
                    <a:pt x="106" y="26"/>
                  </a:lnTo>
                  <a:lnTo>
                    <a:pt x="105" y="26"/>
                  </a:lnTo>
                  <a:lnTo>
                    <a:pt x="103" y="26"/>
                  </a:lnTo>
                  <a:lnTo>
                    <a:pt x="101" y="26"/>
                  </a:lnTo>
                  <a:lnTo>
                    <a:pt x="100" y="26"/>
                  </a:lnTo>
                  <a:lnTo>
                    <a:pt x="98" y="26"/>
                  </a:lnTo>
                  <a:lnTo>
                    <a:pt x="97" y="26"/>
                  </a:lnTo>
                  <a:lnTo>
                    <a:pt x="95" y="26"/>
                  </a:lnTo>
                  <a:lnTo>
                    <a:pt x="93" y="26"/>
                  </a:lnTo>
                  <a:lnTo>
                    <a:pt x="92" y="26"/>
                  </a:lnTo>
                  <a:lnTo>
                    <a:pt x="89" y="26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3" y="26"/>
                  </a:lnTo>
                  <a:lnTo>
                    <a:pt x="81" y="26"/>
                  </a:lnTo>
                  <a:lnTo>
                    <a:pt x="80" y="26"/>
                  </a:lnTo>
                  <a:lnTo>
                    <a:pt x="78" y="26"/>
                  </a:lnTo>
                  <a:lnTo>
                    <a:pt x="77" y="26"/>
                  </a:lnTo>
                  <a:lnTo>
                    <a:pt x="75" y="26"/>
                  </a:lnTo>
                  <a:lnTo>
                    <a:pt x="74" y="26"/>
                  </a:lnTo>
                  <a:lnTo>
                    <a:pt x="72" y="24"/>
                  </a:lnTo>
                  <a:lnTo>
                    <a:pt x="71" y="24"/>
                  </a:lnTo>
                  <a:lnTo>
                    <a:pt x="68" y="24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4" y="24"/>
                  </a:lnTo>
                  <a:lnTo>
                    <a:pt x="63" y="24"/>
                  </a:lnTo>
                  <a:lnTo>
                    <a:pt x="61" y="24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7" y="24"/>
                  </a:lnTo>
                  <a:lnTo>
                    <a:pt x="56" y="24"/>
                  </a:lnTo>
                  <a:lnTo>
                    <a:pt x="54" y="24"/>
                  </a:lnTo>
                  <a:lnTo>
                    <a:pt x="53" y="24"/>
                  </a:lnTo>
                  <a:lnTo>
                    <a:pt x="52" y="24"/>
                  </a:lnTo>
                  <a:lnTo>
                    <a:pt x="49" y="23"/>
                  </a:lnTo>
                  <a:lnTo>
                    <a:pt x="48" y="23"/>
                  </a:lnTo>
                  <a:lnTo>
                    <a:pt x="47" y="23"/>
                  </a:lnTo>
                  <a:lnTo>
                    <a:pt x="46" y="23"/>
                  </a:lnTo>
                  <a:lnTo>
                    <a:pt x="44" y="23"/>
                  </a:lnTo>
                  <a:lnTo>
                    <a:pt x="43" y="23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0" y="23"/>
                  </a:lnTo>
                  <a:lnTo>
                    <a:pt x="38" y="23"/>
                  </a:lnTo>
                  <a:lnTo>
                    <a:pt x="37" y="23"/>
                  </a:lnTo>
                  <a:lnTo>
                    <a:pt x="36" y="22"/>
                  </a:lnTo>
                  <a:lnTo>
                    <a:pt x="35" y="22"/>
                  </a:lnTo>
                  <a:lnTo>
                    <a:pt x="34" y="22"/>
                  </a:lnTo>
                  <a:lnTo>
                    <a:pt x="33" y="22"/>
                  </a:lnTo>
                  <a:lnTo>
                    <a:pt x="32" y="22"/>
                  </a:lnTo>
                  <a:lnTo>
                    <a:pt x="30" y="22"/>
                  </a:lnTo>
                  <a:lnTo>
                    <a:pt x="29" y="22"/>
                  </a:lnTo>
                  <a:lnTo>
                    <a:pt x="28" y="22"/>
                  </a:lnTo>
                  <a:lnTo>
                    <a:pt x="27" y="22"/>
                  </a:lnTo>
                  <a:lnTo>
                    <a:pt x="26" y="21"/>
                  </a:lnTo>
                  <a:lnTo>
                    <a:pt x="25" y="21"/>
                  </a:lnTo>
                  <a:lnTo>
                    <a:pt x="24" y="21"/>
                  </a:lnTo>
                  <a:lnTo>
                    <a:pt x="23" y="21"/>
                  </a:lnTo>
                  <a:lnTo>
                    <a:pt x="22" y="21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9" y="21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5" y="20"/>
                  </a:lnTo>
                  <a:lnTo>
                    <a:pt x="14" y="20"/>
                  </a:lnTo>
                  <a:lnTo>
                    <a:pt x="14" y="20"/>
                  </a:lnTo>
                  <a:lnTo>
                    <a:pt x="13" y="19"/>
                  </a:lnTo>
                  <a:lnTo>
                    <a:pt x="12" y="19"/>
                  </a:lnTo>
                  <a:lnTo>
                    <a:pt x="12" y="19"/>
                  </a:lnTo>
                  <a:lnTo>
                    <a:pt x="10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7" y="18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4" y="17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6" y="10"/>
                  </a:lnTo>
                  <a:lnTo>
                    <a:pt x="6" y="9"/>
                  </a:lnTo>
                  <a:lnTo>
                    <a:pt x="7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9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8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6" y="6"/>
                  </a:lnTo>
                  <a:lnTo>
                    <a:pt x="27" y="6"/>
                  </a:lnTo>
                  <a:lnTo>
                    <a:pt x="28" y="4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3" y="4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6" y="4"/>
                  </a:lnTo>
                  <a:lnTo>
                    <a:pt x="37" y="3"/>
                  </a:lnTo>
                  <a:lnTo>
                    <a:pt x="38" y="3"/>
                  </a:lnTo>
                  <a:lnTo>
                    <a:pt x="39" y="3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4" y="3"/>
                  </a:lnTo>
                  <a:lnTo>
                    <a:pt x="46" y="3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9" y="2"/>
                  </a:lnTo>
                  <a:lnTo>
                    <a:pt x="52" y="2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5" y="1"/>
                  </a:lnTo>
                  <a:lnTo>
                    <a:pt x="67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2" y="1"/>
                  </a:lnTo>
                  <a:lnTo>
                    <a:pt x="73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8" y="1"/>
                  </a:lnTo>
                  <a:lnTo>
                    <a:pt x="79" y="1"/>
                  </a:lnTo>
                  <a:lnTo>
                    <a:pt x="81" y="1"/>
                  </a:lnTo>
                  <a:lnTo>
                    <a:pt x="82" y="1"/>
                  </a:lnTo>
                  <a:lnTo>
                    <a:pt x="84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9" y="1"/>
                  </a:lnTo>
                  <a:lnTo>
                    <a:pt x="91" y="0"/>
                  </a:lnTo>
                  <a:lnTo>
                    <a:pt x="93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3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9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24" y="0"/>
                  </a:lnTo>
                  <a:lnTo>
                    <a:pt x="126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4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7" name="Freeform 287">
              <a:extLst>
                <a:ext uri="{FF2B5EF4-FFF2-40B4-BE49-F238E27FC236}">
                  <a16:creationId xmlns:a16="http://schemas.microsoft.com/office/drawing/2014/main" id="{4B2A0B82-7487-4C65-8C4D-BC8635CD8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755"/>
              <a:ext cx="85" cy="12"/>
            </a:xfrm>
            <a:custGeom>
              <a:avLst/>
              <a:gdLst>
                <a:gd name="T0" fmla="*/ 43 w 85"/>
                <a:gd name="T1" fmla="*/ 0 h 12"/>
                <a:gd name="T2" fmla="*/ 48 w 85"/>
                <a:gd name="T3" fmla="*/ 1 h 12"/>
                <a:gd name="T4" fmla="*/ 53 w 85"/>
                <a:gd name="T5" fmla="*/ 1 h 12"/>
                <a:gd name="T6" fmla="*/ 59 w 85"/>
                <a:gd name="T7" fmla="*/ 1 h 12"/>
                <a:gd name="T8" fmla="*/ 63 w 85"/>
                <a:gd name="T9" fmla="*/ 1 h 12"/>
                <a:gd name="T10" fmla="*/ 67 w 85"/>
                <a:gd name="T11" fmla="*/ 2 h 12"/>
                <a:gd name="T12" fmla="*/ 71 w 85"/>
                <a:gd name="T13" fmla="*/ 2 h 12"/>
                <a:gd name="T14" fmla="*/ 76 w 85"/>
                <a:gd name="T15" fmla="*/ 3 h 12"/>
                <a:gd name="T16" fmla="*/ 79 w 85"/>
                <a:gd name="T17" fmla="*/ 3 h 12"/>
                <a:gd name="T18" fmla="*/ 81 w 85"/>
                <a:gd name="T19" fmla="*/ 4 h 12"/>
                <a:gd name="T20" fmla="*/ 83 w 85"/>
                <a:gd name="T21" fmla="*/ 4 h 12"/>
                <a:gd name="T22" fmla="*/ 85 w 85"/>
                <a:gd name="T23" fmla="*/ 5 h 12"/>
                <a:gd name="T24" fmla="*/ 85 w 85"/>
                <a:gd name="T25" fmla="*/ 6 h 12"/>
                <a:gd name="T26" fmla="*/ 85 w 85"/>
                <a:gd name="T27" fmla="*/ 6 h 12"/>
                <a:gd name="T28" fmla="*/ 85 w 85"/>
                <a:gd name="T29" fmla="*/ 7 h 12"/>
                <a:gd name="T30" fmla="*/ 84 w 85"/>
                <a:gd name="T31" fmla="*/ 8 h 12"/>
                <a:gd name="T32" fmla="*/ 83 w 85"/>
                <a:gd name="T33" fmla="*/ 9 h 12"/>
                <a:gd name="T34" fmla="*/ 80 w 85"/>
                <a:gd name="T35" fmla="*/ 9 h 12"/>
                <a:gd name="T36" fmla="*/ 78 w 85"/>
                <a:gd name="T37" fmla="*/ 10 h 12"/>
                <a:gd name="T38" fmla="*/ 75 w 85"/>
                <a:gd name="T39" fmla="*/ 10 h 12"/>
                <a:gd name="T40" fmla="*/ 70 w 85"/>
                <a:gd name="T41" fmla="*/ 11 h 12"/>
                <a:gd name="T42" fmla="*/ 66 w 85"/>
                <a:gd name="T43" fmla="*/ 11 h 12"/>
                <a:gd name="T44" fmla="*/ 62 w 85"/>
                <a:gd name="T45" fmla="*/ 12 h 12"/>
                <a:gd name="T46" fmla="*/ 57 w 85"/>
                <a:gd name="T47" fmla="*/ 12 h 12"/>
                <a:gd name="T48" fmla="*/ 51 w 85"/>
                <a:gd name="T49" fmla="*/ 12 h 12"/>
                <a:gd name="T50" fmla="*/ 46 w 85"/>
                <a:gd name="T51" fmla="*/ 12 h 12"/>
                <a:gd name="T52" fmla="*/ 43 w 85"/>
                <a:gd name="T53" fmla="*/ 12 h 12"/>
                <a:gd name="T54" fmla="*/ 37 w 85"/>
                <a:gd name="T55" fmla="*/ 12 h 12"/>
                <a:gd name="T56" fmla="*/ 31 w 85"/>
                <a:gd name="T57" fmla="*/ 12 h 12"/>
                <a:gd name="T58" fmla="*/ 26 w 85"/>
                <a:gd name="T59" fmla="*/ 12 h 12"/>
                <a:gd name="T60" fmla="*/ 22 w 85"/>
                <a:gd name="T61" fmla="*/ 12 h 12"/>
                <a:gd name="T62" fmla="*/ 18 w 85"/>
                <a:gd name="T63" fmla="*/ 11 h 12"/>
                <a:gd name="T64" fmla="*/ 13 w 85"/>
                <a:gd name="T65" fmla="*/ 11 h 12"/>
                <a:gd name="T66" fmla="*/ 9 w 85"/>
                <a:gd name="T67" fmla="*/ 10 h 12"/>
                <a:gd name="T68" fmla="*/ 7 w 85"/>
                <a:gd name="T69" fmla="*/ 10 h 12"/>
                <a:gd name="T70" fmla="*/ 4 w 85"/>
                <a:gd name="T71" fmla="*/ 9 h 12"/>
                <a:gd name="T72" fmla="*/ 2 w 85"/>
                <a:gd name="T73" fmla="*/ 8 h 12"/>
                <a:gd name="T74" fmla="*/ 1 w 85"/>
                <a:gd name="T75" fmla="*/ 8 h 12"/>
                <a:gd name="T76" fmla="*/ 0 w 85"/>
                <a:gd name="T77" fmla="*/ 7 h 12"/>
                <a:gd name="T78" fmla="*/ 0 w 85"/>
                <a:gd name="T79" fmla="*/ 6 h 12"/>
                <a:gd name="T80" fmla="*/ 0 w 85"/>
                <a:gd name="T81" fmla="*/ 6 h 12"/>
                <a:gd name="T82" fmla="*/ 1 w 85"/>
                <a:gd name="T83" fmla="*/ 5 h 12"/>
                <a:gd name="T84" fmla="*/ 3 w 85"/>
                <a:gd name="T85" fmla="*/ 4 h 12"/>
                <a:gd name="T86" fmla="*/ 5 w 85"/>
                <a:gd name="T87" fmla="*/ 4 h 12"/>
                <a:gd name="T88" fmla="*/ 7 w 85"/>
                <a:gd name="T89" fmla="*/ 3 h 12"/>
                <a:gd name="T90" fmla="*/ 11 w 85"/>
                <a:gd name="T91" fmla="*/ 2 h 12"/>
                <a:gd name="T92" fmla="*/ 15 w 85"/>
                <a:gd name="T93" fmla="*/ 2 h 12"/>
                <a:gd name="T94" fmla="*/ 19 w 85"/>
                <a:gd name="T95" fmla="*/ 1 h 12"/>
                <a:gd name="T96" fmla="*/ 23 w 85"/>
                <a:gd name="T97" fmla="*/ 1 h 12"/>
                <a:gd name="T98" fmla="*/ 28 w 85"/>
                <a:gd name="T99" fmla="*/ 1 h 12"/>
                <a:gd name="T100" fmla="*/ 33 w 85"/>
                <a:gd name="T101" fmla="*/ 1 h 12"/>
                <a:gd name="T102" fmla="*/ 39 w 85"/>
                <a:gd name="T10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" h="12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79" y="10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6" y="10"/>
                  </a:lnTo>
                  <a:lnTo>
                    <a:pt x="75" y="10"/>
                  </a:lnTo>
                  <a:lnTo>
                    <a:pt x="72" y="11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8" name="Freeform 288">
              <a:extLst>
                <a:ext uri="{FF2B5EF4-FFF2-40B4-BE49-F238E27FC236}">
                  <a16:creationId xmlns:a16="http://schemas.microsoft.com/office/drawing/2014/main" id="{ADEE6958-A89D-4842-9432-03E4D90EB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2" y="2755"/>
              <a:ext cx="85" cy="12"/>
            </a:xfrm>
            <a:custGeom>
              <a:avLst/>
              <a:gdLst>
                <a:gd name="T0" fmla="*/ 43 w 85"/>
                <a:gd name="T1" fmla="*/ 0 h 12"/>
                <a:gd name="T2" fmla="*/ 48 w 85"/>
                <a:gd name="T3" fmla="*/ 1 h 12"/>
                <a:gd name="T4" fmla="*/ 53 w 85"/>
                <a:gd name="T5" fmla="*/ 1 h 12"/>
                <a:gd name="T6" fmla="*/ 59 w 85"/>
                <a:gd name="T7" fmla="*/ 1 h 12"/>
                <a:gd name="T8" fmla="*/ 63 w 85"/>
                <a:gd name="T9" fmla="*/ 1 h 12"/>
                <a:gd name="T10" fmla="*/ 67 w 85"/>
                <a:gd name="T11" fmla="*/ 2 h 12"/>
                <a:gd name="T12" fmla="*/ 71 w 85"/>
                <a:gd name="T13" fmla="*/ 2 h 12"/>
                <a:gd name="T14" fmla="*/ 76 w 85"/>
                <a:gd name="T15" fmla="*/ 3 h 12"/>
                <a:gd name="T16" fmla="*/ 79 w 85"/>
                <a:gd name="T17" fmla="*/ 3 h 12"/>
                <a:gd name="T18" fmla="*/ 81 w 85"/>
                <a:gd name="T19" fmla="*/ 4 h 12"/>
                <a:gd name="T20" fmla="*/ 83 w 85"/>
                <a:gd name="T21" fmla="*/ 4 h 12"/>
                <a:gd name="T22" fmla="*/ 85 w 85"/>
                <a:gd name="T23" fmla="*/ 5 h 12"/>
                <a:gd name="T24" fmla="*/ 85 w 85"/>
                <a:gd name="T25" fmla="*/ 6 h 12"/>
                <a:gd name="T26" fmla="*/ 85 w 85"/>
                <a:gd name="T27" fmla="*/ 6 h 12"/>
                <a:gd name="T28" fmla="*/ 85 w 85"/>
                <a:gd name="T29" fmla="*/ 7 h 12"/>
                <a:gd name="T30" fmla="*/ 84 w 85"/>
                <a:gd name="T31" fmla="*/ 8 h 12"/>
                <a:gd name="T32" fmla="*/ 83 w 85"/>
                <a:gd name="T33" fmla="*/ 9 h 12"/>
                <a:gd name="T34" fmla="*/ 80 w 85"/>
                <a:gd name="T35" fmla="*/ 9 h 12"/>
                <a:gd name="T36" fmla="*/ 78 w 85"/>
                <a:gd name="T37" fmla="*/ 10 h 12"/>
                <a:gd name="T38" fmla="*/ 75 w 85"/>
                <a:gd name="T39" fmla="*/ 10 h 12"/>
                <a:gd name="T40" fmla="*/ 70 w 85"/>
                <a:gd name="T41" fmla="*/ 11 h 12"/>
                <a:gd name="T42" fmla="*/ 66 w 85"/>
                <a:gd name="T43" fmla="*/ 11 h 12"/>
                <a:gd name="T44" fmla="*/ 62 w 85"/>
                <a:gd name="T45" fmla="*/ 12 h 12"/>
                <a:gd name="T46" fmla="*/ 57 w 85"/>
                <a:gd name="T47" fmla="*/ 12 h 12"/>
                <a:gd name="T48" fmla="*/ 51 w 85"/>
                <a:gd name="T49" fmla="*/ 12 h 12"/>
                <a:gd name="T50" fmla="*/ 46 w 85"/>
                <a:gd name="T51" fmla="*/ 12 h 12"/>
                <a:gd name="T52" fmla="*/ 43 w 85"/>
                <a:gd name="T53" fmla="*/ 12 h 12"/>
                <a:gd name="T54" fmla="*/ 37 w 85"/>
                <a:gd name="T55" fmla="*/ 12 h 12"/>
                <a:gd name="T56" fmla="*/ 31 w 85"/>
                <a:gd name="T57" fmla="*/ 12 h 12"/>
                <a:gd name="T58" fmla="*/ 26 w 85"/>
                <a:gd name="T59" fmla="*/ 12 h 12"/>
                <a:gd name="T60" fmla="*/ 22 w 85"/>
                <a:gd name="T61" fmla="*/ 12 h 12"/>
                <a:gd name="T62" fmla="*/ 18 w 85"/>
                <a:gd name="T63" fmla="*/ 11 h 12"/>
                <a:gd name="T64" fmla="*/ 13 w 85"/>
                <a:gd name="T65" fmla="*/ 11 h 12"/>
                <a:gd name="T66" fmla="*/ 9 w 85"/>
                <a:gd name="T67" fmla="*/ 10 h 12"/>
                <a:gd name="T68" fmla="*/ 7 w 85"/>
                <a:gd name="T69" fmla="*/ 10 h 12"/>
                <a:gd name="T70" fmla="*/ 4 w 85"/>
                <a:gd name="T71" fmla="*/ 9 h 12"/>
                <a:gd name="T72" fmla="*/ 2 w 85"/>
                <a:gd name="T73" fmla="*/ 8 h 12"/>
                <a:gd name="T74" fmla="*/ 1 w 85"/>
                <a:gd name="T75" fmla="*/ 8 h 12"/>
                <a:gd name="T76" fmla="*/ 0 w 85"/>
                <a:gd name="T77" fmla="*/ 7 h 12"/>
                <a:gd name="T78" fmla="*/ 0 w 85"/>
                <a:gd name="T79" fmla="*/ 6 h 12"/>
                <a:gd name="T80" fmla="*/ 0 w 85"/>
                <a:gd name="T81" fmla="*/ 6 h 12"/>
                <a:gd name="T82" fmla="*/ 1 w 85"/>
                <a:gd name="T83" fmla="*/ 5 h 12"/>
                <a:gd name="T84" fmla="*/ 3 w 85"/>
                <a:gd name="T85" fmla="*/ 4 h 12"/>
                <a:gd name="T86" fmla="*/ 5 w 85"/>
                <a:gd name="T87" fmla="*/ 4 h 12"/>
                <a:gd name="T88" fmla="*/ 7 w 85"/>
                <a:gd name="T89" fmla="*/ 3 h 12"/>
                <a:gd name="T90" fmla="*/ 11 w 85"/>
                <a:gd name="T91" fmla="*/ 2 h 12"/>
                <a:gd name="T92" fmla="*/ 15 w 85"/>
                <a:gd name="T93" fmla="*/ 2 h 12"/>
                <a:gd name="T94" fmla="*/ 19 w 85"/>
                <a:gd name="T95" fmla="*/ 1 h 12"/>
                <a:gd name="T96" fmla="*/ 23 w 85"/>
                <a:gd name="T97" fmla="*/ 1 h 12"/>
                <a:gd name="T98" fmla="*/ 28 w 85"/>
                <a:gd name="T99" fmla="*/ 1 h 12"/>
                <a:gd name="T100" fmla="*/ 33 w 85"/>
                <a:gd name="T101" fmla="*/ 1 h 12"/>
                <a:gd name="T102" fmla="*/ 39 w 85"/>
                <a:gd name="T10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5" h="12">
                  <a:moveTo>
                    <a:pt x="43" y="0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5" y="2"/>
                  </a:lnTo>
                  <a:lnTo>
                    <a:pt x="76" y="3"/>
                  </a:lnTo>
                  <a:lnTo>
                    <a:pt x="77" y="3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1" y="4"/>
                  </a:lnTo>
                  <a:lnTo>
                    <a:pt x="82" y="4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4" y="5"/>
                  </a:lnTo>
                  <a:lnTo>
                    <a:pt x="84" y="5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6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3" y="8"/>
                  </a:lnTo>
                  <a:lnTo>
                    <a:pt x="83" y="9"/>
                  </a:lnTo>
                  <a:lnTo>
                    <a:pt x="82" y="9"/>
                  </a:lnTo>
                  <a:lnTo>
                    <a:pt x="81" y="9"/>
                  </a:lnTo>
                  <a:lnTo>
                    <a:pt x="80" y="9"/>
                  </a:lnTo>
                  <a:lnTo>
                    <a:pt x="80" y="9"/>
                  </a:lnTo>
                  <a:lnTo>
                    <a:pt x="79" y="10"/>
                  </a:lnTo>
                  <a:lnTo>
                    <a:pt x="78" y="10"/>
                  </a:lnTo>
                  <a:lnTo>
                    <a:pt x="77" y="10"/>
                  </a:lnTo>
                  <a:lnTo>
                    <a:pt x="76" y="10"/>
                  </a:lnTo>
                  <a:lnTo>
                    <a:pt x="75" y="10"/>
                  </a:lnTo>
                  <a:lnTo>
                    <a:pt x="72" y="11"/>
                  </a:lnTo>
                  <a:lnTo>
                    <a:pt x="71" y="11"/>
                  </a:lnTo>
                  <a:lnTo>
                    <a:pt x="70" y="11"/>
                  </a:lnTo>
                  <a:lnTo>
                    <a:pt x="69" y="11"/>
                  </a:lnTo>
                  <a:lnTo>
                    <a:pt x="67" y="11"/>
                  </a:lnTo>
                  <a:lnTo>
                    <a:pt x="66" y="11"/>
                  </a:lnTo>
                  <a:lnTo>
                    <a:pt x="65" y="12"/>
                  </a:lnTo>
                  <a:lnTo>
                    <a:pt x="63" y="12"/>
                  </a:lnTo>
                  <a:lnTo>
                    <a:pt x="62" y="12"/>
                  </a:lnTo>
                  <a:lnTo>
                    <a:pt x="60" y="12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6" y="12"/>
                  </a:lnTo>
                  <a:lnTo>
                    <a:pt x="53" y="12"/>
                  </a:lnTo>
                  <a:lnTo>
                    <a:pt x="51" y="12"/>
                  </a:lnTo>
                  <a:lnTo>
                    <a:pt x="50" y="12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4" y="12"/>
                  </a:lnTo>
                  <a:lnTo>
                    <a:pt x="43" y="12"/>
                  </a:lnTo>
                  <a:lnTo>
                    <a:pt x="43" y="12"/>
                  </a:lnTo>
                  <a:lnTo>
                    <a:pt x="41" y="12"/>
                  </a:lnTo>
                  <a:lnTo>
                    <a:pt x="39" y="12"/>
                  </a:lnTo>
                  <a:lnTo>
                    <a:pt x="37" y="12"/>
                  </a:lnTo>
                  <a:lnTo>
                    <a:pt x="36" y="12"/>
                  </a:lnTo>
                  <a:lnTo>
                    <a:pt x="33" y="12"/>
                  </a:lnTo>
                  <a:lnTo>
                    <a:pt x="31" y="12"/>
                  </a:lnTo>
                  <a:lnTo>
                    <a:pt x="30" y="12"/>
                  </a:lnTo>
                  <a:lnTo>
                    <a:pt x="28" y="12"/>
                  </a:lnTo>
                  <a:lnTo>
                    <a:pt x="26" y="12"/>
                  </a:lnTo>
                  <a:lnTo>
                    <a:pt x="25" y="12"/>
                  </a:lnTo>
                  <a:lnTo>
                    <a:pt x="23" y="12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19" y="11"/>
                  </a:lnTo>
                  <a:lnTo>
                    <a:pt x="18" y="11"/>
                  </a:lnTo>
                  <a:lnTo>
                    <a:pt x="16" y="11"/>
                  </a:lnTo>
                  <a:lnTo>
                    <a:pt x="15" y="11"/>
                  </a:lnTo>
                  <a:lnTo>
                    <a:pt x="13" y="11"/>
                  </a:lnTo>
                  <a:lnTo>
                    <a:pt x="12" y="11"/>
                  </a:lnTo>
                  <a:lnTo>
                    <a:pt x="11" y="10"/>
                  </a:lnTo>
                  <a:lnTo>
                    <a:pt x="9" y="10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8"/>
                  </a:lnTo>
                  <a:lnTo>
                    <a:pt x="2" y="8"/>
                  </a:lnTo>
                  <a:lnTo>
                    <a:pt x="1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5"/>
                  </a:lnTo>
                  <a:lnTo>
                    <a:pt x="1" y="5"/>
                  </a:lnTo>
                  <a:lnTo>
                    <a:pt x="1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6" y="3"/>
                  </a:lnTo>
                  <a:lnTo>
                    <a:pt x="7" y="3"/>
                  </a:lnTo>
                  <a:lnTo>
                    <a:pt x="7" y="3"/>
                  </a:lnTo>
                  <a:lnTo>
                    <a:pt x="8" y="3"/>
                  </a:lnTo>
                  <a:lnTo>
                    <a:pt x="9" y="3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1" y="0"/>
                  </a:lnTo>
                  <a:lnTo>
                    <a:pt x="43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09" name="Freeform 289">
              <a:extLst>
                <a:ext uri="{FF2B5EF4-FFF2-40B4-BE49-F238E27FC236}">
                  <a16:creationId xmlns:a16="http://schemas.microsoft.com/office/drawing/2014/main" id="{6D673E07-0582-4AFE-98C7-E3DCAB637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9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0" name="Line 290">
              <a:extLst>
                <a:ext uri="{FF2B5EF4-FFF2-40B4-BE49-F238E27FC236}">
                  <a16:creationId xmlns:a16="http://schemas.microsoft.com/office/drawing/2014/main" id="{2BAB4494-4ACF-44F6-B6E6-5F95FE0AD8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9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1" name="Freeform 291">
              <a:extLst>
                <a:ext uri="{FF2B5EF4-FFF2-40B4-BE49-F238E27FC236}">
                  <a16:creationId xmlns:a16="http://schemas.microsoft.com/office/drawing/2014/main" id="{4128C3E6-D5ED-4EC8-AE71-4145B1EC8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9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2" name="Line 292">
              <a:extLst>
                <a:ext uri="{FF2B5EF4-FFF2-40B4-BE49-F238E27FC236}">
                  <a16:creationId xmlns:a16="http://schemas.microsoft.com/office/drawing/2014/main" id="{EE89A227-B328-4B0D-A154-2E08C942A9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9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3" name="Freeform 293">
              <a:extLst>
                <a:ext uri="{FF2B5EF4-FFF2-40B4-BE49-F238E27FC236}">
                  <a16:creationId xmlns:a16="http://schemas.microsoft.com/office/drawing/2014/main" id="{513DE978-392A-4518-A05B-4217A7581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4" name="Line 294">
              <a:extLst>
                <a:ext uri="{FF2B5EF4-FFF2-40B4-BE49-F238E27FC236}">
                  <a16:creationId xmlns:a16="http://schemas.microsoft.com/office/drawing/2014/main" id="{E7EF3270-F409-4093-8A70-29C9347E89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0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5" name="Freeform 295">
              <a:extLst>
                <a:ext uri="{FF2B5EF4-FFF2-40B4-BE49-F238E27FC236}">
                  <a16:creationId xmlns:a16="http://schemas.microsoft.com/office/drawing/2014/main" id="{F4EB0D8E-66C1-4396-B789-45377D7B9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6" name="Line 296">
              <a:extLst>
                <a:ext uri="{FF2B5EF4-FFF2-40B4-BE49-F238E27FC236}">
                  <a16:creationId xmlns:a16="http://schemas.microsoft.com/office/drawing/2014/main" id="{2D54EA4E-F59A-4F26-A498-2276C7276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00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7" name="Freeform 297">
              <a:extLst>
                <a:ext uri="{FF2B5EF4-FFF2-40B4-BE49-F238E27FC236}">
                  <a16:creationId xmlns:a16="http://schemas.microsoft.com/office/drawing/2014/main" id="{761C877E-FF35-4FFC-B851-5AC9403C9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1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8" name="Line 298">
              <a:extLst>
                <a:ext uri="{FF2B5EF4-FFF2-40B4-BE49-F238E27FC236}">
                  <a16:creationId xmlns:a16="http://schemas.microsoft.com/office/drawing/2014/main" id="{B40E7480-2628-46C8-9A33-8BC05ABCA7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1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19" name="Freeform 299">
              <a:extLst>
                <a:ext uri="{FF2B5EF4-FFF2-40B4-BE49-F238E27FC236}">
                  <a16:creationId xmlns:a16="http://schemas.microsoft.com/office/drawing/2014/main" id="{996DD8B4-D544-4727-B0E3-ECC48434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1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0" name="Line 300">
              <a:extLst>
                <a:ext uri="{FF2B5EF4-FFF2-40B4-BE49-F238E27FC236}">
                  <a16:creationId xmlns:a16="http://schemas.microsoft.com/office/drawing/2014/main" id="{21074174-9DA1-4DF2-B3AE-C3E8886638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1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1" name="Freeform 301">
              <a:extLst>
                <a:ext uri="{FF2B5EF4-FFF2-40B4-BE49-F238E27FC236}">
                  <a16:creationId xmlns:a16="http://schemas.microsoft.com/office/drawing/2014/main" id="{56C4CEEA-DAE4-4A94-BFDA-7EF523BE9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2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2" name="Line 302">
              <a:extLst>
                <a:ext uri="{FF2B5EF4-FFF2-40B4-BE49-F238E27FC236}">
                  <a16:creationId xmlns:a16="http://schemas.microsoft.com/office/drawing/2014/main" id="{96E13E4F-DE08-4FB4-A105-4ADD46217E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2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3" name="Freeform 303">
              <a:extLst>
                <a:ext uri="{FF2B5EF4-FFF2-40B4-BE49-F238E27FC236}">
                  <a16:creationId xmlns:a16="http://schemas.microsoft.com/office/drawing/2014/main" id="{38E3AD56-55AE-4E11-8F9F-63922EC8B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2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4" name="Line 304">
              <a:extLst>
                <a:ext uri="{FF2B5EF4-FFF2-40B4-BE49-F238E27FC236}">
                  <a16:creationId xmlns:a16="http://schemas.microsoft.com/office/drawing/2014/main" id="{FA73D752-3A71-4DC3-A518-02609B052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2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5" name="Freeform 305">
              <a:extLst>
                <a:ext uri="{FF2B5EF4-FFF2-40B4-BE49-F238E27FC236}">
                  <a16:creationId xmlns:a16="http://schemas.microsoft.com/office/drawing/2014/main" id="{616FDB2B-78B1-4CE0-9AED-728C05E83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3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6" name="Line 306">
              <a:extLst>
                <a:ext uri="{FF2B5EF4-FFF2-40B4-BE49-F238E27FC236}">
                  <a16:creationId xmlns:a16="http://schemas.microsoft.com/office/drawing/2014/main" id="{20F18401-E186-499A-A6AE-C50E9B3C91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3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7" name="Freeform 307">
              <a:extLst>
                <a:ext uri="{FF2B5EF4-FFF2-40B4-BE49-F238E27FC236}">
                  <a16:creationId xmlns:a16="http://schemas.microsoft.com/office/drawing/2014/main" id="{CD388B58-354C-4441-B7F8-BD0F3CBFD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3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8" name="Line 308">
              <a:extLst>
                <a:ext uri="{FF2B5EF4-FFF2-40B4-BE49-F238E27FC236}">
                  <a16:creationId xmlns:a16="http://schemas.microsoft.com/office/drawing/2014/main" id="{208EBD54-F1FC-4A7F-B7EA-90B777FF76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3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29" name="Freeform 309">
              <a:extLst>
                <a:ext uri="{FF2B5EF4-FFF2-40B4-BE49-F238E27FC236}">
                  <a16:creationId xmlns:a16="http://schemas.microsoft.com/office/drawing/2014/main" id="{5B06DC4C-F488-43F3-8EFB-8F000766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4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0" name="Line 310">
              <a:extLst>
                <a:ext uri="{FF2B5EF4-FFF2-40B4-BE49-F238E27FC236}">
                  <a16:creationId xmlns:a16="http://schemas.microsoft.com/office/drawing/2014/main" id="{6095A8E2-2663-4429-B8A1-6E1E16B2F63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4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1" name="Freeform 311">
              <a:extLst>
                <a:ext uri="{FF2B5EF4-FFF2-40B4-BE49-F238E27FC236}">
                  <a16:creationId xmlns:a16="http://schemas.microsoft.com/office/drawing/2014/main" id="{212B2684-D15E-4159-BACF-98409F6F0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4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2" name="Line 312">
              <a:extLst>
                <a:ext uri="{FF2B5EF4-FFF2-40B4-BE49-F238E27FC236}">
                  <a16:creationId xmlns:a16="http://schemas.microsoft.com/office/drawing/2014/main" id="{310A3636-8AEE-41AA-8C0F-8D893E0AEC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4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3" name="Freeform 313">
              <a:extLst>
                <a:ext uri="{FF2B5EF4-FFF2-40B4-BE49-F238E27FC236}">
                  <a16:creationId xmlns:a16="http://schemas.microsoft.com/office/drawing/2014/main" id="{3EBDDF65-8254-4A02-A2C6-EC64E9E66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5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4" name="Line 314">
              <a:extLst>
                <a:ext uri="{FF2B5EF4-FFF2-40B4-BE49-F238E27FC236}">
                  <a16:creationId xmlns:a16="http://schemas.microsoft.com/office/drawing/2014/main" id="{B7CFF37C-2305-4561-A183-C2139D2B03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5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5" name="Freeform 315">
              <a:extLst>
                <a:ext uri="{FF2B5EF4-FFF2-40B4-BE49-F238E27FC236}">
                  <a16:creationId xmlns:a16="http://schemas.microsoft.com/office/drawing/2014/main" id="{14BC39C2-8C26-4BC0-8868-1356E6FE0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6" name="Line 316">
              <a:extLst>
                <a:ext uri="{FF2B5EF4-FFF2-40B4-BE49-F238E27FC236}">
                  <a16:creationId xmlns:a16="http://schemas.microsoft.com/office/drawing/2014/main" id="{96F0ACB0-1FD4-47AF-86EF-F51ACBC435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5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7" name="Freeform 317">
              <a:extLst>
                <a:ext uri="{FF2B5EF4-FFF2-40B4-BE49-F238E27FC236}">
                  <a16:creationId xmlns:a16="http://schemas.microsoft.com/office/drawing/2014/main" id="{FA2F7667-73C6-4FD5-8911-2A4FF511D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8" name="Line 318">
              <a:extLst>
                <a:ext uri="{FF2B5EF4-FFF2-40B4-BE49-F238E27FC236}">
                  <a16:creationId xmlns:a16="http://schemas.microsoft.com/office/drawing/2014/main" id="{BBDBD690-1BB4-47EF-BAD8-C0C2E373B9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6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39" name="Freeform 319">
              <a:extLst>
                <a:ext uri="{FF2B5EF4-FFF2-40B4-BE49-F238E27FC236}">
                  <a16:creationId xmlns:a16="http://schemas.microsoft.com/office/drawing/2014/main" id="{0471E3A7-433C-4D51-AD2A-762DA6F20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0" name="Line 320">
              <a:extLst>
                <a:ext uri="{FF2B5EF4-FFF2-40B4-BE49-F238E27FC236}">
                  <a16:creationId xmlns:a16="http://schemas.microsoft.com/office/drawing/2014/main" id="{41CB8118-3E4F-4165-A676-8862389F95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8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1" name="Freeform 321">
              <a:extLst>
                <a:ext uri="{FF2B5EF4-FFF2-40B4-BE49-F238E27FC236}">
                  <a16:creationId xmlns:a16="http://schemas.microsoft.com/office/drawing/2014/main" id="{7E43C66D-1FE0-4635-A16B-D77ECD4EC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2" name="Line 322">
              <a:extLst>
                <a:ext uri="{FF2B5EF4-FFF2-40B4-BE49-F238E27FC236}">
                  <a16:creationId xmlns:a16="http://schemas.microsoft.com/office/drawing/2014/main" id="{B5BB4DE2-6D54-4ED4-B6FD-4AABA65F40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8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3" name="Freeform 323">
              <a:extLst>
                <a:ext uri="{FF2B5EF4-FFF2-40B4-BE49-F238E27FC236}">
                  <a16:creationId xmlns:a16="http://schemas.microsoft.com/office/drawing/2014/main" id="{D17D60FD-D727-4BA8-BA5C-12B212634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4" name="Line 324">
              <a:extLst>
                <a:ext uri="{FF2B5EF4-FFF2-40B4-BE49-F238E27FC236}">
                  <a16:creationId xmlns:a16="http://schemas.microsoft.com/office/drawing/2014/main" id="{F4800B4C-A2CF-4AC8-8D40-6797055F46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9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5" name="Freeform 325">
              <a:extLst>
                <a:ext uri="{FF2B5EF4-FFF2-40B4-BE49-F238E27FC236}">
                  <a16:creationId xmlns:a16="http://schemas.microsoft.com/office/drawing/2014/main" id="{3F2A5CCB-481E-411C-AD21-B45DB025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6" name="Line 326">
              <a:extLst>
                <a:ext uri="{FF2B5EF4-FFF2-40B4-BE49-F238E27FC236}">
                  <a16:creationId xmlns:a16="http://schemas.microsoft.com/office/drawing/2014/main" id="{C6774FBD-CDB1-43B3-9B3F-3010E4672E6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9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7" name="Freeform 327">
              <a:extLst>
                <a:ext uri="{FF2B5EF4-FFF2-40B4-BE49-F238E27FC236}">
                  <a16:creationId xmlns:a16="http://schemas.microsoft.com/office/drawing/2014/main" id="{4A066FE5-9390-403C-9739-9609D709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0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8" name="Line 328">
              <a:extLst>
                <a:ext uri="{FF2B5EF4-FFF2-40B4-BE49-F238E27FC236}">
                  <a16:creationId xmlns:a16="http://schemas.microsoft.com/office/drawing/2014/main" id="{18CDBD0B-4052-4C21-9A46-E5A881EC26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0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49" name="Freeform 329">
              <a:extLst>
                <a:ext uri="{FF2B5EF4-FFF2-40B4-BE49-F238E27FC236}">
                  <a16:creationId xmlns:a16="http://schemas.microsoft.com/office/drawing/2014/main" id="{D064604B-7CFE-4783-BD77-97178AACF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0" name="Line 330">
              <a:extLst>
                <a:ext uri="{FF2B5EF4-FFF2-40B4-BE49-F238E27FC236}">
                  <a16:creationId xmlns:a16="http://schemas.microsoft.com/office/drawing/2014/main" id="{5EC7E2BC-B289-451E-B056-422E98C116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0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1" name="Freeform 331">
              <a:extLst>
                <a:ext uri="{FF2B5EF4-FFF2-40B4-BE49-F238E27FC236}">
                  <a16:creationId xmlns:a16="http://schemas.microsoft.com/office/drawing/2014/main" id="{55295E41-6374-47FE-A2B0-21DBB1EFA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1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2" name="Line 332">
              <a:extLst>
                <a:ext uri="{FF2B5EF4-FFF2-40B4-BE49-F238E27FC236}">
                  <a16:creationId xmlns:a16="http://schemas.microsoft.com/office/drawing/2014/main" id="{38BBA232-3F62-4BE2-84FD-8E112FE035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1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3" name="Freeform 333">
              <a:extLst>
                <a:ext uri="{FF2B5EF4-FFF2-40B4-BE49-F238E27FC236}">
                  <a16:creationId xmlns:a16="http://schemas.microsoft.com/office/drawing/2014/main" id="{0B33D436-E0B6-42EE-A350-D7EA563B8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1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4" name="Line 334">
              <a:extLst>
                <a:ext uri="{FF2B5EF4-FFF2-40B4-BE49-F238E27FC236}">
                  <a16:creationId xmlns:a16="http://schemas.microsoft.com/office/drawing/2014/main" id="{B9F7AA6C-6F09-476E-BC7E-8C4A5042E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1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5" name="Freeform 335">
              <a:extLst>
                <a:ext uri="{FF2B5EF4-FFF2-40B4-BE49-F238E27FC236}">
                  <a16:creationId xmlns:a16="http://schemas.microsoft.com/office/drawing/2014/main" id="{C4A41AF3-9FE0-4036-A933-6BFF4B7D3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6" name="Line 336">
              <a:extLst>
                <a:ext uri="{FF2B5EF4-FFF2-40B4-BE49-F238E27FC236}">
                  <a16:creationId xmlns:a16="http://schemas.microsoft.com/office/drawing/2014/main" id="{E29EF558-44C2-43D4-A488-CCC1F5AFAB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2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7" name="Freeform 337">
              <a:extLst>
                <a:ext uri="{FF2B5EF4-FFF2-40B4-BE49-F238E27FC236}">
                  <a16:creationId xmlns:a16="http://schemas.microsoft.com/office/drawing/2014/main" id="{D28E0006-BE4E-4590-AA1D-4D086FA9F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8" name="Line 338">
              <a:extLst>
                <a:ext uri="{FF2B5EF4-FFF2-40B4-BE49-F238E27FC236}">
                  <a16:creationId xmlns:a16="http://schemas.microsoft.com/office/drawing/2014/main" id="{D1290D6C-4709-4BEB-8BF2-64686A7661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2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59" name="Freeform 339">
              <a:extLst>
                <a:ext uri="{FF2B5EF4-FFF2-40B4-BE49-F238E27FC236}">
                  <a16:creationId xmlns:a16="http://schemas.microsoft.com/office/drawing/2014/main" id="{22824868-13EE-48C0-BDF6-4B292AB18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3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0" name="Line 340">
              <a:extLst>
                <a:ext uri="{FF2B5EF4-FFF2-40B4-BE49-F238E27FC236}">
                  <a16:creationId xmlns:a16="http://schemas.microsoft.com/office/drawing/2014/main" id="{67F81F2E-E284-4DAD-BDFA-0A3B3858AA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3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1" name="Freeform 341">
              <a:extLst>
                <a:ext uri="{FF2B5EF4-FFF2-40B4-BE49-F238E27FC236}">
                  <a16:creationId xmlns:a16="http://schemas.microsoft.com/office/drawing/2014/main" id="{7E6CFBC2-F4F8-440D-8168-6C34FA54F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3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2" name="Line 342">
              <a:extLst>
                <a:ext uri="{FF2B5EF4-FFF2-40B4-BE49-F238E27FC236}">
                  <a16:creationId xmlns:a16="http://schemas.microsoft.com/office/drawing/2014/main" id="{845F806B-070D-4791-A963-F3688B612A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3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3" name="Freeform 343">
              <a:extLst>
                <a:ext uri="{FF2B5EF4-FFF2-40B4-BE49-F238E27FC236}">
                  <a16:creationId xmlns:a16="http://schemas.microsoft.com/office/drawing/2014/main" id="{A3B61C53-4377-4F0F-B0C1-C5E15C1A2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4" name="Line 344">
              <a:extLst>
                <a:ext uri="{FF2B5EF4-FFF2-40B4-BE49-F238E27FC236}">
                  <a16:creationId xmlns:a16="http://schemas.microsoft.com/office/drawing/2014/main" id="{9BAA17DB-32B3-4362-BCC6-2E9877A80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4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5" name="Freeform 345">
              <a:extLst>
                <a:ext uri="{FF2B5EF4-FFF2-40B4-BE49-F238E27FC236}">
                  <a16:creationId xmlns:a16="http://schemas.microsoft.com/office/drawing/2014/main" id="{C66353BD-44B1-4E7C-BAA8-6C040366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4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6" name="Line 346">
              <a:extLst>
                <a:ext uri="{FF2B5EF4-FFF2-40B4-BE49-F238E27FC236}">
                  <a16:creationId xmlns:a16="http://schemas.microsoft.com/office/drawing/2014/main" id="{2F41A88B-9F4C-475F-AF08-82ACB9E321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4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7" name="Freeform 347">
              <a:extLst>
                <a:ext uri="{FF2B5EF4-FFF2-40B4-BE49-F238E27FC236}">
                  <a16:creationId xmlns:a16="http://schemas.microsoft.com/office/drawing/2014/main" id="{886D443F-B098-40A9-9B1D-0B29D3829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8" name="Line 348">
              <a:extLst>
                <a:ext uri="{FF2B5EF4-FFF2-40B4-BE49-F238E27FC236}">
                  <a16:creationId xmlns:a16="http://schemas.microsoft.com/office/drawing/2014/main" id="{6C09FE33-2708-4BE2-89D4-C287A20C4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56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69" name="Freeform 349">
              <a:extLst>
                <a:ext uri="{FF2B5EF4-FFF2-40B4-BE49-F238E27FC236}">
                  <a16:creationId xmlns:a16="http://schemas.microsoft.com/office/drawing/2014/main" id="{2F6847C4-3AA5-4F1C-96E0-450F8846D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0" name="Line 350">
              <a:extLst>
                <a:ext uri="{FF2B5EF4-FFF2-40B4-BE49-F238E27FC236}">
                  <a16:creationId xmlns:a16="http://schemas.microsoft.com/office/drawing/2014/main" id="{77FA6AB8-7439-4C2F-BA98-6303D2269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6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1" name="Freeform 351">
              <a:extLst>
                <a:ext uri="{FF2B5EF4-FFF2-40B4-BE49-F238E27FC236}">
                  <a16:creationId xmlns:a16="http://schemas.microsoft.com/office/drawing/2014/main" id="{02C20056-1A42-4CAF-BE93-64ACAD812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7" y="2800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2" name="Line 352">
              <a:extLst>
                <a:ext uri="{FF2B5EF4-FFF2-40B4-BE49-F238E27FC236}">
                  <a16:creationId xmlns:a16="http://schemas.microsoft.com/office/drawing/2014/main" id="{F4DFC068-98DE-4781-8400-B29C630AC4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7" y="2800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3" name="Freeform 353">
              <a:extLst>
                <a:ext uri="{FF2B5EF4-FFF2-40B4-BE49-F238E27FC236}">
                  <a16:creationId xmlns:a16="http://schemas.microsoft.com/office/drawing/2014/main" id="{37BB0B1B-7E53-403B-A075-1CBED9A7F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7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4" name="Line 354">
              <a:extLst>
                <a:ext uri="{FF2B5EF4-FFF2-40B4-BE49-F238E27FC236}">
                  <a16:creationId xmlns:a16="http://schemas.microsoft.com/office/drawing/2014/main" id="{D8A63E3B-5F01-4E89-B18F-F6785F8D5F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7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5" name="Freeform 355">
              <a:extLst>
                <a:ext uri="{FF2B5EF4-FFF2-40B4-BE49-F238E27FC236}">
                  <a16:creationId xmlns:a16="http://schemas.microsoft.com/office/drawing/2014/main" id="{0EE14EAD-2CE9-43A7-B138-6CF55E0D3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7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6" name="Line 356">
              <a:extLst>
                <a:ext uri="{FF2B5EF4-FFF2-40B4-BE49-F238E27FC236}">
                  <a16:creationId xmlns:a16="http://schemas.microsoft.com/office/drawing/2014/main" id="{372DFB38-E026-454E-972F-04DCA0BA94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7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7" name="Freeform 357">
              <a:extLst>
                <a:ext uri="{FF2B5EF4-FFF2-40B4-BE49-F238E27FC236}">
                  <a16:creationId xmlns:a16="http://schemas.microsoft.com/office/drawing/2014/main" id="{AC3BF06F-9ADE-4927-BB2B-DE2F33EC3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8" name="Line 358">
              <a:extLst>
                <a:ext uri="{FF2B5EF4-FFF2-40B4-BE49-F238E27FC236}">
                  <a16:creationId xmlns:a16="http://schemas.microsoft.com/office/drawing/2014/main" id="{B682B5F6-75D9-4082-8E16-0FEDB9771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9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79" name="Freeform 359">
              <a:extLst>
                <a:ext uri="{FF2B5EF4-FFF2-40B4-BE49-F238E27FC236}">
                  <a16:creationId xmlns:a16="http://schemas.microsoft.com/office/drawing/2014/main" id="{826A19DA-FCEB-4B53-90D3-81E8DAD7F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9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0" name="Line 360">
              <a:extLst>
                <a:ext uri="{FF2B5EF4-FFF2-40B4-BE49-F238E27FC236}">
                  <a16:creationId xmlns:a16="http://schemas.microsoft.com/office/drawing/2014/main" id="{627E99F4-C26B-45DB-96F0-7B6E13BC95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9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1" name="Freeform 361">
              <a:extLst>
                <a:ext uri="{FF2B5EF4-FFF2-40B4-BE49-F238E27FC236}">
                  <a16:creationId xmlns:a16="http://schemas.microsoft.com/office/drawing/2014/main" id="{21316801-B7D8-40BB-9FA7-0346F15A1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2" name="Line 362">
              <a:extLst>
                <a:ext uri="{FF2B5EF4-FFF2-40B4-BE49-F238E27FC236}">
                  <a16:creationId xmlns:a16="http://schemas.microsoft.com/office/drawing/2014/main" id="{1337A6CE-4F56-49E2-83D6-A5E75F4706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1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3" name="Freeform 363">
              <a:extLst>
                <a:ext uri="{FF2B5EF4-FFF2-40B4-BE49-F238E27FC236}">
                  <a16:creationId xmlns:a16="http://schemas.microsoft.com/office/drawing/2014/main" id="{51BCD348-A7A4-46C5-8FC6-0F29D65D66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1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4" name="Line 364">
              <a:extLst>
                <a:ext uri="{FF2B5EF4-FFF2-40B4-BE49-F238E27FC236}">
                  <a16:creationId xmlns:a16="http://schemas.microsoft.com/office/drawing/2014/main" id="{0CFA6F8E-8140-4BC2-B3DD-3E887814CF7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1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5" name="Freeform 365">
              <a:extLst>
                <a:ext uri="{FF2B5EF4-FFF2-40B4-BE49-F238E27FC236}">
                  <a16:creationId xmlns:a16="http://schemas.microsoft.com/office/drawing/2014/main" id="{FFA0BA4D-A783-495B-B662-718B0C4D5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2681"/>
              <a:ext cx="1" cy="20"/>
            </a:xfrm>
            <a:custGeom>
              <a:avLst/>
              <a:gdLst>
                <a:gd name="T0" fmla="*/ 0 h 20"/>
                <a:gd name="T1" fmla="*/ 20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6" name="Line 366">
              <a:extLst>
                <a:ext uri="{FF2B5EF4-FFF2-40B4-BE49-F238E27FC236}">
                  <a16:creationId xmlns:a16="http://schemas.microsoft.com/office/drawing/2014/main" id="{A863AE91-39B3-4A8D-B630-8EC4D14203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2" y="2681"/>
              <a:ext cx="1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7" name="Freeform 367">
              <a:extLst>
                <a:ext uri="{FF2B5EF4-FFF2-40B4-BE49-F238E27FC236}">
                  <a16:creationId xmlns:a16="http://schemas.microsoft.com/office/drawing/2014/main" id="{4030FC7A-005A-4357-8DEB-5FE296FA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682"/>
              <a:ext cx="1" cy="18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8" name="Line 368">
              <a:extLst>
                <a:ext uri="{FF2B5EF4-FFF2-40B4-BE49-F238E27FC236}">
                  <a16:creationId xmlns:a16="http://schemas.microsoft.com/office/drawing/2014/main" id="{D745A5DC-9A25-4597-B42E-657D6DD836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682"/>
              <a:ext cx="1" cy="1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89" name="Freeform 369">
              <a:extLst>
                <a:ext uri="{FF2B5EF4-FFF2-40B4-BE49-F238E27FC236}">
                  <a16:creationId xmlns:a16="http://schemas.microsoft.com/office/drawing/2014/main" id="{1033376A-CC73-4E68-BA3E-BB3262E47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4" y="2681"/>
              <a:ext cx="1" cy="18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0" name="Line 370">
              <a:extLst>
                <a:ext uri="{FF2B5EF4-FFF2-40B4-BE49-F238E27FC236}">
                  <a16:creationId xmlns:a16="http://schemas.microsoft.com/office/drawing/2014/main" id="{E80BBDF5-70DA-4EFB-876C-5EB255E059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4" y="2681"/>
              <a:ext cx="1" cy="1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1" name="Freeform 371">
              <a:extLst>
                <a:ext uri="{FF2B5EF4-FFF2-40B4-BE49-F238E27FC236}">
                  <a16:creationId xmlns:a16="http://schemas.microsoft.com/office/drawing/2014/main" id="{88413D32-C6A2-45F1-BD73-0187ED265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682"/>
              <a:ext cx="1" cy="16"/>
            </a:xfrm>
            <a:custGeom>
              <a:avLst/>
              <a:gdLst>
                <a:gd name="T0" fmla="*/ 0 h 16"/>
                <a:gd name="T1" fmla="*/ 16 h 16"/>
                <a:gd name="T2" fmla="*/ 0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2" name="Line 372">
              <a:extLst>
                <a:ext uri="{FF2B5EF4-FFF2-40B4-BE49-F238E27FC236}">
                  <a16:creationId xmlns:a16="http://schemas.microsoft.com/office/drawing/2014/main" id="{C141F9DE-E237-416B-868E-16F33ABF4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5" y="2682"/>
              <a:ext cx="1" cy="1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3" name="Freeform 373">
              <a:extLst>
                <a:ext uri="{FF2B5EF4-FFF2-40B4-BE49-F238E27FC236}">
                  <a16:creationId xmlns:a16="http://schemas.microsoft.com/office/drawing/2014/main" id="{4C65A158-C25A-426B-B8A7-64AA35B7A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6" y="2683"/>
              <a:ext cx="1" cy="15"/>
            </a:xfrm>
            <a:custGeom>
              <a:avLst/>
              <a:gdLst>
                <a:gd name="T0" fmla="*/ 0 h 15"/>
                <a:gd name="T1" fmla="*/ 15 h 15"/>
                <a:gd name="T2" fmla="*/ 0 h 1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5">
                  <a:moveTo>
                    <a:pt x="0" y="0"/>
                  </a:move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4" name="Line 374">
              <a:extLst>
                <a:ext uri="{FF2B5EF4-FFF2-40B4-BE49-F238E27FC236}">
                  <a16:creationId xmlns:a16="http://schemas.microsoft.com/office/drawing/2014/main" id="{73BADCD9-C869-4AF0-9195-7A06814476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6" y="2683"/>
              <a:ext cx="1" cy="1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5" name="Freeform 375">
              <a:extLst>
                <a:ext uri="{FF2B5EF4-FFF2-40B4-BE49-F238E27FC236}">
                  <a16:creationId xmlns:a16="http://schemas.microsoft.com/office/drawing/2014/main" id="{220CDBCB-057E-4971-BC0A-CFAD301A8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6" y="2683"/>
              <a:ext cx="1" cy="13"/>
            </a:xfrm>
            <a:custGeom>
              <a:avLst/>
              <a:gdLst>
                <a:gd name="T0" fmla="*/ 0 h 13"/>
                <a:gd name="T1" fmla="*/ 13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6" name="Line 376">
              <a:extLst>
                <a:ext uri="{FF2B5EF4-FFF2-40B4-BE49-F238E27FC236}">
                  <a16:creationId xmlns:a16="http://schemas.microsoft.com/office/drawing/2014/main" id="{EB54EADA-095C-43CE-8714-6807DAE734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6" y="2683"/>
              <a:ext cx="1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7" name="Freeform 377">
              <a:extLst>
                <a:ext uri="{FF2B5EF4-FFF2-40B4-BE49-F238E27FC236}">
                  <a16:creationId xmlns:a16="http://schemas.microsoft.com/office/drawing/2014/main" id="{4979360C-A954-4493-B4FB-31D29E2C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682"/>
              <a:ext cx="1" cy="13"/>
            </a:xfrm>
            <a:custGeom>
              <a:avLst/>
              <a:gdLst>
                <a:gd name="T0" fmla="*/ 0 h 13"/>
                <a:gd name="T1" fmla="*/ 13 h 13"/>
                <a:gd name="T2" fmla="*/ 0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8" name="Line 378">
              <a:extLst>
                <a:ext uri="{FF2B5EF4-FFF2-40B4-BE49-F238E27FC236}">
                  <a16:creationId xmlns:a16="http://schemas.microsoft.com/office/drawing/2014/main" id="{6456BFFC-5426-4359-994E-E5EA28B23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8" y="2682"/>
              <a:ext cx="1" cy="1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099" name="Freeform 379">
              <a:extLst>
                <a:ext uri="{FF2B5EF4-FFF2-40B4-BE49-F238E27FC236}">
                  <a16:creationId xmlns:a16="http://schemas.microsoft.com/office/drawing/2014/main" id="{C6AACE45-ECF1-450F-AFF7-035C57FD4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9" y="2682"/>
              <a:ext cx="1" cy="9"/>
            </a:xfrm>
            <a:custGeom>
              <a:avLst/>
              <a:gdLst>
                <a:gd name="T0" fmla="*/ 0 h 9"/>
                <a:gd name="T1" fmla="*/ 9 h 9"/>
                <a:gd name="T2" fmla="*/ 0 h 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9">
                  <a:moveTo>
                    <a:pt x="0" y="0"/>
                  </a:move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0" name="Line 380">
              <a:extLst>
                <a:ext uri="{FF2B5EF4-FFF2-40B4-BE49-F238E27FC236}">
                  <a16:creationId xmlns:a16="http://schemas.microsoft.com/office/drawing/2014/main" id="{060E0AC8-C50E-40C1-BCF4-01C2A9F47F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69" y="2682"/>
              <a:ext cx="1" cy="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1" name="Freeform 381">
              <a:extLst>
                <a:ext uri="{FF2B5EF4-FFF2-40B4-BE49-F238E27FC236}">
                  <a16:creationId xmlns:a16="http://schemas.microsoft.com/office/drawing/2014/main" id="{4880F151-4721-475D-9E9D-3694171CD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2" name="Line 382">
              <a:extLst>
                <a:ext uri="{FF2B5EF4-FFF2-40B4-BE49-F238E27FC236}">
                  <a16:creationId xmlns:a16="http://schemas.microsoft.com/office/drawing/2014/main" id="{D17F658A-F046-48A9-8B60-0799DC1E72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3" name="Freeform 383">
              <a:extLst>
                <a:ext uri="{FF2B5EF4-FFF2-40B4-BE49-F238E27FC236}">
                  <a16:creationId xmlns:a16="http://schemas.microsoft.com/office/drawing/2014/main" id="{06028EDD-E0E0-4F69-BF51-679279E72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747"/>
              <a:ext cx="1" cy="26"/>
            </a:xfrm>
            <a:custGeom>
              <a:avLst/>
              <a:gdLst>
                <a:gd name="T0" fmla="*/ 0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4" name="Line 384">
              <a:extLst>
                <a:ext uri="{FF2B5EF4-FFF2-40B4-BE49-F238E27FC236}">
                  <a16:creationId xmlns:a16="http://schemas.microsoft.com/office/drawing/2014/main" id="{0884C07D-2C34-4E44-A612-92B000565A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88" y="2747"/>
              <a:ext cx="1" cy="2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5" name="Freeform 385">
              <a:extLst>
                <a:ext uri="{FF2B5EF4-FFF2-40B4-BE49-F238E27FC236}">
                  <a16:creationId xmlns:a16="http://schemas.microsoft.com/office/drawing/2014/main" id="{0C6B74C3-549B-49F3-9692-75E155FE4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8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6" name="Line 386">
              <a:extLst>
                <a:ext uri="{FF2B5EF4-FFF2-40B4-BE49-F238E27FC236}">
                  <a16:creationId xmlns:a16="http://schemas.microsoft.com/office/drawing/2014/main" id="{0FD8C614-3B2B-4FD5-96C1-BA339172A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78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7" name="Freeform 387">
              <a:extLst>
                <a:ext uri="{FF2B5EF4-FFF2-40B4-BE49-F238E27FC236}">
                  <a16:creationId xmlns:a16="http://schemas.microsoft.com/office/drawing/2014/main" id="{90BC6FFD-853B-42F5-AFEC-DECFFD7DB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9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8" name="Line 388">
              <a:extLst>
                <a:ext uri="{FF2B5EF4-FFF2-40B4-BE49-F238E27FC236}">
                  <a16:creationId xmlns:a16="http://schemas.microsoft.com/office/drawing/2014/main" id="{B6A975DD-FC33-48C2-8E8A-0C5018A71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9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09" name="Freeform 389">
              <a:extLst>
                <a:ext uri="{FF2B5EF4-FFF2-40B4-BE49-F238E27FC236}">
                  <a16:creationId xmlns:a16="http://schemas.microsoft.com/office/drawing/2014/main" id="{5D7F2B4E-98FE-48B9-AD30-116D2B310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0" name="Line 390">
              <a:extLst>
                <a:ext uri="{FF2B5EF4-FFF2-40B4-BE49-F238E27FC236}">
                  <a16:creationId xmlns:a16="http://schemas.microsoft.com/office/drawing/2014/main" id="{F0D0914B-E886-459A-A64B-922F0943D4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60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1" name="Freeform 391">
              <a:extLst>
                <a:ext uri="{FF2B5EF4-FFF2-40B4-BE49-F238E27FC236}">
                  <a16:creationId xmlns:a16="http://schemas.microsoft.com/office/drawing/2014/main" id="{B5188275-5C10-4BD8-8109-8A4DA8E5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1" y="2747"/>
              <a:ext cx="1" cy="26"/>
            </a:xfrm>
            <a:custGeom>
              <a:avLst/>
              <a:gdLst>
                <a:gd name="T0" fmla="*/ 0 h 26"/>
                <a:gd name="T1" fmla="*/ 26 h 26"/>
                <a:gd name="T2" fmla="*/ 0 h 2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6">
                  <a:moveTo>
                    <a:pt x="0" y="0"/>
                  </a:moveTo>
                  <a:lnTo>
                    <a:pt x="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2" name="Line 392">
              <a:extLst>
                <a:ext uri="{FF2B5EF4-FFF2-40B4-BE49-F238E27FC236}">
                  <a16:creationId xmlns:a16="http://schemas.microsoft.com/office/drawing/2014/main" id="{C3D7D552-0D8C-4FF0-8097-2D34CC6069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1" y="2747"/>
              <a:ext cx="1" cy="2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3" name="Freeform 393">
              <a:extLst>
                <a:ext uri="{FF2B5EF4-FFF2-40B4-BE49-F238E27FC236}">
                  <a16:creationId xmlns:a16="http://schemas.microsoft.com/office/drawing/2014/main" id="{7D3D9C59-9E20-41CA-A47C-D6472FCE5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2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4" name="Line 394">
              <a:extLst>
                <a:ext uri="{FF2B5EF4-FFF2-40B4-BE49-F238E27FC236}">
                  <a16:creationId xmlns:a16="http://schemas.microsoft.com/office/drawing/2014/main" id="{3BAF3B68-A551-468D-ABA6-57A79AE83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2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5" name="Freeform 395">
              <a:extLst>
                <a:ext uri="{FF2B5EF4-FFF2-40B4-BE49-F238E27FC236}">
                  <a16:creationId xmlns:a16="http://schemas.microsoft.com/office/drawing/2014/main" id="{C6C9D369-D398-4B24-80D7-9F6D3CBB5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2748"/>
              <a:ext cx="1" cy="23"/>
            </a:xfrm>
            <a:custGeom>
              <a:avLst/>
              <a:gdLst>
                <a:gd name="T0" fmla="*/ 0 h 23"/>
                <a:gd name="T1" fmla="*/ 23 h 23"/>
                <a:gd name="T2" fmla="*/ 0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3">
                  <a:moveTo>
                    <a:pt x="0" y="0"/>
                  </a:moveTo>
                  <a:lnTo>
                    <a:pt x="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6" name="Line 396">
              <a:extLst>
                <a:ext uri="{FF2B5EF4-FFF2-40B4-BE49-F238E27FC236}">
                  <a16:creationId xmlns:a16="http://schemas.microsoft.com/office/drawing/2014/main" id="{A03A3CC2-4059-4F01-AAF9-E91F7007DA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3" y="2748"/>
              <a:ext cx="1" cy="23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7" name="Freeform 397">
              <a:extLst>
                <a:ext uri="{FF2B5EF4-FFF2-40B4-BE49-F238E27FC236}">
                  <a16:creationId xmlns:a16="http://schemas.microsoft.com/office/drawing/2014/main" id="{274ED588-BA96-44BC-8785-6495BABE5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" y="2749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8" name="Line 398">
              <a:extLst>
                <a:ext uri="{FF2B5EF4-FFF2-40B4-BE49-F238E27FC236}">
                  <a16:creationId xmlns:a16="http://schemas.microsoft.com/office/drawing/2014/main" id="{D64A9F72-6F9B-4223-9189-4A482621A3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23" y="2749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19" name="Freeform 399">
              <a:extLst>
                <a:ext uri="{FF2B5EF4-FFF2-40B4-BE49-F238E27FC236}">
                  <a16:creationId xmlns:a16="http://schemas.microsoft.com/office/drawing/2014/main" id="{106E11A2-280C-4423-A5D6-A33156A3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749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0" name="Line 400">
              <a:extLst>
                <a:ext uri="{FF2B5EF4-FFF2-40B4-BE49-F238E27FC236}">
                  <a16:creationId xmlns:a16="http://schemas.microsoft.com/office/drawing/2014/main" id="{6FCDD100-4DF6-4673-A06F-DDEC48A1D09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15" y="2749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1" name="Freeform 401">
              <a:extLst>
                <a:ext uri="{FF2B5EF4-FFF2-40B4-BE49-F238E27FC236}">
                  <a16:creationId xmlns:a16="http://schemas.microsoft.com/office/drawing/2014/main" id="{E8B198D1-DCC6-48F7-902E-D3BF992FE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5" y="2750"/>
              <a:ext cx="1" cy="19"/>
            </a:xfrm>
            <a:custGeom>
              <a:avLst/>
              <a:gdLst>
                <a:gd name="T0" fmla="*/ 0 h 19"/>
                <a:gd name="T1" fmla="*/ 19 h 19"/>
                <a:gd name="T2" fmla="*/ 0 h 19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9">
                  <a:moveTo>
                    <a:pt x="0" y="0"/>
                  </a:move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2" name="Line 402">
              <a:extLst>
                <a:ext uri="{FF2B5EF4-FFF2-40B4-BE49-F238E27FC236}">
                  <a16:creationId xmlns:a16="http://schemas.microsoft.com/office/drawing/2014/main" id="{72815075-FF09-4C2F-9105-334B21B0BD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5" y="2750"/>
              <a:ext cx="1" cy="1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3" name="Freeform 403">
              <a:extLst>
                <a:ext uri="{FF2B5EF4-FFF2-40B4-BE49-F238E27FC236}">
                  <a16:creationId xmlns:a16="http://schemas.microsoft.com/office/drawing/2014/main" id="{14325482-9993-4923-B9B5-8E991162C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7" y="2751"/>
              <a:ext cx="1" cy="18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4" name="Line 404">
              <a:extLst>
                <a:ext uri="{FF2B5EF4-FFF2-40B4-BE49-F238E27FC236}">
                  <a16:creationId xmlns:a16="http://schemas.microsoft.com/office/drawing/2014/main" id="{A5AADEB7-15FD-4D34-8B5A-EA22D63A73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7" y="2751"/>
              <a:ext cx="1" cy="1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5" name="Freeform 405">
              <a:extLst>
                <a:ext uri="{FF2B5EF4-FFF2-40B4-BE49-F238E27FC236}">
                  <a16:creationId xmlns:a16="http://schemas.microsoft.com/office/drawing/2014/main" id="{3E21464E-E57B-45E2-9D8F-E40C2436D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751"/>
              <a:ext cx="1" cy="18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6" name="Line 406">
              <a:extLst>
                <a:ext uri="{FF2B5EF4-FFF2-40B4-BE49-F238E27FC236}">
                  <a16:creationId xmlns:a16="http://schemas.microsoft.com/office/drawing/2014/main" id="{83713555-E3CE-4150-B1B7-2AE75132C8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88" y="2751"/>
              <a:ext cx="1" cy="1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7" name="Freeform 407">
              <a:extLst>
                <a:ext uri="{FF2B5EF4-FFF2-40B4-BE49-F238E27FC236}">
                  <a16:creationId xmlns:a16="http://schemas.microsoft.com/office/drawing/2014/main" id="{72DCC070-E39E-4DD3-8BAB-A55B847B9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9" y="2754"/>
              <a:ext cx="1" cy="14"/>
            </a:xfrm>
            <a:custGeom>
              <a:avLst/>
              <a:gdLst>
                <a:gd name="T0" fmla="*/ 0 h 14"/>
                <a:gd name="T1" fmla="*/ 14 h 14"/>
                <a:gd name="T2" fmla="*/ 0 h 1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4">
                  <a:moveTo>
                    <a:pt x="0" y="0"/>
                  </a:move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8" name="Line 408">
              <a:extLst>
                <a:ext uri="{FF2B5EF4-FFF2-40B4-BE49-F238E27FC236}">
                  <a16:creationId xmlns:a16="http://schemas.microsoft.com/office/drawing/2014/main" id="{351CD9ED-AB04-4A71-905C-B7E4D0530B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9" y="2754"/>
              <a:ext cx="1" cy="1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29" name="Freeform 409">
              <a:extLst>
                <a:ext uri="{FF2B5EF4-FFF2-40B4-BE49-F238E27FC236}">
                  <a16:creationId xmlns:a16="http://schemas.microsoft.com/office/drawing/2014/main" id="{294E1753-D315-4E11-992B-F555B3691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" y="2754"/>
              <a:ext cx="1" cy="11"/>
            </a:xfrm>
            <a:custGeom>
              <a:avLst/>
              <a:gdLst>
                <a:gd name="T0" fmla="*/ 0 h 11"/>
                <a:gd name="T1" fmla="*/ 11 h 11"/>
                <a:gd name="T2" fmla="*/ 0 h 1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1">
                  <a:moveTo>
                    <a:pt x="0" y="0"/>
                  </a:moveTo>
                  <a:lnTo>
                    <a:pt x="0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0" name="Line 410">
              <a:extLst>
                <a:ext uri="{FF2B5EF4-FFF2-40B4-BE49-F238E27FC236}">
                  <a16:creationId xmlns:a16="http://schemas.microsoft.com/office/drawing/2014/main" id="{8C72EBA8-8CCC-4DE9-8189-F3B4A0CE8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70" y="2754"/>
              <a:ext cx="1" cy="1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1" name="Freeform 411">
              <a:extLst>
                <a:ext uri="{FF2B5EF4-FFF2-40B4-BE49-F238E27FC236}">
                  <a16:creationId xmlns:a16="http://schemas.microsoft.com/office/drawing/2014/main" id="{91666407-C17B-4CD0-A347-23066BEBD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5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2" name="Line 412">
              <a:extLst>
                <a:ext uri="{FF2B5EF4-FFF2-40B4-BE49-F238E27FC236}">
                  <a16:creationId xmlns:a16="http://schemas.microsoft.com/office/drawing/2014/main" id="{D2C03527-E3F5-4D2F-A6B9-669E1D5FD6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95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3" name="Freeform 413">
              <a:extLst>
                <a:ext uri="{FF2B5EF4-FFF2-40B4-BE49-F238E27FC236}">
                  <a16:creationId xmlns:a16="http://schemas.microsoft.com/office/drawing/2014/main" id="{72F012F3-6669-4C53-9BEA-448D72645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4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4" name="Line 414">
              <a:extLst>
                <a:ext uri="{FF2B5EF4-FFF2-40B4-BE49-F238E27FC236}">
                  <a16:creationId xmlns:a16="http://schemas.microsoft.com/office/drawing/2014/main" id="{A89A7006-5B9E-48C7-85AA-29A76F4911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4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5" name="Freeform 415">
              <a:extLst>
                <a:ext uri="{FF2B5EF4-FFF2-40B4-BE49-F238E27FC236}">
                  <a16:creationId xmlns:a16="http://schemas.microsoft.com/office/drawing/2014/main" id="{9441708A-6E1B-4686-B71E-30271DD3C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4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6" name="Line 416">
              <a:extLst>
                <a:ext uri="{FF2B5EF4-FFF2-40B4-BE49-F238E27FC236}">
                  <a16:creationId xmlns:a16="http://schemas.microsoft.com/office/drawing/2014/main" id="{B7A24EA4-4E9D-4D4E-B370-1C34CC6548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4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7" name="Freeform 417">
              <a:extLst>
                <a:ext uri="{FF2B5EF4-FFF2-40B4-BE49-F238E27FC236}">
                  <a16:creationId xmlns:a16="http://schemas.microsoft.com/office/drawing/2014/main" id="{2AF00FEA-3432-496C-93E5-7E56C7DD2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8" name="Line 418">
              <a:extLst>
                <a:ext uri="{FF2B5EF4-FFF2-40B4-BE49-F238E27FC236}">
                  <a16:creationId xmlns:a16="http://schemas.microsoft.com/office/drawing/2014/main" id="{CC928404-64AD-4A0C-B913-2BD495F34B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39" name="Freeform 419">
              <a:extLst>
                <a:ext uri="{FF2B5EF4-FFF2-40B4-BE49-F238E27FC236}">
                  <a16:creationId xmlns:a16="http://schemas.microsoft.com/office/drawing/2014/main" id="{763D9ED5-7F0B-4C48-A247-72403FA8A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2" y="2748"/>
              <a:ext cx="1" cy="25"/>
            </a:xfrm>
            <a:custGeom>
              <a:avLst/>
              <a:gdLst>
                <a:gd name="T0" fmla="*/ 0 h 25"/>
                <a:gd name="T1" fmla="*/ 25 h 25"/>
                <a:gd name="T2" fmla="*/ 0 h 2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5">
                  <a:moveTo>
                    <a:pt x="0" y="0"/>
                  </a:moveTo>
                  <a:lnTo>
                    <a:pt x="0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0" name="Line 420">
              <a:extLst>
                <a:ext uri="{FF2B5EF4-FFF2-40B4-BE49-F238E27FC236}">
                  <a16:creationId xmlns:a16="http://schemas.microsoft.com/office/drawing/2014/main" id="{69FB2A58-0131-470C-972D-5989BA1F98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2748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1" name="Freeform 421">
              <a:extLst>
                <a:ext uri="{FF2B5EF4-FFF2-40B4-BE49-F238E27FC236}">
                  <a16:creationId xmlns:a16="http://schemas.microsoft.com/office/drawing/2014/main" id="{7B9C501A-B5C0-4B2E-9E16-C16A1844A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3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2" name="Line 422">
              <a:extLst>
                <a:ext uri="{FF2B5EF4-FFF2-40B4-BE49-F238E27FC236}">
                  <a16:creationId xmlns:a16="http://schemas.microsoft.com/office/drawing/2014/main" id="{484D76EF-EE64-4BF3-A8D2-6B3BB83CED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03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3" name="Freeform 423">
              <a:extLst>
                <a:ext uri="{FF2B5EF4-FFF2-40B4-BE49-F238E27FC236}">
                  <a16:creationId xmlns:a16="http://schemas.microsoft.com/office/drawing/2014/main" id="{1DF323BA-8E5C-4C01-B812-1FAD229B0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3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4" name="Line 424">
              <a:extLst>
                <a:ext uri="{FF2B5EF4-FFF2-40B4-BE49-F238E27FC236}">
                  <a16:creationId xmlns:a16="http://schemas.microsoft.com/office/drawing/2014/main" id="{C0C974EF-C570-44A8-9D5E-FDA1A8ECA4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3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5" name="Freeform 425">
              <a:extLst>
                <a:ext uri="{FF2B5EF4-FFF2-40B4-BE49-F238E27FC236}">
                  <a16:creationId xmlns:a16="http://schemas.microsoft.com/office/drawing/2014/main" id="{2B1D0406-73A0-4D44-8E24-824D75168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6" name="Line 426">
              <a:extLst>
                <a:ext uri="{FF2B5EF4-FFF2-40B4-BE49-F238E27FC236}">
                  <a16:creationId xmlns:a16="http://schemas.microsoft.com/office/drawing/2014/main" id="{D3FEB7F6-5368-4843-823B-CA4296A2DC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7" name="Freeform 427">
              <a:extLst>
                <a:ext uri="{FF2B5EF4-FFF2-40B4-BE49-F238E27FC236}">
                  <a16:creationId xmlns:a16="http://schemas.microsoft.com/office/drawing/2014/main" id="{06FCED48-E016-4DF9-A923-994CE6DB4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1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8" name="Line 428">
              <a:extLst>
                <a:ext uri="{FF2B5EF4-FFF2-40B4-BE49-F238E27FC236}">
                  <a16:creationId xmlns:a16="http://schemas.microsoft.com/office/drawing/2014/main" id="{7C75FA40-DF30-4932-B771-28A3A41264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1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49" name="Freeform 429">
              <a:extLst>
                <a:ext uri="{FF2B5EF4-FFF2-40B4-BE49-F238E27FC236}">
                  <a16:creationId xmlns:a16="http://schemas.microsoft.com/office/drawing/2014/main" id="{4BBD731E-E5F4-410E-8670-7B8725966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0" y="2681"/>
              <a:ext cx="1" cy="21"/>
            </a:xfrm>
            <a:custGeom>
              <a:avLst/>
              <a:gdLst>
                <a:gd name="T0" fmla="*/ 0 h 21"/>
                <a:gd name="T1" fmla="*/ 21 h 21"/>
                <a:gd name="T2" fmla="*/ 0 h 2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1">
                  <a:moveTo>
                    <a:pt x="0" y="0"/>
                  </a:move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0" name="Line 430">
              <a:extLst>
                <a:ext uri="{FF2B5EF4-FFF2-40B4-BE49-F238E27FC236}">
                  <a16:creationId xmlns:a16="http://schemas.microsoft.com/office/drawing/2014/main" id="{DF780069-6A00-4967-BE6D-8010A5F95D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0" y="2681"/>
              <a:ext cx="1" cy="2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1" name="Freeform 431">
              <a:extLst>
                <a:ext uri="{FF2B5EF4-FFF2-40B4-BE49-F238E27FC236}">
                  <a16:creationId xmlns:a16="http://schemas.microsoft.com/office/drawing/2014/main" id="{3CDCA34F-C504-40BE-8B0B-EE063FC45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9" y="2681"/>
              <a:ext cx="1" cy="20"/>
            </a:xfrm>
            <a:custGeom>
              <a:avLst/>
              <a:gdLst>
                <a:gd name="T0" fmla="*/ 0 h 20"/>
                <a:gd name="T1" fmla="*/ 20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2" name="Line 432">
              <a:extLst>
                <a:ext uri="{FF2B5EF4-FFF2-40B4-BE49-F238E27FC236}">
                  <a16:creationId xmlns:a16="http://schemas.microsoft.com/office/drawing/2014/main" id="{9101DB21-D068-493D-AE4E-4AB959EF8B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49" y="2681"/>
              <a:ext cx="1" cy="2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3" name="Freeform 433">
              <a:extLst>
                <a:ext uri="{FF2B5EF4-FFF2-40B4-BE49-F238E27FC236}">
                  <a16:creationId xmlns:a16="http://schemas.microsoft.com/office/drawing/2014/main" id="{ABD7C8FE-D969-40F0-8EAE-460DCE9C9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682"/>
              <a:ext cx="1" cy="18"/>
            </a:xfrm>
            <a:custGeom>
              <a:avLst/>
              <a:gdLst>
                <a:gd name="T0" fmla="*/ 0 h 18"/>
                <a:gd name="T1" fmla="*/ 18 h 18"/>
                <a:gd name="T2" fmla="*/ 0 h 18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8">
                  <a:moveTo>
                    <a:pt x="0" y="0"/>
                  </a:move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4" name="Line 434">
              <a:extLst>
                <a:ext uri="{FF2B5EF4-FFF2-40B4-BE49-F238E27FC236}">
                  <a16:creationId xmlns:a16="http://schemas.microsoft.com/office/drawing/2014/main" id="{01409391-9CDA-4DB0-BD5B-B7870194CF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8" y="2682"/>
              <a:ext cx="1" cy="18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5" name="Freeform 435">
              <a:extLst>
                <a:ext uri="{FF2B5EF4-FFF2-40B4-BE49-F238E27FC236}">
                  <a16:creationId xmlns:a16="http://schemas.microsoft.com/office/drawing/2014/main" id="{E99CB974-A99F-4601-9DB9-86287D1567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8" y="2682"/>
              <a:ext cx="1" cy="17"/>
            </a:xfrm>
            <a:custGeom>
              <a:avLst/>
              <a:gdLst>
                <a:gd name="T0" fmla="*/ 0 h 17"/>
                <a:gd name="T1" fmla="*/ 17 h 17"/>
                <a:gd name="T2" fmla="*/ 0 h 17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7">
                  <a:moveTo>
                    <a:pt x="0" y="0"/>
                  </a:move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6" name="Line 436">
              <a:extLst>
                <a:ext uri="{FF2B5EF4-FFF2-40B4-BE49-F238E27FC236}">
                  <a16:creationId xmlns:a16="http://schemas.microsoft.com/office/drawing/2014/main" id="{3A23F153-A1F5-47E1-B1C6-6F8B1F5F73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68" y="2682"/>
              <a:ext cx="1" cy="17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7" name="Freeform 437">
              <a:extLst>
                <a:ext uri="{FF2B5EF4-FFF2-40B4-BE49-F238E27FC236}">
                  <a16:creationId xmlns:a16="http://schemas.microsoft.com/office/drawing/2014/main" id="{6B4EDDDD-8525-4B51-AA24-87B94E63E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6" y="2682"/>
              <a:ext cx="1" cy="16"/>
            </a:xfrm>
            <a:custGeom>
              <a:avLst/>
              <a:gdLst>
                <a:gd name="T0" fmla="*/ 0 h 16"/>
                <a:gd name="T1" fmla="*/ 16 h 16"/>
                <a:gd name="T2" fmla="*/ 0 h 1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6">
                  <a:moveTo>
                    <a:pt x="0" y="0"/>
                  </a:move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A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58" name="Line 438">
              <a:extLst>
                <a:ext uri="{FF2B5EF4-FFF2-40B4-BE49-F238E27FC236}">
                  <a16:creationId xmlns:a16="http://schemas.microsoft.com/office/drawing/2014/main" id="{3CFF6A6D-8A4F-41C7-AB3A-60E6ABE737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76" y="2682"/>
              <a:ext cx="1" cy="16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159" name="Rectangle 439">
            <a:extLst>
              <a:ext uri="{FF2B5EF4-FFF2-40B4-BE49-F238E27FC236}">
                <a16:creationId xmlns:a16="http://schemas.microsoft.com/office/drawing/2014/main" id="{0B6C0BF8-4CAC-4846-B97A-0B82C7D2B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7888" y="4283075"/>
            <a:ext cx="5270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60" name="Line 440">
            <a:extLst>
              <a:ext uri="{FF2B5EF4-FFF2-40B4-BE49-F238E27FC236}">
                <a16:creationId xmlns:a16="http://schemas.microsoft.com/office/drawing/2014/main" id="{49708859-B830-4C2B-803C-9F84930E277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5334000"/>
            <a:ext cx="1588" cy="817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61" name="Line 441">
            <a:extLst>
              <a:ext uri="{FF2B5EF4-FFF2-40B4-BE49-F238E27FC236}">
                <a16:creationId xmlns:a16="http://schemas.microsoft.com/office/drawing/2014/main" id="{D1677796-9A16-4822-9F07-DCC2C84C4B3A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572000"/>
            <a:ext cx="1588" cy="792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62" name="Line 442">
            <a:extLst>
              <a:ext uri="{FF2B5EF4-FFF2-40B4-BE49-F238E27FC236}">
                <a16:creationId xmlns:a16="http://schemas.microsoft.com/office/drawing/2014/main" id="{2DEBFD98-6268-46A1-84D0-32AA9BF644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1375" y="5334000"/>
            <a:ext cx="25082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163" name="Line 443">
            <a:extLst>
              <a:ext uri="{FF2B5EF4-FFF2-40B4-BE49-F238E27FC236}">
                <a16:creationId xmlns:a16="http://schemas.microsoft.com/office/drawing/2014/main" id="{8571F982-C940-4500-8ECE-33EEC5AEC19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1375" y="6151563"/>
            <a:ext cx="25082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14" name="Group 444">
            <a:extLst>
              <a:ext uri="{FF2B5EF4-FFF2-40B4-BE49-F238E27FC236}">
                <a16:creationId xmlns:a16="http://schemas.microsoft.com/office/drawing/2014/main" id="{CF9D5A6B-BEDD-45D0-9DC1-E90338138AF8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5092700"/>
            <a:ext cx="498475" cy="479425"/>
            <a:chOff x="3591" y="3162"/>
            <a:chExt cx="314" cy="302"/>
          </a:xfrm>
        </p:grpSpPr>
        <p:sp>
          <p:nvSpPr>
            <p:cNvPr id="31165" name="Freeform 445">
              <a:extLst>
                <a:ext uri="{FF2B5EF4-FFF2-40B4-BE49-F238E27FC236}">
                  <a16:creationId xmlns:a16="http://schemas.microsoft.com/office/drawing/2014/main" id="{BFAE0A57-509A-4AFB-93ED-5FD9C5CF6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171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0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0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66" name="Freeform 446">
              <a:extLst>
                <a:ext uri="{FF2B5EF4-FFF2-40B4-BE49-F238E27FC236}">
                  <a16:creationId xmlns:a16="http://schemas.microsoft.com/office/drawing/2014/main" id="{B6C3A414-7CD9-44CB-A89D-38FB4F1D6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3170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67" name="Freeform 447">
              <a:extLst>
                <a:ext uri="{FF2B5EF4-FFF2-40B4-BE49-F238E27FC236}">
                  <a16:creationId xmlns:a16="http://schemas.microsoft.com/office/drawing/2014/main" id="{87725EB1-740B-47EB-8C60-4709222C8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171"/>
              <a:ext cx="31" cy="32"/>
            </a:xfrm>
            <a:custGeom>
              <a:avLst/>
              <a:gdLst>
                <a:gd name="T0" fmla="*/ 1 w 31"/>
                <a:gd name="T1" fmla="*/ 30 h 32"/>
                <a:gd name="T2" fmla="*/ 1 w 31"/>
                <a:gd name="T3" fmla="*/ 32 h 32"/>
                <a:gd name="T4" fmla="*/ 1 w 31"/>
                <a:gd name="T5" fmla="*/ 30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29 h 32"/>
                <a:gd name="T12" fmla="*/ 0 w 31"/>
                <a:gd name="T13" fmla="*/ 29 h 32"/>
                <a:gd name="T14" fmla="*/ 0 w 31"/>
                <a:gd name="T15" fmla="*/ 29 h 32"/>
                <a:gd name="T16" fmla="*/ 0 w 31"/>
                <a:gd name="T17" fmla="*/ 30 h 32"/>
                <a:gd name="T18" fmla="*/ 0 w 31"/>
                <a:gd name="T19" fmla="*/ 30 h 32"/>
                <a:gd name="T20" fmla="*/ 1 w 31"/>
                <a:gd name="T21" fmla="*/ 32 h 32"/>
                <a:gd name="T22" fmla="*/ 1 w 31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0"/>
                  </a:moveTo>
                  <a:lnTo>
                    <a:pt x="1" y="32"/>
                  </a:lnTo>
                  <a:lnTo>
                    <a:pt x="1" y="30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68" name="Freeform 448">
              <a:extLst>
                <a:ext uri="{FF2B5EF4-FFF2-40B4-BE49-F238E27FC236}">
                  <a16:creationId xmlns:a16="http://schemas.microsoft.com/office/drawing/2014/main" id="{8C1EB8BE-DBD0-4E94-B03E-06B9AE7DE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200"/>
              <a:ext cx="55" cy="14"/>
            </a:xfrm>
            <a:custGeom>
              <a:avLst/>
              <a:gdLst>
                <a:gd name="T0" fmla="*/ 1 w 55"/>
                <a:gd name="T1" fmla="*/ 14 h 14"/>
                <a:gd name="T2" fmla="*/ 2 w 55"/>
                <a:gd name="T3" fmla="*/ 13 h 14"/>
                <a:gd name="T4" fmla="*/ 1 w 55"/>
                <a:gd name="T5" fmla="*/ 14 h 14"/>
                <a:gd name="T6" fmla="*/ 55 w 55"/>
                <a:gd name="T7" fmla="*/ 3 h 14"/>
                <a:gd name="T8" fmla="*/ 54 w 55"/>
                <a:gd name="T9" fmla="*/ 0 h 14"/>
                <a:gd name="T10" fmla="*/ 1 w 55"/>
                <a:gd name="T11" fmla="*/ 13 h 14"/>
                <a:gd name="T12" fmla="*/ 0 w 55"/>
                <a:gd name="T13" fmla="*/ 13 h 14"/>
                <a:gd name="T14" fmla="*/ 1 w 55"/>
                <a:gd name="T15" fmla="*/ 13 h 14"/>
                <a:gd name="T16" fmla="*/ 0 w 55"/>
                <a:gd name="T17" fmla="*/ 13 h 14"/>
                <a:gd name="T18" fmla="*/ 0 w 55"/>
                <a:gd name="T19" fmla="*/ 13 h 14"/>
                <a:gd name="T20" fmla="*/ 0 w 55"/>
                <a:gd name="T21" fmla="*/ 14 h 14"/>
                <a:gd name="T22" fmla="*/ 1 w 55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4">
                  <a:moveTo>
                    <a:pt x="1" y="14"/>
                  </a:moveTo>
                  <a:lnTo>
                    <a:pt x="2" y="13"/>
                  </a:lnTo>
                  <a:lnTo>
                    <a:pt x="1" y="14"/>
                  </a:lnTo>
                  <a:lnTo>
                    <a:pt x="55" y="3"/>
                  </a:lnTo>
                  <a:lnTo>
                    <a:pt x="54" y="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69" name="Freeform 449">
              <a:extLst>
                <a:ext uri="{FF2B5EF4-FFF2-40B4-BE49-F238E27FC236}">
                  <a16:creationId xmlns:a16="http://schemas.microsoft.com/office/drawing/2014/main" id="{B327AF61-1BB5-42D7-A6BB-3BE56B7F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213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0" name="Freeform 450">
              <a:extLst>
                <a:ext uri="{FF2B5EF4-FFF2-40B4-BE49-F238E27FC236}">
                  <a16:creationId xmlns:a16="http://schemas.microsoft.com/office/drawing/2014/main" id="{9CAF5AB3-1BDB-403A-A808-91AA69BC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3312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1" name="Freeform 451">
              <a:extLst>
                <a:ext uri="{FF2B5EF4-FFF2-40B4-BE49-F238E27FC236}">
                  <a16:creationId xmlns:a16="http://schemas.microsoft.com/office/drawing/2014/main" id="{8362C023-6DEC-458D-9FDB-C8D5AF0C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3329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2" name="Freeform 452">
              <a:extLst>
                <a:ext uri="{FF2B5EF4-FFF2-40B4-BE49-F238E27FC236}">
                  <a16:creationId xmlns:a16="http://schemas.microsoft.com/office/drawing/2014/main" id="{292675FF-AE1F-451D-A698-DA548B168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3349"/>
              <a:ext cx="115" cy="41"/>
            </a:xfrm>
            <a:custGeom>
              <a:avLst/>
              <a:gdLst>
                <a:gd name="T0" fmla="*/ 115 w 115"/>
                <a:gd name="T1" fmla="*/ 41 h 41"/>
                <a:gd name="T2" fmla="*/ 113 w 115"/>
                <a:gd name="T3" fmla="*/ 39 h 41"/>
                <a:gd name="T4" fmla="*/ 115 w 115"/>
                <a:gd name="T5" fmla="*/ 39 h 41"/>
                <a:gd name="T6" fmla="*/ 1 w 115"/>
                <a:gd name="T7" fmla="*/ 0 h 41"/>
                <a:gd name="T8" fmla="*/ 0 w 115"/>
                <a:gd name="T9" fmla="*/ 2 h 41"/>
                <a:gd name="T10" fmla="*/ 113 w 115"/>
                <a:gd name="T11" fmla="*/ 41 h 41"/>
                <a:gd name="T12" fmla="*/ 115 w 115"/>
                <a:gd name="T13" fmla="*/ 41 h 41"/>
                <a:gd name="T14" fmla="*/ 113 w 115"/>
                <a:gd name="T15" fmla="*/ 41 h 41"/>
                <a:gd name="T16" fmla="*/ 115 w 115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1">
                  <a:moveTo>
                    <a:pt x="115" y="41"/>
                  </a:moveTo>
                  <a:lnTo>
                    <a:pt x="113" y="39"/>
                  </a:lnTo>
                  <a:lnTo>
                    <a:pt x="115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3" y="41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3" name="Freeform 453">
              <a:extLst>
                <a:ext uri="{FF2B5EF4-FFF2-40B4-BE49-F238E27FC236}">
                  <a16:creationId xmlns:a16="http://schemas.microsoft.com/office/drawing/2014/main" id="{A7F0A159-07F2-4272-B4DE-78088C40B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362"/>
              <a:ext cx="161" cy="28"/>
            </a:xfrm>
            <a:custGeom>
              <a:avLst/>
              <a:gdLst>
                <a:gd name="T0" fmla="*/ 156 w 161"/>
                <a:gd name="T1" fmla="*/ 0 h 28"/>
                <a:gd name="T2" fmla="*/ 156 w 161"/>
                <a:gd name="T3" fmla="*/ 2 h 28"/>
                <a:gd name="T4" fmla="*/ 156 w 161"/>
                <a:gd name="T5" fmla="*/ 0 h 28"/>
                <a:gd name="T6" fmla="*/ 0 w 161"/>
                <a:gd name="T7" fmla="*/ 26 h 28"/>
                <a:gd name="T8" fmla="*/ 2 w 161"/>
                <a:gd name="T9" fmla="*/ 28 h 28"/>
                <a:gd name="T10" fmla="*/ 156 w 161"/>
                <a:gd name="T11" fmla="*/ 2 h 28"/>
                <a:gd name="T12" fmla="*/ 156 w 161"/>
                <a:gd name="T13" fmla="*/ 0 h 28"/>
                <a:gd name="T14" fmla="*/ 156 w 161"/>
                <a:gd name="T15" fmla="*/ 2 h 28"/>
                <a:gd name="T16" fmla="*/ 161 w 161"/>
                <a:gd name="T17" fmla="*/ 2 h 28"/>
                <a:gd name="T18" fmla="*/ 156 w 16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1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4" name="Freeform 454">
              <a:extLst>
                <a:ext uri="{FF2B5EF4-FFF2-40B4-BE49-F238E27FC236}">
                  <a16:creationId xmlns:a16="http://schemas.microsoft.com/office/drawing/2014/main" id="{DAD805F9-5B17-4776-A575-BBD9795C0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327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5" name="Freeform 455">
              <a:extLst>
                <a:ext uri="{FF2B5EF4-FFF2-40B4-BE49-F238E27FC236}">
                  <a16:creationId xmlns:a16="http://schemas.microsoft.com/office/drawing/2014/main" id="{276FF3DE-4F72-4E1A-8AEE-EB381F273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328"/>
              <a:ext cx="165" cy="23"/>
            </a:xfrm>
            <a:custGeom>
              <a:avLst/>
              <a:gdLst>
                <a:gd name="T0" fmla="*/ 3 w 165"/>
                <a:gd name="T1" fmla="*/ 23 h 23"/>
                <a:gd name="T2" fmla="*/ 4 w 165"/>
                <a:gd name="T3" fmla="*/ 21 h 23"/>
                <a:gd name="T4" fmla="*/ 3 w 165"/>
                <a:gd name="T5" fmla="*/ 23 h 23"/>
                <a:gd name="T6" fmla="*/ 165 w 165"/>
                <a:gd name="T7" fmla="*/ 2 h 23"/>
                <a:gd name="T8" fmla="*/ 165 w 165"/>
                <a:gd name="T9" fmla="*/ 0 h 23"/>
                <a:gd name="T10" fmla="*/ 3 w 165"/>
                <a:gd name="T11" fmla="*/ 21 h 23"/>
                <a:gd name="T12" fmla="*/ 3 w 165"/>
                <a:gd name="T13" fmla="*/ 23 h 23"/>
                <a:gd name="T14" fmla="*/ 3 w 165"/>
                <a:gd name="T15" fmla="*/ 21 h 23"/>
                <a:gd name="T16" fmla="*/ 0 w 165"/>
                <a:gd name="T17" fmla="*/ 21 h 23"/>
                <a:gd name="T18" fmla="*/ 3 w 165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3">
                  <a:moveTo>
                    <a:pt x="3" y="23"/>
                  </a:moveTo>
                  <a:lnTo>
                    <a:pt x="4" y="21"/>
                  </a:lnTo>
                  <a:lnTo>
                    <a:pt x="3" y="23"/>
                  </a:lnTo>
                  <a:lnTo>
                    <a:pt x="165" y="2"/>
                  </a:lnTo>
                  <a:lnTo>
                    <a:pt x="165" y="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6" name="Freeform 456">
              <a:extLst>
                <a:ext uri="{FF2B5EF4-FFF2-40B4-BE49-F238E27FC236}">
                  <a16:creationId xmlns:a16="http://schemas.microsoft.com/office/drawing/2014/main" id="{0BA9C89D-CCAA-4338-9BD6-7D0900D49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364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2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2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7" name="Freeform 457">
              <a:extLst>
                <a:ext uri="{FF2B5EF4-FFF2-40B4-BE49-F238E27FC236}">
                  <a16:creationId xmlns:a16="http://schemas.microsoft.com/office/drawing/2014/main" id="{DA7B498A-97A4-492F-8E48-200BF7CA3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62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3 w 157"/>
                <a:gd name="T3" fmla="*/ 27 h 28"/>
                <a:gd name="T4" fmla="*/ 3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3" y="27"/>
                  </a:lnTo>
                  <a:lnTo>
                    <a:pt x="3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8" name="Freeform 458">
              <a:extLst>
                <a:ext uri="{FF2B5EF4-FFF2-40B4-BE49-F238E27FC236}">
                  <a16:creationId xmlns:a16="http://schemas.microsoft.com/office/drawing/2014/main" id="{01C9A97B-982F-4396-9C3D-28667E7DB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89"/>
              <a:ext cx="4" cy="42"/>
            </a:xfrm>
            <a:custGeom>
              <a:avLst/>
              <a:gdLst>
                <a:gd name="T0" fmla="*/ 3 w 4"/>
                <a:gd name="T1" fmla="*/ 42 h 42"/>
                <a:gd name="T2" fmla="*/ 1 w 4"/>
                <a:gd name="T3" fmla="*/ 40 h 42"/>
                <a:gd name="T4" fmla="*/ 4 w 4"/>
                <a:gd name="T5" fmla="*/ 41 h 42"/>
                <a:gd name="T6" fmla="*/ 3 w 4"/>
                <a:gd name="T7" fmla="*/ 0 h 42"/>
                <a:gd name="T8" fmla="*/ 0 w 4"/>
                <a:gd name="T9" fmla="*/ 0 h 42"/>
                <a:gd name="T10" fmla="*/ 1 w 4"/>
                <a:gd name="T11" fmla="*/ 41 h 42"/>
                <a:gd name="T12" fmla="*/ 3 w 4"/>
                <a:gd name="T13" fmla="*/ 42 h 42"/>
                <a:gd name="T14" fmla="*/ 1 w 4"/>
                <a:gd name="T15" fmla="*/ 41 h 42"/>
                <a:gd name="T16" fmla="*/ 1 w 4"/>
                <a:gd name="T17" fmla="*/ 42 h 42"/>
                <a:gd name="T18" fmla="*/ 3 w 4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2">
                  <a:moveTo>
                    <a:pt x="3" y="42"/>
                  </a:moveTo>
                  <a:lnTo>
                    <a:pt x="1" y="40"/>
                  </a:lnTo>
                  <a:lnTo>
                    <a:pt x="4" y="4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79" name="Freeform 459">
              <a:extLst>
                <a:ext uri="{FF2B5EF4-FFF2-40B4-BE49-F238E27FC236}">
                  <a16:creationId xmlns:a16="http://schemas.microsoft.com/office/drawing/2014/main" id="{BA3A5D8C-A7DA-4216-A897-D866B6D3F2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402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2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0" name="Freeform 460">
              <a:extLst>
                <a:ext uri="{FF2B5EF4-FFF2-40B4-BE49-F238E27FC236}">
                  <a16:creationId xmlns:a16="http://schemas.microsoft.com/office/drawing/2014/main" id="{67B03667-4715-4D35-A1BF-4C03FCA94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362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1" name="Freeform 461">
              <a:extLst>
                <a:ext uri="{FF2B5EF4-FFF2-40B4-BE49-F238E27FC236}">
                  <a16:creationId xmlns:a16="http://schemas.microsoft.com/office/drawing/2014/main" id="{1AF03EB8-6FBC-4BB6-955D-7B4765E6C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315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7 w 80"/>
                <a:gd name="T19" fmla="*/ 20 h 25"/>
                <a:gd name="T20" fmla="*/ 51 w 80"/>
                <a:gd name="T21" fmla="*/ 21 h 25"/>
                <a:gd name="T22" fmla="*/ 56 w 80"/>
                <a:gd name="T23" fmla="*/ 21 h 25"/>
                <a:gd name="T24" fmla="*/ 60 w 80"/>
                <a:gd name="T25" fmla="*/ 22 h 25"/>
                <a:gd name="T26" fmla="*/ 65 w 80"/>
                <a:gd name="T27" fmla="*/ 22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6" y="21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2" name="Freeform 462">
              <a:extLst>
                <a:ext uri="{FF2B5EF4-FFF2-40B4-BE49-F238E27FC236}">
                  <a16:creationId xmlns:a16="http://schemas.microsoft.com/office/drawing/2014/main" id="{B71C3FCC-57B7-49EB-B15B-6246D848D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314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2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3" name="Freeform 463">
              <a:extLst>
                <a:ext uri="{FF2B5EF4-FFF2-40B4-BE49-F238E27FC236}">
                  <a16:creationId xmlns:a16="http://schemas.microsoft.com/office/drawing/2014/main" id="{43FF4618-BDD5-4231-99F0-D5990442B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315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3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4" name="Freeform 464">
              <a:extLst>
                <a:ext uri="{FF2B5EF4-FFF2-40B4-BE49-F238E27FC236}">
                  <a16:creationId xmlns:a16="http://schemas.microsoft.com/office/drawing/2014/main" id="{64BCCF86-2640-4B72-B485-52E981593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318"/>
              <a:ext cx="30" cy="16"/>
            </a:xfrm>
            <a:custGeom>
              <a:avLst/>
              <a:gdLst>
                <a:gd name="T0" fmla="*/ 29 w 30"/>
                <a:gd name="T1" fmla="*/ 16 h 16"/>
                <a:gd name="T2" fmla="*/ 30 w 30"/>
                <a:gd name="T3" fmla="*/ 14 h 16"/>
                <a:gd name="T4" fmla="*/ 1 w 30"/>
                <a:gd name="T5" fmla="*/ 0 h 16"/>
                <a:gd name="T6" fmla="*/ 0 w 30"/>
                <a:gd name="T7" fmla="*/ 3 h 16"/>
                <a:gd name="T8" fmla="*/ 29 w 30"/>
                <a:gd name="T9" fmla="*/ 16 h 16"/>
                <a:gd name="T10" fmla="*/ 29 w 3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29" y="16"/>
                  </a:moveTo>
                  <a:lnTo>
                    <a:pt x="30" y="14"/>
                  </a:lnTo>
                  <a:lnTo>
                    <a:pt x="1" y="0"/>
                  </a:lnTo>
                  <a:lnTo>
                    <a:pt x="0" y="3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5" name="Freeform 465">
              <a:extLst>
                <a:ext uri="{FF2B5EF4-FFF2-40B4-BE49-F238E27FC236}">
                  <a16:creationId xmlns:a16="http://schemas.microsoft.com/office/drawing/2014/main" id="{74E3A404-FF63-4F03-900A-F2A30AFE1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332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5 h 9"/>
                <a:gd name="T12" fmla="*/ 41 w 52"/>
                <a:gd name="T13" fmla="*/ 5 h 9"/>
                <a:gd name="T14" fmla="*/ 37 w 52"/>
                <a:gd name="T15" fmla="*/ 4 h 9"/>
                <a:gd name="T16" fmla="*/ 31 w 52"/>
                <a:gd name="T17" fmla="*/ 4 h 9"/>
                <a:gd name="T18" fmla="*/ 27 w 52"/>
                <a:gd name="T19" fmla="*/ 3 h 9"/>
                <a:gd name="T20" fmla="*/ 22 w 52"/>
                <a:gd name="T21" fmla="*/ 3 h 9"/>
                <a:gd name="T22" fmla="*/ 18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3 h 9"/>
                <a:gd name="T46" fmla="*/ 12 w 52"/>
                <a:gd name="T47" fmla="*/ 3 h 9"/>
                <a:gd name="T48" fmla="*/ 17 w 52"/>
                <a:gd name="T49" fmla="*/ 4 h 9"/>
                <a:gd name="T50" fmla="*/ 22 w 52"/>
                <a:gd name="T51" fmla="*/ 5 h 9"/>
                <a:gd name="T52" fmla="*/ 27 w 52"/>
                <a:gd name="T53" fmla="*/ 5 h 9"/>
                <a:gd name="T54" fmla="*/ 31 w 52"/>
                <a:gd name="T55" fmla="*/ 7 h 9"/>
                <a:gd name="T56" fmla="*/ 36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7" y="3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7" y="4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6" name="Freeform 466">
              <a:extLst>
                <a:ext uri="{FF2B5EF4-FFF2-40B4-BE49-F238E27FC236}">
                  <a16:creationId xmlns:a16="http://schemas.microsoft.com/office/drawing/2014/main" id="{616BA90C-C17A-45AB-9FF6-F2AD39F54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337"/>
              <a:ext cx="8" cy="6"/>
            </a:xfrm>
            <a:custGeom>
              <a:avLst/>
              <a:gdLst>
                <a:gd name="T0" fmla="*/ 2 w 8"/>
                <a:gd name="T1" fmla="*/ 2 h 6"/>
                <a:gd name="T2" fmla="*/ 1 w 8"/>
                <a:gd name="T3" fmla="*/ 4 h 6"/>
                <a:gd name="T4" fmla="*/ 2 w 8"/>
                <a:gd name="T5" fmla="*/ 2 h 6"/>
                <a:gd name="T6" fmla="*/ 1 w 8"/>
                <a:gd name="T7" fmla="*/ 0 h 6"/>
                <a:gd name="T8" fmla="*/ 0 w 8"/>
                <a:gd name="T9" fmla="*/ 3 h 6"/>
                <a:gd name="T10" fmla="*/ 1 w 8"/>
                <a:gd name="T11" fmla="*/ 4 h 6"/>
                <a:gd name="T12" fmla="*/ 2 w 8"/>
                <a:gd name="T13" fmla="*/ 2 h 6"/>
                <a:gd name="T14" fmla="*/ 1 w 8"/>
                <a:gd name="T15" fmla="*/ 2 h 6"/>
                <a:gd name="T16" fmla="*/ 0 w 8"/>
                <a:gd name="T17" fmla="*/ 3 h 6"/>
                <a:gd name="T18" fmla="*/ 1 w 8"/>
                <a:gd name="T19" fmla="*/ 4 h 6"/>
                <a:gd name="T20" fmla="*/ 2 w 8"/>
                <a:gd name="T21" fmla="*/ 2 h 6"/>
                <a:gd name="T22" fmla="*/ 1 w 8"/>
                <a:gd name="T23" fmla="*/ 4 h 6"/>
                <a:gd name="T24" fmla="*/ 8 w 8"/>
                <a:gd name="T25" fmla="*/ 6 h 6"/>
                <a:gd name="T26" fmla="*/ 2 w 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2"/>
                  </a:lnTo>
                  <a:lnTo>
                    <a:pt x="1" y="4"/>
                  </a:lnTo>
                  <a:lnTo>
                    <a:pt x="8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7" name="Freeform 467">
              <a:extLst>
                <a:ext uri="{FF2B5EF4-FFF2-40B4-BE49-F238E27FC236}">
                  <a16:creationId xmlns:a16="http://schemas.microsoft.com/office/drawing/2014/main" id="{5E4EC6BB-45DE-4797-B0FD-315E6CE9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164"/>
              <a:ext cx="164" cy="176"/>
            </a:xfrm>
            <a:custGeom>
              <a:avLst/>
              <a:gdLst>
                <a:gd name="T0" fmla="*/ 159 w 164"/>
                <a:gd name="T1" fmla="*/ 0 h 176"/>
                <a:gd name="T2" fmla="*/ 4 w 164"/>
                <a:gd name="T3" fmla="*/ 7 h 176"/>
                <a:gd name="T4" fmla="*/ 3 w 164"/>
                <a:gd name="T5" fmla="*/ 7 h 176"/>
                <a:gd name="T6" fmla="*/ 2 w 164"/>
                <a:gd name="T7" fmla="*/ 7 h 176"/>
                <a:gd name="T8" fmla="*/ 1 w 164"/>
                <a:gd name="T9" fmla="*/ 7 h 176"/>
                <a:gd name="T10" fmla="*/ 1 w 164"/>
                <a:gd name="T11" fmla="*/ 8 h 176"/>
                <a:gd name="T12" fmla="*/ 0 w 164"/>
                <a:gd name="T13" fmla="*/ 9 h 176"/>
                <a:gd name="T14" fmla="*/ 0 w 164"/>
                <a:gd name="T15" fmla="*/ 9 h 176"/>
                <a:gd name="T16" fmla="*/ 0 w 164"/>
                <a:gd name="T17" fmla="*/ 10 h 176"/>
                <a:gd name="T18" fmla="*/ 0 w 164"/>
                <a:gd name="T19" fmla="*/ 11 h 176"/>
                <a:gd name="T20" fmla="*/ 11 w 164"/>
                <a:gd name="T21" fmla="*/ 172 h 176"/>
                <a:gd name="T22" fmla="*/ 11 w 164"/>
                <a:gd name="T23" fmla="*/ 172 h 176"/>
                <a:gd name="T24" fmla="*/ 11 w 164"/>
                <a:gd name="T25" fmla="*/ 173 h 176"/>
                <a:gd name="T26" fmla="*/ 12 w 164"/>
                <a:gd name="T27" fmla="*/ 175 h 176"/>
                <a:gd name="T28" fmla="*/ 12 w 164"/>
                <a:gd name="T29" fmla="*/ 175 h 176"/>
                <a:gd name="T30" fmla="*/ 13 w 164"/>
                <a:gd name="T31" fmla="*/ 176 h 176"/>
                <a:gd name="T32" fmla="*/ 14 w 164"/>
                <a:gd name="T33" fmla="*/ 176 h 176"/>
                <a:gd name="T34" fmla="*/ 15 w 164"/>
                <a:gd name="T35" fmla="*/ 176 h 176"/>
                <a:gd name="T36" fmla="*/ 15 w 164"/>
                <a:gd name="T37" fmla="*/ 176 h 176"/>
                <a:gd name="T38" fmla="*/ 164 w 164"/>
                <a:gd name="T39" fmla="*/ 154 h 176"/>
                <a:gd name="T40" fmla="*/ 159 w 164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76">
                  <a:moveTo>
                    <a:pt x="159" y="0"/>
                  </a:move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1" y="172"/>
                  </a:lnTo>
                  <a:lnTo>
                    <a:pt x="11" y="172"/>
                  </a:lnTo>
                  <a:lnTo>
                    <a:pt x="11" y="173"/>
                  </a:lnTo>
                  <a:lnTo>
                    <a:pt x="12" y="175"/>
                  </a:lnTo>
                  <a:lnTo>
                    <a:pt x="12" y="175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64" y="15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8" name="Freeform 468">
              <a:extLst>
                <a:ext uri="{FF2B5EF4-FFF2-40B4-BE49-F238E27FC236}">
                  <a16:creationId xmlns:a16="http://schemas.microsoft.com/office/drawing/2014/main" id="{9F76E7A3-934A-423F-9E0B-4BE1B2CE7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162"/>
              <a:ext cx="156" cy="10"/>
            </a:xfrm>
            <a:custGeom>
              <a:avLst/>
              <a:gdLst>
                <a:gd name="T0" fmla="*/ 0 w 156"/>
                <a:gd name="T1" fmla="*/ 8 h 10"/>
                <a:gd name="T2" fmla="*/ 1 w 156"/>
                <a:gd name="T3" fmla="*/ 10 h 10"/>
                <a:gd name="T4" fmla="*/ 156 w 156"/>
                <a:gd name="T5" fmla="*/ 2 h 10"/>
                <a:gd name="T6" fmla="*/ 156 w 156"/>
                <a:gd name="T7" fmla="*/ 0 h 10"/>
                <a:gd name="T8" fmla="*/ 1 w 156"/>
                <a:gd name="T9" fmla="*/ 8 h 10"/>
                <a:gd name="T10" fmla="*/ 0 w 15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0">
                  <a:moveTo>
                    <a:pt x="0" y="8"/>
                  </a:moveTo>
                  <a:lnTo>
                    <a:pt x="1" y="10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89" name="Freeform 469">
              <a:extLst>
                <a:ext uri="{FF2B5EF4-FFF2-40B4-BE49-F238E27FC236}">
                  <a16:creationId xmlns:a16="http://schemas.microsoft.com/office/drawing/2014/main" id="{0272C553-7785-462F-82F3-E8BCE7825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170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4 h 5"/>
                <a:gd name="T6" fmla="*/ 2 w 5"/>
                <a:gd name="T7" fmla="*/ 4 h 5"/>
                <a:gd name="T8" fmla="*/ 2 w 5"/>
                <a:gd name="T9" fmla="*/ 3 h 5"/>
                <a:gd name="T10" fmla="*/ 3 w 5"/>
                <a:gd name="T11" fmla="*/ 3 h 5"/>
                <a:gd name="T12" fmla="*/ 3 w 5"/>
                <a:gd name="T13" fmla="*/ 2 h 5"/>
                <a:gd name="T14" fmla="*/ 4 w 5"/>
                <a:gd name="T15" fmla="*/ 2 h 5"/>
                <a:gd name="T16" fmla="*/ 4 w 5"/>
                <a:gd name="T17" fmla="*/ 2 h 5"/>
                <a:gd name="T18" fmla="*/ 5 w 5"/>
                <a:gd name="T19" fmla="*/ 2 h 5"/>
                <a:gd name="T20" fmla="*/ 4 w 5"/>
                <a:gd name="T21" fmla="*/ 0 h 5"/>
                <a:gd name="T22" fmla="*/ 3 w 5"/>
                <a:gd name="T23" fmla="*/ 0 h 5"/>
                <a:gd name="T24" fmla="*/ 3 w 5"/>
                <a:gd name="T25" fmla="*/ 0 h 5"/>
                <a:gd name="T26" fmla="*/ 2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3 h 5"/>
                <a:gd name="T34" fmla="*/ 0 w 5"/>
                <a:gd name="T35" fmla="*/ 4 h 5"/>
                <a:gd name="T36" fmla="*/ 0 w 5"/>
                <a:gd name="T37" fmla="*/ 5 h 5"/>
                <a:gd name="T38" fmla="*/ 0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0" name="Freeform 470">
              <a:extLst>
                <a:ext uri="{FF2B5EF4-FFF2-40B4-BE49-F238E27FC236}">
                  <a16:creationId xmlns:a16="http://schemas.microsoft.com/office/drawing/2014/main" id="{1BE9075B-B238-4618-86C9-1D62D26CC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175"/>
              <a:ext cx="13" cy="161"/>
            </a:xfrm>
            <a:custGeom>
              <a:avLst/>
              <a:gdLst>
                <a:gd name="T0" fmla="*/ 11 w 13"/>
                <a:gd name="T1" fmla="*/ 161 h 161"/>
                <a:gd name="T2" fmla="*/ 13 w 13"/>
                <a:gd name="T3" fmla="*/ 161 h 161"/>
                <a:gd name="T4" fmla="*/ 2 w 13"/>
                <a:gd name="T5" fmla="*/ 0 h 161"/>
                <a:gd name="T6" fmla="*/ 0 w 13"/>
                <a:gd name="T7" fmla="*/ 0 h 161"/>
                <a:gd name="T8" fmla="*/ 11 w 13"/>
                <a:gd name="T9" fmla="*/ 161 h 161"/>
                <a:gd name="T10" fmla="*/ 11 w 1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1">
                  <a:moveTo>
                    <a:pt x="11" y="161"/>
                  </a:moveTo>
                  <a:lnTo>
                    <a:pt x="13" y="16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61"/>
                  </a:lnTo>
                  <a:lnTo>
                    <a:pt x="11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1" name="Freeform 471">
              <a:extLst>
                <a:ext uri="{FF2B5EF4-FFF2-40B4-BE49-F238E27FC236}">
                  <a16:creationId xmlns:a16="http://schemas.microsoft.com/office/drawing/2014/main" id="{BD7BBBC6-D933-43B5-AE6E-285E7432B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3336"/>
              <a:ext cx="5" cy="5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3 h 5"/>
                <a:gd name="T4" fmla="*/ 5 w 5"/>
                <a:gd name="T5" fmla="*/ 3 h 5"/>
                <a:gd name="T6" fmla="*/ 4 w 5"/>
                <a:gd name="T7" fmla="*/ 3 h 5"/>
                <a:gd name="T8" fmla="*/ 4 w 5"/>
                <a:gd name="T9" fmla="*/ 3 h 5"/>
                <a:gd name="T10" fmla="*/ 3 w 5"/>
                <a:gd name="T11" fmla="*/ 3 h 5"/>
                <a:gd name="T12" fmla="*/ 3 w 5"/>
                <a:gd name="T13" fmla="*/ 1 h 5"/>
                <a:gd name="T14" fmla="*/ 2 w 5"/>
                <a:gd name="T15" fmla="*/ 1 h 5"/>
                <a:gd name="T16" fmla="*/ 2 w 5"/>
                <a:gd name="T17" fmla="*/ 0 h 5"/>
                <a:gd name="T18" fmla="*/ 2 w 5"/>
                <a:gd name="T19" fmla="*/ 0 h 5"/>
                <a:gd name="T20" fmla="*/ 0 w 5"/>
                <a:gd name="T21" fmla="*/ 0 h 5"/>
                <a:gd name="T22" fmla="*/ 0 w 5"/>
                <a:gd name="T23" fmla="*/ 1 h 5"/>
                <a:gd name="T24" fmla="*/ 1 w 5"/>
                <a:gd name="T25" fmla="*/ 3 h 5"/>
                <a:gd name="T26" fmla="*/ 1 w 5"/>
                <a:gd name="T27" fmla="*/ 4 h 5"/>
                <a:gd name="T28" fmla="*/ 2 w 5"/>
                <a:gd name="T29" fmla="*/ 4 h 5"/>
                <a:gd name="T30" fmla="*/ 3 w 5"/>
                <a:gd name="T31" fmla="*/ 5 h 5"/>
                <a:gd name="T32" fmla="*/ 3 w 5"/>
                <a:gd name="T33" fmla="*/ 5 h 5"/>
                <a:gd name="T34" fmla="*/ 4 w 5"/>
                <a:gd name="T35" fmla="*/ 5 h 5"/>
                <a:gd name="T36" fmla="*/ 5 w 5"/>
                <a:gd name="T37" fmla="*/ 5 h 5"/>
                <a:gd name="T38" fmla="*/ 5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2" name="Freeform 472">
              <a:extLst>
                <a:ext uri="{FF2B5EF4-FFF2-40B4-BE49-F238E27FC236}">
                  <a16:creationId xmlns:a16="http://schemas.microsoft.com/office/drawing/2014/main" id="{E2DA8931-ED07-459F-9CC4-2886EEBFF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17"/>
              <a:ext cx="149" cy="24"/>
            </a:xfrm>
            <a:custGeom>
              <a:avLst/>
              <a:gdLst>
                <a:gd name="T0" fmla="*/ 149 w 149"/>
                <a:gd name="T1" fmla="*/ 1 h 24"/>
                <a:gd name="T2" fmla="*/ 149 w 149"/>
                <a:gd name="T3" fmla="*/ 0 h 24"/>
                <a:gd name="T4" fmla="*/ 0 w 149"/>
                <a:gd name="T5" fmla="*/ 22 h 24"/>
                <a:gd name="T6" fmla="*/ 0 w 149"/>
                <a:gd name="T7" fmla="*/ 24 h 24"/>
                <a:gd name="T8" fmla="*/ 149 w 149"/>
                <a:gd name="T9" fmla="*/ 3 h 24"/>
                <a:gd name="T10" fmla="*/ 149 w 14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4">
                  <a:moveTo>
                    <a:pt x="149" y="1"/>
                  </a:moveTo>
                  <a:lnTo>
                    <a:pt x="149" y="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49" y="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3" name="Freeform 473">
              <a:extLst>
                <a:ext uri="{FF2B5EF4-FFF2-40B4-BE49-F238E27FC236}">
                  <a16:creationId xmlns:a16="http://schemas.microsoft.com/office/drawing/2014/main" id="{B99B386B-119D-4E1F-BDAE-F724EC009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339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5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4 w 139"/>
                <a:gd name="T27" fmla="*/ 20 h 32"/>
                <a:gd name="T28" fmla="*/ 1 w 139"/>
                <a:gd name="T29" fmla="*/ 20 h 32"/>
                <a:gd name="T30" fmla="*/ 0 w 139"/>
                <a:gd name="T31" fmla="*/ 17 h 32"/>
                <a:gd name="T32" fmla="*/ 0 w 139"/>
                <a:gd name="T33" fmla="*/ 17 h 32"/>
                <a:gd name="T34" fmla="*/ 0 w 139"/>
                <a:gd name="T35" fmla="*/ 17 h 32"/>
                <a:gd name="T36" fmla="*/ 0 w 139"/>
                <a:gd name="T37" fmla="*/ 16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4 w 139"/>
                <a:gd name="T51" fmla="*/ 10 h 32"/>
                <a:gd name="T52" fmla="*/ 5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7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5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4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7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4" name="Freeform 474">
              <a:extLst>
                <a:ext uri="{FF2B5EF4-FFF2-40B4-BE49-F238E27FC236}">
                  <a16:creationId xmlns:a16="http://schemas.microsoft.com/office/drawing/2014/main" id="{59C1AAEB-6ECF-4F48-B149-60F90037B7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6"/>
              <a:ext cx="43" cy="16"/>
            </a:xfrm>
            <a:custGeom>
              <a:avLst/>
              <a:gdLst>
                <a:gd name="T0" fmla="*/ 3 w 43"/>
                <a:gd name="T1" fmla="*/ 0 h 16"/>
                <a:gd name="T2" fmla="*/ 0 w 43"/>
                <a:gd name="T3" fmla="*/ 0 h 16"/>
                <a:gd name="T4" fmla="*/ 1 w 43"/>
                <a:gd name="T5" fmla="*/ 3 h 16"/>
                <a:gd name="T6" fmla="*/ 3 w 43"/>
                <a:gd name="T7" fmla="*/ 3 h 16"/>
                <a:gd name="T8" fmla="*/ 6 w 43"/>
                <a:gd name="T9" fmla="*/ 4 h 16"/>
                <a:gd name="T10" fmla="*/ 8 w 43"/>
                <a:gd name="T11" fmla="*/ 5 h 16"/>
                <a:gd name="T12" fmla="*/ 11 w 43"/>
                <a:gd name="T13" fmla="*/ 6 h 16"/>
                <a:gd name="T14" fmla="*/ 14 w 43"/>
                <a:gd name="T15" fmla="*/ 8 h 16"/>
                <a:gd name="T16" fmla="*/ 18 w 43"/>
                <a:gd name="T17" fmla="*/ 9 h 16"/>
                <a:gd name="T18" fmla="*/ 22 w 43"/>
                <a:gd name="T19" fmla="*/ 10 h 16"/>
                <a:gd name="T20" fmla="*/ 26 w 43"/>
                <a:gd name="T21" fmla="*/ 11 h 16"/>
                <a:gd name="T22" fmla="*/ 30 w 43"/>
                <a:gd name="T23" fmla="*/ 12 h 16"/>
                <a:gd name="T24" fmla="*/ 33 w 43"/>
                <a:gd name="T25" fmla="*/ 14 h 16"/>
                <a:gd name="T26" fmla="*/ 36 w 43"/>
                <a:gd name="T27" fmla="*/ 14 h 16"/>
                <a:gd name="T28" fmla="*/ 39 w 43"/>
                <a:gd name="T29" fmla="*/ 15 h 16"/>
                <a:gd name="T30" fmla="*/ 40 w 43"/>
                <a:gd name="T31" fmla="*/ 16 h 16"/>
                <a:gd name="T32" fmla="*/ 41 w 43"/>
                <a:gd name="T33" fmla="*/ 16 h 16"/>
                <a:gd name="T34" fmla="*/ 42 w 43"/>
                <a:gd name="T35" fmla="*/ 16 h 16"/>
                <a:gd name="T36" fmla="*/ 43 w 43"/>
                <a:gd name="T37" fmla="*/ 14 h 16"/>
                <a:gd name="T38" fmla="*/ 42 w 43"/>
                <a:gd name="T39" fmla="*/ 14 h 16"/>
                <a:gd name="T40" fmla="*/ 41 w 43"/>
                <a:gd name="T41" fmla="*/ 14 h 16"/>
                <a:gd name="T42" fmla="*/ 39 w 43"/>
                <a:gd name="T43" fmla="*/ 13 h 16"/>
                <a:gd name="T44" fmla="*/ 37 w 43"/>
                <a:gd name="T45" fmla="*/ 12 h 16"/>
                <a:gd name="T46" fmla="*/ 34 w 43"/>
                <a:gd name="T47" fmla="*/ 12 h 16"/>
                <a:gd name="T48" fmla="*/ 31 w 43"/>
                <a:gd name="T49" fmla="*/ 10 h 16"/>
                <a:gd name="T50" fmla="*/ 27 w 43"/>
                <a:gd name="T51" fmla="*/ 9 h 16"/>
                <a:gd name="T52" fmla="*/ 22 w 43"/>
                <a:gd name="T53" fmla="*/ 8 h 16"/>
                <a:gd name="T54" fmla="*/ 19 w 43"/>
                <a:gd name="T55" fmla="*/ 7 h 16"/>
                <a:gd name="T56" fmla="*/ 15 w 43"/>
                <a:gd name="T57" fmla="*/ 5 h 16"/>
                <a:gd name="T58" fmla="*/ 12 w 43"/>
                <a:gd name="T59" fmla="*/ 5 h 16"/>
                <a:gd name="T60" fmla="*/ 9 w 43"/>
                <a:gd name="T61" fmla="*/ 4 h 16"/>
                <a:gd name="T62" fmla="*/ 7 w 43"/>
                <a:gd name="T63" fmla="*/ 3 h 16"/>
                <a:gd name="T64" fmla="*/ 5 w 43"/>
                <a:gd name="T65" fmla="*/ 0 h 16"/>
                <a:gd name="T66" fmla="*/ 3 w 43"/>
                <a:gd name="T67" fmla="*/ 0 h 16"/>
                <a:gd name="T68" fmla="*/ 3 w 43"/>
                <a:gd name="T6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6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2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5" name="Freeform 475">
              <a:extLst>
                <a:ext uri="{FF2B5EF4-FFF2-40B4-BE49-F238E27FC236}">
                  <a16:creationId xmlns:a16="http://schemas.microsoft.com/office/drawing/2014/main" id="{8FEC3D24-A885-4FE5-AFEB-B8FF8D01A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0"/>
              <a:ext cx="5" cy="6"/>
            </a:xfrm>
            <a:custGeom>
              <a:avLst/>
              <a:gdLst>
                <a:gd name="T0" fmla="*/ 5 w 5"/>
                <a:gd name="T1" fmla="*/ 1 h 6"/>
                <a:gd name="T2" fmla="*/ 2 w 5"/>
                <a:gd name="T3" fmla="*/ 0 h 6"/>
                <a:gd name="T4" fmla="*/ 2 w 5"/>
                <a:gd name="T5" fmla="*/ 1 h 6"/>
                <a:gd name="T6" fmla="*/ 2 w 5"/>
                <a:gd name="T7" fmla="*/ 2 h 6"/>
                <a:gd name="T8" fmla="*/ 1 w 5"/>
                <a:gd name="T9" fmla="*/ 3 h 6"/>
                <a:gd name="T10" fmla="*/ 1 w 5"/>
                <a:gd name="T11" fmla="*/ 3 h 6"/>
                <a:gd name="T12" fmla="*/ 1 w 5"/>
                <a:gd name="T13" fmla="*/ 4 h 6"/>
                <a:gd name="T14" fmla="*/ 1 w 5"/>
                <a:gd name="T15" fmla="*/ 5 h 6"/>
                <a:gd name="T16" fmla="*/ 1 w 5"/>
                <a:gd name="T17" fmla="*/ 5 h 6"/>
                <a:gd name="T18" fmla="*/ 0 w 5"/>
                <a:gd name="T19" fmla="*/ 6 h 6"/>
                <a:gd name="T20" fmla="*/ 3 w 5"/>
                <a:gd name="T21" fmla="*/ 6 h 6"/>
                <a:gd name="T22" fmla="*/ 3 w 5"/>
                <a:gd name="T23" fmla="*/ 6 h 6"/>
                <a:gd name="T24" fmla="*/ 3 w 5"/>
                <a:gd name="T25" fmla="*/ 5 h 6"/>
                <a:gd name="T26" fmla="*/ 3 w 5"/>
                <a:gd name="T27" fmla="*/ 5 h 6"/>
                <a:gd name="T28" fmla="*/ 3 w 5"/>
                <a:gd name="T29" fmla="*/ 4 h 6"/>
                <a:gd name="T30" fmla="*/ 3 w 5"/>
                <a:gd name="T31" fmla="*/ 4 h 6"/>
                <a:gd name="T32" fmla="*/ 5 w 5"/>
                <a:gd name="T33" fmla="*/ 3 h 6"/>
                <a:gd name="T34" fmla="*/ 5 w 5"/>
                <a:gd name="T35" fmla="*/ 2 h 6"/>
                <a:gd name="T36" fmla="*/ 5 w 5"/>
                <a:gd name="T37" fmla="*/ 1 h 6"/>
                <a:gd name="T38" fmla="*/ 5 w 5"/>
                <a:gd name="T3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6" name="Freeform 476">
              <a:extLst>
                <a:ext uri="{FF2B5EF4-FFF2-40B4-BE49-F238E27FC236}">
                  <a16:creationId xmlns:a16="http://schemas.microsoft.com/office/drawing/2014/main" id="{7675D81F-3886-4EFE-B83B-C371961E9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340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5 w 17"/>
                <a:gd name="T17" fmla="*/ 7 h 11"/>
                <a:gd name="T18" fmla="*/ 3 w 17"/>
                <a:gd name="T19" fmla="*/ 8 h 11"/>
                <a:gd name="T20" fmla="*/ 0 w 17"/>
                <a:gd name="T21" fmla="*/ 10 h 11"/>
                <a:gd name="T22" fmla="*/ 3 w 17"/>
                <a:gd name="T23" fmla="*/ 11 h 11"/>
                <a:gd name="T24" fmla="*/ 4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7" name="Freeform 477">
              <a:extLst>
                <a:ext uri="{FF2B5EF4-FFF2-40B4-BE49-F238E27FC236}">
                  <a16:creationId xmlns:a16="http://schemas.microsoft.com/office/drawing/2014/main" id="{34E3D5AE-99C2-4624-BE0F-3EFBDAB37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340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8" name="Freeform 478">
              <a:extLst>
                <a:ext uri="{FF2B5EF4-FFF2-40B4-BE49-F238E27FC236}">
                  <a16:creationId xmlns:a16="http://schemas.microsoft.com/office/drawing/2014/main" id="{15441269-CD13-4F84-B4B3-96AA855DC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337"/>
              <a:ext cx="63" cy="10"/>
            </a:xfrm>
            <a:custGeom>
              <a:avLst/>
              <a:gdLst>
                <a:gd name="T0" fmla="*/ 62 w 63"/>
                <a:gd name="T1" fmla="*/ 0 h 10"/>
                <a:gd name="T2" fmla="*/ 63 w 63"/>
                <a:gd name="T3" fmla="*/ 0 h 10"/>
                <a:gd name="T4" fmla="*/ 62 w 63"/>
                <a:gd name="T5" fmla="*/ 0 h 10"/>
                <a:gd name="T6" fmla="*/ 0 w 63"/>
                <a:gd name="T7" fmla="*/ 8 h 10"/>
                <a:gd name="T8" fmla="*/ 0 w 63"/>
                <a:gd name="T9" fmla="*/ 10 h 10"/>
                <a:gd name="T10" fmla="*/ 62 w 63"/>
                <a:gd name="T11" fmla="*/ 3 h 10"/>
                <a:gd name="T12" fmla="*/ 62 w 63"/>
                <a:gd name="T13" fmla="*/ 3 h 10"/>
                <a:gd name="T14" fmla="*/ 63 w 63"/>
                <a:gd name="T15" fmla="*/ 0 h 10"/>
                <a:gd name="T16" fmla="*/ 62 w 63"/>
                <a:gd name="T17" fmla="*/ 0 h 10"/>
                <a:gd name="T18" fmla="*/ 62 w 63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0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199" name="Freeform 479">
              <a:extLst>
                <a:ext uri="{FF2B5EF4-FFF2-40B4-BE49-F238E27FC236}">
                  <a16:creationId xmlns:a16="http://schemas.microsoft.com/office/drawing/2014/main" id="{1F575971-1995-4F77-B5DD-983E33271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337"/>
              <a:ext cx="44" cy="19"/>
            </a:xfrm>
            <a:custGeom>
              <a:avLst/>
              <a:gdLst>
                <a:gd name="T0" fmla="*/ 40 w 44"/>
                <a:gd name="T1" fmla="*/ 18 h 19"/>
                <a:gd name="T2" fmla="*/ 40 w 44"/>
                <a:gd name="T3" fmla="*/ 19 h 19"/>
                <a:gd name="T4" fmla="*/ 40 w 44"/>
                <a:gd name="T5" fmla="*/ 18 h 19"/>
                <a:gd name="T6" fmla="*/ 1 w 44"/>
                <a:gd name="T7" fmla="*/ 0 h 19"/>
                <a:gd name="T8" fmla="*/ 0 w 44"/>
                <a:gd name="T9" fmla="*/ 3 h 19"/>
                <a:gd name="T10" fmla="*/ 39 w 44"/>
                <a:gd name="T11" fmla="*/ 19 h 19"/>
                <a:gd name="T12" fmla="*/ 39 w 44"/>
                <a:gd name="T13" fmla="*/ 18 h 19"/>
                <a:gd name="T14" fmla="*/ 40 w 44"/>
                <a:gd name="T15" fmla="*/ 19 h 19"/>
                <a:gd name="T16" fmla="*/ 44 w 44"/>
                <a:gd name="T17" fmla="*/ 19 h 19"/>
                <a:gd name="T18" fmla="*/ 40 w 44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3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0" name="Freeform 480">
              <a:extLst>
                <a:ext uri="{FF2B5EF4-FFF2-40B4-BE49-F238E27FC236}">
                  <a16:creationId xmlns:a16="http://schemas.microsoft.com/office/drawing/2014/main" id="{F0FBF7D0-F28D-4EC8-BA9E-1DD787E5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355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5 h 17"/>
                <a:gd name="T12" fmla="*/ 1 w 99"/>
                <a:gd name="T13" fmla="*/ 15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1" name="Freeform 481">
              <a:extLst>
                <a:ext uri="{FF2B5EF4-FFF2-40B4-BE49-F238E27FC236}">
                  <a16:creationId xmlns:a16="http://schemas.microsoft.com/office/drawing/2014/main" id="{52A3D42E-500A-494E-86C5-7DDC758E7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6"/>
              <a:ext cx="144" cy="24"/>
            </a:xfrm>
            <a:custGeom>
              <a:avLst/>
              <a:gdLst>
                <a:gd name="T0" fmla="*/ 141 w 144"/>
                <a:gd name="T1" fmla="*/ 0 h 24"/>
                <a:gd name="T2" fmla="*/ 43 w 144"/>
                <a:gd name="T3" fmla="*/ 15 h 24"/>
                <a:gd name="T4" fmla="*/ 42 w 144"/>
                <a:gd name="T5" fmla="*/ 15 h 24"/>
                <a:gd name="T6" fmla="*/ 40 w 144"/>
                <a:gd name="T7" fmla="*/ 15 h 24"/>
                <a:gd name="T8" fmla="*/ 39 w 144"/>
                <a:gd name="T9" fmla="*/ 14 h 24"/>
                <a:gd name="T10" fmla="*/ 37 w 144"/>
                <a:gd name="T11" fmla="*/ 13 h 24"/>
                <a:gd name="T12" fmla="*/ 34 w 144"/>
                <a:gd name="T13" fmla="*/ 13 h 24"/>
                <a:gd name="T14" fmla="*/ 30 w 144"/>
                <a:gd name="T15" fmla="*/ 11 h 24"/>
                <a:gd name="T16" fmla="*/ 27 w 144"/>
                <a:gd name="T17" fmla="*/ 10 h 24"/>
                <a:gd name="T18" fmla="*/ 22 w 144"/>
                <a:gd name="T19" fmla="*/ 9 h 24"/>
                <a:gd name="T20" fmla="*/ 18 w 144"/>
                <a:gd name="T21" fmla="*/ 8 h 24"/>
                <a:gd name="T22" fmla="*/ 15 w 144"/>
                <a:gd name="T23" fmla="*/ 6 h 24"/>
                <a:gd name="T24" fmla="*/ 12 w 144"/>
                <a:gd name="T25" fmla="*/ 5 h 24"/>
                <a:gd name="T26" fmla="*/ 9 w 144"/>
                <a:gd name="T27" fmla="*/ 5 h 24"/>
                <a:gd name="T28" fmla="*/ 6 w 144"/>
                <a:gd name="T29" fmla="*/ 3 h 24"/>
                <a:gd name="T30" fmla="*/ 3 w 144"/>
                <a:gd name="T31" fmla="*/ 3 h 24"/>
                <a:gd name="T32" fmla="*/ 2 w 144"/>
                <a:gd name="T33" fmla="*/ 0 h 24"/>
                <a:gd name="T34" fmla="*/ 2 w 144"/>
                <a:gd name="T35" fmla="*/ 0 h 24"/>
                <a:gd name="T36" fmla="*/ 1 w 144"/>
                <a:gd name="T37" fmla="*/ 0 h 24"/>
                <a:gd name="T38" fmla="*/ 1 w 144"/>
                <a:gd name="T39" fmla="*/ 1 h 24"/>
                <a:gd name="T40" fmla="*/ 1 w 144"/>
                <a:gd name="T41" fmla="*/ 3 h 24"/>
                <a:gd name="T42" fmla="*/ 0 w 144"/>
                <a:gd name="T43" fmla="*/ 4 h 24"/>
                <a:gd name="T44" fmla="*/ 0 w 144"/>
                <a:gd name="T45" fmla="*/ 5 h 24"/>
                <a:gd name="T46" fmla="*/ 0 w 144"/>
                <a:gd name="T47" fmla="*/ 5 h 24"/>
                <a:gd name="T48" fmla="*/ 0 w 144"/>
                <a:gd name="T49" fmla="*/ 6 h 24"/>
                <a:gd name="T50" fmla="*/ 0 w 144"/>
                <a:gd name="T51" fmla="*/ 8 h 24"/>
                <a:gd name="T52" fmla="*/ 1 w 144"/>
                <a:gd name="T53" fmla="*/ 8 h 24"/>
                <a:gd name="T54" fmla="*/ 3 w 144"/>
                <a:gd name="T55" fmla="*/ 9 h 24"/>
                <a:gd name="T56" fmla="*/ 6 w 144"/>
                <a:gd name="T57" fmla="*/ 10 h 24"/>
                <a:gd name="T58" fmla="*/ 8 w 144"/>
                <a:gd name="T59" fmla="*/ 11 h 24"/>
                <a:gd name="T60" fmla="*/ 11 w 144"/>
                <a:gd name="T61" fmla="*/ 12 h 24"/>
                <a:gd name="T62" fmla="*/ 15 w 144"/>
                <a:gd name="T63" fmla="*/ 13 h 24"/>
                <a:gd name="T64" fmla="*/ 18 w 144"/>
                <a:gd name="T65" fmla="*/ 15 h 24"/>
                <a:gd name="T66" fmla="*/ 22 w 144"/>
                <a:gd name="T67" fmla="*/ 16 h 24"/>
                <a:gd name="T68" fmla="*/ 26 w 144"/>
                <a:gd name="T69" fmla="*/ 17 h 24"/>
                <a:gd name="T70" fmla="*/ 30 w 144"/>
                <a:gd name="T71" fmla="*/ 18 h 24"/>
                <a:gd name="T72" fmla="*/ 33 w 144"/>
                <a:gd name="T73" fmla="*/ 20 h 24"/>
                <a:gd name="T74" fmla="*/ 36 w 144"/>
                <a:gd name="T75" fmla="*/ 22 h 24"/>
                <a:gd name="T76" fmla="*/ 38 w 144"/>
                <a:gd name="T77" fmla="*/ 22 h 24"/>
                <a:gd name="T78" fmla="*/ 40 w 144"/>
                <a:gd name="T79" fmla="*/ 23 h 24"/>
                <a:gd name="T80" fmla="*/ 41 w 144"/>
                <a:gd name="T81" fmla="*/ 24 h 24"/>
                <a:gd name="T82" fmla="*/ 144 w 144"/>
                <a:gd name="T83" fmla="*/ 6 h 24"/>
                <a:gd name="T84" fmla="*/ 144 w 144"/>
                <a:gd name="T85" fmla="*/ 6 h 24"/>
                <a:gd name="T86" fmla="*/ 144 w 144"/>
                <a:gd name="T87" fmla="*/ 5 h 24"/>
                <a:gd name="T88" fmla="*/ 144 w 144"/>
                <a:gd name="T89" fmla="*/ 5 h 24"/>
                <a:gd name="T90" fmla="*/ 144 w 144"/>
                <a:gd name="T91" fmla="*/ 4 h 24"/>
                <a:gd name="T92" fmla="*/ 144 w 144"/>
                <a:gd name="T93" fmla="*/ 3 h 24"/>
                <a:gd name="T94" fmla="*/ 142 w 144"/>
                <a:gd name="T95" fmla="*/ 1 h 24"/>
                <a:gd name="T96" fmla="*/ 142 w 144"/>
                <a:gd name="T97" fmla="*/ 0 h 24"/>
                <a:gd name="T98" fmla="*/ 141 w 144"/>
                <a:gd name="T9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4">
                  <a:moveTo>
                    <a:pt x="141" y="0"/>
                  </a:moveTo>
                  <a:lnTo>
                    <a:pt x="43" y="15"/>
                  </a:lnTo>
                  <a:lnTo>
                    <a:pt x="42" y="15"/>
                  </a:lnTo>
                  <a:lnTo>
                    <a:pt x="40" y="15"/>
                  </a:lnTo>
                  <a:lnTo>
                    <a:pt x="39" y="14"/>
                  </a:lnTo>
                  <a:lnTo>
                    <a:pt x="37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7" y="10"/>
                  </a:lnTo>
                  <a:lnTo>
                    <a:pt x="22" y="9"/>
                  </a:lnTo>
                  <a:lnTo>
                    <a:pt x="18" y="8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3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5" y="13"/>
                  </a:lnTo>
                  <a:lnTo>
                    <a:pt x="18" y="15"/>
                  </a:lnTo>
                  <a:lnTo>
                    <a:pt x="22" y="16"/>
                  </a:lnTo>
                  <a:lnTo>
                    <a:pt x="26" y="17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44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2" name="Freeform 482">
              <a:extLst>
                <a:ext uri="{FF2B5EF4-FFF2-40B4-BE49-F238E27FC236}">
                  <a16:creationId xmlns:a16="http://schemas.microsoft.com/office/drawing/2014/main" id="{1655191D-7A27-4921-8229-FBCD82C8C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355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5 h 17"/>
                <a:gd name="T12" fmla="*/ 1 w 99"/>
                <a:gd name="T13" fmla="*/ 15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3" name="Freeform 483">
              <a:extLst>
                <a:ext uri="{FF2B5EF4-FFF2-40B4-BE49-F238E27FC236}">
                  <a16:creationId xmlns:a16="http://schemas.microsoft.com/office/drawing/2014/main" id="{42682D62-C511-46C0-B36C-96DA9502C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6"/>
              <a:ext cx="43" cy="16"/>
            </a:xfrm>
            <a:custGeom>
              <a:avLst/>
              <a:gdLst>
                <a:gd name="T0" fmla="*/ 1 w 43"/>
                <a:gd name="T1" fmla="*/ 0 h 16"/>
                <a:gd name="T2" fmla="*/ 2 w 43"/>
                <a:gd name="T3" fmla="*/ 0 h 16"/>
                <a:gd name="T4" fmla="*/ 0 w 43"/>
                <a:gd name="T5" fmla="*/ 0 h 16"/>
                <a:gd name="T6" fmla="*/ 1 w 43"/>
                <a:gd name="T7" fmla="*/ 3 h 16"/>
                <a:gd name="T8" fmla="*/ 3 w 43"/>
                <a:gd name="T9" fmla="*/ 3 h 16"/>
                <a:gd name="T10" fmla="*/ 6 w 43"/>
                <a:gd name="T11" fmla="*/ 4 h 16"/>
                <a:gd name="T12" fmla="*/ 8 w 43"/>
                <a:gd name="T13" fmla="*/ 5 h 16"/>
                <a:gd name="T14" fmla="*/ 11 w 43"/>
                <a:gd name="T15" fmla="*/ 6 h 16"/>
                <a:gd name="T16" fmla="*/ 14 w 43"/>
                <a:gd name="T17" fmla="*/ 8 h 16"/>
                <a:gd name="T18" fmla="*/ 18 w 43"/>
                <a:gd name="T19" fmla="*/ 9 h 16"/>
                <a:gd name="T20" fmla="*/ 22 w 43"/>
                <a:gd name="T21" fmla="*/ 10 h 16"/>
                <a:gd name="T22" fmla="*/ 26 w 43"/>
                <a:gd name="T23" fmla="*/ 11 h 16"/>
                <a:gd name="T24" fmla="*/ 30 w 43"/>
                <a:gd name="T25" fmla="*/ 12 h 16"/>
                <a:gd name="T26" fmla="*/ 33 w 43"/>
                <a:gd name="T27" fmla="*/ 14 h 16"/>
                <a:gd name="T28" fmla="*/ 36 w 43"/>
                <a:gd name="T29" fmla="*/ 14 h 16"/>
                <a:gd name="T30" fmla="*/ 39 w 43"/>
                <a:gd name="T31" fmla="*/ 15 h 16"/>
                <a:gd name="T32" fmla="*/ 40 w 43"/>
                <a:gd name="T33" fmla="*/ 16 h 16"/>
                <a:gd name="T34" fmla="*/ 41 w 43"/>
                <a:gd name="T35" fmla="*/ 16 h 16"/>
                <a:gd name="T36" fmla="*/ 42 w 43"/>
                <a:gd name="T37" fmla="*/ 16 h 16"/>
                <a:gd name="T38" fmla="*/ 43 w 43"/>
                <a:gd name="T39" fmla="*/ 14 h 16"/>
                <a:gd name="T40" fmla="*/ 42 w 43"/>
                <a:gd name="T41" fmla="*/ 14 h 16"/>
                <a:gd name="T42" fmla="*/ 41 w 43"/>
                <a:gd name="T43" fmla="*/ 14 h 16"/>
                <a:gd name="T44" fmla="*/ 39 w 43"/>
                <a:gd name="T45" fmla="*/ 13 h 16"/>
                <a:gd name="T46" fmla="*/ 37 w 43"/>
                <a:gd name="T47" fmla="*/ 12 h 16"/>
                <a:gd name="T48" fmla="*/ 34 w 43"/>
                <a:gd name="T49" fmla="*/ 12 h 16"/>
                <a:gd name="T50" fmla="*/ 31 w 43"/>
                <a:gd name="T51" fmla="*/ 10 h 16"/>
                <a:gd name="T52" fmla="*/ 27 w 43"/>
                <a:gd name="T53" fmla="*/ 9 h 16"/>
                <a:gd name="T54" fmla="*/ 22 w 43"/>
                <a:gd name="T55" fmla="*/ 8 h 16"/>
                <a:gd name="T56" fmla="*/ 19 w 43"/>
                <a:gd name="T57" fmla="*/ 7 h 16"/>
                <a:gd name="T58" fmla="*/ 15 w 43"/>
                <a:gd name="T59" fmla="*/ 5 h 16"/>
                <a:gd name="T60" fmla="*/ 12 w 43"/>
                <a:gd name="T61" fmla="*/ 5 h 16"/>
                <a:gd name="T62" fmla="*/ 9 w 43"/>
                <a:gd name="T63" fmla="*/ 4 h 16"/>
                <a:gd name="T64" fmla="*/ 7 w 43"/>
                <a:gd name="T65" fmla="*/ 3 h 16"/>
                <a:gd name="T66" fmla="*/ 5 w 43"/>
                <a:gd name="T67" fmla="*/ 0 h 16"/>
                <a:gd name="T68" fmla="*/ 3 w 43"/>
                <a:gd name="T69" fmla="*/ 0 h 16"/>
                <a:gd name="T70" fmla="*/ 1 w 43"/>
                <a:gd name="T7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6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2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4" name="Freeform 484">
              <a:extLst>
                <a:ext uri="{FF2B5EF4-FFF2-40B4-BE49-F238E27FC236}">
                  <a16:creationId xmlns:a16="http://schemas.microsoft.com/office/drawing/2014/main" id="{E21BA8CC-AA72-4DD4-92D4-0D3F330AC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356"/>
              <a:ext cx="3" cy="8"/>
            </a:xfrm>
            <a:custGeom>
              <a:avLst/>
              <a:gdLst>
                <a:gd name="T0" fmla="*/ 1 w 3"/>
                <a:gd name="T1" fmla="*/ 8 h 8"/>
                <a:gd name="T2" fmla="*/ 2 w 3"/>
                <a:gd name="T3" fmla="*/ 7 h 8"/>
                <a:gd name="T4" fmla="*/ 2 w 3"/>
                <a:gd name="T5" fmla="*/ 6 h 8"/>
                <a:gd name="T6" fmla="*/ 2 w 3"/>
                <a:gd name="T7" fmla="*/ 5 h 8"/>
                <a:gd name="T8" fmla="*/ 2 w 3"/>
                <a:gd name="T9" fmla="*/ 5 h 8"/>
                <a:gd name="T10" fmla="*/ 2 w 3"/>
                <a:gd name="T11" fmla="*/ 4 h 8"/>
                <a:gd name="T12" fmla="*/ 3 w 3"/>
                <a:gd name="T13" fmla="*/ 3 h 8"/>
                <a:gd name="T14" fmla="*/ 3 w 3"/>
                <a:gd name="T15" fmla="*/ 3 h 8"/>
                <a:gd name="T16" fmla="*/ 3 w 3"/>
                <a:gd name="T17" fmla="*/ 1 h 8"/>
                <a:gd name="T18" fmla="*/ 3 w 3"/>
                <a:gd name="T19" fmla="*/ 0 h 8"/>
                <a:gd name="T20" fmla="*/ 2 w 3"/>
                <a:gd name="T21" fmla="*/ 0 h 8"/>
                <a:gd name="T22" fmla="*/ 2 w 3"/>
                <a:gd name="T23" fmla="*/ 0 h 8"/>
                <a:gd name="T24" fmla="*/ 1 w 3"/>
                <a:gd name="T25" fmla="*/ 0 h 8"/>
                <a:gd name="T26" fmla="*/ 1 w 3"/>
                <a:gd name="T27" fmla="*/ 1 h 8"/>
                <a:gd name="T28" fmla="*/ 1 w 3"/>
                <a:gd name="T29" fmla="*/ 3 h 8"/>
                <a:gd name="T30" fmla="*/ 0 w 3"/>
                <a:gd name="T31" fmla="*/ 5 h 8"/>
                <a:gd name="T32" fmla="*/ 0 w 3"/>
                <a:gd name="T33" fmla="*/ 5 h 8"/>
                <a:gd name="T34" fmla="*/ 0 w 3"/>
                <a:gd name="T35" fmla="*/ 7 h 8"/>
                <a:gd name="T36" fmla="*/ 1 w 3"/>
                <a:gd name="T37" fmla="*/ 8 h 8"/>
                <a:gd name="T38" fmla="*/ 1 w 3"/>
                <a:gd name="T3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5" name="Freeform 485">
              <a:extLst>
                <a:ext uri="{FF2B5EF4-FFF2-40B4-BE49-F238E27FC236}">
                  <a16:creationId xmlns:a16="http://schemas.microsoft.com/office/drawing/2014/main" id="{557CA997-FBF7-4416-B145-F4FA40AE5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63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3 h 18"/>
                <a:gd name="T12" fmla="*/ 36 w 41"/>
                <a:gd name="T13" fmla="*/ 13 h 18"/>
                <a:gd name="T14" fmla="*/ 33 w 41"/>
                <a:gd name="T15" fmla="*/ 12 h 18"/>
                <a:gd name="T16" fmla="*/ 30 w 41"/>
                <a:gd name="T17" fmla="*/ 10 h 18"/>
                <a:gd name="T18" fmla="*/ 27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6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5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6 w 41"/>
                <a:gd name="T57" fmla="*/ 11 h 18"/>
                <a:gd name="T58" fmla="*/ 29 w 41"/>
                <a:gd name="T59" fmla="*/ 12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33" y="12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6" y="11"/>
                  </a:lnTo>
                  <a:lnTo>
                    <a:pt x="29" y="12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6" name="Freeform 486">
              <a:extLst>
                <a:ext uri="{FF2B5EF4-FFF2-40B4-BE49-F238E27FC236}">
                  <a16:creationId xmlns:a16="http://schemas.microsoft.com/office/drawing/2014/main" id="{4E84A75C-ED16-4867-9089-7BFF3FDC4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3361"/>
              <a:ext cx="104" cy="20"/>
            </a:xfrm>
            <a:custGeom>
              <a:avLst/>
              <a:gdLst>
                <a:gd name="T0" fmla="*/ 104 w 104"/>
                <a:gd name="T1" fmla="*/ 1 h 20"/>
                <a:gd name="T2" fmla="*/ 101 w 104"/>
                <a:gd name="T3" fmla="*/ 1 h 20"/>
                <a:gd name="T4" fmla="*/ 103 w 104"/>
                <a:gd name="T5" fmla="*/ 0 h 20"/>
                <a:gd name="T6" fmla="*/ 0 w 104"/>
                <a:gd name="T7" fmla="*/ 18 h 20"/>
                <a:gd name="T8" fmla="*/ 0 w 104"/>
                <a:gd name="T9" fmla="*/ 20 h 20"/>
                <a:gd name="T10" fmla="*/ 103 w 104"/>
                <a:gd name="T11" fmla="*/ 3 h 20"/>
                <a:gd name="T12" fmla="*/ 104 w 104"/>
                <a:gd name="T13" fmla="*/ 1 h 20"/>
                <a:gd name="T14" fmla="*/ 103 w 104"/>
                <a:gd name="T15" fmla="*/ 3 h 20"/>
                <a:gd name="T16" fmla="*/ 104 w 104"/>
                <a:gd name="T17" fmla="*/ 3 h 20"/>
                <a:gd name="T18" fmla="*/ 104 w 104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0">
                  <a:moveTo>
                    <a:pt x="104" y="1"/>
                  </a:moveTo>
                  <a:lnTo>
                    <a:pt x="101" y="1"/>
                  </a:lnTo>
                  <a:lnTo>
                    <a:pt x="103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3" y="3"/>
                  </a:lnTo>
                  <a:lnTo>
                    <a:pt x="104" y="1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7" name="Freeform 487">
              <a:extLst>
                <a:ext uri="{FF2B5EF4-FFF2-40B4-BE49-F238E27FC236}">
                  <a16:creationId xmlns:a16="http://schemas.microsoft.com/office/drawing/2014/main" id="{6323B3D6-EE9C-4DB8-91AA-AAEFA5510E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355"/>
              <a:ext cx="5" cy="7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1 h 7"/>
                <a:gd name="T4" fmla="*/ 0 w 5"/>
                <a:gd name="T5" fmla="*/ 1 h 7"/>
                <a:gd name="T6" fmla="*/ 1 w 5"/>
                <a:gd name="T7" fmla="*/ 2 h 7"/>
                <a:gd name="T8" fmla="*/ 1 w 5"/>
                <a:gd name="T9" fmla="*/ 4 h 7"/>
                <a:gd name="T10" fmla="*/ 2 w 5"/>
                <a:gd name="T11" fmla="*/ 4 h 7"/>
                <a:gd name="T12" fmla="*/ 2 w 5"/>
                <a:gd name="T13" fmla="*/ 5 h 7"/>
                <a:gd name="T14" fmla="*/ 2 w 5"/>
                <a:gd name="T15" fmla="*/ 6 h 7"/>
                <a:gd name="T16" fmla="*/ 2 w 5"/>
                <a:gd name="T17" fmla="*/ 6 h 7"/>
                <a:gd name="T18" fmla="*/ 2 w 5"/>
                <a:gd name="T19" fmla="*/ 7 h 7"/>
                <a:gd name="T20" fmla="*/ 2 w 5"/>
                <a:gd name="T21" fmla="*/ 7 h 7"/>
                <a:gd name="T22" fmla="*/ 5 w 5"/>
                <a:gd name="T23" fmla="*/ 7 h 7"/>
                <a:gd name="T24" fmla="*/ 5 w 5"/>
                <a:gd name="T25" fmla="*/ 7 h 7"/>
                <a:gd name="T26" fmla="*/ 5 w 5"/>
                <a:gd name="T27" fmla="*/ 6 h 7"/>
                <a:gd name="T28" fmla="*/ 5 w 5"/>
                <a:gd name="T29" fmla="*/ 6 h 7"/>
                <a:gd name="T30" fmla="*/ 5 w 5"/>
                <a:gd name="T31" fmla="*/ 5 h 7"/>
                <a:gd name="T32" fmla="*/ 5 w 5"/>
                <a:gd name="T33" fmla="*/ 4 h 7"/>
                <a:gd name="T34" fmla="*/ 4 w 5"/>
                <a:gd name="T35" fmla="*/ 1 h 7"/>
                <a:gd name="T36" fmla="*/ 2 w 5"/>
                <a:gd name="T37" fmla="*/ 0 h 7"/>
                <a:gd name="T38" fmla="*/ 1 w 5"/>
                <a:gd name="T39" fmla="*/ 0 h 7"/>
                <a:gd name="T40" fmla="*/ 0 w 5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8" name="Freeform 488">
              <a:extLst>
                <a:ext uri="{FF2B5EF4-FFF2-40B4-BE49-F238E27FC236}">
                  <a16:creationId xmlns:a16="http://schemas.microsoft.com/office/drawing/2014/main" id="{86401E9F-1428-460E-90ED-98A1AADC7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355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5 h 17"/>
                <a:gd name="T12" fmla="*/ 1 w 99"/>
                <a:gd name="T13" fmla="*/ 15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09" name="Freeform 489">
              <a:extLst>
                <a:ext uri="{FF2B5EF4-FFF2-40B4-BE49-F238E27FC236}">
                  <a16:creationId xmlns:a16="http://schemas.microsoft.com/office/drawing/2014/main" id="{0DDA9249-3A6C-411C-A09B-7D96AF83E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6"/>
              <a:ext cx="43" cy="16"/>
            </a:xfrm>
            <a:custGeom>
              <a:avLst/>
              <a:gdLst>
                <a:gd name="T0" fmla="*/ 3 w 43"/>
                <a:gd name="T1" fmla="*/ 0 h 16"/>
                <a:gd name="T2" fmla="*/ 0 w 43"/>
                <a:gd name="T3" fmla="*/ 0 h 16"/>
                <a:gd name="T4" fmla="*/ 1 w 43"/>
                <a:gd name="T5" fmla="*/ 3 h 16"/>
                <a:gd name="T6" fmla="*/ 3 w 43"/>
                <a:gd name="T7" fmla="*/ 3 h 16"/>
                <a:gd name="T8" fmla="*/ 6 w 43"/>
                <a:gd name="T9" fmla="*/ 4 h 16"/>
                <a:gd name="T10" fmla="*/ 8 w 43"/>
                <a:gd name="T11" fmla="*/ 5 h 16"/>
                <a:gd name="T12" fmla="*/ 11 w 43"/>
                <a:gd name="T13" fmla="*/ 6 h 16"/>
                <a:gd name="T14" fmla="*/ 14 w 43"/>
                <a:gd name="T15" fmla="*/ 8 h 16"/>
                <a:gd name="T16" fmla="*/ 18 w 43"/>
                <a:gd name="T17" fmla="*/ 9 h 16"/>
                <a:gd name="T18" fmla="*/ 22 w 43"/>
                <a:gd name="T19" fmla="*/ 10 h 16"/>
                <a:gd name="T20" fmla="*/ 26 w 43"/>
                <a:gd name="T21" fmla="*/ 11 h 16"/>
                <a:gd name="T22" fmla="*/ 30 w 43"/>
                <a:gd name="T23" fmla="*/ 12 h 16"/>
                <a:gd name="T24" fmla="*/ 33 w 43"/>
                <a:gd name="T25" fmla="*/ 14 h 16"/>
                <a:gd name="T26" fmla="*/ 36 w 43"/>
                <a:gd name="T27" fmla="*/ 14 h 16"/>
                <a:gd name="T28" fmla="*/ 39 w 43"/>
                <a:gd name="T29" fmla="*/ 15 h 16"/>
                <a:gd name="T30" fmla="*/ 40 w 43"/>
                <a:gd name="T31" fmla="*/ 16 h 16"/>
                <a:gd name="T32" fmla="*/ 41 w 43"/>
                <a:gd name="T33" fmla="*/ 16 h 16"/>
                <a:gd name="T34" fmla="*/ 42 w 43"/>
                <a:gd name="T35" fmla="*/ 16 h 16"/>
                <a:gd name="T36" fmla="*/ 43 w 43"/>
                <a:gd name="T37" fmla="*/ 14 h 16"/>
                <a:gd name="T38" fmla="*/ 42 w 43"/>
                <a:gd name="T39" fmla="*/ 14 h 16"/>
                <a:gd name="T40" fmla="*/ 41 w 43"/>
                <a:gd name="T41" fmla="*/ 14 h 16"/>
                <a:gd name="T42" fmla="*/ 39 w 43"/>
                <a:gd name="T43" fmla="*/ 13 h 16"/>
                <a:gd name="T44" fmla="*/ 37 w 43"/>
                <a:gd name="T45" fmla="*/ 12 h 16"/>
                <a:gd name="T46" fmla="*/ 34 w 43"/>
                <a:gd name="T47" fmla="*/ 12 h 16"/>
                <a:gd name="T48" fmla="*/ 31 w 43"/>
                <a:gd name="T49" fmla="*/ 10 h 16"/>
                <a:gd name="T50" fmla="*/ 27 w 43"/>
                <a:gd name="T51" fmla="*/ 9 h 16"/>
                <a:gd name="T52" fmla="*/ 22 w 43"/>
                <a:gd name="T53" fmla="*/ 8 h 16"/>
                <a:gd name="T54" fmla="*/ 19 w 43"/>
                <a:gd name="T55" fmla="*/ 7 h 16"/>
                <a:gd name="T56" fmla="*/ 15 w 43"/>
                <a:gd name="T57" fmla="*/ 5 h 16"/>
                <a:gd name="T58" fmla="*/ 12 w 43"/>
                <a:gd name="T59" fmla="*/ 5 h 16"/>
                <a:gd name="T60" fmla="*/ 9 w 43"/>
                <a:gd name="T61" fmla="*/ 4 h 16"/>
                <a:gd name="T62" fmla="*/ 7 w 43"/>
                <a:gd name="T63" fmla="*/ 3 h 16"/>
                <a:gd name="T64" fmla="*/ 5 w 43"/>
                <a:gd name="T65" fmla="*/ 0 h 16"/>
                <a:gd name="T66" fmla="*/ 3 w 43"/>
                <a:gd name="T67" fmla="*/ 0 h 16"/>
                <a:gd name="T68" fmla="*/ 3 w 43"/>
                <a:gd name="T6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6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2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0" name="Freeform 490">
              <a:extLst>
                <a:ext uri="{FF2B5EF4-FFF2-40B4-BE49-F238E27FC236}">
                  <a16:creationId xmlns:a16="http://schemas.microsoft.com/office/drawing/2014/main" id="{915A0500-EF1A-4633-B081-03785582E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345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6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6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6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6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1" name="Freeform 491">
              <a:extLst>
                <a:ext uri="{FF2B5EF4-FFF2-40B4-BE49-F238E27FC236}">
                  <a16:creationId xmlns:a16="http://schemas.microsoft.com/office/drawing/2014/main" id="{66D50874-CFAD-4E65-A0DF-F4A3595DE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337"/>
              <a:ext cx="32" cy="16"/>
            </a:xfrm>
            <a:custGeom>
              <a:avLst/>
              <a:gdLst>
                <a:gd name="T0" fmla="*/ 32 w 32"/>
                <a:gd name="T1" fmla="*/ 2 h 16"/>
                <a:gd name="T2" fmla="*/ 31 w 32"/>
                <a:gd name="T3" fmla="*/ 0 h 16"/>
                <a:gd name="T4" fmla="*/ 30 w 32"/>
                <a:gd name="T5" fmla="*/ 0 h 16"/>
                <a:gd name="T6" fmla="*/ 29 w 32"/>
                <a:gd name="T7" fmla="*/ 2 h 16"/>
                <a:gd name="T8" fmla="*/ 28 w 32"/>
                <a:gd name="T9" fmla="*/ 3 h 16"/>
                <a:gd name="T10" fmla="*/ 27 w 32"/>
                <a:gd name="T11" fmla="*/ 4 h 16"/>
                <a:gd name="T12" fmla="*/ 25 w 32"/>
                <a:gd name="T13" fmla="*/ 5 h 16"/>
                <a:gd name="T14" fmla="*/ 24 w 32"/>
                <a:gd name="T15" fmla="*/ 6 h 16"/>
                <a:gd name="T16" fmla="*/ 22 w 32"/>
                <a:gd name="T17" fmla="*/ 7 h 16"/>
                <a:gd name="T18" fmla="*/ 20 w 32"/>
                <a:gd name="T19" fmla="*/ 9 h 16"/>
                <a:gd name="T20" fmla="*/ 18 w 32"/>
                <a:gd name="T21" fmla="*/ 10 h 16"/>
                <a:gd name="T22" fmla="*/ 16 w 32"/>
                <a:gd name="T23" fmla="*/ 11 h 16"/>
                <a:gd name="T24" fmla="*/ 13 w 32"/>
                <a:gd name="T25" fmla="*/ 12 h 16"/>
                <a:gd name="T26" fmla="*/ 11 w 32"/>
                <a:gd name="T27" fmla="*/ 12 h 16"/>
                <a:gd name="T28" fmla="*/ 8 w 32"/>
                <a:gd name="T29" fmla="*/ 13 h 16"/>
                <a:gd name="T30" fmla="*/ 5 w 32"/>
                <a:gd name="T31" fmla="*/ 14 h 16"/>
                <a:gd name="T32" fmla="*/ 3 w 32"/>
                <a:gd name="T33" fmla="*/ 14 h 16"/>
                <a:gd name="T34" fmla="*/ 0 w 32"/>
                <a:gd name="T35" fmla="*/ 14 h 16"/>
                <a:gd name="T36" fmla="*/ 0 w 32"/>
                <a:gd name="T37" fmla="*/ 16 h 16"/>
                <a:gd name="T38" fmla="*/ 3 w 32"/>
                <a:gd name="T39" fmla="*/ 16 h 16"/>
                <a:gd name="T40" fmla="*/ 6 w 32"/>
                <a:gd name="T41" fmla="*/ 16 h 16"/>
                <a:gd name="T42" fmla="*/ 8 w 32"/>
                <a:gd name="T43" fmla="*/ 15 h 16"/>
                <a:gd name="T44" fmla="*/ 11 w 32"/>
                <a:gd name="T45" fmla="*/ 14 h 16"/>
                <a:gd name="T46" fmla="*/ 13 w 32"/>
                <a:gd name="T47" fmla="*/ 14 h 16"/>
                <a:gd name="T48" fmla="*/ 17 w 32"/>
                <a:gd name="T49" fmla="*/ 13 h 16"/>
                <a:gd name="T50" fmla="*/ 19 w 32"/>
                <a:gd name="T51" fmla="*/ 11 h 16"/>
                <a:gd name="T52" fmla="*/ 21 w 32"/>
                <a:gd name="T53" fmla="*/ 10 h 16"/>
                <a:gd name="T54" fmla="*/ 23 w 32"/>
                <a:gd name="T55" fmla="*/ 9 h 16"/>
                <a:gd name="T56" fmla="*/ 25 w 32"/>
                <a:gd name="T57" fmla="*/ 8 h 16"/>
                <a:gd name="T58" fmla="*/ 26 w 32"/>
                <a:gd name="T59" fmla="*/ 7 h 16"/>
                <a:gd name="T60" fmla="*/ 28 w 32"/>
                <a:gd name="T61" fmla="*/ 6 h 16"/>
                <a:gd name="T62" fmla="*/ 29 w 32"/>
                <a:gd name="T63" fmla="*/ 5 h 16"/>
                <a:gd name="T64" fmla="*/ 30 w 32"/>
                <a:gd name="T65" fmla="*/ 4 h 16"/>
                <a:gd name="T66" fmla="*/ 31 w 32"/>
                <a:gd name="T67" fmla="*/ 3 h 16"/>
                <a:gd name="T68" fmla="*/ 32 w 32"/>
                <a:gd name="T6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6">
                  <a:moveTo>
                    <a:pt x="32" y="2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2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8" y="13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2" name="Freeform 492">
              <a:extLst>
                <a:ext uri="{FF2B5EF4-FFF2-40B4-BE49-F238E27FC236}">
                  <a16:creationId xmlns:a16="http://schemas.microsoft.com/office/drawing/2014/main" id="{94A24058-CC1E-48FD-81B2-3936D8F4C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341"/>
              <a:ext cx="37" cy="18"/>
            </a:xfrm>
            <a:custGeom>
              <a:avLst/>
              <a:gdLst>
                <a:gd name="T0" fmla="*/ 0 w 37"/>
                <a:gd name="T1" fmla="*/ 15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6 h 18"/>
                <a:gd name="T10" fmla="*/ 13 w 37"/>
                <a:gd name="T11" fmla="*/ 15 h 18"/>
                <a:gd name="T12" fmla="*/ 18 w 37"/>
                <a:gd name="T13" fmla="*/ 14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4 w 37"/>
                <a:gd name="T27" fmla="*/ 6 h 18"/>
                <a:gd name="T28" fmla="*/ 35 w 37"/>
                <a:gd name="T29" fmla="*/ 4 h 18"/>
                <a:gd name="T30" fmla="*/ 36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6 w 37"/>
                <a:gd name="T37" fmla="*/ 0 h 18"/>
                <a:gd name="T38" fmla="*/ 35 w 37"/>
                <a:gd name="T39" fmla="*/ 1 h 18"/>
                <a:gd name="T40" fmla="*/ 34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4 h 18"/>
                <a:gd name="T64" fmla="*/ 7 w 37"/>
                <a:gd name="T65" fmla="*/ 15 h 18"/>
                <a:gd name="T66" fmla="*/ 3 w 37"/>
                <a:gd name="T67" fmla="*/ 15 h 18"/>
                <a:gd name="T68" fmla="*/ 0 w 37"/>
                <a:gd name="T69" fmla="*/ 15 h 18"/>
                <a:gd name="T70" fmla="*/ 0 w 37"/>
                <a:gd name="T7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5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3" name="Freeform 493">
              <a:extLst>
                <a:ext uri="{FF2B5EF4-FFF2-40B4-BE49-F238E27FC236}">
                  <a16:creationId xmlns:a16="http://schemas.microsoft.com/office/drawing/2014/main" id="{EDEA7C35-6219-49F6-AF4D-939290BE60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349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6 h 11"/>
                <a:gd name="T18" fmla="*/ 14 w 38"/>
                <a:gd name="T19" fmla="*/ 7 h 11"/>
                <a:gd name="T20" fmla="*/ 16 w 38"/>
                <a:gd name="T21" fmla="*/ 7 h 11"/>
                <a:gd name="T22" fmla="*/ 19 w 38"/>
                <a:gd name="T23" fmla="*/ 7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4 w 38"/>
                <a:gd name="T31" fmla="*/ 11 h 11"/>
                <a:gd name="T32" fmla="*/ 38 w 38"/>
                <a:gd name="T33" fmla="*/ 10 h 11"/>
                <a:gd name="T34" fmla="*/ 38 w 38"/>
                <a:gd name="T35" fmla="*/ 7 h 11"/>
                <a:gd name="T36" fmla="*/ 34 w 38"/>
                <a:gd name="T37" fmla="*/ 7 h 11"/>
                <a:gd name="T38" fmla="*/ 29 w 38"/>
                <a:gd name="T39" fmla="*/ 7 h 11"/>
                <a:gd name="T40" fmla="*/ 26 w 38"/>
                <a:gd name="T41" fmla="*/ 7 h 11"/>
                <a:gd name="T42" fmla="*/ 23 w 38"/>
                <a:gd name="T43" fmla="*/ 7 h 11"/>
                <a:gd name="T44" fmla="*/ 20 w 38"/>
                <a:gd name="T45" fmla="*/ 6 h 11"/>
                <a:gd name="T46" fmla="*/ 17 w 38"/>
                <a:gd name="T47" fmla="*/ 5 h 11"/>
                <a:gd name="T48" fmla="*/ 14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4" y="11"/>
                  </a:lnTo>
                  <a:lnTo>
                    <a:pt x="38" y="10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4" name="Freeform 494">
              <a:extLst>
                <a:ext uri="{FF2B5EF4-FFF2-40B4-BE49-F238E27FC236}">
                  <a16:creationId xmlns:a16="http://schemas.microsoft.com/office/drawing/2014/main" id="{CC62CDFF-CDF5-42A3-A98C-5B15BF7D1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3340"/>
              <a:ext cx="9" cy="10"/>
            </a:xfrm>
            <a:custGeom>
              <a:avLst/>
              <a:gdLst>
                <a:gd name="T0" fmla="*/ 2 w 9"/>
                <a:gd name="T1" fmla="*/ 0 h 10"/>
                <a:gd name="T2" fmla="*/ 0 w 9"/>
                <a:gd name="T3" fmla="*/ 1 h 10"/>
                <a:gd name="T4" fmla="*/ 1 w 9"/>
                <a:gd name="T5" fmla="*/ 2 h 10"/>
                <a:gd name="T6" fmla="*/ 2 w 9"/>
                <a:gd name="T7" fmla="*/ 3 h 10"/>
                <a:gd name="T8" fmla="*/ 3 w 9"/>
                <a:gd name="T9" fmla="*/ 5 h 10"/>
                <a:gd name="T10" fmla="*/ 4 w 9"/>
                <a:gd name="T11" fmla="*/ 6 h 10"/>
                <a:gd name="T12" fmla="*/ 5 w 9"/>
                <a:gd name="T13" fmla="*/ 8 h 10"/>
                <a:gd name="T14" fmla="*/ 6 w 9"/>
                <a:gd name="T15" fmla="*/ 9 h 10"/>
                <a:gd name="T16" fmla="*/ 7 w 9"/>
                <a:gd name="T17" fmla="*/ 10 h 10"/>
                <a:gd name="T18" fmla="*/ 9 w 9"/>
                <a:gd name="T19" fmla="*/ 9 h 10"/>
                <a:gd name="T20" fmla="*/ 8 w 9"/>
                <a:gd name="T21" fmla="*/ 8 h 10"/>
                <a:gd name="T22" fmla="*/ 7 w 9"/>
                <a:gd name="T23" fmla="*/ 6 h 10"/>
                <a:gd name="T24" fmla="*/ 5 w 9"/>
                <a:gd name="T25" fmla="*/ 5 h 10"/>
                <a:gd name="T26" fmla="*/ 4 w 9"/>
                <a:gd name="T27" fmla="*/ 4 h 10"/>
                <a:gd name="T28" fmla="*/ 3 w 9"/>
                <a:gd name="T29" fmla="*/ 2 h 10"/>
                <a:gd name="T30" fmla="*/ 3 w 9"/>
                <a:gd name="T31" fmla="*/ 1 h 10"/>
                <a:gd name="T32" fmla="*/ 2 w 9"/>
                <a:gd name="T33" fmla="*/ 0 h 10"/>
                <a:gd name="T34" fmla="*/ 2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5" name="Freeform 495">
              <a:extLst>
                <a:ext uri="{FF2B5EF4-FFF2-40B4-BE49-F238E27FC236}">
                  <a16:creationId xmlns:a16="http://schemas.microsoft.com/office/drawing/2014/main" id="{F70181D0-E1F1-4C2E-A21E-95224F585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50"/>
              <a:ext cx="114" cy="85"/>
            </a:xfrm>
            <a:custGeom>
              <a:avLst/>
              <a:gdLst>
                <a:gd name="T0" fmla="*/ 114 w 114"/>
                <a:gd name="T1" fmla="*/ 39 h 85"/>
                <a:gd name="T2" fmla="*/ 1 w 114"/>
                <a:gd name="T3" fmla="*/ 0 h 85"/>
                <a:gd name="T4" fmla="*/ 0 w 114"/>
                <a:gd name="T5" fmla="*/ 43 h 85"/>
                <a:gd name="T6" fmla="*/ 114 w 114"/>
                <a:gd name="T7" fmla="*/ 85 h 85"/>
                <a:gd name="T8" fmla="*/ 114 w 114"/>
                <a:gd name="T9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5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5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6" name="Freeform 496">
              <a:extLst>
                <a:ext uri="{FF2B5EF4-FFF2-40B4-BE49-F238E27FC236}">
                  <a16:creationId xmlns:a16="http://schemas.microsoft.com/office/drawing/2014/main" id="{92A31DD4-1FE7-4E64-A9D1-A14D4524B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49"/>
              <a:ext cx="116" cy="41"/>
            </a:xfrm>
            <a:custGeom>
              <a:avLst/>
              <a:gdLst>
                <a:gd name="T0" fmla="*/ 1 w 116"/>
                <a:gd name="T1" fmla="*/ 2 h 41"/>
                <a:gd name="T2" fmla="*/ 2 w 116"/>
                <a:gd name="T3" fmla="*/ 1 h 41"/>
                <a:gd name="T4" fmla="*/ 1 w 116"/>
                <a:gd name="T5" fmla="*/ 2 h 41"/>
                <a:gd name="T6" fmla="*/ 114 w 116"/>
                <a:gd name="T7" fmla="*/ 41 h 41"/>
                <a:gd name="T8" fmla="*/ 116 w 116"/>
                <a:gd name="T9" fmla="*/ 39 h 41"/>
                <a:gd name="T10" fmla="*/ 2 w 116"/>
                <a:gd name="T11" fmla="*/ 0 h 41"/>
                <a:gd name="T12" fmla="*/ 0 w 116"/>
                <a:gd name="T13" fmla="*/ 1 h 41"/>
                <a:gd name="T14" fmla="*/ 2 w 116"/>
                <a:gd name="T15" fmla="*/ 0 h 41"/>
                <a:gd name="T16" fmla="*/ 1 w 116"/>
                <a:gd name="T17" fmla="*/ 0 h 41"/>
                <a:gd name="T18" fmla="*/ 0 w 116"/>
                <a:gd name="T19" fmla="*/ 0 h 41"/>
                <a:gd name="T20" fmla="*/ 0 w 116"/>
                <a:gd name="T21" fmla="*/ 1 h 41"/>
                <a:gd name="T22" fmla="*/ 1 w 116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7" name="Freeform 497">
              <a:extLst>
                <a:ext uri="{FF2B5EF4-FFF2-40B4-BE49-F238E27FC236}">
                  <a16:creationId xmlns:a16="http://schemas.microsoft.com/office/drawing/2014/main" id="{F46582F9-E506-42CE-BC3E-96E65E7F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3350"/>
              <a:ext cx="3" cy="44"/>
            </a:xfrm>
            <a:custGeom>
              <a:avLst/>
              <a:gdLst>
                <a:gd name="T0" fmla="*/ 1 w 3"/>
                <a:gd name="T1" fmla="*/ 43 h 44"/>
                <a:gd name="T2" fmla="*/ 1 w 3"/>
                <a:gd name="T3" fmla="*/ 42 h 44"/>
                <a:gd name="T4" fmla="*/ 1 w 3"/>
                <a:gd name="T5" fmla="*/ 43 h 44"/>
                <a:gd name="T6" fmla="*/ 3 w 3"/>
                <a:gd name="T7" fmla="*/ 0 h 44"/>
                <a:gd name="T8" fmla="*/ 1 w 3"/>
                <a:gd name="T9" fmla="*/ 0 h 44"/>
                <a:gd name="T10" fmla="*/ 0 w 3"/>
                <a:gd name="T11" fmla="*/ 43 h 44"/>
                <a:gd name="T12" fmla="*/ 1 w 3"/>
                <a:gd name="T13" fmla="*/ 44 h 44"/>
                <a:gd name="T14" fmla="*/ 0 w 3"/>
                <a:gd name="T15" fmla="*/ 43 h 44"/>
                <a:gd name="T16" fmla="*/ 0 w 3"/>
                <a:gd name="T17" fmla="*/ 44 h 44"/>
                <a:gd name="T18" fmla="*/ 1 w 3"/>
                <a:gd name="T19" fmla="*/ 44 h 44"/>
                <a:gd name="T20" fmla="*/ 1 w 3"/>
                <a:gd name="T21" fmla="*/ 44 h 44"/>
                <a:gd name="T22" fmla="*/ 1 w 3"/>
                <a:gd name="T2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4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8" name="Freeform 498">
              <a:extLst>
                <a:ext uri="{FF2B5EF4-FFF2-40B4-BE49-F238E27FC236}">
                  <a16:creationId xmlns:a16="http://schemas.microsoft.com/office/drawing/2014/main" id="{7FA0FE6B-471B-49EA-8A36-73E8E3511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92"/>
              <a:ext cx="116" cy="45"/>
            </a:xfrm>
            <a:custGeom>
              <a:avLst/>
              <a:gdLst>
                <a:gd name="T0" fmla="*/ 116 w 116"/>
                <a:gd name="T1" fmla="*/ 42 h 45"/>
                <a:gd name="T2" fmla="*/ 113 w 116"/>
                <a:gd name="T3" fmla="*/ 43 h 45"/>
                <a:gd name="T4" fmla="*/ 116 w 116"/>
                <a:gd name="T5" fmla="*/ 42 h 45"/>
                <a:gd name="T6" fmla="*/ 0 w 116"/>
                <a:gd name="T7" fmla="*/ 0 h 45"/>
                <a:gd name="T8" fmla="*/ 0 w 116"/>
                <a:gd name="T9" fmla="*/ 2 h 45"/>
                <a:gd name="T10" fmla="*/ 114 w 116"/>
                <a:gd name="T11" fmla="*/ 45 h 45"/>
                <a:gd name="T12" fmla="*/ 116 w 116"/>
                <a:gd name="T13" fmla="*/ 43 h 45"/>
                <a:gd name="T14" fmla="*/ 114 w 116"/>
                <a:gd name="T15" fmla="*/ 45 h 45"/>
                <a:gd name="T16" fmla="*/ 116 w 116"/>
                <a:gd name="T17" fmla="*/ 45 h 45"/>
                <a:gd name="T18" fmla="*/ 116 w 116"/>
                <a:gd name="T19" fmla="*/ 43 h 45"/>
                <a:gd name="T20" fmla="*/ 116 w 116"/>
                <a:gd name="T21" fmla="*/ 42 h 45"/>
                <a:gd name="T22" fmla="*/ 116 w 116"/>
                <a:gd name="T2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45">
                  <a:moveTo>
                    <a:pt x="116" y="42"/>
                  </a:moveTo>
                  <a:lnTo>
                    <a:pt x="113" y="43"/>
                  </a:lnTo>
                  <a:lnTo>
                    <a:pt x="116" y="4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14" y="45"/>
                  </a:lnTo>
                  <a:lnTo>
                    <a:pt x="116" y="43"/>
                  </a:lnTo>
                  <a:lnTo>
                    <a:pt x="114" y="45"/>
                  </a:lnTo>
                  <a:lnTo>
                    <a:pt x="116" y="45"/>
                  </a:lnTo>
                  <a:lnTo>
                    <a:pt x="116" y="43"/>
                  </a:lnTo>
                  <a:lnTo>
                    <a:pt x="116" y="42"/>
                  </a:lnTo>
                  <a:lnTo>
                    <a:pt x="11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19" name="Freeform 499">
              <a:extLst>
                <a:ext uri="{FF2B5EF4-FFF2-40B4-BE49-F238E27FC236}">
                  <a16:creationId xmlns:a16="http://schemas.microsoft.com/office/drawing/2014/main" id="{15B6B37E-ED4D-490D-B18B-4AACCDCB4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88"/>
              <a:ext cx="3" cy="47"/>
            </a:xfrm>
            <a:custGeom>
              <a:avLst/>
              <a:gdLst>
                <a:gd name="T0" fmla="*/ 0 w 3"/>
                <a:gd name="T1" fmla="*/ 1 h 47"/>
                <a:gd name="T2" fmla="*/ 1 w 3"/>
                <a:gd name="T3" fmla="*/ 2 h 47"/>
                <a:gd name="T4" fmla="*/ 0 w 3"/>
                <a:gd name="T5" fmla="*/ 1 h 47"/>
                <a:gd name="T6" fmla="*/ 0 w 3"/>
                <a:gd name="T7" fmla="*/ 47 h 47"/>
                <a:gd name="T8" fmla="*/ 3 w 3"/>
                <a:gd name="T9" fmla="*/ 47 h 47"/>
                <a:gd name="T10" fmla="*/ 3 w 3"/>
                <a:gd name="T11" fmla="*/ 1 h 47"/>
                <a:gd name="T12" fmla="*/ 3 w 3"/>
                <a:gd name="T13" fmla="*/ 0 h 47"/>
                <a:gd name="T14" fmla="*/ 3 w 3"/>
                <a:gd name="T15" fmla="*/ 1 h 47"/>
                <a:gd name="T16" fmla="*/ 3 w 3"/>
                <a:gd name="T17" fmla="*/ 0 h 47"/>
                <a:gd name="T18" fmla="*/ 1 w 3"/>
                <a:gd name="T19" fmla="*/ 0 h 47"/>
                <a:gd name="T20" fmla="*/ 1 w 3"/>
                <a:gd name="T21" fmla="*/ 0 h 47"/>
                <a:gd name="T22" fmla="*/ 0 w 3"/>
                <a:gd name="T2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7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0" name="Freeform 500">
              <a:extLst>
                <a:ext uri="{FF2B5EF4-FFF2-40B4-BE49-F238E27FC236}">
                  <a16:creationId xmlns:a16="http://schemas.microsoft.com/office/drawing/2014/main" id="{112D9BF0-08E2-4CD3-B88D-8AC26DBDCF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379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1" name="Freeform 501">
              <a:extLst>
                <a:ext uri="{FF2B5EF4-FFF2-40B4-BE49-F238E27FC236}">
                  <a16:creationId xmlns:a16="http://schemas.microsoft.com/office/drawing/2014/main" id="{2088D9B8-B22E-4408-8D15-47E32FD0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401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4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3 h 16"/>
                <a:gd name="T12" fmla="*/ 1 w 89"/>
                <a:gd name="T13" fmla="*/ 14 h 16"/>
                <a:gd name="T14" fmla="*/ 0 w 89"/>
                <a:gd name="T15" fmla="*/ 14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2" name="Freeform 502">
              <a:extLst>
                <a:ext uri="{FF2B5EF4-FFF2-40B4-BE49-F238E27FC236}">
                  <a16:creationId xmlns:a16="http://schemas.microsoft.com/office/drawing/2014/main" id="{80AAADFA-F804-4EF9-A0AE-84D79238D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393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0 w 1"/>
                <a:gd name="T5" fmla="*/ 0 h 22"/>
                <a:gd name="T6" fmla="*/ 0 w 1"/>
                <a:gd name="T7" fmla="*/ 22 h 22"/>
                <a:gd name="T8" fmla="*/ 1 w 1"/>
                <a:gd name="T9" fmla="*/ 22 h 22"/>
                <a:gd name="T10" fmla="*/ 1 w 1"/>
                <a:gd name="T11" fmla="*/ 0 h 22"/>
                <a:gd name="T12" fmla="*/ 0 w 1"/>
                <a:gd name="T13" fmla="*/ 1 h 22"/>
                <a:gd name="T14" fmla="*/ 0 w 1"/>
                <a:gd name="T15" fmla="*/ 0 h 22"/>
                <a:gd name="T16" fmla="*/ 0 w 1"/>
                <a:gd name="T17" fmla="*/ 0 h 22"/>
                <a:gd name="T18" fmla="*/ 0 w 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3" name="Freeform 503">
              <a:extLst>
                <a:ext uri="{FF2B5EF4-FFF2-40B4-BE49-F238E27FC236}">
                  <a16:creationId xmlns:a16="http://schemas.microsoft.com/office/drawing/2014/main" id="{C8832142-1A1B-423C-8353-89D7FE450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378"/>
              <a:ext cx="90" cy="16"/>
            </a:xfrm>
            <a:custGeom>
              <a:avLst/>
              <a:gdLst>
                <a:gd name="T0" fmla="*/ 89 w 90"/>
                <a:gd name="T1" fmla="*/ 0 h 16"/>
                <a:gd name="T2" fmla="*/ 90 w 90"/>
                <a:gd name="T3" fmla="*/ 1 h 16"/>
                <a:gd name="T4" fmla="*/ 89 w 90"/>
                <a:gd name="T5" fmla="*/ 0 h 16"/>
                <a:gd name="T6" fmla="*/ 0 w 90"/>
                <a:gd name="T7" fmla="*/ 15 h 16"/>
                <a:gd name="T8" fmla="*/ 0 w 90"/>
                <a:gd name="T9" fmla="*/ 16 h 16"/>
                <a:gd name="T10" fmla="*/ 89 w 90"/>
                <a:gd name="T11" fmla="*/ 2 h 16"/>
                <a:gd name="T12" fmla="*/ 88 w 90"/>
                <a:gd name="T13" fmla="*/ 1 h 16"/>
                <a:gd name="T14" fmla="*/ 90 w 90"/>
                <a:gd name="T15" fmla="*/ 1 h 16"/>
                <a:gd name="T16" fmla="*/ 90 w 90"/>
                <a:gd name="T17" fmla="*/ 0 h 16"/>
                <a:gd name="T18" fmla="*/ 89 w 9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6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4" name="Freeform 504">
              <a:extLst>
                <a:ext uri="{FF2B5EF4-FFF2-40B4-BE49-F238E27FC236}">
                  <a16:creationId xmlns:a16="http://schemas.microsoft.com/office/drawing/2014/main" id="{42F1F2C2-CA05-40B4-8C9E-069020D96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364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5" name="Freeform 505">
              <a:extLst>
                <a:ext uri="{FF2B5EF4-FFF2-40B4-BE49-F238E27FC236}">
                  <a16:creationId xmlns:a16="http://schemas.microsoft.com/office/drawing/2014/main" id="{2A17D6C2-5188-402D-B35F-C935FCD6E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388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6" name="Freeform 506">
              <a:extLst>
                <a:ext uri="{FF2B5EF4-FFF2-40B4-BE49-F238E27FC236}">
                  <a16:creationId xmlns:a16="http://schemas.microsoft.com/office/drawing/2014/main" id="{3448BFCB-5629-4E38-AEA5-7C9D76C2F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3394"/>
              <a:ext cx="212" cy="65"/>
            </a:xfrm>
            <a:custGeom>
              <a:avLst/>
              <a:gdLst>
                <a:gd name="T0" fmla="*/ 0 w 212"/>
                <a:gd name="T1" fmla="*/ 34 h 65"/>
                <a:gd name="T2" fmla="*/ 19 w 212"/>
                <a:gd name="T3" fmla="*/ 63 h 65"/>
                <a:gd name="T4" fmla="*/ 22 w 212"/>
                <a:gd name="T5" fmla="*/ 65 h 65"/>
                <a:gd name="T6" fmla="*/ 26 w 212"/>
                <a:gd name="T7" fmla="*/ 65 h 65"/>
                <a:gd name="T8" fmla="*/ 208 w 212"/>
                <a:gd name="T9" fmla="*/ 27 h 65"/>
                <a:gd name="T10" fmla="*/ 211 w 212"/>
                <a:gd name="T11" fmla="*/ 26 h 65"/>
                <a:gd name="T12" fmla="*/ 212 w 212"/>
                <a:gd name="T13" fmla="*/ 24 h 65"/>
                <a:gd name="T14" fmla="*/ 191 w 212"/>
                <a:gd name="T15" fmla="*/ 0 h 65"/>
                <a:gd name="T16" fmla="*/ 0 w 212"/>
                <a:gd name="T17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5">
                  <a:moveTo>
                    <a:pt x="0" y="34"/>
                  </a:moveTo>
                  <a:lnTo>
                    <a:pt x="19" y="63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208" y="27"/>
                  </a:lnTo>
                  <a:lnTo>
                    <a:pt x="211" y="26"/>
                  </a:lnTo>
                  <a:lnTo>
                    <a:pt x="212" y="24"/>
                  </a:lnTo>
                  <a:lnTo>
                    <a:pt x="19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7" name="Freeform 507">
              <a:extLst>
                <a:ext uri="{FF2B5EF4-FFF2-40B4-BE49-F238E27FC236}">
                  <a16:creationId xmlns:a16="http://schemas.microsoft.com/office/drawing/2014/main" id="{3410B15F-2081-4A7C-BC76-EA24A58F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27"/>
              <a:ext cx="21" cy="31"/>
            </a:xfrm>
            <a:custGeom>
              <a:avLst/>
              <a:gdLst>
                <a:gd name="T0" fmla="*/ 21 w 21"/>
                <a:gd name="T1" fmla="*/ 29 h 31"/>
                <a:gd name="T2" fmla="*/ 21 w 21"/>
                <a:gd name="T3" fmla="*/ 29 h 31"/>
                <a:gd name="T4" fmla="*/ 21 w 21"/>
                <a:gd name="T5" fmla="*/ 29 h 31"/>
                <a:gd name="T6" fmla="*/ 2 w 21"/>
                <a:gd name="T7" fmla="*/ 0 h 31"/>
                <a:gd name="T8" fmla="*/ 0 w 21"/>
                <a:gd name="T9" fmla="*/ 2 h 31"/>
                <a:gd name="T10" fmla="*/ 19 w 21"/>
                <a:gd name="T11" fmla="*/ 31 h 31"/>
                <a:gd name="T12" fmla="*/ 20 w 21"/>
                <a:gd name="T13" fmla="*/ 31 h 31"/>
                <a:gd name="T14" fmla="*/ 19 w 21"/>
                <a:gd name="T15" fmla="*/ 31 h 31"/>
                <a:gd name="T16" fmla="*/ 20 w 21"/>
                <a:gd name="T17" fmla="*/ 31 h 31"/>
                <a:gd name="T18" fmla="*/ 21 w 21"/>
                <a:gd name="T19" fmla="*/ 31 h 31"/>
                <a:gd name="T20" fmla="*/ 21 w 21"/>
                <a:gd name="T21" fmla="*/ 30 h 31"/>
                <a:gd name="T22" fmla="*/ 21 w 21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1">
                  <a:moveTo>
                    <a:pt x="21" y="29"/>
                  </a:moveTo>
                  <a:lnTo>
                    <a:pt x="21" y="29"/>
                  </a:lnTo>
                  <a:lnTo>
                    <a:pt x="21" y="29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8" name="Freeform 508">
              <a:extLst>
                <a:ext uri="{FF2B5EF4-FFF2-40B4-BE49-F238E27FC236}">
                  <a16:creationId xmlns:a16="http://schemas.microsoft.com/office/drawing/2014/main" id="{01BCB0E2-0110-434E-BCFD-0C4EDE0C3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456"/>
              <a:ext cx="4" cy="3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2 h 3"/>
                <a:gd name="T4" fmla="*/ 3 w 4"/>
                <a:gd name="T5" fmla="*/ 2 h 3"/>
                <a:gd name="T6" fmla="*/ 1 w 4"/>
                <a:gd name="T7" fmla="*/ 0 h 3"/>
                <a:gd name="T8" fmla="*/ 0 w 4"/>
                <a:gd name="T9" fmla="*/ 2 h 3"/>
                <a:gd name="T10" fmla="*/ 2 w 4"/>
                <a:gd name="T11" fmla="*/ 3 h 3"/>
                <a:gd name="T12" fmla="*/ 3 w 4"/>
                <a:gd name="T13" fmla="*/ 3 h 3"/>
                <a:gd name="T14" fmla="*/ 2 w 4"/>
                <a:gd name="T15" fmla="*/ 3 h 3"/>
                <a:gd name="T16" fmla="*/ 3 w 4"/>
                <a:gd name="T17" fmla="*/ 3 h 3"/>
                <a:gd name="T18" fmla="*/ 4 w 4"/>
                <a:gd name="T19" fmla="*/ 3 h 3"/>
                <a:gd name="T20" fmla="*/ 4 w 4"/>
                <a:gd name="T21" fmla="*/ 3 h 3"/>
                <a:gd name="T22" fmla="*/ 3 w 4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29" name="Freeform 509">
              <a:extLst>
                <a:ext uri="{FF2B5EF4-FFF2-40B4-BE49-F238E27FC236}">
                  <a16:creationId xmlns:a16="http://schemas.microsoft.com/office/drawing/2014/main" id="{E9F6678F-6772-4BB2-9A33-0951A0A03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58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0" name="Freeform 510">
              <a:extLst>
                <a:ext uri="{FF2B5EF4-FFF2-40B4-BE49-F238E27FC236}">
                  <a16:creationId xmlns:a16="http://schemas.microsoft.com/office/drawing/2014/main" id="{6A319AC1-E81F-4738-9DE5-9EEDC122B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3420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1" name="Freeform 511">
              <a:extLst>
                <a:ext uri="{FF2B5EF4-FFF2-40B4-BE49-F238E27FC236}">
                  <a16:creationId xmlns:a16="http://schemas.microsoft.com/office/drawing/2014/main" id="{F25C0AC4-A6A2-479B-9267-CC8387D5C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419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2" name="Freeform 512">
              <a:extLst>
                <a:ext uri="{FF2B5EF4-FFF2-40B4-BE49-F238E27FC236}">
                  <a16:creationId xmlns:a16="http://schemas.microsoft.com/office/drawing/2014/main" id="{4B437541-CA08-48F9-92D4-7260C99C3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418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3" name="Freeform 513">
              <a:extLst>
                <a:ext uri="{FF2B5EF4-FFF2-40B4-BE49-F238E27FC236}">
                  <a16:creationId xmlns:a16="http://schemas.microsoft.com/office/drawing/2014/main" id="{C4653B48-188D-4601-8F84-D795FAF84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3393"/>
              <a:ext cx="23" cy="26"/>
            </a:xfrm>
            <a:custGeom>
              <a:avLst/>
              <a:gdLst>
                <a:gd name="T0" fmla="*/ 1 w 23"/>
                <a:gd name="T1" fmla="*/ 2 h 26"/>
                <a:gd name="T2" fmla="*/ 2 w 23"/>
                <a:gd name="T3" fmla="*/ 2 h 26"/>
                <a:gd name="T4" fmla="*/ 1 w 23"/>
                <a:gd name="T5" fmla="*/ 2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1 h 26"/>
                <a:gd name="T22" fmla="*/ 1 w 23"/>
                <a:gd name="T2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4" name="Freeform 514">
              <a:extLst>
                <a:ext uri="{FF2B5EF4-FFF2-40B4-BE49-F238E27FC236}">
                  <a16:creationId xmlns:a16="http://schemas.microsoft.com/office/drawing/2014/main" id="{BDE626A5-A9CF-43E5-86D7-A45F28C6B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393"/>
              <a:ext cx="193" cy="36"/>
            </a:xfrm>
            <a:custGeom>
              <a:avLst/>
              <a:gdLst>
                <a:gd name="T0" fmla="*/ 1 w 193"/>
                <a:gd name="T1" fmla="*/ 36 h 36"/>
                <a:gd name="T2" fmla="*/ 2 w 193"/>
                <a:gd name="T3" fmla="*/ 34 h 36"/>
                <a:gd name="T4" fmla="*/ 1 w 193"/>
                <a:gd name="T5" fmla="*/ 36 h 36"/>
                <a:gd name="T6" fmla="*/ 193 w 193"/>
                <a:gd name="T7" fmla="*/ 2 h 36"/>
                <a:gd name="T8" fmla="*/ 192 w 193"/>
                <a:gd name="T9" fmla="*/ 0 h 36"/>
                <a:gd name="T10" fmla="*/ 1 w 193"/>
                <a:gd name="T11" fmla="*/ 34 h 36"/>
                <a:gd name="T12" fmla="*/ 0 w 193"/>
                <a:gd name="T13" fmla="*/ 36 h 36"/>
                <a:gd name="T14" fmla="*/ 1 w 193"/>
                <a:gd name="T15" fmla="*/ 34 h 36"/>
                <a:gd name="T16" fmla="*/ 0 w 193"/>
                <a:gd name="T17" fmla="*/ 34 h 36"/>
                <a:gd name="T18" fmla="*/ 0 w 193"/>
                <a:gd name="T19" fmla="*/ 35 h 36"/>
                <a:gd name="T20" fmla="*/ 0 w 193"/>
                <a:gd name="T21" fmla="*/ 36 h 36"/>
                <a:gd name="T22" fmla="*/ 1 w 193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6">
                  <a:moveTo>
                    <a:pt x="1" y="36"/>
                  </a:moveTo>
                  <a:lnTo>
                    <a:pt x="2" y="34"/>
                  </a:lnTo>
                  <a:lnTo>
                    <a:pt x="1" y="36"/>
                  </a:lnTo>
                  <a:lnTo>
                    <a:pt x="193" y="2"/>
                  </a:lnTo>
                  <a:lnTo>
                    <a:pt x="192" y="0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5" name="Freeform 515">
              <a:extLst>
                <a:ext uri="{FF2B5EF4-FFF2-40B4-BE49-F238E27FC236}">
                  <a16:creationId xmlns:a16="http://schemas.microsoft.com/office/drawing/2014/main" id="{7DBDF4A9-D763-4704-BE44-57CA0C718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420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6" name="Freeform 516">
              <a:extLst>
                <a:ext uri="{FF2B5EF4-FFF2-40B4-BE49-F238E27FC236}">
                  <a16:creationId xmlns:a16="http://schemas.microsoft.com/office/drawing/2014/main" id="{F94E7135-A80F-4EBD-9E24-2D1553157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419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7" name="Freeform 517">
              <a:extLst>
                <a:ext uri="{FF2B5EF4-FFF2-40B4-BE49-F238E27FC236}">
                  <a16:creationId xmlns:a16="http://schemas.microsoft.com/office/drawing/2014/main" id="{430EAAC4-083C-487C-A8A0-4081FB73F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419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8" name="Freeform 518">
              <a:extLst>
                <a:ext uri="{FF2B5EF4-FFF2-40B4-BE49-F238E27FC236}">
                  <a16:creationId xmlns:a16="http://schemas.microsoft.com/office/drawing/2014/main" id="{EA4F844F-0FB1-4708-9C00-2CAD096A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24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39" name="Freeform 519">
              <a:extLst>
                <a:ext uri="{FF2B5EF4-FFF2-40B4-BE49-F238E27FC236}">
                  <a16:creationId xmlns:a16="http://schemas.microsoft.com/office/drawing/2014/main" id="{C8AC1CBA-DA47-49BE-ACD3-BA41E9FD0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58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0" name="Freeform 520">
              <a:extLst>
                <a:ext uri="{FF2B5EF4-FFF2-40B4-BE49-F238E27FC236}">
                  <a16:creationId xmlns:a16="http://schemas.microsoft.com/office/drawing/2014/main" id="{6C1C6E83-EC32-4001-8297-403ABA8CC7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429"/>
              <a:ext cx="107" cy="24"/>
            </a:xfrm>
            <a:custGeom>
              <a:avLst/>
              <a:gdLst>
                <a:gd name="T0" fmla="*/ 107 w 107"/>
                <a:gd name="T1" fmla="*/ 0 h 24"/>
                <a:gd name="T2" fmla="*/ 106 w 107"/>
                <a:gd name="T3" fmla="*/ 1 h 24"/>
                <a:gd name="T4" fmla="*/ 106 w 107"/>
                <a:gd name="T5" fmla="*/ 0 h 24"/>
                <a:gd name="T6" fmla="*/ 0 w 107"/>
                <a:gd name="T7" fmla="*/ 23 h 24"/>
                <a:gd name="T8" fmla="*/ 0 w 107"/>
                <a:gd name="T9" fmla="*/ 24 h 24"/>
                <a:gd name="T10" fmla="*/ 106 w 107"/>
                <a:gd name="T11" fmla="*/ 1 h 24"/>
                <a:gd name="T12" fmla="*/ 107 w 107"/>
                <a:gd name="T13" fmla="*/ 0 h 24"/>
                <a:gd name="T14" fmla="*/ 106 w 107"/>
                <a:gd name="T15" fmla="*/ 1 h 24"/>
                <a:gd name="T16" fmla="*/ 107 w 107"/>
                <a:gd name="T17" fmla="*/ 1 h 24"/>
                <a:gd name="T18" fmla="*/ 107 w 107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4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1" name="Freeform 521">
              <a:extLst>
                <a:ext uri="{FF2B5EF4-FFF2-40B4-BE49-F238E27FC236}">
                  <a16:creationId xmlns:a16="http://schemas.microsoft.com/office/drawing/2014/main" id="{1E50BE76-FC9E-436D-A69C-7528DA65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417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2" name="Freeform 522">
              <a:extLst>
                <a:ext uri="{FF2B5EF4-FFF2-40B4-BE49-F238E27FC236}">
                  <a16:creationId xmlns:a16="http://schemas.microsoft.com/office/drawing/2014/main" id="{423D8D0E-D3A1-4030-B02C-7453423F6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417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3" name="Freeform 523">
              <a:extLst>
                <a:ext uri="{FF2B5EF4-FFF2-40B4-BE49-F238E27FC236}">
                  <a16:creationId xmlns:a16="http://schemas.microsoft.com/office/drawing/2014/main" id="{1D3BBFE6-29B3-49E5-8970-5E915E92B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438"/>
              <a:ext cx="11" cy="15"/>
            </a:xfrm>
            <a:custGeom>
              <a:avLst/>
              <a:gdLst>
                <a:gd name="T0" fmla="*/ 11 w 11"/>
                <a:gd name="T1" fmla="*/ 15 h 15"/>
                <a:gd name="T2" fmla="*/ 11 w 11"/>
                <a:gd name="T3" fmla="*/ 14 h 15"/>
                <a:gd name="T4" fmla="*/ 11 w 11"/>
                <a:gd name="T5" fmla="*/ 14 h 15"/>
                <a:gd name="T6" fmla="*/ 1 w 11"/>
                <a:gd name="T7" fmla="*/ 0 h 15"/>
                <a:gd name="T8" fmla="*/ 0 w 11"/>
                <a:gd name="T9" fmla="*/ 1 h 15"/>
                <a:gd name="T10" fmla="*/ 10 w 11"/>
                <a:gd name="T11" fmla="*/ 15 h 15"/>
                <a:gd name="T12" fmla="*/ 11 w 11"/>
                <a:gd name="T13" fmla="*/ 15 h 15"/>
                <a:gd name="T14" fmla="*/ 10 w 11"/>
                <a:gd name="T15" fmla="*/ 15 h 15"/>
                <a:gd name="T16" fmla="*/ 11 w 11"/>
                <a:gd name="T17" fmla="*/ 15 h 15"/>
                <a:gd name="T18" fmla="*/ 11 w 11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lnTo>
                    <a:pt x="11" y="14"/>
                  </a:lnTo>
                  <a:lnTo>
                    <a:pt x="11" y="14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4" name="Freeform 524">
              <a:extLst>
                <a:ext uri="{FF2B5EF4-FFF2-40B4-BE49-F238E27FC236}">
                  <a16:creationId xmlns:a16="http://schemas.microsoft.com/office/drawing/2014/main" id="{E2AC5416-A910-41C3-84E2-608F70C16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423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5" name="Freeform 525">
              <a:extLst>
                <a:ext uri="{FF2B5EF4-FFF2-40B4-BE49-F238E27FC236}">
                  <a16:creationId xmlns:a16="http://schemas.microsoft.com/office/drawing/2014/main" id="{A4E9C6E1-C2BA-4D89-BA73-1A1C2C213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3410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6" name="Freeform 526">
              <a:extLst>
                <a:ext uri="{FF2B5EF4-FFF2-40B4-BE49-F238E27FC236}">
                  <a16:creationId xmlns:a16="http://schemas.microsoft.com/office/drawing/2014/main" id="{22A3B04B-4411-4C24-BFDF-5C3603AA7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410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5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5 h 8"/>
                <a:gd name="T12" fmla="*/ 0 w 28"/>
                <a:gd name="T13" fmla="*/ 7 h 8"/>
                <a:gd name="T14" fmla="*/ 0 w 28"/>
                <a:gd name="T15" fmla="*/ 5 h 8"/>
                <a:gd name="T16" fmla="*/ 0 w 28"/>
                <a:gd name="T17" fmla="*/ 5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5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7" name="Freeform 527">
              <a:extLst>
                <a:ext uri="{FF2B5EF4-FFF2-40B4-BE49-F238E27FC236}">
                  <a16:creationId xmlns:a16="http://schemas.microsoft.com/office/drawing/2014/main" id="{6BEF6E14-B922-4785-9F74-8188FFCC4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415"/>
              <a:ext cx="11" cy="14"/>
            </a:xfrm>
            <a:custGeom>
              <a:avLst/>
              <a:gdLst>
                <a:gd name="T0" fmla="*/ 9 w 11"/>
                <a:gd name="T1" fmla="*/ 14 h 14"/>
                <a:gd name="T2" fmla="*/ 9 w 11"/>
                <a:gd name="T3" fmla="*/ 13 h 14"/>
                <a:gd name="T4" fmla="*/ 11 w 11"/>
                <a:gd name="T5" fmla="*/ 13 h 14"/>
                <a:gd name="T6" fmla="*/ 1 w 11"/>
                <a:gd name="T7" fmla="*/ 0 h 14"/>
                <a:gd name="T8" fmla="*/ 0 w 11"/>
                <a:gd name="T9" fmla="*/ 2 h 14"/>
                <a:gd name="T10" fmla="*/ 9 w 11"/>
                <a:gd name="T11" fmla="*/ 14 h 14"/>
                <a:gd name="T12" fmla="*/ 9 w 11"/>
                <a:gd name="T13" fmla="*/ 14 h 14"/>
                <a:gd name="T14" fmla="*/ 9 w 11"/>
                <a:gd name="T15" fmla="*/ 14 h 14"/>
                <a:gd name="T16" fmla="*/ 9 w 11"/>
                <a:gd name="T17" fmla="*/ 14 h 14"/>
                <a:gd name="T18" fmla="*/ 9 w 11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lnTo>
                    <a:pt x="9" y="13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8" name="Freeform 528">
              <a:extLst>
                <a:ext uri="{FF2B5EF4-FFF2-40B4-BE49-F238E27FC236}">
                  <a16:creationId xmlns:a16="http://schemas.microsoft.com/office/drawing/2014/main" id="{4E0FECFB-A912-489E-88EF-37F4C3D82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3415"/>
              <a:ext cx="37" cy="8"/>
            </a:xfrm>
            <a:custGeom>
              <a:avLst/>
              <a:gdLst>
                <a:gd name="T0" fmla="*/ 37 w 37"/>
                <a:gd name="T1" fmla="*/ 0 h 8"/>
                <a:gd name="T2" fmla="*/ 36 w 37"/>
                <a:gd name="T3" fmla="*/ 3 h 8"/>
                <a:gd name="T4" fmla="*/ 36 w 37"/>
                <a:gd name="T5" fmla="*/ 0 h 8"/>
                <a:gd name="T6" fmla="*/ 0 w 37"/>
                <a:gd name="T7" fmla="*/ 7 h 8"/>
                <a:gd name="T8" fmla="*/ 0 w 37"/>
                <a:gd name="T9" fmla="*/ 8 h 8"/>
                <a:gd name="T10" fmla="*/ 36 w 37"/>
                <a:gd name="T11" fmla="*/ 3 h 8"/>
                <a:gd name="T12" fmla="*/ 37 w 37"/>
                <a:gd name="T13" fmla="*/ 0 h 8"/>
                <a:gd name="T14" fmla="*/ 36 w 37"/>
                <a:gd name="T15" fmla="*/ 3 h 8"/>
                <a:gd name="T16" fmla="*/ 37 w 37"/>
                <a:gd name="T17" fmla="*/ 3 h 8"/>
                <a:gd name="T18" fmla="*/ 37 w 3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8">
                  <a:moveTo>
                    <a:pt x="37" y="0"/>
                  </a:moveTo>
                  <a:lnTo>
                    <a:pt x="36" y="3"/>
                  </a:lnTo>
                  <a:lnTo>
                    <a:pt x="36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36" y="3"/>
                  </a:lnTo>
                  <a:lnTo>
                    <a:pt x="37" y="0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49" name="Freeform 529">
              <a:extLst>
                <a:ext uri="{FF2B5EF4-FFF2-40B4-BE49-F238E27FC236}">
                  <a16:creationId xmlns:a16="http://schemas.microsoft.com/office/drawing/2014/main" id="{C7CB0C5B-AF85-4B55-B3F6-2ADBDE0AA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3404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1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0" name="Freeform 530">
              <a:extLst>
                <a:ext uri="{FF2B5EF4-FFF2-40B4-BE49-F238E27FC236}">
                  <a16:creationId xmlns:a16="http://schemas.microsoft.com/office/drawing/2014/main" id="{7F73BCC2-0BE7-4277-9D03-7E31136B3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3404"/>
              <a:ext cx="35" cy="7"/>
            </a:xfrm>
            <a:custGeom>
              <a:avLst/>
              <a:gdLst>
                <a:gd name="T0" fmla="*/ 1 w 35"/>
                <a:gd name="T1" fmla="*/ 6 h 7"/>
                <a:gd name="T2" fmla="*/ 1 w 35"/>
                <a:gd name="T3" fmla="*/ 6 h 7"/>
                <a:gd name="T4" fmla="*/ 1 w 35"/>
                <a:gd name="T5" fmla="*/ 7 h 7"/>
                <a:gd name="T6" fmla="*/ 35 w 35"/>
                <a:gd name="T7" fmla="*/ 1 h 7"/>
                <a:gd name="T8" fmla="*/ 35 w 35"/>
                <a:gd name="T9" fmla="*/ 0 h 7"/>
                <a:gd name="T10" fmla="*/ 1 w 35"/>
                <a:gd name="T11" fmla="*/ 6 h 7"/>
                <a:gd name="T12" fmla="*/ 1 w 35"/>
                <a:gd name="T13" fmla="*/ 6 h 7"/>
                <a:gd name="T14" fmla="*/ 1 w 35"/>
                <a:gd name="T15" fmla="*/ 6 h 7"/>
                <a:gd name="T16" fmla="*/ 0 w 35"/>
                <a:gd name="T17" fmla="*/ 6 h 7"/>
                <a:gd name="T18" fmla="*/ 1 w 35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">
                  <a:moveTo>
                    <a:pt x="1" y="6"/>
                  </a:moveTo>
                  <a:lnTo>
                    <a:pt x="1" y="6"/>
                  </a:lnTo>
                  <a:lnTo>
                    <a:pt x="1" y="7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1" name="Freeform 531">
              <a:extLst>
                <a:ext uri="{FF2B5EF4-FFF2-40B4-BE49-F238E27FC236}">
                  <a16:creationId xmlns:a16="http://schemas.microsoft.com/office/drawing/2014/main" id="{DB02937B-DD29-4CE7-8904-DD1B98DAA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410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2" name="Freeform 532">
              <a:extLst>
                <a:ext uri="{FF2B5EF4-FFF2-40B4-BE49-F238E27FC236}">
                  <a16:creationId xmlns:a16="http://schemas.microsoft.com/office/drawing/2014/main" id="{236D737A-C51D-4B21-A993-915936EC9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3409"/>
              <a:ext cx="29" cy="5"/>
            </a:xfrm>
            <a:custGeom>
              <a:avLst/>
              <a:gdLst>
                <a:gd name="T0" fmla="*/ 28 w 29"/>
                <a:gd name="T1" fmla="*/ 0 h 5"/>
                <a:gd name="T2" fmla="*/ 28 w 29"/>
                <a:gd name="T3" fmla="*/ 0 h 5"/>
                <a:gd name="T4" fmla="*/ 28 w 29"/>
                <a:gd name="T5" fmla="*/ 0 h 5"/>
                <a:gd name="T6" fmla="*/ 0 w 29"/>
                <a:gd name="T7" fmla="*/ 4 h 5"/>
                <a:gd name="T8" fmla="*/ 0 w 29"/>
                <a:gd name="T9" fmla="*/ 5 h 5"/>
                <a:gd name="T10" fmla="*/ 28 w 29"/>
                <a:gd name="T11" fmla="*/ 1 h 5"/>
                <a:gd name="T12" fmla="*/ 28 w 29"/>
                <a:gd name="T13" fmla="*/ 0 h 5"/>
                <a:gd name="T14" fmla="*/ 28 w 29"/>
                <a:gd name="T15" fmla="*/ 1 h 5"/>
                <a:gd name="T16" fmla="*/ 29 w 29"/>
                <a:gd name="T17" fmla="*/ 0 h 5"/>
                <a:gd name="T18" fmla="*/ 28 w 2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3" name="Freeform 533">
              <a:extLst>
                <a:ext uri="{FF2B5EF4-FFF2-40B4-BE49-F238E27FC236}">
                  <a16:creationId xmlns:a16="http://schemas.microsoft.com/office/drawing/2014/main" id="{903EA0C5-AB59-40F4-B4F4-F42B9B62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405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4" name="Freeform 534">
              <a:extLst>
                <a:ext uri="{FF2B5EF4-FFF2-40B4-BE49-F238E27FC236}">
                  <a16:creationId xmlns:a16="http://schemas.microsoft.com/office/drawing/2014/main" id="{F9E23BFD-3202-4609-A904-30C0F9D6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405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5" name="Freeform 535">
              <a:extLst>
                <a:ext uri="{FF2B5EF4-FFF2-40B4-BE49-F238E27FC236}">
                  <a16:creationId xmlns:a16="http://schemas.microsoft.com/office/drawing/2014/main" id="{7D674958-2366-4CD6-9529-F33203DDA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41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0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6" name="Freeform 536">
              <a:extLst>
                <a:ext uri="{FF2B5EF4-FFF2-40B4-BE49-F238E27FC236}">
                  <a16:creationId xmlns:a16="http://schemas.microsoft.com/office/drawing/2014/main" id="{8399DD5F-9F3D-43A4-93CB-6262E181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428"/>
              <a:ext cx="30" cy="7"/>
            </a:xfrm>
            <a:custGeom>
              <a:avLst/>
              <a:gdLst>
                <a:gd name="T0" fmla="*/ 1 w 30"/>
                <a:gd name="T1" fmla="*/ 7 h 7"/>
                <a:gd name="T2" fmla="*/ 0 w 30"/>
                <a:gd name="T3" fmla="*/ 7 h 7"/>
                <a:gd name="T4" fmla="*/ 1 w 30"/>
                <a:gd name="T5" fmla="*/ 7 h 7"/>
                <a:gd name="T6" fmla="*/ 30 w 30"/>
                <a:gd name="T7" fmla="*/ 1 h 7"/>
                <a:gd name="T8" fmla="*/ 30 w 30"/>
                <a:gd name="T9" fmla="*/ 0 h 7"/>
                <a:gd name="T10" fmla="*/ 0 w 30"/>
                <a:gd name="T11" fmla="*/ 6 h 7"/>
                <a:gd name="T12" fmla="*/ 1 w 30"/>
                <a:gd name="T13" fmla="*/ 6 h 7"/>
                <a:gd name="T14" fmla="*/ 0 w 30"/>
                <a:gd name="T15" fmla="*/ 7 h 7"/>
                <a:gd name="T16" fmla="*/ 0 w 30"/>
                <a:gd name="T17" fmla="*/ 7 h 7"/>
                <a:gd name="T18" fmla="*/ 1 w 30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7">
                  <a:moveTo>
                    <a:pt x="1" y="7"/>
                  </a:moveTo>
                  <a:lnTo>
                    <a:pt x="0" y="7"/>
                  </a:lnTo>
                  <a:lnTo>
                    <a:pt x="1" y="7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7" name="Freeform 537">
              <a:extLst>
                <a:ext uri="{FF2B5EF4-FFF2-40B4-BE49-F238E27FC236}">
                  <a16:creationId xmlns:a16="http://schemas.microsoft.com/office/drawing/2014/main" id="{8EDF103D-3575-413B-AAAD-034CC0979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430"/>
              <a:ext cx="3" cy="5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0 h 5"/>
                <a:gd name="T4" fmla="*/ 0 w 3"/>
                <a:gd name="T5" fmla="*/ 1 h 5"/>
                <a:gd name="T6" fmla="*/ 2 w 3"/>
                <a:gd name="T7" fmla="*/ 5 h 5"/>
                <a:gd name="T8" fmla="*/ 3 w 3"/>
                <a:gd name="T9" fmla="*/ 4 h 5"/>
                <a:gd name="T10" fmla="*/ 1 w 3"/>
                <a:gd name="T11" fmla="*/ 0 h 5"/>
                <a:gd name="T12" fmla="*/ 0 w 3"/>
                <a:gd name="T13" fmla="*/ 1 h 5"/>
                <a:gd name="T14" fmla="*/ 0 w 3"/>
                <a:gd name="T15" fmla="*/ 0 h 5"/>
                <a:gd name="T16" fmla="*/ 0 w 3"/>
                <a:gd name="T17" fmla="*/ 0 h 5"/>
                <a:gd name="T18" fmla="*/ 0 w 3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8" name="Freeform 538">
              <a:extLst>
                <a:ext uri="{FF2B5EF4-FFF2-40B4-BE49-F238E27FC236}">
                  <a16:creationId xmlns:a16="http://schemas.microsoft.com/office/drawing/2014/main" id="{AEF30A15-7EF4-46BB-BD65-265FFC052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424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59" name="Freeform 539">
              <a:extLst>
                <a:ext uri="{FF2B5EF4-FFF2-40B4-BE49-F238E27FC236}">
                  <a16:creationId xmlns:a16="http://schemas.microsoft.com/office/drawing/2014/main" id="{81B6BA5C-9844-48E0-8F92-A0CF2649F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3425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0" name="Freeform 540">
              <a:extLst>
                <a:ext uri="{FF2B5EF4-FFF2-40B4-BE49-F238E27FC236}">
                  <a16:creationId xmlns:a16="http://schemas.microsoft.com/office/drawing/2014/main" id="{79B1BC26-9BE4-4F33-8D04-98FB16C9C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3422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1" name="Freeform 541">
              <a:extLst>
                <a:ext uri="{FF2B5EF4-FFF2-40B4-BE49-F238E27FC236}">
                  <a16:creationId xmlns:a16="http://schemas.microsoft.com/office/drawing/2014/main" id="{1919C673-38B9-4D9F-AFB7-9364152BA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424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2" name="Freeform 542">
              <a:extLst>
                <a:ext uri="{FF2B5EF4-FFF2-40B4-BE49-F238E27FC236}">
                  <a16:creationId xmlns:a16="http://schemas.microsoft.com/office/drawing/2014/main" id="{8E2A6BC3-70B7-4213-A92B-ADA2486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3418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3" name="Freeform 543">
              <a:extLst>
                <a:ext uri="{FF2B5EF4-FFF2-40B4-BE49-F238E27FC236}">
                  <a16:creationId xmlns:a16="http://schemas.microsoft.com/office/drawing/2014/main" id="{7F457633-E5A2-46CF-B08A-DC7515284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419"/>
              <a:ext cx="3" cy="4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  <a:gd name="T10" fmla="*/ 1 w 3"/>
                <a:gd name="T11" fmla="*/ 4 h 4"/>
                <a:gd name="T12" fmla="*/ 1 w 3"/>
                <a:gd name="T13" fmla="*/ 3 h 4"/>
                <a:gd name="T14" fmla="*/ 1 w 3"/>
                <a:gd name="T15" fmla="*/ 4 h 4"/>
                <a:gd name="T16" fmla="*/ 3 w 3"/>
                <a:gd name="T17" fmla="*/ 4 h 4"/>
                <a:gd name="T18" fmla="*/ 3 w 3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4" name="Freeform 544">
              <a:extLst>
                <a:ext uri="{FF2B5EF4-FFF2-40B4-BE49-F238E27FC236}">
                  <a16:creationId xmlns:a16="http://schemas.microsoft.com/office/drawing/2014/main" id="{29FCBC86-2B98-426A-97B2-430AC6C54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414"/>
              <a:ext cx="39" cy="8"/>
            </a:xfrm>
            <a:custGeom>
              <a:avLst/>
              <a:gdLst>
                <a:gd name="T0" fmla="*/ 0 w 39"/>
                <a:gd name="T1" fmla="*/ 8 h 8"/>
                <a:gd name="T2" fmla="*/ 0 w 39"/>
                <a:gd name="T3" fmla="*/ 8 h 8"/>
                <a:gd name="T4" fmla="*/ 0 w 39"/>
                <a:gd name="T5" fmla="*/ 8 h 8"/>
                <a:gd name="T6" fmla="*/ 39 w 39"/>
                <a:gd name="T7" fmla="*/ 1 h 8"/>
                <a:gd name="T8" fmla="*/ 39 w 39"/>
                <a:gd name="T9" fmla="*/ 0 h 8"/>
                <a:gd name="T10" fmla="*/ 0 w 39"/>
                <a:gd name="T11" fmla="*/ 7 h 8"/>
                <a:gd name="T12" fmla="*/ 1 w 39"/>
                <a:gd name="T13" fmla="*/ 7 h 8"/>
                <a:gd name="T14" fmla="*/ 0 w 39"/>
                <a:gd name="T15" fmla="*/ 8 h 8"/>
                <a:gd name="T16" fmla="*/ 0 w 39"/>
                <a:gd name="T17" fmla="*/ 8 h 8"/>
                <a:gd name="T18" fmla="*/ 0 w 39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5" name="Freeform 545">
              <a:extLst>
                <a:ext uri="{FF2B5EF4-FFF2-40B4-BE49-F238E27FC236}">
                  <a16:creationId xmlns:a16="http://schemas.microsoft.com/office/drawing/2014/main" id="{115B1FA7-CD0E-47A1-9DC5-9DC50AC89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418"/>
              <a:ext cx="3" cy="4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0 h 4"/>
                <a:gd name="T4" fmla="*/ 0 w 3"/>
                <a:gd name="T5" fmla="*/ 1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1 h 4"/>
                <a:gd name="T14" fmla="*/ 1 w 3"/>
                <a:gd name="T15" fmla="*/ 0 h 4"/>
                <a:gd name="T16" fmla="*/ 0 w 3"/>
                <a:gd name="T17" fmla="*/ 0 h 4"/>
                <a:gd name="T18" fmla="*/ 0 w 3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6" name="Freeform 546">
              <a:extLst>
                <a:ext uri="{FF2B5EF4-FFF2-40B4-BE49-F238E27FC236}">
                  <a16:creationId xmlns:a16="http://schemas.microsoft.com/office/drawing/2014/main" id="{FD01660F-1671-47A5-848B-CBA212F30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3410"/>
              <a:ext cx="38" cy="9"/>
            </a:xfrm>
            <a:custGeom>
              <a:avLst/>
              <a:gdLst>
                <a:gd name="T0" fmla="*/ 37 w 38"/>
                <a:gd name="T1" fmla="*/ 0 h 9"/>
                <a:gd name="T2" fmla="*/ 38 w 38"/>
                <a:gd name="T3" fmla="*/ 1 h 9"/>
                <a:gd name="T4" fmla="*/ 37 w 38"/>
                <a:gd name="T5" fmla="*/ 0 h 9"/>
                <a:gd name="T6" fmla="*/ 0 w 38"/>
                <a:gd name="T7" fmla="*/ 8 h 9"/>
                <a:gd name="T8" fmla="*/ 0 w 38"/>
                <a:gd name="T9" fmla="*/ 9 h 9"/>
                <a:gd name="T10" fmla="*/ 37 w 38"/>
                <a:gd name="T11" fmla="*/ 2 h 9"/>
                <a:gd name="T12" fmla="*/ 37 w 38"/>
                <a:gd name="T13" fmla="*/ 2 h 9"/>
                <a:gd name="T14" fmla="*/ 38 w 38"/>
                <a:gd name="T15" fmla="*/ 1 h 9"/>
                <a:gd name="T16" fmla="*/ 38 w 38"/>
                <a:gd name="T17" fmla="*/ 0 h 9"/>
                <a:gd name="T18" fmla="*/ 37 w 38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">
                  <a:moveTo>
                    <a:pt x="37" y="0"/>
                  </a:moveTo>
                  <a:lnTo>
                    <a:pt x="38" y="1"/>
                  </a:lnTo>
                  <a:lnTo>
                    <a:pt x="37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7" name="Freeform 547">
              <a:extLst>
                <a:ext uri="{FF2B5EF4-FFF2-40B4-BE49-F238E27FC236}">
                  <a16:creationId xmlns:a16="http://schemas.microsoft.com/office/drawing/2014/main" id="{1086E91C-C5C0-49CB-B0DE-1CCBCCFB2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3411"/>
              <a:ext cx="4" cy="4"/>
            </a:xfrm>
            <a:custGeom>
              <a:avLst/>
              <a:gdLst>
                <a:gd name="T0" fmla="*/ 3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3 w 4"/>
                <a:gd name="T13" fmla="*/ 3 h 4"/>
                <a:gd name="T14" fmla="*/ 3 w 4"/>
                <a:gd name="T15" fmla="*/ 4 h 4"/>
                <a:gd name="T16" fmla="*/ 4 w 4"/>
                <a:gd name="T17" fmla="*/ 4 h 4"/>
                <a:gd name="T18" fmla="*/ 3 w 4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8" name="Freeform 548">
              <a:extLst>
                <a:ext uri="{FF2B5EF4-FFF2-40B4-BE49-F238E27FC236}">
                  <a16:creationId xmlns:a16="http://schemas.microsoft.com/office/drawing/2014/main" id="{1FF9AF23-5FBB-4E86-9725-F1C5A7686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420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69" name="Freeform 549">
              <a:extLst>
                <a:ext uri="{FF2B5EF4-FFF2-40B4-BE49-F238E27FC236}">
                  <a16:creationId xmlns:a16="http://schemas.microsoft.com/office/drawing/2014/main" id="{4F8E7FB8-524D-4EF2-B97A-445F7E00CA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3413"/>
              <a:ext cx="28" cy="7"/>
            </a:xfrm>
            <a:custGeom>
              <a:avLst/>
              <a:gdLst>
                <a:gd name="T0" fmla="*/ 28 w 28"/>
                <a:gd name="T1" fmla="*/ 1 h 7"/>
                <a:gd name="T2" fmla="*/ 28 w 28"/>
                <a:gd name="T3" fmla="*/ 0 h 7"/>
                <a:gd name="T4" fmla="*/ 0 w 28"/>
                <a:gd name="T5" fmla="*/ 6 h 7"/>
                <a:gd name="T6" fmla="*/ 0 w 28"/>
                <a:gd name="T7" fmla="*/ 7 h 7"/>
                <a:gd name="T8" fmla="*/ 28 w 28"/>
                <a:gd name="T9" fmla="*/ 1 h 7"/>
                <a:gd name="T10" fmla="*/ 28 w 2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">
                  <a:moveTo>
                    <a:pt x="28" y="1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0" name="Freeform 550">
              <a:extLst>
                <a:ext uri="{FF2B5EF4-FFF2-40B4-BE49-F238E27FC236}">
                  <a16:creationId xmlns:a16="http://schemas.microsoft.com/office/drawing/2014/main" id="{C2EA2117-E530-4915-A583-FE3092CA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423"/>
              <a:ext cx="106" cy="22"/>
            </a:xfrm>
            <a:custGeom>
              <a:avLst/>
              <a:gdLst>
                <a:gd name="T0" fmla="*/ 105 w 106"/>
                <a:gd name="T1" fmla="*/ 0 h 22"/>
                <a:gd name="T2" fmla="*/ 105 w 106"/>
                <a:gd name="T3" fmla="*/ 0 h 22"/>
                <a:gd name="T4" fmla="*/ 0 w 106"/>
                <a:gd name="T5" fmla="*/ 21 h 22"/>
                <a:gd name="T6" fmla="*/ 0 w 106"/>
                <a:gd name="T7" fmla="*/ 22 h 22"/>
                <a:gd name="T8" fmla="*/ 106 w 106"/>
                <a:gd name="T9" fmla="*/ 1 h 22"/>
                <a:gd name="T10" fmla="*/ 105 w 10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2">
                  <a:moveTo>
                    <a:pt x="105" y="0"/>
                  </a:moveTo>
                  <a:lnTo>
                    <a:pt x="105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6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1" name="Freeform 551">
              <a:extLst>
                <a:ext uri="{FF2B5EF4-FFF2-40B4-BE49-F238E27FC236}">
                  <a16:creationId xmlns:a16="http://schemas.microsoft.com/office/drawing/2014/main" id="{A04161DA-79B0-4FA6-8DC4-4AAECF8CA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418"/>
              <a:ext cx="29" cy="5"/>
            </a:xfrm>
            <a:custGeom>
              <a:avLst/>
              <a:gdLst>
                <a:gd name="T0" fmla="*/ 29 w 29"/>
                <a:gd name="T1" fmla="*/ 0 h 5"/>
                <a:gd name="T2" fmla="*/ 29 w 29"/>
                <a:gd name="T3" fmla="*/ 0 h 5"/>
                <a:gd name="T4" fmla="*/ 0 w 29"/>
                <a:gd name="T5" fmla="*/ 4 h 5"/>
                <a:gd name="T6" fmla="*/ 0 w 29"/>
                <a:gd name="T7" fmla="*/ 5 h 5"/>
                <a:gd name="T8" fmla="*/ 29 w 29"/>
                <a:gd name="T9" fmla="*/ 0 h 5"/>
                <a:gd name="T10" fmla="*/ 29 w 2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">
                  <a:moveTo>
                    <a:pt x="29" y="0"/>
                  </a:moveTo>
                  <a:lnTo>
                    <a:pt x="29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2" name="Freeform 552">
              <a:extLst>
                <a:ext uri="{FF2B5EF4-FFF2-40B4-BE49-F238E27FC236}">
                  <a16:creationId xmlns:a16="http://schemas.microsoft.com/office/drawing/2014/main" id="{7D015487-91D7-4F29-8215-88A689462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410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5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3" name="Freeform 553">
              <a:extLst>
                <a:ext uri="{FF2B5EF4-FFF2-40B4-BE49-F238E27FC236}">
                  <a16:creationId xmlns:a16="http://schemas.microsoft.com/office/drawing/2014/main" id="{00A33A2F-DEC9-4ECF-A7CE-02C25125D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425"/>
              <a:ext cx="108" cy="24"/>
            </a:xfrm>
            <a:custGeom>
              <a:avLst/>
              <a:gdLst>
                <a:gd name="T0" fmla="*/ 108 w 108"/>
                <a:gd name="T1" fmla="*/ 1 h 24"/>
                <a:gd name="T2" fmla="*/ 107 w 108"/>
                <a:gd name="T3" fmla="*/ 0 h 24"/>
                <a:gd name="T4" fmla="*/ 0 w 108"/>
                <a:gd name="T5" fmla="*/ 23 h 24"/>
                <a:gd name="T6" fmla="*/ 1 w 108"/>
                <a:gd name="T7" fmla="*/ 24 h 24"/>
                <a:gd name="T8" fmla="*/ 108 w 108"/>
                <a:gd name="T9" fmla="*/ 1 h 24"/>
                <a:gd name="T10" fmla="*/ 108 w 108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4">
                  <a:moveTo>
                    <a:pt x="108" y="1"/>
                  </a:moveTo>
                  <a:lnTo>
                    <a:pt x="107" y="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08" y="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4" name="Freeform 554">
              <a:extLst>
                <a:ext uri="{FF2B5EF4-FFF2-40B4-BE49-F238E27FC236}">
                  <a16:creationId xmlns:a16="http://schemas.microsoft.com/office/drawing/2014/main" id="{30124D17-A8D5-49F3-BC8A-57DB01D18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420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5" name="Freeform 555">
              <a:extLst>
                <a:ext uri="{FF2B5EF4-FFF2-40B4-BE49-F238E27FC236}">
                  <a16:creationId xmlns:a16="http://schemas.microsoft.com/office/drawing/2014/main" id="{7E9B6ADF-2682-4837-B34A-B9CE07974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3413"/>
              <a:ext cx="34" cy="7"/>
            </a:xfrm>
            <a:custGeom>
              <a:avLst/>
              <a:gdLst>
                <a:gd name="T0" fmla="*/ 34 w 34"/>
                <a:gd name="T1" fmla="*/ 0 h 7"/>
                <a:gd name="T2" fmla="*/ 33 w 34"/>
                <a:gd name="T3" fmla="*/ 0 h 7"/>
                <a:gd name="T4" fmla="*/ 0 w 34"/>
                <a:gd name="T5" fmla="*/ 6 h 7"/>
                <a:gd name="T6" fmla="*/ 0 w 34"/>
                <a:gd name="T7" fmla="*/ 7 h 7"/>
                <a:gd name="T8" fmla="*/ 34 w 34"/>
                <a:gd name="T9" fmla="*/ 0 h 7"/>
                <a:gd name="T10" fmla="*/ 34 w 3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lnTo>
                    <a:pt x="33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6" name="Freeform 556">
              <a:extLst>
                <a:ext uri="{FF2B5EF4-FFF2-40B4-BE49-F238E27FC236}">
                  <a16:creationId xmlns:a16="http://schemas.microsoft.com/office/drawing/2014/main" id="{57C3E394-EAEB-49C1-BEA4-00AE3316F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28"/>
              <a:ext cx="24" cy="35"/>
            </a:xfrm>
            <a:custGeom>
              <a:avLst/>
              <a:gdLst>
                <a:gd name="T0" fmla="*/ 0 w 24"/>
                <a:gd name="T1" fmla="*/ 14 h 35"/>
                <a:gd name="T2" fmla="*/ 20 w 24"/>
                <a:gd name="T3" fmla="*/ 34 h 35"/>
                <a:gd name="T4" fmla="*/ 23 w 24"/>
                <a:gd name="T5" fmla="*/ 35 h 35"/>
                <a:gd name="T6" fmla="*/ 24 w 24"/>
                <a:gd name="T7" fmla="*/ 35 h 35"/>
                <a:gd name="T8" fmla="*/ 24 w 24"/>
                <a:gd name="T9" fmla="*/ 31 h 35"/>
                <a:gd name="T10" fmla="*/ 23 w 24"/>
                <a:gd name="T11" fmla="*/ 31 h 35"/>
                <a:gd name="T12" fmla="*/ 20 w 24"/>
                <a:gd name="T13" fmla="*/ 29 h 35"/>
                <a:gd name="T14" fmla="*/ 1 w 24"/>
                <a:gd name="T15" fmla="*/ 0 h 35"/>
                <a:gd name="T16" fmla="*/ 0 w 24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0" y="14"/>
                  </a:moveTo>
                  <a:lnTo>
                    <a:pt x="20" y="34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0" y="29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7" name="Freeform 557">
              <a:extLst>
                <a:ext uri="{FF2B5EF4-FFF2-40B4-BE49-F238E27FC236}">
                  <a16:creationId xmlns:a16="http://schemas.microsoft.com/office/drawing/2014/main" id="{2DCB1717-38B9-4816-B467-84194E3BF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41"/>
              <a:ext cx="21" cy="22"/>
            </a:xfrm>
            <a:custGeom>
              <a:avLst/>
              <a:gdLst>
                <a:gd name="T0" fmla="*/ 21 w 21"/>
                <a:gd name="T1" fmla="*/ 20 h 22"/>
                <a:gd name="T2" fmla="*/ 21 w 21"/>
                <a:gd name="T3" fmla="*/ 20 h 22"/>
                <a:gd name="T4" fmla="*/ 21 w 21"/>
                <a:gd name="T5" fmla="*/ 20 h 22"/>
                <a:gd name="T6" fmla="*/ 1 w 21"/>
                <a:gd name="T7" fmla="*/ 0 h 22"/>
                <a:gd name="T8" fmla="*/ 0 w 21"/>
                <a:gd name="T9" fmla="*/ 2 h 22"/>
                <a:gd name="T10" fmla="*/ 19 w 21"/>
                <a:gd name="T11" fmla="*/ 21 h 22"/>
                <a:gd name="T12" fmla="*/ 19 w 21"/>
                <a:gd name="T13" fmla="*/ 22 h 22"/>
                <a:gd name="T14" fmla="*/ 19 w 21"/>
                <a:gd name="T15" fmla="*/ 21 h 22"/>
                <a:gd name="T16" fmla="*/ 20 w 21"/>
                <a:gd name="T17" fmla="*/ 22 h 22"/>
                <a:gd name="T18" fmla="*/ 21 w 21"/>
                <a:gd name="T19" fmla="*/ 21 h 22"/>
                <a:gd name="T20" fmla="*/ 21 w 21"/>
                <a:gd name="T21" fmla="*/ 21 h 22"/>
                <a:gd name="T22" fmla="*/ 21 w 21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8" name="Freeform 558">
              <a:extLst>
                <a:ext uri="{FF2B5EF4-FFF2-40B4-BE49-F238E27FC236}">
                  <a16:creationId xmlns:a16="http://schemas.microsoft.com/office/drawing/2014/main" id="{34146304-F731-45FF-B5D8-B5EF380B9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461"/>
              <a:ext cx="5" cy="3"/>
            </a:xfrm>
            <a:custGeom>
              <a:avLst/>
              <a:gdLst>
                <a:gd name="T0" fmla="*/ 4 w 5"/>
                <a:gd name="T1" fmla="*/ 2 h 3"/>
                <a:gd name="T2" fmla="*/ 3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4 w 5"/>
                <a:gd name="T19" fmla="*/ 3 h 3"/>
                <a:gd name="T20" fmla="*/ 5 w 5"/>
                <a:gd name="T21" fmla="*/ 2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79" name="Freeform 559">
              <a:extLst>
                <a:ext uri="{FF2B5EF4-FFF2-40B4-BE49-F238E27FC236}">
                  <a16:creationId xmlns:a16="http://schemas.microsoft.com/office/drawing/2014/main" id="{3963CEA6-D88D-4124-9F23-43B2B89C9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462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0" name="Freeform 560">
              <a:extLst>
                <a:ext uri="{FF2B5EF4-FFF2-40B4-BE49-F238E27FC236}">
                  <a16:creationId xmlns:a16="http://schemas.microsoft.com/office/drawing/2014/main" id="{CCF85727-7EC0-4F03-A2F6-DCE8F511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58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1" name="Freeform 561">
              <a:extLst>
                <a:ext uri="{FF2B5EF4-FFF2-40B4-BE49-F238E27FC236}">
                  <a16:creationId xmlns:a16="http://schemas.microsoft.com/office/drawing/2014/main" id="{3981B429-ED21-4CE4-ABEB-80165477E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458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2" name="Freeform 562">
              <a:extLst>
                <a:ext uri="{FF2B5EF4-FFF2-40B4-BE49-F238E27FC236}">
                  <a16:creationId xmlns:a16="http://schemas.microsoft.com/office/drawing/2014/main" id="{393CE3E3-8043-4471-8B89-C452202D06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456"/>
              <a:ext cx="4" cy="3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1 w 4"/>
                <a:gd name="T5" fmla="*/ 2 h 3"/>
                <a:gd name="T6" fmla="*/ 3 w 4"/>
                <a:gd name="T7" fmla="*/ 3 h 3"/>
                <a:gd name="T8" fmla="*/ 4 w 4"/>
                <a:gd name="T9" fmla="*/ 2 h 3"/>
                <a:gd name="T10" fmla="*/ 2 w 4"/>
                <a:gd name="T11" fmla="*/ 0 h 3"/>
                <a:gd name="T12" fmla="*/ 2 w 4"/>
                <a:gd name="T13" fmla="*/ 0 h 3"/>
                <a:gd name="T14" fmla="*/ 2 w 4"/>
                <a:gd name="T15" fmla="*/ 0 h 3"/>
                <a:gd name="T16" fmla="*/ 1 w 4"/>
                <a:gd name="T17" fmla="*/ 0 h 3"/>
                <a:gd name="T18" fmla="*/ 0 w 4"/>
                <a:gd name="T19" fmla="*/ 0 h 3"/>
                <a:gd name="T20" fmla="*/ 0 w 4"/>
                <a:gd name="T21" fmla="*/ 1 h 3"/>
                <a:gd name="T22" fmla="*/ 1 w 4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3" name="Freeform 563">
              <a:extLst>
                <a:ext uri="{FF2B5EF4-FFF2-40B4-BE49-F238E27FC236}">
                  <a16:creationId xmlns:a16="http://schemas.microsoft.com/office/drawing/2014/main" id="{B4C05141-B3FA-44E7-8F05-DE2958EC7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27"/>
              <a:ext cx="21" cy="31"/>
            </a:xfrm>
            <a:custGeom>
              <a:avLst/>
              <a:gdLst>
                <a:gd name="T0" fmla="*/ 0 w 21"/>
                <a:gd name="T1" fmla="*/ 2 h 31"/>
                <a:gd name="T2" fmla="*/ 2 w 21"/>
                <a:gd name="T3" fmla="*/ 1 h 31"/>
                <a:gd name="T4" fmla="*/ 0 w 21"/>
                <a:gd name="T5" fmla="*/ 2 h 31"/>
                <a:gd name="T6" fmla="*/ 19 w 21"/>
                <a:gd name="T7" fmla="*/ 31 h 31"/>
                <a:gd name="T8" fmla="*/ 21 w 21"/>
                <a:gd name="T9" fmla="*/ 29 h 31"/>
                <a:gd name="T10" fmla="*/ 2 w 21"/>
                <a:gd name="T11" fmla="*/ 0 h 31"/>
                <a:gd name="T12" fmla="*/ 0 w 21"/>
                <a:gd name="T13" fmla="*/ 1 h 31"/>
                <a:gd name="T14" fmla="*/ 2 w 21"/>
                <a:gd name="T15" fmla="*/ 0 h 31"/>
                <a:gd name="T16" fmla="*/ 1 w 21"/>
                <a:gd name="T17" fmla="*/ 0 h 31"/>
                <a:gd name="T18" fmla="*/ 0 w 21"/>
                <a:gd name="T19" fmla="*/ 0 h 31"/>
                <a:gd name="T20" fmla="*/ 0 w 21"/>
                <a:gd name="T21" fmla="*/ 1 h 31"/>
                <a:gd name="T22" fmla="*/ 0 w 21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1">
                  <a:moveTo>
                    <a:pt x="0" y="2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4" name="Freeform 564">
              <a:extLst>
                <a:ext uri="{FF2B5EF4-FFF2-40B4-BE49-F238E27FC236}">
                  <a16:creationId xmlns:a16="http://schemas.microsoft.com/office/drawing/2014/main" id="{724C0B21-CB9B-4D9E-BEB9-CB0153E22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428"/>
              <a:ext cx="3" cy="15"/>
            </a:xfrm>
            <a:custGeom>
              <a:avLst/>
              <a:gdLst>
                <a:gd name="T0" fmla="*/ 2 w 3"/>
                <a:gd name="T1" fmla="*/ 14 h 15"/>
                <a:gd name="T2" fmla="*/ 2 w 3"/>
                <a:gd name="T3" fmla="*/ 13 h 15"/>
                <a:gd name="T4" fmla="*/ 2 w 3"/>
                <a:gd name="T5" fmla="*/ 14 h 15"/>
                <a:gd name="T6" fmla="*/ 3 w 3"/>
                <a:gd name="T7" fmla="*/ 0 h 15"/>
                <a:gd name="T8" fmla="*/ 1 w 3"/>
                <a:gd name="T9" fmla="*/ 0 h 15"/>
                <a:gd name="T10" fmla="*/ 0 w 3"/>
                <a:gd name="T11" fmla="*/ 14 h 15"/>
                <a:gd name="T12" fmla="*/ 1 w 3"/>
                <a:gd name="T13" fmla="*/ 15 h 15"/>
                <a:gd name="T14" fmla="*/ 0 w 3"/>
                <a:gd name="T15" fmla="*/ 14 h 15"/>
                <a:gd name="T16" fmla="*/ 1 w 3"/>
                <a:gd name="T17" fmla="*/ 15 h 15"/>
                <a:gd name="T18" fmla="*/ 1 w 3"/>
                <a:gd name="T19" fmla="*/ 15 h 15"/>
                <a:gd name="T20" fmla="*/ 2 w 3"/>
                <a:gd name="T21" fmla="*/ 15 h 15"/>
                <a:gd name="T22" fmla="*/ 2 w 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5">
                  <a:moveTo>
                    <a:pt x="2" y="14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5" name="Freeform 565">
              <a:extLst>
                <a:ext uri="{FF2B5EF4-FFF2-40B4-BE49-F238E27FC236}">
                  <a16:creationId xmlns:a16="http://schemas.microsoft.com/office/drawing/2014/main" id="{2BF127B0-6C76-4005-A5B8-95F247426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318"/>
              <a:ext cx="151" cy="28"/>
            </a:xfrm>
            <a:custGeom>
              <a:avLst/>
              <a:gdLst>
                <a:gd name="T0" fmla="*/ 0 w 151"/>
                <a:gd name="T1" fmla="*/ 21 h 28"/>
                <a:gd name="T2" fmla="*/ 21 w 151"/>
                <a:gd name="T3" fmla="*/ 28 h 28"/>
                <a:gd name="T4" fmla="*/ 21 w 151"/>
                <a:gd name="T5" fmla="*/ 28 h 28"/>
                <a:gd name="T6" fmla="*/ 22 w 151"/>
                <a:gd name="T7" fmla="*/ 28 h 28"/>
                <a:gd name="T8" fmla="*/ 23 w 151"/>
                <a:gd name="T9" fmla="*/ 28 h 28"/>
                <a:gd name="T10" fmla="*/ 25 w 151"/>
                <a:gd name="T11" fmla="*/ 27 h 28"/>
                <a:gd name="T12" fmla="*/ 29 w 151"/>
                <a:gd name="T13" fmla="*/ 27 h 28"/>
                <a:gd name="T14" fmla="*/ 32 w 151"/>
                <a:gd name="T15" fmla="*/ 27 h 28"/>
                <a:gd name="T16" fmla="*/ 36 w 151"/>
                <a:gd name="T17" fmla="*/ 26 h 28"/>
                <a:gd name="T18" fmla="*/ 39 w 151"/>
                <a:gd name="T19" fmla="*/ 26 h 28"/>
                <a:gd name="T20" fmla="*/ 44 w 151"/>
                <a:gd name="T21" fmla="*/ 25 h 28"/>
                <a:gd name="T22" fmla="*/ 49 w 151"/>
                <a:gd name="T23" fmla="*/ 25 h 28"/>
                <a:gd name="T24" fmla="*/ 54 w 151"/>
                <a:gd name="T25" fmla="*/ 24 h 28"/>
                <a:gd name="T26" fmla="*/ 59 w 151"/>
                <a:gd name="T27" fmla="*/ 24 h 28"/>
                <a:gd name="T28" fmla="*/ 64 w 151"/>
                <a:gd name="T29" fmla="*/ 23 h 28"/>
                <a:gd name="T30" fmla="*/ 70 w 151"/>
                <a:gd name="T31" fmla="*/ 23 h 28"/>
                <a:gd name="T32" fmla="*/ 76 w 151"/>
                <a:gd name="T33" fmla="*/ 22 h 28"/>
                <a:gd name="T34" fmla="*/ 81 w 151"/>
                <a:gd name="T35" fmla="*/ 21 h 28"/>
                <a:gd name="T36" fmla="*/ 87 w 151"/>
                <a:gd name="T37" fmla="*/ 21 h 28"/>
                <a:gd name="T38" fmla="*/ 93 w 151"/>
                <a:gd name="T39" fmla="*/ 19 h 28"/>
                <a:gd name="T40" fmla="*/ 98 w 151"/>
                <a:gd name="T41" fmla="*/ 18 h 28"/>
                <a:gd name="T42" fmla="*/ 104 w 151"/>
                <a:gd name="T43" fmla="*/ 18 h 28"/>
                <a:gd name="T44" fmla="*/ 110 w 151"/>
                <a:gd name="T45" fmla="*/ 17 h 28"/>
                <a:gd name="T46" fmla="*/ 114 w 151"/>
                <a:gd name="T47" fmla="*/ 17 h 28"/>
                <a:gd name="T48" fmla="*/ 119 w 151"/>
                <a:gd name="T49" fmla="*/ 16 h 28"/>
                <a:gd name="T50" fmla="*/ 123 w 151"/>
                <a:gd name="T51" fmla="*/ 16 h 28"/>
                <a:gd name="T52" fmla="*/ 128 w 151"/>
                <a:gd name="T53" fmla="*/ 15 h 28"/>
                <a:gd name="T54" fmla="*/ 132 w 151"/>
                <a:gd name="T55" fmla="*/ 15 h 28"/>
                <a:gd name="T56" fmla="*/ 136 w 151"/>
                <a:gd name="T57" fmla="*/ 14 h 28"/>
                <a:gd name="T58" fmla="*/ 138 w 151"/>
                <a:gd name="T59" fmla="*/ 14 h 28"/>
                <a:gd name="T60" fmla="*/ 141 w 151"/>
                <a:gd name="T61" fmla="*/ 14 h 28"/>
                <a:gd name="T62" fmla="*/ 143 w 151"/>
                <a:gd name="T63" fmla="*/ 13 h 28"/>
                <a:gd name="T64" fmla="*/ 144 w 151"/>
                <a:gd name="T65" fmla="*/ 13 h 28"/>
                <a:gd name="T66" fmla="*/ 146 w 151"/>
                <a:gd name="T67" fmla="*/ 13 h 28"/>
                <a:gd name="T68" fmla="*/ 147 w 151"/>
                <a:gd name="T69" fmla="*/ 12 h 28"/>
                <a:gd name="T70" fmla="*/ 148 w 151"/>
                <a:gd name="T71" fmla="*/ 12 h 28"/>
                <a:gd name="T72" fmla="*/ 149 w 151"/>
                <a:gd name="T73" fmla="*/ 11 h 28"/>
                <a:gd name="T74" fmla="*/ 149 w 151"/>
                <a:gd name="T75" fmla="*/ 10 h 28"/>
                <a:gd name="T76" fmla="*/ 150 w 151"/>
                <a:gd name="T77" fmla="*/ 10 h 28"/>
                <a:gd name="T78" fmla="*/ 150 w 151"/>
                <a:gd name="T79" fmla="*/ 9 h 28"/>
                <a:gd name="T80" fmla="*/ 150 w 151"/>
                <a:gd name="T81" fmla="*/ 8 h 28"/>
                <a:gd name="T82" fmla="*/ 150 w 151"/>
                <a:gd name="T83" fmla="*/ 7 h 28"/>
                <a:gd name="T84" fmla="*/ 150 w 151"/>
                <a:gd name="T85" fmla="*/ 7 h 28"/>
                <a:gd name="T86" fmla="*/ 150 w 151"/>
                <a:gd name="T87" fmla="*/ 6 h 28"/>
                <a:gd name="T88" fmla="*/ 150 w 151"/>
                <a:gd name="T89" fmla="*/ 5 h 28"/>
                <a:gd name="T90" fmla="*/ 150 w 151"/>
                <a:gd name="T91" fmla="*/ 3 h 28"/>
                <a:gd name="T92" fmla="*/ 150 w 151"/>
                <a:gd name="T93" fmla="*/ 2 h 28"/>
                <a:gd name="T94" fmla="*/ 150 w 151"/>
                <a:gd name="T95" fmla="*/ 2 h 28"/>
                <a:gd name="T96" fmla="*/ 151 w 151"/>
                <a:gd name="T97" fmla="*/ 0 h 28"/>
                <a:gd name="T98" fmla="*/ 151 w 151"/>
                <a:gd name="T99" fmla="*/ 0 h 28"/>
                <a:gd name="T100" fmla="*/ 2 w 151"/>
                <a:gd name="T101" fmla="*/ 22 h 28"/>
                <a:gd name="T102" fmla="*/ 0 w 151"/>
                <a:gd name="T10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8">
                  <a:moveTo>
                    <a:pt x="0" y="21"/>
                  </a:moveTo>
                  <a:lnTo>
                    <a:pt x="21" y="28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7"/>
                  </a:lnTo>
                  <a:lnTo>
                    <a:pt x="32" y="27"/>
                  </a:lnTo>
                  <a:lnTo>
                    <a:pt x="36" y="26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4" y="24"/>
                  </a:lnTo>
                  <a:lnTo>
                    <a:pt x="59" y="24"/>
                  </a:lnTo>
                  <a:lnTo>
                    <a:pt x="64" y="23"/>
                  </a:lnTo>
                  <a:lnTo>
                    <a:pt x="70" y="23"/>
                  </a:lnTo>
                  <a:lnTo>
                    <a:pt x="76" y="22"/>
                  </a:lnTo>
                  <a:lnTo>
                    <a:pt x="81" y="21"/>
                  </a:lnTo>
                  <a:lnTo>
                    <a:pt x="87" y="21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6"/>
                  </a:lnTo>
                  <a:lnTo>
                    <a:pt x="123" y="16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1" y="14"/>
                  </a:lnTo>
                  <a:lnTo>
                    <a:pt x="143" y="13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7" y="12"/>
                  </a:lnTo>
                  <a:lnTo>
                    <a:pt x="148" y="12"/>
                  </a:lnTo>
                  <a:lnTo>
                    <a:pt x="149" y="11"/>
                  </a:lnTo>
                  <a:lnTo>
                    <a:pt x="149" y="10"/>
                  </a:lnTo>
                  <a:lnTo>
                    <a:pt x="150" y="10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3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6" name="Freeform 566">
              <a:extLst>
                <a:ext uri="{FF2B5EF4-FFF2-40B4-BE49-F238E27FC236}">
                  <a16:creationId xmlns:a16="http://schemas.microsoft.com/office/drawing/2014/main" id="{5B9CD104-BEE6-43B3-ABF9-FFAF717774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337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21 w 21"/>
                <a:gd name="T3" fmla="*/ 8 h 10"/>
                <a:gd name="T4" fmla="*/ 21 w 21"/>
                <a:gd name="T5" fmla="*/ 8 h 10"/>
                <a:gd name="T6" fmla="*/ 1 w 21"/>
                <a:gd name="T7" fmla="*/ 0 h 10"/>
                <a:gd name="T8" fmla="*/ 0 w 21"/>
                <a:gd name="T9" fmla="*/ 3 h 10"/>
                <a:gd name="T10" fmla="*/ 21 w 21"/>
                <a:gd name="T11" fmla="*/ 10 h 10"/>
                <a:gd name="T12" fmla="*/ 21 w 21"/>
                <a:gd name="T13" fmla="*/ 10 h 10"/>
                <a:gd name="T14" fmla="*/ 21 w 21"/>
                <a:gd name="T15" fmla="*/ 10 h 10"/>
                <a:gd name="T16" fmla="*/ 21 w 2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21" y="8"/>
                  </a:lnTo>
                  <a:lnTo>
                    <a:pt x="21" y="8"/>
                  </a:lnTo>
                  <a:lnTo>
                    <a:pt x="1" y="0"/>
                  </a:lnTo>
                  <a:lnTo>
                    <a:pt x="0" y="3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7" name="Freeform 567">
              <a:extLst>
                <a:ext uri="{FF2B5EF4-FFF2-40B4-BE49-F238E27FC236}">
                  <a16:creationId xmlns:a16="http://schemas.microsoft.com/office/drawing/2014/main" id="{50BA1570-ABAD-4C12-B33E-6F97931CF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330"/>
              <a:ext cx="125" cy="17"/>
            </a:xfrm>
            <a:custGeom>
              <a:avLst/>
              <a:gdLst>
                <a:gd name="T0" fmla="*/ 123 w 125"/>
                <a:gd name="T1" fmla="*/ 0 h 17"/>
                <a:gd name="T2" fmla="*/ 122 w 125"/>
                <a:gd name="T3" fmla="*/ 0 h 17"/>
                <a:gd name="T4" fmla="*/ 117 w 125"/>
                <a:gd name="T5" fmla="*/ 1 h 17"/>
                <a:gd name="T6" fmla="*/ 111 w 125"/>
                <a:gd name="T7" fmla="*/ 2 h 17"/>
                <a:gd name="T8" fmla="*/ 102 w 125"/>
                <a:gd name="T9" fmla="*/ 3 h 17"/>
                <a:gd name="T10" fmla="*/ 93 w 125"/>
                <a:gd name="T11" fmla="*/ 4 h 17"/>
                <a:gd name="T12" fmla="*/ 83 w 125"/>
                <a:gd name="T13" fmla="*/ 5 h 17"/>
                <a:gd name="T14" fmla="*/ 72 w 125"/>
                <a:gd name="T15" fmla="*/ 6 h 17"/>
                <a:gd name="T16" fmla="*/ 60 w 125"/>
                <a:gd name="T17" fmla="*/ 7 h 17"/>
                <a:gd name="T18" fmla="*/ 49 w 125"/>
                <a:gd name="T19" fmla="*/ 10 h 17"/>
                <a:gd name="T20" fmla="*/ 38 w 125"/>
                <a:gd name="T21" fmla="*/ 11 h 17"/>
                <a:gd name="T22" fmla="*/ 28 w 125"/>
                <a:gd name="T23" fmla="*/ 12 h 17"/>
                <a:gd name="T24" fmla="*/ 18 w 125"/>
                <a:gd name="T25" fmla="*/ 13 h 17"/>
                <a:gd name="T26" fmla="*/ 11 w 125"/>
                <a:gd name="T27" fmla="*/ 14 h 17"/>
                <a:gd name="T28" fmla="*/ 4 w 125"/>
                <a:gd name="T29" fmla="*/ 14 h 17"/>
                <a:gd name="T30" fmla="*/ 1 w 125"/>
                <a:gd name="T31" fmla="*/ 15 h 17"/>
                <a:gd name="T32" fmla="*/ 0 w 125"/>
                <a:gd name="T33" fmla="*/ 15 h 17"/>
                <a:gd name="T34" fmla="*/ 1 w 125"/>
                <a:gd name="T35" fmla="*/ 17 h 17"/>
                <a:gd name="T36" fmla="*/ 4 w 125"/>
                <a:gd name="T37" fmla="*/ 16 h 17"/>
                <a:gd name="T38" fmla="*/ 11 w 125"/>
                <a:gd name="T39" fmla="*/ 16 h 17"/>
                <a:gd name="T40" fmla="*/ 19 w 125"/>
                <a:gd name="T41" fmla="*/ 15 h 17"/>
                <a:gd name="T42" fmla="*/ 28 w 125"/>
                <a:gd name="T43" fmla="*/ 14 h 17"/>
                <a:gd name="T44" fmla="*/ 38 w 125"/>
                <a:gd name="T45" fmla="*/ 13 h 17"/>
                <a:gd name="T46" fmla="*/ 49 w 125"/>
                <a:gd name="T47" fmla="*/ 12 h 17"/>
                <a:gd name="T48" fmla="*/ 60 w 125"/>
                <a:gd name="T49" fmla="*/ 10 h 17"/>
                <a:gd name="T50" fmla="*/ 72 w 125"/>
                <a:gd name="T51" fmla="*/ 9 h 17"/>
                <a:gd name="T52" fmla="*/ 83 w 125"/>
                <a:gd name="T53" fmla="*/ 7 h 17"/>
                <a:gd name="T54" fmla="*/ 93 w 125"/>
                <a:gd name="T55" fmla="*/ 6 h 17"/>
                <a:gd name="T56" fmla="*/ 102 w 125"/>
                <a:gd name="T57" fmla="*/ 5 h 17"/>
                <a:gd name="T58" fmla="*/ 111 w 125"/>
                <a:gd name="T59" fmla="*/ 4 h 17"/>
                <a:gd name="T60" fmla="*/ 118 w 125"/>
                <a:gd name="T61" fmla="*/ 3 h 17"/>
                <a:gd name="T62" fmla="*/ 122 w 125"/>
                <a:gd name="T63" fmla="*/ 2 h 17"/>
                <a:gd name="T64" fmla="*/ 125 w 125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7">
                  <a:moveTo>
                    <a:pt x="125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7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5"/>
                  </a:lnTo>
                  <a:lnTo>
                    <a:pt x="77" y="5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7" y="10"/>
                  </a:lnTo>
                  <a:lnTo>
                    <a:pt x="72" y="9"/>
                  </a:lnTo>
                  <a:lnTo>
                    <a:pt x="78" y="7"/>
                  </a:lnTo>
                  <a:lnTo>
                    <a:pt x="83" y="7"/>
                  </a:lnTo>
                  <a:lnTo>
                    <a:pt x="89" y="6"/>
                  </a:lnTo>
                  <a:lnTo>
                    <a:pt x="93" y="6"/>
                  </a:lnTo>
                  <a:lnTo>
                    <a:pt x="98" y="5"/>
                  </a:lnTo>
                  <a:lnTo>
                    <a:pt x="102" y="5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8" name="Freeform 568">
              <a:extLst>
                <a:ext uri="{FF2B5EF4-FFF2-40B4-BE49-F238E27FC236}">
                  <a16:creationId xmlns:a16="http://schemas.microsoft.com/office/drawing/2014/main" id="{2E5FFAB7-96BE-4E27-B049-6E7F71944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325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4 w 7"/>
                <a:gd name="T13" fmla="*/ 3 h 7"/>
                <a:gd name="T14" fmla="*/ 4 w 7"/>
                <a:gd name="T15" fmla="*/ 4 h 7"/>
                <a:gd name="T16" fmla="*/ 3 w 7"/>
                <a:gd name="T17" fmla="*/ 4 h 7"/>
                <a:gd name="T18" fmla="*/ 0 w 7"/>
                <a:gd name="T19" fmla="*/ 5 h 7"/>
                <a:gd name="T20" fmla="*/ 2 w 7"/>
                <a:gd name="T21" fmla="*/ 7 h 7"/>
                <a:gd name="T22" fmla="*/ 4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89" name="Freeform 569">
              <a:extLst>
                <a:ext uri="{FF2B5EF4-FFF2-40B4-BE49-F238E27FC236}">
                  <a16:creationId xmlns:a16="http://schemas.microsoft.com/office/drawing/2014/main" id="{158F0554-7BC3-4B44-BB48-D2B6D0CC2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317"/>
              <a:ext cx="3" cy="8"/>
            </a:xfrm>
            <a:custGeom>
              <a:avLst/>
              <a:gdLst>
                <a:gd name="T0" fmla="*/ 1 w 3"/>
                <a:gd name="T1" fmla="*/ 0 h 8"/>
                <a:gd name="T2" fmla="*/ 2 w 3"/>
                <a:gd name="T3" fmla="*/ 3 h 8"/>
                <a:gd name="T4" fmla="*/ 1 w 3"/>
                <a:gd name="T5" fmla="*/ 1 h 8"/>
                <a:gd name="T6" fmla="*/ 0 w 3"/>
                <a:gd name="T7" fmla="*/ 3 h 8"/>
                <a:gd name="T8" fmla="*/ 0 w 3"/>
                <a:gd name="T9" fmla="*/ 3 h 8"/>
                <a:gd name="T10" fmla="*/ 0 w 3"/>
                <a:gd name="T11" fmla="*/ 4 h 8"/>
                <a:gd name="T12" fmla="*/ 0 w 3"/>
                <a:gd name="T13" fmla="*/ 5 h 8"/>
                <a:gd name="T14" fmla="*/ 0 w 3"/>
                <a:gd name="T15" fmla="*/ 7 h 8"/>
                <a:gd name="T16" fmla="*/ 0 w 3"/>
                <a:gd name="T17" fmla="*/ 8 h 8"/>
                <a:gd name="T18" fmla="*/ 0 w 3"/>
                <a:gd name="T19" fmla="*/ 8 h 8"/>
                <a:gd name="T20" fmla="*/ 2 w 3"/>
                <a:gd name="T21" fmla="*/ 8 h 8"/>
                <a:gd name="T22" fmla="*/ 2 w 3"/>
                <a:gd name="T23" fmla="*/ 8 h 8"/>
                <a:gd name="T24" fmla="*/ 2 w 3"/>
                <a:gd name="T25" fmla="*/ 7 h 8"/>
                <a:gd name="T26" fmla="*/ 2 w 3"/>
                <a:gd name="T27" fmla="*/ 6 h 8"/>
                <a:gd name="T28" fmla="*/ 2 w 3"/>
                <a:gd name="T29" fmla="*/ 5 h 8"/>
                <a:gd name="T30" fmla="*/ 2 w 3"/>
                <a:gd name="T31" fmla="*/ 3 h 8"/>
                <a:gd name="T32" fmla="*/ 2 w 3"/>
                <a:gd name="T33" fmla="*/ 3 h 8"/>
                <a:gd name="T34" fmla="*/ 3 w 3"/>
                <a:gd name="T35" fmla="*/ 1 h 8"/>
                <a:gd name="T36" fmla="*/ 3 w 3"/>
                <a:gd name="T37" fmla="*/ 1 h 8"/>
                <a:gd name="T38" fmla="*/ 1 w 3"/>
                <a:gd name="T39" fmla="*/ 0 h 8"/>
                <a:gd name="T40" fmla="*/ 3 w 3"/>
                <a:gd name="T41" fmla="*/ 1 h 8"/>
                <a:gd name="T42" fmla="*/ 3 w 3"/>
                <a:gd name="T43" fmla="*/ 0 h 8"/>
                <a:gd name="T44" fmla="*/ 1 w 3"/>
                <a:gd name="T4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2" y="3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0" name="Freeform 570">
              <a:extLst>
                <a:ext uri="{FF2B5EF4-FFF2-40B4-BE49-F238E27FC236}">
                  <a16:creationId xmlns:a16="http://schemas.microsoft.com/office/drawing/2014/main" id="{B6A1EC10-335E-4797-8610-A6456A656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317"/>
              <a:ext cx="149" cy="24"/>
            </a:xfrm>
            <a:custGeom>
              <a:avLst/>
              <a:gdLst>
                <a:gd name="T0" fmla="*/ 0 w 149"/>
                <a:gd name="T1" fmla="*/ 23 h 24"/>
                <a:gd name="T2" fmla="*/ 0 w 149"/>
                <a:gd name="T3" fmla="*/ 24 h 24"/>
                <a:gd name="T4" fmla="*/ 149 w 149"/>
                <a:gd name="T5" fmla="*/ 3 h 24"/>
                <a:gd name="T6" fmla="*/ 148 w 149"/>
                <a:gd name="T7" fmla="*/ 0 h 24"/>
                <a:gd name="T8" fmla="*/ 0 w 149"/>
                <a:gd name="T9" fmla="*/ 22 h 24"/>
                <a:gd name="T10" fmla="*/ 0 w 149"/>
                <a:gd name="T1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4">
                  <a:moveTo>
                    <a:pt x="0" y="23"/>
                  </a:moveTo>
                  <a:lnTo>
                    <a:pt x="0" y="24"/>
                  </a:lnTo>
                  <a:lnTo>
                    <a:pt x="149" y="3"/>
                  </a:lnTo>
                  <a:lnTo>
                    <a:pt x="148" y="0"/>
                  </a:lnTo>
                  <a:lnTo>
                    <a:pt x="0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1" name="Freeform 571">
              <a:extLst>
                <a:ext uri="{FF2B5EF4-FFF2-40B4-BE49-F238E27FC236}">
                  <a16:creationId xmlns:a16="http://schemas.microsoft.com/office/drawing/2014/main" id="{8E8BE7B1-9964-48FD-AE14-A27F1BE1D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164"/>
              <a:ext cx="158" cy="175"/>
            </a:xfrm>
            <a:custGeom>
              <a:avLst/>
              <a:gdLst>
                <a:gd name="T0" fmla="*/ 144 w 158"/>
                <a:gd name="T1" fmla="*/ 154 h 175"/>
                <a:gd name="T2" fmla="*/ 145 w 158"/>
                <a:gd name="T3" fmla="*/ 154 h 175"/>
                <a:gd name="T4" fmla="*/ 147 w 158"/>
                <a:gd name="T5" fmla="*/ 154 h 175"/>
                <a:gd name="T6" fmla="*/ 149 w 158"/>
                <a:gd name="T7" fmla="*/ 153 h 175"/>
                <a:gd name="T8" fmla="*/ 151 w 158"/>
                <a:gd name="T9" fmla="*/ 152 h 175"/>
                <a:gd name="T10" fmla="*/ 153 w 158"/>
                <a:gd name="T11" fmla="*/ 152 h 175"/>
                <a:gd name="T12" fmla="*/ 155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2 w 158"/>
                <a:gd name="T19" fmla="*/ 2 h 175"/>
                <a:gd name="T20" fmla="*/ 151 w 158"/>
                <a:gd name="T21" fmla="*/ 1 h 175"/>
                <a:gd name="T22" fmla="*/ 150 w 158"/>
                <a:gd name="T23" fmla="*/ 1 h 175"/>
                <a:gd name="T24" fmla="*/ 148 w 158"/>
                <a:gd name="T25" fmla="*/ 0 h 175"/>
                <a:gd name="T26" fmla="*/ 146 w 158"/>
                <a:gd name="T27" fmla="*/ 0 h 175"/>
                <a:gd name="T28" fmla="*/ 144 w 158"/>
                <a:gd name="T29" fmla="*/ 0 h 175"/>
                <a:gd name="T30" fmla="*/ 142 w 158"/>
                <a:gd name="T31" fmla="*/ 0 h 175"/>
                <a:gd name="T32" fmla="*/ 140 w 158"/>
                <a:gd name="T33" fmla="*/ 0 h 175"/>
                <a:gd name="T34" fmla="*/ 139 w 158"/>
                <a:gd name="T35" fmla="*/ 0 h 175"/>
                <a:gd name="T36" fmla="*/ 4 w 158"/>
                <a:gd name="T37" fmla="*/ 5 h 175"/>
                <a:gd name="T38" fmla="*/ 3 w 158"/>
                <a:gd name="T39" fmla="*/ 5 h 175"/>
                <a:gd name="T40" fmla="*/ 2 w 158"/>
                <a:gd name="T41" fmla="*/ 5 h 175"/>
                <a:gd name="T42" fmla="*/ 1 w 158"/>
                <a:gd name="T43" fmla="*/ 6 h 175"/>
                <a:gd name="T44" fmla="*/ 1 w 158"/>
                <a:gd name="T45" fmla="*/ 6 h 175"/>
                <a:gd name="T46" fmla="*/ 1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1 w 158"/>
                <a:gd name="T55" fmla="*/ 170 h 175"/>
                <a:gd name="T56" fmla="*/ 11 w 158"/>
                <a:gd name="T57" fmla="*/ 171 h 175"/>
                <a:gd name="T58" fmla="*/ 12 w 158"/>
                <a:gd name="T59" fmla="*/ 171 h 175"/>
                <a:gd name="T60" fmla="*/ 12 w 158"/>
                <a:gd name="T61" fmla="*/ 172 h 175"/>
                <a:gd name="T62" fmla="*/ 13 w 158"/>
                <a:gd name="T63" fmla="*/ 173 h 175"/>
                <a:gd name="T64" fmla="*/ 13 w 158"/>
                <a:gd name="T65" fmla="*/ 173 h 175"/>
                <a:gd name="T66" fmla="*/ 13 w 158"/>
                <a:gd name="T67" fmla="*/ 173 h 175"/>
                <a:gd name="T68" fmla="*/ 14 w 158"/>
                <a:gd name="T69" fmla="*/ 175 h 175"/>
                <a:gd name="T70" fmla="*/ 15 w 158"/>
                <a:gd name="T71" fmla="*/ 175 h 175"/>
                <a:gd name="T72" fmla="*/ 144 w 158"/>
                <a:gd name="T73" fmla="*/ 1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4" y="154"/>
                  </a:moveTo>
                  <a:lnTo>
                    <a:pt x="145" y="154"/>
                  </a:lnTo>
                  <a:lnTo>
                    <a:pt x="147" y="154"/>
                  </a:lnTo>
                  <a:lnTo>
                    <a:pt x="149" y="153"/>
                  </a:lnTo>
                  <a:lnTo>
                    <a:pt x="151" y="152"/>
                  </a:lnTo>
                  <a:lnTo>
                    <a:pt x="153" y="152"/>
                  </a:lnTo>
                  <a:lnTo>
                    <a:pt x="155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2" y="2"/>
                  </a:lnTo>
                  <a:lnTo>
                    <a:pt x="151" y="1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2" y="171"/>
                  </a:lnTo>
                  <a:lnTo>
                    <a:pt x="12" y="172"/>
                  </a:lnTo>
                  <a:lnTo>
                    <a:pt x="13" y="173"/>
                  </a:lnTo>
                  <a:lnTo>
                    <a:pt x="13" y="173"/>
                  </a:lnTo>
                  <a:lnTo>
                    <a:pt x="13" y="173"/>
                  </a:lnTo>
                  <a:lnTo>
                    <a:pt x="14" y="175"/>
                  </a:lnTo>
                  <a:lnTo>
                    <a:pt x="15" y="175"/>
                  </a:lnTo>
                  <a:lnTo>
                    <a:pt x="144" y="154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2" name="Freeform 572">
              <a:extLst>
                <a:ext uri="{FF2B5EF4-FFF2-40B4-BE49-F238E27FC236}">
                  <a16:creationId xmlns:a16="http://schemas.microsoft.com/office/drawing/2014/main" id="{522977FD-F82E-4D82-B3C4-DE22DA6C2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313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3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3 h 7"/>
                <a:gd name="T14" fmla="*/ 3 w 15"/>
                <a:gd name="T15" fmla="*/ 4 h 7"/>
                <a:gd name="T16" fmla="*/ 1 w 15"/>
                <a:gd name="T17" fmla="*/ 4 h 7"/>
                <a:gd name="T18" fmla="*/ 0 w 15"/>
                <a:gd name="T19" fmla="*/ 4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5 h 7"/>
                <a:gd name="T28" fmla="*/ 7 w 15"/>
                <a:gd name="T29" fmla="*/ 4 h 7"/>
                <a:gd name="T30" fmla="*/ 9 w 15"/>
                <a:gd name="T31" fmla="*/ 4 h 7"/>
                <a:gd name="T32" fmla="*/ 11 w 15"/>
                <a:gd name="T33" fmla="*/ 3 h 7"/>
                <a:gd name="T34" fmla="*/ 14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3" name="Freeform 573">
              <a:extLst>
                <a:ext uri="{FF2B5EF4-FFF2-40B4-BE49-F238E27FC236}">
                  <a16:creationId xmlns:a16="http://schemas.microsoft.com/office/drawing/2014/main" id="{C236433A-DBF5-4F90-B29F-762209E34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166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6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4" name="Freeform 574">
              <a:extLst>
                <a:ext uri="{FF2B5EF4-FFF2-40B4-BE49-F238E27FC236}">
                  <a16:creationId xmlns:a16="http://schemas.microsoft.com/office/drawing/2014/main" id="{5AE33E1D-7DEF-4959-96E0-8D6903C6B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3162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2 h 4"/>
                <a:gd name="T4" fmla="*/ 1 w 14"/>
                <a:gd name="T5" fmla="*/ 2 h 4"/>
                <a:gd name="T6" fmla="*/ 3 w 14"/>
                <a:gd name="T7" fmla="*/ 2 h 4"/>
                <a:gd name="T8" fmla="*/ 5 w 14"/>
                <a:gd name="T9" fmla="*/ 2 h 4"/>
                <a:gd name="T10" fmla="*/ 7 w 14"/>
                <a:gd name="T11" fmla="*/ 3 h 4"/>
                <a:gd name="T12" fmla="*/ 9 w 14"/>
                <a:gd name="T13" fmla="*/ 3 h 4"/>
                <a:gd name="T14" fmla="*/ 11 w 14"/>
                <a:gd name="T15" fmla="*/ 4 h 4"/>
                <a:gd name="T16" fmla="*/ 12 w 14"/>
                <a:gd name="T17" fmla="*/ 4 h 4"/>
                <a:gd name="T18" fmla="*/ 12 w 14"/>
                <a:gd name="T19" fmla="*/ 4 h 4"/>
                <a:gd name="T20" fmla="*/ 14 w 14"/>
                <a:gd name="T21" fmla="*/ 4 h 4"/>
                <a:gd name="T22" fmla="*/ 13 w 14"/>
                <a:gd name="T23" fmla="*/ 2 h 4"/>
                <a:gd name="T24" fmla="*/ 11 w 14"/>
                <a:gd name="T25" fmla="*/ 2 h 4"/>
                <a:gd name="T26" fmla="*/ 9 w 14"/>
                <a:gd name="T27" fmla="*/ 2 h 4"/>
                <a:gd name="T28" fmla="*/ 8 w 14"/>
                <a:gd name="T29" fmla="*/ 0 h 4"/>
                <a:gd name="T30" fmla="*/ 5 w 14"/>
                <a:gd name="T31" fmla="*/ 0 h 4"/>
                <a:gd name="T32" fmla="*/ 3 w 14"/>
                <a:gd name="T33" fmla="*/ 0 h 4"/>
                <a:gd name="T34" fmla="*/ 1 w 14"/>
                <a:gd name="T35" fmla="*/ 0 h 4"/>
                <a:gd name="T36" fmla="*/ 0 w 14"/>
                <a:gd name="T37" fmla="*/ 0 h 4"/>
                <a:gd name="T38" fmla="*/ 0 w 14"/>
                <a:gd name="T3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5" name="Freeform 575">
              <a:extLst>
                <a:ext uri="{FF2B5EF4-FFF2-40B4-BE49-F238E27FC236}">
                  <a16:creationId xmlns:a16="http://schemas.microsoft.com/office/drawing/2014/main" id="{68A29DD7-7C3E-430B-AE8D-81633C7D9F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162"/>
              <a:ext cx="135" cy="8"/>
            </a:xfrm>
            <a:custGeom>
              <a:avLst/>
              <a:gdLst>
                <a:gd name="T0" fmla="*/ 0 w 135"/>
                <a:gd name="T1" fmla="*/ 6 h 8"/>
                <a:gd name="T2" fmla="*/ 0 w 135"/>
                <a:gd name="T3" fmla="*/ 8 h 8"/>
                <a:gd name="T4" fmla="*/ 135 w 135"/>
                <a:gd name="T5" fmla="*/ 2 h 8"/>
                <a:gd name="T6" fmla="*/ 135 w 135"/>
                <a:gd name="T7" fmla="*/ 0 h 8"/>
                <a:gd name="T8" fmla="*/ 0 w 135"/>
                <a:gd name="T9" fmla="*/ 6 h 8"/>
                <a:gd name="T10" fmla="*/ 0 w 135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8">
                  <a:moveTo>
                    <a:pt x="0" y="6"/>
                  </a:moveTo>
                  <a:lnTo>
                    <a:pt x="0" y="8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6" name="Freeform 576">
              <a:extLst>
                <a:ext uri="{FF2B5EF4-FFF2-40B4-BE49-F238E27FC236}">
                  <a16:creationId xmlns:a16="http://schemas.microsoft.com/office/drawing/2014/main" id="{DF78917D-093B-4A38-8D22-34663CC96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168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2 w 5"/>
                <a:gd name="T7" fmla="*/ 4 h 5"/>
                <a:gd name="T8" fmla="*/ 2 w 5"/>
                <a:gd name="T9" fmla="*/ 3 h 5"/>
                <a:gd name="T10" fmla="*/ 3 w 5"/>
                <a:gd name="T11" fmla="*/ 3 h 5"/>
                <a:gd name="T12" fmla="*/ 3 w 5"/>
                <a:gd name="T13" fmla="*/ 3 h 5"/>
                <a:gd name="T14" fmla="*/ 4 w 5"/>
                <a:gd name="T15" fmla="*/ 2 h 5"/>
                <a:gd name="T16" fmla="*/ 4 w 5"/>
                <a:gd name="T17" fmla="*/ 2 h 5"/>
                <a:gd name="T18" fmla="*/ 5 w 5"/>
                <a:gd name="T19" fmla="*/ 2 h 5"/>
                <a:gd name="T20" fmla="*/ 5 w 5"/>
                <a:gd name="T21" fmla="*/ 0 h 5"/>
                <a:gd name="T22" fmla="*/ 4 w 5"/>
                <a:gd name="T23" fmla="*/ 0 h 5"/>
                <a:gd name="T24" fmla="*/ 3 w 5"/>
                <a:gd name="T25" fmla="*/ 0 h 5"/>
                <a:gd name="T26" fmla="*/ 2 w 5"/>
                <a:gd name="T27" fmla="*/ 1 h 5"/>
                <a:gd name="T28" fmla="*/ 1 w 5"/>
                <a:gd name="T29" fmla="*/ 2 h 5"/>
                <a:gd name="T30" fmla="*/ 1 w 5"/>
                <a:gd name="T31" fmla="*/ 2 h 5"/>
                <a:gd name="T32" fmla="*/ 0 w 5"/>
                <a:gd name="T33" fmla="*/ 3 h 5"/>
                <a:gd name="T34" fmla="*/ 0 w 5"/>
                <a:gd name="T35" fmla="*/ 4 h 5"/>
                <a:gd name="T36" fmla="*/ 0 w 5"/>
                <a:gd name="T37" fmla="*/ 5 h 5"/>
                <a:gd name="T38" fmla="*/ 0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7" name="Freeform 577">
              <a:extLst>
                <a:ext uri="{FF2B5EF4-FFF2-40B4-BE49-F238E27FC236}">
                  <a16:creationId xmlns:a16="http://schemas.microsoft.com/office/drawing/2014/main" id="{26150FFB-1EB4-46DE-8527-0ECC6843C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173"/>
              <a:ext cx="13" cy="161"/>
            </a:xfrm>
            <a:custGeom>
              <a:avLst/>
              <a:gdLst>
                <a:gd name="T0" fmla="*/ 11 w 13"/>
                <a:gd name="T1" fmla="*/ 161 h 161"/>
                <a:gd name="T2" fmla="*/ 13 w 13"/>
                <a:gd name="T3" fmla="*/ 161 h 161"/>
                <a:gd name="T4" fmla="*/ 2 w 13"/>
                <a:gd name="T5" fmla="*/ 0 h 161"/>
                <a:gd name="T6" fmla="*/ 0 w 13"/>
                <a:gd name="T7" fmla="*/ 0 h 161"/>
                <a:gd name="T8" fmla="*/ 11 w 13"/>
                <a:gd name="T9" fmla="*/ 161 h 161"/>
                <a:gd name="T10" fmla="*/ 11 w 1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1">
                  <a:moveTo>
                    <a:pt x="11" y="161"/>
                  </a:moveTo>
                  <a:lnTo>
                    <a:pt x="13" y="16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61"/>
                  </a:lnTo>
                  <a:lnTo>
                    <a:pt x="11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8" name="Freeform 578">
              <a:extLst>
                <a:ext uri="{FF2B5EF4-FFF2-40B4-BE49-F238E27FC236}">
                  <a16:creationId xmlns:a16="http://schemas.microsoft.com/office/drawing/2014/main" id="{036BDED8-2FD4-4947-9FD8-91EA3ECC7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334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2 h 6"/>
                <a:gd name="T8" fmla="*/ 3 w 6"/>
                <a:gd name="T9" fmla="*/ 2 h 6"/>
                <a:gd name="T10" fmla="*/ 3 w 6"/>
                <a:gd name="T11" fmla="*/ 2 h 6"/>
                <a:gd name="T12" fmla="*/ 3 w 6"/>
                <a:gd name="T13" fmla="*/ 1 h 6"/>
                <a:gd name="T14" fmla="*/ 2 w 6"/>
                <a:gd name="T15" fmla="*/ 1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1 h 6"/>
                <a:gd name="T24" fmla="*/ 1 w 6"/>
                <a:gd name="T25" fmla="*/ 2 h 6"/>
                <a:gd name="T26" fmla="*/ 1 w 6"/>
                <a:gd name="T27" fmla="*/ 3 h 6"/>
                <a:gd name="T28" fmla="*/ 2 w 6"/>
                <a:gd name="T29" fmla="*/ 3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299" name="Freeform 579">
              <a:extLst>
                <a:ext uri="{FF2B5EF4-FFF2-40B4-BE49-F238E27FC236}">
                  <a16:creationId xmlns:a16="http://schemas.microsoft.com/office/drawing/2014/main" id="{BF99F8E4-C47F-44D4-8C8D-FD905A2D5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317"/>
              <a:ext cx="129" cy="23"/>
            </a:xfrm>
            <a:custGeom>
              <a:avLst/>
              <a:gdLst>
                <a:gd name="T0" fmla="*/ 129 w 129"/>
                <a:gd name="T1" fmla="*/ 3 h 23"/>
                <a:gd name="T2" fmla="*/ 129 w 129"/>
                <a:gd name="T3" fmla="*/ 0 h 23"/>
                <a:gd name="T4" fmla="*/ 0 w 129"/>
                <a:gd name="T5" fmla="*/ 20 h 23"/>
                <a:gd name="T6" fmla="*/ 1 w 129"/>
                <a:gd name="T7" fmla="*/ 23 h 23"/>
                <a:gd name="T8" fmla="*/ 129 w 129"/>
                <a:gd name="T9" fmla="*/ 3 h 23"/>
                <a:gd name="T10" fmla="*/ 129 w 129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3">
                  <a:moveTo>
                    <a:pt x="129" y="3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29" y="3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0" name="Freeform 580">
              <a:extLst>
                <a:ext uri="{FF2B5EF4-FFF2-40B4-BE49-F238E27FC236}">
                  <a16:creationId xmlns:a16="http://schemas.microsoft.com/office/drawing/2014/main" id="{FD91D3D2-E707-4248-A120-8DDE26A75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177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1" name="Freeform 581">
              <a:extLst>
                <a:ext uri="{FF2B5EF4-FFF2-40B4-BE49-F238E27FC236}">
                  <a16:creationId xmlns:a16="http://schemas.microsoft.com/office/drawing/2014/main" id="{1E9BE3EA-9E2E-417D-B8A5-694D5BA00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176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2" name="Freeform 582">
              <a:extLst>
                <a:ext uri="{FF2B5EF4-FFF2-40B4-BE49-F238E27FC236}">
                  <a16:creationId xmlns:a16="http://schemas.microsoft.com/office/drawing/2014/main" id="{CA74A99A-332A-483A-B701-D9E971BF0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176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3" name="Freeform 583">
              <a:extLst>
                <a:ext uri="{FF2B5EF4-FFF2-40B4-BE49-F238E27FC236}">
                  <a16:creationId xmlns:a16="http://schemas.microsoft.com/office/drawing/2014/main" id="{C5E8E8CD-DB85-495D-89C4-50EEBB01C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184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4" name="Freeform 584">
              <a:extLst>
                <a:ext uri="{FF2B5EF4-FFF2-40B4-BE49-F238E27FC236}">
                  <a16:creationId xmlns:a16="http://schemas.microsoft.com/office/drawing/2014/main" id="{4D1BF428-0238-4223-90FC-B8DA3A389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298"/>
              <a:ext cx="123" cy="17"/>
            </a:xfrm>
            <a:custGeom>
              <a:avLst/>
              <a:gdLst>
                <a:gd name="T0" fmla="*/ 123 w 123"/>
                <a:gd name="T1" fmla="*/ 2 h 17"/>
                <a:gd name="T2" fmla="*/ 121 w 123"/>
                <a:gd name="T3" fmla="*/ 2 h 17"/>
                <a:gd name="T4" fmla="*/ 122 w 123"/>
                <a:gd name="T5" fmla="*/ 0 h 17"/>
                <a:gd name="T6" fmla="*/ 0 w 123"/>
                <a:gd name="T7" fmla="*/ 15 h 17"/>
                <a:gd name="T8" fmla="*/ 0 w 123"/>
                <a:gd name="T9" fmla="*/ 17 h 17"/>
                <a:gd name="T10" fmla="*/ 122 w 123"/>
                <a:gd name="T11" fmla="*/ 3 h 17"/>
                <a:gd name="T12" fmla="*/ 123 w 123"/>
                <a:gd name="T13" fmla="*/ 2 h 17"/>
                <a:gd name="T14" fmla="*/ 122 w 123"/>
                <a:gd name="T15" fmla="*/ 3 h 17"/>
                <a:gd name="T16" fmla="*/ 123 w 123"/>
                <a:gd name="T17" fmla="*/ 2 h 17"/>
                <a:gd name="T18" fmla="*/ 123 w 123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7">
                  <a:moveTo>
                    <a:pt x="123" y="2"/>
                  </a:moveTo>
                  <a:lnTo>
                    <a:pt x="121" y="2"/>
                  </a:lnTo>
                  <a:lnTo>
                    <a:pt x="122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22" y="3"/>
                  </a:lnTo>
                  <a:lnTo>
                    <a:pt x="123" y="2"/>
                  </a:lnTo>
                  <a:lnTo>
                    <a:pt x="122" y="3"/>
                  </a:lnTo>
                  <a:lnTo>
                    <a:pt x="123" y="2"/>
                  </a:lnTo>
                  <a:lnTo>
                    <a:pt x="12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5" name="Freeform 585">
              <a:extLst>
                <a:ext uri="{FF2B5EF4-FFF2-40B4-BE49-F238E27FC236}">
                  <a16:creationId xmlns:a16="http://schemas.microsoft.com/office/drawing/2014/main" id="{94BC8501-1BF5-42D6-8BE3-129FCC84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385"/>
              <a:ext cx="47" cy="14"/>
            </a:xfrm>
            <a:custGeom>
              <a:avLst/>
              <a:gdLst>
                <a:gd name="T0" fmla="*/ 47 w 47"/>
                <a:gd name="T1" fmla="*/ 0 h 14"/>
                <a:gd name="T2" fmla="*/ 0 w 47"/>
                <a:gd name="T3" fmla="*/ 7 h 14"/>
                <a:gd name="T4" fmla="*/ 0 w 47"/>
                <a:gd name="T5" fmla="*/ 14 h 14"/>
                <a:gd name="T6" fmla="*/ 46 w 47"/>
                <a:gd name="T7" fmla="*/ 6 h 14"/>
                <a:gd name="T8" fmla="*/ 47 w 4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">
                  <a:moveTo>
                    <a:pt x="47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6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6" name="Freeform 586">
              <a:extLst>
                <a:ext uri="{FF2B5EF4-FFF2-40B4-BE49-F238E27FC236}">
                  <a16:creationId xmlns:a16="http://schemas.microsoft.com/office/drawing/2014/main" id="{2354020D-8D2B-4C29-A546-4D016438AE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384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3 w 49"/>
                <a:gd name="T3" fmla="*/ 8 h 9"/>
                <a:gd name="T4" fmla="*/ 2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2 w 49"/>
                <a:gd name="T11" fmla="*/ 7 h 9"/>
                <a:gd name="T12" fmla="*/ 0 w 49"/>
                <a:gd name="T13" fmla="*/ 8 h 9"/>
                <a:gd name="T14" fmla="*/ 2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3" y="8"/>
                  </a:lnTo>
                  <a:lnTo>
                    <a:pt x="2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2" y="7"/>
                  </a:lnTo>
                  <a:lnTo>
                    <a:pt x="0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7" name="Freeform 587">
              <a:extLst>
                <a:ext uri="{FF2B5EF4-FFF2-40B4-BE49-F238E27FC236}">
                  <a16:creationId xmlns:a16="http://schemas.microsoft.com/office/drawing/2014/main" id="{87424A96-23A2-4F16-9586-8AF529C1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392"/>
              <a:ext cx="3" cy="8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6 h 8"/>
                <a:gd name="T4" fmla="*/ 3 w 3"/>
                <a:gd name="T5" fmla="*/ 7 h 8"/>
                <a:gd name="T6" fmla="*/ 3 w 3"/>
                <a:gd name="T7" fmla="*/ 0 h 8"/>
                <a:gd name="T8" fmla="*/ 0 w 3"/>
                <a:gd name="T9" fmla="*/ 0 h 8"/>
                <a:gd name="T10" fmla="*/ 0 w 3"/>
                <a:gd name="T11" fmla="*/ 7 h 8"/>
                <a:gd name="T12" fmla="*/ 2 w 3"/>
                <a:gd name="T13" fmla="*/ 8 h 8"/>
                <a:gd name="T14" fmla="*/ 0 w 3"/>
                <a:gd name="T15" fmla="*/ 7 h 8"/>
                <a:gd name="T16" fmla="*/ 0 w 3"/>
                <a:gd name="T17" fmla="*/ 8 h 8"/>
                <a:gd name="T18" fmla="*/ 2 w 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lnTo>
                    <a:pt x="2" y="6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8" name="Freeform 588">
              <a:extLst>
                <a:ext uri="{FF2B5EF4-FFF2-40B4-BE49-F238E27FC236}">
                  <a16:creationId xmlns:a16="http://schemas.microsoft.com/office/drawing/2014/main" id="{3814640D-59F6-473F-8D45-AD07D168E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390"/>
              <a:ext cx="48" cy="10"/>
            </a:xfrm>
            <a:custGeom>
              <a:avLst/>
              <a:gdLst>
                <a:gd name="T0" fmla="*/ 48 w 48"/>
                <a:gd name="T1" fmla="*/ 1 h 10"/>
                <a:gd name="T2" fmla="*/ 45 w 48"/>
                <a:gd name="T3" fmla="*/ 1 h 10"/>
                <a:gd name="T4" fmla="*/ 46 w 48"/>
                <a:gd name="T5" fmla="*/ 0 h 10"/>
                <a:gd name="T6" fmla="*/ 0 w 48"/>
                <a:gd name="T7" fmla="*/ 8 h 10"/>
                <a:gd name="T8" fmla="*/ 0 w 48"/>
                <a:gd name="T9" fmla="*/ 10 h 10"/>
                <a:gd name="T10" fmla="*/ 47 w 48"/>
                <a:gd name="T11" fmla="*/ 2 h 10"/>
                <a:gd name="T12" fmla="*/ 47 w 48"/>
                <a:gd name="T13" fmla="*/ 1 h 10"/>
                <a:gd name="T14" fmla="*/ 47 w 48"/>
                <a:gd name="T15" fmla="*/ 2 h 10"/>
                <a:gd name="T16" fmla="*/ 47 w 48"/>
                <a:gd name="T17" fmla="*/ 2 h 10"/>
                <a:gd name="T18" fmla="*/ 48 w 48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0">
                  <a:moveTo>
                    <a:pt x="48" y="1"/>
                  </a:moveTo>
                  <a:lnTo>
                    <a:pt x="45" y="1"/>
                  </a:lnTo>
                  <a:lnTo>
                    <a:pt x="4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7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09" name="Freeform 589">
              <a:extLst>
                <a:ext uri="{FF2B5EF4-FFF2-40B4-BE49-F238E27FC236}">
                  <a16:creationId xmlns:a16="http://schemas.microsoft.com/office/drawing/2014/main" id="{240C2A33-E9D2-4B5A-9447-41A5F978F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3384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0" name="Freeform 590">
              <a:extLst>
                <a:ext uri="{FF2B5EF4-FFF2-40B4-BE49-F238E27FC236}">
                  <a16:creationId xmlns:a16="http://schemas.microsoft.com/office/drawing/2014/main" id="{375F741A-EA01-44F8-A2A9-82799E166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83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1" name="Freeform 591">
              <a:extLst>
                <a:ext uri="{FF2B5EF4-FFF2-40B4-BE49-F238E27FC236}">
                  <a16:creationId xmlns:a16="http://schemas.microsoft.com/office/drawing/2014/main" id="{3F675234-20EB-45E7-8F99-EE4CBC205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82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2" name="Rectangle 592">
              <a:extLst>
                <a:ext uri="{FF2B5EF4-FFF2-40B4-BE49-F238E27FC236}">
                  <a16:creationId xmlns:a16="http://schemas.microsoft.com/office/drawing/2014/main" id="{CC05B9D7-97B9-44E0-868B-EE49865A69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164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3" name="Freeform 593">
              <a:extLst>
                <a:ext uri="{FF2B5EF4-FFF2-40B4-BE49-F238E27FC236}">
                  <a16:creationId xmlns:a16="http://schemas.microsoft.com/office/drawing/2014/main" id="{87FC8D5D-AA05-4252-9F9E-03BBADD30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171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0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0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4" name="Freeform 594">
              <a:extLst>
                <a:ext uri="{FF2B5EF4-FFF2-40B4-BE49-F238E27FC236}">
                  <a16:creationId xmlns:a16="http://schemas.microsoft.com/office/drawing/2014/main" id="{3F86F298-944F-44EB-8521-2847FCBBD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3170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5" name="Freeform 595">
              <a:extLst>
                <a:ext uri="{FF2B5EF4-FFF2-40B4-BE49-F238E27FC236}">
                  <a16:creationId xmlns:a16="http://schemas.microsoft.com/office/drawing/2014/main" id="{B9320C33-9130-4C8E-802A-7C6E443CD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171"/>
              <a:ext cx="31" cy="32"/>
            </a:xfrm>
            <a:custGeom>
              <a:avLst/>
              <a:gdLst>
                <a:gd name="T0" fmla="*/ 1 w 31"/>
                <a:gd name="T1" fmla="*/ 30 h 32"/>
                <a:gd name="T2" fmla="*/ 1 w 31"/>
                <a:gd name="T3" fmla="*/ 32 h 32"/>
                <a:gd name="T4" fmla="*/ 1 w 31"/>
                <a:gd name="T5" fmla="*/ 30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29 h 32"/>
                <a:gd name="T12" fmla="*/ 0 w 31"/>
                <a:gd name="T13" fmla="*/ 29 h 32"/>
                <a:gd name="T14" fmla="*/ 0 w 31"/>
                <a:gd name="T15" fmla="*/ 29 h 32"/>
                <a:gd name="T16" fmla="*/ 0 w 31"/>
                <a:gd name="T17" fmla="*/ 30 h 32"/>
                <a:gd name="T18" fmla="*/ 0 w 31"/>
                <a:gd name="T19" fmla="*/ 30 h 32"/>
                <a:gd name="T20" fmla="*/ 1 w 31"/>
                <a:gd name="T21" fmla="*/ 32 h 32"/>
                <a:gd name="T22" fmla="*/ 1 w 31"/>
                <a:gd name="T2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0"/>
                  </a:moveTo>
                  <a:lnTo>
                    <a:pt x="1" y="32"/>
                  </a:lnTo>
                  <a:lnTo>
                    <a:pt x="1" y="30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1" y="3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6" name="Freeform 596">
              <a:extLst>
                <a:ext uri="{FF2B5EF4-FFF2-40B4-BE49-F238E27FC236}">
                  <a16:creationId xmlns:a16="http://schemas.microsoft.com/office/drawing/2014/main" id="{BF860178-FB93-4DC8-9C4C-CF3E4E49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200"/>
              <a:ext cx="55" cy="14"/>
            </a:xfrm>
            <a:custGeom>
              <a:avLst/>
              <a:gdLst>
                <a:gd name="T0" fmla="*/ 1 w 55"/>
                <a:gd name="T1" fmla="*/ 14 h 14"/>
                <a:gd name="T2" fmla="*/ 2 w 55"/>
                <a:gd name="T3" fmla="*/ 13 h 14"/>
                <a:gd name="T4" fmla="*/ 1 w 55"/>
                <a:gd name="T5" fmla="*/ 14 h 14"/>
                <a:gd name="T6" fmla="*/ 55 w 55"/>
                <a:gd name="T7" fmla="*/ 3 h 14"/>
                <a:gd name="T8" fmla="*/ 54 w 55"/>
                <a:gd name="T9" fmla="*/ 0 h 14"/>
                <a:gd name="T10" fmla="*/ 1 w 55"/>
                <a:gd name="T11" fmla="*/ 13 h 14"/>
                <a:gd name="T12" fmla="*/ 0 w 55"/>
                <a:gd name="T13" fmla="*/ 13 h 14"/>
                <a:gd name="T14" fmla="*/ 1 w 55"/>
                <a:gd name="T15" fmla="*/ 13 h 14"/>
                <a:gd name="T16" fmla="*/ 0 w 55"/>
                <a:gd name="T17" fmla="*/ 13 h 14"/>
                <a:gd name="T18" fmla="*/ 0 w 55"/>
                <a:gd name="T19" fmla="*/ 13 h 14"/>
                <a:gd name="T20" fmla="*/ 0 w 55"/>
                <a:gd name="T21" fmla="*/ 14 h 14"/>
                <a:gd name="T22" fmla="*/ 1 w 55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4">
                  <a:moveTo>
                    <a:pt x="1" y="14"/>
                  </a:moveTo>
                  <a:lnTo>
                    <a:pt x="2" y="13"/>
                  </a:lnTo>
                  <a:lnTo>
                    <a:pt x="1" y="14"/>
                  </a:lnTo>
                  <a:lnTo>
                    <a:pt x="55" y="3"/>
                  </a:lnTo>
                  <a:lnTo>
                    <a:pt x="54" y="0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7" name="Freeform 597">
              <a:extLst>
                <a:ext uri="{FF2B5EF4-FFF2-40B4-BE49-F238E27FC236}">
                  <a16:creationId xmlns:a16="http://schemas.microsoft.com/office/drawing/2014/main" id="{68A114A8-3CB3-401C-AA54-47EDFF305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213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8" name="Freeform 598">
              <a:extLst>
                <a:ext uri="{FF2B5EF4-FFF2-40B4-BE49-F238E27FC236}">
                  <a16:creationId xmlns:a16="http://schemas.microsoft.com/office/drawing/2014/main" id="{AB2F9B02-72F8-4928-8465-36F842353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3312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19" name="Freeform 599">
              <a:extLst>
                <a:ext uri="{FF2B5EF4-FFF2-40B4-BE49-F238E27FC236}">
                  <a16:creationId xmlns:a16="http://schemas.microsoft.com/office/drawing/2014/main" id="{252BC43E-CDFA-40C8-9682-C132F1B37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3329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0" name="Freeform 600">
              <a:extLst>
                <a:ext uri="{FF2B5EF4-FFF2-40B4-BE49-F238E27FC236}">
                  <a16:creationId xmlns:a16="http://schemas.microsoft.com/office/drawing/2014/main" id="{C884F958-DF85-43A0-8EB6-2902A4BA6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3349"/>
              <a:ext cx="115" cy="41"/>
            </a:xfrm>
            <a:custGeom>
              <a:avLst/>
              <a:gdLst>
                <a:gd name="T0" fmla="*/ 115 w 115"/>
                <a:gd name="T1" fmla="*/ 41 h 41"/>
                <a:gd name="T2" fmla="*/ 113 w 115"/>
                <a:gd name="T3" fmla="*/ 39 h 41"/>
                <a:gd name="T4" fmla="*/ 115 w 115"/>
                <a:gd name="T5" fmla="*/ 39 h 41"/>
                <a:gd name="T6" fmla="*/ 1 w 115"/>
                <a:gd name="T7" fmla="*/ 0 h 41"/>
                <a:gd name="T8" fmla="*/ 0 w 115"/>
                <a:gd name="T9" fmla="*/ 2 h 41"/>
                <a:gd name="T10" fmla="*/ 113 w 115"/>
                <a:gd name="T11" fmla="*/ 41 h 41"/>
                <a:gd name="T12" fmla="*/ 115 w 115"/>
                <a:gd name="T13" fmla="*/ 41 h 41"/>
                <a:gd name="T14" fmla="*/ 113 w 115"/>
                <a:gd name="T15" fmla="*/ 41 h 41"/>
                <a:gd name="T16" fmla="*/ 115 w 115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1">
                  <a:moveTo>
                    <a:pt x="115" y="41"/>
                  </a:moveTo>
                  <a:lnTo>
                    <a:pt x="113" y="39"/>
                  </a:lnTo>
                  <a:lnTo>
                    <a:pt x="115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3" y="41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1" name="Freeform 601">
              <a:extLst>
                <a:ext uri="{FF2B5EF4-FFF2-40B4-BE49-F238E27FC236}">
                  <a16:creationId xmlns:a16="http://schemas.microsoft.com/office/drawing/2014/main" id="{2CE7283E-F39D-4E9C-977B-6C8302942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362"/>
              <a:ext cx="161" cy="28"/>
            </a:xfrm>
            <a:custGeom>
              <a:avLst/>
              <a:gdLst>
                <a:gd name="T0" fmla="*/ 156 w 161"/>
                <a:gd name="T1" fmla="*/ 0 h 28"/>
                <a:gd name="T2" fmla="*/ 156 w 161"/>
                <a:gd name="T3" fmla="*/ 2 h 28"/>
                <a:gd name="T4" fmla="*/ 156 w 161"/>
                <a:gd name="T5" fmla="*/ 0 h 28"/>
                <a:gd name="T6" fmla="*/ 0 w 161"/>
                <a:gd name="T7" fmla="*/ 26 h 28"/>
                <a:gd name="T8" fmla="*/ 2 w 161"/>
                <a:gd name="T9" fmla="*/ 28 h 28"/>
                <a:gd name="T10" fmla="*/ 156 w 161"/>
                <a:gd name="T11" fmla="*/ 2 h 28"/>
                <a:gd name="T12" fmla="*/ 156 w 161"/>
                <a:gd name="T13" fmla="*/ 0 h 28"/>
                <a:gd name="T14" fmla="*/ 156 w 161"/>
                <a:gd name="T15" fmla="*/ 2 h 28"/>
                <a:gd name="T16" fmla="*/ 161 w 161"/>
                <a:gd name="T17" fmla="*/ 2 h 28"/>
                <a:gd name="T18" fmla="*/ 156 w 16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1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2" name="Freeform 602">
              <a:extLst>
                <a:ext uri="{FF2B5EF4-FFF2-40B4-BE49-F238E27FC236}">
                  <a16:creationId xmlns:a16="http://schemas.microsoft.com/office/drawing/2014/main" id="{E1835BD6-9473-407E-94B5-6003C845C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327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3" name="Freeform 603">
              <a:extLst>
                <a:ext uri="{FF2B5EF4-FFF2-40B4-BE49-F238E27FC236}">
                  <a16:creationId xmlns:a16="http://schemas.microsoft.com/office/drawing/2014/main" id="{45B89765-46A9-4AD8-B034-9B88E8FA77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328"/>
              <a:ext cx="165" cy="23"/>
            </a:xfrm>
            <a:custGeom>
              <a:avLst/>
              <a:gdLst>
                <a:gd name="T0" fmla="*/ 3 w 165"/>
                <a:gd name="T1" fmla="*/ 23 h 23"/>
                <a:gd name="T2" fmla="*/ 4 w 165"/>
                <a:gd name="T3" fmla="*/ 21 h 23"/>
                <a:gd name="T4" fmla="*/ 3 w 165"/>
                <a:gd name="T5" fmla="*/ 23 h 23"/>
                <a:gd name="T6" fmla="*/ 165 w 165"/>
                <a:gd name="T7" fmla="*/ 2 h 23"/>
                <a:gd name="T8" fmla="*/ 165 w 165"/>
                <a:gd name="T9" fmla="*/ 0 h 23"/>
                <a:gd name="T10" fmla="*/ 3 w 165"/>
                <a:gd name="T11" fmla="*/ 21 h 23"/>
                <a:gd name="T12" fmla="*/ 3 w 165"/>
                <a:gd name="T13" fmla="*/ 23 h 23"/>
                <a:gd name="T14" fmla="*/ 3 w 165"/>
                <a:gd name="T15" fmla="*/ 21 h 23"/>
                <a:gd name="T16" fmla="*/ 0 w 165"/>
                <a:gd name="T17" fmla="*/ 21 h 23"/>
                <a:gd name="T18" fmla="*/ 3 w 165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3">
                  <a:moveTo>
                    <a:pt x="3" y="23"/>
                  </a:moveTo>
                  <a:lnTo>
                    <a:pt x="4" y="21"/>
                  </a:lnTo>
                  <a:lnTo>
                    <a:pt x="3" y="23"/>
                  </a:lnTo>
                  <a:lnTo>
                    <a:pt x="165" y="2"/>
                  </a:lnTo>
                  <a:lnTo>
                    <a:pt x="165" y="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4" name="Freeform 604">
              <a:extLst>
                <a:ext uri="{FF2B5EF4-FFF2-40B4-BE49-F238E27FC236}">
                  <a16:creationId xmlns:a16="http://schemas.microsoft.com/office/drawing/2014/main" id="{EE24F994-0646-4A2B-AEBA-8F3D37387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364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2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2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5" name="Freeform 605">
              <a:extLst>
                <a:ext uri="{FF2B5EF4-FFF2-40B4-BE49-F238E27FC236}">
                  <a16:creationId xmlns:a16="http://schemas.microsoft.com/office/drawing/2014/main" id="{E528BFD9-FC9B-4BA1-8497-4AE2BE459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62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3 w 157"/>
                <a:gd name="T3" fmla="*/ 27 h 28"/>
                <a:gd name="T4" fmla="*/ 3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3" y="27"/>
                  </a:lnTo>
                  <a:lnTo>
                    <a:pt x="3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6" name="Freeform 606">
              <a:extLst>
                <a:ext uri="{FF2B5EF4-FFF2-40B4-BE49-F238E27FC236}">
                  <a16:creationId xmlns:a16="http://schemas.microsoft.com/office/drawing/2014/main" id="{0BBE2FF0-73ED-4CF4-BAC9-652C6423E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89"/>
              <a:ext cx="4" cy="42"/>
            </a:xfrm>
            <a:custGeom>
              <a:avLst/>
              <a:gdLst>
                <a:gd name="T0" fmla="*/ 3 w 4"/>
                <a:gd name="T1" fmla="*/ 42 h 42"/>
                <a:gd name="T2" fmla="*/ 1 w 4"/>
                <a:gd name="T3" fmla="*/ 40 h 42"/>
                <a:gd name="T4" fmla="*/ 4 w 4"/>
                <a:gd name="T5" fmla="*/ 41 h 42"/>
                <a:gd name="T6" fmla="*/ 3 w 4"/>
                <a:gd name="T7" fmla="*/ 0 h 42"/>
                <a:gd name="T8" fmla="*/ 0 w 4"/>
                <a:gd name="T9" fmla="*/ 0 h 42"/>
                <a:gd name="T10" fmla="*/ 1 w 4"/>
                <a:gd name="T11" fmla="*/ 41 h 42"/>
                <a:gd name="T12" fmla="*/ 3 w 4"/>
                <a:gd name="T13" fmla="*/ 42 h 42"/>
                <a:gd name="T14" fmla="*/ 1 w 4"/>
                <a:gd name="T15" fmla="*/ 41 h 42"/>
                <a:gd name="T16" fmla="*/ 1 w 4"/>
                <a:gd name="T17" fmla="*/ 42 h 42"/>
                <a:gd name="T18" fmla="*/ 3 w 4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2">
                  <a:moveTo>
                    <a:pt x="3" y="42"/>
                  </a:moveTo>
                  <a:lnTo>
                    <a:pt x="1" y="40"/>
                  </a:lnTo>
                  <a:lnTo>
                    <a:pt x="4" y="4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3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7" name="Freeform 607">
              <a:extLst>
                <a:ext uri="{FF2B5EF4-FFF2-40B4-BE49-F238E27FC236}">
                  <a16:creationId xmlns:a16="http://schemas.microsoft.com/office/drawing/2014/main" id="{19902298-6CB1-43B8-B8C0-C19C4F76A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402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2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8" name="Freeform 608">
              <a:extLst>
                <a:ext uri="{FF2B5EF4-FFF2-40B4-BE49-F238E27FC236}">
                  <a16:creationId xmlns:a16="http://schemas.microsoft.com/office/drawing/2014/main" id="{4A41609F-69DF-43B8-A155-A792BF548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362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29" name="Freeform 609">
              <a:extLst>
                <a:ext uri="{FF2B5EF4-FFF2-40B4-BE49-F238E27FC236}">
                  <a16:creationId xmlns:a16="http://schemas.microsoft.com/office/drawing/2014/main" id="{7E5D4A1E-B9EF-4D51-93F4-2AB56E71E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315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7 w 80"/>
                <a:gd name="T19" fmla="*/ 20 h 25"/>
                <a:gd name="T20" fmla="*/ 51 w 80"/>
                <a:gd name="T21" fmla="*/ 21 h 25"/>
                <a:gd name="T22" fmla="*/ 56 w 80"/>
                <a:gd name="T23" fmla="*/ 21 h 25"/>
                <a:gd name="T24" fmla="*/ 60 w 80"/>
                <a:gd name="T25" fmla="*/ 22 h 25"/>
                <a:gd name="T26" fmla="*/ 65 w 80"/>
                <a:gd name="T27" fmla="*/ 22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6" y="21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0" name="Freeform 610">
              <a:extLst>
                <a:ext uri="{FF2B5EF4-FFF2-40B4-BE49-F238E27FC236}">
                  <a16:creationId xmlns:a16="http://schemas.microsoft.com/office/drawing/2014/main" id="{5E18B22C-09C3-41C5-AFB7-D06CF96709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314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2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1" name="Freeform 611">
              <a:extLst>
                <a:ext uri="{FF2B5EF4-FFF2-40B4-BE49-F238E27FC236}">
                  <a16:creationId xmlns:a16="http://schemas.microsoft.com/office/drawing/2014/main" id="{981BBC15-EC89-4A7B-9335-6A12853EF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315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3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3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2" name="Freeform 612">
              <a:extLst>
                <a:ext uri="{FF2B5EF4-FFF2-40B4-BE49-F238E27FC236}">
                  <a16:creationId xmlns:a16="http://schemas.microsoft.com/office/drawing/2014/main" id="{9797464D-7F72-4112-9DBB-00B33C263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318"/>
              <a:ext cx="30" cy="16"/>
            </a:xfrm>
            <a:custGeom>
              <a:avLst/>
              <a:gdLst>
                <a:gd name="T0" fmla="*/ 29 w 30"/>
                <a:gd name="T1" fmla="*/ 16 h 16"/>
                <a:gd name="T2" fmla="*/ 30 w 30"/>
                <a:gd name="T3" fmla="*/ 14 h 16"/>
                <a:gd name="T4" fmla="*/ 1 w 30"/>
                <a:gd name="T5" fmla="*/ 0 h 16"/>
                <a:gd name="T6" fmla="*/ 0 w 30"/>
                <a:gd name="T7" fmla="*/ 3 h 16"/>
                <a:gd name="T8" fmla="*/ 29 w 30"/>
                <a:gd name="T9" fmla="*/ 16 h 16"/>
                <a:gd name="T10" fmla="*/ 29 w 3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29" y="16"/>
                  </a:moveTo>
                  <a:lnTo>
                    <a:pt x="30" y="14"/>
                  </a:lnTo>
                  <a:lnTo>
                    <a:pt x="1" y="0"/>
                  </a:lnTo>
                  <a:lnTo>
                    <a:pt x="0" y="3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3" name="Freeform 613">
              <a:extLst>
                <a:ext uri="{FF2B5EF4-FFF2-40B4-BE49-F238E27FC236}">
                  <a16:creationId xmlns:a16="http://schemas.microsoft.com/office/drawing/2014/main" id="{CA45FF4B-8779-4122-8406-50CC3FE1B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332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5 h 9"/>
                <a:gd name="T12" fmla="*/ 41 w 52"/>
                <a:gd name="T13" fmla="*/ 5 h 9"/>
                <a:gd name="T14" fmla="*/ 37 w 52"/>
                <a:gd name="T15" fmla="*/ 4 h 9"/>
                <a:gd name="T16" fmla="*/ 31 w 52"/>
                <a:gd name="T17" fmla="*/ 4 h 9"/>
                <a:gd name="T18" fmla="*/ 27 w 52"/>
                <a:gd name="T19" fmla="*/ 3 h 9"/>
                <a:gd name="T20" fmla="*/ 22 w 52"/>
                <a:gd name="T21" fmla="*/ 3 h 9"/>
                <a:gd name="T22" fmla="*/ 18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3 h 9"/>
                <a:gd name="T46" fmla="*/ 12 w 52"/>
                <a:gd name="T47" fmla="*/ 3 h 9"/>
                <a:gd name="T48" fmla="*/ 17 w 52"/>
                <a:gd name="T49" fmla="*/ 4 h 9"/>
                <a:gd name="T50" fmla="*/ 22 w 52"/>
                <a:gd name="T51" fmla="*/ 5 h 9"/>
                <a:gd name="T52" fmla="*/ 27 w 52"/>
                <a:gd name="T53" fmla="*/ 5 h 9"/>
                <a:gd name="T54" fmla="*/ 31 w 52"/>
                <a:gd name="T55" fmla="*/ 7 h 9"/>
                <a:gd name="T56" fmla="*/ 36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7" y="3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7" y="4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1" y="7"/>
                  </a:lnTo>
                  <a:lnTo>
                    <a:pt x="36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4" name="Freeform 614">
              <a:extLst>
                <a:ext uri="{FF2B5EF4-FFF2-40B4-BE49-F238E27FC236}">
                  <a16:creationId xmlns:a16="http://schemas.microsoft.com/office/drawing/2014/main" id="{FF8A696C-D538-4DBA-BC8C-9F51FB42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337"/>
              <a:ext cx="8" cy="6"/>
            </a:xfrm>
            <a:custGeom>
              <a:avLst/>
              <a:gdLst>
                <a:gd name="T0" fmla="*/ 2 w 8"/>
                <a:gd name="T1" fmla="*/ 2 h 6"/>
                <a:gd name="T2" fmla="*/ 1 w 8"/>
                <a:gd name="T3" fmla="*/ 4 h 6"/>
                <a:gd name="T4" fmla="*/ 2 w 8"/>
                <a:gd name="T5" fmla="*/ 2 h 6"/>
                <a:gd name="T6" fmla="*/ 1 w 8"/>
                <a:gd name="T7" fmla="*/ 0 h 6"/>
                <a:gd name="T8" fmla="*/ 0 w 8"/>
                <a:gd name="T9" fmla="*/ 3 h 6"/>
                <a:gd name="T10" fmla="*/ 1 w 8"/>
                <a:gd name="T11" fmla="*/ 4 h 6"/>
                <a:gd name="T12" fmla="*/ 2 w 8"/>
                <a:gd name="T13" fmla="*/ 2 h 6"/>
                <a:gd name="T14" fmla="*/ 1 w 8"/>
                <a:gd name="T15" fmla="*/ 2 h 6"/>
                <a:gd name="T16" fmla="*/ 0 w 8"/>
                <a:gd name="T17" fmla="*/ 3 h 6"/>
                <a:gd name="T18" fmla="*/ 1 w 8"/>
                <a:gd name="T19" fmla="*/ 4 h 6"/>
                <a:gd name="T20" fmla="*/ 2 w 8"/>
                <a:gd name="T21" fmla="*/ 2 h 6"/>
                <a:gd name="T22" fmla="*/ 1 w 8"/>
                <a:gd name="T23" fmla="*/ 4 h 6"/>
                <a:gd name="T24" fmla="*/ 8 w 8"/>
                <a:gd name="T25" fmla="*/ 6 h 6"/>
                <a:gd name="T26" fmla="*/ 2 w 8"/>
                <a:gd name="T2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6">
                  <a:moveTo>
                    <a:pt x="2" y="2"/>
                  </a:moveTo>
                  <a:lnTo>
                    <a:pt x="1" y="4"/>
                  </a:lnTo>
                  <a:lnTo>
                    <a:pt x="2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2" y="2"/>
                  </a:lnTo>
                  <a:lnTo>
                    <a:pt x="1" y="4"/>
                  </a:lnTo>
                  <a:lnTo>
                    <a:pt x="8" y="6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5" name="Freeform 615">
              <a:extLst>
                <a:ext uri="{FF2B5EF4-FFF2-40B4-BE49-F238E27FC236}">
                  <a16:creationId xmlns:a16="http://schemas.microsoft.com/office/drawing/2014/main" id="{D5A87E97-D2EB-469F-B12C-1B04AA52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164"/>
              <a:ext cx="164" cy="176"/>
            </a:xfrm>
            <a:custGeom>
              <a:avLst/>
              <a:gdLst>
                <a:gd name="T0" fmla="*/ 159 w 164"/>
                <a:gd name="T1" fmla="*/ 0 h 176"/>
                <a:gd name="T2" fmla="*/ 4 w 164"/>
                <a:gd name="T3" fmla="*/ 7 h 176"/>
                <a:gd name="T4" fmla="*/ 3 w 164"/>
                <a:gd name="T5" fmla="*/ 7 h 176"/>
                <a:gd name="T6" fmla="*/ 2 w 164"/>
                <a:gd name="T7" fmla="*/ 7 h 176"/>
                <a:gd name="T8" fmla="*/ 1 w 164"/>
                <a:gd name="T9" fmla="*/ 7 h 176"/>
                <a:gd name="T10" fmla="*/ 1 w 164"/>
                <a:gd name="T11" fmla="*/ 8 h 176"/>
                <a:gd name="T12" fmla="*/ 0 w 164"/>
                <a:gd name="T13" fmla="*/ 9 h 176"/>
                <a:gd name="T14" fmla="*/ 0 w 164"/>
                <a:gd name="T15" fmla="*/ 9 h 176"/>
                <a:gd name="T16" fmla="*/ 0 w 164"/>
                <a:gd name="T17" fmla="*/ 10 h 176"/>
                <a:gd name="T18" fmla="*/ 0 w 164"/>
                <a:gd name="T19" fmla="*/ 11 h 176"/>
                <a:gd name="T20" fmla="*/ 11 w 164"/>
                <a:gd name="T21" fmla="*/ 172 h 176"/>
                <a:gd name="T22" fmla="*/ 11 w 164"/>
                <a:gd name="T23" fmla="*/ 172 h 176"/>
                <a:gd name="T24" fmla="*/ 11 w 164"/>
                <a:gd name="T25" fmla="*/ 173 h 176"/>
                <a:gd name="T26" fmla="*/ 12 w 164"/>
                <a:gd name="T27" fmla="*/ 175 h 176"/>
                <a:gd name="T28" fmla="*/ 12 w 164"/>
                <a:gd name="T29" fmla="*/ 175 h 176"/>
                <a:gd name="T30" fmla="*/ 13 w 164"/>
                <a:gd name="T31" fmla="*/ 176 h 176"/>
                <a:gd name="T32" fmla="*/ 14 w 164"/>
                <a:gd name="T33" fmla="*/ 176 h 176"/>
                <a:gd name="T34" fmla="*/ 15 w 164"/>
                <a:gd name="T35" fmla="*/ 176 h 176"/>
                <a:gd name="T36" fmla="*/ 15 w 164"/>
                <a:gd name="T37" fmla="*/ 176 h 176"/>
                <a:gd name="T38" fmla="*/ 164 w 164"/>
                <a:gd name="T39" fmla="*/ 154 h 176"/>
                <a:gd name="T40" fmla="*/ 159 w 164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76">
                  <a:moveTo>
                    <a:pt x="159" y="0"/>
                  </a:move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1" y="172"/>
                  </a:lnTo>
                  <a:lnTo>
                    <a:pt x="11" y="172"/>
                  </a:lnTo>
                  <a:lnTo>
                    <a:pt x="11" y="173"/>
                  </a:lnTo>
                  <a:lnTo>
                    <a:pt x="12" y="175"/>
                  </a:lnTo>
                  <a:lnTo>
                    <a:pt x="12" y="175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64" y="154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6" name="Freeform 616">
              <a:extLst>
                <a:ext uri="{FF2B5EF4-FFF2-40B4-BE49-F238E27FC236}">
                  <a16:creationId xmlns:a16="http://schemas.microsoft.com/office/drawing/2014/main" id="{8D4B40A5-8418-4EB9-A096-E61EA1312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162"/>
              <a:ext cx="156" cy="10"/>
            </a:xfrm>
            <a:custGeom>
              <a:avLst/>
              <a:gdLst>
                <a:gd name="T0" fmla="*/ 0 w 156"/>
                <a:gd name="T1" fmla="*/ 8 h 10"/>
                <a:gd name="T2" fmla="*/ 1 w 156"/>
                <a:gd name="T3" fmla="*/ 10 h 10"/>
                <a:gd name="T4" fmla="*/ 156 w 156"/>
                <a:gd name="T5" fmla="*/ 2 h 10"/>
                <a:gd name="T6" fmla="*/ 156 w 156"/>
                <a:gd name="T7" fmla="*/ 0 h 10"/>
                <a:gd name="T8" fmla="*/ 1 w 156"/>
                <a:gd name="T9" fmla="*/ 8 h 10"/>
                <a:gd name="T10" fmla="*/ 0 w 15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0">
                  <a:moveTo>
                    <a:pt x="0" y="8"/>
                  </a:moveTo>
                  <a:lnTo>
                    <a:pt x="1" y="10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7" name="Freeform 617">
              <a:extLst>
                <a:ext uri="{FF2B5EF4-FFF2-40B4-BE49-F238E27FC236}">
                  <a16:creationId xmlns:a16="http://schemas.microsoft.com/office/drawing/2014/main" id="{DE7FBF8C-060E-49CA-9E79-D7CC50515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170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4 h 5"/>
                <a:gd name="T6" fmla="*/ 2 w 5"/>
                <a:gd name="T7" fmla="*/ 4 h 5"/>
                <a:gd name="T8" fmla="*/ 2 w 5"/>
                <a:gd name="T9" fmla="*/ 3 h 5"/>
                <a:gd name="T10" fmla="*/ 3 w 5"/>
                <a:gd name="T11" fmla="*/ 3 h 5"/>
                <a:gd name="T12" fmla="*/ 3 w 5"/>
                <a:gd name="T13" fmla="*/ 2 h 5"/>
                <a:gd name="T14" fmla="*/ 4 w 5"/>
                <a:gd name="T15" fmla="*/ 2 h 5"/>
                <a:gd name="T16" fmla="*/ 4 w 5"/>
                <a:gd name="T17" fmla="*/ 2 h 5"/>
                <a:gd name="T18" fmla="*/ 5 w 5"/>
                <a:gd name="T19" fmla="*/ 2 h 5"/>
                <a:gd name="T20" fmla="*/ 4 w 5"/>
                <a:gd name="T21" fmla="*/ 0 h 5"/>
                <a:gd name="T22" fmla="*/ 3 w 5"/>
                <a:gd name="T23" fmla="*/ 0 h 5"/>
                <a:gd name="T24" fmla="*/ 3 w 5"/>
                <a:gd name="T25" fmla="*/ 0 h 5"/>
                <a:gd name="T26" fmla="*/ 2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3 h 5"/>
                <a:gd name="T34" fmla="*/ 0 w 5"/>
                <a:gd name="T35" fmla="*/ 4 h 5"/>
                <a:gd name="T36" fmla="*/ 0 w 5"/>
                <a:gd name="T37" fmla="*/ 5 h 5"/>
                <a:gd name="T38" fmla="*/ 0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8" name="Freeform 618">
              <a:extLst>
                <a:ext uri="{FF2B5EF4-FFF2-40B4-BE49-F238E27FC236}">
                  <a16:creationId xmlns:a16="http://schemas.microsoft.com/office/drawing/2014/main" id="{B61D73C9-B6AF-411B-8C2D-EAF68DD4E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175"/>
              <a:ext cx="13" cy="161"/>
            </a:xfrm>
            <a:custGeom>
              <a:avLst/>
              <a:gdLst>
                <a:gd name="T0" fmla="*/ 11 w 13"/>
                <a:gd name="T1" fmla="*/ 161 h 161"/>
                <a:gd name="T2" fmla="*/ 13 w 13"/>
                <a:gd name="T3" fmla="*/ 161 h 161"/>
                <a:gd name="T4" fmla="*/ 2 w 13"/>
                <a:gd name="T5" fmla="*/ 0 h 161"/>
                <a:gd name="T6" fmla="*/ 0 w 13"/>
                <a:gd name="T7" fmla="*/ 0 h 161"/>
                <a:gd name="T8" fmla="*/ 11 w 13"/>
                <a:gd name="T9" fmla="*/ 161 h 161"/>
                <a:gd name="T10" fmla="*/ 11 w 1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1">
                  <a:moveTo>
                    <a:pt x="11" y="161"/>
                  </a:moveTo>
                  <a:lnTo>
                    <a:pt x="13" y="16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61"/>
                  </a:lnTo>
                  <a:lnTo>
                    <a:pt x="11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39" name="Freeform 619">
              <a:extLst>
                <a:ext uri="{FF2B5EF4-FFF2-40B4-BE49-F238E27FC236}">
                  <a16:creationId xmlns:a16="http://schemas.microsoft.com/office/drawing/2014/main" id="{F5DE90E9-0116-40DA-A88A-9E850398D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3336"/>
              <a:ext cx="5" cy="5"/>
            </a:xfrm>
            <a:custGeom>
              <a:avLst/>
              <a:gdLst>
                <a:gd name="T0" fmla="*/ 5 w 5"/>
                <a:gd name="T1" fmla="*/ 5 h 5"/>
                <a:gd name="T2" fmla="*/ 5 w 5"/>
                <a:gd name="T3" fmla="*/ 3 h 5"/>
                <a:gd name="T4" fmla="*/ 5 w 5"/>
                <a:gd name="T5" fmla="*/ 3 h 5"/>
                <a:gd name="T6" fmla="*/ 4 w 5"/>
                <a:gd name="T7" fmla="*/ 3 h 5"/>
                <a:gd name="T8" fmla="*/ 4 w 5"/>
                <a:gd name="T9" fmla="*/ 3 h 5"/>
                <a:gd name="T10" fmla="*/ 3 w 5"/>
                <a:gd name="T11" fmla="*/ 3 h 5"/>
                <a:gd name="T12" fmla="*/ 3 w 5"/>
                <a:gd name="T13" fmla="*/ 1 h 5"/>
                <a:gd name="T14" fmla="*/ 2 w 5"/>
                <a:gd name="T15" fmla="*/ 1 h 5"/>
                <a:gd name="T16" fmla="*/ 2 w 5"/>
                <a:gd name="T17" fmla="*/ 0 h 5"/>
                <a:gd name="T18" fmla="*/ 2 w 5"/>
                <a:gd name="T19" fmla="*/ 0 h 5"/>
                <a:gd name="T20" fmla="*/ 0 w 5"/>
                <a:gd name="T21" fmla="*/ 0 h 5"/>
                <a:gd name="T22" fmla="*/ 0 w 5"/>
                <a:gd name="T23" fmla="*/ 1 h 5"/>
                <a:gd name="T24" fmla="*/ 1 w 5"/>
                <a:gd name="T25" fmla="*/ 3 h 5"/>
                <a:gd name="T26" fmla="*/ 1 w 5"/>
                <a:gd name="T27" fmla="*/ 4 h 5"/>
                <a:gd name="T28" fmla="*/ 2 w 5"/>
                <a:gd name="T29" fmla="*/ 4 h 5"/>
                <a:gd name="T30" fmla="*/ 3 w 5"/>
                <a:gd name="T31" fmla="*/ 5 h 5"/>
                <a:gd name="T32" fmla="*/ 3 w 5"/>
                <a:gd name="T33" fmla="*/ 5 h 5"/>
                <a:gd name="T34" fmla="*/ 4 w 5"/>
                <a:gd name="T35" fmla="*/ 5 h 5"/>
                <a:gd name="T36" fmla="*/ 5 w 5"/>
                <a:gd name="T37" fmla="*/ 5 h 5"/>
                <a:gd name="T38" fmla="*/ 5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5" y="5"/>
                  </a:moveTo>
                  <a:lnTo>
                    <a:pt x="5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5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0" name="Freeform 620">
              <a:extLst>
                <a:ext uri="{FF2B5EF4-FFF2-40B4-BE49-F238E27FC236}">
                  <a16:creationId xmlns:a16="http://schemas.microsoft.com/office/drawing/2014/main" id="{46FBEF5A-0E0C-4322-AE32-399880FD4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17"/>
              <a:ext cx="149" cy="24"/>
            </a:xfrm>
            <a:custGeom>
              <a:avLst/>
              <a:gdLst>
                <a:gd name="T0" fmla="*/ 149 w 149"/>
                <a:gd name="T1" fmla="*/ 1 h 24"/>
                <a:gd name="T2" fmla="*/ 149 w 149"/>
                <a:gd name="T3" fmla="*/ 0 h 24"/>
                <a:gd name="T4" fmla="*/ 0 w 149"/>
                <a:gd name="T5" fmla="*/ 22 h 24"/>
                <a:gd name="T6" fmla="*/ 0 w 149"/>
                <a:gd name="T7" fmla="*/ 24 h 24"/>
                <a:gd name="T8" fmla="*/ 149 w 149"/>
                <a:gd name="T9" fmla="*/ 3 h 24"/>
                <a:gd name="T10" fmla="*/ 149 w 14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4">
                  <a:moveTo>
                    <a:pt x="149" y="1"/>
                  </a:moveTo>
                  <a:lnTo>
                    <a:pt x="149" y="0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49" y="3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1" name="Freeform 621">
              <a:extLst>
                <a:ext uri="{FF2B5EF4-FFF2-40B4-BE49-F238E27FC236}">
                  <a16:creationId xmlns:a16="http://schemas.microsoft.com/office/drawing/2014/main" id="{4F28125F-D3CA-47AC-9CD0-E3DD7211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339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5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4 w 139"/>
                <a:gd name="T27" fmla="*/ 20 h 32"/>
                <a:gd name="T28" fmla="*/ 1 w 139"/>
                <a:gd name="T29" fmla="*/ 20 h 32"/>
                <a:gd name="T30" fmla="*/ 0 w 139"/>
                <a:gd name="T31" fmla="*/ 17 h 32"/>
                <a:gd name="T32" fmla="*/ 0 w 139"/>
                <a:gd name="T33" fmla="*/ 17 h 32"/>
                <a:gd name="T34" fmla="*/ 0 w 139"/>
                <a:gd name="T35" fmla="*/ 17 h 32"/>
                <a:gd name="T36" fmla="*/ 0 w 139"/>
                <a:gd name="T37" fmla="*/ 16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4 w 139"/>
                <a:gd name="T51" fmla="*/ 10 h 32"/>
                <a:gd name="T52" fmla="*/ 5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7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5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4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7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2" name="Freeform 622">
              <a:extLst>
                <a:ext uri="{FF2B5EF4-FFF2-40B4-BE49-F238E27FC236}">
                  <a16:creationId xmlns:a16="http://schemas.microsoft.com/office/drawing/2014/main" id="{4191CCE6-167B-43CC-BF39-3E842FF6D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6"/>
              <a:ext cx="43" cy="16"/>
            </a:xfrm>
            <a:custGeom>
              <a:avLst/>
              <a:gdLst>
                <a:gd name="T0" fmla="*/ 3 w 43"/>
                <a:gd name="T1" fmla="*/ 0 h 16"/>
                <a:gd name="T2" fmla="*/ 0 w 43"/>
                <a:gd name="T3" fmla="*/ 0 h 16"/>
                <a:gd name="T4" fmla="*/ 1 w 43"/>
                <a:gd name="T5" fmla="*/ 3 h 16"/>
                <a:gd name="T6" fmla="*/ 3 w 43"/>
                <a:gd name="T7" fmla="*/ 3 h 16"/>
                <a:gd name="T8" fmla="*/ 6 w 43"/>
                <a:gd name="T9" fmla="*/ 4 h 16"/>
                <a:gd name="T10" fmla="*/ 8 w 43"/>
                <a:gd name="T11" fmla="*/ 5 h 16"/>
                <a:gd name="T12" fmla="*/ 11 w 43"/>
                <a:gd name="T13" fmla="*/ 6 h 16"/>
                <a:gd name="T14" fmla="*/ 14 w 43"/>
                <a:gd name="T15" fmla="*/ 8 h 16"/>
                <a:gd name="T16" fmla="*/ 18 w 43"/>
                <a:gd name="T17" fmla="*/ 9 h 16"/>
                <a:gd name="T18" fmla="*/ 22 w 43"/>
                <a:gd name="T19" fmla="*/ 10 h 16"/>
                <a:gd name="T20" fmla="*/ 26 w 43"/>
                <a:gd name="T21" fmla="*/ 11 h 16"/>
                <a:gd name="T22" fmla="*/ 30 w 43"/>
                <a:gd name="T23" fmla="*/ 12 h 16"/>
                <a:gd name="T24" fmla="*/ 33 w 43"/>
                <a:gd name="T25" fmla="*/ 14 h 16"/>
                <a:gd name="T26" fmla="*/ 36 w 43"/>
                <a:gd name="T27" fmla="*/ 14 h 16"/>
                <a:gd name="T28" fmla="*/ 39 w 43"/>
                <a:gd name="T29" fmla="*/ 15 h 16"/>
                <a:gd name="T30" fmla="*/ 40 w 43"/>
                <a:gd name="T31" fmla="*/ 16 h 16"/>
                <a:gd name="T32" fmla="*/ 41 w 43"/>
                <a:gd name="T33" fmla="*/ 16 h 16"/>
                <a:gd name="T34" fmla="*/ 42 w 43"/>
                <a:gd name="T35" fmla="*/ 16 h 16"/>
                <a:gd name="T36" fmla="*/ 43 w 43"/>
                <a:gd name="T37" fmla="*/ 14 h 16"/>
                <a:gd name="T38" fmla="*/ 42 w 43"/>
                <a:gd name="T39" fmla="*/ 14 h 16"/>
                <a:gd name="T40" fmla="*/ 41 w 43"/>
                <a:gd name="T41" fmla="*/ 14 h 16"/>
                <a:gd name="T42" fmla="*/ 39 w 43"/>
                <a:gd name="T43" fmla="*/ 13 h 16"/>
                <a:gd name="T44" fmla="*/ 37 w 43"/>
                <a:gd name="T45" fmla="*/ 12 h 16"/>
                <a:gd name="T46" fmla="*/ 34 w 43"/>
                <a:gd name="T47" fmla="*/ 12 h 16"/>
                <a:gd name="T48" fmla="*/ 31 w 43"/>
                <a:gd name="T49" fmla="*/ 10 h 16"/>
                <a:gd name="T50" fmla="*/ 27 w 43"/>
                <a:gd name="T51" fmla="*/ 9 h 16"/>
                <a:gd name="T52" fmla="*/ 22 w 43"/>
                <a:gd name="T53" fmla="*/ 8 h 16"/>
                <a:gd name="T54" fmla="*/ 19 w 43"/>
                <a:gd name="T55" fmla="*/ 7 h 16"/>
                <a:gd name="T56" fmla="*/ 15 w 43"/>
                <a:gd name="T57" fmla="*/ 5 h 16"/>
                <a:gd name="T58" fmla="*/ 12 w 43"/>
                <a:gd name="T59" fmla="*/ 5 h 16"/>
                <a:gd name="T60" fmla="*/ 9 w 43"/>
                <a:gd name="T61" fmla="*/ 4 h 16"/>
                <a:gd name="T62" fmla="*/ 7 w 43"/>
                <a:gd name="T63" fmla="*/ 3 h 16"/>
                <a:gd name="T64" fmla="*/ 5 w 43"/>
                <a:gd name="T65" fmla="*/ 0 h 16"/>
                <a:gd name="T66" fmla="*/ 3 w 43"/>
                <a:gd name="T67" fmla="*/ 0 h 16"/>
                <a:gd name="T68" fmla="*/ 3 w 43"/>
                <a:gd name="T6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6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2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3" name="Freeform 623">
              <a:extLst>
                <a:ext uri="{FF2B5EF4-FFF2-40B4-BE49-F238E27FC236}">
                  <a16:creationId xmlns:a16="http://schemas.microsoft.com/office/drawing/2014/main" id="{16CFC7E4-D7BD-497D-81FF-41F8AD959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0"/>
              <a:ext cx="5" cy="6"/>
            </a:xfrm>
            <a:custGeom>
              <a:avLst/>
              <a:gdLst>
                <a:gd name="T0" fmla="*/ 5 w 5"/>
                <a:gd name="T1" fmla="*/ 1 h 6"/>
                <a:gd name="T2" fmla="*/ 2 w 5"/>
                <a:gd name="T3" fmla="*/ 0 h 6"/>
                <a:gd name="T4" fmla="*/ 2 w 5"/>
                <a:gd name="T5" fmla="*/ 1 h 6"/>
                <a:gd name="T6" fmla="*/ 2 w 5"/>
                <a:gd name="T7" fmla="*/ 2 h 6"/>
                <a:gd name="T8" fmla="*/ 1 w 5"/>
                <a:gd name="T9" fmla="*/ 3 h 6"/>
                <a:gd name="T10" fmla="*/ 1 w 5"/>
                <a:gd name="T11" fmla="*/ 3 h 6"/>
                <a:gd name="T12" fmla="*/ 1 w 5"/>
                <a:gd name="T13" fmla="*/ 4 h 6"/>
                <a:gd name="T14" fmla="*/ 1 w 5"/>
                <a:gd name="T15" fmla="*/ 5 h 6"/>
                <a:gd name="T16" fmla="*/ 1 w 5"/>
                <a:gd name="T17" fmla="*/ 5 h 6"/>
                <a:gd name="T18" fmla="*/ 0 w 5"/>
                <a:gd name="T19" fmla="*/ 6 h 6"/>
                <a:gd name="T20" fmla="*/ 3 w 5"/>
                <a:gd name="T21" fmla="*/ 6 h 6"/>
                <a:gd name="T22" fmla="*/ 3 w 5"/>
                <a:gd name="T23" fmla="*/ 6 h 6"/>
                <a:gd name="T24" fmla="*/ 3 w 5"/>
                <a:gd name="T25" fmla="*/ 5 h 6"/>
                <a:gd name="T26" fmla="*/ 3 w 5"/>
                <a:gd name="T27" fmla="*/ 5 h 6"/>
                <a:gd name="T28" fmla="*/ 3 w 5"/>
                <a:gd name="T29" fmla="*/ 4 h 6"/>
                <a:gd name="T30" fmla="*/ 3 w 5"/>
                <a:gd name="T31" fmla="*/ 4 h 6"/>
                <a:gd name="T32" fmla="*/ 5 w 5"/>
                <a:gd name="T33" fmla="*/ 3 h 6"/>
                <a:gd name="T34" fmla="*/ 5 w 5"/>
                <a:gd name="T35" fmla="*/ 2 h 6"/>
                <a:gd name="T36" fmla="*/ 5 w 5"/>
                <a:gd name="T37" fmla="*/ 1 h 6"/>
                <a:gd name="T38" fmla="*/ 5 w 5"/>
                <a:gd name="T3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4" name="Freeform 624">
              <a:extLst>
                <a:ext uri="{FF2B5EF4-FFF2-40B4-BE49-F238E27FC236}">
                  <a16:creationId xmlns:a16="http://schemas.microsoft.com/office/drawing/2014/main" id="{AF492401-632E-4731-A5DF-30140E0FE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340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5 w 17"/>
                <a:gd name="T17" fmla="*/ 7 h 11"/>
                <a:gd name="T18" fmla="*/ 3 w 17"/>
                <a:gd name="T19" fmla="*/ 8 h 11"/>
                <a:gd name="T20" fmla="*/ 0 w 17"/>
                <a:gd name="T21" fmla="*/ 10 h 11"/>
                <a:gd name="T22" fmla="*/ 3 w 17"/>
                <a:gd name="T23" fmla="*/ 11 h 11"/>
                <a:gd name="T24" fmla="*/ 4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5" name="Freeform 625">
              <a:extLst>
                <a:ext uri="{FF2B5EF4-FFF2-40B4-BE49-F238E27FC236}">
                  <a16:creationId xmlns:a16="http://schemas.microsoft.com/office/drawing/2014/main" id="{09C83540-E4AE-4F71-99A9-D205932CD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340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6" name="Freeform 626">
              <a:extLst>
                <a:ext uri="{FF2B5EF4-FFF2-40B4-BE49-F238E27FC236}">
                  <a16:creationId xmlns:a16="http://schemas.microsoft.com/office/drawing/2014/main" id="{21D5F357-E743-4C40-BED9-245EFF2B2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337"/>
              <a:ext cx="63" cy="10"/>
            </a:xfrm>
            <a:custGeom>
              <a:avLst/>
              <a:gdLst>
                <a:gd name="T0" fmla="*/ 62 w 63"/>
                <a:gd name="T1" fmla="*/ 0 h 10"/>
                <a:gd name="T2" fmla="*/ 63 w 63"/>
                <a:gd name="T3" fmla="*/ 0 h 10"/>
                <a:gd name="T4" fmla="*/ 62 w 63"/>
                <a:gd name="T5" fmla="*/ 0 h 10"/>
                <a:gd name="T6" fmla="*/ 0 w 63"/>
                <a:gd name="T7" fmla="*/ 8 h 10"/>
                <a:gd name="T8" fmla="*/ 0 w 63"/>
                <a:gd name="T9" fmla="*/ 10 h 10"/>
                <a:gd name="T10" fmla="*/ 62 w 63"/>
                <a:gd name="T11" fmla="*/ 3 h 10"/>
                <a:gd name="T12" fmla="*/ 62 w 63"/>
                <a:gd name="T13" fmla="*/ 3 h 10"/>
                <a:gd name="T14" fmla="*/ 63 w 63"/>
                <a:gd name="T15" fmla="*/ 0 h 10"/>
                <a:gd name="T16" fmla="*/ 62 w 63"/>
                <a:gd name="T17" fmla="*/ 0 h 10"/>
                <a:gd name="T18" fmla="*/ 62 w 63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0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7" name="Freeform 627">
              <a:extLst>
                <a:ext uri="{FF2B5EF4-FFF2-40B4-BE49-F238E27FC236}">
                  <a16:creationId xmlns:a16="http://schemas.microsoft.com/office/drawing/2014/main" id="{1D86EFD4-EDB8-4497-8C3F-0EB68384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337"/>
              <a:ext cx="44" cy="19"/>
            </a:xfrm>
            <a:custGeom>
              <a:avLst/>
              <a:gdLst>
                <a:gd name="T0" fmla="*/ 40 w 44"/>
                <a:gd name="T1" fmla="*/ 18 h 19"/>
                <a:gd name="T2" fmla="*/ 40 w 44"/>
                <a:gd name="T3" fmla="*/ 19 h 19"/>
                <a:gd name="T4" fmla="*/ 40 w 44"/>
                <a:gd name="T5" fmla="*/ 18 h 19"/>
                <a:gd name="T6" fmla="*/ 1 w 44"/>
                <a:gd name="T7" fmla="*/ 0 h 19"/>
                <a:gd name="T8" fmla="*/ 0 w 44"/>
                <a:gd name="T9" fmla="*/ 3 h 19"/>
                <a:gd name="T10" fmla="*/ 39 w 44"/>
                <a:gd name="T11" fmla="*/ 19 h 19"/>
                <a:gd name="T12" fmla="*/ 39 w 44"/>
                <a:gd name="T13" fmla="*/ 18 h 19"/>
                <a:gd name="T14" fmla="*/ 40 w 44"/>
                <a:gd name="T15" fmla="*/ 19 h 19"/>
                <a:gd name="T16" fmla="*/ 44 w 44"/>
                <a:gd name="T17" fmla="*/ 19 h 19"/>
                <a:gd name="T18" fmla="*/ 40 w 44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3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8" name="Freeform 628">
              <a:extLst>
                <a:ext uri="{FF2B5EF4-FFF2-40B4-BE49-F238E27FC236}">
                  <a16:creationId xmlns:a16="http://schemas.microsoft.com/office/drawing/2014/main" id="{27C48B71-AA3D-41F1-9B82-38443743E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355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5 h 17"/>
                <a:gd name="T12" fmla="*/ 1 w 99"/>
                <a:gd name="T13" fmla="*/ 15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49" name="Freeform 629">
              <a:extLst>
                <a:ext uri="{FF2B5EF4-FFF2-40B4-BE49-F238E27FC236}">
                  <a16:creationId xmlns:a16="http://schemas.microsoft.com/office/drawing/2014/main" id="{55A8F8DE-B3DC-4097-B4AC-91CBA1952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6"/>
              <a:ext cx="144" cy="24"/>
            </a:xfrm>
            <a:custGeom>
              <a:avLst/>
              <a:gdLst>
                <a:gd name="T0" fmla="*/ 141 w 144"/>
                <a:gd name="T1" fmla="*/ 0 h 24"/>
                <a:gd name="T2" fmla="*/ 43 w 144"/>
                <a:gd name="T3" fmla="*/ 15 h 24"/>
                <a:gd name="T4" fmla="*/ 42 w 144"/>
                <a:gd name="T5" fmla="*/ 15 h 24"/>
                <a:gd name="T6" fmla="*/ 40 w 144"/>
                <a:gd name="T7" fmla="*/ 15 h 24"/>
                <a:gd name="T8" fmla="*/ 39 w 144"/>
                <a:gd name="T9" fmla="*/ 14 h 24"/>
                <a:gd name="T10" fmla="*/ 37 w 144"/>
                <a:gd name="T11" fmla="*/ 13 h 24"/>
                <a:gd name="T12" fmla="*/ 34 w 144"/>
                <a:gd name="T13" fmla="*/ 13 h 24"/>
                <a:gd name="T14" fmla="*/ 30 w 144"/>
                <a:gd name="T15" fmla="*/ 11 h 24"/>
                <a:gd name="T16" fmla="*/ 27 w 144"/>
                <a:gd name="T17" fmla="*/ 10 h 24"/>
                <a:gd name="T18" fmla="*/ 22 w 144"/>
                <a:gd name="T19" fmla="*/ 9 h 24"/>
                <a:gd name="T20" fmla="*/ 18 w 144"/>
                <a:gd name="T21" fmla="*/ 8 h 24"/>
                <a:gd name="T22" fmla="*/ 15 w 144"/>
                <a:gd name="T23" fmla="*/ 6 h 24"/>
                <a:gd name="T24" fmla="*/ 12 w 144"/>
                <a:gd name="T25" fmla="*/ 5 h 24"/>
                <a:gd name="T26" fmla="*/ 9 w 144"/>
                <a:gd name="T27" fmla="*/ 5 h 24"/>
                <a:gd name="T28" fmla="*/ 6 w 144"/>
                <a:gd name="T29" fmla="*/ 3 h 24"/>
                <a:gd name="T30" fmla="*/ 3 w 144"/>
                <a:gd name="T31" fmla="*/ 3 h 24"/>
                <a:gd name="T32" fmla="*/ 2 w 144"/>
                <a:gd name="T33" fmla="*/ 0 h 24"/>
                <a:gd name="T34" fmla="*/ 2 w 144"/>
                <a:gd name="T35" fmla="*/ 0 h 24"/>
                <a:gd name="T36" fmla="*/ 1 w 144"/>
                <a:gd name="T37" fmla="*/ 0 h 24"/>
                <a:gd name="T38" fmla="*/ 1 w 144"/>
                <a:gd name="T39" fmla="*/ 1 h 24"/>
                <a:gd name="T40" fmla="*/ 1 w 144"/>
                <a:gd name="T41" fmla="*/ 3 h 24"/>
                <a:gd name="T42" fmla="*/ 0 w 144"/>
                <a:gd name="T43" fmla="*/ 4 h 24"/>
                <a:gd name="T44" fmla="*/ 0 w 144"/>
                <a:gd name="T45" fmla="*/ 5 h 24"/>
                <a:gd name="T46" fmla="*/ 0 w 144"/>
                <a:gd name="T47" fmla="*/ 5 h 24"/>
                <a:gd name="T48" fmla="*/ 0 w 144"/>
                <a:gd name="T49" fmla="*/ 6 h 24"/>
                <a:gd name="T50" fmla="*/ 0 w 144"/>
                <a:gd name="T51" fmla="*/ 8 h 24"/>
                <a:gd name="T52" fmla="*/ 1 w 144"/>
                <a:gd name="T53" fmla="*/ 8 h 24"/>
                <a:gd name="T54" fmla="*/ 3 w 144"/>
                <a:gd name="T55" fmla="*/ 9 h 24"/>
                <a:gd name="T56" fmla="*/ 6 w 144"/>
                <a:gd name="T57" fmla="*/ 10 h 24"/>
                <a:gd name="T58" fmla="*/ 8 w 144"/>
                <a:gd name="T59" fmla="*/ 11 h 24"/>
                <a:gd name="T60" fmla="*/ 11 w 144"/>
                <a:gd name="T61" fmla="*/ 12 h 24"/>
                <a:gd name="T62" fmla="*/ 15 w 144"/>
                <a:gd name="T63" fmla="*/ 13 h 24"/>
                <a:gd name="T64" fmla="*/ 18 w 144"/>
                <a:gd name="T65" fmla="*/ 15 h 24"/>
                <a:gd name="T66" fmla="*/ 22 w 144"/>
                <a:gd name="T67" fmla="*/ 16 h 24"/>
                <a:gd name="T68" fmla="*/ 26 w 144"/>
                <a:gd name="T69" fmla="*/ 17 h 24"/>
                <a:gd name="T70" fmla="*/ 30 w 144"/>
                <a:gd name="T71" fmla="*/ 18 h 24"/>
                <a:gd name="T72" fmla="*/ 33 w 144"/>
                <a:gd name="T73" fmla="*/ 20 h 24"/>
                <a:gd name="T74" fmla="*/ 36 w 144"/>
                <a:gd name="T75" fmla="*/ 22 h 24"/>
                <a:gd name="T76" fmla="*/ 38 w 144"/>
                <a:gd name="T77" fmla="*/ 22 h 24"/>
                <a:gd name="T78" fmla="*/ 40 w 144"/>
                <a:gd name="T79" fmla="*/ 23 h 24"/>
                <a:gd name="T80" fmla="*/ 41 w 144"/>
                <a:gd name="T81" fmla="*/ 24 h 24"/>
                <a:gd name="T82" fmla="*/ 144 w 144"/>
                <a:gd name="T83" fmla="*/ 6 h 24"/>
                <a:gd name="T84" fmla="*/ 144 w 144"/>
                <a:gd name="T85" fmla="*/ 6 h 24"/>
                <a:gd name="T86" fmla="*/ 144 w 144"/>
                <a:gd name="T87" fmla="*/ 5 h 24"/>
                <a:gd name="T88" fmla="*/ 144 w 144"/>
                <a:gd name="T89" fmla="*/ 5 h 24"/>
                <a:gd name="T90" fmla="*/ 144 w 144"/>
                <a:gd name="T91" fmla="*/ 4 h 24"/>
                <a:gd name="T92" fmla="*/ 144 w 144"/>
                <a:gd name="T93" fmla="*/ 3 h 24"/>
                <a:gd name="T94" fmla="*/ 142 w 144"/>
                <a:gd name="T95" fmla="*/ 1 h 24"/>
                <a:gd name="T96" fmla="*/ 142 w 144"/>
                <a:gd name="T97" fmla="*/ 0 h 24"/>
                <a:gd name="T98" fmla="*/ 141 w 144"/>
                <a:gd name="T9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4">
                  <a:moveTo>
                    <a:pt x="141" y="0"/>
                  </a:moveTo>
                  <a:lnTo>
                    <a:pt x="43" y="15"/>
                  </a:lnTo>
                  <a:lnTo>
                    <a:pt x="42" y="15"/>
                  </a:lnTo>
                  <a:lnTo>
                    <a:pt x="40" y="15"/>
                  </a:lnTo>
                  <a:lnTo>
                    <a:pt x="39" y="14"/>
                  </a:lnTo>
                  <a:lnTo>
                    <a:pt x="37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7" y="10"/>
                  </a:lnTo>
                  <a:lnTo>
                    <a:pt x="22" y="9"/>
                  </a:lnTo>
                  <a:lnTo>
                    <a:pt x="18" y="8"/>
                  </a:lnTo>
                  <a:lnTo>
                    <a:pt x="15" y="6"/>
                  </a:lnTo>
                  <a:lnTo>
                    <a:pt x="12" y="5"/>
                  </a:lnTo>
                  <a:lnTo>
                    <a:pt x="9" y="5"/>
                  </a:lnTo>
                  <a:lnTo>
                    <a:pt x="6" y="3"/>
                  </a:lnTo>
                  <a:lnTo>
                    <a:pt x="3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8"/>
                  </a:lnTo>
                  <a:lnTo>
                    <a:pt x="1" y="8"/>
                  </a:lnTo>
                  <a:lnTo>
                    <a:pt x="3" y="9"/>
                  </a:lnTo>
                  <a:lnTo>
                    <a:pt x="6" y="10"/>
                  </a:lnTo>
                  <a:lnTo>
                    <a:pt x="8" y="11"/>
                  </a:lnTo>
                  <a:lnTo>
                    <a:pt x="11" y="12"/>
                  </a:lnTo>
                  <a:lnTo>
                    <a:pt x="15" y="13"/>
                  </a:lnTo>
                  <a:lnTo>
                    <a:pt x="18" y="15"/>
                  </a:lnTo>
                  <a:lnTo>
                    <a:pt x="22" y="16"/>
                  </a:lnTo>
                  <a:lnTo>
                    <a:pt x="26" y="17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3"/>
                  </a:lnTo>
                  <a:lnTo>
                    <a:pt x="41" y="24"/>
                  </a:lnTo>
                  <a:lnTo>
                    <a:pt x="144" y="6"/>
                  </a:lnTo>
                  <a:lnTo>
                    <a:pt x="144" y="6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44" y="3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0" name="Freeform 630">
              <a:extLst>
                <a:ext uri="{FF2B5EF4-FFF2-40B4-BE49-F238E27FC236}">
                  <a16:creationId xmlns:a16="http://schemas.microsoft.com/office/drawing/2014/main" id="{E2EEDC4C-2AF3-48BB-A736-071DE5866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355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5 h 17"/>
                <a:gd name="T12" fmla="*/ 1 w 99"/>
                <a:gd name="T13" fmla="*/ 15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1" name="Freeform 631">
              <a:extLst>
                <a:ext uri="{FF2B5EF4-FFF2-40B4-BE49-F238E27FC236}">
                  <a16:creationId xmlns:a16="http://schemas.microsoft.com/office/drawing/2014/main" id="{02A7E0CC-5B94-429B-B623-F5A5F8ABA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6"/>
              <a:ext cx="43" cy="16"/>
            </a:xfrm>
            <a:custGeom>
              <a:avLst/>
              <a:gdLst>
                <a:gd name="T0" fmla="*/ 1 w 43"/>
                <a:gd name="T1" fmla="*/ 0 h 16"/>
                <a:gd name="T2" fmla="*/ 2 w 43"/>
                <a:gd name="T3" fmla="*/ 0 h 16"/>
                <a:gd name="T4" fmla="*/ 0 w 43"/>
                <a:gd name="T5" fmla="*/ 0 h 16"/>
                <a:gd name="T6" fmla="*/ 1 w 43"/>
                <a:gd name="T7" fmla="*/ 3 h 16"/>
                <a:gd name="T8" fmla="*/ 3 w 43"/>
                <a:gd name="T9" fmla="*/ 3 h 16"/>
                <a:gd name="T10" fmla="*/ 6 w 43"/>
                <a:gd name="T11" fmla="*/ 4 h 16"/>
                <a:gd name="T12" fmla="*/ 8 w 43"/>
                <a:gd name="T13" fmla="*/ 5 h 16"/>
                <a:gd name="T14" fmla="*/ 11 w 43"/>
                <a:gd name="T15" fmla="*/ 6 h 16"/>
                <a:gd name="T16" fmla="*/ 14 w 43"/>
                <a:gd name="T17" fmla="*/ 8 h 16"/>
                <a:gd name="T18" fmla="*/ 18 w 43"/>
                <a:gd name="T19" fmla="*/ 9 h 16"/>
                <a:gd name="T20" fmla="*/ 22 w 43"/>
                <a:gd name="T21" fmla="*/ 10 h 16"/>
                <a:gd name="T22" fmla="*/ 26 w 43"/>
                <a:gd name="T23" fmla="*/ 11 h 16"/>
                <a:gd name="T24" fmla="*/ 30 w 43"/>
                <a:gd name="T25" fmla="*/ 12 h 16"/>
                <a:gd name="T26" fmla="*/ 33 w 43"/>
                <a:gd name="T27" fmla="*/ 14 h 16"/>
                <a:gd name="T28" fmla="*/ 36 w 43"/>
                <a:gd name="T29" fmla="*/ 14 h 16"/>
                <a:gd name="T30" fmla="*/ 39 w 43"/>
                <a:gd name="T31" fmla="*/ 15 h 16"/>
                <a:gd name="T32" fmla="*/ 40 w 43"/>
                <a:gd name="T33" fmla="*/ 16 h 16"/>
                <a:gd name="T34" fmla="*/ 41 w 43"/>
                <a:gd name="T35" fmla="*/ 16 h 16"/>
                <a:gd name="T36" fmla="*/ 42 w 43"/>
                <a:gd name="T37" fmla="*/ 16 h 16"/>
                <a:gd name="T38" fmla="*/ 43 w 43"/>
                <a:gd name="T39" fmla="*/ 14 h 16"/>
                <a:gd name="T40" fmla="*/ 42 w 43"/>
                <a:gd name="T41" fmla="*/ 14 h 16"/>
                <a:gd name="T42" fmla="*/ 41 w 43"/>
                <a:gd name="T43" fmla="*/ 14 h 16"/>
                <a:gd name="T44" fmla="*/ 39 w 43"/>
                <a:gd name="T45" fmla="*/ 13 h 16"/>
                <a:gd name="T46" fmla="*/ 37 w 43"/>
                <a:gd name="T47" fmla="*/ 12 h 16"/>
                <a:gd name="T48" fmla="*/ 34 w 43"/>
                <a:gd name="T49" fmla="*/ 12 h 16"/>
                <a:gd name="T50" fmla="*/ 31 w 43"/>
                <a:gd name="T51" fmla="*/ 10 h 16"/>
                <a:gd name="T52" fmla="*/ 27 w 43"/>
                <a:gd name="T53" fmla="*/ 9 h 16"/>
                <a:gd name="T54" fmla="*/ 22 w 43"/>
                <a:gd name="T55" fmla="*/ 8 h 16"/>
                <a:gd name="T56" fmla="*/ 19 w 43"/>
                <a:gd name="T57" fmla="*/ 7 h 16"/>
                <a:gd name="T58" fmla="*/ 15 w 43"/>
                <a:gd name="T59" fmla="*/ 5 h 16"/>
                <a:gd name="T60" fmla="*/ 12 w 43"/>
                <a:gd name="T61" fmla="*/ 5 h 16"/>
                <a:gd name="T62" fmla="*/ 9 w 43"/>
                <a:gd name="T63" fmla="*/ 4 h 16"/>
                <a:gd name="T64" fmla="*/ 7 w 43"/>
                <a:gd name="T65" fmla="*/ 3 h 16"/>
                <a:gd name="T66" fmla="*/ 5 w 43"/>
                <a:gd name="T67" fmla="*/ 0 h 16"/>
                <a:gd name="T68" fmla="*/ 3 w 43"/>
                <a:gd name="T69" fmla="*/ 0 h 16"/>
                <a:gd name="T70" fmla="*/ 1 w 43"/>
                <a:gd name="T7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6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2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2" name="Freeform 632">
              <a:extLst>
                <a:ext uri="{FF2B5EF4-FFF2-40B4-BE49-F238E27FC236}">
                  <a16:creationId xmlns:a16="http://schemas.microsoft.com/office/drawing/2014/main" id="{09D14CB4-0F7E-44A7-86FB-36033D59C4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356"/>
              <a:ext cx="3" cy="8"/>
            </a:xfrm>
            <a:custGeom>
              <a:avLst/>
              <a:gdLst>
                <a:gd name="T0" fmla="*/ 1 w 3"/>
                <a:gd name="T1" fmla="*/ 8 h 8"/>
                <a:gd name="T2" fmla="*/ 2 w 3"/>
                <a:gd name="T3" fmla="*/ 7 h 8"/>
                <a:gd name="T4" fmla="*/ 2 w 3"/>
                <a:gd name="T5" fmla="*/ 6 h 8"/>
                <a:gd name="T6" fmla="*/ 2 w 3"/>
                <a:gd name="T7" fmla="*/ 5 h 8"/>
                <a:gd name="T8" fmla="*/ 2 w 3"/>
                <a:gd name="T9" fmla="*/ 5 h 8"/>
                <a:gd name="T10" fmla="*/ 2 w 3"/>
                <a:gd name="T11" fmla="*/ 4 h 8"/>
                <a:gd name="T12" fmla="*/ 3 w 3"/>
                <a:gd name="T13" fmla="*/ 3 h 8"/>
                <a:gd name="T14" fmla="*/ 3 w 3"/>
                <a:gd name="T15" fmla="*/ 3 h 8"/>
                <a:gd name="T16" fmla="*/ 3 w 3"/>
                <a:gd name="T17" fmla="*/ 1 h 8"/>
                <a:gd name="T18" fmla="*/ 3 w 3"/>
                <a:gd name="T19" fmla="*/ 0 h 8"/>
                <a:gd name="T20" fmla="*/ 2 w 3"/>
                <a:gd name="T21" fmla="*/ 0 h 8"/>
                <a:gd name="T22" fmla="*/ 2 w 3"/>
                <a:gd name="T23" fmla="*/ 0 h 8"/>
                <a:gd name="T24" fmla="*/ 1 w 3"/>
                <a:gd name="T25" fmla="*/ 0 h 8"/>
                <a:gd name="T26" fmla="*/ 1 w 3"/>
                <a:gd name="T27" fmla="*/ 1 h 8"/>
                <a:gd name="T28" fmla="*/ 1 w 3"/>
                <a:gd name="T29" fmla="*/ 3 h 8"/>
                <a:gd name="T30" fmla="*/ 0 w 3"/>
                <a:gd name="T31" fmla="*/ 5 h 8"/>
                <a:gd name="T32" fmla="*/ 0 w 3"/>
                <a:gd name="T33" fmla="*/ 5 h 8"/>
                <a:gd name="T34" fmla="*/ 0 w 3"/>
                <a:gd name="T35" fmla="*/ 7 h 8"/>
                <a:gd name="T36" fmla="*/ 1 w 3"/>
                <a:gd name="T37" fmla="*/ 8 h 8"/>
                <a:gd name="T38" fmla="*/ 1 w 3"/>
                <a:gd name="T3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3" name="Freeform 633">
              <a:extLst>
                <a:ext uri="{FF2B5EF4-FFF2-40B4-BE49-F238E27FC236}">
                  <a16:creationId xmlns:a16="http://schemas.microsoft.com/office/drawing/2014/main" id="{AB41E1AF-E7A5-4E22-86EA-AA2E8FE5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63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3 h 18"/>
                <a:gd name="T12" fmla="*/ 36 w 41"/>
                <a:gd name="T13" fmla="*/ 13 h 18"/>
                <a:gd name="T14" fmla="*/ 33 w 41"/>
                <a:gd name="T15" fmla="*/ 12 h 18"/>
                <a:gd name="T16" fmla="*/ 30 w 41"/>
                <a:gd name="T17" fmla="*/ 10 h 18"/>
                <a:gd name="T18" fmla="*/ 27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6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5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6 w 41"/>
                <a:gd name="T57" fmla="*/ 11 h 18"/>
                <a:gd name="T58" fmla="*/ 29 w 41"/>
                <a:gd name="T59" fmla="*/ 12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3"/>
                  </a:lnTo>
                  <a:lnTo>
                    <a:pt x="36" y="13"/>
                  </a:lnTo>
                  <a:lnTo>
                    <a:pt x="33" y="12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6" y="11"/>
                  </a:lnTo>
                  <a:lnTo>
                    <a:pt x="29" y="12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4" name="Freeform 634">
              <a:extLst>
                <a:ext uri="{FF2B5EF4-FFF2-40B4-BE49-F238E27FC236}">
                  <a16:creationId xmlns:a16="http://schemas.microsoft.com/office/drawing/2014/main" id="{2711D4F5-89DF-4F04-9AB9-DCA694CC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3361"/>
              <a:ext cx="104" cy="20"/>
            </a:xfrm>
            <a:custGeom>
              <a:avLst/>
              <a:gdLst>
                <a:gd name="T0" fmla="*/ 104 w 104"/>
                <a:gd name="T1" fmla="*/ 1 h 20"/>
                <a:gd name="T2" fmla="*/ 101 w 104"/>
                <a:gd name="T3" fmla="*/ 1 h 20"/>
                <a:gd name="T4" fmla="*/ 103 w 104"/>
                <a:gd name="T5" fmla="*/ 0 h 20"/>
                <a:gd name="T6" fmla="*/ 0 w 104"/>
                <a:gd name="T7" fmla="*/ 18 h 20"/>
                <a:gd name="T8" fmla="*/ 0 w 104"/>
                <a:gd name="T9" fmla="*/ 20 h 20"/>
                <a:gd name="T10" fmla="*/ 103 w 104"/>
                <a:gd name="T11" fmla="*/ 3 h 20"/>
                <a:gd name="T12" fmla="*/ 104 w 104"/>
                <a:gd name="T13" fmla="*/ 1 h 20"/>
                <a:gd name="T14" fmla="*/ 103 w 104"/>
                <a:gd name="T15" fmla="*/ 3 h 20"/>
                <a:gd name="T16" fmla="*/ 104 w 104"/>
                <a:gd name="T17" fmla="*/ 3 h 20"/>
                <a:gd name="T18" fmla="*/ 104 w 104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0">
                  <a:moveTo>
                    <a:pt x="104" y="1"/>
                  </a:moveTo>
                  <a:lnTo>
                    <a:pt x="101" y="1"/>
                  </a:lnTo>
                  <a:lnTo>
                    <a:pt x="103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3" y="3"/>
                  </a:lnTo>
                  <a:lnTo>
                    <a:pt x="104" y="1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5" name="Freeform 635">
              <a:extLst>
                <a:ext uri="{FF2B5EF4-FFF2-40B4-BE49-F238E27FC236}">
                  <a16:creationId xmlns:a16="http://schemas.microsoft.com/office/drawing/2014/main" id="{C7885FFA-B899-4B93-9176-14B43C426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355"/>
              <a:ext cx="5" cy="7"/>
            </a:xfrm>
            <a:custGeom>
              <a:avLst/>
              <a:gdLst>
                <a:gd name="T0" fmla="*/ 0 w 5"/>
                <a:gd name="T1" fmla="*/ 0 h 7"/>
                <a:gd name="T2" fmla="*/ 1 w 5"/>
                <a:gd name="T3" fmla="*/ 1 h 7"/>
                <a:gd name="T4" fmla="*/ 0 w 5"/>
                <a:gd name="T5" fmla="*/ 1 h 7"/>
                <a:gd name="T6" fmla="*/ 1 w 5"/>
                <a:gd name="T7" fmla="*/ 2 h 7"/>
                <a:gd name="T8" fmla="*/ 1 w 5"/>
                <a:gd name="T9" fmla="*/ 4 h 7"/>
                <a:gd name="T10" fmla="*/ 2 w 5"/>
                <a:gd name="T11" fmla="*/ 4 h 7"/>
                <a:gd name="T12" fmla="*/ 2 w 5"/>
                <a:gd name="T13" fmla="*/ 5 h 7"/>
                <a:gd name="T14" fmla="*/ 2 w 5"/>
                <a:gd name="T15" fmla="*/ 6 h 7"/>
                <a:gd name="T16" fmla="*/ 2 w 5"/>
                <a:gd name="T17" fmla="*/ 6 h 7"/>
                <a:gd name="T18" fmla="*/ 2 w 5"/>
                <a:gd name="T19" fmla="*/ 7 h 7"/>
                <a:gd name="T20" fmla="*/ 2 w 5"/>
                <a:gd name="T21" fmla="*/ 7 h 7"/>
                <a:gd name="T22" fmla="*/ 5 w 5"/>
                <a:gd name="T23" fmla="*/ 7 h 7"/>
                <a:gd name="T24" fmla="*/ 5 w 5"/>
                <a:gd name="T25" fmla="*/ 7 h 7"/>
                <a:gd name="T26" fmla="*/ 5 w 5"/>
                <a:gd name="T27" fmla="*/ 6 h 7"/>
                <a:gd name="T28" fmla="*/ 5 w 5"/>
                <a:gd name="T29" fmla="*/ 6 h 7"/>
                <a:gd name="T30" fmla="*/ 5 w 5"/>
                <a:gd name="T31" fmla="*/ 5 h 7"/>
                <a:gd name="T32" fmla="*/ 5 w 5"/>
                <a:gd name="T33" fmla="*/ 4 h 7"/>
                <a:gd name="T34" fmla="*/ 4 w 5"/>
                <a:gd name="T35" fmla="*/ 1 h 7"/>
                <a:gd name="T36" fmla="*/ 2 w 5"/>
                <a:gd name="T37" fmla="*/ 0 h 7"/>
                <a:gd name="T38" fmla="*/ 1 w 5"/>
                <a:gd name="T39" fmla="*/ 0 h 7"/>
                <a:gd name="T40" fmla="*/ 0 w 5"/>
                <a:gd name="T4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7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7"/>
                  </a:lnTo>
                  <a:lnTo>
                    <a:pt x="5" y="7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4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6" name="Freeform 636">
              <a:extLst>
                <a:ext uri="{FF2B5EF4-FFF2-40B4-BE49-F238E27FC236}">
                  <a16:creationId xmlns:a16="http://schemas.microsoft.com/office/drawing/2014/main" id="{F9EC52D5-033E-47BD-985E-9D177F98E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355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5 h 17"/>
                <a:gd name="T12" fmla="*/ 1 w 99"/>
                <a:gd name="T13" fmla="*/ 15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7" name="Freeform 637">
              <a:extLst>
                <a:ext uri="{FF2B5EF4-FFF2-40B4-BE49-F238E27FC236}">
                  <a16:creationId xmlns:a16="http://schemas.microsoft.com/office/drawing/2014/main" id="{1EB4C4CE-A500-4823-9FFD-4A6031080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356"/>
              <a:ext cx="43" cy="16"/>
            </a:xfrm>
            <a:custGeom>
              <a:avLst/>
              <a:gdLst>
                <a:gd name="T0" fmla="*/ 3 w 43"/>
                <a:gd name="T1" fmla="*/ 0 h 16"/>
                <a:gd name="T2" fmla="*/ 0 w 43"/>
                <a:gd name="T3" fmla="*/ 0 h 16"/>
                <a:gd name="T4" fmla="*/ 1 w 43"/>
                <a:gd name="T5" fmla="*/ 3 h 16"/>
                <a:gd name="T6" fmla="*/ 3 w 43"/>
                <a:gd name="T7" fmla="*/ 3 h 16"/>
                <a:gd name="T8" fmla="*/ 6 w 43"/>
                <a:gd name="T9" fmla="*/ 4 h 16"/>
                <a:gd name="T10" fmla="*/ 8 w 43"/>
                <a:gd name="T11" fmla="*/ 5 h 16"/>
                <a:gd name="T12" fmla="*/ 11 w 43"/>
                <a:gd name="T13" fmla="*/ 6 h 16"/>
                <a:gd name="T14" fmla="*/ 14 w 43"/>
                <a:gd name="T15" fmla="*/ 8 h 16"/>
                <a:gd name="T16" fmla="*/ 18 w 43"/>
                <a:gd name="T17" fmla="*/ 9 h 16"/>
                <a:gd name="T18" fmla="*/ 22 w 43"/>
                <a:gd name="T19" fmla="*/ 10 h 16"/>
                <a:gd name="T20" fmla="*/ 26 w 43"/>
                <a:gd name="T21" fmla="*/ 11 h 16"/>
                <a:gd name="T22" fmla="*/ 30 w 43"/>
                <a:gd name="T23" fmla="*/ 12 h 16"/>
                <a:gd name="T24" fmla="*/ 33 w 43"/>
                <a:gd name="T25" fmla="*/ 14 h 16"/>
                <a:gd name="T26" fmla="*/ 36 w 43"/>
                <a:gd name="T27" fmla="*/ 14 h 16"/>
                <a:gd name="T28" fmla="*/ 39 w 43"/>
                <a:gd name="T29" fmla="*/ 15 h 16"/>
                <a:gd name="T30" fmla="*/ 40 w 43"/>
                <a:gd name="T31" fmla="*/ 16 h 16"/>
                <a:gd name="T32" fmla="*/ 41 w 43"/>
                <a:gd name="T33" fmla="*/ 16 h 16"/>
                <a:gd name="T34" fmla="*/ 42 w 43"/>
                <a:gd name="T35" fmla="*/ 16 h 16"/>
                <a:gd name="T36" fmla="*/ 43 w 43"/>
                <a:gd name="T37" fmla="*/ 14 h 16"/>
                <a:gd name="T38" fmla="*/ 42 w 43"/>
                <a:gd name="T39" fmla="*/ 14 h 16"/>
                <a:gd name="T40" fmla="*/ 41 w 43"/>
                <a:gd name="T41" fmla="*/ 14 h 16"/>
                <a:gd name="T42" fmla="*/ 39 w 43"/>
                <a:gd name="T43" fmla="*/ 13 h 16"/>
                <a:gd name="T44" fmla="*/ 37 w 43"/>
                <a:gd name="T45" fmla="*/ 12 h 16"/>
                <a:gd name="T46" fmla="*/ 34 w 43"/>
                <a:gd name="T47" fmla="*/ 12 h 16"/>
                <a:gd name="T48" fmla="*/ 31 w 43"/>
                <a:gd name="T49" fmla="*/ 10 h 16"/>
                <a:gd name="T50" fmla="*/ 27 w 43"/>
                <a:gd name="T51" fmla="*/ 9 h 16"/>
                <a:gd name="T52" fmla="*/ 22 w 43"/>
                <a:gd name="T53" fmla="*/ 8 h 16"/>
                <a:gd name="T54" fmla="*/ 19 w 43"/>
                <a:gd name="T55" fmla="*/ 7 h 16"/>
                <a:gd name="T56" fmla="*/ 15 w 43"/>
                <a:gd name="T57" fmla="*/ 5 h 16"/>
                <a:gd name="T58" fmla="*/ 12 w 43"/>
                <a:gd name="T59" fmla="*/ 5 h 16"/>
                <a:gd name="T60" fmla="*/ 9 w 43"/>
                <a:gd name="T61" fmla="*/ 4 h 16"/>
                <a:gd name="T62" fmla="*/ 7 w 43"/>
                <a:gd name="T63" fmla="*/ 3 h 16"/>
                <a:gd name="T64" fmla="*/ 5 w 43"/>
                <a:gd name="T65" fmla="*/ 0 h 16"/>
                <a:gd name="T66" fmla="*/ 3 w 43"/>
                <a:gd name="T67" fmla="*/ 0 h 16"/>
                <a:gd name="T68" fmla="*/ 3 w 43"/>
                <a:gd name="T6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6">
                  <a:moveTo>
                    <a:pt x="3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3" y="3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8"/>
                  </a:lnTo>
                  <a:lnTo>
                    <a:pt x="18" y="9"/>
                  </a:lnTo>
                  <a:lnTo>
                    <a:pt x="22" y="10"/>
                  </a:lnTo>
                  <a:lnTo>
                    <a:pt x="26" y="11"/>
                  </a:lnTo>
                  <a:lnTo>
                    <a:pt x="30" y="12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2" y="14"/>
                  </a:lnTo>
                  <a:lnTo>
                    <a:pt x="41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1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9" y="7"/>
                  </a:lnTo>
                  <a:lnTo>
                    <a:pt x="15" y="5"/>
                  </a:lnTo>
                  <a:lnTo>
                    <a:pt x="12" y="5"/>
                  </a:lnTo>
                  <a:lnTo>
                    <a:pt x="9" y="4"/>
                  </a:lnTo>
                  <a:lnTo>
                    <a:pt x="7" y="3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8" name="Freeform 638">
              <a:extLst>
                <a:ext uri="{FF2B5EF4-FFF2-40B4-BE49-F238E27FC236}">
                  <a16:creationId xmlns:a16="http://schemas.microsoft.com/office/drawing/2014/main" id="{EAC7D4EC-A9D1-49CD-BE70-5629DD922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345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6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6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6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6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59" name="Freeform 639">
              <a:extLst>
                <a:ext uri="{FF2B5EF4-FFF2-40B4-BE49-F238E27FC236}">
                  <a16:creationId xmlns:a16="http://schemas.microsoft.com/office/drawing/2014/main" id="{7B8908BA-F125-4F5B-8826-DA3711350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337"/>
              <a:ext cx="32" cy="16"/>
            </a:xfrm>
            <a:custGeom>
              <a:avLst/>
              <a:gdLst>
                <a:gd name="T0" fmla="*/ 32 w 32"/>
                <a:gd name="T1" fmla="*/ 2 h 16"/>
                <a:gd name="T2" fmla="*/ 31 w 32"/>
                <a:gd name="T3" fmla="*/ 0 h 16"/>
                <a:gd name="T4" fmla="*/ 30 w 32"/>
                <a:gd name="T5" fmla="*/ 0 h 16"/>
                <a:gd name="T6" fmla="*/ 29 w 32"/>
                <a:gd name="T7" fmla="*/ 2 h 16"/>
                <a:gd name="T8" fmla="*/ 28 w 32"/>
                <a:gd name="T9" fmla="*/ 3 h 16"/>
                <a:gd name="T10" fmla="*/ 27 w 32"/>
                <a:gd name="T11" fmla="*/ 4 h 16"/>
                <a:gd name="T12" fmla="*/ 25 w 32"/>
                <a:gd name="T13" fmla="*/ 5 h 16"/>
                <a:gd name="T14" fmla="*/ 24 w 32"/>
                <a:gd name="T15" fmla="*/ 6 h 16"/>
                <a:gd name="T16" fmla="*/ 22 w 32"/>
                <a:gd name="T17" fmla="*/ 7 h 16"/>
                <a:gd name="T18" fmla="*/ 20 w 32"/>
                <a:gd name="T19" fmla="*/ 9 h 16"/>
                <a:gd name="T20" fmla="*/ 18 w 32"/>
                <a:gd name="T21" fmla="*/ 10 h 16"/>
                <a:gd name="T22" fmla="*/ 16 w 32"/>
                <a:gd name="T23" fmla="*/ 11 h 16"/>
                <a:gd name="T24" fmla="*/ 13 w 32"/>
                <a:gd name="T25" fmla="*/ 12 h 16"/>
                <a:gd name="T26" fmla="*/ 11 w 32"/>
                <a:gd name="T27" fmla="*/ 12 h 16"/>
                <a:gd name="T28" fmla="*/ 8 w 32"/>
                <a:gd name="T29" fmla="*/ 13 h 16"/>
                <a:gd name="T30" fmla="*/ 5 w 32"/>
                <a:gd name="T31" fmla="*/ 14 h 16"/>
                <a:gd name="T32" fmla="*/ 3 w 32"/>
                <a:gd name="T33" fmla="*/ 14 h 16"/>
                <a:gd name="T34" fmla="*/ 0 w 32"/>
                <a:gd name="T35" fmla="*/ 14 h 16"/>
                <a:gd name="T36" fmla="*/ 0 w 32"/>
                <a:gd name="T37" fmla="*/ 16 h 16"/>
                <a:gd name="T38" fmla="*/ 3 w 32"/>
                <a:gd name="T39" fmla="*/ 16 h 16"/>
                <a:gd name="T40" fmla="*/ 6 w 32"/>
                <a:gd name="T41" fmla="*/ 16 h 16"/>
                <a:gd name="T42" fmla="*/ 8 w 32"/>
                <a:gd name="T43" fmla="*/ 15 h 16"/>
                <a:gd name="T44" fmla="*/ 11 w 32"/>
                <a:gd name="T45" fmla="*/ 14 h 16"/>
                <a:gd name="T46" fmla="*/ 13 w 32"/>
                <a:gd name="T47" fmla="*/ 14 h 16"/>
                <a:gd name="T48" fmla="*/ 17 w 32"/>
                <a:gd name="T49" fmla="*/ 13 h 16"/>
                <a:gd name="T50" fmla="*/ 19 w 32"/>
                <a:gd name="T51" fmla="*/ 11 h 16"/>
                <a:gd name="T52" fmla="*/ 21 w 32"/>
                <a:gd name="T53" fmla="*/ 10 h 16"/>
                <a:gd name="T54" fmla="*/ 23 w 32"/>
                <a:gd name="T55" fmla="*/ 9 h 16"/>
                <a:gd name="T56" fmla="*/ 25 w 32"/>
                <a:gd name="T57" fmla="*/ 8 h 16"/>
                <a:gd name="T58" fmla="*/ 26 w 32"/>
                <a:gd name="T59" fmla="*/ 7 h 16"/>
                <a:gd name="T60" fmla="*/ 28 w 32"/>
                <a:gd name="T61" fmla="*/ 6 h 16"/>
                <a:gd name="T62" fmla="*/ 29 w 32"/>
                <a:gd name="T63" fmla="*/ 5 h 16"/>
                <a:gd name="T64" fmla="*/ 30 w 32"/>
                <a:gd name="T65" fmla="*/ 4 h 16"/>
                <a:gd name="T66" fmla="*/ 31 w 32"/>
                <a:gd name="T67" fmla="*/ 3 h 16"/>
                <a:gd name="T68" fmla="*/ 32 w 32"/>
                <a:gd name="T6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6">
                  <a:moveTo>
                    <a:pt x="32" y="2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2"/>
                  </a:lnTo>
                  <a:lnTo>
                    <a:pt x="28" y="3"/>
                  </a:lnTo>
                  <a:lnTo>
                    <a:pt x="27" y="4"/>
                  </a:lnTo>
                  <a:lnTo>
                    <a:pt x="25" y="5"/>
                  </a:lnTo>
                  <a:lnTo>
                    <a:pt x="24" y="6"/>
                  </a:lnTo>
                  <a:lnTo>
                    <a:pt x="22" y="7"/>
                  </a:lnTo>
                  <a:lnTo>
                    <a:pt x="20" y="9"/>
                  </a:lnTo>
                  <a:lnTo>
                    <a:pt x="18" y="10"/>
                  </a:lnTo>
                  <a:lnTo>
                    <a:pt x="16" y="11"/>
                  </a:lnTo>
                  <a:lnTo>
                    <a:pt x="13" y="12"/>
                  </a:lnTo>
                  <a:lnTo>
                    <a:pt x="11" y="12"/>
                  </a:lnTo>
                  <a:lnTo>
                    <a:pt x="8" y="13"/>
                  </a:lnTo>
                  <a:lnTo>
                    <a:pt x="5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11" y="14"/>
                  </a:lnTo>
                  <a:lnTo>
                    <a:pt x="13" y="14"/>
                  </a:lnTo>
                  <a:lnTo>
                    <a:pt x="17" y="13"/>
                  </a:lnTo>
                  <a:lnTo>
                    <a:pt x="19" y="11"/>
                  </a:lnTo>
                  <a:lnTo>
                    <a:pt x="21" y="10"/>
                  </a:lnTo>
                  <a:lnTo>
                    <a:pt x="23" y="9"/>
                  </a:lnTo>
                  <a:lnTo>
                    <a:pt x="25" y="8"/>
                  </a:lnTo>
                  <a:lnTo>
                    <a:pt x="26" y="7"/>
                  </a:lnTo>
                  <a:lnTo>
                    <a:pt x="28" y="6"/>
                  </a:lnTo>
                  <a:lnTo>
                    <a:pt x="29" y="5"/>
                  </a:lnTo>
                  <a:lnTo>
                    <a:pt x="30" y="4"/>
                  </a:lnTo>
                  <a:lnTo>
                    <a:pt x="31" y="3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0" name="Freeform 640">
              <a:extLst>
                <a:ext uri="{FF2B5EF4-FFF2-40B4-BE49-F238E27FC236}">
                  <a16:creationId xmlns:a16="http://schemas.microsoft.com/office/drawing/2014/main" id="{99472D55-5AF5-47D2-A4C7-0096DF88A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341"/>
              <a:ext cx="37" cy="18"/>
            </a:xfrm>
            <a:custGeom>
              <a:avLst/>
              <a:gdLst>
                <a:gd name="T0" fmla="*/ 0 w 37"/>
                <a:gd name="T1" fmla="*/ 15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6 h 18"/>
                <a:gd name="T10" fmla="*/ 13 w 37"/>
                <a:gd name="T11" fmla="*/ 15 h 18"/>
                <a:gd name="T12" fmla="*/ 18 w 37"/>
                <a:gd name="T13" fmla="*/ 14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4 w 37"/>
                <a:gd name="T27" fmla="*/ 6 h 18"/>
                <a:gd name="T28" fmla="*/ 35 w 37"/>
                <a:gd name="T29" fmla="*/ 4 h 18"/>
                <a:gd name="T30" fmla="*/ 36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6 w 37"/>
                <a:gd name="T37" fmla="*/ 0 h 18"/>
                <a:gd name="T38" fmla="*/ 35 w 37"/>
                <a:gd name="T39" fmla="*/ 1 h 18"/>
                <a:gd name="T40" fmla="*/ 34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4 h 18"/>
                <a:gd name="T64" fmla="*/ 7 w 37"/>
                <a:gd name="T65" fmla="*/ 15 h 18"/>
                <a:gd name="T66" fmla="*/ 3 w 37"/>
                <a:gd name="T67" fmla="*/ 15 h 18"/>
                <a:gd name="T68" fmla="*/ 0 w 37"/>
                <a:gd name="T69" fmla="*/ 15 h 18"/>
                <a:gd name="T70" fmla="*/ 0 w 37"/>
                <a:gd name="T7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5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6"/>
                  </a:lnTo>
                  <a:lnTo>
                    <a:pt x="13" y="15"/>
                  </a:lnTo>
                  <a:lnTo>
                    <a:pt x="18" y="14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4"/>
                  </a:lnTo>
                  <a:lnTo>
                    <a:pt x="7" y="1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1" name="Freeform 641">
              <a:extLst>
                <a:ext uri="{FF2B5EF4-FFF2-40B4-BE49-F238E27FC236}">
                  <a16:creationId xmlns:a16="http://schemas.microsoft.com/office/drawing/2014/main" id="{003A24A1-6ADE-4A2A-8008-8EFDA5A72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349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6 h 11"/>
                <a:gd name="T18" fmla="*/ 14 w 38"/>
                <a:gd name="T19" fmla="*/ 7 h 11"/>
                <a:gd name="T20" fmla="*/ 16 w 38"/>
                <a:gd name="T21" fmla="*/ 7 h 11"/>
                <a:gd name="T22" fmla="*/ 19 w 38"/>
                <a:gd name="T23" fmla="*/ 7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4 w 38"/>
                <a:gd name="T31" fmla="*/ 11 h 11"/>
                <a:gd name="T32" fmla="*/ 38 w 38"/>
                <a:gd name="T33" fmla="*/ 10 h 11"/>
                <a:gd name="T34" fmla="*/ 38 w 38"/>
                <a:gd name="T35" fmla="*/ 7 h 11"/>
                <a:gd name="T36" fmla="*/ 34 w 38"/>
                <a:gd name="T37" fmla="*/ 7 h 11"/>
                <a:gd name="T38" fmla="*/ 29 w 38"/>
                <a:gd name="T39" fmla="*/ 7 h 11"/>
                <a:gd name="T40" fmla="*/ 26 w 38"/>
                <a:gd name="T41" fmla="*/ 7 h 11"/>
                <a:gd name="T42" fmla="*/ 23 w 38"/>
                <a:gd name="T43" fmla="*/ 7 h 11"/>
                <a:gd name="T44" fmla="*/ 20 w 38"/>
                <a:gd name="T45" fmla="*/ 6 h 11"/>
                <a:gd name="T46" fmla="*/ 17 w 38"/>
                <a:gd name="T47" fmla="*/ 5 h 11"/>
                <a:gd name="T48" fmla="*/ 14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6" y="7"/>
                  </a:lnTo>
                  <a:lnTo>
                    <a:pt x="19" y="7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4" y="11"/>
                  </a:lnTo>
                  <a:lnTo>
                    <a:pt x="38" y="10"/>
                  </a:lnTo>
                  <a:lnTo>
                    <a:pt x="38" y="7"/>
                  </a:lnTo>
                  <a:lnTo>
                    <a:pt x="34" y="7"/>
                  </a:lnTo>
                  <a:lnTo>
                    <a:pt x="29" y="7"/>
                  </a:lnTo>
                  <a:lnTo>
                    <a:pt x="26" y="7"/>
                  </a:lnTo>
                  <a:lnTo>
                    <a:pt x="23" y="7"/>
                  </a:lnTo>
                  <a:lnTo>
                    <a:pt x="20" y="6"/>
                  </a:lnTo>
                  <a:lnTo>
                    <a:pt x="17" y="5"/>
                  </a:lnTo>
                  <a:lnTo>
                    <a:pt x="14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2" name="Freeform 642">
              <a:extLst>
                <a:ext uri="{FF2B5EF4-FFF2-40B4-BE49-F238E27FC236}">
                  <a16:creationId xmlns:a16="http://schemas.microsoft.com/office/drawing/2014/main" id="{D54B80BB-C8A3-47B5-9F9D-6604A17D0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3340"/>
              <a:ext cx="9" cy="10"/>
            </a:xfrm>
            <a:custGeom>
              <a:avLst/>
              <a:gdLst>
                <a:gd name="T0" fmla="*/ 2 w 9"/>
                <a:gd name="T1" fmla="*/ 0 h 10"/>
                <a:gd name="T2" fmla="*/ 0 w 9"/>
                <a:gd name="T3" fmla="*/ 1 h 10"/>
                <a:gd name="T4" fmla="*/ 1 w 9"/>
                <a:gd name="T5" fmla="*/ 2 h 10"/>
                <a:gd name="T6" fmla="*/ 2 w 9"/>
                <a:gd name="T7" fmla="*/ 3 h 10"/>
                <a:gd name="T8" fmla="*/ 3 w 9"/>
                <a:gd name="T9" fmla="*/ 5 h 10"/>
                <a:gd name="T10" fmla="*/ 4 w 9"/>
                <a:gd name="T11" fmla="*/ 6 h 10"/>
                <a:gd name="T12" fmla="*/ 5 w 9"/>
                <a:gd name="T13" fmla="*/ 8 h 10"/>
                <a:gd name="T14" fmla="*/ 6 w 9"/>
                <a:gd name="T15" fmla="*/ 9 h 10"/>
                <a:gd name="T16" fmla="*/ 7 w 9"/>
                <a:gd name="T17" fmla="*/ 10 h 10"/>
                <a:gd name="T18" fmla="*/ 9 w 9"/>
                <a:gd name="T19" fmla="*/ 9 h 10"/>
                <a:gd name="T20" fmla="*/ 8 w 9"/>
                <a:gd name="T21" fmla="*/ 8 h 10"/>
                <a:gd name="T22" fmla="*/ 7 w 9"/>
                <a:gd name="T23" fmla="*/ 6 h 10"/>
                <a:gd name="T24" fmla="*/ 5 w 9"/>
                <a:gd name="T25" fmla="*/ 5 h 10"/>
                <a:gd name="T26" fmla="*/ 4 w 9"/>
                <a:gd name="T27" fmla="*/ 4 h 10"/>
                <a:gd name="T28" fmla="*/ 3 w 9"/>
                <a:gd name="T29" fmla="*/ 2 h 10"/>
                <a:gd name="T30" fmla="*/ 3 w 9"/>
                <a:gd name="T31" fmla="*/ 1 h 10"/>
                <a:gd name="T32" fmla="*/ 2 w 9"/>
                <a:gd name="T33" fmla="*/ 0 h 10"/>
                <a:gd name="T34" fmla="*/ 2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3" name="Freeform 643">
              <a:extLst>
                <a:ext uri="{FF2B5EF4-FFF2-40B4-BE49-F238E27FC236}">
                  <a16:creationId xmlns:a16="http://schemas.microsoft.com/office/drawing/2014/main" id="{862CC07D-7D4C-45B2-A488-EA8B7655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50"/>
              <a:ext cx="114" cy="85"/>
            </a:xfrm>
            <a:custGeom>
              <a:avLst/>
              <a:gdLst>
                <a:gd name="T0" fmla="*/ 114 w 114"/>
                <a:gd name="T1" fmla="*/ 39 h 85"/>
                <a:gd name="T2" fmla="*/ 1 w 114"/>
                <a:gd name="T3" fmla="*/ 0 h 85"/>
                <a:gd name="T4" fmla="*/ 0 w 114"/>
                <a:gd name="T5" fmla="*/ 43 h 85"/>
                <a:gd name="T6" fmla="*/ 114 w 114"/>
                <a:gd name="T7" fmla="*/ 85 h 85"/>
                <a:gd name="T8" fmla="*/ 114 w 114"/>
                <a:gd name="T9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5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5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4" name="Freeform 644">
              <a:extLst>
                <a:ext uri="{FF2B5EF4-FFF2-40B4-BE49-F238E27FC236}">
                  <a16:creationId xmlns:a16="http://schemas.microsoft.com/office/drawing/2014/main" id="{63AF0CF7-D7F5-4109-8C4B-4F83F8157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49"/>
              <a:ext cx="116" cy="41"/>
            </a:xfrm>
            <a:custGeom>
              <a:avLst/>
              <a:gdLst>
                <a:gd name="T0" fmla="*/ 1 w 116"/>
                <a:gd name="T1" fmla="*/ 2 h 41"/>
                <a:gd name="T2" fmla="*/ 2 w 116"/>
                <a:gd name="T3" fmla="*/ 1 h 41"/>
                <a:gd name="T4" fmla="*/ 1 w 116"/>
                <a:gd name="T5" fmla="*/ 2 h 41"/>
                <a:gd name="T6" fmla="*/ 114 w 116"/>
                <a:gd name="T7" fmla="*/ 41 h 41"/>
                <a:gd name="T8" fmla="*/ 116 w 116"/>
                <a:gd name="T9" fmla="*/ 39 h 41"/>
                <a:gd name="T10" fmla="*/ 2 w 116"/>
                <a:gd name="T11" fmla="*/ 0 h 41"/>
                <a:gd name="T12" fmla="*/ 0 w 116"/>
                <a:gd name="T13" fmla="*/ 1 h 41"/>
                <a:gd name="T14" fmla="*/ 2 w 116"/>
                <a:gd name="T15" fmla="*/ 0 h 41"/>
                <a:gd name="T16" fmla="*/ 1 w 116"/>
                <a:gd name="T17" fmla="*/ 0 h 41"/>
                <a:gd name="T18" fmla="*/ 0 w 116"/>
                <a:gd name="T19" fmla="*/ 0 h 41"/>
                <a:gd name="T20" fmla="*/ 0 w 116"/>
                <a:gd name="T21" fmla="*/ 1 h 41"/>
                <a:gd name="T22" fmla="*/ 1 w 116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5" name="Freeform 645">
              <a:extLst>
                <a:ext uri="{FF2B5EF4-FFF2-40B4-BE49-F238E27FC236}">
                  <a16:creationId xmlns:a16="http://schemas.microsoft.com/office/drawing/2014/main" id="{63F7D604-06CD-443D-97A5-9D75C0911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3350"/>
              <a:ext cx="3" cy="44"/>
            </a:xfrm>
            <a:custGeom>
              <a:avLst/>
              <a:gdLst>
                <a:gd name="T0" fmla="*/ 1 w 3"/>
                <a:gd name="T1" fmla="*/ 43 h 44"/>
                <a:gd name="T2" fmla="*/ 1 w 3"/>
                <a:gd name="T3" fmla="*/ 42 h 44"/>
                <a:gd name="T4" fmla="*/ 1 w 3"/>
                <a:gd name="T5" fmla="*/ 43 h 44"/>
                <a:gd name="T6" fmla="*/ 3 w 3"/>
                <a:gd name="T7" fmla="*/ 0 h 44"/>
                <a:gd name="T8" fmla="*/ 1 w 3"/>
                <a:gd name="T9" fmla="*/ 0 h 44"/>
                <a:gd name="T10" fmla="*/ 0 w 3"/>
                <a:gd name="T11" fmla="*/ 43 h 44"/>
                <a:gd name="T12" fmla="*/ 1 w 3"/>
                <a:gd name="T13" fmla="*/ 44 h 44"/>
                <a:gd name="T14" fmla="*/ 0 w 3"/>
                <a:gd name="T15" fmla="*/ 43 h 44"/>
                <a:gd name="T16" fmla="*/ 0 w 3"/>
                <a:gd name="T17" fmla="*/ 44 h 44"/>
                <a:gd name="T18" fmla="*/ 1 w 3"/>
                <a:gd name="T19" fmla="*/ 44 h 44"/>
                <a:gd name="T20" fmla="*/ 1 w 3"/>
                <a:gd name="T21" fmla="*/ 44 h 44"/>
                <a:gd name="T22" fmla="*/ 1 w 3"/>
                <a:gd name="T2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4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4"/>
                  </a:lnTo>
                  <a:lnTo>
                    <a:pt x="0" y="43"/>
                  </a:lnTo>
                  <a:lnTo>
                    <a:pt x="0" y="44"/>
                  </a:lnTo>
                  <a:lnTo>
                    <a:pt x="1" y="44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6" name="Freeform 646">
              <a:extLst>
                <a:ext uri="{FF2B5EF4-FFF2-40B4-BE49-F238E27FC236}">
                  <a16:creationId xmlns:a16="http://schemas.microsoft.com/office/drawing/2014/main" id="{873928B8-F3B3-4152-A50C-E6311C56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92"/>
              <a:ext cx="116" cy="45"/>
            </a:xfrm>
            <a:custGeom>
              <a:avLst/>
              <a:gdLst>
                <a:gd name="T0" fmla="*/ 116 w 116"/>
                <a:gd name="T1" fmla="*/ 42 h 45"/>
                <a:gd name="T2" fmla="*/ 113 w 116"/>
                <a:gd name="T3" fmla="*/ 43 h 45"/>
                <a:gd name="T4" fmla="*/ 116 w 116"/>
                <a:gd name="T5" fmla="*/ 42 h 45"/>
                <a:gd name="T6" fmla="*/ 0 w 116"/>
                <a:gd name="T7" fmla="*/ 0 h 45"/>
                <a:gd name="T8" fmla="*/ 0 w 116"/>
                <a:gd name="T9" fmla="*/ 2 h 45"/>
                <a:gd name="T10" fmla="*/ 114 w 116"/>
                <a:gd name="T11" fmla="*/ 45 h 45"/>
                <a:gd name="T12" fmla="*/ 116 w 116"/>
                <a:gd name="T13" fmla="*/ 43 h 45"/>
                <a:gd name="T14" fmla="*/ 114 w 116"/>
                <a:gd name="T15" fmla="*/ 45 h 45"/>
                <a:gd name="T16" fmla="*/ 116 w 116"/>
                <a:gd name="T17" fmla="*/ 45 h 45"/>
                <a:gd name="T18" fmla="*/ 116 w 116"/>
                <a:gd name="T19" fmla="*/ 43 h 45"/>
                <a:gd name="T20" fmla="*/ 116 w 116"/>
                <a:gd name="T21" fmla="*/ 42 h 45"/>
                <a:gd name="T22" fmla="*/ 116 w 116"/>
                <a:gd name="T23" fmla="*/ 4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45">
                  <a:moveTo>
                    <a:pt x="116" y="42"/>
                  </a:moveTo>
                  <a:lnTo>
                    <a:pt x="113" y="43"/>
                  </a:lnTo>
                  <a:lnTo>
                    <a:pt x="116" y="4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14" y="45"/>
                  </a:lnTo>
                  <a:lnTo>
                    <a:pt x="116" y="43"/>
                  </a:lnTo>
                  <a:lnTo>
                    <a:pt x="114" y="45"/>
                  </a:lnTo>
                  <a:lnTo>
                    <a:pt x="116" y="45"/>
                  </a:lnTo>
                  <a:lnTo>
                    <a:pt x="116" y="43"/>
                  </a:lnTo>
                  <a:lnTo>
                    <a:pt x="116" y="42"/>
                  </a:lnTo>
                  <a:lnTo>
                    <a:pt x="11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7" name="Freeform 647">
              <a:extLst>
                <a:ext uri="{FF2B5EF4-FFF2-40B4-BE49-F238E27FC236}">
                  <a16:creationId xmlns:a16="http://schemas.microsoft.com/office/drawing/2014/main" id="{065D4114-0F9C-42DA-8ABD-97E39274A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388"/>
              <a:ext cx="3" cy="47"/>
            </a:xfrm>
            <a:custGeom>
              <a:avLst/>
              <a:gdLst>
                <a:gd name="T0" fmla="*/ 0 w 3"/>
                <a:gd name="T1" fmla="*/ 1 h 47"/>
                <a:gd name="T2" fmla="*/ 1 w 3"/>
                <a:gd name="T3" fmla="*/ 2 h 47"/>
                <a:gd name="T4" fmla="*/ 0 w 3"/>
                <a:gd name="T5" fmla="*/ 1 h 47"/>
                <a:gd name="T6" fmla="*/ 0 w 3"/>
                <a:gd name="T7" fmla="*/ 47 h 47"/>
                <a:gd name="T8" fmla="*/ 3 w 3"/>
                <a:gd name="T9" fmla="*/ 47 h 47"/>
                <a:gd name="T10" fmla="*/ 3 w 3"/>
                <a:gd name="T11" fmla="*/ 1 h 47"/>
                <a:gd name="T12" fmla="*/ 3 w 3"/>
                <a:gd name="T13" fmla="*/ 0 h 47"/>
                <a:gd name="T14" fmla="*/ 3 w 3"/>
                <a:gd name="T15" fmla="*/ 1 h 47"/>
                <a:gd name="T16" fmla="*/ 3 w 3"/>
                <a:gd name="T17" fmla="*/ 0 h 47"/>
                <a:gd name="T18" fmla="*/ 1 w 3"/>
                <a:gd name="T19" fmla="*/ 0 h 47"/>
                <a:gd name="T20" fmla="*/ 1 w 3"/>
                <a:gd name="T21" fmla="*/ 0 h 47"/>
                <a:gd name="T22" fmla="*/ 0 w 3"/>
                <a:gd name="T23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7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8" name="Freeform 648">
              <a:extLst>
                <a:ext uri="{FF2B5EF4-FFF2-40B4-BE49-F238E27FC236}">
                  <a16:creationId xmlns:a16="http://schemas.microsoft.com/office/drawing/2014/main" id="{6F45BC5F-84C6-4B6B-BCAE-8955F177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379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69" name="Freeform 649">
              <a:extLst>
                <a:ext uri="{FF2B5EF4-FFF2-40B4-BE49-F238E27FC236}">
                  <a16:creationId xmlns:a16="http://schemas.microsoft.com/office/drawing/2014/main" id="{B45B294A-3362-4BAF-9CA9-F19CC7BF0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401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4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3 h 16"/>
                <a:gd name="T12" fmla="*/ 1 w 89"/>
                <a:gd name="T13" fmla="*/ 14 h 16"/>
                <a:gd name="T14" fmla="*/ 0 w 89"/>
                <a:gd name="T15" fmla="*/ 14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4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0" name="Freeform 650">
              <a:extLst>
                <a:ext uri="{FF2B5EF4-FFF2-40B4-BE49-F238E27FC236}">
                  <a16:creationId xmlns:a16="http://schemas.microsoft.com/office/drawing/2014/main" id="{4AF929AD-5ADB-4B30-9E1D-ABBE7DE91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393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0 w 1"/>
                <a:gd name="T5" fmla="*/ 0 h 22"/>
                <a:gd name="T6" fmla="*/ 0 w 1"/>
                <a:gd name="T7" fmla="*/ 22 h 22"/>
                <a:gd name="T8" fmla="*/ 1 w 1"/>
                <a:gd name="T9" fmla="*/ 22 h 22"/>
                <a:gd name="T10" fmla="*/ 1 w 1"/>
                <a:gd name="T11" fmla="*/ 0 h 22"/>
                <a:gd name="T12" fmla="*/ 0 w 1"/>
                <a:gd name="T13" fmla="*/ 1 h 22"/>
                <a:gd name="T14" fmla="*/ 0 w 1"/>
                <a:gd name="T15" fmla="*/ 0 h 22"/>
                <a:gd name="T16" fmla="*/ 0 w 1"/>
                <a:gd name="T17" fmla="*/ 0 h 22"/>
                <a:gd name="T18" fmla="*/ 0 w 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1" name="Freeform 651">
              <a:extLst>
                <a:ext uri="{FF2B5EF4-FFF2-40B4-BE49-F238E27FC236}">
                  <a16:creationId xmlns:a16="http://schemas.microsoft.com/office/drawing/2014/main" id="{F42A802F-F26C-4FD1-B671-A489700C7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378"/>
              <a:ext cx="90" cy="16"/>
            </a:xfrm>
            <a:custGeom>
              <a:avLst/>
              <a:gdLst>
                <a:gd name="T0" fmla="*/ 89 w 90"/>
                <a:gd name="T1" fmla="*/ 0 h 16"/>
                <a:gd name="T2" fmla="*/ 90 w 90"/>
                <a:gd name="T3" fmla="*/ 1 h 16"/>
                <a:gd name="T4" fmla="*/ 89 w 90"/>
                <a:gd name="T5" fmla="*/ 0 h 16"/>
                <a:gd name="T6" fmla="*/ 0 w 90"/>
                <a:gd name="T7" fmla="*/ 15 h 16"/>
                <a:gd name="T8" fmla="*/ 0 w 90"/>
                <a:gd name="T9" fmla="*/ 16 h 16"/>
                <a:gd name="T10" fmla="*/ 89 w 90"/>
                <a:gd name="T11" fmla="*/ 2 h 16"/>
                <a:gd name="T12" fmla="*/ 88 w 90"/>
                <a:gd name="T13" fmla="*/ 1 h 16"/>
                <a:gd name="T14" fmla="*/ 90 w 90"/>
                <a:gd name="T15" fmla="*/ 1 h 16"/>
                <a:gd name="T16" fmla="*/ 90 w 90"/>
                <a:gd name="T17" fmla="*/ 0 h 16"/>
                <a:gd name="T18" fmla="*/ 89 w 90"/>
                <a:gd name="T1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6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2" name="Freeform 652">
              <a:extLst>
                <a:ext uri="{FF2B5EF4-FFF2-40B4-BE49-F238E27FC236}">
                  <a16:creationId xmlns:a16="http://schemas.microsoft.com/office/drawing/2014/main" id="{3DFB58E0-8D7B-4193-9FB4-08C039C64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364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3" name="Freeform 653">
              <a:extLst>
                <a:ext uri="{FF2B5EF4-FFF2-40B4-BE49-F238E27FC236}">
                  <a16:creationId xmlns:a16="http://schemas.microsoft.com/office/drawing/2014/main" id="{E533C367-EC53-4D89-888F-F37112AF4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388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4" name="Freeform 654">
              <a:extLst>
                <a:ext uri="{FF2B5EF4-FFF2-40B4-BE49-F238E27FC236}">
                  <a16:creationId xmlns:a16="http://schemas.microsoft.com/office/drawing/2014/main" id="{12F477AE-F8A7-47EB-A814-A8C9CF6BF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3394"/>
              <a:ext cx="212" cy="65"/>
            </a:xfrm>
            <a:custGeom>
              <a:avLst/>
              <a:gdLst>
                <a:gd name="T0" fmla="*/ 0 w 212"/>
                <a:gd name="T1" fmla="*/ 34 h 65"/>
                <a:gd name="T2" fmla="*/ 19 w 212"/>
                <a:gd name="T3" fmla="*/ 63 h 65"/>
                <a:gd name="T4" fmla="*/ 22 w 212"/>
                <a:gd name="T5" fmla="*/ 65 h 65"/>
                <a:gd name="T6" fmla="*/ 26 w 212"/>
                <a:gd name="T7" fmla="*/ 65 h 65"/>
                <a:gd name="T8" fmla="*/ 208 w 212"/>
                <a:gd name="T9" fmla="*/ 27 h 65"/>
                <a:gd name="T10" fmla="*/ 211 w 212"/>
                <a:gd name="T11" fmla="*/ 26 h 65"/>
                <a:gd name="T12" fmla="*/ 212 w 212"/>
                <a:gd name="T13" fmla="*/ 24 h 65"/>
                <a:gd name="T14" fmla="*/ 191 w 212"/>
                <a:gd name="T15" fmla="*/ 0 h 65"/>
                <a:gd name="T16" fmla="*/ 0 w 212"/>
                <a:gd name="T17" fmla="*/ 34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5">
                  <a:moveTo>
                    <a:pt x="0" y="34"/>
                  </a:moveTo>
                  <a:lnTo>
                    <a:pt x="19" y="63"/>
                  </a:lnTo>
                  <a:lnTo>
                    <a:pt x="22" y="65"/>
                  </a:lnTo>
                  <a:lnTo>
                    <a:pt x="26" y="65"/>
                  </a:lnTo>
                  <a:lnTo>
                    <a:pt x="208" y="27"/>
                  </a:lnTo>
                  <a:lnTo>
                    <a:pt x="211" y="26"/>
                  </a:lnTo>
                  <a:lnTo>
                    <a:pt x="212" y="24"/>
                  </a:lnTo>
                  <a:lnTo>
                    <a:pt x="191" y="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5" name="Freeform 655">
              <a:extLst>
                <a:ext uri="{FF2B5EF4-FFF2-40B4-BE49-F238E27FC236}">
                  <a16:creationId xmlns:a16="http://schemas.microsoft.com/office/drawing/2014/main" id="{85952B28-D9B6-4E1B-821E-252B819E6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27"/>
              <a:ext cx="21" cy="31"/>
            </a:xfrm>
            <a:custGeom>
              <a:avLst/>
              <a:gdLst>
                <a:gd name="T0" fmla="*/ 21 w 21"/>
                <a:gd name="T1" fmla="*/ 29 h 31"/>
                <a:gd name="T2" fmla="*/ 21 w 21"/>
                <a:gd name="T3" fmla="*/ 29 h 31"/>
                <a:gd name="T4" fmla="*/ 21 w 21"/>
                <a:gd name="T5" fmla="*/ 29 h 31"/>
                <a:gd name="T6" fmla="*/ 2 w 21"/>
                <a:gd name="T7" fmla="*/ 0 h 31"/>
                <a:gd name="T8" fmla="*/ 0 w 21"/>
                <a:gd name="T9" fmla="*/ 2 h 31"/>
                <a:gd name="T10" fmla="*/ 19 w 21"/>
                <a:gd name="T11" fmla="*/ 31 h 31"/>
                <a:gd name="T12" fmla="*/ 20 w 21"/>
                <a:gd name="T13" fmla="*/ 31 h 31"/>
                <a:gd name="T14" fmla="*/ 19 w 21"/>
                <a:gd name="T15" fmla="*/ 31 h 31"/>
                <a:gd name="T16" fmla="*/ 20 w 21"/>
                <a:gd name="T17" fmla="*/ 31 h 31"/>
                <a:gd name="T18" fmla="*/ 21 w 21"/>
                <a:gd name="T19" fmla="*/ 31 h 31"/>
                <a:gd name="T20" fmla="*/ 21 w 21"/>
                <a:gd name="T21" fmla="*/ 30 h 31"/>
                <a:gd name="T22" fmla="*/ 21 w 21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1">
                  <a:moveTo>
                    <a:pt x="21" y="29"/>
                  </a:moveTo>
                  <a:lnTo>
                    <a:pt x="21" y="29"/>
                  </a:lnTo>
                  <a:lnTo>
                    <a:pt x="21" y="29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6" name="Freeform 656">
              <a:extLst>
                <a:ext uri="{FF2B5EF4-FFF2-40B4-BE49-F238E27FC236}">
                  <a16:creationId xmlns:a16="http://schemas.microsoft.com/office/drawing/2014/main" id="{D3F1F167-69C3-4AC0-BB8C-3734C5BFF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456"/>
              <a:ext cx="4" cy="3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2 h 3"/>
                <a:gd name="T4" fmla="*/ 3 w 4"/>
                <a:gd name="T5" fmla="*/ 2 h 3"/>
                <a:gd name="T6" fmla="*/ 1 w 4"/>
                <a:gd name="T7" fmla="*/ 0 h 3"/>
                <a:gd name="T8" fmla="*/ 0 w 4"/>
                <a:gd name="T9" fmla="*/ 2 h 3"/>
                <a:gd name="T10" fmla="*/ 2 w 4"/>
                <a:gd name="T11" fmla="*/ 3 h 3"/>
                <a:gd name="T12" fmla="*/ 3 w 4"/>
                <a:gd name="T13" fmla="*/ 3 h 3"/>
                <a:gd name="T14" fmla="*/ 2 w 4"/>
                <a:gd name="T15" fmla="*/ 3 h 3"/>
                <a:gd name="T16" fmla="*/ 3 w 4"/>
                <a:gd name="T17" fmla="*/ 3 h 3"/>
                <a:gd name="T18" fmla="*/ 4 w 4"/>
                <a:gd name="T19" fmla="*/ 3 h 3"/>
                <a:gd name="T20" fmla="*/ 4 w 4"/>
                <a:gd name="T21" fmla="*/ 3 h 3"/>
                <a:gd name="T22" fmla="*/ 3 w 4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7" name="Freeform 657">
              <a:extLst>
                <a:ext uri="{FF2B5EF4-FFF2-40B4-BE49-F238E27FC236}">
                  <a16:creationId xmlns:a16="http://schemas.microsoft.com/office/drawing/2014/main" id="{17A10FBD-C786-43C1-B04A-11B6ABC8A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58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8" name="Freeform 658">
              <a:extLst>
                <a:ext uri="{FF2B5EF4-FFF2-40B4-BE49-F238E27FC236}">
                  <a16:creationId xmlns:a16="http://schemas.microsoft.com/office/drawing/2014/main" id="{1AFB3F2E-7FB3-49FA-866C-6E7CB89191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3420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79" name="Freeform 659">
              <a:extLst>
                <a:ext uri="{FF2B5EF4-FFF2-40B4-BE49-F238E27FC236}">
                  <a16:creationId xmlns:a16="http://schemas.microsoft.com/office/drawing/2014/main" id="{33357101-AF3D-4CC1-9E2F-F5DD5A05E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419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0" name="Freeform 660">
              <a:extLst>
                <a:ext uri="{FF2B5EF4-FFF2-40B4-BE49-F238E27FC236}">
                  <a16:creationId xmlns:a16="http://schemas.microsoft.com/office/drawing/2014/main" id="{B3E5415F-8B41-41BC-B72D-D76829041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418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1" name="Freeform 661">
              <a:extLst>
                <a:ext uri="{FF2B5EF4-FFF2-40B4-BE49-F238E27FC236}">
                  <a16:creationId xmlns:a16="http://schemas.microsoft.com/office/drawing/2014/main" id="{C4CCE062-945A-4A7F-9389-0EAD927E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3393"/>
              <a:ext cx="23" cy="26"/>
            </a:xfrm>
            <a:custGeom>
              <a:avLst/>
              <a:gdLst>
                <a:gd name="T0" fmla="*/ 1 w 23"/>
                <a:gd name="T1" fmla="*/ 2 h 26"/>
                <a:gd name="T2" fmla="*/ 2 w 23"/>
                <a:gd name="T3" fmla="*/ 2 h 26"/>
                <a:gd name="T4" fmla="*/ 1 w 23"/>
                <a:gd name="T5" fmla="*/ 2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1 h 26"/>
                <a:gd name="T22" fmla="*/ 1 w 23"/>
                <a:gd name="T23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2" name="Freeform 662">
              <a:extLst>
                <a:ext uri="{FF2B5EF4-FFF2-40B4-BE49-F238E27FC236}">
                  <a16:creationId xmlns:a16="http://schemas.microsoft.com/office/drawing/2014/main" id="{D4A0AFA3-9F4D-4B36-A82B-10A32C93A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393"/>
              <a:ext cx="193" cy="36"/>
            </a:xfrm>
            <a:custGeom>
              <a:avLst/>
              <a:gdLst>
                <a:gd name="T0" fmla="*/ 1 w 193"/>
                <a:gd name="T1" fmla="*/ 36 h 36"/>
                <a:gd name="T2" fmla="*/ 2 w 193"/>
                <a:gd name="T3" fmla="*/ 34 h 36"/>
                <a:gd name="T4" fmla="*/ 1 w 193"/>
                <a:gd name="T5" fmla="*/ 36 h 36"/>
                <a:gd name="T6" fmla="*/ 193 w 193"/>
                <a:gd name="T7" fmla="*/ 2 h 36"/>
                <a:gd name="T8" fmla="*/ 192 w 193"/>
                <a:gd name="T9" fmla="*/ 0 h 36"/>
                <a:gd name="T10" fmla="*/ 1 w 193"/>
                <a:gd name="T11" fmla="*/ 34 h 36"/>
                <a:gd name="T12" fmla="*/ 0 w 193"/>
                <a:gd name="T13" fmla="*/ 36 h 36"/>
                <a:gd name="T14" fmla="*/ 1 w 193"/>
                <a:gd name="T15" fmla="*/ 34 h 36"/>
                <a:gd name="T16" fmla="*/ 0 w 193"/>
                <a:gd name="T17" fmla="*/ 34 h 36"/>
                <a:gd name="T18" fmla="*/ 0 w 193"/>
                <a:gd name="T19" fmla="*/ 35 h 36"/>
                <a:gd name="T20" fmla="*/ 0 w 193"/>
                <a:gd name="T21" fmla="*/ 36 h 36"/>
                <a:gd name="T22" fmla="*/ 1 w 193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6">
                  <a:moveTo>
                    <a:pt x="1" y="36"/>
                  </a:moveTo>
                  <a:lnTo>
                    <a:pt x="2" y="34"/>
                  </a:lnTo>
                  <a:lnTo>
                    <a:pt x="1" y="36"/>
                  </a:lnTo>
                  <a:lnTo>
                    <a:pt x="193" y="2"/>
                  </a:lnTo>
                  <a:lnTo>
                    <a:pt x="192" y="0"/>
                  </a:lnTo>
                  <a:lnTo>
                    <a:pt x="1" y="34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1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3" name="Freeform 663">
              <a:extLst>
                <a:ext uri="{FF2B5EF4-FFF2-40B4-BE49-F238E27FC236}">
                  <a16:creationId xmlns:a16="http://schemas.microsoft.com/office/drawing/2014/main" id="{8451864C-451C-4353-A760-BD6E09E287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420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4" name="Freeform 664">
              <a:extLst>
                <a:ext uri="{FF2B5EF4-FFF2-40B4-BE49-F238E27FC236}">
                  <a16:creationId xmlns:a16="http://schemas.microsoft.com/office/drawing/2014/main" id="{F0FD8D56-E1C9-40F7-A953-9CBE79BC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419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5" name="Freeform 665">
              <a:extLst>
                <a:ext uri="{FF2B5EF4-FFF2-40B4-BE49-F238E27FC236}">
                  <a16:creationId xmlns:a16="http://schemas.microsoft.com/office/drawing/2014/main" id="{F2A16A30-B14A-481D-8620-F8E5C443C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419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6" name="Freeform 666">
              <a:extLst>
                <a:ext uri="{FF2B5EF4-FFF2-40B4-BE49-F238E27FC236}">
                  <a16:creationId xmlns:a16="http://schemas.microsoft.com/office/drawing/2014/main" id="{E85E094D-85ED-4C74-8416-B9CCAD240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24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7" name="Freeform 667">
              <a:extLst>
                <a:ext uri="{FF2B5EF4-FFF2-40B4-BE49-F238E27FC236}">
                  <a16:creationId xmlns:a16="http://schemas.microsoft.com/office/drawing/2014/main" id="{E276DCD1-21E7-4DB7-A4BF-6984C987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58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8" name="Freeform 668">
              <a:extLst>
                <a:ext uri="{FF2B5EF4-FFF2-40B4-BE49-F238E27FC236}">
                  <a16:creationId xmlns:a16="http://schemas.microsoft.com/office/drawing/2014/main" id="{41F30559-5685-4258-927A-5CFC30AFC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429"/>
              <a:ext cx="107" cy="24"/>
            </a:xfrm>
            <a:custGeom>
              <a:avLst/>
              <a:gdLst>
                <a:gd name="T0" fmla="*/ 107 w 107"/>
                <a:gd name="T1" fmla="*/ 0 h 24"/>
                <a:gd name="T2" fmla="*/ 106 w 107"/>
                <a:gd name="T3" fmla="*/ 1 h 24"/>
                <a:gd name="T4" fmla="*/ 106 w 107"/>
                <a:gd name="T5" fmla="*/ 0 h 24"/>
                <a:gd name="T6" fmla="*/ 0 w 107"/>
                <a:gd name="T7" fmla="*/ 23 h 24"/>
                <a:gd name="T8" fmla="*/ 0 w 107"/>
                <a:gd name="T9" fmla="*/ 24 h 24"/>
                <a:gd name="T10" fmla="*/ 106 w 107"/>
                <a:gd name="T11" fmla="*/ 1 h 24"/>
                <a:gd name="T12" fmla="*/ 107 w 107"/>
                <a:gd name="T13" fmla="*/ 0 h 24"/>
                <a:gd name="T14" fmla="*/ 106 w 107"/>
                <a:gd name="T15" fmla="*/ 1 h 24"/>
                <a:gd name="T16" fmla="*/ 107 w 107"/>
                <a:gd name="T17" fmla="*/ 1 h 24"/>
                <a:gd name="T18" fmla="*/ 107 w 107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4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89" name="Freeform 669">
              <a:extLst>
                <a:ext uri="{FF2B5EF4-FFF2-40B4-BE49-F238E27FC236}">
                  <a16:creationId xmlns:a16="http://schemas.microsoft.com/office/drawing/2014/main" id="{29134B16-3622-472E-A9C4-49A54E096E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417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0" name="Freeform 670">
              <a:extLst>
                <a:ext uri="{FF2B5EF4-FFF2-40B4-BE49-F238E27FC236}">
                  <a16:creationId xmlns:a16="http://schemas.microsoft.com/office/drawing/2014/main" id="{C2C71CDA-A6E4-4796-AA61-C48248E15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417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1" name="Freeform 671">
              <a:extLst>
                <a:ext uri="{FF2B5EF4-FFF2-40B4-BE49-F238E27FC236}">
                  <a16:creationId xmlns:a16="http://schemas.microsoft.com/office/drawing/2014/main" id="{7278ED92-CA56-40D4-A948-DA9C0C6D3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438"/>
              <a:ext cx="11" cy="15"/>
            </a:xfrm>
            <a:custGeom>
              <a:avLst/>
              <a:gdLst>
                <a:gd name="T0" fmla="*/ 11 w 11"/>
                <a:gd name="T1" fmla="*/ 15 h 15"/>
                <a:gd name="T2" fmla="*/ 11 w 11"/>
                <a:gd name="T3" fmla="*/ 14 h 15"/>
                <a:gd name="T4" fmla="*/ 11 w 11"/>
                <a:gd name="T5" fmla="*/ 14 h 15"/>
                <a:gd name="T6" fmla="*/ 1 w 11"/>
                <a:gd name="T7" fmla="*/ 0 h 15"/>
                <a:gd name="T8" fmla="*/ 0 w 11"/>
                <a:gd name="T9" fmla="*/ 1 h 15"/>
                <a:gd name="T10" fmla="*/ 10 w 11"/>
                <a:gd name="T11" fmla="*/ 15 h 15"/>
                <a:gd name="T12" fmla="*/ 11 w 11"/>
                <a:gd name="T13" fmla="*/ 15 h 15"/>
                <a:gd name="T14" fmla="*/ 10 w 11"/>
                <a:gd name="T15" fmla="*/ 15 h 15"/>
                <a:gd name="T16" fmla="*/ 11 w 11"/>
                <a:gd name="T17" fmla="*/ 15 h 15"/>
                <a:gd name="T18" fmla="*/ 11 w 11"/>
                <a:gd name="T1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5">
                  <a:moveTo>
                    <a:pt x="11" y="15"/>
                  </a:moveTo>
                  <a:lnTo>
                    <a:pt x="11" y="14"/>
                  </a:lnTo>
                  <a:lnTo>
                    <a:pt x="11" y="14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0" y="15"/>
                  </a:lnTo>
                  <a:lnTo>
                    <a:pt x="11" y="15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2" name="Freeform 672">
              <a:extLst>
                <a:ext uri="{FF2B5EF4-FFF2-40B4-BE49-F238E27FC236}">
                  <a16:creationId xmlns:a16="http://schemas.microsoft.com/office/drawing/2014/main" id="{7272677D-1567-4B56-BD09-8DF334700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423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3" name="Freeform 673">
              <a:extLst>
                <a:ext uri="{FF2B5EF4-FFF2-40B4-BE49-F238E27FC236}">
                  <a16:creationId xmlns:a16="http://schemas.microsoft.com/office/drawing/2014/main" id="{6FF6984D-4EAA-4EC8-A2FC-8387B1183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3410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4" name="Freeform 674">
              <a:extLst>
                <a:ext uri="{FF2B5EF4-FFF2-40B4-BE49-F238E27FC236}">
                  <a16:creationId xmlns:a16="http://schemas.microsoft.com/office/drawing/2014/main" id="{55A13A0D-165E-4081-96E1-A9DD41D0B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410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5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5 h 8"/>
                <a:gd name="T12" fmla="*/ 0 w 28"/>
                <a:gd name="T13" fmla="*/ 7 h 8"/>
                <a:gd name="T14" fmla="*/ 0 w 28"/>
                <a:gd name="T15" fmla="*/ 5 h 8"/>
                <a:gd name="T16" fmla="*/ 0 w 28"/>
                <a:gd name="T17" fmla="*/ 5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5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5" name="Freeform 675">
              <a:extLst>
                <a:ext uri="{FF2B5EF4-FFF2-40B4-BE49-F238E27FC236}">
                  <a16:creationId xmlns:a16="http://schemas.microsoft.com/office/drawing/2014/main" id="{789A9661-A23A-46A9-9B8D-79377BB7A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415"/>
              <a:ext cx="11" cy="14"/>
            </a:xfrm>
            <a:custGeom>
              <a:avLst/>
              <a:gdLst>
                <a:gd name="T0" fmla="*/ 9 w 11"/>
                <a:gd name="T1" fmla="*/ 14 h 14"/>
                <a:gd name="T2" fmla="*/ 9 w 11"/>
                <a:gd name="T3" fmla="*/ 13 h 14"/>
                <a:gd name="T4" fmla="*/ 11 w 11"/>
                <a:gd name="T5" fmla="*/ 13 h 14"/>
                <a:gd name="T6" fmla="*/ 1 w 11"/>
                <a:gd name="T7" fmla="*/ 0 h 14"/>
                <a:gd name="T8" fmla="*/ 0 w 11"/>
                <a:gd name="T9" fmla="*/ 2 h 14"/>
                <a:gd name="T10" fmla="*/ 9 w 11"/>
                <a:gd name="T11" fmla="*/ 14 h 14"/>
                <a:gd name="T12" fmla="*/ 9 w 11"/>
                <a:gd name="T13" fmla="*/ 14 h 14"/>
                <a:gd name="T14" fmla="*/ 9 w 11"/>
                <a:gd name="T15" fmla="*/ 14 h 14"/>
                <a:gd name="T16" fmla="*/ 9 w 11"/>
                <a:gd name="T17" fmla="*/ 14 h 14"/>
                <a:gd name="T18" fmla="*/ 9 w 11"/>
                <a:gd name="T1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9" y="14"/>
                  </a:moveTo>
                  <a:lnTo>
                    <a:pt x="9" y="13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lnTo>
                    <a:pt x="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6" name="Freeform 676">
              <a:extLst>
                <a:ext uri="{FF2B5EF4-FFF2-40B4-BE49-F238E27FC236}">
                  <a16:creationId xmlns:a16="http://schemas.microsoft.com/office/drawing/2014/main" id="{5316D767-D4BC-491D-9B80-A53FB2AD3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3415"/>
              <a:ext cx="37" cy="8"/>
            </a:xfrm>
            <a:custGeom>
              <a:avLst/>
              <a:gdLst>
                <a:gd name="T0" fmla="*/ 37 w 37"/>
                <a:gd name="T1" fmla="*/ 0 h 8"/>
                <a:gd name="T2" fmla="*/ 36 w 37"/>
                <a:gd name="T3" fmla="*/ 3 h 8"/>
                <a:gd name="T4" fmla="*/ 36 w 37"/>
                <a:gd name="T5" fmla="*/ 0 h 8"/>
                <a:gd name="T6" fmla="*/ 0 w 37"/>
                <a:gd name="T7" fmla="*/ 7 h 8"/>
                <a:gd name="T8" fmla="*/ 0 w 37"/>
                <a:gd name="T9" fmla="*/ 8 h 8"/>
                <a:gd name="T10" fmla="*/ 36 w 37"/>
                <a:gd name="T11" fmla="*/ 3 h 8"/>
                <a:gd name="T12" fmla="*/ 37 w 37"/>
                <a:gd name="T13" fmla="*/ 0 h 8"/>
                <a:gd name="T14" fmla="*/ 36 w 37"/>
                <a:gd name="T15" fmla="*/ 3 h 8"/>
                <a:gd name="T16" fmla="*/ 37 w 37"/>
                <a:gd name="T17" fmla="*/ 3 h 8"/>
                <a:gd name="T18" fmla="*/ 37 w 37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8">
                  <a:moveTo>
                    <a:pt x="37" y="0"/>
                  </a:moveTo>
                  <a:lnTo>
                    <a:pt x="36" y="3"/>
                  </a:lnTo>
                  <a:lnTo>
                    <a:pt x="36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36" y="3"/>
                  </a:lnTo>
                  <a:lnTo>
                    <a:pt x="37" y="0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7" name="Freeform 677">
              <a:extLst>
                <a:ext uri="{FF2B5EF4-FFF2-40B4-BE49-F238E27FC236}">
                  <a16:creationId xmlns:a16="http://schemas.microsoft.com/office/drawing/2014/main" id="{8E0F18DE-2F5E-4DB2-BE59-5FB670170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3404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1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8" name="Freeform 678">
              <a:extLst>
                <a:ext uri="{FF2B5EF4-FFF2-40B4-BE49-F238E27FC236}">
                  <a16:creationId xmlns:a16="http://schemas.microsoft.com/office/drawing/2014/main" id="{3DE83D64-CB83-4034-A4AC-584F7C329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3404"/>
              <a:ext cx="35" cy="7"/>
            </a:xfrm>
            <a:custGeom>
              <a:avLst/>
              <a:gdLst>
                <a:gd name="T0" fmla="*/ 1 w 35"/>
                <a:gd name="T1" fmla="*/ 6 h 7"/>
                <a:gd name="T2" fmla="*/ 1 w 35"/>
                <a:gd name="T3" fmla="*/ 6 h 7"/>
                <a:gd name="T4" fmla="*/ 1 w 35"/>
                <a:gd name="T5" fmla="*/ 7 h 7"/>
                <a:gd name="T6" fmla="*/ 35 w 35"/>
                <a:gd name="T7" fmla="*/ 1 h 7"/>
                <a:gd name="T8" fmla="*/ 35 w 35"/>
                <a:gd name="T9" fmla="*/ 0 h 7"/>
                <a:gd name="T10" fmla="*/ 1 w 35"/>
                <a:gd name="T11" fmla="*/ 6 h 7"/>
                <a:gd name="T12" fmla="*/ 1 w 35"/>
                <a:gd name="T13" fmla="*/ 6 h 7"/>
                <a:gd name="T14" fmla="*/ 1 w 35"/>
                <a:gd name="T15" fmla="*/ 6 h 7"/>
                <a:gd name="T16" fmla="*/ 0 w 35"/>
                <a:gd name="T17" fmla="*/ 6 h 7"/>
                <a:gd name="T18" fmla="*/ 1 w 35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7">
                  <a:moveTo>
                    <a:pt x="1" y="6"/>
                  </a:moveTo>
                  <a:lnTo>
                    <a:pt x="1" y="6"/>
                  </a:lnTo>
                  <a:lnTo>
                    <a:pt x="1" y="7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399" name="Freeform 679">
              <a:extLst>
                <a:ext uri="{FF2B5EF4-FFF2-40B4-BE49-F238E27FC236}">
                  <a16:creationId xmlns:a16="http://schemas.microsoft.com/office/drawing/2014/main" id="{697E1418-5731-4550-8ED1-168E3B383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410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0" name="Freeform 680">
              <a:extLst>
                <a:ext uri="{FF2B5EF4-FFF2-40B4-BE49-F238E27FC236}">
                  <a16:creationId xmlns:a16="http://schemas.microsoft.com/office/drawing/2014/main" id="{AF79EAAB-C0FB-455E-9B0D-2BD14E31D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3409"/>
              <a:ext cx="29" cy="5"/>
            </a:xfrm>
            <a:custGeom>
              <a:avLst/>
              <a:gdLst>
                <a:gd name="T0" fmla="*/ 28 w 29"/>
                <a:gd name="T1" fmla="*/ 0 h 5"/>
                <a:gd name="T2" fmla="*/ 28 w 29"/>
                <a:gd name="T3" fmla="*/ 0 h 5"/>
                <a:gd name="T4" fmla="*/ 28 w 29"/>
                <a:gd name="T5" fmla="*/ 0 h 5"/>
                <a:gd name="T6" fmla="*/ 0 w 29"/>
                <a:gd name="T7" fmla="*/ 4 h 5"/>
                <a:gd name="T8" fmla="*/ 0 w 29"/>
                <a:gd name="T9" fmla="*/ 5 h 5"/>
                <a:gd name="T10" fmla="*/ 28 w 29"/>
                <a:gd name="T11" fmla="*/ 1 h 5"/>
                <a:gd name="T12" fmla="*/ 28 w 29"/>
                <a:gd name="T13" fmla="*/ 0 h 5"/>
                <a:gd name="T14" fmla="*/ 28 w 29"/>
                <a:gd name="T15" fmla="*/ 1 h 5"/>
                <a:gd name="T16" fmla="*/ 29 w 29"/>
                <a:gd name="T17" fmla="*/ 0 h 5"/>
                <a:gd name="T18" fmla="*/ 28 w 29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1" name="Freeform 681">
              <a:extLst>
                <a:ext uri="{FF2B5EF4-FFF2-40B4-BE49-F238E27FC236}">
                  <a16:creationId xmlns:a16="http://schemas.microsoft.com/office/drawing/2014/main" id="{25739761-3175-48ED-AE59-347774DF6A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405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2" name="Freeform 682">
              <a:extLst>
                <a:ext uri="{FF2B5EF4-FFF2-40B4-BE49-F238E27FC236}">
                  <a16:creationId xmlns:a16="http://schemas.microsoft.com/office/drawing/2014/main" id="{651B9DFD-E943-4C71-9620-EB2890F89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405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3" name="Freeform 683">
              <a:extLst>
                <a:ext uri="{FF2B5EF4-FFF2-40B4-BE49-F238E27FC236}">
                  <a16:creationId xmlns:a16="http://schemas.microsoft.com/office/drawing/2014/main" id="{AAF5C270-A282-4D50-8B15-EC885E4F2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410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0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4" name="Freeform 684">
              <a:extLst>
                <a:ext uri="{FF2B5EF4-FFF2-40B4-BE49-F238E27FC236}">
                  <a16:creationId xmlns:a16="http://schemas.microsoft.com/office/drawing/2014/main" id="{3F61858D-52A0-47BA-8B75-3D2F2DAD6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428"/>
              <a:ext cx="30" cy="7"/>
            </a:xfrm>
            <a:custGeom>
              <a:avLst/>
              <a:gdLst>
                <a:gd name="T0" fmla="*/ 1 w 30"/>
                <a:gd name="T1" fmla="*/ 7 h 7"/>
                <a:gd name="T2" fmla="*/ 0 w 30"/>
                <a:gd name="T3" fmla="*/ 7 h 7"/>
                <a:gd name="T4" fmla="*/ 1 w 30"/>
                <a:gd name="T5" fmla="*/ 7 h 7"/>
                <a:gd name="T6" fmla="*/ 30 w 30"/>
                <a:gd name="T7" fmla="*/ 1 h 7"/>
                <a:gd name="T8" fmla="*/ 30 w 30"/>
                <a:gd name="T9" fmla="*/ 0 h 7"/>
                <a:gd name="T10" fmla="*/ 0 w 30"/>
                <a:gd name="T11" fmla="*/ 6 h 7"/>
                <a:gd name="T12" fmla="*/ 1 w 30"/>
                <a:gd name="T13" fmla="*/ 6 h 7"/>
                <a:gd name="T14" fmla="*/ 0 w 30"/>
                <a:gd name="T15" fmla="*/ 7 h 7"/>
                <a:gd name="T16" fmla="*/ 0 w 30"/>
                <a:gd name="T17" fmla="*/ 7 h 7"/>
                <a:gd name="T18" fmla="*/ 1 w 30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7">
                  <a:moveTo>
                    <a:pt x="1" y="7"/>
                  </a:moveTo>
                  <a:lnTo>
                    <a:pt x="0" y="7"/>
                  </a:lnTo>
                  <a:lnTo>
                    <a:pt x="1" y="7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5" name="Freeform 685">
              <a:extLst>
                <a:ext uri="{FF2B5EF4-FFF2-40B4-BE49-F238E27FC236}">
                  <a16:creationId xmlns:a16="http://schemas.microsoft.com/office/drawing/2014/main" id="{8E6E2C26-810A-4D5A-90CD-C9FB8A57F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430"/>
              <a:ext cx="3" cy="5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0 h 5"/>
                <a:gd name="T4" fmla="*/ 0 w 3"/>
                <a:gd name="T5" fmla="*/ 1 h 5"/>
                <a:gd name="T6" fmla="*/ 2 w 3"/>
                <a:gd name="T7" fmla="*/ 5 h 5"/>
                <a:gd name="T8" fmla="*/ 3 w 3"/>
                <a:gd name="T9" fmla="*/ 4 h 5"/>
                <a:gd name="T10" fmla="*/ 1 w 3"/>
                <a:gd name="T11" fmla="*/ 0 h 5"/>
                <a:gd name="T12" fmla="*/ 0 w 3"/>
                <a:gd name="T13" fmla="*/ 1 h 5"/>
                <a:gd name="T14" fmla="*/ 0 w 3"/>
                <a:gd name="T15" fmla="*/ 0 h 5"/>
                <a:gd name="T16" fmla="*/ 0 w 3"/>
                <a:gd name="T17" fmla="*/ 0 h 5"/>
                <a:gd name="T18" fmla="*/ 0 w 3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6" name="Freeform 686">
              <a:extLst>
                <a:ext uri="{FF2B5EF4-FFF2-40B4-BE49-F238E27FC236}">
                  <a16:creationId xmlns:a16="http://schemas.microsoft.com/office/drawing/2014/main" id="{AEA949E4-551D-4076-AE34-501D382E4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424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7" name="Freeform 687">
              <a:extLst>
                <a:ext uri="{FF2B5EF4-FFF2-40B4-BE49-F238E27FC236}">
                  <a16:creationId xmlns:a16="http://schemas.microsoft.com/office/drawing/2014/main" id="{AF93A44E-0ACF-4F16-B05D-8CEE4483B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3425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8" name="Freeform 688">
              <a:extLst>
                <a:ext uri="{FF2B5EF4-FFF2-40B4-BE49-F238E27FC236}">
                  <a16:creationId xmlns:a16="http://schemas.microsoft.com/office/drawing/2014/main" id="{4B89996E-6B2F-4EC9-83A1-C06C4A24E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3422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09" name="Freeform 689">
              <a:extLst>
                <a:ext uri="{FF2B5EF4-FFF2-40B4-BE49-F238E27FC236}">
                  <a16:creationId xmlns:a16="http://schemas.microsoft.com/office/drawing/2014/main" id="{13B59F0E-B6B3-4D27-8FC2-ED58E0E96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424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0" name="Freeform 690">
              <a:extLst>
                <a:ext uri="{FF2B5EF4-FFF2-40B4-BE49-F238E27FC236}">
                  <a16:creationId xmlns:a16="http://schemas.microsoft.com/office/drawing/2014/main" id="{407D47D0-5578-4655-9DB8-DED5E2A77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3418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1" name="Freeform 691">
              <a:extLst>
                <a:ext uri="{FF2B5EF4-FFF2-40B4-BE49-F238E27FC236}">
                  <a16:creationId xmlns:a16="http://schemas.microsoft.com/office/drawing/2014/main" id="{22031B00-B4F4-4234-9BE7-B56480A6A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419"/>
              <a:ext cx="3" cy="4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  <a:gd name="T10" fmla="*/ 1 w 3"/>
                <a:gd name="T11" fmla="*/ 4 h 4"/>
                <a:gd name="T12" fmla="*/ 1 w 3"/>
                <a:gd name="T13" fmla="*/ 3 h 4"/>
                <a:gd name="T14" fmla="*/ 1 w 3"/>
                <a:gd name="T15" fmla="*/ 4 h 4"/>
                <a:gd name="T16" fmla="*/ 3 w 3"/>
                <a:gd name="T17" fmla="*/ 4 h 4"/>
                <a:gd name="T18" fmla="*/ 3 w 3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2" name="Freeform 692">
              <a:extLst>
                <a:ext uri="{FF2B5EF4-FFF2-40B4-BE49-F238E27FC236}">
                  <a16:creationId xmlns:a16="http://schemas.microsoft.com/office/drawing/2014/main" id="{6EEB7532-0A44-4BD8-A62E-0F0297366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414"/>
              <a:ext cx="39" cy="8"/>
            </a:xfrm>
            <a:custGeom>
              <a:avLst/>
              <a:gdLst>
                <a:gd name="T0" fmla="*/ 0 w 39"/>
                <a:gd name="T1" fmla="*/ 8 h 8"/>
                <a:gd name="T2" fmla="*/ 0 w 39"/>
                <a:gd name="T3" fmla="*/ 8 h 8"/>
                <a:gd name="T4" fmla="*/ 0 w 39"/>
                <a:gd name="T5" fmla="*/ 8 h 8"/>
                <a:gd name="T6" fmla="*/ 39 w 39"/>
                <a:gd name="T7" fmla="*/ 1 h 8"/>
                <a:gd name="T8" fmla="*/ 39 w 39"/>
                <a:gd name="T9" fmla="*/ 0 h 8"/>
                <a:gd name="T10" fmla="*/ 0 w 39"/>
                <a:gd name="T11" fmla="*/ 7 h 8"/>
                <a:gd name="T12" fmla="*/ 1 w 39"/>
                <a:gd name="T13" fmla="*/ 7 h 8"/>
                <a:gd name="T14" fmla="*/ 0 w 39"/>
                <a:gd name="T15" fmla="*/ 8 h 8"/>
                <a:gd name="T16" fmla="*/ 0 w 39"/>
                <a:gd name="T17" fmla="*/ 8 h 8"/>
                <a:gd name="T18" fmla="*/ 0 w 39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8">
                  <a:moveTo>
                    <a:pt x="0" y="8"/>
                  </a:moveTo>
                  <a:lnTo>
                    <a:pt x="0" y="8"/>
                  </a:lnTo>
                  <a:lnTo>
                    <a:pt x="0" y="8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3" name="Freeform 693">
              <a:extLst>
                <a:ext uri="{FF2B5EF4-FFF2-40B4-BE49-F238E27FC236}">
                  <a16:creationId xmlns:a16="http://schemas.microsoft.com/office/drawing/2014/main" id="{87BF7E19-FB14-4D09-9E3C-3FDE8C450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418"/>
              <a:ext cx="3" cy="4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0 h 4"/>
                <a:gd name="T4" fmla="*/ 0 w 3"/>
                <a:gd name="T5" fmla="*/ 1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1 h 4"/>
                <a:gd name="T14" fmla="*/ 1 w 3"/>
                <a:gd name="T15" fmla="*/ 0 h 4"/>
                <a:gd name="T16" fmla="*/ 0 w 3"/>
                <a:gd name="T17" fmla="*/ 0 h 4"/>
                <a:gd name="T18" fmla="*/ 0 w 3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4" name="Freeform 694">
              <a:extLst>
                <a:ext uri="{FF2B5EF4-FFF2-40B4-BE49-F238E27FC236}">
                  <a16:creationId xmlns:a16="http://schemas.microsoft.com/office/drawing/2014/main" id="{A670BCCF-D860-4B3C-8D11-F65F5704B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3410"/>
              <a:ext cx="38" cy="9"/>
            </a:xfrm>
            <a:custGeom>
              <a:avLst/>
              <a:gdLst>
                <a:gd name="T0" fmla="*/ 37 w 38"/>
                <a:gd name="T1" fmla="*/ 0 h 9"/>
                <a:gd name="T2" fmla="*/ 38 w 38"/>
                <a:gd name="T3" fmla="*/ 1 h 9"/>
                <a:gd name="T4" fmla="*/ 37 w 38"/>
                <a:gd name="T5" fmla="*/ 0 h 9"/>
                <a:gd name="T6" fmla="*/ 0 w 38"/>
                <a:gd name="T7" fmla="*/ 8 h 9"/>
                <a:gd name="T8" fmla="*/ 0 w 38"/>
                <a:gd name="T9" fmla="*/ 9 h 9"/>
                <a:gd name="T10" fmla="*/ 37 w 38"/>
                <a:gd name="T11" fmla="*/ 2 h 9"/>
                <a:gd name="T12" fmla="*/ 37 w 38"/>
                <a:gd name="T13" fmla="*/ 2 h 9"/>
                <a:gd name="T14" fmla="*/ 38 w 38"/>
                <a:gd name="T15" fmla="*/ 1 h 9"/>
                <a:gd name="T16" fmla="*/ 38 w 38"/>
                <a:gd name="T17" fmla="*/ 0 h 9"/>
                <a:gd name="T18" fmla="*/ 37 w 38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9">
                  <a:moveTo>
                    <a:pt x="37" y="0"/>
                  </a:moveTo>
                  <a:lnTo>
                    <a:pt x="38" y="1"/>
                  </a:lnTo>
                  <a:lnTo>
                    <a:pt x="37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5" name="Freeform 695">
              <a:extLst>
                <a:ext uri="{FF2B5EF4-FFF2-40B4-BE49-F238E27FC236}">
                  <a16:creationId xmlns:a16="http://schemas.microsoft.com/office/drawing/2014/main" id="{B4C6A552-D6E6-480C-A464-EC67B0153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3411"/>
              <a:ext cx="4" cy="4"/>
            </a:xfrm>
            <a:custGeom>
              <a:avLst/>
              <a:gdLst>
                <a:gd name="T0" fmla="*/ 3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3 w 4"/>
                <a:gd name="T13" fmla="*/ 3 h 4"/>
                <a:gd name="T14" fmla="*/ 3 w 4"/>
                <a:gd name="T15" fmla="*/ 4 h 4"/>
                <a:gd name="T16" fmla="*/ 4 w 4"/>
                <a:gd name="T17" fmla="*/ 4 h 4"/>
                <a:gd name="T18" fmla="*/ 3 w 4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6" name="Freeform 696">
              <a:extLst>
                <a:ext uri="{FF2B5EF4-FFF2-40B4-BE49-F238E27FC236}">
                  <a16:creationId xmlns:a16="http://schemas.microsoft.com/office/drawing/2014/main" id="{9AC38328-E2DB-409A-B70C-5A3C1E0BD4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420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7" name="Freeform 697">
              <a:extLst>
                <a:ext uri="{FF2B5EF4-FFF2-40B4-BE49-F238E27FC236}">
                  <a16:creationId xmlns:a16="http://schemas.microsoft.com/office/drawing/2014/main" id="{6FAD99E9-006F-4E56-ADCE-CB4B7171E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3413"/>
              <a:ext cx="28" cy="7"/>
            </a:xfrm>
            <a:custGeom>
              <a:avLst/>
              <a:gdLst>
                <a:gd name="T0" fmla="*/ 28 w 28"/>
                <a:gd name="T1" fmla="*/ 1 h 7"/>
                <a:gd name="T2" fmla="*/ 28 w 28"/>
                <a:gd name="T3" fmla="*/ 0 h 7"/>
                <a:gd name="T4" fmla="*/ 0 w 28"/>
                <a:gd name="T5" fmla="*/ 6 h 7"/>
                <a:gd name="T6" fmla="*/ 0 w 28"/>
                <a:gd name="T7" fmla="*/ 7 h 7"/>
                <a:gd name="T8" fmla="*/ 28 w 28"/>
                <a:gd name="T9" fmla="*/ 1 h 7"/>
                <a:gd name="T10" fmla="*/ 28 w 2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7">
                  <a:moveTo>
                    <a:pt x="28" y="1"/>
                  </a:move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8" name="Freeform 698">
              <a:extLst>
                <a:ext uri="{FF2B5EF4-FFF2-40B4-BE49-F238E27FC236}">
                  <a16:creationId xmlns:a16="http://schemas.microsoft.com/office/drawing/2014/main" id="{059A723D-6D4C-463D-A4F2-18A4CBD710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423"/>
              <a:ext cx="106" cy="22"/>
            </a:xfrm>
            <a:custGeom>
              <a:avLst/>
              <a:gdLst>
                <a:gd name="T0" fmla="*/ 105 w 106"/>
                <a:gd name="T1" fmla="*/ 0 h 22"/>
                <a:gd name="T2" fmla="*/ 105 w 106"/>
                <a:gd name="T3" fmla="*/ 0 h 22"/>
                <a:gd name="T4" fmla="*/ 0 w 106"/>
                <a:gd name="T5" fmla="*/ 21 h 22"/>
                <a:gd name="T6" fmla="*/ 0 w 106"/>
                <a:gd name="T7" fmla="*/ 22 h 22"/>
                <a:gd name="T8" fmla="*/ 106 w 106"/>
                <a:gd name="T9" fmla="*/ 1 h 22"/>
                <a:gd name="T10" fmla="*/ 105 w 10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2">
                  <a:moveTo>
                    <a:pt x="105" y="0"/>
                  </a:moveTo>
                  <a:lnTo>
                    <a:pt x="105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6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19" name="Freeform 699">
              <a:extLst>
                <a:ext uri="{FF2B5EF4-FFF2-40B4-BE49-F238E27FC236}">
                  <a16:creationId xmlns:a16="http://schemas.microsoft.com/office/drawing/2014/main" id="{A7AFBE33-764A-4A5E-98DC-26E35CA4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418"/>
              <a:ext cx="29" cy="5"/>
            </a:xfrm>
            <a:custGeom>
              <a:avLst/>
              <a:gdLst>
                <a:gd name="T0" fmla="*/ 29 w 29"/>
                <a:gd name="T1" fmla="*/ 0 h 5"/>
                <a:gd name="T2" fmla="*/ 29 w 29"/>
                <a:gd name="T3" fmla="*/ 0 h 5"/>
                <a:gd name="T4" fmla="*/ 0 w 29"/>
                <a:gd name="T5" fmla="*/ 4 h 5"/>
                <a:gd name="T6" fmla="*/ 0 w 29"/>
                <a:gd name="T7" fmla="*/ 5 h 5"/>
                <a:gd name="T8" fmla="*/ 29 w 29"/>
                <a:gd name="T9" fmla="*/ 0 h 5"/>
                <a:gd name="T10" fmla="*/ 29 w 2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">
                  <a:moveTo>
                    <a:pt x="29" y="0"/>
                  </a:moveTo>
                  <a:lnTo>
                    <a:pt x="29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0" name="Freeform 700">
              <a:extLst>
                <a:ext uri="{FF2B5EF4-FFF2-40B4-BE49-F238E27FC236}">
                  <a16:creationId xmlns:a16="http://schemas.microsoft.com/office/drawing/2014/main" id="{AC0C042E-11A5-4E2E-905A-7A7E31CF9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410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5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1" name="Freeform 701">
              <a:extLst>
                <a:ext uri="{FF2B5EF4-FFF2-40B4-BE49-F238E27FC236}">
                  <a16:creationId xmlns:a16="http://schemas.microsoft.com/office/drawing/2014/main" id="{47E1D518-CBBC-40FA-92ED-B0C5DA8E9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425"/>
              <a:ext cx="108" cy="24"/>
            </a:xfrm>
            <a:custGeom>
              <a:avLst/>
              <a:gdLst>
                <a:gd name="T0" fmla="*/ 108 w 108"/>
                <a:gd name="T1" fmla="*/ 1 h 24"/>
                <a:gd name="T2" fmla="*/ 107 w 108"/>
                <a:gd name="T3" fmla="*/ 0 h 24"/>
                <a:gd name="T4" fmla="*/ 0 w 108"/>
                <a:gd name="T5" fmla="*/ 23 h 24"/>
                <a:gd name="T6" fmla="*/ 1 w 108"/>
                <a:gd name="T7" fmla="*/ 24 h 24"/>
                <a:gd name="T8" fmla="*/ 108 w 108"/>
                <a:gd name="T9" fmla="*/ 1 h 24"/>
                <a:gd name="T10" fmla="*/ 108 w 108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4">
                  <a:moveTo>
                    <a:pt x="108" y="1"/>
                  </a:moveTo>
                  <a:lnTo>
                    <a:pt x="107" y="0"/>
                  </a:lnTo>
                  <a:lnTo>
                    <a:pt x="0" y="23"/>
                  </a:lnTo>
                  <a:lnTo>
                    <a:pt x="1" y="24"/>
                  </a:lnTo>
                  <a:lnTo>
                    <a:pt x="108" y="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2" name="Freeform 702">
              <a:extLst>
                <a:ext uri="{FF2B5EF4-FFF2-40B4-BE49-F238E27FC236}">
                  <a16:creationId xmlns:a16="http://schemas.microsoft.com/office/drawing/2014/main" id="{A640F401-1216-4552-8825-E9F41D5AA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420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3" name="Freeform 703">
              <a:extLst>
                <a:ext uri="{FF2B5EF4-FFF2-40B4-BE49-F238E27FC236}">
                  <a16:creationId xmlns:a16="http://schemas.microsoft.com/office/drawing/2014/main" id="{5A15A656-D694-400F-BABD-CC3EB4A40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3413"/>
              <a:ext cx="34" cy="7"/>
            </a:xfrm>
            <a:custGeom>
              <a:avLst/>
              <a:gdLst>
                <a:gd name="T0" fmla="*/ 34 w 34"/>
                <a:gd name="T1" fmla="*/ 0 h 7"/>
                <a:gd name="T2" fmla="*/ 33 w 34"/>
                <a:gd name="T3" fmla="*/ 0 h 7"/>
                <a:gd name="T4" fmla="*/ 0 w 34"/>
                <a:gd name="T5" fmla="*/ 6 h 7"/>
                <a:gd name="T6" fmla="*/ 0 w 34"/>
                <a:gd name="T7" fmla="*/ 7 h 7"/>
                <a:gd name="T8" fmla="*/ 34 w 34"/>
                <a:gd name="T9" fmla="*/ 0 h 7"/>
                <a:gd name="T10" fmla="*/ 34 w 34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7">
                  <a:moveTo>
                    <a:pt x="34" y="0"/>
                  </a:moveTo>
                  <a:lnTo>
                    <a:pt x="33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4" name="Freeform 704">
              <a:extLst>
                <a:ext uri="{FF2B5EF4-FFF2-40B4-BE49-F238E27FC236}">
                  <a16:creationId xmlns:a16="http://schemas.microsoft.com/office/drawing/2014/main" id="{994530D1-0A23-47C9-8619-0C5A01B57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28"/>
              <a:ext cx="24" cy="35"/>
            </a:xfrm>
            <a:custGeom>
              <a:avLst/>
              <a:gdLst>
                <a:gd name="T0" fmla="*/ 0 w 24"/>
                <a:gd name="T1" fmla="*/ 14 h 35"/>
                <a:gd name="T2" fmla="*/ 20 w 24"/>
                <a:gd name="T3" fmla="*/ 34 h 35"/>
                <a:gd name="T4" fmla="*/ 23 w 24"/>
                <a:gd name="T5" fmla="*/ 35 h 35"/>
                <a:gd name="T6" fmla="*/ 24 w 24"/>
                <a:gd name="T7" fmla="*/ 35 h 35"/>
                <a:gd name="T8" fmla="*/ 24 w 24"/>
                <a:gd name="T9" fmla="*/ 31 h 35"/>
                <a:gd name="T10" fmla="*/ 23 w 24"/>
                <a:gd name="T11" fmla="*/ 31 h 35"/>
                <a:gd name="T12" fmla="*/ 20 w 24"/>
                <a:gd name="T13" fmla="*/ 29 h 35"/>
                <a:gd name="T14" fmla="*/ 1 w 24"/>
                <a:gd name="T15" fmla="*/ 0 h 35"/>
                <a:gd name="T16" fmla="*/ 0 w 24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0" y="14"/>
                  </a:moveTo>
                  <a:lnTo>
                    <a:pt x="20" y="34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0" y="29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5" name="Freeform 705">
              <a:extLst>
                <a:ext uri="{FF2B5EF4-FFF2-40B4-BE49-F238E27FC236}">
                  <a16:creationId xmlns:a16="http://schemas.microsoft.com/office/drawing/2014/main" id="{DFBAED04-0F74-4AFE-9237-19D1EB31B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41"/>
              <a:ext cx="21" cy="22"/>
            </a:xfrm>
            <a:custGeom>
              <a:avLst/>
              <a:gdLst>
                <a:gd name="T0" fmla="*/ 21 w 21"/>
                <a:gd name="T1" fmla="*/ 20 h 22"/>
                <a:gd name="T2" fmla="*/ 21 w 21"/>
                <a:gd name="T3" fmla="*/ 20 h 22"/>
                <a:gd name="T4" fmla="*/ 21 w 21"/>
                <a:gd name="T5" fmla="*/ 20 h 22"/>
                <a:gd name="T6" fmla="*/ 1 w 21"/>
                <a:gd name="T7" fmla="*/ 0 h 22"/>
                <a:gd name="T8" fmla="*/ 0 w 21"/>
                <a:gd name="T9" fmla="*/ 2 h 22"/>
                <a:gd name="T10" fmla="*/ 19 w 21"/>
                <a:gd name="T11" fmla="*/ 21 h 22"/>
                <a:gd name="T12" fmla="*/ 19 w 21"/>
                <a:gd name="T13" fmla="*/ 22 h 22"/>
                <a:gd name="T14" fmla="*/ 19 w 21"/>
                <a:gd name="T15" fmla="*/ 21 h 22"/>
                <a:gd name="T16" fmla="*/ 20 w 21"/>
                <a:gd name="T17" fmla="*/ 22 h 22"/>
                <a:gd name="T18" fmla="*/ 21 w 21"/>
                <a:gd name="T19" fmla="*/ 21 h 22"/>
                <a:gd name="T20" fmla="*/ 21 w 21"/>
                <a:gd name="T21" fmla="*/ 21 h 22"/>
                <a:gd name="T22" fmla="*/ 21 w 21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6" name="Freeform 706">
              <a:extLst>
                <a:ext uri="{FF2B5EF4-FFF2-40B4-BE49-F238E27FC236}">
                  <a16:creationId xmlns:a16="http://schemas.microsoft.com/office/drawing/2014/main" id="{4B3A910F-CD5D-4F40-8764-8F18C067B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461"/>
              <a:ext cx="5" cy="3"/>
            </a:xfrm>
            <a:custGeom>
              <a:avLst/>
              <a:gdLst>
                <a:gd name="T0" fmla="*/ 4 w 5"/>
                <a:gd name="T1" fmla="*/ 2 h 3"/>
                <a:gd name="T2" fmla="*/ 3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4 w 5"/>
                <a:gd name="T19" fmla="*/ 3 h 3"/>
                <a:gd name="T20" fmla="*/ 5 w 5"/>
                <a:gd name="T21" fmla="*/ 2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7" name="Freeform 707">
              <a:extLst>
                <a:ext uri="{FF2B5EF4-FFF2-40B4-BE49-F238E27FC236}">
                  <a16:creationId xmlns:a16="http://schemas.microsoft.com/office/drawing/2014/main" id="{86A3DE03-4C75-4086-9058-C73D06F275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462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8" name="Freeform 708">
              <a:extLst>
                <a:ext uri="{FF2B5EF4-FFF2-40B4-BE49-F238E27FC236}">
                  <a16:creationId xmlns:a16="http://schemas.microsoft.com/office/drawing/2014/main" id="{147F4F5D-DFE4-42BE-83B7-29E3549C54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458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29" name="Freeform 709">
              <a:extLst>
                <a:ext uri="{FF2B5EF4-FFF2-40B4-BE49-F238E27FC236}">
                  <a16:creationId xmlns:a16="http://schemas.microsoft.com/office/drawing/2014/main" id="{E7BEAB97-FB5B-424D-9A77-9C356970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458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0" name="Freeform 710">
              <a:extLst>
                <a:ext uri="{FF2B5EF4-FFF2-40B4-BE49-F238E27FC236}">
                  <a16:creationId xmlns:a16="http://schemas.microsoft.com/office/drawing/2014/main" id="{71F7466E-7017-40A2-BD14-C22C7A4F1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456"/>
              <a:ext cx="4" cy="3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1 w 4"/>
                <a:gd name="T5" fmla="*/ 2 h 3"/>
                <a:gd name="T6" fmla="*/ 3 w 4"/>
                <a:gd name="T7" fmla="*/ 3 h 3"/>
                <a:gd name="T8" fmla="*/ 4 w 4"/>
                <a:gd name="T9" fmla="*/ 2 h 3"/>
                <a:gd name="T10" fmla="*/ 2 w 4"/>
                <a:gd name="T11" fmla="*/ 0 h 3"/>
                <a:gd name="T12" fmla="*/ 2 w 4"/>
                <a:gd name="T13" fmla="*/ 0 h 3"/>
                <a:gd name="T14" fmla="*/ 2 w 4"/>
                <a:gd name="T15" fmla="*/ 0 h 3"/>
                <a:gd name="T16" fmla="*/ 1 w 4"/>
                <a:gd name="T17" fmla="*/ 0 h 3"/>
                <a:gd name="T18" fmla="*/ 0 w 4"/>
                <a:gd name="T19" fmla="*/ 0 h 3"/>
                <a:gd name="T20" fmla="*/ 0 w 4"/>
                <a:gd name="T21" fmla="*/ 1 h 3"/>
                <a:gd name="T22" fmla="*/ 1 w 4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1" name="Freeform 711">
              <a:extLst>
                <a:ext uri="{FF2B5EF4-FFF2-40B4-BE49-F238E27FC236}">
                  <a16:creationId xmlns:a16="http://schemas.microsoft.com/office/drawing/2014/main" id="{0DFF190F-65FC-4323-B5DD-1A903A8D0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427"/>
              <a:ext cx="21" cy="31"/>
            </a:xfrm>
            <a:custGeom>
              <a:avLst/>
              <a:gdLst>
                <a:gd name="T0" fmla="*/ 0 w 21"/>
                <a:gd name="T1" fmla="*/ 2 h 31"/>
                <a:gd name="T2" fmla="*/ 2 w 21"/>
                <a:gd name="T3" fmla="*/ 1 h 31"/>
                <a:gd name="T4" fmla="*/ 0 w 21"/>
                <a:gd name="T5" fmla="*/ 2 h 31"/>
                <a:gd name="T6" fmla="*/ 19 w 21"/>
                <a:gd name="T7" fmla="*/ 31 h 31"/>
                <a:gd name="T8" fmla="*/ 21 w 21"/>
                <a:gd name="T9" fmla="*/ 29 h 31"/>
                <a:gd name="T10" fmla="*/ 2 w 21"/>
                <a:gd name="T11" fmla="*/ 0 h 31"/>
                <a:gd name="T12" fmla="*/ 0 w 21"/>
                <a:gd name="T13" fmla="*/ 1 h 31"/>
                <a:gd name="T14" fmla="*/ 2 w 21"/>
                <a:gd name="T15" fmla="*/ 0 h 31"/>
                <a:gd name="T16" fmla="*/ 1 w 21"/>
                <a:gd name="T17" fmla="*/ 0 h 31"/>
                <a:gd name="T18" fmla="*/ 0 w 21"/>
                <a:gd name="T19" fmla="*/ 0 h 31"/>
                <a:gd name="T20" fmla="*/ 0 w 21"/>
                <a:gd name="T21" fmla="*/ 1 h 31"/>
                <a:gd name="T22" fmla="*/ 0 w 21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1">
                  <a:moveTo>
                    <a:pt x="0" y="2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2" name="Freeform 712">
              <a:extLst>
                <a:ext uri="{FF2B5EF4-FFF2-40B4-BE49-F238E27FC236}">
                  <a16:creationId xmlns:a16="http://schemas.microsoft.com/office/drawing/2014/main" id="{68F95A9F-B9CB-470C-B3FF-92A2E65A6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428"/>
              <a:ext cx="3" cy="15"/>
            </a:xfrm>
            <a:custGeom>
              <a:avLst/>
              <a:gdLst>
                <a:gd name="T0" fmla="*/ 2 w 3"/>
                <a:gd name="T1" fmla="*/ 14 h 15"/>
                <a:gd name="T2" fmla="*/ 2 w 3"/>
                <a:gd name="T3" fmla="*/ 13 h 15"/>
                <a:gd name="T4" fmla="*/ 2 w 3"/>
                <a:gd name="T5" fmla="*/ 14 h 15"/>
                <a:gd name="T6" fmla="*/ 3 w 3"/>
                <a:gd name="T7" fmla="*/ 0 h 15"/>
                <a:gd name="T8" fmla="*/ 1 w 3"/>
                <a:gd name="T9" fmla="*/ 0 h 15"/>
                <a:gd name="T10" fmla="*/ 0 w 3"/>
                <a:gd name="T11" fmla="*/ 14 h 15"/>
                <a:gd name="T12" fmla="*/ 1 w 3"/>
                <a:gd name="T13" fmla="*/ 15 h 15"/>
                <a:gd name="T14" fmla="*/ 0 w 3"/>
                <a:gd name="T15" fmla="*/ 14 h 15"/>
                <a:gd name="T16" fmla="*/ 1 w 3"/>
                <a:gd name="T17" fmla="*/ 15 h 15"/>
                <a:gd name="T18" fmla="*/ 1 w 3"/>
                <a:gd name="T19" fmla="*/ 15 h 15"/>
                <a:gd name="T20" fmla="*/ 2 w 3"/>
                <a:gd name="T21" fmla="*/ 15 h 15"/>
                <a:gd name="T22" fmla="*/ 2 w 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5">
                  <a:moveTo>
                    <a:pt x="2" y="14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3" name="Freeform 713">
              <a:extLst>
                <a:ext uri="{FF2B5EF4-FFF2-40B4-BE49-F238E27FC236}">
                  <a16:creationId xmlns:a16="http://schemas.microsoft.com/office/drawing/2014/main" id="{BDB0075E-AFDF-48CC-9777-85F6059843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318"/>
              <a:ext cx="151" cy="28"/>
            </a:xfrm>
            <a:custGeom>
              <a:avLst/>
              <a:gdLst>
                <a:gd name="T0" fmla="*/ 0 w 151"/>
                <a:gd name="T1" fmla="*/ 21 h 28"/>
                <a:gd name="T2" fmla="*/ 21 w 151"/>
                <a:gd name="T3" fmla="*/ 28 h 28"/>
                <a:gd name="T4" fmla="*/ 21 w 151"/>
                <a:gd name="T5" fmla="*/ 28 h 28"/>
                <a:gd name="T6" fmla="*/ 22 w 151"/>
                <a:gd name="T7" fmla="*/ 28 h 28"/>
                <a:gd name="T8" fmla="*/ 23 w 151"/>
                <a:gd name="T9" fmla="*/ 28 h 28"/>
                <a:gd name="T10" fmla="*/ 25 w 151"/>
                <a:gd name="T11" fmla="*/ 27 h 28"/>
                <a:gd name="T12" fmla="*/ 29 w 151"/>
                <a:gd name="T13" fmla="*/ 27 h 28"/>
                <a:gd name="T14" fmla="*/ 32 w 151"/>
                <a:gd name="T15" fmla="*/ 27 h 28"/>
                <a:gd name="T16" fmla="*/ 36 w 151"/>
                <a:gd name="T17" fmla="*/ 26 h 28"/>
                <a:gd name="T18" fmla="*/ 39 w 151"/>
                <a:gd name="T19" fmla="*/ 26 h 28"/>
                <a:gd name="T20" fmla="*/ 44 w 151"/>
                <a:gd name="T21" fmla="*/ 25 h 28"/>
                <a:gd name="T22" fmla="*/ 49 w 151"/>
                <a:gd name="T23" fmla="*/ 25 h 28"/>
                <a:gd name="T24" fmla="*/ 54 w 151"/>
                <a:gd name="T25" fmla="*/ 24 h 28"/>
                <a:gd name="T26" fmla="*/ 59 w 151"/>
                <a:gd name="T27" fmla="*/ 24 h 28"/>
                <a:gd name="T28" fmla="*/ 64 w 151"/>
                <a:gd name="T29" fmla="*/ 23 h 28"/>
                <a:gd name="T30" fmla="*/ 70 w 151"/>
                <a:gd name="T31" fmla="*/ 23 h 28"/>
                <a:gd name="T32" fmla="*/ 76 w 151"/>
                <a:gd name="T33" fmla="*/ 22 h 28"/>
                <a:gd name="T34" fmla="*/ 81 w 151"/>
                <a:gd name="T35" fmla="*/ 21 h 28"/>
                <a:gd name="T36" fmla="*/ 87 w 151"/>
                <a:gd name="T37" fmla="*/ 21 h 28"/>
                <a:gd name="T38" fmla="*/ 93 w 151"/>
                <a:gd name="T39" fmla="*/ 19 h 28"/>
                <a:gd name="T40" fmla="*/ 98 w 151"/>
                <a:gd name="T41" fmla="*/ 18 h 28"/>
                <a:gd name="T42" fmla="*/ 104 w 151"/>
                <a:gd name="T43" fmla="*/ 18 h 28"/>
                <a:gd name="T44" fmla="*/ 110 w 151"/>
                <a:gd name="T45" fmla="*/ 17 h 28"/>
                <a:gd name="T46" fmla="*/ 114 w 151"/>
                <a:gd name="T47" fmla="*/ 17 h 28"/>
                <a:gd name="T48" fmla="*/ 119 w 151"/>
                <a:gd name="T49" fmla="*/ 16 h 28"/>
                <a:gd name="T50" fmla="*/ 123 w 151"/>
                <a:gd name="T51" fmla="*/ 16 h 28"/>
                <a:gd name="T52" fmla="*/ 128 w 151"/>
                <a:gd name="T53" fmla="*/ 15 h 28"/>
                <a:gd name="T54" fmla="*/ 132 w 151"/>
                <a:gd name="T55" fmla="*/ 15 h 28"/>
                <a:gd name="T56" fmla="*/ 136 w 151"/>
                <a:gd name="T57" fmla="*/ 14 h 28"/>
                <a:gd name="T58" fmla="*/ 138 w 151"/>
                <a:gd name="T59" fmla="*/ 14 h 28"/>
                <a:gd name="T60" fmla="*/ 141 w 151"/>
                <a:gd name="T61" fmla="*/ 14 h 28"/>
                <a:gd name="T62" fmla="*/ 143 w 151"/>
                <a:gd name="T63" fmla="*/ 13 h 28"/>
                <a:gd name="T64" fmla="*/ 144 w 151"/>
                <a:gd name="T65" fmla="*/ 13 h 28"/>
                <a:gd name="T66" fmla="*/ 146 w 151"/>
                <a:gd name="T67" fmla="*/ 13 h 28"/>
                <a:gd name="T68" fmla="*/ 147 w 151"/>
                <a:gd name="T69" fmla="*/ 12 h 28"/>
                <a:gd name="T70" fmla="*/ 148 w 151"/>
                <a:gd name="T71" fmla="*/ 12 h 28"/>
                <a:gd name="T72" fmla="*/ 149 w 151"/>
                <a:gd name="T73" fmla="*/ 11 h 28"/>
                <a:gd name="T74" fmla="*/ 149 w 151"/>
                <a:gd name="T75" fmla="*/ 10 h 28"/>
                <a:gd name="T76" fmla="*/ 150 w 151"/>
                <a:gd name="T77" fmla="*/ 10 h 28"/>
                <a:gd name="T78" fmla="*/ 150 w 151"/>
                <a:gd name="T79" fmla="*/ 9 h 28"/>
                <a:gd name="T80" fmla="*/ 150 w 151"/>
                <a:gd name="T81" fmla="*/ 8 h 28"/>
                <a:gd name="T82" fmla="*/ 150 w 151"/>
                <a:gd name="T83" fmla="*/ 7 h 28"/>
                <a:gd name="T84" fmla="*/ 150 w 151"/>
                <a:gd name="T85" fmla="*/ 7 h 28"/>
                <a:gd name="T86" fmla="*/ 150 w 151"/>
                <a:gd name="T87" fmla="*/ 6 h 28"/>
                <a:gd name="T88" fmla="*/ 150 w 151"/>
                <a:gd name="T89" fmla="*/ 5 h 28"/>
                <a:gd name="T90" fmla="*/ 150 w 151"/>
                <a:gd name="T91" fmla="*/ 3 h 28"/>
                <a:gd name="T92" fmla="*/ 150 w 151"/>
                <a:gd name="T93" fmla="*/ 2 h 28"/>
                <a:gd name="T94" fmla="*/ 150 w 151"/>
                <a:gd name="T95" fmla="*/ 2 h 28"/>
                <a:gd name="T96" fmla="*/ 151 w 151"/>
                <a:gd name="T97" fmla="*/ 0 h 28"/>
                <a:gd name="T98" fmla="*/ 151 w 151"/>
                <a:gd name="T99" fmla="*/ 0 h 28"/>
                <a:gd name="T100" fmla="*/ 2 w 151"/>
                <a:gd name="T101" fmla="*/ 22 h 28"/>
                <a:gd name="T102" fmla="*/ 0 w 151"/>
                <a:gd name="T103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8">
                  <a:moveTo>
                    <a:pt x="0" y="21"/>
                  </a:moveTo>
                  <a:lnTo>
                    <a:pt x="21" y="28"/>
                  </a:lnTo>
                  <a:lnTo>
                    <a:pt x="21" y="28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29" y="27"/>
                  </a:lnTo>
                  <a:lnTo>
                    <a:pt x="32" y="27"/>
                  </a:lnTo>
                  <a:lnTo>
                    <a:pt x="36" y="26"/>
                  </a:lnTo>
                  <a:lnTo>
                    <a:pt x="39" y="26"/>
                  </a:lnTo>
                  <a:lnTo>
                    <a:pt x="44" y="25"/>
                  </a:lnTo>
                  <a:lnTo>
                    <a:pt x="49" y="25"/>
                  </a:lnTo>
                  <a:lnTo>
                    <a:pt x="54" y="24"/>
                  </a:lnTo>
                  <a:lnTo>
                    <a:pt x="59" y="24"/>
                  </a:lnTo>
                  <a:lnTo>
                    <a:pt x="64" y="23"/>
                  </a:lnTo>
                  <a:lnTo>
                    <a:pt x="70" y="23"/>
                  </a:lnTo>
                  <a:lnTo>
                    <a:pt x="76" y="22"/>
                  </a:lnTo>
                  <a:lnTo>
                    <a:pt x="81" y="21"/>
                  </a:lnTo>
                  <a:lnTo>
                    <a:pt x="87" y="21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6"/>
                  </a:lnTo>
                  <a:lnTo>
                    <a:pt x="123" y="16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1" y="14"/>
                  </a:lnTo>
                  <a:lnTo>
                    <a:pt x="143" y="13"/>
                  </a:lnTo>
                  <a:lnTo>
                    <a:pt x="144" y="13"/>
                  </a:lnTo>
                  <a:lnTo>
                    <a:pt x="146" y="13"/>
                  </a:lnTo>
                  <a:lnTo>
                    <a:pt x="147" y="12"/>
                  </a:lnTo>
                  <a:lnTo>
                    <a:pt x="148" y="12"/>
                  </a:lnTo>
                  <a:lnTo>
                    <a:pt x="149" y="11"/>
                  </a:lnTo>
                  <a:lnTo>
                    <a:pt x="149" y="10"/>
                  </a:lnTo>
                  <a:lnTo>
                    <a:pt x="150" y="10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3"/>
                  </a:lnTo>
                  <a:lnTo>
                    <a:pt x="150" y="2"/>
                  </a:lnTo>
                  <a:lnTo>
                    <a:pt x="150" y="2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4" name="Freeform 714">
              <a:extLst>
                <a:ext uri="{FF2B5EF4-FFF2-40B4-BE49-F238E27FC236}">
                  <a16:creationId xmlns:a16="http://schemas.microsoft.com/office/drawing/2014/main" id="{C5C17F84-2540-4A63-A097-57E44F550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337"/>
              <a:ext cx="21" cy="10"/>
            </a:xfrm>
            <a:custGeom>
              <a:avLst/>
              <a:gdLst>
                <a:gd name="T0" fmla="*/ 21 w 21"/>
                <a:gd name="T1" fmla="*/ 10 h 10"/>
                <a:gd name="T2" fmla="*/ 21 w 21"/>
                <a:gd name="T3" fmla="*/ 8 h 10"/>
                <a:gd name="T4" fmla="*/ 21 w 21"/>
                <a:gd name="T5" fmla="*/ 8 h 10"/>
                <a:gd name="T6" fmla="*/ 1 w 21"/>
                <a:gd name="T7" fmla="*/ 0 h 10"/>
                <a:gd name="T8" fmla="*/ 0 w 21"/>
                <a:gd name="T9" fmla="*/ 3 h 10"/>
                <a:gd name="T10" fmla="*/ 21 w 21"/>
                <a:gd name="T11" fmla="*/ 10 h 10"/>
                <a:gd name="T12" fmla="*/ 21 w 21"/>
                <a:gd name="T13" fmla="*/ 10 h 10"/>
                <a:gd name="T14" fmla="*/ 21 w 21"/>
                <a:gd name="T15" fmla="*/ 10 h 10"/>
                <a:gd name="T16" fmla="*/ 21 w 2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21" y="10"/>
                  </a:moveTo>
                  <a:lnTo>
                    <a:pt x="21" y="8"/>
                  </a:lnTo>
                  <a:lnTo>
                    <a:pt x="21" y="8"/>
                  </a:lnTo>
                  <a:lnTo>
                    <a:pt x="1" y="0"/>
                  </a:lnTo>
                  <a:lnTo>
                    <a:pt x="0" y="3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lnTo>
                    <a:pt x="21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5" name="Freeform 715">
              <a:extLst>
                <a:ext uri="{FF2B5EF4-FFF2-40B4-BE49-F238E27FC236}">
                  <a16:creationId xmlns:a16="http://schemas.microsoft.com/office/drawing/2014/main" id="{00926B9B-F2B4-4BC4-9EAA-2808D036FA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330"/>
              <a:ext cx="125" cy="17"/>
            </a:xfrm>
            <a:custGeom>
              <a:avLst/>
              <a:gdLst>
                <a:gd name="T0" fmla="*/ 123 w 125"/>
                <a:gd name="T1" fmla="*/ 0 h 17"/>
                <a:gd name="T2" fmla="*/ 122 w 125"/>
                <a:gd name="T3" fmla="*/ 0 h 17"/>
                <a:gd name="T4" fmla="*/ 117 w 125"/>
                <a:gd name="T5" fmla="*/ 1 h 17"/>
                <a:gd name="T6" fmla="*/ 111 w 125"/>
                <a:gd name="T7" fmla="*/ 2 h 17"/>
                <a:gd name="T8" fmla="*/ 102 w 125"/>
                <a:gd name="T9" fmla="*/ 3 h 17"/>
                <a:gd name="T10" fmla="*/ 93 w 125"/>
                <a:gd name="T11" fmla="*/ 4 h 17"/>
                <a:gd name="T12" fmla="*/ 83 w 125"/>
                <a:gd name="T13" fmla="*/ 5 h 17"/>
                <a:gd name="T14" fmla="*/ 72 w 125"/>
                <a:gd name="T15" fmla="*/ 6 h 17"/>
                <a:gd name="T16" fmla="*/ 60 w 125"/>
                <a:gd name="T17" fmla="*/ 7 h 17"/>
                <a:gd name="T18" fmla="*/ 49 w 125"/>
                <a:gd name="T19" fmla="*/ 10 h 17"/>
                <a:gd name="T20" fmla="*/ 38 w 125"/>
                <a:gd name="T21" fmla="*/ 11 h 17"/>
                <a:gd name="T22" fmla="*/ 28 w 125"/>
                <a:gd name="T23" fmla="*/ 12 h 17"/>
                <a:gd name="T24" fmla="*/ 18 w 125"/>
                <a:gd name="T25" fmla="*/ 13 h 17"/>
                <a:gd name="T26" fmla="*/ 11 w 125"/>
                <a:gd name="T27" fmla="*/ 14 h 17"/>
                <a:gd name="T28" fmla="*/ 4 w 125"/>
                <a:gd name="T29" fmla="*/ 14 h 17"/>
                <a:gd name="T30" fmla="*/ 1 w 125"/>
                <a:gd name="T31" fmla="*/ 15 h 17"/>
                <a:gd name="T32" fmla="*/ 0 w 125"/>
                <a:gd name="T33" fmla="*/ 15 h 17"/>
                <a:gd name="T34" fmla="*/ 1 w 125"/>
                <a:gd name="T35" fmla="*/ 17 h 17"/>
                <a:gd name="T36" fmla="*/ 4 w 125"/>
                <a:gd name="T37" fmla="*/ 16 h 17"/>
                <a:gd name="T38" fmla="*/ 11 w 125"/>
                <a:gd name="T39" fmla="*/ 16 h 17"/>
                <a:gd name="T40" fmla="*/ 19 w 125"/>
                <a:gd name="T41" fmla="*/ 15 h 17"/>
                <a:gd name="T42" fmla="*/ 28 w 125"/>
                <a:gd name="T43" fmla="*/ 14 h 17"/>
                <a:gd name="T44" fmla="*/ 38 w 125"/>
                <a:gd name="T45" fmla="*/ 13 h 17"/>
                <a:gd name="T46" fmla="*/ 49 w 125"/>
                <a:gd name="T47" fmla="*/ 12 h 17"/>
                <a:gd name="T48" fmla="*/ 60 w 125"/>
                <a:gd name="T49" fmla="*/ 10 h 17"/>
                <a:gd name="T50" fmla="*/ 72 w 125"/>
                <a:gd name="T51" fmla="*/ 9 h 17"/>
                <a:gd name="T52" fmla="*/ 83 w 125"/>
                <a:gd name="T53" fmla="*/ 7 h 17"/>
                <a:gd name="T54" fmla="*/ 93 w 125"/>
                <a:gd name="T55" fmla="*/ 6 h 17"/>
                <a:gd name="T56" fmla="*/ 102 w 125"/>
                <a:gd name="T57" fmla="*/ 5 h 17"/>
                <a:gd name="T58" fmla="*/ 111 w 125"/>
                <a:gd name="T59" fmla="*/ 4 h 17"/>
                <a:gd name="T60" fmla="*/ 118 w 125"/>
                <a:gd name="T61" fmla="*/ 3 h 17"/>
                <a:gd name="T62" fmla="*/ 122 w 125"/>
                <a:gd name="T63" fmla="*/ 2 h 17"/>
                <a:gd name="T64" fmla="*/ 125 w 125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7">
                  <a:moveTo>
                    <a:pt x="125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7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5"/>
                  </a:lnTo>
                  <a:lnTo>
                    <a:pt x="77" y="5"/>
                  </a:lnTo>
                  <a:lnTo>
                    <a:pt x="72" y="6"/>
                  </a:lnTo>
                  <a:lnTo>
                    <a:pt x="66" y="7"/>
                  </a:lnTo>
                  <a:lnTo>
                    <a:pt x="60" y="7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7" y="10"/>
                  </a:lnTo>
                  <a:lnTo>
                    <a:pt x="72" y="9"/>
                  </a:lnTo>
                  <a:lnTo>
                    <a:pt x="78" y="7"/>
                  </a:lnTo>
                  <a:lnTo>
                    <a:pt x="83" y="7"/>
                  </a:lnTo>
                  <a:lnTo>
                    <a:pt x="89" y="6"/>
                  </a:lnTo>
                  <a:lnTo>
                    <a:pt x="93" y="6"/>
                  </a:lnTo>
                  <a:lnTo>
                    <a:pt x="98" y="5"/>
                  </a:lnTo>
                  <a:lnTo>
                    <a:pt x="102" y="5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6" name="Freeform 716">
              <a:extLst>
                <a:ext uri="{FF2B5EF4-FFF2-40B4-BE49-F238E27FC236}">
                  <a16:creationId xmlns:a16="http://schemas.microsoft.com/office/drawing/2014/main" id="{05273966-77F4-44C0-BBC2-2AF65441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325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4 w 7"/>
                <a:gd name="T13" fmla="*/ 3 h 7"/>
                <a:gd name="T14" fmla="*/ 4 w 7"/>
                <a:gd name="T15" fmla="*/ 4 h 7"/>
                <a:gd name="T16" fmla="*/ 3 w 7"/>
                <a:gd name="T17" fmla="*/ 4 h 7"/>
                <a:gd name="T18" fmla="*/ 0 w 7"/>
                <a:gd name="T19" fmla="*/ 5 h 7"/>
                <a:gd name="T20" fmla="*/ 2 w 7"/>
                <a:gd name="T21" fmla="*/ 7 h 7"/>
                <a:gd name="T22" fmla="*/ 4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7" name="Freeform 717">
              <a:extLst>
                <a:ext uri="{FF2B5EF4-FFF2-40B4-BE49-F238E27FC236}">
                  <a16:creationId xmlns:a16="http://schemas.microsoft.com/office/drawing/2014/main" id="{6C21796F-7923-4317-B394-2BEE6E420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317"/>
              <a:ext cx="3" cy="8"/>
            </a:xfrm>
            <a:custGeom>
              <a:avLst/>
              <a:gdLst>
                <a:gd name="T0" fmla="*/ 1 w 3"/>
                <a:gd name="T1" fmla="*/ 0 h 8"/>
                <a:gd name="T2" fmla="*/ 2 w 3"/>
                <a:gd name="T3" fmla="*/ 3 h 8"/>
                <a:gd name="T4" fmla="*/ 1 w 3"/>
                <a:gd name="T5" fmla="*/ 1 h 8"/>
                <a:gd name="T6" fmla="*/ 0 w 3"/>
                <a:gd name="T7" fmla="*/ 3 h 8"/>
                <a:gd name="T8" fmla="*/ 0 w 3"/>
                <a:gd name="T9" fmla="*/ 3 h 8"/>
                <a:gd name="T10" fmla="*/ 0 w 3"/>
                <a:gd name="T11" fmla="*/ 4 h 8"/>
                <a:gd name="T12" fmla="*/ 0 w 3"/>
                <a:gd name="T13" fmla="*/ 5 h 8"/>
                <a:gd name="T14" fmla="*/ 0 w 3"/>
                <a:gd name="T15" fmla="*/ 7 h 8"/>
                <a:gd name="T16" fmla="*/ 0 w 3"/>
                <a:gd name="T17" fmla="*/ 8 h 8"/>
                <a:gd name="T18" fmla="*/ 0 w 3"/>
                <a:gd name="T19" fmla="*/ 8 h 8"/>
                <a:gd name="T20" fmla="*/ 2 w 3"/>
                <a:gd name="T21" fmla="*/ 8 h 8"/>
                <a:gd name="T22" fmla="*/ 2 w 3"/>
                <a:gd name="T23" fmla="*/ 8 h 8"/>
                <a:gd name="T24" fmla="*/ 2 w 3"/>
                <a:gd name="T25" fmla="*/ 7 h 8"/>
                <a:gd name="T26" fmla="*/ 2 w 3"/>
                <a:gd name="T27" fmla="*/ 6 h 8"/>
                <a:gd name="T28" fmla="*/ 2 w 3"/>
                <a:gd name="T29" fmla="*/ 5 h 8"/>
                <a:gd name="T30" fmla="*/ 2 w 3"/>
                <a:gd name="T31" fmla="*/ 3 h 8"/>
                <a:gd name="T32" fmla="*/ 2 w 3"/>
                <a:gd name="T33" fmla="*/ 3 h 8"/>
                <a:gd name="T34" fmla="*/ 3 w 3"/>
                <a:gd name="T35" fmla="*/ 1 h 8"/>
                <a:gd name="T36" fmla="*/ 3 w 3"/>
                <a:gd name="T37" fmla="*/ 1 h 8"/>
                <a:gd name="T38" fmla="*/ 1 w 3"/>
                <a:gd name="T39" fmla="*/ 0 h 8"/>
                <a:gd name="T40" fmla="*/ 3 w 3"/>
                <a:gd name="T41" fmla="*/ 1 h 8"/>
                <a:gd name="T42" fmla="*/ 3 w 3"/>
                <a:gd name="T43" fmla="*/ 0 h 8"/>
                <a:gd name="T44" fmla="*/ 1 w 3"/>
                <a:gd name="T4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2" y="3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3"/>
                  </a:lnTo>
                  <a:lnTo>
                    <a:pt x="2" y="3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8" name="Freeform 718">
              <a:extLst>
                <a:ext uri="{FF2B5EF4-FFF2-40B4-BE49-F238E27FC236}">
                  <a16:creationId xmlns:a16="http://schemas.microsoft.com/office/drawing/2014/main" id="{7DE4266D-B378-40F2-9B8D-DB5DCBE75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317"/>
              <a:ext cx="149" cy="24"/>
            </a:xfrm>
            <a:custGeom>
              <a:avLst/>
              <a:gdLst>
                <a:gd name="T0" fmla="*/ 0 w 149"/>
                <a:gd name="T1" fmla="*/ 23 h 24"/>
                <a:gd name="T2" fmla="*/ 0 w 149"/>
                <a:gd name="T3" fmla="*/ 24 h 24"/>
                <a:gd name="T4" fmla="*/ 149 w 149"/>
                <a:gd name="T5" fmla="*/ 3 h 24"/>
                <a:gd name="T6" fmla="*/ 148 w 149"/>
                <a:gd name="T7" fmla="*/ 0 h 24"/>
                <a:gd name="T8" fmla="*/ 0 w 149"/>
                <a:gd name="T9" fmla="*/ 22 h 24"/>
                <a:gd name="T10" fmla="*/ 0 w 149"/>
                <a:gd name="T1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4">
                  <a:moveTo>
                    <a:pt x="0" y="23"/>
                  </a:moveTo>
                  <a:lnTo>
                    <a:pt x="0" y="24"/>
                  </a:lnTo>
                  <a:lnTo>
                    <a:pt x="149" y="3"/>
                  </a:lnTo>
                  <a:lnTo>
                    <a:pt x="148" y="0"/>
                  </a:lnTo>
                  <a:lnTo>
                    <a:pt x="0" y="22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39" name="Freeform 719">
              <a:extLst>
                <a:ext uri="{FF2B5EF4-FFF2-40B4-BE49-F238E27FC236}">
                  <a16:creationId xmlns:a16="http://schemas.microsoft.com/office/drawing/2014/main" id="{FE861ABE-ECCA-49B1-905C-C0E2CD4E8B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164"/>
              <a:ext cx="158" cy="175"/>
            </a:xfrm>
            <a:custGeom>
              <a:avLst/>
              <a:gdLst>
                <a:gd name="T0" fmla="*/ 144 w 158"/>
                <a:gd name="T1" fmla="*/ 154 h 175"/>
                <a:gd name="T2" fmla="*/ 145 w 158"/>
                <a:gd name="T3" fmla="*/ 154 h 175"/>
                <a:gd name="T4" fmla="*/ 147 w 158"/>
                <a:gd name="T5" fmla="*/ 154 h 175"/>
                <a:gd name="T6" fmla="*/ 149 w 158"/>
                <a:gd name="T7" fmla="*/ 153 h 175"/>
                <a:gd name="T8" fmla="*/ 151 w 158"/>
                <a:gd name="T9" fmla="*/ 152 h 175"/>
                <a:gd name="T10" fmla="*/ 153 w 158"/>
                <a:gd name="T11" fmla="*/ 152 h 175"/>
                <a:gd name="T12" fmla="*/ 155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2 w 158"/>
                <a:gd name="T19" fmla="*/ 2 h 175"/>
                <a:gd name="T20" fmla="*/ 151 w 158"/>
                <a:gd name="T21" fmla="*/ 1 h 175"/>
                <a:gd name="T22" fmla="*/ 150 w 158"/>
                <a:gd name="T23" fmla="*/ 1 h 175"/>
                <a:gd name="T24" fmla="*/ 148 w 158"/>
                <a:gd name="T25" fmla="*/ 0 h 175"/>
                <a:gd name="T26" fmla="*/ 146 w 158"/>
                <a:gd name="T27" fmla="*/ 0 h 175"/>
                <a:gd name="T28" fmla="*/ 144 w 158"/>
                <a:gd name="T29" fmla="*/ 0 h 175"/>
                <a:gd name="T30" fmla="*/ 142 w 158"/>
                <a:gd name="T31" fmla="*/ 0 h 175"/>
                <a:gd name="T32" fmla="*/ 140 w 158"/>
                <a:gd name="T33" fmla="*/ 0 h 175"/>
                <a:gd name="T34" fmla="*/ 139 w 158"/>
                <a:gd name="T35" fmla="*/ 0 h 175"/>
                <a:gd name="T36" fmla="*/ 4 w 158"/>
                <a:gd name="T37" fmla="*/ 5 h 175"/>
                <a:gd name="T38" fmla="*/ 3 w 158"/>
                <a:gd name="T39" fmla="*/ 5 h 175"/>
                <a:gd name="T40" fmla="*/ 2 w 158"/>
                <a:gd name="T41" fmla="*/ 5 h 175"/>
                <a:gd name="T42" fmla="*/ 1 w 158"/>
                <a:gd name="T43" fmla="*/ 6 h 175"/>
                <a:gd name="T44" fmla="*/ 1 w 158"/>
                <a:gd name="T45" fmla="*/ 6 h 175"/>
                <a:gd name="T46" fmla="*/ 1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1 w 158"/>
                <a:gd name="T55" fmla="*/ 170 h 175"/>
                <a:gd name="T56" fmla="*/ 11 w 158"/>
                <a:gd name="T57" fmla="*/ 171 h 175"/>
                <a:gd name="T58" fmla="*/ 12 w 158"/>
                <a:gd name="T59" fmla="*/ 171 h 175"/>
                <a:gd name="T60" fmla="*/ 12 w 158"/>
                <a:gd name="T61" fmla="*/ 172 h 175"/>
                <a:gd name="T62" fmla="*/ 13 w 158"/>
                <a:gd name="T63" fmla="*/ 173 h 175"/>
                <a:gd name="T64" fmla="*/ 13 w 158"/>
                <a:gd name="T65" fmla="*/ 173 h 175"/>
                <a:gd name="T66" fmla="*/ 13 w 158"/>
                <a:gd name="T67" fmla="*/ 173 h 175"/>
                <a:gd name="T68" fmla="*/ 14 w 158"/>
                <a:gd name="T69" fmla="*/ 175 h 175"/>
                <a:gd name="T70" fmla="*/ 15 w 158"/>
                <a:gd name="T71" fmla="*/ 175 h 175"/>
                <a:gd name="T72" fmla="*/ 144 w 158"/>
                <a:gd name="T73" fmla="*/ 154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4" y="154"/>
                  </a:moveTo>
                  <a:lnTo>
                    <a:pt x="145" y="154"/>
                  </a:lnTo>
                  <a:lnTo>
                    <a:pt x="147" y="154"/>
                  </a:lnTo>
                  <a:lnTo>
                    <a:pt x="149" y="153"/>
                  </a:lnTo>
                  <a:lnTo>
                    <a:pt x="151" y="152"/>
                  </a:lnTo>
                  <a:lnTo>
                    <a:pt x="153" y="152"/>
                  </a:lnTo>
                  <a:lnTo>
                    <a:pt x="155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2" y="2"/>
                  </a:lnTo>
                  <a:lnTo>
                    <a:pt x="151" y="1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2" y="171"/>
                  </a:lnTo>
                  <a:lnTo>
                    <a:pt x="12" y="172"/>
                  </a:lnTo>
                  <a:lnTo>
                    <a:pt x="13" y="173"/>
                  </a:lnTo>
                  <a:lnTo>
                    <a:pt x="13" y="173"/>
                  </a:lnTo>
                  <a:lnTo>
                    <a:pt x="13" y="173"/>
                  </a:lnTo>
                  <a:lnTo>
                    <a:pt x="14" y="175"/>
                  </a:lnTo>
                  <a:lnTo>
                    <a:pt x="15" y="175"/>
                  </a:lnTo>
                  <a:lnTo>
                    <a:pt x="144" y="154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0" name="Freeform 720">
              <a:extLst>
                <a:ext uri="{FF2B5EF4-FFF2-40B4-BE49-F238E27FC236}">
                  <a16:creationId xmlns:a16="http://schemas.microsoft.com/office/drawing/2014/main" id="{CDFCAFC9-4E77-4FB0-8812-657D3613B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313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3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3 h 7"/>
                <a:gd name="T14" fmla="*/ 3 w 15"/>
                <a:gd name="T15" fmla="*/ 4 h 7"/>
                <a:gd name="T16" fmla="*/ 1 w 15"/>
                <a:gd name="T17" fmla="*/ 4 h 7"/>
                <a:gd name="T18" fmla="*/ 0 w 15"/>
                <a:gd name="T19" fmla="*/ 4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5 h 7"/>
                <a:gd name="T28" fmla="*/ 7 w 15"/>
                <a:gd name="T29" fmla="*/ 4 h 7"/>
                <a:gd name="T30" fmla="*/ 9 w 15"/>
                <a:gd name="T31" fmla="*/ 4 h 7"/>
                <a:gd name="T32" fmla="*/ 11 w 15"/>
                <a:gd name="T33" fmla="*/ 3 h 7"/>
                <a:gd name="T34" fmla="*/ 14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1" name="Freeform 721">
              <a:extLst>
                <a:ext uri="{FF2B5EF4-FFF2-40B4-BE49-F238E27FC236}">
                  <a16:creationId xmlns:a16="http://schemas.microsoft.com/office/drawing/2014/main" id="{919948A1-C768-4F70-A7C4-7F465691D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166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6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2" name="Freeform 722">
              <a:extLst>
                <a:ext uri="{FF2B5EF4-FFF2-40B4-BE49-F238E27FC236}">
                  <a16:creationId xmlns:a16="http://schemas.microsoft.com/office/drawing/2014/main" id="{B6BCB8F4-07A9-4C63-B481-8E14CAA64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3162"/>
              <a:ext cx="14" cy="4"/>
            </a:xfrm>
            <a:custGeom>
              <a:avLst/>
              <a:gdLst>
                <a:gd name="T0" fmla="*/ 0 w 14"/>
                <a:gd name="T1" fmla="*/ 0 h 4"/>
                <a:gd name="T2" fmla="*/ 0 w 14"/>
                <a:gd name="T3" fmla="*/ 2 h 4"/>
                <a:gd name="T4" fmla="*/ 1 w 14"/>
                <a:gd name="T5" fmla="*/ 2 h 4"/>
                <a:gd name="T6" fmla="*/ 3 w 14"/>
                <a:gd name="T7" fmla="*/ 2 h 4"/>
                <a:gd name="T8" fmla="*/ 5 w 14"/>
                <a:gd name="T9" fmla="*/ 2 h 4"/>
                <a:gd name="T10" fmla="*/ 7 w 14"/>
                <a:gd name="T11" fmla="*/ 3 h 4"/>
                <a:gd name="T12" fmla="*/ 9 w 14"/>
                <a:gd name="T13" fmla="*/ 3 h 4"/>
                <a:gd name="T14" fmla="*/ 11 w 14"/>
                <a:gd name="T15" fmla="*/ 4 h 4"/>
                <a:gd name="T16" fmla="*/ 12 w 14"/>
                <a:gd name="T17" fmla="*/ 4 h 4"/>
                <a:gd name="T18" fmla="*/ 12 w 14"/>
                <a:gd name="T19" fmla="*/ 4 h 4"/>
                <a:gd name="T20" fmla="*/ 14 w 14"/>
                <a:gd name="T21" fmla="*/ 4 h 4"/>
                <a:gd name="T22" fmla="*/ 13 w 14"/>
                <a:gd name="T23" fmla="*/ 2 h 4"/>
                <a:gd name="T24" fmla="*/ 11 w 14"/>
                <a:gd name="T25" fmla="*/ 2 h 4"/>
                <a:gd name="T26" fmla="*/ 9 w 14"/>
                <a:gd name="T27" fmla="*/ 2 h 4"/>
                <a:gd name="T28" fmla="*/ 8 w 14"/>
                <a:gd name="T29" fmla="*/ 0 h 4"/>
                <a:gd name="T30" fmla="*/ 5 w 14"/>
                <a:gd name="T31" fmla="*/ 0 h 4"/>
                <a:gd name="T32" fmla="*/ 3 w 14"/>
                <a:gd name="T33" fmla="*/ 0 h 4"/>
                <a:gd name="T34" fmla="*/ 1 w 14"/>
                <a:gd name="T35" fmla="*/ 0 h 4"/>
                <a:gd name="T36" fmla="*/ 0 w 14"/>
                <a:gd name="T37" fmla="*/ 0 h 4"/>
                <a:gd name="T38" fmla="*/ 0 w 14"/>
                <a:gd name="T3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4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7" y="3"/>
                  </a:lnTo>
                  <a:lnTo>
                    <a:pt x="9" y="3"/>
                  </a:lnTo>
                  <a:lnTo>
                    <a:pt x="11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9" y="2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3" name="Freeform 723">
              <a:extLst>
                <a:ext uri="{FF2B5EF4-FFF2-40B4-BE49-F238E27FC236}">
                  <a16:creationId xmlns:a16="http://schemas.microsoft.com/office/drawing/2014/main" id="{E0AF094E-441D-4A04-A334-D01F1096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162"/>
              <a:ext cx="135" cy="8"/>
            </a:xfrm>
            <a:custGeom>
              <a:avLst/>
              <a:gdLst>
                <a:gd name="T0" fmla="*/ 0 w 135"/>
                <a:gd name="T1" fmla="*/ 6 h 8"/>
                <a:gd name="T2" fmla="*/ 0 w 135"/>
                <a:gd name="T3" fmla="*/ 8 h 8"/>
                <a:gd name="T4" fmla="*/ 135 w 135"/>
                <a:gd name="T5" fmla="*/ 2 h 8"/>
                <a:gd name="T6" fmla="*/ 135 w 135"/>
                <a:gd name="T7" fmla="*/ 0 h 8"/>
                <a:gd name="T8" fmla="*/ 0 w 135"/>
                <a:gd name="T9" fmla="*/ 6 h 8"/>
                <a:gd name="T10" fmla="*/ 0 w 135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8">
                  <a:moveTo>
                    <a:pt x="0" y="6"/>
                  </a:moveTo>
                  <a:lnTo>
                    <a:pt x="0" y="8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4" name="Freeform 724">
              <a:extLst>
                <a:ext uri="{FF2B5EF4-FFF2-40B4-BE49-F238E27FC236}">
                  <a16:creationId xmlns:a16="http://schemas.microsoft.com/office/drawing/2014/main" id="{3E26921D-E654-4F64-A2D0-AFCC8E528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168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2 w 5"/>
                <a:gd name="T7" fmla="*/ 4 h 5"/>
                <a:gd name="T8" fmla="*/ 2 w 5"/>
                <a:gd name="T9" fmla="*/ 3 h 5"/>
                <a:gd name="T10" fmla="*/ 3 w 5"/>
                <a:gd name="T11" fmla="*/ 3 h 5"/>
                <a:gd name="T12" fmla="*/ 3 w 5"/>
                <a:gd name="T13" fmla="*/ 3 h 5"/>
                <a:gd name="T14" fmla="*/ 4 w 5"/>
                <a:gd name="T15" fmla="*/ 2 h 5"/>
                <a:gd name="T16" fmla="*/ 4 w 5"/>
                <a:gd name="T17" fmla="*/ 2 h 5"/>
                <a:gd name="T18" fmla="*/ 5 w 5"/>
                <a:gd name="T19" fmla="*/ 2 h 5"/>
                <a:gd name="T20" fmla="*/ 5 w 5"/>
                <a:gd name="T21" fmla="*/ 0 h 5"/>
                <a:gd name="T22" fmla="*/ 4 w 5"/>
                <a:gd name="T23" fmla="*/ 0 h 5"/>
                <a:gd name="T24" fmla="*/ 3 w 5"/>
                <a:gd name="T25" fmla="*/ 0 h 5"/>
                <a:gd name="T26" fmla="*/ 2 w 5"/>
                <a:gd name="T27" fmla="*/ 1 h 5"/>
                <a:gd name="T28" fmla="*/ 1 w 5"/>
                <a:gd name="T29" fmla="*/ 2 h 5"/>
                <a:gd name="T30" fmla="*/ 1 w 5"/>
                <a:gd name="T31" fmla="*/ 2 h 5"/>
                <a:gd name="T32" fmla="*/ 0 w 5"/>
                <a:gd name="T33" fmla="*/ 3 h 5"/>
                <a:gd name="T34" fmla="*/ 0 w 5"/>
                <a:gd name="T35" fmla="*/ 4 h 5"/>
                <a:gd name="T36" fmla="*/ 0 w 5"/>
                <a:gd name="T37" fmla="*/ 5 h 5"/>
                <a:gd name="T38" fmla="*/ 0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5" name="Freeform 725">
              <a:extLst>
                <a:ext uri="{FF2B5EF4-FFF2-40B4-BE49-F238E27FC236}">
                  <a16:creationId xmlns:a16="http://schemas.microsoft.com/office/drawing/2014/main" id="{172EC1A6-90B2-44F6-B67C-57DD10A63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173"/>
              <a:ext cx="13" cy="161"/>
            </a:xfrm>
            <a:custGeom>
              <a:avLst/>
              <a:gdLst>
                <a:gd name="T0" fmla="*/ 11 w 13"/>
                <a:gd name="T1" fmla="*/ 161 h 161"/>
                <a:gd name="T2" fmla="*/ 13 w 13"/>
                <a:gd name="T3" fmla="*/ 161 h 161"/>
                <a:gd name="T4" fmla="*/ 2 w 13"/>
                <a:gd name="T5" fmla="*/ 0 h 161"/>
                <a:gd name="T6" fmla="*/ 0 w 13"/>
                <a:gd name="T7" fmla="*/ 0 h 161"/>
                <a:gd name="T8" fmla="*/ 11 w 13"/>
                <a:gd name="T9" fmla="*/ 161 h 161"/>
                <a:gd name="T10" fmla="*/ 11 w 13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1">
                  <a:moveTo>
                    <a:pt x="11" y="161"/>
                  </a:moveTo>
                  <a:lnTo>
                    <a:pt x="13" y="16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61"/>
                  </a:lnTo>
                  <a:lnTo>
                    <a:pt x="11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6" name="Freeform 726">
              <a:extLst>
                <a:ext uri="{FF2B5EF4-FFF2-40B4-BE49-F238E27FC236}">
                  <a16:creationId xmlns:a16="http://schemas.microsoft.com/office/drawing/2014/main" id="{7151563A-615A-4895-A40B-88C0CF7F1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334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2 h 6"/>
                <a:gd name="T8" fmla="*/ 3 w 6"/>
                <a:gd name="T9" fmla="*/ 2 h 6"/>
                <a:gd name="T10" fmla="*/ 3 w 6"/>
                <a:gd name="T11" fmla="*/ 2 h 6"/>
                <a:gd name="T12" fmla="*/ 3 w 6"/>
                <a:gd name="T13" fmla="*/ 1 h 6"/>
                <a:gd name="T14" fmla="*/ 2 w 6"/>
                <a:gd name="T15" fmla="*/ 1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1 h 6"/>
                <a:gd name="T24" fmla="*/ 1 w 6"/>
                <a:gd name="T25" fmla="*/ 2 h 6"/>
                <a:gd name="T26" fmla="*/ 1 w 6"/>
                <a:gd name="T27" fmla="*/ 3 h 6"/>
                <a:gd name="T28" fmla="*/ 2 w 6"/>
                <a:gd name="T29" fmla="*/ 3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7" name="Freeform 727">
              <a:extLst>
                <a:ext uri="{FF2B5EF4-FFF2-40B4-BE49-F238E27FC236}">
                  <a16:creationId xmlns:a16="http://schemas.microsoft.com/office/drawing/2014/main" id="{5C03B535-CF26-4482-BA4A-042AABAF0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317"/>
              <a:ext cx="129" cy="23"/>
            </a:xfrm>
            <a:custGeom>
              <a:avLst/>
              <a:gdLst>
                <a:gd name="T0" fmla="*/ 129 w 129"/>
                <a:gd name="T1" fmla="*/ 3 h 23"/>
                <a:gd name="T2" fmla="*/ 129 w 129"/>
                <a:gd name="T3" fmla="*/ 0 h 23"/>
                <a:gd name="T4" fmla="*/ 0 w 129"/>
                <a:gd name="T5" fmla="*/ 20 h 23"/>
                <a:gd name="T6" fmla="*/ 1 w 129"/>
                <a:gd name="T7" fmla="*/ 23 h 23"/>
                <a:gd name="T8" fmla="*/ 129 w 129"/>
                <a:gd name="T9" fmla="*/ 3 h 23"/>
                <a:gd name="T10" fmla="*/ 129 w 129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3">
                  <a:moveTo>
                    <a:pt x="129" y="3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3"/>
                  </a:lnTo>
                  <a:lnTo>
                    <a:pt x="129" y="3"/>
                  </a:lnTo>
                  <a:lnTo>
                    <a:pt x="129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8" name="Freeform 728">
              <a:extLst>
                <a:ext uri="{FF2B5EF4-FFF2-40B4-BE49-F238E27FC236}">
                  <a16:creationId xmlns:a16="http://schemas.microsoft.com/office/drawing/2014/main" id="{BA6DA42E-0682-44F3-970D-ED04E19A34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177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49" name="Freeform 729">
              <a:extLst>
                <a:ext uri="{FF2B5EF4-FFF2-40B4-BE49-F238E27FC236}">
                  <a16:creationId xmlns:a16="http://schemas.microsoft.com/office/drawing/2014/main" id="{83097790-A9DA-47C9-9B9D-B12B0CACF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176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0" name="Freeform 730">
              <a:extLst>
                <a:ext uri="{FF2B5EF4-FFF2-40B4-BE49-F238E27FC236}">
                  <a16:creationId xmlns:a16="http://schemas.microsoft.com/office/drawing/2014/main" id="{E5E46118-779B-467A-A845-C2D58C8EB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176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1" name="Freeform 731">
              <a:extLst>
                <a:ext uri="{FF2B5EF4-FFF2-40B4-BE49-F238E27FC236}">
                  <a16:creationId xmlns:a16="http://schemas.microsoft.com/office/drawing/2014/main" id="{2CDB88DF-786E-46FA-AC4A-92EED8FAF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184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2" name="Freeform 732">
              <a:extLst>
                <a:ext uri="{FF2B5EF4-FFF2-40B4-BE49-F238E27FC236}">
                  <a16:creationId xmlns:a16="http://schemas.microsoft.com/office/drawing/2014/main" id="{BE0D36D2-2B4E-4B73-A8F5-2CB3064D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298"/>
              <a:ext cx="123" cy="17"/>
            </a:xfrm>
            <a:custGeom>
              <a:avLst/>
              <a:gdLst>
                <a:gd name="T0" fmla="*/ 123 w 123"/>
                <a:gd name="T1" fmla="*/ 2 h 17"/>
                <a:gd name="T2" fmla="*/ 121 w 123"/>
                <a:gd name="T3" fmla="*/ 2 h 17"/>
                <a:gd name="T4" fmla="*/ 122 w 123"/>
                <a:gd name="T5" fmla="*/ 0 h 17"/>
                <a:gd name="T6" fmla="*/ 0 w 123"/>
                <a:gd name="T7" fmla="*/ 15 h 17"/>
                <a:gd name="T8" fmla="*/ 0 w 123"/>
                <a:gd name="T9" fmla="*/ 17 h 17"/>
                <a:gd name="T10" fmla="*/ 122 w 123"/>
                <a:gd name="T11" fmla="*/ 3 h 17"/>
                <a:gd name="T12" fmla="*/ 123 w 123"/>
                <a:gd name="T13" fmla="*/ 2 h 17"/>
                <a:gd name="T14" fmla="*/ 122 w 123"/>
                <a:gd name="T15" fmla="*/ 3 h 17"/>
                <a:gd name="T16" fmla="*/ 123 w 123"/>
                <a:gd name="T17" fmla="*/ 2 h 17"/>
                <a:gd name="T18" fmla="*/ 123 w 123"/>
                <a:gd name="T1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7">
                  <a:moveTo>
                    <a:pt x="123" y="2"/>
                  </a:moveTo>
                  <a:lnTo>
                    <a:pt x="121" y="2"/>
                  </a:lnTo>
                  <a:lnTo>
                    <a:pt x="122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22" y="3"/>
                  </a:lnTo>
                  <a:lnTo>
                    <a:pt x="123" y="2"/>
                  </a:lnTo>
                  <a:lnTo>
                    <a:pt x="122" y="3"/>
                  </a:lnTo>
                  <a:lnTo>
                    <a:pt x="123" y="2"/>
                  </a:lnTo>
                  <a:lnTo>
                    <a:pt x="12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3" name="Freeform 733">
              <a:extLst>
                <a:ext uri="{FF2B5EF4-FFF2-40B4-BE49-F238E27FC236}">
                  <a16:creationId xmlns:a16="http://schemas.microsoft.com/office/drawing/2014/main" id="{86A75510-1AAD-4B61-811D-BCE151FC3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385"/>
              <a:ext cx="47" cy="14"/>
            </a:xfrm>
            <a:custGeom>
              <a:avLst/>
              <a:gdLst>
                <a:gd name="T0" fmla="*/ 47 w 47"/>
                <a:gd name="T1" fmla="*/ 0 h 14"/>
                <a:gd name="T2" fmla="*/ 0 w 47"/>
                <a:gd name="T3" fmla="*/ 7 h 14"/>
                <a:gd name="T4" fmla="*/ 0 w 47"/>
                <a:gd name="T5" fmla="*/ 14 h 14"/>
                <a:gd name="T6" fmla="*/ 46 w 47"/>
                <a:gd name="T7" fmla="*/ 6 h 14"/>
                <a:gd name="T8" fmla="*/ 47 w 4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">
                  <a:moveTo>
                    <a:pt x="47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6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4" name="Freeform 734">
              <a:extLst>
                <a:ext uri="{FF2B5EF4-FFF2-40B4-BE49-F238E27FC236}">
                  <a16:creationId xmlns:a16="http://schemas.microsoft.com/office/drawing/2014/main" id="{74EC79B4-64DC-4B66-8E16-082199F6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384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3 w 49"/>
                <a:gd name="T3" fmla="*/ 8 h 9"/>
                <a:gd name="T4" fmla="*/ 2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2 w 49"/>
                <a:gd name="T11" fmla="*/ 7 h 9"/>
                <a:gd name="T12" fmla="*/ 0 w 49"/>
                <a:gd name="T13" fmla="*/ 8 h 9"/>
                <a:gd name="T14" fmla="*/ 2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3" y="8"/>
                  </a:lnTo>
                  <a:lnTo>
                    <a:pt x="2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2" y="7"/>
                  </a:lnTo>
                  <a:lnTo>
                    <a:pt x="0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5" name="Freeform 735">
              <a:extLst>
                <a:ext uri="{FF2B5EF4-FFF2-40B4-BE49-F238E27FC236}">
                  <a16:creationId xmlns:a16="http://schemas.microsoft.com/office/drawing/2014/main" id="{F3BB9D01-0700-4343-9B3E-CBF6168AA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392"/>
              <a:ext cx="3" cy="8"/>
            </a:xfrm>
            <a:custGeom>
              <a:avLst/>
              <a:gdLst>
                <a:gd name="T0" fmla="*/ 2 w 3"/>
                <a:gd name="T1" fmla="*/ 8 h 8"/>
                <a:gd name="T2" fmla="*/ 2 w 3"/>
                <a:gd name="T3" fmla="*/ 6 h 8"/>
                <a:gd name="T4" fmla="*/ 3 w 3"/>
                <a:gd name="T5" fmla="*/ 7 h 8"/>
                <a:gd name="T6" fmla="*/ 3 w 3"/>
                <a:gd name="T7" fmla="*/ 0 h 8"/>
                <a:gd name="T8" fmla="*/ 0 w 3"/>
                <a:gd name="T9" fmla="*/ 0 h 8"/>
                <a:gd name="T10" fmla="*/ 0 w 3"/>
                <a:gd name="T11" fmla="*/ 7 h 8"/>
                <a:gd name="T12" fmla="*/ 2 w 3"/>
                <a:gd name="T13" fmla="*/ 8 h 8"/>
                <a:gd name="T14" fmla="*/ 0 w 3"/>
                <a:gd name="T15" fmla="*/ 7 h 8"/>
                <a:gd name="T16" fmla="*/ 0 w 3"/>
                <a:gd name="T17" fmla="*/ 8 h 8"/>
                <a:gd name="T18" fmla="*/ 2 w 3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lnTo>
                    <a:pt x="2" y="6"/>
                  </a:lnTo>
                  <a:lnTo>
                    <a:pt x="3" y="7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2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2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6" name="Freeform 736">
              <a:extLst>
                <a:ext uri="{FF2B5EF4-FFF2-40B4-BE49-F238E27FC236}">
                  <a16:creationId xmlns:a16="http://schemas.microsoft.com/office/drawing/2014/main" id="{2C7FE7F0-F9B8-4828-A761-EBE8C1285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390"/>
              <a:ext cx="48" cy="10"/>
            </a:xfrm>
            <a:custGeom>
              <a:avLst/>
              <a:gdLst>
                <a:gd name="T0" fmla="*/ 48 w 48"/>
                <a:gd name="T1" fmla="*/ 1 h 10"/>
                <a:gd name="T2" fmla="*/ 45 w 48"/>
                <a:gd name="T3" fmla="*/ 1 h 10"/>
                <a:gd name="T4" fmla="*/ 46 w 48"/>
                <a:gd name="T5" fmla="*/ 0 h 10"/>
                <a:gd name="T6" fmla="*/ 0 w 48"/>
                <a:gd name="T7" fmla="*/ 8 h 10"/>
                <a:gd name="T8" fmla="*/ 0 w 48"/>
                <a:gd name="T9" fmla="*/ 10 h 10"/>
                <a:gd name="T10" fmla="*/ 47 w 48"/>
                <a:gd name="T11" fmla="*/ 2 h 10"/>
                <a:gd name="T12" fmla="*/ 47 w 48"/>
                <a:gd name="T13" fmla="*/ 1 h 10"/>
                <a:gd name="T14" fmla="*/ 47 w 48"/>
                <a:gd name="T15" fmla="*/ 2 h 10"/>
                <a:gd name="T16" fmla="*/ 47 w 48"/>
                <a:gd name="T17" fmla="*/ 2 h 10"/>
                <a:gd name="T18" fmla="*/ 48 w 48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0">
                  <a:moveTo>
                    <a:pt x="48" y="1"/>
                  </a:moveTo>
                  <a:lnTo>
                    <a:pt x="45" y="1"/>
                  </a:lnTo>
                  <a:lnTo>
                    <a:pt x="4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7" y="2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7" name="Freeform 737">
              <a:extLst>
                <a:ext uri="{FF2B5EF4-FFF2-40B4-BE49-F238E27FC236}">
                  <a16:creationId xmlns:a16="http://schemas.microsoft.com/office/drawing/2014/main" id="{DF4A0229-39A1-4B4E-877F-A27B6E8E0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3384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8" name="Freeform 738">
              <a:extLst>
                <a:ext uri="{FF2B5EF4-FFF2-40B4-BE49-F238E27FC236}">
                  <a16:creationId xmlns:a16="http://schemas.microsoft.com/office/drawing/2014/main" id="{ABAD3DB7-8726-4E3E-AF32-4DC4BCB74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83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59" name="Freeform 739">
              <a:extLst>
                <a:ext uri="{FF2B5EF4-FFF2-40B4-BE49-F238E27FC236}">
                  <a16:creationId xmlns:a16="http://schemas.microsoft.com/office/drawing/2014/main" id="{1ED31C26-DB9E-41A3-B4F3-AECC1016C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382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60" name="Rectangle 740">
              <a:extLst>
                <a:ext uri="{FF2B5EF4-FFF2-40B4-BE49-F238E27FC236}">
                  <a16:creationId xmlns:a16="http://schemas.microsoft.com/office/drawing/2014/main" id="{C469C82F-CE7B-4A45-A8FD-B04953329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164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461" name="Rectangle 741">
            <a:extLst>
              <a:ext uri="{FF2B5EF4-FFF2-40B4-BE49-F238E27FC236}">
                <a16:creationId xmlns:a16="http://schemas.microsoft.com/office/drawing/2014/main" id="{D181EF3B-5C21-44B4-9F63-77F791D75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5092700"/>
            <a:ext cx="50482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7916" name="Group 742">
            <a:extLst>
              <a:ext uri="{FF2B5EF4-FFF2-40B4-BE49-F238E27FC236}">
                <a16:creationId xmlns:a16="http://schemas.microsoft.com/office/drawing/2014/main" id="{B10E01E6-75B0-4345-8323-E5A38ACE820D}"/>
              </a:ext>
            </a:extLst>
          </p:cNvPr>
          <p:cNvGrpSpPr>
            <a:grpSpLocks/>
          </p:cNvGrpSpPr>
          <p:nvPr/>
        </p:nvGrpSpPr>
        <p:grpSpPr bwMode="auto">
          <a:xfrm>
            <a:off x="5418138" y="5910263"/>
            <a:ext cx="498475" cy="477837"/>
            <a:chOff x="3591" y="3677"/>
            <a:chExt cx="314" cy="301"/>
          </a:xfrm>
        </p:grpSpPr>
        <p:sp>
          <p:nvSpPr>
            <p:cNvPr id="31463" name="Freeform 743">
              <a:extLst>
                <a:ext uri="{FF2B5EF4-FFF2-40B4-BE49-F238E27FC236}">
                  <a16:creationId xmlns:a16="http://schemas.microsoft.com/office/drawing/2014/main" id="{D632B95E-21D8-4D9A-B139-2941050FF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685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3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3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64" name="Freeform 744">
              <a:extLst>
                <a:ext uri="{FF2B5EF4-FFF2-40B4-BE49-F238E27FC236}">
                  <a16:creationId xmlns:a16="http://schemas.microsoft.com/office/drawing/2014/main" id="{0162609B-869D-41FB-BF83-458CEBF5D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3684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65" name="Freeform 745">
              <a:extLst>
                <a:ext uri="{FF2B5EF4-FFF2-40B4-BE49-F238E27FC236}">
                  <a16:creationId xmlns:a16="http://schemas.microsoft.com/office/drawing/2014/main" id="{2E67613C-C6E7-48D5-830C-B6580B14F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685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66" name="Freeform 746">
              <a:extLst>
                <a:ext uri="{FF2B5EF4-FFF2-40B4-BE49-F238E27FC236}">
                  <a16:creationId xmlns:a16="http://schemas.microsoft.com/office/drawing/2014/main" id="{0818B8AE-AADD-4763-A80B-2768357D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715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67" name="Freeform 747">
              <a:extLst>
                <a:ext uri="{FF2B5EF4-FFF2-40B4-BE49-F238E27FC236}">
                  <a16:creationId xmlns:a16="http://schemas.microsoft.com/office/drawing/2014/main" id="{8465331A-DB7B-4849-8E92-043EE6697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727"/>
              <a:ext cx="8" cy="102"/>
            </a:xfrm>
            <a:custGeom>
              <a:avLst/>
              <a:gdLst>
                <a:gd name="T0" fmla="*/ 8 w 8"/>
                <a:gd name="T1" fmla="*/ 101 h 102"/>
                <a:gd name="T2" fmla="*/ 7 w 8"/>
                <a:gd name="T3" fmla="*/ 100 h 102"/>
                <a:gd name="T4" fmla="*/ 8 w 8"/>
                <a:gd name="T5" fmla="*/ 101 h 102"/>
                <a:gd name="T6" fmla="*/ 2 w 8"/>
                <a:gd name="T7" fmla="*/ 0 h 102"/>
                <a:gd name="T8" fmla="*/ 0 w 8"/>
                <a:gd name="T9" fmla="*/ 0 h 102"/>
                <a:gd name="T10" fmla="*/ 6 w 8"/>
                <a:gd name="T11" fmla="*/ 102 h 102"/>
                <a:gd name="T12" fmla="*/ 6 w 8"/>
                <a:gd name="T13" fmla="*/ 102 h 102"/>
                <a:gd name="T14" fmla="*/ 6 w 8"/>
                <a:gd name="T15" fmla="*/ 102 h 102"/>
                <a:gd name="T16" fmla="*/ 6 w 8"/>
                <a:gd name="T17" fmla="*/ 102 h 102"/>
                <a:gd name="T18" fmla="*/ 7 w 8"/>
                <a:gd name="T19" fmla="*/ 102 h 102"/>
                <a:gd name="T20" fmla="*/ 7 w 8"/>
                <a:gd name="T21" fmla="*/ 102 h 102"/>
                <a:gd name="T22" fmla="*/ 8 w 8"/>
                <a:gd name="T23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2">
                  <a:moveTo>
                    <a:pt x="8" y="101"/>
                  </a:moveTo>
                  <a:lnTo>
                    <a:pt x="7" y="100"/>
                  </a:lnTo>
                  <a:lnTo>
                    <a:pt x="8" y="101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68" name="Freeform 748">
              <a:extLst>
                <a:ext uri="{FF2B5EF4-FFF2-40B4-BE49-F238E27FC236}">
                  <a16:creationId xmlns:a16="http://schemas.microsoft.com/office/drawing/2014/main" id="{D2CA86F4-186C-420D-97D4-C79E6054F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3827"/>
              <a:ext cx="89" cy="28"/>
            </a:xfrm>
            <a:custGeom>
              <a:avLst/>
              <a:gdLst>
                <a:gd name="T0" fmla="*/ 89 w 89"/>
                <a:gd name="T1" fmla="*/ 26 h 28"/>
                <a:gd name="T2" fmla="*/ 87 w 89"/>
                <a:gd name="T3" fmla="*/ 27 h 28"/>
                <a:gd name="T4" fmla="*/ 89 w 89"/>
                <a:gd name="T5" fmla="*/ 26 h 28"/>
                <a:gd name="T6" fmla="*/ 1 w 89"/>
                <a:gd name="T7" fmla="*/ 0 h 28"/>
                <a:gd name="T8" fmla="*/ 0 w 89"/>
                <a:gd name="T9" fmla="*/ 2 h 28"/>
                <a:gd name="T10" fmla="*/ 88 w 89"/>
                <a:gd name="T11" fmla="*/ 28 h 28"/>
                <a:gd name="T12" fmla="*/ 89 w 89"/>
                <a:gd name="T13" fmla="*/ 27 h 28"/>
                <a:gd name="T14" fmla="*/ 88 w 89"/>
                <a:gd name="T15" fmla="*/ 28 h 28"/>
                <a:gd name="T16" fmla="*/ 89 w 89"/>
                <a:gd name="T17" fmla="*/ 28 h 28"/>
                <a:gd name="T18" fmla="*/ 89 w 89"/>
                <a:gd name="T19" fmla="*/ 27 h 28"/>
                <a:gd name="T20" fmla="*/ 89 w 89"/>
                <a:gd name="T21" fmla="*/ 26 h 28"/>
                <a:gd name="T22" fmla="*/ 89 w 89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8">
                  <a:moveTo>
                    <a:pt x="89" y="26"/>
                  </a:moveTo>
                  <a:lnTo>
                    <a:pt x="87" y="27"/>
                  </a:lnTo>
                  <a:lnTo>
                    <a:pt x="89" y="26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8"/>
                  </a:lnTo>
                  <a:lnTo>
                    <a:pt x="89" y="27"/>
                  </a:lnTo>
                  <a:lnTo>
                    <a:pt x="88" y="28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6"/>
                  </a:lnTo>
                  <a:lnTo>
                    <a:pt x="8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69" name="Freeform 749">
              <a:extLst>
                <a:ext uri="{FF2B5EF4-FFF2-40B4-BE49-F238E27FC236}">
                  <a16:creationId xmlns:a16="http://schemas.microsoft.com/office/drawing/2014/main" id="{4D5220D6-B920-4B96-A8A6-352131059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3843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0" name="Freeform 750">
              <a:extLst>
                <a:ext uri="{FF2B5EF4-FFF2-40B4-BE49-F238E27FC236}">
                  <a16:creationId xmlns:a16="http://schemas.microsoft.com/office/drawing/2014/main" id="{31164E3C-C4C3-4AA1-AA4D-E0E67D81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3863"/>
              <a:ext cx="115" cy="41"/>
            </a:xfrm>
            <a:custGeom>
              <a:avLst/>
              <a:gdLst>
                <a:gd name="T0" fmla="*/ 115 w 115"/>
                <a:gd name="T1" fmla="*/ 41 h 41"/>
                <a:gd name="T2" fmla="*/ 113 w 115"/>
                <a:gd name="T3" fmla="*/ 39 h 41"/>
                <a:gd name="T4" fmla="*/ 115 w 115"/>
                <a:gd name="T5" fmla="*/ 39 h 41"/>
                <a:gd name="T6" fmla="*/ 1 w 115"/>
                <a:gd name="T7" fmla="*/ 0 h 41"/>
                <a:gd name="T8" fmla="*/ 0 w 115"/>
                <a:gd name="T9" fmla="*/ 2 h 41"/>
                <a:gd name="T10" fmla="*/ 113 w 115"/>
                <a:gd name="T11" fmla="*/ 41 h 41"/>
                <a:gd name="T12" fmla="*/ 115 w 115"/>
                <a:gd name="T13" fmla="*/ 41 h 41"/>
                <a:gd name="T14" fmla="*/ 113 w 115"/>
                <a:gd name="T15" fmla="*/ 41 h 41"/>
                <a:gd name="T16" fmla="*/ 115 w 115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1">
                  <a:moveTo>
                    <a:pt x="115" y="41"/>
                  </a:moveTo>
                  <a:lnTo>
                    <a:pt x="113" y="39"/>
                  </a:lnTo>
                  <a:lnTo>
                    <a:pt x="115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3" y="41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1" name="Freeform 751">
              <a:extLst>
                <a:ext uri="{FF2B5EF4-FFF2-40B4-BE49-F238E27FC236}">
                  <a16:creationId xmlns:a16="http://schemas.microsoft.com/office/drawing/2014/main" id="{34D977AE-8CE5-43B7-ADC6-A798D22B7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876"/>
              <a:ext cx="161" cy="28"/>
            </a:xfrm>
            <a:custGeom>
              <a:avLst/>
              <a:gdLst>
                <a:gd name="T0" fmla="*/ 156 w 161"/>
                <a:gd name="T1" fmla="*/ 0 h 28"/>
                <a:gd name="T2" fmla="*/ 156 w 161"/>
                <a:gd name="T3" fmla="*/ 2 h 28"/>
                <a:gd name="T4" fmla="*/ 156 w 161"/>
                <a:gd name="T5" fmla="*/ 0 h 28"/>
                <a:gd name="T6" fmla="*/ 0 w 161"/>
                <a:gd name="T7" fmla="*/ 26 h 28"/>
                <a:gd name="T8" fmla="*/ 2 w 161"/>
                <a:gd name="T9" fmla="*/ 28 h 28"/>
                <a:gd name="T10" fmla="*/ 156 w 161"/>
                <a:gd name="T11" fmla="*/ 2 h 28"/>
                <a:gd name="T12" fmla="*/ 156 w 161"/>
                <a:gd name="T13" fmla="*/ 0 h 28"/>
                <a:gd name="T14" fmla="*/ 156 w 161"/>
                <a:gd name="T15" fmla="*/ 2 h 28"/>
                <a:gd name="T16" fmla="*/ 161 w 161"/>
                <a:gd name="T17" fmla="*/ 2 h 28"/>
                <a:gd name="T18" fmla="*/ 156 w 16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1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2" name="Freeform 752">
              <a:extLst>
                <a:ext uri="{FF2B5EF4-FFF2-40B4-BE49-F238E27FC236}">
                  <a16:creationId xmlns:a16="http://schemas.microsoft.com/office/drawing/2014/main" id="{9719F218-7600-43F4-AD97-8DC69910B8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841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3" name="Freeform 753">
              <a:extLst>
                <a:ext uri="{FF2B5EF4-FFF2-40B4-BE49-F238E27FC236}">
                  <a16:creationId xmlns:a16="http://schemas.microsoft.com/office/drawing/2014/main" id="{221B8F4E-970C-427C-82EF-5CAB40669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842"/>
              <a:ext cx="165" cy="23"/>
            </a:xfrm>
            <a:custGeom>
              <a:avLst/>
              <a:gdLst>
                <a:gd name="T0" fmla="*/ 3 w 165"/>
                <a:gd name="T1" fmla="*/ 23 h 23"/>
                <a:gd name="T2" fmla="*/ 4 w 165"/>
                <a:gd name="T3" fmla="*/ 21 h 23"/>
                <a:gd name="T4" fmla="*/ 3 w 165"/>
                <a:gd name="T5" fmla="*/ 23 h 23"/>
                <a:gd name="T6" fmla="*/ 165 w 165"/>
                <a:gd name="T7" fmla="*/ 2 h 23"/>
                <a:gd name="T8" fmla="*/ 165 w 165"/>
                <a:gd name="T9" fmla="*/ 0 h 23"/>
                <a:gd name="T10" fmla="*/ 3 w 165"/>
                <a:gd name="T11" fmla="*/ 21 h 23"/>
                <a:gd name="T12" fmla="*/ 3 w 165"/>
                <a:gd name="T13" fmla="*/ 23 h 23"/>
                <a:gd name="T14" fmla="*/ 3 w 165"/>
                <a:gd name="T15" fmla="*/ 21 h 23"/>
                <a:gd name="T16" fmla="*/ 0 w 165"/>
                <a:gd name="T17" fmla="*/ 21 h 23"/>
                <a:gd name="T18" fmla="*/ 3 w 165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3">
                  <a:moveTo>
                    <a:pt x="3" y="23"/>
                  </a:moveTo>
                  <a:lnTo>
                    <a:pt x="4" y="21"/>
                  </a:lnTo>
                  <a:lnTo>
                    <a:pt x="3" y="23"/>
                  </a:lnTo>
                  <a:lnTo>
                    <a:pt x="165" y="2"/>
                  </a:lnTo>
                  <a:lnTo>
                    <a:pt x="165" y="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4" name="Freeform 754">
              <a:extLst>
                <a:ext uri="{FF2B5EF4-FFF2-40B4-BE49-F238E27FC236}">
                  <a16:creationId xmlns:a16="http://schemas.microsoft.com/office/drawing/2014/main" id="{7ADD6471-C04C-4F4C-877D-3C9B608AD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878"/>
              <a:ext cx="157" cy="67"/>
            </a:xfrm>
            <a:custGeom>
              <a:avLst/>
              <a:gdLst>
                <a:gd name="T0" fmla="*/ 156 w 157"/>
                <a:gd name="T1" fmla="*/ 0 h 67"/>
                <a:gd name="T2" fmla="*/ 0 w 157"/>
                <a:gd name="T3" fmla="*/ 25 h 67"/>
                <a:gd name="T4" fmla="*/ 2 w 157"/>
                <a:gd name="T5" fmla="*/ 67 h 67"/>
                <a:gd name="T6" fmla="*/ 157 w 157"/>
                <a:gd name="T7" fmla="*/ 39 h 67"/>
                <a:gd name="T8" fmla="*/ 156 w 15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7">
                  <a:moveTo>
                    <a:pt x="156" y="0"/>
                  </a:moveTo>
                  <a:lnTo>
                    <a:pt x="0" y="25"/>
                  </a:lnTo>
                  <a:lnTo>
                    <a:pt x="2" y="67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5" name="Freeform 755">
              <a:extLst>
                <a:ext uri="{FF2B5EF4-FFF2-40B4-BE49-F238E27FC236}">
                  <a16:creationId xmlns:a16="http://schemas.microsoft.com/office/drawing/2014/main" id="{BFD1ED7B-CDCA-4C4B-8900-54FCDD4BE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876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3 w 157"/>
                <a:gd name="T3" fmla="*/ 27 h 28"/>
                <a:gd name="T4" fmla="*/ 3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3" y="27"/>
                  </a:lnTo>
                  <a:lnTo>
                    <a:pt x="3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6" name="Freeform 756">
              <a:extLst>
                <a:ext uri="{FF2B5EF4-FFF2-40B4-BE49-F238E27FC236}">
                  <a16:creationId xmlns:a16="http://schemas.microsoft.com/office/drawing/2014/main" id="{13BDE1D8-699B-47A6-821D-837CB2CD2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903"/>
              <a:ext cx="4" cy="43"/>
            </a:xfrm>
            <a:custGeom>
              <a:avLst/>
              <a:gdLst>
                <a:gd name="T0" fmla="*/ 3 w 4"/>
                <a:gd name="T1" fmla="*/ 43 h 43"/>
                <a:gd name="T2" fmla="*/ 1 w 4"/>
                <a:gd name="T3" fmla="*/ 40 h 43"/>
                <a:gd name="T4" fmla="*/ 4 w 4"/>
                <a:gd name="T5" fmla="*/ 42 h 43"/>
                <a:gd name="T6" fmla="*/ 3 w 4"/>
                <a:gd name="T7" fmla="*/ 0 h 43"/>
                <a:gd name="T8" fmla="*/ 0 w 4"/>
                <a:gd name="T9" fmla="*/ 0 h 43"/>
                <a:gd name="T10" fmla="*/ 1 w 4"/>
                <a:gd name="T11" fmla="*/ 42 h 43"/>
                <a:gd name="T12" fmla="*/ 3 w 4"/>
                <a:gd name="T13" fmla="*/ 43 h 43"/>
                <a:gd name="T14" fmla="*/ 1 w 4"/>
                <a:gd name="T15" fmla="*/ 42 h 43"/>
                <a:gd name="T16" fmla="*/ 1 w 4"/>
                <a:gd name="T17" fmla="*/ 43 h 43"/>
                <a:gd name="T18" fmla="*/ 3 w 4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3">
                  <a:moveTo>
                    <a:pt x="3" y="43"/>
                  </a:moveTo>
                  <a:lnTo>
                    <a:pt x="1" y="40"/>
                  </a:lnTo>
                  <a:lnTo>
                    <a:pt x="4" y="4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7" name="Freeform 757">
              <a:extLst>
                <a:ext uri="{FF2B5EF4-FFF2-40B4-BE49-F238E27FC236}">
                  <a16:creationId xmlns:a16="http://schemas.microsoft.com/office/drawing/2014/main" id="{82079968-83AA-482A-885D-33EE3ACDE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916"/>
              <a:ext cx="158" cy="30"/>
            </a:xfrm>
            <a:custGeom>
              <a:avLst/>
              <a:gdLst>
                <a:gd name="T0" fmla="*/ 158 w 158"/>
                <a:gd name="T1" fmla="*/ 1 h 30"/>
                <a:gd name="T2" fmla="*/ 156 w 158"/>
                <a:gd name="T3" fmla="*/ 1 h 30"/>
                <a:gd name="T4" fmla="*/ 156 w 158"/>
                <a:gd name="T5" fmla="*/ 0 h 30"/>
                <a:gd name="T6" fmla="*/ 0 w 158"/>
                <a:gd name="T7" fmla="*/ 27 h 30"/>
                <a:gd name="T8" fmla="*/ 2 w 158"/>
                <a:gd name="T9" fmla="*/ 30 h 30"/>
                <a:gd name="T10" fmla="*/ 157 w 158"/>
                <a:gd name="T11" fmla="*/ 2 h 30"/>
                <a:gd name="T12" fmla="*/ 158 w 158"/>
                <a:gd name="T13" fmla="*/ 1 h 30"/>
                <a:gd name="T14" fmla="*/ 157 w 158"/>
                <a:gd name="T15" fmla="*/ 2 h 30"/>
                <a:gd name="T16" fmla="*/ 158 w 158"/>
                <a:gd name="T17" fmla="*/ 1 h 30"/>
                <a:gd name="T18" fmla="*/ 158 w 158"/>
                <a:gd name="T1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30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8" name="Freeform 758">
              <a:extLst>
                <a:ext uri="{FF2B5EF4-FFF2-40B4-BE49-F238E27FC236}">
                  <a16:creationId xmlns:a16="http://schemas.microsoft.com/office/drawing/2014/main" id="{AFEB5B9E-C32D-4BA1-9FD4-87597F258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876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79" name="Freeform 759">
              <a:extLst>
                <a:ext uri="{FF2B5EF4-FFF2-40B4-BE49-F238E27FC236}">
                  <a16:creationId xmlns:a16="http://schemas.microsoft.com/office/drawing/2014/main" id="{E6376C02-E378-481B-BF67-713AA4996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830"/>
              <a:ext cx="80" cy="24"/>
            </a:xfrm>
            <a:custGeom>
              <a:avLst/>
              <a:gdLst>
                <a:gd name="T0" fmla="*/ 80 w 80"/>
                <a:gd name="T1" fmla="*/ 24 h 24"/>
                <a:gd name="T2" fmla="*/ 0 w 80"/>
                <a:gd name="T3" fmla="*/ 0 h 24"/>
                <a:gd name="T4" fmla="*/ 0 w 80"/>
                <a:gd name="T5" fmla="*/ 4 h 24"/>
                <a:gd name="T6" fmla="*/ 29 w 80"/>
                <a:gd name="T7" fmla="*/ 18 h 24"/>
                <a:gd name="T8" fmla="*/ 30 w 80"/>
                <a:gd name="T9" fmla="*/ 18 h 24"/>
                <a:gd name="T10" fmla="*/ 32 w 80"/>
                <a:gd name="T11" fmla="*/ 18 h 24"/>
                <a:gd name="T12" fmla="*/ 34 w 80"/>
                <a:gd name="T13" fmla="*/ 18 h 24"/>
                <a:gd name="T14" fmla="*/ 37 w 80"/>
                <a:gd name="T15" fmla="*/ 19 h 24"/>
                <a:gd name="T16" fmla="*/ 41 w 80"/>
                <a:gd name="T17" fmla="*/ 19 h 24"/>
                <a:gd name="T18" fmla="*/ 47 w 80"/>
                <a:gd name="T19" fmla="*/ 20 h 24"/>
                <a:gd name="T20" fmla="*/ 51 w 80"/>
                <a:gd name="T21" fmla="*/ 21 h 24"/>
                <a:gd name="T22" fmla="*/ 56 w 80"/>
                <a:gd name="T23" fmla="*/ 21 h 24"/>
                <a:gd name="T24" fmla="*/ 60 w 80"/>
                <a:gd name="T25" fmla="*/ 22 h 24"/>
                <a:gd name="T26" fmla="*/ 65 w 80"/>
                <a:gd name="T27" fmla="*/ 22 h 24"/>
                <a:gd name="T28" fmla="*/ 70 w 80"/>
                <a:gd name="T29" fmla="*/ 23 h 24"/>
                <a:gd name="T30" fmla="*/ 73 w 80"/>
                <a:gd name="T31" fmla="*/ 23 h 24"/>
                <a:gd name="T32" fmla="*/ 76 w 80"/>
                <a:gd name="T33" fmla="*/ 24 h 24"/>
                <a:gd name="T34" fmla="*/ 79 w 80"/>
                <a:gd name="T35" fmla="*/ 24 h 24"/>
                <a:gd name="T36" fmla="*/ 80 w 80"/>
                <a:gd name="T37" fmla="*/ 24 h 24"/>
                <a:gd name="T38" fmla="*/ 79 w 80"/>
                <a:gd name="T39" fmla="*/ 23 h 24"/>
                <a:gd name="T40" fmla="*/ 80 w 80"/>
                <a:gd name="T41" fmla="*/ 23 h 24"/>
                <a:gd name="T42" fmla="*/ 80 w 80"/>
                <a:gd name="T43" fmla="*/ 24 h 24"/>
                <a:gd name="T44" fmla="*/ 80 w 80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4">
                  <a:moveTo>
                    <a:pt x="80" y="2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6" y="21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0" y="23"/>
                  </a:lnTo>
                  <a:lnTo>
                    <a:pt x="73" y="23"/>
                  </a:lnTo>
                  <a:lnTo>
                    <a:pt x="76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0" y="24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0" name="Freeform 760">
              <a:extLst>
                <a:ext uri="{FF2B5EF4-FFF2-40B4-BE49-F238E27FC236}">
                  <a16:creationId xmlns:a16="http://schemas.microsoft.com/office/drawing/2014/main" id="{B5550C11-C673-4167-AAD9-78716C8B23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829"/>
              <a:ext cx="82" cy="26"/>
            </a:xfrm>
            <a:custGeom>
              <a:avLst/>
              <a:gdLst>
                <a:gd name="T0" fmla="*/ 0 w 82"/>
                <a:gd name="T1" fmla="*/ 1 h 26"/>
                <a:gd name="T2" fmla="*/ 2 w 82"/>
                <a:gd name="T3" fmla="*/ 1 h 26"/>
                <a:gd name="T4" fmla="*/ 1 w 82"/>
                <a:gd name="T5" fmla="*/ 2 h 26"/>
                <a:gd name="T6" fmla="*/ 81 w 82"/>
                <a:gd name="T7" fmla="*/ 26 h 26"/>
                <a:gd name="T8" fmla="*/ 82 w 82"/>
                <a:gd name="T9" fmla="*/ 24 h 26"/>
                <a:gd name="T10" fmla="*/ 1 w 82"/>
                <a:gd name="T11" fmla="*/ 1 h 26"/>
                <a:gd name="T12" fmla="*/ 0 w 82"/>
                <a:gd name="T13" fmla="*/ 1 h 26"/>
                <a:gd name="T14" fmla="*/ 1 w 82"/>
                <a:gd name="T15" fmla="*/ 1 h 26"/>
                <a:gd name="T16" fmla="*/ 0 w 82"/>
                <a:gd name="T17" fmla="*/ 0 h 26"/>
                <a:gd name="T18" fmla="*/ 0 w 82"/>
                <a:gd name="T1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6">
                  <a:moveTo>
                    <a:pt x="0" y="1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81" y="26"/>
                  </a:lnTo>
                  <a:lnTo>
                    <a:pt x="82" y="24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1" name="Freeform 761">
              <a:extLst>
                <a:ext uri="{FF2B5EF4-FFF2-40B4-BE49-F238E27FC236}">
                  <a16:creationId xmlns:a16="http://schemas.microsoft.com/office/drawing/2014/main" id="{F46412BD-7A97-4016-8BDB-9A0B06F23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830"/>
              <a:ext cx="2" cy="5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3 h 5"/>
                <a:gd name="T4" fmla="*/ 2 w 2"/>
                <a:gd name="T5" fmla="*/ 4 h 5"/>
                <a:gd name="T6" fmla="*/ 2 w 2"/>
                <a:gd name="T7" fmla="*/ 0 h 5"/>
                <a:gd name="T8" fmla="*/ 0 w 2"/>
                <a:gd name="T9" fmla="*/ 0 h 5"/>
                <a:gd name="T10" fmla="*/ 0 w 2"/>
                <a:gd name="T11" fmla="*/ 4 h 5"/>
                <a:gd name="T12" fmla="*/ 1 w 2"/>
                <a:gd name="T13" fmla="*/ 5 h 5"/>
                <a:gd name="T14" fmla="*/ 0 w 2"/>
                <a:gd name="T15" fmla="*/ 4 h 5"/>
                <a:gd name="T16" fmla="*/ 0 w 2"/>
                <a:gd name="T17" fmla="*/ 5 h 5"/>
                <a:gd name="T18" fmla="*/ 1 w 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2" name="Freeform 762">
              <a:extLst>
                <a:ext uri="{FF2B5EF4-FFF2-40B4-BE49-F238E27FC236}">
                  <a16:creationId xmlns:a16="http://schemas.microsoft.com/office/drawing/2014/main" id="{3D653B90-B573-4183-8DCA-37F471992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833"/>
              <a:ext cx="30" cy="16"/>
            </a:xfrm>
            <a:custGeom>
              <a:avLst/>
              <a:gdLst>
                <a:gd name="T0" fmla="*/ 29 w 30"/>
                <a:gd name="T1" fmla="*/ 16 h 16"/>
                <a:gd name="T2" fmla="*/ 30 w 30"/>
                <a:gd name="T3" fmla="*/ 14 h 16"/>
                <a:gd name="T4" fmla="*/ 1 w 30"/>
                <a:gd name="T5" fmla="*/ 0 h 16"/>
                <a:gd name="T6" fmla="*/ 0 w 30"/>
                <a:gd name="T7" fmla="*/ 2 h 16"/>
                <a:gd name="T8" fmla="*/ 29 w 30"/>
                <a:gd name="T9" fmla="*/ 16 h 16"/>
                <a:gd name="T10" fmla="*/ 29 w 3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29" y="16"/>
                  </a:moveTo>
                  <a:lnTo>
                    <a:pt x="30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3" name="Freeform 763">
              <a:extLst>
                <a:ext uri="{FF2B5EF4-FFF2-40B4-BE49-F238E27FC236}">
                  <a16:creationId xmlns:a16="http://schemas.microsoft.com/office/drawing/2014/main" id="{3F109F69-6500-493C-9934-CB542975B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847"/>
              <a:ext cx="52" cy="8"/>
            </a:xfrm>
            <a:custGeom>
              <a:avLst/>
              <a:gdLst>
                <a:gd name="T0" fmla="*/ 52 w 52"/>
                <a:gd name="T1" fmla="*/ 6 h 8"/>
                <a:gd name="T2" fmla="*/ 51 w 52"/>
                <a:gd name="T3" fmla="*/ 8 h 8"/>
                <a:gd name="T4" fmla="*/ 51 w 52"/>
                <a:gd name="T5" fmla="*/ 6 h 8"/>
                <a:gd name="T6" fmla="*/ 50 w 52"/>
                <a:gd name="T7" fmla="*/ 6 h 8"/>
                <a:gd name="T8" fmla="*/ 47 w 52"/>
                <a:gd name="T9" fmla="*/ 6 h 8"/>
                <a:gd name="T10" fmla="*/ 44 w 52"/>
                <a:gd name="T11" fmla="*/ 5 h 8"/>
                <a:gd name="T12" fmla="*/ 41 w 52"/>
                <a:gd name="T13" fmla="*/ 5 h 8"/>
                <a:gd name="T14" fmla="*/ 37 w 52"/>
                <a:gd name="T15" fmla="*/ 4 h 8"/>
                <a:gd name="T16" fmla="*/ 31 w 52"/>
                <a:gd name="T17" fmla="*/ 4 h 8"/>
                <a:gd name="T18" fmla="*/ 27 w 52"/>
                <a:gd name="T19" fmla="*/ 3 h 8"/>
                <a:gd name="T20" fmla="*/ 22 w 52"/>
                <a:gd name="T21" fmla="*/ 3 h 8"/>
                <a:gd name="T22" fmla="*/ 18 w 52"/>
                <a:gd name="T23" fmla="*/ 2 h 8"/>
                <a:gd name="T24" fmla="*/ 13 w 52"/>
                <a:gd name="T25" fmla="*/ 1 h 8"/>
                <a:gd name="T26" fmla="*/ 9 w 52"/>
                <a:gd name="T27" fmla="*/ 1 h 8"/>
                <a:gd name="T28" fmla="*/ 5 w 52"/>
                <a:gd name="T29" fmla="*/ 0 h 8"/>
                <a:gd name="T30" fmla="*/ 3 w 52"/>
                <a:gd name="T31" fmla="*/ 0 h 8"/>
                <a:gd name="T32" fmla="*/ 1 w 52"/>
                <a:gd name="T33" fmla="*/ 0 h 8"/>
                <a:gd name="T34" fmla="*/ 1 w 52"/>
                <a:gd name="T35" fmla="*/ 0 h 8"/>
                <a:gd name="T36" fmla="*/ 0 w 52"/>
                <a:gd name="T37" fmla="*/ 2 h 8"/>
                <a:gd name="T38" fmla="*/ 1 w 52"/>
                <a:gd name="T39" fmla="*/ 2 h 8"/>
                <a:gd name="T40" fmla="*/ 2 w 52"/>
                <a:gd name="T41" fmla="*/ 2 h 8"/>
                <a:gd name="T42" fmla="*/ 5 w 52"/>
                <a:gd name="T43" fmla="*/ 2 h 8"/>
                <a:gd name="T44" fmla="*/ 8 w 52"/>
                <a:gd name="T45" fmla="*/ 3 h 8"/>
                <a:gd name="T46" fmla="*/ 12 w 52"/>
                <a:gd name="T47" fmla="*/ 3 h 8"/>
                <a:gd name="T48" fmla="*/ 17 w 52"/>
                <a:gd name="T49" fmla="*/ 4 h 8"/>
                <a:gd name="T50" fmla="*/ 22 w 52"/>
                <a:gd name="T51" fmla="*/ 5 h 8"/>
                <a:gd name="T52" fmla="*/ 27 w 52"/>
                <a:gd name="T53" fmla="*/ 5 h 8"/>
                <a:gd name="T54" fmla="*/ 31 w 52"/>
                <a:gd name="T55" fmla="*/ 6 h 8"/>
                <a:gd name="T56" fmla="*/ 36 w 52"/>
                <a:gd name="T57" fmla="*/ 6 h 8"/>
                <a:gd name="T58" fmla="*/ 41 w 52"/>
                <a:gd name="T59" fmla="*/ 7 h 8"/>
                <a:gd name="T60" fmla="*/ 44 w 52"/>
                <a:gd name="T61" fmla="*/ 7 h 8"/>
                <a:gd name="T62" fmla="*/ 47 w 52"/>
                <a:gd name="T63" fmla="*/ 8 h 8"/>
                <a:gd name="T64" fmla="*/ 50 w 52"/>
                <a:gd name="T65" fmla="*/ 8 h 8"/>
                <a:gd name="T66" fmla="*/ 51 w 52"/>
                <a:gd name="T67" fmla="*/ 8 h 8"/>
                <a:gd name="T68" fmla="*/ 52 w 52"/>
                <a:gd name="T69" fmla="*/ 6 h 8"/>
                <a:gd name="T70" fmla="*/ 52 w 52"/>
                <a:gd name="T7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8">
                  <a:moveTo>
                    <a:pt x="52" y="6"/>
                  </a:moveTo>
                  <a:lnTo>
                    <a:pt x="51" y="8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7" y="3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7" y="4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6" y="6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7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4" name="Freeform 764">
              <a:extLst>
                <a:ext uri="{FF2B5EF4-FFF2-40B4-BE49-F238E27FC236}">
                  <a16:creationId xmlns:a16="http://schemas.microsoft.com/office/drawing/2014/main" id="{D71CEB19-92B0-44EB-B568-E4EBD802E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852"/>
              <a:ext cx="8" cy="5"/>
            </a:xfrm>
            <a:custGeom>
              <a:avLst/>
              <a:gdLst>
                <a:gd name="T0" fmla="*/ 2 w 8"/>
                <a:gd name="T1" fmla="*/ 1 h 5"/>
                <a:gd name="T2" fmla="*/ 1 w 8"/>
                <a:gd name="T3" fmla="*/ 3 h 5"/>
                <a:gd name="T4" fmla="*/ 2 w 8"/>
                <a:gd name="T5" fmla="*/ 1 h 5"/>
                <a:gd name="T6" fmla="*/ 1 w 8"/>
                <a:gd name="T7" fmla="*/ 0 h 5"/>
                <a:gd name="T8" fmla="*/ 0 w 8"/>
                <a:gd name="T9" fmla="*/ 2 h 5"/>
                <a:gd name="T10" fmla="*/ 1 w 8"/>
                <a:gd name="T11" fmla="*/ 3 h 5"/>
                <a:gd name="T12" fmla="*/ 2 w 8"/>
                <a:gd name="T13" fmla="*/ 1 h 5"/>
                <a:gd name="T14" fmla="*/ 1 w 8"/>
                <a:gd name="T15" fmla="*/ 1 h 5"/>
                <a:gd name="T16" fmla="*/ 0 w 8"/>
                <a:gd name="T17" fmla="*/ 2 h 5"/>
                <a:gd name="T18" fmla="*/ 1 w 8"/>
                <a:gd name="T19" fmla="*/ 3 h 5"/>
                <a:gd name="T20" fmla="*/ 2 w 8"/>
                <a:gd name="T21" fmla="*/ 1 h 5"/>
                <a:gd name="T22" fmla="*/ 1 w 8"/>
                <a:gd name="T23" fmla="*/ 3 h 5"/>
                <a:gd name="T24" fmla="*/ 8 w 8"/>
                <a:gd name="T25" fmla="*/ 5 h 5"/>
                <a:gd name="T26" fmla="*/ 2 w 8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8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5" name="Freeform 765">
              <a:extLst>
                <a:ext uri="{FF2B5EF4-FFF2-40B4-BE49-F238E27FC236}">
                  <a16:creationId xmlns:a16="http://schemas.microsoft.com/office/drawing/2014/main" id="{5759F965-9C23-4006-BD5B-7A4E2E4CC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678"/>
              <a:ext cx="164" cy="176"/>
            </a:xfrm>
            <a:custGeom>
              <a:avLst/>
              <a:gdLst>
                <a:gd name="T0" fmla="*/ 159 w 164"/>
                <a:gd name="T1" fmla="*/ 0 h 176"/>
                <a:gd name="T2" fmla="*/ 4 w 164"/>
                <a:gd name="T3" fmla="*/ 7 h 176"/>
                <a:gd name="T4" fmla="*/ 3 w 164"/>
                <a:gd name="T5" fmla="*/ 7 h 176"/>
                <a:gd name="T6" fmla="*/ 2 w 164"/>
                <a:gd name="T7" fmla="*/ 7 h 176"/>
                <a:gd name="T8" fmla="*/ 1 w 164"/>
                <a:gd name="T9" fmla="*/ 7 h 176"/>
                <a:gd name="T10" fmla="*/ 1 w 164"/>
                <a:gd name="T11" fmla="*/ 8 h 176"/>
                <a:gd name="T12" fmla="*/ 0 w 164"/>
                <a:gd name="T13" fmla="*/ 9 h 176"/>
                <a:gd name="T14" fmla="*/ 0 w 164"/>
                <a:gd name="T15" fmla="*/ 9 h 176"/>
                <a:gd name="T16" fmla="*/ 0 w 164"/>
                <a:gd name="T17" fmla="*/ 10 h 176"/>
                <a:gd name="T18" fmla="*/ 0 w 164"/>
                <a:gd name="T19" fmla="*/ 11 h 176"/>
                <a:gd name="T20" fmla="*/ 11 w 164"/>
                <a:gd name="T21" fmla="*/ 173 h 176"/>
                <a:gd name="T22" fmla="*/ 11 w 164"/>
                <a:gd name="T23" fmla="*/ 173 h 176"/>
                <a:gd name="T24" fmla="*/ 11 w 164"/>
                <a:gd name="T25" fmla="*/ 174 h 176"/>
                <a:gd name="T26" fmla="*/ 12 w 164"/>
                <a:gd name="T27" fmla="*/ 175 h 176"/>
                <a:gd name="T28" fmla="*/ 12 w 164"/>
                <a:gd name="T29" fmla="*/ 175 h 176"/>
                <a:gd name="T30" fmla="*/ 13 w 164"/>
                <a:gd name="T31" fmla="*/ 176 h 176"/>
                <a:gd name="T32" fmla="*/ 14 w 164"/>
                <a:gd name="T33" fmla="*/ 176 h 176"/>
                <a:gd name="T34" fmla="*/ 15 w 164"/>
                <a:gd name="T35" fmla="*/ 176 h 176"/>
                <a:gd name="T36" fmla="*/ 15 w 164"/>
                <a:gd name="T37" fmla="*/ 176 h 176"/>
                <a:gd name="T38" fmla="*/ 164 w 164"/>
                <a:gd name="T39" fmla="*/ 155 h 176"/>
                <a:gd name="T40" fmla="*/ 159 w 164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76">
                  <a:moveTo>
                    <a:pt x="159" y="0"/>
                  </a:move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1" y="173"/>
                  </a:lnTo>
                  <a:lnTo>
                    <a:pt x="11" y="173"/>
                  </a:lnTo>
                  <a:lnTo>
                    <a:pt x="11" y="174"/>
                  </a:lnTo>
                  <a:lnTo>
                    <a:pt x="12" y="175"/>
                  </a:lnTo>
                  <a:lnTo>
                    <a:pt x="12" y="175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64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6" name="Freeform 766">
              <a:extLst>
                <a:ext uri="{FF2B5EF4-FFF2-40B4-BE49-F238E27FC236}">
                  <a16:creationId xmlns:a16="http://schemas.microsoft.com/office/drawing/2014/main" id="{EB8D46D0-E905-4483-AA03-73B9454BC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677"/>
              <a:ext cx="156" cy="9"/>
            </a:xfrm>
            <a:custGeom>
              <a:avLst/>
              <a:gdLst>
                <a:gd name="T0" fmla="*/ 0 w 156"/>
                <a:gd name="T1" fmla="*/ 7 h 9"/>
                <a:gd name="T2" fmla="*/ 1 w 156"/>
                <a:gd name="T3" fmla="*/ 9 h 9"/>
                <a:gd name="T4" fmla="*/ 156 w 156"/>
                <a:gd name="T5" fmla="*/ 1 h 9"/>
                <a:gd name="T6" fmla="*/ 156 w 156"/>
                <a:gd name="T7" fmla="*/ 0 h 9"/>
                <a:gd name="T8" fmla="*/ 1 w 156"/>
                <a:gd name="T9" fmla="*/ 7 h 9"/>
                <a:gd name="T10" fmla="*/ 0 w 156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9">
                  <a:moveTo>
                    <a:pt x="0" y="7"/>
                  </a:moveTo>
                  <a:lnTo>
                    <a:pt x="1" y="9"/>
                  </a:lnTo>
                  <a:lnTo>
                    <a:pt x="156" y="1"/>
                  </a:lnTo>
                  <a:lnTo>
                    <a:pt x="156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7" name="Freeform 767">
              <a:extLst>
                <a:ext uri="{FF2B5EF4-FFF2-40B4-BE49-F238E27FC236}">
                  <a16:creationId xmlns:a16="http://schemas.microsoft.com/office/drawing/2014/main" id="{AE5A692B-1018-4A13-B3E6-8294D74C4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684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4 h 5"/>
                <a:gd name="T6" fmla="*/ 2 w 5"/>
                <a:gd name="T7" fmla="*/ 4 h 5"/>
                <a:gd name="T8" fmla="*/ 2 w 5"/>
                <a:gd name="T9" fmla="*/ 3 h 5"/>
                <a:gd name="T10" fmla="*/ 3 w 5"/>
                <a:gd name="T11" fmla="*/ 3 h 5"/>
                <a:gd name="T12" fmla="*/ 3 w 5"/>
                <a:gd name="T13" fmla="*/ 2 h 5"/>
                <a:gd name="T14" fmla="*/ 4 w 5"/>
                <a:gd name="T15" fmla="*/ 2 h 5"/>
                <a:gd name="T16" fmla="*/ 4 w 5"/>
                <a:gd name="T17" fmla="*/ 2 h 5"/>
                <a:gd name="T18" fmla="*/ 5 w 5"/>
                <a:gd name="T19" fmla="*/ 2 h 5"/>
                <a:gd name="T20" fmla="*/ 4 w 5"/>
                <a:gd name="T21" fmla="*/ 0 h 5"/>
                <a:gd name="T22" fmla="*/ 3 w 5"/>
                <a:gd name="T23" fmla="*/ 0 h 5"/>
                <a:gd name="T24" fmla="*/ 3 w 5"/>
                <a:gd name="T25" fmla="*/ 0 h 5"/>
                <a:gd name="T26" fmla="*/ 2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3 h 5"/>
                <a:gd name="T34" fmla="*/ 0 w 5"/>
                <a:gd name="T35" fmla="*/ 4 h 5"/>
                <a:gd name="T36" fmla="*/ 0 w 5"/>
                <a:gd name="T37" fmla="*/ 5 h 5"/>
                <a:gd name="T38" fmla="*/ 0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8" name="Freeform 768">
              <a:extLst>
                <a:ext uri="{FF2B5EF4-FFF2-40B4-BE49-F238E27FC236}">
                  <a16:creationId xmlns:a16="http://schemas.microsoft.com/office/drawing/2014/main" id="{B76FBBDE-C0AB-42E4-9899-5945C78D2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689"/>
              <a:ext cx="13" cy="162"/>
            </a:xfrm>
            <a:custGeom>
              <a:avLst/>
              <a:gdLst>
                <a:gd name="T0" fmla="*/ 11 w 13"/>
                <a:gd name="T1" fmla="*/ 162 h 162"/>
                <a:gd name="T2" fmla="*/ 13 w 13"/>
                <a:gd name="T3" fmla="*/ 162 h 162"/>
                <a:gd name="T4" fmla="*/ 2 w 13"/>
                <a:gd name="T5" fmla="*/ 0 h 162"/>
                <a:gd name="T6" fmla="*/ 0 w 13"/>
                <a:gd name="T7" fmla="*/ 0 h 162"/>
                <a:gd name="T8" fmla="*/ 11 w 13"/>
                <a:gd name="T9" fmla="*/ 162 h 162"/>
                <a:gd name="T10" fmla="*/ 11 w 13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2">
                  <a:moveTo>
                    <a:pt x="11" y="162"/>
                  </a:moveTo>
                  <a:lnTo>
                    <a:pt x="13" y="16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62"/>
                  </a:lnTo>
                  <a:lnTo>
                    <a:pt x="11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89" name="Freeform 769">
              <a:extLst>
                <a:ext uri="{FF2B5EF4-FFF2-40B4-BE49-F238E27FC236}">
                  <a16:creationId xmlns:a16="http://schemas.microsoft.com/office/drawing/2014/main" id="{B2439A6D-1B45-4D3B-AF45-42498FA0C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3851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0" name="Freeform 770">
              <a:extLst>
                <a:ext uri="{FF2B5EF4-FFF2-40B4-BE49-F238E27FC236}">
                  <a16:creationId xmlns:a16="http://schemas.microsoft.com/office/drawing/2014/main" id="{1A99956E-661F-481F-A3F4-976F1ADCF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832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1" name="Freeform 771">
              <a:extLst>
                <a:ext uri="{FF2B5EF4-FFF2-40B4-BE49-F238E27FC236}">
                  <a16:creationId xmlns:a16="http://schemas.microsoft.com/office/drawing/2014/main" id="{3DF75730-C31C-4651-95A2-7F352C20D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853"/>
              <a:ext cx="139" cy="33"/>
            </a:xfrm>
            <a:custGeom>
              <a:avLst/>
              <a:gdLst>
                <a:gd name="T0" fmla="*/ 41 w 139"/>
                <a:gd name="T1" fmla="*/ 33 h 33"/>
                <a:gd name="T2" fmla="*/ 40 w 139"/>
                <a:gd name="T3" fmla="*/ 33 h 33"/>
                <a:gd name="T4" fmla="*/ 38 w 139"/>
                <a:gd name="T5" fmla="*/ 33 h 33"/>
                <a:gd name="T6" fmla="*/ 37 w 139"/>
                <a:gd name="T7" fmla="*/ 31 h 33"/>
                <a:gd name="T8" fmla="*/ 35 w 139"/>
                <a:gd name="T9" fmla="*/ 30 h 33"/>
                <a:gd name="T10" fmla="*/ 32 w 139"/>
                <a:gd name="T11" fmla="*/ 30 h 33"/>
                <a:gd name="T12" fmla="*/ 28 w 139"/>
                <a:gd name="T13" fmla="*/ 28 h 33"/>
                <a:gd name="T14" fmla="*/ 25 w 139"/>
                <a:gd name="T15" fmla="*/ 27 h 33"/>
                <a:gd name="T16" fmla="*/ 20 w 139"/>
                <a:gd name="T17" fmla="*/ 26 h 33"/>
                <a:gd name="T18" fmla="*/ 16 w 139"/>
                <a:gd name="T19" fmla="*/ 25 h 33"/>
                <a:gd name="T20" fmla="*/ 13 w 139"/>
                <a:gd name="T21" fmla="*/ 23 h 33"/>
                <a:gd name="T22" fmla="*/ 10 w 139"/>
                <a:gd name="T23" fmla="*/ 22 h 33"/>
                <a:gd name="T24" fmla="*/ 7 w 139"/>
                <a:gd name="T25" fmla="*/ 22 h 33"/>
                <a:gd name="T26" fmla="*/ 4 w 139"/>
                <a:gd name="T27" fmla="*/ 20 h 33"/>
                <a:gd name="T28" fmla="*/ 1 w 139"/>
                <a:gd name="T29" fmla="*/ 20 h 33"/>
                <a:gd name="T30" fmla="*/ 0 w 139"/>
                <a:gd name="T31" fmla="*/ 18 h 33"/>
                <a:gd name="T32" fmla="*/ 0 w 139"/>
                <a:gd name="T33" fmla="*/ 18 h 33"/>
                <a:gd name="T34" fmla="*/ 0 w 139"/>
                <a:gd name="T35" fmla="*/ 18 h 33"/>
                <a:gd name="T36" fmla="*/ 0 w 139"/>
                <a:gd name="T37" fmla="*/ 17 h 33"/>
                <a:gd name="T38" fmla="*/ 0 w 139"/>
                <a:gd name="T39" fmla="*/ 16 h 33"/>
                <a:gd name="T40" fmla="*/ 0 w 139"/>
                <a:gd name="T41" fmla="*/ 16 h 33"/>
                <a:gd name="T42" fmla="*/ 0 w 139"/>
                <a:gd name="T43" fmla="*/ 15 h 33"/>
                <a:gd name="T44" fmla="*/ 1 w 139"/>
                <a:gd name="T45" fmla="*/ 15 h 33"/>
                <a:gd name="T46" fmla="*/ 1 w 139"/>
                <a:gd name="T47" fmla="*/ 14 h 33"/>
                <a:gd name="T48" fmla="*/ 1 w 139"/>
                <a:gd name="T49" fmla="*/ 12 h 33"/>
                <a:gd name="T50" fmla="*/ 4 w 139"/>
                <a:gd name="T51" fmla="*/ 10 h 33"/>
                <a:gd name="T52" fmla="*/ 5 w 139"/>
                <a:gd name="T53" fmla="*/ 8 h 33"/>
                <a:gd name="T54" fmla="*/ 8 w 139"/>
                <a:gd name="T55" fmla="*/ 7 h 33"/>
                <a:gd name="T56" fmla="*/ 10 w 139"/>
                <a:gd name="T57" fmla="*/ 5 h 33"/>
                <a:gd name="T58" fmla="*/ 12 w 139"/>
                <a:gd name="T59" fmla="*/ 4 h 33"/>
                <a:gd name="T60" fmla="*/ 14 w 139"/>
                <a:gd name="T61" fmla="*/ 3 h 33"/>
                <a:gd name="T62" fmla="*/ 16 w 139"/>
                <a:gd name="T63" fmla="*/ 2 h 33"/>
                <a:gd name="T64" fmla="*/ 16 w 139"/>
                <a:gd name="T65" fmla="*/ 2 h 33"/>
                <a:gd name="T66" fmla="*/ 37 w 139"/>
                <a:gd name="T67" fmla="*/ 7 h 33"/>
                <a:gd name="T68" fmla="*/ 99 w 139"/>
                <a:gd name="T69" fmla="*/ 0 h 33"/>
                <a:gd name="T70" fmla="*/ 139 w 139"/>
                <a:gd name="T71" fmla="*/ 18 h 33"/>
                <a:gd name="T72" fmla="*/ 41 w 139"/>
                <a:gd name="T7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3">
                  <a:moveTo>
                    <a:pt x="41" y="33"/>
                  </a:moveTo>
                  <a:lnTo>
                    <a:pt x="40" y="33"/>
                  </a:lnTo>
                  <a:lnTo>
                    <a:pt x="38" y="33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5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4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2" name="Freeform 772">
              <a:extLst>
                <a:ext uri="{FF2B5EF4-FFF2-40B4-BE49-F238E27FC236}">
                  <a16:creationId xmlns:a16="http://schemas.microsoft.com/office/drawing/2014/main" id="{5E35C117-1CAE-4777-9881-A21E4C39D1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1"/>
              <a:ext cx="43" cy="16"/>
            </a:xfrm>
            <a:custGeom>
              <a:avLst/>
              <a:gdLst>
                <a:gd name="T0" fmla="*/ 3 w 43"/>
                <a:gd name="T1" fmla="*/ 0 h 16"/>
                <a:gd name="T2" fmla="*/ 0 w 43"/>
                <a:gd name="T3" fmla="*/ 0 h 16"/>
                <a:gd name="T4" fmla="*/ 1 w 43"/>
                <a:gd name="T5" fmla="*/ 2 h 16"/>
                <a:gd name="T6" fmla="*/ 3 w 43"/>
                <a:gd name="T7" fmla="*/ 2 h 16"/>
                <a:gd name="T8" fmla="*/ 6 w 43"/>
                <a:gd name="T9" fmla="*/ 3 h 16"/>
                <a:gd name="T10" fmla="*/ 8 w 43"/>
                <a:gd name="T11" fmla="*/ 4 h 16"/>
                <a:gd name="T12" fmla="*/ 11 w 43"/>
                <a:gd name="T13" fmla="*/ 5 h 16"/>
                <a:gd name="T14" fmla="*/ 14 w 43"/>
                <a:gd name="T15" fmla="*/ 7 h 16"/>
                <a:gd name="T16" fmla="*/ 18 w 43"/>
                <a:gd name="T17" fmla="*/ 8 h 16"/>
                <a:gd name="T18" fmla="*/ 22 w 43"/>
                <a:gd name="T19" fmla="*/ 9 h 16"/>
                <a:gd name="T20" fmla="*/ 26 w 43"/>
                <a:gd name="T21" fmla="*/ 10 h 16"/>
                <a:gd name="T22" fmla="*/ 30 w 43"/>
                <a:gd name="T23" fmla="*/ 11 h 16"/>
                <a:gd name="T24" fmla="*/ 33 w 43"/>
                <a:gd name="T25" fmla="*/ 13 h 16"/>
                <a:gd name="T26" fmla="*/ 36 w 43"/>
                <a:gd name="T27" fmla="*/ 13 h 16"/>
                <a:gd name="T28" fmla="*/ 39 w 43"/>
                <a:gd name="T29" fmla="*/ 15 h 16"/>
                <a:gd name="T30" fmla="*/ 40 w 43"/>
                <a:gd name="T31" fmla="*/ 16 h 16"/>
                <a:gd name="T32" fmla="*/ 41 w 43"/>
                <a:gd name="T33" fmla="*/ 16 h 16"/>
                <a:gd name="T34" fmla="*/ 42 w 43"/>
                <a:gd name="T35" fmla="*/ 16 h 16"/>
                <a:gd name="T36" fmla="*/ 43 w 43"/>
                <a:gd name="T37" fmla="*/ 13 h 16"/>
                <a:gd name="T38" fmla="*/ 42 w 43"/>
                <a:gd name="T39" fmla="*/ 13 h 16"/>
                <a:gd name="T40" fmla="*/ 41 w 43"/>
                <a:gd name="T41" fmla="*/ 13 h 16"/>
                <a:gd name="T42" fmla="*/ 39 w 43"/>
                <a:gd name="T43" fmla="*/ 12 h 16"/>
                <a:gd name="T44" fmla="*/ 37 w 43"/>
                <a:gd name="T45" fmla="*/ 11 h 16"/>
                <a:gd name="T46" fmla="*/ 34 w 43"/>
                <a:gd name="T47" fmla="*/ 11 h 16"/>
                <a:gd name="T48" fmla="*/ 31 w 43"/>
                <a:gd name="T49" fmla="*/ 9 h 16"/>
                <a:gd name="T50" fmla="*/ 27 w 43"/>
                <a:gd name="T51" fmla="*/ 8 h 16"/>
                <a:gd name="T52" fmla="*/ 22 w 43"/>
                <a:gd name="T53" fmla="*/ 7 h 16"/>
                <a:gd name="T54" fmla="*/ 19 w 43"/>
                <a:gd name="T55" fmla="*/ 6 h 16"/>
                <a:gd name="T56" fmla="*/ 15 w 43"/>
                <a:gd name="T57" fmla="*/ 4 h 16"/>
                <a:gd name="T58" fmla="*/ 12 w 43"/>
                <a:gd name="T59" fmla="*/ 4 h 16"/>
                <a:gd name="T60" fmla="*/ 9 w 43"/>
                <a:gd name="T61" fmla="*/ 3 h 16"/>
                <a:gd name="T62" fmla="*/ 7 w 43"/>
                <a:gd name="T63" fmla="*/ 2 h 16"/>
                <a:gd name="T64" fmla="*/ 5 w 43"/>
                <a:gd name="T65" fmla="*/ 0 h 16"/>
                <a:gd name="T66" fmla="*/ 3 w 43"/>
                <a:gd name="T67" fmla="*/ 0 h 16"/>
                <a:gd name="T68" fmla="*/ 3 w 43"/>
                <a:gd name="T6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6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3" name="Freeform 773">
              <a:extLst>
                <a:ext uri="{FF2B5EF4-FFF2-40B4-BE49-F238E27FC236}">
                  <a16:creationId xmlns:a16="http://schemas.microsoft.com/office/drawing/2014/main" id="{6DB711E3-0BA0-45E7-AC02-37A141476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64"/>
              <a:ext cx="5" cy="7"/>
            </a:xfrm>
            <a:custGeom>
              <a:avLst/>
              <a:gdLst>
                <a:gd name="T0" fmla="*/ 5 w 5"/>
                <a:gd name="T1" fmla="*/ 1 h 7"/>
                <a:gd name="T2" fmla="*/ 2 w 5"/>
                <a:gd name="T3" fmla="*/ 0 h 7"/>
                <a:gd name="T4" fmla="*/ 2 w 5"/>
                <a:gd name="T5" fmla="*/ 1 h 7"/>
                <a:gd name="T6" fmla="*/ 2 w 5"/>
                <a:gd name="T7" fmla="*/ 3 h 7"/>
                <a:gd name="T8" fmla="*/ 1 w 5"/>
                <a:gd name="T9" fmla="*/ 4 h 7"/>
                <a:gd name="T10" fmla="*/ 1 w 5"/>
                <a:gd name="T11" fmla="*/ 4 h 7"/>
                <a:gd name="T12" fmla="*/ 1 w 5"/>
                <a:gd name="T13" fmla="*/ 5 h 7"/>
                <a:gd name="T14" fmla="*/ 1 w 5"/>
                <a:gd name="T15" fmla="*/ 6 h 7"/>
                <a:gd name="T16" fmla="*/ 1 w 5"/>
                <a:gd name="T17" fmla="*/ 6 h 7"/>
                <a:gd name="T18" fmla="*/ 0 w 5"/>
                <a:gd name="T19" fmla="*/ 7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6 h 7"/>
                <a:gd name="T26" fmla="*/ 3 w 5"/>
                <a:gd name="T27" fmla="*/ 6 h 7"/>
                <a:gd name="T28" fmla="*/ 3 w 5"/>
                <a:gd name="T29" fmla="*/ 5 h 7"/>
                <a:gd name="T30" fmla="*/ 3 w 5"/>
                <a:gd name="T31" fmla="*/ 5 h 7"/>
                <a:gd name="T32" fmla="*/ 5 w 5"/>
                <a:gd name="T33" fmla="*/ 4 h 7"/>
                <a:gd name="T34" fmla="*/ 5 w 5"/>
                <a:gd name="T35" fmla="*/ 3 h 7"/>
                <a:gd name="T36" fmla="*/ 5 w 5"/>
                <a:gd name="T37" fmla="*/ 1 h 7"/>
                <a:gd name="T38" fmla="*/ 5 w 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7">
                  <a:moveTo>
                    <a:pt x="5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4" name="Freeform 774">
              <a:extLst>
                <a:ext uri="{FF2B5EF4-FFF2-40B4-BE49-F238E27FC236}">
                  <a16:creationId xmlns:a16="http://schemas.microsoft.com/office/drawing/2014/main" id="{E7E15FCE-C123-4859-BF99-3D4D75A9E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854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5 w 17"/>
                <a:gd name="T17" fmla="*/ 7 h 11"/>
                <a:gd name="T18" fmla="*/ 3 w 17"/>
                <a:gd name="T19" fmla="*/ 8 h 11"/>
                <a:gd name="T20" fmla="*/ 0 w 17"/>
                <a:gd name="T21" fmla="*/ 10 h 11"/>
                <a:gd name="T22" fmla="*/ 3 w 17"/>
                <a:gd name="T23" fmla="*/ 11 h 11"/>
                <a:gd name="T24" fmla="*/ 4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5" name="Freeform 775">
              <a:extLst>
                <a:ext uri="{FF2B5EF4-FFF2-40B4-BE49-F238E27FC236}">
                  <a16:creationId xmlns:a16="http://schemas.microsoft.com/office/drawing/2014/main" id="{3AEF863D-DE10-4D23-AF58-0E283204E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854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6" name="Freeform 776">
              <a:extLst>
                <a:ext uri="{FF2B5EF4-FFF2-40B4-BE49-F238E27FC236}">
                  <a16:creationId xmlns:a16="http://schemas.microsoft.com/office/drawing/2014/main" id="{4BFC1A6A-A8A5-4597-B30F-496DF0AEBC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852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7" name="Freeform 777">
              <a:extLst>
                <a:ext uri="{FF2B5EF4-FFF2-40B4-BE49-F238E27FC236}">
                  <a16:creationId xmlns:a16="http://schemas.microsoft.com/office/drawing/2014/main" id="{9AD7B880-9500-4201-BBB8-E5D89697A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852"/>
              <a:ext cx="44" cy="19"/>
            </a:xfrm>
            <a:custGeom>
              <a:avLst/>
              <a:gdLst>
                <a:gd name="T0" fmla="*/ 40 w 44"/>
                <a:gd name="T1" fmla="*/ 18 h 19"/>
                <a:gd name="T2" fmla="*/ 40 w 44"/>
                <a:gd name="T3" fmla="*/ 19 h 19"/>
                <a:gd name="T4" fmla="*/ 40 w 44"/>
                <a:gd name="T5" fmla="*/ 18 h 19"/>
                <a:gd name="T6" fmla="*/ 1 w 44"/>
                <a:gd name="T7" fmla="*/ 0 h 19"/>
                <a:gd name="T8" fmla="*/ 0 w 44"/>
                <a:gd name="T9" fmla="*/ 2 h 19"/>
                <a:gd name="T10" fmla="*/ 39 w 44"/>
                <a:gd name="T11" fmla="*/ 19 h 19"/>
                <a:gd name="T12" fmla="*/ 39 w 44"/>
                <a:gd name="T13" fmla="*/ 18 h 19"/>
                <a:gd name="T14" fmla="*/ 40 w 44"/>
                <a:gd name="T15" fmla="*/ 19 h 19"/>
                <a:gd name="T16" fmla="*/ 44 w 44"/>
                <a:gd name="T17" fmla="*/ 19 h 19"/>
                <a:gd name="T18" fmla="*/ 40 w 44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8" name="Freeform 778">
              <a:extLst>
                <a:ext uri="{FF2B5EF4-FFF2-40B4-BE49-F238E27FC236}">
                  <a16:creationId xmlns:a16="http://schemas.microsoft.com/office/drawing/2014/main" id="{8052CAC6-F0B1-4710-9F39-B7D0EB83B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870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4 h 17"/>
                <a:gd name="T12" fmla="*/ 1 w 99"/>
                <a:gd name="T13" fmla="*/ 14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499" name="Freeform 779">
              <a:extLst>
                <a:ext uri="{FF2B5EF4-FFF2-40B4-BE49-F238E27FC236}">
                  <a16:creationId xmlns:a16="http://schemas.microsoft.com/office/drawing/2014/main" id="{5778603F-175F-480D-A4AA-5252A1C39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1"/>
              <a:ext cx="144" cy="23"/>
            </a:xfrm>
            <a:custGeom>
              <a:avLst/>
              <a:gdLst>
                <a:gd name="T0" fmla="*/ 141 w 144"/>
                <a:gd name="T1" fmla="*/ 0 h 23"/>
                <a:gd name="T2" fmla="*/ 43 w 144"/>
                <a:gd name="T3" fmla="*/ 15 h 23"/>
                <a:gd name="T4" fmla="*/ 42 w 144"/>
                <a:gd name="T5" fmla="*/ 15 h 23"/>
                <a:gd name="T6" fmla="*/ 40 w 144"/>
                <a:gd name="T7" fmla="*/ 15 h 23"/>
                <a:gd name="T8" fmla="*/ 39 w 144"/>
                <a:gd name="T9" fmla="*/ 13 h 23"/>
                <a:gd name="T10" fmla="*/ 37 w 144"/>
                <a:gd name="T11" fmla="*/ 12 h 23"/>
                <a:gd name="T12" fmla="*/ 34 w 144"/>
                <a:gd name="T13" fmla="*/ 12 h 23"/>
                <a:gd name="T14" fmla="*/ 30 w 144"/>
                <a:gd name="T15" fmla="*/ 10 h 23"/>
                <a:gd name="T16" fmla="*/ 27 w 144"/>
                <a:gd name="T17" fmla="*/ 9 h 23"/>
                <a:gd name="T18" fmla="*/ 22 w 144"/>
                <a:gd name="T19" fmla="*/ 8 h 23"/>
                <a:gd name="T20" fmla="*/ 18 w 144"/>
                <a:gd name="T21" fmla="*/ 7 h 23"/>
                <a:gd name="T22" fmla="*/ 15 w 144"/>
                <a:gd name="T23" fmla="*/ 5 h 23"/>
                <a:gd name="T24" fmla="*/ 12 w 144"/>
                <a:gd name="T25" fmla="*/ 4 h 23"/>
                <a:gd name="T26" fmla="*/ 9 w 144"/>
                <a:gd name="T27" fmla="*/ 4 h 23"/>
                <a:gd name="T28" fmla="*/ 6 w 144"/>
                <a:gd name="T29" fmla="*/ 2 h 23"/>
                <a:gd name="T30" fmla="*/ 3 w 144"/>
                <a:gd name="T31" fmla="*/ 2 h 23"/>
                <a:gd name="T32" fmla="*/ 2 w 144"/>
                <a:gd name="T33" fmla="*/ 0 h 23"/>
                <a:gd name="T34" fmla="*/ 2 w 144"/>
                <a:gd name="T35" fmla="*/ 0 h 23"/>
                <a:gd name="T36" fmla="*/ 1 w 144"/>
                <a:gd name="T37" fmla="*/ 0 h 23"/>
                <a:gd name="T38" fmla="*/ 1 w 144"/>
                <a:gd name="T39" fmla="*/ 1 h 23"/>
                <a:gd name="T40" fmla="*/ 1 w 144"/>
                <a:gd name="T41" fmla="*/ 2 h 23"/>
                <a:gd name="T42" fmla="*/ 0 w 144"/>
                <a:gd name="T43" fmla="*/ 3 h 23"/>
                <a:gd name="T44" fmla="*/ 0 w 144"/>
                <a:gd name="T45" fmla="*/ 4 h 23"/>
                <a:gd name="T46" fmla="*/ 0 w 144"/>
                <a:gd name="T47" fmla="*/ 4 h 23"/>
                <a:gd name="T48" fmla="*/ 0 w 144"/>
                <a:gd name="T49" fmla="*/ 5 h 23"/>
                <a:gd name="T50" fmla="*/ 0 w 144"/>
                <a:gd name="T51" fmla="*/ 7 h 23"/>
                <a:gd name="T52" fmla="*/ 1 w 144"/>
                <a:gd name="T53" fmla="*/ 7 h 23"/>
                <a:gd name="T54" fmla="*/ 3 w 144"/>
                <a:gd name="T55" fmla="*/ 8 h 23"/>
                <a:gd name="T56" fmla="*/ 6 w 144"/>
                <a:gd name="T57" fmla="*/ 9 h 23"/>
                <a:gd name="T58" fmla="*/ 8 w 144"/>
                <a:gd name="T59" fmla="*/ 10 h 23"/>
                <a:gd name="T60" fmla="*/ 11 w 144"/>
                <a:gd name="T61" fmla="*/ 11 h 23"/>
                <a:gd name="T62" fmla="*/ 15 w 144"/>
                <a:gd name="T63" fmla="*/ 12 h 23"/>
                <a:gd name="T64" fmla="*/ 18 w 144"/>
                <a:gd name="T65" fmla="*/ 15 h 23"/>
                <a:gd name="T66" fmla="*/ 22 w 144"/>
                <a:gd name="T67" fmla="*/ 16 h 23"/>
                <a:gd name="T68" fmla="*/ 26 w 144"/>
                <a:gd name="T69" fmla="*/ 17 h 23"/>
                <a:gd name="T70" fmla="*/ 30 w 144"/>
                <a:gd name="T71" fmla="*/ 18 h 23"/>
                <a:gd name="T72" fmla="*/ 33 w 144"/>
                <a:gd name="T73" fmla="*/ 20 h 23"/>
                <a:gd name="T74" fmla="*/ 36 w 144"/>
                <a:gd name="T75" fmla="*/ 21 h 23"/>
                <a:gd name="T76" fmla="*/ 38 w 144"/>
                <a:gd name="T77" fmla="*/ 21 h 23"/>
                <a:gd name="T78" fmla="*/ 40 w 144"/>
                <a:gd name="T79" fmla="*/ 22 h 23"/>
                <a:gd name="T80" fmla="*/ 41 w 144"/>
                <a:gd name="T81" fmla="*/ 23 h 23"/>
                <a:gd name="T82" fmla="*/ 144 w 144"/>
                <a:gd name="T83" fmla="*/ 5 h 23"/>
                <a:gd name="T84" fmla="*/ 144 w 144"/>
                <a:gd name="T85" fmla="*/ 5 h 23"/>
                <a:gd name="T86" fmla="*/ 144 w 144"/>
                <a:gd name="T87" fmla="*/ 4 h 23"/>
                <a:gd name="T88" fmla="*/ 144 w 144"/>
                <a:gd name="T89" fmla="*/ 4 h 23"/>
                <a:gd name="T90" fmla="*/ 144 w 144"/>
                <a:gd name="T91" fmla="*/ 3 h 23"/>
                <a:gd name="T92" fmla="*/ 144 w 144"/>
                <a:gd name="T93" fmla="*/ 2 h 23"/>
                <a:gd name="T94" fmla="*/ 142 w 144"/>
                <a:gd name="T95" fmla="*/ 1 h 23"/>
                <a:gd name="T96" fmla="*/ 142 w 144"/>
                <a:gd name="T97" fmla="*/ 0 h 23"/>
                <a:gd name="T98" fmla="*/ 141 w 144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3">
                  <a:moveTo>
                    <a:pt x="141" y="0"/>
                  </a:moveTo>
                  <a:lnTo>
                    <a:pt x="43" y="15"/>
                  </a:lnTo>
                  <a:lnTo>
                    <a:pt x="42" y="15"/>
                  </a:lnTo>
                  <a:lnTo>
                    <a:pt x="40" y="15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6"/>
                  </a:lnTo>
                  <a:lnTo>
                    <a:pt x="26" y="17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3"/>
                  </a:lnTo>
                  <a:lnTo>
                    <a:pt x="144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0" name="Freeform 780">
              <a:extLst>
                <a:ext uri="{FF2B5EF4-FFF2-40B4-BE49-F238E27FC236}">
                  <a16:creationId xmlns:a16="http://schemas.microsoft.com/office/drawing/2014/main" id="{CFF9BBC3-374A-48F2-8C47-12ECEF866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870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4 h 17"/>
                <a:gd name="T12" fmla="*/ 1 w 99"/>
                <a:gd name="T13" fmla="*/ 14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1" name="Freeform 781">
              <a:extLst>
                <a:ext uri="{FF2B5EF4-FFF2-40B4-BE49-F238E27FC236}">
                  <a16:creationId xmlns:a16="http://schemas.microsoft.com/office/drawing/2014/main" id="{FF34B66C-D767-40C3-85B2-750C86DDC5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1"/>
              <a:ext cx="43" cy="16"/>
            </a:xfrm>
            <a:custGeom>
              <a:avLst/>
              <a:gdLst>
                <a:gd name="T0" fmla="*/ 1 w 43"/>
                <a:gd name="T1" fmla="*/ 0 h 16"/>
                <a:gd name="T2" fmla="*/ 2 w 43"/>
                <a:gd name="T3" fmla="*/ 0 h 16"/>
                <a:gd name="T4" fmla="*/ 0 w 43"/>
                <a:gd name="T5" fmla="*/ 0 h 16"/>
                <a:gd name="T6" fmla="*/ 1 w 43"/>
                <a:gd name="T7" fmla="*/ 2 h 16"/>
                <a:gd name="T8" fmla="*/ 3 w 43"/>
                <a:gd name="T9" fmla="*/ 2 h 16"/>
                <a:gd name="T10" fmla="*/ 6 w 43"/>
                <a:gd name="T11" fmla="*/ 3 h 16"/>
                <a:gd name="T12" fmla="*/ 8 w 43"/>
                <a:gd name="T13" fmla="*/ 4 h 16"/>
                <a:gd name="T14" fmla="*/ 11 w 43"/>
                <a:gd name="T15" fmla="*/ 5 h 16"/>
                <a:gd name="T16" fmla="*/ 14 w 43"/>
                <a:gd name="T17" fmla="*/ 7 h 16"/>
                <a:gd name="T18" fmla="*/ 18 w 43"/>
                <a:gd name="T19" fmla="*/ 8 h 16"/>
                <a:gd name="T20" fmla="*/ 22 w 43"/>
                <a:gd name="T21" fmla="*/ 9 h 16"/>
                <a:gd name="T22" fmla="*/ 26 w 43"/>
                <a:gd name="T23" fmla="*/ 10 h 16"/>
                <a:gd name="T24" fmla="*/ 30 w 43"/>
                <a:gd name="T25" fmla="*/ 11 h 16"/>
                <a:gd name="T26" fmla="*/ 33 w 43"/>
                <a:gd name="T27" fmla="*/ 13 h 16"/>
                <a:gd name="T28" fmla="*/ 36 w 43"/>
                <a:gd name="T29" fmla="*/ 13 h 16"/>
                <a:gd name="T30" fmla="*/ 39 w 43"/>
                <a:gd name="T31" fmla="*/ 15 h 16"/>
                <a:gd name="T32" fmla="*/ 40 w 43"/>
                <a:gd name="T33" fmla="*/ 16 h 16"/>
                <a:gd name="T34" fmla="*/ 41 w 43"/>
                <a:gd name="T35" fmla="*/ 16 h 16"/>
                <a:gd name="T36" fmla="*/ 42 w 43"/>
                <a:gd name="T37" fmla="*/ 16 h 16"/>
                <a:gd name="T38" fmla="*/ 43 w 43"/>
                <a:gd name="T39" fmla="*/ 13 h 16"/>
                <a:gd name="T40" fmla="*/ 42 w 43"/>
                <a:gd name="T41" fmla="*/ 13 h 16"/>
                <a:gd name="T42" fmla="*/ 41 w 43"/>
                <a:gd name="T43" fmla="*/ 13 h 16"/>
                <a:gd name="T44" fmla="*/ 39 w 43"/>
                <a:gd name="T45" fmla="*/ 12 h 16"/>
                <a:gd name="T46" fmla="*/ 37 w 43"/>
                <a:gd name="T47" fmla="*/ 11 h 16"/>
                <a:gd name="T48" fmla="*/ 34 w 43"/>
                <a:gd name="T49" fmla="*/ 11 h 16"/>
                <a:gd name="T50" fmla="*/ 31 w 43"/>
                <a:gd name="T51" fmla="*/ 9 h 16"/>
                <a:gd name="T52" fmla="*/ 27 w 43"/>
                <a:gd name="T53" fmla="*/ 8 h 16"/>
                <a:gd name="T54" fmla="*/ 22 w 43"/>
                <a:gd name="T55" fmla="*/ 7 h 16"/>
                <a:gd name="T56" fmla="*/ 19 w 43"/>
                <a:gd name="T57" fmla="*/ 6 h 16"/>
                <a:gd name="T58" fmla="*/ 15 w 43"/>
                <a:gd name="T59" fmla="*/ 4 h 16"/>
                <a:gd name="T60" fmla="*/ 12 w 43"/>
                <a:gd name="T61" fmla="*/ 4 h 16"/>
                <a:gd name="T62" fmla="*/ 9 w 43"/>
                <a:gd name="T63" fmla="*/ 3 h 16"/>
                <a:gd name="T64" fmla="*/ 7 w 43"/>
                <a:gd name="T65" fmla="*/ 2 h 16"/>
                <a:gd name="T66" fmla="*/ 5 w 43"/>
                <a:gd name="T67" fmla="*/ 0 h 16"/>
                <a:gd name="T68" fmla="*/ 3 w 43"/>
                <a:gd name="T69" fmla="*/ 0 h 16"/>
                <a:gd name="T70" fmla="*/ 1 w 43"/>
                <a:gd name="T7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6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2" name="Freeform 782">
              <a:extLst>
                <a:ext uri="{FF2B5EF4-FFF2-40B4-BE49-F238E27FC236}">
                  <a16:creationId xmlns:a16="http://schemas.microsoft.com/office/drawing/2014/main" id="{F5BD8F58-F767-44F6-A4E2-EDE811C02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871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3" name="Freeform 783">
              <a:extLst>
                <a:ext uri="{FF2B5EF4-FFF2-40B4-BE49-F238E27FC236}">
                  <a16:creationId xmlns:a16="http://schemas.microsoft.com/office/drawing/2014/main" id="{69B25362-28EE-4ABC-8BA6-82FA984B4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7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1 h 18"/>
                <a:gd name="T18" fmla="*/ 27 w 41"/>
                <a:gd name="T19" fmla="*/ 10 h 18"/>
                <a:gd name="T20" fmla="*/ 22 w 41"/>
                <a:gd name="T21" fmla="*/ 9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6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5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10 h 18"/>
                <a:gd name="T54" fmla="*/ 21 w 41"/>
                <a:gd name="T55" fmla="*/ 11 h 18"/>
                <a:gd name="T56" fmla="*/ 26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7" y="10"/>
                  </a:lnTo>
                  <a:lnTo>
                    <a:pt x="22" y="9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6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4" name="Freeform 784">
              <a:extLst>
                <a:ext uri="{FF2B5EF4-FFF2-40B4-BE49-F238E27FC236}">
                  <a16:creationId xmlns:a16="http://schemas.microsoft.com/office/drawing/2014/main" id="{47797FFA-E669-43E8-893D-F648C03D8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3875"/>
              <a:ext cx="104" cy="20"/>
            </a:xfrm>
            <a:custGeom>
              <a:avLst/>
              <a:gdLst>
                <a:gd name="T0" fmla="*/ 104 w 104"/>
                <a:gd name="T1" fmla="*/ 1 h 20"/>
                <a:gd name="T2" fmla="*/ 101 w 104"/>
                <a:gd name="T3" fmla="*/ 1 h 20"/>
                <a:gd name="T4" fmla="*/ 103 w 104"/>
                <a:gd name="T5" fmla="*/ 0 h 20"/>
                <a:gd name="T6" fmla="*/ 0 w 104"/>
                <a:gd name="T7" fmla="*/ 18 h 20"/>
                <a:gd name="T8" fmla="*/ 0 w 104"/>
                <a:gd name="T9" fmla="*/ 20 h 20"/>
                <a:gd name="T10" fmla="*/ 103 w 104"/>
                <a:gd name="T11" fmla="*/ 3 h 20"/>
                <a:gd name="T12" fmla="*/ 104 w 104"/>
                <a:gd name="T13" fmla="*/ 1 h 20"/>
                <a:gd name="T14" fmla="*/ 103 w 104"/>
                <a:gd name="T15" fmla="*/ 3 h 20"/>
                <a:gd name="T16" fmla="*/ 104 w 104"/>
                <a:gd name="T17" fmla="*/ 3 h 20"/>
                <a:gd name="T18" fmla="*/ 104 w 104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0">
                  <a:moveTo>
                    <a:pt x="104" y="1"/>
                  </a:moveTo>
                  <a:lnTo>
                    <a:pt x="101" y="1"/>
                  </a:lnTo>
                  <a:lnTo>
                    <a:pt x="103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3" y="3"/>
                  </a:lnTo>
                  <a:lnTo>
                    <a:pt x="104" y="1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5" name="Freeform 785">
              <a:extLst>
                <a:ext uri="{FF2B5EF4-FFF2-40B4-BE49-F238E27FC236}">
                  <a16:creationId xmlns:a16="http://schemas.microsoft.com/office/drawing/2014/main" id="{C0E33320-C979-41B9-9B73-3A7004527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870"/>
              <a:ext cx="5" cy="6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1 h 6"/>
                <a:gd name="T4" fmla="*/ 0 w 5"/>
                <a:gd name="T5" fmla="*/ 1 h 6"/>
                <a:gd name="T6" fmla="*/ 1 w 5"/>
                <a:gd name="T7" fmla="*/ 2 h 6"/>
                <a:gd name="T8" fmla="*/ 1 w 5"/>
                <a:gd name="T9" fmla="*/ 3 h 6"/>
                <a:gd name="T10" fmla="*/ 2 w 5"/>
                <a:gd name="T11" fmla="*/ 3 h 6"/>
                <a:gd name="T12" fmla="*/ 2 w 5"/>
                <a:gd name="T13" fmla="*/ 4 h 6"/>
                <a:gd name="T14" fmla="*/ 2 w 5"/>
                <a:gd name="T15" fmla="*/ 5 h 6"/>
                <a:gd name="T16" fmla="*/ 2 w 5"/>
                <a:gd name="T17" fmla="*/ 5 h 6"/>
                <a:gd name="T18" fmla="*/ 2 w 5"/>
                <a:gd name="T19" fmla="*/ 6 h 6"/>
                <a:gd name="T20" fmla="*/ 2 w 5"/>
                <a:gd name="T21" fmla="*/ 6 h 6"/>
                <a:gd name="T22" fmla="*/ 5 w 5"/>
                <a:gd name="T23" fmla="*/ 6 h 6"/>
                <a:gd name="T24" fmla="*/ 5 w 5"/>
                <a:gd name="T25" fmla="*/ 6 h 6"/>
                <a:gd name="T26" fmla="*/ 5 w 5"/>
                <a:gd name="T27" fmla="*/ 5 h 6"/>
                <a:gd name="T28" fmla="*/ 5 w 5"/>
                <a:gd name="T29" fmla="*/ 5 h 6"/>
                <a:gd name="T30" fmla="*/ 5 w 5"/>
                <a:gd name="T31" fmla="*/ 4 h 6"/>
                <a:gd name="T32" fmla="*/ 5 w 5"/>
                <a:gd name="T33" fmla="*/ 3 h 6"/>
                <a:gd name="T34" fmla="*/ 4 w 5"/>
                <a:gd name="T35" fmla="*/ 1 h 6"/>
                <a:gd name="T36" fmla="*/ 2 w 5"/>
                <a:gd name="T37" fmla="*/ 0 h 6"/>
                <a:gd name="T38" fmla="*/ 1 w 5"/>
                <a:gd name="T39" fmla="*/ 0 h 6"/>
                <a:gd name="T40" fmla="*/ 0 w 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6" name="Freeform 786">
              <a:extLst>
                <a:ext uri="{FF2B5EF4-FFF2-40B4-BE49-F238E27FC236}">
                  <a16:creationId xmlns:a16="http://schemas.microsoft.com/office/drawing/2014/main" id="{39F488E9-9E32-42C8-A9FE-125A90089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870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4 h 17"/>
                <a:gd name="T12" fmla="*/ 1 w 99"/>
                <a:gd name="T13" fmla="*/ 14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7" name="Freeform 787">
              <a:extLst>
                <a:ext uri="{FF2B5EF4-FFF2-40B4-BE49-F238E27FC236}">
                  <a16:creationId xmlns:a16="http://schemas.microsoft.com/office/drawing/2014/main" id="{871675D1-213D-4F67-8DCA-C6F9CD5AE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1"/>
              <a:ext cx="43" cy="16"/>
            </a:xfrm>
            <a:custGeom>
              <a:avLst/>
              <a:gdLst>
                <a:gd name="T0" fmla="*/ 3 w 43"/>
                <a:gd name="T1" fmla="*/ 0 h 16"/>
                <a:gd name="T2" fmla="*/ 0 w 43"/>
                <a:gd name="T3" fmla="*/ 0 h 16"/>
                <a:gd name="T4" fmla="*/ 1 w 43"/>
                <a:gd name="T5" fmla="*/ 2 h 16"/>
                <a:gd name="T6" fmla="*/ 3 w 43"/>
                <a:gd name="T7" fmla="*/ 2 h 16"/>
                <a:gd name="T8" fmla="*/ 6 w 43"/>
                <a:gd name="T9" fmla="*/ 3 h 16"/>
                <a:gd name="T10" fmla="*/ 8 w 43"/>
                <a:gd name="T11" fmla="*/ 4 h 16"/>
                <a:gd name="T12" fmla="*/ 11 w 43"/>
                <a:gd name="T13" fmla="*/ 5 h 16"/>
                <a:gd name="T14" fmla="*/ 14 w 43"/>
                <a:gd name="T15" fmla="*/ 7 h 16"/>
                <a:gd name="T16" fmla="*/ 18 w 43"/>
                <a:gd name="T17" fmla="*/ 8 h 16"/>
                <a:gd name="T18" fmla="*/ 22 w 43"/>
                <a:gd name="T19" fmla="*/ 9 h 16"/>
                <a:gd name="T20" fmla="*/ 26 w 43"/>
                <a:gd name="T21" fmla="*/ 10 h 16"/>
                <a:gd name="T22" fmla="*/ 30 w 43"/>
                <a:gd name="T23" fmla="*/ 11 h 16"/>
                <a:gd name="T24" fmla="*/ 33 w 43"/>
                <a:gd name="T25" fmla="*/ 13 h 16"/>
                <a:gd name="T26" fmla="*/ 36 w 43"/>
                <a:gd name="T27" fmla="*/ 13 h 16"/>
                <a:gd name="T28" fmla="*/ 39 w 43"/>
                <a:gd name="T29" fmla="*/ 15 h 16"/>
                <a:gd name="T30" fmla="*/ 40 w 43"/>
                <a:gd name="T31" fmla="*/ 16 h 16"/>
                <a:gd name="T32" fmla="*/ 41 w 43"/>
                <a:gd name="T33" fmla="*/ 16 h 16"/>
                <a:gd name="T34" fmla="*/ 42 w 43"/>
                <a:gd name="T35" fmla="*/ 16 h 16"/>
                <a:gd name="T36" fmla="*/ 43 w 43"/>
                <a:gd name="T37" fmla="*/ 13 h 16"/>
                <a:gd name="T38" fmla="*/ 42 w 43"/>
                <a:gd name="T39" fmla="*/ 13 h 16"/>
                <a:gd name="T40" fmla="*/ 41 w 43"/>
                <a:gd name="T41" fmla="*/ 13 h 16"/>
                <a:gd name="T42" fmla="*/ 39 w 43"/>
                <a:gd name="T43" fmla="*/ 12 h 16"/>
                <a:gd name="T44" fmla="*/ 37 w 43"/>
                <a:gd name="T45" fmla="*/ 11 h 16"/>
                <a:gd name="T46" fmla="*/ 34 w 43"/>
                <a:gd name="T47" fmla="*/ 11 h 16"/>
                <a:gd name="T48" fmla="*/ 31 w 43"/>
                <a:gd name="T49" fmla="*/ 9 h 16"/>
                <a:gd name="T50" fmla="*/ 27 w 43"/>
                <a:gd name="T51" fmla="*/ 8 h 16"/>
                <a:gd name="T52" fmla="*/ 22 w 43"/>
                <a:gd name="T53" fmla="*/ 7 h 16"/>
                <a:gd name="T54" fmla="*/ 19 w 43"/>
                <a:gd name="T55" fmla="*/ 6 h 16"/>
                <a:gd name="T56" fmla="*/ 15 w 43"/>
                <a:gd name="T57" fmla="*/ 4 h 16"/>
                <a:gd name="T58" fmla="*/ 12 w 43"/>
                <a:gd name="T59" fmla="*/ 4 h 16"/>
                <a:gd name="T60" fmla="*/ 9 w 43"/>
                <a:gd name="T61" fmla="*/ 3 h 16"/>
                <a:gd name="T62" fmla="*/ 7 w 43"/>
                <a:gd name="T63" fmla="*/ 2 h 16"/>
                <a:gd name="T64" fmla="*/ 5 w 43"/>
                <a:gd name="T65" fmla="*/ 0 h 16"/>
                <a:gd name="T66" fmla="*/ 3 w 43"/>
                <a:gd name="T67" fmla="*/ 0 h 16"/>
                <a:gd name="T68" fmla="*/ 3 w 43"/>
                <a:gd name="T6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6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8" name="Freeform 788">
              <a:extLst>
                <a:ext uri="{FF2B5EF4-FFF2-40B4-BE49-F238E27FC236}">
                  <a16:creationId xmlns:a16="http://schemas.microsoft.com/office/drawing/2014/main" id="{F78C0F3E-9A3C-447E-A0B0-20EF132A6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859"/>
              <a:ext cx="31" cy="9"/>
            </a:xfrm>
            <a:custGeom>
              <a:avLst/>
              <a:gdLst>
                <a:gd name="T0" fmla="*/ 31 w 31"/>
                <a:gd name="T1" fmla="*/ 9 h 9"/>
                <a:gd name="T2" fmla="*/ 31 w 31"/>
                <a:gd name="T3" fmla="*/ 6 h 9"/>
                <a:gd name="T4" fmla="*/ 29 w 31"/>
                <a:gd name="T5" fmla="*/ 6 h 9"/>
                <a:gd name="T6" fmla="*/ 26 w 31"/>
                <a:gd name="T7" fmla="*/ 6 h 9"/>
                <a:gd name="T8" fmla="*/ 22 w 31"/>
                <a:gd name="T9" fmla="*/ 5 h 9"/>
                <a:gd name="T10" fmla="*/ 20 w 31"/>
                <a:gd name="T11" fmla="*/ 5 h 9"/>
                <a:gd name="T12" fmla="*/ 17 w 31"/>
                <a:gd name="T13" fmla="*/ 5 h 9"/>
                <a:gd name="T14" fmla="*/ 15 w 31"/>
                <a:gd name="T15" fmla="*/ 4 h 9"/>
                <a:gd name="T16" fmla="*/ 12 w 31"/>
                <a:gd name="T17" fmla="*/ 4 h 9"/>
                <a:gd name="T18" fmla="*/ 10 w 31"/>
                <a:gd name="T19" fmla="*/ 3 h 9"/>
                <a:gd name="T20" fmla="*/ 8 w 31"/>
                <a:gd name="T21" fmla="*/ 2 h 9"/>
                <a:gd name="T22" fmla="*/ 6 w 31"/>
                <a:gd name="T23" fmla="*/ 2 h 9"/>
                <a:gd name="T24" fmla="*/ 4 w 31"/>
                <a:gd name="T25" fmla="*/ 1 h 9"/>
                <a:gd name="T26" fmla="*/ 2 w 31"/>
                <a:gd name="T27" fmla="*/ 1 h 9"/>
                <a:gd name="T28" fmla="*/ 1 w 31"/>
                <a:gd name="T29" fmla="*/ 1 h 9"/>
                <a:gd name="T30" fmla="*/ 1 w 31"/>
                <a:gd name="T31" fmla="*/ 0 h 9"/>
                <a:gd name="T32" fmla="*/ 1 w 31"/>
                <a:gd name="T33" fmla="*/ 0 h 9"/>
                <a:gd name="T34" fmla="*/ 0 w 31"/>
                <a:gd name="T35" fmla="*/ 0 h 9"/>
                <a:gd name="T36" fmla="*/ 0 w 31"/>
                <a:gd name="T37" fmla="*/ 2 h 9"/>
                <a:gd name="T38" fmla="*/ 0 w 31"/>
                <a:gd name="T39" fmla="*/ 2 h 9"/>
                <a:gd name="T40" fmla="*/ 1 w 31"/>
                <a:gd name="T41" fmla="*/ 2 h 9"/>
                <a:gd name="T42" fmla="*/ 2 w 31"/>
                <a:gd name="T43" fmla="*/ 3 h 9"/>
                <a:gd name="T44" fmla="*/ 4 w 31"/>
                <a:gd name="T45" fmla="*/ 3 h 9"/>
                <a:gd name="T46" fmla="*/ 6 w 31"/>
                <a:gd name="T47" fmla="*/ 4 h 9"/>
                <a:gd name="T48" fmla="*/ 8 w 31"/>
                <a:gd name="T49" fmla="*/ 4 h 9"/>
                <a:gd name="T50" fmla="*/ 10 w 31"/>
                <a:gd name="T51" fmla="*/ 5 h 9"/>
                <a:gd name="T52" fmla="*/ 12 w 31"/>
                <a:gd name="T53" fmla="*/ 6 h 9"/>
                <a:gd name="T54" fmla="*/ 14 w 31"/>
                <a:gd name="T55" fmla="*/ 6 h 9"/>
                <a:gd name="T56" fmla="*/ 17 w 31"/>
                <a:gd name="T57" fmla="*/ 8 h 9"/>
                <a:gd name="T58" fmla="*/ 19 w 31"/>
                <a:gd name="T59" fmla="*/ 8 h 9"/>
                <a:gd name="T60" fmla="*/ 22 w 31"/>
                <a:gd name="T61" fmla="*/ 8 h 9"/>
                <a:gd name="T62" fmla="*/ 26 w 31"/>
                <a:gd name="T63" fmla="*/ 9 h 9"/>
                <a:gd name="T64" fmla="*/ 28 w 31"/>
                <a:gd name="T65" fmla="*/ 9 h 9"/>
                <a:gd name="T66" fmla="*/ 31 w 31"/>
                <a:gd name="T67" fmla="*/ 9 h 9"/>
                <a:gd name="T68" fmla="*/ 31 w 31"/>
                <a:gd name="T6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9">
                  <a:moveTo>
                    <a:pt x="31" y="9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09" name="Freeform 789">
              <a:extLst>
                <a:ext uri="{FF2B5EF4-FFF2-40B4-BE49-F238E27FC236}">
                  <a16:creationId xmlns:a16="http://schemas.microsoft.com/office/drawing/2014/main" id="{02AF63BA-777D-47D8-BD70-029ED4E70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852"/>
              <a:ext cx="32" cy="16"/>
            </a:xfrm>
            <a:custGeom>
              <a:avLst/>
              <a:gdLst>
                <a:gd name="T0" fmla="*/ 32 w 32"/>
                <a:gd name="T1" fmla="*/ 1 h 16"/>
                <a:gd name="T2" fmla="*/ 31 w 32"/>
                <a:gd name="T3" fmla="*/ 0 h 16"/>
                <a:gd name="T4" fmla="*/ 30 w 32"/>
                <a:gd name="T5" fmla="*/ 0 h 16"/>
                <a:gd name="T6" fmla="*/ 29 w 32"/>
                <a:gd name="T7" fmla="*/ 1 h 16"/>
                <a:gd name="T8" fmla="*/ 28 w 32"/>
                <a:gd name="T9" fmla="*/ 2 h 16"/>
                <a:gd name="T10" fmla="*/ 27 w 32"/>
                <a:gd name="T11" fmla="*/ 3 h 16"/>
                <a:gd name="T12" fmla="*/ 25 w 32"/>
                <a:gd name="T13" fmla="*/ 4 h 16"/>
                <a:gd name="T14" fmla="*/ 24 w 32"/>
                <a:gd name="T15" fmla="*/ 5 h 16"/>
                <a:gd name="T16" fmla="*/ 22 w 32"/>
                <a:gd name="T17" fmla="*/ 6 h 16"/>
                <a:gd name="T18" fmla="*/ 20 w 32"/>
                <a:gd name="T19" fmla="*/ 8 h 16"/>
                <a:gd name="T20" fmla="*/ 18 w 32"/>
                <a:gd name="T21" fmla="*/ 9 h 16"/>
                <a:gd name="T22" fmla="*/ 16 w 32"/>
                <a:gd name="T23" fmla="*/ 10 h 16"/>
                <a:gd name="T24" fmla="*/ 13 w 32"/>
                <a:gd name="T25" fmla="*/ 11 h 16"/>
                <a:gd name="T26" fmla="*/ 11 w 32"/>
                <a:gd name="T27" fmla="*/ 11 h 16"/>
                <a:gd name="T28" fmla="*/ 8 w 32"/>
                <a:gd name="T29" fmla="*/ 12 h 16"/>
                <a:gd name="T30" fmla="*/ 5 w 32"/>
                <a:gd name="T31" fmla="*/ 13 h 16"/>
                <a:gd name="T32" fmla="*/ 3 w 32"/>
                <a:gd name="T33" fmla="*/ 13 h 16"/>
                <a:gd name="T34" fmla="*/ 0 w 32"/>
                <a:gd name="T35" fmla="*/ 13 h 16"/>
                <a:gd name="T36" fmla="*/ 0 w 32"/>
                <a:gd name="T37" fmla="*/ 16 h 16"/>
                <a:gd name="T38" fmla="*/ 3 w 32"/>
                <a:gd name="T39" fmla="*/ 16 h 16"/>
                <a:gd name="T40" fmla="*/ 6 w 32"/>
                <a:gd name="T41" fmla="*/ 16 h 16"/>
                <a:gd name="T42" fmla="*/ 8 w 32"/>
                <a:gd name="T43" fmla="*/ 15 h 16"/>
                <a:gd name="T44" fmla="*/ 11 w 32"/>
                <a:gd name="T45" fmla="*/ 13 h 16"/>
                <a:gd name="T46" fmla="*/ 13 w 32"/>
                <a:gd name="T47" fmla="*/ 13 h 16"/>
                <a:gd name="T48" fmla="*/ 17 w 32"/>
                <a:gd name="T49" fmla="*/ 12 h 16"/>
                <a:gd name="T50" fmla="*/ 19 w 32"/>
                <a:gd name="T51" fmla="*/ 10 h 16"/>
                <a:gd name="T52" fmla="*/ 21 w 32"/>
                <a:gd name="T53" fmla="*/ 9 h 16"/>
                <a:gd name="T54" fmla="*/ 23 w 32"/>
                <a:gd name="T55" fmla="*/ 8 h 16"/>
                <a:gd name="T56" fmla="*/ 25 w 32"/>
                <a:gd name="T57" fmla="*/ 7 h 16"/>
                <a:gd name="T58" fmla="*/ 26 w 32"/>
                <a:gd name="T59" fmla="*/ 6 h 16"/>
                <a:gd name="T60" fmla="*/ 28 w 32"/>
                <a:gd name="T61" fmla="*/ 5 h 16"/>
                <a:gd name="T62" fmla="*/ 29 w 32"/>
                <a:gd name="T63" fmla="*/ 4 h 16"/>
                <a:gd name="T64" fmla="*/ 30 w 32"/>
                <a:gd name="T65" fmla="*/ 3 h 16"/>
                <a:gd name="T66" fmla="*/ 31 w 32"/>
                <a:gd name="T67" fmla="*/ 2 h 16"/>
                <a:gd name="T68" fmla="*/ 32 w 32"/>
                <a:gd name="T6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6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0" name="Freeform 790">
              <a:extLst>
                <a:ext uri="{FF2B5EF4-FFF2-40B4-BE49-F238E27FC236}">
                  <a16:creationId xmlns:a16="http://schemas.microsoft.com/office/drawing/2014/main" id="{49D1A88B-8AC6-46C4-8129-0357FB2C5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855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4 h 18"/>
                <a:gd name="T16" fmla="*/ 23 w 37"/>
                <a:gd name="T17" fmla="*/ 13 h 18"/>
                <a:gd name="T18" fmla="*/ 25 w 37"/>
                <a:gd name="T19" fmla="*/ 12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4 w 37"/>
                <a:gd name="T27" fmla="*/ 6 h 18"/>
                <a:gd name="T28" fmla="*/ 35 w 37"/>
                <a:gd name="T29" fmla="*/ 4 h 18"/>
                <a:gd name="T30" fmla="*/ 36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6 w 37"/>
                <a:gd name="T37" fmla="*/ 0 h 18"/>
                <a:gd name="T38" fmla="*/ 35 w 37"/>
                <a:gd name="T39" fmla="*/ 1 h 18"/>
                <a:gd name="T40" fmla="*/ 34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2 h 18"/>
                <a:gd name="T58" fmla="*/ 17 w 37"/>
                <a:gd name="T59" fmla="*/ 13 h 18"/>
                <a:gd name="T60" fmla="*/ 13 w 37"/>
                <a:gd name="T61" fmla="*/ 14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1" name="Freeform 791">
              <a:extLst>
                <a:ext uri="{FF2B5EF4-FFF2-40B4-BE49-F238E27FC236}">
                  <a16:creationId xmlns:a16="http://schemas.microsoft.com/office/drawing/2014/main" id="{4818F9BA-CD3B-4DE3-82DA-AD8138B4F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863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4 h 11"/>
                <a:gd name="T10" fmla="*/ 5 w 38"/>
                <a:gd name="T11" fmla="*/ 5 h 11"/>
                <a:gd name="T12" fmla="*/ 6 w 38"/>
                <a:gd name="T13" fmla="*/ 5 h 11"/>
                <a:gd name="T14" fmla="*/ 8 w 38"/>
                <a:gd name="T15" fmla="*/ 6 h 11"/>
                <a:gd name="T16" fmla="*/ 11 w 38"/>
                <a:gd name="T17" fmla="*/ 7 h 11"/>
                <a:gd name="T18" fmla="*/ 14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4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4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6 h 11"/>
                <a:gd name="T48" fmla="*/ 14 w 38"/>
                <a:gd name="T49" fmla="*/ 6 h 11"/>
                <a:gd name="T50" fmla="*/ 11 w 38"/>
                <a:gd name="T51" fmla="*/ 5 h 11"/>
                <a:gd name="T52" fmla="*/ 9 w 38"/>
                <a:gd name="T53" fmla="*/ 4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4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2" name="Freeform 792">
              <a:extLst>
                <a:ext uri="{FF2B5EF4-FFF2-40B4-BE49-F238E27FC236}">
                  <a16:creationId xmlns:a16="http://schemas.microsoft.com/office/drawing/2014/main" id="{21FB1053-489C-415A-806C-3117030CE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3854"/>
              <a:ext cx="9" cy="10"/>
            </a:xfrm>
            <a:custGeom>
              <a:avLst/>
              <a:gdLst>
                <a:gd name="T0" fmla="*/ 2 w 9"/>
                <a:gd name="T1" fmla="*/ 0 h 10"/>
                <a:gd name="T2" fmla="*/ 0 w 9"/>
                <a:gd name="T3" fmla="*/ 1 h 10"/>
                <a:gd name="T4" fmla="*/ 1 w 9"/>
                <a:gd name="T5" fmla="*/ 2 h 10"/>
                <a:gd name="T6" fmla="*/ 2 w 9"/>
                <a:gd name="T7" fmla="*/ 3 h 10"/>
                <a:gd name="T8" fmla="*/ 3 w 9"/>
                <a:gd name="T9" fmla="*/ 5 h 10"/>
                <a:gd name="T10" fmla="*/ 4 w 9"/>
                <a:gd name="T11" fmla="*/ 6 h 10"/>
                <a:gd name="T12" fmla="*/ 5 w 9"/>
                <a:gd name="T13" fmla="*/ 8 h 10"/>
                <a:gd name="T14" fmla="*/ 6 w 9"/>
                <a:gd name="T15" fmla="*/ 9 h 10"/>
                <a:gd name="T16" fmla="*/ 7 w 9"/>
                <a:gd name="T17" fmla="*/ 10 h 10"/>
                <a:gd name="T18" fmla="*/ 9 w 9"/>
                <a:gd name="T19" fmla="*/ 9 h 10"/>
                <a:gd name="T20" fmla="*/ 8 w 9"/>
                <a:gd name="T21" fmla="*/ 8 h 10"/>
                <a:gd name="T22" fmla="*/ 7 w 9"/>
                <a:gd name="T23" fmla="*/ 6 h 10"/>
                <a:gd name="T24" fmla="*/ 5 w 9"/>
                <a:gd name="T25" fmla="*/ 5 h 10"/>
                <a:gd name="T26" fmla="*/ 4 w 9"/>
                <a:gd name="T27" fmla="*/ 4 h 10"/>
                <a:gd name="T28" fmla="*/ 3 w 9"/>
                <a:gd name="T29" fmla="*/ 2 h 10"/>
                <a:gd name="T30" fmla="*/ 3 w 9"/>
                <a:gd name="T31" fmla="*/ 1 h 10"/>
                <a:gd name="T32" fmla="*/ 2 w 9"/>
                <a:gd name="T33" fmla="*/ 0 h 10"/>
                <a:gd name="T34" fmla="*/ 2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3" name="Freeform 793">
              <a:extLst>
                <a:ext uri="{FF2B5EF4-FFF2-40B4-BE49-F238E27FC236}">
                  <a16:creationId xmlns:a16="http://schemas.microsoft.com/office/drawing/2014/main" id="{D1BDE47E-2644-494C-AAAC-87D2F0AA3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864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4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4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4" name="Freeform 794">
              <a:extLst>
                <a:ext uri="{FF2B5EF4-FFF2-40B4-BE49-F238E27FC236}">
                  <a16:creationId xmlns:a16="http://schemas.microsoft.com/office/drawing/2014/main" id="{51ED6A7C-20F3-4BB2-934D-692B0297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863"/>
              <a:ext cx="116" cy="41"/>
            </a:xfrm>
            <a:custGeom>
              <a:avLst/>
              <a:gdLst>
                <a:gd name="T0" fmla="*/ 1 w 116"/>
                <a:gd name="T1" fmla="*/ 2 h 41"/>
                <a:gd name="T2" fmla="*/ 2 w 116"/>
                <a:gd name="T3" fmla="*/ 1 h 41"/>
                <a:gd name="T4" fmla="*/ 1 w 116"/>
                <a:gd name="T5" fmla="*/ 2 h 41"/>
                <a:gd name="T6" fmla="*/ 114 w 116"/>
                <a:gd name="T7" fmla="*/ 41 h 41"/>
                <a:gd name="T8" fmla="*/ 116 w 116"/>
                <a:gd name="T9" fmla="*/ 39 h 41"/>
                <a:gd name="T10" fmla="*/ 2 w 116"/>
                <a:gd name="T11" fmla="*/ 0 h 41"/>
                <a:gd name="T12" fmla="*/ 0 w 116"/>
                <a:gd name="T13" fmla="*/ 1 h 41"/>
                <a:gd name="T14" fmla="*/ 2 w 116"/>
                <a:gd name="T15" fmla="*/ 0 h 41"/>
                <a:gd name="T16" fmla="*/ 1 w 116"/>
                <a:gd name="T17" fmla="*/ 0 h 41"/>
                <a:gd name="T18" fmla="*/ 0 w 116"/>
                <a:gd name="T19" fmla="*/ 0 h 41"/>
                <a:gd name="T20" fmla="*/ 0 w 116"/>
                <a:gd name="T21" fmla="*/ 1 h 41"/>
                <a:gd name="T22" fmla="*/ 1 w 116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5" name="Freeform 795">
              <a:extLst>
                <a:ext uri="{FF2B5EF4-FFF2-40B4-BE49-F238E27FC236}">
                  <a16:creationId xmlns:a16="http://schemas.microsoft.com/office/drawing/2014/main" id="{86616EBE-6FC0-48B7-B3C7-1FE1239AD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3864"/>
              <a:ext cx="3" cy="45"/>
            </a:xfrm>
            <a:custGeom>
              <a:avLst/>
              <a:gdLst>
                <a:gd name="T0" fmla="*/ 1 w 3"/>
                <a:gd name="T1" fmla="*/ 44 h 45"/>
                <a:gd name="T2" fmla="*/ 1 w 3"/>
                <a:gd name="T3" fmla="*/ 43 h 45"/>
                <a:gd name="T4" fmla="*/ 1 w 3"/>
                <a:gd name="T5" fmla="*/ 44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4 h 45"/>
                <a:gd name="T12" fmla="*/ 1 w 3"/>
                <a:gd name="T13" fmla="*/ 45 h 45"/>
                <a:gd name="T14" fmla="*/ 0 w 3"/>
                <a:gd name="T15" fmla="*/ 44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4"/>
                  </a:moveTo>
                  <a:lnTo>
                    <a:pt x="1" y="43"/>
                  </a:lnTo>
                  <a:lnTo>
                    <a:pt x="1" y="4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6" name="Freeform 796">
              <a:extLst>
                <a:ext uri="{FF2B5EF4-FFF2-40B4-BE49-F238E27FC236}">
                  <a16:creationId xmlns:a16="http://schemas.microsoft.com/office/drawing/2014/main" id="{50A62BAE-5F1B-4FEB-B480-822E9658B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907"/>
              <a:ext cx="116" cy="44"/>
            </a:xfrm>
            <a:custGeom>
              <a:avLst/>
              <a:gdLst>
                <a:gd name="T0" fmla="*/ 116 w 116"/>
                <a:gd name="T1" fmla="*/ 42 h 44"/>
                <a:gd name="T2" fmla="*/ 113 w 116"/>
                <a:gd name="T3" fmla="*/ 43 h 44"/>
                <a:gd name="T4" fmla="*/ 116 w 116"/>
                <a:gd name="T5" fmla="*/ 42 h 44"/>
                <a:gd name="T6" fmla="*/ 0 w 116"/>
                <a:gd name="T7" fmla="*/ 0 h 44"/>
                <a:gd name="T8" fmla="*/ 0 w 116"/>
                <a:gd name="T9" fmla="*/ 2 h 44"/>
                <a:gd name="T10" fmla="*/ 114 w 116"/>
                <a:gd name="T11" fmla="*/ 44 h 44"/>
                <a:gd name="T12" fmla="*/ 116 w 116"/>
                <a:gd name="T13" fmla="*/ 43 h 44"/>
                <a:gd name="T14" fmla="*/ 114 w 116"/>
                <a:gd name="T15" fmla="*/ 44 h 44"/>
                <a:gd name="T16" fmla="*/ 116 w 116"/>
                <a:gd name="T17" fmla="*/ 44 h 44"/>
                <a:gd name="T18" fmla="*/ 116 w 116"/>
                <a:gd name="T19" fmla="*/ 43 h 44"/>
                <a:gd name="T20" fmla="*/ 116 w 116"/>
                <a:gd name="T21" fmla="*/ 42 h 44"/>
                <a:gd name="T22" fmla="*/ 116 w 116"/>
                <a:gd name="T2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44">
                  <a:moveTo>
                    <a:pt x="116" y="42"/>
                  </a:moveTo>
                  <a:lnTo>
                    <a:pt x="113" y="43"/>
                  </a:lnTo>
                  <a:lnTo>
                    <a:pt x="116" y="4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14" y="44"/>
                  </a:lnTo>
                  <a:lnTo>
                    <a:pt x="116" y="43"/>
                  </a:lnTo>
                  <a:lnTo>
                    <a:pt x="114" y="44"/>
                  </a:lnTo>
                  <a:lnTo>
                    <a:pt x="116" y="44"/>
                  </a:lnTo>
                  <a:lnTo>
                    <a:pt x="116" y="43"/>
                  </a:lnTo>
                  <a:lnTo>
                    <a:pt x="116" y="42"/>
                  </a:lnTo>
                  <a:lnTo>
                    <a:pt x="11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7" name="Freeform 797">
              <a:extLst>
                <a:ext uri="{FF2B5EF4-FFF2-40B4-BE49-F238E27FC236}">
                  <a16:creationId xmlns:a16="http://schemas.microsoft.com/office/drawing/2014/main" id="{5289977F-3EBB-4F30-9670-A4BAE59CD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902"/>
              <a:ext cx="3" cy="48"/>
            </a:xfrm>
            <a:custGeom>
              <a:avLst/>
              <a:gdLst>
                <a:gd name="T0" fmla="*/ 0 w 3"/>
                <a:gd name="T1" fmla="*/ 1 h 48"/>
                <a:gd name="T2" fmla="*/ 1 w 3"/>
                <a:gd name="T3" fmla="*/ 2 h 48"/>
                <a:gd name="T4" fmla="*/ 0 w 3"/>
                <a:gd name="T5" fmla="*/ 1 h 48"/>
                <a:gd name="T6" fmla="*/ 0 w 3"/>
                <a:gd name="T7" fmla="*/ 48 h 48"/>
                <a:gd name="T8" fmla="*/ 3 w 3"/>
                <a:gd name="T9" fmla="*/ 48 h 48"/>
                <a:gd name="T10" fmla="*/ 3 w 3"/>
                <a:gd name="T11" fmla="*/ 1 h 48"/>
                <a:gd name="T12" fmla="*/ 3 w 3"/>
                <a:gd name="T13" fmla="*/ 0 h 48"/>
                <a:gd name="T14" fmla="*/ 3 w 3"/>
                <a:gd name="T15" fmla="*/ 1 h 48"/>
                <a:gd name="T16" fmla="*/ 3 w 3"/>
                <a:gd name="T17" fmla="*/ 0 h 48"/>
                <a:gd name="T18" fmla="*/ 1 w 3"/>
                <a:gd name="T19" fmla="*/ 0 h 48"/>
                <a:gd name="T20" fmla="*/ 1 w 3"/>
                <a:gd name="T21" fmla="*/ 0 h 48"/>
                <a:gd name="T22" fmla="*/ 0 w 3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8" name="Freeform 798">
              <a:extLst>
                <a:ext uri="{FF2B5EF4-FFF2-40B4-BE49-F238E27FC236}">
                  <a16:creationId xmlns:a16="http://schemas.microsoft.com/office/drawing/2014/main" id="{4B26F76F-38E1-4147-A1C3-6332497D4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893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19" name="Freeform 799">
              <a:extLst>
                <a:ext uri="{FF2B5EF4-FFF2-40B4-BE49-F238E27FC236}">
                  <a16:creationId xmlns:a16="http://schemas.microsoft.com/office/drawing/2014/main" id="{E628C3BC-1C27-4F29-87B6-1D94679A4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915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0" name="Freeform 800">
              <a:extLst>
                <a:ext uri="{FF2B5EF4-FFF2-40B4-BE49-F238E27FC236}">
                  <a16:creationId xmlns:a16="http://schemas.microsoft.com/office/drawing/2014/main" id="{4EF6A331-0B88-4728-A6E8-833A5CD54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908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0 w 1"/>
                <a:gd name="T5" fmla="*/ 0 h 22"/>
                <a:gd name="T6" fmla="*/ 0 w 1"/>
                <a:gd name="T7" fmla="*/ 22 h 22"/>
                <a:gd name="T8" fmla="*/ 1 w 1"/>
                <a:gd name="T9" fmla="*/ 22 h 22"/>
                <a:gd name="T10" fmla="*/ 1 w 1"/>
                <a:gd name="T11" fmla="*/ 0 h 22"/>
                <a:gd name="T12" fmla="*/ 0 w 1"/>
                <a:gd name="T13" fmla="*/ 1 h 22"/>
                <a:gd name="T14" fmla="*/ 0 w 1"/>
                <a:gd name="T15" fmla="*/ 0 h 22"/>
                <a:gd name="T16" fmla="*/ 0 w 1"/>
                <a:gd name="T17" fmla="*/ 0 h 22"/>
                <a:gd name="T18" fmla="*/ 0 w 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1" name="Freeform 801">
              <a:extLst>
                <a:ext uri="{FF2B5EF4-FFF2-40B4-BE49-F238E27FC236}">
                  <a16:creationId xmlns:a16="http://schemas.microsoft.com/office/drawing/2014/main" id="{F48E2535-4753-4892-AD21-E6A1E9495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892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6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2" name="Freeform 802">
              <a:extLst>
                <a:ext uri="{FF2B5EF4-FFF2-40B4-BE49-F238E27FC236}">
                  <a16:creationId xmlns:a16="http://schemas.microsoft.com/office/drawing/2014/main" id="{C940F548-8AC5-4112-BC43-B7CE40420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878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3" name="Freeform 803">
              <a:extLst>
                <a:ext uri="{FF2B5EF4-FFF2-40B4-BE49-F238E27FC236}">
                  <a16:creationId xmlns:a16="http://schemas.microsoft.com/office/drawing/2014/main" id="{2320628E-7901-49ED-9ECA-4A8806C64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902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4" name="Freeform 804">
              <a:extLst>
                <a:ext uri="{FF2B5EF4-FFF2-40B4-BE49-F238E27FC236}">
                  <a16:creationId xmlns:a16="http://schemas.microsoft.com/office/drawing/2014/main" id="{A646ABCC-19AA-4513-8E89-A6EB318D1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3909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9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9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5" name="Freeform 805">
              <a:extLst>
                <a:ext uri="{FF2B5EF4-FFF2-40B4-BE49-F238E27FC236}">
                  <a16:creationId xmlns:a16="http://schemas.microsoft.com/office/drawing/2014/main" id="{DB117445-02CA-4C4A-8F12-14EF0F28C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41"/>
              <a:ext cx="21" cy="31"/>
            </a:xfrm>
            <a:custGeom>
              <a:avLst/>
              <a:gdLst>
                <a:gd name="T0" fmla="*/ 21 w 21"/>
                <a:gd name="T1" fmla="*/ 29 h 31"/>
                <a:gd name="T2" fmla="*/ 21 w 21"/>
                <a:gd name="T3" fmla="*/ 29 h 31"/>
                <a:gd name="T4" fmla="*/ 21 w 21"/>
                <a:gd name="T5" fmla="*/ 29 h 31"/>
                <a:gd name="T6" fmla="*/ 2 w 21"/>
                <a:gd name="T7" fmla="*/ 0 h 31"/>
                <a:gd name="T8" fmla="*/ 0 w 21"/>
                <a:gd name="T9" fmla="*/ 2 h 31"/>
                <a:gd name="T10" fmla="*/ 19 w 21"/>
                <a:gd name="T11" fmla="*/ 31 h 31"/>
                <a:gd name="T12" fmla="*/ 20 w 21"/>
                <a:gd name="T13" fmla="*/ 31 h 31"/>
                <a:gd name="T14" fmla="*/ 19 w 21"/>
                <a:gd name="T15" fmla="*/ 31 h 31"/>
                <a:gd name="T16" fmla="*/ 20 w 21"/>
                <a:gd name="T17" fmla="*/ 31 h 31"/>
                <a:gd name="T18" fmla="*/ 21 w 21"/>
                <a:gd name="T19" fmla="*/ 31 h 31"/>
                <a:gd name="T20" fmla="*/ 21 w 21"/>
                <a:gd name="T21" fmla="*/ 30 h 31"/>
                <a:gd name="T22" fmla="*/ 21 w 21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1">
                  <a:moveTo>
                    <a:pt x="21" y="29"/>
                  </a:moveTo>
                  <a:lnTo>
                    <a:pt x="21" y="29"/>
                  </a:lnTo>
                  <a:lnTo>
                    <a:pt x="21" y="29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6" name="Freeform 806">
              <a:extLst>
                <a:ext uri="{FF2B5EF4-FFF2-40B4-BE49-F238E27FC236}">
                  <a16:creationId xmlns:a16="http://schemas.microsoft.com/office/drawing/2014/main" id="{D4D2D716-FE7E-4135-B3A8-43215C5EAA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970"/>
              <a:ext cx="4" cy="3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2 h 3"/>
                <a:gd name="T4" fmla="*/ 3 w 4"/>
                <a:gd name="T5" fmla="*/ 2 h 3"/>
                <a:gd name="T6" fmla="*/ 1 w 4"/>
                <a:gd name="T7" fmla="*/ 0 h 3"/>
                <a:gd name="T8" fmla="*/ 0 w 4"/>
                <a:gd name="T9" fmla="*/ 2 h 3"/>
                <a:gd name="T10" fmla="*/ 2 w 4"/>
                <a:gd name="T11" fmla="*/ 3 h 3"/>
                <a:gd name="T12" fmla="*/ 3 w 4"/>
                <a:gd name="T13" fmla="*/ 3 h 3"/>
                <a:gd name="T14" fmla="*/ 2 w 4"/>
                <a:gd name="T15" fmla="*/ 3 h 3"/>
                <a:gd name="T16" fmla="*/ 3 w 4"/>
                <a:gd name="T17" fmla="*/ 3 h 3"/>
                <a:gd name="T18" fmla="*/ 4 w 4"/>
                <a:gd name="T19" fmla="*/ 3 h 3"/>
                <a:gd name="T20" fmla="*/ 4 w 4"/>
                <a:gd name="T21" fmla="*/ 3 h 3"/>
                <a:gd name="T22" fmla="*/ 3 w 4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7" name="Freeform 807">
              <a:extLst>
                <a:ext uri="{FF2B5EF4-FFF2-40B4-BE49-F238E27FC236}">
                  <a16:creationId xmlns:a16="http://schemas.microsoft.com/office/drawing/2014/main" id="{1BA068AA-4478-41D1-9702-02A5C13270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972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8" name="Freeform 808">
              <a:extLst>
                <a:ext uri="{FF2B5EF4-FFF2-40B4-BE49-F238E27FC236}">
                  <a16:creationId xmlns:a16="http://schemas.microsoft.com/office/drawing/2014/main" id="{4DD0412B-B73D-4AC6-9E38-83D20F176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3934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29" name="Freeform 809">
              <a:extLst>
                <a:ext uri="{FF2B5EF4-FFF2-40B4-BE49-F238E27FC236}">
                  <a16:creationId xmlns:a16="http://schemas.microsoft.com/office/drawing/2014/main" id="{77F7F69E-2820-4D33-A3DA-2CA8ABD84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933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0" name="Freeform 810">
              <a:extLst>
                <a:ext uri="{FF2B5EF4-FFF2-40B4-BE49-F238E27FC236}">
                  <a16:creationId xmlns:a16="http://schemas.microsoft.com/office/drawing/2014/main" id="{A6818E9E-0732-424C-A5BD-A6DBCE75D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932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1" name="Freeform 811">
              <a:extLst>
                <a:ext uri="{FF2B5EF4-FFF2-40B4-BE49-F238E27FC236}">
                  <a16:creationId xmlns:a16="http://schemas.microsoft.com/office/drawing/2014/main" id="{FFA7203B-7090-49CB-87BE-CC735EEA9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3908"/>
              <a:ext cx="23" cy="25"/>
            </a:xfrm>
            <a:custGeom>
              <a:avLst/>
              <a:gdLst>
                <a:gd name="T0" fmla="*/ 1 w 23"/>
                <a:gd name="T1" fmla="*/ 2 h 25"/>
                <a:gd name="T2" fmla="*/ 2 w 23"/>
                <a:gd name="T3" fmla="*/ 2 h 25"/>
                <a:gd name="T4" fmla="*/ 1 w 23"/>
                <a:gd name="T5" fmla="*/ 2 h 25"/>
                <a:gd name="T6" fmla="*/ 21 w 23"/>
                <a:gd name="T7" fmla="*/ 25 h 25"/>
                <a:gd name="T8" fmla="*/ 23 w 23"/>
                <a:gd name="T9" fmla="*/ 24 h 25"/>
                <a:gd name="T10" fmla="*/ 2 w 23"/>
                <a:gd name="T11" fmla="*/ 0 h 25"/>
                <a:gd name="T12" fmla="*/ 1 w 23"/>
                <a:gd name="T13" fmla="*/ 0 h 25"/>
                <a:gd name="T14" fmla="*/ 2 w 23"/>
                <a:gd name="T15" fmla="*/ 0 h 25"/>
                <a:gd name="T16" fmla="*/ 1 w 23"/>
                <a:gd name="T17" fmla="*/ 0 h 25"/>
                <a:gd name="T18" fmla="*/ 1 w 23"/>
                <a:gd name="T19" fmla="*/ 0 h 25"/>
                <a:gd name="T20" fmla="*/ 0 w 23"/>
                <a:gd name="T21" fmla="*/ 1 h 25"/>
                <a:gd name="T22" fmla="*/ 1 w 23"/>
                <a:gd name="T2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21" y="25"/>
                  </a:lnTo>
                  <a:lnTo>
                    <a:pt x="23" y="24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2" name="Freeform 812">
              <a:extLst>
                <a:ext uri="{FF2B5EF4-FFF2-40B4-BE49-F238E27FC236}">
                  <a16:creationId xmlns:a16="http://schemas.microsoft.com/office/drawing/2014/main" id="{3B3DB8EA-DBAE-40DB-A579-FE8D9A49C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08"/>
              <a:ext cx="193" cy="35"/>
            </a:xfrm>
            <a:custGeom>
              <a:avLst/>
              <a:gdLst>
                <a:gd name="T0" fmla="*/ 1 w 193"/>
                <a:gd name="T1" fmla="*/ 35 h 35"/>
                <a:gd name="T2" fmla="*/ 2 w 193"/>
                <a:gd name="T3" fmla="*/ 33 h 35"/>
                <a:gd name="T4" fmla="*/ 1 w 193"/>
                <a:gd name="T5" fmla="*/ 35 h 35"/>
                <a:gd name="T6" fmla="*/ 193 w 193"/>
                <a:gd name="T7" fmla="*/ 2 h 35"/>
                <a:gd name="T8" fmla="*/ 192 w 193"/>
                <a:gd name="T9" fmla="*/ 0 h 35"/>
                <a:gd name="T10" fmla="*/ 1 w 193"/>
                <a:gd name="T11" fmla="*/ 33 h 35"/>
                <a:gd name="T12" fmla="*/ 0 w 193"/>
                <a:gd name="T13" fmla="*/ 35 h 35"/>
                <a:gd name="T14" fmla="*/ 1 w 193"/>
                <a:gd name="T15" fmla="*/ 33 h 35"/>
                <a:gd name="T16" fmla="*/ 0 w 193"/>
                <a:gd name="T17" fmla="*/ 33 h 35"/>
                <a:gd name="T18" fmla="*/ 0 w 193"/>
                <a:gd name="T19" fmla="*/ 34 h 35"/>
                <a:gd name="T20" fmla="*/ 0 w 193"/>
                <a:gd name="T21" fmla="*/ 35 h 35"/>
                <a:gd name="T22" fmla="*/ 1 w 193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5">
                  <a:moveTo>
                    <a:pt x="1" y="35"/>
                  </a:moveTo>
                  <a:lnTo>
                    <a:pt x="2" y="33"/>
                  </a:lnTo>
                  <a:lnTo>
                    <a:pt x="1" y="35"/>
                  </a:lnTo>
                  <a:lnTo>
                    <a:pt x="193" y="2"/>
                  </a:lnTo>
                  <a:lnTo>
                    <a:pt x="192" y="0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3" name="Freeform 813">
              <a:extLst>
                <a:ext uri="{FF2B5EF4-FFF2-40B4-BE49-F238E27FC236}">
                  <a16:creationId xmlns:a16="http://schemas.microsoft.com/office/drawing/2014/main" id="{90F31276-EA96-4673-B11C-B2B6B3083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934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4" name="Freeform 814">
              <a:extLst>
                <a:ext uri="{FF2B5EF4-FFF2-40B4-BE49-F238E27FC236}">
                  <a16:creationId xmlns:a16="http://schemas.microsoft.com/office/drawing/2014/main" id="{2BD5C0E7-4145-445F-8868-A4B46A523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933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5" name="Freeform 815">
              <a:extLst>
                <a:ext uri="{FF2B5EF4-FFF2-40B4-BE49-F238E27FC236}">
                  <a16:creationId xmlns:a16="http://schemas.microsoft.com/office/drawing/2014/main" id="{3278DD97-B554-47F8-A480-B113D453D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933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6" name="Freeform 816">
              <a:extLst>
                <a:ext uri="{FF2B5EF4-FFF2-40B4-BE49-F238E27FC236}">
                  <a16:creationId xmlns:a16="http://schemas.microsoft.com/office/drawing/2014/main" id="{DF9FAB30-9AC5-4897-BE52-C0BC13A44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938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7" name="Freeform 817">
              <a:extLst>
                <a:ext uri="{FF2B5EF4-FFF2-40B4-BE49-F238E27FC236}">
                  <a16:creationId xmlns:a16="http://schemas.microsoft.com/office/drawing/2014/main" id="{4D3E3FA8-9E56-4647-91F1-334F79EAE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972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8" name="Freeform 818">
              <a:extLst>
                <a:ext uri="{FF2B5EF4-FFF2-40B4-BE49-F238E27FC236}">
                  <a16:creationId xmlns:a16="http://schemas.microsoft.com/office/drawing/2014/main" id="{37E35C8D-3A70-433F-90C1-88C968F56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943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2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2 h 25"/>
                <a:gd name="T12" fmla="*/ 107 w 107"/>
                <a:gd name="T13" fmla="*/ 0 h 25"/>
                <a:gd name="T14" fmla="*/ 106 w 107"/>
                <a:gd name="T15" fmla="*/ 2 h 25"/>
                <a:gd name="T16" fmla="*/ 107 w 107"/>
                <a:gd name="T17" fmla="*/ 2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2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2"/>
                  </a:lnTo>
                  <a:lnTo>
                    <a:pt x="107" y="0"/>
                  </a:lnTo>
                  <a:lnTo>
                    <a:pt x="106" y="2"/>
                  </a:lnTo>
                  <a:lnTo>
                    <a:pt x="107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39" name="Freeform 819">
              <a:extLst>
                <a:ext uri="{FF2B5EF4-FFF2-40B4-BE49-F238E27FC236}">
                  <a16:creationId xmlns:a16="http://schemas.microsoft.com/office/drawing/2014/main" id="{BAA7CEE0-270A-479C-91EB-C25BC258E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931"/>
              <a:ext cx="10" cy="14"/>
            </a:xfrm>
            <a:custGeom>
              <a:avLst/>
              <a:gdLst>
                <a:gd name="T0" fmla="*/ 1 w 10"/>
                <a:gd name="T1" fmla="*/ 0 h 14"/>
                <a:gd name="T2" fmla="*/ 1 w 10"/>
                <a:gd name="T3" fmla="*/ 1 h 14"/>
                <a:gd name="T4" fmla="*/ 0 w 10"/>
                <a:gd name="T5" fmla="*/ 1 h 14"/>
                <a:gd name="T6" fmla="*/ 9 w 10"/>
                <a:gd name="T7" fmla="*/ 14 h 14"/>
                <a:gd name="T8" fmla="*/ 10 w 10"/>
                <a:gd name="T9" fmla="*/ 12 h 14"/>
                <a:gd name="T10" fmla="*/ 1 w 10"/>
                <a:gd name="T11" fmla="*/ 1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0 h 14"/>
                <a:gd name="T18" fmla="*/ 1 w 10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0" name="Freeform 820">
              <a:extLst>
                <a:ext uri="{FF2B5EF4-FFF2-40B4-BE49-F238E27FC236}">
                  <a16:creationId xmlns:a16="http://schemas.microsoft.com/office/drawing/2014/main" id="{E410F11B-97BA-435C-ABBA-B66281AD5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931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1" name="Freeform 821">
              <a:extLst>
                <a:ext uri="{FF2B5EF4-FFF2-40B4-BE49-F238E27FC236}">
                  <a16:creationId xmlns:a16="http://schemas.microsoft.com/office/drawing/2014/main" id="{031BA5E4-216B-4E4E-9B86-8517801D27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952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2" name="Freeform 822">
              <a:extLst>
                <a:ext uri="{FF2B5EF4-FFF2-40B4-BE49-F238E27FC236}">
                  <a16:creationId xmlns:a16="http://schemas.microsoft.com/office/drawing/2014/main" id="{4DD3B8EF-9B1A-45E3-94AE-C900624811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937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3" name="Freeform 823">
              <a:extLst>
                <a:ext uri="{FF2B5EF4-FFF2-40B4-BE49-F238E27FC236}">
                  <a16:creationId xmlns:a16="http://schemas.microsoft.com/office/drawing/2014/main" id="{911726D1-0384-4486-B4E1-03C0F56B7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3925"/>
              <a:ext cx="11" cy="13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2 h 13"/>
                <a:gd name="T4" fmla="*/ 0 w 11"/>
                <a:gd name="T5" fmla="*/ 2 h 13"/>
                <a:gd name="T6" fmla="*/ 10 w 11"/>
                <a:gd name="T7" fmla="*/ 13 h 13"/>
                <a:gd name="T8" fmla="*/ 11 w 11"/>
                <a:gd name="T9" fmla="*/ 12 h 13"/>
                <a:gd name="T10" fmla="*/ 1 w 11"/>
                <a:gd name="T11" fmla="*/ 0 h 13"/>
                <a:gd name="T12" fmla="*/ 0 w 11"/>
                <a:gd name="T13" fmla="*/ 0 h 13"/>
                <a:gd name="T14" fmla="*/ 1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4" name="Freeform 824">
              <a:extLst>
                <a:ext uri="{FF2B5EF4-FFF2-40B4-BE49-F238E27FC236}">
                  <a16:creationId xmlns:a16="http://schemas.microsoft.com/office/drawing/2014/main" id="{B2E4BBE7-B8CE-4F32-B3FD-35C9051C6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925"/>
              <a:ext cx="28" cy="7"/>
            </a:xfrm>
            <a:custGeom>
              <a:avLst/>
              <a:gdLst>
                <a:gd name="T0" fmla="*/ 0 w 28"/>
                <a:gd name="T1" fmla="*/ 6 h 7"/>
                <a:gd name="T2" fmla="*/ 1 w 28"/>
                <a:gd name="T3" fmla="*/ 5 h 7"/>
                <a:gd name="T4" fmla="*/ 1 w 28"/>
                <a:gd name="T5" fmla="*/ 7 h 7"/>
                <a:gd name="T6" fmla="*/ 28 w 28"/>
                <a:gd name="T7" fmla="*/ 2 h 7"/>
                <a:gd name="T8" fmla="*/ 28 w 28"/>
                <a:gd name="T9" fmla="*/ 0 h 7"/>
                <a:gd name="T10" fmla="*/ 0 w 28"/>
                <a:gd name="T11" fmla="*/ 5 h 7"/>
                <a:gd name="T12" fmla="*/ 0 w 28"/>
                <a:gd name="T13" fmla="*/ 6 h 7"/>
                <a:gd name="T14" fmla="*/ 0 w 28"/>
                <a:gd name="T15" fmla="*/ 5 h 7"/>
                <a:gd name="T16" fmla="*/ 0 w 28"/>
                <a:gd name="T17" fmla="*/ 5 h 7"/>
                <a:gd name="T18" fmla="*/ 0 w 28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7">
                  <a:moveTo>
                    <a:pt x="0" y="6"/>
                  </a:moveTo>
                  <a:lnTo>
                    <a:pt x="1" y="5"/>
                  </a:lnTo>
                  <a:lnTo>
                    <a:pt x="1" y="7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5" name="Freeform 825">
              <a:extLst>
                <a:ext uri="{FF2B5EF4-FFF2-40B4-BE49-F238E27FC236}">
                  <a16:creationId xmlns:a16="http://schemas.microsoft.com/office/drawing/2014/main" id="{BA73DD6B-6EA6-4744-A846-E5F0B1F9CD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930"/>
              <a:ext cx="11" cy="13"/>
            </a:xfrm>
            <a:custGeom>
              <a:avLst/>
              <a:gdLst>
                <a:gd name="T0" fmla="*/ 9 w 11"/>
                <a:gd name="T1" fmla="*/ 13 h 13"/>
                <a:gd name="T2" fmla="*/ 9 w 11"/>
                <a:gd name="T3" fmla="*/ 12 h 13"/>
                <a:gd name="T4" fmla="*/ 11 w 11"/>
                <a:gd name="T5" fmla="*/ 12 h 13"/>
                <a:gd name="T6" fmla="*/ 1 w 11"/>
                <a:gd name="T7" fmla="*/ 0 h 13"/>
                <a:gd name="T8" fmla="*/ 0 w 11"/>
                <a:gd name="T9" fmla="*/ 1 h 13"/>
                <a:gd name="T10" fmla="*/ 9 w 11"/>
                <a:gd name="T11" fmla="*/ 13 h 13"/>
                <a:gd name="T12" fmla="*/ 9 w 11"/>
                <a:gd name="T13" fmla="*/ 13 h 13"/>
                <a:gd name="T14" fmla="*/ 9 w 11"/>
                <a:gd name="T15" fmla="*/ 13 h 13"/>
                <a:gd name="T16" fmla="*/ 9 w 11"/>
                <a:gd name="T17" fmla="*/ 13 h 13"/>
                <a:gd name="T18" fmla="*/ 9 w 11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">
                  <a:moveTo>
                    <a:pt x="9" y="13"/>
                  </a:moveTo>
                  <a:lnTo>
                    <a:pt x="9" y="12"/>
                  </a:lnTo>
                  <a:lnTo>
                    <a:pt x="11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6" name="Freeform 826">
              <a:extLst>
                <a:ext uri="{FF2B5EF4-FFF2-40B4-BE49-F238E27FC236}">
                  <a16:creationId xmlns:a16="http://schemas.microsoft.com/office/drawing/2014/main" id="{A9999AB1-4516-4EB0-9590-E481C2ECC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3930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7" name="Freeform 827">
              <a:extLst>
                <a:ext uri="{FF2B5EF4-FFF2-40B4-BE49-F238E27FC236}">
                  <a16:creationId xmlns:a16="http://schemas.microsoft.com/office/drawing/2014/main" id="{EF98E7C7-E508-4D7F-BE09-455B00F69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3918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8" name="Freeform 828">
              <a:extLst>
                <a:ext uri="{FF2B5EF4-FFF2-40B4-BE49-F238E27FC236}">
                  <a16:creationId xmlns:a16="http://schemas.microsoft.com/office/drawing/2014/main" id="{6B7CCB44-0965-46DC-A867-87DD1B706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3918"/>
              <a:ext cx="35" cy="8"/>
            </a:xfrm>
            <a:custGeom>
              <a:avLst/>
              <a:gdLst>
                <a:gd name="T0" fmla="*/ 1 w 35"/>
                <a:gd name="T1" fmla="*/ 7 h 8"/>
                <a:gd name="T2" fmla="*/ 1 w 35"/>
                <a:gd name="T3" fmla="*/ 7 h 8"/>
                <a:gd name="T4" fmla="*/ 1 w 35"/>
                <a:gd name="T5" fmla="*/ 8 h 8"/>
                <a:gd name="T6" fmla="*/ 35 w 35"/>
                <a:gd name="T7" fmla="*/ 1 h 8"/>
                <a:gd name="T8" fmla="*/ 35 w 35"/>
                <a:gd name="T9" fmla="*/ 0 h 8"/>
                <a:gd name="T10" fmla="*/ 1 w 35"/>
                <a:gd name="T11" fmla="*/ 7 h 8"/>
                <a:gd name="T12" fmla="*/ 1 w 35"/>
                <a:gd name="T13" fmla="*/ 7 h 8"/>
                <a:gd name="T14" fmla="*/ 1 w 35"/>
                <a:gd name="T15" fmla="*/ 7 h 8"/>
                <a:gd name="T16" fmla="*/ 0 w 35"/>
                <a:gd name="T17" fmla="*/ 7 h 8"/>
                <a:gd name="T18" fmla="*/ 1 w 35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8">
                  <a:moveTo>
                    <a:pt x="1" y="7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49" name="Freeform 829">
              <a:extLst>
                <a:ext uri="{FF2B5EF4-FFF2-40B4-BE49-F238E27FC236}">
                  <a16:creationId xmlns:a16="http://schemas.microsoft.com/office/drawing/2014/main" id="{A4167970-FCC4-4C10-8E5D-CD41DA503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925"/>
              <a:ext cx="9" cy="12"/>
            </a:xfrm>
            <a:custGeom>
              <a:avLst/>
              <a:gdLst>
                <a:gd name="T0" fmla="*/ 9 w 9"/>
                <a:gd name="T1" fmla="*/ 12 h 12"/>
                <a:gd name="T2" fmla="*/ 9 w 9"/>
                <a:gd name="T3" fmla="*/ 11 h 12"/>
                <a:gd name="T4" fmla="*/ 9 w 9"/>
                <a:gd name="T5" fmla="*/ 11 h 12"/>
                <a:gd name="T6" fmla="*/ 0 w 9"/>
                <a:gd name="T7" fmla="*/ 0 h 12"/>
                <a:gd name="T8" fmla="*/ 0 w 9"/>
                <a:gd name="T9" fmla="*/ 0 h 12"/>
                <a:gd name="T10" fmla="*/ 8 w 9"/>
                <a:gd name="T11" fmla="*/ 12 h 12"/>
                <a:gd name="T12" fmla="*/ 9 w 9"/>
                <a:gd name="T13" fmla="*/ 12 h 12"/>
                <a:gd name="T14" fmla="*/ 8 w 9"/>
                <a:gd name="T15" fmla="*/ 12 h 12"/>
                <a:gd name="T16" fmla="*/ 9 w 9"/>
                <a:gd name="T17" fmla="*/ 12 h 12"/>
                <a:gd name="T18" fmla="*/ 9 w 9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0" name="Freeform 830">
              <a:extLst>
                <a:ext uri="{FF2B5EF4-FFF2-40B4-BE49-F238E27FC236}">
                  <a16:creationId xmlns:a16="http://schemas.microsoft.com/office/drawing/2014/main" id="{9101B0D9-126B-47EF-89B0-F701EE08A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3923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2 h 6"/>
                <a:gd name="T12" fmla="*/ 28 w 29"/>
                <a:gd name="T13" fmla="*/ 0 h 6"/>
                <a:gd name="T14" fmla="*/ 28 w 29"/>
                <a:gd name="T15" fmla="*/ 2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1" name="Freeform 831">
              <a:extLst>
                <a:ext uri="{FF2B5EF4-FFF2-40B4-BE49-F238E27FC236}">
                  <a16:creationId xmlns:a16="http://schemas.microsoft.com/office/drawing/2014/main" id="{76CC7E1C-8C36-4B48-9BCB-3E09CB4F3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919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2" name="Freeform 832">
              <a:extLst>
                <a:ext uri="{FF2B5EF4-FFF2-40B4-BE49-F238E27FC236}">
                  <a16:creationId xmlns:a16="http://schemas.microsoft.com/office/drawing/2014/main" id="{30399C6A-D2FD-4975-903B-CF265CED1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919"/>
              <a:ext cx="29" cy="6"/>
            </a:xfrm>
            <a:custGeom>
              <a:avLst/>
              <a:gdLst>
                <a:gd name="T0" fmla="*/ 0 w 29"/>
                <a:gd name="T1" fmla="*/ 6 h 6"/>
                <a:gd name="T2" fmla="*/ 1 w 29"/>
                <a:gd name="T3" fmla="*/ 6 h 6"/>
                <a:gd name="T4" fmla="*/ 1 w 29"/>
                <a:gd name="T5" fmla="*/ 6 h 6"/>
                <a:gd name="T6" fmla="*/ 29 w 29"/>
                <a:gd name="T7" fmla="*/ 1 h 6"/>
                <a:gd name="T8" fmla="*/ 29 w 29"/>
                <a:gd name="T9" fmla="*/ 0 h 6"/>
                <a:gd name="T10" fmla="*/ 1 w 29"/>
                <a:gd name="T11" fmla="*/ 6 h 6"/>
                <a:gd name="T12" fmla="*/ 0 w 29"/>
                <a:gd name="T13" fmla="*/ 6 h 6"/>
                <a:gd name="T14" fmla="*/ 1 w 29"/>
                <a:gd name="T15" fmla="*/ 6 h 6"/>
                <a:gd name="T16" fmla="*/ 0 w 29"/>
                <a:gd name="T17" fmla="*/ 6 h 6"/>
                <a:gd name="T18" fmla="*/ 0 w 29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0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3" name="Freeform 833">
              <a:extLst>
                <a:ext uri="{FF2B5EF4-FFF2-40B4-BE49-F238E27FC236}">
                  <a16:creationId xmlns:a16="http://schemas.microsoft.com/office/drawing/2014/main" id="{A5F5028E-0D35-49E4-AC56-2C8BE97D54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925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0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4" name="Freeform 834">
              <a:extLst>
                <a:ext uri="{FF2B5EF4-FFF2-40B4-BE49-F238E27FC236}">
                  <a16:creationId xmlns:a16="http://schemas.microsoft.com/office/drawing/2014/main" id="{A60E842D-9E27-47E1-8779-3323C0049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942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5" name="Freeform 835">
              <a:extLst>
                <a:ext uri="{FF2B5EF4-FFF2-40B4-BE49-F238E27FC236}">
                  <a16:creationId xmlns:a16="http://schemas.microsoft.com/office/drawing/2014/main" id="{8E9493F4-0577-463F-A231-800830BCB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945"/>
              <a:ext cx="3" cy="5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0 h 5"/>
                <a:gd name="T4" fmla="*/ 0 w 3"/>
                <a:gd name="T5" fmla="*/ 1 h 5"/>
                <a:gd name="T6" fmla="*/ 2 w 3"/>
                <a:gd name="T7" fmla="*/ 5 h 5"/>
                <a:gd name="T8" fmla="*/ 3 w 3"/>
                <a:gd name="T9" fmla="*/ 4 h 5"/>
                <a:gd name="T10" fmla="*/ 1 w 3"/>
                <a:gd name="T11" fmla="*/ 0 h 5"/>
                <a:gd name="T12" fmla="*/ 0 w 3"/>
                <a:gd name="T13" fmla="*/ 1 h 5"/>
                <a:gd name="T14" fmla="*/ 0 w 3"/>
                <a:gd name="T15" fmla="*/ 0 h 5"/>
                <a:gd name="T16" fmla="*/ 0 w 3"/>
                <a:gd name="T17" fmla="*/ 0 h 5"/>
                <a:gd name="T18" fmla="*/ 0 w 3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6" name="Freeform 836">
              <a:extLst>
                <a:ext uri="{FF2B5EF4-FFF2-40B4-BE49-F238E27FC236}">
                  <a16:creationId xmlns:a16="http://schemas.microsoft.com/office/drawing/2014/main" id="{8802A3CE-2278-42B7-9897-9D1CB84CC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938"/>
              <a:ext cx="32" cy="8"/>
            </a:xfrm>
            <a:custGeom>
              <a:avLst/>
              <a:gdLst>
                <a:gd name="T0" fmla="*/ 31 w 32"/>
                <a:gd name="T1" fmla="*/ 0 h 8"/>
                <a:gd name="T2" fmla="*/ 32 w 32"/>
                <a:gd name="T3" fmla="*/ 1 h 8"/>
                <a:gd name="T4" fmla="*/ 31 w 32"/>
                <a:gd name="T5" fmla="*/ 0 h 8"/>
                <a:gd name="T6" fmla="*/ 0 w 32"/>
                <a:gd name="T7" fmla="*/ 7 h 8"/>
                <a:gd name="T8" fmla="*/ 0 w 32"/>
                <a:gd name="T9" fmla="*/ 8 h 8"/>
                <a:gd name="T10" fmla="*/ 31 w 32"/>
                <a:gd name="T11" fmla="*/ 1 h 8"/>
                <a:gd name="T12" fmla="*/ 31 w 32"/>
                <a:gd name="T13" fmla="*/ 1 h 8"/>
                <a:gd name="T14" fmla="*/ 32 w 32"/>
                <a:gd name="T15" fmla="*/ 1 h 8"/>
                <a:gd name="T16" fmla="*/ 32 w 32"/>
                <a:gd name="T17" fmla="*/ 0 h 8"/>
                <a:gd name="T18" fmla="*/ 31 w 3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7" name="Freeform 837">
              <a:extLst>
                <a:ext uri="{FF2B5EF4-FFF2-40B4-BE49-F238E27FC236}">
                  <a16:creationId xmlns:a16="http://schemas.microsoft.com/office/drawing/2014/main" id="{F5CD5413-268E-4237-8204-DDB327778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3939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8" name="Freeform 838">
              <a:extLst>
                <a:ext uri="{FF2B5EF4-FFF2-40B4-BE49-F238E27FC236}">
                  <a16:creationId xmlns:a16="http://schemas.microsoft.com/office/drawing/2014/main" id="{B22FA2F6-0BCB-435E-B06D-9EBE9E581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3936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59" name="Freeform 839">
              <a:extLst>
                <a:ext uri="{FF2B5EF4-FFF2-40B4-BE49-F238E27FC236}">
                  <a16:creationId xmlns:a16="http://schemas.microsoft.com/office/drawing/2014/main" id="{15CD29C1-8794-4990-84BB-0A15510B9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938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0" name="Freeform 840">
              <a:extLst>
                <a:ext uri="{FF2B5EF4-FFF2-40B4-BE49-F238E27FC236}">
                  <a16:creationId xmlns:a16="http://schemas.microsoft.com/office/drawing/2014/main" id="{E9990F96-4EFE-4335-814E-5B3E856C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3932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1" name="Freeform 841">
              <a:extLst>
                <a:ext uri="{FF2B5EF4-FFF2-40B4-BE49-F238E27FC236}">
                  <a16:creationId xmlns:a16="http://schemas.microsoft.com/office/drawing/2014/main" id="{6FB197A6-32A4-4141-B93F-926897B5F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933"/>
              <a:ext cx="3" cy="4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  <a:gd name="T10" fmla="*/ 1 w 3"/>
                <a:gd name="T11" fmla="*/ 4 h 4"/>
                <a:gd name="T12" fmla="*/ 1 w 3"/>
                <a:gd name="T13" fmla="*/ 3 h 4"/>
                <a:gd name="T14" fmla="*/ 1 w 3"/>
                <a:gd name="T15" fmla="*/ 4 h 4"/>
                <a:gd name="T16" fmla="*/ 3 w 3"/>
                <a:gd name="T17" fmla="*/ 4 h 4"/>
                <a:gd name="T18" fmla="*/ 3 w 3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2" name="Freeform 842">
              <a:extLst>
                <a:ext uri="{FF2B5EF4-FFF2-40B4-BE49-F238E27FC236}">
                  <a16:creationId xmlns:a16="http://schemas.microsoft.com/office/drawing/2014/main" id="{41516D19-5B1D-4BFA-B140-F5DE02A1B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929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3" name="Freeform 843">
              <a:extLst>
                <a:ext uri="{FF2B5EF4-FFF2-40B4-BE49-F238E27FC236}">
                  <a16:creationId xmlns:a16="http://schemas.microsoft.com/office/drawing/2014/main" id="{CF07DCD2-30DF-4417-9866-3BAE91F4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932"/>
              <a:ext cx="3" cy="4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0 h 4"/>
                <a:gd name="T4" fmla="*/ 0 w 3"/>
                <a:gd name="T5" fmla="*/ 1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1 h 4"/>
                <a:gd name="T14" fmla="*/ 1 w 3"/>
                <a:gd name="T15" fmla="*/ 0 h 4"/>
                <a:gd name="T16" fmla="*/ 0 w 3"/>
                <a:gd name="T17" fmla="*/ 0 h 4"/>
                <a:gd name="T18" fmla="*/ 0 w 3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4" name="Freeform 844">
              <a:extLst>
                <a:ext uri="{FF2B5EF4-FFF2-40B4-BE49-F238E27FC236}">
                  <a16:creationId xmlns:a16="http://schemas.microsoft.com/office/drawing/2014/main" id="{91BCAAC6-3D94-4468-B218-D0C86B121C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3925"/>
              <a:ext cx="38" cy="8"/>
            </a:xfrm>
            <a:custGeom>
              <a:avLst/>
              <a:gdLst>
                <a:gd name="T0" fmla="*/ 37 w 38"/>
                <a:gd name="T1" fmla="*/ 0 h 8"/>
                <a:gd name="T2" fmla="*/ 38 w 38"/>
                <a:gd name="T3" fmla="*/ 1 h 8"/>
                <a:gd name="T4" fmla="*/ 37 w 38"/>
                <a:gd name="T5" fmla="*/ 0 h 8"/>
                <a:gd name="T6" fmla="*/ 0 w 38"/>
                <a:gd name="T7" fmla="*/ 7 h 8"/>
                <a:gd name="T8" fmla="*/ 0 w 38"/>
                <a:gd name="T9" fmla="*/ 8 h 8"/>
                <a:gd name="T10" fmla="*/ 37 w 38"/>
                <a:gd name="T11" fmla="*/ 2 h 8"/>
                <a:gd name="T12" fmla="*/ 37 w 38"/>
                <a:gd name="T13" fmla="*/ 2 h 8"/>
                <a:gd name="T14" fmla="*/ 38 w 38"/>
                <a:gd name="T15" fmla="*/ 1 h 8"/>
                <a:gd name="T16" fmla="*/ 38 w 38"/>
                <a:gd name="T17" fmla="*/ 0 h 8"/>
                <a:gd name="T18" fmla="*/ 37 w 3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">
                  <a:moveTo>
                    <a:pt x="37" y="0"/>
                  </a:moveTo>
                  <a:lnTo>
                    <a:pt x="38" y="1"/>
                  </a:lnTo>
                  <a:lnTo>
                    <a:pt x="37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5" name="Freeform 845">
              <a:extLst>
                <a:ext uri="{FF2B5EF4-FFF2-40B4-BE49-F238E27FC236}">
                  <a16:creationId xmlns:a16="http://schemas.microsoft.com/office/drawing/2014/main" id="{6D2F2775-7A62-4762-AE96-A65CE04A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3926"/>
              <a:ext cx="4" cy="4"/>
            </a:xfrm>
            <a:custGeom>
              <a:avLst/>
              <a:gdLst>
                <a:gd name="T0" fmla="*/ 3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3 w 4"/>
                <a:gd name="T13" fmla="*/ 3 h 4"/>
                <a:gd name="T14" fmla="*/ 3 w 4"/>
                <a:gd name="T15" fmla="*/ 4 h 4"/>
                <a:gd name="T16" fmla="*/ 4 w 4"/>
                <a:gd name="T17" fmla="*/ 4 h 4"/>
                <a:gd name="T18" fmla="*/ 3 w 4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6" name="Freeform 846">
              <a:extLst>
                <a:ext uri="{FF2B5EF4-FFF2-40B4-BE49-F238E27FC236}">
                  <a16:creationId xmlns:a16="http://schemas.microsoft.com/office/drawing/2014/main" id="{AD87B6E3-36BF-4153-B304-5AA4762F2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934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7" name="Freeform 847">
              <a:extLst>
                <a:ext uri="{FF2B5EF4-FFF2-40B4-BE49-F238E27FC236}">
                  <a16:creationId xmlns:a16="http://schemas.microsoft.com/office/drawing/2014/main" id="{D0527322-52DA-426E-AB6B-BEFEA936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3928"/>
              <a:ext cx="28" cy="6"/>
            </a:xfrm>
            <a:custGeom>
              <a:avLst/>
              <a:gdLst>
                <a:gd name="T0" fmla="*/ 28 w 28"/>
                <a:gd name="T1" fmla="*/ 1 h 6"/>
                <a:gd name="T2" fmla="*/ 28 w 28"/>
                <a:gd name="T3" fmla="*/ 0 h 6"/>
                <a:gd name="T4" fmla="*/ 0 w 28"/>
                <a:gd name="T5" fmla="*/ 5 h 6"/>
                <a:gd name="T6" fmla="*/ 0 w 28"/>
                <a:gd name="T7" fmla="*/ 6 h 6"/>
                <a:gd name="T8" fmla="*/ 28 w 28"/>
                <a:gd name="T9" fmla="*/ 1 h 6"/>
                <a:gd name="T10" fmla="*/ 28 w 2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">
                  <a:moveTo>
                    <a:pt x="28" y="1"/>
                  </a:move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8" name="Freeform 848">
              <a:extLst>
                <a:ext uri="{FF2B5EF4-FFF2-40B4-BE49-F238E27FC236}">
                  <a16:creationId xmlns:a16="http://schemas.microsoft.com/office/drawing/2014/main" id="{671A1246-A77B-468C-8492-F963BE1F3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937"/>
              <a:ext cx="106" cy="22"/>
            </a:xfrm>
            <a:custGeom>
              <a:avLst/>
              <a:gdLst>
                <a:gd name="T0" fmla="*/ 105 w 106"/>
                <a:gd name="T1" fmla="*/ 0 h 22"/>
                <a:gd name="T2" fmla="*/ 105 w 106"/>
                <a:gd name="T3" fmla="*/ 0 h 22"/>
                <a:gd name="T4" fmla="*/ 0 w 106"/>
                <a:gd name="T5" fmla="*/ 21 h 22"/>
                <a:gd name="T6" fmla="*/ 0 w 106"/>
                <a:gd name="T7" fmla="*/ 22 h 22"/>
                <a:gd name="T8" fmla="*/ 106 w 106"/>
                <a:gd name="T9" fmla="*/ 1 h 22"/>
                <a:gd name="T10" fmla="*/ 105 w 10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2">
                  <a:moveTo>
                    <a:pt x="105" y="0"/>
                  </a:moveTo>
                  <a:lnTo>
                    <a:pt x="105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6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69" name="Freeform 849">
              <a:extLst>
                <a:ext uri="{FF2B5EF4-FFF2-40B4-BE49-F238E27FC236}">
                  <a16:creationId xmlns:a16="http://schemas.microsoft.com/office/drawing/2014/main" id="{04267A1C-4BD0-4560-9C19-7798340D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932"/>
              <a:ext cx="29" cy="5"/>
            </a:xfrm>
            <a:custGeom>
              <a:avLst/>
              <a:gdLst>
                <a:gd name="T0" fmla="*/ 29 w 29"/>
                <a:gd name="T1" fmla="*/ 0 h 5"/>
                <a:gd name="T2" fmla="*/ 29 w 29"/>
                <a:gd name="T3" fmla="*/ 0 h 5"/>
                <a:gd name="T4" fmla="*/ 0 w 29"/>
                <a:gd name="T5" fmla="*/ 4 h 5"/>
                <a:gd name="T6" fmla="*/ 0 w 29"/>
                <a:gd name="T7" fmla="*/ 5 h 5"/>
                <a:gd name="T8" fmla="*/ 29 w 29"/>
                <a:gd name="T9" fmla="*/ 0 h 5"/>
                <a:gd name="T10" fmla="*/ 29 w 2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">
                  <a:moveTo>
                    <a:pt x="29" y="0"/>
                  </a:moveTo>
                  <a:lnTo>
                    <a:pt x="29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0" name="Freeform 850">
              <a:extLst>
                <a:ext uri="{FF2B5EF4-FFF2-40B4-BE49-F238E27FC236}">
                  <a16:creationId xmlns:a16="http://schemas.microsoft.com/office/drawing/2014/main" id="{0C77C443-613F-447D-AAD9-D5BAFDBEA3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925"/>
              <a:ext cx="35" cy="7"/>
            </a:xfrm>
            <a:custGeom>
              <a:avLst/>
              <a:gdLst>
                <a:gd name="T0" fmla="*/ 35 w 35"/>
                <a:gd name="T1" fmla="*/ 0 h 7"/>
                <a:gd name="T2" fmla="*/ 35 w 35"/>
                <a:gd name="T3" fmla="*/ 0 h 7"/>
                <a:gd name="T4" fmla="*/ 0 w 35"/>
                <a:gd name="T5" fmla="*/ 5 h 7"/>
                <a:gd name="T6" fmla="*/ 0 w 35"/>
                <a:gd name="T7" fmla="*/ 7 h 7"/>
                <a:gd name="T8" fmla="*/ 35 w 35"/>
                <a:gd name="T9" fmla="*/ 0 h 7"/>
                <a:gd name="T10" fmla="*/ 35 w 3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">
                  <a:moveTo>
                    <a:pt x="35" y="0"/>
                  </a:moveTo>
                  <a:lnTo>
                    <a:pt x="3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1" name="Freeform 851">
              <a:extLst>
                <a:ext uri="{FF2B5EF4-FFF2-40B4-BE49-F238E27FC236}">
                  <a16:creationId xmlns:a16="http://schemas.microsoft.com/office/drawing/2014/main" id="{18DFD040-A815-43BC-B4BF-F111BF95B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939"/>
              <a:ext cx="108" cy="25"/>
            </a:xfrm>
            <a:custGeom>
              <a:avLst/>
              <a:gdLst>
                <a:gd name="T0" fmla="*/ 108 w 108"/>
                <a:gd name="T1" fmla="*/ 1 h 25"/>
                <a:gd name="T2" fmla="*/ 107 w 108"/>
                <a:gd name="T3" fmla="*/ 0 h 25"/>
                <a:gd name="T4" fmla="*/ 0 w 108"/>
                <a:gd name="T5" fmla="*/ 23 h 25"/>
                <a:gd name="T6" fmla="*/ 1 w 108"/>
                <a:gd name="T7" fmla="*/ 25 h 25"/>
                <a:gd name="T8" fmla="*/ 108 w 108"/>
                <a:gd name="T9" fmla="*/ 1 h 25"/>
                <a:gd name="T10" fmla="*/ 108 w 108"/>
                <a:gd name="T1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5">
                  <a:moveTo>
                    <a:pt x="108" y="1"/>
                  </a:moveTo>
                  <a:lnTo>
                    <a:pt x="107" y="0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08" y="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2" name="Freeform 852">
              <a:extLst>
                <a:ext uri="{FF2B5EF4-FFF2-40B4-BE49-F238E27FC236}">
                  <a16:creationId xmlns:a16="http://schemas.microsoft.com/office/drawing/2014/main" id="{B9B5D0E7-27E7-41BC-9861-49234265C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934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3" name="Freeform 853">
              <a:extLst>
                <a:ext uri="{FF2B5EF4-FFF2-40B4-BE49-F238E27FC236}">
                  <a16:creationId xmlns:a16="http://schemas.microsoft.com/office/drawing/2014/main" id="{5445D3E1-6E4B-41CA-B34B-D2EC27B68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3928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4" name="Freeform 854">
              <a:extLst>
                <a:ext uri="{FF2B5EF4-FFF2-40B4-BE49-F238E27FC236}">
                  <a16:creationId xmlns:a16="http://schemas.microsoft.com/office/drawing/2014/main" id="{A2717488-FFC4-4E2E-926F-F774C0B0D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42"/>
              <a:ext cx="24" cy="35"/>
            </a:xfrm>
            <a:custGeom>
              <a:avLst/>
              <a:gdLst>
                <a:gd name="T0" fmla="*/ 0 w 24"/>
                <a:gd name="T1" fmla="*/ 14 h 35"/>
                <a:gd name="T2" fmla="*/ 20 w 24"/>
                <a:gd name="T3" fmla="*/ 34 h 35"/>
                <a:gd name="T4" fmla="*/ 23 w 24"/>
                <a:gd name="T5" fmla="*/ 35 h 35"/>
                <a:gd name="T6" fmla="*/ 24 w 24"/>
                <a:gd name="T7" fmla="*/ 35 h 35"/>
                <a:gd name="T8" fmla="*/ 24 w 24"/>
                <a:gd name="T9" fmla="*/ 31 h 35"/>
                <a:gd name="T10" fmla="*/ 23 w 24"/>
                <a:gd name="T11" fmla="*/ 31 h 35"/>
                <a:gd name="T12" fmla="*/ 20 w 24"/>
                <a:gd name="T13" fmla="*/ 29 h 35"/>
                <a:gd name="T14" fmla="*/ 1 w 24"/>
                <a:gd name="T15" fmla="*/ 0 h 35"/>
                <a:gd name="T16" fmla="*/ 0 w 24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0" y="14"/>
                  </a:moveTo>
                  <a:lnTo>
                    <a:pt x="20" y="34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0" y="29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5" name="Freeform 855">
              <a:extLst>
                <a:ext uri="{FF2B5EF4-FFF2-40B4-BE49-F238E27FC236}">
                  <a16:creationId xmlns:a16="http://schemas.microsoft.com/office/drawing/2014/main" id="{DA8498B1-5F62-416F-8246-5D4978F5F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55"/>
              <a:ext cx="21" cy="22"/>
            </a:xfrm>
            <a:custGeom>
              <a:avLst/>
              <a:gdLst>
                <a:gd name="T0" fmla="*/ 21 w 21"/>
                <a:gd name="T1" fmla="*/ 20 h 22"/>
                <a:gd name="T2" fmla="*/ 21 w 21"/>
                <a:gd name="T3" fmla="*/ 20 h 22"/>
                <a:gd name="T4" fmla="*/ 21 w 21"/>
                <a:gd name="T5" fmla="*/ 20 h 22"/>
                <a:gd name="T6" fmla="*/ 1 w 21"/>
                <a:gd name="T7" fmla="*/ 0 h 22"/>
                <a:gd name="T8" fmla="*/ 0 w 21"/>
                <a:gd name="T9" fmla="*/ 2 h 22"/>
                <a:gd name="T10" fmla="*/ 19 w 21"/>
                <a:gd name="T11" fmla="*/ 21 h 22"/>
                <a:gd name="T12" fmla="*/ 19 w 21"/>
                <a:gd name="T13" fmla="*/ 22 h 22"/>
                <a:gd name="T14" fmla="*/ 19 w 21"/>
                <a:gd name="T15" fmla="*/ 21 h 22"/>
                <a:gd name="T16" fmla="*/ 20 w 21"/>
                <a:gd name="T17" fmla="*/ 22 h 22"/>
                <a:gd name="T18" fmla="*/ 21 w 21"/>
                <a:gd name="T19" fmla="*/ 21 h 22"/>
                <a:gd name="T20" fmla="*/ 21 w 21"/>
                <a:gd name="T21" fmla="*/ 21 h 22"/>
                <a:gd name="T22" fmla="*/ 21 w 21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6" name="Freeform 856">
              <a:extLst>
                <a:ext uri="{FF2B5EF4-FFF2-40B4-BE49-F238E27FC236}">
                  <a16:creationId xmlns:a16="http://schemas.microsoft.com/office/drawing/2014/main" id="{104F6D9A-3B54-4728-A3B7-3CE8C8741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975"/>
              <a:ext cx="5" cy="3"/>
            </a:xfrm>
            <a:custGeom>
              <a:avLst/>
              <a:gdLst>
                <a:gd name="T0" fmla="*/ 4 w 5"/>
                <a:gd name="T1" fmla="*/ 2 h 3"/>
                <a:gd name="T2" fmla="*/ 3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4 w 5"/>
                <a:gd name="T19" fmla="*/ 3 h 3"/>
                <a:gd name="T20" fmla="*/ 5 w 5"/>
                <a:gd name="T21" fmla="*/ 2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7" name="Freeform 857">
              <a:extLst>
                <a:ext uri="{FF2B5EF4-FFF2-40B4-BE49-F238E27FC236}">
                  <a16:creationId xmlns:a16="http://schemas.microsoft.com/office/drawing/2014/main" id="{E7CBA255-238E-43AA-B09B-3AD007C630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976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8" name="Freeform 858">
              <a:extLst>
                <a:ext uri="{FF2B5EF4-FFF2-40B4-BE49-F238E27FC236}">
                  <a16:creationId xmlns:a16="http://schemas.microsoft.com/office/drawing/2014/main" id="{BD5736A8-0F62-4506-B1FC-58C23BAFE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972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79" name="Freeform 859">
              <a:extLst>
                <a:ext uri="{FF2B5EF4-FFF2-40B4-BE49-F238E27FC236}">
                  <a16:creationId xmlns:a16="http://schemas.microsoft.com/office/drawing/2014/main" id="{788AE364-175A-4936-A15A-D08E665CE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972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0" name="Freeform 860">
              <a:extLst>
                <a:ext uri="{FF2B5EF4-FFF2-40B4-BE49-F238E27FC236}">
                  <a16:creationId xmlns:a16="http://schemas.microsoft.com/office/drawing/2014/main" id="{3713BDF7-0A5B-45CA-969B-873DA593D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970"/>
              <a:ext cx="4" cy="3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1 w 4"/>
                <a:gd name="T5" fmla="*/ 2 h 3"/>
                <a:gd name="T6" fmla="*/ 3 w 4"/>
                <a:gd name="T7" fmla="*/ 3 h 3"/>
                <a:gd name="T8" fmla="*/ 4 w 4"/>
                <a:gd name="T9" fmla="*/ 2 h 3"/>
                <a:gd name="T10" fmla="*/ 2 w 4"/>
                <a:gd name="T11" fmla="*/ 0 h 3"/>
                <a:gd name="T12" fmla="*/ 2 w 4"/>
                <a:gd name="T13" fmla="*/ 0 h 3"/>
                <a:gd name="T14" fmla="*/ 2 w 4"/>
                <a:gd name="T15" fmla="*/ 0 h 3"/>
                <a:gd name="T16" fmla="*/ 1 w 4"/>
                <a:gd name="T17" fmla="*/ 0 h 3"/>
                <a:gd name="T18" fmla="*/ 0 w 4"/>
                <a:gd name="T19" fmla="*/ 0 h 3"/>
                <a:gd name="T20" fmla="*/ 0 w 4"/>
                <a:gd name="T21" fmla="*/ 1 h 3"/>
                <a:gd name="T22" fmla="*/ 1 w 4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1" name="Freeform 861">
              <a:extLst>
                <a:ext uri="{FF2B5EF4-FFF2-40B4-BE49-F238E27FC236}">
                  <a16:creationId xmlns:a16="http://schemas.microsoft.com/office/drawing/2014/main" id="{E1D34177-0890-4B76-BD4F-345639A6F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41"/>
              <a:ext cx="21" cy="31"/>
            </a:xfrm>
            <a:custGeom>
              <a:avLst/>
              <a:gdLst>
                <a:gd name="T0" fmla="*/ 0 w 21"/>
                <a:gd name="T1" fmla="*/ 2 h 31"/>
                <a:gd name="T2" fmla="*/ 2 w 21"/>
                <a:gd name="T3" fmla="*/ 1 h 31"/>
                <a:gd name="T4" fmla="*/ 0 w 21"/>
                <a:gd name="T5" fmla="*/ 2 h 31"/>
                <a:gd name="T6" fmla="*/ 19 w 21"/>
                <a:gd name="T7" fmla="*/ 31 h 31"/>
                <a:gd name="T8" fmla="*/ 21 w 21"/>
                <a:gd name="T9" fmla="*/ 29 h 31"/>
                <a:gd name="T10" fmla="*/ 2 w 21"/>
                <a:gd name="T11" fmla="*/ 0 h 31"/>
                <a:gd name="T12" fmla="*/ 0 w 21"/>
                <a:gd name="T13" fmla="*/ 1 h 31"/>
                <a:gd name="T14" fmla="*/ 2 w 21"/>
                <a:gd name="T15" fmla="*/ 0 h 31"/>
                <a:gd name="T16" fmla="*/ 1 w 21"/>
                <a:gd name="T17" fmla="*/ 0 h 31"/>
                <a:gd name="T18" fmla="*/ 0 w 21"/>
                <a:gd name="T19" fmla="*/ 0 h 31"/>
                <a:gd name="T20" fmla="*/ 0 w 21"/>
                <a:gd name="T21" fmla="*/ 1 h 31"/>
                <a:gd name="T22" fmla="*/ 0 w 21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1">
                  <a:moveTo>
                    <a:pt x="0" y="2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2" name="Freeform 862">
              <a:extLst>
                <a:ext uri="{FF2B5EF4-FFF2-40B4-BE49-F238E27FC236}">
                  <a16:creationId xmlns:a16="http://schemas.microsoft.com/office/drawing/2014/main" id="{BE287CD1-B47E-40B8-BC18-AE25441AF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942"/>
              <a:ext cx="3" cy="15"/>
            </a:xfrm>
            <a:custGeom>
              <a:avLst/>
              <a:gdLst>
                <a:gd name="T0" fmla="*/ 2 w 3"/>
                <a:gd name="T1" fmla="*/ 14 h 15"/>
                <a:gd name="T2" fmla="*/ 2 w 3"/>
                <a:gd name="T3" fmla="*/ 13 h 15"/>
                <a:gd name="T4" fmla="*/ 2 w 3"/>
                <a:gd name="T5" fmla="*/ 14 h 15"/>
                <a:gd name="T6" fmla="*/ 3 w 3"/>
                <a:gd name="T7" fmla="*/ 0 h 15"/>
                <a:gd name="T8" fmla="*/ 1 w 3"/>
                <a:gd name="T9" fmla="*/ 0 h 15"/>
                <a:gd name="T10" fmla="*/ 0 w 3"/>
                <a:gd name="T11" fmla="*/ 14 h 15"/>
                <a:gd name="T12" fmla="*/ 1 w 3"/>
                <a:gd name="T13" fmla="*/ 15 h 15"/>
                <a:gd name="T14" fmla="*/ 0 w 3"/>
                <a:gd name="T15" fmla="*/ 14 h 15"/>
                <a:gd name="T16" fmla="*/ 1 w 3"/>
                <a:gd name="T17" fmla="*/ 15 h 15"/>
                <a:gd name="T18" fmla="*/ 1 w 3"/>
                <a:gd name="T19" fmla="*/ 15 h 15"/>
                <a:gd name="T20" fmla="*/ 2 w 3"/>
                <a:gd name="T21" fmla="*/ 15 h 15"/>
                <a:gd name="T22" fmla="*/ 2 w 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5">
                  <a:moveTo>
                    <a:pt x="2" y="14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3" name="Freeform 863">
              <a:extLst>
                <a:ext uri="{FF2B5EF4-FFF2-40B4-BE49-F238E27FC236}">
                  <a16:creationId xmlns:a16="http://schemas.microsoft.com/office/drawing/2014/main" id="{AC2AD73D-6B77-4F67-A186-AC8551521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833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7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6 h 27"/>
                <a:gd name="T50" fmla="*/ 123 w 151"/>
                <a:gd name="T51" fmla="*/ 16 h 27"/>
                <a:gd name="T52" fmla="*/ 128 w 151"/>
                <a:gd name="T53" fmla="*/ 15 h 27"/>
                <a:gd name="T54" fmla="*/ 132 w 151"/>
                <a:gd name="T55" fmla="*/ 15 h 27"/>
                <a:gd name="T56" fmla="*/ 136 w 151"/>
                <a:gd name="T57" fmla="*/ 14 h 27"/>
                <a:gd name="T58" fmla="*/ 138 w 151"/>
                <a:gd name="T59" fmla="*/ 14 h 27"/>
                <a:gd name="T60" fmla="*/ 141 w 151"/>
                <a:gd name="T61" fmla="*/ 14 h 27"/>
                <a:gd name="T62" fmla="*/ 143 w 151"/>
                <a:gd name="T63" fmla="*/ 12 h 27"/>
                <a:gd name="T64" fmla="*/ 144 w 151"/>
                <a:gd name="T65" fmla="*/ 12 h 27"/>
                <a:gd name="T66" fmla="*/ 146 w 151"/>
                <a:gd name="T67" fmla="*/ 12 h 27"/>
                <a:gd name="T68" fmla="*/ 147 w 151"/>
                <a:gd name="T69" fmla="*/ 11 h 27"/>
                <a:gd name="T70" fmla="*/ 148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7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6"/>
                  </a:lnTo>
                  <a:lnTo>
                    <a:pt x="123" y="16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1" y="14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6" y="12"/>
                  </a:lnTo>
                  <a:lnTo>
                    <a:pt x="147" y="11"/>
                  </a:lnTo>
                  <a:lnTo>
                    <a:pt x="148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4" name="Freeform 864">
              <a:extLst>
                <a:ext uri="{FF2B5EF4-FFF2-40B4-BE49-F238E27FC236}">
                  <a16:creationId xmlns:a16="http://schemas.microsoft.com/office/drawing/2014/main" id="{A351180D-5E9C-407E-A33E-88D0E7889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852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5" name="Freeform 865">
              <a:extLst>
                <a:ext uri="{FF2B5EF4-FFF2-40B4-BE49-F238E27FC236}">
                  <a16:creationId xmlns:a16="http://schemas.microsoft.com/office/drawing/2014/main" id="{F73F1ED3-52AD-4835-8F2E-7A2E9BF97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844"/>
              <a:ext cx="125" cy="17"/>
            </a:xfrm>
            <a:custGeom>
              <a:avLst/>
              <a:gdLst>
                <a:gd name="T0" fmla="*/ 123 w 125"/>
                <a:gd name="T1" fmla="*/ 0 h 17"/>
                <a:gd name="T2" fmla="*/ 122 w 125"/>
                <a:gd name="T3" fmla="*/ 0 h 17"/>
                <a:gd name="T4" fmla="*/ 117 w 125"/>
                <a:gd name="T5" fmla="*/ 1 h 17"/>
                <a:gd name="T6" fmla="*/ 111 w 125"/>
                <a:gd name="T7" fmla="*/ 3 h 17"/>
                <a:gd name="T8" fmla="*/ 102 w 125"/>
                <a:gd name="T9" fmla="*/ 4 h 17"/>
                <a:gd name="T10" fmla="*/ 93 w 125"/>
                <a:gd name="T11" fmla="*/ 5 h 17"/>
                <a:gd name="T12" fmla="*/ 83 w 125"/>
                <a:gd name="T13" fmla="*/ 6 h 17"/>
                <a:gd name="T14" fmla="*/ 72 w 125"/>
                <a:gd name="T15" fmla="*/ 7 h 17"/>
                <a:gd name="T16" fmla="*/ 60 w 125"/>
                <a:gd name="T17" fmla="*/ 8 h 17"/>
                <a:gd name="T18" fmla="*/ 49 w 125"/>
                <a:gd name="T19" fmla="*/ 10 h 17"/>
                <a:gd name="T20" fmla="*/ 38 w 125"/>
                <a:gd name="T21" fmla="*/ 11 h 17"/>
                <a:gd name="T22" fmla="*/ 28 w 125"/>
                <a:gd name="T23" fmla="*/ 12 h 17"/>
                <a:gd name="T24" fmla="*/ 18 w 125"/>
                <a:gd name="T25" fmla="*/ 13 h 17"/>
                <a:gd name="T26" fmla="*/ 11 w 125"/>
                <a:gd name="T27" fmla="*/ 14 h 17"/>
                <a:gd name="T28" fmla="*/ 4 w 125"/>
                <a:gd name="T29" fmla="*/ 14 h 17"/>
                <a:gd name="T30" fmla="*/ 1 w 125"/>
                <a:gd name="T31" fmla="*/ 15 h 17"/>
                <a:gd name="T32" fmla="*/ 0 w 125"/>
                <a:gd name="T33" fmla="*/ 15 h 17"/>
                <a:gd name="T34" fmla="*/ 1 w 125"/>
                <a:gd name="T35" fmla="*/ 17 h 17"/>
                <a:gd name="T36" fmla="*/ 4 w 125"/>
                <a:gd name="T37" fmla="*/ 16 h 17"/>
                <a:gd name="T38" fmla="*/ 11 w 125"/>
                <a:gd name="T39" fmla="*/ 16 h 17"/>
                <a:gd name="T40" fmla="*/ 19 w 125"/>
                <a:gd name="T41" fmla="*/ 15 h 17"/>
                <a:gd name="T42" fmla="*/ 28 w 125"/>
                <a:gd name="T43" fmla="*/ 14 h 17"/>
                <a:gd name="T44" fmla="*/ 38 w 125"/>
                <a:gd name="T45" fmla="*/ 13 h 17"/>
                <a:gd name="T46" fmla="*/ 49 w 125"/>
                <a:gd name="T47" fmla="*/ 12 h 17"/>
                <a:gd name="T48" fmla="*/ 60 w 125"/>
                <a:gd name="T49" fmla="*/ 10 h 17"/>
                <a:gd name="T50" fmla="*/ 72 w 125"/>
                <a:gd name="T51" fmla="*/ 9 h 17"/>
                <a:gd name="T52" fmla="*/ 83 w 125"/>
                <a:gd name="T53" fmla="*/ 8 h 17"/>
                <a:gd name="T54" fmla="*/ 93 w 125"/>
                <a:gd name="T55" fmla="*/ 7 h 17"/>
                <a:gd name="T56" fmla="*/ 102 w 125"/>
                <a:gd name="T57" fmla="*/ 6 h 17"/>
                <a:gd name="T58" fmla="*/ 111 w 125"/>
                <a:gd name="T59" fmla="*/ 5 h 17"/>
                <a:gd name="T60" fmla="*/ 118 w 125"/>
                <a:gd name="T61" fmla="*/ 4 h 17"/>
                <a:gd name="T62" fmla="*/ 122 w 125"/>
                <a:gd name="T63" fmla="*/ 3 h 17"/>
                <a:gd name="T64" fmla="*/ 125 w 125"/>
                <a:gd name="T6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7">
                  <a:moveTo>
                    <a:pt x="125" y="3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3"/>
                  </a:lnTo>
                  <a:lnTo>
                    <a:pt x="107" y="3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3" y="5"/>
                  </a:lnTo>
                  <a:lnTo>
                    <a:pt x="89" y="5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6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7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5"/>
                  </a:lnTo>
                  <a:lnTo>
                    <a:pt x="111" y="5"/>
                  </a:lnTo>
                  <a:lnTo>
                    <a:pt x="115" y="4"/>
                  </a:lnTo>
                  <a:lnTo>
                    <a:pt x="118" y="4"/>
                  </a:lnTo>
                  <a:lnTo>
                    <a:pt x="120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6" name="Freeform 866">
              <a:extLst>
                <a:ext uri="{FF2B5EF4-FFF2-40B4-BE49-F238E27FC236}">
                  <a16:creationId xmlns:a16="http://schemas.microsoft.com/office/drawing/2014/main" id="{A89B2B0D-D2CE-48B6-A0E5-B436CB159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839"/>
              <a:ext cx="7" cy="8"/>
            </a:xfrm>
            <a:custGeom>
              <a:avLst/>
              <a:gdLst>
                <a:gd name="T0" fmla="*/ 7 w 7"/>
                <a:gd name="T1" fmla="*/ 0 h 8"/>
                <a:gd name="T2" fmla="*/ 5 w 7"/>
                <a:gd name="T3" fmla="*/ 0 h 8"/>
                <a:gd name="T4" fmla="*/ 5 w 7"/>
                <a:gd name="T5" fmla="*/ 1 h 8"/>
                <a:gd name="T6" fmla="*/ 5 w 7"/>
                <a:gd name="T7" fmla="*/ 2 h 8"/>
                <a:gd name="T8" fmla="*/ 5 w 7"/>
                <a:gd name="T9" fmla="*/ 2 h 8"/>
                <a:gd name="T10" fmla="*/ 5 w 7"/>
                <a:gd name="T11" fmla="*/ 3 h 8"/>
                <a:gd name="T12" fmla="*/ 4 w 7"/>
                <a:gd name="T13" fmla="*/ 3 h 8"/>
                <a:gd name="T14" fmla="*/ 4 w 7"/>
                <a:gd name="T15" fmla="*/ 4 h 8"/>
                <a:gd name="T16" fmla="*/ 3 w 7"/>
                <a:gd name="T17" fmla="*/ 4 h 8"/>
                <a:gd name="T18" fmla="*/ 0 w 7"/>
                <a:gd name="T19" fmla="*/ 5 h 8"/>
                <a:gd name="T20" fmla="*/ 2 w 7"/>
                <a:gd name="T21" fmla="*/ 8 h 8"/>
                <a:gd name="T22" fmla="*/ 4 w 7"/>
                <a:gd name="T23" fmla="*/ 6 h 8"/>
                <a:gd name="T24" fmla="*/ 5 w 7"/>
                <a:gd name="T25" fmla="*/ 6 h 8"/>
                <a:gd name="T26" fmla="*/ 6 w 7"/>
                <a:gd name="T27" fmla="*/ 5 h 8"/>
                <a:gd name="T28" fmla="*/ 6 w 7"/>
                <a:gd name="T29" fmla="*/ 4 h 8"/>
                <a:gd name="T30" fmla="*/ 7 w 7"/>
                <a:gd name="T31" fmla="*/ 3 h 8"/>
                <a:gd name="T32" fmla="*/ 7 w 7"/>
                <a:gd name="T33" fmla="*/ 2 h 8"/>
                <a:gd name="T34" fmla="*/ 7 w 7"/>
                <a:gd name="T35" fmla="*/ 1 h 8"/>
                <a:gd name="T36" fmla="*/ 7 w 7"/>
                <a:gd name="T37" fmla="*/ 0 h 8"/>
                <a:gd name="T38" fmla="*/ 7 w 7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7" name="Freeform 867">
              <a:extLst>
                <a:ext uri="{FF2B5EF4-FFF2-40B4-BE49-F238E27FC236}">
                  <a16:creationId xmlns:a16="http://schemas.microsoft.com/office/drawing/2014/main" id="{C1C7F8A9-0EA8-42A8-AB87-44828AB3F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832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8" name="Freeform 868">
              <a:extLst>
                <a:ext uri="{FF2B5EF4-FFF2-40B4-BE49-F238E27FC236}">
                  <a16:creationId xmlns:a16="http://schemas.microsoft.com/office/drawing/2014/main" id="{56AAEBA8-6DEB-4B0E-9164-EB85E5BFB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832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89" name="Freeform 869">
              <a:extLst>
                <a:ext uri="{FF2B5EF4-FFF2-40B4-BE49-F238E27FC236}">
                  <a16:creationId xmlns:a16="http://schemas.microsoft.com/office/drawing/2014/main" id="{26A3156D-5159-467A-A149-E1C4B618F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678"/>
              <a:ext cx="158" cy="175"/>
            </a:xfrm>
            <a:custGeom>
              <a:avLst/>
              <a:gdLst>
                <a:gd name="T0" fmla="*/ 144 w 158"/>
                <a:gd name="T1" fmla="*/ 155 h 175"/>
                <a:gd name="T2" fmla="*/ 145 w 158"/>
                <a:gd name="T3" fmla="*/ 155 h 175"/>
                <a:gd name="T4" fmla="*/ 147 w 158"/>
                <a:gd name="T5" fmla="*/ 155 h 175"/>
                <a:gd name="T6" fmla="*/ 149 w 158"/>
                <a:gd name="T7" fmla="*/ 154 h 175"/>
                <a:gd name="T8" fmla="*/ 151 w 158"/>
                <a:gd name="T9" fmla="*/ 153 h 175"/>
                <a:gd name="T10" fmla="*/ 153 w 158"/>
                <a:gd name="T11" fmla="*/ 153 h 175"/>
                <a:gd name="T12" fmla="*/ 155 w 158"/>
                <a:gd name="T13" fmla="*/ 152 h 175"/>
                <a:gd name="T14" fmla="*/ 157 w 158"/>
                <a:gd name="T15" fmla="*/ 151 h 175"/>
                <a:gd name="T16" fmla="*/ 158 w 158"/>
                <a:gd name="T17" fmla="*/ 151 h 175"/>
                <a:gd name="T18" fmla="*/ 152 w 158"/>
                <a:gd name="T19" fmla="*/ 2 h 175"/>
                <a:gd name="T20" fmla="*/ 151 w 158"/>
                <a:gd name="T21" fmla="*/ 1 h 175"/>
                <a:gd name="T22" fmla="*/ 150 w 158"/>
                <a:gd name="T23" fmla="*/ 1 h 175"/>
                <a:gd name="T24" fmla="*/ 148 w 158"/>
                <a:gd name="T25" fmla="*/ 0 h 175"/>
                <a:gd name="T26" fmla="*/ 146 w 158"/>
                <a:gd name="T27" fmla="*/ 0 h 175"/>
                <a:gd name="T28" fmla="*/ 144 w 158"/>
                <a:gd name="T29" fmla="*/ 0 h 175"/>
                <a:gd name="T30" fmla="*/ 142 w 158"/>
                <a:gd name="T31" fmla="*/ 0 h 175"/>
                <a:gd name="T32" fmla="*/ 140 w 158"/>
                <a:gd name="T33" fmla="*/ 0 h 175"/>
                <a:gd name="T34" fmla="*/ 139 w 158"/>
                <a:gd name="T35" fmla="*/ 0 h 175"/>
                <a:gd name="T36" fmla="*/ 4 w 158"/>
                <a:gd name="T37" fmla="*/ 5 h 175"/>
                <a:gd name="T38" fmla="*/ 3 w 158"/>
                <a:gd name="T39" fmla="*/ 5 h 175"/>
                <a:gd name="T40" fmla="*/ 2 w 158"/>
                <a:gd name="T41" fmla="*/ 5 h 175"/>
                <a:gd name="T42" fmla="*/ 1 w 158"/>
                <a:gd name="T43" fmla="*/ 6 h 175"/>
                <a:gd name="T44" fmla="*/ 1 w 158"/>
                <a:gd name="T45" fmla="*/ 6 h 175"/>
                <a:gd name="T46" fmla="*/ 1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1 w 158"/>
                <a:gd name="T55" fmla="*/ 171 h 175"/>
                <a:gd name="T56" fmla="*/ 11 w 158"/>
                <a:gd name="T57" fmla="*/ 172 h 175"/>
                <a:gd name="T58" fmla="*/ 12 w 158"/>
                <a:gd name="T59" fmla="*/ 172 h 175"/>
                <a:gd name="T60" fmla="*/ 12 w 158"/>
                <a:gd name="T61" fmla="*/ 173 h 175"/>
                <a:gd name="T62" fmla="*/ 13 w 158"/>
                <a:gd name="T63" fmla="*/ 174 h 175"/>
                <a:gd name="T64" fmla="*/ 13 w 158"/>
                <a:gd name="T65" fmla="*/ 174 h 175"/>
                <a:gd name="T66" fmla="*/ 13 w 158"/>
                <a:gd name="T67" fmla="*/ 174 h 175"/>
                <a:gd name="T68" fmla="*/ 14 w 158"/>
                <a:gd name="T69" fmla="*/ 175 h 175"/>
                <a:gd name="T70" fmla="*/ 15 w 158"/>
                <a:gd name="T71" fmla="*/ 175 h 175"/>
                <a:gd name="T72" fmla="*/ 144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4" y="155"/>
                  </a:moveTo>
                  <a:lnTo>
                    <a:pt x="145" y="155"/>
                  </a:lnTo>
                  <a:lnTo>
                    <a:pt x="147" y="155"/>
                  </a:lnTo>
                  <a:lnTo>
                    <a:pt x="149" y="154"/>
                  </a:lnTo>
                  <a:lnTo>
                    <a:pt x="151" y="153"/>
                  </a:lnTo>
                  <a:lnTo>
                    <a:pt x="153" y="153"/>
                  </a:lnTo>
                  <a:lnTo>
                    <a:pt x="155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2" y="2"/>
                  </a:lnTo>
                  <a:lnTo>
                    <a:pt x="151" y="1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1" y="171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2" y="173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4" y="175"/>
                  </a:lnTo>
                  <a:lnTo>
                    <a:pt x="15" y="175"/>
                  </a:lnTo>
                  <a:lnTo>
                    <a:pt x="144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0" name="Freeform 870">
              <a:extLst>
                <a:ext uri="{FF2B5EF4-FFF2-40B4-BE49-F238E27FC236}">
                  <a16:creationId xmlns:a16="http://schemas.microsoft.com/office/drawing/2014/main" id="{1765C239-3682-4B69-983F-41AD04CF0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828"/>
              <a:ext cx="15" cy="6"/>
            </a:xfrm>
            <a:custGeom>
              <a:avLst/>
              <a:gdLst>
                <a:gd name="T0" fmla="*/ 15 w 15"/>
                <a:gd name="T1" fmla="*/ 1 h 6"/>
                <a:gd name="T2" fmla="*/ 13 w 15"/>
                <a:gd name="T3" fmla="*/ 1 h 6"/>
                <a:gd name="T4" fmla="*/ 11 w 15"/>
                <a:gd name="T5" fmla="*/ 1 h 6"/>
                <a:gd name="T6" fmla="*/ 10 w 15"/>
                <a:gd name="T7" fmla="*/ 1 h 6"/>
                <a:gd name="T8" fmla="*/ 9 w 15"/>
                <a:gd name="T9" fmla="*/ 2 h 6"/>
                <a:gd name="T10" fmla="*/ 7 w 15"/>
                <a:gd name="T11" fmla="*/ 2 h 6"/>
                <a:gd name="T12" fmla="*/ 4 w 15"/>
                <a:gd name="T13" fmla="*/ 3 h 6"/>
                <a:gd name="T14" fmla="*/ 3 w 15"/>
                <a:gd name="T15" fmla="*/ 4 h 6"/>
                <a:gd name="T16" fmla="*/ 1 w 15"/>
                <a:gd name="T17" fmla="*/ 4 h 6"/>
                <a:gd name="T18" fmla="*/ 0 w 15"/>
                <a:gd name="T19" fmla="*/ 4 h 6"/>
                <a:gd name="T20" fmla="*/ 0 w 15"/>
                <a:gd name="T21" fmla="*/ 6 h 6"/>
                <a:gd name="T22" fmla="*/ 1 w 15"/>
                <a:gd name="T23" fmla="*/ 6 h 6"/>
                <a:gd name="T24" fmla="*/ 3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1 w 15"/>
                <a:gd name="T33" fmla="*/ 3 h 6"/>
                <a:gd name="T34" fmla="*/ 14 w 15"/>
                <a:gd name="T35" fmla="*/ 2 h 6"/>
                <a:gd name="T36" fmla="*/ 15 w 15"/>
                <a:gd name="T37" fmla="*/ 0 h 6"/>
                <a:gd name="T38" fmla="*/ 15 w 15"/>
                <a:gd name="T3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1" name="Freeform 871">
              <a:extLst>
                <a:ext uri="{FF2B5EF4-FFF2-40B4-BE49-F238E27FC236}">
                  <a16:creationId xmlns:a16="http://schemas.microsoft.com/office/drawing/2014/main" id="{90A15B11-D1AA-40FA-8B54-A6653B364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680"/>
              <a:ext cx="8" cy="149"/>
            </a:xfrm>
            <a:custGeom>
              <a:avLst/>
              <a:gdLst>
                <a:gd name="T0" fmla="*/ 2 w 8"/>
                <a:gd name="T1" fmla="*/ 0 h 149"/>
                <a:gd name="T2" fmla="*/ 0 w 8"/>
                <a:gd name="T3" fmla="*/ 0 h 149"/>
                <a:gd name="T4" fmla="*/ 0 w 8"/>
                <a:gd name="T5" fmla="*/ 0 h 149"/>
                <a:gd name="T6" fmla="*/ 6 w 8"/>
                <a:gd name="T7" fmla="*/ 149 h 149"/>
                <a:gd name="T8" fmla="*/ 8 w 8"/>
                <a:gd name="T9" fmla="*/ 149 h 149"/>
                <a:gd name="T10" fmla="*/ 2 w 8"/>
                <a:gd name="T11" fmla="*/ 0 h 149"/>
                <a:gd name="T12" fmla="*/ 2 w 8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9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49"/>
                  </a:lnTo>
                  <a:lnTo>
                    <a:pt x="8" y="14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2" name="Freeform 872">
              <a:extLst>
                <a:ext uri="{FF2B5EF4-FFF2-40B4-BE49-F238E27FC236}">
                  <a16:creationId xmlns:a16="http://schemas.microsoft.com/office/drawing/2014/main" id="{E1B53FC0-11D7-44CF-90C2-9ACA09779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367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1 h 3"/>
                <a:gd name="T4" fmla="*/ 1 w 14"/>
                <a:gd name="T5" fmla="*/ 1 h 3"/>
                <a:gd name="T6" fmla="*/ 3 w 14"/>
                <a:gd name="T7" fmla="*/ 1 h 3"/>
                <a:gd name="T8" fmla="*/ 5 w 14"/>
                <a:gd name="T9" fmla="*/ 1 h 3"/>
                <a:gd name="T10" fmla="*/ 7 w 14"/>
                <a:gd name="T11" fmla="*/ 2 h 3"/>
                <a:gd name="T12" fmla="*/ 9 w 14"/>
                <a:gd name="T13" fmla="*/ 2 h 3"/>
                <a:gd name="T14" fmla="*/ 11 w 14"/>
                <a:gd name="T15" fmla="*/ 3 h 3"/>
                <a:gd name="T16" fmla="*/ 12 w 14"/>
                <a:gd name="T17" fmla="*/ 3 h 3"/>
                <a:gd name="T18" fmla="*/ 12 w 14"/>
                <a:gd name="T19" fmla="*/ 3 h 3"/>
                <a:gd name="T20" fmla="*/ 14 w 14"/>
                <a:gd name="T21" fmla="*/ 3 h 3"/>
                <a:gd name="T22" fmla="*/ 13 w 14"/>
                <a:gd name="T23" fmla="*/ 1 h 3"/>
                <a:gd name="T24" fmla="*/ 11 w 14"/>
                <a:gd name="T25" fmla="*/ 1 h 3"/>
                <a:gd name="T26" fmla="*/ 9 w 14"/>
                <a:gd name="T27" fmla="*/ 1 h 3"/>
                <a:gd name="T28" fmla="*/ 8 w 14"/>
                <a:gd name="T29" fmla="*/ 0 h 3"/>
                <a:gd name="T30" fmla="*/ 5 w 14"/>
                <a:gd name="T31" fmla="*/ 0 h 3"/>
                <a:gd name="T32" fmla="*/ 3 w 14"/>
                <a:gd name="T33" fmla="*/ 0 h 3"/>
                <a:gd name="T34" fmla="*/ 1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3" name="Freeform 873">
              <a:extLst>
                <a:ext uri="{FF2B5EF4-FFF2-40B4-BE49-F238E27FC236}">
                  <a16:creationId xmlns:a16="http://schemas.microsoft.com/office/drawing/2014/main" id="{45EF9C17-034B-4678-9D10-D086511B5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677"/>
              <a:ext cx="135" cy="7"/>
            </a:xfrm>
            <a:custGeom>
              <a:avLst/>
              <a:gdLst>
                <a:gd name="T0" fmla="*/ 0 w 135"/>
                <a:gd name="T1" fmla="*/ 5 h 7"/>
                <a:gd name="T2" fmla="*/ 0 w 135"/>
                <a:gd name="T3" fmla="*/ 7 h 7"/>
                <a:gd name="T4" fmla="*/ 135 w 135"/>
                <a:gd name="T5" fmla="*/ 1 h 7"/>
                <a:gd name="T6" fmla="*/ 135 w 135"/>
                <a:gd name="T7" fmla="*/ 0 h 7"/>
                <a:gd name="T8" fmla="*/ 0 w 135"/>
                <a:gd name="T9" fmla="*/ 5 h 7"/>
                <a:gd name="T10" fmla="*/ 0 w 135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7">
                  <a:moveTo>
                    <a:pt x="0" y="5"/>
                  </a:moveTo>
                  <a:lnTo>
                    <a:pt x="0" y="7"/>
                  </a:lnTo>
                  <a:lnTo>
                    <a:pt x="135" y="1"/>
                  </a:lnTo>
                  <a:lnTo>
                    <a:pt x="13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4" name="Freeform 874">
              <a:extLst>
                <a:ext uri="{FF2B5EF4-FFF2-40B4-BE49-F238E27FC236}">
                  <a16:creationId xmlns:a16="http://schemas.microsoft.com/office/drawing/2014/main" id="{9CE512AE-7EF3-48AF-95B7-A10783BF8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682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2 w 5"/>
                <a:gd name="T7" fmla="*/ 4 h 5"/>
                <a:gd name="T8" fmla="*/ 2 w 5"/>
                <a:gd name="T9" fmla="*/ 3 h 5"/>
                <a:gd name="T10" fmla="*/ 3 w 5"/>
                <a:gd name="T11" fmla="*/ 3 h 5"/>
                <a:gd name="T12" fmla="*/ 3 w 5"/>
                <a:gd name="T13" fmla="*/ 3 h 5"/>
                <a:gd name="T14" fmla="*/ 4 w 5"/>
                <a:gd name="T15" fmla="*/ 2 h 5"/>
                <a:gd name="T16" fmla="*/ 4 w 5"/>
                <a:gd name="T17" fmla="*/ 2 h 5"/>
                <a:gd name="T18" fmla="*/ 5 w 5"/>
                <a:gd name="T19" fmla="*/ 2 h 5"/>
                <a:gd name="T20" fmla="*/ 5 w 5"/>
                <a:gd name="T21" fmla="*/ 0 h 5"/>
                <a:gd name="T22" fmla="*/ 4 w 5"/>
                <a:gd name="T23" fmla="*/ 0 h 5"/>
                <a:gd name="T24" fmla="*/ 3 w 5"/>
                <a:gd name="T25" fmla="*/ 0 h 5"/>
                <a:gd name="T26" fmla="*/ 2 w 5"/>
                <a:gd name="T27" fmla="*/ 1 h 5"/>
                <a:gd name="T28" fmla="*/ 1 w 5"/>
                <a:gd name="T29" fmla="*/ 2 h 5"/>
                <a:gd name="T30" fmla="*/ 1 w 5"/>
                <a:gd name="T31" fmla="*/ 2 h 5"/>
                <a:gd name="T32" fmla="*/ 0 w 5"/>
                <a:gd name="T33" fmla="*/ 3 h 5"/>
                <a:gd name="T34" fmla="*/ 0 w 5"/>
                <a:gd name="T35" fmla="*/ 4 h 5"/>
                <a:gd name="T36" fmla="*/ 0 w 5"/>
                <a:gd name="T37" fmla="*/ 5 h 5"/>
                <a:gd name="T38" fmla="*/ 0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5" name="Freeform 875">
              <a:extLst>
                <a:ext uri="{FF2B5EF4-FFF2-40B4-BE49-F238E27FC236}">
                  <a16:creationId xmlns:a16="http://schemas.microsoft.com/office/drawing/2014/main" id="{83EFD6E6-33DC-4EB4-995C-C1521A609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687"/>
              <a:ext cx="13" cy="162"/>
            </a:xfrm>
            <a:custGeom>
              <a:avLst/>
              <a:gdLst>
                <a:gd name="T0" fmla="*/ 11 w 13"/>
                <a:gd name="T1" fmla="*/ 162 h 162"/>
                <a:gd name="T2" fmla="*/ 13 w 13"/>
                <a:gd name="T3" fmla="*/ 162 h 162"/>
                <a:gd name="T4" fmla="*/ 2 w 13"/>
                <a:gd name="T5" fmla="*/ 0 h 162"/>
                <a:gd name="T6" fmla="*/ 0 w 13"/>
                <a:gd name="T7" fmla="*/ 0 h 162"/>
                <a:gd name="T8" fmla="*/ 11 w 13"/>
                <a:gd name="T9" fmla="*/ 162 h 162"/>
                <a:gd name="T10" fmla="*/ 11 w 13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2">
                  <a:moveTo>
                    <a:pt x="11" y="162"/>
                  </a:moveTo>
                  <a:lnTo>
                    <a:pt x="13" y="16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62"/>
                  </a:lnTo>
                  <a:lnTo>
                    <a:pt x="11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6" name="Freeform 876">
              <a:extLst>
                <a:ext uri="{FF2B5EF4-FFF2-40B4-BE49-F238E27FC236}">
                  <a16:creationId xmlns:a16="http://schemas.microsoft.com/office/drawing/2014/main" id="{48E26660-0D07-4CCE-BE08-ECBABF49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849"/>
              <a:ext cx="6" cy="5"/>
            </a:xfrm>
            <a:custGeom>
              <a:avLst/>
              <a:gdLst>
                <a:gd name="T0" fmla="*/ 6 w 6"/>
                <a:gd name="T1" fmla="*/ 5 h 5"/>
                <a:gd name="T2" fmla="*/ 5 w 6"/>
                <a:gd name="T3" fmla="*/ 3 h 5"/>
                <a:gd name="T4" fmla="*/ 4 w 6"/>
                <a:gd name="T5" fmla="*/ 3 h 5"/>
                <a:gd name="T6" fmla="*/ 4 w 6"/>
                <a:gd name="T7" fmla="*/ 2 h 5"/>
                <a:gd name="T8" fmla="*/ 3 w 6"/>
                <a:gd name="T9" fmla="*/ 2 h 5"/>
                <a:gd name="T10" fmla="*/ 3 w 6"/>
                <a:gd name="T11" fmla="*/ 2 h 5"/>
                <a:gd name="T12" fmla="*/ 3 w 6"/>
                <a:gd name="T13" fmla="*/ 1 h 5"/>
                <a:gd name="T14" fmla="*/ 2 w 6"/>
                <a:gd name="T15" fmla="*/ 1 h 5"/>
                <a:gd name="T16" fmla="*/ 2 w 6"/>
                <a:gd name="T17" fmla="*/ 0 h 5"/>
                <a:gd name="T18" fmla="*/ 2 w 6"/>
                <a:gd name="T19" fmla="*/ 0 h 5"/>
                <a:gd name="T20" fmla="*/ 0 w 6"/>
                <a:gd name="T21" fmla="*/ 0 h 5"/>
                <a:gd name="T22" fmla="*/ 0 w 6"/>
                <a:gd name="T23" fmla="*/ 1 h 5"/>
                <a:gd name="T24" fmla="*/ 1 w 6"/>
                <a:gd name="T25" fmla="*/ 2 h 5"/>
                <a:gd name="T26" fmla="*/ 1 w 6"/>
                <a:gd name="T27" fmla="*/ 3 h 5"/>
                <a:gd name="T28" fmla="*/ 2 w 6"/>
                <a:gd name="T29" fmla="*/ 3 h 5"/>
                <a:gd name="T30" fmla="*/ 3 w 6"/>
                <a:gd name="T31" fmla="*/ 4 h 5"/>
                <a:gd name="T32" fmla="*/ 3 w 6"/>
                <a:gd name="T33" fmla="*/ 4 h 5"/>
                <a:gd name="T34" fmla="*/ 4 w 6"/>
                <a:gd name="T35" fmla="*/ 5 h 5"/>
                <a:gd name="T36" fmla="*/ 5 w 6"/>
                <a:gd name="T37" fmla="*/ 5 h 5"/>
                <a:gd name="T38" fmla="*/ 6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7" name="Freeform 877">
              <a:extLst>
                <a:ext uri="{FF2B5EF4-FFF2-40B4-BE49-F238E27FC236}">
                  <a16:creationId xmlns:a16="http://schemas.microsoft.com/office/drawing/2014/main" id="{D61DD3BE-BDB5-4207-85C4-E35FD724E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832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8" name="Freeform 878">
              <a:extLst>
                <a:ext uri="{FF2B5EF4-FFF2-40B4-BE49-F238E27FC236}">
                  <a16:creationId xmlns:a16="http://schemas.microsoft.com/office/drawing/2014/main" id="{500568B0-145D-45A5-B07E-509FA100E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692"/>
              <a:ext cx="132" cy="137"/>
            </a:xfrm>
            <a:custGeom>
              <a:avLst/>
              <a:gdLst>
                <a:gd name="T0" fmla="*/ 132 w 132"/>
                <a:gd name="T1" fmla="*/ 122 h 137"/>
                <a:gd name="T2" fmla="*/ 128 w 132"/>
                <a:gd name="T3" fmla="*/ 0 h 137"/>
                <a:gd name="T4" fmla="*/ 0 w 132"/>
                <a:gd name="T5" fmla="*/ 6 h 137"/>
                <a:gd name="T6" fmla="*/ 10 w 132"/>
                <a:gd name="T7" fmla="*/ 137 h 137"/>
                <a:gd name="T8" fmla="*/ 132 w 132"/>
                <a:gd name="T9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2"/>
                  </a:moveTo>
                  <a:lnTo>
                    <a:pt x="128" y="0"/>
                  </a:lnTo>
                  <a:lnTo>
                    <a:pt x="0" y="6"/>
                  </a:lnTo>
                  <a:lnTo>
                    <a:pt x="10" y="137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599" name="Freeform 879">
              <a:extLst>
                <a:ext uri="{FF2B5EF4-FFF2-40B4-BE49-F238E27FC236}">
                  <a16:creationId xmlns:a16="http://schemas.microsoft.com/office/drawing/2014/main" id="{DE234A25-60B8-4EEE-9BD4-B742AA467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691"/>
              <a:ext cx="6" cy="123"/>
            </a:xfrm>
            <a:custGeom>
              <a:avLst/>
              <a:gdLst>
                <a:gd name="T0" fmla="*/ 1 w 6"/>
                <a:gd name="T1" fmla="*/ 0 h 123"/>
                <a:gd name="T2" fmla="*/ 1 w 6"/>
                <a:gd name="T3" fmla="*/ 2 h 123"/>
                <a:gd name="T4" fmla="*/ 0 w 6"/>
                <a:gd name="T5" fmla="*/ 1 h 123"/>
                <a:gd name="T6" fmla="*/ 4 w 6"/>
                <a:gd name="T7" fmla="*/ 123 h 123"/>
                <a:gd name="T8" fmla="*/ 6 w 6"/>
                <a:gd name="T9" fmla="*/ 123 h 123"/>
                <a:gd name="T10" fmla="*/ 2 w 6"/>
                <a:gd name="T11" fmla="*/ 1 h 123"/>
                <a:gd name="T12" fmla="*/ 1 w 6"/>
                <a:gd name="T13" fmla="*/ 0 h 123"/>
                <a:gd name="T14" fmla="*/ 2 w 6"/>
                <a:gd name="T15" fmla="*/ 1 h 123"/>
                <a:gd name="T16" fmla="*/ 2 w 6"/>
                <a:gd name="T17" fmla="*/ 0 h 123"/>
                <a:gd name="T18" fmla="*/ 1 w 6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3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0" name="Freeform 880">
              <a:extLst>
                <a:ext uri="{FF2B5EF4-FFF2-40B4-BE49-F238E27FC236}">
                  <a16:creationId xmlns:a16="http://schemas.microsoft.com/office/drawing/2014/main" id="{00CA4425-A1A6-440B-BA12-EBDB9AFB1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691"/>
              <a:ext cx="129" cy="8"/>
            </a:xfrm>
            <a:custGeom>
              <a:avLst/>
              <a:gdLst>
                <a:gd name="T0" fmla="*/ 0 w 129"/>
                <a:gd name="T1" fmla="*/ 7 h 8"/>
                <a:gd name="T2" fmla="*/ 1 w 129"/>
                <a:gd name="T3" fmla="*/ 7 h 8"/>
                <a:gd name="T4" fmla="*/ 1 w 129"/>
                <a:gd name="T5" fmla="*/ 8 h 8"/>
                <a:gd name="T6" fmla="*/ 129 w 129"/>
                <a:gd name="T7" fmla="*/ 2 h 8"/>
                <a:gd name="T8" fmla="*/ 129 w 129"/>
                <a:gd name="T9" fmla="*/ 0 h 8"/>
                <a:gd name="T10" fmla="*/ 1 w 129"/>
                <a:gd name="T11" fmla="*/ 6 h 8"/>
                <a:gd name="T12" fmla="*/ 0 w 129"/>
                <a:gd name="T13" fmla="*/ 7 h 8"/>
                <a:gd name="T14" fmla="*/ 1 w 129"/>
                <a:gd name="T15" fmla="*/ 6 h 8"/>
                <a:gd name="T16" fmla="*/ 0 w 129"/>
                <a:gd name="T17" fmla="*/ 6 h 8"/>
                <a:gd name="T18" fmla="*/ 0 w 129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8">
                  <a:moveTo>
                    <a:pt x="0" y="7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1" name="Freeform 881">
              <a:extLst>
                <a:ext uri="{FF2B5EF4-FFF2-40B4-BE49-F238E27FC236}">
                  <a16:creationId xmlns:a16="http://schemas.microsoft.com/office/drawing/2014/main" id="{AB8717AF-1577-4712-9A9D-128309CF4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698"/>
              <a:ext cx="12" cy="132"/>
            </a:xfrm>
            <a:custGeom>
              <a:avLst/>
              <a:gdLst>
                <a:gd name="T0" fmla="*/ 11 w 12"/>
                <a:gd name="T1" fmla="*/ 132 h 132"/>
                <a:gd name="T2" fmla="*/ 11 w 12"/>
                <a:gd name="T3" fmla="*/ 130 h 132"/>
                <a:gd name="T4" fmla="*/ 12 w 12"/>
                <a:gd name="T5" fmla="*/ 131 h 132"/>
                <a:gd name="T6" fmla="*/ 1 w 12"/>
                <a:gd name="T7" fmla="*/ 0 h 132"/>
                <a:gd name="T8" fmla="*/ 0 w 12"/>
                <a:gd name="T9" fmla="*/ 0 h 132"/>
                <a:gd name="T10" fmla="*/ 10 w 12"/>
                <a:gd name="T11" fmla="*/ 131 h 132"/>
                <a:gd name="T12" fmla="*/ 11 w 12"/>
                <a:gd name="T13" fmla="*/ 132 h 132"/>
                <a:gd name="T14" fmla="*/ 10 w 12"/>
                <a:gd name="T15" fmla="*/ 131 h 132"/>
                <a:gd name="T16" fmla="*/ 10 w 12"/>
                <a:gd name="T17" fmla="*/ 132 h 132"/>
                <a:gd name="T18" fmla="*/ 11 w 12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2">
                  <a:moveTo>
                    <a:pt x="11" y="132"/>
                  </a:moveTo>
                  <a:lnTo>
                    <a:pt x="11" y="130"/>
                  </a:lnTo>
                  <a:lnTo>
                    <a:pt x="12" y="13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1"/>
                  </a:lnTo>
                  <a:lnTo>
                    <a:pt x="11" y="132"/>
                  </a:lnTo>
                  <a:lnTo>
                    <a:pt x="10" y="131"/>
                  </a:lnTo>
                  <a:lnTo>
                    <a:pt x="10" y="132"/>
                  </a:lnTo>
                  <a:lnTo>
                    <a:pt x="11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2" name="Freeform 882">
              <a:extLst>
                <a:ext uri="{FF2B5EF4-FFF2-40B4-BE49-F238E27FC236}">
                  <a16:creationId xmlns:a16="http://schemas.microsoft.com/office/drawing/2014/main" id="{DD68141E-67EF-45B4-AA9F-53E329042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813"/>
              <a:ext cx="123" cy="17"/>
            </a:xfrm>
            <a:custGeom>
              <a:avLst/>
              <a:gdLst>
                <a:gd name="T0" fmla="*/ 123 w 123"/>
                <a:gd name="T1" fmla="*/ 1 h 17"/>
                <a:gd name="T2" fmla="*/ 121 w 123"/>
                <a:gd name="T3" fmla="*/ 1 h 17"/>
                <a:gd name="T4" fmla="*/ 122 w 123"/>
                <a:gd name="T5" fmla="*/ 0 h 17"/>
                <a:gd name="T6" fmla="*/ 0 w 123"/>
                <a:gd name="T7" fmla="*/ 15 h 17"/>
                <a:gd name="T8" fmla="*/ 0 w 123"/>
                <a:gd name="T9" fmla="*/ 17 h 17"/>
                <a:gd name="T10" fmla="*/ 122 w 123"/>
                <a:gd name="T11" fmla="*/ 2 h 17"/>
                <a:gd name="T12" fmla="*/ 123 w 123"/>
                <a:gd name="T13" fmla="*/ 1 h 17"/>
                <a:gd name="T14" fmla="*/ 122 w 123"/>
                <a:gd name="T15" fmla="*/ 2 h 17"/>
                <a:gd name="T16" fmla="*/ 123 w 123"/>
                <a:gd name="T17" fmla="*/ 1 h 17"/>
                <a:gd name="T18" fmla="*/ 123 w 123"/>
                <a:gd name="T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7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3" name="Freeform 883">
              <a:extLst>
                <a:ext uri="{FF2B5EF4-FFF2-40B4-BE49-F238E27FC236}">
                  <a16:creationId xmlns:a16="http://schemas.microsoft.com/office/drawing/2014/main" id="{A255CA44-306D-49B9-90C6-12A3AF991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899"/>
              <a:ext cx="47" cy="14"/>
            </a:xfrm>
            <a:custGeom>
              <a:avLst/>
              <a:gdLst>
                <a:gd name="T0" fmla="*/ 47 w 47"/>
                <a:gd name="T1" fmla="*/ 0 h 14"/>
                <a:gd name="T2" fmla="*/ 0 w 47"/>
                <a:gd name="T3" fmla="*/ 8 h 14"/>
                <a:gd name="T4" fmla="*/ 0 w 47"/>
                <a:gd name="T5" fmla="*/ 14 h 14"/>
                <a:gd name="T6" fmla="*/ 46 w 47"/>
                <a:gd name="T7" fmla="*/ 7 h 14"/>
                <a:gd name="T8" fmla="*/ 47 w 4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">
                  <a:moveTo>
                    <a:pt x="47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46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4" name="Freeform 884">
              <a:extLst>
                <a:ext uri="{FF2B5EF4-FFF2-40B4-BE49-F238E27FC236}">
                  <a16:creationId xmlns:a16="http://schemas.microsoft.com/office/drawing/2014/main" id="{1E020454-F7C5-46F7-8197-8178129EE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898"/>
              <a:ext cx="49" cy="10"/>
            </a:xfrm>
            <a:custGeom>
              <a:avLst/>
              <a:gdLst>
                <a:gd name="T0" fmla="*/ 0 w 49"/>
                <a:gd name="T1" fmla="*/ 9 h 10"/>
                <a:gd name="T2" fmla="*/ 3 w 49"/>
                <a:gd name="T3" fmla="*/ 9 h 10"/>
                <a:gd name="T4" fmla="*/ 2 w 49"/>
                <a:gd name="T5" fmla="*/ 10 h 10"/>
                <a:gd name="T6" fmla="*/ 49 w 49"/>
                <a:gd name="T7" fmla="*/ 2 h 10"/>
                <a:gd name="T8" fmla="*/ 48 w 49"/>
                <a:gd name="T9" fmla="*/ 0 h 10"/>
                <a:gd name="T10" fmla="*/ 2 w 49"/>
                <a:gd name="T11" fmla="*/ 8 h 10"/>
                <a:gd name="T12" fmla="*/ 0 w 49"/>
                <a:gd name="T13" fmla="*/ 9 h 10"/>
                <a:gd name="T14" fmla="*/ 2 w 49"/>
                <a:gd name="T15" fmla="*/ 8 h 10"/>
                <a:gd name="T16" fmla="*/ 0 w 49"/>
                <a:gd name="T17" fmla="*/ 8 h 10"/>
                <a:gd name="T18" fmla="*/ 0 w 4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0" y="9"/>
                  </a:moveTo>
                  <a:lnTo>
                    <a:pt x="3" y="9"/>
                  </a:lnTo>
                  <a:lnTo>
                    <a:pt x="2" y="10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2" y="8"/>
                  </a:lnTo>
                  <a:lnTo>
                    <a:pt x="0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5" name="Freeform 885">
              <a:extLst>
                <a:ext uri="{FF2B5EF4-FFF2-40B4-BE49-F238E27FC236}">
                  <a16:creationId xmlns:a16="http://schemas.microsoft.com/office/drawing/2014/main" id="{FA2A3595-9FF6-4597-8521-745274469A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907"/>
              <a:ext cx="3" cy="7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5 h 7"/>
                <a:gd name="T4" fmla="*/ 3 w 3"/>
                <a:gd name="T5" fmla="*/ 6 h 7"/>
                <a:gd name="T6" fmla="*/ 3 w 3"/>
                <a:gd name="T7" fmla="*/ 0 h 7"/>
                <a:gd name="T8" fmla="*/ 0 w 3"/>
                <a:gd name="T9" fmla="*/ 0 h 7"/>
                <a:gd name="T10" fmla="*/ 0 w 3"/>
                <a:gd name="T11" fmla="*/ 6 h 7"/>
                <a:gd name="T12" fmla="*/ 2 w 3"/>
                <a:gd name="T13" fmla="*/ 7 h 7"/>
                <a:gd name="T14" fmla="*/ 0 w 3"/>
                <a:gd name="T15" fmla="*/ 6 h 7"/>
                <a:gd name="T16" fmla="*/ 0 w 3"/>
                <a:gd name="T17" fmla="*/ 7 h 7"/>
                <a:gd name="T18" fmla="*/ 2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6" name="Freeform 886">
              <a:extLst>
                <a:ext uri="{FF2B5EF4-FFF2-40B4-BE49-F238E27FC236}">
                  <a16:creationId xmlns:a16="http://schemas.microsoft.com/office/drawing/2014/main" id="{BD5AA19D-9209-41D5-8CEF-4D1AAC67D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904"/>
              <a:ext cx="48" cy="10"/>
            </a:xfrm>
            <a:custGeom>
              <a:avLst/>
              <a:gdLst>
                <a:gd name="T0" fmla="*/ 48 w 48"/>
                <a:gd name="T1" fmla="*/ 2 h 10"/>
                <a:gd name="T2" fmla="*/ 45 w 48"/>
                <a:gd name="T3" fmla="*/ 2 h 10"/>
                <a:gd name="T4" fmla="*/ 46 w 48"/>
                <a:gd name="T5" fmla="*/ 0 h 10"/>
                <a:gd name="T6" fmla="*/ 0 w 48"/>
                <a:gd name="T7" fmla="*/ 8 h 10"/>
                <a:gd name="T8" fmla="*/ 0 w 48"/>
                <a:gd name="T9" fmla="*/ 10 h 10"/>
                <a:gd name="T10" fmla="*/ 47 w 48"/>
                <a:gd name="T11" fmla="*/ 3 h 10"/>
                <a:gd name="T12" fmla="*/ 47 w 48"/>
                <a:gd name="T13" fmla="*/ 2 h 10"/>
                <a:gd name="T14" fmla="*/ 47 w 48"/>
                <a:gd name="T15" fmla="*/ 3 h 10"/>
                <a:gd name="T16" fmla="*/ 47 w 48"/>
                <a:gd name="T17" fmla="*/ 3 h 10"/>
                <a:gd name="T18" fmla="*/ 48 w 48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0">
                  <a:moveTo>
                    <a:pt x="48" y="2"/>
                  </a:moveTo>
                  <a:lnTo>
                    <a:pt x="45" y="2"/>
                  </a:lnTo>
                  <a:lnTo>
                    <a:pt x="4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7" name="Freeform 887">
              <a:extLst>
                <a:ext uri="{FF2B5EF4-FFF2-40B4-BE49-F238E27FC236}">
                  <a16:creationId xmlns:a16="http://schemas.microsoft.com/office/drawing/2014/main" id="{15E7CDD3-57CA-4497-BA9B-BB2AB019D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3898"/>
              <a:ext cx="3" cy="8"/>
            </a:xfrm>
            <a:custGeom>
              <a:avLst/>
              <a:gdLst>
                <a:gd name="T0" fmla="*/ 1 w 3"/>
                <a:gd name="T1" fmla="*/ 0 h 8"/>
                <a:gd name="T2" fmla="*/ 2 w 3"/>
                <a:gd name="T3" fmla="*/ 2 h 8"/>
                <a:gd name="T4" fmla="*/ 1 w 3"/>
                <a:gd name="T5" fmla="*/ 1 h 8"/>
                <a:gd name="T6" fmla="*/ 0 w 3"/>
                <a:gd name="T7" fmla="*/ 8 h 8"/>
                <a:gd name="T8" fmla="*/ 2 w 3"/>
                <a:gd name="T9" fmla="*/ 8 h 8"/>
                <a:gd name="T10" fmla="*/ 3 w 3"/>
                <a:gd name="T11" fmla="*/ 1 h 8"/>
                <a:gd name="T12" fmla="*/ 1 w 3"/>
                <a:gd name="T13" fmla="*/ 0 h 8"/>
                <a:gd name="T14" fmla="*/ 3 w 3"/>
                <a:gd name="T15" fmla="*/ 1 h 8"/>
                <a:gd name="T16" fmla="*/ 3 w 3"/>
                <a:gd name="T17" fmla="*/ 0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8" name="Freeform 888">
              <a:extLst>
                <a:ext uri="{FF2B5EF4-FFF2-40B4-BE49-F238E27FC236}">
                  <a16:creationId xmlns:a16="http://schemas.microsoft.com/office/drawing/2014/main" id="{9039B522-EC7D-4E39-9E8D-2CD2A72E0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897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09" name="Freeform 889">
              <a:extLst>
                <a:ext uri="{FF2B5EF4-FFF2-40B4-BE49-F238E27FC236}">
                  <a16:creationId xmlns:a16="http://schemas.microsoft.com/office/drawing/2014/main" id="{FB51594A-DC52-46D9-8061-94E501E09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89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0" name="Rectangle 890">
              <a:extLst>
                <a:ext uri="{FF2B5EF4-FFF2-40B4-BE49-F238E27FC236}">
                  <a16:creationId xmlns:a16="http://schemas.microsoft.com/office/drawing/2014/main" id="{A5FC70FC-4402-4C2E-BC8A-A30399A0B2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678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1" name="Freeform 891">
              <a:extLst>
                <a:ext uri="{FF2B5EF4-FFF2-40B4-BE49-F238E27FC236}">
                  <a16:creationId xmlns:a16="http://schemas.microsoft.com/office/drawing/2014/main" id="{4BFB2563-7D49-4C2E-A477-5DB05C060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" y="3685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3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3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2" name="Freeform 892">
              <a:extLst>
                <a:ext uri="{FF2B5EF4-FFF2-40B4-BE49-F238E27FC236}">
                  <a16:creationId xmlns:a16="http://schemas.microsoft.com/office/drawing/2014/main" id="{F13EDCF3-70DF-4BCD-AD87-53F3CB28D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" y="3684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3" name="Freeform 893">
              <a:extLst>
                <a:ext uri="{FF2B5EF4-FFF2-40B4-BE49-F238E27FC236}">
                  <a16:creationId xmlns:a16="http://schemas.microsoft.com/office/drawing/2014/main" id="{D4D74E89-DB18-434D-A75B-8F12B0D1B4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6" y="3685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4" name="Freeform 894">
              <a:extLst>
                <a:ext uri="{FF2B5EF4-FFF2-40B4-BE49-F238E27FC236}">
                  <a16:creationId xmlns:a16="http://schemas.microsoft.com/office/drawing/2014/main" id="{83812C1B-FCB4-4331-B6DF-915AFFA18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715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5" name="Freeform 895">
              <a:extLst>
                <a:ext uri="{FF2B5EF4-FFF2-40B4-BE49-F238E27FC236}">
                  <a16:creationId xmlns:a16="http://schemas.microsoft.com/office/drawing/2014/main" id="{076A4E30-694E-42AC-9F16-603C0A00E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2" y="3727"/>
              <a:ext cx="8" cy="102"/>
            </a:xfrm>
            <a:custGeom>
              <a:avLst/>
              <a:gdLst>
                <a:gd name="T0" fmla="*/ 8 w 8"/>
                <a:gd name="T1" fmla="*/ 101 h 102"/>
                <a:gd name="T2" fmla="*/ 7 w 8"/>
                <a:gd name="T3" fmla="*/ 100 h 102"/>
                <a:gd name="T4" fmla="*/ 8 w 8"/>
                <a:gd name="T5" fmla="*/ 101 h 102"/>
                <a:gd name="T6" fmla="*/ 2 w 8"/>
                <a:gd name="T7" fmla="*/ 0 h 102"/>
                <a:gd name="T8" fmla="*/ 0 w 8"/>
                <a:gd name="T9" fmla="*/ 0 h 102"/>
                <a:gd name="T10" fmla="*/ 6 w 8"/>
                <a:gd name="T11" fmla="*/ 102 h 102"/>
                <a:gd name="T12" fmla="*/ 6 w 8"/>
                <a:gd name="T13" fmla="*/ 102 h 102"/>
                <a:gd name="T14" fmla="*/ 6 w 8"/>
                <a:gd name="T15" fmla="*/ 102 h 102"/>
                <a:gd name="T16" fmla="*/ 6 w 8"/>
                <a:gd name="T17" fmla="*/ 102 h 102"/>
                <a:gd name="T18" fmla="*/ 7 w 8"/>
                <a:gd name="T19" fmla="*/ 102 h 102"/>
                <a:gd name="T20" fmla="*/ 7 w 8"/>
                <a:gd name="T21" fmla="*/ 102 h 102"/>
                <a:gd name="T22" fmla="*/ 8 w 8"/>
                <a:gd name="T23" fmla="*/ 10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2">
                  <a:moveTo>
                    <a:pt x="8" y="101"/>
                  </a:moveTo>
                  <a:lnTo>
                    <a:pt x="7" y="100"/>
                  </a:lnTo>
                  <a:lnTo>
                    <a:pt x="8" y="101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7" y="102"/>
                  </a:lnTo>
                  <a:lnTo>
                    <a:pt x="7" y="102"/>
                  </a:lnTo>
                  <a:lnTo>
                    <a:pt x="8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6" name="Freeform 896">
              <a:extLst>
                <a:ext uri="{FF2B5EF4-FFF2-40B4-BE49-F238E27FC236}">
                  <a16:creationId xmlns:a16="http://schemas.microsoft.com/office/drawing/2014/main" id="{EBBF87CD-D1B2-400F-AAFE-8EE5272C3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3827"/>
              <a:ext cx="89" cy="28"/>
            </a:xfrm>
            <a:custGeom>
              <a:avLst/>
              <a:gdLst>
                <a:gd name="T0" fmla="*/ 89 w 89"/>
                <a:gd name="T1" fmla="*/ 26 h 28"/>
                <a:gd name="T2" fmla="*/ 87 w 89"/>
                <a:gd name="T3" fmla="*/ 27 h 28"/>
                <a:gd name="T4" fmla="*/ 89 w 89"/>
                <a:gd name="T5" fmla="*/ 26 h 28"/>
                <a:gd name="T6" fmla="*/ 1 w 89"/>
                <a:gd name="T7" fmla="*/ 0 h 28"/>
                <a:gd name="T8" fmla="*/ 0 w 89"/>
                <a:gd name="T9" fmla="*/ 2 h 28"/>
                <a:gd name="T10" fmla="*/ 88 w 89"/>
                <a:gd name="T11" fmla="*/ 28 h 28"/>
                <a:gd name="T12" fmla="*/ 89 w 89"/>
                <a:gd name="T13" fmla="*/ 27 h 28"/>
                <a:gd name="T14" fmla="*/ 88 w 89"/>
                <a:gd name="T15" fmla="*/ 28 h 28"/>
                <a:gd name="T16" fmla="*/ 89 w 89"/>
                <a:gd name="T17" fmla="*/ 28 h 28"/>
                <a:gd name="T18" fmla="*/ 89 w 89"/>
                <a:gd name="T19" fmla="*/ 27 h 28"/>
                <a:gd name="T20" fmla="*/ 89 w 89"/>
                <a:gd name="T21" fmla="*/ 26 h 28"/>
                <a:gd name="T22" fmla="*/ 89 w 89"/>
                <a:gd name="T2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8">
                  <a:moveTo>
                    <a:pt x="89" y="26"/>
                  </a:moveTo>
                  <a:lnTo>
                    <a:pt x="87" y="27"/>
                  </a:lnTo>
                  <a:lnTo>
                    <a:pt x="89" y="26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8"/>
                  </a:lnTo>
                  <a:lnTo>
                    <a:pt x="89" y="27"/>
                  </a:lnTo>
                  <a:lnTo>
                    <a:pt x="88" y="28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6"/>
                  </a:lnTo>
                  <a:lnTo>
                    <a:pt x="89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7" name="Freeform 897">
              <a:extLst>
                <a:ext uri="{FF2B5EF4-FFF2-40B4-BE49-F238E27FC236}">
                  <a16:creationId xmlns:a16="http://schemas.microsoft.com/office/drawing/2014/main" id="{1574828D-3399-4847-9304-28B2F16A6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3843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8" name="Freeform 898">
              <a:extLst>
                <a:ext uri="{FF2B5EF4-FFF2-40B4-BE49-F238E27FC236}">
                  <a16:creationId xmlns:a16="http://schemas.microsoft.com/office/drawing/2014/main" id="{4D4FFC28-E031-4476-B6BB-52C4EBC1D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" y="3863"/>
              <a:ext cx="115" cy="41"/>
            </a:xfrm>
            <a:custGeom>
              <a:avLst/>
              <a:gdLst>
                <a:gd name="T0" fmla="*/ 115 w 115"/>
                <a:gd name="T1" fmla="*/ 41 h 41"/>
                <a:gd name="T2" fmla="*/ 113 w 115"/>
                <a:gd name="T3" fmla="*/ 39 h 41"/>
                <a:gd name="T4" fmla="*/ 115 w 115"/>
                <a:gd name="T5" fmla="*/ 39 h 41"/>
                <a:gd name="T6" fmla="*/ 1 w 115"/>
                <a:gd name="T7" fmla="*/ 0 h 41"/>
                <a:gd name="T8" fmla="*/ 0 w 115"/>
                <a:gd name="T9" fmla="*/ 2 h 41"/>
                <a:gd name="T10" fmla="*/ 113 w 115"/>
                <a:gd name="T11" fmla="*/ 41 h 41"/>
                <a:gd name="T12" fmla="*/ 115 w 115"/>
                <a:gd name="T13" fmla="*/ 41 h 41"/>
                <a:gd name="T14" fmla="*/ 113 w 115"/>
                <a:gd name="T15" fmla="*/ 41 h 41"/>
                <a:gd name="T16" fmla="*/ 115 w 115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41">
                  <a:moveTo>
                    <a:pt x="115" y="41"/>
                  </a:moveTo>
                  <a:lnTo>
                    <a:pt x="113" y="39"/>
                  </a:lnTo>
                  <a:lnTo>
                    <a:pt x="115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5" y="41"/>
                  </a:lnTo>
                  <a:lnTo>
                    <a:pt x="113" y="41"/>
                  </a:lnTo>
                  <a:lnTo>
                    <a:pt x="115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19" name="Freeform 899">
              <a:extLst>
                <a:ext uri="{FF2B5EF4-FFF2-40B4-BE49-F238E27FC236}">
                  <a16:creationId xmlns:a16="http://schemas.microsoft.com/office/drawing/2014/main" id="{392F2234-DF28-48B4-AAE3-F628E500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876"/>
              <a:ext cx="161" cy="28"/>
            </a:xfrm>
            <a:custGeom>
              <a:avLst/>
              <a:gdLst>
                <a:gd name="T0" fmla="*/ 156 w 161"/>
                <a:gd name="T1" fmla="*/ 0 h 28"/>
                <a:gd name="T2" fmla="*/ 156 w 161"/>
                <a:gd name="T3" fmla="*/ 2 h 28"/>
                <a:gd name="T4" fmla="*/ 156 w 161"/>
                <a:gd name="T5" fmla="*/ 0 h 28"/>
                <a:gd name="T6" fmla="*/ 0 w 161"/>
                <a:gd name="T7" fmla="*/ 26 h 28"/>
                <a:gd name="T8" fmla="*/ 2 w 161"/>
                <a:gd name="T9" fmla="*/ 28 h 28"/>
                <a:gd name="T10" fmla="*/ 156 w 161"/>
                <a:gd name="T11" fmla="*/ 2 h 28"/>
                <a:gd name="T12" fmla="*/ 156 w 161"/>
                <a:gd name="T13" fmla="*/ 0 h 28"/>
                <a:gd name="T14" fmla="*/ 156 w 161"/>
                <a:gd name="T15" fmla="*/ 2 h 28"/>
                <a:gd name="T16" fmla="*/ 161 w 161"/>
                <a:gd name="T17" fmla="*/ 2 h 28"/>
                <a:gd name="T18" fmla="*/ 156 w 161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2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1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0" name="Freeform 900">
              <a:extLst>
                <a:ext uri="{FF2B5EF4-FFF2-40B4-BE49-F238E27FC236}">
                  <a16:creationId xmlns:a16="http://schemas.microsoft.com/office/drawing/2014/main" id="{BBF46BC7-F953-446A-B271-E34229D12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6" y="3841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1" name="Freeform 901">
              <a:extLst>
                <a:ext uri="{FF2B5EF4-FFF2-40B4-BE49-F238E27FC236}">
                  <a16:creationId xmlns:a16="http://schemas.microsoft.com/office/drawing/2014/main" id="{CDCBFA93-0A0F-4426-95E1-305D112E6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1" y="3842"/>
              <a:ext cx="165" cy="23"/>
            </a:xfrm>
            <a:custGeom>
              <a:avLst/>
              <a:gdLst>
                <a:gd name="T0" fmla="*/ 3 w 165"/>
                <a:gd name="T1" fmla="*/ 23 h 23"/>
                <a:gd name="T2" fmla="*/ 4 w 165"/>
                <a:gd name="T3" fmla="*/ 21 h 23"/>
                <a:gd name="T4" fmla="*/ 3 w 165"/>
                <a:gd name="T5" fmla="*/ 23 h 23"/>
                <a:gd name="T6" fmla="*/ 165 w 165"/>
                <a:gd name="T7" fmla="*/ 2 h 23"/>
                <a:gd name="T8" fmla="*/ 165 w 165"/>
                <a:gd name="T9" fmla="*/ 0 h 23"/>
                <a:gd name="T10" fmla="*/ 3 w 165"/>
                <a:gd name="T11" fmla="*/ 21 h 23"/>
                <a:gd name="T12" fmla="*/ 3 w 165"/>
                <a:gd name="T13" fmla="*/ 23 h 23"/>
                <a:gd name="T14" fmla="*/ 3 w 165"/>
                <a:gd name="T15" fmla="*/ 21 h 23"/>
                <a:gd name="T16" fmla="*/ 0 w 165"/>
                <a:gd name="T17" fmla="*/ 21 h 23"/>
                <a:gd name="T18" fmla="*/ 3 w 165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5" h="23">
                  <a:moveTo>
                    <a:pt x="3" y="23"/>
                  </a:moveTo>
                  <a:lnTo>
                    <a:pt x="4" y="21"/>
                  </a:lnTo>
                  <a:lnTo>
                    <a:pt x="3" y="23"/>
                  </a:lnTo>
                  <a:lnTo>
                    <a:pt x="165" y="2"/>
                  </a:lnTo>
                  <a:lnTo>
                    <a:pt x="165" y="0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1"/>
                  </a:lnTo>
                  <a:lnTo>
                    <a:pt x="0" y="21"/>
                  </a:lnTo>
                  <a:lnTo>
                    <a:pt x="3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2" name="Freeform 902">
              <a:extLst>
                <a:ext uri="{FF2B5EF4-FFF2-40B4-BE49-F238E27FC236}">
                  <a16:creationId xmlns:a16="http://schemas.microsoft.com/office/drawing/2014/main" id="{ABC049D8-6401-4FF6-A54A-533FBA2E8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878"/>
              <a:ext cx="157" cy="67"/>
            </a:xfrm>
            <a:custGeom>
              <a:avLst/>
              <a:gdLst>
                <a:gd name="T0" fmla="*/ 156 w 157"/>
                <a:gd name="T1" fmla="*/ 0 h 67"/>
                <a:gd name="T2" fmla="*/ 0 w 157"/>
                <a:gd name="T3" fmla="*/ 25 h 67"/>
                <a:gd name="T4" fmla="*/ 2 w 157"/>
                <a:gd name="T5" fmla="*/ 67 h 67"/>
                <a:gd name="T6" fmla="*/ 157 w 157"/>
                <a:gd name="T7" fmla="*/ 39 h 67"/>
                <a:gd name="T8" fmla="*/ 156 w 157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7">
                  <a:moveTo>
                    <a:pt x="156" y="0"/>
                  </a:moveTo>
                  <a:lnTo>
                    <a:pt x="0" y="25"/>
                  </a:lnTo>
                  <a:lnTo>
                    <a:pt x="2" y="67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3" name="Freeform 903">
              <a:extLst>
                <a:ext uri="{FF2B5EF4-FFF2-40B4-BE49-F238E27FC236}">
                  <a16:creationId xmlns:a16="http://schemas.microsoft.com/office/drawing/2014/main" id="{57CAA30F-8E9C-4C26-98F4-A6D74742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876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3 w 157"/>
                <a:gd name="T3" fmla="*/ 27 h 28"/>
                <a:gd name="T4" fmla="*/ 3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3" y="27"/>
                  </a:lnTo>
                  <a:lnTo>
                    <a:pt x="3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4" name="Freeform 904">
              <a:extLst>
                <a:ext uri="{FF2B5EF4-FFF2-40B4-BE49-F238E27FC236}">
                  <a16:creationId xmlns:a16="http://schemas.microsoft.com/office/drawing/2014/main" id="{B432B28B-A470-4FE4-9902-0FCE3265A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903"/>
              <a:ext cx="4" cy="43"/>
            </a:xfrm>
            <a:custGeom>
              <a:avLst/>
              <a:gdLst>
                <a:gd name="T0" fmla="*/ 3 w 4"/>
                <a:gd name="T1" fmla="*/ 43 h 43"/>
                <a:gd name="T2" fmla="*/ 1 w 4"/>
                <a:gd name="T3" fmla="*/ 40 h 43"/>
                <a:gd name="T4" fmla="*/ 4 w 4"/>
                <a:gd name="T5" fmla="*/ 42 h 43"/>
                <a:gd name="T6" fmla="*/ 3 w 4"/>
                <a:gd name="T7" fmla="*/ 0 h 43"/>
                <a:gd name="T8" fmla="*/ 0 w 4"/>
                <a:gd name="T9" fmla="*/ 0 h 43"/>
                <a:gd name="T10" fmla="*/ 1 w 4"/>
                <a:gd name="T11" fmla="*/ 42 h 43"/>
                <a:gd name="T12" fmla="*/ 3 w 4"/>
                <a:gd name="T13" fmla="*/ 43 h 43"/>
                <a:gd name="T14" fmla="*/ 1 w 4"/>
                <a:gd name="T15" fmla="*/ 42 h 43"/>
                <a:gd name="T16" fmla="*/ 1 w 4"/>
                <a:gd name="T17" fmla="*/ 43 h 43"/>
                <a:gd name="T18" fmla="*/ 3 w 4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3">
                  <a:moveTo>
                    <a:pt x="3" y="43"/>
                  </a:moveTo>
                  <a:lnTo>
                    <a:pt x="1" y="40"/>
                  </a:lnTo>
                  <a:lnTo>
                    <a:pt x="4" y="4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1" y="42"/>
                  </a:lnTo>
                  <a:lnTo>
                    <a:pt x="1" y="43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5" name="Freeform 905">
              <a:extLst>
                <a:ext uri="{FF2B5EF4-FFF2-40B4-BE49-F238E27FC236}">
                  <a16:creationId xmlns:a16="http://schemas.microsoft.com/office/drawing/2014/main" id="{F7911D6A-67EE-464B-9723-816686978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916"/>
              <a:ext cx="158" cy="30"/>
            </a:xfrm>
            <a:custGeom>
              <a:avLst/>
              <a:gdLst>
                <a:gd name="T0" fmla="*/ 158 w 158"/>
                <a:gd name="T1" fmla="*/ 1 h 30"/>
                <a:gd name="T2" fmla="*/ 156 w 158"/>
                <a:gd name="T3" fmla="*/ 1 h 30"/>
                <a:gd name="T4" fmla="*/ 156 w 158"/>
                <a:gd name="T5" fmla="*/ 0 h 30"/>
                <a:gd name="T6" fmla="*/ 0 w 158"/>
                <a:gd name="T7" fmla="*/ 27 h 30"/>
                <a:gd name="T8" fmla="*/ 2 w 158"/>
                <a:gd name="T9" fmla="*/ 30 h 30"/>
                <a:gd name="T10" fmla="*/ 157 w 158"/>
                <a:gd name="T11" fmla="*/ 2 h 30"/>
                <a:gd name="T12" fmla="*/ 158 w 158"/>
                <a:gd name="T13" fmla="*/ 1 h 30"/>
                <a:gd name="T14" fmla="*/ 157 w 158"/>
                <a:gd name="T15" fmla="*/ 2 h 30"/>
                <a:gd name="T16" fmla="*/ 158 w 158"/>
                <a:gd name="T17" fmla="*/ 1 h 30"/>
                <a:gd name="T18" fmla="*/ 158 w 158"/>
                <a:gd name="T1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30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2" y="30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6" name="Freeform 906">
              <a:extLst>
                <a:ext uri="{FF2B5EF4-FFF2-40B4-BE49-F238E27FC236}">
                  <a16:creationId xmlns:a16="http://schemas.microsoft.com/office/drawing/2014/main" id="{66CC9269-3410-4BE1-81FB-958E3ED0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876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7" name="Freeform 907">
              <a:extLst>
                <a:ext uri="{FF2B5EF4-FFF2-40B4-BE49-F238E27FC236}">
                  <a16:creationId xmlns:a16="http://schemas.microsoft.com/office/drawing/2014/main" id="{5892D5E0-41CD-4118-B46C-6EB27BBCD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830"/>
              <a:ext cx="80" cy="24"/>
            </a:xfrm>
            <a:custGeom>
              <a:avLst/>
              <a:gdLst>
                <a:gd name="T0" fmla="*/ 80 w 80"/>
                <a:gd name="T1" fmla="*/ 24 h 24"/>
                <a:gd name="T2" fmla="*/ 0 w 80"/>
                <a:gd name="T3" fmla="*/ 0 h 24"/>
                <a:gd name="T4" fmla="*/ 0 w 80"/>
                <a:gd name="T5" fmla="*/ 4 h 24"/>
                <a:gd name="T6" fmla="*/ 29 w 80"/>
                <a:gd name="T7" fmla="*/ 18 h 24"/>
                <a:gd name="T8" fmla="*/ 30 w 80"/>
                <a:gd name="T9" fmla="*/ 18 h 24"/>
                <a:gd name="T10" fmla="*/ 32 w 80"/>
                <a:gd name="T11" fmla="*/ 18 h 24"/>
                <a:gd name="T12" fmla="*/ 34 w 80"/>
                <a:gd name="T13" fmla="*/ 18 h 24"/>
                <a:gd name="T14" fmla="*/ 37 w 80"/>
                <a:gd name="T15" fmla="*/ 19 h 24"/>
                <a:gd name="T16" fmla="*/ 41 w 80"/>
                <a:gd name="T17" fmla="*/ 19 h 24"/>
                <a:gd name="T18" fmla="*/ 47 w 80"/>
                <a:gd name="T19" fmla="*/ 20 h 24"/>
                <a:gd name="T20" fmla="*/ 51 w 80"/>
                <a:gd name="T21" fmla="*/ 21 h 24"/>
                <a:gd name="T22" fmla="*/ 56 w 80"/>
                <a:gd name="T23" fmla="*/ 21 h 24"/>
                <a:gd name="T24" fmla="*/ 60 w 80"/>
                <a:gd name="T25" fmla="*/ 22 h 24"/>
                <a:gd name="T26" fmla="*/ 65 w 80"/>
                <a:gd name="T27" fmla="*/ 22 h 24"/>
                <a:gd name="T28" fmla="*/ 70 w 80"/>
                <a:gd name="T29" fmla="*/ 23 h 24"/>
                <a:gd name="T30" fmla="*/ 73 w 80"/>
                <a:gd name="T31" fmla="*/ 23 h 24"/>
                <a:gd name="T32" fmla="*/ 76 w 80"/>
                <a:gd name="T33" fmla="*/ 24 h 24"/>
                <a:gd name="T34" fmla="*/ 79 w 80"/>
                <a:gd name="T35" fmla="*/ 24 h 24"/>
                <a:gd name="T36" fmla="*/ 80 w 80"/>
                <a:gd name="T37" fmla="*/ 24 h 24"/>
                <a:gd name="T38" fmla="*/ 79 w 80"/>
                <a:gd name="T39" fmla="*/ 23 h 24"/>
                <a:gd name="T40" fmla="*/ 80 w 80"/>
                <a:gd name="T41" fmla="*/ 23 h 24"/>
                <a:gd name="T42" fmla="*/ 80 w 80"/>
                <a:gd name="T43" fmla="*/ 24 h 24"/>
                <a:gd name="T44" fmla="*/ 80 w 80"/>
                <a:gd name="T4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4">
                  <a:moveTo>
                    <a:pt x="80" y="24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6" y="21"/>
                  </a:lnTo>
                  <a:lnTo>
                    <a:pt x="60" y="22"/>
                  </a:lnTo>
                  <a:lnTo>
                    <a:pt x="65" y="22"/>
                  </a:lnTo>
                  <a:lnTo>
                    <a:pt x="70" y="23"/>
                  </a:lnTo>
                  <a:lnTo>
                    <a:pt x="73" y="23"/>
                  </a:lnTo>
                  <a:lnTo>
                    <a:pt x="76" y="24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79" y="23"/>
                  </a:lnTo>
                  <a:lnTo>
                    <a:pt x="80" y="23"/>
                  </a:lnTo>
                  <a:lnTo>
                    <a:pt x="80" y="24"/>
                  </a:lnTo>
                  <a:lnTo>
                    <a:pt x="80" y="2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8" name="Freeform 908">
              <a:extLst>
                <a:ext uri="{FF2B5EF4-FFF2-40B4-BE49-F238E27FC236}">
                  <a16:creationId xmlns:a16="http://schemas.microsoft.com/office/drawing/2014/main" id="{F405061B-292C-453F-A042-E95822C6B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829"/>
              <a:ext cx="82" cy="26"/>
            </a:xfrm>
            <a:custGeom>
              <a:avLst/>
              <a:gdLst>
                <a:gd name="T0" fmla="*/ 0 w 82"/>
                <a:gd name="T1" fmla="*/ 1 h 26"/>
                <a:gd name="T2" fmla="*/ 2 w 82"/>
                <a:gd name="T3" fmla="*/ 1 h 26"/>
                <a:gd name="T4" fmla="*/ 1 w 82"/>
                <a:gd name="T5" fmla="*/ 2 h 26"/>
                <a:gd name="T6" fmla="*/ 81 w 82"/>
                <a:gd name="T7" fmla="*/ 26 h 26"/>
                <a:gd name="T8" fmla="*/ 82 w 82"/>
                <a:gd name="T9" fmla="*/ 24 h 26"/>
                <a:gd name="T10" fmla="*/ 1 w 82"/>
                <a:gd name="T11" fmla="*/ 1 h 26"/>
                <a:gd name="T12" fmla="*/ 0 w 82"/>
                <a:gd name="T13" fmla="*/ 1 h 26"/>
                <a:gd name="T14" fmla="*/ 1 w 82"/>
                <a:gd name="T15" fmla="*/ 1 h 26"/>
                <a:gd name="T16" fmla="*/ 0 w 82"/>
                <a:gd name="T17" fmla="*/ 0 h 26"/>
                <a:gd name="T18" fmla="*/ 0 w 82"/>
                <a:gd name="T19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6">
                  <a:moveTo>
                    <a:pt x="0" y="1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81" y="26"/>
                  </a:lnTo>
                  <a:lnTo>
                    <a:pt x="82" y="24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29" name="Freeform 909">
              <a:extLst>
                <a:ext uri="{FF2B5EF4-FFF2-40B4-BE49-F238E27FC236}">
                  <a16:creationId xmlns:a16="http://schemas.microsoft.com/office/drawing/2014/main" id="{092E19B1-A0C4-4C05-B3AD-24E3F625A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3" y="3830"/>
              <a:ext cx="2" cy="5"/>
            </a:xfrm>
            <a:custGeom>
              <a:avLst/>
              <a:gdLst>
                <a:gd name="T0" fmla="*/ 1 w 2"/>
                <a:gd name="T1" fmla="*/ 5 h 5"/>
                <a:gd name="T2" fmla="*/ 2 w 2"/>
                <a:gd name="T3" fmla="*/ 3 h 5"/>
                <a:gd name="T4" fmla="*/ 2 w 2"/>
                <a:gd name="T5" fmla="*/ 4 h 5"/>
                <a:gd name="T6" fmla="*/ 2 w 2"/>
                <a:gd name="T7" fmla="*/ 0 h 5"/>
                <a:gd name="T8" fmla="*/ 0 w 2"/>
                <a:gd name="T9" fmla="*/ 0 h 5"/>
                <a:gd name="T10" fmla="*/ 0 w 2"/>
                <a:gd name="T11" fmla="*/ 4 h 5"/>
                <a:gd name="T12" fmla="*/ 1 w 2"/>
                <a:gd name="T13" fmla="*/ 5 h 5"/>
                <a:gd name="T14" fmla="*/ 0 w 2"/>
                <a:gd name="T15" fmla="*/ 4 h 5"/>
                <a:gd name="T16" fmla="*/ 0 w 2"/>
                <a:gd name="T17" fmla="*/ 5 h 5"/>
                <a:gd name="T18" fmla="*/ 1 w 2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5">
                  <a:moveTo>
                    <a:pt x="1" y="5"/>
                  </a:moveTo>
                  <a:lnTo>
                    <a:pt x="2" y="3"/>
                  </a:lnTo>
                  <a:lnTo>
                    <a:pt x="2" y="4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0" y="4"/>
                  </a:lnTo>
                  <a:lnTo>
                    <a:pt x="0" y="5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0" name="Freeform 910">
              <a:extLst>
                <a:ext uri="{FF2B5EF4-FFF2-40B4-BE49-F238E27FC236}">
                  <a16:creationId xmlns:a16="http://schemas.microsoft.com/office/drawing/2014/main" id="{32F8D605-DEBD-4339-B0DB-0FA13BE7C7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" y="3833"/>
              <a:ext cx="30" cy="16"/>
            </a:xfrm>
            <a:custGeom>
              <a:avLst/>
              <a:gdLst>
                <a:gd name="T0" fmla="*/ 29 w 30"/>
                <a:gd name="T1" fmla="*/ 16 h 16"/>
                <a:gd name="T2" fmla="*/ 30 w 30"/>
                <a:gd name="T3" fmla="*/ 14 h 16"/>
                <a:gd name="T4" fmla="*/ 1 w 30"/>
                <a:gd name="T5" fmla="*/ 0 h 16"/>
                <a:gd name="T6" fmla="*/ 0 w 30"/>
                <a:gd name="T7" fmla="*/ 2 h 16"/>
                <a:gd name="T8" fmla="*/ 29 w 30"/>
                <a:gd name="T9" fmla="*/ 16 h 16"/>
                <a:gd name="T10" fmla="*/ 29 w 30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29" y="16"/>
                  </a:moveTo>
                  <a:lnTo>
                    <a:pt x="30" y="14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6"/>
                  </a:ln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1" name="Freeform 911">
              <a:extLst>
                <a:ext uri="{FF2B5EF4-FFF2-40B4-BE49-F238E27FC236}">
                  <a16:creationId xmlns:a16="http://schemas.microsoft.com/office/drawing/2014/main" id="{666A8EDE-B196-4E5F-81A2-F68ED56EB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3" y="3847"/>
              <a:ext cx="52" cy="8"/>
            </a:xfrm>
            <a:custGeom>
              <a:avLst/>
              <a:gdLst>
                <a:gd name="T0" fmla="*/ 52 w 52"/>
                <a:gd name="T1" fmla="*/ 6 h 8"/>
                <a:gd name="T2" fmla="*/ 51 w 52"/>
                <a:gd name="T3" fmla="*/ 8 h 8"/>
                <a:gd name="T4" fmla="*/ 51 w 52"/>
                <a:gd name="T5" fmla="*/ 6 h 8"/>
                <a:gd name="T6" fmla="*/ 50 w 52"/>
                <a:gd name="T7" fmla="*/ 6 h 8"/>
                <a:gd name="T8" fmla="*/ 47 w 52"/>
                <a:gd name="T9" fmla="*/ 6 h 8"/>
                <a:gd name="T10" fmla="*/ 44 w 52"/>
                <a:gd name="T11" fmla="*/ 5 h 8"/>
                <a:gd name="T12" fmla="*/ 41 w 52"/>
                <a:gd name="T13" fmla="*/ 5 h 8"/>
                <a:gd name="T14" fmla="*/ 37 w 52"/>
                <a:gd name="T15" fmla="*/ 4 h 8"/>
                <a:gd name="T16" fmla="*/ 31 w 52"/>
                <a:gd name="T17" fmla="*/ 4 h 8"/>
                <a:gd name="T18" fmla="*/ 27 w 52"/>
                <a:gd name="T19" fmla="*/ 3 h 8"/>
                <a:gd name="T20" fmla="*/ 22 w 52"/>
                <a:gd name="T21" fmla="*/ 3 h 8"/>
                <a:gd name="T22" fmla="*/ 18 w 52"/>
                <a:gd name="T23" fmla="*/ 2 h 8"/>
                <a:gd name="T24" fmla="*/ 13 w 52"/>
                <a:gd name="T25" fmla="*/ 1 h 8"/>
                <a:gd name="T26" fmla="*/ 9 w 52"/>
                <a:gd name="T27" fmla="*/ 1 h 8"/>
                <a:gd name="T28" fmla="*/ 5 w 52"/>
                <a:gd name="T29" fmla="*/ 0 h 8"/>
                <a:gd name="T30" fmla="*/ 3 w 52"/>
                <a:gd name="T31" fmla="*/ 0 h 8"/>
                <a:gd name="T32" fmla="*/ 1 w 52"/>
                <a:gd name="T33" fmla="*/ 0 h 8"/>
                <a:gd name="T34" fmla="*/ 1 w 52"/>
                <a:gd name="T35" fmla="*/ 0 h 8"/>
                <a:gd name="T36" fmla="*/ 0 w 52"/>
                <a:gd name="T37" fmla="*/ 2 h 8"/>
                <a:gd name="T38" fmla="*/ 1 w 52"/>
                <a:gd name="T39" fmla="*/ 2 h 8"/>
                <a:gd name="T40" fmla="*/ 2 w 52"/>
                <a:gd name="T41" fmla="*/ 2 h 8"/>
                <a:gd name="T42" fmla="*/ 5 w 52"/>
                <a:gd name="T43" fmla="*/ 2 h 8"/>
                <a:gd name="T44" fmla="*/ 8 w 52"/>
                <a:gd name="T45" fmla="*/ 3 h 8"/>
                <a:gd name="T46" fmla="*/ 12 w 52"/>
                <a:gd name="T47" fmla="*/ 3 h 8"/>
                <a:gd name="T48" fmla="*/ 17 w 52"/>
                <a:gd name="T49" fmla="*/ 4 h 8"/>
                <a:gd name="T50" fmla="*/ 22 w 52"/>
                <a:gd name="T51" fmla="*/ 5 h 8"/>
                <a:gd name="T52" fmla="*/ 27 w 52"/>
                <a:gd name="T53" fmla="*/ 5 h 8"/>
                <a:gd name="T54" fmla="*/ 31 w 52"/>
                <a:gd name="T55" fmla="*/ 6 h 8"/>
                <a:gd name="T56" fmla="*/ 36 w 52"/>
                <a:gd name="T57" fmla="*/ 6 h 8"/>
                <a:gd name="T58" fmla="*/ 41 w 52"/>
                <a:gd name="T59" fmla="*/ 7 h 8"/>
                <a:gd name="T60" fmla="*/ 44 w 52"/>
                <a:gd name="T61" fmla="*/ 7 h 8"/>
                <a:gd name="T62" fmla="*/ 47 w 52"/>
                <a:gd name="T63" fmla="*/ 8 h 8"/>
                <a:gd name="T64" fmla="*/ 50 w 52"/>
                <a:gd name="T65" fmla="*/ 8 h 8"/>
                <a:gd name="T66" fmla="*/ 51 w 52"/>
                <a:gd name="T67" fmla="*/ 8 h 8"/>
                <a:gd name="T68" fmla="*/ 52 w 52"/>
                <a:gd name="T69" fmla="*/ 6 h 8"/>
                <a:gd name="T70" fmla="*/ 52 w 52"/>
                <a:gd name="T7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8">
                  <a:moveTo>
                    <a:pt x="52" y="6"/>
                  </a:moveTo>
                  <a:lnTo>
                    <a:pt x="51" y="8"/>
                  </a:lnTo>
                  <a:lnTo>
                    <a:pt x="51" y="6"/>
                  </a:lnTo>
                  <a:lnTo>
                    <a:pt x="50" y="6"/>
                  </a:lnTo>
                  <a:lnTo>
                    <a:pt x="47" y="6"/>
                  </a:lnTo>
                  <a:lnTo>
                    <a:pt x="44" y="5"/>
                  </a:lnTo>
                  <a:lnTo>
                    <a:pt x="41" y="5"/>
                  </a:lnTo>
                  <a:lnTo>
                    <a:pt x="37" y="4"/>
                  </a:lnTo>
                  <a:lnTo>
                    <a:pt x="31" y="4"/>
                  </a:lnTo>
                  <a:lnTo>
                    <a:pt x="27" y="3"/>
                  </a:lnTo>
                  <a:lnTo>
                    <a:pt x="22" y="3"/>
                  </a:lnTo>
                  <a:lnTo>
                    <a:pt x="18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3"/>
                  </a:lnTo>
                  <a:lnTo>
                    <a:pt x="12" y="3"/>
                  </a:lnTo>
                  <a:lnTo>
                    <a:pt x="17" y="4"/>
                  </a:lnTo>
                  <a:lnTo>
                    <a:pt x="22" y="5"/>
                  </a:lnTo>
                  <a:lnTo>
                    <a:pt x="27" y="5"/>
                  </a:lnTo>
                  <a:lnTo>
                    <a:pt x="31" y="6"/>
                  </a:lnTo>
                  <a:lnTo>
                    <a:pt x="36" y="6"/>
                  </a:lnTo>
                  <a:lnTo>
                    <a:pt x="41" y="7"/>
                  </a:lnTo>
                  <a:lnTo>
                    <a:pt x="44" y="7"/>
                  </a:lnTo>
                  <a:lnTo>
                    <a:pt x="47" y="8"/>
                  </a:lnTo>
                  <a:lnTo>
                    <a:pt x="50" y="8"/>
                  </a:lnTo>
                  <a:lnTo>
                    <a:pt x="51" y="8"/>
                  </a:lnTo>
                  <a:lnTo>
                    <a:pt x="52" y="6"/>
                  </a:lnTo>
                  <a:lnTo>
                    <a:pt x="5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2" name="Freeform 912">
              <a:extLst>
                <a:ext uri="{FF2B5EF4-FFF2-40B4-BE49-F238E27FC236}">
                  <a16:creationId xmlns:a16="http://schemas.microsoft.com/office/drawing/2014/main" id="{8E2DBCDF-D4CD-44D2-A036-5D735EAC7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852"/>
              <a:ext cx="8" cy="5"/>
            </a:xfrm>
            <a:custGeom>
              <a:avLst/>
              <a:gdLst>
                <a:gd name="T0" fmla="*/ 2 w 8"/>
                <a:gd name="T1" fmla="*/ 1 h 5"/>
                <a:gd name="T2" fmla="*/ 1 w 8"/>
                <a:gd name="T3" fmla="*/ 3 h 5"/>
                <a:gd name="T4" fmla="*/ 2 w 8"/>
                <a:gd name="T5" fmla="*/ 1 h 5"/>
                <a:gd name="T6" fmla="*/ 1 w 8"/>
                <a:gd name="T7" fmla="*/ 0 h 5"/>
                <a:gd name="T8" fmla="*/ 0 w 8"/>
                <a:gd name="T9" fmla="*/ 2 h 5"/>
                <a:gd name="T10" fmla="*/ 1 w 8"/>
                <a:gd name="T11" fmla="*/ 3 h 5"/>
                <a:gd name="T12" fmla="*/ 2 w 8"/>
                <a:gd name="T13" fmla="*/ 1 h 5"/>
                <a:gd name="T14" fmla="*/ 1 w 8"/>
                <a:gd name="T15" fmla="*/ 1 h 5"/>
                <a:gd name="T16" fmla="*/ 0 w 8"/>
                <a:gd name="T17" fmla="*/ 2 h 5"/>
                <a:gd name="T18" fmla="*/ 1 w 8"/>
                <a:gd name="T19" fmla="*/ 3 h 5"/>
                <a:gd name="T20" fmla="*/ 2 w 8"/>
                <a:gd name="T21" fmla="*/ 1 h 5"/>
                <a:gd name="T22" fmla="*/ 1 w 8"/>
                <a:gd name="T23" fmla="*/ 3 h 5"/>
                <a:gd name="T24" fmla="*/ 8 w 8"/>
                <a:gd name="T25" fmla="*/ 5 h 5"/>
                <a:gd name="T26" fmla="*/ 2 w 8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8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3" name="Freeform 913">
              <a:extLst>
                <a:ext uri="{FF2B5EF4-FFF2-40B4-BE49-F238E27FC236}">
                  <a16:creationId xmlns:a16="http://schemas.microsoft.com/office/drawing/2014/main" id="{53AFCF20-F256-4CB4-BD0A-3CC933CB7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678"/>
              <a:ext cx="164" cy="176"/>
            </a:xfrm>
            <a:custGeom>
              <a:avLst/>
              <a:gdLst>
                <a:gd name="T0" fmla="*/ 159 w 164"/>
                <a:gd name="T1" fmla="*/ 0 h 176"/>
                <a:gd name="T2" fmla="*/ 4 w 164"/>
                <a:gd name="T3" fmla="*/ 7 h 176"/>
                <a:gd name="T4" fmla="*/ 3 w 164"/>
                <a:gd name="T5" fmla="*/ 7 h 176"/>
                <a:gd name="T6" fmla="*/ 2 w 164"/>
                <a:gd name="T7" fmla="*/ 7 h 176"/>
                <a:gd name="T8" fmla="*/ 1 w 164"/>
                <a:gd name="T9" fmla="*/ 7 h 176"/>
                <a:gd name="T10" fmla="*/ 1 w 164"/>
                <a:gd name="T11" fmla="*/ 8 h 176"/>
                <a:gd name="T12" fmla="*/ 0 w 164"/>
                <a:gd name="T13" fmla="*/ 9 h 176"/>
                <a:gd name="T14" fmla="*/ 0 w 164"/>
                <a:gd name="T15" fmla="*/ 9 h 176"/>
                <a:gd name="T16" fmla="*/ 0 w 164"/>
                <a:gd name="T17" fmla="*/ 10 h 176"/>
                <a:gd name="T18" fmla="*/ 0 w 164"/>
                <a:gd name="T19" fmla="*/ 11 h 176"/>
                <a:gd name="T20" fmla="*/ 11 w 164"/>
                <a:gd name="T21" fmla="*/ 173 h 176"/>
                <a:gd name="T22" fmla="*/ 11 w 164"/>
                <a:gd name="T23" fmla="*/ 173 h 176"/>
                <a:gd name="T24" fmla="*/ 11 w 164"/>
                <a:gd name="T25" fmla="*/ 174 h 176"/>
                <a:gd name="T26" fmla="*/ 12 w 164"/>
                <a:gd name="T27" fmla="*/ 175 h 176"/>
                <a:gd name="T28" fmla="*/ 12 w 164"/>
                <a:gd name="T29" fmla="*/ 175 h 176"/>
                <a:gd name="T30" fmla="*/ 13 w 164"/>
                <a:gd name="T31" fmla="*/ 176 h 176"/>
                <a:gd name="T32" fmla="*/ 14 w 164"/>
                <a:gd name="T33" fmla="*/ 176 h 176"/>
                <a:gd name="T34" fmla="*/ 15 w 164"/>
                <a:gd name="T35" fmla="*/ 176 h 176"/>
                <a:gd name="T36" fmla="*/ 15 w 164"/>
                <a:gd name="T37" fmla="*/ 176 h 176"/>
                <a:gd name="T38" fmla="*/ 164 w 164"/>
                <a:gd name="T39" fmla="*/ 155 h 176"/>
                <a:gd name="T40" fmla="*/ 159 w 164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" h="176">
                  <a:moveTo>
                    <a:pt x="159" y="0"/>
                  </a:move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1" y="7"/>
                  </a:lnTo>
                  <a:lnTo>
                    <a:pt x="1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1" y="173"/>
                  </a:lnTo>
                  <a:lnTo>
                    <a:pt x="11" y="173"/>
                  </a:lnTo>
                  <a:lnTo>
                    <a:pt x="11" y="174"/>
                  </a:lnTo>
                  <a:lnTo>
                    <a:pt x="12" y="175"/>
                  </a:lnTo>
                  <a:lnTo>
                    <a:pt x="12" y="175"/>
                  </a:lnTo>
                  <a:lnTo>
                    <a:pt x="13" y="176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5" y="176"/>
                  </a:lnTo>
                  <a:lnTo>
                    <a:pt x="164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4" name="Freeform 914">
              <a:extLst>
                <a:ext uri="{FF2B5EF4-FFF2-40B4-BE49-F238E27FC236}">
                  <a16:creationId xmlns:a16="http://schemas.microsoft.com/office/drawing/2014/main" id="{CF919CE5-E8BA-4EC3-8AD9-5E7A0A184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" y="3677"/>
              <a:ext cx="156" cy="9"/>
            </a:xfrm>
            <a:custGeom>
              <a:avLst/>
              <a:gdLst>
                <a:gd name="T0" fmla="*/ 0 w 156"/>
                <a:gd name="T1" fmla="*/ 7 h 9"/>
                <a:gd name="T2" fmla="*/ 1 w 156"/>
                <a:gd name="T3" fmla="*/ 9 h 9"/>
                <a:gd name="T4" fmla="*/ 156 w 156"/>
                <a:gd name="T5" fmla="*/ 1 h 9"/>
                <a:gd name="T6" fmla="*/ 156 w 156"/>
                <a:gd name="T7" fmla="*/ 0 h 9"/>
                <a:gd name="T8" fmla="*/ 1 w 156"/>
                <a:gd name="T9" fmla="*/ 7 h 9"/>
                <a:gd name="T10" fmla="*/ 0 w 156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9">
                  <a:moveTo>
                    <a:pt x="0" y="7"/>
                  </a:moveTo>
                  <a:lnTo>
                    <a:pt x="1" y="9"/>
                  </a:lnTo>
                  <a:lnTo>
                    <a:pt x="156" y="1"/>
                  </a:lnTo>
                  <a:lnTo>
                    <a:pt x="156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5" name="Freeform 915">
              <a:extLst>
                <a:ext uri="{FF2B5EF4-FFF2-40B4-BE49-F238E27FC236}">
                  <a16:creationId xmlns:a16="http://schemas.microsoft.com/office/drawing/2014/main" id="{2A452BCF-AB45-4D6C-9CB5-168D0D934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684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4 h 5"/>
                <a:gd name="T6" fmla="*/ 2 w 5"/>
                <a:gd name="T7" fmla="*/ 4 h 5"/>
                <a:gd name="T8" fmla="*/ 2 w 5"/>
                <a:gd name="T9" fmla="*/ 3 h 5"/>
                <a:gd name="T10" fmla="*/ 3 w 5"/>
                <a:gd name="T11" fmla="*/ 3 h 5"/>
                <a:gd name="T12" fmla="*/ 3 w 5"/>
                <a:gd name="T13" fmla="*/ 2 h 5"/>
                <a:gd name="T14" fmla="*/ 4 w 5"/>
                <a:gd name="T15" fmla="*/ 2 h 5"/>
                <a:gd name="T16" fmla="*/ 4 w 5"/>
                <a:gd name="T17" fmla="*/ 2 h 5"/>
                <a:gd name="T18" fmla="*/ 5 w 5"/>
                <a:gd name="T19" fmla="*/ 2 h 5"/>
                <a:gd name="T20" fmla="*/ 4 w 5"/>
                <a:gd name="T21" fmla="*/ 0 h 5"/>
                <a:gd name="T22" fmla="*/ 3 w 5"/>
                <a:gd name="T23" fmla="*/ 0 h 5"/>
                <a:gd name="T24" fmla="*/ 3 w 5"/>
                <a:gd name="T25" fmla="*/ 0 h 5"/>
                <a:gd name="T26" fmla="*/ 2 w 5"/>
                <a:gd name="T27" fmla="*/ 1 h 5"/>
                <a:gd name="T28" fmla="*/ 1 w 5"/>
                <a:gd name="T29" fmla="*/ 1 h 5"/>
                <a:gd name="T30" fmla="*/ 1 w 5"/>
                <a:gd name="T31" fmla="*/ 2 h 5"/>
                <a:gd name="T32" fmla="*/ 0 w 5"/>
                <a:gd name="T33" fmla="*/ 3 h 5"/>
                <a:gd name="T34" fmla="*/ 0 w 5"/>
                <a:gd name="T35" fmla="*/ 4 h 5"/>
                <a:gd name="T36" fmla="*/ 0 w 5"/>
                <a:gd name="T37" fmla="*/ 5 h 5"/>
                <a:gd name="T38" fmla="*/ 0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6" name="Freeform 916">
              <a:extLst>
                <a:ext uri="{FF2B5EF4-FFF2-40B4-BE49-F238E27FC236}">
                  <a16:creationId xmlns:a16="http://schemas.microsoft.com/office/drawing/2014/main" id="{898C5AB5-B198-4821-91F3-DD3FAC77C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689"/>
              <a:ext cx="13" cy="162"/>
            </a:xfrm>
            <a:custGeom>
              <a:avLst/>
              <a:gdLst>
                <a:gd name="T0" fmla="*/ 11 w 13"/>
                <a:gd name="T1" fmla="*/ 162 h 162"/>
                <a:gd name="T2" fmla="*/ 13 w 13"/>
                <a:gd name="T3" fmla="*/ 162 h 162"/>
                <a:gd name="T4" fmla="*/ 2 w 13"/>
                <a:gd name="T5" fmla="*/ 0 h 162"/>
                <a:gd name="T6" fmla="*/ 0 w 13"/>
                <a:gd name="T7" fmla="*/ 0 h 162"/>
                <a:gd name="T8" fmla="*/ 11 w 13"/>
                <a:gd name="T9" fmla="*/ 162 h 162"/>
                <a:gd name="T10" fmla="*/ 11 w 13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2">
                  <a:moveTo>
                    <a:pt x="11" y="162"/>
                  </a:moveTo>
                  <a:lnTo>
                    <a:pt x="13" y="16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62"/>
                  </a:lnTo>
                  <a:lnTo>
                    <a:pt x="11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7" name="Freeform 917">
              <a:extLst>
                <a:ext uri="{FF2B5EF4-FFF2-40B4-BE49-F238E27FC236}">
                  <a16:creationId xmlns:a16="http://schemas.microsoft.com/office/drawing/2014/main" id="{6D4D065E-C2EC-4C12-AF45-0116BE829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1" y="3851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8" name="Freeform 918">
              <a:extLst>
                <a:ext uri="{FF2B5EF4-FFF2-40B4-BE49-F238E27FC236}">
                  <a16:creationId xmlns:a16="http://schemas.microsoft.com/office/drawing/2014/main" id="{6EBC8D3D-7FDD-489F-846B-3233B3EB8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832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39" name="Freeform 919">
              <a:extLst>
                <a:ext uri="{FF2B5EF4-FFF2-40B4-BE49-F238E27FC236}">
                  <a16:creationId xmlns:a16="http://schemas.microsoft.com/office/drawing/2014/main" id="{C9320941-5D4B-4D97-8214-496F01305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853"/>
              <a:ext cx="139" cy="33"/>
            </a:xfrm>
            <a:custGeom>
              <a:avLst/>
              <a:gdLst>
                <a:gd name="T0" fmla="*/ 41 w 139"/>
                <a:gd name="T1" fmla="*/ 33 h 33"/>
                <a:gd name="T2" fmla="*/ 40 w 139"/>
                <a:gd name="T3" fmla="*/ 33 h 33"/>
                <a:gd name="T4" fmla="*/ 38 w 139"/>
                <a:gd name="T5" fmla="*/ 33 h 33"/>
                <a:gd name="T6" fmla="*/ 37 w 139"/>
                <a:gd name="T7" fmla="*/ 31 h 33"/>
                <a:gd name="T8" fmla="*/ 35 w 139"/>
                <a:gd name="T9" fmla="*/ 30 h 33"/>
                <a:gd name="T10" fmla="*/ 32 w 139"/>
                <a:gd name="T11" fmla="*/ 30 h 33"/>
                <a:gd name="T12" fmla="*/ 28 w 139"/>
                <a:gd name="T13" fmla="*/ 28 h 33"/>
                <a:gd name="T14" fmla="*/ 25 w 139"/>
                <a:gd name="T15" fmla="*/ 27 h 33"/>
                <a:gd name="T16" fmla="*/ 20 w 139"/>
                <a:gd name="T17" fmla="*/ 26 h 33"/>
                <a:gd name="T18" fmla="*/ 16 w 139"/>
                <a:gd name="T19" fmla="*/ 25 h 33"/>
                <a:gd name="T20" fmla="*/ 13 w 139"/>
                <a:gd name="T21" fmla="*/ 23 h 33"/>
                <a:gd name="T22" fmla="*/ 10 w 139"/>
                <a:gd name="T23" fmla="*/ 22 h 33"/>
                <a:gd name="T24" fmla="*/ 7 w 139"/>
                <a:gd name="T25" fmla="*/ 22 h 33"/>
                <a:gd name="T26" fmla="*/ 4 w 139"/>
                <a:gd name="T27" fmla="*/ 20 h 33"/>
                <a:gd name="T28" fmla="*/ 1 w 139"/>
                <a:gd name="T29" fmla="*/ 20 h 33"/>
                <a:gd name="T30" fmla="*/ 0 w 139"/>
                <a:gd name="T31" fmla="*/ 18 h 33"/>
                <a:gd name="T32" fmla="*/ 0 w 139"/>
                <a:gd name="T33" fmla="*/ 18 h 33"/>
                <a:gd name="T34" fmla="*/ 0 w 139"/>
                <a:gd name="T35" fmla="*/ 18 h 33"/>
                <a:gd name="T36" fmla="*/ 0 w 139"/>
                <a:gd name="T37" fmla="*/ 17 h 33"/>
                <a:gd name="T38" fmla="*/ 0 w 139"/>
                <a:gd name="T39" fmla="*/ 16 h 33"/>
                <a:gd name="T40" fmla="*/ 0 w 139"/>
                <a:gd name="T41" fmla="*/ 16 h 33"/>
                <a:gd name="T42" fmla="*/ 0 w 139"/>
                <a:gd name="T43" fmla="*/ 15 h 33"/>
                <a:gd name="T44" fmla="*/ 1 w 139"/>
                <a:gd name="T45" fmla="*/ 15 h 33"/>
                <a:gd name="T46" fmla="*/ 1 w 139"/>
                <a:gd name="T47" fmla="*/ 14 h 33"/>
                <a:gd name="T48" fmla="*/ 1 w 139"/>
                <a:gd name="T49" fmla="*/ 12 h 33"/>
                <a:gd name="T50" fmla="*/ 4 w 139"/>
                <a:gd name="T51" fmla="*/ 10 h 33"/>
                <a:gd name="T52" fmla="*/ 5 w 139"/>
                <a:gd name="T53" fmla="*/ 8 h 33"/>
                <a:gd name="T54" fmla="*/ 8 w 139"/>
                <a:gd name="T55" fmla="*/ 7 h 33"/>
                <a:gd name="T56" fmla="*/ 10 w 139"/>
                <a:gd name="T57" fmla="*/ 5 h 33"/>
                <a:gd name="T58" fmla="*/ 12 w 139"/>
                <a:gd name="T59" fmla="*/ 4 h 33"/>
                <a:gd name="T60" fmla="*/ 14 w 139"/>
                <a:gd name="T61" fmla="*/ 3 h 33"/>
                <a:gd name="T62" fmla="*/ 16 w 139"/>
                <a:gd name="T63" fmla="*/ 2 h 33"/>
                <a:gd name="T64" fmla="*/ 16 w 139"/>
                <a:gd name="T65" fmla="*/ 2 h 33"/>
                <a:gd name="T66" fmla="*/ 37 w 139"/>
                <a:gd name="T67" fmla="*/ 7 h 33"/>
                <a:gd name="T68" fmla="*/ 99 w 139"/>
                <a:gd name="T69" fmla="*/ 0 h 33"/>
                <a:gd name="T70" fmla="*/ 139 w 139"/>
                <a:gd name="T71" fmla="*/ 18 h 33"/>
                <a:gd name="T72" fmla="*/ 41 w 139"/>
                <a:gd name="T73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3">
                  <a:moveTo>
                    <a:pt x="41" y="33"/>
                  </a:moveTo>
                  <a:lnTo>
                    <a:pt x="40" y="33"/>
                  </a:lnTo>
                  <a:lnTo>
                    <a:pt x="38" y="33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5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4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4" y="10"/>
                  </a:lnTo>
                  <a:lnTo>
                    <a:pt x="5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3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0" name="Freeform 920">
              <a:extLst>
                <a:ext uri="{FF2B5EF4-FFF2-40B4-BE49-F238E27FC236}">
                  <a16:creationId xmlns:a16="http://schemas.microsoft.com/office/drawing/2014/main" id="{6C002378-85F0-49F5-BD7B-87A0969B6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1"/>
              <a:ext cx="43" cy="16"/>
            </a:xfrm>
            <a:custGeom>
              <a:avLst/>
              <a:gdLst>
                <a:gd name="T0" fmla="*/ 3 w 43"/>
                <a:gd name="T1" fmla="*/ 0 h 16"/>
                <a:gd name="T2" fmla="*/ 0 w 43"/>
                <a:gd name="T3" fmla="*/ 0 h 16"/>
                <a:gd name="T4" fmla="*/ 1 w 43"/>
                <a:gd name="T5" fmla="*/ 2 h 16"/>
                <a:gd name="T6" fmla="*/ 3 w 43"/>
                <a:gd name="T7" fmla="*/ 2 h 16"/>
                <a:gd name="T8" fmla="*/ 6 w 43"/>
                <a:gd name="T9" fmla="*/ 3 h 16"/>
                <a:gd name="T10" fmla="*/ 8 w 43"/>
                <a:gd name="T11" fmla="*/ 4 h 16"/>
                <a:gd name="T12" fmla="*/ 11 w 43"/>
                <a:gd name="T13" fmla="*/ 5 h 16"/>
                <a:gd name="T14" fmla="*/ 14 w 43"/>
                <a:gd name="T15" fmla="*/ 7 h 16"/>
                <a:gd name="T16" fmla="*/ 18 w 43"/>
                <a:gd name="T17" fmla="*/ 8 h 16"/>
                <a:gd name="T18" fmla="*/ 22 w 43"/>
                <a:gd name="T19" fmla="*/ 9 h 16"/>
                <a:gd name="T20" fmla="*/ 26 w 43"/>
                <a:gd name="T21" fmla="*/ 10 h 16"/>
                <a:gd name="T22" fmla="*/ 30 w 43"/>
                <a:gd name="T23" fmla="*/ 11 h 16"/>
                <a:gd name="T24" fmla="*/ 33 w 43"/>
                <a:gd name="T25" fmla="*/ 13 h 16"/>
                <a:gd name="T26" fmla="*/ 36 w 43"/>
                <a:gd name="T27" fmla="*/ 13 h 16"/>
                <a:gd name="T28" fmla="*/ 39 w 43"/>
                <a:gd name="T29" fmla="*/ 15 h 16"/>
                <a:gd name="T30" fmla="*/ 40 w 43"/>
                <a:gd name="T31" fmla="*/ 16 h 16"/>
                <a:gd name="T32" fmla="*/ 41 w 43"/>
                <a:gd name="T33" fmla="*/ 16 h 16"/>
                <a:gd name="T34" fmla="*/ 42 w 43"/>
                <a:gd name="T35" fmla="*/ 16 h 16"/>
                <a:gd name="T36" fmla="*/ 43 w 43"/>
                <a:gd name="T37" fmla="*/ 13 h 16"/>
                <a:gd name="T38" fmla="*/ 42 w 43"/>
                <a:gd name="T39" fmla="*/ 13 h 16"/>
                <a:gd name="T40" fmla="*/ 41 w 43"/>
                <a:gd name="T41" fmla="*/ 13 h 16"/>
                <a:gd name="T42" fmla="*/ 39 w 43"/>
                <a:gd name="T43" fmla="*/ 12 h 16"/>
                <a:gd name="T44" fmla="*/ 37 w 43"/>
                <a:gd name="T45" fmla="*/ 11 h 16"/>
                <a:gd name="T46" fmla="*/ 34 w 43"/>
                <a:gd name="T47" fmla="*/ 11 h 16"/>
                <a:gd name="T48" fmla="*/ 31 w 43"/>
                <a:gd name="T49" fmla="*/ 9 h 16"/>
                <a:gd name="T50" fmla="*/ 27 w 43"/>
                <a:gd name="T51" fmla="*/ 8 h 16"/>
                <a:gd name="T52" fmla="*/ 22 w 43"/>
                <a:gd name="T53" fmla="*/ 7 h 16"/>
                <a:gd name="T54" fmla="*/ 19 w 43"/>
                <a:gd name="T55" fmla="*/ 6 h 16"/>
                <a:gd name="T56" fmla="*/ 15 w 43"/>
                <a:gd name="T57" fmla="*/ 4 h 16"/>
                <a:gd name="T58" fmla="*/ 12 w 43"/>
                <a:gd name="T59" fmla="*/ 4 h 16"/>
                <a:gd name="T60" fmla="*/ 9 w 43"/>
                <a:gd name="T61" fmla="*/ 3 h 16"/>
                <a:gd name="T62" fmla="*/ 7 w 43"/>
                <a:gd name="T63" fmla="*/ 2 h 16"/>
                <a:gd name="T64" fmla="*/ 5 w 43"/>
                <a:gd name="T65" fmla="*/ 0 h 16"/>
                <a:gd name="T66" fmla="*/ 3 w 43"/>
                <a:gd name="T67" fmla="*/ 0 h 16"/>
                <a:gd name="T68" fmla="*/ 3 w 43"/>
                <a:gd name="T6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6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1" name="Freeform 921">
              <a:extLst>
                <a:ext uri="{FF2B5EF4-FFF2-40B4-BE49-F238E27FC236}">
                  <a16:creationId xmlns:a16="http://schemas.microsoft.com/office/drawing/2014/main" id="{F4ED5C38-F439-4197-A84E-A1967B2F70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64"/>
              <a:ext cx="5" cy="7"/>
            </a:xfrm>
            <a:custGeom>
              <a:avLst/>
              <a:gdLst>
                <a:gd name="T0" fmla="*/ 5 w 5"/>
                <a:gd name="T1" fmla="*/ 1 h 7"/>
                <a:gd name="T2" fmla="*/ 2 w 5"/>
                <a:gd name="T3" fmla="*/ 0 h 7"/>
                <a:gd name="T4" fmla="*/ 2 w 5"/>
                <a:gd name="T5" fmla="*/ 1 h 7"/>
                <a:gd name="T6" fmla="*/ 2 w 5"/>
                <a:gd name="T7" fmla="*/ 3 h 7"/>
                <a:gd name="T8" fmla="*/ 1 w 5"/>
                <a:gd name="T9" fmla="*/ 4 h 7"/>
                <a:gd name="T10" fmla="*/ 1 w 5"/>
                <a:gd name="T11" fmla="*/ 4 h 7"/>
                <a:gd name="T12" fmla="*/ 1 w 5"/>
                <a:gd name="T13" fmla="*/ 5 h 7"/>
                <a:gd name="T14" fmla="*/ 1 w 5"/>
                <a:gd name="T15" fmla="*/ 6 h 7"/>
                <a:gd name="T16" fmla="*/ 1 w 5"/>
                <a:gd name="T17" fmla="*/ 6 h 7"/>
                <a:gd name="T18" fmla="*/ 0 w 5"/>
                <a:gd name="T19" fmla="*/ 7 h 7"/>
                <a:gd name="T20" fmla="*/ 3 w 5"/>
                <a:gd name="T21" fmla="*/ 7 h 7"/>
                <a:gd name="T22" fmla="*/ 3 w 5"/>
                <a:gd name="T23" fmla="*/ 7 h 7"/>
                <a:gd name="T24" fmla="*/ 3 w 5"/>
                <a:gd name="T25" fmla="*/ 6 h 7"/>
                <a:gd name="T26" fmla="*/ 3 w 5"/>
                <a:gd name="T27" fmla="*/ 6 h 7"/>
                <a:gd name="T28" fmla="*/ 3 w 5"/>
                <a:gd name="T29" fmla="*/ 5 h 7"/>
                <a:gd name="T30" fmla="*/ 3 w 5"/>
                <a:gd name="T31" fmla="*/ 5 h 7"/>
                <a:gd name="T32" fmla="*/ 5 w 5"/>
                <a:gd name="T33" fmla="*/ 4 h 7"/>
                <a:gd name="T34" fmla="*/ 5 w 5"/>
                <a:gd name="T35" fmla="*/ 3 h 7"/>
                <a:gd name="T36" fmla="*/ 5 w 5"/>
                <a:gd name="T37" fmla="*/ 1 h 7"/>
                <a:gd name="T38" fmla="*/ 5 w 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7">
                  <a:moveTo>
                    <a:pt x="5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5"/>
                  </a:lnTo>
                  <a:lnTo>
                    <a:pt x="3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2" name="Freeform 922">
              <a:extLst>
                <a:ext uri="{FF2B5EF4-FFF2-40B4-BE49-F238E27FC236}">
                  <a16:creationId xmlns:a16="http://schemas.microsoft.com/office/drawing/2014/main" id="{3695A562-5416-491F-9289-0457888835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6" y="3854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5 w 17"/>
                <a:gd name="T17" fmla="*/ 7 h 11"/>
                <a:gd name="T18" fmla="*/ 3 w 17"/>
                <a:gd name="T19" fmla="*/ 8 h 11"/>
                <a:gd name="T20" fmla="*/ 0 w 17"/>
                <a:gd name="T21" fmla="*/ 10 h 11"/>
                <a:gd name="T22" fmla="*/ 3 w 17"/>
                <a:gd name="T23" fmla="*/ 11 h 11"/>
                <a:gd name="T24" fmla="*/ 4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5" y="7"/>
                  </a:lnTo>
                  <a:lnTo>
                    <a:pt x="3" y="8"/>
                  </a:lnTo>
                  <a:lnTo>
                    <a:pt x="0" y="10"/>
                  </a:lnTo>
                  <a:lnTo>
                    <a:pt x="3" y="11"/>
                  </a:lnTo>
                  <a:lnTo>
                    <a:pt x="4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3" name="Freeform 923">
              <a:extLst>
                <a:ext uri="{FF2B5EF4-FFF2-40B4-BE49-F238E27FC236}">
                  <a16:creationId xmlns:a16="http://schemas.microsoft.com/office/drawing/2014/main" id="{BC0E6AE3-DB20-4B1E-B038-F35A6800B8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854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4" name="Freeform 924">
              <a:extLst>
                <a:ext uri="{FF2B5EF4-FFF2-40B4-BE49-F238E27FC236}">
                  <a16:creationId xmlns:a16="http://schemas.microsoft.com/office/drawing/2014/main" id="{0B21CC8F-B68C-4FB5-A0CE-82459E632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852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5" name="Freeform 925">
              <a:extLst>
                <a:ext uri="{FF2B5EF4-FFF2-40B4-BE49-F238E27FC236}">
                  <a16:creationId xmlns:a16="http://schemas.microsoft.com/office/drawing/2014/main" id="{51FE8FA9-BC08-4869-B02E-092D097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5" y="3852"/>
              <a:ext cx="44" cy="19"/>
            </a:xfrm>
            <a:custGeom>
              <a:avLst/>
              <a:gdLst>
                <a:gd name="T0" fmla="*/ 40 w 44"/>
                <a:gd name="T1" fmla="*/ 18 h 19"/>
                <a:gd name="T2" fmla="*/ 40 w 44"/>
                <a:gd name="T3" fmla="*/ 19 h 19"/>
                <a:gd name="T4" fmla="*/ 40 w 44"/>
                <a:gd name="T5" fmla="*/ 18 h 19"/>
                <a:gd name="T6" fmla="*/ 1 w 44"/>
                <a:gd name="T7" fmla="*/ 0 h 19"/>
                <a:gd name="T8" fmla="*/ 0 w 44"/>
                <a:gd name="T9" fmla="*/ 2 h 19"/>
                <a:gd name="T10" fmla="*/ 39 w 44"/>
                <a:gd name="T11" fmla="*/ 19 h 19"/>
                <a:gd name="T12" fmla="*/ 39 w 44"/>
                <a:gd name="T13" fmla="*/ 18 h 19"/>
                <a:gd name="T14" fmla="*/ 40 w 44"/>
                <a:gd name="T15" fmla="*/ 19 h 19"/>
                <a:gd name="T16" fmla="*/ 44 w 44"/>
                <a:gd name="T17" fmla="*/ 19 h 19"/>
                <a:gd name="T18" fmla="*/ 40 w 44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4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6" name="Freeform 926">
              <a:extLst>
                <a:ext uri="{FF2B5EF4-FFF2-40B4-BE49-F238E27FC236}">
                  <a16:creationId xmlns:a16="http://schemas.microsoft.com/office/drawing/2014/main" id="{E3889794-2483-4A65-B78E-DC1B8E207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870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4 h 17"/>
                <a:gd name="T12" fmla="*/ 1 w 99"/>
                <a:gd name="T13" fmla="*/ 14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7" name="Freeform 927">
              <a:extLst>
                <a:ext uri="{FF2B5EF4-FFF2-40B4-BE49-F238E27FC236}">
                  <a16:creationId xmlns:a16="http://schemas.microsoft.com/office/drawing/2014/main" id="{7CB3CDB2-8E81-4FDA-A8E5-B6C0E1A44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1"/>
              <a:ext cx="144" cy="23"/>
            </a:xfrm>
            <a:custGeom>
              <a:avLst/>
              <a:gdLst>
                <a:gd name="T0" fmla="*/ 141 w 144"/>
                <a:gd name="T1" fmla="*/ 0 h 23"/>
                <a:gd name="T2" fmla="*/ 43 w 144"/>
                <a:gd name="T3" fmla="*/ 15 h 23"/>
                <a:gd name="T4" fmla="*/ 42 w 144"/>
                <a:gd name="T5" fmla="*/ 15 h 23"/>
                <a:gd name="T6" fmla="*/ 40 w 144"/>
                <a:gd name="T7" fmla="*/ 15 h 23"/>
                <a:gd name="T8" fmla="*/ 39 w 144"/>
                <a:gd name="T9" fmla="*/ 13 h 23"/>
                <a:gd name="T10" fmla="*/ 37 w 144"/>
                <a:gd name="T11" fmla="*/ 12 h 23"/>
                <a:gd name="T12" fmla="*/ 34 w 144"/>
                <a:gd name="T13" fmla="*/ 12 h 23"/>
                <a:gd name="T14" fmla="*/ 30 w 144"/>
                <a:gd name="T15" fmla="*/ 10 h 23"/>
                <a:gd name="T16" fmla="*/ 27 w 144"/>
                <a:gd name="T17" fmla="*/ 9 h 23"/>
                <a:gd name="T18" fmla="*/ 22 w 144"/>
                <a:gd name="T19" fmla="*/ 8 h 23"/>
                <a:gd name="T20" fmla="*/ 18 w 144"/>
                <a:gd name="T21" fmla="*/ 7 h 23"/>
                <a:gd name="T22" fmla="*/ 15 w 144"/>
                <a:gd name="T23" fmla="*/ 5 h 23"/>
                <a:gd name="T24" fmla="*/ 12 w 144"/>
                <a:gd name="T25" fmla="*/ 4 h 23"/>
                <a:gd name="T26" fmla="*/ 9 w 144"/>
                <a:gd name="T27" fmla="*/ 4 h 23"/>
                <a:gd name="T28" fmla="*/ 6 w 144"/>
                <a:gd name="T29" fmla="*/ 2 h 23"/>
                <a:gd name="T30" fmla="*/ 3 w 144"/>
                <a:gd name="T31" fmla="*/ 2 h 23"/>
                <a:gd name="T32" fmla="*/ 2 w 144"/>
                <a:gd name="T33" fmla="*/ 0 h 23"/>
                <a:gd name="T34" fmla="*/ 2 w 144"/>
                <a:gd name="T35" fmla="*/ 0 h 23"/>
                <a:gd name="T36" fmla="*/ 1 w 144"/>
                <a:gd name="T37" fmla="*/ 0 h 23"/>
                <a:gd name="T38" fmla="*/ 1 w 144"/>
                <a:gd name="T39" fmla="*/ 1 h 23"/>
                <a:gd name="T40" fmla="*/ 1 w 144"/>
                <a:gd name="T41" fmla="*/ 2 h 23"/>
                <a:gd name="T42" fmla="*/ 0 w 144"/>
                <a:gd name="T43" fmla="*/ 3 h 23"/>
                <a:gd name="T44" fmla="*/ 0 w 144"/>
                <a:gd name="T45" fmla="*/ 4 h 23"/>
                <a:gd name="T46" fmla="*/ 0 w 144"/>
                <a:gd name="T47" fmla="*/ 4 h 23"/>
                <a:gd name="T48" fmla="*/ 0 w 144"/>
                <a:gd name="T49" fmla="*/ 5 h 23"/>
                <a:gd name="T50" fmla="*/ 0 w 144"/>
                <a:gd name="T51" fmla="*/ 7 h 23"/>
                <a:gd name="T52" fmla="*/ 1 w 144"/>
                <a:gd name="T53" fmla="*/ 7 h 23"/>
                <a:gd name="T54" fmla="*/ 3 w 144"/>
                <a:gd name="T55" fmla="*/ 8 h 23"/>
                <a:gd name="T56" fmla="*/ 6 w 144"/>
                <a:gd name="T57" fmla="*/ 9 h 23"/>
                <a:gd name="T58" fmla="*/ 8 w 144"/>
                <a:gd name="T59" fmla="*/ 10 h 23"/>
                <a:gd name="T60" fmla="*/ 11 w 144"/>
                <a:gd name="T61" fmla="*/ 11 h 23"/>
                <a:gd name="T62" fmla="*/ 15 w 144"/>
                <a:gd name="T63" fmla="*/ 12 h 23"/>
                <a:gd name="T64" fmla="*/ 18 w 144"/>
                <a:gd name="T65" fmla="*/ 15 h 23"/>
                <a:gd name="T66" fmla="*/ 22 w 144"/>
                <a:gd name="T67" fmla="*/ 16 h 23"/>
                <a:gd name="T68" fmla="*/ 26 w 144"/>
                <a:gd name="T69" fmla="*/ 17 h 23"/>
                <a:gd name="T70" fmla="*/ 30 w 144"/>
                <a:gd name="T71" fmla="*/ 18 h 23"/>
                <a:gd name="T72" fmla="*/ 33 w 144"/>
                <a:gd name="T73" fmla="*/ 20 h 23"/>
                <a:gd name="T74" fmla="*/ 36 w 144"/>
                <a:gd name="T75" fmla="*/ 21 h 23"/>
                <a:gd name="T76" fmla="*/ 38 w 144"/>
                <a:gd name="T77" fmla="*/ 21 h 23"/>
                <a:gd name="T78" fmla="*/ 40 w 144"/>
                <a:gd name="T79" fmla="*/ 22 h 23"/>
                <a:gd name="T80" fmla="*/ 41 w 144"/>
                <a:gd name="T81" fmla="*/ 23 h 23"/>
                <a:gd name="T82" fmla="*/ 144 w 144"/>
                <a:gd name="T83" fmla="*/ 5 h 23"/>
                <a:gd name="T84" fmla="*/ 144 w 144"/>
                <a:gd name="T85" fmla="*/ 5 h 23"/>
                <a:gd name="T86" fmla="*/ 144 w 144"/>
                <a:gd name="T87" fmla="*/ 4 h 23"/>
                <a:gd name="T88" fmla="*/ 144 w 144"/>
                <a:gd name="T89" fmla="*/ 4 h 23"/>
                <a:gd name="T90" fmla="*/ 144 w 144"/>
                <a:gd name="T91" fmla="*/ 3 h 23"/>
                <a:gd name="T92" fmla="*/ 144 w 144"/>
                <a:gd name="T93" fmla="*/ 2 h 23"/>
                <a:gd name="T94" fmla="*/ 142 w 144"/>
                <a:gd name="T95" fmla="*/ 1 h 23"/>
                <a:gd name="T96" fmla="*/ 142 w 144"/>
                <a:gd name="T97" fmla="*/ 0 h 23"/>
                <a:gd name="T98" fmla="*/ 141 w 144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4" h="23">
                  <a:moveTo>
                    <a:pt x="141" y="0"/>
                  </a:moveTo>
                  <a:lnTo>
                    <a:pt x="43" y="15"/>
                  </a:lnTo>
                  <a:lnTo>
                    <a:pt x="42" y="15"/>
                  </a:lnTo>
                  <a:lnTo>
                    <a:pt x="40" y="15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7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6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6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5"/>
                  </a:lnTo>
                  <a:lnTo>
                    <a:pt x="22" y="16"/>
                  </a:lnTo>
                  <a:lnTo>
                    <a:pt x="26" y="17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44" y="4"/>
                  </a:lnTo>
                  <a:lnTo>
                    <a:pt x="144" y="3"/>
                  </a:lnTo>
                  <a:lnTo>
                    <a:pt x="144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8" name="Freeform 928">
              <a:extLst>
                <a:ext uri="{FF2B5EF4-FFF2-40B4-BE49-F238E27FC236}">
                  <a16:creationId xmlns:a16="http://schemas.microsoft.com/office/drawing/2014/main" id="{1116DE3B-0123-430B-92AD-C23B5F0C3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870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4 h 17"/>
                <a:gd name="T12" fmla="*/ 1 w 99"/>
                <a:gd name="T13" fmla="*/ 14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49" name="Freeform 929">
              <a:extLst>
                <a:ext uri="{FF2B5EF4-FFF2-40B4-BE49-F238E27FC236}">
                  <a16:creationId xmlns:a16="http://schemas.microsoft.com/office/drawing/2014/main" id="{75FDDF8F-1E19-4460-B5DF-D579FC1EC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1"/>
              <a:ext cx="43" cy="16"/>
            </a:xfrm>
            <a:custGeom>
              <a:avLst/>
              <a:gdLst>
                <a:gd name="T0" fmla="*/ 1 w 43"/>
                <a:gd name="T1" fmla="*/ 0 h 16"/>
                <a:gd name="T2" fmla="*/ 2 w 43"/>
                <a:gd name="T3" fmla="*/ 0 h 16"/>
                <a:gd name="T4" fmla="*/ 0 w 43"/>
                <a:gd name="T5" fmla="*/ 0 h 16"/>
                <a:gd name="T6" fmla="*/ 1 w 43"/>
                <a:gd name="T7" fmla="*/ 2 h 16"/>
                <a:gd name="T8" fmla="*/ 3 w 43"/>
                <a:gd name="T9" fmla="*/ 2 h 16"/>
                <a:gd name="T10" fmla="*/ 6 w 43"/>
                <a:gd name="T11" fmla="*/ 3 h 16"/>
                <a:gd name="T12" fmla="*/ 8 w 43"/>
                <a:gd name="T13" fmla="*/ 4 h 16"/>
                <a:gd name="T14" fmla="*/ 11 w 43"/>
                <a:gd name="T15" fmla="*/ 5 h 16"/>
                <a:gd name="T16" fmla="*/ 14 w 43"/>
                <a:gd name="T17" fmla="*/ 7 h 16"/>
                <a:gd name="T18" fmla="*/ 18 w 43"/>
                <a:gd name="T19" fmla="*/ 8 h 16"/>
                <a:gd name="T20" fmla="*/ 22 w 43"/>
                <a:gd name="T21" fmla="*/ 9 h 16"/>
                <a:gd name="T22" fmla="*/ 26 w 43"/>
                <a:gd name="T23" fmla="*/ 10 h 16"/>
                <a:gd name="T24" fmla="*/ 30 w 43"/>
                <a:gd name="T25" fmla="*/ 11 h 16"/>
                <a:gd name="T26" fmla="*/ 33 w 43"/>
                <a:gd name="T27" fmla="*/ 13 h 16"/>
                <a:gd name="T28" fmla="*/ 36 w 43"/>
                <a:gd name="T29" fmla="*/ 13 h 16"/>
                <a:gd name="T30" fmla="*/ 39 w 43"/>
                <a:gd name="T31" fmla="*/ 15 h 16"/>
                <a:gd name="T32" fmla="*/ 40 w 43"/>
                <a:gd name="T33" fmla="*/ 16 h 16"/>
                <a:gd name="T34" fmla="*/ 41 w 43"/>
                <a:gd name="T35" fmla="*/ 16 h 16"/>
                <a:gd name="T36" fmla="*/ 42 w 43"/>
                <a:gd name="T37" fmla="*/ 16 h 16"/>
                <a:gd name="T38" fmla="*/ 43 w 43"/>
                <a:gd name="T39" fmla="*/ 13 h 16"/>
                <a:gd name="T40" fmla="*/ 42 w 43"/>
                <a:gd name="T41" fmla="*/ 13 h 16"/>
                <a:gd name="T42" fmla="*/ 41 w 43"/>
                <a:gd name="T43" fmla="*/ 13 h 16"/>
                <a:gd name="T44" fmla="*/ 39 w 43"/>
                <a:gd name="T45" fmla="*/ 12 h 16"/>
                <a:gd name="T46" fmla="*/ 37 w 43"/>
                <a:gd name="T47" fmla="*/ 11 h 16"/>
                <a:gd name="T48" fmla="*/ 34 w 43"/>
                <a:gd name="T49" fmla="*/ 11 h 16"/>
                <a:gd name="T50" fmla="*/ 31 w 43"/>
                <a:gd name="T51" fmla="*/ 9 h 16"/>
                <a:gd name="T52" fmla="*/ 27 w 43"/>
                <a:gd name="T53" fmla="*/ 8 h 16"/>
                <a:gd name="T54" fmla="*/ 22 w 43"/>
                <a:gd name="T55" fmla="*/ 7 h 16"/>
                <a:gd name="T56" fmla="*/ 19 w 43"/>
                <a:gd name="T57" fmla="*/ 6 h 16"/>
                <a:gd name="T58" fmla="*/ 15 w 43"/>
                <a:gd name="T59" fmla="*/ 4 h 16"/>
                <a:gd name="T60" fmla="*/ 12 w 43"/>
                <a:gd name="T61" fmla="*/ 4 h 16"/>
                <a:gd name="T62" fmla="*/ 9 w 43"/>
                <a:gd name="T63" fmla="*/ 3 h 16"/>
                <a:gd name="T64" fmla="*/ 7 w 43"/>
                <a:gd name="T65" fmla="*/ 2 h 16"/>
                <a:gd name="T66" fmla="*/ 5 w 43"/>
                <a:gd name="T67" fmla="*/ 0 h 16"/>
                <a:gd name="T68" fmla="*/ 3 w 43"/>
                <a:gd name="T69" fmla="*/ 0 h 16"/>
                <a:gd name="T70" fmla="*/ 1 w 43"/>
                <a:gd name="T7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6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0" name="Freeform 930">
              <a:extLst>
                <a:ext uri="{FF2B5EF4-FFF2-40B4-BE49-F238E27FC236}">
                  <a16:creationId xmlns:a16="http://schemas.microsoft.com/office/drawing/2014/main" id="{330DA847-1C6C-4937-BF32-CED22A6A4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3" y="3871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1" name="Freeform 931">
              <a:extLst>
                <a:ext uri="{FF2B5EF4-FFF2-40B4-BE49-F238E27FC236}">
                  <a16:creationId xmlns:a16="http://schemas.microsoft.com/office/drawing/2014/main" id="{28B8958F-AA7F-436B-B5E5-8B0B388A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7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1 h 18"/>
                <a:gd name="T18" fmla="*/ 27 w 41"/>
                <a:gd name="T19" fmla="*/ 10 h 18"/>
                <a:gd name="T20" fmla="*/ 22 w 41"/>
                <a:gd name="T21" fmla="*/ 9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6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5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10 h 18"/>
                <a:gd name="T54" fmla="*/ 21 w 41"/>
                <a:gd name="T55" fmla="*/ 11 h 18"/>
                <a:gd name="T56" fmla="*/ 26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1"/>
                  </a:lnTo>
                  <a:lnTo>
                    <a:pt x="27" y="10"/>
                  </a:lnTo>
                  <a:lnTo>
                    <a:pt x="22" y="9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5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10"/>
                  </a:lnTo>
                  <a:lnTo>
                    <a:pt x="21" y="11"/>
                  </a:lnTo>
                  <a:lnTo>
                    <a:pt x="26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2" name="Freeform 932">
              <a:extLst>
                <a:ext uri="{FF2B5EF4-FFF2-40B4-BE49-F238E27FC236}">
                  <a16:creationId xmlns:a16="http://schemas.microsoft.com/office/drawing/2014/main" id="{58A73E40-10CB-4C75-A7F3-6AF08A897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5" y="3875"/>
              <a:ext cx="104" cy="20"/>
            </a:xfrm>
            <a:custGeom>
              <a:avLst/>
              <a:gdLst>
                <a:gd name="T0" fmla="*/ 104 w 104"/>
                <a:gd name="T1" fmla="*/ 1 h 20"/>
                <a:gd name="T2" fmla="*/ 101 w 104"/>
                <a:gd name="T3" fmla="*/ 1 h 20"/>
                <a:gd name="T4" fmla="*/ 103 w 104"/>
                <a:gd name="T5" fmla="*/ 0 h 20"/>
                <a:gd name="T6" fmla="*/ 0 w 104"/>
                <a:gd name="T7" fmla="*/ 18 h 20"/>
                <a:gd name="T8" fmla="*/ 0 w 104"/>
                <a:gd name="T9" fmla="*/ 20 h 20"/>
                <a:gd name="T10" fmla="*/ 103 w 104"/>
                <a:gd name="T11" fmla="*/ 3 h 20"/>
                <a:gd name="T12" fmla="*/ 104 w 104"/>
                <a:gd name="T13" fmla="*/ 1 h 20"/>
                <a:gd name="T14" fmla="*/ 103 w 104"/>
                <a:gd name="T15" fmla="*/ 3 h 20"/>
                <a:gd name="T16" fmla="*/ 104 w 104"/>
                <a:gd name="T17" fmla="*/ 3 h 20"/>
                <a:gd name="T18" fmla="*/ 104 w 104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20">
                  <a:moveTo>
                    <a:pt x="104" y="1"/>
                  </a:moveTo>
                  <a:lnTo>
                    <a:pt x="101" y="1"/>
                  </a:lnTo>
                  <a:lnTo>
                    <a:pt x="103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3" y="3"/>
                  </a:lnTo>
                  <a:lnTo>
                    <a:pt x="104" y="1"/>
                  </a:lnTo>
                  <a:lnTo>
                    <a:pt x="103" y="3"/>
                  </a:lnTo>
                  <a:lnTo>
                    <a:pt x="104" y="3"/>
                  </a:lnTo>
                  <a:lnTo>
                    <a:pt x="10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3" name="Freeform 933">
              <a:extLst>
                <a:ext uri="{FF2B5EF4-FFF2-40B4-BE49-F238E27FC236}">
                  <a16:creationId xmlns:a16="http://schemas.microsoft.com/office/drawing/2014/main" id="{FFB839B1-122D-43F5-A8D2-B2B7B9916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4" y="3870"/>
              <a:ext cx="5" cy="6"/>
            </a:xfrm>
            <a:custGeom>
              <a:avLst/>
              <a:gdLst>
                <a:gd name="T0" fmla="*/ 0 w 5"/>
                <a:gd name="T1" fmla="*/ 0 h 6"/>
                <a:gd name="T2" fmla="*/ 1 w 5"/>
                <a:gd name="T3" fmla="*/ 1 h 6"/>
                <a:gd name="T4" fmla="*/ 0 w 5"/>
                <a:gd name="T5" fmla="*/ 1 h 6"/>
                <a:gd name="T6" fmla="*/ 1 w 5"/>
                <a:gd name="T7" fmla="*/ 2 h 6"/>
                <a:gd name="T8" fmla="*/ 1 w 5"/>
                <a:gd name="T9" fmla="*/ 3 h 6"/>
                <a:gd name="T10" fmla="*/ 2 w 5"/>
                <a:gd name="T11" fmla="*/ 3 h 6"/>
                <a:gd name="T12" fmla="*/ 2 w 5"/>
                <a:gd name="T13" fmla="*/ 4 h 6"/>
                <a:gd name="T14" fmla="*/ 2 w 5"/>
                <a:gd name="T15" fmla="*/ 5 h 6"/>
                <a:gd name="T16" fmla="*/ 2 w 5"/>
                <a:gd name="T17" fmla="*/ 5 h 6"/>
                <a:gd name="T18" fmla="*/ 2 w 5"/>
                <a:gd name="T19" fmla="*/ 6 h 6"/>
                <a:gd name="T20" fmla="*/ 2 w 5"/>
                <a:gd name="T21" fmla="*/ 6 h 6"/>
                <a:gd name="T22" fmla="*/ 5 w 5"/>
                <a:gd name="T23" fmla="*/ 6 h 6"/>
                <a:gd name="T24" fmla="*/ 5 w 5"/>
                <a:gd name="T25" fmla="*/ 6 h 6"/>
                <a:gd name="T26" fmla="*/ 5 w 5"/>
                <a:gd name="T27" fmla="*/ 5 h 6"/>
                <a:gd name="T28" fmla="*/ 5 w 5"/>
                <a:gd name="T29" fmla="*/ 5 h 6"/>
                <a:gd name="T30" fmla="*/ 5 w 5"/>
                <a:gd name="T31" fmla="*/ 4 h 6"/>
                <a:gd name="T32" fmla="*/ 5 w 5"/>
                <a:gd name="T33" fmla="*/ 3 h 6"/>
                <a:gd name="T34" fmla="*/ 4 w 5"/>
                <a:gd name="T35" fmla="*/ 1 h 6"/>
                <a:gd name="T36" fmla="*/ 2 w 5"/>
                <a:gd name="T37" fmla="*/ 0 h 6"/>
                <a:gd name="T38" fmla="*/ 1 w 5"/>
                <a:gd name="T39" fmla="*/ 0 h 6"/>
                <a:gd name="T40" fmla="*/ 0 w 5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4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4" name="Freeform 934">
              <a:extLst>
                <a:ext uri="{FF2B5EF4-FFF2-40B4-BE49-F238E27FC236}">
                  <a16:creationId xmlns:a16="http://schemas.microsoft.com/office/drawing/2014/main" id="{72764505-D117-467F-BCFC-924F88B84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870"/>
              <a:ext cx="99" cy="17"/>
            </a:xfrm>
            <a:custGeom>
              <a:avLst/>
              <a:gdLst>
                <a:gd name="T0" fmla="*/ 1 w 99"/>
                <a:gd name="T1" fmla="*/ 17 h 17"/>
                <a:gd name="T2" fmla="*/ 0 w 99"/>
                <a:gd name="T3" fmla="*/ 17 h 17"/>
                <a:gd name="T4" fmla="*/ 1 w 99"/>
                <a:gd name="T5" fmla="*/ 17 h 17"/>
                <a:gd name="T6" fmla="*/ 99 w 99"/>
                <a:gd name="T7" fmla="*/ 1 h 17"/>
                <a:gd name="T8" fmla="*/ 98 w 99"/>
                <a:gd name="T9" fmla="*/ 0 h 17"/>
                <a:gd name="T10" fmla="*/ 0 w 99"/>
                <a:gd name="T11" fmla="*/ 14 h 17"/>
                <a:gd name="T12" fmla="*/ 1 w 99"/>
                <a:gd name="T13" fmla="*/ 14 h 17"/>
                <a:gd name="T14" fmla="*/ 0 w 99"/>
                <a:gd name="T15" fmla="*/ 17 h 17"/>
                <a:gd name="T16" fmla="*/ 1 w 99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7">
                  <a:moveTo>
                    <a:pt x="1" y="17"/>
                  </a:moveTo>
                  <a:lnTo>
                    <a:pt x="0" y="17"/>
                  </a:lnTo>
                  <a:lnTo>
                    <a:pt x="1" y="17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5" name="Freeform 935">
              <a:extLst>
                <a:ext uri="{FF2B5EF4-FFF2-40B4-BE49-F238E27FC236}">
                  <a16:creationId xmlns:a16="http://schemas.microsoft.com/office/drawing/2014/main" id="{C4F43D1D-D9BC-463D-9829-B1465BB60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" y="3871"/>
              <a:ext cx="43" cy="16"/>
            </a:xfrm>
            <a:custGeom>
              <a:avLst/>
              <a:gdLst>
                <a:gd name="T0" fmla="*/ 3 w 43"/>
                <a:gd name="T1" fmla="*/ 0 h 16"/>
                <a:gd name="T2" fmla="*/ 0 w 43"/>
                <a:gd name="T3" fmla="*/ 0 h 16"/>
                <a:gd name="T4" fmla="*/ 1 w 43"/>
                <a:gd name="T5" fmla="*/ 2 h 16"/>
                <a:gd name="T6" fmla="*/ 3 w 43"/>
                <a:gd name="T7" fmla="*/ 2 h 16"/>
                <a:gd name="T8" fmla="*/ 6 w 43"/>
                <a:gd name="T9" fmla="*/ 3 h 16"/>
                <a:gd name="T10" fmla="*/ 8 w 43"/>
                <a:gd name="T11" fmla="*/ 4 h 16"/>
                <a:gd name="T12" fmla="*/ 11 w 43"/>
                <a:gd name="T13" fmla="*/ 5 h 16"/>
                <a:gd name="T14" fmla="*/ 14 w 43"/>
                <a:gd name="T15" fmla="*/ 7 h 16"/>
                <a:gd name="T16" fmla="*/ 18 w 43"/>
                <a:gd name="T17" fmla="*/ 8 h 16"/>
                <a:gd name="T18" fmla="*/ 22 w 43"/>
                <a:gd name="T19" fmla="*/ 9 h 16"/>
                <a:gd name="T20" fmla="*/ 26 w 43"/>
                <a:gd name="T21" fmla="*/ 10 h 16"/>
                <a:gd name="T22" fmla="*/ 30 w 43"/>
                <a:gd name="T23" fmla="*/ 11 h 16"/>
                <a:gd name="T24" fmla="*/ 33 w 43"/>
                <a:gd name="T25" fmla="*/ 13 h 16"/>
                <a:gd name="T26" fmla="*/ 36 w 43"/>
                <a:gd name="T27" fmla="*/ 13 h 16"/>
                <a:gd name="T28" fmla="*/ 39 w 43"/>
                <a:gd name="T29" fmla="*/ 15 h 16"/>
                <a:gd name="T30" fmla="*/ 40 w 43"/>
                <a:gd name="T31" fmla="*/ 16 h 16"/>
                <a:gd name="T32" fmla="*/ 41 w 43"/>
                <a:gd name="T33" fmla="*/ 16 h 16"/>
                <a:gd name="T34" fmla="*/ 42 w 43"/>
                <a:gd name="T35" fmla="*/ 16 h 16"/>
                <a:gd name="T36" fmla="*/ 43 w 43"/>
                <a:gd name="T37" fmla="*/ 13 h 16"/>
                <a:gd name="T38" fmla="*/ 42 w 43"/>
                <a:gd name="T39" fmla="*/ 13 h 16"/>
                <a:gd name="T40" fmla="*/ 41 w 43"/>
                <a:gd name="T41" fmla="*/ 13 h 16"/>
                <a:gd name="T42" fmla="*/ 39 w 43"/>
                <a:gd name="T43" fmla="*/ 12 h 16"/>
                <a:gd name="T44" fmla="*/ 37 w 43"/>
                <a:gd name="T45" fmla="*/ 11 h 16"/>
                <a:gd name="T46" fmla="*/ 34 w 43"/>
                <a:gd name="T47" fmla="*/ 11 h 16"/>
                <a:gd name="T48" fmla="*/ 31 w 43"/>
                <a:gd name="T49" fmla="*/ 9 h 16"/>
                <a:gd name="T50" fmla="*/ 27 w 43"/>
                <a:gd name="T51" fmla="*/ 8 h 16"/>
                <a:gd name="T52" fmla="*/ 22 w 43"/>
                <a:gd name="T53" fmla="*/ 7 h 16"/>
                <a:gd name="T54" fmla="*/ 19 w 43"/>
                <a:gd name="T55" fmla="*/ 6 h 16"/>
                <a:gd name="T56" fmla="*/ 15 w 43"/>
                <a:gd name="T57" fmla="*/ 4 h 16"/>
                <a:gd name="T58" fmla="*/ 12 w 43"/>
                <a:gd name="T59" fmla="*/ 4 h 16"/>
                <a:gd name="T60" fmla="*/ 9 w 43"/>
                <a:gd name="T61" fmla="*/ 3 h 16"/>
                <a:gd name="T62" fmla="*/ 7 w 43"/>
                <a:gd name="T63" fmla="*/ 2 h 16"/>
                <a:gd name="T64" fmla="*/ 5 w 43"/>
                <a:gd name="T65" fmla="*/ 0 h 16"/>
                <a:gd name="T66" fmla="*/ 3 w 43"/>
                <a:gd name="T67" fmla="*/ 0 h 16"/>
                <a:gd name="T68" fmla="*/ 3 w 43"/>
                <a:gd name="T6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6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6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6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5"/>
                  </a:lnTo>
                  <a:lnTo>
                    <a:pt x="40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7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6" name="Freeform 936">
              <a:extLst>
                <a:ext uri="{FF2B5EF4-FFF2-40B4-BE49-F238E27FC236}">
                  <a16:creationId xmlns:a16="http://schemas.microsoft.com/office/drawing/2014/main" id="{DB299FD0-63C8-4A75-8934-BA8C7A7B6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859"/>
              <a:ext cx="31" cy="9"/>
            </a:xfrm>
            <a:custGeom>
              <a:avLst/>
              <a:gdLst>
                <a:gd name="T0" fmla="*/ 31 w 31"/>
                <a:gd name="T1" fmla="*/ 9 h 9"/>
                <a:gd name="T2" fmla="*/ 31 w 31"/>
                <a:gd name="T3" fmla="*/ 6 h 9"/>
                <a:gd name="T4" fmla="*/ 29 w 31"/>
                <a:gd name="T5" fmla="*/ 6 h 9"/>
                <a:gd name="T6" fmla="*/ 26 w 31"/>
                <a:gd name="T7" fmla="*/ 6 h 9"/>
                <a:gd name="T8" fmla="*/ 22 w 31"/>
                <a:gd name="T9" fmla="*/ 5 h 9"/>
                <a:gd name="T10" fmla="*/ 20 w 31"/>
                <a:gd name="T11" fmla="*/ 5 h 9"/>
                <a:gd name="T12" fmla="*/ 17 w 31"/>
                <a:gd name="T13" fmla="*/ 5 h 9"/>
                <a:gd name="T14" fmla="*/ 15 w 31"/>
                <a:gd name="T15" fmla="*/ 4 h 9"/>
                <a:gd name="T16" fmla="*/ 12 w 31"/>
                <a:gd name="T17" fmla="*/ 4 h 9"/>
                <a:gd name="T18" fmla="*/ 10 w 31"/>
                <a:gd name="T19" fmla="*/ 3 h 9"/>
                <a:gd name="T20" fmla="*/ 8 w 31"/>
                <a:gd name="T21" fmla="*/ 2 h 9"/>
                <a:gd name="T22" fmla="*/ 6 w 31"/>
                <a:gd name="T23" fmla="*/ 2 h 9"/>
                <a:gd name="T24" fmla="*/ 4 w 31"/>
                <a:gd name="T25" fmla="*/ 1 h 9"/>
                <a:gd name="T26" fmla="*/ 2 w 31"/>
                <a:gd name="T27" fmla="*/ 1 h 9"/>
                <a:gd name="T28" fmla="*/ 1 w 31"/>
                <a:gd name="T29" fmla="*/ 1 h 9"/>
                <a:gd name="T30" fmla="*/ 1 w 31"/>
                <a:gd name="T31" fmla="*/ 0 h 9"/>
                <a:gd name="T32" fmla="*/ 1 w 31"/>
                <a:gd name="T33" fmla="*/ 0 h 9"/>
                <a:gd name="T34" fmla="*/ 0 w 31"/>
                <a:gd name="T35" fmla="*/ 0 h 9"/>
                <a:gd name="T36" fmla="*/ 0 w 31"/>
                <a:gd name="T37" fmla="*/ 2 h 9"/>
                <a:gd name="T38" fmla="*/ 0 w 31"/>
                <a:gd name="T39" fmla="*/ 2 h 9"/>
                <a:gd name="T40" fmla="*/ 1 w 31"/>
                <a:gd name="T41" fmla="*/ 2 h 9"/>
                <a:gd name="T42" fmla="*/ 2 w 31"/>
                <a:gd name="T43" fmla="*/ 3 h 9"/>
                <a:gd name="T44" fmla="*/ 4 w 31"/>
                <a:gd name="T45" fmla="*/ 3 h 9"/>
                <a:gd name="T46" fmla="*/ 6 w 31"/>
                <a:gd name="T47" fmla="*/ 4 h 9"/>
                <a:gd name="T48" fmla="*/ 8 w 31"/>
                <a:gd name="T49" fmla="*/ 4 h 9"/>
                <a:gd name="T50" fmla="*/ 10 w 31"/>
                <a:gd name="T51" fmla="*/ 5 h 9"/>
                <a:gd name="T52" fmla="*/ 12 w 31"/>
                <a:gd name="T53" fmla="*/ 6 h 9"/>
                <a:gd name="T54" fmla="*/ 14 w 31"/>
                <a:gd name="T55" fmla="*/ 6 h 9"/>
                <a:gd name="T56" fmla="*/ 17 w 31"/>
                <a:gd name="T57" fmla="*/ 8 h 9"/>
                <a:gd name="T58" fmla="*/ 19 w 31"/>
                <a:gd name="T59" fmla="*/ 8 h 9"/>
                <a:gd name="T60" fmla="*/ 22 w 31"/>
                <a:gd name="T61" fmla="*/ 8 h 9"/>
                <a:gd name="T62" fmla="*/ 26 w 31"/>
                <a:gd name="T63" fmla="*/ 9 h 9"/>
                <a:gd name="T64" fmla="*/ 28 w 31"/>
                <a:gd name="T65" fmla="*/ 9 h 9"/>
                <a:gd name="T66" fmla="*/ 31 w 31"/>
                <a:gd name="T67" fmla="*/ 9 h 9"/>
                <a:gd name="T68" fmla="*/ 31 w 31"/>
                <a:gd name="T6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9">
                  <a:moveTo>
                    <a:pt x="31" y="9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6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6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6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8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6" y="9"/>
                  </a:lnTo>
                  <a:lnTo>
                    <a:pt x="28" y="9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7" name="Freeform 937">
              <a:extLst>
                <a:ext uri="{FF2B5EF4-FFF2-40B4-BE49-F238E27FC236}">
                  <a16:creationId xmlns:a16="http://schemas.microsoft.com/office/drawing/2014/main" id="{B785A3D5-1023-4670-B8DE-EA01B5AB9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852"/>
              <a:ext cx="32" cy="16"/>
            </a:xfrm>
            <a:custGeom>
              <a:avLst/>
              <a:gdLst>
                <a:gd name="T0" fmla="*/ 32 w 32"/>
                <a:gd name="T1" fmla="*/ 1 h 16"/>
                <a:gd name="T2" fmla="*/ 31 w 32"/>
                <a:gd name="T3" fmla="*/ 0 h 16"/>
                <a:gd name="T4" fmla="*/ 30 w 32"/>
                <a:gd name="T5" fmla="*/ 0 h 16"/>
                <a:gd name="T6" fmla="*/ 29 w 32"/>
                <a:gd name="T7" fmla="*/ 1 h 16"/>
                <a:gd name="T8" fmla="*/ 28 w 32"/>
                <a:gd name="T9" fmla="*/ 2 h 16"/>
                <a:gd name="T10" fmla="*/ 27 w 32"/>
                <a:gd name="T11" fmla="*/ 3 h 16"/>
                <a:gd name="T12" fmla="*/ 25 w 32"/>
                <a:gd name="T13" fmla="*/ 4 h 16"/>
                <a:gd name="T14" fmla="*/ 24 w 32"/>
                <a:gd name="T15" fmla="*/ 5 h 16"/>
                <a:gd name="T16" fmla="*/ 22 w 32"/>
                <a:gd name="T17" fmla="*/ 6 h 16"/>
                <a:gd name="T18" fmla="*/ 20 w 32"/>
                <a:gd name="T19" fmla="*/ 8 h 16"/>
                <a:gd name="T20" fmla="*/ 18 w 32"/>
                <a:gd name="T21" fmla="*/ 9 h 16"/>
                <a:gd name="T22" fmla="*/ 16 w 32"/>
                <a:gd name="T23" fmla="*/ 10 h 16"/>
                <a:gd name="T24" fmla="*/ 13 w 32"/>
                <a:gd name="T25" fmla="*/ 11 h 16"/>
                <a:gd name="T26" fmla="*/ 11 w 32"/>
                <a:gd name="T27" fmla="*/ 11 h 16"/>
                <a:gd name="T28" fmla="*/ 8 w 32"/>
                <a:gd name="T29" fmla="*/ 12 h 16"/>
                <a:gd name="T30" fmla="*/ 5 w 32"/>
                <a:gd name="T31" fmla="*/ 13 h 16"/>
                <a:gd name="T32" fmla="*/ 3 w 32"/>
                <a:gd name="T33" fmla="*/ 13 h 16"/>
                <a:gd name="T34" fmla="*/ 0 w 32"/>
                <a:gd name="T35" fmla="*/ 13 h 16"/>
                <a:gd name="T36" fmla="*/ 0 w 32"/>
                <a:gd name="T37" fmla="*/ 16 h 16"/>
                <a:gd name="T38" fmla="*/ 3 w 32"/>
                <a:gd name="T39" fmla="*/ 16 h 16"/>
                <a:gd name="T40" fmla="*/ 6 w 32"/>
                <a:gd name="T41" fmla="*/ 16 h 16"/>
                <a:gd name="T42" fmla="*/ 8 w 32"/>
                <a:gd name="T43" fmla="*/ 15 h 16"/>
                <a:gd name="T44" fmla="*/ 11 w 32"/>
                <a:gd name="T45" fmla="*/ 13 h 16"/>
                <a:gd name="T46" fmla="*/ 13 w 32"/>
                <a:gd name="T47" fmla="*/ 13 h 16"/>
                <a:gd name="T48" fmla="*/ 17 w 32"/>
                <a:gd name="T49" fmla="*/ 12 h 16"/>
                <a:gd name="T50" fmla="*/ 19 w 32"/>
                <a:gd name="T51" fmla="*/ 10 h 16"/>
                <a:gd name="T52" fmla="*/ 21 w 32"/>
                <a:gd name="T53" fmla="*/ 9 h 16"/>
                <a:gd name="T54" fmla="*/ 23 w 32"/>
                <a:gd name="T55" fmla="*/ 8 h 16"/>
                <a:gd name="T56" fmla="*/ 25 w 32"/>
                <a:gd name="T57" fmla="*/ 7 h 16"/>
                <a:gd name="T58" fmla="*/ 26 w 32"/>
                <a:gd name="T59" fmla="*/ 6 h 16"/>
                <a:gd name="T60" fmla="*/ 28 w 32"/>
                <a:gd name="T61" fmla="*/ 5 h 16"/>
                <a:gd name="T62" fmla="*/ 29 w 32"/>
                <a:gd name="T63" fmla="*/ 4 h 16"/>
                <a:gd name="T64" fmla="*/ 30 w 32"/>
                <a:gd name="T65" fmla="*/ 3 h 16"/>
                <a:gd name="T66" fmla="*/ 31 w 32"/>
                <a:gd name="T67" fmla="*/ 2 h 16"/>
                <a:gd name="T68" fmla="*/ 32 w 32"/>
                <a:gd name="T6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6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6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6" y="16"/>
                  </a:lnTo>
                  <a:lnTo>
                    <a:pt x="8" y="15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8" name="Freeform 938">
              <a:extLst>
                <a:ext uri="{FF2B5EF4-FFF2-40B4-BE49-F238E27FC236}">
                  <a16:creationId xmlns:a16="http://schemas.microsoft.com/office/drawing/2014/main" id="{AD233994-907D-4287-B509-518D4CCBB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" y="3855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4 h 18"/>
                <a:gd name="T16" fmla="*/ 23 w 37"/>
                <a:gd name="T17" fmla="*/ 13 h 18"/>
                <a:gd name="T18" fmla="*/ 25 w 37"/>
                <a:gd name="T19" fmla="*/ 12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4 w 37"/>
                <a:gd name="T27" fmla="*/ 6 h 18"/>
                <a:gd name="T28" fmla="*/ 35 w 37"/>
                <a:gd name="T29" fmla="*/ 4 h 18"/>
                <a:gd name="T30" fmla="*/ 36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6 w 37"/>
                <a:gd name="T37" fmla="*/ 0 h 18"/>
                <a:gd name="T38" fmla="*/ 35 w 37"/>
                <a:gd name="T39" fmla="*/ 1 h 18"/>
                <a:gd name="T40" fmla="*/ 34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2 h 18"/>
                <a:gd name="T58" fmla="*/ 17 w 37"/>
                <a:gd name="T59" fmla="*/ 13 h 18"/>
                <a:gd name="T60" fmla="*/ 13 w 37"/>
                <a:gd name="T61" fmla="*/ 14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4"/>
                  </a:lnTo>
                  <a:lnTo>
                    <a:pt x="23" y="13"/>
                  </a:lnTo>
                  <a:lnTo>
                    <a:pt x="25" y="12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4" y="6"/>
                  </a:lnTo>
                  <a:lnTo>
                    <a:pt x="35" y="4"/>
                  </a:lnTo>
                  <a:lnTo>
                    <a:pt x="36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6" y="0"/>
                  </a:lnTo>
                  <a:lnTo>
                    <a:pt x="35" y="1"/>
                  </a:lnTo>
                  <a:lnTo>
                    <a:pt x="34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59" name="Freeform 939">
              <a:extLst>
                <a:ext uri="{FF2B5EF4-FFF2-40B4-BE49-F238E27FC236}">
                  <a16:creationId xmlns:a16="http://schemas.microsoft.com/office/drawing/2014/main" id="{E670CDB2-6151-455A-BDEB-337022A3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" y="3863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4 h 11"/>
                <a:gd name="T10" fmla="*/ 5 w 38"/>
                <a:gd name="T11" fmla="*/ 5 h 11"/>
                <a:gd name="T12" fmla="*/ 6 w 38"/>
                <a:gd name="T13" fmla="*/ 5 h 11"/>
                <a:gd name="T14" fmla="*/ 8 w 38"/>
                <a:gd name="T15" fmla="*/ 6 h 11"/>
                <a:gd name="T16" fmla="*/ 11 w 38"/>
                <a:gd name="T17" fmla="*/ 7 h 11"/>
                <a:gd name="T18" fmla="*/ 14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4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4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6 h 11"/>
                <a:gd name="T48" fmla="*/ 14 w 38"/>
                <a:gd name="T49" fmla="*/ 6 h 11"/>
                <a:gd name="T50" fmla="*/ 11 w 38"/>
                <a:gd name="T51" fmla="*/ 5 h 11"/>
                <a:gd name="T52" fmla="*/ 9 w 38"/>
                <a:gd name="T53" fmla="*/ 4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4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5"/>
                  </a:lnTo>
                  <a:lnTo>
                    <a:pt x="9" y="4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0" name="Freeform 940">
              <a:extLst>
                <a:ext uri="{FF2B5EF4-FFF2-40B4-BE49-F238E27FC236}">
                  <a16:creationId xmlns:a16="http://schemas.microsoft.com/office/drawing/2014/main" id="{427BADE1-43F5-45AF-A9C8-847BBF7C1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9" y="3854"/>
              <a:ext cx="9" cy="10"/>
            </a:xfrm>
            <a:custGeom>
              <a:avLst/>
              <a:gdLst>
                <a:gd name="T0" fmla="*/ 2 w 9"/>
                <a:gd name="T1" fmla="*/ 0 h 10"/>
                <a:gd name="T2" fmla="*/ 0 w 9"/>
                <a:gd name="T3" fmla="*/ 1 h 10"/>
                <a:gd name="T4" fmla="*/ 1 w 9"/>
                <a:gd name="T5" fmla="*/ 2 h 10"/>
                <a:gd name="T6" fmla="*/ 2 w 9"/>
                <a:gd name="T7" fmla="*/ 3 h 10"/>
                <a:gd name="T8" fmla="*/ 3 w 9"/>
                <a:gd name="T9" fmla="*/ 5 h 10"/>
                <a:gd name="T10" fmla="*/ 4 w 9"/>
                <a:gd name="T11" fmla="*/ 6 h 10"/>
                <a:gd name="T12" fmla="*/ 5 w 9"/>
                <a:gd name="T13" fmla="*/ 8 h 10"/>
                <a:gd name="T14" fmla="*/ 6 w 9"/>
                <a:gd name="T15" fmla="*/ 9 h 10"/>
                <a:gd name="T16" fmla="*/ 7 w 9"/>
                <a:gd name="T17" fmla="*/ 10 h 10"/>
                <a:gd name="T18" fmla="*/ 9 w 9"/>
                <a:gd name="T19" fmla="*/ 9 h 10"/>
                <a:gd name="T20" fmla="*/ 8 w 9"/>
                <a:gd name="T21" fmla="*/ 8 h 10"/>
                <a:gd name="T22" fmla="*/ 7 w 9"/>
                <a:gd name="T23" fmla="*/ 6 h 10"/>
                <a:gd name="T24" fmla="*/ 5 w 9"/>
                <a:gd name="T25" fmla="*/ 5 h 10"/>
                <a:gd name="T26" fmla="*/ 4 w 9"/>
                <a:gd name="T27" fmla="*/ 4 h 10"/>
                <a:gd name="T28" fmla="*/ 3 w 9"/>
                <a:gd name="T29" fmla="*/ 2 h 10"/>
                <a:gd name="T30" fmla="*/ 3 w 9"/>
                <a:gd name="T31" fmla="*/ 1 h 10"/>
                <a:gd name="T32" fmla="*/ 2 w 9"/>
                <a:gd name="T33" fmla="*/ 0 h 10"/>
                <a:gd name="T34" fmla="*/ 2 w 9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8"/>
                  </a:lnTo>
                  <a:lnTo>
                    <a:pt x="6" y="9"/>
                  </a:lnTo>
                  <a:lnTo>
                    <a:pt x="7" y="10"/>
                  </a:lnTo>
                  <a:lnTo>
                    <a:pt x="9" y="9"/>
                  </a:lnTo>
                  <a:lnTo>
                    <a:pt x="8" y="8"/>
                  </a:lnTo>
                  <a:lnTo>
                    <a:pt x="7" y="6"/>
                  </a:lnTo>
                  <a:lnTo>
                    <a:pt x="5" y="5"/>
                  </a:lnTo>
                  <a:lnTo>
                    <a:pt x="4" y="4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1" name="Freeform 941">
              <a:extLst>
                <a:ext uri="{FF2B5EF4-FFF2-40B4-BE49-F238E27FC236}">
                  <a16:creationId xmlns:a16="http://schemas.microsoft.com/office/drawing/2014/main" id="{6A2808C9-1AE9-4F17-8C24-0D46B1FA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864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4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4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2" name="Freeform 942">
              <a:extLst>
                <a:ext uri="{FF2B5EF4-FFF2-40B4-BE49-F238E27FC236}">
                  <a16:creationId xmlns:a16="http://schemas.microsoft.com/office/drawing/2014/main" id="{9C4033CB-BF90-4BAA-908B-B6D4FC364A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863"/>
              <a:ext cx="116" cy="41"/>
            </a:xfrm>
            <a:custGeom>
              <a:avLst/>
              <a:gdLst>
                <a:gd name="T0" fmla="*/ 1 w 116"/>
                <a:gd name="T1" fmla="*/ 2 h 41"/>
                <a:gd name="T2" fmla="*/ 2 w 116"/>
                <a:gd name="T3" fmla="*/ 1 h 41"/>
                <a:gd name="T4" fmla="*/ 1 w 116"/>
                <a:gd name="T5" fmla="*/ 2 h 41"/>
                <a:gd name="T6" fmla="*/ 114 w 116"/>
                <a:gd name="T7" fmla="*/ 41 h 41"/>
                <a:gd name="T8" fmla="*/ 116 w 116"/>
                <a:gd name="T9" fmla="*/ 39 h 41"/>
                <a:gd name="T10" fmla="*/ 2 w 116"/>
                <a:gd name="T11" fmla="*/ 0 h 41"/>
                <a:gd name="T12" fmla="*/ 0 w 116"/>
                <a:gd name="T13" fmla="*/ 1 h 41"/>
                <a:gd name="T14" fmla="*/ 2 w 116"/>
                <a:gd name="T15" fmla="*/ 0 h 41"/>
                <a:gd name="T16" fmla="*/ 1 w 116"/>
                <a:gd name="T17" fmla="*/ 0 h 41"/>
                <a:gd name="T18" fmla="*/ 0 w 116"/>
                <a:gd name="T19" fmla="*/ 0 h 41"/>
                <a:gd name="T20" fmla="*/ 0 w 116"/>
                <a:gd name="T21" fmla="*/ 1 h 41"/>
                <a:gd name="T22" fmla="*/ 1 w 116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3" name="Freeform 943">
              <a:extLst>
                <a:ext uri="{FF2B5EF4-FFF2-40B4-BE49-F238E27FC236}">
                  <a16:creationId xmlns:a16="http://schemas.microsoft.com/office/drawing/2014/main" id="{DA88A3FD-1DAA-4953-B046-CF3384B00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" y="3864"/>
              <a:ext cx="3" cy="45"/>
            </a:xfrm>
            <a:custGeom>
              <a:avLst/>
              <a:gdLst>
                <a:gd name="T0" fmla="*/ 1 w 3"/>
                <a:gd name="T1" fmla="*/ 44 h 45"/>
                <a:gd name="T2" fmla="*/ 1 w 3"/>
                <a:gd name="T3" fmla="*/ 43 h 45"/>
                <a:gd name="T4" fmla="*/ 1 w 3"/>
                <a:gd name="T5" fmla="*/ 44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4 h 45"/>
                <a:gd name="T12" fmla="*/ 1 w 3"/>
                <a:gd name="T13" fmla="*/ 45 h 45"/>
                <a:gd name="T14" fmla="*/ 0 w 3"/>
                <a:gd name="T15" fmla="*/ 44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4"/>
                  </a:moveTo>
                  <a:lnTo>
                    <a:pt x="1" y="43"/>
                  </a:lnTo>
                  <a:lnTo>
                    <a:pt x="1" y="4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4"/>
                  </a:lnTo>
                  <a:lnTo>
                    <a:pt x="1" y="45"/>
                  </a:lnTo>
                  <a:lnTo>
                    <a:pt x="0" y="44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4" name="Freeform 944">
              <a:extLst>
                <a:ext uri="{FF2B5EF4-FFF2-40B4-BE49-F238E27FC236}">
                  <a16:creationId xmlns:a16="http://schemas.microsoft.com/office/drawing/2014/main" id="{9DAAA27D-9089-49DE-8171-CE82C8AC5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907"/>
              <a:ext cx="116" cy="44"/>
            </a:xfrm>
            <a:custGeom>
              <a:avLst/>
              <a:gdLst>
                <a:gd name="T0" fmla="*/ 116 w 116"/>
                <a:gd name="T1" fmla="*/ 42 h 44"/>
                <a:gd name="T2" fmla="*/ 113 w 116"/>
                <a:gd name="T3" fmla="*/ 43 h 44"/>
                <a:gd name="T4" fmla="*/ 116 w 116"/>
                <a:gd name="T5" fmla="*/ 42 h 44"/>
                <a:gd name="T6" fmla="*/ 0 w 116"/>
                <a:gd name="T7" fmla="*/ 0 h 44"/>
                <a:gd name="T8" fmla="*/ 0 w 116"/>
                <a:gd name="T9" fmla="*/ 2 h 44"/>
                <a:gd name="T10" fmla="*/ 114 w 116"/>
                <a:gd name="T11" fmla="*/ 44 h 44"/>
                <a:gd name="T12" fmla="*/ 116 w 116"/>
                <a:gd name="T13" fmla="*/ 43 h 44"/>
                <a:gd name="T14" fmla="*/ 114 w 116"/>
                <a:gd name="T15" fmla="*/ 44 h 44"/>
                <a:gd name="T16" fmla="*/ 116 w 116"/>
                <a:gd name="T17" fmla="*/ 44 h 44"/>
                <a:gd name="T18" fmla="*/ 116 w 116"/>
                <a:gd name="T19" fmla="*/ 43 h 44"/>
                <a:gd name="T20" fmla="*/ 116 w 116"/>
                <a:gd name="T21" fmla="*/ 42 h 44"/>
                <a:gd name="T22" fmla="*/ 116 w 116"/>
                <a:gd name="T2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" h="44">
                  <a:moveTo>
                    <a:pt x="116" y="42"/>
                  </a:moveTo>
                  <a:lnTo>
                    <a:pt x="113" y="43"/>
                  </a:lnTo>
                  <a:lnTo>
                    <a:pt x="116" y="42"/>
                  </a:lnTo>
                  <a:lnTo>
                    <a:pt x="0" y="0"/>
                  </a:lnTo>
                  <a:lnTo>
                    <a:pt x="0" y="2"/>
                  </a:lnTo>
                  <a:lnTo>
                    <a:pt x="114" y="44"/>
                  </a:lnTo>
                  <a:lnTo>
                    <a:pt x="116" y="43"/>
                  </a:lnTo>
                  <a:lnTo>
                    <a:pt x="114" y="44"/>
                  </a:lnTo>
                  <a:lnTo>
                    <a:pt x="116" y="44"/>
                  </a:lnTo>
                  <a:lnTo>
                    <a:pt x="116" y="43"/>
                  </a:lnTo>
                  <a:lnTo>
                    <a:pt x="116" y="42"/>
                  </a:lnTo>
                  <a:lnTo>
                    <a:pt x="116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5" name="Freeform 945">
              <a:extLst>
                <a:ext uri="{FF2B5EF4-FFF2-40B4-BE49-F238E27FC236}">
                  <a16:creationId xmlns:a16="http://schemas.microsoft.com/office/drawing/2014/main" id="{39C3E169-A351-4841-BF6A-9CC8DFF23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" y="3902"/>
              <a:ext cx="3" cy="48"/>
            </a:xfrm>
            <a:custGeom>
              <a:avLst/>
              <a:gdLst>
                <a:gd name="T0" fmla="*/ 0 w 3"/>
                <a:gd name="T1" fmla="*/ 1 h 48"/>
                <a:gd name="T2" fmla="*/ 1 w 3"/>
                <a:gd name="T3" fmla="*/ 2 h 48"/>
                <a:gd name="T4" fmla="*/ 0 w 3"/>
                <a:gd name="T5" fmla="*/ 1 h 48"/>
                <a:gd name="T6" fmla="*/ 0 w 3"/>
                <a:gd name="T7" fmla="*/ 48 h 48"/>
                <a:gd name="T8" fmla="*/ 3 w 3"/>
                <a:gd name="T9" fmla="*/ 48 h 48"/>
                <a:gd name="T10" fmla="*/ 3 w 3"/>
                <a:gd name="T11" fmla="*/ 1 h 48"/>
                <a:gd name="T12" fmla="*/ 3 w 3"/>
                <a:gd name="T13" fmla="*/ 0 h 48"/>
                <a:gd name="T14" fmla="*/ 3 w 3"/>
                <a:gd name="T15" fmla="*/ 1 h 48"/>
                <a:gd name="T16" fmla="*/ 3 w 3"/>
                <a:gd name="T17" fmla="*/ 0 h 48"/>
                <a:gd name="T18" fmla="*/ 1 w 3"/>
                <a:gd name="T19" fmla="*/ 0 h 48"/>
                <a:gd name="T20" fmla="*/ 1 w 3"/>
                <a:gd name="T21" fmla="*/ 0 h 48"/>
                <a:gd name="T22" fmla="*/ 0 w 3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3" y="48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6" name="Freeform 946">
              <a:extLst>
                <a:ext uri="{FF2B5EF4-FFF2-40B4-BE49-F238E27FC236}">
                  <a16:creationId xmlns:a16="http://schemas.microsoft.com/office/drawing/2014/main" id="{BF493E44-1B49-4047-A500-241846FD3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0" y="3893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7" name="Freeform 947">
              <a:extLst>
                <a:ext uri="{FF2B5EF4-FFF2-40B4-BE49-F238E27FC236}">
                  <a16:creationId xmlns:a16="http://schemas.microsoft.com/office/drawing/2014/main" id="{BC7AF141-52B0-4DE0-A0AB-B062FE36A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915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8" name="Freeform 948">
              <a:extLst>
                <a:ext uri="{FF2B5EF4-FFF2-40B4-BE49-F238E27FC236}">
                  <a16:creationId xmlns:a16="http://schemas.microsoft.com/office/drawing/2014/main" id="{54F8794C-5E3F-44F6-B178-E494D5B39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908"/>
              <a:ext cx="1" cy="22"/>
            </a:xfrm>
            <a:custGeom>
              <a:avLst/>
              <a:gdLst>
                <a:gd name="T0" fmla="*/ 0 w 1"/>
                <a:gd name="T1" fmla="*/ 0 h 22"/>
                <a:gd name="T2" fmla="*/ 0 w 1"/>
                <a:gd name="T3" fmla="*/ 0 h 22"/>
                <a:gd name="T4" fmla="*/ 0 w 1"/>
                <a:gd name="T5" fmla="*/ 0 h 22"/>
                <a:gd name="T6" fmla="*/ 0 w 1"/>
                <a:gd name="T7" fmla="*/ 22 h 22"/>
                <a:gd name="T8" fmla="*/ 1 w 1"/>
                <a:gd name="T9" fmla="*/ 22 h 22"/>
                <a:gd name="T10" fmla="*/ 1 w 1"/>
                <a:gd name="T11" fmla="*/ 0 h 22"/>
                <a:gd name="T12" fmla="*/ 0 w 1"/>
                <a:gd name="T13" fmla="*/ 1 h 22"/>
                <a:gd name="T14" fmla="*/ 0 w 1"/>
                <a:gd name="T15" fmla="*/ 0 h 22"/>
                <a:gd name="T16" fmla="*/ 0 w 1"/>
                <a:gd name="T17" fmla="*/ 0 h 22"/>
                <a:gd name="T18" fmla="*/ 0 w 1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69" name="Freeform 949">
              <a:extLst>
                <a:ext uri="{FF2B5EF4-FFF2-40B4-BE49-F238E27FC236}">
                  <a16:creationId xmlns:a16="http://schemas.microsoft.com/office/drawing/2014/main" id="{51091316-BC38-429E-88D3-5F8466588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2" y="3892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6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6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0" name="Freeform 950">
              <a:extLst>
                <a:ext uri="{FF2B5EF4-FFF2-40B4-BE49-F238E27FC236}">
                  <a16:creationId xmlns:a16="http://schemas.microsoft.com/office/drawing/2014/main" id="{96D31719-A861-4646-9A0E-C22FE08AE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878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1" name="Freeform 951">
              <a:extLst>
                <a:ext uri="{FF2B5EF4-FFF2-40B4-BE49-F238E27FC236}">
                  <a16:creationId xmlns:a16="http://schemas.microsoft.com/office/drawing/2014/main" id="{89509E7C-3CB5-46C9-BDF9-F4ED447E2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3902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2" name="Freeform 952">
              <a:extLst>
                <a:ext uri="{FF2B5EF4-FFF2-40B4-BE49-F238E27FC236}">
                  <a16:creationId xmlns:a16="http://schemas.microsoft.com/office/drawing/2014/main" id="{DE65F028-6C59-430D-BD6A-07CF770F61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2" y="3909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9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9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3" name="Freeform 953">
              <a:extLst>
                <a:ext uri="{FF2B5EF4-FFF2-40B4-BE49-F238E27FC236}">
                  <a16:creationId xmlns:a16="http://schemas.microsoft.com/office/drawing/2014/main" id="{ACC20AD1-B17E-49E0-A3AC-05CD328FB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41"/>
              <a:ext cx="21" cy="31"/>
            </a:xfrm>
            <a:custGeom>
              <a:avLst/>
              <a:gdLst>
                <a:gd name="T0" fmla="*/ 21 w 21"/>
                <a:gd name="T1" fmla="*/ 29 h 31"/>
                <a:gd name="T2" fmla="*/ 21 w 21"/>
                <a:gd name="T3" fmla="*/ 29 h 31"/>
                <a:gd name="T4" fmla="*/ 21 w 21"/>
                <a:gd name="T5" fmla="*/ 29 h 31"/>
                <a:gd name="T6" fmla="*/ 2 w 21"/>
                <a:gd name="T7" fmla="*/ 0 h 31"/>
                <a:gd name="T8" fmla="*/ 0 w 21"/>
                <a:gd name="T9" fmla="*/ 2 h 31"/>
                <a:gd name="T10" fmla="*/ 19 w 21"/>
                <a:gd name="T11" fmla="*/ 31 h 31"/>
                <a:gd name="T12" fmla="*/ 20 w 21"/>
                <a:gd name="T13" fmla="*/ 31 h 31"/>
                <a:gd name="T14" fmla="*/ 19 w 21"/>
                <a:gd name="T15" fmla="*/ 31 h 31"/>
                <a:gd name="T16" fmla="*/ 20 w 21"/>
                <a:gd name="T17" fmla="*/ 31 h 31"/>
                <a:gd name="T18" fmla="*/ 21 w 21"/>
                <a:gd name="T19" fmla="*/ 31 h 31"/>
                <a:gd name="T20" fmla="*/ 21 w 21"/>
                <a:gd name="T21" fmla="*/ 30 h 31"/>
                <a:gd name="T22" fmla="*/ 21 w 21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1">
                  <a:moveTo>
                    <a:pt x="21" y="29"/>
                  </a:moveTo>
                  <a:lnTo>
                    <a:pt x="21" y="29"/>
                  </a:lnTo>
                  <a:lnTo>
                    <a:pt x="21" y="29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1" y="31"/>
                  </a:lnTo>
                  <a:lnTo>
                    <a:pt x="21" y="30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4" name="Freeform 954">
              <a:extLst>
                <a:ext uri="{FF2B5EF4-FFF2-40B4-BE49-F238E27FC236}">
                  <a16:creationId xmlns:a16="http://schemas.microsoft.com/office/drawing/2014/main" id="{1FE9D923-1E5B-4E4F-A2E9-DC461BE6AB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970"/>
              <a:ext cx="4" cy="3"/>
            </a:xfrm>
            <a:custGeom>
              <a:avLst/>
              <a:gdLst>
                <a:gd name="T0" fmla="*/ 3 w 4"/>
                <a:gd name="T1" fmla="*/ 2 h 3"/>
                <a:gd name="T2" fmla="*/ 3 w 4"/>
                <a:gd name="T3" fmla="*/ 2 h 3"/>
                <a:gd name="T4" fmla="*/ 3 w 4"/>
                <a:gd name="T5" fmla="*/ 2 h 3"/>
                <a:gd name="T6" fmla="*/ 1 w 4"/>
                <a:gd name="T7" fmla="*/ 0 h 3"/>
                <a:gd name="T8" fmla="*/ 0 w 4"/>
                <a:gd name="T9" fmla="*/ 2 h 3"/>
                <a:gd name="T10" fmla="*/ 2 w 4"/>
                <a:gd name="T11" fmla="*/ 3 h 3"/>
                <a:gd name="T12" fmla="*/ 3 w 4"/>
                <a:gd name="T13" fmla="*/ 3 h 3"/>
                <a:gd name="T14" fmla="*/ 2 w 4"/>
                <a:gd name="T15" fmla="*/ 3 h 3"/>
                <a:gd name="T16" fmla="*/ 3 w 4"/>
                <a:gd name="T17" fmla="*/ 3 h 3"/>
                <a:gd name="T18" fmla="*/ 4 w 4"/>
                <a:gd name="T19" fmla="*/ 3 h 3"/>
                <a:gd name="T20" fmla="*/ 4 w 4"/>
                <a:gd name="T21" fmla="*/ 3 h 3"/>
                <a:gd name="T22" fmla="*/ 3 w 4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lnTo>
                    <a:pt x="3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2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5" name="Freeform 955">
              <a:extLst>
                <a:ext uri="{FF2B5EF4-FFF2-40B4-BE49-F238E27FC236}">
                  <a16:creationId xmlns:a16="http://schemas.microsoft.com/office/drawing/2014/main" id="{9B75C80A-B114-4E7A-B094-1486AA11C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972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6" name="Freeform 956">
              <a:extLst>
                <a:ext uri="{FF2B5EF4-FFF2-40B4-BE49-F238E27FC236}">
                  <a16:creationId xmlns:a16="http://schemas.microsoft.com/office/drawing/2014/main" id="{7A20DAFE-EC71-4DD2-9CEF-B8B3B8448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" y="3934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7" name="Freeform 957">
              <a:extLst>
                <a:ext uri="{FF2B5EF4-FFF2-40B4-BE49-F238E27FC236}">
                  <a16:creationId xmlns:a16="http://schemas.microsoft.com/office/drawing/2014/main" id="{00BB110D-28DB-4E49-90A5-B73465F96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933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8" name="Freeform 958">
              <a:extLst>
                <a:ext uri="{FF2B5EF4-FFF2-40B4-BE49-F238E27FC236}">
                  <a16:creationId xmlns:a16="http://schemas.microsoft.com/office/drawing/2014/main" id="{97812E6B-CDF3-4A2C-9F53-1383489CE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2" y="3932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79" name="Freeform 959">
              <a:extLst>
                <a:ext uri="{FF2B5EF4-FFF2-40B4-BE49-F238E27FC236}">
                  <a16:creationId xmlns:a16="http://schemas.microsoft.com/office/drawing/2014/main" id="{859A0AC6-A09C-4950-9175-07ABC04FD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" y="3908"/>
              <a:ext cx="23" cy="25"/>
            </a:xfrm>
            <a:custGeom>
              <a:avLst/>
              <a:gdLst>
                <a:gd name="T0" fmla="*/ 1 w 23"/>
                <a:gd name="T1" fmla="*/ 2 h 25"/>
                <a:gd name="T2" fmla="*/ 2 w 23"/>
                <a:gd name="T3" fmla="*/ 2 h 25"/>
                <a:gd name="T4" fmla="*/ 1 w 23"/>
                <a:gd name="T5" fmla="*/ 2 h 25"/>
                <a:gd name="T6" fmla="*/ 21 w 23"/>
                <a:gd name="T7" fmla="*/ 25 h 25"/>
                <a:gd name="T8" fmla="*/ 23 w 23"/>
                <a:gd name="T9" fmla="*/ 24 h 25"/>
                <a:gd name="T10" fmla="*/ 2 w 23"/>
                <a:gd name="T11" fmla="*/ 0 h 25"/>
                <a:gd name="T12" fmla="*/ 1 w 23"/>
                <a:gd name="T13" fmla="*/ 0 h 25"/>
                <a:gd name="T14" fmla="*/ 2 w 23"/>
                <a:gd name="T15" fmla="*/ 0 h 25"/>
                <a:gd name="T16" fmla="*/ 1 w 23"/>
                <a:gd name="T17" fmla="*/ 0 h 25"/>
                <a:gd name="T18" fmla="*/ 1 w 23"/>
                <a:gd name="T19" fmla="*/ 0 h 25"/>
                <a:gd name="T20" fmla="*/ 0 w 23"/>
                <a:gd name="T21" fmla="*/ 1 h 25"/>
                <a:gd name="T22" fmla="*/ 1 w 23"/>
                <a:gd name="T2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5">
                  <a:moveTo>
                    <a:pt x="1" y="2"/>
                  </a:moveTo>
                  <a:lnTo>
                    <a:pt x="2" y="2"/>
                  </a:lnTo>
                  <a:lnTo>
                    <a:pt x="1" y="2"/>
                  </a:lnTo>
                  <a:lnTo>
                    <a:pt x="21" y="25"/>
                  </a:lnTo>
                  <a:lnTo>
                    <a:pt x="23" y="24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0" name="Freeform 960">
              <a:extLst>
                <a:ext uri="{FF2B5EF4-FFF2-40B4-BE49-F238E27FC236}">
                  <a16:creationId xmlns:a16="http://schemas.microsoft.com/office/drawing/2014/main" id="{072958E2-3AF8-49A3-935E-0350D73B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08"/>
              <a:ext cx="193" cy="35"/>
            </a:xfrm>
            <a:custGeom>
              <a:avLst/>
              <a:gdLst>
                <a:gd name="T0" fmla="*/ 1 w 193"/>
                <a:gd name="T1" fmla="*/ 35 h 35"/>
                <a:gd name="T2" fmla="*/ 2 w 193"/>
                <a:gd name="T3" fmla="*/ 33 h 35"/>
                <a:gd name="T4" fmla="*/ 1 w 193"/>
                <a:gd name="T5" fmla="*/ 35 h 35"/>
                <a:gd name="T6" fmla="*/ 193 w 193"/>
                <a:gd name="T7" fmla="*/ 2 h 35"/>
                <a:gd name="T8" fmla="*/ 192 w 193"/>
                <a:gd name="T9" fmla="*/ 0 h 35"/>
                <a:gd name="T10" fmla="*/ 1 w 193"/>
                <a:gd name="T11" fmla="*/ 33 h 35"/>
                <a:gd name="T12" fmla="*/ 0 w 193"/>
                <a:gd name="T13" fmla="*/ 35 h 35"/>
                <a:gd name="T14" fmla="*/ 1 w 193"/>
                <a:gd name="T15" fmla="*/ 33 h 35"/>
                <a:gd name="T16" fmla="*/ 0 w 193"/>
                <a:gd name="T17" fmla="*/ 33 h 35"/>
                <a:gd name="T18" fmla="*/ 0 w 193"/>
                <a:gd name="T19" fmla="*/ 34 h 35"/>
                <a:gd name="T20" fmla="*/ 0 w 193"/>
                <a:gd name="T21" fmla="*/ 35 h 35"/>
                <a:gd name="T22" fmla="*/ 1 w 193"/>
                <a:gd name="T2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3" h="35">
                  <a:moveTo>
                    <a:pt x="1" y="35"/>
                  </a:moveTo>
                  <a:lnTo>
                    <a:pt x="2" y="33"/>
                  </a:lnTo>
                  <a:lnTo>
                    <a:pt x="1" y="35"/>
                  </a:lnTo>
                  <a:lnTo>
                    <a:pt x="193" y="2"/>
                  </a:lnTo>
                  <a:lnTo>
                    <a:pt x="192" y="0"/>
                  </a:lnTo>
                  <a:lnTo>
                    <a:pt x="1" y="33"/>
                  </a:lnTo>
                  <a:lnTo>
                    <a:pt x="0" y="35"/>
                  </a:lnTo>
                  <a:lnTo>
                    <a:pt x="1" y="33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1" name="Freeform 961">
              <a:extLst>
                <a:ext uri="{FF2B5EF4-FFF2-40B4-BE49-F238E27FC236}">
                  <a16:creationId xmlns:a16="http://schemas.microsoft.com/office/drawing/2014/main" id="{CC87B804-7A14-49EB-9E72-916A3A5F2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934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2" name="Freeform 962">
              <a:extLst>
                <a:ext uri="{FF2B5EF4-FFF2-40B4-BE49-F238E27FC236}">
                  <a16:creationId xmlns:a16="http://schemas.microsoft.com/office/drawing/2014/main" id="{32E83B3B-CE6E-4485-904A-6DBE84396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933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3" name="Freeform 963">
              <a:extLst>
                <a:ext uri="{FF2B5EF4-FFF2-40B4-BE49-F238E27FC236}">
                  <a16:creationId xmlns:a16="http://schemas.microsoft.com/office/drawing/2014/main" id="{C263B0B7-0E84-4223-8D60-DAC30138B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9" y="3933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4" name="Freeform 964">
              <a:extLst>
                <a:ext uri="{FF2B5EF4-FFF2-40B4-BE49-F238E27FC236}">
                  <a16:creationId xmlns:a16="http://schemas.microsoft.com/office/drawing/2014/main" id="{53387423-3F75-476E-9102-E0FEF7BC2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938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5" name="Freeform 965">
              <a:extLst>
                <a:ext uri="{FF2B5EF4-FFF2-40B4-BE49-F238E27FC236}">
                  <a16:creationId xmlns:a16="http://schemas.microsoft.com/office/drawing/2014/main" id="{66AA6F01-8580-4DD7-8CD6-379244872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972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6" name="Freeform 966">
              <a:extLst>
                <a:ext uri="{FF2B5EF4-FFF2-40B4-BE49-F238E27FC236}">
                  <a16:creationId xmlns:a16="http://schemas.microsoft.com/office/drawing/2014/main" id="{A44D7412-04A4-464C-A801-D18727F8C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943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2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2 h 25"/>
                <a:gd name="T12" fmla="*/ 107 w 107"/>
                <a:gd name="T13" fmla="*/ 0 h 25"/>
                <a:gd name="T14" fmla="*/ 106 w 107"/>
                <a:gd name="T15" fmla="*/ 2 h 25"/>
                <a:gd name="T16" fmla="*/ 107 w 107"/>
                <a:gd name="T17" fmla="*/ 2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2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2"/>
                  </a:lnTo>
                  <a:lnTo>
                    <a:pt x="107" y="0"/>
                  </a:lnTo>
                  <a:lnTo>
                    <a:pt x="106" y="2"/>
                  </a:lnTo>
                  <a:lnTo>
                    <a:pt x="107" y="2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7" name="Freeform 967">
              <a:extLst>
                <a:ext uri="{FF2B5EF4-FFF2-40B4-BE49-F238E27FC236}">
                  <a16:creationId xmlns:a16="http://schemas.microsoft.com/office/drawing/2014/main" id="{3536897E-6F4A-4BD8-AFA9-9ABF6AFA4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931"/>
              <a:ext cx="10" cy="14"/>
            </a:xfrm>
            <a:custGeom>
              <a:avLst/>
              <a:gdLst>
                <a:gd name="T0" fmla="*/ 1 w 10"/>
                <a:gd name="T1" fmla="*/ 0 h 14"/>
                <a:gd name="T2" fmla="*/ 1 w 10"/>
                <a:gd name="T3" fmla="*/ 1 h 14"/>
                <a:gd name="T4" fmla="*/ 0 w 10"/>
                <a:gd name="T5" fmla="*/ 1 h 14"/>
                <a:gd name="T6" fmla="*/ 9 w 10"/>
                <a:gd name="T7" fmla="*/ 14 h 14"/>
                <a:gd name="T8" fmla="*/ 10 w 10"/>
                <a:gd name="T9" fmla="*/ 12 h 14"/>
                <a:gd name="T10" fmla="*/ 1 w 10"/>
                <a:gd name="T11" fmla="*/ 1 h 14"/>
                <a:gd name="T12" fmla="*/ 1 w 10"/>
                <a:gd name="T13" fmla="*/ 0 h 14"/>
                <a:gd name="T14" fmla="*/ 1 w 10"/>
                <a:gd name="T15" fmla="*/ 1 h 14"/>
                <a:gd name="T16" fmla="*/ 1 w 10"/>
                <a:gd name="T17" fmla="*/ 0 h 14"/>
                <a:gd name="T18" fmla="*/ 1 w 10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4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8" name="Freeform 968">
              <a:extLst>
                <a:ext uri="{FF2B5EF4-FFF2-40B4-BE49-F238E27FC236}">
                  <a16:creationId xmlns:a16="http://schemas.microsoft.com/office/drawing/2014/main" id="{4EAA5C56-B35B-417B-9B55-C7A5FA319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" y="3931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89" name="Freeform 969">
              <a:extLst>
                <a:ext uri="{FF2B5EF4-FFF2-40B4-BE49-F238E27FC236}">
                  <a16:creationId xmlns:a16="http://schemas.microsoft.com/office/drawing/2014/main" id="{0F961E85-6180-46AE-B1C1-206C4C40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952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0" name="Freeform 970">
              <a:extLst>
                <a:ext uri="{FF2B5EF4-FFF2-40B4-BE49-F238E27FC236}">
                  <a16:creationId xmlns:a16="http://schemas.microsoft.com/office/drawing/2014/main" id="{36D32EC8-4781-4D2E-8684-6B445E2FB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6" y="3937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1" name="Freeform 971">
              <a:extLst>
                <a:ext uri="{FF2B5EF4-FFF2-40B4-BE49-F238E27FC236}">
                  <a16:creationId xmlns:a16="http://schemas.microsoft.com/office/drawing/2014/main" id="{19D36E64-55F3-43A3-A1FE-0471FE1EF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5" y="3925"/>
              <a:ext cx="11" cy="13"/>
            </a:xfrm>
            <a:custGeom>
              <a:avLst/>
              <a:gdLst>
                <a:gd name="T0" fmla="*/ 0 w 11"/>
                <a:gd name="T1" fmla="*/ 0 h 13"/>
                <a:gd name="T2" fmla="*/ 0 w 11"/>
                <a:gd name="T3" fmla="*/ 2 h 13"/>
                <a:gd name="T4" fmla="*/ 0 w 11"/>
                <a:gd name="T5" fmla="*/ 2 h 13"/>
                <a:gd name="T6" fmla="*/ 10 w 11"/>
                <a:gd name="T7" fmla="*/ 13 h 13"/>
                <a:gd name="T8" fmla="*/ 11 w 11"/>
                <a:gd name="T9" fmla="*/ 12 h 13"/>
                <a:gd name="T10" fmla="*/ 1 w 11"/>
                <a:gd name="T11" fmla="*/ 0 h 13"/>
                <a:gd name="T12" fmla="*/ 0 w 11"/>
                <a:gd name="T13" fmla="*/ 0 h 13"/>
                <a:gd name="T14" fmla="*/ 1 w 11"/>
                <a:gd name="T15" fmla="*/ 0 h 13"/>
                <a:gd name="T16" fmla="*/ 0 w 11"/>
                <a:gd name="T17" fmla="*/ 0 h 13"/>
                <a:gd name="T18" fmla="*/ 0 w 11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3"/>
                  </a:lnTo>
                  <a:lnTo>
                    <a:pt x="11" y="12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2" name="Freeform 972">
              <a:extLst>
                <a:ext uri="{FF2B5EF4-FFF2-40B4-BE49-F238E27FC236}">
                  <a16:creationId xmlns:a16="http://schemas.microsoft.com/office/drawing/2014/main" id="{B8A6E3AF-259B-4F33-B560-8F43746D5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925"/>
              <a:ext cx="28" cy="7"/>
            </a:xfrm>
            <a:custGeom>
              <a:avLst/>
              <a:gdLst>
                <a:gd name="T0" fmla="*/ 0 w 28"/>
                <a:gd name="T1" fmla="*/ 6 h 7"/>
                <a:gd name="T2" fmla="*/ 1 w 28"/>
                <a:gd name="T3" fmla="*/ 5 h 7"/>
                <a:gd name="T4" fmla="*/ 1 w 28"/>
                <a:gd name="T5" fmla="*/ 7 h 7"/>
                <a:gd name="T6" fmla="*/ 28 w 28"/>
                <a:gd name="T7" fmla="*/ 2 h 7"/>
                <a:gd name="T8" fmla="*/ 28 w 28"/>
                <a:gd name="T9" fmla="*/ 0 h 7"/>
                <a:gd name="T10" fmla="*/ 0 w 28"/>
                <a:gd name="T11" fmla="*/ 5 h 7"/>
                <a:gd name="T12" fmla="*/ 0 w 28"/>
                <a:gd name="T13" fmla="*/ 6 h 7"/>
                <a:gd name="T14" fmla="*/ 0 w 28"/>
                <a:gd name="T15" fmla="*/ 5 h 7"/>
                <a:gd name="T16" fmla="*/ 0 w 28"/>
                <a:gd name="T17" fmla="*/ 5 h 7"/>
                <a:gd name="T18" fmla="*/ 0 w 28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7">
                  <a:moveTo>
                    <a:pt x="0" y="6"/>
                  </a:moveTo>
                  <a:lnTo>
                    <a:pt x="1" y="5"/>
                  </a:lnTo>
                  <a:lnTo>
                    <a:pt x="1" y="7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3" name="Freeform 973">
              <a:extLst>
                <a:ext uri="{FF2B5EF4-FFF2-40B4-BE49-F238E27FC236}">
                  <a16:creationId xmlns:a16="http://schemas.microsoft.com/office/drawing/2014/main" id="{0EED6F40-64F2-42E3-921D-FA5F99FA5B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" y="3930"/>
              <a:ext cx="11" cy="13"/>
            </a:xfrm>
            <a:custGeom>
              <a:avLst/>
              <a:gdLst>
                <a:gd name="T0" fmla="*/ 9 w 11"/>
                <a:gd name="T1" fmla="*/ 13 h 13"/>
                <a:gd name="T2" fmla="*/ 9 w 11"/>
                <a:gd name="T3" fmla="*/ 12 h 13"/>
                <a:gd name="T4" fmla="*/ 11 w 11"/>
                <a:gd name="T5" fmla="*/ 12 h 13"/>
                <a:gd name="T6" fmla="*/ 1 w 11"/>
                <a:gd name="T7" fmla="*/ 0 h 13"/>
                <a:gd name="T8" fmla="*/ 0 w 11"/>
                <a:gd name="T9" fmla="*/ 1 h 13"/>
                <a:gd name="T10" fmla="*/ 9 w 11"/>
                <a:gd name="T11" fmla="*/ 13 h 13"/>
                <a:gd name="T12" fmla="*/ 9 w 11"/>
                <a:gd name="T13" fmla="*/ 13 h 13"/>
                <a:gd name="T14" fmla="*/ 9 w 11"/>
                <a:gd name="T15" fmla="*/ 13 h 13"/>
                <a:gd name="T16" fmla="*/ 9 w 11"/>
                <a:gd name="T17" fmla="*/ 13 h 13"/>
                <a:gd name="T18" fmla="*/ 9 w 11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3">
                  <a:moveTo>
                    <a:pt x="9" y="13"/>
                  </a:moveTo>
                  <a:lnTo>
                    <a:pt x="9" y="12"/>
                  </a:lnTo>
                  <a:lnTo>
                    <a:pt x="11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4" name="Freeform 974">
              <a:extLst>
                <a:ext uri="{FF2B5EF4-FFF2-40B4-BE49-F238E27FC236}">
                  <a16:creationId xmlns:a16="http://schemas.microsoft.com/office/drawing/2014/main" id="{8E8056EE-3322-416F-81F3-835E918E6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0" y="3930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5" name="Freeform 975">
              <a:extLst>
                <a:ext uri="{FF2B5EF4-FFF2-40B4-BE49-F238E27FC236}">
                  <a16:creationId xmlns:a16="http://schemas.microsoft.com/office/drawing/2014/main" id="{C58269F6-27AE-490D-BD8C-BDC1A484C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" y="3918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6" name="Freeform 976">
              <a:extLst>
                <a:ext uri="{FF2B5EF4-FFF2-40B4-BE49-F238E27FC236}">
                  <a16:creationId xmlns:a16="http://schemas.microsoft.com/office/drawing/2014/main" id="{0F5CA81F-0FE2-42D6-945B-CF7583607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3918"/>
              <a:ext cx="35" cy="8"/>
            </a:xfrm>
            <a:custGeom>
              <a:avLst/>
              <a:gdLst>
                <a:gd name="T0" fmla="*/ 1 w 35"/>
                <a:gd name="T1" fmla="*/ 7 h 8"/>
                <a:gd name="T2" fmla="*/ 1 w 35"/>
                <a:gd name="T3" fmla="*/ 7 h 8"/>
                <a:gd name="T4" fmla="*/ 1 w 35"/>
                <a:gd name="T5" fmla="*/ 8 h 8"/>
                <a:gd name="T6" fmla="*/ 35 w 35"/>
                <a:gd name="T7" fmla="*/ 1 h 8"/>
                <a:gd name="T8" fmla="*/ 35 w 35"/>
                <a:gd name="T9" fmla="*/ 0 h 8"/>
                <a:gd name="T10" fmla="*/ 1 w 35"/>
                <a:gd name="T11" fmla="*/ 7 h 8"/>
                <a:gd name="T12" fmla="*/ 1 w 35"/>
                <a:gd name="T13" fmla="*/ 7 h 8"/>
                <a:gd name="T14" fmla="*/ 1 w 35"/>
                <a:gd name="T15" fmla="*/ 7 h 8"/>
                <a:gd name="T16" fmla="*/ 0 w 35"/>
                <a:gd name="T17" fmla="*/ 7 h 8"/>
                <a:gd name="T18" fmla="*/ 1 w 35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8">
                  <a:moveTo>
                    <a:pt x="1" y="7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1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7" name="Freeform 977">
              <a:extLst>
                <a:ext uri="{FF2B5EF4-FFF2-40B4-BE49-F238E27FC236}">
                  <a16:creationId xmlns:a16="http://schemas.microsoft.com/office/drawing/2014/main" id="{37CB2AD6-25BC-4F89-8F90-F7E8A929B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925"/>
              <a:ext cx="9" cy="12"/>
            </a:xfrm>
            <a:custGeom>
              <a:avLst/>
              <a:gdLst>
                <a:gd name="T0" fmla="*/ 9 w 9"/>
                <a:gd name="T1" fmla="*/ 12 h 12"/>
                <a:gd name="T2" fmla="*/ 9 w 9"/>
                <a:gd name="T3" fmla="*/ 11 h 12"/>
                <a:gd name="T4" fmla="*/ 9 w 9"/>
                <a:gd name="T5" fmla="*/ 11 h 12"/>
                <a:gd name="T6" fmla="*/ 0 w 9"/>
                <a:gd name="T7" fmla="*/ 0 h 12"/>
                <a:gd name="T8" fmla="*/ 0 w 9"/>
                <a:gd name="T9" fmla="*/ 0 h 12"/>
                <a:gd name="T10" fmla="*/ 8 w 9"/>
                <a:gd name="T11" fmla="*/ 12 h 12"/>
                <a:gd name="T12" fmla="*/ 9 w 9"/>
                <a:gd name="T13" fmla="*/ 12 h 12"/>
                <a:gd name="T14" fmla="*/ 8 w 9"/>
                <a:gd name="T15" fmla="*/ 12 h 12"/>
                <a:gd name="T16" fmla="*/ 9 w 9"/>
                <a:gd name="T17" fmla="*/ 12 h 12"/>
                <a:gd name="T18" fmla="*/ 9 w 9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2">
                  <a:moveTo>
                    <a:pt x="9" y="12"/>
                  </a:moveTo>
                  <a:lnTo>
                    <a:pt x="9" y="11"/>
                  </a:lnTo>
                  <a:lnTo>
                    <a:pt x="9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8" y="12"/>
                  </a:lnTo>
                  <a:lnTo>
                    <a:pt x="9" y="12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8" name="Freeform 978">
              <a:extLst>
                <a:ext uri="{FF2B5EF4-FFF2-40B4-BE49-F238E27FC236}">
                  <a16:creationId xmlns:a16="http://schemas.microsoft.com/office/drawing/2014/main" id="{56399C68-B7F2-4F4C-9029-DA81065C3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3923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2 h 6"/>
                <a:gd name="T12" fmla="*/ 28 w 29"/>
                <a:gd name="T13" fmla="*/ 0 h 6"/>
                <a:gd name="T14" fmla="*/ 28 w 29"/>
                <a:gd name="T15" fmla="*/ 2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28" y="2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699" name="Freeform 979">
              <a:extLst>
                <a:ext uri="{FF2B5EF4-FFF2-40B4-BE49-F238E27FC236}">
                  <a16:creationId xmlns:a16="http://schemas.microsoft.com/office/drawing/2014/main" id="{96550363-EA6F-4F89-82E1-C179C22FF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0" y="3919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0" name="Freeform 980">
              <a:extLst>
                <a:ext uri="{FF2B5EF4-FFF2-40B4-BE49-F238E27FC236}">
                  <a16:creationId xmlns:a16="http://schemas.microsoft.com/office/drawing/2014/main" id="{63900FA0-6508-4552-98F6-3B82911D1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919"/>
              <a:ext cx="29" cy="6"/>
            </a:xfrm>
            <a:custGeom>
              <a:avLst/>
              <a:gdLst>
                <a:gd name="T0" fmla="*/ 0 w 29"/>
                <a:gd name="T1" fmla="*/ 6 h 6"/>
                <a:gd name="T2" fmla="*/ 1 w 29"/>
                <a:gd name="T3" fmla="*/ 6 h 6"/>
                <a:gd name="T4" fmla="*/ 1 w 29"/>
                <a:gd name="T5" fmla="*/ 6 h 6"/>
                <a:gd name="T6" fmla="*/ 29 w 29"/>
                <a:gd name="T7" fmla="*/ 1 h 6"/>
                <a:gd name="T8" fmla="*/ 29 w 29"/>
                <a:gd name="T9" fmla="*/ 0 h 6"/>
                <a:gd name="T10" fmla="*/ 1 w 29"/>
                <a:gd name="T11" fmla="*/ 6 h 6"/>
                <a:gd name="T12" fmla="*/ 0 w 29"/>
                <a:gd name="T13" fmla="*/ 6 h 6"/>
                <a:gd name="T14" fmla="*/ 1 w 29"/>
                <a:gd name="T15" fmla="*/ 6 h 6"/>
                <a:gd name="T16" fmla="*/ 0 w 29"/>
                <a:gd name="T17" fmla="*/ 6 h 6"/>
                <a:gd name="T18" fmla="*/ 0 w 29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0" y="6"/>
                  </a:moveTo>
                  <a:lnTo>
                    <a:pt x="1" y="6"/>
                  </a:lnTo>
                  <a:lnTo>
                    <a:pt x="1" y="6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6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1" name="Freeform 981">
              <a:extLst>
                <a:ext uri="{FF2B5EF4-FFF2-40B4-BE49-F238E27FC236}">
                  <a16:creationId xmlns:a16="http://schemas.microsoft.com/office/drawing/2014/main" id="{A44A8C3A-4C07-4D1A-8862-41BCE02A9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" y="3925"/>
              <a:ext cx="4" cy="4"/>
            </a:xfrm>
            <a:custGeom>
              <a:avLst/>
              <a:gdLst>
                <a:gd name="T0" fmla="*/ 4 w 4"/>
                <a:gd name="T1" fmla="*/ 4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0 h 4"/>
                <a:gd name="T10" fmla="*/ 4 w 4"/>
                <a:gd name="T11" fmla="*/ 4 h 4"/>
                <a:gd name="T12" fmla="*/ 4 w 4"/>
                <a:gd name="T13" fmla="*/ 4 h 4"/>
                <a:gd name="T14" fmla="*/ 4 w 4"/>
                <a:gd name="T15" fmla="*/ 4 h 4"/>
                <a:gd name="T16" fmla="*/ 4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4" y="4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2" name="Freeform 982">
              <a:extLst>
                <a:ext uri="{FF2B5EF4-FFF2-40B4-BE49-F238E27FC236}">
                  <a16:creationId xmlns:a16="http://schemas.microsoft.com/office/drawing/2014/main" id="{925F6780-7093-43D3-A166-9BCAA60B23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942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3" name="Freeform 983">
              <a:extLst>
                <a:ext uri="{FF2B5EF4-FFF2-40B4-BE49-F238E27FC236}">
                  <a16:creationId xmlns:a16="http://schemas.microsoft.com/office/drawing/2014/main" id="{B11B1779-BEE7-4393-93D7-F8380AD31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945"/>
              <a:ext cx="3" cy="5"/>
            </a:xfrm>
            <a:custGeom>
              <a:avLst/>
              <a:gdLst>
                <a:gd name="T0" fmla="*/ 0 w 3"/>
                <a:gd name="T1" fmla="*/ 1 h 5"/>
                <a:gd name="T2" fmla="*/ 0 w 3"/>
                <a:gd name="T3" fmla="*/ 0 h 5"/>
                <a:gd name="T4" fmla="*/ 0 w 3"/>
                <a:gd name="T5" fmla="*/ 1 h 5"/>
                <a:gd name="T6" fmla="*/ 2 w 3"/>
                <a:gd name="T7" fmla="*/ 5 h 5"/>
                <a:gd name="T8" fmla="*/ 3 w 3"/>
                <a:gd name="T9" fmla="*/ 4 h 5"/>
                <a:gd name="T10" fmla="*/ 1 w 3"/>
                <a:gd name="T11" fmla="*/ 0 h 5"/>
                <a:gd name="T12" fmla="*/ 0 w 3"/>
                <a:gd name="T13" fmla="*/ 1 h 5"/>
                <a:gd name="T14" fmla="*/ 0 w 3"/>
                <a:gd name="T15" fmla="*/ 0 h 5"/>
                <a:gd name="T16" fmla="*/ 0 w 3"/>
                <a:gd name="T17" fmla="*/ 0 h 5"/>
                <a:gd name="T18" fmla="*/ 0 w 3"/>
                <a:gd name="T1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5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5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4" name="Freeform 984">
              <a:extLst>
                <a:ext uri="{FF2B5EF4-FFF2-40B4-BE49-F238E27FC236}">
                  <a16:creationId xmlns:a16="http://schemas.microsoft.com/office/drawing/2014/main" id="{C0913DE5-B1E2-4CA1-852A-CD4CF03D3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0" y="3938"/>
              <a:ext cx="32" cy="8"/>
            </a:xfrm>
            <a:custGeom>
              <a:avLst/>
              <a:gdLst>
                <a:gd name="T0" fmla="*/ 31 w 32"/>
                <a:gd name="T1" fmla="*/ 0 h 8"/>
                <a:gd name="T2" fmla="*/ 32 w 32"/>
                <a:gd name="T3" fmla="*/ 1 h 8"/>
                <a:gd name="T4" fmla="*/ 31 w 32"/>
                <a:gd name="T5" fmla="*/ 0 h 8"/>
                <a:gd name="T6" fmla="*/ 0 w 32"/>
                <a:gd name="T7" fmla="*/ 7 h 8"/>
                <a:gd name="T8" fmla="*/ 0 w 32"/>
                <a:gd name="T9" fmla="*/ 8 h 8"/>
                <a:gd name="T10" fmla="*/ 31 w 32"/>
                <a:gd name="T11" fmla="*/ 1 h 8"/>
                <a:gd name="T12" fmla="*/ 31 w 32"/>
                <a:gd name="T13" fmla="*/ 1 h 8"/>
                <a:gd name="T14" fmla="*/ 32 w 32"/>
                <a:gd name="T15" fmla="*/ 1 h 8"/>
                <a:gd name="T16" fmla="*/ 32 w 32"/>
                <a:gd name="T17" fmla="*/ 0 h 8"/>
                <a:gd name="T18" fmla="*/ 31 w 32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8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5" name="Freeform 985">
              <a:extLst>
                <a:ext uri="{FF2B5EF4-FFF2-40B4-BE49-F238E27FC236}">
                  <a16:creationId xmlns:a16="http://schemas.microsoft.com/office/drawing/2014/main" id="{1D7B3C5B-4A6A-4742-8883-A51CD675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1" y="3939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6" name="Freeform 986">
              <a:extLst>
                <a:ext uri="{FF2B5EF4-FFF2-40B4-BE49-F238E27FC236}">
                  <a16:creationId xmlns:a16="http://schemas.microsoft.com/office/drawing/2014/main" id="{2E7846DB-C081-46C8-8A4D-D08C4315C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" y="3936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7" name="Freeform 987">
              <a:extLst>
                <a:ext uri="{FF2B5EF4-FFF2-40B4-BE49-F238E27FC236}">
                  <a16:creationId xmlns:a16="http://schemas.microsoft.com/office/drawing/2014/main" id="{7808417B-6783-47EE-AEDD-816EFC935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" y="3938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8" name="Freeform 988">
              <a:extLst>
                <a:ext uri="{FF2B5EF4-FFF2-40B4-BE49-F238E27FC236}">
                  <a16:creationId xmlns:a16="http://schemas.microsoft.com/office/drawing/2014/main" id="{03A3C781-9EEA-41D4-858F-B67479FA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" y="3932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09" name="Freeform 989">
              <a:extLst>
                <a:ext uri="{FF2B5EF4-FFF2-40B4-BE49-F238E27FC236}">
                  <a16:creationId xmlns:a16="http://schemas.microsoft.com/office/drawing/2014/main" id="{7187C9B0-E187-44DB-893B-31633B12A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3933"/>
              <a:ext cx="3" cy="4"/>
            </a:xfrm>
            <a:custGeom>
              <a:avLst/>
              <a:gdLst>
                <a:gd name="T0" fmla="*/ 3 w 3"/>
                <a:gd name="T1" fmla="*/ 3 h 4"/>
                <a:gd name="T2" fmla="*/ 1 w 3"/>
                <a:gd name="T3" fmla="*/ 4 h 4"/>
                <a:gd name="T4" fmla="*/ 3 w 3"/>
                <a:gd name="T5" fmla="*/ 3 h 4"/>
                <a:gd name="T6" fmla="*/ 1 w 3"/>
                <a:gd name="T7" fmla="*/ 0 h 4"/>
                <a:gd name="T8" fmla="*/ 0 w 3"/>
                <a:gd name="T9" fmla="*/ 0 h 4"/>
                <a:gd name="T10" fmla="*/ 1 w 3"/>
                <a:gd name="T11" fmla="*/ 4 h 4"/>
                <a:gd name="T12" fmla="*/ 1 w 3"/>
                <a:gd name="T13" fmla="*/ 3 h 4"/>
                <a:gd name="T14" fmla="*/ 1 w 3"/>
                <a:gd name="T15" fmla="*/ 4 h 4"/>
                <a:gd name="T16" fmla="*/ 3 w 3"/>
                <a:gd name="T17" fmla="*/ 4 h 4"/>
                <a:gd name="T18" fmla="*/ 3 w 3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3"/>
                  </a:moveTo>
                  <a:lnTo>
                    <a:pt x="1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0" name="Freeform 990">
              <a:extLst>
                <a:ext uri="{FF2B5EF4-FFF2-40B4-BE49-F238E27FC236}">
                  <a16:creationId xmlns:a16="http://schemas.microsoft.com/office/drawing/2014/main" id="{5C222133-9FCD-4C64-9EB3-BE83DD2A7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2" y="3929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1" name="Freeform 991">
              <a:extLst>
                <a:ext uri="{FF2B5EF4-FFF2-40B4-BE49-F238E27FC236}">
                  <a16:creationId xmlns:a16="http://schemas.microsoft.com/office/drawing/2014/main" id="{B3C21F04-A609-4228-9DA3-CAD080AD0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3932"/>
              <a:ext cx="3" cy="4"/>
            </a:xfrm>
            <a:custGeom>
              <a:avLst/>
              <a:gdLst>
                <a:gd name="T0" fmla="*/ 0 w 3"/>
                <a:gd name="T1" fmla="*/ 1 h 4"/>
                <a:gd name="T2" fmla="*/ 1 w 3"/>
                <a:gd name="T3" fmla="*/ 0 h 4"/>
                <a:gd name="T4" fmla="*/ 0 w 3"/>
                <a:gd name="T5" fmla="*/ 1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1 h 4"/>
                <a:gd name="T14" fmla="*/ 1 w 3"/>
                <a:gd name="T15" fmla="*/ 0 h 4"/>
                <a:gd name="T16" fmla="*/ 0 w 3"/>
                <a:gd name="T17" fmla="*/ 0 h 4"/>
                <a:gd name="T18" fmla="*/ 0 w 3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0" y="1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2" name="Freeform 992">
              <a:extLst>
                <a:ext uri="{FF2B5EF4-FFF2-40B4-BE49-F238E27FC236}">
                  <a16:creationId xmlns:a16="http://schemas.microsoft.com/office/drawing/2014/main" id="{1D09AD85-443A-4C06-B008-387F89A9C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3925"/>
              <a:ext cx="38" cy="8"/>
            </a:xfrm>
            <a:custGeom>
              <a:avLst/>
              <a:gdLst>
                <a:gd name="T0" fmla="*/ 37 w 38"/>
                <a:gd name="T1" fmla="*/ 0 h 8"/>
                <a:gd name="T2" fmla="*/ 38 w 38"/>
                <a:gd name="T3" fmla="*/ 1 h 8"/>
                <a:gd name="T4" fmla="*/ 37 w 38"/>
                <a:gd name="T5" fmla="*/ 0 h 8"/>
                <a:gd name="T6" fmla="*/ 0 w 38"/>
                <a:gd name="T7" fmla="*/ 7 h 8"/>
                <a:gd name="T8" fmla="*/ 0 w 38"/>
                <a:gd name="T9" fmla="*/ 8 h 8"/>
                <a:gd name="T10" fmla="*/ 37 w 38"/>
                <a:gd name="T11" fmla="*/ 2 h 8"/>
                <a:gd name="T12" fmla="*/ 37 w 38"/>
                <a:gd name="T13" fmla="*/ 2 h 8"/>
                <a:gd name="T14" fmla="*/ 38 w 38"/>
                <a:gd name="T15" fmla="*/ 1 h 8"/>
                <a:gd name="T16" fmla="*/ 38 w 38"/>
                <a:gd name="T17" fmla="*/ 0 h 8"/>
                <a:gd name="T18" fmla="*/ 37 w 38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8">
                  <a:moveTo>
                    <a:pt x="37" y="0"/>
                  </a:moveTo>
                  <a:lnTo>
                    <a:pt x="38" y="1"/>
                  </a:lnTo>
                  <a:lnTo>
                    <a:pt x="37" y="0"/>
                  </a:lnTo>
                  <a:lnTo>
                    <a:pt x="0" y="7"/>
                  </a:lnTo>
                  <a:lnTo>
                    <a:pt x="0" y="8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3" name="Freeform 993">
              <a:extLst>
                <a:ext uri="{FF2B5EF4-FFF2-40B4-BE49-F238E27FC236}">
                  <a16:creationId xmlns:a16="http://schemas.microsoft.com/office/drawing/2014/main" id="{E4523324-5AF1-434C-A2D4-35536DDAD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" y="3926"/>
              <a:ext cx="4" cy="4"/>
            </a:xfrm>
            <a:custGeom>
              <a:avLst/>
              <a:gdLst>
                <a:gd name="T0" fmla="*/ 3 w 4"/>
                <a:gd name="T1" fmla="*/ 3 h 4"/>
                <a:gd name="T2" fmla="*/ 3 w 4"/>
                <a:gd name="T3" fmla="*/ 4 h 4"/>
                <a:gd name="T4" fmla="*/ 3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3 w 4"/>
                <a:gd name="T13" fmla="*/ 3 h 4"/>
                <a:gd name="T14" fmla="*/ 3 w 4"/>
                <a:gd name="T15" fmla="*/ 4 h 4"/>
                <a:gd name="T16" fmla="*/ 4 w 4"/>
                <a:gd name="T17" fmla="*/ 4 h 4"/>
                <a:gd name="T18" fmla="*/ 3 w 4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lnTo>
                    <a:pt x="3" y="4"/>
                  </a:lnTo>
                  <a:lnTo>
                    <a:pt x="3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4" name="Freeform 994">
              <a:extLst>
                <a:ext uri="{FF2B5EF4-FFF2-40B4-BE49-F238E27FC236}">
                  <a16:creationId xmlns:a16="http://schemas.microsoft.com/office/drawing/2014/main" id="{DE4EF090-7F39-4825-825E-33E94D10C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7" y="3934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5" name="Freeform 995">
              <a:extLst>
                <a:ext uri="{FF2B5EF4-FFF2-40B4-BE49-F238E27FC236}">
                  <a16:creationId xmlns:a16="http://schemas.microsoft.com/office/drawing/2014/main" id="{5BA5CB1B-D32A-446D-B242-ACDEC0041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0" y="3928"/>
              <a:ext cx="28" cy="6"/>
            </a:xfrm>
            <a:custGeom>
              <a:avLst/>
              <a:gdLst>
                <a:gd name="T0" fmla="*/ 28 w 28"/>
                <a:gd name="T1" fmla="*/ 1 h 6"/>
                <a:gd name="T2" fmla="*/ 28 w 28"/>
                <a:gd name="T3" fmla="*/ 0 h 6"/>
                <a:gd name="T4" fmla="*/ 0 w 28"/>
                <a:gd name="T5" fmla="*/ 5 h 6"/>
                <a:gd name="T6" fmla="*/ 0 w 28"/>
                <a:gd name="T7" fmla="*/ 6 h 6"/>
                <a:gd name="T8" fmla="*/ 28 w 28"/>
                <a:gd name="T9" fmla="*/ 1 h 6"/>
                <a:gd name="T10" fmla="*/ 28 w 2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6">
                  <a:moveTo>
                    <a:pt x="28" y="1"/>
                  </a:move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6" name="Freeform 996">
              <a:extLst>
                <a:ext uri="{FF2B5EF4-FFF2-40B4-BE49-F238E27FC236}">
                  <a16:creationId xmlns:a16="http://schemas.microsoft.com/office/drawing/2014/main" id="{419225AE-8A4E-4731-B426-3FDAE973F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937"/>
              <a:ext cx="106" cy="22"/>
            </a:xfrm>
            <a:custGeom>
              <a:avLst/>
              <a:gdLst>
                <a:gd name="T0" fmla="*/ 105 w 106"/>
                <a:gd name="T1" fmla="*/ 0 h 22"/>
                <a:gd name="T2" fmla="*/ 105 w 106"/>
                <a:gd name="T3" fmla="*/ 0 h 22"/>
                <a:gd name="T4" fmla="*/ 0 w 106"/>
                <a:gd name="T5" fmla="*/ 21 h 22"/>
                <a:gd name="T6" fmla="*/ 0 w 106"/>
                <a:gd name="T7" fmla="*/ 22 h 22"/>
                <a:gd name="T8" fmla="*/ 106 w 106"/>
                <a:gd name="T9" fmla="*/ 1 h 22"/>
                <a:gd name="T10" fmla="*/ 105 w 10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" h="22">
                  <a:moveTo>
                    <a:pt x="105" y="0"/>
                  </a:moveTo>
                  <a:lnTo>
                    <a:pt x="105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6" y="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7" name="Freeform 997">
              <a:extLst>
                <a:ext uri="{FF2B5EF4-FFF2-40B4-BE49-F238E27FC236}">
                  <a16:creationId xmlns:a16="http://schemas.microsoft.com/office/drawing/2014/main" id="{16F066D6-1071-4A91-841D-68E91DDB9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" y="3932"/>
              <a:ext cx="29" cy="5"/>
            </a:xfrm>
            <a:custGeom>
              <a:avLst/>
              <a:gdLst>
                <a:gd name="T0" fmla="*/ 29 w 29"/>
                <a:gd name="T1" fmla="*/ 0 h 5"/>
                <a:gd name="T2" fmla="*/ 29 w 29"/>
                <a:gd name="T3" fmla="*/ 0 h 5"/>
                <a:gd name="T4" fmla="*/ 0 w 29"/>
                <a:gd name="T5" fmla="*/ 4 h 5"/>
                <a:gd name="T6" fmla="*/ 0 w 29"/>
                <a:gd name="T7" fmla="*/ 5 h 5"/>
                <a:gd name="T8" fmla="*/ 29 w 29"/>
                <a:gd name="T9" fmla="*/ 0 h 5"/>
                <a:gd name="T10" fmla="*/ 29 w 29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5">
                  <a:moveTo>
                    <a:pt x="29" y="0"/>
                  </a:moveTo>
                  <a:lnTo>
                    <a:pt x="29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8" name="Freeform 998">
              <a:extLst>
                <a:ext uri="{FF2B5EF4-FFF2-40B4-BE49-F238E27FC236}">
                  <a16:creationId xmlns:a16="http://schemas.microsoft.com/office/drawing/2014/main" id="{7FC89BC1-A9DB-49AC-842C-4E1DB7CE6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925"/>
              <a:ext cx="35" cy="7"/>
            </a:xfrm>
            <a:custGeom>
              <a:avLst/>
              <a:gdLst>
                <a:gd name="T0" fmla="*/ 35 w 35"/>
                <a:gd name="T1" fmla="*/ 0 h 7"/>
                <a:gd name="T2" fmla="*/ 35 w 35"/>
                <a:gd name="T3" fmla="*/ 0 h 7"/>
                <a:gd name="T4" fmla="*/ 0 w 35"/>
                <a:gd name="T5" fmla="*/ 5 h 7"/>
                <a:gd name="T6" fmla="*/ 0 w 35"/>
                <a:gd name="T7" fmla="*/ 7 h 7"/>
                <a:gd name="T8" fmla="*/ 35 w 35"/>
                <a:gd name="T9" fmla="*/ 0 h 7"/>
                <a:gd name="T10" fmla="*/ 35 w 35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7">
                  <a:moveTo>
                    <a:pt x="35" y="0"/>
                  </a:moveTo>
                  <a:lnTo>
                    <a:pt x="35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19" name="Freeform 999">
              <a:extLst>
                <a:ext uri="{FF2B5EF4-FFF2-40B4-BE49-F238E27FC236}">
                  <a16:creationId xmlns:a16="http://schemas.microsoft.com/office/drawing/2014/main" id="{9EC302B1-469E-427A-8B45-B9C0262D2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939"/>
              <a:ext cx="108" cy="25"/>
            </a:xfrm>
            <a:custGeom>
              <a:avLst/>
              <a:gdLst>
                <a:gd name="T0" fmla="*/ 108 w 108"/>
                <a:gd name="T1" fmla="*/ 1 h 25"/>
                <a:gd name="T2" fmla="*/ 107 w 108"/>
                <a:gd name="T3" fmla="*/ 0 h 25"/>
                <a:gd name="T4" fmla="*/ 0 w 108"/>
                <a:gd name="T5" fmla="*/ 23 h 25"/>
                <a:gd name="T6" fmla="*/ 1 w 108"/>
                <a:gd name="T7" fmla="*/ 25 h 25"/>
                <a:gd name="T8" fmla="*/ 108 w 108"/>
                <a:gd name="T9" fmla="*/ 1 h 25"/>
                <a:gd name="T10" fmla="*/ 108 w 108"/>
                <a:gd name="T11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5">
                  <a:moveTo>
                    <a:pt x="108" y="1"/>
                  </a:moveTo>
                  <a:lnTo>
                    <a:pt x="107" y="0"/>
                  </a:lnTo>
                  <a:lnTo>
                    <a:pt x="0" y="23"/>
                  </a:lnTo>
                  <a:lnTo>
                    <a:pt x="1" y="25"/>
                  </a:lnTo>
                  <a:lnTo>
                    <a:pt x="108" y="1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0" name="Freeform 1000">
              <a:extLst>
                <a:ext uri="{FF2B5EF4-FFF2-40B4-BE49-F238E27FC236}">
                  <a16:creationId xmlns:a16="http://schemas.microsoft.com/office/drawing/2014/main" id="{15E148EF-A8E2-443D-B389-82B07554B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3934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1" name="Freeform 1001">
              <a:extLst>
                <a:ext uri="{FF2B5EF4-FFF2-40B4-BE49-F238E27FC236}">
                  <a16:creationId xmlns:a16="http://schemas.microsoft.com/office/drawing/2014/main" id="{99928185-76B5-4EA7-BB92-DC2B03DBB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9" y="3928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2" name="Freeform 1002">
              <a:extLst>
                <a:ext uri="{FF2B5EF4-FFF2-40B4-BE49-F238E27FC236}">
                  <a16:creationId xmlns:a16="http://schemas.microsoft.com/office/drawing/2014/main" id="{0E817E1C-8F94-4A46-8B1C-DB995302A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42"/>
              <a:ext cx="24" cy="35"/>
            </a:xfrm>
            <a:custGeom>
              <a:avLst/>
              <a:gdLst>
                <a:gd name="T0" fmla="*/ 0 w 24"/>
                <a:gd name="T1" fmla="*/ 14 h 35"/>
                <a:gd name="T2" fmla="*/ 20 w 24"/>
                <a:gd name="T3" fmla="*/ 34 h 35"/>
                <a:gd name="T4" fmla="*/ 23 w 24"/>
                <a:gd name="T5" fmla="*/ 35 h 35"/>
                <a:gd name="T6" fmla="*/ 24 w 24"/>
                <a:gd name="T7" fmla="*/ 35 h 35"/>
                <a:gd name="T8" fmla="*/ 24 w 24"/>
                <a:gd name="T9" fmla="*/ 31 h 35"/>
                <a:gd name="T10" fmla="*/ 23 w 24"/>
                <a:gd name="T11" fmla="*/ 31 h 35"/>
                <a:gd name="T12" fmla="*/ 20 w 24"/>
                <a:gd name="T13" fmla="*/ 29 h 35"/>
                <a:gd name="T14" fmla="*/ 1 w 24"/>
                <a:gd name="T15" fmla="*/ 0 h 35"/>
                <a:gd name="T16" fmla="*/ 0 w 24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0" y="14"/>
                  </a:moveTo>
                  <a:lnTo>
                    <a:pt x="20" y="34"/>
                  </a:lnTo>
                  <a:lnTo>
                    <a:pt x="23" y="35"/>
                  </a:lnTo>
                  <a:lnTo>
                    <a:pt x="24" y="35"/>
                  </a:lnTo>
                  <a:lnTo>
                    <a:pt x="24" y="31"/>
                  </a:lnTo>
                  <a:lnTo>
                    <a:pt x="23" y="31"/>
                  </a:lnTo>
                  <a:lnTo>
                    <a:pt x="20" y="29"/>
                  </a:lnTo>
                  <a:lnTo>
                    <a:pt x="1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3" name="Freeform 1003">
              <a:extLst>
                <a:ext uri="{FF2B5EF4-FFF2-40B4-BE49-F238E27FC236}">
                  <a16:creationId xmlns:a16="http://schemas.microsoft.com/office/drawing/2014/main" id="{FBBC9004-C94E-4E5F-AEBE-D497A70AE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55"/>
              <a:ext cx="21" cy="22"/>
            </a:xfrm>
            <a:custGeom>
              <a:avLst/>
              <a:gdLst>
                <a:gd name="T0" fmla="*/ 21 w 21"/>
                <a:gd name="T1" fmla="*/ 20 h 22"/>
                <a:gd name="T2" fmla="*/ 21 w 21"/>
                <a:gd name="T3" fmla="*/ 20 h 22"/>
                <a:gd name="T4" fmla="*/ 21 w 21"/>
                <a:gd name="T5" fmla="*/ 20 h 22"/>
                <a:gd name="T6" fmla="*/ 1 w 21"/>
                <a:gd name="T7" fmla="*/ 0 h 22"/>
                <a:gd name="T8" fmla="*/ 0 w 21"/>
                <a:gd name="T9" fmla="*/ 2 h 22"/>
                <a:gd name="T10" fmla="*/ 19 w 21"/>
                <a:gd name="T11" fmla="*/ 21 h 22"/>
                <a:gd name="T12" fmla="*/ 19 w 21"/>
                <a:gd name="T13" fmla="*/ 22 h 22"/>
                <a:gd name="T14" fmla="*/ 19 w 21"/>
                <a:gd name="T15" fmla="*/ 21 h 22"/>
                <a:gd name="T16" fmla="*/ 20 w 21"/>
                <a:gd name="T17" fmla="*/ 22 h 22"/>
                <a:gd name="T18" fmla="*/ 21 w 21"/>
                <a:gd name="T19" fmla="*/ 21 h 22"/>
                <a:gd name="T20" fmla="*/ 21 w 21"/>
                <a:gd name="T21" fmla="*/ 21 h 22"/>
                <a:gd name="T22" fmla="*/ 21 w 21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22">
                  <a:moveTo>
                    <a:pt x="21" y="20"/>
                  </a:moveTo>
                  <a:lnTo>
                    <a:pt x="21" y="20"/>
                  </a:lnTo>
                  <a:lnTo>
                    <a:pt x="21" y="2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1" y="21"/>
                  </a:lnTo>
                  <a:lnTo>
                    <a:pt x="21" y="21"/>
                  </a:lnTo>
                  <a:lnTo>
                    <a:pt x="21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4" name="Freeform 1004">
              <a:extLst>
                <a:ext uri="{FF2B5EF4-FFF2-40B4-BE49-F238E27FC236}">
                  <a16:creationId xmlns:a16="http://schemas.microsoft.com/office/drawing/2014/main" id="{B552D04D-DC72-4BA9-BFAF-B0E200EA8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975"/>
              <a:ext cx="5" cy="3"/>
            </a:xfrm>
            <a:custGeom>
              <a:avLst/>
              <a:gdLst>
                <a:gd name="T0" fmla="*/ 4 w 5"/>
                <a:gd name="T1" fmla="*/ 2 h 3"/>
                <a:gd name="T2" fmla="*/ 3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4 w 5"/>
                <a:gd name="T19" fmla="*/ 3 h 3"/>
                <a:gd name="T20" fmla="*/ 5 w 5"/>
                <a:gd name="T21" fmla="*/ 2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3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5" name="Freeform 1005">
              <a:extLst>
                <a:ext uri="{FF2B5EF4-FFF2-40B4-BE49-F238E27FC236}">
                  <a16:creationId xmlns:a16="http://schemas.microsoft.com/office/drawing/2014/main" id="{18AB079F-BBBC-4E52-825C-CC7348C09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976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6" name="Freeform 1006">
              <a:extLst>
                <a:ext uri="{FF2B5EF4-FFF2-40B4-BE49-F238E27FC236}">
                  <a16:creationId xmlns:a16="http://schemas.microsoft.com/office/drawing/2014/main" id="{0DE2DB39-F78D-4208-8770-2442BB14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4" y="3972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7" name="Freeform 1007">
              <a:extLst>
                <a:ext uri="{FF2B5EF4-FFF2-40B4-BE49-F238E27FC236}">
                  <a16:creationId xmlns:a16="http://schemas.microsoft.com/office/drawing/2014/main" id="{879F8303-8D87-47FC-8FFD-CC0B9B649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" y="3972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8" name="Freeform 1008">
              <a:extLst>
                <a:ext uri="{FF2B5EF4-FFF2-40B4-BE49-F238E27FC236}">
                  <a16:creationId xmlns:a16="http://schemas.microsoft.com/office/drawing/2014/main" id="{8F6850CC-EBE2-4F46-97C3-113A1B8F7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970"/>
              <a:ext cx="4" cy="3"/>
            </a:xfrm>
            <a:custGeom>
              <a:avLst/>
              <a:gdLst>
                <a:gd name="T0" fmla="*/ 1 w 4"/>
                <a:gd name="T1" fmla="*/ 2 h 3"/>
                <a:gd name="T2" fmla="*/ 0 w 4"/>
                <a:gd name="T3" fmla="*/ 2 h 3"/>
                <a:gd name="T4" fmla="*/ 1 w 4"/>
                <a:gd name="T5" fmla="*/ 2 h 3"/>
                <a:gd name="T6" fmla="*/ 3 w 4"/>
                <a:gd name="T7" fmla="*/ 3 h 3"/>
                <a:gd name="T8" fmla="*/ 4 w 4"/>
                <a:gd name="T9" fmla="*/ 2 h 3"/>
                <a:gd name="T10" fmla="*/ 2 w 4"/>
                <a:gd name="T11" fmla="*/ 0 h 3"/>
                <a:gd name="T12" fmla="*/ 2 w 4"/>
                <a:gd name="T13" fmla="*/ 0 h 3"/>
                <a:gd name="T14" fmla="*/ 2 w 4"/>
                <a:gd name="T15" fmla="*/ 0 h 3"/>
                <a:gd name="T16" fmla="*/ 1 w 4"/>
                <a:gd name="T17" fmla="*/ 0 h 3"/>
                <a:gd name="T18" fmla="*/ 0 w 4"/>
                <a:gd name="T19" fmla="*/ 0 h 3"/>
                <a:gd name="T20" fmla="*/ 0 w 4"/>
                <a:gd name="T21" fmla="*/ 1 h 3"/>
                <a:gd name="T22" fmla="*/ 1 w 4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3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29" name="Freeform 1009">
              <a:extLst>
                <a:ext uri="{FF2B5EF4-FFF2-40B4-BE49-F238E27FC236}">
                  <a16:creationId xmlns:a16="http://schemas.microsoft.com/office/drawing/2014/main" id="{F7B3BEAF-68AD-4279-B730-0A087C49F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1" y="3941"/>
              <a:ext cx="21" cy="31"/>
            </a:xfrm>
            <a:custGeom>
              <a:avLst/>
              <a:gdLst>
                <a:gd name="T0" fmla="*/ 0 w 21"/>
                <a:gd name="T1" fmla="*/ 2 h 31"/>
                <a:gd name="T2" fmla="*/ 2 w 21"/>
                <a:gd name="T3" fmla="*/ 1 h 31"/>
                <a:gd name="T4" fmla="*/ 0 w 21"/>
                <a:gd name="T5" fmla="*/ 2 h 31"/>
                <a:gd name="T6" fmla="*/ 19 w 21"/>
                <a:gd name="T7" fmla="*/ 31 h 31"/>
                <a:gd name="T8" fmla="*/ 21 w 21"/>
                <a:gd name="T9" fmla="*/ 29 h 31"/>
                <a:gd name="T10" fmla="*/ 2 w 21"/>
                <a:gd name="T11" fmla="*/ 0 h 31"/>
                <a:gd name="T12" fmla="*/ 0 w 21"/>
                <a:gd name="T13" fmla="*/ 1 h 31"/>
                <a:gd name="T14" fmla="*/ 2 w 21"/>
                <a:gd name="T15" fmla="*/ 0 h 31"/>
                <a:gd name="T16" fmla="*/ 1 w 21"/>
                <a:gd name="T17" fmla="*/ 0 h 31"/>
                <a:gd name="T18" fmla="*/ 0 w 21"/>
                <a:gd name="T19" fmla="*/ 0 h 31"/>
                <a:gd name="T20" fmla="*/ 0 w 21"/>
                <a:gd name="T21" fmla="*/ 1 h 31"/>
                <a:gd name="T22" fmla="*/ 0 w 21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31">
                  <a:moveTo>
                    <a:pt x="0" y="2"/>
                  </a:moveTo>
                  <a:lnTo>
                    <a:pt x="2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1" y="2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0" name="Freeform 1010">
              <a:extLst>
                <a:ext uri="{FF2B5EF4-FFF2-40B4-BE49-F238E27FC236}">
                  <a16:creationId xmlns:a16="http://schemas.microsoft.com/office/drawing/2014/main" id="{C51F8159-1F27-480D-BF45-017D62FB7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0" y="3942"/>
              <a:ext cx="3" cy="15"/>
            </a:xfrm>
            <a:custGeom>
              <a:avLst/>
              <a:gdLst>
                <a:gd name="T0" fmla="*/ 2 w 3"/>
                <a:gd name="T1" fmla="*/ 14 h 15"/>
                <a:gd name="T2" fmla="*/ 2 w 3"/>
                <a:gd name="T3" fmla="*/ 13 h 15"/>
                <a:gd name="T4" fmla="*/ 2 w 3"/>
                <a:gd name="T5" fmla="*/ 14 h 15"/>
                <a:gd name="T6" fmla="*/ 3 w 3"/>
                <a:gd name="T7" fmla="*/ 0 h 15"/>
                <a:gd name="T8" fmla="*/ 1 w 3"/>
                <a:gd name="T9" fmla="*/ 0 h 15"/>
                <a:gd name="T10" fmla="*/ 0 w 3"/>
                <a:gd name="T11" fmla="*/ 14 h 15"/>
                <a:gd name="T12" fmla="*/ 1 w 3"/>
                <a:gd name="T13" fmla="*/ 15 h 15"/>
                <a:gd name="T14" fmla="*/ 0 w 3"/>
                <a:gd name="T15" fmla="*/ 14 h 15"/>
                <a:gd name="T16" fmla="*/ 1 w 3"/>
                <a:gd name="T17" fmla="*/ 15 h 15"/>
                <a:gd name="T18" fmla="*/ 1 w 3"/>
                <a:gd name="T19" fmla="*/ 15 h 15"/>
                <a:gd name="T20" fmla="*/ 2 w 3"/>
                <a:gd name="T21" fmla="*/ 15 h 15"/>
                <a:gd name="T22" fmla="*/ 2 w 3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15">
                  <a:moveTo>
                    <a:pt x="2" y="14"/>
                  </a:moveTo>
                  <a:lnTo>
                    <a:pt x="2" y="13"/>
                  </a:lnTo>
                  <a:lnTo>
                    <a:pt x="2" y="14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1" name="Freeform 1011">
              <a:extLst>
                <a:ext uri="{FF2B5EF4-FFF2-40B4-BE49-F238E27FC236}">
                  <a16:creationId xmlns:a16="http://schemas.microsoft.com/office/drawing/2014/main" id="{32230C48-BA7E-47B9-9F29-78348A80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833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7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6 h 27"/>
                <a:gd name="T50" fmla="*/ 123 w 151"/>
                <a:gd name="T51" fmla="*/ 16 h 27"/>
                <a:gd name="T52" fmla="*/ 128 w 151"/>
                <a:gd name="T53" fmla="*/ 15 h 27"/>
                <a:gd name="T54" fmla="*/ 132 w 151"/>
                <a:gd name="T55" fmla="*/ 15 h 27"/>
                <a:gd name="T56" fmla="*/ 136 w 151"/>
                <a:gd name="T57" fmla="*/ 14 h 27"/>
                <a:gd name="T58" fmla="*/ 138 w 151"/>
                <a:gd name="T59" fmla="*/ 14 h 27"/>
                <a:gd name="T60" fmla="*/ 141 w 151"/>
                <a:gd name="T61" fmla="*/ 14 h 27"/>
                <a:gd name="T62" fmla="*/ 143 w 151"/>
                <a:gd name="T63" fmla="*/ 12 h 27"/>
                <a:gd name="T64" fmla="*/ 144 w 151"/>
                <a:gd name="T65" fmla="*/ 12 h 27"/>
                <a:gd name="T66" fmla="*/ 146 w 151"/>
                <a:gd name="T67" fmla="*/ 12 h 27"/>
                <a:gd name="T68" fmla="*/ 147 w 151"/>
                <a:gd name="T69" fmla="*/ 11 h 27"/>
                <a:gd name="T70" fmla="*/ 148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7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6"/>
                  </a:lnTo>
                  <a:lnTo>
                    <a:pt x="123" y="16"/>
                  </a:lnTo>
                  <a:lnTo>
                    <a:pt x="128" y="15"/>
                  </a:lnTo>
                  <a:lnTo>
                    <a:pt x="132" y="15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41" y="14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6" y="12"/>
                  </a:lnTo>
                  <a:lnTo>
                    <a:pt x="147" y="11"/>
                  </a:lnTo>
                  <a:lnTo>
                    <a:pt x="148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2" name="Freeform 1012">
              <a:extLst>
                <a:ext uri="{FF2B5EF4-FFF2-40B4-BE49-F238E27FC236}">
                  <a16:creationId xmlns:a16="http://schemas.microsoft.com/office/drawing/2014/main" id="{C88AC3EF-4744-41AA-BF3C-CA4A97A4D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2" y="3852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3" name="Freeform 1013">
              <a:extLst>
                <a:ext uri="{FF2B5EF4-FFF2-40B4-BE49-F238E27FC236}">
                  <a16:creationId xmlns:a16="http://schemas.microsoft.com/office/drawing/2014/main" id="{C1C52DAA-08BD-4ED4-9900-94028B41C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844"/>
              <a:ext cx="125" cy="17"/>
            </a:xfrm>
            <a:custGeom>
              <a:avLst/>
              <a:gdLst>
                <a:gd name="T0" fmla="*/ 123 w 125"/>
                <a:gd name="T1" fmla="*/ 0 h 17"/>
                <a:gd name="T2" fmla="*/ 122 w 125"/>
                <a:gd name="T3" fmla="*/ 0 h 17"/>
                <a:gd name="T4" fmla="*/ 117 w 125"/>
                <a:gd name="T5" fmla="*/ 1 h 17"/>
                <a:gd name="T6" fmla="*/ 111 w 125"/>
                <a:gd name="T7" fmla="*/ 3 h 17"/>
                <a:gd name="T8" fmla="*/ 102 w 125"/>
                <a:gd name="T9" fmla="*/ 4 h 17"/>
                <a:gd name="T10" fmla="*/ 93 w 125"/>
                <a:gd name="T11" fmla="*/ 5 h 17"/>
                <a:gd name="T12" fmla="*/ 83 w 125"/>
                <a:gd name="T13" fmla="*/ 6 h 17"/>
                <a:gd name="T14" fmla="*/ 72 w 125"/>
                <a:gd name="T15" fmla="*/ 7 h 17"/>
                <a:gd name="T16" fmla="*/ 60 w 125"/>
                <a:gd name="T17" fmla="*/ 8 h 17"/>
                <a:gd name="T18" fmla="*/ 49 w 125"/>
                <a:gd name="T19" fmla="*/ 10 h 17"/>
                <a:gd name="T20" fmla="*/ 38 w 125"/>
                <a:gd name="T21" fmla="*/ 11 h 17"/>
                <a:gd name="T22" fmla="*/ 28 w 125"/>
                <a:gd name="T23" fmla="*/ 12 h 17"/>
                <a:gd name="T24" fmla="*/ 18 w 125"/>
                <a:gd name="T25" fmla="*/ 13 h 17"/>
                <a:gd name="T26" fmla="*/ 11 w 125"/>
                <a:gd name="T27" fmla="*/ 14 h 17"/>
                <a:gd name="T28" fmla="*/ 4 w 125"/>
                <a:gd name="T29" fmla="*/ 14 h 17"/>
                <a:gd name="T30" fmla="*/ 1 w 125"/>
                <a:gd name="T31" fmla="*/ 15 h 17"/>
                <a:gd name="T32" fmla="*/ 0 w 125"/>
                <a:gd name="T33" fmla="*/ 15 h 17"/>
                <a:gd name="T34" fmla="*/ 1 w 125"/>
                <a:gd name="T35" fmla="*/ 17 h 17"/>
                <a:gd name="T36" fmla="*/ 4 w 125"/>
                <a:gd name="T37" fmla="*/ 16 h 17"/>
                <a:gd name="T38" fmla="*/ 11 w 125"/>
                <a:gd name="T39" fmla="*/ 16 h 17"/>
                <a:gd name="T40" fmla="*/ 19 w 125"/>
                <a:gd name="T41" fmla="*/ 15 h 17"/>
                <a:gd name="T42" fmla="*/ 28 w 125"/>
                <a:gd name="T43" fmla="*/ 14 h 17"/>
                <a:gd name="T44" fmla="*/ 38 w 125"/>
                <a:gd name="T45" fmla="*/ 13 h 17"/>
                <a:gd name="T46" fmla="*/ 49 w 125"/>
                <a:gd name="T47" fmla="*/ 12 h 17"/>
                <a:gd name="T48" fmla="*/ 60 w 125"/>
                <a:gd name="T49" fmla="*/ 10 h 17"/>
                <a:gd name="T50" fmla="*/ 72 w 125"/>
                <a:gd name="T51" fmla="*/ 9 h 17"/>
                <a:gd name="T52" fmla="*/ 83 w 125"/>
                <a:gd name="T53" fmla="*/ 8 h 17"/>
                <a:gd name="T54" fmla="*/ 93 w 125"/>
                <a:gd name="T55" fmla="*/ 7 h 17"/>
                <a:gd name="T56" fmla="*/ 102 w 125"/>
                <a:gd name="T57" fmla="*/ 6 h 17"/>
                <a:gd name="T58" fmla="*/ 111 w 125"/>
                <a:gd name="T59" fmla="*/ 5 h 17"/>
                <a:gd name="T60" fmla="*/ 118 w 125"/>
                <a:gd name="T61" fmla="*/ 4 h 17"/>
                <a:gd name="T62" fmla="*/ 122 w 125"/>
                <a:gd name="T63" fmla="*/ 3 h 17"/>
                <a:gd name="T64" fmla="*/ 125 w 125"/>
                <a:gd name="T65" fmla="*/ 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5" h="17">
                  <a:moveTo>
                    <a:pt x="125" y="3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3"/>
                  </a:lnTo>
                  <a:lnTo>
                    <a:pt x="107" y="3"/>
                  </a:lnTo>
                  <a:lnTo>
                    <a:pt x="102" y="4"/>
                  </a:lnTo>
                  <a:lnTo>
                    <a:pt x="98" y="4"/>
                  </a:lnTo>
                  <a:lnTo>
                    <a:pt x="93" y="5"/>
                  </a:lnTo>
                  <a:lnTo>
                    <a:pt x="89" y="5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6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7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5"/>
                  </a:lnTo>
                  <a:lnTo>
                    <a:pt x="111" y="5"/>
                  </a:lnTo>
                  <a:lnTo>
                    <a:pt x="115" y="4"/>
                  </a:lnTo>
                  <a:lnTo>
                    <a:pt x="118" y="4"/>
                  </a:lnTo>
                  <a:lnTo>
                    <a:pt x="120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5" y="3"/>
                  </a:lnTo>
                  <a:lnTo>
                    <a:pt x="125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4" name="Freeform 1014">
              <a:extLst>
                <a:ext uri="{FF2B5EF4-FFF2-40B4-BE49-F238E27FC236}">
                  <a16:creationId xmlns:a16="http://schemas.microsoft.com/office/drawing/2014/main" id="{38C79DE2-E1CF-42D7-995D-2D7F2A15A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6" y="3839"/>
              <a:ext cx="7" cy="8"/>
            </a:xfrm>
            <a:custGeom>
              <a:avLst/>
              <a:gdLst>
                <a:gd name="T0" fmla="*/ 7 w 7"/>
                <a:gd name="T1" fmla="*/ 0 h 8"/>
                <a:gd name="T2" fmla="*/ 5 w 7"/>
                <a:gd name="T3" fmla="*/ 0 h 8"/>
                <a:gd name="T4" fmla="*/ 5 w 7"/>
                <a:gd name="T5" fmla="*/ 1 h 8"/>
                <a:gd name="T6" fmla="*/ 5 w 7"/>
                <a:gd name="T7" fmla="*/ 2 h 8"/>
                <a:gd name="T8" fmla="*/ 5 w 7"/>
                <a:gd name="T9" fmla="*/ 2 h 8"/>
                <a:gd name="T10" fmla="*/ 5 w 7"/>
                <a:gd name="T11" fmla="*/ 3 h 8"/>
                <a:gd name="T12" fmla="*/ 4 w 7"/>
                <a:gd name="T13" fmla="*/ 3 h 8"/>
                <a:gd name="T14" fmla="*/ 4 w 7"/>
                <a:gd name="T15" fmla="*/ 4 h 8"/>
                <a:gd name="T16" fmla="*/ 3 w 7"/>
                <a:gd name="T17" fmla="*/ 4 h 8"/>
                <a:gd name="T18" fmla="*/ 0 w 7"/>
                <a:gd name="T19" fmla="*/ 5 h 8"/>
                <a:gd name="T20" fmla="*/ 2 w 7"/>
                <a:gd name="T21" fmla="*/ 8 h 8"/>
                <a:gd name="T22" fmla="*/ 4 w 7"/>
                <a:gd name="T23" fmla="*/ 6 h 8"/>
                <a:gd name="T24" fmla="*/ 5 w 7"/>
                <a:gd name="T25" fmla="*/ 6 h 8"/>
                <a:gd name="T26" fmla="*/ 6 w 7"/>
                <a:gd name="T27" fmla="*/ 5 h 8"/>
                <a:gd name="T28" fmla="*/ 6 w 7"/>
                <a:gd name="T29" fmla="*/ 4 h 8"/>
                <a:gd name="T30" fmla="*/ 7 w 7"/>
                <a:gd name="T31" fmla="*/ 3 h 8"/>
                <a:gd name="T32" fmla="*/ 7 w 7"/>
                <a:gd name="T33" fmla="*/ 2 h 8"/>
                <a:gd name="T34" fmla="*/ 7 w 7"/>
                <a:gd name="T35" fmla="*/ 1 h 8"/>
                <a:gd name="T36" fmla="*/ 7 w 7"/>
                <a:gd name="T37" fmla="*/ 0 h 8"/>
                <a:gd name="T38" fmla="*/ 7 w 7"/>
                <a:gd name="T3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8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3" y="4"/>
                  </a:lnTo>
                  <a:lnTo>
                    <a:pt x="0" y="5"/>
                  </a:lnTo>
                  <a:lnTo>
                    <a:pt x="2" y="8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5" name="Freeform 1015">
              <a:extLst>
                <a:ext uri="{FF2B5EF4-FFF2-40B4-BE49-F238E27FC236}">
                  <a16:creationId xmlns:a16="http://schemas.microsoft.com/office/drawing/2014/main" id="{D0CA67F0-3D26-4E5D-869A-18544F56D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832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6" name="Freeform 1016">
              <a:extLst>
                <a:ext uri="{FF2B5EF4-FFF2-40B4-BE49-F238E27FC236}">
                  <a16:creationId xmlns:a16="http://schemas.microsoft.com/office/drawing/2014/main" id="{E0C92E86-BCD1-4C02-B7ED-03CBC8AFF6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4" y="3832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7" name="Freeform 1017">
              <a:extLst>
                <a:ext uri="{FF2B5EF4-FFF2-40B4-BE49-F238E27FC236}">
                  <a16:creationId xmlns:a16="http://schemas.microsoft.com/office/drawing/2014/main" id="{9BE243F0-286E-488C-A859-FA3871CAF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" y="3678"/>
              <a:ext cx="158" cy="175"/>
            </a:xfrm>
            <a:custGeom>
              <a:avLst/>
              <a:gdLst>
                <a:gd name="T0" fmla="*/ 144 w 158"/>
                <a:gd name="T1" fmla="*/ 155 h 175"/>
                <a:gd name="T2" fmla="*/ 145 w 158"/>
                <a:gd name="T3" fmla="*/ 155 h 175"/>
                <a:gd name="T4" fmla="*/ 147 w 158"/>
                <a:gd name="T5" fmla="*/ 155 h 175"/>
                <a:gd name="T6" fmla="*/ 149 w 158"/>
                <a:gd name="T7" fmla="*/ 154 h 175"/>
                <a:gd name="T8" fmla="*/ 151 w 158"/>
                <a:gd name="T9" fmla="*/ 153 h 175"/>
                <a:gd name="T10" fmla="*/ 153 w 158"/>
                <a:gd name="T11" fmla="*/ 153 h 175"/>
                <a:gd name="T12" fmla="*/ 155 w 158"/>
                <a:gd name="T13" fmla="*/ 152 h 175"/>
                <a:gd name="T14" fmla="*/ 157 w 158"/>
                <a:gd name="T15" fmla="*/ 151 h 175"/>
                <a:gd name="T16" fmla="*/ 158 w 158"/>
                <a:gd name="T17" fmla="*/ 151 h 175"/>
                <a:gd name="T18" fmla="*/ 152 w 158"/>
                <a:gd name="T19" fmla="*/ 2 h 175"/>
                <a:gd name="T20" fmla="*/ 151 w 158"/>
                <a:gd name="T21" fmla="*/ 1 h 175"/>
                <a:gd name="T22" fmla="*/ 150 w 158"/>
                <a:gd name="T23" fmla="*/ 1 h 175"/>
                <a:gd name="T24" fmla="*/ 148 w 158"/>
                <a:gd name="T25" fmla="*/ 0 h 175"/>
                <a:gd name="T26" fmla="*/ 146 w 158"/>
                <a:gd name="T27" fmla="*/ 0 h 175"/>
                <a:gd name="T28" fmla="*/ 144 w 158"/>
                <a:gd name="T29" fmla="*/ 0 h 175"/>
                <a:gd name="T30" fmla="*/ 142 w 158"/>
                <a:gd name="T31" fmla="*/ 0 h 175"/>
                <a:gd name="T32" fmla="*/ 140 w 158"/>
                <a:gd name="T33" fmla="*/ 0 h 175"/>
                <a:gd name="T34" fmla="*/ 139 w 158"/>
                <a:gd name="T35" fmla="*/ 0 h 175"/>
                <a:gd name="T36" fmla="*/ 4 w 158"/>
                <a:gd name="T37" fmla="*/ 5 h 175"/>
                <a:gd name="T38" fmla="*/ 3 w 158"/>
                <a:gd name="T39" fmla="*/ 5 h 175"/>
                <a:gd name="T40" fmla="*/ 2 w 158"/>
                <a:gd name="T41" fmla="*/ 5 h 175"/>
                <a:gd name="T42" fmla="*/ 1 w 158"/>
                <a:gd name="T43" fmla="*/ 6 h 175"/>
                <a:gd name="T44" fmla="*/ 1 w 158"/>
                <a:gd name="T45" fmla="*/ 6 h 175"/>
                <a:gd name="T46" fmla="*/ 1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1 w 158"/>
                <a:gd name="T55" fmla="*/ 171 h 175"/>
                <a:gd name="T56" fmla="*/ 11 w 158"/>
                <a:gd name="T57" fmla="*/ 172 h 175"/>
                <a:gd name="T58" fmla="*/ 12 w 158"/>
                <a:gd name="T59" fmla="*/ 172 h 175"/>
                <a:gd name="T60" fmla="*/ 12 w 158"/>
                <a:gd name="T61" fmla="*/ 173 h 175"/>
                <a:gd name="T62" fmla="*/ 13 w 158"/>
                <a:gd name="T63" fmla="*/ 174 h 175"/>
                <a:gd name="T64" fmla="*/ 13 w 158"/>
                <a:gd name="T65" fmla="*/ 174 h 175"/>
                <a:gd name="T66" fmla="*/ 13 w 158"/>
                <a:gd name="T67" fmla="*/ 174 h 175"/>
                <a:gd name="T68" fmla="*/ 14 w 158"/>
                <a:gd name="T69" fmla="*/ 175 h 175"/>
                <a:gd name="T70" fmla="*/ 15 w 158"/>
                <a:gd name="T71" fmla="*/ 175 h 175"/>
                <a:gd name="T72" fmla="*/ 144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4" y="155"/>
                  </a:moveTo>
                  <a:lnTo>
                    <a:pt x="145" y="155"/>
                  </a:lnTo>
                  <a:lnTo>
                    <a:pt x="147" y="155"/>
                  </a:lnTo>
                  <a:lnTo>
                    <a:pt x="149" y="154"/>
                  </a:lnTo>
                  <a:lnTo>
                    <a:pt x="151" y="153"/>
                  </a:lnTo>
                  <a:lnTo>
                    <a:pt x="153" y="153"/>
                  </a:lnTo>
                  <a:lnTo>
                    <a:pt x="155" y="152"/>
                  </a:lnTo>
                  <a:lnTo>
                    <a:pt x="157" y="151"/>
                  </a:lnTo>
                  <a:lnTo>
                    <a:pt x="158" y="151"/>
                  </a:lnTo>
                  <a:lnTo>
                    <a:pt x="152" y="2"/>
                  </a:lnTo>
                  <a:lnTo>
                    <a:pt x="151" y="1"/>
                  </a:lnTo>
                  <a:lnTo>
                    <a:pt x="150" y="1"/>
                  </a:lnTo>
                  <a:lnTo>
                    <a:pt x="148" y="0"/>
                  </a:lnTo>
                  <a:lnTo>
                    <a:pt x="146" y="0"/>
                  </a:lnTo>
                  <a:lnTo>
                    <a:pt x="144" y="0"/>
                  </a:lnTo>
                  <a:lnTo>
                    <a:pt x="142" y="0"/>
                  </a:lnTo>
                  <a:lnTo>
                    <a:pt x="140" y="0"/>
                  </a:lnTo>
                  <a:lnTo>
                    <a:pt x="139" y="0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1" y="171"/>
                  </a:lnTo>
                  <a:lnTo>
                    <a:pt x="11" y="172"/>
                  </a:lnTo>
                  <a:lnTo>
                    <a:pt x="12" y="172"/>
                  </a:lnTo>
                  <a:lnTo>
                    <a:pt x="12" y="173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3" y="174"/>
                  </a:lnTo>
                  <a:lnTo>
                    <a:pt x="14" y="175"/>
                  </a:lnTo>
                  <a:lnTo>
                    <a:pt x="15" y="175"/>
                  </a:lnTo>
                  <a:lnTo>
                    <a:pt x="144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8" name="Freeform 1018">
              <a:extLst>
                <a:ext uri="{FF2B5EF4-FFF2-40B4-BE49-F238E27FC236}">
                  <a16:creationId xmlns:a16="http://schemas.microsoft.com/office/drawing/2014/main" id="{45EAC6FF-5FB1-4BAC-9E0F-F60BA6F9D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3828"/>
              <a:ext cx="15" cy="6"/>
            </a:xfrm>
            <a:custGeom>
              <a:avLst/>
              <a:gdLst>
                <a:gd name="T0" fmla="*/ 15 w 15"/>
                <a:gd name="T1" fmla="*/ 1 h 6"/>
                <a:gd name="T2" fmla="*/ 13 w 15"/>
                <a:gd name="T3" fmla="*/ 1 h 6"/>
                <a:gd name="T4" fmla="*/ 11 w 15"/>
                <a:gd name="T5" fmla="*/ 1 h 6"/>
                <a:gd name="T6" fmla="*/ 10 w 15"/>
                <a:gd name="T7" fmla="*/ 1 h 6"/>
                <a:gd name="T8" fmla="*/ 9 w 15"/>
                <a:gd name="T9" fmla="*/ 2 h 6"/>
                <a:gd name="T10" fmla="*/ 7 w 15"/>
                <a:gd name="T11" fmla="*/ 2 h 6"/>
                <a:gd name="T12" fmla="*/ 4 w 15"/>
                <a:gd name="T13" fmla="*/ 3 h 6"/>
                <a:gd name="T14" fmla="*/ 3 w 15"/>
                <a:gd name="T15" fmla="*/ 4 h 6"/>
                <a:gd name="T16" fmla="*/ 1 w 15"/>
                <a:gd name="T17" fmla="*/ 4 h 6"/>
                <a:gd name="T18" fmla="*/ 0 w 15"/>
                <a:gd name="T19" fmla="*/ 4 h 6"/>
                <a:gd name="T20" fmla="*/ 0 w 15"/>
                <a:gd name="T21" fmla="*/ 6 h 6"/>
                <a:gd name="T22" fmla="*/ 1 w 15"/>
                <a:gd name="T23" fmla="*/ 6 h 6"/>
                <a:gd name="T24" fmla="*/ 3 w 15"/>
                <a:gd name="T25" fmla="*/ 6 h 6"/>
                <a:gd name="T26" fmla="*/ 5 w 15"/>
                <a:gd name="T27" fmla="*/ 5 h 6"/>
                <a:gd name="T28" fmla="*/ 7 w 15"/>
                <a:gd name="T29" fmla="*/ 4 h 6"/>
                <a:gd name="T30" fmla="*/ 9 w 15"/>
                <a:gd name="T31" fmla="*/ 4 h 6"/>
                <a:gd name="T32" fmla="*/ 11 w 15"/>
                <a:gd name="T33" fmla="*/ 3 h 6"/>
                <a:gd name="T34" fmla="*/ 14 w 15"/>
                <a:gd name="T35" fmla="*/ 2 h 6"/>
                <a:gd name="T36" fmla="*/ 15 w 15"/>
                <a:gd name="T37" fmla="*/ 0 h 6"/>
                <a:gd name="T38" fmla="*/ 15 w 15"/>
                <a:gd name="T3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6">
                  <a:moveTo>
                    <a:pt x="15" y="1"/>
                  </a:moveTo>
                  <a:lnTo>
                    <a:pt x="13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3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5" y="5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3"/>
                  </a:lnTo>
                  <a:lnTo>
                    <a:pt x="14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39" name="Freeform 1019">
              <a:extLst>
                <a:ext uri="{FF2B5EF4-FFF2-40B4-BE49-F238E27FC236}">
                  <a16:creationId xmlns:a16="http://schemas.microsoft.com/office/drawing/2014/main" id="{E90732D7-84A6-475B-BECF-0AF95C3C9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2" y="3680"/>
              <a:ext cx="8" cy="149"/>
            </a:xfrm>
            <a:custGeom>
              <a:avLst/>
              <a:gdLst>
                <a:gd name="T0" fmla="*/ 2 w 8"/>
                <a:gd name="T1" fmla="*/ 0 h 149"/>
                <a:gd name="T2" fmla="*/ 0 w 8"/>
                <a:gd name="T3" fmla="*/ 0 h 149"/>
                <a:gd name="T4" fmla="*/ 0 w 8"/>
                <a:gd name="T5" fmla="*/ 0 h 149"/>
                <a:gd name="T6" fmla="*/ 6 w 8"/>
                <a:gd name="T7" fmla="*/ 149 h 149"/>
                <a:gd name="T8" fmla="*/ 8 w 8"/>
                <a:gd name="T9" fmla="*/ 149 h 149"/>
                <a:gd name="T10" fmla="*/ 2 w 8"/>
                <a:gd name="T11" fmla="*/ 0 h 149"/>
                <a:gd name="T12" fmla="*/ 2 w 8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9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6" y="149"/>
                  </a:lnTo>
                  <a:lnTo>
                    <a:pt x="8" y="14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0" name="Freeform 1020">
              <a:extLst>
                <a:ext uri="{FF2B5EF4-FFF2-40B4-BE49-F238E27FC236}">
                  <a16:creationId xmlns:a16="http://schemas.microsoft.com/office/drawing/2014/main" id="{C5A0144D-3ABB-4B7E-9CC2-ACB142EEB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0" y="3677"/>
              <a:ext cx="14" cy="3"/>
            </a:xfrm>
            <a:custGeom>
              <a:avLst/>
              <a:gdLst>
                <a:gd name="T0" fmla="*/ 0 w 14"/>
                <a:gd name="T1" fmla="*/ 0 h 3"/>
                <a:gd name="T2" fmla="*/ 0 w 14"/>
                <a:gd name="T3" fmla="*/ 1 h 3"/>
                <a:gd name="T4" fmla="*/ 1 w 14"/>
                <a:gd name="T5" fmla="*/ 1 h 3"/>
                <a:gd name="T6" fmla="*/ 3 w 14"/>
                <a:gd name="T7" fmla="*/ 1 h 3"/>
                <a:gd name="T8" fmla="*/ 5 w 14"/>
                <a:gd name="T9" fmla="*/ 1 h 3"/>
                <a:gd name="T10" fmla="*/ 7 w 14"/>
                <a:gd name="T11" fmla="*/ 2 h 3"/>
                <a:gd name="T12" fmla="*/ 9 w 14"/>
                <a:gd name="T13" fmla="*/ 2 h 3"/>
                <a:gd name="T14" fmla="*/ 11 w 14"/>
                <a:gd name="T15" fmla="*/ 3 h 3"/>
                <a:gd name="T16" fmla="*/ 12 w 14"/>
                <a:gd name="T17" fmla="*/ 3 h 3"/>
                <a:gd name="T18" fmla="*/ 12 w 14"/>
                <a:gd name="T19" fmla="*/ 3 h 3"/>
                <a:gd name="T20" fmla="*/ 14 w 14"/>
                <a:gd name="T21" fmla="*/ 3 h 3"/>
                <a:gd name="T22" fmla="*/ 13 w 14"/>
                <a:gd name="T23" fmla="*/ 1 h 3"/>
                <a:gd name="T24" fmla="*/ 11 w 14"/>
                <a:gd name="T25" fmla="*/ 1 h 3"/>
                <a:gd name="T26" fmla="*/ 9 w 14"/>
                <a:gd name="T27" fmla="*/ 1 h 3"/>
                <a:gd name="T28" fmla="*/ 8 w 14"/>
                <a:gd name="T29" fmla="*/ 0 h 3"/>
                <a:gd name="T30" fmla="*/ 5 w 14"/>
                <a:gd name="T31" fmla="*/ 0 h 3"/>
                <a:gd name="T32" fmla="*/ 3 w 14"/>
                <a:gd name="T33" fmla="*/ 0 h 3"/>
                <a:gd name="T34" fmla="*/ 1 w 14"/>
                <a:gd name="T35" fmla="*/ 0 h 3"/>
                <a:gd name="T36" fmla="*/ 0 w 14"/>
                <a:gd name="T37" fmla="*/ 0 h 3"/>
                <a:gd name="T38" fmla="*/ 0 w 14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3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3" y="1"/>
                  </a:lnTo>
                  <a:lnTo>
                    <a:pt x="5" y="1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3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1" y="1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1" name="Freeform 1021">
              <a:extLst>
                <a:ext uri="{FF2B5EF4-FFF2-40B4-BE49-F238E27FC236}">
                  <a16:creationId xmlns:a16="http://schemas.microsoft.com/office/drawing/2014/main" id="{88CD82AD-CBF0-4096-A186-C3ADD0894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5" y="3677"/>
              <a:ext cx="135" cy="7"/>
            </a:xfrm>
            <a:custGeom>
              <a:avLst/>
              <a:gdLst>
                <a:gd name="T0" fmla="*/ 0 w 135"/>
                <a:gd name="T1" fmla="*/ 5 h 7"/>
                <a:gd name="T2" fmla="*/ 0 w 135"/>
                <a:gd name="T3" fmla="*/ 7 h 7"/>
                <a:gd name="T4" fmla="*/ 135 w 135"/>
                <a:gd name="T5" fmla="*/ 1 h 7"/>
                <a:gd name="T6" fmla="*/ 135 w 135"/>
                <a:gd name="T7" fmla="*/ 0 h 7"/>
                <a:gd name="T8" fmla="*/ 0 w 135"/>
                <a:gd name="T9" fmla="*/ 5 h 7"/>
                <a:gd name="T10" fmla="*/ 0 w 135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7">
                  <a:moveTo>
                    <a:pt x="0" y="5"/>
                  </a:moveTo>
                  <a:lnTo>
                    <a:pt x="0" y="7"/>
                  </a:lnTo>
                  <a:lnTo>
                    <a:pt x="135" y="1"/>
                  </a:lnTo>
                  <a:lnTo>
                    <a:pt x="135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2" name="Freeform 1022">
              <a:extLst>
                <a:ext uri="{FF2B5EF4-FFF2-40B4-BE49-F238E27FC236}">
                  <a16:creationId xmlns:a16="http://schemas.microsoft.com/office/drawing/2014/main" id="{9A6706DA-A08C-4B34-94E6-218B73F3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682"/>
              <a:ext cx="5" cy="5"/>
            </a:xfrm>
            <a:custGeom>
              <a:avLst/>
              <a:gdLst>
                <a:gd name="T0" fmla="*/ 0 w 5"/>
                <a:gd name="T1" fmla="*/ 5 h 5"/>
                <a:gd name="T2" fmla="*/ 2 w 5"/>
                <a:gd name="T3" fmla="*/ 5 h 5"/>
                <a:gd name="T4" fmla="*/ 2 w 5"/>
                <a:gd name="T5" fmla="*/ 5 h 5"/>
                <a:gd name="T6" fmla="*/ 2 w 5"/>
                <a:gd name="T7" fmla="*/ 4 h 5"/>
                <a:gd name="T8" fmla="*/ 2 w 5"/>
                <a:gd name="T9" fmla="*/ 3 h 5"/>
                <a:gd name="T10" fmla="*/ 3 w 5"/>
                <a:gd name="T11" fmla="*/ 3 h 5"/>
                <a:gd name="T12" fmla="*/ 3 w 5"/>
                <a:gd name="T13" fmla="*/ 3 h 5"/>
                <a:gd name="T14" fmla="*/ 4 w 5"/>
                <a:gd name="T15" fmla="*/ 2 h 5"/>
                <a:gd name="T16" fmla="*/ 4 w 5"/>
                <a:gd name="T17" fmla="*/ 2 h 5"/>
                <a:gd name="T18" fmla="*/ 5 w 5"/>
                <a:gd name="T19" fmla="*/ 2 h 5"/>
                <a:gd name="T20" fmla="*/ 5 w 5"/>
                <a:gd name="T21" fmla="*/ 0 h 5"/>
                <a:gd name="T22" fmla="*/ 4 w 5"/>
                <a:gd name="T23" fmla="*/ 0 h 5"/>
                <a:gd name="T24" fmla="*/ 3 w 5"/>
                <a:gd name="T25" fmla="*/ 0 h 5"/>
                <a:gd name="T26" fmla="*/ 2 w 5"/>
                <a:gd name="T27" fmla="*/ 1 h 5"/>
                <a:gd name="T28" fmla="*/ 1 w 5"/>
                <a:gd name="T29" fmla="*/ 2 h 5"/>
                <a:gd name="T30" fmla="*/ 1 w 5"/>
                <a:gd name="T31" fmla="*/ 2 h 5"/>
                <a:gd name="T32" fmla="*/ 0 w 5"/>
                <a:gd name="T33" fmla="*/ 3 h 5"/>
                <a:gd name="T34" fmla="*/ 0 w 5"/>
                <a:gd name="T35" fmla="*/ 4 h 5"/>
                <a:gd name="T36" fmla="*/ 0 w 5"/>
                <a:gd name="T37" fmla="*/ 5 h 5"/>
                <a:gd name="T38" fmla="*/ 0 w 5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2" y="5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3" name="Freeform 1023">
              <a:extLst>
                <a:ext uri="{FF2B5EF4-FFF2-40B4-BE49-F238E27FC236}">
                  <a16:creationId xmlns:a16="http://schemas.microsoft.com/office/drawing/2014/main" id="{DF50FEFE-CDFB-44C3-9BEC-04D5C3AFB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" y="3687"/>
              <a:ext cx="13" cy="162"/>
            </a:xfrm>
            <a:custGeom>
              <a:avLst/>
              <a:gdLst>
                <a:gd name="T0" fmla="*/ 11 w 13"/>
                <a:gd name="T1" fmla="*/ 162 h 162"/>
                <a:gd name="T2" fmla="*/ 13 w 13"/>
                <a:gd name="T3" fmla="*/ 162 h 162"/>
                <a:gd name="T4" fmla="*/ 2 w 13"/>
                <a:gd name="T5" fmla="*/ 0 h 162"/>
                <a:gd name="T6" fmla="*/ 0 w 13"/>
                <a:gd name="T7" fmla="*/ 0 h 162"/>
                <a:gd name="T8" fmla="*/ 11 w 13"/>
                <a:gd name="T9" fmla="*/ 162 h 162"/>
                <a:gd name="T10" fmla="*/ 11 w 13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62">
                  <a:moveTo>
                    <a:pt x="11" y="162"/>
                  </a:moveTo>
                  <a:lnTo>
                    <a:pt x="13" y="162"/>
                  </a:lnTo>
                  <a:lnTo>
                    <a:pt x="2" y="0"/>
                  </a:lnTo>
                  <a:lnTo>
                    <a:pt x="0" y="0"/>
                  </a:lnTo>
                  <a:lnTo>
                    <a:pt x="11" y="162"/>
                  </a:lnTo>
                  <a:lnTo>
                    <a:pt x="11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4" name="Freeform 1024">
              <a:extLst>
                <a:ext uri="{FF2B5EF4-FFF2-40B4-BE49-F238E27FC236}">
                  <a16:creationId xmlns:a16="http://schemas.microsoft.com/office/drawing/2014/main" id="{279D4E73-DAE4-4942-A7C1-9FA5DD25C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1" y="3849"/>
              <a:ext cx="6" cy="5"/>
            </a:xfrm>
            <a:custGeom>
              <a:avLst/>
              <a:gdLst>
                <a:gd name="T0" fmla="*/ 6 w 6"/>
                <a:gd name="T1" fmla="*/ 5 h 5"/>
                <a:gd name="T2" fmla="*/ 5 w 6"/>
                <a:gd name="T3" fmla="*/ 3 h 5"/>
                <a:gd name="T4" fmla="*/ 4 w 6"/>
                <a:gd name="T5" fmla="*/ 3 h 5"/>
                <a:gd name="T6" fmla="*/ 4 w 6"/>
                <a:gd name="T7" fmla="*/ 2 h 5"/>
                <a:gd name="T8" fmla="*/ 3 w 6"/>
                <a:gd name="T9" fmla="*/ 2 h 5"/>
                <a:gd name="T10" fmla="*/ 3 w 6"/>
                <a:gd name="T11" fmla="*/ 2 h 5"/>
                <a:gd name="T12" fmla="*/ 3 w 6"/>
                <a:gd name="T13" fmla="*/ 1 h 5"/>
                <a:gd name="T14" fmla="*/ 2 w 6"/>
                <a:gd name="T15" fmla="*/ 1 h 5"/>
                <a:gd name="T16" fmla="*/ 2 w 6"/>
                <a:gd name="T17" fmla="*/ 0 h 5"/>
                <a:gd name="T18" fmla="*/ 2 w 6"/>
                <a:gd name="T19" fmla="*/ 0 h 5"/>
                <a:gd name="T20" fmla="*/ 0 w 6"/>
                <a:gd name="T21" fmla="*/ 0 h 5"/>
                <a:gd name="T22" fmla="*/ 0 w 6"/>
                <a:gd name="T23" fmla="*/ 1 h 5"/>
                <a:gd name="T24" fmla="*/ 1 w 6"/>
                <a:gd name="T25" fmla="*/ 2 h 5"/>
                <a:gd name="T26" fmla="*/ 1 w 6"/>
                <a:gd name="T27" fmla="*/ 3 h 5"/>
                <a:gd name="T28" fmla="*/ 2 w 6"/>
                <a:gd name="T29" fmla="*/ 3 h 5"/>
                <a:gd name="T30" fmla="*/ 3 w 6"/>
                <a:gd name="T31" fmla="*/ 4 h 5"/>
                <a:gd name="T32" fmla="*/ 3 w 6"/>
                <a:gd name="T33" fmla="*/ 4 h 5"/>
                <a:gd name="T34" fmla="*/ 4 w 6"/>
                <a:gd name="T35" fmla="*/ 5 h 5"/>
                <a:gd name="T36" fmla="*/ 5 w 6"/>
                <a:gd name="T37" fmla="*/ 5 h 5"/>
                <a:gd name="T38" fmla="*/ 6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5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5" name="Freeform 1025">
              <a:extLst>
                <a:ext uri="{FF2B5EF4-FFF2-40B4-BE49-F238E27FC236}">
                  <a16:creationId xmlns:a16="http://schemas.microsoft.com/office/drawing/2014/main" id="{22E073AE-E752-494F-9EB4-DF36A0620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" y="3832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6" name="Freeform 1026">
              <a:extLst>
                <a:ext uri="{FF2B5EF4-FFF2-40B4-BE49-F238E27FC236}">
                  <a16:creationId xmlns:a16="http://schemas.microsoft.com/office/drawing/2014/main" id="{9A9A1715-A2B2-437C-B46C-6BBEC4D94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4" y="3692"/>
              <a:ext cx="132" cy="137"/>
            </a:xfrm>
            <a:custGeom>
              <a:avLst/>
              <a:gdLst>
                <a:gd name="T0" fmla="*/ 132 w 132"/>
                <a:gd name="T1" fmla="*/ 122 h 137"/>
                <a:gd name="T2" fmla="*/ 128 w 132"/>
                <a:gd name="T3" fmla="*/ 0 h 137"/>
                <a:gd name="T4" fmla="*/ 0 w 132"/>
                <a:gd name="T5" fmla="*/ 6 h 137"/>
                <a:gd name="T6" fmla="*/ 10 w 132"/>
                <a:gd name="T7" fmla="*/ 137 h 137"/>
                <a:gd name="T8" fmla="*/ 132 w 132"/>
                <a:gd name="T9" fmla="*/ 122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2"/>
                  </a:moveTo>
                  <a:lnTo>
                    <a:pt x="128" y="0"/>
                  </a:lnTo>
                  <a:lnTo>
                    <a:pt x="0" y="6"/>
                  </a:lnTo>
                  <a:lnTo>
                    <a:pt x="10" y="137"/>
                  </a:lnTo>
                  <a:lnTo>
                    <a:pt x="132" y="122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7" name="Freeform 1027">
              <a:extLst>
                <a:ext uri="{FF2B5EF4-FFF2-40B4-BE49-F238E27FC236}">
                  <a16:creationId xmlns:a16="http://schemas.microsoft.com/office/drawing/2014/main" id="{C4583D17-8B50-4890-A68B-9F7A61C51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3691"/>
              <a:ext cx="6" cy="123"/>
            </a:xfrm>
            <a:custGeom>
              <a:avLst/>
              <a:gdLst>
                <a:gd name="T0" fmla="*/ 1 w 6"/>
                <a:gd name="T1" fmla="*/ 0 h 123"/>
                <a:gd name="T2" fmla="*/ 1 w 6"/>
                <a:gd name="T3" fmla="*/ 2 h 123"/>
                <a:gd name="T4" fmla="*/ 0 w 6"/>
                <a:gd name="T5" fmla="*/ 1 h 123"/>
                <a:gd name="T6" fmla="*/ 4 w 6"/>
                <a:gd name="T7" fmla="*/ 123 h 123"/>
                <a:gd name="T8" fmla="*/ 6 w 6"/>
                <a:gd name="T9" fmla="*/ 123 h 123"/>
                <a:gd name="T10" fmla="*/ 2 w 6"/>
                <a:gd name="T11" fmla="*/ 1 h 123"/>
                <a:gd name="T12" fmla="*/ 1 w 6"/>
                <a:gd name="T13" fmla="*/ 0 h 123"/>
                <a:gd name="T14" fmla="*/ 2 w 6"/>
                <a:gd name="T15" fmla="*/ 1 h 123"/>
                <a:gd name="T16" fmla="*/ 2 w 6"/>
                <a:gd name="T17" fmla="*/ 0 h 123"/>
                <a:gd name="T18" fmla="*/ 1 w 6"/>
                <a:gd name="T1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3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8" name="Freeform 1028">
              <a:extLst>
                <a:ext uri="{FF2B5EF4-FFF2-40B4-BE49-F238E27FC236}">
                  <a16:creationId xmlns:a16="http://schemas.microsoft.com/office/drawing/2014/main" id="{A8C84403-3C3F-4D2C-8DA5-50B1460B5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691"/>
              <a:ext cx="129" cy="8"/>
            </a:xfrm>
            <a:custGeom>
              <a:avLst/>
              <a:gdLst>
                <a:gd name="T0" fmla="*/ 0 w 129"/>
                <a:gd name="T1" fmla="*/ 7 h 8"/>
                <a:gd name="T2" fmla="*/ 1 w 129"/>
                <a:gd name="T3" fmla="*/ 7 h 8"/>
                <a:gd name="T4" fmla="*/ 1 w 129"/>
                <a:gd name="T5" fmla="*/ 8 h 8"/>
                <a:gd name="T6" fmla="*/ 129 w 129"/>
                <a:gd name="T7" fmla="*/ 2 h 8"/>
                <a:gd name="T8" fmla="*/ 129 w 129"/>
                <a:gd name="T9" fmla="*/ 0 h 8"/>
                <a:gd name="T10" fmla="*/ 1 w 129"/>
                <a:gd name="T11" fmla="*/ 6 h 8"/>
                <a:gd name="T12" fmla="*/ 0 w 129"/>
                <a:gd name="T13" fmla="*/ 7 h 8"/>
                <a:gd name="T14" fmla="*/ 1 w 129"/>
                <a:gd name="T15" fmla="*/ 6 h 8"/>
                <a:gd name="T16" fmla="*/ 0 w 129"/>
                <a:gd name="T17" fmla="*/ 6 h 8"/>
                <a:gd name="T18" fmla="*/ 0 w 129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8">
                  <a:moveTo>
                    <a:pt x="0" y="7"/>
                  </a:moveTo>
                  <a:lnTo>
                    <a:pt x="1" y="7"/>
                  </a:lnTo>
                  <a:lnTo>
                    <a:pt x="1" y="8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6"/>
                  </a:lnTo>
                  <a:lnTo>
                    <a:pt x="0" y="7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49" name="Freeform 1029">
              <a:extLst>
                <a:ext uri="{FF2B5EF4-FFF2-40B4-BE49-F238E27FC236}">
                  <a16:creationId xmlns:a16="http://schemas.microsoft.com/office/drawing/2014/main" id="{0E6365F0-D4DB-4BB8-BA88-BE0B081B8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3" y="3698"/>
              <a:ext cx="12" cy="132"/>
            </a:xfrm>
            <a:custGeom>
              <a:avLst/>
              <a:gdLst>
                <a:gd name="T0" fmla="*/ 11 w 12"/>
                <a:gd name="T1" fmla="*/ 132 h 132"/>
                <a:gd name="T2" fmla="*/ 11 w 12"/>
                <a:gd name="T3" fmla="*/ 130 h 132"/>
                <a:gd name="T4" fmla="*/ 12 w 12"/>
                <a:gd name="T5" fmla="*/ 131 h 132"/>
                <a:gd name="T6" fmla="*/ 1 w 12"/>
                <a:gd name="T7" fmla="*/ 0 h 132"/>
                <a:gd name="T8" fmla="*/ 0 w 12"/>
                <a:gd name="T9" fmla="*/ 0 h 132"/>
                <a:gd name="T10" fmla="*/ 10 w 12"/>
                <a:gd name="T11" fmla="*/ 131 h 132"/>
                <a:gd name="T12" fmla="*/ 11 w 12"/>
                <a:gd name="T13" fmla="*/ 132 h 132"/>
                <a:gd name="T14" fmla="*/ 10 w 12"/>
                <a:gd name="T15" fmla="*/ 131 h 132"/>
                <a:gd name="T16" fmla="*/ 10 w 12"/>
                <a:gd name="T17" fmla="*/ 132 h 132"/>
                <a:gd name="T18" fmla="*/ 11 w 12"/>
                <a:gd name="T19" fmla="*/ 132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2">
                  <a:moveTo>
                    <a:pt x="11" y="132"/>
                  </a:moveTo>
                  <a:lnTo>
                    <a:pt x="11" y="130"/>
                  </a:lnTo>
                  <a:lnTo>
                    <a:pt x="12" y="13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1"/>
                  </a:lnTo>
                  <a:lnTo>
                    <a:pt x="11" y="132"/>
                  </a:lnTo>
                  <a:lnTo>
                    <a:pt x="10" y="131"/>
                  </a:lnTo>
                  <a:lnTo>
                    <a:pt x="10" y="132"/>
                  </a:lnTo>
                  <a:lnTo>
                    <a:pt x="11" y="1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0" name="Freeform 1030">
              <a:extLst>
                <a:ext uri="{FF2B5EF4-FFF2-40B4-BE49-F238E27FC236}">
                  <a16:creationId xmlns:a16="http://schemas.microsoft.com/office/drawing/2014/main" id="{69707E85-E78A-4623-BC83-E887B12F8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4" y="3813"/>
              <a:ext cx="123" cy="17"/>
            </a:xfrm>
            <a:custGeom>
              <a:avLst/>
              <a:gdLst>
                <a:gd name="T0" fmla="*/ 123 w 123"/>
                <a:gd name="T1" fmla="*/ 1 h 17"/>
                <a:gd name="T2" fmla="*/ 121 w 123"/>
                <a:gd name="T3" fmla="*/ 1 h 17"/>
                <a:gd name="T4" fmla="*/ 122 w 123"/>
                <a:gd name="T5" fmla="*/ 0 h 17"/>
                <a:gd name="T6" fmla="*/ 0 w 123"/>
                <a:gd name="T7" fmla="*/ 15 h 17"/>
                <a:gd name="T8" fmla="*/ 0 w 123"/>
                <a:gd name="T9" fmla="*/ 17 h 17"/>
                <a:gd name="T10" fmla="*/ 122 w 123"/>
                <a:gd name="T11" fmla="*/ 2 h 17"/>
                <a:gd name="T12" fmla="*/ 123 w 123"/>
                <a:gd name="T13" fmla="*/ 1 h 17"/>
                <a:gd name="T14" fmla="*/ 122 w 123"/>
                <a:gd name="T15" fmla="*/ 2 h 17"/>
                <a:gd name="T16" fmla="*/ 123 w 123"/>
                <a:gd name="T17" fmla="*/ 1 h 17"/>
                <a:gd name="T18" fmla="*/ 123 w 123"/>
                <a:gd name="T19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7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1" name="Freeform 1031">
              <a:extLst>
                <a:ext uri="{FF2B5EF4-FFF2-40B4-BE49-F238E27FC236}">
                  <a16:creationId xmlns:a16="http://schemas.microsoft.com/office/drawing/2014/main" id="{7FC33EEB-802E-4BFB-8383-7779525DB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899"/>
              <a:ext cx="47" cy="14"/>
            </a:xfrm>
            <a:custGeom>
              <a:avLst/>
              <a:gdLst>
                <a:gd name="T0" fmla="*/ 47 w 47"/>
                <a:gd name="T1" fmla="*/ 0 h 14"/>
                <a:gd name="T2" fmla="*/ 0 w 47"/>
                <a:gd name="T3" fmla="*/ 8 h 14"/>
                <a:gd name="T4" fmla="*/ 0 w 47"/>
                <a:gd name="T5" fmla="*/ 14 h 14"/>
                <a:gd name="T6" fmla="*/ 46 w 47"/>
                <a:gd name="T7" fmla="*/ 7 h 14"/>
                <a:gd name="T8" fmla="*/ 47 w 47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4">
                  <a:moveTo>
                    <a:pt x="47" y="0"/>
                  </a:moveTo>
                  <a:lnTo>
                    <a:pt x="0" y="8"/>
                  </a:lnTo>
                  <a:lnTo>
                    <a:pt x="0" y="14"/>
                  </a:lnTo>
                  <a:lnTo>
                    <a:pt x="46" y="7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2" name="Freeform 1032">
              <a:extLst>
                <a:ext uri="{FF2B5EF4-FFF2-40B4-BE49-F238E27FC236}">
                  <a16:creationId xmlns:a16="http://schemas.microsoft.com/office/drawing/2014/main" id="{C005BF57-77C8-452E-9F88-6684D2DCF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898"/>
              <a:ext cx="49" cy="10"/>
            </a:xfrm>
            <a:custGeom>
              <a:avLst/>
              <a:gdLst>
                <a:gd name="T0" fmla="*/ 0 w 49"/>
                <a:gd name="T1" fmla="*/ 9 h 10"/>
                <a:gd name="T2" fmla="*/ 3 w 49"/>
                <a:gd name="T3" fmla="*/ 9 h 10"/>
                <a:gd name="T4" fmla="*/ 2 w 49"/>
                <a:gd name="T5" fmla="*/ 10 h 10"/>
                <a:gd name="T6" fmla="*/ 49 w 49"/>
                <a:gd name="T7" fmla="*/ 2 h 10"/>
                <a:gd name="T8" fmla="*/ 48 w 49"/>
                <a:gd name="T9" fmla="*/ 0 h 10"/>
                <a:gd name="T10" fmla="*/ 2 w 49"/>
                <a:gd name="T11" fmla="*/ 8 h 10"/>
                <a:gd name="T12" fmla="*/ 0 w 49"/>
                <a:gd name="T13" fmla="*/ 9 h 10"/>
                <a:gd name="T14" fmla="*/ 2 w 49"/>
                <a:gd name="T15" fmla="*/ 8 h 10"/>
                <a:gd name="T16" fmla="*/ 0 w 49"/>
                <a:gd name="T17" fmla="*/ 8 h 10"/>
                <a:gd name="T18" fmla="*/ 0 w 49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0" y="9"/>
                  </a:moveTo>
                  <a:lnTo>
                    <a:pt x="3" y="9"/>
                  </a:lnTo>
                  <a:lnTo>
                    <a:pt x="2" y="10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2" y="8"/>
                  </a:lnTo>
                  <a:lnTo>
                    <a:pt x="0" y="9"/>
                  </a:lnTo>
                  <a:lnTo>
                    <a:pt x="2" y="8"/>
                  </a:lnTo>
                  <a:lnTo>
                    <a:pt x="0" y="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3" name="Freeform 1033">
              <a:extLst>
                <a:ext uri="{FF2B5EF4-FFF2-40B4-BE49-F238E27FC236}">
                  <a16:creationId xmlns:a16="http://schemas.microsoft.com/office/drawing/2014/main" id="{9371A85E-9A5B-42D5-ADAE-7317F7B10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7" y="3907"/>
              <a:ext cx="3" cy="7"/>
            </a:xfrm>
            <a:custGeom>
              <a:avLst/>
              <a:gdLst>
                <a:gd name="T0" fmla="*/ 2 w 3"/>
                <a:gd name="T1" fmla="*/ 7 h 7"/>
                <a:gd name="T2" fmla="*/ 2 w 3"/>
                <a:gd name="T3" fmla="*/ 5 h 7"/>
                <a:gd name="T4" fmla="*/ 3 w 3"/>
                <a:gd name="T5" fmla="*/ 6 h 7"/>
                <a:gd name="T6" fmla="*/ 3 w 3"/>
                <a:gd name="T7" fmla="*/ 0 h 7"/>
                <a:gd name="T8" fmla="*/ 0 w 3"/>
                <a:gd name="T9" fmla="*/ 0 h 7"/>
                <a:gd name="T10" fmla="*/ 0 w 3"/>
                <a:gd name="T11" fmla="*/ 6 h 7"/>
                <a:gd name="T12" fmla="*/ 2 w 3"/>
                <a:gd name="T13" fmla="*/ 7 h 7"/>
                <a:gd name="T14" fmla="*/ 0 w 3"/>
                <a:gd name="T15" fmla="*/ 6 h 7"/>
                <a:gd name="T16" fmla="*/ 0 w 3"/>
                <a:gd name="T17" fmla="*/ 7 h 7"/>
                <a:gd name="T18" fmla="*/ 2 w 3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2" y="7"/>
                  </a:moveTo>
                  <a:lnTo>
                    <a:pt x="2" y="5"/>
                  </a:lnTo>
                  <a:lnTo>
                    <a:pt x="3" y="6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7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4" name="Freeform 1034">
              <a:extLst>
                <a:ext uri="{FF2B5EF4-FFF2-40B4-BE49-F238E27FC236}">
                  <a16:creationId xmlns:a16="http://schemas.microsoft.com/office/drawing/2014/main" id="{A6691CB6-FD93-44F5-AD0F-35B7C59DB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9" y="3904"/>
              <a:ext cx="48" cy="10"/>
            </a:xfrm>
            <a:custGeom>
              <a:avLst/>
              <a:gdLst>
                <a:gd name="T0" fmla="*/ 48 w 48"/>
                <a:gd name="T1" fmla="*/ 2 h 10"/>
                <a:gd name="T2" fmla="*/ 45 w 48"/>
                <a:gd name="T3" fmla="*/ 2 h 10"/>
                <a:gd name="T4" fmla="*/ 46 w 48"/>
                <a:gd name="T5" fmla="*/ 0 h 10"/>
                <a:gd name="T6" fmla="*/ 0 w 48"/>
                <a:gd name="T7" fmla="*/ 8 h 10"/>
                <a:gd name="T8" fmla="*/ 0 w 48"/>
                <a:gd name="T9" fmla="*/ 10 h 10"/>
                <a:gd name="T10" fmla="*/ 47 w 48"/>
                <a:gd name="T11" fmla="*/ 3 h 10"/>
                <a:gd name="T12" fmla="*/ 47 w 48"/>
                <a:gd name="T13" fmla="*/ 2 h 10"/>
                <a:gd name="T14" fmla="*/ 47 w 48"/>
                <a:gd name="T15" fmla="*/ 3 h 10"/>
                <a:gd name="T16" fmla="*/ 47 w 48"/>
                <a:gd name="T17" fmla="*/ 3 h 10"/>
                <a:gd name="T18" fmla="*/ 48 w 48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10">
                  <a:moveTo>
                    <a:pt x="48" y="2"/>
                  </a:moveTo>
                  <a:lnTo>
                    <a:pt x="45" y="2"/>
                  </a:lnTo>
                  <a:lnTo>
                    <a:pt x="46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7" y="3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5" name="Freeform 1035">
              <a:extLst>
                <a:ext uri="{FF2B5EF4-FFF2-40B4-BE49-F238E27FC236}">
                  <a16:creationId xmlns:a16="http://schemas.microsoft.com/office/drawing/2014/main" id="{B04B71AB-6140-499C-8DE4-A72AA9416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" y="3898"/>
              <a:ext cx="3" cy="8"/>
            </a:xfrm>
            <a:custGeom>
              <a:avLst/>
              <a:gdLst>
                <a:gd name="T0" fmla="*/ 1 w 3"/>
                <a:gd name="T1" fmla="*/ 0 h 8"/>
                <a:gd name="T2" fmla="*/ 2 w 3"/>
                <a:gd name="T3" fmla="*/ 2 h 8"/>
                <a:gd name="T4" fmla="*/ 1 w 3"/>
                <a:gd name="T5" fmla="*/ 1 h 8"/>
                <a:gd name="T6" fmla="*/ 0 w 3"/>
                <a:gd name="T7" fmla="*/ 8 h 8"/>
                <a:gd name="T8" fmla="*/ 2 w 3"/>
                <a:gd name="T9" fmla="*/ 8 h 8"/>
                <a:gd name="T10" fmla="*/ 3 w 3"/>
                <a:gd name="T11" fmla="*/ 1 h 8"/>
                <a:gd name="T12" fmla="*/ 1 w 3"/>
                <a:gd name="T13" fmla="*/ 0 h 8"/>
                <a:gd name="T14" fmla="*/ 3 w 3"/>
                <a:gd name="T15" fmla="*/ 1 h 8"/>
                <a:gd name="T16" fmla="*/ 3 w 3"/>
                <a:gd name="T17" fmla="*/ 0 h 8"/>
                <a:gd name="T18" fmla="*/ 1 w 3"/>
                <a:gd name="T1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8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8"/>
                  </a:lnTo>
                  <a:lnTo>
                    <a:pt x="2" y="8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6" name="Freeform 1036">
              <a:extLst>
                <a:ext uri="{FF2B5EF4-FFF2-40B4-BE49-F238E27FC236}">
                  <a16:creationId xmlns:a16="http://schemas.microsoft.com/office/drawing/2014/main" id="{24639A60-C670-4130-AE75-676AD21A2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897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7" name="Freeform 1037">
              <a:extLst>
                <a:ext uri="{FF2B5EF4-FFF2-40B4-BE49-F238E27FC236}">
                  <a16:creationId xmlns:a16="http://schemas.microsoft.com/office/drawing/2014/main" id="{D88A5704-5147-4EE0-A31B-967352084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3" y="389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58" name="Rectangle 1038">
              <a:extLst>
                <a:ext uri="{FF2B5EF4-FFF2-40B4-BE49-F238E27FC236}">
                  <a16:creationId xmlns:a16="http://schemas.microsoft.com/office/drawing/2014/main" id="{CBF1F210-15C1-48F0-A5E1-E697CB2ADF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93" y="3678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759" name="Rectangle 1039">
            <a:extLst>
              <a:ext uri="{FF2B5EF4-FFF2-40B4-BE49-F238E27FC236}">
                <a16:creationId xmlns:a16="http://schemas.microsoft.com/office/drawing/2014/main" id="{FC7680B9-B563-4738-87BB-69ADBFFBAA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8138" y="5910263"/>
            <a:ext cx="504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760" name="Rectangle 1040">
            <a:extLst>
              <a:ext uri="{FF2B5EF4-FFF2-40B4-BE49-F238E27FC236}">
                <a16:creationId xmlns:a16="http://schemas.microsoft.com/office/drawing/2014/main" id="{6DC0C9CA-7BB7-4C37-A028-3B4D261A6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1438" y="5502275"/>
            <a:ext cx="50482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919" name="Text Box 1041">
            <a:extLst>
              <a:ext uri="{FF2B5EF4-FFF2-40B4-BE49-F238E27FC236}">
                <a16:creationId xmlns:a16="http://schemas.microsoft.com/office/drawing/2014/main" id="{4CBA7880-A800-4DBC-8BF3-60F164403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4267200"/>
            <a:ext cx="8064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Network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 router</a:t>
            </a:r>
          </a:p>
        </p:txBody>
      </p:sp>
      <p:sp>
        <p:nvSpPr>
          <p:cNvPr id="37920" name="Text Box 1042">
            <a:extLst>
              <a:ext uri="{FF2B5EF4-FFF2-40B4-BE49-F238E27FC236}">
                <a16:creationId xmlns:a16="http://schemas.microsoft.com/office/drawing/2014/main" id="{1A6E5251-5340-4862-9C87-D89A57CA8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562600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LAN</a:t>
            </a:r>
          </a:p>
        </p:txBody>
      </p:sp>
      <p:grpSp>
        <p:nvGrpSpPr>
          <p:cNvPr id="37921" name="Group 1043">
            <a:extLst>
              <a:ext uri="{FF2B5EF4-FFF2-40B4-BE49-F238E27FC236}">
                <a16:creationId xmlns:a16="http://schemas.microsoft.com/office/drawing/2014/main" id="{62EEDF47-DDF7-42A6-B095-074C3531B528}"/>
              </a:ext>
            </a:extLst>
          </p:cNvPr>
          <p:cNvGrpSpPr>
            <a:grpSpLocks/>
          </p:cNvGrpSpPr>
          <p:nvPr/>
        </p:nvGrpSpPr>
        <p:grpSpPr bwMode="auto">
          <a:xfrm>
            <a:off x="158750" y="3460750"/>
            <a:ext cx="265113" cy="685800"/>
            <a:chOff x="2428" y="1688"/>
            <a:chExt cx="577" cy="1890"/>
          </a:xfrm>
        </p:grpSpPr>
        <p:sp>
          <p:nvSpPr>
            <p:cNvPr id="31764" name="Freeform 1044">
              <a:extLst>
                <a:ext uri="{FF2B5EF4-FFF2-40B4-BE49-F238E27FC236}">
                  <a16:creationId xmlns:a16="http://schemas.microsoft.com/office/drawing/2014/main" id="{9872B5CE-43BE-4E71-A6CD-C06B8DD3C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697"/>
              <a:ext cx="563" cy="1868"/>
            </a:xfrm>
            <a:custGeom>
              <a:avLst/>
              <a:gdLst>
                <a:gd name="T0" fmla="*/ 258 w 561"/>
                <a:gd name="T1" fmla="*/ 0 h 1868"/>
                <a:gd name="T2" fmla="*/ 429 w 561"/>
                <a:gd name="T3" fmla="*/ 19 h 1868"/>
                <a:gd name="T4" fmla="*/ 501 w 561"/>
                <a:gd name="T5" fmla="*/ 78 h 1868"/>
                <a:gd name="T6" fmla="*/ 548 w 561"/>
                <a:gd name="T7" fmla="*/ 322 h 1868"/>
                <a:gd name="T8" fmla="*/ 561 w 561"/>
                <a:gd name="T9" fmla="*/ 864 h 1868"/>
                <a:gd name="T10" fmla="*/ 533 w 561"/>
                <a:gd name="T11" fmla="*/ 1573 h 1868"/>
                <a:gd name="T12" fmla="*/ 516 w 561"/>
                <a:gd name="T13" fmla="*/ 1788 h 1868"/>
                <a:gd name="T14" fmla="*/ 475 w 561"/>
                <a:gd name="T15" fmla="*/ 1839 h 1868"/>
                <a:gd name="T16" fmla="*/ 406 w 561"/>
                <a:gd name="T17" fmla="*/ 1868 h 1868"/>
                <a:gd name="T18" fmla="*/ 309 w 561"/>
                <a:gd name="T19" fmla="*/ 1861 h 1868"/>
                <a:gd name="T20" fmla="*/ 160 w 561"/>
                <a:gd name="T21" fmla="*/ 1851 h 1868"/>
                <a:gd name="T22" fmla="*/ 28 w 561"/>
                <a:gd name="T23" fmla="*/ 1800 h 1868"/>
                <a:gd name="T24" fmla="*/ 0 w 561"/>
                <a:gd name="T25" fmla="*/ 1769 h 1868"/>
                <a:gd name="T26" fmla="*/ 38 w 561"/>
                <a:gd name="T27" fmla="*/ 1466 h 1868"/>
                <a:gd name="T28" fmla="*/ 60 w 561"/>
                <a:gd name="T29" fmla="*/ 991 h 1868"/>
                <a:gd name="T30" fmla="*/ 67 w 561"/>
                <a:gd name="T31" fmla="*/ 703 h 1868"/>
                <a:gd name="T32" fmla="*/ 69 w 561"/>
                <a:gd name="T33" fmla="*/ 473 h 1868"/>
                <a:gd name="T34" fmla="*/ 13 w 561"/>
                <a:gd name="T35" fmla="*/ 407 h 1868"/>
                <a:gd name="T36" fmla="*/ 3 w 561"/>
                <a:gd name="T37" fmla="*/ 325 h 1868"/>
                <a:gd name="T38" fmla="*/ 13 w 561"/>
                <a:gd name="T39" fmla="*/ 188 h 1868"/>
                <a:gd name="T40" fmla="*/ 13 w 561"/>
                <a:gd name="T41" fmla="*/ 110 h 1868"/>
                <a:gd name="T42" fmla="*/ 50 w 561"/>
                <a:gd name="T43" fmla="*/ 69 h 1868"/>
                <a:gd name="T44" fmla="*/ 157 w 561"/>
                <a:gd name="T45" fmla="*/ 31 h 1868"/>
                <a:gd name="T46" fmla="*/ 224 w 561"/>
                <a:gd name="T47" fmla="*/ 0 h 1868"/>
                <a:gd name="T48" fmla="*/ 258 w 561"/>
                <a:gd name="T49" fmla="*/ 0 h 1868"/>
                <a:gd name="T50" fmla="*/ 258 w 561"/>
                <a:gd name="T51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1" h="1868">
                  <a:moveTo>
                    <a:pt x="258" y="0"/>
                  </a:moveTo>
                  <a:lnTo>
                    <a:pt x="429" y="19"/>
                  </a:lnTo>
                  <a:lnTo>
                    <a:pt x="501" y="78"/>
                  </a:lnTo>
                  <a:lnTo>
                    <a:pt x="548" y="322"/>
                  </a:lnTo>
                  <a:lnTo>
                    <a:pt x="561" y="864"/>
                  </a:lnTo>
                  <a:lnTo>
                    <a:pt x="533" y="1573"/>
                  </a:lnTo>
                  <a:lnTo>
                    <a:pt x="516" y="1788"/>
                  </a:lnTo>
                  <a:lnTo>
                    <a:pt x="475" y="1839"/>
                  </a:lnTo>
                  <a:lnTo>
                    <a:pt x="406" y="1868"/>
                  </a:lnTo>
                  <a:lnTo>
                    <a:pt x="309" y="1861"/>
                  </a:lnTo>
                  <a:lnTo>
                    <a:pt x="160" y="1851"/>
                  </a:lnTo>
                  <a:lnTo>
                    <a:pt x="28" y="1800"/>
                  </a:lnTo>
                  <a:lnTo>
                    <a:pt x="0" y="1769"/>
                  </a:lnTo>
                  <a:lnTo>
                    <a:pt x="38" y="1466"/>
                  </a:lnTo>
                  <a:lnTo>
                    <a:pt x="60" y="991"/>
                  </a:lnTo>
                  <a:lnTo>
                    <a:pt x="67" y="703"/>
                  </a:lnTo>
                  <a:lnTo>
                    <a:pt x="69" y="473"/>
                  </a:lnTo>
                  <a:lnTo>
                    <a:pt x="13" y="407"/>
                  </a:lnTo>
                  <a:lnTo>
                    <a:pt x="3" y="325"/>
                  </a:lnTo>
                  <a:lnTo>
                    <a:pt x="13" y="188"/>
                  </a:lnTo>
                  <a:lnTo>
                    <a:pt x="13" y="110"/>
                  </a:lnTo>
                  <a:lnTo>
                    <a:pt x="50" y="69"/>
                  </a:lnTo>
                  <a:lnTo>
                    <a:pt x="157" y="31"/>
                  </a:lnTo>
                  <a:lnTo>
                    <a:pt x="224" y="0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5" name="Freeform 1045">
              <a:extLst>
                <a:ext uri="{FF2B5EF4-FFF2-40B4-BE49-F238E27FC236}">
                  <a16:creationId xmlns:a16="http://schemas.microsoft.com/office/drawing/2014/main" id="{58FEA134-5402-4DEF-99D3-3C40285DE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885"/>
              <a:ext cx="180" cy="188"/>
            </a:xfrm>
            <a:custGeom>
              <a:avLst/>
              <a:gdLst>
                <a:gd name="T0" fmla="*/ 91 w 180"/>
                <a:gd name="T1" fmla="*/ 189 h 189"/>
                <a:gd name="T2" fmla="*/ 180 w 180"/>
                <a:gd name="T3" fmla="*/ 94 h 189"/>
                <a:gd name="T4" fmla="*/ 91 w 180"/>
                <a:gd name="T5" fmla="*/ 0 h 189"/>
                <a:gd name="T6" fmla="*/ 0 w 180"/>
                <a:gd name="T7" fmla="*/ 94 h 189"/>
                <a:gd name="T8" fmla="*/ 91 w 180"/>
                <a:gd name="T9" fmla="*/ 189 h 189"/>
                <a:gd name="T10" fmla="*/ 91 w 180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89">
                  <a:moveTo>
                    <a:pt x="91" y="189"/>
                  </a:moveTo>
                  <a:lnTo>
                    <a:pt x="180" y="94"/>
                  </a:lnTo>
                  <a:lnTo>
                    <a:pt x="91" y="0"/>
                  </a:lnTo>
                  <a:lnTo>
                    <a:pt x="0" y="94"/>
                  </a:lnTo>
                  <a:lnTo>
                    <a:pt x="91" y="189"/>
                  </a:lnTo>
                  <a:lnTo>
                    <a:pt x="91" y="189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6" name="Freeform 1046">
              <a:extLst>
                <a:ext uri="{FF2B5EF4-FFF2-40B4-BE49-F238E27FC236}">
                  <a16:creationId xmlns:a16="http://schemas.microsoft.com/office/drawing/2014/main" id="{78B8A954-E704-45A2-B4F1-BA324FD13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1907"/>
              <a:ext cx="142" cy="153"/>
            </a:xfrm>
            <a:custGeom>
              <a:avLst/>
              <a:gdLst>
                <a:gd name="T0" fmla="*/ 72 w 144"/>
                <a:gd name="T1" fmla="*/ 152 h 152"/>
                <a:gd name="T2" fmla="*/ 144 w 144"/>
                <a:gd name="T3" fmla="*/ 76 h 152"/>
                <a:gd name="T4" fmla="*/ 72 w 144"/>
                <a:gd name="T5" fmla="*/ 0 h 152"/>
                <a:gd name="T6" fmla="*/ 0 w 144"/>
                <a:gd name="T7" fmla="*/ 76 h 152"/>
                <a:gd name="T8" fmla="*/ 72 w 144"/>
                <a:gd name="T9" fmla="*/ 152 h 152"/>
                <a:gd name="T10" fmla="*/ 72 w 144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52">
                  <a:moveTo>
                    <a:pt x="72" y="152"/>
                  </a:moveTo>
                  <a:lnTo>
                    <a:pt x="144" y="76"/>
                  </a:lnTo>
                  <a:lnTo>
                    <a:pt x="72" y="0"/>
                  </a:lnTo>
                  <a:lnTo>
                    <a:pt x="0" y="76"/>
                  </a:lnTo>
                  <a:lnTo>
                    <a:pt x="72" y="152"/>
                  </a:lnTo>
                  <a:lnTo>
                    <a:pt x="72" y="152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7" name="Freeform 1047">
              <a:extLst>
                <a:ext uri="{FF2B5EF4-FFF2-40B4-BE49-F238E27FC236}">
                  <a16:creationId xmlns:a16="http://schemas.microsoft.com/office/drawing/2014/main" id="{6C65EBCE-F686-4062-9BC4-C2D1A8D96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977"/>
              <a:ext cx="76" cy="74"/>
            </a:xfrm>
            <a:custGeom>
              <a:avLst/>
              <a:gdLst>
                <a:gd name="T0" fmla="*/ 37 w 74"/>
                <a:gd name="T1" fmla="*/ 76 h 76"/>
                <a:gd name="T2" fmla="*/ 74 w 74"/>
                <a:gd name="T3" fmla="*/ 37 h 76"/>
                <a:gd name="T4" fmla="*/ 37 w 74"/>
                <a:gd name="T5" fmla="*/ 0 h 76"/>
                <a:gd name="T6" fmla="*/ 0 w 74"/>
                <a:gd name="T7" fmla="*/ 37 h 76"/>
                <a:gd name="T8" fmla="*/ 37 w 74"/>
                <a:gd name="T9" fmla="*/ 76 h 76"/>
                <a:gd name="T10" fmla="*/ 37 w 74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6">
                  <a:moveTo>
                    <a:pt x="37" y="76"/>
                  </a:moveTo>
                  <a:lnTo>
                    <a:pt x="74" y="37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37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8" name="Freeform 1048">
              <a:extLst>
                <a:ext uri="{FF2B5EF4-FFF2-40B4-BE49-F238E27FC236}">
                  <a16:creationId xmlns:a16="http://schemas.microsoft.com/office/drawing/2014/main" id="{0EB30BDD-B3D3-4413-B478-A8599D544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771"/>
              <a:ext cx="356" cy="411"/>
            </a:xfrm>
            <a:custGeom>
              <a:avLst/>
              <a:gdLst>
                <a:gd name="T0" fmla="*/ 0 w 357"/>
                <a:gd name="T1" fmla="*/ 235 h 411"/>
                <a:gd name="T2" fmla="*/ 2 w 357"/>
                <a:gd name="T3" fmla="*/ 294 h 411"/>
                <a:gd name="T4" fmla="*/ 14 w 357"/>
                <a:gd name="T5" fmla="*/ 331 h 411"/>
                <a:gd name="T6" fmla="*/ 43 w 357"/>
                <a:gd name="T7" fmla="*/ 360 h 411"/>
                <a:gd name="T8" fmla="*/ 88 w 357"/>
                <a:gd name="T9" fmla="*/ 388 h 411"/>
                <a:gd name="T10" fmla="*/ 146 w 357"/>
                <a:gd name="T11" fmla="*/ 403 h 411"/>
                <a:gd name="T12" fmla="*/ 193 w 357"/>
                <a:gd name="T13" fmla="*/ 411 h 411"/>
                <a:gd name="T14" fmla="*/ 245 w 357"/>
                <a:gd name="T15" fmla="*/ 409 h 411"/>
                <a:gd name="T16" fmla="*/ 289 w 357"/>
                <a:gd name="T17" fmla="*/ 395 h 411"/>
                <a:gd name="T18" fmla="*/ 315 w 357"/>
                <a:gd name="T19" fmla="*/ 375 h 411"/>
                <a:gd name="T20" fmla="*/ 337 w 357"/>
                <a:gd name="T21" fmla="*/ 341 h 411"/>
                <a:gd name="T22" fmla="*/ 352 w 357"/>
                <a:gd name="T23" fmla="*/ 295 h 411"/>
                <a:gd name="T24" fmla="*/ 357 w 357"/>
                <a:gd name="T25" fmla="*/ 246 h 411"/>
                <a:gd name="T26" fmla="*/ 357 w 357"/>
                <a:gd name="T27" fmla="*/ 201 h 411"/>
                <a:gd name="T28" fmla="*/ 349 w 357"/>
                <a:gd name="T29" fmla="*/ 147 h 411"/>
                <a:gd name="T30" fmla="*/ 337 w 357"/>
                <a:gd name="T31" fmla="*/ 93 h 411"/>
                <a:gd name="T32" fmla="*/ 314 w 357"/>
                <a:gd name="T33" fmla="*/ 51 h 411"/>
                <a:gd name="T34" fmla="*/ 271 w 357"/>
                <a:gd name="T35" fmla="*/ 17 h 411"/>
                <a:gd name="T36" fmla="*/ 217 w 357"/>
                <a:gd name="T37" fmla="*/ 2 h 411"/>
                <a:gd name="T38" fmla="*/ 162 w 357"/>
                <a:gd name="T39" fmla="*/ 0 h 411"/>
                <a:gd name="T40" fmla="*/ 124 w 357"/>
                <a:gd name="T41" fmla="*/ 0 h 411"/>
                <a:gd name="T42" fmla="*/ 79 w 357"/>
                <a:gd name="T43" fmla="*/ 2 h 411"/>
                <a:gd name="T44" fmla="*/ 49 w 357"/>
                <a:gd name="T45" fmla="*/ 14 h 411"/>
                <a:gd name="T46" fmla="*/ 32 w 357"/>
                <a:gd name="T47" fmla="*/ 32 h 411"/>
                <a:gd name="T48" fmla="*/ 18 w 357"/>
                <a:gd name="T49" fmla="*/ 61 h 411"/>
                <a:gd name="T50" fmla="*/ 10 w 357"/>
                <a:gd name="T51" fmla="*/ 106 h 411"/>
                <a:gd name="T52" fmla="*/ 3 w 357"/>
                <a:gd name="T53" fmla="*/ 171 h 411"/>
                <a:gd name="T54" fmla="*/ 6 w 357"/>
                <a:gd name="T55" fmla="*/ 201 h 411"/>
                <a:gd name="T56" fmla="*/ 27 w 357"/>
                <a:gd name="T57" fmla="*/ 142 h 411"/>
                <a:gd name="T58" fmla="*/ 48 w 357"/>
                <a:gd name="T59" fmla="*/ 89 h 411"/>
                <a:gd name="T60" fmla="*/ 78 w 357"/>
                <a:gd name="T61" fmla="*/ 50 h 411"/>
                <a:gd name="T62" fmla="*/ 111 w 357"/>
                <a:gd name="T63" fmla="*/ 32 h 411"/>
                <a:gd name="T64" fmla="*/ 149 w 357"/>
                <a:gd name="T65" fmla="*/ 22 h 411"/>
                <a:gd name="T66" fmla="*/ 194 w 357"/>
                <a:gd name="T67" fmla="*/ 21 h 411"/>
                <a:gd name="T68" fmla="*/ 235 w 357"/>
                <a:gd name="T69" fmla="*/ 33 h 411"/>
                <a:gd name="T70" fmla="*/ 270 w 357"/>
                <a:gd name="T71" fmla="*/ 61 h 411"/>
                <a:gd name="T72" fmla="*/ 302 w 357"/>
                <a:gd name="T73" fmla="*/ 98 h 411"/>
                <a:gd name="T74" fmla="*/ 320 w 357"/>
                <a:gd name="T75" fmla="*/ 146 h 411"/>
                <a:gd name="T76" fmla="*/ 331 w 357"/>
                <a:gd name="T77" fmla="*/ 203 h 411"/>
                <a:gd name="T78" fmla="*/ 330 w 357"/>
                <a:gd name="T79" fmla="*/ 246 h 411"/>
                <a:gd name="T80" fmla="*/ 320 w 357"/>
                <a:gd name="T81" fmla="*/ 283 h 411"/>
                <a:gd name="T82" fmla="*/ 306 w 357"/>
                <a:gd name="T83" fmla="*/ 315 h 411"/>
                <a:gd name="T84" fmla="*/ 286 w 357"/>
                <a:gd name="T85" fmla="*/ 338 h 411"/>
                <a:gd name="T86" fmla="*/ 258 w 357"/>
                <a:gd name="T87" fmla="*/ 360 h 411"/>
                <a:gd name="T88" fmla="*/ 221 w 357"/>
                <a:gd name="T89" fmla="*/ 371 h 411"/>
                <a:gd name="T90" fmla="*/ 178 w 357"/>
                <a:gd name="T91" fmla="*/ 371 h 411"/>
                <a:gd name="T92" fmla="*/ 145 w 357"/>
                <a:gd name="T93" fmla="*/ 370 h 411"/>
                <a:gd name="T94" fmla="*/ 111 w 357"/>
                <a:gd name="T95" fmla="*/ 359 h 411"/>
                <a:gd name="T96" fmla="*/ 81 w 357"/>
                <a:gd name="T97" fmla="*/ 341 h 411"/>
                <a:gd name="T98" fmla="*/ 48 w 357"/>
                <a:gd name="T99" fmla="*/ 306 h 411"/>
                <a:gd name="T100" fmla="*/ 34 w 357"/>
                <a:gd name="T101" fmla="*/ 282 h 411"/>
                <a:gd name="T102" fmla="*/ 27 w 357"/>
                <a:gd name="T103" fmla="*/ 251 h 411"/>
                <a:gd name="T104" fmla="*/ 24 w 357"/>
                <a:gd name="T105" fmla="*/ 224 h 411"/>
                <a:gd name="T106" fmla="*/ 23 w 357"/>
                <a:gd name="T107" fmla="*/ 178 h 411"/>
                <a:gd name="T108" fmla="*/ 0 w 357"/>
                <a:gd name="T109" fmla="*/ 235 h 411"/>
                <a:gd name="T110" fmla="*/ 0 w 357"/>
                <a:gd name="T111" fmla="*/ 23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7" h="411">
                  <a:moveTo>
                    <a:pt x="0" y="235"/>
                  </a:moveTo>
                  <a:lnTo>
                    <a:pt x="2" y="294"/>
                  </a:lnTo>
                  <a:lnTo>
                    <a:pt x="14" y="331"/>
                  </a:lnTo>
                  <a:lnTo>
                    <a:pt x="43" y="360"/>
                  </a:lnTo>
                  <a:lnTo>
                    <a:pt x="88" y="388"/>
                  </a:lnTo>
                  <a:lnTo>
                    <a:pt x="146" y="403"/>
                  </a:lnTo>
                  <a:lnTo>
                    <a:pt x="193" y="411"/>
                  </a:lnTo>
                  <a:lnTo>
                    <a:pt x="245" y="409"/>
                  </a:lnTo>
                  <a:lnTo>
                    <a:pt x="289" y="395"/>
                  </a:lnTo>
                  <a:lnTo>
                    <a:pt x="315" y="375"/>
                  </a:lnTo>
                  <a:lnTo>
                    <a:pt x="337" y="341"/>
                  </a:lnTo>
                  <a:lnTo>
                    <a:pt x="352" y="295"/>
                  </a:lnTo>
                  <a:lnTo>
                    <a:pt x="357" y="246"/>
                  </a:lnTo>
                  <a:lnTo>
                    <a:pt x="357" y="201"/>
                  </a:lnTo>
                  <a:lnTo>
                    <a:pt x="349" y="147"/>
                  </a:lnTo>
                  <a:lnTo>
                    <a:pt x="337" y="93"/>
                  </a:lnTo>
                  <a:lnTo>
                    <a:pt x="314" y="51"/>
                  </a:lnTo>
                  <a:lnTo>
                    <a:pt x="271" y="17"/>
                  </a:lnTo>
                  <a:lnTo>
                    <a:pt x="217" y="2"/>
                  </a:lnTo>
                  <a:lnTo>
                    <a:pt x="162" y="0"/>
                  </a:lnTo>
                  <a:lnTo>
                    <a:pt x="124" y="0"/>
                  </a:lnTo>
                  <a:lnTo>
                    <a:pt x="79" y="2"/>
                  </a:lnTo>
                  <a:lnTo>
                    <a:pt x="49" y="14"/>
                  </a:lnTo>
                  <a:lnTo>
                    <a:pt x="32" y="32"/>
                  </a:lnTo>
                  <a:lnTo>
                    <a:pt x="18" y="61"/>
                  </a:lnTo>
                  <a:lnTo>
                    <a:pt x="10" y="106"/>
                  </a:lnTo>
                  <a:lnTo>
                    <a:pt x="3" y="171"/>
                  </a:lnTo>
                  <a:lnTo>
                    <a:pt x="6" y="201"/>
                  </a:lnTo>
                  <a:lnTo>
                    <a:pt x="27" y="142"/>
                  </a:lnTo>
                  <a:lnTo>
                    <a:pt x="48" y="89"/>
                  </a:lnTo>
                  <a:lnTo>
                    <a:pt x="78" y="50"/>
                  </a:lnTo>
                  <a:lnTo>
                    <a:pt x="111" y="32"/>
                  </a:lnTo>
                  <a:lnTo>
                    <a:pt x="149" y="22"/>
                  </a:lnTo>
                  <a:lnTo>
                    <a:pt x="194" y="21"/>
                  </a:lnTo>
                  <a:lnTo>
                    <a:pt x="235" y="33"/>
                  </a:lnTo>
                  <a:lnTo>
                    <a:pt x="270" y="61"/>
                  </a:lnTo>
                  <a:lnTo>
                    <a:pt x="302" y="98"/>
                  </a:lnTo>
                  <a:lnTo>
                    <a:pt x="320" y="146"/>
                  </a:lnTo>
                  <a:lnTo>
                    <a:pt x="331" y="203"/>
                  </a:lnTo>
                  <a:lnTo>
                    <a:pt x="330" y="246"/>
                  </a:lnTo>
                  <a:lnTo>
                    <a:pt x="320" y="283"/>
                  </a:lnTo>
                  <a:lnTo>
                    <a:pt x="306" y="315"/>
                  </a:lnTo>
                  <a:lnTo>
                    <a:pt x="286" y="338"/>
                  </a:lnTo>
                  <a:lnTo>
                    <a:pt x="258" y="360"/>
                  </a:lnTo>
                  <a:lnTo>
                    <a:pt x="221" y="371"/>
                  </a:lnTo>
                  <a:lnTo>
                    <a:pt x="178" y="371"/>
                  </a:lnTo>
                  <a:lnTo>
                    <a:pt x="145" y="370"/>
                  </a:lnTo>
                  <a:lnTo>
                    <a:pt x="111" y="359"/>
                  </a:lnTo>
                  <a:lnTo>
                    <a:pt x="81" y="341"/>
                  </a:lnTo>
                  <a:lnTo>
                    <a:pt x="48" y="306"/>
                  </a:lnTo>
                  <a:lnTo>
                    <a:pt x="34" y="282"/>
                  </a:lnTo>
                  <a:lnTo>
                    <a:pt x="27" y="251"/>
                  </a:lnTo>
                  <a:lnTo>
                    <a:pt x="24" y="224"/>
                  </a:lnTo>
                  <a:lnTo>
                    <a:pt x="23" y="178"/>
                  </a:lnTo>
                  <a:lnTo>
                    <a:pt x="0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69" name="Freeform 1049">
              <a:extLst>
                <a:ext uri="{FF2B5EF4-FFF2-40B4-BE49-F238E27FC236}">
                  <a16:creationId xmlns:a16="http://schemas.microsoft.com/office/drawing/2014/main" id="{B418CCEB-4E92-4010-BEFF-89C4079B6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885"/>
              <a:ext cx="207" cy="284"/>
            </a:xfrm>
            <a:custGeom>
              <a:avLst/>
              <a:gdLst>
                <a:gd name="T0" fmla="*/ 86 w 208"/>
                <a:gd name="T1" fmla="*/ 270 h 284"/>
                <a:gd name="T2" fmla="*/ 133 w 208"/>
                <a:gd name="T3" fmla="*/ 254 h 284"/>
                <a:gd name="T4" fmla="*/ 155 w 208"/>
                <a:gd name="T5" fmla="*/ 238 h 284"/>
                <a:gd name="T6" fmla="*/ 168 w 208"/>
                <a:gd name="T7" fmla="*/ 217 h 284"/>
                <a:gd name="T8" fmla="*/ 180 w 208"/>
                <a:gd name="T9" fmla="*/ 196 h 284"/>
                <a:gd name="T10" fmla="*/ 191 w 208"/>
                <a:gd name="T11" fmla="*/ 158 h 284"/>
                <a:gd name="T12" fmla="*/ 195 w 208"/>
                <a:gd name="T13" fmla="*/ 136 h 284"/>
                <a:gd name="T14" fmla="*/ 197 w 208"/>
                <a:gd name="T15" fmla="*/ 99 h 284"/>
                <a:gd name="T16" fmla="*/ 186 w 208"/>
                <a:gd name="T17" fmla="*/ 0 h 284"/>
                <a:gd name="T18" fmla="*/ 208 w 208"/>
                <a:gd name="T19" fmla="*/ 85 h 284"/>
                <a:gd name="T20" fmla="*/ 208 w 208"/>
                <a:gd name="T21" fmla="*/ 128 h 284"/>
                <a:gd name="T22" fmla="*/ 200 w 208"/>
                <a:gd name="T23" fmla="*/ 177 h 284"/>
                <a:gd name="T24" fmla="*/ 188 w 208"/>
                <a:gd name="T25" fmla="*/ 219 h 284"/>
                <a:gd name="T26" fmla="*/ 175 w 208"/>
                <a:gd name="T27" fmla="*/ 248 h 284"/>
                <a:gd name="T28" fmla="*/ 159 w 208"/>
                <a:gd name="T29" fmla="*/ 262 h 284"/>
                <a:gd name="T30" fmla="*/ 100 w 208"/>
                <a:gd name="T31" fmla="*/ 284 h 284"/>
                <a:gd name="T32" fmla="*/ 60 w 208"/>
                <a:gd name="T33" fmla="*/ 284 h 284"/>
                <a:gd name="T34" fmla="*/ 0 w 208"/>
                <a:gd name="T35" fmla="*/ 274 h 284"/>
                <a:gd name="T36" fmla="*/ 86 w 208"/>
                <a:gd name="T37" fmla="*/ 270 h 284"/>
                <a:gd name="T38" fmla="*/ 86 w 208"/>
                <a:gd name="T39" fmla="*/ 27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284">
                  <a:moveTo>
                    <a:pt x="86" y="270"/>
                  </a:moveTo>
                  <a:lnTo>
                    <a:pt x="133" y="254"/>
                  </a:lnTo>
                  <a:lnTo>
                    <a:pt x="155" y="238"/>
                  </a:lnTo>
                  <a:lnTo>
                    <a:pt x="168" y="217"/>
                  </a:lnTo>
                  <a:lnTo>
                    <a:pt x="180" y="196"/>
                  </a:lnTo>
                  <a:lnTo>
                    <a:pt x="191" y="158"/>
                  </a:lnTo>
                  <a:lnTo>
                    <a:pt x="195" y="136"/>
                  </a:lnTo>
                  <a:lnTo>
                    <a:pt x="197" y="99"/>
                  </a:lnTo>
                  <a:lnTo>
                    <a:pt x="186" y="0"/>
                  </a:lnTo>
                  <a:lnTo>
                    <a:pt x="208" y="85"/>
                  </a:lnTo>
                  <a:lnTo>
                    <a:pt x="208" y="128"/>
                  </a:lnTo>
                  <a:lnTo>
                    <a:pt x="200" y="177"/>
                  </a:lnTo>
                  <a:lnTo>
                    <a:pt x="188" y="219"/>
                  </a:lnTo>
                  <a:lnTo>
                    <a:pt x="175" y="248"/>
                  </a:lnTo>
                  <a:lnTo>
                    <a:pt x="159" y="262"/>
                  </a:lnTo>
                  <a:lnTo>
                    <a:pt x="100" y="284"/>
                  </a:lnTo>
                  <a:lnTo>
                    <a:pt x="60" y="284"/>
                  </a:lnTo>
                  <a:lnTo>
                    <a:pt x="0" y="274"/>
                  </a:lnTo>
                  <a:lnTo>
                    <a:pt x="86" y="270"/>
                  </a:lnTo>
                  <a:lnTo>
                    <a:pt x="86" y="27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0" name="Freeform 1050">
              <a:extLst>
                <a:ext uri="{FF2B5EF4-FFF2-40B4-BE49-F238E27FC236}">
                  <a16:creationId xmlns:a16="http://schemas.microsoft.com/office/drawing/2014/main" id="{3B0E9611-B010-4054-ABF9-E7268F9AD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776"/>
              <a:ext cx="204" cy="188"/>
            </a:xfrm>
            <a:custGeom>
              <a:avLst/>
              <a:gdLst>
                <a:gd name="T0" fmla="*/ 190 w 203"/>
                <a:gd name="T1" fmla="*/ 119 h 186"/>
                <a:gd name="T2" fmla="*/ 167 w 203"/>
                <a:gd name="T3" fmla="*/ 59 h 186"/>
                <a:gd name="T4" fmla="*/ 140 w 203"/>
                <a:gd name="T5" fmla="*/ 32 h 186"/>
                <a:gd name="T6" fmla="*/ 102 w 203"/>
                <a:gd name="T7" fmla="*/ 9 h 186"/>
                <a:gd name="T8" fmla="*/ 51 w 203"/>
                <a:gd name="T9" fmla="*/ 3 h 186"/>
                <a:gd name="T10" fmla="*/ 0 w 203"/>
                <a:gd name="T11" fmla="*/ 0 h 186"/>
                <a:gd name="T12" fmla="*/ 3 w 203"/>
                <a:gd name="T13" fmla="*/ 7 h 186"/>
                <a:gd name="T14" fmla="*/ 60 w 203"/>
                <a:gd name="T15" fmla="*/ 12 h 186"/>
                <a:gd name="T16" fmla="*/ 97 w 203"/>
                <a:gd name="T17" fmla="*/ 24 h 186"/>
                <a:gd name="T18" fmla="*/ 137 w 203"/>
                <a:gd name="T19" fmla="*/ 59 h 186"/>
                <a:gd name="T20" fmla="*/ 163 w 203"/>
                <a:gd name="T21" fmla="*/ 90 h 186"/>
                <a:gd name="T22" fmla="*/ 183 w 203"/>
                <a:gd name="T23" fmla="*/ 144 h 186"/>
                <a:gd name="T24" fmla="*/ 203 w 203"/>
                <a:gd name="T25" fmla="*/ 186 h 186"/>
                <a:gd name="T26" fmla="*/ 190 w 203"/>
                <a:gd name="T27" fmla="*/ 119 h 186"/>
                <a:gd name="T28" fmla="*/ 190 w 203"/>
                <a:gd name="T2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186">
                  <a:moveTo>
                    <a:pt x="190" y="119"/>
                  </a:moveTo>
                  <a:lnTo>
                    <a:pt x="167" y="59"/>
                  </a:lnTo>
                  <a:lnTo>
                    <a:pt x="140" y="32"/>
                  </a:lnTo>
                  <a:lnTo>
                    <a:pt x="102" y="9"/>
                  </a:lnTo>
                  <a:lnTo>
                    <a:pt x="51" y="3"/>
                  </a:lnTo>
                  <a:lnTo>
                    <a:pt x="0" y="0"/>
                  </a:lnTo>
                  <a:lnTo>
                    <a:pt x="3" y="7"/>
                  </a:lnTo>
                  <a:lnTo>
                    <a:pt x="60" y="12"/>
                  </a:lnTo>
                  <a:lnTo>
                    <a:pt x="97" y="24"/>
                  </a:lnTo>
                  <a:lnTo>
                    <a:pt x="137" y="59"/>
                  </a:lnTo>
                  <a:lnTo>
                    <a:pt x="163" y="90"/>
                  </a:lnTo>
                  <a:lnTo>
                    <a:pt x="183" y="144"/>
                  </a:lnTo>
                  <a:lnTo>
                    <a:pt x="203" y="186"/>
                  </a:lnTo>
                  <a:lnTo>
                    <a:pt x="190" y="119"/>
                  </a:lnTo>
                  <a:lnTo>
                    <a:pt x="190" y="119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1" name="Freeform 1051">
              <a:extLst>
                <a:ext uri="{FF2B5EF4-FFF2-40B4-BE49-F238E27FC236}">
                  <a16:creationId xmlns:a16="http://schemas.microsoft.com/office/drawing/2014/main" id="{221364FE-5C45-46E5-B3D4-A8B9B31DE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793"/>
              <a:ext cx="69" cy="83"/>
            </a:xfrm>
            <a:custGeom>
              <a:avLst/>
              <a:gdLst>
                <a:gd name="T0" fmla="*/ 0 w 68"/>
                <a:gd name="T1" fmla="*/ 0 h 81"/>
                <a:gd name="T2" fmla="*/ 20 w 68"/>
                <a:gd name="T3" fmla="*/ 17 h 81"/>
                <a:gd name="T4" fmla="*/ 40 w 68"/>
                <a:gd name="T5" fmla="*/ 40 h 81"/>
                <a:gd name="T6" fmla="*/ 68 w 68"/>
                <a:gd name="T7" fmla="*/ 81 h 81"/>
                <a:gd name="T8" fmla="*/ 52 w 68"/>
                <a:gd name="T9" fmla="*/ 39 h 81"/>
                <a:gd name="T10" fmla="*/ 29 w 68"/>
                <a:gd name="T11" fmla="*/ 11 h 81"/>
                <a:gd name="T12" fmla="*/ 0 w 68"/>
                <a:gd name="T13" fmla="*/ 0 h 81"/>
                <a:gd name="T14" fmla="*/ 0 w 6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81">
                  <a:moveTo>
                    <a:pt x="0" y="0"/>
                  </a:moveTo>
                  <a:lnTo>
                    <a:pt x="20" y="17"/>
                  </a:lnTo>
                  <a:lnTo>
                    <a:pt x="40" y="40"/>
                  </a:lnTo>
                  <a:lnTo>
                    <a:pt x="68" y="81"/>
                  </a:lnTo>
                  <a:lnTo>
                    <a:pt x="52" y="39"/>
                  </a:lnTo>
                  <a:lnTo>
                    <a:pt x="29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2" name="Freeform 1052">
              <a:extLst>
                <a:ext uri="{FF2B5EF4-FFF2-40B4-BE49-F238E27FC236}">
                  <a16:creationId xmlns:a16="http://schemas.microsoft.com/office/drawing/2014/main" id="{C6755D9E-76C6-4859-9AE1-6985EC6D2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885"/>
              <a:ext cx="28" cy="136"/>
            </a:xfrm>
            <a:custGeom>
              <a:avLst/>
              <a:gdLst>
                <a:gd name="T0" fmla="*/ 5 w 28"/>
                <a:gd name="T1" fmla="*/ 24 h 132"/>
                <a:gd name="T2" fmla="*/ 0 w 28"/>
                <a:gd name="T3" fmla="*/ 103 h 132"/>
                <a:gd name="T4" fmla="*/ 4 w 28"/>
                <a:gd name="T5" fmla="*/ 132 h 132"/>
                <a:gd name="T6" fmla="*/ 18 w 28"/>
                <a:gd name="T7" fmla="*/ 81 h 132"/>
                <a:gd name="T8" fmla="*/ 28 w 28"/>
                <a:gd name="T9" fmla="*/ 0 h 132"/>
                <a:gd name="T10" fmla="*/ 5 w 28"/>
                <a:gd name="T11" fmla="*/ 24 h 132"/>
                <a:gd name="T12" fmla="*/ 5 w 28"/>
                <a:gd name="T13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2">
                  <a:moveTo>
                    <a:pt x="5" y="24"/>
                  </a:moveTo>
                  <a:lnTo>
                    <a:pt x="0" y="103"/>
                  </a:lnTo>
                  <a:lnTo>
                    <a:pt x="4" y="132"/>
                  </a:lnTo>
                  <a:lnTo>
                    <a:pt x="18" y="81"/>
                  </a:lnTo>
                  <a:lnTo>
                    <a:pt x="28" y="0"/>
                  </a:lnTo>
                  <a:lnTo>
                    <a:pt x="5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3" name="Freeform 1053">
              <a:extLst>
                <a:ext uri="{FF2B5EF4-FFF2-40B4-BE49-F238E27FC236}">
                  <a16:creationId xmlns:a16="http://schemas.microsoft.com/office/drawing/2014/main" id="{1A8A0D4B-55D7-4C13-9BFF-CB11A3805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714"/>
              <a:ext cx="221" cy="48"/>
            </a:xfrm>
            <a:custGeom>
              <a:avLst/>
              <a:gdLst>
                <a:gd name="T0" fmla="*/ 0 w 224"/>
                <a:gd name="T1" fmla="*/ 30 h 48"/>
                <a:gd name="T2" fmla="*/ 60 w 224"/>
                <a:gd name="T3" fmla="*/ 29 h 48"/>
                <a:gd name="T4" fmla="*/ 112 w 224"/>
                <a:gd name="T5" fmla="*/ 36 h 48"/>
                <a:gd name="T6" fmla="*/ 159 w 224"/>
                <a:gd name="T7" fmla="*/ 48 h 48"/>
                <a:gd name="T8" fmla="*/ 192 w 224"/>
                <a:gd name="T9" fmla="*/ 48 h 48"/>
                <a:gd name="T10" fmla="*/ 218 w 224"/>
                <a:gd name="T11" fmla="*/ 39 h 48"/>
                <a:gd name="T12" fmla="*/ 224 w 224"/>
                <a:gd name="T13" fmla="*/ 29 h 48"/>
                <a:gd name="T14" fmla="*/ 221 w 224"/>
                <a:gd name="T15" fmla="*/ 19 h 48"/>
                <a:gd name="T16" fmla="*/ 203 w 224"/>
                <a:gd name="T17" fmla="*/ 11 h 48"/>
                <a:gd name="T18" fmla="*/ 176 w 224"/>
                <a:gd name="T19" fmla="*/ 2 h 48"/>
                <a:gd name="T20" fmla="*/ 132 w 224"/>
                <a:gd name="T21" fmla="*/ 0 h 48"/>
                <a:gd name="T22" fmla="*/ 96 w 224"/>
                <a:gd name="T23" fmla="*/ 1 h 48"/>
                <a:gd name="T24" fmla="*/ 57 w 224"/>
                <a:gd name="T25" fmla="*/ 12 h 48"/>
                <a:gd name="T26" fmla="*/ 29 w 224"/>
                <a:gd name="T27" fmla="*/ 24 h 48"/>
                <a:gd name="T28" fmla="*/ 0 w 224"/>
                <a:gd name="T29" fmla="*/ 30 h 48"/>
                <a:gd name="T30" fmla="*/ 0 w 224"/>
                <a:gd name="T31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8">
                  <a:moveTo>
                    <a:pt x="0" y="30"/>
                  </a:moveTo>
                  <a:lnTo>
                    <a:pt x="60" y="29"/>
                  </a:lnTo>
                  <a:lnTo>
                    <a:pt x="112" y="36"/>
                  </a:lnTo>
                  <a:lnTo>
                    <a:pt x="159" y="48"/>
                  </a:lnTo>
                  <a:lnTo>
                    <a:pt x="192" y="48"/>
                  </a:lnTo>
                  <a:lnTo>
                    <a:pt x="218" y="39"/>
                  </a:lnTo>
                  <a:lnTo>
                    <a:pt x="224" y="29"/>
                  </a:lnTo>
                  <a:lnTo>
                    <a:pt x="221" y="19"/>
                  </a:lnTo>
                  <a:lnTo>
                    <a:pt x="203" y="11"/>
                  </a:lnTo>
                  <a:lnTo>
                    <a:pt x="176" y="2"/>
                  </a:lnTo>
                  <a:lnTo>
                    <a:pt x="132" y="0"/>
                  </a:lnTo>
                  <a:lnTo>
                    <a:pt x="96" y="1"/>
                  </a:lnTo>
                  <a:lnTo>
                    <a:pt x="57" y="12"/>
                  </a:lnTo>
                  <a:lnTo>
                    <a:pt x="29" y="2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4" name="Freeform 1054">
              <a:extLst>
                <a:ext uri="{FF2B5EF4-FFF2-40B4-BE49-F238E27FC236}">
                  <a16:creationId xmlns:a16="http://schemas.microsoft.com/office/drawing/2014/main" id="{17891ED5-44BC-42D5-ABB5-A286781961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834"/>
              <a:ext cx="394" cy="700"/>
            </a:xfrm>
            <a:custGeom>
              <a:avLst/>
              <a:gdLst>
                <a:gd name="T0" fmla="*/ 105 w 395"/>
                <a:gd name="T1" fmla="*/ 430 h 699"/>
                <a:gd name="T2" fmla="*/ 75 w 395"/>
                <a:gd name="T3" fmla="*/ 580 h 699"/>
                <a:gd name="T4" fmla="*/ 75 w 395"/>
                <a:gd name="T5" fmla="*/ 657 h 699"/>
                <a:gd name="T6" fmla="*/ 166 w 395"/>
                <a:gd name="T7" fmla="*/ 689 h 699"/>
                <a:gd name="T8" fmla="*/ 213 w 395"/>
                <a:gd name="T9" fmla="*/ 660 h 699"/>
                <a:gd name="T10" fmla="*/ 233 w 395"/>
                <a:gd name="T11" fmla="*/ 558 h 699"/>
                <a:gd name="T12" fmla="*/ 233 w 395"/>
                <a:gd name="T13" fmla="*/ 556 h 699"/>
                <a:gd name="T14" fmla="*/ 233 w 395"/>
                <a:gd name="T15" fmla="*/ 546 h 699"/>
                <a:gd name="T16" fmla="*/ 234 w 395"/>
                <a:gd name="T17" fmla="*/ 538 h 699"/>
                <a:gd name="T18" fmla="*/ 234 w 395"/>
                <a:gd name="T19" fmla="*/ 527 h 699"/>
                <a:gd name="T20" fmla="*/ 227 w 395"/>
                <a:gd name="T21" fmla="*/ 414 h 699"/>
                <a:gd name="T22" fmla="*/ 198 w 395"/>
                <a:gd name="T23" fmla="*/ 366 h 699"/>
                <a:gd name="T24" fmla="*/ 225 w 395"/>
                <a:gd name="T25" fmla="*/ 368 h 699"/>
                <a:gd name="T26" fmla="*/ 272 w 395"/>
                <a:gd name="T27" fmla="*/ 419 h 699"/>
                <a:gd name="T28" fmla="*/ 296 w 395"/>
                <a:gd name="T29" fmla="*/ 488 h 699"/>
                <a:gd name="T30" fmla="*/ 306 w 395"/>
                <a:gd name="T31" fmla="*/ 572 h 699"/>
                <a:gd name="T32" fmla="*/ 304 w 395"/>
                <a:gd name="T33" fmla="*/ 699 h 699"/>
                <a:gd name="T34" fmla="*/ 345 w 395"/>
                <a:gd name="T35" fmla="*/ 612 h 699"/>
                <a:gd name="T36" fmla="*/ 370 w 395"/>
                <a:gd name="T37" fmla="*/ 384 h 699"/>
                <a:gd name="T38" fmla="*/ 395 w 395"/>
                <a:gd name="T39" fmla="*/ 7 h 699"/>
                <a:gd name="T40" fmla="*/ 350 w 395"/>
                <a:gd name="T41" fmla="*/ 112 h 699"/>
                <a:gd name="T42" fmla="*/ 273 w 395"/>
                <a:gd name="T43" fmla="*/ 101 h 699"/>
                <a:gd name="T44" fmla="*/ 250 w 395"/>
                <a:gd name="T45" fmla="*/ 94 h 699"/>
                <a:gd name="T46" fmla="*/ 183 w 395"/>
                <a:gd name="T47" fmla="*/ 94 h 699"/>
                <a:gd name="T48" fmla="*/ 146 w 395"/>
                <a:gd name="T49" fmla="*/ 0 h 699"/>
                <a:gd name="T50" fmla="*/ 105 w 395"/>
                <a:gd name="T51" fmla="*/ 86 h 699"/>
                <a:gd name="T52" fmla="*/ 62 w 395"/>
                <a:gd name="T53" fmla="*/ 81 h 699"/>
                <a:gd name="T54" fmla="*/ 35 w 395"/>
                <a:gd name="T55" fmla="*/ 133 h 699"/>
                <a:gd name="T56" fmla="*/ 110 w 395"/>
                <a:gd name="T57" fmla="*/ 144 h 699"/>
                <a:gd name="T58" fmla="*/ 182 w 395"/>
                <a:gd name="T59" fmla="*/ 141 h 699"/>
                <a:gd name="T60" fmla="*/ 211 w 395"/>
                <a:gd name="T61" fmla="*/ 146 h 699"/>
                <a:gd name="T62" fmla="*/ 279 w 395"/>
                <a:gd name="T63" fmla="*/ 159 h 699"/>
                <a:gd name="T64" fmla="*/ 363 w 395"/>
                <a:gd name="T65" fmla="*/ 157 h 699"/>
                <a:gd name="T66" fmla="*/ 348 w 395"/>
                <a:gd name="T67" fmla="*/ 205 h 699"/>
                <a:gd name="T68" fmla="*/ 281 w 395"/>
                <a:gd name="T69" fmla="*/ 176 h 699"/>
                <a:gd name="T70" fmla="*/ 234 w 395"/>
                <a:gd name="T71" fmla="*/ 198 h 699"/>
                <a:gd name="T72" fmla="*/ 198 w 395"/>
                <a:gd name="T73" fmla="*/ 169 h 699"/>
                <a:gd name="T74" fmla="*/ 127 w 395"/>
                <a:gd name="T75" fmla="*/ 189 h 699"/>
                <a:gd name="T76" fmla="*/ 112 w 395"/>
                <a:gd name="T77" fmla="*/ 169 h 699"/>
                <a:gd name="T78" fmla="*/ 43 w 395"/>
                <a:gd name="T79" fmla="*/ 180 h 699"/>
                <a:gd name="T80" fmla="*/ 28 w 395"/>
                <a:gd name="T81" fmla="*/ 205 h 699"/>
                <a:gd name="T82" fmla="*/ 0 w 395"/>
                <a:gd name="T83" fmla="*/ 602 h 699"/>
                <a:gd name="T84" fmla="*/ 43 w 395"/>
                <a:gd name="T85" fmla="*/ 428 h 699"/>
                <a:gd name="T86" fmla="*/ 114 w 395"/>
                <a:gd name="T87" fmla="*/ 349 h 699"/>
                <a:gd name="T88" fmla="*/ 177 w 395"/>
                <a:gd name="T89" fmla="*/ 341 h 699"/>
                <a:gd name="T90" fmla="*/ 191 w 395"/>
                <a:gd name="T91" fmla="*/ 293 h 699"/>
                <a:gd name="T92" fmla="*/ 193 w 395"/>
                <a:gd name="T93" fmla="*/ 257 h 699"/>
                <a:gd name="T94" fmla="*/ 236 w 395"/>
                <a:gd name="T95" fmla="*/ 250 h 699"/>
                <a:gd name="T96" fmla="*/ 273 w 395"/>
                <a:gd name="T97" fmla="*/ 264 h 699"/>
                <a:gd name="T98" fmla="*/ 281 w 395"/>
                <a:gd name="T99" fmla="*/ 257 h 699"/>
                <a:gd name="T100" fmla="*/ 322 w 395"/>
                <a:gd name="T101" fmla="*/ 257 h 699"/>
                <a:gd name="T102" fmla="*/ 359 w 395"/>
                <a:gd name="T103" fmla="*/ 273 h 699"/>
                <a:gd name="T104" fmla="*/ 352 w 395"/>
                <a:gd name="T105" fmla="*/ 312 h 699"/>
                <a:gd name="T106" fmla="*/ 277 w 395"/>
                <a:gd name="T107" fmla="*/ 307 h 699"/>
                <a:gd name="T108" fmla="*/ 259 w 395"/>
                <a:gd name="T109" fmla="*/ 304 h 699"/>
                <a:gd name="T110" fmla="*/ 219 w 395"/>
                <a:gd name="T111" fmla="*/ 341 h 699"/>
                <a:gd name="T112" fmla="*/ 153 w 395"/>
                <a:gd name="T113" fmla="*/ 360 h 699"/>
                <a:gd name="T114" fmla="*/ 127 w 395"/>
                <a:gd name="T115" fmla="*/ 38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699">
                  <a:moveTo>
                    <a:pt x="127" y="384"/>
                  </a:moveTo>
                  <a:lnTo>
                    <a:pt x="105" y="430"/>
                  </a:lnTo>
                  <a:lnTo>
                    <a:pt x="91" y="486"/>
                  </a:lnTo>
                  <a:lnTo>
                    <a:pt x="75" y="580"/>
                  </a:lnTo>
                  <a:lnTo>
                    <a:pt x="73" y="625"/>
                  </a:lnTo>
                  <a:lnTo>
                    <a:pt x="75" y="657"/>
                  </a:lnTo>
                  <a:lnTo>
                    <a:pt x="114" y="679"/>
                  </a:lnTo>
                  <a:lnTo>
                    <a:pt x="166" y="689"/>
                  </a:lnTo>
                  <a:lnTo>
                    <a:pt x="196" y="682"/>
                  </a:lnTo>
                  <a:lnTo>
                    <a:pt x="213" y="660"/>
                  </a:lnTo>
                  <a:lnTo>
                    <a:pt x="225" y="613"/>
                  </a:lnTo>
                  <a:lnTo>
                    <a:pt x="233" y="558"/>
                  </a:lnTo>
                  <a:lnTo>
                    <a:pt x="233" y="557"/>
                  </a:lnTo>
                  <a:lnTo>
                    <a:pt x="233" y="556"/>
                  </a:lnTo>
                  <a:lnTo>
                    <a:pt x="233" y="548"/>
                  </a:lnTo>
                  <a:lnTo>
                    <a:pt x="233" y="546"/>
                  </a:lnTo>
                  <a:lnTo>
                    <a:pt x="234" y="544"/>
                  </a:lnTo>
                  <a:lnTo>
                    <a:pt x="234" y="538"/>
                  </a:lnTo>
                  <a:lnTo>
                    <a:pt x="234" y="533"/>
                  </a:lnTo>
                  <a:lnTo>
                    <a:pt x="234" y="527"/>
                  </a:lnTo>
                  <a:lnTo>
                    <a:pt x="236" y="490"/>
                  </a:lnTo>
                  <a:lnTo>
                    <a:pt x="227" y="414"/>
                  </a:lnTo>
                  <a:lnTo>
                    <a:pt x="219" y="386"/>
                  </a:lnTo>
                  <a:lnTo>
                    <a:pt x="198" y="366"/>
                  </a:lnTo>
                  <a:lnTo>
                    <a:pt x="189" y="355"/>
                  </a:lnTo>
                  <a:lnTo>
                    <a:pt x="225" y="368"/>
                  </a:lnTo>
                  <a:lnTo>
                    <a:pt x="254" y="393"/>
                  </a:lnTo>
                  <a:lnTo>
                    <a:pt x="272" y="419"/>
                  </a:lnTo>
                  <a:lnTo>
                    <a:pt x="283" y="445"/>
                  </a:lnTo>
                  <a:lnTo>
                    <a:pt x="296" y="488"/>
                  </a:lnTo>
                  <a:lnTo>
                    <a:pt x="301" y="528"/>
                  </a:lnTo>
                  <a:lnTo>
                    <a:pt x="306" y="572"/>
                  </a:lnTo>
                  <a:lnTo>
                    <a:pt x="305" y="635"/>
                  </a:lnTo>
                  <a:lnTo>
                    <a:pt x="304" y="699"/>
                  </a:lnTo>
                  <a:lnTo>
                    <a:pt x="327" y="677"/>
                  </a:lnTo>
                  <a:lnTo>
                    <a:pt x="345" y="612"/>
                  </a:lnTo>
                  <a:lnTo>
                    <a:pt x="356" y="501"/>
                  </a:lnTo>
                  <a:lnTo>
                    <a:pt x="370" y="384"/>
                  </a:lnTo>
                  <a:lnTo>
                    <a:pt x="384" y="219"/>
                  </a:lnTo>
                  <a:lnTo>
                    <a:pt x="395" y="7"/>
                  </a:lnTo>
                  <a:lnTo>
                    <a:pt x="372" y="94"/>
                  </a:lnTo>
                  <a:lnTo>
                    <a:pt x="350" y="112"/>
                  </a:lnTo>
                  <a:lnTo>
                    <a:pt x="307" y="114"/>
                  </a:lnTo>
                  <a:lnTo>
                    <a:pt x="273" y="101"/>
                  </a:lnTo>
                  <a:lnTo>
                    <a:pt x="263" y="9"/>
                  </a:lnTo>
                  <a:lnTo>
                    <a:pt x="250" y="94"/>
                  </a:lnTo>
                  <a:lnTo>
                    <a:pt x="220" y="100"/>
                  </a:lnTo>
                  <a:lnTo>
                    <a:pt x="183" y="94"/>
                  </a:lnTo>
                  <a:lnTo>
                    <a:pt x="160" y="86"/>
                  </a:lnTo>
                  <a:lnTo>
                    <a:pt x="146" y="0"/>
                  </a:lnTo>
                  <a:lnTo>
                    <a:pt x="134" y="75"/>
                  </a:lnTo>
                  <a:lnTo>
                    <a:pt x="105" y="86"/>
                  </a:lnTo>
                  <a:lnTo>
                    <a:pt x="79" y="84"/>
                  </a:lnTo>
                  <a:lnTo>
                    <a:pt x="62" y="81"/>
                  </a:lnTo>
                  <a:lnTo>
                    <a:pt x="37" y="54"/>
                  </a:lnTo>
                  <a:lnTo>
                    <a:pt x="35" y="133"/>
                  </a:lnTo>
                  <a:lnTo>
                    <a:pt x="86" y="130"/>
                  </a:lnTo>
                  <a:lnTo>
                    <a:pt x="110" y="144"/>
                  </a:lnTo>
                  <a:lnTo>
                    <a:pt x="132" y="135"/>
                  </a:lnTo>
                  <a:lnTo>
                    <a:pt x="182" y="141"/>
                  </a:lnTo>
                  <a:lnTo>
                    <a:pt x="193" y="152"/>
                  </a:lnTo>
                  <a:lnTo>
                    <a:pt x="211" y="146"/>
                  </a:lnTo>
                  <a:lnTo>
                    <a:pt x="273" y="148"/>
                  </a:lnTo>
                  <a:lnTo>
                    <a:pt x="279" y="159"/>
                  </a:lnTo>
                  <a:lnTo>
                    <a:pt x="292" y="148"/>
                  </a:lnTo>
                  <a:lnTo>
                    <a:pt x="363" y="157"/>
                  </a:lnTo>
                  <a:lnTo>
                    <a:pt x="363" y="189"/>
                  </a:lnTo>
                  <a:lnTo>
                    <a:pt x="348" y="205"/>
                  </a:lnTo>
                  <a:lnTo>
                    <a:pt x="286" y="203"/>
                  </a:lnTo>
                  <a:lnTo>
                    <a:pt x="281" y="176"/>
                  </a:lnTo>
                  <a:lnTo>
                    <a:pt x="270" y="195"/>
                  </a:lnTo>
                  <a:lnTo>
                    <a:pt x="234" y="198"/>
                  </a:lnTo>
                  <a:lnTo>
                    <a:pt x="198" y="191"/>
                  </a:lnTo>
                  <a:lnTo>
                    <a:pt x="198" y="169"/>
                  </a:lnTo>
                  <a:lnTo>
                    <a:pt x="187" y="189"/>
                  </a:lnTo>
                  <a:lnTo>
                    <a:pt x="127" y="189"/>
                  </a:lnTo>
                  <a:lnTo>
                    <a:pt x="112" y="187"/>
                  </a:lnTo>
                  <a:lnTo>
                    <a:pt x="112" y="169"/>
                  </a:lnTo>
                  <a:lnTo>
                    <a:pt x="100" y="187"/>
                  </a:lnTo>
                  <a:lnTo>
                    <a:pt x="43" y="180"/>
                  </a:lnTo>
                  <a:lnTo>
                    <a:pt x="32" y="152"/>
                  </a:lnTo>
                  <a:lnTo>
                    <a:pt x="28" y="205"/>
                  </a:lnTo>
                  <a:lnTo>
                    <a:pt x="9" y="475"/>
                  </a:lnTo>
                  <a:lnTo>
                    <a:pt x="0" y="602"/>
                  </a:lnTo>
                  <a:lnTo>
                    <a:pt x="20" y="488"/>
                  </a:lnTo>
                  <a:lnTo>
                    <a:pt x="43" y="428"/>
                  </a:lnTo>
                  <a:lnTo>
                    <a:pt x="82" y="373"/>
                  </a:lnTo>
                  <a:lnTo>
                    <a:pt x="114" y="349"/>
                  </a:lnTo>
                  <a:lnTo>
                    <a:pt x="148" y="341"/>
                  </a:lnTo>
                  <a:lnTo>
                    <a:pt x="177" y="341"/>
                  </a:lnTo>
                  <a:lnTo>
                    <a:pt x="238" y="309"/>
                  </a:lnTo>
                  <a:lnTo>
                    <a:pt x="191" y="293"/>
                  </a:lnTo>
                  <a:lnTo>
                    <a:pt x="191" y="273"/>
                  </a:lnTo>
                  <a:lnTo>
                    <a:pt x="193" y="257"/>
                  </a:lnTo>
                  <a:lnTo>
                    <a:pt x="204" y="250"/>
                  </a:lnTo>
                  <a:lnTo>
                    <a:pt x="236" y="250"/>
                  </a:lnTo>
                  <a:lnTo>
                    <a:pt x="264" y="253"/>
                  </a:lnTo>
                  <a:lnTo>
                    <a:pt x="273" y="264"/>
                  </a:lnTo>
                  <a:lnTo>
                    <a:pt x="273" y="276"/>
                  </a:lnTo>
                  <a:lnTo>
                    <a:pt x="281" y="257"/>
                  </a:lnTo>
                  <a:lnTo>
                    <a:pt x="298" y="257"/>
                  </a:lnTo>
                  <a:lnTo>
                    <a:pt x="322" y="257"/>
                  </a:lnTo>
                  <a:lnTo>
                    <a:pt x="345" y="261"/>
                  </a:lnTo>
                  <a:lnTo>
                    <a:pt x="359" y="273"/>
                  </a:lnTo>
                  <a:lnTo>
                    <a:pt x="356" y="298"/>
                  </a:lnTo>
                  <a:lnTo>
                    <a:pt x="352" y="312"/>
                  </a:lnTo>
                  <a:lnTo>
                    <a:pt x="327" y="313"/>
                  </a:lnTo>
                  <a:lnTo>
                    <a:pt x="277" y="307"/>
                  </a:lnTo>
                  <a:lnTo>
                    <a:pt x="273" y="289"/>
                  </a:lnTo>
                  <a:lnTo>
                    <a:pt x="259" y="304"/>
                  </a:lnTo>
                  <a:lnTo>
                    <a:pt x="252" y="323"/>
                  </a:lnTo>
                  <a:lnTo>
                    <a:pt x="219" y="341"/>
                  </a:lnTo>
                  <a:lnTo>
                    <a:pt x="182" y="349"/>
                  </a:lnTo>
                  <a:lnTo>
                    <a:pt x="153" y="360"/>
                  </a:lnTo>
                  <a:lnTo>
                    <a:pt x="127" y="384"/>
                  </a:lnTo>
                  <a:lnTo>
                    <a:pt x="127" y="384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5" name="Freeform 1055">
              <a:extLst>
                <a:ext uri="{FF2B5EF4-FFF2-40B4-BE49-F238E27FC236}">
                  <a16:creationId xmlns:a16="http://schemas.microsoft.com/office/drawing/2014/main" id="{7722B9D7-D0A4-45B2-A0BD-56AB8BC83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3132"/>
              <a:ext cx="138" cy="96"/>
            </a:xfrm>
            <a:custGeom>
              <a:avLst/>
              <a:gdLst>
                <a:gd name="T0" fmla="*/ 5 w 138"/>
                <a:gd name="T1" fmla="*/ 29 h 95"/>
                <a:gd name="T2" fmla="*/ 57 w 138"/>
                <a:gd name="T3" fmla="*/ 61 h 95"/>
                <a:gd name="T4" fmla="*/ 138 w 138"/>
                <a:gd name="T5" fmla="*/ 95 h 95"/>
                <a:gd name="T6" fmla="*/ 127 w 138"/>
                <a:gd name="T7" fmla="*/ 16 h 95"/>
                <a:gd name="T8" fmla="*/ 120 w 138"/>
                <a:gd name="T9" fmla="*/ 2 h 95"/>
                <a:gd name="T10" fmla="*/ 100 w 138"/>
                <a:gd name="T11" fmla="*/ 8 h 95"/>
                <a:gd name="T12" fmla="*/ 59 w 138"/>
                <a:gd name="T13" fmla="*/ 6 h 95"/>
                <a:gd name="T14" fmla="*/ 0 w 138"/>
                <a:gd name="T15" fmla="*/ 0 h 95"/>
                <a:gd name="T16" fmla="*/ 5 w 138"/>
                <a:gd name="T17" fmla="*/ 29 h 95"/>
                <a:gd name="T18" fmla="*/ 5 w 138"/>
                <a:gd name="T1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95">
                  <a:moveTo>
                    <a:pt x="5" y="29"/>
                  </a:moveTo>
                  <a:lnTo>
                    <a:pt x="57" y="61"/>
                  </a:lnTo>
                  <a:lnTo>
                    <a:pt x="138" y="95"/>
                  </a:lnTo>
                  <a:lnTo>
                    <a:pt x="127" y="16"/>
                  </a:lnTo>
                  <a:lnTo>
                    <a:pt x="120" y="2"/>
                  </a:lnTo>
                  <a:lnTo>
                    <a:pt x="100" y="8"/>
                  </a:lnTo>
                  <a:lnTo>
                    <a:pt x="59" y="6"/>
                  </a:lnTo>
                  <a:lnTo>
                    <a:pt x="0" y="0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6" name="Freeform 1056">
              <a:extLst>
                <a:ext uri="{FF2B5EF4-FFF2-40B4-BE49-F238E27FC236}">
                  <a16:creationId xmlns:a16="http://schemas.microsoft.com/office/drawing/2014/main" id="{EB99FCED-3281-421A-B8D5-E4AB495D7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3206"/>
              <a:ext cx="131" cy="302"/>
            </a:xfrm>
            <a:custGeom>
              <a:avLst/>
              <a:gdLst>
                <a:gd name="T0" fmla="*/ 70 w 130"/>
                <a:gd name="T1" fmla="*/ 6 h 304"/>
                <a:gd name="T2" fmla="*/ 36 w 130"/>
                <a:gd name="T3" fmla="*/ 51 h 304"/>
                <a:gd name="T4" fmla="*/ 16 w 130"/>
                <a:gd name="T5" fmla="*/ 117 h 304"/>
                <a:gd name="T6" fmla="*/ 47 w 130"/>
                <a:gd name="T7" fmla="*/ 119 h 304"/>
                <a:gd name="T8" fmla="*/ 79 w 130"/>
                <a:gd name="T9" fmla="*/ 121 h 304"/>
                <a:gd name="T10" fmla="*/ 105 w 130"/>
                <a:gd name="T11" fmla="*/ 143 h 304"/>
                <a:gd name="T12" fmla="*/ 14 w 130"/>
                <a:gd name="T13" fmla="*/ 141 h 304"/>
                <a:gd name="T14" fmla="*/ 102 w 130"/>
                <a:gd name="T15" fmla="*/ 168 h 304"/>
                <a:gd name="T16" fmla="*/ 8 w 130"/>
                <a:gd name="T17" fmla="*/ 173 h 304"/>
                <a:gd name="T18" fmla="*/ 86 w 130"/>
                <a:gd name="T19" fmla="*/ 186 h 304"/>
                <a:gd name="T20" fmla="*/ 102 w 130"/>
                <a:gd name="T21" fmla="*/ 199 h 304"/>
                <a:gd name="T22" fmla="*/ 43 w 130"/>
                <a:gd name="T23" fmla="*/ 192 h 304"/>
                <a:gd name="T24" fmla="*/ 6 w 130"/>
                <a:gd name="T25" fmla="*/ 197 h 304"/>
                <a:gd name="T26" fmla="*/ 0 w 130"/>
                <a:gd name="T27" fmla="*/ 241 h 304"/>
                <a:gd name="T28" fmla="*/ 1 w 130"/>
                <a:gd name="T29" fmla="*/ 275 h 304"/>
                <a:gd name="T30" fmla="*/ 15 w 130"/>
                <a:gd name="T31" fmla="*/ 287 h 304"/>
                <a:gd name="T32" fmla="*/ 40 w 130"/>
                <a:gd name="T33" fmla="*/ 297 h 304"/>
                <a:gd name="T34" fmla="*/ 61 w 130"/>
                <a:gd name="T35" fmla="*/ 301 h 304"/>
                <a:gd name="T36" fmla="*/ 88 w 130"/>
                <a:gd name="T37" fmla="*/ 304 h 304"/>
                <a:gd name="T38" fmla="*/ 109 w 130"/>
                <a:gd name="T39" fmla="*/ 289 h 304"/>
                <a:gd name="T40" fmla="*/ 118 w 130"/>
                <a:gd name="T41" fmla="*/ 246 h 304"/>
                <a:gd name="T42" fmla="*/ 127 w 130"/>
                <a:gd name="T43" fmla="*/ 199 h 304"/>
                <a:gd name="T44" fmla="*/ 130 w 130"/>
                <a:gd name="T45" fmla="*/ 131 h 304"/>
                <a:gd name="T46" fmla="*/ 126 w 130"/>
                <a:gd name="T47" fmla="*/ 56 h 304"/>
                <a:gd name="T48" fmla="*/ 111 w 130"/>
                <a:gd name="T49" fmla="*/ 15 h 304"/>
                <a:gd name="T50" fmla="*/ 100 w 130"/>
                <a:gd name="T51" fmla="*/ 0 h 304"/>
                <a:gd name="T52" fmla="*/ 70 w 130"/>
                <a:gd name="T53" fmla="*/ 6 h 304"/>
                <a:gd name="T54" fmla="*/ 70 w 130"/>
                <a:gd name="T55" fmla="*/ 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304">
                  <a:moveTo>
                    <a:pt x="70" y="6"/>
                  </a:moveTo>
                  <a:lnTo>
                    <a:pt x="36" y="51"/>
                  </a:lnTo>
                  <a:lnTo>
                    <a:pt x="16" y="117"/>
                  </a:lnTo>
                  <a:lnTo>
                    <a:pt x="47" y="119"/>
                  </a:lnTo>
                  <a:lnTo>
                    <a:pt x="79" y="121"/>
                  </a:lnTo>
                  <a:lnTo>
                    <a:pt x="105" y="143"/>
                  </a:lnTo>
                  <a:lnTo>
                    <a:pt x="14" y="141"/>
                  </a:lnTo>
                  <a:lnTo>
                    <a:pt x="102" y="168"/>
                  </a:lnTo>
                  <a:lnTo>
                    <a:pt x="8" y="173"/>
                  </a:lnTo>
                  <a:lnTo>
                    <a:pt x="86" y="186"/>
                  </a:lnTo>
                  <a:lnTo>
                    <a:pt x="102" y="199"/>
                  </a:lnTo>
                  <a:lnTo>
                    <a:pt x="43" y="192"/>
                  </a:lnTo>
                  <a:lnTo>
                    <a:pt x="6" y="197"/>
                  </a:lnTo>
                  <a:lnTo>
                    <a:pt x="0" y="241"/>
                  </a:lnTo>
                  <a:lnTo>
                    <a:pt x="1" y="275"/>
                  </a:lnTo>
                  <a:lnTo>
                    <a:pt x="15" y="287"/>
                  </a:lnTo>
                  <a:lnTo>
                    <a:pt x="40" y="297"/>
                  </a:lnTo>
                  <a:lnTo>
                    <a:pt x="61" y="301"/>
                  </a:lnTo>
                  <a:lnTo>
                    <a:pt x="88" y="304"/>
                  </a:lnTo>
                  <a:lnTo>
                    <a:pt x="109" y="289"/>
                  </a:lnTo>
                  <a:lnTo>
                    <a:pt x="118" y="246"/>
                  </a:lnTo>
                  <a:lnTo>
                    <a:pt x="127" y="199"/>
                  </a:lnTo>
                  <a:lnTo>
                    <a:pt x="130" y="131"/>
                  </a:lnTo>
                  <a:lnTo>
                    <a:pt x="126" y="56"/>
                  </a:lnTo>
                  <a:lnTo>
                    <a:pt x="111" y="15"/>
                  </a:lnTo>
                  <a:lnTo>
                    <a:pt x="100" y="0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7" name="Freeform 1057">
              <a:extLst>
                <a:ext uri="{FF2B5EF4-FFF2-40B4-BE49-F238E27FC236}">
                  <a16:creationId xmlns:a16="http://schemas.microsoft.com/office/drawing/2014/main" id="{2B1CC095-9D0C-47C9-9E70-02F73E842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213"/>
              <a:ext cx="363" cy="718"/>
            </a:xfrm>
            <a:custGeom>
              <a:avLst/>
              <a:gdLst>
                <a:gd name="T0" fmla="*/ 357 w 362"/>
                <a:gd name="T1" fmla="*/ 316 h 718"/>
                <a:gd name="T2" fmla="*/ 329 w 362"/>
                <a:gd name="T3" fmla="*/ 674 h 718"/>
                <a:gd name="T4" fmla="*/ 256 w 362"/>
                <a:gd name="T5" fmla="*/ 645 h 718"/>
                <a:gd name="T6" fmla="*/ 224 w 362"/>
                <a:gd name="T7" fmla="*/ 700 h 718"/>
                <a:gd name="T8" fmla="*/ 153 w 362"/>
                <a:gd name="T9" fmla="*/ 627 h 718"/>
                <a:gd name="T10" fmla="*/ 103 w 362"/>
                <a:gd name="T11" fmla="*/ 682 h 718"/>
                <a:gd name="T12" fmla="*/ 23 w 362"/>
                <a:gd name="T13" fmla="*/ 619 h 718"/>
                <a:gd name="T14" fmla="*/ 37 w 362"/>
                <a:gd name="T15" fmla="*/ 587 h 718"/>
                <a:gd name="T16" fmla="*/ 103 w 362"/>
                <a:gd name="T17" fmla="*/ 568 h 718"/>
                <a:gd name="T18" fmla="*/ 137 w 362"/>
                <a:gd name="T19" fmla="*/ 589 h 718"/>
                <a:gd name="T20" fmla="*/ 217 w 362"/>
                <a:gd name="T21" fmla="*/ 585 h 718"/>
                <a:gd name="T22" fmla="*/ 261 w 362"/>
                <a:gd name="T23" fmla="*/ 605 h 718"/>
                <a:gd name="T24" fmla="*/ 338 w 362"/>
                <a:gd name="T25" fmla="*/ 579 h 718"/>
                <a:gd name="T26" fmla="*/ 272 w 362"/>
                <a:gd name="T27" fmla="*/ 513 h 718"/>
                <a:gd name="T28" fmla="*/ 219 w 362"/>
                <a:gd name="T29" fmla="*/ 524 h 718"/>
                <a:gd name="T30" fmla="*/ 151 w 362"/>
                <a:gd name="T31" fmla="*/ 505 h 718"/>
                <a:gd name="T32" fmla="*/ 103 w 362"/>
                <a:gd name="T33" fmla="*/ 510 h 718"/>
                <a:gd name="T34" fmla="*/ 36 w 362"/>
                <a:gd name="T35" fmla="*/ 497 h 718"/>
                <a:gd name="T36" fmla="*/ 41 w 362"/>
                <a:gd name="T37" fmla="*/ 468 h 718"/>
                <a:gd name="T38" fmla="*/ 112 w 362"/>
                <a:gd name="T39" fmla="*/ 427 h 718"/>
                <a:gd name="T40" fmla="*/ 181 w 362"/>
                <a:gd name="T41" fmla="*/ 471 h 718"/>
                <a:gd name="T42" fmla="*/ 230 w 362"/>
                <a:gd name="T43" fmla="*/ 436 h 718"/>
                <a:gd name="T44" fmla="*/ 282 w 362"/>
                <a:gd name="T45" fmla="*/ 476 h 718"/>
                <a:gd name="T46" fmla="*/ 342 w 362"/>
                <a:gd name="T47" fmla="*/ 447 h 718"/>
                <a:gd name="T48" fmla="*/ 321 w 362"/>
                <a:gd name="T49" fmla="*/ 392 h 718"/>
                <a:gd name="T50" fmla="*/ 256 w 362"/>
                <a:gd name="T51" fmla="*/ 397 h 718"/>
                <a:gd name="T52" fmla="*/ 214 w 362"/>
                <a:gd name="T53" fmla="*/ 405 h 718"/>
                <a:gd name="T54" fmla="*/ 148 w 362"/>
                <a:gd name="T55" fmla="*/ 382 h 718"/>
                <a:gd name="T56" fmla="*/ 100 w 362"/>
                <a:gd name="T57" fmla="*/ 390 h 718"/>
                <a:gd name="T58" fmla="*/ 44 w 362"/>
                <a:gd name="T59" fmla="*/ 374 h 718"/>
                <a:gd name="T60" fmla="*/ 16 w 362"/>
                <a:gd name="T61" fmla="*/ 368 h 718"/>
                <a:gd name="T62" fmla="*/ 30 w 362"/>
                <a:gd name="T63" fmla="*/ 336 h 718"/>
                <a:gd name="T64" fmla="*/ 103 w 362"/>
                <a:gd name="T65" fmla="*/ 329 h 718"/>
                <a:gd name="T66" fmla="*/ 168 w 362"/>
                <a:gd name="T67" fmla="*/ 343 h 718"/>
                <a:gd name="T68" fmla="*/ 225 w 362"/>
                <a:gd name="T69" fmla="*/ 305 h 718"/>
                <a:gd name="T70" fmla="*/ 325 w 362"/>
                <a:gd name="T71" fmla="*/ 352 h 718"/>
                <a:gd name="T72" fmla="*/ 322 w 362"/>
                <a:gd name="T73" fmla="*/ 275 h 718"/>
                <a:gd name="T74" fmla="*/ 251 w 362"/>
                <a:gd name="T75" fmla="*/ 275 h 718"/>
                <a:gd name="T76" fmla="*/ 209 w 362"/>
                <a:gd name="T77" fmla="*/ 265 h 718"/>
                <a:gd name="T78" fmla="*/ 136 w 362"/>
                <a:gd name="T79" fmla="*/ 263 h 718"/>
                <a:gd name="T80" fmla="*/ 65 w 362"/>
                <a:gd name="T81" fmla="*/ 249 h 718"/>
                <a:gd name="T82" fmla="*/ 16 w 362"/>
                <a:gd name="T83" fmla="*/ 235 h 718"/>
                <a:gd name="T84" fmla="*/ 32 w 362"/>
                <a:gd name="T85" fmla="*/ 194 h 718"/>
                <a:gd name="T86" fmla="*/ 145 w 362"/>
                <a:gd name="T87" fmla="*/ 205 h 718"/>
                <a:gd name="T88" fmla="*/ 247 w 362"/>
                <a:gd name="T89" fmla="*/ 178 h 718"/>
                <a:gd name="T90" fmla="*/ 240 w 362"/>
                <a:gd name="T91" fmla="*/ 121 h 718"/>
                <a:gd name="T92" fmla="*/ 147 w 362"/>
                <a:gd name="T93" fmla="*/ 108 h 718"/>
                <a:gd name="T94" fmla="*/ 115 w 362"/>
                <a:gd name="T95" fmla="*/ 178 h 718"/>
                <a:gd name="T96" fmla="*/ 37 w 362"/>
                <a:gd name="T97" fmla="*/ 102 h 718"/>
                <a:gd name="T98" fmla="*/ 20 w 362"/>
                <a:gd name="T99" fmla="*/ 21 h 718"/>
                <a:gd name="T100" fmla="*/ 95 w 362"/>
                <a:gd name="T101" fmla="*/ 39 h 718"/>
                <a:gd name="T102" fmla="*/ 58 w 362"/>
                <a:gd name="T103" fmla="*/ 46 h 718"/>
                <a:gd name="T104" fmla="*/ 58 w 362"/>
                <a:gd name="T105" fmla="*/ 75 h 718"/>
                <a:gd name="T106" fmla="*/ 90 w 362"/>
                <a:gd name="T107" fmla="*/ 64 h 718"/>
                <a:gd name="T108" fmla="*/ 126 w 362"/>
                <a:gd name="T109" fmla="*/ 40 h 718"/>
                <a:gd name="T110" fmla="*/ 247 w 362"/>
                <a:gd name="T111" fmla="*/ 40 h 718"/>
                <a:gd name="T112" fmla="*/ 207 w 362"/>
                <a:gd name="T113" fmla="*/ 54 h 718"/>
                <a:gd name="T114" fmla="*/ 212 w 362"/>
                <a:gd name="T115" fmla="*/ 84 h 718"/>
                <a:gd name="T116" fmla="*/ 238 w 362"/>
                <a:gd name="T117" fmla="*/ 69 h 718"/>
                <a:gd name="T118" fmla="*/ 304 w 362"/>
                <a:gd name="T119" fmla="*/ 35 h 718"/>
                <a:gd name="T120" fmla="*/ 362 w 362"/>
                <a:gd name="T1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" h="718">
                  <a:moveTo>
                    <a:pt x="362" y="0"/>
                  </a:moveTo>
                  <a:lnTo>
                    <a:pt x="359" y="178"/>
                  </a:lnTo>
                  <a:lnTo>
                    <a:pt x="357" y="316"/>
                  </a:lnTo>
                  <a:lnTo>
                    <a:pt x="353" y="610"/>
                  </a:lnTo>
                  <a:lnTo>
                    <a:pt x="342" y="718"/>
                  </a:lnTo>
                  <a:lnTo>
                    <a:pt x="329" y="674"/>
                  </a:lnTo>
                  <a:lnTo>
                    <a:pt x="308" y="647"/>
                  </a:lnTo>
                  <a:lnTo>
                    <a:pt x="277" y="642"/>
                  </a:lnTo>
                  <a:lnTo>
                    <a:pt x="256" y="645"/>
                  </a:lnTo>
                  <a:lnTo>
                    <a:pt x="240" y="651"/>
                  </a:lnTo>
                  <a:lnTo>
                    <a:pt x="229" y="668"/>
                  </a:lnTo>
                  <a:lnTo>
                    <a:pt x="224" y="700"/>
                  </a:lnTo>
                  <a:lnTo>
                    <a:pt x="213" y="657"/>
                  </a:lnTo>
                  <a:lnTo>
                    <a:pt x="185" y="634"/>
                  </a:lnTo>
                  <a:lnTo>
                    <a:pt x="153" y="627"/>
                  </a:lnTo>
                  <a:lnTo>
                    <a:pt x="130" y="629"/>
                  </a:lnTo>
                  <a:lnTo>
                    <a:pt x="115" y="640"/>
                  </a:lnTo>
                  <a:lnTo>
                    <a:pt x="103" y="682"/>
                  </a:lnTo>
                  <a:lnTo>
                    <a:pt x="71" y="629"/>
                  </a:lnTo>
                  <a:lnTo>
                    <a:pt x="45" y="619"/>
                  </a:lnTo>
                  <a:lnTo>
                    <a:pt x="23" y="619"/>
                  </a:lnTo>
                  <a:lnTo>
                    <a:pt x="0" y="629"/>
                  </a:lnTo>
                  <a:lnTo>
                    <a:pt x="16" y="602"/>
                  </a:lnTo>
                  <a:lnTo>
                    <a:pt x="37" y="587"/>
                  </a:lnTo>
                  <a:lnTo>
                    <a:pt x="71" y="587"/>
                  </a:lnTo>
                  <a:lnTo>
                    <a:pt x="92" y="579"/>
                  </a:lnTo>
                  <a:lnTo>
                    <a:pt x="103" y="568"/>
                  </a:lnTo>
                  <a:lnTo>
                    <a:pt x="113" y="547"/>
                  </a:lnTo>
                  <a:lnTo>
                    <a:pt x="119" y="576"/>
                  </a:lnTo>
                  <a:lnTo>
                    <a:pt x="137" y="589"/>
                  </a:lnTo>
                  <a:lnTo>
                    <a:pt x="179" y="597"/>
                  </a:lnTo>
                  <a:lnTo>
                    <a:pt x="203" y="592"/>
                  </a:lnTo>
                  <a:lnTo>
                    <a:pt x="217" y="585"/>
                  </a:lnTo>
                  <a:lnTo>
                    <a:pt x="230" y="560"/>
                  </a:lnTo>
                  <a:lnTo>
                    <a:pt x="238" y="592"/>
                  </a:lnTo>
                  <a:lnTo>
                    <a:pt x="261" y="605"/>
                  </a:lnTo>
                  <a:lnTo>
                    <a:pt x="297" y="605"/>
                  </a:lnTo>
                  <a:lnTo>
                    <a:pt x="319" y="598"/>
                  </a:lnTo>
                  <a:lnTo>
                    <a:pt x="338" y="579"/>
                  </a:lnTo>
                  <a:lnTo>
                    <a:pt x="335" y="542"/>
                  </a:lnTo>
                  <a:lnTo>
                    <a:pt x="317" y="519"/>
                  </a:lnTo>
                  <a:lnTo>
                    <a:pt x="272" y="513"/>
                  </a:lnTo>
                  <a:lnTo>
                    <a:pt x="251" y="523"/>
                  </a:lnTo>
                  <a:lnTo>
                    <a:pt x="229" y="542"/>
                  </a:lnTo>
                  <a:lnTo>
                    <a:pt x="219" y="524"/>
                  </a:lnTo>
                  <a:lnTo>
                    <a:pt x="200" y="515"/>
                  </a:lnTo>
                  <a:lnTo>
                    <a:pt x="178" y="505"/>
                  </a:lnTo>
                  <a:lnTo>
                    <a:pt x="151" y="505"/>
                  </a:lnTo>
                  <a:lnTo>
                    <a:pt x="130" y="513"/>
                  </a:lnTo>
                  <a:lnTo>
                    <a:pt x="113" y="526"/>
                  </a:lnTo>
                  <a:lnTo>
                    <a:pt x="103" y="510"/>
                  </a:lnTo>
                  <a:lnTo>
                    <a:pt x="81" y="500"/>
                  </a:lnTo>
                  <a:lnTo>
                    <a:pt x="55" y="492"/>
                  </a:lnTo>
                  <a:lnTo>
                    <a:pt x="36" y="497"/>
                  </a:lnTo>
                  <a:lnTo>
                    <a:pt x="13" y="508"/>
                  </a:lnTo>
                  <a:lnTo>
                    <a:pt x="15" y="458"/>
                  </a:lnTo>
                  <a:lnTo>
                    <a:pt x="41" y="468"/>
                  </a:lnTo>
                  <a:lnTo>
                    <a:pt x="70" y="468"/>
                  </a:lnTo>
                  <a:lnTo>
                    <a:pt x="92" y="464"/>
                  </a:lnTo>
                  <a:lnTo>
                    <a:pt x="112" y="427"/>
                  </a:lnTo>
                  <a:lnTo>
                    <a:pt x="132" y="464"/>
                  </a:lnTo>
                  <a:lnTo>
                    <a:pt x="155" y="470"/>
                  </a:lnTo>
                  <a:lnTo>
                    <a:pt x="181" y="471"/>
                  </a:lnTo>
                  <a:lnTo>
                    <a:pt x="198" y="470"/>
                  </a:lnTo>
                  <a:lnTo>
                    <a:pt x="213" y="456"/>
                  </a:lnTo>
                  <a:lnTo>
                    <a:pt x="230" y="436"/>
                  </a:lnTo>
                  <a:lnTo>
                    <a:pt x="243" y="458"/>
                  </a:lnTo>
                  <a:lnTo>
                    <a:pt x="256" y="471"/>
                  </a:lnTo>
                  <a:lnTo>
                    <a:pt x="282" y="476"/>
                  </a:lnTo>
                  <a:lnTo>
                    <a:pt x="310" y="476"/>
                  </a:lnTo>
                  <a:lnTo>
                    <a:pt x="330" y="468"/>
                  </a:lnTo>
                  <a:lnTo>
                    <a:pt x="342" y="447"/>
                  </a:lnTo>
                  <a:lnTo>
                    <a:pt x="344" y="424"/>
                  </a:lnTo>
                  <a:lnTo>
                    <a:pt x="342" y="403"/>
                  </a:lnTo>
                  <a:lnTo>
                    <a:pt x="321" y="392"/>
                  </a:lnTo>
                  <a:lnTo>
                    <a:pt x="304" y="389"/>
                  </a:lnTo>
                  <a:lnTo>
                    <a:pt x="281" y="387"/>
                  </a:lnTo>
                  <a:lnTo>
                    <a:pt x="256" y="397"/>
                  </a:lnTo>
                  <a:lnTo>
                    <a:pt x="244" y="412"/>
                  </a:lnTo>
                  <a:lnTo>
                    <a:pt x="231" y="428"/>
                  </a:lnTo>
                  <a:lnTo>
                    <a:pt x="214" y="405"/>
                  </a:lnTo>
                  <a:lnTo>
                    <a:pt x="203" y="390"/>
                  </a:lnTo>
                  <a:lnTo>
                    <a:pt x="179" y="382"/>
                  </a:lnTo>
                  <a:lnTo>
                    <a:pt x="148" y="382"/>
                  </a:lnTo>
                  <a:lnTo>
                    <a:pt x="126" y="390"/>
                  </a:lnTo>
                  <a:lnTo>
                    <a:pt x="111" y="418"/>
                  </a:lnTo>
                  <a:lnTo>
                    <a:pt x="100" y="390"/>
                  </a:lnTo>
                  <a:lnTo>
                    <a:pt x="84" y="381"/>
                  </a:lnTo>
                  <a:lnTo>
                    <a:pt x="67" y="374"/>
                  </a:lnTo>
                  <a:lnTo>
                    <a:pt x="44" y="374"/>
                  </a:lnTo>
                  <a:lnTo>
                    <a:pt x="26" y="381"/>
                  </a:lnTo>
                  <a:lnTo>
                    <a:pt x="7" y="405"/>
                  </a:lnTo>
                  <a:lnTo>
                    <a:pt x="16" y="368"/>
                  </a:lnTo>
                  <a:lnTo>
                    <a:pt x="16" y="336"/>
                  </a:lnTo>
                  <a:lnTo>
                    <a:pt x="15" y="315"/>
                  </a:lnTo>
                  <a:lnTo>
                    <a:pt x="30" y="336"/>
                  </a:lnTo>
                  <a:lnTo>
                    <a:pt x="58" y="338"/>
                  </a:lnTo>
                  <a:lnTo>
                    <a:pt x="89" y="339"/>
                  </a:lnTo>
                  <a:lnTo>
                    <a:pt x="103" y="329"/>
                  </a:lnTo>
                  <a:lnTo>
                    <a:pt x="119" y="302"/>
                  </a:lnTo>
                  <a:lnTo>
                    <a:pt x="137" y="333"/>
                  </a:lnTo>
                  <a:lnTo>
                    <a:pt x="168" y="343"/>
                  </a:lnTo>
                  <a:lnTo>
                    <a:pt x="199" y="345"/>
                  </a:lnTo>
                  <a:lnTo>
                    <a:pt x="220" y="331"/>
                  </a:lnTo>
                  <a:lnTo>
                    <a:pt x="225" y="305"/>
                  </a:lnTo>
                  <a:lnTo>
                    <a:pt x="259" y="348"/>
                  </a:lnTo>
                  <a:lnTo>
                    <a:pt x="285" y="352"/>
                  </a:lnTo>
                  <a:lnTo>
                    <a:pt x="325" y="352"/>
                  </a:lnTo>
                  <a:lnTo>
                    <a:pt x="337" y="326"/>
                  </a:lnTo>
                  <a:lnTo>
                    <a:pt x="337" y="294"/>
                  </a:lnTo>
                  <a:lnTo>
                    <a:pt x="322" y="275"/>
                  </a:lnTo>
                  <a:lnTo>
                    <a:pt x="296" y="267"/>
                  </a:lnTo>
                  <a:lnTo>
                    <a:pt x="272" y="267"/>
                  </a:lnTo>
                  <a:lnTo>
                    <a:pt x="251" y="275"/>
                  </a:lnTo>
                  <a:lnTo>
                    <a:pt x="235" y="305"/>
                  </a:lnTo>
                  <a:lnTo>
                    <a:pt x="221" y="286"/>
                  </a:lnTo>
                  <a:lnTo>
                    <a:pt x="209" y="265"/>
                  </a:lnTo>
                  <a:lnTo>
                    <a:pt x="177" y="255"/>
                  </a:lnTo>
                  <a:lnTo>
                    <a:pt x="149" y="260"/>
                  </a:lnTo>
                  <a:lnTo>
                    <a:pt x="136" y="263"/>
                  </a:lnTo>
                  <a:lnTo>
                    <a:pt x="122" y="309"/>
                  </a:lnTo>
                  <a:lnTo>
                    <a:pt x="90" y="254"/>
                  </a:lnTo>
                  <a:lnTo>
                    <a:pt x="65" y="249"/>
                  </a:lnTo>
                  <a:lnTo>
                    <a:pt x="36" y="252"/>
                  </a:lnTo>
                  <a:lnTo>
                    <a:pt x="15" y="275"/>
                  </a:lnTo>
                  <a:lnTo>
                    <a:pt x="16" y="235"/>
                  </a:lnTo>
                  <a:lnTo>
                    <a:pt x="16" y="208"/>
                  </a:lnTo>
                  <a:lnTo>
                    <a:pt x="7" y="173"/>
                  </a:lnTo>
                  <a:lnTo>
                    <a:pt x="32" y="194"/>
                  </a:lnTo>
                  <a:lnTo>
                    <a:pt x="73" y="200"/>
                  </a:lnTo>
                  <a:lnTo>
                    <a:pt x="110" y="202"/>
                  </a:lnTo>
                  <a:lnTo>
                    <a:pt x="145" y="205"/>
                  </a:lnTo>
                  <a:lnTo>
                    <a:pt x="219" y="208"/>
                  </a:lnTo>
                  <a:lnTo>
                    <a:pt x="234" y="197"/>
                  </a:lnTo>
                  <a:lnTo>
                    <a:pt x="247" y="178"/>
                  </a:lnTo>
                  <a:lnTo>
                    <a:pt x="251" y="165"/>
                  </a:lnTo>
                  <a:lnTo>
                    <a:pt x="250" y="141"/>
                  </a:lnTo>
                  <a:lnTo>
                    <a:pt x="240" y="121"/>
                  </a:lnTo>
                  <a:lnTo>
                    <a:pt x="223" y="114"/>
                  </a:lnTo>
                  <a:lnTo>
                    <a:pt x="185" y="110"/>
                  </a:lnTo>
                  <a:lnTo>
                    <a:pt x="147" y="108"/>
                  </a:lnTo>
                  <a:lnTo>
                    <a:pt x="136" y="112"/>
                  </a:lnTo>
                  <a:lnTo>
                    <a:pt x="134" y="180"/>
                  </a:lnTo>
                  <a:lnTo>
                    <a:pt x="115" y="178"/>
                  </a:lnTo>
                  <a:lnTo>
                    <a:pt x="121" y="112"/>
                  </a:lnTo>
                  <a:lnTo>
                    <a:pt x="84" y="107"/>
                  </a:lnTo>
                  <a:lnTo>
                    <a:pt x="37" y="102"/>
                  </a:lnTo>
                  <a:lnTo>
                    <a:pt x="23" y="108"/>
                  </a:lnTo>
                  <a:lnTo>
                    <a:pt x="23" y="59"/>
                  </a:lnTo>
                  <a:lnTo>
                    <a:pt x="20" y="21"/>
                  </a:lnTo>
                  <a:lnTo>
                    <a:pt x="16" y="2"/>
                  </a:lnTo>
                  <a:lnTo>
                    <a:pt x="62" y="23"/>
                  </a:lnTo>
                  <a:lnTo>
                    <a:pt x="95" y="39"/>
                  </a:lnTo>
                  <a:lnTo>
                    <a:pt x="84" y="49"/>
                  </a:lnTo>
                  <a:lnTo>
                    <a:pt x="69" y="43"/>
                  </a:lnTo>
                  <a:lnTo>
                    <a:pt x="58" y="46"/>
                  </a:lnTo>
                  <a:lnTo>
                    <a:pt x="51" y="51"/>
                  </a:lnTo>
                  <a:lnTo>
                    <a:pt x="51" y="64"/>
                  </a:lnTo>
                  <a:lnTo>
                    <a:pt x="58" y="75"/>
                  </a:lnTo>
                  <a:lnTo>
                    <a:pt x="72" y="78"/>
                  </a:lnTo>
                  <a:lnTo>
                    <a:pt x="83" y="69"/>
                  </a:lnTo>
                  <a:lnTo>
                    <a:pt x="90" y="64"/>
                  </a:lnTo>
                  <a:lnTo>
                    <a:pt x="87" y="54"/>
                  </a:lnTo>
                  <a:lnTo>
                    <a:pt x="103" y="40"/>
                  </a:lnTo>
                  <a:lnTo>
                    <a:pt x="126" y="40"/>
                  </a:lnTo>
                  <a:lnTo>
                    <a:pt x="171" y="44"/>
                  </a:lnTo>
                  <a:lnTo>
                    <a:pt x="197" y="44"/>
                  </a:lnTo>
                  <a:lnTo>
                    <a:pt x="247" y="40"/>
                  </a:lnTo>
                  <a:lnTo>
                    <a:pt x="232" y="58"/>
                  </a:lnTo>
                  <a:lnTo>
                    <a:pt x="218" y="51"/>
                  </a:lnTo>
                  <a:lnTo>
                    <a:pt x="207" y="54"/>
                  </a:lnTo>
                  <a:lnTo>
                    <a:pt x="200" y="64"/>
                  </a:lnTo>
                  <a:lnTo>
                    <a:pt x="201" y="78"/>
                  </a:lnTo>
                  <a:lnTo>
                    <a:pt x="212" y="84"/>
                  </a:lnTo>
                  <a:lnTo>
                    <a:pt x="223" y="86"/>
                  </a:lnTo>
                  <a:lnTo>
                    <a:pt x="231" y="78"/>
                  </a:lnTo>
                  <a:lnTo>
                    <a:pt x="238" y="69"/>
                  </a:lnTo>
                  <a:lnTo>
                    <a:pt x="234" y="62"/>
                  </a:lnTo>
                  <a:lnTo>
                    <a:pt x="262" y="39"/>
                  </a:lnTo>
                  <a:lnTo>
                    <a:pt x="304" y="35"/>
                  </a:lnTo>
                  <a:lnTo>
                    <a:pt x="339" y="19"/>
                  </a:lnTo>
                  <a:lnTo>
                    <a:pt x="362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8" name="Freeform 1058">
              <a:extLst>
                <a:ext uri="{FF2B5EF4-FFF2-40B4-BE49-F238E27FC236}">
                  <a16:creationId xmlns:a16="http://schemas.microsoft.com/office/drawing/2014/main" id="{716B0C6D-A066-4410-9953-946F6148A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3232"/>
              <a:ext cx="41" cy="162"/>
            </a:xfrm>
            <a:custGeom>
              <a:avLst/>
              <a:gdLst>
                <a:gd name="T0" fmla="*/ 18 w 41"/>
                <a:gd name="T1" fmla="*/ 0 h 161"/>
                <a:gd name="T2" fmla="*/ 7 w 41"/>
                <a:gd name="T3" fmla="*/ 34 h 161"/>
                <a:gd name="T4" fmla="*/ 0 w 41"/>
                <a:gd name="T5" fmla="*/ 64 h 161"/>
                <a:gd name="T6" fmla="*/ 4 w 41"/>
                <a:gd name="T7" fmla="*/ 85 h 161"/>
                <a:gd name="T8" fmla="*/ 17 w 41"/>
                <a:gd name="T9" fmla="*/ 97 h 161"/>
                <a:gd name="T10" fmla="*/ 26 w 41"/>
                <a:gd name="T11" fmla="*/ 116 h 161"/>
                <a:gd name="T12" fmla="*/ 9 w 41"/>
                <a:gd name="T13" fmla="*/ 122 h 161"/>
                <a:gd name="T14" fmla="*/ 18 w 41"/>
                <a:gd name="T15" fmla="*/ 143 h 161"/>
                <a:gd name="T16" fmla="*/ 26 w 41"/>
                <a:gd name="T17" fmla="*/ 161 h 161"/>
                <a:gd name="T18" fmla="*/ 41 w 41"/>
                <a:gd name="T19" fmla="*/ 118 h 161"/>
                <a:gd name="T20" fmla="*/ 41 w 41"/>
                <a:gd name="T21" fmla="*/ 75 h 161"/>
                <a:gd name="T22" fmla="*/ 37 w 41"/>
                <a:gd name="T23" fmla="*/ 32 h 161"/>
                <a:gd name="T24" fmla="*/ 18 w 41"/>
                <a:gd name="T25" fmla="*/ 0 h 161"/>
                <a:gd name="T26" fmla="*/ 18 w 41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161">
                  <a:moveTo>
                    <a:pt x="18" y="0"/>
                  </a:moveTo>
                  <a:lnTo>
                    <a:pt x="7" y="34"/>
                  </a:lnTo>
                  <a:lnTo>
                    <a:pt x="0" y="64"/>
                  </a:lnTo>
                  <a:lnTo>
                    <a:pt x="4" y="85"/>
                  </a:lnTo>
                  <a:lnTo>
                    <a:pt x="17" y="97"/>
                  </a:lnTo>
                  <a:lnTo>
                    <a:pt x="26" y="116"/>
                  </a:lnTo>
                  <a:lnTo>
                    <a:pt x="9" y="122"/>
                  </a:lnTo>
                  <a:lnTo>
                    <a:pt x="18" y="143"/>
                  </a:lnTo>
                  <a:lnTo>
                    <a:pt x="26" y="161"/>
                  </a:lnTo>
                  <a:lnTo>
                    <a:pt x="41" y="118"/>
                  </a:lnTo>
                  <a:lnTo>
                    <a:pt x="41" y="75"/>
                  </a:lnTo>
                  <a:lnTo>
                    <a:pt x="37" y="3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79" name="Freeform 1059">
              <a:extLst>
                <a:ext uri="{FF2B5EF4-FFF2-40B4-BE49-F238E27FC236}">
                  <a16:creationId xmlns:a16="http://schemas.microsoft.com/office/drawing/2014/main" id="{DDC7D302-57A4-40B3-86DC-17DB5BA1A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407"/>
              <a:ext cx="79" cy="88"/>
            </a:xfrm>
            <a:custGeom>
              <a:avLst/>
              <a:gdLst>
                <a:gd name="T0" fmla="*/ 8 w 79"/>
                <a:gd name="T1" fmla="*/ 0 h 87"/>
                <a:gd name="T2" fmla="*/ 79 w 79"/>
                <a:gd name="T3" fmla="*/ 3 h 87"/>
                <a:gd name="T4" fmla="*/ 74 w 79"/>
                <a:gd name="T5" fmla="*/ 26 h 87"/>
                <a:gd name="T6" fmla="*/ 69 w 79"/>
                <a:gd name="T7" fmla="*/ 47 h 87"/>
                <a:gd name="T8" fmla="*/ 57 w 79"/>
                <a:gd name="T9" fmla="*/ 70 h 87"/>
                <a:gd name="T10" fmla="*/ 47 w 79"/>
                <a:gd name="T11" fmla="*/ 87 h 87"/>
                <a:gd name="T12" fmla="*/ 26 w 79"/>
                <a:gd name="T13" fmla="*/ 84 h 87"/>
                <a:gd name="T14" fmla="*/ 11 w 79"/>
                <a:gd name="T15" fmla="*/ 75 h 87"/>
                <a:gd name="T16" fmla="*/ 1 w 79"/>
                <a:gd name="T17" fmla="*/ 53 h 87"/>
                <a:gd name="T18" fmla="*/ 0 w 79"/>
                <a:gd name="T19" fmla="*/ 25 h 87"/>
                <a:gd name="T20" fmla="*/ 8 w 79"/>
                <a:gd name="T21" fmla="*/ 0 h 87"/>
                <a:gd name="T22" fmla="*/ 8 w 79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87">
                  <a:moveTo>
                    <a:pt x="8" y="0"/>
                  </a:moveTo>
                  <a:lnTo>
                    <a:pt x="79" y="3"/>
                  </a:lnTo>
                  <a:lnTo>
                    <a:pt x="74" y="26"/>
                  </a:lnTo>
                  <a:lnTo>
                    <a:pt x="69" y="47"/>
                  </a:lnTo>
                  <a:lnTo>
                    <a:pt x="57" y="70"/>
                  </a:lnTo>
                  <a:lnTo>
                    <a:pt x="47" y="87"/>
                  </a:lnTo>
                  <a:lnTo>
                    <a:pt x="26" y="84"/>
                  </a:lnTo>
                  <a:lnTo>
                    <a:pt x="11" y="75"/>
                  </a:lnTo>
                  <a:lnTo>
                    <a:pt x="1" y="53"/>
                  </a:lnTo>
                  <a:lnTo>
                    <a:pt x="0" y="2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0" name="Freeform 1060">
              <a:extLst>
                <a:ext uri="{FF2B5EF4-FFF2-40B4-BE49-F238E27FC236}">
                  <a16:creationId xmlns:a16="http://schemas.microsoft.com/office/drawing/2014/main" id="{83CFA34F-E6D0-440F-80E1-EC978AEAA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3110"/>
              <a:ext cx="238" cy="403"/>
            </a:xfrm>
            <a:custGeom>
              <a:avLst/>
              <a:gdLst>
                <a:gd name="T0" fmla="*/ 96 w 238"/>
                <a:gd name="T1" fmla="*/ 90 h 401"/>
                <a:gd name="T2" fmla="*/ 128 w 238"/>
                <a:gd name="T3" fmla="*/ 118 h 401"/>
                <a:gd name="T4" fmla="*/ 150 w 238"/>
                <a:gd name="T5" fmla="*/ 153 h 401"/>
                <a:gd name="T6" fmla="*/ 166 w 238"/>
                <a:gd name="T7" fmla="*/ 192 h 401"/>
                <a:gd name="T8" fmla="*/ 176 w 238"/>
                <a:gd name="T9" fmla="*/ 260 h 401"/>
                <a:gd name="T10" fmla="*/ 175 w 238"/>
                <a:gd name="T11" fmla="*/ 401 h 401"/>
                <a:gd name="T12" fmla="*/ 188 w 238"/>
                <a:gd name="T13" fmla="*/ 361 h 401"/>
                <a:gd name="T14" fmla="*/ 207 w 238"/>
                <a:gd name="T15" fmla="*/ 271 h 401"/>
                <a:gd name="T16" fmla="*/ 220 w 238"/>
                <a:gd name="T17" fmla="*/ 145 h 401"/>
                <a:gd name="T18" fmla="*/ 238 w 238"/>
                <a:gd name="T19" fmla="*/ 0 h 401"/>
                <a:gd name="T20" fmla="*/ 216 w 238"/>
                <a:gd name="T21" fmla="*/ 47 h 401"/>
                <a:gd name="T22" fmla="*/ 182 w 238"/>
                <a:gd name="T23" fmla="*/ 49 h 401"/>
                <a:gd name="T24" fmla="*/ 139 w 238"/>
                <a:gd name="T25" fmla="*/ 36 h 401"/>
                <a:gd name="T26" fmla="*/ 135 w 238"/>
                <a:gd name="T27" fmla="*/ 23 h 401"/>
                <a:gd name="T28" fmla="*/ 122 w 238"/>
                <a:gd name="T29" fmla="*/ 36 h 401"/>
                <a:gd name="T30" fmla="*/ 64 w 238"/>
                <a:gd name="T31" fmla="*/ 30 h 401"/>
                <a:gd name="T32" fmla="*/ 95 w 238"/>
                <a:gd name="T33" fmla="*/ 67 h 401"/>
                <a:gd name="T34" fmla="*/ 66 w 238"/>
                <a:gd name="T35" fmla="*/ 56 h 401"/>
                <a:gd name="T36" fmla="*/ 25 w 238"/>
                <a:gd name="T37" fmla="*/ 49 h 401"/>
                <a:gd name="T38" fmla="*/ 0 w 238"/>
                <a:gd name="T39" fmla="*/ 52 h 401"/>
                <a:gd name="T40" fmla="*/ 43 w 238"/>
                <a:gd name="T41" fmla="*/ 58 h 401"/>
                <a:gd name="T42" fmla="*/ 66 w 238"/>
                <a:gd name="T43" fmla="*/ 70 h 401"/>
                <a:gd name="T44" fmla="*/ 96 w 238"/>
                <a:gd name="T45" fmla="*/ 90 h 401"/>
                <a:gd name="T46" fmla="*/ 96 w 238"/>
                <a:gd name="T47" fmla="*/ 9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401">
                  <a:moveTo>
                    <a:pt x="96" y="90"/>
                  </a:moveTo>
                  <a:lnTo>
                    <a:pt x="128" y="118"/>
                  </a:lnTo>
                  <a:lnTo>
                    <a:pt x="150" y="153"/>
                  </a:lnTo>
                  <a:lnTo>
                    <a:pt x="166" y="192"/>
                  </a:lnTo>
                  <a:lnTo>
                    <a:pt x="176" y="260"/>
                  </a:lnTo>
                  <a:lnTo>
                    <a:pt x="175" y="401"/>
                  </a:lnTo>
                  <a:lnTo>
                    <a:pt x="188" y="361"/>
                  </a:lnTo>
                  <a:lnTo>
                    <a:pt x="207" y="271"/>
                  </a:lnTo>
                  <a:lnTo>
                    <a:pt x="220" y="145"/>
                  </a:lnTo>
                  <a:lnTo>
                    <a:pt x="238" y="0"/>
                  </a:lnTo>
                  <a:lnTo>
                    <a:pt x="216" y="47"/>
                  </a:lnTo>
                  <a:lnTo>
                    <a:pt x="182" y="49"/>
                  </a:lnTo>
                  <a:lnTo>
                    <a:pt x="139" y="36"/>
                  </a:lnTo>
                  <a:lnTo>
                    <a:pt x="135" y="23"/>
                  </a:lnTo>
                  <a:lnTo>
                    <a:pt x="122" y="36"/>
                  </a:lnTo>
                  <a:lnTo>
                    <a:pt x="64" y="30"/>
                  </a:lnTo>
                  <a:lnTo>
                    <a:pt x="95" y="67"/>
                  </a:lnTo>
                  <a:lnTo>
                    <a:pt x="66" y="56"/>
                  </a:lnTo>
                  <a:lnTo>
                    <a:pt x="25" y="49"/>
                  </a:lnTo>
                  <a:lnTo>
                    <a:pt x="0" y="52"/>
                  </a:lnTo>
                  <a:lnTo>
                    <a:pt x="43" y="58"/>
                  </a:lnTo>
                  <a:lnTo>
                    <a:pt x="66" y="70"/>
                  </a:lnTo>
                  <a:lnTo>
                    <a:pt x="96" y="90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1" name="Freeform 1061">
              <a:extLst>
                <a:ext uri="{FF2B5EF4-FFF2-40B4-BE49-F238E27FC236}">
                  <a16:creationId xmlns:a16="http://schemas.microsoft.com/office/drawing/2014/main" id="{83CDD314-89F1-407B-AF2E-5C83C96C9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257"/>
              <a:ext cx="24" cy="26"/>
            </a:xfrm>
            <a:custGeom>
              <a:avLst/>
              <a:gdLst>
                <a:gd name="T0" fmla="*/ 12 w 22"/>
                <a:gd name="T1" fmla="*/ 0 h 24"/>
                <a:gd name="T2" fmla="*/ 5 w 22"/>
                <a:gd name="T3" fmla="*/ 0 h 24"/>
                <a:gd name="T4" fmla="*/ 1 w 22"/>
                <a:gd name="T5" fmla="*/ 6 h 24"/>
                <a:gd name="T6" fmla="*/ 0 w 22"/>
                <a:gd name="T7" fmla="*/ 15 h 24"/>
                <a:gd name="T8" fmla="*/ 6 w 22"/>
                <a:gd name="T9" fmla="*/ 24 h 24"/>
                <a:gd name="T10" fmla="*/ 21 w 22"/>
                <a:gd name="T11" fmla="*/ 23 h 24"/>
                <a:gd name="T12" fmla="*/ 22 w 22"/>
                <a:gd name="T13" fmla="*/ 11 h 24"/>
                <a:gd name="T14" fmla="*/ 12 w 22"/>
                <a:gd name="T15" fmla="*/ 0 h 24"/>
                <a:gd name="T16" fmla="*/ 12 w 2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12" y="0"/>
                  </a:moveTo>
                  <a:lnTo>
                    <a:pt x="5" y="0"/>
                  </a:lnTo>
                  <a:lnTo>
                    <a:pt x="1" y="6"/>
                  </a:lnTo>
                  <a:lnTo>
                    <a:pt x="0" y="15"/>
                  </a:lnTo>
                  <a:lnTo>
                    <a:pt x="6" y="24"/>
                  </a:lnTo>
                  <a:lnTo>
                    <a:pt x="21" y="23"/>
                  </a:lnTo>
                  <a:lnTo>
                    <a:pt x="22" y="1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2" name="Freeform 1062">
              <a:extLst>
                <a:ext uri="{FF2B5EF4-FFF2-40B4-BE49-F238E27FC236}">
                  <a16:creationId xmlns:a16="http://schemas.microsoft.com/office/drawing/2014/main" id="{AA6510AB-D4BE-4BAE-B64A-7865E00EB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266"/>
              <a:ext cx="21" cy="22"/>
            </a:xfrm>
            <a:custGeom>
              <a:avLst/>
              <a:gdLst>
                <a:gd name="T0" fmla="*/ 2 w 18"/>
                <a:gd name="T1" fmla="*/ 2 h 21"/>
                <a:gd name="T2" fmla="*/ 0 w 18"/>
                <a:gd name="T3" fmla="*/ 13 h 21"/>
                <a:gd name="T4" fmla="*/ 4 w 18"/>
                <a:gd name="T5" fmla="*/ 21 h 21"/>
                <a:gd name="T6" fmla="*/ 15 w 18"/>
                <a:gd name="T7" fmla="*/ 21 h 21"/>
                <a:gd name="T8" fmla="*/ 18 w 18"/>
                <a:gd name="T9" fmla="*/ 15 h 21"/>
                <a:gd name="T10" fmla="*/ 17 w 18"/>
                <a:gd name="T11" fmla="*/ 4 h 21"/>
                <a:gd name="T12" fmla="*/ 12 w 18"/>
                <a:gd name="T13" fmla="*/ 0 h 21"/>
                <a:gd name="T14" fmla="*/ 2 w 18"/>
                <a:gd name="T15" fmla="*/ 2 h 21"/>
                <a:gd name="T16" fmla="*/ 2 w 18"/>
                <a:gd name="T1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2" y="2"/>
                  </a:moveTo>
                  <a:lnTo>
                    <a:pt x="0" y="13"/>
                  </a:lnTo>
                  <a:lnTo>
                    <a:pt x="4" y="21"/>
                  </a:lnTo>
                  <a:lnTo>
                    <a:pt x="15" y="21"/>
                  </a:lnTo>
                  <a:lnTo>
                    <a:pt x="18" y="15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3" name="Freeform 1063">
              <a:extLst>
                <a:ext uri="{FF2B5EF4-FFF2-40B4-BE49-F238E27FC236}">
                  <a16:creationId xmlns:a16="http://schemas.microsoft.com/office/drawing/2014/main" id="{5BB23C65-7A85-4D37-856E-E784155DD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2261"/>
              <a:ext cx="10" cy="9"/>
            </a:xfrm>
            <a:custGeom>
              <a:avLst/>
              <a:gdLst>
                <a:gd name="T0" fmla="*/ 0 w 10"/>
                <a:gd name="T1" fmla="*/ 7 h 10"/>
                <a:gd name="T2" fmla="*/ 5 w 10"/>
                <a:gd name="T3" fmla="*/ 10 h 10"/>
                <a:gd name="T4" fmla="*/ 9 w 10"/>
                <a:gd name="T5" fmla="*/ 8 h 10"/>
                <a:gd name="T6" fmla="*/ 10 w 10"/>
                <a:gd name="T7" fmla="*/ 4 h 10"/>
                <a:gd name="T8" fmla="*/ 4 w 10"/>
                <a:gd name="T9" fmla="*/ 0 h 10"/>
                <a:gd name="T10" fmla="*/ 0 w 10"/>
                <a:gd name="T11" fmla="*/ 7 h 10"/>
                <a:gd name="T12" fmla="*/ 0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7"/>
                  </a:moveTo>
                  <a:lnTo>
                    <a:pt x="5" y="10"/>
                  </a:lnTo>
                  <a:lnTo>
                    <a:pt x="9" y="8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4" name="Freeform 1064">
              <a:extLst>
                <a:ext uri="{FF2B5EF4-FFF2-40B4-BE49-F238E27FC236}">
                  <a16:creationId xmlns:a16="http://schemas.microsoft.com/office/drawing/2014/main" id="{C57CEC4E-F355-4D21-9D58-DE0A358E8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270"/>
              <a:ext cx="10" cy="13"/>
            </a:xfrm>
            <a:custGeom>
              <a:avLst/>
              <a:gdLst>
                <a:gd name="T0" fmla="*/ 0 w 10"/>
                <a:gd name="T1" fmla="*/ 7 h 11"/>
                <a:gd name="T2" fmla="*/ 5 w 10"/>
                <a:gd name="T3" fmla="*/ 11 h 11"/>
                <a:gd name="T4" fmla="*/ 10 w 10"/>
                <a:gd name="T5" fmla="*/ 7 h 11"/>
                <a:gd name="T6" fmla="*/ 10 w 10"/>
                <a:gd name="T7" fmla="*/ 2 h 11"/>
                <a:gd name="T8" fmla="*/ 3 w 10"/>
                <a:gd name="T9" fmla="*/ 0 h 11"/>
                <a:gd name="T10" fmla="*/ 0 w 10"/>
                <a:gd name="T11" fmla="*/ 7 h 11"/>
                <a:gd name="T12" fmla="*/ 0 w 10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lnTo>
                    <a:pt x="5" y="11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5" name="Freeform 1065">
              <a:extLst>
                <a:ext uri="{FF2B5EF4-FFF2-40B4-BE49-F238E27FC236}">
                  <a16:creationId xmlns:a16="http://schemas.microsoft.com/office/drawing/2014/main" id="{FD14B441-1608-45D5-AB45-B1171F34D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480"/>
              <a:ext cx="41" cy="39"/>
            </a:xfrm>
            <a:custGeom>
              <a:avLst/>
              <a:gdLst>
                <a:gd name="T0" fmla="*/ 6 w 39"/>
                <a:gd name="T1" fmla="*/ 29 h 37"/>
                <a:gd name="T2" fmla="*/ 16 w 39"/>
                <a:gd name="T3" fmla="*/ 37 h 37"/>
                <a:gd name="T4" fmla="*/ 28 w 39"/>
                <a:gd name="T5" fmla="*/ 37 h 37"/>
                <a:gd name="T6" fmla="*/ 36 w 39"/>
                <a:gd name="T7" fmla="*/ 35 h 37"/>
                <a:gd name="T8" fmla="*/ 39 w 39"/>
                <a:gd name="T9" fmla="*/ 24 h 37"/>
                <a:gd name="T10" fmla="*/ 39 w 39"/>
                <a:gd name="T11" fmla="*/ 11 h 37"/>
                <a:gd name="T12" fmla="*/ 35 w 39"/>
                <a:gd name="T13" fmla="*/ 3 h 37"/>
                <a:gd name="T14" fmla="*/ 25 w 39"/>
                <a:gd name="T15" fmla="*/ 0 h 37"/>
                <a:gd name="T16" fmla="*/ 15 w 39"/>
                <a:gd name="T17" fmla="*/ 1 h 37"/>
                <a:gd name="T18" fmla="*/ 4 w 39"/>
                <a:gd name="T19" fmla="*/ 4 h 37"/>
                <a:gd name="T20" fmla="*/ 0 w 39"/>
                <a:gd name="T21" fmla="*/ 14 h 37"/>
                <a:gd name="T22" fmla="*/ 2 w 39"/>
                <a:gd name="T23" fmla="*/ 24 h 37"/>
                <a:gd name="T24" fmla="*/ 6 w 39"/>
                <a:gd name="T25" fmla="*/ 29 h 37"/>
                <a:gd name="T26" fmla="*/ 6 w 39"/>
                <a:gd name="T2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29"/>
                  </a:moveTo>
                  <a:lnTo>
                    <a:pt x="16" y="37"/>
                  </a:lnTo>
                  <a:lnTo>
                    <a:pt x="28" y="37"/>
                  </a:lnTo>
                  <a:lnTo>
                    <a:pt x="36" y="35"/>
                  </a:lnTo>
                  <a:lnTo>
                    <a:pt x="39" y="24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4" y="4"/>
                  </a:lnTo>
                  <a:lnTo>
                    <a:pt x="0" y="14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6" name="Freeform 1066">
              <a:extLst>
                <a:ext uri="{FF2B5EF4-FFF2-40B4-BE49-F238E27FC236}">
                  <a16:creationId xmlns:a16="http://schemas.microsoft.com/office/drawing/2014/main" id="{B9770377-FD41-441A-93EF-3C82486A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2484"/>
              <a:ext cx="21" cy="22"/>
            </a:xfrm>
            <a:custGeom>
              <a:avLst/>
              <a:gdLst>
                <a:gd name="T0" fmla="*/ 7 w 22"/>
                <a:gd name="T1" fmla="*/ 0 h 22"/>
                <a:gd name="T2" fmla="*/ 1 w 22"/>
                <a:gd name="T3" fmla="*/ 6 h 22"/>
                <a:gd name="T4" fmla="*/ 0 w 22"/>
                <a:gd name="T5" fmla="*/ 16 h 22"/>
                <a:gd name="T6" fmla="*/ 5 w 22"/>
                <a:gd name="T7" fmla="*/ 22 h 22"/>
                <a:gd name="T8" fmla="*/ 11 w 22"/>
                <a:gd name="T9" fmla="*/ 22 h 22"/>
                <a:gd name="T10" fmla="*/ 21 w 22"/>
                <a:gd name="T11" fmla="*/ 20 h 22"/>
                <a:gd name="T12" fmla="*/ 22 w 22"/>
                <a:gd name="T13" fmla="*/ 9 h 22"/>
                <a:gd name="T14" fmla="*/ 18 w 22"/>
                <a:gd name="T15" fmla="*/ 1 h 22"/>
                <a:gd name="T16" fmla="*/ 7 w 22"/>
                <a:gd name="T17" fmla="*/ 0 h 22"/>
                <a:gd name="T18" fmla="*/ 7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1" y="6"/>
                  </a:lnTo>
                  <a:lnTo>
                    <a:pt x="0" y="16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21" y="20"/>
                  </a:lnTo>
                  <a:lnTo>
                    <a:pt x="22" y="9"/>
                  </a:lnTo>
                  <a:lnTo>
                    <a:pt x="18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7" name="Freeform 1067">
              <a:extLst>
                <a:ext uri="{FF2B5EF4-FFF2-40B4-BE49-F238E27FC236}">
                  <a16:creationId xmlns:a16="http://schemas.microsoft.com/office/drawing/2014/main" id="{D22198BE-F787-4853-A5C8-27FFCCA59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489"/>
              <a:ext cx="38" cy="35"/>
            </a:xfrm>
            <a:custGeom>
              <a:avLst/>
              <a:gdLst>
                <a:gd name="T0" fmla="*/ 5 w 38"/>
                <a:gd name="T1" fmla="*/ 30 h 37"/>
                <a:gd name="T2" fmla="*/ 15 w 38"/>
                <a:gd name="T3" fmla="*/ 37 h 37"/>
                <a:gd name="T4" fmla="*/ 27 w 38"/>
                <a:gd name="T5" fmla="*/ 37 h 37"/>
                <a:gd name="T6" fmla="*/ 35 w 38"/>
                <a:gd name="T7" fmla="*/ 34 h 37"/>
                <a:gd name="T8" fmla="*/ 38 w 38"/>
                <a:gd name="T9" fmla="*/ 24 h 37"/>
                <a:gd name="T10" fmla="*/ 38 w 38"/>
                <a:gd name="T11" fmla="*/ 11 h 37"/>
                <a:gd name="T12" fmla="*/ 33 w 38"/>
                <a:gd name="T13" fmla="*/ 4 h 37"/>
                <a:gd name="T14" fmla="*/ 24 w 38"/>
                <a:gd name="T15" fmla="*/ 0 h 37"/>
                <a:gd name="T16" fmla="*/ 13 w 38"/>
                <a:gd name="T17" fmla="*/ 0 h 37"/>
                <a:gd name="T18" fmla="*/ 3 w 38"/>
                <a:gd name="T19" fmla="*/ 5 h 37"/>
                <a:gd name="T20" fmla="*/ 0 w 38"/>
                <a:gd name="T21" fmla="*/ 15 h 37"/>
                <a:gd name="T22" fmla="*/ 0 w 38"/>
                <a:gd name="T23" fmla="*/ 24 h 37"/>
                <a:gd name="T24" fmla="*/ 5 w 38"/>
                <a:gd name="T25" fmla="*/ 30 h 37"/>
                <a:gd name="T26" fmla="*/ 5 w 38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7">
                  <a:moveTo>
                    <a:pt x="5" y="30"/>
                  </a:moveTo>
                  <a:lnTo>
                    <a:pt x="15" y="37"/>
                  </a:lnTo>
                  <a:lnTo>
                    <a:pt x="27" y="37"/>
                  </a:lnTo>
                  <a:lnTo>
                    <a:pt x="35" y="34"/>
                  </a:lnTo>
                  <a:lnTo>
                    <a:pt x="38" y="24"/>
                  </a:lnTo>
                  <a:lnTo>
                    <a:pt x="38" y="11"/>
                  </a:lnTo>
                  <a:lnTo>
                    <a:pt x="33" y="4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3" y="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8" name="Freeform 1068">
              <a:extLst>
                <a:ext uri="{FF2B5EF4-FFF2-40B4-BE49-F238E27FC236}">
                  <a16:creationId xmlns:a16="http://schemas.microsoft.com/office/drawing/2014/main" id="{565879C6-5C5E-4B4B-B79B-05B3B02BB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493"/>
              <a:ext cx="21" cy="22"/>
            </a:xfrm>
            <a:custGeom>
              <a:avLst/>
              <a:gdLst>
                <a:gd name="T0" fmla="*/ 6 w 22"/>
                <a:gd name="T1" fmla="*/ 0 h 22"/>
                <a:gd name="T2" fmla="*/ 0 w 22"/>
                <a:gd name="T3" fmla="*/ 4 h 22"/>
                <a:gd name="T4" fmla="*/ 0 w 22"/>
                <a:gd name="T5" fmla="*/ 15 h 22"/>
                <a:gd name="T6" fmla="*/ 4 w 22"/>
                <a:gd name="T7" fmla="*/ 22 h 22"/>
                <a:gd name="T8" fmla="*/ 11 w 22"/>
                <a:gd name="T9" fmla="*/ 22 h 22"/>
                <a:gd name="T10" fmla="*/ 20 w 22"/>
                <a:gd name="T11" fmla="*/ 19 h 22"/>
                <a:gd name="T12" fmla="*/ 22 w 22"/>
                <a:gd name="T13" fmla="*/ 8 h 22"/>
                <a:gd name="T14" fmla="*/ 17 w 22"/>
                <a:gd name="T15" fmla="*/ 1 h 22"/>
                <a:gd name="T16" fmla="*/ 6 w 22"/>
                <a:gd name="T17" fmla="*/ 0 h 22"/>
                <a:gd name="T18" fmla="*/ 6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6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20" y="19"/>
                  </a:lnTo>
                  <a:lnTo>
                    <a:pt x="22" y="8"/>
                  </a:lnTo>
                  <a:lnTo>
                    <a:pt x="1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89" name="Freeform 1069">
              <a:extLst>
                <a:ext uri="{FF2B5EF4-FFF2-40B4-BE49-F238E27FC236}">
                  <a16:creationId xmlns:a16="http://schemas.microsoft.com/office/drawing/2014/main" id="{93755C82-417C-4AB4-8F8F-EA2D9796C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497"/>
              <a:ext cx="38" cy="35"/>
            </a:xfrm>
            <a:custGeom>
              <a:avLst/>
              <a:gdLst>
                <a:gd name="T0" fmla="*/ 5 w 38"/>
                <a:gd name="T1" fmla="*/ 30 h 36"/>
                <a:gd name="T2" fmla="*/ 15 w 38"/>
                <a:gd name="T3" fmla="*/ 36 h 36"/>
                <a:gd name="T4" fmla="*/ 27 w 38"/>
                <a:gd name="T5" fmla="*/ 36 h 36"/>
                <a:gd name="T6" fmla="*/ 35 w 38"/>
                <a:gd name="T7" fmla="*/ 34 h 36"/>
                <a:gd name="T8" fmla="*/ 38 w 38"/>
                <a:gd name="T9" fmla="*/ 23 h 36"/>
                <a:gd name="T10" fmla="*/ 38 w 38"/>
                <a:gd name="T11" fmla="*/ 11 h 36"/>
                <a:gd name="T12" fmla="*/ 34 w 38"/>
                <a:gd name="T13" fmla="*/ 3 h 36"/>
                <a:gd name="T14" fmla="*/ 24 w 38"/>
                <a:gd name="T15" fmla="*/ 0 h 36"/>
                <a:gd name="T16" fmla="*/ 14 w 38"/>
                <a:gd name="T17" fmla="*/ 0 h 36"/>
                <a:gd name="T18" fmla="*/ 3 w 38"/>
                <a:gd name="T19" fmla="*/ 3 h 36"/>
                <a:gd name="T20" fmla="*/ 0 w 38"/>
                <a:gd name="T21" fmla="*/ 14 h 36"/>
                <a:gd name="T22" fmla="*/ 1 w 38"/>
                <a:gd name="T23" fmla="*/ 24 h 36"/>
                <a:gd name="T24" fmla="*/ 5 w 38"/>
                <a:gd name="T25" fmla="*/ 30 h 36"/>
                <a:gd name="T26" fmla="*/ 5 w 38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6">
                  <a:moveTo>
                    <a:pt x="5" y="30"/>
                  </a:moveTo>
                  <a:lnTo>
                    <a:pt x="15" y="36"/>
                  </a:lnTo>
                  <a:lnTo>
                    <a:pt x="27" y="36"/>
                  </a:lnTo>
                  <a:lnTo>
                    <a:pt x="35" y="34"/>
                  </a:lnTo>
                  <a:lnTo>
                    <a:pt x="38" y="23"/>
                  </a:lnTo>
                  <a:lnTo>
                    <a:pt x="38" y="11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3" y="3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0" name="Freeform 1070">
              <a:extLst>
                <a:ext uri="{FF2B5EF4-FFF2-40B4-BE49-F238E27FC236}">
                  <a16:creationId xmlns:a16="http://schemas.microsoft.com/office/drawing/2014/main" id="{92D2D373-870F-428A-89A1-8B4DC8E1D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502"/>
              <a:ext cx="24" cy="22"/>
            </a:xfrm>
            <a:custGeom>
              <a:avLst/>
              <a:gdLst>
                <a:gd name="T0" fmla="*/ 7 w 22"/>
                <a:gd name="T1" fmla="*/ 0 h 24"/>
                <a:gd name="T2" fmla="*/ 2 w 22"/>
                <a:gd name="T3" fmla="*/ 6 h 24"/>
                <a:gd name="T4" fmla="*/ 0 w 22"/>
                <a:gd name="T5" fmla="*/ 16 h 24"/>
                <a:gd name="T6" fmla="*/ 5 w 22"/>
                <a:gd name="T7" fmla="*/ 22 h 24"/>
                <a:gd name="T8" fmla="*/ 13 w 22"/>
                <a:gd name="T9" fmla="*/ 24 h 24"/>
                <a:gd name="T10" fmla="*/ 21 w 22"/>
                <a:gd name="T11" fmla="*/ 20 h 24"/>
                <a:gd name="T12" fmla="*/ 22 w 22"/>
                <a:gd name="T13" fmla="*/ 9 h 24"/>
                <a:gd name="T14" fmla="*/ 18 w 22"/>
                <a:gd name="T15" fmla="*/ 3 h 24"/>
                <a:gd name="T16" fmla="*/ 7 w 22"/>
                <a:gd name="T17" fmla="*/ 0 h 24"/>
                <a:gd name="T18" fmla="*/ 7 w 2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4">
                  <a:moveTo>
                    <a:pt x="7" y="0"/>
                  </a:moveTo>
                  <a:lnTo>
                    <a:pt x="2" y="6"/>
                  </a:lnTo>
                  <a:lnTo>
                    <a:pt x="0" y="16"/>
                  </a:lnTo>
                  <a:lnTo>
                    <a:pt x="5" y="22"/>
                  </a:lnTo>
                  <a:lnTo>
                    <a:pt x="13" y="24"/>
                  </a:lnTo>
                  <a:lnTo>
                    <a:pt x="21" y="20"/>
                  </a:lnTo>
                  <a:lnTo>
                    <a:pt x="22" y="9"/>
                  </a:lnTo>
                  <a:lnTo>
                    <a:pt x="1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1" name="Freeform 1071">
              <a:extLst>
                <a:ext uri="{FF2B5EF4-FFF2-40B4-BE49-F238E27FC236}">
                  <a16:creationId xmlns:a16="http://schemas.microsoft.com/office/drawing/2014/main" id="{BB7309AD-4692-4BC0-928B-90F359494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2611"/>
              <a:ext cx="38" cy="35"/>
            </a:xfrm>
            <a:custGeom>
              <a:avLst/>
              <a:gdLst>
                <a:gd name="T0" fmla="*/ 5 w 38"/>
                <a:gd name="T1" fmla="*/ 30 h 37"/>
                <a:gd name="T2" fmla="*/ 15 w 38"/>
                <a:gd name="T3" fmla="*/ 37 h 37"/>
                <a:gd name="T4" fmla="*/ 27 w 38"/>
                <a:gd name="T5" fmla="*/ 37 h 37"/>
                <a:gd name="T6" fmla="*/ 35 w 38"/>
                <a:gd name="T7" fmla="*/ 36 h 37"/>
                <a:gd name="T8" fmla="*/ 38 w 38"/>
                <a:gd name="T9" fmla="*/ 25 h 37"/>
                <a:gd name="T10" fmla="*/ 38 w 38"/>
                <a:gd name="T11" fmla="*/ 12 h 37"/>
                <a:gd name="T12" fmla="*/ 34 w 38"/>
                <a:gd name="T13" fmla="*/ 4 h 37"/>
                <a:gd name="T14" fmla="*/ 24 w 38"/>
                <a:gd name="T15" fmla="*/ 0 h 37"/>
                <a:gd name="T16" fmla="*/ 14 w 38"/>
                <a:gd name="T17" fmla="*/ 0 h 37"/>
                <a:gd name="T18" fmla="*/ 3 w 38"/>
                <a:gd name="T19" fmla="*/ 5 h 37"/>
                <a:gd name="T20" fmla="*/ 0 w 38"/>
                <a:gd name="T21" fmla="*/ 15 h 37"/>
                <a:gd name="T22" fmla="*/ 1 w 38"/>
                <a:gd name="T23" fmla="*/ 25 h 37"/>
                <a:gd name="T24" fmla="*/ 5 w 38"/>
                <a:gd name="T25" fmla="*/ 30 h 37"/>
                <a:gd name="T26" fmla="*/ 5 w 38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7">
                  <a:moveTo>
                    <a:pt x="5" y="30"/>
                  </a:moveTo>
                  <a:lnTo>
                    <a:pt x="15" y="37"/>
                  </a:lnTo>
                  <a:lnTo>
                    <a:pt x="27" y="37"/>
                  </a:lnTo>
                  <a:lnTo>
                    <a:pt x="35" y="36"/>
                  </a:lnTo>
                  <a:lnTo>
                    <a:pt x="38" y="25"/>
                  </a:lnTo>
                  <a:lnTo>
                    <a:pt x="38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3" y="5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2" name="Freeform 1072">
              <a:extLst>
                <a:ext uri="{FF2B5EF4-FFF2-40B4-BE49-F238E27FC236}">
                  <a16:creationId xmlns:a16="http://schemas.microsoft.com/office/drawing/2014/main" id="{A515F716-E626-4E74-9708-B495173E3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616"/>
              <a:ext cx="21" cy="22"/>
            </a:xfrm>
            <a:custGeom>
              <a:avLst/>
              <a:gdLst>
                <a:gd name="T0" fmla="*/ 6 w 22"/>
                <a:gd name="T1" fmla="*/ 0 h 22"/>
                <a:gd name="T2" fmla="*/ 1 w 22"/>
                <a:gd name="T3" fmla="*/ 4 h 22"/>
                <a:gd name="T4" fmla="*/ 0 w 22"/>
                <a:gd name="T5" fmla="*/ 15 h 22"/>
                <a:gd name="T6" fmla="*/ 4 w 22"/>
                <a:gd name="T7" fmla="*/ 22 h 22"/>
                <a:gd name="T8" fmla="*/ 12 w 22"/>
                <a:gd name="T9" fmla="*/ 22 h 22"/>
                <a:gd name="T10" fmla="*/ 20 w 22"/>
                <a:gd name="T11" fmla="*/ 20 h 22"/>
                <a:gd name="T12" fmla="*/ 22 w 22"/>
                <a:gd name="T13" fmla="*/ 9 h 22"/>
                <a:gd name="T14" fmla="*/ 17 w 22"/>
                <a:gd name="T15" fmla="*/ 1 h 22"/>
                <a:gd name="T16" fmla="*/ 6 w 22"/>
                <a:gd name="T17" fmla="*/ 0 h 22"/>
                <a:gd name="T18" fmla="*/ 6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6" y="0"/>
                  </a:moveTo>
                  <a:lnTo>
                    <a:pt x="1" y="4"/>
                  </a:lnTo>
                  <a:lnTo>
                    <a:pt x="0" y="15"/>
                  </a:lnTo>
                  <a:lnTo>
                    <a:pt x="4" y="22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2" y="9"/>
                  </a:lnTo>
                  <a:lnTo>
                    <a:pt x="1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3" name="Freeform 1073">
              <a:extLst>
                <a:ext uri="{FF2B5EF4-FFF2-40B4-BE49-F238E27FC236}">
                  <a16:creationId xmlns:a16="http://schemas.microsoft.com/office/drawing/2014/main" id="{EA0E357F-AF01-4DAD-9DA0-C2ADCB01F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611"/>
              <a:ext cx="38" cy="39"/>
            </a:xfrm>
            <a:custGeom>
              <a:avLst/>
              <a:gdLst>
                <a:gd name="T0" fmla="*/ 6 w 39"/>
                <a:gd name="T1" fmla="*/ 31 h 37"/>
                <a:gd name="T2" fmla="*/ 14 w 39"/>
                <a:gd name="T3" fmla="*/ 37 h 37"/>
                <a:gd name="T4" fmla="*/ 28 w 39"/>
                <a:gd name="T5" fmla="*/ 37 h 37"/>
                <a:gd name="T6" fmla="*/ 34 w 39"/>
                <a:gd name="T7" fmla="*/ 35 h 37"/>
                <a:gd name="T8" fmla="*/ 39 w 39"/>
                <a:gd name="T9" fmla="*/ 24 h 37"/>
                <a:gd name="T10" fmla="*/ 39 w 39"/>
                <a:gd name="T11" fmla="*/ 12 h 37"/>
                <a:gd name="T12" fmla="*/ 33 w 39"/>
                <a:gd name="T13" fmla="*/ 4 h 37"/>
                <a:gd name="T14" fmla="*/ 23 w 39"/>
                <a:gd name="T15" fmla="*/ 0 h 37"/>
                <a:gd name="T16" fmla="*/ 13 w 39"/>
                <a:gd name="T17" fmla="*/ 1 h 37"/>
                <a:gd name="T18" fmla="*/ 3 w 39"/>
                <a:gd name="T19" fmla="*/ 4 h 37"/>
                <a:gd name="T20" fmla="*/ 0 w 39"/>
                <a:gd name="T21" fmla="*/ 15 h 37"/>
                <a:gd name="T22" fmla="*/ 0 w 39"/>
                <a:gd name="T23" fmla="*/ 25 h 37"/>
                <a:gd name="T24" fmla="*/ 6 w 39"/>
                <a:gd name="T25" fmla="*/ 31 h 37"/>
                <a:gd name="T26" fmla="*/ 6 w 39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31"/>
                  </a:moveTo>
                  <a:lnTo>
                    <a:pt x="14" y="37"/>
                  </a:lnTo>
                  <a:lnTo>
                    <a:pt x="28" y="37"/>
                  </a:lnTo>
                  <a:lnTo>
                    <a:pt x="34" y="35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13" y="1"/>
                  </a:lnTo>
                  <a:lnTo>
                    <a:pt x="3" y="4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4" name="Freeform 1074">
              <a:extLst>
                <a:ext uri="{FF2B5EF4-FFF2-40B4-BE49-F238E27FC236}">
                  <a16:creationId xmlns:a16="http://schemas.microsoft.com/office/drawing/2014/main" id="{27CE1070-A742-442F-988B-BF673E04D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616"/>
              <a:ext cx="21" cy="22"/>
            </a:xfrm>
            <a:custGeom>
              <a:avLst/>
              <a:gdLst>
                <a:gd name="T0" fmla="*/ 5 w 21"/>
                <a:gd name="T1" fmla="*/ 0 h 23"/>
                <a:gd name="T2" fmla="*/ 0 w 21"/>
                <a:gd name="T3" fmla="*/ 6 h 23"/>
                <a:gd name="T4" fmla="*/ 0 w 21"/>
                <a:gd name="T5" fmla="*/ 16 h 23"/>
                <a:gd name="T6" fmla="*/ 4 w 21"/>
                <a:gd name="T7" fmla="*/ 22 h 23"/>
                <a:gd name="T8" fmla="*/ 11 w 21"/>
                <a:gd name="T9" fmla="*/ 23 h 23"/>
                <a:gd name="T10" fmla="*/ 20 w 21"/>
                <a:gd name="T11" fmla="*/ 20 h 23"/>
                <a:gd name="T12" fmla="*/ 21 w 21"/>
                <a:gd name="T13" fmla="*/ 9 h 23"/>
                <a:gd name="T14" fmla="*/ 16 w 21"/>
                <a:gd name="T15" fmla="*/ 2 h 23"/>
                <a:gd name="T16" fmla="*/ 5 w 21"/>
                <a:gd name="T17" fmla="*/ 0 h 23"/>
                <a:gd name="T18" fmla="*/ 5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5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11" y="23"/>
                  </a:lnTo>
                  <a:lnTo>
                    <a:pt x="20" y="20"/>
                  </a:lnTo>
                  <a:lnTo>
                    <a:pt x="21" y="9"/>
                  </a:lnTo>
                  <a:lnTo>
                    <a:pt x="16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5" name="Freeform 1075">
              <a:extLst>
                <a:ext uri="{FF2B5EF4-FFF2-40B4-BE49-F238E27FC236}">
                  <a16:creationId xmlns:a16="http://schemas.microsoft.com/office/drawing/2014/main" id="{38A901B8-95BF-4727-A722-79DF744A8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620"/>
              <a:ext cx="38" cy="35"/>
            </a:xfrm>
            <a:custGeom>
              <a:avLst/>
              <a:gdLst>
                <a:gd name="T0" fmla="*/ 6 w 39"/>
                <a:gd name="T1" fmla="*/ 30 h 38"/>
                <a:gd name="T2" fmla="*/ 16 w 39"/>
                <a:gd name="T3" fmla="*/ 38 h 38"/>
                <a:gd name="T4" fmla="*/ 28 w 39"/>
                <a:gd name="T5" fmla="*/ 38 h 38"/>
                <a:gd name="T6" fmla="*/ 34 w 39"/>
                <a:gd name="T7" fmla="*/ 36 h 38"/>
                <a:gd name="T8" fmla="*/ 39 w 39"/>
                <a:gd name="T9" fmla="*/ 25 h 38"/>
                <a:gd name="T10" fmla="*/ 39 w 39"/>
                <a:gd name="T11" fmla="*/ 13 h 38"/>
                <a:gd name="T12" fmla="*/ 33 w 39"/>
                <a:gd name="T13" fmla="*/ 5 h 38"/>
                <a:gd name="T14" fmla="*/ 23 w 39"/>
                <a:gd name="T15" fmla="*/ 0 h 38"/>
                <a:gd name="T16" fmla="*/ 14 w 39"/>
                <a:gd name="T17" fmla="*/ 2 h 38"/>
                <a:gd name="T18" fmla="*/ 4 w 39"/>
                <a:gd name="T19" fmla="*/ 5 h 38"/>
                <a:gd name="T20" fmla="*/ 0 w 39"/>
                <a:gd name="T21" fmla="*/ 16 h 38"/>
                <a:gd name="T22" fmla="*/ 0 w 39"/>
                <a:gd name="T23" fmla="*/ 26 h 38"/>
                <a:gd name="T24" fmla="*/ 6 w 39"/>
                <a:gd name="T25" fmla="*/ 30 h 38"/>
                <a:gd name="T26" fmla="*/ 6 w 39"/>
                <a:gd name="T2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6" y="30"/>
                  </a:moveTo>
                  <a:lnTo>
                    <a:pt x="16" y="38"/>
                  </a:lnTo>
                  <a:lnTo>
                    <a:pt x="28" y="38"/>
                  </a:lnTo>
                  <a:lnTo>
                    <a:pt x="34" y="36"/>
                  </a:lnTo>
                  <a:lnTo>
                    <a:pt x="39" y="25"/>
                  </a:lnTo>
                  <a:lnTo>
                    <a:pt x="39" y="13"/>
                  </a:lnTo>
                  <a:lnTo>
                    <a:pt x="33" y="5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4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6" name="Freeform 1076">
              <a:extLst>
                <a:ext uri="{FF2B5EF4-FFF2-40B4-BE49-F238E27FC236}">
                  <a16:creationId xmlns:a16="http://schemas.microsoft.com/office/drawing/2014/main" id="{A155C729-7431-4F59-AA60-1AE4DC2A2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624"/>
              <a:ext cx="24" cy="22"/>
            </a:xfrm>
            <a:custGeom>
              <a:avLst/>
              <a:gdLst>
                <a:gd name="T0" fmla="*/ 7 w 21"/>
                <a:gd name="T1" fmla="*/ 0 h 23"/>
                <a:gd name="T2" fmla="*/ 0 w 21"/>
                <a:gd name="T3" fmla="*/ 5 h 23"/>
                <a:gd name="T4" fmla="*/ 0 w 21"/>
                <a:gd name="T5" fmla="*/ 15 h 23"/>
                <a:gd name="T6" fmla="*/ 5 w 21"/>
                <a:gd name="T7" fmla="*/ 22 h 23"/>
                <a:gd name="T8" fmla="*/ 11 w 21"/>
                <a:gd name="T9" fmla="*/ 23 h 23"/>
                <a:gd name="T10" fmla="*/ 20 w 21"/>
                <a:gd name="T11" fmla="*/ 20 h 23"/>
                <a:gd name="T12" fmla="*/ 21 w 21"/>
                <a:gd name="T13" fmla="*/ 9 h 23"/>
                <a:gd name="T14" fmla="*/ 17 w 21"/>
                <a:gd name="T15" fmla="*/ 2 h 23"/>
                <a:gd name="T16" fmla="*/ 7 w 21"/>
                <a:gd name="T17" fmla="*/ 0 h 23"/>
                <a:gd name="T18" fmla="*/ 7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7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11" y="23"/>
                  </a:lnTo>
                  <a:lnTo>
                    <a:pt x="20" y="20"/>
                  </a:lnTo>
                  <a:lnTo>
                    <a:pt x="21" y="9"/>
                  </a:lnTo>
                  <a:lnTo>
                    <a:pt x="1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7" name="Freeform 1077">
              <a:extLst>
                <a:ext uri="{FF2B5EF4-FFF2-40B4-BE49-F238E27FC236}">
                  <a16:creationId xmlns:a16="http://schemas.microsoft.com/office/drawing/2014/main" id="{0ACC84EF-6265-4082-90E9-B76E9B33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2725"/>
              <a:ext cx="38" cy="39"/>
            </a:xfrm>
            <a:custGeom>
              <a:avLst/>
              <a:gdLst>
                <a:gd name="T0" fmla="*/ 6 w 38"/>
                <a:gd name="T1" fmla="*/ 30 h 38"/>
                <a:gd name="T2" fmla="*/ 15 w 38"/>
                <a:gd name="T3" fmla="*/ 38 h 38"/>
                <a:gd name="T4" fmla="*/ 28 w 38"/>
                <a:gd name="T5" fmla="*/ 38 h 38"/>
                <a:gd name="T6" fmla="*/ 35 w 38"/>
                <a:gd name="T7" fmla="*/ 35 h 38"/>
                <a:gd name="T8" fmla="*/ 38 w 38"/>
                <a:gd name="T9" fmla="*/ 24 h 38"/>
                <a:gd name="T10" fmla="*/ 38 w 38"/>
                <a:gd name="T11" fmla="*/ 11 h 38"/>
                <a:gd name="T12" fmla="*/ 34 w 38"/>
                <a:gd name="T13" fmla="*/ 3 h 38"/>
                <a:gd name="T14" fmla="*/ 24 w 38"/>
                <a:gd name="T15" fmla="*/ 0 h 38"/>
                <a:gd name="T16" fmla="*/ 14 w 38"/>
                <a:gd name="T17" fmla="*/ 1 h 38"/>
                <a:gd name="T18" fmla="*/ 4 w 38"/>
                <a:gd name="T19" fmla="*/ 5 h 38"/>
                <a:gd name="T20" fmla="*/ 0 w 38"/>
                <a:gd name="T21" fmla="*/ 15 h 38"/>
                <a:gd name="T22" fmla="*/ 1 w 38"/>
                <a:gd name="T23" fmla="*/ 24 h 38"/>
                <a:gd name="T24" fmla="*/ 6 w 38"/>
                <a:gd name="T25" fmla="*/ 30 h 38"/>
                <a:gd name="T26" fmla="*/ 6 w 38"/>
                <a:gd name="T2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8">
                  <a:moveTo>
                    <a:pt x="6" y="30"/>
                  </a:moveTo>
                  <a:lnTo>
                    <a:pt x="15" y="38"/>
                  </a:lnTo>
                  <a:lnTo>
                    <a:pt x="28" y="38"/>
                  </a:lnTo>
                  <a:lnTo>
                    <a:pt x="35" y="35"/>
                  </a:lnTo>
                  <a:lnTo>
                    <a:pt x="38" y="24"/>
                  </a:lnTo>
                  <a:lnTo>
                    <a:pt x="38" y="11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4" y="1"/>
                  </a:lnTo>
                  <a:lnTo>
                    <a:pt x="4" y="5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8" name="Freeform 1078">
              <a:extLst>
                <a:ext uri="{FF2B5EF4-FFF2-40B4-BE49-F238E27FC236}">
                  <a16:creationId xmlns:a16="http://schemas.microsoft.com/office/drawing/2014/main" id="{159F8B94-F6B9-4ABC-89CD-0AAE97261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729"/>
              <a:ext cx="24" cy="22"/>
            </a:xfrm>
            <a:custGeom>
              <a:avLst/>
              <a:gdLst>
                <a:gd name="T0" fmla="*/ 7 w 22"/>
                <a:gd name="T1" fmla="*/ 0 h 22"/>
                <a:gd name="T2" fmla="*/ 2 w 22"/>
                <a:gd name="T3" fmla="*/ 5 h 22"/>
                <a:gd name="T4" fmla="*/ 0 w 22"/>
                <a:gd name="T5" fmla="*/ 15 h 22"/>
                <a:gd name="T6" fmla="*/ 5 w 22"/>
                <a:gd name="T7" fmla="*/ 22 h 22"/>
                <a:gd name="T8" fmla="*/ 13 w 22"/>
                <a:gd name="T9" fmla="*/ 22 h 22"/>
                <a:gd name="T10" fmla="*/ 21 w 22"/>
                <a:gd name="T11" fmla="*/ 19 h 22"/>
                <a:gd name="T12" fmla="*/ 22 w 22"/>
                <a:gd name="T13" fmla="*/ 8 h 22"/>
                <a:gd name="T14" fmla="*/ 18 w 22"/>
                <a:gd name="T15" fmla="*/ 1 h 22"/>
                <a:gd name="T16" fmla="*/ 7 w 22"/>
                <a:gd name="T17" fmla="*/ 0 h 22"/>
                <a:gd name="T18" fmla="*/ 7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2" y="5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1" y="19"/>
                  </a:lnTo>
                  <a:lnTo>
                    <a:pt x="22" y="8"/>
                  </a:lnTo>
                  <a:lnTo>
                    <a:pt x="18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799" name="Freeform 1079">
              <a:extLst>
                <a:ext uri="{FF2B5EF4-FFF2-40B4-BE49-F238E27FC236}">
                  <a16:creationId xmlns:a16="http://schemas.microsoft.com/office/drawing/2014/main" id="{961ECA4A-61B9-4E87-B814-2811F31A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734"/>
              <a:ext cx="41" cy="39"/>
            </a:xfrm>
            <a:custGeom>
              <a:avLst/>
              <a:gdLst>
                <a:gd name="T0" fmla="*/ 7 w 40"/>
                <a:gd name="T1" fmla="*/ 30 h 36"/>
                <a:gd name="T2" fmla="*/ 16 w 40"/>
                <a:gd name="T3" fmla="*/ 36 h 36"/>
                <a:gd name="T4" fmla="*/ 29 w 40"/>
                <a:gd name="T5" fmla="*/ 36 h 36"/>
                <a:gd name="T6" fmla="*/ 35 w 40"/>
                <a:gd name="T7" fmla="*/ 34 h 36"/>
                <a:gd name="T8" fmla="*/ 40 w 40"/>
                <a:gd name="T9" fmla="*/ 23 h 36"/>
                <a:gd name="T10" fmla="*/ 40 w 40"/>
                <a:gd name="T11" fmla="*/ 11 h 36"/>
                <a:gd name="T12" fmla="*/ 34 w 40"/>
                <a:gd name="T13" fmla="*/ 3 h 36"/>
                <a:gd name="T14" fmla="*/ 24 w 40"/>
                <a:gd name="T15" fmla="*/ 0 h 36"/>
                <a:gd name="T16" fmla="*/ 15 w 40"/>
                <a:gd name="T17" fmla="*/ 0 h 36"/>
                <a:gd name="T18" fmla="*/ 5 w 40"/>
                <a:gd name="T19" fmla="*/ 5 h 36"/>
                <a:gd name="T20" fmla="*/ 0 w 40"/>
                <a:gd name="T21" fmla="*/ 14 h 36"/>
                <a:gd name="T22" fmla="*/ 1 w 40"/>
                <a:gd name="T23" fmla="*/ 24 h 36"/>
                <a:gd name="T24" fmla="*/ 7 w 40"/>
                <a:gd name="T25" fmla="*/ 30 h 36"/>
                <a:gd name="T26" fmla="*/ 7 w 40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36">
                  <a:moveTo>
                    <a:pt x="7" y="30"/>
                  </a:moveTo>
                  <a:lnTo>
                    <a:pt x="16" y="36"/>
                  </a:lnTo>
                  <a:lnTo>
                    <a:pt x="29" y="36"/>
                  </a:lnTo>
                  <a:lnTo>
                    <a:pt x="35" y="34"/>
                  </a:lnTo>
                  <a:lnTo>
                    <a:pt x="40" y="23"/>
                  </a:lnTo>
                  <a:lnTo>
                    <a:pt x="40" y="11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7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0" name="Freeform 1080">
              <a:extLst>
                <a:ext uri="{FF2B5EF4-FFF2-40B4-BE49-F238E27FC236}">
                  <a16:creationId xmlns:a16="http://schemas.microsoft.com/office/drawing/2014/main" id="{DB2FE592-5DCA-4F49-A94B-407C75BD0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2738"/>
              <a:ext cx="21" cy="22"/>
            </a:xfrm>
            <a:custGeom>
              <a:avLst/>
              <a:gdLst>
                <a:gd name="T0" fmla="*/ 7 w 22"/>
                <a:gd name="T1" fmla="*/ 0 h 22"/>
                <a:gd name="T2" fmla="*/ 1 w 22"/>
                <a:gd name="T3" fmla="*/ 4 h 22"/>
                <a:gd name="T4" fmla="*/ 0 w 22"/>
                <a:gd name="T5" fmla="*/ 14 h 22"/>
                <a:gd name="T6" fmla="*/ 4 w 22"/>
                <a:gd name="T7" fmla="*/ 22 h 22"/>
                <a:gd name="T8" fmla="*/ 12 w 22"/>
                <a:gd name="T9" fmla="*/ 22 h 22"/>
                <a:gd name="T10" fmla="*/ 21 w 22"/>
                <a:gd name="T11" fmla="*/ 18 h 22"/>
                <a:gd name="T12" fmla="*/ 22 w 22"/>
                <a:gd name="T13" fmla="*/ 7 h 22"/>
                <a:gd name="T14" fmla="*/ 18 w 22"/>
                <a:gd name="T15" fmla="*/ 1 h 22"/>
                <a:gd name="T16" fmla="*/ 7 w 22"/>
                <a:gd name="T17" fmla="*/ 0 h 22"/>
                <a:gd name="T18" fmla="*/ 7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1" y="4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12" y="22"/>
                  </a:lnTo>
                  <a:lnTo>
                    <a:pt x="21" y="18"/>
                  </a:lnTo>
                  <a:lnTo>
                    <a:pt x="22" y="7"/>
                  </a:lnTo>
                  <a:lnTo>
                    <a:pt x="18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1" name="Freeform 1081">
              <a:extLst>
                <a:ext uri="{FF2B5EF4-FFF2-40B4-BE49-F238E27FC236}">
                  <a16:creationId xmlns:a16="http://schemas.microsoft.com/office/drawing/2014/main" id="{04CF20BE-1AAC-4CA3-BC23-DBB348BCA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742"/>
              <a:ext cx="41" cy="39"/>
            </a:xfrm>
            <a:custGeom>
              <a:avLst/>
              <a:gdLst>
                <a:gd name="T0" fmla="*/ 6 w 39"/>
                <a:gd name="T1" fmla="*/ 30 h 37"/>
                <a:gd name="T2" fmla="*/ 15 w 39"/>
                <a:gd name="T3" fmla="*/ 37 h 37"/>
                <a:gd name="T4" fmla="*/ 28 w 39"/>
                <a:gd name="T5" fmla="*/ 37 h 37"/>
                <a:gd name="T6" fmla="*/ 35 w 39"/>
                <a:gd name="T7" fmla="*/ 35 h 37"/>
                <a:gd name="T8" fmla="*/ 39 w 39"/>
                <a:gd name="T9" fmla="*/ 24 h 37"/>
                <a:gd name="T10" fmla="*/ 39 w 39"/>
                <a:gd name="T11" fmla="*/ 12 h 37"/>
                <a:gd name="T12" fmla="*/ 34 w 39"/>
                <a:gd name="T13" fmla="*/ 4 h 37"/>
                <a:gd name="T14" fmla="*/ 24 w 39"/>
                <a:gd name="T15" fmla="*/ 0 h 37"/>
                <a:gd name="T16" fmla="*/ 14 w 39"/>
                <a:gd name="T17" fmla="*/ 1 h 37"/>
                <a:gd name="T18" fmla="*/ 4 w 39"/>
                <a:gd name="T19" fmla="*/ 4 h 37"/>
                <a:gd name="T20" fmla="*/ 0 w 39"/>
                <a:gd name="T21" fmla="*/ 15 h 37"/>
                <a:gd name="T22" fmla="*/ 1 w 39"/>
                <a:gd name="T23" fmla="*/ 25 h 37"/>
                <a:gd name="T24" fmla="*/ 6 w 39"/>
                <a:gd name="T25" fmla="*/ 30 h 37"/>
                <a:gd name="T26" fmla="*/ 6 w 39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30"/>
                  </a:moveTo>
                  <a:lnTo>
                    <a:pt x="15" y="37"/>
                  </a:lnTo>
                  <a:lnTo>
                    <a:pt x="28" y="37"/>
                  </a:lnTo>
                  <a:lnTo>
                    <a:pt x="35" y="35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4" y="1"/>
                  </a:lnTo>
                  <a:lnTo>
                    <a:pt x="4" y="4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2" name="Freeform 1082">
              <a:extLst>
                <a:ext uri="{FF2B5EF4-FFF2-40B4-BE49-F238E27FC236}">
                  <a16:creationId xmlns:a16="http://schemas.microsoft.com/office/drawing/2014/main" id="{FC967F9E-9293-4C7F-BC01-3656DD6AA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747"/>
              <a:ext cx="21" cy="26"/>
            </a:xfrm>
            <a:custGeom>
              <a:avLst/>
              <a:gdLst>
                <a:gd name="T0" fmla="*/ 6 w 22"/>
                <a:gd name="T1" fmla="*/ 0 h 23"/>
                <a:gd name="T2" fmla="*/ 1 w 22"/>
                <a:gd name="T3" fmla="*/ 6 h 23"/>
                <a:gd name="T4" fmla="*/ 0 w 22"/>
                <a:gd name="T5" fmla="*/ 16 h 23"/>
                <a:gd name="T6" fmla="*/ 4 w 22"/>
                <a:gd name="T7" fmla="*/ 22 h 23"/>
                <a:gd name="T8" fmla="*/ 12 w 22"/>
                <a:gd name="T9" fmla="*/ 23 h 23"/>
                <a:gd name="T10" fmla="*/ 21 w 22"/>
                <a:gd name="T11" fmla="*/ 20 h 23"/>
                <a:gd name="T12" fmla="*/ 22 w 22"/>
                <a:gd name="T13" fmla="*/ 9 h 23"/>
                <a:gd name="T14" fmla="*/ 17 w 22"/>
                <a:gd name="T15" fmla="*/ 3 h 23"/>
                <a:gd name="T16" fmla="*/ 6 w 22"/>
                <a:gd name="T17" fmla="*/ 0 h 23"/>
                <a:gd name="T18" fmla="*/ 6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6" y="0"/>
                  </a:moveTo>
                  <a:lnTo>
                    <a:pt x="1" y="6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12" y="23"/>
                  </a:lnTo>
                  <a:lnTo>
                    <a:pt x="21" y="20"/>
                  </a:lnTo>
                  <a:lnTo>
                    <a:pt x="22" y="9"/>
                  </a:lnTo>
                  <a:lnTo>
                    <a:pt x="17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3" name="Freeform 1083">
              <a:extLst>
                <a:ext uri="{FF2B5EF4-FFF2-40B4-BE49-F238E27FC236}">
                  <a16:creationId xmlns:a16="http://schemas.microsoft.com/office/drawing/2014/main" id="{28CC36BD-FD03-4EC6-964F-03427C79B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874"/>
              <a:ext cx="41" cy="39"/>
            </a:xfrm>
            <a:custGeom>
              <a:avLst/>
              <a:gdLst>
                <a:gd name="T0" fmla="*/ 6 w 39"/>
                <a:gd name="T1" fmla="*/ 31 h 37"/>
                <a:gd name="T2" fmla="*/ 15 w 39"/>
                <a:gd name="T3" fmla="*/ 37 h 37"/>
                <a:gd name="T4" fmla="*/ 28 w 39"/>
                <a:gd name="T5" fmla="*/ 37 h 37"/>
                <a:gd name="T6" fmla="*/ 35 w 39"/>
                <a:gd name="T7" fmla="*/ 35 h 37"/>
                <a:gd name="T8" fmla="*/ 39 w 39"/>
                <a:gd name="T9" fmla="*/ 24 h 37"/>
                <a:gd name="T10" fmla="*/ 39 w 39"/>
                <a:gd name="T11" fmla="*/ 12 h 37"/>
                <a:gd name="T12" fmla="*/ 34 w 39"/>
                <a:gd name="T13" fmla="*/ 4 h 37"/>
                <a:gd name="T14" fmla="*/ 25 w 39"/>
                <a:gd name="T15" fmla="*/ 0 h 37"/>
                <a:gd name="T16" fmla="*/ 14 w 39"/>
                <a:gd name="T17" fmla="*/ 1 h 37"/>
                <a:gd name="T18" fmla="*/ 4 w 39"/>
                <a:gd name="T19" fmla="*/ 4 h 37"/>
                <a:gd name="T20" fmla="*/ 0 w 39"/>
                <a:gd name="T21" fmla="*/ 15 h 37"/>
                <a:gd name="T22" fmla="*/ 0 w 39"/>
                <a:gd name="T23" fmla="*/ 25 h 37"/>
                <a:gd name="T24" fmla="*/ 6 w 39"/>
                <a:gd name="T25" fmla="*/ 31 h 37"/>
                <a:gd name="T26" fmla="*/ 6 w 39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31"/>
                  </a:moveTo>
                  <a:lnTo>
                    <a:pt x="15" y="37"/>
                  </a:lnTo>
                  <a:lnTo>
                    <a:pt x="28" y="37"/>
                  </a:lnTo>
                  <a:lnTo>
                    <a:pt x="35" y="35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4" y="1"/>
                  </a:lnTo>
                  <a:lnTo>
                    <a:pt x="4" y="4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4" name="Freeform 1084">
              <a:extLst>
                <a:ext uri="{FF2B5EF4-FFF2-40B4-BE49-F238E27FC236}">
                  <a16:creationId xmlns:a16="http://schemas.microsoft.com/office/drawing/2014/main" id="{19B8763F-8742-4E9F-8AAF-D892E389B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878"/>
              <a:ext cx="21" cy="22"/>
            </a:xfrm>
            <a:custGeom>
              <a:avLst/>
              <a:gdLst>
                <a:gd name="T0" fmla="*/ 6 w 21"/>
                <a:gd name="T1" fmla="*/ 0 h 23"/>
                <a:gd name="T2" fmla="*/ 0 w 21"/>
                <a:gd name="T3" fmla="*/ 6 h 23"/>
                <a:gd name="T4" fmla="*/ 0 w 21"/>
                <a:gd name="T5" fmla="*/ 16 h 23"/>
                <a:gd name="T6" fmla="*/ 5 w 21"/>
                <a:gd name="T7" fmla="*/ 22 h 23"/>
                <a:gd name="T8" fmla="*/ 11 w 21"/>
                <a:gd name="T9" fmla="*/ 23 h 23"/>
                <a:gd name="T10" fmla="*/ 20 w 21"/>
                <a:gd name="T11" fmla="*/ 20 h 23"/>
                <a:gd name="T12" fmla="*/ 21 w 21"/>
                <a:gd name="T13" fmla="*/ 10 h 23"/>
                <a:gd name="T14" fmla="*/ 18 w 21"/>
                <a:gd name="T15" fmla="*/ 3 h 23"/>
                <a:gd name="T16" fmla="*/ 6 w 21"/>
                <a:gd name="T17" fmla="*/ 0 h 23"/>
                <a:gd name="T18" fmla="*/ 6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6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5" y="22"/>
                  </a:lnTo>
                  <a:lnTo>
                    <a:pt x="11" y="23"/>
                  </a:lnTo>
                  <a:lnTo>
                    <a:pt x="20" y="20"/>
                  </a:lnTo>
                  <a:lnTo>
                    <a:pt x="21" y="10"/>
                  </a:lnTo>
                  <a:lnTo>
                    <a:pt x="18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5" name="Freeform 1085">
              <a:extLst>
                <a:ext uri="{FF2B5EF4-FFF2-40B4-BE49-F238E27FC236}">
                  <a16:creationId xmlns:a16="http://schemas.microsoft.com/office/drawing/2014/main" id="{B028C146-1E86-4A18-A70F-1E3280A13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861"/>
              <a:ext cx="38" cy="35"/>
            </a:xfrm>
            <a:custGeom>
              <a:avLst/>
              <a:gdLst>
                <a:gd name="T0" fmla="*/ 7 w 39"/>
                <a:gd name="T1" fmla="*/ 30 h 37"/>
                <a:gd name="T2" fmla="*/ 16 w 39"/>
                <a:gd name="T3" fmla="*/ 37 h 37"/>
                <a:gd name="T4" fmla="*/ 29 w 39"/>
                <a:gd name="T5" fmla="*/ 37 h 37"/>
                <a:gd name="T6" fmla="*/ 35 w 39"/>
                <a:gd name="T7" fmla="*/ 35 h 37"/>
                <a:gd name="T8" fmla="*/ 39 w 39"/>
                <a:gd name="T9" fmla="*/ 24 h 37"/>
                <a:gd name="T10" fmla="*/ 39 w 39"/>
                <a:gd name="T11" fmla="*/ 12 h 37"/>
                <a:gd name="T12" fmla="*/ 34 w 39"/>
                <a:gd name="T13" fmla="*/ 4 h 37"/>
                <a:gd name="T14" fmla="*/ 24 w 39"/>
                <a:gd name="T15" fmla="*/ 0 h 37"/>
                <a:gd name="T16" fmla="*/ 15 w 39"/>
                <a:gd name="T17" fmla="*/ 1 h 37"/>
                <a:gd name="T18" fmla="*/ 5 w 39"/>
                <a:gd name="T19" fmla="*/ 4 h 37"/>
                <a:gd name="T20" fmla="*/ 0 w 39"/>
                <a:gd name="T21" fmla="*/ 15 h 37"/>
                <a:gd name="T22" fmla="*/ 1 w 39"/>
                <a:gd name="T23" fmla="*/ 25 h 37"/>
                <a:gd name="T24" fmla="*/ 7 w 39"/>
                <a:gd name="T25" fmla="*/ 30 h 37"/>
                <a:gd name="T26" fmla="*/ 7 w 39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7" y="30"/>
                  </a:moveTo>
                  <a:lnTo>
                    <a:pt x="16" y="37"/>
                  </a:lnTo>
                  <a:lnTo>
                    <a:pt x="29" y="37"/>
                  </a:lnTo>
                  <a:lnTo>
                    <a:pt x="35" y="35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5" y="4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7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6" name="Freeform 1086">
              <a:extLst>
                <a:ext uri="{FF2B5EF4-FFF2-40B4-BE49-F238E27FC236}">
                  <a16:creationId xmlns:a16="http://schemas.microsoft.com/office/drawing/2014/main" id="{87999E0D-362D-408D-9BD6-69AFD04CC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865"/>
              <a:ext cx="21" cy="22"/>
            </a:xfrm>
            <a:custGeom>
              <a:avLst/>
              <a:gdLst>
                <a:gd name="T0" fmla="*/ 7 w 22"/>
                <a:gd name="T1" fmla="*/ 0 h 23"/>
                <a:gd name="T2" fmla="*/ 1 w 22"/>
                <a:gd name="T3" fmla="*/ 6 h 23"/>
                <a:gd name="T4" fmla="*/ 0 w 22"/>
                <a:gd name="T5" fmla="*/ 15 h 23"/>
                <a:gd name="T6" fmla="*/ 4 w 22"/>
                <a:gd name="T7" fmla="*/ 22 h 23"/>
                <a:gd name="T8" fmla="*/ 12 w 22"/>
                <a:gd name="T9" fmla="*/ 23 h 23"/>
                <a:gd name="T10" fmla="*/ 21 w 22"/>
                <a:gd name="T11" fmla="*/ 20 h 23"/>
                <a:gd name="T12" fmla="*/ 22 w 22"/>
                <a:gd name="T13" fmla="*/ 9 h 23"/>
                <a:gd name="T14" fmla="*/ 18 w 22"/>
                <a:gd name="T15" fmla="*/ 2 h 23"/>
                <a:gd name="T16" fmla="*/ 7 w 22"/>
                <a:gd name="T17" fmla="*/ 0 h 23"/>
                <a:gd name="T18" fmla="*/ 7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7" y="0"/>
                  </a:moveTo>
                  <a:lnTo>
                    <a:pt x="1" y="6"/>
                  </a:lnTo>
                  <a:lnTo>
                    <a:pt x="0" y="15"/>
                  </a:lnTo>
                  <a:lnTo>
                    <a:pt x="4" y="22"/>
                  </a:lnTo>
                  <a:lnTo>
                    <a:pt x="12" y="23"/>
                  </a:lnTo>
                  <a:lnTo>
                    <a:pt x="21" y="20"/>
                  </a:lnTo>
                  <a:lnTo>
                    <a:pt x="22" y="9"/>
                  </a:lnTo>
                  <a:lnTo>
                    <a:pt x="18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7" name="Freeform 1087">
              <a:extLst>
                <a:ext uri="{FF2B5EF4-FFF2-40B4-BE49-F238E27FC236}">
                  <a16:creationId xmlns:a16="http://schemas.microsoft.com/office/drawing/2014/main" id="{6440438A-7BFE-435C-BC65-01A15F218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847"/>
              <a:ext cx="38" cy="39"/>
            </a:xfrm>
            <a:custGeom>
              <a:avLst/>
              <a:gdLst>
                <a:gd name="T0" fmla="*/ 6 w 39"/>
                <a:gd name="T1" fmla="*/ 29 h 37"/>
                <a:gd name="T2" fmla="*/ 16 w 39"/>
                <a:gd name="T3" fmla="*/ 37 h 37"/>
                <a:gd name="T4" fmla="*/ 28 w 39"/>
                <a:gd name="T5" fmla="*/ 37 h 37"/>
                <a:gd name="T6" fmla="*/ 36 w 39"/>
                <a:gd name="T7" fmla="*/ 35 h 37"/>
                <a:gd name="T8" fmla="*/ 39 w 39"/>
                <a:gd name="T9" fmla="*/ 24 h 37"/>
                <a:gd name="T10" fmla="*/ 39 w 39"/>
                <a:gd name="T11" fmla="*/ 11 h 37"/>
                <a:gd name="T12" fmla="*/ 33 w 39"/>
                <a:gd name="T13" fmla="*/ 3 h 37"/>
                <a:gd name="T14" fmla="*/ 25 w 39"/>
                <a:gd name="T15" fmla="*/ 0 h 37"/>
                <a:gd name="T16" fmla="*/ 15 w 39"/>
                <a:gd name="T17" fmla="*/ 1 h 37"/>
                <a:gd name="T18" fmla="*/ 4 w 39"/>
                <a:gd name="T19" fmla="*/ 4 h 37"/>
                <a:gd name="T20" fmla="*/ 0 w 39"/>
                <a:gd name="T21" fmla="*/ 14 h 37"/>
                <a:gd name="T22" fmla="*/ 1 w 39"/>
                <a:gd name="T23" fmla="*/ 25 h 37"/>
                <a:gd name="T24" fmla="*/ 6 w 39"/>
                <a:gd name="T25" fmla="*/ 29 h 37"/>
                <a:gd name="T26" fmla="*/ 6 w 39"/>
                <a:gd name="T2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29"/>
                  </a:moveTo>
                  <a:lnTo>
                    <a:pt x="16" y="37"/>
                  </a:lnTo>
                  <a:lnTo>
                    <a:pt x="28" y="37"/>
                  </a:lnTo>
                  <a:lnTo>
                    <a:pt x="36" y="35"/>
                  </a:lnTo>
                  <a:lnTo>
                    <a:pt x="39" y="24"/>
                  </a:lnTo>
                  <a:lnTo>
                    <a:pt x="39" y="11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4" y="4"/>
                  </a:lnTo>
                  <a:lnTo>
                    <a:pt x="0" y="14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8" name="Freeform 1088">
              <a:extLst>
                <a:ext uri="{FF2B5EF4-FFF2-40B4-BE49-F238E27FC236}">
                  <a16:creationId xmlns:a16="http://schemas.microsoft.com/office/drawing/2014/main" id="{60ACBC34-27F0-4419-A1DB-A5F1A6E1A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852"/>
              <a:ext cx="21" cy="22"/>
            </a:xfrm>
            <a:custGeom>
              <a:avLst/>
              <a:gdLst>
                <a:gd name="T0" fmla="*/ 7 w 22"/>
                <a:gd name="T1" fmla="*/ 0 h 22"/>
                <a:gd name="T2" fmla="*/ 1 w 22"/>
                <a:gd name="T3" fmla="*/ 5 h 22"/>
                <a:gd name="T4" fmla="*/ 0 w 22"/>
                <a:gd name="T5" fmla="*/ 15 h 22"/>
                <a:gd name="T6" fmla="*/ 5 w 22"/>
                <a:gd name="T7" fmla="*/ 22 h 22"/>
                <a:gd name="T8" fmla="*/ 11 w 22"/>
                <a:gd name="T9" fmla="*/ 22 h 22"/>
                <a:gd name="T10" fmla="*/ 20 w 22"/>
                <a:gd name="T11" fmla="*/ 20 h 22"/>
                <a:gd name="T12" fmla="*/ 22 w 22"/>
                <a:gd name="T13" fmla="*/ 9 h 22"/>
                <a:gd name="T14" fmla="*/ 18 w 22"/>
                <a:gd name="T15" fmla="*/ 1 h 22"/>
                <a:gd name="T16" fmla="*/ 7 w 22"/>
                <a:gd name="T17" fmla="*/ 0 h 22"/>
                <a:gd name="T18" fmla="*/ 7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20" y="20"/>
                  </a:lnTo>
                  <a:lnTo>
                    <a:pt x="22" y="9"/>
                  </a:lnTo>
                  <a:lnTo>
                    <a:pt x="18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09" name="Freeform 1089">
              <a:extLst>
                <a:ext uri="{FF2B5EF4-FFF2-40B4-BE49-F238E27FC236}">
                  <a16:creationId xmlns:a16="http://schemas.microsoft.com/office/drawing/2014/main" id="{6FD87F75-833A-4A99-9635-47C1E0FF7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2983"/>
              <a:ext cx="31" cy="13"/>
            </a:xfrm>
            <a:custGeom>
              <a:avLst/>
              <a:gdLst>
                <a:gd name="T0" fmla="*/ 0 w 30"/>
                <a:gd name="T1" fmla="*/ 15 h 17"/>
                <a:gd name="T2" fmla="*/ 30 w 30"/>
                <a:gd name="T3" fmla="*/ 17 h 17"/>
                <a:gd name="T4" fmla="*/ 30 w 30"/>
                <a:gd name="T5" fmla="*/ 1 h 17"/>
                <a:gd name="T6" fmla="*/ 1 w 30"/>
                <a:gd name="T7" fmla="*/ 0 h 17"/>
                <a:gd name="T8" fmla="*/ 0 w 30"/>
                <a:gd name="T9" fmla="*/ 15 h 17"/>
                <a:gd name="T10" fmla="*/ 0 w 30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">
                  <a:moveTo>
                    <a:pt x="0" y="15"/>
                  </a:moveTo>
                  <a:lnTo>
                    <a:pt x="30" y="17"/>
                  </a:lnTo>
                  <a:lnTo>
                    <a:pt x="30" y="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0" name="Freeform 1090">
              <a:extLst>
                <a:ext uri="{FF2B5EF4-FFF2-40B4-BE49-F238E27FC236}">
                  <a16:creationId xmlns:a16="http://schemas.microsoft.com/office/drawing/2014/main" id="{D741EC4E-046D-49DF-B188-1CF7126A2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979"/>
              <a:ext cx="35" cy="18"/>
            </a:xfrm>
            <a:custGeom>
              <a:avLst/>
              <a:gdLst>
                <a:gd name="T0" fmla="*/ 0 w 35"/>
                <a:gd name="T1" fmla="*/ 15 h 15"/>
                <a:gd name="T2" fmla="*/ 1 w 35"/>
                <a:gd name="T3" fmla="*/ 0 h 15"/>
                <a:gd name="T4" fmla="*/ 35 w 35"/>
                <a:gd name="T5" fmla="*/ 3 h 15"/>
                <a:gd name="T6" fmla="*/ 6 w 35"/>
                <a:gd name="T7" fmla="*/ 6 h 15"/>
                <a:gd name="T8" fmla="*/ 0 w 35"/>
                <a:gd name="T9" fmla="*/ 15 h 15"/>
                <a:gd name="T10" fmla="*/ 0 w 3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5">
                  <a:moveTo>
                    <a:pt x="0" y="15"/>
                  </a:moveTo>
                  <a:lnTo>
                    <a:pt x="1" y="0"/>
                  </a:lnTo>
                  <a:lnTo>
                    <a:pt x="35" y="3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1" name="Freeform 1091">
              <a:extLst>
                <a:ext uri="{FF2B5EF4-FFF2-40B4-BE49-F238E27FC236}">
                  <a16:creationId xmlns:a16="http://schemas.microsoft.com/office/drawing/2014/main" id="{45334A1A-75D1-4050-89A9-8B35F3CF4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992"/>
              <a:ext cx="31" cy="13"/>
            </a:xfrm>
            <a:custGeom>
              <a:avLst/>
              <a:gdLst>
                <a:gd name="T0" fmla="*/ 0 w 30"/>
                <a:gd name="T1" fmla="*/ 14 h 16"/>
                <a:gd name="T2" fmla="*/ 30 w 30"/>
                <a:gd name="T3" fmla="*/ 16 h 16"/>
                <a:gd name="T4" fmla="*/ 30 w 30"/>
                <a:gd name="T5" fmla="*/ 1 h 16"/>
                <a:gd name="T6" fmla="*/ 1 w 30"/>
                <a:gd name="T7" fmla="*/ 0 h 16"/>
                <a:gd name="T8" fmla="*/ 0 w 30"/>
                <a:gd name="T9" fmla="*/ 14 h 16"/>
                <a:gd name="T10" fmla="*/ 0 w 30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0" y="14"/>
                  </a:moveTo>
                  <a:lnTo>
                    <a:pt x="30" y="16"/>
                  </a:lnTo>
                  <a:lnTo>
                    <a:pt x="30" y="1"/>
                  </a:lnTo>
                  <a:lnTo>
                    <a:pt x="1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2" name="Freeform 1092">
              <a:extLst>
                <a:ext uri="{FF2B5EF4-FFF2-40B4-BE49-F238E27FC236}">
                  <a16:creationId xmlns:a16="http://schemas.microsoft.com/office/drawing/2014/main" id="{5DC62EA7-5E4F-4E4A-AB2D-288D88A6D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992"/>
              <a:ext cx="35" cy="13"/>
            </a:xfrm>
            <a:custGeom>
              <a:avLst/>
              <a:gdLst>
                <a:gd name="T0" fmla="*/ 0 w 35"/>
                <a:gd name="T1" fmla="*/ 14 h 14"/>
                <a:gd name="T2" fmla="*/ 1 w 35"/>
                <a:gd name="T3" fmla="*/ 0 h 14"/>
                <a:gd name="T4" fmla="*/ 35 w 35"/>
                <a:gd name="T5" fmla="*/ 2 h 14"/>
                <a:gd name="T6" fmla="*/ 7 w 35"/>
                <a:gd name="T7" fmla="*/ 5 h 14"/>
                <a:gd name="T8" fmla="*/ 0 w 35"/>
                <a:gd name="T9" fmla="*/ 14 h 14"/>
                <a:gd name="T10" fmla="*/ 0 w 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1" y="0"/>
                  </a:lnTo>
                  <a:lnTo>
                    <a:pt x="35" y="2"/>
                  </a:lnTo>
                  <a:lnTo>
                    <a:pt x="7" y="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3" name="Freeform 1093">
              <a:extLst>
                <a:ext uri="{FF2B5EF4-FFF2-40B4-BE49-F238E27FC236}">
                  <a16:creationId xmlns:a16="http://schemas.microsoft.com/office/drawing/2014/main" id="{61FB7978-1FD3-4CC3-B640-446F5EC56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996"/>
              <a:ext cx="31" cy="22"/>
            </a:xfrm>
            <a:custGeom>
              <a:avLst/>
              <a:gdLst>
                <a:gd name="T0" fmla="*/ 0 w 30"/>
                <a:gd name="T1" fmla="*/ 16 h 18"/>
                <a:gd name="T2" fmla="*/ 30 w 30"/>
                <a:gd name="T3" fmla="*/ 18 h 18"/>
                <a:gd name="T4" fmla="*/ 30 w 30"/>
                <a:gd name="T5" fmla="*/ 2 h 18"/>
                <a:gd name="T6" fmla="*/ 1 w 30"/>
                <a:gd name="T7" fmla="*/ 0 h 18"/>
                <a:gd name="T8" fmla="*/ 0 w 30"/>
                <a:gd name="T9" fmla="*/ 16 h 18"/>
                <a:gd name="T10" fmla="*/ 0 w 30"/>
                <a:gd name="T1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6"/>
                  </a:moveTo>
                  <a:lnTo>
                    <a:pt x="30" y="18"/>
                  </a:lnTo>
                  <a:lnTo>
                    <a:pt x="30" y="2"/>
                  </a:lnTo>
                  <a:lnTo>
                    <a:pt x="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4" name="Freeform 1094">
              <a:extLst>
                <a:ext uri="{FF2B5EF4-FFF2-40B4-BE49-F238E27FC236}">
                  <a16:creationId xmlns:a16="http://schemas.microsoft.com/office/drawing/2014/main" id="{EB7E9E4C-2340-4D9D-9FBE-499911C6A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996"/>
              <a:ext cx="35" cy="18"/>
            </a:xfrm>
            <a:custGeom>
              <a:avLst/>
              <a:gdLst>
                <a:gd name="T0" fmla="*/ 0 w 35"/>
                <a:gd name="T1" fmla="*/ 16 h 16"/>
                <a:gd name="T2" fmla="*/ 1 w 35"/>
                <a:gd name="T3" fmla="*/ 0 h 16"/>
                <a:gd name="T4" fmla="*/ 35 w 35"/>
                <a:gd name="T5" fmla="*/ 4 h 16"/>
                <a:gd name="T6" fmla="*/ 7 w 35"/>
                <a:gd name="T7" fmla="*/ 6 h 16"/>
                <a:gd name="T8" fmla="*/ 0 w 35"/>
                <a:gd name="T9" fmla="*/ 16 h 16"/>
                <a:gd name="T10" fmla="*/ 0 w 3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6">
                  <a:moveTo>
                    <a:pt x="0" y="16"/>
                  </a:moveTo>
                  <a:lnTo>
                    <a:pt x="1" y="0"/>
                  </a:lnTo>
                  <a:lnTo>
                    <a:pt x="35" y="4"/>
                  </a:lnTo>
                  <a:lnTo>
                    <a:pt x="7" y="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5" name="Freeform 1095">
              <a:extLst>
                <a:ext uri="{FF2B5EF4-FFF2-40B4-BE49-F238E27FC236}">
                  <a16:creationId xmlns:a16="http://schemas.microsoft.com/office/drawing/2014/main" id="{8E55042F-763E-42ED-BCAC-14AB92FF3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05"/>
              <a:ext cx="31" cy="18"/>
            </a:xfrm>
            <a:custGeom>
              <a:avLst/>
              <a:gdLst>
                <a:gd name="T0" fmla="*/ 0 w 31"/>
                <a:gd name="T1" fmla="*/ 15 h 18"/>
                <a:gd name="T2" fmla="*/ 31 w 31"/>
                <a:gd name="T3" fmla="*/ 18 h 18"/>
                <a:gd name="T4" fmla="*/ 31 w 31"/>
                <a:gd name="T5" fmla="*/ 1 h 18"/>
                <a:gd name="T6" fmla="*/ 1 w 31"/>
                <a:gd name="T7" fmla="*/ 0 h 18"/>
                <a:gd name="T8" fmla="*/ 0 w 31"/>
                <a:gd name="T9" fmla="*/ 15 h 18"/>
                <a:gd name="T10" fmla="*/ 0 w 31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0" y="15"/>
                  </a:moveTo>
                  <a:lnTo>
                    <a:pt x="31" y="18"/>
                  </a:lnTo>
                  <a:lnTo>
                    <a:pt x="31" y="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6" name="Freeform 1096">
              <a:extLst>
                <a:ext uri="{FF2B5EF4-FFF2-40B4-BE49-F238E27FC236}">
                  <a16:creationId xmlns:a16="http://schemas.microsoft.com/office/drawing/2014/main" id="{097CBC9F-ADDD-44E4-AF17-D578D02BC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3005"/>
              <a:ext cx="38" cy="13"/>
            </a:xfrm>
            <a:custGeom>
              <a:avLst/>
              <a:gdLst>
                <a:gd name="T0" fmla="*/ 0 w 35"/>
                <a:gd name="T1" fmla="*/ 15 h 15"/>
                <a:gd name="T2" fmla="*/ 1 w 35"/>
                <a:gd name="T3" fmla="*/ 0 h 15"/>
                <a:gd name="T4" fmla="*/ 35 w 35"/>
                <a:gd name="T5" fmla="*/ 3 h 15"/>
                <a:gd name="T6" fmla="*/ 6 w 35"/>
                <a:gd name="T7" fmla="*/ 6 h 15"/>
                <a:gd name="T8" fmla="*/ 0 w 35"/>
                <a:gd name="T9" fmla="*/ 15 h 15"/>
                <a:gd name="T10" fmla="*/ 0 w 3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5">
                  <a:moveTo>
                    <a:pt x="0" y="15"/>
                  </a:moveTo>
                  <a:lnTo>
                    <a:pt x="1" y="0"/>
                  </a:lnTo>
                  <a:lnTo>
                    <a:pt x="35" y="3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7" name="Freeform 1097">
              <a:extLst>
                <a:ext uri="{FF2B5EF4-FFF2-40B4-BE49-F238E27FC236}">
                  <a16:creationId xmlns:a16="http://schemas.microsoft.com/office/drawing/2014/main" id="{6F28E4E1-200F-4048-91A8-5F4E105AA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101"/>
              <a:ext cx="31" cy="13"/>
            </a:xfrm>
            <a:custGeom>
              <a:avLst/>
              <a:gdLst>
                <a:gd name="T0" fmla="*/ 0 w 29"/>
                <a:gd name="T1" fmla="*/ 15 h 17"/>
                <a:gd name="T2" fmla="*/ 29 w 29"/>
                <a:gd name="T3" fmla="*/ 17 h 17"/>
                <a:gd name="T4" fmla="*/ 29 w 29"/>
                <a:gd name="T5" fmla="*/ 1 h 17"/>
                <a:gd name="T6" fmla="*/ 1 w 29"/>
                <a:gd name="T7" fmla="*/ 0 h 17"/>
                <a:gd name="T8" fmla="*/ 0 w 29"/>
                <a:gd name="T9" fmla="*/ 15 h 17"/>
                <a:gd name="T10" fmla="*/ 0 w 29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">
                  <a:moveTo>
                    <a:pt x="0" y="15"/>
                  </a:moveTo>
                  <a:lnTo>
                    <a:pt x="29" y="17"/>
                  </a:lnTo>
                  <a:lnTo>
                    <a:pt x="29" y="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8" name="Freeform 1098">
              <a:extLst>
                <a:ext uri="{FF2B5EF4-FFF2-40B4-BE49-F238E27FC236}">
                  <a16:creationId xmlns:a16="http://schemas.microsoft.com/office/drawing/2014/main" id="{CE715DEA-315B-46C3-AE51-64DA95FBA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097"/>
              <a:ext cx="35" cy="18"/>
            </a:xfrm>
            <a:custGeom>
              <a:avLst/>
              <a:gdLst>
                <a:gd name="T0" fmla="*/ 0 w 35"/>
                <a:gd name="T1" fmla="*/ 15 h 15"/>
                <a:gd name="T2" fmla="*/ 1 w 35"/>
                <a:gd name="T3" fmla="*/ 0 h 15"/>
                <a:gd name="T4" fmla="*/ 35 w 35"/>
                <a:gd name="T5" fmla="*/ 3 h 15"/>
                <a:gd name="T6" fmla="*/ 6 w 35"/>
                <a:gd name="T7" fmla="*/ 6 h 15"/>
                <a:gd name="T8" fmla="*/ 0 w 35"/>
                <a:gd name="T9" fmla="*/ 15 h 15"/>
                <a:gd name="T10" fmla="*/ 0 w 3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5">
                  <a:moveTo>
                    <a:pt x="0" y="15"/>
                  </a:moveTo>
                  <a:lnTo>
                    <a:pt x="1" y="0"/>
                  </a:lnTo>
                  <a:lnTo>
                    <a:pt x="35" y="3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19" name="Freeform 1099">
              <a:extLst>
                <a:ext uri="{FF2B5EF4-FFF2-40B4-BE49-F238E27FC236}">
                  <a16:creationId xmlns:a16="http://schemas.microsoft.com/office/drawing/2014/main" id="{C61D71F7-2CC3-4F10-AE0E-C5929B9D9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3110"/>
              <a:ext cx="31" cy="18"/>
            </a:xfrm>
            <a:custGeom>
              <a:avLst/>
              <a:gdLst>
                <a:gd name="T0" fmla="*/ 0 w 30"/>
                <a:gd name="T1" fmla="*/ 15 h 17"/>
                <a:gd name="T2" fmla="*/ 30 w 30"/>
                <a:gd name="T3" fmla="*/ 17 h 17"/>
                <a:gd name="T4" fmla="*/ 30 w 30"/>
                <a:gd name="T5" fmla="*/ 2 h 17"/>
                <a:gd name="T6" fmla="*/ 1 w 30"/>
                <a:gd name="T7" fmla="*/ 0 h 17"/>
                <a:gd name="T8" fmla="*/ 0 w 30"/>
                <a:gd name="T9" fmla="*/ 15 h 17"/>
                <a:gd name="T10" fmla="*/ 0 w 30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">
                  <a:moveTo>
                    <a:pt x="0" y="15"/>
                  </a:moveTo>
                  <a:lnTo>
                    <a:pt x="30" y="17"/>
                  </a:lnTo>
                  <a:lnTo>
                    <a:pt x="30" y="2"/>
                  </a:lnTo>
                  <a:lnTo>
                    <a:pt x="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0" name="Freeform 1100">
              <a:extLst>
                <a:ext uri="{FF2B5EF4-FFF2-40B4-BE49-F238E27FC236}">
                  <a16:creationId xmlns:a16="http://schemas.microsoft.com/office/drawing/2014/main" id="{B6D9B875-6BF6-4E1B-96D7-3890D1D39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110"/>
              <a:ext cx="35" cy="13"/>
            </a:xfrm>
            <a:custGeom>
              <a:avLst/>
              <a:gdLst>
                <a:gd name="T0" fmla="*/ 0 w 35"/>
                <a:gd name="T1" fmla="*/ 14 h 14"/>
                <a:gd name="T2" fmla="*/ 1 w 35"/>
                <a:gd name="T3" fmla="*/ 0 h 14"/>
                <a:gd name="T4" fmla="*/ 35 w 35"/>
                <a:gd name="T5" fmla="*/ 2 h 14"/>
                <a:gd name="T6" fmla="*/ 7 w 35"/>
                <a:gd name="T7" fmla="*/ 5 h 14"/>
                <a:gd name="T8" fmla="*/ 0 w 35"/>
                <a:gd name="T9" fmla="*/ 14 h 14"/>
                <a:gd name="T10" fmla="*/ 0 w 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1" y="0"/>
                  </a:lnTo>
                  <a:lnTo>
                    <a:pt x="35" y="2"/>
                  </a:lnTo>
                  <a:lnTo>
                    <a:pt x="7" y="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1" name="Freeform 1101">
              <a:extLst>
                <a:ext uri="{FF2B5EF4-FFF2-40B4-BE49-F238E27FC236}">
                  <a16:creationId xmlns:a16="http://schemas.microsoft.com/office/drawing/2014/main" id="{29D85E5F-46F3-49B2-80DD-39BE7A668E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2331"/>
              <a:ext cx="62" cy="53"/>
            </a:xfrm>
            <a:custGeom>
              <a:avLst/>
              <a:gdLst>
                <a:gd name="T0" fmla="*/ 13 w 63"/>
                <a:gd name="T1" fmla="*/ 0 h 54"/>
                <a:gd name="T2" fmla="*/ 1 w 63"/>
                <a:gd name="T3" fmla="*/ 9 h 54"/>
                <a:gd name="T4" fmla="*/ 0 w 63"/>
                <a:gd name="T5" fmla="*/ 22 h 54"/>
                <a:gd name="T6" fmla="*/ 2 w 63"/>
                <a:gd name="T7" fmla="*/ 38 h 54"/>
                <a:gd name="T8" fmla="*/ 7 w 63"/>
                <a:gd name="T9" fmla="*/ 47 h 54"/>
                <a:gd name="T10" fmla="*/ 18 w 63"/>
                <a:gd name="T11" fmla="*/ 50 h 54"/>
                <a:gd name="T12" fmla="*/ 59 w 63"/>
                <a:gd name="T13" fmla="*/ 54 h 54"/>
                <a:gd name="T14" fmla="*/ 63 w 63"/>
                <a:gd name="T15" fmla="*/ 1 h 54"/>
                <a:gd name="T16" fmla="*/ 32 w 63"/>
                <a:gd name="T17" fmla="*/ 0 h 54"/>
                <a:gd name="T18" fmla="*/ 13 w 63"/>
                <a:gd name="T19" fmla="*/ 0 h 54"/>
                <a:gd name="T20" fmla="*/ 13 w 63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54">
                  <a:moveTo>
                    <a:pt x="13" y="0"/>
                  </a:moveTo>
                  <a:lnTo>
                    <a:pt x="1" y="9"/>
                  </a:lnTo>
                  <a:lnTo>
                    <a:pt x="0" y="22"/>
                  </a:lnTo>
                  <a:lnTo>
                    <a:pt x="2" y="38"/>
                  </a:lnTo>
                  <a:lnTo>
                    <a:pt x="7" y="47"/>
                  </a:lnTo>
                  <a:lnTo>
                    <a:pt x="18" y="50"/>
                  </a:lnTo>
                  <a:lnTo>
                    <a:pt x="59" y="54"/>
                  </a:lnTo>
                  <a:lnTo>
                    <a:pt x="63" y="1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2" name="Freeform 1102">
              <a:extLst>
                <a:ext uri="{FF2B5EF4-FFF2-40B4-BE49-F238E27FC236}">
                  <a16:creationId xmlns:a16="http://schemas.microsoft.com/office/drawing/2014/main" id="{4EBC31F1-1DBF-44FD-A7A0-1C7E86EA1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336"/>
              <a:ext cx="48" cy="44"/>
            </a:xfrm>
            <a:custGeom>
              <a:avLst/>
              <a:gdLst>
                <a:gd name="T0" fmla="*/ 0 w 50"/>
                <a:gd name="T1" fmla="*/ 13 h 42"/>
                <a:gd name="T2" fmla="*/ 2 w 50"/>
                <a:gd name="T3" fmla="*/ 29 h 42"/>
                <a:gd name="T4" fmla="*/ 8 w 50"/>
                <a:gd name="T5" fmla="*/ 38 h 42"/>
                <a:gd name="T6" fmla="*/ 22 w 50"/>
                <a:gd name="T7" fmla="*/ 39 h 42"/>
                <a:gd name="T8" fmla="*/ 46 w 50"/>
                <a:gd name="T9" fmla="*/ 42 h 42"/>
                <a:gd name="T10" fmla="*/ 50 w 50"/>
                <a:gd name="T11" fmla="*/ 1 h 42"/>
                <a:gd name="T12" fmla="*/ 28 w 50"/>
                <a:gd name="T13" fmla="*/ 0 h 42"/>
                <a:gd name="T14" fmla="*/ 15 w 50"/>
                <a:gd name="T15" fmla="*/ 0 h 42"/>
                <a:gd name="T16" fmla="*/ 5 w 50"/>
                <a:gd name="T17" fmla="*/ 4 h 42"/>
                <a:gd name="T18" fmla="*/ 0 w 50"/>
                <a:gd name="T19" fmla="*/ 13 h 42"/>
                <a:gd name="T20" fmla="*/ 0 w 50"/>
                <a:gd name="T21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2">
                  <a:moveTo>
                    <a:pt x="0" y="13"/>
                  </a:moveTo>
                  <a:lnTo>
                    <a:pt x="2" y="29"/>
                  </a:lnTo>
                  <a:lnTo>
                    <a:pt x="8" y="38"/>
                  </a:lnTo>
                  <a:lnTo>
                    <a:pt x="22" y="39"/>
                  </a:lnTo>
                  <a:lnTo>
                    <a:pt x="46" y="42"/>
                  </a:lnTo>
                  <a:lnTo>
                    <a:pt x="50" y="1"/>
                  </a:lnTo>
                  <a:lnTo>
                    <a:pt x="28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3" name="Freeform 1103">
              <a:extLst>
                <a:ext uri="{FF2B5EF4-FFF2-40B4-BE49-F238E27FC236}">
                  <a16:creationId xmlns:a16="http://schemas.microsoft.com/office/drawing/2014/main" id="{46603845-D825-448C-AC51-6BE4C3C0F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336"/>
              <a:ext cx="59" cy="57"/>
            </a:xfrm>
            <a:custGeom>
              <a:avLst/>
              <a:gdLst>
                <a:gd name="T0" fmla="*/ 2 w 57"/>
                <a:gd name="T1" fmla="*/ 5 h 55"/>
                <a:gd name="T2" fmla="*/ 0 w 57"/>
                <a:gd name="T3" fmla="*/ 52 h 55"/>
                <a:gd name="T4" fmla="*/ 20 w 57"/>
                <a:gd name="T5" fmla="*/ 52 h 55"/>
                <a:gd name="T6" fmla="*/ 42 w 57"/>
                <a:gd name="T7" fmla="*/ 55 h 55"/>
                <a:gd name="T8" fmla="*/ 54 w 57"/>
                <a:gd name="T9" fmla="*/ 52 h 55"/>
                <a:gd name="T10" fmla="*/ 56 w 57"/>
                <a:gd name="T11" fmla="*/ 42 h 55"/>
                <a:gd name="T12" fmla="*/ 57 w 57"/>
                <a:gd name="T13" fmla="*/ 28 h 55"/>
                <a:gd name="T14" fmla="*/ 55 w 57"/>
                <a:gd name="T15" fmla="*/ 13 h 55"/>
                <a:gd name="T16" fmla="*/ 46 w 57"/>
                <a:gd name="T17" fmla="*/ 5 h 55"/>
                <a:gd name="T18" fmla="*/ 27 w 57"/>
                <a:gd name="T19" fmla="*/ 1 h 55"/>
                <a:gd name="T20" fmla="*/ 2 w 57"/>
                <a:gd name="T21" fmla="*/ 0 h 55"/>
                <a:gd name="T22" fmla="*/ 2 w 57"/>
                <a:gd name="T23" fmla="*/ 5 h 55"/>
                <a:gd name="T24" fmla="*/ 2 w 57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5">
                  <a:moveTo>
                    <a:pt x="2" y="5"/>
                  </a:moveTo>
                  <a:lnTo>
                    <a:pt x="0" y="52"/>
                  </a:lnTo>
                  <a:lnTo>
                    <a:pt x="20" y="52"/>
                  </a:lnTo>
                  <a:lnTo>
                    <a:pt x="42" y="55"/>
                  </a:lnTo>
                  <a:lnTo>
                    <a:pt x="54" y="52"/>
                  </a:lnTo>
                  <a:lnTo>
                    <a:pt x="56" y="42"/>
                  </a:lnTo>
                  <a:lnTo>
                    <a:pt x="57" y="28"/>
                  </a:lnTo>
                  <a:lnTo>
                    <a:pt x="55" y="13"/>
                  </a:lnTo>
                  <a:lnTo>
                    <a:pt x="46" y="5"/>
                  </a:lnTo>
                  <a:lnTo>
                    <a:pt x="27" y="1"/>
                  </a:lnTo>
                  <a:lnTo>
                    <a:pt x="2" y="0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4" name="Freeform 1104">
              <a:extLst>
                <a:ext uri="{FF2B5EF4-FFF2-40B4-BE49-F238E27FC236}">
                  <a16:creationId xmlns:a16="http://schemas.microsoft.com/office/drawing/2014/main" id="{8AD2A77C-F8F1-4260-98F1-6AB9E0E35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336"/>
              <a:ext cx="41" cy="48"/>
            </a:xfrm>
            <a:custGeom>
              <a:avLst/>
              <a:gdLst>
                <a:gd name="T0" fmla="*/ 2 w 42"/>
                <a:gd name="T1" fmla="*/ 0 h 48"/>
                <a:gd name="T2" fmla="*/ 0 w 42"/>
                <a:gd name="T3" fmla="*/ 48 h 48"/>
                <a:gd name="T4" fmla="*/ 24 w 42"/>
                <a:gd name="T5" fmla="*/ 48 h 48"/>
                <a:gd name="T6" fmla="*/ 37 w 42"/>
                <a:gd name="T7" fmla="*/ 46 h 48"/>
                <a:gd name="T8" fmla="*/ 42 w 42"/>
                <a:gd name="T9" fmla="*/ 36 h 48"/>
                <a:gd name="T10" fmla="*/ 42 w 42"/>
                <a:gd name="T11" fmla="*/ 23 h 48"/>
                <a:gd name="T12" fmla="*/ 39 w 42"/>
                <a:gd name="T13" fmla="*/ 11 h 48"/>
                <a:gd name="T14" fmla="*/ 30 w 42"/>
                <a:gd name="T15" fmla="*/ 6 h 48"/>
                <a:gd name="T16" fmla="*/ 18 w 42"/>
                <a:gd name="T17" fmla="*/ 3 h 48"/>
                <a:gd name="T18" fmla="*/ 2 w 42"/>
                <a:gd name="T19" fmla="*/ 0 h 48"/>
                <a:gd name="T20" fmla="*/ 2 w 42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8">
                  <a:moveTo>
                    <a:pt x="2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37" y="46"/>
                  </a:lnTo>
                  <a:lnTo>
                    <a:pt x="42" y="36"/>
                  </a:lnTo>
                  <a:lnTo>
                    <a:pt x="42" y="23"/>
                  </a:lnTo>
                  <a:lnTo>
                    <a:pt x="39" y="11"/>
                  </a:lnTo>
                  <a:lnTo>
                    <a:pt x="30" y="6"/>
                  </a:lnTo>
                  <a:lnTo>
                    <a:pt x="18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5" name="Freeform 1105">
              <a:extLst>
                <a:ext uri="{FF2B5EF4-FFF2-40B4-BE49-F238E27FC236}">
                  <a16:creationId xmlns:a16="http://schemas.microsoft.com/office/drawing/2014/main" id="{07B47851-07AB-46A1-A903-BA1A20B19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340"/>
              <a:ext cx="10" cy="39"/>
            </a:xfrm>
            <a:custGeom>
              <a:avLst/>
              <a:gdLst>
                <a:gd name="T0" fmla="*/ 2 w 10"/>
                <a:gd name="T1" fmla="*/ 10 h 39"/>
                <a:gd name="T2" fmla="*/ 0 w 10"/>
                <a:gd name="T3" fmla="*/ 39 h 39"/>
                <a:gd name="T4" fmla="*/ 7 w 10"/>
                <a:gd name="T5" fmla="*/ 32 h 39"/>
                <a:gd name="T6" fmla="*/ 10 w 10"/>
                <a:gd name="T7" fmla="*/ 18 h 39"/>
                <a:gd name="T8" fmla="*/ 9 w 10"/>
                <a:gd name="T9" fmla="*/ 4 h 39"/>
                <a:gd name="T10" fmla="*/ 2 w 10"/>
                <a:gd name="T11" fmla="*/ 0 h 39"/>
                <a:gd name="T12" fmla="*/ 2 w 10"/>
                <a:gd name="T13" fmla="*/ 10 h 39"/>
                <a:gd name="T14" fmla="*/ 2 w 10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9">
                  <a:moveTo>
                    <a:pt x="2" y="10"/>
                  </a:moveTo>
                  <a:lnTo>
                    <a:pt x="0" y="39"/>
                  </a:lnTo>
                  <a:lnTo>
                    <a:pt x="7" y="32"/>
                  </a:lnTo>
                  <a:lnTo>
                    <a:pt x="10" y="18"/>
                  </a:lnTo>
                  <a:lnTo>
                    <a:pt x="9" y="4"/>
                  </a:lnTo>
                  <a:lnTo>
                    <a:pt x="2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6" name="Freeform 1106">
              <a:extLst>
                <a:ext uri="{FF2B5EF4-FFF2-40B4-BE49-F238E27FC236}">
                  <a16:creationId xmlns:a16="http://schemas.microsoft.com/office/drawing/2014/main" id="{8289DF14-977A-4239-9A7D-8348A39DC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340"/>
              <a:ext cx="14" cy="31"/>
            </a:xfrm>
            <a:custGeom>
              <a:avLst/>
              <a:gdLst>
                <a:gd name="T0" fmla="*/ 7 w 14"/>
                <a:gd name="T1" fmla="*/ 0 h 32"/>
                <a:gd name="T2" fmla="*/ 1 w 14"/>
                <a:gd name="T3" fmla="*/ 5 h 32"/>
                <a:gd name="T4" fmla="*/ 0 w 14"/>
                <a:gd name="T5" fmla="*/ 15 h 32"/>
                <a:gd name="T6" fmla="*/ 3 w 14"/>
                <a:gd name="T7" fmla="*/ 25 h 32"/>
                <a:gd name="T8" fmla="*/ 12 w 14"/>
                <a:gd name="T9" fmla="*/ 32 h 32"/>
                <a:gd name="T10" fmla="*/ 9 w 14"/>
                <a:gd name="T11" fmla="*/ 22 h 32"/>
                <a:gd name="T12" fmla="*/ 7 w 14"/>
                <a:gd name="T13" fmla="*/ 9 h 32"/>
                <a:gd name="T14" fmla="*/ 14 w 14"/>
                <a:gd name="T15" fmla="*/ 0 h 32"/>
                <a:gd name="T16" fmla="*/ 7 w 14"/>
                <a:gd name="T17" fmla="*/ 0 h 32"/>
                <a:gd name="T18" fmla="*/ 7 w 14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3" y="25"/>
                  </a:lnTo>
                  <a:lnTo>
                    <a:pt x="12" y="32"/>
                  </a:lnTo>
                  <a:lnTo>
                    <a:pt x="9" y="22"/>
                  </a:lnTo>
                  <a:lnTo>
                    <a:pt x="7" y="9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7" name="Freeform 1107">
              <a:extLst>
                <a:ext uri="{FF2B5EF4-FFF2-40B4-BE49-F238E27FC236}">
                  <a16:creationId xmlns:a16="http://schemas.microsoft.com/office/drawing/2014/main" id="{25D241D7-79EB-4F38-8FFF-D217A4068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2204"/>
              <a:ext cx="59" cy="831"/>
            </a:xfrm>
            <a:custGeom>
              <a:avLst/>
              <a:gdLst>
                <a:gd name="T0" fmla="*/ 48 w 62"/>
                <a:gd name="T1" fmla="*/ 23 h 831"/>
                <a:gd name="T2" fmla="*/ 48 w 62"/>
                <a:gd name="T3" fmla="*/ 104 h 831"/>
                <a:gd name="T4" fmla="*/ 25 w 62"/>
                <a:gd name="T5" fmla="*/ 143 h 831"/>
                <a:gd name="T6" fmla="*/ 25 w 62"/>
                <a:gd name="T7" fmla="*/ 173 h 831"/>
                <a:gd name="T8" fmla="*/ 38 w 62"/>
                <a:gd name="T9" fmla="*/ 209 h 831"/>
                <a:gd name="T10" fmla="*/ 38 w 62"/>
                <a:gd name="T11" fmla="*/ 270 h 831"/>
                <a:gd name="T12" fmla="*/ 33 w 62"/>
                <a:gd name="T13" fmla="*/ 313 h 831"/>
                <a:gd name="T14" fmla="*/ 38 w 62"/>
                <a:gd name="T15" fmla="*/ 333 h 831"/>
                <a:gd name="T16" fmla="*/ 33 w 62"/>
                <a:gd name="T17" fmla="*/ 390 h 831"/>
                <a:gd name="T18" fmla="*/ 23 w 62"/>
                <a:gd name="T19" fmla="*/ 435 h 831"/>
                <a:gd name="T20" fmla="*/ 40 w 62"/>
                <a:gd name="T21" fmla="*/ 478 h 831"/>
                <a:gd name="T22" fmla="*/ 29 w 62"/>
                <a:gd name="T23" fmla="*/ 532 h 831"/>
                <a:gd name="T24" fmla="*/ 26 w 62"/>
                <a:gd name="T25" fmla="*/ 559 h 831"/>
                <a:gd name="T26" fmla="*/ 30 w 62"/>
                <a:gd name="T27" fmla="*/ 578 h 831"/>
                <a:gd name="T28" fmla="*/ 62 w 62"/>
                <a:gd name="T29" fmla="*/ 603 h 831"/>
                <a:gd name="T30" fmla="*/ 23 w 62"/>
                <a:gd name="T31" fmla="*/ 635 h 831"/>
                <a:gd name="T32" fmla="*/ 16 w 62"/>
                <a:gd name="T33" fmla="*/ 652 h 831"/>
                <a:gd name="T34" fmla="*/ 13 w 62"/>
                <a:gd name="T35" fmla="*/ 672 h 831"/>
                <a:gd name="T36" fmla="*/ 29 w 62"/>
                <a:gd name="T37" fmla="*/ 729 h 831"/>
                <a:gd name="T38" fmla="*/ 12 w 62"/>
                <a:gd name="T39" fmla="*/ 755 h 831"/>
                <a:gd name="T40" fmla="*/ 9 w 62"/>
                <a:gd name="T41" fmla="*/ 831 h 831"/>
                <a:gd name="T42" fmla="*/ 0 w 62"/>
                <a:gd name="T43" fmla="*/ 772 h 831"/>
                <a:gd name="T44" fmla="*/ 16 w 62"/>
                <a:gd name="T45" fmla="*/ 315 h 831"/>
                <a:gd name="T46" fmla="*/ 23 w 62"/>
                <a:gd name="T47" fmla="*/ 74 h 831"/>
                <a:gd name="T48" fmla="*/ 25 w 62"/>
                <a:gd name="T49" fmla="*/ 0 h 831"/>
                <a:gd name="T50" fmla="*/ 48 w 62"/>
                <a:gd name="T51" fmla="*/ 23 h 831"/>
                <a:gd name="T52" fmla="*/ 48 w 62"/>
                <a:gd name="T53" fmla="*/ 2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831">
                  <a:moveTo>
                    <a:pt x="48" y="23"/>
                  </a:moveTo>
                  <a:lnTo>
                    <a:pt x="48" y="104"/>
                  </a:lnTo>
                  <a:lnTo>
                    <a:pt x="25" y="143"/>
                  </a:lnTo>
                  <a:lnTo>
                    <a:pt x="25" y="173"/>
                  </a:lnTo>
                  <a:lnTo>
                    <a:pt x="38" y="209"/>
                  </a:lnTo>
                  <a:lnTo>
                    <a:pt x="38" y="270"/>
                  </a:lnTo>
                  <a:lnTo>
                    <a:pt x="33" y="313"/>
                  </a:lnTo>
                  <a:lnTo>
                    <a:pt x="38" y="333"/>
                  </a:lnTo>
                  <a:lnTo>
                    <a:pt x="33" y="390"/>
                  </a:lnTo>
                  <a:lnTo>
                    <a:pt x="23" y="435"/>
                  </a:lnTo>
                  <a:lnTo>
                    <a:pt x="40" y="478"/>
                  </a:lnTo>
                  <a:lnTo>
                    <a:pt x="29" y="532"/>
                  </a:lnTo>
                  <a:lnTo>
                    <a:pt x="26" y="559"/>
                  </a:lnTo>
                  <a:lnTo>
                    <a:pt x="30" y="578"/>
                  </a:lnTo>
                  <a:lnTo>
                    <a:pt x="62" y="603"/>
                  </a:lnTo>
                  <a:lnTo>
                    <a:pt x="23" y="635"/>
                  </a:lnTo>
                  <a:lnTo>
                    <a:pt x="16" y="652"/>
                  </a:lnTo>
                  <a:lnTo>
                    <a:pt x="13" y="672"/>
                  </a:lnTo>
                  <a:lnTo>
                    <a:pt x="29" y="729"/>
                  </a:lnTo>
                  <a:lnTo>
                    <a:pt x="12" y="755"/>
                  </a:lnTo>
                  <a:lnTo>
                    <a:pt x="9" y="831"/>
                  </a:lnTo>
                  <a:lnTo>
                    <a:pt x="0" y="772"/>
                  </a:lnTo>
                  <a:lnTo>
                    <a:pt x="16" y="315"/>
                  </a:lnTo>
                  <a:lnTo>
                    <a:pt x="23" y="74"/>
                  </a:lnTo>
                  <a:lnTo>
                    <a:pt x="25" y="0"/>
                  </a:lnTo>
                  <a:lnTo>
                    <a:pt x="48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8" name="Freeform 1108">
              <a:extLst>
                <a:ext uri="{FF2B5EF4-FFF2-40B4-BE49-F238E27FC236}">
                  <a16:creationId xmlns:a16="http://schemas.microsoft.com/office/drawing/2014/main" id="{5C3C6E7F-2C7D-4FF5-B433-E1FB43410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235"/>
              <a:ext cx="231" cy="48"/>
            </a:xfrm>
            <a:custGeom>
              <a:avLst/>
              <a:gdLst>
                <a:gd name="T0" fmla="*/ 26 w 233"/>
                <a:gd name="T1" fmla="*/ 17 h 49"/>
                <a:gd name="T2" fmla="*/ 58 w 233"/>
                <a:gd name="T3" fmla="*/ 44 h 49"/>
                <a:gd name="T4" fmla="*/ 171 w 233"/>
                <a:gd name="T5" fmla="*/ 26 h 49"/>
                <a:gd name="T6" fmla="*/ 209 w 233"/>
                <a:gd name="T7" fmla="*/ 49 h 49"/>
                <a:gd name="T8" fmla="*/ 233 w 233"/>
                <a:gd name="T9" fmla="*/ 16 h 49"/>
                <a:gd name="T10" fmla="*/ 190 w 233"/>
                <a:gd name="T11" fmla="*/ 20 h 49"/>
                <a:gd name="T12" fmla="*/ 110 w 233"/>
                <a:gd name="T13" fmla="*/ 20 h 49"/>
                <a:gd name="T14" fmla="*/ 59 w 233"/>
                <a:gd name="T15" fmla="*/ 16 h 49"/>
                <a:gd name="T16" fmla="*/ 0 w 233"/>
                <a:gd name="T17" fmla="*/ 0 h 49"/>
                <a:gd name="T18" fmla="*/ 26 w 233"/>
                <a:gd name="T19" fmla="*/ 17 h 49"/>
                <a:gd name="T20" fmla="*/ 26 w 233"/>
                <a:gd name="T21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49">
                  <a:moveTo>
                    <a:pt x="26" y="17"/>
                  </a:moveTo>
                  <a:lnTo>
                    <a:pt x="58" y="44"/>
                  </a:lnTo>
                  <a:lnTo>
                    <a:pt x="171" y="26"/>
                  </a:lnTo>
                  <a:lnTo>
                    <a:pt x="209" y="49"/>
                  </a:lnTo>
                  <a:lnTo>
                    <a:pt x="233" y="16"/>
                  </a:lnTo>
                  <a:lnTo>
                    <a:pt x="190" y="20"/>
                  </a:lnTo>
                  <a:lnTo>
                    <a:pt x="110" y="20"/>
                  </a:lnTo>
                  <a:lnTo>
                    <a:pt x="59" y="16"/>
                  </a:lnTo>
                  <a:lnTo>
                    <a:pt x="0" y="0"/>
                  </a:lnTo>
                  <a:lnTo>
                    <a:pt x="26" y="1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29" name="Freeform 1109">
              <a:extLst>
                <a:ext uri="{FF2B5EF4-FFF2-40B4-BE49-F238E27FC236}">
                  <a16:creationId xmlns:a16="http://schemas.microsoft.com/office/drawing/2014/main" id="{BA11BDC3-6570-46D6-A73A-FEFEEB545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349"/>
              <a:ext cx="225" cy="74"/>
            </a:xfrm>
            <a:custGeom>
              <a:avLst/>
              <a:gdLst>
                <a:gd name="T0" fmla="*/ 0 w 226"/>
                <a:gd name="T1" fmla="*/ 48 h 77"/>
                <a:gd name="T2" fmla="*/ 79 w 226"/>
                <a:gd name="T3" fmla="*/ 58 h 77"/>
                <a:gd name="T4" fmla="*/ 101 w 226"/>
                <a:gd name="T5" fmla="*/ 59 h 77"/>
                <a:gd name="T6" fmla="*/ 103 w 226"/>
                <a:gd name="T7" fmla="*/ 0 h 77"/>
                <a:gd name="T8" fmla="*/ 113 w 226"/>
                <a:gd name="T9" fmla="*/ 27 h 77"/>
                <a:gd name="T10" fmla="*/ 116 w 226"/>
                <a:gd name="T11" fmla="*/ 59 h 77"/>
                <a:gd name="T12" fmla="*/ 226 w 226"/>
                <a:gd name="T13" fmla="*/ 65 h 77"/>
                <a:gd name="T14" fmla="*/ 172 w 226"/>
                <a:gd name="T15" fmla="*/ 77 h 77"/>
                <a:gd name="T16" fmla="*/ 10 w 226"/>
                <a:gd name="T17" fmla="*/ 65 h 77"/>
                <a:gd name="T18" fmla="*/ 0 w 226"/>
                <a:gd name="T19" fmla="*/ 48 h 77"/>
                <a:gd name="T20" fmla="*/ 0 w 226"/>
                <a:gd name="T21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77">
                  <a:moveTo>
                    <a:pt x="0" y="48"/>
                  </a:moveTo>
                  <a:lnTo>
                    <a:pt x="79" y="58"/>
                  </a:lnTo>
                  <a:lnTo>
                    <a:pt x="101" y="59"/>
                  </a:lnTo>
                  <a:lnTo>
                    <a:pt x="103" y="0"/>
                  </a:lnTo>
                  <a:lnTo>
                    <a:pt x="113" y="27"/>
                  </a:lnTo>
                  <a:lnTo>
                    <a:pt x="116" y="59"/>
                  </a:lnTo>
                  <a:lnTo>
                    <a:pt x="226" y="65"/>
                  </a:lnTo>
                  <a:lnTo>
                    <a:pt x="172" y="77"/>
                  </a:lnTo>
                  <a:lnTo>
                    <a:pt x="10" y="65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0" name="Freeform 1110">
              <a:extLst>
                <a:ext uri="{FF2B5EF4-FFF2-40B4-BE49-F238E27FC236}">
                  <a16:creationId xmlns:a16="http://schemas.microsoft.com/office/drawing/2014/main" id="{E13C509A-4F84-4DF5-8515-5BDEE026A4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26"/>
              <a:ext cx="349" cy="324"/>
            </a:xfrm>
            <a:custGeom>
              <a:avLst/>
              <a:gdLst>
                <a:gd name="T0" fmla="*/ 67 w 351"/>
                <a:gd name="T1" fmla="*/ 183 h 323"/>
                <a:gd name="T2" fmla="*/ 114 w 351"/>
                <a:gd name="T3" fmla="*/ 184 h 323"/>
                <a:gd name="T4" fmla="*/ 114 w 351"/>
                <a:gd name="T5" fmla="*/ 107 h 323"/>
                <a:gd name="T6" fmla="*/ 127 w 351"/>
                <a:gd name="T7" fmla="*/ 184 h 323"/>
                <a:gd name="T8" fmla="*/ 217 w 351"/>
                <a:gd name="T9" fmla="*/ 193 h 323"/>
                <a:gd name="T10" fmla="*/ 238 w 351"/>
                <a:gd name="T11" fmla="*/ 183 h 323"/>
                <a:gd name="T12" fmla="*/ 250 w 351"/>
                <a:gd name="T13" fmla="*/ 164 h 323"/>
                <a:gd name="T14" fmla="*/ 254 w 351"/>
                <a:gd name="T15" fmla="*/ 136 h 323"/>
                <a:gd name="T16" fmla="*/ 248 w 351"/>
                <a:gd name="T17" fmla="*/ 106 h 323"/>
                <a:gd name="T18" fmla="*/ 238 w 351"/>
                <a:gd name="T19" fmla="*/ 90 h 323"/>
                <a:gd name="T20" fmla="*/ 224 w 351"/>
                <a:gd name="T21" fmla="*/ 86 h 323"/>
                <a:gd name="T22" fmla="*/ 181 w 351"/>
                <a:gd name="T23" fmla="*/ 76 h 323"/>
                <a:gd name="T24" fmla="*/ 224 w 351"/>
                <a:gd name="T25" fmla="*/ 74 h 323"/>
                <a:gd name="T26" fmla="*/ 237 w 351"/>
                <a:gd name="T27" fmla="*/ 64 h 323"/>
                <a:gd name="T28" fmla="*/ 238 w 351"/>
                <a:gd name="T29" fmla="*/ 46 h 323"/>
                <a:gd name="T30" fmla="*/ 226 w 351"/>
                <a:gd name="T31" fmla="*/ 36 h 323"/>
                <a:gd name="T32" fmla="*/ 198 w 351"/>
                <a:gd name="T33" fmla="*/ 30 h 323"/>
                <a:gd name="T34" fmla="*/ 248 w 351"/>
                <a:gd name="T35" fmla="*/ 31 h 323"/>
                <a:gd name="T36" fmla="*/ 277 w 351"/>
                <a:gd name="T37" fmla="*/ 31 h 323"/>
                <a:gd name="T38" fmla="*/ 307 w 351"/>
                <a:gd name="T39" fmla="*/ 27 h 323"/>
                <a:gd name="T40" fmla="*/ 330 w 351"/>
                <a:gd name="T41" fmla="*/ 17 h 323"/>
                <a:gd name="T42" fmla="*/ 351 w 351"/>
                <a:gd name="T43" fmla="*/ 0 h 323"/>
                <a:gd name="T44" fmla="*/ 347 w 351"/>
                <a:gd name="T45" fmla="*/ 33 h 323"/>
                <a:gd name="T46" fmla="*/ 342 w 351"/>
                <a:gd name="T47" fmla="*/ 87 h 323"/>
                <a:gd name="T48" fmla="*/ 342 w 351"/>
                <a:gd name="T49" fmla="*/ 173 h 323"/>
                <a:gd name="T50" fmla="*/ 341 w 351"/>
                <a:gd name="T51" fmla="*/ 253 h 323"/>
                <a:gd name="T52" fmla="*/ 344 w 351"/>
                <a:gd name="T53" fmla="*/ 323 h 323"/>
                <a:gd name="T54" fmla="*/ 330 w 351"/>
                <a:gd name="T55" fmla="*/ 260 h 323"/>
                <a:gd name="T56" fmla="*/ 309 w 351"/>
                <a:gd name="T57" fmla="*/ 252 h 323"/>
                <a:gd name="T58" fmla="*/ 285 w 351"/>
                <a:gd name="T59" fmla="*/ 246 h 323"/>
                <a:gd name="T60" fmla="*/ 256 w 351"/>
                <a:gd name="T61" fmla="*/ 246 h 323"/>
                <a:gd name="T62" fmla="*/ 240 w 351"/>
                <a:gd name="T63" fmla="*/ 255 h 323"/>
                <a:gd name="T64" fmla="*/ 224 w 351"/>
                <a:gd name="T65" fmla="*/ 273 h 323"/>
                <a:gd name="T66" fmla="*/ 209 w 351"/>
                <a:gd name="T67" fmla="*/ 247 h 323"/>
                <a:gd name="T68" fmla="*/ 183 w 351"/>
                <a:gd name="T69" fmla="*/ 238 h 323"/>
                <a:gd name="T70" fmla="*/ 158 w 351"/>
                <a:gd name="T71" fmla="*/ 236 h 323"/>
                <a:gd name="T72" fmla="*/ 130 w 351"/>
                <a:gd name="T73" fmla="*/ 239 h 323"/>
                <a:gd name="T74" fmla="*/ 112 w 351"/>
                <a:gd name="T75" fmla="*/ 271 h 323"/>
                <a:gd name="T76" fmla="*/ 105 w 351"/>
                <a:gd name="T77" fmla="*/ 247 h 323"/>
                <a:gd name="T78" fmla="*/ 90 w 351"/>
                <a:gd name="T79" fmla="*/ 230 h 323"/>
                <a:gd name="T80" fmla="*/ 33 w 351"/>
                <a:gd name="T81" fmla="*/ 226 h 323"/>
                <a:gd name="T82" fmla="*/ 13 w 351"/>
                <a:gd name="T83" fmla="*/ 237 h 323"/>
                <a:gd name="T84" fmla="*/ 0 w 351"/>
                <a:gd name="T85" fmla="*/ 266 h 323"/>
                <a:gd name="T86" fmla="*/ 7 w 351"/>
                <a:gd name="T87" fmla="*/ 205 h 323"/>
                <a:gd name="T88" fmla="*/ 4 w 351"/>
                <a:gd name="T89" fmla="*/ 164 h 323"/>
                <a:gd name="T90" fmla="*/ 33 w 351"/>
                <a:gd name="T91" fmla="*/ 180 h 323"/>
                <a:gd name="T92" fmla="*/ 67 w 351"/>
                <a:gd name="T93" fmla="*/ 183 h 323"/>
                <a:gd name="T94" fmla="*/ 67 w 351"/>
                <a:gd name="T95" fmla="*/ 18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323">
                  <a:moveTo>
                    <a:pt x="67" y="183"/>
                  </a:moveTo>
                  <a:lnTo>
                    <a:pt x="114" y="184"/>
                  </a:lnTo>
                  <a:lnTo>
                    <a:pt x="114" y="107"/>
                  </a:lnTo>
                  <a:lnTo>
                    <a:pt x="127" y="184"/>
                  </a:lnTo>
                  <a:lnTo>
                    <a:pt x="217" y="193"/>
                  </a:lnTo>
                  <a:lnTo>
                    <a:pt x="238" y="183"/>
                  </a:lnTo>
                  <a:lnTo>
                    <a:pt x="250" y="164"/>
                  </a:lnTo>
                  <a:lnTo>
                    <a:pt x="254" y="136"/>
                  </a:lnTo>
                  <a:lnTo>
                    <a:pt x="248" y="106"/>
                  </a:lnTo>
                  <a:lnTo>
                    <a:pt x="238" y="90"/>
                  </a:lnTo>
                  <a:lnTo>
                    <a:pt x="224" y="86"/>
                  </a:lnTo>
                  <a:lnTo>
                    <a:pt x="181" y="76"/>
                  </a:lnTo>
                  <a:lnTo>
                    <a:pt x="224" y="74"/>
                  </a:lnTo>
                  <a:lnTo>
                    <a:pt x="237" y="64"/>
                  </a:lnTo>
                  <a:lnTo>
                    <a:pt x="238" y="46"/>
                  </a:lnTo>
                  <a:lnTo>
                    <a:pt x="226" y="36"/>
                  </a:lnTo>
                  <a:lnTo>
                    <a:pt x="198" y="30"/>
                  </a:lnTo>
                  <a:lnTo>
                    <a:pt x="248" y="31"/>
                  </a:lnTo>
                  <a:lnTo>
                    <a:pt x="277" y="31"/>
                  </a:lnTo>
                  <a:lnTo>
                    <a:pt x="307" y="27"/>
                  </a:lnTo>
                  <a:lnTo>
                    <a:pt x="330" y="17"/>
                  </a:lnTo>
                  <a:lnTo>
                    <a:pt x="351" y="0"/>
                  </a:lnTo>
                  <a:lnTo>
                    <a:pt x="347" y="33"/>
                  </a:lnTo>
                  <a:lnTo>
                    <a:pt x="342" y="87"/>
                  </a:lnTo>
                  <a:lnTo>
                    <a:pt x="342" y="173"/>
                  </a:lnTo>
                  <a:lnTo>
                    <a:pt x="341" y="253"/>
                  </a:lnTo>
                  <a:lnTo>
                    <a:pt x="344" y="323"/>
                  </a:lnTo>
                  <a:lnTo>
                    <a:pt x="330" y="260"/>
                  </a:lnTo>
                  <a:lnTo>
                    <a:pt x="309" y="252"/>
                  </a:lnTo>
                  <a:lnTo>
                    <a:pt x="285" y="246"/>
                  </a:lnTo>
                  <a:lnTo>
                    <a:pt x="256" y="246"/>
                  </a:lnTo>
                  <a:lnTo>
                    <a:pt x="240" y="255"/>
                  </a:lnTo>
                  <a:lnTo>
                    <a:pt x="224" y="273"/>
                  </a:lnTo>
                  <a:lnTo>
                    <a:pt x="209" y="247"/>
                  </a:lnTo>
                  <a:lnTo>
                    <a:pt x="183" y="238"/>
                  </a:lnTo>
                  <a:lnTo>
                    <a:pt x="158" y="236"/>
                  </a:lnTo>
                  <a:lnTo>
                    <a:pt x="130" y="239"/>
                  </a:lnTo>
                  <a:lnTo>
                    <a:pt x="112" y="271"/>
                  </a:lnTo>
                  <a:lnTo>
                    <a:pt x="105" y="247"/>
                  </a:lnTo>
                  <a:lnTo>
                    <a:pt x="90" y="230"/>
                  </a:lnTo>
                  <a:lnTo>
                    <a:pt x="33" y="226"/>
                  </a:lnTo>
                  <a:lnTo>
                    <a:pt x="13" y="237"/>
                  </a:lnTo>
                  <a:lnTo>
                    <a:pt x="0" y="266"/>
                  </a:lnTo>
                  <a:lnTo>
                    <a:pt x="7" y="205"/>
                  </a:lnTo>
                  <a:lnTo>
                    <a:pt x="4" y="164"/>
                  </a:lnTo>
                  <a:lnTo>
                    <a:pt x="33" y="180"/>
                  </a:lnTo>
                  <a:lnTo>
                    <a:pt x="67" y="183"/>
                  </a:lnTo>
                  <a:lnTo>
                    <a:pt x="67" y="183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1" name="Freeform 1111">
              <a:extLst>
                <a:ext uri="{FF2B5EF4-FFF2-40B4-BE49-F238E27FC236}">
                  <a16:creationId xmlns:a16="http://schemas.microsoft.com/office/drawing/2014/main" id="{74C2106E-9BE2-4ABD-AB9B-1AC6D2552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2449"/>
              <a:ext cx="294" cy="210"/>
            </a:xfrm>
            <a:custGeom>
              <a:avLst/>
              <a:gdLst>
                <a:gd name="T0" fmla="*/ 0 w 294"/>
                <a:gd name="T1" fmla="*/ 113 h 210"/>
                <a:gd name="T2" fmla="*/ 40 w 294"/>
                <a:gd name="T3" fmla="*/ 114 h 210"/>
                <a:gd name="T4" fmla="*/ 59 w 294"/>
                <a:gd name="T5" fmla="*/ 101 h 210"/>
                <a:gd name="T6" fmla="*/ 63 w 294"/>
                <a:gd name="T7" fmla="*/ 80 h 210"/>
                <a:gd name="T8" fmla="*/ 73 w 294"/>
                <a:gd name="T9" fmla="*/ 104 h 210"/>
                <a:gd name="T10" fmla="*/ 96 w 294"/>
                <a:gd name="T11" fmla="*/ 110 h 210"/>
                <a:gd name="T12" fmla="*/ 126 w 294"/>
                <a:gd name="T13" fmla="*/ 114 h 210"/>
                <a:gd name="T14" fmla="*/ 155 w 294"/>
                <a:gd name="T15" fmla="*/ 110 h 210"/>
                <a:gd name="T16" fmla="*/ 170 w 294"/>
                <a:gd name="T17" fmla="*/ 99 h 210"/>
                <a:gd name="T18" fmla="*/ 177 w 294"/>
                <a:gd name="T19" fmla="*/ 0 h 210"/>
                <a:gd name="T20" fmla="*/ 183 w 294"/>
                <a:gd name="T21" fmla="*/ 108 h 210"/>
                <a:gd name="T22" fmla="*/ 203 w 294"/>
                <a:gd name="T23" fmla="*/ 120 h 210"/>
                <a:gd name="T24" fmla="*/ 230 w 294"/>
                <a:gd name="T25" fmla="*/ 121 h 210"/>
                <a:gd name="T26" fmla="*/ 263 w 294"/>
                <a:gd name="T27" fmla="*/ 121 h 210"/>
                <a:gd name="T28" fmla="*/ 283 w 294"/>
                <a:gd name="T29" fmla="*/ 110 h 210"/>
                <a:gd name="T30" fmla="*/ 291 w 294"/>
                <a:gd name="T31" fmla="*/ 59 h 210"/>
                <a:gd name="T32" fmla="*/ 293 w 294"/>
                <a:gd name="T33" fmla="*/ 114 h 210"/>
                <a:gd name="T34" fmla="*/ 294 w 294"/>
                <a:gd name="T35" fmla="*/ 169 h 210"/>
                <a:gd name="T36" fmla="*/ 294 w 294"/>
                <a:gd name="T37" fmla="*/ 210 h 210"/>
                <a:gd name="T38" fmla="*/ 286 w 294"/>
                <a:gd name="T39" fmla="*/ 169 h 210"/>
                <a:gd name="T40" fmla="*/ 264 w 294"/>
                <a:gd name="T41" fmla="*/ 149 h 210"/>
                <a:gd name="T42" fmla="*/ 230 w 294"/>
                <a:gd name="T43" fmla="*/ 144 h 210"/>
                <a:gd name="T44" fmla="*/ 207 w 294"/>
                <a:gd name="T45" fmla="*/ 143 h 210"/>
                <a:gd name="T46" fmla="*/ 187 w 294"/>
                <a:gd name="T47" fmla="*/ 147 h 210"/>
                <a:gd name="T48" fmla="*/ 175 w 294"/>
                <a:gd name="T49" fmla="*/ 163 h 210"/>
                <a:gd name="T50" fmla="*/ 153 w 294"/>
                <a:gd name="T51" fmla="*/ 144 h 210"/>
                <a:gd name="T52" fmla="*/ 120 w 294"/>
                <a:gd name="T53" fmla="*/ 136 h 210"/>
                <a:gd name="T54" fmla="*/ 86 w 294"/>
                <a:gd name="T55" fmla="*/ 136 h 210"/>
                <a:gd name="T56" fmla="*/ 63 w 294"/>
                <a:gd name="T57" fmla="*/ 140 h 210"/>
                <a:gd name="T58" fmla="*/ 53 w 294"/>
                <a:gd name="T59" fmla="*/ 160 h 210"/>
                <a:gd name="T60" fmla="*/ 33 w 294"/>
                <a:gd name="T61" fmla="*/ 134 h 210"/>
                <a:gd name="T62" fmla="*/ 0 w 294"/>
                <a:gd name="T63" fmla="*/ 113 h 210"/>
                <a:gd name="T64" fmla="*/ 0 w 294"/>
                <a:gd name="T65" fmla="*/ 1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210">
                  <a:moveTo>
                    <a:pt x="0" y="113"/>
                  </a:moveTo>
                  <a:lnTo>
                    <a:pt x="40" y="114"/>
                  </a:lnTo>
                  <a:lnTo>
                    <a:pt x="59" y="101"/>
                  </a:lnTo>
                  <a:lnTo>
                    <a:pt x="63" y="80"/>
                  </a:lnTo>
                  <a:lnTo>
                    <a:pt x="73" y="104"/>
                  </a:lnTo>
                  <a:lnTo>
                    <a:pt x="96" y="110"/>
                  </a:lnTo>
                  <a:lnTo>
                    <a:pt x="126" y="114"/>
                  </a:lnTo>
                  <a:lnTo>
                    <a:pt x="155" y="110"/>
                  </a:lnTo>
                  <a:lnTo>
                    <a:pt x="170" y="99"/>
                  </a:lnTo>
                  <a:lnTo>
                    <a:pt x="177" y="0"/>
                  </a:lnTo>
                  <a:lnTo>
                    <a:pt x="183" y="108"/>
                  </a:lnTo>
                  <a:lnTo>
                    <a:pt x="203" y="120"/>
                  </a:lnTo>
                  <a:lnTo>
                    <a:pt x="230" y="121"/>
                  </a:lnTo>
                  <a:lnTo>
                    <a:pt x="263" y="121"/>
                  </a:lnTo>
                  <a:lnTo>
                    <a:pt x="283" y="110"/>
                  </a:lnTo>
                  <a:lnTo>
                    <a:pt x="291" y="59"/>
                  </a:lnTo>
                  <a:lnTo>
                    <a:pt x="293" y="114"/>
                  </a:lnTo>
                  <a:lnTo>
                    <a:pt x="294" y="169"/>
                  </a:lnTo>
                  <a:lnTo>
                    <a:pt x="294" y="210"/>
                  </a:lnTo>
                  <a:lnTo>
                    <a:pt x="286" y="169"/>
                  </a:lnTo>
                  <a:lnTo>
                    <a:pt x="264" y="149"/>
                  </a:lnTo>
                  <a:lnTo>
                    <a:pt x="230" y="144"/>
                  </a:lnTo>
                  <a:lnTo>
                    <a:pt x="207" y="143"/>
                  </a:lnTo>
                  <a:lnTo>
                    <a:pt x="187" y="147"/>
                  </a:lnTo>
                  <a:lnTo>
                    <a:pt x="175" y="163"/>
                  </a:lnTo>
                  <a:lnTo>
                    <a:pt x="153" y="144"/>
                  </a:lnTo>
                  <a:lnTo>
                    <a:pt x="120" y="136"/>
                  </a:lnTo>
                  <a:lnTo>
                    <a:pt x="86" y="136"/>
                  </a:lnTo>
                  <a:lnTo>
                    <a:pt x="63" y="140"/>
                  </a:lnTo>
                  <a:lnTo>
                    <a:pt x="53" y="160"/>
                  </a:lnTo>
                  <a:lnTo>
                    <a:pt x="33" y="134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2" name="Freeform 1112">
              <a:extLst>
                <a:ext uri="{FF2B5EF4-FFF2-40B4-BE49-F238E27FC236}">
                  <a16:creationId xmlns:a16="http://schemas.microsoft.com/office/drawing/2014/main" id="{52BA39F1-5360-4263-89F6-12D310C7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624"/>
              <a:ext cx="266" cy="166"/>
            </a:xfrm>
            <a:custGeom>
              <a:avLst/>
              <a:gdLst>
                <a:gd name="T0" fmla="*/ 0 w 263"/>
                <a:gd name="T1" fmla="*/ 67 h 164"/>
                <a:gd name="T2" fmla="*/ 15 w 263"/>
                <a:gd name="T3" fmla="*/ 51 h 164"/>
                <a:gd name="T4" fmla="*/ 22 w 263"/>
                <a:gd name="T5" fmla="*/ 21 h 164"/>
                <a:gd name="T6" fmla="*/ 33 w 263"/>
                <a:gd name="T7" fmla="*/ 51 h 164"/>
                <a:gd name="T8" fmla="*/ 49 w 263"/>
                <a:gd name="T9" fmla="*/ 57 h 164"/>
                <a:gd name="T10" fmla="*/ 78 w 263"/>
                <a:gd name="T11" fmla="*/ 61 h 164"/>
                <a:gd name="T12" fmla="*/ 109 w 263"/>
                <a:gd name="T13" fmla="*/ 61 h 164"/>
                <a:gd name="T14" fmla="*/ 124 w 263"/>
                <a:gd name="T15" fmla="*/ 59 h 164"/>
                <a:gd name="T16" fmla="*/ 144 w 263"/>
                <a:gd name="T17" fmla="*/ 36 h 164"/>
                <a:gd name="T18" fmla="*/ 153 w 263"/>
                <a:gd name="T19" fmla="*/ 61 h 164"/>
                <a:gd name="T20" fmla="*/ 179 w 263"/>
                <a:gd name="T21" fmla="*/ 69 h 164"/>
                <a:gd name="T22" fmla="*/ 209 w 263"/>
                <a:gd name="T23" fmla="*/ 70 h 164"/>
                <a:gd name="T24" fmla="*/ 233 w 263"/>
                <a:gd name="T25" fmla="*/ 66 h 164"/>
                <a:gd name="T26" fmla="*/ 250 w 263"/>
                <a:gd name="T27" fmla="*/ 51 h 164"/>
                <a:gd name="T28" fmla="*/ 263 w 263"/>
                <a:gd name="T29" fmla="*/ 0 h 164"/>
                <a:gd name="T30" fmla="*/ 260 w 263"/>
                <a:gd name="T31" fmla="*/ 98 h 164"/>
                <a:gd name="T32" fmla="*/ 262 w 263"/>
                <a:gd name="T33" fmla="*/ 164 h 164"/>
                <a:gd name="T34" fmla="*/ 246 w 263"/>
                <a:gd name="T35" fmla="*/ 113 h 164"/>
                <a:gd name="T36" fmla="*/ 219 w 263"/>
                <a:gd name="T37" fmla="*/ 94 h 164"/>
                <a:gd name="T38" fmla="*/ 185 w 263"/>
                <a:gd name="T39" fmla="*/ 90 h 164"/>
                <a:gd name="T40" fmla="*/ 160 w 263"/>
                <a:gd name="T41" fmla="*/ 94 h 164"/>
                <a:gd name="T42" fmla="*/ 144 w 263"/>
                <a:gd name="T43" fmla="*/ 111 h 164"/>
                <a:gd name="T44" fmla="*/ 127 w 263"/>
                <a:gd name="T45" fmla="*/ 95 h 164"/>
                <a:gd name="T46" fmla="*/ 99 w 263"/>
                <a:gd name="T47" fmla="*/ 89 h 164"/>
                <a:gd name="T48" fmla="*/ 71 w 263"/>
                <a:gd name="T49" fmla="*/ 86 h 164"/>
                <a:gd name="T50" fmla="*/ 46 w 263"/>
                <a:gd name="T51" fmla="*/ 86 h 164"/>
                <a:gd name="T52" fmla="*/ 28 w 263"/>
                <a:gd name="T53" fmla="*/ 98 h 164"/>
                <a:gd name="T54" fmla="*/ 19 w 263"/>
                <a:gd name="T55" fmla="*/ 86 h 164"/>
                <a:gd name="T56" fmla="*/ 0 w 263"/>
                <a:gd name="T57" fmla="*/ 67 h 164"/>
                <a:gd name="T58" fmla="*/ 0 w 263"/>
                <a:gd name="T59" fmla="*/ 6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164">
                  <a:moveTo>
                    <a:pt x="0" y="67"/>
                  </a:moveTo>
                  <a:lnTo>
                    <a:pt x="15" y="51"/>
                  </a:lnTo>
                  <a:lnTo>
                    <a:pt x="22" y="21"/>
                  </a:lnTo>
                  <a:lnTo>
                    <a:pt x="33" y="51"/>
                  </a:lnTo>
                  <a:lnTo>
                    <a:pt x="49" y="57"/>
                  </a:lnTo>
                  <a:lnTo>
                    <a:pt x="78" y="61"/>
                  </a:lnTo>
                  <a:lnTo>
                    <a:pt x="109" y="61"/>
                  </a:lnTo>
                  <a:lnTo>
                    <a:pt x="124" y="59"/>
                  </a:lnTo>
                  <a:lnTo>
                    <a:pt x="144" y="36"/>
                  </a:lnTo>
                  <a:lnTo>
                    <a:pt x="153" y="61"/>
                  </a:lnTo>
                  <a:lnTo>
                    <a:pt x="179" y="69"/>
                  </a:lnTo>
                  <a:lnTo>
                    <a:pt x="209" y="70"/>
                  </a:lnTo>
                  <a:lnTo>
                    <a:pt x="233" y="66"/>
                  </a:lnTo>
                  <a:lnTo>
                    <a:pt x="250" y="51"/>
                  </a:lnTo>
                  <a:lnTo>
                    <a:pt x="263" y="0"/>
                  </a:lnTo>
                  <a:lnTo>
                    <a:pt x="260" y="98"/>
                  </a:lnTo>
                  <a:lnTo>
                    <a:pt x="262" y="164"/>
                  </a:lnTo>
                  <a:lnTo>
                    <a:pt x="246" y="113"/>
                  </a:lnTo>
                  <a:lnTo>
                    <a:pt x="219" y="94"/>
                  </a:lnTo>
                  <a:lnTo>
                    <a:pt x="185" y="90"/>
                  </a:lnTo>
                  <a:lnTo>
                    <a:pt x="160" y="94"/>
                  </a:lnTo>
                  <a:lnTo>
                    <a:pt x="144" y="111"/>
                  </a:lnTo>
                  <a:lnTo>
                    <a:pt x="127" y="95"/>
                  </a:lnTo>
                  <a:lnTo>
                    <a:pt x="99" y="89"/>
                  </a:lnTo>
                  <a:lnTo>
                    <a:pt x="71" y="86"/>
                  </a:lnTo>
                  <a:lnTo>
                    <a:pt x="46" y="86"/>
                  </a:lnTo>
                  <a:lnTo>
                    <a:pt x="28" y="98"/>
                  </a:lnTo>
                  <a:lnTo>
                    <a:pt x="19" y="86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3" name="Freeform 1113">
              <a:extLst>
                <a:ext uri="{FF2B5EF4-FFF2-40B4-BE49-F238E27FC236}">
                  <a16:creationId xmlns:a16="http://schemas.microsoft.com/office/drawing/2014/main" id="{E14147D9-8D65-4269-8E9A-F569BF613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747"/>
              <a:ext cx="263" cy="166"/>
            </a:xfrm>
            <a:custGeom>
              <a:avLst/>
              <a:gdLst>
                <a:gd name="T0" fmla="*/ 0 w 262"/>
                <a:gd name="T1" fmla="*/ 74 h 167"/>
                <a:gd name="T2" fmla="*/ 12 w 262"/>
                <a:gd name="T3" fmla="*/ 61 h 167"/>
                <a:gd name="T4" fmla="*/ 25 w 262"/>
                <a:gd name="T5" fmla="*/ 37 h 167"/>
                <a:gd name="T6" fmla="*/ 37 w 262"/>
                <a:gd name="T7" fmla="*/ 58 h 167"/>
                <a:gd name="T8" fmla="*/ 64 w 262"/>
                <a:gd name="T9" fmla="*/ 64 h 167"/>
                <a:gd name="T10" fmla="*/ 97 w 262"/>
                <a:gd name="T11" fmla="*/ 66 h 167"/>
                <a:gd name="T12" fmla="*/ 120 w 262"/>
                <a:gd name="T13" fmla="*/ 66 h 167"/>
                <a:gd name="T14" fmla="*/ 131 w 262"/>
                <a:gd name="T15" fmla="*/ 64 h 167"/>
                <a:gd name="T16" fmla="*/ 142 w 262"/>
                <a:gd name="T17" fmla="*/ 40 h 167"/>
                <a:gd name="T18" fmla="*/ 147 w 262"/>
                <a:gd name="T19" fmla="*/ 64 h 167"/>
                <a:gd name="T20" fmla="*/ 167 w 262"/>
                <a:gd name="T21" fmla="*/ 73 h 167"/>
                <a:gd name="T22" fmla="*/ 194 w 262"/>
                <a:gd name="T23" fmla="*/ 76 h 167"/>
                <a:gd name="T24" fmla="*/ 218 w 262"/>
                <a:gd name="T25" fmla="*/ 76 h 167"/>
                <a:gd name="T26" fmla="*/ 241 w 262"/>
                <a:gd name="T27" fmla="*/ 68 h 167"/>
                <a:gd name="T28" fmla="*/ 254 w 262"/>
                <a:gd name="T29" fmla="*/ 54 h 167"/>
                <a:gd name="T30" fmla="*/ 261 w 262"/>
                <a:gd name="T31" fmla="*/ 0 h 167"/>
                <a:gd name="T32" fmla="*/ 262 w 262"/>
                <a:gd name="T33" fmla="*/ 44 h 167"/>
                <a:gd name="T34" fmla="*/ 261 w 262"/>
                <a:gd name="T35" fmla="*/ 112 h 167"/>
                <a:gd name="T36" fmla="*/ 255 w 262"/>
                <a:gd name="T37" fmla="*/ 167 h 167"/>
                <a:gd name="T38" fmla="*/ 243 w 262"/>
                <a:gd name="T39" fmla="*/ 126 h 167"/>
                <a:gd name="T40" fmla="*/ 228 w 262"/>
                <a:gd name="T41" fmla="*/ 107 h 167"/>
                <a:gd name="T42" fmla="*/ 207 w 262"/>
                <a:gd name="T43" fmla="*/ 97 h 167"/>
                <a:gd name="T44" fmla="*/ 187 w 262"/>
                <a:gd name="T45" fmla="*/ 97 h 167"/>
                <a:gd name="T46" fmla="*/ 167 w 262"/>
                <a:gd name="T47" fmla="*/ 99 h 167"/>
                <a:gd name="T48" fmla="*/ 152 w 262"/>
                <a:gd name="T49" fmla="*/ 107 h 167"/>
                <a:gd name="T50" fmla="*/ 146 w 262"/>
                <a:gd name="T51" fmla="*/ 117 h 167"/>
                <a:gd name="T52" fmla="*/ 132 w 262"/>
                <a:gd name="T53" fmla="*/ 135 h 167"/>
                <a:gd name="T54" fmla="*/ 126 w 262"/>
                <a:gd name="T55" fmla="*/ 109 h 167"/>
                <a:gd name="T56" fmla="*/ 94 w 262"/>
                <a:gd name="T57" fmla="*/ 87 h 167"/>
                <a:gd name="T58" fmla="*/ 61 w 262"/>
                <a:gd name="T59" fmla="*/ 80 h 167"/>
                <a:gd name="T60" fmla="*/ 32 w 262"/>
                <a:gd name="T61" fmla="*/ 87 h 167"/>
                <a:gd name="T62" fmla="*/ 11 w 262"/>
                <a:gd name="T63" fmla="*/ 104 h 167"/>
                <a:gd name="T64" fmla="*/ 0 w 262"/>
                <a:gd name="T65" fmla="*/ 74 h 167"/>
                <a:gd name="T66" fmla="*/ 0 w 262"/>
                <a:gd name="T67" fmla="*/ 7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167">
                  <a:moveTo>
                    <a:pt x="0" y="74"/>
                  </a:moveTo>
                  <a:lnTo>
                    <a:pt x="12" y="61"/>
                  </a:lnTo>
                  <a:lnTo>
                    <a:pt x="25" y="37"/>
                  </a:lnTo>
                  <a:lnTo>
                    <a:pt x="37" y="58"/>
                  </a:lnTo>
                  <a:lnTo>
                    <a:pt x="64" y="64"/>
                  </a:lnTo>
                  <a:lnTo>
                    <a:pt x="97" y="66"/>
                  </a:lnTo>
                  <a:lnTo>
                    <a:pt x="120" y="66"/>
                  </a:lnTo>
                  <a:lnTo>
                    <a:pt x="131" y="64"/>
                  </a:lnTo>
                  <a:lnTo>
                    <a:pt x="142" y="40"/>
                  </a:lnTo>
                  <a:lnTo>
                    <a:pt x="147" y="64"/>
                  </a:lnTo>
                  <a:lnTo>
                    <a:pt x="167" y="73"/>
                  </a:lnTo>
                  <a:lnTo>
                    <a:pt x="194" y="76"/>
                  </a:lnTo>
                  <a:lnTo>
                    <a:pt x="218" y="76"/>
                  </a:lnTo>
                  <a:lnTo>
                    <a:pt x="241" y="68"/>
                  </a:lnTo>
                  <a:lnTo>
                    <a:pt x="254" y="54"/>
                  </a:lnTo>
                  <a:lnTo>
                    <a:pt x="261" y="0"/>
                  </a:lnTo>
                  <a:lnTo>
                    <a:pt x="262" y="44"/>
                  </a:lnTo>
                  <a:lnTo>
                    <a:pt x="261" y="112"/>
                  </a:lnTo>
                  <a:lnTo>
                    <a:pt x="255" y="167"/>
                  </a:lnTo>
                  <a:lnTo>
                    <a:pt x="243" y="126"/>
                  </a:lnTo>
                  <a:lnTo>
                    <a:pt x="228" y="107"/>
                  </a:lnTo>
                  <a:lnTo>
                    <a:pt x="207" y="97"/>
                  </a:lnTo>
                  <a:lnTo>
                    <a:pt x="187" y="97"/>
                  </a:lnTo>
                  <a:lnTo>
                    <a:pt x="167" y="99"/>
                  </a:lnTo>
                  <a:lnTo>
                    <a:pt x="152" y="107"/>
                  </a:lnTo>
                  <a:lnTo>
                    <a:pt x="146" y="117"/>
                  </a:lnTo>
                  <a:lnTo>
                    <a:pt x="132" y="135"/>
                  </a:lnTo>
                  <a:lnTo>
                    <a:pt x="126" y="109"/>
                  </a:lnTo>
                  <a:lnTo>
                    <a:pt x="94" y="87"/>
                  </a:lnTo>
                  <a:lnTo>
                    <a:pt x="61" y="80"/>
                  </a:lnTo>
                  <a:lnTo>
                    <a:pt x="32" y="87"/>
                  </a:lnTo>
                  <a:lnTo>
                    <a:pt x="11" y="10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4" name="Freeform 1114">
              <a:extLst>
                <a:ext uri="{FF2B5EF4-FFF2-40B4-BE49-F238E27FC236}">
                  <a16:creationId xmlns:a16="http://schemas.microsoft.com/office/drawing/2014/main" id="{8CA66F07-45AF-4EB2-BDDA-146457EE8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874"/>
              <a:ext cx="259" cy="271"/>
            </a:xfrm>
            <a:custGeom>
              <a:avLst/>
              <a:gdLst>
                <a:gd name="T0" fmla="*/ 0 w 257"/>
                <a:gd name="T1" fmla="*/ 83 h 269"/>
                <a:gd name="T2" fmla="*/ 15 w 257"/>
                <a:gd name="T3" fmla="*/ 69 h 269"/>
                <a:gd name="T4" fmla="*/ 12 w 257"/>
                <a:gd name="T5" fmla="*/ 30 h 269"/>
                <a:gd name="T6" fmla="*/ 30 w 257"/>
                <a:gd name="T7" fmla="*/ 56 h 269"/>
                <a:gd name="T8" fmla="*/ 62 w 257"/>
                <a:gd name="T9" fmla="*/ 66 h 269"/>
                <a:gd name="T10" fmla="*/ 91 w 257"/>
                <a:gd name="T11" fmla="*/ 69 h 269"/>
                <a:gd name="T12" fmla="*/ 108 w 257"/>
                <a:gd name="T13" fmla="*/ 66 h 269"/>
                <a:gd name="T14" fmla="*/ 125 w 257"/>
                <a:gd name="T15" fmla="*/ 47 h 269"/>
                <a:gd name="T16" fmla="*/ 136 w 257"/>
                <a:gd name="T17" fmla="*/ 76 h 269"/>
                <a:gd name="T18" fmla="*/ 172 w 257"/>
                <a:gd name="T19" fmla="*/ 86 h 269"/>
                <a:gd name="T20" fmla="*/ 201 w 257"/>
                <a:gd name="T21" fmla="*/ 79 h 269"/>
                <a:gd name="T22" fmla="*/ 219 w 257"/>
                <a:gd name="T23" fmla="*/ 77 h 269"/>
                <a:gd name="T24" fmla="*/ 246 w 257"/>
                <a:gd name="T25" fmla="*/ 56 h 269"/>
                <a:gd name="T26" fmla="*/ 252 w 257"/>
                <a:gd name="T27" fmla="*/ 0 h 269"/>
                <a:gd name="T28" fmla="*/ 257 w 257"/>
                <a:gd name="T29" fmla="*/ 24 h 269"/>
                <a:gd name="T30" fmla="*/ 249 w 257"/>
                <a:gd name="T31" fmla="*/ 139 h 269"/>
                <a:gd name="T32" fmla="*/ 238 w 257"/>
                <a:gd name="T33" fmla="*/ 269 h 269"/>
                <a:gd name="T34" fmla="*/ 228 w 257"/>
                <a:gd name="T35" fmla="*/ 223 h 269"/>
                <a:gd name="T36" fmla="*/ 203 w 257"/>
                <a:gd name="T37" fmla="*/ 213 h 269"/>
                <a:gd name="T38" fmla="*/ 158 w 257"/>
                <a:gd name="T39" fmla="*/ 209 h 269"/>
                <a:gd name="T40" fmla="*/ 140 w 257"/>
                <a:gd name="T41" fmla="*/ 216 h 269"/>
                <a:gd name="T42" fmla="*/ 129 w 257"/>
                <a:gd name="T43" fmla="*/ 203 h 269"/>
                <a:gd name="T44" fmla="*/ 89 w 257"/>
                <a:gd name="T45" fmla="*/ 203 h 269"/>
                <a:gd name="T46" fmla="*/ 56 w 257"/>
                <a:gd name="T47" fmla="*/ 206 h 269"/>
                <a:gd name="T48" fmla="*/ 91 w 257"/>
                <a:gd name="T49" fmla="*/ 187 h 269"/>
                <a:gd name="T50" fmla="*/ 112 w 257"/>
                <a:gd name="T51" fmla="*/ 175 h 269"/>
                <a:gd name="T52" fmla="*/ 142 w 257"/>
                <a:gd name="T53" fmla="*/ 156 h 269"/>
                <a:gd name="T54" fmla="*/ 150 w 257"/>
                <a:gd name="T55" fmla="*/ 171 h 269"/>
                <a:gd name="T56" fmla="*/ 175 w 257"/>
                <a:gd name="T57" fmla="*/ 171 h 269"/>
                <a:gd name="T58" fmla="*/ 205 w 257"/>
                <a:gd name="T59" fmla="*/ 173 h 269"/>
                <a:gd name="T60" fmla="*/ 222 w 257"/>
                <a:gd name="T61" fmla="*/ 166 h 269"/>
                <a:gd name="T62" fmla="*/ 233 w 257"/>
                <a:gd name="T63" fmla="*/ 145 h 269"/>
                <a:gd name="T64" fmla="*/ 233 w 257"/>
                <a:gd name="T65" fmla="*/ 120 h 269"/>
                <a:gd name="T66" fmla="*/ 211 w 257"/>
                <a:gd name="T67" fmla="*/ 109 h 269"/>
                <a:gd name="T68" fmla="*/ 176 w 257"/>
                <a:gd name="T69" fmla="*/ 106 h 269"/>
                <a:gd name="T70" fmla="*/ 153 w 257"/>
                <a:gd name="T71" fmla="*/ 107 h 269"/>
                <a:gd name="T72" fmla="*/ 145 w 257"/>
                <a:gd name="T73" fmla="*/ 116 h 269"/>
                <a:gd name="T74" fmla="*/ 136 w 257"/>
                <a:gd name="T75" fmla="*/ 104 h 269"/>
                <a:gd name="T76" fmla="*/ 102 w 257"/>
                <a:gd name="T77" fmla="*/ 102 h 269"/>
                <a:gd name="T78" fmla="*/ 68 w 257"/>
                <a:gd name="T79" fmla="*/ 100 h 269"/>
                <a:gd name="T80" fmla="*/ 65 w 257"/>
                <a:gd name="T81" fmla="*/ 109 h 269"/>
                <a:gd name="T82" fmla="*/ 46 w 257"/>
                <a:gd name="T83" fmla="*/ 96 h 269"/>
                <a:gd name="T84" fmla="*/ 22 w 257"/>
                <a:gd name="T85" fmla="*/ 93 h 269"/>
                <a:gd name="T86" fmla="*/ 0 w 257"/>
                <a:gd name="T87" fmla="*/ 83 h 269"/>
                <a:gd name="T88" fmla="*/ 0 w 257"/>
                <a:gd name="T89" fmla="*/ 8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7" h="269">
                  <a:moveTo>
                    <a:pt x="0" y="83"/>
                  </a:moveTo>
                  <a:lnTo>
                    <a:pt x="15" y="69"/>
                  </a:lnTo>
                  <a:lnTo>
                    <a:pt x="12" y="30"/>
                  </a:lnTo>
                  <a:lnTo>
                    <a:pt x="30" y="56"/>
                  </a:lnTo>
                  <a:lnTo>
                    <a:pt x="62" y="66"/>
                  </a:lnTo>
                  <a:lnTo>
                    <a:pt x="91" y="69"/>
                  </a:lnTo>
                  <a:lnTo>
                    <a:pt x="108" y="66"/>
                  </a:lnTo>
                  <a:lnTo>
                    <a:pt x="125" y="47"/>
                  </a:lnTo>
                  <a:lnTo>
                    <a:pt x="136" y="76"/>
                  </a:lnTo>
                  <a:lnTo>
                    <a:pt x="172" y="86"/>
                  </a:lnTo>
                  <a:lnTo>
                    <a:pt x="201" y="79"/>
                  </a:lnTo>
                  <a:lnTo>
                    <a:pt x="219" y="77"/>
                  </a:lnTo>
                  <a:lnTo>
                    <a:pt x="246" y="56"/>
                  </a:lnTo>
                  <a:lnTo>
                    <a:pt x="252" y="0"/>
                  </a:lnTo>
                  <a:lnTo>
                    <a:pt x="257" y="24"/>
                  </a:lnTo>
                  <a:lnTo>
                    <a:pt x="249" y="139"/>
                  </a:lnTo>
                  <a:lnTo>
                    <a:pt x="238" y="269"/>
                  </a:lnTo>
                  <a:lnTo>
                    <a:pt x="228" y="223"/>
                  </a:lnTo>
                  <a:lnTo>
                    <a:pt x="203" y="213"/>
                  </a:lnTo>
                  <a:lnTo>
                    <a:pt x="158" y="209"/>
                  </a:lnTo>
                  <a:lnTo>
                    <a:pt x="140" y="216"/>
                  </a:lnTo>
                  <a:lnTo>
                    <a:pt x="129" y="203"/>
                  </a:lnTo>
                  <a:lnTo>
                    <a:pt x="89" y="203"/>
                  </a:lnTo>
                  <a:lnTo>
                    <a:pt x="56" y="206"/>
                  </a:lnTo>
                  <a:lnTo>
                    <a:pt x="91" y="187"/>
                  </a:lnTo>
                  <a:lnTo>
                    <a:pt x="112" y="175"/>
                  </a:lnTo>
                  <a:lnTo>
                    <a:pt x="142" y="156"/>
                  </a:lnTo>
                  <a:lnTo>
                    <a:pt x="150" y="171"/>
                  </a:lnTo>
                  <a:lnTo>
                    <a:pt x="175" y="171"/>
                  </a:lnTo>
                  <a:lnTo>
                    <a:pt x="205" y="173"/>
                  </a:lnTo>
                  <a:lnTo>
                    <a:pt x="222" y="166"/>
                  </a:lnTo>
                  <a:lnTo>
                    <a:pt x="233" y="145"/>
                  </a:lnTo>
                  <a:lnTo>
                    <a:pt x="233" y="120"/>
                  </a:lnTo>
                  <a:lnTo>
                    <a:pt x="211" y="109"/>
                  </a:lnTo>
                  <a:lnTo>
                    <a:pt x="176" y="106"/>
                  </a:lnTo>
                  <a:lnTo>
                    <a:pt x="153" y="107"/>
                  </a:lnTo>
                  <a:lnTo>
                    <a:pt x="145" y="116"/>
                  </a:lnTo>
                  <a:lnTo>
                    <a:pt x="136" y="104"/>
                  </a:lnTo>
                  <a:lnTo>
                    <a:pt x="102" y="102"/>
                  </a:lnTo>
                  <a:lnTo>
                    <a:pt x="68" y="100"/>
                  </a:lnTo>
                  <a:lnTo>
                    <a:pt x="65" y="109"/>
                  </a:lnTo>
                  <a:lnTo>
                    <a:pt x="46" y="96"/>
                  </a:lnTo>
                  <a:lnTo>
                    <a:pt x="22" y="9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5" name="Freeform 1115">
              <a:extLst>
                <a:ext uri="{FF2B5EF4-FFF2-40B4-BE49-F238E27FC236}">
                  <a16:creationId xmlns:a16="http://schemas.microsoft.com/office/drawing/2014/main" id="{DB3090DF-B9F1-4921-A637-4DAFFFD9E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239"/>
              <a:ext cx="145" cy="241"/>
            </a:xfrm>
            <a:custGeom>
              <a:avLst/>
              <a:gdLst>
                <a:gd name="T0" fmla="*/ 64 w 144"/>
                <a:gd name="T1" fmla="*/ 30 h 243"/>
                <a:gd name="T2" fmla="*/ 91 w 144"/>
                <a:gd name="T3" fmla="*/ 30 h 243"/>
                <a:gd name="T4" fmla="*/ 114 w 144"/>
                <a:gd name="T5" fmla="*/ 25 h 243"/>
                <a:gd name="T6" fmla="*/ 144 w 144"/>
                <a:gd name="T7" fmla="*/ 0 h 243"/>
                <a:gd name="T8" fmla="*/ 134 w 144"/>
                <a:gd name="T9" fmla="*/ 77 h 243"/>
                <a:gd name="T10" fmla="*/ 134 w 144"/>
                <a:gd name="T11" fmla="*/ 243 h 243"/>
                <a:gd name="T12" fmla="*/ 100 w 144"/>
                <a:gd name="T13" fmla="*/ 225 h 243"/>
                <a:gd name="T14" fmla="*/ 62 w 144"/>
                <a:gd name="T15" fmla="*/ 222 h 243"/>
                <a:gd name="T16" fmla="*/ 28 w 144"/>
                <a:gd name="T17" fmla="*/ 240 h 243"/>
                <a:gd name="T18" fmla="*/ 0 w 144"/>
                <a:gd name="T19" fmla="*/ 217 h 243"/>
                <a:gd name="T20" fmla="*/ 29 w 144"/>
                <a:gd name="T21" fmla="*/ 213 h 243"/>
                <a:gd name="T22" fmla="*/ 51 w 144"/>
                <a:gd name="T23" fmla="*/ 204 h 243"/>
                <a:gd name="T24" fmla="*/ 67 w 144"/>
                <a:gd name="T25" fmla="*/ 178 h 243"/>
                <a:gd name="T26" fmla="*/ 71 w 144"/>
                <a:gd name="T27" fmla="*/ 144 h 243"/>
                <a:gd name="T28" fmla="*/ 67 w 144"/>
                <a:gd name="T29" fmla="*/ 101 h 243"/>
                <a:gd name="T30" fmla="*/ 57 w 144"/>
                <a:gd name="T31" fmla="*/ 77 h 243"/>
                <a:gd name="T32" fmla="*/ 39 w 144"/>
                <a:gd name="T33" fmla="*/ 64 h 243"/>
                <a:gd name="T34" fmla="*/ 51 w 144"/>
                <a:gd name="T35" fmla="*/ 51 h 243"/>
                <a:gd name="T36" fmla="*/ 51 w 144"/>
                <a:gd name="T37" fmla="*/ 38 h 243"/>
                <a:gd name="T38" fmla="*/ 39 w 144"/>
                <a:gd name="T39" fmla="*/ 23 h 243"/>
                <a:gd name="T40" fmla="*/ 64 w 144"/>
                <a:gd name="T41" fmla="*/ 30 h 243"/>
                <a:gd name="T42" fmla="*/ 64 w 144"/>
                <a:gd name="T43" fmla="*/ 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43">
                  <a:moveTo>
                    <a:pt x="64" y="30"/>
                  </a:moveTo>
                  <a:lnTo>
                    <a:pt x="91" y="30"/>
                  </a:lnTo>
                  <a:lnTo>
                    <a:pt x="114" y="25"/>
                  </a:lnTo>
                  <a:lnTo>
                    <a:pt x="144" y="0"/>
                  </a:lnTo>
                  <a:lnTo>
                    <a:pt x="134" y="77"/>
                  </a:lnTo>
                  <a:lnTo>
                    <a:pt x="134" y="243"/>
                  </a:lnTo>
                  <a:lnTo>
                    <a:pt x="100" y="225"/>
                  </a:lnTo>
                  <a:lnTo>
                    <a:pt x="62" y="222"/>
                  </a:lnTo>
                  <a:lnTo>
                    <a:pt x="28" y="240"/>
                  </a:lnTo>
                  <a:lnTo>
                    <a:pt x="0" y="217"/>
                  </a:lnTo>
                  <a:lnTo>
                    <a:pt x="29" y="213"/>
                  </a:lnTo>
                  <a:lnTo>
                    <a:pt x="51" y="204"/>
                  </a:lnTo>
                  <a:lnTo>
                    <a:pt x="67" y="178"/>
                  </a:lnTo>
                  <a:lnTo>
                    <a:pt x="71" y="144"/>
                  </a:lnTo>
                  <a:lnTo>
                    <a:pt x="67" y="101"/>
                  </a:lnTo>
                  <a:lnTo>
                    <a:pt x="57" y="77"/>
                  </a:lnTo>
                  <a:lnTo>
                    <a:pt x="39" y="64"/>
                  </a:lnTo>
                  <a:lnTo>
                    <a:pt x="51" y="51"/>
                  </a:lnTo>
                  <a:lnTo>
                    <a:pt x="51" y="38"/>
                  </a:lnTo>
                  <a:lnTo>
                    <a:pt x="39" y="23"/>
                  </a:lnTo>
                  <a:lnTo>
                    <a:pt x="64" y="30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6" name="Freeform 1116">
              <a:extLst>
                <a:ext uri="{FF2B5EF4-FFF2-40B4-BE49-F238E27FC236}">
                  <a16:creationId xmlns:a16="http://schemas.microsoft.com/office/drawing/2014/main" id="{6697D6A9-FA4A-4FB3-BEC0-60FE21959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511"/>
              <a:ext cx="90" cy="127"/>
            </a:xfrm>
            <a:custGeom>
              <a:avLst/>
              <a:gdLst>
                <a:gd name="T0" fmla="*/ 0 w 89"/>
                <a:gd name="T1" fmla="*/ 64 h 127"/>
                <a:gd name="T2" fmla="*/ 46 w 89"/>
                <a:gd name="T3" fmla="*/ 68 h 127"/>
                <a:gd name="T4" fmla="*/ 69 w 89"/>
                <a:gd name="T5" fmla="*/ 62 h 127"/>
                <a:gd name="T6" fmla="*/ 80 w 89"/>
                <a:gd name="T7" fmla="*/ 51 h 127"/>
                <a:gd name="T8" fmla="*/ 87 w 89"/>
                <a:gd name="T9" fmla="*/ 0 h 127"/>
                <a:gd name="T10" fmla="*/ 89 w 89"/>
                <a:gd name="T11" fmla="*/ 54 h 127"/>
                <a:gd name="T12" fmla="*/ 89 w 89"/>
                <a:gd name="T13" fmla="*/ 127 h 127"/>
                <a:gd name="T14" fmla="*/ 77 w 89"/>
                <a:gd name="T15" fmla="*/ 91 h 127"/>
                <a:gd name="T16" fmla="*/ 54 w 89"/>
                <a:gd name="T17" fmla="*/ 78 h 127"/>
                <a:gd name="T18" fmla="*/ 0 w 89"/>
                <a:gd name="T19" fmla="*/ 64 h 127"/>
                <a:gd name="T20" fmla="*/ 0 w 89"/>
                <a:gd name="T21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27">
                  <a:moveTo>
                    <a:pt x="0" y="64"/>
                  </a:moveTo>
                  <a:lnTo>
                    <a:pt x="46" y="68"/>
                  </a:lnTo>
                  <a:lnTo>
                    <a:pt x="69" y="62"/>
                  </a:lnTo>
                  <a:lnTo>
                    <a:pt x="80" y="51"/>
                  </a:lnTo>
                  <a:lnTo>
                    <a:pt x="87" y="0"/>
                  </a:lnTo>
                  <a:lnTo>
                    <a:pt x="89" y="54"/>
                  </a:lnTo>
                  <a:lnTo>
                    <a:pt x="89" y="127"/>
                  </a:lnTo>
                  <a:lnTo>
                    <a:pt x="77" y="91"/>
                  </a:lnTo>
                  <a:lnTo>
                    <a:pt x="54" y="7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7" name="Freeform 1117">
              <a:extLst>
                <a:ext uri="{FF2B5EF4-FFF2-40B4-BE49-F238E27FC236}">
                  <a16:creationId xmlns:a16="http://schemas.microsoft.com/office/drawing/2014/main" id="{7BA9A03D-C601-47F7-80EE-7C53392EA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637"/>
              <a:ext cx="62" cy="158"/>
            </a:xfrm>
            <a:custGeom>
              <a:avLst/>
              <a:gdLst>
                <a:gd name="T0" fmla="*/ 0 w 64"/>
                <a:gd name="T1" fmla="*/ 62 h 157"/>
                <a:gd name="T2" fmla="*/ 27 w 64"/>
                <a:gd name="T3" fmla="*/ 61 h 157"/>
                <a:gd name="T4" fmla="*/ 47 w 64"/>
                <a:gd name="T5" fmla="*/ 51 h 157"/>
                <a:gd name="T6" fmla="*/ 60 w 64"/>
                <a:gd name="T7" fmla="*/ 30 h 157"/>
                <a:gd name="T8" fmla="*/ 64 w 64"/>
                <a:gd name="T9" fmla="*/ 0 h 157"/>
                <a:gd name="T10" fmla="*/ 64 w 64"/>
                <a:gd name="T11" fmla="*/ 44 h 157"/>
                <a:gd name="T12" fmla="*/ 61 w 64"/>
                <a:gd name="T13" fmla="*/ 157 h 157"/>
                <a:gd name="T14" fmla="*/ 53 w 64"/>
                <a:gd name="T15" fmla="*/ 98 h 157"/>
                <a:gd name="T16" fmla="*/ 38 w 64"/>
                <a:gd name="T17" fmla="*/ 84 h 157"/>
                <a:gd name="T18" fmla="*/ 17 w 64"/>
                <a:gd name="T19" fmla="*/ 72 h 157"/>
                <a:gd name="T20" fmla="*/ 0 w 64"/>
                <a:gd name="T21" fmla="*/ 62 h 157"/>
                <a:gd name="T22" fmla="*/ 0 w 64"/>
                <a:gd name="T23" fmla="*/ 6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57">
                  <a:moveTo>
                    <a:pt x="0" y="62"/>
                  </a:moveTo>
                  <a:lnTo>
                    <a:pt x="27" y="61"/>
                  </a:lnTo>
                  <a:lnTo>
                    <a:pt x="47" y="51"/>
                  </a:lnTo>
                  <a:lnTo>
                    <a:pt x="60" y="30"/>
                  </a:lnTo>
                  <a:lnTo>
                    <a:pt x="64" y="0"/>
                  </a:lnTo>
                  <a:lnTo>
                    <a:pt x="64" y="44"/>
                  </a:lnTo>
                  <a:lnTo>
                    <a:pt x="61" y="157"/>
                  </a:lnTo>
                  <a:lnTo>
                    <a:pt x="53" y="98"/>
                  </a:lnTo>
                  <a:lnTo>
                    <a:pt x="38" y="84"/>
                  </a:lnTo>
                  <a:lnTo>
                    <a:pt x="17" y="7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8" name="Freeform 1118">
              <a:extLst>
                <a:ext uri="{FF2B5EF4-FFF2-40B4-BE49-F238E27FC236}">
                  <a16:creationId xmlns:a16="http://schemas.microsoft.com/office/drawing/2014/main" id="{856824D1-8475-4BD4-9791-547656389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760"/>
              <a:ext cx="76" cy="219"/>
            </a:xfrm>
            <a:custGeom>
              <a:avLst/>
              <a:gdLst>
                <a:gd name="T0" fmla="*/ 0 w 77"/>
                <a:gd name="T1" fmla="*/ 72 h 218"/>
                <a:gd name="T2" fmla="*/ 34 w 77"/>
                <a:gd name="T3" fmla="*/ 72 h 218"/>
                <a:gd name="T4" fmla="*/ 54 w 77"/>
                <a:gd name="T5" fmla="*/ 65 h 218"/>
                <a:gd name="T6" fmla="*/ 64 w 77"/>
                <a:gd name="T7" fmla="*/ 49 h 218"/>
                <a:gd name="T8" fmla="*/ 73 w 77"/>
                <a:gd name="T9" fmla="*/ 0 h 218"/>
                <a:gd name="T10" fmla="*/ 77 w 77"/>
                <a:gd name="T11" fmla="*/ 20 h 218"/>
                <a:gd name="T12" fmla="*/ 67 w 77"/>
                <a:gd name="T13" fmla="*/ 218 h 218"/>
                <a:gd name="T14" fmla="*/ 66 w 77"/>
                <a:gd name="T15" fmla="*/ 123 h 218"/>
                <a:gd name="T16" fmla="*/ 53 w 77"/>
                <a:gd name="T17" fmla="*/ 96 h 218"/>
                <a:gd name="T18" fmla="*/ 31 w 77"/>
                <a:gd name="T19" fmla="*/ 80 h 218"/>
                <a:gd name="T20" fmla="*/ 0 w 77"/>
                <a:gd name="T21" fmla="*/ 72 h 218"/>
                <a:gd name="T22" fmla="*/ 0 w 77"/>
                <a:gd name="T23" fmla="*/ 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218">
                  <a:moveTo>
                    <a:pt x="0" y="72"/>
                  </a:moveTo>
                  <a:lnTo>
                    <a:pt x="34" y="72"/>
                  </a:lnTo>
                  <a:lnTo>
                    <a:pt x="54" y="65"/>
                  </a:lnTo>
                  <a:lnTo>
                    <a:pt x="64" y="49"/>
                  </a:lnTo>
                  <a:lnTo>
                    <a:pt x="73" y="0"/>
                  </a:lnTo>
                  <a:lnTo>
                    <a:pt x="77" y="20"/>
                  </a:lnTo>
                  <a:lnTo>
                    <a:pt x="67" y="218"/>
                  </a:lnTo>
                  <a:lnTo>
                    <a:pt x="66" y="123"/>
                  </a:lnTo>
                  <a:lnTo>
                    <a:pt x="53" y="96"/>
                  </a:lnTo>
                  <a:lnTo>
                    <a:pt x="31" y="8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39" name="Freeform 1119">
              <a:extLst>
                <a:ext uri="{FF2B5EF4-FFF2-40B4-BE49-F238E27FC236}">
                  <a16:creationId xmlns:a16="http://schemas.microsoft.com/office/drawing/2014/main" id="{0021A89C-5309-4222-BA4F-21A48A893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913"/>
              <a:ext cx="59" cy="118"/>
            </a:xfrm>
            <a:custGeom>
              <a:avLst/>
              <a:gdLst>
                <a:gd name="T0" fmla="*/ 0 w 60"/>
                <a:gd name="T1" fmla="*/ 58 h 120"/>
                <a:gd name="T2" fmla="*/ 26 w 60"/>
                <a:gd name="T3" fmla="*/ 50 h 120"/>
                <a:gd name="T4" fmla="*/ 46 w 60"/>
                <a:gd name="T5" fmla="*/ 33 h 120"/>
                <a:gd name="T6" fmla="*/ 60 w 60"/>
                <a:gd name="T7" fmla="*/ 0 h 120"/>
                <a:gd name="T8" fmla="*/ 50 w 60"/>
                <a:gd name="T9" fmla="*/ 120 h 120"/>
                <a:gd name="T10" fmla="*/ 44 w 60"/>
                <a:gd name="T11" fmla="*/ 80 h 120"/>
                <a:gd name="T12" fmla="*/ 26 w 60"/>
                <a:gd name="T13" fmla="*/ 63 h 120"/>
                <a:gd name="T14" fmla="*/ 0 w 60"/>
                <a:gd name="T15" fmla="*/ 58 h 120"/>
                <a:gd name="T16" fmla="*/ 0 w 60"/>
                <a:gd name="T17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0">
                  <a:moveTo>
                    <a:pt x="0" y="58"/>
                  </a:moveTo>
                  <a:lnTo>
                    <a:pt x="26" y="50"/>
                  </a:lnTo>
                  <a:lnTo>
                    <a:pt x="46" y="33"/>
                  </a:lnTo>
                  <a:lnTo>
                    <a:pt x="60" y="0"/>
                  </a:lnTo>
                  <a:lnTo>
                    <a:pt x="50" y="120"/>
                  </a:lnTo>
                  <a:lnTo>
                    <a:pt x="44" y="80"/>
                  </a:lnTo>
                  <a:lnTo>
                    <a:pt x="26" y="63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0" name="Freeform 1120">
              <a:extLst>
                <a:ext uri="{FF2B5EF4-FFF2-40B4-BE49-F238E27FC236}">
                  <a16:creationId xmlns:a16="http://schemas.microsoft.com/office/drawing/2014/main" id="{44A66CD2-8A1E-45F0-A405-97BD21162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005"/>
              <a:ext cx="93" cy="96"/>
            </a:xfrm>
            <a:custGeom>
              <a:avLst/>
              <a:gdLst>
                <a:gd name="T0" fmla="*/ 46 w 93"/>
                <a:gd name="T1" fmla="*/ 51 h 97"/>
                <a:gd name="T2" fmla="*/ 69 w 93"/>
                <a:gd name="T3" fmla="*/ 45 h 97"/>
                <a:gd name="T4" fmla="*/ 80 w 93"/>
                <a:gd name="T5" fmla="*/ 31 h 97"/>
                <a:gd name="T6" fmla="*/ 93 w 93"/>
                <a:gd name="T7" fmla="*/ 0 h 97"/>
                <a:gd name="T8" fmla="*/ 86 w 93"/>
                <a:gd name="T9" fmla="*/ 63 h 97"/>
                <a:gd name="T10" fmla="*/ 82 w 93"/>
                <a:gd name="T11" fmla="*/ 97 h 97"/>
                <a:gd name="T12" fmla="*/ 69 w 93"/>
                <a:gd name="T13" fmla="*/ 80 h 97"/>
                <a:gd name="T14" fmla="*/ 43 w 93"/>
                <a:gd name="T15" fmla="*/ 67 h 97"/>
                <a:gd name="T16" fmla="*/ 0 w 93"/>
                <a:gd name="T17" fmla="*/ 61 h 97"/>
                <a:gd name="T18" fmla="*/ 46 w 93"/>
                <a:gd name="T19" fmla="*/ 51 h 97"/>
                <a:gd name="T20" fmla="*/ 46 w 93"/>
                <a:gd name="T21" fmla="*/ 5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97">
                  <a:moveTo>
                    <a:pt x="46" y="51"/>
                  </a:moveTo>
                  <a:lnTo>
                    <a:pt x="69" y="45"/>
                  </a:lnTo>
                  <a:lnTo>
                    <a:pt x="80" y="31"/>
                  </a:lnTo>
                  <a:lnTo>
                    <a:pt x="93" y="0"/>
                  </a:lnTo>
                  <a:lnTo>
                    <a:pt x="86" y="63"/>
                  </a:lnTo>
                  <a:lnTo>
                    <a:pt x="82" y="97"/>
                  </a:lnTo>
                  <a:lnTo>
                    <a:pt x="69" y="80"/>
                  </a:lnTo>
                  <a:lnTo>
                    <a:pt x="43" y="67"/>
                  </a:lnTo>
                  <a:lnTo>
                    <a:pt x="0" y="61"/>
                  </a:lnTo>
                  <a:lnTo>
                    <a:pt x="46" y="51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1" name="Freeform 1121">
              <a:extLst>
                <a:ext uri="{FF2B5EF4-FFF2-40B4-BE49-F238E27FC236}">
                  <a16:creationId xmlns:a16="http://schemas.microsoft.com/office/drawing/2014/main" id="{2AAF4582-F035-40D8-956F-A5036AC82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3092"/>
              <a:ext cx="149" cy="376"/>
            </a:xfrm>
            <a:custGeom>
              <a:avLst/>
              <a:gdLst>
                <a:gd name="T0" fmla="*/ 45 w 147"/>
                <a:gd name="T1" fmla="*/ 62 h 376"/>
                <a:gd name="T2" fmla="*/ 86 w 147"/>
                <a:gd name="T3" fmla="*/ 69 h 376"/>
                <a:gd name="T4" fmla="*/ 107 w 147"/>
                <a:gd name="T5" fmla="*/ 72 h 376"/>
                <a:gd name="T6" fmla="*/ 123 w 147"/>
                <a:gd name="T7" fmla="*/ 65 h 376"/>
                <a:gd name="T8" fmla="*/ 137 w 147"/>
                <a:gd name="T9" fmla="*/ 49 h 376"/>
                <a:gd name="T10" fmla="*/ 145 w 147"/>
                <a:gd name="T11" fmla="*/ 0 h 376"/>
                <a:gd name="T12" fmla="*/ 147 w 147"/>
                <a:gd name="T13" fmla="*/ 35 h 376"/>
                <a:gd name="T14" fmla="*/ 132 w 147"/>
                <a:gd name="T15" fmla="*/ 140 h 376"/>
                <a:gd name="T16" fmla="*/ 104 w 147"/>
                <a:gd name="T17" fmla="*/ 342 h 376"/>
                <a:gd name="T18" fmla="*/ 95 w 147"/>
                <a:gd name="T19" fmla="*/ 376 h 376"/>
                <a:gd name="T20" fmla="*/ 95 w 147"/>
                <a:gd name="T21" fmla="*/ 306 h 376"/>
                <a:gd name="T22" fmla="*/ 95 w 147"/>
                <a:gd name="T23" fmla="*/ 246 h 376"/>
                <a:gd name="T24" fmla="*/ 85 w 147"/>
                <a:gd name="T25" fmla="*/ 200 h 376"/>
                <a:gd name="T26" fmla="*/ 72 w 147"/>
                <a:gd name="T27" fmla="*/ 159 h 376"/>
                <a:gd name="T28" fmla="*/ 2 w 147"/>
                <a:gd name="T29" fmla="*/ 86 h 376"/>
                <a:gd name="T30" fmla="*/ 56 w 147"/>
                <a:gd name="T31" fmla="*/ 122 h 376"/>
                <a:gd name="T32" fmla="*/ 102 w 147"/>
                <a:gd name="T33" fmla="*/ 185 h 376"/>
                <a:gd name="T34" fmla="*/ 116 w 147"/>
                <a:gd name="T35" fmla="*/ 129 h 376"/>
                <a:gd name="T36" fmla="*/ 129 w 147"/>
                <a:gd name="T37" fmla="*/ 83 h 376"/>
                <a:gd name="T38" fmla="*/ 89 w 147"/>
                <a:gd name="T39" fmla="*/ 79 h 376"/>
                <a:gd name="T40" fmla="*/ 0 w 147"/>
                <a:gd name="T41" fmla="*/ 60 h 376"/>
                <a:gd name="T42" fmla="*/ 45 w 147"/>
                <a:gd name="T43" fmla="*/ 62 h 376"/>
                <a:gd name="T44" fmla="*/ 45 w 147"/>
                <a:gd name="T45" fmla="*/ 6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376">
                  <a:moveTo>
                    <a:pt x="45" y="62"/>
                  </a:moveTo>
                  <a:lnTo>
                    <a:pt x="86" y="69"/>
                  </a:lnTo>
                  <a:lnTo>
                    <a:pt x="107" y="72"/>
                  </a:lnTo>
                  <a:lnTo>
                    <a:pt x="123" y="65"/>
                  </a:lnTo>
                  <a:lnTo>
                    <a:pt x="137" y="49"/>
                  </a:lnTo>
                  <a:lnTo>
                    <a:pt x="145" y="0"/>
                  </a:lnTo>
                  <a:lnTo>
                    <a:pt x="147" y="35"/>
                  </a:lnTo>
                  <a:lnTo>
                    <a:pt x="132" y="140"/>
                  </a:lnTo>
                  <a:lnTo>
                    <a:pt x="104" y="342"/>
                  </a:lnTo>
                  <a:lnTo>
                    <a:pt x="95" y="376"/>
                  </a:lnTo>
                  <a:lnTo>
                    <a:pt x="95" y="306"/>
                  </a:lnTo>
                  <a:lnTo>
                    <a:pt x="95" y="246"/>
                  </a:lnTo>
                  <a:lnTo>
                    <a:pt x="85" y="200"/>
                  </a:lnTo>
                  <a:lnTo>
                    <a:pt x="72" y="159"/>
                  </a:lnTo>
                  <a:lnTo>
                    <a:pt x="2" y="86"/>
                  </a:lnTo>
                  <a:lnTo>
                    <a:pt x="56" y="122"/>
                  </a:lnTo>
                  <a:lnTo>
                    <a:pt x="102" y="185"/>
                  </a:lnTo>
                  <a:lnTo>
                    <a:pt x="116" y="129"/>
                  </a:lnTo>
                  <a:lnTo>
                    <a:pt x="129" y="83"/>
                  </a:lnTo>
                  <a:lnTo>
                    <a:pt x="89" y="79"/>
                  </a:lnTo>
                  <a:lnTo>
                    <a:pt x="0" y="60"/>
                  </a:lnTo>
                  <a:lnTo>
                    <a:pt x="45" y="62"/>
                  </a:lnTo>
                  <a:lnTo>
                    <a:pt x="45" y="6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2" name="Freeform 1122">
              <a:extLst>
                <a:ext uri="{FF2B5EF4-FFF2-40B4-BE49-F238E27FC236}">
                  <a16:creationId xmlns:a16="http://schemas.microsoft.com/office/drawing/2014/main" id="{54E65939-D410-4E6C-BB4E-42917678A7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16"/>
              <a:ext cx="238" cy="249"/>
            </a:xfrm>
            <a:custGeom>
              <a:avLst/>
              <a:gdLst>
                <a:gd name="T0" fmla="*/ 0 w 240"/>
                <a:gd name="T1" fmla="*/ 115 h 252"/>
                <a:gd name="T2" fmla="*/ 1 w 240"/>
                <a:gd name="T3" fmla="*/ 149 h 252"/>
                <a:gd name="T4" fmla="*/ 17 w 240"/>
                <a:gd name="T5" fmla="*/ 188 h 252"/>
                <a:gd name="T6" fmla="*/ 42 w 240"/>
                <a:gd name="T7" fmla="*/ 213 h 252"/>
                <a:gd name="T8" fmla="*/ 74 w 240"/>
                <a:gd name="T9" fmla="*/ 232 h 252"/>
                <a:gd name="T10" fmla="*/ 110 w 240"/>
                <a:gd name="T11" fmla="*/ 244 h 252"/>
                <a:gd name="T12" fmla="*/ 152 w 240"/>
                <a:gd name="T13" fmla="*/ 252 h 252"/>
                <a:gd name="T14" fmla="*/ 204 w 240"/>
                <a:gd name="T15" fmla="*/ 249 h 252"/>
                <a:gd name="T16" fmla="*/ 240 w 240"/>
                <a:gd name="T17" fmla="*/ 232 h 252"/>
                <a:gd name="T18" fmla="*/ 193 w 240"/>
                <a:gd name="T19" fmla="*/ 239 h 252"/>
                <a:gd name="T20" fmla="*/ 159 w 240"/>
                <a:gd name="T21" fmla="*/ 237 h 252"/>
                <a:gd name="T22" fmla="*/ 123 w 240"/>
                <a:gd name="T23" fmla="*/ 232 h 252"/>
                <a:gd name="T24" fmla="*/ 90 w 240"/>
                <a:gd name="T25" fmla="*/ 220 h 252"/>
                <a:gd name="T26" fmla="*/ 61 w 240"/>
                <a:gd name="T27" fmla="*/ 204 h 252"/>
                <a:gd name="T28" fmla="*/ 33 w 240"/>
                <a:gd name="T29" fmla="*/ 179 h 252"/>
                <a:gd name="T30" fmla="*/ 17 w 240"/>
                <a:gd name="T31" fmla="*/ 152 h 252"/>
                <a:gd name="T32" fmla="*/ 9 w 240"/>
                <a:gd name="T33" fmla="*/ 113 h 252"/>
                <a:gd name="T34" fmla="*/ 4 w 240"/>
                <a:gd name="T35" fmla="*/ 0 h 252"/>
                <a:gd name="T36" fmla="*/ 0 w 240"/>
                <a:gd name="T37" fmla="*/ 115 h 252"/>
                <a:gd name="T38" fmla="*/ 0 w 240"/>
                <a:gd name="T39" fmla="*/ 1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252">
                  <a:moveTo>
                    <a:pt x="0" y="115"/>
                  </a:moveTo>
                  <a:lnTo>
                    <a:pt x="1" y="149"/>
                  </a:lnTo>
                  <a:lnTo>
                    <a:pt x="17" y="188"/>
                  </a:lnTo>
                  <a:lnTo>
                    <a:pt x="42" y="213"/>
                  </a:lnTo>
                  <a:lnTo>
                    <a:pt x="74" y="232"/>
                  </a:lnTo>
                  <a:lnTo>
                    <a:pt x="110" y="244"/>
                  </a:lnTo>
                  <a:lnTo>
                    <a:pt x="152" y="252"/>
                  </a:lnTo>
                  <a:lnTo>
                    <a:pt x="204" y="249"/>
                  </a:lnTo>
                  <a:lnTo>
                    <a:pt x="240" y="232"/>
                  </a:lnTo>
                  <a:lnTo>
                    <a:pt x="193" y="239"/>
                  </a:lnTo>
                  <a:lnTo>
                    <a:pt x="159" y="237"/>
                  </a:lnTo>
                  <a:lnTo>
                    <a:pt x="123" y="232"/>
                  </a:lnTo>
                  <a:lnTo>
                    <a:pt x="90" y="220"/>
                  </a:lnTo>
                  <a:lnTo>
                    <a:pt x="61" y="204"/>
                  </a:lnTo>
                  <a:lnTo>
                    <a:pt x="33" y="179"/>
                  </a:lnTo>
                  <a:lnTo>
                    <a:pt x="17" y="152"/>
                  </a:lnTo>
                  <a:lnTo>
                    <a:pt x="9" y="113"/>
                  </a:lnTo>
                  <a:lnTo>
                    <a:pt x="4" y="0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3" name="Freeform 1123">
              <a:extLst>
                <a:ext uri="{FF2B5EF4-FFF2-40B4-BE49-F238E27FC236}">
                  <a16:creationId xmlns:a16="http://schemas.microsoft.com/office/drawing/2014/main" id="{597345F7-C162-43C1-A581-B34905D89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2397"/>
              <a:ext cx="155" cy="573"/>
            </a:xfrm>
            <a:custGeom>
              <a:avLst/>
              <a:gdLst>
                <a:gd name="T0" fmla="*/ 26 w 155"/>
                <a:gd name="T1" fmla="*/ 132 h 572"/>
                <a:gd name="T2" fmla="*/ 37 w 155"/>
                <a:gd name="T3" fmla="*/ 151 h 572"/>
                <a:gd name="T4" fmla="*/ 67 w 155"/>
                <a:gd name="T5" fmla="*/ 159 h 572"/>
                <a:gd name="T6" fmla="*/ 155 w 155"/>
                <a:gd name="T7" fmla="*/ 168 h 572"/>
                <a:gd name="T8" fmla="*/ 116 w 155"/>
                <a:gd name="T9" fmla="*/ 190 h 572"/>
                <a:gd name="T10" fmla="*/ 80 w 155"/>
                <a:gd name="T11" fmla="*/ 185 h 572"/>
                <a:gd name="T12" fmla="*/ 51 w 155"/>
                <a:gd name="T13" fmla="*/ 184 h 572"/>
                <a:gd name="T14" fmla="*/ 32 w 155"/>
                <a:gd name="T15" fmla="*/ 192 h 572"/>
                <a:gd name="T16" fmla="*/ 19 w 155"/>
                <a:gd name="T17" fmla="*/ 214 h 572"/>
                <a:gd name="T18" fmla="*/ 18 w 155"/>
                <a:gd name="T19" fmla="*/ 246 h 572"/>
                <a:gd name="T20" fmla="*/ 18 w 155"/>
                <a:gd name="T21" fmla="*/ 270 h 572"/>
                <a:gd name="T22" fmla="*/ 29 w 155"/>
                <a:gd name="T23" fmla="*/ 278 h 572"/>
                <a:gd name="T24" fmla="*/ 49 w 155"/>
                <a:gd name="T25" fmla="*/ 282 h 572"/>
                <a:gd name="T26" fmla="*/ 89 w 155"/>
                <a:gd name="T27" fmla="*/ 283 h 572"/>
                <a:gd name="T28" fmla="*/ 110 w 155"/>
                <a:gd name="T29" fmla="*/ 279 h 572"/>
                <a:gd name="T30" fmla="*/ 123 w 155"/>
                <a:gd name="T31" fmla="*/ 260 h 572"/>
                <a:gd name="T32" fmla="*/ 138 w 155"/>
                <a:gd name="T33" fmla="*/ 302 h 572"/>
                <a:gd name="T34" fmla="*/ 132 w 155"/>
                <a:gd name="T35" fmla="*/ 324 h 572"/>
                <a:gd name="T36" fmla="*/ 115 w 155"/>
                <a:gd name="T37" fmla="*/ 313 h 572"/>
                <a:gd name="T38" fmla="*/ 93 w 155"/>
                <a:gd name="T39" fmla="*/ 307 h 572"/>
                <a:gd name="T40" fmla="*/ 70 w 155"/>
                <a:gd name="T41" fmla="*/ 305 h 572"/>
                <a:gd name="T42" fmla="*/ 42 w 155"/>
                <a:gd name="T43" fmla="*/ 305 h 572"/>
                <a:gd name="T44" fmla="*/ 30 w 155"/>
                <a:gd name="T45" fmla="*/ 307 h 572"/>
                <a:gd name="T46" fmla="*/ 21 w 155"/>
                <a:gd name="T47" fmla="*/ 319 h 572"/>
                <a:gd name="T48" fmla="*/ 18 w 155"/>
                <a:gd name="T49" fmla="*/ 365 h 572"/>
                <a:gd name="T50" fmla="*/ 25 w 155"/>
                <a:gd name="T51" fmla="*/ 390 h 572"/>
                <a:gd name="T52" fmla="*/ 32 w 155"/>
                <a:gd name="T53" fmla="*/ 395 h 572"/>
                <a:gd name="T54" fmla="*/ 48 w 155"/>
                <a:gd name="T55" fmla="*/ 401 h 572"/>
                <a:gd name="T56" fmla="*/ 80 w 155"/>
                <a:gd name="T57" fmla="*/ 402 h 572"/>
                <a:gd name="T58" fmla="*/ 99 w 155"/>
                <a:gd name="T59" fmla="*/ 402 h 572"/>
                <a:gd name="T60" fmla="*/ 116 w 155"/>
                <a:gd name="T61" fmla="*/ 392 h 572"/>
                <a:gd name="T62" fmla="*/ 125 w 155"/>
                <a:gd name="T63" fmla="*/ 377 h 572"/>
                <a:gd name="T64" fmla="*/ 130 w 155"/>
                <a:gd name="T65" fmla="*/ 410 h 572"/>
                <a:gd name="T66" fmla="*/ 133 w 155"/>
                <a:gd name="T67" fmla="*/ 432 h 572"/>
                <a:gd name="T68" fmla="*/ 119 w 155"/>
                <a:gd name="T69" fmla="*/ 455 h 572"/>
                <a:gd name="T70" fmla="*/ 116 w 155"/>
                <a:gd name="T71" fmla="*/ 481 h 572"/>
                <a:gd name="T72" fmla="*/ 119 w 155"/>
                <a:gd name="T73" fmla="*/ 504 h 572"/>
                <a:gd name="T74" fmla="*/ 125 w 155"/>
                <a:gd name="T75" fmla="*/ 538 h 572"/>
                <a:gd name="T76" fmla="*/ 115 w 155"/>
                <a:gd name="T77" fmla="*/ 561 h 572"/>
                <a:gd name="T78" fmla="*/ 82 w 155"/>
                <a:gd name="T79" fmla="*/ 572 h 572"/>
                <a:gd name="T80" fmla="*/ 101 w 155"/>
                <a:gd name="T81" fmla="*/ 553 h 572"/>
                <a:gd name="T82" fmla="*/ 110 w 155"/>
                <a:gd name="T83" fmla="*/ 507 h 572"/>
                <a:gd name="T84" fmla="*/ 110 w 155"/>
                <a:gd name="T85" fmla="*/ 478 h 572"/>
                <a:gd name="T86" fmla="*/ 105 w 155"/>
                <a:gd name="T87" fmla="*/ 455 h 572"/>
                <a:gd name="T88" fmla="*/ 82 w 155"/>
                <a:gd name="T89" fmla="*/ 433 h 572"/>
                <a:gd name="T90" fmla="*/ 56 w 155"/>
                <a:gd name="T91" fmla="*/ 425 h 572"/>
                <a:gd name="T92" fmla="*/ 33 w 155"/>
                <a:gd name="T93" fmla="*/ 425 h 572"/>
                <a:gd name="T94" fmla="*/ 18 w 155"/>
                <a:gd name="T95" fmla="*/ 433 h 572"/>
                <a:gd name="T96" fmla="*/ 10 w 155"/>
                <a:gd name="T97" fmla="*/ 456 h 572"/>
                <a:gd name="T98" fmla="*/ 0 w 155"/>
                <a:gd name="T99" fmla="*/ 497 h 572"/>
                <a:gd name="T100" fmla="*/ 18 w 155"/>
                <a:gd name="T101" fmla="*/ 102 h 572"/>
                <a:gd name="T102" fmla="*/ 21 w 155"/>
                <a:gd name="T103" fmla="*/ 0 h 572"/>
                <a:gd name="T104" fmla="*/ 26 w 155"/>
                <a:gd name="T105" fmla="*/ 132 h 572"/>
                <a:gd name="T106" fmla="*/ 26 w 155"/>
                <a:gd name="T107" fmla="*/ 13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" h="572">
                  <a:moveTo>
                    <a:pt x="26" y="132"/>
                  </a:moveTo>
                  <a:lnTo>
                    <a:pt x="37" y="151"/>
                  </a:lnTo>
                  <a:lnTo>
                    <a:pt x="67" y="159"/>
                  </a:lnTo>
                  <a:lnTo>
                    <a:pt x="155" y="168"/>
                  </a:lnTo>
                  <a:lnTo>
                    <a:pt x="116" y="190"/>
                  </a:lnTo>
                  <a:lnTo>
                    <a:pt x="80" y="185"/>
                  </a:lnTo>
                  <a:lnTo>
                    <a:pt x="51" y="184"/>
                  </a:lnTo>
                  <a:lnTo>
                    <a:pt x="32" y="192"/>
                  </a:lnTo>
                  <a:lnTo>
                    <a:pt x="19" y="214"/>
                  </a:lnTo>
                  <a:lnTo>
                    <a:pt x="18" y="246"/>
                  </a:lnTo>
                  <a:lnTo>
                    <a:pt x="18" y="270"/>
                  </a:lnTo>
                  <a:lnTo>
                    <a:pt x="29" y="278"/>
                  </a:lnTo>
                  <a:lnTo>
                    <a:pt x="49" y="282"/>
                  </a:lnTo>
                  <a:lnTo>
                    <a:pt x="89" y="283"/>
                  </a:lnTo>
                  <a:lnTo>
                    <a:pt x="110" y="279"/>
                  </a:lnTo>
                  <a:lnTo>
                    <a:pt x="123" y="260"/>
                  </a:lnTo>
                  <a:lnTo>
                    <a:pt x="138" y="302"/>
                  </a:lnTo>
                  <a:lnTo>
                    <a:pt x="132" y="324"/>
                  </a:lnTo>
                  <a:lnTo>
                    <a:pt x="115" y="313"/>
                  </a:lnTo>
                  <a:lnTo>
                    <a:pt x="93" y="307"/>
                  </a:lnTo>
                  <a:lnTo>
                    <a:pt x="70" y="305"/>
                  </a:lnTo>
                  <a:lnTo>
                    <a:pt x="42" y="305"/>
                  </a:lnTo>
                  <a:lnTo>
                    <a:pt x="30" y="307"/>
                  </a:lnTo>
                  <a:lnTo>
                    <a:pt x="21" y="319"/>
                  </a:lnTo>
                  <a:lnTo>
                    <a:pt x="18" y="365"/>
                  </a:lnTo>
                  <a:lnTo>
                    <a:pt x="25" y="390"/>
                  </a:lnTo>
                  <a:lnTo>
                    <a:pt x="32" y="395"/>
                  </a:lnTo>
                  <a:lnTo>
                    <a:pt x="48" y="401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116" y="392"/>
                  </a:lnTo>
                  <a:lnTo>
                    <a:pt x="125" y="377"/>
                  </a:lnTo>
                  <a:lnTo>
                    <a:pt x="130" y="410"/>
                  </a:lnTo>
                  <a:lnTo>
                    <a:pt x="133" y="432"/>
                  </a:lnTo>
                  <a:lnTo>
                    <a:pt x="119" y="455"/>
                  </a:lnTo>
                  <a:lnTo>
                    <a:pt x="116" y="481"/>
                  </a:lnTo>
                  <a:lnTo>
                    <a:pt x="119" y="504"/>
                  </a:lnTo>
                  <a:lnTo>
                    <a:pt x="125" y="538"/>
                  </a:lnTo>
                  <a:lnTo>
                    <a:pt x="115" y="561"/>
                  </a:lnTo>
                  <a:lnTo>
                    <a:pt x="82" y="572"/>
                  </a:lnTo>
                  <a:lnTo>
                    <a:pt x="101" y="553"/>
                  </a:lnTo>
                  <a:lnTo>
                    <a:pt x="110" y="507"/>
                  </a:lnTo>
                  <a:lnTo>
                    <a:pt x="110" y="478"/>
                  </a:lnTo>
                  <a:lnTo>
                    <a:pt x="105" y="455"/>
                  </a:lnTo>
                  <a:lnTo>
                    <a:pt x="82" y="433"/>
                  </a:lnTo>
                  <a:lnTo>
                    <a:pt x="56" y="425"/>
                  </a:lnTo>
                  <a:lnTo>
                    <a:pt x="33" y="425"/>
                  </a:lnTo>
                  <a:lnTo>
                    <a:pt x="18" y="433"/>
                  </a:lnTo>
                  <a:lnTo>
                    <a:pt x="10" y="456"/>
                  </a:lnTo>
                  <a:lnTo>
                    <a:pt x="0" y="497"/>
                  </a:lnTo>
                  <a:lnTo>
                    <a:pt x="18" y="102"/>
                  </a:lnTo>
                  <a:lnTo>
                    <a:pt x="21" y="0"/>
                  </a:lnTo>
                  <a:lnTo>
                    <a:pt x="26" y="132"/>
                  </a:lnTo>
                  <a:lnTo>
                    <a:pt x="26" y="132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4" name="Freeform 1124">
              <a:extLst>
                <a:ext uri="{FF2B5EF4-FFF2-40B4-BE49-F238E27FC236}">
                  <a16:creationId xmlns:a16="http://schemas.microsoft.com/office/drawing/2014/main" id="{69F7CD67-59AF-4C70-B0C2-05E0192BD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688"/>
              <a:ext cx="577" cy="1890"/>
            </a:xfrm>
            <a:custGeom>
              <a:avLst/>
              <a:gdLst>
                <a:gd name="T0" fmla="*/ 72 w 577"/>
                <a:gd name="T1" fmla="*/ 1850 h 1890"/>
                <a:gd name="T2" fmla="*/ 205 w 577"/>
                <a:gd name="T3" fmla="*/ 1886 h 1890"/>
                <a:gd name="T4" fmla="*/ 322 w 577"/>
                <a:gd name="T5" fmla="*/ 1882 h 1890"/>
                <a:gd name="T6" fmla="*/ 458 w 577"/>
                <a:gd name="T7" fmla="*/ 1871 h 1890"/>
                <a:gd name="T8" fmla="*/ 527 w 577"/>
                <a:gd name="T9" fmla="*/ 1793 h 1890"/>
                <a:gd name="T10" fmla="*/ 564 w 577"/>
                <a:gd name="T11" fmla="*/ 1195 h 1890"/>
                <a:gd name="T12" fmla="*/ 569 w 577"/>
                <a:gd name="T13" fmla="*/ 354 h 1890"/>
                <a:gd name="T14" fmla="*/ 517 w 577"/>
                <a:gd name="T15" fmla="*/ 58 h 1890"/>
                <a:gd name="T16" fmla="*/ 344 w 577"/>
                <a:gd name="T17" fmla="*/ 3 h 1890"/>
                <a:gd name="T18" fmla="*/ 185 w 577"/>
                <a:gd name="T19" fmla="*/ 15 h 1890"/>
                <a:gd name="T20" fmla="*/ 53 w 577"/>
                <a:gd name="T21" fmla="*/ 75 h 1890"/>
                <a:gd name="T22" fmla="*/ 7 w 577"/>
                <a:gd name="T23" fmla="*/ 203 h 1890"/>
                <a:gd name="T24" fmla="*/ 13 w 577"/>
                <a:gd name="T25" fmla="*/ 430 h 1890"/>
                <a:gd name="T26" fmla="*/ 131 w 577"/>
                <a:gd name="T27" fmla="*/ 520 h 1890"/>
                <a:gd name="T28" fmla="*/ 31 w 577"/>
                <a:gd name="T29" fmla="*/ 426 h 1890"/>
                <a:gd name="T30" fmla="*/ 14 w 577"/>
                <a:gd name="T31" fmla="*/ 255 h 1890"/>
                <a:gd name="T32" fmla="*/ 46 w 577"/>
                <a:gd name="T33" fmla="*/ 107 h 1890"/>
                <a:gd name="T34" fmla="*/ 145 w 577"/>
                <a:gd name="T35" fmla="*/ 74 h 1890"/>
                <a:gd name="T36" fmla="*/ 306 w 577"/>
                <a:gd name="T37" fmla="*/ 94 h 1890"/>
                <a:gd name="T38" fmla="*/ 368 w 577"/>
                <a:gd name="T39" fmla="*/ 108 h 1890"/>
                <a:gd name="T40" fmla="*/ 248 w 577"/>
                <a:gd name="T41" fmla="*/ 63 h 1890"/>
                <a:gd name="T42" fmla="*/ 213 w 577"/>
                <a:gd name="T43" fmla="*/ 32 h 1890"/>
                <a:gd name="T44" fmla="*/ 361 w 577"/>
                <a:gd name="T45" fmla="*/ 21 h 1890"/>
                <a:gd name="T46" fmla="*/ 473 w 577"/>
                <a:gd name="T47" fmla="*/ 106 h 1890"/>
                <a:gd name="T48" fmla="*/ 468 w 577"/>
                <a:gd name="T49" fmla="*/ 454 h 1890"/>
                <a:gd name="T50" fmla="*/ 509 w 577"/>
                <a:gd name="T51" fmla="*/ 463 h 1890"/>
                <a:gd name="T52" fmla="*/ 532 w 577"/>
                <a:gd name="T53" fmla="*/ 1102 h 1890"/>
                <a:gd name="T54" fmla="*/ 496 w 577"/>
                <a:gd name="T55" fmla="*/ 1760 h 1890"/>
                <a:gd name="T56" fmla="*/ 474 w 577"/>
                <a:gd name="T57" fmla="*/ 1829 h 1890"/>
                <a:gd name="T58" fmla="*/ 325 w 577"/>
                <a:gd name="T59" fmla="*/ 1862 h 1890"/>
                <a:gd name="T60" fmla="*/ 313 w 577"/>
                <a:gd name="T61" fmla="*/ 1612 h 1890"/>
                <a:gd name="T62" fmla="*/ 291 w 577"/>
                <a:gd name="T63" fmla="*/ 1609 h 1890"/>
                <a:gd name="T64" fmla="*/ 289 w 577"/>
                <a:gd name="T65" fmla="*/ 1775 h 1890"/>
                <a:gd name="T66" fmla="*/ 267 w 577"/>
                <a:gd name="T67" fmla="*/ 1845 h 1890"/>
                <a:gd name="T68" fmla="*/ 176 w 577"/>
                <a:gd name="T69" fmla="*/ 1846 h 1890"/>
                <a:gd name="T70" fmla="*/ 88 w 577"/>
                <a:gd name="T71" fmla="*/ 1763 h 1890"/>
                <a:gd name="T72" fmla="*/ 120 w 577"/>
                <a:gd name="T73" fmla="*/ 1587 h 1890"/>
                <a:gd name="T74" fmla="*/ 125 w 577"/>
                <a:gd name="T75" fmla="*/ 1544 h 1890"/>
                <a:gd name="T76" fmla="*/ 56 w 577"/>
                <a:gd name="T77" fmla="*/ 1730 h 1890"/>
                <a:gd name="T78" fmla="*/ 31 w 577"/>
                <a:gd name="T79" fmla="*/ 1786 h 1890"/>
                <a:gd name="T80" fmla="*/ 54 w 577"/>
                <a:gd name="T81" fmla="*/ 1316 h 1890"/>
                <a:gd name="T82" fmla="*/ 73 w 577"/>
                <a:gd name="T83" fmla="*/ 518 h 1890"/>
                <a:gd name="T84" fmla="*/ 54 w 577"/>
                <a:gd name="T85" fmla="*/ 1046 h 1890"/>
                <a:gd name="T86" fmla="*/ 2 w 577"/>
                <a:gd name="T87" fmla="*/ 1779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7" h="1890">
                  <a:moveTo>
                    <a:pt x="9" y="1805"/>
                  </a:moveTo>
                  <a:lnTo>
                    <a:pt x="43" y="1828"/>
                  </a:lnTo>
                  <a:lnTo>
                    <a:pt x="72" y="1850"/>
                  </a:lnTo>
                  <a:lnTo>
                    <a:pt x="115" y="1867"/>
                  </a:lnTo>
                  <a:lnTo>
                    <a:pt x="156" y="1879"/>
                  </a:lnTo>
                  <a:lnTo>
                    <a:pt x="205" y="1886"/>
                  </a:lnTo>
                  <a:lnTo>
                    <a:pt x="247" y="1890"/>
                  </a:lnTo>
                  <a:lnTo>
                    <a:pt x="294" y="1887"/>
                  </a:lnTo>
                  <a:lnTo>
                    <a:pt x="322" y="1882"/>
                  </a:lnTo>
                  <a:lnTo>
                    <a:pt x="379" y="1887"/>
                  </a:lnTo>
                  <a:lnTo>
                    <a:pt x="426" y="1881"/>
                  </a:lnTo>
                  <a:lnTo>
                    <a:pt x="458" y="1871"/>
                  </a:lnTo>
                  <a:lnTo>
                    <a:pt x="498" y="1844"/>
                  </a:lnTo>
                  <a:lnTo>
                    <a:pt x="519" y="1814"/>
                  </a:lnTo>
                  <a:lnTo>
                    <a:pt x="527" y="1793"/>
                  </a:lnTo>
                  <a:lnTo>
                    <a:pt x="532" y="1754"/>
                  </a:lnTo>
                  <a:lnTo>
                    <a:pt x="544" y="1551"/>
                  </a:lnTo>
                  <a:lnTo>
                    <a:pt x="564" y="1195"/>
                  </a:lnTo>
                  <a:lnTo>
                    <a:pt x="576" y="798"/>
                  </a:lnTo>
                  <a:lnTo>
                    <a:pt x="577" y="547"/>
                  </a:lnTo>
                  <a:lnTo>
                    <a:pt x="569" y="354"/>
                  </a:lnTo>
                  <a:lnTo>
                    <a:pt x="559" y="182"/>
                  </a:lnTo>
                  <a:lnTo>
                    <a:pt x="544" y="109"/>
                  </a:lnTo>
                  <a:lnTo>
                    <a:pt x="517" y="58"/>
                  </a:lnTo>
                  <a:lnTo>
                    <a:pt x="468" y="24"/>
                  </a:lnTo>
                  <a:lnTo>
                    <a:pt x="393" y="10"/>
                  </a:lnTo>
                  <a:lnTo>
                    <a:pt x="344" y="3"/>
                  </a:lnTo>
                  <a:lnTo>
                    <a:pt x="291" y="0"/>
                  </a:lnTo>
                  <a:lnTo>
                    <a:pt x="233" y="3"/>
                  </a:lnTo>
                  <a:lnTo>
                    <a:pt x="185" y="15"/>
                  </a:lnTo>
                  <a:lnTo>
                    <a:pt x="140" y="36"/>
                  </a:lnTo>
                  <a:lnTo>
                    <a:pt x="85" y="55"/>
                  </a:lnTo>
                  <a:lnTo>
                    <a:pt x="53" y="75"/>
                  </a:lnTo>
                  <a:lnTo>
                    <a:pt x="21" y="109"/>
                  </a:lnTo>
                  <a:lnTo>
                    <a:pt x="9" y="145"/>
                  </a:lnTo>
                  <a:lnTo>
                    <a:pt x="7" y="203"/>
                  </a:lnTo>
                  <a:lnTo>
                    <a:pt x="0" y="352"/>
                  </a:lnTo>
                  <a:lnTo>
                    <a:pt x="4" y="404"/>
                  </a:lnTo>
                  <a:lnTo>
                    <a:pt x="13" y="430"/>
                  </a:lnTo>
                  <a:lnTo>
                    <a:pt x="28" y="447"/>
                  </a:lnTo>
                  <a:lnTo>
                    <a:pt x="51" y="466"/>
                  </a:lnTo>
                  <a:lnTo>
                    <a:pt x="131" y="520"/>
                  </a:lnTo>
                  <a:lnTo>
                    <a:pt x="78" y="466"/>
                  </a:lnTo>
                  <a:lnTo>
                    <a:pt x="47" y="442"/>
                  </a:lnTo>
                  <a:lnTo>
                    <a:pt x="31" y="426"/>
                  </a:lnTo>
                  <a:lnTo>
                    <a:pt x="17" y="386"/>
                  </a:lnTo>
                  <a:lnTo>
                    <a:pt x="14" y="334"/>
                  </a:lnTo>
                  <a:lnTo>
                    <a:pt x="14" y="255"/>
                  </a:lnTo>
                  <a:lnTo>
                    <a:pt x="20" y="156"/>
                  </a:lnTo>
                  <a:lnTo>
                    <a:pt x="31" y="132"/>
                  </a:lnTo>
                  <a:lnTo>
                    <a:pt x="46" y="107"/>
                  </a:lnTo>
                  <a:lnTo>
                    <a:pt x="66" y="89"/>
                  </a:lnTo>
                  <a:lnTo>
                    <a:pt x="97" y="79"/>
                  </a:lnTo>
                  <a:lnTo>
                    <a:pt x="145" y="74"/>
                  </a:lnTo>
                  <a:lnTo>
                    <a:pt x="224" y="78"/>
                  </a:lnTo>
                  <a:lnTo>
                    <a:pt x="279" y="85"/>
                  </a:lnTo>
                  <a:lnTo>
                    <a:pt x="306" y="94"/>
                  </a:lnTo>
                  <a:lnTo>
                    <a:pt x="334" y="107"/>
                  </a:lnTo>
                  <a:lnTo>
                    <a:pt x="386" y="188"/>
                  </a:lnTo>
                  <a:lnTo>
                    <a:pt x="368" y="108"/>
                  </a:lnTo>
                  <a:lnTo>
                    <a:pt x="320" y="81"/>
                  </a:lnTo>
                  <a:lnTo>
                    <a:pt x="291" y="72"/>
                  </a:lnTo>
                  <a:lnTo>
                    <a:pt x="248" y="63"/>
                  </a:lnTo>
                  <a:lnTo>
                    <a:pt x="194" y="60"/>
                  </a:lnTo>
                  <a:lnTo>
                    <a:pt x="151" y="58"/>
                  </a:lnTo>
                  <a:lnTo>
                    <a:pt x="213" y="32"/>
                  </a:lnTo>
                  <a:lnTo>
                    <a:pt x="263" y="21"/>
                  </a:lnTo>
                  <a:lnTo>
                    <a:pt x="306" y="20"/>
                  </a:lnTo>
                  <a:lnTo>
                    <a:pt x="361" y="21"/>
                  </a:lnTo>
                  <a:lnTo>
                    <a:pt x="419" y="32"/>
                  </a:lnTo>
                  <a:lnTo>
                    <a:pt x="435" y="43"/>
                  </a:lnTo>
                  <a:lnTo>
                    <a:pt x="473" y="106"/>
                  </a:lnTo>
                  <a:lnTo>
                    <a:pt x="491" y="177"/>
                  </a:lnTo>
                  <a:lnTo>
                    <a:pt x="488" y="416"/>
                  </a:lnTo>
                  <a:lnTo>
                    <a:pt x="468" y="454"/>
                  </a:lnTo>
                  <a:lnTo>
                    <a:pt x="441" y="491"/>
                  </a:lnTo>
                  <a:lnTo>
                    <a:pt x="483" y="468"/>
                  </a:lnTo>
                  <a:lnTo>
                    <a:pt x="509" y="463"/>
                  </a:lnTo>
                  <a:lnTo>
                    <a:pt x="534" y="464"/>
                  </a:lnTo>
                  <a:lnTo>
                    <a:pt x="538" y="764"/>
                  </a:lnTo>
                  <a:lnTo>
                    <a:pt x="532" y="1102"/>
                  </a:lnTo>
                  <a:lnTo>
                    <a:pt x="521" y="1400"/>
                  </a:lnTo>
                  <a:lnTo>
                    <a:pt x="505" y="1641"/>
                  </a:lnTo>
                  <a:lnTo>
                    <a:pt x="496" y="1760"/>
                  </a:lnTo>
                  <a:lnTo>
                    <a:pt x="494" y="1779"/>
                  </a:lnTo>
                  <a:lnTo>
                    <a:pt x="491" y="1800"/>
                  </a:lnTo>
                  <a:lnTo>
                    <a:pt x="474" y="1829"/>
                  </a:lnTo>
                  <a:lnTo>
                    <a:pt x="436" y="1850"/>
                  </a:lnTo>
                  <a:lnTo>
                    <a:pt x="376" y="1858"/>
                  </a:lnTo>
                  <a:lnTo>
                    <a:pt x="325" y="1862"/>
                  </a:lnTo>
                  <a:lnTo>
                    <a:pt x="331" y="1782"/>
                  </a:lnTo>
                  <a:lnTo>
                    <a:pt x="328" y="1698"/>
                  </a:lnTo>
                  <a:lnTo>
                    <a:pt x="313" y="1612"/>
                  </a:lnTo>
                  <a:lnTo>
                    <a:pt x="300" y="1577"/>
                  </a:lnTo>
                  <a:lnTo>
                    <a:pt x="277" y="1533"/>
                  </a:lnTo>
                  <a:lnTo>
                    <a:pt x="291" y="1609"/>
                  </a:lnTo>
                  <a:lnTo>
                    <a:pt x="294" y="1664"/>
                  </a:lnTo>
                  <a:lnTo>
                    <a:pt x="293" y="1721"/>
                  </a:lnTo>
                  <a:lnTo>
                    <a:pt x="289" y="1775"/>
                  </a:lnTo>
                  <a:lnTo>
                    <a:pt x="283" y="1806"/>
                  </a:lnTo>
                  <a:lnTo>
                    <a:pt x="279" y="1827"/>
                  </a:lnTo>
                  <a:lnTo>
                    <a:pt x="267" y="1845"/>
                  </a:lnTo>
                  <a:lnTo>
                    <a:pt x="241" y="1855"/>
                  </a:lnTo>
                  <a:lnTo>
                    <a:pt x="215" y="1854"/>
                  </a:lnTo>
                  <a:lnTo>
                    <a:pt x="176" y="1846"/>
                  </a:lnTo>
                  <a:lnTo>
                    <a:pt x="118" y="1826"/>
                  </a:lnTo>
                  <a:lnTo>
                    <a:pt x="94" y="1802"/>
                  </a:lnTo>
                  <a:lnTo>
                    <a:pt x="88" y="1763"/>
                  </a:lnTo>
                  <a:lnTo>
                    <a:pt x="95" y="1705"/>
                  </a:lnTo>
                  <a:lnTo>
                    <a:pt x="108" y="1633"/>
                  </a:lnTo>
                  <a:lnTo>
                    <a:pt x="120" y="1587"/>
                  </a:lnTo>
                  <a:lnTo>
                    <a:pt x="141" y="1538"/>
                  </a:lnTo>
                  <a:lnTo>
                    <a:pt x="170" y="1497"/>
                  </a:lnTo>
                  <a:lnTo>
                    <a:pt x="125" y="1544"/>
                  </a:lnTo>
                  <a:lnTo>
                    <a:pt x="89" y="1605"/>
                  </a:lnTo>
                  <a:lnTo>
                    <a:pt x="65" y="1677"/>
                  </a:lnTo>
                  <a:lnTo>
                    <a:pt x="56" y="1730"/>
                  </a:lnTo>
                  <a:lnTo>
                    <a:pt x="51" y="1762"/>
                  </a:lnTo>
                  <a:lnTo>
                    <a:pt x="48" y="1786"/>
                  </a:lnTo>
                  <a:lnTo>
                    <a:pt x="31" y="1786"/>
                  </a:lnTo>
                  <a:lnTo>
                    <a:pt x="23" y="1773"/>
                  </a:lnTo>
                  <a:lnTo>
                    <a:pt x="44" y="1516"/>
                  </a:lnTo>
                  <a:lnTo>
                    <a:pt x="54" y="1316"/>
                  </a:lnTo>
                  <a:lnTo>
                    <a:pt x="66" y="1006"/>
                  </a:lnTo>
                  <a:lnTo>
                    <a:pt x="74" y="749"/>
                  </a:lnTo>
                  <a:lnTo>
                    <a:pt x="73" y="518"/>
                  </a:lnTo>
                  <a:lnTo>
                    <a:pt x="64" y="493"/>
                  </a:lnTo>
                  <a:lnTo>
                    <a:pt x="63" y="795"/>
                  </a:lnTo>
                  <a:lnTo>
                    <a:pt x="54" y="1046"/>
                  </a:lnTo>
                  <a:lnTo>
                    <a:pt x="44" y="1283"/>
                  </a:lnTo>
                  <a:lnTo>
                    <a:pt x="20" y="1617"/>
                  </a:lnTo>
                  <a:lnTo>
                    <a:pt x="2" y="1779"/>
                  </a:lnTo>
                  <a:lnTo>
                    <a:pt x="9" y="1805"/>
                  </a:lnTo>
                  <a:lnTo>
                    <a:pt x="9" y="18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5" name="Freeform 1125">
              <a:extLst>
                <a:ext uri="{FF2B5EF4-FFF2-40B4-BE49-F238E27FC236}">
                  <a16:creationId xmlns:a16="http://schemas.microsoft.com/office/drawing/2014/main" id="{4133AA76-4882-425B-B07E-D69E3D88A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828"/>
              <a:ext cx="356" cy="385"/>
            </a:xfrm>
            <a:custGeom>
              <a:avLst/>
              <a:gdLst>
                <a:gd name="T0" fmla="*/ 19 w 355"/>
                <a:gd name="T1" fmla="*/ 324 h 383"/>
                <a:gd name="T2" fmla="*/ 52 w 355"/>
                <a:gd name="T3" fmla="*/ 341 h 383"/>
                <a:gd name="T4" fmla="*/ 80 w 355"/>
                <a:gd name="T5" fmla="*/ 351 h 383"/>
                <a:gd name="T6" fmla="*/ 115 w 355"/>
                <a:gd name="T7" fmla="*/ 357 h 383"/>
                <a:gd name="T8" fmla="*/ 159 w 355"/>
                <a:gd name="T9" fmla="*/ 364 h 383"/>
                <a:gd name="T10" fmla="*/ 196 w 355"/>
                <a:gd name="T11" fmla="*/ 366 h 383"/>
                <a:gd name="T12" fmla="*/ 236 w 355"/>
                <a:gd name="T13" fmla="*/ 360 h 383"/>
                <a:gd name="T14" fmla="*/ 271 w 355"/>
                <a:gd name="T15" fmla="*/ 348 h 383"/>
                <a:gd name="T16" fmla="*/ 297 w 355"/>
                <a:gd name="T17" fmla="*/ 331 h 383"/>
                <a:gd name="T18" fmla="*/ 312 w 355"/>
                <a:gd name="T19" fmla="*/ 312 h 383"/>
                <a:gd name="T20" fmla="*/ 322 w 355"/>
                <a:gd name="T21" fmla="*/ 289 h 383"/>
                <a:gd name="T22" fmla="*/ 330 w 355"/>
                <a:gd name="T23" fmla="*/ 253 h 383"/>
                <a:gd name="T24" fmla="*/ 334 w 355"/>
                <a:gd name="T25" fmla="*/ 218 h 383"/>
                <a:gd name="T26" fmla="*/ 335 w 355"/>
                <a:gd name="T27" fmla="*/ 184 h 383"/>
                <a:gd name="T28" fmla="*/ 334 w 355"/>
                <a:gd name="T29" fmla="*/ 148 h 383"/>
                <a:gd name="T30" fmla="*/ 330 w 355"/>
                <a:gd name="T31" fmla="*/ 107 h 383"/>
                <a:gd name="T32" fmla="*/ 323 w 355"/>
                <a:gd name="T33" fmla="*/ 79 h 383"/>
                <a:gd name="T34" fmla="*/ 314 w 355"/>
                <a:gd name="T35" fmla="*/ 33 h 383"/>
                <a:gd name="T36" fmla="*/ 299 w 355"/>
                <a:gd name="T37" fmla="*/ 0 h 383"/>
                <a:gd name="T38" fmla="*/ 322 w 355"/>
                <a:gd name="T39" fmla="*/ 15 h 383"/>
                <a:gd name="T40" fmla="*/ 337 w 355"/>
                <a:gd name="T41" fmla="*/ 60 h 383"/>
                <a:gd name="T42" fmla="*/ 347 w 355"/>
                <a:gd name="T43" fmla="*/ 105 h 383"/>
                <a:gd name="T44" fmla="*/ 353 w 355"/>
                <a:gd name="T45" fmla="*/ 133 h 383"/>
                <a:gd name="T46" fmla="*/ 355 w 355"/>
                <a:gd name="T47" fmla="*/ 173 h 383"/>
                <a:gd name="T48" fmla="*/ 355 w 355"/>
                <a:gd name="T49" fmla="*/ 216 h 383"/>
                <a:gd name="T50" fmla="*/ 353 w 355"/>
                <a:gd name="T51" fmla="*/ 252 h 383"/>
                <a:gd name="T52" fmla="*/ 345 w 355"/>
                <a:gd name="T53" fmla="*/ 295 h 383"/>
                <a:gd name="T54" fmla="*/ 336 w 355"/>
                <a:gd name="T55" fmla="*/ 329 h 383"/>
                <a:gd name="T56" fmla="*/ 320 w 355"/>
                <a:gd name="T57" fmla="*/ 347 h 383"/>
                <a:gd name="T58" fmla="*/ 288 w 355"/>
                <a:gd name="T59" fmla="*/ 373 h 383"/>
                <a:gd name="T60" fmla="*/ 214 w 355"/>
                <a:gd name="T61" fmla="*/ 383 h 383"/>
                <a:gd name="T62" fmla="*/ 98 w 355"/>
                <a:gd name="T63" fmla="*/ 376 h 383"/>
                <a:gd name="T64" fmla="*/ 44 w 355"/>
                <a:gd name="T65" fmla="*/ 351 h 383"/>
                <a:gd name="T66" fmla="*/ 0 w 355"/>
                <a:gd name="T67" fmla="*/ 319 h 383"/>
                <a:gd name="T68" fmla="*/ 19 w 355"/>
                <a:gd name="T69" fmla="*/ 324 h 383"/>
                <a:gd name="T70" fmla="*/ 19 w 355"/>
                <a:gd name="T71" fmla="*/ 32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5" h="383">
                  <a:moveTo>
                    <a:pt x="19" y="324"/>
                  </a:moveTo>
                  <a:lnTo>
                    <a:pt x="52" y="341"/>
                  </a:lnTo>
                  <a:lnTo>
                    <a:pt x="80" y="351"/>
                  </a:lnTo>
                  <a:lnTo>
                    <a:pt x="115" y="357"/>
                  </a:lnTo>
                  <a:lnTo>
                    <a:pt x="159" y="364"/>
                  </a:lnTo>
                  <a:lnTo>
                    <a:pt x="196" y="366"/>
                  </a:lnTo>
                  <a:lnTo>
                    <a:pt x="236" y="360"/>
                  </a:lnTo>
                  <a:lnTo>
                    <a:pt x="271" y="348"/>
                  </a:lnTo>
                  <a:lnTo>
                    <a:pt x="297" y="331"/>
                  </a:lnTo>
                  <a:lnTo>
                    <a:pt x="312" y="312"/>
                  </a:lnTo>
                  <a:lnTo>
                    <a:pt x="322" y="289"/>
                  </a:lnTo>
                  <a:lnTo>
                    <a:pt x="330" y="253"/>
                  </a:lnTo>
                  <a:lnTo>
                    <a:pt x="334" y="218"/>
                  </a:lnTo>
                  <a:lnTo>
                    <a:pt x="335" y="184"/>
                  </a:lnTo>
                  <a:lnTo>
                    <a:pt x="334" y="148"/>
                  </a:lnTo>
                  <a:lnTo>
                    <a:pt x="330" y="107"/>
                  </a:lnTo>
                  <a:lnTo>
                    <a:pt x="323" y="79"/>
                  </a:lnTo>
                  <a:lnTo>
                    <a:pt x="314" y="33"/>
                  </a:lnTo>
                  <a:lnTo>
                    <a:pt x="299" y="0"/>
                  </a:lnTo>
                  <a:lnTo>
                    <a:pt x="322" y="15"/>
                  </a:lnTo>
                  <a:lnTo>
                    <a:pt x="337" y="60"/>
                  </a:lnTo>
                  <a:lnTo>
                    <a:pt x="347" y="105"/>
                  </a:lnTo>
                  <a:lnTo>
                    <a:pt x="353" y="133"/>
                  </a:lnTo>
                  <a:lnTo>
                    <a:pt x="355" y="173"/>
                  </a:lnTo>
                  <a:lnTo>
                    <a:pt x="355" y="216"/>
                  </a:lnTo>
                  <a:lnTo>
                    <a:pt x="353" y="252"/>
                  </a:lnTo>
                  <a:lnTo>
                    <a:pt x="345" y="295"/>
                  </a:lnTo>
                  <a:lnTo>
                    <a:pt x="336" y="329"/>
                  </a:lnTo>
                  <a:lnTo>
                    <a:pt x="320" y="347"/>
                  </a:lnTo>
                  <a:lnTo>
                    <a:pt x="288" y="373"/>
                  </a:lnTo>
                  <a:lnTo>
                    <a:pt x="214" y="383"/>
                  </a:lnTo>
                  <a:lnTo>
                    <a:pt x="98" y="376"/>
                  </a:lnTo>
                  <a:lnTo>
                    <a:pt x="44" y="351"/>
                  </a:lnTo>
                  <a:lnTo>
                    <a:pt x="0" y="319"/>
                  </a:lnTo>
                  <a:lnTo>
                    <a:pt x="19" y="324"/>
                  </a:lnTo>
                  <a:lnTo>
                    <a:pt x="19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6" name="Freeform 1126">
              <a:extLst>
                <a:ext uri="{FF2B5EF4-FFF2-40B4-BE49-F238E27FC236}">
                  <a16:creationId xmlns:a16="http://schemas.microsoft.com/office/drawing/2014/main" id="{86B29A94-5369-4585-AEBC-2AFB3142B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732"/>
              <a:ext cx="428" cy="1838"/>
            </a:xfrm>
            <a:custGeom>
              <a:avLst/>
              <a:gdLst>
                <a:gd name="T0" fmla="*/ 30 w 427"/>
                <a:gd name="T1" fmla="*/ 480 h 1837"/>
                <a:gd name="T2" fmla="*/ 63 w 427"/>
                <a:gd name="T3" fmla="*/ 494 h 1837"/>
                <a:gd name="T4" fmla="*/ 106 w 427"/>
                <a:gd name="T5" fmla="*/ 504 h 1837"/>
                <a:gd name="T6" fmla="*/ 152 w 427"/>
                <a:gd name="T7" fmla="*/ 508 h 1837"/>
                <a:gd name="T8" fmla="*/ 189 w 427"/>
                <a:gd name="T9" fmla="*/ 508 h 1837"/>
                <a:gd name="T10" fmla="*/ 225 w 427"/>
                <a:gd name="T11" fmla="*/ 504 h 1837"/>
                <a:gd name="T12" fmla="*/ 259 w 427"/>
                <a:gd name="T13" fmla="*/ 501 h 1837"/>
                <a:gd name="T14" fmla="*/ 286 w 427"/>
                <a:gd name="T15" fmla="*/ 493 h 1837"/>
                <a:gd name="T16" fmla="*/ 312 w 427"/>
                <a:gd name="T17" fmla="*/ 480 h 1837"/>
                <a:gd name="T18" fmla="*/ 333 w 427"/>
                <a:gd name="T19" fmla="*/ 466 h 1837"/>
                <a:gd name="T20" fmla="*/ 351 w 427"/>
                <a:gd name="T21" fmla="*/ 459 h 1837"/>
                <a:gd name="T22" fmla="*/ 367 w 427"/>
                <a:gd name="T23" fmla="*/ 463 h 1837"/>
                <a:gd name="T24" fmla="*/ 368 w 427"/>
                <a:gd name="T25" fmla="*/ 485 h 1837"/>
                <a:gd name="T26" fmla="*/ 367 w 427"/>
                <a:gd name="T27" fmla="*/ 528 h 1837"/>
                <a:gd name="T28" fmla="*/ 351 w 427"/>
                <a:gd name="T29" fmla="*/ 1081 h 1837"/>
                <a:gd name="T30" fmla="*/ 335 w 427"/>
                <a:gd name="T31" fmla="*/ 1397 h 1837"/>
                <a:gd name="T32" fmla="*/ 315 w 427"/>
                <a:gd name="T33" fmla="*/ 1605 h 1837"/>
                <a:gd name="T34" fmla="*/ 300 w 427"/>
                <a:gd name="T35" fmla="*/ 1749 h 1837"/>
                <a:gd name="T36" fmla="*/ 287 w 427"/>
                <a:gd name="T37" fmla="*/ 1795 h 1837"/>
                <a:gd name="T38" fmla="*/ 265 w 427"/>
                <a:gd name="T39" fmla="*/ 1814 h 1837"/>
                <a:gd name="T40" fmla="*/ 201 w 427"/>
                <a:gd name="T41" fmla="*/ 1817 h 1837"/>
                <a:gd name="T42" fmla="*/ 215 w 427"/>
                <a:gd name="T43" fmla="*/ 1837 h 1837"/>
                <a:gd name="T44" fmla="*/ 334 w 427"/>
                <a:gd name="T45" fmla="*/ 1816 h 1837"/>
                <a:gd name="T46" fmla="*/ 344 w 427"/>
                <a:gd name="T47" fmla="*/ 1722 h 1837"/>
                <a:gd name="T48" fmla="*/ 403 w 427"/>
                <a:gd name="T49" fmla="*/ 947 h 1837"/>
                <a:gd name="T50" fmla="*/ 422 w 427"/>
                <a:gd name="T51" fmla="*/ 541 h 1837"/>
                <a:gd name="T52" fmla="*/ 427 w 427"/>
                <a:gd name="T53" fmla="*/ 353 h 1837"/>
                <a:gd name="T54" fmla="*/ 400 w 427"/>
                <a:gd name="T55" fmla="*/ 57 h 1837"/>
                <a:gd name="T56" fmla="*/ 347 w 427"/>
                <a:gd name="T57" fmla="*/ 0 h 1837"/>
                <a:gd name="T58" fmla="*/ 339 w 427"/>
                <a:gd name="T59" fmla="*/ 21 h 1837"/>
                <a:gd name="T60" fmla="*/ 309 w 427"/>
                <a:gd name="T61" fmla="*/ 35 h 1837"/>
                <a:gd name="T62" fmla="*/ 264 w 427"/>
                <a:gd name="T63" fmla="*/ 41 h 1837"/>
                <a:gd name="T64" fmla="*/ 186 w 427"/>
                <a:gd name="T65" fmla="*/ 31 h 1837"/>
                <a:gd name="T66" fmla="*/ 250 w 427"/>
                <a:gd name="T67" fmla="*/ 84 h 1837"/>
                <a:gd name="T68" fmla="*/ 293 w 427"/>
                <a:gd name="T69" fmla="*/ 122 h 1837"/>
                <a:gd name="T70" fmla="*/ 317 w 427"/>
                <a:gd name="T71" fmla="*/ 171 h 1837"/>
                <a:gd name="T72" fmla="*/ 327 w 427"/>
                <a:gd name="T73" fmla="*/ 216 h 1837"/>
                <a:gd name="T74" fmla="*/ 334 w 427"/>
                <a:gd name="T75" fmla="*/ 261 h 1837"/>
                <a:gd name="T76" fmla="*/ 337 w 427"/>
                <a:gd name="T77" fmla="*/ 329 h 1837"/>
                <a:gd name="T78" fmla="*/ 334 w 427"/>
                <a:gd name="T79" fmla="*/ 372 h 1837"/>
                <a:gd name="T80" fmla="*/ 325 w 427"/>
                <a:gd name="T81" fmla="*/ 412 h 1837"/>
                <a:gd name="T82" fmla="*/ 309 w 427"/>
                <a:gd name="T83" fmla="*/ 441 h 1837"/>
                <a:gd name="T84" fmla="*/ 291 w 427"/>
                <a:gd name="T85" fmla="*/ 453 h 1837"/>
                <a:gd name="T86" fmla="*/ 251 w 427"/>
                <a:gd name="T87" fmla="*/ 465 h 1837"/>
                <a:gd name="T88" fmla="*/ 102 w 427"/>
                <a:gd name="T89" fmla="*/ 475 h 1837"/>
                <a:gd name="T90" fmla="*/ 0 w 427"/>
                <a:gd name="T91" fmla="*/ 441 h 1837"/>
                <a:gd name="T92" fmla="*/ 30 w 427"/>
                <a:gd name="T93" fmla="*/ 480 h 1837"/>
                <a:gd name="T94" fmla="*/ 30 w 427"/>
                <a:gd name="T95" fmla="*/ 48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7" h="1837">
                  <a:moveTo>
                    <a:pt x="30" y="480"/>
                  </a:moveTo>
                  <a:lnTo>
                    <a:pt x="63" y="494"/>
                  </a:lnTo>
                  <a:lnTo>
                    <a:pt x="106" y="504"/>
                  </a:lnTo>
                  <a:lnTo>
                    <a:pt x="152" y="508"/>
                  </a:lnTo>
                  <a:lnTo>
                    <a:pt x="189" y="508"/>
                  </a:lnTo>
                  <a:lnTo>
                    <a:pt x="225" y="504"/>
                  </a:lnTo>
                  <a:lnTo>
                    <a:pt x="259" y="501"/>
                  </a:lnTo>
                  <a:lnTo>
                    <a:pt x="286" y="493"/>
                  </a:lnTo>
                  <a:lnTo>
                    <a:pt x="312" y="480"/>
                  </a:lnTo>
                  <a:lnTo>
                    <a:pt x="333" y="466"/>
                  </a:lnTo>
                  <a:lnTo>
                    <a:pt x="351" y="459"/>
                  </a:lnTo>
                  <a:lnTo>
                    <a:pt x="367" y="463"/>
                  </a:lnTo>
                  <a:lnTo>
                    <a:pt x="368" y="485"/>
                  </a:lnTo>
                  <a:lnTo>
                    <a:pt x="367" y="528"/>
                  </a:lnTo>
                  <a:lnTo>
                    <a:pt x="351" y="1081"/>
                  </a:lnTo>
                  <a:lnTo>
                    <a:pt x="335" y="1397"/>
                  </a:lnTo>
                  <a:lnTo>
                    <a:pt x="315" y="1605"/>
                  </a:lnTo>
                  <a:lnTo>
                    <a:pt x="300" y="1749"/>
                  </a:lnTo>
                  <a:lnTo>
                    <a:pt x="287" y="1795"/>
                  </a:lnTo>
                  <a:lnTo>
                    <a:pt x="265" y="1814"/>
                  </a:lnTo>
                  <a:lnTo>
                    <a:pt x="201" y="1817"/>
                  </a:lnTo>
                  <a:lnTo>
                    <a:pt x="215" y="1837"/>
                  </a:lnTo>
                  <a:lnTo>
                    <a:pt x="334" y="1816"/>
                  </a:lnTo>
                  <a:lnTo>
                    <a:pt x="344" y="1722"/>
                  </a:lnTo>
                  <a:lnTo>
                    <a:pt x="403" y="947"/>
                  </a:lnTo>
                  <a:lnTo>
                    <a:pt x="422" y="541"/>
                  </a:lnTo>
                  <a:lnTo>
                    <a:pt x="427" y="353"/>
                  </a:lnTo>
                  <a:lnTo>
                    <a:pt x="400" y="57"/>
                  </a:lnTo>
                  <a:lnTo>
                    <a:pt x="347" y="0"/>
                  </a:lnTo>
                  <a:lnTo>
                    <a:pt x="339" y="21"/>
                  </a:lnTo>
                  <a:lnTo>
                    <a:pt x="309" y="35"/>
                  </a:lnTo>
                  <a:lnTo>
                    <a:pt x="264" y="41"/>
                  </a:lnTo>
                  <a:lnTo>
                    <a:pt x="186" y="31"/>
                  </a:lnTo>
                  <a:lnTo>
                    <a:pt x="250" y="84"/>
                  </a:lnTo>
                  <a:lnTo>
                    <a:pt x="293" y="122"/>
                  </a:lnTo>
                  <a:lnTo>
                    <a:pt x="317" y="171"/>
                  </a:lnTo>
                  <a:lnTo>
                    <a:pt x="327" y="216"/>
                  </a:lnTo>
                  <a:lnTo>
                    <a:pt x="334" y="261"/>
                  </a:lnTo>
                  <a:lnTo>
                    <a:pt x="337" y="329"/>
                  </a:lnTo>
                  <a:lnTo>
                    <a:pt x="334" y="372"/>
                  </a:lnTo>
                  <a:lnTo>
                    <a:pt x="325" y="412"/>
                  </a:lnTo>
                  <a:lnTo>
                    <a:pt x="309" y="441"/>
                  </a:lnTo>
                  <a:lnTo>
                    <a:pt x="291" y="453"/>
                  </a:lnTo>
                  <a:lnTo>
                    <a:pt x="251" y="465"/>
                  </a:lnTo>
                  <a:lnTo>
                    <a:pt x="102" y="475"/>
                  </a:lnTo>
                  <a:lnTo>
                    <a:pt x="0" y="441"/>
                  </a:lnTo>
                  <a:lnTo>
                    <a:pt x="30" y="480"/>
                  </a:lnTo>
                  <a:lnTo>
                    <a:pt x="30" y="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7" name="Freeform 1127">
              <a:extLst>
                <a:ext uri="{FF2B5EF4-FFF2-40B4-BE49-F238E27FC236}">
                  <a16:creationId xmlns:a16="http://schemas.microsoft.com/office/drawing/2014/main" id="{BC843095-C68E-4896-8021-B663B0BF9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802"/>
              <a:ext cx="290" cy="337"/>
            </a:xfrm>
            <a:custGeom>
              <a:avLst/>
              <a:gdLst>
                <a:gd name="T0" fmla="*/ 97 w 290"/>
                <a:gd name="T1" fmla="*/ 324 h 335"/>
                <a:gd name="T2" fmla="*/ 136 w 290"/>
                <a:gd name="T3" fmla="*/ 335 h 335"/>
                <a:gd name="T4" fmla="*/ 175 w 290"/>
                <a:gd name="T5" fmla="*/ 335 h 335"/>
                <a:gd name="T6" fmla="*/ 207 w 290"/>
                <a:gd name="T7" fmla="*/ 323 h 335"/>
                <a:gd name="T8" fmla="*/ 237 w 290"/>
                <a:gd name="T9" fmla="*/ 303 h 335"/>
                <a:gd name="T10" fmla="*/ 258 w 290"/>
                <a:gd name="T11" fmla="*/ 279 h 335"/>
                <a:gd name="T12" fmla="*/ 273 w 290"/>
                <a:gd name="T13" fmla="*/ 254 h 335"/>
                <a:gd name="T14" fmla="*/ 279 w 290"/>
                <a:gd name="T15" fmla="*/ 239 h 335"/>
                <a:gd name="T16" fmla="*/ 289 w 290"/>
                <a:gd name="T17" fmla="*/ 208 h 335"/>
                <a:gd name="T18" fmla="*/ 290 w 290"/>
                <a:gd name="T19" fmla="*/ 186 h 335"/>
                <a:gd name="T20" fmla="*/ 290 w 290"/>
                <a:gd name="T21" fmla="*/ 154 h 335"/>
                <a:gd name="T22" fmla="*/ 285 w 290"/>
                <a:gd name="T23" fmla="*/ 128 h 335"/>
                <a:gd name="T24" fmla="*/ 274 w 290"/>
                <a:gd name="T25" fmla="*/ 106 h 335"/>
                <a:gd name="T26" fmla="*/ 282 w 290"/>
                <a:gd name="T27" fmla="*/ 140 h 335"/>
                <a:gd name="T28" fmla="*/ 283 w 290"/>
                <a:gd name="T29" fmla="*/ 166 h 335"/>
                <a:gd name="T30" fmla="*/ 281 w 290"/>
                <a:gd name="T31" fmla="*/ 197 h 335"/>
                <a:gd name="T32" fmla="*/ 274 w 290"/>
                <a:gd name="T33" fmla="*/ 222 h 335"/>
                <a:gd name="T34" fmla="*/ 266 w 290"/>
                <a:gd name="T35" fmla="*/ 244 h 335"/>
                <a:gd name="T36" fmla="*/ 256 w 290"/>
                <a:gd name="T37" fmla="*/ 261 h 335"/>
                <a:gd name="T38" fmla="*/ 242 w 290"/>
                <a:gd name="T39" fmla="*/ 273 h 335"/>
                <a:gd name="T40" fmla="*/ 226 w 290"/>
                <a:gd name="T41" fmla="*/ 282 h 335"/>
                <a:gd name="T42" fmla="*/ 202 w 290"/>
                <a:gd name="T43" fmla="*/ 290 h 335"/>
                <a:gd name="T44" fmla="*/ 177 w 290"/>
                <a:gd name="T45" fmla="*/ 292 h 335"/>
                <a:gd name="T46" fmla="*/ 151 w 290"/>
                <a:gd name="T47" fmla="*/ 291 h 335"/>
                <a:gd name="T48" fmla="*/ 121 w 290"/>
                <a:gd name="T49" fmla="*/ 284 h 335"/>
                <a:gd name="T50" fmla="*/ 94 w 290"/>
                <a:gd name="T51" fmla="*/ 267 h 335"/>
                <a:gd name="T52" fmla="*/ 77 w 290"/>
                <a:gd name="T53" fmla="*/ 248 h 335"/>
                <a:gd name="T54" fmla="*/ 62 w 290"/>
                <a:gd name="T55" fmla="*/ 218 h 335"/>
                <a:gd name="T56" fmla="*/ 56 w 290"/>
                <a:gd name="T57" fmla="*/ 188 h 335"/>
                <a:gd name="T58" fmla="*/ 55 w 290"/>
                <a:gd name="T59" fmla="*/ 154 h 335"/>
                <a:gd name="T60" fmla="*/ 64 w 290"/>
                <a:gd name="T61" fmla="*/ 122 h 335"/>
                <a:gd name="T62" fmla="*/ 84 w 290"/>
                <a:gd name="T63" fmla="*/ 96 h 335"/>
                <a:gd name="T64" fmla="*/ 106 w 290"/>
                <a:gd name="T65" fmla="*/ 78 h 335"/>
                <a:gd name="T66" fmla="*/ 131 w 290"/>
                <a:gd name="T67" fmla="*/ 70 h 335"/>
                <a:gd name="T68" fmla="*/ 160 w 290"/>
                <a:gd name="T69" fmla="*/ 70 h 335"/>
                <a:gd name="T70" fmla="*/ 180 w 290"/>
                <a:gd name="T71" fmla="*/ 76 h 335"/>
                <a:gd name="T72" fmla="*/ 195 w 290"/>
                <a:gd name="T73" fmla="*/ 84 h 335"/>
                <a:gd name="T74" fmla="*/ 210 w 290"/>
                <a:gd name="T75" fmla="*/ 80 h 335"/>
                <a:gd name="T76" fmla="*/ 230 w 290"/>
                <a:gd name="T77" fmla="*/ 80 h 335"/>
                <a:gd name="T78" fmla="*/ 257 w 290"/>
                <a:gd name="T79" fmla="*/ 86 h 335"/>
                <a:gd name="T80" fmla="*/ 273 w 290"/>
                <a:gd name="T81" fmla="*/ 98 h 335"/>
                <a:gd name="T82" fmla="*/ 262 w 290"/>
                <a:gd name="T83" fmla="*/ 77 h 335"/>
                <a:gd name="T84" fmla="*/ 249 w 290"/>
                <a:gd name="T85" fmla="*/ 56 h 335"/>
                <a:gd name="T86" fmla="*/ 229 w 290"/>
                <a:gd name="T87" fmla="*/ 35 h 335"/>
                <a:gd name="T88" fmla="*/ 198 w 290"/>
                <a:gd name="T89" fmla="*/ 14 h 335"/>
                <a:gd name="T90" fmla="*/ 168 w 290"/>
                <a:gd name="T91" fmla="*/ 4 h 335"/>
                <a:gd name="T92" fmla="*/ 136 w 290"/>
                <a:gd name="T93" fmla="*/ 0 h 335"/>
                <a:gd name="T94" fmla="*/ 99 w 290"/>
                <a:gd name="T95" fmla="*/ 8 h 335"/>
                <a:gd name="T96" fmla="*/ 65 w 290"/>
                <a:gd name="T97" fmla="*/ 24 h 335"/>
                <a:gd name="T98" fmla="*/ 42 w 290"/>
                <a:gd name="T99" fmla="*/ 48 h 335"/>
                <a:gd name="T100" fmla="*/ 22 w 290"/>
                <a:gd name="T101" fmla="*/ 76 h 335"/>
                <a:gd name="T102" fmla="*/ 7 w 290"/>
                <a:gd name="T103" fmla="*/ 111 h 335"/>
                <a:gd name="T104" fmla="*/ 0 w 290"/>
                <a:gd name="T105" fmla="*/ 150 h 335"/>
                <a:gd name="T106" fmla="*/ 2 w 290"/>
                <a:gd name="T107" fmla="*/ 189 h 335"/>
                <a:gd name="T108" fmla="*/ 12 w 290"/>
                <a:gd name="T109" fmla="*/ 232 h 335"/>
                <a:gd name="T110" fmla="*/ 26 w 290"/>
                <a:gd name="T111" fmla="*/ 257 h 335"/>
                <a:gd name="T112" fmla="*/ 42 w 290"/>
                <a:gd name="T113" fmla="*/ 282 h 335"/>
                <a:gd name="T114" fmla="*/ 66 w 290"/>
                <a:gd name="T115" fmla="*/ 305 h 335"/>
                <a:gd name="T116" fmla="*/ 97 w 290"/>
                <a:gd name="T117" fmla="*/ 324 h 335"/>
                <a:gd name="T118" fmla="*/ 97 w 290"/>
                <a:gd name="T11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0" h="335">
                  <a:moveTo>
                    <a:pt x="97" y="324"/>
                  </a:moveTo>
                  <a:lnTo>
                    <a:pt x="136" y="335"/>
                  </a:lnTo>
                  <a:lnTo>
                    <a:pt x="175" y="335"/>
                  </a:lnTo>
                  <a:lnTo>
                    <a:pt x="207" y="323"/>
                  </a:lnTo>
                  <a:lnTo>
                    <a:pt x="237" y="303"/>
                  </a:lnTo>
                  <a:lnTo>
                    <a:pt x="258" y="279"/>
                  </a:lnTo>
                  <a:lnTo>
                    <a:pt x="273" y="254"/>
                  </a:lnTo>
                  <a:lnTo>
                    <a:pt x="279" y="239"/>
                  </a:lnTo>
                  <a:lnTo>
                    <a:pt x="289" y="208"/>
                  </a:lnTo>
                  <a:lnTo>
                    <a:pt x="290" y="186"/>
                  </a:lnTo>
                  <a:lnTo>
                    <a:pt x="290" y="154"/>
                  </a:lnTo>
                  <a:lnTo>
                    <a:pt x="285" y="128"/>
                  </a:lnTo>
                  <a:lnTo>
                    <a:pt x="274" y="106"/>
                  </a:lnTo>
                  <a:lnTo>
                    <a:pt x="282" y="140"/>
                  </a:lnTo>
                  <a:lnTo>
                    <a:pt x="283" y="166"/>
                  </a:lnTo>
                  <a:lnTo>
                    <a:pt x="281" y="197"/>
                  </a:lnTo>
                  <a:lnTo>
                    <a:pt x="274" y="222"/>
                  </a:lnTo>
                  <a:lnTo>
                    <a:pt x="266" y="244"/>
                  </a:lnTo>
                  <a:lnTo>
                    <a:pt x="256" y="261"/>
                  </a:lnTo>
                  <a:lnTo>
                    <a:pt x="242" y="273"/>
                  </a:lnTo>
                  <a:lnTo>
                    <a:pt x="226" y="282"/>
                  </a:lnTo>
                  <a:lnTo>
                    <a:pt x="202" y="290"/>
                  </a:lnTo>
                  <a:lnTo>
                    <a:pt x="177" y="292"/>
                  </a:lnTo>
                  <a:lnTo>
                    <a:pt x="151" y="291"/>
                  </a:lnTo>
                  <a:lnTo>
                    <a:pt x="121" y="284"/>
                  </a:lnTo>
                  <a:lnTo>
                    <a:pt x="94" y="267"/>
                  </a:lnTo>
                  <a:lnTo>
                    <a:pt x="77" y="248"/>
                  </a:lnTo>
                  <a:lnTo>
                    <a:pt x="62" y="218"/>
                  </a:lnTo>
                  <a:lnTo>
                    <a:pt x="56" y="188"/>
                  </a:lnTo>
                  <a:lnTo>
                    <a:pt x="55" y="154"/>
                  </a:lnTo>
                  <a:lnTo>
                    <a:pt x="64" y="122"/>
                  </a:lnTo>
                  <a:lnTo>
                    <a:pt x="84" y="96"/>
                  </a:lnTo>
                  <a:lnTo>
                    <a:pt x="106" y="78"/>
                  </a:lnTo>
                  <a:lnTo>
                    <a:pt x="131" y="70"/>
                  </a:lnTo>
                  <a:lnTo>
                    <a:pt x="160" y="70"/>
                  </a:lnTo>
                  <a:lnTo>
                    <a:pt x="180" y="76"/>
                  </a:lnTo>
                  <a:lnTo>
                    <a:pt x="195" y="84"/>
                  </a:lnTo>
                  <a:lnTo>
                    <a:pt x="210" y="80"/>
                  </a:lnTo>
                  <a:lnTo>
                    <a:pt x="230" y="80"/>
                  </a:lnTo>
                  <a:lnTo>
                    <a:pt x="257" y="86"/>
                  </a:lnTo>
                  <a:lnTo>
                    <a:pt x="273" y="98"/>
                  </a:lnTo>
                  <a:lnTo>
                    <a:pt x="262" y="77"/>
                  </a:lnTo>
                  <a:lnTo>
                    <a:pt x="249" y="56"/>
                  </a:lnTo>
                  <a:lnTo>
                    <a:pt x="229" y="35"/>
                  </a:lnTo>
                  <a:lnTo>
                    <a:pt x="198" y="14"/>
                  </a:lnTo>
                  <a:lnTo>
                    <a:pt x="168" y="4"/>
                  </a:lnTo>
                  <a:lnTo>
                    <a:pt x="136" y="0"/>
                  </a:lnTo>
                  <a:lnTo>
                    <a:pt x="99" y="8"/>
                  </a:lnTo>
                  <a:lnTo>
                    <a:pt x="65" y="24"/>
                  </a:lnTo>
                  <a:lnTo>
                    <a:pt x="42" y="48"/>
                  </a:lnTo>
                  <a:lnTo>
                    <a:pt x="22" y="76"/>
                  </a:lnTo>
                  <a:lnTo>
                    <a:pt x="7" y="111"/>
                  </a:lnTo>
                  <a:lnTo>
                    <a:pt x="0" y="150"/>
                  </a:lnTo>
                  <a:lnTo>
                    <a:pt x="2" y="189"/>
                  </a:lnTo>
                  <a:lnTo>
                    <a:pt x="12" y="232"/>
                  </a:lnTo>
                  <a:lnTo>
                    <a:pt x="26" y="257"/>
                  </a:lnTo>
                  <a:lnTo>
                    <a:pt x="42" y="282"/>
                  </a:lnTo>
                  <a:lnTo>
                    <a:pt x="66" y="305"/>
                  </a:lnTo>
                  <a:lnTo>
                    <a:pt x="97" y="324"/>
                  </a:lnTo>
                  <a:lnTo>
                    <a:pt x="97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8" name="Freeform 1128">
              <a:extLst>
                <a:ext uri="{FF2B5EF4-FFF2-40B4-BE49-F238E27FC236}">
                  <a16:creationId xmlns:a16="http://schemas.microsoft.com/office/drawing/2014/main" id="{D1395EE1-C0A9-4AE4-B4E3-F146A7F4E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929"/>
              <a:ext cx="31" cy="13"/>
            </a:xfrm>
            <a:custGeom>
              <a:avLst/>
              <a:gdLst>
                <a:gd name="T0" fmla="*/ 0 w 28"/>
                <a:gd name="T1" fmla="*/ 0 h 15"/>
                <a:gd name="T2" fmla="*/ 26 w 28"/>
                <a:gd name="T3" fmla="*/ 0 h 15"/>
                <a:gd name="T4" fmla="*/ 28 w 28"/>
                <a:gd name="T5" fmla="*/ 15 h 15"/>
                <a:gd name="T6" fmla="*/ 4 w 28"/>
                <a:gd name="T7" fmla="*/ 15 h 15"/>
                <a:gd name="T8" fmla="*/ 0 w 28"/>
                <a:gd name="T9" fmla="*/ 0 h 15"/>
                <a:gd name="T10" fmla="*/ 0 w 2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5">
                  <a:moveTo>
                    <a:pt x="0" y="0"/>
                  </a:moveTo>
                  <a:lnTo>
                    <a:pt x="26" y="0"/>
                  </a:lnTo>
                  <a:lnTo>
                    <a:pt x="28" y="15"/>
                  </a:lnTo>
                  <a:lnTo>
                    <a:pt x="4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49" name="Freeform 1129">
              <a:extLst>
                <a:ext uri="{FF2B5EF4-FFF2-40B4-BE49-F238E27FC236}">
                  <a16:creationId xmlns:a16="http://schemas.microsoft.com/office/drawing/2014/main" id="{35D62F41-0411-402D-927B-FAA4AEE16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1959"/>
              <a:ext cx="38" cy="9"/>
            </a:xfrm>
            <a:custGeom>
              <a:avLst/>
              <a:gdLst>
                <a:gd name="T0" fmla="*/ 0 w 38"/>
                <a:gd name="T1" fmla="*/ 0 h 9"/>
                <a:gd name="T2" fmla="*/ 38 w 38"/>
                <a:gd name="T3" fmla="*/ 1 h 9"/>
                <a:gd name="T4" fmla="*/ 37 w 38"/>
                <a:gd name="T5" fmla="*/ 8 h 9"/>
                <a:gd name="T6" fmla="*/ 5 w 38"/>
                <a:gd name="T7" fmla="*/ 9 h 9"/>
                <a:gd name="T8" fmla="*/ 0 w 38"/>
                <a:gd name="T9" fmla="*/ 0 h 9"/>
                <a:gd name="T10" fmla="*/ 0 w 3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9">
                  <a:moveTo>
                    <a:pt x="0" y="0"/>
                  </a:moveTo>
                  <a:lnTo>
                    <a:pt x="38" y="1"/>
                  </a:lnTo>
                  <a:lnTo>
                    <a:pt x="37" y="8"/>
                  </a:lnTo>
                  <a:lnTo>
                    <a:pt x="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0" name="Freeform 1130">
              <a:extLst>
                <a:ext uri="{FF2B5EF4-FFF2-40B4-BE49-F238E27FC236}">
                  <a16:creationId xmlns:a16="http://schemas.microsoft.com/office/drawing/2014/main" id="{A561FD4C-41D0-412F-96CE-3170FAEEF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990"/>
              <a:ext cx="31" cy="13"/>
            </a:xfrm>
            <a:custGeom>
              <a:avLst/>
              <a:gdLst>
                <a:gd name="T0" fmla="*/ 0 w 30"/>
                <a:gd name="T1" fmla="*/ 2 h 13"/>
                <a:gd name="T2" fmla="*/ 6 w 30"/>
                <a:gd name="T3" fmla="*/ 13 h 13"/>
                <a:gd name="T4" fmla="*/ 30 w 30"/>
                <a:gd name="T5" fmla="*/ 12 h 13"/>
                <a:gd name="T6" fmla="*/ 29 w 30"/>
                <a:gd name="T7" fmla="*/ 0 h 13"/>
                <a:gd name="T8" fmla="*/ 0 w 30"/>
                <a:gd name="T9" fmla="*/ 2 h 13"/>
                <a:gd name="T10" fmla="*/ 0 w 30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0" y="2"/>
                  </a:moveTo>
                  <a:lnTo>
                    <a:pt x="6" y="13"/>
                  </a:lnTo>
                  <a:lnTo>
                    <a:pt x="30" y="12"/>
                  </a:lnTo>
                  <a:lnTo>
                    <a:pt x="2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1" name="Freeform 1131">
              <a:extLst>
                <a:ext uri="{FF2B5EF4-FFF2-40B4-BE49-F238E27FC236}">
                  <a16:creationId xmlns:a16="http://schemas.microsoft.com/office/drawing/2014/main" id="{22D4E578-AC82-45BF-84D2-48EE9FA94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964"/>
              <a:ext cx="31" cy="13"/>
            </a:xfrm>
            <a:custGeom>
              <a:avLst/>
              <a:gdLst>
                <a:gd name="T0" fmla="*/ 0 w 34"/>
                <a:gd name="T1" fmla="*/ 0 h 13"/>
                <a:gd name="T2" fmla="*/ 0 w 34"/>
                <a:gd name="T3" fmla="*/ 13 h 13"/>
                <a:gd name="T4" fmla="*/ 34 w 34"/>
                <a:gd name="T5" fmla="*/ 12 h 13"/>
                <a:gd name="T6" fmla="*/ 33 w 34"/>
                <a:gd name="T7" fmla="*/ 2 h 13"/>
                <a:gd name="T8" fmla="*/ 0 w 34"/>
                <a:gd name="T9" fmla="*/ 0 h 13"/>
                <a:gd name="T10" fmla="*/ 0 w 3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0" y="0"/>
                  </a:moveTo>
                  <a:lnTo>
                    <a:pt x="0" y="13"/>
                  </a:lnTo>
                  <a:lnTo>
                    <a:pt x="34" y="12"/>
                  </a:lnTo>
                  <a:lnTo>
                    <a:pt x="3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2" name="Freeform 1132">
              <a:extLst>
                <a:ext uri="{FF2B5EF4-FFF2-40B4-BE49-F238E27FC236}">
                  <a16:creationId xmlns:a16="http://schemas.microsoft.com/office/drawing/2014/main" id="{2878D239-0D97-4A14-AB60-DA2B44B7F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929"/>
              <a:ext cx="35" cy="13"/>
            </a:xfrm>
            <a:custGeom>
              <a:avLst/>
              <a:gdLst>
                <a:gd name="T0" fmla="*/ 0 w 33"/>
                <a:gd name="T1" fmla="*/ 0 h 10"/>
                <a:gd name="T2" fmla="*/ 1 w 33"/>
                <a:gd name="T3" fmla="*/ 9 h 10"/>
                <a:gd name="T4" fmla="*/ 33 w 33"/>
                <a:gd name="T5" fmla="*/ 10 h 10"/>
                <a:gd name="T6" fmla="*/ 24 w 33"/>
                <a:gd name="T7" fmla="*/ 1 h 10"/>
                <a:gd name="T8" fmla="*/ 0 w 33"/>
                <a:gd name="T9" fmla="*/ 0 h 10"/>
                <a:gd name="T10" fmla="*/ 0 w 3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0">
                  <a:moveTo>
                    <a:pt x="0" y="0"/>
                  </a:moveTo>
                  <a:lnTo>
                    <a:pt x="1" y="9"/>
                  </a:lnTo>
                  <a:lnTo>
                    <a:pt x="33" y="10"/>
                  </a:lnTo>
                  <a:lnTo>
                    <a:pt x="2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3" name="Freeform 1133">
              <a:extLst>
                <a:ext uri="{FF2B5EF4-FFF2-40B4-BE49-F238E27FC236}">
                  <a16:creationId xmlns:a16="http://schemas.microsoft.com/office/drawing/2014/main" id="{295D4582-CB79-44CC-864D-642D78D57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994"/>
              <a:ext cx="31" cy="13"/>
            </a:xfrm>
            <a:custGeom>
              <a:avLst/>
              <a:gdLst>
                <a:gd name="T0" fmla="*/ 0 w 32"/>
                <a:gd name="T1" fmla="*/ 1 h 13"/>
                <a:gd name="T2" fmla="*/ 0 w 32"/>
                <a:gd name="T3" fmla="*/ 13 h 13"/>
                <a:gd name="T4" fmla="*/ 32 w 32"/>
                <a:gd name="T5" fmla="*/ 11 h 13"/>
                <a:gd name="T6" fmla="*/ 32 w 32"/>
                <a:gd name="T7" fmla="*/ 0 h 13"/>
                <a:gd name="T8" fmla="*/ 0 w 32"/>
                <a:gd name="T9" fmla="*/ 1 h 13"/>
                <a:gd name="T10" fmla="*/ 0 w 32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3">
                  <a:moveTo>
                    <a:pt x="0" y="1"/>
                  </a:moveTo>
                  <a:lnTo>
                    <a:pt x="0" y="13"/>
                  </a:lnTo>
                  <a:lnTo>
                    <a:pt x="32" y="11"/>
                  </a:lnTo>
                  <a:lnTo>
                    <a:pt x="3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4" name="Freeform 1134">
              <a:extLst>
                <a:ext uri="{FF2B5EF4-FFF2-40B4-BE49-F238E27FC236}">
                  <a16:creationId xmlns:a16="http://schemas.microsoft.com/office/drawing/2014/main" id="{545E4446-0797-40FC-8C3A-4315E1F1B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2266"/>
              <a:ext cx="28" cy="31"/>
            </a:xfrm>
            <a:custGeom>
              <a:avLst/>
              <a:gdLst>
                <a:gd name="T0" fmla="*/ 4 w 27"/>
                <a:gd name="T1" fmla="*/ 3 h 27"/>
                <a:gd name="T2" fmla="*/ 0 w 27"/>
                <a:gd name="T3" fmla="*/ 13 h 27"/>
                <a:gd name="T4" fmla="*/ 4 w 27"/>
                <a:gd name="T5" fmla="*/ 22 h 27"/>
                <a:gd name="T6" fmla="*/ 13 w 27"/>
                <a:gd name="T7" fmla="*/ 27 h 27"/>
                <a:gd name="T8" fmla="*/ 21 w 27"/>
                <a:gd name="T9" fmla="*/ 25 h 27"/>
                <a:gd name="T10" fmla="*/ 27 w 27"/>
                <a:gd name="T11" fmla="*/ 15 h 27"/>
                <a:gd name="T12" fmla="*/ 27 w 27"/>
                <a:gd name="T13" fmla="*/ 9 h 27"/>
                <a:gd name="T14" fmla="*/ 21 w 27"/>
                <a:gd name="T15" fmla="*/ 2 h 27"/>
                <a:gd name="T16" fmla="*/ 11 w 27"/>
                <a:gd name="T17" fmla="*/ 0 h 27"/>
                <a:gd name="T18" fmla="*/ 17 w 27"/>
                <a:gd name="T19" fmla="*/ 9 h 27"/>
                <a:gd name="T20" fmla="*/ 18 w 27"/>
                <a:gd name="T21" fmla="*/ 15 h 27"/>
                <a:gd name="T22" fmla="*/ 11 w 27"/>
                <a:gd name="T23" fmla="*/ 19 h 27"/>
                <a:gd name="T24" fmla="*/ 7 w 27"/>
                <a:gd name="T25" fmla="*/ 13 h 27"/>
                <a:gd name="T26" fmla="*/ 8 w 27"/>
                <a:gd name="T27" fmla="*/ 8 h 27"/>
                <a:gd name="T28" fmla="*/ 4 w 27"/>
                <a:gd name="T29" fmla="*/ 3 h 27"/>
                <a:gd name="T30" fmla="*/ 4 w 27"/>
                <a:gd name="T3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7">
                  <a:moveTo>
                    <a:pt x="4" y="3"/>
                  </a:moveTo>
                  <a:lnTo>
                    <a:pt x="0" y="13"/>
                  </a:lnTo>
                  <a:lnTo>
                    <a:pt x="4" y="22"/>
                  </a:lnTo>
                  <a:lnTo>
                    <a:pt x="13" y="27"/>
                  </a:lnTo>
                  <a:lnTo>
                    <a:pt x="21" y="25"/>
                  </a:lnTo>
                  <a:lnTo>
                    <a:pt x="27" y="15"/>
                  </a:lnTo>
                  <a:lnTo>
                    <a:pt x="27" y="9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17" y="9"/>
                  </a:lnTo>
                  <a:lnTo>
                    <a:pt x="18" y="15"/>
                  </a:lnTo>
                  <a:lnTo>
                    <a:pt x="11" y="19"/>
                  </a:lnTo>
                  <a:lnTo>
                    <a:pt x="7" y="13"/>
                  </a:lnTo>
                  <a:lnTo>
                    <a:pt x="8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5" name="Freeform 1135">
              <a:extLst>
                <a:ext uri="{FF2B5EF4-FFF2-40B4-BE49-F238E27FC236}">
                  <a16:creationId xmlns:a16="http://schemas.microsoft.com/office/drawing/2014/main" id="{1CDA5E5A-2916-4C24-BC8A-F01B5E4A7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2467"/>
              <a:ext cx="79" cy="74"/>
            </a:xfrm>
            <a:custGeom>
              <a:avLst/>
              <a:gdLst>
                <a:gd name="T0" fmla="*/ 28 w 79"/>
                <a:gd name="T1" fmla="*/ 0 h 75"/>
                <a:gd name="T2" fmla="*/ 53 w 79"/>
                <a:gd name="T3" fmla="*/ 1 h 75"/>
                <a:gd name="T4" fmla="*/ 70 w 79"/>
                <a:gd name="T5" fmla="*/ 11 h 75"/>
                <a:gd name="T6" fmla="*/ 79 w 79"/>
                <a:gd name="T7" fmla="*/ 27 h 75"/>
                <a:gd name="T8" fmla="*/ 79 w 79"/>
                <a:gd name="T9" fmla="*/ 50 h 75"/>
                <a:gd name="T10" fmla="*/ 77 w 79"/>
                <a:gd name="T11" fmla="*/ 60 h 75"/>
                <a:gd name="T12" fmla="*/ 69 w 79"/>
                <a:gd name="T13" fmla="*/ 69 h 75"/>
                <a:gd name="T14" fmla="*/ 59 w 79"/>
                <a:gd name="T15" fmla="*/ 75 h 75"/>
                <a:gd name="T16" fmla="*/ 27 w 79"/>
                <a:gd name="T17" fmla="*/ 75 h 75"/>
                <a:gd name="T18" fmla="*/ 10 w 79"/>
                <a:gd name="T19" fmla="*/ 69 h 75"/>
                <a:gd name="T20" fmla="*/ 1 w 79"/>
                <a:gd name="T21" fmla="*/ 52 h 75"/>
                <a:gd name="T22" fmla="*/ 1 w 79"/>
                <a:gd name="T23" fmla="*/ 28 h 75"/>
                <a:gd name="T24" fmla="*/ 8 w 79"/>
                <a:gd name="T25" fmla="*/ 48 h 75"/>
                <a:gd name="T26" fmla="*/ 19 w 79"/>
                <a:gd name="T27" fmla="*/ 57 h 75"/>
                <a:gd name="T28" fmla="*/ 36 w 79"/>
                <a:gd name="T29" fmla="*/ 59 h 75"/>
                <a:gd name="T30" fmla="*/ 48 w 79"/>
                <a:gd name="T31" fmla="*/ 60 h 75"/>
                <a:gd name="T32" fmla="*/ 57 w 79"/>
                <a:gd name="T33" fmla="*/ 48 h 75"/>
                <a:gd name="T34" fmla="*/ 59 w 79"/>
                <a:gd name="T35" fmla="*/ 33 h 75"/>
                <a:gd name="T36" fmla="*/ 56 w 79"/>
                <a:gd name="T37" fmla="*/ 20 h 75"/>
                <a:gd name="T38" fmla="*/ 48 w 79"/>
                <a:gd name="T39" fmla="*/ 15 h 75"/>
                <a:gd name="T40" fmla="*/ 38 w 79"/>
                <a:gd name="T41" fmla="*/ 10 h 75"/>
                <a:gd name="T42" fmla="*/ 23 w 79"/>
                <a:gd name="T43" fmla="*/ 10 h 75"/>
                <a:gd name="T44" fmla="*/ 12 w 79"/>
                <a:gd name="T45" fmla="*/ 14 h 75"/>
                <a:gd name="T46" fmla="*/ 0 w 79"/>
                <a:gd name="T47" fmla="*/ 25 h 75"/>
                <a:gd name="T48" fmla="*/ 3 w 79"/>
                <a:gd name="T49" fmla="*/ 16 h 75"/>
                <a:gd name="T50" fmla="*/ 14 w 79"/>
                <a:gd name="T51" fmla="*/ 5 h 75"/>
                <a:gd name="T52" fmla="*/ 28 w 79"/>
                <a:gd name="T53" fmla="*/ 0 h 75"/>
                <a:gd name="T54" fmla="*/ 28 w 79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5">
                  <a:moveTo>
                    <a:pt x="28" y="0"/>
                  </a:moveTo>
                  <a:lnTo>
                    <a:pt x="53" y="1"/>
                  </a:lnTo>
                  <a:lnTo>
                    <a:pt x="70" y="11"/>
                  </a:lnTo>
                  <a:lnTo>
                    <a:pt x="79" y="27"/>
                  </a:lnTo>
                  <a:lnTo>
                    <a:pt x="79" y="50"/>
                  </a:lnTo>
                  <a:lnTo>
                    <a:pt x="77" y="60"/>
                  </a:lnTo>
                  <a:lnTo>
                    <a:pt x="69" y="69"/>
                  </a:lnTo>
                  <a:lnTo>
                    <a:pt x="59" y="75"/>
                  </a:lnTo>
                  <a:lnTo>
                    <a:pt x="27" y="75"/>
                  </a:lnTo>
                  <a:lnTo>
                    <a:pt x="10" y="69"/>
                  </a:lnTo>
                  <a:lnTo>
                    <a:pt x="1" y="52"/>
                  </a:lnTo>
                  <a:lnTo>
                    <a:pt x="1" y="28"/>
                  </a:lnTo>
                  <a:lnTo>
                    <a:pt x="8" y="48"/>
                  </a:lnTo>
                  <a:lnTo>
                    <a:pt x="19" y="57"/>
                  </a:lnTo>
                  <a:lnTo>
                    <a:pt x="36" y="59"/>
                  </a:lnTo>
                  <a:lnTo>
                    <a:pt x="48" y="60"/>
                  </a:lnTo>
                  <a:lnTo>
                    <a:pt x="57" y="48"/>
                  </a:lnTo>
                  <a:lnTo>
                    <a:pt x="59" y="33"/>
                  </a:lnTo>
                  <a:lnTo>
                    <a:pt x="56" y="20"/>
                  </a:lnTo>
                  <a:lnTo>
                    <a:pt x="48" y="15"/>
                  </a:lnTo>
                  <a:lnTo>
                    <a:pt x="38" y="10"/>
                  </a:lnTo>
                  <a:lnTo>
                    <a:pt x="23" y="10"/>
                  </a:lnTo>
                  <a:lnTo>
                    <a:pt x="12" y="14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14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6" name="Freeform 1136">
              <a:extLst>
                <a:ext uri="{FF2B5EF4-FFF2-40B4-BE49-F238E27FC236}">
                  <a16:creationId xmlns:a16="http://schemas.microsoft.com/office/drawing/2014/main" id="{8B134FE6-71E4-4690-94A2-ACB3EC6B0C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476"/>
              <a:ext cx="79" cy="74"/>
            </a:xfrm>
            <a:custGeom>
              <a:avLst/>
              <a:gdLst>
                <a:gd name="T0" fmla="*/ 28 w 80"/>
                <a:gd name="T1" fmla="*/ 0 h 74"/>
                <a:gd name="T2" fmla="*/ 53 w 80"/>
                <a:gd name="T3" fmla="*/ 1 h 74"/>
                <a:gd name="T4" fmla="*/ 71 w 80"/>
                <a:gd name="T5" fmla="*/ 11 h 74"/>
                <a:gd name="T6" fmla="*/ 80 w 80"/>
                <a:gd name="T7" fmla="*/ 26 h 74"/>
                <a:gd name="T8" fmla="*/ 78 w 80"/>
                <a:gd name="T9" fmla="*/ 48 h 74"/>
                <a:gd name="T10" fmla="*/ 77 w 80"/>
                <a:gd name="T11" fmla="*/ 58 h 74"/>
                <a:gd name="T12" fmla="*/ 69 w 80"/>
                <a:gd name="T13" fmla="*/ 68 h 74"/>
                <a:gd name="T14" fmla="*/ 60 w 80"/>
                <a:gd name="T15" fmla="*/ 74 h 74"/>
                <a:gd name="T16" fmla="*/ 28 w 80"/>
                <a:gd name="T17" fmla="*/ 74 h 74"/>
                <a:gd name="T18" fmla="*/ 10 w 80"/>
                <a:gd name="T19" fmla="*/ 68 h 74"/>
                <a:gd name="T20" fmla="*/ 1 w 80"/>
                <a:gd name="T21" fmla="*/ 52 h 74"/>
                <a:gd name="T22" fmla="*/ 1 w 80"/>
                <a:gd name="T23" fmla="*/ 28 h 74"/>
                <a:gd name="T24" fmla="*/ 7 w 80"/>
                <a:gd name="T25" fmla="*/ 47 h 74"/>
                <a:gd name="T26" fmla="*/ 18 w 80"/>
                <a:gd name="T27" fmla="*/ 56 h 74"/>
                <a:gd name="T28" fmla="*/ 37 w 80"/>
                <a:gd name="T29" fmla="*/ 58 h 74"/>
                <a:gd name="T30" fmla="*/ 48 w 80"/>
                <a:gd name="T31" fmla="*/ 58 h 74"/>
                <a:gd name="T32" fmla="*/ 57 w 80"/>
                <a:gd name="T33" fmla="*/ 47 h 74"/>
                <a:gd name="T34" fmla="*/ 59 w 80"/>
                <a:gd name="T35" fmla="*/ 32 h 74"/>
                <a:gd name="T36" fmla="*/ 56 w 80"/>
                <a:gd name="T37" fmla="*/ 20 h 74"/>
                <a:gd name="T38" fmla="*/ 49 w 80"/>
                <a:gd name="T39" fmla="*/ 13 h 74"/>
                <a:gd name="T40" fmla="*/ 39 w 80"/>
                <a:gd name="T41" fmla="*/ 10 h 74"/>
                <a:gd name="T42" fmla="*/ 22 w 80"/>
                <a:gd name="T43" fmla="*/ 9 h 74"/>
                <a:gd name="T44" fmla="*/ 11 w 80"/>
                <a:gd name="T45" fmla="*/ 12 h 74"/>
                <a:gd name="T46" fmla="*/ 0 w 80"/>
                <a:gd name="T47" fmla="*/ 23 h 74"/>
                <a:gd name="T48" fmla="*/ 4 w 80"/>
                <a:gd name="T49" fmla="*/ 15 h 74"/>
                <a:gd name="T50" fmla="*/ 15 w 80"/>
                <a:gd name="T51" fmla="*/ 3 h 74"/>
                <a:gd name="T52" fmla="*/ 28 w 80"/>
                <a:gd name="T53" fmla="*/ 0 h 74"/>
                <a:gd name="T54" fmla="*/ 28 w 80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74">
                  <a:moveTo>
                    <a:pt x="28" y="0"/>
                  </a:moveTo>
                  <a:lnTo>
                    <a:pt x="53" y="1"/>
                  </a:lnTo>
                  <a:lnTo>
                    <a:pt x="71" y="11"/>
                  </a:lnTo>
                  <a:lnTo>
                    <a:pt x="80" y="26"/>
                  </a:lnTo>
                  <a:lnTo>
                    <a:pt x="78" y="48"/>
                  </a:lnTo>
                  <a:lnTo>
                    <a:pt x="77" y="58"/>
                  </a:lnTo>
                  <a:lnTo>
                    <a:pt x="69" y="68"/>
                  </a:lnTo>
                  <a:lnTo>
                    <a:pt x="60" y="74"/>
                  </a:lnTo>
                  <a:lnTo>
                    <a:pt x="28" y="74"/>
                  </a:lnTo>
                  <a:lnTo>
                    <a:pt x="10" y="68"/>
                  </a:lnTo>
                  <a:lnTo>
                    <a:pt x="1" y="52"/>
                  </a:lnTo>
                  <a:lnTo>
                    <a:pt x="1" y="28"/>
                  </a:lnTo>
                  <a:lnTo>
                    <a:pt x="7" y="47"/>
                  </a:lnTo>
                  <a:lnTo>
                    <a:pt x="18" y="56"/>
                  </a:lnTo>
                  <a:lnTo>
                    <a:pt x="37" y="58"/>
                  </a:lnTo>
                  <a:lnTo>
                    <a:pt x="48" y="58"/>
                  </a:lnTo>
                  <a:lnTo>
                    <a:pt x="57" y="47"/>
                  </a:lnTo>
                  <a:lnTo>
                    <a:pt x="59" y="32"/>
                  </a:lnTo>
                  <a:lnTo>
                    <a:pt x="56" y="20"/>
                  </a:lnTo>
                  <a:lnTo>
                    <a:pt x="49" y="13"/>
                  </a:lnTo>
                  <a:lnTo>
                    <a:pt x="39" y="10"/>
                  </a:lnTo>
                  <a:lnTo>
                    <a:pt x="22" y="9"/>
                  </a:lnTo>
                  <a:lnTo>
                    <a:pt x="11" y="12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15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7" name="Freeform 1137">
              <a:extLst>
                <a:ext uri="{FF2B5EF4-FFF2-40B4-BE49-F238E27FC236}">
                  <a16:creationId xmlns:a16="http://schemas.microsoft.com/office/drawing/2014/main" id="{96E382C3-164B-42B5-BAAD-7BA9EE2D2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484"/>
              <a:ext cx="79" cy="74"/>
            </a:xfrm>
            <a:custGeom>
              <a:avLst/>
              <a:gdLst>
                <a:gd name="T0" fmla="*/ 27 w 79"/>
                <a:gd name="T1" fmla="*/ 0 h 75"/>
                <a:gd name="T2" fmla="*/ 53 w 79"/>
                <a:gd name="T3" fmla="*/ 1 h 75"/>
                <a:gd name="T4" fmla="*/ 70 w 79"/>
                <a:gd name="T5" fmla="*/ 11 h 75"/>
                <a:gd name="T6" fmla="*/ 79 w 79"/>
                <a:gd name="T7" fmla="*/ 26 h 75"/>
                <a:gd name="T8" fmla="*/ 78 w 79"/>
                <a:gd name="T9" fmla="*/ 49 h 75"/>
                <a:gd name="T10" fmla="*/ 77 w 79"/>
                <a:gd name="T11" fmla="*/ 59 h 75"/>
                <a:gd name="T12" fmla="*/ 68 w 79"/>
                <a:gd name="T13" fmla="*/ 68 h 75"/>
                <a:gd name="T14" fmla="*/ 59 w 79"/>
                <a:gd name="T15" fmla="*/ 75 h 75"/>
                <a:gd name="T16" fmla="*/ 27 w 79"/>
                <a:gd name="T17" fmla="*/ 75 h 75"/>
                <a:gd name="T18" fmla="*/ 10 w 79"/>
                <a:gd name="T19" fmla="*/ 68 h 75"/>
                <a:gd name="T20" fmla="*/ 1 w 79"/>
                <a:gd name="T21" fmla="*/ 52 h 75"/>
                <a:gd name="T22" fmla="*/ 1 w 79"/>
                <a:gd name="T23" fmla="*/ 27 h 75"/>
                <a:gd name="T24" fmla="*/ 7 w 79"/>
                <a:gd name="T25" fmla="*/ 47 h 75"/>
                <a:gd name="T26" fmla="*/ 18 w 79"/>
                <a:gd name="T27" fmla="*/ 57 h 75"/>
                <a:gd name="T28" fmla="*/ 36 w 79"/>
                <a:gd name="T29" fmla="*/ 58 h 75"/>
                <a:gd name="T30" fmla="*/ 47 w 79"/>
                <a:gd name="T31" fmla="*/ 59 h 75"/>
                <a:gd name="T32" fmla="*/ 57 w 79"/>
                <a:gd name="T33" fmla="*/ 47 h 75"/>
                <a:gd name="T34" fmla="*/ 58 w 79"/>
                <a:gd name="T35" fmla="*/ 33 h 75"/>
                <a:gd name="T36" fmla="*/ 56 w 79"/>
                <a:gd name="T37" fmla="*/ 21 h 75"/>
                <a:gd name="T38" fmla="*/ 48 w 79"/>
                <a:gd name="T39" fmla="*/ 14 h 75"/>
                <a:gd name="T40" fmla="*/ 38 w 79"/>
                <a:gd name="T41" fmla="*/ 10 h 75"/>
                <a:gd name="T42" fmla="*/ 22 w 79"/>
                <a:gd name="T43" fmla="*/ 10 h 75"/>
                <a:gd name="T44" fmla="*/ 11 w 79"/>
                <a:gd name="T45" fmla="*/ 13 h 75"/>
                <a:gd name="T46" fmla="*/ 0 w 79"/>
                <a:gd name="T47" fmla="*/ 24 h 75"/>
                <a:gd name="T48" fmla="*/ 3 w 79"/>
                <a:gd name="T49" fmla="*/ 15 h 75"/>
                <a:gd name="T50" fmla="*/ 14 w 79"/>
                <a:gd name="T51" fmla="*/ 4 h 75"/>
                <a:gd name="T52" fmla="*/ 27 w 79"/>
                <a:gd name="T53" fmla="*/ 0 h 75"/>
                <a:gd name="T54" fmla="*/ 27 w 79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5">
                  <a:moveTo>
                    <a:pt x="27" y="0"/>
                  </a:moveTo>
                  <a:lnTo>
                    <a:pt x="53" y="1"/>
                  </a:lnTo>
                  <a:lnTo>
                    <a:pt x="70" y="11"/>
                  </a:lnTo>
                  <a:lnTo>
                    <a:pt x="79" y="26"/>
                  </a:lnTo>
                  <a:lnTo>
                    <a:pt x="78" y="49"/>
                  </a:lnTo>
                  <a:lnTo>
                    <a:pt x="77" y="59"/>
                  </a:lnTo>
                  <a:lnTo>
                    <a:pt x="68" y="68"/>
                  </a:lnTo>
                  <a:lnTo>
                    <a:pt x="59" y="75"/>
                  </a:lnTo>
                  <a:lnTo>
                    <a:pt x="27" y="75"/>
                  </a:lnTo>
                  <a:lnTo>
                    <a:pt x="10" y="68"/>
                  </a:lnTo>
                  <a:lnTo>
                    <a:pt x="1" y="52"/>
                  </a:lnTo>
                  <a:lnTo>
                    <a:pt x="1" y="27"/>
                  </a:lnTo>
                  <a:lnTo>
                    <a:pt x="7" y="47"/>
                  </a:lnTo>
                  <a:lnTo>
                    <a:pt x="18" y="57"/>
                  </a:lnTo>
                  <a:lnTo>
                    <a:pt x="36" y="58"/>
                  </a:lnTo>
                  <a:lnTo>
                    <a:pt x="47" y="59"/>
                  </a:lnTo>
                  <a:lnTo>
                    <a:pt x="57" y="47"/>
                  </a:lnTo>
                  <a:lnTo>
                    <a:pt x="58" y="33"/>
                  </a:lnTo>
                  <a:lnTo>
                    <a:pt x="56" y="21"/>
                  </a:lnTo>
                  <a:lnTo>
                    <a:pt x="48" y="14"/>
                  </a:lnTo>
                  <a:lnTo>
                    <a:pt x="38" y="10"/>
                  </a:lnTo>
                  <a:lnTo>
                    <a:pt x="22" y="10"/>
                  </a:lnTo>
                  <a:lnTo>
                    <a:pt x="11" y="1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14" y="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8" name="Freeform 1138">
              <a:extLst>
                <a:ext uri="{FF2B5EF4-FFF2-40B4-BE49-F238E27FC236}">
                  <a16:creationId xmlns:a16="http://schemas.microsoft.com/office/drawing/2014/main" id="{FB3370FF-F6C8-4F38-99EE-6AFE155D0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607"/>
              <a:ext cx="79" cy="74"/>
            </a:xfrm>
            <a:custGeom>
              <a:avLst/>
              <a:gdLst>
                <a:gd name="T0" fmla="*/ 27 w 79"/>
                <a:gd name="T1" fmla="*/ 0 h 75"/>
                <a:gd name="T2" fmla="*/ 52 w 79"/>
                <a:gd name="T3" fmla="*/ 1 h 75"/>
                <a:gd name="T4" fmla="*/ 70 w 79"/>
                <a:gd name="T5" fmla="*/ 11 h 75"/>
                <a:gd name="T6" fmla="*/ 79 w 79"/>
                <a:gd name="T7" fmla="*/ 27 h 75"/>
                <a:gd name="T8" fmla="*/ 78 w 79"/>
                <a:gd name="T9" fmla="*/ 50 h 75"/>
                <a:gd name="T10" fmla="*/ 77 w 79"/>
                <a:gd name="T11" fmla="*/ 60 h 75"/>
                <a:gd name="T12" fmla="*/ 68 w 79"/>
                <a:gd name="T13" fmla="*/ 69 h 75"/>
                <a:gd name="T14" fmla="*/ 59 w 79"/>
                <a:gd name="T15" fmla="*/ 75 h 75"/>
                <a:gd name="T16" fmla="*/ 26 w 79"/>
                <a:gd name="T17" fmla="*/ 75 h 75"/>
                <a:gd name="T18" fmla="*/ 10 w 79"/>
                <a:gd name="T19" fmla="*/ 69 h 75"/>
                <a:gd name="T20" fmla="*/ 0 w 79"/>
                <a:gd name="T21" fmla="*/ 52 h 75"/>
                <a:gd name="T22" fmla="*/ 0 w 79"/>
                <a:gd name="T23" fmla="*/ 28 h 75"/>
                <a:gd name="T24" fmla="*/ 6 w 79"/>
                <a:gd name="T25" fmla="*/ 48 h 75"/>
                <a:gd name="T26" fmla="*/ 17 w 79"/>
                <a:gd name="T27" fmla="*/ 56 h 75"/>
                <a:gd name="T28" fmla="*/ 36 w 79"/>
                <a:gd name="T29" fmla="*/ 59 h 75"/>
                <a:gd name="T30" fmla="*/ 47 w 79"/>
                <a:gd name="T31" fmla="*/ 60 h 75"/>
                <a:gd name="T32" fmla="*/ 56 w 79"/>
                <a:gd name="T33" fmla="*/ 48 h 75"/>
                <a:gd name="T34" fmla="*/ 58 w 79"/>
                <a:gd name="T35" fmla="*/ 33 h 75"/>
                <a:gd name="T36" fmla="*/ 56 w 79"/>
                <a:gd name="T37" fmla="*/ 20 h 75"/>
                <a:gd name="T38" fmla="*/ 48 w 79"/>
                <a:gd name="T39" fmla="*/ 15 h 75"/>
                <a:gd name="T40" fmla="*/ 38 w 79"/>
                <a:gd name="T41" fmla="*/ 10 h 75"/>
                <a:gd name="T42" fmla="*/ 22 w 79"/>
                <a:gd name="T43" fmla="*/ 9 h 75"/>
                <a:gd name="T44" fmla="*/ 11 w 79"/>
                <a:gd name="T45" fmla="*/ 13 h 75"/>
                <a:gd name="T46" fmla="*/ 0 w 79"/>
                <a:gd name="T47" fmla="*/ 24 h 75"/>
                <a:gd name="T48" fmla="*/ 3 w 79"/>
                <a:gd name="T49" fmla="*/ 16 h 75"/>
                <a:gd name="T50" fmla="*/ 14 w 79"/>
                <a:gd name="T51" fmla="*/ 3 h 75"/>
                <a:gd name="T52" fmla="*/ 27 w 79"/>
                <a:gd name="T53" fmla="*/ 0 h 75"/>
                <a:gd name="T54" fmla="*/ 27 w 79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5">
                  <a:moveTo>
                    <a:pt x="27" y="0"/>
                  </a:moveTo>
                  <a:lnTo>
                    <a:pt x="52" y="1"/>
                  </a:lnTo>
                  <a:lnTo>
                    <a:pt x="70" y="11"/>
                  </a:lnTo>
                  <a:lnTo>
                    <a:pt x="79" y="27"/>
                  </a:lnTo>
                  <a:lnTo>
                    <a:pt x="78" y="50"/>
                  </a:lnTo>
                  <a:lnTo>
                    <a:pt x="77" y="60"/>
                  </a:lnTo>
                  <a:lnTo>
                    <a:pt x="68" y="69"/>
                  </a:lnTo>
                  <a:lnTo>
                    <a:pt x="59" y="75"/>
                  </a:lnTo>
                  <a:lnTo>
                    <a:pt x="26" y="75"/>
                  </a:lnTo>
                  <a:lnTo>
                    <a:pt x="10" y="6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6" y="48"/>
                  </a:lnTo>
                  <a:lnTo>
                    <a:pt x="17" y="56"/>
                  </a:lnTo>
                  <a:lnTo>
                    <a:pt x="36" y="59"/>
                  </a:lnTo>
                  <a:lnTo>
                    <a:pt x="47" y="60"/>
                  </a:lnTo>
                  <a:lnTo>
                    <a:pt x="56" y="48"/>
                  </a:lnTo>
                  <a:lnTo>
                    <a:pt x="58" y="33"/>
                  </a:lnTo>
                  <a:lnTo>
                    <a:pt x="56" y="20"/>
                  </a:lnTo>
                  <a:lnTo>
                    <a:pt x="48" y="15"/>
                  </a:lnTo>
                  <a:lnTo>
                    <a:pt x="38" y="10"/>
                  </a:lnTo>
                  <a:lnTo>
                    <a:pt x="22" y="9"/>
                  </a:lnTo>
                  <a:lnTo>
                    <a:pt x="11" y="13"/>
                  </a:lnTo>
                  <a:lnTo>
                    <a:pt x="0" y="24"/>
                  </a:lnTo>
                  <a:lnTo>
                    <a:pt x="3" y="16"/>
                  </a:lnTo>
                  <a:lnTo>
                    <a:pt x="14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59" name="Freeform 1139">
              <a:extLst>
                <a:ext uri="{FF2B5EF4-FFF2-40B4-BE49-F238E27FC236}">
                  <a16:creationId xmlns:a16="http://schemas.microsoft.com/office/drawing/2014/main" id="{5CC5A765-ED78-4129-B7B4-A94531F22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734"/>
              <a:ext cx="83" cy="74"/>
            </a:xfrm>
            <a:custGeom>
              <a:avLst/>
              <a:gdLst>
                <a:gd name="T0" fmla="*/ 28 w 80"/>
                <a:gd name="T1" fmla="*/ 0 h 75"/>
                <a:gd name="T2" fmla="*/ 52 w 80"/>
                <a:gd name="T3" fmla="*/ 1 h 75"/>
                <a:gd name="T4" fmla="*/ 71 w 80"/>
                <a:gd name="T5" fmla="*/ 11 h 75"/>
                <a:gd name="T6" fmla="*/ 80 w 80"/>
                <a:gd name="T7" fmla="*/ 26 h 75"/>
                <a:gd name="T8" fmla="*/ 78 w 80"/>
                <a:gd name="T9" fmla="*/ 49 h 75"/>
                <a:gd name="T10" fmla="*/ 76 w 80"/>
                <a:gd name="T11" fmla="*/ 59 h 75"/>
                <a:gd name="T12" fmla="*/ 69 w 80"/>
                <a:gd name="T13" fmla="*/ 68 h 75"/>
                <a:gd name="T14" fmla="*/ 60 w 80"/>
                <a:gd name="T15" fmla="*/ 75 h 75"/>
                <a:gd name="T16" fmla="*/ 27 w 80"/>
                <a:gd name="T17" fmla="*/ 75 h 75"/>
                <a:gd name="T18" fmla="*/ 10 w 80"/>
                <a:gd name="T19" fmla="*/ 68 h 75"/>
                <a:gd name="T20" fmla="*/ 0 w 80"/>
                <a:gd name="T21" fmla="*/ 52 h 75"/>
                <a:gd name="T22" fmla="*/ 0 w 80"/>
                <a:gd name="T23" fmla="*/ 27 h 75"/>
                <a:gd name="T24" fmla="*/ 7 w 80"/>
                <a:gd name="T25" fmla="*/ 47 h 75"/>
                <a:gd name="T26" fmla="*/ 18 w 80"/>
                <a:gd name="T27" fmla="*/ 56 h 75"/>
                <a:gd name="T28" fmla="*/ 35 w 80"/>
                <a:gd name="T29" fmla="*/ 58 h 75"/>
                <a:gd name="T30" fmla="*/ 48 w 80"/>
                <a:gd name="T31" fmla="*/ 59 h 75"/>
                <a:gd name="T32" fmla="*/ 56 w 80"/>
                <a:gd name="T33" fmla="*/ 47 h 75"/>
                <a:gd name="T34" fmla="*/ 59 w 80"/>
                <a:gd name="T35" fmla="*/ 33 h 75"/>
                <a:gd name="T36" fmla="*/ 56 w 80"/>
                <a:gd name="T37" fmla="*/ 20 h 75"/>
                <a:gd name="T38" fmla="*/ 49 w 80"/>
                <a:gd name="T39" fmla="*/ 14 h 75"/>
                <a:gd name="T40" fmla="*/ 39 w 80"/>
                <a:gd name="T41" fmla="*/ 10 h 75"/>
                <a:gd name="T42" fmla="*/ 22 w 80"/>
                <a:gd name="T43" fmla="*/ 9 h 75"/>
                <a:gd name="T44" fmla="*/ 11 w 80"/>
                <a:gd name="T45" fmla="*/ 13 h 75"/>
                <a:gd name="T46" fmla="*/ 0 w 80"/>
                <a:gd name="T47" fmla="*/ 24 h 75"/>
                <a:gd name="T48" fmla="*/ 3 w 80"/>
                <a:gd name="T49" fmla="*/ 15 h 75"/>
                <a:gd name="T50" fmla="*/ 15 w 80"/>
                <a:gd name="T51" fmla="*/ 4 h 75"/>
                <a:gd name="T52" fmla="*/ 28 w 80"/>
                <a:gd name="T53" fmla="*/ 0 h 75"/>
                <a:gd name="T54" fmla="*/ 28 w 80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75">
                  <a:moveTo>
                    <a:pt x="28" y="0"/>
                  </a:moveTo>
                  <a:lnTo>
                    <a:pt x="52" y="1"/>
                  </a:lnTo>
                  <a:lnTo>
                    <a:pt x="71" y="11"/>
                  </a:lnTo>
                  <a:lnTo>
                    <a:pt x="80" y="26"/>
                  </a:lnTo>
                  <a:lnTo>
                    <a:pt x="78" y="49"/>
                  </a:lnTo>
                  <a:lnTo>
                    <a:pt x="76" y="59"/>
                  </a:lnTo>
                  <a:lnTo>
                    <a:pt x="69" y="68"/>
                  </a:lnTo>
                  <a:lnTo>
                    <a:pt x="60" y="75"/>
                  </a:lnTo>
                  <a:lnTo>
                    <a:pt x="27" y="75"/>
                  </a:lnTo>
                  <a:lnTo>
                    <a:pt x="10" y="68"/>
                  </a:lnTo>
                  <a:lnTo>
                    <a:pt x="0" y="52"/>
                  </a:lnTo>
                  <a:lnTo>
                    <a:pt x="0" y="27"/>
                  </a:lnTo>
                  <a:lnTo>
                    <a:pt x="7" y="47"/>
                  </a:lnTo>
                  <a:lnTo>
                    <a:pt x="18" y="56"/>
                  </a:lnTo>
                  <a:lnTo>
                    <a:pt x="35" y="58"/>
                  </a:lnTo>
                  <a:lnTo>
                    <a:pt x="48" y="59"/>
                  </a:lnTo>
                  <a:lnTo>
                    <a:pt x="56" y="47"/>
                  </a:lnTo>
                  <a:lnTo>
                    <a:pt x="59" y="33"/>
                  </a:lnTo>
                  <a:lnTo>
                    <a:pt x="56" y="20"/>
                  </a:lnTo>
                  <a:lnTo>
                    <a:pt x="49" y="14"/>
                  </a:lnTo>
                  <a:lnTo>
                    <a:pt x="39" y="10"/>
                  </a:lnTo>
                  <a:lnTo>
                    <a:pt x="22" y="9"/>
                  </a:lnTo>
                  <a:lnTo>
                    <a:pt x="11" y="1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15" y="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0" name="Freeform 1140">
              <a:extLst>
                <a:ext uri="{FF2B5EF4-FFF2-40B4-BE49-F238E27FC236}">
                  <a16:creationId xmlns:a16="http://schemas.microsoft.com/office/drawing/2014/main" id="{03944C7B-E406-43FD-A896-0C1FCDBD5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2861"/>
              <a:ext cx="79" cy="74"/>
            </a:xfrm>
            <a:custGeom>
              <a:avLst/>
              <a:gdLst>
                <a:gd name="T0" fmla="*/ 27 w 79"/>
                <a:gd name="T1" fmla="*/ 0 h 74"/>
                <a:gd name="T2" fmla="*/ 53 w 79"/>
                <a:gd name="T3" fmla="*/ 1 h 74"/>
                <a:gd name="T4" fmla="*/ 70 w 79"/>
                <a:gd name="T5" fmla="*/ 11 h 74"/>
                <a:gd name="T6" fmla="*/ 79 w 79"/>
                <a:gd name="T7" fmla="*/ 26 h 74"/>
                <a:gd name="T8" fmla="*/ 79 w 79"/>
                <a:gd name="T9" fmla="*/ 48 h 74"/>
                <a:gd name="T10" fmla="*/ 77 w 79"/>
                <a:gd name="T11" fmla="*/ 58 h 74"/>
                <a:gd name="T12" fmla="*/ 69 w 79"/>
                <a:gd name="T13" fmla="*/ 68 h 74"/>
                <a:gd name="T14" fmla="*/ 59 w 79"/>
                <a:gd name="T15" fmla="*/ 74 h 74"/>
                <a:gd name="T16" fmla="*/ 27 w 79"/>
                <a:gd name="T17" fmla="*/ 74 h 74"/>
                <a:gd name="T18" fmla="*/ 10 w 79"/>
                <a:gd name="T19" fmla="*/ 68 h 74"/>
                <a:gd name="T20" fmla="*/ 1 w 79"/>
                <a:gd name="T21" fmla="*/ 52 h 74"/>
                <a:gd name="T22" fmla="*/ 1 w 79"/>
                <a:gd name="T23" fmla="*/ 27 h 74"/>
                <a:gd name="T24" fmla="*/ 7 w 79"/>
                <a:gd name="T25" fmla="*/ 47 h 74"/>
                <a:gd name="T26" fmla="*/ 17 w 79"/>
                <a:gd name="T27" fmla="*/ 56 h 74"/>
                <a:gd name="T28" fmla="*/ 36 w 79"/>
                <a:gd name="T29" fmla="*/ 58 h 74"/>
                <a:gd name="T30" fmla="*/ 48 w 79"/>
                <a:gd name="T31" fmla="*/ 58 h 74"/>
                <a:gd name="T32" fmla="*/ 57 w 79"/>
                <a:gd name="T33" fmla="*/ 47 h 74"/>
                <a:gd name="T34" fmla="*/ 58 w 79"/>
                <a:gd name="T35" fmla="*/ 33 h 74"/>
                <a:gd name="T36" fmla="*/ 56 w 79"/>
                <a:gd name="T37" fmla="*/ 20 h 74"/>
                <a:gd name="T38" fmla="*/ 48 w 79"/>
                <a:gd name="T39" fmla="*/ 13 h 74"/>
                <a:gd name="T40" fmla="*/ 38 w 79"/>
                <a:gd name="T41" fmla="*/ 10 h 74"/>
                <a:gd name="T42" fmla="*/ 22 w 79"/>
                <a:gd name="T43" fmla="*/ 9 h 74"/>
                <a:gd name="T44" fmla="*/ 12 w 79"/>
                <a:gd name="T45" fmla="*/ 12 h 74"/>
                <a:gd name="T46" fmla="*/ 0 w 79"/>
                <a:gd name="T47" fmla="*/ 23 h 74"/>
                <a:gd name="T48" fmla="*/ 3 w 79"/>
                <a:gd name="T49" fmla="*/ 15 h 74"/>
                <a:gd name="T50" fmla="*/ 14 w 79"/>
                <a:gd name="T51" fmla="*/ 3 h 74"/>
                <a:gd name="T52" fmla="*/ 27 w 79"/>
                <a:gd name="T53" fmla="*/ 0 h 74"/>
                <a:gd name="T54" fmla="*/ 27 w 79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4">
                  <a:moveTo>
                    <a:pt x="27" y="0"/>
                  </a:moveTo>
                  <a:lnTo>
                    <a:pt x="53" y="1"/>
                  </a:lnTo>
                  <a:lnTo>
                    <a:pt x="70" y="11"/>
                  </a:lnTo>
                  <a:lnTo>
                    <a:pt x="79" y="26"/>
                  </a:lnTo>
                  <a:lnTo>
                    <a:pt x="79" y="48"/>
                  </a:lnTo>
                  <a:lnTo>
                    <a:pt x="77" y="58"/>
                  </a:lnTo>
                  <a:lnTo>
                    <a:pt x="69" y="68"/>
                  </a:lnTo>
                  <a:lnTo>
                    <a:pt x="59" y="74"/>
                  </a:lnTo>
                  <a:lnTo>
                    <a:pt x="27" y="74"/>
                  </a:lnTo>
                  <a:lnTo>
                    <a:pt x="10" y="68"/>
                  </a:lnTo>
                  <a:lnTo>
                    <a:pt x="1" y="52"/>
                  </a:lnTo>
                  <a:lnTo>
                    <a:pt x="1" y="27"/>
                  </a:lnTo>
                  <a:lnTo>
                    <a:pt x="7" y="47"/>
                  </a:lnTo>
                  <a:lnTo>
                    <a:pt x="17" y="56"/>
                  </a:lnTo>
                  <a:lnTo>
                    <a:pt x="36" y="58"/>
                  </a:lnTo>
                  <a:lnTo>
                    <a:pt x="48" y="58"/>
                  </a:lnTo>
                  <a:lnTo>
                    <a:pt x="57" y="47"/>
                  </a:lnTo>
                  <a:lnTo>
                    <a:pt x="58" y="33"/>
                  </a:lnTo>
                  <a:lnTo>
                    <a:pt x="56" y="20"/>
                  </a:lnTo>
                  <a:lnTo>
                    <a:pt x="48" y="13"/>
                  </a:lnTo>
                  <a:lnTo>
                    <a:pt x="38" y="10"/>
                  </a:lnTo>
                  <a:lnTo>
                    <a:pt x="22" y="9"/>
                  </a:lnTo>
                  <a:lnTo>
                    <a:pt x="12" y="1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4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1" name="Freeform 1141">
              <a:extLst>
                <a:ext uri="{FF2B5EF4-FFF2-40B4-BE49-F238E27FC236}">
                  <a16:creationId xmlns:a16="http://schemas.microsoft.com/office/drawing/2014/main" id="{F23E5013-27DD-4B1E-AA54-B68CA0EFC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598"/>
              <a:ext cx="83" cy="79"/>
            </a:xfrm>
            <a:custGeom>
              <a:avLst/>
              <a:gdLst>
                <a:gd name="T0" fmla="*/ 29 w 81"/>
                <a:gd name="T1" fmla="*/ 0 h 75"/>
                <a:gd name="T2" fmla="*/ 53 w 81"/>
                <a:gd name="T3" fmla="*/ 1 h 75"/>
                <a:gd name="T4" fmla="*/ 71 w 81"/>
                <a:gd name="T5" fmla="*/ 11 h 75"/>
                <a:gd name="T6" fmla="*/ 81 w 81"/>
                <a:gd name="T7" fmla="*/ 26 h 75"/>
                <a:gd name="T8" fmla="*/ 80 w 81"/>
                <a:gd name="T9" fmla="*/ 49 h 75"/>
                <a:gd name="T10" fmla="*/ 78 w 81"/>
                <a:gd name="T11" fmla="*/ 59 h 75"/>
                <a:gd name="T12" fmla="*/ 70 w 81"/>
                <a:gd name="T13" fmla="*/ 68 h 75"/>
                <a:gd name="T14" fmla="*/ 61 w 81"/>
                <a:gd name="T15" fmla="*/ 75 h 75"/>
                <a:gd name="T16" fmla="*/ 28 w 81"/>
                <a:gd name="T17" fmla="*/ 75 h 75"/>
                <a:gd name="T18" fmla="*/ 10 w 81"/>
                <a:gd name="T19" fmla="*/ 68 h 75"/>
                <a:gd name="T20" fmla="*/ 1 w 81"/>
                <a:gd name="T21" fmla="*/ 51 h 75"/>
                <a:gd name="T22" fmla="*/ 1 w 81"/>
                <a:gd name="T23" fmla="*/ 27 h 75"/>
                <a:gd name="T24" fmla="*/ 8 w 81"/>
                <a:gd name="T25" fmla="*/ 47 h 75"/>
                <a:gd name="T26" fmla="*/ 19 w 81"/>
                <a:gd name="T27" fmla="*/ 56 h 75"/>
                <a:gd name="T28" fmla="*/ 37 w 81"/>
                <a:gd name="T29" fmla="*/ 58 h 75"/>
                <a:gd name="T30" fmla="*/ 49 w 81"/>
                <a:gd name="T31" fmla="*/ 59 h 75"/>
                <a:gd name="T32" fmla="*/ 58 w 81"/>
                <a:gd name="T33" fmla="*/ 47 h 75"/>
                <a:gd name="T34" fmla="*/ 60 w 81"/>
                <a:gd name="T35" fmla="*/ 33 h 75"/>
                <a:gd name="T36" fmla="*/ 57 w 81"/>
                <a:gd name="T37" fmla="*/ 19 h 75"/>
                <a:gd name="T38" fmla="*/ 50 w 81"/>
                <a:gd name="T39" fmla="*/ 14 h 75"/>
                <a:gd name="T40" fmla="*/ 40 w 81"/>
                <a:gd name="T41" fmla="*/ 9 h 75"/>
                <a:gd name="T42" fmla="*/ 24 w 81"/>
                <a:gd name="T43" fmla="*/ 8 h 75"/>
                <a:gd name="T44" fmla="*/ 13 w 81"/>
                <a:gd name="T45" fmla="*/ 13 h 75"/>
                <a:gd name="T46" fmla="*/ 0 w 81"/>
                <a:gd name="T47" fmla="*/ 24 h 75"/>
                <a:gd name="T48" fmla="*/ 5 w 81"/>
                <a:gd name="T49" fmla="*/ 15 h 75"/>
                <a:gd name="T50" fmla="*/ 15 w 81"/>
                <a:gd name="T51" fmla="*/ 3 h 75"/>
                <a:gd name="T52" fmla="*/ 29 w 81"/>
                <a:gd name="T53" fmla="*/ 0 h 75"/>
                <a:gd name="T54" fmla="*/ 29 w 81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75">
                  <a:moveTo>
                    <a:pt x="29" y="0"/>
                  </a:moveTo>
                  <a:lnTo>
                    <a:pt x="53" y="1"/>
                  </a:lnTo>
                  <a:lnTo>
                    <a:pt x="71" y="11"/>
                  </a:lnTo>
                  <a:lnTo>
                    <a:pt x="81" y="26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0" y="68"/>
                  </a:lnTo>
                  <a:lnTo>
                    <a:pt x="61" y="75"/>
                  </a:lnTo>
                  <a:lnTo>
                    <a:pt x="28" y="75"/>
                  </a:lnTo>
                  <a:lnTo>
                    <a:pt x="10" y="68"/>
                  </a:lnTo>
                  <a:lnTo>
                    <a:pt x="1" y="51"/>
                  </a:lnTo>
                  <a:lnTo>
                    <a:pt x="1" y="27"/>
                  </a:lnTo>
                  <a:lnTo>
                    <a:pt x="8" y="47"/>
                  </a:lnTo>
                  <a:lnTo>
                    <a:pt x="19" y="56"/>
                  </a:lnTo>
                  <a:lnTo>
                    <a:pt x="37" y="58"/>
                  </a:lnTo>
                  <a:lnTo>
                    <a:pt x="49" y="59"/>
                  </a:lnTo>
                  <a:lnTo>
                    <a:pt x="58" y="47"/>
                  </a:lnTo>
                  <a:lnTo>
                    <a:pt x="60" y="33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9"/>
                  </a:lnTo>
                  <a:lnTo>
                    <a:pt x="24" y="8"/>
                  </a:lnTo>
                  <a:lnTo>
                    <a:pt x="13" y="13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2" name="Freeform 1142">
              <a:extLst>
                <a:ext uri="{FF2B5EF4-FFF2-40B4-BE49-F238E27FC236}">
                  <a16:creationId xmlns:a16="http://schemas.microsoft.com/office/drawing/2014/main" id="{0A6AF928-6800-4DE3-A3CB-DC0226DB3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594"/>
              <a:ext cx="83" cy="74"/>
            </a:xfrm>
            <a:custGeom>
              <a:avLst/>
              <a:gdLst>
                <a:gd name="T0" fmla="*/ 29 w 81"/>
                <a:gd name="T1" fmla="*/ 0 h 74"/>
                <a:gd name="T2" fmla="*/ 53 w 81"/>
                <a:gd name="T3" fmla="*/ 0 h 74"/>
                <a:gd name="T4" fmla="*/ 72 w 81"/>
                <a:gd name="T5" fmla="*/ 11 h 74"/>
                <a:gd name="T6" fmla="*/ 81 w 81"/>
                <a:gd name="T7" fmla="*/ 27 h 74"/>
                <a:gd name="T8" fmla="*/ 79 w 81"/>
                <a:gd name="T9" fmla="*/ 49 h 74"/>
                <a:gd name="T10" fmla="*/ 77 w 81"/>
                <a:gd name="T11" fmla="*/ 59 h 74"/>
                <a:gd name="T12" fmla="*/ 70 w 81"/>
                <a:gd name="T13" fmla="*/ 68 h 74"/>
                <a:gd name="T14" fmla="*/ 61 w 81"/>
                <a:gd name="T15" fmla="*/ 74 h 74"/>
                <a:gd name="T16" fmla="*/ 28 w 81"/>
                <a:gd name="T17" fmla="*/ 74 h 74"/>
                <a:gd name="T18" fmla="*/ 11 w 81"/>
                <a:gd name="T19" fmla="*/ 68 h 74"/>
                <a:gd name="T20" fmla="*/ 1 w 81"/>
                <a:gd name="T21" fmla="*/ 52 h 74"/>
                <a:gd name="T22" fmla="*/ 1 w 81"/>
                <a:gd name="T23" fmla="*/ 27 h 74"/>
                <a:gd name="T24" fmla="*/ 8 w 81"/>
                <a:gd name="T25" fmla="*/ 46 h 74"/>
                <a:gd name="T26" fmla="*/ 19 w 81"/>
                <a:gd name="T27" fmla="*/ 56 h 74"/>
                <a:gd name="T28" fmla="*/ 36 w 81"/>
                <a:gd name="T29" fmla="*/ 57 h 74"/>
                <a:gd name="T30" fmla="*/ 49 w 81"/>
                <a:gd name="T31" fmla="*/ 59 h 74"/>
                <a:gd name="T32" fmla="*/ 57 w 81"/>
                <a:gd name="T33" fmla="*/ 46 h 74"/>
                <a:gd name="T34" fmla="*/ 60 w 81"/>
                <a:gd name="T35" fmla="*/ 32 h 74"/>
                <a:gd name="T36" fmla="*/ 56 w 81"/>
                <a:gd name="T37" fmla="*/ 20 h 74"/>
                <a:gd name="T38" fmla="*/ 50 w 81"/>
                <a:gd name="T39" fmla="*/ 13 h 74"/>
                <a:gd name="T40" fmla="*/ 40 w 81"/>
                <a:gd name="T41" fmla="*/ 10 h 74"/>
                <a:gd name="T42" fmla="*/ 23 w 81"/>
                <a:gd name="T43" fmla="*/ 9 h 74"/>
                <a:gd name="T44" fmla="*/ 12 w 81"/>
                <a:gd name="T45" fmla="*/ 12 h 74"/>
                <a:gd name="T46" fmla="*/ 0 w 81"/>
                <a:gd name="T47" fmla="*/ 23 h 74"/>
                <a:gd name="T48" fmla="*/ 4 w 81"/>
                <a:gd name="T49" fmla="*/ 16 h 74"/>
                <a:gd name="T50" fmla="*/ 16 w 81"/>
                <a:gd name="T51" fmla="*/ 3 h 74"/>
                <a:gd name="T52" fmla="*/ 29 w 81"/>
                <a:gd name="T53" fmla="*/ 0 h 74"/>
                <a:gd name="T54" fmla="*/ 29 w 81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74">
                  <a:moveTo>
                    <a:pt x="29" y="0"/>
                  </a:moveTo>
                  <a:lnTo>
                    <a:pt x="53" y="0"/>
                  </a:lnTo>
                  <a:lnTo>
                    <a:pt x="72" y="11"/>
                  </a:lnTo>
                  <a:lnTo>
                    <a:pt x="81" y="27"/>
                  </a:lnTo>
                  <a:lnTo>
                    <a:pt x="79" y="49"/>
                  </a:lnTo>
                  <a:lnTo>
                    <a:pt x="77" y="59"/>
                  </a:lnTo>
                  <a:lnTo>
                    <a:pt x="70" y="68"/>
                  </a:lnTo>
                  <a:lnTo>
                    <a:pt x="61" y="74"/>
                  </a:lnTo>
                  <a:lnTo>
                    <a:pt x="28" y="74"/>
                  </a:lnTo>
                  <a:lnTo>
                    <a:pt x="11" y="68"/>
                  </a:lnTo>
                  <a:lnTo>
                    <a:pt x="1" y="52"/>
                  </a:lnTo>
                  <a:lnTo>
                    <a:pt x="1" y="27"/>
                  </a:lnTo>
                  <a:lnTo>
                    <a:pt x="8" y="46"/>
                  </a:lnTo>
                  <a:lnTo>
                    <a:pt x="19" y="56"/>
                  </a:lnTo>
                  <a:lnTo>
                    <a:pt x="36" y="57"/>
                  </a:lnTo>
                  <a:lnTo>
                    <a:pt x="49" y="59"/>
                  </a:lnTo>
                  <a:lnTo>
                    <a:pt x="57" y="46"/>
                  </a:lnTo>
                  <a:lnTo>
                    <a:pt x="60" y="32"/>
                  </a:lnTo>
                  <a:lnTo>
                    <a:pt x="56" y="20"/>
                  </a:lnTo>
                  <a:lnTo>
                    <a:pt x="50" y="13"/>
                  </a:lnTo>
                  <a:lnTo>
                    <a:pt x="40" y="10"/>
                  </a:lnTo>
                  <a:lnTo>
                    <a:pt x="23" y="9"/>
                  </a:lnTo>
                  <a:lnTo>
                    <a:pt x="12" y="1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3" name="Freeform 1143">
              <a:extLst>
                <a:ext uri="{FF2B5EF4-FFF2-40B4-BE49-F238E27FC236}">
                  <a16:creationId xmlns:a16="http://schemas.microsoft.com/office/drawing/2014/main" id="{8A277E9D-06EB-47E6-9E7C-8D1230D88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725"/>
              <a:ext cx="83" cy="74"/>
            </a:xfrm>
            <a:custGeom>
              <a:avLst/>
              <a:gdLst>
                <a:gd name="T0" fmla="*/ 28 w 80"/>
                <a:gd name="T1" fmla="*/ 0 h 74"/>
                <a:gd name="T2" fmla="*/ 53 w 80"/>
                <a:gd name="T3" fmla="*/ 1 h 74"/>
                <a:gd name="T4" fmla="*/ 71 w 80"/>
                <a:gd name="T5" fmla="*/ 11 h 74"/>
                <a:gd name="T6" fmla="*/ 80 w 80"/>
                <a:gd name="T7" fmla="*/ 27 h 74"/>
                <a:gd name="T8" fmla="*/ 80 w 80"/>
                <a:gd name="T9" fmla="*/ 49 h 74"/>
                <a:gd name="T10" fmla="*/ 78 w 80"/>
                <a:gd name="T11" fmla="*/ 58 h 74"/>
                <a:gd name="T12" fmla="*/ 69 w 80"/>
                <a:gd name="T13" fmla="*/ 67 h 74"/>
                <a:gd name="T14" fmla="*/ 60 w 80"/>
                <a:gd name="T15" fmla="*/ 74 h 74"/>
                <a:gd name="T16" fmla="*/ 28 w 80"/>
                <a:gd name="T17" fmla="*/ 74 h 74"/>
                <a:gd name="T18" fmla="*/ 10 w 80"/>
                <a:gd name="T19" fmla="*/ 67 h 74"/>
                <a:gd name="T20" fmla="*/ 1 w 80"/>
                <a:gd name="T21" fmla="*/ 52 h 74"/>
                <a:gd name="T22" fmla="*/ 1 w 80"/>
                <a:gd name="T23" fmla="*/ 27 h 74"/>
                <a:gd name="T24" fmla="*/ 7 w 80"/>
                <a:gd name="T25" fmla="*/ 47 h 74"/>
                <a:gd name="T26" fmla="*/ 18 w 80"/>
                <a:gd name="T27" fmla="*/ 56 h 74"/>
                <a:gd name="T28" fmla="*/ 37 w 80"/>
                <a:gd name="T29" fmla="*/ 57 h 74"/>
                <a:gd name="T30" fmla="*/ 49 w 80"/>
                <a:gd name="T31" fmla="*/ 58 h 74"/>
                <a:gd name="T32" fmla="*/ 58 w 80"/>
                <a:gd name="T33" fmla="*/ 47 h 74"/>
                <a:gd name="T34" fmla="*/ 59 w 80"/>
                <a:gd name="T35" fmla="*/ 32 h 74"/>
                <a:gd name="T36" fmla="*/ 57 w 80"/>
                <a:gd name="T37" fmla="*/ 20 h 74"/>
                <a:gd name="T38" fmla="*/ 49 w 80"/>
                <a:gd name="T39" fmla="*/ 13 h 74"/>
                <a:gd name="T40" fmla="*/ 39 w 80"/>
                <a:gd name="T41" fmla="*/ 10 h 74"/>
                <a:gd name="T42" fmla="*/ 22 w 80"/>
                <a:gd name="T43" fmla="*/ 9 h 74"/>
                <a:gd name="T44" fmla="*/ 13 w 80"/>
                <a:gd name="T45" fmla="*/ 12 h 74"/>
                <a:gd name="T46" fmla="*/ 0 w 80"/>
                <a:gd name="T47" fmla="*/ 23 h 74"/>
                <a:gd name="T48" fmla="*/ 4 w 80"/>
                <a:gd name="T49" fmla="*/ 16 h 74"/>
                <a:gd name="T50" fmla="*/ 15 w 80"/>
                <a:gd name="T51" fmla="*/ 3 h 74"/>
                <a:gd name="T52" fmla="*/ 28 w 80"/>
                <a:gd name="T53" fmla="*/ 0 h 74"/>
                <a:gd name="T54" fmla="*/ 28 w 80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74">
                  <a:moveTo>
                    <a:pt x="28" y="0"/>
                  </a:moveTo>
                  <a:lnTo>
                    <a:pt x="53" y="1"/>
                  </a:lnTo>
                  <a:lnTo>
                    <a:pt x="71" y="11"/>
                  </a:lnTo>
                  <a:lnTo>
                    <a:pt x="80" y="27"/>
                  </a:lnTo>
                  <a:lnTo>
                    <a:pt x="80" y="49"/>
                  </a:lnTo>
                  <a:lnTo>
                    <a:pt x="78" y="58"/>
                  </a:lnTo>
                  <a:lnTo>
                    <a:pt x="69" y="67"/>
                  </a:lnTo>
                  <a:lnTo>
                    <a:pt x="60" y="74"/>
                  </a:lnTo>
                  <a:lnTo>
                    <a:pt x="28" y="74"/>
                  </a:lnTo>
                  <a:lnTo>
                    <a:pt x="10" y="67"/>
                  </a:lnTo>
                  <a:lnTo>
                    <a:pt x="1" y="52"/>
                  </a:lnTo>
                  <a:lnTo>
                    <a:pt x="1" y="27"/>
                  </a:lnTo>
                  <a:lnTo>
                    <a:pt x="7" y="47"/>
                  </a:lnTo>
                  <a:lnTo>
                    <a:pt x="18" y="56"/>
                  </a:lnTo>
                  <a:lnTo>
                    <a:pt x="37" y="57"/>
                  </a:lnTo>
                  <a:lnTo>
                    <a:pt x="49" y="58"/>
                  </a:lnTo>
                  <a:lnTo>
                    <a:pt x="58" y="47"/>
                  </a:lnTo>
                  <a:lnTo>
                    <a:pt x="59" y="32"/>
                  </a:lnTo>
                  <a:lnTo>
                    <a:pt x="57" y="20"/>
                  </a:lnTo>
                  <a:lnTo>
                    <a:pt x="49" y="13"/>
                  </a:lnTo>
                  <a:lnTo>
                    <a:pt x="39" y="10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15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4" name="Freeform 1144">
              <a:extLst>
                <a:ext uri="{FF2B5EF4-FFF2-40B4-BE49-F238E27FC236}">
                  <a16:creationId xmlns:a16="http://schemas.microsoft.com/office/drawing/2014/main" id="{8948E8F8-C712-4C7D-8DFB-2E59A61FF6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712"/>
              <a:ext cx="79" cy="74"/>
            </a:xfrm>
            <a:custGeom>
              <a:avLst/>
              <a:gdLst>
                <a:gd name="T0" fmla="*/ 28 w 79"/>
                <a:gd name="T1" fmla="*/ 0 h 75"/>
                <a:gd name="T2" fmla="*/ 52 w 79"/>
                <a:gd name="T3" fmla="*/ 1 h 75"/>
                <a:gd name="T4" fmla="*/ 71 w 79"/>
                <a:gd name="T5" fmla="*/ 11 h 75"/>
                <a:gd name="T6" fmla="*/ 79 w 79"/>
                <a:gd name="T7" fmla="*/ 26 h 75"/>
                <a:gd name="T8" fmla="*/ 78 w 79"/>
                <a:gd name="T9" fmla="*/ 50 h 75"/>
                <a:gd name="T10" fmla="*/ 76 w 79"/>
                <a:gd name="T11" fmla="*/ 59 h 75"/>
                <a:gd name="T12" fmla="*/ 68 w 79"/>
                <a:gd name="T13" fmla="*/ 68 h 75"/>
                <a:gd name="T14" fmla="*/ 59 w 79"/>
                <a:gd name="T15" fmla="*/ 75 h 75"/>
                <a:gd name="T16" fmla="*/ 26 w 79"/>
                <a:gd name="T17" fmla="*/ 75 h 75"/>
                <a:gd name="T18" fmla="*/ 10 w 79"/>
                <a:gd name="T19" fmla="*/ 68 h 75"/>
                <a:gd name="T20" fmla="*/ 0 w 79"/>
                <a:gd name="T21" fmla="*/ 52 h 75"/>
                <a:gd name="T22" fmla="*/ 0 w 79"/>
                <a:gd name="T23" fmla="*/ 28 h 75"/>
                <a:gd name="T24" fmla="*/ 7 w 79"/>
                <a:gd name="T25" fmla="*/ 47 h 75"/>
                <a:gd name="T26" fmla="*/ 18 w 79"/>
                <a:gd name="T27" fmla="*/ 57 h 75"/>
                <a:gd name="T28" fmla="*/ 35 w 79"/>
                <a:gd name="T29" fmla="*/ 58 h 75"/>
                <a:gd name="T30" fmla="*/ 47 w 79"/>
                <a:gd name="T31" fmla="*/ 59 h 75"/>
                <a:gd name="T32" fmla="*/ 56 w 79"/>
                <a:gd name="T33" fmla="*/ 47 h 75"/>
                <a:gd name="T34" fmla="*/ 58 w 79"/>
                <a:gd name="T35" fmla="*/ 33 h 75"/>
                <a:gd name="T36" fmla="*/ 56 w 79"/>
                <a:gd name="T37" fmla="*/ 21 h 75"/>
                <a:gd name="T38" fmla="*/ 48 w 79"/>
                <a:gd name="T39" fmla="*/ 14 h 75"/>
                <a:gd name="T40" fmla="*/ 39 w 79"/>
                <a:gd name="T41" fmla="*/ 10 h 75"/>
                <a:gd name="T42" fmla="*/ 22 w 79"/>
                <a:gd name="T43" fmla="*/ 10 h 75"/>
                <a:gd name="T44" fmla="*/ 11 w 79"/>
                <a:gd name="T45" fmla="*/ 13 h 75"/>
                <a:gd name="T46" fmla="*/ 0 w 79"/>
                <a:gd name="T47" fmla="*/ 24 h 75"/>
                <a:gd name="T48" fmla="*/ 3 w 79"/>
                <a:gd name="T49" fmla="*/ 15 h 75"/>
                <a:gd name="T50" fmla="*/ 14 w 79"/>
                <a:gd name="T51" fmla="*/ 4 h 75"/>
                <a:gd name="T52" fmla="*/ 28 w 79"/>
                <a:gd name="T53" fmla="*/ 0 h 75"/>
                <a:gd name="T54" fmla="*/ 28 w 79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5">
                  <a:moveTo>
                    <a:pt x="28" y="0"/>
                  </a:moveTo>
                  <a:lnTo>
                    <a:pt x="52" y="1"/>
                  </a:lnTo>
                  <a:lnTo>
                    <a:pt x="71" y="11"/>
                  </a:lnTo>
                  <a:lnTo>
                    <a:pt x="79" y="26"/>
                  </a:lnTo>
                  <a:lnTo>
                    <a:pt x="78" y="50"/>
                  </a:lnTo>
                  <a:lnTo>
                    <a:pt x="76" y="59"/>
                  </a:lnTo>
                  <a:lnTo>
                    <a:pt x="68" y="68"/>
                  </a:lnTo>
                  <a:lnTo>
                    <a:pt x="59" y="75"/>
                  </a:lnTo>
                  <a:lnTo>
                    <a:pt x="26" y="75"/>
                  </a:lnTo>
                  <a:lnTo>
                    <a:pt x="10" y="68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7" y="47"/>
                  </a:lnTo>
                  <a:lnTo>
                    <a:pt x="18" y="57"/>
                  </a:lnTo>
                  <a:lnTo>
                    <a:pt x="35" y="58"/>
                  </a:lnTo>
                  <a:lnTo>
                    <a:pt x="47" y="59"/>
                  </a:lnTo>
                  <a:lnTo>
                    <a:pt x="56" y="47"/>
                  </a:lnTo>
                  <a:lnTo>
                    <a:pt x="58" y="33"/>
                  </a:lnTo>
                  <a:lnTo>
                    <a:pt x="56" y="21"/>
                  </a:lnTo>
                  <a:lnTo>
                    <a:pt x="48" y="14"/>
                  </a:lnTo>
                  <a:lnTo>
                    <a:pt x="39" y="10"/>
                  </a:lnTo>
                  <a:lnTo>
                    <a:pt x="22" y="10"/>
                  </a:lnTo>
                  <a:lnTo>
                    <a:pt x="11" y="1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14" y="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5" name="Freeform 1145">
              <a:extLst>
                <a:ext uri="{FF2B5EF4-FFF2-40B4-BE49-F238E27FC236}">
                  <a16:creationId xmlns:a16="http://schemas.microsoft.com/office/drawing/2014/main" id="{B84C2033-833B-49ED-B14A-C576745243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847"/>
              <a:ext cx="79" cy="74"/>
            </a:xfrm>
            <a:custGeom>
              <a:avLst/>
              <a:gdLst>
                <a:gd name="T0" fmla="*/ 29 w 81"/>
                <a:gd name="T1" fmla="*/ 0 h 74"/>
                <a:gd name="T2" fmla="*/ 53 w 81"/>
                <a:gd name="T3" fmla="*/ 0 h 74"/>
                <a:gd name="T4" fmla="*/ 72 w 81"/>
                <a:gd name="T5" fmla="*/ 11 h 74"/>
                <a:gd name="T6" fmla="*/ 81 w 81"/>
                <a:gd name="T7" fmla="*/ 26 h 74"/>
                <a:gd name="T8" fmla="*/ 80 w 81"/>
                <a:gd name="T9" fmla="*/ 49 h 74"/>
                <a:gd name="T10" fmla="*/ 78 w 81"/>
                <a:gd name="T11" fmla="*/ 59 h 74"/>
                <a:gd name="T12" fmla="*/ 70 w 81"/>
                <a:gd name="T13" fmla="*/ 68 h 74"/>
                <a:gd name="T14" fmla="*/ 61 w 81"/>
                <a:gd name="T15" fmla="*/ 74 h 74"/>
                <a:gd name="T16" fmla="*/ 28 w 81"/>
                <a:gd name="T17" fmla="*/ 74 h 74"/>
                <a:gd name="T18" fmla="*/ 10 w 81"/>
                <a:gd name="T19" fmla="*/ 68 h 74"/>
                <a:gd name="T20" fmla="*/ 2 w 81"/>
                <a:gd name="T21" fmla="*/ 52 h 74"/>
                <a:gd name="T22" fmla="*/ 2 w 81"/>
                <a:gd name="T23" fmla="*/ 27 h 74"/>
                <a:gd name="T24" fmla="*/ 8 w 81"/>
                <a:gd name="T25" fmla="*/ 47 h 74"/>
                <a:gd name="T26" fmla="*/ 19 w 81"/>
                <a:gd name="T27" fmla="*/ 57 h 74"/>
                <a:gd name="T28" fmla="*/ 37 w 81"/>
                <a:gd name="T29" fmla="*/ 58 h 74"/>
                <a:gd name="T30" fmla="*/ 49 w 81"/>
                <a:gd name="T31" fmla="*/ 59 h 74"/>
                <a:gd name="T32" fmla="*/ 58 w 81"/>
                <a:gd name="T33" fmla="*/ 47 h 74"/>
                <a:gd name="T34" fmla="*/ 60 w 81"/>
                <a:gd name="T35" fmla="*/ 32 h 74"/>
                <a:gd name="T36" fmla="*/ 57 w 81"/>
                <a:gd name="T37" fmla="*/ 20 h 74"/>
                <a:gd name="T38" fmla="*/ 50 w 81"/>
                <a:gd name="T39" fmla="*/ 14 h 74"/>
                <a:gd name="T40" fmla="*/ 40 w 81"/>
                <a:gd name="T41" fmla="*/ 10 h 74"/>
                <a:gd name="T42" fmla="*/ 24 w 81"/>
                <a:gd name="T43" fmla="*/ 9 h 74"/>
                <a:gd name="T44" fmla="*/ 13 w 81"/>
                <a:gd name="T45" fmla="*/ 12 h 74"/>
                <a:gd name="T46" fmla="*/ 0 w 81"/>
                <a:gd name="T47" fmla="*/ 24 h 74"/>
                <a:gd name="T48" fmla="*/ 5 w 81"/>
                <a:gd name="T49" fmla="*/ 16 h 74"/>
                <a:gd name="T50" fmla="*/ 15 w 81"/>
                <a:gd name="T51" fmla="*/ 4 h 74"/>
                <a:gd name="T52" fmla="*/ 29 w 81"/>
                <a:gd name="T53" fmla="*/ 0 h 74"/>
                <a:gd name="T54" fmla="*/ 29 w 81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74">
                  <a:moveTo>
                    <a:pt x="29" y="0"/>
                  </a:moveTo>
                  <a:lnTo>
                    <a:pt x="53" y="0"/>
                  </a:lnTo>
                  <a:lnTo>
                    <a:pt x="72" y="11"/>
                  </a:lnTo>
                  <a:lnTo>
                    <a:pt x="81" y="26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0" y="68"/>
                  </a:lnTo>
                  <a:lnTo>
                    <a:pt x="61" y="74"/>
                  </a:lnTo>
                  <a:lnTo>
                    <a:pt x="28" y="74"/>
                  </a:lnTo>
                  <a:lnTo>
                    <a:pt x="10" y="68"/>
                  </a:lnTo>
                  <a:lnTo>
                    <a:pt x="2" y="52"/>
                  </a:lnTo>
                  <a:lnTo>
                    <a:pt x="2" y="27"/>
                  </a:lnTo>
                  <a:lnTo>
                    <a:pt x="8" y="47"/>
                  </a:lnTo>
                  <a:lnTo>
                    <a:pt x="19" y="57"/>
                  </a:lnTo>
                  <a:lnTo>
                    <a:pt x="37" y="58"/>
                  </a:lnTo>
                  <a:lnTo>
                    <a:pt x="49" y="59"/>
                  </a:lnTo>
                  <a:lnTo>
                    <a:pt x="58" y="47"/>
                  </a:lnTo>
                  <a:lnTo>
                    <a:pt x="60" y="32"/>
                  </a:lnTo>
                  <a:lnTo>
                    <a:pt x="57" y="20"/>
                  </a:lnTo>
                  <a:lnTo>
                    <a:pt x="50" y="14"/>
                  </a:lnTo>
                  <a:lnTo>
                    <a:pt x="40" y="10"/>
                  </a:lnTo>
                  <a:lnTo>
                    <a:pt x="24" y="9"/>
                  </a:lnTo>
                  <a:lnTo>
                    <a:pt x="13" y="12"/>
                  </a:lnTo>
                  <a:lnTo>
                    <a:pt x="0" y="24"/>
                  </a:lnTo>
                  <a:lnTo>
                    <a:pt x="5" y="16"/>
                  </a:lnTo>
                  <a:lnTo>
                    <a:pt x="1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6" name="Freeform 1146">
              <a:extLst>
                <a:ext uri="{FF2B5EF4-FFF2-40B4-BE49-F238E27FC236}">
                  <a16:creationId xmlns:a16="http://schemas.microsoft.com/office/drawing/2014/main" id="{A0CA7235-82D4-4B3D-BAB6-A746806ED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2834"/>
              <a:ext cx="79" cy="74"/>
            </a:xfrm>
            <a:custGeom>
              <a:avLst/>
              <a:gdLst>
                <a:gd name="T0" fmla="*/ 29 w 80"/>
                <a:gd name="T1" fmla="*/ 0 h 75"/>
                <a:gd name="T2" fmla="*/ 53 w 80"/>
                <a:gd name="T3" fmla="*/ 1 h 75"/>
                <a:gd name="T4" fmla="*/ 71 w 80"/>
                <a:gd name="T5" fmla="*/ 11 h 75"/>
                <a:gd name="T6" fmla="*/ 80 w 80"/>
                <a:gd name="T7" fmla="*/ 27 h 75"/>
                <a:gd name="T8" fmla="*/ 79 w 80"/>
                <a:gd name="T9" fmla="*/ 50 h 75"/>
                <a:gd name="T10" fmla="*/ 77 w 80"/>
                <a:gd name="T11" fmla="*/ 60 h 75"/>
                <a:gd name="T12" fmla="*/ 69 w 80"/>
                <a:gd name="T13" fmla="*/ 69 h 75"/>
                <a:gd name="T14" fmla="*/ 60 w 80"/>
                <a:gd name="T15" fmla="*/ 75 h 75"/>
                <a:gd name="T16" fmla="*/ 27 w 80"/>
                <a:gd name="T17" fmla="*/ 75 h 75"/>
                <a:gd name="T18" fmla="*/ 10 w 80"/>
                <a:gd name="T19" fmla="*/ 69 h 75"/>
                <a:gd name="T20" fmla="*/ 1 w 80"/>
                <a:gd name="T21" fmla="*/ 52 h 75"/>
                <a:gd name="T22" fmla="*/ 1 w 80"/>
                <a:gd name="T23" fmla="*/ 28 h 75"/>
                <a:gd name="T24" fmla="*/ 8 w 80"/>
                <a:gd name="T25" fmla="*/ 48 h 75"/>
                <a:gd name="T26" fmla="*/ 19 w 80"/>
                <a:gd name="T27" fmla="*/ 57 h 75"/>
                <a:gd name="T28" fmla="*/ 36 w 80"/>
                <a:gd name="T29" fmla="*/ 59 h 75"/>
                <a:gd name="T30" fmla="*/ 48 w 80"/>
                <a:gd name="T31" fmla="*/ 60 h 75"/>
                <a:gd name="T32" fmla="*/ 57 w 80"/>
                <a:gd name="T33" fmla="*/ 48 h 75"/>
                <a:gd name="T34" fmla="*/ 59 w 80"/>
                <a:gd name="T35" fmla="*/ 33 h 75"/>
                <a:gd name="T36" fmla="*/ 56 w 80"/>
                <a:gd name="T37" fmla="*/ 20 h 75"/>
                <a:gd name="T38" fmla="*/ 49 w 80"/>
                <a:gd name="T39" fmla="*/ 15 h 75"/>
                <a:gd name="T40" fmla="*/ 40 w 80"/>
                <a:gd name="T41" fmla="*/ 10 h 75"/>
                <a:gd name="T42" fmla="*/ 23 w 80"/>
                <a:gd name="T43" fmla="*/ 9 h 75"/>
                <a:gd name="T44" fmla="*/ 12 w 80"/>
                <a:gd name="T45" fmla="*/ 14 h 75"/>
                <a:gd name="T46" fmla="*/ 0 w 80"/>
                <a:gd name="T47" fmla="*/ 25 h 75"/>
                <a:gd name="T48" fmla="*/ 4 w 80"/>
                <a:gd name="T49" fmla="*/ 16 h 75"/>
                <a:gd name="T50" fmla="*/ 15 w 80"/>
                <a:gd name="T51" fmla="*/ 4 h 75"/>
                <a:gd name="T52" fmla="*/ 29 w 80"/>
                <a:gd name="T53" fmla="*/ 0 h 75"/>
                <a:gd name="T54" fmla="*/ 29 w 80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75">
                  <a:moveTo>
                    <a:pt x="29" y="0"/>
                  </a:moveTo>
                  <a:lnTo>
                    <a:pt x="53" y="1"/>
                  </a:lnTo>
                  <a:lnTo>
                    <a:pt x="71" y="11"/>
                  </a:lnTo>
                  <a:lnTo>
                    <a:pt x="80" y="27"/>
                  </a:lnTo>
                  <a:lnTo>
                    <a:pt x="79" y="50"/>
                  </a:lnTo>
                  <a:lnTo>
                    <a:pt x="77" y="60"/>
                  </a:lnTo>
                  <a:lnTo>
                    <a:pt x="69" y="69"/>
                  </a:lnTo>
                  <a:lnTo>
                    <a:pt x="60" y="75"/>
                  </a:lnTo>
                  <a:lnTo>
                    <a:pt x="27" y="75"/>
                  </a:lnTo>
                  <a:lnTo>
                    <a:pt x="10" y="69"/>
                  </a:lnTo>
                  <a:lnTo>
                    <a:pt x="1" y="52"/>
                  </a:lnTo>
                  <a:lnTo>
                    <a:pt x="1" y="28"/>
                  </a:lnTo>
                  <a:lnTo>
                    <a:pt x="8" y="48"/>
                  </a:lnTo>
                  <a:lnTo>
                    <a:pt x="19" y="57"/>
                  </a:lnTo>
                  <a:lnTo>
                    <a:pt x="36" y="59"/>
                  </a:lnTo>
                  <a:lnTo>
                    <a:pt x="48" y="60"/>
                  </a:lnTo>
                  <a:lnTo>
                    <a:pt x="57" y="48"/>
                  </a:lnTo>
                  <a:lnTo>
                    <a:pt x="59" y="33"/>
                  </a:lnTo>
                  <a:lnTo>
                    <a:pt x="56" y="20"/>
                  </a:lnTo>
                  <a:lnTo>
                    <a:pt x="49" y="15"/>
                  </a:lnTo>
                  <a:lnTo>
                    <a:pt x="40" y="10"/>
                  </a:lnTo>
                  <a:lnTo>
                    <a:pt x="23" y="9"/>
                  </a:lnTo>
                  <a:lnTo>
                    <a:pt x="12" y="14"/>
                  </a:lnTo>
                  <a:lnTo>
                    <a:pt x="0" y="25"/>
                  </a:lnTo>
                  <a:lnTo>
                    <a:pt x="4" y="16"/>
                  </a:lnTo>
                  <a:lnTo>
                    <a:pt x="1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7" name="Freeform 1147">
              <a:extLst>
                <a:ext uri="{FF2B5EF4-FFF2-40B4-BE49-F238E27FC236}">
                  <a16:creationId xmlns:a16="http://schemas.microsoft.com/office/drawing/2014/main" id="{76FA6468-FD20-4890-BFFD-A2EF4B167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970"/>
              <a:ext cx="66" cy="44"/>
            </a:xfrm>
            <a:custGeom>
              <a:avLst/>
              <a:gdLst>
                <a:gd name="T0" fmla="*/ 6 w 65"/>
                <a:gd name="T1" fmla="*/ 0 h 40"/>
                <a:gd name="T2" fmla="*/ 60 w 65"/>
                <a:gd name="T3" fmla="*/ 3 h 40"/>
                <a:gd name="T4" fmla="*/ 65 w 65"/>
                <a:gd name="T5" fmla="*/ 12 h 40"/>
                <a:gd name="T6" fmla="*/ 63 w 65"/>
                <a:gd name="T7" fmla="*/ 36 h 40"/>
                <a:gd name="T8" fmla="*/ 45 w 65"/>
                <a:gd name="T9" fmla="*/ 40 h 40"/>
                <a:gd name="T10" fmla="*/ 2 w 65"/>
                <a:gd name="T11" fmla="*/ 34 h 40"/>
                <a:gd name="T12" fmla="*/ 0 w 65"/>
                <a:gd name="T13" fmla="*/ 28 h 40"/>
                <a:gd name="T14" fmla="*/ 44 w 65"/>
                <a:gd name="T15" fmla="*/ 31 h 40"/>
                <a:gd name="T16" fmla="*/ 45 w 65"/>
                <a:gd name="T17" fmla="*/ 10 h 40"/>
                <a:gd name="T18" fmla="*/ 8 w 65"/>
                <a:gd name="T19" fmla="*/ 7 h 40"/>
                <a:gd name="T20" fmla="*/ 1 w 65"/>
                <a:gd name="T21" fmla="*/ 17 h 40"/>
                <a:gd name="T22" fmla="*/ 1 w 65"/>
                <a:gd name="T23" fmla="*/ 5 h 40"/>
                <a:gd name="T24" fmla="*/ 6 w 65"/>
                <a:gd name="T25" fmla="*/ 0 h 40"/>
                <a:gd name="T26" fmla="*/ 6 w 65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40">
                  <a:moveTo>
                    <a:pt x="6" y="0"/>
                  </a:moveTo>
                  <a:lnTo>
                    <a:pt x="60" y="3"/>
                  </a:lnTo>
                  <a:lnTo>
                    <a:pt x="65" y="12"/>
                  </a:lnTo>
                  <a:lnTo>
                    <a:pt x="63" y="36"/>
                  </a:lnTo>
                  <a:lnTo>
                    <a:pt x="45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44" y="31"/>
                  </a:lnTo>
                  <a:lnTo>
                    <a:pt x="45" y="10"/>
                  </a:lnTo>
                  <a:lnTo>
                    <a:pt x="8" y="7"/>
                  </a:lnTo>
                  <a:lnTo>
                    <a:pt x="1" y="17"/>
                  </a:lnTo>
                  <a:lnTo>
                    <a:pt x="1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8" name="Freeform 1148">
              <a:extLst>
                <a:ext uri="{FF2B5EF4-FFF2-40B4-BE49-F238E27FC236}">
                  <a16:creationId xmlns:a16="http://schemas.microsoft.com/office/drawing/2014/main" id="{771181C4-EE48-43BA-A77D-C7F83BDB8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983"/>
              <a:ext cx="69" cy="35"/>
            </a:xfrm>
            <a:custGeom>
              <a:avLst/>
              <a:gdLst>
                <a:gd name="T0" fmla="*/ 7 w 67"/>
                <a:gd name="T1" fmla="*/ 0 h 38"/>
                <a:gd name="T2" fmla="*/ 61 w 67"/>
                <a:gd name="T3" fmla="*/ 2 h 38"/>
                <a:gd name="T4" fmla="*/ 67 w 67"/>
                <a:gd name="T5" fmla="*/ 12 h 38"/>
                <a:gd name="T6" fmla="*/ 64 w 67"/>
                <a:gd name="T7" fmla="*/ 36 h 38"/>
                <a:gd name="T8" fmla="*/ 47 w 67"/>
                <a:gd name="T9" fmla="*/ 38 h 38"/>
                <a:gd name="T10" fmla="*/ 4 w 67"/>
                <a:gd name="T11" fmla="*/ 34 h 38"/>
                <a:gd name="T12" fmla="*/ 0 w 67"/>
                <a:gd name="T13" fmla="*/ 26 h 38"/>
                <a:gd name="T14" fmla="*/ 46 w 67"/>
                <a:gd name="T15" fmla="*/ 30 h 38"/>
                <a:gd name="T16" fmla="*/ 47 w 67"/>
                <a:gd name="T17" fmla="*/ 10 h 38"/>
                <a:gd name="T18" fmla="*/ 8 w 67"/>
                <a:gd name="T19" fmla="*/ 6 h 38"/>
                <a:gd name="T20" fmla="*/ 3 w 67"/>
                <a:gd name="T21" fmla="*/ 16 h 38"/>
                <a:gd name="T22" fmla="*/ 3 w 67"/>
                <a:gd name="T23" fmla="*/ 5 h 38"/>
                <a:gd name="T24" fmla="*/ 7 w 67"/>
                <a:gd name="T25" fmla="*/ 0 h 38"/>
                <a:gd name="T26" fmla="*/ 7 w 67"/>
                <a:gd name="T2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8">
                  <a:moveTo>
                    <a:pt x="7" y="0"/>
                  </a:moveTo>
                  <a:lnTo>
                    <a:pt x="61" y="2"/>
                  </a:lnTo>
                  <a:lnTo>
                    <a:pt x="67" y="12"/>
                  </a:lnTo>
                  <a:lnTo>
                    <a:pt x="64" y="36"/>
                  </a:lnTo>
                  <a:lnTo>
                    <a:pt x="47" y="38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6" y="30"/>
                  </a:lnTo>
                  <a:lnTo>
                    <a:pt x="47" y="10"/>
                  </a:lnTo>
                  <a:lnTo>
                    <a:pt x="8" y="6"/>
                  </a:lnTo>
                  <a:lnTo>
                    <a:pt x="3" y="16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69" name="Freeform 1149">
              <a:extLst>
                <a:ext uri="{FF2B5EF4-FFF2-40B4-BE49-F238E27FC236}">
                  <a16:creationId xmlns:a16="http://schemas.microsoft.com/office/drawing/2014/main" id="{96665E47-0FFE-4D70-8417-89BF5FB07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992"/>
              <a:ext cx="69" cy="35"/>
            </a:xfrm>
            <a:custGeom>
              <a:avLst/>
              <a:gdLst>
                <a:gd name="T0" fmla="*/ 7 w 66"/>
                <a:gd name="T1" fmla="*/ 0 h 38"/>
                <a:gd name="T2" fmla="*/ 61 w 66"/>
                <a:gd name="T3" fmla="*/ 2 h 38"/>
                <a:gd name="T4" fmla="*/ 66 w 66"/>
                <a:gd name="T5" fmla="*/ 12 h 38"/>
                <a:gd name="T6" fmla="*/ 64 w 66"/>
                <a:gd name="T7" fmla="*/ 36 h 38"/>
                <a:gd name="T8" fmla="*/ 47 w 66"/>
                <a:gd name="T9" fmla="*/ 38 h 38"/>
                <a:gd name="T10" fmla="*/ 4 w 66"/>
                <a:gd name="T11" fmla="*/ 33 h 38"/>
                <a:gd name="T12" fmla="*/ 0 w 66"/>
                <a:gd name="T13" fmla="*/ 26 h 38"/>
                <a:gd name="T14" fmla="*/ 45 w 66"/>
                <a:gd name="T15" fmla="*/ 29 h 38"/>
                <a:gd name="T16" fmla="*/ 47 w 66"/>
                <a:gd name="T17" fmla="*/ 8 h 38"/>
                <a:gd name="T18" fmla="*/ 9 w 66"/>
                <a:gd name="T19" fmla="*/ 5 h 38"/>
                <a:gd name="T20" fmla="*/ 2 w 66"/>
                <a:gd name="T21" fmla="*/ 16 h 38"/>
                <a:gd name="T22" fmla="*/ 2 w 66"/>
                <a:gd name="T23" fmla="*/ 4 h 38"/>
                <a:gd name="T24" fmla="*/ 7 w 66"/>
                <a:gd name="T25" fmla="*/ 0 h 38"/>
                <a:gd name="T26" fmla="*/ 7 w 66"/>
                <a:gd name="T2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38">
                  <a:moveTo>
                    <a:pt x="7" y="0"/>
                  </a:moveTo>
                  <a:lnTo>
                    <a:pt x="61" y="2"/>
                  </a:lnTo>
                  <a:lnTo>
                    <a:pt x="66" y="12"/>
                  </a:lnTo>
                  <a:lnTo>
                    <a:pt x="64" y="36"/>
                  </a:lnTo>
                  <a:lnTo>
                    <a:pt x="47" y="38"/>
                  </a:lnTo>
                  <a:lnTo>
                    <a:pt x="4" y="33"/>
                  </a:lnTo>
                  <a:lnTo>
                    <a:pt x="0" y="26"/>
                  </a:lnTo>
                  <a:lnTo>
                    <a:pt x="45" y="29"/>
                  </a:lnTo>
                  <a:lnTo>
                    <a:pt x="47" y="8"/>
                  </a:lnTo>
                  <a:lnTo>
                    <a:pt x="9" y="5"/>
                  </a:lnTo>
                  <a:lnTo>
                    <a:pt x="2" y="16"/>
                  </a:lnTo>
                  <a:lnTo>
                    <a:pt x="2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0" name="Freeform 1150">
              <a:extLst>
                <a:ext uri="{FF2B5EF4-FFF2-40B4-BE49-F238E27FC236}">
                  <a16:creationId xmlns:a16="http://schemas.microsoft.com/office/drawing/2014/main" id="{F7B96DE9-9E38-43CD-B063-A21437736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996"/>
              <a:ext cx="66" cy="39"/>
            </a:xfrm>
            <a:custGeom>
              <a:avLst/>
              <a:gdLst>
                <a:gd name="T0" fmla="*/ 7 w 65"/>
                <a:gd name="T1" fmla="*/ 0 h 39"/>
                <a:gd name="T2" fmla="*/ 61 w 65"/>
                <a:gd name="T3" fmla="*/ 2 h 39"/>
                <a:gd name="T4" fmla="*/ 65 w 65"/>
                <a:gd name="T5" fmla="*/ 12 h 39"/>
                <a:gd name="T6" fmla="*/ 64 w 65"/>
                <a:gd name="T7" fmla="*/ 35 h 39"/>
                <a:gd name="T8" fmla="*/ 45 w 65"/>
                <a:gd name="T9" fmla="*/ 39 h 39"/>
                <a:gd name="T10" fmla="*/ 2 w 65"/>
                <a:gd name="T11" fmla="*/ 33 h 39"/>
                <a:gd name="T12" fmla="*/ 0 w 65"/>
                <a:gd name="T13" fmla="*/ 27 h 39"/>
                <a:gd name="T14" fmla="*/ 45 w 65"/>
                <a:gd name="T15" fmla="*/ 30 h 39"/>
                <a:gd name="T16" fmla="*/ 45 w 65"/>
                <a:gd name="T17" fmla="*/ 9 h 39"/>
                <a:gd name="T18" fmla="*/ 8 w 65"/>
                <a:gd name="T19" fmla="*/ 6 h 39"/>
                <a:gd name="T20" fmla="*/ 2 w 65"/>
                <a:gd name="T21" fmla="*/ 17 h 39"/>
                <a:gd name="T22" fmla="*/ 2 w 65"/>
                <a:gd name="T23" fmla="*/ 5 h 39"/>
                <a:gd name="T24" fmla="*/ 7 w 65"/>
                <a:gd name="T25" fmla="*/ 0 h 39"/>
                <a:gd name="T26" fmla="*/ 7 w 65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9">
                  <a:moveTo>
                    <a:pt x="7" y="0"/>
                  </a:moveTo>
                  <a:lnTo>
                    <a:pt x="61" y="2"/>
                  </a:lnTo>
                  <a:lnTo>
                    <a:pt x="65" y="12"/>
                  </a:lnTo>
                  <a:lnTo>
                    <a:pt x="64" y="35"/>
                  </a:lnTo>
                  <a:lnTo>
                    <a:pt x="45" y="39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45" y="30"/>
                  </a:lnTo>
                  <a:lnTo>
                    <a:pt x="45" y="9"/>
                  </a:lnTo>
                  <a:lnTo>
                    <a:pt x="8" y="6"/>
                  </a:lnTo>
                  <a:lnTo>
                    <a:pt x="2" y="17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1" name="Freeform 1151">
              <a:extLst>
                <a:ext uri="{FF2B5EF4-FFF2-40B4-BE49-F238E27FC236}">
                  <a16:creationId xmlns:a16="http://schemas.microsoft.com/office/drawing/2014/main" id="{1244C9ED-DE85-4A95-AC1E-A70966398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3092"/>
              <a:ext cx="66" cy="39"/>
            </a:xfrm>
            <a:custGeom>
              <a:avLst/>
              <a:gdLst>
                <a:gd name="T0" fmla="*/ 6 w 65"/>
                <a:gd name="T1" fmla="*/ 0 h 39"/>
                <a:gd name="T2" fmla="*/ 60 w 65"/>
                <a:gd name="T3" fmla="*/ 3 h 39"/>
                <a:gd name="T4" fmla="*/ 65 w 65"/>
                <a:gd name="T5" fmla="*/ 12 h 39"/>
                <a:gd name="T6" fmla="*/ 64 w 65"/>
                <a:gd name="T7" fmla="*/ 36 h 39"/>
                <a:gd name="T8" fmla="*/ 46 w 65"/>
                <a:gd name="T9" fmla="*/ 39 h 39"/>
                <a:gd name="T10" fmla="*/ 3 w 65"/>
                <a:gd name="T11" fmla="*/ 34 h 39"/>
                <a:gd name="T12" fmla="*/ 0 w 65"/>
                <a:gd name="T13" fmla="*/ 26 h 39"/>
                <a:gd name="T14" fmla="*/ 45 w 65"/>
                <a:gd name="T15" fmla="*/ 31 h 39"/>
                <a:gd name="T16" fmla="*/ 46 w 65"/>
                <a:gd name="T17" fmla="*/ 10 h 39"/>
                <a:gd name="T18" fmla="*/ 8 w 65"/>
                <a:gd name="T19" fmla="*/ 7 h 39"/>
                <a:gd name="T20" fmla="*/ 2 w 65"/>
                <a:gd name="T21" fmla="*/ 17 h 39"/>
                <a:gd name="T22" fmla="*/ 2 w 65"/>
                <a:gd name="T23" fmla="*/ 5 h 39"/>
                <a:gd name="T24" fmla="*/ 6 w 65"/>
                <a:gd name="T25" fmla="*/ 0 h 39"/>
                <a:gd name="T26" fmla="*/ 6 w 65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9">
                  <a:moveTo>
                    <a:pt x="6" y="0"/>
                  </a:moveTo>
                  <a:lnTo>
                    <a:pt x="60" y="3"/>
                  </a:lnTo>
                  <a:lnTo>
                    <a:pt x="65" y="12"/>
                  </a:lnTo>
                  <a:lnTo>
                    <a:pt x="64" y="36"/>
                  </a:lnTo>
                  <a:lnTo>
                    <a:pt x="46" y="39"/>
                  </a:lnTo>
                  <a:lnTo>
                    <a:pt x="3" y="34"/>
                  </a:lnTo>
                  <a:lnTo>
                    <a:pt x="0" y="26"/>
                  </a:lnTo>
                  <a:lnTo>
                    <a:pt x="45" y="31"/>
                  </a:lnTo>
                  <a:lnTo>
                    <a:pt x="46" y="10"/>
                  </a:lnTo>
                  <a:lnTo>
                    <a:pt x="8" y="7"/>
                  </a:lnTo>
                  <a:lnTo>
                    <a:pt x="2" y="17"/>
                  </a:lnTo>
                  <a:lnTo>
                    <a:pt x="2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2" name="Freeform 1152">
              <a:extLst>
                <a:ext uri="{FF2B5EF4-FFF2-40B4-BE49-F238E27FC236}">
                  <a16:creationId xmlns:a16="http://schemas.microsoft.com/office/drawing/2014/main" id="{4E19F8B9-BC1F-4608-B8DE-5EDA048A0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101"/>
              <a:ext cx="62" cy="39"/>
            </a:xfrm>
            <a:custGeom>
              <a:avLst/>
              <a:gdLst>
                <a:gd name="T0" fmla="*/ 5 w 65"/>
                <a:gd name="T1" fmla="*/ 0 h 39"/>
                <a:gd name="T2" fmla="*/ 59 w 65"/>
                <a:gd name="T3" fmla="*/ 2 h 39"/>
                <a:gd name="T4" fmla="*/ 65 w 65"/>
                <a:gd name="T5" fmla="*/ 11 h 39"/>
                <a:gd name="T6" fmla="*/ 62 w 65"/>
                <a:gd name="T7" fmla="*/ 35 h 39"/>
                <a:gd name="T8" fmla="*/ 45 w 65"/>
                <a:gd name="T9" fmla="*/ 39 h 39"/>
                <a:gd name="T10" fmla="*/ 2 w 65"/>
                <a:gd name="T11" fmla="*/ 33 h 39"/>
                <a:gd name="T12" fmla="*/ 0 w 65"/>
                <a:gd name="T13" fmla="*/ 26 h 39"/>
                <a:gd name="T14" fmla="*/ 44 w 65"/>
                <a:gd name="T15" fmla="*/ 30 h 39"/>
                <a:gd name="T16" fmla="*/ 45 w 65"/>
                <a:gd name="T17" fmla="*/ 9 h 39"/>
                <a:gd name="T18" fmla="*/ 7 w 65"/>
                <a:gd name="T19" fmla="*/ 6 h 39"/>
                <a:gd name="T20" fmla="*/ 1 w 65"/>
                <a:gd name="T21" fmla="*/ 15 h 39"/>
                <a:gd name="T22" fmla="*/ 1 w 65"/>
                <a:gd name="T23" fmla="*/ 4 h 39"/>
                <a:gd name="T24" fmla="*/ 5 w 65"/>
                <a:gd name="T25" fmla="*/ 0 h 39"/>
                <a:gd name="T26" fmla="*/ 5 w 65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9">
                  <a:moveTo>
                    <a:pt x="5" y="0"/>
                  </a:moveTo>
                  <a:lnTo>
                    <a:pt x="59" y="2"/>
                  </a:lnTo>
                  <a:lnTo>
                    <a:pt x="65" y="11"/>
                  </a:lnTo>
                  <a:lnTo>
                    <a:pt x="62" y="35"/>
                  </a:lnTo>
                  <a:lnTo>
                    <a:pt x="45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44" y="30"/>
                  </a:lnTo>
                  <a:lnTo>
                    <a:pt x="45" y="9"/>
                  </a:lnTo>
                  <a:lnTo>
                    <a:pt x="7" y="6"/>
                  </a:lnTo>
                  <a:lnTo>
                    <a:pt x="1" y="15"/>
                  </a:lnTo>
                  <a:lnTo>
                    <a:pt x="1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3" name="Freeform 1153">
              <a:extLst>
                <a:ext uri="{FF2B5EF4-FFF2-40B4-BE49-F238E27FC236}">
                  <a16:creationId xmlns:a16="http://schemas.microsoft.com/office/drawing/2014/main" id="{8ACAA7F1-E20E-43E3-8128-8A254DBCB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329"/>
              <a:ext cx="38" cy="18"/>
            </a:xfrm>
            <a:custGeom>
              <a:avLst/>
              <a:gdLst>
                <a:gd name="T0" fmla="*/ 4 w 37"/>
                <a:gd name="T1" fmla="*/ 0 h 14"/>
                <a:gd name="T2" fmla="*/ 36 w 37"/>
                <a:gd name="T3" fmla="*/ 4 h 14"/>
                <a:gd name="T4" fmla="*/ 37 w 37"/>
                <a:gd name="T5" fmla="*/ 14 h 14"/>
                <a:gd name="T6" fmla="*/ 0 w 37"/>
                <a:gd name="T7" fmla="*/ 9 h 14"/>
                <a:gd name="T8" fmla="*/ 4 w 37"/>
                <a:gd name="T9" fmla="*/ 0 h 14"/>
                <a:gd name="T10" fmla="*/ 4 w 3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4">
                  <a:moveTo>
                    <a:pt x="4" y="0"/>
                  </a:moveTo>
                  <a:lnTo>
                    <a:pt x="36" y="4"/>
                  </a:lnTo>
                  <a:lnTo>
                    <a:pt x="37" y="14"/>
                  </a:lnTo>
                  <a:lnTo>
                    <a:pt x="0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4" name="Freeform 1154">
              <a:extLst>
                <a:ext uri="{FF2B5EF4-FFF2-40B4-BE49-F238E27FC236}">
                  <a16:creationId xmlns:a16="http://schemas.microsoft.com/office/drawing/2014/main" id="{9A11794F-1E51-45D7-9298-6781FF43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3355"/>
              <a:ext cx="52" cy="18"/>
            </a:xfrm>
            <a:custGeom>
              <a:avLst/>
              <a:gdLst>
                <a:gd name="T0" fmla="*/ 8 w 54"/>
                <a:gd name="T1" fmla="*/ 0 h 17"/>
                <a:gd name="T2" fmla="*/ 0 w 54"/>
                <a:gd name="T3" fmla="*/ 10 h 17"/>
                <a:gd name="T4" fmla="*/ 54 w 54"/>
                <a:gd name="T5" fmla="*/ 17 h 17"/>
                <a:gd name="T6" fmla="*/ 51 w 54"/>
                <a:gd name="T7" fmla="*/ 5 h 17"/>
                <a:gd name="T8" fmla="*/ 8 w 54"/>
                <a:gd name="T9" fmla="*/ 0 h 17"/>
                <a:gd name="T10" fmla="*/ 8 w 5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7">
                  <a:moveTo>
                    <a:pt x="8" y="0"/>
                  </a:moveTo>
                  <a:lnTo>
                    <a:pt x="0" y="10"/>
                  </a:lnTo>
                  <a:lnTo>
                    <a:pt x="54" y="17"/>
                  </a:lnTo>
                  <a:lnTo>
                    <a:pt x="51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5" name="Freeform 1155">
              <a:extLst>
                <a:ext uri="{FF2B5EF4-FFF2-40B4-BE49-F238E27FC236}">
                  <a16:creationId xmlns:a16="http://schemas.microsoft.com/office/drawing/2014/main" id="{90DFDCEE-87F3-403E-9E62-A6A706C7F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381"/>
              <a:ext cx="73" cy="22"/>
            </a:xfrm>
            <a:custGeom>
              <a:avLst/>
              <a:gdLst>
                <a:gd name="T0" fmla="*/ 8 w 73"/>
                <a:gd name="T1" fmla="*/ 0 h 20"/>
                <a:gd name="T2" fmla="*/ 0 w 73"/>
                <a:gd name="T3" fmla="*/ 10 h 20"/>
                <a:gd name="T4" fmla="*/ 73 w 73"/>
                <a:gd name="T5" fmla="*/ 20 h 20"/>
                <a:gd name="T6" fmla="*/ 72 w 73"/>
                <a:gd name="T7" fmla="*/ 9 h 20"/>
                <a:gd name="T8" fmla="*/ 8 w 73"/>
                <a:gd name="T9" fmla="*/ 0 h 20"/>
                <a:gd name="T10" fmla="*/ 8 w 73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0">
                  <a:moveTo>
                    <a:pt x="8" y="0"/>
                  </a:moveTo>
                  <a:lnTo>
                    <a:pt x="0" y="10"/>
                  </a:lnTo>
                  <a:lnTo>
                    <a:pt x="73" y="20"/>
                  </a:lnTo>
                  <a:lnTo>
                    <a:pt x="72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6" name="Freeform 1156">
              <a:extLst>
                <a:ext uri="{FF2B5EF4-FFF2-40B4-BE49-F238E27FC236}">
                  <a16:creationId xmlns:a16="http://schemas.microsoft.com/office/drawing/2014/main" id="{FCC8B1DE-FC43-48C2-953C-24AE81F7F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257"/>
              <a:ext cx="24" cy="31"/>
            </a:xfrm>
            <a:custGeom>
              <a:avLst/>
              <a:gdLst>
                <a:gd name="T0" fmla="*/ 3 w 26"/>
                <a:gd name="T1" fmla="*/ 3 h 28"/>
                <a:gd name="T2" fmla="*/ 0 w 26"/>
                <a:gd name="T3" fmla="*/ 13 h 28"/>
                <a:gd name="T4" fmla="*/ 2 w 26"/>
                <a:gd name="T5" fmla="*/ 22 h 28"/>
                <a:gd name="T6" fmla="*/ 11 w 26"/>
                <a:gd name="T7" fmla="*/ 28 h 28"/>
                <a:gd name="T8" fmla="*/ 21 w 26"/>
                <a:gd name="T9" fmla="*/ 24 h 28"/>
                <a:gd name="T10" fmla="*/ 26 w 26"/>
                <a:gd name="T11" fmla="*/ 15 h 28"/>
                <a:gd name="T12" fmla="*/ 26 w 26"/>
                <a:gd name="T13" fmla="*/ 9 h 28"/>
                <a:gd name="T14" fmla="*/ 21 w 26"/>
                <a:gd name="T15" fmla="*/ 2 h 28"/>
                <a:gd name="T16" fmla="*/ 11 w 26"/>
                <a:gd name="T17" fmla="*/ 0 h 28"/>
                <a:gd name="T18" fmla="*/ 16 w 26"/>
                <a:gd name="T19" fmla="*/ 9 h 28"/>
                <a:gd name="T20" fmla="*/ 16 w 26"/>
                <a:gd name="T21" fmla="*/ 15 h 28"/>
                <a:gd name="T22" fmla="*/ 11 w 26"/>
                <a:gd name="T23" fmla="*/ 19 h 28"/>
                <a:gd name="T24" fmla="*/ 6 w 26"/>
                <a:gd name="T25" fmla="*/ 13 h 28"/>
                <a:gd name="T26" fmla="*/ 7 w 26"/>
                <a:gd name="T27" fmla="*/ 8 h 28"/>
                <a:gd name="T28" fmla="*/ 3 w 26"/>
                <a:gd name="T29" fmla="*/ 3 h 28"/>
                <a:gd name="T30" fmla="*/ 3 w 26"/>
                <a:gd name="T3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8">
                  <a:moveTo>
                    <a:pt x="3" y="3"/>
                  </a:moveTo>
                  <a:lnTo>
                    <a:pt x="0" y="13"/>
                  </a:lnTo>
                  <a:lnTo>
                    <a:pt x="2" y="22"/>
                  </a:lnTo>
                  <a:lnTo>
                    <a:pt x="11" y="28"/>
                  </a:lnTo>
                  <a:lnTo>
                    <a:pt x="21" y="24"/>
                  </a:lnTo>
                  <a:lnTo>
                    <a:pt x="26" y="15"/>
                  </a:lnTo>
                  <a:lnTo>
                    <a:pt x="26" y="9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16" y="15"/>
                  </a:lnTo>
                  <a:lnTo>
                    <a:pt x="11" y="19"/>
                  </a:lnTo>
                  <a:lnTo>
                    <a:pt x="6" y="13"/>
                  </a:lnTo>
                  <a:lnTo>
                    <a:pt x="7" y="8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7" name="Freeform 1157">
              <a:extLst>
                <a:ext uri="{FF2B5EF4-FFF2-40B4-BE49-F238E27FC236}">
                  <a16:creationId xmlns:a16="http://schemas.microsoft.com/office/drawing/2014/main" id="{45F53717-231D-4F2C-A09D-455E1DACE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322"/>
              <a:ext cx="100" cy="79"/>
            </a:xfrm>
            <a:custGeom>
              <a:avLst/>
              <a:gdLst>
                <a:gd name="T0" fmla="*/ 99 w 99"/>
                <a:gd name="T1" fmla="*/ 9 h 81"/>
                <a:gd name="T2" fmla="*/ 83 w 99"/>
                <a:gd name="T3" fmla="*/ 5 h 81"/>
                <a:gd name="T4" fmla="*/ 79 w 99"/>
                <a:gd name="T5" fmla="*/ 68 h 81"/>
                <a:gd name="T6" fmla="*/ 36 w 99"/>
                <a:gd name="T7" fmla="*/ 67 h 81"/>
                <a:gd name="T8" fmla="*/ 23 w 99"/>
                <a:gd name="T9" fmla="*/ 66 h 81"/>
                <a:gd name="T10" fmla="*/ 14 w 99"/>
                <a:gd name="T11" fmla="*/ 59 h 81"/>
                <a:gd name="T12" fmla="*/ 11 w 99"/>
                <a:gd name="T13" fmla="*/ 49 h 81"/>
                <a:gd name="T14" fmla="*/ 10 w 99"/>
                <a:gd name="T15" fmla="*/ 37 h 81"/>
                <a:gd name="T16" fmla="*/ 12 w 99"/>
                <a:gd name="T17" fmla="*/ 23 h 81"/>
                <a:gd name="T18" fmla="*/ 17 w 99"/>
                <a:gd name="T19" fmla="*/ 12 h 81"/>
                <a:gd name="T20" fmla="*/ 26 w 99"/>
                <a:gd name="T21" fmla="*/ 8 h 81"/>
                <a:gd name="T22" fmla="*/ 79 w 99"/>
                <a:gd name="T23" fmla="*/ 8 h 81"/>
                <a:gd name="T24" fmla="*/ 78 w 99"/>
                <a:gd name="T25" fmla="*/ 4 h 81"/>
                <a:gd name="T26" fmla="*/ 25 w 99"/>
                <a:gd name="T27" fmla="*/ 0 h 81"/>
                <a:gd name="T28" fmla="*/ 13 w 99"/>
                <a:gd name="T29" fmla="*/ 3 h 81"/>
                <a:gd name="T30" fmla="*/ 6 w 99"/>
                <a:gd name="T31" fmla="*/ 12 h 81"/>
                <a:gd name="T32" fmla="*/ 2 w 99"/>
                <a:gd name="T33" fmla="*/ 23 h 81"/>
                <a:gd name="T34" fmla="*/ 0 w 99"/>
                <a:gd name="T35" fmla="*/ 37 h 81"/>
                <a:gd name="T36" fmla="*/ 1 w 99"/>
                <a:gd name="T37" fmla="*/ 49 h 81"/>
                <a:gd name="T38" fmla="*/ 4 w 99"/>
                <a:gd name="T39" fmla="*/ 57 h 81"/>
                <a:gd name="T40" fmla="*/ 10 w 99"/>
                <a:gd name="T41" fmla="*/ 66 h 81"/>
                <a:gd name="T42" fmla="*/ 17 w 99"/>
                <a:gd name="T43" fmla="*/ 71 h 81"/>
                <a:gd name="T44" fmla="*/ 29 w 99"/>
                <a:gd name="T45" fmla="*/ 75 h 81"/>
                <a:gd name="T46" fmla="*/ 45 w 99"/>
                <a:gd name="T47" fmla="*/ 77 h 81"/>
                <a:gd name="T48" fmla="*/ 98 w 99"/>
                <a:gd name="T49" fmla="*/ 81 h 81"/>
                <a:gd name="T50" fmla="*/ 99 w 99"/>
                <a:gd name="T51" fmla="*/ 9 h 81"/>
                <a:gd name="T52" fmla="*/ 99 w 99"/>
                <a:gd name="T53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81">
                  <a:moveTo>
                    <a:pt x="99" y="9"/>
                  </a:moveTo>
                  <a:lnTo>
                    <a:pt x="83" y="5"/>
                  </a:lnTo>
                  <a:lnTo>
                    <a:pt x="79" y="68"/>
                  </a:lnTo>
                  <a:lnTo>
                    <a:pt x="36" y="67"/>
                  </a:lnTo>
                  <a:lnTo>
                    <a:pt x="23" y="66"/>
                  </a:lnTo>
                  <a:lnTo>
                    <a:pt x="14" y="59"/>
                  </a:lnTo>
                  <a:lnTo>
                    <a:pt x="11" y="49"/>
                  </a:lnTo>
                  <a:lnTo>
                    <a:pt x="10" y="37"/>
                  </a:lnTo>
                  <a:lnTo>
                    <a:pt x="12" y="23"/>
                  </a:lnTo>
                  <a:lnTo>
                    <a:pt x="17" y="12"/>
                  </a:lnTo>
                  <a:lnTo>
                    <a:pt x="26" y="8"/>
                  </a:lnTo>
                  <a:lnTo>
                    <a:pt x="79" y="8"/>
                  </a:lnTo>
                  <a:lnTo>
                    <a:pt x="78" y="4"/>
                  </a:lnTo>
                  <a:lnTo>
                    <a:pt x="25" y="0"/>
                  </a:lnTo>
                  <a:lnTo>
                    <a:pt x="13" y="3"/>
                  </a:lnTo>
                  <a:lnTo>
                    <a:pt x="6" y="12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1" y="49"/>
                  </a:lnTo>
                  <a:lnTo>
                    <a:pt x="4" y="57"/>
                  </a:lnTo>
                  <a:lnTo>
                    <a:pt x="10" y="66"/>
                  </a:lnTo>
                  <a:lnTo>
                    <a:pt x="17" y="71"/>
                  </a:lnTo>
                  <a:lnTo>
                    <a:pt x="29" y="75"/>
                  </a:lnTo>
                  <a:lnTo>
                    <a:pt x="45" y="77"/>
                  </a:lnTo>
                  <a:lnTo>
                    <a:pt x="98" y="81"/>
                  </a:lnTo>
                  <a:lnTo>
                    <a:pt x="99" y="9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8" name="Freeform 1158">
              <a:extLst>
                <a:ext uri="{FF2B5EF4-FFF2-40B4-BE49-F238E27FC236}">
                  <a16:creationId xmlns:a16="http://schemas.microsoft.com/office/drawing/2014/main" id="{C5200698-8856-4882-94F7-E5C8796AB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331"/>
              <a:ext cx="100" cy="79"/>
            </a:xfrm>
            <a:custGeom>
              <a:avLst/>
              <a:gdLst>
                <a:gd name="T0" fmla="*/ 4 w 101"/>
                <a:gd name="T1" fmla="*/ 6 h 79"/>
                <a:gd name="T2" fmla="*/ 9 w 101"/>
                <a:gd name="T3" fmla="*/ 2 h 79"/>
                <a:gd name="T4" fmla="*/ 5 w 101"/>
                <a:gd name="T5" fmla="*/ 65 h 79"/>
                <a:gd name="T6" fmla="*/ 29 w 101"/>
                <a:gd name="T7" fmla="*/ 66 h 79"/>
                <a:gd name="T8" fmla="*/ 64 w 101"/>
                <a:gd name="T9" fmla="*/ 69 h 79"/>
                <a:gd name="T10" fmla="*/ 79 w 101"/>
                <a:gd name="T11" fmla="*/ 62 h 79"/>
                <a:gd name="T12" fmla="*/ 83 w 101"/>
                <a:gd name="T13" fmla="*/ 52 h 79"/>
                <a:gd name="T14" fmla="*/ 83 w 101"/>
                <a:gd name="T15" fmla="*/ 40 h 79"/>
                <a:gd name="T16" fmla="*/ 83 w 101"/>
                <a:gd name="T17" fmla="*/ 26 h 79"/>
                <a:gd name="T18" fmla="*/ 78 w 101"/>
                <a:gd name="T19" fmla="*/ 16 h 79"/>
                <a:gd name="T20" fmla="*/ 65 w 101"/>
                <a:gd name="T21" fmla="*/ 7 h 79"/>
                <a:gd name="T22" fmla="*/ 9 w 101"/>
                <a:gd name="T23" fmla="*/ 1 h 79"/>
                <a:gd name="T24" fmla="*/ 26 w 101"/>
                <a:gd name="T25" fmla="*/ 0 h 79"/>
                <a:gd name="T26" fmla="*/ 78 w 101"/>
                <a:gd name="T27" fmla="*/ 3 h 79"/>
                <a:gd name="T28" fmla="*/ 90 w 101"/>
                <a:gd name="T29" fmla="*/ 7 h 79"/>
                <a:gd name="T30" fmla="*/ 96 w 101"/>
                <a:gd name="T31" fmla="*/ 17 h 79"/>
                <a:gd name="T32" fmla="*/ 100 w 101"/>
                <a:gd name="T33" fmla="*/ 28 h 79"/>
                <a:gd name="T34" fmla="*/ 101 w 101"/>
                <a:gd name="T35" fmla="*/ 43 h 79"/>
                <a:gd name="T36" fmla="*/ 98 w 101"/>
                <a:gd name="T37" fmla="*/ 54 h 79"/>
                <a:gd name="T38" fmla="*/ 96 w 101"/>
                <a:gd name="T39" fmla="*/ 62 h 79"/>
                <a:gd name="T40" fmla="*/ 90 w 101"/>
                <a:gd name="T41" fmla="*/ 70 h 79"/>
                <a:gd name="T42" fmla="*/ 81 w 101"/>
                <a:gd name="T43" fmla="*/ 76 h 79"/>
                <a:gd name="T44" fmla="*/ 73 w 101"/>
                <a:gd name="T45" fmla="*/ 79 h 79"/>
                <a:gd name="T46" fmla="*/ 51 w 101"/>
                <a:gd name="T47" fmla="*/ 79 h 79"/>
                <a:gd name="T48" fmla="*/ 0 w 101"/>
                <a:gd name="T49" fmla="*/ 74 h 79"/>
                <a:gd name="T50" fmla="*/ 4 w 101"/>
                <a:gd name="T51" fmla="*/ 6 h 79"/>
                <a:gd name="T52" fmla="*/ 4 w 101"/>
                <a:gd name="T53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79">
                  <a:moveTo>
                    <a:pt x="4" y="6"/>
                  </a:moveTo>
                  <a:lnTo>
                    <a:pt x="9" y="2"/>
                  </a:lnTo>
                  <a:lnTo>
                    <a:pt x="5" y="65"/>
                  </a:lnTo>
                  <a:lnTo>
                    <a:pt x="29" y="66"/>
                  </a:lnTo>
                  <a:lnTo>
                    <a:pt x="64" y="69"/>
                  </a:lnTo>
                  <a:lnTo>
                    <a:pt x="79" y="62"/>
                  </a:lnTo>
                  <a:lnTo>
                    <a:pt x="83" y="52"/>
                  </a:lnTo>
                  <a:lnTo>
                    <a:pt x="83" y="40"/>
                  </a:lnTo>
                  <a:lnTo>
                    <a:pt x="83" y="26"/>
                  </a:lnTo>
                  <a:lnTo>
                    <a:pt x="78" y="16"/>
                  </a:lnTo>
                  <a:lnTo>
                    <a:pt x="65" y="7"/>
                  </a:lnTo>
                  <a:lnTo>
                    <a:pt x="9" y="1"/>
                  </a:lnTo>
                  <a:lnTo>
                    <a:pt x="26" y="0"/>
                  </a:lnTo>
                  <a:lnTo>
                    <a:pt x="78" y="3"/>
                  </a:lnTo>
                  <a:lnTo>
                    <a:pt x="90" y="7"/>
                  </a:lnTo>
                  <a:lnTo>
                    <a:pt x="96" y="17"/>
                  </a:lnTo>
                  <a:lnTo>
                    <a:pt x="100" y="28"/>
                  </a:lnTo>
                  <a:lnTo>
                    <a:pt x="101" y="43"/>
                  </a:lnTo>
                  <a:lnTo>
                    <a:pt x="98" y="54"/>
                  </a:lnTo>
                  <a:lnTo>
                    <a:pt x="96" y="62"/>
                  </a:lnTo>
                  <a:lnTo>
                    <a:pt x="90" y="70"/>
                  </a:lnTo>
                  <a:lnTo>
                    <a:pt x="81" y="76"/>
                  </a:lnTo>
                  <a:lnTo>
                    <a:pt x="73" y="79"/>
                  </a:lnTo>
                  <a:lnTo>
                    <a:pt x="51" y="79"/>
                  </a:lnTo>
                  <a:lnTo>
                    <a:pt x="0" y="7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79" name="Freeform 1159">
              <a:extLst>
                <a:ext uri="{FF2B5EF4-FFF2-40B4-BE49-F238E27FC236}">
                  <a16:creationId xmlns:a16="http://schemas.microsoft.com/office/drawing/2014/main" id="{6CAE6C90-0378-4216-B2E5-220687A15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152"/>
              <a:ext cx="93" cy="179"/>
            </a:xfrm>
            <a:custGeom>
              <a:avLst/>
              <a:gdLst>
                <a:gd name="T0" fmla="*/ 3 w 95"/>
                <a:gd name="T1" fmla="*/ 63 h 179"/>
                <a:gd name="T2" fmla="*/ 0 w 95"/>
                <a:gd name="T3" fmla="*/ 0 h 179"/>
                <a:gd name="T4" fmla="*/ 10 w 95"/>
                <a:gd name="T5" fmla="*/ 6 h 179"/>
                <a:gd name="T6" fmla="*/ 70 w 95"/>
                <a:gd name="T7" fmla="*/ 46 h 179"/>
                <a:gd name="T8" fmla="*/ 95 w 95"/>
                <a:gd name="T9" fmla="*/ 68 h 179"/>
                <a:gd name="T10" fmla="*/ 55 w 95"/>
                <a:gd name="T11" fmla="*/ 57 h 179"/>
                <a:gd name="T12" fmla="*/ 29 w 95"/>
                <a:gd name="T13" fmla="*/ 43 h 179"/>
                <a:gd name="T14" fmla="*/ 17 w 95"/>
                <a:gd name="T15" fmla="*/ 35 h 179"/>
                <a:gd name="T16" fmla="*/ 15 w 95"/>
                <a:gd name="T17" fmla="*/ 60 h 179"/>
                <a:gd name="T18" fmla="*/ 12 w 95"/>
                <a:gd name="T19" fmla="*/ 179 h 179"/>
                <a:gd name="T20" fmla="*/ 3 w 95"/>
                <a:gd name="T21" fmla="*/ 63 h 179"/>
                <a:gd name="T22" fmla="*/ 3 w 95"/>
                <a:gd name="T23" fmla="*/ 6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79">
                  <a:moveTo>
                    <a:pt x="3" y="63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70" y="46"/>
                  </a:lnTo>
                  <a:lnTo>
                    <a:pt x="95" y="68"/>
                  </a:lnTo>
                  <a:lnTo>
                    <a:pt x="55" y="57"/>
                  </a:lnTo>
                  <a:lnTo>
                    <a:pt x="29" y="43"/>
                  </a:lnTo>
                  <a:lnTo>
                    <a:pt x="17" y="35"/>
                  </a:lnTo>
                  <a:lnTo>
                    <a:pt x="15" y="60"/>
                  </a:lnTo>
                  <a:lnTo>
                    <a:pt x="12" y="179"/>
                  </a:lnTo>
                  <a:lnTo>
                    <a:pt x="3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80" name="Freeform 1160">
              <a:extLst>
                <a:ext uri="{FF2B5EF4-FFF2-40B4-BE49-F238E27FC236}">
                  <a16:creationId xmlns:a16="http://schemas.microsoft.com/office/drawing/2014/main" id="{DA5D09FE-C496-4CC4-94A9-19F133A3E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217"/>
              <a:ext cx="249" cy="166"/>
            </a:xfrm>
            <a:custGeom>
              <a:avLst/>
              <a:gdLst>
                <a:gd name="T0" fmla="*/ 4 w 247"/>
                <a:gd name="T1" fmla="*/ 9 h 166"/>
                <a:gd name="T2" fmla="*/ 5 w 247"/>
                <a:gd name="T3" fmla="*/ 40 h 166"/>
                <a:gd name="T4" fmla="*/ 4 w 247"/>
                <a:gd name="T5" fmla="*/ 71 h 166"/>
                <a:gd name="T6" fmla="*/ 3 w 247"/>
                <a:gd name="T7" fmla="*/ 104 h 166"/>
                <a:gd name="T8" fmla="*/ 17 w 247"/>
                <a:gd name="T9" fmla="*/ 86 h 166"/>
                <a:gd name="T10" fmla="*/ 36 w 247"/>
                <a:gd name="T11" fmla="*/ 85 h 166"/>
                <a:gd name="T12" fmla="*/ 77 w 247"/>
                <a:gd name="T13" fmla="*/ 91 h 166"/>
                <a:gd name="T14" fmla="*/ 104 w 247"/>
                <a:gd name="T15" fmla="*/ 96 h 166"/>
                <a:gd name="T16" fmla="*/ 113 w 247"/>
                <a:gd name="T17" fmla="*/ 110 h 166"/>
                <a:gd name="T18" fmla="*/ 113 w 247"/>
                <a:gd name="T19" fmla="*/ 166 h 166"/>
                <a:gd name="T20" fmla="*/ 118 w 247"/>
                <a:gd name="T21" fmla="*/ 138 h 166"/>
                <a:gd name="T22" fmla="*/ 122 w 247"/>
                <a:gd name="T23" fmla="*/ 96 h 166"/>
                <a:gd name="T24" fmla="*/ 144 w 247"/>
                <a:gd name="T25" fmla="*/ 95 h 166"/>
                <a:gd name="T26" fmla="*/ 178 w 247"/>
                <a:gd name="T27" fmla="*/ 95 h 166"/>
                <a:gd name="T28" fmla="*/ 206 w 247"/>
                <a:gd name="T29" fmla="*/ 97 h 166"/>
                <a:gd name="T30" fmla="*/ 230 w 247"/>
                <a:gd name="T31" fmla="*/ 105 h 166"/>
                <a:gd name="T32" fmla="*/ 247 w 247"/>
                <a:gd name="T33" fmla="*/ 118 h 166"/>
                <a:gd name="T34" fmla="*/ 237 w 247"/>
                <a:gd name="T35" fmla="*/ 99 h 166"/>
                <a:gd name="T36" fmla="*/ 220 w 247"/>
                <a:gd name="T37" fmla="*/ 88 h 166"/>
                <a:gd name="T38" fmla="*/ 193 w 247"/>
                <a:gd name="T39" fmla="*/ 80 h 166"/>
                <a:gd name="T40" fmla="*/ 184 w 247"/>
                <a:gd name="T41" fmla="*/ 72 h 166"/>
                <a:gd name="T42" fmla="*/ 183 w 247"/>
                <a:gd name="T43" fmla="*/ 63 h 166"/>
                <a:gd name="T44" fmla="*/ 186 w 247"/>
                <a:gd name="T45" fmla="*/ 52 h 166"/>
                <a:gd name="T46" fmla="*/ 193 w 247"/>
                <a:gd name="T47" fmla="*/ 47 h 166"/>
                <a:gd name="T48" fmla="*/ 220 w 247"/>
                <a:gd name="T49" fmla="*/ 42 h 166"/>
                <a:gd name="T50" fmla="*/ 185 w 247"/>
                <a:gd name="T51" fmla="*/ 40 h 166"/>
                <a:gd name="T52" fmla="*/ 145 w 247"/>
                <a:gd name="T53" fmla="*/ 41 h 166"/>
                <a:gd name="T54" fmla="*/ 100 w 247"/>
                <a:gd name="T55" fmla="*/ 37 h 166"/>
                <a:gd name="T56" fmla="*/ 69 w 247"/>
                <a:gd name="T57" fmla="*/ 33 h 166"/>
                <a:gd name="T58" fmla="*/ 80 w 247"/>
                <a:gd name="T59" fmla="*/ 54 h 166"/>
                <a:gd name="T60" fmla="*/ 72 w 247"/>
                <a:gd name="T61" fmla="*/ 72 h 166"/>
                <a:gd name="T62" fmla="*/ 60 w 247"/>
                <a:gd name="T63" fmla="*/ 76 h 166"/>
                <a:gd name="T64" fmla="*/ 40 w 247"/>
                <a:gd name="T65" fmla="*/ 73 h 166"/>
                <a:gd name="T66" fmla="*/ 36 w 247"/>
                <a:gd name="T67" fmla="*/ 61 h 166"/>
                <a:gd name="T68" fmla="*/ 36 w 247"/>
                <a:gd name="T69" fmla="*/ 47 h 166"/>
                <a:gd name="T70" fmla="*/ 43 w 247"/>
                <a:gd name="T71" fmla="*/ 37 h 166"/>
                <a:gd name="T72" fmla="*/ 57 w 247"/>
                <a:gd name="T73" fmla="*/ 29 h 166"/>
                <a:gd name="T74" fmla="*/ 31 w 247"/>
                <a:gd name="T75" fmla="*/ 16 h 166"/>
                <a:gd name="T76" fmla="*/ 0 w 247"/>
                <a:gd name="T77" fmla="*/ 0 h 166"/>
                <a:gd name="T78" fmla="*/ 4 w 247"/>
                <a:gd name="T79" fmla="*/ 9 h 166"/>
                <a:gd name="T80" fmla="*/ 4 w 247"/>
                <a:gd name="T81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166">
                  <a:moveTo>
                    <a:pt x="4" y="9"/>
                  </a:moveTo>
                  <a:lnTo>
                    <a:pt x="5" y="40"/>
                  </a:lnTo>
                  <a:lnTo>
                    <a:pt x="4" y="71"/>
                  </a:lnTo>
                  <a:lnTo>
                    <a:pt x="3" y="104"/>
                  </a:lnTo>
                  <a:lnTo>
                    <a:pt x="17" y="86"/>
                  </a:lnTo>
                  <a:lnTo>
                    <a:pt x="36" y="85"/>
                  </a:lnTo>
                  <a:lnTo>
                    <a:pt x="77" y="91"/>
                  </a:lnTo>
                  <a:lnTo>
                    <a:pt x="104" y="96"/>
                  </a:lnTo>
                  <a:lnTo>
                    <a:pt x="113" y="110"/>
                  </a:lnTo>
                  <a:lnTo>
                    <a:pt x="113" y="166"/>
                  </a:lnTo>
                  <a:lnTo>
                    <a:pt x="118" y="138"/>
                  </a:lnTo>
                  <a:lnTo>
                    <a:pt x="122" y="96"/>
                  </a:lnTo>
                  <a:lnTo>
                    <a:pt x="144" y="95"/>
                  </a:lnTo>
                  <a:lnTo>
                    <a:pt x="178" y="95"/>
                  </a:lnTo>
                  <a:lnTo>
                    <a:pt x="206" y="97"/>
                  </a:lnTo>
                  <a:lnTo>
                    <a:pt x="230" y="105"/>
                  </a:lnTo>
                  <a:lnTo>
                    <a:pt x="247" y="118"/>
                  </a:lnTo>
                  <a:lnTo>
                    <a:pt x="237" y="99"/>
                  </a:lnTo>
                  <a:lnTo>
                    <a:pt x="220" y="88"/>
                  </a:lnTo>
                  <a:lnTo>
                    <a:pt x="193" y="80"/>
                  </a:lnTo>
                  <a:lnTo>
                    <a:pt x="184" y="72"/>
                  </a:lnTo>
                  <a:lnTo>
                    <a:pt x="183" y="63"/>
                  </a:lnTo>
                  <a:lnTo>
                    <a:pt x="186" y="52"/>
                  </a:lnTo>
                  <a:lnTo>
                    <a:pt x="193" y="47"/>
                  </a:lnTo>
                  <a:lnTo>
                    <a:pt x="220" y="42"/>
                  </a:lnTo>
                  <a:lnTo>
                    <a:pt x="185" y="40"/>
                  </a:lnTo>
                  <a:lnTo>
                    <a:pt x="145" y="41"/>
                  </a:lnTo>
                  <a:lnTo>
                    <a:pt x="100" y="37"/>
                  </a:lnTo>
                  <a:lnTo>
                    <a:pt x="69" y="33"/>
                  </a:lnTo>
                  <a:lnTo>
                    <a:pt x="80" y="54"/>
                  </a:lnTo>
                  <a:lnTo>
                    <a:pt x="72" y="72"/>
                  </a:lnTo>
                  <a:lnTo>
                    <a:pt x="60" y="76"/>
                  </a:lnTo>
                  <a:lnTo>
                    <a:pt x="40" y="73"/>
                  </a:lnTo>
                  <a:lnTo>
                    <a:pt x="36" y="61"/>
                  </a:lnTo>
                  <a:lnTo>
                    <a:pt x="36" y="47"/>
                  </a:lnTo>
                  <a:lnTo>
                    <a:pt x="43" y="37"/>
                  </a:lnTo>
                  <a:lnTo>
                    <a:pt x="57" y="29"/>
                  </a:lnTo>
                  <a:lnTo>
                    <a:pt x="31" y="16"/>
                  </a:lnTo>
                  <a:lnTo>
                    <a:pt x="0" y="0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81" name="Freeform 1161">
              <a:extLst>
                <a:ext uri="{FF2B5EF4-FFF2-40B4-BE49-F238E27FC236}">
                  <a16:creationId xmlns:a16="http://schemas.microsoft.com/office/drawing/2014/main" id="{30313BB4-B152-4F6E-8292-39271E6B6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2847"/>
              <a:ext cx="111" cy="193"/>
            </a:xfrm>
            <a:custGeom>
              <a:avLst/>
              <a:gdLst>
                <a:gd name="T0" fmla="*/ 7 w 111"/>
                <a:gd name="T1" fmla="*/ 82 h 193"/>
                <a:gd name="T2" fmla="*/ 0 w 111"/>
                <a:gd name="T3" fmla="*/ 193 h 193"/>
                <a:gd name="T4" fmla="*/ 13 w 111"/>
                <a:gd name="T5" fmla="*/ 112 h 193"/>
                <a:gd name="T6" fmla="*/ 45 w 111"/>
                <a:gd name="T7" fmla="*/ 109 h 193"/>
                <a:gd name="T8" fmla="*/ 65 w 111"/>
                <a:gd name="T9" fmla="*/ 112 h 193"/>
                <a:gd name="T10" fmla="*/ 82 w 111"/>
                <a:gd name="T11" fmla="*/ 120 h 193"/>
                <a:gd name="T12" fmla="*/ 97 w 111"/>
                <a:gd name="T13" fmla="*/ 109 h 193"/>
                <a:gd name="T14" fmla="*/ 111 w 111"/>
                <a:gd name="T15" fmla="*/ 92 h 193"/>
                <a:gd name="T16" fmla="*/ 111 w 111"/>
                <a:gd name="T17" fmla="*/ 57 h 193"/>
                <a:gd name="T18" fmla="*/ 93 w 111"/>
                <a:gd name="T19" fmla="*/ 75 h 193"/>
                <a:gd name="T20" fmla="*/ 60 w 111"/>
                <a:gd name="T21" fmla="*/ 81 h 193"/>
                <a:gd name="T22" fmla="*/ 31 w 111"/>
                <a:gd name="T23" fmla="*/ 73 h 193"/>
                <a:gd name="T24" fmla="*/ 17 w 111"/>
                <a:gd name="T25" fmla="*/ 58 h 193"/>
                <a:gd name="T26" fmla="*/ 12 w 111"/>
                <a:gd name="T27" fmla="*/ 34 h 193"/>
                <a:gd name="T28" fmla="*/ 8 w 111"/>
                <a:gd name="T29" fmla="*/ 0 h 193"/>
                <a:gd name="T30" fmla="*/ 7 w 111"/>
                <a:gd name="T31" fmla="*/ 82 h 193"/>
                <a:gd name="T32" fmla="*/ 7 w 111"/>
                <a:gd name="T33" fmla="*/ 8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93">
                  <a:moveTo>
                    <a:pt x="7" y="82"/>
                  </a:moveTo>
                  <a:lnTo>
                    <a:pt x="0" y="193"/>
                  </a:lnTo>
                  <a:lnTo>
                    <a:pt x="13" y="112"/>
                  </a:lnTo>
                  <a:lnTo>
                    <a:pt x="45" y="109"/>
                  </a:lnTo>
                  <a:lnTo>
                    <a:pt x="65" y="112"/>
                  </a:lnTo>
                  <a:lnTo>
                    <a:pt x="82" y="120"/>
                  </a:lnTo>
                  <a:lnTo>
                    <a:pt x="97" y="109"/>
                  </a:lnTo>
                  <a:lnTo>
                    <a:pt x="111" y="92"/>
                  </a:lnTo>
                  <a:lnTo>
                    <a:pt x="111" y="57"/>
                  </a:lnTo>
                  <a:lnTo>
                    <a:pt x="93" y="75"/>
                  </a:lnTo>
                  <a:lnTo>
                    <a:pt x="60" y="81"/>
                  </a:lnTo>
                  <a:lnTo>
                    <a:pt x="31" y="73"/>
                  </a:lnTo>
                  <a:lnTo>
                    <a:pt x="17" y="58"/>
                  </a:lnTo>
                  <a:lnTo>
                    <a:pt x="12" y="34"/>
                  </a:lnTo>
                  <a:lnTo>
                    <a:pt x="8" y="0"/>
                  </a:lnTo>
                  <a:lnTo>
                    <a:pt x="7" y="82"/>
                  </a:lnTo>
                  <a:lnTo>
                    <a:pt x="7" y="82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82" name="Freeform 1162">
              <a:extLst>
                <a:ext uri="{FF2B5EF4-FFF2-40B4-BE49-F238E27FC236}">
                  <a16:creationId xmlns:a16="http://schemas.microsoft.com/office/drawing/2014/main" id="{7079C7CF-36DC-4DB9-915E-0E2D581C3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018"/>
              <a:ext cx="259" cy="306"/>
            </a:xfrm>
            <a:custGeom>
              <a:avLst/>
              <a:gdLst>
                <a:gd name="T0" fmla="*/ 21 w 259"/>
                <a:gd name="T1" fmla="*/ 7 h 307"/>
                <a:gd name="T2" fmla="*/ 0 w 259"/>
                <a:gd name="T3" fmla="*/ 307 h 307"/>
                <a:gd name="T4" fmla="*/ 16 w 259"/>
                <a:gd name="T5" fmla="*/ 242 h 307"/>
                <a:gd name="T6" fmla="*/ 35 w 259"/>
                <a:gd name="T7" fmla="*/ 207 h 307"/>
                <a:gd name="T8" fmla="*/ 60 w 259"/>
                <a:gd name="T9" fmla="*/ 180 h 307"/>
                <a:gd name="T10" fmla="*/ 86 w 259"/>
                <a:gd name="T11" fmla="*/ 160 h 307"/>
                <a:gd name="T12" fmla="*/ 114 w 259"/>
                <a:gd name="T13" fmla="*/ 153 h 307"/>
                <a:gd name="T14" fmla="*/ 137 w 259"/>
                <a:gd name="T15" fmla="*/ 152 h 307"/>
                <a:gd name="T16" fmla="*/ 175 w 259"/>
                <a:gd name="T17" fmla="*/ 153 h 307"/>
                <a:gd name="T18" fmla="*/ 213 w 259"/>
                <a:gd name="T19" fmla="*/ 161 h 307"/>
                <a:gd name="T20" fmla="*/ 207 w 259"/>
                <a:gd name="T21" fmla="*/ 133 h 307"/>
                <a:gd name="T22" fmla="*/ 175 w 259"/>
                <a:gd name="T23" fmla="*/ 120 h 307"/>
                <a:gd name="T24" fmla="*/ 171 w 259"/>
                <a:gd name="T25" fmla="*/ 101 h 307"/>
                <a:gd name="T26" fmla="*/ 173 w 259"/>
                <a:gd name="T27" fmla="*/ 74 h 307"/>
                <a:gd name="T28" fmla="*/ 187 w 259"/>
                <a:gd name="T29" fmla="*/ 65 h 307"/>
                <a:gd name="T30" fmla="*/ 233 w 259"/>
                <a:gd name="T31" fmla="*/ 60 h 307"/>
                <a:gd name="T32" fmla="*/ 259 w 259"/>
                <a:gd name="T33" fmla="*/ 24 h 307"/>
                <a:gd name="T34" fmla="*/ 202 w 259"/>
                <a:gd name="T35" fmla="*/ 21 h 307"/>
                <a:gd name="T36" fmla="*/ 178 w 259"/>
                <a:gd name="T37" fmla="*/ 18 h 307"/>
                <a:gd name="T38" fmla="*/ 153 w 259"/>
                <a:gd name="T39" fmla="*/ 18 h 307"/>
                <a:gd name="T40" fmla="*/ 91 w 259"/>
                <a:gd name="T41" fmla="*/ 13 h 307"/>
                <a:gd name="T42" fmla="*/ 97 w 259"/>
                <a:gd name="T43" fmla="*/ 0 h 307"/>
                <a:gd name="T44" fmla="*/ 76 w 259"/>
                <a:gd name="T45" fmla="*/ 11 h 307"/>
                <a:gd name="T46" fmla="*/ 21 w 259"/>
                <a:gd name="T47" fmla="*/ 7 h 307"/>
                <a:gd name="T48" fmla="*/ 21 w 259"/>
                <a:gd name="T49" fmla="*/ 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307">
                  <a:moveTo>
                    <a:pt x="21" y="7"/>
                  </a:moveTo>
                  <a:lnTo>
                    <a:pt x="0" y="307"/>
                  </a:lnTo>
                  <a:lnTo>
                    <a:pt x="16" y="242"/>
                  </a:lnTo>
                  <a:lnTo>
                    <a:pt x="35" y="207"/>
                  </a:lnTo>
                  <a:lnTo>
                    <a:pt x="60" y="180"/>
                  </a:lnTo>
                  <a:lnTo>
                    <a:pt x="86" y="160"/>
                  </a:lnTo>
                  <a:lnTo>
                    <a:pt x="114" y="153"/>
                  </a:lnTo>
                  <a:lnTo>
                    <a:pt x="137" y="152"/>
                  </a:lnTo>
                  <a:lnTo>
                    <a:pt x="175" y="153"/>
                  </a:lnTo>
                  <a:lnTo>
                    <a:pt x="213" y="161"/>
                  </a:lnTo>
                  <a:lnTo>
                    <a:pt x="207" y="133"/>
                  </a:lnTo>
                  <a:lnTo>
                    <a:pt x="175" y="120"/>
                  </a:lnTo>
                  <a:lnTo>
                    <a:pt x="171" y="101"/>
                  </a:lnTo>
                  <a:lnTo>
                    <a:pt x="173" y="74"/>
                  </a:lnTo>
                  <a:lnTo>
                    <a:pt x="187" y="65"/>
                  </a:lnTo>
                  <a:lnTo>
                    <a:pt x="233" y="60"/>
                  </a:lnTo>
                  <a:lnTo>
                    <a:pt x="259" y="24"/>
                  </a:lnTo>
                  <a:lnTo>
                    <a:pt x="202" y="21"/>
                  </a:lnTo>
                  <a:lnTo>
                    <a:pt x="178" y="18"/>
                  </a:lnTo>
                  <a:lnTo>
                    <a:pt x="153" y="18"/>
                  </a:lnTo>
                  <a:lnTo>
                    <a:pt x="91" y="13"/>
                  </a:lnTo>
                  <a:lnTo>
                    <a:pt x="97" y="0"/>
                  </a:lnTo>
                  <a:lnTo>
                    <a:pt x="76" y="11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83" name="Freeform 1163">
              <a:extLst>
                <a:ext uri="{FF2B5EF4-FFF2-40B4-BE49-F238E27FC236}">
                  <a16:creationId xmlns:a16="http://schemas.microsoft.com/office/drawing/2014/main" id="{FE203277-9D27-448B-90BA-898DF7B227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2375"/>
              <a:ext cx="76" cy="1120"/>
            </a:xfrm>
            <a:custGeom>
              <a:avLst/>
              <a:gdLst>
                <a:gd name="T0" fmla="*/ 0 w 75"/>
                <a:gd name="T1" fmla="*/ 1121 h 1121"/>
                <a:gd name="T2" fmla="*/ 61 w 75"/>
                <a:gd name="T3" fmla="*/ 330 h 1121"/>
                <a:gd name="T4" fmla="*/ 75 w 75"/>
                <a:gd name="T5" fmla="*/ 0 h 1121"/>
                <a:gd name="T6" fmla="*/ 75 w 75"/>
                <a:gd name="T7" fmla="*/ 317 h 1121"/>
                <a:gd name="T8" fmla="*/ 58 w 75"/>
                <a:gd name="T9" fmla="*/ 658 h 1121"/>
                <a:gd name="T10" fmla="*/ 36 w 75"/>
                <a:gd name="T11" fmla="*/ 1086 h 1121"/>
                <a:gd name="T12" fmla="*/ 0 w 75"/>
                <a:gd name="T13" fmla="*/ 1121 h 1121"/>
                <a:gd name="T14" fmla="*/ 0 w 75"/>
                <a:gd name="T15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121">
                  <a:moveTo>
                    <a:pt x="0" y="1121"/>
                  </a:moveTo>
                  <a:lnTo>
                    <a:pt x="61" y="330"/>
                  </a:lnTo>
                  <a:lnTo>
                    <a:pt x="75" y="0"/>
                  </a:lnTo>
                  <a:lnTo>
                    <a:pt x="75" y="317"/>
                  </a:lnTo>
                  <a:lnTo>
                    <a:pt x="58" y="658"/>
                  </a:lnTo>
                  <a:lnTo>
                    <a:pt x="36" y="1086"/>
                  </a:lnTo>
                  <a:lnTo>
                    <a:pt x="0" y="1121"/>
                  </a:lnTo>
                  <a:lnTo>
                    <a:pt x="0" y="112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84" name="Freeform 1164">
              <a:extLst>
                <a:ext uri="{FF2B5EF4-FFF2-40B4-BE49-F238E27FC236}">
                  <a16:creationId xmlns:a16="http://schemas.microsoft.com/office/drawing/2014/main" id="{30A08269-A9AF-42CA-98F0-04CE6090F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780"/>
              <a:ext cx="104" cy="136"/>
            </a:xfrm>
            <a:custGeom>
              <a:avLst/>
              <a:gdLst>
                <a:gd name="T0" fmla="*/ 29 w 104"/>
                <a:gd name="T1" fmla="*/ 22 h 135"/>
                <a:gd name="T2" fmla="*/ 10 w 104"/>
                <a:gd name="T3" fmla="*/ 68 h 135"/>
                <a:gd name="T4" fmla="*/ 0 w 104"/>
                <a:gd name="T5" fmla="*/ 135 h 135"/>
                <a:gd name="T6" fmla="*/ 26 w 104"/>
                <a:gd name="T7" fmla="*/ 58 h 135"/>
                <a:gd name="T8" fmla="*/ 52 w 104"/>
                <a:gd name="T9" fmla="*/ 25 h 135"/>
                <a:gd name="T10" fmla="*/ 104 w 104"/>
                <a:gd name="T11" fmla="*/ 0 h 135"/>
                <a:gd name="T12" fmla="*/ 69 w 104"/>
                <a:gd name="T13" fmla="*/ 3 h 135"/>
                <a:gd name="T14" fmla="*/ 29 w 104"/>
                <a:gd name="T15" fmla="*/ 22 h 135"/>
                <a:gd name="T16" fmla="*/ 29 w 104"/>
                <a:gd name="T17" fmla="*/ 2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35">
                  <a:moveTo>
                    <a:pt x="29" y="22"/>
                  </a:moveTo>
                  <a:lnTo>
                    <a:pt x="10" y="68"/>
                  </a:lnTo>
                  <a:lnTo>
                    <a:pt x="0" y="135"/>
                  </a:lnTo>
                  <a:lnTo>
                    <a:pt x="26" y="58"/>
                  </a:lnTo>
                  <a:lnTo>
                    <a:pt x="52" y="25"/>
                  </a:lnTo>
                  <a:lnTo>
                    <a:pt x="104" y="0"/>
                  </a:lnTo>
                  <a:lnTo>
                    <a:pt x="69" y="3"/>
                  </a:lnTo>
                  <a:lnTo>
                    <a:pt x="29" y="22"/>
                  </a:lnTo>
                  <a:lnTo>
                    <a:pt x="29" y="22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37922" name="AutoShape 1165">
            <a:extLst>
              <a:ext uri="{FF2B5EF4-FFF2-40B4-BE49-F238E27FC236}">
                <a16:creationId xmlns:a16="http://schemas.microsoft.com/office/drawing/2014/main" id="{6148F8DD-49F0-4E71-AE39-3D49D316DFA6}"/>
              </a:ext>
            </a:extLst>
          </p:cNvPr>
          <p:cNvCxnSpPr>
            <a:cxnSpLocks noChangeShapeType="1"/>
            <a:stCxn id="30792" idx="2"/>
            <a:endCxn id="31853" idx="3"/>
          </p:cNvCxnSpPr>
          <p:nvPr/>
        </p:nvCxnSpPr>
        <p:spPr bwMode="auto">
          <a:xfrm flipH="1">
            <a:off x="285750" y="3082925"/>
            <a:ext cx="119063" cy="4889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923" name="Text Box 1166">
            <a:extLst>
              <a:ext uri="{FF2B5EF4-FFF2-40B4-BE49-F238E27FC236}">
                <a16:creationId xmlns:a16="http://schemas.microsoft.com/office/drawing/2014/main" id="{BC5B8EC0-B036-4F92-8022-191CD854B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114800"/>
            <a:ext cx="628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Voice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Phone</a:t>
            </a:r>
          </a:p>
        </p:txBody>
      </p:sp>
      <p:grpSp>
        <p:nvGrpSpPr>
          <p:cNvPr id="37924" name="Group 1167">
            <a:extLst>
              <a:ext uri="{FF2B5EF4-FFF2-40B4-BE49-F238E27FC236}">
                <a16:creationId xmlns:a16="http://schemas.microsoft.com/office/drawing/2014/main" id="{DB76A911-B1CF-4950-8B2E-2189E5B50DC6}"/>
              </a:ext>
            </a:extLst>
          </p:cNvPr>
          <p:cNvGrpSpPr>
            <a:grpSpLocks/>
          </p:cNvGrpSpPr>
          <p:nvPr/>
        </p:nvGrpSpPr>
        <p:grpSpPr bwMode="auto">
          <a:xfrm>
            <a:off x="4248150" y="3063875"/>
            <a:ext cx="265113" cy="685800"/>
            <a:chOff x="2428" y="1688"/>
            <a:chExt cx="577" cy="1890"/>
          </a:xfrm>
        </p:grpSpPr>
        <p:sp>
          <p:nvSpPr>
            <p:cNvPr id="31888" name="Freeform 1168">
              <a:extLst>
                <a:ext uri="{FF2B5EF4-FFF2-40B4-BE49-F238E27FC236}">
                  <a16:creationId xmlns:a16="http://schemas.microsoft.com/office/drawing/2014/main" id="{0536B7C9-7E73-4E8F-BDDE-4B3CC236F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1697"/>
              <a:ext cx="563" cy="1868"/>
            </a:xfrm>
            <a:custGeom>
              <a:avLst/>
              <a:gdLst>
                <a:gd name="T0" fmla="*/ 258 w 561"/>
                <a:gd name="T1" fmla="*/ 0 h 1868"/>
                <a:gd name="T2" fmla="*/ 429 w 561"/>
                <a:gd name="T3" fmla="*/ 19 h 1868"/>
                <a:gd name="T4" fmla="*/ 501 w 561"/>
                <a:gd name="T5" fmla="*/ 78 h 1868"/>
                <a:gd name="T6" fmla="*/ 548 w 561"/>
                <a:gd name="T7" fmla="*/ 322 h 1868"/>
                <a:gd name="T8" fmla="*/ 561 w 561"/>
                <a:gd name="T9" fmla="*/ 864 h 1868"/>
                <a:gd name="T10" fmla="*/ 533 w 561"/>
                <a:gd name="T11" fmla="*/ 1573 h 1868"/>
                <a:gd name="T12" fmla="*/ 516 w 561"/>
                <a:gd name="T13" fmla="*/ 1788 h 1868"/>
                <a:gd name="T14" fmla="*/ 475 w 561"/>
                <a:gd name="T15" fmla="*/ 1839 h 1868"/>
                <a:gd name="T16" fmla="*/ 406 w 561"/>
                <a:gd name="T17" fmla="*/ 1868 h 1868"/>
                <a:gd name="T18" fmla="*/ 309 w 561"/>
                <a:gd name="T19" fmla="*/ 1861 h 1868"/>
                <a:gd name="T20" fmla="*/ 160 w 561"/>
                <a:gd name="T21" fmla="*/ 1851 h 1868"/>
                <a:gd name="T22" fmla="*/ 28 w 561"/>
                <a:gd name="T23" fmla="*/ 1800 h 1868"/>
                <a:gd name="T24" fmla="*/ 0 w 561"/>
                <a:gd name="T25" fmla="*/ 1769 h 1868"/>
                <a:gd name="T26" fmla="*/ 38 w 561"/>
                <a:gd name="T27" fmla="*/ 1466 h 1868"/>
                <a:gd name="T28" fmla="*/ 60 w 561"/>
                <a:gd name="T29" fmla="*/ 991 h 1868"/>
                <a:gd name="T30" fmla="*/ 67 w 561"/>
                <a:gd name="T31" fmla="*/ 703 h 1868"/>
                <a:gd name="T32" fmla="*/ 69 w 561"/>
                <a:gd name="T33" fmla="*/ 473 h 1868"/>
                <a:gd name="T34" fmla="*/ 13 w 561"/>
                <a:gd name="T35" fmla="*/ 407 h 1868"/>
                <a:gd name="T36" fmla="*/ 3 w 561"/>
                <a:gd name="T37" fmla="*/ 325 h 1868"/>
                <a:gd name="T38" fmla="*/ 13 w 561"/>
                <a:gd name="T39" fmla="*/ 188 h 1868"/>
                <a:gd name="T40" fmla="*/ 13 w 561"/>
                <a:gd name="T41" fmla="*/ 110 h 1868"/>
                <a:gd name="T42" fmla="*/ 50 w 561"/>
                <a:gd name="T43" fmla="*/ 69 h 1868"/>
                <a:gd name="T44" fmla="*/ 157 w 561"/>
                <a:gd name="T45" fmla="*/ 31 h 1868"/>
                <a:gd name="T46" fmla="*/ 224 w 561"/>
                <a:gd name="T47" fmla="*/ 0 h 1868"/>
                <a:gd name="T48" fmla="*/ 258 w 561"/>
                <a:gd name="T49" fmla="*/ 0 h 1868"/>
                <a:gd name="T50" fmla="*/ 258 w 561"/>
                <a:gd name="T51" fmla="*/ 0 h 1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61" h="1868">
                  <a:moveTo>
                    <a:pt x="258" y="0"/>
                  </a:moveTo>
                  <a:lnTo>
                    <a:pt x="429" y="19"/>
                  </a:lnTo>
                  <a:lnTo>
                    <a:pt x="501" y="78"/>
                  </a:lnTo>
                  <a:lnTo>
                    <a:pt x="548" y="322"/>
                  </a:lnTo>
                  <a:lnTo>
                    <a:pt x="561" y="864"/>
                  </a:lnTo>
                  <a:lnTo>
                    <a:pt x="533" y="1573"/>
                  </a:lnTo>
                  <a:lnTo>
                    <a:pt x="516" y="1788"/>
                  </a:lnTo>
                  <a:lnTo>
                    <a:pt x="475" y="1839"/>
                  </a:lnTo>
                  <a:lnTo>
                    <a:pt x="406" y="1868"/>
                  </a:lnTo>
                  <a:lnTo>
                    <a:pt x="309" y="1861"/>
                  </a:lnTo>
                  <a:lnTo>
                    <a:pt x="160" y="1851"/>
                  </a:lnTo>
                  <a:lnTo>
                    <a:pt x="28" y="1800"/>
                  </a:lnTo>
                  <a:lnTo>
                    <a:pt x="0" y="1769"/>
                  </a:lnTo>
                  <a:lnTo>
                    <a:pt x="38" y="1466"/>
                  </a:lnTo>
                  <a:lnTo>
                    <a:pt x="60" y="991"/>
                  </a:lnTo>
                  <a:lnTo>
                    <a:pt x="67" y="703"/>
                  </a:lnTo>
                  <a:lnTo>
                    <a:pt x="69" y="473"/>
                  </a:lnTo>
                  <a:lnTo>
                    <a:pt x="13" y="407"/>
                  </a:lnTo>
                  <a:lnTo>
                    <a:pt x="3" y="325"/>
                  </a:lnTo>
                  <a:lnTo>
                    <a:pt x="13" y="188"/>
                  </a:lnTo>
                  <a:lnTo>
                    <a:pt x="13" y="110"/>
                  </a:lnTo>
                  <a:lnTo>
                    <a:pt x="50" y="69"/>
                  </a:lnTo>
                  <a:lnTo>
                    <a:pt x="157" y="31"/>
                  </a:lnTo>
                  <a:lnTo>
                    <a:pt x="224" y="0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7878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89" name="Freeform 1169">
              <a:extLst>
                <a:ext uri="{FF2B5EF4-FFF2-40B4-BE49-F238E27FC236}">
                  <a16:creationId xmlns:a16="http://schemas.microsoft.com/office/drawing/2014/main" id="{0D3AD375-E8C6-4DEA-BB5D-A2363F7D8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1885"/>
              <a:ext cx="180" cy="188"/>
            </a:xfrm>
            <a:custGeom>
              <a:avLst/>
              <a:gdLst>
                <a:gd name="T0" fmla="*/ 91 w 180"/>
                <a:gd name="T1" fmla="*/ 189 h 189"/>
                <a:gd name="T2" fmla="*/ 180 w 180"/>
                <a:gd name="T3" fmla="*/ 94 h 189"/>
                <a:gd name="T4" fmla="*/ 91 w 180"/>
                <a:gd name="T5" fmla="*/ 0 h 189"/>
                <a:gd name="T6" fmla="*/ 0 w 180"/>
                <a:gd name="T7" fmla="*/ 94 h 189"/>
                <a:gd name="T8" fmla="*/ 91 w 180"/>
                <a:gd name="T9" fmla="*/ 189 h 189"/>
                <a:gd name="T10" fmla="*/ 91 w 180"/>
                <a:gd name="T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" h="189">
                  <a:moveTo>
                    <a:pt x="91" y="189"/>
                  </a:moveTo>
                  <a:lnTo>
                    <a:pt x="180" y="94"/>
                  </a:lnTo>
                  <a:lnTo>
                    <a:pt x="91" y="0"/>
                  </a:lnTo>
                  <a:lnTo>
                    <a:pt x="0" y="94"/>
                  </a:lnTo>
                  <a:lnTo>
                    <a:pt x="91" y="189"/>
                  </a:lnTo>
                  <a:lnTo>
                    <a:pt x="91" y="189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0" name="Freeform 1170">
              <a:extLst>
                <a:ext uri="{FF2B5EF4-FFF2-40B4-BE49-F238E27FC236}">
                  <a16:creationId xmlns:a16="http://schemas.microsoft.com/office/drawing/2014/main" id="{780D8214-8FEB-4258-A9C9-703BF2F19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3" y="1907"/>
              <a:ext cx="142" cy="153"/>
            </a:xfrm>
            <a:custGeom>
              <a:avLst/>
              <a:gdLst>
                <a:gd name="T0" fmla="*/ 72 w 144"/>
                <a:gd name="T1" fmla="*/ 152 h 152"/>
                <a:gd name="T2" fmla="*/ 144 w 144"/>
                <a:gd name="T3" fmla="*/ 76 h 152"/>
                <a:gd name="T4" fmla="*/ 72 w 144"/>
                <a:gd name="T5" fmla="*/ 0 h 152"/>
                <a:gd name="T6" fmla="*/ 0 w 144"/>
                <a:gd name="T7" fmla="*/ 76 h 152"/>
                <a:gd name="T8" fmla="*/ 72 w 144"/>
                <a:gd name="T9" fmla="*/ 152 h 152"/>
                <a:gd name="T10" fmla="*/ 72 w 144"/>
                <a:gd name="T11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52">
                  <a:moveTo>
                    <a:pt x="72" y="152"/>
                  </a:moveTo>
                  <a:lnTo>
                    <a:pt x="144" y="76"/>
                  </a:lnTo>
                  <a:lnTo>
                    <a:pt x="72" y="0"/>
                  </a:lnTo>
                  <a:lnTo>
                    <a:pt x="0" y="76"/>
                  </a:lnTo>
                  <a:lnTo>
                    <a:pt x="72" y="152"/>
                  </a:lnTo>
                  <a:lnTo>
                    <a:pt x="72" y="152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1" name="Freeform 1171">
              <a:extLst>
                <a:ext uri="{FF2B5EF4-FFF2-40B4-BE49-F238E27FC236}">
                  <a16:creationId xmlns:a16="http://schemas.microsoft.com/office/drawing/2014/main" id="{CEB6065D-1FD1-4546-9DC7-D2C605387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1977"/>
              <a:ext cx="76" cy="74"/>
            </a:xfrm>
            <a:custGeom>
              <a:avLst/>
              <a:gdLst>
                <a:gd name="T0" fmla="*/ 37 w 74"/>
                <a:gd name="T1" fmla="*/ 76 h 76"/>
                <a:gd name="T2" fmla="*/ 74 w 74"/>
                <a:gd name="T3" fmla="*/ 37 h 76"/>
                <a:gd name="T4" fmla="*/ 37 w 74"/>
                <a:gd name="T5" fmla="*/ 0 h 76"/>
                <a:gd name="T6" fmla="*/ 0 w 74"/>
                <a:gd name="T7" fmla="*/ 37 h 76"/>
                <a:gd name="T8" fmla="*/ 37 w 74"/>
                <a:gd name="T9" fmla="*/ 76 h 76"/>
                <a:gd name="T10" fmla="*/ 37 w 74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76">
                  <a:moveTo>
                    <a:pt x="37" y="76"/>
                  </a:moveTo>
                  <a:lnTo>
                    <a:pt x="74" y="37"/>
                  </a:lnTo>
                  <a:lnTo>
                    <a:pt x="37" y="0"/>
                  </a:lnTo>
                  <a:lnTo>
                    <a:pt x="0" y="37"/>
                  </a:lnTo>
                  <a:lnTo>
                    <a:pt x="37" y="76"/>
                  </a:lnTo>
                  <a:lnTo>
                    <a:pt x="37" y="76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2" name="Freeform 1172">
              <a:extLst>
                <a:ext uri="{FF2B5EF4-FFF2-40B4-BE49-F238E27FC236}">
                  <a16:creationId xmlns:a16="http://schemas.microsoft.com/office/drawing/2014/main" id="{0BC3725B-ADBF-41DD-A72F-8345A8AFA1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771"/>
              <a:ext cx="356" cy="411"/>
            </a:xfrm>
            <a:custGeom>
              <a:avLst/>
              <a:gdLst>
                <a:gd name="T0" fmla="*/ 0 w 357"/>
                <a:gd name="T1" fmla="*/ 235 h 411"/>
                <a:gd name="T2" fmla="*/ 2 w 357"/>
                <a:gd name="T3" fmla="*/ 294 h 411"/>
                <a:gd name="T4" fmla="*/ 14 w 357"/>
                <a:gd name="T5" fmla="*/ 331 h 411"/>
                <a:gd name="T6" fmla="*/ 43 w 357"/>
                <a:gd name="T7" fmla="*/ 360 h 411"/>
                <a:gd name="T8" fmla="*/ 88 w 357"/>
                <a:gd name="T9" fmla="*/ 388 h 411"/>
                <a:gd name="T10" fmla="*/ 146 w 357"/>
                <a:gd name="T11" fmla="*/ 403 h 411"/>
                <a:gd name="T12" fmla="*/ 193 w 357"/>
                <a:gd name="T13" fmla="*/ 411 h 411"/>
                <a:gd name="T14" fmla="*/ 245 w 357"/>
                <a:gd name="T15" fmla="*/ 409 h 411"/>
                <a:gd name="T16" fmla="*/ 289 w 357"/>
                <a:gd name="T17" fmla="*/ 395 h 411"/>
                <a:gd name="T18" fmla="*/ 315 w 357"/>
                <a:gd name="T19" fmla="*/ 375 h 411"/>
                <a:gd name="T20" fmla="*/ 337 w 357"/>
                <a:gd name="T21" fmla="*/ 341 h 411"/>
                <a:gd name="T22" fmla="*/ 352 w 357"/>
                <a:gd name="T23" fmla="*/ 295 h 411"/>
                <a:gd name="T24" fmla="*/ 357 w 357"/>
                <a:gd name="T25" fmla="*/ 246 h 411"/>
                <a:gd name="T26" fmla="*/ 357 w 357"/>
                <a:gd name="T27" fmla="*/ 201 h 411"/>
                <a:gd name="T28" fmla="*/ 349 w 357"/>
                <a:gd name="T29" fmla="*/ 147 h 411"/>
                <a:gd name="T30" fmla="*/ 337 w 357"/>
                <a:gd name="T31" fmla="*/ 93 h 411"/>
                <a:gd name="T32" fmla="*/ 314 w 357"/>
                <a:gd name="T33" fmla="*/ 51 h 411"/>
                <a:gd name="T34" fmla="*/ 271 w 357"/>
                <a:gd name="T35" fmla="*/ 17 h 411"/>
                <a:gd name="T36" fmla="*/ 217 w 357"/>
                <a:gd name="T37" fmla="*/ 2 h 411"/>
                <a:gd name="T38" fmla="*/ 162 w 357"/>
                <a:gd name="T39" fmla="*/ 0 h 411"/>
                <a:gd name="T40" fmla="*/ 124 w 357"/>
                <a:gd name="T41" fmla="*/ 0 h 411"/>
                <a:gd name="T42" fmla="*/ 79 w 357"/>
                <a:gd name="T43" fmla="*/ 2 h 411"/>
                <a:gd name="T44" fmla="*/ 49 w 357"/>
                <a:gd name="T45" fmla="*/ 14 h 411"/>
                <a:gd name="T46" fmla="*/ 32 w 357"/>
                <a:gd name="T47" fmla="*/ 32 h 411"/>
                <a:gd name="T48" fmla="*/ 18 w 357"/>
                <a:gd name="T49" fmla="*/ 61 h 411"/>
                <a:gd name="T50" fmla="*/ 10 w 357"/>
                <a:gd name="T51" fmla="*/ 106 h 411"/>
                <a:gd name="T52" fmla="*/ 3 w 357"/>
                <a:gd name="T53" fmla="*/ 171 h 411"/>
                <a:gd name="T54" fmla="*/ 6 w 357"/>
                <a:gd name="T55" fmla="*/ 201 h 411"/>
                <a:gd name="T56" fmla="*/ 27 w 357"/>
                <a:gd name="T57" fmla="*/ 142 h 411"/>
                <a:gd name="T58" fmla="*/ 48 w 357"/>
                <a:gd name="T59" fmla="*/ 89 h 411"/>
                <a:gd name="T60" fmla="*/ 78 w 357"/>
                <a:gd name="T61" fmla="*/ 50 h 411"/>
                <a:gd name="T62" fmla="*/ 111 w 357"/>
                <a:gd name="T63" fmla="*/ 32 h 411"/>
                <a:gd name="T64" fmla="*/ 149 w 357"/>
                <a:gd name="T65" fmla="*/ 22 h 411"/>
                <a:gd name="T66" fmla="*/ 194 w 357"/>
                <a:gd name="T67" fmla="*/ 21 h 411"/>
                <a:gd name="T68" fmla="*/ 235 w 357"/>
                <a:gd name="T69" fmla="*/ 33 h 411"/>
                <a:gd name="T70" fmla="*/ 270 w 357"/>
                <a:gd name="T71" fmla="*/ 61 h 411"/>
                <a:gd name="T72" fmla="*/ 302 w 357"/>
                <a:gd name="T73" fmla="*/ 98 h 411"/>
                <a:gd name="T74" fmla="*/ 320 w 357"/>
                <a:gd name="T75" fmla="*/ 146 h 411"/>
                <a:gd name="T76" fmla="*/ 331 w 357"/>
                <a:gd name="T77" fmla="*/ 203 h 411"/>
                <a:gd name="T78" fmla="*/ 330 w 357"/>
                <a:gd name="T79" fmla="*/ 246 h 411"/>
                <a:gd name="T80" fmla="*/ 320 w 357"/>
                <a:gd name="T81" fmla="*/ 283 h 411"/>
                <a:gd name="T82" fmla="*/ 306 w 357"/>
                <a:gd name="T83" fmla="*/ 315 h 411"/>
                <a:gd name="T84" fmla="*/ 286 w 357"/>
                <a:gd name="T85" fmla="*/ 338 h 411"/>
                <a:gd name="T86" fmla="*/ 258 w 357"/>
                <a:gd name="T87" fmla="*/ 360 h 411"/>
                <a:gd name="T88" fmla="*/ 221 w 357"/>
                <a:gd name="T89" fmla="*/ 371 h 411"/>
                <a:gd name="T90" fmla="*/ 178 w 357"/>
                <a:gd name="T91" fmla="*/ 371 h 411"/>
                <a:gd name="T92" fmla="*/ 145 w 357"/>
                <a:gd name="T93" fmla="*/ 370 h 411"/>
                <a:gd name="T94" fmla="*/ 111 w 357"/>
                <a:gd name="T95" fmla="*/ 359 h 411"/>
                <a:gd name="T96" fmla="*/ 81 w 357"/>
                <a:gd name="T97" fmla="*/ 341 h 411"/>
                <a:gd name="T98" fmla="*/ 48 w 357"/>
                <a:gd name="T99" fmla="*/ 306 h 411"/>
                <a:gd name="T100" fmla="*/ 34 w 357"/>
                <a:gd name="T101" fmla="*/ 282 h 411"/>
                <a:gd name="T102" fmla="*/ 27 w 357"/>
                <a:gd name="T103" fmla="*/ 251 h 411"/>
                <a:gd name="T104" fmla="*/ 24 w 357"/>
                <a:gd name="T105" fmla="*/ 224 h 411"/>
                <a:gd name="T106" fmla="*/ 23 w 357"/>
                <a:gd name="T107" fmla="*/ 178 h 411"/>
                <a:gd name="T108" fmla="*/ 0 w 357"/>
                <a:gd name="T109" fmla="*/ 235 h 411"/>
                <a:gd name="T110" fmla="*/ 0 w 357"/>
                <a:gd name="T111" fmla="*/ 235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57" h="411">
                  <a:moveTo>
                    <a:pt x="0" y="235"/>
                  </a:moveTo>
                  <a:lnTo>
                    <a:pt x="2" y="294"/>
                  </a:lnTo>
                  <a:lnTo>
                    <a:pt x="14" y="331"/>
                  </a:lnTo>
                  <a:lnTo>
                    <a:pt x="43" y="360"/>
                  </a:lnTo>
                  <a:lnTo>
                    <a:pt x="88" y="388"/>
                  </a:lnTo>
                  <a:lnTo>
                    <a:pt x="146" y="403"/>
                  </a:lnTo>
                  <a:lnTo>
                    <a:pt x="193" y="411"/>
                  </a:lnTo>
                  <a:lnTo>
                    <a:pt x="245" y="409"/>
                  </a:lnTo>
                  <a:lnTo>
                    <a:pt x="289" y="395"/>
                  </a:lnTo>
                  <a:lnTo>
                    <a:pt x="315" y="375"/>
                  </a:lnTo>
                  <a:lnTo>
                    <a:pt x="337" y="341"/>
                  </a:lnTo>
                  <a:lnTo>
                    <a:pt x="352" y="295"/>
                  </a:lnTo>
                  <a:lnTo>
                    <a:pt x="357" y="246"/>
                  </a:lnTo>
                  <a:lnTo>
                    <a:pt x="357" y="201"/>
                  </a:lnTo>
                  <a:lnTo>
                    <a:pt x="349" y="147"/>
                  </a:lnTo>
                  <a:lnTo>
                    <a:pt x="337" y="93"/>
                  </a:lnTo>
                  <a:lnTo>
                    <a:pt x="314" y="51"/>
                  </a:lnTo>
                  <a:lnTo>
                    <a:pt x="271" y="17"/>
                  </a:lnTo>
                  <a:lnTo>
                    <a:pt x="217" y="2"/>
                  </a:lnTo>
                  <a:lnTo>
                    <a:pt x="162" y="0"/>
                  </a:lnTo>
                  <a:lnTo>
                    <a:pt x="124" y="0"/>
                  </a:lnTo>
                  <a:lnTo>
                    <a:pt x="79" y="2"/>
                  </a:lnTo>
                  <a:lnTo>
                    <a:pt x="49" y="14"/>
                  </a:lnTo>
                  <a:lnTo>
                    <a:pt x="32" y="32"/>
                  </a:lnTo>
                  <a:lnTo>
                    <a:pt x="18" y="61"/>
                  </a:lnTo>
                  <a:lnTo>
                    <a:pt x="10" y="106"/>
                  </a:lnTo>
                  <a:lnTo>
                    <a:pt x="3" y="171"/>
                  </a:lnTo>
                  <a:lnTo>
                    <a:pt x="6" y="201"/>
                  </a:lnTo>
                  <a:lnTo>
                    <a:pt x="27" y="142"/>
                  </a:lnTo>
                  <a:lnTo>
                    <a:pt x="48" y="89"/>
                  </a:lnTo>
                  <a:lnTo>
                    <a:pt x="78" y="50"/>
                  </a:lnTo>
                  <a:lnTo>
                    <a:pt x="111" y="32"/>
                  </a:lnTo>
                  <a:lnTo>
                    <a:pt x="149" y="22"/>
                  </a:lnTo>
                  <a:lnTo>
                    <a:pt x="194" y="21"/>
                  </a:lnTo>
                  <a:lnTo>
                    <a:pt x="235" y="33"/>
                  </a:lnTo>
                  <a:lnTo>
                    <a:pt x="270" y="61"/>
                  </a:lnTo>
                  <a:lnTo>
                    <a:pt x="302" y="98"/>
                  </a:lnTo>
                  <a:lnTo>
                    <a:pt x="320" y="146"/>
                  </a:lnTo>
                  <a:lnTo>
                    <a:pt x="331" y="203"/>
                  </a:lnTo>
                  <a:lnTo>
                    <a:pt x="330" y="246"/>
                  </a:lnTo>
                  <a:lnTo>
                    <a:pt x="320" y="283"/>
                  </a:lnTo>
                  <a:lnTo>
                    <a:pt x="306" y="315"/>
                  </a:lnTo>
                  <a:lnTo>
                    <a:pt x="286" y="338"/>
                  </a:lnTo>
                  <a:lnTo>
                    <a:pt x="258" y="360"/>
                  </a:lnTo>
                  <a:lnTo>
                    <a:pt x="221" y="371"/>
                  </a:lnTo>
                  <a:lnTo>
                    <a:pt x="178" y="371"/>
                  </a:lnTo>
                  <a:lnTo>
                    <a:pt x="145" y="370"/>
                  </a:lnTo>
                  <a:lnTo>
                    <a:pt x="111" y="359"/>
                  </a:lnTo>
                  <a:lnTo>
                    <a:pt x="81" y="341"/>
                  </a:lnTo>
                  <a:lnTo>
                    <a:pt x="48" y="306"/>
                  </a:lnTo>
                  <a:lnTo>
                    <a:pt x="34" y="282"/>
                  </a:lnTo>
                  <a:lnTo>
                    <a:pt x="27" y="251"/>
                  </a:lnTo>
                  <a:lnTo>
                    <a:pt x="24" y="224"/>
                  </a:lnTo>
                  <a:lnTo>
                    <a:pt x="23" y="178"/>
                  </a:lnTo>
                  <a:lnTo>
                    <a:pt x="0" y="235"/>
                  </a:lnTo>
                  <a:lnTo>
                    <a:pt x="0" y="23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3" name="Freeform 1173">
              <a:extLst>
                <a:ext uri="{FF2B5EF4-FFF2-40B4-BE49-F238E27FC236}">
                  <a16:creationId xmlns:a16="http://schemas.microsoft.com/office/drawing/2014/main" id="{749D5D2E-89D5-49D4-8B72-1CF9BD8BE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885"/>
              <a:ext cx="207" cy="284"/>
            </a:xfrm>
            <a:custGeom>
              <a:avLst/>
              <a:gdLst>
                <a:gd name="T0" fmla="*/ 86 w 208"/>
                <a:gd name="T1" fmla="*/ 270 h 284"/>
                <a:gd name="T2" fmla="*/ 133 w 208"/>
                <a:gd name="T3" fmla="*/ 254 h 284"/>
                <a:gd name="T4" fmla="*/ 155 w 208"/>
                <a:gd name="T5" fmla="*/ 238 h 284"/>
                <a:gd name="T6" fmla="*/ 168 w 208"/>
                <a:gd name="T7" fmla="*/ 217 h 284"/>
                <a:gd name="T8" fmla="*/ 180 w 208"/>
                <a:gd name="T9" fmla="*/ 196 h 284"/>
                <a:gd name="T10" fmla="*/ 191 w 208"/>
                <a:gd name="T11" fmla="*/ 158 h 284"/>
                <a:gd name="T12" fmla="*/ 195 w 208"/>
                <a:gd name="T13" fmla="*/ 136 h 284"/>
                <a:gd name="T14" fmla="*/ 197 w 208"/>
                <a:gd name="T15" fmla="*/ 99 h 284"/>
                <a:gd name="T16" fmla="*/ 186 w 208"/>
                <a:gd name="T17" fmla="*/ 0 h 284"/>
                <a:gd name="T18" fmla="*/ 208 w 208"/>
                <a:gd name="T19" fmla="*/ 85 h 284"/>
                <a:gd name="T20" fmla="*/ 208 w 208"/>
                <a:gd name="T21" fmla="*/ 128 h 284"/>
                <a:gd name="T22" fmla="*/ 200 w 208"/>
                <a:gd name="T23" fmla="*/ 177 h 284"/>
                <a:gd name="T24" fmla="*/ 188 w 208"/>
                <a:gd name="T25" fmla="*/ 219 h 284"/>
                <a:gd name="T26" fmla="*/ 175 w 208"/>
                <a:gd name="T27" fmla="*/ 248 h 284"/>
                <a:gd name="T28" fmla="*/ 159 w 208"/>
                <a:gd name="T29" fmla="*/ 262 h 284"/>
                <a:gd name="T30" fmla="*/ 100 w 208"/>
                <a:gd name="T31" fmla="*/ 284 h 284"/>
                <a:gd name="T32" fmla="*/ 60 w 208"/>
                <a:gd name="T33" fmla="*/ 284 h 284"/>
                <a:gd name="T34" fmla="*/ 0 w 208"/>
                <a:gd name="T35" fmla="*/ 274 h 284"/>
                <a:gd name="T36" fmla="*/ 86 w 208"/>
                <a:gd name="T37" fmla="*/ 270 h 284"/>
                <a:gd name="T38" fmla="*/ 86 w 208"/>
                <a:gd name="T39" fmla="*/ 27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8" h="284">
                  <a:moveTo>
                    <a:pt x="86" y="270"/>
                  </a:moveTo>
                  <a:lnTo>
                    <a:pt x="133" y="254"/>
                  </a:lnTo>
                  <a:lnTo>
                    <a:pt x="155" y="238"/>
                  </a:lnTo>
                  <a:lnTo>
                    <a:pt x="168" y="217"/>
                  </a:lnTo>
                  <a:lnTo>
                    <a:pt x="180" y="196"/>
                  </a:lnTo>
                  <a:lnTo>
                    <a:pt x="191" y="158"/>
                  </a:lnTo>
                  <a:lnTo>
                    <a:pt x="195" y="136"/>
                  </a:lnTo>
                  <a:lnTo>
                    <a:pt x="197" y="99"/>
                  </a:lnTo>
                  <a:lnTo>
                    <a:pt x="186" y="0"/>
                  </a:lnTo>
                  <a:lnTo>
                    <a:pt x="208" y="85"/>
                  </a:lnTo>
                  <a:lnTo>
                    <a:pt x="208" y="128"/>
                  </a:lnTo>
                  <a:lnTo>
                    <a:pt x="200" y="177"/>
                  </a:lnTo>
                  <a:lnTo>
                    <a:pt x="188" y="219"/>
                  </a:lnTo>
                  <a:lnTo>
                    <a:pt x="175" y="248"/>
                  </a:lnTo>
                  <a:lnTo>
                    <a:pt x="159" y="262"/>
                  </a:lnTo>
                  <a:lnTo>
                    <a:pt x="100" y="284"/>
                  </a:lnTo>
                  <a:lnTo>
                    <a:pt x="60" y="284"/>
                  </a:lnTo>
                  <a:lnTo>
                    <a:pt x="0" y="274"/>
                  </a:lnTo>
                  <a:lnTo>
                    <a:pt x="86" y="270"/>
                  </a:lnTo>
                  <a:lnTo>
                    <a:pt x="86" y="27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4" name="Freeform 1174">
              <a:extLst>
                <a:ext uri="{FF2B5EF4-FFF2-40B4-BE49-F238E27FC236}">
                  <a16:creationId xmlns:a16="http://schemas.microsoft.com/office/drawing/2014/main" id="{C171B5F9-AA23-4635-B29A-EC174CF64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776"/>
              <a:ext cx="204" cy="188"/>
            </a:xfrm>
            <a:custGeom>
              <a:avLst/>
              <a:gdLst>
                <a:gd name="T0" fmla="*/ 190 w 203"/>
                <a:gd name="T1" fmla="*/ 119 h 186"/>
                <a:gd name="T2" fmla="*/ 167 w 203"/>
                <a:gd name="T3" fmla="*/ 59 h 186"/>
                <a:gd name="T4" fmla="*/ 140 w 203"/>
                <a:gd name="T5" fmla="*/ 32 h 186"/>
                <a:gd name="T6" fmla="*/ 102 w 203"/>
                <a:gd name="T7" fmla="*/ 9 h 186"/>
                <a:gd name="T8" fmla="*/ 51 w 203"/>
                <a:gd name="T9" fmla="*/ 3 h 186"/>
                <a:gd name="T10" fmla="*/ 0 w 203"/>
                <a:gd name="T11" fmla="*/ 0 h 186"/>
                <a:gd name="T12" fmla="*/ 3 w 203"/>
                <a:gd name="T13" fmla="*/ 7 h 186"/>
                <a:gd name="T14" fmla="*/ 60 w 203"/>
                <a:gd name="T15" fmla="*/ 12 h 186"/>
                <a:gd name="T16" fmla="*/ 97 w 203"/>
                <a:gd name="T17" fmla="*/ 24 h 186"/>
                <a:gd name="T18" fmla="*/ 137 w 203"/>
                <a:gd name="T19" fmla="*/ 59 h 186"/>
                <a:gd name="T20" fmla="*/ 163 w 203"/>
                <a:gd name="T21" fmla="*/ 90 h 186"/>
                <a:gd name="T22" fmla="*/ 183 w 203"/>
                <a:gd name="T23" fmla="*/ 144 h 186"/>
                <a:gd name="T24" fmla="*/ 203 w 203"/>
                <a:gd name="T25" fmla="*/ 186 h 186"/>
                <a:gd name="T26" fmla="*/ 190 w 203"/>
                <a:gd name="T27" fmla="*/ 119 h 186"/>
                <a:gd name="T28" fmla="*/ 190 w 203"/>
                <a:gd name="T29" fmla="*/ 119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3" h="186">
                  <a:moveTo>
                    <a:pt x="190" y="119"/>
                  </a:moveTo>
                  <a:lnTo>
                    <a:pt x="167" y="59"/>
                  </a:lnTo>
                  <a:lnTo>
                    <a:pt x="140" y="32"/>
                  </a:lnTo>
                  <a:lnTo>
                    <a:pt x="102" y="9"/>
                  </a:lnTo>
                  <a:lnTo>
                    <a:pt x="51" y="3"/>
                  </a:lnTo>
                  <a:lnTo>
                    <a:pt x="0" y="0"/>
                  </a:lnTo>
                  <a:lnTo>
                    <a:pt x="3" y="7"/>
                  </a:lnTo>
                  <a:lnTo>
                    <a:pt x="60" y="12"/>
                  </a:lnTo>
                  <a:lnTo>
                    <a:pt x="97" y="24"/>
                  </a:lnTo>
                  <a:lnTo>
                    <a:pt x="137" y="59"/>
                  </a:lnTo>
                  <a:lnTo>
                    <a:pt x="163" y="90"/>
                  </a:lnTo>
                  <a:lnTo>
                    <a:pt x="183" y="144"/>
                  </a:lnTo>
                  <a:lnTo>
                    <a:pt x="203" y="186"/>
                  </a:lnTo>
                  <a:lnTo>
                    <a:pt x="190" y="119"/>
                  </a:lnTo>
                  <a:lnTo>
                    <a:pt x="190" y="119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5" name="Freeform 1175">
              <a:extLst>
                <a:ext uri="{FF2B5EF4-FFF2-40B4-BE49-F238E27FC236}">
                  <a16:creationId xmlns:a16="http://schemas.microsoft.com/office/drawing/2014/main" id="{1C143B54-FE88-44D0-A978-465545D6A3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1793"/>
              <a:ext cx="69" cy="83"/>
            </a:xfrm>
            <a:custGeom>
              <a:avLst/>
              <a:gdLst>
                <a:gd name="T0" fmla="*/ 0 w 68"/>
                <a:gd name="T1" fmla="*/ 0 h 81"/>
                <a:gd name="T2" fmla="*/ 20 w 68"/>
                <a:gd name="T3" fmla="*/ 17 h 81"/>
                <a:gd name="T4" fmla="*/ 40 w 68"/>
                <a:gd name="T5" fmla="*/ 40 h 81"/>
                <a:gd name="T6" fmla="*/ 68 w 68"/>
                <a:gd name="T7" fmla="*/ 81 h 81"/>
                <a:gd name="T8" fmla="*/ 52 w 68"/>
                <a:gd name="T9" fmla="*/ 39 h 81"/>
                <a:gd name="T10" fmla="*/ 29 w 68"/>
                <a:gd name="T11" fmla="*/ 11 h 81"/>
                <a:gd name="T12" fmla="*/ 0 w 68"/>
                <a:gd name="T13" fmla="*/ 0 h 81"/>
                <a:gd name="T14" fmla="*/ 0 w 68"/>
                <a:gd name="T1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8" h="81">
                  <a:moveTo>
                    <a:pt x="0" y="0"/>
                  </a:moveTo>
                  <a:lnTo>
                    <a:pt x="20" y="17"/>
                  </a:lnTo>
                  <a:lnTo>
                    <a:pt x="40" y="40"/>
                  </a:lnTo>
                  <a:lnTo>
                    <a:pt x="68" y="81"/>
                  </a:lnTo>
                  <a:lnTo>
                    <a:pt x="52" y="39"/>
                  </a:lnTo>
                  <a:lnTo>
                    <a:pt x="29" y="1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6" name="Freeform 1176">
              <a:extLst>
                <a:ext uri="{FF2B5EF4-FFF2-40B4-BE49-F238E27FC236}">
                  <a16:creationId xmlns:a16="http://schemas.microsoft.com/office/drawing/2014/main" id="{4B44A76E-0C76-49E8-825C-86DDA0440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2" y="1885"/>
              <a:ext cx="28" cy="136"/>
            </a:xfrm>
            <a:custGeom>
              <a:avLst/>
              <a:gdLst>
                <a:gd name="T0" fmla="*/ 5 w 28"/>
                <a:gd name="T1" fmla="*/ 24 h 132"/>
                <a:gd name="T2" fmla="*/ 0 w 28"/>
                <a:gd name="T3" fmla="*/ 103 h 132"/>
                <a:gd name="T4" fmla="*/ 4 w 28"/>
                <a:gd name="T5" fmla="*/ 132 h 132"/>
                <a:gd name="T6" fmla="*/ 18 w 28"/>
                <a:gd name="T7" fmla="*/ 81 h 132"/>
                <a:gd name="T8" fmla="*/ 28 w 28"/>
                <a:gd name="T9" fmla="*/ 0 h 132"/>
                <a:gd name="T10" fmla="*/ 5 w 28"/>
                <a:gd name="T11" fmla="*/ 24 h 132"/>
                <a:gd name="T12" fmla="*/ 5 w 28"/>
                <a:gd name="T13" fmla="*/ 24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32">
                  <a:moveTo>
                    <a:pt x="5" y="24"/>
                  </a:moveTo>
                  <a:lnTo>
                    <a:pt x="0" y="103"/>
                  </a:lnTo>
                  <a:lnTo>
                    <a:pt x="4" y="132"/>
                  </a:lnTo>
                  <a:lnTo>
                    <a:pt x="18" y="81"/>
                  </a:lnTo>
                  <a:lnTo>
                    <a:pt x="28" y="0"/>
                  </a:lnTo>
                  <a:lnTo>
                    <a:pt x="5" y="24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7" name="Freeform 1177">
              <a:extLst>
                <a:ext uri="{FF2B5EF4-FFF2-40B4-BE49-F238E27FC236}">
                  <a16:creationId xmlns:a16="http://schemas.microsoft.com/office/drawing/2014/main" id="{DA6EA1F9-43B8-4326-8E6B-66810E93F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714"/>
              <a:ext cx="221" cy="48"/>
            </a:xfrm>
            <a:custGeom>
              <a:avLst/>
              <a:gdLst>
                <a:gd name="T0" fmla="*/ 0 w 224"/>
                <a:gd name="T1" fmla="*/ 30 h 48"/>
                <a:gd name="T2" fmla="*/ 60 w 224"/>
                <a:gd name="T3" fmla="*/ 29 h 48"/>
                <a:gd name="T4" fmla="*/ 112 w 224"/>
                <a:gd name="T5" fmla="*/ 36 h 48"/>
                <a:gd name="T6" fmla="*/ 159 w 224"/>
                <a:gd name="T7" fmla="*/ 48 h 48"/>
                <a:gd name="T8" fmla="*/ 192 w 224"/>
                <a:gd name="T9" fmla="*/ 48 h 48"/>
                <a:gd name="T10" fmla="*/ 218 w 224"/>
                <a:gd name="T11" fmla="*/ 39 h 48"/>
                <a:gd name="T12" fmla="*/ 224 w 224"/>
                <a:gd name="T13" fmla="*/ 29 h 48"/>
                <a:gd name="T14" fmla="*/ 221 w 224"/>
                <a:gd name="T15" fmla="*/ 19 h 48"/>
                <a:gd name="T16" fmla="*/ 203 w 224"/>
                <a:gd name="T17" fmla="*/ 11 h 48"/>
                <a:gd name="T18" fmla="*/ 176 w 224"/>
                <a:gd name="T19" fmla="*/ 2 h 48"/>
                <a:gd name="T20" fmla="*/ 132 w 224"/>
                <a:gd name="T21" fmla="*/ 0 h 48"/>
                <a:gd name="T22" fmla="*/ 96 w 224"/>
                <a:gd name="T23" fmla="*/ 1 h 48"/>
                <a:gd name="T24" fmla="*/ 57 w 224"/>
                <a:gd name="T25" fmla="*/ 12 h 48"/>
                <a:gd name="T26" fmla="*/ 29 w 224"/>
                <a:gd name="T27" fmla="*/ 24 h 48"/>
                <a:gd name="T28" fmla="*/ 0 w 224"/>
                <a:gd name="T29" fmla="*/ 30 h 48"/>
                <a:gd name="T30" fmla="*/ 0 w 224"/>
                <a:gd name="T31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48">
                  <a:moveTo>
                    <a:pt x="0" y="30"/>
                  </a:moveTo>
                  <a:lnTo>
                    <a:pt x="60" y="29"/>
                  </a:lnTo>
                  <a:lnTo>
                    <a:pt x="112" y="36"/>
                  </a:lnTo>
                  <a:lnTo>
                    <a:pt x="159" y="48"/>
                  </a:lnTo>
                  <a:lnTo>
                    <a:pt x="192" y="48"/>
                  </a:lnTo>
                  <a:lnTo>
                    <a:pt x="218" y="39"/>
                  </a:lnTo>
                  <a:lnTo>
                    <a:pt x="224" y="29"/>
                  </a:lnTo>
                  <a:lnTo>
                    <a:pt x="221" y="19"/>
                  </a:lnTo>
                  <a:lnTo>
                    <a:pt x="203" y="11"/>
                  </a:lnTo>
                  <a:lnTo>
                    <a:pt x="176" y="2"/>
                  </a:lnTo>
                  <a:lnTo>
                    <a:pt x="132" y="0"/>
                  </a:lnTo>
                  <a:lnTo>
                    <a:pt x="96" y="1"/>
                  </a:lnTo>
                  <a:lnTo>
                    <a:pt x="57" y="12"/>
                  </a:lnTo>
                  <a:lnTo>
                    <a:pt x="29" y="24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8" name="Freeform 1178">
              <a:extLst>
                <a:ext uri="{FF2B5EF4-FFF2-40B4-BE49-F238E27FC236}">
                  <a16:creationId xmlns:a16="http://schemas.microsoft.com/office/drawing/2014/main" id="{A4E35282-2984-4A7D-8B1C-47F4096C5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6" y="2834"/>
              <a:ext cx="394" cy="700"/>
            </a:xfrm>
            <a:custGeom>
              <a:avLst/>
              <a:gdLst>
                <a:gd name="T0" fmla="*/ 105 w 395"/>
                <a:gd name="T1" fmla="*/ 430 h 699"/>
                <a:gd name="T2" fmla="*/ 75 w 395"/>
                <a:gd name="T3" fmla="*/ 580 h 699"/>
                <a:gd name="T4" fmla="*/ 75 w 395"/>
                <a:gd name="T5" fmla="*/ 657 h 699"/>
                <a:gd name="T6" fmla="*/ 166 w 395"/>
                <a:gd name="T7" fmla="*/ 689 h 699"/>
                <a:gd name="T8" fmla="*/ 213 w 395"/>
                <a:gd name="T9" fmla="*/ 660 h 699"/>
                <a:gd name="T10" fmla="*/ 233 w 395"/>
                <a:gd name="T11" fmla="*/ 558 h 699"/>
                <a:gd name="T12" fmla="*/ 233 w 395"/>
                <a:gd name="T13" fmla="*/ 556 h 699"/>
                <a:gd name="T14" fmla="*/ 233 w 395"/>
                <a:gd name="T15" fmla="*/ 546 h 699"/>
                <a:gd name="T16" fmla="*/ 234 w 395"/>
                <a:gd name="T17" fmla="*/ 538 h 699"/>
                <a:gd name="T18" fmla="*/ 234 w 395"/>
                <a:gd name="T19" fmla="*/ 527 h 699"/>
                <a:gd name="T20" fmla="*/ 227 w 395"/>
                <a:gd name="T21" fmla="*/ 414 h 699"/>
                <a:gd name="T22" fmla="*/ 198 w 395"/>
                <a:gd name="T23" fmla="*/ 366 h 699"/>
                <a:gd name="T24" fmla="*/ 225 w 395"/>
                <a:gd name="T25" fmla="*/ 368 h 699"/>
                <a:gd name="T26" fmla="*/ 272 w 395"/>
                <a:gd name="T27" fmla="*/ 419 h 699"/>
                <a:gd name="T28" fmla="*/ 296 w 395"/>
                <a:gd name="T29" fmla="*/ 488 h 699"/>
                <a:gd name="T30" fmla="*/ 306 w 395"/>
                <a:gd name="T31" fmla="*/ 572 h 699"/>
                <a:gd name="T32" fmla="*/ 304 w 395"/>
                <a:gd name="T33" fmla="*/ 699 h 699"/>
                <a:gd name="T34" fmla="*/ 345 w 395"/>
                <a:gd name="T35" fmla="*/ 612 h 699"/>
                <a:gd name="T36" fmla="*/ 370 w 395"/>
                <a:gd name="T37" fmla="*/ 384 h 699"/>
                <a:gd name="T38" fmla="*/ 395 w 395"/>
                <a:gd name="T39" fmla="*/ 7 h 699"/>
                <a:gd name="T40" fmla="*/ 350 w 395"/>
                <a:gd name="T41" fmla="*/ 112 h 699"/>
                <a:gd name="T42" fmla="*/ 273 w 395"/>
                <a:gd name="T43" fmla="*/ 101 h 699"/>
                <a:gd name="T44" fmla="*/ 250 w 395"/>
                <a:gd name="T45" fmla="*/ 94 h 699"/>
                <a:gd name="T46" fmla="*/ 183 w 395"/>
                <a:gd name="T47" fmla="*/ 94 h 699"/>
                <a:gd name="T48" fmla="*/ 146 w 395"/>
                <a:gd name="T49" fmla="*/ 0 h 699"/>
                <a:gd name="T50" fmla="*/ 105 w 395"/>
                <a:gd name="T51" fmla="*/ 86 h 699"/>
                <a:gd name="T52" fmla="*/ 62 w 395"/>
                <a:gd name="T53" fmla="*/ 81 h 699"/>
                <a:gd name="T54" fmla="*/ 35 w 395"/>
                <a:gd name="T55" fmla="*/ 133 h 699"/>
                <a:gd name="T56" fmla="*/ 110 w 395"/>
                <a:gd name="T57" fmla="*/ 144 h 699"/>
                <a:gd name="T58" fmla="*/ 182 w 395"/>
                <a:gd name="T59" fmla="*/ 141 h 699"/>
                <a:gd name="T60" fmla="*/ 211 w 395"/>
                <a:gd name="T61" fmla="*/ 146 h 699"/>
                <a:gd name="T62" fmla="*/ 279 w 395"/>
                <a:gd name="T63" fmla="*/ 159 h 699"/>
                <a:gd name="T64" fmla="*/ 363 w 395"/>
                <a:gd name="T65" fmla="*/ 157 h 699"/>
                <a:gd name="T66" fmla="*/ 348 w 395"/>
                <a:gd name="T67" fmla="*/ 205 h 699"/>
                <a:gd name="T68" fmla="*/ 281 w 395"/>
                <a:gd name="T69" fmla="*/ 176 h 699"/>
                <a:gd name="T70" fmla="*/ 234 w 395"/>
                <a:gd name="T71" fmla="*/ 198 h 699"/>
                <a:gd name="T72" fmla="*/ 198 w 395"/>
                <a:gd name="T73" fmla="*/ 169 h 699"/>
                <a:gd name="T74" fmla="*/ 127 w 395"/>
                <a:gd name="T75" fmla="*/ 189 h 699"/>
                <a:gd name="T76" fmla="*/ 112 w 395"/>
                <a:gd name="T77" fmla="*/ 169 h 699"/>
                <a:gd name="T78" fmla="*/ 43 w 395"/>
                <a:gd name="T79" fmla="*/ 180 h 699"/>
                <a:gd name="T80" fmla="*/ 28 w 395"/>
                <a:gd name="T81" fmla="*/ 205 h 699"/>
                <a:gd name="T82" fmla="*/ 0 w 395"/>
                <a:gd name="T83" fmla="*/ 602 h 699"/>
                <a:gd name="T84" fmla="*/ 43 w 395"/>
                <a:gd name="T85" fmla="*/ 428 h 699"/>
                <a:gd name="T86" fmla="*/ 114 w 395"/>
                <a:gd name="T87" fmla="*/ 349 h 699"/>
                <a:gd name="T88" fmla="*/ 177 w 395"/>
                <a:gd name="T89" fmla="*/ 341 h 699"/>
                <a:gd name="T90" fmla="*/ 191 w 395"/>
                <a:gd name="T91" fmla="*/ 293 h 699"/>
                <a:gd name="T92" fmla="*/ 193 w 395"/>
                <a:gd name="T93" fmla="*/ 257 h 699"/>
                <a:gd name="T94" fmla="*/ 236 w 395"/>
                <a:gd name="T95" fmla="*/ 250 h 699"/>
                <a:gd name="T96" fmla="*/ 273 w 395"/>
                <a:gd name="T97" fmla="*/ 264 h 699"/>
                <a:gd name="T98" fmla="*/ 281 w 395"/>
                <a:gd name="T99" fmla="*/ 257 h 699"/>
                <a:gd name="T100" fmla="*/ 322 w 395"/>
                <a:gd name="T101" fmla="*/ 257 h 699"/>
                <a:gd name="T102" fmla="*/ 359 w 395"/>
                <a:gd name="T103" fmla="*/ 273 h 699"/>
                <a:gd name="T104" fmla="*/ 352 w 395"/>
                <a:gd name="T105" fmla="*/ 312 h 699"/>
                <a:gd name="T106" fmla="*/ 277 w 395"/>
                <a:gd name="T107" fmla="*/ 307 h 699"/>
                <a:gd name="T108" fmla="*/ 259 w 395"/>
                <a:gd name="T109" fmla="*/ 304 h 699"/>
                <a:gd name="T110" fmla="*/ 219 w 395"/>
                <a:gd name="T111" fmla="*/ 341 h 699"/>
                <a:gd name="T112" fmla="*/ 153 w 395"/>
                <a:gd name="T113" fmla="*/ 360 h 699"/>
                <a:gd name="T114" fmla="*/ 127 w 395"/>
                <a:gd name="T115" fmla="*/ 384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5" h="699">
                  <a:moveTo>
                    <a:pt x="127" y="384"/>
                  </a:moveTo>
                  <a:lnTo>
                    <a:pt x="105" y="430"/>
                  </a:lnTo>
                  <a:lnTo>
                    <a:pt x="91" y="486"/>
                  </a:lnTo>
                  <a:lnTo>
                    <a:pt x="75" y="580"/>
                  </a:lnTo>
                  <a:lnTo>
                    <a:pt x="73" y="625"/>
                  </a:lnTo>
                  <a:lnTo>
                    <a:pt x="75" y="657"/>
                  </a:lnTo>
                  <a:lnTo>
                    <a:pt x="114" y="679"/>
                  </a:lnTo>
                  <a:lnTo>
                    <a:pt x="166" y="689"/>
                  </a:lnTo>
                  <a:lnTo>
                    <a:pt x="196" y="682"/>
                  </a:lnTo>
                  <a:lnTo>
                    <a:pt x="213" y="660"/>
                  </a:lnTo>
                  <a:lnTo>
                    <a:pt x="225" y="613"/>
                  </a:lnTo>
                  <a:lnTo>
                    <a:pt x="233" y="558"/>
                  </a:lnTo>
                  <a:lnTo>
                    <a:pt x="233" y="557"/>
                  </a:lnTo>
                  <a:lnTo>
                    <a:pt x="233" y="556"/>
                  </a:lnTo>
                  <a:lnTo>
                    <a:pt x="233" y="548"/>
                  </a:lnTo>
                  <a:lnTo>
                    <a:pt x="233" y="546"/>
                  </a:lnTo>
                  <a:lnTo>
                    <a:pt x="234" y="544"/>
                  </a:lnTo>
                  <a:lnTo>
                    <a:pt x="234" y="538"/>
                  </a:lnTo>
                  <a:lnTo>
                    <a:pt x="234" y="533"/>
                  </a:lnTo>
                  <a:lnTo>
                    <a:pt x="234" y="527"/>
                  </a:lnTo>
                  <a:lnTo>
                    <a:pt x="236" y="490"/>
                  </a:lnTo>
                  <a:lnTo>
                    <a:pt x="227" y="414"/>
                  </a:lnTo>
                  <a:lnTo>
                    <a:pt x="219" y="386"/>
                  </a:lnTo>
                  <a:lnTo>
                    <a:pt x="198" y="366"/>
                  </a:lnTo>
                  <a:lnTo>
                    <a:pt x="189" y="355"/>
                  </a:lnTo>
                  <a:lnTo>
                    <a:pt x="225" y="368"/>
                  </a:lnTo>
                  <a:lnTo>
                    <a:pt x="254" y="393"/>
                  </a:lnTo>
                  <a:lnTo>
                    <a:pt x="272" y="419"/>
                  </a:lnTo>
                  <a:lnTo>
                    <a:pt x="283" y="445"/>
                  </a:lnTo>
                  <a:lnTo>
                    <a:pt x="296" y="488"/>
                  </a:lnTo>
                  <a:lnTo>
                    <a:pt x="301" y="528"/>
                  </a:lnTo>
                  <a:lnTo>
                    <a:pt x="306" y="572"/>
                  </a:lnTo>
                  <a:lnTo>
                    <a:pt x="305" y="635"/>
                  </a:lnTo>
                  <a:lnTo>
                    <a:pt x="304" y="699"/>
                  </a:lnTo>
                  <a:lnTo>
                    <a:pt x="327" y="677"/>
                  </a:lnTo>
                  <a:lnTo>
                    <a:pt x="345" y="612"/>
                  </a:lnTo>
                  <a:lnTo>
                    <a:pt x="356" y="501"/>
                  </a:lnTo>
                  <a:lnTo>
                    <a:pt x="370" y="384"/>
                  </a:lnTo>
                  <a:lnTo>
                    <a:pt x="384" y="219"/>
                  </a:lnTo>
                  <a:lnTo>
                    <a:pt x="395" y="7"/>
                  </a:lnTo>
                  <a:lnTo>
                    <a:pt x="372" y="94"/>
                  </a:lnTo>
                  <a:lnTo>
                    <a:pt x="350" y="112"/>
                  </a:lnTo>
                  <a:lnTo>
                    <a:pt x="307" y="114"/>
                  </a:lnTo>
                  <a:lnTo>
                    <a:pt x="273" y="101"/>
                  </a:lnTo>
                  <a:lnTo>
                    <a:pt x="263" y="9"/>
                  </a:lnTo>
                  <a:lnTo>
                    <a:pt x="250" y="94"/>
                  </a:lnTo>
                  <a:lnTo>
                    <a:pt x="220" y="100"/>
                  </a:lnTo>
                  <a:lnTo>
                    <a:pt x="183" y="94"/>
                  </a:lnTo>
                  <a:lnTo>
                    <a:pt x="160" y="86"/>
                  </a:lnTo>
                  <a:lnTo>
                    <a:pt x="146" y="0"/>
                  </a:lnTo>
                  <a:lnTo>
                    <a:pt x="134" y="75"/>
                  </a:lnTo>
                  <a:lnTo>
                    <a:pt x="105" y="86"/>
                  </a:lnTo>
                  <a:lnTo>
                    <a:pt x="79" y="84"/>
                  </a:lnTo>
                  <a:lnTo>
                    <a:pt x="62" y="81"/>
                  </a:lnTo>
                  <a:lnTo>
                    <a:pt x="37" y="54"/>
                  </a:lnTo>
                  <a:lnTo>
                    <a:pt x="35" y="133"/>
                  </a:lnTo>
                  <a:lnTo>
                    <a:pt x="86" y="130"/>
                  </a:lnTo>
                  <a:lnTo>
                    <a:pt x="110" y="144"/>
                  </a:lnTo>
                  <a:lnTo>
                    <a:pt x="132" y="135"/>
                  </a:lnTo>
                  <a:lnTo>
                    <a:pt x="182" y="141"/>
                  </a:lnTo>
                  <a:lnTo>
                    <a:pt x="193" y="152"/>
                  </a:lnTo>
                  <a:lnTo>
                    <a:pt x="211" y="146"/>
                  </a:lnTo>
                  <a:lnTo>
                    <a:pt x="273" y="148"/>
                  </a:lnTo>
                  <a:lnTo>
                    <a:pt x="279" y="159"/>
                  </a:lnTo>
                  <a:lnTo>
                    <a:pt x="292" y="148"/>
                  </a:lnTo>
                  <a:lnTo>
                    <a:pt x="363" y="157"/>
                  </a:lnTo>
                  <a:lnTo>
                    <a:pt x="363" y="189"/>
                  </a:lnTo>
                  <a:lnTo>
                    <a:pt x="348" y="205"/>
                  </a:lnTo>
                  <a:lnTo>
                    <a:pt x="286" y="203"/>
                  </a:lnTo>
                  <a:lnTo>
                    <a:pt x="281" y="176"/>
                  </a:lnTo>
                  <a:lnTo>
                    <a:pt x="270" y="195"/>
                  </a:lnTo>
                  <a:lnTo>
                    <a:pt x="234" y="198"/>
                  </a:lnTo>
                  <a:lnTo>
                    <a:pt x="198" y="191"/>
                  </a:lnTo>
                  <a:lnTo>
                    <a:pt x="198" y="169"/>
                  </a:lnTo>
                  <a:lnTo>
                    <a:pt x="187" y="189"/>
                  </a:lnTo>
                  <a:lnTo>
                    <a:pt x="127" y="189"/>
                  </a:lnTo>
                  <a:lnTo>
                    <a:pt x="112" y="187"/>
                  </a:lnTo>
                  <a:lnTo>
                    <a:pt x="112" y="169"/>
                  </a:lnTo>
                  <a:lnTo>
                    <a:pt x="100" y="187"/>
                  </a:lnTo>
                  <a:lnTo>
                    <a:pt x="43" y="180"/>
                  </a:lnTo>
                  <a:lnTo>
                    <a:pt x="32" y="152"/>
                  </a:lnTo>
                  <a:lnTo>
                    <a:pt x="28" y="205"/>
                  </a:lnTo>
                  <a:lnTo>
                    <a:pt x="9" y="475"/>
                  </a:lnTo>
                  <a:lnTo>
                    <a:pt x="0" y="602"/>
                  </a:lnTo>
                  <a:lnTo>
                    <a:pt x="20" y="488"/>
                  </a:lnTo>
                  <a:lnTo>
                    <a:pt x="43" y="428"/>
                  </a:lnTo>
                  <a:lnTo>
                    <a:pt x="82" y="373"/>
                  </a:lnTo>
                  <a:lnTo>
                    <a:pt x="114" y="349"/>
                  </a:lnTo>
                  <a:lnTo>
                    <a:pt x="148" y="341"/>
                  </a:lnTo>
                  <a:lnTo>
                    <a:pt x="177" y="341"/>
                  </a:lnTo>
                  <a:lnTo>
                    <a:pt x="238" y="309"/>
                  </a:lnTo>
                  <a:lnTo>
                    <a:pt x="191" y="293"/>
                  </a:lnTo>
                  <a:lnTo>
                    <a:pt x="191" y="273"/>
                  </a:lnTo>
                  <a:lnTo>
                    <a:pt x="193" y="257"/>
                  </a:lnTo>
                  <a:lnTo>
                    <a:pt x="204" y="250"/>
                  </a:lnTo>
                  <a:lnTo>
                    <a:pt x="236" y="250"/>
                  </a:lnTo>
                  <a:lnTo>
                    <a:pt x="264" y="253"/>
                  </a:lnTo>
                  <a:lnTo>
                    <a:pt x="273" y="264"/>
                  </a:lnTo>
                  <a:lnTo>
                    <a:pt x="273" y="276"/>
                  </a:lnTo>
                  <a:lnTo>
                    <a:pt x="281" y="257"/>
                  </a:lnTo>
                  <a:lnTo>
                    <a:pt x="298" y="257"/>
                  </a:lnTo>
                  <a:lnTo>
                    <a:pt x="322" y="257"/>
                  </a:lnTo>
                  <a:lnTo>
                    <a:pt x="345" y="261"/>
                  </a:lnTo>
                  <a:lnTo>
                    <a:pt x="359" y="273"/>
                  </a:lnTo>
                  <a:lnTo>
                    <a:pt x="356" y="298"/>
                  </a:lnTo>
                  <a:lnTo>
                    <a:pt x="352" y="312"/>
                  </a:lnTo>
                  <a:lnTo>
                    <a:pt x="327" y="313"/>
                  </a:lnTo>
                  <a:lnTo>
                    <a:pt x="277" y="307"/>
                  </a:lnTo>
                  <a:lnTo>
                    <a:pt x="273" y="289"/>
                  </a:lnTo>
                  <a:lnTo>
                    <a:pt x="259" y="304"/>
                  </a:lnTo>
                  <a:lnTo>
                    <a:pt x="252" y="323"/>
                  </a:lnTo>
                  <a:lnTo>
                    <a:pt x="219" y="341"/>
                  </a:lnTo>
                  <a:lnTo>
                    <a:pt x="182" y="349"/>
                  </a:lnTo>
                  <a:lnTo>
                    <a:pt x="153" y="360"/>
                  </a:lnTo>
                  <a:lnTo>
                    <a:pt x="127" y="384"/>
                  </a:lnTo>
                  <a:lnTo>
                    <a:pt x="127" y="384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899" name="Freeform 1179">
              <a:extLst>
                <a:ext uri="{FF2B5EF4-FFF2-40B4-BE49-F238E27FC236}">
                  <a16:creationId xmlns:a16="http://schemas.microsoft.com/office/drawing/2014/main" id="{DF4D21DC-30C6-4146-8896-2A8DD34AB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5" y="3132"/>
              <a:ext cx="138" cy="96"/>
            </a:xfrm>
            <a:custGeom>
              <a:avLst/>
              <a:gdLst>
                <a:gd name="T0" fmla="*/ 5 w 138"/>
                <a:gd name="T1" fmla="*/ 29 h 95"/>
                <a:gd name="T2" fmla="*/ 57 w 138"/>
                <a:gd name="T3" fmla="*/ 61 h 95"/>
                <a:gd name="T4" fmla="*/ 138 w 138"/>
                <a:gd name="T5" fmla="*/ 95 h 95"/>
                <a:gd name="T6" fmla="*/ 127 w 138"/>
                <a:gd name="T7" fmla="*/ 16 h 95"/>
                <a:gd name="T8" fmla="*/ 120 w 138"/>
                <a:gd name="T9" fmla="*/ 2 h 95"/>
                <a:gd name="T10" fmla="*/ 100 w 138"/>
                <a:gd name="T11" fmla="*/ 8 h 95"/>
                <a:gd name="T12" fmla="*/ 59 w 138"/>
                <a:gd name="T13" fmla="*/ 6 h 95"/>
                <a:gd name="T14" fmla="*/ 0 w 138"/>
                <a:gd name="T15" fmla="*/ 0 h 95"/>
                <a:gd name="T16" fmla="*/ 5 w 138"/>
                <a:gd name="T17" fmla="*/ 29 h 95"/>
                <a:gd name="T18" fmla="*/ 5 w 138"/>
                <a:gd name="T19" fmla="*/ 29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95">
                  <a:moveTo>
                    <a:pt x="5" y="29"/>
                  </a:moveTo>
                  <a:lnTo>
                    <a:pt x="57" y="61"/>
                  </a:lnTo>
                  <a:lnTo>
                    <a:pt x="138" y="95"/>
                  </a:lnTo>
                  <a:lnTo>
                    <a:pt x="127" y="16"/>
                  </a:lnTo>
                  <a:lnTo>
                    <a:pt x="120" y="2"/>
                  </a:lnTo>
                  <a:lnTo>
                    <a:pt x="100" y="8"/>
                  </a:lnTo>
                  <a:lnTo>
                    <a:pt x="59" y="6"/>
                  </a:lnTo>
                  <a:lnTo>
                    <a:pt x="0" y="0"/>
                  </a:lnTo>
                  <a:lnTo>
                    <a:pt x="5" y="29"/>
                  </a:lnTo>
                  <a:lnTo>
                    <a:pt x="5" y="29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0" name="Freeform 1180">
              <a:extLst>
                <a:ext uri="{FF2B5EF4-FFF2-40B4-BE49-F238E27FC236}">
                  <a16:creationId xmlns:a16="http://schemas.microsoft.com/office/drawing/2014/main" id="{FBC88003-3435-40B5-B2CF-0203AE496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2" y="3206"/>
              <a:ext cx="131" cy="302"/>
            </a:xfrm>
            <a:custGeom>
              <a:avLst/>
              <a:gdLst>
                <a:gd name="T0" fmla="*/ 70 w 130"/>
                <a:gd name="T1" fmla="*/ 6 h 304"/>
                <a:gd name="T2" fmla="*/ 36 w 130"/>
                <a:gd name="T3" fmla="*/ 51 h 304"/>
                <a:gd name="T4" fmla="*/ 16 w 130"/>
                <a:gd name="T5" fmla="*/ 117 h 304"/>
                <a:gd name="T6" fmla="*/ 47 w 130"/>
                <a:gd name="T7" fmla="*/ 119 h 304"/>
                <a:gd name="T8" fmla="*/ 79 w 130"/>
                <a:gd name="T9" fmla="*/ 121 h 304"/>
                <a:gd name="T10" fmla="*/ 105 w 130"/>
                <a:gd name="T11" fmla="*/ 143 h 304"/>
                <a:gd name="T12" fmla="*/ 14 w 130"/>
                <a:gd name="T13" fmla="*/ 141 h 304"/>
                <a:gd name="T14" fmla="*/ 102 w 130"/>
                <a:gd name="T15" fmla="*/ 168 h 304"/>
                <a:gd name="T16" fmla="*/ 8 w 130"/>
                <a:gd name="T17" fmla="*/ 173 h 304"/>
                <a:gd name="T18" fmla="*/ 86 w 130"/>
                <a:gd name="T19" fmla="*/ 186 h 304"/>
                <a:gd name="T20" fmla="*/ 102 w 130"/>
                <a:gd name="T21" fmla="*/ 199 h 304"/>
                <a:gd name="T22" fmla="*/ 43 w 130"/>
                <a:gd name="T23" fmla="*/ 192 h 304"/>
                <a:gd name="T24" fmla="*/ 6 w 130"/>
                <a:gd name="T25" fmla="*/ 197 h 304"/>
                <a:gd name="T26" fmla="*/ 0 w 130"/>
                <a:gd name="T27" fmla="*/ 241 h 304"/>
                <a:gd name="T28" fmla="*/ 1 w 130"/>
                <a:gd name="T29" fmla="*/ 275 h 304"/>
                <a:gd name="T30" fmla="*/ 15 w 130"/>
                <a:gd name="T31" fmla="*/ 287 h 304"/>
                <a:gd name="T32" fmla="*/ 40 w 130"/>
                <a:gd name="T33" fmla="*/ 297 h 304"/>
                <a:gd name="T34" fmla="*/ 61 w 130"/>
                <a:gd name="T35" fmla="*/ 301 h 304"/>
                <a:gd name="T36" fmla="*/ 88 w 130"/>
                <a:gd name="T37" fmla="*/ 304 h 304"/>
                <a:gd name="T38" fmla="*/ 109 w 130"/>
                <a:gd name="T39" fmla="*/ 289 h 304"/>
                <a:gd name="T40" fmla="*/ 118 w 130"/>
                <a:gd name="T41" fmla="*/ 246 h 304"/>
                <a:gd name="T42" fmla="*/ 127 w 130"/>
                <a:gd name="T43" fmla="*/ 199 h 304"/>
                <a:gd name="T44" fmla="*/ 130 w 130"/>
                <a:gd name="T45" fmla="*/ 131 h 304"/>
                <a:gd name="T46" fmla="*/ 126 w 130"/>
                <a:gd name="T47" fmla="*/ 56 h 304"/>
                <a:gd name="T48" fmla="*/ 111 w 130"/>
                <a:gd name="T49" fmla="*/ 15 h 304"/>
                <a:gd name="T50" fmla="*/ 100 w 130"/>
                <a:gd name="T51" fmla="*/ 0 h 304"/>
                <a:gd name="T52" fmla="*/ 70 w 130"/>
                <a:gd name="T53" fmla="*/ 6 h 304"/>
                <a:gd name="T54" fmla="*/ 70 w 130"/>
                <a:gd name="T55" fmla="*/ 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0" h="304">
                  <a:moveTo>
                    <a:pt x="70" y="6"/>
                  </a:moveTo>
                  <a:lnTo>
                    <a:pt x="36" y="51"/>
                  </a:lnTo>
                  <a:lnTo>
                    <a:pt x="16" y="117"/>
                  </a:lnTo>
                  <a:lnTo>
                    <a:pt x="47" y="119"/>
                  </a:lnTo>
                  <a:lnTo>
                    <a:pt x="79" y="121"/>
                  </a:lnTo>
                  <a:lnTo>
                    <a:pt x="105" y="143"/>
                  </a:lnTo>
                  <a:lnTo>
                    <a:pt x="14" y="141"/>
                  </a:lnTo>
                  <a:lnTo>
                    <a:pt x="102" y="168"/>
                  </a:lnTo>
                  <a:lnTo>
                    <a:pt x="8" y="173"/>
                  </a:lnTo>
                  <a:lnTo>
                    <a:pt x="86" y="186"/>
                  </a:lnTo>
                  <a:lnTo>
                    <a:pt x="102" y="199"/>
                  </a:lnTo>
                  <a:lnTo>
                    <a:pt x="43" y="192"/>
                  </a:lnTo>
                  <a:lnTo>
                    <a:pt x="6" y="197"/>
                  </a:lnTo>
                  <a:lnTo>
                    <a:pt x="0" y="241"/>
                  </a:lnTo>
                  <a:lnTo>
                    <a:pt x="1" y="275"/>
                  </a:lnTo>
                  <a:lnTo>
                    <a:pt x="15" y="287"/>
                  </a:lnTo>
                  <a:lnTo>
                    <a:pt x="40" y="297"/>
                  </a:lnTo>
                  <a:lnTo>
                    <a:pt x="61" y="301"/>
                  </a:lnTo>
                  <a:lnTo>
                    <a:pt x="88" y="304"/>
                  </a:lnTo>
                  <a:lnTo>
                    <a:pt x="109" y="289"/>
                  </a:lnTo>
                  <a:lnTo>
                    <a:pt x="118" y="246"/>
                  </a:lnTo>
                  <a:lnTo>
                    <a:pt x="127" y="199"/>
                  </a:lnTo>
                  <a:lnTo>
                    <a:pt x="130" y="131"/>
                  </a:lnTo>
                  <a:lnTo>
                    <a:pt x="126" y="56"/>
                  </a:lnTo>
                  <a:lnTo>
                    <a:pt x="111" y="15"/>
                  </a:lnTo>
                  <a:lnTo>
                    <a:pt x="100" y="0"/>
                  </a:lnTo>
                  <a:lnTo>
                    <a:pt x="70" y="6"/>
                  </a:lnTo>
                  <a:lnTo>
                    <a:pt x="70" y="6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1" name="Freeform 1181">
              <a:extLst>
                <a:ext uri="{FF2B5EF4-FFF2-40B4-BE49-F238E27FC236}">
                  <a16:creationId xmlns:a16="http://schemas.microsoft.com/office/drawing/2014/main" id="{D48E4B61-A756-4424-AB01-AA2D801EC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213"/>
              <a:ext cx="363" cy="718"/>
            </a:xfrm>
            <a:custGeom>
              <a:avLst/>
              <a:gdLst>
                <a:gd name="T0" fmla="*/ 357 w 362"/>
                <a:gd name="T1" fmla="*/ 316 h 718"/>
                <a:gd name="T2" fmla="*/ 329 w 362"/>
                <a:gd name="T3" fmla="*/ 674 h 718"/>
                <a:gd name="T4" fmla="*/ 256 w 362"/>
                <a:gd name="T5" fmla="*/ 645 h 718"/>
                <a:gd name="T6" fmla="*/ 224 w 362"/>
                <a:gd name="T7" fmla="*/ 700 h 718"/>
                <a:gd name="T8" fmla="*/ 153 w 362"/>
                <a:gd name="T9" fmla="*/ 627 h 718"/>
                <a:gd name="T10" fmla="*/ 103 w 362"/>
                <a:gd name="T11" fmla="*/ 682 h 718"/>
                <a:gd name="T12" fmla="*/ 23 w 362"/>
                <a:gd name="T13" fmla="*/ 619 h 718"/>
                <a:gd name="T14" fmla="*/ 37 w 362"/>
                <a:gd name="T15" fmla="*/ 587 h 718"/>
                <a:gd name="T16" fmla="*/ 103 w 362"/>
                <a:gd name="T17" fmla="*/ 568 h 718"/>
                <a:gd name="T18" fmla="*/ 137 w 362"/>
                <a:gd name="T19" fmla="*/ 589 h 718"/>
                <a:gd name="T20" fmla="*/ 217 w 362"/>
                <a:gd name="T21" fmla="*/ 585 h 718"/>
                <a:gd name="T22" fmla="*/ 261 w 362"/>
                <a:gd name="T23" fmla="*/ 605 h 718"/>
                <a:gd name="T24" fmla="*/ 338 w 362"/>
                <a:gd name="T25" fmla="*/ 579 h 718"/>
                <a:gd name="T26" fmla="*/ 272 w 362"/>
                <a:gd name="T27" fmla="*/ 513 h 718"/>
                <a:gd name="T28" fmla="*/ 219 w 362"/>
                <a:gd name="T29" fmla="*/ 524 h 718"/>
                <a:gd name="T30" fmla="*/ 151 w 362"/>
                <a:gd name="T31" fmla="*/ 505 h 718"/>
                <a:gd name="T32" fmla="*/ 103 w 362"/>
                <a:gd name="T33" fmla="*/ 510 h 718"/>
                <a:gd name="T34" fmla="*/ 36 w 362"/>
                <a:gd name="T35" fmla="*/ 497 h 718"/>
                <a:gd name="T36" fmla="*/ 41 w 362"/>
                <a:gd name="T37" fmla="*/ 468 h 718"/>
                <a:gd name="T38" fmla="*/ 112 w 362"/>
                <a:gd name="T39" fmla="*/ 427 h 718"/>
                <a:gd name="T40" fmla="*/ 181 w 362"/>
                <a:gd name="T41" fmla="*/ 471 h 718"/>
                <a:gd name="T42" fmla="*/ 230 w 362"/>
                <a:gd name="T43" fmla="*/ 436 h 718"/>
                <a:gd name="T44" fmla="*/ 282 w 362"/>
                <a:gd name="T45" fmla="*/ 476 h 718"/>
                <a:gd name="T46" fmla="*/ 342 w 362"/>
                <a:gd name="T47" fmla="*/ 447 h 718"/>
                <a:gd name="T48" fmla="*/ 321 w 362"/>
                <a:gd name="T49" fmla="*/ 392 h 718"/>
                <a:gd name="T50" fmla="*/ 256 w 362"/>
                <a:gd name="T51" fmla="*/ 397 h 718"/>
                <a:gd name="T52" fmla="*/ 214 w 362"/>
                <a:gd name="T53" fmla="*/ 405 h 718"/>
                <a:gd name="T54" fmla="*/ 148 w 362"/>
                <a:gd name="T55" fmla="*/ 382 h 718"/>
                <a:gd name="T56" fmla="*/ 100 w 362"/>
                <a:gd name="T57" fmla="*/ 390 h 718"/>
                <a:gd name="T58" fmla="*/ 44 w 362"/>
                <a:gd name="T59" fmla="*/ 374 h 718"/>
                <a:gd name="T60" fmla="*/ 16 w 362"/>
                <a:gd name="T61" fmla="*/ 368 h 718"/>
                <a:gd name="T62" fmla="*/ 30 w 362"/>
                <a:gd name="T63" fmla="*/ 336 h 718"/>
                <a:gd name="T64" fmla="*/ 103 w 362"/>
                <a:gd name="T65" fmla="*/ 329 h 718"/>
                <a:gd name="T66" fmla="*/ 168 w 362"/>
                <a:gd name="T67" fmla="*/ 343 h 718"/>
                <a:gd name="T68" fmla="*/ 225 w 362"/>
                <a:gd name="T69" fmla="*/ 305 h 718"/>
                <a:gd name="T70" fmla="*/ 325 w 362"/>
                <a:gd name="T71" fmla="*/ 352 h 718"/>
                <a:gd name="T72" fmla="*/ 322 w 362"/>
                <a:gd name="T73" fmla="*/ 275 h 718"/>
                <a:gd name="T74" fmla="*/ 251 w 362"/>
                <a:gd name="T75" fmla="*/ 275 h 718"/>
                <a:gd name="T76" fmla="*/ 209 w 362"/>
                <a:gd name="T77" fmla="*/ 265 h 718"/>
                <a:gd name="T78" fmla="*/ 136 w 362"/>
                <a:gd name="T79" fmla="*/ 263 h 718"/>
                <a:gd name="T80" fmla="*/ 65 w 362"/>
                <a:gd name="T81" fmla="*/ 249 h 718"/>
                <a:gd name="T82" fmla="*/ 16 w 362"/>
                <a:gd name="T83" fmla="*/ 235 h 718"/>
                <a:gd name="T84" fmla="*/ 32 w 362"/>
                <a:gd name="T85" fmla="*/ 194 h 718"/>
                <a:gd name="T86" fmla="*/ 145 w 362"/>
                <a:gd name="T87" fmla="*/ 205 h 718"/>
                <a:gd name="T88" fmla="*/ 247 w 362"/>
                <a:gd name="T89" fmla="*/ 178 h 718"/>
                <a:gd name="T90" fmla="*/ 240 w 362"/>
                <a:gd name="T91" fmla="*/ 121 h 718"/>
                <a:gd name="T92" fmla="*/ 147 w 362"/>
                <a:gd name="T93" fmla="*/ 108 h 718"/>
                <a:gd name="T94" fmla="*/ 115 w 362"/>
                <a:gd name="T95" fmla="*/ 178 h 718"/>
                <a:gd name="T96" fmla="*/ 37 w 362"/>
                <a:gd name="T97" fmla="*/ 102 h 718"/>
                <a:gd name="T98" fmla="*/ 20 w 362"/>
                <a:gd name="T99" fmla="*/ 21 h 718"/>
                <a:gd name="T100" fmla="*/ 95 w 362"/>
                <a:gd name="T101" fmla="*/ 39 h 718"/>
                <a:gd name="T102" fmla="*/ 58 w 362"/>
                <a:gd name="T103" fmla="*/ 46 h 718"/>
                <a:gd name="T104" fmla="*/ 58 w 362"/>
                <a:gd name="T105" fmla="*/ 75 h 718"/>
                <a:gd name="T106" fmla="*/ 90 w 362"/>
                <a:gd name="T107" fmla="*/ 64 h 718"/>
                <a:gd name="T108" fmla="*/ 126 w 362"/>
                <a:gd name="T109" fmla="*/ 40 h 718"/>
                <a:gd name="T110" fmla="*/ 247 w 362"/>
                <a:gd name="T111" fmla="*/ 40 h 718"/>
                <a:gd name="T112" fmla="*/ 207 w 362"/>
                <a:gd name="T113" fmla="*/ 54 h 718"/>
                <a:gd name="T114" fmla="*/ 212 w 362"/>
                <a:gd name="T115" fmla="*/ 84 h 718"/>
                <a:gd name="T116" fmla="*/ 238 w 362"/>
                <a:gd name="T117" fmla="*/ 69 h 718"/>
                <a:gd name="T118" fmla="*/ 304 w 362"/>
                <a:gd name="T119" fmla="*/ 35 h 718"/>
                <a:gd name="T120" fmla="*/ 362 w 362"/>
                <a:gd name="T121" fmla="*/ 0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2" h="718">
                  <a:moveTo>
                    <a:pt x="362" y="0"/>
                  </a:moveTo>
                  <a:lnTo>
                    <a:pt x="359" y="178"/>
                  </a:lnTo>
                  <a:lnTo>
                    <a:pt x="357" y="316"/>
                  </a:lnTo>
                  <a:lnTo>
                    <a:pt x="353" y="610"/>
                  </a:lnTo>
                  <a:lnTo>
                    <a:pt x="342" y="718"/>
                  </a:lnTo>
                  <a:lnTo>
                    <a:pt x="329" y="674"/>
                  </a:lnTo>
                  <a:lnTo>
                    <a:pt x="308" y="647"/>
                  </a:lnTo>
                  <a:lnTo>
                    <a:pt x="277" y="642"/>
                  </a:lnTo>
                  <a:lnTo>
                    <a:pt x="256" y="645"/>
                  </a:lnTo>
                  <a:lnTo>
                    <a:pt x="240" y="651"/>
                  </a:lnTo>
                  <a:lnTo>
                    <a:pt x="229" y="668"/>
                  </a:lnTo>
                  <a:lnTo>
                    <a:pt x="224" y="700"/>
                  </a:lnTo>
                  <a:lnTo>
                    <a:pt x="213" y="657"/>
                  </a:lnTo>
                  <a:lnTo>
                    <a:pt x="185" y="634"/>
                  </a:lnTo>
                  <a:lnTo>
                    <a:pt x="153" y="627"/>
                  </a:lnTo>
                  <a:lnTo>
                    <a:pt x="130" y="629"/>
                  </a:lnTo>
                  <a:lnTo>
                    <a:pt x="115" y="640"/>
                  </a:lnTo>
                  <a:lnTo>
                    <a:pt x="103" y="682"/>
                  </a:lnTo>
                  <a:lnTo>
                    <a:pt x="71" y="629"/>
                  </a:lnTo>
                  <a:lnTo>
                    <a:pt x="45" y="619"/>
                  </a:lnTo>
                  <a:lnTo>
                    <a:pt x="23" y="619"/>
                  </a:lnTo>
                  <a:lnTo>
                    <a:pt x="0" y="629"/>
                  </a:lnTo>
                  <a:lnTo>
                    <a:pt x="16" y="602"/>
                  </a:lnTo>
                  <a:lnTo>
                    <a:pt x="37" y="587"/>
                  </a:lnTo>
                  <a:lnTo>
                    <a:pt x="71" y="587"/>
                  </a:lnTo>
                  <a:lnTo>
                    <a:pt x="92" y="579"/>
                  </a:lnTo>
                  <a:lnTo>
                    <a:pt x="103" y="568"/>
                  </a:lnTo>
                  <a:lnTo>
                    <a:pt x="113" y="547"/>
                  </a:lnTo>
                  <a:lnTo>
                    <a:pt x="119" y="576"/>
                  </a:lnTo>
                  <a:lnTo>
                    <a:pt x="137" y="589"/>
                  </a:lnTo>
                  <a:lnTo>
                    <a:pt x="179" y="597"/>
                  </a:lnTo>
                  <a:lnTo>
                    <a:pt x="203" y="592"/>
                  </a:lnTo>
                  <a:lnTo>
                    <a:pt x="217" y="585"/>
                  </a:lnTo>
                  <a:lnTo>
                    <a:pt x="230" y="560"/>
                  </a:lnTo>
                  <a:lnTo>
                    <a:pt x="238" y="592"/>
                  </a:lnTo>
                  <a:lnTo>
                    <a:pt x="261" y="605"/>
                  </a:lnTo>
                  <a:lnTo>
                    <a:pt x="297" y="605"/>
                  </a:lnTo>
                  <a:lnTo>
                    <a:pt x="319" y="598"/>
                  </a:lnTo>
                  <a:lnTo>
                    <a:pt x="338" y="579"/>
                  </a:lnTo>
                  <a:lnTo>
                    <a:pt x="335" y="542"/>
                  </a:lnTo>
                  <a:lnTo>
                    <a:pt x="317" y="519"/>
                  </a:lnTo>
                  <a:lnTo>
                    <a:pt x="272" y="513"/>
                  </a:lnTo>
                  <a:lnTo>
                    <a:pt x="251" y="523"/>
                  </a:lnTo>
                  <a:lnTo>
                    <a:pt x="229" y="542"/>
                  </a:lnTo>
                  <a:lnTo>
                    <a:pt x="219" y="524"/>
                  </a:lnTo>
                  <a:lnTo>
                    <a:pt x="200" y="515"/>
                  </a:lnTo>
                  <a:lnTo>
                    <a:pt x="178" y="505"/>
                  </a:lnTo>
                  <a:lnTo>
                    <a:pt x="151" y="505"/>
                  </a:lnTo>
                  <a:lnTo>
                    <a:pt x="130" y="513"/>
                  </a:lnTo>
                  <a:lnTo>
                    <a:pt x="113" y="526"/>
                  </a:lnTo>
                  <a:lnTo>
                    <a:pt x="103" y="510"/>
                  </a:lnTo>
                  <a:lnTo>
                    <a:pt x="81" y="500"/>
                  </a:lnTo>
                  <a:lnTo>
                    <a:pt x="55" y="492"/>
                  </a:lnTo>
                  <a:lnTo>
                    <a:pt x="36" y="497"/>
                  </a:lnTo>
                  <a:lnTo>
                    <a:pt x="13" y="508"/>
                  </a:lnTo>
                  <a:lnTo>
                    <a:pt x="15" y="458"/>
                  </a:lnTo>
                  <a:lnTo>
                    <a:pt x="41" y="468"/>
                  </a:lnTo>
                  <a:lnTo>
                    <a:pt x="70" y="468"/>
                  </a:lnTo>
                  <a:lnTo>
                    <a:pt x="92" y="464"/>
                  </a:lnTo>
                  <a:lnTo>
                    <a:pt x="112" y="427"/>
                  </a:lnTo>
                  <a:lnTo>
                    <a:pt x="132" y="464"/>
                  </a:lnTo>
                  <a:lnTo>
                    <a:pt x="155" y="470"/>
                  </a:lnTo>
                  <a:lnTo>
                    <a:pt x="181" y="471"/>
                  </a:lnTo>
                  <a:lnTo>
                    <a:pt x="198" y="470"/>
                  </a:lnTo>
                  <a:lnTo>
                    <a:pt x="213" y="456"/>
                  </a:lnTo>
                  <a:lnTo>
                    <a:pt x="230" y="436"/>
                  </a:lnTo>
                  <a:lnTo>
                    <a:pt x="243" y="458"/>
                  </a:lnTo>
                  <a:lnTo>
                    <a:pt x="256" y="471"/>
                  </a:lnTo>
                  <a:lnTo>
                    <a:pt x="282" y="476"/>
                  </a:lnTo>
                  <a:lnTo>
                    <a:pt x="310" y="476"/>
                  </a:lnTo>
                  <a:lnTo>
                    <a:pt x="330" y="468"/>
                  </a:lnTo>
                  <a:lnTo>
                    <a:pt x="342" y="447"/>
                  </a:lnTo>
                  <a:lnTo>
                    <a:pt x="344" y="424"/>
                  </a:lnTo>
                  <a:lnTo>
                    <a:pt x="342" y="403"/>
                  </a:lnTo>
                  <a:lnTo>
                    <a:pt x="321" y="392"/>
                  </a:lnTo>
                  <a:lnTo>
                    <a:pt x="304" y="389"/>
                  </a:lnTo>
                  <a:lnTo>
                    <a:pt x="281" y="387"/>
                  </a:lnTo>
                  <a:lnTo>
                    <a:pt x="256" y="397"/>
                  </a:lnTo>
                  <a:lnTo>
                    <a:pt x="244" y="412"/>
                  </a:lnTo>
                  <a:lnTo>
                    <a:pt x="231" y="428"/>
                  </a:lnTo>
                  <a:lnTo>
                    <a:pt x="214" y="405"/>
                  </a:lnTo>
                  <a:lnTo>
                    <a:pt x="203" y="390"/>
                  </a:lnTo>
                  <a:lnTo>
                    <a:pt x="179" y="382"/>
                  </a:lnTo>
                  <a:lnTo>
                    <a:pt x="148" y="382"/>
                  </a:lnTo>
                  <a:lnTo>
                    <a:pt x="126" y="390"/>
                  </a:lnTo>
                  <a:lnTo>
                    <a:pt x="111" y="418"/>
                  </a:lnTo>
                  <a:lnTo>
                    <a:pt x="100" y="390"/>
                  </a:lnTo>
                  <a:lnTo>
                    <a:pt x="84" y="381"/>
                  </a:lnTo>
                  <a:lnTo>
                    <a:pt x="67" y="374"/>
                  </a:lnTo>
                  <a:lnTo>
                    <a:pt x="44" y="374"/>
                  </a:lnTo>
                  <a:lnTo>
                    <a:pt x="26" y="381"/>
                  </a:lnTo>
                  <a:lnTo>
                    <a:pt x="7" y="405"/>
                  </a:lnTo>
                  <a:lnTo>
                    <a:pt x="16" y="368"/>
                  </a:lnTo>
                  <a:lnTo>
                    <a:pt x="16" y="336"/>
                  </a:lnTo>
                  <a:lnTo>
                    <a:pt x="15" y="315"/>
                  </a:lnTo>
                  <a:lnTo>
                    <a:pt x="30" y="336"/>
                  </a:lnTo>
                  <a:lnTo>
                    <a:pt x="58" y="338"/>
                  </a:lnTo>
                  <a:lnTo>
                    <a:pt x="89" y="339"/>
                  </a:lnTo>
                  <a:lnTo>
                    <a:pt x="103" y="329"/>
                  </a:lnTo>
                  <a:lnTo>
                    <a:pt x="119" y="302"/>
                  </a:lnTo>
                  <a:lnTo>
                    <a:pt x="137" y="333"/>
                  </a:lnTo>
                  <a:lnTo>
                    <a:pt x="168" y="343"/>
                  </a:lnTo>
                  <a:lnTo>
                    <a:pt x="199" y="345"/>
                  </a:lnTo>
                  <a:lnTo>
                    <a:pt x="220" y="331"/>
                  </a:lnTo>
                  <a:lnTo>
                    <a:pt x="225" y="305"/>
                  </a:lnTo>
                  <a:lnTo>
                    <a:pt x="259" y="348"/>
                  </a:lnTo>
                  <a:lnTo>
                    <a:pt x="285" y="352"/>
                  </a:lnTo>
                  <a:lnTo>
                    <a:pt x="325" y="352"/>
                  </a:lnTo>
                  <a:lnTo>
                    <a:pt x="337" y="326"/>
                  </a:lnTo>
                  <a:lnTo>
                    <a:pt x="337" y="294"/>
                  </a:lnTo>
                  <a:lnTo>
                    <a:pt x="322" y="275"/>
                  </a:lnTo>
                  <a:lnTo>
                    <a:pt x="296" y="267"/>
                  </a:lnTo>
                  <a:lnTo>
                    <a:pt x="272" y="267"/>
                  </a:lnTo>
                  <a:lnTo>
                    <a:pt x="251" y="275"/>
                  </a:lnTo>
                  <a:lnTo>
                    <a:pt x="235" y="305"/>
                  </a:lnTo>
                  <a:lnTo>
                    <a:pt x="221" y="286"/>
                  </a:lnTo>
                  <a:lnTo>
                    <a:pt x="209" y="265"/>
                  </a:lnTo>
                  <a:lnTo>
                    <a:pt x="177" y="255"/>
                  </a:lnTo>
                  <a:lnTo>
                    <a:pt x="149" y="260"/>
                  </a:lnTo>
                  <a:lnTo>
                    <a:pt x="136" y="263"/>
                  </a:lnTo>
                  <a:lnTo>
                    <a:pt x="122" y="309"/>
                  </a:lnTo>
                  <a:lnTo>
                    <a:pt x="90" y="254"/>
                  </a:lnTo>
                  <a:lnTo>
                    <a:pt x="65" y="249"/>
                  </a:lnTo>
                  <a:lnTo>
                    <a:pt x="36" y="252"/>
                  </a:lnTo>
                  <a:lnTo>
                    <a:pt x="15" y="275"/>
                  </a:lnTo>
                  <a:lnTo>
                    <a:pt x="16" y="235"/>
                  </a:lnTo>
                  <a:lnTo>
                    <a:pt x="16" y="208"/>
                  </a:lnTo>
                  <a:lnTo>
                    <a:pt x="7" y="173"/>
                  </a:lnTo>
                  <a:lnTo>
                    <a:pt x="32" y="194"/>
                  </a:lnTo>
                  <a:lnTo>
                    <a:pt x="73" y="200"/>
                  </a:lnTo>
                  <a:lnTo>
                    <a:pt x="110" y="202"/>
                  </a:lnTo>
                  <a:lnTo>
                    <a:pt x="145" y="205"/>
                  </a:lnTo>
                  <a:lnTo>
                    <a:pt x="219" y="208"/>
                  </a:lnTo>
                  <a:lnTo>
                    <a:pt x="234" y="197"/>
                  </a:lnTo>
                  <a:lnTo>
                    <a:pt x="247" y="178"/>
                  </a:lnTo>
                  <a:lnTo>
                    <a:pt x="251" y="165"/>
                  </a:lnTo>
                  <a:lnTo>
                    <a:pt x="250" y="141"/>
                  </a:lnTo>
                  <a:lnTo>
                    <a:pt x="240" y="121"/>
                  </a:lnTo>
                  <a:lnTo>
                    <a:pt x="223" y="114"/>
                  </a:lnTo>
                  <a:lnTo>
                    <a:pt x="185" y="110"/>
                  </a:lnTo>
                  <a:lnTo>
                    <a:pt x="147" y="108"/>
                  </a:lnTo>
                  <a:lnTo>
                    <a:pt x="136" y="112"/>
                  </a:lnTo>
                  <a:lnTo>
                    <a:pt x="134" y="180"/>
                  </a:lnTo>
                  <a:lnTo>
                    <a:pt x="115" y="178"/>
                  </a:lnTo>
                  <a:lnTo>
                    <a:pt x="121" y="112"/>
                  </a:lnTo>
                  <a:lnTo>
                    <a:pt x="84" y="107"/>
                  </a:lnTo>
                  <a:lnTo>
                    <a:pt x="37" y="102"/>
                  </a:lnTo>
                  <a:lnTo>
                    <a:pt x="23" y="108"/>
                  </a:lnTo>
                  <a:lnTo>
                    <a:pt x="23" y="59"/>
                  </a:lnTo>
                  <a:lnTo>
                    <a:pt x="20" y="21"/>
                  </a:lnTo>
                  <a:lnTo>
                    <a:pt x="16" y="2"/>
                  </a:lnTo>
                  <a:lnTo>
                    <a:pt x="62" y="23"/>
                  </a:lnTo>
                  <a:lnTo>
                    <a:pt x="95" y="39"/>
                  </a:lnTo>
                  <a:lnTo>
                    <a:pt x="84" y="49"/>
                  </a:lnTo>
                  <a:lnTo>
                    <a:pt x="69" y="43"/>
                  </a:lnTo>
                  <a:lnTo>
                    <a:pt x="58" y="46"/>
                  </a:lnTo>
                  <a:lnTo>
                    <a:pt x="51" y="51"/>
                  </a:lnTo>
                  <a:lnTo>
                    <a:pt x="51" y="64"/>
                  </a:lnTo>
                  <a:lnTo>
                    <a:pt x="58" y="75"/>
                  </a:lnTo>
                  <a:lnTo>
                    <a:pt x="72" y="78"/>
                  </a:lnTo>
                  <a:lnTo>
                    <a:pt x="83" y="69"/>
                  </a:lnTo>
                  <a:lnTo>
                    <a:pt x="90" y="64"/>
                  </a:lnTo>
                  <a:lnTo>
                    <a:pt x="87" y="54"/>
                  </a:lnTo>
                  <a:lnTo>
                    <a:pt x="103" y="40"/>
                  </a:lnTo>
                  <a:lnTo>
                    <a:pt x="126" y="40"/>
                  </a:lnTo>
                  <a:lnTo>
                    <a:pt x="171" y="44"/>
                  </a:lnTo>
                  <a:lnTo>
                    <a:pt x="197" y="44"/>
                  </a:lnTo>
                  <a:lnTo>
                    <a:pt x="247" y="40"/>
                  </a:lnTo>
                  <a:lnTo>
                    <a:pt x="232" y="58"/>
                  </a:lnTo>
                  <a:lnTo>
                    <a:pt x="218" y="51"/>
                  </a:lnTo>
                  <a:lnTo>
                    <a:pt x="207" y="54"/>
                  </a:lnTo>
                  <a:lnTo>
                    <a:pt x="200" y="64"/>
                  </a:lnTo>
                  <a:lnTo>
                    <a:pt x="201" y="78"/>
                  </a:lnTo>
                  <a:lnTo>
                    <a:pt x="212" y="84"/>
                  </a:lnTo>
                  <a:lnTo>
                    <a:pt x="223" y="86"/>
                  </a:lnTo>
                  <a:lnTo>
                    <a:pt x="231" y="78"/>
                  </a:lnTo>
                  <a:lnTo>
                    <a:pt x="238" y="69"/>
                  </a:lnTo>
                  <a:lnTo>
                    <a:pt x="234" y="62"/>
                  </a:lnTo>
                  <a:lnTo>
                    <a:pt x="262" y="39"/>
                  </a:lnTo>
                  <a:lnTo>
                    <a:pt x="304" y="35"/>
                  </a:lnTo>
                  <a:lnTo>
                    <a:pt x="339" y="19"/>
                  </a:lnTo>
                  <a:lnTo>
                    <a:pt x="362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2" name="Freeform 1182">
              <a:extLst>
                <a:ext uri="{FF2B5EF4-FFF2-40B4-BE49-F238E27FC236}">
                  <a16:creationId xmlns:a16="http://schemas.microsoft.com/office/drawing/2014/main" id="{A3B107B5-8369-457D-8C38-5A723C8D7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3232"/>
              <a:ext cx="41" cy="162"/>
            </a:xfrm>
            <a:custGeom>
              <a:avLst/>
              <a:gdLst>
                <a:gd name="T0" fmla="*/ 18 w 41"/>
                <a:gd name="T1" fmla="*/ 0 h 161"/>
                <a:gd name="T2" fmla="*/ 7 w 41"/>
                <a:gd name="T3" fmla="*/ 34 h 161"/>
                <a:gd name="T4" fmla="*/ 0 w 41"/>
                <a:gd name="T5" fmla="*/ 64 h 161"/>
                <a:gd name="T6" fmla="*/ 4 w 41"/>
                <a:gd name="T7" fmla="*/ 85 h 161"/>
                <a:gd name="T8" fmla="*/ 17 w 41"/>
                <a:gd name="T9" fmla="*/ 97 h 161"/>
                <a:gd name="T10" fmla="*/ 26 w 41"/>
                <a:gd name="T11" fmla="*/ 116 h 161"/>
                <a:gd name="T12" fmla="*/ 9 w 41"/>
                <a:gd name="T13" fmla="*/ 122 h 161"/>
                <a:gd name="T14" fmla="*/ 18 w 41"/>
                <a:gd name="T15" fmla="*/ 143 h 161"/>
                <a:gd name="T16" fmla="*/ 26 w 41"/>
                <a:gd name="T17" fmla="*/ 161 h 161"/>
                <a:gd name="T18" fmla="*/ 41 w 41"/>
                <a:gd name="T19" fmla="*/ 118 h 161"/>
                <a:gd name="T20" fmla="*/ 41 w 41"/>
                <a:gd name="T21" fmla="*/ 75 h 161"/>
                <a:gd name="T22" fmla="*/ 37 w 41"/>
                <a:gd name="T23" fmla="*/ 32 h 161"/>
                <a:gd name="T24" fmla="*/ 18 w 41"/>
                <a:gd name="T25" fmla="*/ 0 h 161"/>
                <a:gd name="T26" fmla="*/ 18 w 41"/>
                <a:gd name="T2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1" h="161">
                  <a:moveTo>
                    <a:pt x="18" y="0"/>
                  </a:moveTo>
                  <a:lnTo>
                    <a:pt x="7" y="34"/>
                  </a:lnTo>
                  <a:lnTo>
                    <a:pt x="0" y="64"/>
                  </a:lnTo>
                  <a:lnTo>
                    <a:pt x="4" y="85"/>
                  </a:lnTo>
                  <a:lnTo>
                    <a:pt x="17" y="97"/>
                  </a:lnTo>
                  <a:lnTo>
                    <a:pt x="26" y="116"/>
                  </a:lnTo>
                  <a:lnTo>
                    <a:pt x="9" y="122"/>
                  </a:lnTo>
                  <a:lnTo>
                    <a:pt x="18" y="143"/>
                  </a:lnTo>
                  <a:lnTo>
                    <a:pt x="26" y="161"/>
                  </a:lnTo>
                  <a:lnTo>
                    <a:pt x="41" y="118"/>
                  </a:lnTo>
                  <a:lnTo>
                    <a:pt x="41" y="75"/>
                  </a:lnTo>
                  <a:lnTo>
                    <a:pt x="37" y="32"/>
                  </a:lnTo>
                  <a:lnTo>
                    <a:pt x="18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3" name="Freeform 1183">
              <a:extLst>
                <a:ext uri="{FF2B5EF4-FFF2-40B4-BE49-F238E27FC236}">
                  <a16:creationId xmlns:a16="http://schemas.microsoft.com/office/drawing/2014/main" id="{514D2400-DFFA-4917-8F7B-582A68B46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407"/>
              <a:ext cx="79" cy="88"/>
            </a:xfrm>
            <a:custGeom>
              <a:avLst/>
              <a:gdLst>
                <a:gd name="T0" fmla="*/ 8 w 79"/>
                <a:gd name="T1" fmla="*/ 0 h 87"/>
                <a:gd name="T2" fmla="*/ 79 w 79"/>
                <a:gd name="T3" fmla="*/ 3 h 87"/>
                <a:gd name="T4" fmla="*/ 74 w 79"/>
                <a:gd name="T5" fmla="*/ 26 h 87"/>
                <a:gd name="T6" fmla="*/ 69 w 79"/>
                <a:gd name="T7" fmla="*/ 47 h 87"/>
                <a:gd name="T8" fmla="*/ 57 w 79"/>
                <a:gd name="T9" fmla="*/ 70 h 87"/>
                <a:gd name="T10" fmla="*/ 47 w 79"/>
                <a:gd name="T11" fmla="*/ 87 h 87"/>
                <a:gd name="T12" fmla="*/ 26 w 79"/>
                <a:gd name="T13" fmla="*/ 84 h 87"/>
                <a:gd name="T14" fmla="*/ 11 w 79"/>
                <a:gd name="T15" fmla="*/ 75 h 87"/>
                <a:gd name="T16" fmla="*/ 1 w 79"/>
                <a:gd name="T17" fmla="*/ 53 h 87"/>
                <a:gd name="T18" fmla="*/ 0 w 79"/>
                <a:gd name="T19" fmla="*/ 25 h 87"/>
                <a:gd name="T20" fmla="*/ 8 w 79"/>
                <a:gd name="T21" fmla="*/ 0 h 87"/>
                <a:gd name="T22" fmla="*/ 8 w 79"/>
                <a:gd name="T23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" h="87">
                  <a:moveTo>
                    <a:pt x="8" y="0"/>
                  </a:moveTo>
                  <a:lnTo>
                    <a:pt x="79" y="3"/>
                  </a:lnTo>
                  <a:lnTo>
                    <a:pt x="74" y="26"/>
                  </a:lnTo>
                  <a:lnTo>
                    <a:pt x="69" y="47"/>
                  </a:lnTo>
                  <a:lnTo>
                    <a:pt x="57" y="70"/>
                  </a:lnTo>
                  <a:lnTo>
                    <a:pt x="47" y="87"/>
                  </a:lnTo>
                  <a:lnTo>
                    <a:pt x="26" y="84"/>
                  </a:lnTo>
                  <a:lnTo>
                    <a:pt x="11" y="75"/>
                  </a:lnTo>
                  <a:lnTo>
                    <a:pt x="1" y="53"/>
                  </a:lnTo>
                  <a:lnTo>
                    <a:pt x="0" y="2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4" name="Freeform 1184">
              <a:extLst>
                <a:ext uri="{FF2B5EF4-FFF2-40B4-BE49-F238E27FC236}">
                  <a16:creationId xmlns:a16="http://schemas.microsoft.com/office/drawing/2014/main" id="{8FDA2A94-D09D-409B-9435-2AE2F956D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" y="3110"/>
              <a:ext cx="238" cy="403"/>
            </a:xfrm>
            <a:custGeom>
              <a:avLst/>
              <a:gdLst>
                <a:gd name="T0" fmla="*/ 96 w 238"/>
                <a:gd name="T1" fmla="*/ 90 h 401"/>
                <a:gd name="T2" fmla="*/ 128 w 238"/>
                <a:gd name="T3" fmla="*/ 118 h 401"/>
                <a:gd name="T4" fmla="*/ 150 w 238"/>
                <a:gd name="T5" fmla="*/ 153 h 401"/>
                <a:gd name="T6" fmla="*/ 166 w 238"/>
                <a:gd name="T7" fmla="*/ 192 h 401"/>
                <a:gd name="T8" fmla="*/ 176 w 238"/>
                <a:gd name="T9" fmla="*/ 260 h 401"/>
                <a:gd name="T10" fmla="*/ 175 w 238"/>
                <a:gd name="T11" fmla="*/ 401 h 401"/>
                <a:gd name="T12" fmla="*/ 188 w 238"/>
                <a:gd name="T13" fmla="*/ 361 h 401"/>
                <a:gd name="T14" fmla="*/ 207 w 238"/>
                <a:gd name="T15" fmla="*/ 271 h 401"/>
                <a:gd name="T16" fmla="*/ 220 w 238"/>
                <a:gd name="T17" fmla="*/ 145 h 401"/>
                <a:gd name="T18" fmla="*/ 238 w 238"/>
                <a:gd name="T19" fmla="*/ 0 h 401"/>
                <a:gd name="T20" fmla="*/ 216 w 238"/>
                <a:gd name="T21" fmla="*/ 47 h 401"/>
                <a:gd name="T22" fmla="*/ 182 w 238"/>
                <a:gd name="T23" fmla="*/ 49 h 401"/>
                <a:gd name="T24" fmla="*/ 139 w 238"/>
                <a:gd name="T25" fmla="*/ 36 h 401"/>
                <a:gd name="T26" fmla="*/ 135 w 238"/>
                <a:gd name="T27" fmla="*/ 23 h 401"/>
                <a:gd name="T28" fmla="*/ 122 w 238"/>
                <a:gd name="T29" fmla="*/ 36 h 401"/>
                <a:gd name="T30" fmla="*/ 64 w 238"/>
                <a:gd name="T31" fmla="*/ 30 h 401"/>
                <a:gd name="T32" fmla="*/ 95 w 238"/>
                <a:gd name="T33" fmla="*/ 67 h 401"/>
                <a:gd name="T34" fmla="*/ 66 w 238"/>
                <a:gd name="T35" fmla="*/ 56 h 401"/>
                <a:gd name="T36" fmla="*/ 25 w 238"/>
                <a:gd name="T37" fmla="*/ 49 h 401"/>
                <a:gd name="T38" fmla="*/ 0 w 238"/>
                <a:gd name="T39" fmla="*/ 52 h 401"/>
                <a:gd name="T40" fmla="*/ 43 w 238"/>
                <a:gd name="T41" fmla="*/ 58 h 401"/>
                <a:gd name="T42" fmla="*/ 66 w 238"/>
                <a:gd name="T43" fmla="*/ 70 h 401"/>
                <a:gd name="T44" fmla="*/ 96 w 238"/>
                <a:gd name="T45" fmla="*/ 90 h 401"/>
                <a:gd name="T46" fmla="*/ 96 w 238"/>
                <a:gd name="T47" fmla="*/ 9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401">
                  <a:moveTo>
                    <a:pt x="96" y="90"/>
                  </a:moveTo>
                  <a:lnTo>
                    <a:pt x="128" y="118"/>
                  </a:lnTo>
                  <a:lnTo>
                    <a:pt x="150" y="153"/>
                  </a:lnTo>
                  <a:lnTo>
                    <a:pt x="166" y="192"/>
                  </a:lnTo>
                  <a:lnTo>
                    <a:pt x="176" y="260"/>
                  </a:lnTo>
                  <a:lnTo>
                    <a:pt x="175" y="401"/>
                  </a:lnTo>
                  <a:lnTo>
                    <a:pt x="188" y="361"/>
                  </a:lnTo>
                  <a:lnTo>
                    <a:pt x="207" y="271"/>
                  </a:lnTo>
                  <a:lnTo>
                    <a:pt x="220" y="145"/>
                  </a:lnTo>
                  <a:lnTo>
                    <a:pt x="238" y="0"/>
                  </a:lnTo>
                  <a:lnTo>
                    <a:pt x="216" y="47"/>
                  </a:lnTo>
                  <a:lnTo>
                    <a:pt x="182" y="49"/>
                  </a:lnTo>
                  <a:lnTo>
                    <a:pt x="139" y="36"/>
                  </a:lnTo>
                  <a:lnTo>
                    <a:pt x="135" y="23"/>
                  </a:lnTo>
                  <a:lnTo>
                    <a:pt x="122" y="36"/>
                  </a:lnTo>
                  <a:lnTo>
                    <a:pt x="64" y="30"/>
                  </a:lnTo>
                  <a:lnTo>
                    <a:pt x="95" y="67"/>
                  </a:lnTo>
                  <a:lnTo>
                    <a:pt x="66" y="56"/>
                  </a:lnTo>
                  <a:lnTo>
                    <a:pt x="25" y="49"/>
                  </a:lnTo>
                  <a:lnTo>
                    <a:pt x="0" y="52"/>
                  </a:lnTo>
                  <a:lnTo>
                    <a:pt x="43" y="58"/>
                  </a:lnTo>
                  <a:lnTo>
                    <a:pt x="66" y="70"/>
                  </a:lnTo>
                  <a:lnTo>
                    <a:pt x="96" y="90"/>
                  </a:lnTo>
                  <a:lnTo>
                    <a:pt x="96" y="9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5" name="Freeform 1185">
              <a:extLst>
                <a:ext uri="{FF2B5EF4-FFF2-40B4-BE49-F238E27FC236}">
                  <a16:creationId xmlns:a16="http://schemas.microsoft.com/office/drawing/2014/main" id="{14921C3C-CF86-4EE0-92B0-8C56AA4496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257"/>
              <a:ext cx="24" cy="26"/>
            </a:xfrm>
            <a:custGeom>
              <a:avLst/>
              <a:gdLst>
                <a:gd name="T0" fmla="*/ 12 w 22"/>
                <a:gd name="T1" fmla="*/ 0 h 24"/>
                <a:gd name="T2" fmla="*/ 5 w 22"/>
                <a:gd name="T3" fmla="*/ 0 h 24"/>
                <a:gd name="T4" fmla="*/ 1 w 22"/>
                <a:gd name="T5" fmla="*/ 6 h 24"/>
                <a:gd name="T6" fmla="*/ 0 w 22"/>
                <a:gd name="T7" fmla="*/ 15 h 24"/>
                <a:gd name="T8" fmla="*/ 6 w 22"/>
                <a:gd name="T9" fmla="*/ 24 h 24"/>
                <a:gd name="T10" fmla="*/ 21 w 22"/>
                <a:gd name="T11" fmla="*/ 23 h 24"/>
                <a:gd name="T12" fmla="*/ 22 w 22"/>
                <a:gd name="T13" fmla="*/ 11 h 24"/>
                <a:gd name="T14" fmla="*/ 12 w 22"/>
                <a:gd name="T15" fmla="*/ 0 h 24"/>
                <a:gd name="T16" fmla="*/ 12 w 22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4">
                  <a:moveTo>
                    <a:pt x="12" y="0"/>
                  </a:moveTo>
                  <a:lnTo>
                    <a:pt x="5" y="0"/>
                  </a:lnTo>
                  <a:lnTo>
                    <a:pt x="1" y="6"/>
                  </a:lnTo>
                  <a:lnTo>
                    <a:pt x="0" y="15"/>
                  </a:lnTo>
                  <a:lnTo>
                    <a:pt x="6" y="24"/>
                  </a:lnTo>
                  <a:lnTo>
                    <a:pt x="21" y="23"/>
                  </a:lnTo>
                  <a:lnTo>
                    <a:pt x="22" y="11"/>
                  </a:lnTo>
                  <a:lnTo>
                    <a:pt x="12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6" name="Freeform 1186">
              <a:extLst>
                <a:ext uri="{FF2B5EF4-FFF2-40B4-BE49-F238E27FC236}">
                  <a16:creationId xmlns:a16="http://schemas.microsoft.com/office/drawing/2014/main" id="{8F52226B-489E-4BB8-B77C-8B86CBE2D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266"/>
              <a:ext cx="21" cy="22"/>
            </a:xfrm>
            <a:custGeom>
              <a:avLst/>
              <a:gdLst>
                <a:gd name="T0" fmla="*/ 2 w 18"/>
                <a:gd name="T1" fmla="*/ 2 h 21"/>
                <a:gd name="T2" fmla="*/ 0 w 18"/>
                <a:gd name="T3" fmla="*/ 13 h 21"/>
                <a:gd name="T4" fmla="*/ 4 w 18"/>
                <a:gd name="T5" fmla="*/ 21 h 21"/>
                <a:gd name="T6" fmla="*/ 15 w 18"/>
                <a:gd name="T7" fmla="*/ 21 h 21"/>
                <a:gd name="T8" fmla="*/ 18 w 18"/>
                <a:gd name="T9" fmla="*/ 15 h 21"/>
                <a:gd name="T10" fmla="*/ 17 w 18"/>
                <a:gd name="T11" fmla="*/ 4 h 21"/>
                <a:gd name="T12" fmla="*/ 12 w 18"/>
                <a:gd name="T13" fmla="*/ 0 h 21"/>
                <a:gd name="T14" fmla="*/ 2 w 18"/>
                <a:gd name="T15" fmla="*/ 2 h 21"/>
                <a:gd name="T16" fmla="*/ 2 w 18"/>
                <a:gd name="T1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1">
                  <a:moveTo>
                    <a:pt x="2" y="2"/>
                  </a:moveTo>
                  <a:lnTo>
                    <a:pt x="0" y="13"/>
                  </a:lnTo>
                  <a:lnTo>
                    <a:pt x="4" y="21"/>
                  </a:lnTo>
                  <a:lnTo>
                    <a:pt x="15" y="21"/>
                  </a:lnTo>
                  <a:lnTo>
                    <a:pt x="18" y="15"/>
                  </a:lnTo>
                  <a:lnTo>
                    <a:pt x="17" y="4"/>
                  </a:lnTo>
                  <a:lnTo>
                    <a:pt x="12" y="0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7" name="Freeform 1187">
              <a:extLst>
                <a:ext uri="{FF2B5EF4-FFF2-40B4-BE49-F238E27FC236}">
                  <a16:creationId xmlns:a16="http://schemas.microsoft.com/office/drawing/2014/main" id="{B96E34C2-6DBD-4AC0-B2DA-54113ABC2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2261"/>
              <a:ext cx="10" cy="9"/>
            </a:xfrm>
            <a:custGeom>
              <a:avLst/>
              <a:gdLst>
                <a:gd name="T0" fmla="*/ 0 w 10"/>
                <a:gd name="T1" fmla="*/ 7 h 10"/>
                <a:gd name="T2" fmla="*/ 5 w 10"/>
                <a:gd name="T3" fmla="*/ 10 h 10"/>
                <a:gd name="T4" fmla="*/ 9 w 10"/>
                <a:gd name="T5" fmla="*/ 8 h 10"/>
                <a:gd name="T6" fmla="*/ 10 w 10"/>
                <a:gd name="T7" fmla="*/ 4 h 10"/>
                <a:gd name="T8" fmla="*/ 4 w 10"/>
                <a:gd name="T9" fmla="*/ 0 h 10"/>
                <a:gd name="T10" fmla="*/ 0 w 10"/>
                <a:gd name="T11" fmla="*/ 7 h 10"/>
                <a:gd name="T12" fmla="*/ 0 w 10"/>
                <a:gd name="T13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0" y="7"/>
                  </a:moveTo>
                  <a:lnTo>
                    <a:pt x="5" y="10"/>
                  </a:lnTo>
                  <a:lnTo>
                    <a:pt x="9" y="8"/>
                  </a:lnTo>
                  <a:lnTo>
                    <a:pt x="10" y="4"/>
                  </a:lnTo>
                  <a:lnTo>
                    <a:pt x="4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8" name="Freeform 1188">
              <a:extLst>
                <a:ext uri="{FF2B5EF4-FFF2-40B4-BE49-F238E27FC236}">
                  <a16:creationId xmlns:a16="http://schemas.microsoft.com/office/drawing/2014/main" id="{B84741A5-044E-4E4E-A53D-4E419AA00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" y="2270"/>
              <a:ext cx="10" cy="13"/>
            </a:xfrm>
            <a:custGeom>
              <a:avLst/>
              <a:gdLst>
                <a:gd name="T0" fmla="*/ 0 w 10"/>
                <a:gd name="T1" fmla="*/ 7 h 11"/>
                <a:gd name="T2" fmla="*/ 5 w 10"/>
                <a:gd name="T3" fmla="*/ 11 h 11"/>
                <a:gd name="T4" fmla="*/ 10 w 10"/>
                <a:gd name="T5" fmla="*/ 7 h 11"/>
                <a:gd name="T6" fmla="*/ 10 w 10"/>
                <a:gd name="T7" fmla="*/ 2 h 11"/>
                <a:gd name="T8" fmla="*/ 3 w 10"/>
                <a:gd name="T9" fmla="*/ 0 h 11"/>
                <a:gd name="T10" fmla="*/ 0 w 10"/>
                <a:gd name="T11" fmla="*/ 7 h 11"/>
                <a:gd name="T12" fmla="*/ 0 w 10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0" y="7"/>
                  </a:moveTo>
                  <a:lnTo>
                    <a:pt x="5" y="11"/>
                  </a:lnTo>
                  <a:lnTo>
                    <a:pt x="10" y="7"/>
                  </a:lnTo>
                  <a:lnTo>
                    <a:pt x="10" y="2"/>
                  </a:lnTo>
                  <a:lnTo>
                    <a:pt x="3" y="0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09" name="Freeform 1189">
              <a:extLst>
                <a:ext uri="{FF2B5EF4-FFF2-40B4-BE49-F238E27FC236}">
                  <a16:creationId xmlns:a16="http://schemas.microsoft.com/office/drawing/2014/main" id="{73F00171-18DC-4C8F-9B18-772B58992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480"/>
              <a:ext cx="41" cy="39"/>
            </a:xfrm>
            <a:custGeom>
              <a:avLst/>
              <a:gdLst>
                <a:gd name="T0" fmla="*/ 6 w 39"/>
                <a:gd name="T1" fmla="*/ 29 h 37"/>
                <a:gd name="T2" fmla="*/ 16 w 39"/>
                <a:gd name="T3" fmla="*/ 37 h 37"/>
                <a:gd name="T4" fmla="*/ 28 w 39"/>
                <a:gd name="T5" fmla="*/ 37 h 37"/>
                <a:gd name="T6" fmla="*/ 36 w 39"/>
                <a:gd name="T7" fmla="*/ 35 h 37"/>
                <a:gd name="T8" fmla="*/ 39 w 39"/>
                <a:gd name="T9" fmla="*/ 24 h 37"/>
                <a:gd name="T10" fmla="*/ 39 w 39"/>
                <a:gd name="T11" fmla="*/ 11 h 37"/>
                <a:gd name="T12" fmla="*/ 35 w 39"/>
                <a:gd name="T13" fmla="*/ 3 h 37"/>
                <a:gd name="T14" fmla="*/ 25 w 39"/>
                <a:gd name="T15" fmla="*/ 0 h 37"/>
                <a:gd name="T16" fmla="*/ 15 w 39"/>
                <a:gd name="T17" fmla="*/ 1 h 37"/>
                <a:gd name="T18" fmla="*/ 4 w 39"/>
                <a:gd name="T19" fmla="*/ 4 h 37"/>
                <a:gd name="T20" fmla="*/ 0 w 39"/>
                <a:gd name="T21" fmla="*/ 14 h 37"/>
                <a:gd name="T22" fmla="*/ 2 w 39"/>
                <a:gd name="T23" fmla="*/ 24 h 37"/>
                <a:gd name="T24" fmla="*/ 6 w 39"/>
                <a:gd name="T25" fmla="*/ 29 h 37"/>
                <a:gd name="T26" fmla="*/ 6 w 39"/>
                <a:gd name="T2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29"/>
                  </a:moveTo>
                  <a:lnTo>
                    <a:pt x="16" y="37"/>
                  </a:lnTo>
                  <a:lnTo>
                    <a:pt x="28" y="37"/>
                  </a:lnTo>
                  <a:lnTo>
                    <a:pt x="36" y="35"/>
                  </a:lnTo>
                  <a:lnTo>
                    <a:pt x="39" y="24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4" y="4"/>
                  </a:lnTo>
                  <a:lnTo>
                    <a:pt x="0" y="14"/>
                  </a:lnTo>
                  <a:lnTo>
                    <a:pt x="2" y="24"/>
                  </a:lnTo>
                  <a:lnTo>
                    <a:pt x="6" y="29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0" name="Freeform 1190">
              <a:extLst>
                <a:ext uri="{FF2B5EF4-FFF2-40B4-BE49-F238E27FC236}">
                  <a16:creationId xmlns:a16="http://schemas.microsoft.com/office/drawing/2014/main" id="{186B3F67-FC12-46A1-8FC8-54D27EC80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" y="2484"/>
              <a:ext cx="21" cy="22"/>
            </a:xfrm>
            <a:custGeom>
              <a:avLst/>
              <a:gdLst>
                <a:gd name="T0" fmla="*/ 7 w 22"/>
                <a:gd name="T1" fmla="*/ 0 h 22"/>
                <a:gd name="T2" fmla="*/ 1 w 22"/>
                <a:gd name="T3" fmla="*/ 6 h 22"/>
                <a:gd name="T4" fmla="*/ 0 w 22"/>
                <a:gd name="T5" fmla="*/ 16 h 22"/>
                <a:gd name="T6" fmla="*/ 5 w 22"/>
                <a:gd name="T7" fmla="*/ 22 h 22"/>
                <a:gd name="T8" fmla="*/ 11 w 22"/>
                <a:gd name="T9" fmla="*/ 22 h 22"/>
                <a:gd name="T10" fmla="*/ 21 w 22"/>
                <a:gd name="T11" fmla="*/ 20 h 22"/>
                <a:gd name="T12" fmla="*/ 22 w 22"/>
                <a:gd name="T13" fmla="*/ 9 h 22"/>
                <a:gd name="T14" fmla="*/ 18 w 22"/>
                <a:gd name="T15" fmla="*/ 1 h 22"/>
                <a:gd name="T16" fmla="*/ 7 w 22"/>
                <a:gd name="T17" fmla="*/ 0 h 22"/>
                <a:gd name="T18" fmla="*/ 7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1" y="6"/>
                  </a:lnTo>
                  <a:lnTo>
                    <a:pt x="0" y="16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21" y="20"/>
                  </a:lnTo>
                  <a:lnTo>
                    <a:pt x="22" y="9"/>
                  </a:lnTo>
                  <a:lnTo>
                    <a:pt x="18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1" name="Freeform 1191">
              <a:extLst>
                <a:ext uri="{FF2B5EF4-FFF2-40B4-BE49-F238E27FC236}">
                  <a16:creationId xmlns:a16="http://schemas.microsoft.com/office/drawing/2014/main" id="{1627DC20-72E9-48A2-BCFC-362633716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489"/>
              <a:ext cx="38" cy="35"/>
            </a:xfrm>
            <a:custGeom>
              <a:avLst/>
              <a:gdLst>
                <a:gd name="T0" fmla="*/ 5 w 38"/>
                <a:gd name="T1" fmla="*/ 30 h 37"/>
                <a:gd name="T2" fmla="*/ 15 w 38"/>
                <a:gd name="T3" fmla="*/ 37 h 37"/>
                <a:gd name="T4" fmla="*/ 27 w 38"/>
                <a:gd name="T5" fmla="*/ 37 h 37"/>
                <a:gd name="T6" fmla="*/ 35 w 38"/>
                <a:gd name="T7" fmla="*/ 34 h 37"/>
                <a:gd name="T8" fmla="*/ 38 w 38"/>
                <a:gd name="T9" fmla="*/ 24 h 37"/>
                <a:gd name="T10" fmla="*/ 38 w 38"/>
                <a:gd name="T11" fmla="*/ 11 h 37"/>
                <a:gd name="T12" fmla="*/ 33 w 38"/>
                <a:gd name="T13" fmla="*/ 4 h 37"/>
                <a:gd name="T14" fmla="*/ 24 w 38"/>
                <a:gd name="T15" fmla="*/ 0 h 37"/>
                <a:gd name="T16" fmla="*/ 13 w 38"/>
                <a:gd name="T17" fmla="*/ 0 h 37"/>
                <a:gd name="T18" fmla="*/ 3 w 38"/>
                <a:gd name="T19" fmla="*/ 5 h 37"/>
                <a:gd name="T20" fmla="*/ 0 w 38"/>
                <a:gd name="T21" fmla="*/ 15 h 37"/>
                <a:gd name="T22" fmla="*/ 0 w 38"/>
                <a:gd name="T23" fmla="*/ 24 h 37"/>
                <a:gd name="T24" fmla="*/ 5 w 38"/>
                <a:gd name="T25" fmla="*/ 30 h 37"/>
                <a:gd name="T26" fmla="*/ 5 w 38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7">
                  <a:moveTo>
                    <a:pt x="5" y="30"/>
                  </a:moveTo>
                  <a:lnTo>
                    <a:pt x="15" y="37"/>
                  </a:lnTo>
                  <a:lnTo>
                    <a:pt x="27" y="37"/>
                  </a:lnTo>
                  <a:lnTo>
                    <a:pt x="35" y="34"/>
                  </a:lnTo>
                  <a:lnTo>
                    <a:pt x="38" y="24"/>
                  </a:lnTo>
                  <a:lnTo>
                    <a:pt x="38" y="11"/>
                  </a:lnTo>
                  <a:lnTo>
                    <a:pt x="33" y="4"/>
                  </a:lnTo>
                  <a:lnTo>
                    <a:pt x="24" y="0"/>
                  </a:lnTo>
                  <a:lnTo>
                    <a:pt x="13" y="0"/>
                  </a:lnTo>
                  <a:lnTo>
                    <a:pt x="3" y="5"/>
                  </a:lnTo>
                  <a:lnTo>
                    <a:pt x="0" y="15"/>
                  </a:lnTo>
                  <a:lnTo>
                    <a:pt x="0" y="24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2" name="Freeform 1192">
              <a:extLst>
                <a:ext uri="{FF2B5EF4-FFF2-40B4-BE49-F238E27FC236}">
                  <a16:creationId xmlns:a16="http://schemas.microsoft.com/office/drawing/2014/main" id="{31FC8D87-F022-4F7E-883F-30F366F51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493"/>
              <a:ext cx="21" cy="22"/>
            </a:xfrm>
            <a:custGeom>
              <a:avLst/>
              <a:gdLst>
                <a:gd name="T0" fmla="*/ 6 w 22"/>
                <a:gd name="T1" fmla="*/ 0 h 22"/>
                <a:gd name="T2" fmla="*/ 0 w 22"/>
                <a:gd name="T3" fmla="*/ 4 h 22"/>
                <a:gd name="T4" fmla="*/ 0 w 22"/>
                <a:gd name="T5" fmla="*/ 15 h 22"/>
                <a:gd name="T6" fmla="*/ 4 w 22"/>
                <a:gd name="T7" fmla="*/ 22 h 22"/>
                <a:gd name="T8" fmla="*/ 11 w 22"/>
                <a:gd name="T9" fmla="*/ 22 h 22"/>
                <a:gd name="T10" fmla="*/ 20 w 22"/>
                <a:gd name="T11" fmla="*/ 19 h 22"/>
                <a:gd name="T12" fmla="*/ 22 w 22"/>
                <a:gd name="T13" fmla="*/ 8 h 22"/>
                <a:gd name="T14" fmla="*/ 17 w 22"/>
                <a:gd name="T15" fmla="*/ 1 h 22"/>
                <a:gd name="T16" fmla="*/ 6 w 22"/>
                <a:gd name="T17" fmla="*/ 0 h 22"/>
                <a:gd name="T18" fmla="*/ 6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6" y="0"/>
                  </a:moveTo>
                  <a:lnTo>
                    <a:pt x="0" y="4"/>
                  </a:lnTo>
                  <a:lnTo>
                    <a:pt x="0" y="15"/>
                  </a:lnTo>
                  <a:lnTo>
                    <a:pt x="4" y="22"/>
                  </a:lnTo>
                  <a:lnTo>
                    <a:pt x="11" y="22"/>
                  </a:lnTo>
                  <a:lnTo>
                    <a:pt x="20" y="19"/>
                  </a:lnTo>
                  <a:lnTo>
                    <a:pt x="22" y="8"/>
                  </a:lnTo>
                  <a:lnTo>
                    <a:pt x="1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3" name="Freeform 1193">
              <a:extLst>
                <a:ext uri="{FF2B5EF4-FFF2-40B4-BE49-F238E27FC236}">
                  <a16:creationId xmlns:a16="http://schemas.microsoft.com/office/drawing/2014/main" id="{403E1019-B844-472A-8249-4F55415C0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497"/>
              <a:ext cx="38" cy="35"/>
            </a:xfrm>
            <a:custGeom>
              <a:avLst/>
              <a:gdLst>
                <a:gd name="T0" fmla="*/ 5 w 38"/>
                <a:gd name="T1" fmla="*/ 30 h 36"/>
                <a:gd name="T2" fmla="*/ 15 w 38"/>
                <a:gd name="T3" fmla="*/ 36 h 36"/>
                <a:gd name="T4" fmla="*/ 27 w 38"/>
                <a:gd name="T5" fmla="*/ 36 h 36"/>
                <a:gd name="T6" fmla="*/ 35 w 38"/>
                <a:gd name="T7" fmla="*/ 34 h 36"/>
                <a:gd name="T8" fmla="*/ 38 w 38"/>
                <a:gd name="T9" fmla="*/ 23 h 36"/>
                <a:gd name="T10" fmla="*/ 38 w 38"/>
                <a:gd name="T11" fmla="*/ 11 h 36"/>
                <a:gd name="T12" fmla="*/ 34 w 38"/>
                <a:gd name="T13" fmla="*/ 3 h 36"/>
                <a:gd name="T14" fmla="*/ 24 w 38"/>
                <a:gd name="T15" fmla="*/ 0 h 36"/>
                <a:gd name="T16" fmla="*/ 14 w 38"/>
                <a:gd name="T17" fmla="*/ 0 h 36"/>
                <a:gd name="T18" fmla="*/ 3 w 38"/>
                <a:gd name="T19" fmla="*/ 3 h 36"/>
                <a:gd name="T20" fmla="*/ 0 w 38"/>
                <a:gd name="T21" fmla="*/ 14 h 36"/>
                <a:gd name="T22" fmla="*/ 1 w 38"/>
                <a:gd name="T23" fmla="*/ 24 h 36"/>
                <a:gd name="T24" fmla="*/ 5 w 38"/>
                <a:gd name="T25" fmla="*/ 30 h 36"/>
                <a:gd name="T26" fmla="*/ 5 w 38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6">
                  <a:moveTo>
                    <a:pt x="5" y="30"/>
                  </a:moveTo>
                  <a:lnTo>
                    <a:pt x="15" y="36"/>
                  </a:lnTo>
                  <a:lnTo>
                    <a:pt x="27" y="36"/>
                  </a:lnTo>
                  <a:lnTo>
                    <a:pt x="35" y="34"/>
                  </a:lnTo>
                  <a:lnTo>
                    <a:pt x="38" y="23"/>
                  </a:lnTo>
                  <a:lnTo>
                    <a:pt x="38" y="11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3" y="3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4" name="Freeform 1194">
              <a:extLst>
                <a:ext uri="{FF2B5EF4-FFF2-40B4-BE49-F238E27FC236}">
                  <a16:creationId xmlns:a16="http://schemas.microsoft.com/office/drawing/2014/main" id="{B8D7F2D5-AC70-4A69-B118-2044A85A3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7" y="2502"/>
              <a:ext cx="24" cy="22"/>
            </a:xfrm>
            <a:custGeom>
              <a:avLst/>
              <a:gdLst>
                <a:gd name="T0" fmla="*/ 7 w 22"/>
                <a:gd name="T1" fmla="*/ 0 h 24"/>
                <a:gd name="T2" fmla="*/ 2 w 22"/>
                <a:gd name="T3" fmla="*/ 6 h 24"/>
                <a:gd name="T4" fmla="*/ 0 w 22"/>
                <a:gd name="T5" fmla="*/ 16 h 24"/>
                <a:gd name="T6" fmla="*/ 5 w 22"/>
                <a:gd name="T7" fmla="*/ 22 h 24"/>
                <a:gd name="T8" fmla="*/ 13 w 22"/>
                <a:gd name="T9" fmla="*/ 24 h 24"/>
                <a:gd name="T10" fmla="*/ 21 w 22"/>
                <a:gd name="T11" fmla="*/ 20 h 24"/>
                <a:gd name="T12" fmla="*/ 22 w 22"/>
                <a:gd name="T13" fmla="*/ 9 h 24"/>
                <a:gd name="T14" fmla="*/ 18 w 22"/>
                <a:gd name="T15" fmla="*/ 3 h 24"/>
                <a:gd name="T16" fmla="*/ 7 w 22"/>
                <a:gd name="T17" fmla="*/ 0 h 24"/>
                <a:gd name="T18" fmla="*/ 7 w 22"/>
                <a:gd name="T1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4">
                  <a:moveTo>
                    <a:pt x="7" y="0"/>
                  </a:moveTo>
                  <a:lnTo>
                    <a:pt x="2" y="6"/>
                  </a:lnTo>
                  <a:lnTo>
                    <a:pt x="0" y="16"/>
                  </a:lnTo>
                  <a:lnTo>
                    <a:pt x="5" y="22"/>
                  </a:lnTo>
                  <a:lnTo>
                    <a:pt x="13" y="24"/>
                  </a:lnTo>
                  <a:lnTo>
                    <a:pt x="21" y="20"/>
                  </a:lnTo>
                  <a:lnTo>
                    <a:pt x="22" y="9"/>
                  </a:lnTo>
                  <a:lnTo>
                    <a:pt x="18" y="3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5" name="Freeform 1195">
              <a:extLst>
                <a:ext uri="{FF2B5EF4-FFF2-40B4-BE49-F238E27FC236}">
                  <a16:creationId xmlns:a16="http://schemas.microsoft.com/office/drawing/2014/main" id="{655CD589-06F8-4CB9-AB45-EC42A8028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2611"/>
              <a:ext cx="38" cy="35"/>
            </a:xfrm>
            <a:custGeom>
              <a:avLst/>
              <a:gdLst>
                <a:gd name="T0" fmla="*/ 5 w 38"/>
                <a:gd name="T1" fmla="*/ 30 h 37"/>
                <a:gd name="T2" fmla="*/ 15 w 38"/>
                <a:gd name="T3" fmla="*/ 37 h 37"/>
                <a:gd name="T4" fmla="*/ 27 w 38"/>
                <a:gd name="T5" fmla="*/ 37 h 37"/>
                <a:gd name="T6" fmla="*/ 35 w 38"/>
                <a:gd name="T7" fmla="*/ 36 h 37"/>
                <a:gd name="T8" fmla="*/ 38 w 38"/>
                <a:gd name="T9" fmla="*/ 25 h 37"/>
                <a:gd name="T10" fmla="*/ 38 w 38"/>
                <a:gd name="T11" fmla="*/ 12 h 37"/>
                <a:gd name="T12" fmla="*/ 34 w 38"/>
                <a:gd name="T13" fmla="*/ 4 h 37"/>
                <a:gd name="T14" fmla="*/ 24 w 38"/>
                <a:gd name="T15" fmla="*/ 0 h 37"/>
                <a:gd name="T16" fmla="*/ 14 w 38"/>
                <a:gd name="T17" fmla="*/ 0 h 37"/>
                <a:gd name="T18" fmla="*/ 3 w 38"/>
                <a:gd name="T19" fmla="*/ 5 h 37"/>
                <a:gd name="T20" fmla="*/ 0 w 38"/>
                <a:gd name="T21" fmla="*/ 15 h 37"/>
                <a:gd name="T22" fmla="*/ 1 w 38"/>
                <a:gd name="T23" fmla="*/ 25 h 37"/>
                <a:gd name="T24" fmla="*/ 5 w 38"/>
                <a:gd name="T25" fmla="*/ 30 h 37"/>
                <a:gd name="T26" fmla="*/ 5 w 38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7">
                  <a:moveTo>
                    <a:pt x="5" y="30"/>
                  </a:moveTo>
                  <a:lnTo>
                    <a:pt x="15" y="37"/>
                  </a:lnTo>
                  <a:lnTo>
                    <a:pt x="27" y="37"/>
                  </a:lnTo>
                  <a:lnTo>
                    <a:pt x="35" y="36"/>
                  </a:lnTo>
                  <a:lnTo>
                    <a:pt x="38" y="25"/>
                  </a:lnTo>
                  <a:lnTo>
                    <a:pt x="38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3" y="5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5" y="30"/>
                  </a:lnTo>
                  <a:lnTo>
                    <a:pt x="5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6" name="Freeform 1196">
              <a:extLst>
                <a:ext uri="{FF2B5EF4-FFF2-40B4-BE49-F238E27FC236}">
                  <a16:creationId xmlns:a16="http://schemas.microsoft.com/office/drawing/2014/main" id="{C53BE9D6-BBDC-4F10-961B-84D869C6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616"/>
              <a:ext cx="21" cy="22"/>
            </a:xfrm>
            <a:custGeom>
              <a:avLst/>
              <a:gdLst>
                <a:gd name="T0" fmla="*/ 6 w 22"/>
                <a:gd name="T1" fmla="*/ 0 h 22"/>
                <a:gd name="T2" fmla="*/ 1 w 22"/>
                <a:gd name="T3" fmla="*/ 4 h 22"/>
                <a:gd name="T4" fmla="*/ 0 w 22"/>
                <a:gd name="T5" fmla="*/ 15 h 22"/>
                <a:gd name="T6" fmla="*/ 4 w 22"/>
                <a:gd name="T7" fmla="*/ 22 h 22"/>
                <a:gd name="T8" fmla="*/ 12 w 22"/>
                <a:gd name="T9" fmla="*/ 22 h 22"/>
                <a:gd name="T10" fmla="*/ 20 w 22"/>
                <a:gd name="T11" fmla="*/ 20 h 22"/>
                <a:gd name="T12" fmla="*/ 22 w 22"/>
                <a:gd name="T13" fmla="*/ 9 h 22"/>
                <a:gd name="T14" fmla="*/ 17 w 22"/>
                <a:gd name="T15" fmla="*/ 1 h 22"/>
                <a:gd name="T16" fmla="*/ 6 w 22"/>
                <a:gd name="T17" fmla="*/ 0 h 22"/>
                <a:gd name="T18" fmla="*/ 6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6" y="0"/>
                  </a:moveTo>
                  <a:lnTo>
                    <a:pt x="1" y="4"/>
                  </a:lnTo>
                  <a:lnTo>
                    <a:pt x="0" y="15"/>
                  </a:lnTo>
                  <a:lnTo>
                    <a:pt x="4" y="22"/>
                  </a:lnTo>
                  <a:lnTo>
                    <a:pt x="12" y="22"/>
                  </a:lnTo>
                  <a:lnTo>
                    <a:pt x="20" y="20"/>
                  </a:lnTo>
                  <a:lnTo>
                    <a:pt x="22" y="9"/>
                  </a:lnTo>
                  <a:lnTo>
                    <a:pt x="17" y="1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7" name="Freeform 1197">
              <a:extLst>
                <a:ext uri="{FF2B5EF4-FFF2-40B4-BE49-F238E27FC236}">
                  <a16:creationId xmlns:a16="http://schemas.microsoft.com/office/drawing/2014/main" id="{278B73B2-1B33-4862-86BA-E774AEBD5D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611"/>
              <a:ext cx="38" cy="39"/>
            </a:xfrm>
            <a:custGeom>
              <a:avLst/>
              <a:gdLst>
                <a:gd name="T0" fmla="*/ 6 w 39"/>
                <a:gd name="T1" fmla="*/ 31 h 37"/>
                <a:gd name="T2" fmla="*/ 14 w 39"/>
                <a:gd name="T3" fmla="*/ 37 h 37"/>
                <a:gd name="T4" fmla="*/ 28 w 39"/>
                <a:gd name="T5" fmla="*/ 37 h 37"/>
                <a:gd name="T6" fmla="*/ 34 w 39"/>
                <a:gd name="T7" fmla="*/ 35 h 37"/>
                <a:gd name="T8" fmla="*/ 39 w 39"/>
                <a:gd name="T9" fmla="*/ 24 h 37"/>
                <a:gd name="T10" fmla="*/ 39 w 39"/>
                <a:gd name="T11" fmla="*/ 12 h 37"/>
                <a:gd name="T12" fmla="*/ 33 w 39"/>
                <a:gd name="T13" fmla="*/ 4 h 37"/>
                <a:gd name="T14" fmla="*/ 23 w 39"/>
                <a:gd name="T15" fmla="*/ 0 h 37"/>
                <a:gd name="T16" fmla="*/ 13 w 39"/>
                <a:gd name="T17" fmla="*/ 1 h 37"/>
                <a:gd name="T18" fmla="*/ 3 w 39"/>
                <a:gd name="T19" fmla="*/ 4 h 37"/>
                <a:gd name="T20" fmla="*/ 0 w 39"/>
                <a:gd name="T21" fmla="*/ 15 h 37"/>
                <a:gd name="T22" fmla="*/ 0 w 39"/>
                <a:gd name="T23" fmla="*/ 25 h 37"/>
                <a:gd name="T24" fmla="*/ 6 w 39"/>
                <a:gd name="T25" fmla="*/ 31 h 37"/>
                <a:gd name="T26" fmla="*/ 6 w 39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31"/>
                  </a:moveTo>
                  <a:lnTo>
                    <a:pt x="14" y="37"/>
                  </a:lnTo>
                  <a:lnTo>
                    <a:pt x="28" y="37"/>
                  </a:lnTo>
                  <a:lnTo>
                    <a:pt x="34" y="35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33" y="4"/>
                  </a:lnTo>
                  <a:lnTo>
                    <a:pt x="23" y="0"/>
                  </a:lnTo>
                  <a:lnTo>
                    <a:pt x="13" y="1"/>
                  </a:lnTo>
                  <a:lnTo>
                    <a:pt x="3" y="4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8" name="Freeform 1198">
              <a:extLst>
                <a:ext uri="{FF2B5EF4-FFF2-40B4-BE49-F238E27FC236}">
                  <a16:creationId xmlns:a16="http://schemas.microsoft.com/office/drawing/2014/main" id="{E4DB6C59-9406-4BC2-8C55-F95BB0B66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" y="2616"/>
              <a:ext cx="21" cy="22"/>
            </a:xfrm>
            <a:custGeom>
              <a:avLst/>
              <a:gdLst>
                <a:gd name="T0" fmla="*/ 5 w 21"/>
                <a:gd name="T1" fmla="*/ 0 h 23"/>
                <a:gd name="T2" fmla="*/ 0 w 21"/>
                <a:gd name="T3" fmla="*/ 6 h 23"/>
                <a:gd name="T4" fmla="*/ 0 w 21"/>
                <a:gd name="T5" fmla="*/ 16 h 23"/>
                <a:gd name="T6" fmla="*/ 4 w 21"/>
                <a:gd name="T7" fmla="*/ 22 h 23"/>
                <a:gd name="T8" fmla="*/ 11 w 21"/>
                <a:gd name="T9" fmla="*/ 23 h 23"/>
                <a:gd name="T10" fmla="*/ 20 w 21"/>
                <a:gd name="T11" fmla="*/ 20 h 23"/>
                <a:gd name="T12" fmla="*/ 21 w 21"/>
                <a:gd name="T13" fmla="*/ 9 h 23"/>
                <a:gd name="T14" fmla="*/ 16 w 21"/>
                <a:gd name="T15" fmla="*/ 2 h 23"/>
                <a:gd name="T16" fmla="*/ 5 w 21"/>
                <a:gd name="T17" fmla="*/ 0 h 23"/>
                <a:gd name="T18" fmla="*/ 5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5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11" y="23"/>
                  </a:lnTo>
                  <a:lnTo>
                    <a:pt x="20" y="20"/>
                  </a:lnTo>
                  <a:lnTo>
                    <a:pt x="21" y="9"/>
                  </a:lnTo>
                  <a:lnTo>
                    <a:pt x="16" y="2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19" name="Freeform 1199">
              <a:extLst>
                <a:ext uri="{FF2B5EF4-FFF2-40B4-BE49-F238E27FC236}">
                  <a16:creationId xmlns:a16="http://schemas.microsoft.com/office/drawing/2014/main" id="{543098DC-003F-4BA5-908B-C568D1B8F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620"/>
              <a:ext cx="38" cy="35"/>
            </a:xfrm>
            <a:custGeom>
              <a:avLst/>
              <a:gdLst>
                <a:gd name="T0" fmla="*/ 6 w 39"/>
                <a:gd name="T1" fmla="*/ 30 h 38"/>
                <a:gd name="T2" fmla="*/ 16 w 39"/>
                <a:gd name="T3" fmla="*/ 38 h 38"/>
                <a:gd name="T4" fmla="*/ 28 w 39"/>
                <a:gd name="T5" fmla="*/ 38 h 38"/>
                <a:gd name="T6" fmla="*/ 34 w 39"/>
                <a:gd name="T7" fmla="*/ 36 h 38"/>
                <a:gd name="T8" fmla="*/ 39 w 39"/>
                <a:gd name="T9" fmla="*/ 25 h 38"/>
                <a:gd name="T10" fmla="*/ 39 w 39"/>
                <a:gd name="T11" fmla="*/ 13 h 38"/>
                <a:gd name="T12" fmla="*/ 33 w 39"/>
                <a:gd name="T13" fmla="*/ 5 h 38"/>
                <a:gd name="T14" fmla="*/ 23 w 39"/>
                <a:gd name="T15" fmla="*/ 0 h 38"/>
                <a:gd name="T16" fmla="*/ 14 w 39"/>
                <a:gd name="T17" fmla="*/ 2 h 38"/>
                <a:gd name="T18" fmla="*/ 4 w 39"/>
                <a:gd name="T19" fmla="*/ 5 h 38"/>
                <a:gd name="T20" fmla="*/ 0 w 39"/>
                <a:gd name="T21" fmla="*/ 16 h 38"/>
                <a:gd name="T22" fmla="*/ 0 w 39"/>
                <a:gd name="T23" fmla="*/ 26 h 38"/>
                <a:gd name="T24" fmla="*/ 6 w 39"/>
                <a:gd name="T25" fmla="*/ 30 h 38"/>
                <a:gd name="T26" fmla="*/ 6 w 39"/>
                <a:gd name="T2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8">
                  <a:moveTo>
                    <a:pt x="6" y="30"/>
                  </a:moveTo>
                  <a:lnTo>
                    <a:pt x="16" y="38"/>
                  </a:lnTo>
                  <a:lnTo>
                    <a:pt x="28" y="38"/>
                  </a:lnTo>
                  <a:lnTo>
                    <a:pt x="34" y="36"/>
                  </a:lnTo>
                  <a:lnTo>
                    <a:pt x="39" y="25"/>
                  </a:lnTo>
                  <a:lnTo>
                    <a:pt x="39" y="13"/>
                  </a:lnTo>
                  <a:lnTo>
                    <a:pt x="33" y="5"/>
                  </a:lnTo>
                  <a:lnTo>
                    <a:pt x="23" y="0"/>
                  </a:lnTo>
                  <a:lnTo>
                    <a:pt x="14" y="2"/>
                  </a:lnTo>
                  <a:lnTo>
                    <a:pt x="4" y="5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0" name="Freeform 1200">
              <a:extLst>
                <a:ext uri="{FF2B5EF4-FFF2-40B4-BE49-F238E27FC236}">
                  <a16:creationId xmlns:a16="http://schemas.microsoft.com/office/drawing/2014/main" id="{71DBD3C6-21F4-4C69-B2E8-812C33969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4" y="2624"/>
              <a:ext cx="24" cy="22"/>
            </a:xfrm>
            <a:custGeom>
              <a:avLst/>
              <a:gdLst>
                <a:gd name="T0" fmla="*/ 7 w 21"/>
                <a:gd name="T1" fmla="*/ 0 h 23"/>
                <a:gd name="T2" fmla="*/ 0 w 21"/>
                <a:gd name="T3" fmla="*/ 5 h 23"/>
                <a:gd name="T4" fmla="*/ 0 w 21"/>
                <a:gd name="T5" fmla="*/ 15 h 23"/>
                <a:gd name="T6" fmla="*/ 5 w 21"/>
                <a:gd name="T7" fmla="*/ 22 h 23"/>
                <a:gd name="T8" fmla="*/ 11 w 21"/>
                <a:gd name="T9" fmla="*/ 23 h 23"/>
                <a:gd name="T10" fmla="*/ 20 w 21"/>
                <a:gd name="T11" fmla="*/ 20 h 23"/>
                <a:gd name="T12" fmla="*/ 21 w 21"/>
                <a:gd name="T13" fmla="*/ 9 h 23"/>
                <a:gd name="T14" fmla="*/ 17 w 21"/>
                <a:gd name="T15" fmla="*/ 2 h 23"/>
                <a:gd name="T16" fmla="*/ 7 w 21"/>
                <a:gd name="T17" fmla="*/ 0 h 23"/>
                <a:gd name="T18" fmla="*/ 7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7" y="0"/>
                  </a:moveTo>
                  <a:lnTo>
                    <a:pt x="0" y="5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11" y="23"/>
                  </a:lnTo>
                  <a:lnTo>
                    <a:pt x="20" y="20"/>
                  </a:lnTo>
                  <a:lnTo>
                    <a:pt x="21" y="9"/>
                  </a:lnTo>
                  <a:lnTo>
                    <a:pt x="17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1" name="Freeform 1201">
              <a:extLst>
                <a:ext uri="{FF2B5EF4-FFF2-40B4-BE49-F238E27FC236}">
                  <a16:creationId xmlns:a16="http://schemas.microsoft.com/office/drawing/2014/main" id="{80222DB6-3C97-4024-B130-DB3188542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2" y="2725"/>
              <a:ext cx="38" cy="39"/>
            </a:xfrm>
            <a:custGeom>
              <a:avLst/>
              <a:gdLst>
                <a:gd name="T0" fmla="*/ 6 w 38"/>
                <a:gd name="T1" fmla="*/ 30 h 38"/>
                <a:gd name="T2" fmla="*/ 15 w 38"/>
                <a:gd name="T3" fmla="*/ 38 h 38"/>
                <a:gd name="T4" fmla="*/ 28 w 38"/>
                <a:gd name="T5" fmla="*/ 38 h 38"/>
                <a:gd name="T6" fmla="*/ 35 w 38"/>
                <a:gd name="T7" fmla="*/ 35 h 38"/>
                <a:gd name="T8" fmla="*/ 38 w 38"/>
                <a:gd name="T9" fmla="*/ 24 h 38"/>
                <a:gd name="T10" fmla="*/ 38 w 38"/>
                <a:gd name="T11" fmla="*/ 11 h 38"/>
                <a:gd name="T12" fmla="*/ 34 w 38"/>
                <a:gd name="T13" fmla="*/ 3 h 38"/>
                <a:gd name="T14" fmla="*/ 24 w 38"/>
                <a:gd name="T15" fmla="*/ 0 h 38"/>
                <a:gd name="T16" fmla="*/ 14 w 38"/>
                <a:gd name="T17" fmla="*/ 1 h 38"/>
                <a:gd name="T18" fmla="*/ 4 w 38"/>
                <a:gd name="T19" fmla="*/ 5 h 38"/>
                <a:gd name="T20" fmla="*/ 0 w 38"/>
                <a:gd name="T21" fmla="*/ 15 h 38"/>
                <a:gd name="T22" fmla="*/ 1 w 38"/>
                <a:gd name="T23" fmla="*/ 24 h 38"/>
                <a:gd name="T24" fmla="*/ 6 w 38"/>
                <a:gd name="T25" fmla="*/ 30 h 38"/>
                <a:gd name="T26" fmla="*/ 6 w 38"/>
                <a:gd name="T27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38">
                  <a:moveTo>
                    <a:pt x="6" y="30"/>
                  </a:moveTo>
                  <a:lnTo>
                    <a:pt x="15" y="38"/>
                  </a:lnTo>
                  <a:lnTo>
                    <a:pt x="28" y="38"/>
                  </a:lnTo>
                  <a:lnTo>
                    <a:pt x="35" y="35"/>
                  </a:lnTo>
                  <a:lnTo>
                    <a:pt x="38" y="24"/>
                  </a:lnTo>
                  <a:lnTo>
                    <a:pt x="38" y="11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4" y="1"/>
                  </a:lnTo>
                  <a:lnTo>
                    <a:pt x="4" y="5"/>
                  </a:lnTo>
                  <a:lnTo>
                    <a:pt x="0" y="15"/>
                  </a:lnTo>
                  <a:lnTo>
                    <a:pt x="1" y="24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2" name="Freeform 1202">
              <a:extLst>
                <a:ext uri="{FF2B5EF4-FFF2-40B4-BE49-F238E27FC236}">
                  <a16:creationId xmlns:a16="http://schemas.microsoft.com/office/drawing/2014/main" id="{03A18A0F-3003-47F6-99FE-9BC4F6C50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729"/>
              <a:ext cx="24" cy="22"/>
            </a:xfrm>
            <a:custGeom>
              <a:avLst/>
              <a:gdLst>
                <a:gd name="T0" fmla="*/ 7 w 22"/>
                <a:gd name="T1" fmla="*/ 0 h 22"/>
                <a:gd name="T2" fmla="*/ 2 w 22"/>
                <a:gd name="T3" fmla="*/ 5 h 22"/>
                <a:gd name="T4" fmla="*/ 0 w 22"/>
                <a:gd name="T5" fmla="*/ 15 h 22"/>
                <a:gd name="T6" fmla="*/ 5 w 22"/>
                <a:gd name="T7" fmla="*/ 22 h 22"/>
                <a:gd name="T8" fmla="*/ 13 w 22"/>
                <a:gd name="T9" fmla="*/ 22 h 22"/>
                <a:gd name="T10" fmla="*/ 21 w 22"/>
                <a:gd name="T11" fmla="*/ 19 h 22"/>
                <a:gd name="T12" fmla="*/ 22 w 22"/>
                <a:gd name="T13" fmla="*/ 8 h 22"/>
                <a:gd name="T14" fmla="*/ 18 w 22"/>
                <a:gd name="T15" fmla="*/ 1 h 22"/>
                <a:gd name="T16" fmla="*/ 7 w 22"/>
                <a:gd name="T17" fmla="*/ 0 h 22"/>
                <a:gd name="T18" fmla="*/ 7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2" y="5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13" y="22"/>
                  </a:lnTo>
                  <a:lnTo>
                    <a:pt x="21" y="19"/>
                  </a:lnTo>
                  <a:lnTo>
                    <a:pt x="22" y="8"/>
                  </a:lnTo>
                  <a:lnTo>
                    <a:pt x="18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3" name="Freeform 1203">
              <a:extLst>
                <a:ext uri="{FF2B5EF4-FFF2-40B4-BE49-F238E27FC236}">
                  <a16:creationId xmlns:a16="http://schemas.microsoft.com/office/drawing/2014/main" id="{691C26F0-2330-4216-A8B2-6AE579498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734"/>
              <a:ext cx="41" cy="39"/>
            </a:xfrm>
            <a:custGeom>
              <a:avLst/>
              <a:gdLst>
                <a:gd name="T0" fmla="*/ 7 w 40"/>
                <a:gd name="T1" fmla="*/ 30 h 36"/>
                <a:gd name="T2" fmla="*/ 16 w 40"/>
                <a:gd name="T3" fmla="*/ 36 h 36"/>
                <a:gd name="T4" fmla="*/ 29 w 40"/>
                <a:gd name="T5" fmla="*/ 36 h 36"/>
                <a:gd name="T6" fmla="*/ 35 w 40"/>
                <a:gd name="T7" fmla="*/ 34 h 36"/>
                <a:gd name="T8" fmla="*/ 40 w 40"/>
                <a:gd name="T9" fmla="*/ 23 h 36"/>
                <a:gd name="T10" fmla="*/ 40 w 40"/>
                <a:gd name="T11" fmla="*/ 11 h 36"/>
                <a:gd name="T12" fmla="*/ 34 w 40"/>
                <a:gd name="T13" fmla="*/ 3 h 36"/>
                <a:gd name="T14" fmla="*/ 24 w 40"/>
                <a:gd name="T15" fmla="*/ 0 h 36"/>
                <a:gd name="T16" fmla="*/ 15 w 40"/>
                <a:gd name="T17" fmla="*/ 0 h 36"/>
                <a:gd name="T18" fmla="*/ 5 w 40"/>
                <a:gd name="T19" fmla="*/ 5 h 36"/>
                <a:gd name="T20" fmla="*/ 0 w 40"/>
                <a:gd name="T21" fmla="*/ 14 h 36"/>
                <a:gd name="T22" fmla="*/ 1 w 40"/>
                <a:gd name="T23" fmla="*/ 24 h 36"/>
                <a:gd name="T24" fmla="*/ 7 w 40"/>
                <a:gd name="T25" fmla="*/ 30 h 36"/>
                <a:gd name="T26" fmla="*/ 7 w 40"/>
                <a:gd name="T27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" h="36">
                  <a:moveTo>
                    <a:pt x="7" y="30"/>
                  </a:moveTo>
                  <a:lnTo>
                    <a:pt x="16" y="36"/>
                  </a:lnTo>
                  <a:lnTo>
                    <a:pt x="29" y="36"/>
                  </a:lnTo>
                  <a:lnTo>
                    <a:pt x="35" y="34"/>
                  </a:lnTo>
                  <a:lnTo>
                    <a:pt x="40" y="23"/>
                  </a:lnTo>
                  <a:lnTo>
                    <a:pt x="40" y="11"/>
                  </a:lnTo>
                  <a:lnTo>
                    <a:pt x="34" y="3"/>
                  </a:lnTo>
                  <a:lnTo>
                    <a:pt x="24" y="0"/>
                  </a:lnTo>
                  <a:lnTo>
                    <a:pt x="15" y="0"/>
                  </a:lnTo>
                  <a:lnTo>
                    <a:pt x="5" y="5"/>
                  </a:lnTo>
                  <a:lnTo>
                    <a:pt x="0" y="14"/>
                  </a:lnTo>
                  <a:lnTo>
                    <a:pt x="1" y="24"/>
                  </a:lnTo>
                  <a:lnTo>
                    <a:pt x="7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4" name="Freeform 1204">
              <a:extLst>
                <a:ext uri="{FF2B5EF4-FFF2-40B4-BE49-F238E27FC236}">
                  <a16:creationId xmlns:a16="http://schemas.microsoft.com/office/drawing/2014/main" id="{2ADF1093-FC29-4675-A700-DDE586CEE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2738"/>
              <a:ext cx="21" cy="22"/>
            </a:xfrm>
            <a:custGeom>
              <a:avLst/>
              <a:gdLst>
                <a:gd name="T0" fmla="*/ 7 w 22"/>
                <a:gd name="T1" fmla="*/ 0 h 22"/>
                <a:gd name="T2" fmla="*/ 1 w 22"/>
                <a:gd name="T3" fmla="*/ 4 h 22"/>
                <a:gd name="T4" fmla="*/ 0 w 22"/>
                <a:gd name="T5" fmla="*/ 14 h 22"/>
                <a:gd name="T6" fmla="*/ 4 w 22"/>
                <a:gd name="T7" fmla="*/ 22 h 22"/>
                <a:gd name="T8" fmla="*/ 12 w 22"/>
                <a:gd name="T9" fmla="*/ 22 h 22"/>
                <a:gd name="T10" fmla="*/ 21 w 22"/>
                <a:gd name="T11" fmla="*/ 18 h 22"/>
                <a:gd name="T12" fmla="*/ 22 w 22"/>
                <a:gd name="T13" fmla="*/ 7 h 22"/>
                <a:gd name="T14" fmla="*/ 18 w 22"/>
                <a:gd name="T15" fmla="*/ 1 h 22"/>
                <a:gd name="T16" fmla="*/ 7 w 22"/>
                <a:gd name="T17" fmla="*/ 0 h 22"/>
                <a:gd name="T18" fmla="*/ 7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1" y="4"/>
                  </a:lnTo>
                  <a:lnTo>
                    <a:pt x="0" y="14"/>
                  </a:lnTo>
                  <a:lnTo>
                    <a:pt x="4" y="22"/>
                  </a:lnTo>
                  <a:lnTo>
                    <a:pt x="12" y="22"/>
                  </a:lnTo>
                  <a:lnTo>
                    <a:pt x="21" y="18"/>
                  </a:lnTo>
                  <a:lnTo>
                    <a:pt x="22" y="7"/>
                  </a:lnTo>
                  <a:lnTo>
                    <a:pt x="18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5" name="Freeform 1205">
              <a:extLst>
                <a:ext uri="{FF2B5EF4-FFF2-40B4-BE49-F238E27FC236}">
                  <a16:creationId xmlns:a16="http://schemas.microsoft.com/office/drawing/2014/main" id="{BE10E4EC-5682-4E96-B779-E81D16341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742"/>
              <a:ext cx="41" cy="39"/>
            </a:xfrm>
            <a:custGeom>
              <a:avLst/>
              <a:gdLst>
                <a:gd name="T0" fmla="*/ 6 w 39"/>
                <a:gd name="T1" fmla="*/ 30 h 37"/>
                <a:gd name="T2" fmla="*/ 15 w 39"/>
                <a:gd name="T3" fmla="*/ 37 h 37"/>
                <a:gd name="T4" fmla="*/ 28 w 39"/>
                <a:gd name="T5" fmla="*/ 37 h 37"/>
                <a:gd name="T6" fmla="*/ 35 w 39"/>
                <a:gd name="T7" fmla="*/ 35 h 37"/>
                <a:gd name="T8" fmla="*/ 39 w 39"/>
                <a:gd name="T9" fmla="*/ 24 h 37"/>
                <a:gd name="T10" fmla="*/ 39 w 39"/>
                <a:gd name="T11" fmla="*/ 12 h 37"/>
                <a:gd name="T12" fmla="*/ 34 w 39"/>
                <a:gd name="T13" fmla="*/ 4 h 37"/>
                <a:gd name="T14" fmla="*/ 24 w 39"/>
                <a:gd name="T15" fmla="*/ 0 h 37"/>
                <a:gd name="T16" fmla="*/ 14 w 39"/>
                <a:gd name="T17" fmla="*/ 1 h 37"/>
                <a:gd name="T18" fmla="*/ 4 w 39"/>
                <a:gd name="T19" fmla="*/ 4 h 37"/>
                <a:gd name="T20" fmla="*/ 0 w 39"/>
                <a:gd name="T21" fmla="*/ 15 h 37"/>
                <a:gd name="T22" fmla="*/ 1 w 39"/>
                <a:gd name="T23" fmla="*/ 25 h 37"/>
                <a:gd name="T24" fmla="*/ 6 w 39"/>
                <a:gd name="T25" fmla="*/ 30 h 37"/>
                <a:gd name="T26" fmla="*/ 6 w 39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30"/>
                  </a:moveTo>
                  <a:lnTo>
                    <a:pt x="15" y="37"/>
                  </a:lnTo>
                  <a:lnTo>
                    <a:pt x="28" y="37"/>
                  </a:lnTo>
                  <a:lnTo>
                    <a:pt x="35" y="35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4" y="1"/>
                  </a:lnTo>
                  <a:lnTo>
                    <a:pt x="4" y="4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6" name="Freeform 1206">
              <a:extLst>
                <a:ext uri="{FF2B5EF4-FFF2-40B4-BE49-F238E27FC236}">
                  <a16:creationId xmlns:a16="http://schemas.microsoft.com/office/drawing/2014/main" id="{BF841631-A3CD-4D3D-A8E4-7887BEA7C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747"/>
              <a:ext cx="21" cy="26"/>
            </a:xfrm>
            <a:custGeom>
              <a:avLst/>
              <a:gdLst>
                <a:gd name="T0" fmla="*/ 6 w 22"/>
                <a:gd name="T1" fmla="*/ 0 h 23"/>
                <a:gd name="T2" fmla="*/ 1 w 22"/>
                <a:gd name="T3" fmla="*/ 6 h 23"/>
                <a:gd name="T4" fmla="*/ 0 w 22"/>
                <a:gd name="T5" fmla="*/ 16 h 23"/>
                <a:gd name="T6" fmla="*/ 4 w 22"/>
                <a:gd name="T7" fmla="*/ 22 h 23"/>
                <a:gd name="T8" fmla="*/ 12 w 22"/>
                <a:gd name="T9" fmla="*/ 23 h 23"/>
                <a:gd name="T10" fmla="*/ 21 w 22"/>
                <a:gd name="T11" fmla="*/ 20 h 23"/>
                <a:gd name="T12" fmla="*/ 22 w 22"/>
                <a:gd name="T13" fmla="*/ 9 h 23"/>
                <a:gd name="T14" fmla="*/ 17 w 22"/>
                <a:gd name="T15" fmla="*/ 3 h 23"/>
                <a:gd name="T16" fmla="*/ 6 w 22"/>
                <a:gd name="T17" fmla="*/ 0 h 23"/>
                <a:gd name="T18" fmla="*/ 6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6" y="0"/>
                  </a:moveTo>
                  <a:lnTo>
                    <a:pt x="1" y="6"/>
                  </a:lnTo>
                  <a:lnTo>
                    <a:pt x="0" y="16"/>
                  </a:lnTo>
                  <a:lnTo>
                    <a:pt x="4" y="22"/>
                  </a:lnTo>
                  <a:lnTo>
                    <a:pt x="12" y="23"/>
                  </a:lnTo>
                  <a:lnTo>
                    <a:pt x="21" y="20"/>
                  </a:lnTo>
                  <a:lnTo>
                    <a:pt x="22" y="9"/>
                  </a:lnTo>
                  <a:lnTo>
                    <a:pt x="17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7" name="Freeform 1207">
              <a:extLst>
                <a:ext uri="{FF2B5EF4-FFF2-40B4-BE49-F238E27FC236}">
                  <a16:creationId xmlns:a16="http://schemas.microsoft.com/office/drawing/2014/main" id="{8F000E6E-E231-4DA4-9EE0-E54E2F7D9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874"/>
              <a:ext cx="41" cy="39"/>
            </a:xfrm>
            <a:custGeom>
              <a:avLst/>
              <a:gdLst>
                <a:gd name="T0" fmla="*/ 6 w 39"/>
                <a:gd name="T1" fmla="*/ 31 h 37"/>
                <a:gd name="T2" fmla="*/ 15 w 39"/>
                <a:gd name="T3" fmla="*/ 37 h 37"/>
                <a:gd name="T4" fmla="*/ 28 w 39"/>
                <a:gd name="T5" fmla="*/ 37 h 37"/>
                <a:gd name="T6" fmla="*/ 35 w 39"/>
                <a:gd name="T7" fmla="*/ 35 h 37"/>
                <a:gd name="T8" fmla="*/ 39 w 39"/>
                <a:gd name="T9" fmla="*/ 24 h 37"/>
                <a:gd name="T10" fmla="*/ 39 w 39"/>
                <a:gd name="T11" fmla="*/ 12 h 37"/>
                <a:gd name="T12" fmla="*/ 34 w 39"/>
                <a:gd name="T13" fmla="*/ 4 h 37"/>
                <a:gd name="T14" fmla="*/ 25 w 39"/>
                <a:gd name="T15" fmla="*/ 0 h 37"/>
                <a:gd name="T16" fmla="*/ 14 w 39"/>
                <a:gd name="T17" fmla="*/ 1 h 37"/>
                <a:gd name="T18" fmla="*/ 4 w 39"/>
                <a:gd name="T19" fmla="*/ 4 h 37"/>
                <a:gd name="T20" fmla="*/ 0 w 39"/>
                <a:gd name="T21" fmla="*/ 15 h 37"/>
                <a:gd name="T22" fmla="*/ 0 w 39"/>
                <a:gd name="T23" fmla="*/ 25 h 37"/>
                <a:gd name="T24" fmla="*/ 6 w 39"/>
                <a:gd name="T25" fmla="*/ 31 h 37"/>
                <a:gd name="T26" fmla="*/ 6 w 39"/>
                <a:gd name="T27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31"/>
                  </a:moveTo>
                  <a:lnTo>
                    <a:pt x="15" y="37"/>
                  </a:lnTo>
                  <a:lnTo>
                    <a:pt x="28" y="37"/>
                  </a:lnTo>
                  <a:lnTo>
                    <a:pt x="35" y="35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25" y="0"/>
                  </a:lnTo>
                  <a:lnTo>
                    <a:pt x="14" y="1"/>
                  </a:lnTo>
                  <a:lnTo>
                    <a:pt x="4" y="4"/>
                  </a:lnTo>
                  <a:lnTo>
                    <a:pt x="0" y="15"/>
                  </a:lnTo>
                  <a:lnTo>
                    <a:pt x="0" y="25"/>
                  </a:lnTo>
                  <a:lnTo>
                    <a:pt x="6" y="31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8" name="Freeform 1208">
              <a:extLst>
                <a:ext uri="{FF2B5EF4-FFF2-40B4-BE49-F238E27FC236}">
                  <a16:creationId xmlns:a16="http://schemas.microsoft.com/office/drawing/2014/main" id="{5C93AD22-2A44-4963-AFB4-BCF1812AB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" y="2878"/>
              <a:ext cx="21" cy="22"/>
            </a:xfrm>
            <a:custGeom>
              <a:avLst/>
              <a:gdLst>
                <a:gd name="T0" fmla="*/ 6 w 21"/>
                <a:gd name="T1" fmla="*/ 0 h 23"/>
                <a:gd name="T2" fmla="*/ 0 w 21"/>
                <a:gd name="T3" fmla="*/ 6 h 23"/>
                <a:gd name="T4" fmla="*/ 0 w 21"/>
                <a:gd name="T5" fmla="*/ 16 h 23"/>
                <a:gd name="T6" fmla="*/ 5 w 21"/>
                <a:gd name="T7" fmla="*/ 22 h 23"/>
                <a:gd name="T8" fmla="*/ 11 w 21"/>
                <a:gd name="T9" fmla="*/ 23 h 23"/>
                <a:gd name="T10" fmla="*/ 20 w 21"/>
                <a:gd name="T11" fmla="*/ 20 h 23"/>
                <a:gd name="T12" fmla="*/ 21 w 21"/>
                <a:gd name="T13" fmla="*/ 10 h 23"/>
                <a:gd name="T14" fmla="*/ 18 w 21"/>
                <a:gd name="T15" fmla="*/ 3 h 23"/>
                <a:gd name="T16" fmla="*/ 6 w 21"/>
                <a:gd name="T17" fmla="*/ 0 h 23"/>
                <a:gd name="T18" fmla="*/ 6 w 2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3">
                  <a:moveTo>
                    <a:pt x="6" y="0"/>
                  </a:moveTo>
                  <a:lnTo>
                    <a:pt x="0" y="6"/>
                  </a:lnTo>
                  <a:lnTo>
                    <a:pt x="0" y="16"/>
                  </a:lnTo>
                  <a:lnTo>
                    <a:pt x="5" y="22"/>
                  </a:lnTo>
                  <a:lnTo>
                    <a:pt x="11" y="23"/>
                  </a:lnTo>
                  <a:lnTo>
                    <a:pt x="20" y="20"/>
                  </a:lnTo>
                  <a:lnTo>
                    <a:pt x="21" y="10"/>
                  </a:lnTo>
                  <a:lnTo>
                    <a:pt x="18" y="3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29" name="Freeform 1209">
              <a:extLst>
                <a:ext uri="{FF2B5EF4-FFF2-40B4-BE49-F238E27FC236}">
                  <a16:creationId xmlns:a16="http://schemas.microsoft.com/office/drawing/2014/main" id="{BB12307F-ACC6-4C2F-BAA7-FADA21AE1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861"/>
              <a:ext cx="38" cy="35"/>
            </a:xfrm>
            <a:custGeom>
              <a:avLst/>
              <a:gdLst>
                <a:gd name="T0" fmla="*/ 7 w 39"/>
                <a:gd name="T1" fmla="*/ 30 h 37"/>
                <a:gd name="T2" fmla="*/ 16 w 39"/>
                <a:gd name="T3" fmla="*/ 37 h 37"/>
                <a:gd name="T4" fmla="*/ 29 w 39"/>
                <a:gd name="T5" fmla="*/ 37 h 37"/>
                <a:gd name="T6" fmla="*/ 35 w 39"/>
                <a:gd name="T7" fmla="*/ 35 h 37"/>
                <a:gd name="T8" fmla="*/ 39 w 39"/>
                <a:gd name="T9" fmla="*/ 24 h 37"/>
                <a:gd name="T10" fmla="*/ 39 w 39"/>
                <a:gd name="T11" fmla="*/ 12 h 37"/>
                <a:gd name="T12" fmla="*/ 34 w 39"/>
                <a:gd name="T13" fmla="*/ 4 h 37"/>
                <a:gd name="T14" fmla="*/ 24 w 39"/>
                <a:gd name="T15" fmla="*/ 0 h 37"/>
                <a:gd name="T16" fmla="*/ 15 w 39"/>
                <a:gd name="T17" fmla="*/ 1 h 37"/>
                <a:gd name="T18" fmla="*/ 5 w 39"/>
                <a:gd name="T19" fmla="*/ 4 h 37"/>
                <a:gd name="T20" fmla="*/ 0 w 39"/>
                <a:gd name="T21" fmla="*/ 15 h 37"/>
                <a:gd name="T22" fmla="*/ 1 w 39"/>
                <a:gd name="T23" fmla="*/ 25 h 37"/>
                <a:gd name="T24" fmla="*/ 7 w 39"/>
                <a:gd name="T25" fmla="*/ 30 h 37"/>
                <a:gd name="T26" fmla="*/ 7 w 39"/>
                <a:gd name="T27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7" y="30"/>
                  </a:moveTo>
                  <a:lnTo>
                    <a:pt x="16" y="37"/>
                  </a:lnTo>
                  <a:lnTo>
                    <a:pt x="29" y="37"/>
                  </a:lnTo>
                  <a:lnTo>
                    <a:pt x="35" y="35"/>
                  </a:lnTo>
                  <a:lnTo>
                    <a:pt x="39" y="24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5" y="1"/>
                  </a:lnTo>
                  <a:lnTo>
                    <a:pt x="5" y="4"/>
                  </a:lnTo>
                  <a:lnTo>
                    <a:pt x="0" y="15"/>
                  </a:lnTo>
                  <a:lnTo>
                    <a:pt x="1" y="25"/>
                  </a:lnTo>
                  <a:lnTo>
                    <a:pt x="7" y="30"/>
                  </a:lnTo>
                  <a:lnTo>
                    <a:pt x="7" y="3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0" name="Freeform 1210">
              <a:extLst>
                <a:ext uri="{FF2B5EF4-FFF2-40B4-BE49-F238E27FC236}">
                  <a16:creationId xmlns:a16="http://schemas.microsoft.com/office/drawing/2014/main" id="{6EF8A66B-3AD3-43FF-949B-45BFFA230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865"/>
              <a:ext cx="21" cy="22"/>
            </a:xfrm>
            <a:custGeom>
              <a:avLst/>
              <a:gdLst>
                <a:gd name="T0" fmla="*/ 7 w 22"/>
                <a:gd name="T1" fmla="*/ 0 h 23"/>
                <a:gd name="T2" fmla="*/ 1 w 22"/>
                <a:gd name="T3" fmla="*/ 6 h 23"/>
                <a:gd name="T4" fmla="*/ 0 w 22"/>
                <a:gd name="T5" fmla="*/ 15 h 23"/>
                <a:gd name="T6" fmla="*/ 4 w 22"/>
                <a:gd name="T7" fmla="*/ 22 h 23"/>
                <a:gd name="T8" fmla="*/ 12 w 22"/>
                <a:gd name="T9" fmla="*/ 23 h 23"/>
                <a:gd name="T10" fmla="*/ 21 w 22"/>
                <a:gd name="T11" fmla="*/ 20 h 23"/>
                <a:gd name="T12" fmla="*/ 22 w 22"/>
                <a:gd name="T13" fmla="*/ 9 h 23"/>
                <a:gd name="T14" fmla="*/ 18 w 22"/>
                <a:gd name="T15" fmla="*/ 2 h 23"/>
                <a:gd name="T16" fmla="*/ 7 w 22"/>
                <a:gd name="T17" fmla="*/ 0 h 23"/>
                <a:gd name="T18" fmla="*/ 7 w 22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3">
                  <a:moveTo>
                    <a:pt x="7" y="0"/>
                  </a:moveTo>
                  <a:lnTo>
                    <a:pt x="1" y="6"/>
                  </a:lnTo>
                  <a:lnTo>
                    <a:pt x="0" y="15"/>
                  </a:lnTo>
                  <a:lnTo>
                    <a:pt x="4" y="22"/>
                  </a:lnTo>
                  <a:lnTo>
                    <a:pt x="12" y="23"/>
                  </a:lnTo>
                  <a:lnTo>
                    <a:pt x="21" y="20"/>
                  </a:lnTo>
                  <a:lnTo>
                    <a:pt x="22" y="9"/>
                  </a:lnTo>
                  <a:lnTo>
                    <a:pt x="18" y="2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1" name="Freeform 1211">
              <a:extLst>
                <a:ext uri="{FF2B5EF4-FFF2-40B4-BE49-F238E27FC236}">
                  <a16:creationId xmlns:a16="http://schemas.microsoft.com/office/drawing/2014/main" id="{E293591B-9E92-4066-B0E8-E9E5DAB08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847"/>
              <a:ext cx="38" cy="39"/>
            </a:xfrm>
            <a:custGeom>
              <a:avLst/>
              <a:gdLst>
                <a:gd name="T0" fmla="*/ 6 w 39"/>
                <a:gd name="T1" fmla="*/ 29 h 37"/>
                <a:gd name="T2" fmla="*/ 16 w 39"/>
                <a:gd name="T3" fmla="*/ 37 h 37"/>
                <a:gd name="T4" fmla="*/ 28 w 39"/>
                <a:gd name="T5" fmla="*/ 37 h 37"/>
                <a:gd name="T6" fmla="*/ 36 w 39"/>
                <a:gd name="T7" fmla="*/ 35 h 37"/>
                <a:gd name="T8" fmla="*/ 39 w 39"/>
                <a:gd name="T9" fmla="*/ 24 h 37"/>
                <a:gd name="T10" fmla="*/ 39 w 39"/>
                <a:gd name="T11" fmla="*/ 11 h 37"/>
                <a:gd name="T12" fmla="*/ 33 w 39"/>
                <a:gd name="T13" fmla="*/ 3 h 37"/>
                <a:gd name="T14" fmla="*/ 25 w 39"/>
                <a:gd name="T15" fmla="*/ 0 h 37"/>
                <a:gd name="T16" fmla="*/ 15 w 39"/>
                <a:gd name="T17" fmla="*/ 1 h 37"/>
                <a:gd name="T18" fmla="*/ 4 w 39"/>
                <a:gd name="T19" fmla="*/ 4 h 37"/>
                <a:gd name="T20" fmla="*/ 0 w 39"/>
                <a:gd name="T21" fmla="*/ 14 h 37"/>
                <a:gd name="T22" fmla="*/ 1 w 39"/>
                <a:gd name="T23" fmla="*/ 25 h 37"/>
                <a:gd name="T24" fmla="*/ 6 w 39"/>
                <a:gd name="T25" fmla="*/ 29 h 37"/>
                <a:gd name="T26" fmla="*/ 6 w 39"/>
                <a:gd name="T27" fmla="*/ 29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7">
                  <a:moveTo>
                    <a:pt x="6" y="29"/>
                  </a:moveTo>
                  <a:lnTo>
                    <a:pt x="16" y="37"/>
                  </a:lnTo>
                  <a:lnTo>
                    <a:pt x="28" y="37"/>
                  </a:lnTo>
                  <a:lnTo>
                    <a:pt x="36" y="35"/>
                  </a:lnTo>
                  <a:lnTo>
                    <a:pt x="39" y="24"/>
                  </a:lnTo>
                  <a:lnTo>
                    <a:pt x="39" y="11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5" y="1"/>
                  </a:lnTo>
                  <a:lnTo>
                    <a:pt x="4" y="4"/>
                  </a:lnTo>
                  <a:lnTo>
                    <a:pt x="0" y="14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6" y="29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2" name="Freeform 1212">
              <a:extLst>
                <a:ext uri="{FF2B5EF4-FFF2-40B4-BE49-F238E27FC236}">
                  <a16:creationId xmlns:a16="http://schemas.microsoft.com/office/drawing/2014/main" id="{7670C8B6-4634-49A5-83DF-42FD720A6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852"/>
              <a:ext cx="21" cy="22"/>
            </a:xfrm>
            <a:custGeom>
              <a:avLst/>
              <a:gdLst>
                <a:gd name="T0" fmla="*/ 7 w 22"/>
                <a:gd name="T1" fmla="*/ 0 h 22"/>
                <a:gd name="T2" fmla="*/ 1 w 22"/>
                <a:gd name="T3" fmla="*/ 5 h 22"/>
                <a:gd name="T4" fmla="*/ 0 w 22"/>
                <a:gd name="T5" fmla="*/ 15 h 22"/>
                <a:gd name="T6" fmla="*/ 5 w 22"/>
                <a:gd name="T7" fmla="*/ 22 h 22"/>
                <a:gd name="T8" fmla="*/ 11 w 22"/>
                <a:gd name="T9" fmla="*/ 22 h 22"/>
                <a:gd name="T10" fmla="*/ 20 w 22"/>
                <a:gd name="T11" fmla="*/ 20 h 22"/>
                <a:gd name="T12" fmla="*/ 22 w 22"/>
                <a:gd name="T13" fmla="*/ 9 h 22"/>
                <a:gd name="T14" fmla="*/ 18 w 22"/>
                <a:gd name="T15" fmla="*/ 1 h 22"/>
                <a:gd name="T16" fmla="*/ 7 w 22"/>
                <a:gd name="T17" fmla="*/ 0 h 22"/>
                <a:gd name="T18" fmla="*/ 7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7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5" y="22"/>
                  </a:lnTo>
                  <a:lnTo>
                    <a:pt x="11" y="22"/>
                  </a:lnTo>
                  <a:lnTo>
                    <a:pt x="20" y="20"/>
                  </a:lnTo>
                  <a:lnTo>
                    <a:pt x="22" y="9"/>
                  </a:lnTo>
                  <a:lnTo>
                    <a:pt x="18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3" name="Freeform 1213">
              <a:extLst>
                <a:ext uri="{FF2B5EF4-FFF2-40B4-BE49-F238E27FC236}">
                  <a16:creationId xmlns:a16="http://schemas.microsoft.com/office/drawing/2014/main" id="{E849B2E2-1C97-4AB5-9B3B-114C0FBF0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2983"/>
              <a:ext cx="31" cy="13"/>
            </a:xfrm>
            <a:custGeom>
              <a:avLst/>
              <a:gdLst>
                <a:gd name="T0" fmla="*/ 0 w 30"/>
                <a:gd name="T1" fmla="*/ 15 h 17"/>
                <a:gd name="T2" fmla="*/ 30 w 30"/>
                <a:gd name="T3" fmla="*/ 17 h 17"/>
                <a:gd name="T4" fmla="*/ 30 w 30"/>
                <a:gd name="T5" fmla="*/ 1 h 17"/>
                <a:gd name="T6" fmla="*/ 1 w 30"/>
                <a:gd name="T7" fmla="*/ 0 h 17"/>
                <a:gd name="T8" fmla="*/ 0 w 30"/>
                <a:gd name="T9" fmla="*/ 15 h 17"/>
                <a:gd name="T10" fmla="*/ 0 w 30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">
                  <a:moveTo>
                    <a:pt x="0" y="15"/>
                  </a:moveTo>
                  <a:lnTo>
                    <a:pt x="30" y="17"/>
                  </a:lnTo>
                  <a:lnTo>
                    <a:pt x="30" y="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4" name="Freeform 1214">
              <a:extLst>
                <a:ext uri="{FF2B5EF4-FFF2-40B4-BE49-F238E27FC236}">
                  <a16:creationId xmlns:a16="http://schemas.microsoft.com/office/drawing/2014/main" id="{0A27F1BC-D984-4775-B4BE-FC912AB83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" y="2979"/>
              <a:ext cx="35" cy="18"/>
            </a:xfrm>
            <a:custGeom>
              <a:avLst/>
              <a:gdLst>
                <a:gd name="T0" fmla="*/ 0 w 35"/>
                <a:gd name="T1" fmla="*/ 15 h 15"/>
                <a:gd name="T2" fmla="*/ 1 w 35"/>
                <a:gd name="T3" fmla="*/ 0 h 15"/>
                <a:gd name="T4" fmla="*/ 35 w 35"/>
                <a:gd name="T5" fmla="*/ 3 h 15"/>
                <a:gd name="T6" fmla="*/ 6 w 35"/>
                <a:gd name="T7" fmla="*/ 6 h 15"/>
                <a:gd name="T8" fmla="*/ 0 w 35"/>
                <a:gd name="T9" fmla="*/ 15 h 15"/>
                <a:gd name="T10" fmla="*/ 0 w 3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5">
                  <a:moveTo>
                    <a:pt x="0" y="15"/>
                  </a:moveTo>
                  <a:lnTo>
                    <a:pt x="1" y="0"/>
                  </a:lnTo>
                  <a:lnTo>
                    <a:pt x="35" y="3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5" name="Freeform 1215">
              <a:extLst>
                <a:ext uri="{FF2B5EF4-FFF2-40B4-BE49-F238E27FC236}">
                  <a16:creationId xmlns:a16="http://schemas.microsoft.com/office/drawing/2014/main" id="{92B9B1F3-C191-4E15-9F44-F0D5B513A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992"/>
              <a:ext cx="31" cy="13"/>
            </a:xfrm>
            <a:custGeom>
              <a:avLst/>
              <a:gdLst>
                <a:gd name="T0" fmla="*/ 0 w 30"/>
                <a:gd name="T1" fmla="*/ 14 h 16"/>
                <a:gd name="T2" fmla="*/ 30 w 30"/>
                <a:gd name="T3" fmla="*/ 16 h 16"/>
                <a:gd name="T4" fmla="*/ 30 w 30"/>
                <a:gd name="T5" fmla="*/ 1 h 16"/>
                <a:gd name="T6" fmla="*/ 1 w 30"/>
                <a:gd name="T7" fmla="*/ 0 h 16"/>
                <a:gd name="T8" fmla="*/ 0 w 30"/>
                <a:gd name="T9" fmla="*/ 14 h 16"/>
                <a:gd name="T10" fmla="*/ 0 w 30"/>
                <a:gd name="T1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6">
                  <a:moveTo>
                    <a:pt x="0" y="14"/>
                  </a:moveTo>
                  <a:lnTo>
                    <a:pt x="30" y="16"/>
                  </a:lnTo>
                  <a:lnTo>
                    <a:pt x="30" y="1"/>
                  </a:lnTo>
                  <a:lnTo>
                    <a:pt x="1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6" name="Freeform 1216">
              <a:extLst>
                <a:ext uri="{FF2B5EF4-FFF2-40B4-BE49-F238E27FC236}">
                  <a16:creationId xmlns:a16="http://schemas.microsoft.com/office/drawing/2014/main" id="{B4F80810-E5D0-477C-8579-7E1D7745A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" y="2992"/>
              <a:ext cx="35" cy="13"/>
            </a:xfrm>
            <a:custGeom>
              <a:avLst/>
              <a:gdLst>
                <a:gd name="T0" fmla="*/ 0 w 35"/>
                <a:gd name="T1" fmla="*/ 14 h 14"/>
                <a:gd name="T2" fmla="*/ 1 w 35"/>
                <a:gd name="T3" fmla="*/ 0 h 14"/>
                <a:gd name="T4" fmla="*/ 35 w 35"/>
                <a:gd name="T5" fmla="*/ 2 h 14"/>
                <a:gd name="T6" fmla="*/ 7 w 35"/>
                <a:gd name="T7" fmla="*/ 5 h 14"/>
                <a:gd name="T8" fmla="*/ 0 w 35"/>
                <a:gd name="T9" fmla="*/ 14 h 14"/>
                <a:gd name="T10" fmla="*/ 0 w 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1" y="0"/>
                  </a:lnTo>
                  <a:lnTo>
                    <a:pt x="35" y="2"/>
                  </a:lnTo>
                  <a:lnTo>
                    <a:pt x="7" y="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7" name="Freeform 1217">
              <a:extLst>
                <a:ext uri="{FF2B5EF4-FFF2-40B4-BE49-F238E27FC236}">
                  <a16:creationId xmlns:a16="http://schemas.microsoft.com/office/drawing/2014/main" id="{2C261201-944A-44C8-836F-9391EB9A4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996"/>
              <a:ext cx="31" cy="22"/>
            </a:xfrm>
            <a:custGeom>
              <a:avLst/>
              <a:gdLst>
                <a:gd name="T0" fmla="*/ 0 w 30"/>
                <a:gd name="T1" fmla="*/ 16 h 18"/>
                <a:gd name="T2" fmla="*/ 30 w 30"/>
                <a:gd name="T3" fmla="*/ 18 h 18"/>
                <a:gd name="T4" fmla="*/ 30 w 30"/>
                <a:gd name="T5" fmla="*/ 2 h 18"/>
                <a:gd name="T6" fmla="*/ 1 w 30"/>
                <a:gd name="T7" fmla="*/ 0 h 18"/>
                <a:gd name="T8" fmla="*/ 0 w 30"/>
                <a:gd name="T9" fmla="*/ 16 h 18"/>
                <a:gd name="T10" fmla="*/ 0 w 30"/>
                <a:gd name="T1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8">
                  <a:moveTo>
                    <a:pt x="0" y="16"/>
                  </a:moveTo>
                  <a:lnTo>
                    <a:pt x="30" y="18"/>
                  </a:lnTo>
                  <a:lnTo>
                    <a:pt x="30" y="2"/>
                  </a:lnTo>
                  <a:lnTo>
                    <a:pt x="1" y="0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8" name="Freeform 1218">
              <a:extLst>
                <a:ext uri="{FF2B5EF4-FFF2-40B4-BE49-F238E27FC236}">
                  <a16:creationId xmlns:a16="http://schemas.microsoft.com/office/drawing/2014/main" id="{35946393-61B7-44D7-AB2C-A11B0859E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996"/>
              <a:ext cx="35" cy="18"/>
            </a:xfrm>
            <a:custGeom>
              <a:avLst/>
              <a:gdLst>
                <a:gd name="T0" fmla="*/ 0 w 35"/>
                <a:gd name="T1" fmla="*/ 16 h 16"/>
                <a:gd name="T2" fmla="*/ 1 w 35"/>
                <a:gd name="T3" fmla="*/ 0 h 16"/>
                <a:gd name="T4" fmla="*/ 35 w 35"/>
                <a:gd name="T5" fmla="*/ 4 h 16"/>
                <a:gd name="T6" fmla="*/ 7 w 35"/>
                <a:gd name="T7" fmla="*/ 6 h 16"/>
                <a:gd name="T8" fmla="*/ 0 w 35"/>
                <a:gd name="T9" fmla="*/ 16 h 16"/>
                <a:gd name="T10" fmla="*/ 0 w 35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6">
                  <a:moveTo>
                    <a:pt x="0" y="16"/>
                  </a:moveTo>
                  <a:lnTo>
                    <a:pt x="1" y="0"/>
                  </a:lnTo>
                  <a:lnTo>
                    <a:pt x="35" y="4"/>
                  </a:lnTo>
                  <a:lnTo>
                    <a:pt x="7" y="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39" name="Freeform 1219">
              <a:extLst>
                <a:ext uri="{FF2B5EF4-FFF2-40B4-BE49-F238E27FC236}">
                  <a16:creationId xmlns:a16="http://schemas.microsoft.com/office/drawing/2014/main" id="{070956E6-C499-46E4-AEAD-E4ECD1F88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3005"/>
              <a:ext cx="31" cy="18"/>
            </a:xfrm>
            <a:custGeom>
              <a:avLst/>
              <a:gdLst>
                <a:gd name="T0" fmla="*/ 0 w 31"/>
                <a:gd name="T1" fmla="*/ 15 h 18"/>
                <a:gd name="T2" fmla="*/ 31 w 31"/>
                <a:gd name="T3" fmla="*/ 18 h 18"/>
                <a:gd name="T4" fmla="*/ 31 w 31"/>
                <a:gd name="T5" fmla="*/ 1 h 18"/>
                <a:gd name="T6" fmla="*/ 1 w 31"/>
                <a:gd name="T7" fmla="*/ 0 h 18"/>
                <a:gd name="T8" fmla="*/ 0 w 31"/>
                <a:gd name="T9" fmla="*/ 15 h 18"/>
                <a:gd name="T10" fmla="*/ 0 w 31"/>
                <a:gd name="T11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8">
                  <a:moveTo>
                    <a:pt x="0" y="15"/>
                  </a:moveTo>
                  <a:lnTo>
                    <a:pt x="31" y="18"/>
                  </a:lnTo>
                  <a:lnTo>
                    <a:pt x="31" y="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0" name="Freeform 1220">
              <a:extLst>
                <a:ext uri="{FF2B5EF4-FFF2-40B4-BE49-F238E27FC236}">
                  <a16:creationId xmlns:a16="http://schemas.microsoft.com/office/drawing/2014/main" id="{3F10509D-28CB-4FA5-A949-44BA12F87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3005"/>
              <a:ext cx="38" cy="13"/>
            </a:xfrm>
            <a:custGeom>
              <a:avLst/>
              <a:gdLst>
                <a:gd name="T0" fmla="*/ 0 w 35"/>
                <a:gd name="T1" fmla="*/ 15 h 15"/>
                <a:gd name="T2" fmla="*/ 1 w 35"/>
                <a:gd name="T3" fmla="*/ 0 h 15"/>
                <a:gd name="T4" fmla="*/ 35 w 35"/>
                <a:gd name="T5" fmla="*/ 3 h 15"/>
                <a:gd name="T6" fmla="*/ 6 w 35"/>
                <a:gd name="T7" fmla="*/ 6 h 15"/>
                <a:gd name="T8" fmla="*/ 0 w 35"/>
                <a:gd name="T9" fmla="*/ 15 h 15"/>
                <a:gd name="T10" fmla="*/ 0 w 3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5">
                  <a:moveTo>
                    <a:pt x="0" y="15"/>
                  </a:moveTo>
                  <a:lnTo>
                    <a:pt x="1" y="0"/>
                  </a:lnTo>
                  <a:lnTo>
                    <a:pt x="35" y="3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1" name="Freeform 1221">
              <a:extLst>
                <a:ext uri="{FF2B5EF4-FFF2-40B4-BE49-F238E27FC236}">
                  <a16:creationId xmlns:a16="http://schemas.microsoft.com/office/drawing/2014/main" id="{6A6349D5-CB5C-413E-8FC5-941BDD33C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101"/>
              <a:ext cx="31" cy="13"/>
            </a:xfrm>
            <a:custGeom>
              <a:avLst/>
              <a:gdLst>
                <a:gd name="T0" fmla="*/ 0 w 29"/>
                <a:gd name="T1" fmla="*/ 15 h 17"/>
                <a:gd name="T2" fmla="*/ 29 w 29"/>
                <a:gd name="T3" fmla="*/ 17 h 17"/>
                <a:gd name="T4" fmla="*/ 29 w 29"/>
                <a:gd name="T5" fmla="*/ 1 h 17"/>
                <a:gd name="T6" fmla="*/ 1 w 29"/>
                <a:gd name="T7" fmla="*/ 0 h 17"/>
                <a:gd name="T8" fmla="*/ 0 w 29"/>
                <a:gd name="T9" fmla="*/ 15 h 17"/>
                <a:gd name="T10" fmla="*/ 0 w 29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17">
                  <a:moveTo>
                    <a:pt x="0" y="15"/>
                  </a:moveTo>
                  <a:lnTo>
                    <a:pt x="29" y="17"/>
                  </a:lnTo>
                  <a:lnTo>
                    <a:pt x="29" y="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2" name="Freeform 1222">
              <a:extLst>
                <a:ext uri="{FF2B5EF4-FFF2-40B4-BE49-F238E27FC236}">
                  <a16:creationId xmlns:a16="http://schemas.microsoft.com/office/drawing/2014/main" id="{26C31806-5EF2-4B59-9AF6-F0E57A8F8B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3097"/>
              <a:ext cx="35" cy="18"/>
            </a:xfrm>
            <a:custGeom>
              <a:avLst/>
              <a:gdLst>
                <a:gd name="T0" fmla="*/ 0 w 35"/>
                <a:gd name="T1" fmla="*/ 15 h 15"/>
                <a:gd name="T2" fmla="*/ 1 w 35"/>
                <a:gd name="T3" fmla="*/ 0 h 15"/>
                <a:gd name="T4" fmla="*/ 35 w 35"/>
                <a:gd name="T5" fmla="*/ 3 h 15"/>
                <a:gd name="T6" fmla="*/ 6 w 35"/>
                <a:gd name="T7" fmla="*/ 6 h 15"/>
                <a:gd name="T8" fmla="*/ 0 w 35"/>
                <a:gd name="T9" fmla="*/ 15 h 15"/>
                <a:gd name="T10" fmla="*/ 0 w 35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5">
                  <a:moveTo>
                    <a:pt x="0" y="15"/>
                  </a:moveTo>
                  <a:lnTo>
                    <a:pt x="1" y="0"/>
                  </a:lnTo>
                  <a:lnTo>
                    <a:pt x="35" y="3"/>
                  </a:lnTo>
                  <a:lnTo>
                    <a:pt x="6" y="6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3" name="Freeform 1223">
              <a:extLst>
                <a:ext uri="{FF2B5EF4-FFF2-40B4-BE49-F238E27FC236}">
                  <a16:creationId xmlns:a16="http://schemas.microsoft.com/office/drawing/2014/main" id="{D922727C-43F1-47F0-80A2-F35EAD0F8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3110"/>
              <a:ext cx="31" cy="18"/>
            </a:xfrm>
            <a:custGeom>
              <a:avLst/>
              <a:gdLst>
                <a:gd name="T0" fmla="*/ 0 w 30"/>
                <a:gd name="T1" fmla="*/ 15 h 17"/>
                <a:gd name="T2" fmla="*/ 30 w 30"/>
                <a:gd name="T3" fmla="*/ 17 h 17"/>
                <a:gd name="T4" fmla="*/ 30 w 30"/>
                <a:gd name="T5" fmla="*/ 2 h 17"/>
                <a:gd name="T6" fmla="*/ 1 w 30"/>
                <a:gd name="T7" fmla="*/ 0 h 17"/>
                <a:gd name="T8" fmla="*/ 0 w 30"/>
                <a:gd name="T9" fmla="*/ 15 h 17"/>
                <a:gd name="T10" fmla="*/ 0 w 30"/>
                <a:gd name="T11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7">
                  <a:moveTo>
                    <a:pt x="0" y="15"/>
                  </a:moveTo>
                  <a:lnTo>
                    <a:pt x="30" y="17"/>
                  </a:lnTo>
                  <a:lnTo>
                    <a:pt x="30" y="2"/>
                  </a:lnTo>
                  <a:lnTo>
                    <a:pt x="1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4" name="Freeform 1224">
              <a:extLst>
                <a:ext uri="{FF2B5EF4-FFF2-40B4-BE49-F238E27FC236}">
                  <a16:creationId xmlns:a16="http://schemas.microsoft.com/office/drawing/2014/main" id="{870F0744-618D-443F-9D5C-00B747714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3110"/>
              <a:ext cx="35" cy="13"/>
            </a:xfrm>
            <a:custGeom>
              <a:avLst/>
              <a:gdLst>
                <a:gd name="T0" fmla="*/ 0 w 35"/>
                <a:gd name="T1" fmla="*/ 14 h 14"/>
                <a:gd name="T2" fmla="*/ 1 w 35"/>
                <a:gd name="T3" fmla="*/ 0 h 14"/>
                <a:gd name="T4" fmla="*/ 35 w 35"/>
                <a:gd name="T5" fmla="*/ 2 h 14"/>
                <a:gd name="T6" fmla="*/ 7 w 35"/>
                <a:gd name="T7" fmla="*/ 5 h 14"/>
                <a:gd name="T8" fmla="*/ 0 w 35"/>
                <a:gd name="T9" fmla="*/ 14 h 14"/>
                <a:gd name="T10" fmla="*/ 0 w 3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4">
                  <a:moveTo>
                    <a:pt x="0" y="14"/>
                  </a:moveTo>
                  <a:lnTo>
                    <a:pt x="1" y="0"/>
                  </a:lnTo>
                  <a:lnTo>
                    <a:pt x="35" y="2"/>
                  </a:lnTo>
                  <a:lnTo>
                    <a:pt x="7" y="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5" name="Freeform 1225">
              <a:extLst>
                <a:ext uri="{FF2B5EF4-FFF2-40B4-BE49-F238E27FC236}">
                  <a16:creationId xmlns:a16="http://schemas.microsoft.com/office/drawing/2014/main" id="{CEF50831-818F-4B8E-858E-20C9E9993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2331"/>
              <a:ext cx="62" cy="53"/>
            </a:xfrm>
            <a:custGeom>
              <a:avLst/>
              <a:gdLst>
                <a:gd name="T0" fmla="*/ 13 w 63"/>
                <a:gd name="T1" fmla="*/ 0 h 54"/>
                <a:gd name="T2" fmla="*/ 1 w 63"/>
                <a:gd name="T3" fmla="*/ 9 h 54"/>
                <a:gd name="T4" fmla="*/ 0 w 63"/>
                <a:gd name="T5" fmla="*/ 22 h 54"/>
                <a:gd name="T6" fmla="*/ 2 w 63"/>
                <a:gd name="T7" fmla="*/ 38 h 54"/>
                <a:gd name="T8" fmla="*/ 7 w 63"/>
                <a:gd name="T9" fmla="*/ 47 h 54"/>
                <a:gd name="T10" fmla="*/ 18 w 63"/>
                <a:gd name="T11" fmla="*/ 50 h 54"/>
                <a:gd name="T12" fmla="*/ 59 w 63"/>
                <a:gd name="T13" fmla="*/ 54 h 54"/>
                <a:gd name="T14" fmla="*/ 63 w 63"/>
                <a:gd name="T15" fmla="*/ 1 h 54"/>
                <a:gd name="T16" fmla="*/ 32 w 63"/>
                <a:gd name="T17" fmla="*/ 0 h 54"/>
                <a:gd name="T18" fmla="*/ 13 w 63"/>
                <a:gd name="T19" fmla="*/ 0 h 54"/>
                <a:gd name="T20" fmla="*/ 13 w 63"/>
                <a:gd name="T21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3" h="54">
                  <a:moveTo>
                    <a:pt x="13" y="0"/>
                  </a:moveTo>
                  <a:lnTo>
                    <a:pt x="1" y="9"/>
                  </a:lnTo>
                  <a:lnTo>
                    <a:pt x="0" y="22"/>
                  </a:lnTo>
                  <a:lnTo>
                    <a:pt x="2" y="38"/>
                  </a:lnTo>
                  <a:lnTo>
                    <a:pt x="7" y="47"/>
                  </a:lnTo>
                  <a:lnTo>
                    <a:pt x="18" y="50"/>
                  </a:lnTo>
                  <a:lnTo>
                    <a:pt x="59" y="54"/>
                  </a:lnTo>
                  <a:lnTo>
                    <a:pt x="63" y="1"/>
                  </a:lnTo>
                  <a:lnTo>
                    <a:pt x="32" y="0"/>
                  </a:lnTo>
                  <a:lnTo>
                    <a:pt x="13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6" name="Freeform 1226">
              <a:extLst>
                <a:ext uri="{FF2B5EF4-FFF2-40B4-BE49-F238E27FC236}">
                  <a16:creationId xmlns:a16="http://schemas.microsoft.com/office/drawing/2014/main" id="{537FC2D9-C12B-4294-81DE-7E67F2BE9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9" y="2336"/>
              <a:ext cx="48" cy="44"/>
            </a:xfrm>
            <a:custGeom>
              <a:avLst/>
              <a:gdLst>
                <a:gd name="T0" fmla="*/ 0 w 50"/>
                <a:gd name="T1" fmla="*/ 13 h 42"/>
                <a:gd name="T2" fmla="*/ 2 w 50"/>
                <a:gd name="T3" fmla="*/ 29 h 42"/>
                <a:gd name="T4" fmla="*/ 8 w 50"/>
                <a:gd name="T5" fmla="*/ 38 h 42"/>
                <a:gd name="T6" fmla="*/ 22 w 50"/>
                <a:gd name="T7" fmla="*/ 39 h 42"/>
                <a:gd name="T8" fmla="*/ 46 w 50"/>
                <a:gd name="T9" fmla="*/ 42 h 42"/>
                <a:gd name="T10" fmla="*/ 50 w 50"/>
                <a:gd name="T11" fmla="*/ 1 h 42"/>
                <a:gd name="T12" fmla="*/ 28 w 50"/>
                <a:gd name="T13" fmla="*/ 0 h 42"/>
                <a:gd name="T14" fmla="*/ 15 w 50"/>
                <a:gd name="T15" fmla="*/ 0 h 42"/>
                <a:gd name="T16" fmla="*/ 5 w 50"/>
                <a:gd name="T17" fmla="*/ 4 h 42"/>
                <a:gd name="T18" fmla="*/ 0 w 50"/>
                <a:gd name="T19" fmla="*/ 13 h 42"/>
                <a:gd name="T20" fmla="*/ 0 w 50"/>
                <a:gd name="T21" fmla="*/ 1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2">
                  <a:moveTo>
                    <a:pt x="0" y="13"/>
                  </a:moveTo>
                  <a:lnTo>
                    <a:pt x="2" y="29"/>
                  </a:lnTo>
                  <a:lnTo>
                    <a:pt x="8" y="38"/>
                  </a:lnTo>
                  <a:lnTo>
                    <a:pt x="22" y="39"/>
                  </a:lnTo>
                  <a:lnTo>
                    <a:pt x="46" y="42"/>
                  </a:lnTo>
                  <a:lnTo>
                    <a:pt x="50" y="1"/>
                  </a:lnTo>
                  <a:lnTo>
                    <a:pt x="28" y="0"/>
                  </a:lnTo>
                  <a:lnTo>
                    <a:pt x="15" y="0"/>
                  </a:lnTo>
                  <a:lnTo>
                    <a:pt x="5" y="4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7" name="Freeform 1227">
              <a:extLst>
                <a:ext uri="{FF2B5EF4-FFF2-40B4-BE49-F238E27FC236}">
                  <a16:creationId xmlns:a16="http://schemas.microsoft.com/office/drawing/2014/main" id="{BBB1DECB-DA21-449C-9199-2E6DB9AEF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336"/>
              <a:ext cx="59" cy="57"/>
            </a:xfrm>
            <a:custGeom>
              <a:avLst/>
              <a:gdLst>
                <a:gd name="T0" fmla="*/ 2 w 57"/>
                <a:gd name="T1" fmla="*/ 5 h 55"/>
                <a:gd name="T2" fmla="*/ 0 w 57"/>
                <a:gd name="T3" fmla="*/ 52 h 55"/>
                <a:gd name="T4" fmla="*/ 20 w 57"/>
                <a:gd name="T5" fmla="*/ 52 h 55"/>
                <a:gd name="T6" fmla="*/ 42 w 57"/>
                <a:gd name="T7" fmla="*/ 55 h 55"/>
                <a:gd name="T8" fmla="*/ 54 w 57"/>
                <a:gd name="T9" fmla="*/ 52 h 55"/>
                <a:gd name="T10" fmla="*/ 56 w 57"/>
                <a:gd name="T11" fmla="*/ 42 h 55"/>
                <a:gd name="T12" fmla="*/ 57 w 57"/>
                <a:gd name="T13" fmla="*/ 28 h 55"/>
                <a:gd name="T14" fmla="*/ 55 w 57"/>
                <a:gd name="T15" fmla="*/ 13 h 55"/>
                <a:gd name="T16" fmla="*/ 46 w 57"/>
                <a:gd name="T17" fmla="*/ 5 h 55"/>
                <a:gd name="T18" fmla="*/ 27 w 57"/>
                <a:gd name="T19" fmla="*/ 1 h 55"/>
                <a:gd name="T20" fmla="*/ 2 w 57"/>
                <a:gd name="T21" fmla="*/ 0 h 55"/>
                <a:gd name="T22" fmla="*/ 2 w 57"/>
                <a:gd name="T23" fmla="*/ 5 h 55"/>
                <a:gd name="T24" fmla="*/ 2 w 57"/>
                <a:gd name="T25" fmla="*/ 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55">
                  <a:moveTo>
                    <a:pt x="2" y="5"/>
                  </a:moveTo>
                  <a:lnTo>
                    <a:pt x="0" y="52"/>
                  </a:lnTo>
                  <a:lnTo>
                    <a:pt x="20" y="52"/>
                  </a:lnTo>
                  <a:lnTo>
                    <a:pt x="42" y="55"/>
                  </a:lnTo>
                  <a:lnTo>
                    <a:pt x="54" y="52"/>
                  </a:lnTo>
                  <a:lnTo>
                    <a:pt x="56" y="42"/>
                  </a:lnTo>
                  <a:lnTo>
                    <a:pt x="57" y="28"/>
                  </a:lnTo>
                  <a:lnTo>
                    <a:pt x="55" y="13"/>
                  </a:lnTo>
                  <a:lnTo>
                    <a:pt x="46" y="5"/>
                  </a:lnTo>
                  <a:lnTo>
                    <a:pt x="27" y="1"/>
                  </a:lnTo>
                  <a:lnTo>
                    <a:pt x="2" y="0"/>
                  </a:lnTo>
                  <a:lnTo>
                    <a:pt x="2" y="5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8" name="Freeform 1228">
              <a:extLst>
                <a:ext uri="{FF2B5EF4-FFF2-40B4-BE49-F238E27FC236}">
                  <a16:creationId xmlns:a16="http://schemas.microsoft.com/office/drawing/2014/main" id="{749EB6A3-1F45-4AEF-9A71-77123519B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336"/>
              <a:ext cx="41" cy="48"/>
            </a:xfrm>
            <a:custGeom>
              <a:avLst/>
              <a:gdLst>
                <a:gd name="T0" fmla="*/ 2 w 42"/>
                <a:gd name="T1" fmla="*/ 0 h 48"/>
                <a:gd name="T2" fmla="*/ 0 w 42"/>
                <a:gd name="T3" fmla="*/ 48 h 48"/>
                <a:gd name="T4" fmla="*/ 24 w 42"/>
                <a:gd name="T5" fmla="*/ 48 h 48"/>
                <a:gd name="T6" fmla="*/ 37 w 42"/>
                <a:gd name="T7" fmla="*/ 46 h 48"/>
                <a:gd name="T8" fmla="*/ 42 w 42"/>
                <a:gd name="T9" fmla="*/ 36 h 48"/>
                <a:gd name="T10" fmla="*/ 42 w 42"/>
                <a:gd name="T11" fmla="*/ 23 h 48"/>
                <a:gd name="T12" fmla="*/ 39 w 42"/>
                <a:gd name="T13" fmla="*/ 11 h 48"/>
                <a:gd name="T14" fmla="*/ 30 w 42"/>
                <a:gd name="T15" fmla="*/ 6 h 48"/>
                <a:gd name="T16" fmla="*/ 18 w 42"/>
                <a:gd name="T17" fmla="*/ 3 h 48"/>
                <a:gd name="T18" fmla="*/ 2 w 42"/>
                <a:gd name="T19" fmla="*/ 0 h 48"/>
                <a:gd name="T20" fmla="*/ 2 w 42"/>
                <a:gd name="T2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" h="48">
                  <a:moveTo>
                    <a:pt x="2" y="0"/>
                  </a:moveTo>
                  <a:lnTo>
                    <a:pt x="0" y="48"/>
                  </a:lnTo>
                  <a:lnTo>
                    <a:pt x="24" y="48"/>
                  </a:lnTo>
                  <a:lnTo>
                    <a:pt x="37" y="46"/>
                  </a:lnTo>
                  <a:lnTo>
                    <a:pt x="42" y="36"/>
                  </a:lnTo>
                  <a:lnTo>
                    <a:pt x="42" y="23"/>
                  </a:lnTo>
                  <a:lnTo>
                    <a:pt x="39" y="11"/>
                  </a:lnTo>
                  <a:lnTo>
                    <a:pt x="30" y="6"/>
                  </a:lnTo>
                  <a:lnTo>
                    <a:pt x="18" y="3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49" name="Freeform 1229">
              <a:extLst>
                <a:ext uri="{FF2B5EF4-FFF2-40B4-BE49-F238E27FC236}">
                  <a16:creationId xmlns:a16="http://schemas.microsoft.com/office/drawing/2014/main" id="{03376941-3307-4F5A-87F9-BD54A8765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340"/>
              <a:ext cx="10" cy="39"/>
            </a:xfrm>
            <a:custGeom>
              <a:avLst/>
              <a:gdLst>
                <a:gd name="T0" fmla="*/ 2 w 10"/>
                <a:gd name="T1" fmla="*/ 10 h 39"/>
                <a:gd name="T2" fmla="*/ 0 w 10"/>
                <a:gd name="T3" fmla="*/ 39 h 39"/>
                <a:gd name="T4" fmla="*/ 7 w 10"/>
                <a:gd name="T5" fmla="*/ 32 h 39"/>
                <a:gd name="T6" fmla="*/ 10 w 10"/>
                <a:gd name="T7" fmla="*/ 18 h 39"/>
                <a:gd name="T8" fmla="*/ 9 w 10"/>
                <a:gd name="T9" fmla="*/ 4 h 39"/>
                <a:gd name="T10" fmla="*/ 2 w 10"/>
                <a:gd name="T11" fmla="*/ 0 h 39"/>
                <a:gd name="T12" fmla="*/ 2 w 10"/>
                <a:gd name="T13" fmla="*/ 10 h 39"/>
                <a:gd name="T14" fmla="*/ 2 w 10"/>
                <a:gd name="T15" fmla="*/ 1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39">
                  <a:moveTo>
                    <a:pt x="2" y="10"/>
                  </a:moveTo>
                  <a:lnTo>
                    <a:pt x="0" y="39"/>
                  </a:lnTo>
                  <a:lnTo>
                    <a:pt x="7" y="32"/>
                  </a:lnTo>
                  <a:lnTo>
                    <a:pt x="10" y="18"/>
                  </a:lnTo>
                  <a:lnTo>
                    <a:pt x="9" y="4"/>
                  </a:lnTo>
                  <a:lnTo>
                    <a:pt x="2" y="0"/>
                  </a:lnTo>
                  <a:lnTo>
                    <a:pt x="2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0" name="Freeform 1230">
              <a:extLst>
                <a:ext uri="{FF2B5EF4-FFF2-40B4-BE49-F238E27FC236}">
                  <a16:creationId xmlns:a16="http://schemas.microsoft.com/office/drawing/2014/main" id="{704507F5-E323-4C3A-B0D9-41268C137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2340"/>
              <a:ext cx="14" cy="31"/>
            </a:xfrm>
            <a:custGeom>
              <a:avLst/>
              <a:gdLst>
                <a:gd name="T0" fmla="*/ 7 w 14"/>
                <a:gd name="T1" fmla="*/ 0 h 32"/>
                <a:gd name="T2" fmla="*/ 1 w 14"/>
                <a:gd name="T3" fmla="*/ 5 h 32"/>
                <a:gd name="T4" fmla="*/ 0 w 14"/>
                <a:gd name="T5" fmla="*/ 15 h 32"/>
                <a:gd name="T6" fmla="*/ 3 w 14"/>
                <a:gd name="T7" fmla="*/ 25 h 32"/>
                <a:gd name="T8" fmla="*/ 12 w 14"/>
                <a:gd name="T9" fmla="*/ 32 h 32"/>
                <a:gd name="T10" fmla="*/ 9 w 14"/>
                <a:gd name="T11" fmla="*/ 22 h 32"/>
                <a:gd name="T12" fmla="*/ 7 w 14"/>
                <a:gd name="T13" fmla="*/ 9 h 32"/>
                <a:gd name="T14" fmla="*/ 14 w 14"/>
                <a:gd name="T15" fmla="*/ 0 h 32"/>
                <a:gd name="T16" fmla="*/ 7 w 14"/>
                <a:gd name="T17" fmla="*/ 0 h 32"/>
                <a:gd name="T18" fmla="*/ 7 w 14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2">
                  <a:moveTo>
                    <a:pt x="7" y="0"/>
                  </a:moveTo>
                  <a:lnTo>
                    <a:pt x="1" y="5"/>
                  </a:lnTo>
                  <a:lnTo>
                    <a:pt x="0" y="15"/>
                  </a:lnTo>
                  <a:lnTo>
                    <a:pt x="3" y="25"/>
                  </a:lnTo>
                  <a:lnTo>
                    <a:pt x="12" y="32"/>
                  </a:lnTo>
                  <a:lnTo>
                    <a:pt x="9" y="22"/>
                  </a:lnTo>
                  <a:lnTo>
                    <a:pt x="7" y="9"/>
                  </a:lnTo>
                  <a:lnTo>
                    <a:pt x="14" y="0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E8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1" name="Freeform 1231">
              <a:extLst>
                <a:ext uri="{FF2B5EF4-FFF2-40B4-BE49-F238E27FC236}">
                  <a16:creationId xmlns:a16="http://schemas.microsoft.com/office/drawing/2014/main" id="{76DF8F59-6700-459D-AAA0-99CADBD0A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2204"/>
              <a:ext cx="59" cy="831"/>
            </a:xfrm>
            <a:custGeom>
              <a:avLst/>
              <a:gdLst>
                <a:gd name="T0" fmla="*/ 48 w 62"/>
                <a:gd name="T1" fmla="*/ 23 h 831"/>
                <a:gd name="T2" fmla="*/ 48 w 62"/>
                <a:gd name="T3" fmla="*/ 104 h 831"/>
                <a:gd name="T4" fmla="*/ 25 w 62"/>
                <a:gd name="T5" fmla="*/ 143 h 831"/>
                <a:gd name="T6" fmla="*/ 25 w 62"/>
                <a:gd name="T7" fmla="*/ 173 h 831"/>
                <a:gd name="T8" fmla="*/ 38 w 62"/>
                <a:gd name="T9" fmla="*/ 209 h 831"/>
                <a:gd name="T10" fmla="*/ 38 w 62"/>
                <a:gd name="T11" fmla="*/ 270 h 831"/>
                <a:gd name="T12" fmla="*/ 33 w 62"/>
                <a:gd name="T13" fmla="*/ 313 h 831"/>
                <a:gd name="T14" fmla="*/ 38 w 62"/>
                <a:gd name="T15" fmla="*/ 333 h 831"/>
                <a:gd name="T16" fmla="*/ 33 w 62"/>
                <a:gd name="T17" fmla="*/ 390 h 831"/>
                <a:gd name="T18" fmla="*/ 23 w 62"/>
                <a:gd name="T19" fmla="*/ 435 h 831"/>
                <a:gd name="T20" fmla="*/ 40 w 62"/>
                <a:gd name="T21" fmla="*/ 478 h 831"/>
                <a:gd name="T22" fmla="*/ 29 w 62"/>
                <a:gd name="T23" fmla="*/ 532 h 831"/>
                <a:gd name="T24" fmla="*/ 26 w 62"/>
                <a:gd name="T25" fmla="*/ 559 h 831"/>
                <a:gd name="T26" fmla="*/ 30 w 62"/>
                <a:gd name="T27" fmla="*/ 578 h 831"/>
                <a:gd name="T28" fmla="*/ 62 w 62"/>
                <a:gd name="T29" fmla="*/ 603 h 831"/>
                <a:gd name="T30" fmla="*/ 23 w 62"/>
                <a:gd name="T31" fmla="*/ 635 h 831"/>
                <a:gd name="T32" fmla="*/ 16 w 62"/>
                <a:gd name="T33" fmla="*/ 652 h 831"/>
                <a:gd name="T34" fmla="*/ 13 w 62"/>
                <a:gd name="T35" fmla="*/ 672 h 831"/>
                <a:gd name="T36" fmla="*/ 29 w 62"/>
                <a:gd name="T37" fmla="*/ 729 h 831"/>
                <a:gd name="T38" fmla="*/ 12 w 62"/>
                <a:gd name="T39" fmla="*/ 755 h 831"/>
                <a:gd name="T40" fmla="*/ 9 w 62"/>
                <a:gd name="T41" fmla="*/ 831 h 831"/>
                <a:gd name="T42" fmla="*/ 0 w 62"/>
                <a:gd name="T43" fmla="*/ 772 h 831"/>
                <a:gd name="T44" fmla="*/ 16 w 62"/>
                <a:gd name="T45" fmla="*/ 315 h 831"/>
                <a:gd name="T46" fmla="*/ 23 w 62"/>
                <a:gd name="T47" fmla="*/ 74 h 831"/>
                <a:gd name="T48" fmla="*/ 25 w 62"/>
                <a:gd name="T49" fmla="*/ 0 h 831"/>
                <a:gd name="T50" fmla="*/ 48 w 62"/>
                <a:gd name="T51" fmla="*/ 23 h 831"/>
                <a:gd name="T52" fmla="*/ 48 w 62"/>
                <a:gd name="T53" fmla="*/ 23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" h="831">
                  <a:moveTo>
                    <a:pt x="48" y="23"/>
                  </a:moveTo>
                  <a:lnTo>
                    <a:pt x="48" y="104"/>
                  </a:lnTo>
                  <a:lnTo>
                    <a:pt x="25" y="143"/>
                  </a:lnTo>
                  <a:lnTo>
                    <a:pt x="25" y="173"/>
                  </a:lnTo>
                  <a:lnTo>
                    <a:pt x="38" y="209"/>
                  </a:lnTo>
                  <a:lnTo>
                    <a:pt x="38" y="270"/>
                  </a:lnTo>
                  <a:lnTo>
                    <a:pt x="33" y="313"/>
                  </a:lnTo>
                  <a:lnTo>
                    <a:pt x="38" y="333"/>
                  </a:lnTo>
                  <a:lnTo>
                    <a:pt x="33" y="390"/>
                  </a:lnTo>
                  <a:lnTo>
                    <a:pt x="23" y="435"/>
                  </a:lnTo>
                  <a:lnTo>
                    <a:pt x="40" y="478"/>
                  </a:lnTo>
                  <a:lnTo>
                    <a:pt x="29" y="532"/>
                  </a:lnTo>
                  <a:lnTo>
                    <a:pt x="26" y="559"/>
                  </a:lnTo>
                  <a:lnTo>
                    <a:pt x="30" y="578"/>
                  </a:lnTo>
                  <a:lnTo>
                    <a:pt x="62" y="603"/>
                  </a:lnTo>
                  <a:lnTo>
                    <a:pt x="23" y="635"/>
                  </a:lnTo>
                  <a:lnTo>
                    <a:pt x="16" y="652"/>
                  </a:lnTo>
                  <a:lnTo>
                    <a:pt x="13" y="672"/>
                  </a:lnTo>
                  <a:lnTo>
                    <a:pt x="29" y="729"/>
                  </a:lnTo>
                  <a:lnTo>
                    <a:pt x="12" y="755"/>
                  </a:lnTo>
                  <a:lnTo>
                    <a:pt x="9" y="831"/>
                  </a:lnTo>
                  <a:lnTo>
                    <a:pt x="0" y="772"/>
                  </a:lnTo>
                  <a:lnTo>
                    <a:pt x="16" y="315"/>
                  </a:lnTo>
                  <a:lnTo>
                    <a:pt x="23" y="74"/>
                  </a:lnTo>
                  <a:lnTo>
                    <a:pt x="25" y="0"/>
                  </a:lnTo>
                  <a:lnTo>
                    <a:pt x="48" y="23"/>
                  </a:lnTo>
                  <a:lnTo>
                    <a:pt x="48" y="23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2" name="Freeform 1232">
              <a:extLst>
                <a:ext uri="{FF2B5EF4-FFF2-40B4-BE49-F238E27FC236}">
                  <a16:creationId xmlns:a16="http://schemas.microsoft.com/office/drawing/2014/main" id="{F0213E71-1528-413A-8EE5-A40F83E5F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6" y="2235"/>
              <a:ext cx="231" cy="48"/>
            </a:xfrm>
            <a:custGeom>
              <a:avLst/>
              <a:gdLst>
                <a:gd name="T0" fmla="*/ 26 w 233"/>
                <a:gd name="T1" fmla="*/ 17 h 49"/>
                <a:gd name="T2" fmla="*/ 58 w 233"/>
                <a:gd name="T3" fmla="*/ 44 h 49"/>
                <a:gd name="T4" fmla="*/ 171 w 233"/>
                <a:gd name="T5" fmla="*/ 26 h 49"/>
                <a:gd name="T6" fmla="*/ 209 w 233"/>
                <a:gd name="T7" fmla="*/ 49 h 49"/>
                <a:gd name="T8" fmla="*/ 233 w 233"/>
                <a:gd name="T9" fmla="*/ 16 h 49"/>
                <a:gd name="T10" fmla="*/ 190 w 233"/>
                <a:gd name="T11" fmla="*/ 20 h 49"/>
                <a:gd name="T12" fmla="*/ 110 w 233"/>
                <a:gd name="T13" fmla="*/ 20 h 49"/>
                <a:gd name="T14" fmla="*/ 59 w 233"/>
                <a:gd name="T15" fmla="*/ 16 h 49"/>
                <a:gd name="T16" fmla="*/ 0 w 233"/>
                <a:gd name="T17" fmla="*/ 0 h 49"/>
                <a:gd name="T18" fmla="*/ 26 w 233"/>
                <a:gd name="T19" fmla="*/ 17 h 49"/>
                <a:gd name="T20" fmla="*/ 26 w 233"/>
                <a:gd name="T21" fmla="*/ 1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3" h="49">
                  <a:moveTo>
                    <a:pt x="26" y="17"/>
                  </a:moveTo>
                  <a:lnTo>
                    <a:pt x="58" y="44"/>
                  </a:lnTo>
                  <a:lnTo>
                    <a:pt x="171" y="26"/>
                  </a:lnTo>
                  <a:lnTo>
                    <a:pt x="209" y="49"/>
                  </a:lnTo>
                  <a:lnTo>
                    <a:pt x="233" y="16"/>
                  </a:lnTo>
                  <a:lnTo>
                    <a:pt x="190" y="20"/>
                  </a:lnTo>
                  <a:lnTo>
                    <a:pt x="110" y="20"/>
                  </a:lnTo>
                  <a:lnTo>
                    <a:pt x="59" y="16"/>
                  </a:lnTo>
                  <a:lnTo>
                    <a:pt x="0" y="0"/>
                  </a:lnTo>
                  <a:lnTo>
                    <a:pt x="26" y="17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3" name="Freeform 1233">
              <a:extLst>
                <a:ext uri="{FF2B5EF4-FFF2-40B4-BE49-F238E27FC236}">
                  <a16:creationId xmlns:a16="http://schemas.microsoft.com/office/drawing/2014/main" id="{EB8618CB-D899-4211-A3FE-5A25459EC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8" y="2349"/>
              <a:ext cx="225" cy="74"/>
            </a:xfrm>
            <a:custGeom>
              <a:avLst/>
              <a:gdLst>
                <a:gd name="T0" fmla="*/ 0 w 226"/>
                <a:gd name="T1" fmla="*/ 48 h 77"/>
                <a:gd name="T2" fmla="*/ 79 w 226"/>
                <a:gd name="T3" fmla="*/ 58 h 77"/>
                <a:gd name="T4" fmla="*/ 101 w 226"/>
                <a:gd name="T5" fmla="*/ 59 h 77"/>
                <a:gd name="T6" fmla="*/ 103 w 226"/>
                <a:gd name="T7" fmla="*/ 0 h 77"/>
                <a:gd name="T8" fmla="*/ 113 w 226"/>
                <a:gd name="T9" fmla="*/ 27 h 77"/>
                <a:gd name="T10" fmla="*/ 116 w 226"/>
                <a:gd name="T11" fmla="*/ 59 h 77"/>
                <a:gd name="T12" fmla="*/ 226 w 226"/>
                <a:gd name="T13" fmla="*/ 65 h 77"/>
                <a:gd name="T14" fmla="*/ 172 w 226"/>
                <a:gd name="T15" fmla="*/ 77 h 77"/>
                <a:gd name="T16" fmla="*/ 10 w 226"/>
                <a:gd name="T17" fmla="*/ 65 h 77"/>
                <a:gd name="T18" fmla="*/ 0 w 226"/>
                <a:gd name="T19" fmla="*/ 48 h 77"/>
                <a:gd name="T20" fmla="*/ 0 w 226"/>
                <a:gd name="T21" fmla="*/ 4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6" h="77">
                  <a:moveTo>
                    <a:pt x="0" y="48"/>
                  </a:moveTo>
                  <a:lnTo>
                    <a:pt x="79" y="58"/>
                  </a:lnTo>
                  <a:lnTo>
                    <a:pt x="101" y="59"/>
                  </a:lnTo>
                  <a:lnTo>
                    <a:pt x="103" y="0"/>
                  </a:lnTo>
                  <a:lnTo>
                    <a:pt x="113" y="27"/>
                  </a:lnTo>
                  <a:lnTo>
                    <a:pt x="116" y="59"/>
                  </a:lnTo>
                  <a:lnTo>
                    <a:pt x="226" y="65"/>
                  </a:lnTo>
                  <a:lnTo>
                    <a:pt x="172" y="77"/>
                  </a:lnTo>
                  <a:lnTo>
                    <a:pt x="10" y="65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4" name="Freeform 1234">
              <a:extLst>
                <a:ext uri="{FF2B5EF4-FFF2-40B4-BE49-F238E27FC236}">
                  <a16:creationId xmlns:a16="http://schemas.microsoft.com/office/drawing/2014/main" id="{5F13A37B-1DF7-498B-BD24-8FE06D5D2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2226"/>
              <a:ext cx="349" cy="324"/>
            </a:xfrm>
            <a:custGeom>
              <a:avLst/>
              <a:gdLst>
                <a:gd name="T0" fmla="*/ 67 w 351"/>
                <a:gd name="T1" fmla="*/ 183 h 323"/>
                <a:gd name="T2" fmla="*/ 114 w 351"/>
                <a:gd name="T3" fmla="*/ 184 h 323"/>
                <a:gd name="T4" fmla="*/ 114 w 351"/>
                <a:gd name="T5" fmla="*/ 107 h 323"/>
                <a:gd name="T6" fmla="*/ 127 w 351"/>
                <a:gd name="T7" fmla="*/ 184 h 323"/>
                <a:gd name="T8" fmla="*/ 217 w 351"/>
                <a:gd name="T9" fmla="*/ 193 h 323"/>
                <a:gd name="T10" fmla="*/ 238 w 351"/>
                <a:gd name="T11" fmla="*/ 183 h 323"/>
                <a:gd name="T12" fmla="*/ 250 w 351"/>
                <a:gd name="T13" fmla="*/ 164 h 323"/>
                <a:gd name="T14" fmla="*/ 254 w 351"/>
                <a:gd name="T15" fmla="*/ 136 h 323"/>
                <a:gd name="T16" fmla="*/ 248 w 351"/>
                <a:gd name="T17" fmla="*/ 106 h 323"/>
                <a:gd name="T18" fmla="*/ 238 w 351"/>
                <a:gd name="T19" fmla="*/ 90 h 323"/>
                <a:gd name="T20" fmla="*/ 224 w 351"/>
                <a:gd name="T21" fmla="*/ 86 h 323"/>
                <a:gd name="T22" fmla="*/ 181 w 351"/>
                <a:gd name="T23" fmla="*/ 76 h 323"/>
                <a:gd name="T24" fmla="*/ 224 w 351"/>
                <a:gd name="T25" fmla="*/ 74 h 323"/>
                <a:gd name="T26" fmla="*/ 237 w 351"/>
                <a:gd name="T27" fmla="*/ 64 h 323"/>
                <a:gd name="T28" fmla="*/ 238 w 351"/>
                <a:gd name="T29" fmla="*/ 46 h 323"/>
                <a:gd name="T30" fmla="*/ 226 w 351"/>
                <a:gd name="T31" fmla="*/ 36 h 323"/>
                <a:gd name="T32" fmla="*/ 198 w 351"/>
                <a:gd name="T33" fmla="*/ 30 h 323"/>
                <a:gd name="T34" fmla="*/ 248 w 351"/>
                <a:gd name="T35" fmla="*/ 31 h 323"/>
                <a:gd name="T36" fmla="*/ 277 w 351"/>
                <a:gd name="T37" fmla="*/ 31 h 323"/>
                <a:gd name="T38" fmla="*/ 307 w 351"/>
                <a:gd name="T39" fmla="*/ 27 h 323"/>
                <a:gd name="T40" fmla="*/ 330 w 351"/>
                <a:gd name="T41" fmla="*/ 17 h 323"/>
                <a:gd name="T42" fmla="*/ 351 w 351"/>
                <a:gd name="T43" fmla="*/ 0 h 323"/>
                <a:gd name="T44" fmla="*/ 347 w 351"/>
                <a:gd name="T45" fmla="*/ 33 h 323"/>
                <a:gd name="T46" fmla="*/ 342 w 351"/>
                <a:gd name="T47" fmla="*/ 87 h 323"/>
                <a:gd name="T48" fmla="*/ 342 w 351"/>
                <a:gd name="T49" fmla="*/ 173 h 323"/>
                <a:gd name="T50" fmla="*/ 341 w 351"/>
                <a:gd name="T51" fmla="*/ 253 h 323"/>
                <a:gd name="T52" fmla="*/ 344 w 351"/>
                <a:gd name="T53" fmla="*/ 323 h 323"/>
                <a:gd name="T54" fmla="*/ 330 w 351"/>
                <a:gd name="T55" fmla="*/ 260 h 323"/>
                <a:gd name="T56" fmla="*/ 309 w 351"/>
                <a:gd name="T57" fmla="*/ 252 h 323"/>
                <a:gd name="T58" fmla="*/ 285 w 351"/>
                <a:gd name="T59" fmla="*/ 246 h 323"/>
                <a:gd name="T60" fmla="*/ 256 w 351"/>
                <a:gd name="T61" fmla="*/ 246 h 323"/>
                <a:gd name="T62" fmla="*/ 240 w 351"/>
                <a:gd name="T63" fmla="*/ 255 h 323"/>
                <a:gd name="T64" fmla="*/ 224 w 351"/>
                <a:gd name="T65" fmla="*/ 273 h 323"/>
                <a:gd name="T66" fmla="*/ 209 w 351"/>
                <a:gd name="T67" fmla="*/ 247 h 323"/>
                <a:gd name="T68" fmla="*/ 183 w 351"/>
                <a:gd name="T69" fmla="*/ 238 h 323"/>
                <a:gd name="T70" fmla="*/ 158 w 351"/>
                <a:gd name="T71" fmla="*/ 236 h 323"/>
                <a:gd name="T72" fmla="*/ 130 w 351"/>
                <a:gd name="T73" fmla="*/ 239 h 323"/>
                <a:gd name="T74" fmla="*/ 112 w 351"/>
                <a:gd name="T75" fmla="*/ 271 h 323"/>
                <a:gd name="T76" fmla="*/ 105 w 351"/>
                <a:gd name="T77" fmla="*/ 247 h 323"/>
                <a:gd name="T78" fmla="*/ 90 w 351"/>
                <a:gd name="T79" fmla="*/ 230 h 323"/>
                <a:gd name="T80" fmla="*/ 33 w 351"/>
                <a:gd name="T81" fmla="*/ 226 h 323"/>
                <a:gd name="T82" fmla="*/ 13 w 351"/>
                <a:gd name="T83" fmla="*/ 237 h 323"/>
                <a:gd name="T84" fmla="*/ 0 w 351"/>
                <a:gd name="T85" fmla="*/ 266 h 323"/>
                <a:gd name="T86" fmla="*/ 7 w 351"/>
                <a:gd name="T87" fmla="*/ 205 h 323"/>
                <a:gd name="T88" fmla="*/ 4 w 351"/>
                <a:gd name="T89" fmla="*/ 164 h 323"/>
                <a:gd name="T90" fmla="*/ 33 w 351"/>
                <a:gd name="T91" fmla="*/ 180 h 323"/>
                <a:gd name="T92" fmla="*/ 67 w 351"/>
                <a:gd name="T93" fmla="*/ 183 h 323"/>
                <a:gd name="T94" fmla="*/ 67 w 351"/>
                <a:gd name="T95" fmla="*/ 183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1" h="323">
                  <a:moveTo>
                    <a:pt x="67" y="183"/>
                  </a:moveTo>
                  <a:lnTo>
                    <a:pt x="114" y="184"/>
                  </a:lnTo>
                  <a:lnTo>
                    <a:pt x="114" y="107"/>
                  </a:lnTo>
                  <a:lnTo>
                    <a:pt x="127" y="184"/>
                  </a:lnTo>
                  <a:lnTo>
                    <a:pt x="217" y="193"/>
                  </a:lnTo>
                  <a:lnTo>
                    <a:pt x="238" y="183"/>
                  </a:lnTo>
                  <a:lnTo>
                    <a:pt x="250" y="164"/>
                  </a:lnTo>
                  <a:lnTo>
                    <a:pt x="254" y="136"/>
                  </a:lnTo>
                  <a:lnTo>
                    <a:pt x="248" y="106"/>
                  </a:lnTo>
                  <a:lnTo>
                    <a:pt x="238" y="90"/>
                  </a:lnTo>
                  <a:lnTo>
                    <a:pt x="224" y="86"/>
                  </a:lnTo>
                  <a:lnTo>
                    <a:pt x="181" y="76"/>
                  </a:lnTo>
                  <a:lnTo>
                    <a:pt x="224" y="74"/>
                  </a:lnTo>
                  <a:lnTo>
                    <a:pt x="237" y="64"/>
                  </a:lnTo>
                  <a:lnTo>
                    <a:pt x="238" y="46"/>
                  </a:lnTo>
                  <a:lnTo>
                    <a:pt x="226" y="36"/>
                  </a:lnTo>
                  <a:lnTo>
                    <a:pt x="198" y="30"/>
                  </a:lnTo>
                  <a:lnTo>
                    <a:pt x="248" y="31"/>
                  </a:lnTo>
                  <a:lnTo>
                    <a:pt x="277" y="31"/>
                  </a:lnTo>
                  <a:lnTo>
                    <a:pt x="307" y="27"/>
                  </a:lnTo>
                  <a:lnTo>
                    <a:pt x="330" y="17"/>
                  </a:lnTo>
                  <a:lnTo>
                    <a:pt x="351" y="0"/>
                  </a:lnTo>
                  <a:lnTo>
                    <a:pt x="347" y="33"/>
                  </a:lnTo>
                  <a:lnTo>
                    <a:pt x="342" y="87"/>
                  </a:lnTo>
                  <a:lnTo>
                    <a:pt x="342" y="173"/>
                  </a:lnTo>
                  <a:lnTo>
                    <a:pt x="341" y="253"/>
                  </a:lnTo>
                  <a:lnTo>
                    <a:pt x="344" y="323"/>
                  </a:lnTo>
                  <a:lnTo>
                    <a:pt x="330" y="260"/>
                  </a:lnTo>
                  <a:lnTo>
                    <a:pt x="309" y="252"/>
                  </a:lnTo>
                  <a:lnTo>
                    <a:pt x="285" y="246"/>
                  </a:lnTo>
                  <a:lnTo>
                    <a:pt x="256" y="246"/>
                  </a:lnTo>
                  <a:lnTo>
                    <a:pt x="240" y="255"/>
                  </a:lnTo>
                  <a:lnTo>
                    <a:pt x="224" y="273"/>
                  </a:lnTo>
                  <a:lnTo>
                    <a:pt x="209" y="247"/>
                  </a:lnTo>
                  <a:lnTo>
                    <a:pt x="183" y="238"/>
                  </a:lnTo>
                  <a:lnTo>
                    <a:pt x="158" y="236"/>
                  </a:lnTo>
                  <a:lnTo>
                    <a:pt x="130" y="239"/>
                  </a:lnTo>
                  <a:lnTo>
                    <a:pt x="112" y="271"/>
                  </a:lnTo>
                  <a:lnTo>
                    <a:pt x="105" y="247"/>
                  </a:lnTo>
                  <a:lnTo>
                    <a:pt x="90" y="230"/>
                  </a:lnTo>
                  <a:lnTo>
                    <a:pt x="33" y="226"/>
                  </a:lnTo>
                  <a:lnTo>
                    <a:pt x="13" y="237"/>
                  </a:lnTo>
                  <a:lnTo>
                    <a:pt x="0" y="266"/>
                  </a:lnTo>
                  <a:lnTo>
                    <a:pt x="7" y="205"/>
                  </a:lnTo>
                  <a:lnTo>
                    <a:pt x="4" y="164"/>
                  </a:lnTo>
                  <a:lnTo>
                    <a:pt x="33" y="180"/>
                  </a:lnTo>
                  <a:lnTo>
                    <a:pt x="67" y="183"/>
                  </a:lnTo>
                  <a:lnTo>
                    <a:pt x="67" y="183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5" name="Freeform 1235">
              <a:extLst>
                <a:ext uri="{FF2B5EF4-FFF2-40B4-BE49-F238E27FC236}">
                  <a16:creationId xmlns:a16="http://schemas.microsoft.com/office/drawing/2014/main" id="{F60B948F-5AF7-42BF-81FA-FE1C66564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2449"/>
              <a:ext cx="294" cy="210"/>
            </a:xfrm>
            <a:custGeom>
              <a:avLst/>
              <a:gdLst>
                <a:gd name="T0" fmla="*/ 0 w 294"/>
                <a:gd name="T1" fmla="*/ 113 h 210"/>
                <a:gd name="T2" fmla="*/ 40 w 294"/>
                <a:gd name="T3" fmla="*/ 114 h 210"/>
                <a:gd name="T4" fmla="*/ 59 w 294"/>
                <a:gd name="T5" fmla="*/ 101 h 210"/>
                <a:gd name="T6" fmla="*/ 63 w 294"/>
                <a:gd name="T7" fmla="*/ 80 h 210"/>
                <a:gd name="T8" fmla="*/ 73 w 294"/>
                <a:gd name="T9" fmla="*/ 104 h 210"/>
                <a:gd name="T10" fmla="*/ 96 w 294"/>
                <a:gd name="T11" fmla="*/ 110 h 210"/>
                <a:gd name="T12" fmla="*/ 126 w 294"/>
                <a:gd name="T13" fmla="*/ 114 h 210"/>
                <a:gd name="T14" fmla="*/ 155 w 294"/>
                <a:gd name="T15" fmla="*/ 110 h 210"/>
                <a:gd name="T16" fmla="*/ 170 w 294"/>
                <a:gd name="T17" fmla="*/ 99 h 210"/>
                <a:gd name="T18" fmla="*/ 177 w 294"/>
                <a:gd name="T19" fmla="*/ 0 h 210"/>
                <a:gd name="T20" fmla="*/ 183 w 294"/>
                <a:gd name="T21" fmla="*/ 108 h 210"/>
                <a:gd name="T22" fmla="*/ 203 w 294"/>
                <a:gd name="T23" fmla="*/ 120 h 210"/>
                <a:gd name="T24" fmla="*/ 230 w 294"/>
                <a:gd name="T25" fmla="*/ 121 h 210"/>
                <a:gd name="T26" fmla="*/ 263 w 294"/>
                <a:gd name="T27" fmla="*/ 121 h 210"/>
                <a:gd name="T28" fmla="*/ 283 w 294"/>
                <a:gd name="T29" fmla="*/ 110 h 210"/>
                <a:gd name="T30" fmla="*/ 291 w 294"/>
                <a:gd name="T31" fmla="*/ 59 h 210"/>
                <a:gd name="T32" fmla="*/ 293 w 294"/>
                <a:gd name="T33" fmla="*/ 114 h 210"/>
                <a:gd name="T34" fmla="*/ 294 w 294"/>
                <a:gd name="T35" fmla="*/ 169 h 210"/>
                <a:gd name="T36" fmla="*/ 294 w 294"/>
                <a:gd name="T37" fmla="*/ 210 h 210"/>
                <a:gd name="T38" fmla="*/ 286 w 294"/>
                <a:gd name="T39" fmla="*/ 169 h 210"/>
                <a:gd name="T40" fmla="*/ 264 w 294"/>
                <a:gd name="T41" fmla="*/ 149 h 210"/>
                <a:gd name="T42" fmla="*/ 230 w 294"/>
                <a:gd name="T43" fmla="*/ 144 h 210"/>
                <a:gd name="T44" fmla="*/ 207 w 294"/>
                <a:gd name="T45" fmla="*/ 143 h 210"/>
                <a:gd name="T46" fmla="*/ 187 w 294"/>
                <a:gd name="T47" fmla="*/ 147 h 210"/>
                <a:gd name="T48" fmla="*/ 175 w 294"/>
                <a:gd name="T49" fmla="*/ 163 h 210"/>
                <a:gd name="T50" fmla="*/ 153 w 294"/>
                <a:gd name="T51" fmla="*/ 144 h 210"/>
                <a:gd name="T52" fmla="*/ 120 w 294"/>
                <a:gd name="T53" fmla="*/ 136 h 210"/>
                <a:gd name="T54" fmla="*/ 86 w 294"/>
                <a:gd name="T55" fmla="*/ 136 h 210"/>
                <a:gd name="T56" fmla="*/ 63 w 294"/>
                <a:gd name="T57" fmla="*/ 140 h 210"/>
                <a:gd name="T58" fmla="*/ 53 w 294"/>
                <a:gd name="T59" fmla="*/ 160 h 210"/>
                <a:gd name="T60" fmla="*/ 33 w 294"/>
                <a:gd name="T61" fmla="*/ 134 h 210"/>
                <a:gd name="T62" fmla="*/ 0 w 294"/>
                <a:gd name="T63" fmla="*/ 113 h 210"/>
                <a:gd name="T64" fmla="*/ 0 w 294"/>
                <a:gd name="T65" fmla="*/ 11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94" h="210">
                  <a:moveTo>
                    <a:pt x="0" y="113"/>
                  </a:moveTo>
                  <a:lnTo>
                    <a:pt x="40" y="114"/>
                  </a:lnTo>
                  <a:lnTo>
                    <a:pt x="59" y="101"/>
                  </a:lnTo>
                  <a:lnTo>
                    <a:pt x="63" y="80"/>
                  </a:lnTo>
                  <a:lnTo>
                    <a:pt x="73" y="104"/>
                  </a:lnTo>
                  <a:lnTo>
                    <a:pt x="96" y="110"/>
                  </a:lnTo>
                  <a:lnTo>
                    <a:pt x="126" y="114"/>
                  </a:lnTo>
                  <a:lnTo>
                    <a:pt x="155" y="110"/>
                  </a:lnTo>
                  <a:lnTo>
                    <a:pt x="170" y="99"/>
                  </a:lnTo>
                  <a:lnTo>
                    <a:pt x="177" y="0"/>
                  </a:lnTo>
                  <a:lnTo>
                    <a:pt x="183" y="108"/>
                  </a:lnTo>
                  <a:lnTo>
                    <a:pt x="203" y="120"/>
                  </a:lnTo>
                  <a:lnTo>
                    <a:pt x="230" y="121"/>
                  </a:lnTo>
                  <a:lnTo>
                    <a:pt x="263" y="121"/>
                  </a:lnTo>
                  <a:lnTo>
                    <a:pt x="283" y="110"/>
                  </a:lnTo>
                  <a:lnTo>
                    <a:pt x="291" y="59"/>
                  </a:lnTo>
                  <a:lnTo>
                    <a:pt x="293" y="114"/>
                  </a:lnTo>
                  <a:lnTo>
                    <a:pt x="294" y="169"/>
                  </a:lnTo>
                  <a:lnTo>
                    <a:pt x="294" y="210"/>
                  </a:lnTo>
                  <a:lnTo>
                    <a:pt x="286" y="169"/>
                  </a:lnTo>
                  <a:lnTo>
                    <a:pt x="264" y="149"/>
                  </a:lnTo>
                  <a:lnTo>
                    <a:pt x="230" y="144"/>
                  </a:lnTo>
                  <a:lnTo>
                    <a:pt x="207" y="143"/>
                  </a:lnTo>
                  <a:lnTo>
                    <a:pt x="187" y="147"/>
                  </a:lnTo>
                  <a:lnTo>
                    <a:pt x="175" y="163"/>
                  </a:lnTo>
                  <a:lnTo>
                    <a:pt x="153" y="144"/>
                  </a:lnTo>
                  <a:lnTo>
                    <a:pt x="120" y="136"/>
                  </a:lnTo>
                  <a:lnTo>
                    <a:pt x="86" y="136"/>
                  </a:lnTo>
                  <a:lnTo>
                    <a:pt x="63" y="140"/>
                  </a:lnTo>
                  <a:lnTo>
                    <a:pt x="53" y="160"/>
                  </a:lnTo>
                  <a:lnTo>
                    <a:pt x="33" y="134"/>
                  </a:lnTo>
                  <a:lnTo>
                    <a:pt x="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6" name="Freeform 1236">
              <a:extLst>
                <a:ext uri="{FF2B5EF4-FFF2-40B4-BE49-F238E27FC236}">
                  <a16:creationId xmlns:a16="http://schemas.microsoft.com/office/drawing/2014/main" id="{4A11548B-307E-4F4A-9855-5777581CE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624"/>
              <a:ext cx="266" cy="166"/>
            </a:xfrm>
            <a:custGeom>
              <a:avLst/>
              <a:gdLst>
                <a:gd name="T0" fmla="*/ 0 w 263"/>
                <a:gd name="T1" fmla="*/ 67 h 164"/>
                <a:gd name="T2" fmla="*/ 15 w 263"/>
                <a:gd name="T3" fmla="*/ 51 h 164"/>
                <a:gd name="T4" fmla="*/ 22 w 263"/>
                <a:gd name="T5" fmla="*/ 21 h 164"/>
                <a:gd name="T6" fmla="*/ 33 w 263"/>
                <a:gd name="T7" fmla="*/ 51 h 164"/>
                <a:gd name="T8" fmla="*/ 49 w 263"/>
                <a:gd name="T9" fmla="*/ 57 h 164"/>
                <a:gd name="T10" fmla="*/ 78 w 263"/>
                <a:gd name="T11" fmla="*/ 61 h 164"/>
                <a:gd name="T12" fmla="*/ 109 w 263"/>
                <a:gd name="T13" fmla="*/ 61 h 164"/>
                <a:gd name="T14" fmla="*/ 124 w 263"/>
                <a:gd name="T15" fmla="*/ 59 h 164"/>
                <a:gd name="T16" fmla="*/ 144 w 263"/>
                <a:gd name="T17" fmla="*/ 36 h 164"/>
                <a:gd name="T18" fmla="*/ 153 w 263"/>
                <a:gd name="T19" fmla="*/ 61 h 164"/>
                <a:gd name="T20" fmla="*/ 179 w 263"/>
                <a:gd name="T21" fmla="*/ 69 h 164"/>
                <a:gd name="T22" fmla="*/ 209 w 263"/>
                <a:gd name="T23" fmla="*/ 70 h 164"/>
                <a:gd name="T24" fmla="*/ 233 w 263"/>
                <a:gd name="T25" fmla="*/ 66 h 164"/>
                <a:gd name="T26" fmla="*/ 250 w 263"/>
                <a:gd name="T27" fmla="*/ 51 h 164"/>
                <a:gd name="T28" fmla="*/ 263 w 263"/>
                <a:gd name="T29" fmla="*/ 0 h 164"/>
                <a:gd name="T30" fmla="*/ 260 w 263"/>
                <a:gd name="T31" fmla="*/ 98 h 164"/>
                <a:gd name="T32" fmla="*/ 262 w 263"/>
                <a:gd name="T33" fmla="*/ 164 h 164"/>
                <a:gd name="T34" fmla="*/ 246 w 263"/>
                <a:gd name="T35" fmla="*/ 113 h 164"/>
                <a:gd name="T36" fmla="*/ 219 w 263"/>
                <a:gd name="T37" fmla="*/ 94 h 164"/>
                <a:gd name="T38" fmla="*/ 185 w 263"/>
                <a:gd name="T39" fmla="*/ 90 h 164"/>
                <a:gd name="T40" fmla="*/ 160 w 263"/>
                <a:gd name="T41" fmla="*/ 94 h 164"/>
                <a:gd name="T42" fmla="*/ 144 w 263"/>
                <a:gd name="T43" fmla="*/ 111 h 164"/>
                <a:gd name="T44" fmla="*/ 127 w 263"/>
                <a:gd name="T45" fmla="*/ 95 h 164"/>
                <a:gd name="T46" fmla="*/ 99 w 263"/>
                <a:gd name="T47" fmla="*/ 89 h 164"/>
                <a:gd name="T48" fmla="*/ 71 w 263"/>
                <a:gd name="T49" fmla="*/ 86 h 164"/>
                <a:gd name="T50" fmla="*/ 46 w 263"/>
                <a:gd name="T51" fmla="*/ 86 h 164"/>
                <a:gd name="T52" fmla="*/ 28 w 263"/>
                <a:gd name="T53" fmla="*/ 98 h 164"/>
                <a:gd name="T54" fmla="*/ 19 w 263"/>
                <a:gd name="T55" fmla="*/ 86 h 164"/>
                <a:gd name="T56" fmla="*/ 0 w 263"/>
                <a:gd name="T57" fmla="*/ 67 h 164"/>
                <a:gd name="T58" fmla="*/ 0 w 263"/>
                <a:gd name="T59" fmla="*/ 6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3" h="164">
                  <a:moveTo>
                    <a:pt x="0" y="67"/>
                  </a:moveTo>
                  <a:lnTo>
                    <a:pt x="15" y="51"/>
                  </a:lnTo>
                  <a:lnTo>
                    <a:pt x="22" y="21"/>
                  </a:lnTo>
                  <a:lnTo>
                    <a:pt x="33" y="51"/>
                  </a:lnTo>
                  <a:lnTo>
                    <a:pt x="49" y="57"/>
                  </a:lnTo>
                  <a:lnTo>
                    <a:pt x="78" y="61"/>
                  </a:lnTo>
                  <a:lnTo>
                    <a:pt x="109" y="61"/>
                  </a:lnTo>
                  <a:lnTo>
                    <a:pt x="124" y="59"/>
                  </a:lnTo>
                  <a:lnTo>
                    <a:pt x="144" y="36"/>
                  </a:lnTo>
                  <a:lnTo>
                    <a:pt x="153" y="61"/>
                  </a:lnTo>
                  <a:lnTo>
                    <a:pt x="179" y="69"/>
                  </a:lnTo>
                  <a:lnTo>
                    <a:pt x="209" y="70"/>
                  </a:lnTo>
                  <a:lnTo>
                    <a:pt x="233" y="66"/>
                  </a:lnTo>
                  <a:lnTo>
                    <a:pt x="250" y="51"/>
                  </a:lnTo>
                  <a:lnTo>
                    <a:pt x="263" y="0"/>
                  </a:lnTo>
                  <a:lnTo>
                    <a:pt x="260" y="98"/>
                  </a:lnTo>
                  <a:lnTo>
                    <a:pt x="262" y="164"/>
                  </a:lnTo>
                  <a:lnTo>
                    <a:pt x="246" y="113"/>
                  </a:lnTo>
                  <a:lnTo>
                    <a:pt x="219" y="94"/>
                  </a:lnTo>
                  <a:lnTo>
                    <a:pt x="185" y="90"/>
                  </a:lnTo>
                  <a:lnTo>
                    <a:pt x="160" y="94"/>
                  </a:lnTo>
                  <a:lnTo>
                    <a:pt x="144" y="111"/>
                  </a:lnTo>
                  <a:lnTo>
                    <a:pt x="127" y="95"/>
                  </a:lnTo>
                  <a:lnTo>
                    <a:pt x="99" y="89"/>
                  </a:lnTo>
                  <a:lnTo>
                    <a:pt x="71" y="86"/>
                  </a:lnTo>
                  <a:lnTo>
                    <a:pt x="46" y="86"/>
                  </a:lnTo>
                  <a:lnTo>
                    <a:pt x="28" y="98"/>
                  </a:lnTo>
                  <a:lnTo>
                    <a:pt x="19" y="86"/>
                  </a:lnTo>
                  <a:lnTo>
                    <a:pt x="0" y="6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7" name="Freeform 1237">
              <a:extLst>
                <a:ext uri="{FF2B5EF4-FFF2-40B4-BE49-F238E27FC236}">
                  <a16:creationId xmlns:a16="http://schemas.microsoft.com/office/drawing/2014/main" id="{C065FA2E-D8B0-4C36-B44D-930CBC5FC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747"/>
              <a:ext cx="263" cy="166"/>
            </a:xfrm>
            <a:custGeom>
              <a:avLst/>
              <a:gdLst>
                <a:gd name="T0" fmla="*/ 0 w 262"/>
                <a:gd name="T1" fmla="*/ 74 h 167"/>
                <a:gd name="T2" fmla="*/ 12 w 262"/>
                <a:gd name="T3" fmla="*/ 61 h 167"/>
                <a:gd name="T4" fmla="*/ 25 w 262"/>
                <a:gd name="T5" fmla="*/ 37 h 167"/>
                <a:gd name="T6" fmla="*/ 37 w 262"/>
                <a:gd name="T7" fmla="*/ 58 h 167"/>
                <a:gd name="T8" fmla="*/ 64 w 262"/>
                <a:gd name="T9" fmla="*/ 64 h 167"/>
                <a:gd name="T10" fmla="*/ 97 w 262"/>
                <a:gd name="T11" fmla="*/ 66 h 167"/>
                <a:gd name="T12" fmla="*/ 120 w 262"/>
                <a:gd name="T13" fmla="*/ 66 h 167"/>
                <a:gd name="T14" fmla="*/ 131 w 262"/>
                <a:gd name="T15" fmla="*/ 64 h 167"/>
                <a:gd name="T16" fmla="*/ 142 w 262"/>
                <a:gd name="T17" fmla="*/ 40 h 167"/>
                <a:gd name="T18" fmla="*/ 147 w 262"/>
                <a:gd name="T19" fmla="*/ 64 h 167"/>
                <a:gd name="T20" fmla="*/ 167 w 262"/>
                <a:gd name="T21" fmla="*/ 73 h 167"/>
                <a:gd name="T22" fmla="*/ 194 w 262"/>
                <a:gd name="T23" fmla="*/ 76 h 167"/>
                <a:gd name="T24" fmla="*/ 218 w 262"/>
                <a:gd name="T25" fmla="*/ 76 h 167"/>
                <a:gd name="T26" fmla="*/ 241 w 262"/>
                <a:gd name="T27" fmla="*/ 68 h 167"/>
                <a:gd name="T28" fmla="*/ 254 w 262"/>
                <a:gd name="T29" fmla="*/ 54 h 167"/>
                <a:gd name="T30" fmla="*/ 261 w 262"/>
                <a:gd name="T31" fmla="*/ 0 h 167"/>
                <a:gd name="T32" fmla="*/ 262 w 262"/>
                <a:gd name="T33" fmla="*/ 44 h 167"/>
                <a:gd name="T34" fmla="*/ 261 w 262"/>
                <a:gd name="T35" fmla="*/ 112 h 167"/>
                <a:gd name="T36" fmla="*/ 255 w 262"/>
                <a:gd name="T37" fmla="*/ 167 h 167"/>
                <a:gd name="T38" fmla="*/ 243 w 262"/>
                <a:gd name="T39" fmla="*/ 126 h 167"/>
                <a:gd name="T40" fmla="*/ 228 w 262"/>
                <a:gd name="T41" fmla="*/ 107 h 167"/>
                <a:gd name="T42" fmla="*/ 207 w 262"/>
                <a:gd name="T43" fmla="*/ 97 h 167"/>
                <a:gd name="T44" fmla="*/ 187 w 262"/>
                <a:gd name="T45" fmla="*/ 97 h 167"/>
                <a:gd name="T46" fmla="*/ 167 w 262"/>
                <a:gd name="T47" fmla="*/ 99 h 167"/>
                <a:gd name="T48" fmla="*/ 152 w 262"/>
                <a:gd name="T49" fmla="*/ 107 h 167"/>
                <a:gd name="T50" fmla="*/ 146 w 262"/>
                <a:gd name="T51" fmla="*/ 117 h 167"/>
                <a:gd name="T52" fmla="*/ 132 w 262"/>
                <a:gd name="T53" fmla="*/ 135 h 167"/>
                <a:gd name="T54" fmla="*/ 126 w 262"/>
                <a:gd name="T55" fmla="*/ 109 h 167"/>
                <a:gd name="T56" fmla="*/ 94 w 262"/>
                <a:gd name="T57" fmla="*/ 87 h 167"/>
                <a:gd name="T58" fmla="*/ 61 w 262"/>
                <a:gd name="T59" fmla="*/ 80 h 167"/>
                <a:gd name="T60" fmla="*/ 32 w 262"/>
                <a:gd name="T61" fmla="*/ 87 h 167"/>
                <a:gd name="T62" fmla="*/ 11 w 262"/>
                <a:gd name="T63" fmla="*/ 104 h 167"/>
                <a:gd name="T64" fmla="*/ 0 w 262"/>
                <a:gd name="T65" fmla="*/ 74 h 167"/>
                <a:gd name="T66" fmla="*/ 0 w 262"/>
                <a:gd name="T67" fmla="*/ 74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62" h="167">
                  <a:moveTo>
                    <a:pt x="0" y="74"/>
                  </a:moveTo>
                  <a:lnTo>
                    <a:pt x="12" y="61"/>
                  </a:lnTo>
                  <a:lnTo>
                    <a:pt x="25" y="37"/>
                  </a:lnTo>
                  <a:lnTo>
                    <a:pt x="37" y="58"/>
                  </a:lnTo>
                  <a:lnTo>
                    <a:pt x="64" y="64"/>
                  </a:lnTo>
                  <a:lnTo>
                    <a:pt x="97" y="66"/>
                  </a:lnTo>
                  <a:lnTo>
                    <a:pt x="120" y="66"/>
                  </a:lnTo>
                  <a:lnTo>
                    <a:pt x="131" y="64"/>
                  </a:lnTo>
                  <a:lnTo>
                    <a:pt x="142" y="40"/>
                  </a:lnTo>
                  <a:lnTo>
                    <a:pt x="147" y="64"/>
                  </a:lnTo>
                  <a:lnTo>
                    <a:pt x="167" y="73"/>
                  </a:lnTo>
                  <a:lnTo>
                    <a:pt x="194" y="76"/>
                  </a:lnTo>
                  <a:lnTo>
                    <a:pt x="218" y="76"/>
                  </a:lnTo>
                  <a:lnTo>
                    <a:pt x="241" y="68"/>
                  </a:lnTo>
                  <a:lnTo>
                    <a:pt x="254" y="54"/>
                  </a:lnTo>
                  <a:lnTo>
                    <a:pt x="261" y="0"/>
                  </a:lnTo>
                  <a:lnTo>
                    <a:pt x="262" y="44"/>
                  </a:lnTo>
                  <a:lnTo>
                    <a:pt x="261" y="112"/>
                  </a:lnTo>
                  <a:lnTo>
                    <a:pt x="255" y="167"/>
                  </a:lnTo>
                  <a:lnTo>
                    <a:pt x="243" y="126"/>
                  </a:lnTo>
                  <a:lnTo>
                    <a:pt x="228" y="107"/>
                  </a:lnTo>
                  <a:lnTo>
                    <a:pt x="207" y="97"/>
                  </a:lnTo>
                  <a:lnTo>
                    <a:pt x="187" y="97"/>
                  </a:lnTo>
                  <a:lnTo>
                    <a:pt x="167" y="99"/>
                  </a:lnTo>
                  <a:lnTo>
                    <a:pt x="152" y="107"/>
                  </a:lnTo>
                  <a:lnTo>
                    <a:pt x="146" y="117"/>
                  </a:lnTo>
                  <a:lnTo>
                    <a:pt x="132" y="135"/>
                  </a:lnTo>
                  <a:lnTo>
                    <a:pt x="126" y="109"/>
                  </a:lnTo>
                  <a:lnTo>
                    <a:pt x="94" y="87"/>
                  </a:lnTo>
                  <a:lnTo>
                    <a:pt x="61" y="80"/>
                  </a:lnTo>
                  <a:lnTo>
                    <a:pt x="32" y="87"/>
                  </a:lnTo>
                  <a:lnTo>
                    <a:pt x="11" y="104"/>
                  </a:lnTo>
                  <a:lnTo>
                    <a:pt x="0" y="74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8" name="Freeform 1238">
              <a:extLst>
                <a:ext uri="{FF2B5EF4-FFF2-40B4-BE49-F238E27FC236}">
                  <a16:creationId xmlns:a16="http://schemas.microsoft.com/office/drawing/2014/main" id="{20CA8074-33DA-4097-9BFF-194312C07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2874"/>
              <a:ext cx="259" cy="271"/>
            </a:xfrm>
            <a:custGeom>
              <a:avLst/>
              <a:gdLst>
                <a:gd name="T0" fmla="*/ 0 w 257"/>
                <a:gd name="T1" fmla="*/ 83 h 269"/>
                <a:gd name="T2" fmla="*/ 15 w 257"/>
                <a:gd name="T3" fmla="*/ 69 h 269"/>
                <a:gd name="T4" fmla="*/ 12 w 257"/>
                <a:gd name="T5" fmla="*/ 30 h 269"/>
                <a:gd name="T6" fmla="*/ 30 w 257"/>
                <a:gd name="T7" fmla="*/ 56 h 269"/>
                <a:gd name="T8" fmla="*/ 62 w 257"/>
                <a:gd name="T9" fmla="*/ 66 h 269"/>
                <a:gd name="T10" fmla="*/ 91 w 257"/>
                <a:gd name="T11" fmla="*/ 69 h 269"/>
                <a:gd name="T12" fmla="*/ 108 w 257"/>
                <a:gd name="T13" fmla="*/ 66 h 269"/>
                <a:gd name="T14" fmla="*/ 125 w 257"/>
                <a:gd name="T15" fmla="*/ 47 h 269"/>
                <a:gd name="T16" fmla="*/ 136 w 257"/>
                <a:gd name="T17" fmla="*/ 76 h 269"/>
                <a:gd name="T18" fmla="*/ 172 w 257"/>
                <a:gd name="T19" fmla="*/ 86 h 269"/>
                <a:gd name="T20" fmla="*/ 201 w 257"/>
                <a:gd name="T21" fmla="*/ 79 h 269"/>
                <a:gd name="T22" fmla="*/ 219 w 257"/>
                <a:gd name="T23" fmla="*/ 77 h 269"/>
                <a:gd name="T24" fmla="*/ 246 w 257"/>
                <a:gd name="T25" fmla="*/ 56 h 269"/>
                <a:gd name="T26" fmla="*/ 252 w 257"/>
                <a:gd name="T27" fmla="*/ 0 h 269"/>
                <a:gd name="T28" fmla="*/ 257 w 257"/>
                <a:gd name="T29" fmla="*/ 24 h 269"/>
                <a:gd name="T30" fmla="*/ 249 w 257"/>
                <a:gd name="T31" fmla="*/ 139 h 269"/>
                <a:gd name="T32" fmla="*/ 238 w 257"/>
                <a:gd name="T33" fmla="*/ 269 h 269"/>
                <a:gd name="T34" fmla="*/ 228 w 257"/>
                <a:gd name="T35" fmla="*/ 223 h 269"/>
                <a:gd name="T36" fmla="*/ 203 w 257"/>
                <a:gd name="T37" fmla="*/ 213 h 269"/>
                <a:gd name="T38" fmla="*/ 158 w 257"/>
                <a:gd name="T39" fmla="*/ 209 h 269"/>
                <a:gd name="T40" fmla="*/ 140 w 257"/>
                <a:gd name="T41" fmla="*/ 216 h 269"/>
                <a:gd name="T42" fmla="*/ 129 w 257"/>
                <a:gd name="T43" fmla="*/ 203 h 269"/>
                <a:gd name="T44" fmla="*/ 89 w 257"/>
                <a:gd name="T45" fmla="*/ 203 h 269"/>
                <a:gd name="T46" fmla="*/ 56 w 257"/>
                <a:gd name="T47" fmla="*/ 206 h 269"/>
                <a:gd name="T48" fmla="*/ 91 w 257"/>
                <a:gd name="T49" fmla="*/ 187 h 269"/>
                <a:gd name="T50" fmla="*/ 112 w 257"/>
                <a:gd name="T51" fmla="*/ 175 h 269"/>
                <a:gd name="T52" fmla="*/ 142 w 257"/>
                <a:gd name="T53" fmla="*/ 156 h 269"/>
                <a:gd name="T54" fmla="*/ 150 w 257"/>
                <a:gd name="T55" fmla="*/ 171 h 269"/>
                <a:gd name="T56" fmla="*/ 175 w 257"/>
                <a:gd name="T57" fmla="*/ 171 h 269"/>
                <a:gd name="T58" fmla="*/ 205 w 257"/>
                <a:gd name="T59" fmla="*/ 173 h 269"/>
                <a:gd name="T60" fmla="*/ 222 w 257"/>
                <a:gd name="T61" fmla="*/ 166 h 269"/>
                <a:gd name="T62" fmla="*/ 233 w 257"/>
                <a:gd name="T63" fmla="*/ 145 h 269"/>
                <a:gd name="T64" fmla="*/ 233 w 257"/>
                <a:gd name="T65" fmla="*/ 120 h 269"/>
                <a:gd name="T66" fmla="*/ 211 w 257"/>
                <a:gd name="T67" fmla="*/ 109 h 269"/>
                <a:gd name="T68" fmla="*/ 176 w 257"/>
                <a:gd name="T69" fmla="*/ 106 h 269"/>
                <a:gd name="T70" fmla="*/ 153 w 257"/>
                <a:gd name="T71" fmla="*/ 107 h 269"/>
                <a:gd name="T72" fmla="*/ 145 w 257"/>
                <a:gd name="T73" fmla="*/ 116 h 269"/>
                <a:gd name="T74" fmla="*/ 136 w 257"/>
                <a:gd name="T75" fmla="*/ 104 h 269"/>
                <a:gd name="T76" fmla="*/ 102 w 257"/>
                <a:gd name="T77" fmla="*/ 102 h 269"/>
                <a:gd name="T78" fmla="*/ 68 w 257"/>
                <a:gd name="T79" fmla="*/ 100 h 269"/>
                <a:gd name="T80" fmla="*/ 65 w 257"/>
                <a:gd name="T81" fmla="*/ 109 h 269"/>
                <a:gd name="T82" fmla="*/ 46 w 257"/>
                <a:gd name="T83" fmla="*/ 96 h 269"/>
                <a:gd name="T84" fmla="*/ 22 w 257"/>
                <a:gd name="T85" fmla="*/ 93 h 269"/>
                <a:gd name="T86" fmla="*/ 0 w 257"/>
                <a:gd name="T87" fmla="*/ 83 h 269"/>
                <a:gd name="T88" fmla="*/ 0 w 257"/>
                <a:gd name="T89" fmla="*/ 83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7" h="269">
                  <a:moveTo>
                    <a:pt x="0" y="83"/>
                  </a:moveTo>
                  <a:lnTo>
                    <a:pt x="15" y="69"/>
                  </a:lnTo>
                  <a:lnTo>
                    <a:pt x="12" y="30"/>
                  </a:lnTo>
                  <a:lnTo>
                    <a:pt x="30" y="56"/>
                  </a:lnTo>
                  <a:lnTo>
                    <a:pt x="62" y="66"/>
                  </a:lnTo>
                  <a:lnTo>
                    <a:pt x="91" y="69"/>
                  </a:lnTo>
                  <a:lnTo>
                    <a:pt x="108" y="66"/>
                  </a:lnTo>
                  <a:lnTo>
                    <a:pt x="125" y="47"/>
                  </a:lnTo>
                  <a:lnTo>
                    <a:pt x="136" y="76"/>
                  </a:lnTo>
                  <a:lnTo>
                    <a:pt x="172" y="86"/>
                  </a:lnTo>
                  <a:lnTo>
                    <a:pt x="201" y="79"/>
                  </a:lnTo>
                  <a:lnTo>
                    <a:pt x="219" y="77"/>
                  </a:lnTo>
                  <a:lnTo>
                    <a:pt x="246" y="56"/>
                  </a:lnTo>
                  <a:lnTo>
                    <a:pt x="252" y="0"/>
                  </a:lnTo>
                  <a:lnTo>
                    <a:pt x="257" y="24"/>
                  </a:lnTo>
                  <a:lnTo>
                    <a:pt x="249" y="139"/>
                  </a:lnTo>
                  <a:lnTo>
                    <a:pt x="238" y="269"/>
                  </a:lnTo>
                  <a:lnTo>
                    <a:pt x="228" y="223"/>
                  </a:lnTo>
                  <a:lnTo>
                    <a:pt x="203" y="213"/>
                  </a:lnTo>
                  <a:lnTo>
                    <a:pt x="158" y="209"/>
                  </a:lnTo>
                  <a:lnTo>
                    <a:pt x="140" y="216"/>
                  </a:lnTo>
                  <a:lnTo>
                    <a:pt x="129" y="203"/>
                  </a:lnTo>
                  <a:lnTo>
                    <a:pt x="89" y="203"/>
                  </a:lnTo>
                  <a:lnTo>
                    <a:pt x="56" y="206"/>
                  </a:lnTo>
                  <a:lnTo>
                    <a:pt x="91" y="187"/>
                  </a:lnTo>
                  <a:lnTo>
                    <a:pt x="112" y="175"/>
                  </a:lnTo>
                  <a:lnTo>
                    <a:pt x="142" y="156"/>
                  </a:lnTo>
                  <a:lnTo>
                    <a:pt x="150" y="171"/>
                  </a:lnTo>
                  <a:lnTo>
                    <a:pt x="175" y="171"/>
                  </a:lnTo>
                  <a:lnTo>
                    <a:pt x="205" y="173"/>
                  </a:lnTo>
                  <a:lnTo>
                    <a:pt x="222" y="166"/>
                  </a:lnTo>
                  <a:lnTo>
                    <a:pt x="233" y="145"/>
                  </a:lnTo>
                  <a:lnTo>
                    <a:pt x="233" y="120"/>
                  </a:lnTo>
                  <a:lnTo>
                    <a:pt x="211" y="109"/>
                  </a:lnTo>
                  <a:lnTo>
                    <a:pt x="176" y="106"/>
                  </a:lnTo>
                  <a:lnTo>
                    <a:pt x="153" y="107"/>
                  </a:lnTo>
                  <a:lnTo>
                    <a:pt x="145" y="116"/>
                  </a:lnTo>
                  <a:lnTo>
                    <a:pt x="136" y="104"/>
                  </a:lnTo>
                  <a:lnTo>
                    <a:pt x="102" y="102"/>
                  </a:lnTo>
                  <a:lnTo>
                    <a:pt x="68" y="100"/>
                  </a:lnTo>
                  <a:lnTo>
                    <a:pt x="65" y="109"/>
                  </a:lnTo>
                  <a:lnTo>
                    <a:pt x="46" y="96"/>
                  </a:lnTo>
                  <a:lnTo>
                    <a:pt x="22" y="93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59" name="Freeform 1239">
              <a:extLst>
                <a:ext uri="{FF2B5EF4-FFF2-40B4-BE49-F238E27FC236}">
                  <a16:creationId xmlns:a16="http://schemas.microsoft.com/office/drawing/2014/main" id="{97DD03B8-860B-4FAA-B251-DD7A677D3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239"/>
              <a:ext cx="145" cy="241"/>
            </a:xfrm>
            <a:custGeom>
              <a:avLst/>
              <a:gdLst>
                <a:gd name="T0" fmla="*/ 64 w 144"/>
                <a:gd name="T1" fmla="*/ 30 h 243"/>
                <a:gd name="T2" fmla="*/ 91 w 144"/>
                <a:gd name="T3" fmla="*/ 30 h 243"/>
                <a:gd name="T4" fmla="*/ 114 w 144"/>
                <a:gd name="T5" fmla="*/ 25 h 243"/>
                <a:gd name="T6" fmla="*/ 144 w 144"/>
                <a:gd name="T7" fmla="*/ 0 h 243"/>
                <a:gd name="T8" fmla="*/ 134 w 144"/>
                <a:gd name="T9" fmla="*/ 77 h 243"/>
                <a:gd name="T10" fmla="*/ 134 w 144"/>
                <a:gd name="T11" fmla="*/ 243 h 243"/>
                <a:gd name="T12" fmla="*/ 100 w 144"/>
                <a:gd name="T13" fmla="*/ 225 h 243"/>
                <a:gd name="T14" fmla="*/ 62 w 144"/>
                <a:gd name="T15" fmla="*/ 222 h 243"/>
                <a:gd name="T16" fmla="*/ 28 w 144"/>
                <a:gd name="T17" fmla="*/ 240 h 243"/>
                <a:gd name="T18" fmla="*/ 0 w 144"/>
                <a:gd name="T19" fmla="*/ 217 h 243"/>
                <a:gd name="T20" fmla="*/ 29 w 144"/>
                <a:gd name="T21" fmla="*/ 213 h 243"/>
                <a:gd name="T22" fmla="*/ 51 w 144"/>
                <a:gd name="T23" fmla="*/ 204 h 243"/>
                <a:gd name="T24" fmla="*/ 67 w 144"/>
                <a:gd name="T25" fmla="*/ 178 h 243"/>
                <a:gd name="T26" fmla="*/ 71 w 144"/>
                <a:gd name="T27" fmla="*/ 144 h 243"/>
                <a:gd name="T28" fmla="*/ 67 w 144"/>
                <a:gd name="T29" fmla="*/ 101 h 243"/>
                <a:gd name="T30" fmla="*/ 57 w 144"/>
                <a:gd name="T31" fmla="*/ 77 h 243"/>
                <a:gd name="T32" fmla="*/ 39 w 144"/>
                <a:gd name="T33" fmla="*/ 64 h 243"/>
                <a:gd name="T34" fmla="*/ 51 w 144"/>
                <a:gd name="T35" fmla="*/ 51 h 243"/>
                <a:gd name="T36" fmla="*/ 51 w 144"/>
                <a:gd name="T37" fmla="*/ 38 h 243"/>
                <a:gd name="T38" fmla="*/ 39 w 144"/>
                <a:gd name="T39" fmla="*/ 23 h 243"/>
                <a:gd name="T40" fmla="*/ 64 w 144"/>
                <a:gd name="T41" fmla="*/ 30 h 243"/>
                <a:gd name="T42" fmla="*/ 64 w 144"/>
                <a:gd name="T43" fmla="*/ 3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4" h="243">
                  <a:moveTo>
                    <a:pt x="64" y="30"/>
                  </a:moveTo>
                  <a:lnTo>
                    <a:pt x="91" y="30"/>
                  </a:lnTo>
                  <a:lnTo>
                    <a:pt x="114" y="25"/>
                  </a:lnTo>
                  <a:lnTo>
                    <a:pt x="144" y="0"/>
                  </a:lnTo>
                  <a:lnTo>
                    <a:pt x="134" y="77"/>
                  </a:lnTo>
                  <a:lnTo>
                    <a:pt x="134" y="243"/>
                  </a:lnTo>
                  <a:lnTo>
                    <a:pt x="100" y="225"/>
                  </a:lnTo>
                  <a:lnTo>
                    <a:pt x="62" y="222"/>
                  </a:lnTo>
                  <a:lnTo>
                    <a:pt x="28" y="240"/>
                  </a:lnTo>
                  <a:lnTo>
                    <a:pt x="0" y="217"/>
                  </a:lnTo>
                  <a:lnTo>
                    <a:pt x="29" y="213"/>
                  </a:lnTo>
                  <a:lnTo>
                    <a:pt x="51" y="204"/>
                  </a:lnTo>
                  <a:lnTo>
                    <a:pt x="67" y="178"/>
                  </a:lnTo>
                  <a:lnTo>
                    <a:pt x="71" y="144"/>
                  </a:lnTo>
                  <a:lnTo>
                    <a:pt x="67" y="101"/>
                  </a:lnTo>
                  <a:lnTo>
                    <a:pt x="57" y="77"/>
                  </a:lnTo>
                  <a:lnTo>
                    <a:pt x="39" y="64"/>
                  </a:lnTo>
                  <a:lnTo>
                    <a:pt x="51" y="51"/>
                  </a:lnTo>
                  <a:lnTo>
                    <a:pt x="51" y="38"/>
                  </a:lnTo>
                  <a:lnTo>
                    <a:pt x="39" y="23"/>
                  </a:lnTo>
                  <a:lnTo>
                    <a:pt x="64" y="30"/>
                  </a:lnTo>
                  <a:lnTo>
                    <a:pt x="64" y="30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0" name="Freeform 1240">
              <a:extLst>
                <a:ext uri="{FF2B5EF4-FFF2-40B4-BE49-F238E27FC236}">
                  <a16:creationId xmlns:a16="http://schemas.microsoft.com/office/drawing/2014/main" id="{786CE584-617F-48D5-9E02-37B2D69BF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511"/>
              <a:ext cx="90" cy="127"/>
            </a:xfrm>
            <a:custGeom>
              <a:avLst/>
              <a:gdLst>
                <a:gd name="T0" fmla="*/ 0 w 89"/>
                <a:gd name="T1" fmla="*/ 64 h 127"/>
                <a:gd name="T2" fmla="*/ 46 w 89"/>
                <a:gd name="T3" fmla="*/ 68 h 127"/>
                <a:gd name="T4" fmla="*/ 69 w 89"/>
                <a:gd name="T5" fmla="*/ 62 h 127"/>
                <a:gd name="T6" fmla="*/ 80 w 89"/>
                <a:gd name="T7" fmla="*/ 51 h 127"/>
                <a:gd name="T8" fmla="*/ 87 w 89"/>
                <a:gd name="T9" fmla="*/ 0 h 127"/>
                <a:gd name="T10" fmla="*/ 89 w 89"/>
                <a:gd name="T11" fmla="*/ 54 h 127"/>
                <a:gd name="T12" fmla="*/ 89 w 89"/>
                <a:gd name="T13" fmla="*/ 127 h 127"/>
                <a:gd name="T14" fmla="*/ 77 w 89"/>
                <a:gd name="T15" fmla="*/ 91 h 127"/>
                <a:gd name="T16" fmla="*/ 54 w 89"/>
                <a:gd name="T17" fmla="*/ 78 h 127"/>
                <a:gd name="T18" fmla="*/ 0 w 89"/>
                <a:gd name="T19" fmla="*/ 64 h 127"/>
                <a:gd name="T20" fmla="*/ 0 w 89"/>
                <a:gd name="T21" fmla="*/ 64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127">
                  <a:moveTo>
                    <a:pt x="0" y="64"/>
                  </a:moveTo>
                  <a:lnTo>
                    <a:pt x="46" y="68"/>
                  </a:lnTo>
                  <a:lnTo>
                    <a:pt x="69" y="62"/>
                  </a:lnTo>
                  <a:lnTo>
                    <a:pt x="80" y="51"/>
                  </a:lnTo>
                  <a:lnTo>
                    <a:pt x="87" y="0"/>
                  </a:lnTo>
                  <a:lnTo>
                    <a:pt x="89" y="54"/>
                  </a:lnTo>
                  <a:lnTo>
                    <a:pt x="89" y="127"/>
                  </a:lnTo>
                  <a:lnTo>
                    <a:pt x="77" y="91"/>
                  </a:lnTo>
                  <a:lnTo>
                    <a:pt x="54" y="78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1" name="Freeform 1241">
              <a:extLst>
                <a:ext uri="{FF2B5EF4-FFF2-40B4-BE49-F238E27FC236}">
                  <a16:creationId xmlns:a16="http://schemas.microsoft.com/office/drawing/2014/main" id="{6A379292-B1B7-4669-AEAC-3B561A7D3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637"/>
              <a:ext cx="62" cy="158"/>
            </a:xfrm>
            <a:custGeom>
              <a:avLst/>
              <a:gdLst>
                <a:gd name="T0" fmla="*/ 0 w 64"/>
                <a:gd name="T1" fmla="*/ 62 h 157"/>
                <a:gd name="T2" fmla="*/ 27 w 64"/>
                <a:gd name="T3" fmla="*/ 61 h 157"/>
                <a:gd name="T4" fmla="*/ 47 w 64"/>
                <a:gd name="T5" fmla="*/ 51 h 157"/>
                <a:gd name="T6" fmla="*/ 60 w 64"/>
                <a:gd name="T7" fmla="*/ 30 h 157"/>
                <a:gd name="T8" fmla="*/ 64 w 64"/>
                <a:gd name="T9" fmla="*/ 0 h 157"/>
                <a:gd name="T10" fmla="*/ 64 w 64"/>
                <a:gd name="T11" fmla="*/ 44 h 157"/>
                <a:gd name="T12" fmla="*/ 61 w 64"/>
                <a:gd name="T13" fmla="*/ 157 h 157"/>
                <a:gd name="T14" fmla="*/ 53 w 64"/>
                <a:gd name="T15" fmla="*/ 98 h 157"/>
                <a:gd name="T16" fmla="*/ 38 w 64"/>
                <a:gd name="T17" fmla="*/ 84 h 157"/>
                <a:gd name="T18" fmla="*/ 17 w 64"/>
                <a:gd name="T19" fmla="*/ 72 h 157"/>
                <a:gd name="T20" fmla="*/ 0 w 64"/>
                <a:gd name="T21" fmla="*/ 62 h 157"/>
                <a:gd name="T22" fmla="*/ 0 w 64"/>
                <a:gd name="T23" fmla="*/ 6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157">
                  <a:moveTo>
                    <a:pt x="0" y="62"/>
                  </a:moveTo>
                  <a:lnTo>
                    <a:pt x="27" y="61"/>
                  </a:lnTo>
                  <a:lnTo>
                    <a:pt x="47" y="51"/>
                  </a:lnTo>
                  <a:lnTo>
                    <a:pt x="60" y="30"/>
                  </a:lnTo>
                  <a:lnTo>
                    <a:pt x="64" y="0"/>
                  </a:lnTo>
                  <a:lnTo>
                    <a:pt x="64" y="44"/>
                  </a:lnTo>
                  <a:lnTo>
                    <a:pt x="61" y="157"/>
                  </a:lnTo>
                  <a:lnTo>
                    <a:pt x="53" y="98"/>
                  </a:lnTo>
                  <a:lnTo>
                    <a:pt x="38" y="84"/>
                  </a:lnTo>
                  <a:lnTo>
                    <a:pt x="17" y="7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2" name="Freeform 1242">
              <a:extLst>
                <a:ext uri="{FF2B5EF4-FFF2-40B4-BE49-F238E27FC236}">
                  <a16:creationId xmlns:a16="http://schemas.microsoft.com/office/drawing/2014/main" id="{3DBE1929-EE9D-4AB5-AB9E-AB8BE5D0DC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" y="2760"/>
              <a:ext cx="76" cy="219"/>
            </a:xfrm>
            <a:custGeom>
              <a:avLst/>
              <a:gdLst>
                <a:gd name="T0" fmla="*/ 0 w 77"/>
                <a:gd name="T1" fmla="*/ 72 h 218"/>
                <a:gd name="T2" fmla="*/ 34 w 77"/>
                <a:gd name="T3" fmla="*/ 72 h 218"/>
                <a:gd name="T4" fmla="*/ 54 w 77"/>
                <a:gd name="T5" fmla="*/ 65 h 218"/>
                <a:gd name="T6" fmla="*/ 64 w 77"/>
                <a:gd name="T7" fmla="*/ 49 h 218"/>
                <a:gd name="T8" fmla="*/ 73 w 77"/>
                <a:gd name="T9" fmla="*/ 0 h 218"/>
                <a:gd name="T10" fmla="*/ 77 w 77"/>
                <a:gd name="T11" fmla="*/ 20 h 218"/>
                <a:gd name="T12" fmla="*/ 67 w 77"/>
                <a:gd name="T13" fmla="*/ 218 h 218"/>
                <a:gd name="T14" fmla="*/ 66 w 77"/>
                <a:gd name="T15" fmla="*/ 123 h 218"/>
                <a:gd name="T16" fmla="*/ 53 w 77"/>
                <a:gd name="T17" fmla="*/ 96 h 218"/>
                <a:gd name="T18" fmla="*/ 31 w 77"/>
                <a:gd name="T19" fmla="*/ 80 h 218"/>
                <a:gd name="T20" fmla="*/ 0 w 77"/>
                <a:gd name="T21" fmla="*/ 72 h 218"/>
                <a:gd name="T22" fmla="*/ 0 w 77"/>
                <a:gd name="T23" fmla="*/ 72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218">
                  <a:moveTo>
                    <a:pt x="0" y="72"/>
                  </a:moveTo>
                  <a:lnTo>
                    <a:pt x="34" y="72"/>
                  </a:lnTo>
                  <a:lnTo>
                    <a:pt x="54" y="65"/>
                  </a:lnTo>
                  <a:lnTo>
                    <a:pt x="64" y="49"/>
                  </a:lnTo>
                  <a:lnTo>
                    <a:pt x="73" y="0"/>
                  </a:lnTo>
                  <a:lnTo>
                    <a:pt x="77" y="20"/>
                  </a:lnTo>
                  <a:lnTo>
                    <a:pt x="67" y="218"/>
                  </a:lnTo>
                  <a:lnTo>
                    <a:pt x="66" y="123"/>
                  </a:lnTo>
                  <a:lnTo>
                    <a:pt x="53" y="96"/>
                  </a:lnTo>
                  <a:lnTo>
                    <a:pt x="31" y="8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3" name="Freeform 1243">
              <a:extLst>
                <a:ext uri="{FF2B5EF4-FFF2-40B4-BE49-F238E27FC236}">
                  <a16:creationId xmlns:a16="http://schemas.microsoft.com/office/drawing/2014/main" id="{BFD8B2DF-8A72-48D3-9440-EEFFEA1BD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" y="2913"/>
              <a:ext cx="59" cy="118"/>
            </a:xfrm>
            <a:custGeom>
              <a:avLst/>
              <a:gdLst>
                <a:gd name="T0" fmla="*/ 0 w 60"/>
                <a:gd name="T1" fmla="*/ 58 h 120"/>
                <a:gd name="T2" fmla="*/ 26 w 60"/>
                <a:gd name="T3" fmla="*/ 50 h 120"/>
                <a:gd name="T4" fmla="*/ 46 w 60"/>
                <a:gd name="T5" fmla="*/ 33 h 120"/>
                <a:gd name="T6" fmla="*/ 60 w 60"/>
                <a:gd name="T7" fmla="*/ 0 h 120"/>
                <a:gd name="T8" fmla="*/ 50 w 60"/>
                <a:gd name="T9" fmla="*/ 120 h 120"/>
                <a:gd name="T10" fmla="*/ 44 w 60"/>
                <a:gd name="T11" fmla="*/ 80 h 120"/>
                <a:gd name="T12" fmla="*/ 26 w 60"/>
                <a:gd name="T13" fmla="*/ 63 h 120"/>
                <a:gd name="T14" fmla="*/ 0 w 60"/>
                <a:gd name="T15" fmla="*/ 58 h 120"/>
                <a:gd name="T16" fmla="*/ 0 w 60"/>
                <a:gd name="T17" fmla="*/ 5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120">
                  <a:moveTo>
                    <a:pt x="0" y="58"/>
                  </a:moveTo>
                  <a:lnTo>
                    <a:pt x="26" y="50"/>
                  </a:lnTo>
                  <a:lnTo>
                    <a:pt x="46" y="33"/>
                  </a:lnTo>
                  <a:lnTo>
                    <a:pt x="60" y="0"/>
                  </a:lnTo>
                  <a:lnTo>
                    <a:pt x="50" y="120"/>
                  </a:lnTo>
                  <a:lnTo>
                    <a:pt x="44" y="80"/>
                  </a:lnTo>
                  <a:lnTo>
                    <a:pt x="26" y="63"/>
                  </a:lnTo>
                  <a:lnTo>
                    <a:pt x="0" y="58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4" name="Freeform 1244">
              <a:extLst>
                <a:ext uri="{FF2B5EF4-FFF2-40B4-BE49-F238E27FC236}">
                  <a16:creationId xmlns:a16="http://schemas.microsoft.com/office/drawing/2014/main" id="{3922B8DE-1DCA-4781-92AB-A8D01C804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005"/>
              <a:ext cx="93" cy="96"/>
            </a:xfrm>
            <a:custGeom>
              <a:avLst/>
              <a:gdLst>
                <a:gd name="T0" fmla="*/ 46 w 93"/>
                <a:gd name="T1" fmla="*/ 51 h 97"/>
                <a:gd name="T2" fmla="*/ 69 w 93"/>
                <a:gd name="T3" fmla="*/ 45 h 97"/>
                <a:gd name="T4" fmla="*/ 80 w 93"/>
                <a:gd name="T5" fmla="*/ 31 h 97"/>
                <a:gd name="T6" fmla="*/ 93 w 93"/>
                <a:gd name="T7" fmla="*/ 0 h 97"/>
                <a:gd name="T8" fmla="*/ 86 w 93"/>
                <a:gd name="T9" fmla="*/ 63 h 97"/>
                <a:gd name="T10" fmla="*/ 82 w 93"/>
                <a:gd name="T11" fmla="*/ 97 h 97"/>
                <a:gd name="T12" fmla="*/ 69 w 93"/>
                <a:gd name="T13" fmla="*/ 80 h 97"/>
                <a:gd name="T14" fmla="*/ 43 w 93"/>
                <a:gd name="T15" fmla="*/ 67 h 97"/>
                <a:gd name="T16" fmla="*/ 0 w 93"/>
                <a:gd name="T17" fmla="*/ 61 h 97"/>
                <a:gd name="T18" fmla="*/ 46 w 93"/>
                <a:gd name="T19" fmla="*/ 51 h 97"/>
                <a:gd name="T20" fmla="*/ 46 w 93"/>
                <a:gd name="T21" fmla="*/ 5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97">
                  <a:moveTo>
                    <a:pt x="46" y="51"/>
                  </a:moveTo>
                  <a:lnTo>
                    <a:pt x="69" y="45"/>
                  </a:lnTo>
                  <a:lnTo>
                    <a:pt x="80" y="31"/>
                  </a:lnTo>
                  <a:lnTo>
                    <a:pt x="93" y="0"/>
                  </a:lnTo>
                  <a:lnTo>
                    <a:pt x="86" y="63"/>
                  </a:lnTo>
                  <a:lnTo>
                    <a:pt x="82" y="97"/>
                  </a:lnTo>
                  <a:lnTo>
                    <a:pt x="69" y="80"/>
                  </a:lnTo>
                  <a:lnTo>
                    <a:pt x="43" y="67"/>
                  </a:lnTo>
                  <a:lnTo>
                    <a:pt x="0" y="61"/>
                  </a:lnTo>
                  <a:lnTo>
                    <a:pt x="46" y="51"/>
                  </a:lnTo>
                  <a:lnTo>
                    <a:pt x="46" y="51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5" name="Freeform 1245">
              <a:extLst>
                <a:ext uri="{FF2B5EF4-FFF2-40B4-BE49-F238E27FC236}">
                  <a16:creationId xmlns:a16="http://schemas.microsoft.com/office/drawing/2014/main" id="{5A2EEB70-26E1-47A0-AA0D-FACB5F9F3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" y="3092"/>
              <a:ext cx="149" cy="376"/>
            </a:xfrm>
            <a:custGeom>
              <a:avLst/>
              <a:gdLst>
                <a:gd name="T0" fmla="*/ 45 w 147"/>
                <a:gd name="T1" fmla="*/ 62 h 376"/>
                <a:gd name="T2" fmla="*/ 86 w 147"/>
                <a:gd name="T3" fmla="*/ 69 h 376"/>
                <a:gd name="T4" fmla="*/ 107 w 147"/>
                <a:gd name="T5" fmla="*/ 72 h 376"/>
                <a:gd name="T6" fmla="*/ 123 w 147"/>
                <a:gd name="T7" fmla="*/ 65 h 376"/>
                <a:gd name="T8" fmla="*/ 137 w 147"/>
                <a:gd name="T9" fmla="*/ 49 h 376"/>
                <a:gd name="T10" fmla="*/ 145 w 147"/>
                <a:gd name="T11" fmla="*/ 0 h 376"/>
                <a:gd name="T12" fmla="*/ 147 w 147"/>
                <a:gd name="T13" fmla="*/ 35 h 376"/>
                <a:gd name="T14" fmla="*/ 132 w 147"/>
                <a:gd name="T15" fmla="*/ 140 h 376"/>
                <a:gd name="T16" fmla="*/ 104 w 147"/>
                <a:gd name="T17" fmla="*/ 342 h 376"/>
                <a:gd name="T18" fmla="*/ 95 w 147"/>
                <a:gd name="T19" fmla="*/ 376 h 376"/>
                <a:gd name="T20" fmla="*/ 95 w 147"/>
                <a:gd name="T21" fmla="*/ 306 h 376"/>
                <a:gd name="T22" fmla="*/ 95 w 147"/>
                <a:gd name="T23" fmla="*/ 246 h 376"/>
                <a:gd name="T24" fmla="*/ 85 w 147"/>
                <a:gd name="T25" fmla="*/ 200 h 376"/>
                <a:gd name="T26" fmla="*/ 72 w 147"/>
                <a:gd name="T27" fmla="*/ 159 h 376"/>
                <a:gd name="T28" fmla="*/ 2 w 147"/>
                <a:gd name="T29" fmla="*/ 86 h 376"/>
                <a:gd name="T30" fmla="*/ 56 w 147"/>
                <a:gd name="T31" fmla="*/ 122 h 376"/>
                <a:gd name="T32" fmla="*/ 102 w 147"/>
                <a:gd name="T33" fmla="*/ 185 h 376"/>
                <a:gd name="T34" fmla="*/ 116 w 147"/>
                <a:gd name="T35" fmla="*/ 129 h 376"/>
                <a:gd name="T36" fmla="*/ 129 w 147"/>
                <a:gd name="T37" fmla="*/ 83 h 376"/>
                <a:gd name="T38" fmla="*/ 89 w 147"/>
                <a:gd name="T39" fmla="*/ 79 h 376"/>
                <a:gd name="T40" fmla="*/ 0 w 147"/>
                <a:gd name="T41" fmla="*/ 60 h 376"/>
                <a:gd name="T42" fmla="*/ 45 w 147"/>
                <a:gd name="T43" fmla="*/ 62 h 376"/>
                <a:gd name="T44" fmla="*/ 45 w 147"/>
                <a:gd name="T45" fmla="*/ 62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7" h="376">
                  <a:moveTo>
                    <a:pt x="45" y="62"/>
                  </a:moveTo>
                  <a:lnTo>
                    <a:pt x="86" y="69"/>
                  </a:lnTo>
                  <a:lnTo>
                    <a:pt x="107" y="72"/>
                  </a:lnTo>
                  <a:lnTo>
                    <a:pt x="123" y="65"/>
                  </a:lnTo>
                  <a:lnTo>
                    <a:pt x="137" y="49"/>
                  </a:lnTo>
                  <a:lnTo>
                    <a:pt x="145" y="0"/>
                  </a:lnTo>
                  <a:lnTo>
                    <a:pt x="147" y="35"/>
                  </a:lnTo>
                  <a:lnTo>
                    <a:pt x="132" y="140"/>
                  </a:lnTo>
                  <a:lnTo>
                    <a:pt x="104" y="342"/>
                  </a:lnTo>
                  <a:lnTo>
                    <a:pt x="95" y="376"/>
                  </a:lnTo>
                  <a:lnTo>
                    <a:pt x="95" y="306"/>
                  </a:lnTo>
                  <a:lnTo>
                    <a:pt x="95" y="246"/>
                  </a:lnTo>
                  <a:lnTo>
                    <a:pt x="85" y="200"/>
                  </a:lnTo>
                  <a:lnTo>
                    <a:pt x="72" y="159"/>
                  </a:lnTo>
                  <a:lnTo>
                    <a:pt x="2" y="86"/>
                  </a:lnTo>
                  <a:lnTo>
                    <a:pt x="56" y="122"/>
                  </a:lnTo>
                  <a:lnTo>
                    <a:pt x="102" y="185"/>
                  </a:lnTo>
                  <a:lnTo>
                    <a:pt x="116" y="129"/>
                  </a:lnTo>
                  <a:lnTo>
                    <a:pt x="129" y="83"/>
                  </a:lnTo>
                  <a:lnTo>
                    <a:pt x="89" y="79"/>
                  </a:lnTo>
                  <a:lnTo>
                    <a:pt x="0" y="60"/>
                  </a:lnTo>
                  <a:lnTo>
                    <a:pt x="45" y="62"/>
                  </a:lnTo>
                  <a:lnTo>
                    <a:pt x="45" y="62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6" name="Freeform 1246">
              <a:extLst>
                <a:ext uri="{FF2B5EF4-FFF2-40B4-BE49-F238E27FC236}">
                  <a16:creationId xmlns:a16="http://schemas.microsoft.com/office/drawing/2014/main" id="{690600C2-6B5A-4FBF-A813-DCE6AF0AA0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16"/>
              <a:ext cx="238" cy="249"/>
            </a:xfrm>
            <a:custGeom>
              <a:avLst/>
              <a:gdLst>
                <a:gd name="T0" fmla="*/ 0 w 240"/>
                <a:gd name="T1" fmla="*/ 115 h 252"/>
                <a:gd name="T2" fmla="*/ 1 w 240"/>
                <a:gd name="T3" fmla="*/ 149 h 252"/>
                <a:gd name="T4" fmla="*/ 17 w 240"/>
                <a:gd name="T5" fmla="*/ 188 h 252"/>
                <a:gd name="T6" fmla="*/ 42 w 240"/>
                <a:gd name="T7" fmla="*/ 213 h 252"/>
                <a:gd name="T8" fmla="*/ 74 w 240"/>
                <a:gd name="T9" fmla="*/ 232 h 252"/>
                <a:gd name="T10" fmla="*/ 110 w 240"/>
                <a:gd name="T11" fmla="*/ 244 h 252"/>
                <a:gd name="T12" fmla="*/ 152 w 240"/>
                <a:gd name="T13" fmla="*/ 252 h 252"/>
                <a:gd name="T14" fmla="*/ 204 w 240"/>
                <a:gd name="T15" fmla="*/ 249 h 252"/>
                <a:gd name="T16" fmla="*/ 240 w 240"/>
                <a:gd name="T17" fmla="*/ 232 h 252"/>
                <a:gd name="T18" fmla="*/ 193 w 240"/>
                <a:gd name="T19" fmla="*/ 239 h 252"/>
                <a:gd name="T20" fmla="*/ 159 w 240"/>
                <a:gd name="T21" fmla="*/ 237 h 252"/>
                <a:gd name="T22" fmla="*/ 123 w 240"/>
                <a:gd name="T23" fmla="*/ 232 h 252"/>
                <a:gd name="T24" fmla="*/ 90 w 240"/>
                <a:gd name="T25" fmla="*/ 220 h 252"/>
                <a:gd name="T26" fmla="*/ 61 w 240"/>
                <a:gd name="T27" fmla="*/ 204 h 252"/>
                <a:gd name="T28" fmla="*/ 33 w 240"/>
                <a:gd name="T29" fmla="*/ 179 h 252"/>
                <a:gd name="T30" fmla="*/ 17 w 240"/>
                <a:gd name="T31" fmla="*/ 152 h 252"/>
                <a:gd name="T32" fmla="*/ 9 w 240"/>
                <a:gd name="T33" fmla="*/ 113 h 252"/>
                <a:gd name="T34" fmla="*/ 4 w 240"/>
                <a:gd name="T35" fmla="*/ 0 h 252"/>
                <a:gd name="T36" fmla="*/ 0 w 240"/>
                <a:gd name="T37" fmla="*/ 115 h 252"/>
                <a:gd name="T38" fmla="*/ 0 w 240"/>
                <a:gd name="T39" fmla="*/ 11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0" h="252">
                  <a:moveTo>
                    <a:pt x="0" y="115"/>
                  </a:moveTo>
                  <a:lnTo>
                    <a:pt x="1" y="149"/>
                  </a:lnTo>
                  <a:lnTo>
                    <a:pt x="17" y="188"/>
                  </a:lnTo>
                  <a:lnTo>
                    <a:pt x="42" y="213"/>
                  </a:lnTo>
                  <a:lnTo>
                    <a:pt x="74" y="232"/>
                  </a:lnTo>
                  <a:lnTo>
                    <a:pt x="110" y="244"/>
                  </a:lnTo>
                  <a:lnTo>
                    <a:pt x="152" y="252"/>
                  </a:lnTo>
                  <a:lnTo>
                    <a:pt x="204" y="249"/>
                  </a:lnTo>
                  <a:lnTo>
                    <a:pt x="240" y="232"/>
                  </a:lnTo>
                  <a:lnTo>
                    <a:pt x="193" y="239"/>
                  </a:lnTo>
                  <a:lnTo>
                    <a:pt x="159" y="237"/>
                  </a:lnTo>
                  <a:lnTo>
                    <a:pt x="123" y="232"/>
                  </a:lnTo>
                  <a:lnTo>
                    <a:pt x="90" y="220"/>
                  </a:lnTo>
                  <a:lnTo>
                    <a:pt x="61" y="204"/>
                  </a:lnTo>
                  <a:lnTo>
                    <a:pt x="33" y="179"/>
                  </a:lnTo>
                  <a:lnTo>
                    <a:pt x="17" y="152"/>
                  </a:lnTo>
                  <a:lnTo>
                    <a:pt x="9" y="113"/>
                  </a:lnTo>
                  <a:lnTo>
                    <a:pt x="4" y="0"/>
                  </a:lnTo>
                  <a:lnTo>
                    <a:pt x="0" y="11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D4D4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7" name="Freeform 1247">
              <a:extLst>
                <a:ext uri="{FF2B5EF4-FFF2-40B4-BE49-F238E27FC236}">
                  <a16:creationId xmlns:a16="http://schemas.microsoft.com/office/drawing/2014/main" id="{1DC879A6-F877-42F3-A605-339A8339B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7" y="2397"/>
              <a:ext cx="155" cy="573"/>
            </a:xfrm>
            <a:custGeom>
              <a:avLst/>
              <a:gdLst>
                <a:gd name="T0" fmla="*/ 26 w 155"/>
                <a:gd name="T1" fmla="*/ 132 h 572"/>
                <a:gd name="T2" fmla="*/ 37 w 155"/>
                <a:gd name="T3" fmla="*/ 151 h 572"/>
                <a:gd name="T4" fmla="*/ 67 w 155"/>
                <a:gd name="T5" fmla="*/ 159 h 572"/>
                <a:gd name="T6" fmla="*/ 155 w 155"/>
                <a:gd name="T7" fmla="*/ 168 h 572"/>
                <a:gd name="T8" fmla="*/ 116 w 155"/>
                <a:gd name="T9" fmla="*/ 190 h 572"/>
                <a:gd name="T10" fmla="*/ 80 w 155"/>
                <a:gd name="T11" fmla="*/ 185 h 572"/>
                <a:gd name="T12" fmla="*/ 51 w 155"/>
                <a:gd name="T13" fmla="*/ 184 h 572"/>
                <a:gd name="T14" fmla="*/ 32 w 155"/>
                <a:gd name="T15" fmla="*/ 192 h 572"/>
                <a:gd name="T16" fmla="*/ 19 w 155"/>
                <a:gd name="T17" fmla="*/ 214 h 572"/>
                <a:gd name="T18" fmla="*/ 18 w 155"/>
                <a:gd name="T19" fmla="*/ 246 h 572"/>
                <a:gd name="T20" fmla="*/ 18 w 155"/>
                <a:gd name="T21" fmla="*/ 270 h 572"/>
                <a:gd name="T22" fmla="*/ 29 w 155"/>
                <a:gd name="T23" fmla="*/ 278 h 572"/>
                <a:gd name="T24" fmla="*/ 49 w 155"/>
                <a:gd name="T25" fmla="*/ 282 h 572"/>
                <a:gd name="T26" fmla="*/ 89 w 155"/>
                <a:gd name="T27" fmla="*/ 283 h 572"/>
                <a:gd name="T28" fmla="*/ 110 w 155"/>
                <a:gd name="T29" fmla="*/ 279 h 572"/>
                <a:gd name="T30" fmla="*/ 123 w 155"/>
                <a:gd name="T31" fmla="*/ 260 h 572"/>
                <a:gd name="T32" fmla="*/ 138 w 155"/>
                <a:gd name="T33" fmla="*/ 302 h 572"/>
                <a:gd name="T34" fmla="*/ 132 w 155"/>
                <a:gd name="T35" fmla="*/ 324 h 572"/>
                <a:gd name="T36" fmla="*/ 115 w 155"/>
                <a:gd name="T37" fmla="*/ 313 h 572"/>
                <a:gd name="T38" fmla="*/ 93 w 155"/>
                <a:gd name="T39" fmla="*/ 307 h 572"/>
                <a:gd name="T40" fmla="*/ 70 w 155"/>
                <a:gd name="T41" fmla="*/ 305 h 572"/>
                <a:gd name="T42" fmla="*/ 42 w 155"/>
                <a:gd name="T43" fmla="*/ 305 h 572"/>
                <a:gd name="T44" fmla="*/ 30 w 155"/>
                <a:gd name="T45" fmla="*/ 307 h 572"/>
                <a:gd name="T46" fmla="*/ 21 w 155"/>
                <a:gd name="T47" fmla="*/ 319 h 572"/>
                <a:gd name="T48" fmla="*/ 18 w 155"/>
                <a:gd name="T49" fmla="*/ 365 h 572"/>
                <a:gd name="T50" fmla="*/ 25 w 155"/>
                <a:gd name="T51" fmla="*/ 390 h 572"/>
                <a:gd name="T52" fmla="*/ 32 w 155"/>
                <a:gd name="T53" fmla="*/ 395 h 572"/>
                <a:gd name="T54" fmla="*/ 48 w 155"/>
                <a:gd name="T55" fmla="*/ 401 h 572"/>
                <a:gd name="T56" fmla="*/ 80 w 155"/>
                <a:gd name="T57" fmla="*/ 402 h 572"/>
                <a:gd name="T58" fmla="*/ 99 w 155"/>
                <a:gd name="T59" fmla="*/ 402 h 572"/>
                <a:gd name="T60" fmla="*/ 116 w 155"/>
                <a:gd name="T61" fmla="*/ 392 h 572"/>
                <a:gd name="T62" fmla="*/ 125 w 155"/>
                <a:gd name="T63" fmla="*/ 377 h 572"/>
                <a:gd name="T64" fmla="*/ 130 w 155"/>
                <a:gd name="T65" fmla="*/ 410 h 572"/>
                <a:gd name="T66" fmla="*/ 133 w 155"/>
                <a:gd name="T67" fmla="*/ 432 h 572"/>
                <a:gd name="T68" fmla="*/ 119 w 155"/>
                <a:gd name="T69" fmla="*/ 455 h 572"/>
                <a:gd name="T70" fmla="*/ 116 w 155"/>
                <a:gd name="T71" fmla="*/ 481 h 572"/>
                <a:gd name="T72" fmla="*/ 119 w 155"/>
                <a:gd name="T73" fmla="*/ 504 h 572"/>
                <a:gd name="T74" fmla="*/ 125 w 155"/>
                <a:gd name="T75" fmla="*/ 538 h 572"/>
                <a:gd name="T76" fmla="*/ 115 w 155"/>
                <a:gd name="T77" fmla="*/ 561 h 572"/>
                <a:gd name="T78" fmla="*/ 82 w 155"/>
                <a:gd name="T79" fmla="*/ 572 h 572"/>
                <a:gd name="T80" fmla="*/ 101 w 155"/>
                <a:gd name="T81" fmla="*/ 553 h 572"/>
                <a:gd name="T82" fmla="*/ 110 w 155"/>
                <a:gd name="T83" fmla="*/ 507 h 572"/>
                <a:gd name="T84" fmla="*/ 110 w 155"/>
                <a:gd name="T85" fmla="*/ 478 h 572"/>
                <a:gd name="T86" fmla="*/ 105 w 155"/>
                <a:gd name="T87" fmla="*/ 455 h 572"/>
                <a:gd name="T88" fmla="*/ 82 w 155"/>
                <a:gd name="T89" fmla="*/ 433 h 572"/>
                <a:gd name="T90" fmla="*/ 56 w 155"/>
                <a:gd name="T91" fmla="*/ 425 h 572"/>
                <a:gd name="T92" fmla="*/ 33 w 155"/>
                <a:gd name="T93" fmla="*/ 425 h 572"/>
                <a:gd name="T94" fmla="*/ 18 w 155"/>
                <a:gd name="T95" fmla="*/ 433 h 572"/>
                <a:gd name="T96" fmla="*/ 10 w 155"/>
                <a:gd name="T97" fmla="*/ 456 h 572"/>
                <a:gd name="T98" fmla="*/ 0 w 155"/>
                <a:gd name="T99" fmla="*/ 497 h 572"/>
                <a:gd name="T100" fmla="*/ 18 w 155"/>
                <a:gd name="T101" fmla="*/ 102 h 572"/>
                <a:gd name="T102" fmla="*/ 21 w 155"/>
                <a:gd name="T103" fmla="*/ 0 h 572"/>
                <a:gd name="T104" fmla="*/ 26 w 155"/>
                <a:gd name="T105" fmla="*/ 132 h 572"/>
                <a:gd name="T106" fmla="*/ 26 w 155"/>
                <a:gd name="T107" fmla="*/ 132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5" h="572">
                  <a:moveTo>
                    <a:pt x="26" y="132"/>
                  </a:moveTo>
                  <a:lnTo>
                    <a:pt x="37" y="151"/>
                  </a:lnTo>
                  <a:lnTo>
                    <a:pt x="67" y="159"/>
                  </a:lnTo>
                  <a:lnTo>
                    <a:pt x="155" y="168"/>
                  </a:lnTo>
                  <a:lnTo>
                    <a:pt x="116" y="190"/>
                  </a:lnTo>
                  <a:lnTo>
                    <a:pt x="80" y="185"/>
                  </a:lnTo>
                  <a:lnTo>
                    <a:pt x="51" y="184"/>
                  </a:lnTo>
                  <a:lnTo>
                    <a:pt x="32" y="192"/>
                  </a:lnTo>
                  <a:lnTo>
                    <a:pt x="19" y="214"/>
                  </a:lnTo>
                  <a:lnTo>
                    <a:pt x="18" y="246"/>
                  </a:lnTo>
                  <a:lnTo>
                    <a:pt x="18" y="270"/>
                  </a:lnTo>
                  <a:lnTo>
                    <a:pt x="29" y="278"/>
                  </a:lnTo>
                  <a:lnTo>
                    <a:pt x="49" y="282"/>
                  </a:lnTo>
                  <a:lnTo>
                    <a:pt x="89" y="283"/>
                  </a:lnTo>
                  <a:lnTo>
                    <a:pt x="110" y="279"/>
                  </a:lnTo>
                  <a:lnTo>
                    <a:pt x="123" y="260"/>
                  </a:lnTo>
                  <a:lnTo>
                    <a:pt x="138" y="302"/>
                  </a:lnTo>
                  <a:lnTo>
                    <a:pt x="132" y="324"/>
                  </a:lnTo>
                  <a:lnTo>
                    <a:pt x="115" y="313"/>
                  </a:lnTo>
                  <a:lnTo>
                    <a:pt x="93" y="307"/>
                  </a:lnTo>
                  <a:lnTo>
                    <a:pt x="70" y="305"/>
                  </a:lnTo>
                  <a:lnTo>
                    <a:pt x="42" y="305"/>
                  </a:lnTo>
                  <a:lnTo>
                    <a:pt x="30" y="307"/>
                  </a:lnTo>
                  <a:lnTo>
                    <a:pt x="21" y="319"/>
                  </a:lnTo>
                  <a:lnTo>
                    <a:pt x="18" y="365"/>
                  </a:lnTo>
                  <a:lnTo>
                    <a:pt x="25" y="390"/>
                  </a:lnTo>
                  <a:lnTo>
                    <a:pt x="32" y="395"/>
                  </a:lnTo>
                  <a:lnTo>
                    <a:pt x="48" y="401"/>
                  </a:lnTo>
                  <a:lnTo>
                    <a:pt x="80" y="402"/>
                  </a:lnTo>
                  <a:lnTo>
                    <a:pt x="99" y="402"/>
                  </a:lnTo>
                  <a:lnTo>
                    <a:pt x="116" y="392"/>
                  </a:lnTo>
                  <a:lnTo>
                    <a:pt x="125" y="377"/>
                  </a:lnTo>
                  <a:lnTo>
                    <a:pt x="130" y="410"/>
                  </a:lnTo>
                  <a:lnTo>
                    <a:pt x="133" y="432"/>
                  </a:lnTo>
                  <a:lnTo>
                    <a:pt x="119" y="455"/>
                  </a:lnTo>
                  <a:lnTo>
                    <a:pt x="116" y="481"/>
                  </a:lnTo>
                  <a:lnTo>
                    <a:pt x="119" y="504"/>
                  </a:lnTo>
                  <a:lnTo>
                    <a:pt x="125" y="538"/>
                  </a:lnTo>
                  <a:lnTo>
                    <a:pt x="115" y="561"/>
                  </a:lnTo>
                  <a:lnTo>
                    <a:pt x="82" y="572"/>
                  </a:lnTo>
                  <a:lnTo>
                    <a:pt x="101" y="553"/>
                  </a:lnTo>
                  <a:lnTo>
                    <a:pt x="110" y="507"/>
                  </a:lnTo>
                  <a:lnTo>
                    <a:pt x="110" y="478"/>
                  </a:lnTo>
                  <a:lnTo>
                    <a:pt x="105" y="455"/>
                  </a:lnTo>
                  <a:lnTo>
                    <a:pt x="82" y="433"/>
                  </a:lnTo>
                  <a:lnTo>
                    <a:pt x="56" y="425"/>
                  </a:lnTo>
                  <a:lnTo>
                    <a:pt x="33" y="425"/>
                  </a:lnTo>
                  <a:lnTo>
                    <a:pt x="18" y="433"/>
                  </a:lnTo>
                  <a:lnTo>
                    <a:pt x="10" y="456"/>
                  </a:lnTo>
                  <a:lnTo>
                    <a:pt x="0" y="497"/>
                  </a:lnTo>
                  <a:lnTo>
                    <a:pt x="18" y="102"/>
                  </a:lnTo>
                  <a:lnTo>
                    <a:pt x="21" y="0"/>
                  </a:lnTo>
                  <a:lnTo>
                    <a:pt x="26" y="132"/>
                  </a:lnTo>
                  <a:lnTo>
                    <a:pt x="26" y="132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8" name="Freeform 1248">
              <a:extLst>
                <a:ext uri="{FF2B5EF4-FFF2-40B4-BE49-F238E27FC236}">
                  <a16:creationId xmlns:a16="http://schemas.microsoft.com/office/drawing/2014/main" id="{525745B1-0707-4FFB-BE77-219CF5C79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8" y="1688"/>
              <a:ext cx="577" cy="1890"/>
            </a:xfrm>
            <a:custGeom>
              <a:avLst/>
              <a:gdLst>
                <a:gd name="T0" fmla="*/ 72 w 577"/>
                <a:gd name="T1" fmla="*/ 1850 h 1890"/>
                <a:gd name="T2" fmla="*/ 205 w 577"/>
                <a:gd name="T3" fmla="*/ 1886 h 1890"/>
                <a:gd name="T4" fmla="*/ 322 w 577"/>
                <a:gd name="T5" fmla="*/ 1882 h 1890"/>
                <a:gd name="T6" fmla="*/ 458 w 577"/>
                <a:gd name="T7" fmla="*/ 1871 h 1890"/>
                <a:gd name="T8" fmla="*/ 527 w 577"/>
                <a:gd name="T9" fmla="*/ 1793 h 1890"/>
                <a:gd name="T10" fmla="*/ 564 w 577"/>
                <a:gd name="T11" fmla="*/ 1195 h 1890"/>
                <a:gd name="T12" fmla="*/ 569 w 577"/>
                <a:gd name="T13" fmla="*/ 354 h 1890"/>
                <a:gd name="T14" fmla="*/ 517 w 577"/>
                <a:gd name="T15" fmla="*/ 58 h 1890"/>
                <a:gd name="T16" fmla="*/ 344 w 577"/>
                <a:gd name="T17" fmla="*/ 3 h 1890"/>
                <a:gd name="T18" fmla="*/ 185 w 577"/>
                <a:gd name="T19" fmla="*/ 15 h 1890"/>
                <a:gd name="T20" fmla="*/ 53 w 577"/>
                <a:gd name="T21" fmla="*/ 75 h 1890"/>
                <a:gd name="T22" fmla="*/ 7 w 577"/>
                <a:gd name="T23" fmla="*/ 203 h 1890"/>
                <a:gd name="T24" fmla="*/ 13 w 577"/>
                <a:gd name="T25" fmla="*/ 430 h 1890"/>
                <a:gd name="T26" fmla="*/ 131 w 577"/>
                <a:gd name="T27" fmla="*/ 520 h 1890"/>
                <a:gd name="T28" fmla="*/ 31 w 577"/>
                <a:gd name="T29" fmla="*/ 426 h 1890"/>
                <a:gd name="T30" fmla="*/ 14 w 577"/>
                <a:gd name="T31" fmla="*/ 255 h 1890"/>
                <a:gd name="T32" fmla="*/ 46 w 577"/>
                <a:gd name="T33" fmla="*/ 107 h 1890"/>
                <a:gd name="T34" fmla="*/ 145 w 577"/>
                <a:gd name="T35" fmla="*/ 74 h 1890"/>
                <a:gd name="T36" fmla="*/ 306 w 577"/>
                <a:gd name="T37" fmla="*/ 94 h 1890"/>
                <a:gd name="T38" fmla="*/ 368 w 577"/>
                <a:gd name="T39" fmla="*/ 108 h 1890"/>
                <a:gd name="T40" fmla="*/ 248 w 577"/>
                <a:gd name="T41" fmla="*/ 63 h 1890"/>
                <a:gd name="T42" fmla="*/ 213 w 577"/>
                <a:gd name="T43" fmla="*/ 32 h 1890"/>
                <a:gd name="T44" fmla="*/ 361 w 577"/>
                <a:gd name="T45" fmla="*/ 21 h 1890"/>
                <a:gd name="T46" fmla="*/ 473 w 577"/>
                <a:gd name="T47" fmla="*/ 106 h 1890"/>
                <a:gd name="T48" fmla="*/ 468 w 577"/>
                <a:gd name="T49" fmla="*/ 454 h 1890"/>
                <a:gd name="T50" fmla="*/ 509 w 577"/>
                <a:gd name="T51" fmla="*/ 463 h 1890"/>
                <a:gd name="T52" fmla="*/ 532 w 577"/>
                <a:gd name="T53" fmla="*/ 1102 h 1890"/>
                <a:gd name="T54" fmla="*/ 496 w 577"/>
                <a:gd name="T55" fmla="*/ 1760 h 1890"/>
                <a:gd name="T56" fmla="*/ 474 w 577"/>
                <a:gd name="T57" fmla="*/ 1829 h 1890"/>
                <a:gd name="T58" fmla="*/ 325 w 577"/>
                <a:gd name="T59" fmla="*/ 1862 h 1890"/>
                <a:gd name="T60" fmla="*/ 313 w 577"/>
                <a:gd name="T61" fmla="*/ 1612 h 1890"/>
                <a:gd name="T62" fmla="*/ 291 w 577"/>
                <a:gd name="T63" fmla="*/ 1609 h 1890"/>
                <a:gd name="T64" fmla="*/ 289 w 577"/>
                <a:gd name="T65" fmla="*/ 1775 h 1890"/>
                <a:gd name="T66" fmla="*/ 267 w 577"/>
                <a:gd name="T67" fmla="*/ 1845 h 1890"/>
                <a:gd name="T68" fmla="*/ 176 w 577"/>
                <a:gd name="T69" fmla="*/ 1846 h 1890"/>
                <a:gd name="T70" fmla="*/ 88 w 577"/>
                <a:gd name="T71" fmla="*/ 1763 h 1890"/>
                <a:gd name="T72" fmla="*/ 120 w 577"/>
                <a:gd name="T73" fmla="*/ 1587 h 1890"/>
                <a:gd name="T74" fmla="*/ 125 w 577"/>
                <a:gd name="T75" fmla="*/ 1544 h 1890"/>
                <a:gd name="T76" fmla="*/ 56 w 577"/>
                <a:gd name="T77" fmla="*/ 1730 h 1890"/>
                <a:gd name="T78" fmla="*/ 31 w 577"/>
                <a:gd name="T79" fmla="*/ 1786 h 1890"/>
                <a:gd name="T80" fmla="*/ 54 w 577"/>
                <a:gd name="T81" fmla="*/ 1316 h 1890"/>
                <a:gd name="T82" fmla="*/ 73 w 577"/>
                <a:gd name="T83" fmla="*/ 518 h 1890"/>
                <a:gd name="T84" fmla="*/ 54 w 577"/>
                <a:gd name="T85" fmla="*/ 1046 h 1890"/>
                <a:gd name="T86" fmla="*/ 2 w 577"/>
                <a:gd name="T87" fmla="*/ 1779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77" h="1890">
                  <a:moveTo>
                    <a:pt x="9" y="1805"/>
                  </a:moveTo>
                  <a:lnTo>
                    <a:pt x="43" y="1828"/>
                  </a:lnTo>
                  <a:lnTo>
                    <a:pt x="72" y="1850"/>
                  </a:lnTo>
                  <a:lnTo>
                    <a:pt x="115" y="1867"/>
                  </a:lnTo>
                  <a:lnTo>
                    <a:pt x="156" y="1879"/>
                  </a:lnTo>
                  <a:lnTo>
                    <a:pt x="205" y="1886"/>
                  </a:lnTo>
                  <a:lnTo>
                    <a:pt x="247" y="1890"/>
                  </a:lnTo>
                  <a:lnTo>
                    <a:pt x="294" y="1887"/>
                  </a:lnTo>
                  <a:lnTo>
                    <a:pt x="322" y="1882"/>
                  </a:lnTo>
                  <a:lnTo>
                    <a:pt x="379" y="1887"/>
                  </a:lnTo>
                  <a:lnTo>
                    <a:pt x="426" y="1881"/>
                  </a:lnTo>
                  <a:lnTo>
                    <a:pt x="458" y="1871"/>
                  </a:lnTo>
                  <a:lnTo>
                    <a:pt x="498" y="1844"/>
                  </a:lnTo>
                  <a:lnTo>
                    <a:pt x="519" y="1814"/>
                  </a:lnTo>
                  <a:lnTo>
                    <a:pt x="527" y="1793"/>
                  </a:lnTo>
                  <a:lnTo>
                    <a:pt x="532" y="1754"/>
                  </a:lnTo>
                  <a:lnTo>
                    <a:pt x="544" y="1551"/>
                  </a:lnTo>
                  <a:lnTo>
                    <a:pt x="564" y="1195"/>
                  </a:lnTo>
                  <a:lnTo>
                    <a:pt x="576" y="798"/>
                  </a:lnTo>
                  <a:lnTo>
                    <a:pt x="577" y="547"/>
                  </a:lnTo>
                  <a:lnTo>
                    <a:pt x="569" y="354"/>
                  </a:lnTo>
                  <a:lnTo>
                    <a:pt x="559" y="182"/>
                  </a:lnTo>
                  <a:lnTo>
                    <a:pt x="544" y="109"/>
                  </a:lnTo>
                  <a:lnTo>
                    <a:pt x="517" y="58"/>
                  </a:lnTo>
                  <a:lnTo>
                    <a:pt x="468" y="24"/>
                  </a:lnTo>
                  <a:lnTo>
                    <a:pt x="393" y="10"/>
                  </a:lnTo>
                  <a:lnTo>
                    <a:pt x="344" y="3"/>
                  </a:lnTo>
                  <a:lnTo>
                    <a:pt x="291" y="0"/>
                  </a:lnTo>
                  <a:lnTo>
                    <a:pt x="233" y="3"/>
                  </a:lnTo>
                  <a:lnTo>
                    <a:pt x="185" y="15"/>
                  </a:lnTo>
                  <a:lnTo>
                    <a:pt x="140" y="36"/>
                  </a:lnTo>
                  <a:lnTo>
                    <a:pt x="85" y="55"/>
                  </a:lnTo>
                  <a:lnTo>
                    <a:pt x="53" y="75"/>
                  </a:lnTo>
                  <a:lnTo>
                    <a:pt x="21" y="109"/>
                  </a:lnTo>
                  <a:lnTo>
                    <a:pt x="9" y="145"/>
                  </a:lnTo>
                  <a:lnTo>
                    <a:pt x="7" y="203"/>
                  </a:lnTo>
                  <a:lnTo>
                    <a:pt x="0" y="352"/>
                  </a:lnTo>
                  <a:lnTo>
                    <a:pt x="4" y="404"/>
                  </a:lnTo>
                  <a:lnTo>
                    <a:pt x="13" y="430"/>
                  </a:lnTo>
                  <a:lnTo>
                    <a:pt x="28" y="447"/>
                  </a:lnTo>
                  <a:lnTo>
                    <a:pt x="51" y="466"/>
                  </a:lnTo>
                  <a:lnTo>
                    <a:pt x="131" y="520"/>
                  </a:lnTo>
                  <a:lnTo>
                    <a:pt x="78" y="466"/>
                  </a:lnTo>
                  <a:lnTo>
                    <a:pt x="47" y="442"/>
                  </a:lnTo>
                  <a:lnTo>
                    <a:pt x="31" y="426"/>
                  </a:lnTo>
                  <a:lnTo>
                    <a:pt x="17" y="386"/>
                  </a:lnTo>
                  <a:lnTo>
                    <a:pt x="14" y="334"/>
                  </a:lnTo>
                  <a:lnTo>
                    <a:pt x="14" y="255"/>
                  </a:lnTo>
                  <a:lnTo>
                    <a:pt x="20" y="156"/>
                  </a:lnTo>
                  <a:lnTo>
                    <a:pt x="31" y="132"/>
                  </a:lnTo>
                  <a:lnTo>
                    <a:pt x="46" y="107"/>
                  </a:lnTo>
                  <a:lnTo>
                    <a:pt x="66" y="89"/>
                  </a:lnTo>
                  <a:lnTo>
                    <a:pt x="97" y="79"/>
                  </a:lnTo>
                  <a:lnTo>
                    <a:pt x="145" y="74"/>
                  </a:lnTo>
                  <a:lnTo>
                    <a:pt x="224" y="78"/>
                  </a:lnTo>
                  <a:lnTo>
                    <a:pt x="279" y="85"/>
                  </a:lnTo>
                  <a:lnTo>
                    <a:pt x="306" y="94"/>
                  </a:lnTo>
                  <a:lnTo>
                    <a:pt x="334" y="107"/>
                  </a:lnTo>
                  <a:lnTo>
                    <a:pt x="386" y="188"/>
                  </a:lnTo>
                  <a:lnTo>
                    <a:pt x="368" y="108"/>
                  </a:lnTo>
                  <a:lnTo>
                    <a:pt x="320" y="81"/>
                  </a:lnTo>
                  <a:lnTo>
                    <a:pt x="291" y="72"/>
                  </a:lnTo>
                  <a:lnTo>
                    <a:pt x="248" y="63"/>
                  </a:lnTo>
                  <a:lnTo>
                    <a:pt x="194" y="60"/>
                  </a:lnTo>
                  <a:lnTo>
                    <a:pt x="151" y="58"/>
                  </a:lnTo>
                  <a:lnTo>
                    <a:pt x="213" y="32"/>
                  </a:lnTo>
                  <a:lnTo>
                    <a:pt x="263" y="21"/>
                  </a:lnTo>
                  <a:lnTo>
                    <a:pt x="306" y="20"/>
                  </a:lnTo>
                  <a:lnTo>
                    <a:pt x="361" y="21"/>
                  </a:lnTo>
                  <a:lnTo>
                    <a:pt x="419" y="32"/>
                  </a:lnTo>
                  <a:lnTo>
                    <a:pt x="435" y="43"/>
                  </a:lnTo>
                  <a:lnTo>
                    <a:pt x="473" y="106"/>
                  </a:lnTo>
                  <a:lnTo>
                    <a:pt x="491" y="177"/>
                  </a:lnTo>
                  <a:lnTo>
                    <a:pt x="488" y="416"/>
                  </a:lnTo>
                  <a:lnTo>
                    <a:pt x="468" y="454"/>
                  </a:lnTo>
                  <a:lnTo>
                    <a:pt x="441" y="491"/>
                  </a:lnTo>
                  <a:lnTo>
                    <a:pt x="483" y="468"/>
                  </a:lnTo>
                  <a:lnTo>
                    <a:pt x="509" y="463"/>
                  </a:lnTo>
                  <a:lnTo>
                    <a:pt x="534" y="464"/>
                  </a:lnTo>
                  <a:lnTo>
                    <a:pt x="538" y="764"/>
                  </a:lnTo>
                  <a:lnTo>
                    <a:pt x="532" y="1102"/>
                  </a:lnTo>
                  <a:lnTo>
                    <a:pt x="521" y="1400"/>
                  </a:lnTo>
                  <a:lnTo>
                    <a:pt x="505" y="1641"/>
                  </a:lnTo>
                  <a:lnTo>
                    <a:pt x="496" y="1760"/>
                  </a:lnTo>
                  <a:lnTo>
                    <a:pt x="494" y="1779"/>
                  </a:lnTo>
                  <a:lnTo>
                    <a:pt x="491" y="1800"/>
                  </a:lnTo>
                  <a:lnTo>
                    <a:pt x="474" y="1829"/>
                  </a:lnTo>
                  <a:lnTo>
                    <a:pt x="436" y="1850"/>
                  </a:lnTo>
                  <a:lnTo>
                    <a:pt x="376" y="1858"/>
                  </a:lnTo>
                  <a:lnTo>
                    <a:pt x="325" y="1862"/>
                  </a:lnTo>
                  <a:lnTo>
                    <a:pt x="331" y="1782"/>
                  </a:lnTo>
                  <a:lnTo>
                    <a:pt x="328" y="1698"/>
                  </a:lnTo>
                  <a:lnTo>
                    <a:pt x="313" y="1612"/>
                  </a:lnTo>
                  <a:lnTo>
                    <a:pt x="300" y="1577"/>
                  </a:lnTo>
                  <a:lnTo>
                    <a:pt x="277" y="1533"/>
                  </a:lnTo>
                  <a:lnTo>
                    <a:pt x="291" y="1609"/>
                  </a:lnTo>
                  <a:lnTo>
                    <a:pt x="294" y="1664"/>
                  </a:lnTo>
                  <a:lnTo>
                    <a:pt x="293" y="1721"/>
                  </a:lnTo>
                  <a:lnTo>
                    <a:pt x="289" y="1775"/>
                  </a:lnTo>
                  <a:lnTo>
                    <a:pt x="283" y="1806"/>
                  </a:lnTo>
                  <a:lnTo>
                    <a:pt x="279" y="1827"/>
                  </a:lnTo>
                  <a:lnTo>
                    <a:pt x="267" y="1845"/>
                  </a:lnTo>
                  <a:lnTo>
                    <a:pt x="241" y="1855"/>
                  </a:lnTo>
                  <a:lnTo>
                    <a:pt x="215" y="1854"/>
                  </a:lnTo>
                  <a:lnTo>
                    <a:pt x="176" y="1846"/>
                  </a:lnTo>
                  <a:lnTo>
                    <a:pt x="118" y="1826"/>
                  </a:lnTo>
                  <a:lnTo>
                    <a:pt x="94" y="1802"/>
                  </a:lnTo>
                  <a:lnTo>
                    <a:pt x="88" y="1763"/>
                  </a:lnTo>
                  <a:lnTo>
                    <a:pt x="95" y="1705"/>
                  </a:lnTo>
                  <a:lnTo>
                    <a:pt x="108" y="1633"/>
                  </a:lnTo>
                  <a:lnTo>
                    <a:pt x="120" y="1587"/>
                  </a:lnTo>
                  <a:lnTo>
                    <a:pt x="141" y="1538"/>
                  </a:lnTo>
                  <a:lnTo>
                    <a:pt x="170" y="1497"/>
                  </a:lnTo>
                  <a:lnTo>
                    <a:pt x="125" y="1544"/>
                  </a:lnTo>
                  <a:lnTo>
                    <a:pt x="89" y="1605"/>
                  </a:lnTo>
                  <a:lnTo>
                    <a:pt x="65" y="1677"/>
                  </a:lnTo>
                  <a:lnTo>
                    <a:pt x="56" y="1730"/>
                  </a:lnTo>
                  <a:lnTo>
                    <a:pt x="51" y="1762"/>
                  </a:lnTo>
                  <a:lnTo>
                    <a:pt x="48" y="1786"/>
                  </a:lnTo>
                  <a:lnTo>
                    <a:pt x="31" y="1786"/>
                  </a:lnTo>
                  <a:lnTo>
                    <a:pt x="23" y="1773"/>
                  </a:lnTo>
                  <a:lnTo>
                    <a:pt x="44" y="1516"/>
                  </a:lnTo>
                  <a:lnTo>
                    <a:pt x="54" y="1316"/>
                  </a:lnTo>
                  <a:lnTo>
                    <a:pt x="66" y="1006"/>
                  </a:lnTo>
                  <a:lnTo>
                    <a:pt x="74" y="749"/>
                  </a:lnTo>
                  <a:lnTo>
                    <a:pt x="73" y="518"/>
                  </a:lnTo>
                  <a:lnTo>
                    <a:pt x="64" y="493"/>
                  </a:lnTo>
                  <a:lnTo>
                    <a:pt x="63" y="795"/>
                  </a:lnTo>
                  <a:lnTo>
                    <a:pt x="54" y="1046"/>
                  </a:lnTo>
                  <a:lnTo>
                    <a:pt x="44" y="1283"/>
                  </a:lnTo>
                  <a:lnTo>
                    <a:pt x="20" y="1617"/>
                  </a:lnTo>
                  <a:lnTo>
                    <a:pt x="2" y="1779"/>
                  </a:lnTo>
                  <a:lnTo>
                    <a:pt x="9" y="1805"/>
                  </a:lnTo>
                  <a:lnTo>
                    <a:pt x="9" y="18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69" name="Freeform 1249">
              <a:extLst>
                <a:ext uri="{FF2B5EF4-FFF2-40B4-BE49-F238E27FC236}">
                  <a16:creationId xmlns:a16="http://schemas.microsoft.com/office/drawing/2014/main" id="{4CFE7490-0589-4481-88D9-2F1C1163C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828"/>
              <a:ext cx="356" cy="385"/>
            </a:xfrm>
            <a:custGeom>
              <a:avLst/>
              <a:gdLst>
                <a:gd name="T0" fmla="*/ 19 w 355"/>
                <a:gd name="T1" fmla="*/ 324 h 383"/>
                <a:gd name="T2" fmla="*/ 52 w 355"/>
                <a:gd name="T3" fmla="*/ 341 h 383"/>
                <a:gd name="T4" fmla="*/ 80 w 355"/>
                <a:gd name="T5" fmla="*/ 351 h 383"/>
                <a:gd name="T6" fmla="*/ 115 w 355"/>
                <a:gd name="T7" fmla="*/ 357 h 383"/>
                <a:gd name="T8" fmla="*/ 159 w 355"/>
                <a:gd name="T9" fmla="*/ 364 h 383"/>
                <a:gd name="T10" fmla="*/ 196 w 355"/>
                <a:gd name="T11" fmla="*/ 366 h 383"/>
                <a:gd name="T12" fmla="*/ 236 w 355"/>
                <a:gd name="T13" fmla="*/ 360 h 383"/>
                <a:gd name="T14" fmla="*/ 271 w 355"/>
                <a:gd name="T15" fmla="*/ 348 h 383"/>
                <a:gd name="T16" fmla="*/ 297 w 355"/>
                <a:gd name="T17" fmla="*/ 331 h 383"/>
                <a:gd name="T18" fmla="*/ 312 w 355"/>
                <a:gd name="T19" fmla="*/ 312 h 383"/>
                <a:gd name="T20" fmla="*/ 322 w 355"/>
                <a:gd name="T21" fmla="*/ 289 h 383"/>
                <a:gd name="T22" fmla="*/ 330 w 355"/>
                <a:gd name="T23" fmla="*/ 253 h 383"/>
                <a:gd name="T24" fmla="*/ 334 w 355"/>
                <a:gd name="T25" fmla="*/ 218 h 383"/>
                <a:gd name="T26" fmla="*/ 335 w 355"/>
                <a:gd name="T27" fmla="*/ 184 h 383"/>
                <a:gd name="T28" fmla="*/ 334 w 355"/>
                <a:gd name="T29" fmla="*/ 148 h 383"/>
                <a:gd name="T30" fmla="*/ 330 w 355"/>
                <a:gd name="T31" fmla="*/ 107 h 383"/>
                <a:gd name="T32" fmla="*/ 323 w 355"/>
                <a:gd name="T33" fmla="*/ 79 h 383"/>
                <a:gd name="T34" fmla="*/ 314 w 355"/>
                <a:gd name="T35" fmla="*/ 33 h 383"/>
                <a:gd name="T36" fmla="*/ 299 w 355"/>
                <a:gd name="T37" fmla="*/ 0 h 383"/>
                <a:gd name="T38" fmla="*/ 322 w 355"/>
                <a:gd name="T39" fmla="*/ 15 h 383"/>
                <a:gd name="T40" fmla="*/ 337 w 355"/>
                <a:gd name="T41" fmla="*/ 60 h 383"/>
                <a:gd name="T42" fmla="*/ 347 w 355"/>
                <a:gd name="T43" fmla="*/ 105 h 383"/>
                <a:gd name="T44" fmla="*/ 353 w 355"/>
                <a:gd name="T45" fmla="*/ 133 h 383"/>
                <a:gd name="T46" fmla="*/ 355 w 355"/>
                <a:gd name="T47" fmla="*/ 173 h 383"/>
                <a:gd name="T48" fmla="*/ 355 w 355"/>
                <a:gd name="T49" fmla="*/ 216 h 383"/>
                <a:gd name="T50" fmla="*/ 353 w 355"/>
                <a:gd name="T51" fmla="*/ 252 h 383"/>
                <a:gd name="T52" fmla="*/ 345 w 355"/>
                <a:gd name="T53" fmla="*/ 295 h 383"/>
                <a:gd name="T54" fmla="*/ 336 w 355"/>
                <a:gd name="T55" fmla="*/ 329 h 383"/>
                <a:gd name="T56" fmla="*/ 320 w 355"/>
                <a:gd name="T57" fmla="*/ 347 h 383"/>
                <a:gd name="T58" fmla="*/ 288 w 355"/>
                <a:gd name="T59" fmla="*/ 373 h 383"/>
                <a:gd name="T60" fmla="*/ 214 w 355"/>
                <a:gd name="T61" fmla="*/ 383 h 383"/>
                <a:gd name="T62" fmla="*/ 98 w 355"/>
                <a:gd name="T63" fmla="*/ 376 h 383"/>
                <a:gd name="T64" fmla="*/ 44 w 355"/>
                <a:gd name="T65" fmla="*/ 351 h 383"/>
                <a:gd name="T66" fmla="*/ 0 w 355"/>
                <a:gd name="T67" fmla="*/ 319 h 383"/>
                <a:gd name="T68" fmla="*/ 19 w 355"/>
                <a:gd name="T69" fmla="*/ 324 h 383"/>
                <a:gd name="T70" fmla="*/ 19 w 355"/>
                <a:gd name="T71" fmla="*/ 324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5" h="383">
                  <a:moveTo>
                    <a:pt x="19" y="324"/>
                  </a:moveTo>
                  <a:lnTo>
                    <a:pt x="52" y="341"/>
                  </a:lnTo>
                  <a:lnTo>
                    <a:pt x="80" y="351"/>
                  </a:lnTo>
                  <a:lnTo>
                    <a:pt x="115" y="357"/>
                  </a:lnTo>
                  <a:lnTo>
                    <a:pt x="159" y="364"/>
                  </a:lnTo>
                  <a:lnTo>
                    <a:pt x="196" y="366"/>
                  </a:lnTo>
                  <a:lnTo>
                    <a:pt x="236" y="360"/>
                  </a:lnTo>
                  <a:lnTo>
                    <a:pt x="271" y="348"/>
                  </a:lnTo>
                  <a:lnTo>
                    <a:pt x="297" y="331"/>
                  </a:lnTo>
                  <a:lnTo>
                    <a:pt x="312" y="312"/>
                  </a:lnTo>
                  <a:lnTo>
                    <a:pt x="322" y="289"/>
                  </a:lnTo>
                  <a:lnTo>
                    <a:pt x="330" y="253"/>
                  </a:lnTo>
                  <a:lnTo>
                    <a:pt x="334" y="218"/>
                  </a:lnTo>
                  <a:lnTo>
                    <a:pt x="335" y="184"/>
                  </a:lnTo>
                  <a:lnTo>
                    <a:pt x="334" y="148"/>
                  </a:lnTo>
                  <a:lnTo>
                    <a:pt x="330" y="107"/>
                  </a:lnTo>
                  <a:lnTo>
                    <a:pt x="323" y="79"/>
                  </a:lnTo>
                  <a:lnTo>
                    <a:pt x="314" y="33"/>
                  </a:lnTo>
                  <a:lnTo>
                    <a:pt x="299" y="0"/>
                  </a:lnTo>
                  <a:lnTo>
                    <a:pt x="322" y="15"/>
                  </a:lnTo>
                  <a:lnTo>
                    <a:pt x="337" y="60"/>
                  </a:lnTo>
                  <a:lnTo>
                    <a:pt x="347" y="105"/>
                  </a:lnTo>
                  <a:lnTo>
                    <a:pt x="353" y="133"/>
                  </a:lnTo>
                  <a:lnTo>
                    <a:pt x="355" y="173"/>
                  </a:lnTo>
                  <a:lnTo>
                    <a:pt x="355" y="216"/>
                  </a:lnTo>
                  <a:lnTo>
                    <a:pt x="353" y="252"/>
                  </a:lnTo>
                  <a:lnTo>
                    <a:pt x="345" y="295"/>
                  </a:lnTo>
                  <a:lnTo>
                    <a:pt x="336" y="329"/>
                  </a:lnTo>
                  <a:lnTo>
                    <a:pt x="320" y="347"/>
                  </a:lnTo>
                  <a:lnTo>
                    <a:pt x="288" y="373"/>
                  </a:lnTo>
                  <a:lnTo>
                    <a:pt x="214" y="383"/>
                  </a:lnTo>
                  <a:lnTo>
                    <a:pt x="98" y="376"/>
                  </a:lnTo>
                  <a:lnTo>
                    <a:pt x="44" y="351"/>
                  </a:lnTo>
                  <a:lnTo>
                    <a:pt x="0" y="319"/>
                  </a:lnTo>
                  <a:lnTo>
                    <a:pt x="19" y="324"/>
                  </a:lnTo>
                  <a:lnTo>
                    <a:pt x="19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0" name="Freeform 1250">
              <a:extLst>
                <a:ext uri="{FF2B5EF4-FFF2-40B4-BE49-F238E27FC236}">
                  <a16:creationId xmlns:a16="http://schemas.microsoft.com/office/drawing/2014/main" id="{3AB6185A-5169-48DC-A94F-B85A7FFF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1732"/>
              <a:ext cx="428" cy="1838"/>
            </a:xfrm>
            <a:custGeom>
              <a:avLst/>
              <a:gdLst>
                <a:gd name="T0" fmla="*/ 30 w 427"/>
                <a:gd name="T1" fmla="*/ 480 h 1837"/>
                <a:gd name="T2" fmla="*/ 63 w 427"/>
                <a:gd name="T3" fmla="*/ 494 h 1837"/>
                <a:gd name="T4" fmla="*/ 106 w 427"/>
                <a:gd name="T5" fmla="*/ 504 h 1837"/>
                <a:gd name="T6" fmla="*/ 152 w 427"/>
                <a:gd name="T7" fmla="*/ 508 h 1837"/>
                <a:gd name="T8" fmla="*/ 189 w 427"/>
                <a:gd name="T9" fmla="*/ 508 h 1837"/>
                <a:gd name="T10" fmla="*/ 225 w 427"/>
                <a:gd name="T11" fmla="*/ 504 h 1837"/>
                <a:gd name="T12" fmla="*/ 259 w 427"/>
                <a:gd name="T13" fmla="*/ 501 h 1837"/>
                <a:gd name="T14" fmla="*/ 286 w 427"/>
                <a:gd name="T15" fmla="*/ 493 h 1837"/>
                <a:gd name="T16" fmla="*/ 312 w 427"/>
                <a:gd name="T17" fmla="*/ 480 h 1837"/>
                <a:gd name="T18" fmla="*/ 333 w 427"/>
                <a:gd name="T19" fmla="*/ 466 h 1837"/>
                <a:gd name="T20" fmla="*/ 351 w 427"/>
                <a:gd name="T21" fmla="*/ 459 h 1837"/>
                <a:gd name="T22" fmla="*/ 367 w 427"/>
                <a:gd name="T23" fmla="*/ 463 h 1837"/>
                <a:gd name="T24" fmla="*/ 368 w 427"/>
                <a:gd name="T25" fmla="*/ 485 h 1837"/>
                <a:gd name="T26" fmla="*/ 367 w 427"/>
                <a:gd name="T27" fmla="*/ 528 h 1837"/>
                <a:gd name="T28" fmla="*/ 351 w 427"/>
                <a:gd name="T29" fmla="*/ 1081 h 1837"/>
                <a:gd name="T30" fmla="*/ 335 w 427"/>
                <a:gd name="T31" fmla="*/ 1397 h 1837"/>
                <a:gd name="T32" fmla="*/ 315 w 427"/>
                <a:gd name="T33" fmla="*/ 1605 h 1837"/>
                <a:gd name="T34" fmla="*/ 300 w 427"/>
                <a:gd name="T35" fmla="*/ 1749 h 1837"/>
                <a:gd name="T36" fmla="*/ 287 w 427"/>
                <a:gd name="T37" fmla="*/ 1795 h 1837"/>
                <a:gd name="T38" fmla="*/ 265 w 427"/>
                <a:gd name="T39" fmla="*/ 1814 h 1837"/>
                <a:gd name="T40" fmla="*/ 201 w 427"/>
                <a:gd name="T41" fmla="*/ 1817 h 1837"/>
                <a:gd name="T42" fmla="*/ 215 w 427"/>
                <a:gd name="T43" fmla="*/ 1837 h 1837"/>
                <a:gd name="T44" fmla="*/ 334 w 427"/>
                <a:gd name="T45" fmla="*/ 1816 h 1837"/>
                <a:gd name="T46" fmla="*/ 344 w 427"/>
                <a:gd name="T47" fmla="*/ 1722 h 1837"/>
                <a:gd name="T48" fmla="*/ 403 w 427"/>
                <a:gd name="T49" fmla="*/ 947 h 1837"/>
                <a:gd name="T50" fmla="*/ 422 w 427"/>
                <a:gd name="T51" fmla="*/ 541 h 1837"/>
                <a:gd name="T52" fmla="*/ 427 w 427"/>
                <a:gd name="T53" fmla="*/ 353 h 1837"/>
                <a:gd name="T54" fmla="*/ 400 w 427"/>
                <a:gd name="T55" fmla="*/ 57 h 1837"/>
                <a:gd name="T56" fmla="*/ 347 w 427"/>
                <a:gd name="T57" fmla="*/ 0 h 1837"/>
                <a:gd name="T58" fmla="*/ 339 w 427"/>
                <a:gd name="T59" fmla="*/ 21 h 1837"/>
                <a:gd name="T60" fmla="*/ 309 w 427"/>
                <a:gd name="T61" fmla="*/ 35 h 1837"/>
                <a:gd name="T62" fmla="*/ 264 w 427"/>
                <a:gd name="T63" fmla="*/ 41 h 1837"/>
                <a:gd name="T64" fmla="*/ 186 w 427"/>
                <a:gd name="T65" fmla="*/ 31 h 1837"/>
                <a:gd name="T66" fmla="*/ 250 w 427"/>
                <a:gd name="T67" fmla="*/ 84 h 1837"/>
                <a:gd name="T68" fmla="*/ 293 w 427"/>
                <a:gd name="T69" fmla="*/ 122 h 1837"/>
                <a:gd name="T70" fmla="*/ 317 w 427"/>
                <a:gd name="T71" fmla="*/ 171 h 1837"/>
                <a:gd name="T72" fmla="*/ 327 w 427"/>
                <a:gd name="T73" fmla="*/ 216 h 1837"/>
                <a:gd name="T74" fmla="*/ 334 w 427"/>
                <a:gd name="T75" fmla="*/ 261 h 1837"/>
                <a:gd name="T76" fmla="*/ 337 w 427"/>
                <a:gd name="T77" fmla="*/ 329 h 1837"/>
                <a:gd name="T78" fmla="*/ 334 w 427"/>
                <a:gd name="T79" fmla="*/ 372 h 1837"/>
                <a:gd name="T80" fmla="*/ 325 w 427"/>
                <a:gd name="T81" fmla="*/ 412 h 1837"/>
                <a:gd name="T82" fmla="*/ 309 w 427"/>
                <a:gd name="T83" fmla="*/ 441 h 1837"/>
                <a:gd name="T84" fmla="*/ 291 w 427"/>
                <a:gd name="T85" fmla="*/ 453 h 1837"/>
                <a:gd name="T86" fmla="*/ 251 w 427"/>
                <a:gd name="T87" fmla="*/ 465 h 1837"/>
                <a:gd name="T88" fmla="*/ 102 w 427"/>
                <a:gd name="T89" fmla="*/ 475 h 1837"/>
                <a:gd name="T90" fmla="*/ 0 w 427"/>
                <a:gd name="T91" fmla="*/ 441 h 1837"/>
                <a:gd name="T92" fmla="*/ 30 w 427"/>
                <a:gd name="T93" fmla="*/ 480 h 1837"/>
                <a:gd name="T94" fmla="*/ 30 w 427"/>
                <a:gd name="T95" fmla="*/ 480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27" h="1837">
                  <a:moveTo>
                    <a:pt x="30" y="480"/>
                  </a:moveTo>
                  <a:lnTo>
                    <a:pt x="63" y="494"/>
                  </a:lnTo>
                  <a:lnTo>
                    <a:pt x="106" y="504"/>
                  </a:lnTo>
                  <a:lnTo>
                    <a:pt x="152" y="508"/>
                  </a:lnTo>
                  <a:lnTo>
                    <a:pt x="189" y="508"/>
                  </a:lnTo>
                  <a:lnTo>
                    <a:pt x="225" y="504"/>
                  </a:lnTo>
                  <a:lnTo>
                    <a:pt x="259" y="501"/>
                  </a:lnTo>
                  <a:lnTo>
                    <a:pt x="286" y="493"/>
                  </a:lnTo>
                  <a:lnTo>
                    <a:pt x="312" y="480"/>
                  </a:lnTo>
                  <a:lnTo>
                    <a:pt x="333" y="466"/>
                  </a:lnTo>
                  <a:lnTo>
                    <a:pt x="351" y="459"/>
                  </a:lnTo>
                  <a:lnTo>
                    <a:pt x="367" y="463"/>
                  </a:lnTo>
                  <a:lnTo>
                    <a:pt x="368" y="485"/>
                  </a:lnTo>
                  <a:lnTo>
                    <a:pt x="367" y="528"/>
                  </a:lnTo>
                  <a:lnTo>
                    <a:pt x="351" y="1081"/>
                  </a:lnTo>
                  <a:lnTo>
                    <a:pt x="335" y="1397"/>
                  </a:lnTo>
                  <a:lnTo>
                    <a:pt x="315" y="1605"/>
                  </a:lnTo>
                  <a:lnTo>
                    <a:pt x="300" y="1749"/>
                  </a:lnTo>
                  <a:lnTo>
                    <a:pt x="287" y="1795"/>
                  </a:lnTo>
                  <a:lnTo>
                    <a:pt x="265" y="1814"/>
                  </a:lnTo>
                  <a:lnTo>
                    <a:pt x="201" y="1817"/>
                  </a:lnTo>
                  <a:lnTo>
                    <a:pt x="215" y="1837"/>
                  </a:lnTo>
                  <a:lnTo>
                    <a:pt x="334" y="1816"/>
                  </a:lnTo>
                  <a:lnTo>
                    <a:pt x="344" y="1722"/>
                  </a:lnTo>
                  <a:lnTo>
                    <a:pt x="403" y="947"/>
                  </a:lnTo>
                  <a:lnTo>
                    <a:pt x="422" y="541"/>
                  </a:lnTo>
                  <a:lnTo>
                    <a:pt x="427" y="353"/>
                  </a:lnTo>
                  <a:lnTo>
                    <a:pt x="400" y="57"/>
                  </a:lnTo>
                  <a:lnTo>
                    <a:pt x="347" y="0"/>
                  </a:lnTo>
                  <a:lnTo>
                    <a:pt x="339" y="21"/>
                  </a:lnTo>
                  <a:lnTo>
                    <a:pt x="309" y="35"/>
                  </a:lnTo>
                  <a:lnTo>
                    <a:pt x="264" y="41"/>
                  </a:lnTo>
                  <a:lnTo>
                    <a:pt x="186" y="31"/>
                  </a:lnTo>
                  <a:lnTo>
                    <a:pt x="250" y="84"/>
                  </a:lnTo>
                  <a:lnTo>
                    <a:pt x="293" y="122"/>
                  </a:lnTo>
                  <a:lnTo>
                    <a:pt x="317" y="171"/>
                  </a:lnTo>
                  <a:lnTo>
                    <a:pt x="327" y="216"/>
                  </a:lnTo>
                  <a:lnTo>
                    <a:pt x="334" y="261"/>
                  </a:lnTo>
                  <a:lnTo>
                    <a:pt x="337" y="329"/>
                  </a:lnTo>
                  <a:lnTo>
                    <a:pt x="334" y="372"/>
                  </a:lnTo>
                  <a:lnTo>
                    <a:pt x="325" y="412"/>
                  </a:lnTo>
                  <a:lnTo>
                    <a:pt x="309" y="441"/>
                  </a:lnTo>
                  <a:lnTo>
                    <a:pt x="291" y="453"/>
                  </a:lnTo>
                  <a:lnTo>
                    <a:pt x="251" y="465"/>
                  </a:lnTo>
                  <a:lnTo>
                    <a:pt x="102" y="475"/>
                  </a:lnTo>
                  <a:lnTo>
                    <a:pt x="0" y="441"/>
                  </a:lnTo>
                  <a:lnTo>
                    <a:pt x="30" y="480"/>
                  </a:lnTo>
                  <a:lnTo>
                    <a:pt x="30" y="4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1" name="Freeform 1251">
              <a:extLst>
                <a:ext uri="{FF2B5EF4-FFF2-40B4-BE49-F238E27FC236}">
                  <a16:creationId xmlns:a16="http://schemas.microsoft.com/office/drawing/2014/main" id="{0BC85618-1F4A-48C2-BFE9-AD26F1ED8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3" y="1802"/>
              <a:ext cx="290" cy="337"/>
            </a:xfrm>
            <a:custGeom>
              <a:avLst/>
              <a:gdLst>
                <a:gd name="T0" fmla="*/ 97 w 290"/>
                <a:gd name="T1" fmla="*/ 324 h 335"/>
                <a:gd name="T2" fmla="*/ 136 w 290"/>
                <a:gd name="T3" fmla="*/ 335 h 335"/>
                <a:gd name="T4" fmla="*/ 175 w 290"/>
                <a:gd name="T5" fmla="*/ 335 h 335"/>
                <a:gd name="T6" fmla="*/ 207 w 290"/>
                <a:gd name="T7" fmla="*/ 323 h 335"/>
                <a:gd name="T8" fmla="*/ 237 w 290"/>
                <a:gd name="T9" fmla="*/ 303 h 335"/>
                <a:gd name="T10" fmla="*/ 258 w 290"/>
                <a:gd name="T11" fmla="*/ 279 h 335"/>
                <a:gd name="T12" fmla="*/ 273 w 290"/>
                <a:gd name="T13" fmla="*/ 254 h 335"/>
                <a:gd name="T14" fmla="*/ 279 w 290"/>
                <a:gd name="T15" fmla="*/ 239 h 335"/>
                <a:gd name="T16" fmla="*/ 289 w 290"/>
                <a:gd name="T17" fmla="*/ 208 h 335"/>
                <a:gd name="T18" fmla="*/ 290 w 290"/>
                <a:gd name="T19" fmla="*/ 186 h 335"/>
                <a:gd name="T20" fmla="*/ 290 w 290"/>
                <a:gd name="T21" fmla="*/ 154 h 335"/>
                <a:gd name="T22" fmla="*/ 285 w 290"/>
                <a:gd name="T23" fmla="*/ 128 h 335"/>
                <a:gd name="T24" fmla="*/ 274 w 290"/>
                <a:gd name="T25" fmla="*/ 106 h 335"/>
                <a:gd name="T26" fmla="*/ 282 w 290"/>
                <a:gd name="T27" fmla="*/ 140 h 335"/>
                <a:gd name="T28" fmla="*/ 283 w 290"/>
                <a:gd name="T29" fmla="*/ 166 h 335"/>
                <a:gd name="T30" fmla="*/ 281 w 290"/>
                <a:gd name="T31" fmla="*/ 197 h 335"/>
                <a:gd name="T32" fmla="*/ 274 w 290"/>
                <a:gd name="T33" fmla="*/ 222 h 335"/>
                <a:gd name="T34" fmla="*/ 266 w 290"/>
                <a:gd name="T35" fmla="*/ 244 h 335"/>
                <a:gd name="T36" fmla="*/ 256 w 290"/>
                <a:gd name="T37" fmla="*/ 261 h 335"/>
                <a:gd name="T38" fmla="*/ 242 w 290"/>
                <a:gd name="T39" fmla="*/ 273 h 335"/>
                <a:gd name="T40" fmla="*/ 226 w 290"/>
                <a:gd name="T41" fmla="*/ 282 h 335"/>
                <a:gd name="T42" fmla="*/ 202 w 290"/>
                <a:gd name="T43" fmla="*/ 290 h 335"/>
                <a:gd name="T44" fmla="*/ 177 w 290"/>
                <a:gd name="T45" fmla="*/ 292 h 335"/>
                <a:gd name="T46" fmla="*/ 151 w 290"/>
                <a:gd name="T47" fmla="*/ 291 h 335"/>
                <a:gd name="T48" fmla="*/ 121 w 290"/>
                <a:gd name="T49" fmla="*/ 284 h 335"/>
                <a:gd name="T50" fmla="*/ 94 w 290"/>
                <a:gd name="T51" fmla="*/ 267 h 335"/>
                <a:gd name="T52" fmla="*/ 77 w 290"/>
                <a:gd name="T53" fmla="*/ 248 h 335"/>
                <a:gd name="T54" fmla="*/ 62 w 290"/>
                <a:gd name="T55" fmla="*/ 218 h 335"/>
                <a:gd name="T56" fmla="*/ 56 w 290"/>
                <a:gd name="T57" fmla="*/ 188 h 335"/>
                <a:gd name="T58" fmla="*/ 55 w 290"/>
                <a:gd name="T59" fmla="*/ 154 h 335"/>
                <a:gd name="T60" fmla="*/ 64 w 290"/>
                <a:gd name="T61" fmla="*/ 122 h 335"/>
                <a:gd name="T62" fmla="*/ 84 w 290"/>
                <a:gd name="T63" fmla="*/ 96 h 335"/>
                <a:gd name="T64" fmla="*/ 106 w 290"/>
                <a:gd name="T65" fmla="*/ 78 h 335"/>
                <a:gd name="T66" fmla="*/ 131 w 290"/>
                <a:gd name="T67" fmla="*/ 70 h 335"/>
                <a:gd name="T68" fmla="*/ 160 w 290"/>
                <a:gd name="T69" fmla="*/ 70 h 335"/>
                <a:gd name="T70" fmla="*/ 180 w 290"/>
                <a:gd name="T71" fmla="*/ 76 h 335"/>
                <a:gd name="T72" fmla="*/ 195 w 290"/>
                <a:gd name="T73" fmla="*/ 84 h 335"/>
                <a:gd name="T74" fmla="*/ 210 w 290"/>
                <a:gd name="T75" fmla="*/ 80 h 335"/>
                <a:gd name="T76" fmla="*/ 230 w 290"/>
                <a:gd name="T77" fmla="*/ 80 h 335"/>
                <a:gd name="T78" fmla="*/ 257 w 290"/>
                <a:gd name="T79" fmla="*/ 86 h 335"/>
                <a:gd name="T80" fmla="*/ 273 w 290"/>
                <a:gd name="T81" fmla="*/ 98 h 335"/>
                <a:gd name="T82" fmla="*/ 262 w 290"/>
                <a:gd name="T83" fmla="*/ 77 h 335"/>
                <a:gd name="T84" fmla="*/ 249 w 290"/>
                <a:gd name="T85" fmla="*/ 56 h 335"/>
                <a:gd name="T86" fmla="*/ 229 w 290"/>
                <a:gd name="T87" fmla="*/ 35 h 335"/>
                <a:gd name="T88" fmla="*/ 198 w 290"/>
                <a:gd name="T89" fmla="*/ 14 h 335"/>
                <a:gd name="T90" fmla="*/ 168 w 290"/>
                <a:gd name="T91" fmla="*/ 4 h 335"/>
                <a:gd name="T92" fmla="*/ 136 w 290"/>
                <a:gd name="T93" fmla="*/ 0 h 335"/>
                <a:gd name="T94" fmla="*/ 99 w 290"/>
                <a:gd name="T95" fmla="*/ 8 h 335"/>
                <a:gd name="T96" fmla="*/ 65 w 290"/>
                <a:gd name="T97" fmla="*/ 24 h 335"/>
                <a:gd name="T98" fmla="*/ 42 w 290"/>
                <a:gd name="T99" fmla="*/ 48 h 335"/>
                <a:gd name="T100" fmla="*/ 22 w 290"/>
                <a:gd name="T101" fmla="*/ 76 h 335"/>
                <a:gd name="T102" fmla="*/ 7 w 290"/>
                <a:gd name="T103" fmla="*/ 111 h 335"/>
                <a:gd name="T104" fmla="*/ 0 w 290"/>
                <a:gd name="T105" fmla="*/ 150 h 335"/>
                <a:gd name="T106" fmla="*/ 2 w 290"/>
                <a:gd name="T107" fmla="*/ 189 h 335"/>
                <a:gd name="T108" fmla="*/ 12 w 290"/>
                <a:gd name="T109" fmla="*/ 232 h 335"/>
                <a:gd name="T110" fmla="*/ 26 w 290"/>
                <a:gd name="T111" fmla="*/ 257 h 335"/>
                <a:gd name="T112" fmla="*/ 42 w 290"/>
                <a:gd name="T113" fmla="*/ 282 h 335"/>
                <a:gd name="T114" fmla="*/ 66 w 290"/>
                <a:gd name="T115" fmla="*/ 305 h 335"/>
                <a:gd name="T116" fmla="*/ 97 w 290"/>
                <a:gd name="T117" fmla="*/ 324 h 335"/>
                <a:gd name="T118" fmla="*/ 97 w 290"/>
                <a:gd name="T119" fmla="*/ 32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0" h="335">
                  <a:moveTo>
                    <a:pt x="97" y="324"/>
                  </a:moveTo>
                  <a:lnTo>
                    <a:pt x="136" y="335"/>
                  </a:lnTo>
                  <a:lnTo>
                    <a:pt x="175" y="335"/>
                  </a:lnTo>
                  <a:lnTo>
                    <a:pt x="207" y="323"/>
                  </a:lnTo>
                  <a:lnTo>
                    <a:pt x="237" y="303"/>
                  </a:lnTo>
                  <a:lnTo>
                    <a:pt x="258" y="279"/>
                  </a:lnTo>
                  <a:lnTo>
                    <a:pt x="273" y="254"/>
                  </a:lnTo>
                  <a:lnTo>
                    <a:pt x="279" y="239"/>
                  </a:lnTo>
                  <a:lnTo>
                    <a:pt x="289" y="208"/>
                  </a:lnTo>
                  <a:lnTo>
                    <a:pt x="290" y="186"/>
                  </a:lnTo>
                  <a:lnTo>
                    <a:pt x="290" y="154"/>
                  </a:lnTo>
                  <a:lnTo>
                    <a:pt x="285" y="128"/>
                  </a:lnTo>
                  <a:lnTo>
                    <a:pt x="274" y="106"/>
                  </a:lnTo>
                  <a:lnTo>
                    <a:pt x="282" y="140"/>
                  </a:lnTo>
                  <a:lnTo>
                    <a:pt x="283" y="166"/>
                  </a:lnTo>
                  <a:lnTo>
                    <a:pt x="281" y="197"/>
                  </a:lnTo>
                  <a:lnTo>
                    <a:pt x="274" y="222"/>
                  </a:lnTo>
                  <a:lnTo>
                    <a:pt x="266" y="244"/>
                  </a:lnTo>
                  <a:lnTo>
                    <a:pt x="256" y="261"/>
                  </a:lnTo>
                  <a:lnTo>
                    <a:pt x="242" y="273"/>
                  </a:lnTo>
                  <a:lnTo>
                    <a:pt x="226" y="282"/>
                  </a:lnTo>
                  <a:lnTo>
                    <a:pt x="202" y="290"/>
                  </a:lnTo>
                  <a:lnTo>
                    <a:pt x="177" y="292"/>
                  </a:lnTo>
                  <a:lnTo>
                    <a:pt x="151" y="291"/>
                  </a:lnTo>
                  <a:lnTo>
                    <a:pt x="121" y="284"/>
                  </a:lnTo>
                  <a:lnTo>
                    <a:pt x="94" y="267"/>
                  </a:lnTo>
                  <a:lnTo>
                    <a:pt x="77" y="248"/>
                  </a:lnTo>
                  <a:lnTo>
                    <a:pt x="62" y="218"/>
                  </a:lnTo>
                  <a:lnTo>
                    <a:pt x="56" y="188"/>
                  </a:lnTo>
                  <a:lnTo>
                    <a:pt x="55" y="154"/>
                  </a:lnTo>
                  <a:lnTo>
                    <a:pt x="64" y="122"/>
                  </a:lnTo>
                  <a:lnTo>
                    <a:pt x="84" y="96"/>
                  </a:lnTo>
                  <a:lnTo>
                    <a:pt x="106" y="78"/>
                  </a:lnTo>
                  <a:lnTo>
                    <a:pt x="131" y="70"/>
                  </a:lnTo>
                  <a:lnTo>
                    <a:pt x="160" y="70"/>
                  </a:lnTo>
                  <a:lnTo>
                    <a:pt x="180" y="76"/>
                  </a:lnTo>
                  <a:lnTo>
                    <a:pt x="195" y="84"/>
                  </a:lnTo>
                  <a:lnTo>
                    <a:pt x="210" y="80"/>
                  </a:lnTo>
                  <a:lnTo>
                    <a:pt x="230" y="80"/>
                  </a:lnTo>
                  <a:lnTo>
                    <a:pt x="257" y="86"/>
                  </a:lnTo>
                  <a:lnTo>
                    <a:pt x="273" y="98"/>
                  </a:lnTo>
                  <a:lnTo>
                    <a:pt x="262" y="77"/>
                  </a:lnTo>
                  <a:lnTo>
                    <a:pt x="249" y="56"/>
                  </a:lnTo>
                  <a:lnTo>
                    <a:pt x="229" y="35"/>
                  </a:lnTo>
                  <a:lnTo>
                    <a:pt x="198" y="14"/>
                  </a:lnTo>
                  <a:lnTo>
                    <a:pt x="168" y="4"/>
                  </a:lnTo>
                  <a:lnTo>
                    <a:pt x="136" y="0"/>
                  </a:lnTo>
                  <a:lnTo>
                    <a:pt x="99" y="8"/>
                  </a:lnTo>
                  <a:lnTo>
                    <a:pt x="65" y="24"/>
                  </a:lnTo>
                  <a:lnTo>
                    <a:pt x="42" y="48"/>
                  </a:lnTo>
                  <a:lnTo>
                    <a:pt x="22" y="76"/>
                  </a:lnTo>
                  <a:lnTo>
                    <a:pt x="7" y="111"/>
                  </a:lnTo>
                  <a:lnTo>
                    <a:pt x="0" y="150"/>
                  </a:lnTo>
                  <a:lnTo>
                    <a:pt x="2" y="189"/>
                  </a:lnTo>
                  <a:lnTo>
                    <a:pt x="12" y="232"/>
                  </a:lnTo>
                  <a:lnTo>
                    <a:pt x="26" y="257"/>
                  </a:lnTo>
                  <a:lnTo>
                    <a:pt x="42" y="282"/>
                  </a:lnTo>
                  <a:lnTo>
                    <a:pt x="66" y="305"/>
                  </a:lnTo>
                  <a:lnTo>
                    <a:pt x="97" y="324"/>
                  </a:lnTo>
                  <a:lnTo>
                    <a:pt x="97" y="3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2" name="Freeform 1252">
              <a:extLst>
                <a:ext uri="{FF2B5EF4-FFF2-40B4-BE49-F238E27FC236}">
                  <a16:creationId xmlns:a16="http://schemas.microsoft.com/office/drawing/2014/main" id="{3097A8D6-44D6-41DC-A21D-CBC4FB2C8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1929"/>
              <a:ext cx="31" cy="13"/>
            </a:xfrm>
            <a:custGeom>
              <a:avLst/>
              <a:gdLst>
                <a:gd name="T0" fmla="*/ 0 w 28"/>
                <a:gd name="T1" fmla="*/ 0 h 15"/>
                <a:gd name="T2" fmla="*/ 26 w 28"/>
                <a:gd name="T3" fmla="*/ 0 h 15"/>
                <a:gd name="T4" fmla="*/ 28 w 28"/>
                <a:gd name="T5" fmla="*/ 15 h 15"/>
                <a:gd name="T6" fmla="*/ 4 w 28"/>
                <a:gd name="T7" fmla="*/ 15 h 15"/>
                <a:gd name="T8" fmla="*/ 0 w 28"/>
                <a:gd name="T9" fmla="*/ 0 h 15"/>
                <a:gd name="T10" fmla="*/ 0 w 28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15">
                  <a:moveTo>
                    <a:pt x="0" y="0"/>
                  </a:moveTo>
                  <a:lnTo>
                    <a:pt x="26" y="0"/>
                  </a:lnTo>
                  <a:lnTo>
                    <a:pt x="28" y="15"/>
                  </a:lnTo>
                  <a:lnTo>
                    <a:pt x="4" y="1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3" name="Freeform 1253">
              <a:extLst>
                <a:ext uri="{FF2B5EF4-FFF2-40B4-BE49-F238E27FC236}">
                  <a16:creationId xmlns:a16="http://schemas.microsoft.com/office/drawing/2014/main" id="{8E2FD481-711D-4F1C-9920-160CE85A7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1959"/>
              <a:ext cx="38" cy="9"/>
            </a:xfrm>
            <a:custGeom>
              <a:avLst/>
              <a:gdLst>
                <a:gd name="T0" fmla="*/ 0 w 38"/>
                <a:gd name="T1" fmla="*/ 0 h 9"/>
                <a:gd name="T2" fmla="*/ 38 w 38"/>
                <a:gd name="T3" fmla="*/ 1 h 9"/>
                <a:gd name="T4" fmla="*/ 37 w 38"/>
                <a:gd name="T5" fmla="*/ 8 h 9"/>
                <a:gd name="T6" fmla="*/ 5 w 38"/>
                <a:gd name="T7" fmla="*/ 9 h 9"/>
                <a:gd name="T8" fmla="*/ 0 w 38"/>
                <a:gd name="T9" fmla="*/ 0 h 9"/>
                <a:gd name="T10" fmla="*/ 0 w 3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9">
                  <a:moveTo>
                    <a:pt x="0" y="0"/>
                  </a:moveTo>
                  <a:lnTo>
                    <a:pt x="38" y="1"/>
                  </a:lnTo>
                  <a:lnTo>
                    <a:pt x="37" y="8"/>
                  </a:lnTo>
                  <a:lnTo>
                    <a:pt x="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4" name="Freeform 1254">
              <a:extLst>
                <a:ext uri="{FF2B5EF4-FFF2-40B4-BE49-F238E27FC236}">
                  <a16:creationId xmlns:a16="http://schemas.microsoft.com/office/drawing/2014/main" id="{3DEA6B86-4DC5-4069-BA44-1A5A2A2B1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1" y="1990"/>
              <a:ext cx="31" cy="13"/>
            </a:xfrm>
            <a:custGeom>
              <a:avLst/>
              <a:gdLst>
                <a:gd name="T0" fmla="*/ 0 w 30"/>
                <a:gd name="T1" fmla="*/ 2 h 13"/>
                <a:gd name="T2" fmla="*/ 6 w 30"/>
                <a:gd name="T3" fmla="*/ 13 h 13"/>
                <a:gd name="T4" fmla="*/ 30 w 30"/>
                <a:gd name="T5" fmla="*/ 12 h 13"/>
                <a:gd name="T6" fmla="*/ 29 w 30"/>
                <a:gd name="T7" fmla="*/ 0 h 13"/>
                <a:gd name="T8" fmla="*/ 0 w 30"/>
                <a:gd name="T9" fmla="*/ 2 h 13"/>
                <a:gd name="T10" fmla="*/ 0 w 30"/>
                <a:gd name="T11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3">
                  <a:moveTo>
                    <a:pt x="0" y="2"/>
                  </a:moveTo>
                  <a:lnTo>
                    <a:pt x="6" y="13"/>
                  </a:lnTo>
                  <a:lnTo>
                    <a:pt x="30" y="12"/>
                  </a:lnTo>
                  <a:lnTo>
                    <a:pt x="29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5" name="Freeform 1255">
              <a:extLst>
                <a:ext uri="{FF2B5EF4-FFF2-40B4-BE49-F238E27FC236}">
                  <a16:creationId xmlns:a16="http://schemas.microsoft.com/office/drawing/2014/main" id="{C2054F64-6C87-474C-9F94-B188C1BEE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964"/>
              <a:ext cx="31" cy="13"/>
            </a:xfrm>
            <a:custGeom>
              <a:avLst/>
              <a:gdLst>
                <a:gd name="T0" fmla="*/ 0 w 34"/>
                <a:gd name="T1" fmla="*/ 0 h 13"/>
                <a:gd name="T2" fmla="*/ 0 w 34"/>
                <a:gd name="T3" fmla="*/ 13 h 13"/>
                <a:gd name="T4" fmla="*/ 34 w 34"/>
                <a:gd name="T5" fmla="*/ 12 h 13"/>
                <a:gd name="T6" fmla="*/ 33 w 34"/>
                <a:gd name="T7" fmla="*/ 2 h 13"/>
                <a:gd name="T8" fmla="*/ 0 w 34"/>
                <a:gd name="T9" fmla="*/ 0 h 13"/>
                <a:gd name="T10" fmla="*/ 0 w 34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3">
                  <a:moveTo>
                    <a:pt x="0" y="0"/>
                  </a:moveTo>
                  <a:lnTo>
                    <a:pt x="0" y="13"/>
                  </a:lnTo>
                  <a:lnTo>
                    <a:pt x="34" y="12"/>
                  </a:lnTo>
                  <a:lnTo>
                    <a:pt x="33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6" name="Freeform 1256">
              <a:extLst>
                <a:ext uri="{FF2B5EF4-FFF2-40B4-BE49-F238E27FC236}">
                  <a16:creationId xmlns:a16="http://schemas.microsoft.com/office/drawing/2014/main" id="{D723743E-07C9-42AA-9022-72F844711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6" y="1929"/>
              <a:ext cx="35" cy="13"/>
            </a:xfrm>
            <a:custGeom>
              <a:avLst/>
              <a:gdLst>
                <a:gd name="T0" fmla="*/ 0 w 33"/>
                <a:gd name="T1" fmla="*/ 0 h 10"/>
                <a:gd name="T2" fmla="*/ 1 w 33"/>
                <a:gd name="T3" fmla="*/ 9 h 10"/>
                <a:gd name="T4" fmla="*/ 33 w 33"/>
                <a:gd name="T5" fmla="*/ 10 h 10"/>
                <a:gd name="T6" fmla="*/ 24 w 33"/>
                <a:gd name="T7" fmla="*/ 1 h 10"/>
                <a:gd name="T8" fmla="*/ 0 w 33"/>
                <a:gd name="T9" fmla="*/ 0 h 10"/>
                <a:gd name="T10" fmla="*/ 0 w 33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10">
                  <a:moveTo>
                    <a:pt x="0" y="0"/>
                  </a:moveTo>
                  <a:lnTo>
                    <a:pt x="1" y="9"/>
                  </a:lnTo>
                  <a:lnTo>
                    <a:pt x="33" y="10"/>
                  </a:lnTo>
                  <a:lnTo>
                    <a:pt x="24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7" name="Freeform 1257">
              <a:extLst>
                <a:ext uri="{FF2B5EF4-FFF2-40B4-BE49-F238E27FC236}">
                  <a16:creationId xmlns:a16="http://schemas.microsoft.com/office/drawing/2014/main" id="{08B03047-FAA3-44D1-915A-7B0532CAE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3" y="1994"/>
              <a:ext cx="31" cy="13"/>
            </a:xfrm>
            <a:custGeom>
              <a:avLst/>
              <a:gdLst>
                <a:gd name="T0" fmla="*/ 0 w 32"/>
                <a:gd name="T1" fmla="*/ 1 h 13"/>
                <a:gd name="T2" fmla="*/ 0 w 32"/>
                <a:gd name="T3" fmla="*/ 13 h 13"/>
                <a:gd name="T4" fmla="*/ 32 w 32"/>
                <a:gd name="T5" fmla="*/ 11 h 13"/>
                <a:gd name="T6" fmla="*/ 32 w 32"/>
                <a:gd name="T7" fmla="*/ 0 h 13"/>
                <a:gd name="T8" fmla="*/ 0 w 32"/>
                <a:gd name="T9" fmla="*/ 1 h 13"/>
                <a:gd name="T10" fmla="*/ 0 w 32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3">
                  <a:moveTo>
                    <a:pt x="0" y="1"/>
                  </a:moveTo>
                  <a:lnTo>
                    <a:pt x="0" y="13"/>
                  </a:lnTo>
                  <a:lnTo>
                    <a:pt x="32" y="11"/>
                  </a:lnTo>
                  <a:lnTo>
                    <a:pt x="3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8" name="Freeform 1258">
              <a:extLst>
                <a:ext uri="{FF2B5EF4-FFF2-40B4-BE49-F238E27FC236}">
                  <a16:creationId xmlns:a16="http://schemas.microsoft.com/office/drawing/2014/main" id="{70674028-A83E-43AE-9978-43B5B0C4C6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" y="2266"/>
              <a:ext cx="28" cy="31"/>
            </a:xfrm>
            <a:custGeom>
              <a:avLst/>
              <a:gdLst>
                <a:gd name="T0" fmla="*/ 4 w 27"/>
                <a:gd name="T1" fmla="*/ 3 h 27"/>
                <a:gd name="T2" fmla="*/ 0 w 27"/>
                <a:gd name="T3" fmla="*/ 13 h 27"/>
                <a:gd name="T4" fmla="*/ 4 w 27"/>
                <a:gd name="T5" fmla="*/ 22 h 27"/>
                <a:gd name="T6" fmla="*/ 13 w 27"/>
                <a:gd name="T7" fmla="*/ 27 h 27"/>
                <a:gd name="T8" fmla="*/ 21 w 27"/>
                <a:gd name="T9" fmla="*/ 25 h 27"/>
                <a:gd name="T10" fmla="*/ 27 w 27"/>
                <a:gd name="T11" fmla="*/ 15 h 27"/>
                <a:gd name="T12" fmla="*/ 27 w 27"/>
                <a:gd name="T13" fmla="*/ 9 h 27"/>
                <a:gd name="T14" fmla="*/ 21 w 27"/>
                <a:gd name="T15" fmla="*/ 2 h 27"/>
                <a:gd name="T16" fmla="*/ 11 w 27"/>
                <a:gd name="T17" fmla="*/ 0 h 27"/>
                <a:gd name="T18" fmla="*/ 17 w 27"/>
                <a:gd name="T19" fmla="*/ 9 h 27"/>
                <a:gd name="T20" fmla="*/ 18 w 27"/>
                <a:gd name="T21" fmla="*/ 15 h 27"/>
                <a:gd name="T22" fmla="*/ 11 w 27"/>
                <a:gd name="T23" fmla="*/ 19 h 27"/>
                <a:gd name="T24" fmla="*/ 7 w 27"/>
                <a:gd name="T25" fmla="*/ 13 h 27"/>
                <a:gd name="T26" fmla="*/ 8 w 27"/>
                <a:gd name="T27" fmla="*/ 8 h 27"/>
                <a:gd name="T28" fmla="*/ 4 w 27"/>
                <a:gd name="T29" fmla="*/ 3 h 27"/>
                <a:gd name="T30" fmla="*/ 4 w 27"/>
                <a:gd name="T3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27">
                  <a:moveTo>
                    <a:pt x="4" y="3"/>
                  </a:moveTo>
                  <a:lnTo>
                    <a:pt x="0" y="13"/>
                  </a:lnTo>
                  <a:lnTo>
                    <a:pt x="4" y="22"/>
                  </a:lnTo>
                  <a:lnTo>
                    <a:pt x="13" y="27"/>
                  </a:lnTo>
                  <a:lnTo>
                    <a:pt x="21" y="25"/>
                  </a:lnTo>
                  <a:lnTo>
                    <a:pt x="27" y="15"/>
                  </a:lnTo>
                  <a:lnTo>
                    <a:pt x="27" y="9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17" y="9"/>
                  </a:lnTo>
                  <a:lnTo>
                    <a:pt x="18" y="15"/>
                  </a:lnTo>
                  <a:lnTo>
                    <a:pt x="11" y="19"/>
                  </a:lnTo>
                  <a:lnTo>
                    <a:pt x="7" y="13"/>
                  </a:lnTo>
                  <a:lnTo>
                    <a:pt x="8" y="8"/>
                  </a:lnTo>
                  <a:lnTo>
                    <a:pt x="4" y="3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79" name="Freeform 1259">
              <a:extLst>
                <a:ext uri="{FF2B5EF4-FFF2-40B4-BE49-F238E27FC236}">
                  <a16:creationId xmlns:a16="http://schemas.microsoft.com/office/drawing/2014/main" id="{E7AA12CA-5B2B-41A0-90F2-F7EBE8F22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2467"/>
              <a:ext cx="79" cy="74"/>
            </a:xfrm>
            <a:custGeom>
              <a:avLst/>
              <a:gdLst>
                <a:gd name="T0" fmla="*/ 28 w 79"/>
                <a:gd name="T1" fmla="*/ 0 h 75"/>
                <a:gd name="T2" fmla="*/ 53 w 79"/>
                <a:gd name="T3" fmla="*/ 1 h 75"/>
                <a:gd name="T4" fmla="*/ 70 w 79"/>
                <a:gd name="T5" fmla="*/ 11 h 75"/>
                <a:gd name="T6" fmla="*/ 79 w 79"/>
                <a:gd name="T7" fmla="*/ 27 h 75"/>
                <a:gd name="T8" fmla="*/ 79 w 79"/>
                <a:gd name="T9" fmla="*/ 50 h 75"/>
                <a:gd name="T10" fmla="*/ 77 w 79"/>
                <a:gd name="T11" fmla="*/ 60 h 75"/>
                <a:gd name="T12" fmla="*/ 69 w 79"/>
                <a:gd name="T13" fmla="*/ 69 h 75"/>
                <a:gd name="T14" fmla="*/ 59 w 79"/>
                <a:gd name="T15" fmla="*/ 75 h 75"/>
                <a:gd name="T16" fmla="*/ 27 w 79"/>
                <a:gd name="T17" fmla="*/ 75 h 75"/>
                <a:gd name="T18" fmla="*/ 10 w 79"/>
                <a:gd name="T19" fmla="*/ 69 h 75"/>
                <a:gd name="T20" fmla="*/ 1 w 79"/>
                <a:gd name="T21" fmla="*/ 52 h 75"/>
                <a:gd name="T22" fmla="*/ 1 w 79"/>
                <a:gd name="T23" fmla="*/ 28 h 75"/>
                <a:gd name="T24" fmla="*/ 8 w 79"/>
                <a:gd name="T25" fmla="*/ 48 h 75"/>
                <a:gd name="T26" fmla="*/ 19 w 79"/>
                <a:gd name="T27" fmla="*/ 57 h 75"/>
                <a:gd name="T28" fmla="*/ 36 w 79"/>
                <a:gd name="T29" fmla="*/ 59 h 75"/>
                <a:gd name="T30" fmla="*/ 48 w 79"/>
                <a:gd name="T31" fmla="*/ 60 h 75"/>
                <a:gd name="T32" fmla="*/ 57 w 79"/>
                <a:gd name="T33" fmla="*/ 48 h 75"/>
                <a:gd name="T34" fmla="*/ 59 w 79"/>
                <a:gd name="T35" fmla="*/ 33 h 75"/>
                <a:gd name="T36" fmla="*/ 56 w 79"/>
                <a:gd name="T37" fmla="*/ 20 h 75"/>
                <a:gd name="T38" fmla="*/ 48 w 79"/>
                <a:gd name="T39" fmla="*/ 15 h 75"/>
                <a:gd name="T40" fmla="*/ 38 w 79"/>
                <a:gd name="T41" fmla="*/ 10 h 75"/>
                <a:gd name="T42" fmla="*/ 23 w 79"/>
                <a:gd name="T43" fmla="*/ 10 h 75"/>
                <a:gd name="T44" fmla="*/ 12 w 79"/>
                <a:gd name="T45" fmla="*/ 14 h 75"/>
                <a:gd name="T46" fmla="*/ 0 w 79"/>
                <a:gd name="T47" fmla="*/ 25 h 75"/>
                <a:gd name="T48" fmla="*/ 3 w 79"/>
                <a:gd name="T49" fmla="*/ 16 h 75"/>
                <a:gd name="T50" fmla="*/ 14 w 79"/>
                <a:gd name="T51" fmla="*/ 5 h 75"/>
                <a:gd name="T52" fmla="*/ 28 w 79"/>
                <a:gd name="T53" fmla="*/ 0 h 75"/>
                <a:gd name="T54" fmla="*/ 28 w 79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5">
                  <a:moveTo>
                    <a:pt x="28" y="0"/>
                  </a:moveTo>
                  <a:lnTo>
                    <a:pt x="53" y="1"/>
                  </a:lnTo>
                  <a:lnTo>
                    <a:pt x="70" y="11"/>
                  </a:lnTo>
                  <a:lnTo>
                    <a:pt x="79" y="27"/>
                  </a:lnTo>
                  <a:lnTo>
                    <a:pt x="79" y="50"/>
                  </a:lnTo>
                  <a:lnTo>
                    <a:pt x="77" y="60"/>
                  </a:lnTo>
                  <a:lnTo>
                    <a:pt x="69" y="69"/>
                  </a:lnTo>
                  <a:lnTo>
                    <a:pt x="59" y="75"/>
                  </a:lnTo>
                  <a:lnTo>
                    <a:pt x="27" y="75"/>
                  </a:lnTo>
                  <a:lnTo>
                    <a:pt x="10" y="69"/>
                  </a:lnTo>
                  <a:lnTo>
                    <a:pt x="1" y="52"/>
                  </a:lnTo>
                  <a:lnTo>
                    <a:pt x="1" y="28"/>
                  </a:lnTo>
                  <a:lnTo>
                    <a:pt x="8" y="48"/>
                  </a:lnTo>
                  <a:lnTo>
                    <a:pt x="19" y="57"/>
                  </a:lnTo>
                  <a:lnTo>
                    <a:pt x="36" y="59"/>
                  </a:lnTo>
                  <a:lnTo>
                    <a:pt x="48" y="60"/>
                  </a:lnTo>
                  <a:lnTo>
                    <a:pt x="57" y="48"/>
                  </a:lnTo>
                  <a:lnTo>
                    <a:pt x="59" y="33"/>
                  </a:lnTo>
                  <a:lnTo>
                    <a:pt x="56" y="20"/>
                  </a:lnTo>
                  <a:lnTo>
                    <a:pt x="48" y="15"/>
                  </a:lnTo>
                  <a:lnTo>
                    <a:pt x="38" y="10"/>
                  </a:lnTo>
                  <a:lnTo>
                    <a:pt x="23" y="10"/>
                  </a:lnTo>
                  <a:lnTo>
                    <a:pt x="12" y="14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14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0" name="Freeform 1260">
              <a:extLst>
                <a:ext uri="{FF2B5EF4-FFF2-40B4-BE49-F238E27FC236}">
                  <a16:creationId xmlns:a16="http://schemas.microsoft.com/office/drawing/2014/main" id="{45DE76F1-E34B-4CCB-B54B-7C5EF9828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6" y="2476"/>
              <a:ext cx="79" cy="74"/>
            </a:xfrm>
            <a:custGeom>
              <a:avLst/>
              <a:gdLst>
                <a:gd name="T0" fmla="*/ 28 w 80"/>
                <a:gd name="T1" fmla="*/ 0 h 74"/>
                <a:gd name="T2" fmla="*/ 53 w 80"/>
                <a:gd name="T3" fmla="*/ 1 h 74"/>
                <a:gd name="T4" fmla="*/ 71 w 80"/>
                <a:gd name="T5" fmla="*/ 11 h 74"/>
                <a:gd name="T6" fmla="*/ 80 w 80"/>
                <a:gd name="T7" fmla="*/ 26 h 74"/>
                <a:gd name="T8" fmla="*/ 78 w 80"/>
                <a:gd name="T9" fmla="*/ 48 h 74"/>
                <a:gd name="T10" fmla="*/ 77 w 80"/>
                <a:gd name="T11" fmla="*/ 58 h 74"/>
                <a:gd name="T12" fmla="*/ 69 w 80"/>
                <a:gd name="T13" fmla="*/ 68 h 74"/>
                <a:gd name="T14" fmla="*/ 60 w 80"/>
                <a:gd name="T15" fmla="*/ 74 h 74"/>
                <a:gd name="T16" fmla="*/ 28 w 80"/>
                <a:gd name="T17" fmla="*/ 74 h 74"/>
                <a:gd name="T18" fmla="*/ 10 w 80"/>
                <a:gd name="T19" fmla="*/ 68 h 74"/>
                <a:gd name="T20" fmla="*/ 1 w 80"/>
                <a:gd name="T21" fmla="*/ 52 h 74"/>
                <a:gd name="T22" fmla="*/ 1 w 80"/>
                <a:gd name="T23" fmla="*/ 28 h 74"/>
                <a:gd name="T24" fmla="*/ 7 w 80"/>
                <a:gd name="T25" fmla="*/ 47 h 74"/>
                <a:gd name="T26" fmla="*/ 18 w 80"/>
                <a:gd name="T27" fmla="*/ 56 h 74"/>
                <a:gd name="T28" fmla="*/ 37 w 80"/>
                <a:gd name="T29" fmla="*/ 58 h 74"/>
                <a:gd name="T30" fmla="*/ 48 w 80"/>
                <a:gd name="T31" fmla="*/ 58 h 74"/>
                <a:gd name="T32" fmla="*/ 57 w 80"/>
                <a:gd name="T33" fmla="*/ 47 h 74"/>
                <a:gd name="T34" fmla="*/ 59 w 80"/>
                <a:gd name="T35" fmla="*/ 32 h 74"/>
                <a:gd name="T36" fmla="*/ 56 w 80"/>
                <a:gd name="T37" fmla="*/ 20 h 74"/>
                <a:gd name="T38" fmla="*/ 49 w 80"/>
                <a:gd name="T39" fmla="*/ 13 h 74"/>
                <a:gd name="T40" fmla="*/ 39 w 80"/>
                <a:gd name="T41" fmla="*/ 10 h 74"/>
                <a:gd name="T42" fmla="*/ 22 w 80"/>
                <a:gd name="T43" fmla="*/ 9 h 74"/>
                <a:gd name="T44" fmla="*/ 11 w 80"/>
                <a:gd name="T45" fmla="*/ 12 h 74"/>
                <a:gd name="T46" fmla="*/ 0 w 80"/>
                <a:gd name="T47" fmla="*/ 23 h 74"/>
                <a:gd name="T48" fmla="*/ 4 w 80"/>
                <a:gd name="T49" fmla="*/ 15 h 74"/>
                <a:gd name="T50" fmla="*/ 15 w 80"/>
                <a:gd name="T51" fmla="*/ 3 h 74"/>
                <a:gd name="T52" fmla="*/ 28 w 80"/>
                <a:gd name="T53" fmla="*/ 0 h 74"/>
                <a:gd name="T54" fmla="*/ 28 w 80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74">
                  <a:moveTo>
                    <a:pt x="28" y="0"/>
                  </a:moveTo>
                  <a:lnTo>
                    <a:pt x="53" y="1"/>
                  </a:lnTo>
                  <a:lnTo>
                    <a:pt x="71" y="11"/>
                  </a:lnTo>
                  <a:lnTo>
                    <a:pt x="80" y="26"/>
                  </a:lnTo>
                  <a:lnTo>
                    <a:pt x="78" y="48"/>
                  </a:lnTo>
                  <a:lnTo>
                    <a:pt x="77" y="58"/>
                  </a:lnTo>
                  <a:lnTo>
                    <a:pt x="69" y="68"/>
                  </a:lnTo>
                  <a:lnTo>
                    <a:pt x="60" y="74"/>
                  </a:lnTo>
                  <a:lnTo>
                    <a:pt x="28" y="74"/>
                  </a:lnTo>
                  <a:lnTo>
                    <a:pt x="10" y="68"/>
                  </a:lnTo>
                  <a:lnTo>
                    <a:pt x="1" y="52"/>
                  </a:lnTo>
                  <a:lnTo>
                    <a:pt x="1" y="28"/>
                  </a:lnTo>
                  <a:lnTo>
                    <a:pt x="7" y="47"/>
                  </a:lnTo>
                  <a:lnTo>
                    <a:pt x="18" y="56"/>
                  </a:lnTo>
                  <a:lnTo>
                    <a:pt x="37" y="58"/>
                  </a:lnTo>
                  <a:lnTo>
                    <a:pt x="48" y="58"/>
                  </a:lnTo>
                  <a:lnTo>
                    <a:pt x="57" y="47"/>
                  </a:lnTo>
                  <a:lnTo>
                    <a:pt x="59" y="32"/>
                  </a:lnTo>
                  <a:lnTo>
                    <a:pt x="56" y="20"/>
                  </a:lnTo>
                  <a:lnTo>
                    <a:pt x="49" y="13"/>
                  </a:lnTo>
                  <a:lnTo>
                    <a:pt x="39" y="10"/>
                  </a:lnTo>
                  <a:lnTo>
                    <a:pt x="22" y="9"/>
                  </a:lnTo>
                  <a:lnTo>
                    <a:pt x="11" y="12"/>
                  </a:lnTo>
                  <a:lnTo>
                    <a:pt x="0" y="23"/>
                  </a:lnTo>
                  <a:lnTo>
                    <a:pt x="4" y="15"/>
                  </a:lnTo>
                  <a:lnTo>
                    <a:pt x="15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1" name="Freeform 1261">
              <a:extLst>
                <a:ext uri="{FF2B5EF4-FFF2-40B4-BE49-F238E27FC236}">
                  <a16:creationId xmlns:a16="http://schemas.microsoft.com/office/drawing/2014/main" id="{19DF7928-C2C2-4DF6-91EE-5895ABE7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484"/>
              <a:ext cx="79" cy="74"/>
            </a:xfrm>
            <a:custGeom>
              <a:avLst/>
              <a:gdLst>
                <a:gd name="T0" fmla="*/ 27 w 79"/>
                <a:gd name="T1" fmla="*/ 0 h 75"/>
                <a:gd name="T2" fmla="*/ 53 w 79"/>
                <a:gd name="T3" fmla="*/ 1 h 75"/>
                <a:gd name="T4" fmla="*/ 70 w 79"/>
                <a:gd name="T5" fmla="*/ 11 h 75"/>
                <a:gd name="T6" fmla="*/ 79 w 79"/>
                <a:gd name="T7" fmla="*/ 26 h 75"/>
                <a:gd name="T8" fmla="*/ 78 w 79"/>
                <a:gd name="T9" fmla="*/ 49 h 75"/>
                <a:gd name="T10" fmla="*/ 77 w 79"/>
                <a:gd name="T11" fmla="*/ 59 h 75"/>
                <a:gd name="T12" fmla="*/ 68 w 79"/>
                <a:gd name="T13" fmla="*/ 68 h 75"/>
                <a:gd name="T14" fmla="*/ 59 w 79"/>
                <a:gd name="T15" fmla="*/ 75 h 75"/>
                <a:gd name="T16" fmla="*/ 27 w 79"/>
                <a:gd name="T17" fmla="*/ 75 h 75"/>
                <a:gd name="T18" fmla="*/ 10 w 79"/>
                <a:gd name="T19" fmla="*/ 68 h 75"/>
                <a:gd name="T20" fmla="*/ 1 w 79"/>
                <a:gd name="T21" fmla="*/ 52 h 75"/>
                <a:gd name="T22" fmla="*/ 1 w 79"/>
                <a:gd name="T23" fmla="*/ 27 h 75"/>
                <a:gd name="T24" fmla="*/ 7 w 79"/>
                <a:gd name="T25" fmla="*/ 47 h 75"/>
                <a:gd name="T26" fmla="*/ 18 w 79"/>
                <a:gd name="T27" fmla="*/ 57 h 75"/>
                <a:gd name="T28" fmla="*/ 36 w 79"/>
                <a:gd name="T29" fmla="*/ 58 h 75"/>
                <a:gd name="T30" fmla="*/ 47 w 79"/>
                <a:gd name="T31" fmla="*/ 59 h 75"/>
                <a:gd name="T32" fmla="*/ 57 w 79"/>
                <a:gd name="T33" fmla="*/ 47 h 75"/>
                <a:gd name="T34" fmla="*/ 58 w 79"/>
                <a:gd name="T35" fmla="*/ 33 h 75"/>
                <a:gd name="T36" fmla="*/ 56 w 79"/>
                <a:gd name="T37" fmla="*/ 21 h 75"/>
                <a:gd name="T38" fmla="*/ 48 w 79"/>
                <a:gd name="T39" fmla="*/ 14 h 75"/>
                <a:gd name="T40" fmla="*/ 38 w 79"/>
                <a:gd name="T41" fmla="*/ 10 h 75"/>
                <a:gd name="T42" fmla="*/ 22 w 79"/>
                <a:gd name="T43" fmla="*/ 10 h 75"/>
                <a:gd name="T44" fmla="*/ 11 w 79"/>
                <a:gd name="T45" fmla="*/ 13 h 75"/>
                <a:gd name="T46" fmla="*/ 0 w 79"/>
                <a:gd name="T47" fmla="*/ 24 h 75"/>
                <a:gd name="T48" fmla="*/ 3 w 79"/>
                <a:gd name="T49" fmla="*/ 15 h 75"/>
                <a:gd name="T50" fmla="*/ 14 w 79"/>
                <a:gd name="T51" fmla="*/ 4 h 75"/>
                <a:gd name="T52" fmla="*/ 27 w 79"/>
                <a:gd name="T53" fmla="*/ 0 h 75"/>
                <a:gd name="T54" fmla="*/ 27 w 79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5">
                  <a:moveTo>
                    <a:pt x="27" y="0"/>
                  </a:moveTo>
                  <a:lnTo>
                    <a:pt x="53" y="1"/>
                  </a:lnTo>
                  <a:lnTo>
                    <a:pt x="70" y="11"/>
                  </a:lnTo>
                  <a:lnTo>
                    <a:pt x="79" y="26"/>
                  </a:lnTo>
                  <a:lnTo>
                    <a:pt x="78" y="49"/>
                  </a:lnTo>
                  <a:lnTo>
                    <a:pt x="77" y="59"/>
                  </a:lnTo>
                  <a:lnTo>
                    <a:pt x="68" y="68"/>
                  </a:lnTo>
                  <a:lnTo>
                    <a:pt x="59" y="75"/>
                  </a:lnTo>
                  <a:lnTo>
                    <a:pt x="27" y="75"/>
                  </a:lnTo>
                  <a:lnTo>
                    <a:pt x="10" y="68"/>
                  </a:lnTo>
                  <a:lnTo>
                    <a:pt x="1" y="52"/>
                  </a:lnTo>
                  <a:lnTo>
                    <a:pt x="1" y="27"/>
                  </a:lnTo>
                  <a:lnTo>
                    <a:pt x="7" y="47"/>
                  </a:lnTo>
                  <a:lnTo>
                    <a:pt x="18" y="57"/>
                  </a:lnTo>
                  <a:lnTo>
                    <a:pt x="36" y="58"/>
                  </a:lnTo>
                  <a:lnTo>
                    <a:pt x="47" y="59"/>
                  </a:lnTo>
                  <a:lnTo>
                    <a:pt x="57" y="47"/>
                  </a:lnTo>
                  <a:lnTo>
                    <a:pt x="58" y="33"/>
                  </a:lnTo>
                  <a:lnTo>
                    <a:pt x="56" y="21"/>
                  </a:lnTo>
                  <a:lnTo>
                    <a:pt x="48" y="14"/>
                  </a:lnTo>
                  <a:lnTo>
                    <a:pt x="38" y="10"/>
                  </a:lnTo>
                  <a:lnTo>
                    <a:pt x="22" y="10"/>
                  </a:lnTo>
                  <a:lnTo>
                    <a:pt x="11" y="1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14" y="4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2" name="Freeform 1262">
              <a:extLst>
                <a:ext uri="{FF2B5EF4-FFF2-40B4-BE49-F238E27FC236}">
                  <a16:creationId xmlns:a16="http://schemas.microsoft.com/office/drawing/2014/main" id="{0C8361F6-3BF6-4C0A-A826-6827A026A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0" y="2607"/>
              <a:ext cx="79" cy="74"/>
            </a:xfrm>
            <a:custGeom>
              <a:avLst/>
              <a:gdLst>
                <a:gd name="T0" fmla="*/ 27 w 79"/>
                <a:gd name="T1" fmla="*/ 0 h 75"/>
                <a:gd name="T2" fmla="*/ 52 w 79"/>
                <a:gd name="T3" fmla="*/ 1 h 75"/>
                <a:gd name="T4" fmla="*/ 70 w 79"/>
                <a:gd name="T5" fmla="*/ 11 h 75"/>
                <a:gd name="T6" fmla="*/ 79 w 79"/>
                <a:gd name="T7" fmla="*/ 27 h 75"/>
                <a:gd name="T8" fmla="*/ 78 w 79"/>
                <a:gd name="T9" fmla="*/ 50 h 75"/>
                <a:gd name="T10" fmla="*/ 77 w 79"/>
                <a:gd name="T11" fmla="*/ 60 h 75"/>
                <a:gd name="T12" fmla="*/ 68 w 79"/>
                <a:gd name="T13" fmla="*/ 69 h 75"/>
                <a:gd name="T14" fmla="*/ 59 w 79"/>
                <a:gd name="T15" fmla="*/ 75 h 75"/>
                <a:gd name="T16" fmla="*/ 26 w 79"/>
                <a:gd name="T17" fmla="*/ 75 h 75"/>
                <a:gd name="T18" fmla="*/ 10 w 79"/>
                <a:gd name="T19" fmla="*/ 69 h 75"/>
                <a:gd name="T20" fmla="*/ 0 w 79"/>
                <a:gd name="T21" fmla="*/ 52 h 75"/>
                <a:gd name="T22" fmla="*/ 0 w 79"/>
                <a:gd name="T23" fmla="*/ 28 h 75"/>
                <a:gd name="T24" fmla="*/ 6 w 79"/>
                <a:gd name="T25" fmla="*/ 48 h 75"/>
                <a:gd name="T26" fmla="*/ 17 w 79"/>
                <a:gd name="T27" fmla="*/ 56 h 75"/>
                <a:gd name="T28" fmla="*/ 36 w 79"/>
                <a:gd name="T29" fmla="*/ 59 h 75"/>
                <a:gd name="T30" fmla="*/ 47 w 79"/>
                <a:gd name="T31" fmla="*/ 60 h 75"/>
                <a:gd name="T32" fmla="*/ 56 w 79"/>
                <a:gd name="T33" fmla="*/ 48 h 75"/>
                <a:gd name="T34" fmla="*/ 58 w 79"/>
                <a:gd name="T35" fmla="*/ 33 h 75"/>
                <a:gd name="T36" fmla="*/ 56 w 79"/>
                <a:gd name="T37" fmla="*/ 20 h 75"/>
                <a:gd name="T38" fmla="*/ 48 w 79"/>
                <a:gd name="T39" fmla="*/ 15 h 75"/>
                <a:gd name="T40" fmla="*/ 38 w 79"/>
                <a:gd name="T41" fmla="*/ 10 h 75"/>
                <a:gd name="T42" fmla="*/ 22 w 79"/>
                <a:gd name="T43" fmla="*/ 9 h 75"/>
                <a:gd name="T44" fmla="*/ 11 w 79"/>
                <a:gd name="T45" fmla="*/ 13 h 75"/>
                <a:gd name="T46" fmla="*/ 0 w 79"/>
                <a:gd name="T47" fmla="*/ 24 h 75"/>
                <a:gd name="T48" fmla="*/ 3 w 79"/>
                <a:gd name="T49" fmla="*/ 16 h 75"/>
                <a:gd name="T50" fmla="*/ 14 w 79"/>
                <a:gd name="T51" fmla="*/ 3 h 75"/>
                <a:gd name="T52" fmla="*/ 27 w 79"/>
                <a:gd name="T53" fmla="*/ 0 h 75"/>
                <a:gd name="T54" fmla="*/ 27 w 79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5">
                  <a:moveTo>
                    <a:pt x="27" y="0"/>
                  </a:moveTo>
                  <a:lnTo>
                    <a:pt x="52" y="1"/>
                  </a:lnTo>
                  <a:lnTo>
                    <a:pt x="70" y="11"/>
                  </a:lnTo>
                  <a:lnTo>
                    <a:pt x="79" y="27"/>
                  </a:lnTo>
                  <a:lnTo>
                    <a:pt x="78" y="50"/>
                  </a:lnTo>
                  <a:lnTo>
                    <a:pt x="77" y="60"/>
                  </a:lnTo>
                  <a:lnTo>
                    <a:pt x="68" y="69"/>
                  </a:lnTo>
                  <a:lnTo>
                    <a:pt x="59" y="75"/>
                  </a:lnTo>
                  <a:lnTo>
                    <a:pt x="26" y="75"/>
                  </a:lnTo>
                  <a:lnTo>
                    <a:pt x="10" y="69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6" y="48"/>
                  </a:lnTo>
                  <a:lnTo>
                    <a:pt x="17" y="56"/>
                  </a:lnTo>
                  <a:lnTo>
                    <a:pt x="36" y="59"/>
                  </a:lnTo>
                  <a:lnTo>
                    <a:pt x="47" y="60"/>
                  </a:lnTo>
                  <a:lnTo>
                    <a:pt x="56" y="48"/>
                  </a:lnTo>
                  <a:lnTo>
                    <a:pt x="58" y="33"/>
                  </a:lnTo>
                  <a:lnTo>
                    <a:pt x="56" y="20"/>
                  </a:lnTo>
                  <a:lnTo>
                    <a:pt x="48" y="15"/>
                  </a:lnTo>
                  <a:lnTo>
                    <a:pt x="38" y="10"/>
                  </a:lnTo>
                  <a:lnTo>
                    <a:pt x="22" y="9"/>
                  </a:lnTo>
                  <a:lnTo>
                    <a:pt x="11" y="13"/>
                  </a:lnTo>
                  <a:lnTo>
                    <a:pt x="0" y="24"/>
                  </a:lnTo>
                  <a:lnTo>
                    <a:pt x="3" y="16"/>
                  </a:lnTo>
                  <a:lnTo>
                    <a:pt x="14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3" name="Freeform 1263">
              <a:extLst>
                <a:ext uri="{FF2B5EF4-FFF2-40B4-BE49-F238E27FC236}">
                  <a16:creationId xmlns:a16="http://schemas.microsoft.com/office/drawing/2014/main" id="{4A1BE99C-339A-46EB-B937-63ECD647F8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734"/>
              <a:ext cx="83" cy="74"/>
            </a:xfrm>
            <a:custGeom>
              <a:avLst/>
              <a:gdLst>
                <a:gd name="T0" fmla="*/ 28 w 80"/>
                <a:gd name="T1" fmla="*/ 0 h 75"/>
                <a:gd name="T2" fmla="*/ 52 w 80"/>
                <a:gd name="T3" fmla="*/ 1 h 75"/>
                <a:gd name="T4" fmla="*/ 71 w 80"/>
                <a:gd name="T5" fmla="*/ 11 h 75"/>
                <a:gd name="T6" fmla="*/ 80 w 80"/>
                <a:gd name="T7" fmla="*/ 26 h 75"/>
                <a:gd name="T8" fmla="*/ 78 w 80"/>
                <a:gd name="T9" fmla="*/ 49 h 75"/>
                <a:gd name="T10" fmla="*/ 76 w 80"/>
                <a:gd name="T11" fmla="*/ 59 h 75"/>
                <a:gd name="T12" fmla="*/ 69 w 80"/>
                <a:gd name="T13" fmla="*/ 68 h 75"/>
                <a:gd name="T14" fmla="*/ 60 w 80"/>
                <a:gd name="T15" fmla="*/ 75 h 75"/>
                <a:gd name="T16" fmla="*/ 27 w 80"/>
                <a:gd name="T17" fmla="*/ 75 h 75"/>
                <a:gd name="T18" fmla="*/ 10 w 80"/>
                <a:gd name="T19" fmla="*/ 68 h 75"/>
                <a:gd name="T20" fmla="*/ 0 w 80"/>
                <a:gd name="T21" fmla="*/ 52 h 75"/>
                <a:gd name="T22" fmla="*/ 0 w 80"/>
                <a:gd name="T23" fmla="*/ 27 h 75"/>
                <a:gd name="T24" fmla="*/ 7 w 80"/>
                <a:gd name="T25" fmla="*/ 47 h 75"/>
                <a:gd name="T26" fmla="*/ 18 w 80"/>
                <a:gd name="T27" fmla="*/ 56 h 75"/>
                <a:gd name="T28" fmla="*/ 35 w 80"/>
                <a:gd name="T29" fmla="*/ 58 h 75"/>
                <a:gd name="T30" fmla="*/ 48 w 80"/>
                <a:gd name="T31" fmla="*/ 59 h 75"/>
                <a:gd name="T32" fmla="*/ 56 w 80"/>
                <a:gd name="T33" fmla="*/ 47 h 75"/>
                <a:gd name="T34" fmla="*/ 59 w 80"/>
                <a:gd name="T35" fmla="*/ 33 h 75"/>
                <a:gd name="T36" fmla="*/ 56 w 80"/>
                <a:gd name="T37" fmla="*/ 20 h 75"/>
                <a:gd name="T38" fmla="*/ 49 w 80"/>
                <a:gd name="T39" fmla="*/ 14 h 75"/>
                <a:gd name="T40" fmla="*/ 39 w 80"/>
                <a:gd name="T41" fmla="*/ 10 h 75"/>
                <a:gd name="T42" fmla="*/ 22 w 80"/>
                <a:gd name="T43" fmla="*/ 9 h 75"/>
                <a:gd name="T44" fmla="*/ 11 w 80"/>
                <a:gd name="T45" fmla="*/ 13 h 75"/>
                <a:gd name="T46" fmla="*/ 0 w 80"/>
                <a:gd name="T47" fmla="*/ 24 h 75"/>
                <a:gd name="T48" fmla="*/ 3 w 80"/>
                <a:gd name="T49" fmla="*/ 15 h 75"/>
                <a:gd name="T50" fmla="*/ 15 w 80"/>
                <a:gd name="T51" fmla="*/ 4 h 75"/>
                <a:gd name="T52" fmla="*/ 28 w 80"/>
                <a:gd name="T53" fmla="*/ 0 h 75"/>
                <a:gd name="T54" fmla="*/ 28 w 80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75">
                  <a:moveTo>
                    <a:pt x="28" y="0"/>
                  </a:moveTo>
                  <a:lnTo>
                    <a:pt x="52" y="1"/>
                  </a:lnTo>
                  <a:lnTo>
                    <a:pt x="71" y="11"/>
                  </a:lnTo>
                  <a:lnTo>
                    <a:pt x="80" y="26"/>
                  </a:lnTo>
                  <a:lnTo>
                    <a:pt x="78" y="49"/>
                  </a:lnTo>
                  <a:lnTo>
                    <a:pt x="76" y="59"/>
                  </a:lnTo>
                  <a:lnTo>
                    <a:pt x="69" y="68"/>
                  </a:lnTo>
                  <a:lnTo>
                    <a:pt x="60" y="75"/>
                  </a:lnTo>
                  <a:lnTo>
                    <a:pt x="27" y="75"/>
                  </a:lnTo>
                  <a:lnTo>
                    <a:pt x="10" y="68"/>
                  </a:lnTo>
                  <a:lnTo>
                    <a:pt x="0" y="52"/>
                  </a:lnTo>
                  <a:lnTo>
                    <a:pt x="0" y="27"/>
                  </a:lnTo>
                  <a:lnTo>
                    <a:pt x="7" y="47"/>
                  </a:lnTo>
                  <a:lnTo>
                    <a:pt x="18" y="56"/>
                  </a:lnTo>
                  <a:lnTo>
                    <a:pt x="35" y="58"/>
                  </a:lnTo>
                  <a:lnTo>
                    <a:pt x="48" y="59"/>
                  </a:lnTo>
                  <a:lnTo>
                    <a:pt x="56" y="47"/>
                  </a:lnTo>
                  <a:lnTo>
                    <a:pt x="59" y="33"/>
                  </a:lnTo>
                  <a:lnTo>
                    <a:pt x="56" y="20"/>
                  </a:lnTo>
                  <a:lnTo>
                    <a:pt x="49" y="14"/>
                  </a:lnTo>
                  <a:lnTo>
                    <a:pt x="39" y="10"/>
                  </a:lnTo>
                  <a:lnTo>
                    <a:pt x="22" y="9"/>
                  </a:lnTo>
                  <a:lnTo>
                    <a:pt x="11" y="1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15" y="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4" name="Freeform 1264">
              <a:extLst>
                <a:ext uri="{FF2B5EF4-FFF2-40B4-BE49-F238E27FC236}">
                  <a16:creationId xmlns:a16="http://schemas.microsoft.com/office/drawing/2014/main" id="{36989923-AD2B-4798-A08F-96DBCAE53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2861"/>
              <a:ext cx="79" cy="74"/>
            </a:xfrm>
            <a:custGeom>
              <a:avLst/>
              <a:gdLst>
                <a:gd name="T0" fmla="*/ 27 w 79"/>
                <a:gd name="T1" fmla="*/ 0 h 74"/>
                <a:gd name="T2" fmla="*/ 53 w 79"/>
                <a:gd name="T3" fmla="*/ 1 h 74"/>
                <a:gd name="T4" fmla="*/ 70 w 79"/>
                <a:gd name="T5" fmla="*/ 11 h 74"/>
                <a:gd name="T6" fmla="*/ 79 w 79"/>
                <a:gd name="T7" fmla="*/ 26 h 74"/>
                <a:gd name="T8" fmla="*/ 79 w 79"/>
                <a:gd name="T9" fmla="*/ 48 h 74"/>
                <a:gd name="T10" fmla="*/ 77 w 79"/>
                <a:gd name="T11" fmla="*/ 58 h 74"/>
                <a:gd name="T12" fmla="*/ 69 w 79"/>
                <a:gd name="T13" fmla="*/ 68 h 74"/>
                <a:gd name="T14" fmla="*/ 59 w 79"/>
                <a:gd name="T15" fmla="*/ 74 h 74"/>
                <a:gd name="T16" fmla="*/ 27 w 79"/>
                <a:gd name="T17" fmla="*/ 74 h 74"/>
                <a:gd name="T18" fmla="*/ 10 w 79"/>
                <a:gd name="T19" fmla="*/ 68 h 74"/>
                <a:gd name="T20" fmla="*/ 1 w 79"/>
                <a:gd name="T21" fmla="*/ 52 h 74"/>
                <a:gd name="T22" fmla="*/ 1 w 79"/>
                <a:gd name="T23" fmla="*/ 27 h 74"/>
                <a:gd name="T24" fmla="*/ 7 w 79"/>
                <a:gd name="T25" fmla="*/ 47 h 74"/>
                <a:gd name="T26" fmla="*/ 17 w 79"/>
                <a:gd name="T27" fmla="*/ 56 h 74"/>
                <a:gd name="T28" fmla="*/ 36 w 79"/>
                <a:gd name="T29" fmla="*/ 58 h 74"/>
                <a:gd name="T30" fmla="*/ 48 w 79"/>
                <a:gd name="T31" fmla="*/ 58 h 74"/>
                <a:gd name="T32" fmla="*/ 57 w 79"/>
                <a:gd name="T33" fmla="*/ 47 h 74"/>
                <a:gd name="T34" fmla="*/ 58 w 79"/>
                <a:gd name="T35" fmla="*/ 33 h 74"/>
                <a:gd name="T36" fmla="*/ 56 w 79"/>
                <a:gd name="T37" fmla="*/ 20 h 74"/>
                <a:gd name="T38" fmla="*/ 48 w 79"/>
                <a:gd name="T39" fmla="*/ 13 h 74"/>
                <a:gd name="T40" fmla="*/ 38 w 79"/>
                <a:gd name="T41" fmla="*/ 10 h 74"/>
                <a:gd name="T42" fmla="*/ 22 w 79"/>
                <a:gd name="T43" fmla="*/ 9 h 74"/>
                <a:gd name="T44" fmla="*/ 12 w 79"/>
                <a:gd name="T45" fmla="*/ 12 h 74"/>
                <a:gd name="T46" fmla="*/ 0 w 79"/>
                <a:gd name="T47" fmla="*/ 23 h 74"/>
                <a:gd name="T48" fmla="*/ 3 w 79"/>
                <a:gd name="T49" fmla="*/ 15 h 74"/>
                <a:gd name="T50" fmla="*/ 14 w 79"/>
                <a:gd name="T51" fmla="*/ 3 h 74"/>
                <a:gd name="T52" fmla="*/ 27 w 79"/>
                <a:gd name="T53" fmla="*/ 0 h 74"/>
                <a:gd name="T54" fmla="*/ 27 w 79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4">
                  <a:moveTo>
                    <a:pt x="27" y="0"/>
                  </a:moveTo>
                  <a:lnTo>
                    <a:pt x="53" y="1"/>
                  </a:lnTo>
                  <a:lnTo>
                    <a:pt x="70" y="11"/>
                  </a:lnTo>
                  <a:lnTo>
                    <a:pt x="79" y="26"/>
                  </a:lnTo>
                  <a:lnTo>
                    <a:pt x="79" y="48"/>
                  </a:lnTo>
                  <a:lnTo>
                    <a:pt x="77" y="58"/>
                  </a:lnTo>
                  <a:lnTo>
                    <a:pt x="69" y="68"/>
                  </a:lnTo>
                  <a:lnTo>
                    <a:pt x="59" y="74"/>
                  </a:lnTo>
                  <a:lnTo>
                    <a:pt x="27" y="74"/>
                  </a:lnTo>
                  <a:lnTo>
                    <a:pt x="10" y="68"/>
                  </a:lnTo>
                  <a:lnTo>
                    <a:pt x="1" y="52"/>
                  </a:lnTo>
                  <a:lnTo>
                    <a:pt x="1" y="27"/>
                  </a:lnTo>
                  <a:lnTo>
                    <a:pt x="7" y="47"/>
                  </a:lnTo>
                  <a:lnTo>
                    <a:pt x="17" y="56"/>
                  </a:lnTo>
                  <a:lnTo>
                    <a:pt x="36" y="58"/>
                  </a:lnTo>
                  <a:lnTo>
                    <a:pt x="48" y="58"/>
                  </a:lnTo>
                  <a:lnTo>
                    <a:pt x="57" y="47"/>
                  </a:lnTo>
                  <a:lnTo>
                    <a:pt x="58" y="33"/>
                  </a:lnTo>
                  <a:lnTo>
                    <a:pt x="56" y="20"/>
                  </a:lnTo>
                  <a:lnTo>
                    <a:pt x="48" y="13"/>
                  </a:lnTo>
                  <a:lnTo>
                    <a:pt x="38" y="10"/>
                  </a:lnTo>
                  <a:lnTo>
                    <a:pt x="22" y="9"/>
                  </a:lnTo>
                  <a:lnTo>
                    <a:pt x="12" y="1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4" y="3"/>
                  </a:lnTo>
                  <a:lnTo>
                    <a:pt x="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5" name="Freeform 1265">
              <a:extLst>
                <a:ext uri="{FF2B5EF4-FFF2-40B4-BE49-F238E27FC236}">
                  <a16:creationId xmlns:a16="http://schemas.microsoft.com/office/drawing/2014/main" id="{DEF8EC28-A5FC-4FA9-8D85-413054DCF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598"/>
              <a:ext cx="83" cy="79"/>
            </a:xfrm>
            <a:custGeom>
              <a:avLst/>
              <a:gdLst>
                <a:gd name="T0" fmla="*/ 29 w 81"/>
                <a:gd name="T1" fmla="*/ 0 h 75"/>
                <a:gd name="T2" fmla="*/ 53 w 81"/>
                <a:gd name="T3" fmla="*/ 1 h 75"/>
                <a:gd name="T4" fmla="*/ 71 w 81"/>
                <a:gd name="T5" fmla="*/ 11 h 75"/>
                <a:gd name="T6" fmla="*/ 81 w 81"/>
                <a:gd name="T7" fmla="*/ 26 h 75"/>
                <a:gd name="T8" fmla="*/ 80 w 81"/>
                <a:gd name="T9" fmla="*/ 49 h 75"/>
                <a:gd name="T10" fmla="*/ 78 w 81"/>
                <a:gd name="T11" fmla="*/ 59 h 75"/>
                <a:gd name="T12" fmla="*/ 70 w 81"/>
                <a:gd name="T13" fmla="*/ 68 h 75"/>
                <a:gd name="T14" fmla="*/ 61 w 81"/>
                <a:gd name="T15" fmla="*/ 75 h 75"/>
                <a:gd name="T16" fmla="*/ 28 w 81"/>
                <a:gd name="T17" fmla="*/ 75 h 75"/>
                <a:gd name="T18" fmla="*/ 10 w 81"/>
                <a:gd name="T19" fmla="*/ 68 h 75"/>
                <a:gd name="T20" fmla="*/ 1 w 81"/>
                <a:gd name="T21" fmla="*/ 51 h 75"/>
                <a:gd name="T22" fmla="*/ 1 w 81"/>
                <a:gd name="T23" fmla="*/ 27 h 75"/>
                <a:gd name="T24" fmla="*/ 8 w 81"/>
                <a:gd name="T25" fmla="*/ 47 h 75"/>
                <a:gd name="T26" fmla="*/ 19 w 81"/>
                <a:gd name="T27" fmla="*/ 56 h 75"/>
                <a:gd name="T28" fmla="*/ 37 w 81"/>
                <a:gd name="T29" fmla="*/ 58 h 75"/>
                <a:gd name="T30" fmla="*/ 49 w 81"/>
                <a:gd name="T31" fmla="*/ 59 h 75"/>
                <a:gd name="T32" fmla="*/ 58 w 81"/>
                <a:gd name="T33" fmla="*/ 47 h 75"/>
                <a:gd name="T34" fmla="*/ 60 w 81"/>
                <a:gd name="T35" fmla="*/ 33 h 75"/>
                <a:gd name="T36" fmla="*/ 57 w 81"/>
                <a:gd name="T37" fmla="*/ 19 h 75"/>
                <a:gd name="T38" fmla="*/ 50 w 81"/>
                <a:gd name="T39" fmla="*/ 14 h 75"/>
                <a:gd name="T40" fmla="*/ 40 w 81"/>
                <a:gd name="T41" fmla="*/ 9 h 75"/>
                <a:gd name="T42" fmla="*/ 24 w 81"/>
                <a:gd name="T43" fmla="*/ 8 h 75"/>
                <a:gd name="T44" fmla="*/ 13 w 81"/>
                <a:gd name="T45" fmla="*/ 13 h 75"/>
                <a:gd name="T46" fmla="*/ 0 w 81"/>
                <a:gd name="T47" fmla="*/ 24 h 75"/>
                <a:gd name="T48" fmla="*/ 5 w 81"/>
                <a:gd name="T49" fmla="*/ 15 h 75"/>
                <a:gd name="T50" fmla="*/ 15 w 81"/>
                <a:gd name="T51" fmla="*/ 3 h 75"/>
                <a:gd name="T52" fmla="*/ 29 w 81"/>
                <a:gd name="T53" fmla="*/ 0 h 75"/>
                <a:gd name="T54" fmla="*/ 29 w 81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75">
                  <a:moveTo>
                    <a:pt x="29" y="0"/>
                  </a:moveTo>
                  <a:lnTo>
                    <a:pt x="53" y="1"/>
                  </a:lnTo>
                  <a:lnTo>
                    <a:pt x="71" y="11"/>
                  </a:lnTo>
                  <a:lnTo>
                    <a:pt x="81" y="26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0" y="68"/>
                  </a:lnTo>
                  <a:lnTo>
                    <a:pt x="61" y="75"/>
                  </a:lnTo>
                  <a:lnTo>
                    <a:pt x="28" y="75"/>
                  </a:lnTo>
                  <a:lnTo>
                    <a:pt x="10" y="68"/>
                  </a:lnTo>
                  <a:lnTo>
                    <a:pt x="1" y="51"/>
                  </a:lnTo>
                  <a:lnTo>
                    <a:pt x="1" y="27"/>
                  </a:lnTo>
                  <a:lnTo>
                    <a:pt x="8" y="47"/>
                  </a:lnTo>
                  <a:lnTo>
                    <a:pt x="19" y="56"/>
                  </a:lnTo>
                  <a:lnTo>
                    <a:pt x="37" y="58"/>
                  </a:lnTo>
                  <a:lnTo>
                    <a:pt x="49" y="59"/>
                  </a:lnTo>
                  <a:lnTo>
                    <a:pt x="58" y="47"/>
                  </a:lnTo>
                  <a:lnTo>
                    <a:pt x="60" y="33"/>
                  </a:lnTo>
                  <a:lnTo>
                    <a:pt x="57" y="19"/>
                  </a:lnTo>
                  <a:lnTo>
                    <a:pt x="50" y="14"/>
                  </a:lnTo>
                  <a:lnTo>
                    <a:pt x="40" y="9"/>
                  </a:lnTo>
                  <a:lnTo>
                    <a:pt x="24" y="8"/>
                  </a:lnTo>
                  <a:lnTo>
                    <a:pt x="13" y="13"/>
                  </a:lnTo>
                  <a:lnTo>
                    <a:pt x="0" y="24"/>
                  </a:lnTo>
                  <a:lnTo>
                    <a:pt x="5" y="15"/>
                  </a:lnTo>
                  <a:lnTo>
                    <a:pt x="15" y="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6" name="Freeform 1266">
              <a:extLst>
                <a:ext uri="{FF2B5EF4-FFF2-40B4-BE49-F238E27FC236}">
                  <a16:creationId xmlns:a16="http://schemas.microsoft.com/office/drawing/2014/main" id="{4267F590-7842-4AD7-9FED-FD73B06E1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594"/>
              <a:ext cx="83" cy="74"/>
            </a:xfrm>
            <a:custGeom>
              <a:avLst/>
              <a:gdLst>
                <a:gd name="T0" fmla="*/ 29 w 81"/>
                <a:gd name="T1" fmla="*/ 0 h 74"/>
                <a:gd name="T2" fmla="*/ 53 w 81"/>
                <a:gd name="T3" fmla="*/ 0 h 74"/>
                <a:gd name="T4" fmla="*/ 72 w 81"/>
                <a:gd name="T5" fmla="*/ 11 h 74"/>
                <a:gd name="T6" fmla="*/ 81 w 81"/>
                <a:gd name="T7" fmla="*/ 27 h 74"/>
                <a:gd name="T8" fmla="*/ 79 w 81"/>
                <a:gd name="T9" fmla="*/ 49 h 74"/>
                <a:gd name="T10" fmla="*/ 77 w 81"/>
                <a:gd name="T11" fmla="*/ 59 h 74"/>
                <a:gd name="T12" fmla="*/ 70 w 81"/>
                <a:gd name="T13" fmla="*/ 68 h 74"/>
                <a:gd name="T14" fmla="*/ 61 w 81"/>
                <a:gd name="T15" fmla="*/ 74 h 74"/>
                <a:gd name="T16" fmla="*/ 28 w 81"/>
                <a:gd name="T17" fmla="*/ 74 h 74"/>
                <a:gd name="T18" fmla="*/ 11 w 81"/>
                <a:gd name="T19" fmla="*/ 68 h 74"/>
                <a:gd name="T20" fmla="*/ 1 w 81"/>
                <a:gd name="T21" fmla="*/ 52 h 74"/>
                <a:gd name="T22" fmla="*/ 1 w 81"/>
                <a:gd name="T23" fmla="*/ 27 h 74"/>
                <a:gd name="T24" fmla="*/ 8 w 81"/>
                <a:gd name="T25" fmla="*/ 46 h 74"/>
                <a:gd name="T26" fmla="*/ 19 w 81"/>
                <a:gd name="T27" fmla="*/ 56 h 74"/>
                <a:gd name="T28" fmla="*/ 36 w 81"/>
                <a:gd name="T29" fmla="*/ 57 h 74"/>
                <a:gd name="T30" fmla="*/ 49 w 81"/>
                <a:gd name="T31" fmla="*/ 59 h 74"/>
                <a:gd name="T32" fmla="*/ 57 w 81"/>
                <a:gd name="T33" fmla="*/ 46 h 74"/>
                <a:gd name="T34" fmla="*/ 60 w 81"/>
                <a:gd name="T35" fmla="*/ 32 h 74"/>
                <a:gd name="T36" fmla="*/ 56 w 81"/>
                <a:gd name="T37" fmla="*/ 20 h 74"/>
                <a:gd name="T38" fmla="*/ 50 w 81"/>
                <a:gd name="T39" fmla="*/ 13 h 74"/>
                <a:gd name="T40" fmla="*/ 40 w 81"/>
                <a:gd name="T41" fmla="*/ 10 h 74"/>
                <a:gd name="T42" fmla="*/ 23 w 81"/>
                <a:gd name="T43" fmla="*/ 9 h 74"/>
                <a:gd name="T44" fmla="*/ 12 w 81"/>
                <a:gd name="T45" fmla="*/ 12 h 74"/>
                <a:gd name="T46" fmla="*/ 0 w 81"/>
                <a:gd name="T47" fmla="*/ 23 h 74"/>
                <a:gd name="T48" fmla="*/ 4 w 81"/>
                <a:gd name="T49" fmla="*/ 16 h 74"/>
                <a:gd name="T50" fmla="*/ 16 w 81"/>
                <a:gd name="T51" fmla="*/ 3 h 74"/>
                <a:gd name="T52" fmla="*/ 29 w 81"/>
                <a:gd name="T53" fmla="*/ 0 h 74"/>
                <a:gd name="T54" fmla="*/ 29 w 81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74">
                  <a:moveTo>
                    <a:pt x="29" y="0"/>
                  </a:moveTo>
                  <a:lnTo>
                    <a:pt x="53" y="0"/>
                  </a:lnTo>
                  <a:lnTo>
                    <a:pt x="72" y="11"/>
                  </a:lnTo>
                  <a:lnTo>
                    <a:pt x="81" y="27"/>
                  </a:lnTo>
                  <a:lnTo>
                    <a:pt x="79" y="49"/>
                  </a:lnTo>
                  <a:lnTo>
                    <a:pt x="77" y="59"/>
                  </a:lnTo>
                  <a:lnTo>
                    <a:pt x="70" y="68"/>
                  </a:lnTo>
                  <a:lnTo>
                    <a:pt x="61" y="74"/>
                  </a:lnTo>
                  <a:lnTo>
                    <a:pt x="28" y="74"/>
                  </a:lnTo>
                  <a:lnTo>
                    <a:pt x="11" y="68"/>
                  </a:lnTo>
                  <a:lnTo>
                    <a:pt x="1" y="52"/>
                  </a:lnTo>
                  <a:lnTo>
                    <a:pt x="1" y="27"/>
                  </a:lnTo>
                  <a:lnTo>
                    <a:pt x="8" y="46"/>
                  </a:lnTo>
                  <a:lnTo>
                    <a:pt x="19" y="56"/>
                  </a:lnTo>
                  <a:lnTo>
                    <a:pt x="36" y="57"/>
                  </a:lnTo>
                  <a:lnTo>
                    <a:pt x="49" y="59"/>
                  </a:lnTo>
                  <a:lnTo>
                    <a:pt x="57" y="46"/>
                  </a:lnTo>
                  <a:lnTo>
                    <a:pt x="60" y="32"/>
                  </a:lnTo>
                  <a:lnTo>
                    <a:pt x="56" y="20"/>
                  </a:lnTo>
                  <a:lnTo>
                    <a:pt x="50" y="13"/>
                  </a:lnTo>
                  <a:lnTo>
                    <a:pt x="40" y="10"/>
                  </a:lnTo>
                  <a:lnTo>
                    <a:pt x="23" y="9"/>
                  </a:lnTo>
                  <a:lnTo>
                    <a:pt x="12" y="1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16" y="3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7" name="Freeform 1267">
              <a:extLst>
                <a:ext uri="{FF2B5EF4-FFF2-40B4-BE49-F238E27FC236}">
                  <a16:creationId xmlns:a16="http://schemas.microsoft.com/office/drawing/2014/main" id="{F7D3571B-22B9-44BE-80AD-5A8FC2B30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5" y="2725"/>
              <a:ext cx="83" cy="74"/>
            </a:xfrm>
            <a:custGeom>
              <a:avLst/>
              <a:gdLst>
                <a:gd name="T0" fmla="*/ 28 w 80"/>
                <a:gd name="T1" fmla="*/ 0 h 74"/>
                <a:gd name="T2" fmla="*/ 53 w 80"/>
                <a:gd name="T3" fmla="*/ 1 h 74"/>
                <a:gd name="T4" fmla="*/ 71 w 80"/>
                <a:gd name="T5" fmla="*/ 11 h 74"/>
                <a:gd name="T6" fmla="*/ 80 w 80"/>
                <a:gd name="T7" fmla="*/ 27 h 74"/>
                <a:gd name="T8" fmla="*/ 80 w 80"/>
                <a:gd name="T9" fmla="*/ 49 h 74"/>
                <a:gd name="T10" fmla="*/ 78 w 80"/>
                <a:gd name="T11" fmla="*/ 58 h 74"/>
                <a:gd name="T12" fmla="*/ 69 w 80"/>
                <a:gd name="T13" fmla="*/ 67 h 74"/>
                <a:gd name="T14" fmla="*/ 60 w 80"/>
                <a:gd name="T15" fmla="*/ 74 h 74"/>
                <a:gd name="T16" fmla="*/ 28 w 80"/>
                <a:gd name="T17" fmla="*/ 74 h 74"/>
                <a:gd name="T18" fmla="*/ 10 w 80"/>
                <a:gd name="T19" fmla="*/ 67 h 74"/>
                <a:gd name="T20" fmla="*/ 1 w 80"/>
                <a:gd name="T21" fmla="*/ 52 h 74"/>
                <a:gd name="T22" fmla="*/ 1 w 80"/>
                <a:gd name="T23" fmla="*/ 27 h 74"/>
                <a:gd name="T24" fmla="*/ 7 w 80"/>
                <a:gd name="T25" fmla="*/ 47 h 74"/>
                <a:gd name="T26" fmla="*/ 18 w 80"/>
                <a:gd name="T27" fmla="*/ 56 h 74"/>
                <a:gd name="T28" fmla="*/ 37 w 80"/>
                <a:gd name="T29" fmla="*/ 57 h 74"/>
                <a:gd name="T30" fmla="*/ 49 w 80"/>
                <a:gd name="T31" fmla="*/ 58 h 74"/>
                <a:gd name="T32" fmla="*/ 58 w 80"/>
                <a:gd name="T33" fmla="*/ 47 h 74"/>
                <a:gd name="T34" fmla="*/ 59 w 80"/>
                <a:gd name="T35" fmla="*/ 32 h 74"/>
                <a:gd name="T36" fmla="*/ 57 w 80"/>
                <a:gd name="T37" fmla="*/ 20 h 74"/>
                <a:gd name="T38" fmla="*/ 49 w 80"/>
                <a:gd name="T39" fmla="*/ 13 h 74"/>
                <a:gd name="T40" fmla="*/ 39 w 80"/>
                <a:gd name="T41" fmla="*/ 10 h 74"/>
                <a:gd name="T42" fmla="*/ 22 w 80"/>
                <a:gd name="T43" fmla="*/ 9 h 74"/>
                <a:gd name="T44" fmla="*/ 13 w 80"/>
                <a:gd name="T45" fmla="*/ 12 h 74"/>
                <a:gd name="T46" fmla="*/ 0 w 80"/>
                <a:gd name="T47" fmla="*/ 23 h 74"/>
                <a:gd name="T48" fmla="*/ 4 w 80"/>
                <a:gd name="T49" fmla="*/ 16 h 74"/>
                <a:gd name="T50" fmla="*/ 15 w 80"/>
                <a:gd name="T51" fmla="*/ 3 h 74"/>
                <a:gd name="T52" fmla="*/ 28 w 80"/>
                <a:gd name="T53" fmla="*/ 0 h 74"/>
                <a:gd name="T54" fmla="*/ 28 w 80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74">
                  <a:moveTo>
                    <a:pt x="28" y="0"/>
                  </a:moveTo>
                  <a:lnTo>
                    <a:pt x="53" y="1"/>
                  </a:lnTo>
                  <a:lnTo>
                    <a:pt x="71" y="11"/>
                  </a:lnTo>
                  <a:lnTo>
                    <a:pt x="80" y="27"/>
                  </a:lnTo>
                  <a:lnTo>
                    <a:pt x="80" y="49"/>
                  </a:lnTo>
                  <a:lnTo>
                    <a:pt x="78" y="58"/>
                  </a:lnTo>
                  <a:lnTo>
                    <a:pt x="69" y="67"/>
                  </a:lnTo>
                  <a:lnTo>
                    <a:pt x="60" y="74"/>
                  </a:lnTo>
                  <a:lnTo>
                    <a:pt x="28" y="74"/>
                  </a:lnTo>
                  <a:lnTo>
                    <a:pt x="10" y="67"/>
                  </a:lnTo>
                  <a:lnTo>
                    <a:pt x="1" y="52"/>
                  </a:lnTo>
                  <a:lnTo>
                    <a:pt x="1" y="27"/>
                  </a:lnTo>
                  <a:lnTo>
                    <a:pt x="7" y="47"/>
                  </a:lnTo>
                  <a:lnTo>
                    <a:pt x="18" y="56"/>
                  </a:lnTo>
                  <a:lnTo>
                    <a:pt x="37" y="57"/>
                  </a:lnTo>
                  <a:lnTo>
                    <a:pt x="49" y="58"/>
                  </a:lnTo>
                  <a:lnTo>
                    <a:pt x="58" y="47"/>
                  </a:lnTo>
                  <a:lnTo>
                    <a:pt x="59" y="32"/>
                  </a:lnTo>
                  <a:lnTo>
                    <a:pt x="57" y="20"/>
                  </a:lnTo>
                  <a:lnTo>
                    <a:pt x="49" y="13"/>
                  </a:lnTo>
                  <a:lnTo>
                    <a:pt x="39" y="10"/>
                  </a:lnTo>
                  <a:lnTo>
                    <a:pt x="22" y="9"/>
                  </a:lnTo>
                  <a:lnTo>
                    <a:pt x="13" y="12"/>
                  </a:lnTo>
                  <a:lnTo>
                    <a:pt x="0" y="23"/>
                  </a:lnTo>
                  <a:lnTo>
                    <a:pt x="4" y="16"/>
                  </a:lnTo>
                  <a:lnTo>
                    <a:pt x="15" y="3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8" name="Freeform 1268">
              <a:extLst>
                <a:ext uri="{FF2B5EF4-FFF2-40B4-BE49-F238E27FC236}">
                  <a16:creationId xmlns:a16="http://schemas.microsoft.com/office/drawing/2014/main" id="{9D15B428-92EB-4880-820C-DABB7C158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" y="2712"/>
              <a:ext cx="79" cy="74"/>
            </a:xfrm>
            <a:custGeom>
              <a:avLst/>
              <a:gdLst>
                <a:gd name="T0" fmla="*/ 28 w 79"/>
                <a:gd name="T1" fmla="*/ 0 h 75"/>
                <a:gd name="T2" fmla="*/ 52 w 79"/>
                <a:gd name="T3" fmla="*/ 1 h 75"/>
                <a:gd name="T4" fmla="*/ 71 w 79"/>
                <a:gd name="T5" fmla="*/ 11 h 75"/>
                <a:gd name="T6" fmla="*/ 79 w 79"/>
                <a:gd name="T7" fmla="*/ 26 h 75"/>
                <a:gd name="T8" fmla="*/ 78 w 79"/>
                <a:gd name="T9" fmla="*/ 50 h 75"/>
                <a:gd name="T10" fmla="*/ 76 w 79"/>
                <a:gd name="T11" fmla="*/ 59 h 75"/>
                <a:gd name="T12" fmla="*/ 68 w 79"/>
                <a:gd name="T13" fmla="*/ 68 h 75"/>
                <a:gd name="T14" fmla="*/ 59 w 79"/>
                <a:gd name="T15" fmla="*/ 75 h 75"/>
                <a:gd name="T16" fmla="*/ 26 w 79"/>
                <a:gd name="T17" fmla="*/ 75 h 75"/>
                <a:gd name="T18" fmla="*/ 10 w 79"/>
                <a:gd name="T19" fmla="*/ 68 h 75"/>
                <a:gd name="T20" fmla="*/ 0 w 79"/>
                <a:gd name="T21" fmla="*/ 52 h 75"/>
                <a:gd name="T22" fmla="*/ 0 w 79"/>
                <a:gd name="T23" fmla="*/ 28 h 75"/>
                <a:gd name="T24" fmla="*/ 7 w 79"/>
                <a:gd name="T25" fmla="*/ 47 h 75"/>
                <a:gd name="T26" fmla="*/ 18 w 79"/>
                <a:gd name="T27" fmla="*/ 57 h 75"/>
                <a:gd name="T28" fmla="*/ 35 w 79"/>
                <a:gd name="T29" fmla="*/ 58 h 75"/>
                <a:gd name="T30" fmla="*/ 47 w 79"/>
                <a:gd name="T31" fmla="*/ 59 h 75"/>
                <a:gd name="T32" fmla="*/ 56 w 79"/>
                <a:gd name="T33" fmla="*/ 47 h 75"/>
                <a:gd name="T34" fmla="*/ 58 w 79"/>
                <a:gd name="T35" fmla="*/ 33 h 75"/>
                <a:gd name="T36" fmla="*/ 56 w 79"/>
                <a:gd name="T37" fmla="*/ 21 h 75"/>
                <a:gd name="T38" fmla="*/ 48 w 79"/>
                <a:gd name="T39" fmla="*/ 14 h 75"/>
                <a:gd name="T40" fmla="*/ 39 w 79"/>
                <a:gd name="T41" fmla="*/ 10 h 75"/>
                <a:gd name="T42" fmla="*/ 22 w 79"/>
                <a:gd name="T43" fmla="*/ 10 h 75"/>
                <a:gd name="T44" fmla="*/ 11 w 79"/>
                <a:gd name="T45" fmla="*/ 13 h 75"/>
                <a:gd name="T46" fmla="*/ 0 w 79"/>
                <a:gd name="T47" fmla="*/ 24 h 75"/>
                <a:gd name="T48" fmla="*/ 3 w 79"/>
                <a:gd name="T49" fmla="*/ 15 h 75"/>
                <a:gd name="T50" fmla="*/ 14 w 79"/>
                <a:gd name="T51" fmla="*/ 4 h 75"/>
                <a:gd name="T52" fmla="*/ 28 w 79"/>
                <a:gd name="T53" fmla="*/ 0 h 75"/>
                <a:gd name="T54" fmla="*/ 28 w 79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" h="75">
                  <a:moveTo>
                    <a:pt x="28" y="0"/>
                  </a:moveTo>
                  <a:lnTo>
                    <a:pt x="52" y="1"/>
                  </a:lnTo>
                  <a:lnTo>
                    <a:pt x="71" y="11"/>
                  </a:lnTo>
                  <a:lnTo>
                    <a:pt x="79" y="26"/>
                  </a:lnTo>
                  <a:lnTo>
                    <a:pt x="78" y="50"/>
                  </a:lnTo>
                  <a:lnTo>
                    <a:pt x="76" y="59"/>
                  </a:lnTo>
                  <a:lnTo>
                    <a:pt x="68" y="68"/>
                  </a:lnTo>
                  <a:lnTo>
                    <a:pt x="59" y="75"/>
                  </a:lnTo>
                  <a:lnTo>
                    <a:pt x="26" y="75"/>
                  </a:lnTo>
                  <a:lnTo>
                    <a:pt x="10" y="68"/>
                  </a:lnTo>
                  <a:lnTo>
                    <a:pt x="0" y="52"/>
                  </a:lnTo>
                  <a:lnTo>
                    <a:pt x="0" y="28"/>
                  </a:lnTo>
                  <a:lnTo>
                    <a:pt x="7" y="47"/>
                  </a:lnTo>
                  <a:lnTo>
                    <a:pt x="18" y="57"/>
                  </a:lnTo>
                  <a:lnTo>
                    <a:pt x="35" y="58"/>
                  </a:lnTo>
                  <a:lnTo>
                    <a:pt x="47" y="59"/>
                  </a:lnTo>
                  <a:lnTo>
                    <a:pt x="56" y="47"/>
                  </a:lnTo>
                  <a:lnTo>
                    <a:pt x="58" y="33"/>
                  </a:lnTo>
                  <a:lnTo>
                    <a:pt x="56" y="21"/>
                  </a:lnTo>
                  <a:lnTo>
                    <a:pt x="48" y="14"/>
                  </a:lnTo>
                  <a:lnTo>
                    <a:pt x="39" y="10"/>
                  </a:lnTo>
                  <a:lnTo>
                    <a:pt x="22" y="10"/>
                  </a:lnTo>
                  <a:lnTo>
                    <a:pt x="11" y="13"/>
                  </a:lnTo>
                  <a:lnTo>
                    <a:pt x="0" y="24"/>
                  </a:lnTo>
                  <a:lnTo>
                    <a:pt x="3" y="15"/>
                  </a:lnTo>
                  <a:lnTo>
                    <a:pt x="14" y="4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89" name="Freeform 1269">
              <a:extLst>
                <a:ext uri="{FF2B5EF4-FFF2-40B4-BE49-F238E27FC236}">
                  <a16:creationId xmlns:a16="http://schemas.microsoft.com/office/drawing/2014/main" id="{C54B3F95-99B4-4D99-BC6C-9306F3FFA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" y="2847"/>
              <a:ext cx="79" cy="74"/>
            </a:xfrm>
            <a:custGeom>
              <a:avLst/>
              <a:gdLst>
                <a:gd name="T0" fmla="*/ 29 w 81"/>
                <a:gd name="T1" fmla="*/ 0 h 74"/>
                <a:gd name="T2" fmla="*/ 53 w 81"/>
                <a:gd name="T3" fmla="*/ 0 h 74"/>
                <a:gd name="T4" fmla="*/ 72 w 81"/>
                <a:gd name="T5" fmla="*/ 11 h 74"/>
                <a:gd name="T6" fmla="*/ 81 w 81"/>
                <a:gd name="T7" fmla="*/ 26 h 74"/>
                <a:gd name="T8" fmla="*/ 80 w 81"/>
                <a:gd name="T9" fmla="*/ 49 h 74"/>
                <a:gd name="T10" fmla="*/ 78 w 81"/>
                <a:gd name="T11" fmla="*/ 59 h 74"/>
                <a:gd name="T12" fmla="*/ 70 w 81"/>
                <a:gd name="T13" fmla="*/ 68 h 74"/>
                <a:gd name="T14" fmla="*/ 61 w 81"/>
                <a:gd name="T15" fmla="*/ 74 h 74"/>
                <a:gd name="T16" fmla="*/ 28 w 81"/>
                <a:gd name="T17" fmla="*/ 74 h 74"/>
                <a:gd name="T18" fmla="*/ 10 w 81"/>
                <a:gd name="T19" fmla="*/ 68 h 74"/>
                <a:gd name="T20" fmla="*/ 2 w 81"/>
                <a:gd name="T21" fmla="*/ 52 h 74"/>
                <a:gd name="T22" fmla="*/ 2 w 81"/>
                <a:gd name="T23" fmla="*/ 27 h 74"/>
                <a:gd name="T24" fmla="*/ 8 w 81"/>
                <a:gd name="T25" fmla="*/ 47 h 74"/>
                <a:gd name="T26" fmla="*/ 19 w 81"/>
                <a:gd name="T27" fmla="*/ 57 h 74"/>
                <a:gd name="T28" fmla="*/ 37 w 81"/>
                <a:gd name="T29" fmla="*/ 58 h 74"/>
                <a:gd name="T30" fmla="*/ 49 w 81"/>
                <a:gd name="T31" fmla="*/ 59 h 74"/>
                <a:gd name="T32" fmla="*/ 58 w 81"/>
                <a:gd name="T33" fmla="*/ 47 h 74"/>
                <a:gd name="T34" fmla="*/ 60 w 81"/>
                <a:gd name="T35" fmla="*/ 32 h 74"/>
                <a:gd name="T36" fmla="*/ 57 w 81"/>
                <a:gd name="T37" fmla="*/ 20 h 74"/>
                <a:gd name="T38" fmla="*/ 50 w 81"/>
                <a:gd name="T39" fmla="*/ 14 h 74"/>
                <a:gd name="T40" fmla="*/ 40 w 81"/>
                <a:gd name="T41" fmla="*/ 10 h 74"/>
                <a:gd name="T42" fmla="*/ 24 w 81"/>
                <a:gd name="T43" fmla="*/ 9 h 74"/>
                <a:gd name="T44" fmla="*/ 13 w 81"/>
                <a:gd name="T45" fmla="*/ 12 h 74"/>
                <a:gd name="T46" fmla="*/ 0 w 81"/>
                <a:gd name="T47" fmla="*/ 24 h 74"/>
                <a:gd name="T48" fmla="*/ 5 w 81"/>
                <a:gd name="T49" fmla="*/ 16 h 74"/>
                <a:gd name="T50" fmla="*/ 15 w 81"/>
                <a:gd name="T51" fmla="*/ 4 h 74"/>
                <a:gd name="T52" fmla="*/ 29 w 81"/>
                <a:gd name="T53" fmla="*/ 0 h 74"/>
                <a:gd name="T54" fmla="*/ 29 w 81"/>
                <a:gd name="T5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1" h="74">
                  <a:moveTo>
                    <a:pt x="29" y="0"/>
                  </a:moveTo>
                  <a:lnTo>
                    <a:pt x="53" y="0"/>
                  </a:lnTo>
                  <a:lnTo>
                    <a:pt x="72" y="11"/>
                  </a:lnTo>
                  <a:lnTo>
                    <a:pt x="81" y="26"/>
                  </a:lnTo>
                  <a:lnTo>
                    <a:pt x="80" y="49"/>
                  </a:lnTo>
                  <a:lnTo>
                    <a:pt x="78" y="59"/>
                  </a:lnTo>
                  <a:lnTo>
                    <a:pt x="70" y="68"/>
                  </a:lnTo>
                  <a:lnTo>
                    <a:pt x="61" y="74"/>
                  </a:lnTo>
                  <a:lnTo>
                    <a:pt x="28" y="74"/>
                  </a:lnTo>
                  <a:lnTo>
                    <a:pt x="10" y="68"/>
                  </a:lnTo>
                  <a:lnTo>
                    <a:pt x="2" y="52"/>
                  </a:lnTo>
                  <a:lnTo>
                    <a:pt x="2" y="27"/>
                  </a:lnTo>
                  <a:lnTo>
                    <a:pt x="8" y="47"/>
                  </a:lnTo>
                  <a:lnTo>
                    <a:pt x="19" y="57"/>
                  </a:lnTo>
                  <a:lnTo>
                    <a:pt x="37" y="58"/>
                  </a:lnTo>
                  <a:lnTo>
                    <a:pt x="49" y="59"/>
                  </a:lnTo>
                  <a:lnTo>
                    <a:pt x="58" y="47"/>
                  </a:lnTo>
                  <a:lnTo>
                    <a:pt x="60" y="32"/>
                  </a:lnTo>
                  <a:lnTo>
                    <a:pt x="57" y="20"/>
                  </a:lnTo>
                  <a:lnTo>
                    <a:pt x="50" y="14"/>
                  </a:lnTo>
                  <a:lnTo>
                    <a:pt x="40" y="10"/>
                  </a:lnTo>
                  <a:lnTo>
                    <a:pt x="24" y="9"/>
                  </a:lnTo>
                  <a:lnTo>
                    <a:pt x="13" y="12"/>
                  </a:lnTo>
                  <a:lnTo>
                    <a:pt x="0" y="24"/>
                  </a:lnTo>
                  <a:lnTo>
                    <a:pt x="5" y="16"/>
                  </a:lnTo>
                  <a:lnTo>
                    <a:pt x="1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0" name="Freeform 1270">
              <a:extLst>
                <a:ext uri="{FF2B5EF4-FFF2-40B4-BE49-F238E27FC236}">
                  <a16:creationId xmlns:a16="http://schemas.microsoft.com/office/drawing/2014/main" id="{A05332A9-9606-4750-B3E4-6F2892CE3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4" y="2834"/>
              <a:ext cx="79" cy="74"/>
            </a:xfrm>
            <a:custGeom>
              <a:avLst/>
              <a:gdLst>
                <a:gd name="T0" fmla="*/ 29 w 80"/>
                <a:gd name="T1" fmla="*/ 0 h 75"/>
                <a:gd name="T2" fmla="*/ 53 w 80"/>
                <a:gd name="T3" fmla="*/ 1 h 75"/>
                <a:gd name="T4" fmla="*/ 71 w 80"/>
                <a:gd name="T5" fmla="*/ 11 h 75"/>
                <a:gd name="T6" fmla="*/ 80 w 80"/>
                <a:gd name="T7" fmla="*/ 27 h 75"/>
                <a:gd name="T8" fmla="*/ 79 w 80"/>
                <a:gd name="T9" fmla="*/ 50 h 75"/>
                <a:gd name="T10" fmla="*/ 77 w 80"/>
                <a:gd name="T11" fmla="*/ 60 h 75"/>
                <a:gd name="T12" fmla="*/ 69 w 80"/>
                <a:gd name="T13" fmla="*/ 69 h 75"/>
                <a:gd name="T14" fmla="*/ 60 w 80"/>
                <a:gd name="T15" fmla="*/ 75 h 75"/>
                <a:gd name="T16" fmla="*/ 27 w 80"/>
                <a:gd name="T17" fmla="*/ 75 h 75"/>
                <a:gd name="T18" fmla="*/ 10 w 80"/>
                <a:gd name="T19" fmla="*/ 69 h 75"/>
                <a:gd name="T20" fmla="*/ 1 w 80"/>
                <a:gd name="T21" fmla="*/ 52 h 75"/>
                <a:gd name="T22" fmla="*/ 1 w 80"/>
                <a:gd name="T23" fmla="*/ 28 h 75"/>
                <a:gd name="T24" fmla="*/ 8 w 80"/>
                <a:gd name="T25" fmla="*/ 48 h 75"/>
                <a:gd name="T26" fmla="*/ 19 w 80"/>
                <a:gd name="T27" fmla="*/ 57 h 75"/>
                <a:gd name="T28" fmla="*/ 36 w 80"/>
                <a:gd name="T29" fmla="*/ 59 h 75"/>
                <a:gd name="T30" fmla="*/ 48 w 80"/>
                <a:gd name="T31" fmla="*/ 60 h 75"/>
                <a:gd name="T32" fmla="*/ 57 w 80"/>
                <a:gd name="T33" fmla="*/ 48 h 75"/>
                <a:gd name="T34" fmla="*/ 59 w 80"/>
                <a:gd name="T35" fmla="*/ 33 h 75"/>
                <a:gd name="T36" fmla="*/ 56 w 80"/>
                <a:gd name="T37" fmla="*/ 20 h 75"/>
                <a:gd name="T38" fmla="*/ 49 w 80"/>
                <a:gd name="T39" fmla="*/ 15 h 75"/>
                <a:gd name="T40" fmla="*/ 40 w 80"/>
                <a:gd name="T41" fmla="*/ 10 h 75"/>
                <a:gd name="T42" fmla="*/ 23 w 80"/>
                <a:gd name="T43" fmla="*/ 9 h 75"/>
                <a:gd name="T44" fmla="*/ 12 w 80"/>
                <a:gd name="T45" fmla="*/ 14 h 75"/>
                <a:gd name="T46" fmla="*/ 0 w 80"/>
                <a:gd name="T47" fmla="*/ 25 h 75"/>
                <a:gd name="T48" fmla="*/ 4 w 80"/>
                <a:gd name="T49" fmla="*/ 16 h 75"/>
                <a:gd name="T50" fmla="*/ 15 w 80"/>
                <a:gd name="T51" fmla="*/ 4 h 75"/>
                <a:gd name="T52" fmla="*/ 29 w 80"/>
                <a:gd name="T53" fmla="*/ 0 h 75"/>
                <a:gd name="T54" fmla="*/ 29 w 80"/>
                <a:gd name="T55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0" h="75">
                  <a:moveTo>
                    <a:pt x="29" y="0"/>
                  </a:moveTo>
                  <a:lnTo>
                    <a:pt x="53" y="1"/>
                  </a:lnTo>
                  <a:lnTo>
                    <a:pt x="71" y="11"/>
                  </a:lnTo>
                  <a:lnTo>
                    <a:pt x="80" y="27"/>
                  </a:lnTo>
                  <a:lnTo>
                    <a:pt x="79" y="50"/>
                  </a:lnTo>
                  <a:lnTo>
                    <a:pt x="77" y="60"/>
                  </a:lnTo>
                  <a:lnTo>
                    <a:pt x="69" y="69"/>
                  </a:lnTo>
                  <a:lnTo>
                    <a:pt x="60" y="75"/>
                  </a:lnTo>
                  <a:lnTo>
                    <a:pt x="27" y="75"/>
                  </a:lnTo>
                  <a:lnTo>
                    <a:pt x="10" y="69"/>
                  </a:lnTo>
                  <a:lnTo>
                    <a:pt x="1" y="52"/>
                  </a:lnTo>
                  <a:lnTo>
                    <a:pt x="1" y="28"/>
                  </a:lnTo>
                  <a:lnTo>
                    <a:pt x="8" y="48"/>
                  </a:lnTo>
                  <a:lnTo>
                    <a:pt x="19" y="57"/>
                  </a:lnTo>
                  <a:lnTo>
                    <a:pt x="36" y="59"/>
                  </a:lnTo>
                  <a:lnTo>
                    <a:pt x="48" y="60"/>
                  </a:lnTo>
                  <a:lnTo>
                    <a:pt x="57" y="48"/>
                  </a:lnTo>
                  <a:lnTo>
                    <a:pt x="59" y="33"/>
                  </a:lnTo>
                  <a:lnTo>
                    <a:pt x="56" y="20"/>
                  </a:lnTo>
                  <a:lnTo>
                    <a:pt x="49" y="15"/>
                  </a:lnTo>
                  <a:lnTo>
                    <a:pt x="40" y="10"/>
                  </a:lnTo>
                  <a:lnTo>
                    <a:pt x="23" y="9"/>
                  </a:lnTo>
                  <a:lnTo>
                    <a:pt x="12" y="14"/>
                  </a:lnTo>
                  <a:lnTo>
                    <a:pt x="0" y="25"/>
                  </a:lnTo>
                  <a:lnTo>
                    <a:pt x="4" y="16"/>
                  </a:lnTo>
                  <a:lnTo>
                    <a:pt x="15" y="4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1" name="Freeform 1271">
              <a:extLst>
                <a:ext uri="{FF2B5EF4-FFF2-40B4-BE49-F238E27FC236}">
                  <a16:creationId xmlns:a16="http://schemas.microsoft.com/office/drawing/2014/main" id="{D90B3EC1-066E-4364-832D-0A22707C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4" y="2970"/>
              <a:ext cx="66" cy="44"/>
            </a:xfrm>
            <a:custGeom>
              <a:avLst/>
              <a:gdLst>
                <a:gd name="T0" fmla="*/ 6 w 65"/>
                <a:gd name="T1" fmla="*/ 0 h 40"/>
                <a:gd name="T2" fmla="*/ 60 w 65"/>
                <a:gd name="T3" fmla="*/ 3 h 40"/>
                <a:gd name="T4" fmla="*/ 65 w 65"/>
                <a:gd name="T5" fmla="*/ 12 h 40"/>
                <a:gd name="T6" fmla="*/ 63 w 65"/>
                <a:gd name="T7" fmla="*/ 36 h 40"/>
                <a:gd name="T8" fmla="*/ 45 w 65"/>
                <a:gd name="T9" fmla="*/ 40 h 40"/>
                <a:gd name="T10" fmla="*/ 2 w 65"/>
                <a:gd name="T11" fmla="*/ 34 h 40"/>
                <a:gd name="T12" fmla="*/ 0 w 65"/>
                <a:gd name="T13" fmla="*/ 28 h 40"/>
                <a:gd name="T14" fmla="*/ 44 w 65"/>
                <a:gd name="T15" fmla="*/ 31 h 40"/>
                <a:gd name="T16" fmla="*/ 45 w 65"/>
                <a:gd name="T17" fmla="*/ 10 h 40"/>
                <a:gd name="T18" fmla="*/ 8 w 65"/>
                <a:gd name="T19" fmla="*/ 7 h 40"/>
                <a:gd name="T20" fmla="*/ 1 w 65"/>
                <a:gd name="T21" fmla="*/ 17 h 40"/>
                <a:gd name="T22" fmla="*/ 1 w 65"/>
                <a:gd name="T23" fmla="*/ 5 h 40"/>
                <a:gd name="T24" fmla="*/ 6 w 65"/>
                <a:gd name="T25" fmla="*/ 0 h 40"/>
                <a:gd name="T26" fmla="*/ 6 w 65"/>
                <a:gd name="T2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40">
                  <a:moveTo>
                    <a:pt x="6" y="0"/>
                  </a:moveTo>
                  <a:lnTo>
                    <a:pt x="60" y="3"/>
                  </a:lnTo>
                  <a:lnTo>
                    <a:pt x="65" y="12"/>
                  </a:lnTo>
                  <a:lnTo>
                    <a:pt x="63" y="36"/>
                  </a:lnTo>
                  <a:lnTo>
                    <a:pt x="45" y="40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44" y="31"/>
                  </a:lnTo>
                  <a:lnTo>
                    <a:pt x="45" y="10"/>
                  </a:lnTo>
                  <a:lnTo>
                    <a:pt x="8" y="7"/>
                  </a:lnTo>
                  <a:lnTo>
                    <a:pt x="1" y="17"/>
                  </a:lnTo>
                  <a:lnTo>
                    <a:pt x="1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2" name="Freeform 1272">
              <a:extLst>
                <a:ext uri="{FF2B5EF4-FFF2-40B4-BE49-F238E27FC236}">
                  <a16:creationId xmlns:a16="http://schemas.microsoft.com/office/drawing/2014/main" id="{BF71FBB0-4A3B-49B9-967C-5E4E57DE8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2983"/>
              <a:ext cx="69" cy="35"/>
            </a:xfrm>
            <a:custGeom>
              <a:avLst/>
              <a:gdLst>
                <a:gd name="T0" fmla="*/ 7 w 67"/>
                <a:gd name="T1" fmla="*/ 0 h 38"/>
                <a:gd name="T2" fmla="*/ 61 w 67"/>
                <a:gd name="T3" fmla="*/ 2 h 38"/>
                <a:gd name="T4" fmla="*/ 67 w 67"/>
                <a:gd name="T5" fmla="*/ 12 h 38"/>
                <a:gd name="T6" fmla="*/ 64 w 67"/>
                <a:gd name="T7" fmla="*/ 36 h 38"/>
                <a:gd name="T8" fmla="*/ 47 w 67"/>
                <a:gd name="T9" fmla="*/ 38 h 38"/>
                <a:gd name="T10" fmla="*/ 4 w 67"/>
                <a:gd name="T11" fmla="*/ 34 h 38"/>
                <a:gd name="T12" fmla="*/ 0 w 67"/>
                <a:gd name="T13" fmla="*/ 26 h 38"/>
                <a:gd name="T14" fmla="*/ 46 w 67"/>
                <a:gd name="T15" fmla="*/ 30 h 38"/>
                <a:gd name="T16" fmla="*/ 47 w 67"/>
                <a:gd name="T17" fmla="*/ 10 h 38"/>
                <a:gd name="T18" fmla="*/ 8 w 67"/>
                <a:gd name="T19" fmla="*/ 6 h 38"/>
                <a:gd name="T20" fmla="*/ 3 w 67"/>
                <a:gd name="T21" fmla="*/ 16 h 38"/>
                <a:gd name="T22" fmla="*/ 3 w 67"/>
                <a:gd name="T23" fmla="*/ 5 h 38"/>
                <a:gd name="T24" fmla="*/ 7 w 67"/>
                <a:gd name="T25" fmla="*/ 0 h 38"/>
                <a:gd name="T26" fmla="*/ 7 w 67"/>
                <a:gd name="T2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38">
                  <a:moveTo>
                    <a:pt x="7" y="0"/>
                  </a:moveTo>
                  <a:lnTo>
                    <a:pt x="61" y="2"/>
                  </a:lnTo>
                  <a:lnTo>
                    <a:pt x="67" y="12"/>
                  </a:lnTo>
                  <a:lnTo>
                    <a:pt x="64" y="36"/>
                  </a:lnTo>
                  <a:lnTo>
                    <a:pt x="47" y="38"/>
                  </a:lnTo>
                  <a:lnTo>
                    <a:pt x="4" y="34"/>
                  </a:lnTo>
                  <a:lnTo>
                    <a:pt x="0" y="26"/>
                  </a:lnTo>
                  <a:lnTo>
                    <a:pt x="46" y="30"/>
                  </a:lnTo>
                  <a:lnTo>
                    <a:pt x="47" y="10"/>
                  </a:lnTo>
                  <a:lnTo>
                    <a:pt x="8" y="6"/>
                  </a:lnTo>
                  <a:lnTo>
                    <a:pt x="3" y="16"/>
                  </a:lnTo>
                  <a:lnTo>
                    <a:pt x="3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3" name="Freeform 1273">
              <a:extLst>
                <a:ext uri="{FF2B5EF4-FFF2-40B4-BE49-F238E27FC236}">
                  <a16:creationId xmlns:a16="http://schemas.microsoft.com/office/drawing/2014/main" id="{AD7ABEC4-031E-4882-B17A-11BB23FC8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2992"/>
              <a:ext cx="69" cy="35"/>
            </a:xfrm>
            <a:custGeom>
              <a:avLst/>
              <a:gdLst>
                <a:gd name="T0" fmla="*/ 7 w 66"/>
                <a:gd name="T1" fmla="*/ 0 h 38"/>
                <a:gd name="T2" fmla="*/ 61 w 66"/>
                <a:gd name="T3" fmla="*/ 2 h 38"/>
                <a:gd name="T4" fmla="*/ 66 w 66"/>
                <a:gd name="T5" fmla="*/ 12 h 38"/>
                <a:gd name="T6" fmla="*/ 64 w 66"/>
                <a:gd name="T7" fmla="*/ 36 h 38"/>
                <a:gd name="T8" fmla="*/ 47 w 66"/>
                <a:gd name="T9" fmla="*/ 38 h 38"/>
                <a:gd name="T10" fmla="*/ 4 w 66"/>
                <a:gd name="T11" fmla="*/ 33 h 38"/>
                <a:gd name="T12" fmla="*/ 0 w 66"/>
                <a:gd name="T13" fmla="*/ 26 h 38"/>
                <a:gd name="T14" fmla="*/ 45 w 66"/>
                <a:gd name="T15" fmla="*/ 29 h 38"/>
                <a:gd name="T16" fmla="*/ 47 w 66"/>
                <a:gd name="T17" fmla="*/ 8 h 38"/>
                <a:gd name="T18" fmla="*/ 9 w 66"/>
                <a:gd name="T19" fmla="*/ 5 h 38"/>
                <a:gd name="T20" fmla="*/ 2 w 66"/>
                <a:gd name="T21" fmla="*/ 16 h 38"/>
                <a:gd name="T22" fmla="*/ 2 w 66"/>
                <a:gd name="T23" fmla="*/ 4 h 38"/>
                <a:gd name="T24" fmla="*/ 7 w 66"/>
                <a:gd name="T25" fmla="*/ 0 h 38"/>
                <a:gd name="T26" fmla="*/ 7 w 66"/>
                <a:gd name="T2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6" h="38">
                  <a:moveTo>
                    <a:pt x="7" y="0"/>
                  </a:moveTo>
                  <a:lnTo>
                    <a:pt x="61" y="2"/>
                  </a:lnTo>
                  <a:lnTo>
                    <a:pt x="66" y="12"/>
                  </a:lnTo>
                  <a:lnTo>
                    <a:pt x="64" y="36"/>
                  </a:lnTo>
                  <a:lnTo>
                    <a:pt x="47" y="38"/>
                  </a:lnTo>
                  <a:lnTo>
                    <a:pt x="4" y="33"/>
                  </a:lnTo>
                  <a:lnTo>
                    <a:pt x="0" y="26"/>
                  </a:lnTo>
                  <a:lnTo>
                    <a:pt x="45" y="29"/>
                  </a:lnTo>
                  <a:lnTo>
                    <a:pt x="47" y="8"/>
                  </a:lnTo>
                  <a:lnTo>
                    <a:pt x="9" y="5"/>
                  </a:lnTo>
                  <a:lnTo>
                    <a:pt x="2" y="16"/>
                  </a:lnTo>
                  <a:lnTo>
                    <a:pt x="2" y="4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4" name="Freeform 1274">
              <a:extLst>
                <a:ext uri="{FF2B5EF4-FFF2-40B4-BE49-F238E27FC236}">
                  <a16:creationId xmlns:a16="http://schemas.microsoft.com/office/drawing/2014/main" id="{FA6077BF-CBE1-4A7A-BC22-8019F13D1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996"/>
              <a:ext cx="66" cy="39"/>
            </a:xfrm>
            <a:custGeom>
              <a:avLst/>
              <a:gdLst>
                <a:gd name="T0" fmla="*/ 7 w 65"/>
                <a:gd name="T1" fmla="*/ 0 h 39"/>
                <a:gd name="T2" fmla="*/ 61 w 65"/>
                <a:gd name="T3" fmla="*/ 2 h 39"/>
                <a:gd name="T4" fmla="*/ 65 w 65"/>
                <a:gd name="T5" fmla="*/ 12 h 39"/>
                <a:gd name="T6" fmla="*/ 64 w 65"/>
                <a:gd name="T7" fmla="*/ 35 h 39"/>
                <a:gd name="T8" fmla="*/ 45 w 65"/>
                <a:gd name="T9" fmla="*/ 39 h 39"/>
                <a:gd name="T10" fmla="*/ 2 w 65"/>
                <a:gd name="T11" fmla="*/ 33 h 39"/>
                <a:gd name="T12" fmla="*/ 0 w 65"/>
                <a:gd name="T13" fmla="*/ 27 h 39"/>
                <a:gd name="T14" fmla="*/ 45 w 65"/>
                <a:gd name="T15" fmla="*/ 30 h 39"/>
                <a:gd name="T16" fmla="*/ 45 w 65"/>
                <a:gd name="T17" fmla="*/ 9 h 39"/>
                <a:gd name="T18" fmla="*/ 8 w 65"/>
                <a:gd name="T19" fmla="*/ 6 h 39"/>
                <a:gd name="T20" fmla="*/ 2 w 65"/>
                <a:gd name="T21" fmla="*/ 17 h 39"/>
                <a:gd name="T22" fmla="*/ 2 w 65"/>
                <a:gd name="T23" fmla="*/ 5 h 39"/>
                <a:gd name="T24" fmla="*/ 7 w 65"/>
                <a:gd name="T25" fmla="*/ 0 h 39"/>
                <a:gd name="T26" fmla="*/ 7 w 65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9">
                  <a:moveTo>
                    <a:pt x="7" y="0"/>
                  </a:moveTo>
                  <a:lnTo>
                    <a:pt x="61" y="2"/>
                  </a:lnTo>
                  <a:lnTo>
                    <a:pt x="65" y="12"/>
                  </a:lnTo>
                  <a:lnTo>
                    <a:pt x="64" y="35"/>
                  </a:lnTo>
                  <a:lnTo>
                    <a:pt x="45" y="39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45" y="30"/>
                  </a:lnTo>
                  <a:lnTo>
                    <a:pt x="45" y="9"/>
                  </a:lnTo>
                  <a:lnTo>
                    <a:pt x="8" y="6"/>
                  </a:lnTo>
                  <a:lnTo>
                    <a:pt x="2" y="17"/>
                  </a:lnTo>
                  <a:lnTo>
                    <a:pt x="2" y="5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5" name="Freeform 1275">
              <a:extLst>
                <a:ext uri="{FF2B5EF4-FFF2-40B4-BE49-F238E27FC236}">
                  <a16:creationId xmlns:a16="http://schemas.microsoft.com/office/drawing/2014/main" id="{EC0D7C0B-F007-47D2-B5AB-4D6148849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3092"/>
              <a:ext cx="66" cy="39"/>
            </a:xfrm>
            <a:custGeom>
              <a:avLst/>
              <a:gdLst>
                <a:gd name="T0" fmla="*/ 6 w 65"/>
                <a:gd name="T1" fmla="*/ 0 h 39"/>
                <a:gd name="T2" fmla="*/ 60 w 65"/>
                <a:gd name="T3" fmla="*/ 3 h 39"/>
                <a:gd name="T4" fmla="*/ 65 w 65"/>
                <a:gd name="T5" fmla="*/ 12 h 39"/>
                <a:gd name="T6" fmla="*/ 64 w 65"/>
                <a:gd name="T7" fmla="*/ 36 h 39"/>
                <a:gd name="T8" fmla="*/ 46 w 65"/>
                <a:gd name="T9" fmla="*/ 39 h 39"/>
                <a:gd name="T10" fmla="*/ 3 w 65"/>
                <a:gd name="T11" fmla="*/ 34 h 39"/>
                <a:gd name="T12" fmla="*/ 0 w 65"/>
                <a:gd name="T13" fmla="*/ 26 h 39"/>
                <a:gd name="T14" fmla="*/ 45 w 65"/>
                <a:gd name="T15" fmla="*/ 31 h 39"/>
                <a:gd name="T16" fmla="*/ 46 w 65"/>
                <a:gd name="T17" fmla="*/ 10 h 39"/>
                <a:gd name="T18" fmla="*/ 8 w 65"/>
                <a:gd name="T19" fmla="*/ 7 h 39"/>
                <a:gd name="T20" fmla="*/ 2 w 65"/>
                <a:gd name="T21" fmla="*/ 17 h 39"/>
                <a:gd name="T22" fmla="*/ 2 w 65"/>
                <a:gd name="T23" fmla="*/ 5 h 39"/>
                <a:gd name="T24" fmla="*/ 6 w 65"/>
                <a:gd name="T25" fmla="*/ 0 h 39"/>
                <a:gd name="T26" fmla="*/ 6 w 65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9">
                  <a:moveTo>
                    <a:pt x="6" y="0"/>
                  </a:moveTo>
                  <a:lnTo>
                    <a:pt x="60" y="3"/>
                  </a:lnTo>
                  <a:lnTo>
                    <a:pt x="65" y="12"/>
                  </a:lnTo>
                  <a:lnTo>
                    <a:pt x="64" y="36"/>
                  </a:lnTo>
                  <a:lnTo>
                    <a:pt x="46" y="39"/>
                  </a:lnTo>
                  <a:lnTo>
                    <a:pt x="3" y="34"/>
                  </a:lnTo>
                  <a:lnTo>
                    <a:pt x="0" y="26"/>
                  </a:lnTo>
                  <a:lnTo>
                    <a:pt x="45" y="31"/>
                  </a:lnTo>
                  <a:lnTo>
                    <a:pt x="46" y="10"/>
                  </a:lnTo>
                  <a:lnTo>
                    <a:pt x="8" y="7"/>
                  </a:lnTo>
                  <a:lnTo>
                    <a:pt x="2" y="17"/>
                  </a:lnTo>
                  <a:lnTo>
                    <a:pt x="2" y="5"/>
                  </a:lnTo>
                  <a:lnTo>
                    <a:pt x="6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6" name="Freeform 1276">
              <a:extLst>
                <a:ext uri="{FF2B5EF4-FFF2-40B4-BE49-F238E27FC236}">
                  <a16:creationId xmlns:a16="http://schemas.microsoft.com/office/drawing/2014/main" id="{F363763A-F949-4A57-AC81-2327272EE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9" y="3101"/>
              <a:ext cx="62" cy="39"/>
            </a:xfrm>
            <a:custGeom>
              <a:avLst/>
              <a:gdLst>
                <a:gd name="T0" fmla="*/ 5 w 65"/>
                <a:gd name="T1" fmla="*/ 0 h 39"/>
                <a:gd name="T2" fmla="*/ 59 w 65"/>
                <a:gd name="T3" fmla="*/ 2 h 39"/>
                <a:gd name="T4" fmla="*/ 65 w 65"/>
                <a:gd name="T5" fmla="*/ 11 h 39"/>
                <a:gd name="T6" fmla="*/ 62 w 65"/>
                <a:gd name="T7" fmla="*/ 35 h 39"/>
                <a:gd name="T8" fmla="*/ 45 w 65"/>
                <a:gd name="T9" fmla="*/ 39 h 39"/>
                <a:gd name="T10" fmla="*/ 2 w 65"/>
                <a:gd name="T11" fmla="*/ 33 h 39"/>
                <a:gd name="T12" fmla="*/ 0 w 65"/>
                <a:gd name="T13" fmla="*/ 26 h 39"/>
                <a:gd name="T14" fmla="*/ 44 w 65"/>
                <a:gd name="T15" fmla="*/ 30 h 39"/>
                <a:gd name="T16" fmla="*/ 45 w 65"/>
                <a:gd name="T17" fmla="*/ 9 h 39"/>
                <a:gd name="T18" fmla="*/ 7 w 65"/>
                <a:gd name="T19" fmla="*/ 6 h 39"/>
                <a:gd name="T20" fmla="*/ 1 w 65"/>
                <a:gd name="T21" fmla="*/ 15 h 39"/>
                <a:gd name="T22" fmla="*/ 1 w 65"/>
                <a:gd name="T23" fmla="*/ 4 h 39"/>
                <a:gd name="T24" fmla="*/ 5 w 65"/>
                <a:gd name="T25" fmla="*/ 0 h 39"/>
                <a:gd name="T26" fmla="*/ 5 w 65"/>
                <a:gd name="T2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39">
                  <a:moveTo>
                    <a:pt x="5" y="0"/>
                  </a:moveTo>
                  <a:lnTo>
                    <a:pt x="59" y="2"/>
                  </a:lnTo>
                  <a:lnTo>
                    <a:pt x="65" y="11"/>
                  </a:lnTo>
                  <a:lnTo>
                    <a:pt x="62" y="35"/>
                  </a:lnTo>
                  <a:lnTo>
                    <a:pt x="45" y="39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44" y="30"/>
                  </a:lnTo>
                  <a:lnTo>
                    <a:pt x="45" y="9"/>
                  </a:lnTo>
                  <a:lnTo>
                    <a:pt x="7" y="6"/>
                  </a:lnTo>
                  <a:lnTo>
                    <a:pt x="1" y="15"/>
                  </a:lnTo>
                  <a:lnTo>
                    <a:pt x="1" y="4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7" name="Freeform 1277">
              <a:extLst>
                <a:ext uri="{FF2B5EF4-FFF2-40B4-BE49-F238E27FC236}">
                  <a16:creationId xmlns:a16="http://schemas.microsoft.com/office/drawing/2014/main" id="{572633DA-0BAC-4D09-8296-032936B16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" y="3329"/>
              <a:ext cx="38" cy="18"/>
            </a:xfrm>
            <a:custGeom>
              <a:avLst/>
              <a:gdLst>
                <a:gd name="T0" fmla="*/ 4 w 37"/>
                <a:gd name="T1" fmla="*/ 0 h 14"/>
                <a:gd name="T2" fmla="*/ 36 w 37"/>
                <a:gd name="T3" fmla="*/ 4 h 14"/>
                <a:gd name="T4" fmla="*/ 37 w 37"/>
                <a:gd name="T5" fmla="*/ 14 h 14"/>
                <a:gd name="T6" fmla="*/ 0 w 37"/>
                <a:gd name="T7" fmla="*/ 9 h 14"/>
                <a:gd name="T8" fmla="*/ 4 w 37"/>
                <a:gd name="T9" fmla="*/ 0 h 14"/>
                <a:gd name="T10" fmla="*/ 4 w 37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4">
                  <a:moveTo>
                    <a:pt x="4" y="0"/>
                  </a:moveTo>
                  <a:lnTo>
                    <a:pt x="36" y="4"/>
                  </a:lnTo>
                  <a:lnTo>
                    <a:pt x="37" y="14"/>
                  </a:lnTo>
                  <a:lnTo>
                    <a:pt x="0" y="9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8" name="Freeform 1278">
              <a:extLst>
                <a:ext uri="{FF2B5EF4-FFF2-40B4-BE49-F238E27FC236}">
                  <a16:creationId xmlns:a16="http://schemas.microsoft.com/office/drawing/2014/main" id="{A26FF836-AC8A-49C5-B1A5-23812A587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3" y="3355"/>
              <a:ext cx="52" cy="18"/>
            </a:xfrm>
            <a:custGeom>
              <a:avLst/>
              <a:gdLst>
                <a:gd name="T0" fmla="*/ 8 w 54"/>
                <a:gd name="T1" fmla="*/ 0 h 17"/>
                <a:gd name="T2" fmla="*/ 0 w 54"/>
                <a:gd name="T3" fmla="*/ 10 h 17"/>
                <a:gd name="T4" fmla="*/ 54 w 54"/>
                <a:gd name="T5" fmla="*/ 17 h 17"/>
                <a:gd name="T6" fmla="*/ 51 w 54"/>
                <a:gd name="T7" fmla="*/ 5 h 17"/>
                <a:gd name="T8" fmla="*/ 8 w 54"/>
                <a:gd name="T9" fmla="*/ 0 h 17"/>
                <a:gd name="T10" fmla="*/ 8 w 5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4" h="17">
                  <a:moveTo>
                    <a:pt x="8" y="0"/>
                  </a:moveTo>
                  <a:lnTo>
                    <a:pt x="0" y="10"/>
                  </a:lnTo>
                  <a:lnTo>
                    <a:pt x="54" y="17"/>
                  </a:lnTo>
                  <a:lnTo>
                    <a:pt x="51" y="5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1999" name="Freeform 1279">
              <a:extLst>
                <a:ext uri="{FF2B5EF4-FFF2-40B4-BE49-F238E27FC236}">
                  <a16:creationId xmlns:a16="http://schemas.microsoft.com/office/drawing/2014/main" id="{30A6853D-5AA1-4B72-9C6A-0F988691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" y="3381"/>
              <a:ext cx="73" cy="22"/>
            </a:xfrm>
            <a:custGeom>
              <a:avLst/>
              <a:gdLst>
                <a:gd name="T0" fmla="*/ 8 w 73"/>
                <a:gd name="T1" fmla="*/ 0 h 20"/>
                <a:gd name="T2" fmla="*/ 0 w 73"/>
                <a:gd name="T3" fmla="*/ 10 h 20"/>
                <a:gd name="T4" fmla="*/ 73 w 73"/>
                <a:gd name="T5" fmla="*/ 20 h 20"/>
                <a:gd name="T6" fmla="*/ 72 w 73"/>
                <a:gd name="T7" fmla="*/ 9 h 20"/>
                <a:gd name="T8" fmla="*/ 8 w 73"/>
                <a:gd name="T9" fmla="*/ 0 h 20"/>
                <a:gd name="T10" fmla="*/ 8 w 73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20">
                  <a:moveTo>
                    <a:pt x="8" y="0"/>
                  </a:moveTo>
                  <a:lnTo>
                    <a:pt x="0" y="10"/>
                  </a:lnTo>
                  <a:lnTo>
                    <a:pt x="73" y="20"/>
                  </a:lnTo>
                  <a:lnTo>
                    <a:pt x="72" y="9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0" name="Freeform 1280">
              <a:extLst>
                <a:ext uri="{FF2B5EF4-FFF2-40B4-BE49-F238E27FC236}">
                  <a16:creationId xmlns:a16="http://schemas.microsoft.com/office/drawing/2014/main" id="{A986194E-1ABA-4918-8C63-66F1611D0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" y="2257"/>
              <a:ext cx="24" cy="31"/>
            </a:xfrm>
            <a:custGeom>
              <a:avLst/>
              <a:gdLst>
                <a:gd name="T0" fmla="*/ 3 w 26"/>
                <a:gd name="T1" fmla="*/ 3 h 28"/>
                <a:gd name="T2" fmla="*/ 0 w 26"/>
                <a:gd name="T3" fmla="*/ 13 h 28"/>
                <a:gd name="T4" fmla="*/ 2 w 26"/>
                <a:gd name="T5" fmla="*/ 22 h 28"/>
                <a:gd name="T6" fmla="*/ 11 w 26"/>
                <a:gd name="T7" fmla="*/ 28 h 28"/>
                <a:gd name="T8" fmla="*/ 21 w 26"/>
                <a:gd name="T9" fmla="*/ 24 h 28"/>
                <a:gd name="T10" fmla="*/ 26 w 26"/>
                <a:gd name="T11" fmla="*/ 15 h 28"/>
                <a:gd name="T12" fmla="*/ 26 w 26"/>
                <a:gd name="T13" fmla="*/ 9 h 28"/>
                <a:gd name="T14" fmla="*/ 21 w 26"/>
                <a:gd name="T15" fmla="*/ 2 h 28"/>
                <a:gd name="T16" fmla="*/ 11 w 26"/>
                <a:gd name="T17" fmla="*/ 0 h 28"/>
                <a:gd name="T18" fmla="*/ 16 w 26"/>
                <a:gd name="T19" fmla="*/ 9 h 28"/>
                <a:gd name="T20" fmla="*/ 16 w 26"/>
                <a:gd name="T21" fmla="*/ 15 h 28"/>
                <a:gd name="T22" fmla="*/ 11 w 26"/>
                <a:gd name="T23" fmla="*/ 19 h 28"/>
                <a:gd name="T24" fmla="*/ 6 w 26"/>
                <a:gd name="T25" fmla="*/ 13 h 28"/>
                <a:gd name="T26" fmla="*/ 7 w 26"/>
                <a:gd name="T27" fmla="*/ 8 h 28"/>
                <a:gd name="T28" fmla="*/ 3 w 26"/>
                <a:gd name="T29" fmla="*/ 3 h 28"/>
                <a:gd name="T30" fmla="*/ 3 w 26"/>
                <a:gd name="T3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8">
                  <a:moveTo>
                    <a:pt x="3" y="3"/>
                  </a:moveTo>
                  <a:lnTo>
                    <a:pt x="0" y="13"/>
                  </a:lnTo>
                  <a:lnTo>
                    <a:pt x="2" y="22"/>
                  </a:lnTo>
                  <a:lnTo>
                    <a:pt x="11" y="28"/>
                  </a:lnTo>
                  <a:lnTo>
                    <a:pt x="21" y="24"/>
                  </a:lnTo>
                  <a:lnTo>
                    <a:pt x="26" y="15"/>
                  </a:lnTo>
                  <a:lnTo>
                    <a:pt x="26" y="9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16" y="15"/>
                  </a:lnTo>
                  <a:lnTo>
                    <a:pt x="11" y="19"/>
                  </a:lnTo>
                  <a:lnTo>
                    <a:pt x="6" y="13"/>
                  </a:lnTo>
                  <a:lnTo>
                    <a:pt x="7" y="8"/>
                  </a:lnTo>
                  <a:lnTo>
                    <a:pt x="3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1" name="Freeform 1281">
              <a:extLst>
                <a:ext uri="{FF2B5EF4-FFF2-40B4-BE49-F238E27FC236}">
                  <a16:creationId xmlns:a16="http://schemas.microsoft.com/office/drawing/2014/main" id="{3B731567-E011-41DB-B431-09440933E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322"/>
              <a:ext cx="100" cy="79"/>
            </a:xfrm>
            <a:custGeom>
              <a:avLst/>
              <a:gdLst>
                <a:gd name="T0" fmla="*/ 99 w 99"/>
                <a:gd name="T1" fmla="*/ 9 h 81"/>
                <a:gd name="T2" fmla="*/ 83 w 99"/>
                <a:gd name="T3" fmla="*/ 5 h 81"/>
                <a:gd name="T4" fmla="*/ 79 w 99"/>
                <a:gd name="T5" fmla="*/ 68 h 81"/>
                <a:gd name="T6" fmla="*/ 36 w 99"/>
                <a:gd name="T7" fmla="*/ 67 h 81"/>
                <a:gd name="T8" fmla="*/ 23 w 99"/>
                <a:gd name="T9" fmla="*/ 66 h 81"/>
                <a:gd name="T10" fmla="*/ 14 w 99"/>
                <a:gd name="T11" fmla="*/ 59 h 81"/>
                <a:gd name="T12" fmla="*/ 11 w 99"/>
                <a:gd name="T13" fmla="*/ 49 h 81"/>
                <a:gd name="T14" fmla="*/ 10 w 99"/>
                <a:gd name="T15" fmla="*/ 37 h 81"/>
                <a:gd name="T16" fmla="*/ 12 w 99"/>
                <a:gd name="T17" fmla="*/ 23 h 81"/>
                <a:gd name="T18" fmla="*/ 17 w 99"/>
                <a:gd name="T19" fmla="*/ 12 h 81"/>
                <a:gd name="T20" fmla="*/ 26 w 99"/>
                <a:gd name="T21" fmla="*/ 8 h 81"/>
                <a:gd name="T22" fmla="*/ 79 w 99"/>
                <a:gd name="T23" fmla="*/ 8 h 81"/>
                <a:gd name="T24" fmla="*/ 78 w 99"/>
                <a:gd name="T25" fmla="*/ 4 h 81"/>
                <a:gd name="T26" fmla="*/ 25 w 99"/>
                <a:gd name="T27" fmla="*/ 0 h 81"/>
                <a:gd name="T28" fmla="*/ 13 w 99"/>
                <a:gd name="T29" fmla="*/ 3 h 81"/>
                <a:gd name="T30" fmla="*/ 6 w 99"/>
                <a:gd name="T31" fmla="*/ 12 h 81"/>
                <a:gd name="T32" fmla="*/ 2 w 99"/>
                <a:gd name="T33" fmla="*/ 23 h 81"/>
                <a:gd name="T34" fmla="*/ 0 w 99"/>
                <a:gd name="T35" fmla="*/ 37 h 81"/>
                <a:gd name="T36" fmla="*/ 1 w 99"/>
                <a:gd name="T37" fmla="*/ 49 h 81"/>
                <a:gd name="T38" fmla="*/ 4 w 99"/>
                <a:gd name="T39" fmla="*/ 57 h 81"/>
                <a:gd name="T40" fmla="*/ 10 w 99"/>
                <a:gd name="T41" fmla="*/ 66 h 81"/>
                <a:gd name="T42" fmla="*/ 17 w 99"/>
                <a:gd name="T43" fmla="*/ 71 h 81"/>
                <a:gd name="T44" fmla="*/ 29 w 99"/>
                <a:gd name="T45" fmla="*/ 75 h 81"/>
                <a:gd name="T46" fmla="*/ 45 w 99"/>
                <a:gd name="T47" fmla="*/ 77 h 81"/>
                <a:gd name="T48" fmla="*/ 98 w 99"/>
                <a:gd name="T49" fmla="*/ 81 h 81"/>
                <a:gd name="T50" fmla="*/ 99 w 99"/>
                <a:gd name="T51" fmla="*/ 9 h 81"/>
                <a:gd name="T52" fmla="*/ 99 w 99"/>
                <a:gd name="T53" fmla="*/ 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81">
                  <a:moveTo>
                    <a:pt x="99" y="9"/>
                  </a:moveTo>
                  <a:lnTo>
                    <a:pt x="83" y="5"/>
                  </a:lnTo>
                  <a:lnTo>
                    <a:pt x="79" y="68"/>
                  </a:lnTo>
                  <a:lnTo>
                    <a:pt x="36" y="67"/>
                  </a:lnTo>
                  <a:lnTo>
                    <a:pt x="23" y="66"/>
                  </a:lnTo>
                  <a:lnTo>
                    <a:pt x="14" y="59"/>
                  </a:lnTo>
                  <a:lnTo>
                    <a:pt x="11" y="49"/>
                  </a:lnTo>
                  <a:lnTo>
                    <a:pt x="10" y="37"/>
                  </a:lnTo>
                  <a:lnTo>
                    <a:pt x="12" y="23"/>
                  </a:lnTo>
                  <a:lnTo>
                    <a:pt x="17" y="12"/>
                  </a:lnTo>
                  <a:lnTo>
                    <a:pt x="26" y="8"/>
                  </a:lnTo>
                  <a:lnTo>
                    <a:pt x="79" y="8"/>
                  </a:lnTo>
                  <a:lnTo>
                    <a:pt x="78" y="4"/>
                  </a:lnTo>
                  <a:lnTo>
                    <a:pt x="25" y="0"/>
                  </a:lnTo>
                  <a:lnTo>
                    <a:pt x="13" y="3"/>
                  </a:lnTo>
                  <a:lnTo>
                    <a:pt x="6" y="12"/>
                  </a:lnTo>
                  <a:lnTo>
                    <a:pt x="2" y="23"/>
                  </a:lnTo>
                  <a:lnTo>
                    <a:pt x="0" y="37"/>
                  </a:lnTo>
                  <a:lnTo>
                    <a:pt x="1" y="49"/>
                  </a:lnTo>
                  <a:lnTo>
                    <a:pt x="4" y="57"/>
                  </a:lnTo>
                  <a:lnTo>
                    <a:pt x="10" y="66"/>
                  </a:lnTo>
                  <a:lnTo>
                    <a:pt x="17" y="71"/>
                  </a:lnTo>
                  <a:lnTo>
                    <a:pt x="29" y="75"/>
                  </a:lnTo>
                  <a:lnTo>
                    <a:pt x="45" y="77"/>
                  </a:lnTo>
                  <a:lnTo>
                    <a:pt x="98" y="81"/>
                  </a:lnTo>
                  <a:lnTo>
                    <a:pt x="99" y="9"/>
                  </a:lnTo>
                  <a:lnTo>
                    <a:pt x="99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2" name="Freeform 1282">
              <a:extLst>
                <a:ext uri="{FF2B5EF4-FFF2-40B4-BE49-F238E27FC236}">
                  <a16:creationId xmlns:a16="http://schemas.microsoft.com/office/drawing/2014/main" id="{3568939C-C6F5-463C-96B9-ACA484783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2331"/>
              <a:ext cx="100" cy="79"/>
            </a:xfrm>
            <a:custGeom>
              <a:avLst/>
              <a:gdLst>
                <a:gd name="T0" fmla="*/ 4 w 101"/>
                <a:gd name="T1" fmla="*/ 6 h 79"/>
                <a:gd name="T2" fmla="*/ 9 w 101"/>
                <a:gd name="T3" fmla="*/ 2 h 79"/>
                <a:gd name="T4" fmla="*/ 5 w 101"/>
                <a:gd name="T5" fmla="*/ 65 h 79"/>
                <a:gd name="T6" fmla="*/ 29 w 101"/>
                <a:gd name="T7" fmla="*/ 66 h 79"/>
                <a:gd name="T8" fmla="*/ 64 w 101"/>
                <a:gd name="T9" fmla="*/ 69 h 79"/>
                <a:gd name="T10" fmla="*/ 79 w 101"/>
                <a:gd name="T11" fmla="*/ 62 h 79"/>
                <a:gd name="T12" fmla="*/ 83 w 101"/>
                <a:gd name="T13" fmla="*/ 52 h 79"/>
                <a:gd name="T14" fmla="*/ 83 w 101"/>
                <a:gd name="T15" fmla="*/ 40 h 79"/>
                <a:gd name="T16" fmla="*/ 83 w 101"/>
                <a:gd name="T17" fmla="*/ 26 h 79"/>
                <a:gd name="T18" fmla="*/ 78 w 101"/>
                <a:gd name="T19" fmla="*/ 16 h 79"/>
                <a:gd name="T20" fmla="*/ 65 w 101"/>
                <a:gd name="T21" fmla="*/ 7 h 79"/>
                <a:gd name="T22" fmla="*/ 9 w 101"/>
                <a:gd name="T23" fmla="*/ 1 h 79"/>
                <a:gd name="T24" fmla="*/ 26 w 101"/>
                <a:gd name="T25" fmla="*/ 0 h 79"/>
                <a:gd name="T26" fmla="*/ 78 w 101"/>
                <a:gd name="T27" fmla="*/ 3 h 79"/>
                <a:gd name="T28" fmla="*/ 90 w 101"/>
                <a:gd name="T29" fmla="*/ 7 h 79"/>
                <a:gd name="T30" fmla="*/ 96 w 101"/>
                <a:gd name="T31" fmla="*/ 17 h 79"/>
                <a:gd name="T32" fmla="*/ 100 w 101"/>
                <a:gd name="T33" fmla="*/ 28 h 79"/>
                <a:gd name="T34" fmla="*/ 101 w 101"/>
                <a:gd name="T35" fmla="*/ 43 h 79"/>
                <a:gd name="T36" fmla="*/ 98 w 101"/>
                <a:gd name="T37" fmla="*/ 54 h 79"/>
                <a:gd name="T38" fmla="*/ 96 w 101"/>
                <a:gd name="T39" fmla="*/ 62 h 79"/>
                <a:gd name="T40" fmla="*/ 90 w 101"/>
                <a:gd name="T41" fmla="*/ 70 h 79"/>
                <a:gd name="T42" fmla="*/ 81 w 101"/>
                <a:gd name="T43" fmla="*/ 76 h 79"/>
                <a:gd name="T44" fmla="*/ 73 w 101"/>
                <a:gd name="T45" fmla="*/ 79 h 79"/>
                <a:gd name="T46" fmla="*/ 51 w 101"/>
                <a:gd name="T47" fmla="*/ 79 h 79"/>
                <a:gd name="T48" fmla="*/ 0 w 101"/>
                <a:gd name="T49" fmla="*/ 74 h 79"/>
                <a:gd name="T50" fmla="*/ 4 w 101"/>
                <a:gd name="T51" fmla="*/ 6 h 79"/>
                <a:gd name="T52" fmla="*/ 4 w 101"/>
                <a:gd name="T53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1" h="79">
                  <a:moveTo>
                    <a:pt x="4" y="6"/>
                  </a:moveTo>
                  <a:lnTo>
                    <a:pt x="9" y="2"/>
                  </a:lnTo>
                  <a:lnTo>
                    <a:pt x="5" y="65"/>
                  </a:lnTo>
                  <a:lnTo>
                    <a:pt x="29" y="66"/>
                  </a:lnTo>
                  <a:lnTo>
                    <a:pt x="64" y="69"/>
                  </a:lnTo>
                  <a:lnTo>
                    <a:pt x="79" y="62"/>
                  </a:lnTo>
                  <a:lnTo>
                    <a:pt x="83" y="52"/>
                  </a:lnTo>
                  <a:lnTo>
                    <a:pt x="83" y="40"/>
                  </a:lnTo>
                  <a:lnTo>
                    <a:pt x="83" y="26"/>
                  </a:lnTo>
                  <a:lnTo>
                    <a:pt x="78" y="16"/>
                  </a:lnTo>
                  <a:lnTo>
                    <a:pt x="65" y="7"/>
                  </a:lnTo>
                  <a:lnTo>
                    <a:pt x="9" y="1"/>
                  </a:lnTo>
                  <a:lnTo>
                    <a:pt x="26" y="0"/>
                  </a:lnTo>
                  <a:lnTo>
                    <a:pt x="78" y="3"/>
                  </a:lnTo>
                  <a:lnTo>
                    <a:pt x="90" y="7"/>
                  </a:lnTo>
                  <a:lnTo>
                    <a:pt x="96" y="17"/>
                  </a:lnTo>
                  <a:lnTo>
                    <a:pt x="100" y="28"/>
                  </a:lnTo>
                  <a:lnTo>
                    <a:pt x="101" y="43"/>
                  </a:lnTo>
                  <a:lnTo>
                    <a:pt x="98" y="54"/>
                  </a:lnTo>
                  <a:lnTo>
                    <a:pt x="96" y="62"/>
                  </a:lnTo>
                  <a:lnTo>
                    <a:pt x="90" y="70"/>
                  </a:lnTo>
                  <a:lnTo>
                    <a:pt x="81" y="76"/>
                  </a:lnTo>
                  <a:lnTo>
                    <a:pt x="73" y="79"/>
                  </a:lnTo>
                  <a:lnTo>
                    <a:pt x="51" y="79"/>
                  </a:lnTo>
                  <a:lnTo>
                    <a:pt x="0" y="74"/>
                  </a:lnTo>
                  <a:lnTo>
                    <a:pt x="4" y="6"/>
                  </a:lnTo>
                  <a:lnTo>
                    <a:pt x="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3" name="Freeform 1283">
              <a:extLst>
                <a:ext uri="{FF2B5EF4-FFF2-40B4-BE49-F238E27FC236}">
                  <a16:creationId xmlns:a16="http://schemas.microsoft.com/office/drawing/2014/main" id="{BA6F94D7-D1F7-4693-94F9-188F2E68A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0" y="2152"/>
              <a:ext cx="93" cy="179"/>
            </a:xfrm>
            <a:custGeom>
              <a:avLst/>
              <a:gdLst>
                <a:gd name="T0" fmla="*/ 3 w 95"/>
                <a:gd name="T1" fmla="*/ 63 h 179"/>
                <a:gd name="T2" fmla="*/ 0 w 95"/>
                <a:gd name="T3" fmla="*/ 0 h 179"/>
                <a:gd name="T4" fmla="*/ 10 w 95"/>
                <a:gd name="T5" fmla="*/ 6 h 179"/>
                <a:gd name="T6" fmla="*/ 70 w 95"/>
                <a:gd name="T7" fmla="*/ 46 h 179"/>
                <a:gd name="T8" fmla="*/ 95 w 95"/>
                <a:gd name="T9" fmla="*/ 68 h 179"/>
                <a:gd name="T10" fmla="*/ 55 w 95"/>
                <a:gd name="T11" fmla="*/ 57 h 179"/>
                <a:gd name="T12" fmla="*/ 29 w 95"/>
                <a:gd name="T13" fmla="*/ 43 h 179"/>
                <a:gd name="T14" fmla="*/ 17 w 95"/>
                <a:gd name="T15" fmla="*/ 35 h 179"/>
                <a:gd name="T16" fmla="*/ 15 w 95"/>
                <a:gd name="T17" fmla="*/ 60 h 179"/>
                <a:gd name="T18" fmla="*/ 12 w 95"/>
                <a:gd name="T19" fmla="*/ 179 h 179"/>
                <a:gd name="T20" fmla="*/ 3 w 95"/>
                <a:gd name="T21" fmla="*/ 63 h 179"/>
                <a:gd name="T22" fmla="*/ 3 w 95"/>
                <a:gd name="T23" fmla="*/ 63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179">
                  <a:moveTo>
                    <a:pt x="3" y="63"/>
                  </a:moveTo>
                  <a:lnTo>
                    <a:pt x="0" y="0"/>
                  </a:lnTo>
                  <a:lnTo>
                    <a:pt x="10" y="6"/>
                  </a:lnTo>
                  <a:lnTo>
                    <a:pt x="70" y="46"/>
                  </a:lnTo>
                  <a:lnTo>
                    <a:pt x="95" y="68"/>
                  </a:lnTo>
                  <a:lnTo>
                    <a:pt x="55" y="57"/>
                  </a:lnTo>
                  <a:lnTo>
                    <a:pt x="29" y="43"/>
                  </a:lnTo>
                  <a:lnTo>
                    <a:pt x="17" y="35"/>
                  </a:lnTo>
                  <a:lnTo>
                    <a:pt x="15" y="60"/>
                  </a:lnTo>
                  <a:lnTo>
                    <a:pt x="12" y="179"/>
                  </a:lnTo>
                  <a:lnTo>
                    <a:pt x="3" y="63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4" name="Freeform 1284">
              <a:extLst>
                <a:ext uri="{FF2B5EF4-FFF2-40B4-BE49-F238E27FC236}">
                  <a16:creationId xmlns:a16="http://schemas.microsoft.com/office/drawing/2014/main" id="{661B30C8-B0DC-4448-98A1-7F78399BC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1" y="2217"/>
              <a:ext cx="249" cy="166"/>
            </a:xfrm>
            <a:custGeom>
              <a:avLst/>
              <a:gdLst>
                <a:gd name="T0" fmla="*/ 4 w 247"/>
                <a:gd name="T1" fmla="*/ 9 h 166"/>
                <a:gd name="T2" fmla="*/ 5 w 247"/>
                <a:gd name="T3" fmla="*/ 40 h 166"/>
                <a:gd name="T4" fmla="*/ 4 w 247"/>
                <a:gd name="T5" fmla="*/ 71 h 166"/>
                <a:gd name="T6" fmla="*/ 3 w 247"/>
                <a:gd name="T7" fmla="*/ 104 h 166"/>
                <a:gd name="T8" fmla="*/ 17 w 247"/>
                <a:gd name="T9" fmla="*/ 86 h 166"/>
                <a:gd name="T10" fmla="*/ 36 w 247"/>
                <a:gd name="T11" fmla="*/ 85 h 166"/>
                <a:gd name="T12" fmla="*/ 77 w 247"/>
                <a:gd name="T13" fmla="*/ 91 h 166"/>
                <a:gd name="T14" fmla="*/ 104 w 247"/>
                <a:gd name="T15" fmla="*/ 96 h 166"/>
                <a:gd name="T16" fmla="*/ 113 w 247"/>
                <a:gd name="T17" fmla="*/ 110 h 166"/>
                <a:gd name="T18" fmla="*/ 113 w 247"/>
                <a:gd name="T19" fmla="*/ 166 h 166"/>
                <a:gd name="T20" fmla="*/ 118 w 247"/>
                <a:gd name="T21" fmla="*/ 138 h 166"/>
                <a:gd name="T22" fmla="*/ 122 w 247"/>
                <a:gd name="T23" fmla="*/ 96 h 166"/>
                <a:gd name="T24" fmla="*/ 144 w 247"/>
                <a:gd name="T25" fmla="*/ 95 h 166"/>
                <a:gd name="T26" fmla="*/ 178 w 247"/>
                <a:gd name="T27" fmla="*/ 95 h 166"/>
                <a:gd name="T28" fmla="*/ 206 w 247"/>
                <a:gd name="T29" fmla="*/ 97 h 166"/>
                <a:gd name="T30" fmla="*/ 230 w 247"/>
                <a:gd name="T31" fmla="*/ 105 h 166"/>
                <a:gd name="T32" fmla="*/ 247 w 247"/>
                <a:gd name="T33" fmla="*/ 118 h 166"/>
                <a:gd name="T34" fmla="*/ 237 w 247"/>
                <a:gd name="T35" fmla="*/ 99 h 166"/>
                <a:gd name="T36" fmla="*/ 220 w 247"/>
                <a:gd name="T37" fmla="*/ 88 h 166"/>
                <a:gd name="T38" fmla="*/ 193 w 247"/>
                <a:gd name="T39" fmla="*/ 80 h 166"/>
                <a:gd name="T40" fmla="*/ 184 w 247"/>
                <a:gd name="T41" fmla="*/ 72 h 166"/>
                <a:gd name="T42" fmla="*/ 183 w 247"/>
                <a:gd name="T43" fmla="*/ 63 h 166"/>
                <a:gd name="T44" fmla="*/ 186 w 247"/>
                <a:gd name="T45" fmla="*/ 52 h 166"/>
                <a:gd name="T46" fmla="*/ 193 w 247"/>
                <a:gd name="T47" fmla="*/ 47 h 166"/>
                <a:gd name="T48" fmla="*/ 220 w 247"/>
                <a:gd name="T49" fmla="*/ 42 h 166"/>
                <a:gd name="T50" fmla="*/ 185 w 247"/>
                <a:gd name="T51" fmla="*/ 40 h 166"/>
                <a:gd name="T52" fmla="*/ 145 w 247"/>
                <a:gd name="T53" fmla="*/ 41 h 166"/>
                <a:gd name="T54" fmla="*/ 100 w 247"/>
                <a:gd name="T55" fmla="*/ 37 h 166"/>
                <a:gd name="T56" fmla="*/ 69 w 247"/>
                <a:gd name="T57" fmla="*/ 33 h 166"/>
                <a:gd name="T58" fmla="*/ 80 w 247"/>
                <a:gd name="T59" fmla="*/ 54 h 166"/>
                <a:gd name="T60" fmla="*/ 72 w 247"/>
                <a:gd name="T61" fmla="*/ 72 h 166"/>
                <a:gd name="T62" fmla="*/ 60 w 247"/>
                <a:gd name="T63" fmla="*/ 76 h 166"/>
                <a:gd name="T64" fmla="*/ 40 w 247"/>
                <a:gd name="T65" fmla="*/ 73 h 166"/>
                <a:gd name="T66" fmla="*/ 36 w 247"/>
                <a:gd name="T67" fmla="*/ 61 h 166"/>
                <a:gd name="T68" fmla="*/ 36 w 247"/>
                <a:gd name="T69" fmla="*/ 47 h 166"/>
                <a:gd name="T70" fmla="*/ 43 w 247"/>
                <a:gd name="T71" fmla="*/ 37 h 166"/>
                <a:gd name="T72" fmla="*/ 57 w 247"/>
                <a:gd name="T73" fmla="*/ 29 h 166"/>
                <a:gd name="T74" fmla="*/ 31 w 247"/>
                <a:gd name="T75" fmla="*/ 16 h 166"/>
                <a:gd name="T76" fmla="*/ 0 w 247"/>
                <a:gd name="T77" fmla="*/ 0 h 166"/>
                <a:gd name="T78" fmla="*/ 4 w 247"/>
                <a:gd name="T79" fmla="*/ 9 h 166"/>
                <a:gd name="T80" fmla="*/ 4 w 247"/>
                <a:gd name="T81" fmla="*/ 9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166">
                  <a:moveTo>
                    <a:pt x="4" y="9"/>
                  </a:moveTo>
                  <a:lnTo>
                    <a:pt x="5" y="40"/>
                  </a:lnTo>
                  <a:lnTo>
                    <a:pt x="4" y="71"/>
                  </a:lnTo>
                  <a:lnTo>
                    <a:pt x="3" y="104"/>
                  </a:lnTo>
                  <a:lnTo>
                    <a:pt x="17" y="86"/>
                  </a:lnTo>
                  <a:lnTo>
                    <a:pt x="36" y="85"/>
                  </a:lnTo>
                  <a:lnTo>
                    <a:pt x="77" y="91"/>
                  </a:lnTo>
                  <a:lnTo>
                    <a:pt x="104" y="96"/>
                  </a:lnTo>
                  <a:lnTo>
                    <a:pt x="113" y="110"/>
                  </a:lnTo>
                  <a:lnTo>
                    <a:pt x="113" y="166"/>
                  </a:lnTo>
                  <a:lnTo>
                    <a:pt x="118" y="138"/>
                  </a:lnTo>
                  <a:lnTo>
                    <a:pt x="122" y="96"/>
                  </a:lnTo>
                  <a:lnTo>
                    <a:pt x="144" y="95"/>
                  </a:lnTo>
                  <a:lnTo>
                    <a:pt x="178" y="95"/>
                  </a:lnTo>
                  <a:lnTo>
                    <a:pt x="206" y="97"/>
                  </a:lnTo>
                  <a:lnTo>
                    <a:pt x="230" y="105"/>
                  </a:lnTo>
                  <a:lnTo>
                    <a:pt x="247" y="118"/>
                  </a:lnTo>
                  <a:lnTo>
                    <a:pt x="237" y="99"/>
                  </a:lnTo>
                  <a:lnTo>
                    <a:pt x="220" y="88"/>
                  </a:lnTo>
                  <a:lnTo>
                    <a:pt x="193" y="80"/>
                  </a:lnTo>
                  <a:lnTo>
                    <a:pt x="184" y="72"/>
                  </a:lnTo>
                  <a:lnTo>
                    <a:pt x="183" y="63"/>
                  </a:lnTo>
                  <a:lnTo>
                    <a:pt x="186" y="52"/>
                  </a:lnTo>
                  <a:lnTo>
                    <a:pt x="193" y="47"/>
                  </a:lnTo>
                  <a:lnTo>
                    <a:pt x="220" y="42"/>
                  </a:lnTo>
                  <a:lnTo>
                    <a:pt x="185" y="40"/>
                  </a:lnTo>
                  <a:lnTo>
                    <a:pt x="145" y="41"/>
                  </a:lnTo>
                  <a:lnTo>
                    <a:pt x="100" y="37"/>
                  </a:lnTo>
                  <a:lnTo>
                    <a:pt x="69" y="33"/>
                  </a:lnTo>
                  <a:lnTo>
                    <a:pt x="80" y="54"/>
                  </a:lnTo>
                  <a:lnTo>
                    <a:pt x="72" y="72"/>
                  </a:lnTo>
                  <a:lnTo>
                    <a:pt x="60" y="76"/>
                  </a:lnTo>
                  <a:lnTo>
                    <a:pt x="40" y="73"/>
                  </a:lnTo>
                  <a:lnTo>
                    <a:pt x="36" y="61"/>
                  </a:lnTo>
                  <a:lnTo>
                    <a:pt x="36" y="47"/>
                  </a:lnTo>
                  <a:lnTo>
                    <a:pt x="43" y="37"/>
                  </a:lnTo>
                  <a:lnTo>
                    <a:pt x="57" y="29"/>
                  </a:lnTo>
                  <a:lnTo>
                    <a:pt x="31" y="16"/>
                  </a:lnTo>
                  <a:lnTo>
                    <a:pt x="0" y="0"/>
                  </a:lnTo>
                  <a:lnTo>
                    <a:pt x="4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5" name="Freeform 1285">
              <a:extLst>
                <a:ext uri="{FF2B5EF4-FFF2-40B4-BE49-F238E27FC236}">
                  <a16:creationId xmlns:a16="http://schemas.microsoft.com/office/drawing/2014/main" id="{B38A9F8F-BB1B-414F-83CC-99EC75283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4" y="2847"/>
              <a:ext cx="111" cy="193"/>
            </a:xfrm>
            <a:custGeom>
              <a:avLst/>
              <a:gdLst>
                <a:gd name="T0" fmla="*/ 7 w 111"/>
                <a:gd name="T1" fmla="*/ 82 h 193"/>
                <a:gd name="T2" fmla="*/ 0 w 111"/>
                <a:gd name="T3" fmla="*/ 193 h 193"/>
                <a:gd name="T4" fmla="*/ 13 w 111"/>
                <a:gd name="T5" fmla="*/ 112 h 193"/>
                <a:gd name="T6" fmla="*/ 45 w 111"/>
                <a:gd name="T7" fmla="*/ 109 h 193"/>
                <a:gd name="T8" fmla="*/ 65 w 111"/>
                <a:gd name="T9" fmla="*/ 112 h 193"/>
                <a:gd name="T10" fmla="*/ 82 w 111"/>
                <a:gd name="T11" fmla="*/ 120 h 193"/>
                <a:gd name="T12" fmla="*/ 97 w 111"/>
                <a:gd name="T13" fmla="*/ 109 h 193"/>
                <a:gd name="T14" fmla="*/ 111 w 111"/>
                <a:gd name="T15" fmla="*/ 92 h 193"/>
                <a:gd name="T16" fmla="*/ 111 w 111"/>
                <a:gd name="T17" fmla="*/ 57 h 193"/>
                <a:gd name="T18" fmla="*/ 93 w 111"/>
                <a:gd name="T19" fmla="*/ 75 h 193"/>
                <a:gd name="T20" fmla="*/ 60 w 111"/>
                <a:gd name="T21" fmla="*/ 81 h 193"/>
                <a:gd name="T22" fmla="*/ 31 w 111"/>
                <a:gd name="T23" fmla="*/ 73 h 193"/>
                <a:gd name="T24" fmla="*/ 17 w 111"/>
                <a:gd name="T25" fmla="*/ 58 h 193"/>
                <a:gd name="T26" fmla="*/ 12 w 111"/>
                <a:gd name="T27" fmla="*/ 34 h 193"/>
                <a:gd name="T28" fmla="*/ 8 w 111"/>
                <a:gd name="T29" fmla="*/ 0 h 193"/>
                <a:gd name="T30" fmla="*/ 7 w 111"/>
                <a:gd name="T31" fmla="*/ 82 h 193"/>
                <a:gd name="T32" fmla="*/ 7 w 111"/>
                <a:gd name="T33" fmla="*/ 82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193">
                  <a:moveTo>
                    <a:pt x="7" y="82"/>
                  </a:moveTo>
                  <a:lnTo>
                    <a:pt x="0" y="193"/>
                  </a:lnTo>
                  <a:lnTo>
                    <a:pt x="13" y="112"/>
                  </a:lnTo>
                  <a:lnTo>
                    <a:pt x="45" y="109"/>
                  </a:lnTo>
                  <a:lnTo>
                    <a:pt x="65" y="112"/>
                  </a:lnTo>
                  <a:lnTo>
                    <a:pt x="82" y="120"/>
                  </a:lnTo>
                  <a:lnTo>
                    <a:pt x="97" y="109"/>
                  </a:lnTo>
                  <a:lnTo>
                    <a:pt x="111" y="92"/>
                  </a:lnTo>
                  <a:lnTo>
                    <a:pt x="111" y="57"/>
                  </a:lnTo>
                  <a:lnTo>
                    <a:pt x="93" y="75"/>
                  </a:lnTo>
                  <a:lnTo>
                    <a:pt x="60" y="81"/>
                  </a:lnTo>
                  <a:lnTo>
                    <a:pt x="31" y="73"/>
                  </a:lnTo>
                  <a:lnTo>
                    <a:pt x="17" y="58"/>
                  </a:lnTo>
                  <a:lnTo>
                    <a:pt x="12" y="34"/>
                  </a:lnTo>
                  <a:lnTo>
                    <a:pt x="8" y="0"/>
                  </a:lnTo>
                  <a:lnTo>
                    <a:pt x="7" y="82"/>
                  </a:lnTo>
                  <a:lnTo>
                    <a:pt x="7" y="82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6" name="Freeform 1286">
              <a:extLst>
                <a:ext uri="{FF2B5EF4-FFF2-40B4-BE49-F238E27FC236}">
                  <a16:creationId xmlns:a16="http://schemas.microsoft.com/office/drawing/2014/main" id="{DE249F14-D2E6-4E9E-8EB6-21ECF3F01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0" y="3018"/>
              <a:ext cx="259" cy="306"/>
            </a:xfrm>
            <a:custGeom>
              <a:avLst/>
              <a:gdLst>
                <a:gd name="T0" fmla="*/ 21 w 259"/>
                <a:gd name="T1" fmla="*/ 7 h 307"/>
                <a:gd name="T2" fmla="*/ 0 w 259"/>
                <a:gd name="T3" fmla="*/ 307 h 307"/>
                <a:gd name="T4" fmla="*/ 16 w 259"/>
                <a:gd name="T5" fmla="*/ 242 h 307"/>
                <a:gd name="T6" fmla="*/ 35 w 259"/>
                <a:gd name="T7" fmla="*/ 207 h 307"/>
                <a:gd name="T8" fmla="*/ 60 w 259"/>
                <a:gd name="T9" fmla="*/ 180 h 307"/>
                <a:gd name="T10" fmla="*/ 86 w 259"/>
                <a:gd name="T11" fmla="*/ 160 h 307"/>
                <a:gd name="T12" fmla="*/ 114 w 259"/>
                <a:gd name="T13" fmla="*/ 153 h 307"/>
                <a:gd name="T14" fmla="*/ 137 w 259"/>
                <a:gd name="T15" fmla="*/ 152 h 307"/>
                <a:gd name="T16" fmla="*/ 175 w 259"/>
                <a:gd name="T17" fmla="*/ 153 h 307"/>
                <a:gd name="T18" fmla="*/ 213 w 259"/>
                <a:gd name="T19" fmla="*/ 161 h 307"/>
                <a:gd name="T20" fmla="*/ 207 w 259"/>
                <a:gd name="T21" fmla="*/ 133 h 307"/>
                <a:gd name="T22" fmla="*/ 175 w 259"/>
                <a:gd name="T23" fmla="*/ 120 h 307"/>
                <a:gd name="T24" fmla="*/ 171 w 259"/>
                <a:gd name="T25" fmla="*/ 101 h 307"/>
                <a:gd name="T26" fmla="*/ 173 w 259"/>
                <a:gd name="T27" fmla="*/ 74 h 307"/>
                <a:gd name="T28" fmla="*/ 187 w 259"/>
                <a:gd name="T29" fmla="*/ 65 h 307"/>
                <a:gd name="T30" fmla="*/ 233 w 259"/>
                <a:gd name="T31" fmla="*/ 60 h 307"/>
                <a:gd name="T32" fmla="*/ 259 w 259"/>
                <a:gd name="T33" fmla="*/ 24 h 307"/>
                <a:gd name="T34" fmla="*/ 202 w 259"/>
                <a:gd name="T35" fmla="*/ 21 h 307"/>
                <a:gd name="T36" fmla="*/ 178 w 259"/>
                <a:gd name="T37" fmla="*/ 18 h 307"/>
                <a:gd name="T38" fmla="*/ 153 w 259"/>
                <a:gd name="T39" fmla="*/ 18 h 307"/>
                <a:gd name="T40" fmla="*/ 91 w 259"/>
                <a:gd name="T41" fmla="*/ 13 h 307"/>
                <a:gd name="T42" fmla="*/ 97 w 259"/>
                <a:gd name="T43" fmla="*/ 0 h 307"/>
                <a:gd name="T44" fmla="*/ 76 w 259"/>
                <a:gd name="T45" fmla="*/ 11 h 307"/>
                <a:gd name="T46" fmla="*/ 21 w 259"/>
                <a:gd name="T47" fmla="*/ 7 h 307"/>
                <a:gd name="T48" fmla="*/ 21 w 259"/>
                <a:gd name="T49" fmla="*/ 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9" h="307">
                  <a:moveTo>
                    <a:pt x="21" y="7"/>
                  </a:moveTo>
                  <a:lnTo>
                    <a:pt x="0" y="307"/>
                  </a:lnTo>
                  <a:lnTo>
                    <a:pt x="16" y="242"/>
                  </a:lnTo>
                  <a:lnTo>
                    <a:pt x="35" y="207"/>
                  </a:lnTo>
                  <a:lnTo>
                    <a:pt x="60" y="180"/>
                  </a:lnTo>
                  <a:lnTo>
                    <a:pt x="86" y="160"/>
                  </a:lnTo>
                  <a:lnTo>
                    <a:pt x="114" y="153"/>
                  </a:lnTo>
                  <a:lnTo>
                    <a:pt x="137" y="152"/>
                  </a:lnTo>
                  <a:lnTo>
                    <a:pt x="175" y="153"/>
                  </a:lnTo>
                  <a:lnTo>
                    <a:pt x="213" y="161"/>
                  </a:lnTo>
                  <a:lnTo>
                    <a:pt x="207" y="133"/>
                  </a:lnTo>
                  <a:lnTo>
                    <a:pt x="175" y="120"/>
                  </a:lnTo>
                  <a:lnTo>
                    <a:pt x="171" y="101"/>
                  </a:lnTo>
                  <a:lnTo>
                    <a:pt x="173" y="74"/>
                  </a:lnTo>
                  <a:lnTo>
                    <a:pt x="187" y="65"/>
                  </a:lnTo>
                  <a:lnTo>
                    <a:pt x="233" y="60"/>
                  </a:lnTo>
                  <a:lnTo>
                    <a:pt x="259" y="24"/>
                  </a:lnTo>
                  <a:lnTo>
                    <a:pt x="202" y="21"/>
                  </a:lnTo>
                  <a:lnTo>
                    <a:pt x="178" y="18"/>
                  </a:lnTo>
                  <a:lnTo>
                    <a:pt x="153" y="18"/>
                  </a:lnTo>
                  <a:lnTo>
                    <a:pt x="91" y="13"/>
                  </a:lnTo>
                  <a:lnTo>
                    <a:pt x="97" y="0"/>
                  </a:lnTo>
                  <a:lnTo>
                    <a:pt x="76" y="11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7" name="Freeform 1287">
              <a:extLst>
                <a:ext uri="{FF2B5EF4-FFF2-40B4-BE49-F238E27FC236}">
                  <a16:creationId xmlns:a16="http://schemas.microsoft.com/office/drawing/2014/main" id="{AAADC8E6-679B-4FFE-B12F-0B0D43D9C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" y="2375"/>
              <a:ext cx="76" cy="1120"/>
            </a:xfrm>
            <a:custGeom>
              <a:avLst/>
              <a:gdLst>
                <a:gd name="T0" fmla="*/ 0 w 75"/>
                <a:gd name="T1" fmla="*/ 1121 h 1121"/>
                <a:gd name="T2" fmla="*/ 61 w 75"/>
                <a:gd name="T3" fmla="*/ 330 h 1121"/>
                <a:gd name="T4" fmla="*/ 75 w 75"/>
                <a:gd name="T5" fmla="*/ 0 h 1121"/>
                <a:gd name="T6" fmla="*/ 75 w 75"/>
                <a:gd name="T7" fmla="*/ 317 h 1121"/>
                <a:gd name="T8" fmla="*/ 58 w 75"/>
                <a:gd name="T9" fmla="*/ 658 h 1121"/>
                <a:gd name="T10" fmla="*/ 36 w 75"/>
                <a:gd name="T11" fmla="*/ 1086 h 1121"/>
                <a:gd name="T12" fmla="*/ 0 w 75"/>
                <a:gd name="T13" fmla="*/ 1121 h 1121"/>
                <a:gd name="T14" fmla="*/ 0 w 75"/>
                <a:gd name="T15" fmla="*/ 1121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1121">
                  <a:moveTo>
                    <a:pt x="0" y="1121"/>
                  </a:moveTo>
                  <a:lnTo>
                    <a:pt x="61" y="330"/>
                  </a:lnTo>
                  <a:lnTo>
                    <a:pt x="75" y="0"/>
                  </a:lnTo>
                  <a:lnTo>
                    <a:pt x="75" y="317"/>
                  </a:lnTo>
                  <a:lnTo>
                    <a:pt x="58" y="658"/>
                  </a:lnTo>
                  <a:lnTo>
                    <a:pt x="36" y="1086"/>
                  </a:lnTo>
                  <a:lnTo>
                    <a:pt x="0" y="1121"/>
                  </a:lnTo>
                  <a:lnTo>
                    <a:pt x="0" y="1121"/>
                  </a:lnTo>
                  <a:close/>
                </a:path>
              </a:pathLst>
            </a:custGeom>
            <a:solidFill>
              <a:srgbClr val="A6A6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08" name="Freeform 1288">
              <a:extLst>
                <a:ext uri="{FF2B5EF4-FFF2-40B4-BE49-F238E27FC236}">
                  <a16:creationId xmlns:a16="http://schemas.microsoft.com/office/drawing/2014/main" id="{53152717-06F3-47E5-8584-688CA1740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780"/>
              <a:ext cx="104" cy="136"/>
            </a:xfrm>
            <a:custGeom>
              <a:avLst/>
              <a:gdLst>
                <a:gd name="T0" fmla="*/ 29 w 104"/>
                <a:gd name="T1" fmla="*/ 22 h 135"/>
                <a:gd name="T2" fmla="*/ 10 w 104"/>
                <a:gd name="T3" fmla="*/ 68 h 135"/>
                <a:gd name="T4" fmla="*/ 0 w 104"/>
                <a:gd name="T5" fmla="*/ 135 h 135"/>
                <a:gd name="T6" fmla="*/ 26 w 104"/>
                <a:gd name="T7" fmla="*/ 58 h 135"/>
                <a:gd name="T8" fmla="*/ 52 w 104"/>
                <a:gd name="T9" fmla="*/ 25 h 135"/>
                <a:gd name="T10" fmla="*/ 104 w 104"/>
                <a:gd name="T11" fmla="*/ 0 h 135"/>
                <a:gd name="T12" fmla="*/ 69 w 104"/>
                <a:gd name="T13" fmla="*/ 3 h 135"/>
                <a:gd name="T14" fmla="*/ 29 w 104"/>
                <a:gd name="T15" fmla="*/ 22 h 135"/>
                <a:gd name="T16" fmla="*/ 29 w 104"/>
                <a:gd name="T17" fmla="*/ 2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35">
                  <a:moveTo>
                    <a:pt x="29" y="22"/>
                  </a:moveTo>
                  <a:lnTo>
                    <a:pt x="10" y="68"/>
                  </a:lnTo>
                  <a:lnTo>
                    <a:pt x="0" y="135"/>
                  </a:lnTo>
                  <a:lnTo>
                    <a:pt x="26" y="58"/>
                  </a:lnTo>
                  <a:lnTo>
                    <a:pt x="52" y="25"/>
                  </a:lnTo>
                  <a:lnTo>
                    <a:pt x="104" y="0"/>
                  </a:lnTo>
                  <a:lnTo>
                    <a:pt x="69" y="3"/>
                  </a:lnTo>
                  <a:lnTo>
                    <a:pt x="29" y="22"/>
                  </a:lnTo>
                  <a:lnTo>
                    <a:pt x="29" y="22"/>
                  </a:lnTo>
                  <a:close/>
                </a:path>
              </a:pathLst>
            </a:custGeom>
            <a:solidFill>
              <a:srgbClr val="C4C4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37925" name="Picture 1289" descr="C:\WINNT\Profiles\Administrator\Desktop\occhio_8.gif">
            <a:extLst>
              <a:ext uri="{FF2B5EF4-FFF2-40B4-BE49-F238E27FC236}">
                <a16:creationId xmlns:a16="http://schemas.microsoft.com/office/drawing/2014/main" id="{97606429-70E5-48B8-B183-A9FBEB2B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4275138"/>
            <a:ext cx="955675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6" name="Text Box 1290">
            <a:extLst>
              <a:ext uri="{FF2B5EF4-FFF2-40B4-BE49-F238E27FC236}">
                <a16:creationId xmlns:a16="http://schemas.microsoft.com/office/drawing/2014/main" id="{C957F100-2FCA-41E3-AB97-C8ACF320D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733800"/>
            <a:ext cx="6286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Voice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Phone</a:t>
            </a:r>
          </a:p>
        </p:txBody>
      </p:sp>
      <p:sp>
        <p:nvSpPr>
          <p:cNvPr id="37927" name="Text Box 1291">
            <a:extLst>
              <a:ext uri="{FF2B5EF4-FFF2-40B4-BE49-F238E27FC236}">
                <a16:creationId xmlns:a16="http://schemas.microsoft.com/office/drawing/2014/main" id="{FF499A93-DF8A-429A-AF0B-1B60D546C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5" y="5083175"/>
            <a:ext cx="935038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Video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1400"/>
              <a:t>equipment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H.320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  <p:cxnSp>
        <p:nvCxnSpPr>
          <p:cNvPr id="37928" name="AutoShape 1292">
            <a:extLst>
              <a:ext uri="{FF2B5EF4-FFF2-40B4-BE49-F238E27FC236}">
                <a16:creationId xmlns:a16="http://schemas.microsoft.com/office/drawing/2014/main" id="{46A69FA4-0CD2-46E5-923C-BB27B64EE611}"/>
              </a:ext>
            </a:extLst>
          </p:cNvPr>
          <p:cNvCxnSpPr>
            <a:cxnSpLocks noChangeShapeType="1"/>
            <a:endCxn id="37929" idx="2"/>
          </p:cNvCxnSpPr>
          <p:nvPr/>
        </p:nvCxnSpPr>
        <p:spPr bwMode="auto">
          <a:xfrm flipH="1">
            <a:off x="742950" y="4759325"/>
            <a:ext cx="150813" cy="11763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929" name="Picture 1293" descr="C:\WINNT\Profiles\Administrator\Desktop\occhio_8.gif">
            <a:extLst>
              <a:ext uri="{FF2B5EF4-FFF2-40B4-BE49-F238E27FC236}">
                <a16:creationId xmlns:a16="http://schemas.microsoft.com/office/drawing/2014/main" id="{F739BE43-571D-44F0-A6C5-8D9571619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78413"/>
            <a:ext cx="10287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30" name="Text Box 1294">
            <a:extLst>
              <a:ext uri="{FF2B5EF4-FFF2-40B4-BE49-F238E27FC236}">
                <a16:creationId xmlns:a16="http://schemas.microsoft.com/office/drawing/2014/main" id="{49FD42CF-717C-441F-80F9-23F7E12F2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872163"/>
            <a:ext cx="1143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Video equipment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H.320</a:t>
            </a:r>
          </a:p>
        </p:txBody>
      </p:sp>
      <p:grpSp>
        <p:nvGrpSpPr>
          <p:cNvPr id="37931" name="Group 1295">
            <a:extLst>
              <a:ext uri="{FF2B5EF4-FFF2-40B4-BE49-F238E27FC236}">
                <a16:creationId xmlns:a16="http://schemas.microsoft.com/office/drawing/2014/main" id="{D7C59FAC-0DB6-4CA3-9D72-6BFF759A6451}"/>
              </a:ext>
            </a:extLst>
          </p:cNvPr>
          <p:cNvGrpSpPr>
            <a:grpSpLocks/>
          </p:cNvGrpSpPr>
          <p:nvPr/>
        </p:nvGrpSpPr>
        <p:grpSpPr bwMode="auto">
          <a:xfrm>
            <a:off x="1928813" y="2901950"/>
            <a:ext cx="609600" cy="304800"/>
            <a:chOff x="432" y="2448"/>
            <a:chExt cx="1145" cy="392"/>
          </a:xfrm>
        </p:grpSpPr>
        <p:sp>
          <p:nvSpPr>
            <p:cNvPr id="32016" name="Freeform 1296">
              <a:extLst>
                <a:ext uri="{FF2B5EF4-FFF2-40B4-BE49-F238E27FC236}">
                  <a16:creationId xmlns:a16="http://schemas.microsoft.com/office/drawing/2014/main" id="{2BF15F76-DAB9-49E1-A75D-31BC9F694F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475"/>
              <a:ext cx="1047" cy="365"/>
            </a:xfrm>
            <a:custGeom>
              <a:avLst/>
              <a:gdLst>
                <a:gd name="T0" fmla="*/ 0 w 2095"/>
                <a:gd name="T1" fmla="*/ 293 h 731"/>
                <a:gd name="T2" fmla="*/ 14 w 2095"/>
                <a:gd name="T3" fmla="*/ 355 h 731"/>
                <a:gd name="T4" fmla="*/ 38 w 2095"/>
                <a:gd name="T5" fmla="*/ 369 h 731"/>
                <a:gd name="T6" fmla="*/ 90 w 2095"/>
                <a:gd name="T7" fmla="*/ 399 h 731"/>
                <a:gd name="T8" fmla="*/ 98 w 2095"/>
                <a:gd name="T9" fmla="*/ 483 h 731"/>
                <a:gd name="T10" fmla="*/ 577 w 2095"/>
                <a:gd name="T11" fmla="*/ 595 h 731"/>
                <a:gd name="T12" fmla="*/ 689 w 2095"/>
                <a:gd name="T13" fmla="*/ 580 h 731"/>
                <a:gd name="T14" fmla="*/ 692 w 2095"/>
                <a:gd name="T15" fmla="*/ 615 h 731"/>
                <a:gd name="T16" fmla="*/ 1206 w 2095"/>
                <a:gd name="T17" fmla="*/ 731 h 731"/>
                <a:gd name="T18" fmla="*/ 1371 w 2095"/>
                <a:gd name="T19" fmla="*/ 708 h 731"/>
                <a:gd name="T20" fmla="*/ 1665 w 2095"/>
                <a:gd name="T21" fmla="*/ 662 h 731"/>
                <a:gd name="T22" fmla="*/ 2020 w 2095"/>
                <a:gd name="T23" fmla="*/ 468 h 731"/>
                <a:gd name="T24" fmla="*/ 2095 w 2095"/>
                <a:gd name="T25" fmla="*/ 316 h 731"/>
                <a:gd name="T26" fmla="*/ 2095 w 2095"/>
                <a:gd name="T27" fmla="*/ 267 h 731"/>
                <a:gd name="T28" fmla="*/ 2051 w 2095"/>
                <a:gd name="T29" fmla="*/ 241 h 731"/>
                <a:gd name="T30" fmla="*/ 2051 w 2095"/>
                <a:gd name="T31" fmla="*/ 218 h 731"/>
                <a:gd name="T32" fmla="*/ 862 w 2095"/>
                <a:gd name="T33" fmla="*/ 0 h 731"/>
                <a:gd name="T34" fmla="*/ 787 w 2095"/>
                <a:gd name="T35" fmla="*/ 0 h 731"/>
                <a:gd name="T36" fmla="*/ 745 w 2095"/>
                <a:gd name="T37" fmla="*/ 2 h 731"/>
                <a:gd name="T38" fmla="*/ 705 w 2095"/>
                <a:gd name="T39" fmla="*/ 4 h 731"/>
                <a:gd name="T40" fmla="*/ 665 w 2095"/>
                <a:gd name="T41" fmla="*/ 8 h 731"/>
                <a:gd name="T42" fmla="*/ 626 w 2095"/>
                <a:gd name="T43" fmla="*/ 13 h 731"/>
                <a:gd name="T44" fmla="*/ 585 w 2095"/>
                <a:gd name="T45" fmla="*/ 17 h 731"/>
                <a:gd name="T46" fmla="*/ 544 w 2095"/>
                <a:gd name="T47" fmla="*/ 24 h 731"/>
                <a:gd name="T48" fmla="*/ 502 w 2095"/>
                <a:gd name="T49" fmla="*/ 32 h 731"/>
                <a:gd name="T50" fmla="*/ 460 w 2095"/>
                <a:gd name="T51" fmla="*/ 42 h 731"/>
                <a:gd name="T52" fmla="*/ 416 w 2095"/>
                <a:gd name="T53" fmla="*/ 55 h 731"/>
                <a:gd name="T54" fmla="*/ 370 w 2095"/>
                <a:gd name="T55" fmla="*/ 70 h 731"/>
                <a:gd name="T56" fmla="*/ 323 w 2095"/>
                <a:gd name="T57" fmla="*/ 88 h 731"/>
                <a:gd name="T58" fmla="*/ 273 w 2095"/>
                <a:gd name="T59" fmla="*/ 109 h 731"/>
                <a:gd name="T60" fmla="*/ 220 w 2095"/>
                <a:gd name="T61" fmla="*/ 133 h 731"/>
                <a:gd name="T62" fmla="*/ 165 w 2095"/>
                <a:gd name="T63" fmla="*/ 161 h 731"/>
                <a:gd name="T64" fmla="*/ 107 w 2095"/>
                <a:gd name="T65" fmla="*/ 193 h 731"/>
                <a:gd name="T66" fmla="*/ 45 w 2095"/>
                <a:gd name="T67" fmla="*/ 229 h 731"/>
                <a:gd name="T68" fmla="*/ 45 w 2095"/>
                <a:gd name="T69" fmla="*/ 256 h 731"/>
                <a:gd name="T70" fmla="*/ 0 w 2095"/>
                <a:gd name="T71" fmla="*/ 293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5" h="731">
                  <a:moveTo>
                    <a:pt x="0" y="293"/>
                  </a:moveTo>
                  <a:lnTo>
                    <a:pt x="14" y="355"/>
                  </a:lnTo>
                  <a:lnTo>
                    <a:pt x="38" y="369"/>
                  </a:lnTo>
                  <a:lnTo>
                    <a:pt x="90" y="399"/>
                  </a:lnTo>
                  <a:lnTo>
                    <a:pt x="98" y="483"/>
                  </a:lnTo>
                  <a:lnTo>
                    <a:pt x="577" y="595"/>
                  </a:lnTo>
                  <a:lnTo>
                    <a:pt x="689" y="580"/>
                  </a:lnTo>
                  <a:lnTo>
                    <a:pt x="692" y="615"/>
                  </a:lnTo>
                  <a:lnTo>
                    <a:pt x="1206" y="731"/>
                  </a:lnTo>
                  <a:lnTo>
                    <a:pt x="1371" y="708"/>
                  </a:lnTo>
                  <a:lnTo>
                    <a:pt x="1665" y="662"/>
                  </a:lnTo>
                  <a:lnTo>
                    <a:pt x="2020" y="468"/>
                  </a:lnTo>
                  <a:lnTo>
                    <a:pt x="2095" y="316"/>
                  </a:lnTo>
                  <a:lnTo>
                    <a:pt x="2095" y="267"/>
                  </a:lnTo>
                  <a:lnTo>
                    <a:pt x="2051" y="241"/>
                  </a:lnTo>
                  <a:lnTo>
                    <a:pt x="2051" y="218"/>
                  </a:lnTo>
                  <a:lnTo>
                    <a:pt x="862" y="0"/>
                  </a:lnTo>
                  <a:lnTo>
                    <a:pt x="787" y="0"/>
                  </a:lnTo>
                  <a:lnTo>
                    <a:pt x="745" y="2"/>
                  </a:lnTo>
                  <a:lnTo>
                    <a:pt x="705" y="4"/>
                  </a:lnTo>
                  <a:lnTo>
                    <a:pt x="665" y="8"/>
                  </a:lnTo>
                  <a:lnTo>
                    <a:pt x="626" y="13"/>
                  </a:lnTo>
                  <a:lnTo>
                    <a:pt x="585" y="17"/>
                  </a:lnTo>
                  <a:lnTo>
                    <a:pt x="544" y="24"/>
                  </a:lnTo>
                  <a:lnTo>
                    <a:pt x="502" y="32"/>
                  </a:lnTo>
                  <a:lnTo>
                    <a:pt x="460" y="42"/>
                  </a:lnTo>
                  <a:lnTo>
                    <a:pt x="416" y="55"/>
                  </a:lnTo>
                  <a:lnTo>
                    <a:pt x="370" y="70"/>
                  </a:lnTo>
                  <a:lnTo>
                    <a:pt x="323" y="88"/>
                  </a:lnTo>
                  <a:lnTo>
                    <a:pt x="273" y="109"/>
                  </a:lnTo>
                  <a:lnTo>
                    <a:pt x="220" y="133"/>
                  </a:lnTo>
                  <a:lnTo>
                    <a:pt x="165" y="161"/>
                  </a:lnTo>
                  <a:lnTo>
                    <a:pt x="107" y="193"/>
                  </a:lnTo>
                  <a:lnTo>
                    <a:pt x="45" y="229"/>
                  </a:lnTo>
                  <a:lnTo>
                    <a:pt x="45" y="256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17" name="Freeform 1297">
              <a:extLst>
                <a:ext uri="{FF2B5EF4-FFF2-40B4-BE49-F238E27FC236}">
                  <a16:creationId xmlns:a16="http://schemas.microsoft.com/office/drawing/2014/main" id="{8F4EA0EC-5487-488D-8F68-4BE6FAF9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689"/>
              <a:ext cx="81" cy="27"/>
            </a:xfrm>
            <a:custGeom>
              <a:avLst/>
              <a:gdLst>
                <a:gd name="T0" fmla="*/ 80 w 159"/>
                <a:gd name="T1" fmla="*/ 0 h 54"/>
                <a:gd name="T2" fmla="*/ 96 w 159"/>
                <a:gd name="T3" fmla="*/ 0 h 54"/>
                <a:gd name="T4" fmla="*/ 111 w 159"/>
                <a:gd name="T5" fmla="*/ 2 h 54"/>
                <a:gd name="T6" fmla="*/ 125 w 159"/>
                <a:gd name="T7" fmla="*/ 4 h 54"/>
                <a:gd name="T8" fmla="*/ 136 w 159"/>
                <a:gd name="T9" fmla="*/ 8 h 54"/>
                <a:gd name="T10" fmla="*/ 146 w 159"/>
                <a:gd name="T11" fmla="*/ 12 h 54"/>
                <a:gd name="T12" fmla="*/ 154 w 159"/>
                <a:gd name="T13" fmla="*/ 17 h 54"/>
                <a:gd name="T14" fmla="*/ 158 w 159"/>
                <a:gd name="T15" fmla="*/ 22 h 54"/>
                <a:gd name="T16" fmla="*/ 159 w 159"/>
                <a:gd name="T17" fmla="*/ 27 h 54"/>
                <a:gd name="T18" fmla="*/ 158 w 159"/>
                <a:gd name="T19" fmla="*/ 33 h 54"/>
                <a:gd name="T20" fmla="*/ 154 w 159"/>
                <a:gd name="T21" fmla="*/ 38 h 54"/>
                <a:gd name="T22" fmla="*/ 146 w 159"/>
                <a:gd name="T23" fmla="*/ 42 h 54"/>
                <a:gd name="T24" fmla="*/ 136 w 159"/>
                <a:gd name="T25" fmla="*/ 46 h 54"/>
                <a:gd name="T26" fmla="*/ 125 w 159"/>
                <a:gd name="T27" fmla="*/ 49 h 54"/>
                <a:gd name="T28" fmla="*/ 111 w 159"/>
                <a:gd name="T29" fmla="*/ 52 h 54"/>
                <a:gd name="T30" fmla="*/ 96 w 159"/>
                <a:gd name="T31" fmla="*/ 54 h 54"/>
                <a:gd name="T32" fmla="*/ 80 w 159"/>
                <a:gd name="T33" fmla="*/ 54 h 54"/>
                <a:gd name="T34" fmla="*/ 64 w 159"/>
                <a:gd name="T35" fmla="*/ 54 h 54"/>
                <a:gd name="T36" fmla="*/ 49 w 159"/>
                <a:gd name="T37" fmla="*/ 52 h 54"/>
                <a:gd name="T38" fmla="*/ 35 w 159"/>
                <a:gd name="T39" fmla="*/ 49 h 54"/>
                <a:gd name="T40" fmla="*/ 24 w 159"/>
                <a:gd name="T41" fmla="*/ 46 h 54"/>
                <a:gd name="T42" fmla="*/ 14 w 159"/>
                <a:gd name="T43" fmla="*/ 42 h 54"/>
                <a:gd name="T44" fmla="*/ 6 w 159"/>
                <a:gd name="T45" fmla="*/ 38 h 54"/>
                <a:gd name="T46" fmla="*/ 2 w 159"/>
                <a:gd name="T47" fmla="*/ 33 h 54"/>
                <a:gd name="T48" fmla="*/ 0 w 159"/>
                <a:gd name="T49" fmla="*/ 27 h 54"/>
                <a:gd name="T50" fmla="*/ 2 w 159"/>
                <a:gd name="T51" fmla="*/ 22 h 54"/>
                <a:gd name="T52" fmla="*/ 6 w 159"/>
                <a:gd name="T53" fmla="*/ 17 h 54"/>
                <a:gd name="T54" fmla="*/ 14 w 159"/>
                <a:gd name="T55" fmla="*/ 12 h 54"/>
                <a:gd name="T56" fmla="*/ 24 w 159"/>
                <a:gd name="T57" fmla="*/ 8 h 54"/>
                <a:gd name="T58" fmla="*/ 35 w 159"/>
                <a:gd name="T59" fmla="*/ 4 h 54"/>
                <a:gd name="T60" fmla="*/ 49 w 159"/>
                <a:gd name="T61" fmla="*/ 2 h 54"/>
                <a:gd name="T62" fmla="*/ 64 w 159"/>
                <a:gd name="T63" fmla="*/ 0 h 54"/>
                <a:gd name="T64" fmla="*/ 80 w 15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4">
                  <a:moveTo>
                    <a:pt x="80" y="0"/>
                  </a:moveTo>
                  <a:lnTo>
                    <a:pt x="96" y="0"/>
                  </a:lnTo>
                  <a:lnTo>
                    <a:pt x="111" y="2"/>
                  </a:lnTo>
                  <a:lnTo>
                    <a:pt x="125" y="4"/>
                  </a:lnTo>
                  <a:lnTo>
                    <a:pt x="136" y="8"/>
                  </a:lnTo>
                  <a:lnTo>
                    <a:pt x="146" y="12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59" y="27"/>
                  </a:lnTo>
                  <a:lnTo>
                    <a:pt x="158" y="33"/>
                  </a:lnTo>
                  <a:lnTo>
                    <a:pt x="154" y="38"/>
                  </a:lnTo>
                  <a:lnTo>
                    <a:pt x="146" y="42"/>
                  </a:lnTo>
                  <a:lnTo>
                    <a:pt x="136" y="46"/>
                  </a:lnTo>
                  <a:lnTo>
                    <a:pt x="125" y="49"/>
                  </a:lnTo>
                  <a:lnTo>
                    <a:pt x="111" y="52"/>
                  </a:lnTo>
                  <a:lnTo>
                    <a:pt x="96" y="54"/>
                  </a:lnTo>
                  <a:lnTo>
                    <a:pt x="80" y="54"/>
                  </a:lnTo>
                  <a:lnTo>
                    <a:pt x="64" y="54"/>
                  </a:lnTo>
                  <a:lnTo>
                    <a:pt x="49" y="52"/>
                  </a:lnTo>
                  <a:lnTo>
                    <a:pt x="35" y="49"/>
                  </a:lnTo>
                  <a:lnTo>
                    <a:pt x="24" y="46"/>
                  </a:lnTo>
                  <a:lnTo>
                    <a:pt x="14" y="42"/>
                  </a:lnTo>
                  <a:lnTo>
                    <a:pt x="6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4" y="12"/>
                  </a:lnTo>
                  <a:lnTo>
                    <a:pt x="24" y="8"/>
                  </a:lnTo>
                  <a:lnTo>
                    <a:pt x="35" y="4"/>
                  </a:lnTo>
                  <a:lnTo>
                    <a:pt x="49" y="2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18" name="Freeform 1298">
              <a:extLst>
                <a:ext uri="{FF2B5EF4-FFF2-40B4-BE49-F238E27FC236}">
                  <a16:creationId xmlns:a16="http://schemas.microsoft.com/office/drawing/2014/main" id="{1974EDEF-7022-409F-8D1E-7E02A09F7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738"/>
              <a:ext cx="81" cy="27"/>
            </a:xfrm>
            <a:custGeom>
              <a:avLst/>
              <a:gdLst>
                <a:gd name="T0" fmla="*/ 79 w 159"/>
                <a:gd name="T1" fmla="*/ 0 h 54"/>
                <a:gd name="T2" fmla="*/ 95 w 159"/>
                <a:gd name="T3" fmla="*/ 0 h 54"/>
                <a:gd name="T4" fmla="*/ 110 w 159"/>
                <a:gd name="T5" fmla="*/ 2 h 54"/>
                <a:gd name="T6" fmla="*/ 124 w 159"/>
                <a:gd name="T7" fmla="*/ 5 h 54"/>
                <a:gd name="T8" fmla="*/ 136 w 159"/>
                <a:gd name="T9" fmla="*/ 8 h 54"/>
                <a:gd name="T10" fmla="*/ 145 w 159"/>
                <a:gd name="T11" fmla="*/ 13 h 54"/>
                <a:gd name="T12" fmla="*/ 153 w 159"/>
                <a:gd name="T13" fmla="*/ 17 h 54"/>
                <a:gd name="T14" fmla="*/ 157 w 159"/>
                <a:gd name="T15" fmla="*/ 22 h 54"/>
                <a:gd name="T16" fmla="*/ 159 w 159"/>
                <a:gd name="T17" fmla="*/ 28 h 54"/>
                <a:gd name="T18" fmla="*/ 157 w 159"/>
                <a:gd name="T19" fmla="*/ 33 h 54"/>
                <a:gd name="T20" fmla="*/ 153 w 159"/>
                <a:gd name="T21" fmla="*/ 38 h 54"/>
                <a:gd name="T22" fmla="*/ 145 w 159"/>
                <a:gd name="T23" fmla="*/ 43 h 54"/>
                <a:gd name="T24" fmla="*/ 136 w 159"/>
                <a:gd name="T25" fmla="*/ 46 h 54"/>
                <a:gd name="T26" fmla="*/ 124 w 159"/>
                <a:gd name="T27" fmla="*/ 50 h 54"/>
                <a:gd name="T28" fmla="*/ 110 w 159"/>
                <a:gd name="T29" fmla="*/ 52 h 54"/>
                <a:gd name="T30" fmla="*/ 95 w 159"/>
                <a:gd name="T31" fmla="*/ 54 h 54"/>
                <a:gd name="T32" fmla="*/ 79 w 159"/>
                <a:gd name="T33" fmla="*/ 54 h 54"/>
                <a:gd name="T34" fmla="*/ 63 w 159"/>
                <a:gd name="T35" fmla="*/ 54 h 54"/>
                <a:gd name="T36" fmla="*/ 48 w 159"/>
                <a:gd name="T37" fmla="*/ 52 h 54"/>
                <a:gd name="T38" fmla="*/ 34 w 159"/>
                <a:gd name="T39" fmla="*/ 50 h 54"/>
                <a:gd name="T40" fmla="*/ 23 w 159"/>
                <a:gd name="T41" fmla="*/ 46 h 54"/>
                <a:gd name="T42" fmla="*/ 13 w 159"/>
                <a:gd name="T43" fmla="*/ 43 h 54"/>
                <a:gd name="T44" fmla="*/ 5 w 159"/>
                <a:gd name="T45" fmla="*/ 38 h 54"/>
                <a:gd name="T46" fmla="*/ 1 w 159"/>
                <a:gd name="T47" fmla="*/ 33 h 54"/>
                <a:gd name="T48" fmla="*/ 0 w 159"/>
                <a:gd name="T49" fmla="*/ 28 h 54"/>
                <a:gd name="T50" fmla="*/ 1 w 159"/>
                <a:gd name="T51" fmla="*/ 22 h 54"/>
                <a:gd name="T52" fmla="*/ 5 w 159"/>
                <a:gd name="T53" fmla="*/ 17 h 54"/>
                <a:gd name="T54" fmla="*/ 13 w 159"/>
                <a:gd name="T55" fmla="*/ 13 h 54"/>
                <a:gd name="T56" fmla="*/ 23 w 159"/>
                <a:gd name="T57" fmla="*/ 8 h 54"/>
                <a:gd name="T58" fmla="*/ 34 w 159"/>
                <a:gd name="T59" fmla="*/ 5 h 54"/>
                <a:gd name="T60" fmla="*/ 48 w 159"/>
                <a:gd name="T61" fmla="*/ 2 h 54"/>
                <a:gd name="T62" fmla="*/ 63 w 159"/>
                <a:gd name="T63" fmla="*/ 0 h 54"/>
                <a:gd name="T64" fmla="*/ 79 w 159"/>
                <a:gd name="T6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4">
                  <a:moveTo>
                    <a:pt x="79" y="0"/>
                  </a:moveTo>
                  <a:lnTo>
                    <a:pt x="95" y="0"/>
                  </a:lnTo>
                  <a:lnTo>
                    <a:pt x="110" y="2"/>
                  </a:lnTo>
                  <a:lnTo>
                    <a:pt x="124" y="5"/>
                  </a:lnTo>
                  <a:lnTo>
                    <a:pt x="136" y="8"/>
                  </a:lnTo>
                  <a:lnTo>
                    <a:pt x="145" y="13"/>
                  </a:lnTo>
                  <a:lnTo>
                    <a:pt x="153" y="17"/>
                  </a:lnTo>
                  <a:lnTo>
                    <a:pt x="157" y="22"/>
                  </a:lnTo>
                  <a:lnTo>
                    <a:pt x="159" y="28"/>
                  </a:lnTo>
                  <a:lnTo>
                    <a:pt x="157" y="33"/>
                  </a:lnTo>
                  <a:lnTo>
                    <a:pt x="153" y="38"/>
                  </a:lnTo>
                  <a:lnTo>
                    <a:pt x="145" y="43"/>
                  </a:lnTo>
                  <a:lnTo>
                    <a:pt x="136" y="46"/>
                  </a:lnTo>
                  <a:lnTo>
                    <a:pt x="124" y="50"/>
                  </a:lnTo>
                  <a:lnTo>
                    <a:pt x="110" y="52"/>
                  </a:lnTo>
                  <a:lnTo>
                    <a:pt x="95" y="54"/>
                  </a:lnTo>
                  <a:lnTo>
                    <a:pt x="79" y="54"/>
                  </a:lnTo>
                  <a:lnTo>
                    <a:pt x="63" y="54"/>
                  </a:lnTo>
                  <a:lnTo>
                    <a:pt x="48" y="52"/>
                  </a:lnTo>
                  <a:lnTo>
                    <a:pt x="34" y="50"/>
                  </a:lnTo>
                  <a:lnTo>
                    <a:pt x="23" y="46"/>
                  </a:lnTo>
                  <a:lnTo>
                    <a:pt x="13" y="43"/>
                  </a:lnTo>
                  <a:lnTo>
                    <a:pt x="5" y="38"/>
                  </a:lnTo>
                  <a:lnTo>
                    <a:pt x="1" y="33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7"/>
                  </a:lnTo>
                  <a:lnTo>
                    <a:pt x="13" y="13"/>
                  </a:lnTo>
                  <a:lnTo>
                    <a:pt x="23" y="8"/>
                  </a:lnTo>
                  <a:lnTo>
                    <a:pt x="34" y="5"/>
                  </a:lnTo>
                  <a:lnTo>
                    <a:pt x="48" y="2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19" name="Freeform 1299">
              <a:extLst>
                <a:ext uri="{FF2B5EF4-FFF2-40B4-BE49-F238E27FC236}">
                  <a16:creationId xmlns:a16="http://schemas.microsoft.com/office/drawing/2014/main" id="{A294DDED-0919-477E-B07C-6430E15AE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679"/>
              <a:ext cx="81" cy="29"/>
            </a:xfrm>
            <a:custGeom>
              <a:avLst/>
              <a:gdLst>
                <a:gd name="T0" fmla="*/ 80 w 159"/>
                <a:gd name="T1" fmla="*/ 0 h 55"/>
                <a:gd name="T2" fmla="*/ 96 w 159"/>
                <a:gd name="T3" fmla="*/ 0 h 55"/>
                <a:gd name="T4" fmla="*/ 111 w 159"/>
                <a:gd name="T5" fmla="*/ 2 h 55"/>
                <a:gd name="T6" fmla="*/ 125 w 159"/>
                <a:gd name="T7" fmla="*/ 5 h 55"/>
                <a:gd name="T8" fmla="*/ 136 w 159"/>
                <a:gd name="T9" fmla="*/ 8 h 55"/>
                <a:gd name="T10" fmla="*/ 146 w 159"/>
                <a:gd name="T11" fmla="*/ 13 h 55"/>
                <a:gd name="T12" fmla="*/ 154 w 159"/>
                <a:gd name="T13" fmla="*/ 17 h 55"/>
                <a:gd name="T14" fmla="*/ 158 w 159"/>
                <a:gd name="T15" fmla="*/ 22 h 55"/>
                <a:gd name="T16" fmla="*/ 159 w 159"/>
                <a:gd name="T17" fmla="*/ 28 h 55"/>
                <a:gd name="T18" fmla="*/ 158 w 159"/>
                <a:gd name="T19" fmla="*/ 33 h 55"/>
                <a:gd name="T20" fmla="*/ 154 w 159"/>
                <a:gd name="T21" fmla="*/ 38 h 55"/>
                <a:gd name="T22" fmla="*/ 146 w 159"/>
                <a:gd name="T23" fmla="*/ 43 h 55"/>
                <a:gd name="T24" fmla="*/ 136 w 159"/>
                <a:gd name="T25" fmla="*/ 47 h 55"/>
                <a:gd name="T26" fmla="*/ 125 w 159"/>
                <a:gd name="T27" fmla="*/ 51 h 55"/>
                <a:gd name="T28" fmla="*/ 111 w 159"/>
                <a:gd name="T29" fmla="*/ 53 h 55"/>
                <a:gd name="T30" fmla="*/ 96 w 159"/>
                <a:gd name="T31" fmla="*/ 55 h 55"/>
                <a:gd name="T32" fmla="*/ 80 w 159"/>
                <a:gd name="T33" fmla="*/ 55 h 55"/>
                <a:gd name="T34" fmla="*/ 64 w 159"/>
                <a:gd name="T35" fmla="*/ 55 h 55"/>
                <a:gd name="T36" fmla="*/ 49 w 159"/>
                <a:gd name="T37" fmla="*/ 53 h 55"/>
                <a:gd name="T38" fmla="*/ 35 w 159"/>
                <a:gd name="T39" fmla="*/ 51 h 55"/>
                <a:gd name="T40" fmla="*/ 24 w 159"/>
                <a:gd name="T41" fmla="*/ 47 h 55"/>
                <a:gd name="T42" fmla="*/ 14 w 159"/>
                <a:gd name="T43" fmla="*/ 43 h 55"/>
                <a:gd name="T44" fmla="*/ 6 w 159"/>
                <a:gd name="T45" fmla="*/ 38 h 55"/>
                <a:gd name="T46" fmla="*/ 2 w 159"/>
                <a:gd name="T47" fmla="*/ 33 h 55"/>
                <a:gd name="T48" fmla="*/ 0 w 159"/>
                <a:gd name="T49" fmla="*/ 28 h 55"/>
                <a:gd name="T50" fmla="*/ 2 w 159"/>
                <a:gd name="T51" fmla="*/ 22 h 55"/>
                <a:gd name="T52" fmla="*/ 6 w 159"/>
                <a:gd name="T53" fmla="*/ 17 h 55"/>
                <a:gd name="T54" fmla="*/ 14 w 159"/>
                <a:gd name="T55" fmla="*/ 13 h 55"/>
                <a:gd name="T56" fmla="*/ 24 w 159"/>
                <a:gd name="T57" fmla="*/ 8 h 55"/>
                <a:gd name="T58" fmla="*/ 35 w 159"/>
                <a:gd name="T59" fmla="*/ 5 h 55"/>
                <a:gd name="T60" fmla="*/ 49 w 159"/>
                <a:gd name="T61" fmla="*/ 2 h 55"/>
                <a:gd name="T62" fmla="*/ 64 w 159"/>
                <a:gd name="T63" fmla="*/ 0 h 55"/>
                <a:gd name="T64" fmla="*/ 80 w 159"/>
                <a:gd name="T6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5">
                  <a:moveTo>
                    <a:pt x="80" y="0"/>
                  </a:moveTo>
                  <a:lnTo>
                    <a:pt x="96" y="0"/>
                  </a:lnTo>
                  <a:lnTo>
                    <a:pt x="111" y="2"/>
                  </a:lnTo>
                  <a:lnTo>
                    <a:pt x="125" y="5"/>
                  </a:lnTo>
                  <a:lnTo>
                    <a:pt x="136" y="8"/>
                  </a:lnTo>
                  <a:lnTo>
                    <a:pt x="146" y="13"/>
                  </a:lnTo>
                  <a:lnTo>
                    <a:pt x="154" y="17"/>
                  </a:lnTo>
                  <a:lnTo>
                    <a:pt x="158" y="22"/>
                  </a:lnTo>
                  <a:lnTo>
                    <a:pt x="159" y="28"/>
                  </a:lnTo>
                  <a:lnTo>
                    <a:pt x="158" y="33"/>
                  </a:lnTo>
                  <a:lnTo>
                    <a:pt x="154" y="38"/>
                  </a:lnTo>
                  <a:lnTo>
                    <a:pt x="146" y="43"/>
                  </a:lnTo>
                  <a:lnTo>
                    <a:pt x="136" y="47"/>
                  </a:lnTo>
                  <a:lnTo>
                    <a:pt x="125" y="51"/>
                  </a:lnTo>
                  <a:lnTo>
                    <a:pt x="111" y="53"/>
                  </a:lnTo>
                  <a:lnTo>
                    <a:pt x="96" y="55"/>
                  </a:lnTo>
                  <a:lnTo>
                    <a:pt x="80" y="55"/>
                  </a:lnTo>
                  <a:lnTo>
                    <a:pt x="64" y="55"/>
                  </a:lnTo>
                  <a:lnTo>
                    <a:pt x="49" y="53"/>
                  </a:lnTo>
                  <a:lnTo>
                    <a:pt x="35" y="51"/>
                  </a:lnTo>
                  <a:lnTo>
                    <a:pt x="24" y="47"/>
                  </a:lnTo>
                  <a:lnTo>
                    <a:pt x="14" y="43"/>
                  </a:lnTo>
                  <a:lnTo>
                    <a:pt x="6" y="38"/>
                  </a:lnTo>
                  <a:lnTo>
                    <a:pt x="2" y="33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6" y="17"/>
                  </a:lnTo>
                  <a:lnTo>
                    <a:pt x="14" y="13"/>
                  </a:lnTo>
                  <a:lnTo>
                    <a:pt x="24" y="8"/>
                  </a:lnTo>
                  <a:lnTo>
                    <a:pt x="35" y="5"/>
                  </a:lnTo>
                  <a:lnTo>
                    <a:pt x="49" y="2"/>
                  </a:lnTo>
                  <a:lnTo>
                    <a:pt x="64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0" name="Freeform 1300">
              <a:extLst>
                <a:ext uri="{FF2B5EF4-FFF2-40B4-BE49-F238E27FC236}">
                  <a16:creationId xmlns:a16="http://schemas.microsoft.com/office/drawing/2014/main" id="{278F9C2F-8E38-4345-89FF-9517047DE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" y="2726"/>
              <a:ext cx="81" cy="29"/>
            </a:xfrm>
            <a:custGeom>
              <a:avLst/>
              <a:gdLst>
                <a:gd name="T0" fmla="*/ 79 w 159"/>
                <a:gd name="T1" fmla="*/ 0 h 56"/>
                <a:gd name="T2" fmla="*/ 95 w 159"/>
                <a:gd name="T3" fmla="*/ 0 h 56"/>
                <a:gd name="T4" fmla="*/ 110 w 159"/>
                <a:gd name="T5" fmla="*/ 3 h 56"/>
                <a:gd name="T6" fmla="*/ 124 w 159"/>
                <a:gd name="T7" fmla="*/ 5 h 56"/>
                <a:gd name="T8" fmla="*/ 136 w 159"/>
                <a:gd name="T9" fmla="*/ 8 h 56"/>
                <a:gd name="T10" fmla="*/ 145 w 159"/>
                <a:gd name="T11" fmla="*/ 13 h 56"/>
                <a:gd name="T12" fmla="*/ 153 w 159"/>
                <a:gd name="T13" fmla="*/ 18 h 56"/>
                <a:gd name="T14" fmla="*/ 157 w 159"/>
                <a:gd name="T15" fmla="*/ 22 h 56"/>
                <a:gd name="T16" fmla="*/ 159 w 159"/>
                <a:gd name="T17" fmla="*/ 28 h 56"/>
                <a:gd name="T18" fmla="*/ 157 w 159"/>
                <a:gd name="T19" fmla="*/ 34 h 56"/>
                <a:gd name="T20" fmla="*/ 153 w 159"/>
                <a:gd name="T21" fmla="*/ 38 h 56"/>
                <a:gd name="T22" fmla="*/ 145 w 159"/>
                <a:gd name="T23" fmla="*/ 43 h 56"/>
                <a:gd name="T24" fmla="*/ 136 w 159"/>
                <a:gd name="T25" fmla="*/ 48 h 56"/>
                <a:gd name="T26" fmla="*/ 124 w 159"/>
                <a:gd name="T27" fmla="*/ 51 h 56"/>
                <a:gd name="T28" fmla="*/ 110 w 159"/>
                <a:gd name="T29" fmla="*/ 53 h 56"/>
                <a:gd name="T30" fmla="*/ 95 w 159"/>
                <a:gd name="T31" fmla="*/ 56 h 56"/>
                <a:gd name="T32" fmla="*/ 79 w 159"/>
                <a:gd name="T33" fmla="*/ 56 h 56"/>
                <a:gd name="T34" fmla="*/ 63 w 159"/>
                <a:gd name="T35" fmla="*/ 56 h 56"/>
                <a:gd name="T36" fmla="*/ 48 w 159"/>
                <a:gd name="T37" fmla="*/ 53 h 56"/>
                <a:gd name="T38" fmla="*/ 34 w 159"/>
                <a:gd name="T39" fmla="*/ 51 h 56"/>
                <a:gd name="T40" fmla="*/ 23 w 159"/>
                <a:gd name="T41" fmla="*/ 48 h 56"/>
                <a:gd name="T42" fmla="*/ 13 w 159"/>
                <a:gd name="T43" fmla="*/ 43 h 56"/>
                <a:gd name="T44" fmla="*/ 5 w 159"/>
                <a:gd name="T45" fmla="*/ 38 h 56"/>
                <a:gd name="T46" fmla="*/ 1 w 159"/>
                <a:gd name="T47" fmla="*/ 34 h 56"/>
                <a:gd name="T48" fmla="*/ 0 w 159"/>
                <a:gd name="T49" fmla="*/ 28 h 56"/>
                <a:gd name="T50" fmla="*/ 1 w 159"/>
                <a:gd name="T51" fmla="*/ 22 h 56"/>
                <a:gd name="T52" fmla="*/ 5 w 159"/>
                <a:gd name="T53" fmla="*/ 18 h 56"/>
                <a:gd name="T54" fmla="*/ 13 w 159"/>
                <a:gd name="T55" fmla="*/ 13 h 56"/>
                <a:gd name="T56" fmla="*/ 23 w 159"/>
                <a:gd name="T57" fmla="*/ 8 h 56"/>
                <a:gd name="T58" fmla="*/ 34 w 159"/>
                <a:gd name="T59" fmla="*/ 5 h 56"/>
                <a:gd name="T60" fmla="*/ 48 w 159"/>
                <a:gd name="T61" fmla="*/ 3 h 56"/>
                <a:gd name="T62" fmla="*/ 63 w 159"/>
                <a:gd name="T63" fmla="*/ 0 h 56"/>
                <a:gd name="T64" fmla="*/ 79 w 159"/>
                <a:gd name="T6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56">
                  <a:moveTo>
                    <a:pt x="79" y="0"/>
                  </a:moveTo>
                  <a:lnTo>
                    <a:pt x="95" y="0"/>
                  </a:lnTo>
                  <a:lnTo>
                    <a:pt x="110" y="3"/>
                  </a:lnTo>
                  <a:lnTo>
                    <a:pt x="124" y="5"/>
                  </a:lnTo>
                  <a:lnTo>
                    <a:pt x="136" y="8"/>
                  </a:lnTo>
                  <a:lnTo>
                    <a:pt x="145" y="13"/>
                  </a:lnTo>
                  <a:lnTo>
                    <a:pt x="153" y="18"/>
                  </a:lnTo>
                  <a:lnTo>
                    <a:pt x="157" y="22"/>
                  </a:lnTo>
                  <a:lnTo>
                    <a:pt x="159" y="28"/>
                  </a:lnTo>
                  <a:lnTo>
                    <a:pt x="157" y="34"/>
                  </a:lnTo>
                  <a:lnTo>
                    <a:pt x="153" y="38"/>
                  </a:lnTo>
                  <a:lnTo>
                    <a:pt x="145" y="43"/>
                  </a:lnTo>
                  <a:lnTo>
                    <a:pt x="136" y="48"/>
                  </a:lnTo>
                  <a:lnTo>
                    <a:pt x="124" y="51"/>
                  </a:lnTo>
                  <a:lnTo>
                    <a:pt x="110" y="53"/>
                  </a:lnTo>
                  <a:lnTo>
                    <a:pt x="95" y="56"/>
                  </a:lnTo>
                  <a:lnTo>
                    <a:pt x="79" y="56"/>
                  </a:lnTo>
                  <a:lnTo>
                    <a:pt x="63" y="56"/>
                  </a:lnTo>
                  <a:lnTo>
                    <a:pt x="48" y="53"/>
                  </a:lnTo>
                  <a:lnTo>
                    <a:pt x="34" y="51"/>
                  </a:lnTo>
                  <a:lnTo>
                    <a:pt x="23" y="48"/>
                  </a:lnTo>
                  <a:lnTo>
                    <a:pt x="13" y="43"/>
                  </a:lnTo>
                  <a:lnTo>
                    <a:pt x="5" y="38"/>
                  </a:lnTo>
                  <a:lnTo>
                    <a:pt x="1" y="34"/>
                  </a:lnTo>
                  <a:lnTo>
                    <a:pt x="0" y="28"/>
                  </a:lnTo>
                  <a:lnTo>
                    <a:pt x="1" y="22"/>
                  </a:lnTo>
                  <a:lnTo>
                    <a:pt x="5" y="18"/>
                  </a:lnTo>
                  <a:lnTo>
                    <a:pt x="13" y="13"/>
                  </a:lnTo>
                  <a:lnTo>
                    <a:pt x="23" y="8"/>
                  </a:lnTo>
                  <a:lnTo>
                    <a:pt x="34" y="5"/>
                  </a:lnTo>
                  <a:lnTo>
                    <a:pt x="48" y="3"/>
                  </a:lnTo>
                  <a:lnTo>
                    <a:pt x="63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1" name="Freeform 1301">
              <a:extLst>
                <a:ext uri="{FF2B5EF4-FFF2-40B4-BE49-F238E27FC236}">
                  <a16:creationId xmlns:a16="http://schemas.microsoft.com/office/drawing/2014/main" id="{0C968F8F-39A2-4A23-B64E-BA5082FF6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" y="2448"/>
              <a:ext cx="1050" cy="365"/>
            </a:xfrm>
            <a:custGeom>
              <a:avLst/>
              <a:gdLst>
                <a:gd name="T0" fmla="*/ 0 w 2094"/>
                <a:gd name="T1" fmla="*/ 294 h 731"/>
                <a:gd name="T2" fmla="*/ 14 w 2094"/>
                <a:gd name="T3" fmla="*/ 355 h 731"/>
                <a:gd name="T4" fmla="*/ 38 w 2094"/>
                <a:gd name="T5" fmla="*/ 369 h 731"/>
                <a:gd name="T6" fmla="*/ 90 w 2094"/>
                <a:gd name="T7" fmla="*/ 399 h 731"/>
                <a:gd name="T8" fmla="*/ 98 w 2094"/>
                <a:gd name="T9" fmla="*/ 483 h 731"/>
                <a:gd name="T10" fmla="*/ 577 w 2094"/>
                <a:gd name="T11" fmla="*/ 595 h 731"/>
                <a:gd name="T12" fmla="*/ 689 w 2094"/>
                <a:gd name="T13" fmla="*/ 581 h 731"/>
                <a:gd name="T14" fmla="*/ 692 w 2094"/>
                <a:gd name="T15" fmla="*/ 615 h 731"/>
                <a:gd name="T16" fmla="*/ 1206 w 2094"/>
                <a:gd name="T17" fmla="*/ 731 h 731"/>
                <a:gd name="T18" fmla="*/ 1319 w 2094"/>
                <a:gd name="T19" fmla="*/ 686 h 731"/>
                <a:gd name="T20" fmla="*/ 1492 w 2094"/>
                <a:gd name="T21" fmla="*/ 700 h 731"/>
                <a:gd name="T22" fmla="*/ 2019 w 2094"/>
                <a:gd name="T23" fmla="*/ 468 h 731"/>
                <a:gd name="T24" fmla="*/ 2094 w 2094"/>
                <a:gd name="T25" fmla="*/ 316 h 731"/>
                <a:gd name="T26" fmla="*/ 2094 w 2094"/>
                <a:gd name="T27" fmla="*/ 267 h 731"/>
                <a:gd name="T28" fmla="*/ 2051 w 2094"/>
                <a:gd name="T29" fmla="*/ 241 h 731"/>
                <a:gd name="T30" fmla="*/ 2051 w 2094"/>
                <a:gd name="T31" fmla="*/ 218 h 731"/>
                <a:gd name="T32" fmla="*/ 862 w 2094"/>
                <a:gd name="T33" fmla="*/ 0 h 731"/>
                <a:gd name="T34" fmla="*/ 787 w 2094"/>
                <a:gd name="T35" fmla="*/ 0 h 731"/>
                <a:gd name="T36" fmla="*/ 745 w 2094"/>
                <a:gd name="T37" fmla="*/ 2 h 731"/>
                <a:gd name="T38" fmla="*/ 705 w 2094"/>
                <a:gd name="T39" fmla="*/ 5 h 731"/>
                <a:gd name="T40" fmla="*/ 665 w 2094"/>
                <a:gd name="T41" fmla="*/ 8 h 731"/>
                <a:gd name="T42" fmla="*/ 625 w 2094"/>
                <a:gd name="T43" fmla="*/ 13 h 731"/>
                <a:gd name="T44" fmla="*/ 585 w 2094"/>
                <a:gd name="T45" fmla="*/ 17 h 731"/>
                <a:gd name="T46" fmla="*/ 544 w 2094"/>
                <a:gd name="T47" fmla="*/ 24 h 731"/>
                <a:gd name="T48" fmla="*/ 502 w 2094"/>
                <a:gd name="T49" fmla="*/ 32 h 731"/>
                <a:gd name="T50" fmla="*/ 459 w 2094"/>
                <a:gd name="T51" fmla="*/ 43 h 731"/>
                <a:gd name="T52" fmla="*/ 416 w 2094"/>
                <a:gd name="T53" fmla="*/ 55 h 731"/>
                <a:gd name="T54" fmla="*/ 370 w 2094"/>
                <a:gd name="T55" fmla="*/ 70 h 731"/>
                <a:gd name="T56" fmla="*/ 322 w 2094"/>
                <a:gd name="T57" fmla="*/ 89 h 731"/>
                <a:gd name="T58" fmla="*/ 273 w 2094"/>
                <a:gd name="T59" fmla="*/ 109 h 731"/>
                <a:gd name="T60" fmla="*/ 220 w 2094"/>
                <a:gd name="T61" fmla="*/ 133 h 731"/>
                <a:gd name="T62" fmla="*/ 164 w 2094"/>
                <a:gd name="T63" fmla="*/ 161 h 731"/>
                <a:gd name="T64" fmla="*/ 107 w 2094"/>
                <a:gd name="T65" fmla="*/ 193 h 731"/>
                <a:gd name="T66" fmla="*/ 45 w 2094"/>
                <a:gd name="T67" fmla="*/ 229 h 731"/>
                <a:gd name="T68" fmla="*/ 45 w 2094"/>
                <a:gd name="T69" fmla="*/ 256 h 731"/>
                <a:gd name="T70" fmla="*/ 0 w 2094"/>
                <a:gd name="T71" fmla="*/ 294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094" h="731">
                  <a:moveTo>
                    <a:pt x="0" y="294"/>
                  </a:moveTo>
                  <a:lnTo>
                    <a:pt x="14" y="355"/>
                  </a:lnTo>
                  <a:lnTo>
                    <a:pt x="38" y="369"/>
                  </a:lnTo>
                  <a:lnTo>
                    <a:pt x="90" y="399"/>
                  </a:lnTo>
                  <a:lnTo>
                    <a:pt x="98" y="483"/>
                  </a:lnTo>
                  <a:lnTo>
                    <a:pt x="577" y="595"/>
                  </a:lnTo>
                  <a:lnTo>
                    <a:pt x="689" y="581"/>
                  </a:lnTo>
                  <a:lnTo>
                    <a:pt x="692" y="615"/>
                  </a:lnTo>
                  <a:lnTo>
                    <a:pt x="1206" y="731"/>
                  </a:lnTo>
                  <a:lnTo>
                    <a:pt x="1319" y="686"/>
                  </a:lnTo>
                  <a:lnTo>
                    <a:pt x="1492" y="700"/>
                  </a:lnTo>
                  <a:lnTo>
                    <a:pt x="2019" y="468"/>
                  </a:lnTo>
                  <a:lnTo>
                    <a:pt x="2094" y="316"/>
                  </a:lnTo>
                  <a:lnTo>
                    <a:pt x="2094" y="267"/>
                  </a:lnTo>
                  <a:lnTo>
                    <a:pt x="2051" y="241"/>
                  </a:lnTo>
                  <a:lnTo>
                    <a:pt x="2051" y="218"/>
                  </a:lnTo>
                  <a:lnTo>
                    <a:pt x="862" y="0"/>
                  </a:lnTo>
                  <a:lnTo>
                    <a:pt x="787" y="0"/>
                  </a:lnTo>
                  <a:lnTo>
                    <a:pt x="745" y="2"/>
                  </a:lnTo>
                  <a:lnTo>
                    <a:pt x="705" y="5"/>
                  </a:lnTo>
                  <a:lnTo>
                    <a:pt x="665" y="8"/>
                  </a:lnTo>
                  <a:lnTo>
                    <a:pt x="625" y="13"/>
                  </a:lnTo>
                  <a:lnTo>
                    <a:pt x="585" y="17"/>
                  </a:lnTo>
                  <a:lnTo>
                    <a:pt x="544" y="24"/>
                  </a:lnTo>
                  <a:lnTo>
                    <a:pt x="502" y="32"/>
                  </a:lnTo>
                  <a:lnTo>
                    <a:pt x="459" y="43"/>
                  </a:lnTo>
                  <a:lnTo>
                    <a:pt x="416" y="55"/>
                  </a:lnTo>
                  <a:lnTo>
                    <a:pt x="370" y="70"/>
                  </a:lnTo>
                  <a:lnTo>
                    <a:pt x="322" y="89"/>
                  </a:lnTo>
                  <a:lnTo>
                    <a:pt x="273" y="109"/>
                  </a:lnTo>
                  <a:lnTo>
                    <a:pt x="220" y="133"/>
                  </a:lnTo>
                  <a:lnTo>
                    <a:pt x="164" y="161"/>
                  </a:lnTo>
                  <a:lnTo>
                    <a:pt x="107" y="193"/>
                  </a:lnTo>
                  <a:lnTo>
                    <a:pt x="45" y="229"/>
                  </a:lnTo>
                  <a:lnTo>
                    <a:pt x="45" y="256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0033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2" name="Freeform 1302">
              <a:extLst>
                <a:ext uri="{FF2B5EF4-FFF2-40B4-BE49-F238E27FC236}">
                  <a16:creationId xmlns:a16="http://schemas.microsoft.com/office/drawing/2014/main" id="{43F7AFF1-8D79-4899-9DFA-A0998EA02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641" cy="147"/>
            </a:xfrm>
            <a:custGeom>
              <a:avLst/>
              <a:gdLst>
                <a:gd name="T0" fmla="*/ 0 w 1281"/>
                <a:gd name="T1" fmla="*/ 0 h 295"/>
                <a:gd name="T2" fmla="*/ 1246 w 1281"/>
                <a:gd name="T3" fmla="*/ 244 h 295"/>
                <a:gd name="T4" fmla="*/ 1281 w 1281"/>
                <a:gd name="T5" fmla="*/ 295 h 295"/>
                <a:gd name="T6" fmla="*/ 4 w 1281"/>
                <a:gd name="T7" fmla="*/ 30 h 295"/>
                <a:gd name="T8" fmla="*/ 0 w 1281"/>
                <a:gd name="T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1" h="295">
                  <a:moveTo>
                    <a:pt x="0" y="0"/>
                  </a:moveTo>
                  <a:lnTo>
                    <a:pt x="1246" y="244"/>
                  </a:lnTo>
                  <a:lnTo>
                    <a:pt x="1281" y="295"/>
                  </a:lnTo>
                  <a:lnTo>
                    <a:pt x="4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3" name="Freeform 1303">
              <a:extLst>
                <a:ext uri="{FF2B5EF4-FFF2-40B4-BE49-F238E27FC236}">
                  <a16:creationId xmlns:a16="http://schemas.microsoft.com/office/drawing/2014/main" id="{97FA8B22-BAEB-4E64-AAE2-779B8B90D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590" cy="137"/>
            </a:xfrm>
            <a:custGeom>
              <a:avLst/>
              <a:gdLst>
                <a:gd name="T0" fmla="*/ 35 w 1177"/>
                <a:gd name="T1" fmla="*/ 7 h 273"/>
                <a:gd name="T2" fmla="*/ 107 w 1177"/>
                <a:gd name="T3" fmla="*/ 21 h 273"/>
                <a:gd name="T4" fmla="*/ 178 w 1177"/>
                <a:gd name="T5" fmla="*/ 35 h 273"/>
                <a:gd name="T6" fmla="*/ 250 w 1177"/>
                <a:gd name="T7" fmla="*/ 49 h 273"/>
                <a:gd name="T8" fmla="*/ 321 w 1177"/>
                <a:gd name="T9" fmla="*/ 62 h 273"/>
                <a:gd name="T10" fmla="*/ 393 w 1177"/>
                <a:gd name="T11" fmla="*/ 76 h 273"/>
                <a:gd name="T12" fmla="*/ 464 w 1177"/>
                <a:gd name="T13" fmla="*/ 90 h 273"/>
                <a:gd name="T14" fmla="*/ 535 w 1177"/>
                <a:gd name="T15" fmla="*/ 105 h 273"/>
                <a:gd name="T16" fmla="*/ 608 w 1177"/>
                <a:gd name="T17" fmla="*/ 119 h 273"/>
                <a:gd name="T18" fmla="*/ 679 w 1177"/>
                <a:gd name="T19" fmla="*/ 133 h 273"/>
                <a:gd name="T20" fmla="*/ 751 w 1177"/>
                <a:gd name="T21" fmla="*/ 146 h 273"/>
                <a:gd name="T22" fmla="*/ 822 w 1177"/>
                <a:gd name="T23" fmla="*/ 160 h 273"/>
                <a:gd name="T24" fmla="*/ 894 w 1177"/>
                <a:gd name="T25" fmla="*/ 174 h 273"/>
                <a:gd name="T26" fmla="*/ 965 w 1177"/>
                <a:gd name="T27" fmla="*/ 189 h 273"/>
                <a:gd name="T28" fmla="*/ 1037 w 1177"/>
                <a:gd name="T29" fmla="*/ 203 h 273"/>
                <a:gd name="T30" fmla="*/ 1108 w 1177"/>
                <a:gd name="T31" fmla="*/ 216 h 273"/>
                <a:gd name="T32" fmla="*/ 1153 w 1177"/>
                <a:gd name="T33" fmla="*/ 236 h 273"/>
                <a:gd name="T34" fmla="*/ 1169 w 1177"/>
                <a:gd name="T35" fmla="*/ 260 h 273"/>
                <a:gd name="T36" fmla="*/ 1140 w 1177"/>
                <a:gd name="T37" fmla="*/ 265 h 273"/>
                <a:gd name="T38" fmla="*/ 1068 w 1177"/>
                <a:gd name="T39" fmla="*/ 250 h 273"/>
                <a:gd name="T40" fmla="*/ 994 w 1177"/>
                <a:gd name="T41" fmla="*/ 235 h 273"/>
                <a:gd name="T42" fmla="*/ 920 w 1177"/>
                <a:gd name="T43" fmla="*/ 220 h 273"/>
                <a:gd name="T44" fmla="*/ 848 w 1177"/>
                <a:gd name="T45" fmla="*/ 205 h 273"/>
                <a:gd name="T46" fmla="*/ 774 w 1177"/>
                <a:gd name="T47" fmla="*/ 190 h 273"/>
                <a:gd name="T48" fmla="*/ 700 w 1177"/>
                <a:gd name="T49" fmla="*/ 175 h 273"/>
                <a:gd name="T50" fmla="*/ 628 w 1177"/>
                <a:gd name="T51" fmla="*/ 159 h 273"/>
                <a:gd name="T52" fmla="*/ 554 w 1177"/>
                <a:gd name="T53" fmla="*/ 144 h 273"/>
                <a:gd name="T54" fmla="*/ 480 w 1177"/>
                <a:gd name="T55" fmla="*/ 129 h 273"/>
                <a:gd name="T56" fmla="*/ 408 w 1177"/>
                <a:gd name="T57" fmla="*/ 114 h 273"/>
                <a:gd name="T58" fmla="*/ 334 w 1177"/>
                <a:gd name="T59" fmla="*/ 99 h 273"/>
                <a:gd name="T60" fmla="*/ 260 w 1177"/>
                <a:gd name="T61" fmla="*/ 83 h 273"/>
                <a:gd name="T62" fmla="*/ 186 w 1177"/>
                <a:gd name="T63" fmla="*/ 68 h 273"/>
                <a:gd name="T64" fmla="*/ 114 w 1177"/>
                <a:gd name="T65" fmla="*/ 53 h 273"/>
                <a:gd name="T66" fmla="*/ 40 w 1177"/>
                <a:gd name="T67" fmla="*/ 38 h 273"/>
                <a:gd name="T68" fmla="*/ 2 w 1177"/>
                <a:gd name="T69" fmla="*/ 22 h 273"/>
                <a:gd name="T70" fmla="*/ 1 w 1177"/>
                <a:gd name="T71" fmla="*/ 8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7" h="273">
                  <a:moveTo>
                    <a:pt x="0" y="0"/>
                  </a:moveTo>
                  <a:lnTo>
                    <a:pt x="35" y="7"/>
                  </a:lnTo>
                  <a:lnTo>
                    <a:pt x="71" y="14"/>
                  </a:lnTo>
                  <a:lnTo>
                    <a:pt x="107" y="21"/>
                  </a:lnTo>
                  <a:lnTo>
                    <a:pt x="143" y="28"/>
                  </a:lnTo>
                  <a:lnTo>
                    <a:pt x="178" y="35"/>
                  </a:lnTo>
                  <a:lnTo>
                    <a:pt x="214" y="42"/>
                  </a:lnTo>
                  <a:lnTo>
                    <a:pt x="250" y="49"/>
                  </a:lnTo>
                  <a:lnTo>
                    <a:pt x="285" y="56"/>
                  </a:lnTo>
                  <a:lnTo>
                    <a:pt x="321" y="62"/>
                  </a:lnTo>
                  <a:lnTo>
                    <a:pt x="357" y="69"/>
                  </a:lnTo>
                  <a:lnTo>
                    <a:pt x="393" y="76"/>
                  </a:lnTo>
                  <a:lnTo>
                    <a:pt x="428" y="83"/>
                  </a:lnTo>
                  <a:lnTo>
                    <a:pt x="464" y="90"/>
                  </a:lnTo>
                  <a:lnTo>
                    <a:pt x="500" y="97"/>
                  </a:lnTo>
                  <a:lnTo>
                    <a:pt x="535" y="105"/>
                  </a:lnTo>
                  <a:lnTo>
                    <a:pt x="572" y="112"/>
                  </a:lnTo>
                  <a:lnTo>
                    <a:pt x="608" y="119"/>
                  </a:lnTo>
                  <a:lnTo>
                    <a:pt x="644" y="126"/>
                  </a:lnTo>
                  <a:lnTo>
                    <a:pt x="679" y="133"/>
                  </a:lnTo>
                  <a:lnTo>
                    <a:pt x="715" y="139"/>
                  </a:lnTo>
                  <a:lnTo>
                    <a:pt x="751" y="146"/>
                  </a:lnTo>
                  <a:lnTo>
                    <a:pt x="787" y="153"/>
                  </a:lnTo>
                  <a:lnTo>
                    <a:pt x="822" y="160"/>
                  </a:lnTo>
                  <a:lnTo>
                    <a:pt x="858" y="167"/>
                  </a:lnTo>
                  <a:lnTo>
                    <a:pt x="894" y="174"/>
                  </a:lnTo>
                  <a:lnTo>
                    <a:pt x="929" y="181"/>
                  </a:lnTo>
                  <a:lnTo>
                    <a:pt x="965" y="189"/>
                  </a:lnTo>
                  <a:lnTo>
                    <a:pt x="1001" y="196"/>
                  </a:lnTo>
                  <a:lnTo>
                    <a:pt x="1037" y="203"/>
                  </a:lnTo>
                  <a:lnTo>
                    <a:pt x="1072" y="210"/>
                  </a:lnTo>
                  <a:lnTo>
                    <a:pt x="1108" y="216"/>
                  </a:lnTo>
                  <a:lnTo>
                    <a:pt x="1144" y="223"/>
                  </a:lnTo>
                  <a:lnTo>
                    <a:pt x="1153" y="236"/>
                  </a:lnTo>
                  <a:lnTo>
                    <a:pt x="1161" y="249"/>
                  </a:lnTo>
                  <a:lnTo>
                    <a:pt x="1169" y="260"/>
                  </a:lnTo>
                  <a:lnTo>
                    <a:pt x="1177" y="273"/>
                  </a:lnTo>
                  <a:lnTo>
                    <a:pt x="1140" y="265"/>
                  </a:lnTo>
                  <a:lnTo>
                    <a:pt x="1103" y="258"/>
                  </a:lnTo>
                  <a:lnTo>
                    <a:pt x="1068" y="250"/>
                  </a:lnTo>
                  <a:lnTo>
                    <a:pt x="1031" y="243"/>
                  </a:lnTo>
                  <a:lnTo>
                    <a:pt x="994" y="235"/>
                  </a:lnTo>
                  <a:lnTo>
                    <a:pt x="957" y="228"/>
                  </a:lnTo>
                  <a:lnTo>
                    <a:pt x="920" y="220"/>
                  </a:lnTo>
                  <a:lnTo>
                    <a:pt x="885" y="212"/>
                  </a:lnTo>
                  <a:lnTo>
                    <a:pt x="848" y="205"/>
                  </a:lnTo>
                  <a:lnTo>
                    <a:pt x="811" y="197"/>
                  </a:lnTo>
                  <a:lnTo>
                    <a:pt x="774" y="190"/>
                  </a:lnTo>
                  <a:lnTo>
                    <a:pt x="737" y="182"/>
                  </a:lnTo>
                  <a:lnTo>
                    <a:pt x="700" y="175"/>
                  </a:lnTo>
                  <a:lnTo>
                    <a:pt x="664" y="167"/>
                  </a:lnTo>
                  <a:lnTo>
                    <a:pt x="628" y="159"/>
                  </a:lnTo>
                  <a:lnTo>
                    <a:pt x="591" y="152"/>
                  </a:lnTo>
                  <a:lnTo>
                    <a:pt x="554" y="144"/>
                  </a:lnTo>
                  <a:lnTo>
                    <a:pt x="517" y="137"/>
                  </a:lnTo>
                  <a:lnTo>
                    <a:pt x="480" y="129"/>
                  </a:lnTo>
                  <a:lnTo>
                    <a:pt x="443" y="122"/>
                  </a:lnTo>
                  <a:lnTo>
                    <a:pt x="408" y="114"/>
                  </a:lnTo>
                  <a:lnTo>
                    <a:pt x="371" y="106"/>
                  </a:lnTo>
                  <a:lnTo>
                    <a:pt x="334" y="99"/>
                  </a:lnTo>
                  <a:lnTo>
                    <a:pt x="297" y="91"/>
                  </a:lnTo>
                  <a:lnTo>
                    <a:pt x="260" y="83"/>
                  </a:lnTo>
                  <a:lnTo>
                    <a:pt x="223" y="76"/>
                  </a:lnTo>
                  <a:lnTo>
                    <a:pt x="186" y="68"/>
                  </a:lnTo>
                  <a:lnTo>
                    <a:pt x="149" y="61"/>
                  </a:lnTo>
                  <a:lnTo>
                    <a:pt x="114" y="53"/>
                  </a:lnTo>
                  <a:lnTo>
                    <a:pt x="77" y="45"/>
                  </a:lnTo>
                  <a:lnTo>
                    <a:pt x="40" y="38"/>
                  </a:lnTo>
                  <a:lnTo>
                    <a:pt x="3" y="30"/>
                  </a:lnTo>
                  <a:lnTo>
                    <a:pt x="2" y="22"/>
                  </a:lnTo>
                  <a:lnTo>
                    <a:pt x="2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4" name="Freeform 1304">
              <a:extLst>
                <a:ext uri="{FF2B5EF4-FFF2-40B4-BE49-F238E27FC236}">
                  <a16:creationId xmlns:a16="http://schemas.microsoft.com/office/drawing/2014/main" id="{43688898-91AA-4B92-959B-ED0BFAD3F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537" cy="127"/>
            </a:xfrm>
            <a:custGeom>
              <a:avLst/>
              <a:gdLst>
                <a:gd name="T0" fmla="*/ 32 w 1073"/>
                <a:gd name="T1" fmla="*/ 7 h 253"/>
                <a:gd name="T2" fmla="*/ 98 w 1073"/>
                <a:gd name="T3" fmla="*/ 20 h 253"/>
                <a:gd name="T4" fmla="*/ 162 w 1073"/>
                <a:gd name="T5" fmla="*/ 32 h 253"/>
                <a:gd name="T6" fmla="*/ 228 w 1073"/>
                <a:gd name="T7" fmla="*/ 45 h 253"/>
                <a:gd name="T8" fmla="*/ 293 w 1073"/>
                <a:gd name="T9" fmla="*/ 58 h 253"/>
                <a:gd name="T10" fmla="*/ 358 w 1073"/>
                <a:gd name="T11" fmla="*/ 70 h 253"/>
                <a:gd name="T12" fmla="*/ 424 w 1073"/>
                <a:gd name="T13" fmla="*/ 83 h 253"/>
                <a:gd name="T14" fmla="*/ 488 w 1073"/>
                <a:gd name="T15" fmla="*/ 96 h 253"/>
                <a:gd name="T16" fmla="*/ 554 w 1073"/>
                <a:gd name="T17" fmla="*/ 108 h 253"/>
                <a:gd name="T18" fmla="*/ 618 w 1073"/>
                <a:gd name="T19" fmla="*/ 121 h 253"/>
                <a:gd name="T20" fmla="*/ 684 w 1073"/>
                <a:gd name="T21" fmla="*/ 134 h 253"/>
                <a:gd name="T22" fmla="*/ 749 w 1073"/>
                <a:gd name="T23" fmla="*/ 147 h 253"/>
                <a:gd name="T24" fmla="*/ 813 w 1073"/>
                <a:gd name="T25" fmla="*/ 160 h 253"/>
                <a:gd name="T26" fmla="*/ 879 w 1073"/>
                <a:gd name="T27" fmla="*/ 173 h 253"/>
                <a:gd name="T28" fmla="*/ 943 w 1073"/>
                <a:gd name="T29" fmla="*/ 185 h 253"/>
                <a:gd name="T30" fmla="*/ 1009 w 1073"/>
                <a:gd name="T31" fmla="*/ 198 h 253"/>
                <a:gd name="T32" fmla="*/ 1049 w 1073"/>
                <a:gd name="T33" fmla="*/ 216 h 253"/>
                <a:gd name="T34" fmla="*/ 1065 w 1073"/>
                <a:gd name="T35" fmla="*/ 240 h 253"/>
                <a:gd name="T36" fmla="*/ 1040 w 1073"/>
                <a:gd name="T37" fmla="*/ 246 h 253"/>
                <a:gd name="T38" fmla="*/ 973 w 1073"/>
                <a:gd name="T39" fmla="*/ 232 h 253"/>
                <a:gd name="T40" fmla="*/ 906 w 1073"/>
                <a:gd name="T41" fmla="*/ 219 h 253"/>
                <a:gd name="T42" fmla="*/ 840 w 1073"/>
                <a:gd name="T43" fmla="*/ 205 h 253"/>
                <a:gd name="T44" fmla="*/ 773 w 1073"/>
                <a:gd name="T45" fmla="*/ 191 h 253"/>
                <a:gd name="T46" fmla="*/ 706 w 1073"/>
                <a:gd name="T47" fmla="*/ 177 h 253"/>
                <a:gd name="T48" fmla="*/ 639 w 1073"/>
                <a:gd name="T49" fmla="*/ 163 h 253"/>
                <a:gd name="T50" fmla="*/ 572 w 1073"/>
                <a:gd name="T51" fmla="*/ 150 h 253"/>
                <a:gd name="T52" fmla="*/ 505 w 1073"/>
                <a:gd name="T53" fmla="*/ 135 h 253"/>
                <a:gd name="T54" fmla="*/ 439 w 1073"/>
                <a:gd name="T55" fmla="*/ 121 h 253"/>
                <a:gd name="T56" fmla="*/ 372 w 1073"/>
                <a:gd name="T57" fmla="*/ 107 h 253"/>
                <a:gd name="T58" fmla="*/ 305 w 1073"/>
                <a:gd name="T59" fmla="*/ 93 h 253"/>
                <a:gd name="T60" fmla="*/ 237 w 1073"/>
                <a:gd name="T61" fmla="*/ 80 h 253"/>
                <a:gd name="T62" fmla="*/ 170 w 1073"/>
                <a:gd name="T63" fmla="*/ 66 h 253"/>
                <a:gd name="T64" fmla="*/ 103 w 1073"/>
                <a:gd name="T65" fmla="*/ 52 h 253"/>
                <a:gd name="T66" fmla="*/ 37 w 1073"/>
                <a:gd name="T67" fmla="*/ 38 h 253"/>
                <a:gd name="T68" fmla="*/ 2 w 1073"/>
                <a:gd name="T69" fmla="*/ 23 h 253"/>
                <a:gd name="T70" fmla="*/ 1 w 1073"/>
                <a:gd name="T71" fmla="*/ 8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73" h="253">
                  <a:moveTo>
                    <a:pt x="0" y="0"/>
                  </a:moveTo>
                  <a:lnTo>
                    <a:pt x="32" y="7"/>
                  </a:lnTo>
                  <a:lnTo>
                    <a:pt x="65" y="13"/>
                  </a:lnTo>
                  <a:lnTo>
                    <a:pt x="98" y="20"/>
                  </a:lnTo>
                  <a:lnTo>
                    <a:pt x="130" y="26"/>
                  </a:lnTo>
                  <a:lnTo>
                    <a:pt x="162" y="32"/>
                  </a:lnTo>
                  <a:lnTo>
                    <a:pt x="196" y="38"/>
                  </a:lnTo>
                  <a:lnTo>
                    <a:pt x="228" y="45"/>
                  </a:lnTo>
                  <a:lnTo>
                    <a:pt x="260" y="51"/>
                  </a:lnTo>
                  <a:lnTo>
                    <a:pt x="293" y="58"/>
                  </a:lnTo>
                  <a:lnTo>
                    <a:pt x="326" y="63"/>
                  </a:lnTo>
                  <a:lnTo>
                    <a:pt x="358" y="70"/>
                  </a:lnTo>
                  <a:lnTo>
                    <a:pt x="390" y="76"/>
                  </a:lnTo>
                  <a:lnTo>
                    <a:pt x="424" y="83"/>
                  </a:lnTo>
                  <a:lnTo>
                    <a:pt x="456" y="90"/>
                  </a:lnTo>
                  <a:lnTo>
                    <a:pt x="488" y="96"/>
                  </a:lnTo>
                  <a:lnTo>
                    <a:pt x="520" y="103"/>
                  </a:lnTo>
                  <a:lnTo>
                    <a:pt x="554" y="108"/>
                  </a:lnTo>
                  <a:lnTo>
                    <a:pt x="586" y="115"/>
                  </a:lnTo>
                  <a:lnTo>
                    <a:pt x="618" y="121"/>
                  </a:lnTo>
                  <a:lnTo>
                    <a:pt x="651" y="128"/>
                  </a:lnTo>
                  <a:lnTo>
                    <a:pt x="684" y="134"/>
                  </a:lnTo>
                  <a:lnTo>
                    <a:pt x="716" y="140"/>
                  </a:lnTo>
                  <a:lnTo>
                    <a:pt x="749" y="147"/>
                  </a:lnTo>
                  <a:lnTo>
                    <a:pt x="781" y="153"/>
                  </a:lnTo>
                  <a:lnTo>
                    <a:pt x="813" y="160"/>
                  </a:lnTo>
                  <a:lnTo>
                    <a:pt x="846" y="166"/>
                  </a:lnTo>
                  <a:lnTo>
                    <a:pt x="879" y="173"/>
                  </a:lnTo>
                  <a:lnTo>
                    <a:pt x="911" y="180"/>
                  </a:lnTo>
                  <a:lnTo>
                    <a:pt x="943" y="185"/>
                  </a:lnTo>
                  <a:lnTo>
                    <a:pt x="977" y="192"/>
                  </a:lnTo>
                  <a:lnTo>
                    <a:pt x="1009" y="198"/>
                  </a:lnTo>
                  <a:lnTo>
                    <a:pt x="1041" y="205"/>
                  </a:lnTo>
                  <a:lnTo>
                    <a:pt x="1049" y="216"/>
                  </a:lnTo>
                  <a:lnTo>
                    <a:pt x="1057" y="229"/>
                  </a:lnTo>
                  <a:lnTo>
                    <a:pt x="1065" y="240"/>
                  </a:lnTo>
                  <a:lnTo>
                    <a:pt x="1073" y="253"/>
                  </a:lnTo>
                  <a:lnTo>
                    <a:pt x="1040" y="246"/>
                  </a:lnTo>
                  <a:lnTo>
                    <a:pt x="1007" y="239"/>
                  </a:lnTo>
                  <a:lnTo>
                    <a:pt x="973" y="232"/>
                  </a:lnTo>
                  <a:lnTo>
                    <a:pt x="940" y="226"/>
                  </a:lnTo>
                  <a:lnTo>
                    <a:pt x="906" y="219"/>
                  </a:lnTo>
                  <a:lnTo>
                    <a:pt x="873" y="212"/>
                  </a:lnTo>
                  <a:lnTo>
                    <a:pt x="840" y="205"/>
                  </a:lnTo>
                  <a:lnTo>
                    <a:pt x="806" y="198"/>
                  </a:lnTo>
                  <a:lnTo>
                    <a:pt x="773" y="191"/>
                  </a:lnTo>
                  <a:lnTo>
                    <a:pt x="739" y="184"/>
                  </a:lnTo>
                  <a:lnTo>
                    <a:pt x="706" y="177"/>
                  </a:lnTo>
                  <a:lnTo>
                    <a:pt x="673" y="170"/>
                  </a:lnTo>
                  <a:lnTo>
                    <a:pt x="639" y="163"/>
                  </a:lnTo>
                  <a:lnTo>
                    <a:pt x="606" y="157"/>
                  </a:lnTo>
                  <a:lnTo>
                    <a:pt x="572" y="150"/>
                  </a:lnTo>
                  <a:lnTo>
                    <a:pt x="539" y="142"/>
                  </a:lnTo>
                  <a:lnTo>
                    <a:pt x="505" y="135"/>
                  </a:lnTo>
                  <a:lnTo>
                    <a:pt x="472" y="128"/>
                  </a:lnTo>
                  <a:lnTo>
                    <a:pt x="439" y="121"/>
                  </a:lnTo>
                  <a:lnTo>
                    <a:pt x="405" y="114"/>
                  </a:lnTo>
                  <a:lnTo>
                    <a:pt x="372" y="107"/>
                  </a:lnTo>
                  <a:lnTo>
                    <a:pt x="338" y="100"/>
                  </a:lnTo>
                  <a:lnTo>
                    <a:pt x="305" y="93"/>
                  </a:lnTo>
                  <a:lnTo>
                    <a:pt x="270" y="86"/>
                  </a:lnTo>
                  <a:lnTo>
                    <a:pt x="237" y="80"/>
                  </a:lnTo>
                  <a:lnTo>
                    <a:pt x="204" y="73"/>
                  </a:lnTo>
                  <a:lnTo>
                    <a:pt x="170" y="66"/>
                  </a:lnTo>
                  <a:lnTo>
                    <a:pt x="137" y="59"/>
                  </a:lnTo>
                  <a:lnTo>
                    <a:pt x="103" y="52"/>
                  </a:lnTo>
                  <a:lnTo>
                    <a:pt x="70" y="45"/>
                  </a:lnTo>
                  <a:lnTo>
                    <a:pt x="37" y="38"/>
                  </a:lnTo>
                  <a:lnTo>
                    <a:pt x="3" y="31"/>
                  </a:lnTo>
                  <a:lnTo>
                    <a:pt x="2" y="23"/>
                  </a:lnTo>
                  <a:lnTo>
                    <a:pt x="2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5" name="Freeform 1305">
              <a:extLst>
                <a:ext uri="{FF2B5EF4-FFF2-40B4-BE49-F238E27FC236}">
                  <a16:creationId xmlns:a16="http://schemas.microsoft.com/office/drawing/2014/main" id="{635A96AE-1F52-46D0-ACFE-6EC661D640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486" cy="116"/>
            </a:xfrm>
            <a:custGeom>
              <a:avLst/>
              <a:gdLst>
                <a:gd name="T0" fmla="*/ 28 w 971"/>
                <a:gd name="T1" fmla="*/ 6 h 231"/>
                <a:gd name="T2" fmla="*/ 87 w 971"/>
                <a:gd name="T3" fmla="*/ 17 h 231"/>
                <a:gd name="T4" fmla="*/ 146 w 971"/>
                <a:gd name="T5" fmla="*/ 29 h 231"/>
                <a:gd name="T6" fmla="*/ 205 w 971"/>
                <a:gd name="T7" fmla="*/ 40 h 231"/>
                <a:gd name="T8" fmla="*/ 263 w 971"/>
                <a:gd name="T9" fmla="*/ 52 h 231"/>
                <a:gd name="T10" fmla="*/ 322 w 971"/>
                <a:gd name="T11" fmla="*/ 63 h 231"/>
                <a:gd name="T12" fmla="*/ 381 w 971"/>
                <a:gd name="T13" fmla="*/ 75 h 231"/>
                <a:gd name="T14" fmla="*/ 440 w 971"/>
                <a:gd name="T15" fmla="*/ 86 h 231"/>
                <a:gd name="T16" fmla="*/ 499 w 971"/>
                <a:gd name="T17" fmla="*/ 98 h 231"/>
                <a:gd name="T18" fmla="*/ 557 w 971"/>
                <a:gd name="T19" fmla="*/ 109 h 231"/>
                <a:gd name="T20" fmla="*/ 616 w 971"/>
                <a:gd name="T21" fmla="*/ 121 h 231"/>
                <a:gd name="T22" fmla="*/ 675 w 971"/>
                <a:gd name="T23" fmla="*/ 132 h 231"/>
                <a:gd name="T24" fmla="*/ 734 w 971"/>
                <a:gd name="T25" fmla="*/ 144 h 231"/>
                <a:gd name="T26" fmla="*/ 792 w 971"/>
                <a:gd name="T27" fmla="*/ 155 h 231"/>
                <a:gd name="T28" fmla="*/ 851 w 971"/>
                <a:gd name="T29" fmla="*/ 167 h 231"/>
                <a:gd name="T30" fmla="*/ 910 w 971"/>
                <a:gd name="T31" fmla="*/ 178 h 231"/>
                <a:gd name="T32" fmla="*/ 947 w 971"/>
                <a:gd name="T33" fmla="*/ 196 h 231"/>
                <a:gd name="T34" fmla="*/ 963 w 971"/>
                <a:gd name="T35" fmla="*/ 220 h 231"/>
                <a:gd name="T36" fmla="*/ 941 w 971"/>
                <a:gd name="T37" fmla="*/ 226 h 231"/>
                <a:gd name="T38" fmla="*/ 880 w 971"/>
                <a:gd name="T39" fmla="*/ 213 h 231"/>
                <a:gd name="T40" fmla="*/ 820 w 971"/>
                <a:gd name="T41" fmla="*/ 200 h 231"/>
                <a:gd name="T42" fmla="*/ 759 w 971"/>
                <a:gd name="T43" fmla="*/ 188 h 231"/>
                <a:gd name="T44" fmla="*/ 699 w 971"/>
                <a:gd name="T45" fmla="*/ 175 h 231"/>
                <a:gd name="T46" fmla="*/ 638 w 971"/>
                <a:gd name="T47" fmla="*/ 162 h 231"/>
                <a:gd name="T48" fmla="*/ 577 w 971"/>
                <a:gd name="T49" fmla="*/ 150 h 231"/>
                <a:gd name="T50" fmla="*/ 517 w 971"/>
                <a:gd name="T51" fmla="*/ 137 h 231"/>
                <a:gd name="T52" fmla="*/ 456 w 971"/>
                <a:gd name="T53" fmla="*/ 126 h 231"/>
                <a:gd name="T54" fmla="*/ 396 w 971"/>
                <a:gd name="T55" fmla="*/ 113 h 231"/>
                <a:gd name="T56" fmla="*/ 335 w 971"/>
                <a:gd name="T57" fmla="*/ 100 h 231"/>
                <a:gd name="T58" fmla="*/ 274 w 971"/>
                <a:gd name="T59" fmla="*/ 88 h 231"/>
                <a:gd name="T60" fmla="*/ 214 w 971"/>
                <a:gd name="T61" fmla="*/ 75 h 231"/>
                <a:gd name="T62" fmla="*/ 153 w 971"/>
                <a:gd name="T63" fmla="*/ 62 h 231"/>
                <a:gd name="T64" fmla="*/ 93 w 971"/>
                <a:gd name="T65" fmla="*/ 50 h 231"/>
                <a:gd name="T66" fmla="*/ 32 w 971"/>
                <a:gd name="T67" fmla="*/ 37 h 231"/>
                <a:gd name="T68" fmla="*/ 2 w 971"/>
                <a:gd name="T69" fmla="*/ 23 h 231"/>
                <a:gd name="T70" fmla="*/ 1 w 971"/>
                <a:gd name="T71" fmla="*/ 8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71" h="231">
                  <a:moveTo>
                    <a:pt x="0" y="0"/>
                  </a:moveTo>
                  <a:lnTo>
                    <a:pt x="28" y="6"/>
                  </a:lnTo>
                  <a:lnTo>
                    <a:pt x="58" y="12"/>
                  </a:lnTo>
                  <a:lnTo>
                    <a:pt x="87" y="17"/>
                  </a:lnTo>
                  <a:lnTo>
                    <a:pt x="117" y="23"/>
                  </a:lnTo>
                  <a:lnTo>
                    <a:pt x="146" y="29"/>
                  </a:lnTo>
                  <a:lnTo>
                    <a:pt x="176" y="35"/>
                  </a:lnTo>
                  <a:lnTo>
                    <a:pt x="205" y="40"/>
                  </a:lnTo>
                  <a:lnTo>
                    <a:pt x="235" y="46"/>
                  </a:lnTo>
                  <a:lnTo>
                    <a:pt x="263" y="52"/>
                  </a:lnTo>
                  <a:lnTo>
                    <a:pt x="293" y="58"/>
                  </a:lnTo>
                  <a:lnTo>
                    <a:pt x="322" y="63"/>
                  </a:lnTo>
                  <a:lnTo>
                    <a:pt x="352" y="69"/>
                  </a:lnTo>
                  <a:lnTo>
                    <a:pt x="381" y="75"/>
                  </a:lnTo>
                  <a:lnTo>
                    <a:pt x="411" y="81"/>
                  </a:lnTo>
                  <a:lnTo>
                    <a:pt x="440" y="86"/>
                  </a:lnTo>
                  <a:lnTo>
                    <a:pt x="470" y="92"/>
                  </a:lnTo>
                  <a:lnTo>
                    <a:pt x="499" y="98"/>
                  </a:lnTo>
                  <a:lnTo>
                    <a:pt x="528" y="104"/>
                  </a:lnTo>
                  <a:lnTo>
                    <a:pt x="557" y="109"/>
                  </a:lnTo>
                  <a:lnTo>
                    <a:pt x="587" y="115"/>
                  </a:lnTo>
                  <a:lnTo>
                    <a:pt x="616" y="121"/>
                  </a:lnTo>
                  <a:lnTo>
                    <a:pt x="646" y="127"/>
                  </a:lnTo>
                  <a:lnTo>
                    <a:pt x="675" y="132"/>
                  </a:lnTo>
                  <a:lnTo>
                    <a:pt x="705" y="138"/>
                  </a:lnTo>
                  <a:lnTo>
                    <a:pt x="734" y="144"/>
                  </a:lnTo>
                  <a:lnTo>
                    <a:pt x="762" y="150"/>
                  </a:lnTo>
                  <a:lnTo>
                    <a:pt x="792" y="155"/>
                  </a:lnTo>
                  <a:lnTo>
                    <a:pt x="821" y="161"/>
                  </a:lnTo>
                  <a:lnTo>
                    <a:pt x="851" y="167"/>
                  </a:lnTo>
                  <a:lnTo>
                    <a:pt x="880" y="173"/>
                  </a:lnTo>
                  <a:lnTo>
                    <a:pt x="910" y="178"/>
                  </a:lnTo>
                  <a:lnTo>
                    <a:pt x="939" y="184"/>
                  </a:lnTo>
                  <a:lnTo>
                    <a:pt x="947" y="196"/>
                  </a:lnTo>
                  <a:lnTo>
                    <a:pt x="955" y="207"/>
                  </a:lnTo>
                  <a:lnTo>
                    <a:pt x="963" y="220"/>
                  </a:lnTo>
                  <a:lnTo>
                    <a:pt x="971" y="231"/>
                  </a:lnTo>
                  <a:lnTo>
                    <a:pt x="941" y="226"/>
                  </a:lnTo>
                  <a:lnTo>
                    <a:pt x="910" y="219"/>
                  </a:lnTo>
                  <a:lnTo>
                    <a:pt x="880" y="213"/>
                  </a:lnTo>
                  <a:lnTo>
                    <a:pt x="850" y="206"/>
                  </a:lnTo>
                  <a:lnTo>
                    <a:pt x="820" y="200"/>
                  </a:lnTo>
                  <a:lnTo>
                    <a:pt x="789" y="193"/>
                  </a:lnTo>
                  <a:lnTo>
                    <a:pt x="759" y="188"/>
                  </a:lnTo>
                  <a:lnTo>
                    <a:pt x="729" y="181"/>
                  </a:lnTo>
                  <a:lnTo>
                    <a:pt x="699" y="175"/>
                  </a:lnTo>
                  <a:lnTo>
                    <a:pt x="668" y="169"/>
                  </a:lnTo>
                  <a:lnTo>
                    <a:pt x="638" y="162"/>
                  </a:lnTo>
                  <a:lnTo>
                    <a:pt x="608" y="157"/>
                  </a:lnTo>
                  <a:lnTo>
                    <a:pt x="577" y="150"/>
                  </a:lnTo>
                  <a:lnTo>
                    <a:pt x="547" y="144"/>
                  </a:lnTo>
                  <a:lnTo>
                    <a:pt x="517" y="137"/>
                  </a:lnTo>
                  <a:lnTo>
                    <a:pt x="487" y="131"/>
                  </a:lnTo>
                  <a:lnTo>
                    <a:pt x="456" y="126"/>
                  </a:lnTo>
                  <a:lnTo>
                    <a:pt x="426" y="119"/>
                  </a:lnTo>
                  <a:lnTo>
                    <a:pt x="396" y="113"/>
                  </a:lnTo>
                  <a:lnTo>
                    <a:pt x="365" y="106"/>
                  </a:lnTo>
                  <a:lnTo>
                    <a:pt x="335" y="100"/>
                  </a:lnTo>
                  <a:lnTo>
                    <a:pt x="305" y="93"/>
                  </a:lnTo>
                  <a:lnTo>
                    <a:pt x="274" y="88"/>
                  </a:lnTo>
                  <a:lnTo>
                    <a:pt x="244" y="81"/>
                  </a:lnTo>
                  <a:lnTo>
                    <a:pt x="214" y="75"/>
                  </a:lnTo>
                  <a:lnTo>
                    <a:pt x="184" y="69"/>
                  </a:lnTo>
                  <a:lnTo>
                    <a:pt x="153" y="62"/>
                  </a:lnTo>
                  <a:lnTo>
                    <a:pt x="123" y="57"/>
                  </a:lnTo>
                  <a:lnTo>
                    <a:pt x="93" y="50"/>
                  </a:lnTo>
                  <a:lnTo>
                    <a:pt x="63" y="44"/>
                  </a:lnTo>
                  <a:lnTo>
                    <a:pt x="32" y="37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1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6" name="Freeform 1306">
              <a:extLst>
                <a:ext uri="{FF2B5EF4-FFF2-40B4-BE49-F238E27FC236}">
                  <a16:creationId xmlns:a16="http://schemas.microsoft.com/office/drawing/2014/main" id="{3BE420EE-DF76-4278-B311-E4D363647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435" cy="104"/>
            </a:xfrm>
            <a:custGeom>
              <a:avLst/>
              <a:gdLst>
                <a:gd name="T0" fmla="*/ 26 w 868"/>
                <a:gd name="T1" fmla="*/ 5 h 211"/>
                <a:gd name="T2" fmla="*/ 78 w 868"/>
                <a:gd name="T3" fmla="*/ 15 h 211"/>
                <a:gd name="T4" fmla="*/ 130 w 868"/>
                <a:gd name="T5" fmla="*/ 26 h 211"/>
                <a:gd name="T6" fmla="*/ 183 w 868"/>
                <a:gd name="T7" fmla="*/ 36 h 211"/>
                <a:gd name="T8" fmla="*/ 235 w 868"/>
                <a:gd name="T9" fmla="*/ 46 h 211"/>
                <a:gd name="T10" fmla="*/ 288 w 868"/>
                <a:gd name="T11" fmla="*/ 57 h 211"/>
                <a:gd name="T12" fmla="*/ 340 w 868"/>
                <a:gd name="T13" fmla="*/ 67 h 211"/>
                <a:gd name="T14" fmla="*/ 391 w 868"/>
                <a:gd name="T15" fmla="*/ 77 h 211"/>
                <a:gd name="T16" fmla="*/ 444 w 868"/>
                <a:gd name="T17" fmla="*/ 86 h 211"/>
                <a:gd name="T18" fmla="*/ 496 w 868"/>
                <a:gd name="T19" fmla="*/ 97 h 211"/>
                <a:gd name="T20" fmla="*/ 548 w 868"/>
                <a:gd name="T21" fmla="*/ 107 h 211"/>
                <a:gd name="T22" fmla="*/ 601 w 868"/>
                <a:gd name="T23" fmla="*/ 117 h 211"/>
                <a:gd name="T24" fmla="*/ 653 w 868"/>
                <a:gd name="T25" fmla="*/ 128 h 211"/>
                <a:gd name="T26" fmla="*/ 706 w 868"/>
                <a:gd name="T27" fmla="*/ 138 h 211"/>
                <a:gd name="T28" fmla="*/ 758 w 868"/>
                <a:gd name="T29" fmla="*/ 149 h 211"/>
                <a:gd name="T30" fmla="*/ 810 w 868"/>
                <a:gd name="T31" fmla="*/ 159 h 211"/>
                <a:gd name="T32" fmla="*/ 844 w 868"/>
                <a:gd name="T33" fmla="*/ 175 h 211"/>
                <a:gd name="T34" fmla="*/ 860 w 868"/>
                <a:gd name="T35" fmla="*/ 199 h 211"/>
                <a:gd name="T36" fmla="*/ 841 w 868"/>
                <a:gd name="T37" fmla="*/ 205 h 211"/>
                <a:gd name="T38" fmla="*/ 787 w 868"/>
                <a:gd name="T39" fmla="*/ 193 h 211"/>
                <a:gd name="T40" fmla="*/ 732 w 868"/>
                <a:gd name="T41" fmla="*/ 183 h 211"/>
                <a:gd name="T42" fmla="*/ 678 w 868"/>
                <a:gd name="T43" fmla="*/ 171 h 211"/>
                <a:gd name="T44" fmla="*/ 624 w 868"/>
                <a:gd name="T45" fmla="*/ 160 h 211"/>
                <a:gd name="T46" fmla="*/ 570 w 868"/>
                <a:gd name="T47" fmla="*/ 149 h 211"/>
                <a:gd name="T48" fmla="*/ 516 w 868"/>
                <a:gd name="T49" fmla="*/ 138 h 211"/>
                <a:gd name="T50" fmla="*/ 462 w 868"/>
                <a:gd name="T51" fmla="*/ 127 h 211"/>
                <a:gd name="T52" fmla="*/ 408 w 868"/>
                <a:gd name="T53" fmla="*/ 115 h 211"/>
                <a:gd name="T54" fmla="*/ 353 w 868"/>
                <a:gd name="T55" fmla="*/ 104 h 211"/>
                <a:gd name="T56" fmla="*/ 299 w 868"/>
                <a:gd name="T57" fmla="*/ 93 h 211"/>
                <a:gd name="T58" fmla="*/ 245 w 868"/>
                <a:gd name="T59" fmla="*/ 82 h 211"/>
                <a:gd name="T60" fmla="*/ 191 w 868"/>
                <a:gd name="T61" fmla="*/ 70 h 211"/>
                <a:gd name="T62" fmla="*/ 137 w 868"/>
                <a:gd name="T63" fmla="*/ 59 h 211"/>
                <a:gd name="T64" fmla="*/ 83 w 868"/>
                <a:gd name="T65" fmla="*/ 48 h 211"/>
                <a:gd name="T66" fmla="*/ 28 w 868"/>
                <a:gd name="T67" fmla="*/ 37 h 211"/>
                <a:gd name="T68" fmla="*/ 1 w 868"/>
                <a:gd name="T69" fmla="*/ 23 h 211"/>
                <a:gd name="T70" fmla="*/ 1 w 868"/>
                <a:gd name="T71" fmla="*/ 8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68" h="211">
                  <a:moveTo>
                    <a:pt x="0" y="0"/>
                  </a:moveTo>
                  <a:lnTo>
                    <a:pt x="26" y="5"/>
                  </a:lnTo>
                  <a:lnTo>
                    <a:pt x="51" y="11"/>
                  </a:lnTo>
                  <a:lnTo>
                    <a:pt x="78" y="15"/>
                  </a:lnTo>
                  <a:lnTo>
                    <a:pt x="104" y="21"/>
                  </a:lnTo>
                  <a:lnTo>
                    <a:pt x="130" y="26"/>
                  </a:lnTo>
                  <a:lnTo>
                    <a:pt x="156" y="31"/>
                  </a:lnTo>
                  <a:lnTo>
                    <a:pt x="183" y="36"/>
                  </a:lnTo>
                  <a:lnTo>
                    <a:pt x="209" y="40"/>
                  </a:lnTo>
                  <a:lnTo>
                    <a:pt x="235" y="46"/>
                  </a:lnTo>
                  <a:lnTo>
                    <a:pt x="261" y="51"/>
                  </a:lnTo>
                  <a:lnTo>
                    <a:pt x="288" y="57"/>
                  </a:lnTo>
                  <a:lnTo>
                    <a:pt x="313" y="61"/>
                  </a:lnTo>
                  <a:lnTo>
                    <a:pt x="340" y="67"/>
                  </a:lnTo>
                  <a:lnTo>
                    <a:pt x="366" y="71"/>
                  </a:lnTo>
                  <a:lnTo>
                    <a:pt x="391" y="77"/>
                  </a:lnTo>
                  <a:lnTo>
                    <a:pt x="418" y="82"/>
                  </a:lnTo>
                  <a:lnTo>
                    <a:pt x="444" y="86"/>
                  </a:lnTo>
                  <a:lnTo>
                    <a:pt x="470" y="92"/>
                  </a:lnTo>
                  <a:lnTo>
                    <a:pt x="496" y="97"/>
                  </a:lnTo>
                  <a:lnTo>
                    <a:pt x="523" y="103"/>
                  </a:lnTo>
                  <a:lnTo>
                    <a:pt x="548" y="107"/>
                  </a:lnTo>
                  <a:lnTo>
                    <a:pt x="575" y="113"/>
                  </a:lnTo>
                  <a:lnTo>
                    <a:pt x="601" y="117"/>
                  </a:lnTo>
                  <a:lnTo>
                    <a:pt x="628" y="123"/>
                  </a:lnTo>
                  <a:lnTo>
                    <a:pt x="653" y="128"/>
                  </a:lnTo>
                  <a:lnTo>
                    <a:pt x="679" y="132"/>
                  </a:lnTo>
                  <a:lnTo>
                    <a:pt x="706" y="138"/>
                  </a:lnTo>
                  <a:lnTo>
                    <a:pt x="731" y="143"/>
                  </a:lnTo>
                  <a:lnTo>
                    <a:pt x="758" y="149"/>
                  </a:lnTo>
                  <a:lnTo>
                    <a:pt x="784" y="153"/>
                  </a:lnTo>
                  <a:lnTo>
                    <a:pt x="810" y="159"/>
                  </a:lnTo>
                  <a:lnTo>
                    <a:pt x="836" y="163"/>
                  </a:lnTo>
                  <a:lnTo>
                    <a:pt x="844" y="175"/>
                  </a:lnTo>
                  <a:lnTo>
                    <a:pt x="852" y="186"/>
                  </a:lnTo>
                  <a:lnTo>
                    <a:pt x="860" y="199"/>
                  </a:lnTo>
                  <a:lnTo>
                    <a:pt x="868" y="211"/>
                  </a:lnTo>
                  <a:lnTo>
                    <a:pt x="841" y="205"/>
                  </a:lnTo>
                  <a:lnTo>
                    <a:pt x="814" y="199"/>
                  </a:lnTo>
                  <a:lnTo>
                    <a:pt x="787" y="193"/>
                  </a:lnTo>
                  <a:lnTo>
                    <a:pt x="760" y="188"/>
                  </a:lnTo>
                  <a:lnTo>
                    <a:pt x="732" y="183"/>
                  </a:lnTo>
                  <a:lnTo>
                    <a:pt x="706" y="177"/>
                  </a:lnTo>
                  <a:lnTo>
                    <a:pt x="678" y="171"/>
                  </a:lnTo>
                  <a:lnTo>
                    <a:pt x="652" y="166"/>
                  </a:lnTo>
                  <a:lnTo>
                    <a:pt x="624" y="160"/>
                  </a:lnTo>
                  <a:lnTo>
                    <a:pt x="598" y="154"/>
                  </a:lnTo>
                  <a:lnTo>
                    <a:pt x="570" y="149"/>
                  </a:lnTo>
                  <a:lnTo>
                    <a:pt x="543" y="143"/>
                  </a:lnTo>
                  <a:lnTo>
                    <a:pt x="516" y="138"/>
                  </a:lnTo>
                  <a:lnTo>
                    <a:pt x="489" y="132"/>
                  </a:lnTo>
                  <a:lnTo>
                    <a:pt x="462" y="127"/>
                  </a:lnTo>
                  <a:lnTo>
                    <a:pt x="435" y="121"/>
                  </a:lnTo>
                  <a:lnTo>
                    <a:pt x="408" y="115"/>
                  </a:lnTo>
                  <a:lnTo>
                    <a:pt x="381" y="109"/>
                  </a:lnTo>
                  <a:lnTo>
                    <a:pt x="353" y="104"/>
                  </a:lnTo>
                  <a:lnTo>
                    <a:pt x="327" y="98"/>
                  </a:lnTo>
                  <a:lnTo>
                    <a:pt x="299" y="93"/>
                  </a:lnTo>
                  <a:lnTo>
                    <a:pt x="273" y="88"/>
                  </a:lnTo>
                  <a:lnTo>
                    <a:pt x="245" y="82"/>
                  </a:lnTo>
                  <a:lnTo>
                    <a:pt x="219" y="76"/>
                  </a:lnTo>
                  <a:lnTo>
                    <a:pt x="191" y="70"/>
                  </a:lnTo>
                  <a:lnTo>
                    <a:pt x="164" y="65"/>
                  </a:lnTo>
                  <a:lnTo>
                    <a:pt x="137" y="59"/>
                  </a:lnTo>
                  <a:lnTo>
                    <a:pt x="110" y="53"/>
                  </a:lnTo>
                  <a:lnTo>
                    <a:pt x="83" y="48"/>
                  </a:lnTo>
                  <a:lnTo>
                    <a:pt x="56" y="43"/>
                  </a:lnTo>
                  <a:lnTo>
                    <a:pt x="28" y="37"/>
                  </a:lnTo>
                  <a:lnTo>
                    <a:pt x="2" y="31"/>
                  </a:lnTo>
                  <a:lnTo>
                    <a:pt x="1" y="23"/>
                  </a:lnTo>
                  <a:lnTo>
                    <a:pt x="1" y="15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7" name="Freeform 1307">
              <a:extLst>
                <a:ext uri="{FF2B5EF4-FFF2-40B4-BE49-F238E27FC236}">
                  <a16:creationId xmlns:a16="http://schemas.microsoft.com/office/drawing/2014/main" id="{12D271F8-3B29-48A2-95A7-07A71AA00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382" cy="94"/>
            </a:xfrm>
            <a:custGeom>
              <a:avLst/>
              <a:gdLst>
                <a:gd name="T0" fmla="*/ 0 w 764"/>
                <a:gd name="T1" fmla="*/ 0 h 190"/>
                <a:gd name="T2" fmla="*/ 46 w 764"/>
                <a:gd name="T3" fmla="*/ 9 h 190"/>
                <a:gd name="T4" fmla="*/ 92 w 764"/>
                <a:gd name="T5" fmla="*/ 18 h 190"/>
                <a:gd name="T6" fmla="*/ 138 w 764"/>
                <a:gd name="T7" fmla="*/ 28 h 190"/>
                <a:gd name="T8" fmla="*/ 184 w 764"/>
                <a:gd name="T9" fmla="*/ 36 h 190"/>
                <a:gd name="T10" fmla="*/ 229 w 764"/>
                <a:gd name="T11" fmla="*/ 45 h 190"/>
                <a:gd name="T12" fmla="*/ 275 w 764"/>
                <a:gd name="T13" fmla="*/ 54 h 190"/>
                <a:gd name="T14" fmla="*/ 321 w 764"/>
                <a:gd name="T15" fmla="*/ 63 h 190"/>
                <a:gd name="T16" fmla="*/ 367 w 764"/>
                <a:gd name="T17" fmla="*/ 72 h 190"/>
                <a:gd name="T18" fmla="*/ 413 w 764"/>
                <a:gd name="T19" fmla="*/ 82 h 190"/>
                <a:gd name="T20" fmla="*/ 458 w 764"/>
                <a:gd name="T21" fmla="*/ 91 h 190"/>
                <a:gd name="T22" fmla="*/ 504 w 764"/>
                <a:gd name="T23" fmla="*/ 99 h 190"/>
                <a:gd name="T24" fmla="*/ 550 w 764"/>
                <a:gd name="T25" fmla="*/ 108 h 190"/>
                <a:gd name="T26" fmla="*/ 596 w 764"/>
                <a:gd name="T27" fmla="*/ 117 h 190"/>
                <a:gd name="T28" fmla="*/ 641 w 764"/>
                <a:gd name="T29" fmla="*/ 127 h 190"/>
                <a:gd name="T30" fmla="*/ 687 w 764"/>
                <a:gd name="T31" fmla="*/ 135 h 190"/>
                <a:gd name="T32" fmla="*/ 734 w 764"/>
                <a:gd name="T33" fmla="*/ 144 h 190"/>
                <a:gd name="T34" fmla="*/ 742 w 764"/>
                <a:gd name="T35" fmla="*/ 155 h 190"/>
                <a:gd name="T36" fmla="*/ 749 w 764"/>
                <a:gd name="T37" fmla="*/ 167 h 190"/>
                <a:gd name="T38" fmla="*/ 755 w 764"/>
                <a:gd name="T39" fmla="*/ 178 h 190"/>
                <a:gd name="T40" fmla="*/ 764 w 764"/>
                <a:gd name="T41" fmla="*/ 190 h 190"/>
                <a:gd name="T42" fmla="*/ 739 w 764"/>
                <a:gd name="T43" fmla="*/ 185 h 190"/>
                <a:gd name="T44" fmla="*/ 716 w 764"/>
                <a:gd name="T45" fmla="*/ 179 h 190"/>
                <a:gd name="T46" fmla="*/ 692 w 764"/>
                <a:gd name="T47" fmla="*/ 175 h 190"/>
                <a:gd name="T48" fmla="*/ 668 w 764"/>
                <a:gd name="T49" fmla="*/ 170 h 190"/>
                <a:gd name="T50" fmla="*/ 645 w 764"/>
                <a:gd name="T51" fmla="*/ 166 h 190"/>
                <a:gd name="T52" fmla="*/ 621 w 764"/>
                <a:gd name="T53" fmla="*/ 160 h 190"/>
                <a:gd name="T54" fmla="*/ 598 w 764"/>
                <a:gd name="T55" fmla="*/ 155 h 190"/>
                <a:gd name="T56" fmla="*/ 573 w 764"/>
                <a:gd name="T57" fmla="*/ 151 h 190"/>
                <a:gd name="T58" fmla="*/ 549 w 764"/>
                <a:gd name="T59" fmla="*/ 145 h 190"/>
                <a:gd name="T60" fmla="*/ 526 w 764"/>
                <a:gd name="T61" fmla="*/ 140 h 190"/>
                <a:gd name="T62" fmla="*/ 502 w 764"/>
                <a:gd name="T63" fmla="*/ 136 h 190"/>
                <a:gd name="T64" fmla="*/ 478 w 764"/>
                <a:gd name="T65" fmla="*/ 131 h 190"/>
                <a:gd name="T66" fmla="*/ 455 w 764"/>
                <a:gd name="T67" fmla="*/ 125 h 190"/>
                <a:gd name="T68" fmla="*/ 431 w 764"/>
                <a:gd name="T69" fmla="*/ 121 h 190"/>
                <a:gd name="T70" fmla="*/ 406 w 764"/>
                <a:gd name="T71" fmla="*/ 116 h 190"/>
                <a:gd name="T72" fmla="*/ 383 w 764"/>
                <a:gd name="T73" fmla="*/ 110 h 190"/>
                <a:gd name="T74" fmla="*/ 359 w 764"/>
                <a:gd name="T75" fmla="*/ 106 h 190"/>
                <a:gd name="T76" fmla="*/ 335 w 764"/>
                <a:gd name="T77" fmla="*/ 101 h 190"/>
                <a:gd name="T78" fmla="*/ 311 w 764"/>
                <a:gd name="T79" fmla="*/ 97 h 190"/>
                <a:gd name="T80" fmla="*/ 288 w 764"/>
                <a:gd name="T81" fmla="*/ 91 h 190"/>
                <a:gd name="T82" fmla="*/ 263 w 764"/>
                <a:gd name="T83" fmla="*/ 86 h 190"/>
                <a:gd name="T84" fmla="*/ 239 w 764"/>
                <a:gd name="T85" fmla="*/ 82 h 190"/>
                <a:gd name="T86" fmla="*/ 216 w 764"/>
                <a:gd name="T87" fmla="*/ 77 h 190"/>
                <a:gd name="T88" fmla="*/ 192 w 764"/>
                <a:gd name="T89" fmla="*/ 71 h 190"/>
                <a:gd name="T90" fmla="*/ 168 w 764"/>
                <a:gd name="T91" fmla="*/ 67 h 190"/>
                <a:gd name="T92" fmla="*/ 145 w 764"/>
                <a:gd name="T93" fmla="*/ 62 h 190"/>
                <a:gd name="T94" fmla="*/ 121 w 764"/>
                <a:gd name="T95" fmla="*/ 56 h 190"/>
                <a:gd name="T96" fmla="*/ 98 w 764"/>
                <a:gd name="T97" fmla="*/ 52 h 190"/>
                <a:gd name="T98" fmla="*/ 73 w 764"/>
                <a:gd name="T99" fmla="*/ 47 h 190"/>
                <a:gd name="T100" fmla="*/ 49 w 764"/>
                <a:gd name="T101" fmla="*/ 43 h 190"/>
                <a:gd name="T102" fmla="*/ 26 w 764"/>
                <a:gd name="T103" fmla="*/ 37 h 190"/>
                <a:gd name="T104" fmla="*/ 2 w 764"/>
                <a:gd name="T105" fmla="*/ 32 h 190"/>
                <a:gd name="T106" fmla="*/ 1 w 764"/>
                <a:gd name="T107" fmla="*/ 24 h 190"/>
                <a:gd name="T108" fmla="*/ 1 w 764"/>
                <a:gd name="T109" fmla="*/ 16 h 190"/>
                <a:gd name="T110" fmla="*/ 1 w 764"/>
                <a:gd name="T111" fmla="*/ 8 h 190"/>
                <a:gd name="T112" fmla="*/ 0 w 764"/>
                <a:gd name="T113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64" h="190">
                  <a:moveTo>
                    <a:pt x="0" y="0"/>
                  </a:moveTo>
                  <a:lnTo>
                    <a:pt x="46" y="9"/>
                  </a:lnTo>
                  <a:lnTo>
                    <a:pt x="92" y="18"/>
                  </a:lnTo>
                  <a:lnTo>
                    <a:pt x="138" y="28"/>
                  </a:lnTo>
                  <a:lnTo>
                    <a:pt x="184" y="36"/>
                  </a:lnTo>
                  <a:lnTo>
                    <a:pt x="229" y="45"/>
                  </a:lnTo>
                  <a:lnTo>
                    <a:pt x="275" y="54"/>
                  </a:lnTo>
                  <a:lnTo>
                    <a:pt x="321" y="63"/>
                  </a:lnTo>
                  <a:lnTo>
                    <a:pt x="367" y="72"/>
                  </a:lnTo>
                  <a:lnTo>
                    <a:pt x="413" y="82"/>
                  </a:lnTo>
                  <a:lnTo>
                    <a:pt x="458" y="91"/>
                  </a:lnTo>
                  <a:lnTo>
                    <a:pt x="504" y="99"/>
                  </a:lnTo>
                  <a:lnTo>
                    <a:pt x="550" y="108"/>
                  </a:lnTo>
                  <a:lnTo>
                    <a:pt x="596" y="117"/>
                  </a:lnTo>
                  <a:lnTo>
                    <a:pt x="641" y="127"/>
                  </a:lnTo>
                  <a:lnTo>
                    <a:pt x="687" y="135"/>
                  </a:lnTo>
                  <a:lnTo>
                    <a:pt x="734" y="144"/>
                  </a:lnTo>
                  <a:lnTo>
                    <a:pt x="742" y="155"/>
                  </a:lnTo>
                  <a:lnTo>
                    <a:pt x="749" y="167"/>
                  </a:lnTo>
                  <a:lnTo>
                    <a:pt x="755" y="178"/>
                  </a:lnTo>
                  <a:lnTo>
                    <a:pt x="764" y="190"/>
                  </a:lnTo>
                  <a:lnTo>
                    <a:pt x="739" y="185"/>
                  </a:lnTo>
                  <a:lnTo>
                    <a:pt x="716" y="179"/>
                  </a:lnTo>
                  <a:lnTo>
                    <a:pt x="692" y="175"/>
                  </a:lnTo>
                  <a:lnTo>
                    <a:pt x="668" y="170"/>
                  </a:lnTo>
                  <a:lnTo>
                    <a:pt x="645" y="166"/>
                  </a:lnTo>
                  <a:lnTo>
                    <a:pt x="621" y="160"/>
                  </a:lnTo>
                  <a:lnTo>
                    <a:pt x="598" y="155"/>
                  </a:lnTo>
                  <a:lnTo>
                    <a:pt x="573" y="151"/>
                  </a:lnTo>
                  <a:lnTo>
                    <a:pt x="549" y="145"/>
                  </a:lnTo>
                  <a:lnTo>
                    <a:pt x="526" y="140"/>
                  </a:lnTo>
                  <a:lnTo>
                    <a:pt x="502" y="136"/>
                  </a:lnTo>
                  <a:lnTo>
                    <a:pt x="478" y="131"/>
                  </a:lnTo>
                  <a:lnTo>
                    <a:pt x="455" y="125"/>
                  </a:lnTo>
                  <a:lnTo>
                    <a:pt x="431" y="121"/>
                  </a:lnTo>
                  <a:lnTo>
                    <a:pt x="406" y="116"/>
                  </a:lnTo>
                  <a:lnTo>
                    <a:pt x="383" y="110"/>
                  </a:lnTo>
                  <a:lnTo>
                    <a:pt x="359" y="106"/>
                  </a:lnTo>
                  <a:lnTo>
                    <a:pt x="335" y="101"/>
                  </a:lnTo>
                  <a:lnTo>
                    <a:pt x="311" y="97"/>
                  </a:lnTo>
                  <a:lnTo>
                    <a:pt x="288" y="91"/>
                  </a:lnTo>
                  <a:lnTo>
                    <a:pt x="263" y="86"/>
                  </a:lnTo>
                  <a:lnTo>
                    <a:pt x="239" y="82"/>
                  </a:lnTo>
                  <a:lnTo>
                    <a:pt x="216" y="77"/>
                  </a:lnTo>
                  <a:lnTo>
                    <a:pt x="192" y="71"/>
                  </a:lnTo>
                  <a:lnTo>
                    <a:pt x="168" y="67"/>
                  </a:lnTo>
                  <a:lnTo>
                    <a:pt x="145" y="62"/>
                  </a:lnTo>
                  <a:lnTo>
                    <a:pt x="121" y="56"/>
                  </a:lnTo>
                  <a:lnTo>
                    <a:pt x="98" y="52"/>
                  </a:lnTo>
                  <a:lnTo>
                    <a:pt x="73" y="47"/>
                  </a:lnTo>
                  <a:lnTo>
                    <a:pt x="49" y="43"/>
                  </a:lnTo>
                  <a:lnTo>
                    <a:pt x="26" y="37"/>
                  </a:lnTo>
                  <a:lnTo>
                    <a:pt x="2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8" name="Freeform 1308">
              <a:extLst>
                <a:ext uri="{FF2B5EF4-FFF2-40B4-BE49-F238E27FC236}">
                  <a16:creationId xmlns:a16="http://schemas.microsoft.com/office/drawing/2014/main" id="{F064D8F1-BE2B-498C-9156-6E82CEB9C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331" cy="82"/>
            </a:xfrm>
            <a:custGeom>
              <a:avLst/>
              <a:gdLst>
                <a:gd name="T0" fmla="*/ 0 w 660"/>
                <a:gd name="T1" fmla="*/ 0 h 168"/>
                <a:gd name="T2" fmla="*/ 39 w 660"/>
                <a:gd name="T3" fmla="*/ 8 h 168"/>
                <a:gd name="T4" fmla="*/ 79 w 660"/>
                <a:gd name="T5" fmla="*/ 15 h 168"/>
                <a:gd name="T6" fmla="*/ 118 w 660"/>
                <a:gd name="T7" fmla="*/ 23 h 168"/>
                <a:gd name="T8" fmla="*/ 157 w 660"/>
                <a:gd name="T9" fmla="*/ 31 h 168"/>
                <a:gd name="T10" fmla="*/ 198 w 660"/>
                <a:gd name="T11" fmla="*/ 39 h 168"/>
                <a:gd name="T12" fmla="*/ 237 w 660"/>
                <a:gd name="T13" fmla="*/ 46 h 168"/>
                <a:gd name="T14" fmla="*/ 276 w 660"/>
                <a:gd name="T15" fmla="*/ 54 h 168"/>
                <a:gd name="T16" fmla="*/ 316 w 660"/>
                <a:gd name="T17" fmla="*/ 62 h 168"/>
                <a:gd name="T18" fmla="*/ 356 w 660"/>
                <a:gd name="T19" fmla="*/ 70 h 168"/>
                <a:gd name="T20" fmla="*/ 395 w 660"/>
                <a:gd name="T21" fmla="*/ 77 h 168"/>
                <a:gd name="T22" fmla="*/ 434 w 660"/>
                <a:gd name="T23" fmla="*/ 85 h 168"/>
                <a:gd name="T24" fmla="*/ 474 w 660"/>
                <a:gd name="T25" fmla="*/ 93 h 168"/>
                <a:gd name="T26" fmla="*/ 514 w 660"/>
                <a:gd name="T27" fmla="*/ 101 h 168"/>
                <a:gd name="T28" fmla="*/ 553 w 660"/>
                <a:gd name="T29" fmla="*/ 108 h 168"/>
                <a:gd name="T30" fmla="*/ 593 w 660"/>
                <a:gd name="T31" fmla="*/ 116 h 168"/>
                <a:gd name="T32" fmla="*/ 632 w 660"/>
                <a:gd name="T33" fmla="*/ 124 h 168"/>
                <a:gd name="T34" fmla="*/ 639 w 660"/>
                <a:gd name="T35" fmla="*/ 136 h 168"/>
                <a:gd name="T36" fmla="*/ 646 w 660"/>
                <a:gd name="T37" fmla="*/ 146 h 168"/>
                <a:gd name="T38" fmla="*/ 653 w 660"/>
                <a:gd name="T39" fmla="*/ 158 h 168"/>
                <a:gd name="T40" fmla="*/ 660 w 660"/>
                <a:gd name="T41" fmla="*/ 168 h 168"/>
                <a:gd name="T42" fmla="*/ 618 w 660"/>
                <a:gd name="T43" fmla="*/ 160 h 168"/>
                <a:gd name="T44" fmla="*/ 577 w 660"/>
                <a:gd name="T45" fmla="*/ 151 h 168"/>
                <a:gd name="T46" fmla="*/ 537 w 660"/>
                <a:gd name="T47" fmla="*/ 143 h 168"/>
                <a:gd name="T48" fmla="*/ 495 w 660"/>
                <a:gd name="T49" fmla="*/ 135 h 168"/>
                <a:gd name="T50" fmla="*/ 454 w 660"/>
                <a:gd name="T51" fmla="*/ 125 h 168"/>
                <a:gd name="T52" fmla="*/ 412 w 660"/>
                <a:gd name="T53" fmla="*/ 117 h 168"/>
                <a:gd name="T54" fmla="*/ 372 w 660"/>
                <a:gd name="T55" fmla="*/ 109 h 168"/>
                <a:gd name="T56" fmla="*/ 330 w 660"/>
                <a:gd name="T57" fmla="*/ 100 h 168"/>
                <a:gd name="T58" fmla="*/ 289 w 660"/>
                <a:gd name="T59" fmla="*/ 92 h 168"/>
                <a:gd name="T60" fmla="*/ 249 w 660"/>
                <a:gd name="T61" fmla="*/ 84 h 168"/>
                <a:gd name="T62" fmla="*/ 207 w 660"/>
                <a:gd name="T63" fmla="*/ 75 h 168"/>
                <a:gd name="T64" fmla="*/ 166 w 660"/>
                <a:gd name="T65" fmla="*/ 67 h 168"/>
                <a:gd name="T66" fmla="*/ 124 w 660"/>
                <a:gd name="T67" fmla="*/ 58 h 168"/>
                <a:gd name="T68" fmla="*/ 84 w 660"/>
                <a:gd name="T69" fmla="*/ 49 h 168"/>
                <a:gd name="T70" fmla="*/ 42 w 660"/>
                <a:gd name="T71" fmla="*/ 40 h 168"/>
                <a:gd name="T72" fmla="*/ 1 w 660"/>
                <a:gd name="T73" fmla="*/ 32 h 168"/>
                <a:gd name="T74" fmla="*/ 1 w 660"/>
                <a:gd name="T75" fmla="*/ 24 h 168"/>
                <a:gd name="T76" fmla="*/ 1 w 660"/>
                <a:gd name="T77" fmla="*/ 16 h 168"/>
                <a:gd name="T78" fmla="*/ 1 w 660"/>
                <a:gd name="T79" fmla="*/ 8 h 168"/>
                <a:gd name="T80" fmla="*/ 0 w 660"/>
                <a:gd name="T81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0" h="168">
                  <a:moveTo>
                    <a:pt x="0" y="0"/>
                  </a:moveTo>
                  <a:lnTo>
                    <a:pt x="39" y="8"/>
                  </a:lnTo>
                  <a:lnTo>
                    <a:pt x="79" y="15"/>
                  </a:lnTo>
                  <a:lnTo>
                    <a:pt x="118" y="23"/>
                  </a:lnTo>
                  <a:lnTo>
                    <a:pt x="157" y="31"/>
                  </a:lnTo>
                  <a:lnTo>
                    <a:pt x="198" y="39"/>
                  </a:lnTo>
                  <a:lnTo>
                    <a:pt x="237" y="46"/>
                  </a:lnTo>
                  <a:lnTo>
                    <a:pt x="276" y="54"/>
                  </a:lnTo>
                  <a:lnTo>
                    <a:pt x="316" y="62"/>
                  </a:lnTo>
                  <a:lnTo>
                    <a:pt x="356" y="70"/>
                  </a:lnTo>
                  <a:lnTo>
                    <a:pt x="395" y="77"/>
                  </a:lnTo>
                  <a:lnTo>
                    <a:pt x="434" y="85"/>
                  </a:lnTo>
                  <a:lnTo>
                    <a:pt x="474" y="93"/>
                  </a:lnTo>
                  <a:lnTo>
                    <a:pt x="514" y="101"/>
                  </a:lnTo>
                  <a:lnTo>
                    <a:pt x="553" y="108"/>
                  </a:lnTo>
                  <a:lnTo>
                    <a:pt x="593" y="116"/>
                  </a:lnTo>
                  <a:lnTo>
                    <a:pt x="632" y="124"/>
                  </a:lnTo>
                  <a:lnTo>
                    <a:pt x="639" y="136"/>
                  </a:lnTo>
                  <a:lnTo>
                    <a:pt x="646" y="146"/>
                  </a:lnTo>
                  <a:lnTo>
                    <a:pt x="653" y="158"/>
                  </a:lnTo>
                  <a:lnTo>
                    <a:pt x="660" y="168"/>
                  </a:lnTo>
                  <a:lnTo>
                    <a:pt x="618" y="160"/>
                  </a:lnTo>
                  <a:lnTo>
                    <a:pt x="577" y="151"/>
                  </a:lnTo>
                  <a:lnTo>
                    <a:pt x="537" y="143"/>
                  </a:lnTo>
                  <a:lnTo>
                    <a:pt x="495" y="135"/>
                  </a:lnTo>
                  <a:lnTo>
                    <a:pt x="454" y="125"/>
                  </a:lnTo>
                  <a:lnTo>
                    <a:pt x="412" y="117"/>
                  </a:lnTo>
                  <a:lnTo>
                    <a:pt x="372" y="109"/>
                  </a:lnTo>
                  <a:lnTo>
                    <a:pt x="330" y="100"/>
                  </a:lnTo>
                  <a:lnTo>
                    <a:pt x="289" y="92"/>
                  </a:lnTo>
                  <a:lnTo>
                    <a:pt x="249" y="84"/>
                  </a:lnTo>
                  <a:lnTo>
                    <a:pt x="207" y="75"/>
                  </a:lnTo>
                  <a:lnTo>
                    <a:pt x="166" y="67"/>
                  </a:lnTo>
                  <a:lnTo>
                    <a:pt x="124" y="58"/>
                  </a:lnTo>
                  <a:lnTo>
                    <a:pt x="84" y="49"/>
                  </a:lnTo>
                  <a:lnTo>
                    <a:pt x="42" y="40"/>
                  </a:lnTo>
                  <a:lnTo>
                    <a:pt x="1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29" name="Freeform 1309">
              <a:extLst>
                <a:ext uri="{FF2B5EF4-FFF2-40B4-BE49-F238E27FC236}">
                  <a16:creationId xmlns:a16="http://schemas.microsoft.com/office/drawing/2014/main" id="{8CA2AC33-3A90-48EE-87A5-AE1ECC49A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4"/>
              <a:ext cx="277" cy="74"/>
            </a:xfrm>
            <a:custGeom>
              <a:avLst/>
              <a:gdLst>
                <a:gd name="T0" fmla="*/ 0 w 556"/>
                <a:gd name="T1" fmla="*/ 0 h 147"/>
                <a:gd name="T2" fmla="*/ 33 w 556"/>
                <a:gd name="T3" fmla="*/ 7 h 147"/>
                <a:gd name="T4" fmla="*/ 65 w 556"/>
                <a:gd name="T5" fmla="*/ 13 h 147"/>
                <a:gd name="T6" fmla="*/ 99 w 556"/>
                <a:gd name="T7" fmla="*/ 20 h 147"/>
                <a:gd name="T8" fmla="*/ 132 w 556"/>
                <a:gd name="T9" fmla="*/ 25 h 147"/>
                <a:gd name="T10" fmla="*/ 166 w 556"/>
                <a:gd name="T11" fmla="*/ 32 h 147"/>
                <a:gd name="T12" fmla="*/ 198 w 556"/>
                <a:gd name="T13" fmla="*/ 39 h 147"/>
                <a:gd name="T14" fmla="*/ 231 w 556"/>
                <a:gd name="T15" fmla="*/ 45 h 147"/>
                <a:gd name="T16" fmla="*/ 265 w 556"/>
                <a:gd name="T17" fmla="*/ 52 h 147"/>
                <a:gd name="T18" fmla="*/ 298 w 556"/>
                <a:gd name="T19" fmla="*/ 59 h 147"/>
                <a:gd name="T20" fmla="*/ 331 w 556"/>
                <a:gd name="T21" fmla="*/ 64 h 147"/>
                <a:gd name="T22" fmla="*/ 364 w 556"/>
                <a:gd name="T23" fmla="*/ 71 h 147"/>
                <a:gd name="T24" fmla="*/ 397 w 556"/>
                <a:gd name="T25" fmla="*/ 77 h 147"/>
                <a:gd name="T26" fmla="*/ 431 w 556"/>
                <a:gd name="T27" fmla="*/ 84 h 147"/>
                <a:gd name="T28" fmla="*/ 464 w 556"/>
                <a:gd name="T29" fmla="*/ 91 h 147"/>
                <a:gd name="T30" fmla="*/ 496 w 556"/>
                <a:gd name="T31" fmla="*/ 97 h 147"/>
                <a:gd name="T32" fmla="*/ 530 w 556"/>
                <a:gd name="T33" fmla="*/ 104 h 147"/>
                <a:gd name="T34" fmla="*/ 537 w 556"/>
                <a:gd name="T35" fmla="*/ 115 h 147"/>
                <a:gd name="T36" fmla="*/ 543 w 556"/>
                <a:gd name="T37" fmla="*/ 125 h 147"/>
                <a:gd name="T38" fmla="*/ 549 w 556"/>
                <a:gd name="T39" fmla="*/ 136 h 147"/>
                <a:gd name="T40" fmla="*/ 556 w 556"/>
                <a:gd name="T41" fmla="*/ 147 h 147"/>
                <a:gd name="T42" fmla="*/ 522 w 556"/>
                <a:gd name="T43" fmla="*/ 140 h 147"/>
                <a:gd name="T44" fmla="*/ 487 w 556"/>
                <a:gd name="T45" fmla="*/ 133 h 147"/>
                <a:gd name="T46" fmla="*/ 452 w 556"/>
                <a:gd name="T47" fmla="*/ 125 h 147"/>
                <a:gd name="T48" fmla="*/ 417 w 556"/>
                <a:gd name="T49" fmla="*/ 118 h 147"/>
                <a:gd name="T50" fmla="*/ 382 w 556"/>
                <a:gd name="T51" fmla="*/ 112 h 147"/>
                <a:gd name="T52" fmla="*/ 348 w 556"/>
                <a:gd name="T53" fmla="*/ 105 h 147"/>
                <a:gd name="T54" fmla="*/ 313 w 556"/>
                <a:gd name="T55" fmla="*/ 97 h 147"/>
                <a:gd name="T56" fmla="*/ 278 w 556"/>
                <a:gd name="T57" fmla="*/ 90 h 147"/>
                <a:gd name="T58" fmla="*/ 244 w 556"/>
                <a:gd name="T59" fmla="*/ 83 h 147"/>
                <a:gd name="T60" fmla="*/ 209 w 556"/>
                <a:gd name="T61" fmla="*/ 75 h 147"/>
                <a:gd name="T62" fmla="*/ 175 w 556"/>
                <a:gd name="T63" fmla="*/ 68 h 147"/>
                <a:gd name="T64" fmla="*/ 140 w 556"/>
                <a:gd name="T65" fmla="*/ 61 h 147"/>
                <a:gd name="T66" fmla="*/ 104 w 556"/>
                <a:gd name="T67" fmla="*/ 54 h 147"/>
                <a:gd name="T68" fmla="*/ 70 w 556"/>
                <a:gd name="T69" fmla="*/ 46 h 147"/>
                <a:gd name="T70" fmla="*/ 35 w 556"/>
                <a:gd name="T71" fmla="*/ 39 h 147"/>
                <a:gd name="T72" fmla="*/ 1 w 556"/>
                <a:gd name="T73" fmla="*/ 32 h 147"/>
                <a:gd name="T74" fmla="*/ 1 w 556"/>
                <a:gd name="T75" fmla="*/ 24 h 147"/>
                <a:gd name="T76" fmla="*/ 1 w 556"/>
                <a:gd name="T77" fmla="*/ 16 h 147"/>
                <a:gd name="T78" fmla="*/ 1 w 556"/>
                <a:gd name="T79" fmla="*/ 8 h 147"/>
                <a:gd name="T80" fmla="*/ 0 w 556"/>
                <a:gd name="T81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56" h="147">
                  <a:moveTo>
                    <a:pt x="0" y="0"/>
                  </a:moveTo>
                  <a:lnTo>
                    <a:pt x="33" y="7"/>
                  </a:lnTo>
                  <a:lnTo>
                    <a:pt x="65" y="13"/>
                  </a:lnTo>
                  <a:lnTo>
                    <a:pt x="99" y="20"/>
                  </a:lnTo>
                  <a:lnTo>
                    <a:pt x="132" y="25"/>
                  </a:lnTo>
                  <a:lnTo>
                    <a:pt x="166" y="32"/>
                  </a:lnTo>
                  <a:lnTo>
                    <a:pt x="198" y="39"/>
                  </a:lnTo>
                  <a:lnTo>
                    <a:pt x="231" y="45"/>
                  </a:lnTo>
                  <a:lnTo>
                    <a:pt x="265" y="52"/>
                  </a:lnTo>
                  <a:lnTo>
                    <a:pt x="298" y="59"/>
                  </a:lnTo>
                  <a:lnTo>
                    <a:pt x="331" y="64"/>
                  </a:lnTo>
                  <a:lnTo>
                    <a:pt x="364" y="71"/>
                  </a:lnTo>
                  <a:lnTo>
                    <a:pt x="397" y="77"/>
                  </a:lnTo>
                  <a:lnTo>
                    <a:pt x="431" y="84"/>
                  </a:lnTo>
                  <a:lnTo>
                    <a:pt x="464" y="91"/>
                  </a:lnTo>
                  <a:lnTo>
                    <a:pt x="496" y="97"/>
                  </a:lnTo>
                  <a:lnTo>
                    <a:pt x="530" y="104"/>
                  </a:lnTo>
                  <a:lnTo>
                    <a:pt x="537" y="115"/>
                  </a:lnTo>
                  <a:lnTo>
                    <a:pt x="543" y="125"/>
                  </a:lnTo>
                  <a:lnTo>
                    <a:pt x="549" y="136"/>
                  </a:lnTo>
                  <a:lnTo>
                    <a:pt x="556" y="147"/>
                  </a:lnTo>
                  <a:lnTo>
                    <a:pt x="522" y="140"/>
                  </a:lnTo>
                  <a:lnTo>
                    <a:pt x="487" y="133"/>
                  </a:lnTo>
                  <a:lnTo>
                    <a:pt x="452" y="125"/>
                  </a:lnTo>
                  <a:lnTo>
                    <a:pt x="417" y="118"/>
                  </a:lnTo>
                  <a:lnTo>
                    <a:pt x="382" y="112"/>
                  </a:lnTo>
                  <a:lnTo>
                    <a:pt x="348" y="105"/>
                  </a:lnTo>
                  <a:lnTo>
                    <a:pt x="313" y="97"/>
                  </a:lnTo>
                  <a:lnTo>
                    <a:pt x="278" y="90"/>
                  </a:lnTo>
                  <a:lnTo>
                    <a:pt x="244" y="83"/>
                  </a:lnTo>
                  <a:lnTo>
                    <a:pt x="209" y="75"/>
                  </a:lnTo>
                  <a:lnTo>
                    <a:pt x="175" y="68"/>
                  </a:lnTo>
                  <a:lnTo>
                    <a:pt x="140" y="61"/>
                  </a:lnTo>
                  <a:lnTo>
                    <a:pt x="104" y="54"/>
                  </a:lnTo>
                  <a:lnTo>
                    <a:pt x="70" y="46"/>
                  </a:lnTo>
                  <a:lnTo>
                    <a:pt x="35" y="39"/>
                  </a:lnTo>
                  <a:lnTo>
                    <a:pt x="1" y="32"/>
                  </a:lnTo>
                  <a:lnTo>
                    <a:pt x="1" y="24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0" name="Freeform 1310">
              <a:extLst>
                <a:ext uri="{FF2B5EF4-FFF2-40B4-BE49-F238E27FC236}">
                  <a16:creationId xmlns:a16="http://schemas.microsoft.com/office/drawing/2014/main" id="{82E0BFBD-BAE0-40CC-8248-6F405B758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227" cy="63"/>
            </a:xfrm>
            <a:custGeom>
              <a:avLst/>
              <a:gdLst>
                <a:gd name="T0" fmla="*/ 0 w 452"/>
                <a:gd name="T1" fmla="*/ 0 h 126"/>
                <a:gd name="T2" fmla="*/ 26 w 452"/>
                <a:gd name="T3" fmla="*/ 6 h 126"/>
                <a:gd name="T4" fmla="*/ 53 w 452"/>
                <a:gd name="T5" fmla="*/ 10 h 126"/>
                <a:gd name="T6" fmla="*/ 80 w 452"/>
                <a:gd name="T7" fmla="*/ 16 h 126"/>
                <a:gd name="T8" fmla="*/ 107 w 452"/>
                <a:gd name="T9" fmla="*/ 22 h 126"/>
                <a:gd name="T10" fmla="*/ 133 w 452"/>
                <a:gd name="T11" fmla="*/ 26 h 126"/>
                <a:gd name="T12" fmla="*/ 160 w 452"/>
                <a:gd name="T13" fmla="*/ 32 h 126"/>
                <a:gd name="T14" fmla="*/ 186 w 452"/>
                <a:gd name="T15" fmla="*/ 37 h 126"/>
                <a:gd name="T16" fmla="*/ 214 w 452"/>
                <a:gd name="T17" fmla="*/ 42 h 126"/>
                <a:gd name="T18" fmla="*/ 240 w 452"/>
                <a:gd name="T19" fmla="*/ 47 h 126"/>
                <a:gd name="T20" fmla="*/ 267 w 452"/>
                <a:gd name="T21" fmla="*/ 53 h 126"/>
                <a:gd name="T22" fmla="*/ 293 w 452"/>
                <a:gd name="T23" fmla="*/ 57 h 126"/>
                <a:gd name="T24" fmla="*/ 320 w 452"/>
                <a:gd name="T25" fmla="*/ 63 h 126"/>
                <a:gd name="T26" fmla="*/ 346 w 452"/>
                <a:gd name="T27" fmla="*/ 68 h 126"/>
                <a:gd name="T28" fmla="*/ 374 w 452"/>
                <a:gd name="T29" fmla="*/ 73 h 126"/>
                <a:gd name="T30" fmla="*/ 401 w 452"/>
                <a:gd name="T31" fmla="*/ 78 h 126"/>
                <a:gd name="T32" fmla="*/ 427 w 452"/>
                <a:gd name="T33" fmla="*/ 84 h 126"/>
                <a:gd name="T34" fmla="*/ 433 w 452"/>
                <a:gd name="T35" fmla="*/ 95 h 126"/>
                <a:gd name="T36" fmla="*/ 440 w 452"/>
                <a:gd name="T37" fmla="*/ 106 h 126"/>
                <a:gd name="T38" fmla="*/ 447 w 452"/>
                <a:gd name="T39" fmla="*/ 116 h 126"/>
                <a:gd name="T40" fmla="*/ 452 w 452"/>
                <a:gd name="T41" fmla="*/ 126 h 126"/>
                <a:gd name="T42" fmla="*/ 424 w 452"/>
                <a:gd name="T43" fmla="*/ 121 h 126"/>
                <a:gd name="T44" fmla="*/ 396 w 452"/>
                <a:gd name="T45" fmla="*/ 115 h 126"/>
                <a:gd name="T46" fmla="*/ 367 w 452"/>
                <a:gd name="T47" fmla="*/ 109 h 126"/>
                <a:gd name="T48" fmla="*/ 340 w 452"/>
                <a:gd name="T49" fmla="*/ 103 h 126"/>
                <a:gd name="T50" fmla="*/ 311 w 452"/>
                <a:gd name="T51" fmla="*/ 98 h 126"/>
                <a:gd name="T52" fmla="*/ 283 w 452"/>
                <a:gd name="T53" fmla="*/ 92 h 126"/>
                <a:gd name="T54" fmla="*/ 254 w 452"/>
                <a:gd name="T55" fmla="*/ 86 h 126"/>
                <a:gd name="T56" fmla="*/ 227 w 452"/>
                <a:gd name="T57" fmla="*/ 79 h 126"/>
                <a:gd name="T58" fmla="*/ 199 w 452"/>
                <a:gd name="T59" fmla="*/ 73 h 126"/>
                <a:gd name="T60" fmla="*/ 170 w 452"/>
                <a:gd name="T61" fmla="*/ 68 h 126"/>
                <a:gd name="T62" fmla="*/ 143 w 452"/>
                <a:gd name="T63" fmla="*/ 62 h 126"/>
                <a:gd name="T64" fmla="*/ 114 w 452"/>
                <a:gd name="T65" fmla="*/ 56 h 126"/>
                <a:gd name="T66" fmla="*/ 86 w 452"/>
                <a:gd name="T67" fmla="*/ 50 h 126"/>
                <a:gd name="T68" fmla="*/ 57 w 452"/>
                <a:gd name="T69" fmla="*/ 45 h 126"/>
                <a:gd name="T70" fmla="*/ 30 w 452"/>
                <a:gd name="T71" fmla="*/ 39 h 126"/>
                <a:gd name="T72" fmla="*/ 1 w 452"/>
                <a:gd name="T73" fmla="*/ 33 h 126"/>
                <a:gd name="T74" fmla="*/ 1 w 452"/>
                <a:gd name="T75" fmla="*/ 25 h 126"/>
                <a:gd name="T76" fmla="*/ 1 w 452"/>
                <a:gd name="T77" fmla="*/ 17 h 126"/>
                <a:gd name="T78" fmla="*/ 0 w 452"/>
                <a:gd name="T79" fmla="*/ 8 h 126"/>
                <a:gd name="T80" fmla="*/ 0 w 452"/>
                <a:gd name="T81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52" h="126">
                  <a:moveTo>
                    <a:pt x="0" y="0"/>
                  </a:moveTo>
                  <a:lnTo>
                    <a:pt x="26" y="6"/>
                  </a:lnTo>
                  <a:lnTo>
                    <a:pt x="53" y="10"/>
                  </a:lnTo>
                  <a:lnTo>
                    <a:pt x="80" y="16"/>
                  </a:lnTo>
                  <a:lnTo>
                    <a:pt x="107" y="22"/>
                  </a:lnTo>
                  <a:lnTo>
                    <a:pt x="133" y="26"/>
                  </a:lnTo>
                  <a:lnTo>
                    <a:pt x="160" y="32"/>
                  </a:lnTo>
                  <a:lnTo>
                    <a:pt x="186" y="37"/>
                  </a:lnTo>
                  <a:lnTo>
                    <a:pt x="214" y="42"/>
                  </a:lnTo>
                  <a:lnTo>
                    <a:pt x="240" y="47"/>
                  </a:lnTo>
                  <a:lnTo>
                    <a:pt x="267" y="53"/>
                  </a:lnTo>
                  <a:lnTo>
                    <a:pt x="293" y="57"/>
                  </a:lnTo>
                  <a:lnTo>
                    <a:pt x="320" y="63"/>
                  </a:lnTo>
                  <a:lnTo>
                    <a:pt x="346" y="68"/>
                  </a:lnTo>
                  <a:lnTo>
                    <a:pt x="374" y="73"/>
                  </a:lnTo>
                  <a:lnTo>
                    <a:pt x="401" y="78"/>
                  </a:lnTo>
                  <a:lnTo>
                    <a:pt x="427" y="84"/>
                  </a:lnTo>
                  <a:lnTo>
                    <a:pt x="433" y="95"/>
                  </a:lnTo>
                  <a:lnTo>
                    <a:pt x="440" y="106"/>
                  </a:lnTo>
                  <a:lnTo>
                    <a:pt x="447" y="116"/>
                  </a:lnTo>
                  <a:lnTo>
                    <a:pt x="452" y="126"/>
                  </a:lnTo>
                  <a:lnTo>
                    <a:pt x="424" y="121"/>
                  </a:lnTo>
                  <a:lnTo>
                    <a:pt x="396" y="115"/>
                  </a:lnTo>
                  <a:lnTo>
                    <a:pt x="367" y="109"/>
                  </a:lnTo>
                  <a:lnTo>
                    <a:pt x="340" y="103"/>
                  </a:lnTo>
                  <a:lnTo>
                    <a:pt x="311" y="98"/>
                  </a:lnTo>
                  <a:lnTo>
                    <a:pt x="283" y="92"/>
                  </a:lnTo>
                  <a:lnTo>
                    <a:pt x="254" y="86"/>
                  </a:lnTo>
                  <a:lnTo>
                    <a:pt x="227" y="79"/>
                  </a:lnTo>
                  <a:lnTo>
                    <a:pt x="199" y="73"/>
                  </a:lnTo>
                  <a:lnTo>
                    <a:pt x="170" y="68"/>
                  </a:lnTo>
                  <a:lnTo>
                    <a:pt x="143" y="62"/>
                  </a:lnTo>
                  <a:lnTo>
                    <a:pt x="114" y="56"/>
                  </a:lnTo>
                  <a:lnTo>
                    <a:pt x="86" y="50"/>
                  </a:lnTo>
                  <a:lnTo>
                    <a:pt x="57" y="45"/>
                  </a:lnTo>
                  <a:lnTo>
                    <a:pt x="30" y="39"/>
                  </a:lnTo>
                  <a:lnTo>
                    <a:pt x="1" y="33"/>
                  </a:lnTo>
                  <a:lnTo>
                    <a:pt x="1" y="25"/>
                  </a:lnTo>
                  <a:lnTo>
                    <a:pt x="1" y="17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1" name="Freeform 1311">
              <a:extLst>
                <a:ext uri="{FF2B5EF4-FFF2-40B4-BE49-F238E27FC236}">
                  <a16:creationId xmlns:a16="http://schemas.microsoft.com/office/drawing/2014/main" id="{D59BFD46-2E1F-4D6F-93AD-C12711B05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176" cy="53"/>
            </a:xfrm>
            <a:custGeom>
              <a:avLst/>
              <a:gdLst>
                <a:gd name="T0" fmla="*/ 0 w 350"/>
                <a:gd name="T1" fmla="*/ 0 h 106"/>
                <a:gd name="T2" fmla="*/ 20 w 350"/>
                <a:gd name="T3" fmla="*/ 5 h 106"/>
                <a:gd name="T4" fmla="*/ 40 w 350"/>
                <a:gd name="T5" fmla="*/ 8 h 106"/>
                <a:gd name="T6" fmla="*/ 61 w 350"/>
                <a:gd name="T7" fmla="*/ 13 h 106"/>
                <a:gd name="T8" fmla="*/ 81 w 350"/>
                <a:gd name="T9" fmla="*/ 16 h 106"/>
                <a:gd name="T10" fmla="*/ 101 w 350"/>
                <a:gd name="T11" fmla="*/ 21 h 106"/>
                <a:gd name="T12" fmla="*/ 122 w 350"/>
                <a:gd name="T13" fmla="*/ 24 h 106"/>
                <a:gd name="T14" fmla="*/ 141 w 350"/>
                <a:gd name="T15" fmla="*/ 29 h 106"/>
                <a:gd name="T16" fmla="*/ 162 w 350"/>
                <a:gd name="T17" fmla="*/ 32 h 106"/>
                <a:gd name="T18" fmla="*/ 183 w 350"/>
                <a:gd name="T19" fmla="*/ 36 h 106"/>
                <a:gd name="T20" fmla="*/ 202 w 350"/>
                <a:gd name="T21" fmla="*/ 40 h 106"/>
                <a:gd name="T22" fmla="*/ 223 w 350"/>
                <a:gd name="T23" fmla="*/ 44 h 106"/>
                <a:gd name="T24" fmla="*/ 244 w 350"/>
                <a:gd name="T25" fmla="*/ 48 h 106"/>
                <a:gd name="T26" fmla="*/ 263 w 350"/>
                <a:gd name="T27" fmla="*/ 52 h 106"/>
                <a:gd name="T28" fmla="*/ 284 w 350"/>
                <a:gd name="T29" fmla="*/ 56 h 106"/>
                <a:gd name="T30" fmla="*/ 304 w 350"/>
                <a:gd name="T31" fmla="*/ 60 h 106"/>
                <a:gd name="T32" fmla="*/ 325 w 350"/>
                <a:gd name="T33" fmla="*/ 64 h 106"/>
                <a:gd name="T34" fmla="*/ 330 w 350"/>
                <a:gd name="T35" fmla="*/ 75 h 106"/>
                <a:gd name="T36" fmla="*/ 337 w 350"/>
                <a:gd name="T37" fmla="*/ 85 h 106"/>
                <a:gd name="T38" fmla="*/ 343 w 350"/>
                <a:gd name="T39" fmla="*/ 95 h 106"/>
                <a:gd name="T40" fmla="*/ 350 w 350"/>
                <a:gd name="T41" fmla="*/ 106 h 106"/>
                <a:gd name="T42" fmla="*/ 328 w 350"/>
                <a:gd name="T43" fmla="*/ 101 h 106"/>
                <a:gd name="T44" fmla="*/ 306 w 350"/>
                <a:gd name="T45" fmla="*/ 96 h 106"/>
                <a:gd name="T46" fmla="*/ 284 w 350"/>
                <a:gd name="T47" fmla="*/ 92 h 106"/>
                <a:gd name="T48" fmla="*/ 262 w 350"/>
                <a:gd name="T49" fmla="*/ 87 h 106"/>
                <a:gd name="T50" fmla="*/ 240 w 350"/>
                <a:gd name="T51" fmla="*/ 83 h 106"/>
                <a:gd name="T52" fmla="*/ 219 w 350"/>
                <a:gd name="T53" fmla="*/ 78 h 106"/>
                <a:gd name="T54" fmla="*/ 197 w 350"/>
                <a:gd name="T55" fmla="*/ 73 h 106"/>
                <a:gd name="T56" fmla="*/ 175 w 350"/>
                <a:gd name="T57" fmla="*/ 69 h 106"/>
                <a:gd name="T58" fmla="*/ 153 w 350"/>
                <a:gd name="T59" fmla="*/ 65 h 106"/>
                <a:gd name="T60" fmla="*/ 131 w 350"/>
                <a:gd name="T61" fmla="*/ 61 h 106"/>
                <a:gd name="T62" fmla="*/ 109 w 350"/>
                <a:gd name="T63" fmla="*/ 56 h 106"/>
                <a:gd name="T64" fmla="*/ 87 w 350"/>
                <a:gd name="T65" fmla="*/ 52 h 106"/>
                <a:gd name="T66" fmla="*/ 65 w 350"/>
                <a:gd name="T67" fmla="*/ 47 h 106"/>
                <a:gd name="T68" fmla="*/ 43 w 350"/>
                <a:gd name="T69" fmla="*/ 42 h 106"/>
                <a:gd name="T70" fmla="*/ 22 w 350"/>
                <a:gd name="T71" fmla="*/ 38 h 106"/>
                <a:gd name="T72" fmla="*/ 0 w 350"/>
                <a:gd name="T73" fmla="*/ 33 h 106"/>
                <a:gd name="T74" fmla="*/ 0 w 350"/>
                <a:gd name="T75" fmla="*/ 25 h 106"/>
                <a:gd name="T76" fmla="*/ 0 w 350"/>
                <a:gd name="T77" fmla="*/ 16 h 106"/>
                <a:gd name="T78" fmla="*/ 0 w 350"/>
                <a:gd name="T79" fmla="*/ 8 h 106"/>
                <a:gd name="T80" fmla="*/ 0 w 350"/>
                <a:gd name="T81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50" h="106">
                  <a:moveTo>
                    <a:pt x="0" y="0"/>
                  </a:moveTo>
                  <a:lnTo>
                    <a:pt x="20" y="5"/>
                  </a:lnTo>
                  <a:lnTo>
                    <a:pt x="40" y="8"/>
                  </a:lnTo>
                  <a:lnTo>
                    <a:pt x="61" y="13"/>
                  </a:lnTo>
                  <a:lnTo>
                    <a:pt x="81" y="16"/>
                  </a:lnTo>
                  <a:lnTo>
                    <a:pt x="101" y="21"/>
                  </a:lnTo>
                  <a:lnTo>
                    <a:pt x="122" y="24"/>
                  </a:lnTo>
                  <a:lnTo>
                    <a:pt x="141" y="29"/>
                  </a:lnTo>
                  <a:lnTo>
                    <a:pt x="162" y="32"/>
                  </a:lnTo>
                  <a:lnTo>
                    <a:pt x="183" y="36"/>
                  </a:lnTo>
                  <a:lnTo>
                    <a:pt x="202" y="40"/>
                  </a:lnTo>
                  <a:lnTo>
                    <a:pt x="223" y="44"/>
                  </a:lnTo>
                  <a:lnTo>
                    <a:pt x="244" y="48"/>
                  </a:lnTo>
                  <a:lnTo>
                    <a:pt x="263" y="52"/>
                  </a:lnTo>
                  <a:lnTo>
                    <a:pt x="284" y="56"/>
                  </a:lnTo>
                  <a:lnTo>
                    <a:pt x="304" y="60"/>
                  </a:lnTo>
                  <a:lnTo>
                    <a:pt x="325" y="64"/>
                  </a:lnTo>
                  <a:lnTo>
                    <a:pt x="330" y="75"/>
                  </a:lnTo>
                  <a:lnTo>
                    <a:pt x="337" y="85"/>
                  </a:lnTo>
                  <a:lnTo>
                    <a:pt x="343" y="95"/>
                  </a:lnTo>
                  <a:lnTo>
                    <a:pt x="350" y="106"/>
                  </a:lnTo>
                  <a:lnTo>
                    <a:pt x="328" y="101"/>
                  </a:lnTo>
                  <a:lnTo>
                    <a:pt x="306" y="96"/>
                  </a:lnTo>
                  <a:lnTo>
                    <a:pt x="284" y="92"/>
                  </a:lnTo>
                  <a:lnTo>
                    <a:pt x="262" y="87"/>
                  </a:lnTo>
                  <a:lnTo>
                    <a:pt x="240" y="83"/>
                  </a:lnTo>
                  <a:lnTo>
                    <a:pt x="219" y="78"/>
                  </a:lnTo>
                  <a:lnTo>
                    <a:pt x="197" y="73"/>
                  </a:lnTo>
                  <a:lnTo>
                    <a:pt x="175" y="69"/>
                  </a:lnTo>
                  <a:lnTo>
                    <a:pt x="153" y="65"/>
                  </a:lnTo>
                  <a:lnTo>
                    <a:pt x="131" y="61"/>
                  </a:lnTo>
                  <a:lnTo>
                    <a:pt x="109" y="56"/>
                  </a:lnTo>
                  <a:lnTo>
                    <a:pt x="87" y="52"/>
                  </a:lnTo>
                  <a:lnTo>
                    <a:pt x="65" y="47"/>
                  </a:lnTo>
                  <a:lnTo>
                    <a:pt x="43" y="42"/>
                  </a:lnTo>
                  <a:lnTo>
                    <a:pt x="22" y="38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2" name="Freeform 1312">
              <a:extLst>
                <a:ext uri="{FF2B5EF4-FFF2-40B4-BE49-F238E27FC236}">
                  <a16:creationId xmlns:a16="http://schemas.microsoft.com/office/drawing/2014/main" id="{BF02D24B-C30F-422C-9D25-4CA6B29B2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122" cy="43"/>
            </a:xfrm>
            <a:custGeom>
              <a:avLst/>
              <a:gdLst>
                <a:gd name="T0" fmla="*/ 0 w 246"/>
                <a:gd name="T1" fmla="*/ 0 h 84"/>
                <a:gd name="T2" fmla="*/ 13 w 246"/>
                <a:gd name="T3" fmla="*/ 2 h 84"/>
                <a:gd name="T4" fmla="*/ 27 w 246"/>
                <a:gd name="T5" fmla="*/ 6 h 84"/>
                <a:gd name="T6" fmla="*/ 41 w 246"/>
                <a:gd name="T7" fmla="*/ 8 h 84"/>
                <a:gd name="T8" fmla="*/ 56 w 246"/>
                <a:gd name="T9" fmla="*/ 10 h 84"/>
                <a:gd name="T10" fmla="*/ 70 w 246"/>
                <a:gd name="T11" fmla="*/ 14 h 84"/>
                <a:gd name="T12" fmla="*/ 84 w 246"/>
                <a:gd name="T13" fmla="*/ 16 h 84"/>
                <a:gd name="T14" fmla="*/ 98 w 246"/>
                <a:gd name="T15" fmla="*/ 18 h 84"/>
                <a:gd name="T16" fmla="*/ 111 w 246"/>
                <a:gd name="T17" fmla="*/ 22 h 84"/>
                <a:gd name="T18" fmla="*/ 125 w 246"/>
                <a:gd name="T19" fmla="*/ 24 h 84"/>
                <a:gd name="T20" fmla="*/ 139 w 246"/>
                <a:gd name="T21" fmla="*/ 26 h 84"/>
                <a:gd name="T22" fmla="*/ 153 w 246"/>
                <a:gd name="T23" fmla="*/ 30 h 84"/>
                <a:gd name="T24" fmla="*/ 167 w 246"/>
                <a:gd name="T25" fmla="*/ 32 h 84"/>
                <a:gd name="T26" fmla="*/ 181 w 246"/>
                <a:gd name="T27" fmla="*/ 36 h 84"/>
                <a:gd name="T28" fmla="*/ 194 w 246"/>
                <a:gd name="T29" fmla="*/ 38 h 84"/>
                <a:gd name="T30" fmla="*/ 208 w 246"/>
                <a:gd name="T31" fmla="*/ 41 h 84"/>
                <a:gd name="T32" fmla="*/ 222 w 246"/>
                <a:gd name="T33" fmla="*/ 44 h 84"/>
                <a:gd name="T34" fmla="*/ 228 w 246"/>
                <a:gd name="T35" fmla="*/ 54 h 84"/>
                <a:gd name="T36" fmla="*/ 235 w 246"/>
                <a:gd name="T37" fmla="*/ 63 h 84"/>
                <a:gd name="T38" fmla="*/ 240 w 246"/>
                <a:gd name="T39" fmla="*/ 73 h 84"/>
                <a:gd name="T40" fmla="*/ 246 w 246"/>
                <a:gd name="T41" fmla="*/ 84 h 84"/>
                <a:gd name="T42" fmla="*/ 231 w 246"/>
                <a:gd name="T43" fmla="*/ 80 h 84"/>
                <a:gd name="T44" fmla="*/ 215 w 246"/>
                <a:gd name="T45" fmla="*/ 77 h 84"/>
                <a:gd name="T46" fmla="*/ 200 w 246"/>
                <a:gd name="T47" fmla="*/ 75 h 84"/>
                <a:gd name="T48" fmla="*/ 184 w 246"/>
                <a:gd name="T49" fmla="*/ 71 h 84"/>
                <a:gd name="T50" fmla="*/ 169 w 246"/>
                <a:gd name="T51" fmla="*/ 68 h 84"/>
                <a:gd name="T52" fmla="*/ 153 w 246"/>
                <a:gd name="T53" fmla="*/ 64 h 84"/>
                <a:gd name="T54" fmla="*/ 138 w 246"/>
                <a:gd name="T55" fmla="*/ 62 h 84"/>
                <a:gd name="T56" fmla="*/ 123 w 246"/>
                <a:gd name="T57" fmla="*/ 59 h 84"/>
                <a:gd name="T58" fmla="*/ 107 w 246"/>
                <a:gd name="T59" fmla="*/ 55 h 84"/>
                <a:gd name="T60" fmla="*/ 92 w 246"/>
                <a:gd name="T61" fmla="*/ 53 h 84"/>
                <a:gd name="T62" fmla="*/ 77 w 246"/>
                <a:gd name="T63" fmla="*/ 49 h 84"/>
                <a:gd name="T64" fmla="*/ 61 w 246"/>
                <a:gd name="T65" fmla="*/ 46 h 84"/>
                <a:gd name="T66" fmla="*/ 46 w 246"/>
                <a:gd name="T67" fmla="*/ 42 h 84"/>
                <a:gd name="T68" fmla="*/ 31 w 246"/>
                <a:gd name="T69" fmla="*/ 40 h 84"/>
                <a:gd name="T70" fmla="*/ 15 w 246"/>
                <a:gd name="T71" fmla="*/ 37 h 84"/>
                <a:gd name="T72" fmla="*/ 0 w 246"/>
                <a:gd name="T73" fmla="*/ 33 h 84"/>
                <a:gd name="T74" fmla="*/ 0 w 246"/>
                <a:gd name="T75" fmla="*/ 25 h 84"/>
                <a:gd name="T76" fmla="*/ 0 w 246"/>
                <a:gd name="T77" fmla="*/ 16 h 84"/>
                <a:gd name="T78" fmla="*/ 0 w 246"/>
                <a:gd name="T79" fmla="*/ 8 h 84"/>
                <a:gd name="T80" fmla="*/ 0 w 246"/>
                <a:gd name="T81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6" h="84">
                  <a:moveTo>
                    <a:pt x="0" y="0"/>
                  </a:moveTo>
                  <a:lnTo>
                    <a:pt x="13" y="2"/>
                  </a:lnTo>
                  <a:lnTo>
                    <a:pt x="27" y="6"/>
                  </a:lnTo>
                  <a:lnTo>
                    <a:pt x="41" y="8"/>
                  </a:lnTo>
                  <a:lnTo>
                    <a:pt x="56" y="10"/>
                  </a:lnTo>
                  <a:lnTo>
                    <a:pt x="70" y="14"/>
                  </a:lnTo>
                  <a:lnTo>
                    <a:pt x="84" y="16"/>
                  </a:lnTo>
                  <a:lnTo>
                    <a:pt x="98" y="18"/>
                  </a:lnTo>
                  <a:lnTo>
                    <a:pt x="111" y="22"/>
                  </a:lnTo>
                  <a:lnTo>
                    <a:pt x="125" y="24"/>
                  </a:lnTo>
                  <a:lnTo>
                    <a:pt x="139" y="26"/>
                  </a:lnTo>
                  <a:lnTo>
                    <a:pt x="153" y="30"/>
                  </a:lnTo>
                  <a:lnTo>
                    <a:pt x="167" y="32"/>
                  </a:lnTo>
                  <a:lnTo>
                    <a:pt x="181" y="36"/>
                  </a:lnTo>
                  <a:lnTo>
                    <a:pt x="194" y="38"/>
                  </a:lnTo>
                  <a:lnTo>
                    <a:pt x="208" y="41"/>
                  </a:lnTo>
                  <a:lnTo>
                    <a:pt x="222" y="44"/>
                  </a:lnTo>
                  <a:lnTo>
                    <a:pt x="228" y="54"/>
                  </a:lnTo>
                  <a:lnTo>
                    <a:pt x="235" y="63"/>
                  </a:lnTo>
                  <a:lnTo>
                    <a:pt x="240" y="73"/>
                  </a:lnTo>
                  <a:lnTo>
                    <a:pt x="246" y="84"/>
                  </a:lnTo>
                  <a:lnTo>
                    <a:pt x="231" y="80"/>
                  </a:lnTo>
                  <a:lnTo>
                    <a:pt x="215" y="77"/>
                  </a:lnTo>
                  <a:lnTo>
                    <a:pt x="200" y="75"/>
                  </a:lnTo>
                  <a:lnTo>
                    <a:pt x="184" y="71"/>
                  </a:lnTo>
                  <a:lnTo>
                    <a:pt x="169" y="68"/>
                  </a:lnTo>
                  <a:lnTo>
                    <a:pt x="153" y="64"/>
                  </a:lnTo>
                  <a:lnTo>
                    <a:pt x="138" y="62"/>
                  </a:lnTo>
                  <a:lnTo>
                    <a:pt x="123" y="59"/>
                  </a:lnTo>
                  <a:lnTo>
                    <a:pt x="107" y="55"/>
                  </a:lnTo>
                  <a:lnTo>
                    <a:pt x="92" y="53"/>
                  </a:lnTo>
                  <a:lnTo>
                    <a:pt x="77" y="49"/>
                  </a:lnTo>
                  <a:lnTo>
                    <a:pt x="61" y="46"/>
                  </a:lnTo>
                  <a:lnTo>
                    <a:pt x="46" y="42"/>
                  </a:lnTo>
                  <a:lnTo>
                    <a:pt x="31" y="40"/>
                  </a:lnTo>
                  <a:lnTo>
                    <a:pt x="15" y="37"/>
                  </a:lnTo>
                  <a:lnTo>
                    <a:pt x="0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3" name="Freeform 1313">
              <a:extLst>
                <a:ext uri="{FF2B5EF4-FFF2-40B4-BE49-F238E27FC236}">
                  <a16:creationId xmlns:a16="http://schemas.microsoft.com/office/drawing/2014/main" id="{42CEA375-16B1-4798-B39C-D2CED9867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" y="2562"/>
              <a:ext cx="72" cy="33"/>
            </a:xfrm>
            <a:custGeom>
              <a:avLst/>
              <a:gdLst>
                <a:gd name="T0" fmla="*/ 0 w 143"/>
                <a:gd name="T1" fmla="*/ 0 h 64"/>
                <a:gd name="T2" fmla="*/ 119 w 143"/>
                <a:gd name="T3" fmla="*/ 24 h 64"/>
                <a:gd name="T4" fmla="*/ 143 w 143"/>
                <a:gd name="T5" fmla="*/ 64 h 64"/>
                <a:gd name="T6" fmla="*/ 0 w 143"/>
                <a:gd name="T7" fmla="*/ 34 h 64"/>
                <a:gd name="T8" fmla="*/ 0 w 143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64">
                  <a:moveTo>
                    <a:pt x="0" y="0"/>
                  </a:moveTo>
                  <a:lnTo>
                    <a:pt x="119" y="24"/>
                  </a:lnTo>
                  <a:lnTo>
                    <a:pt x="143" y="64"/>
                  </a:lnTo>
                  <a:lnTo>
                    <a:pt x="0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4" name="Freeform 1314">
              <a:extLst>
                <a:ext uri="{FF2B5EF4-FFF2-40B4-BE49-F238E27FC236}">
                  <a16:creationId xmlns:a16="http://schemas.microsoft.com/office/drawing/2014/main" id="{E1626F1C-AAD4-4BCF-946E-5931F28F7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" y="2681"/>
              <a:ext cx="155" cy="116"/>
            </a:xfrm>
            <a:custGeom>
              <a:avLst/>
              <a:gdLst>
                <a:gd name="T0" fmla="*/ 0 w 312"/>
                <a:gd name="T1" fmla="*/ 89 h 234"/>
                <a:gd name="T2" fmla="*/ 9 w 312"/>
                <a:gd name="T3" fmla="*/ 177 h 234"/>
                <a:gd name="T4" fmla="*/ 35 w 312"/>
                <a:gd name="T5" fmla="*/ 191 h 234"/>
                <a:gd name="T6" fmla="*/ 54 w 312"/>
                <a:gd name="T7" fmla="*/ 203 h 234"/>
                <a:gd name="T8" fmla="*/ 72 w 312"/>
                <a:gd name="T9" fmla="*/ 212 h 234"/>
                <a:gd name="T10" fmla="*/ 87 w 312"/>
                <a:gd name="T11" fmla="*/ 220 h 234"/>
                <a:gd name="T12" fmla="*/ 103 w 312"/>
                <a:gd name="T13" fmla="*/ 226 h 234"/>
                <a:gd name="T14" fmla="*/ 121 w 312"/>
                <a:gd name="T15" fmla="*/ 230 h 234"/>
                <a:gd name="T16" fmla="*/ 143 w 312"/>
                <a:gd name="T17" fmla="*/ 233 h 234"/>
                <a:gd name="T18" fmla="*/ 172 w 312"/>
                <a:gd name="T19" fmla="*/ 234 h 234"/>
                <a:gd name="T20" fmla="*/ 312 w 312"/>
                <a:gd name="T21" fmla="*/ 172 h 234"/>
                <a:gd name="T22" fmla="*/ 247 w 312"/>
                <a:gd name="T23" fmla="*/ 0 h 234"/>
                <a:gd name="T24" fmla="*/ 0 w 312"/>
                <a:gd name="T25" fmla="*/ 8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2" h="234">
                  <a:moveTo>
                    <a:pt x="0" y="89"/>
                  </a:moveTo>
                  <a:lnTo>
                    <a:pt x="9" y="177"/>
                  </a:lnTo>
                  <a:lnTo>
                    <a:pt x="35" y="191"/>
                  </a:lnTo>
                  <a:lnTo>
                    <a:pt x="54" y="203"/>
                  </a:lnTo>
                  <a:lnTo>
                    <a:pt x="72" y="212"/>
                  </a:lnTo>
                  <a:lnTo>
                    <a:pt x="87" y="220"/>
                  </a:lnTo>
                  <a:lnTo>
                    <a:pt x="103" y="226"/>
                  </a:lnTo>
                  <a:lnTo>
                    <a:pt x="121" y="230"/>
                  </a:lnTo>
                  <a:lnTo>
                    <a:pt x="143" y="233"/>
                  </a:lnTo>
                  <a:lnTo>
                    <a:pt x="172" y="234"/>
                  </a:lnTo>
                  <a:lnTo>
                    <a:pt x="312" y="172"/>
                  </a:lnTo>
                  <a:lnTo>
                    <a:pt x="247" y="0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5" name="Freeform 1315">
              <a:extLst>
                <a:ext uri="{FF2B5EF4-FFF2-40B4-BE49-F238E27FC236}">
                  <a16:creationId xmlns:a16="http://schemas.microsoft.com/office/drawing/2014/main" id="{16897A01-F128-45E1-B7F1-E36D53C03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581"/>
              <a:ext cx="119" cy="139"/>
            </a:xfrm>
            <a:custGeom>
              <a:avLst/>
              <a:gdLst>
                <a:gd name="T0" fmla="*/ 52 w 239"/>
                <a:gd name="T1" fmla="*/ 76 h 280"/>
                <a:gd name="T2" fmla="*/ 239 w 239"/>
                <a:gd name="T3" fmla="*/ 0 h 280"/>
                <a:gd name="T4" fmla="*/ 239 w 239"/>
                <a:gd name="T5" fmla="*/ 32 h 280"/>
                <a:gd name="T6" fmla="*/ 239 w 239"/>
                <a:gd name="T7" fmla="*/ 62 h 280"/>
                <a:gd name="T8" fmla="*/ 239 w 239"/>
                <a:gd name="T9" fmla="*/ 90 h 280"/>
                <a:gd name="T10" fmla="*/ 235 w 239"/>
                <a:gd name="T11" fmla="*/ 114 h 280"/>
                <a:gd name="T12" fmla="*/ 228 w 239"/>
                <a:gd name="T13" fmla="*/ 137 h 280"/>
                <a:gd name="T14" fmla="*/ 215 w 239"/>
                <a:gd name="T15" fmla="*/ 160 h 280"/>
                <a:gd name="T16" fmla="*/ 197 w 239"/>
                <a:gd name="T17" fmla="*/ 181 h 280"/>
                <a:gd name="T18" fmla="*/ 172 w 239"/>
                <a:gd name="T19" fmla="*/ 203 h 280"/>
                <a:gd name="T20" fmla="*/ 0 w 239"/>
                <a:gd name="T21" fmla="*/ 280 h 280"/>
                <a:gd name="T22" fmla="*/ 16 w 239"/>
                <a:gd name="T23" fmla="*/ 252 h 280"/>
                <a:gd name="T24" fmla="*/ 30 w 239"/>
                <a:gd name="T25" fmla="*/ 224 h 280"/>
                <a:gd name="T26" fmla="*/ 40 w 239"/>
                <a:gd name="T27" fmla="*/ 198 h 280"/>
                <a:gd name="T28" fmla="*/ 48 w 239"/>
                <a:gd name="T29" fmla="*/ 172 h 280"/>
                <a:gd name="T30" fmla="*/ 53 w 239"/>
                <a:gd name="T31" fmla="*/ 146 h 280"/>
                <a:gd name="T32" fmla="*/ 55 w 239"/>
                <a:gd name="T33" fmla="*/ 122 h 280"/>
                <a:gd name="T34" fmla="*/ 55 w 239"/>
                <a:gd name="T35" fmla="*/ 99 h 280"/>
                <a:gd name="T36" fmla="*/ 52 w 239"/>
                <a:gd name="T37" fmla="*/ 7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9" h="280">
                  <a:moveTo>
                    <a:pt x="52" y="76"/>
                  </a:moveTo>
                  <a:lnTo>
                    <a:pt x="239" y="0"/>
                  </a:lnTo>
                  <a:lnTo>
                    <a:pt x="239" y="32"/>
                  </a:lnTo>
                  <a:lnTo>
                    <a:pt x="239" y="62"/>
                  </a:lnTo>
                  <a:lnTo>
                    <a:pt x="239" y="90"/>
                  </a:lnTo>
                  <a:lnTo>
                    <a:pt x="235" y="114"/>
                  </a:lnTo>
                  <a:lnTo>
                    <a:pt x="228" y="137"/>
                  </a:lnTo>
                  <a:lnTo>
                    <a:pt x="215" y="160"/>
                  </a:lnTo>
                  <a:lnTo>
                    <a:pt x="197" y="181"/>
                  </a:lnTo>
                  <a:lnTo>
                    <a:pt x="172" y="203"/>
                  </a:lnTo>
                  <a:lnTo>
                    <a:pt x="0" y="280"/>
                  </a:lnTo>
                  <a:lnTo>
                    <a:pt x="16" y="252"/>
                  </a:lnTo>
                  <a:lnTo>
                    <a:pt x="30" y="224"/>
                  </a:lnTo>
                  <a:lnTo>
                    <a:pt x="40" y="198"/>
                  </a:lnTo>
                  <a:lnTo>
                    <a:pt x="48" y="172"/>
                  </a:lnTo>
                  <a:lnTo>
                    <a:pt x="53" y="146"/>
                  </a:lnTo>
                  <a:lnTo>
                    <a:pt x="55" y="122"/>
                  </a:lnTo>
                  <a:lnTo>
                    <a:pt x="55" y="99"/>
                  </a:lnTo>
                  <a:lnTo>
                    <a:pt x="52" y="7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6" name="Freeform 1316">
              <a:extLst>
                <a:ext uri="{FF2B5EF4-FFF2-40B4-BE49-F238E27FC236}">
                  <a16:creationId xmlns:a16="http://schemas.microsoft.com/office/drawing/2014/main" id="{41C73800-8ECB-40D4-A8E5-EE140B2F8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4" y="2581"/>
              <a:ext cx="113" cy="135"/>
            </a:xfrm>
            <a:custGeom>
              <a:avLst/>
              <a:gdLst>
                <a:gd name="T0" fmla="*/ 51 w 226"/>
                <a:gd name="T1" fmla="*/ 72 h 274"/>
                <a:gd name="T2" fmla="*/ 73 w 226"/>
                <a:gd name="T3" fmla="*/ 62 h 274"/>
                <a:gd name="T4" fmla="*/ 95 w 226"/>
                <a:gd name="T5" fmla="*/ 53 h 274"/>
                <a:gd name="T6" fmla="*/ 117 w 226"/>
                <a:gd name="T7" fmla="*/ 45 h 274"/>
                <a:gd name="T8" fmla="*/ 139 w 226"/>
                <a:gd name="T9" fmla="*/ 36 h 274"/>
                <a:gd name="T10" fmla="*/ 161 w 226"/>
                <a:gd name="T11" fmla="*/ 27 h 274"/>
                <a:gd name="T12" fmla="*/ 183 w 226"/>
                <a:gd name="T13" fmla="*/ 19 h 274"/>
                <a:gd name="T14" fmla="*/ 205 w 226"/>
                <a:gd name="T15" fmla="*/ 9 h 274"/>
                <a:gd name="T16" fmla="*/ 226 w 226"/>
                <a:gd name="T17" fmla="*/ 0 h 274"/>
                <a:gd name="T18" fmla="*/ 226 w 226"/>
                <a:gd name="T19" fmla="*/ 32 h 274"/>
                <a:gd name="T20" fmla="*/ 226 w 226"/>
                <a:gd name="T21" fmla="*/ 62 h 274"/>
                <a:gd name="T22" fmla="*/ 226 w 226"/>
                <a:gd name="T23" fmla="*/ 90 h 274"/>
                <a:gd name="T24" fmla="*/ 222 w 226"/>
                <a:gd name="T25" fmla="*/ 114 h 274"/>
                <a:gd name="T26" fmla="*/ 215 w 226"/>
                <a:gd name="T27" fmla="*/ 137 h 274"/>
                <a:gd name="T28" fmla="*/ 202 w 226"/>
                <a:gd name="T29" fmla="*/ 160 h 274"/>
                <a:gd name="T30" fmla="*/ 184 w 226"/>
                <a:gd name="T31" fmla="*/ 181 h 274"/>
                <a:gd name="T32" fmla="*/ 159 w 226"/>
                <a:gd name="T33" fmla="*/ 203 h 274"/>
                <a:gd name="T34" fmla="*/ 139 w 226"/>
                <a:gd name="T35" fmla="*/ 212 h 274"/>
                <a:gd name="T36" fmla="*/ 119 w 226"/>
                <a:gd name="T37" fmla="*/ 221 h 274"/>
                <a:gd name="T38" fmla="*/ 99 w 226"/>
                <a:gd name="T39" fmla="*/ 229 h 274"/>
                <a:gd name="T40" fmla="*/ 79 w 226"/>
                <a:gd name="T41" fmla="*/ 238 h 274"/>
                <a:gd name="T42" fmla="*/ 59 w 226"/>
                <a:gd name="T43" fmla="*/ 247 h 274"/>
                <a:gd name="T44" fmla="*/ 40 w 226"/>
                <a:gd name="T45" fmla="*/ 255 h 274"/>
                <a:gd name="T46" fmla="*/ 19 w 226"/>
                <a:gd name="T47" fmla="*/ 265 h 274"/>
                <a:gd name="T48" fmla="*/ 0 w 226"/>
                <a:gd name="T49" fmla="*/ 274 h 274"/>
                <a:gd name="T50" fmla="*/ 16 w 226"/>
                <a:gd name="T51" fmla="*/ 246 h 274"/>
                <a:gd name="T52" fmla="*/ 29 w 226"/>
                <a:gd name="T53" fmla="*/ 219 h 274"/>
                <a:gd name="T54" fmla="*/ 40 w 226"/>
                <a:gd name="T55" fmla="*/ 192 h 274"/>
                <a:gd name="T56" fmla="*/ 48 w 226"/>
                <a:gd name="T57" fmla="*/ 167 h 274"/>
                <a:gd name="T58" fmla="*/ 53 w 226"/>
                <a:gd name="T59" fmla="*/ 142 h 274"/>
                <a:gd name="T60" fmla="*/ 55 w 226"/>
                <a:gd name="T61" fmla="*/ 118 h 274"/>
                <a:gd name="T62" fmla="*/ 55 w 226"/>
                <a:gd name="T63" fmla="*/ 95 h 274"/>
                <a:gd name="T64" fmla="*/ 51 w 226"/>
                <a:gd name="T65" fmla="*/ 72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6" h="274">
                  <a:moveTo>
                    <a:pt x="51" y="72"/>
                  </a:moveTo>
                  <a:lnTo>
                    <a:pt x="73" y="62"/>
                  </a:lnTo>
                  <a:lnTo>
                    <a:pt x="95" y="53"/>
                  </a:lnTo>
                  <a:lnTo>
                    <a:pt x="117" y="45"/>
                  </a:lnTo>
                  <a:lnTo>
                    <a:pt x="139" y="36"/>
                  </a:lnTo>
                  <a:lnTo>
                    <a:pt x="161" y="27"/>
                  </a:lnTo>
                  <a:lnTo>
                    <a:pt x="183" y="19"/>
                  </a:lnTo>
                  <a:lnTo>
                    <a:pt x="205" y="9"/>
                  </a:lnTo>
                  <a:lnTo>
                    <a:pt x="226" y="0"/>
                  </a:lnTo>
                  <a:lnTo>
                    <a:pt x="226" y="32"/>
                  </a:lnTo>
                  <a:lnTo>
                    <a:pt x="226" y="62"/>
                  </a:lnTo>
                  <a:lnTo>
                    <a:pt x="226" y="90"/>
                  </a:lnTo>
                  <a:lnTo>
                    <a:pt x="222" y="114"/>
                  </a:lnTo>
                  <a:lnTo>
                    <a:pt x="215" y="137"/>
                  </a:lnTo>
                  <a:lnTo>
                    <a:pt x="202" y="160"/>
                  </a:lnTo>
                  <a:lnTo>
                    <a:pt x="184" y="181"/>
                  </a:lnTo>
                  <a:lnTo>
                    <a:pt x="159" y="203"/>
                  </a:lnTo>
                  <a:lnTo>
                    <a:pt x="139" y="212"/>
                  </a:lnTo>
                  <a:lnTo>
                    <a:pt x="119" y="221"/>
                  </a:lnTo>
                  <a:lnTo>
                    <a:pt x="99" y="229"/>
                  </a:lnTo>
                  <a:lnTo>
                    <a:pt x="79" y="238"/>
                  </a:lnTo>
                  <a:lnTo>
                    <a:pt x="59" y="247"/>
                  </a:lnTo>
                  <a:lnTo>
                    <a:pt x="40" y="255"/>
                  </a:lnTo>
                  <a:lnTo>
                    <a:pt x="19" y="265"/>
                  </a:lnTo>
                  <a:lnTo>
                    <a:pt x="0" y="274"/>
                  </a:lnTo>
                  <a:lnTo>
                    <a:pt x="16" y="246"/>
                  </a:lnTo>
                  <a:lnTo>
                    <a:pt x="29" y="219"/>
                  </a:lnTo>
                  <a:lnTo>
                    <a:pt x="40" y="192"/>
                  </a:lnTo>
                  <a:lnTo>
                    <a:pt x="48" y="167"/>
                  </a:lnTo>
                  <a:lnTo>
                    <a:pt x="53" y="142"/>
                  </a:lnTo>
                  <a:lnTo>
                    <a:pt x="55" y="118"/>
                  </a:lnTo>
                  <a:lnTo>
                    <a:pt x="55" y="95"/>
                  </a:lnTo>
                  <a:lnTo>
                    <a:pt x="51" y="7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7" name="Freeform 1317">
              <a:extLst>
                <a:ext uri="{FF2B5EF4-FFF2-40B4-BE49-F238E27FC236}">
                  <a16:creationId xmlns:a16="http://schemas.microsoft.com/office/drawing/2014/main" id="{2D0EA428-F4A7-45AB-8B2A-BA2A72420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0" y="2581"/>
              <a:ext cx="107" cy="133"/>
            </a:xfrm>
            <a:custGeom>
              <a:avLst/>
              <a:gdLst>
                <a:gd name="T0" fmla="*/ 52 w 214"/>
                <a:gd name="T1" fmla="*/ 67 h 268"/>
                <a:gd name="T2" fmla="*/ 73 w 214"/>
                <a:gd name="T3" fmla="*/ 59 h 268"/>
                <a:gd name="T4" fmla="*/ 92 w 214"/>
                <a:gd name="T5" fmla="*/ 51 h 268"/>
                <a:gd name="T6" fmla="*/ 113 w 214"/>
                <a:gd name="T7" fmla="*/ 42 h 268"/>
                <a:gd name="T8" fmla="*/ 134 w 214"/>
                <a:gd name="T9" fmla="*/ 34 h 268"/>
                <a:gd name="T10" fmla="*/ 153 w 214"/>
                <a:gd name="T11" fmla="*/ 26 h 268"/>
                <a:gd name="T12" fmla="*/ 174 w 214"/>
                <a:gd name="T13" fmla="*/ 16 h 268"/>
                <a:gd name="T14" fmla="*/ 194 w 214"/>
                <a:gd name="T15" fmla="*/ 8 h 268"/>
                <a:gd name="T16" fmla="*/ 214 w 214"/>
                <a:gd name="T17" fmla="*/ 0 h 268"/>
                <a:gd name="T18" fmla="*/ 214 w 214"/>
                <a:gd name="T19" fmla="*/ 32 h 268"/>
                <a:gd name="T20" fmla="*/ 214 w 214"/>
                <a:gd name="T21" fmla="*/ 62 h 268"/>
                <a:gd name="T22" fmla="*/ 214 w 214"/>
                <a:gd name="T23" fmla="*/ 90 h 268"/>
                <a:gd name="T24" fmla="*/ 210 w 214"/>
                <a:gd name="T25" fmla="*/ 114 h 268"/>
                <a:gd name="T26" fmla="*/ 203 w 214"/>
                <a:gd name="T27" fmla="*/ 137 h 268"/>
                <a:gd name="T28" fmla="*/ 190 w 214"/>
                <a:gd name="T29" fmla="*/ 160 h 268"/>
                <a:gd name="T30" fmla="*/ 172 w 214"/>
                <a:gd name="T31" fmla="*/ 181 h 268"/>
                <a:gd name="T32" fmla="*/ 147 w 214"/>
                <a:gd name="T33" fmla="*/ 203 h 268"/>
                <a:gd name="T34" fmla="*/ 128 w 214"/>
                <a:gd name="T35" fmla="*/ 211 h 268"/>
                <a:gd name="T36" fmla="*/ 110 w 214"/>
                <a:gd name="T37" fmla="*/ 219 h 268"/>
                <a:gd name="T38" fmla="*/ 91 w 214"/>
                <a:gd name="T39" fmla="*/ 227 h 268"/>
                <a:gd name="T40" fmla="*/ 74 w 214"/>
                <a:gd name="T41" fmla="*/ 235 h 268"/>
                <a:gd name="T42" fmla="*/ 55 w 214"/>
                <a:gd name="T43" fmla="*/ 244 h 268"/>
                <a:gd name="T44" fmla="*/ 37 w 214"/>
                <a:gd name="T45" fmla="*/ 252 h 268"/>
                <a:gd name="T46" fmla="*/ 19 w 214"/>
                <a:gd name="T47" fmla="*/ 260 h 268"/>
                <a:gd name="T48" fmla="*/ 0 w 214"/>
                <a:gd name="T49" fmla="*/ 268 h 268"/>
                <a:gd name="T50" fmla="*/ 16 w 214"/>
                <a:gd name="T51" fmla="*/ 241 h 268"/>
                <a:gd name="T52" fmla="*/ 30 w 214"/>
                <a:gd name="T53" fmla="*/ 213 h 268"/>
                <a:gd name="T54" fmla="*/ 41 w 214"/>
                <a:gd name="T55" fmla="*/ 186 h 268"/>
                <a:gd name="T56" fmla="*/ 49 w 214"/>
                <a:gd name="T57" fmla="*/ 161 h 268"/>
                <a:gd name="T58" fmla="*/ 53 w 214"/>
                <a:gd name="T59" fmla="*/ 137 h 268"/>
                <a:gd name="T60" fmla="*/ 55 w 214"/>
                <a:gd name="T61" fmla="*/ 113 h 268"/>
                <a:gd name="T62" fmla="*/ 55 w 214"/>
                <a:gd name="T63" fmla="*/ 90 h 268"/>
                <a:gd name="T64" fmla="*/ 52 w 214"/>
                <a:gd name="T65" fmla="*/ 6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4" h="268">
                  <a:moveTo>
                    <a:pt x="52" y="67"/>
                  </a:moveTo>
                  <a:lnTo>
                    <a:pt x="73" y="59"/>
                  </a:lnTo>
                  <a:lnTo>
                    <a:pt x="92" y="51"/>
                  </a:lnTo>
                  <a:lnTo>
                    <a:pt x="113" y="42"/>
                  </a:lnTo>
                  <a:lnTo>
                    <a:pt x="134" y="34"/>
                  </a:lnTo>
                  <a:lnTo>
                    <a:pt x="153" y="26"/>
                  </a:lnTo>
                  <a:lnTo>
                    <a:pt x="174" y="16"/>
                  </a:lnTo>
                  <a:lnTo>
                    <a:pt x="194" y="8"/>
                  </a:lnTo>
                  <a:lnTo>
                    <a:pt x="214" y="0"/>
                  </a:lnTo>
                  <a:lnTo>
                    <a:pt x="214" y="32"/>
                  </a:lnTo>
                  <a:lnTo>
                    <a:pt x="214" y="62"/>
                  </a:lnTo>
                  <a:lnTo>
                    <a:pt x="214" y="90"/>
                  </a:lnTo>
                  <a:lnTo>
                    <a:pt x="210" y="114"/>
                  </a:lnTo>
                  <a:lnTo>
                    <a:pt x="203" y="137"/>
                  </a:lnTo>
                  <a:lnTo>
                    <a:pt x="190" y="160"/>
                  </a:lnTo>
                  <a:lnTo>
                    <a:pt x="172" y="181"/>
                  </a:lnTo>
                  <a:lnTo>
                    <a:pt x="147" y="203"/>
                  </a:lnTo>
                  <a:lnTo>
                    <a:pt x="128" y="211"/>
                  </a:lnTo>
                  <a:lnTo>
                    <a:pt x="110" y="219"/>
                  </a:lnTo>
                  <a:lnTo>
                    <a:pt x="91" y="227"/>
                  </a:lnTo>
                  <a:lnTo>
                    <a:pt x="74" y="235"/>
                  </a:lnTo>
                  <a:lnTo>
                    <a:pt x="55" y="244"/>
                  </a:lnTo>
                  <a:lnTo>
                    <a:pt x="37" y="252"/>
                  </a:lnTo>
                  <a:lnTo>
                    <a:pt x="19" y="260"/>
                  </a:lnTo>
                  <a:lnTo>
                    <a:pt x="0" y="268"/>
                  </a:lnTo>
                  <a:lnTo>
                    <a:pt x="16" y="241"/>
                  </a:lnTo>
                  <a:lnTo>
                    <a:pt x="30" y="213"/>
                  </a:lnTo>
                  <a:lnTo>
                    <a:pt x="41" y="186"/>
                  </a:lnTo>
                  <a:lnTo>
                    <a:pt x="49" y="161"/>
                  </a:lnTo>
                  <a:lnTo>
                    <a:pt x="53" y="137"/>
                  </a:lnTo>
                  <a:lnTo>
                    <a:pt x="55" y="113"/>
                  </a:lnTo>
                  <a:lnTo>
                    <a:pt x="55" y="90"/>
                  </a:lnTo>
                  <a:lnTo>
                    <a:pt x="52" y="6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8" name="Freeform 1318">
              <a:extLst>
                <a:ext uri="{FF2B5EF4-FFF2-40B4-BE49-F238E27FC236}">
                  <a16:creationId xmlns:a16="http://schemas.microsoft.com/office/drawing/2014/main" id="{E663ABA0-73D6-45F5-B386-FC244295A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76" y="2581"/>
              <a:ext cx="101" cy="131"/>
            </a:xfrm>
            <a:custGeom>
              <a:avLst/>
              <a:gdLst>
                <a:gd name="T0" fmla="*/ 52 w 201"/>
                <a:gd name="T1" fmla="*/ 62 h 262"/>
                <a:gd name="T2" fmla="*/ 70 w 201"/>
                <a:gd name="T3" fmla="*/ 54 h 262"/>
                <a:gd name="T4" fmla="*/ 89 w 201"/>
                <a:gd name="T5" fmla="*/ 46 h 262"/>
                <a:gd name="T6" fmla="*/ 108 w 201"/>
                <a:gd name="T7" fmla="*/ 39 h 262"/>
                <a:gd name="T8" fmla="*/ 127 w 201"/>
                <a:gd name="T9" fmla="*/ 31 h 262"/>
                <a:gd name="T10" fmla="*/ 145 w 201"/>
                <a:gd name="T11" fmla="*/ 23 h 262"/>
                <a:gd name="T12" fmla="*/ 165 w 201"/>
                <a:gd name="T13" fmla="*/ 15 h 262"/>
                <a:gd name="T14" fmla="*/ 183 w 201"/>
                <a:gd name="T15" fmla="*/ 8 h 262"/>
                <a:gd name="T16" fmla="*/ 201 w 201"/>
                <a:gd name="T17" fmla="*/ 0 h 262"/>
                <a:gd name="T18" fmla="*/ 201 w 201"/>
                <a:gd name="T19" fmla="*/ 32 h 262"/>
                <a:gd name="T20" fmla="*/ 201 w 201"/>
                <a:gd name="T21" fmla="*/ 62 h 262"/>
                <a:gd name="T22" fmla="*/ 201 w 201"/>
                <a:gd name="T23" fmla="*/ 90 h 262"/>
                <a:gd name="T24" fmla="*/ 197 w 201"/>
                <a:gd name="T25" fmla="*/ 114 h 262"/>
                <a:gd name="T26" fmla="*/ 190 w 201"/>
                <a:gd name="T27" fmla="*/ 137 h 262"/>
                <a:gd name="T28" fmla="*/ 177 w 201"/>
                <a:gd name="T29" fmla="*/ 160 h 262"/>
                <a:gd name="T30" fmla="*/ 159 w 201"/>
                <a:gd name="T31" fmla="*/ 181 h 262"/>
                <a:gd name="T32" fmla="*/ 134 w 201"/>
                <a:gd name="T33" fmla="*/ 203 h 262"/>
                <a:gd name="T34" fmla="*/ 116 w 201"/>
                <a:gd name="T35" fmla="*/ 209 h 262"/>
                <a:gd name="T36" fmla="*/ 100 w 201"/>
                <a:gd name="T37" fmla="*/ 218 h 262"/>
                <a:gd name="T38" fmla="*/ 83 w 201"/>
                <a:gd name="T39" fmla="*/ 224 h 262"/>
                <a:gd name="T40" fmla="*/ 67 w 201"/>
                <a:gd name="T41" fmla="*/ 232 h 262"/>
                <a:gd name="T42" fmla="*/ 49 w 201"/>
                <a:gd name="T43" fmla="*/ 239 h 262"/>
                <a:gd name="T44" fmla="*/ 33 w 201"/>
                <a:gd name="T45" fmla="*/ 247 h 262"/>
                <a:gd name="T46" fmla="*/ 16 w 201"/>
                <a:gd name="T47" fmla="*/ 254 h 262"/>
                <a:gd name="T48" fmla="*/ 0 w 201"/>
                <a:gd name="T49" fmla="*/ 262 h 262"/>
                <a:gd name="T50" fmla="*/ 16 w 201"/>
                <a:gd name="T51" fmla="*/ 235 h 262"/>
                <a:gd name="T52" fmla="*/ 30 w 201"/>
                <a:gd name="T53" fmla="*/ 207 h 262"/>
                <a:gd name="T54" fmla="*/ 40 w 201"/>
                <a:gd name="T55" fmla="*/ 182 h 262"/>
                <a:gd name="T56" fmla="*/ 48 w 201"/>
                <a:gd name="T57" fmla="*/ 157 h 262"/>
                <a:gd name="T58" fmla="*/ 53 w 201"/>
                <a:gd name="T59" fmla="*/ 132 h 262"/>
                <a:gd name="T60" fmla="*/ 55 w 201"/>
                <a:gd name="T61" fmla="*/ 108 h 262"/>
                <a:gd name="T62" fmla="*/ 55 w 201"/>
                <a:gd name="T63" fmla="*/ 85 h 262"/>
                <a:gd name="T64" fmla="*/ 52 w 201"/>
                <a:gd name="T65" fmla="*/ 62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1" h="262">
                  <a:moveTo>
                    <a:pt x="52" y="62"/>
                  </a:moveTo>
                  <a:lnTo>
                    <a:pt x="70" y="54"/>
                  </a:lnTo>
                  <a:lnTo>
                    <a:pt x="89" y="46"/>
                  </a:lnTo>
                  <a:lnTo>
                    <a:pt x="108" y="39"/>
                  </a:lnTo>
                  <a:lnTo>
                    <a:pt x="127" y="31"/>
                  </a:lnTo>
                  <a:lnTo>
                    <a:pt x="145" y="23"/>
                  </a:lnTo>
                  <a:lnTo>
                    <a:pt x="165" y="15"/>
                  </a:lnTo>
                  <a:lnTo>
                    <a:pt x="183" y="8"/>
                  </a:lnTo>
                  <a:lnTo>
                    <a:pt x="201" y="0"/>
                  </a:lnTo>
                  <a:lnTo>
                    <a:pt x="201" y="32"/>
                  </a:lnTo>
                  <a:lnTo>
                    <a:pt x="201" y="62"/>
                  </a:lnTo>
                  <a:lnTo>
                    <a:pt x="201" y="90"/>
                  </a:lnTo>
                  <a:lnTo>
                    <a:pt x="197" y="114"/>
                  </a:lnTo>
                  <a:lnTo>
                    <a:pt x="190" y="137"/>
                  </a:lnTo>
                  <a:lnTo>
                    <a:pt x="177" y="160"/>
                  </a:lnTo>
                  <a:lnTo>
                    <a:pt x="159" y="181"/>
                  </a:lnTo>
                  <a:lnTo>
                    <a:pt x="134" y="203"/>
                  </a:lnTo>
                  <a:lnTo>
                    <a:pt x="116" y="209"/>
                  </a:lnTo>
                  <a:lnTo>
                    <a:pt x="100" y="218"/>
                  </a:lnTo>
                  <a:lnTo>
                    <a:pt x="83" y="224"/>
                  </a:lnTo>
                  <a:lnTo>
                    <a:pt x="67" y="232"/>
                  </a:lnTo>
                  <a:lnTo>
                    <a:pt x="49" y="239"/>
                  </a:lnTo>
                  <a:lnTo>
                    <a:pt x="33" y="247"/>
                  </a:lnTo>
                  <a:lnTo>
                    <a:pt x="16" y="254"/>
                  </a:lnTo>
                  <a:lnTo>
                    <a:pt x="0" y="262"/>
                  </a:lnTo>
                  <a:lnTo>
                    <a:pt x="16" y="235"/>
                  </a:lnTo>
                  <a:lnTo>
                    <a:pt x="30" y="207"/>
                  </a:lnTo>
                  <a:lnTo>
                    <a:pt x="40" y="182"/>
                  </a:lnTo>
                  <a:lnTo>
                    <a:pt x="48" y="157"/>
                  </a:lnTo>
                  <a:lnTo>
                    <a:pt x="53" y="132"/>
                  </a:lnTo>
                  <a:lnTo>
                    <a:pt x="55" y="108"/>
                  </a:lnTo>
                  <a:lnTo>
                    <a:pt x="55" y="85"/>
                  </a:lnTo>
                  <a:lnTo>
                    <a:pt x="52" y="6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39" name="Freeform 1319">
              <a:extLst>
                <a:ext uri="{FF2B5EF4-FFF2-40B4-BE49-F238E27FC236}">
                  <a16:creationId xmlns:a16="http://schemas.microsoft.com/office/drawing/2014/main" id="{EB308812-E5B1-4291-BFC5-B3231BC1E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2" y="2581"/>
              <a:ext cx="95" cy="127"/>
            </a:xfrm>
            <a:custGeom>
              <a:avLst/>
              <a:gdLst>
                <a:gd name="T0" fmla="*/ 51 w 188"/>
                <a:gd name="T1" fmla="*/ 58 h 255"/>
                <a:gd name="T2" fmla="*/ 69 w 188"/>
                <a:gd name="T3" fmla="*/ 51 h 255"/>
                <a:gd name="T4" fmla="*/ 86 w 188"/>
                <a:gd name="T5" fmla="*/ 43 h 255"/>
                <a:gd name="T6" fmla="*/ 103 w 188"/>
                <a:gd name="T7" fmla="*/ 36 h 255"/>
                <a:gd name="T8" fmla="*/ 121 w 188"/>
                <a:gd name="T9" fmla="*/ 29 h 255"/>
                <a:gd name="T10" fmla="*/ 137 w 188"/>
                <a:gd name="T11" fmla="*/ 22 h 255"/>
                <a:gd name="T12" fmla="*/ 154 w 188"/>
                <a:gd name="T13" fmla="*/ 15 h 255"/>
                <a:gd name="T14" fmla="*/ 171 w 188"/>
                <a:gd name="T15" fmla="*/ 7 h 255"/>
                <a:gd name="T16" fmla="*/ 188 w 188"/>
                <a:gd name="T17" fmla="*/ 0 h 255"/>
                <a:gd name="T18" fmla="*/ 188 w 188"/>
                <a:gd name="T19" fmla="*/ 32 h 255"/>
                <a:gd name="T20" fmla="*/ 188 w 188"/>
                <a:gd name="T21" fmla="*/ 62 h 255"/>
                <a:gd name="T22" fmla="*/ 188 w 188"/>
                <a:gd name="T23" fmla="*/ 90 h 255"/>
                <a:gd name="T24" fmla="*/ 184 w 188"/>
                <a:gd name="T25" fmla="*/ 114 h 255"/>
                <a:gd name="T26" fmla="*/ 177 w 188"/>
                <a:gd name="T27" fmla="*/ 137 h 255"/>
                <a:gd name="T28" fmla="*/ 164 w 188"/>
                <a:gd name="T29" fmla="*/ 160 h 255"/>
                <a:gd name="T30" fmla="*/ 146 w 188"/>
                <a:gd name="T31" fmla="*/ 181 h 255"/>
                <a:gd name="T32" fmla="*/ 121 w 188"/>
                <a:gd name="T33" fmla="*/ 203 h 255"/>
                <a:gd name="T34" fmla="*/ 106 w 188"/>
                <a:gd name="T35" fmla="*/ 209 h 255"/>
                <a:gd name="T36" fmla="*/ 91 w 188"/>
                <a:gd name="T37" fmla="*/ 215 h 255"/>
                <a:gd name="T38" fmla="*/ 76 w 188"/>
                <a:gd name="T39" fmla="*/ 222 h 255"/>
                <a:gd name="T40" fmla="*/ 61 w 188"/>
                <a:gd name="T41" fmla="*/ 229 h 255"/>
                <a:gd name="T42" fmla="*/ 44 w 188"/>
                <a:gd name="T43" fmla="*/ 236 h 255"/>
                <a:gd name="T44" fmla="*/ 29 w 188"/>
                <a:gd name="T45" fmla="*/ 243 h 255"/>
                <a:gd name="T46" fmla="*/ 15 w 188"/>
                <a:gd name="T47" fmla="*/ 249 h 255"/>
                <a:gd name="T48" fmla="*/ 0 w 188"/>
                <a:gd name="T49" fmla="*/ 255 h 255"/>
                <a:gd name="T50" fmla="*/ 16 w 188"/>
                <a:gd name="T51" fmla="*/ 228 h 255"/>
                <a:gd name="T52" fmla="*/ 29 w 188"/>
                <a:gd name="T53" fmla="*/ 201 h 255"/>
                <a:gd name="T54" fmla="*/ 40 w 188"/>
                <a:gd name="T55" fmla="*/ 176 h 255"/>
                <a:gd name="T56" fmla="*/ 48 w 188"/>
                <a:gd name="T57" fmla="*/ 151 h 255"/>
                <a:gd name="T58" fmla="*/ 53 w 188"/>
                <a:gd name="T59" fmla="*/ 127 h 255"/>
                <a:gd name="T60" fmla="*/ 55 w 188"/>
                <a:gd name="T61" fmla="*/ 104 h 255"/>
                <a:gd name="T62" fmla="*/ 55 w 188"/>
                <a:gd name="T63" fmla="*/ 81 h 255"/>
                <a:gd name="T64" fmla="*/ 51 w 188"/>
                <a:gd name="T65" fmla="*/ 58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88" h="255">
                  <a:moveTo>
                    <a:pt x="51" y="58"/>
                  </a:moveTo>
                  <a:lnTo>
                    <a:pt x="69" y="51"/>
                  </a:lnTo>
                  <a:lnTo>
                    <a:pt x="86" y="43"/>
                  </a:lnTo>
                  <a:lnTo>
                    <a:pt x="103" y="36"/>
                  </a:lnTo>
                  <a:lnTo>
                    <a:pt x="121" y="29"/>
                  </a:lnTo>
                  <a:lnTo>
                    <a:pt x="137" y="22"/>
                  </a:lnTo>
                  <a:lnTo>
                    <a:pt x="154" y="15"/>
                  </a:lnTo>
                  <a:lnTo>
                    <a:pt x="171" y="7"/>
                  </a:lnTo>
                  <a:lnTo>
                    <a:pt x="188" y="0"/>
                  </a:lnTo>
                  <a:lnTo>
                    <a:pt x="188" y="32"/>
                  </a:lnTo>
                  <a:lnTo>
                    <a:pt x="188" y="62"/>
                  </a:lnTo>
                  <a:lnTo>
                    <a:pt x="188" y="90"/>
                  </a:lnTo>
                  <a:lnTo>
                    <a:pt x="184" y="114"/>
                  </a:lnTo>
                  <a:lnTo>
                    <a:pt x="177" y="137"/>
                  </a:lnTo>
                  <a:lnTo>
                    <a:pt x="164" y="160"/>
                  </a:lnTo>
                  <a:lnTo>
                    <a:pt x="146" y="181"/>
                  </a:lnTo>
                  <a:lnTo>
                    <a:pt x="121" y="203"/>
                  </a:lnTo>
                  <a:lnTo>
                    <a:pt x="106" y="209"/>
                  </a:lnTo>
                  <a:lnTo>
                    <a:pt x="91" y="215"/>
                  </a:lnTo>
                  <a:lnTo>
                    <a:pt x="76" y="222"/>
                  </a:lnTo>
                  <a:lnTo>
                    <a:pt x="61" y="229"/>
                  </a:lnTo>
                  <a:lnTo>
                    <a:pt x="44" y="236"/>
                  </a:lnTo>
                  <a:lnTo>
                    <a:pt x="29" y="243"/>
                  </a:lnTo>
                  <a:lnTo>
                    <a:pt x="15" y="249"/>
                  </a:lnTo>
                  <a:lnTo>
                    <a:pt x="0" y="255"/>
                  </a:lnTo>
                  <a:lnTo>
                    <a:pt x="16" y="228"/>
                  </a:lnTo>
                  <a:lnTo>
                    <a:pt x="29" y="201"/>
                  </a:lnTo>
                  <a:lnTo>
                    <a:pt x="40" y="176"/>
                  </a:lnTo>
                  <a:lnTo>
                    <a:pt x="48" y="151"/>
                  </a:lnTo>
                  <a:lnTo>
                    <a:pt x="53" y="127"/>
                  </a:lnTo>
                  <a:lnTo>
                    <a:pt x="55" y="104"/>
                  </a:lnTo>
                  <a:lnTo>
                    <a:pt x="55" y="81"/>
                  </a:lnTo>
                  <a:lnTo>
                    <a:pt x="51" y="58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0" name="Freeform 1320">
              <a:extLst>
                <a:ext uri="{FF2B5EF4-FFF2-40B4-BE49-F238E27FC236}">
                  <a16:creationId xmlns:a16="http://schemas.microsoft.com/office/drawing/2014/main" id="{29B19459-1A2F-4B57-998F-1108B84BEE8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581"/>
              <a:ext cx="86" cy="123"/>
            </a:xfrm>
            <a:custGeom>
              <a:avLst/>
              <a:gdLst>
                <a:gd name="T0" fmla="*/ 51 w 175"/>
                <a:gd name="T1" fmla="*/ 53 h 250"/>
                <a:gd name="T2" fmla="*/ 67 w 175"/>
                <a:gd name="T3" fmla="*/ 46 h 250"/>
                <a:gd name="T4" fmla="*/ 82 w 175"/>
                <a:gd name="T5" fmla="*/ 40 h 250"/>
                <a:gd name="T6" fmla="*/ 98 w 175"/>
                <a:gd name="T7" fmla="*/ 34 h 250"/>
                <a:gd name="T8" fmla="*/ 113 w 175"/>
                <a:gd name="T9" fmla="*/ 27 h 250"/>
                <a:gd name="T10" fmla="*/ 129 w 175"/>
                <a:gd name="T11" fmla="*/ 20 h 250"/>
                <a:gd name="T12" fmla="*/ 144 w 175"/>
                <a:gd name="T13" fmla="*/ 13 h 250"/>
                <a:gd name="T14" fmla="*/ 161 w 175"/>
                <a:gd name="T15" fmla="*/ 7 h 250"/>
                <a:gd name="T16" fmla="*/ 175 w 175"/>
                <a:gd name="T17" fmla="*/ 0 h 250"/>
                <a:gd name="T18" fmla="*/ 175 w 175"/>
                <a:gd name="T19" fmla="*/ 32 h 250"/>
                <a:gd name="T20" fmla="*/ 175 w 175"/>
                <a:gd name="T21" fmla="*/ 62 h 250"/>
                <a:gd name="T22" fmla="*/ 175 w 175"/>
                <a:gd name="T23" fmla="*/ 90 h 250"/>
                <a:gd name="T24" fmla="*/ 171 w 175"/>
                <a:gd name="T25" fmla="*/ 114 h 250"/>
                <a:gd name="T26" fmla="*/ 164 w 175"/>
                <a:gd name="T27" fmla="*/ 137 h 250"/>
                <a:gd name="T28" fmla="*/ 151 w 175"/>
                <a:gd name="T29" fmla="*/ 160 h 250"/>
                <a:gd name="T30" fmla="*/ 133 w 175"/>
                <a:gd name="T31" fmla="*/ 181 h 250"/>
                <a:gd name="T32" fmla="*/ 108 w 175"/>
                <a:gd name="T33" fmla="*/ 203 h 250"/>
                <a:gd name="T34" fmla="*/ 94 w 175"/>
                <a:gd name="T35" fmla="*/ 208 h 250"/>
                <a:gd name="T36" fmla="*/ 81 w 175"/>
                <a:gd name="T37" fmla="*/ 214 h 250"/>
                <a:gd name="T38" fmla="*/ 67 w 175"/>
                <a:gd name="T39" fmla="*/ 220 h 250"/>
                <a:gd name="T40" fmla="*/ 53 w 175"/>
                <a:gd name="T41" fmla="*/ 226 h 250"/>
                <a:gd name="T42" fmla="*/ 40 w 175"/>
                <a:gd name="T43" fmla="*/ 232 h 250"/>
                <a:gd name="T44" fmla="*/ 27 w 175"/>
                <a:gd name="T45" fmla="*/ 238 h 250"/>
                <a:gd name="T46" fmla="*/ 13 w 175"/>
                <a:gd name="T47" fmla="*/ 244 h 250"/>
                <a:gd name="T48" fmla="*/ 0 w 175"/>
                <a:gd name="T49" fmla="*/ 250 h 250"/>
                <a:gd name="T50" fmla="*/ 16 w 175"/>
                <a:gd name="T51" fmla="*/ 222 h 250"/>
                <a:gd name="T52" fmla="*/ 29 w 175"/>
                <a:gd name="T53" fmla="*/ 196 h 250"/>
                <a:gd name="T54" fmla="*/ 40 w 175"/>
                <a:gd name="T55" fmla="*/ 170 h 250"/>
                <a:gd name="T56" fmla="*/ 48 w 175"/>
                <a:gd name="T57" fmla="*/ 146 h 250"/>
                <a:gd name="T58" fmla="*/ 52 w 175"/>
                <a:gd name="T59" fmla="*/ 122 h 250"/>
                <a:gd name="T60" fmla="*/ 55 w 175"/>
                <a:gd name="T61" fmla="*/ 99 h 250"/>
                <a:gd name="T62" fmla="*/ 55 w 175"/>
                <a:gd name="T63" fmla="*/ 76 h 250"/>
                <a:gd name="T64" fmla="*/ 51 w 175"/>
                <a:gd name="T65" fmla="*/ 5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250">
                  <a:moveTo>
                    <a:pt x="51" y="53"/>
                  </a:moveTo>
                  <a:lnTo>
                    <a:pt x="67" y="46"/>
                  </a:lnTo>
                  <a:lnTo>
                    <a:pt x="82" y="40"/>
                  </a:lnTo>
                  <a:lnTo>
                    <a:pt x="98" y="34"/>
                  </a:lnTo>
                  <a:lnTo>
                    <a:pt x="113" y="27"/>
                  </a:lnTo>
                  <a:lnTo>
                    <a:pt x="129" y="20"/>
                  </a:lnTo>
                  <a:lnTo>
                    <a:pt x="144" y="13"/>
                  </a:lnTo>
                  <a:lnTo>
                    <a:pt x="161" y="7"/>
                  </a:lnTo>
                  <a:lnTo>
                    <a:pt x="175" y="0"/>
                  </a:lnTo>
                  <a:lnTo>
                    <a:pt x="175" y="32"/>
                  </a:lnTo>
                  <a:lnTo>
                    <a:pt x="175" y="62"/>
                  </a:lnTo>
                  <a:lnTo>
                    <a:pt x="175" y="90"/>
                  </a:lnTo>
                  <a:lnTo>
                    <a:pt x="171" y="114"/>
                  </a:lnTo>
                  <a:lnTo>
                    <a:pt x="164" y="137"/>
                  </a:lnTo>
                  <a:lnTo>
                    <a:pt x="151" y="160"/>
                  </a:lnTo>
                  <a:lnTo>
                    <a:pt x="133" y="181"/>
                  </a:lnTo>
                  <a:lnTo>
                    <a:pt x="108" y="203"/>
                  </a:lnTo>
                  <a:lnTo>
                    <a:pt x="94" y="208"/>
                  </a:lnTo>
                  <a:lnTo>
                    <a:pt x="81" y="214"/>
                  </a:lnTo>
                  <a:lnTo>
                    <a:pt x="67" y="220"/>
                  </a:lnTo>
                  <a:lnTo>
                    <a:pt x="53" y="226"/>
                  </a:lnTo>
                  <a:lnTo>
                    <a:pt x="40" y="232"/>
                  </a:lnTo>
                  <a:lnTo>
                    <a:pt x="27" y="238"/>
                  </a:lnTo>
                  <a:lnTo>
                    <a:pt x="13" y="244"/>
                  </a:lnTo>
                  <a:lnTo>
                    <a:pt x="0" y="250"/>
                  </a:lnTo>
                  <a:lnTo>
                    <a:pt x="16" y="222"/>
                  </a:lnTo>
                  <a:lnTo>
                    <a:pt x="29" y="196"/>
                  </a:lnTo>
                  <a:lnTo>
                    <a:pt x="40" y="170"/>
                  </a:lnTo>
                  <a:lnTo>
                    <a:pt x="48" y="146"/>
                  </a:lnTo>
                  <a:lnTo>
                    <a:pt x="52" y="122"/>
                  </a:lnTo>
                  <a:lnTo>
                    <a:pt x="55" y="99"/>
                  </a:lnTo>
                  <a:lnTo>
                    <a:pt x="55" y="76"/>
                  </a:lnTo>
                  <a:lnTo>
                    <a:pt x="51" y="5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1" name="Freeform 1321">
              <a:extLst>
                <a:ext uri="{FF2B5EF4-FFF2-40B4-BE49-F238E27FC236}">
                  <a16:creationId xmlns:a16="http://schemas.microsoft.com/office/drawing/2014/main" id="{020298D8-8A1C-4C56-AC2C-D54695C00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4" y="2581"/>
              <a:ext cx="83" cy="120"/>
            </a:xfrm>
            <a:custGeom>
              <a:avLst/>
              <a:gdLst>
                <a:gd name="T0" fmla="*/ 53 w 164"/>
                <a:gd name="T1" fmla="*/ 49 h 244"/>
                <a:gd name="T2" fmla="*/ 67 w 164"/>
                <a:gd name="T3" fmla="*/ 43 h 244"/>
                <a:gd name="T4" fmla="*/ 80 w 164"/>
                <a:gd name="T5" fmla="*/ 36 h 244"/>
                <a:gd name="T6" fmla="*/ 94 w 164"/>
                <a:gd name="T7" fmla="*/ 30 h 244"/>
                <a:gd name="T8" fmla="*/ 109 w 164"/>
                <a:gd name="T9" fmla="*/ 24 h 244"/>
                <a:gd name="T10" fmla="*/ 123 w 164"/>
                <a:gd name="T11" fmla="*/ 19 h 244"/>
                <a:gd name="T12" fmla="*/ 137 w 164"/>
                <a:gd name="T13" fmla="*/ 12 h 244"/>
                <a:gd name="T14" fmla="*/ 151 w 164"/>
                <a:gd name="T15" fmla="*/ 6 h 244"/>
                <a:gd name="T16" fmla="*/ 164 w 164"/>
                <a:gd name="T17" fmla="*/ 0 h 244"/>
                <a:gd name="T18" fmla="*/ 164 w 164"/>
                <a:gd name="T19" fmla="*/ 32 h 244"/>
                <a:gd name="T20" fmla="*/ 164 w 164"/>
                <a:gd name="T21" fmla="*/ 62 h 244"/>
                <a:gd name="T22" fmla="*/ 164 w 164"/>
                <a:gd name="T23" fmla="*/ 90 h 244"/>
                <a:gd name="T24" fmla="*/ 160 w 164"/>
                <a:gd name="T25" fmla="*/ 114 h 244"/>
                <a:gd name="T26" fmla="*/ 153 w 164"/>
                <a:gd name="T27" fmla="*/ 137 h 244"/>
                <a:gd name="T28" fmla="*/ 140 w 164"/>
                <a:gd name="T29" fmla="*/ 160 h 244"/>
                <a:gd name="T30" fmla="*/ 122 w 164"/>
                <a:gd name="T31" fmla="*/ 181 h 244"/>
                <a:gd name="T32" fmla="*/ 97 w 164"/>
                <a:gd name="T33" fmla="*/ 203 h 244"/>
                <a:gd name="T34" fmla="*/ 85 w 164"/>
                <a:gd name="T35" fmla="*/ 207 h 244"/>
                <a:gd name="T36" fmla="*/ 72 w 164"/>
                <a:gd name="T37" fmla="*/ 213 h 244"/>
                <a:gd name="T38" fmla="*/ 61 w 164"/>
                <a:gd name="T39" fmla="*/ 218 h 244"/>
                <a:gd name="T40" fmla="*/ 48 w 164"/>
                <a:gd name="T41" fmla="*/ 223 h 244"/>
                <a:gd name="T42" fmla="*/ 37 w 164"/>
                <a:gd name="T43" fmla="*/ 228 h 244"/>
                <a:gd name="T44" fmla="*/ 24 w 164"/>
                <a:gd name="T45" fmla="*/ 234 h 244"/>
                <a:gd name="T46" fmla="*/ 12 w 164"/>
                <a:gd name="T47" fmla="*/ 238 h 244"/>
                <a:gd name="T48" fmla="*/ 0 w 164"/>
                <a:gd name="T49" fmla="*/ 244 h 244"/>
                <a:gd name="T50" fmla="*/ 16 w 164"/>
                <a:gd name="T51" fmla="*/ 216 h 244"/>
                <a:gd name="T52" fmla="*/ 30 w 164"/>
                <a:gd name="T53" fmla="*/ 190 h 244"/>
                <a:gd name="T54" fmla="*/ 41 w 164"/>
                <a:gd name="T55" fmla="*/ 165 h 244"/>
                <a:gd name="T56" fmla="*/ 49 w 164"/>
                <a:gd name="T57" fmla="*/ 140 h 244"/>
                <a:gd name="T58" fmla="*/ 54 w 164"/>
                <a:gd name="T59" fmla="*/ 116 h 244"/>
                <a:gd name="T60" fmla="*/ 56 w 164"/>
                <a:gd name="T61" fmla="*/ 93 h 244"/>
                <a:gd name="T62" fmla="*/ 56 w 164"/>
                <a:gd name="T63" fmla="*/ 72 h 244"/>
                <a:gd name="T64" fmla="*/ 53 w 164"/>
                <a:gd name="T65" fmla="*/ 49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4" h="244">
                  <a:moveTo>
                    <a:pt x="53" y="49"/>
                  </a:moveTo>
                  <a:lnTo>
                    <a:pt x="67" y="43"/>
                  </a:lnTo>
                  <a:lnTo>
                    <a:pt x="80" y="36"/>
                  </a:lnTo>
                  <a:lnTo>
                    <a:pt x="94" y="30"/>
                  </a:lnTo>
                  <a:lnTo>
                    <a:pt x="109" y="24"/>
                  </a:lnTo>
                  <a:lnTo>
                    <a:pt x="123" y="19"/>
                  </a:lnTo>
                  <a:lnTo>
                    <a:pt x="137" y="12"/>
                  </a:lnTo>
                  <a:lnTo>
                    <a:pt x="151" y="6"/>
                  </a:lnTo>
                  <a:lnTo>
                    <a:pt x="164" y="0"/>
                  </a:lnTo>
                  <a:lnTo>
                    <a:pt x="164" y="32"/>
                  </a:lnTo>
                  <a:lnTo>
                    <a:pt x="164" y="62"/>
                  </a:lnTo>
                  <a:lnTo>
                    <a:pt x="164" y="90"/>
                  </a:lnTo>
                  <a:lnTo>
                    <a:pt x="160" y="114"/>
                  </a:lnTo>
                  <a:lnTo>
                    <a:pt x="153" y="137"/>
                  </a:lnTo>
                  <a:lnTo>
                    <a:pt x="140" y="160"/>
                  </a:lnTo>
                  <a:lnTo>
                    <a:pt x="122" y="181"/>
                  </a:lnTo>
                  <a:lnTo>
                    <a:pt x="97" y="203"/>
                  </a:lnTo>
                  <a:lnTo>
                    <a:pt x="85" y="207"/>
                  </a:lnTo>
                  <a:lnTo>
                    <a:pt x="72" y="213"/>
                  </a:lnTo>
                  <a:lnTo>
                    <a:pt x="61" y="218"/>
                  </a:lnTo>
                  <a:lnTo>
                    <a:pt x="48" y="223"/>
                  </a:lnTo>
                  <a:lnTo>
                    <a:pt x="37" y="228"/>
                  </a:lnTo>
                  <a:lnTo>
                    <a:pt x="24" y="234"/>
                  </a:lnTo>
                  <a:lnTo>
                    <a:pt x="12" y="238"/>
                  </a:lnTo>
                  <a:lnTo>
                    <a:pt x="0" y="244"/>
                  </a:lnTo>
                  <a:lnTo>
                    <a:pt x="16" y="216"/>
                  </a:lnTo>
                  <a:lnTo>
                    <a:pt x="30" y="190"/>
                  </a:lnTo>
                  <a:lnTo>
                    <a:pt x="41" y="165"/>
                  </a:lnTo>
                  <a:lnTo>
                    <a:pt x="49" y="140"/>
                  </a:lnTo>
                  <a:lnTo>
                    <a:pt x="54" y="116"/>
                  </a:lnTo>
                  <a:lnTo>
                    <a:pt x="56" y="93"/>
                  </a:lnTo>
                  <a:lnTo>
                    <a:pt x="56" y="72"/>
                  </a:lnTo>
                  <a:lnTo>
                    <a:pt x="53" y="4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2" name="Freeform 1322">
              <a:extLst>
                <a:ext uri="{FF2B5EF4-FFF2-40B4-BE49-F238E27FC236}">
                  <a16:creationId xmlns:a16="http://schemas.microsoft.com/office/drawing/2014/main" id="{B9476F53-1B3D-4D18-BD7B-02023948E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2" y="2581"/>
              <a:ext cx="75" cy="118"/>
            </a:xfrm>
            <a:custGeom>
              <a:avLst/>
              <a:gdLst>
                <a:gd name="T0" fmla="*/ 51 w 150"/>
                <a:gd name="T1" fmla="*/ 44 h 238"/>
                <a:gd name="T2" fmla="*/ 64 w 150"/>
                <a:gd name="T3" fmla="*/ 38 h 238"/>
                <a:gd name="T4" fmla="*/ 77 w 150"/>
                <a:gd name="T5" fmla="*/ 32 h 238"/>
                <a:gd name="T6" fmla="*/ 88 w 150"/>
                <a:gd name="T7" fmla="*/ 28 h 238"/>
                <a:gd name="T8" fmla="*/ 101 w 150"/>
                <a:gd name="T9" fmla="*/ 22 h 238"/>
                <a:gd name="T10" fmla="*/ 114 w 150"/>
                <a:gd name="T11" fmla="*/ 16 h 238"/>
                <a:gd name="T12" fmla="*/ 125 w 150"/>
                <a:gd name="T13" fmla="*/ 12 h 238"/>
                <a:gd name="T14" fmla="*/ 138 w 150"/>
                <a:gd name="T15" fmla="*/ 6 h 238"/>
                <a:gd name="T16" fmla="*/ 150 w 150"/>
                <a:gd name="T17" fmla="*/ 0 h 238"/>
                <a:gd name="T18" fmla="*/ 150 w 150"/>
                <a:gd name="T19" fmla="*/ 32 h 238"/>
                <a:gd name="T20" fmla="*/ 150 w 150"/>
                <a:gd name="T21" fmla="*/ 62 h 238"/>
                <a:gd name="T22" fmla="*/ 150 w 150"/>
                <a:gd name="T23" fmla="*/ 90 h 238"/>
                <a:gd name="T24" fmla="*/ 146 w 150"/>
                <a:gd name="T25" fmla="*/ 114 h 238"/>
                <a:gd name="T26" fmla="*/ 139 w 150"/>
                <a:gd name="T27" fmla="*/ 137 h 238"/>
                <a:gd name="T28" fmla="*/ 126 w 150"/>
                <a:gd name="T29" fmla="*/ 160 h 238"/>
                <a:gd name="T30" fmla="*/ 108 w 150"/>
                <a:gd name="T31" fmla="*/ 181 h 238"/>
                <a:gd name="T32" fmla="*/ 83 w 150"/>
                <a:gd name="T33" fmla="*/ 203 h 238"/>
                <a:gd name="T34" fmla="*/ 72 w 150"/>
                <a:gd name="T35" fmla="*/ 207 h 238"/>
                <a:gd name="T36" fmla="*/ 62 w 150"/>
                <a:gd name="T37" fmla="*/ 212 h 238"/>
                <a:gd name="T38" fmla="*/ 51 w 150"/>
                <a:gd name="T39" fmla="*/ 216 h 238"/>
                <a:gd name="T40" fmla="*/ 41 w 150"/>
                <a:gd name="T41" fmla="*/ 220 h 238"/>
                <a:gd name="T42" fmla="*/ 31 w 150"/>
                <a:gd name="T43" fmla="*/ 224 h 238"/>
                <a:gd name="T44" fmla="*/ 20 w 150"/>
                <a:gd name="T45" fmla="*/ 229 h 238"/>
                <a:gd name="T46" fmla="*/ 10 w 150"/>
                <a:gd name="T47" fmla="*/ 234 h 238"/>
                <a:gd name="T48" fmla="*/ 0 w 150"/>
                <a:gd name="T49" fmla="*/ 238 h 238"/>
                <a:gd name="T50" fmla="*/ 16 w 150"/>
                <a:gd name="T51" fmla="*/ 211 h 238"/>
                <a:gd name="T52" fmla="*/ 30 w 150"/>
                <a:gd name="T53" fmla="*/ 184 h 238"/>
                <a:gd name="T54" fmla="*/ 40 w 150"/>
                <a:gd name="T55" fmla="*/ 159 h 238"/>
                <a:gd name="T56" fmla="*/ 48 w 150"/>
                <a:gd name="T57" fmla="*/ 135 h 238"/>
                <a:gd name="T58" fmla="*/ 53 w 150"/>
                <a:gd name="T59" fmla="*/ 112 h 238"/>
                <a:gd name="T60" fmla="*/ 55 w 150"/>
                <a:gd name="T61" fmla="*/ 89 h 238"/>
                <a:gd name="T62" fmla="*/ 55 w 150"/>
                <a:gd name="T63" fmla="*/ 66 h 238"/>
                <a:gd name="T64" fmla="*/ 51 w 150"/>
                <a:gd name="T65" fmla="*/ 44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" h="238">
                  <a:moveTo>
                    <a:pt x="51" y="44"/>
                  </a:moveTo>
                  <a:lnTo>
                    <a:pt x="64" y="38"/>
                  </a:lnTo>
                  <a:lnTo>
                    <a:pt x="77" y="32"/>
                  </a:lnTo>
                  <a:lnTo>
                    <a:pt x="88" y="28"/>
                  </a:lnTo>
                  <a:lnTo>
                    <a:pt x="101" y="22"/>
                  </a:lnTo>
                  <a:lnTo>
                    <a:pt x="114" y="16"/>
                  </a:lnTo>
                  <a:lnTo>
                    <a:pt x="125" y="12"/>
                  </a:lnTo>
                  <a:lnTo>
                    <a:pt x="138" y="6"/>
                  </a:lnTo>
                  <a:lnTo>
                    <a:pt x="150" y="0"/>
                  </a:lnTo>
                  <a:lnTo>
                    <a:pt x="150" y="32"/>
                  </a:lnTo>
                  <a:lnTo>
                    <a:pt x="150" y="62"/>
                  </a:lnTo>
                  <a:lnTo>
                    <a:pt x="150" y="90"/>
                  </a:lnTo>
                  <a:lnTo>
                    <a:pt x="146" y="114"/>
                  </a:lnTo>
                  <a:lnTo>
                    <a:pt x="139" y="137"/>
                  </a:lnTo>
                  <a:lnTo>
                    <a:pt x="126" y="160"/>
                  </a:lnTo>
                  <a:lnTo>
                    <a:pt x="108" y="181"/>
                  </a:lnTo>
                  <a:lnTo>
                    <a:pt x="83" y="203"/>
                  </a:lnTo>
                  <a:lnTo>
                    <a:pt x="72" y="207"/>
                  </a:lnTo>
                  <a:lnTo>
                    <a:pt x="62" y="212"/>
                  </a:lnTo>
                  <a:lnTo>
                    <a:pt x="51" y="216"/>
                  </a:lnTo>
                  <a:lnTo>
                    <a:pt x="41" y="220"/>
                  </a:lnTo>
                  <a:lnTo>
                    <a:pt x="31" y="224"/>
                  </a:lnTo>
                  <a:lnTo>
                    <a:pt x="20" y="229"/>
                  </a:lnTo>
                  <a:lnTo>
                    <a:pt x="10" y="234"/>
                  </a:lnTo>
                  <a:lnTo>
                    <a:pt x="0" y="238"/>
                  </a:lnTo>
                  <a:lnTo>
                    <a:pt x="16" y="211"/>
                  </a:lnTo>
                  <a:lnTo>
                    <a:pt x="30" y="184"/>
                  </a:lnTo>
                  <a:lnTo>
                    <a:pt x="40" y="159"/>
                  </a:lnTo>
                  <a:lnTo>
                    <a:pt x="48" y="135"/>
                  </a:lnTo>
                  <a:lnTo>
                    <a:pt x="53" y="112"/>
                  </a:lnTo>
                  <a:lnTo>
                    <a:pt x="55" y="89"/>
                  </a:lnTo>
                  <a:lnTo>
                    <a:pt x="55" y="66"/>
                  </a:lnTo>
                  <a:lnTo>
                    <a:pt x="51" y="4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3" name="Freeform 1323">
              <a:extLst>
                <a:ext uri="{FF2B5EF4-FFF2-40B4-BE49-F238E27FC236}">
                  <a16:creationId xmlns:a16="http://schemas.microsoft.com/office/drawing/2014/main" id="{F0A42CC9-0847-4EC9-88F7-E02FB8478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8" y="2581"/>
              <a:ext cx="69" cy="114"/>
            </a:xfrm>
            <a:custGeom>
              <a:avLst/>
              <a:gdLst>
                <a:gd name="T0" fmla="*/ 53 w 139"/>
                <a:gd name="T1" fmla="*/ 39 h 232"/>
                <a:gd name="T2" fmla="*/ 63 w 139"/>
                <a:gd name="T3" fmla="*/ 35 h 232"/>
                <a:gd name="T4" fmla="*/ 75 w 139"/>
                <a:gd name="T5" fmla="*/ 30 h 232"/>
                <a:gd name="T6" fmla="*/ 85 w 139"/>
                <a:gd name="T7" fmla="*/ 24 h 232"/>
                <a:gd name="T8" fmla="*/ 97 w 139"/>
                <a:gd name="T9" fmla="*/ 20 h 232"/>
                <a:gd name="T10" fmla="*/ 107 w 139"/>
                <a:gd name="T11" fmla="*/ 15 h 232"/>
                <a:gd name="T12" fmla="*/ 118 w 139"/>
                <a:gd name="T13" fmla="*/ 9 h 232"/>
                <a:gd name="T14" fmla="*/ 129 w 139"/>
                <a:gd name="T15" fmla="*/ 5 h 232"/>
                <a:gd name="T16" fmla="*/ 139 w 139"/>
                <a:gd name="T17" fmla="*/ 0 h 232"/>
                <a:gd name="T18" fmla="*/ 139 w 139"/>
                <a:gd name="T19" fmla="*/ 32 h 232"/>
                <a:gd name="T20" fmla="*/ 139 w 139"/>
                <a:gd name="T21" fmla="*/ 62 h 232"/>
                <a:gd name="T22" fmla="*/ 139 w 139"/>
                <a:gd name="T23" fmla="*/ 90 h 232"/>
                <a:gd name="T24" fmla="*/ 135 w 139"/>
                <a:gd name="T25" fmla="*/ 114 h 232"/>
                <a:gd name="T26" fmla="*/ 128 w 139"/>
                <a:gd name="T27" fmla="*/ 137 h 232"/>
                <a:gd name="T28" fmla="*/ 115 w 139"/>
                <a:gd name="T29" fmla="*/ 160 h 232"/>
                <a:gd name="T30" fmla="*/ 97 w 139"/>
                <a:gd name="T31" fmla="*/ 181 h 232"/>
                <a:gd name="T32" fmla="*/ 72 w 139"/>
                <a:gd name="T33" fmla="*/ 203 h 232"/>
                <a:gd name="T34" fmla="*/ 62 w 139"/>
                <a:gd name="T35" fmla="*/ 206 h 232"/>
                <a:gd name="T36" fmla="*/ 54 w 139"/>
                <a:gd name="T37" fmla="*/ 211 h 232"/>
                <a:gd name="T38" fmla="*/ 45 w 139"/>
                <a:gd name="T39" fmla="*/ 214 h 232"/>
                <a:gd name="T40" fmla="*/ 36 w 139"/>
                <a:gd name="T41" fmla="*/ 218 h 232"/>
                <a:gd name="T42" fmla="*/ 28 w 139"/>
                <a:gd name="T43" fmla="*/ 221 h 232"/>
                <a:gd name="T44" fmla="*/ 19 w 139"/>
                <a:gd name="T45" fmla="*/ 224 h 232"/>
                <a:gd name="T46" fmla="*/ 9 w 139"/>
                <a:gd name="T47" fmla="*/ 229 h 232"/>
                <a:gd name="T48" fmla="*/ 0 w 139"/>
                <a:gd name="T49" fmla="*/ 232 h 232"/>
                <a:gd name="T50" fmla="*/ 16 w 139"/>
                <a:gd name="T51" fmla="*/ 205 h 232"/>
                <a:gd name="T52" fmla="*/ 30 w 139"/>
                <a:gd name="T53" fmla="*/ 178 h 232"/>
                <a:gd name="T54" fmla="*/ 42 w 139"/>
                <a:gd name="T55" fmla="*/ 154 h 232"/>
                <a:gd name="T56" fmla="*/ 50 w 139"/>
                <a:gd name="T57" fmla="*/ 130 h 232"/>
                <a:gd name="T58" fmla="*/ 54 w 139"/>
                <a:gd name="T59" fmla="*/ 107 h 232"/>
                <a:gd name="T60" fmla="*/ 57 w 139"/>
                <a:gd name="T61" fmla="*/ 84 h 232"/>
                <a:gd name="T62" fmla="*/ 57 w 139"/>
                <a:gd name="T63" fmla="*/ 61 h 232"/>
                <a:gd name="T64" fmla="*/ 53 w 139"/>
                <a:gd name="T65" fmla="*/ 39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" h="232">
                  <a:moveTo>
                    <a:pt x="53" y="39"/>
                  </a:moveTo>
                  <a:lnTo>
                    <a:pt x="63" y="35"/>
                  </a:lnTo>
                  <a:lnTo>
                    <a:pt x="75" y="30"/>
                  </a:lnTo>
                  <a:lnTo>
                    <a:pt x="85" y="24"/>
                  </a:lnTo>
                  <a:lnTo>
                    <a:pt x="97" y="20"/>
                  </a:lnTo>
                  <a:lnTo>
                    <a:pt x="107" y="15"/>
                  </a:lnTo>
                  <a:lnTo>
                    <a:pt x="118" y="9"/>
                  </a:lnTo>
                  <a:lnTo>
                    <a:pt x="129" y="5"/>
                  </a:lnTo>
                  <a:lnTo>
                    <a:pt x="139" y="0"/>
                  </a:lnTo>
                  <a:lnTo>
                    <a:pt x="139" y="32"/>
                  </a:lnTo>
                  <a:lnTo>
                    <a:pt x="139" y="62"/>
                  </a:lnTo>
                  <a:lnTo>
                    <a:pt x="139" y="90"/>
                  </a:lnTo>
                  <a:lnTo>
                    <a:pt x="135" y="114"/>
                  </a:lnTo>
                  <a:lnTo>
                    <a:pt x="128" y="137"/>
                  </a:lnTo>
                  <a:lnTo>
                    <a:pt x="115" y="160"/>
                  </a:lnTo>
                  <a:lnTo>
                    <a:pt x="97" y="181"/>
                  </a:lnTo>
                  <a:lnTo>
                    <a:pt x="72" y="203"/>
                  </a:lnTo>
                  <a:lnTo>
                    <a:pt x="62" y="206"/>
                  </a:lnTo>
                  <a:lnTo>
                    <a:pt x="54" y="211"/>
                  </a:lnTo>
                  <a:lnTo>
                    <a:pt x="45" y="214"/>
                  </a:lnTo>
                  <a:lnTo>
                    <a:pt x="36" y="218"/>
                  </a:lnTo>
                  <a:lnTo>
                    <a:pt x="28" y="221"/>
                  </a:lnTo>
                  <a:lnTo>
                    <a:pt x="19" y="224"/>
                  </a:lnTo>
                  <a:lnTo>
                    <a:pt x="9" y="229"/>
                  </a:lnTo>
                  <a:lnTo>
                    <a:pt x="0" y="232"/>
                  </a:lnTo>
                  <a:lnTo>
                    <a:pt x="16" y="205"/>
                  </a:lnTo>
                  <a:lnTo>
                    <a:pt x="30" y="178"/>
                  </a:lnTo>
                  <a:lnTo>
                    <a:pt x="42" y="154"/>
                  </a:lnTo>
                  <a:lnTo>
                    <a:pt x="50" y="130"/>
                  </a:lnTo>
                  <a:lnTo>
                    <a:pt x="54" y="107"/>
                  </a:lnTo>
                  <a:lnTo>
                    <a:pt x="57" y="84"/>
                  </a:lnTo>
                  <a:lnTo>
                    <a:pt x="57" y="61"/>
                  </a:lnTo>
                  <a:lnTo>
                    <a:pt x="53" y="3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4" name="Freeform 1324">
              <a:extLst>
                <a:ext uri="{FF2B5EF4-FFF2-40B4-BE49-F238E27FC236}">
                  <a16:creationId xmlns:a16="http://schemas.microsoft.com/office/drawing/2014/main" id="{B6D41567-53DC-448B-994F-B58B6BEB2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4" y="2581"/>
              <a:ext cx="63" cy="112"/>
            </a:xfrm>
            <a:custGeom>
              <a:avLst/>
              <a:gdLst>
                <a:gd name="T0" fmla="*/ 53 w 126"/>
                <a:gd name="T1" fmla="*/ 35 h 226"/>
                <a:gd name="T2" fmla="*/ 62 w 126"/>
                <a:gd name="T3" fmla="*/ 30 h 226"/>
                <a:gd name="T4" fmla="*/ 71 w 126"/>
                <a:gd name="T5" fmla="*/ 26 h 226"/>
                <a:gd name="T6" fmla="*/ 80 w 126"/>
                <a:gd name="T7" fmla="*/ 22 h 226"/>
                <a:gd name="T8" fmla="*/ 90 w 126"/>
                <a:gd name="T9" fmla="*/ 17 h 226"/>
                <a:gd name="T10" fmla="*/ 99 w 126"/>
                <a:gd name="T11" fmla="*/ 13 h 226"/>
                <a:gd name="T12" fmla="*/ 108 w 126"/>
                <a:gd name="T13" fmla="*/ 8 h 226"/>
                <a:gd name="T14" fmla="*/ 117 w 126"/>
                <a:gd name="T15" fmla="*/ 5 h 226"/>
                <a:gd name="T16" fmla="*/ 126 w 126"/>
                <a:gd name="T17" fmla="*/ 0 h 226"/>
                <a:gd name="T18" fmla="*/ 126 w 126"/>
                <a:gd name="T19" fmla="*/ 32 h 226"/>
                <a:gd name="T20" fmla="*/ 126 w 126"/>
                <a:gd name="T21" fmla="*/ 62 h 226"/>
                <a:gd name="T22" fmla="*/ 126 w 126"/>
                <a:gd name="T23" fmla="*/ 90 h 226"/>
                <a:gd name="T24" fmla="*/ 122 w 126"/>
                <a:gd name="T25" fmla="*/ 114 h 226"/>
                <a:gd name="T26" fmla="*/ 115 w 126"/>
                <a:gd name="T27" fmla="*/ 137 h 226"/>
                <a:gd name="T28" fmla="*/ 102 w 126"/>
                <a:gd name="T29" fmla="*/ 160 h 226"/>
                <a:gd name="T30" fmla="*/ 84 w 126"/>
                <a:gd name="T31" fmla="*/ 181 h 226"/>
                <a:gd name="T32" fmla="*/ 59 w 126"/>
                <a:gd name="T33" fmla="*/ 203 h 226"/>
                <a:gd name="T34" fmla="*/ 52 w 126"/>
                <a:gd name="T35" fmla="*/ 206 h 226"/>
                <a:gd name="T36" fmla="*/ 44 w 126"/>
                <a:gd name="T37" fmla="*/ 208 h 226"/>
                <a:gd name="T38" fmla="*/ 37 w 126"/>
                <a:gd name="T39" fmla="*/ 212 h 226"/>
                <a:gd name="T40" fmla="*/ 30 w 126"/>
                <a:gd name="T41" fmla="*/ 214 h 226"/>
                <a:gd name="T42" fmla="*/ 22 w 126"/>
                <a:gd name="T43" fmla="*/ 218 h 226"/>
                <a:gd name="T44" fmla="*/ 15 w 126"/>
                <a:gd name="T45" fmla="*/ 220 h 226"/>
                <a:gd name="T46" fmla="*/ 7 w 126"/>
                <a:gd name="T47" fmla="*/ 223 h 226"/>
                <a:gd name="T48" fmla="*/ 0 w 126"/>
                <a:gd name="T49" fmla="*/ 226 h 226"/>
                <a:gd name="T50" fmla="*/ 16 w 126"/>
                <a:gd name="T51" fmla="*/ 198 h 226"/>
                <a:gd name="T52" fmla="*/ 30 w 126"/>
                <a:gd name="T53" fmla="*/ 173 h 226"/>
                <a:gd name="T54" fmla="*/ 41 w 126"/>
                <a:gd name="T55" fmla="*/ 149 h 226"/>
                <a:gd name="T56" fmla="*/ 49 w 126"/>
                <a:gd name="T57" fmla="*/ 124 h 226"/>
                <a:gd name="T58" fmla="*/ 54 w 126"/>
                <a:gd name="T59" fmla="*/ 101 h 226"/>
                <a:gd name="T60" fmla="*/ 56 w 126"/>
                <a:gd name="T61" fmla="*/ 80 h 226"/>
                <a:gd name="T62" fmla="*/ 56 w 126"/>
                <a:gd name="T63" fmla="*/ 57 h 226"/>
                <a:gd name="T64" fmla="*/ 53 w 126"/>
                <a:gd name="T65" fmla="*/ 35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6" h="226">
                  <a:moveTo>
                    <a:pt x="53" y="35"/>
                  </a:moveTo>
                  <a:lnTo>
                    <a:pt x="62" y="30"/>
                  </a:lnTo>
                  <a:lnTo>
                    <a:pt x="71" y="26"/>
                  </a:lnTo>
                  <a:lnTo>
                    <a:pt x="80" y="22"/>
                  </a:lnTo>
                  <a:lnTo>
                    <a:pt x="90" y="17"/>
                  </a:lnTo>
                  <a:lnTo>
                    <a:pt x="99" y="13"/>
                  </a:lnTo>
                  <a:lnTo>
                    <a:pt x="108" y="8"/>
                  </a:lnTo>
                  <a:lnTo>
                    <a:pt x="117" y="5"/>
                  </a:lnTo>
                  <a:lnTo>
                    <a:pt x="126" y="0"/>
                  </a:lnTo>
                  <a:lnTo>
                    <a:pt x="126" y="32"/>
                  </a:lnTo>
                  <a:lnTo>
                    <a:pt x="126" y="62"/>
                  </a:lnTo>
                  <a:lnTo>
                    <a:pt x="126" y="90"/>
                  </a:lnTo>
                  <a:lnTo>
                    <a:pt x="122" y="114"/>
                  </a:lnTo>
                  <a:lnTo>
                    <a:pt x="115" y="137"/>
                  </a:lnTo>
                  <a:lnTo>
                    <a:pt x="102" y="160"/>
                  </a:lnTo>
                  <a:lnTo>
                    <a:pt x="84" y="181"/>
                  </a:lnTo>
                  <a:lnTo>
                    <a:pt x="59" y="203"/>
                  </a:lnTo>
                  <a:lnTo>
                    <a:pt x="52" y="206"/>
                  </a:lnTo>
                  <a:lnTo>
                    <a:pt x="44" y="208"/>
                  </a:lnTo>
                  <a:lnTo>
                    <a:pt x="37" y="212"/>
                  </a:lnTo>
                  <a:lnTo>
                    <a:pt x="30" y="214"/>
                  </a:lnTo>
                  <a:lnTo>
                    <a:pt x="22" y="218"/>
                  </a:lnTo>
                  <a:lnTo>
                    <a:pt x="15" y="220"/>
                  </a:lnTo>
                  <a:lnTo>
                    <a:pt x="7" y="223"/>
                  </a:lnTo>
                  <a:lnTo>
                    <a:pt x="0" y="226"/>
                  </a:lnTo>
                  <a:lnTo>
                    <a:pt x="16" y="198"/>
                  </a:lnTo>
                  <a:lnTo>
                    <a:pt x="30" y="173"/>
                  </a:lnTo>
                  <a:lnTo>
                    <a:pt x="41" y="149"/>
                  </a:lnTo>
                  <a:lnTo>
                    <a:pt x="49" y="124"/>
                  </a:lnTo>
                  <a:lnTo>
                    <a:pt x="54" y="101"/>
                  </a:lnTo>
                  <a:lnTo>
                    <a:pt x="56" y="80"/>
                  </a:lnTo>
                  <a:lnTo>
                    <a:pt x="56" y="57"/>
                  </a:lnTo>
                  <a:lnTo>
                    <a:pt x="53" y="3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5" name="Freeform 1325">
              <a:extLst>
                <a:ext uri="{FF2B5EF4-FFF2-40B4-BE49-F238E27FC236}">
                  <a16:creationId xmlns:a16="http://schemas.microsoft.com/office/drawing/2014/main" id="{1828284F-E588-4D10-BB2C-1187CBB47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581"/>
              <a:ext cx="57" cy="108"/>
            </a:xfrm>
            <a:custGeom>
              <a:avLst/>
              <a:gdLst>
                <a:gd name="T0" fmla="*/ 53 w 114"/>
                <a:gd name="T1" fmla="*/ 30 h 220"/>
                <a:gd name="T2" fmla="*/ 60 w 114"/>
                <a:gd name="T3" fmla="*/ 27 h 220"/>
                <a:gd name="T4" fmla="*/ 68 w 114"/>
                <a:gd name="T5" fmla="*/ 22 h 220"/>
                <a:gd name="T6" fmla="*/ 75 w 114"/>
                <a:gd name="T7" fmla="*/ 19 h 220"/>
                <a:gd name="T8" fmla="*/ 83 w 114"/>
                <a:gd name="T9" fmla="*/ 15 h 220"/>
                <a:gd name="T10" fmla="*/ 91 w 114"/>
                <a:gd name="T11" fmla="*/ 12 h 220"/>
                <a:gd name="T12" fmla="*/ 100 w 114"/>
                <a:gd name="T13" fmla="*/ 8 h 220"/>
                <a:gd name="T14" fmla="*/ 106 w 114"/>
                <a:gd name="T15" fmla="*/ 4 h 220"/>
                <a:gd name="T16" fmla="*/ 114 w 114"/>
                <a:gd name="T17" fmla="*/ 0 h 220"/>
                <a:gd name="T18" fmla="*/ 114 w 114"/>
                <a:gd name="T19" fmla="*/ 32 h 220"/>
                <a:gd name="T20" fmla="*/ 114 w 114"/>
                <a:gd name="T21" fmla="*/ 62 h 220"/>
                <a:gd name="T22" fmla="*/ 114 w 114"/>
                <a:gd name="T23" fmla="*/ 90 h 220"/>
                <a:gd name="T24" fmla="*/ 110 w 114"/>
                <a:gd name="T25" fmla="*/ 114 h 220"/>
                <a:gd name="T26" fmla="*/ 103 w 114"/>
                <a:gd name="T27" fmla="*/ 137 h 220"/>
                <a:gd name="T28" fmla="*/ 90 w 114"/>
                <a:gd name="T29" fmla="*/ 160 h 220"/>
                <a:gd name="T30" fmla="*/ 72 w 114"/>
                <a:gd name="T31" fmla="*/ 181 h 220"/>
                <a:gd name="T32" fmla="*/ 47 w 114"/>
                <a:gd name="T33" fmla="*/ 203 h 220"/>
                <a:gd name="T34" fmla="*/ 41 w 114"/>
                <a:gd name="T35" fmla="*/ 205 h 220"/>
                <a:gd name="T36" fmla="*/ 35 w 114"/>
                <a:gd name="T37" fmla="*/ 207 h 220"/>
                <a:gd name="T38" fmla="*/ 29 w 114"/>
                <a:gd name="T39" fmla="*/ 209 h 220"/>
                <a:gd name="T40" fmla="*/ 23 w 114"/>
                <a:gd name="T41" fmla="*/ 211 h 220"/>
                <a:gd name="T42" fmla="*/ 18 w 114"/>
                <a:gd name="T43" fmla="*/ 213 h 220"/>
                <a:gd name="T44" fmla="*/ 12 w 114"/>
                <a:gd name="T45" fmla="*/ 215 h 220"/>
                <a:gd name="T46" fmla="*/ 6 w 114"/>
                <a:gd name="T47" fmla="*/ 218 h 220"/>
                <a:gd name="T48" fmla="*/ 0 w 114"/>
                <a:gd name="T49" fmla="*/ 220 h 220"/>
                <a:gd name="T50" fmla="*/ 17 w 114"/>
                <a:gd name="T51" fmla="*/ 192 h 220"/>
                <a:gd name="T52" fmla="*/ 30 w 114"/>
                <a:gd name="T53" fmla="*/ 167 h 220"/>
                <a:gd name="T54" fmla="*/ 42 w 114"/>
                <a:gd name="T55" fmla="*/ 143 h 220"/>
                <a:gd name="T56" fmla="*/ 50 w 114"/>
                <a:gd name="T57" fmla="*/ 120 h 220"/>
                <a:gd name="T58" fmla="*/ 55 w 114"/>
                <a:gd name="T59" fmla="*/ 97 h 220"/>
                <a:gd name="T60" fmla="*/ 57 w 114"/>
                <a:gd name="T61" fmla="*/ 75 h 220"/>
                <a:gd name="T62" fmla="*/ 57 w 114"/>
                <a:gd name="T63" fmla="*/ 52 h 220"/>
                <a:gd name="T64" fmla="*/ 53 w 114"/>
                <a:gd name="T65" fmla="*/ 3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20">
                  <a:moveTo>
                    <a:pt x="53" y="30"/>
                  </a:moveTo>
                  <a:lnTo>
                    <a:pt x="60" y="27"/>
                  </a:lnTo>
                  <a:lnTo>
                    <a:pt x="68" y="22"/>
                  </a:lnTo>
                  <a:lnTo>
                    <a:pt x="75" y="19"/>
                  </a:lnTo>
                  <a:lnTo>
                    <a:pt x="83" y="15"/>
                  </a:lnTo>
                  <a:lnTo>
                    <a:pt x="91" y="12"/>
                  </a:lnTo>
                  <a:lnTo>
                    <a:pt x="100" y="8"/>
                  </a:lnTo>
                  <a:lnTo>
                    <a:pt x="106" y="4"/>
                  </a:lnTo>
                  <a:lnTo>
                    <a:pt x="114" y="0"/>
                  </a:lnTo>
                  <a:lnTo>
                    <a:pt x="114" y="32"/>
                  </a:lnTo>
                  <a:lnTo>
                    <a:pt x="114" y="62"/>
                  </a:lnTo>
                  <a:lnTo>
                    <a:pt x="114" y="90"/>
                  </a:lnTo>
                  <a:lnTo>
                    <a:pt x="110" y="114"/>
                  </a:lnTo>
                  <a:lnTo>
                    <a:pt x="103" y="137"/>
                  </a:lnTo>
                  <a:lnTo>
                    <a:pt x="90" y="160"/>
                  </a:lnTo>
                  <a:lnTo>
                    <a:pt x="72" y="181"/>
                  </a:lnTo>
                  <a:lnTo>
                    <a:pt x="47" y="203"/>
                  </a:lnTo>
                  <a:lnTo>
                    <a:pt x="41" y="205"/>
                  </a:lnTo>
                  <a:lnTo>
                    <a:pt x="35" y="207"/>
                  </a:lnTo>
                  <a:lnTo>
                    <a:pt x="29" y="209"/>
                  </a:lnTo>
                  <a:lnTo>
                    <a:pt x="23" y="211"/>
                  </a:lnTo>
                  <a:lnTo>
                    <a:pt x="18" y="213"/>
                  </a:lnTo>
                  <a:lnTo>
                    <a:pt x="12" y="215"/>
                  </a:lnTo>
                  <a:lnTo>
                    <a:pt x="6" y="218"/>
                  </a:lnTo>
                  <a:lnTo>
                    <a:pt x="0" y="220"/>
                  </a:lnTo>
                  <a:lnTo>
                    <a:pt x="17" y="192"/>
                  </a:lnTo>
                  <a:lnTo>
                    <a:pt x="30" y="167"/>
                  </a:lnTo>
                  <a:lnTo>
                    <a:pt x="42" y="143"/>
                  </a:lnTo>
                  <a:lnTo>
                    <a:pt x="50" y="120"/>
                  </a:lnTo>
                  <a:lnTo>
                    <a:pt x="55" y="97"/>
                  </a:lnTo>
                  <a:lnTo>
                    <a:pt x="57" y="75"/>
                  </a:lnTo>
                  <a:lnTo>
                    <a:pt x="57" y="52"/>
                  </a:lnTo>
                  <a:lnTo>
                    <a:pt x="53" y="3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6" name="Freeform 1326">
              <a:extLst>
                <a:ext uri="{FF2B5EF4-FFF2-40B4-BE49-F238E27FC236}">
                  <a16:creationId xmlns:a16="http://schemas.microsoft.com/office/drawing/2014/main" id="{4ACCC564-4F8C-436F-A0CC-70174B474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6" y="2581"/>
              <a:ext cx="51" cy="106"/>
            </a:xfrm>
            <a:custGeom>
              <a:avLst/>
              <a:gdLst>
                <a:gd name="T0" fmla="*/ 53 w 101"/>
                <a:gd name="T1" fmla="*/ 26 h 214"/>
                <a:gd name="T2" fmla="*/ 101 w 101"/>
                <a:gd name="T3" fmla="*/ 0 h 214"/>
                <a:gd name="T4" fmla="*/ 101 w 101"/>
                <a:gd name="T5" fmla="*/ 32 h 214"/>
                <a:gd name="T6" fmla="*/ 101 w 101"/>
                <a:gd name="T7" fmla="*/ 62 h 214"/>
                <a:gd name="T8" fmla="*/ 101 w 101"/>
                <a:gd name="T9" fmla="*/ 90 h 214"/>
                <a:gd name="T10" fmla="*/ 97 w 101"/>
                <a:gd name="T11" fmla="*/ 114 h 214"/>
                <a:gd name="T12" fmla="*/ 90 w 101"/>
                <a:gd name="T13" fmla="*/ 137 h 214"/>
                <a:gd name="T14" fmla="*/ 77 w 101"/>
                <a:gd name="T15" fmla="*/ 160 h 214"/>
                <a:gd name="T16" fmla="*/ 59 w 101"/>
                <a:gd name="T17" fmla="*/ 181 h 214"/>
                <a:gd name="T18" fmla="*/ 34 w 101"/>
                <a:gd name="T19" fmla="*/ 203 h 214"/>
                <a:gd name="T20" fmla="*/ 0 w 101"/>
                <a:gd name="T21" fmla="*/ 214 h 214"/>
                <a:gd name="T22" fmla="*/ 16 w 101"/>
                <a:gd name="T23" fmla="*/ 186 h 214"/>
                <a:gd name="T24" fmla="*/ 30 w 101"/>
                <a:gd name="T25" fmla="*/ 161 h 214"/>
                <a:gd name="T26" fmla="*/ 40 w 101"/>
                <a:gd name="T27" fmla="*/ 137 h 214"/>
                <a:gd name="T28" fmla="*/ 50 w 101"/>
                <a:gd name="T29" fmla="*/ 114 h 214"/>
                <a:gd name="T30" fmla="*/ 54 w 101"/>
                <a:gd name="T31" fmla="*/ 91 h 214"/>
                <a:gd name="T32" fmla="*/ 57 w 101"/>
                <a:gd name="T33" fmla="*/ 69 h 214"/>
                <a:gd name="T34" fmla="*/ 57 w 101"/>
                <a:gd name="T35" fmla="*/ 47 h 214"/>
                <a:gd name="T36" fmla="*/ 53 w 101"/>
                <a:gd name="T37" fmla="*/ 26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1" h="214">
                  <a:moveTo>
                    <a:pt x="53" y="26"/>
                  </a:moveTo>
                  <a:lnTo>
                    <a:pt x="101" y="0"/>
                  </a:lnTo>
                  <a:lnTo>
                    <a:pt x="101" y="32"/>
                  </a:lnTo>
                  <a:lnTo>
                    <a:pt x="101" y="62"/>
                  </a:lnTo>
                  <a:lnTo>
                    <a:pt x="101" y="90"/>
                  </a:lnTo>
                  <a:lnTo>
                    <a:pt x="97" y="114"/>
                  </a:lnTo>
                  <a:lnTo>
                    <a:pt x="90" y="137"/>
                  </a:lnTo>
                  <a:lnTo>
                    <a:pt x="77" y="160"/>
                  </a:lnTo>
                  <a:lnTo>
                    <a:pt x="59" y="181"/>
                  </a:lnTo>
                  <a:lnTo>
                    <a:pt x="34" y="203"/>
                  </a:lnTo>
                  <a:lnTo>
                    <a:pt x="0" y="214"/>
                  </a:lnTo>
                  <a:lnTo>
                    <a:pt x="16" y="186"/>
                  </a:lnTo>
                  <a:lnTo>
                    <a:pt x="30" y="161"/>
                  </a:lnTo>
                  <a:lnTo>
                    <a:pt x="40" y="137"/>
                  </a:lnTo>
                  <a:lnTo>
                    <a:pt x="50" y="114"/>
                  </a:lnTo>
                  <a:lnTo>
                    <a:pt x="54" y="91"/>
                  </a:lnTo>
                  <a:lnTo>
                    <a:pt x="57" y="69"/>
                  </a:lnTo>
                  <a:lnTo>
                    <a:pt x="57" y="47"/>
                  </a:lnTo>
                  <a:lnTo>
                    <a:pt x="53" y="2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7" name="Freeform 1327">
              <a:extLst>
                <a:ext uri="{FF2B5EF4-FFF2-40B4-BE49-F238E27FC236}">
                  <a16:creationId xmlns:a16="http://schemas.microsoft.com/office/drawing/2014/main" id="{1C598554-F993-491C-800C-37A1BFA6F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35"/>
            </a:xfrm>
            <a:custGeom>
              <a:avLst/>
              <a:gdLst>
                <a:gd name="T0" fmla="*/ 0 w 273"/>
                <a:gd name="T1" fmla="*/ 101 h 270"/>
                <a:gd name="T2" fmla="*/ 269 w 273"/>
                <a:gd name="T3" fmla="*/ 0 h 270"/>
                <a:gd name="T4" fmla="*/ 271 w 273"/>
                <a:gd name="T5" fmla="*/ 22 h 270"/>
                <a:gd name="T6" fmla="*/ 273 w 273"/>
                <a:gd name="T7" fmla="*/ 44 h 270"/>
                <a:gd name="T8" fmla="*/ 273 w 273"/>
                <a:gd name="T9" fmla="*/ 69 h 270"/>
                <a:gd name="T10" fmla="*/ 273 w 273"/>
                <a:gd name="T11" fmla="*/ 93 h 270"/>
                <a:gd name="T12" fmla="*/ 270 w 273"/>
                <a:gd name="T13" fmla="*/ 118 h 270"/>
                <a:gd name="T14" fmla="*/ 264 w 273"/>
                <a:gd name="T15" fmla="*/ 143 h 270"/>
                <a:gd name="T16" fmla="*/ 256 w 273"/>
                <a:gd name="T17" fmla="*/ 167 h 270"/>
                <a:gd name="T18" fmla="*/ 243 w 273"/>
                <a:gd name="T19" fmla="*/ 190 h 270"/>
                <a:gd name="T20" fmla="*/ 58 w 273"/>
                <a:gd name="T21" fmla="*/ 270 h 270"/>
                <a:gd name="T22" fmla="*/ 0 w 273"/>
                <a:gd name="T23" fmla="*/ 10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3" h="270">
                  <a:moveTo>
                    <a:pt x="0" y="101"/>
                  </a:moveTo>
                  <a:lnTo>
                    <a:pt x="269" y="0"/>
                  </a:lnTo>
                  <a:lnTo>
                    <a:pt x="271" y="22"/>
                  </a:lnTo>
                  <a:lnTo>
                    <a:pt x="273" y="44"/>
                  </a:lnTo>
                  <a:lnTo>
                    <a:pt x="273" y="69"/>
                  </a:lnTo>
                  <a:lnTo>
                    <a:pt x="273" y="93"/>
                  </a:lnTo>
                  <a:lnTo>
                    <a:pt x="270" y="118"/>
                  </a:lnTo>
                  <a:lnTo>
                    <a:pt x="264" y="143"/>
                  </a:lnTo>
                  <a:lnTo>
                    <a:pt x="256" y="167"/>
                  </a:lnTo>
                  <a:lnTo>
                    <a:pt x="243" y="190"/>
                  </a:lnTo>
                  <a:lnTo>
                    <a:pt x="58" y="27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8" name="Freeform 1328">
              <a:extLst>
                <a:ext uri="{FF2B5EF4-FFF2-40B4-BE49-F238E27FC236}">
                  <a16:creationId xmlns:a16="http://schemas.microsoft.com/office/drawing/2014/main" id="{F4BAE550-4F28-4010-9A3C-0ECC9AD3B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4" y="2556"/>
              <a:ext cx="382" cy="151"/>
            </a:xfrm>
            <a:custGeom>
              <a:avLst/>
              <a:gdLst>
                <a:gd name="T0" fmla="*/ 1 w 765"/>
                <a:gd name="T1" fmla="*/ 262 h 304"/>
                <a:gd name="T2" fmla="*/ 758 w 765"/>
                <a:gd name="T3" fmla="*/ 0 h 304"/>
                <a:gd name="T4" fmla="*/ 763 w 765"/>
                <a:gd name="T5" fmla="*/ 8 h 304"/>
                <a:gd name="T6" fmla="*/ 765 w 765"/>
                <a:gd name="T7" fmla="*/ 18 h 304"/>
                <a:gd name="T8" fmla="*/ 763 w 765"/>
                <a:gd name="T9" fmla="*/ 27 h 304"/>
                <a:gd name="T10" fmla="*/ 757 w 765"/>
                <a:gd name="T11" fmla="*/ 37 h 304"/>
                <a:gd name="T12" fmla="*/ 39 w 765"/>
                <a:gd name="T13" fmla="*/ 304 h 304"/>
                <a:gd name="T14" fmla="*/ 31 w 765"/>
                <a:gd name="T15" fmla="*/ 301 h 304"/>
                <a:gd name="T16" fmla="*/ 23 w 765"/>
                <a:gd name="T17" fmla="*/ 298 h 304"/>
                <a:gd name="T18" fmla="*/ 16 w 765"/>
                <a:gd name="T19" fmla="*/ 292 h 304"/>
                <a:gd name="T20" fmla="*/ 10 w 765"/>
                <a:gd name="T21" fmla="*/ 287 h 304"/>
                <a:gd name="T22" fmla="*/ 5 w 765"/>
                <a:gd name="T23" fmla="*/ 281 h 304"/>
                <a:gd name="T24" fmla="*/ 1 w 765"/>
                <a:gd name="T25" fmla="*/ 275 h 304"/>
                <a:gd name="T26" fmla="*/ 0 w 765"/>
                <a:gd name="T27" fmla="*/ 268 h 304"/>
                <a:gd name="T28" fmla="*/ 1 w 765"/>
                <a:gd name="T29" fmla="*/ 26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5" h="304">
                  <a:moveTo>
                    <a:pt x="1" y="262"/>
                  </a:moveTo>
                  <a:lnTo>
                    <a:pt x="758" y="0"/>
                  </a:lnTo>
                  <a:lnTo>
                    <a:pt x="763" y="8"/>
                  </a:lnTo>
                  <a:lnTo>
                    <a:pt x="765" y="18"/>
                  </a:lnTo>
                  <a:lnTo>
                    <a:pt x="763" y="27"/>
                  </a:lnTo>
                  <a:lnTo>
                    <a:pt x="757" y="37"/>
                  </a:lnTo>
                  <a:lnTo>
                    <a:pt x="39" y="304"/>
                  </a:lnTo>
                  <a:lnTo>
                    <a:pt x="31" y="301"/>
                  </a:lnTo>
                  <a:lnTo>
                    <a:pt x="23" y="298"/>
                  </a:lnTo>
                  <a:lnTo>
                    <a:pt x="16" y="292"/>
                  </a:lnTo>
                  <a:lnTo>
                    <a:pt x="10" y="287"/>
                  </a:lnTo>
                  <a:lnTo>
                    <a:pt x="5" y="281"/>
                  </a:lnTo>
                  <a:lnTo>
                    <a:pt x="1" y="275"/>
                  </a:lnTo>
                  <a:lnTo>
                    <a:pt x="0" y="268"/>
                  </a:lnTo>
                  <a:lnTo>
                    <a:pt x="1" y="26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49" name="Freeform 1329">
              <a:extLst>
                <a:ext uri="{FF2B5EF4-FFF2-40B4-BE49-F238E27FC236}">
                  <a16:creationId xmlns:a16="http://schemas.microsoft.com/office/drawing/2014/main" id="{F1A5682E-6118-4274-92B8-7C7472F19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2556"/>
              <a:ext cx="349" cy="139"/>
            </a:xfrm>
            <a:custGeom>
              <a:avLst/>
              <a:gdLst>
                <a:gd name="T0" fmla="*/ 2 w 702"/>
                <a:gd name="T1" fmla="*/ 241 h 280"/>
                <a:gd name="T2" fmla="*/ 45 w 702"/>
                <a:gd name="T3" fmla="*/ 226 h 280"/>
                <a:gd name="T4" fmla="*/ 88 w 702"/>
                <a:gd name="T5" fmla="*/ 211 h 280"/>
                <a:gd name="T6" fmla="*/ 132 w 702"/>
                <a:gd name="T7" fmla="*/ 196 h 280"/>
                <a:gd name="T8" fmla="*/ 174 w 702"/>
                <a:gd name="T9" fmla="*/ 181 h 280"/>
                <a:gd name="T10" fmla="*/ 218 w 702"/>
                <a:gd name="T11" fmla="*/ 165 h 280"/>
                <a:gd name="T12" fmla="*/ 261 w 702"/>
                <a:gd name="T13" fmla="*/ 150 h 280"/>
                <a:gd name="T14" fmla="*/ 305 w 702"/>
                <a:gd name="T15" fmla="*/ 135 h 280"/>
                <a:gd name="T16" fmla="*/ 348 w 702"/>
                <a:gd name="T17" fmla="*/ 120 h 280"/>
                <a:gd name="T18" fmla="*/ 391 w 702"/>
                <a:gd name="T19" fmla="*/ 105 h 280"/>
                <a:gd name="T20" fmla="*/ 435 w 702"/>
                <a:gd name="T21" fmla="*/ 90 h 280"/>
                <a:gd name="T22" fmla="*/ 479 w 702"/>
                <a:gd name="T23" fmla="*/ 75 h 280"/>
                <a:gd name="T24" fmla="*/ 521 w 702"/>
                <a:gd name="T25" fmla="*/ 60 h 280"/>
                <a:gd name="T26" fmla="*/ 565 w 702"/>
                <a:gd name="T27" fmla="*/ 45 h 280"/>
                <a:gd name="T28" fmla="*/ 609 w 702"/>
                <a:gd name="T29" fmla="*/ 30 h 280"/>
                <a:gd name="T30" fmla="*/ 651 w 702"/>
                <a:gd name="T31" fmla="*/ 15 h 280"/>
                <a:gd name="T32" fmla="*/ 695 w 702"/>
                <a:gd name="T33" fmla="*/ 0 h 280"/>
                <a:gd name="T34" fmla="*/ 700 w 702"/>
                <a:gd name="T35" fmla="*/ 8 h 280"/>
                <a:gd name="T36" fmla="*/ 702 w 702"/>
                <a:gd name="T37" fmla="*/ 18 h 280"/>
                <a:gd name="T38" fmla="*/ 700 w 702"/>
                <a:gd name="T39" fmla="*/ 27 h 280"/>
                <a:gd name="T40" fmla="*/ 694 w 702"/>
                <a:gd name="T41" fmla="*/ 38 h 280"/>
                <a:gd name="T42" fmla="*/ 653 w 702"/>
                <a:gd name="T43" fmla="*/ 53 h 280"/>
                <a:gd name="T44" fmla="*/ 612 w 702"/>
                <a:gd name="T45" fmla="*/ 68 h 280"/>
                <a:gd name="T46" fmla="*/ 571 w 702"/>
                <a:gd name="T47" fmla="*/ 83 h 280"/>
                <a:gd name="T48" fmla="*/ 530 w 702"/>
                <a:gd name="T49" fmla="*/ 98 h 280"/>
                <a:gd name="T50" fmla="*/ 489 w 702"/>
                <a:gd name="T51" fmla="*/ 114 h 280"/>
                <a:gd name="T52" fmla="*/ 448 w 702"/>
                <a:gd name="T53" fmla="*/ 129 h 280"/>
                <a:gd name="T54" fmla="*/ 407 w 702"/>
                <a:gd name="T55" fmla="*/ 144 h 280"/>
                <a:gd name="T56" fmla="*/ 366 w 702"/>
                <a:gd name="T57" fmla="*/ 159 h 280"/>
                <a:gd name="T58" fmla="*/ 325 w 702"/>
                <a:gd name="T59" fmla="*/ 174 h 280"/>
                <a:gd name="T60" fmla="*/ 284 w 702"/>
                <a:gd name="T61" fmla="*/ 189 h 280"/>
                <a:gd name="T62" fmla="*/ 242 w 702"/>
                <a:gd name="T63" fmla="*/ 204 h 280"/>
                <a:gd name="T64" fmla="*/ 202 w 702"/>
                <a:gd name="T65" fmla="*/ 219 h 280"/>
                <a:gd name="T66" fmla="*/ 161 w 702"/>
                <a:gd name="T67" fmla="*/ 235 h 280"/>
                <a:gd name="T68" fmla="*/ 120 w 702"/>
                <a:gd name="T69" fmla="*/ 250 h 280"/>
                <a:gd name="T70" fmla="*/ 79 w 702"/>
                <a:gd name="T71" fmla="*/ 265 h 280"/>
                <a:gd name="T72" fmla="*/ 39 w 702"/>
                <a:gd name="T73" fmla="*/ 280 h 280"/>
                <a:gd name="T74" fmla="*/ 30 w 702"/>
                <a:gd name="T75" fmla="*/ 277 h 280"/>
                <a:gd name="T76" fmla="*/ 22 w 702"/>
                <a:gd name="T77" fmla="*/ 274 h 280"/>
                <a:gd name="T78" fmla="*/ 15 w 702"/>
                <a:gd name="T79" fmla="*/ 269 h 280"/>
                <a:gd name="T80" fmla="*/ 10 w 702"/>
                <a:gd name="T81" fmla="*/ 265 h 280"/>
                <a:gd name="T82" fmla="*/ 5 w 702"/>
                <a:gd name="T83" fmla="*/ 259 h 280"/>
                <a:gd name="T84" fmla="*/ 2 w 702"/>
                <a:gd name="T85" fmla="*/ 252 h 280"/>
                <a:gd name="T86" fmla="*/ 0 w 702"/>
                <a:gd name="T87" fmla="*/ 246 h 280"/>
                <a:gd name="T88" fmla="*/ 2 w 702"/>
                <a:gd name="T89" fmla="*/ 241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2" h="280">
                  <a:moveTo>
                    <a:pt x="2" y="241"/>
                  </a:moveTo>
                  <a:lnTo>
                    <a:pt x="45" y="226"/>
                  </a:lnTo>
                  <a:lnTo>
                    <a:pt x="88" y="211"/>
                  </a:lnTo>
                  <a:lnTo>
                    <a:pt x="132" y="196"/>
                  </a:lnTo>
                  <a:lnTo>
                    <a:pt x="174" y="181"/>
                  </a:lnTo>
                  <a:lnTo>
                    <a:pt x="218" y="165"/>
                  </a:lnTo>
                  <a:lnTo>
                    <a:pt x="261" y="150"/>
                  </a:lnTo>
                  <a:lnTo>
                    <a:pt x="305" y="135"/>
                  </a:lnTo>
                  <a:lnTo>
                    <a:pt x="348" y="120"/>
                  </a:lnTo>
                  <a:lnTo>
                    <a:pt x="391" y="105"/>
                  </a:lnTo>
                  <a:lnTo>
                    <a:pt x="435" y="90"/>
                  </a:lnTo>
                  <a:lnTo>
                    <a:pt x="479" y="75"/>
                  </a:lnTo>
                  <a:lnTo>
                    <a:pt x="521" y="60"/>
                  </a:lnTo>
                  <a:lnTo>
                    <a:pt x="565" y="45"/>
                  </a:lnTo>
                  <a:lnTo>
                    <a:pt x="609" y="30"/>
                  </a:lnTo>
                  <a:lnTo>
                    <a:pt x="651" y="15"/>
                  </a:lnTo>
                  <a:lnTo>
                    <a:pt x="695" y="0"/>
                  </a:lnTo>
                  <a:lnTo>
                    <a:pt x="700" y="8"/>
                  </a:lnTo>
                  <a:lnTo>
                    <a:pt x="702" y="18"/>
                  </a:lnTo>
                  <a:lnTo>
                    <a:pt x="700" y="27"/>
                  </a:lnTo>
                  <a:lnTo>
                    <a:pt x="694" y="38"/>
                  </a:lnTo>
                  <a:lnTo>
                    <a:pt x="653" y="53"/>
                  </a:lnTo>
                  <a:lnTo>
                    <a:pt x="612" y="68"/>
                  </a:lnTo>
                  <a:lnTo>
                    <a:pt x="571" y="83"/>
                  </a:lnTo>
                  <a:lnTo>
                    <a:pt x="530" y="98"/>
                  </a:lnTo>
                  <a:lnTo>
                    <a:pt x="489" y="114"/>
                  </a:lnTo>
                  <a:lnTo>
                    <a:pt x="448" y="129"/>
                  </a:lnTo>
                  <a:lnTo>
                    <a:pt x="407" y="144"/>
                  </a:lnTo>
                  <a:lnTo>
                    <a:pt x="366" y="159"/>
                  </a:lnTo>
                  <a:lnTo>
                    <a:pt x="325" y="174"/>
                  </a:lnTo>
                  <a:lnTo>
                    <a:pt x="284" y="189"/>
                  </a:lnTo>
                  <a:lnTo>
                    <a:pt x="242" y="204"/>
                  </a:lnTo>
                  <a:lnTo>
                    <a:pt x="202" y="219"/>
                  </a:lnTo>
                  <a:lnTo>
                    <a:pt x="161" y="235"/>
                  </a:lnTo>
                  <a:lnTo>
                    <a:pt x="120" y="250"/>
                  </a:lnTo>
                  <a:lnTo>
                    <a:pt x="79" y="265"/>
                  </a:lnTo>
                  <a:lnTo>
                    <a:pt x="39" y="280"/>
                  </a:lnTo>
                  <a:lnTo>
                    <a:pt x="30" y="277"/>
                  </a:lnTo>
                  <a:lnTo>
                    <a:pt x="22" y="274"/>
                  </a:lnTo>
                  <a:lnTo>
                    <a:pt x="15" y="269"/>
                  </a:lnTo>
                  <a:lnTo>
                    <a:pt x="10" y="265"/>
                  </a:lnTo>
                  <a:lnTo>
                    <a:pt x="5" y="259"/>
                  </a:lnTo>
                  <a:lnTo>
                    <a:pt x="2" y="252"/>
                  </a:lnTo>
                  <a:lnTo>
                    <a:pt x="0" y="246"/>
                  </a:lnTo>
                  <a:lnTo>
                    <a:pt x="2" y="24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0" name="Freeform 1330">
              <a:extLst>
                <a:ext uri="{FF2B5EF4-FFF2-40B4-BE49-F238E27FC236}">
                  <a16:creationId xmlns:a16="http://schemas.microsoft.com/office/drawing/2014/main" id="{26BCC3B8-4119-4AA9-A7D3-0E33A0DC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0" y="2556"/>
              <a:ext cx="316" cy="129"/>
            </a:xfrm>
            <a:custGeom>
              <a:avLst/>
              <a:gdLst>
                <a:gd name="T0" fmla="*/ 1 w 637"/>
                <a:gd name="T1" fmla="*/ 219 h 257"/>
                <a:gd name="T2" fmla="*/ 40 w 637"/>
                <a:gd name="T3" fmla="*/ 205 h 257"/>
                <a:gd name="T4" fmla="*/ 80 w 637"/>
                <a:gd name="T5" fmla="*/ 191 h 257"/>
                <a:gd name="T6" fmla="*/ 119 w 637"/>
                <a:gd name="T7" fmla="*/ 177 h 257"/>
                <a:gd name="T8" fmla="*/ 158 w 637"/>
                <a:gd name="T9" fmla="*/ 164 h 257"/>
                <a:gd name="T10" fmla="*/ 197 w 637"/>
                <a:gd name="T11" fmla="*/ 150 h 257"/>
                <a:gd name="T12" fmla="*/ 236 w 637"/>
                <a:gd name="T13" fmla="*/ 136 h 257"/>
                <a:gd name="T14" fmla="*/ 275 w 637"/>
                <a:gd name="T15" fmla="*/ 122 h 257"/>
                <a:gd name="T16" fmla="*/ 315 w 637"/>
                <a:gd name="T17" fmla="*/ 109 h 257"/>
                <a:gd name="T18" fmla="*/ 354 w 637"/>
                <a:gd name="T19" fmla="*/ 96 h 257"/>
                <a:gd name="T20" fmla="*/ 393 w 637"/>
                <a:gd name="T21" fmla="*/ 82 h 257"/>
                <a:gd name="T22" fmla="*/ 433 w 637"/>
                <a:gd name="T23" fmla="*/ 68 h 257"/>
                <a:gd name="T24" fmla="*/ 472 w 637"/>
                <a:gd name="T25" fmla="*/ 54 h 257"/>
                <a:gd name="T26" fmla="*/ 512 w 637"/>
                <a:gd name="T27" fmla="*/ 41 h 257"/>
                <a:gd name="T28" fmla="*/ 551 w 637"/>
                <a:gd name="T29" fmla="*/ 28 h 257"/>
                <a:gd name="T30" fmla="*/ 591 w 637"/>
                <a:gd name="T31" fmla="*/ 14 h 257"/>
                <a:gd name="T32" fmla="*/ 630 w 637"/>
                <a:gd name="T33" fmla="*/ 0 h 257"/>
                <a:gd name="T34" fmla="*/ 635 w 637"/>
                <a:gd name="T35" fmla="*/ 9 h 257"/>
                <a:gd name="T36" fmla="*/ 637 w 637"/>
                <a:gd name="T37" fmla="*/ 18 h 257"/>
                <a:gd name="T38" fmla="*/ 635 w 637"/>
                <a:gd name="T39" fmla="*/ 28 h 257"/>
                <a:gd name="T40" fmla="*/ 629 w 637"/>
                <a:gd name="T41" fmla="*/ 38 h 257"/>
                <a:gd name="T42" fmla="*/ 592 w 637"/>
                <a:gd name="T43" fmla="*/ 52 h 257"/>
                <a:gd name="T44" fmla="*/ 554 w 637"/>
                <a:gd name="T45" fmla="*/ 66 h 257"/>
                <a:gd name="T46" fmla="*/ 517 w 637"/>
                <a:gd name="T47" fmla="*/ 80 h 257"/>
                <a:gd name="T48" fmla="*/ 480 w 637"/>
                <a:gd name="T49" fmla="*/ 92 h 257"/>
                <a:gd name="T50" fmla="*/ 444 w 637"/>
                <a:gd name="T51" fmla="*/ 106 h 257"/>
                <a:gd name="T52" fmla="*/ 406 w 637"/>
                <a:gd name="T53" fmla="*/ 120 h 257"/>
                <a:gd name="T54" fmla="*/ 369 w 637"/>
                <a:gd name="T55" fmla="*/ 134 h 257"/>
                <a:gd name="T56" fmla="*/ 332 w 637"/>
                <a:gd name="T57" fmla="*/ 147 h 257"/>
                <a:gd name="T58" fmla="*/ 295 w 637"/>
                <a:gd name="T59" fmla="*/ 161 h 257"/>
                <a:gd name="T60" fmla="*/ 257 w 637"/>
                <a:gd name="T61" fmla="*/ 175 h 257"/>
                <a:gd name="T62" fmla="*/ 220 w 637"/>
                <a:gd name="T63" fmla="*/ 189 h 257"/>
                <a:gd name="T64" fmla="*/ 183 w 637"/>
                <a:gd name="T65" fmla="*/ 203 h 257"/>
                <a:gd name="T66" fmla="*/ 146 w 637"/>
                <a:gd name="T67" fmla="*/ 215 h 257"/>
                <a:gd name="T68" fmla="*/ 109 w 637"/>
                <a:gd name="T69" fmla="*/ 229 h 257"/>
                <a:gd name="T70" fmla="*/ 73 w 637"/>
                <a:gd name="T71" fmla="*/ 243 h 257"/>
                <a:gd name="T72" fmla="*/ 36 w 637"/>
                <a:gd name="T73" fmla="*/ 257 h 257"/>
                <a:gd name="T74" fmla="*/ 28 w 637"/>
                <a:gd name="T75" fmla="*/ 254 h 257"/>
                <a:gd name="T76" fmla="*/ 20 w 637"/>
                <a:gd name="T77" fmla="*/ 251 h 257"/>
                <a:gd name="T78" fmla="*/ 14 w 637"/>
                <a:gd name="T79" fmla="*/ 247 h 257"/>
                <a:gd name="T80" fmla="*/ 8 w 637"/>
                <a:gd name="T81" fmla="*/ 242 h 257"/>
                <a:gd name="T82" fmla="*/ 3 w 637"/>
                <a:gd name="T83" fmla="*/ 236 h 257"/>
                <a:gd name="T84" fmla="*/ 0 w 637"/>
                <a:gd name="T85" fmla="*/ 230 h 257"/>
                <a:gd name="T86" fmla="*/ 0 w 637"/>
                <a:gd name="T87" fmla="*/ 224 h 257"/>
                <a:gd name="T88" fmla="*/ 1 w 637"/>
                <a:gd name="T89" fmla="*/ 219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7" h="257">
                  <a:moveTo>
                    <a:pt x="1" y="219"/>
                  </a:moveTo>
                  <a:lnTo>
                    <a:pt x="40" y="205"/>
                  </a:lnTo>
                  <a:lnTo>
                    <a:pt x="80" y="191"/>
                  </a:lnTo>
                  <a:lnTo>
                    <a:pt x="119" y="177"/>
                  </a:lnTo>
                  <a:lnTo>
                    <a:pt x="158" y="164"/>
                  </a:lnTo>
                  <a:lnTo>
                    <a:pt x="197" y="150"/>
                  </a:lnTo>
                  <a:lnTo>
                    <a:pt x="236" y="136"/>
                  </a:lnTo>
                  <a:lnTo>
                    <a:pt x="275" y="122"/>
                  </a:lnTo>
                  <a:lnTo>
                    <a:pt x="315" y="109"/>
                  </a:lnTo>
                  <a:lnTo>
                    <a:pt x="354" y="96"/>
                  </a:lnTo>
                  <a:lnTo>
                    <a:pt x="393" y="82"/>
                  </a:lnTo>
                  <a:lnTo>
                    <a:pt x="433" y="68"/>
                  </a:lnTo>
                  <a:lnTo>
                    <a:pt x="472" y="54"/>
                  </a:lnTo>
                  <a:lnTo>
                    <a:pt x="512" y="41"/>
                  </a:lnTo>
                  <a:lnTo>
                    <a:pt x="551" y="28"/>
                  </a:lnTo>
                  <a:lnTo>
                    <a:pt x="591" y="14"/>
                  </a:lnTo>
                  <a:lnTo>
                    <a:pt x="630" y="0"/>
                  </a:lnTo>
                  <a:lnTo>
                    <a:pt x="635" y="9"/>
                  </a:lnTo>
                  <a:lnTo>
                    <a:pt x="637" y="18"/>
                  </a:lnTo>
                  <a:lnTo>
                    <a:pt x="635" y="28"/>
                  </a:lnTo>
                  <a:lnTo>
                    <a:pt x="629" y="38"/>
                  </a:lnTo>
                  <a:lnTo>
                    <a:pt x="592" y="52"/>
                  </a:lnTo>
                  <a:lnTo>
                    <a:pt x="554" y="66"/>
                  </a:lnTo>
                  <a:lnTo>
                    <a:pt x="517" y="80"/>
                  </a:lnTo>
                  <a:lnTo>
                    <a:pt x="480" y="92"/>
                  </a:lnTo>
                  <a:lnTo>
                    <a:pt x="444" y="106"/>
                  </a:lnTo>
                  <a:lnTo>
                    <a:pt x="406" y="120"/>
                  </a:lnTo>
                  <a:lnTo>
                    <a:pt x="369" y="134"/>
                  </a:lnTo>
                  <a:lnTo>
                    <a:pt x="332" y="147"/>
                  </a:lnTo>
                  <a:lnTo>
                    <a:pt x="295" y="161"/>
                  </a:lnTo>
                  <a:lnTo>
                    <a:pt x="257" y="175"/>
                  </a:lnTo>
                  <a:lnTo>
                    <a:pt x="220" y="189"/>
                  </a:lnTo>
                  <a:lnTo>
                    <a:pt x="183" y="203"/>
                  </a:lnTo>
                  <a:lnTo>
                    <a:pt x="146" y="215"/>
                  </a:lnTo>
                  <a:lnTo>
                    <a:pt x="109" y="229"/>
                  </a:lnTo>
                  <a:lnTo>
                    <a:pt x="73" y="243"/>
                  </a:lnTo>
                  <a:lnTo>
                    <a:pt x="36" y="257"/>
                  </a:lnTo>
                  <a:lnTo>
                    <a:pt x="28" y="254"/>
                  </a:lnTo>
                  <a:lnTo>
                    <a:pt x="20" y="251"/>
                  </a:lnTo>
                  <a:lnTo>
                    <a:pt x="14" y="247"/>
                  </a:lnTo>
                  <a:lnTo>
                    <a:pt x="8" y="242"/>
                  </a:lnTo>
                  <a:lnTo>
                    <a:pt x="3" y="236"/>
                  </a:lnTo>
                  <a:lnTo>
                    <a:pt x="0" y="230"/>
                  </a:lnTo>
                  <a:lnTo>
                    <a:pt x="0" y="224"/>
                  </a:lnTo>
                  <a:lnTo>
                    <a:pt x="1" y="219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1" name="Freeform 1331">
              <a:extLst>
                <a:ext uri="{FF2B5EF4-FFF2-40B4-BE49-F238E27FC236}">
                  <a16:creationId xmlns:a16="http://schemas.microsoft.com/office/drawing/2014/main" id="{E5BD9100-AE41-4580-BC25-AD9CB07A3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0" y="2556"/>
              <a:ext cx="286" cy="116"/>
            </a:xfrm>
            <a:custGeom>
              <a:avLst/>
              <a:gdLst>
                <a:gd name="T0" fmla="*/ 1 w 575"/>
                <a:gd name="T1" fmla="*/ 197 h 234"/>
                <a:gd name="T2" fmla="*/ 37 w 575"/>
                <a:gd name="T3" fmla="*/ 184 h 234"/>
                <a:gd name="T4" fmla="*/ 72 w 575"/>
                <a:gd name="T5" fmla="*/ 173 h 234"/>
                <a:gd name="T6" fmla="*/ 107 w 575"/>
                <a:gd name="T7" fmla="*/ 160 h 234"/>
                <a:gd name="T8" fmla="*/ 143 w 575"/>
                <a:gd name="T9" fmla="*/ 147 h 234"/>
                <a:gd name="T10" fmla="*/ 178 w 575"/>
                <a:gd name="T11" fmla="*/ 136 h 234"/>
                <a:gd name="T12" fmla="*/ 213 w 575"/>
                <a:gd name="T13" fmla="*/ 123 h 234"/>
                <a:gd name="T14" fmla="*/ 249 w 575"/>
                <a:gd name="T15" fmla="*/ 111 h 234"/>
                <a:gd name="T16" fmla="*/ 285 w 575"/>
                <a:gd name="T17" fmla="*/ 98 h 234"/>
                <a:gd name="T18" fmla="*/ 319 w 575"/>
                <a:gd name="T19" fmla="*/ 86 h 234"/>
                <a:gd name="T20" fmla="*/ 355 w 575"/>
                <a:gd name="T21" fmla="*/ 74 h 234"/>
                <a:gd name="T22" fmla="*/ 391 w 575"/>
                <a:gd name="T23" fmla="*/ 61 h 234"/>
                <a:gd name="T24" fmla="*/ 427 w 575"/>
                <a:gd name="T25" fmla="*/ 50 h 234"/>
                <a:gd name="T26" fmla="*/ 462 w 575"/>
                <a:gd name="T27" fmla="*/ 37 h 234"/>
                <a:gd name="T28" fmla="*/ 497 w 575"/>
                <a:gd name="T29" fmla="*/ 24 h 234"/>
                <a:gd name="T30" fmla="*/ 533 w 575"/>
                <a:gd name="T31" fmla="*/ 13 h 234"/>
                <a:gd name="T32" fmla="*/ 568 w 575"/>
                <a:gd name="T33" fmla="*/ 0 h 234"/>
                <a:gd name="T34" fmla="*/ 573 w 575"/>
                <a:gd name="T35" fmla="*/ 9 h 234"/>
                <a:gd name="T36" fmla="*/ 575 w 575"/>
                <a:gd name="T37" fmla="*/ 18 h 234"/>
                <a:gd name="T38" fmla="*/ 573 w 575"/>
                <a:gd name="T39" fmla="*/ 28 h 234"/>
                <a:gd name="T40" fmla="*/ 567 w 575"/>
                <a:gd name="T41" fmla="*/ 38 h 234"/>
                <a:gd name="T42" fmla="*/ 534 w 575"/>
                <a:gd name="T43" fmla="*/ 51 h 234"/>
                <a:gd name="T44" fmla="*/ 500 w 575"/>
                <a:gd name="T45" fmla="*/ 62 h 234"/>
                <a:gd name="T46" fmla="*/ 467 w 575"/>
                <a:gd name="T47" fmla="*/ 75 h 234"/>
                <a:gd name="T48" fmla="*/ 433 w 575"/>
                <a:gd name="T49" fmla="*/ 88 h 234"/>
                <a:gd name="T50" fmla="*/ 400 w 575"/>
                <a:gd name="T51" fmla="*/ 99 h 234"/>
                <a:gd name="T52" fmla="*/ 368 w 575"/>
                <a:gd name="T53" fmla="*/ 112 h 234"/>
                <a:gd name="T54" fmla="*/ 334 w 575"/>
                <a:gd name="T55" fmla="*/ 123 h 234"/>
                <a:gd name="T56" fmla="*/ 301 w 575"/>
                <a:gd name="T57" fmla="*/ 136 h 234"/>
                <a:gd name="T58" fmla="*/ 268 w 575"/>
                <a:gd name="T59" fmla="*/ 149 h 234"/>
                <a:gd name="T60" fmla="*/ 234 w 575"/>
                <a:gd name="T61" fmla="*/ 160 h 234"/>
                <a:gd name="T62" fmla="*/ 201 w 575"/>
                <a:gd name="T63" fmla="*/ 173 h 234"/>
                <a:gd name="T64" fmla="*/ 168 w 575"/>
                <a:gd name="T65" fmla="*/ 184 h 234"/>
                <a:gd name="T66" fmla="*/ 135 w 575"/>
                <a:gd name="T67" fmla="*/ 197 h 234"/>
                <a:gd name="T68" fmla="*/ 102 w 575"/>
                <a:gd name="T69" fmla="*/ 209 h 234"/>
                <a:gd name="T70" fmla="*/ 69 w 575"/>
                <a:gd name="T71" fmla="*/ 221 h 234"/>
                <a:gd name="T72" fmla="*/ 36 w 575"/>
                <a:gd name="T73" fmla="*/ 234 h 234"/>
                <a:gd name="T74" fmla="*/ 28 w 575"/>
                <a:gd name="T75" fmla="*/ 231 h 234"/>
                <a:gd name="T76" fmla="*/ 21 w 575"/>
                <a:gd name="T77" fmla="*/ 228 h 234"/>
                <a:gd name="T78" fmla="*/ 14 w 575"/>
                <a:gd name="T79" fmla="*/ 224 h 234"/>
                <a:gd name="T80" fmla="*/ 8 w 575"/>
                <a:gd name="T81" fmla="*/ 219 h 234"/>
                <a:gd name="T82" fmla="*/ 4 w 575"/>
                <a:gd name="T83" fmla="*/ 214 h 234"/>
                <a:gd name="T84" fmla="*/ 1 w 575"/>
                <a:gd name="T85" fmla="*/ 208 h 234"/>
                <a:gd name="T86" fmla="*/ 0 w 575"/>
                <a:gd name="T87" fmla="*/ 203 h 234"/>
                <a:gd name="T88" fmla="*/ 1 w 575"/>
                <a:gd name="T89" fmla="*/ 19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5" h="234">
                  <a:moveTo>
                    <a:pt x="1" y="197"/>
                  </a:moveTo>
                  <a:lnTo>
                    <a:pt x="37" y="184"/>
                  </a:lnTo>
                  <a:lnTo>
                    <a:pt x="72" y="173"/>
                  </a:lnTo>
                  <a:lnTo>
                    <a:pt x="107" y="160"/>
                  </a:lnTo>
                  <a:lnTo>
                    <a:pt x="143" y="147"/>
                  </a:lnTo>
                  <a:lnTo>
                    <a:pt x="178" y="136"/>
                  </a:lnTo>
                  <a:lnTo>
                    <a:pt x="213" y="123"/>
                  </a:lnTo>
                  <a:lnTo>
                    <a:pt x="249" y="111"/>
                  </a:lnTo>
                  <a:lnTo>
                    <a:pt x="285" y="98"/>
                  </a:lnTo>
                  <a:lnTo>
                    <a:pt x="319" y="86"/>
                  </a:lnTo>
                  <a:lnTo>
                    <a:pt x="355" y="74"/>
                  </a:lnTo>
                  <a:lnTo>
                    <a:pt x="391" y="61"/>
                  </a:lnTo>
                  <a:lnTo>
                    <a:pt x="427" y="50"/>
                  </a:lnTo>
                  <a:lnTo>
                    <a:pt x="462" y="37"/>
                  </a:lnTo>
                  <a:lnTo>
                    <a:pt x="497" y="24"/>
                  </a:lnTo>
                  <a:lnTo>
                    <a:pt x="533" y="13"/>
                  </a:lnTo>
                  <a:lnTo>
                    <a:pt x="568" y="0"/>
                  </a:lnTo>
                  <a:lnTo>
                    <a:pt x="573" y="9"/>
                  </a:lnTo>
                  <a:lnTo>
                    <a:pt x="575" y="18"/>
                  </a:lnTo>
                  <a:lnTo>
                    <a:pt x="573" y="28"/>
                  </a:lnTo>
                  <a:lnTo>
                    <a:pt x="567" y="38"/>
                  </a:lnTo>
                  <a:lnTo>
                    <a:pt x="534" y="51"/>
                  </a:lnTo>
                  <a:lnTo>
                    <a:pt x="500" y="62"/>
                  </a:lnTo>
                  <a:lnTo>
                    <a:pt x="467" y="75"/>
                  </a:lnTo>
                  <a:lnTo>
                    <a:pt x="433" y="88"/>
                  </a:lnTo>
                  <a:lnTo>
                    <a:pt x="400" y="99"/>
                  </a:lnTo>
                  <a:lnTo>
                    <a:pt x="368" y="112"/>
                  </a:lnTo>
                  <a:lnTo>
                    <a:pt x="334" y="123"/>
                  </a:lnTo>
                  <a:lnTo>
                    <a:pt x="301" y="136"/>
                  </a:lnTo>
                  <a:lnTo>
                    <a:pt x="268" y="149"/>
                  </a:lnTo>
                  <a:lnTo>
                    <a:pt x="234" y="160"/>
                  </a:lnTo>
                  <a:lnTo>
                    <a:pt x="201" y="173"/>
                  </a:lnTo>
                  <a:lnTo>
                    <a:pt x="168" y="184"/>
                  </a:lnTo>
                  <a:lnTo>
                    <a:pt x="135" y="197"/>
                  </a:lnTo>
                  <a:lnTo>
                    <a:pt x="102" y="209"/>
                  </a:lnTo>
                  <a:lnTo>
                    <a:pt x="69" y="221"/>
                  </a:lnTo>
                  <a:lnTo>
                    <a:pt x="36" y="234"/>
                  </a:lnTo>
                  <a:lnTo>
                    <a:pt x="28" y="231"/>
                  </a:lnTo>
                  <a:lnTo>
                    <a:pt x="21" y="228"/>
                  </a:lnTo>
                  <a:lnTo>
                    <a:pt x="14" y="224"/>
                  </a:lnTo>
                  <a:lnTo>
                    <a:pt x="8" y="219"/>
                  </a:lnTo>
                  <a:lnTo>
                    <a:pt x="4" y="214"/>
                  </a:lnTo>
                  <a:lnTo>
                    <a:pt x="1" y="208"/>
                  </a:lnTo>
                  <a:lnTo>
                    <a:pt x="0" y="203"/>
                  </a:lnTo>
                  <a:lnTo>
                    <a:pt x="1" y="19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2" name="Freeform 1332">
              <a:extLst>
                <a:ext uri="{FF2B5EF4-FFF2-40B4-BE49-F238E27FC236}">
                  <a16:creationId xmlns:a16="http://schemas.microsoft.com/office/drawing/2014/main" id="{C6CE9B2F-DB78-442F-B5ED-CC636EC49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0" y="2556"/>
              <a:ext cx="256" cy="104"/>
            </a:xfrm>
            <a:custGeom>
              <a:avLst/>
              <a:gdLst>
                <a:gd name="T0" fmla="*/ 1 w 511"/>
                <a:gd name="T1" fmla="*/ 175 h 209"/>
                <a:gd name="T2" fmla="*/ 32 w 511"/>
                <a:gd name="T3" fmla="*/ 164 h 209"/>
                <a:gd name="T4" fmla="*/ 63 w 511"/>
                <a:gd name="T5" fmla="*/ 153 h 209"/>
                <a:gd name="T6" fmla="*/ 94 w 511"/>
                <a:gd name="T7" fmla="*/ 142 h 209"/>
                <a:gd name="T8" fmla="*/ 126 w 511"/>
                <a:gd name="T9" fmla="*/ 131 h 209"/>
                <a:gd name="T10" fmla="*/ 157 w 511"/>
                <a:gd name="T11" fmla="*/ 120 h 209"/>
                <a:gd name="T12" fmla="*/ 189 w 511"/>
                <a:gd name="T13" fmla="*/ 109 h 209"/>
                <a:gd name="T14" fmla="*/ 220 w 511"/>
                <a:gd name="T15" fmla="*/ 98 h 209"/>
                <a:gd name="T16" fmla="*/ 252 w 511"/>
                <a:gd name="T17" fmla="*/ 88 h 209"/>
                <a:gd name="T18" fmla="*/ 283 w 511"/>
                <a:gd name="T19" fmla="*/ 76 h 209"/>
                <a:gd name="T20" fmla="*/ 315 w 511"/>
                <a:gd name="T21" fmla="*/ 66 h 209"/>
                <a:gd name="T22" fmla="*/ 346 w 511"/>
                <a:gd name="T23" fmla="*/ 54 h 209"/>
                <a:gd name="T24" fmla="*/ 378 w 511"/>
                <a:gd name="T25" fmla="*/ 44 h 209"/>
                <a:gd name="T26" fmla="*/ 410 w 511"/>
                <a:gd name="T27" fmla="*/ 32 h 209"/>
                <a:gd name="T28" fmla="*/ 441 w 511"/>
                <a:gd name="T29" fmla="*/ 22 h 209"/>
                <a:gd name="T30" fmla="*/ 473 w 511"/>
                <a:gd name="T31" fmla="*/ 11 h 209"/>
                <a:gd name="T32" fmla="*/ 504 w 511"/>
                <a:gd name="T33" fmla="*/ 0 h 209"/>
                <a:gd name="T34" fmla="*/ 509 w 511"/>
                <a:gd name="T35" fmla="*/ 9 h 209"/>
                <a:gd name="T36" fmla="*/ 511 w 511"/>
                <a:gd name="T37" fmla="*/ 18 h 209"/>
                <a:gd name="T38" fmla="*/ 509 w 511"/>
                <a:gd name="T39" fmla="*/ 28 h 209"/>
                <a:gd name="T40" fmla="*/ 503 w 511"/>
                <a:gd name="T41" fmla="*/ 38 h 209"/>
                <a:gd name="T42" fmla="*/ 473 w 511"/>
                <a:gd name="T43" fmla="*/ 49 h 209"/>
                <a:gd name="T44" fmla="*/ 444 w 511"/>
                <a:gd name="T45" fmla="*/ 60 h 209"/>
                <a:gd name="T46" fmla="*/ 414 w 511"/>
                <a:gd name="T47" fmla="*/ 70 h 209"/>
                <a:gd name="T48" fmla="*/ 386 w 511"/>
                <a:gd name="T49" fmla="*/ 81 h 209"/>
                <a:gd name="T50" fmla="*/ 356 w 511"/>
                <a:gd name="T51" fmla="*/ 92 h 209"/>
                <a:gd name="T52" fmla="*/ 327 w 511"/>
                <a:gd name="T53" fmla="*/ 103 h 209"/>
                <a:gd name="T54" fmla="*/ 297 w 511"/>
                <a:gd name="T55" fmla="*/ 114 h 209"/>
                <a:gd name="T56" fmla="*/ 268 w 511"/>
                <a:gd name="T57" fmla="*/ 124 h 209"/>
                <a:gd name="T58" fmla="*/ 238 w 511"/>
                <a:gd name="T59" fmla="*/ 135 h 209"/>
                <a:gd name="T60" fmla="*/ 208 w 511"/>
                <a:gd name="T61" fmla="*/ 146 h 209"/>
                <a:gd name="T62" fmla="*/ 179 w 511"/>
                <a:gd name="T63" fmla="*/ 157 h 209"/>
                <a:gd name="T64" fmla="*/ 149 w 511"/>
                <a:gd name="T65" fmla="*/ 167 h 209"/>
                <a:gd name="T66" fmla="*/ 121 w 511"/>
                <a:gd name="T67" fmla="*/ 177 h 209"/>
                <a:gd name="T68" fmla="*/ 91 w 511"/>
                <a:gd name="T69" fmla="*/ 189 h 209"/>
                <a:gd name="T70" fmla="*/ 62 w 511"/>
                <a:gd name="T71" fmla="*/ 199 h 209"/>
                <a:gd name="T72" fmla="*/ 32 w 511"/>
                <a:gd name="T73" fmla="*/ 209 h 209"/>
                <a:gd name="T74" fmla="*/ 25 w 511"/>
                <a:gd name="T75" fmla="*/ 207 h 209"/>
                <a:gd name="T76" fmla="*/ 18 w 511"/>
                <a:gd name="T77" fmla="*/ 205 h 209"/>
                <a:gd name="T78" fmla="*/ 12 w 511"/>
                <a:gd name="T79" fmla="*/ 201 h 209"/>
                <a:gd name="T80" fmla="*/ 7 w 511"/>
                <a:gd name="T81" fmla="*/ 197 h 209"/>
                <a:gd name="T82" fmla="*/ 3 w 511"/>
                <a:gd name="T83" fmla="*/ 191 h 209"/>
                <a:gd name="T84" fmla="*/ 1 w 511"/>
                <a:gd name="T85" fmla="*/ 186 h 209"/>
                <a:gd name="T86" fmla="*/ 0 w 511"/>
                <a:gd name="T87" fmla="*/ 181 h 209"/>
                <a:gd name="T88" fmla="*/ 1 w 511"/>
                <a:gd name="T89" fmla="*/ 17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11" h="209">
                  <a:moveTo>
                    <a:pt x="1" y="175"/>
                  </a:moveTo>
                  <a:lnTo>
                    <a:pt x="32" y="164"/>
                  </a:lnTo>
                  <a:lnTo>
                    <a:pt x="63" y="153"/>
                  </a:lnTo>
                  <a:lnTo>
                    <a:pt x="94" y="142"/>
                  </a:lnTo>
                  <a:lnTo>
                    <a:pt x="126" y="131"/>
                  </a:lnTo>
                  <a:lnTo>
                    <a:pt x="157" y="120"/>
                  </a:lnTo>
                  <a:lnTo>
                    <a:pt x="189" y="109"/>
                  </a:lnTo>
                  <a:lnTo>
                    <a:pt x="220" y="98"/>
                  </a:lnTo>
                  <a:lnTo>
                    <a:pt x="252" y="88"/>
                  </a:lnTo>
                  <a:lnTo>
                    <a:pt x="283" y="76"/>
                  </a:lnTo>
                  <a:lnTo>
                    <a:pt x="315" y="66"/>
                  </a:lnTo>
                  <a:lnTo>
                    <a:pt x="346" y="54"/>
                  </a:lnTo>
                  <a:lnTo>
                    <a:pt x="378" y="44"/>
                  </a:lnTo>
                  <a:lnTo>
                    <a:pt x="410" y="32"/>
                  </a:lnTo>
                  <a:lnTo>
                    <a:pt x="441" y="22"/>
                  </a:lnTo>
                  <a:lnTo>
                    <a:pt x="473" y="11"/>
                  </a:lnTo>
                  <a:lnTo>
                    <a:pt x="504" y="0"/>
                  </a:lnTo>
                  <a:lnTo>
                    <a:pt x="509" y="9"/>
                  </a:lnTo>
                  <a:lnTo>
                    <a:pt x="511" y="18"/>
                  </a:lnTo>
                  <a:lnTo>
                    <a:pt x="509" y="28"/>
                  </a:lnTo>
                  <a:lnTo>
                    <a:pt x="503" y="38"/>
                  </a:lnTo>
                  <a:lnTo>
                    <a:pt x="473" y="49"/>
                  </a:lnTo>
                  <a:lnTo>
                    <a:pt x="444" y="60"/>
                  </a:lnTo>
                  <a:lnTo>
                    <a:pt x="414" y="70"/>
                  </a:lnTo>
                  <a:lnTo>
                    <a:pt x="386" y="81"/>
                  </a:lnTo>
                  <a:lnTo>
                    <a:pt x="356" y="92"/>
                  </a:lnTo>
                  <a:lnTo>
                    <a:pt x="327" y="103"/>
                  </a:lnTo>
                  <a:lnTo>
                    <a:pt x="297" y="114"/>
                  </a:lnTo>
                  <a:lnTo>
                    <a:pt x="268" y="124"/>
                  </a:lnTo>
                  <a:lnTo>
                    <a:pt x="238" y="135"/>
                  </a:lnTo>
                  <a:lnTo>
                    <a:pt x="208" y="146"/>
                  </a:lnTo>
                  <a:lnTo>
                    <a:pt x="179" y="157"/>
                  </a:lnTo>
                  <a:lnTo>
                    <a:pt x="149" y="167"/>
                  </a:lnTo>
                  <a:lnTo>
                    <a:pt x="121" y="177"/>
                  </a:lnTo>
                  <a:lnTo>
                    <a:pt x="91" y="189"/>
                  </a:lnTo>
                  <a:lnTo>
                    <a:pt x="62" y="199"/>
                  </a:lnTo>
                  <a:lnTo>
                    <a:pt x="32" y="209"/>
                  </a:lnTo>
                  <a:lnTo>
                    <a:pt x="25" y="207"/>
                  </a:lnTo>
                  <a:lnTo>
                    <a:pt x="18" y="205"/>
                  </a:lnTo>
                  <a:lnTo>
                    <a:pt x="12" y="201"/>
                  </a:lnTo>
                  <a:lnTo>
                    <a:pt x="7" y="197"/>
                  </a:lnTo>
                  <a:lnTo>
                    <a:pt x="3" y="191"/>
                  </a:lnTo>
                  <a:lnTo>
                    <a:pt x="1" y="186"/>
                  </a:lnTo>
                  <a:lnTo>
                    <a:pt x="0" y="181"/>
                  </a:lnTo>
                  <a:lnTo>
                    <a:pt x="1" y="17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3" name="Freeform 1333">
              <a:extLst>
                <a:ext uri="{FF2B5EF4-FFF2-40B4-BE49-F238E27FC236}">
                  <a16:creationId xmlns:a16="http://schemas.microsoft.com/office/drawing/2014/main" id="{A12FE53A-63AA-4A63-BDD1-4A3D19CB1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2" y="2556"/>
              <a:ext cx="224" cy="94"/>
            </a:xfrm>
            <a:custGeom>
              <a:avLst/>
              <a:gdLst>
                <a:gd name="T0" fmla="*/ 1 w 450"/>
                <a:gd name="T1" fmla="*/ 153 h 186"/>
                <a:gd name="T2" fmla="*/ 28 w 450"/>
                <a:gd name="T3" fmla="*/ 144 h 186"/>
                <a:gd name="T4" fmla="*/ 56 w 450"/>
                <a:gd name="T5" fmla="*/ 134 h 186"/>
                <a:gd name="T6" fmla="*/ 84 w 450"/>
                <a:gd name="T7" fmla="*/ 124 h 186"/>
                <a:gd name="T8" fmla="*/ 111 w 450"/>
                <a:gd name="T9" fmla="*/ 114 h 186"/>
                <a:gd name="T10" fmla="*/ 139 w 450"/>
                <a:gd name="T11" fmla="*/ 105 h 186"/>
                <a:gd name="T12" fmla="*/ 167 w 450"/>
                <a:gd name="T13" fmla="*/ 96 h 186"/>
                <a:gd name="T14" fmla="*/ 194 w 450"/>
                <a:gd name="T15" fmla="*/ 85 h 186"/>
                <a:gd name="T16" fmla="*/ 222 w 450"/>
                <a:gd name="T17" fmla="*/ 76 h 186"/>
                <a:gd name="T18" fmla="*/ 250 w 450"/>
                <a:gd name="T19" fmla="*/ 67 h 186"/>
                <a:gd name="T20" fmla="*/ 277 w 450"/>
                <a:gd name="T21" fmla="*/ 58 h 186"/>
                <a:gd name="T22" fmla="*/ 305 w 450"/>
                <a:gd name="T23" fmla="*/ 47 h 186"/>
                <a:gd name="T24" fmla="*/ 333 w 450"/>
                <a:gd name="T25" fmla="*/ 38 h 186"/>
                <a:gd name="T26" fmla="*/ 360 w 450"/>
                <a:gd name="T27" fmla="*/ 29 h 186"/>
                <a:gd name="T28" fmla="*/ 388 w 450"/>
                <a:gd name="T29" fmla="*/ 20 h 186"/>
                <a:gd name="T30" fmla="*/ 416 w 450"/>
                <a:gd name="T31" fmla="*/ 9 h 186"/>
                <a:gd name="T32" fmla="*/ 443 w 450"/>
                <a:gd name="T33" fmla="*/ 0 h 186"/>
                <a:gd name="T34" fmla="*/ 448 w 450"/>
                <a:gd name="T35" fmla="*/ 9 h 186"/>
                <a:gd name="T36" fmla="*/ 450 w 450"/>
                <a:gd name="T37" fmla="*/ 19 h 186"/>
                <a:gd name="T38" fmla="*/ 448 w 450"/>
                <a:gd name="T39" fmla="*/ 29 h 186"/>
                <a:gd name="T40" fmla="*/ 442 w 450"/>
                <a:gd name="T41" fmla="*/ 39 h 186"/>
                <a:gd name="T42" fmla="*/ 417 w 450"/>
                <a:gd name="T43" fmla="*/ 49 h 186"/>
                <a:gd name="T44" fmla="*/ 391 w 450"/>
                <a:gd name="T45" fmla="*/ 58 h 186"/>
                <a:gd name="T46" fmla="*/ 366 w 450"/>
                <a:gd name="T47" fmla="*/ 67 h 186"/>
                <a:gd name="T48" fmla="*/ 340 w 450"/>
                <a:gd name="T49" fmla="*/ 76 h 186"/>
                <a:gd name="T50" fmla="*/ 314 w 450"/>
                <a:gd name="T51" fmla="*/ 85 h 186"/>
                <a:gd name="T52" fmla="*/ 289 w 450"/>
                <a:gd name="T53" fmla="*/ 95 h 186"/>
                <a:gd name="T54" fmla="*/ 264 w 450"/>
                <a:gd name="T55" fmla="*/ 104 h 186"/>
                <a:gd name="T56" fmla="*/ 238 w 450"/>
                <a:gd name="T57" fmla="*/ 113 h 186"/>
                <a:gd name="T58" fmla="*/ 212 w 450"/>
                <a:gd name="T59" fmla="*/ 122 h 186"/>
                <a:gd name="T60" fmla="*/ 186 w 450"/>
                <a:gd name="T61" fmla="*/ 131 h 186"/>
                <a:gd name="T62" fmla="*/ 161 w 450"/>
                <a:gd name="T63" fmla="*/ 141 h 186"/>
                <a:gd name="T64" fmla="*/ 136 w 450"/>
                <a:gd name="T65" fmla="*/ 150 h 186"/>
                <a:gd name="T66" fmla="*/ 109 w 450"/>
                <a:gd name="T67" fmla="*/ 159 h 186"/>
                <a:gd name="T68" fmla="*/ 84 w 450"/>
                <a:gd name="T69" fmla="*/ 168 h 186"/>
                <a:gd name="T70" fmla="*/ 58 w 450"/>
                <a:gd name="T71" fmla="*/ 177 h 186"/>
                <a:gd name="T72" fmla="*/ 33 w 450"/>
                <a:gd name="T73" fmla="*/ 186 h 186"/>
                <a:gd name="T74" fmla="*/ 25 w 450"/>
                <a:gd name="T75" fmla="*/ 184 h 186"/>
                <a:gd name="T76" fmla="*/ 18 w 450"/>
                <a:gd name="T77" fmla="*/ 182 h 186"/>
                <a:gd name="T78" fmla="*/ 11 w 450"/>
                <a:gd name="T79" fmla="*/ 178 h 186"/>
                <a:gd name="T80" fmla="*/ 7 w 450"/>
                <a:gd name="T81" fmla="*/ 174 h 186"/>
                <a:gd name="T82" fmla="*/ 3 w 450"/>
                <a:gd name="T83" fmla="*/ 169 h 186"/>
                <a:gd name="T84" fmla="*/ 1 w 450"/>
                <a:gd name="T85" fmla="*/ 165 h 186"/>
                <a:gd name="T86" fmla="*/ 0 w 450"/>
                <a:gd name="T87" fmla="*/ 159 h 186"/>
                <a:gd name="T88" fmla="*/ 1 w 450"/>
                <a:gd name="T89" fmla="*/ 15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0" h="186">
                  <a:moveTo>
                    <a:pt x="1" y="153"/>
                  </a:moveTo>
                  <a:lnTo>
                    <a:pt x="28" y="144"/>
                  </a:lnTo>
                  <a:lnTo>
                    <a:pt x="56" y="134"/>
                  </a:lnTo>
                  <a:lnTo>
                    <a:pt x="84" y="124"/>
                  </a:lnTo>
                  <a:lnTo>
                    <a:pt x="111" y="114"/>
                  </a:lnTo>
                  <a:lnTo>
                    <a:pt x="139" y="105"/>
                  </a:lnTo>
                  <a:lnTo>
                    <a:pt x="167" y="96"/>
                  </a:lnTo>
                  <a:lnTo>
                    <a:pt x="194" y="85"/>
                  </a:lnTo>
                  <a:lnTo>
                    <a:pt x="222" y="76"/>
                  </a:lnTo>
                  <a:lnTo>
                    <a:pt x="250" y="67"/>
                  </a:lnTo>
                  <a:lnTo>
                    <a:pt x="277" y="58"/>
                  </a:lnTo>
                  <a:lnTo>
                    <a:pt x="305" y="47"/>
                  </a:lnTo>
                  <a:lnTo>
                    <a:pt x="333" y="38"/>
                  </a:lnTo>
                  <a:lnTo>
                    <a:pt x="360" y="29"/>
                  </a:lnTo>
                  <a:lnTo>
                    <a:pt x="388" y="20"/>
                  </a:lnTo>
                  <a:lnTo>
                    <a:pt x="416" y="9"/>
                  </a:lnTo>
                  <a:lnTo>
                    <a:pt x="443" y="0"/>
                  </a:lnTo>
                  <a:lnTo>
                    <a:pt x="448" y="9"/>
                  </a:lnTo>
                  <a:lnTo>
                    <a:pt x="450" y="19"/>
                  </a:lnTo>
                  <a:lnTo>
                    <a:pt x="448" y="29"/>
                  </a:lnTo>
                  <a:lnTo>
                    <a:pt x="442" y="39"/>
                  </a:lnTo>
                  <a:lnTo>
                    <a:pt x="417" y="49"/>
                  </a:lnTo>
                  <a:lnTo>
                    <a:pt x="391" y="58"/>
                  </a:lnTo>
                  <a:lnTo>
                    <a:pt x="366" y="67"/>
                  </a:lnTo>
                  <a:lnTo>
                    <a:pt x="340" y="76"/>
                  </a:lnTo>
                  <a:lnTo>
                    <a:pt x="314" y="85"/>
                  </a:lnTo>
                  <a:lnTo>
                    <a:pt x="289" y="95"/>
                  </a:lnTo>
                  <a:lnTo>
                    <a:pt x="264" y="104"/>
                  </a:lnTo>
                  <a:lnTo>
                    <a:pt x="238" y="113"/>
                  </a:lnTo>
                  <a:lnTo>
                    <a:pt x="212" y="122"/>
                  </a:lnTo>
                  <a:lnTo>
                    <a:pt x="186" y="131"/>
                  </a:lnTo>
                  <a:lnTo>
                    <a:pt x="161" y="141"/>
                  </a:lnTo>
                  <a:lnTo>
                    <a:pt x="136" y="150"/>
                  </a:lnTo>
                  <a:lnTo>
                    <a:pt x="109" y="159"/>
                  </a:lnTo>
                  <a:lnTo>
                    <a:pt x="84" y="168"/>
                  </a:lnTo>
                  <a:lnTo>
                    <a:pt x="58" y="177"/>
                  </a:lnTo>
                  <a:lnTo>
                    <a:pt x="33" y="186"/>
                  </a:lnTo>
                  <a:lnTo>
                    <a:pt x="25" y="184"/>
                  </a:lnTo>
                  <a:lnTo>
                    <a:pt x="18" y="182"/>
                  </a:lnTo>
                  <a:lnTo>
                    <a:pt x="11" y="178"/>
                  </a:lnTo>
                  <a:lnTo>
                    <a:pt x="7" y="174"/>
                  </a:lnTo>
                  <a:lnTo>
                    <a:pt x="3" y="169"/>
                  </a:lnTo>
                  <a:lnTo>
                    <a:pt x="1" y="165"/>
                  </a:lnTo>
                  <a:lnTo>
                    <a:pt x="0" y="159"/>
                  </a:lnTo>
                  <a:lnTo>
                    <a:pt x="1" y="15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4" name="Freeform 1334">
              <a:extLst>
                <a:ext uri="{FF2B5EF4-FFF2-40B4-BE49-F238E27FC236}">
                  <a16:creationId xmlns:a16="http://schemas.microsoft.com/office/drawing/2014/main" id="{67823533-2782-41CC-A50F-F86CFBA81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5" y="2556"/>
              <a:ext cx="191" cy="82"/>
            </a:xfrm>
            <a:custGeom>
              <a:avLst/>
              <a:gdLst>
                <a:gd name="T0" fmla="*/ 1 w 387"/>
                <a:gd name="T1" fmla="*/ 130 h 164"/>
                <a:gd name="T2" fmla="*/ 25 w 387"/>
                <a:gd name="T3" fmla="*/ 122 h 164"/>
                <a:gd name="T4" fmla="*/ 48 w 387"/>
                <a:gd name="T5" fmla="*/ 114 h 164"/>
                <a:gd name="T6" fmla="*/ 73 w 387"/>
                <a:gd name="T7" fmla="*/ 106 h 164"/>
                <a:gd name="T8" fmla="*/ 96 w 387"/>
                <a:gd name="T9" fmla="*/ 98 h 164"/>
                <a:gd name="T10" fmla="*/ 120 w 387"/>
                <a:gd name="T11" fmla="*/ 90 h 164"/>
                <a:gd name="T12" fmla="*/ 143 w 387"/>
                <a:gd name="T13" fmla="*/ 82 h 164"/>
                <a:gd name="T14" fmla="*/ 167 w 387"/>
                <a:gd name="T15" fmla="*/ 74 h 164"/>
                <a:gd name="T16" fmla="*/ 191 w 387"/>
                <a:gd name="T17" fmla="*/ 65 h 164"/>
                <a:gd name="T18" fmla="*/ 214 w 387"/>
                <a:gd name="T19" fmla="*/ 57 h 164"/>
                <a:gd name="T20" fmla="*/ 239 w 387"/>
                <a:gd name="T21" fmla="*/ 49 h 164"/>
                <a:gd name="T22" fmla="*/ 262 w 387"/>
                <a:gd name="T23" fmla="*/ 41 h 164"/>
                <a:gd name="T24" fmla="*/ 286 w 387"/>
                <a:gd name="T25" fmla="*/ 32 h 164"/>
                <a:gd name="T26" fmla="*/ 309 w 387"/>
                <a:gd name="T27" fmla="*/ 24 h 164"/>
                <a:gd name="T28" fmla="*/ 333 w 387"/>
                <a:gd name="T29" fmla="*/ 16 h 164"/>
                <a:gd name="T30" fmla="*/ 356 w 387"/>
                <a:gd name="T31" fmla="*/ 8 h 164"/>
                <a:gd name="T32" fmla="*/ 380 w 387"/>
                <a:gd name="T33" fmla="*/ 0 h 164"/>
                <a:gd name="T34" fmla="*/ 385 w 387"/>
                <a:gd name="T35" fmla="*/ 9 h 164"/>
                <a:gd name="T36" fmla="*/ 387 w 387"/>
                <a:gd name="T37" fmla="*/ 19 h 164"/>
                <a:gd name="T38" fmla="*/ 385 w 387"/>
                <a:gd name="T39" fmla="*/ 29 h 164"/>
                <a:gd name="T40" fmla="*/ 379 w 387"/>
                <a:gd name="T41" fmla="*/ 39 h 164"/>
                <a:gd name="T42" fmla="*/ 357 w 387"/>
                <a:gd name="T43" fmla="*/ 47 h 164"/>
                <a:gd name="T44" fmla="*/ 335 w 387"/>
                <a:gd name="T45" fmla="*/ 54 h 164"/>
                <a:gd name="T46" fmla="*/ 315 w 387"/>
                <a:gd name="T47" fmla="*/ 62 h 164"/>
                <a:gd name="T48" fmla="*/ 293 w 387"/>
                <a:gd name="T49" fmla="*/ 70 h 164"/>
                <a:gd name="T50" fmla="*/ 271 w 387"/>
                <a:gd name="T51" fmla="*/ 78 h 164"/>
                <a:gd name="T52" fmla="*/ 249 w 387"/>
                <a:gd name="T53" fmla="*/ 85 h 164"/>
                <a:gd name="T54" fmla="*/ 227 w 387"/>
                <a:gd name="T55" fmla="*/ 93 h 164"/>
                <a:gd name="T56" fmla="*/ 206 w 387"/>
                <a:gd name="T57" fmla="*/ 101 h 164"/>
                <a:gd name="T58" fmla="*/ 184 w 387"/>
                <a:gd name="T59" fmla="*/ 109 h 164"/>
                <a:gd name="T60" fmla="*/ 162 w 387"/>
                <a:gd name="T61" fmla="*/ 116 h 164"/>
                <a:gd name="T62" fmla="*/ 141 w 387"/>
                <a:gd name="T63" fmla="*/ 124 h 164"/>
                <a:gd name="T64" fmla="*/ 119 w 387"/>
                <a:gd name="T65" fmla="*/ 132 h 164"/>
                <a:gd name="T66" fmla="*/ 97 w 387"/>
                <a:gd name="T67" fmla="*/ 141 h 164"/>
                <a:gd name="T68" fmla="*/ 76 w 387"/>
                <a:gd name="T69" fmla="*/ 147 h 164"/>
                <a:gd name="T70" fmla="*/ 54 w 387"/>
                <a:gd name="T71" fmla="*/ 155 h 164"/>
                <a:gd name="T72" fmla="*/ 32 w 387"/>
                <a:gd name="T73" fmla="*/ 164 h 164"/>
                <a:gd name="T74" fmla="*/ 24 w 387"/>
                <a:gd name="T75" fmla="*/ 161 h 164"/>
                <a:gd name="T76" fmla="*/ 17 w 387"/>
                <a:gd name="T77" fmla="*/ 159 h 164"/>
                <a:gd name="T78" fmla="*/ 12 w 387"/>
                <a:gd name="T79" fmla="*/ 155 h 164"/>
                <a:gd name="T80" fmla="*/ 7 w 387"/>
                <a:gd name="T81" fmla="*/ 151 h 164"/>
                <a:gd name="T82" fmla="*/ 2 w 387"/>
                <a:gd name="T83" fmla="*/ 146 h 164"/>
                <a:gd name="T84" fmla="*/ 0 w 387"/>
                <a:gd name="T85" fmla="*/ 142 h 164"/>
                <a:gd name="T86" fmla="*/ 0 w 387"/>
                <a:gd name="T87" fmla="*/ 136 h 164"/>
                <a:gd name="T88" fmla="*/ 1 w 387"/>
                <a:gd name="T89" fmla="*/ 13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87" h="164">
                  <a:moveTo>
                    <a:pt x="1" y="130"/>
                  </a:moveTo>
                  <a:lnTo>
                    <a:pt x="25" y="122"/>
                  </a:lnTo>
                  <a:lnTo>
                    <a:pt x="48" y="114"/>
                  </a:lnTo>
                  <a:lnTo>
                    <a:pt x="73" y="106"/>
                  </a:lnTo>
                  <a:lnTo>
                    <a:pt x="96" y="98"/>
                  </a:lnTo>
                  <a:lnTo>
                    <a:pt x="120" y="90"/>
                  </a:lnTo>
                  <a:lnTo>
                    <a:pt x="143" y="82"/>
                  </a:lnTo>
                  <a:lnTo>
                    <a:pt x="167" y="74"/>
                  </a:lnTo>
                  <a:lnTo>
                    <a:pt x="191" y="65"/>
                  </a:lnTo>
                  <a:lnTo>
                    <a:pt x="214" y="57"/>
                  </a:lnTo>
                  <a:lnTo>
                    <a:pt x="239" y="49"/>
                  </a:lnTo>
                  <a:lnTo>
                    <a:pt x="262" y="41"/>
                  </a:lnTo>
                  <a:lnTo>
                    <a:pt x="286" y="32"/>
                  </a:lnTo>
                  <a:lnTo>
                    <a:pt x="309" y="24"/>
                  </a:lnTo>
                  <a:lnTo>
                    <a:pt x="333" y="16"/>
                  </a:lnTo>
                  <a:lnTo>
                    <a:pt x="356" y="8"/>
                  </a:lnTo>
                  <a:lnTo>
                    <a:pt x="380" y="0"/>
                  </a:lnTo>
                  <a:lnTo>
                    <a:pt x="385" y="9"/>
                  </a:lnTo>
                  <a:lnTo>
                    <a:pt x="387" y="19"/>
                  </a:lnTo>
                  <a:lnTo>
                    <a:pt x="385" y="29"/>
                  </a:lnTo>
                  <a:lnTo>
                    <a:pt x="379" y="39"/>
                  </a:lnTo>
                  <a:lnTo>
                    <a:pt x="357" y="47"/>
                  </a:lnTo>
                  <a:lnTo>
                    <a:pt x="335" y="54"/>
                  </a:lnTo>
                  <a:lnTo>
                    <a:pt x="315" y="62"/>
                  </a:lnTo>
                  <a:lnTo>
                    <a:pt x="293" y="70"/>
                  </a:lnTo>
                  <a:lnTo>
                    <a:pt x="271" y="78"/>
                  </a:lnTo>
                  <a:lnTo>
                    <a:pt x="249" y="85"/>
                  </a:lnTo>
                  <a:lnTo>
                    <a:pt x="227" y="93"/>
                  </a:lnTo>
                  <a:lnTo>
                    <a:pt x="206" y="101"/>
                  </a:lnTo>
                  <a:lnTo>
                    <a:pt x="184" y="109"/>
                  </a:lnTo>
                  <a:lnTo>
                    <a:pt x="162" y="116"/>
                  </a:lnTo>
                  <a:lnTo>
                    <a:pt x="141" y="124"/>
                  </a:lnTo>
                  <a:lnTo>
                    <a:pt x="119" y="132"/>
                  </a:lnTo>
                  <a:lnTo>
                    <a:pt x="97" y="141"/>
                  </a:lnTo>
                  <a:lnTo>
                    <a:pt x="76" y="147"/>
                  </a:lnTo>
                  <a:lnTo>
                    <a:pt x="54" y="155"/>
                  </a:lnTo>
                  <a:lnTo>
                    <a:pt x="32" y="164"/>
                  </a:lnTo>
                  <a:lnTo>
                    <a:pt x="24" y="161"/>
                  </a:lnTo>
                  <a:lnTo>
                    <a:pt x="17" y="159"/>
                  </a:lnTo>
                  <a:lnTo>
                    <a:pt x="12" y="155"/>
                  </a:lnTo>
                  <a:lnTo>
                    <a:pt x="7" y="151"/>
                  </a:lnTo>
                  <a:lnTo>
                    <a:pt x="2" y="146"/>
                  </a:lnTo>
                  <a:lnTo>
                    <a:pt x="0" y="142"/>
                  </a:lnTo>
                  <a:lnTo>
                    <a:pt x="0" y="136"/>
                  </a:lnTo>
                  <a:lnTo>
                    <a:pt x="1" y="13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5" name="Freeform 1335">
              <a:extLst>
                <a:ext uri="{FF2B5EF4-FFF2-40B4-BE49-F238E27FC236}">
                  <a16:creationId xmlns:a16="http://schemas.microsoft.com/office/drawing/2014/main" id="{DDBE947B-8DD8-4669-86BD-A64812342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5" y="2556"/>
              <a:ext cx="161" cy="69"/>
            </a:xfrm>
            <a:custGeom>
              <a:avLst/>
              <a:gdLst>
                <a:gd name="T0" fmla="*/ 2 w 324"/>
                <a:gd name="T1" fmla="*/ 108 h 139"/>
                <a:gd name="T2" fmla="*/ 21 w 324"/>
                <a:gd name="T3" fmla="*/ 101 h 139"/>
                <a:gd name="T4" fmla="*/ 41 w 324"/>
                <a:gd name="T5" fmla="*/ 95 h 139"/>
                <a:gd name="T6" fmla="*/ 60 w 324"/>
                <a:gd name="T7" fmla="*/ 88 h 139"/>
                <a:gd name="T8" fmla="*/ 81 w 324"/>
                <a:gd name="T9" fmla="*/ 82 h 139"/>
                <a:gd name="T10" fmla="*/ 101 w 324"/>
                <a:gd name="T11" fmla="*/ 75 h 139"/>
                <a:gd name="T12" fmla="*/ 120 w 324"/>
                <a:gd name="T13" fmla="*/ 68 h 139"/>
                <a:gd name="T14" fmla="*/ 140 w 324"/>
                <a:gd name="T15" fmla="*/ 61 h 139"/>
                <a:gd name="T16" fmla="*/ 159 w 324"/>
                <a:gd name="T17" fmla="*/ 54 h 139"/>
                <a:gd name="T18" fmla="*/ 180 w 324"/>
                <a:gd name="T19" fmla="*/ 47 h 139"/>
                <a:gd name="T20" fmla="*/ 200 w 324"/>
                <a:gd name="T21" fmla="*/ 41 h 139"/>
                <a:gd name="T22" fmla="*/ 219 w 324"/>
                <a:gd name="T23" fmla="*/ 34 h 139"/>
                <a:gd name="T24" fmla="*/ 239 w 324"/>
                <a:gd name="T25" fmla="*/ 27 h 139"/>
                <a:gd name="T26" fmla="*/ 258 w 324"/>
                <a:gd name="T27" fmla="*/ 21 h 139"/>
                <a:gd name="T28" fmla="*/ 278 w 324"/>
                <a:gd name="T29" fmla="*/ 14 h 139"/>
                <a:gd name="T30" fmla="*/ 298 w 324"/>
                <a:gd name="T31" fmla="*/ 7 h 139"/>
                <a:gd name="T32" fmla="*/ 317 w 324"/>
                <a:gd name="T33" fmla="*/ 0 h 139"/>
                <a:gd name="T34" fmla="*/ 322 w 324"/>
                <a:gd name="T35" fmla="*/ 9 h 139"/>
                <a:gd name="T36" fmla="*/ 324 w 324"/>
                <a:gd name="T37" fmla="*/ 19 h 139"/>
                <a:gd name="T38" fmla="*/ 322 w 324"/>
                <a:gd name="T39" fmla="*/ 29 h 139"/>
                <a:gd name="T40" fmla="*/ 316 w 324"/>
                <a:gd name="T41" fmla="*/ 39 h 139"/>
                <a:gd name="T42" fmla="*/ 299 w 324"/>
                <a:gd name="T43" fmla="*/ 45 h 139"/>
                <a:gd name="T44" fmla="*/ 280 w 324"/>
                <a:gd name="T45" fmla="*/ 52 h 139"/>
                <a:gd name="T46" fmla="*/ 263 w 324"/>
                <a:gd name="T47" fmla="*/ 58 h 139"/>
                <a:gd name="T48" fmla="*/ 245 w 324"/>
                <a:gd name="T49" fmla="*/ 65 h 139"/>
                <a:gd name="T50" fmla="*/ 227 w 324"/>
                <a:gd name="T51" fmla="*/ 70 h 139"/>
                <a:gd name="T52" fmla="*/ 209 w 324"/>
                <a:gd name="T53" fmla="*/ 77 h 139"/>
                <a:gd name="T54" fmla="*/ 192 w 324"/>
                <a:gd name="T55" fmla="*/ 83 h 139"/>
                <a:gd name="T56" fmla="*/ 174 w 324"/>
                <a:gd name="T57" fmla="*/ 89 h 139"/>
                <a:gd name="T58" fmla="*/ 156 w 324"/>
                <a:gd name="T59" fmla="*/ 96 h 139"/>
                <a:gd name="T60" fmla="*/ 139 w 324"/>
                <a:gd name="T61" fmla="*/ 101 h 139"/>
                <a:gd name="T62" fmla="*/ 120 w 324"/>
                <a:gd name="T63" fmla="*/ 108 h 139"/>
                <a:gd name="T64" fmla="*/ 103 w 324"/>
                <a:gd name="T65" fmla="*/ 114 h 139"/>
                <a:gd name="T66" fmla="*/ 85 w 324"/>
                <a:gd name="T67" fmla="*/ 121 h 139"/>
                <a:gd name="T68" fmla="*/ 67 w 324"/>
                <a:gd name="T69" fmla="*/ 127 h 139"/>
                <a:gd name="T70" fmla="*/ 49 w 324"/>
                <a:gd name="T71" fmla="*/ 134 h 139"/>
                <a:gd name="T72" fmla="*/ 32 w 324"/>
                <a:gd name="T73" fmla="*/ 139 h 139"/>
                <a:gd name="T74" fmla="*/ 23 w 324"/>
                <a:gd name="T75" fmla="*/ 138 h 139"/>
                <a:gd name="T76" fmla="*/ 17 w 324"/>
                <a:gd name="T77" fmla="*/ 135 h 139"/>
                <a:gd name="T78" fmla="*/ 11 w 324"/>
                <a:gd name="T79" fmla="*/ 132 h 139"/>
                <a:gd name="T80" fmla="*/ 6 w 324"/>
                <a:gd name="T81" fmla="*/ 129 h 139"/>
                <a:gd name="T82" fmla="*/ 3 w 324"/>
                <a:gd name="T83" fmla="*/ 124 h 139"/>
                <a:gd name="T84" fmla="*/ 0 w 324"/>
                <a:gd name="T85" fmla="*/ 120 h 139"/>
                <a:gd name="T86" fmla="*/ 0 w 324"/>
                <a:gd name="T87" fmla="*/ 114 h 139"/>
                <a:gd name="T88" fmla="*/ 2 w 324"/>
                <a:gd name="T89" fmla="*/ 108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4" h="139">
                  <a:moveTo>
                    <a:pt x="2" y="108"/>
                  </a:moveTo>
                  <a:lnTo>
                    <a:pt x="21" y="101"/>
                  </a:lnTo>
                  <a:lnTo>
                    <a:pt x="41" y="95"/>
                  </a:lnTo>
                  <a:lnTo>
                    <a:pt x="60" y="88"/>
                  </a:lnTo>
                  <a:lnTo>
                    <a:pt x="81" y="82"/>
                  </a:lnTo>
                  <a:lnTo>
                    <a:pt x="101" y="75"/>
                  </a:lnTo>
                  <a:lnTo>
                    <a:pt x="120" y="68"/>
                  </a:lnTo>
                  <a:lnTo>
                    <a:pt x="140" y="61"/>
                  </a:lnTo>
                  <a:lnTo>
                    <a:pt x="159" y="54"/>
                  </a:lnTo>
                  <a:lnTo>
                    <a:pt x="180" y="47"/>
                  </a:lnTo>
                  <a:lnTo>
                    <a:pt x="200" y="41"/>
                  </a:lnTo>
                  <a:lnTo>
                    <a:pt x="219" y="34"/>
                  </a:lnTo>
                  <a:lnTo>
                    <a:pt x="239" y="27"/>
                  </a:lnTo>
                  <a:lnTo>
                    <a:pt x="258" y="21"/>
                  </a:lnTo>
                  <a:lnTo>
                    <a:pt x="278" y="14"/>
                  </a:lnTo>
                  <a:lnTo>
                    <a:pt x="298" y="7"/>
                  </a:lnTo>
                  <a:lnTo>
                    <a:pt x="317" y="0"/>
                  </a:lnTo>
                  <a:lnTo>
                    <a:pt x="322" y="9"/>
                  </a:lnTo>
                  <a:lnTo>
                    <a:pt x="324" y="19"/>
                  </a:lnTo>
                  <a:lnTo>
                    <a:pt x="322" y="29"/>
                  </a:lnTo>
                  <a:lnTo>
                    <a:pt x="316" y="39"/>
                  </a:lnTo>
                  <a:lnTo>
                    <a:pt x="299" y="45"/>
                  </a:lnTo>
                  <a:lnTo>
                    <a:pt x="280" y="52"/>
                  </a:lnTo>
                  <a:lnTo>
                    <a:pt x="263" y="58"/>
                  </a:lnTo>
                  <a:lnTo>
                    <a:pt x="245" y="65"/>
                  </a:lnTo>
                  <a:lnTo>
                    <a:pt x="227" y="70"/>
                  </a:lnTo>
                  <a:lnTo>
                    <a:pt x="209" y="77"/>
                  </a:lnTo>
                  <a:lnTo>
                    <a:pt x="192" y="83"/>
                  </a:lnTo>
                  <a:lnTo>
                    <a:pt x="174" y="89"/>
                  </a:lnTo>
                  <a:lnTo>
                    <a:pt x="156" y="96"/>
                  </a:lnTo>
                  <a:lnTo>
                    <a:pt x="139" y="101"/>
                  </a:lnTo>
                  <a:lnTo>
                    <a:pt x="120" y="108"/>
                  </a:lnTo>
                  <a:lnTo>
                    <a:pt x="103" y="114"/>
                  </a:lnTo>
                  <a:lnTo>
                    <a:pt x="85" y="121"/>
                  </a:lnTo>
                  <a:lnTo>
                    <a:pt x="67" y="127"/>
                  </a:lnTo>
                  <a:lnTo>
                    <a:pt x="49" y="134"/>
                  </a:lnTo>
                  <a:lnTo>
                    <a:pt x="32" y="139"/>
                  </a:lnTo>
                  <a:lnTo>
                    <a:pt x="23" y="138"/>
                  </a:lnTo>
                  <a:lnTo>
                    <a:pt x="17" y="135"/>
                  </a:lnTo>
                  <a:lnTo>
                    <a:pt x="11" y="132"/>
                  </a:lnTo>
                  <a:lnTo>
                    <a:pt x="6" y="129"/>
                  </a:lnTo>
                  <a:lnTo>
                    <a:pt x="3" y="124"/>
                  </a:lnTo>
                  <a:lnTo>
                    <a:pt x="0" y="120"/>
                  </a:lnTo>
                  <a:lnTo>
                    <a:pt x="0" y="114"/>
                  </a:lnTo>
                  <a:lnTo>
                    <a:pt x="2" y="108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6" name="Freeform 1336">
              <a:extLst>
                <a:ext uri="{FF2B5EF4-FFF2-40B4-BE49-F238E27FC236}">
                  <a16:creationId xmlns:a16="http://schemas.microsoft.com/office/drawing/2014/main" id="{D039A7F3-0BF5-4AFB-B70F-3ACCAD620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8" y="2556"/>
              <a:ext cx="128" cy="59"/>
            </a:xfrm>
            <a:custGeom>
              <a:avLst/>
              <a:gdLst>
                <a:gd name="T0" fmla="*/ 1 w 260"/>
                <a:gd name="T1" fmla="*/ 86 h 116"/>
                <a:gd name="T2" fmla="*/ 17 w 260"/>
                <a:gd name="T3" fmla="*/ 81 h 116"/>
                <a:gd name="T4" fmla="*/ 32 w 260"/>
                <a:gd name="T5" fmla="*/ 76 h 116"/>
                <a:gd name="T6" fmla="*/ 48 w 260"/>
                <a:gd name="T7" fmla="*/ 70 h 116"/>
                <a:gd name="T8" fmla="*/ 64 w 260"/>
                <a:gd name="T9" fmla="*/ 65 h 116"/>
                <a:gd name="T10" fmla="*/ 79 w 260"/>
                <a:gd name="T11" fmla="*/ 60 h 116"/>
                <a:gd name="T12" fmla="*/ 95 w 260"/>
                <a:gd name="T13" fmla="*/ 54 h 116"/>
                <a:gd name="T14" fmla="*/ 112 w 260"/>
                <a:gd name="T15" fmla="*/ 49 h 116"/>
                <a:gd name="T16" fmla="*/ 128 w 260"/>
                <a:gd name="T17" fmla="*/ 43 h 116"/>
                <a:gd name="T18" fmla="*/ 143 w 260"/>
                <a:gd name="T19" fmla="*/ 38 h 116"/>
                <a:gd name="T20" fmla="*/ 159 w 260"/>
                <a:gd name="T21" fmla="*/ 32 h 116"/>
                <a:gd name="T22" fmla="*/ 175 w 260"/>
                <a:gd name="T23" fmla="*/ 27 h 116"/>
                <a:gd name="T24" fmla="*/ 190 w 260"/>
                <a:gd name="T25" fmla="*/ 22 h 116"/>
                <a:gd name="T26" fmla="*/ 206 w 260"/>
                <a:gd name="T27" fmla="*/ 16 h 116"/>
                <a:gd name="T28" fmla="*/ 222 w 260"/>
                <a:gd name="T29" fmla="*/ 11 h 116"/>
                <a:gd name="T30" fmla="*/ 237 w 260"/>
                <a:gd name="T31" fmla="*/ 6 h 116"/>
                <a:gd name="T32" fmla="*/ 253 w 260"/>
                <a:gd name="T33" fmla="*/ 0 h 116"/>
                <a:gd name="T34" fmla="*/ 258 w 260"/>
                <a:gd name="T35" fmla="*/ 9 h 116"/>
                <a:gd name="T36" fmla="*/ 260 w 260"/>
                <a:gd name="T37" fmla="*/ 19 h 116"/>
                <a:gd name="T38" fmla="*/ 258 w 260"/>
                <a:gd name="T39" fmla="*/ 29 h 116"/>
                <a:gd name="T40" fmla="*/ 252 w 260"/>
                <a:gd name="T41" fmla="*/ 41 h 116"/>
                <a:gd name="T42" fmla="*/ 238 w 260"/>
                <a:gd name="T43" fmla="*/ 45 h 116"/>
                <a:gd name="T44" fmla="*/ 224 w 260"/>
                <a:gd name="T45" fmla="*/ 50 h 116"/>
                <a:gd name="T46" fmla="*/ 211 w 260"/>
                <a:gd name="T47" fmla="*/ 54 h 116"/>
                <a:gd name="T48" fmla="*/ 197 w 260"/>
                <a:gd name="T49" fmla="*/ 59 h 116"/>
                <a:gd name="T50" fmla="*/ 183 w 260"/>
                <a:gd name="T51" fmla="*/ 65 h 116"/>
                <a:gd name="T52" fmla="*/ 169 w 260"/>
                <a:gd name="T53" fmla="*/ 69 h 116"/>
                <a:gd name="T54" fmla="*/ 155 w 260"/>
                <a:gd name="T55" fmla="*/ 74 h 116"/>
                <a:gd name="T56" fmla="*/ 141 w 260"/>
                <a:gd name="T57" fmla="*/ 78 h 116"/>
                <a:gd name="T58" fmla="*/ 127 w 260"/>
                <a:gd name="T59" fmla="*/ 83 h 116"/>
                <a:gd name="T60" fmla="*/ 113 w 260"/>
                <a:gd name="T61" fmla="*/ 88 h 116"/>
                <a:gd name="T62" fmla="*/ 99 w 260"/>
                <a:gd name="T63" fmla="*/ 92 h 116"/>
                <a:gd name="T64" fmla="*/ 85 w 260"/>
                <a:gd name="T65" fmla="*/ 97 h 116"/>
                <a:gd name="T66" fmla="*/ 71 w 260"/>
                <a:gd name="T67" fmla="*/ 103 h 116"/>
                <a:gd name="T68" fmla="*/ 57 w 260"/>
                <a:gd name="T69" fmla="*/ 107 h 116"/>
                <a:gd name="T70" fmla="*/ 44 w 260"/>
                <a:gd name="T71" fmla="*/ 112 h 116"/>
                <a:gd name="T72" fmla="*/ 30 w 260"/>
                <a:gd name="T73" fmla="*/ 116 h 116"/>
                <a:gd name="T74" fmla="*/ 22 w 260"/>
                <a:gd name="T75" fmla="*/ 115 h 116"/>
                <a:gd name="T76" fmla="*/ 15 w 260"/>
                <a:gd name="T77" fmla="*/ 113 h 116"/>
                <a:gd name="T78" fmla="*/ 9 w 260"/>
                <a:gd name="T79" fmla="*/ 109 h 116"/>
                <a:gd name="T80" fmla="*/ 6 w 260"/>
                <a:gd name="T81" fmla="*/ 106 h 116"/>
                <a:gd name="T82" fmla="*/ 2 w 260"/>
                <a:gd name="T83" fmla="*/ 103 h 116"/>
                <a:gd name="T84" fmla="*/ 0 w 260"/>
                <a:gd name="T85" fmla="*/ 98 h 116"/>
                <a:gd name="T86" fmla="*/ 0 w 260"/>
                <a:gd name="T87" fmla="*/ 92 h 116"/>
                <a:gd name="T88" fmla="*/ 1 w 260"/>
                <a:gd name="T89" fmla="*/ 8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60" h="116">
                  <a:moveTo>
                    <a:pt x="1" y="86"/>
                  </a:moveTo>
                  <a:lnTo>
                    <a:pt x="17" y="81"/>
                  </a:lnTo>
                  <a:lnTo>
                    <a:pt x="32" y="76"/>
                  </a:lnTo>
                  <a:lnTo>
                    <a:pt x="48" y="70"/>
                  </a:lnTo>
                  <a:lnTo>
                    <a:pt x="64" y="65"/>
                  </a:lnTo>
                  <a:lnTo>
                    <a:pt x="79" y="60"/>
                  </a:lnTo>
                  <a:lnTo>
                    <a:pt x="95" y="54"/>
                  </a:lnTo>
                  <a:lnTo>
                    <a:pt x="112" y="49"/>
                  </a:lnTo>
                  <a:lnTo>
                    <a:pt x="128" y="43"/>
                  </a:lnTo>
                  <a:lnTo>
                    <a:pt x="143" y="38"/>
                  </a:lnTo>
                  <a:lnTo>
                    <a:pt x="159" y="32"/>
                  </a:lnTo>
                  <a:lnTo>
                    <a:pt x="175" y="27"/>
                  </a:lnTo>
                  <a:lnTo>
                    <a:pt x="190" y="22"/>
                  </a:lnTo>
                  <a:lnTo>
                    <a:pt x="206" y="16"/>
                  </a:lnTo>
                  <a:lnTo>
                    <a:pt x="222" y="11"/>
                  </a:lnTo>
                  <a:lnTo>
                    <a:pt x="237" y="6"/>
                  </a:lnTo>
                  <a:lnTo>
                    <a:pt x="253" y="0"/>
                  </a:lnTo>
                  <a:lnTo>
                    <a:pt x="258" y="9"/>
                  </a:lnTo>
                  <a:lnTo>
                    <a:pt x="260" y="19"/>
                  </a:lnTo>
                  <a:lnTo>
                    <a:pt x="258" y="29"/>
                  </a:lnTo>
                  <a:lnTo>
                    <a:pt x="252" y="41"/>
                  </a:lnTo>
                  <a:lnTo>
                    <a:pt x="238" y="45"/>
                  </a:lnTo>
                  <a:lnTo>
                    <a:pt x="224" y="50"/>
                  </a:lnTo>
                  <a:lnTo>
                    <a:pt x="211" y="54"/>
                  </a:lnTo>
                  <a:lnTo>
                    <a:pt x="197" y="59"/>
                  </a:lnTo>
                  <a:lnTo>
                    <a:pt x="183" y="65"/>
                  </a:lnTo>
                  <a:lnTo>
                    <a:pt x="169" y="69"/>
                  </a:lnTo>
                  <a:lnTo>
                    <a:pt x="155" y="74"/>
                  </a:lnTo>
                  <a:lnTo>
                    <a:pt x="141" y="78"/>
                  </a:lnTo>
                  <a:lnTo>
                    <a:pt x="127" y="83"/>
                  </a:lnTo>
                  <a:lnTo>
                    <a:pt x="113" y="88"/>
                  </a:lnTo>
                  <a:lnTo>
                    <a:pt x="99" y="92"/>
                  </a:lnTo>
                  <a:lnTo>
                    <a:pt x="85" y="97"/>
                  </a:lnTo>
                  <a:lnTo>
                    <a:pt x="71" y="103"/>
                  </a:lnTo>
                  <a:lnTo>
                    <a:pt x="57" y="107"/>
                  </a:lnTo>
                  <a:lnTo>
                    <a:pt x="44" y="112"/>
                  </a:lnTo>
                  <a:lnTo>
                    <a:pt x="30" y="116"/>
                  </a:lnTo>
                  <a:lnTo>
                    <a:pt x="22" y="115"/>
                  </a:lnTo>
                  <a:lnTo>
                    <a:pt x="15" y="113"/>
                  </a:lnTo>
                  <a:lnTo>
                    <a:pt x="9" y="109"/>
                  </a:lnTo>
                  <a:lnTo>
                    <a:pt x="6" y="106"/>
                  </a:lnTo>
                  <a:lnTo>
                    <a:pt x="2" y="103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1" y="86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7" name="Freeform 1337">
              <a:extLst>
                <a:ext uri="{FF2B5EF4-FFF2-40B4-BE49-F238E27FC236}">
                  <a16:creationId xmlns:a16="http://schemas.microsoft.com/office/drawing/2014/main" id="{422186A3-5B1A-4378-B0AC-8A4B925DE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" y="2556"/>
              <a:ext cx="98" cy="47"/>
            </a:xfrm>
            <a:custGeom>
              <a:avLst/>
              <a:gdLst>
                <a:gd name="T0" fmla="*/ 0 w 197"/>
                <a:gd name="T1" fmla="*/ 65 h 93"/>
                <a:gd name="T2" fmla="*/ 12 w 197"/>
                <a:gd name="T3" fmla="*/ 60 h 93"/>
                <a:gd name="T4" fmla="*/ 24 w 197"/>
                <a:gd name="T5" fmla="*/ 57 h 93"/>
                <a:gd name="T6" fmla="*/ 36 w 197"/>
                <a:gd name="T7" fmla="*/ 52 h 93"/>
                <a:gd name="T8" fmla="*/ 47 w 197"/>
                <a:gd name="T9" fmla="*/ 49 h 93"/>
                <a:gd name="T10" fmla="*/ 60 w 197"/>
                <a:gd name="T11" fmla="*/ 44 h 93"/>
                <a:gd name="T12" fmla="*/ 72 w 197"/>
                <a:gd name="T13" fmla="*/ 41 h 93"/>
                <a:gd name="T14" fmla="*/ 83 w 197"/>
                <a:gd name="T15" fmla="*/ 36 h 93"/>
                <a:gd name="T16" fmla="*/ 96 w 197"/>
                <a:gd name="T17" fmla="*/ 32 h 93"/>
                <a:gd name="T18" fmla="*/ 107 w 197"/>
                <a:gd name="T19" fmla="*/ 28 h 93"/>
                <a:gd name="T20" fmla="*/ 119 w 197"/>
                <a:gd name="T21" fmla="*/ 24 h 93"/>
                <a:gd name="T22" fmla="*/ 130 w 197"/>
                <a:gd name="T23" fmla="*/ 20 h 93"/>
                <a:gd name="T24" fmla="*/ 143 w 197"/>
                <a:gd name="T25" fmla="*/ 16 h 93"/>
                <a:gd name="T26" fmla="*/ 155 w 197"/>
                <a:gd name="T27" fmla="*/ 12 h 93"/>
                <a:gd name="T28" fmla="*/ 166 w 197"/>
                <a:gd name="T29" fmla="*/ 8 h 93"/>
                <a:gd name="T30" fmla="*/ 179 w 197"/>
                <a:gd name="T31" fmla="*/ 4 h 93"/>
                <a:gd name="T32" fmla="*/ 190 w 197"/>
                <a:gd name="T33" fmla="*/ 0 h 93"/>
                <a:gd name="T34" fmla="*/ 195 w 197"/>
                <a:gd name="T35" fmla="*/ 9 h 93"/>
                <a:gd name="T36" fmla="*/ 197 w 197"/>
                <a:gd name="T37" fmla="*/ 19 h 93"/>
                <a:gd name="T38" fmla="*/ 195 w 197"/>
                <a:gd name="T39" fmla="*/ 29 h 93"/>
                <a:gd name="T40" fmla="*/ 189 w 197"/>
                <a:gd name="T41" fmla="*/ 41 h 93"/>
                <a:gd name="T42" fmla="*/ 170 w 197"/>
                <a:gd name="T43" fmla="*/ 47 h 93"/>
                <a:gd name="T44" fmla="*/ 149 w 197"/>
                <a:gd name="T45" fmla="*/ 53 h 93"/>
                <a:gd name="T46" fmla="*/ 129 w 197"/>
                <a:gd name="T47" fmla="*/ 60 h 93"/>
                <a:gd name="T48" fmla="*/ 110 w 197"/>
                <a:gd name="T49" fmla="*/ 67 h 93"/>
                <a:gd name="T50" fmla="*/ 89 w 197"/>
                <a:gd name="T51" fmla="*/ 73 h 93"/>
                <a:gd name="T52" fmla="*/ 69 w 197"/>
                <a:gd name="T53" fmla="*/ 80 h 93"/>
                <a:gd name="T54" fmla="*/ 49 w 197"/>
                <a:gd name="T55" fmla="*/ 86 h 93"/>
                <a:gd name="T56" fmla="*/ 29 w 197"/>
                <a:gd name="T57" fmla="*/ 93 h 93"/>
                <a:gd name="T58" fmla="*/ 15 w 197"/>
                <a:gd name="T59" fmla="*/ 89 h 93"/>
                <a:gd name="T60" fmla="*/ 5 w 197"/>
                <a:gd name="T61" fmla="*/ 83 h 93"/>
                <a:gd name="T62" fmla="*/ 0 w 197"/>
                <a:gd name="T63" fmla="*/ 75 h 93"/>
                <a:gd name="T64" fmla="*/ 0 w 197"/>
                <a:gd name="T65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" h="93">
                  <a:moveTo>
                    <a:pt x="0" y="65"/>
                  </a:moveTo>
                  <a:lnTo>
                    <a:pt x="12" y="60"/>
                  </a:lnTo>
                  <a:lnTo>
                    <a:pt x="24" y="57"/>
                  </a:lnTo>
                  <a:lnTo>
                    <a:pt x="36" y="52"/>
                  </a:lnTo>
                  <a:lnTo>
                    <a:pt x="47" y="49"/>
                  </a:lnTo>
                  <a:lnTo>
                    <a:pt x="60" y="44"/>
                  </a:lnTo>
                  <a:lnTo>
                    <a:pt x="72" y="41"/>
                  </a:lnTo>
                  <a:lnTo>
                    <a:pt x="83" y="36"/>
                  </a:lnTo>
                  <a:lnTo>
                    <a:pt x="96" y="32"/>
                  </a:lnTo>
                  <a:lnTo>
                    <a:pt x="107" y="28"/>
                  </a:lnTo>
                  <a:lnTo>
                    <a:pt x="119" y="24"/>
                  </a:lnTo>
                  <a:lnTo>
                    <a:pt x="130" y="20"/>
                  </a:lnTo>
                  <a:lnTo>
                    <a:pt x="143" y="16"/>
                  </a:lnTo>
                  <a:lnTo>
                    <a:pt x="155" y="12"/>
                  </a:lnTo>
                  <a:lnTo>
                    <a:pt x="166" y="8"/>
                  </a:lnTo>
                  <a:lnTo>
                    <a:pt x="179" y="4"/>
                  </a:lnTo>
                  <a:lnTo>
                    <a:pt x="190" y="0"/>
                  </a:lnTo>
                  <a:lnTo>
                    <a:pt x="195" y="9"/>
                  </a:lnTo>
                  <a:lnTo>
                    <a:pt x="197" y="19"/>
                  </a:lnTo>
                  <a:lnTo>
                    <a:pt x="195" y="29"/>
                  </a:lnTo>
                  <a:lnTo>
                    <a:pt x="189" y="41"/>
                  </a:lnTo>
                  <a:lnTo>
                    <a:pt x="170" y="47"/>
                  </a:lnTo>
                  <a:lnTo>
                    <a:pt x="149" y="53"/>
                  </a:lnTo>
                  <a:lnTo>
                    <a:pt x="129" y="60"/>
                  </a:lnTo>
                  <a:lnTo>
                    <a:pt x="110" y="67"/>
                  </a:lnTo>
                  <a:lnTo>
                    <a:pt x="89" y="73"/>
                  </a:lnTo>
                  <a:lnTo>
                    <a:pt x="69" y="80"/>
                  </a:lnTo>
                  <a:lnTo>
                    <a:pt x="49" y="86"/>
                  </a:lnTo>
                  <a:lnTo>
                    <a:pt x="29" y="93"/>
                  </a:lnTo>
                  <a:lnTo>
                    <a:pt x="15" y="89"/>
                  </a:lnTo>
                  <a:lnTo>
                    <a:pt x="5" y="83"/>
                  </a:lnTo>
                  <a:lnTo>
                    <a:pt x="0" y="7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8" name="Freeform 1338">
              <a:extLst>
                <a:ext uri="{FF2B5EF4-FFF2-40B4-BE49-F238E27FC236}">
                  <a16:creationId xmlns:a16="http://schemas.microsoft.com/office/drawing/2014/main" id="{0A5C16DD-34A3-4A39-8975-CE7FACAC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1" y="2556"/>
              <a:ext cx="66" cy="35"/>
            </a:xfrm>
            <a:custGeom>
              <a:avLst/>
              <a:gdLst>
                <a:gd name="T0" fmla="*/ 2 w 135"/>
                <a:gd name="T1" fmla="*/ 43 h 69"/>
                <a:gd name="T2" fmla="*/ 18 w 135"/>
                <a:gd name="T3" fmla="*/ 37 h 69"/>
                <a:gd name="T4" fmla="*/ 34 w 135"/>
                <a:gd name="T5" fmla="*/ 32 h 69"/>
                <a:gd name="T6" fmla="*/ 50 w 135"/>
                <a:gd name="T7" fmla="*/ 27 h 69"/>
                <a:gd name="T8" fmla="*/ 65 w 135"/>
                <a:gd name="T9" fmla="*/ 21 h 69"/>
                <a:gd name="T10" fmla="*/ 81 w 135"/>
                <a:gd name="T11" fmla="*/ 16 h 69"/>
                <a:gd name="T12" fmla="*/ 97 w 135"/>
                <a:gd name="T13" fmla="*/ 11 h 69"/>
                <a:gd name="T14" fmla="*/ 112 w 135"/>
                <a:gd name="T15" fmla="*/ 6 h 69"/>
                <a:gd name="T16" fmla="*/ 128 w 135"/>
                <a:gd name="T17" fmla="*/ 0 h 69"/>
                <a:gd name="T18" fmla="*/ 133 w 135"/>
                <a:gd name="T19" fmla="*/ 9 h 69"/>
                <a:gd name="T20" fmla="*/ 135 w 135"/>
                <a:gd name="T21" fmla="*/ 19 h 69"/>
                <a:gd name="T22" fmla="*/ 133 w 135"/>
                <a:gd name="T23" fmla="*/ 29 h 69"/>
                <a:gd name="T24" fmla="*/ 127 w 135"/>
                <a:gd name="T25" fmla="*/ 41 h 69"/>
                <a:gd name="T26" fmla="*/ 114 w 135"/>
                <a:gd name="T27" fmla="*/ 44 h 69"/>
                <a:gd name="T28" fmla="*/ 103 w 135"/>
                <a:gd name="T29" fmla="*/ 49 h 69"/>
                <a:gd name="T30" fmla="*/ 90 w 135"/>
                <a:gd name="T31" fmla="*/ 52 h 69"/>
                <a:gd name="T32" fmla="*/ 79 w 135"/>
                <a:gd name="T33" fmla="*/ 55 h 69"/>
                <a:gd name="T34" fmla="*/ 66 w 135"/>
                <a:gd name="T35" fmla="*/ 59 h 69"/>
                <a:gd name="T36" fmla="*/ 53 w 135"/>
                <a:gd name="T37" fmla="*/ 62 h 69"/>
                <a:gd name="T38" fmla="*/ 42 w 135"/>
                <a:gd name="T39" fmla="*/ 66 h 69"/>
                <a:gd name="T40" fmla="*/ 29 w 135"/>
                <a:gd name="T41" fmla="*/ 69 h 69"/>
                <a:gd name="T42" fmla="*/ 15 w 135"/>
                <a:gd name="T43" fmla="*/ 66 h 69"/>
                <a:gd name="T44" fmla="*/ 5 w 135"/>
                <a:gd name="T45" fmla="*/ 61 h 69"/>
                <a:gd name="T46" fmla="*/ 0 w 135"/>
                <a:gd name="T47" fmla="*/ 53 h 69"/>
                <a:gd name="T48" fmla="*/ 2 w 135"/>
                <a:gd name="T49" fmla="*/ 4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69">
                  <a:moveTo>
                    <a:pt x="2" y="43"/>
                  </a:moveTo>
                  <a:lnTo>
                    <a:pt x="18" y="37"/>
                  </a:lnTo>
                  <a:lnTo>
                    <a:pt x="34" y="32"/>
                  </a:lnTo>
                  <a:lnTo>
                    <a:pt x="50" y="27"/>
                  </a:lnTo>
                  <a:lnTo>
                    <a:pt x="65" y="21"/>
                  </a:lnTo>
                  <a:lnTo>
                    <a:pt x="81" y="16"/>
                  </a:lnTo>
                  <a:lnTo>
                    <a:pt x="97" y="11"/>
                  </a:lnTo>
                  <a:lnTo>
                    <a:pt x="112" y="6"/>
                  </a:lnTo>
                  <a:lnTo>
                    <a:pt x="128" y="0"/>
                  </a:lnTo>
                  <a:lnTo>
                    <a:pt x="133" y="9"/>
                  </a:lnTo>
                  <a:lnTo>
                    <a:pt x="135" y="19"/>
                  </a:lnTo>
                  <a:lnTo>
                    <a:pt x="133" y="29"/>
                  </a:lnTo>
                  <a:lnTo>
                    <a:pt x="127" y="41"/>
                  </a:lnTo>
                  <a:lnTo>
                    <a:pt x="114" y="44"/>
                  </a:lnTo>
                  <a:lnTo>
                    <a:pt x="103" y="49"/>
                  </a:lnTo>
                  <a:lnTo>
                    <a:pt x="90" y="52"/>
                  </a:lnTo>
                  <a:lnTo>
                    <a:pt x="79" y="55"/>
                  </a:lnTo>
                  <a:lnTo>
                    <a:pt x="66" y="59"/>
                  </a:lnTo>
                  <a:lnTo>
                    <a:pt x="53" y="62"/>
                  </a:lnTo>
                  <a:lnTo>
                    <a:pt x="42" y="66"/>
                  </a:lnTo>
                  <a:lnTo>
                    <a:pt x="29" y="69"/>
                  </a:lnTo>
                  <a:lnTo>
                    <a:pt x="15" y="66"/>
                  </a:lnTo>
                  <a:lnTo>
                    <a:pt x="5" y="61"/>
                  </a:lnTo>
                  <a:lnTo>
                    <a:pt x="0" y="53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59" name="Freeform 1339">
              <a:extLst>
                <a:ext uri="{FF2B5EF4-FFF2-40B4-BE49-F238E27FC236}">
                  <a16:creationId xmlns:a16="http://schemas.microsoft.com/office/drawing/2014/main" id="{A9055E95-38C6-4C1E-A0D7-57B710AB4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0" y="2556"/>
              <a:ext cx="36" cy="25"/>
            </a:xfrm>
            <a:custGeom>
              <a:avLst/>
              <a:gdLst>
                <a:gd name="T0" fmla="*/ 1 w 71"/>
                <a:gd name="T1" fmla="*/ 21 h 46"/>
                <a:gd name="T2" fmla="*/ 64 w 71"/>
                <a:gd name="T3" fmla="*/ 0 h 46"/>
                <a:gd name="T4" fmla="*/ 69 w 71"/>
                <a:gd name="T5" fmla="*/ 9 h 46"/>
                <a:gd name="T6" fmla="*/ 71 w 71"/>
                <a:gd name="T7" fmla="*/ 19 h 46"/>
                <a:gd name="T8" fmla="*/ 69 w 71"/>
                <a:gd name="T9" fmla="*/ 30 h 46"/>
                <a:gd name="T10" fmla="*/ 63 w 71"/>
                <a:gd name="T11" fmla="*/ 42 h 46"/>
                <a:gd name="T12" fmla="*/ 27 w 71"/>
                <a:gd name="T13" fmla="*/ 46 h 46"/>
                <a:gd name="T14" fmla="*/ 14 w 71"/>
                <a:gd name="T15" fmla="*/ 43 h 46"/>
                <a:gd name="T16" fmla="*/ 4 w 71"/>
                <a:gd name="T17" fmla="*/ 38 h 46"/>
                <a:gd name="T18" fmla="*/ 0 w 71"/>
                <a:gd name="T19" fmla="*/ 31 h 46"/>
                <a:gd name="T20" fmla="*/ 1 w 71"/>
                <a:gd name="T21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1" h="46">
                  <a:moveTo>
                    <a:pt x="1" y="21"/>
                  </a:moveTo>
                  <a:lnTo>
                    <a:pt x="64" y="0"/>
                  </a:lnTo>
                  <a:lnTo>
                    <a:pt x="69" y="9"/>
                  </a:lnTo>
                  <a:lnTo>
                    <a:pt x="71" y="19"/>
                  </a:lnTo>
                  <a:lnTo>
                    <a:pt x="69" y="30"/>
                  </a:lnTo>
                  <a:lnTo>
                    <a:pt x="63" y="42"/>
                  </a:lnTo>
                  <a:lnTo>
                    <a:pt x="27" y="46"/>
                  </a:lnTo>
                  <a:lnTo>
                    <a:pt x="14" y="43"/>
                  </a:lnTo>
                  <a:lnTo>
                    <a:pt x="4" y="38"/>
                  </a:lnTo>
                  <a:lnTo>
                    <a:pt x="0" y="31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0" name="Freeform 1340">
              <a:extLst>
                <a:ext uri="{FF2B5EF4-FFF2-40B4-BE49-F238E27FC236}">
                  <a16:creationId xmlns:a16="http://schemas.microsoft.com/office/drawing/2014/main" id="{70EFC7C8-F188-45BD-BE38-13E9D8BDA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2587"/>
              <a:ext cx="301" cy="100"/>
            </a:xfrm>
            <a:custGeom>
              <a:avLst/>
              <a:gdLst>
                <a:gd name="T0" fmla="*/ 10 w 603"/>
                <a:gd name="T1" fmla="*/ 0 h 200"/>
                <a:gd name="T2" fmla="*/ 603 w 603"/>
                <a:gd name="T3" fmla="*/ 127 h 200"/>
                <a:gd name="T4" fmla="*/ 602 w 603"/>
                <a:gd name="T5" fmla="*/ 200 h 200"/>
                <a:gd name="T6" fmla="*/ 11 w 603"/>
                <a:gd name="T7" fmla="*/ 84 h 200"/>
                <a:gd name="T8" fmla="*/ 4 w 603"/>
                <a:gd name="T9" fmla="*/ 62 h 200"/>
                <a:gd name="T10" fmla="*/ 0 w 603"/>
                <a:gd name="T11" fmla="*/ 38 h 200"/>
                <a:gd name="T12" fmla="*/ 2 w 603"/>
                <a:gd name="T13" fmla="*/ 16 h 200"/>
                <a:gd name="T14" fmla="*/ 10 w 603"/>
                <a:gd name="T15" fmla="*/ 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3" h="200">
                  <a:moveTo>
                    <a:pt x="10" y="0"/>
                  </a:moveTo>
                  <a:lnTo>
                    <a:pt x="603" y="127"/>
                  </a:lnTo>
                  <a:lnTo>
                    <a:pt x="602" y="200"/>
                  </a:lnTo>
                  <a:lnTo>
                    <a:pt x="11" y="84"/>
                  </a:lnTo>
                  <a:lnTo>
                    <a:pt x="4" y="62"/>
                  </a:lnTo>
                  <a:lnTo>
                    <a:pt x="0" y="38"/>
                  </a:lnTo>
                  <a:lnTo>
                    <a:pt x="2" y="1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1" name="Freeform 1341">
              <a:extLst>
                <a:ext uri="{FF2B5EF4-FFF2-40B4-BE49-F238E27FC236}">
                  <a16:creationId xmlns:a16="http://schemas.microsoft.com/office/drawing/2014/main" id="{190D5F8D-B2CF-45AF-9D3E-D8CDDBED8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" y="2593"/>
              <a:ext cx="304" cy="102"/>
            </a:xfrm>
            <a:custGeom>
              <a:avLst/>
              <a:gdLst>
                <a:gd name="T0" fmla="*/ 8 w 611"/>
                <a:gd name="T1" fmla="*/ 0 h 202"/>
                <a:gd name="T2" fmla="*/ 46 w 611"/>
                <a:gd name="T3" fmla="*/ 8 h 202"/>
                <a:gd name="T4" fmla="*/ 83 w 611"/>
                <a:gd name="T5" fmla="*/ 16 h 202"/>
                <a:gd name="T6" fmla="*/ 121 w 611"/>
                <a:gd name="T7" fmla="*/ 24 h 202"/>
                <a:gd name="T8" fmla="*/ 159 w 611"/>
                <a:gd name="T9" fmla="*/ 32 h 202"/>
                <a:gd name="T10" fmla="*/ 196 w 611"/>
                <a:gd name="T11" fmla="*/ 40 h 202"/>
                <a:gd name="T12" fmla="*/ 234 w 611"/>
                <a:gd name="T13" fmla="*/ 48 h 202"/>
                <a:gd name="T14" fmla="*/ 272 w 611"/>
                <a:gd name="T15" fmla="*/ 55 h 202"/>
                <a:gd name="T16" fmla="*/ 310 w 611"/>
                <a:gd name="T17" fmla="*/ 63 h 202"/>
                <a:gd name="T18" fmla="*/ 347 w 611"/>
                <a:gd name="T19" fmla="*/ 71 h 202"/>
                <a:gd name="T20" fmla="*/ 385 w 611"/>
                <a:gd name="T21" fmla="*/ 79 h 202"/>
                <a:gd name="T22" fmla="*/ 423 w 611"/>
                <a:gd name="T23" fmla="*/ 87 h 202"/>
                <a:gd name="T24" fmla="*/ 460 w 611"/>
                <a:gd name="T25" fmla="*/ 95 h 202"/>
                <a:gd name="T26" fmla="*/ 498 w 611"/>
                <a:gd name="T27" fmla="*/ 103 h 202"/>
                <a:gd name="T28" fmla="*/ 536 w 611"/>
                <a:gd name="T29" fmla="*/ 110 h 202"/>
                <a:gd name="T30" fmla="*/ 573 w 611"/>
                <a:gd name="T31" fmla="*/ 118 h 202"/>
                <a:gd name="T32" fmla="*/ 611 w 611"/>
                <a:gd name="T33" fmla="*/ 126 h 202"/>
                <a:gd name="T34" fmla="*/ 611 w 611"/>
                <a:gd name="T35" fmla="*/ 146 h 202"/>
                <a:gd name="T36" fmla="*/ 611 w 611"/>
                <a:gd name="T37" fmla="*/ 164 h 202"/>
                <a:gd name="T38" fmla="*/ 611 w 611"/>
                <a:gd name="T39" fmla="*/ 184 h 202"/>
                <a:gd name="T40" fmla="*/ 611 w 611"/>
                <a:gd name="T41" fmla="*/ 202 h 202"/>
                <a:gd name="T42" fmla="*/ 573 w 611"/>
                <a:gd name="T43" fmla="*/ 194 h 202"/>
                <a:gd name="T44" fmla="*/ 536 w 611"/>
                <a:gd name="T45" fmla="*/ 187 h 202"/>
                <a:gd name="T46" fmla="*/ 498 w 611"/>
                <a:gd name="T47" fmla="*/ 179 h 202"/>
                <a:gd name="T48" fmla="*/ 460 w 611"/>
                <a:gd name="T49" fmla="*/ 172 h 202"/>
                <a:gd name="T50" fmla="*/ 423 w 611"/>
                <a:gd name="T51" fmla="*/ 164 h 202"/>
                <a:gd name="T52" fmla="*/ 385 w 611"/>
                <a:gd name="T53" fmla="*/ 157 h 202"/>
                <a:gd name="T54" fmla="*/ 347 w 611"/>
                <a:gd name="T55" fmla="*/ 149 h 202"/>
                <a:gd name="T56" fmla="*/ 310 w 611"/>
                <a:gd name="T57" fmla="*/ 142 h 202"/>
                <a:gd name="T58" fmla="*/ 272 w 611"/>
                <a:gd name="T59" fmla="*/ 135 h 202"/>
                <a:gd name="T60" fmla="*/ 234 w 611"/>
                <a:gd name="T61" fmla="*/ 127 h 202"/>
                <a:gd name="T62" fmla="*/ 196 w 611"/>
                <a:gd name="T63" fmla="*/ 121 h 202"/>
                <a:gd name="T64" fmla="*/ 159 w 611"/>
                <a:gd name="T65" fmla="*/ 112 h 202"/>
                <a:gd name="T66" fmla="*/ 121 w 611"/>
                <a:gd name="T67" fmla="*/ 106 h 202"/>
                <a:gd name="T68" fmla="*/ 83 w 611"/>
                <a:gd name="T69" fmla="*/ 98 h 202"/>
                <a:gd name="T70" fmla="*/ 46 w 611"/>
                <a:gd name="T71" fmla="*/ 91 h 202"/>
                <a:gd name="T72" fmla="*/ 8 w 611"/>
                <a:gd name="T73" fmla="*/ 83 h 202"/>
                <a:gd name="T74" fmla="*/ 3 w 611"/>
                <a:gd name="T75" fmla="*/ 61 h 202"/>
                <a:gd name="T76" fmla="*/ 0 w 611"/>
                <a:gd name="T77" fmla="*/ 38 h 202"/>
                <a:gd name="T78" fmla="*/ 1 w 611"/>
                <a:gd name="T79" fmla="*/ 17 h 202"/>
                <a:gd name="T80" fmla="*/ 8 w 611"/>
                <a:gd name="T81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11" h="202">
                  <a:moveTo>
                    <a:pt x="8" y="0"/>
                  </a:moveTo>
                  <a:lnTo>
                    <a:pt x="46" y="8"/>
                  </a:lnTo>
                  <a:lnTo>
                    <a:pt x="83" y="16"/>
                  </a:lnTo>
                  <a:lnTo>
                    <a:pt x="121" y="24"/>
                  </a:lnTo>
                  <a:lnTo>
                    <a:pt x="159" y="32"/>
                  </a:lnTo>
                  <a:lnTo>
                    <a:pt x="196" y="40"/>
                  </a:lnTo>
                  <a:lnTo>
                    <a:pt x="234" y="48"/>
                  </a:lnTo>
                  <a:lnTo>
                    <a:pt x="272" y="55"/>
                  </a:lnTo>
                  <a:lnTo>
                    <a:pt x="310" y="63"/>
                  </a:lnTo>
                  <a:lnTo>
                    <a:pt x="347" y="71"/>
                  </a:lnTo>
                  <a:lnTo>
                    <a:pt x="385" y="79"/>
                  </a:lnTo>
                  <a:lnTo>
                    <a:pt x="423" y="87"/>
                  </a:lnTo>
                  <a:lnTo>
                    <a:pt x="460" y="95"/>
                  </a:lnTo>
                  <a:lnTo>
                    <a:pt x="498" y="103"/>
                  </a:lnTo>
                  <a:lnTo>
                    <a:pt x="536" y="110"/>
                  </a:lnTo>
                  <a:lnTo>
                    <a:pt x="573" y="118"/>
                  </a:lnTo>
                  <a:lnTo>
                    <a:pt x="611" y="126"/>
                  </a:lnTo>
                  <a:lnTo>
                    <a:pt x="611" y="146"/>
                  </a:lnTo>
                  <a:lnTo>
                    <a:pt x="611" y="164"/>
                  </a:lnTo>
                  <a:lnTo>
                    <a:pt x="611" y="184"/>
                  </a:lnTo>
                  <a:lnTo>
                    <a:pt x="611" y="202"/>
                  </a:lnTo>
                  <a:lnTo>
                    <a:pt x="573" y="194"/>
                  </a:lnTo>
                  <a:lnTo>
                    <a:pt x="536" y="187"/>
                  </a:lnTo>
                  <a:lnTo>
                    <a:pt x="498" y="179"/>
                  </a:lnTo>
                  <a:lnTo>
                    <a:pt x="460" y="172"/>
                  </a:lnTo>
                  <a:lnTo>
                    <a:pt x="423" y="164"/>
                  </a:lnTo>
                  <a:lnTo>
                    <a:pt x="385" y="157"/>
                  </a:lnTo>
                  <a:lnTo>
                    <a:pt x="347" y="149"/>
                  </a:lnTo>
                  <a:lnTo>
                    <a:pt x="310" y="142"/>
                  </a:lnTo>
                  <a:lnTo>
                    <a:pt x="272" y="135"/>
                  </a:lnTo>
                  <a:lnTo>
                    <a:pt x="234" y="127"/>
                  </a:lnTo>
                  <a:lnTo>
                    <a:pt x="196" y="121"/>
                  </a:lnTo>
                  <a:lnTo>
                    <a:pt x="159" y="112"/>
                  </a:lnTo>
                  <a:lnTo>
                    <a:pt x="121" y="106"/>
                  </a:lnTo>
                  <a:lnTo>
                    <a:pt x="83" y="98"/>
                  </a:lnTo>
                  <a:lnTo>
                    <a:pt x="46" y="91"/>
                  </a:lnTo>
                  <a:lnTo>
                    <a:pt x="8" y="83"/>
                  </a:lnTo>
                  <a:lnTo>
                    <a:pt x="3" y="61"/>
                  </a:lnTo>
                  <a:lnTo>
                    <a:pt x="0" y="38"/>
                  </a:lnTo>
                  <a:lnTo>
                    <a:pt x="1" y="1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2" name="Freeform 1342">
              <a:extLst>
                <a:ext uri="{FF2B5EF4-FFF2-40B4-BE49-F238E27FC236}">
                  <a16:creationId xmlns:a16="http://schemas.microsoft.com/office/drawing/2014/main" id="{03A7AA93-FAB6-462A-825E-183B4E99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" y="2599"/>
              <a:ext cx="310" cy="102"/>
            </a:xfrm>
            <a:custGeom>
              <a:avLst/>
              <a:gdLst>
                <a:gd name="T0" fmla="*/ 8 w 621"/>
                <a:gd name="T1" fmla="*/ 0 h 206"/>
                <a:gd name="T2" fmla="*/ 46 w 621"/>
                <a:gd name="T3" fmla="*/ 8 h 206"/>
                <a:gd name="T4" fmla="*/ 84 w 621"/>
                <a:gd name="T5" fmla="*/ 16 h 206"/>
                <a:gd name="T6" fmla="*/ 123 w 621"/>
                <a:gd name="T7" fmla="*/ 24 h 206"/>
                <a:gd name="T8" fmla="*/ 161 w 621"/>
                <a:gd name="T9" fmla="*/ 33 h 206"/>
                <a:gd name="T10" fmla="*/ 199 w 621"/>
                <a:gd name="T11" fmla="*/ 41 h 206"/>
                <a:gd name="T12" fmla="*/ 237 w 621"/>
                <a:gd name="T13" fmla="*/ 49 h 206"/>
                <a:gd name="T14" fmla="*/ 276 w 621"/>
                <a:gd name="T15" fmla="*/ 57 h 206"/>
                <a:gd name="T16" fmla="*/ 314 w 621"/>
                <a:gd name="T17" fmla="*/ 65 h 206"/>
                <a:gd name="T18" fmla="*/ 352 w 621"/>
                <a:gd name="T19" fmla="*/ 73 h 206"/>
                <a:gd name="T20" fmla="*/ 392 w 621"/>
                <a:gd name="T21" fmla="*/ 81 h 206"/>
                <a:gd name="T22" fmla="*/ 430 w 621"/>
                <a:gd name="T23" fmla="*/ 89 h 206"/>
                <a:gd name="T24" fmla="*/ 468 w 621"/>
                <a:gd name="T25" fmla="*/ 97 h 206"/>
                <a:gd name="T26" fmla="*/ 506 w 621"/>
                <a:gd name="T27" fmla="*/ 105 h 206"/>
                <a:gd name="T28" fmla="*/ 545 w 621"/>
                <a:gd name="T29" fmla="*/ 113 h 206"/>
                <a:gd name="T30" fmla="*/ 583 w 621"/>
                <a:gd name="T31" fmla="*/ 121 h 206"/>
                <a:gd name="T32" fmla="*/ 621 w 621"/>
                <a:gd name="T33" fmla="*/ 129 h 206"/>
                <a:gd name="T34" fmla="*/ 620 w 621"/>
                <a:gd name="T35" fmla="*/ 149 h 206"/>
                <a:gd name="T36" fmla="*/ 620 w 621"/>
                <a:gd name="T37" fmla="*/ 168 h 206"/>
                <a:gd name="T38" fmla="*/ 620 w 621"/>
                <a:gd name="T39" fmla="*/ 188 h 206"/>
                <a:gd name="T40" fmla="*/ 621 w 621"/>
                <a:gd name="T41" fmla="*/ 206 h 206"/>
                <a:gd name="T42" fmla="*/ 583 w 621"/>
                <a:gd name="T43" fmla="*/ 198 h 206"/>
                <a:gd name="T44" fmla="*/ 545 w 621"/>
                <a:gd name="T45" fmla="*/ 191 h 206"/>
                <a:gd name="T46" fmla="*/ 506 w 621"/>
                <a:gd name="T47" fmla="*/ 183 h 206"/>
                <a:gd name="T48" fmla="*/ 468 w 621"/>
                <a:gd name="T49" fmla="*/ 176 h 206"/>
                <a:gd name="T50" fmla="*/ 430 w 621"/>
                <a:gd name="T51" fmla="*/ 168 h 206"/>
                <a:gd name="T52" fmla="*/ 392 w 621"/>
                <a:gd name="T53" fmla="*/ 160 h 206"/>
                <a:gd name="T54" fmla="*/ 352 w 621"/>
                <a:gd name="T55" fmla="*/ 153 h 206"/>
                <a:gd name="T56" fmla="*/ 314 w 621"/>
                <a:gd name="T57" fmla="*/ 145 h 206"/>
                <a:gd name="T58" fmla="*/ 276 w 621"/>
                <a:gd name="T59" fmla="*/ 137 h 206"/>
                <a:gd name="T60" fmla="*/ 237 w 621"/>
                <a:gd name="T61" fmla="*/ 129 h 206"/>
                <a:gd name="T62" fmla="*/ 199 w 621"/>
                <a:gd name="T63" fmla="*/ 122 h 206"/>
                <a:gd name="T64" fmla="*/ 161 w 621"/>
                <a:gd name="T65" fmla="*/ 114 h 206"/>
                <a:gd name="T66" fmla="*/ 123 w 621"/>
                <a:gd name="T67" fmla="*/ 106 h 206"/>
                <a:gd name="T68" fmla="*/ 84 w 621"/>
                <a:gd name="T69" fmla="*/ 98 h 206"/>
                <a:gd name="T70" fmla="*/ 46 w 621"/>
                <a:gd name="T71" fmla="*/ 91 h 206"/>
                <a:gd name="T72" fmla="*/ 8 w 621"/>
                <a:gd name="T73" fmla="*/ 83 h 206"/>
                <a:gd name="T74" fmla="*/ 2 w 621"/>
                <a:gd name="T75" fmla="*/ 61 h 206"/>
                <a:gd name="T76" fmla="*/ 0 w 621"/>
                <a:gd name="T77" fmla="*/ 38 h 206"/>
                <a:gd name="T78" fmla="*/ 1 w 621"/>
                <a:gd name="T79" fmla="*/ 18 h 206"/>
                <a:gd name="T80" fmla="*/ 8 w 621"/>
                <a:gd name="T8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21" h="206">
                  <a:moveTo>
                    <a:pt x="8" y="0"/>
                  </a:moveTo>
                  <a:lnTo>
                    <a:pt x="46" y="8"/>
                  </a:lnTo>
                  <a:lnTo>
                    <a:pt x="84" y="16"/>
                  </a:lnTo>
                  <a:lnTo>
                    <a:pt x="123" y="24"/>
                  </a:lnTo>
                  <a:lnTo>
                    <a:pt x="161" y="33"/>
                  </a:lnTo>
                  <a:lnTo>
                    <a:pt x="199" y="41"/>
                  </a:lnTo>
                  <a:lnTo>
                    <a:pt x="237" y="49"/>
                  </a:lnTo>
                  <a:lnTo>
                    <a:pt x="276" y="57"/>
                  </a:lnTo>
                  <a:lnTo>
                    <a:pt x="314" y="65"/>
                  </a:lnTo>
                  <a:lnTo>
                    <a:pt x="352" y="73"/>
                  </a:lnTo>
                  <a:lnTo>
                    <a:pt x="392" y="81"/>
                  </a:lnTo>
                  <a:lnTo>
                    <a:pt x="430" y="89"/>
                  </a:lnTo>
                  <a:lnTo>
                    <a:pt x="468" y="97"/>
                  </a:lnTo>
                  <a:lnTo>
                    <a:pt x="506" y="105"/>
                  </a:lnTo>
                  <a:lnTo>
                    <a:pt x="545" y="113"/>
                  </a:lnTo>
                  <a:lnTo>
                    <a:pt x="583" y="121"/>
                  </a:lnTo>
                  <a:lnTo>
                    <a:pt x="621" y="129"/>
                  </a:lnTo>
                  <a:lnTo>
                    <a:pt x="620" y="149"/>
                  </a:lnTo>
                  <a:lnTo>
                    <a:pt x="620" y="168"/>
                  </a:lnTo>
                  <a:lnTo>
                    <a:pt x="620" y="188"/>
                  </a:lnTo>
                  <a:lnTo>
                    <a:pt x="621" y="206"/>
                  </a:lnTo>
                  <a:lnTo>
                    <a:pt x="583" y="198"/>
                  </a:lnTo>
                  <a:lnTo>
                    <a:pt x="545" y="191"/>
                  </a:lnTo>
                  <a:lnTo>
                    <a:pt x="506" y="183"/>
                  </a:lnTo>
                  <a:lnTo>
                    <a:pt x="468" y="176"/>
                  </a:lnTo>
                  <a:lnTo>
                    <a:pt x="430" y="168"/>
                  </a:lnTo>
                  <a:lnTo>
                    <a:pt x="392" y="160"/>
                  </a:lnTo>
                  <a:lnTo>
                    <a:pt x="352" y="153"/>
                  </a:lnTo>
                  <a:lnTo>
                    <a:pt x="314" y="145"/>
                  </a:lnTo>
                  <a:lnTo>
                    <a:pt x="276" y="137"/>
                  </a:lnTo>
                  <a:lnTo>
                    <a:pt x="237" y="129"/>
                  </a:lnTo>
                  <a:lnTo>
                    <a:pt x="199" y="122"/>
                  </a:lnTo>
                  <a:lnTo>
                    <a:pt x="161" y="114"/>
                  </a:lnTo>
                  <a:lnTo>
                    <a:pt x="123" y="106"/>
                  </a:lnTo>
                  <a:lnTo>
                    <a:pt x="84" y="98"/>
                  </a:lnTo>
                  <a:lnTo>
                    <a:pt x="46" y="91"/>
                  </a:lnTo>
                  <a:lnTo>
                    <a:pt x="8" y="83"/>
                  </a:lnTo>
                  <a:lnTo>
                    <a:pt x="2" y="61"/>
                  </a:lnTo>
                  <a:lnTo>
                    <a:pt x="0" y="38"/>
                  </a:lnTo>
                  <a:lnTo>
                    <a:pt x="1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3" name="Freeform 1343">
              <a:extLst>
                <a:ext uri="{FF2B5EF4-FFF2-40B4-BE49-F238E27FC236}">
                  <a16:creationId xmlns:a16="http://schemas.microsoft.com/office/drawing/2014/main" id="{0AEADC45-054D-4A38-8168-527F356BBE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" y="2605"/>
              <a:ext cx="316" cy="104"/>
            </a:xfrm>
            <a:custGeom>
              <a:avLst/>
              <a:gdLst>
                <a:gd name="T0" fmla="*/ 7 w 632"/>
                <a:gd name="T1" fmla="*/ 0 h 208"/>
                <a:gd name="T2" fmla="*/ 47 w 632"/>
                <a:gd name="T3" fmla="*/ 8 h 208"/>
                <a:gd name="T4" fmla="*/ 86 w 632"/>
                <a:gd name="T5" fmla="*/ 16 h 208"/>
                <a:gd name="T6" fmla="*/ 125 w 632"/>
                <a:gd name="T7" fmla="*/ 24 h 208"/>
                <a:gd name="T8" fmla="*/ 164 w 632"/>
                <a:gd name="T9" fmla="*/ 32 h 208"/>
                <a:gd name="T10" fmla="*/ 202 w 632"/>
                <a:gd name="T11" fmla="*/ 40 h 208"/>
                <a:gd name="T12" fmla="*/ 241 w 632"/>
                <a:gd name="T13" fmla="*/ 48 h 208"/>
                <a:gd name="T14" fmla="*/ 280 w 632"/>
                <a:gd name="T15" fmla="*/ 56 h 208"/>
                <a:gd name="T16" fmla="*/ 320 w 632"/>
                <a:gd name="T17" fmla="*/ 64 h 208"/>
                <a:gd name="T18" fmla="*/ 359 w 632"/>
                <a:gd name="T19" fmla="*/ 72 h 208"/>
                <a:gd name="T20" fmla="*/ 398 w 632"/>
                <a:gd name="T21" fmla="*/ 80 h 208"/>
                <a:gd name="T22" fmla="*/ 437 w 632"/>
                <a:gd name="T23" fmla="*/ 88 h 208"/>
                <a:gd name="T24" fmla="*/ 475 w 632"/>
                <a:gd name="T25" fmla="*/ 97 h 208"/>
                <a:gd name="T26" fmla="*/ 514 w 632"/>
                <a:gd name="T27" fmla="*/ 105 h 208"/>
                <a:gd name="T28" fmla="*/ 554 w 632"/>
                <a:gd name="T29" fmla="*/ 113 h 208"/>
                <a:gd name="T30" fmla="*/ 593 w 632"/>
                <a:gd name="T31" fmla="*/ 121 h 208"/>
                <a:gd name="T32" fmla="*/ 632 w 632"/>
                <a:gd name="T33" fmla="*/ 129 h 208"/>
                <a:gd name="T34" fmla="*/ 631 w 632"/>
                <a:gd name="T35" fmla="*/ 149 h 208"/>
                <a:gd name="T36" fmla="*/ 631 w 632"/>
                <a:gd name="T37" fmla="*/ 170 h 208"/>
                <a:gd name="T38" fmla="*/ 631 w 632"/>
                <a:gd name="T39" fmla="*/ 190 h 208"/>
                <a:gd name="T40" fmla="*/ 632 w 632"/>
                <a:gd name="T41" fmla="*/ 208 h 208"/>
                <a:gd name="T42" fmla="*/ 593 w 632"/>
                <a:gd name="T43" fmla="*/ 200 h 208"/>
                <a:gd name="T44" fmla="*/ 554 w 632"/>
                <a:gd name="T45" fmla="*/ 192 h 208"/>
                <a:gd name="T46" fmla="*/ 515 w 632"/>
                <a:gd name="T47" fmla="*/ 185 h 208"/>
                <a:gd name="T48" fmla="*/ 476 w 632"/>
                <a:gd name="T49" fmla="*/ 177 h 208"/>
                <a:gd name="T50" fmla="*/ 437 w 632"/>
                <a:gd name="T51" fmla="*/ 169 h 208"/>
                <a:gd name="T52" fmla="*/ 398 w 632"/>
                <a:gd name="T53" fmla="*/ 161 h 208"/>
                <a:gd name="T54" fmla="*/ 359 w 632"/>
                <a:gd name="T55" fmla="*/ 153 h 208"/>
                <a:gd name="T56" fmla="*/ 320 w 632"/>
                <a:gd name="T57" fmla="*/ 145 h 208"/>
                <a:gd name="T58" fmla="*/ 280 w 632"/>
                <a:gd name="T59" fmla="*/ 138 h 208"/>
                <a:gd name="T60" fmla="*/ 242 w 632"/>
                <a:gd name="T61" fmla="*/ 130 h 208"/>
                <a:gd name="T62" fmla="*/ 203 w 632"/>
                <a:gd name="T63" fmla="*/ 122 h 208"/>
                <a:gd name="T64" fmla="*/ 164 w 632"/>
                <a:gd name="T65" fmla="*/ 114 h 208"/>
                <a:gd name="T66" fmla="*/ 125 w 632"/>
                <a:gd name="T67" fmla="*/ 106 h 208"/>
                <a:gd name="T68" fmla="*/ 86 w 632"/>
                <a:gd name="T69" fmla="*/ 99 h 208"/>
                <a:gd name="T70" fmla="*/ 47 w 632"/>
                <a:gd name="T71" fmla="*/ 91 h 208"/>
                <a:gd name="T72" fmla="*/ 7 w 632"/>
                <a:gd name="T73" fmla="*/ 83 h 208"/>
                <a:gd name="T74" fmla="*/ 3 w 632"/>
                <a:gd name="T75" fmla="*/ 61 h 208"/>
                <a:gd name="T76" fmla="*/ 0 w 632"/>
                <a:gd name="T77" fmla="*/ 38 h 208"/>
                <a:gd name="T78" fmla="*/ 2 w 632"/>
                <a:gd name="T79" fmla="*/ 17 h 208"/>
                <a:gd name="T80" fmla="*/ 7 w 632"/>
                <a:gd name="T8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32" h="208">
                  <a:moveTo>
                    <a:pt x="7" y="0"/>
                  </a:moveTo>
                  <a:lnTo>
                    <a:pt x="47" y="8"/>
                  </a:lnTo>
                  <a:lnTo>
                    <a:pt x="86" y="16"/>
                  </a:lnTo>
                  <a:lnTo>
                    <a:pt x="125" y="24"/>
                  </a:lnTo>
                  <a:lnTo>
                    <a:pt x="164" y="32"/>
                  </a:lnTo>
                  <a:lnTo>
                    <a:pt x="202" y="40"/>
                  </a:lnTo>
                  <a:lnTo>
                    <a:pt x="241" y="48"/>
                  </a:lnTo>
                  <a:lnTo>
                    <a:pt x="280" y="56"/>
                  </a:lnTo>
                  <a:lnTo>
                    <a:pt x="320" y="64"/>
                  </a:lnTo>
                  <a:lnTo>
                    <a:pt x="359" y="72"/>
                  </a:lnTo>
                  <a:lnTo>
                    <a:pt x="398" y="80"/>
                  </a:lnTo>
                  <a:lnTo>
                    <a:pt x="437" y="88"/>
                  </a:lnTo>
                  <a:lnTo>
                    <a:pt x="475" y="97"/>
                  </a:lnTo>
                  <a:lnTo>
                    <a:pt x="514" y="105"/>
                  </a:lnTo>
                  <a:lnTo>
                    <a:pt x="554" y="113"/>
                  </a:lnTo>
                  <a:lnTo>
                    <a:pt x="593" y="121"/>
                  </a:lnTo>
                  <a:lnTo>
                    <a:pt x="632" y="129"/>
                  </a:lnTo>
                  <a:lnTo>
                    <a:pt x="631" y="149"/>
                  </a:lnTo>
                  <a:lnTo>
                    <a:pt x="631" y="170"/>
                  </a:lnTo>
                  <a:lnTo>
                    <a:pt x="631" y="190"/>
                  </a:lnTo>
                  <a:lnTo>
                    <a:pt x="632" y="208"/>
                  </a:lnTo>
                  <a:lnTo>
                    <a:pt x="593" y="200"/>
                  </a:lnTo>
                  <a:lnTo>
                    <a:pt x="554" y="192"/>
                  </a:lnTo>
                  <a:lnTo>
                    <a:pt x="515" y="185"/>
                  </a:lnTo>
                  <a:lnTo>
                    <a:pt x="476" y="177"/>
                  </a:lnTo>
                  <a:lnTo>
                    <a:pt x="437" y="169"/>
                  </a:lnTo>
                  <a:lnTo>
                    <a:pt x="398" y="161"/>
                  </a:lnTo>
                  <a:lnTo>
                    <a:pt x="359" y="153"/>
                  </a:lnTo>
                  <a:lnTo>
                    <a:pt x="320" y="145"/>
                  </a:lnTo>
                  <a:lnTo>
                    <a:pt x="280" y="138"/>
                  </a:lnTo>
                  <a:lnTo>
                    <a:pt x="242" y="130"/>
                  </a:lnTo>
                  <a:lnTo>
                    <a:pt x="203" y="122"/>
                  </a:lnTo>
                  <a:lnTo>
                    <a:pt x="164" y="114"/>
                  </a:lnTo>
                  <a:lnTo>
                    <a:pt x="125" y="106"/>
                  </a:lnTo>
                  <a:lnTo>
                    <a:pt x="86" y="99"/>
                  </a:lnTo>
                  <a:lnTo>
                    <a:pt x="47" y="91"/>
                  </a:lnTo>
                  <a:lnTo>
                    <a:pt x="7" y="83"/>
                  </a:lnTo>
                  <a:lnTo>
                    <a:pt x="3" y="61"/>
                  </a:lnTo>
                  <a:lnTo>
                    <a:pt x="0" y="38"/>
                  </a:lnTo>
                  <a:lnTo>
                    <a:pt x="2" y="1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4" name="Freeform 1344">
              <a:extLst>
                <a:ext uri="{FF2B5EF4-FFF2-40B4-BE49-F238E27FC236}">
                  <a16:creationId xmlns:a16="http://schemas.microsoft.com/office/drawing/2014/main" id="{B280FB5A-364D-44DD-9F22-69F0DE014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" y="2611"/>
              <a:ext cx="319" cy="106"/>
            </a:xfrm>
            <a:custGeom>
              <a:avLst/>
              <a:gdLst>
                <a:gd name="T0" fmla="*/ 7 w 642"/>
                <a:gd name="T1" fmla="*/ 0 h 212"/>
                <a:gd name="T2" fmla="*/ 46 w 642"/>
                <a:gd name="T3" fmla="*/ 9 h 212"/>
                <a:gd name="T4" fmla="*/ 86 w 642"/>
                <a:gd name="T5" fmla="*/ 17 h 212"/>
                <a:gd name="T6" fmla="*/ 126 w 642"/>
                <a:gd name="T7" fmla="*/ 25 h 212"/>
                <a:gd name="T8" fmla="*/ 166 w 642"/>
                <a:gd name="T9" fmla="*/ 33 h 212"/>
                <a:gd name="T10" fmla="*/ 205 w 642"/>
                <a:gd name="T11" fmla="*/ 42 h 212"/>
                <a:gd name="T12" fmla="*/ 245 w 642"/>
                <a:gd name="T13" fmla="*/ 50 h 212"/>
                <a:gd name="T14" fmla="*/ 285 w 642"/>
                <a:gd name="T15" fmla="*/ 58 h 212"/>
                <a:gd name="T16" fmla="*/ 325 w 642"/>
                <a:gd name="T17" fmla="*/ 66 h 212"/>
                <a:gd name="T18" fmla="*/ 364 w 642"/>
                <a:gd name="T19" fmla="*/ 74 h 212"/>
                <a:gd name="T20" fmla="*/ 403 w 642"/>
                <a:gd name="T21" fmla="*/ 82 h 212"/>
                <a:gd name="T22" fmla="*/ 444 w 642"/>
                <a:gd name="T23" fmla="*/ 90 h 212"/>
                <a:gd name="T24" fmla="*/ 483 w 642"/>
                <a:gd name="T25" fmla="*/ 98 h 212"/>
                <a:gd name="T26" fmla="*/ 523 w 642"/>
                <a:gd name="T27" fmla="*/ 107 h 212"/>
                <a:gd name="T28" fmla="*/ 562 w 642"/>
                <a:gd name="T29" fmla="*/ 115 h 212"/>
                <a:gd name="T30" fmla="*/ 603 w 642"/>
                <a:gd name="T31" fmla="*/ 123 h 212"/>
                <a:gd name="T32" fmla="*/ 642 w 642"/>
                <a:gd name="T33" fmla="*/ 132 h 212"/>
                <a:gd name="T34" fmla="*/ 640 w 642"/>
                <a:gd name="T35" fmla="*/ 152 h 212"/>
                <a:gd name="T36" fmla="*/ 640 w 642"/>
                <a:gd name="T37" fmla="*/ 173 h 212"/>
                <a:gd name="T38" fmla="*/ 641 w 642"/>
                <a:gd name="T39" fmla="*/ 194 h 212"/>
                <a:gd name="T40" fmla="*/ 642 w 642"/>
                <a:gd name="T41" fmla="*/ 212 h 212"/>
                <a:gd name="T42" fmla="*/ 603 w 642"/>
                <a:gd name="T43" fmla="*/ 204 h 212"/>
                <a:gd name="T44" fmla="*/ 562 w 642"/>
                <a:gd name="T45" fmla="*/ 196 h 212"/>
                <a:gd name="T46" fmla="*/ 523 w 642"/>
                <a:gd name="T47" fmla="*/ 188 h 212"/>
                <a:gd name="T48" fmla="*/ 484 w 642"/>
                <a:gd name="T49" fmla="*/ 180 h 212"/>
                <a:gd name="T50" fmla="*/ 444 w 642"/>
                <a:gd name="T51" fmla="*/ 172 h 212"/>
                <a:gd name="T52" fmla="*/ 404 w 642"/>
                <a:gd name="T53" fmla="*/ 164 h 212"/>
                <a:gd name="T54" fmla="*/ 364 w 642"/>
                <a:gd name="T55" fmla="*/ 156 h 212"/>
                <a:gd name="T56" fmla="*/ 325 w 642"/>
                <a:gd name="T57" fmla="*/ 148 h 212"/>
                <a:gd name="T58" fmla="*/ 285 w 642"/>
                <a:gd name="T59" fmla="*/ 140 h 212"/>
                <a:gd name="T60" fmla="*/ 245 w 642"/>
                <a:gd name="T61" fmla="*/ 132 h 212"/>
                <a:gd name="T62" fmla="*/ 205 w 642"/>
                <a:gd name="T63" fmla="*/ 123 h 212"/>
                <a:gd name="T64" fmla="*/ 166 w 642"/>
                <a:gd name="T65" fmla="*/ 115 h 212"/>
                <a:gd name="T66" fmla="*/ 126 w 642"/>
                <a:gd name="T67" fmla="*/ 107 h 212"/>
                <a:gd name="T68" fmla="*/ 86 w 642"/>
                <a:gd name="T69" fmla="*/ 99 h 212"/>
                <a:gd name="T70" fmla="*/ 46 w 642"/>
                <a:gd name="T71" fmla="*/ 91 h 212"/>
                <a:gd name="T72" fmla="*/ 7 w 642"/>
                <a:gd name="T73" fmla="*/ 83 h 212"/>
                <a:gd name="T74" fmla="*/ 2 w 642"/>
                <a:gd name="T75" fmla="*/ 61 h 212"/>
                <a:gd name="T76" fmla="*/ 0 w 642"/>
                <a:gd name="T77" fmla="*/ 40 h 212"/>
                <a:gd name="T78" fmla="*/ 1 w 642"/>
                <a:gd name="T79" fmla="*/ 18 h 212"/>
                <a:gd name="T80" fmla="*/ 7 w 642"/>
                <a:gd name="T81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2" h="212">
                  <a:moveTo>
                    <a:pt x="7" y="0"/>
                  </a:moveTo>
                  <a:lnTo>
                    <a:pt x="46" y="9"/>
                  </a:lnTo>
                  <a:lnTo>
                    <a:pt x="86" y="17"/>
                  </a:lnTo>
                  <a:lnTo>
                    <a:pt x="126" y="25"/>
                  </a:lnTo>
                  <a:lnTo>
                    <a:pt x="166" y="33"/>
                  </a:lnTo>
                  <a:lnTo>
                    <a:pt x="205" y="42"/>
                  </a:lnTo>
                  <a:lnTo>
                    <a:pt x="245" y="50"/>
                  </a:lnTo>
                  <a:lnTo>
                    <a:pt x="285" y="58"/>
                  </a:lnTo>
                  <a:lnTo>
                    <a:pt x="325" y="66"/>
                  </a:lnTo>
                  <a:lnTo>
                    <a:pt x="364" y="74"/>
                  </a:lnTo>
                  <a:lnTo>
                    <a:pt x="403" y="82"/>
                  </a:lnTo>
                  <a:lnTo>
                    <a:pt x="444" y="90"/>
                  </a:lnTo>
                  <a:lnTo>
                    <a:pt x="483" y="98"/>
                  </a:lnTo>
                  <a:lnTo>
                    <a:pt x="523" y="107"/>
                  </a:lnTo>
                  <a:lnTo>
                    <a:pt x="562" y="115"/>
                  </a:lnTo>
                  <a:lnTo>
                    <a:pt x="603" y="123"/>
                  </a:lnTo>
                  <a:lnTo>
                    <a:pt x="642" y="132"/>
                  </a:lnTo>
                  <a:lnTo>
                    <a:pt x="640" y="152"/>
                  </a:lnTo>
                  <a:lnTo>
                    <a:pt x="640" y="173"/>
                  </a:lnTo>
                  <a:lnTo>
                    <a:pt x="641" y="194"/>
                  </a:lnTo>
                  <a:lnTo>
                    <a:pt x="642" y="212"/>
                  </a:lnTo>
                  <a:lnTo>
                    <a:pt x="603" y="204"/>
                  </a:lnTo>
                  <a:lnTo>
                    <a:pt x="562" y="196"/>
                  </a:lnTo>
                  <a:lnTo>
                    <a:pt x="523" y="188"/>
                  </a:lnTo>
                  <a:lnTo>
                    <a:pt x="484" y="180"/>
                  </a:lnTo>
                  <a:lnTo>
                    <a:pt x="444" y="172"/>
                  </a:lnTo>
                  <a:lnTo>
                    <a:pt x="404" y="164"/>
                  </a:lnTo>
                  <a:lnTo>
                    <a:pt x="364" y="156"/>
                  </a:lnTo>
                  <a:lnTo>
                    <a:pt x="325" y="148"/>
                  </a:lnTo>
                  <a:lnTo>
                    <a:pt x="285" y="140"/>
                  </a:lnTo>
                  <a:lnTo>
                    <a:pt x="245" y="132"/>
                  </a:lnTo>
                  <a:lnTo>
                    <a:pt x="205" y="123"/>
                  </a:lnTo>
                  <a:lnTo>
                    <a:pt x="166" y="115"/>
                  </a:lnTo>
                  <a:lnTo>
                    <a:pt x="126" y="107"/>
                  </a:lnTo>
                  <a:lnTo>
                    <a:pt x="86" y="99"/>
                  </a:lnTo>
                  <a:lnTo>
                    <a:pt x="46" y="91"/>
                  </a:lnTo>
                  <a:lnTo>
                    <a:pt x="7" y="83"/>
                  </a:lnTo>
                  <a:lnTo>
                    <a:pt x="2" y="61"/>
                  </a:lnTo>
                  <a:lnTo>
                    <a:pt x="0" y="40"/>
                  </a:lnTo>
                  <a:lnTo>
                    <a:pt x="1" y="1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5" name="Freeform 1345">
              <a:extLst>
                <a:ext uri="{FF2B5EF4-FFF2-40B4-BE49-F238E27FC236}">
                  <a16:creationId xmlns:a16="http://schemas.microsoft.com/office/drawing/2014/main" id="{E946105C-F0F4-462B-BAC7-2F9D6B57D0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" y="2617"/>
              <a:ext cx="325" cy="106"/>
            </a:xfrm>
            <a:custGeom>
              <a:avLst/>
              <a:gdLst>
                <a:gd name="T0" fmla="*/ 6 w 651"/>
                <a:gd name="T1" fmla="*/ 0 h 215"/>
                <a:gd name="T2" fmla="*/ 46 w 651"/>
                <a:gd name="T3" fmla="*/ 8 h 215"/>
                <a:gd name="T4" fmla="*/ 86 w 651"/>
                <a:gd name="T5" fmla="*/ 17 h 215"/>
                <a:gd name="T6" fmla="*/ 127 w 651"/>
                <a:gd name="T7" fmla="*/ 25 h 215"/>
                <a:gd name="T8" fmla="*/ 167 w 651"/>
                <a:gd name="T9" fmla="*/ 33 h 215"/>
                <a:gd name="T10" fmla="*/ 207 w 651"/>
                <a:gd name="T11" fmla="*/ 41 h 215"/>
                <a:gd name="T12" fmla="*/ 248 w 651"/>
                <a:gd name="T13" fmla="*/ 51 h 215"/>
                <a:gd name="T14" fmla="*/ 288 w 651"/>
                <a:gd name="T15" fmla="*/ 59 h 215"/>
                <a:gd name="T16" fmla="*/ 328 w 651"/>
                <a:gd name="T17" fmla="*/ 67 h 215"/>
                <a:gd name="T18" fmla="*/ 369 w 651"/>
                <a:gd name="T19" fmla="*/ 75 h 215"/>
                <a:gd name="T20" fmla="*/ 409 w 651"/>
                <a:gd name="T21" fmla="*/ 83 h 215"/>
                <a:gd name="T22" fmla="*/ 449 w 651"/>
                <a:gd name="T23" fmla="*/ 92 h 215"/>
                <a:gd name="T24" fmla="*/ 490 w 651"/>
                <a:gd name="T25" fmla="*/ 100 h 215"/>
                <a:gd name="T26" fmla="*/ 530 w 651"/>
                <a:gd name="T27" fmla="*/ 108 h 215"/>
                <a:gd name="T28" fmla="*/ 570 w 651"/>
                <a:gd name="T29" fmla="*/ 116 h 215"/>
                <a:gd name="T30" fmla="*/ 610 w 651"/>
                <a:gd name="T31" fmla="*/ 125 h 215"/>
                <a:gd name="T32" fmla="*/ 651 w 651"/>
                <a:gd name="T33" fmla="*/ 133 h 215"/>
                <a:gd name="T34" fmla="*/ 649 w 651"/>
                <a:gd name="T35" fmla="*/ 154 h 215"/>
                <a:gd name="T36" fmla="*/ 649 w 651"/>
                <a:gd name="T37" fmla="*/ 176 h 215"/>
                <a:gd name="T38" fmla="*/ 650 w 651"/>
                <a:gd name="T39" fmla="*/ 197 h 215"/>
                <a:gd name="T40" fmla="*/ 651 w 651"/>
                <a:gd name="T41" fmla="*/ 215 h 215"/>
                <a:gd name="T42" fmla="*/ 610 w 651"/>
                <a:gd name="T43" fmla="*/ 207 h 215"/>
                <a:gd name="T44" fmla="*/ 570 w 651"/>
                <a:gd name="T45" fmla="*/ 199 h 215"/>
                <a:gd name="T46" fmla="*/ 530 w 651"/>
                <a:gd name="T47" fmla="*/ 191 h 215"/>
                <a:gd name="T48" fmla="*/ 490 w 651"/>
                <a:gd name="T49" fmla="*/ 182 h 215"/>
                <a:gd name="T50" fmla="*/ 449 w 651"/>
                <a:gd name="T51" fmla="*/ 174 h 215"/>
                <a:gd name="T52" fmla="*/ 409 w 651"/>
                <a:gd name="T53" fmla="*/ 166 h 215"/>
                <a:gd name="T54" fmla="*/ 369 w 651"/>
                <a:gd name="T55" fmla="*/ 157 h 215"/>
                <a:gd name="T56" fmla="*/ 328 w 651"/>
                <a:gd name="T57" fmla="*/ 149 h 215"/>
                <a:gd name="T58" fmla="*/ 287 w 651"/>
                <a:gd name="T59" fmla="*/ 141 h 215"/>
                <a:gd name="T60" fmla="*/ 246 w 651"/>
                <a:gd name="T61" fmla="*/ 133 h 215"/>
                <a:gd name="T62" fmla="*/ 206 w 651"/>
                <a:gd name="T63" fmla="*/ 124 h 215"/>
                <a:gd name="T64" fmla="*/ 166 w 651"/>
                <a:gd name="T65" fmla="*/ 116 h 215"/>
                <a:gd name="T66" fmla="*/ 125 w 651"/>
                <a:gd name="T67" fmla="*/ 108 h 215"/>
                <a:gd name="T68" fmla="*/ 85 w 651"/>
                <a:gd name="T69" fmla="*/ 100 h 215"/>
                <a:gd name="T70" fmla="*/ 45 w 651"/>
                <a:gd name="T71" fmla="*/ 91 h 215"/>
                <a:gd name="T72" fmla="*/ 4 w 651"/>
                <a:gd name="T73" fmla="*/ 83 h 215"/>
                <a:gd name="T74" fmla="*/ 1 w 651"/>
                <a:gd name="T75" fmla="*/ 61 h 215"/>
                <a:gd name="T76" fmla="*/ 0 w 651"/>
                <a:gd name="T77" fmla="*/ 39 h 215"/>
                <a:gd name="T78" fmla="*/ 1 w 651"/>
                <a:gd name="T79" fmla="*/ 18 h 215"/>
                <a:gd name="T80" fmla="*/ 6 w 651"/>
                <a:gd name="T8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51" h="215">
                  <a:moveTo>
                    <a:pt x="6" y="0"/>
                  </a:moveTo>
                  <a:lnTo>
                    <a:pt x="46" y="8"/>
                  </a:lnTo>
                  <a:lnTo>
                    <a:pt x="86" y="17"/>
                  </a:lnTo>
                  <a:lnTo>
                    <a:pt x="127" y="25"/>
                  </a:lnTo>
                  <a:lnTo>
                    <a:pt x="167" y="33"/>
                  </a:lnTo>
                  <a:lnTo>
                    <a:pt x="207" y="41"/>
                  </a:lnTo>
                  <a:lnTo>
                    <a:pt x="248" y="51"/>
                  </a:lnTo>
                  <a:lnTo>
                    <a:pt x="288" y="59"/>
                  </a:lnTo>
                  <a:lnTo>
                    <a:pt x="328" y="67"/>
                  </a:lnTo>
                  <a:lnTo>
                    <a:pt x="369" y="75"/>
                  </a:lnTo>
                  <a:lnTo>
                    <a:pt x="409" y="83"/>
                  </a:lnTo>
                  <a:lnTo>
                    <a:pt x="449" y="92"/>
                  </a:lnTo>
                  <a:lnTo>
                    <a:pt x="490" y="100"/>
                  </a:lnTo>
                  <a:lnTo>
                    <a:pt x="530" y="108"/>
                  </a:lnTo>
                  <a:lnTo>
                    <a:pt x="570" y="116"/>
                  </a:lnTo>
                  <a:lnTo>
                    <a:pt x="610" y="125"/>
                  </a:lnTo>
                  <a:lnTo>
                    <a:pt x="651" y="133"/>
                  </a:lnTo>
                  <a:lnTo>
                    <a:pt x="649" y="154"/>
                  </a:lnTo>
                  <a:lnTo>
                    <a:pt x="649" y="176"/>
                  </a:lnTo>
                  <a:lnTo>
                    <a:pt x="650" y="197"/>
                  </a:lnTo>
                  <a:lnTo>
                    <a:pt x="651" y="215"/>
                  </a:lnTo>
                  <a:lnTo>
                    <a:pt x="610" y="207"/>
                  </a:lnTo>
                  <a:lnTo>
                    <a:pt x="570" y="199"/>
                  </a:lnTo>
                  <a:lnTo>
                    <a:pt x="530" y="191"/>
                  </a:lnTo>
                  <a:lnTo>
                    <a:pt x="490" y="182"/>
                  </a:lnTo>
                  <a:lnTo>
                    <a:pt x="449" y="174"/>
                  </a:lnTo>
                  <a:lnTo>
                    <a:pt x="409" y="166"/>
                  </a:lnTo>
                  <a:lnTo>
                    <a:pt x="369" y="157"/>
                  </a:lnTo>
                  <a:lnTo>
                    <a:pt x="328" y="149"/>
                  </a:lnTo>
                  <a:lnTo>
                    <a:pt x="287" y="141"/>
                  </a:lnTo>
                  <a:lnTo>
                    <a:pt x="246" y="133"/>
                  </a:lnTo>
                  <a:lnTo>
                    <a:pt x="206" y="124"/>
                  </a:lnTo>
                  <a:lnTo>
                    <a:pt x="166" y="116"/>
                  </a:lnTo>
                  <a:lnTo>
                    <a:pt x="125" y="108"/>
                  </a:lnTo>
                  <a:lnTo>
                    <a:pt x="85" y="100"/>
                  </a:lnTo>
                  <a:lnTo>
                    <a:pt x="45" y="91"/>
                  </a:lnTo>
                  <a:lnTo>
                    <a:pt x="4" y="83"/>
                  </a:lnTo>
                  <a:lnTo>
                    <a:pt x="1" y="61"/>
                  </a:lnTo>
                  <a:lnTo>
                    <a:pt x="0" y="39"/>
                  </a:lnTo>
                  <a:lnTo>
                    <a:pt x="1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6" name="Freeform 1346">
              <a:extLst>
                <a:ext uri="{FF2B5EF4-FFF2-40B4-BE49-F238E27FC236}">
                  <a16:creationId xmlns:a16="http://schemas.microsoft.com/office/drawing/2014/main" id="{A6CA08C1-B820-4E2F-B1F5-DD6CF9B86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" y="2624"/>
              <a:ext cx="331" cy="110"/>
            </a:xfrm>
            <a:custGeom>
              <a:avLst/>
              <a:gdLst>
                <a:gd name="T0" fmla="*/ 5 w 663"/>
                <a:gd name="T1" fmla="*/ 0 h 218"/>
                <a:gd name="T2" fmla="*/ 47 w 663"/>
                <a:gd name="T3" fmla="*/ 8 h 218"/>
                <a:gd name="T4" fmla="*/ 87 w 663"/>
                <a:gd name="T5" fmla="*/ 16 h 218"/>
                <a:gd name="T6" fmla="*/ 128 w 663"/>
                <a:gd name="T7" fmla="*/ 24 h 218"/>
                <a:gd name="T8" fmla="*/ 169 w 663"/>
                <a:gd name="T9" fmla="*/ 33 h 218"/>
                <a:gd name="T10" fmla="*/ 210 w 663"/>
                <a:gd name="T11" fmla="*/ 41 h 218"/>
                <a:gd name="T12" fmla="*/ 252 w 663"/>
                <a:gd name="T13" fmla="*/ 49 h 218"/>
                <a:gd name="T14" fmla="*/ 292 w 663"/>
                <a:gd name="T15" fmla="*/ 57 h 218"/>
                <a:gd name="T16" fmla="*/ 333 w 663"/>
                <a:gd name="T17" fmla="*/ 66 h 218"/>
                <a:gd name="T18" fmla="*/ 374 w 663"/>
                <a:gd name="T19" fmla="*/ 74 h 218"/>
                <a:gd name="T20" fmla="*/ 415 w 663"/>
                <a:gd name="T21" fmla="*/ 82 h 218"/>
                <a:gd name="T22" fmla="*/ 457 w 663"/>
                <a:gd name="T23" fmla="*/ 90 h 218"/>
                <a:gd name="T24" fmla="*/ 497 w 663"/>
                <a:gd name="T25" fmla="*/ 100 h 218"/>
                <a:gd name="T26" fmla="*/ 539 w 663"/>
                <a:gd name="T27" fmla="*/ 108 h 218"/>
                <a:gd name="T28" fmla="*/ 579 w 663"/>
                <a:gd name="T29" fmla="*/ 116 h 218"/>
                <a:gd name="T30" fmla="*/ 620 w 663"/>
                <a:gd name="T31" fmla="*/ 125 h 218"/>
                <a:gd name="T32" fmla="*/ 661 w 663"/>
                <a:gd name="T33" fmla="*/ 133 h 218"/>
                <a:gd name="T34" fmla="*/ 658 w 663"/>
                <a:gd name="T35" fmla="*/ 155 h 218"/>
                <a:gd name="T36" fmla="*/ 658 w 663"/>
                <a:gd name="T37" fmla="*/ 178 h 218"/>
                <a:gd name="T38" fmla="*/ 659 w 663"/>
                <a:gd name="T39" fmla="*/ 200 h 218"/>
                <a:gd name="T40" fmla="*/ 663 w 663"/>
                <a:gd name="T41" fmla="*/ 218 h 218"/>
                <a:gd name="T42" fmla="*/ 621 w 663"/>
                <a:gd name="T43" fmla="*/ 210 h 218"/>
                <a:gd name="T44" fmla="*/ 580 w 663"/>
                <a:gd name="T45" fmla="*/ 201 h 218"/>
                <a:gd name="T46" fmla="*/ 540 w 663"/>
                <a:gd name="T47" fmla="*/ 193 h 218"/>
                <a:gd name="T48" fmla="*/ 498 w 663"/>
                <a:gd name="T49" fmla="*/ 184 h 218"/>
                <a:gd name="T50" fmla="*/ 457 w 663"/>
                <a:gd name="T51" fmla="*/ 175 h 218"/>
                <a:gd name="T52" fmla="*/ 415 w 663"/>
                <a:gd name="T53" fmla="*/ 166 h 218"/>
                <a:gd name="T54" fmla="*/ 375 w 663"/>
                <a:gd name="T55" fmla="*/ 158 h 218"/>
                <a:gd name="T56" fmla="*/ 333 w 663"/>
                <a:gd name="T57" fmla="*/ 150 h 218"/>
                <a:gd name="T58" fmla="*/ 292 w 663"/>
                <a:gd name="T59" fmla="*/ 141 h 218"/>
                <a:gd name="T60" fmla="*/ 252 w 663"/>
                <a:gd name="T61" fmla="*/ 133 h 218"/>
                <a:gd name="T62" fmla="*/ 210 w 663"/>
                <a:gd name="T63" fmla="*/ 125 h 218"/>
                <a:gd name="T64" fmla="*/ 170 w 663"/>
                <a:gd name="T65" fmla="*/ 116 h 218"/>
                <a:gd name="T66" fmla="*/ 128 w 663"/>
                <a:gd name="T67" fmla="*/ 108 h 218"/>
                <a:gd name="T68" fmla="*/ 87 w 663"/>
                <a:gd name="T69" fmla="*/ 100 h 218"/>
                <a:gd name="T70" fmla="*/ 47 w 663"/>
                <a:gd name="T71" fmla="*/ 90 h 218"/>
                <a:gd name="T72" fmla="*/ 5 w 663"/>
                <a:gd name="T73" fmla="*/ 82 h 218"/>
                <a:gd name="T74" fmla="*/ 2 w 663"/>
                <a:gd name="T75" fmla="*/ 61 h 218"/>
                <a:gd name="T76" fmla="*/ 0 w 663"/>
                <a:gd name="T77" fmla="*/ 39 h 218"/>
                <a:gd name="T78" fmla="*/ 2 w 663"/>
                <a:gd name="T79" fmla="*/ 18 h 218"/>
                <a:gd name="T80" fmla="*/ 5 w 663"/>
                <a:gd name="T81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63" h="218">
                  <a:moveTo>
                    <a:pt x="5" y="0"/>
                  </a:moveTo>
                  <a:lnTo>
                    <a:pt x="47" y="8"/>
                  </a:lnTo>
                  <a:lnTo>
                    <a:pt x="87" y="16"/>
                  </a:lnTo>
                  <a:lnTo>
                    <a:pt x="128" y="24"/>
                  </a:lnTo>
                  <a:lnTo>
                    <a:pt x="169" y="33"/>
                  </a:lnTo>
                  <a:lnTo>
                    <a:pt x="210" y="41"/>
                  </a:lnTo>
                  <a:lnTo>
                    <a:pt x="252" y="49"/>
                  </a:lnTo>
                  <a:lnTo>
                    <a:pt x="292" y="57"/>
                  </a:lnTo>
                  <a:lnTo>
                    <a:pt x="333" y="66"/>
                  </a:lnTo>
                  <a:lnTo>
                    <a:pt x="374" y="74"/>
                  </a:lnTo>
                  <a:lnTo>
                    <a:pt x="415" y="82"/>
                  </a:lnTo>
                  <a:lnTo>
                    <a:pt x="457" y="90"/>
                  </a:lnTo>
                  <a:lnTo>
                    <a:pt x="497" y="100"/>
                  </a:lnTo>
                  <a:lnTo>
                    <a:pt x="539" y="108"/>
                  </a:lnTo>
                  <a:lnTo>
                    <a:pt x="579" y="116"/>
                  </a:lnTo>
                  <a:lnTo>
                    <a:pt x="620" y="125"/>
                  </a:lnTo>
                  <a:lnTo>
                    <a:pt x="661" y="133"/>
                  </a:lnTo>
                  <a:lnTo>
                    <a:pt x="658" y="155"/>
                  </a:lnTo>
                  <a:lnTo>
                    <a:pt x="658" y="178"/>
                  </a:lnTo>
                  <a:lnTo>
                    <a:pt x="659" y="200"/>
                  </a:lnTo>
                  <a:lnTo>
                    <a:pt x="663" y="218"/>
                  </a:lnTo>
                  <a:lnTo>
                    <a:pt x="621" y="210"/>
                  </a:lnTo>
                  <a:lnTo>
                    <a:pt x="580" y="201"/>
                  </a:lnTo>
                  <a:lnTo>
                    <a:pt x="540" y="193"/>
                  </a:lnTo>
                  <a:lnTo>
                    <a:pt x="498" y="184"/>
                  </a:lnTo>
                  <a:lnTo>
                    <a:pt x="457" y="175"/>
                  </a:lnTo>
                  <a:lnTo>
                    <a:pt x="415" y="166"/>
                  </a:lnTo>
                  <a:lnTo>
                    <a:pt x="375" y="158"/>
                  </a:lnTo>
                  <a:lnTo>
                    <a:pt x="333" y="150"/>
                  </a:lnTo>
                  <a:lnTo>
                    <a:pt x="292" y="141"/>
                  </a:lnTo>
                  <a:lnTo>
                    <a:pt x="252" y="133"/>
                  </a:lnTo>
                  <a:lnTo>
                    <a:pt x="210" y="125"/>
                  </a:lnTo>
                  <a:lnTo>
                    <a:pt x="170" y="116"/>
                  </a:lnTo>
                  <a:lnTo>
                    <a:pt x="128" y="108"/>
                  </a:lnTo>
                  <a:lnTo>
                    <a:pt x="87" y="100"/>
                  </a:lnTo>
                  <a:lnTo>
                    <a:pt x="47" y="90"/>
                  </a:lnTo>
                  <a:lnTo>
                    <a:pt x="5" y="82"/>
                  </a:lnTo>
                  <a:lnTo>
                    <a:pt x="2" y="61"/>
                  </a:lnTo>
                  <a:lnTo>
                    <a:pt x="0" y="39"/>
                  </a:lnTo>
                  <a:lnTo>
                    <a:pt x="2" y="1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7" name="Freeform 1347">
              <a:extLst>
                <a:ext uri="{FF2B5EF4-FFF2-40B4-BE49-F238E27FC236}">
                  <a16:creationId xmlns:a16="http://schemas.microsoft.com/office/drawing/2014/main" id="{47605D78-70EE-423F-B24A-1644CF1F6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7" y="2630"/>
              <a:ext cx="337" cy="110"/>
            </a:xfrm>
            <a:custGeom>
              <a:avLst/>
              <a:gdLst>
                <a:gd name="T0" fmla="*/ 4 w 672"/>
                <a:gd name="T1" fmla="*/ 0 h 222"/>
                <a:gd name="T2" fmla="*/ 45 w 672"/>
                <a:gd name="T3" fmla="*/ 8 h 222"/>
                <a:gd name="T4" fmla="*/ 87 w 672"/>
                <a:gd name="T5" fmla="*/ 17 h 222"/>
                <a:gd name="T6" fmla="*/ 128 w 672"/>
                <a:gd name="T7" fmla="*/ 25 h 222"/>
                <a:gd name="T8" fmla="*/ 171 w 672"/>
                <a:gd name="T9" fmla="*/ 33 h 222"/>
                <a:gd name="T10" fmla="*/ 212 w 672"/>
                <a:gd name="T11" fmla="*/ 43 h 222"/>
                <a:gd name="T12" fmla="*/ 254 w 672"/>
                <a:gd name="T13" fmla="*/ 51 h 222"/>
                <a:gd name="T14" fmla="*/ 295 w 672"/>
                <a:gd name="T15" fmla="*/ 59 h 222"/>
                <a:gd name="T16" fmla="*/ 337 w 672"/>
                <a:gd name="T17" fmla="*/ 68 h 222"/>
                <a:gd name="T18" fmla="*/ 378 w 672"/>
                <a:gd name="T19" fmla="*/ 76 h 222"/>
                <a:gd name="T20" fmla="*/ 420 w 672"/>
                <a:gd name="T21" fmla="*/ 84 h 222"/>
                <a:gd name="T22" fmla="*/ 461 w 672"/>
                <a:gd name="T23" fmla="*/ 93 h 222"/>
                <a:gd name="T24" fmla="*/ 503 w 672"/>
                <a:gd name="T25" fmla="*/ 101 h 222"/>
                <a:gd name="T26" fmla="*/ 545 w 672"/>
                <a:gd name="T27" fmla="*/ 110 h 222"/>
                <a:gd name="T28" fmla="*/ 587 w 672"/>
                <a:gd name="T29" fmla="*/ 119 h 222"/>
                <a:gd name="T30" fmla="*/ 628 w 672"/>
                <a:gd name="T31" fmla="*/ 128 h 222"/>
                <a:gd name="T32" fmla="*/ 670 w 672"/>
                <a:gd name="T33" fmla="*/ 136 h 222"/>
                <a:gd name="T34" fmla="*/ 667 w 672"/>
                <a:gd name="T35" fmla="*/ 158 h 222"/>
                <a:gd name="T36" fmla="*/ 667 w 672"/>
                <a:gd name="T37" fmla="*/ 181 h 222"/>
                <a:gd name="T38" fmla="*/ 668 w 672"/>
                <a:gd name="T39" fmla="*/ 202 h 222"/>
                <a:gd name="T40" fmla="*/ 672 w 672"/>
                <a:gd name="T41" fmla="*/ 222 h 222"/>
                <a:gd name="T42" fmla="*/ 630 w 672"/>
                <a:gd name="T43" fmla="*/ 213 h 222"/>
                <a:gd name="T44" fmla="*/ 588 w 672"/>
                <a:gd name="T45" fmla="*/ 205 h 222"/>
                <a:gd name="T46" fmla="*/ 546 w 672"/>
                <a:gd name="T47" fmla="*/ 196 h 222"/>
                <a:gd name="T48" fmla="*/ 505 w 672"/>
                <a:gd name="T49" fmla="*/ 186 h 222"/>
                <a:gd name="T50" fmla="*/ 462 w 672"/>
                <a:gd name="T51" fmla="*/ 178 h 222"/>
                <a:gd name="T52" fmla="*/ 421 w 672"/>
                <a:gd name="T53" fmla="*/ 169 h 222"/>
                <a:gd name="T54" fmla="*/ 379 w 672"/>
                <a:gd name="T55" fmla="*/ 161 h 222"/>
                <a:gd name="T56" fmla="*/ 338 w 672"/>
                <a:gd name="T57" fmla="*/ 152 h 222"/>
                <a:gd name="T58" fmla="*/ 295 w 672"/>
                <a:gd name="T59" fmla="*/ 144 h 222"/>
                <a:gd name="T60" fmla="*/ 254 w 672"/>
                <a:gd name="T61" fmla="*/ 135 h 222"/>
                <a:gd name="T62" fmla="*/ 212 w 672"/>
                <a:gd name="T63" fmla="*/ 127 h 222"/>
                <a:gd name="T64" fmla="*/ 171 w 672"/>
                <a:gd name="T65" fmla="*/ 117 h 222"/>
                <a:gd name="T66" fmla="*/ 129 w 672"/>
                <a:gd name="T67" fmla="*/ 109 h 222"/>
                <a:gd name="T68" fmla="*/ 87 w 672"/>
                <a:gd name="T69" fmla="*/ 100 h 222"/>
                <a:gd name="T70" fmla="*/ 45 w 672"/>
                <a:gd name="T71" fmla="*/ 92 h 222"/>
                <a:gd name="T72" fmla="*/ 4 w 672"/>
                <a:gd name="T73" fmla="*/ 83 h 222"/>
                <a:gd name="T74" fmla="*/ 1 w 672"/>
                <a:gd name="T75" fmla="*/ 62 h 222"/>
                <a:gd name="T76" fmla="*/ 0 w 672"/>
                <a:gd name="T77" fmla="*/ 40 h 222"/>
                <a:gd name="T78" fmla="*/ 0 w 672"/>
                <a:gd name="T79" fmla="*/ 20 h 222"/>
                <a:gd name="T80" fmla="*/ 4 w 672"/>
                <a:gd name="T8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2" h="222">
                  <a:moveTo>
                    <a:pt x="4" y="0"/>
                  </a:moveTo>
                  <a:lnTo>
                    <a:pt x="45" y="8"/>
                  </a:lnTo>
                  <a:lnTo>
                    <a:pt x="87" y="17"/>
                  </a:lnTo>
                  <a:lnTo>
                    <a:pt x="128" y="25"/>
                  </a:lnTo>
                  <a:lnTo>
                    <a:pt x="171" y="33"/>
                  </a:lnTo>
                  <a:lnTo>
                    <a:pt x="212" y="43"/>
                  </a:lnTo>
                  <a:lnTo>
                    <a:pt x="254" y="51"/>
                  </a:lnTo>
                  <a:lnTo>
                    <a:pt x="295" y="59"/>
                  </a:lnTo>
                  <a:lnTo>
                    <a:pt x="337" y="68"/>
                  </a:lnTo>
                  <a:lnTo>
                    <a:pt x="378" y="76"/>
                  </a:lnTo>
                  <a:lnTo>
                    <a:pt x="420" y="84"/>
                  </a:lnTo>
                  <a:lnTo>
                    <a:pt x="461" y="93"/>
                  </a:lnTo>
                  <a:lnTo>
                    <a:pt x="503" y="101"/>
                  </a:lnTo>
                  <a:lnTo>
                    <a:pt x="545" y="110"/>
                  </a:lnTo>
                  <a:lnTo>
                    <a:pt x="587" y="119"/>
                  </a:lnTo>
                  <a:lnTo>
                    <a:pt x="628" y="128"/>
                  </a:lnTo>
                  <a:lnTo>
                    <a:pt x="670" y="136"/>
                  </a:lnTo>
                  <a:lnTo>
                    <a:pt x="667" y="158"/>
                  </a:lnTo>
                  <a:lnTo>
                    <a:pt x="667" y="181"/>
                  </a:lnTo>
                  <a:lnTo>
                    <a:pt x="668" y="202"/>
                  </a:lnTo>
                  <a:lnTo>
                    <a:pt x="672" y="222"/>
                  </a:lnTo>
                  <a:lnTo>
                    <a:pt x="630" y="213"/>
                  </a:lnTo>
                  <a:lnTo>
                    <a:pt x="588" y="205"/>
                  </a:lnTo>
                  <a:lnTo>
                    <a:pt x="546" y="196"/>
                  </a:lnTo>
                  <a:lnTo>
                    <a:pt x="505" y="186"/>
                  </a:lnTo>
                  <a:lnTo>
                    <a:pt x="462" y="178"/>
                  </a:lnTo>
                  <a:lnTo>
                    <a:pt x="421" y="169"/>
                  </a:lnTo>
                  <a:lnTo>
                    <a:pt x="379" y="161"/>
                  </a:lnTo>
                  <a:lnTo>
                    <a:pt x="338" y="152"/>
                  </a:lnTo>
                  <a:lnTo>
                    <a:pt x="295" y="144"/>
                  </a:lnTo>
                  <a:lnTo>
                    <a:pt x="254" y="135"/>
                  </a:lnTo>
                  <a:lnTo>
                    <a:pt x="212" y="127"/>
                  </a:lnTo>
                  <a:lnTo>
                    <a:pt x="171" y="117"/>
                  </a:lnTo>
                  <a:lnTo>
                    <a:pt x="129" y="109"/>
                  </a:lnTo>
                  <a:lnTo>
                    <a:pt x="87" y="100"/>
                  </a:lnTo>
                  <a:lnTo>
                    <a:pt x="45" y="92"/>
                  </a:lnTo>
                  <a:lnTo>
                    <a:pt x="4" y="83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8" name="Freeform 1348">
              <a:extLst>
                <a:ext uri="{FF2B5EF4-FFF2-40B4-BE49-F238E27FC236}">
                  <a16:creationId xmlns:a16="http://schemas.microsoft.com/office/drawing/2014/main" id="{E7F3982D-C50C-4CB0-99B5-D3367BE55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" y="2636"/>
              <a:ext cx="340" cy="110"/>
            </a:xfrm>
            <a:custGeom>
              <a:avLst/>
              <a:gdLst>
                <a:gd name="T0" fmla="*/ 3 w 682"/>
                <a:gd name="T1" fmla="*/ 0 h 225"/>
                <a:gd name="T2" fmla="*/ 46 w 682"/>
                <a:gd name="T3" fmla="*/ 8 h 225"/>
                <a:gd name="T4" fmla="*/ 87 w 682"/>
                <a:gd name="T5" fmla="*/ 17 h 225"/>
                <a:gd name="T6" fmla="*/ 130 w 682"/>
                <a:gd name="T7" fmla="*/ 25 h 225"/>
                <a:gd name="T8" fmla="*/ 171 w 682"/>
                <a:gd name="T9" fmla="*/ 34 h 225"/>
                <a:gd name="T10" fmla="*/ 214 w 682"/>
                <a:gd name="T11" fmla="*/ 42 h 225"/>
                <a:gd name="T12" fmla="*/ 257 w 682"/>
                <a:gd name="T13" fmla="*/ 51 h 225"/>
                <a:gd name="T14" fmla="*/ 298 w 682"/>
                <a:gd name="T15" fmla="*/ 59 h 225"/>
                <a:gd name="T16" fmla="*/ 341 w 682"/>
                <a:gd name="T17" fmla="*/ 69 h 225"/>
                <a:gd name="T18" fmla="*/ 383 w 682"/>
                <a:gd name="T19" fmla="*/ 77 h 225"/>
                <a:gd name="T20" fmla="*/ 426 w 682"/>
                <a:gd name="T21" fmla="*/ 86 h 225"/>
                <a:gd name="T22" fmla="*/ 468 w 682"/>
                <a:gd name="T23" fmla="*/ 94 h 225"/>
                <a:gd name="T24" fmla="*/ 510 w 682"/>
                <a:gd name="T25" fmla="*/ 103 h 225"/>
                <a:gd name="T26" fmla="*/ 553 w 682"/>
                <a:gd name="T27" fmla="*/ 111 h 225"/>
                <a:gd name="T28" fmla="*/ 595 w 682"/>
                <a:gd name="T29" fmla="*/ 119 h 225"/>
                <a:gd name="T30" fmla="*/ 637 w 682"/>
                <a:gd name="T31" fmla="*/ 128 h 225"/>
                <a:gd name="T32" fmla="*/ 680 w 682"/>
                <a:gd name="T33" fmla="*/ 136 h 225"/>
                <a:gd name="T34" fmla="*/ 676 w 682"/>
                <a:gd name="T35" fmla="*/ 159 h 225"/>
                <a:gd name="T36" fmla="*/ 676 w 682"/>
                <a:gd name="T37" fmla="*/ 184 h 225"/>
                <a:gd name="T38" fmla="*/ 678 w 682"/>
                <a:gd name="T39" fmla="*/ 205 h 225"/>
                <a:gd name="T40" fmla="*/ 682 w 682"/>
                <a:gd name="T41" fmla="*/ 225 h 225"/>
                <a:gd name="T42" fmla="*/ 639 w 682"/>
                <a:gd name="T43" fmla="*/ 216 h 225"/>
                <a:gd name="T44" fmla="*/ 597 w 682"/>
                <a:gd name="T45" fmla="*/ 208 h 225"/>
                <a:gd name="T46" fmla="*/ 554 w 682"/>
                <a:gd name="T47" fmla="*/ 198 h 225"/>
                <a:gd name="T48" fmla="*/ 511 w 682"/>
                <a:gd name="T49" fmla="*/ 189 h 225"/>
                <a:gd name="T50" fmla="*/ 470 w 682"/>
                <a:gd name="T51" fmla="*/ 181 h 225"/>
                <a:gd name="T52" fmla="*/ 427 w 682"/>
                <a:gd name="T53" fmla="*/ 172 h 225"/>
                <a:gd name="T54" fmla="*/ 385 w 682"/>
                <a:gd name="T55" fmla="*/ 163 h 225"/>
                <a:gd name="T56" fmla="*/ 342 w 682"/>
                <a:gd name="T57" fmla="*/ 154 h 225"/>
                <a:gd name="T58" fmla="*/ 299 w 682"/>
                <a:gd name="T59" fmla="*/ 146 h 225"/>
                <a:gd name="T60" fmla="*/ 257 w 682"/>
                <a:gd name="T61" fmla="*/ 136 h 225"/>
                <a:gd name="T62" fmla="*/ 214 w 682"/>
                <a:gd name="T63" fmla="*/ 127 h 225"/>
                <a:gd name="T64" fmla="*/ 173 w 682"/>
                <a:gd name="T65" fmla="*/ 119 h 225"/>
                <a:gd name="T66" fmla="*/ 130 w 682"/>
                <a:gd name="T67" fmla="*/ 110 h 225"/>
                <a:gd name="T68" fmla="*/ 87 w 682"/>
                <a:gd name="T69" fmla="*/ 101 h 225"/>
                <a:gd name="T70" fmla="*/ 45 w 682"/>
                <a:gd name="T71" fmla="*/ 93 h 225"/>
                <a:gd name="T72" fmla="*/ 2 w 682"/>
                <a:gd name="T73" fmla="*/ 84 h 225"/>
                <a:gd name="T74" fmla="*/ 1 w 682"/>
                <a:gd name="T75" fmla="*/ 62 h 225"/>
                <a:gd name="T76" fmla="*/ 0 w 682"/>
                <a:gd name="T77" fmla="*/ 40 h 225"/>
                <a:gd name="T78" fmla="*/ 1 w 682"/>
                <a:gd name="T79" fmla="*/ 19 h 225"/>
                <a:gd name="T80" fmla="*/ 3 w 682"/>
                <a:gd name="T81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82" h="225">
                  <a:moveTo>
                    <a:pt x="3" y="0"/>
                  </a:moveTo>
                  <a:lnTo>
                    <a:pt x="46" y="8"/>
                  </a:lnTo>
                  <a:lnTo>
                    <a:pt x="87" y="17"/>
                  </a:lnTo>
                  <a:lnTo>
                    <a:pt x="130" y="25"/>
                  </a:lnTo>
                  <a:lnTo>
                    <a:pt x="171" y="34"/>
                  </a:lnTo>
                  <a:lnTo>
                    <a:pt x="214" y="42"/>
                  </a:lnTo>
                  <a:lnTo>
                    <a:pt x="257" y="51"/>
                  </a:lnTo>
                  <a:lnTo>
                    <a:pt x="298" y="59"/>
                  </a:lnTo>
                  <a:lnTo>
                    <a:pt x="341" y="69"/>
                  </a:lnTo>
                  <a:lnTo>
                    <a:pt x="383" y="77"/>
                  </a:lnTo>
                  <a:lnTo>
                    <a:pt x="426" y="86"/>
                  </a:lnTo>
                  <a:lnTo>
                    <a:pt x="468" y="94"/>
                  </a:lnTo>
                  <a:lnTo>
                    <a:pt x="510" y="103"/>
                  </a:lnTo>
                  <a:lnTo>
                    <a:pt x="553" y="111"/>
                  </a:lnTo>
                  <a:lnTo>
                    <a:pt x="595" y="119"/>
                  </a:lnTo>
                  <a:lnTo>
                    <a:pt x="637" y="128"/>
                  </a:lnTo>
                  <a:lnTo>
                    <a:pt x="680" y="136"/>
                  </a:lnTo>
                  <a:lnTo>
                    <a:pt x="676" y="159"/>
                  </a:lnTo>
                  <a:lnTo>
                    <a:pt x="676" y="184"/>
                  </a:lnTo>
                  <a:lnTo>
                    <a:pt x="678" y="205"/>
                  </a:lnTo>
                  <a:lnTo>
                    <a:pt x="682" y="225"/>
                  </a:lnTo>
                  <a:lnTo>
                    <a:pt x="639" y="216"/>
                  </a:lnTo>
                  <a:lnTo>
                    <a:pt x="597" y="208"/>
                  </a:lnTo>
                  <a:lnTo>
                    <a:pt x="554" y="198"/>
                  </a:lnTo>
                  <a:lnTo>
                    <a:pt x="511" y="189"/>
                  </a:lnTo>
                  <a:lnTo>
                    <a:pt x="470" y="181"/>
                  </a:lnTo>
                  <a:lnTo>
                    <a:pt x="427" y="172"/>
                  </a:lnTo>
                  <a:lnTo>
                    <a:pt x="385" y="163"/>
                  </a:lnTo>
                  <a:lnTo>
                    <a:pt x="342" y="154"/>
                  </a:lnTo>
                  <a:lnTo>
                    <a:pt x="299" y="146"/>
                  </a:lnTo>
                  <a:lnTo>
                    <a:pt x="257" y="136"/>
                  </a:lnTo>
                  <a:lnTo>
                    <a:pt x="214" y="127"/>
                  </a:lnTo>
                  <a:lnTo>
                    <a:pt x="173" y="119"/>
                  </a:lnTo>
                  <a:lnTo>
                    <a:pt x="130" y="110"/>
                  </a:lnTo>
                  <a:lnTo>
                    <a:pt x="87" y="101"/>
                  </a:lnTo>
                  <a:lnTo>
                    <a:pt x="45" y="93"/>
                  </a:lnTo>
                  <a:lnTo>
                    <a:pt x="2" y="84"/>
                  </a:lnTo>
                  <a:lnTo>
                    <a:pt x="1" y="62"/>
                  </a:lnTo>
                  <a:lnTo>
                    <a:pt x="0" y="40"/>
                  </a:lnTo>
                  <a:lnTo>
                    <a:pt x="1" y="19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69" name="Freeform 1349">
              <a:extLst>
                <a:ext uri="{FF2B5EF4-FFF2-40B4-BE49-F238E27FC236}">
                  <a16:creationId xmlns:a16="http://schemas.microsoft.com/office/drawing/2014/main" id="{18FDD953-08F6-41E8-AC5C-04F5B4020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" y="2642"/>
              <a:ext cx="346" cy="112"/>
            </a:xfrm>
            <a:custGeom>
              <a:avLst/>
              <a:gdLst>
                <a:gd name="T0" fmla="*/ 1 w 691"/>
                <a:gd name="T1" fmla="*/ 0 h 228"/>
                <a:gd name="T2" fmla="*/ 43 w 691"/>
                <a:gd name="T3" fmla="*/ 8 h 228"/>
                <a:gd name="T4" fmla="*/ 87 w 691"/>
                <a:gd name="T5" fmla="*/ 17 h 228"/>
                <a:gd name="T6" fmla="*/ 130 w 691"/>
                <a:gd name="T7" fmla="*/ 26 h 228"/>
                <a:gd name="T8" fmla="*/ 172 w 691"/>
                <a:gd name="T9" fmla="*/ 35 h 228"/>
                <a:gd name="T10" fmla="*/ 216 w 691"/>
                <a:gd name="T11" fmla="*/ 43 h 228"/>
                <a:gd name="T12" fmla="*/ 259 w 691"/>
                <a:gd name="T13" fmla="*/ 52 h 228"/>
                <a:gd name="T14" fmla="*/ 301 w 691"/>
                <a:gd name="T15" fmla="*/ 60 h 228"/>
                <a:gd name="T16" fmla="*/ 345 w 691"/>
                <a:gd name="T17" fmla="*/ 69 h 228"/>
                <a:gd name="T18" fmla="*/ 388 w 691"/>
                <a:gd name="T19" fmla="*/ 77 h 228"/>
                <a:gd name="T20" fmla="*/ 430 w 691"/>
                <a:gd name="T21" fmla="*/ 86 h 228"/>
                <a:gd name="T22" fmla="*/ 473 w 691"/>
                <a:gd name="T23" fmla="*/ 95 h 228"/>
                <a:gd name="T24" fmla="*/ 517 w 691"/>
                <a:gd name="T25" fmla="*/ 104 h 228"/>
                <a:gd name="T26" fmla="*/ 560 w 691"/>
                <a:gd name="T27" fmla="*/ 112 h 228"/>
                <a:gd name="T28" fmla="*/ 602 w 691"/>
                <a:gd name="T29" fmla="*/ 121 h 228"/>
                <a:gd name="T30" fmla="*/ 646 w 691"/>
                <a:gd name="T31" fmla="*/ 129 h 228"/>
                <a:gd name="T32" fmla="*/ 689 w 691"/>
                <a:gd name="T33" fmla="*/ 138 h 228"/>
                <a:gd name="T34" fmla="*/ 685 w 691"/>
                <a:gd name="T35" fmla="*/ 161 h 228"/>
                <a:gd name="T36" fmla="*/ 685 w 691"/>
                <a:gd name="T37" fmla="*/ 186 h 228"/>
                <a:gd name="T38" fmla="*/ 687 w 691"/>
                <a:gd name="T39" fmla="*/ 208 h 228"/>
                <a:gd name="T40" fmla="*/ 691 w 691"/>
                <a:gd name="T41" fmla="*/ 228 h 228"/>
                <a:gd name="T42" fmla="*/ 648 w 691"/>
                <a:gd name="T43" fmla="*/ 219 h 228"/>
                <a:gd name="T44" fmla="*/ 604 w 691"/>
                <a:gd name="T45" fmla="*/ 209 h 228"/>
                <a:gd name="T46" fmla="*/ 562 w 691"/>
                <a:gd name="T47" fmla="*/ 200 h 228"/>
                <a:gd name="T48" fmla="*/ 518 w 691"/>
                <a:gd name="T49" fmla="*/ 191 h 228"/>
                <a:gd name="T50" fmla="*/ 475 w 691"/>
                <a:gd name="T51" fmla="*/ 183 h 228"/>
                <a:gd name="T52" fmla="*/ 432 w 691"/>
                <a:gd name="T53" fmla="*/ 174 h 228"/>
                <a:gd name="T54" fmla="*/ 389 w 691"/>
                <a:gd name="T55" fmla="*/ 165 h 228"/>
                <a:gd name="T56" fmla="*/ 345 w 691"/>
                <a:gd name="T57" fmla="*/ 155 h 228"/>
                <a:gd name="T58" fmla="*/ 303 w 691"/>
                <a:gd name="T59" fmla="*/ 146 h 228"/>
                <a:gd name="T60" fmla="*/ 259 w 691"/>
                <a:gd name="T61" fmla="*/ 137 h 228"/>
                <a:gd name="T62" fmla="*/ 216 w 691"/>
                <a:gd name="T63" fmla="*/ 128 h 228"/>
                <a:gd name="T64" fmla="*/ 172 w 691"/>
                <a:gd name="T65" fmla="*/ 119 h 228"/>
                <a:gd name="T66" fmla="*/ 130 w 691"/>
                <a:gd name="T67" fmla="*/ 111 h 228"/>
                <a:gd name="T68" fmla="*/ 87 w 691"/>
                <a:gd name="T69" fmla="*/ 101 h 228"/>
                <a:gd name="T70" fmla="*/ 43 w 691"/>
                <a:gd name="T71" fmla="*/ 92 h 228"/>
                <a:gd name="T72" fmla="*/ 1 w 691"/>
                <a:gd name="T73" fmla="*/ 83 h 228"/>
                <a:gd name="T74" fmla="*/ 0 w 691"/>
                <a:gd name="T75" fmla="*/ 62 h 228"/>
                <a:gd name="T76" fmla="*/ 0 w 691"/>
                <a:gd name="T77" fmla="*/ 40 h 228"/>
                <a:gd name="T78" fmla="*/ 0 w 691"/>
                <a:gd name="T79" fmla="*/ 20 h 228"/>
                <a:gd name="T80" fmla="*/ 1 w 691"/>
                <a:gd name="T81" fmla="*/ 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91" h="228">
                  <a:moveTo>
                    <a:pt x="1" y="0"/>
                  </a:moveTo>
                  <a:lnTo>
                    <a:pt x="43" y="8"/>
                  </a:lnTo>
                  <a:lnTo>
                    <a:pt x="87" y="17"/>
                  </a:lnTo>
                  <a:lnTo>
                    <a:pt x="130" y="26"/>
                  </a:lnTo>
                  <a:lnTo>
                    <a:pt x="172" y="35"/>
                  </a:lnTo>
                  <a:lnTo>
                    <a:pt x="216" y="43"/>
                  </a:lnTo>
                  <a:lnTo>
                    <a:pt x="259" y="52"/>
                  </a:lnTo>
                  <a:lnTo>
                    <a:pt x="301" y="60"/>
                  </a:lnTo>
                  <a:lnTo>
                    <a:pt x="345" y="69"/>
                  </a:lnTo>
                  <a:lnTo>
                    <a:pt x="388" y="77"/>
                  </a:lnTo>
                  <a:lnTo>
                    <a:pt x="430" y="86"/>
                  </a:lnTo>
                  <a:lnTo>
                    <a:pt x="473" y="95"/>
                  </a:lnTo>
                  <a:lnTo>
                    <a:pt x="517" y="104"/>
                  </a:lnTo>
                  <a:lnTo>
                    <a:pt x="560" y="112"/>
                  </a:lnTo>
                  <a:lnTo>
                    <a:pt x="602" y="121"/>
                  </a:lnTo>
                  <a:lnTo>
                    <a:pt x="646" y="129"/>
                  </a:lnTo>
                  <a:lnTo>
                    <a:pt x="689" y="138"/>
                  </a:lnTo>
                  <a:lnTo>
                    <a:pt x="685" y="161"/>
                  </a:lnTo>
                  <a:lnTo>
                    <a:pt x="685" y="186"/>
                  </a:lnTo>
                  <a:lnTo>
                    <a:pt x="687" y="208"/>
                  </a:lnTo>
                  <a:lnTo>
                    <a:pt x="691" y="228"/>
                  </a:lnTo>
                  <a:lnTo>
                    <a:pt x="648" y="219"/>
                  </a:lnTo>
                  <a:lnTo>
                    <a:pt x="604" y="209"/>
                  </a:lnTo>
                  <a:lnTo>
                    <a:pt x="562" y="200"/>
                  </a:lnTo>
                  <a:lnTo>
                    <a:pt x="518" y="191"/>
                  </a:lnTo>
                  <a:lnTo>
                    <a:pt x="475" y="183"/>
                  </a:lnTo>
                  <a:lnTo>
                    <a:pt x="432" y="174"/>
                  </a:lnTo>
                  <a:lnTo>
                    <a:pt x="389" y="165"/>
                  </a:lnTo>
                  <a:lnTo>
                    <a:pt x="345" y="155"/>
                  </a:lnTo>
                  <a:lnTo>
                    <a:pt x="303" y="146"/>
                  </a:lnTo>
                  <a:lnTo>
                    <a:pt x="259" y="137"/>
                  </a:lnTo>
                  <a:lnTo>
                    <a:pt x="216" y="128"/>
                  </a:lnTo>
                  <a:lnTo>
                    <a:pt x="172" y="119"/>
                  </a:lnTo>
                  <a:lnTo>
                    <a:pt x="130" y="111"/>
                  </a:lnTo>
                  <a:lnTo>
                    <a:pt x="87" y="101"/>
                  </a:lnTo>
                  <a:lnTo>
                    <a:pt x="43" y="92"/>
                  </a:lnTo>
                  <a:lnTo>
                    <a:pt x="1" y="83"/>
                  </a:lnTo>
                  <a:lnTo>
                    <a:pt x="0" y="62"/>
                  </a:lnTo>
                  <a:lnTo>
                    <a:pt x="0" y="40"/>
                  </a:lnTo>
                  <a:lnTo>
                    <a:pt x="0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0" name="Freeform 1350">
              <a:extLst>
                <a:ext uri="{FF2B5EF4-FFF2-40B4-BE49-F238E27FC236}">
                  <a16:creationId xmlns:a16="http://schemas.microsoft.com/office/drawing/2014/main" id="{C05F9C68-F949-4918-9BF5-72C0E6D9E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" y="2646"/>
              <a:ext cx="352" cy="116"/>
            </a:xfrm>
            <a:custGeom>
              <a:avLst/>
              <a:gdLst>
                <a:gd name="T0" fmla="*/ 1 w 702"/>
                <a:gd name="T1" fmla="*/ 0 h 231"/>
                <a:gd name="T2" fmla="*/ 45 w 702"/>
                <a:gd name="T3" fmla="*/ 9 h 231"/>
                <a:gd name="T4" fmla="*/ 89 w 702"/>
                <a:gd name="T5" fmla="*/ 17 h 231"/>
                <a:gd name="T6" fmla="*/ 133 w 702"/>
                <a:gd name="T7" fmla="*/ 26 h 231"/>
                <a:gd name="T8" fmla="*/ 175 w 702"/>
                <a:gd name="T9" fmla="*/ 34 h 231"/>
                <a:gd name="T10" fmla="*/ 219 w 702"/>
                <a:gd name="T11" fmla="*/ 43 h 231"/>
                <a:gd name="T12" fmla="*/ 263 w 702"/>
                <a:gd name="T13" fmla="*/ 51 h 231"/>
                <a:gd name="T14" fmla="*/ 307 w 702"/>
                <a:gd name="T15" fmla="*/ 61 h 231"/>
                <a:gd name="T16" fmla="*/ 350 w 702"/>
                <a:gd name="T17" fmla="*/ 69 h 231"/>
                <a:gd name="T18" fmla="*/ 394 w 702"/>
                <a:gd name="T19" fmla="*/ 78 h 231"/>
                <a:gd name="T20" fmla="*/ 438 w 702"/>
                <a:gd name="T21" fmla="*/ 87 h 231"/>
                <a:gd name="T22" fmla="*/ 481 w 702"/>
                <a:gd name="T23" fmla="*/ 95 h 231"/>
                <a:gd name="T24" fmla="*/ 524 w 702"/>
                <a:gd name="T25" fmla="*/ 104 h 231"/>
                <a:gd name="T26" fmla="*/ 568 w 702"/>
                <a:gd name="T27" fmla="*/ 112 h 231"/>
                <a:gd name="T28" fmla="*/ 612 w 702"/>
                <a:gd name="T29" fmla="*/ 122 h 231"/>
                <a:gd name="T30" fmla="*/ 655 w 702"/>
                <a:gd name="T31" fmla="*/ 130 h 231"/>
                <a:gd name="T32" fmla="*/ 698 w 702"/>
                <a:gd name="T33" fmla="*/ 139 h 231"/>
                <a:gd name="T34" fmla="*/ 695 w 702"/>
                <a:gd name="T35" fmla="*/ 163 h 231"/>
                <a:gd name="T36" fmla="*/ 695 w 702"/>
                <a:gd name="T37" fmla="*/ 188 h 231"/>
                <a:gd name="T38" fmla="*/ 697 w 702"/>
                <a:gd name="T39" fmla="*/ 211 h 231"/>
                <a:gd name="T40" fmla="*/ 702 w 702"/>
                <a:gd name="T41" fmla="*/ 231 h 231"/>
                <a:gd name="T42" fmla="*/ 658 w 702"/>
                <a:gd name="T43" fmla="*/ 222 h 231"/>
                <a:gd name="T44" fmla="*/ 614 w 702"/>
                <a:gd name="T45" fmla="*/ 212 h 231"/>
                <a:gd name="T46" fmla="*/ 570 w 702"/>
                <a:gd name="T47" fmla="*/ 203 h 231"/>
                <a:gd name="T48" fmla="*/ 527 w 702"/>
                <a:gd name="T49" fmla="*/ 194 h 231"/>
                <a:gd name="T50" fmla="*/ 483 w 702"/>
                <a:gd name="T51" fmla="*/ 185 h 231"/>
                <a:gd name="T52" fmla="*/ 439 w 702"/>
                <a:gd name="T53" fmla="*/ 176 h 231"/>
                <a:gd name="T54" fmla="*/ 395 w 702"/>
                <a:gd name="T55" fmla="*/ 166 h 231"/>
                <a:gd name="T56" fmla="*/ 352 w 702"/>
                <a:gd name="T57" fmla="*/ 156 h 231"/>
                <a:gd name="T58" fmla="*/ 307 w 702"/>
                <a:gd name="T59" fmla="*/ 147 h 231"/>
                <a:gd name="T60" fmla="*/ 263 w 702"/>
                <a:gd name="T61" fmla="*/ 138 h 231"/>
                <a:gd name="T62" fmla="*/ 219 w 702"/>
                <a:gd name="T63" fmla="*/ 128 h 231"/>
                <a:gd name="T64" fmla="*/ 175 w 702"/>
                <a:gd name="T65" fmla="*/ 119 h 231"/>
                <a:gd name="T66" fmla="*/ 132 w 702"/>
                <a:gd name="T67" fmla="*/ 110 h 231"/>
                <a:gd name="T68" fmla="*/ 88 w 702"/>
                <a:gd name="T69" fmla="*/ 101 h 231"/>
                <a:gd name="T70" fmla="*/ 44 w 702"/>
                <a:gd name="T71" fmla="*/ 92 h 231"/>
                <a:gd name="T72" fmla="*/ 0 w 702"/>
                <a:gd name="T73" fmla="*/ 83 h 231"/>
                <a:gd name="T74" fmla="*/ 0 w 702"/>
                <a:gd name="T75" fmla="*/ 62 h 231"/>
                <a:gd name="T76" fmla="*/ 0 w 702"/>
                <a:gd name="T77" fmla="*/ 41 h 231"/>
                <a:gd name="T78" fmla="*/ 0 w 702"/>
                <a:gd name="T79" fmla="*/ 20 h 231"/>
                <a:gd name="T80" fmla="*/ 1 w 702"/>
                <a:gd name="T81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02" h="231">
                  <a:moveTo>
                    <a:pt x="1" y="0"/>
                  </a:moveTo>
                  <a:lnTo>
                    <a:pt x="45" y="9"/>
                  </a:lnTo>
                  <a:lnTo>
                    <a:pt x="89" y="17"/>
                  </a:lnTo>
                  <a:lnTo>
                    <a:pt x="133" y="26"/>
                  </a:lnTo>
                  <a:lnTo>
                    <a:pt x="175" y="34"/>
                  </a:lnTo>
                  <a:lnTo>
                    <a:pt x="219" y="43"/>
                  </a:lnTo>
                  <a:lnTo>
                    <a:pt x="263" y="51"/>
                  </a:lnTo>
                  <a:lnTo>
                    <a:pt x="307" y="61"/>
                  </a:lnTo>
                  <a:lnTo>
                    <a:pt x="350" y="69"/>
                  </a:lnTo>
                  <a:lnTo>
                    <a:pt x="394" y="78"/>
                  </a:lnTo>
                  <a:lnTo>
                    <a:pt x="438" y="87"/>
                  </a:lnTo>
                  <a:lnTo>
                    <a:pt x="481" y="95"/>
                  </a:lnTo>
                  <a:lnTo>
                    <a:pt x="524" y="104"/>
                  </a:lnTo>
                  <a:lnTo>
                    <a:pt x="568" y="112"/>
                  </a:lnTo>
                  <a:lnTo>
                    <a:pt x="612" y="122"/>
                  </a:lnTo>
                  <a:lnTo>
                    <a:pt x="655" y="130"/>
                  </a:lnTo>
                  <a:lnTo>
                    <a:pt x="698" y="139"/>
                  </a:lnTo>
                  <a:lnTo>
                    <a:pt x="695" y="163"/>
                  </a:lnTo>
                  <a:lnTo>
                    <a:pt x="695" y="188"/>
                  </a:lnTo>
                  <a:lnTo>
                    <a:pt x="697" y="211"/>
                  </a:lnTo>
                  <a:lnTo>
                    <a:pt x="702" y="231"/>
                  </a:lnTo>
                  <a:lnTo>
                    <a:pt x="658" y="222"/>
                  </a:lnTo>
                  <a:lnTo>
                    <a:pt x="614" y="212"/>
                  </a:lnTo>
                  <a:lnTo>
                    <a:pt x="570" y="203"/>
                  </a:lnTo>
                  <a:lnTo>
                    <a:pt x="527" y="194"/>
                  </a:lnTo>
                  <a:lnTo>
                    <a:pt x="483" y="185"/>
                  </a:lnTo>
                  <a:lnTo>
                    <a:pt x="439" y="176"/>
                  </a:lnTo>
                  <a:lnTo>
                    <a:pt x="395" y="166"/>
                  </a:lnTo>
                  <a:lnTo>
                    <a:pt x="352" y="156"/>
                  </a:lnTo>
                  <a:lnTo>
                    <a:pt x="307" y="147"/>
                  </a:lnTo>
                  <a:lnTo>
                    <a:pt x="263" y="138"/>
                  </a:lnTo>
                  <a:lnTo>
                    <a:pt x="219" y="128"/>
                  </a:lnTo>
                  <a:lnTo>
                    <a:pt x="175" y="119"/>
                  </a:lnTo>
                  <a:lnTo>
                    <a:pt x="132" y="110"/>
                  </a:lnTo>
                  <a:lnTo>
                    <a:pt x="88" y="101"/>
                  </a:lnTo>
                  <a:lnTo>
                    <a:pt x="44" y="92"/>
                  </a:lnTo>
                  <a:lnTo>
                    <a:pt x="0" y="83"/>
                  </a:lnTo>
                  <a:lnTo>
                    <a:pt x="0" y="62"/>
                  </a:lnTo>
                  <a:lnTo>
                    <a:pt x="0" y="41"/>
                  </a:lnTo>
                  <a:lnTo>
                    <a:pt x="0" y="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1" name="Freeform 1351">
              <a:extLst>
                <a:ext uri="{FF2B5EF4-FFF2-40B4-BE49-F238E27FC236}">
                  <a16:creationId xmlns:a16="http://schemas.microsoft.com/office/drawing/2014/main" id="{A1BB3259-8A99-4C41-8D97-173F4742B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" y="2652"/>
              <a:ext cx="358" cy="118"/>
            </a:xfrm>
            <a:custGeom>
              <a:avLst/>
              <a:gdLst>
                <a:gd name="T0" fmla="*/ 0 w 712"/>
                <a:gd name="T1" fmla="*/ 0 h 235"/>
                <a:gd name="T2" fmla="*/ 708 w 712"/>
                <a:gd name="T3" fmla="*/ 142 h 235"/>
                <a:gd name="T4" fmla="*/ 704 w 712"/>
                <a:gd name="T5" fmla="*/ 166 h 235"/>
                <a:gd name="T6" fmla="*/ 704 w 712"/>
                <a:gd name="T7" fmla="*/ 191 h 235"/>
                <a:gd name="T8" fmla="*/ 707 w 712"/>
                <a:gd name="T9" fmla="*/ 215 h 235"/>
                <a:gd name="T10" fmla="*/ 712 w 712"/>
                <a:gd name="T11" fmla="*/ 235 h 235"/>
                <a:gd name="T12" fmla="*/ 0 w 712"/>
                <a:gd name="T13" fmla="*/ 84 h 235"/>
                <a:gd name="T14" fmla="*/ 0 w 712"/>
                <a:gd name="T1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2" h="235">
                  <a:moveTo>
                    <a:pt x="0" y="0"/>
                  </a:moveTo>
                  <a:lnTo>
                    <a:pt x="708" y="142"/>
                  </a:lnTo>
                  <a:lnTo>
                    <a:pt x="704" y="166"/>
                  </a:lnTo>
                  <a:lnTo>
                    <a:pt x="704" y="191"/>
                  </a:lnTo>
                  <a:lnTo>
                    <a:pt x="707" y="215"/>
                  </a:lnTo>
                  <a:lnTo>
                    <a:pt x="712" y="235"/>
                  </a:lnTo>
                  <a:lnTo>
                    <a:pt x="0" y="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2" name="Freeform 1352">
              <a:extLst>
                <a:ext uri="{FF2B5EF4-FFF2-40B4-BE49-F238E27FC236}">
                  <a16:creationId xmlns:a16="http://schemas.microsoft.com/office/drawing/2014/main" id="{E06F6E89-E1F0-4708-BB7D-E19B191BA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42" cy="96"/>
            </a:xfrm>
            <a:custGeom>
              <a:avLst/>
              <a:gdLst>
                <a:gd name="T0" fmla="*/ 0 w 487"/>
                <a:gd name="T1" fmla="*/ 0 h 188"/>
                <a:gd name="T2" fmla="*/ 487 w 487"/>
                <a:gd name="T3" fmla="*/ 103 h 188"/>
                <a:gd name="T4" fmla="*/ 487 w 487"/>
                <a:gd name="T5" fmla="*/ 188 h 188"/>
                <a:gd name="T6" fmla="*/ 0 w 487"/>
                <a:gd name="T7" fmla="*/ 76 h 188"/>
                <a:gd name="T8" fmla="*/ 0 w 487"/>
                <a:gd name="T9" fmla="*/ 0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7" h="188">
                  <a:moveTo>
                    <a:pt x="0" y="0"/>
                  </a:moveTo>
                  <a:lnTo>
                    <a:pt x="487" y="103"/>
                  </a:lnTo>
                  <a:lnTo>
                    <a:pt x="487" y="188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3" name="Freeform 1353">
              <a:extLst>
                <a:ext uri="{FF2B5EF4-FFF2-40B4-BE49-F238E27FC236}">
                  <a16:creationId xmlns:a16="http://schemas.microsoft.com/office/drawing/2014/main" id="{40BE2D51-840D-487C-99EB-582934631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24" cy="92"/>
            </a:xfrm>
            <a:custGeom>
              <a:avLst/>
              <a:gdLst>
                <a:gd name="T0" fmla="*/ 0 w 447"/>
                <a:gd name="T1" fmla="*/ 0 h 179"/>
                <a:gd name="T2" fmla="*/ 27 w 447"/>
                <a:gd name="T3" fmla="*/ 6 h 179"/>
                <a:gd name="T4" fmla="*/ 56 w 447"/>
                <a:gd name="T5" fmla="*/ 11 h 179"/>
                <a:gd name="T6" fmla="*/ 84 w 447"/>
                <a:gd name="T7" fmla="*/ 17 h 179"/>
                <a:gd name="T8" fmla="*/ 111 w 447"/>
                <a:gd name="T9" fmla="*/ 23 h 179"/>
                <a:gd name="T10" fmla="*/ 140 w 447"/>
                <a:gd name="T11" fmla="*/ 30 h 179"/>
                <a:gd name="T12" fmla="*/ 168 w 447"/>
                <a:gd name="T13" fmla="*/ 36 h 179"/>
                <a:gd name="T14" fmla="*/ 195 w 447"/>
                <a:gd name="T15" fmla="*/ 41 h 179"/>
                <a:gd name="T16" fmla="*/ 223 w 447"/>
                <a:gd name="T17" fmla="*/ 47 h 179"/>
                <a:gd name="T18" fmla="*/ 252 w 447"/>
                <a:gd name="T19" fmla="*/ 53 h 179"/>
                <a:gd name="T20" fmla="*/ 280 w 447"/>
                <a:gd name="T21" fmla="*/ 59 h 179"/>
                <a:gd name="T22" fmla="*/ 307 w 447"/>
                <a:gd name="T23" fmla="*/ 64 h 179"/>
                <a:gd name="T24" fmla="*/ 335 w 447"/>
                <a:gd name="T25" fmla="*/ 71 h 179"/>
                <a:gd name="T26" fmla="*/ 363 w 447"/>
                <a:gd name="T27" fmla="*/ 77 h 179"/>
                <a:gd name="T28" fmla="*/ 391 w 447"/>
                <a:gd name="T29" fmla="*/ 83 h 179"/>
                <a:gd name="T30" fmla="*/ 419 w 447"/>
                <a:gd name="T31" fmla="*/ 88 h 179"/>
                <a:gd name="T32" fmla="*/ 447 w 447"/>
                <a:gd name="T33" fmla="*/ 94 h 179"/>
                <a:gd name="T34" fmla="*/ 447 w 447"/>
                <a:gd name="T35" fmla="*/ 116 h 179"/>
                <a:gd name="T36" fmla="*/ 447 w 447"/>
                <a:gd name="T37" fmla="*/ 137 h 179"/>
                <a:gd name="T38" fmla="*/ 447 w 447"/>
                <a:gd name="T39" fmla="*/ 157 h 179"/>
                <a:gd name="T40" fmla="*/ 447 w 447"/>
                <a:gd name="T41" fmla="*/ 179 h 179"/>
                <a:gd name="T42" fmla="*/ 419 w 447"/>
                <a:gd name="T43" fmla="*/ 172 h 179"/>
                <a:gd name="T44" fmla="*/ 391 w 447"/>
                <a:gd name="T45" fmla="*/ 167 h 179"/>
                <a:gd name="T46" fmla="*/ 363 w 447"/>
                <a:gd name="T47" fmla="*/ 160 h 179"/>
                <a:gd name="T48" fmla="*/ 335 w 447"/>
                <a:gd name="T49" fmla="*/ 153 h 179"/>
                <a:gd name="T50" fmla="*/ 307 w 447"/>
                <a:gd name="T51" fmla="*/ 147 h 179"/>
                <a:gd name="T52" fmla="*/ 280 w 447"/>
                <a:gd name="T53" fmla="*/ 140 h 179"/>
                <a:gd name="T54" fmla="*/ 252 w 447"/>
                <a:gd name="T55" fmla="*/ 134 h 179"/>
                <a:gd name="T56" fmla="*/ 223 w 447"/>
                <a:gd name="T57" fmla="*/ 128 h 179"/>
                <a:gd name="T58" fmla="*/ 195 w 447"/>
                <a:gd name="T59" fmla="*/ 121 h 179"/>
                <a:gd name="T60" fmla="*/ 168 w 447"/>
                <a:gd name="T61" fmla="*/ 115 h 179"/>
                <a:gd name="T62" fmla="*/ 140 w 447"/>
                <a:gd name="T63" fmla="*/ 108 h 179"/>
                <a:gd name="T64" fmla="*/ 111 w 447"/>
                <a:gd name="T65" fmla="*/ 101 h 179"/>
                <a:gd name="T66" fmla="*/ 84 w 447"/>
                <a:gd name="T67" fmla="*/ 95 h 179"/>
                <a:gd name="T68" fmla="*/ 56 w 447"/>
                <a:gd name="T69" fmla="*/ 88 h 179"/>
                <a:gd name="T70" fmla="*/ 27 w 447"/>
                <a:gd name="T71" fmla="*/ 83 h 179"/>
                <a:gd name="T72" fmla="*/ 0 w 447"/>
                <a:gd name="T73" fmla="*/ 76 h 179"/>
                <a:gd name="T74" fmla="*/ 0 w 447"/>
                <a:gd name="T75" fmla="*/ 56 h 179"/>
                <a:gd name="T76" fmla="*/ 0 w 447"/>
                <a:gd name="T77" fmla="*/ 38 h 179"/>
                <a:gd name="T78" fmla="*/ 0 w 447"/>
                <a:gd name="T79" fmla="*/ 18 h 179"/>
                <a:gd name="T80" fmla="*/ 0 w 447"/>
                <a:gd name="T8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7" h="179">
                  <a:moveTo>
                    <a:pt x="0" y="0"/>
                  </a:moveTo>
                  <a:lnTo>
                    <a:pt x="27" y="6"/>
                  </a:lnTo>
                  <a:lnTo>
                    <a:pt x="56" y="11"/>
                  </a:lnTo>
                  <a:lnTo>
                    <a:pt x="84" y="17"/>
                  </a:lnTo>
                  <a:lnTo>
                    <a:pt x="111" y="23"/>
                  </a:lnTo>
                  <a:lnTo>
                    <a:pt x="140" y="30"/>
                  </a:lnTo>
                  <a:lnTo>
                    <a:pt x="168" y="36"/>
                  </a:lnTo>
                  <a:lnTo>
                    <a:pt x="195" y="41"/>
                  </a:lnTo>
                  <a:lnTo>
                    <a:pt x="223" y="47"/>
                  </a:lnTo>
                  <a:lnTo>
                    <a:pt x="252" y="53"/>
                  </a:lnTo>
                  <a:lnTo>
                    <a:pt x="280" y="59"/>
                  </a:lnTo>
                  <a:lnTo>
                    <a:pt x="307" y="64"/>
                  </a:lnTo>
                  <a:lnTo>
                    <a:pt x="335" y="71"/>
                  </a:lnTo>
                  <a:lnTo>
                    <a:pt x="363" y="77"/>
                  </a:lnTo>
                  <a:lnTo>
                    <a:pt x="391" y="83"/>
                  </a:lnTo>
                  <a:lnTo>
                    <a:pt x="419" y="88"/>
                  </a:lnTo>
                  <a:lnTo>
                    <a:pt x="447" y="94"/>
                  </a:lnTo>
                  <a:lnTo>
                    <a:pt x="447" y="116"/>
                  </a:lnTo>
                  <a:lnTo>
                    <a:pt x="447" y="137"/>
                  </a:lnTo>
                  <a:lnTo>
                    <a:pt x="447" y="157"/>
                  </a:lnTo>
                  <a:lnTo>
                    <a:pt x="447" y="179"/>
                  </a:lnTo>
                  <a:lnTo>
                    <a:pt x="419" y="172"/>
                  </a:lnTo>
                  <a:lnTo>
                    <a:pt x="391" y="167"/>
                  </a:lnTo>
                  <a:lnTo>
                    <a:pt x="363" y="160"/>
                  </a:lnTo>
                  <a:lnTo>
                    <a:pt x="335" y="153"/>
                  </a:lnTo>
                  <a:lnTo>
                    <a:pt x="307" y="147"/>
                  </a:lnTo>
                  <a:lnTo>
                    <a:pt x="280" y="140"/>
                  </a:lnTo>
                  <a:lnTo>
                    <a:pt x="252" y="134"/>
                  </a:lnTo>
                  <a:lnTo>
                    <a:pt x="223" y="128"/>
                  </a:lnTo>
                  <a:lnTo>
                    <a:pt x="195" y="121"/>
                  </a:lnTo>
                  <a:lnTo>
                    <a:pt x="168" y="115"/>
                  </a:lnTo>
                  <a:lnTo>
                    <a:pt x="140" y="108"/>
                  </a:lnTo>
                  <a:lnTo>
                    <a:pt x="111" y="101"/>
                  </a:lnTo>
                  <a:lnTo>
                    <a:pt x="84" y="95"/>
                  </a:lnTo>
                  <a:lnTo>
                    <a:pt x="56" y="88"/>
                  </a:lnTo>
                  <a:lnTo>
                    <a:pt x="27" y="83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4" name="Freeform 1354">
              <a:extLst>
                <a:ext uri="{FF2B5EF4-FFF2-40B4-BE49-F238E27FC236}">
                  <a16:creationId xmlns:a16="http://schemas.microsoft.com/office/drawing/2014/main" id="{3A706AEE-56A9-4CF2-906A-9BA30FC08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03" cy="88"/>
            </a:xfrm>
            <a:custGeom>
              <a:avLst/>
              <a:gdLst>
                <a:gd name="T0" fmla="*/ 0 w 407"/>
                <a:gd name="T1" fmla="*/ 0 h 170"/>
                <a:gd name="T2" fmla="*/ 25 w 407"/>
                <a:gd name="T3" fmla="*/ 6 h 170"/>
                <a:gd name="T4" fmla="*/ 50 w 407"/>
                <a:gd name="T5" fmla="*/ 10 h 170"/>
                <a:gd name="T6" fmla="*/ 76 w 407"/>
                <a:gd name="T7" fmla="*/ 16 h 170"/>
                <a:gd name="T8" fmla="*/ 102 w 407"/>
                <a:gd name="T9" fmla="*/ 22 h 170"/>
                <a:gd name="T10" fmla="*/ 127 w 407"/>
                <a:gd name="T11" fmla="*/ 26 h 170"/>
                <a:gd name="T12" fmla="*/ 153 w 407"/>
                <a:gd name="T13" fmla="*/ 32 h 170"/>
                <a:gd name="T14" fmla="*/ 178 w 407"/>
                <a:gd name="T15" fmla="*/ 38 h 170"/>
                <a:gd name="T16" fmla="*/ 204 w 407"/>
                <a:gd name="T17" fmla="*/ 42 h 170"/>
                <a:gd name="T18" fmla="*/ 229 w 407"/>
                <a:gd name="T19" fmla="*/ 48 h 170"/>
                <a:gd name="T20" fmla="*/ 254 w 407"/>
                <a:gd name="T21" fmla="*/ 54 h 170"/>
                <a:gd name="T22" fmla="*/ 280 w 407"/>
                <a:gd name="T23" fmla="*/ 60 h 170"/>
                <a:gd name="T24" fmla="*/ 306 w 407"/>
                <a:gd name="T25" fmla="*/ 64 h 170"/>
                <a:gd name="T26" fmla="*/ 331 w 407"/>
                <a:gd name="T27" fmla="*/ 70 h 170"/>
                <a:gd name="T28" fmla="*/ 357 w 407"/>
                <a:gd name="T29" fmla="*/ 76 h 170"/>
                <a:gd name="T30" fmla="*/ 382 w 407"/>
                <a:gd name="T31" fmla="*/ 80 h 170"/>
                <a:gd name="T32" fmla="*/ 407 w 407"/>
                <a:gd name="T33" fmla="*/ 86 h 170"/>
                <a:gd name="T34" fmla="*/ 407 w 407"/>
                <a:gd name="T35" fmla="*/ 107 h 170"/>
                <a:gd name="T36" fmla="*/ 407 w 407"/>
                <a:gd name="T37" fmla="*/ 128 h 170"/>
                <a:gd name="T38" fmla="*/ 407 w 407"/>
                <a:gd name="T39" fmla="*/ 148 h 170"/>
                <a:gd name="T40" fmla="*/ 407 w 407"/>
                <a:gd name="T41" fmla="*/ 170 h 170"/>
                <a:gd name="T42" fmla="*/ 382 w 407"/>
                <a:gd name="T43" fmla="*/ 164 h 170"/>
                <a:gd name="T44" fmla="*/ 357 w 407"/>
                <a:gd name="T45" fmla="*/ 159 h 170"/>
                <a:gd name="T46" fmla="*/ 331 w 407"/>
                <a:gd name="T47" fmla="*/ 152 h 170"/>
                <a:gd name="T48" fmla="*/ 306 w 407"/>
                <a:gd name="T49" fmla="*/ 146 h 170"/>
                <a:gd name="T50" fmla="*/ 280 w 407"/>
                <a:gd name="T51" fmla="*/ 140 h 170"/>
                <a:gd name="T52" fmla="*/ 254 w 407"/>
                <a:gd name="T53" fmla="*/ 134 h 170"/>
                <a:gd name="T54" fmla="*/ 229 w 407"/>
                <a:gd name="T55" fmla="*/ 129 h 170"/>
                <a:gd name="T56" fmla="*/ 204 w 407"/>
                <a:gd name="T57" fmla="*/ 123 h 170"/>
                <a:gd name="T58" fmla="*/ 178 w 407"/>
                <a:gd name="T59" fmla="*/ 117 h 170"/>
                <a:gd name="T60" fmla="*/ 153 w 407"/>
                <a:gd name="T61" fmla="*/ 110 h 170"/>
                <a:gd name="T62" fmla="*/ 127 w 407"/>
                <a:gd name="T63" fmla="*/ 105 h 170"/>
                <a:gd name="T64" fmla="*/ 102 w 407"/>
                <a:gd name="T65" fmla="*/ 99 h 170"/>
                <a:gd name="T66" fmla="*/ 76 w 407"/>
                <a:gd name="T67" fmla="*/ 93 h 170"/>
                <a:gd name="T68" fmla="*/ 50 w 407"/>
                <a:gd name="T69" fmla="*/ 87 h 170"/>
                <a:gd name="T70" fmla="*/ 25 w 407"/>
                <a:gd name="T71" fmla="*/ 82 h 170"/>
                <a:gd name="T72" fmla="*/ 0 w 407"/>
                <a:gd name="T73" fmla="*/ 76 h 170"/>
                <a:gd name="T74" fmla="*/ 0 w 407"/>
                <a:gd name="T75" fmla="*/ 56 h 170"/>
                <a:gd name="T76" fmla="*/ 0 w 407"/>
                <a:gd name="T77" fmla="*/ 38 h 170"/>
                <a:gd name="T78" fmla="*/ 0 w 407"/>
                <a:gd name="T79" fmla="*/ 18 h 170"/>
                <a:gd name="T80" fmla="*/ 0 w 407"/>
                <a:gd name="T81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7" h="170">
                  <a:moveTo>
                    <a:pt x="0" y="0"/>
                  </a:moveTo>
                  <a:lnTo>
                    <a:pt x="25" y="6"/>
                  </a:lnTo>
                  <a:lnTo>
                    <a:pt x="50" y="10"/>
                  </a:lnTo>
                  <a:lnTo>
                    <a:pt x="76" y="16"/>
                  </a:lnTo>
                  <a:lnTo>
                    <a:pt x="102" y="22"/>
                  </a:lnTo>
                  <a:lnTo>
                    <a:pt x="127" y="26"/>
                  </a:lnTo>
                  <a:lnTo>
                    <a:pt x="153" y="32"/>
                  </a:lnTo>
                  <a:lnTo>
                    <a:pt x="178" y="38"/>
                  </a:lnTo>
                  <a:lnTo>
                    <a:pt x="204" y="42"/>
                  </a:lnTo>
                  <a:lnTo>
                    <a:pt x="229" y="48"/>
                  </a:lnTo>
                  <a:lnTo>
                    <a:pt x="254" y="54"/>
                  </a:lnTo>
                  <a:lnTo>
                    <a:pt x="280" y="60"/>
                  </a:lnTo>
                  <a:lnTo>
                    <a:pt x="306" y="64"/>
                  </a:lnTo>
                  <a:lnTo>
                    <a:pt x="331" y="70"/>
                  </a:lnTo>
                  <a:lnTo>
                    <a:pt x="357" y="76"/>
                  </a:lnTo>
                  <a:lnTo>
                    <a:pt x="382" y="80"/>
                  </a:lnTo>
                  <a:lnTo>
                    <a:pt x="407" y="86"/>
                  </a:lnTo>
                  <a:lnTo>
                    <a:pt x="407" y="107"/>
                  </a:lnTo>
                  <a:lnTo>
                    <a:pt x="407" y="128"/>
                  </a:lnTo>
                  <a:lnTo>
                    <a:pt x="407" y="148"/>
                  </a:lnTo>
                  <a:lnTo>
                    <a:pt x="407" y="170"/>
                  </a:lnTo>
                  <a:lnTo>
                    <a:pt x="382" y="164"/>
                  </a:lnTo>
                  <a:lnTo>
                    <a:pt x="357" y="159"/>
                  </a:lnTo>
                  <a:lnTo>
                    <a:pt x="331" y="152"/>
                  </a:lnTo>
                  <a:lnTo>
                    <a:pt x="306" y="146"/>
                  </a:lnTo>
                  <a:lnTo>
                    <a:pt x="280" y="140"/>
                  </a:lnTo>
                  <a:lnTo>
                    <a:pt x="254" y="134"/>
                  </a:lnTo>
                  <a:lnTo>
                    <a:pt x="229" y="129"/>
                  </a:lnTo>
                  <a:lnTo>
                    <a:pt x="204" y="123"/>
                  </a:lnTo>
                  <a:lnTo>
                    <a:pt x="178" y="117"/>
                  </a:lnTo>
                  <a:lnTo>
                    <a:pt x="153" y="110"/>
                  </a:lnTo>
                  <a:lnTo>
                    <a:pt x="127" y="105"/>
                  </a:lnTo>
                  <a:lnTo>
                    <a:pt x="102" y="99"/>
                  </a:lnTo>
                  <a:lnTo>
                    <a:pt x="76" y="93"/>
                  </a:lnTo>
                  <a:lnTo>
                    <a:pt x="50" y="87"/>
                  </a:lnTo>
                  <a:lnTo>
                    <a:pt x="25" y="82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5" name="Freeform 1355">
              <a:extLst>
                <a:ext uri="{FF2B5EF4-FFF2-40B4-BE49-F238E27FC236}">
                  <a16:creationId xmlns:a16="http://schemas.microsoft.com/office/drawing/2014/main" id="{09BEC834-04EC-415E-8EB7-8D0838B6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82" cy="82"/>
            </a:xfrm>
            <a:custGeom>
              <a:avLst/>
              <a:gdLst>
                <a:gd name="T0" fmla="*/ 0 w 367"/>
                <a:gd name="T1" fmla="*/ 0 h 161"/>
                <a:gd name="T2" fmla="*/ 23 w 367"/>
                <a:gd name="T3" fmla="*/ 5 h 161"/>
                <a:gd name="T4" fmla="*/ 46 w 367"/>
                <a:gd name="T5" fmla="*/ 9 h 161"/>
                <a:gd name="T6" fmla="*/ 69 w 367"/>
                <a:gd name="T7" fmla="*/ 14 h 161"/>
                <a:gd name="T8" fmla="*/ 92 w 367"/>
                <a:gd name="T9" fmla="*/ 19 h 161"/>
                <a:gd name="T10" fmla="*/ 115 w 367"/>
                <a:gd name="T11" fmla="*/ 24 h 161"/>
                <a:gd name="T12" fmla="*/ 138 w 367"/>
                <a:gd name="T13" fmla="*/ 29 h 161"/>
                <a:gd name="T14" fmla="*/ 161 w 367"/>
                <a:gd name="T15" fmla="*/ 33 h 161"/>
                <a:gd name="T16" fmla="*/ 184 w 367"/>
                <a:gd name="T17" fmla="*/ 38 h 161"/>
                <a:gd name="T18" fmla="*/ 207 w 367"/>
                <a:gd name="T19" fmla="*/ 44 h 161"/>
                <a:gd name="T20" fmla="*/ 230 w 367"/>
                <a:gd name="T21" fmla="*/ 48 h 161"/>
                <a:gd name="T22" fmla="*/ 253 w 367"/>
                <a:gd name="T23" fmla="*/ 53 h 161"/>
                <a:gd name="T24" fmla="*/ 275 w 367"/>
                <a:gd name="T25" fmla="*/ 57 h 161"/>
                <a:gd name="T26" fmla="*/ 298 w 367"/>
                <a:gd name="T27" fmla="*/ 63 h 161"/>
                <a:gd name="T28" fmla="*/ 321 w 367"/>
                <a:gd name="T29" fmla="*/ 68 h 161"/>
                <a:gd name="T30" fmla="*/ 344 w 367"/>
                <a:gd name="T31" fmla="*/ 72 h 161"/>
                <a:gd name="T32" fmla="*/ 367 w 367"/>
                <a:gd name="T33" fmla="*/ 77 h 161"/>
                <a:gd name="T34" fmla="*/ 367 w 367"/>
                <a:gd name="T35" fmla="*/ 98 h 161"/>
                <a:gd name="T36" fmla="*/ 367 w 367"/>
                <a:gd name="T37" fmla="*/ 118 h 161"/>
                <a:gd name="T38" fmla="*/ 367 w 367"/>
                <a:gd name="T39" fmla="*/ 139 h 161"/>
                <a:gd name="T40" fmla="*/ 367 w 367"/>
                <a:gd name="T41" fmla="*/ 161 h 161"/>
                <a:gd name="T42" fmla="*/ 344 w 367"/>
                <a:gd name="T43" fmla="*/ 155 h 161"/>
                <a:gd name="T44" fmla="*/ 321 w 367"/>
                <a:gd name="T45" fmla="*/ 151 h 161"/>
                <a:gd name="T46" fmla="*/ 298 w 367"/>
                <a:gd name="T47" fmla="*/ 145 h 161"/>
                <a:gd name="T48" fmla="*/ 275 w 367"/>
                <a:gd name="T49" fmla="*/ 139 h 161"/>
                <a:gd name="T50" fmla="*/ 252 w 367"/>
                <a:gd name="T51" fmla="*/ 134 h 161"/>
                <a:gd name="T52" fmla="*/ 229 w 367"/>
                <a:gd name="T53" fmla="*/ 129 h 161"/>
                <a:gd name="T54" fmla="*/ 206 w 367"/>
                <a:gd name="T55" fmla="*/ 123 h 161"/>
                <a:gd name="T56" fmla="*/ 184 w 367"/>
                <a:gd name="T57" fmla="*/ 118 h 161"/>
                <a:gd name="T58" fmla="*/ 161 w 367"/>
                <a:gd name="T59" fmla="*/ 113 h 161"/>
                <a:gd name="T60" fmla="*/ 138 w 367"/>
                <a:gd name="T61" fmla="*/ 107 h 161"/>
                <a:gd name="T62" fmla="*/ 115 w 367"/>
                <a:gd name="T63" fmla="*/ 102 h 161"/>
                <a:gd name="T64" fmla="*/ 92 w 367"/>
                <a:gd name="T65" fmla="*/ 97 h 161"/>
                <a:gd name="T66" fmla="*/ 69 w 367"/>
                <a:gd name="T67" fmla="*/ 92 h 161"/>
                <a:gd name="T68" fmla="*/ 46 w 367"/>
                <a:gd name="T69" fmla="*/ 86 h 161"/>
                <a:gd name="T70" fmla="*/ 23 w 367"/>
                <a:gd name="T71" fmla="*/ 82 h 161"/>
                <a:gd name="T72" fmla="*/ 0 w 367"/>
                <a:gd name="T73" fmla="*/ 76 h 161"/>
                <a:gd name="T74" fmla="*/ 0 w 367"/>
                <a:gd name="T75" fmla="*/ 56 h 161"/>
                <a:gd name="T76" fmla="*/ 0 w 367"/>
                <a:gd name="T77" fmla="*/ 38 h 161"/>
                <a:gd name="T78" fmla="*/ 0 w 367"/>
                <a:gd name="T79" fmla="*/ 18 h 161"/>
                <a:gd name="T80" fmla="*/ 0 w 367"/>
                <a:gd name="T81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67" h="161">
                  <a:moveTo>
                    <a:pt x="0" y="0"/>
                  </a:moveTo>
                  <a:lnTo>
                    <a:pt x="23" y="5"/>
                  </a:lnTo>
                  <a:lnTo>
                    <a:pt x="46" y="9"/>
                  </a:lnTo>
                  <a:lnTo>
                    <a:pt x="69" y="14"/>
                  </a:lnTo>
                  <a:lnTo>
                    <a:pt x="92" y="19"/>
                  </a:lnTo>
                  <a:lnTo>
                    <a:pt x="115" y="24"/>
                  </a:lnTo>
                  <a:lnTo>
                    <a:pt x="138" y="29"/>
                  </a:lnTo>
                  <a:lnTo>
                    <a:pt x="161" y="33"/>
                  </a:lnTo>
                  <a:lnTo>
                    <a:pt x="184" y="38"/>
                  </a:lnTo>
                  <a:lnTo>
                    <a:pt x="207" y="44"/>
                  </a:lnTo>
                  <a:lnTo>
                    <a:pt x="230" y="48"/>
                  </a:lnTo>
                  <a:lnTo>
                    <a:pt x="253" y="53"/>
                  </a:lnTo>
                  <a:lnTo>
                    <a:pt x="275" y="57"/>
                  </a:lnTo>
                  <a:lnTo>
                    <a:pt x="298" y="63"/>
                  </a:lnTo>
                  <a:lnTo>
                    <a:pt x="321" y="68"/>
                  </a:lnTo>
                  <a:lnTo>
                    <a:pt x="344" y="72"/>
                  </a:lnTo>
                  <a:lnTo>
                    <a:pt x="367" y="77"/>
                  </a:lnTo>
                  <a:lnTo>
                    <a:pt x="367" y="98"/>
                  </a:lnTo>
                  <a:lnTo>
                    <a:pt x="367" y="118"/>
                  </a:lnTo>
                  <a:lnTo>
                    <a:pt x="367" y="139"/>
                  </a:lnTo>
                  <a:lnTo>
                    <a:pt x="367" y="161"/>
                  </a:lnTo>
                  <a:lnTo>
                    <a:pt x="344" y="155"/>
                  </a:lnTo>
                  <a:lnTo>
                    <a:pt x="321" y="151"/>
                  </a:lnTo>
                  <a:lnTo>
                    <a:pt x="298" y="145"/>
                  </a:lnTo>
                  <a:lnTo>
                    <a:pt x="275" y="139"/>
                  </a:lnTo>
                  <a:lnTo>
                    <a:pt x="252" y="134"/>
                  </a:lnTo>
                  <a:lnTo>
                    <a:pt x="229" y="129"/>
                  </a:lnTo>
                  <a:lnTo>
                    <a:pt x="206" y="123"/>
                  </a:lnTo>
                  <a:lnTo>
                    <a:pt x="184" y="118"/>
                  </a:lnTo>
                  <a:lnTo>
                    <a:pt x="161" y="113"/>
                  </a:lnTo>
                  <a:lnTo>
                    <a:pt x="138" y="107"/>
                  </a:lnTo>
                  <a:lnTo>
                    <a:pt x="115" y="102"/>
                  </a:lnTo>
                  <a:lnTo>
                    <a:pt x="92" y="97"/>
                  </a:lnTo>
                  <a:lnTo>
                    <a:pt x="69" y="92"/>
                  </a:lnTo>
                  <a:lnTo>
                    <a:pt x="46" y="86"/>
                  </a:lnTo>
                  <a:lnTo>
                    <a:pt x="23" y="82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6" name="Freeform 1356">
              <a:extLst>
                <a:ext uri="{FF2B5EF4-FFF2-40B4-BE49-F238E27FC236}">
                  <a16:creationId xmlns:a16="http://schemas.microsoft.com/office/drawing/2014/main" id="{4AF64F9E-1DF4-4714-943D-863BA920A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64" cy="78"/>
            </a:xfrm>
            <a:custGeom>
              <a:avLst/>
              <a:gdLst>
                <a:gd name="T0" fmla="*/ 0 w 327"/>
                <a:gd name="T1" fmla="*/ 0 h 151"/>
                <a:gd name="T2" fmla="*/ 20 w 327"/>
                <a:gd name="T3" fmla="*/ 5 h 151"/>
                <a:gd name="T4" fmla="*/ 41 w 327"/>
                <a:gd name="T5" fmla="*/ 8 h 151"/>
                <a:gd name="T6" fmla="*/ 61 w 327"/>
                <a:gd name="T7" fmla="*/ 13 h 151"/>
                <a:gd name="T8" fmla="*/ 81 w 327"/>
                <a:gd name="T9" fmla="*/ 17 h 151"/>
                <a:gd name="T10" fmla="*/ 102 w 327"/>
                <a:gd name="T11" fmla="*/ 22 h 151"/>
                <a:gd name="T12" fmla="*/ 123 w 327"/>
                <a:gd name="T13" fmla="*/ 25 h 151"/>
                <a:gd name="T14" fmla="*/ 144 w 327"/>
                <a:gd name="T15" fmla="*/ 30 h 151"/>
                <a:gd name="T16" fmla="*/ 163 w 327"/>
                <a:gd name="T17" fmla="*/ 34 h 151"/>
                <a:gd name="T18" fmla="*/ 184 w 327"/>
                <a:gd name="T19" fmla="*/ 39 h 151"/>
                <a:gd name="T20" fmla="*/ 205 w 327"/>
                <a:gd name="T21" fmla="*/ 42 h 151"/>
                <a:gd name="T22" fmla="*/ 225 w 327"/>
                <a:gd name="T23" fmla="*/ 47 h 151"/>
                <a:gd name="T24" fmla="*/ 245 w 327"/>
                <a:gd name="T25" fmla="*/ 52 h 151"/>
                <a:gd name="T26" fmla="*/ 266 w 327"/>
                <a:gd name="T27" fmla="*/ 55 h 151"/>
                <a:gd name="T28" fmla="*/ 286 w 327"/>
                <a:gd name="T29" fmla="*/ 60 h 151"/>
                <a:gd name="T30" fmla="*/ 306 w 327"/>
                <a:gd name="T31" fmla="*/ 63 h 151"/>
                <a:gd name="T32" fmla="*/ 327 w 327"/>
                <a:gd name="T33" fmla="*/ 68 h 151"/>
                <a:gd name="T34" fmla="*/ 327 w 327"/>
                <a:gd name="T35" fmla="*/ 88 h 151"/>
                <a:gd name="T36" fmla="*/ 327 w 327"/>
                <a:gd name="T37" fmla="*/ 109 h 151"/>
                <a:gd name="T38" fmla="*/ 327 w 327"/>
                <a:gd name="T39" fmla="*/ 130 h 151"/>
                <a:gd name="T40" fmla="*/ 327 w 327"/>
                <a:gd name="T41" fmla="*/ 151 h 151"/>
                <a:gd name="T42" fmla="*/ 306 w 327"/>
                <a:gd name="T43" fmla="*/ 146 h 151"/>
                <a:gd name="T44" fmla="*/ 286 w 327"/>
                <a:gd name="T45" fmla="*/ 141 h 151"/>
                <a:gd name="T46" fmla="*/ 266 w 327"/>
                <a:gd name="T47" fmla="*/ 137 h 151"/>
                <a:gd name="T48" fmla="*/ 245 w 327"/>
                <a:gd name="T49" fmla="*/ 132 h 151"/>
                <a:gd name="T50" fmla="*/ 225 w 327"/>
                <a:gd name="T51" fmla="*/ 128 h 151"/>
                <a:gd name="T52" fmla="*/ 205 w 327"/>
                <a:gd name="T53" fmla="*/ 123 h 151"/>
                <a:gd name="T54" fmla="*/ 184 w 327"/>
                <a:gd name="T55" fmla="*/ 118 h 151"/>
                <a:gd name="T56" fmla="*/ 163 w 327"/>
                <a:gd name="T57" fmla="*/ 114 h 151"/>
                <a:gd name="T58" fmla="*/ 144 w 327"/>
                <a:gd name="T59" fmla="*/ 109 h 151"/>
                <a:gd name="T60" fmla="*/ 123 w 327"/>
                <a:gd name="T61" fmla="*/ 105 h 151"/>
                <a:gd name="T62" fmla="*/ 102 w 327"/>
                <a:gd name="T63" fmla="*/ 100 h 151"/>
                <a:gd name="T64" fmla="*/ 81 w 327"/>
                <a:gd name="T65" fmla="*/ 94 h 151"/>
                <a:gd name="T66" fmla="*/ 61 w 327"/>
                <a:gd name="T67" fmla="*/ 90 h 151"/>
                <a:gd name="T68" fmla="*/ 41 w 327"/>
                <a:gd name="T69" fmla="*/ 85 h 151"/>
                <a:gd name="T70" fmla="*/ 20 w 327"/>
                <a:gd name="T71" fmla="*/ 80 h 151"/>
                <a:gd name="T72" fmla="*/ 0 w 327"/>
                <a:gd name="T73" fmla="*/ 76 h 151"/>
                <a:gd name="T74" fmla="*/ 0 w 327"/>
                <a:gd name="T75" fmla="*/ 56 h 151"/>
                <a:gd name="T76" fmla="*/ 0 w 327"/>
                <a:gd name="T77" fmla="*/ 38 h 151"/>
                <a:gd name="T78" fmla="*/ 0 w 327"/>
                <a:gd name="T79" fmla="*/ 18 h 151"/>
                <a:gd name="T80" fmla="*/ 0 w 327"/>
                <a:gd name="T8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7" h="151">
                  <a:moveTo>
                    <a:pt x="0" y="0"/>
                  </a:moveTo>
                  <a:lnTo>
                    <a:pt x="20" y="5"/>
                  </a:lnTo>
                  <a:lnTo>
                    <a:pt x="41" y="8"/>
                  </a:lnTo>
                  <a:lnTo>
                    <a:pt x="61" y="13"/>
                  </a:lnTo>
                  <a:lnTo>
                    <a:pt x="81" y="17"/>
                  </a:lnTo>
                  <a:lnTo>
                    <a:pt x="102" y="22"/>
                  </a:lnTo>
                  <a:lnTo>
                    <a:pt x="123" y="25"/>
                  </a:lnTo>
                  <a:lnTo>
                    <a:pt x="144" y="30"/>
                  </a:lnTo>
                  <a:lnTo>
                    <a:pt x="163" y="34"/>
                  </a:lnTo>
                  <a:lnTo>
                    <a:pt x="184" y="39"/>
                  </a:lnTo>
                  <a:lnTo>
                    <a:pt x="205" y="42"/>
                  </a:lnTo>
                  <a:lnTo>
                    <a:pt x="225" y="47"/>
                  </a:lnTo>
                  <a:lnTo>
                    <a:pt x="245" y="52"/>
                  </a:lnTo>
                  <a:lnTo>
                    <a:pt x="266" y="55"/>
                  </a:lnTo>
                  <a:lnTo>
                    <a:pt x="286" y="60"/>
                  </a:lnTo>
                  <a:lnTo>
                    <a:pt x="306" y="63"/>
                  </a:lnTo>
                  <a:lnTo>
                    <a:pt x="327" y="68"/>
                  </a:lnTo>
                  <a:lnTo>
                    <a:pt x="327" y="88"/>
                  </a:lnTo>
                  <a:lnTo>
                    <a:pt x="327" y="109"/>
                  </a:lnTo>
                  <a:lnTo>
                    <a:pt x="327" y="130"/>
                  </a:lnTo>
                  <a:lnTo>
                    <a:pt x="327" y="151"/>
                  </a:lnTo>
                  <a:lnTo>
                    <a:pt x="306" y="146"/>
                  </a:lnTo>
                  <a:lnTo>
                    <a:pt x="286" y="141"/>
                  </a:lnTo>
                  <a:lnTo>
                    <a:pt x="266" y="137"/>
                  </a:lnTo>
                  <a:lnTo>
                    <a:pt x="245" y="132"/>
                  </a:lnTo>
                  <a:lnTo>
                    <a:pt x="225" y="128"/>
                  </a:lnTo>
                  <a:lnTo>
                    <a:pt x="205" y="123"/>
                  </a:lnTo>
                  <a:lnTo>
                    <a:pt x="184" y="118"/>
                  </a:lnTo>
                  <a:lnTo>
                    <a:pt x="163" y="114"/>
                  </a:lnTo>
                  <a:lnTo>
                    <a:pt x="144" y="109"/>
                  </a:lnTo>
                  <a:lnTo>
                    <a:pt x="123" y="105"/>
                  </a:lnTo>
                  <a:lnTo>
                    <a:pt x="102" y="100"/>
                  </a:lnTo>
                  <a:lnTo>
                    <a:pt x="81" y="94"/>
                  </a:lnTo>
                  <a:lnTo>
                    <a:pt x="61" y="90"/>
                  </a:lnTo>
                  <a:lnTo>
                    <a:pt x="41" y="85"/>
                  </a:lnTo>
                  <a:lnTo>
                    <a:pt x="20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7" name="Freeform 1357">
              <a:extLst>
                <a:ext uri="{FF2B5EF4-FFF2-40B4-BE49-F238E27FC236}">
                  <a16:creationId xmlns:a16="http://schemas.microsoft.com/office/drawing/2014/main" id="{5EFA99EE-D693-4E4F-9C2F-0360B794B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43" cy="71"/>
            </a:xfrm>
            <a:custGeom>
              <a:avLst/>
              <a:gdLst>
                <a:gd name="T0" fmla="*/ 0 w 288"/>
                <a:gd name="T1" fmla="*/ 0 h 141"/>
                <a:gd name="T2" fmla="*/ 18 w 288"/>
                <a:gd name="T3" fmla="*/ 3 h 141"/>
                <a:gd name="T4" fmla="*/ 35 w 288"/>
                <a:gd name="T5" fmla="*/ 7 h 141"/>
                <a:gd name="T6" fmla="*/ 54 w 288"/>
                <a:gd name="T7" fmla="*/ 11 h 141"/>
                <a:gd name="T8" fmla="*/ 71 w 288"/>
                <a:gd name="T9" fmla="*/ 15 h 141"/>
                <a:gd name="T10" fmla="*/ 89 w 288"/>
                <a:gd name="T11" fmla="*/ 18 h 141"/>
                <a:gd name="T12" fmla="*/ 108 w 288"/>
                <a:gd name="T13" fmla="*/ 22 h 141"/>
                <a:gd name="T14" fmla="*/ 125 w 288"/>
                <a:gd name="T15" fmla="*/ 26 h 141"/>
                <a:gd name="T16" fmla="*/ 144 w 288"/>
                <a:gd name="T17" fmla="*/ 30 h 141"/>
                <a:gd name="T18" fmla="*/ 162 w 288"/>
                <a:gd name="T19" fmla="*/ 33 h 141"/>
                <a:gd name="T20" fmla="*/ 179 w 288"/>
                <a:gd name="T21" fmla="*/ 38 h 141"/>
                <a:gd name="T22" fmla="*/ 198 w 288"/>
                <a:gd name="T23" fmla="*/ 41 h 141"/>
                <a:gd name="T24" fmla="*/ 216 w 288"/>
                <a:gd name="T25" fmla="*/ 45 h 141"/>
                <a:gd name="T26" fmla="*/ 233 w 288"/>
                <a:gd name="T27" fmla="*/ 48 h 141"/>
                <a:gd name="T28" fmla="*/ 252 w 288"/>
                <a:gd name="T29" fmla="*/ 53 h 141"/>
                <a:gd name="T30" fmla="*/ 269 w 288"/>
                <a:gd name="T31" fmla="*/ 56 h 141"/>
                <a:gd name="T32" fmla="*/ 288 w 288"/>
                <a:gd name="T33" fmla="*/ 60 h 141"/>
                <a:gd name="T34" fmla="*/ 288 w 288"/>
                <a:gd name="T35" fmla="*/ 80 h 141"/>
                <a:gd name="T36" fmla="*/ 288 w 288"/>
                <a:gd name="T37" fmla="*/ 101 h 141"/>
                <a:gd name="T38" fmla="*/ 288 w 288"/>
                <a:gd name="T39" fmla="*/ 122 h 141"/>
                <a:gd name="T40" fmla="*/ 288 w 288"/>
                <a:gd name="T41" fmla="*/ 141 h 141"/>
                <a:gd name="T42" fmla="*/ 269 w 288"/>
                <a:gd name="T43" fmla="*/ 137 h 141"/>
                <a:gd name="T44" fmla="*/ 252 w 288"/>
                <a:gd name="T45" fmla="*/ 133 h 141"/>
                <a:gd name="T46" fmla="*/ 233 w 288"/>
                <a:gd name="T47" fmla="*/ 129 h 141"/>
                <a:gd name="T48" fmla="*/ 216 w 288"/>
                <a:gd name="T49" fmla="*/ 125 h 141"/>
                <a:gd name="T50" fmla="*/ 198 w 288"/>
                <a:gd name="T51" fmla="*/ 121 h 141"/>
                <a:gd name="T52" fmla="*/ 179 w 288"/>
                <a:gd name="T53" fmla="*/ 117 h 141"/>
                <a:gd name="T54" fmla="*/ 162 w 288"/>
                <a:gd name="T55" fmla="*/ 113 h 141"/>
                <a:gd name="T56" fmla="*/ 144 w 288"/>
                <a:gd name="T57" fmla="*/ 108 h 141"/>
                <a:gd name="T58" fmla="*/ 125 w 288"/>
                <a:gd name="T59" fmla="*/ 105 h 141"/>
                <a:gd name="T60" fmla="*/ 108 w 288"/>
                <a:gd name="T61" fmla="*/ 100 h 141"/>
                <a:gd name="T62" fmla="*/ 89 w 288"/>
                <a:gd name="T63" fmla="*/ 97 h 141"/>
                <a:gd name="T64" fmla="*/ 71 w 288"/>
                <a:gd name="T65" fmla="*/ 92 h 141"/>
                <a:gd name="T66" fmla="*/ 54 w 288"/>
                <a:gd name="T67" fmla="*/ 88 h 141"/>
                <a:gd name="T68" fmla="*/ 35 w 288"/>
                <a:gd name="T69" fmla="*/ 84 h 141"/>
                <a:gd name="T70" fmla="*/ 18 w 288"/>
                <a:gd name="T71" fmla="*/ 80 h 141"/>
                <a:gd name="T72" fmla="*/ 0 w 288"/>
                <a:gd name="T73" fmla="*/ 76 h 141"/>
                <a:gd name="T74" fmla="*/ 0 w 288"/>
                <a:gd name="T75" fmla="*/ 56 h 141"/>
                <a:gd name="T76" fmla="*/ 0 w 288"/>
                <a:gd name="T77" fmla="*/ 38 h 141"/>
                <a:gd name="T78" fmla="*/ 0 w 288"/>
                <a:gd name="T79" fmla="*/ 18 h 141"/>
                <a:gd name="T80" fmla="*/ 0 w 288"/>
                <a:gd name="T8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141">
                  <a:moveTo>
                    <a:pt x="0" y="0"/>
                  </a:moveTo>
                  <a:lnTo>
                    <a:pt x="18" y="3"/>
                  </a:lnTo>
                  <a:lnTo>
                    <a:pt x="35" y="7"/>
                  </a:lnTo>
                  <a:lnTo>
                    <a:pt x="54" y="11"/>
                  </a:lnTo>
                  <a:lnTo>
                    <a:pt x="71" y="15"/>
                  </a:lnTo>
                  <a:lnTo>
                    <a:pt x="89" y="18"/>
                  </a:lnTo>
                  <a:lnTo>
                    <a:pt x="108" y="22"/>
                  </a:lnTo>
                  <a:lnTo>
                    <a:pt x="125" y="26"/>
                  </a:lnTo>
                  <a:lnTo>
                    <a:pt x="144" y="30"/>
                  </a:lnTo>
                  <a:lnTo>
                    <a:pt x="162" y="33"/>
                  </a:lnTo>
                  <a:lnTo>
                    <a:pt x="179" y="38"/>
                  </a:lnTo>
                  <a:lnTo>
                    <a:pt x="198" y="41"/>
                  </a:lnTo>
                  <a:lnTo>
                    <a:pt x="216" y="45"/>
                  </a:lnTo>
                  <a:lnTo>
                    <a:pt x="233" y="48"/>
                  </a:lnTo>
                  <a:lnTo>
                    <a:pt x="252" y="53"/>
                  </a:lnTo>
                  <a:lnTo>
                    <a:pt x="269" y="56"/>
                  </a:lnTo>
                  <a:lnTo>
                    <a:pt x="288" y="60"/>
                  </a:lnTo>
                  <a:lnTo>
                    <a:pt x="288" y="80"/>
                  </a:lnTo>
                  <a:lnTo>
                    <a:pt x="288" y="101"/>
                  </a:lnTo>
                  <a:lnTo>
                    <a:pt x="288" y="122"/>
                  </a:lnTo>
                  <a:lnTo>
                    <a:pt x="288" y="141"/>
                  </a:lnTo>
                  <a:lnTo>
                    <a:pt x="269" y="137"/>
                  </a:lnTo>
                  <a:lnTo>
                    <a:pt x="252" y="133"/>
                  </a:lnTo>
                  <a:lnTo>
                    <a:pt x="233" y="129"/>
                  </a:lnTo>
                  <a:lnTo>
                    <a:pt x="216" y="125"/>
                  </a:lnTo>
                  <a:lnTo>
                    <a:pt x="198" y="121"/>
                  </a:lnTo>
                  <a:lnTo>
                    <a:pt x="179" y="117"/>
                  </a:lnTo>
                  <a:lnTo>
                    <a:pt x="162" y="113"/>
                  </a:lnTo>
                  <a:lnTo>
                    <a:pt x="144" y="108"/>
                  </a:lnTo>
                  <a:lnTo>
                    <a:pt x="125" y="105"/>
                  </a:lnTo>
                  <a:lnTo>
                    <a:pt x="108" y="100"/>
                  </a:lnTo>
                  <a:lnTo>
                    <a:pt x="89" y="97"/>
                  </a:lnTo>
                  <a:lnTo>
                    <a:pt x="71" y="92"/>
                  </a:lnTo>
                  <a:lnTo>
                    <a:pt x="54" y="88"/>
                  </a:lnTo>
                  <a:lnTo>
                    <a:pt x="35" y="84"/>
                  </a:lnTo>
                  <a:lnTo>
                    <a:pt x="18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8" name="Freeform 1358">
              <a:extLst>
                <a:ext uri="{FF2B5EF4-FFF2-40B4-BE49-F238E27FC236}">
                  <a16:creationId xmlns:a16="http://schemas.microsoft.com/office/drawing/2014/main" id="{AD64A182-D244-4CF2-849E-B2209224F1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22" cy="67"/>
            </a:xfrm>
            <a:custGeom>
              <a:avLst/>
              <a:gdLst>
                <a:gd name="T0" fmla="*/ 0 w 247"/>
                <a:gd name="T1" fmla="*/ 0 h 132"/>
                <a:gd name="T2" fmla="*/ 15 w 247"/>
                <a:gd name="T3" fmla="*/ 3 h 132"/>
                <a:gd name="T4" fmla="*/ 31 w 247"/>
                <a:gd name="T5" fmla="*/ 7 h 132"/>
                <a:gd name="T6" fmla="*/ 46 w 247"/>
                <a:gd name="T7" fmla="*/ 9 h 132"/>
                <a:gd name="T8" fmla="*/ 62 w 247"/>
                <a:gd name="T9" fmla="*/ 13 h 132"/>
                <a:gd name="T10" fmla="*/ 77 w 247"/>
                <a:gd name="T11" fmla="*/ 16 h 132"/>
                <a:gd name="T12" fmla="*/ 93 w 247"/>
                <a:gd name="T13" fmla="*/ 19 h 132"/>
                <a:gd name="T14" fmla="*/ 108 w 247"/>
                <a:gd name="T15" fmla="*/ 23 h 132"/>
                <a:gd name="T16" fmla="*/ 124 w 247"/>
                <a:gd name="T17" fmla="*/ 25 h 132"/>
                <a:gd name="T18" fmla="*/ 139 w 247"/>
                <a:gd name="T19" fmla="*/ 29 h 132"/>
                <a:gd name="T20" fmla="*/ 155 w 247"/>
                <a:gd name="T21" fmla="*/ 32 h 132"/>
                <a:gd name="T22" fmla="*/ 170 w 247"/>
                <a:gd name="T23" fmla="*/ 36 h 132"/>
                <a:gd name="T24" fmla="*/ 186 w 247"/>
                <a:gd name="T25" fmla="*/ 38 h 132"/>
                <a:gd name="T26" fmla="*/ 201 w 247"/>
                <a:gd name="T27" fmla="*/ 41 h 132"/>
                <a:gd name="T28" fmla="*/ 216 w 247"/>
                <a:gd name="T29" fmla="*/ 45 h 132"/>
                <a:gd name="T30" fmla="*/ 232 w 247"/>
                <a:gd name="T31" fmla="*/ 47 h 132"/>
                <a:gd name="T32" fmla="*/ 247 w 247"/>
                <a:gd name="T33" fmla="*/ 51 h 132"/>
                <a:gd name="T34" fmla="*/ 247 w 247"/>
                <a:gd name="T35" fmla="*/ 71 h 132"/>
                <a:gd name="T36" fmla="*/ 247 w 247"/>
                <a:gd name="T37" fmla="*/ 92 h 132"/>
                <a:gd name="T38" fmla="*/ 247 w 247"/>
                <a:gd name="T39" fmla="*/ 113 h 132"/>
                <a:gd name="T40" fmla="*/ 247 w 247"/>
                <a:gd name="T41" fmla="*/ 132 h 132"/>
                <a:gd name="T42" fmla="*/ 232 w 247"/>
                <a:gd name="T43" fmla="*/ 129 h 132"/>
                <a:gd name="T44" fmla="*/ 216 w 247"/>
                <a:gd name="T45" fmla="*/ 125 h 132"/>
                <a:gd name="T46" fmla="*/ 201 w 247"/>
                <a:gd name="T47" fmla="*/ 122 h 132"/>
                <a:gd name="T48" fmla="*/ 185 w 247"/>
                <a:gd name="T49" fmla="*/ 118 h 132"/>
                <a:gd name="T50" fmla="*/ 170 w 247"/>
                <a:gd name="T51" fmla="*/ 115 h 132"/>
                <a:gd name="T52" fmla="*/ 154 w 247"/>
                <a:gd name="T53" fmla="*/ 111 h 132"/>
                <a:gd name="T54" fmla="*/ 139 w 247"/>
                <a:gd name="T55" fmla="*/ 108 h 132"/>
                <a:gd name="T56" fmla="*/ 124 w 247"/>
                <a:gd name="T57" fmla="*/ 103 h 132"/>
                <a:gd name="T58" fmla="*/ 108 w 247"/>
                <a:gd name="T59" fmla="*/ 100 h 132"/>
                <a:gd name="T60" fmla="*/ 93 w 247"/>
                <a:gd name="T61" fmla="*/ 97 h 132"/>
                <a:gd name="T62" fmla="*/ 77 w 247"/>
                <a:gd name="T63" fmla="*/ 93 h 132"/>
                <a:gd name="T64" fmla="*/ 62 w 247"/>
                <a:gd name="T65" fmla="*/ 90 h 132"/>
                <a:gd name="T66" fmla="*/ 46 w 247"/>
                <a:gd name="T67" fmla="*/ 86 h 132"/>
                <a:gd name="T68" fmla="*/ 31 w 247"/>
                <a:gd name="T69" fmla="*/ 83 h 132"/>
                <a:gd name="T70" fmla="*/ 15 w 247"/>
                <a:gd name="T71" fmla="*/ 79 h 132"/>
                <a:gd name="T72" fmla="*/ 0 w 247"/>
                <a:gd name="T73" fmla="*/ 76 h 132"/>
                <a:gd name="T74" fmla="*/ 0 w 247"/>
                <a:gd name="T75" fmla="*/ 56 h 132"/>
                <a:gd name="T76" fmla="*/ 0 w 247"/>
                <a:gd name="T77" fmla="*/ 38 h 132"/>
                <a:gd name="T78" fmla="*/ 0 w 247"/>
                <a:gd name="T79" fmla="*/ 18 h 132"/>
                <a:gd name="T80" fmla="*/ 0 w 247"/>
                <a:gd name="T8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47" h="132">
                  <a:moveTo>
                    <a:pt x="0" y="0"/>
                  </a:moveTo>
                  <a:lnTo>
                    <a:pt x="15" y="3"/>
                  </a:lnTo>
                  <a:lnTo>
                    <a:pt x="31" y="7"/>
                  </a:lnTo>
                  <a:lnTo>
                    <a:pt x="46" y="9"/>
                  </a:lnTo>
                  <a:lnTo>
                    <a:pt x="62" y="13"/>
                  </a:lnTo>
                  <a:lnTo>
                    <a:pt x="77" y="16"/>
                  </a:lnTo>
                  <a:lnTo>
                    <a:pt x="93" y="19"/>
                  </a:lnTo>
                  <a:lnTo>
                    <a:pt x="108" y="23"/>
                  </a:lnTo>
                  <a:lnTo>
                    <a:pt x="124" y="25"/>
                  </a:lnTo>
                  <a:lnTo>
                    <a:pt x="139" y="29"/>
                  </a:lnTo>
                  <a:lnTo>
                    <a:pt x="155" y="32"/>
                  </a:lnTo>
                  <a:lnTo>
                    <a:pt x="170" y="36"/>
                  </a:lnTo>
                  <a:lnTo>
                    <a:pt x="186" y="38"/>
                  </a:lnTo>
                  <a:lnTo>
                    <a:pt x="201" y="41"/>
                  </a:lnTo>
                  <a:lnTo>
                    <a:pt x="216" y="45"/>
                  </a:lnTo>
                  <a:lnTo>
                    <a:pt x="232" y="47"/>
                  </a:lnTo>
                  <a:lnTo>
                    <a:pt x="247" y="51"/>
                  </a:lnTo>
                  <a:lnTo>
                    <a:pt x="247" y="71"/>
                  </a:lnTo>
                  <a:lnTo>
                    <a:pt x="247" y="92"/>
                  </a:lnTo>
                  <a:lnTo>
                    <a:pt x="247" y="113"/>
                  </a:lnTo>
                  <a:lnTo>
                    <a:pt x="247" y="132"/>
                  </a:lnTo>
                  <a:lnTo>
                    <a:pt x="232" y="129"/>
                  </a:lnTo>
                  <a:lnTo>
                    <a:pt x="216" y="125"/>
                  </a:lnTo>
                  <a:lnTo>
                    <a:pt x="201" y="122"/>
                  </a:lnTo>
                  <a:lnTo>
                    <a:pt x="185" y="118"/>
                  </a:lnTo>
                  <a:lnTo>
                    <a:pt x="170" y="115"/>
                  </a:lnTo>
                  <a:lnTo>
                    <a:pt x="154" y="111"/>
                  </a:lnTo>
                  <a:lnTo>
                    <a:pt x="139" y="108"/>
                  </a:lnTo>
                  <a:lnTo>
                    <a:pt x="124" y="103"/>
                  </a:lnTo>
                  <a:lnTo>
                    <a:pt x="108" y="100"/>
                  </a:lnTo>
                  <a:lnTo>
                    <a:pt x="93" y="97"/>
                  </a:lnTo>
                  <a:lnTo>
                    <a:pt x="77" y="93"/>
                  </a:lnTo>
                  <a:lnTo>
                    <a:pt x="62" y="90"/>
                  </a:lnTo>
                  <a:lnTo>
                    <a:pt x="46" y="86"/>
                  </a:lnTo>
                  <a:lnTo>
                    <a:pt x="31" y="83"/>
                  </a:lnTo>
                  <a:lnTo>
                    <a:pt x="15" y="79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79" name="Freeform 1359">
              <a:extLst>
                <a:ext uri="{FF2B5EF4-FFF2-40B4-BE49-F238E27FC236}">
                  <a16:creationId xmlns:a16="http://schemas.microsoft.com/office/drawing/2014/main" id="{BDA95F3D-9698-4B8F-9B5C-29BCEB5FFF8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104" cy="63"/>
            </a:xfrm>
            <a:custGeom>
              <a:avLst/>
              <a:gdLst>
                <a:gd name="T0" fmla="*/ 0 w 207"/>
                <a:gd name="T1" fmla="*/ 0 h 123"/>
                <a:gd name="T2" fmla="*/ 12 w 207"/>
                <a:gd name="T3" fmla="*/ 2 h 123"/>
                <a:gd name="T4" fmla="*/ 26 w 207"/>
                <a:gd name="T5" fmla="*/ 6 h 123"/>
                <a:gd name="T6" fmla="*/ 39 w 207"/>
                <a:gd name="T7" fmla="*/ 8 h 123"/>
                <a:gd name="T8" fmla="*/ 51 w 207"/>
                <a:gd name="T9" fmla="*/ 10 h 123"/>
                <a:gd name="T10" fmla="*/ 64 w 207"/>
                <a:gd name="T11" fmla="*/ 13 h 123"/>
                <a:gd name="T12" fmla="*/ 78 w 207"/>
                <a:gd name="T13" fmla="*/ 16 h 123"/>
                <a:gd name="T14" fmla="*/ 91 w 207"/>
                <a:gd name="T15" fmla="*/ 18 h 123"/>
                <a:gd name="T16" fmla="*/ 103 w 207"/>
                <a:gd name="T17" fmla="*/ 21 h 123"/>
                <a:gd name="T18" fmla="*/ 116 w 207"/>
                <a:gd name="T19" fmla="*/ 24 h 123"/>
                <a:gd name="T20" fmla="*/ 130 w 207"/>
                <a:gd name="T21" fmla="*/ 26 h 123"/>
                <a:gd name="T22" fmla="*/ 142 w 207"/>
                <a:gd name="T23" fmla="*/ 30 h 123"/>
                <a:gd name="T24" fmla="*/ 155 w 207"/>
                <a:gd name="T25" fmla="*/ 32 h 123"/>
                <a:gd name="T26" fmla="*/ 168 w 207"/>
                <a:gd name="T27" fmla="*/ 34 h 123"/>
                <a:gd name="T28" fmla="*/ 182 w 207"/>
                <a:gd name="T29" fmla="*/ 37 h 123"/>
                <a:gd name="T30" fmla="*/ 194 w 207"/>
                <a:gd name="T31" fmla="*/ 40 h 123"/>
                <a:gd name="T32" fmla="*/ 207 w 207"/>
                <a:gd name="T33" fmla="*/ 42 h 123"/>
                <a:gd name="T34" fmla="*/ 207 w 207"/>
                <a:gd name="T35" fmla="*/ 62 h 123"/>
                <a:gd name="T36" fmla="*/ 207 w 207"/>
                <a:gd name="T37" fmla="*/ 83 h 123"/>
                <a:gd name="T38" fmla="*/ 207 w 207"/>
                <a:gd name="T39" fmla="*/ 103 h 123"/>
                <a:gd name="T40" fmla="*/ 207 w 207"/>
                <a:gd name="T41" fmla="*/ 123 h 123"/>
                <a:gd name="T42" fmla="*/ 194 w 207"/>
                <a:gd name="T43" fmla="*/ 119 h 123"/>
                <a:gd name="T44" fmla="*/ 182 w 207"/>
                <a:gd name="T45" fmla="*/ 117 h 123"/>
                <a:gd name="T46" fmla="*/ 168 w 207"/>
                <a:gd name="T47" fmla="*/ 114 h 123"/>
                <a:gd name="T48" fmla="*/ 155 w 207"/>
                <a:gd name="T49" fmla="*/ 111 h 123"/>
                <a:gd name="T50" fmla="*/ 142 w 207"/>
                <a:gd name="T51" fmla="*/ 108 h 123"/>
                <a:gd name="T52" fmla="*/ 130 w 207"/>
                <a:gd name="T53" fmla="*/ 105 h 123"/>
                <a:gd name="T54" fmla="*/ 116 w 207"/>
                <a:gd name="T55" fmla="*/ 102 h 123"/>
                <a:gd name="T56" fmla="*/ 103 w 207"/>
                <a:gd name="T57" fmla="*/ 99 h 123"/>
                <a:gd name="T58" fmla="*/ 91 w 207"/>
                <a:gd name="T59" fmla="*/ 97 h 123"/>
                <a:gd name="T60" fmla="*/ 78 w 207"/>
                <a:gd name="T61" fmla="*/ 93 h 123"/>
                <a:gd name="T62" fmla="*/ 64 w 207"/>
                <a:gd name="T63" fmla="*/ 90 h 123"/>
                <a:gd name="T64" fmla="*/ 51 w 207"/>
                <a:gd name="T65" fmla="*/ 87 h 123"/>
                <a:gd name="T66" fmla="*/ 39 w 207"/>
                <a:gd name="T67" fmla="*/ 84 h 123"/>
                <a:gd name="T68" fmla="*/ 26 w 207"/>
                <a:gd name="T69" fmla="*/ 82 h 123"/>
                <a:gd name="T70" fmla="*/ 12 w 207"/>
                <a:gd name="T71" fmla="*/ 78 h 123"/>
                <a:gd name="T72" fmla="*/ 0 w 207"/>
                <a:gd name="T73" fmla="*/ 76 h 123"/>
                <a:gd name="T74" fmla="*/ 0 w 207"/>
                <a:gd name="T75" fmla="*/ 56 h 123"/>
                <a:gd name="T76" fmla="*/ 0 w 207"/>
                <a:gd name="T77" fmla="*/ 38 h 123"/>
                <a:gd name="T78" fmla="*/ 0 w 207"/>
                <a:gd name="T79" fmla="*/ 18 h 123"/>
                <a:gd name="T80" fmla="*/ 0 w 207"/>
                <a:gd name="T81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7" h="123">
                  <a:moveTo>
                    <a:pt x="0" y="0"/>
                  </a:moveTo>
                  <a:lnTo>
                    <a:pt x="12" y="2"/>
                  </a:lnTo>
                  <a:lnTo>
                    <a:pt x="26" y="6"/>
                  </a:lnTo>
                  <a:lnTo>
                    <a:pt x="39" y="8"/>
                  </a:lnTo>
                  <a:lnTo>
                    <a:pt x="51" y="10"/>
                  </a:lnTo>
                  <a:lnTo>
                    <a:pt x="64" y="13"/>
                  </a:lnTo>
                  <a:lnTo>
                    <a:pt x="78" y="16"/>
                  </a:lnTo>
                  <a:lnTo>
                    <a:pt x="91" y="18"/>
                  </a:lnTo>
                  <a:lnTo>
                    <a:pt x="103" y="21"/>
                  </a:lnTo>
                  <a:lnTo>
                    <a:pt x="116" y="24"/>
                  </a:lnTo>
                  <a:lnTo>
                    <a:pt x="130" y="26"/>
                  </a:lnTo>
                  <a:lnTo>
                    <a:pt x="142" y="30"/>
                  </a:lnTo>
                  <a:lnTo>
                    <a:pt x="155" y="32"/>
                  </a:lnTo>
                  <a:lnTo>
                    <a:pt x="168" y="34"/>
                  </a:lnTo>
                  <a:lnTo>
                    <a:pt x="182" y="37"/>
                  </a:lnTo>
                  <a:lnTo>
                    <a:pt x="194" y="40"/>
                  </a:lnTo>
                  <a:lnTo>
                    <a:pt x="207" y="42"/>
                  </a:lnTo>
                  <a:lnTo>
                    <a:pt x="207" y="62"/>
                  </a:lnTo>
                  <a:lnTo>
                    <a:pt x="207" y="83"/>
                  </a:lnTo>
                  <a:lnTo>
                    <a:pt x="207" y="103"/>
                  </a:lnTo>
                  <a:lnTo>
                    <a:pt x="207" y="123"/>
                  </a:lnTo>
                  <a:lnTo>
                    <a:pt x="194" y="119"/>
                  </a:lnTo>
                  <a:lnTo>
                    <a:pt x="182" y="117"/>
                  </a:lnTo>
                  <a:lnTo>
                    <a:pt x="168" y="114"/>
                  </a:lnTo>
                  <a:lnTo>
                    <a:pt x="155" y="111"/>
                  </a:lnTo>
                  <a:lnTo>
                    <a:pt x="142" y="108"/>
                  </a:lnTo>
                  <a:lnTo>
                    <a:pt x="130" y="105"/>
                  </a:lnTo>
                  <a:lnTo>
                    <a:pt x="116" y="102"/>
                  </a:lnTo>
                  <a:lnTo>
                    <a:pt x="103" y="99"/>
                  </a:lnTo>
                  <a:lnTo>
                    <a:pt x="91" y="97"/>
                  </a:lnTo>
                  <a:lnTo>
                    <a:pt x="78" y="93"/>
                  </a:lnTo>
                  <a:lnTo>
                    <a:pt x="64" y="90"/>
                  </a:lnTo>
                  <a:lnTo>
                    <a:pt x="51" y="87"/>
                  </a:lnTo>
                  <a:lnTo>
                    <a:pt x="39" y="84"/>
                  </a:lnTo>
                  <a:lnTo>
                    <a:pt x="26" y="82"/>
                  </a:lnTo>
                  <a:lnTo>
                    <a:pt x="12" y="78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0" name="Freeform 1360">
              <a:extLst>
                <a:ext uri="{FF2B5EF4-FFF2-40B4-BE49-F238E27FC236}">
                  <a16:creationId xmlns:a16="http://schemas.microsoft.com/office/drawing/2014/main" id="{F0974256-9817-4BBB-AF93-0ED792ACB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83" cy="57"/>
            </a:xfrm>
            <a:custGeom>
              <a:avLst/>
              <a:gdLst>
                <a:gd name="T0" fmla="*/ 0 w 168"/>
                <a:gd name="T1" fmla="*/ 0 h 114"/>
                <a:gd name="T2" fmla="*/ 20 w 168"/>
                <a:gd name="T3" fmla="*/ 5 h 114"/>
                <a:gd name="T4" fmla="*/ 42 w 168"/>
                <a:gd name="T5" fmla="*/ 8 h 114"/>
                <a:gd name="T6" fmla="*/ 63 w 168"/>
                <a:gd name="T7" fmla="*/ 13 h 114"/>
                <a:gd name="T8" fmla="*/ 84 w 168"/>
                <a:gd name="T9" fmla="*/ 16 h 114"/>
                <a:gd name="T10" fmla="*/ 104 w 168"/>
                <a:gd name="T11" fmla="*/ 21 h 114"/>
                <a:gd name="T12" fmla="*/ 125 w 168"/>
                <a:gd name="T13" fmla="*/ 25 h 114"/>
                <a:gd name="T14" fmla="*/ 147 w 168"/>
                <a:gd name="T15" fmla="*/ 29 h 114"/>
                <a:gd name="T16" fmla="*/ 168 w 168"/>
                <a:gd name="T17" fmla="*/ 33 h 114"/>
                <a:gd name="T18" fmla="*/ 168 w 168"/>
                <a:gd name="T19" fmla="*/ 53 h 114"/>
                <a:gd name="T20" fmla="*/ 168 w 168"/>
                <a:gd name="T21" fmla="*/ 74 h 114"/>
                <a:gd name="T22" fmla="*/ 168 w 168"/>
                <a:gd name="T23" fmla="*/ 94 h 114"/>
                <a:gd name="T24" fmla="*/ 168 w 168"/>
                <a:gd name="T25" fmla="*/ 114 h 114"/>
                <a:gd name="T26" fmla="*/ 147 w 168"/>
                <a:gd name="T27" fmla="*/ 109 h 114"/>
                <a:gd name="T28" fmla="*/ 125 w 168"/>
                <a:gd name="T29" fmla="*/ 105 h 114"/>
                <a:gd name="T30" fmla="*/ 104 w 168"/>
                <a:gd name="T31" fmla="*/ 100 h 114"/>
                <a:gd name="T32" fmla="*/ 84 w 168"/>
                <a:gd name="T33" fmla="*/ 94 h 114"/>
                <a:gd name="T34" fmla="*/ 63 w 168"/>
                <a:gd name="T35" fmla="*/ 90 h 114"/>
                <a:gd name="T36" fmla="*/ 42 w 168"/>
                <a:gd name="T37" fmla="*/ 85 h 114"/>
                <a:gd name="T38" fmla="*/ 20 w 168"/>
                <a:gd name="T39" fmla="*/ 80 h 114"/>
                <a:gd name="T40" fmla="*/ 0 w 168"/>
                <a:gd name="T41" fmla="*/ 76 h 114"/>
                <a:gd name="T42" fmla="*/ 0 w 168"/>
                <a:gd name="T43" fmla="*/ 56 h 114"/>
                <a:gd name="T44" fmla="*/ 0 w 168"/>
                <a:gd name="T45" fmla="*/ 38 h 114"/>
                <a:gd name="T46" fmla="*/ 0 w 168"/>
                <a:gd name="T47" fmla="*/ 18 h 114"/>
                <a:gd name="T48" fmla="*/ 0 w 168"/>
                <a:gd name="T4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14">
                  <a:moveTo>
                    <a:pt x="0" y="0"/>
                  </a:moveTo>
                  <a:lnTo>
                    <a:pt x="20" y="5"/>
                  </a:lnTo>
                  <a:lnTo>
                    <a:pt x="42" y="8"/>
                  </a:lnTo>
                  <a:lnTo>
                    <a:pt x="63" y="13"/>
                  </a:lnTo>
                  <a:lnTo>
                    <a:pt x="84" y="16"/>
                  </a:lnTo>
                  <a:lnTo>
                    <a:pt x="104" y="21"/>
                  </a:lnTo>
                  <a:lnTo>
                    <a:pt x="125" y="25"/>
                  </a:lnTo>
                  <a:lnTo>
                    <a:pt x="147" y="29"/>
                  </a:lnTo>
                  <a:lnTo>
                    <a:pt x="168" y="33"/>
                  </a:lnTo>
                  <a:lnTo>
                    <a:pt x="168" y="53"/>
                  </a:lnTo>
                  <a:lnTo>
                    <a:pt x="168" y="74"/>
                  </a:lnTo>
                  <a:lnTo>
                    <a:pt x="168" y="94"/>
                  </a:lnTo>
                  <a:lnTo>
                    <a:pt x="168" y="114"/>
                  </a:lnTo>
                  <a:lnTo>
                    <a:pt x="147" y="109"/>
                  </a:lnTo>
                  <a:lnTo>
                    <a:pt x="125" y="105"/>
                  </a:lnTo>
                  <a:lnTo>
                    <a:pt x="104" y="100"/>
                  </a:lnTo>
                  <a:lnTo>
                    <a:pt x="84" y="94"/>
                  </a:lnTo>
                  <a:lnTo>
                    <a:pt x="63" y="90"/>
                  </a:lnTo>
                  <a:lnTo>
                    <a:pt x="42" y="85"/>
                  </a:lnTo>
                  <a:lnTo>
                    <a:pt x="20" y="80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1" name="Freeform 1361">
              <a:extLst>
                <a:ext uri="{FF2B5EF4-FFF2-40B4-BE49-F238E27FC236}">
                  <a16:creationId xmlns:a16="http://schemas.microsoft.com/office/drawing/2014/main" id="{6D094E45-FA55-4563-9BA8-70BBAFD12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63" cy="53"/>
            </a:xfrm>
            <a:custGeom>
              <a:avLst/>
              <a:gdLst>
                <a:gd name="T0" fmla="*/ 0 w 127"/>
                <a:gd name="T1" fmla="*/ 0 h 105"/>
                <a:gd name="T2" fmla="*/ 16 w 127"/>
                <a:gd name="T3" fmla="*/ 3 h 105"/>
                <a:gd name="T4" fmla="*/ 32 w 127"/>
                <a:gd name="T5" fmla="*/ 6 h 105"/>
                <a:gd name="T6" fmla="*/ 48 w 127"/>
                <a:gd name="T7" fmla="*/ 9 h 105"/>
                <a:gd name="T8" fmla="*/ 64 w 127"/>
                <a:gd name="T9" fmla="*/ 13 h 105"/>
                <a:gd name="T10" fmla="*/ 79 w 127"/>
                <a:gd name="T11" fmla="*/ 15 h 105"/>
                <a:gd name="T12" fmla="*/ 95 w 127"/>
                <a:gd name="T13" fmla="*/ 18 h 105"/>
                <a:gd name="T14" fmla="*/ 111 w 127"/>
                <a:gd name="T15" fmla="*/ 22 h 105"/>
                <a:gd name="T16" fmla="*/ 127 w 127"/>
                <a:gd name="T17" fmla="*/ 25 h 105"/>
                <a:gd name="T18" fmla="*/ 127 w 127"/>
                <a:gd name="T19" fmla="*/ 45 h 105"/>
                <a:gd name="T20" fmla="*/ 127 w 127"/>
                <a:gd name="T21" fmla="*/ 64 h 105"/>
                <a:gd name="T22" fmla="*/ 127 w 127"/>
                <a:gd name="T23" fmla="*/ 85 h 105"/>
                <a:gd name="T24" fmla="*/ 127 w 127"/>
                <a:gd name="T25" fmla="*/ 105 h 105"/>
                <a:gd name="T26" fmla="*/ 111 w 127"/>
                <a:gd name="T27" fmla="*/ 101 h 105"/>
                <a:gd name="T28" fmla="*/ 95 w 127"/>
                <a:gd name="T29" fmla="*/ 97 h 105"/>
                <a:gd name="T30" fmla="*/ 79 w 127"/>
                <a:gd name="T31" fmla="*/ 93 h 105"/>
                <a:gd name="T32" fmla="*/ 64 w 127"/>
                <a:gd name="T33" fmla="*/ 90 h 105"/>
                <a:gd name="T34" fmla="*/ 48 w 127"/>
                <a:gd name="T35" fmla="*/ 86 h 105"/>
                <a:gd name="T36" fmla="*/ 32 w 127"/>
                <a:gd name="T37" fmla="*/ 83 h 105"/>
                <a:gd name="T38" fmla="*/ 16 w 127"/>
                <a:gd name="T39" fmla="*/ 79 h 105"/>
                <a:gd name="T40" fmla="*/ 0 w 127"/>
                <a:gd name="T41" fmla="*/ 76 h 105"/>
                <a:gd name="T42" fmla="*/ 0 w 127"/>
                <a:gd name="T43" fmla="*/ 56 h 105"/>
                <a:gd name="T44" fmla="*/ 0 w 127"/>
                <a:gd name="T45" fmla="*/ 38 h 105"/>
                <a:gd name="T46" fmla="*/ 0 w 127"/>
                <a:gd name="T47" fmla="*/ 18 h 105"/>
                <a:gd name="T48" fmla="*/ 0 w 127"/>
                <a:gd name="T4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7" h="105">
                  <a:moveTo>
                    <a:pt x="0" y="0"/>
                  </a:moveTo>
                  <a:lnTo>
                    <a:pt x="16" y="3"/>
                  </a:lnTo>
                  <a:lnTo>
                    <a:pt x="32" y="6"/>
                  </a:lnTo>
                  <a:lnTo>
                    <a:pt x="48" y="9"/>
                  </a:lnTo>
                  <a:lnTo>
                    <a:pt x="64" y="13"/>
                  </a:lnTo>
                  <a:lnTo>
                    <a:pt x="79" y="15"/>
                  </a:lnTo>
                  <a:lnTo>
                    <a:pt x="95" y="18"/>
                  </a:lnTo>
                  <a:lnTo>
                    <a:pt x="111" y="22"/>
                  </a:lnTo>
                  <a:lnTo>
                    <a:pt x="127" y="25"/>
                  </a:lnTo>
                  <a:lnTo>
                    <a:pt x="127" y="45"/>
                  </a:lnTo>
                  <a:lnTo>
                    <a:pt x="127" y="64"/>
                  </a:lnTo>
                  <a:lnTo>
                    <a:pt x="127" y="85"/>
                  </a:lnTo>
                  <a:lnTo>
                    <a:pt x="127" y="105"/>
                  </a:lnTo>
                  <a:lnTo>
                    <a:pt x="111" y="101"/>
                  </a:lnTo>
                  <a:lnTo>
                    <a:pt x="95" y="97"/>
                  </a:lnTo>
                  <a:lnTo>
                    <a:pt x="79" y="93"/>
                  </a:lnTo>
                  <a:lnTo>
                    <a:pt x="64" y="90"/>
                  </a:lnTo>
                  <a:lnTo>
                    <a:pt x="48" y="86"/>
                  </a:lnTo>
                  <a:lnTo>
                    <a:pt x="32" y="83"/>
                  </a:lnTo>
                  <a:lnTo>
                    <a:pt x="16" y="79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2" name="Freeform 1362">
              <a:extLst>
                <a:ext uri="{FF2B5EF4-FFF2-40B4-BE49-F238E27FC236}">
                  <a16:creationId xmlns:a16="http://schemas.microsoft.com/office/drawing/2014/main" id="{D3278DFE-2D8E-483C-A019-2575E3BAE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42" cy="49"/>
            </a:xfrm>
            <a:custGeom>
              <a:avLst/>
              <a:gdLst>
                <a:gd name="T0" fmla="*/ 0 w 87"/>
                <a:gd name="T1" fmla="*/ 0 h 94"/>
                <a:gd name="T2" fmla="*/ 11 w 87"/>
                <a:gd name="T3" fmla="*/ 2 h 94"/>
                <a:gd name="T4" fmla="*/ 21 w 87"/>
                <a:gd name="T5" fmla="*/ 5 h 94"/>
                <a:gd name="T6" fmla="*/ 33 w 87"/>
                <a:gd name="T7" fmla="*/ 6 h 94"/>
                <a:gd name="T8" fmla="*/ 43 w 87"/>
                <a:gd name="T9" fmla="*/ 8 h 94"/>
                <a:gd name="T10" fmla="*/ 55 w 87"/>
                <a:gd name="T11" fmla="*/ 10 h 94"/>
                <a:gd name="T12" fmla="*/ 65 w 87"/>
                <a:gd name="T13" fmla="*/ 11 h 94"/>
                <a:gd name="T14" fmla="*/ 77 w 87"/>
                <a:gd name="T15" fmla="*/ 14 h 94"/>
                <a:gd name="T16" fmla="*/ 87 w 87"/>
                <a:gd name="T17" fmla="*/ 16 h 94"/>
                <a:gd name="T18" fmla="*/ 87 w 87"/>
                <a:gd name="T19" fmla="*/ 36 h 94"/>
                <a:gd name="T20" fmla="*/ 87 w 87"/>
                <a:gd name="T21" fmla="*/ 55 h 94"/>
                <a:gd name="T22" fmla="*/ 87 w 87"/>
                <a:gd name="T23" fmla="*/ 75 h 94"/>
                <a:gd name="T24" fmla="*/ 87 w 87"/>
                <a:gd name="T25" fmla="*/ 94 h 94"/>
                <a:gd name="T26" fmla="*/ 77 w 87"/>
                <a:gd name="T27" fmla="*/ 92 h 94"/>
                <a:gd name="T28" fmla="*/ 65 w 87"/>
                <a:gd name="T29" fmla="*/ 90 h 94"/>
                <a:gd name="T30" fmla="*/ 55 w 87"/>
                <a:gd name="T31" fmla="*/ 87 h 94"/>
                <a:gd name="T32" fmla="*/ 43 w 87"/>
                <a:gd name="T33" fmla="*/ 85 h 94"/>
                <a:gd name="T34" fmla="*/ 33 w 87"/>
                <a:gd name="T35" fmla="*/ 83 h 94"/>
                <a:gd name="T36" fmla="*/ 21 w 87"/>
                <a:gd name="T37" fmla="*/ 80 h 94"/>
                <a:gd name="T38" fmla="*/ 11 w 87"/>
                <a:gd name="T39" fmla="*/ 78 h 94"/>
                <a:gd name="T40" fmla="*/ 0 w 87"/>
                <a:gd name="T41" fmla="*/ 76 h 94"/>
                <a:gd name="T42" fmla="*/ 0 w 87"/>
                <a:gd name="T43" fmla="*/ 56 h 94"/>
                <a:gd name="T44" fmla="*/ 0 w 87"/>
                <a:gd name="T45" fmla="*/ 38 h 94"/>
                <a:gd name="T46" fmla="*/ 0 w 87"/>
                <a:gd name="T47" fmla="*/ 18 h 94"/>
                <a:gd name="T48" fmla="*/ 0 w 87"/>
                <a:gd name="T4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94">
                  <a:moveTo>
                    <a:pt x="0" y="0"/>
                  </a:moveTo>
                  <a:lnTo>
                    <a:pt x="11" y="2"/>
                  </a:lnTo>
                  <a:lnTo>
                    <a:pt x="21" y="5"/>
                  </a:lnTo>
                  <a:lnTo>
                    <a:pt x="33" y="6"/>
                  </a:lnTo>
                  <a:lnTo>
                    <a:pt x="43" y="8"/>
                  </a:lnTo>
                  <a:lnTo>
                    <a:pt x="55" y="10"/>
                  </a:lnTo>
                  <a:lnTo>
                    <a:pt x="65" y="11"/>
                  </a:lnTo>
                  <a:lnTo>
                    <a:pt x="77" y="14"/>
                  </a:lnTo>
                  <a:lnTo>
                    <a:pt x="87" y="16"/>
                  </a:lnTo>
                  <a:lnTo>
                    <a:pt x="87" y="36"/>
                  </a:lnTo>
                  <a:lnTo>
                    <a:pt x="87" y="55"/>
                  </a:lnTo>
                  <a:lnTo>
                    <a:pt x="87" y="75"/>
                  </a:lnTo>
                  <a:lnTo>
                    <a:pt x="87" y="94"/>
                  </a:lnTo>
                  <a:lnTo>
                    <a:pt x="77" y="92"/>
                  </a:lnTo>
                  <a:lnTo>
                    <a:pt x="65" y="90"/>
                  </a:lnTo>
                  <a:lnTo>
                    <a:pt x="55" y="87"/>
                  </a:lnTo>
                  <a:lnTo>
                    <a:pt x="43" y="85"/>
                  </a:lnTo>
                  <a:lnTo>
                    <a:pt x="33" y="83"/>
                  </a:lnTo>
                  <a:lnTo>
                    <a:pt x="21" y="80"/>
                  </a:lnTo>
                  <a:lnTo>
                    <a:pt x="11" y="78"/>
                  </a:lnTo>
                  <a:lnTo>
                    <a:pt x="0" y="76"/>
                  </a:lnTo>
                  <a:lnTo>
                    <a:pt x="0" y="56"/>
                  </a:lnTo>
                  <a:lnTo>
                    <a:pt x="0" y="3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3" name="Freeform 1363">
              <a:extLst>
                <a:ext uri="{FF2B5EF4-FFF2-40B4-BE49-F238E27FC236}">
                  <a16:creationId xmlns:a16="http://schemas.microsoft.com/office/drawing/2014/main" id="{9C31B8F5-1F6D-4B7A-AB9D-8BA3539BC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650"/>
              <a:ext cx="24" cy="43"/>
            </a:xfrm>
            <a:custGeom>
              <a:avLst/>
              <a:gdLst>
                <a:gd name="T0" fmla="*/ 0 w 48"/>
                <a:gd name="T1" fmla="*/ 0 h 85"/>
                <a:gd name="T2" fmla="*/ 48 w 48"/>
                <a:gd name="T3" fmla="*/ 8 h 85"/>
                <a:gd name="T4" fmla="*/ 48 w 48"/>
                <a:gd name="T5" fmla="*/ 85 h 85"/>
                <a:gd name="T6" fmla="*/ 0 w 48"/>
                <a:gd name="T7" fmla="*/ 76 h 85"/>
                <a:gd name="T8" fmla="*/ 0 w 48"/>
                <a:gd name="T9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85">
                  <a:moveTo>
                    <a:pt x="0" y="0"/>
                  </a:moveTo>
                  <a:lnTo>
                    <a:pt x="48" y="8"/>
                  </a:lnTo>
                  <a:lnTo>
                    <a:pt x="48" y="85"/>
                  </a:lnTo>
                  <a:lnTo>
                    <a:pt x="0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4" name="Freeform 1364">
              <a:extLst>
                <a:ext uri="{FF2B5EF4-FFF2-40B4-BE49-F238E27FC236}">
                  <a16:creationId xmlns:a16="http://schemas.microsoft.com/office/drawing/2014/main" id="{815EA87A-6971-4E26-AE7C-DBDF7054D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56" cy="98"/>
            </a:xfrm>
            <a:custGeom>
              <a:avLst/>
              <a:gdLst>
                <a:gd name="T0" fmla="*/ 0 w 510"/>
                <a:gd name="T1" fmla="*/ 0 h 196"/>
                <a:gd name="T2" fmla="*/ 510 w 510"/>
                <a:gd name="T3" fmla="*/ 103 h 196"/>
                <a:gd name="T4" fmla="*/ 510 w 510"/>
                <a:gd name="T5" fmla="*/ 196 h 196"/>
                <a:gd name="T6" fmla="*/ 0 w 510"/>
                <a:gd name="T7" fmla="*/ 88 h 196"/>
                <a:gd name="T8" fmla="*/ 0 w 510"/>
                <a:gd name="T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0" h="196">
                  <a:moveTo>
                    <a:pt x="0" y="0"/>
                  </a:moveTo>
                  <a:lnTo>
                    <a:pt x="510" y="103"/>
                  </a:lnTo>
                  <a:lnTo>
                    <a:pt x="510" y="196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5" name="Freeform 1365">
              <a:extLst>
                <a:ext uri="{FF2B5EF4-FFF2-40B4-BE49-F238E27FC236}">
                  <a16:creationId xmlns:a16="http://schemas.microsoft.com/office/drawing/2014/main" id="{985DFAA5-9B69-4D54-BDF5-639039B85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33" cy="94"/>
            </a:xfrm>
            <a:custGeom>
              <a:avLst/>
              <a:gdLst>
                <a:gd name="T0" fmla="*/ 0 w 466"/>
                <a:gd name="T1" fmla="*/ 0 h 187"/>
                <a:gd name="T2" fmla="*/ 29 w 466"/>
                <a:gd name="T3" fmla="*/ 5 h 187"/>
                <a:gd name="T4" fmla="*/ 58 w 466"/>
                <a:gd name="T5" fmla="*/ 11 h 187"/>
                <a:gd name="T6" fmla="*/ 87 w 466"/>
                <a:gd name="T7" fmla="*/ 18 h 187"/>
                <a:gd name="T8" fmla="*/ 116 w 466"/>
                <a:gd name="T9" fmla="*/ 24 h 187"/>
                <a:gd name="T10" fmla="*/ 146 w 466"/>
                <a:gd name="T11" fmla="*/ 29 h 187"/>
                <a:gd name="T12" fmla="*/ 175 w 466"/>
                <a:gd name="T13" fmla="*/ 35 h 187"/>
                <a:gd name="T14" fmla="*/ 204 w 466"/>
                <a:gd name="T15" fmla="*/ 41 h 187"/>
                <a:gd name="T16" fmla="*/ 234 w 466"/>
                <a:gd name="T17" fmla="*/ 47 h 187"/>
                <a:gd name="T18" fmla="*/ 262 w 466"/>
                <a:gd name="T19" fmla="*/ 54 h 187"/>
                <a:gd name="T20" fmla="*/ 291 w 466"/>
                <a:gd name="T21" fmla="*/ 59 h 187"/>
                <a:gd name="T22" fmla="*/ 320 w 466"/>
                <a:gd name="T23" fmla="*/ 65 h 187"/>
                <a:gd name="T24" fmla="*/ 350 w 466"/>
                <a:gd name="T25" fmla="*/ 71 h 187"/>
                <a:gd name="T26" fmla="*/ 379 w 466"/>
                <a:gd name="T27" fmla="*/ 77 h 187"/>
                <a:gd name="T28" fmla="*/ 408 w 466"/>
                <a:gd name="T29" fmla="*/ 83 h 187"/>
                <a:gd name="T30" fmla="*/ 438 w 466"/>
                <a:gd name="T31" fmla="*/ 89 h 187"/>
                <a:gd name="T32" fmla="*/ 466 w 466"/>
                <a:gd name="T33" fmla="*/ 95 h 187"/>
                <a:gd name="T34" fmla="*/ 466 w 466"/>
                <a:gd name="T35" fmla="*/ 118 h 187"/>
                <a:gd name="T36" fmla="*/ 466 w 466"/>
                <a:gd name="T37" fmla="*/ 141 h 187"/>
                <a:gd name="T38" fmla="*/ 466 w 466"/>
                <a:gd name="T39" fmla="*/ 164 h 187"/>
                <a:gd name="T40" fmla="*/ 466 w 466"/>
                <a:gd name="T41" fmla="*/ 187 h 187"/>
                <a:gd name="T42" fmla="*/ 438 w 466"/>
                <a:gd name="T43" fmla="*/ 181 h 187"/>
                <a:gd name="T44" fmla="*/ 408 w 466"/>
                <a:gd name="T45" fmla="*/ 174 h 187"/>
                <a:gd name="T46" fmla="*/ 379 w 466"/>
                <a:gd name="T47" fmla="*/ 169 h 187"/>
                <a:gd name="T48" fmla="*/ 350 w 466"/>
                <a:gd name="T49" fmla="*/ 163 h 187"/>
                <a:gd name="T50" fmla="*/ 320 w 466"/>
                <a:gd name="T51" fmla="*/ 156 h 187"/>
                <a:gd name="T52" fmla="*/ 291 w 466"/>
                <a:gd name="T53" fmla="*/ 150 h 187"/>
                <a:gd name="T54" fmla="*/ 262 w 466"/>
                <a:gd name="T55" fmla="*/ 144 h 187"/>
                <a:gd name="T56" fmla="*/ 234 w 466"/>
                <a:gd name="T57" fmla="*/ 137 h 187"/>
                <a:gd name="T58" fmla="*/ 204 w 466"/>
                <a:gd name="T59" fmla="*/ 132 h 187"/>
                <a:gd name="T60" fmla="*/ 175 w 466"/>
                <a:gd name="T61" fmla="*/ 126 h 187"/>
                <a:gd name="T62" fmla="*/ 146 w 466"/>
                <a:gd name="T63" fmla="*/ 119 h 187"/>
                <a:gd name="T64" fmla="*/ 116 w 466"/>
                <a:gd name="T65" fmla="*/ 113 h 187"/>
                <a:gd name="T66" fmla="*/ 87 w 466"/>
                <a:gd name="T67" fmla="*/ 106 h 187"/>
                <a:gd name="T68" fmla="*/ 58 w 466"/>
                <a:gd name="T69" fmla="*/ 101 h 187"/>
                <a:gd name="T70" fmla="*/ 29 w 466"/>
                <a:gd name="T71" fmla="*/ 94 h 187"/>
                <a:gd name="T72" fmla="*/ 0 w 466"/>
                <a:gd name="T73" fmla="*/ 88 h 187"/>
                <a:gd name="T74" fmla="*/ 0 w 466"/>
                <a:gd name="T75" fmla="*/ 66 h 187"/>
                <a:gd name="T76" fmla="*/ 0 w 466"/>
                <a:gd name="T77" fmla="*/ 44 h 187"/>
                <a:gd name="T78" fmla="*/ 0 w 466"/>
                <a:gd name="T79" fmla="*/ 21 h 187"/>
                <a:gd name="T80" fmla="*/ 0 w 466"/>
                <a:gd name="T81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66" h="187">
                  <a:moveTo>
                    <a:pt x="0" y="0"/>
                  </a:moveTo>
                  <a:lnTo>
                    <a:pt x="29" y="5"/>
                  </a:lnTo>
                  <a:lnTo>
                    <a:pt x="58" y="11"/>
                  </a:lnTo>
                  <a:lnTo>
                    <a:pt x="87" y="18"/>
                  </a:lnTo>
                  <a:lnTo>
                    <a:pt x="116" y="24"/>
                  </a:lnTo>
                  <a:lnTo>
                    <a:pt x="146" y="29"/>
                  </a:lnTo>
                  <a:lnTo>
                    <a:pt x="175" y="35"/>
                  </a:lnTo>
                  <a:lnTo>
                    <a:pt x="204" y="41"/>
                  </a:lnTo>
                  <a:lnTo>
                    <a:pt x="234" y="47"/>
                  </a:lnTo>
                  <a:lnTo>
                    <a:pt x="262" y="54"/>
                  </a:lnTo>
                  <a:lnTo>
                    <a:pt x="291" y="59"/>
                  </a:lnTo>
                  <a:lnTo>
                    <a:pt x="320" y="65"/>
                  </a:lnTo>
                  <a:lnTo>
                    <a:pt x="350" y="71"/>
                  </a:lnTo>
                  <a:lnTo>
                    <a:pt x="379" y="77"/>
                  </a:lnTo>
                  <a:lnTo>
                    <a:pt x="408" y="83"/>
                  </a:lnTo>
                  <a:lnTo>
                    <a:pt x="438" y="89"/>
                  </a:lnTo>
                  <a:lnTo>
                    <a:pt x="466" y="95"/>
                  </a:lnTo>
                  <a:lnTo>
                    <a:pt x="466" y="118"/>
                  </a:lnTo>
                  <a:lnTo>
                    <a:pt x="466" y="141"/>
                  </a:lnTo>
                  <a:lnTo>
                    <a:pt x="466" y="164"/>
                  </a:lnTo>
                  <a:lnTo>
                    <a:pt x="466" y="187"/>
                  </a:lnTo>
                  <a:lnTo>
                    <a:pt x="438" y="181"/>
                  </a:lnTo>
                  <a:lnTo>
                    <a:pt x="408" y="174"/>
                  </a:lnTo>
                  <a:lnTo>
                    <a:pt x="379" y="169"/>
                  </a:lnTo>
                  <a:lnTo>
                    <a:pt x="350" y="163"/>
                  </a:lnTo>
                  <a:lnTo>
                    <a:pt x="320" y="156"/>
                  </a:lnTo>
                  <a:lnTo>
                    <a:pt x="291" y="150"/>
                  </a:lnTo>
                  <a:lnTo>
                    <a:pt x="262" y="144"/>
                  </a:lnTo>
                  <a:lnTo>
                    <a:pt x="234" y="137"/>
                  </a:lnTo>
                  <a:lnTo>
                    <a:pt x="204" y="132"/>
                  </a:lnTo>
                  <a:lnTo>
                    <a:pt x="175" y="126"/>
                  </a:lnTo>
                  <a:lnTo>
                    <a:pt x="146" y="119"/>
                  </a:lnTo>
                  <a:lnTo>
                    <a:pt x="116" y="113"/>
                  </a:lnTo>
                  <a:lnTo>
                    <a:pt x="87" y="106"/>
                  </a:lnTo>
                  <a:lnTo>
                    <a:pt x="58" y="101"/>
                  </a:lnTo>
                  <a:lnTo>
                    <a:pt x="29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6" name="Freeform 1366">
              <a:extLst>
                <a:ext uri="{FF2B5EF4-FFF2-40B4-BE49-F238E27FC236}">
                  <a16:creationId xmlns:a16="http://schemas.microsoft.com/office/drawing/2014/main" id="{B5F5D8F2-9CE7-41C0-8C40-F496FE112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12" cy="88"/>
            </a:xfrm>
            <a:custGeom>
              <a:avLst/>
              <a:gdLst>
                <a:gd name="T0" fmla="*/ 0 w 424"/>
                <a:gd name="T1" fmla="*/ 0 h 178"/>
                <a:gd name="T2" fmla="*/ 26 w 424"/>
                <a:gd name="T3" fmla="*/ 5 h 178"/>
                <a:gd name="T4" fmla="*/ 53 w 424"/>
                <a:gd name="T5" fmla="*/ 10 h 178"/>
                <a:gd name="T6" fmla="*/ 79 w 424"/>
                <a:gd name="T7" fmla="*/ 16 h 178"/>
                <a:gd name="T8" fmla="*/ 106 w 424"/>
                <a:gd name="T9" fmla="*/ 21 h 178"/>
                <a:gd name="T10" fmla="*/ 132 w 424"/>
                <a:gd name="T11" fmla="*/ 27 h 178"/>
                <a:gd name="T12" fmla="*/ 159 w 424"/>
                <a:gd name="T13" fmla="*/ 32 h 178"/>
                <a:gd name="T14" fmla="*/ 185 w 424"/>
                <a:gd name="T15" fmla="*/ 37 h 178"/>
                <a:gd name="T16" fmla="*/ 212 w 424"/>
                <a:gd name="T17" fmla="*/ 43 h 178"/>
                <a:gd name="T18" fmla="*/ 238 w 424"/>
                <a:gd name="T19" fmla="*/ 49 h 178"/>
                <a:gd name="T20" fmla="*/ 265 w 424"/>
                <a:gd name="T21" fmla="*/ 55 h 178"/>
                <a:gd name="T22" fmla="*/ 291 w 424"/>
                <a:gd name="T23" fmla="*/ 59 h 178"/>
                <a:gd name="T24" fmla="*/ 318 w 424"/>
                <a:gd name="T25" fmla="*/ 65 h 178"/>
                <a:gd name="T26" fmla="*/ 344 w 424"/>
                <a:gd name="T27" fmla="*/ 71 h 178"/>
                <a:gd name="T28" fmla="*/ 371 w 424"/>
                <a:gd name="T29" fmla="*/ 77 h 178"/>
                <a:gd name="T30" fmla="*/ 397 w 424"/>
                <a:gd name="T31" fmla="*/ 81 h 178"/>
                <a:gd name="T32" fmla="*/ 424 w 424"/>
                <a:gd name="T33" fmla="*/ 87 h 178"/>
                <a:gd name="T34" fmla="*/ 424 w 424"/>
                <a:gd name="T35" fmla="*/ 110 h 178"/>
                <a:gd name="T36" fmla="*/ 424 w 424"/>
                <a:gd name="T37" fmla="*/ 132 h 178"/>
                <a:gd name="T38" fmla="*/ 424 w 424"/>
                <a:gd name="T39" fmla="*/ 155 h 178"/>
                <a:gd name="T40" fmla="*/ 424 w 424"/>
                <a:gd name="T41" fmla="*/ 178 h 178"/>
                <a:gd name="T42" fmla="*/ 397 w 424"/>
                <a:gd name="T43" fmla="*/ 172 h 178"/>
                <a:gd name="T44" fmla="*/ 371 w 424"/>
                <a:gd name="T45" fmla="*/ 166 h 178"/>
                <a:gd name="T46" fmla="*/ 344 w 424"/>
                <a:gd name="T47" fmla="*/ 160 h 178"/>
                <a:gd name="T48" fmla="*/ 318 w 424"/>
                <a:gd name="T49" fmla="*/ 155 h 178"/>
                <a:gd name="T50" fmla="*/ 291 w 424"/>
                <a:gd name="T51" fmla="*/ 150 h 178"/>
                <a:gd name="T52" fmla="*/ 265 w 424"/>
                <a:gd name="T53" fmla="*/ 144 h 178"/>
                <a:gd name="T54" fmla="*/ 238 w 424"/>
                <a:gd name="T55" fmla="*/ 139 h 178"/>
                <a:gd name="T56" fmla="*/ 212 w 424"/>
                <a:gd name="T57" fmla="*/ 133 h 178"/>
                <a:gd name="T58" fmla="*/ 185 w 424"/>
                <a:gd name="T59" fmla="*/ 127 h 178"/>
                <a:gd name="T60" fmla="*/ 159 w 424"/>
                <a:gd name="T61" fmla="*/ 121 h 178"/>
                <a:gd name="T62" fmla="*/ 132 w 424"/>
                <a:gd name="T63" fmla="*/ 116 h 178"/>
                <a:gd name="T64" fmla="*/ 106 w 424"/>
                <a:gd name="T65" fmla="*/ 110 h 178"/>
                <a:gd name="T66" fmla="*/ 79 w 424"/>
                <a:gd name="T67" fmla="*/ 105 h 178"/>
                <a:gd name="T68" fmla="*/ 53 w 424"/>
                <a:gd name="T69" fmla="*/ 100 h 178"/>
                <a:gd name="T70" fmla="*/ 26 w 424"/>
                <a:gd name="T71" fmla="*/ 94 h 178"/>
                <a:gd name="T72" fmla="*/ 0 w 424"/>
                <a:gd name="T73" fmla="*/ 88 h 178"/>
                <a:gd name="T74" fmla="*/ 0 w 424"/>
                <a:gd name="T75" fmla="*/ 66 h 178"/>
                <a:gd name="T76" fmla="*/ 0 w 424"/>
                <a:gd name="T77" fmla="*/ 44 h 178"/>
                <a:gd name="T78" fmla="*/ 0 w 424"/>
                <a:gd name="T79" fmla="*/ 21 h 178"/>
                <a:gd name="T80" fmla="*/ 0 w 424"/>
                <a:gd name="T81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24" h="178">
                  <a:moveTo>
                    <a:pt x="0" y="0"/>
                  </a:moveTo>
                  <a:lnTo>
                    <a:pt x="26" y="5"/>
                  </a:lnTo>
                  <a:lnTo>
                    <a:pt x="53" y="10"/>
                  </a:lnTo>
                  <a:lnTo>
                    <a:pt x="79" y="16"/>
                  </a:lnTo>
                  <a:lnTo>
                    <a:pt x="106" y="21"/>
                  </a:lnTo>
                  <a:lnTo>
                    <a:pt x="132" y="27"/>
                  </a:lnTo>
                  <a:lnTo>
                    <a:pt x="159" y="32"/>
                  </a:lnTo>
                  <a:lnTo>
                    <a:pt x="185" y="37"/>
                  </a:lnTo>
                  <a:lnTo>
                    <a:pt x="212" y="43"/>
                  </a:lnTo>
                  <a:lnTo>
                    <a:pt x="238" y="49"/>
                  </a:lnTo>
                  <a:lnTo>
                    <a:pt x="265" y="55"/>
                  </a:lnTo>
                  <a:lnTo>
                    <a:pt x="291" y="59"/>
                  </a:lnTo>
                  <a:lnTo>
                    <a:pt x="318" y="65"/>
                  </a:lnTo>
                  <a:lnTo>
                    <a:pt x="344" y="71"/>
                  </a:lnTo>
                  <a:lnTo>
                    <a:pt x="371" y="77"/>
                  </a:lnTo>
                  <a:lnTo>
                    <a:pt x="397" y="81"/>
                  </a:lnTo>
                  <a:lnTo>
                    <a:pt x="424" y="87"/>
                  </a:lnTo>
                  <a:lnTo>
                    <a:pt x="424" y="110"/>
                  </a:lnTo>
                  <a:lnTo>
                    <a:pt x="424" y="132"/>
                  </a:lnTo>
                  <a:lnTo>
                    <a:pt x="424" y="155"/>
                  </a:lnTo>
                  <a:lnTo>
                    <a:pt x="424" y="178"/>
                  </a:lnTo>
                  <a:lnTo>
                    <a:pt x="397" y="172"/>
                  </a:lnTo>
                  <a:lnTo>
                    <a:pt x="371" y="166"/>
                  </a:lnTo>
                  <a:lnTo>
                    <a:pt x="344" y="160"/>
                  </a:lnTo>
                  <a:lnTo>
                    <a:pt x="318" y="155"/>
                  </a:lnTo>
                  <a:lnTo>
                    <a:pt x="291" y="150"/>
                  </a:lnTo>
                  <a:lnTo>
                    <a:pt x="265" y="144"/>
                  </a:lnTo>
                  <a:lnTo>
                    <a:pt x="238" y="139"/>
                  </a:lnTo>
                  <a:lnTo>
                    <a:pt x="212" y="133"/>
                  </a:lnTo>
                  <a:lnTo>
                    <a:pt x="185" y="127"/>
                  </a:lnTo>
                  <a:lnTo>
                    <a:pt x="159" y="121"/>
                  </a:lnTo>
                  <a:lnTo>
                    <a:pt x="132" y="116"/>
                  </a:lnTo>
                  <a:lnTo>
                    <a:pt x="106" y="110"/>
                  </a:lnTo>
                  <a:lnTo>
                    <a:pt x="79" y="105"/>
                  </a:lnTo>
                  <a:lnTo>
                    <a:pt x="53" y="100"/>
                  </a:lnTo>
                  <a:lnTo>
                    <a:pt x="26" y="94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7" name="Freeform 1367">
              <a:extLst>
                <a:ext uri="{FF2B5EF4-FFF2-40B4-BE49-F238E27FC236}">
                  <a16:creationId xmlns:a16="http://schemas.microsoft.com/office/drawing/2014/main" id="{EF66AE3C-ED53-44E0-82EA-B918E1CCD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91" cy="84"/>
            </a:xfrm>
            <a:custGeom>
              <a:avLst/>
              <a:gdLst>
                <a:gd name="T0" fmla="*/ 0 w 381"/>
                <a:gd name="T1" fmla="*/ 0 h 169"/>
                <a:gd name="T2" fmla="*/ 24 w 381"/>
                <a:gd name="T3" fmla="*/ 4 h 169"/>
                <a:gd name="T4" fmla="*/ 48 w 381"/>
                <a:gd name="T5" fmla="*/ 10 h 169"/>
                <a:gd name="T6" fmla="*/ 71 w 381"/>
                <a:gd name="T7" fmla="*/ 14 h 169"/>
                <a:gd name="T8" fmla="*/ 95 w 381"/>
                <a:gd name="T9" fmla="*/ 19 h 169"/>
                <a:gd name="T10" fmla="*/ 120 w 381"/>
                <a:gd name="T11" fmla="*/ 25 h 169"/>
                <a:gd name="T12" fmla="*/ 144 w 381"/>
                <a:gd name="T13" fmla="*/ 29 h 169"/>
                <a:gd name="T14" fmla="*/ 167 w 381"/>
                <a:gd name="T15" fmla="*/ 34 h 169"/>
                <a:gd name="T16" fmla="*/ 191 w 381"/>
                <a:gd name="T17" fmla="*/ 39 h 169"/>
                <a:gd name="T18" fmla="*/ 215 w 381"/>
                <a:gd name="T19" fmla="*/ 44 h 169"/>
                <a:gd name="T20" fmla="*/ 238 w 381"/>
                <a:gd name="T21" fmla="*/ 49 h 169"/>
                <a:gd name="T22" fmla="*/ 262 w 381"/>
                <a:gd name="T23" fmla="*/ 54 h 169"/>
                <a:gd name="T24" fmla="*/ 285 w 381"/>
                <a:gd name="T25" fmla="*/ 58 h 169"/>
                <a:gd name="T26" fmla="*/ 310 w 381"/>
                <a:gd name="T27" fmla="*/ 64 h 169"/>
                <a:gd name="T28" fmla="*/ 334 w 381"/>
                <a:gd name="T29" fmla="*/ 69 h 169"/>
                <a:gd name="T30" fmla="*/ 357 w 381"/>
                <a:gd name="T31" fmla="*/ 73 h 169"/>
                <a:gd name="T32" fmla="*/ 381 w 381"/>
                <a:gd name="T33" fmla="*/ 78 h 169"/>
                <a:gd name="T34" fmla="*/ 381 w 381"/>
                <a:gd name="T35" fmla="*/ 101 h 169"/>
                <a:gd name="T36" fmla="*/ 381 w 381"/>
                <a:gd name="T37" fmla="*/ 124 h 169"/>
                <a:gd name="T38" fmla="*/ 381 w 381"/>
                <a:gd name="T39" fmla="*/ 146 h 169"/>
                <a:gd name="T40" fmla="*/ 381 w 381"/>
                <a:gd name="T41" fmla="*/ 169 h 169"/>
                <a:gd name="T42" fmla="*/ 357 w 381"/>
                <a:gd name="T43" fmla="*/ 164 h 169"/>
                <a:gd name="T44" fmla="*/ 334 w 381"/>
                <a:gd name="T45" fmla="*/ 158 h 169"/>
                <a:gd name="T46" fmla="*/ 310 w 381"/>
                <a:gd name="T47" fmla="*/ 154 h 169"/>
                <a:gd name="T48" fmla="*/ 285 w 381"/>
                <a:gd name="T49" fmla="*/ 149 h 169"/>
                <a:gd name="T50" fmla="*/ 262 w 381"/>
                <a:gd name="T51" fmla="*/ 143 h 169"/>
                <a:gd name="T52" fmla="*/ 238 w 381"/>
                <a:gd name="T53" fmla="*/ 139 h 169"/>
                <a:gd name="T54" fmla="*/ 215 w 381"/>
                <a:gd name="T55" fmla="*/ 134 h 169"/>
                <a:gd name="T56" fmla="*/ 191 w 381"/>
                <a:gd name="T57" fmla="*/ 128 h 169"/>
                <a:gd name="T58" fmla="*/ 167 w 381"/>
                <a:gd name="T59" fmla="*/ 124 h 169"/>
                <a:gd name="T60" fmla="*/ 144 w 381"/>
                <a:gd name="T61" fmla="*/ 119 h 169"/>
                <a:gd name="T62" fmla="*/ 120 w 381"/>
                <a:gd name="T63" fmla="*/ 113 h 169"/>
                <a:gd name="T64" fmla="*/ 95 w 381"/>
                <a:gd name="T65" fmla="*/ 109 h 169"/>
                <a:gd name="T66" fmla="*/ 71 w 381"/>
                <a:gd name="T67" fmla="*/ 103 h 169"/>
                <a:gd name="T68" fmla="*/ 48 w 381"/>
                <a:gd name="T69" fmla="*/ 98 h 169"/>
                <a:gd name="T70" fmla="*/ 24 w 381"/>
                <a:gd name="T71" fmla="*/ 93 h 169"/>
                <a:gd name="T72" fmla="*/ 0 w 381"/>
                <a:gd name="T73" fmla="*/ 88 h 169"/>
                <a:gd name="T74" fmla="*/ 0 w 381"/>
                <a:gd name="T75" fmla="*/ 66 h 169"/>
                <a:gd name="T76" fmla="*/ 0 w 381"/>
                <a:gd name="T77" fmla="*/ 44 h 169"/>
                <a:gd name="T78" fmla="*/ 0 w 381"/>
                <a:gd name="T79" fmla="*/ 21 h 169"/>
                <a:gd name="T80" fmla="*/ 0 w 381"/>
                <a:gd name="T8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81" h="169">
                  <a:moveTo>
                    <a:pt x="0" y="0"/>
                  </a:moveTo>
                  <a:lnTo>
                    <a:pt x="24" y="4"/>
                  </a:lnTo>
                  <a:lnTo>
                    <a:pt x="48" y="10"/>
                  </a:lnTo>
                  <a:lnTo>
                    <a:pt x="71" y="14"/>
                  </a:lnTo>
                  <a:lnTo>
                    <a:pt x="95" y="19"/>
                  </a:lnTo>
                  <a:lnTo>
                    <a:pt x="120" y="25"/>
                  </a:lnTo>
                  <a:lnTo>
                    <a:pt x="144" y="29"/>
                  </a:lnTo>
                  <a:lnTo>
                    <a:pt x="167" y="34"/>
                  </a:lnTo>
                  <a:lnTo>
                    <a:pt x="191" y="39"/>
                  </a:lnTo>
                  <a:lnTo>
                    <a:pt x="215" y="44"/>
                  </a:lnTo>
                  <a:lnTo>
                    <a:pt x="238" y="49"/>
                  </a:lnTo>
                  <a:lnTo>
                    <a:pt x="262" y="54"/>
                  </a:lnTo>
                  <a:lnTo>
                    <a:pt x="285" y="58"/>
                  </a:lnTo>
                  <a:lnTo>
                    <a:pt x="310" y="64"/>
                  </a:lnTo>
                  <a:lnTo>
                    <a:pt x="334" y="69"/>
                  </a:lnTo>
                  <a:lnTo>
                    <a:pt x="357" y="73"/>
                  </a:lnTo>
                  <a:lnTo>
                    <a:pt x="381" y="78"/>
                  </a:lnTo>
                  <a:lnTo>
                    <a:pt x="381" y="101"/>
                  </a:lnTo>
                  <a:lnTo>
                    <a:pt x="381" y="124"/>
                  </a:lnTo>
                  <a:lnTo>
                    <a:pt x="381" y="146"/>
                  </a:lnTo>
                  <a:lnTo>
                    <a:pt x="381" y="169"/>
                  </a:lnTo>
                  <a:lnTo>
                    <a:pt x="357" y="164"/>
                  </a:lnTo>
                  <a:lnTo>
                    <a:pt x="334" y="158"/>
                  </a:lnTo>
                  <a:lnTo>
                    <a:pt x="310" y="154"/>
                  </a:lnTo>
                  <a:lnTo>
                    <a:pt x="285" y="149"/>
                  </a:lnTo>
                  <a:lnTo>
                    <a:pt x="262" y="143"/>
                  </a:lnTo>
                  <a:lnTo>
                    <a:pt x="238" y="139"/>
                  </a:lnTo>
                  <a:lnTo>
                    <a:pt x="215" y="134"/>
                  </a:lnTo>
                  <a:lnTo>
                    <a:pt x="191" y="128"/>
                  </a:lnTo>
                  <a:lnTo>
                    <a:pt x="167" y="124"/>
                  </a:lnTo>
                  <a:lnTo>
                    <a:pt x="144" y="119"/>
                  </a:lnTo>
                  <a:lnTo>
                    <a:pt x="120" y="113"/>
                  </a:lnTo>
                  <a:lnTo>
                    <a:pt x="95" y="109"/>
                  </a:lnTo>
                  <a:lnTo>
                    <a:pt x="71" y="103"/>
                  </a:lnTo>
                  <a:lnTo>
                    <a:pt x="48" y="98"/>
                  </a:lnTo>
                  <a:lnTo>
                    <a:pt x="24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8" name="Freeform 1368">
              <a:extLst>
                <a:ext uri="{FF2B5EF4-FFF2-40B4-BE49-F238E27FC236}">
                  <a16:creationId xmlns:a16="http://schemas.microsoft.com/office/drawing/2014/main" id="{EDDA782F-5898-4D1D-AB56-A6524CBB7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70" cy="80"/>
            </a:xfrm>
            <a:custGeom>
              <a:avLst/>
              <a:gdLst>
                <a:gd name="T0" fmla="*/ 0 w 338"/>
                <a:gd name="T1" fmla="*/ 0 h 159"/>
                <a:gd name="T2" fmla="*/ 20 w 338"/>
                <a:gd name="T3" fmla="*/ 4 h 159"/>
                <a:gd name="T4" fmla="*/ 42 w 338"/>
                <a:gd name="T5" fmla="*/ 9 h 159"/>
                <a:gd name="T6" fmla="*/ 63 w 338"/>
                <a:gd name="T7" fmla="*/ 13 h 159"/>
                <a:gd name="T8" fmla="*/ 85 w 338"/>
                <a:gd name="T9" fmla="*/ 18 h 159"/>
                <a:gd name="T10" fmla="*/ 106 w 338"/>
                <a:gd name="T11" fmla="*/ 21 h 159"/>
                <a:gd name="T12" fmla="*/ 126 w 338"/>
                <a:gd name="T13" fmla="*/ 26 h 159"/>
                <a:gd name="T14" fmla="*/ 148 w 338"/>
                <a:gd name="T15" fmla="*/ 31 h 159"/>
                <a:gd name="T16" fmla="*/ 169 w 338"/>
                <a:gd name="T17" fmla="*/ 35 h 159"/>
                <a:gd name="T18" fmla="*/ 190 w 338"/>
                <a:gd name="T19" fmla="*/ 40 h 159"/>
                <a:gd name="T20" fmla="*/ 212 w 338"/>
                <a:gd name="T21" fmla="*/ 43 h 159"/>
                <a:gd name="T22" fmla="*/ 232 w 338"/>
                <a:gd name="T23" fmla="*/ 48 h 159"/>
                <a:gd name="T24" fmla="*/ 254 w 338"/>
                <a:gd name="T25" fmla="*/ 52 h 159"/>
                <a:gd name="T26" fmla="*/ 275 w 338"/>
                <a:gd name="T27" fmla="*/ 57 h 159"/>
                <a:gd name="T28" fmla="*/ 296 w 338"/>
                <a:gd name="T29" fmla="*/ 60 h 159"/>
                <a:gd name="T30" fmla="*/ 318 w 338"/>
                <a:gd name="T31" fmla="*/ 65 h 159"/>
                <a:gd name="T32" fmla="*/ 338 w 338"/>
                <a:gd name="T33" fmla="*/ 70 h 159"/>
                <a:gd name="T34" fmla="*/ 338 w 338"/>
                <a:gd name="T35" fmla="*/ 92 h 159"/>
                <a:gd name="T36" fmla="*/ 338 w 338"/>
                <a:gd name="T37" fmla="*/ 115 h 159"/>
                <a:gd name="T38" fmla="*/ 338 w 338"/>
                <a:gd name="T39" fmla="*/ 136 h 159"/>
                <a:gd name="T40" fmla="*/ 338 w 338"/>
                <a:gd name="T41" fmla="*/ 159 h 159"/>
                <a:gd name="T42" fmla="*/ 318 w 338"/>
                <a:gd name="T43" fmla="*/ 155 h 159"/>
                <a:gd name="T44" fmla="*/ 296 w 338"/>
                <a:gd name="T45" fmla="*/ 150 h 159"/>
                <a:gd name="T46" fmla="*/ 275 w 338"/>
                <a:gd name="T47" fmla="*/ 147 h 159"/>
                <a:gd name="T48" fmla="*/ 254 w 338"/>
                <a:gd name="T49" fmla="*/ 142 h 159"/>
                <a:gd name="T50" fmla="*/ 232 w 338"/>
                <a:gd name="T51" fmla="*/ 137 h 159"/>
                <a:gd name="T52" fmla="*/ 212 w 338"/>
                <a:gd name="T53" fmla="*/ 133 h 159"/>
                <a:gd name="T54" fmla="*/ 190 w 338"/>
                <a:gd name="T55" fmla="*/ 128 h 159"/>
                <a:gd name="T56" fmla="*/ 169 w 338"/>
                <a:gd name="T57" fmla="*/ 124 h 159"/>
                <a:gd name="T58" fmla="*/ 148 w 338"/>
                <a:gd name="T59" fmla="*/ 119 h 159"/>
                <a:gd name="T60" fmla="*/ 126 w 338"/>
                <a:gd name="T61" fmla="*/ 116 h 159"/>
                <a:gd name="T62" fmla="*/ 106 w 338"/>
                <a:gd name="T63" fmla="*/ 111 h 159"/>
                <a:gd name="T64" fmla="*/ 85 w 338"/>
                <a:gd name="T65" fmla="*/ 106 h 159"/>
                <a:gd name="T66" fmla="*/ 63 w 338"/>
                <a:gd name="T67" fmla="*/ 102 h 159"/>
                <a:gd name="T68" fmla="*/ 42 w 338"/>
                <a:gd name="T69" fmla="*/ 97 h 159"/>
                <a:gd name="T70" fmla="*/ 20 w 338"/>
                <a:gd name="T71" fmla="*/ 93 h 159"/>
                <a:gd name="T72" fmla="*/ 0 w 338"/>
                <a:gd name="T73" fmla="*/ 88 h 159"/>
                <a:gd name="T74" fmla="*/ 0 w 338"/>
                <a:gd name="T75" fmla="*/ 66 h 159"/>
                <a:gd name="T76" fmla="*/ 0 w 338"/>
                <a:gd name="T77" fmla="*/ 44 h 159"/>
                <a:gd name="T78" fmla="*/ 0 w 338"/>
                <a:gd name="T79" fmla="*/ 21 h 159"/>
                <a:gd name="T80" fmla="*/ 0 w 338"/>
                <a:gd name="T81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38" h="159">
                  <a:moveTo>
                    <a:pt x="0" y="0"/>
                  </a:moveTo>
                  <a:lnTo>
                    <a:pt x="20" y="4"/>
                  </a:lnTo>
                  <a:lnTo>
                    <a:pt x="42" y="9"/>
                  </a:lnTo>
                  <a:lnTo>
                    <a:pt x="63" y="13"/>
                  </a:lnTo>
                  <a:lnTo>
                    <a:pt x="85" y="18"/>
                  </a:lnTo>
                  <a:lnTo>
                    <a:pt x="106" y="21"/>
                  </a:lnTo>
                  <a:lnTo>
                    <a:pt x="126" y="26"/>
                  </a:lnTo>
                  <a:lnTo>
                    <a:pt x="148" y="31"/>
                  </a:lnTo>
                  <a:lnTo>
                    <a:pt x="169" y="35"/>
                  </a:lnTo>
                  <a:lnTo>
                    <a:pt x="190" y="40"/>
                  </a:lnTo>
                  <a:lnTo>
                    <a:pt x="212" y="43"/>
                  </a:lnTo>
                  <a:lnTo>
                    <a:pt x="232" y="48"/>
                  </a:lnTo>
                  <a:lnTo>
                    <a:pt x="254" y="52"/>
                  </a:lnTo>
                  <a:lnTo>
                    <a:pt x="275" y="57"/>
                  </a:lnTo>
                  <a:lnTo>
                    <a:pt x="296" y="60"/>
                  </a:lnTo>
                  <a:lnTo>
                    <a:pt x="318" y="65"/>
                  </a:lnTo>
                  <a:lnTo>
                    <a:pt x="338" y="70"/>
                  </a:lnTo>
                  <a:lnTo>
                    <a:pt x="338" y="92"/>
                  </a:lnTo>
                  <a:lnTo>
                    <a:pt x="338" y="115"/>
                  </a:lnTo>
                  <a:lnTo>
                    <a:pt x="338" y="136"/>
                  </a:lnTo>
                  <a:lnTo>
                    <a:pt x="338" y="159"/>
                  </a:lnTo>
                  <a:lnTo>
                    <a:pt x="318" y="155"/>
                  </a:lnTo>
                  <a:lnTo>
                    <a:pt x="296" y="150"/>
                  </a:lnTo>
                  <a:lnTo>
                    <a:pt x="275" y="147"/>
                  </a:lnTo>
                  <a:lnTo>
                    <a:pt x="254" y="142"/>
                  </a:lnTo>
                  <a:lnTo>
                    <a:pt x="232" y="137"/>
                  </a:lnTo>
                  <a:lnTo>
                    <a:pt x="212" y="133"/>
                  </a:lnTo>
                  <a:lnTo>
                    <a:pt x="190" y="128"/>
                  </a:lnTo>
                  <a:lnTo>
                    <a:pt x="169" y="124"/>
                  </a:lnTo>
                  <a:lnTo>
                    <a:pt x="148" y="119"/>
                  </a:lnTo>
                  <a:lnTo>
                    <a:pt x="126" y="116"/>
                  </a:lnTo>
                  <a:lnTo>
                    <a:pt x="106" y="111"/>
                  </a:lnTo>
                  <a:lnTo>
                    <a:pt x="85" y="106"/>
                  </a:lnTo>
                  <a:lnTo>
                    <a:pt x="63" y="102"/>
                  </a:lnTo>
                  <a:lnTo>
                    <a:pt x="42" y="97"/>
                  </a:lnTo>
                  <a:lnTo>
                    <a:pt x="20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89" name="Freeform 1369">
              <a:extLst>
                <a:ext uri="{FF2B5EF4-FFF2-40B4-BE49-F238E27FC236}">
                  <a16:creationId xmlns:a16="http://schemas.microsoft.com/office/drawing/2014/main" id="{6EFBB454-7ED3-48F0-AE40-7C66E2723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49" cy="76"/>
            </a:xfrm>
            <a:custGeom>
              <a:avLst/>
              <a:gdLst>
                <a:gd name="T0" fmla="*/ 0 w 296"/>
                <a:gd name="T1" fmla="*/ 0 h 150"/>
                <a:gd name="T2" fmla="*/ 18 w 296"/>
                <a:gd name="T3" fmla="*/ 3 h 150"/>
                <a:gd name="T4" fmla="*/ 37 w 296"/>
                <a:gd name="T5" fmla="*/ 8 h 150"/>
                <a:gd name="T6" fmla="*/ 55 w 296"/>
                <a:gd name="T7" fmla="*/ 11 h 150"/>
                <a:gd name="T8" fmla="*/ 73 w 296"/>
                <a:gd name="T9" fmla="*/ 14 h 150"/>
                <a:gd name="T10" fmla="*/ 93 w 296"/>
                <a:gd name="T11" fmla="*/ 19 h 150"/>
                <a:gd name="T12" fmla="*/ 111 w 296"/>
                <a:gd name="T13" fmla="*/ 23 h 150"/>
                <a:gd name="T14" fmla="*/ 130 w 296"/>
                <a:gd name="T15" fmla="*/ 27 h 150"/>
                <a:gd name="T16" fmla="*/ 148 w 296"/>
                <a:gd name="T17" fmla="*/ 31 h 150"/>
                <a:gd name="T18" fmla="*/ 167 w 296"/>
                <a:gd name="T19" fmla="*/ 34 h 150"/>
                <a:gd name="T20" fmla="*/ 185 w 296"/>
                <a:gd name="T21" fmla="*/ 39 h 150"/>
                <a:gd name="T22" fmla="*/ 204 w 296"/>
                <a:gd name="T23" fmla="*/ 42 h 150"/>
                <a:gd name="T24" fmla="*/ 222 w 296"/>
                <a:gd name="T25" fmla="*/ 46 h 150"/>
                <a:gd name="T26" fmla="*/ 241 w 296"/>
                <a:gd name="T27" fmla="*/ 50 h 150"/>
                <a:gd name="T28" fmla="*/ 259 w 296"/>
                <a:gd name="T29" fmla="*/ 54 h 150"/>
                <a:gd name="T30" fmla="*/ 277 w 296"/>
                <a:gd name="T31" fmla="*/ 58 h 150"/>
                <a:gd name="T32" fmla="*/ 296 w 296"/>
                <a:gd name="T33" fmla="*/ 62 h 150"/>
                <a:gd name="T34" fmla="*/ 296 w 296"/>
                <a:gd name="T35" fmla="*/ 83 h 150"/>
                <a:gd name="T36" fmla="*/ 296 w 296"/>
                <a:gd name="T37" fmla="*/ 106 h 150"/>
                <a:gd name="T38" fmla="*/ 296 w 296"/>
                <a:gd name="T39" fmla="*/ 128 h 150"/>
                <a:gd name="T40" fmla="*/ 296 w 296"/>
                <a:gd name="T41" fmla="*/ 150 h 150"/>
                <a:gd name="T42" fmla="*/ 277 w 296"/>
                <a:gd name="T43" fmla="*/ 147 h 150"/>
                <a:gd name="T44" fmla="*/ 259 w 296"/>
                <a:gd name="T45" fmla="*/ 142 h 150"/>
                <a:gd name="T46" fmla="*/ 241 w 296"/>
                <a:gd name="T47" fmla="*/ 139 h 150"/>
                <a:gd name="T48" fmla="*/ 222 w 296"/>
                <a:gd name="T49" fmla="*/ 134 h 150"/>
                <a:gd name="T50" fmla="*/ 204 w 296"/>
                <a:gd name="T51" fmla="*/ 131 h 150"/>
                <a:gd name="T52" fmla="*/ 185 w 296"/>
                <a:gd name="T53" fmla="*/ 127 h 150"/>
                <a:gd name="T54" fmla="*/ 167 w 296"/>
                <a:gd name="T55" fmla="*/ 123 h 150"/>
                <a:gd name="T56" fmla="*/ 148 w 296"/>
                <a:gd name="T57" fmla="*/ 119 h 150"/>
                <a:gd name="T58" fmla="*/ 129 w 296"/>
                <a:gd name="T59" fmla="*/ 116 h 150"/>
                <a:gd name="T60" fmla="*/ 110 w 296"/>
                <a:gd name="T61" fmla="*/ 111 h 150"/>
                <a:gd name="T62" fmla="*/ 92 w 296"/>
                <a:gd name="T63" fmla="*/ 108 h 150"/>
                <a:gd name="T64" fmla="*/ 73 w 296"/>
                <a:gd name="T65" fmla="*/ 103 h 150"/>
                <a:gd name="T66" fmla="*/ 55 w 296"/>
                <a:gd name="T67" fmla="*/ 100 h 150"/>
                <a:gd name="T68" fmla="*/ 37 w 296"/>
                <a:gd name="T69" fmla="*/ 96 h 150"/>
                <a:gd name="T70" fmla="*/ 18 w 296"/>
                <a:gd name="T71" fmla="*/ 92 h 150"/>
                <a:gd name="T72" fmla="*/ 0 w 296"/>
                <a:gd name="T73" fmla="*/ 88 h 150"/>
                <a:gd name="T74" fmla="*/ 0 w 296"/>
                <a:gd name="T75" fmla="*/ 66 h 150"/>
                <a:gd name="T76" fmla="*/ 0 w 296"/>
                <a:gd name="T77" fmla="*/ 44 h 150"/>
                <a:gd name="T78" fmla="*/ 0 w 296"/>
                <a:gd name="T79" fmla="*/ 21 h 150"/>
                <a:gd name="T80" fmla="*/ 0 w 296"/>
                <a:gd name="T81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96" h="150">
                  <a:moveTo>
                    <a:pt x="0" y="0"/>
                  </a:moveTo>
                  <a:lnTo>
                    <a:pt x="18" y="3"/>
                  </a:lnTo>
                  <a:lnTo>
                    <a:pt x="37" y="8"/>
                  </a:lnTo>
                  <a:lnTo>
                    <a:pt x="55" y="11"/>
                  </a:lnTo>
                  <a:lnTo>
                    <a:pt x="73" y="14"/>
                  </a:lnTo>
                  <a:lnTo>
                    <a:pt x="93" y="19"/>
                  </a:lnTo>
                  <a:lnTo>
                    <a:pt x="111" y="23"/>
                  </a:lnTo>
                  <a:lnTo>
                    <a:pt x="130" y="27"/>
                  </a:lnTo>
                  <a:lnTo>
                    <a:pt x="148" y="31"/>
                  </a:lnTo>
                  <a:lnTo>
                    <a:pt x="167" y="34"/>
                  </a:lnTo>
                  <a:lnTo>
                    <a:pt x="185" y="39"/>
                  </a:lnTo>
                  <a:lnTo>
                    <a:pt x="204" y="42"/>
                  </a:lnTo>
                  <a:lnTo>
                    <a:pt x="222" y="46"/>
                  </a:lnTo>
                  <a:lnTo>
                    <a:pt x="241" y="50"/>
                  </a:lnTo>
                  <a:lnTo>
                    <a:pt x="259" y="54"/>
                  </a:lnTo>
                  <a:lnTo>
                    <a:pt x="277" y="58"/>
                  </a:lnTo>
                  <a:lnTo>
                    <a:pt x="296" y="62"/>
                  </a:lnTo>
                  <a:lnTo>
                    <a:pt x="296" y="83"/>
                  </a:lnTo>
                  <a:lnTo>
                    <a:pt x="296" y="106"/>
                  </a:lnTo>
                  <a:lnTo>
                    <a:pt x="296" y="128"/>
                  </a:lnTo>
                  <a:lnTo>
                    <a:pt x="296" y="150"/>
                  </a:lnTo>
                  <a:lnTo>
                    <a:pt x="277" y="147"/>
                  </a:lnTo>
                  <a:lnTo>
                    <a:pt x="259" y="142"/>
                  </a:lnTo>
                  <a:lnTo>
                    <a:pt x="241" y="139"/>
                  </a:lnTo>
                  <a:lnTo>
                    <a:pt x="222" y="134"/>
                  </a:lnTo>
                  <a:lnTo>
                    <a:pt x="204" y="131"/>
                  </a:lnTo>
                  <a:lnTo>
                    <a:pt x="185" y="127"/>
                  </a:lnTo>
                  <a:lnTo>
                    <a:pt x="167" y="123"/>
                  </a:lnTo>
                  <a:lnTo>
                    <a:pt x="148" y="119"/>
                  </a:lnTo>
                  <a:lnTo>
                    <a:pt x="129" y="116"/>
                  </a:lnTo>
                  <a:lnTo>
                    <a:pt x="110" y="111"/>
                  </a:lnTo>
                  <a:lnTo>
                    <a:pt x="92" y="108"/>
                  </a:lnTo>
                  <a:lnTo>
                    <a:pt x="73" y="103"/>
                  </a:lnTo>
                  <a:lnTo>
                    <a:pt x="55" y="100"/>
                  </a:lnTo>
                  <a:lnTo>
                    <a:pt x="37" y="96"/>
                  </a:lnTo>
                  <a:lnTo>
                    <a:pt x="18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0" name="Freeform 1370">
              <a:extLst>
                <a:ext uri="{FF2B5EF4-FFF2-40B4-BE49-F238E27FC236}">
                  <a16:creationId xmlns:a16="http://schemas.microsoft.com/office/drawing/2014/main" id="{4B119765-DE6C-4018-8F68-6C05AE928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28" cy="71"/>
            </a:xfrm>
            <a:custGeom>
              <a:avLst/>
              <a:gdLst>
                <a:gd name="T0" fmla="*/ 0 w 253"/>
                <a:gd name="T1" fmla="*/ 0 h 141"/>
                <a:gd name="T2" fmla="*/ 16 w 253"/>
                <a:gd name="T3" fmla="*/ 3 h 141"/>
                <a:gd name="T4" fmla="*/ 32 w 253"/>
                <a:gd name="T5" fmla="*/ 6 h 141"/>
                <a:gd name="T6" fmla="*/ 48 w 253"/>
                <a:gd name="T7" fmla="*/ 10 h 141"/>
                <a:gd name="T8" fmla="*/ 63 w 253"/>
                <a:gd name="T9" fmla="*/ 13 h 141"/>
                <a:gd name="T10" fmla="*/ 79 w 253"/>
                <a:gd name="T11" fmla="*/ 17 h 141"/>
                <a:gd name="T12" fmla="*/ 95 w 253"/>
                <a:gd name="T13" fmla="*/ 20 h 141"/>
                <a:gd name="T14" fmla="*/ 111 w 253"/>
                <a:gd name="T15" fmla="*/ 24 h 141"/>
                <a:gd name="T16" fmla="*/ 126 w 253"/>
                <a:gd name="T17" fmla="*/ 26 h 141"/>
                <a:gd name="T18" fmla="*/ 143 w 253"/>
                <a:gd name="T19" fmla="*/ 29 h 141"/>
                <a:gd name="T20" fmla="*/ 159 w 253"/>
                <a:gd name="T21" fmla="*/ 33 h 141"/>
                <a:gd name="T22" fmla="*/ 175 w 253"/>
                <a:gd name="T23" fmla="*/ 36 h 141"/>
                <a:gd name="T24" fmla="*/ 190 w 253"/>
                <a:gd name="T25" fmla="*/ 40 h 141"/>
                <a:gd name="T26" fmla="*/ 206 w 253"/>
                <a:gd name="T27" fmla="*/ 43 h 141"/>
                <a:gd name="T28" fmla="*/ 222 w 253"/>
                <a:gd name="T29" fmla="*/ 47 h 141"/>
                <a:gd name="T30" fmla="*/ 237 w 253"/>
                <a:gd name="T31" fmla="*/ 50 h 141"/>
                <a:gd name="T32" fmla="*/ 253 w 253"/>
                <a:gd name="T33" fmla="*/ 54 h 141"/>
                <a:gd name="T34" fmla="*/ 253 w 253"/>
                <a:gd name="T35" fmla="*/ 75 h 141"/>
                <a:gd name="T36" fmla="*/ 253 w 253"/>
                <a:gd name="T37" fmla="*/ 97 h 141"/>
                <a:gd name="T38" fmla="*/ 253 w 253"/>
                <a:gd name="T39" fmla="*/ 119 h 141"/>
                <a:gd name="T40" fmla="*/ 253 w 253"/>
                <a:gd name="T41" fmla="*/ 141 h 141"/>
                <a:gd name="T42" fmla="*/ 237 w 253"/>
                <a:gd name="T43" fmla="*/ 137 h 141"/>
                <a:gd name="T44" fmla="*/ 222 w 253"/>
                <a:gd name="T45" fmla="*/ 134 h 141"/>
                <a:gd name="T46" fmla="*/ 206 w 253"/>
                <a:gd name="T47" fmla="*/ 132 h 141"/>
                <a:gd name="T48" fmla="*/ 190 w 253"/>
                <a:gd name="T49" fmla="*/ 128 h 141"/>
                <a:gd name="T50" fmla="*/ 174 w 253"/>
                <a:gd name="T51" fmla="*/ 125 h 141"/>
                <a:gd name="T52" fmla="*/ 159 w 253"/>
                <a:gd name="T53" fmla="*/ 121 h 141"/>
                <a:gd name="T54" fmla="*/ 143 w 253"/>
                <a:gd name="T55" fmla="*/ 118 h 141"/>
                <a:gd name="T56" fmla="*/ 126 w 253"/>
                <a:gd name="T57" fmla="*/ 115 h 141"/>
                <a:gd name="T58" fmla="*/ 110 w 253"/>
                <a:gd name="T59" fmla="*/ 112 h 141"/>
                <a:gd name="T60" fmla="*/ 94 w 253"/>
                <a:gd name="T61" fmla="*/ 109 h 141"/>
                <a:gd name="T62" fmla="*/ 79 w 253"/>
                <a:gd name="T63" fmla="*/ 105 h 141"/>
                <a:gd name="T64" fmla="*/ 63 w 253"/>
                <a:gd name="T65" fmla="*/ 102 h 141"/>
                <a:gd name="T66" fmla="*/ 47 w 253"/>
                <a:gd name="T67" fmla="*/ 98 h 141"/>
                <a:gd name="T68" fmla="*/ 31 w 253"/>
                <a:gd name="T69" fmla="*/ 95 h 141"/>
                <a:gd name="T70" fmla="*/ 16 w 253"/>
                <a:gd name="T71" fmla="*/ 92 h 141"/>
                <a:gd name="T72" fmla="*/ 0 w 253"/>
                <a:gd name="T73" fmla="*/ 88 h 141"/>
                <a:gd name="T74" fmla="*/ 0 w 253"/>
                <a:gd name="T75" fmla="*/ 66 h 141"/>
                <a:gd name="T76" fmla="*/ 0 w 253"/>
                <a:gd name="T77" fmla="*/ 44 h 141"/>
                <a:gd name="T78" fmla="*/ 0 w 253"/>
                <a:gd name="T79" fmla="*/ 21 h 141"/>
                <a:gd name="T80" fmla="*/ 0 w 253"/>
                <a:gd name="T8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53" h="141">
                  <a:moveTo>
                    <a:pt x="0" y="0"/>
                  </a:moveTo>
                  <a:lnTo>
                    <a:pt x="16" y="3"/>
                  </a:lnTo>
                  <a:lnTo>
                    <a:pt x="32" y="6"/>
                  </a:lnTo>
                  <a:lnTo>
                    <a:pt x="48" y="10"/>
                  </a:lnTo>
                  <a:lnTo>
                    <a:pt x="63" y="13"/>
                  </a:lnTo>
                  <a:lnTo>
                    <a:pt x="79" y="17"/>
                  </a:lnTo>
                  <a:lnTo>
                    <a:pt x="95" y="20"/>
                  </a:lnTo>
                  <a:lnTo>
                    <a:pt x="111" y="24"/>
                  </a:lnTo>
                  <a:lnTo>
                    <a:pt x="126" y="26"/>
                  </a:lnTo>
                  <a:lnTo>
                    <a:pt x="143" y="29"/>
                  </a:lnTo>
                  <a:lnTo>
                    <a:pt x="159" y="33"/>
                  </a:lnTo>
                  <a:lnTo>
                    <a:pt x="175" y="36"/>
                  </a:lnTo>
                  <a:lnTo>
                    <a:pt x="190" y="40"/>
                  </a:lnTo>
                  <a:lnTo>
                    <a:pt x="206" y="43"/>
                  </a:lnTo>
                  <a:lnTo>
                    <a:pt x="222" y="47"/>
                  </a:lnTo>
                  <a:lnTo>
                    <a:pt x="237" y="50"/>
                  </a:lnTo>
                  <a:lnTo>
                    <a:pt x="253" y="54"/>
                  </a:lnTo>
                  <a:lnTo>
                    <a:pt x="253" y="75"/>
                  </a:lnTo>
                  <a:lnTo>
                    <a:pt x="253" y="97"/>
                  </a:lnTo>
                  <a:lnTo>
                    <a:pt x="253" y="119"/>
                  </a:lnTo>
                  <a:lnTo>
                    <a:pt x="253" y="141"/>
                  </a:lnTo>
                  <a:lnTo>
                    <a:pt x="237" y="137"/>
                  </a:lnTo>
                  <a:lnTo>
                    <a:pt x="222" y="134"/>
                  </a:lnTo>
                  <a:lnTo>
                    <a:pt x="206" y="132"/>
                  </a:lnTo>
                  <a:lnTo>
                    <a:pt x="190" y="128"/>
                  </a:lnTo>
                  <a:lnTo>
                    <a:pt x="174" y="125"/>
                  </a:lnTo>
                  <a:lnTo>
                    <a:pt x="159" y="121"/>
                  </a:lnTo>
                  <a:lnTo>
                    <a:pt x="143" y="118"/>
                  </a:lnTo>
                  <a:lnTo>
                    <a:pt x="126" y="115"/>
                  </a:lnTo>
                  <a:lnTo>
                    <a:pt x="110" y="112"/>
                  </a:lnTo>
                  <a:lnTo>
                    <a:pt x="94" y="109"/>
                  </a:lnTo>
                  <a:lnTo>
                    <a:pt x="79" y="105"/>
                  </a:lnTo>
                  <a:lnTo>
                    <a:pt x="63" y="102"/>
                  </a:lnTo>
                  <a:lnTo>
                    <a:pt x="47" y="98"/>
                  </a:lnTo>
                  <a:lnTo>
                    <a:pt x="31" y="95"/>
                  </a:lnTo>
                  <a:lnTo>
                    <a:pt x="16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1" name="Freeform 1371">
              <a:extLst>
                <a:ext uri="{FF2B5EF4-FFF2-40B4-BE49-F238E27FC236}">
                  <a16:creationId xmlns:a16="http://schemas.microsoft.com/office/drawing/2014/main" id="{6E8FD0CD-6BA7-4B54-8FB2-21D692B25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104" cy="65"/>
            </a:xfrm>
            <a:custGeom>
              <a:avLst/>
              <a:gdLst>
                <a:gd name="T0" fmla="*/ 0 w 211"/>
                <a:gd name="T1" fmla="*/ 0 h 132"/>
                <a:gd name="T2" fmla="*/ 12 w 211"/>
                <a:gd name="T3" fmla="*/ 2 h 132"/>
                <a:gd name="T4" fmla="*/ 26 w 211"/>
                <a:gd name="T5" fmla="*/ 5 h 132"/>
                <a:gd name="T6" fmla="*/ 39 w 211"/>
                <a:gd name="T7" fmla="*/ 8 h 132"/>
                <a:gd name="T8" fmla="*/ 53 w 211"/>
                <a:gd name="T9" fmla="*/ 11 h 132"/>
                <a:gd name="T10" fmla="*/ 65 w 211"/>
                <a:gd name="T11" fmla="*/ 13 h 132"/>
                <a:gd name="T12" fmla="*/ 79 w 211"/>
                <a:gd name="T13" fmla="*/ 17 h 132"/>
                <a:gd name="T14" fmla="*/ 92 w 211"/>
                <a:gd name="T15" fmla="*/ 19 h 132"/>
                <a:gd name="T16" fmla="*/ 106 w 211"/>
                <a:gd name="T17" fmla="*/ 23 h 132"/>
                <a:gd name="T18" fmla="*/ 118 w 211"/>
                <a:gd name="T19" fmla="*/ 26 h 132"/>
                <a:gd name="T20" fmla="*/ 131 w 211"/>
                <a:gd name="T21" fmla="*/ 28 h 132"/>
                <a:gd name="T22" fmla="*/ 145 w 211"/>
                <a:gd name="T23" fmla="*/ 32 h 132"/>
                <a:gd name="T24" fmla="*/ 158 w 211"/>
                <a:gd name="T25" fmla="*/ 34 h 132"/>
                <a:gd name="T26" fmla="*/ 171 w 211"/>
                <a:gd name="T27" fmla="*/ 37 h 132"/>
                <a:gd name="T28" fmla="*/ 184 w 211"/>
                <a:gd name="T29" fmla="*/ 40 h 132"/>
                <a:gd name="T30" fmla="*/ 198 w 211"/>
                <a:gd name="T31" fmla="*/ 43 h 132"/>
                <a:gd name="T32" fmla="*/ 211 w 211"/>
                <a:gd name="T33" fmla="*/ 46 h 132"/>
                <a:gd name="T34" fmla="*/ 211 w 211"/>
                <a:gd name="T35" fmla="*/ 67 h 132"/>
                <a:gd name="T36" fmla="*/ 211 w 211"/>
                <a:gd name="T37" fmla="*/ 88 h 132"/>
                <a:gd name="T38" fmla="*/ 211 w 211"/>
                <a:gd name="T39" fmla="*/ 110 h 132"/>
                <a:gd name="T40" fmla="*/ 211 w 211"/>
                <a:gd name="T41" fmla="*/ 132 h 132"/>
                <a:gd name="T42" fmla="*/ 198 w 211"/>
                <a:gd name="T43" fmla="*/ 129 h 132"/>
                <a:gd name="T44" fmla="*/ 184 w 211"/>
                <a:gd name="T45" fmla="*/ 126 h 132"/>
                <a:gd name="T46" fmla="*/ 171 w 211"/>
                <a:gd name="T47" fmla="*/ 124 h 132"/>
                <a:gd name="T48" fmla="*/ 158 w 211"/>
                <a:gd name="T49" fmla="*/ 121 h 132"/>
                <a:gd name="T50" fmla="*/ 145 w 211"/>
                <a:gd name="T51" fmla="*/ 118 h 132"/>
                <a:gd name="T52" fmla="*/ 131 w 211"/>
                <a:gd name="T53" fmla="*/ 116 h 132"/>
                <a:gd name="T54" fmla="*/ 118 w 211"/>
                <a:gd name="T55" fmla="*/ 113 h 132"/>
                <a:gd name="T56" fmla="*/ 106 w 211"/>
                <a:gd name="T57" fmla="*/ 110 h 132"/>
                <a:gd name="T58" fmla="*/ 92 w 211"/>
                <a:gd name="T59" fmla="*/ 108 h 132"/>
                <a:gd name="T60" fmla="*/ 79 w 211"/>
                <a:gd name="T61" fmla="*/ 105 h 132"/>
                <a:gd name="T62" fmla="*/ 65 w 211"/>
                <a:gd name="T63" fmla="*/ 102 h 132"/>
                <a:gd name="T64" fmla="*/ 53 w 211"/>
                <a:gd name="T65" fmla="*/ 100 h 132"/>
                <a:gd name="T66" fmla="*/ 39 w 211"/>
                <a:gd name="T67" fmla="*/ 96 h 132"/>
                <a:gd name="T68" fmla="*/ 26 w 211"/>
                <a:gd name="T69" fmla="*/ 94 h 132"/>
                <a:gd name="T70" fmla="*/ 12 w 211"/>
                <a:gd name="T71" fmla="*/ 90 h 132"/>
                <a:gd name="T72" fmla="*/ 0 w 211"/>
                <a:gd name="T73" fmla="*/ 88 h 132"/>
                <a:gd name="T74" fmla="*/ 0 w 211"/>
                <a:gd name="T75" fmla="*/ 66 h 132"/>
                <a:gd name="T76" fmla="*/ 0 w 211"/>
                <a:gd name="T77" fmla="*/ 44 h 132"/>
                <a:gd name="T78" fmla="*/ 0 w 211"/>
                <a:gd name="T79" fmla="*/ 21 h 132"/>
                <a:gd name="T80" fmla="*/ 0 w 211"/>
                <a:gd name="T81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1" h="132">
                  <a:moveTo>
                    <a:pt x="0" y="0"/>
                  </a:moveTo>
                  <a:lnTo>
                    <a:pt x="12" y="2"/>
                  </a:lnTo>
                  <a:lnTo>
                    <a:pt x="26" y="5"/>
                  </a:lnTo>
                  <a:lnTo>
                    <a:pt x="39" y="8"/>
                  </a:lnTo>
                  <a:lnTo>
                    <a:pt x="53" y="11"/>
                  </a:lnTo>
                  <a:lnTo>
                    <a:pt x="65" y="13"/>
                  </a:lnTo>
                  <a:lnTo>
                    <a:pt x="79" y="17"/>
                  </a:lnTo>
                  <a:lnTo>
                    <a:pt x="92" y="19"/>
                  </a:lnTo>
                  <a:lnTo>
                    <a:pt x="106" y="23"/>
                  </a:lnTo>
                  <a:lnTo>
                    <a:pt x="118" y="26"/>
                  </a:lnTo>
                  <a:lnTo>
                    <a:pt x="131" y="28"/>
                  </a:lnTo>
                  <a:lnTo>
                    <a:pt x="145" y="32"/>
                  </a:lnTo>
                  <a:lnTo>
                    <a:pt x="158" y="34"/>
                  </a:lnTo>
                  <a:lnTo>
                    <a:pt x="171" y="37"/>
                  </a:lnTo>
                  <a:lnTo>
                    <a:pt x="184" y="40"/>
                  </a:lnTo>
                  <a:lnTo>
                    <a:pt x="198" y="43"/>
                  </a:lnTo>
                  <a:lnTo>
                    <a:pt x="211" y="46"/>
                  </a:lnTo>
                  <a:lnTo>
                    <a:pt x="211" y="67"/>
                  </a:lnTo>
                  <a:lnTo>
                    <a:pt x="211" y="88"/>
                  </a:lnTo>
                  <a:lnTo>
                    <a:pt x="211" y="110"/>
                  </a:lnTo>
                  <a:lnTo>
                    <a:pt x="211" y="132"/>
                  </a:lnTo>
                  <a:lnTo>
                    <a:pt x="198" y="129"/>
                  </a:lnTo>
                  <a:lnTo>
                    <a:pt x="184" y="126"/>
                  </a:lnTo>
                  <a:lnTo>
                    <a:pt x="171" y="124"/>
                  </a:lnTo>
                  <a:lnTo>
                    <a:pt x="158" y="121"/>
                  </a:lnTo>
                  <a:lnTo>
                    <a:pt x="145" y="118"/>
                  </a:lnTo>
                  <a:lnTo>
                    <a:pt x="131" y="116"/>
                  </a:lnTo>
                  <a:lnTo>
                    <a:pt x="118" y="113"/>
                  </a:lnTo>
                  <a:lnTo>
                    <a:pt x="106" y="110"/>
                  </a:lnTo>
                  <a:lnTo>
                    <a:pt x="92" y="108"/>
                  </a:lnTo>
                  <a:lnTo>
                    <a:pt x="79" y="105"/>
                  </a:lnTo>
                  <a:lnTo>
                    <a:pt x="65" y="102"/>
                  </a:lnTo>
                  <a:lnTo>
                    <a:pt x="53" y="100"/>
                  </a:lnTo>
                  <a:lnTo>
                    <a:pt x="39" y="96"/>
                  </a:lnTo>
                  <a:lnTo>
                    <a:pt x="26" y="94"/>
                  </a:lnTo>
                  <a:lnTo>
                    <a:pt x="12" y="90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2" name="Freeform 1372">
              <a:extLst>
                <a:ext uri="{FF2B5EF4-FFF2-40B4-BE49-F238E27FC236}">
                  <a16:creationId xmlns:a16="http://schemas.microsoft.com/office/drawing/2014/main" id="{195D3C71-568B-44C0-B8FE-8632C88A4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83" cy="61"/>
            </a:xfrm>
            <a:custGeom>
              <a:avLst/>
              <a:gdLst>
                <a:gd name="T0" fmla="*/ 0 w 168"/>
                <a:gd name="T1" fmla="*/ 0 h 123"/>
                <a:gd name="T2" fmla="*/ 20 w 168"/>
                <a:gd name="T3" fmla="*/ 4 h 123"/>
                <a:gd name="T4" fmla="*/ 42 w 168"/>
                <a:gd name="T5" fmla="*/ 9 h 123"/>
                <a:gd name="T6" fmla="*/ 63 w 168"/>
                <a:gd name="T7" fmla="*/ 13 h 123"/>
                <a:gd name="T8" fmla="*/ 84 w 168"/>
                <a:gd name="T9" fmla="*/ 18 h 123"/>
                <a:gd name="T10" fmla="*/ 105 w 168"/>
                <a:gd name="T11" fmla="*/ 24 h 123"/>
                <a:gd name="T12" fmla="*/ 125 w 168"/>
                <a:gd name="T13" fmla="*/ 28 h 123"/>
                <a:gd name="T14" fmla="*/ 147 w 168"/>
                <a:gd name="T15" fmla="*/ 33 h 123"/>
                <a:gd name="T16" fmla="*/ 168 w 168"/>
                <a:gd name="T17" fmla="*/ 37 h 123"/>
                <a:gd name="T18" fmla="*/ 168 w 168"/>
                <a:gd name="T19" fmla="*/ 59 h 123"/>
                <a:gd name="T20" fmla="*/ 168 w 168"/>
                <a:gd name="T21" fmla="*/ 80 h 123"/>
                <a:gd name="T22" fmla="*/ 168 w 168"/>
                <a:gd name="T23" fmla="*/ 101 h 123"/>
                <a:gd name="T24" fmla="*/ 168 w 168"/>
                <a:gd name="T25" fmla="*/ 123 h 123"/>
                <a:gd name="T26" fmla="*/ 147 w 168"/>
                <a:gd name="T27" fmla="*/ 118 h 123"/>
                <a:gd name="T28" fmla="*/ 125 w 168"/>
                <a:gd name="T29" fmla="*/ 113 h 123"/>
                <a:gd name="T30" fmla="*/ 105 w 168"/>
                <a:gd name="T31" fmla="*/ 110 h 123"/>
                <a:gd name="T32" fmla="*/ 84 w 168"/>
                <a:gd name="T33" fmla="*/ 105 h 123"/>
                <a:gd name="T34" fmla="*/ 63 w 168"/>
                <a:gd name="T35" fmla="*/ 101 h 123"/>
                <a:gd name="T36" fmla="*/ 42 w 168"/>
                <a:gd name="T37" fmla="*/ 96 h 123"/>
                <a:gd name="T38" fmla="*/ 20 w 168"/>
                <a:gd name="T39" fmla="*/ 93 h 123"/>
                <a:gd name="T40" fmla="*/ 0 w 168"/>
                <a:gd name="T41" fmla="*/ 88 h 123"/>
                <a:gd name="T42" fmla="*/ 0 w 168"/>
                <a:gd name="T43" fmla="*/ 66 h 123"/>
                <a:gd name="T44" fmla="*/ 0 w 168"/>
                <a:gd name="T45" fmla="*/ 44 h 123"/>
                <a:gd name="T46" fmla="*/ 0 w 168"/>
                <a:gd name="T47" fmla="*/ 21 h 123"/>
                <a:gd name="T48" fmla="*/ 0 w 168"/>
                <a:gd name="T4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8" h="123">
                  <a:moveTo>
                    <a:pt x="0" y="0"/>
                  </a:moveTo>
                  <a:lnTo>
                    <a:pt x="20" y="4"/>
                  </a:lnTo>
                  <a:lnTo>
                    <a:pt x="42" y="9"/>
                  </a:lnTo>
                  <a:lnTo>
                    <a:pt x="63" y="13"/>
                  </a:lnTo>
                  <a:lnTo>
                    <a:pt x="84" y="18"/>
                  </a:lnTo>
                  <a:lnTo>
                    <a:pt x="105" y="24"/>
                  </a:lnTo>
                  <a:lnTo>
                    <a:pt x="125" y="28"/>
                  </a:lnTo>
                  <a:lnTo>
                    <a:pt x="147" y="33"/>
                  </a:lnTo>
                  <a:lnTo>
                    <a:pt x="168" y="37"/>
                  </a:lnTo>
                  <a:lnTo>
                    <a:pt x="168" y="59"/>
                  </a:lnTo>
                  <a:lnTo>
                    <a:pt x="168" y="80"/>
                  </a:lnTo>
                  <a:lnTo>
                    <a:pt x="168" y="101"/>
                  </a:lnTo>
                  <a:lnTo>
                    <a:pt x="168" y="123"/>
                  </a:lnTo>
                  <a:lnTo>
                    <a:pt x="147" y="118"/>
                  </a:lnTo>
                  <a:lnTo>
                    <a:pt x="125" y="113"/>
                  </a:lnTo>
                  <a:lnTo>
                    <a:pt x="105" y="110"/>
                  </a:lnTo>
                  <a:lnTo>
                    <a:pt x="84" y="105"/>
                  </a:lnTo>
                  <a:lnTo>
                    <a:pt x="63" y="101"/>
                  </a:lnTo>
                  <a:lnTo>
                    <a:pt x="42" y="96"/>
                  </a:lnTo>
                  <a:lnTo>
                    <a:pt x="20" y="93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3" name="Freeform 1373">
              <a:extLst>
                <a:ext uri="{FF2B5EF4-FFF2-40B4-BE49-F238E27FC236}">
                  <a16:creationId xmlns:a16="http://schemas.microsoft.com/office/drawing/2014/main" id="{CF4EC6C3-7EA6-4720-8AAD-1FB1D8926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63" cy="57"/>
            </a:xfrm>
            <a:custGeom>
              <a:avLst/>
              <a:gdLst>
                <a:gd name="T0" fmla="*/ 0 w 125"/>
                <a:gd name="T1" fmla="*/ 0 h 113"/>
                <a:gd name="T2" fmla="*/ 16 w 125"/>
                <a:gd name="T3" fmla="*/ 3 h 113"/>
                <a:gd name="T4" fmla="*/ 32 w 125"/>
                <a:gd name="T5" fmla="*/ 8 h 113"/>
                <a:gd name="T6" fmla="*/ 47 w 125"/>
                <a:gd name="T7" fmla="*/ 11 h 113"/>
                <a:gd name="T8" fmla="*/ 63 w 125"/>
                <a:gd name="T9" fmla="*/ 14 h 113"/>
                <a:gd name="T10" fmla="*/ 78 w 125"/>
                <a:gd name="T11" fmla="*/ 18 h 113"/>
                <a:gd name="T12" fmla="*/ 94 w 125"/>
                <a:gd name="T13" fmla="*/ 21 h 113"/>
                <a:gd name="T14" fmla="*/ 109 w 125"/>
                <a:gd name="T15" fmla="*/ 26 h 113"/>
                <a:gd name="T16" fmla="*/ 125 w 125"/>
                <a:gd name="T17" fmla="*/ 29 h 113"/>
                <a:gd name="T18" fmla="*/ 125 w 125"/>
                <a:gd name="T19" fmla="*/ 50 h 113"/>
                <a:gd name="T20" fmla="*/ 125 w 125"/>
                <a:gd name="T21" fmla="*/ 71 h 113"/>
                <a:gd name="T22" fmla="*/ 125 w 125"/>
                <a:gd name="T23" fmla="*/ 93 h 113"/>
                <a:gd name="T24" fmla="*/ 125 w 125"/>
                <a:gd name="T25" fmla="*/ 113 h 113"/>
                <a:gd name="T26" fmla="*/ 109 w 125"/>
                <a:gd name="T27" fmla="*/ 110 h 113"/>
                <a:gd name="T28" fmla="*/ 94 w 125"/>
                <a:gd name="T29" fmla="*/ 108 h 113"/>
                <a:gd name="T30" fmla="*/ 78 w 125"/>
                <a:gd name="T31" fmla="*/ 104 h 113"/>
                <a:gd name="T32" fmla="*/ 63 w 125"/>
                <a:gd name="T33" fmla="*/ 101 h 113"/>
                <a:gd name="T34" fmla="*/ 47 w 125"/>
                <a:gd name="T35" fmla="*/ 98 h 113"/>
                <a:gd name="T36" fmla="*/ 31 w 125"/>
                <a:gd name="T37" fmla="*/ 95 h 113"/>
                <a:gd name="T38" fmla="*/ 16 w 125"/>
                <a:gd name="T39" fmla="*/ 92 h 113"/>
                <a:gd name="T40" fmla="*/ 0 w 125"/>
                <a:gd name="T41" fmla="*/ 88 h 113"/>
                <a:gd name="T42" fmla="*/ 0 w 125"/>
                <a:gd name="T43" fmla="*/ 66 h 113"/>
                <a:gd name="T44" fmla="*/ 0 w 125"/>
                <a:gd name="T45" fmla="*/ 44 h 113"/>
                <a:gd name="T46" fmla="*/ 0 w 125"/>
                <a:gd name="T47" fmla="*/ 21 h 113"/>
                <a:gd name="T48" fmla="*/ 0 w 125"/>
                <a:gd name="T49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5" h="113">
                  <a:moveTo>
                    <a:pt x="0" y="0"/>
                  </a:moveTo>
                  <a:lnTo>
                    <a:pt x="16" y="3"/>
                  </a:lnTo>
                  <a:lnTo>
                    <a:pt x="32" y="8"/>
                  </a:lnTo>
                  <a:lnTo>
                    <a:pt x="47" y="11"/>
                  </a:lnTo>
                  <a:lnTo>
                    <a:pt x="63" y="14"/>
                  </a:lnTo>
                  <a:lnTo>
                    <a:pt x="78" y="18"/>
                  </a:lnTo>
                  <a:lnTo>
                    <a:pt x="94" y="21"/>
                  </a:lnTo>
                  <a:lnTo>
                    <a:pt x="109" y="26"/>
                  </a:lnTo>
                  <a:lnTo>
                    <a:pt x="125" y="29"/>
                  </a:lnTo>
                  <a:lnTo>
                    <a:pt x="125" y="50"/>
                  </a:lnTo>
                  <a:lnTo>
                    <a:pt x="125" y="71"/>
                  </a:lnTo>
                  <a:lnTo>
                    <a:pt x="125" y="93"/>
                  </a:lnTo>
                  <a:lnTo>
                    <a:pt x="125" y="113"/>
                  </a:lnTo>
                  <a:lnTo>
                    <a:pt x="109" y="110"/>
                  </a:lnTo>
                  <a:lnTo>
                    <a:pt x="94" y="108"/>
                  </a:lnTo>
                  <a:lnTo>
                    <a:pt x="78" y="104"/>
                  </a:lnTo>
                  <a:lnTo>
                    <a:pt x="63" y="101"/>
                  </a:lnTo>
                  <a:lnTo>
                    <a:pt x="47" y="98"/>
                  </a:lnTo>
                  <a:lnTo>
                    <a:pt x="31" y="95"/>
                  </a:lnTo>
                  <a:lnTo>
                    <a:pt x="16" y="92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4" name="Freeform 1374">
              <a:extLst>
                <a:ext uri="{FF2B5EF4-FFF2-40B4-BE49-F238E27FC236}">
                  <a16:creationId xmlns:a16="http://schemas.microsoft.com/office/drawing/2014/main" id="{3E93CF62-3AD3-4911-A6BA-9AC4530E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42" cy="53"/>
            </a:xfrm>
            <a:custGeom>
              <a:avLst/>
              <a:gdLst>
                <a:gd name="T0" fmla="*/ 0 w 83"/>
                <a:gd name="T1" fmla="*/ 0 h 104"/>
                <a:gd name="T2" fmla="*/ 10 w 83"/>
                <a:gd name="T3" fmla="*/ 2 h 104"/>
                <a:gd name="T4" fmla="*/ 20 w 83"/>
                <a:gd name="T5" fmla="*/ 4 h 104"/>
                <a:gd name="T6" fmla="*/ 31 w 83"/>
                <a:gd name="T7" fmla="*/ 8 h 104"/>
                <a:gd name="T8" fmla="*/ 41 w 83"/>
                <a:gd name="T9" fmla="*/ 10 h 104"/>
                <a:gd name="T10" fmla="*/ 52 w 83"/>
                <a:gd name="T11" fmla="*/ 12 h 104"/>
                <a:gd name="T12" fmla="*/ 62 w 83"/>
                <a:gd name="T13" fmla="*/ 14 h 104"/>
                <a:gd name="T14" fmla="*/ 72 w 83"/>
                <a:gd name="T15" fmla="*/ 18 h 104"/>
                <a:gd name="T16" fmla="*/ 83 w 83"/>
                <a:gd name="T17" fmla="*/ 20 h 104"/>
                <a:gd name="T18" fmla="*/ 83 w 83"/>
                <a:gd name="T19" fmla="*/ 42 h 104"/>
                <a:gd name="T20" fmla="*/ 83 w 83"/>
                <a:gd name="T21" fmla="*/ 63 h 104"/>
                <a:gd name="T22" fmla="*/ 83 w 83"/>
                <a:gd name="T23" fmla="*/ 83 h 104"/>
                <a:gd name="T24" fmla="*/ 83 w 83"/>
                <a:gd name="T25" fmla="*/ 104 h 104"/>
                <a:gd name="T26" fmla="*/ 72 w 83"/>
                <a:gd name="T27" fmla="*/ 102 h 104"/>
                <a:gd name="T28" fmla="*/ 62 w 83"/>
                <a:gd name="T29" fmla="*/ 101 h 104"/>
                <a:gd name="T30" fmla="*/ 52 w 83"/>
                <a:gd name="T31" fmla="*/ 98 h 104"/>
                <a:gd name="T32" fmla="*/ 41 w 83"/>
                <a:gd name="T33" fmla="*/ 96 h 104"/>
                <a:gd name="T34" fmla="*/ 31 w 83"/>
                <a:gd name="T35" fmla="*/ 95 h 104"/>
                <a:gd name="T36" fmla="*/ 20 w 83"/>
                <a:gd name="T37" fmla="*/ 93 h 104"/>
                <a:gd name="T38" fmla="*/ 10 w 83"/>
                <a:gd name="T39" fmla="*/ 90 h 104"/>
                <a:gd name="T40" fmla="*/ 0 w 83"/>
                <a:gd name="T41" fmla="*/ 88 h 104"/>
                <a:gd name="T42" fmla="*/ 0 w 83"/>
                <a:gd name="T43" fmla="*/ 66 h 104"/>
                <a:gd name="T44" fmla="*/ 0 w 83"/>
                <a:gd name="T45" fmla="*/ 44 h 104"/>
                <a:gd name="T46" fmla="*/ 0 w 83"/>
                <a:gd name="T47" fmla="*/ 21 h 104"/>
                <a:gd name="T48" fmla="*/ 0 w 83"/>
                <a:gd name="T49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104">
                  <a:moveTo>
                    <a:pt x="0" y="0"/>
                  </a:moveTo>
                  <a:lnTo>
                    <a:pt x="10" y="2"/>
                  </a:lnTo>
                  <a:lnTo>
                    <a:pt x="20" y="4"/>
                  </a:lnTo>
                  <a:lnTo>
                    <a:pt x="31" y="8"/>
                  </a:lnTo>
                  <a:lnTo>
                    <a:pt x="41" y="10"/>
                  </a:lnTo>
                  <a:lnTo>
                    <a:pt x="52" y="12"/>
                  </a:lnTo>
                  <a:lnTo>
                    <a:pt x="62" y="14"/>
                  </a:lnTo>
                  <a:lnTo>
                    <a:pt x="72" y="18"/>
                  </a:lnTo>
                  <a:lnTo>
                    <a:pt x="83" y="20"/>
                  </a:lnTo>
                  <a:lnTo>
                    <a:pt x="83" y="42"/>
                  </a:lnTo>
                  <a:lnTo>
                    <a:pt x="83" y="63"/>
                  </a:lnTo>
                  <a:lnTo>
                    <a:pt x="83" y="83"/>
                  </a:lnTo>
                  <a:lnTo>
                    <a:pt x="83" y="104"/>
                  </a:lnTo>
                  <a:lnTo>
                    <a:pt x="72" y="102"/>
                  </a:lnTo>
                  <a:lnTo>
                    <a:pt x="62" y="101"/>
                  </a:lnTo>
                  <a:lnTo>
                    <a:pt x="52" y="98"/>
                  </a:lnTo>
                  <a:lnTo>
                    <a:pt x="41" y="96"/>
                  </a:lnTo>
                  <a:lnTo>
                    <a:pt x="31" y="95"/>
                  </a:lnTo>
                  <a:lnTo>
                    <a:pt x="20" y="93"/>
                  </a:lnTo>
                  <a:lnTo>
                    <a:pt x="10" y="90"/>
                  </a:lnTo>
                  <a:lnTo>
                    <a:pt x="0" y="88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0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5" name="Freeform 1375">
              <a:extLst>
                <a:ext uri="{FF2B5EF4-FFF2-40B4-BE49-F238E27FC236}">
                  <a16:creationId xmlns:a16="http://schemas.microsoft.com/office/drawing/2014/main" id="{23AEB2A1-B137-456C-B8C1-573A1DF18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" y="2715"/>
              <a:ext cx="21" cy="47"/>
            </a:xfrm>
            <a:custGeom>
              <a:avLst/>
              <a:gdLst>
                <a:gd name="T0" fmla="*/ 0 w 40"/>
                <a:gd name="T1" fmla="*/ 0 h 95"/>
                <a:gd name="T2" fmla="*/ 40 w 40"/>
                <a:gd name="T3" fmla="*/ 12 h 95"/>
                <a:gd name="T4" fmla="*/ 40 w 40"/>
                <a:gd name="T5" fmla="*/ 95 h 95"/>
                <a:gd name="T6" fmla="*/ 0 w 40"/>
                <a:gd name="T7" fmla="*/ 88 h 95"/>
                <a:gd name="T8" fmla="*/ 0 w 40"/>
                <a:gd name="T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95">
                  <a:moveTo>
                    <a:pt x="0" y="0"/>
                  </a:moveTo>
                  <a:lnTo>
                    <a:pt x="40" y="12"/>
                  </a:lnTo>
                  <a:lnTo>
                    <a:pt x="40" y="95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6" name="Freeform 1376">
              <a:extLst>
                <a:ext uri="{FF2B5EF4-FFF2-40B4-BE49-F238E27FC236}">
                  <a16:creationId xmlns:a16="http://schemas.microsoft.com/office/drawing/2014/main" id="{ED4F796B-4D8C-4A75-A4E8-64102BD8D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5" y="2454"/>
              <a:ext cx="444" cy="112"/>
            </a:xfrm>
            <a:custGeom>
              <a:avLst/>
              <a:gdLst>
                <a:gd name="T0" fmla="*/ 26 w 891"/>
                <a:gd name="T1" fmla="*/ 207 h 223"/>
                <a:gd name="T2" fmla="*/ 77 w 891"/>
                <a:gd name="T3" fmla="*/ 178 h 223"/>
                <a:gd name="T4" fmla="*/ 127 w 891"/>
                <a:gd name="T5" fmla="*/ 152 h 223"/>
                <a:gd name="T6" fmla="*/ 177 w 891"/>
                <a:gd name="T7" fmla="*/ 129 h 223"/>
                <a:gd name="T8" fmla="*/ 227 w 891"/>
                <a:gd name="T9" fmla="*/ 107 h 223"/>
                <a:gd name="T10" fmla="*/ 276 w 891"/>
                <a:gd name="T11" fmla="*/ 88 h 223"/>
                <a:gd name="T12" fmla="*/ 324 w 891"/>
                <a:gd name="T13" fmla="*/ 72 h 223"/>
                <a:gd name="T14" fmla="*/ 374 w 891"/>
                <a:gd name="T15" fmla="*/ 59 h 223"/>
                <a:gd name="T16" fmla="*/ 424 w 891"/>
                <a:gd name="T17" fmla="*/ 47 h 223"/>
                <a:gd name="T18" fmla="*/ 474 w 891"/>
                <a:gd name="T19" fmla="*/ 37 h 223"/>
                <a:gd name="T20" fmla="*/ 525 w 891"/>
                <a:gd name="T21" fmla="*/ 28 h 223"/>
                <a:gd name="T22" fmla="*/ 578 w 891"/>
                <a:gd name="T23" fmla="*/ 19 h 223"/>
                <a:gd name="T24" fmla="*/ 631 w 891"/>
                <a:gd name="T25" fmla="*/ 14 h 223"/>
                <a:gd name="T26" fmla="*/ 686 w 891"/>
                <a:gd name="T27" fmla="*/ 9 h 223"/>
                <a:gd name="T28" fmla="*/ 743 w 891"/>
                <a:gd name="T29" fmla="*/ 5 h 223"/>
                <a:gd name="T30" fmla="*/ 801 w 891"/>
                <a:gd name="T31" fmla="*/ 1 h 223"/>
                <a:gd name="T32" fmla="*/ 891 w 891"/>
                <a:gd name="T33" fmla="*/ 7 h 223"/>
                <a:gd name="T34" fmla="*/ 849 w 891"/>
                <a:gd name="T35" fmla="*/ 9 h 223"/>
                <a:gd name="T36" fmla="*/ 801 w 891"/>
                <a:gd name="T37" fmla="*/ 11 h 223"/>
                <a:gd name="T38" fmla="*/ 752 w 891"/>
                <a:gd name="T39" fmla="*/ 15 h 223"/>
                <a:gd name="T40" fmla="*/ 699 w 891"/>
                <a:gd name="T41" fmla="*/ 21 h 223"/>
                <a:gd name="T42" fmla="*/ 645 w 891"/>
                <a:gd name="T43" fmla="*/ 26 h 223"/>
                <a:gd name="T44" fmla="*/ 588 w 891"/>
                <a:gd name="T45" fmla="*/ 33 h 223"/>
                <a:gd name="T46" fmla="*/ 530 w 891"/>
                <a:gd name="T47" fmla="*/ 42 h 223"/>
                <a:gd name="T48" fmla="*/ 472 w 891"/>
                <a:gd name="T49" fmla="*/ 54 h 223"/>
                <a:gd name="T50" fmla="*/ 413 w 891"/>
                <a:gd name="T51" fmla="*/ 67 h 223"/>
                <a:gd name="T52" fmla="*/ 354 w 891"/>
                <a:gd name="T53" fmla="*/ 80 h 223"/>
                <a:gd name="T54" fmla="*/ 297 w 891"/>
                <a:gd name="T55" fmla="*/ 98 h 223"/>
                <a:gd name="T56" fmla="*/ 242 w 891"/>
                <a:gd name="T57" fmla="*/ 117 h 223"/>
                <a:gd name="T58" fmla="*/ 189 w 891"/>
                <a:gd name="T59" fmla="*/ 139 h 223"/>
                <a:gd name="T60" fmla="*/ 137 w 891"/>
                <a:gd name="T61" fmla="*/ 164 h 223"/>
                <a:gd name="T62" fmla="*/ 88 w 891"/>
                <a:gd name="T63" fmla="*/ 191 h 223"/>
                <a:gd name="T64" fmla="*/ 45 w 891"/>
                <a:gd name="T65" fmla="*/ 222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91" h="223">
                  <a:moveTo>
                    <a:pt x="0" y="223"/>
                  </a:moveTo>
                  <a:lnTo>
                    <a:pt x="26" y="207"/>
                  </a:lnTo>
                  <a:lnTo>
                    <a:pt x="51" y="192"/>
                  </a:lnTo>
                  <a:lnTo>
                    <a:pt x="77" y="178"/>
                  </a:lnTo>
                  <a:lnTo>
                    <a:pt x="102" y="164"/>
                  </a:lnTo>
                  <a:lnTo>
                    <a:pt x="127" y="152"/>
                  </a:lnTo>
                  <a:lnTo>
                    <a:pt x="153" y="140"/>
                  </a:lnTo>
                  <a:lnTo>
                    <a:pt x="177" y="129"/>
                  </a:lnTo>
                  <a:lnTo>
                    <a:pt x="202" y="117"/>
                  </a:lnTo>
                  <a:lnTo>
                    <a:pt x="227" y="107"/>
                  </a:lnTo>
                  <a:lnTo>
                    <a:pt x="252" y="98"/>
                  </a:lnTo>
                  <a:lnTo>
                    <a:pt x="276" y="88"/>
                  </a:lnTo>
                  <a:lnTo>
                    <a:pt x="300" y="80"/>
                  </a:lnTo>
                  <a:lnTo>
                    <a:pt x="324" y="72"/>
                  </a:lnTo>
                  <a:lnTo>
                    <a:pt x="350" y="65"/>
                  </a:lnTo>
                  <a:lnTo>
                    <a:pt x="374" y="59"/>
                  </a:lnTo>
                  <a:lnTo>
                    <a:pt x="399" y="53"/>
                  </a:lnTo>
                  <a:lnTo>
                    <a:pt x="424" y="47"/>
                  </a:lnTo>
                  <a:lnTo>
                    <a:pt x="449" y="41"/>
                  </a:lnTo>
                  <a:lnTo>
                    <a:pt x="474" y="37"/>
                  </a:lnTo>
                  <a:lnTo>
                    <a:pt x="500" y="32"/>
                  </a:lnTo>
                  <a:lnTo>
                    <a:pt x="525" y="28"/>
                  </a:lnTo>
                  <a:lnTo>
                    <a:pt x="551" y="24"/>
                  </a:lnTo>
                  <a:lnTo>
                    <a:pt x="578" y="19"/>
                  </a:lnTo>
                  <a:lnTo>
                    <a:pt x="604" y="17"/>
                  </a:lnTo>
                  <a:lnTo>
                    <a:pt x="631" y="14"/>
                  </a:lnTo>
                  <a:lnTo>
                    <a:pt x="659" y="11"/>
                  </a:lnTo>
                  <a:lnTo>
                    <a:pt x="686" y="9"/>
                  </a:lnTo>
                  <a:lnTo>
                    <a:pt x="714" y="7"/>
                  </a:lnTo>
                  <a:lnTo>
                    <a:pt x="743" y="5"/>
                  </a:lnTo>
                  <a:lnTo>
                    <a:pt x="772" y="3"/>
                  </a:lnTo>
                  <a:lnTo>
                    <a:pt x="801" y="1"/>
                  </a:lnTo>
                  <a:lnTo>
                    <a:pt x="831" y="0"/>
                  </a:lnTo>
                  <a:lnTo>
                    <a:pt x="891" y="7"/>
                  </a:lnTo>
                  <a:lnTo>
                    <a:pt x="871" y="8"/>
                  </a:lnTo>
                  <a:lnTo>
                    <a:pt x="849" y="9"/>
                  </a:lnTo>
                  <a:lnTo>
                    <a:pt x="826" y="10"/>
                  </a:lnTo>
                  <a:lnTo>
                    <a:pt x="801" y="11"/>
                  </a:lnTo>
                  <a:lnTo>
                    <a:pt x="777" y="14"/>
                  </a:lnTo>
                  <a:lnTo>
                    <a:pt x="752" y="15"/>
                  </a:lnTo>
                  <a:lnTo>
                    <a:pt x="727" y="17"/>
                  </a:lnTo>
                  <a:lnTo>
                    <a:pt x="699" y="21"/>
                  </a:lnTo>
                  <a:lnTo>
                    <a:pt x="672" y="23"/>
                  </a:lnTo>
                  <a:lnTo>
                    <a:pt x="645" y="26"/>
                  </a:lnTo>
                  <a:lnTo>
                    <a:pt x="616" y="30"/>
                  </a:lnTo>
                  <a:lnTo>
                    <a:pt x="588" y="33"/>
                  </a:lnTo>
                  <a:lnTo>
                    <a:pt x="558" y="38"/>
                  </a:lnTo>
                  <a:lnTo>
                    <a:pt x="530" y="42"/>
                  </a:lnTo>
                  <a:lnTo>
                    <a:pt x="501" y="48"/>
                  </a:lnTo>
                  <a:lnTo>
                    <a:pt x="472" y="54"/>
                  </a:lnTo>
                  <a:lnTo>
                    <a:pt x="442" y="60"/>
                  </a:lnTo>
                  <a:lnTo>
                    <a:pt x="413" y="67"/>
                  </a:lnTo>
                  <a:lnTo>
                    <a:pt x="383" y="74"/>
                  </a:lnTo>
                  <a:lnTo>
                    <a:pt x="354" y="80"/>
                  </a:lnTo>
                  <a:lnTo>
                    <a:pt x="326" y="90"/>
                  </a:lnTo>
                  <a:lnTo>
                    <a:pt x="297" y="98"/>
                  </a:lnTo>
                  <a:lnTo>
                    <a:pt x="269" y="107"/>
                  </a:lnTo>
                  <a:lnTo>
                    <a:pt x="242" y="117"/>
                  </a:lnTo>
                  <a:lnTo>
                    <a:pt x="215" y="128"/>
                  </a:lnTo>
                  <a:lnTo>
                    <a:pt x="189" y="139"/>
                  </a:lnTo>
                  <a:lnTo>
                    <a:pt x="162" y="152"/>
                  </a:lnTo>
                  <a:lnTo>
                    <a:pt x="137" y="164"/>
                  </a:lnTo>
                  <a:lnTo>
                    <a:pt x="112" y="177"/>
                  </a:lnTo>
                  <a:lnTo>
                    <a:pt x="88" y="191"/>
                  </a:lnTo>
                  <a:lnTo>
                    <a:pt x="66" y="206"/>
                  </a:lnTo>
                  <a:lnTo>
                    <a:pt x="45" y="222"/>
                  </a:lnTo>
                  <a:lnTo>
                    <a:pt x="0" y="22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7" name="Freeform 1377">
              <a:extLst>
                <a:ext uri="{FF2B5EF4-FFF2-40B4-BE49-F238E27FC236}">
                  <a16:creationId xmlns:a16="http://schemas.microsoft.com/office/drawing/2014/main" id="{1F8313C5-7A04-4DF1-B870-B7E25C067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0" y="2701"/>
              <a:ext cx="15" cy="55"/>
            </a:xfrm>
            <a:custGeom>
              <a:avLst/>
              <a:gdLst>
                <a:gd name="T0" fmla="*/ 21 w 35"/>
                <a:gd name="T1" fmla="*/ 5 h 110"/>
                <a:gd name="T2" fmla="*/ 19 w 35"/>
                <a:gd name="T3" fmla="*/ 33 h 110"/>
                <a:gd name="T4" fmla="*/ 19 w 35"/>
                <a:gd name="T5" fmla="*/ 59 h 110"/>
                <a:gd name="T6" fmla="*/ 24 w 35"/>
                <a:gd name="T7" fmla="*/ 84 h 110"/>
                <a:gd name="T8" fmla="*/ 35 w 35"/>
                <a:gd name="T9" fmla="*/ 110 h 110"/>
                <a:gd name="T10" fmla="*/ 16 w 35"/>
                <a:gd name="T11" fmla="*/ 107 h 110"/>
                <a:gd name="T12" fmla="*/ 4 w 35"/>
                <a:gd name="T13" fmla="*/ 72 h 110"/>
                <a:gd name="T14" fmla="*/ 0 w 35"/>
                <a:gd name="T15" fmla="*/ 45 h 110"/>
                <a:gd name="T16" fmla="*/ 1 w 35"/>
                <a:gd name="T17" fmla="*/ 22 h 110"/>
                <a:gd name="T18" fmla="*/ 5 w 35"/>
                <a:gd name="T19" fmla="*/ 0 h 110"/>
                <a:gd name="T20" fmla="*/ 21 w 35"/>
                <a:gd name="T21" fmla="*/ 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" h="110">
                  <a:moveTo>
                    <a:pt x="21" y="5"/>
                  </a:moveTo>
                  <a:lnTo>
                    <a:pt x="19" y="33"/>
                  </a:lnTo>
                  <a:lnTo>
                    <a:pt x="19" y="59"/>
                  </a:lnTo>
                  <a:lnTo>
                    <a:pt x="24" y="84"/>
                  </a:lnTo>
                  <a:lnTo>
                    <a:pt x="35" y="110"/>
                  </a:lnTo>
                  <a:lnTo>
                    <a:pt x="16" y="107"/>
                  </a:lnTo>
                  <a:lnTo>
                    <a:pt x="4" y="72"/>
                  </a:lnTo>
                  <a:lnTo>
                    <a:pt x="0" y="45"/>
                  </a:lnTo>
                  <a:lnTo>
                    <a:pt x="1" y="22"/>
                  </a:lnTo>
                  <a:lnTo>
                    <a:pt x="5" y="0"/>
                  </a:lnTo>
                  <a:lnTo>
                    <a:pt x="21" y="5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8" name="Freeform 1378">
              <a:extLst>
                <a:ext uri="{FF2B5EF4-FFF2-40B4-BE49-F238E27FC236}">
                  <a16:creationId xmlns:a16="http://schemas.microsoft.com/office/drawing/2014/main" id="{E7FF814B-D76F-429E-A0C2-5F852B053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29"/>
            </a:xfrm>
            <a:custGeom>
              <a:avLst/>
              <a:gdLst>
                <a:gd name="T0" fmla="*/ 0 w 273"/>
                <a:gd name="T1" fmla="*/ 101 h 256"/>
                <a:gd name="T2" fmla="*/ 18 w 273"/>
                <a:gd name="T3" fmla="*/ 95 h 256"/>
                <a:gd name="T4" fmla="*/ 34 w 273"/>
                <a:gd name="T5" fmla="*/ 88 h 256"/>
                <a:gd name="T6" fmla="*/ 51 w 273"/>
                <a:gd name="T7" fmla="*/ 82 h 256"/>
                <a:gd name="T8" fmla="*/ 67 w 273"/>
                <a:gd name="T9" fmla="*/ 76 h 256"/>
                <a:gd name="T10" fmla="*/ 84 w 273"/>
                <a:gd name="T11" fmla="*/ 70 h 256"/>
                <a:gd name="T12" fmla="*/ 101 w 273"/>
                <a:gd name="T13" fmla="*/ 63 h 256"/>
                <a:gd name="T14" fmla="*/ 118 w 273"/>
                <a:gd name="T15" fmla="*/ 57 h 256"/>
                <a:gd name="T16" fmla="*/ 135 w 273"/>
                <a:gd name="T17" fmla="*/ 50 h 256"/>
                <a:gd name="T18" fmla="*/ 151 w 273"/>
                <a:gd name="T19" fmla="*/ 43 h 256"/>
                <a:gd name="T20" fmla="*/ 169 w 273"/>
                <a:gd name="T21" fmla="*/ 38 h 256"/>
                <a:gd name="T22" fmla="*/ 185 w 273"/>
                <a:gd name="T23" fmla="*/ 31 h 256"/>
                <a:gd name="T24" fmla="*/ 202 w 273"/>
                <a:gd name="T25" fmla="*/ 25 h 256"/>
                <a:gd name="T26" fmla="*/ 218 w 273"/>
                <a:gd name="T27" fmla="*/ 18 h 256"/>
                <a:gd name="T28" fmla="*/ 235 w 273"/>
                <a:gd name="T29" fmla="*/ 12 h 256"/>
                <a:gd name="T30" fmla="*/ 251 w 273"/>
                <a:gd name="T31" fmla="*/ 5 h 256"/>
                <a:gd name="T32" fmla="*/ 269 w 273"/>
                <a:gd name="T33" fmla="*/ 0 h 256"/>
                <a:gd name="T34" fmla="*/ 271 w 273"/>
                <a:gd name="T35" fmla="*/ 19 h 256"/>
                <a:gd name="T36" fmla="*/ 273 w 273"/>
                <a:gd name="T37" fmla="*/ 41 h 256"/>
                <a:gd name="T38" fmla="*/ 273 w 273"/>
                <a:gd name="T39" fmla="*/ 63 h 256"/>
                <a:gd name="T40" fmla="*/ 273 w 273"/>
                <a:gd name="T41" fmla="*/ 86 h 256"/>
                <a:gd name="T42" fmla="*/ 270 w 273"/>
                <a:gd name="T43" fmla="*/ 109 h 256"/>
                <a:gd name="T44" fmla="*/ 265 w 273"/>
                <a:gd name="T45" fmla="*/ 132 h 256"/>
                <a:gd name="T46" fmla="*/ 257 w 273"/>
                <a:gd name="T47" fmla="*/ 154 h 256"/>
                <a:gd name="T48" fmla="*/ 246 w 273"/>
                <a:gd name="T49" fmla="*/ 176 h 256"/>
                <a:gd name="T50" fmla="*/ 234 w 273"/>
                <a:gd name="T51" fmla="*/ 180 h 256"/>
                <a:gd name="T52" fmla="*/ 222 w 273"/>
                <a:gd name="T53" fmla="*/ 186 h 256"/>
                <a:gd name="T54" fmla="*/ 210 w 273"/>
                <a:gd name="T55" fmla="*/ 190 h 256"/>
                <a:gd name="T56" fmla="*/ 197 w 273"/>
                <a:gd name="T57" fmla="*/ 195 h 256"/>
                <a:gd name="T58" fmla="*/ 186 w 273"/>
                <a:gd name="T59" fmla="*/ 201 h 256"/>
                <a:gd name="T60" fmla="*/ 173 w 273"/>
                <a:gd name="T61" fmla="*/ 205 h 256"/>
                <a:gd name="T62" fmla="*/ 162 w 273"/>
                <a:gd name="T63" fmla="*/ 211 h 256"/>
                <a:gd name="T64" fmla="*/ 150 w 273"/>
                <a:gd name="T65" fmla="*/ 216 h 256"/>
                <a:gd name="T66" fmla="*/ 137 w 273"/>
                <a:gd name="T67" fmla="*/ 220 h 256"/>
                <a:gd name="T68" fmla="*/ 126 w 273"/>
                <a:gd name="T69" fmla="*/ 226 h 256"/>
                <a:gd name="T70" fmla="*/ 113 w 273"/>
                <a:gd name="T71" fmla="*/ 231 h 256"/>
                <a:gd name="T72" fmla="*/ 102 w 273"/>
                <a:gd name="T73" fmla="*/ 236 h 256"/>
                <a:gd name="T74" fmla="*/ 89 w 273"/>
                <a:gd name="T75" fmla="*/ 241 h 256"/>
                <a:gd name="T76" fmla="*/ 77 w 273"/>
                <a:gd name="T77" fmla="*/ 246 h 256"/>
                <a:gd name="T78" fmla="*/ 65 w 273"/>
                <a:gd name="T79" fmla="*/ 251 h 256"/>
                <a:gd name="T80" fmla="*/ 53 w 273"/>
                <a:gd name="T81" fmla="*/ 256 h 256"/>
                <a:gd name="T82" fmla="*/ 46 w 273"/>
                <a:gd name="T83" fmla="*/ 236 h 256"/>
                <a:gd name="T84" fmla="*/ 39 w 273"/>
                <a:gd name="T85" fmla="*/ 217 h 256"/>
                <a:gd name="T86" fmla="*/ 33 w 273"/>
                <a:gd name="T87" fmla="*/ 197 h 256"/>
                <a:gd name="T88" fmla="*/ 27 w 273"/>
                <a:gd name="T89" fmla="*/ 178 h 256"/>
                <a:gd name="T90" fmla="*/ 20 w 273"/>
                <a:gd name="T91" fmla="*/ 159 h 256"/>
                <a:gd name="T92" fmla="*/ 13 w 273"/>
                <a:gd name="T93" fmla="*/ 140 h 256"/>
                <a:gd name="T94" fmla="*/ 7 w 273"/>
                <a:gd name="T95" fmla="*/ 120 h 256"/>
                <a:gd name="T96" fmla="*/ 0 w 273"/>
                <a:gd name="T97" fmla="*/ 10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3" h="256">
                  <a:moveTo>
                    <a:pt x="0" y="101"/>
                  </a:moveTo>
                  <a:lnTo>
                    <a:pt x="18" y="95"/>
                  </a:lnTo>
                  <a:lnTo>
                    <a:pt x="34" y="88"/>
                  </a:lnTo>
                  <a:lnTo>
                    <a:pt x="51" y="82"/>
                  </a:lnTo>
                  <a:lnTo>
                    <a:pt x="67" y="76"/>
                  </a:lnTo>
                  <a:lnTo>
                    <a:pt x="84" y="70"/>
                  </a:lnTo>
                  <a:lnTo>
                    <a:pt x="101" y="63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1" y="43"/>
                  </a:lnTo>
                  <a:lnTo>
                    <a:pt x="169" y="38"/>
                  </a:lnTo>
                  <a:lnTo>
                    <a:pt x="185" y="31"/>
                  </a:lnTo>
                  <a:lnTo>
                    <a:pt x="202" y="25"/>
                  </a:lnTo>
                  <a:lnTo>
                    <a:pt x="218" y="18"/>
                  </a:lnTo>
                  <a:lnTo>
                    <a:pt x="235" y="12"/>
                  </a:lnTo>
                  <a:lnTo>
                    <a:pt x="251" y="5"/>
                  </a:lnTo>
                  <a:lnTo>
                    <a:pt x="269" y="0"/>
                  </a:lnTo>
                  <a:lnTo>
                    <a:pt x="271" y="19"/>
                  </a:lnTo>
                  <a:lnTo>
                    <a:pt x="273" y="41"/>
                  </a:lnTo>
                  <a:lnTo>
                    <a:pt x="273" y="63"/>
                  </a:lnTo>
                  <a:lnTo>
                    <a:pt x="273" y="86"/>
                  </a:lnTo>
                  <a:lnTo>
                    <a:pt x="270" y="109"/>
                  </a:lnTo>
                  <a:lnTo>
                    <a:pt x="265" y="132"/>
                  </a:lnTo>
                  <a:lnTo>
                    <a:pt x="257" y="154"/>
                  </a:lnTo>
                  <a:lnTo>
                    <a:pt x="246" y="176"/>
                  </a:lnTo>
                  <a:lnTo>
                    <a:pt x="234" y="180"/>
                  </a:lnTo>
                  <a:lnTo>
                    <a:pt x="222" y="186"/>
                  </a:lnTo>
                  <a:lnTo>
                    <a:pt x="210" y="190"/>
                  </a:lnTo>
                  <a:lnTo>
                    <a:pt x="197" y="195"/>
                  </a:lnTo>
                  <a:lnTo>
                    <a:pt x="186" y="201"/>
                  </a:lnTo>
                  <a:lnTo>
                    <a:pt x="173" y="205"/>
                  </a:lnTo>
                  <a:lnTo>
                    <a:pt x="162" y="211"/>
                  </a:lnTo>
                  <a:lnTo>
                    <a:pt x="150" y="216"/>
                  </a:lnTo>
                  <a:lnTo>
                    <a:pt x="137" y="220"/>
                  </a:lnTo>
                  <a:lnTo>
                    <a:pt x="126" y="226"/>
                  </a:lnTo>
                  <a:lnTo>
                    <a:pt x="113" y="231"/>
                  </a:lnTo>
                  <a:lnTo>
                    <a:pt x="102" y="236"/>
                  </a:lnTo>
                  <a:lnTo>
                    <a:pt x="89" y="241"/>
                  </a:lnTo>
                  <a:lnTo>
                    <a:pt x="77" y="246"/>
                  </a:lnTo>
                  <a:lnTo>
                    <a:pt x="65" y="251"/>
                  </a:lnTo>
                  <a:lnTo>
                    <a:pt x="53" y="256"/>
                  </a:lnTo>
                  <a:lnTo>
                    <a:pt x="46" y="236"/>
                  </a:lnTo>
                  <a:lnTo>
                    <a:pt x="39" y="217"/>
                  </a:lnTo>
                  <a:lnTo>
                    <a:pt x="33" y="197"/>
                  </a:lnTo>
                  <a:lnTo>
                    <a:pt x="27" y="178"/>
                  </a:lnTo>
                  <a:lnTo>
                    <a:pt x="20" y="159"/>
                  </a:lnTo>
                  <a:lnTo>
                    <a:pt x="13" y="140"/>
                  </a:lnTo>
                  <a:lnTo>
                    <a:pt x="7" y="120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099" name="Freeform 1379">
              <a:extLst>
                <a:ext uri="{FF2B5EF4-FFF2-40B4-BE49-F238E27FC236}">
                  <a16:creationId xmlns:a16="http://schemas.microsoft.com/office/drawing/2014/main" id="{2433727C-B198-409D-9484-4B34AFF1A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20"/>
            </a:xfrm>
            <a:custGeom>
              <a:avLst/>
              <a:gdLst>
                <a:gd name="T0" fmla="*/ 0 w 273"/>
                <a:gd name="T1" fmla="*/ 101 h 243"/>
                <a:gd name="T2" fmla="*/ 17 w 273"/>
                <a:gd name="T3" fmla="*/ 94 h 243"/>
                <a:gd name="T4" fmla="*/ 34 w 273"/>
                <a:gd name="T5" fmla="*/ 88 h 243"/>
                <a:gd name="T6" fmla="*/ 51 w 273"/>
                <a:gd name="T7" fmla="*/ 81 h 243"/>
                <a:gd name="T8" fmla="*/ 68 w 273"/>
                <a:gd name="T9" fmla="*/ 76 h 243"/>
                <a:gd name="T10" fmla="*/ 84 w 273"/>
                <a:gd name="T11" fmla="*/ 69 h 243"/>
                <a:gd name="T12" fmla="*/ 102 w 273"/>
                <a:gd name="T13" fmla="*/ 63 h 243"/>
                <a:gd name="T14" fmla="*/ 118 w 273"/>
                <a:gd name="T15" fmla="*/ 56 h 243"/>
                <a:gd name="T16" fmla="*/ 135 w 273"/>
                <a:gd name="T17" fmla="*/ 50 h 243"/>
                <a:gd name="T18" fmla="*/ 152 w 273"/>
                <a:gd name="T19" fmla="*/ 43 h 243"/>
                <a:gd name="T20" fmla="*/ 168 w 273"/>
                <a:gd name="T21" fmla="*/ 38 h 243"/>
                <a:gd name="T22" fmla="*/ 186 w 273"/>
                <a:gd name="T23" fmla="*/ 31 h 243"/>
                <a:gd name="T24" fmla="*/ 203 w 273"/>
                <a:gd name="T25" fmla="*/ 25 h 243"/>
                <a:gd name="T26" fmla="*/ 219 w 273"/>
                <a:gd name="T27" fmla="*/ 18 h 243"/>
                <a:gd name="T28" fmla="*/ 236 w 273"/>
                <a:gd name="T29" fmla="*/ 12 h 243"/>
                <a:gd name="T30" fmla="*/ 252 w 273"/>
                <a:gd name="T31" fmla="*/ 5 h 243"/>
                <a:gd name="T32" fmla="*/ 270 w 273"/>
                <a:gd name="T33" fmla="*/ 0 h 243"/>
                <a:gd name="T34" fmla="*/ 273 w 273"/>
                <a:gd name="T35" fmla="*/ 36 h 243"/>
                <a:gd name="T36" fmla="*/ 273 w 273"/>
                <a:gd name="T37" fmla="*/ 78 h 243"/>
                <a:gd name="T38" fmla="*/ 266 w 273"/>
                <a:gd name="T39" fmla="*/ 119 h 243"/>
                <a:gd name="T40" fmla="*/ 249 w 273"/>
                <a:gd name="T41" fmla="*/ 159 h 243"/>
                <a:gd name="T42" fmla="*/ 236 w 273"/>
                <a:gd name="T43" fmla="*/ 165 h 243"/>
                <a:gd name="T44" fmla="*/ 225 w 273"/>
                <a:gd name="T45" fmla="*/ 170 h 243"/>
                <a:gd name="T46" fmla="*/ 212 w 273"/>
                <a:gd name="T47" fmla="*/ 176 h 243"/>
                <a:gd name="T48" fmla="*/ 199 w 273"/>
                <a:gd name="T49" fmla="*/ 180 h 243"/>
                <a:gd name="T50" fmla="*/ 187 w 273"/>
                <a:gd name="T51" fmla="*/ 186 h 243"/>
                <a:gd name="T52" fmla="*/ 174 w 273"/>
                <a:gd name="T53" fmla="*/ 190 h 243"/>
                <a:gd name="T54" fmla="*/ 161 w 273"/>
                <a:gd name="T55" fmla="*/ 196 h 243"/>
                <a:gd name="T56" fmla="*/ 150 w 273"/>
                <a:gd name="T57" fmla="*/ 201 h 243"/>
                <a:gd name="T58" fmla="*/ 137 w 273"/>
                <a:gd name="T59" fmla="*/ 207 h 243"/>
                <a:gd name="T60" fmla="*/ 125 w 273"/>
                <a:gd name="T61" fmla="*/ 212 h 243"/>
                <a:gd name="T62" fmla="*/ 112 w 273"/>
                <a:gd name="T63" fmla="*/ 217 h 243"/>
                <a:gd name="T64" fmla="*/ 99 w 273"/>
                <a:gd name="T65" fmla="*/ 223 h 243"/>
                <a:gd name="T66" fmla="*/ 87 w 273"/>
                <a:gd name="T67" fmla="*/ 227 h 243"/>
                <a:gd name="T68" fmla="*/ 74 w 273"/>
                <a:gd name="T69" fmla="*/ 233 h 243"/>
                <a:gd name="T70" fmla="*/ 62 w 273"/>
                <a:gd name="T71" fmla="*/ 238 h 243"/>
                <a:gd name="T72" fmla="*/ 50 w 273"/>
                <a:gd name="T73" fmla="*/ 243 h 243"/>
                <a:gd name="T74" fmla="*/ 44 w 273"/>
                <a:gd name="T75" fmla="*/ 225 h 243"/>
                <a:gd name="T76" fmla="*/ 37 w 273"/>
                <a:gd name="T77" fmla="*/ 208 h 243"/>
                <a:gd name="T78" fmla="*/ 31 w 273"/>
                <a:gd name="T79" fmla="*/ 189 h 243"/>
                <a:gd name="T80" fmla="*/ 25 w 273"/>
                <a:gd name="T81" fmla="*/ 172 h 243"/>
                <a:gd name="T82" fmla="*/ 20 w 273"/>
                <a:gd name="T83" fmla="*/ 154 h 243"/>
                <a:gd name="T84" fmla="*/ 13 w 273"/>
                <a:gd name="T85" fmla="*/ 136 h 243"/>
                <a:gd name="T86" fmla="*/ 7 w 273"/>
                <a:gd name="T87" fmla="*/ 118 h 243"/>
                <a:gd name="T88" fmla="*/ 0 w 273"/>
                <a:gd name="T89" fmla="*/ 101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43">
                  <a:moveTo>
                    <a:pt x="0" y="101"/>
                  </a:moveTo>
                  <a:lnTo>
                    <a:pt x="17" y="94"/>
                  </a:lnTo>
                  <a:lnTo>
                    <a:pt x="34" y="88"/>
                  </a:lnTo>
                  <a:lnTo>
                    <a:pt x="51" y="81"/>
                  </a:lnTo>
                  <a:lnTo>
                    <a:pt x="68" y="76"/>
                  </a:lnTo>
                  <a:lnTo>
                    <a:pt x="84" y="69"/>
                  </a:lnTo>
                  <a:lnTo>
                    <a:pt x="102" y="63"/>
                  </a:lnTo>
                  <a:lnTo>
                    <a:pt x="118" y="56"/>
                  </a:lnTo>
                  <a:lnTo>
                    <a:pt x="135" y="50"/>
                  </a:lnTo>
                  <a:lnTo>
                    <a:pt x="152" y="43"/>
                  </a:lnTo>
                  <a:lnTo>
                    <a:pt x="168" y="38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3" y="36"/>
                  </a:lnTo>
                  <a:lnTo>
                    <a:pt x="273" y="78"/>
                  </a:lnTo>
                  <a:lnTo>
                    <a:pt x="266" y="119"/>
                  </a:lnTo>
                  <a:lnTo>
                    <a:pt x="249" y="159"/>
                  </a:lnTo>
                  <a:lnTo>
                    <a:pt x="236" y="165"/>
                  </a:lnTo>
                  <a:lnTo>
                    <a:pt x="225" y="170"/>
                  </a:lnTo>
                  <a:lnTo>
                    <a:pt x="212" y="176"/>
                  </a:lnTo>
                  <a:lnTo>
                    <a:pt x="199" y="180"/>
                  </a:lnTo>
                  <a:lnTo>
                    <a:pt x="187" y="186"/>
                  </a:lnTo>
                  <a:lnTo>
                    <a:pt x="174" y="190"/>
                  </a:lnTo>
                  <a:lnTo>
                    <a:pt x="161" y="196"/>
                  </a:lnTo>
                  <a:lnTo>
                    <a:pt x="150" y="201"/>
                  </a:lnTo>
                  <a:lnTo>
                    <a:pt x="137" y="207"/>
                  </a:lnTo>
                  <a:lnTo>
                    <a:pt x="125" y="212"/>
                  </a:lnTo>
                  <a:lnTo>
                    <a:pt x="112" y="217"/>
                  </a:lnTo>
                  <a:lnTo>
                    <a:pt x="99" y="223"/>
                  </a:lnTo>
                  <a:lnTo>
                    <a:pt x="87" y="227"/>
                  </a:lnTo>
                  <a:lnTo>
                    <a:pt x="74" y="233"/>
                  </a:lnTo>
                  <a:lnTo>
                    <a:pt x="62" y="238"/>
                  </a:lnTo>
                  <a:lnTo>
                    <a:pt x="50" y="243"/>
                  </a:lnTo>
                  <a:lnTo>
                    <a:pt x="44" y="225"/>
                  </a:lnTo>
                  <a:lnTo>
                    <a:pt x="37" y="208"/>
                  </a:lnTo>
                  <a:lnTo>
                    <a:pt x="31" y="189"/>
                  </a:lnTo>
                  <a:lnTo>
                    <a:pt x="25" y="172"/>
                  </a:lnTo>
                  <a:lnTo>
                    <a:pt x="20" y="154"/>
                  </a:lnTo>
                  <a:lnTo>
                    <a:pt x="13" y="136"/>
                  </a:lnTo>
                  <a:lnTo>
                    <a:pt x="7" y="118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0" name="Freeform 1380">
              <a:extLst>
                <a:ext uri="{FF2B5EF4-FFF2-40B4-BE49-F238E27FC236}">
                  <a16:creationId xmlns:a16="http://schemas.microsoft.com/office/drawing/2014/main" id="{22451093-F94E-4DA6-8599-19F730A2D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14"/>
            </a:xfrm>
            <a:custGeom>
              <a:avLst/>
              <a:gdLst>
                <a:gd name="T0" fmla="*/ 0 w 273"/>
                <a:gd name="T1" fmla="*/ 101 h 230"/>
                <a:gd name="T2" fmla="*/ 17 w 273"/>
                <a:gd name="T3" fmla="*/ 94 h 230"/>
                <a:gd name="T4" fmla="*/ 34 w 273"/>
                <a:gd name="T5" fmla="*/ 88 h 230"/>
                <a:gd name="T6" fmla="*/ 51 w 273"/>
                <a:gd name="T7" fmla="*/ 81 h 230"/>
                <a:gd name="T8" fmla="*/ 68 w 273"/>
                <a:gd name="T9" fmla="*/ 76 h 230"/>
                <a:gd name="T10" fmla="*/ 84 w 273"/>
                <a:gd name="T11" fmla="*/ 69 h 230"/>
                <a:gd name="T12" fmla="*/ 102 w 273"/>
                <a:gd name="T13" fmla="*/ 63 h 230"/>
                <a:gd name="T14" fmla="*/ 118 w 273"/>
                <a:gd name="T15" fmla="*/ 56 h 230"/>
                <a:gd name="T16" fmla="*/ 135 w 273"/>
                <a:gd name="T17" fmla="*/ 50 h 230"/>
                <a:gd name="T18" fmla="*/ 152 w 273"/>
                <a:gd name="T19" fmla="*/ 43 h 230"/>
                <a:gd name="T20" fmla="*/ 168 w 273"/>
                <a:gd name="T21" fmla="*/ 38 h 230"/>
                <a:gd name="T22" fmla="*/ 186 w 273"/>
                <a:gd name="T23" fmla="*/ 31 h 230"/>
                <a:gd name="T24" fmla="*/ 203 w 273"/>
                <a:gd name="T25" fmla="*/ 25 h 230"/>
                <a:gd name="T26" fmla="*/ 219 w 273"/>
                <a:gd name="T27" fmla="*/ 18 h 230"/>
                <a:gd name="T28" fmla="*/ 236 w 273"/>
                <a:gd name="T29" fmla="*/ 12 h 230"/>
                <a:gd name="T30" fmla="*/ 252 w 273"/>
                <a:gd name="T31" fmla="*/ 5 h 230"/>
                <a:gd name="T32" fmla="*/ 270 w 273"/>
                <a:gd name="T33" fmla="*/ 0 h 230"/>
                <a:gd name="T34" fmla="*/ 273 w 273"/>
                <a:gd name="T35" fmla="*/ 33 h 230"/>
                <a:gd name="T36" fmla="*/ 273 w 273"/>
                <a:gd name="T37" fmla="*/ 70 h 230"/>
                <a:gd name="T38" fmla="*/ 267 w 273"/>
                <a:gd name="T39" fmla="*/ 108 h 230"/>
                <a:gd name="T40" fmla="*/ 251 w 273"/>
                <a:gd name="T41" fmla="*/ 145 h 230"/>
                <a:gd name="T42" fmla="*/ 239 w 273"/>
                <a:gd name="T43" fmla="*/ 150 h 230"/>
                <a:gd name="T44" fmla="*/ 226 w 273"/>
                <a:gd name="T45" fmla="*/ 155 h 230"/>
                <a:gd name="T46" fmla="*/ 213 w 273"/>
                <a:gd name="T47" fmla="*/ 161 h 230"/>
                <a:gd name="T48" fmla="*/ 199 w 273"/>
                <a:gd name="T49" fmla="*/ 166 h 230"/>
                <a:gd name="T50" fmla="*/ 187 w 273"/>
                <a:gd name="T51" fmla="*/ 171 h 230"/>
                <a:gd name="T52" fmla="*/ 174 w 273"/>
                <a:gd name="T53" fmla="*/ 177 h 230"/>
                <a:gd name="T54" fmla="*/ 161 w 273"/>
                <a:gd name="T55" fmla="*/ 181 h 230"/>
                <a:gd name="T56" fmla="*/ 149 w 273"/>
                <a:gd name="T57" fmla="*/ 187 h 230"/>
                <a:gd name="T58" fmla="*/ 135 w 273"/>
                <a:gd name="T59" fmla="*/ 193 h 230"/>
                <a:gd name="T60" fmla="*/ 122 w 273"/>
                <a:gd name="T61" fmla="*/ 197 h 230"/>
                <a:gd name="T62" fmla="*/ 110 w 273"/>
                <a:gd name="T63" fmla="*/ 203 h 230"/>
                <a:gd name="T64" fmla="*/ 97 w 273"/>
                <a:gd name="T65" fmla="*/ 208 h 230"/>
                <a:gd name="T66" fmla="*/ 83 w 273"/>
                <a:gd name="T67" fmla="*/ 213 h 230"/>
                <a:gd name="T68" fmla="*/ 70 w 273"/>
                <a:gd name="T69" fmla="*/ 219 h 230"/>
                <a:gd name="T70" fmla="*/ 58 w 273"/>
                <a:gd name="T71" fmla="*/ 224 h 230"/>
                <a:gd name="T72" fmla="*/ 45 w 273"/>
                <a:gd name="T73" fmla="*/ 230 h 230"/>
                <a:gd name="T74" fmla="*/ 39 w 273"/>
                <a:gd name="T75" fmla="*/ 213 h 230"/>
                <a:gd name="T76" fmla="*/ 34 w 273"/>
                <a:gd name="T77" fmla="*/ 197 h 230"/>
                <a:gd name="T78" fmla="*/ 29 w 273"/>
                <a:gd name="T79" fmla="*/ 181 h 230"/>
                <a:gd name="T80" fmla="*/ 23 w 273"/>
                <a:gd name="T81" fmla="*/ 165 h 230"/>
                <a:gd name="T82" fmla="*/ 17 w 273"/>
                <a:gd name="T83" fmla="*/ 149 h 230"/>
                <a:gd name="T84" fmla="*/ 12 w 273"/>
                <a:gd name="T85" fmla="*/ 133 h 230"/>
                <a:gd name="T86" fmla="*/ 6 w 273"/>
                <a:gd name="T87" fmla="*/ 117 h 230"/>
                <a:gd name="T88" fmla="*/ 0 w 273"/>
                <a:gd name="T89" fmla="*/ 101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30">
                  <a:moveTo>
                    <a:pt x="0" y="101"/>
                  </a:moveTo>
                  <a:lnTo>
                    <a:pt x="17" y="94"/>
                  </a:lnTo>
                  <a:lnTo>
                    <a:pt x="34" y="88"/>
                  </a:lnTo>
                  <a:lnTo>
                    <a:pt x="51" y="81"/>
                  </a:lnTo>
                  <a:lnTo>
                    <a:pt x="68" y="76"/>
                  </a:lnTo>
                  <a:lnTo>
                    <a:pt x="84" y="69"/>
                  </a:lnTo>
                  <a:lnTo>
                    <a:pt x="102" y="63"/>
                  </a:lnTo>
                  <a:lnTo>
                    <a:pt x="118" y="56"/>
                  </a:lnTo>
                  <a:lnTo>
                    <a:pt x="135" y="50"/>
                  </a:lnTo>
                  <a:lnTo>
                    <a:pt x="152" y="43"/>
                  </a:lnTo>
                  <a:lnTo>
                    <a:pt x="168" y="38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3" y="33"/>
                  </a:lnTo>
                  <a:lnTo>
                    <a:pt x="273" y="70"/>
                  </a:lnTo>
                  <a:lnTo>
                    <a:pt x="267" y="108"/>
                  </a:lnTo>
                  <a:lnTo>
                    <a:pt x="251" y="145"/>
                  </a:lnTo>
                  <a:lnTo>
                    <a:pt x="239" y="150"/>
                  </a:lnTo>
                  <a:lnTo>
                    <a:pt x="226" y="155"/>
                  </a:lnTo>
                  <a:lnTo>
                    <a:pt x="213" y="161"/>
                  </a:lnTo>
                  <a:lnTo>
                    <a:pt x="199" y="166"/>
                  </a:lnTo>
                  <a:lnTo>
                    <a:pt x="187" y="171"/>
                  </a:lnTo>
                  <a:lnTo>
                    <a:pt x="174" y="177"/>
                  </a:lnTo>
                  <a:lnTo>
                    <a:pt x="161" y="181"/>
                  </a:lnTo>
                  <a:lnTo>
                    <a:pt x="149" y="187"/>
                  </a:lnTo>
                  <a:lnTo>
                    <a:pt x="135" y="193"/>
                  </a:lnTo>
                  <a:lnTo>
                    <a:pt x="122" y="197"/>
                  </a:lnTo>
                  <a:lnTo>
                    <a:pt x="110" y="203"/>
                  </a:lnTo>
                  <a:lnTo>
                    <a:pt x="97" y="208"/>
                  </a:lnTo>
                  <a:lnTo>
                    <a:pt x="83" y="213"/>
                  </a:lnTo>
                  <a:lnTo>
                    <a:pt x="70" y="219"/>
                  </a:lnTo>
                  <a:lnTo>
                    <a:pt x="58" y="224"/>
                  </a:lnTo>
                  <a:lnTo>
                    <a:pt x="45" y="230"/>
                  </a:lnTo>
                  <a:lnTo>
                    <a:pt x="39" y="213"/>
                  </a:lnTo>
                  <a:lnTo>
                    <a:pt x="34" y="197"/>
                  </a:lnTo>
                  <a:lnTo>
                    <a:pt x="29" y="181"/>
                  </a:lnTo>
                  <a:lnTo>
                    <a:pt x="23" y="165"/>
                  </a:lnTo>
                  <a:lnTo>
                    <a:pt x="17" y="149"/>
                  </a:lnTo>
                  <a:lnTo>
                    <a:pt x="12" y="133"/>
                  </a:lnTo>
                  <a:lnTo>
                    <a:pt x="6" y="11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1" name="Freeform 1381">
              <a:extLst>
                <a:ext uri="{FF2B5EF4-FFF2-40B4-BE49-F238E27FC236}">
                  <a16:creationId xmlns:a16="http://schemas.microsoft.com/office/drawing/2014/main" id="{A8D09C7D-F748-4A5D-A328-799EC33C0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7" cy="108"/>
            </a:xfrm>
            <a:custGeom>
              <a:avLst/>
              <a:gdLst>
                <a:gd name="T0" fmla="*/ 0 w 273"/>
                <a:gd name="T1" fmla="*/ 102 h 217"/>
                <a:gd name="T2" fmla="*/ 17 w 273"/>
                <a:gd name="T3" fmla="*/ 95 h 217"/>
                <a:gd name="T4" fmla="*/ 34 w 273"/>
                <a:gd name="T5" fmla="*/ 89 h 217"/>
                <a:gd name="T6" fmla="*/ 51 w 273"/>
                <a:gd name="T7" fmla="*/ 82 h 217"/>
                <a:gd name="T8" fmla="*/ 68 w 273"/>
                <a:gd name="T9" fmla="*/ 77 h 217"/>
                <a:gd name="T10" fmla="*/ 84 w 273"/>
                <a:gd name="T11" fmla="*/ 70 h 217"/>
                <a:gd name="T12" fmla="*/ 102 w 273"/>
                <a:gd name="T13" fmla="*/ 64 h 217"/>
                <a:gd name="T14" fmla="*/ 118 w 273"/>
                <a:gd name="T15" fmla="*/ 57 h 217"/>
                <a:gd name="T16" fmla="*/ 135 w 273"/>
                <a:gd name="T17" fmla="*/ 50 h 217"/>
                <a:gd name="T18" fmla="*/ 152 w 273"/>
                <a:gd name="T19" fmla="*/ 44 h 217"/>
                <a:gd name="T20" fmla="*/ 168 w 273"/>
                <a:gd name="T21" fmla="*/ 37 h 217"/>
                <a:gd name="T22" fmla="*/ 186 w 273"/>
                <a:gd name="T23" fmla="*/ 32 h 217"/>
                <a:gd name="T24" fmla="*/ 203 w 273"/>
                <a:gd name="T25" fmla="*/ 25 h 217"/>
                <a:gd name="T26" fmla="*/ 219 w 273"/>
                <a:gd name="T27" fmla="*/ 19 h 217"/>
                <a:gd name="T28" fmla="*/ 236 w 273"/>
                <a:gd name="T29" fmla="*/ 12 h 217"/>
                <a:gd name="T30" fmla="*/ 252 w 273"/>
                <a:gd name="T31" fmla="*/ 6 h 217"/>
                <a:gd name="T32" fmla="*/ 270 w 273"/>
                <a:gd name="T33" fmla="*/ 0 h 217"/>
                <a:gd name="T34" fmla="*/ 272 w 273"/>
                <a:gd name="T35" fmla="*/ 31 h 217"/>
                <a:gd name="T36" fmla="*/ 273 w 273"/>
                <a:gd name="T37" fmla="*/ 64 h 217"/>
                <a:gd name="T38" fmla="*/ 267 w 273"/>
                <a:gd name="T39" fmla="*/ 98 h 217"/>
                <a:gd name="T40" fmla="*/ 255 w 273"/>
                <a:gd name="T41" fmla="*/ 131 h 217"/>
                <a:gd name="T42" fmla="*/ 241 w 273"/>
                <a:gd name="T43" fmla="*/ 136 h 217"/>
                <a:gd name="T44" fmla="*/ 228 w 273"/>
                <a:gd name="T45" fmla="*/ 141 h 217"/>
                <a:gd name="T46" fmla="*/ 214 w 273"/>
                <a:gd name="T47" fmla="*/ 147 h 217"/>
                <a:gd name="T48" fmla="*/ 201 w 273"/>
                <a:gd name="T49" fmla="*/ 152 h 217"/>
                <a:gd name="T50" fmla="*/ 188 w 273"/>
                <a:gd name="T51" fmla="*/ 157 h 217"/>
                <a:gd name="T52" fmla="*/ 174 w 273"/>
                <a:gd name="T53" fmla="*/ 163 h 217"/>
                <a:gd name="T54" fmla="*/ 160 w 273"/>
                <a:gd name="T55" fmla="*/ 168 h 217"/>
                <a:gd name="T56" fmla="*/ 148 w 273"/>
                <a:gd name="T57" fmla="*/ 173 h 217"/>
                <a:gd name="T58" fmla="*/ 134 w 273"/>
                <a:gd name="T59" fmla="*/ 179 h 217"/>
                <a:gd name="T60" fmla="*/ 120 w 273"/>
                <a:gd name="T61" fmla="*/ 185 h 217"/>
                <a:gd name="T62" fmla="*/ 107 w 273"/>
                <a:gd name="T63" fmla="*/ 190 h 217"/>
                <a:gd name="T64" fmla="*/ 93 w 273"/>
                <a:gd name="T65" fmla="*/ 195 h 217"/>
                <a:gd name="T66" fmla="*/ 81 w 273"/>
                <a:gd name="T67" fmla="*/ 201 h 217"/>
                <a:gd name="T68" fmla="*/ 67 w 273"/>
                <a:gd name="T69" fmla="*/ 206 h 217"/>
                <a:gd name="T70" fmla="*/ 53 w 273"/>
                <a:gd name="T71" fmla="*/ 211 h 217"/>
                <a:gd name="T72" fmla="*/ 40 w 273"/>
                <a:gd name="T73" fmla="*/ 217 h 217"/>
                <a:gd name="T74" fmla="*/ 36 w 273"/>
                <a:gd name="T75" fmla="*/ 203 h 217"/>
                <a:gd name="T76" fmla="*/ 30 w 273"/>
                <a:gd name="T77" fmla="*/ 188 h 217"/>
                <a:gd name="T78" fmla="*/ 25 w 273"/>
                <a:gd name="T79" fmla="*/ 174 h 217"/>
                <a:gd name="T80" fmla="*/ 21 w 273"/>
                <a:gd name="T81" fmla="*/ 159 h 217"/>
                <a:gd name="T82" fmla="*/ 15 w 273"/>
                <a:gd name="T83" fmla="*/ 144 h 217"/>
                <a:gd name="T84" fmla="*/ 11 w 273"/>
                <a:gd name="T85" fmla="*/ 131 h 217"/>
                <a:gd name="T86" fmla="*/ 5 w 273"/>
                <a:gd name="T87" fmla="*/ 116 h 217"/>
                <a:gd name="T88" fmla="*/ 0 w 273"/>
                <a:gd name="T89" fmla="*/ 10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3" h="217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31"/>
                  </a:lnTo>
                  <a:lnTo>
                    <a:pt x="273" y="64"/>
                  </a:lnTo>
                  <a:lnTo>
                    <a:pt x="267" y="98"/>
                  </a:lnTo>
                  <a:lnTo>
                    <a:pt x="255" y="131"/>
                  </a:lnTo>
                  <a:lnTo>
                    <a:pt x="241" y="136"/>
                  </a:lnTo>
                  <a:lnTo>
                    <a:pt x="228" y="141"/>
                  </a:lnTo>
                  <a:lnTo>
                    <a:pt x="214" y="147"/>
                  </a:lnTo>
                  <a:lnTo>
                    <a:pt x="201" y="152"/>
                  </a:lnTo>
                  <a:lnTo>
                    <a:pt x="188" y="157"/>
                  </a:lnTo>
                  <a:lnTo>
                    <a:pt x="174" y="163"/>
                  </a:lnTo>
                  <a:lnTo>
                    <a:pt x="160" y="168"/>
                  </a:lnTo>
                  <a:lnTo>
                    <a:pt x="148" y="173"/>
                  </a:lnTo>
                  <a:lnTo>
                    <a:pt x="134" y="179"/>
                  </a:lnTo>
                  <a:lnTo>
                    <a:pt x="120" y="185"/>
                  </a:lnTo>
                  <a:lnTo>
                    <a:pt x="107" y="190"/>
                  </a:lnTo>
                  <a:lnTo>
                    <a:pt x="93" y="195"/>
                  </a:lnTo>
                  <a:lnTo>
                    <a:pt x="81" y="201"/>
                  </a:lnTo>
                  <a:lnTo>
                    <a:pt x="67" y="206"/>
                  </a:lnTo>
                  <a:lnTo>
                    <a:pt x="53" y="211"/>
                  </a:lnTo>
                  <a:lnTo>
                    <a:pt x="40" y="217"/>
                  </a:lnTo>
                  <a:lnTo>
                    <a:pt x="36" y="203"/>
                  </a:lnTo>
                  <a:lnTo>
                    <a:pt x="30" y="188"/>
                  </a:lnTo>
                  <a:lnTo>
                    <a:pt x="25" y="174"/>
                  </a:lnTo>
                  <a:lnTo>
                    <a:pt x="21" y="159"/>
                  </a:lnTo>
                  <a:lnTo>
                    <a:pt x="15" y="144"/>
                  </a:lnTo>
                  <a:lnTo>
                    <a:pt x="11" y="131"/>
                  </a:lnTo>
                  <a:lnTo>
                    <a:pt x="5" y="116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2" name="Freeform 1382">
              <a:extLst>
                <a:ext uri="{FF2B5EF4-FFF2-40B4-BE49-F238E27FC236}">
                  <a16:creationId xmlns:a16="http://schemas.microsoft.com/office/drawing/2014/main" id="{D42AEAD5-F50A-44BF-9F51-3B6077ACD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102"/>
            </a:xfrm>
            <a:custGeom>
              <a:avLst/>
              <a:gdLst>
                <a:gd name="T0" fmla="*/ 0 w 272"/>
                <a:gd name="T1" fmla="*/ 102 h 204"/>
                <a:gd name="T2" fmla="*/ 17 w 272"/>
                <a:gd name="T3" fmla="*/ 95 h 204"/>
                <a:gd name="T4" fmla="*/ 34 w 272"/>
                <a:gd name="T5" fmla="*/ 89 h 204"/>
                <a:gd name="T6" fmla="*/ 51 w 272"/>
                <a:gd name="T7" fmla="*/ 82 h 204"/>
                <a:gd name="T8" fmla="*/ 68 w 272"/>
                <a:gd name="T9" fmla="*/ 77 h 204"/>
                <a:gd name="T10" fmla="*/ 84 w 272"/>
                <a:gd name="T11" fmla="*/ 70 h 204"/>
                <a:gd name="T12" fmla="*/ 102 w 272"/>
                <a:gd name="T13" fmla="*/ 64 h 204"/>
                <a:gd name="T14" fmla="*/ 118 w 272"/>
                <a:gd name="T15" fmla="*/ 57 h 204"/>
                <a:gd name="T16" fmla="*/ 135 w 272"/>
                <a:gd name="T17" fmla="*/ 50 h 204"/>
                <a:gd name="T18" fmla="*/ 152 w 272"/>
                <a:gd name="T19" fmla="*/ 44 h 204"/>
                <a:gd name="T20" fmla="*/ 168 w 272"/>
                <a:gd name="T21" fmla="*/ 37 h 204"/>
                <a:gd name="T22" fmla="*/ 186 w 272"/>
                <a:gd name="T23" fmla="*/ 32 h 204"/>
                <a:gd name="T24" fmla="*/ 203 w 272"/>
                <a:gd name="T25" fmla="*/ 25 h 204"/>
                <a:gd name="T26" fmla="*/ 219 w 272"/>
                <a:gd name="T27" fmla="*/ 19 h 204"/>
                <a:gd name="T28" fmla="*/ 236 w 272"/>
                <a:gd name="T29" fmla="*/ 12 h 204"/>
                <a:gd name="T30" fmla="*/ 252 w 272"/>
                <a:gd name="T31" fmla="*/ 6 h 204"/>
                <a:gd name="T32" fmla="*/ 270 w 272"/>
                <a:gd name="T33" fmla="*/ 0 h 204"/>
                <a:gd name="T34" fmla="*/ 272 w 272"/>
                <a:gd name="T35" fmla="*/ 27 h 204"/>
                <a:gd name="T36" fmla="*/ 272 w 272"/>
                <a:gd name="T37" fmla="*/ 56 h 204"/>
                <a:gd name="T38" fmla="*/ 267 w 272"/>
                <a:gd name="T39" fmla="*/ 86 h 204"/>
                <a:gd name="T40" fmla="*/ 256 w 272"/>
                <a:gd name="T41" fmla="*/ 114 h 204"/>
                <a:gd name="T42" fmla="*/ 242 w 272"/>
                <a:gd name="T43" fmla="*/ 120 h 204"/>
                <a:gd name="T44" fmla="*/ 228 w 272"/>
                <a:gd name="T45" fmla="*/ 126 h 204"/>
                <a:gd name="T46" fmla="*/ 214 w 272"/>
                <a:gd name="T47" fmla="*/ 132 h 204"/>
                <a:gd name="T48" fmla="*/ 201 w 272"/>
                <a:gd name="T49" fmla="*/ 136 h 204"/>
                <a:gd name="T50" fmla="*/ 187 w 272"/>
                <a:gd name="T51" fmla="*/ 142 h 204"/>
                <a:gd name="T52" fmla="*/ 173 w 272"/>
                <a:gd name="T53" fmla="*/ 148 h 204"/>
                <a:gd name="T54" fmla="*/ 159 w 272"/>
                <a:gd name="T55" fmla="*/ 154 h 204"/>
                <a:gd name="T56" fmla="*/ 145 w 272"/>
                <a:gd name="T57" fmla="*/ 159 h 204"/>
                <a:gd name="T58" fmla="*/ 131 w 272"/>
                <a:gd name="T59" fmla="*/ 165 h 204"/>
                <a:gd name="T60" fmla="*/ 118 w 272"/>
                <a:gd name="T61" fmla="*/ 171 h 204"/>
                <a:gd name="T62" fmla="*/ 104 w 272"/>
                <a:gd name="T63" fmla="*/ 177 h 204"/>
                <a:gd name="T64" fmla="*/ 90 w 272"/>
                <a:gd name="T65" fmla="*/ 181 h 204"/>
                <a:gd name="T66" fmla="*/ 76 w 272"/>
                <a:gd name="T67" fmla="*/ 187 h 204"/>
                <a:gd name="T68" fmla="*/ 62 w 272"/>
                <a:gd name="T69" fmla="*/ 193 h 204"/>
                <a:gd name="T70" fmla="*/ 49 w 272"/>
                <a:gd name="T71" fmla="*/ 198 h 204"/>
                <a:gd name="T72" fmla="*/ 35 w 272"/>
                <a:gd name="T73" fmla="*/ 204 h 204"/>
                <a:gd name="T74" fmla="*/ 30 w 272"/>
                <a:gd name="T75" fmla="*/ 191 h 204"/>
                <a:gd name="T76" fmla="*/ 27 w 272"/>
                <a:gd name="T77" fmla="*/ 179 h 204"/>
                <a:gd name="T78" fmla="*/ 22 w 272"/>
                <a:gd name="T79" fmla="*/ 165 h 204"/>
                <a:gd name="T80" fmla="*/ 17 w 272"/>
                <a:gd name="T81" fmla="*/ 152 h 204"/>
                <a:gd name="T82" fmla="*/ 13 w 272"/>
                <a:gd name="T83" fmla="*/ 140 h 204"/>
                <a:gd name="T84" fmla="*/ 9 w 272"/>
                <a:gd name="T85" fmla="*/ 127 h 204"/>
                <a:gd name="T86" fmla="*/ 5 w 272"/>
                <a:gd name="T87" fmla="*/ 114 h 204"/>
                <a:gd name="T88" fmla="*/ 0 w 272"/>
                <a:gd name="T89" fmla="*/ 102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72" h="204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27"/>
                  </a:lnTo>
                  <a:lnTo>
                    <a:pt x="272" y="56"/>
                  </a:lnTo>
                  <a:lnTo>
                    <a:pt x="267" y="86"/>
                  </a:lnTo>
                  <a:lnTo>
                    <a:pt x="256" y="114"/>
                  </a:lnTo>
                  <a:lnTo>
                    <a:pt x="242" y="120"/>
                  </a:lnTo>
                  <a:lnTo>
                    <a:pt x="228" y="126"/>
                  </a:lnTo>
                  <a:lnTo>
                    <a:pt x="214" y="132"/>
                  </a:lnTo>
                  <a:lnTo>
                    <a:pt x="201" y="136"/>
                  </a:lnTo>
                  <a:lnTo>
                    <a:pt x="187" y="142"/>
                  </a:lnTo>
                  <a:lnTo>
                    <a:pt x="173" y="148"/>
                  </a:lnTo>
                  <a:lnTo>
                    <a:pt x="159" y="154"/>
                  </a:lnTo>
                  <a:lnTo>
                    <a:pt x="145" y="159"/>
                  </a:lnTo>
                  <a:lnTo>
                    <a:pt x="131" y="165"/>
                  </a:lnTo>
                  <a:lnTo>
                    <a:pt x="118" y="171"/>
                  </a:lnTo>
                  <a:lnTo>
                    <a:pt x="104" y="177"/>
                  </a:lnTo>
                  <a:lnTo>
                    <a:pt x="90" y="181"/>
                  </a:lnTo>
                  <a:lnTo>
                    <a:pt x="76" y="187"/>
                  </a:lnTo>
                  <a:lnTo>
                    <a:pt x="62" y="193"/>
                  </a:lnTo>
                  <a:lnTo>
                    <a:pt x="49" y="198"/>
                  </a:lnTo>
                  <a:lnTo>
                    <a:pt x="35" y="204"/>
                  </a:lnTo>
                  <a:lnTo>
                    <a:pt x="30" y="191"/>
                  </a:lnTo>
                  <a:lnTo>
                    <a:pt x="27" y="179"/>
                  </a:lnTo>
                  <a:lnTo>
                    <a:pt x="22" y="165"/>
                  </a:lnTo>
                  <a:lnTo>
                    <a:pt x="17" y="152"/>
                  </a:lnTo>
                  <a:lnTo>
                    <a:pt x="13" y="140"/>
                  </a:lnTo>
                  <a:lnTo>
                    <a:pt x="9" y="127"/>
                  </a:lnTo>
                  <a:lnTo>
                    <a:pt x="5" y="11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3" name="Freeform 1383">
              <a:extLst>
                <a:ext uri="{FF2B5EF4-FFF2-40B4-BE49-F238E27FC236}">
                  <a16:creationId xmlns:a16="http://schemas.microsoft.com/office/drawing/2014/main" id="{81B84DCF-BEC7-45A1-AA0A-6A8FD939A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94"/>
            </a:xfrm>
            <a:custGeom>
              <a:avLst/>
              <a:gdLst>
                <a:gd name="T0" fmla="*/ 0 w 272"/>
                <a:gd name="T1" fmla="*/ 102 h 190"/>
                <a:gd name="T2" fmla="*/ 17 w 272"/>
                <a:gd name="T3" fmla="*/ 95 h 190"/>
                <a:gd name="T4" fmla="*/ 34 w 272"/>
                <a:gd name="T5" fmla="*/ 89 h 190"/>
                <a:gd name="T6" fmla="*/ 51 w 272"/>
                <a:gd name="T7" fmla="*/ 82 h 190"/>
                <a:gd name="T8" fmla="*/ 68 w 272"/>
                <a:gd name="T9" fmla="*/ 77 h 190"/>
                <a:gd name="T10" fmla="*/ 84 w 272"/>
                <a:gd name="T11" fmla="*/ 70 h 190"/>
                <a:gd name="T12" fmla="*/ 102 w 272"/>
                <a:gd name="T13" fmla="*/ 64 h 190"/>
                <a:gd name="T14" fmla="*/ 118 w 272"/>
                <a:gd name="T15" fmla="*/ 57 h 190"/>
                <a:gd name="T16" fmla="*/ 135 w 272"/>
                <a:gd name="T17" fmla="*/ 50 h 190"/>
                <a:gd name="T18" fmla="*/ 152 w 272"/>
                <a:gd name="T19" fmla="*/ 44 h 190"/>
                <a:gd name="T20" fmla="*/ 168 w 272"/>
                <a:gd name="T21" fmla="*/ 37 h 190"/>
                <a:gd name="T22" fmla="*/ 186 w 272"/>
                <a:gd name="T23" fmla="*/ 32 h 190"/>
                <a:gd name="T24" fmla="*/ 203 w 272"/>
                <a:gd name="T25" fmla="*/ 25 h 190"/>
                <a:gd name="T26" fmla="*/ 219 w 272"/>
                <a:gd name="T27" fmla="*/ 19 h 190"/>
                <a:gd name="T28" fmla="*/ 236 w 272"/>
                <a:gd name="T29" fmla="*/ 12 h 190"/>
                <a:gd name="T30" fmla="*/ 252 w 272"/>
                <a:gd name="T31" fmla="*/ 6 h 190"/>
                <a:gd name="T32" fmla="*/ 270 w 272"/>
                <a:gd name="T33" fmla="*/ 0 h 190"/>
                <a:gd name="T34" fmla="*/ 272 w 272"/>
                <a:gd name="T35" fmla="*/ 24 h 190"/>
                <a:gd name="T36" fmla="*/ 272 w 272"/>
                <a:gd name="T37" fmla="*/ 49 h 190"/>
                <a:gd name="T38" fmla="*/ 267 w 272"/>
                <a:gd name="T39" fmla="*/ 74 h 190"/>
                <a:gd name="T40" fmla="*/ 258 w 272"/>
                <a:gd name="T41" fmla="*/ 100 h 190"/>
                <a:gd name="T42" fmla="*/ 244 w 272"/>
                <a:gd name="T43" fmla="*/ 105 h 190"/>
                <a:gd name="T44" fmla="*/ 231 w 272"/>
                <a:gd name="T45" fmla="*/ 111 h 190"/>
                <a:gd name="T46" fmla="*/ 216 w 272"/>
                <a:gd name="T47" fmla="*/ 117 h 190"/>
                <a:gd name="T48" fmla="*/ 202 w 272"/>
                <a:gd name="T49" fmla="*/ 123 h 190"/>
                <a:gd name="T50" fmla="*/ 188 w 272"/>
                <a:gd name="T51" fmla="*/ 128 h 190"/>
                <a:gd name="T52" fmla="*/ 173 w 272"/>
                <a:gd name="T53" fmla="*/ 134 h 190"/>
                <a:gd name="T54" fmla="*/ 159 w 272"/>
                <a:gd name="T55" fmla="*/ 140 h 190"/>
                <a:gd name="T56" fmla="*/ 144 w 272"/>
                <a:gd name="T57" fmla="*/ 144 h 190"/>
                <a:gd name="T58" fmla="*/ 130 w 272"/>
                <a:gd name="T59" fmla="*/ 150 h 190"/>
                <a:gd name="T60" fmla="*/ 117 w 272"/>
                <a:gd name="T61" fmla="*/ 156 h 190"/>
                <a:gd name="T62" fmla="*/ 102 w 272"/>
                <a:gd name="T63" fmla="*/ 162 h 190"/>
                <a:gd name="T64" fmla="*/ 88 w 272"/>
                <a:gd name="T65" fmla="*/ 167 h 190"/>
                <a:gd name="T66" fmla="*/ 73 w 272"/>
                <a:gd name="T67" fmla="*/ 173 h 190"/>
                <a:gd name="T68" fmla="*/ 59 w 272"/>
                <a:gd name="T69" fmla="*/ 179 h 190"/>
                <a:gd name="T70" fmla="*/ 44 w 272"/>
                <a:gd name="T71" fmla="*/ 185 h 190"/>
                <a:gd name="T72" fmla="*/ 30 w 272"/>
                <a:gd name="T73" fmla="*/ 190 h 190"/>
                <a:gd name="T74" fmla="*/ 22 w 272"/>
                <a:gd name="T75" fmla="*/ 168 h 190"/>
                <a:gd name="T76" fmla="*/ 15 w 272"/>
                <a:gd name="T77" fmla="*/ 146 h 190"/>
                <a:gd name="T78" fmla="*/ 8 w 272"/>
                <a:gd name="T79" fmla="*/ 124 h 190"/>
                <a:gd name="T80" fmla="*/ 0 w 272"/>
                <a:gd name="T81" fmla="*/ 102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90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4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2"/>
                  </a:lnTo>
                  <a:lnTo>
                    <a:pt x="203" y="25"/>
                  </a:lnTo>
                  <a:lnTo>
                    <a:pt x="219" y="19"/>
                  </a:lnTo>
                  <a:lnTo>
                    <a:pt x="236" y="12"/>
                  </a:lnTo>
                  <a:lnTo>
                    <a:pt x="252" y="6"/>
                  </a:lnTo>
                  <a:lnTo>
                    <a:pt x="270" y="0"/>
                  </a:lnTo>
                  <a:lnTo>
                    <a:pt x="272" y="24"/>
                  </a:lnTo>
                  <a:lnTo>
                    <a:pt x="272" y="49"/>
                  </a:lnTo>
                  <a:lnTo>
                    <a:pt x="267" y="74"/>
                  </a:lnTo>
                  <a:lnTo>
                    <a:pt x="258" y="100"/>
                  </a:lnTo>
                  <a:lnTo>
                    <a:pt x="244" y="105"/>
                  </a:lnTo>
                  <a:lnTo>
                    <a:pt x="231" y="111"/>
                  </a:lnTo>
                  <a:lnTo>
                    <a:pt x="216" y="117"/>
                  </a:lnTo>
                  <a:lnTo>
                    <a:pt x="202" y="123"/>
                  </a:lnTo>
                  <a:lnTo>
                    <a:pt x="188" y="128"/>
                  </a:lnTo>
                  <a:lnTo>
                    <a:pt x="173" y="134"/>
                  </a:lnTo>
                  <a:lnTo>
                    <a:pt x="159" y="140"/>
                  </a:lnTo>
                  <a:lnTo>
                    <a:pt x="144" y="144"/>
                  </a:lnTo>
                  <a:lnTo>
                    <a:pt x="130" y="150"/>
                  </a:lnTo>
                  <a:lnTo>
                    <a:pt x="117" y="156"/>
                  </a:lnTo>
                  <a:lnTo>
                    <a:pt x="102" y="162"/>
                  </a:lnTo>
                  <a:lnTo>
                    <a:pt x="88" y="167"/>
                  </a:lnTo>
                  <a:lnTo>
                    <a:pt x="73" y="173"/>
                  </a:lnTo>
                  <a:lnTo>
                    <a:pt x="59" y="179"/>
                  </a:lnTo>
                  <a:lnTo>
                    <a:pt x="44" y="185"/>
                  </a:lnTo>
                  <a:lnTo>
                    <a:pt x="30" y="190"/>
                  </a:lnTo>
                  <a:lnTo>
                    <a:pt x="22" y="168"/>
                  </a:lnTo>
                  <a:lnTo>
                    <a:pt x="15" y="146"/>
                  </a:lnTo>
                  <a:lnTo>
                    <a:pt x="8" y="124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4" name="Freeform 1384">
              <a:extLst>
                <a:ext uri="{FF2B5EF4-FFF2-40B4-BE49-F238E27FC236}">
                  <a16:creationId xmlns:a16="http://schemas.microsoft.com/office/drawing/2014/main" id="{235AE658-7D74-4BE5-8266-0A3D19410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7" y="2628"/>
              <a:ext cx="134" cy="88"/>
            </a:xfrm>
            <a:custGeom>
              <a:avLst/>
              <a:gdLst>
                <a:gd name="T0" fmla="*/ 0 w 272"/>
                <a:gd name="T1" fmla="*/ 102 h 178"/>
                <a:gd name="T2" fmla="*/ 17 w 272"/>
                <a:gd name="T3" fmla="*/ 95 h 178"/>
                <a:gd name="T4" fmla="*/ 34 w 272"/>
                <a:gd name="T5" fmla="*/ 89 h 178"/>
                <a:gd name="T6" fmla="*/ 51 w 272"/>
                <a:gd name="T7" fmla="*/ 82 h 178"/>
                <a:gd name="T8" fmla="*/ 68 w 272"/>
                <a:gd name="T9" fmla="*/ 77 h 178"/>
                <a:gd name="T10" fmla="*/ 84 w 272"/>
                <a:gd name="T11" fmla="*/ 70 h 178"/>
                <a:gd name="T12" fmla="*/ 102 w 272"/>
                <a:gd name="T13" fmla="*/ 63 h 178"/>
                <a:gd name="T14" fmla="*/ 118 w 272"/>
                <a:gd name="T15" fmla="*/ 57 h 178"/>
                <a:gd name="T16" fmla="*/ 135 w 272"/>
                <a:gd name="T17" fmla="*/ 50 h 178"/>
                <a:gd name="T18" fmla="*/ 152 w 272"/>
                <a:gd name="T19" fmla="*/ 44 h 178"/>
                <a:gd name="T20" fmla="*/ 168 w 272"/>
                <a:gd name="T21" fmla="*/ 37 h 178"/>
                <a:gd name="T22" fmla="*/ 186 w 272"/>
                <a:gd name="T23" fmla="*/ 31 h 178"/>
                <a:gd name="T24" fmla="*/ 203 w 272"/>
                <a:gd name="T25" fmla="*/ 25 h 178"/>
                <a:gd name="T26" fmla="*/ 219 w 272"/>
                <a:gd name="T27" fmla="*/ 18 h 178"/>
                <a:gd name="T28" fmla="*/ 236 w 272"/>
                <a:gd name="T29" fmla="*/ 12 h 178"/>
                <a:gd name="T30" fmla="*/ 252 w 272"/>
                <a:gd name="T31" fmla="*/ 5 h 178"/>
                <a:gd name="T32" fmla="*/ 270 w 272"/>
                <a:gd name="T33" fmla="*/ 0 h 178"/>
                <a:gd name="T34" fmla="*/ 272 w 272"/>
                <a:gd name="T35" fmla="*/ 19 h 178"/>
                <a:gd name="T36" fmla="*/ 272 w 272"/>
                <a:gd name="T37" fmla="*/ 41 h 178"/>
                <a:gd name="T38" fmla="*/ 269 w 272"/>
                <a:gd name="T39" fmla="*/ 63 h 178"/>
                <a:gd name="T40" fmla="*/ 261 w 272"/>
                <a:gd name="T41" fmla="*/ 83 h 178"/>
                <a:gd name="T42" fmla="*/ 246 w 272"/>
                <a:gd name="T43" fmla="*/ 89 h 178"/>
                <a:gd name="T44" fmla="*/ 232 w 272"/>
                <a:gd name="T45" fmla="*/ 95 h 178"/>
                <a:gd name="T46" fmla="*/ 217 w 272"/>
                <a:gd name="T47" fmla="*/ 101 h 178"/>
                <a:gd name="T48" fmla="*/ 202 w 272"/>
                <a:gd name="T49" fmla="*/ 106 h 178"/>
                <a:gd name="T50" fmla="*/ 188 w 272"/>
                <a:gd name="T51" fmla="*/ 113 h 178"/>
                <a:gd name="T52" fmla="*/ 173 w 272"/>
                <a:gd name="T53" fmla="*/ 119 h 178"/>
                <a:gd name="T54" fmla="*/ 158 w 272"/>
                <a:gd name="T55" fmla="*/ 125 h 178"/>
                <a:gd name="T56" fmla="*/ 143 w 272"/>
                <a:gd name="T57" fmla="*/ 131 h 178"/>
                <a:gd name="T58" fmla="*/ 129 w 272"/>
                <a:gd name="T59" fmla="*/ 136 h 178"/>
                <a:gd name="T60" fmla="*/ 114 w 272"/>
                <a:gd name="T61" fmla="*/ 142 h 178"/>
                <a:gd name="T62" fmla="*/ 99 w 272"/>
                <a:gd name="T63" fmla="*/ 148 h 178"/>
                <a:gd name="T64" fmla="*/ 84 w 272"/>
                <a:gd name="T65" fmla="*/ 155 h 178"/>
                <a:gd name="T66" fmla="*/ 69 w 272"/>
                <a:gd name="T67" fmla="*/ 160 h 178"/>
                <a:gd name="T68" fmla="*/ 55 w 272"/>
                <a:gd name="T69" fmla="*/ 166 h 178"/>
                <a:gd name="T70" fmla="*/ 40 w 272"/>
                <a:gd name="T71" fmla="*/ 172 h 178"/>
                <a:gd name="T72" fmla="*/ 25 w 272"/>
                <a:gd name="T73" fmla="*/ 178 h 178"/>
                <a:gd name="T74" fmla="*/ 20 w 272"/>
                <a:gd name="T75" fmla="*/ 158 h 178"/>
                <a:gd name="T76" fmla="*/ 13 w 272"/>
                <a:gd name="T77" fmla="*/ 140 h 178"/>
                <a:gd name="T78" fmla="*/ 6 w 272"/>
                <a:gd name="T79" fmla="*/ 120 h 178"/>
                <a:gd name="T80" fmla="*/ 0 w 272"/>
                <a:gd name="T81" fmla="*/ 10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78">
                  <a:moveTo>
                    <a:pt x="0" y="102"/>
                  </a:moveTo>
                  <a:lnTo>
                    <a:pt x="17" y="95"/>
                  </a:lnTo>
                  <a:lnTo>
                    <a:pt x="34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4" y="70"/>
                  </a:lnTo>
                  <a:lnTo>
                    <a:pt x="102" y="63"/>
                  </a:lnTo>
                  <a:lnTo>
                    <a:pt x="118" y="57"/>
                  </a:lnTo>
                  <a:lnTo>
                    <a:pt x="135" y="50"/>
                  </a:lnTo>
                  <a:lnTo>
                    <a:pt x="152" y="44"/>
                  </a:lnTo>
                  <a:lnTo>
                    <a:pt x="168" y="37"/>
                  </a:lnTo>
                  <a:lnTo>
                    <a:pt x="186" y="31"/>
                  </a:lnTo>
                  <a:lnTo>
                    <a:pt x="203" y="25"/>
                  </a:lnTo>
                  <a:lnTo>
                    <a:pt x="219" y="18"/>
                  </a:lnTo>
                  <a:lnTo>
                    <a:pt x="236" y="12"/>
                  </a:lnTo>
                  <a:lnTo>
                    <a:pt x="252" y="5"/>
                  </a:lnTo>
                  <a:lnTo>
                    <a:pt x="270" y="0"/>
                  </a:lnTo>
                  <a:lnTo>
                    <a:pt x="272" y="19"/>
                  </a:lnTo>
                  <a:lnTo>
                    <a:pt x="272" y="41"/>
                  </a:lnTo>
                  <a:lnTo>
                    <a:pt x="269" y="63"/>
                  </a:lnTo>
                  <a:lnTo>
                    <a:pt x="261" y="83"/>
                  </a:lnTo>
                  <a:lnTo>
                    <a:pt x="246" y="89"/>
                  </a:lnTo>
                  <a:lnTo>
                    <a:pt x="232" y="95"/>
                  </a:lnTo>
                  <a:lnTo>
                    <a:pt x="217" y="101"/>
                  </a:lnTo>
                  <a:lnTo>
                    <a:pt x="202" y="106"/>
                  </a:lnTo>
                  <a:lnTo>
                    <a:pt x="188" y="113"/>
                  </a:lnTo>
                  <a:lnTo>
                    <a:pt x="173" y="119"/>
                  </a:lnTo>
                  <a:lnTo>
                    <a:pt x="158" y="125"/>
                  </a:lnTo>
                  <a:lnTo>
                    <a:pt x="143" y="131"/>
                  </a:lnTo>
                  <a:lnTo>
                    <a:pt x="129" y="136"/>
                  </a:lnTo>
                  <a:lnTo>
                    <a:pt x="114" y="142"/>
                  </a:lnTo>
                  <a:lnTo>
                    <a:pt x="99" y="148"/>
                  </a:lnTo>
                  <a:lnTo>
                    <a:pt x="84" y="155"/>
                  </a:lnTo>
                  <a:lnTo>
                    <a:pt x="69" y="160"/>
                  </a:lnTo>
                  <a:lnTo>
                    <a:pt x="55" y="166"/>
                  </a:lnTo>
                  <a:lnTo>
                    <a:pt x="40" y="172"/>
                  </a:lnTo>
                  <a:lnTo>
                    <a:pt x="25" y="178"/>
                  </a:lnTo>
                  <a:lnTo>
                    <a:pt x="20" y="158"/>
                  </a:lnTo>
                  <a:lnTo>
                    <a:pt x="13" y="140"/>
                  </a:lnTo>
                  <a:lnTo>
                    <a:pt x="6" y="12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5" name="Freeform 1385">
              <a:extLst>
                <a:ext uri="{FF2B5EF4-FFF2-40B4-BE49-F238E27FC236}">
                  <a16:creationId xmlns:a16="http://schemas.microsoft.com/office/drawing/2014/main" id="{BB865793-670C-48E4-B3DF-AE4BC805D8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8"/>
              <a:ext cx="137" cy="82"/>
            </a:xfrm>
            <a:custGeom>
              <a:avLst/>
              <a:gdLst>
                <a:gd name="T0" fmla="*/ 0 w 272"/>
                <a:gd name="T1" fmla="*/ 102 h 164"/>
                <a:gd name="T2" fmla="*/ 17 w 272"/>
                <a:gd name="T3" fmla="*/ 95 h 164"/>
                <a:gd name="T4" fmla="*/ 35 w 272"/>
                <a:gd name="T5" fmla="*/ 89 h 164"/>
                <a:gd name="T6" fmla="*/ 51 w 272"/>
                <a:gd name="T7" fmla="*/ 82 h 164"/>
                <a:gd name="T8" fmla="*/ 68 w 272"/>
                <a:gd name="T9" fmla="*/ 77 h 164"/>
                <a:gd name="T10" fmla="*/ 85 w 272"/>
                <a:gd name="T11" fmla="*/ 70 h 164"/>
                <a:gd name="T12" fmla="*/ 103 w 272"/>
                <a:gd name="T13" fmla="*/ 63 h 164"/>
                <a:gd name="T14" fmla="*/ 119 w 272"/>
                <a:gd name="T15" fmla="*/ 57 h 164"/>
                <a:gd name="T16" fmla="*/ 136 w 272"/>
                <a:gd name="T17" fmla="*/ 50 h 164"/>
                <a:gd name="T18" fmla="*/ 153 w 272"/>
                <a:gd name="T19" fmla="*/ 44 h 164"/>
                <a:gd name="T20" fmla="*/ 169 w 272"/>
                <a:gd name="T21" fmla="*/ 37 h 164"/>
                <a:gd name="T22" fmla="*/ 187 w 272"/>
                <a:gd name="T23" fmla="*/ 31 h 164"/>
                <a:gd name="T24" fmla="*/ 203 w 272"/>
                <a:gd name="T25" fmla="*/ 25 h 164"/>
                <a:gd name="T26" fmla="*/ 220 w 272"/>
                <a:gd name="T27" fmla="*/ 18 h 164"/>
                <a:gd name="T28" fmla="*/ 237 w 272"/>
                <a:gd name="T29" fmla="*/ 12 h 164"/>
                <a:gd name="T30" fmla="*/ 253 w 272"/>
                <a:gd name="T31" fmla="*/ 5 h 164"/>
                <a:gd name="T32" fmla="*/ 271 w 272"/>
                <a:gd name="T33" fmla="*/ 0 h 164"/>
                <a:gd name="T34" fmla="*/ 272 w 272"/>
                <a:gd name="T35" fmla="*/ 16 h 164"/>
                <a:gd name="T36" fmla="*/ 272 w 272"/>
                <a:gd name="T37" fmla="*/ 34 h 164"/>
                <a:gd name="T38" fmla="*/ 270 w 272"/>
                <a:gd name="T39" fmla="*/ 51 h 164"/>
                <a:gd name="T40" fmla="*/ 264 w 272"/>
                <a:gd name="T41" fmla="*/ 68 h 164"/>
                <a:gd name="T42" fmla="*/ 249 w 272"/>
                <a:gd name="T43" fmla="*/ 74 h 164"/>
                <a:gd name="T44" fmla="*/ 234 w 272"/>
                <a:gd name="T45" fmla="*/ 80 h 164"/>
                <a:gd name="T46" fmla="*/ 219 w 272"/>
                <a:gd name="T47" fmla="*/ 87 h 164"/>
                <a:gd name="T48" fmla="*/ 204 w 272"/>
                <a:gd name="T49" fmla="*/ 93 h 164"/>
                <a:gd name="T50" fmla="*/ 189 w 272"/>
                <a:gd name="T51" fmla="*/ 98 h 164"/>
                <a:gd name="T52" fmla="*/ 174 w 272"/>
                <a:gd name="T53" fmla="*/ 104 h 164"/>
                <a:gd name="T54" fmla="*/ 159 w 272"/>
                <a:gd name="T55" fmla="*/ 110 h 164"/>
                <a:gd name="T56" fmla="*/ 143 w 272"/>
                <a:gd name="T57" fmla="*/ 116 h 164"/>
                <a:gd name="T58" fmla="*/ 128 w 272"/>
                <a:gd name="T59" fmla="*/ 123 h 164"/>
                <a:gd name="T60" fmla="*/ 113 w 272"/>
                <a:gd name="T61" fmla="*/ 128 h 164"/>
                <a:gd name="T62" fmla="*/ 98 w 272"/>
                <a:gd name="T63" fmla="*/ 134 h 164"/>
                <a:gd name="T64" fmla="*/ 83 w 272"/>
                <a:gd name="T65" fmla="*/ 140 h 164"/>
                <a:gd name="T66" fmla="*/ 67 w 272"/>
                <a:gd name="T67" fmla="*/ 146 h 164"/>
                <a:gd name="T68" fmla="*/ 52 w 272"/>
                <a:gd name="T69" fmla="*/ 152 h 164"/>
                <a:gd name="T70" fmla="*/ 37 w 272"/>
                <a:gd name="T71" fmla="*/ 158 h 164"/>
                <a:gd name="T72" fmla="*/ 22 w 272"/>
                <a:gd name="T73" fmla="*/ 164 h 164"/>
                <a:gd name="T74" fmla="*/ 16 w 272"/>
                <a:gd name="T75" fmla="*/ 148 h 164"/>
                <a:gd name="T76" fmla="*/ 12 w 272"/>
                <a:gd name="T77" fmla="*/ 133 h 164"/>
                <a:gd name="T78" fmla="*/ 6 w 272"/>
                <a:gd name="T79" fmla="*/ 117 h 164"/>
                <a:gd name="T80" fmla="*/ 0 w 272"/>
                <a:gd name="T81" fmla="*/ 102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64">
                  <a:moveTo>
                    <a:pt x="0" y="102"/>
                  </a:moveTo>
                  <a:lnTo>
                    <a:pt x="17" y="95"/>
                  </a:lnTo>
                  <a:lnTo>
                    <a:pt x="35" y="89"/>
                  </a:lnTo>
                  <a:lnTo>
                    <a:pt x="51" y="82"/>
                  </a:lnTo>
                  <a:lnTo>
                    <a:pt x="68" y="77"/>
                  </a:lnTo>
                  <a:lnTo>
                    <a:pt x="85" y="70"/>
                  </a:lnTo>
                  <a:lnTo>
                    <a:pt x="103" y="63"/>
                  </a:lnTo>
                  <a:lnTo>
                    <a:pt x="119" y="57"/>
                  </a:lnTo>
                  <a:lnTo>
                    <a:pt x="136" y="50"/>
                  </a:lnTo>
                  <a:lnTo>
                    <a:pt x="153" y="44"/>
                  </a:lnTo>
                  <a:lnTo>
                    <a:pt x="169" y="37"/>
                  </a:lnTo>
                  <a:lnTo>
                    <a:pt x="187" y="31"/>
                  </a:lnTo>
                  <a:lnTo>
                    <a:pt x="203" y="25"/>
                  </a:lnTo>
                  <a:lnTo>
                    <a:pt x="220" y="18"/>
                  </a:lnTo>
                  <a:lnTo>
                    <a:pt x="237" y="12"/>
                  </a:lnTo>
                  <a:lnTo>
                    <a:pt x="253" y="5"/>
                  </a:lnTo>
                  <a:lnTo>
                    <a:pt x="271" y="0"/>
                  </a:lnTo>
                  <a:lnTo>
                    <a:pt x="272" y="16"/>
                  </a:lnTo>
                  <a:lnTo>
                    <a:pt x="272" y="34"/>
                  </a:lnTo>
                  <a:lnTo>
                    <a:pt x="270" y="51"/>
                  </a:lnTo>
                  <a:lnTo>
                    <a:pt x="264" y="68"/>
                  </a:lnTo>
                  <a:lnTo>
                    <a:pt x="249" y="74"/>
                  </a:lnTo>
                  <a:lnTo>
                    <a:pt x="234" y="80"/>
                  </a:lnTo>
                  <a:lnTo>
                    <a:pt x="219" y="87"/>
                  </a:lnTo>
                  <a:lnTo>
                    <a:pt x="204" y="93"/>
                  </a:lnTo>
                  <a:lnTo>
                    <a:pt x="189" y="98"/>
                  </a:lnTo>
                  <a:lnTo>
                    <a:pt x="174" y="104"/>
                  </a:lnTo>
                  <a:lnTo>
                    <a:pt x="159" y="110"/>
                  </a:lnTo>
                  <a:lnTo>
                    <a:pt x="143" y="116"/>
                  </a:lnTo>
                  <a:lnTo>
                    <a:pt x="128" y="123"/>
                  </a:lnTo>
                  <a:lnTo>
                    <a:pt x="113" y="128"/>
                  </a:lnTo>
                  <a:lnTo>
                    <a:pt x="98" y="134"/>
                  </a:lnTo>
                  <a:lnTo>
                    <a:pt x="83" y="140"/>
                  </a:lnTo>
                  <a:lnTo>
                    <a:pt x="67" y="146"/>
                  </a:lnTo>
                  <a:lnTo>
                    <a:pt x="52" y="152"/>
                  </a:lnTo>
                  <a:lnTo>
                    <a:pt x="37" y="158"/>
                  </a:lnTo>
                  <a:lnTo>
                    <a:pt x="22" y="164"/>
                  </a:lnTo>
                  <a:lnTo>
                    <a:pt x="16" y="148"/>
                  </a:lnTo>
                  <a:lnTo>
                    <a:pt x="12" y="133"/>
                  </a:lnTo>
                  <a:lnTo>
                    <a:pt x="6" y="117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6" name="Freeform 1386">
              <a:extLst>
                <a:ext uri="{FF2B5EF4-FFF2-40B4-BE49-F238E27FC236}">
                  <a16:creationId xmlns:a16="http://schemas.microsoft.com/office/drawing/2014/main" id="{26681A1D-F269-4C94-BA93-34A205404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76"/>
            </a:xfrm>
            <a:custGeom>
              <a:avLst/>
              <a:gdLst>
                <a:gd name="T0" fmla="*/ 0 w 272"/>
                <a:gd name="T1" fmla="*/ 104 h 152"/>
                <a:gd name="T2" fmla="*/ 17 w 272"/>
                <a:gd name="T3" fmla="*/ 97 h 152"/>
                <a:gd name="T4" fmla="*/ 35 w 272"/>
                <a:gd name="T5" fmla="*/ 91 h 152"/>
                <a:gd name="T6" fmla="*/ 51 w 272"/>
                <a:gd name="T7" fmla="*/ 84 h 152"/>
                <a:gd name="T8" fmla="*/ 68 w 272"/>
                <a:gd name="T9" fmla="*/ 77 h 152"/>
                <a:gd name="T10" fmla="*/ 85 w 272"/>
                <a:gd name="T11" fmla="*/ 72 h 152"/>
                <a:gd name="T12" fmla="*/ 103 w 272"/>
                <a:gd name="T13" fmla="*/ 65 h 152"/>
                <a:gd name="T14" fmla="*/ 119 w 272"/>
                <a:gd name="T15" fmla="*/ 59 h 152"/>
                <a:gd name="T16" fmla="*/ 136 w 272"/>
                <a:gd name="T17" fmla="*/ 52 h 152"/>
                <a:gd name="T18" fmla="*/ 153 w 272"/>
                <a:gd name="T19" fmla="*/ 45 h 152"/>
                <a:gd name="T20" fmla="*/ 169 w 272"/>
                <a:gd name="T21" fmla="*/ 39 h 152"/>
                <a:gd name="T22" fmla="*/ 187 w 272"/>
                <a:gd name="T23" fmla="*/ 33 h 152"/>
                <a:gd name="T24" fmla="*/ 203 w 272"/>
                <a:gd name="T25" fmla="*/ 26 h 152"/>
                <a:gd name="T26" fmla="*/ 220 w 272"/>
                <a:gd name="T27" fmla="*/ 20 h 152"/>
                <a:gd name="T28" fmla="*/ 237 w 272"/>
                <a:gd name="T29" fmla="*/ 13 h 152"/>
                <a:gd name="T30" fmla="*/ 253 w 272"/>
                <a:gd name="T31" fmla="*/ 7 h 152"/>
                <a:gd name="T32" fmla="*/ 271 w 272"/>
                <a:gd name="T33" fmla="*/ 0 h 152"/>
                <a:gd name="T34" fmla="*/ 272 w 272"/>
                <a:gd name="T35" fmla="*/ 14 h 152"/>
                <a:gd name="T36" fmla="*/ 272 w 272"/>
                <a:gd name="T37" fmla="*/ 28 h 152"/>
                <a:gd name="T38" fmla="*/ 270 w 272"/>
                <a:gd name="T39" fmla="*/ 42 h 152"/>
                <a:gd name="T40" fmla="*/ 266 w 272"/>
                <a:gd name="T41" fmla="*/ 56 h 152"/>
                <a:gd name="T42" fmla="*/ 251 w 272"/>
                <a:gd name="T43" fmla="*/ 61 h 152"/>
                <a:gd name="T44" fmla="*/ 235 w 272"/>
                <a:gd name="T45" fmla="*/ 67 h 152"/>
                <a:gd name="T46" fmla="*/ 220 w 272"/>
                <a:gd name="T47" fmla="*/ 74 h 152"/>
                <a:gd name="T48" fmla="*/ 204 w 272"/>
                <a:gd name="T49" fmla="*/ 80 h 152"/>
                <a:gd name="T50" fmla="*/ 189 w 272"/>
                <a:gd name="T51" fmla="*/ 85 h 152"/>
                <a:gd name="T52" fmla="*/ 173 w 272"/>
                <a:gd name="T53" fmla="*/ 91 h 152"/>
                <a:gd name="T54" fmla="*/ 158 w 272"/>
                <a:gd name="T55" fmla="*/ 98 h 152"/>
                <a:gd name="T56" fmla="*/ 142 w 272"/>
                <a:gd name="T57" fmla="*/ 104 h 152"/>
                <a:gd name="T58" fmla="*/ 127 w 272"/>
                <a:gd name="T59" fmla="*/ 110 h 152"/>
                <a:gd name="T60" fmla="*/ 111 w 272"/>
                <a:gd name="T61" fmla="*/ 115 h 152"/>
                <a:gd name="T62" fmla="*/ 96 w 272"/>
                <a:gd name="T63" fmla="*/ 122 h 152"/>
                <a:gd name="T64" fmla="*/ 79 w 272"/>
                <a:gd name="T65" fmla="*/ 128 h 152"/>
                <a:gd name="T66" fmla="*/ 65 w 272"/>
                <a:gd name="T67" fmla="*/ 134 h 152"/>
                <a:gd name="T68" fmla="*/ 48 w 272"/>
                <a:gd name="T69" fmla="*/ 139 h 152"/>
                <a:gd name="T70" fmla="*/ 33 w 272"/>
                <a:gd name="T71" fmla="*/ 146 h 152"/>
                <a:gd name="T72" fmla="*/ 17 w 272"/>
                <a:gd name="T73" fmla="*/ 152 h 152"/>
                <a:gd name="T74" fmla="*/ 13 w 272"/>
                <a:gd name="T75" fmla="*/ 139 h 152"/>
                <a:gd name="T76" fmla="*/ 9 w 272"/>
                <a:gd name="T77" fmla="*/ 128 h 152"/>
                <a:gd name="T78" fmla="*/ 5 w 272"/>
                <a:gd name="T79" fmla="*/ 115 h 152"/>
                <a:gd name="T80" fmla="*/ 0 w 272"/>
                <a:gd name="T81" fmla="*/ 10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52">
                  <a:moveTo>
                    <a:pt x="0" y="104"/>
                  </a:moveTo>
                  <a:lnTo>
                    <a:pt x="17" y="97"/>
                  </a:lnTo>
                  <a:lnTo>
                    <a:pt x="35" y="91"/>
                  </a:lnTo>
                  <a:lnTo>
                    <a:pt x="51" y="84"/>
                  </a:lnTo>
                  <a:lnTo>
                    <a:pt x="68" y="77"/>
                  </a:lnTo>
                  <a:lnTo>
                    <a:pt x="85" y="72"/>
                  </a:lnTo>
                  <a:lnTo>
                    <a:pt x="103" y="65"/>
                  </a:lnTo>
                  <a:lnTo>
                    <a:pt x="119" y="59"/>
                  </a:lnTo>
                  <a:lnTo>
                    <a:pt x="136" y="52"/>
                  </a:lnTo>
                  <a:lnTo>
                    <a:pt x="153" y="45"/>
                  </a:lnTo>
                  <a:lnTo>
                    <a:pt x="169" y="39"/>
                  </a:lnTo>
                  <a:lnTo>
                    <a:pt x="187" y="33"/>
                  </a:lnTo>
                  <a:lnTo>
                    <a:pt x="203" y="26"/>
                  </a:lnTo>
                  <a:lnTo>
                    <a:pt x="220" y="20"/>
                  </a:lnTo>
                  <a:lnTo>
                    <a:pt x="237" y="13"/>
                  </a:lnTo>
                  <a:lnTo>
                    <a:pt x="253" y="7"/>
                  </a:lnTo>
                  <a:lnTo>
                    <a:pt x="271" y="0"/>
                  </a:lnTo>
                  <a:lnTo>
                    <a:pt x="272" y="14"/>
                  </a:lnTo>
                  <a:lnTo>
                    <a:pt x="272" y="28"/>
                  </a:lnTo>
                  <a:lnTo>
                    <a:pt x="270" y="42"/>
                  </a:lnTo>
                  <a:lnTo>
                    <a:pt x="266" y="56"/>
                  </a:lnTo>
                  <a:lnTo>
                    <a:pt x="251" y="61"/>
                  </a:lnTo>
                  <a:lnTo>
                    <a:pt x="235" y="67"/>
                  </a:lnTo>
                  <a:lnTo>
                    <a:pt x="220" y="74"/>
                  </a:lnTo>
                  <a:lnTo>
                    <a:pt x="204" y="80"/>
                  </a:lnTo>
                  <a:lnTo>
                    <a:pt x="189" y="85"/>
                  </a:lnTo>
                  <a:lnTo>
                    <a:pt x="173" y="91"/>
                  </a:lnTo>
                  <a:lnTo>
                    <a:pt x="158" y="98"/>
                  </a:lnTo>
                  <a:lnTo>
                    <a:pt x="142" y="104"/>
                  </a:lnTo>
                  <a:lnTo>
                    <a:pt x="127" y="110"/>
                  </a:lnTo>
                  <a:lnTo>
                    <a:pt x="111" y="115"/>
                  </a:lnTo>
                  <a:lnTo>
                    <a:pt x="96" y="122"/>
                  </a:lnTo>
                  <a:lnTo>
                    <a:pt x="79" y="128"/>
                  </a:lnTo>
                  <a:lnTo>
                    <a:pt x="65" y="134"/>
                  </a:lnTo>
                  <a:lnTo>
                    <a:pt x="48" y="139"/>
                  </a:lnTo>
                  <a:lnTo>
                    <a:pt x="33" y="146"/>
                  </a:lnTo>
                  <a:lnTo>
                    <a:pt x="17" y="152"/>
                  </a:lnTo>
                  <a:lnTo>
                    <a:pt x="13" y="139"/>
                  </a:lnTo>
                  <a:lnTo>
                    <a:pt x="9" y="128"/>
                  </a:lnTo>
                  <a:lnTo>
                    <a:pt x="5" y="115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7" name="Freeform 1387">
              <a:extLst>
                <a:ext uri="{FF2B5EF4-FFF2-40B4-BE49-F238E27FC236}">
                  <a16:creationId xmlns:a16="http://schemas.microsoft.com/office/drawing/2014/main" id="{F8C99827-C6D2-480F-8B14-4F9506FF3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69"/>
            </a:xfrm>
            <a:custGeom>
              <a:avLst/>
              <a:gdLst>
                <a:gd name="T0" fmla="*/ 0 w 272"/>
                <a:gd name="T1" fmla="*/ 104 h 139"/>
                <a:gd name="T2" fmla="*/ 17 w 272"/>
                <a:gd name="T3" fmla="*/ 97 h 139"/>
                <a:gd name="T4" fmla="*/ 33 w 272"/>
                <a:gd name="T5" fmla="*/ 91 h 139"/>
                <a:gd name="T6" fmla="*/ 51 w 272"/>
                <a:gd name="T7" fmla="*/ 84 h 139"/>
                <a:gd name="T8" fmla="*/ 68 w 272"/>
                <a:gd name="T9" fmla="*/ 77 h 139"/>
                <a:gd name="T10" fmla="*/ 84 w 272"/>
                <a:gd name="T11" fmla="*/ 72 h 139"/>
                <a:gd name="T12" fmla="*/ 101 w 272"/>
                <a:gd name="T13" fmla="*/ 65 h 139"/>
                <a:gd name="T14" fmla="*/ 119 w 272"/>
                <a:gd name="T15" fmla="*/ 59 h 139"/>
                <a:gd name="T16" fmla="*/ 136 w 272"/>
                <a:gd name="T17" fmla="*/ 52 h 139"/>
                <a:gd name="T18" fmla="*/ 152 w 272"/>
                <a:gd name="T19" fmla="*/ 45 h 139"/>
                <a:gd name="T20" fmla="*/ 169 w 272"/>
                <a:gd name="T21" fmla="*/ 39 h 139"/>
                <a:gd name="T22" fmla="*/ 187 w 272"/>
                <a:gd name="T23" fmla="*/ 33 h 139"/>
                <a:gd name="T24" fmla="*/ 203 w 272"/>
                <a:gd name="T25" fmla="*/ 26 h 139"/>
                <a:gd name="T26" fmla="*/ 220 w 272"/>
                <a:gd name="T27" fmla="*/ 20 h 139"/>
                <a:gd name="T28" fmla="*/ 237 w 272"/>
                <a:gd name="T29" fmla="*/ 13 h 139"/>
                <a:gd name="T30" fmla="*/ 253 w 272"/>
                <a:gd name="T31" fmla="*/ 7 h 139"/>
                <a:gd name="T32" fmla="*/ 271 w 272"/>
                <a:gd name="T33" fmla="*/ 0 h 139"/>
                <a:gd name="T34" fmla="*/ 272 w 272"/>
                <a:gd name="T35" fmla="*/ 10 h 139"/>
                <a:gd name="T36" fmla="*/ 272 w 272"/>
                <a:gd name="T37" fmla="*/ 20 h 139"/>
                <a:gd name="T38" fmla="*/ 271 w 272"/>
                <a:gd name="T39" fmla="*/ 30 h 139"/>
                <a:gd name="T40" fmla="*/ 268 w 272"/>
                <a:gd name="T41" fmla="*/ 39 h 139"/>
                <a:gd name="T42" fmla="*/ 252 w 272"/>
                <a:gd name="T43" fmla="*/ 45 h 139"/>
                <a:gd name="T44" fmla="*/ 237 w 272"/>
                <a:gd name="T45" fmla="*/ 52 h 139"/>
                <a:gd name="T46" fmla="*/ 221 w 272"/>
                <a:gd name="T47" fmla="*/ 58 h 139"/>
                <a:gd name="T48" fmla="*/ 205 w 272"/>
                <a:gd name="T49" fmla="*/ 65 h 139"/>
                <a:gd name="T50" fmla="*/ 189 w 272"/>
                <a:gd name="T51" fmla="*/ 70 h 139"/>
                <a:gd name="T52" fmla="*/ 173 w 272"/>
                <a:gd name="T53" fmla="*/ 77 h 139"/>
                <a:gd name="T54" fmla="*/ 157 w 272"/>
                <a:gd name="T55" fmla="*/ 83 h 139"/>
                <a:gd name="T56" fmla="*/ 141 w 272"/>
                <a:gd name="T57" fmla="*/ 89 h 139"/>
                <a:gd name="T58" fmla="*/ 124 w 272"/>
                <a:gd name="T59" fmla="*/ 96 h 139"/>
                <a:gd name="T60" fmla="*/ 109 w 272"/>
                <a:gd name="T61" fmla="*/ 102 h 139"/>
                <a:gd name="T62" fmla="*/ 93 w 272"/>
                <a:gd name="T63" fmla="*/ 108 h 139"/>
                <a:gd name="T64" fmla="*/ 77 w 272"/>
                <a:gd name="T65" fmla="*/ 114 h 139"/>
                <a:gd name="T66" fmla="*/ 61 w 272"/>
                <a:gd name="T67" fmla="*/ 121 h 139"/>
                <a:gd name="T68" fmla="*/ 45 w 272"/>
                <a:gd name="T69" fmla="*/ 127 h 139"/>
                <a:gd name="T70" fmla="*/ 29 w 272"/>
                <a:gd name="T71" fmla="*/ 134 h 139"/>
                <a:gd name="T72" fmla="*/ 13 w 272"/>
                <a:gd name="T73" fmla="*/ 139 h 139"/>
                <a:gd name="T74" fmla="*/ 9 w 272"/>
                <a:gd name="T75" fmla="*/ 130 h 139"/>
                <a:gd name="T76" fmla="*/ 7 w 272"/>
                <a:gd name="T77" fmla="*/ 121 h 139"/>
                <a:gd name="T78" fmla="*/ 3 w 272"/>
                <a:gd name="T79" fmla="*/ 113 h 139"/>
                <a:gd name="T80" fmla="*/ 0 w 272"/>
                <a:gd name="T81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72" h="139">
                  <a:moveTo>
                    <a:pt x="0" y="104"/>
                  </a:moveTo>
                  <a:lnTo>
                    <a:pt x="17" y="97"/>
                  </a:lnTo>
                  <a:lnTo>
                    <a:pt x="33" y="91"/>
                  </a:lnTo>
                  <a:lnTo>
                    <a:pt x="51" y="84"/>
                  </a:lnTo>
                  <a:lnTo>
                    <a:pt x="68" y="77"/>
                  </a:lnTo>
                  <a:lnTo>
                    <a:pt x="84" y="72"/>
                  </a:lnTo>
                  <a:lnTo>
                    <a:pt x="101" y="65"/>
                  </a:lnTo>
                  <a:lnTo>
                    <a:pt x="119" y="59"/>
                  </a:lnTo>
                  <a:lnTo>
                    <a:pt x="136" y="52"/>
                  </a:lnTo>
                  <a:lnTo>
                    <a:pt x="152" y="45"/>
                  </a:lnTo>
                  <a:lnTo>
                    <a:pt x="169" y="39"/>
                  </a:lnTo>
                  <a:lnTo>
                    <a:pt x="187" y="33"/>
                  </a:lnTo>
                  <a:lnTo>
                    <a:pt x="203" y="26"/>
                  </a:lnTo>
                  <a:lnTo>
                    <a:pt x="220" y="20"/>
                  </a:lnTo>
                  <a:lnTo>
                    <a:pt x="237" y="13"/>
                  </a:lnTo>
                  <a:lnTo>
                    <a:pt x="253" y="7"/>
                  </a:lnTo>
                  <a:lnTo>
                    <a:pt x="271" y="0"/>
                  </a:lnTo>
                  <a:lnTo>
                    <a:pt x="272" y="10"/>
                  </a:lnTo>
                  <a:lnTo>
                    <a:pt x="272" y="20"/>
                  </a:lnTo>
                  <a:lnTo>
                    <a:pt x="271" y="30"/>
                  </a:lnTo>
                  <a:lnTo>
                    <a:pt x="268" y="39"/>
                  </a:lnTo>
                  <a:lnTo>
                    <a:pt x="252" y="45"/>
                  </a:lnTo>
                  <a:lnTo>
                    <a:pt x="237" y="52"/>
                  </a:lnTo>
                  <a:lnTo>
                    <a:pt x="221" y="58"/>
                  </a:lnTo>
                  <a:lnTo>
                    <a:pt x="205" y="65"/>
                  </a:lnTo>
                  <a:lnTo>
                    <a:pt x="189" y="70"/>
                  </a:lnTo>
                  <a:lnTo>
                    <a:pt x="173" y="77"/>
                  </a:lnTo>
                  <a:lnTo>
                    <a:pt x="157" y="83"/>
                  </a:lnTo>
                  <a:lnTo>
                    <a:pt x="141" y="89"/>
                  </a:lnTo>
                  <a:lnTo>
                    <a:pt x="124" y="96"/>
                  </a:lnTo>
                  <a:lnTo>
                    <a:pt x="109" y="102"/>
                  </a:lnTo>
                  <a:lnTo>
                    <a:pt x="93" y="108"/>
                  </a:lnTo>
                  <a:lnTo>
                    <a:pt x="77" y="114"/>
                  </a:lnTo>
                  <a:lnTo>
                    <a:pt x="61" y="121"/>
                  </a:lnTo>
                  <a:lnTo>
                    <a:pt x="45" y="127"/>
                  </a:lnTo>
                  <a:lnTo>
                    <a:pt x="29" y="134"/>
                  </a:lnTo>
                  <a:lnTo>
                    <a:pt x="13" y="139"/>
                  </a:lnTo>
                  <a:lnTo>
                    <a:pt x="9" y="130"/>
                  </a:lnTo>
                  <a:lnTo>
                    <a:pt x="7" y="121"/>
                  </a:lnTo>
                  <a:lnTo>
                    <a:pt x="3" y="113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8" name="Freeform 1388">
              <a:extLst>
                <a:ext uri="{FF2B5EF4-FFF2-40B4-BE49-F238E27FC236}">
                  <a16:creationId xmlns:a16="http://schemas.microsoft.com/office/drawing/2014/main" id="{7152DC19-80A4-4508-B8D4-C5274BFB5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2626"/>
              <a:ext cx="137" cy="63"/>
            </a:xfrm>
            <a:custGeom>
              <a:avLst/>
              <a:gdLst>
                <a:gd name="T0" fmla="*/ 0 w 271"/>
                <a:gd name="T1" fmla="*/ 103 h 126"/>
                <a:gd name="T2" fmla="*/ 271 w 271"/>
                <a:gd name="T3" fmla="*/ 0 h 126"/>
                <a:gd name="T4" fmla="*/ 271 w 271"/>
                <a:gd name="T5" fmla="*/ 25 h 126"/>
                <a:gd name="T6" fmla="*/ 8 w 271"/>
                <a:gd name="T7" fmla="*/ 126 h 126"/>
                <a:gd name="T8" fmla="*/ 0 w 271"/>
                <a:gd name="T9" fmla="*/ 10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126">
                  <a:moveTo>
                    <a:pt x="0" y="103"/>
                  </a:moveTo>
                  <a:lnTo>
                    <a:pt x="271" y="0"/>
                  </a:lnTo>
                  <a:lnTo>
                    <a:pt x="271" y="25"/>
                  </a:lnTo>
                  <a:lnTo>
                    <a:pt x="8" y="126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09" name="Freeform 1389">
              <a:extLst>
                <a:ext uri="{FF2B5EF4-FFF2-40B4-BE49-F238E27FC236}">
                  <a16:creationId xmlns:a16="http://schemas.microsoft.com/office/drawing/2014/main" id="{711B63D9-F21D-4171-9E71-C0E96366E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12" y="2679"/>
              <a:ext cx="39" cy="86"/>
            </a:xfrm>
            <a:custGeom>
              <a:avLst/>
              <a:gdLst>
                <a:gd name="T0" fmla="*/ 0 w 77"/>
                <a:gd name="T1" fmla="*/ 7 h 170"/>
                <a:gd name="T2" fmla="*/ 14 w 77"/>
                <a:gd name="T3" fmla="*/ 0 h 170"/>
                <a:gd name="T4" fmla="*/ 77 w 77"/>
                <a:gd name="T5" fmla="*/ 167 h 170"/>
                <a:gd name="T6" fmla="*/ 68 w 77"/>
                <a:gd name="T7" fmla="*/ 170 h 170"/>
                <a:gd name="T8" fmla="*/ 0 w 77"/>
                <a:gd name="T9" fmla="*/ 7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170">
                  <a:moveTo>
                    <a:pt x="0" y="7"/>
                  </a:moveTo>
                  <a:lnTo>
                    <a:pt x="14" y="0"/>
                  </a:lnTo>
                  <a:lnTo>
                    <a:pt x="77" y="167"/>
                  </a:lnTo>
                  <a:lnTo>
                    <a:pt x="68" y="17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0" name="Freeform 1390">
              <a:extLst>
                <a:ext uri="{FF2B5EF4-FFF2-40B4-BE49-F238E27FC236}">
                  <a16:creationId xmlns:a16="http://schemas.microsoft.com/office/drawing/2014/main" id="{72EB73E1-3CAB-4A75-B405-34E69C8EA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3" y="2703"/>
              <a:ext cx="57" cy="20"/>
            </a:xfrm>
            <a:custGeom>
              <a:avLst/>
              <a:gdLst>
                <a:gd name="T0" fmla="*/ 61 w 118"/>
                <a:gd name="T1" fmla="*/ 3 h 43"/>
                <a:gd name="T2" fmla="*/ 73 w 118"/>
                <a:gd name="T3" fmla="*/ 5 h 43"/>
                <a:gd name="T4" fmla="*/ 84 w 118"/>
                <a:gd name="T5" fmla="*/ 7 h 43"/>
                <a:gd name="T6" fmla="*/ 95 w 118"/>
                <a:gd name="T7" fmla="*/ 11 h 43"/>
                <a:gd name="T8" fmla="*/ 103 w 118"/>
                <a:gd name="T9" fmla="*/ 15 h 43"/>
                <a:gd name="T10" fmla="*/ 110 w 118"/>
                <a:gd name="T11" fmla="*/ 19 h 43"/>
                <a:gd name="T12" fmla="*/ 114 w 118"/>
                <a:gd name="T13" fmla="*/ 23 h 43"/>
                <a:gd name="T14" fmla="*/ 116 w 118"/>
                <a:gd name="T15" fmla="*/ 28 h 43"/>
                <a:gd name="T16" fmla="*/ 118 w 118"/>
                <a:gd name="T17" fmla="*/ 31 h 43"/>
                <a:gd name="T18" fmla="*/ 115 w 118"/>
                <a:gd name="T19" fmla="*/ 35 h 43"/>
                <a:gd name="T20" fmla="*/ 112 w 118"/>
                <a:gd name="T21" fmla="*/ 38 h 43"/>
                <a:gd name="T22" fmla="*/ 105 w 118"/>
                <a:gd name="T23" fmla="*/ 40 h 43"/>
                <a:gd name="T24" fmla="*/ 98 w 118"/>
                <a:gd name="T25" fmla="*/ 42 h 43"/>
                <a:gd name="T26" fmla="*/ 89 w 118"/>
                <a:gd name="T27" fmla="*/ 43 h 43"/>
                <a:gd name="T28" fmla="*/ 78 w 118"/>
                <a:gd name="T29" fmla="*/ 43 h 43"/>
                <a:gd name="T30" fmla="*/ 67 w 118"/>
                <a:gd name="T31" fmla="*/ 42 h 43"/>
                <a:gd name="T32" fmla="*/ 54 w 118"/>
                <a:gd name="T33" fmla="*/ 40 h 43"/>
                <a:gd name="T34" fmla="*/ 43 w 118"/>
                <a:gd name="T35" fmla="*/ 38 h 43"/>
                <a:gd name="T36" fmla="*/ 32 w 118"/>
                <a:gd name="T37" fmla="*/ 35 h 43"/>
                <a:gd name="T38" fmla="*/ 23 w 118"/>
                <a:gd name="T39" fmla="*/ 31 h 43"/>
                <a:gd name="T40" fmla="*/ 15 w 118"/>
                <a:gd name="T41" fmla="*/ 27 h 43"/>
                <a:gd name="T42" fmla="*/ 8 w 118"/>
                <a:gd name="T43" fmla="*/ 23 h 43"/>
                <a:gd name="T44" fmla="*/ 4 w 118"/>
                <a:gd name="T45" fmla="*/ 19 h 43"/>
                <a:gd name="T46" fmla="*/ 0 w 118"/>
                <a:gd name="T47" fmla="*/ 14 h 43"/>
                <a:gd name="T48" fmla="*/ 0 w 118"/>
                <a:gd name="T49" fmla="*/ 11 h 43"/>
                <a:gd name="T50" fmla="*/ 1 w 118"/>
                <a:gd name="T51" fmla="*/ 7 h 43"/>
                <a:gd name="T52" fmla="*/ 6 w 118"/>
                <a:gd name="T53" fmla="*/ 4 h 43"/>
                <a:gd name="T54" fmla="*/ 12 w 118"/>
                <a:gd name="T55" fmla="*/ 3 h 43"/>
                <a:gd name="T56" fmla="*/ 18 w 118"/>
                <a:gd name="T57" fmla="*/ 0 h 43"/>
                <a:gd name="T58" fmla="*/ 28 w 118"/>
                <a:gd name="T59" fmla="*/ 0 h 43"/>
                <a:gd name="T60" fmla="*/ 38 w 118"/>
                <a:gd name="T61" fmla="*/ 0 h 43"/>
                <a:gd name="T62" fmla="*/ 50 w 118"/>
                <a:gd name="T63" fmla="*/ 0 h 43"/>
                <a:gd name="T64" fmla="*/ 61 w 118"/>
                <a:gd name="T65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43">
                  <a:moveTo>
                    <a:pt x="61" y="3"/>
                  </a:moveTo>
                  <a:lnTo>
                    <a:pt x="73" y="5"/>
                  </a:lnTo>
                  <a:lnTo>
                    <a:pt x="84" y="7"/>
                  </a:lnTo>
                  <a:lnTo>
                    <a:pt x="95" y="11"/>
                  </a:lnTo>
                  <a:lnTo>
                    <a:pt x="103" y="15"/>
                  </a:lnTo>
                  <a:lnTo>
                    <a:pt x="110" y="19"/>
                  </a:lnTo>
                  <a:lnTo>
                    <a:pt x="114" y="23"/>
                  </a:lnTo>
                  <a:lnTo>
                    <a:pt x="116" y="28"/>
                  </a:lnTo>
                  <a:lnTo>
                    <a:pt x="118" y="31"/>
                  </a:lnTo>
                  <a:lnTo>
                    <a:pt x="115" y="35"/>
                  </a:lnTo>
                  <a:lnTo>
                    <a:pt x="112" y="38"/>
                  </a:lnTo>
                  <a:lnTo>
                    <a:pt x="105" y="40"/>
                  </a:lnTo>
                  <a:lnTo>
                    <a:pt x="98" y="42"/>
                  </a:lnTo>
                  <a:lnTo>
                    <a:pt x="89" y="43"/>
                  </a:lnTo>
                  <a:lnTo>
                    <a:pt x="78" y="43"/>
                  </a:lnTo>
                  <a:lnTo>
                    <a:pt x="67" y="42"/>
                  </a:lnTo>
                  <a:lnTo>
                    <a:pt x="54" y="40"/>
                  </a:lnTo>
                  <a:lnTo>
                    <a:pt x="43" y="38"/>
                  </a:lnTo>
                  <a:lnTo>
                    <a:pt x="32" y="35"/>
                  </a:lnTo>
                  <a:lnTo>
                    <a:pt x="23" y="31"/>
                  </a:lnTo>
                  <a:lnTo>
                    <a:pt x="15" y="27"/>
                  </a:lnTo>
                  <a:lnTo>
                    <a:pt x="8" y="23"/>
                  </a:lnTo>
                  <a:lnTo>
                    <a:pt x="4" y="19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7"/>
                  </a:lnTo>
                  <a:lnTo>
                    <a:pt x="6" y="4"/>
                  </a:lnTo>
                  <a:lnTo>
                    <a:pt x="12" y="3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1" name="Freeform 1391">
              <a:extLst>
                <a:ext uri="{FF2B5EF4-FFF2-40B4-BE49-F238E27FC236}">
                  <a16:creationId xmlns:a16="http://schemas.microsoft.com/office/drawing/2014/main" id="{5E849F22-5DCE-4DA1-B86F-89D48AA19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" y="2681"/>
              <a:ext cx="27" cy="18"/>
            </a:xfrm>
            <a:custGeom>
              <a:avLst/>
              <a:gdLst>
                <a:gd name="T0" fmla="*/ 28 w 56"/>
                <a:gd name="T1" fmla="*/ 2 h 41"/>
                <a:gd name="T2" fmla="*/ 38 w 56"/>
                <a:gd name="T3" fmla="*/ 0 h 41"/>
                <a:gd name="T4" fmla="*/ 47 w 56"/>
                <a:gd name="T5" fmla="*/ 3 h 41"/>
                <a:gd name="T6" fmla="*/ 53 w 56"/>
                <a:gd name="T7" fmla="*/ 7 h 41"/>
                <a:gd name="T8" fmla="*/ 56 w 56"/>
                <a:gd name="T9" fmla="*/ 14 h 41"/>
                <a:gd name="T10" fmla="*/ 53 w 56"/>
                <a:gd name="T11" fmla="*/ 22 h 41"/>
                <a:gd name="T12" fmla="*/ 47 w 56"/>
                <a:gd name="T13" fmla="*/ 29 h 41"/>
                <a:gd name="T14" fmla="*/ 38 w 56"/>
                <a:gd name="T15" fmla="*/ 36 h 41"/>
                <a:gd name="T16" fmla="*/ 28 w 56"/>
                <a:gd name="T17" fmla="*/ 40 h 41"/>
                <a:gd name="T18" fmla="*/ 17 w 56"/>
                <a:gd name="T19" fmla="*/ 41 h 41"/>
                <a:gd name="T20" fmla="*/ 8 w 56"/>
                <a:gd name="T21" fmla="*/ 38 h 41"/>
                <a:gd name="T22" fmla="*/ 3 w 56"/>
                <a:gd name="T23" fmla="*/ 34 h 41"/>
                <a:gd name="T24" fmla="*/ 0 w 56"/>
                <a:gd name="T25" fmla="*/ 26 h 41"/>
                <a:gd name="T26" fmla="*/ 3 w 56"/>
                <a:gd name="T27" fmla="*/ 18 h 41"/>
                <a:gd name="T28" fmla="*/ 8 w 56"/>
                <a:gd name="T29" fmla="*/ 11 h 41"/>
                <a:gd name="T30" fmla="*/ 16 w 56"/>
                <a:gd name="T31" fmla="*/ 5 h 41"/>
                <a:gd name="T32" fmla="*/ 28 w 56"/>
                <a:gd name="T3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41">
                  <a:moveTo>
                    <a:pt x="28" y="2"/>
                  </a:moveTo>
                  <a:lnTo>
                    <a:pt x="38" y="0"/>
                  </a:lnTo>
                  <a:lnTo>
                    <a:pt x="47" y="3"/>
                  </a:lnTo>
                  <a:lnTo>
                    <a:pt x="53" y="7"/>
                  </a:lnTo>
                  <a:lnTo>
                    <a:pt x="56" y="14"/>
                  </a:lnTo>
                  <a:lnTo>
                    <a:pt x="53" y="22"/>
                  </a:lnTo>
                  <a:lnTo>
                    <a:pt x="47" y="29"/>
                  </a:lnTo>
                  <a:lnTo>
                    <a:pt x="38" y="36"/>
                  </a:lnTo>
                  <a:lnTo>
                    <a:pt x="28" y="40"/>
                  </a:lnTo>
                  <a:lnTo>
                    <a:pt x="17" y="41"/>
                  </a:lnTo>
                  <a:lnTo>
                    <a:pt x="8" y="38"/>
                  </a:lnTo>
                  <a:lnTo>
                    <a:pt x="3" y="34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8" y="11"/>
                  </a:lnTo>
                  <a:lnTo>
                    <a:pt x="16" y="5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2" name="Freeform 1392">
              <a:extLst>
                <a:ext uri="{FF2B5EF4-FFF2-40B4-BE49-F238E27FC236}">
                  <a16:creationId xmlns:a16="http://schemas.microsoft.com/office/drawing/2014/main" id="{77ACACC5-F9DA-420E-AE85-C93934F52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" y="2771"/>
              <a:ext cx="60" cy="20"/>
            </a:xfrm>
            <a:custGeom>
              <a:avLst/>
              <a:gdLst>
                <a:gd name="T0" fmla="*/ 61 w 116"/>
                <a:gd name="T1" fmla="*/ 2 h 42"/>
                <a:gd name="T2" fmla="*/ 73 w 116"/>
                <a:gd name="T3" fmla="*/ 5 h 42"/>
                <a:gd name="T4" fmla="*/ 84 w 116"/>
                <a:gd name="T5" fmla="*/ 8 h 42"/>
                <a:gd name="T6" fmla="*/ 93 w 116"/>
                <a:gd name="T7" fmla="*/ 11 h 42"/>
                <a:gd name="T8" fmla="*/ 101 w 116"/>
                <a:gd name="T9" fmla="*/ 15 h 42"/>
                <a:gd name="T10" fmla="*/ 108 w 116"/>
                <a:gd name="T11" fmla="*/ 18 h 42"/>
                <a:gd name="T12" fmla="*/ 113 w 116"/>
                <a:gd name="T13" fmla="*/ 23 h 42"/>
                <a:gd name="T14" fmla="*/ 116 w 116"/>
                <a:gd name="T15" fmla="*/ 27 h 42"/>
                <a:gd name="T16" fmla="*/ 116 w 116"/>
                <a:gd name="T17" fmla="*/ 31 h 42"/>
                <a:gd name="T18" fmla="*/ 115 w 116"/>
                <a:gd name="T19" fmla="*/ 34 h 42"/>
                <a:gd name="T20" fmla="*/ 111 w 116"/>
                <a:gd name="T21" fmla="*/ 38 h 42"/>
                <a:gd name="T22" fmla="*/ 105 w 116"/>
                <a:gd name="T23" fmla="*/ 40 h 42"/>
                <a:gd name="T24" fmla="*/ 98 w 116"/>
                <a:gd name="T25" fmla="*/ 42 h 42"/>
                <a:gd name="T26" fmla="*/ 89 w 116"/>
                <a:gd name="T27" fmla="*/ 42 h 42"/>
                <a:gd name="T28" fmla="*/ 78 w 116"/>
                <a:gd name="T29" fmla="*/ 42 h 42"/>
                <a:gd name="T30" fmla="*/ 67 w 116"/>
                <a:gd name="T31" fmla="*/ 42 h 42"/>
                <a:gd name="T32" fmla="*/ 55 w 116"/>
                <a:gd name="T33" fmla="*/ 40 h 42"/>
                <a:gd name="T34" fmla="*/ 44 w 116"/>
                <a:gd name="T35" fmla="*/ 38 h 42"/>
                <a:gd name="T36" fmla="*/ 32 w 116"/>
                <a:gd name="T37" fmla="*/ 34 h 42"/>
                <a:gd name="T38" fmla="*/ 23 w 116"/>
                <a:gd name="T39" fmla="*/ 31 h 42"/>
                <a:gd name="T40" fmla="*/ 14 w 116"/>
                <a:gd name="T41" fmla="*/ 27 h 42"/>
                <a:gd name="T42" fmla="*/ 8 w 116"/>
                <a:gd name="T43" fmla="*/ 23 h 42"/>
                <a:gd name="T44" fmla="*/ 3 w 116"/>
                <a:gd name="T45" fmla="*/ 19 h 42"/>
                <a:gd name="T46" fmla="*/ 0 w 116"/>
                <a:gd name="T47" fmla="*/ 15 h 42"/>
                <a:gd name="T48" fmla="*/ 0 w 116"/>
                <a:gd name="T49" fmla="*/ 10 h 42"/>
                <a:gd name="T50" fmla="*/ 1 w 116"/>
                <a:gd name="T51" fmla="*/ 7 h 42"/>
                <a:gd name="T52" fmla="*/ 6 w 116"/>
                <a:gd name="T53" fmla="*/ 3 h 42"/>
                <a:gd name="T54" fmla="*/ 11 w 116"/>
                <a:gd name="T55" fmla="*/ 2 h 42"/>
                <a:gd name="T56" fmla="*/ 18 w 116"/>
                <a:gd name="T57" fmla="*/ 0 h 42"/>
                <a:gd name="T58" fmla="*/ 28 w 116"/>
                <a:gd name="T59" fmla="*/ 0 h 42"/>
                <a:gd name="T60" fmla="*/ 38 w 116"/>
                <a:gd name="T61" fmla="*/ 0 h 42"/>
                <a:gd name="T62" fmla="*/ 49 w 116"/>
                <a:gd name="T63" fmla="*/ 0 h 42"/>
                <a:gd name="T64" fmla="*/ 61 w 116"/>
                <a:gd name="T65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6" h="42">
                  <a:moveTo>
                    <a:pt x="61" y="2"/>
                  </a:moveTo>
                  <a:lnTo>
                    <a:pt x="73" y="5"/>
                  </a:lnTo>
                  <a:lnTo>
                    <a:pt x="84" y="8"/>
                  </a:lnTo>
                  <a:lnTo>
                    <a:pt x="93" y="11"/>
                  </a:lnTo>
                  <a:lnTo>
                    <a:pt x="101" y="15"/>
                  </a:lnTo>
                  <a:lnTo>
                    <a:pt x="108" y="18"/>
                  </a:lnTo>
                  <a:lnTo>
                    <a:pt x="113" y="23"/>
                  </a:lnTo>
                  <a:lnTo>
                    <a:pt x="116" y="27"/>
                  </a:lnTo>
                  <a:lnTo>
                    <a:pt x="116" y="31"/>
                  </a:lnTo>
                  <a:lnTo>
                    <a:pt x="115" y="34"/>
                  </a:lnTo>
                  <a:lnTo>
                    <a:pt x="111" y="38"/>
                  </a:lnTo>
                  <a:lnTo>
                    <a:pt x="105" y="40"/>
                  </a:lnTo>
                  <a:lnTo>
                    <a:pt x="98" y="42"/>
                  </a:lnTo>
                  <a:lnTo>
                    <a:pt x="89" y="42"/>
                  </a:lnTo>
                  <a:lnTo>
                    <a:pt x="78" y="42"/>
                  </a:lnTo>
                  <a:lnTo>
                    <a:pt x="67" y="42"/>
                  </a:lnTo>
                  <a:lnTo>
                    <a:pt x="55" y="40"/>
                  </a:lnTo>
                  <a:lnTo>
                    <a:pt x="44" y="38"/>
                  </a:lnTo>
                  <a:lnTo>
                    <a:pt x="32" y="34"/>
                  </a:lnTo>
                  <a:lnTo>
                    <a:pt x="23" y="31"/>
                  </a:lnTo>
                  <a:lnTo>
                    <a:pt x="14" y="27"/>
                  </a:lnTo>
                  <a:lnTo>
                    <a:pt x="8" y="23"/>
                  </a:lnTo>
                  <a:lnTo>
                    <a:pt x="3" y="19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1" y="7"/>
                  </a:lnTo>
                  <a:lnTo>
                    <a:pt x="6" y="3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9" y="0"/>
                  </a:lnTo>
                  <a:lnTo>
                    <a:pt x="61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3" name="Freeform 1393">
              <a:extLst>
                <a:ext uri="{FF2B5EF4-FFF2-40B4-BE49-F238E27FC236}">
                  <a16:creationId xmlns:a16="http://schemas.microsoft.com/office/drawing/2014/main" id="{9BBE6F39-9953-47D6-AB32-63550CDBF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" y="2703"/>
              <a:ext cx="45" cy="18"/>
            </a:xfrm>
            <a:custGeom>
              <a:avLst/>
              <a:gdLst>
                <a:gd name="T0" fmla="*/ 48 w 92"/>
                <a:gd name="T1" fmla="*/ 2 h 35"/>
                <a:gd name="T2" fmla="*/ 57 w 92"/>
                <a:gd name="T3" fmla="*/ 4 h 35"/>
                <a:gd name="T4" fmla="*/ 65 w 92"/>
                <a:gd name="T5" fmla="*/ 7 h 35"/>
                <a:gd name="T6" fmla="*/ 73 w 92"/>
                <a:gd name="T7" fmla="*/ 9 h 35"/>
                <a:gd name="T8" fmla="*/ 80 w 92"/>
                <a:gd name="T9" fmla="*/ 12 h 35"/>
                <a:gd name="T10" fmla="*/ 85 w 92"/>
                <a:gd name="T11" fmla="*/ 16 h 35"/>
                <a:gd name="T12" fmla="*/ 90 w 92"/>
                <a:gd name="T13" fmla="*/ 19 h 35"/>
                <a:gd name="T14" fmla="*/ 92 w 92"/>
                <a:gd name="T15" fmla="*/ 23 h 35"/>
                <a:gd name="T16" fmla="*/ 92 w 92"/>
                <a:gd name="T17" fmla="*/ 26 h 35"/>
                <a:gd name="T18" fmla="*/ 91 w 92"/>
                <a:gd name="T19" fmla="*/ 28 h 35"/>
                <a:gd name="T20" fmla="*/ 87 w 92"/>
                <a:gd name="T21" fmla="*/ 31 h 35"/>
                <a:gd name="T22" fmla="*/ 83 w 92"/>
                <a:gd name="T23" fmla="*/ 33 h 35"/>
                <a:gd name="T24" fmla="*/ 77 w 92"/>
                <a:gd name="T25" fmla="*/ 34 h 35"/>
                <a:gd name="T26" fmla="*/ 70 w 92"/>
                <a:gd name="T27" fmla="*/ 35 h 35"/>
                <a:gd name="T28" fmla="*/ 62 w 92"/>
                <a:gd name="T29" fmla="*/ 35 h 35"/>
                <a:gd name="T30" fmla="*/ 53 w 92"/>
                <a:gd name="T31" fmla="*/ 34 h 35"/>
                <a:gd name="T32" fmla="*/ 44 w 92"/>
                <a:gd name="T33" fmla="*/ 33 h 35"/>
                <a:gd name="T34" fmla="*/ 34 w 92"/>
                <a:gd name="T35" fmla="*/ 31 h 35"/>
                <a:gd name="T36" fmla="*/ 25 w 92"/>
                <a:gd name="T37" fmla="*/ 28 h 35"/>
                <a:gd name="T38" fmla="*/ 17 w 92"/>
                <a:gd name="T39" fmla="*/ 26 h 35"/>
                <a:gd name="T40" fmla="*/ 11 w 92"/>
                <a:gd name="T41" fmla="*/ 23 h 35"/>
                <a:gd name="T42" fmla="*/ 5 w 92"/>
                <a:gd name="T43" fmla="*/ 19 h 35"/>
                <a:gd name="T44" fmla="*/ 2 w 92"/>
                <a:gd name="T45" fmla="*/ 16 h 35"/>
                <a:gd name="T46" fmla="*/ 0 w 92"/>
                <a:gd name="T47" fmla="*/ 12 h 35"/>
                <a:gd name="T48" fmla="*/ 0 w 92"/>
                <a:gd name="T49" fmla="*/ 9 h 35"/>
                <a:gd name="T50" fmla="*/ 1 w 92"/>
                <a:gd name="T51" fmla="*/ 7 h 35"/>
                <a:gd name="T52" fmla="*/ 4 w 92"/>
                <a:gd name="T53" fmla="*/ 4 h 35"/>
                <a:gd name="T54" fmla="*/ 9 w 92"/>
                <a:gd name="T55" fmla="*/ 2 h 35"/>
                <a:gd name="T56" fmla="*/ 15 w 92"/>
                <a:gd name="T57" fmla="*/ 1 h 35"/>
                <a:gd name="T58" fmla="*/ 22 w 92"/>
                <a:gd name="T59" fmla="*/ 0 h 35"/>
                <a:gd name="T60" fmla="*/ 30 w 92"/>
                <a:gd name="T61" fmla="*/ 0 h 35"/>
                <a:gd name="T62" fmla="*/ 39 w 92"/>
                <a:gd name="T63" fmla="*/ 1 h 35"/>
                <a:gd name="T64" fmla="*/ 48 w 92"/>
                <a:gd name="T6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5">
                  <a:moveTo>
                    <a:pt x="48" y="2"/>
                  </a:moveTo>
                  <a:lnTo>
                    <a:pt x="57" y="4"/>
                  </a:lnTo>
                  <a:lnTo>
                    <a:pt x="65" y="7"/>
                  </a:lnTo>
                  <a:lnTo>
                    <a:pt x="73" y="9"/>
                  </a:lnTo>
                  <a:lnTo>
                    <a:pt x="80" y="12"/>
                  </a:lnTo>
                  <a:lnTo>
                    <a:pt x="85" y="16"/>
                  </a:lnTo>
                  <a:lnTo>
                    <a:pt x="90" y="19"/>
                  </a:lnTo>
                  <a:lnTo>
                    <a:pt x="92" y="23"/>
                  </a:lnTo>
                  <a:lnTo>
                    <a:pt x="92" y="26"/>
                  </a:lnTo>
                  <a:lnTo>
                    <a:pt x="91" y="28"/>
                  </a:lnTo>
                  <a:lnTo>
                    <a:pt x="87" y="31"/>
                  </a:lnTo>
                  <a:lnTo>
                    <a:pt x="83" y="33"/>
                  </a:lnTo>
                  <a:lnTo>
                    <a:pt x="77" y="34"/>
                  </a:lnTo>
                  <a:lnTo>
                    <a:pt x="70" y="35"/>
                  </a:lnTo>
                  <a:lnTo>
                    <a:pt x="62" y="35"/>
                  </a:lnTo>
                  <a:lnTo>
                    <a:pt x="53" y="34"/>
                  </a:lnTo>
                  <a:lnTo>
                    <a:pt x="44" y="33"/>
                  </a:lnTo>
                  <a:lnTo>
                    <a:pt x="34" y="31"/>
                  </a:lnTo>
                  <a:lnTo>
                    <a:pt x="25" y="28"/>
                  </a:lnTo>
                  <a:lnTo>
                    <a:pt x="17" y="26"/>
                  </a:lnTo>
                  <a:lnTo>
                    <a:pt x="11" y="23"/>
                  </a:lnTo>
                  <a:lnTo>
                    <a:pt x="5" y="19"/>
                  </a:lnTo>
                  <a:lnTo>
                    <a:pt x="2" y="16"/>
                  </a:lnTo>
                  <a:lnTo>
                    <a:pt x="0" y="12"/>
                  </a:lnTo>
                  <a:lnTo>
                    <a:pt x="0" y="9"/>
                  </a:lnTo>
                  <a:lnTo>
                    <a:pt x="1" y="7"/>
                  </a:lnTo>
                  <a:lnTo>
                    <a:pt x="4" y="4"/>
                  </a:lnTo>
                  <a:lnTo>
                    <a:pt x="9" y="2"/>
                  </a:lnTo>
                  <a:lnTo>
                    <a:pt x="15" y="1"/>
                  </a:lnTo>
                  <a:lnTo>
                    <a:pt x="22" y="0"/>
                  </a:lnTo>
                  <a:lnTo>
                    <a:pt x="30" y="0"/>
                  </a:lnTo>
                  <a:lnTo>
                    <a:pt x="39" y="1"/>
                  </a:lnTo>
                  <a:lnTo>
                    <a:pt x="48" y="2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4" name="Freeform 1394">
              <a:extLst>
                <a:ext uri="{FF2B5EF4-FFF2-40B4-BE49-F238E27FC236}">
                  <a16:creationId xmlns:a16="http://schemas.microsoft.com/office/drawing/2014/main" id="{229A7735-1FE2-4AF1-B868-140A8C7C3F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1" y="2683"/>
              <a:ext cx="21" cy="14"/>
            </a:xfrm>
            <a:custGeom>
              <a:avLst/>
              <a:gdLst>
                <a:gd name="T0" fmla="*/ 22 w 44"/>
                <a:gd name="T1" fmla="*/ 0 h 31"/>
                <a:gd name="T2" fmla="*/ 30 w 44"/>
                <a:gd name="T3" fmla="*/ 0 h 31"/>
                <a:gd name="T4" fmla="*/ 37 w 44"/>
                <a:gd name="T5" fmla="*/ 1 h 31"/>
                <a:gd name="T6" fmla="*/ 41 w 44"/>
                <a:gd name="T7" fmla="*/ 5 h 31"/>
                <a:gd name="T8" fmla="*/ 44 w 44"/>
                <a:gd name="T9" fmla="*/ 10 h 31"/>
                <a:gd name="T10" fmla="*/ 43 w 44"/>
                <a:gd name="T11" fmla="*/ 16 h 31"/>
                <a:gd name="T12" fmla="*/ 38 w 44"/>
                <a:gd name="T13" fmla="*/ 22 h 31"/>
                <a:gd name="T14" fmla="*/ 31 w 44"/>
                <a:gd name="T15" fmla="*/ 26 h 31"/>
                <a:gd name="T16" fmla="*/ 22 w 44"/>
                <a:gd name="T17" fmla="*/ 30 h 31"/>
                <a:gd name="T18" fmla="*/ 14 w 44"/>
                <a:gd name="T19" fmla="*/ 31 h 31"/>
                <a:gd name="T20" fmla="*/ 7 w 44"/>
                <a:gd name="T21" fmla="*/ 30 h 31"/>
                <a:gd name="T22" fmla="*/ 2 w 44"/>
                <a:gd name="T23" fmla="*/ 25 h 31"/>
                <a:gd name="T24" fmla="*/ 0 w 44"/>
                <a:gd name="T25" fmla="*/ 20 h 31"/>
                <a:gd name="T26" fmla="*/ 1 w 44"/>
                <a:gd name="T27" fmla="*/ 14 h 31"/>
                <a:gd name="T28" fmla="*/ 6 w 44"/>
                <a:gd name="T29" fmla="*/ 8 h 31"/>
                <a:gd name="T30" fmla="*/ 13 w 44"/>
                <a:gd name="T31" fmla="*/ 3 h 31"/>
                <a:gd name="T32" fmla="*/ 22 w 44"/>
                <a:gd name="T3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" h="31">
                  <a:moveTo>
                    <a:pt x="22" y="0"/>
                  </a:moveTo>
                  <a:lnTo>
                    <a:pt x="30" y="0"/>
                  </a:lnTo>
                  <a:lnTo>
                    <a:pt x="37" y="1"/>
                  </a:lnTo>
                  <a:lnTo>
                    <a:pt x="41" y="5"/>
                  </a:lnTo>
                  <a:lnTo>
                    <a:pt x="44" y="10"/>
                  </a:lnTo>
                  <a:lnTo>
                    <a:pt x="43" y="16"/>
                  </a:lnTo>
                  <a:lnTo>
                    <a:pt x="38" y="22"/>
                  </a:lnTo>
                  <a:lnTo>
                    <a:pt x="31" y="26"/>
                  </a:lnTo>
                  <a:lnTo>
                    <a:pt x="22" y="30"/>
                  </a:lnTo>
                  <a:lnTo>
                    <a:pt x="14" y="31"/>
                  </a:lnTo>
                  <a:lnTo>
                    <a:pt x="7" y="30"/>
                  </a:lnTo>
                  <a:lnTo>
                    <a:pt x="2" y="25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6" y="8"/>
                  </a:lnTo>
                  <a:lnTo>
                    <a:pt x="13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5" name="Freeform 1395">
              <a:extLst>
                <a:ext uri="{FF2B5EF4-FFF2-40B4-BE49-F238E27FC236}">
                  <a16:creationId xmlns:a16="http://schemas.microsoft.com/office/drawing/2014/main" id="{77EE05DB-3451-459C-8B7D-2BE86F450C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4" y="2773"/>
              <a:ext cx="45" cy="18"/>
            </a:xfrm>
            <a:custGeom>
              <a:avLst/>
              <a:gdLst>
                <a:gd name="T0" fmla="*/ 48 w 92"/>
                <a:gd name="T1" fmla="*/ 3 h 36"/>
                <a:gd name="T2" fmla="*/ 57 w 92"/>
                <a:gd name="T3" fmla="*/ 5 h 36"/>
                <a:gd name="T4" fmla="*/ 66 w 92"/>
                <a:gd name="T5" fmla="*/ 7 h 36"/>
                <a:gd name="T6" fmla="*/ 73 w 92"/>
                <a:gd name="T7" fmla="*/ 10 h 36"/>
                <a:gd name="T8" fmla="*/ 80 w 92"/>
                <a:gd name="T9" fmla="*/ 13 h 36"/>
                <a:gd name="T10" fmla="*/ 86 w 92"/>
                <a:gd name="T11" fmla="*/ 16 h 36"/>
                <a:gd name="T12" fmla="*/ 89 w 92"/>
                <a:gd name="T13" fmla="*/ 20 h 36"/>
                <a:gd name="T14" fmla="*/ 92 w 92"/>
                <a:gd name="T15" fmla="*/ 23 h 36"/>
                <a:gd name="T16" fmla="*/ 92 w 92"/>
                <a:gd name="T17" fmla="*/ 27 h 36"/>
                <a:gd name="T18" fmla="*/ 91 w 92"/>
                <a:gd name="T19" fmla="*/ 29 h 36"/>
                <a:gd name="T20" fmla="*/ 87 w 92"/>
                <a:gd name="T21" fmla="*/ 31 h 36"/>
                <a:gd name="T22" fmla="*/ 83 w 92"/>
                <a:gd name="T23" fmla="*/ 34 h 36"/>
                <a:gd name="T24" fmla="*/ 77 w 92"/>
                <a:gd name="T25" fmla="*/ 35 h 36"/>
                <a:gd name="T26" fmla="*/ 70 w 92"/>
                <a:gd name="T27" fmla="*/ 36 h 36"/>
                <a:gd name="T28" fmla="*/ 62 w 92"/>
                <a:gd name="T29" fmla="*/ 36 h 36"/>
                <a:gd name="T30" fmla="*/ 53 w 92"/>
                <a:gd name="T31" fmla="*/ 35 h 36"/>
                <a:gd name="T32" fmla="*/ 43 w 92"/>
                <a:gd name="T33" fmla="*/ 34 h 36"/>
                <a:gd name="T34" fmla="*/ 34 w 92"/>
                <a:gd name="T35" fmla="*/ 31 h 36"/>
                <a:gd name="T36" fmla="*/ 25 w 92"/>
                <a:gd name="T37" fmla="*/ 29 h 36"/>
                <a:gd name="T38" fmla="*/ 17 w 92"/>
                <a:gd name="T39" fmla="*/ 27 h 36"/>
                <a:gd name="T40" fmla="*/ 11 w 92"/>
                <a:gd name="T41" fmla="*/ 23 h 36"/>
                <a:gd name="T42" fmla="*/ 5 w 92"/>
                <a:gd name="T43" fmla="*/ 20 h 36"/>
                <a:gd name="T44" fmla="*/ 2 w 92"/>
                <a:gd name="T45" fmla="*/ 16 h 36"/>
                <a:gd name="T46" fmla="*/ 0 w 92"/>
                <a:gd name="T47" fmla="*/ 13 h 36"/>
                <a:gd name="T48" fmla="*/ 0 w 92"/>
                <a:gd name="T49" fmla="*/ 10 h 36"/>
                <a:gd name="T50" fmla="*/ 1 w 92"/>
                <a:gd name="T51" fmla="*/ 7 h 36"/>
                <a:gd name="T52" fmla="*/ 4 w 92"/>
                <a:gd name="T53" fmla="*/ 5 h 36"/>
                <a:gd name="T54" fmla="*/ 9 w 92"/>
                <a:gd name="T55" fmla="*/ 3 h 36"/>
                <a:gd name="T56" fmla="*/ 15 w 92"/>
                <a:gd name="T57" fmla="*/ 2 h 36"/>
                <a:gd name="T58" fmla="*/ 21 w 92"/>
                <a:gd name="T59" fmla="*/ 0 h 36"/>
                <a:gd name="T60" fmla="*/ 30 w 92"/>
                <a:gd name="T61" fmla="*/ 0 h 36"/>
                <a:gd name="T62" fmla="*/ 39 w 92"/>
                <a:gd name="T63" fmla="*/ 2 h 36"/>
                <a:gd name="T64" fmla="*/ 48 w 92"/>
                <a:gd name="T65" fmla="*/ 3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2" h="36">
                  <a:moveTo>
                    <a:pt x="48" y="3"/>
                  </a:moveTo>
                  <a:lnTo>
                    <a:pt x="57" y="5"/>
                  </a:lnTo>
                  <a:lnTo>
                    <a:pt x="66" y="7"/>
                  </a:lnTo>
                  <a:lnTo>
                    <a:pt x="73" y="10"/>
                  </a:lnTo>
                  <a:lnTo>
                    <a:pt x="80" y="13"/>
                  </a:lnTo>
                  <a:lnTo>
                    <a:pt x="86" y="16"/>
                  </a:lnTo>
                  <a:lnTo>
                    <a:pt x="89" y="20"/>
                  </a:lnTo>
                  <a:lnTo>
                    <a:pt x="92" y="23"/>
                  </a:lnTo>
                  <a:lnTo>
                    <a:pt x="92" y="27"/>
                  </a:lnTo>
                  <a:lnTo>
                    <a:pt x="91" y="29"/>
                  </a:lnTo>
                  <a:lnTo>
                    <a:pt x="87" y="31"/>
                  </a:lnTo>
                  <a:lnTo>
                    <a:pt x="83" y="34"/>
                  </a:lnTo>
                  <a:lnTo>
                    <a:pt x="77" y="35"/>
                  </a:lnTo>
                  <a:lnTo>
                    <a:pt x="70" y="36"/>
                  </a:lnTo>
                  <a:lnTo>
                    <a:pt x="62" y="36"/>
                  </a:lnTo>
                  <a:lnTo>
                    <a:pt x="53" y="35"/>
                  </a:lnTo>
                  <a:lnTo>
                    <a:pt x="43" y="34"/>
                  </a:lnTo>
                  <a:lnTo>
                    <a:pt x="34" y="31"/>
                  </a:lnTo>
                  <a:lnTo>
                    <a:pt x="25" y="29"/>
                  </a:lnTo>
                  <a:lnTo>
                    <a:pt x="17" y="27"/>
                  </a:lnTo>
                  <a:lnTo>
                    <a:pt x="11" y="23"/>
                  </a:lnTo>
                  <a:lnTo>
                    <a:pt x="5" y="20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5"/>
                  </a:lnTo>
                  <a:lnTo>
                    <a:pt x="9" y="3"/>
                  </a:lnTo>
                  <a:lnTo>
                    <a:pt x="15" y="2"/>
                  </a:lnTo>
                  <a:lnTo>
                    <a:pt x="21" y="0"/>
                  </a:lnTo>
                  <a:lnTo>
                    <a:pt x="30" y="0"/>
                  </a:lnTo>
                  <a:lnTo>
                    <a:pt x="39" y="2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6" name="Freeform 1396">
              <a:extLst>
                <a:ext uri="{FF2B5EF4-FFF2-40B4-BE49-F238E27FC236}">
                  <a16:creationId xmlns:a16="http://schemas.microsoft.com/office/drawing/2014/main" id="{C7BC16D4-A780-4C08-9BCE-BF43334D3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5" y="2705"/>
              <a:ext cx="39" cy="14"/>
            </a:xfrm>
            <a:custGeom>
              <a:avLst/>
              <a:gdLst>
                <a:gd name="T0" fmla="*/ 40 w 76"/>
                <a:gd name="T1" fmla="*/ 1 h 26"/>
                <a:gd name="T2" fmla="*/ 48 w 76"/>
                <a:gd name="T3" fmla="*/ 2 h 26"/>
                <a:gd name="T4" fmla="*/ 55 w 76"/>
                <a:gd name="T5" fmla="*/ 5 h 26"/>
                <a:gd name="T6" fmla="*/ 61 w 76"/>
                <a:gd name="T7" fmla="*/ 7 h 26"/>
                <a:gd name="T8" fmla="*/ 66 w 76"/>
                <a:gd name="T9" fmla="*/ 9 h 26"/>
                <a:gd name="T10" fmla="*/ 70 w 76"/>
                <a:gd name="T11" fmla="*/ 11 h 26"/>
                <a:gd name="T12" fmla="*/ 73 w 76"/>
                <a:gd name="T13" fmla="*/ 14 h 26"/>
                <a:gd name="T14" fmla="*/ 76 w 76"/>
                <a:gd name="T15" fmla="*/ 17 h 26"/>
                <a:gd name="T16" fmla="*/ 76 w 76"/>
                <a:gd name="T17" fmla="*/ 20 h 26"/>
                <a:gd name="T18" fmla="*/ 74 w 76"/>
                <a:gd name="T19" fmla="*/ 22 h 26"/>
                <a:gd name="T20" fmla="*/ 72 w 76"/>
                <a:gd name="T21" fmla="*/ 24 h 26"/>
                <a:gd name="T22" fmla="*/ 68 w 76"/>
                <a:gd name="T23" fmla="*/ 25 h 26"/>
                <a:gd name="T24" fmla="*/ 63 w 76"/>
                <a:gd name="T25" fmla="*/ 26 h 26"/>
                <a:gd name="T26" fmla="*/ 57 w 76"/>
                <a:gd name="T27" fmla="*/ 26 h 26"/>
                <a:gd name="T28" fmla="*/ 50 w 76"/>
                <a:gd name="T29" fmla="*/ 26 h 26"/>
                <a:gd name="T30" fmla="*/ 43 w 76"/>
                <a:gd name="T31" fmla="*/ 26 h 26"/>
                <a:gd name="T32" fmla="*/ 35 w 76"/>
                <a:gd name="T33" fmla="*/ 25 h 26"/>
                <a:gd name="T34" fmla="*/ 27 w 76"/>
                <a:gd name="T35" fmla="*/ 24 h 26"/>
                <a:gd name="T36" fmla="*/ 20 w 76"/>
                <a:gd name="T37" fmla="*/ 22 h 26"/>
                <a:gd name="T38" fmla="*/ 15 w 76"/>
                <a:gd name="T39" fmla="*/ 20 h 26"/>
                <a:gd name="T40" fmla="*/ 9 w 76"/>
                <a:gd name="T41" fmla="*/ 17 h 26"/>
                <a:gd name="T42" fmla="*/ 5 w 76"/>
                <a:gd name="T43" fmla="*/ 15 h 26"/>
                <a:gd name="T44" fmla="*/ 2 w 76"/>
                <a:gd name="T45" fmla="*/ 13 h 26"/>
                <a:gd name="T46" fmla="*/ 0 w 76"/>
                <a:gd name="T47" fmla="*/ 9 h 26"/>
                <a:gd name="T48" fmla="*/ 0 w 76"/>
                <a:gd name="T49" fmla="*/ 7 h 26"/>
                <a:gd name="T50" fmla="*/ 1 w 76"/>
                <a:gd name="T51" fmla="*/ 5 h 26"/>
                <a:gd name="T52" fmla="*/ 4 w 76"/>
                <a:gd name="T53" fmla="*/ 2 h 26"/>
                <a:gd name="T54" fmla="*/ 8 w 76"/>
                <a:gd name="T55" fmla="*/ 1 h 26"/>
                <a:gd name="T56" fmla="*/ 13 w 76"/>
                <a:gd name="T57" fmla="*/ 0 h 26"/>
                <a:gd name="T58" fmla="*/ 19 w 76"/>
                <a:gd name="T59" fmla="*/ 0 h 26"/>
                <a:gd name="T60" fmla="*/ 26 w 76"/>
                <a:gd name="T61" fmla="*/ 0 h 26"/>
                <a:gd name="T62" fmla="*/ 33 w 76"/>
                <a:gd name="T63" fmla="*/ 0 h 26"/>
                <a:gd name="T64" fmla="*/ 40 w 76"/>
                <a:gd name="T6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" h="26">
                  <a:moveTo>
                    <a:pt x="40" y="1"/>
                  </a:moveTo>
                  <a:lnTo>
                    <a:pt x="48" y="2"/>
                  </a:lnTo>
                  <a:lnTo>
                    <a:pt x="55" y="5"/>
                  </a:lnTo>
                  <a:lnTo>
                    <a:pt x="61" y="7"/>
                  </a:lnTo>
                  <a:lnTo>
                    <a:pt x="66" y="9"/>
                  </a:lnTo>
                  <a:lnTo>
                    <a:pt x="70" y="11"/>
                  </a:lnTo>
                  <a:lnTo>
                    <a:pt x="73" y="14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4" y="22"/>
                  </a:lnTo>
                  <a:lnTo>
                    <a:pt x="72" y="24"/>
                  </a:lnTo>
                  <a:lnTo>
                    <a:pt x="68" y="25"/>
                  </a:lnTo>
                  <a:lnTo>
                    <a:pt x="63" y="26"/>
                  </a:lnTo>
                  <a:lnTo>
                    <a:pt x="57" y="26"/>
                  </a:lnTo>
                  <a:lnTo>
                    <a:pt x="50" y="26"/>
                  </a:lnTo>
                  <a:lnTo>
                    <a:pt x="43" y="26"/>
                  </a:lnTo>
                  <a:lnTo>
                    <a:pt x="35" y="25"/>
                  </a:lnTo>
                  <a:lnTo>
                    <a:pt x="27" y="24"/>
                  </a:lnTo>
                  <a:lnTo>
                    <a:pt x="20" y="22"/>
                  </a:lnTo>
                  <a:lnTo>
                    <a:pt x="15" y="20"/>
                  </a:lnTo>
                  <a:lnTo>
                    <a:pt x="9" y="17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40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7" name="Freeform 1397">
              <a:extLst>
                <a:ext uri="{FF2B5EF4-FFF2-40B4-BE49-F238E27FC236}">
                  <a16:creationId xmlns:a16="http://schemas.microsoft.com/office/drawing/2014/main" id="{366F5742-2A25-415F-BAFD-43CA48AC7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4" y="2683"/>
              <a:ext cx="18" cy="12"/>
            </a:xfrm>
            <a:custGeom>
              <a:avLst/>
              <a:gdLst>
                <a:gd name="T0" fmla="*/ 17 w 34"/>
                <a:gd name="T1" fmla="*/ 0 h 25"/>
                <a:gd name="T2" fmla="*/ 24 w 34"/>
                <a:gd name="T3" fmla="*/ 0 h 25"/>
                <a:gd name="T4" fmla="*/ 30 w 34"/>
                <a:gd name="T5" fmla="*/ 1 h 25"/>
                <a:gd name="T6" fmla="*/ 33 w 34"/>
                <a:gd name="T7" fmla="*/ 4 h 25"/>
                <a:gd name="T8" fmla="*/ 34 w 34"/>
                <a:gd name="T9" fmla="*/ 9 h 25"/>
                <a:gd name="T10" fmla="*/ 33 w 34"/>
                <a:gd name="T11" fmla="*/ 14 h 25"/>
                <a:gd name="T12" fmla="*/ 30 w 34"/>
                <a:gd name="T13" fmla="*/ 18 h 25"/>
                <a:gd name="T14" fmla="*/ 24 w 34"/>
                <a:gd name="T15" fmla="*/ 23 h 25"/>
                <a:gd name="T16" fmla="*/ 17 w 34"/>
                <a:gd name="T17" fmla="*/ 25 h 25"/>
                <a:gd name="T18" fmla="*/ 10 w 34"/>
                <a:gd name="T19" fmla="*/ 25 h 25"/>
                <a:gd name="T20" fmla="*/ 6 w 34"/>
                <a:gd name="T21" fmla="*/ 24 h 25"/>
                <a:gd name="T22" fmla="*/ 1 w 34"/>
                <a:gd name="T23" fmla="*/ 21 h 25"/>
                <a:gd name="T24" fmla="*/ 0 w 34"/>
                <a:gd name="T25" fmla="*/ 16 h 25"/>
                <a:gd name="T26" fmla="*/ 1 w 34"/>
                <a:gd name="T27" fmla="*/ 11 h 25"/>
                <a:gd name="T28" fmla="*/ 6 w 34"/>
                <a:gd name="T29" fmla="*/ 7 h 25"/>
                <a:gd name="T30" fmla="*/ 10 w 34"/>
                <a:gd name="T31" fmla="*/ 2 h 25"/>
                <a:gd name="T32" fmla="*/ 17 w 34"/>
                <a:gd name="T3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25">
                  <a:moveTo>
                    <a:pt x="17" y="0"/>
                  </a:moveTo>
                  <a:lnTo>
                    <a:pt x="24" y="0"/>
                  </a:lnTo>
                  <a:lnTo>
                    <a:pt x="30" y="1"/>
                  </a:lnTo>
                  <a:lnTo>
                    <a:pt x="33" y="4"/>
                  </a:lnTo>
                  <a:lnTo>
                    <a:pt x="34" y="9"/>
                  </a:lnTo>
                  <a:lnTo>
                    <a:pt x="33" y="14"/>
                  </a:lnTo>
                  <a:lnTo>
                    <a:pt x="30" y="18"/>
                  </a:lnTo>
                  <a:lnTo>
                    <a:pt x="24" y="23"/>
                  </a:lnTo>
                  <a:lnTo>
                    <a:pt x="17" y="25"/>
                  </a:lnTo>
                  <a:lnTo>
                    <a:pt x="10" y="25"/>
                  </a:lnTo>
                  <a:lnTo>
                    <a:pt x="6" y="24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11"/>
                  </a:lnTo>
                  <a:lnTo>
                    <a:pt x="6" y="7"/>
                  </a:lnTo>
                  <a:lnTo>
                    <a:pt x="10" y="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8" name="Freeform 1398">
              <a:extLst>
                <a:ext uri="{FF2B5EF4-FFF2-40B4-BE49-F238E27FC236}">
                  <a16:creationId xmlns:a16="http://schemas.microsoft.com/office/drawing/2014/main" id="{0F846C2E-D29A-4460-B2EA-53F59C68F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" y="2773"/>
              <a:ext cx="39" cy="14"/>
            </a:xfrm>
            <a:custGeom>
              <a:avLst/>
              <a:gdLst>
                <a:gd name="T0" fmla="*/ 39 w 74"/>
                <a:gd name="T1" fmla="*/ 1 h 27"/>
                <a:gd name="T2" fmla="*/ 47 w 74"/>
                <a:gd name="T3" fmla="*/ 2 h 27"/>
                <a:gd name="T4" fmla="*/ 54 w 74"/>
                <a:gd name="T5" fmla="*/ 4 h 27"/>
                <a:gd name="T6" fmla="*/ 59 w 74"/>
                <a:gd name="T7" fmla="*/ 7 h 27"/>
                <a:gd name="T8" fmla="*/ 65 w 74"/>
                <a:gd name="T9" fmla="*/ 9 h 27"/>
                <a:gd name="T10" fmla="*/ 69 w 74"/>
                <a:gd name="T11" fmla="*/ 12 h 27"/>
                <a:gd name="T12" fmla="*/ 72 w 74"/>
                <a:gd name="T13" fmla="*/ 15 h 27"/>
                <a:gd name="T14" fmla="*/ 74 w 74"/>
                <a:gd name="T15" fmla="*/ 17 h 27"/>
                <a:gd name="T16" fmla="*/ 74 w 74"/>
                <a:gd name="T17" fmla="*/ 19 h 27"/>
                <a:gd name="T18" fmla="*/ 73 w 74"/>
                <a:gd name="T19" fmla="*/ 21 h 27"/>
                <a:gd name="T20" fmla="*/ 71 w 74"/>
                <a:gd name="T21" fmla="*/ 24 h 27"/>
                <a:gd name="T22" fmla="*/ 66 w 74"/>
                <a:gd name="T23" fmla="*/ 25 h 27"/>
                <a:gd name="T24" fmla="*/ 62 w 74"/>
                <a:gd name="T25" fmla="*/ 26 h 27"/>
                <a:gd name="T26" fmla="*/ 56 w 74"/>
                <a:gd name="T27" fmla="*/ 27 h 27"/>
                <a:gd name="T28" fmla="*/ 49 w 74"/>
                <a:gd name="T29" fmla="*/ 27 h 27"/>
                <a:gd name="T30" fmla="*/ 42 w 74"/>
                <a:gd name="T31" fmla="*/ 26 h 27"/>
                <a:gd name="T32" fmla="*/ 34 w 74"/>
                <a:gd name="T33" fmla="*/ 25 h 27"/>
                <a:gd name="T34" fmla="*/ 26 w 74"/>
                <a:gd name="T35" fmla="*/ 24 h 27"/>
                <a:gd name="T36" fmla="*/ 19 w 74"/>
                <a:gd name="T37" fmla="*/ 21 h 27"/>
                <a:gd name="T38" fmla="*/ 13 w 74"/>
                <a:gd name="T39" fmla="*/ 19 h 27"/>
                <a:gd name="T40" fmla="*/ 9 w 74"/>
                <a:gd name="T41" fmla="*/ 17 h 27"/>
                <a:gd name="T42" fmla="*/ 4 w 74"/>
                <a:gd name="T43" fmla="*/ 15 h 27"/>
                <a:gd name="T44" fmla="*/ 1 w 74"/>
                <a:gd name="T45" fmla="*/ 12 h 27"/>
                <a:gd name="T46" fmla="*/ 0 w 74"/>
                <a:gd name="T47" fmla="*/ 9 h 27"/>
                <a:gd name="T48" fmla="*/ 0 w 74"/>
                <a:gd name="T49" fmla="*/ 7 h 27"/>
                <a:gd name="T50" fmla="*/ 1 w 74"/>
                <a:gd name="T51" fmla="*/ 4 h 27"/>
                <a:gd name="T52" fmla="*/ 3 w 74"/>
                <a:gd name="T53" fmla="*/ 2 h 27"/>
                <a:gd name="T54" fmla="*/ 6 w 74"/>
                <a:gd name="T55" fmla="*/ 1 h 27"/>
                <a:gd name="T56" fmla="*/ 12 w 74"/>
                <a:gd name="T57" fmla="*/ 0 h 27"/>
                <a:gd name="T58" fmla="*/ 18 w 74"/>
                <a:gd name="T59" fmla="*/ 0 h 27"/>
                <a:gd name="T60" fmla="*/ 24 w 74"/>
                <a:gd name="T61" fmla="*/ 0 h 27"/>
                <a:gd name="T62" fmla="*/ 31 w 74"/>
                <a:gd name="T63" fmla="*/ 0 h 27"/>
                <a:gd name="T64" fmla="*/ 39 w 74"/>
                <a:gd name="T6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27">
                  <a:moveTo>
                    <a:pt x="39" y="1"/>
                  </a:moveTo>
                  <a:lnTo>
                    <a:pt x="47" y="2"/>
                  </a:lnTo>
                  <a:lnTo>
                    <a:pt x="54" y="4"/>
                  </a:lnTo>
                  <a:lnTo>
                    <a:pt x="59" y="7"/>
                  </a:lnTo>
                  <a:lnTo>
                    <a:pt x="65" y="9"/>
                  </a:lnTo>
                  <a:lnTo>
                    <a:pt x="69" y="12"/>
                  </a:lnTo>
                  <a:lnTo>
                    <a:pt x="72" y="15"/>
                  </a:lnTo>
                  <a:lnTo>
                    <a:pt x="74" y="17"/>
                  </a:lnTo>
                  <a:lnTo>
                    <a:pt x="74" y="19"/>
                  </a:lnTo>
                  <a:lnTo>
                    <a:pt x="73" y="21"/>
                  </a:lnTo>
                  <a:lnTo>
                    <a:pt x="71" y="24"/>
                  </a:lnTo>
                  <a:lnTo>
                    <a:pt x="66" y="25"/>
                  </a:lnTo>
                  <a:lnTo>
                    <a:pt x="62" y="26"/>
                  </a:lnTo>
                  <a:lnTo>
                    <a:pt x="56" y="27"/>
                  </a:lnTo>
                  <a:lnTo>
                    <a:pt x="49" y="27"/>
                  </a:lnTo>
                  <a:lnTo>
                    <a:pt x="42" y="26"/>
                  </a:lnTo>
                  <a:lnTo>
                    <a:pt x="34" y="25"/>
                  </a:lnTo>
                  <a:lnTo>
                    <a:pt x="26" y="24"/>
                  </a:lnTo>
                  <a:lnTo>
                    <a:pt x="19" y="21"/>
                  </a:lnTo>
                  <a:lnTo>
                    <a:pt x="13" y="19"/>
                  </a:lnTo>
                  <a:lnTo>
                    <a:pt x="9" y="17"/>
                  </a:lnTo>
                  <a:lnTo>
                    <a:pt x="4" y="15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2"/>
                  </a:lnTo>
                  <a:lnTo>
                    <a:pt x="6" y="1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4" y="0"/>
                  </a:lnTo>
                  <a:lnTo>
                    <a:pt x="31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19" name="Freeform 1399">
              <a:extLst>
                <a:ext uri="{FF2B5EF4-FFF2-40B4-BE49-F238E27FC236}">
                  <a16:creationId xmlns:a16="http://schemas.microsoft.com/office/drawing/2014/main" id="{66AD7105-36B4-4CD5-80EB-7CC9DC73A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" y="2705"/>
              <a:ext cx="24" cy="10"/>
            </a:xfrm>
            <a:custGeom>
              <a:avLst/>
              <a:gdLst>
                <a:gd name="T0" fmla="*/ 26 w 48"/>
                <a:gd name="T1" fmla="*/ 1 h 17"/>
                <a:gd name="T2" fmla="*/ 35 w 48"/>
                <a:gd name="T3" fmla="*/ 4 h 17"/>
                <a:gd name="T4" fmla="*/ 42 w 48"/>
                <a:gd name="T5" fmla="*/ 6 h 17"/>
                <a:gd name="T6" fmla="*/ 46 w 48"/>
                <a:gd name="T7" fmla="*/ 9 h 17"/>
                <a:gd name="T8" fmla="*/ 48 w 48"/>
                <a:gd name="T9" fmla="*/ 13 h 17"/>
                <a:gd name="T10" fmla="*/ 45 w 48"/>
                <a:gd name="T11" fmla="*/ 15 h 17"/>
                <a:gd name="T12" fmla="*/ 41 w 48"/>
                <a:gd name="T13" fmla="*/ 17 h 17"/>
                <a:gd name="T14" fmla="*/ 33 w 48"/>
                <a:gd name="T15" fmla="*/ 17 h 17"/>
                <a:gd name="T16" fmla="*/ 23 w 48"/>
                <a:gd name="T17" fmla="*/ 16 h 17"/>
                <a:gd name="T18" fmla="*/ 14 w 48"/>
                <a:gd name="T19" fmla="*/ 14 h 17"/>
                <a:gd name="T20" fmla="*/ 7 w 48"/>
                <a:gd name="T21" fmla="*/ 12 h 17"/>
                <a:gd name="T22" fmla="*/ 1 w 48"/>
                <a:gd name="T23" fmla="*/ 8 h 17"/>
                <a:gd name="T24" fmla="*/ 0 w 48"/>
                <a:gd name="T25" fmla="*/ 5 h 17"/>
                <a:gd name="T26" fmla="*/ 3 w 48"/>
                <a:gd name="T27" fmla="*/ 2 h 17"/>
                <a:gd name="T28" fmla="*/ 8 w 48"/>
                <a:gd name="T29" fmla="*/ 0 h 17"/>
                <a:gd name="T30" fmla="*/ 16 w 48"/>
                <a:gd name="T31" fmla="*/ 0 h 17"/>
                <a:gd name="T32" fmla="*/ 26 w 48"/>
                <a:gd name="T3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17">
                  <a:moveTo>
                    <a:pt x="26" y="1"/>
                  </a:moveTo>
                  <a:lnTo>
                    <a:pt x="35" y="4"/>
                  </a:lnTo>
                  <a:lnTo>
                    <a:pt x="42" y="6"/>
                  </a:lnTo>
                  <a:lnTo>
                    <a:pt x="46" y="9"/>
                  </a:lnTo>
                  <a:lnTo>
                    <a:pt x="48" y="13"/>
                  </a:lnTo>
                  <a:lnTo>
                    <a:pt x="45" y="15"/>
                  </a:lnTo>
                  <a:lnTo>
                    <a:pt x="41" y="17"/>
                  </a:lnTo>
                  <a:lnTo>
                    <a:pt x="33" y="17"/>
                  </a:lnTo>
                  <a:lnTo>
                    <a:pt x="23" y="16"/>
                  </a:lnTo>
                  <a:lnTo>
                    <a:pt x="14" y="14"/>
                  </a:lnTo>
                  <a:lnTo>
                    <a:pt x="7" y="12"/>
                  </a:lnTo>
                  <a:lnTo>
                    <a:pt x="1" y="8"/>
                  </a:lnTo>
                  <a:lnTo>
                    <a:pt x="0" y="5"/>
                  </a:lnTo>
                  <a:lnTo>
                    <a:pt x="3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20" name="Freeform 1400">
              <a:extLst>
                <a:ext uri="{FF2B5EF4-FFF2-40B4-BE49-F238E27FC236}">
                  <a16:creationId xmlns:a16="http://schemas.microsoft.com/office/drawing/2014/main" id="{1EEDF7F4-7328-4CC8-A95A-3BC90FE50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0" y="2683"/>
              <a:ext cx="9" cy="8"/>
            </a:xfrm>
            <a:custGeom>
              <a:avLst/>
              <a:gdLst>
                <a:gd name="T0" fmla="*/ 12 w 22"/>
                <a:gd name="T1" fmla="*/ 0 h 16"/>
                <a:gd name="T2" fmla="*/ 16 w 22"/>
                <a:gd name="T3" fmla="*/ 0 h 16"/>
                <a:gd name="T4" fmla="*/ 19 w 22"/>
                <a:gd name="T5" fmla="*/ 1 h 16"/>
                <a:gd name="T6" fmla="*/ 21 w 22"/>
                <a:gd name="T7" fmla="*/ 2 h 16"/>
                <a:gd name="T8" fmla="*/ 22 w 22"/>
                <a:gd name="T9" fmla="*/ 6 h 16"/>
                <a:gd name="T10" fmla="*/ 21 w 22"/>
                <a:gd name="T11" fmla="*/ 8 h 16"/>
                <a:gd name="T12" fmla="*/ 19 w 22"/>
                <a:gd name="T13" fmla="*/ 11 h 16"/>
                <a:gd name="T14" fmla="*/ 16 w 22"/>
                <a:gd name="T15" fmla="*/ 14 h 16"/>
                <a:gd name="T16" fmla="*/ 12 w 22"/>
                <a:gd name="T17" fmla="*/ 15 h 16"/>
                <a:gd name="T18" fmla="*/ 7 w 22"/>
                <a:gd name="T19" fmla="*/ 16 h 16"/>
                <a:gd name="T20" fmla="*/ 4 w 22"/>
                <a:gd name="T21" fmla="*/ 15 h 16"/>
                <a:gd name="T22" fmla="*/ 1 w 22"/>
                <a:gd name="T23" fmla="*/ 14 h 16"/>
                <a:gd name="T24" fmla="*/ 0 w 22"/>
                <a:gd name="T25" fmla="*/ 10 h 16"/>
                <a:gd name="T26" fmla="*/ 1 w 22"/>
                <a:gd name="T27" fmla="*/ 7 h 16"/>
                <a:gd name="T28" fmla="*/ 4 w 22"/>
                <a:gd name="T29" fmla="*/ 3 h 16"/>
                <a:gd name="T30" fmla="*/ 7 w 22"/>
                <a:gd name="T31" fmla="*/ 1 h 16"/>
                <a:gd name="T32" fmla="*/ 12 w 22"/>
                <a:gd name="T3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6">
                  <a:moveTo>
                    <a:pt x="12" y="0"/>
                  </a:move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2" y="6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6" y="14"/>
                  </a:lnTo>
                  <a:lnTo>
                    <a:pt x="12" y="15"/>
                  </a:lnTo>
                  <a:lnTo>
                    <a:pt x="7" y="16"/>
                  </a:lnTo>
                  <a:lnTo>
                    <a:pt x="4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7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21" name="Freeform 1401">
              <a:extLst>
                <a:ext uri="{FF2B5EF4-FFF2-40B4-BE49-F238E27FC236}">
                  <a16:creationId xmlns:a16="http://schemas.microsoft.com/office/drawing/2014/main" id="{DF8C1865-4BC5-4FC7-8C5D-6B47FA2E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" y="2775"/>
              <a:ext cx="24" cy="8"/>
            </a:xfrm>
            <a:custGeom>
              <a:avLst/>
              <a:gdLst>
                <a:gd name="T0" fmla="*/ 26 w 47"/>
                <a:gd name="T1" fmla="*/ 1 h 17"/>
                <a:gd name="T2" fmla="*/ 35 w 47"/>
                <a:gd name="T3" fmla="*/ 3 h 17"/>
                <a:gd name="T4" fmla="*/ 42 w 47"/>
                <a:gd name="T5" fmla="*/ 7 h 17"/>
                <a:gd name="T6" fmla="*/ 46 w 47"/>
                <a:gd name="T7" fmla="*/ 9 h 17"/>
                <a:gd name="T8" fmla="*/ 47 w 47"/>
                <a:gd name="T9" fmla="*/ 12 h 17"/>
                <a:gd name="T10" fmla="*/ 45 w 47"/>
                <a:gd name="T11" fmla="*/ 15 h 17"/>
                <a:gd name="T12" fmla="*/ 40 w 47"/>
                <a:gd name="T13" fmla="*/ 17 h 17"/>
                <a:gd name="T14" fmla="*/ 32 w 47"/>
                <a:gd name="T15" fmla="*/ 17 h 17"/>
                <a:gd name="T16" fmla="*/ 22 w 47"/>
                <a:gd name="T17" fmla="*/ 16 h 17"/>
                <a:gd name="T18" fmla="*/ 13 w 47"/>
                <a:gd name="T19" fmla="*/ 14 h 17"/>
                <a:gd name="T20" fmla="*/ 6 w 47"/>
                <a:gd name="T21" fmla="*/ 11 h 17"/>
                <a:gd name="T22" fmla="*/ 1 w 47"/>
                <a:gd name="T23" fmla="*/ 8 h 17"/>
                <a:gd name="T24" fmla="*/ 0 w 47"/>
                <a:gd name="T25" fmla="*/ 4 h 17"/>
                <a:gd name="T26" fmla="*/ 2 w 47"/>
                <a:gd name="T27" fmla="*/ 2 h 17"/>
                <a:gd name="T28" fmla="*/ 8 w 47"/>
                <a:gd name="T29" fmla="*/ 0 h 17"/>
                <a:gd name="T30" fmla="*/ 16 w 47"/>
                <a:gd name="T31" fmla="*/ 0 h 17"/>
                <a:gd name="T32" fmla="*/ 26 w 47"/>
                <a:gd name="T3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7">
                  <a:moveTo>
                    <a:pt x="26" y="1"/>
                  </a:moveTo>
                  <a:lnTo>
                    <a:pt x="35" y="3"/>
                  </a:lnTo>
                  <a:lnTo>
                    <a:pt x="42" y="7"/>
                  </a:lnTo>
                  <a:lnTo>
                    <a:pt x="46" y="9"/>
                  </a:lnTo>
                  <a:lnTo>
                    <a:pt x="47" y="12"/>
                  </a:lnTo>
                  <a:lnTo>
                    <a:pt x="45" y="15"/>
                  </a:lnTo>
                  <a:lnTo>
                    <a:pt x="40" y="17"/>
                  </a:lnTo>
                  <a:lnTo>
                    <a:pt x="32" y="17"/>
                  </a:lnTo>
                  <a:lnTo>
                    <a:pt x="22" y="16"/>
                  </a:lnTo>
                  <a:lnTo>
                    <a:pt x="13" y="14"/>
                  </a:lnTo>
                  <a:lnTo>
                    <a:pt x="6" y="11"/>
                  </a:lnTo>
                  <a:lnTo>
                    <a:pt x="1" y="8"/>
                  </a:lnTo>
                  <a:lnTo>
                    <a:pt x="0" y="4"/>
                  </a:lnTo>
                  <a:lnTo>
                    <a:pt x="2" y="2"/>
                  </a:lnTo>
                  <a:lnTo>
                    <a:pt x="8" y="0"/>
                  </a:lnTo>
                  <a:lnTo>
                    <a:pt x="16" y="0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66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932" name="Text Box 1402">
            <a:extLst>
              <a:ext uri="{FF2B5EF4-FFF2-40B4-BE49-F238E27FC236}">
                <a16:creationId xmlns:a16="http://schemas.microsoft.com/office/drawing/2014/main" id="{F0BCADDF-281F-487E-9C38-FF8E568B4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6825" y="2870200"/>
            <a:ext cx="11572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Nera SaturnB</a:t>
            </a:r>
          </a:p>
        </p:txBody>
      </p:sp>
      <p:sp>
        <p:nvSpPr>
          <p:cNvPr id="32123" name="Freeform 1403">
            <a:extLst>
              <a:ext uri="{FF2B5EF4-FFF2-40B4-BE49-F238E27FC236}">
                <a16:creationId xmlns:a16="http://schemas.microsoft.com/office/drawing/2014/main" id="{A48A9955-CF8C-4D43-81B4-0E729FEC4F9C}"/>
              </a:ext>
            </a:extLst>
          </p:cNvPr>
          <p:cNvSpPr>
            <a:spLocks/>
          </p:cNvSpPr>
          <p:nvPr/>
        </p:nvSpPr>
        <p:spPr bwMode="auto">
          <a:xfrm>
            <a:off x="1905000" y="1752600"/>
            <a:ext cx="609600" cy="633413"/>
          </a:xfrm>
          <a:custGeom>
            <a:avLst/>
            <a:gdLst>
              <a:gd name="T0" fmla="*/ 113 w 1601"/>
              <a:gd name="T1" fmla="*/ 1618 h 1762"/>
              <a:gd name="T2" fmla="*/ 0 w 1601"/>
              <a:gd name="T3" fmla="*/ 600 h 1762"/>
              <a:gd name="T4" fmla="*/ 65 w 1601"/>
              <a:gd name="T5" fmla="*/ 466 h 1762"/>
              <a:gd name="T6" fmla="*/ 145 w 1601"/>
              <a:gd name="T7" fmla="*/ 311 h 1762"/>
              <a:gd name="T8" fmla="*/ 267 w 1601"/>
              <a:gd name="T9" fmla="*/ 211 h 1762"/>
              <a:gd name="T10" fmla="*/ 400 w 1601"/>
              <a:gd name="T11" fmla="*/ 111 h 1762"/>
              <a:gd name="T12" fmla="*/ 567 w 1601"/>
              <a:gd name="T13" fmla="*/ 0 h 1762"/>
              <a:gd name="T14" fmla="*/ 989 w 1601"/>
              <a:gd name="T15" fmla="*/ 0 h 1762"/>
              <a:gd name="T16" fmla="*/ 1121 w 1601"/>
              <a:gd name="T17" fmla="*/ 82 h 1762"/>
              <a:gd name="T18" fmla="*/ 1289 w 1601"/>
              <a:gd name="T19" fmla="*/ 166 h 1762"/>
              <a:gd name="T20" fmla="*/ 1457 w 1601"/>
              <a:gd name="T21" fmla="*/ 322 h 1762"/>
              <a:gd name="T22" fmla="*/ 1556 w 1601"/>
              <a:gd name="T23" fmla="*/ 466 h 1762"/>
              <a:gd name="T24" fmla="*/ 1601 w 1601"/>
              <a:gd name="T25" fmla="*/ 610 h 1762"/>
              <a:gd name="T26" fmla="*/ 1505 w 1601"/>
              <a:gd name="T27" fmla="*/ 1618 h 1762"/>
              <a:gd name="T28" fmla="*/ 1289 w 1601"/>
              <a:gd name="T29" fmla="*/ 1700 h 1762"/>
              <a:gd name="T30" fmla="*/ 1073 w 1601"/>
              <a:gd name="T31" fmla="*/ 1762 h 1762"/>
              <a:gd name="T32" fmla="*/ 497 w 1601"/>
              <a:gd name="T33" fmla="*/ 1762 h 1762"/>
              <a:gd name="T34" fmla="*/ 278 w 1601"/>
              <a:gd name="T35" fmla="*/ 1722 h 1762"/>
              <a:gd name="T36" fmla="*/ 161 w 1601"/>
              <a:gd name="T37" fmla="*/ 1666 h 1762"/>
              <a:gd name="T38" fmla="*/ 113 w 1601"/>
              <a:gd name="T39" fmla="*/ 1618 h 1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1" h="1762">
                <a:moveTo>
                  <a:pt x="113" y="1618"/>
                </a:moveTo>
                <a:lnTo>
                  <a:pt x="0" y="600"/>
                </a:lnTo>
                <a:lnTo>
                  <a:pt x="65" y="466"/>
                </a:lnTo>
                <a:lnTo>
                  <a:pt x="145" y="311"/>
                </a:lnTo>
                <a:lnTo>
                  <a:pt x="267" y="211"/>
                </a:lnTo>
                <a:lnTo>
                  <a:pt x="400" y="111"/>
                </a:lnTo>
                <a:lnTo>
                  <a:pt x="567" y="0"/>
                </a:lnTo>
                <a:lnTo>
                  <a:pt x="989" y="0"/>
                </a:lnTo>
                <a:lnTo>
                  <a:pt x="1121" y="82"/>
                </a:lnTo>
                <a:lnTo>
                  <a:pt x="1289" y="166"/>
                </a:lnTo>
                <a:lnTo>
                  <a:pt x="1457" y="322"/>
                </a:lnTo>
                <a:lnTo>
                  <a:pt x="1556" y="466"/>
                </a:lnTo>
                <a:lnTo>
                  <a:pt x="1601" y="610"/>
                </a:lnTo>
                <a:lnTo>
                  <a:pt x="1505" y="1618"/>
                </a:lnTo>
                <a:lnTo>
                  <a:pt x="1289" y="1700"/>
                </a:lnTo>
                <a:lnTo>
                  <a:pt x="1073" y="1762"/>
                </a:lnTo>
                <a:lnTo>
                  <a:pt x="497" y="1762"/>
                </a:lnTo>
                <a:lnTo>
                  <a:pt x="278" y="1722"/>
                </a:lnTo>
                <a:lnTo>
                  <a:pt x="161" y="1666"/>
                </a:lnTo>
                <a:lnTo>
                  <a:pt x="113" y="1618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24" name="Freeform 1404">
            <a:extLst>
              <a:ext uri="{FF2B5EF4-FFF2-40B4-BE49-F238E27FC236}">
                <a16:creationId xmlns:a16="http://schemas.microsoft.com/office/drawing/2014/main" id="{5730AED0-0E22-4C23-A0B6-CFFE6763EB94}"/>
              </a:ext>
            </a:extLst>
          </p:cNvPr>
          <p:cNvSpPr>
            <a:spLocks/>
          </p:cNvSpPr>
          <p:nvPr/>
        </p:nvSpPr>
        <p:spPr bwMode="auto">
          <a:xfrm>
            <a:off x="1968500" y="2341563"/>
            <a:ext cx="495300" cy="96837"/>
          </a:xfrm>
          <a:custGeom>
            <a:avLst/>
            <a:gdLst>
              <a:gd name="T0" fmla="*/ 5 w 1301"/>
              <a:gd name="T1" fmla="*/ 48 h 270"/>
              <a:gd name="T2" fmla="*/ 0 w 1301"/>
              <a:gd name="T3" fmla="*/ 137 h 270"/>
              <a:gd name="T4" fmla="*/ 178 w 1301"/>
              <a:gd name="T5" fmla="*/ 215 h 270"/>
              <a:gd name="T6" fmla="*/ 522 w 1301"/>
              <a:gd name="T7" fmla="*/ 270 h 270"/>
              <a:gd name="T8" fmla="*/ 755 w 1301"/>
              <a:gd name="T9" fmla="*/ 259 h 270"/>
              <a:gd name="T10" fmla="*/ 917 w 1301"/>
              <a:gd name="T11" fmla="*/ 240 h 270"/>
              <a:gd name="T12" fmla="*/ 1100 w 1301"/>
              <a:gd name="T13" fmla="*/ 193 h 270"/>
              <a:gd name="T14" fmla="*/ 1300 w 1301"/>
              <a:gd name="T15" fmla="*/ 93 h 270"/>
              <a:gd name="T16" fmla="*/ 1301 w 1301"/>
              <a:gd name="T17" fmla="*/ 0 h 270"/>
              <a:gd name="T18" fmla="*/ 1061 w 1301"/>
              <a:gd name="T19" fmla="*/ 96 h 270"/>
              <a:gd name="T20" fmla="*/ 833 w 1301"/>
              <a:gd name="T21" fmla="*/ 137 h 270"/>
              <a:gd name="T22" fmla="*/ 378 w 1301"/>
              <a:gd name="T23" fmla="*/ 137 h 270"/>
              <a:gd name="T24" fmla="*/ 189 w 1301"/>
              <a:gd name="T25" fmla="*/ 104 h 270"/>
              <a:gd name="T26" fmla="*/ 5 w 1301"/>
              <a:gd name="T27" fmla="*/ 4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1" h="270">
                <a:moveTo>
                  <a:pt x="5" y="48"/>
                </a:moveTo>
                <a:lnTo>
                  <a:pt x="0" y="137"/>
                </a:lnTo>
                <a:lnTo>
                  <a:pt x="178" y="215"/>
                </a:lnTo>
                <a:lnTo>
                  <a:pt x="522" y="270"/>
                </a:lnTo>
                <a:lnTo>
                  <a:pt x="755" y="259"/>
                </a:lnTo>
                <a:lnTo>
                  <a:pt x="917" y="240"/>
                </a:lnTo>
                <a:lnTo>
                  <a:pt x="1100" y="193"/>
                </a:lnTo>
                <a:lnTo>
                  <a:pt x="1300" y="93"/>
                </a:lnTo>
                <a:lnTo>
                  <a:pt x="1301" y="0"/>
                </a:lnTo>
                <a:lnTo>
                  <a:pt x="1061" y="96"/>
                </a:lnTo>
                <a:lnTo>
                  <a:pt x="833" y="137"/>
                </a:lnTo>
                <a:lnTo>
                  <a:pt x="378" y="137"/>
                </a:lnTo>
                <a:lnTo>
                  <a:pt x="189" y="104"/>
                </a:lnTo>
                <a:lnTo>
                  <a:pt x="5" y="48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25" name="Freeform 1405">
            <a:extLst>
              <a:ext uri="{FF2B5EF4-FFF2-40B4-BE49-F238E27FC236}">
                <a16:creationId xmlns:a16="http://schemas.microsoft.com/office/drawing/2014/main" id="{98186183-87CA-4400-B0E0-2FCC19488F06}"/>
              </a:ext>
            </a:extLst>
          </p:cNvPr>
          <p:cNvSpPr>
            <a:spLocks/>
          </p:cNvSpPr>
          <p:nvPr/>
        </p:nvSpPr>
        <p:spPr bwMode="auto">
          <a:xfrm>
            <a:off x="369888" y="1801813"/>
            <a:ext cx="609600" cy="633412"/>
          </a:xfrm>
          <a:custGeom>
            <a:avLst/>
            <a:gdLst>
              <a:gd name="T0" fmla="*/ 113 w 1601"/>
              <a:gd name="T1" fmla="*/ 1618 h 1762"/>
              <a:gd name="T2" fmla="*/ 0 w 1601"/>
              <a:gd name="T3" fmla="*/ 600 h 1762"/>
              <a:gd name="T4" fmla="*/ 65 w 1601"/>
              <a:gd name="T5" fmla="*/ 466 h 1762"/>
              <a:gd name="T6" fmla="*/ 145 w 1601"/>
              <a:gd name="T7" fmla="*/ 311 h 1762"/>
              <a:gd name="T8" fmla="*/ 267 w 1601"/>
              <a:gd name="T9" fmla="*/ 211 h 1762"/>
              <a:gd name="T10" fmla="*/ 400 w 1601"/>
              <a:gd name="T11" fmla="*/ 111 h 1762"/>
              <a:gd name="T12" fmla="*/ 567 w 1601"/>
              <a:gd name="T13" fmla="*/ 0 h 1762"/>
              <a:gd name="T14" fmla="*/ 989 w 1601"/>
              <a:gd name="T15" fmla="*/ 0 h 1762"/>
              <a:gd name="T16" fmla="*/ 1121 w 1601"/>
              <a:gd name="T17" fmla="*/ 82 h 1762"/>
              <a:gd name="T18" fmla="*/ 1289 w 1601"/>
              <a:gd name="T19" fmla="*/ 166 h 1762"/>
              <a:gd name="T20" fmla="*/ 1457 w 1601"/>
              <a:gd name="T21" fmla="*/ 322 h 1762"/>
              <a:gd name="T22" fmla="*/ 1556 w 1601"/>
              <a:gd name="T23" fmla="*/ 466 h 1762"/>
              <a:gd name="T24" fmla="*/ 1601 w 1601"/>
              <a:gd name="T25" fmla="*/ 610 h 1762"/>
              <a:gd name="T26" fmla="*/ 1505 w 1601"/>
              <a:gd name="T27" fmla="*/ 1618 h 1762"/>
              <a:gd name="T28" fmla="*/ 1289 w 1601"/>
              <a:gd name="T29" fmla="*/ 1700 h 1762"/>
              <a:gd name="T30" fmla="*/ 1073 w 1601"/>
              <a:gd name="T31" fmla="*/ 1762 h 1762"/>
              <a:gd name="T32" fmla="*/ 497 w 1601"/>
              <a:gd name="T33" fmla="*/ 1762 h 1762"/>
              <a:gd name="T34" fmla="*/ 278 w 1601"/>
              <a:gd name="T35" fmla="*/ 1722 h 1762"/>
              <a:gd name="T36" fmla="*/ 161 w 1601"/>
              <a:gd name="T37" fmla="*/ 1666 h 1762"/>
              <a:gd name="T38" fmla="*/ 113 w 1601"/>
              <a:gd name="T39" fmla="*/ 1618 h 1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1" h="1762">
                <a:moveTo>
                  <a:pt x="113" y="1618"/>
                </a:moveTo>
                <a:lnTo>
                  <a:pt x="0" y="600"/>
                </a:lnTo>
                <a:lnTo>
                  <a:pt x="65" y="466"/>
                </a:lnTo>
                <a:lnTo>
                  <a:pt x="145" y="311"/>
                </a:lnTo>
                <a:lnTo>
                  <a:pt x="267" y="211"/>
                </a:lnTo>
                <a:lnTo>
                  <a:pt x="400" y="111"/>
                </a:lnTo>
                <a:lnTo>
                  <a:pt x="567" y="0"/>
                </a:lnTo>
                <a:lnTo>
                  <a:pt x="989" y="0"/>
                </a:lnTo>
                <a:lnTo>
                  <a:pt x="1121" y="82"/>
                </a:lnTo>
                <a:lnTo>
                  <a:pt x="1289" y="166"/>
                </a:lnTo>
                <a:lnTo>
                  <a:pt x="1457" y="322"/>
                </a:lnTo>
                <a:lnTo>
                  <a:pt x="1556" y="466"/>
                </a:lnTo>
                <a:lnTo>
                  <a:pt x="1601" y="610"/>
                </a:lnTo>
                <a:lnTo>
                  <a:pt x="1505" y="1618"/>
                </a:lnTo>
                <a:lnTo>
                  <a:pt x="1289" y="1700"/>
                </a:lnTo>
                <a:lnTo>
                  <a:pt x="1073" y="1762"/>
                </a:lnTo>
                <a:lnTo>
                  <a:pt x="497" y="1762"/>
                </a:lnTo>
                <a:lnTo>
                  <a:pt x="278" y="1722"/>
                </a:lnTo>
                <a:lnTo>
                  <a:pt x="161" y="1666"/>
                </a:lnTo>
                <a:lnTo>
                  <a:pt x="113" y="1618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26" name="Freeform 1406">
            <a:extLst>
              <a:ext uri="{FF2B5EF4-FFF2-40B4-BE49-F238E27FC236}">
                <a16:creationId xmlns:a16="http://schemas.microsoft.com/office/drawing/2014/main" id="{CCC5455E-232E-496B-9E96-2389470613B1}"/>
              </a:ext>
            </a:extLst>
          </p:cNvPr>
          <p:cNvSpPr>
            <a:spLocks/>
          </p:cNvSpPr>
          <p:nvPr/>
        </p:nvSpPr>
        <p:spPr bwMode="auto">
          <a:xfrm>
            <a:off x="433388" y="2390775"/>
            <a:ext cx="495300" cy="96838"/>
          </a:xfrm>
          <a:custGeom>
            <a:avLst/>
            <a:gdLst>
              <a:gd name="T0" fmla="*/ 5 w 1301"/>
              <a:gd name="T1" fmla="*/ 48 h 270"/>
              <a:gd name="T2" fmla="*/ 0 w 1301"/>
              <a:gd name="T3" fmla="*/ 137 h 270"/>
              <a:gd name="T4" fmla="*/ 178 w 1301"/>
              <a:gd name="T5" fmla="*/ 215 h 270"/>
              <a:gd name="T6" fmla="*/ 522 w 1301"/>
              <a:gd name="T7" fmla="*/ 270 h 270"/>
              <a:gd name="T8" fmla="*/ 755 w 1301"/>
              <a:gd name="T9" fmla="*/ 259 h 270"/>
              <a:gd name="T10" fmla="*/ 917 w 1301"/>
              <a:gd name="T11" fmla="*/ 240 h 270"/>
              <a:gd name="T12" fmla="*/ 1100 w 1301"/>
              <a:gd name="T13" fmla="*/ 193 h 270"/>
              <a:gd name="T14" fmla="*/ 1300 w 1301"/>
              <a:gd name="T15" fmla="*/ 93 h 270"/>
              <a:gd name="T16" fmla="*/ 1301 w 1301"/>
              <a:gd name="T17" fmla="*/ 0 h 270"/>
              <a:gd name="T18" fmla="*/ 1061 w 1301"/>
              <a:gd name="T19" fmla="*/ 96 h 270"/>
              <a:gd name="T20" fmla="*/ 833 w 1301"/>
              <a:gd name="T21" fmla="*/ 137 h 270"/>
              <a:gd name="T22" fmla="*/ 378 w 1301"/>
              <a:gd name="T23" fmla="*/ 137 h 270"/>
              <a:gd name="T24" fmla="*/ 189 w 1301"/>
              <a:gd name="T25" fmla="*/ 104 h 270"/>
              <a:gd name="T26" fmla="*/ 5 w 1301"/>
              <a:gd name="T27" fmla="*/ 4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1" h="270">
                <a:moveTo>
                  <a:pt x="5" y="48"/>
                </a:moveTo>
                <a:lnTo>
                  <a:pt x="0" y="137"/>
                </a:lnTo>
                <a:lnTo>
                  <a:pt x="178" y="215"/>
                </a:lnTo>
                <a:lnTo>
                  <a:pt x="522" y="270"/>
                </a:lnTo>
                <a:lnTo>
                  <a:pt x="755" y="259"/>
                </a:lnTo>
                <a:lnTo>
                  <a:pt x="917" y="240"/>
                </a:lnTo>
                <a:lnTo>
                  <a:pt x="1100" y="193"/>
                </a:lnTo>
                <a:lnTo>
                  <a:pt x="1300" y="93"/>
                </a:lnTo>
                <a:lnTo>
                  <a:pt x="1301" y="0"/>
                </a:lnTo>
                <a:lnTo>
                  <a:pt x="1061" y="96"/>
                </a:lnTo>
                <a:lnTo>
                  <a:pt x="833" y="137"/>
                </a:lnTo>
                <a:lnTo>
                  <a:pt x="378" y="137"/>
                </a:lnTo>
                <a:lnTo>
                  <a:pt x="189" y="104"/>
                </a:lnTo>
                <a:lnTo>
                  <a:pt x="5" y="48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27" name="Freeform 1407">
            <a:extLst>
              <a:ext uri="{FF2B5EF4-FFF2-40B4-BE49-F238E27FC236}">
                <a16:creationId xmlns:a16="http://schemas.microsoft.com/office/drawing/2014/main" id="{B2114222-2976-46B7-A18A-B72974159815}"/>
              </a:ext>
            </a:extLst>
          </p:cNvPr>
          <p:cNvSpPr>
            <a:spLocks/>
          </p:cNvSpPr>
          <p:nvPr/>
        </p:nvSpPr>
        <p:spPr bwMode="auto">
          <a:xfrm>
            <a:off x="1143000" y="1752600"/>
            <a:ext cx="609600" cy="633413"/>
          </a:xfrm>
          <a:custGeom>
            <a:avLst/>
            <a:gdLst>
              <a:gd name="T0" fmla="*/ 113 w 1601"/>
              <a:gd name="T1" fmla="*/ 1618 h 1762"/>
              <a:gd name="T2" fmla="*/ 0 w 1601"/>
              <a:gd name="T3" fmla="*/ 600 h 1762"/>
              <a:gd name="T4" fmla="*/ 65 w 1601"/>
              <a:gd name="T5" fmla="*/ 466 h 1762"/>
              <a:gd name="T6" fmla="*/ 145 w 1601"/>
              <a:gd name="T7" fmla="*/ 311 h 1762"/>
              <a:gd name="T8" fmla="*/ 267 w 1601"/>
              <a:gd name="T9" fmla="*/ 211 h 1762"/>
              <a:gd name="T10" fmla="*/ 400 w 1601"/>
              <a:gd name="T11" fmla="*/ 111 h 1762"/>
              <a:gd name="T12" fmla="*/ 567 w 1601"/>
              <a:gd name="T13" fmla="*/ 0 h 1762"/>
              <a:gd name="T14" fmla="*/ 989 w 1601"/>
              <a:gd name="T15" fmla="*/ 0 h 1762"/>
              <a:gd name="T16" fmla="*/ 1121 w 1601"/>
              <a:gd name="T17" fmla="*/ 82 h 1762"/>
              <a:gd name="T18" fmla="*/ 1289 w 1601"/>
              <a:gd name="T19" fmla="*/ 166 h 1762"/>
              <a:gd name="T20" fmla="*/ 1457 w 1601"/>
              <a:gd name="T21" fmla="*/ 322 h 1762"/>
              <a:gd name="T22" fmla="*/ 1556 w 1601"/>
              <a:gd name="T23" fmla="*/ 466 h 1762"/>
              <a:gd name="T24" fmla="*/ 1601 w 1601"/>
              <a:gd name="T25" fmla="*/ 610 h 1762"/>
              <a:gd name="T26" fmla="*/ 1505 w 1601"/>
              <a:gd name="T27" fmla="*/ 1618 h 1762"/>
              <a:gd name="T28" fmla="*/ 1289 w 1601"/>
              <a:gd name="T29" fmla="*/ 1700 h 1762"/>
              <a:gd name="T30" fmla="*/ 1073 w 1601"/>
              <a:gd name="T31" fmla="*/ 1762 h 1762"/>
              <a:gd name="T32" fmla="*/ 497 w 1601"/>
              <a:gd name="T33" fmla="*/ 1762 h 1762"/>
              <a:gd name="T34" fmla="*/ 278 w 1601"/>
              <a:gd name="T35" fmla="*/ 1722 h 1762"/>
              <a:gd name="T36" fmla="*/ 161 w 1601"/>
              <a:gd name="T37" fmla="*/ 1666 h 1762"/>
              <a:gd name="T38" fmla="*/ 113 w 1601"/>
              <a:gd name="T39" fmla="*/ 1618 h 1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601" h="1762">
                <a:moveTo>
                  <a:pt x="113" y="1618"/>
                </a:moveTo>
                <a:lnTo>
                  <a:pt x="0" y="600"/>
                </a:lnTo>
                <a:lnTo>
                  <a:pt x="65" y="466"/>
                </a:lnTo>
                <a:lnTo>
                  <a:pt x="145" y="311"/>
                </a:lnTo>
                <a:lnTo>
                  <a:pt x="267" y="211"/>
                </a:lnTo>
                <a:lnTo>
                  <a:pt x="400" y="111"/>
                </a:lnTo>
                <a:lnTo>
                  <a:pt x="567" y="0"/>
                </a:lnTo>
                <a:lnTo>
                  <a:pt x="989" y="0"/>
                </a:lnTo>
                <a:lnTo>
                  <a:pt x="1121" y="82"/>
                </a:lnTo>
                <a:lnTo>
                  <a:pt x="1289" y="166"/>
                </a:lnTo>
                <a:lnTo>
                  <a:pt x="1457" y="322"/>
                </a:lnTo>
                <a:lnTo>
                  <a:pt x="1556" y="466"/>
                </a:lnTo>
                <a:lnTo>
                  <a:pt x="1601" y="610"/>
                </a:lnTo>
                <a:lnTo>
                  <a:pt x="1505" y="1618"/>
                </a:lnTo>
                <a:lnTo>
                  <a:pt x="1289" y="1700"/>
                </a:lnTo>
                <a:lnTo>
                  <a:pt x="1073" y="1762"/>
                </a:lnTo>
                <a:lnTo>
                  <a:pt x="497" y="1762"/>
                </a:lnTo>
                <a:lnTo>
                  <a:pt x="278" y="1722"/>
                </a:lnTo>
                <a:lnTo>
                  <a:pt x="161" y="1666"/>
                </a:lnTo>
                <a:lnTo>
                  <a:pt x="113" y="1618"/>
                </a:lnTo>
                <a:close/>
              </a:path>
            </a:pathLst>
          </a:cu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128" name="Freeform 1408">
            <a:extLst>
              <a:ext uri="{FF2B5EF4-FFF2-40B4-BE49-F238E27FC236}">
                <a16:creationId xmlns:a16="http://schemas.microsoft.com/office/drawing/2014/main" id="{39B9B42B-63D5-4C8E-9E2F-248723FE65E1}"/>
              </a:ext>
            </a:extLst>
          </p:cNvPr>
          <p:cNvSpPr>
            <a:spLocks/>
          </p:cNvSpPr>
          <p:nvPr/>
        </p:nvSpPr>
        <p:spPr bwMode="auto">
          <a:xfrm>
            <a:off x="1206500" y="2341563"/>
            <a:ext cx="495300" cy="96837"/>
          </a:xfrm>
          <a:custGeom>
            <a:avLst/>
            <a:gdLst>
              <a:gd name="T0" fmla="*/ 5 w 1301"/>
              <a:gd name="T1" fmla="*/ 48 h 270"/>
              <a:gd name="T2" fmla="*/ 0 w 1301"/>
              <a:gd name="T3" fmla="*/ 137 h 270"/>
              <a:gd name="T4" fmla="*/ 178 w 1301"/>
              <a:gd name="T5" fmla="*/ 215 h 270"/>
              <a:gd name="T6" fmla="*/ 522 w 1301"/>
              <a:gd name="T7" fmla="*/ 270 h 270"/>
              <a:gd name="T8" fmla="*/ 755 w 1301"/>
              <a:gd name="T9" fmla="*/ 259 h 270"/>
              <a:gd name="T10" fmla="*/ 917 w 1301"/>
              <a:gd name="T11" fmla="*/ 240 h 270"/>
              <a:gd name="T12" fmla="*/ 1100 w 1301"/>
              <a:gd name="T13" fmla="*/ 193 h 270"/>
              <a:gd name="T14" fmla="*/ 1300 w 1301"/>
              <a:gd name="T15" fmla="*/ 93 h 270"/>
              <a:gd name="T16" fmla="*/ 1301 w 1301"/>
              <a:gd name="T17" fmla="*/ 0 h 270"/>
              <a:gd name="T18" fmla="*/ 1061 w 1301"/>
              <a:gd name="T19" fmla="*/ 96 h 270"/>
              <a:gd name="T20" fmla="*/ 833 w 1301"/>
              <a:gd name="T21" fmla="*/ 137 h 270"/>
              <a:gd name="T22" fmla="*/ 378 w 1301"/>
              <a:gd name="T23" fmla="*/ 137 h 270"/>
              <a:gd name="T24" fmla="*/ 189 w 1301"/>
              <a:gd name="T25" fmla="*/ 104 h 270"/>
              <a:gd name="T26" fmla="*/ 5 w 1301"/>
              <a:gd name="T27" fmla="*/ 48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301" h="270">
                <a:moveTo>
                  <a:pt x="5" y="48"/>
                </a:moveTo>
                <a:lnTo>
                  <a:pt x="0" y="137"/>
                </a:lnTo>
                <a:lnTo>
                  <a:pt x="178" y="215"/>
                </a:lnTo>
                <a:lnTo>
                  <a:pt x="522" y="270"/>
                </a:lnTo>
                <a:lnTo>
                  <a:pt x="755" y="259"/>
                </a:lnTo>
                <a:lnTo>
                  <a:pt x="917" y="240"/>
                </a:lnTo>
                <a:lnTo>
                  <a:pt x="1100" y="193"/>
                </a:lnTo>
                <a:lnTo>
                  <a:pt x="1300" y="93"/>
                </a:lnTo>
                <a:lnTo>
                  <a:pt x="1301" y="0"/>
                </a:lnTo>
                <a:lnTo>
                  <a:pt x="1061" y="96"/>
                </a:lnTo>
                <a:lnTo>
                  <a:pt x="833" y="137"/>
                </a:lnTo>
                <a:lnTo>
                  <a:pt x="378" y="137"/>
                </a:lnTo>
                <a:lnTo>
                  <a:pt x="189" y="104"/>
                </a:lnTo>
                <a:lnTo>
                  <a:pt x="5" y="48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939" name="Object 1409">
            <a:extLst>
              <a:ext uri="{FF2B5EF4-FFF2-40B4-BE49-F238E27FC236}">
                <a16:creationId xmlns:a16="http://schemas.microsoft.com/office/drawing/2014/main" id="{6E388F8E-E88F-4717-91C5-5E09FEC2D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914400"/>
          <a:ext cx="1028700" cy="1408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6" name="ClipArt" r:id="rId7" imgW="2144268" imgH="2938882" progId="MS_ClipArt_Gallery.2">
                  <p:embed/>
                </p:oleObj>
              </mc:Choice>
              <mc:Fallback>
                <p:oleObj name="ClipArt" r:id="rId7" imgW="2144268" imgH="2938882" progId="MS_ClipArt_Gallery.2">
                  <p:embed/>
                  <p:pic>
                    <p:nvPicPr>
                      <p:cNvPr id="0" name="Object 1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914400"/>
                        <a:ext cx="1028700" cy="1408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40" name="Text Box 1410">
            <a:extLst>
              <a:ext uri="{FF2B5EF4-FFF2-40B4-BE49-F238E27FC236}">
                <a16:creationId xmlns:a16="http://schemas.microsoft.com/office/drawing/2014/main" id="{971C6362-F23A-4456-A7F5-C593465593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8900" y="1524000"/>
            <a:ext cx="1274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Ground Station</a:t>
            </a:r>
          </a:p>
        </p:txBody>
      </p:sp>
      <p:grpSp>
        <p:nvGrpSpPr>
          <p:cNvPr id="37941" name="Group 1411">
            <a:extLst>
              <a:ext uri="{FF2B5EF4-FFF2-40B4-BE49-F238E27FC236}">
                <a16:creationId xmlns:a16="http://schemas.microsoft.com/office/drawing/2014/main" id="{F4EB374E-7EEE-4E16-9566-6917879CF3DA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04800"/>
            <a:ext cx="990600" cy="685800"/>
            <a:chOff x="1872" y="426"/>
            <a:chExt cx="1510" cy="1115"/>
          </a:xfrm>
        </p:grpSpPr>
        <p:sp>
          <p:nvSpPr>
            <p:cNvPr id="32132" name="Freeform 1412">
              <a:extLst>
                <a:ext uri="{FF2B5EF4-FFF2-40B4-BE49-F238E27FC236}">
                  <a16:creationId xmlns:a16="http://schemas.microsoft.com/office/drawing/2014/main" id="{C48793A7-F4F0-4060-A35E-0FCEB0CC93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" y="1149"/>
              <a:ext cx="416" cy="230"/>
            </a:xfrm>
            <a:custGeom>
              <a:avLst/>
              <a:gdLst>
                <a:gd name="T0" fmla="*/ 0 w 827"/>
                <a:gd name="T1" fmla="*/ 458 h 458"/>
                <a:gd name="T2" fmla="*/ 304 w 827"/>
                <a:gd name="T3" fmla="*/ 443 h 458"/>
                <a:gd name="T4" fmla="*/ 827 w 827"/>
                <a:gd name="T5" fmla="*/ 0 h 458"/>
                <a:gd name="T6" fmla="*/ 553 w 827"/>
                <a:gd name="T7" fmla="*/ 18 h 458"/>
                <a:gd name="T8" fmla="*/ 0 w 827"/>
                <a:gd name="T9" fmla="*/ 458 h 458"/>
                <a:gd name="T10" fmla="*/ 0 w 827"/>
                <a:gd name="T11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458">
                  <a:moveTo>
                    <a:pt x="0" y="458"/>
                  </a:moveTo>
                  <a:lnTo>
                    <a:pt x="304" y="443"/>
                  </a:lnTo>
                  <a:lnTo>
                    <a:pt x="827" y="0"/>
                  </a:lnTo>
                  <a:lnTo>
                    <a:pt x="553" y="18"/>
                  </a:lnTo>
                  <a:lnTo>
                    <a:pt x="0" y="458"/>
                  </a:lnTo>
                  <a:lnTo>
                    <a:pt x="0" y="458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33" name="Freeform 1413">
              <a:extLst>
                <a:ext uri="{FF2B5EF4-FFF2-40B4-BE49-F238E27FC236}">
                  <a16:creationId xmlns:a16="http://schemas.microsoft.com/office/drawing/2014/main" id="{DEF17C52-AC61-447A-801A-A5B86C19F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" y="1154"/>
              <a:ext cx="319" cy="299"/>
            </a:xfrm>
            <a:custGeom>
              <a:avLst/>
              <a:gdLst>
                <a:gd name="T0" fmla="*/ 547 w 636"/>
                <a:gd name="T1" fmla="*/ 0 h 598"/>
                <a:gd name="T2" fmla="*/ 0 w 636"/>
                <a:gd name="T3" fmla="*/ 431 h 598"/>
                <a:gd name="T4" fmla="*/ 68 w 636"/>
                <a:gd name="T5" fmla="*/ 598 h 598"/>
                <a:gd name="T6" fmla="*/ 636 w 636"/>
                <a:gd name="T7" fmla="*/ 159 h 598"/>
                <a:gd name="T8" fmla="*/ 547 w 636"/>
                <a:gd name="T9" fmla="*/ 0 h 598"/>
                <a:gd name="T10" fmla="*/ 547 w 636"/>
                <a:gd name="T11" fmla="*/ 0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6" h="598">
                  <a:moveTo>
                    <a:pt x="547" y="0"/>
                  </a:moveTo>
                  <a:lnTo>
                    <a:pt x="0" y="431"/>
                  </a:lnTo>
                  <a:lnTo>
                    <a:pt x="68" y="598"/>
                  </a:lnTo>
                  <a:lnTo>
                    <a:pt x="636" y="159"/>
                  </a:lnTo>
                  <a:lnTo>
                    <a:pt x="547" y="0"/>
                  </a:lnTo>
                  <a:lnTo>
                    <a:pt x="547" y="0"/>
                  </a:lnTo>
                  <a:close/>
                </a:path>
              </a:pathLst>
            </a:custGeom>
            <a:solidFill>
              <a:srgbClr val="611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34" name="Freeform 1414">
              <a:extLst>
                <a:ext uri="{FF2B5EF4-FFF2-40B4-BE49-F238E27FC236}">
                  <a16:creationId xmlns:a16="http://schemas.microsoft.com/office/drawing/2014/main" id="{8D181022-BDF8-4829-A288-8D1325F9C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7" y="1027"/>
              <a:ext cx="327" cy="364"/>
            </a:xfrm>
            <a:custGeom>
              <a:avLst/>
              <a:gdLst>
                <a:gd name="T0" fmla="*/ 587 w 652"/>
                <a:gd name="T1" fmla="*/ 0 h 730"/>
                <a:gd name="T2" fmla="*/ 0 w 652"/>
                <a:gd name="T3" fmla="*/ 473 h 730"/>
                <a:gd name="T4" fmla="*/ 53 w 652"/>
                <a:gd name="T5" fmla="*/ 730 h 730"/>
                <a:gd name="T6" fmla="*/ 652 w 652"/>
                <a:gd name="T7" fmla="*/ 270 h 730"/>
                <a:gd name="T8" fmla="*/ 587 w 652"/>
                <a:gd name="T9" fmla="*/ 0 h 730"/>
                <a:gd name="T10" fmla="*/ 587 w 652"/>
                <a:gd name="T11" fmla="*/ 0 h 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2" h="730">
                  <a:moveTo>
                    <a:pt x="587" y="0"/>
                  </a:moveTo>
                  <a:lnTo>
                    <a:pt x="0" y="473"/>
                  </a:lnTo>
                  <a:lnTo>
                    <a:pt x="53" y="730"/>
                  </a:lnTo>
                  <a:lnTo>
                    <a:pt x="652" y="270"/>
                  </a:lnTo>
                  <a:lnTo>
                    <a:pt x="587" y="0"/>
                  </a:lnTo>
                  <a:lnTo>
                    <a:pt x="587" y="0"/>
                  </a:lnTo>
                  <a:close/>
                </a:path>
              </a:pathLst>
            </a:custGeom>
            <a:solidFill>
              <a:srgbClr val="611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35" name="Freeform 1415">
              <a:extLst>
                <a:ext uri="{FF2B5EF4-FFF2-40B4-BE49-F238E27FC236}">
                  <a16:creationId xmlns:a16="http://schemas.microsoft.com/office/drawing/2014/main" id="{859668CD-202A-4CBA-B1DE-88726797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1017"/>
              <a:ext cx="394" cy="245"/>
            </a:xfrm>
            <a:custGeom>
              <a:avLst/>
              <a:gdLst>
                <a:gd name="T0" fmla="*/ 0 w 790"/>
                <a:gd name="T1" fmla="*/ 492 h 492"/>
                <a:gd name="T2" fmla="*/ 211 w 790"/>
                <a:gd name="T3" fmla="*/ 492 h 492"/>
                <a:gd name="T4" fmla="*/ 790 w 790"/>
                <a:gd name="T5" fmla="*/ 4 h 492"/>
                <a:gd name="T6" fmla="*/ 452 w 790"/>
                <a:gd name="T7" fmla="*/ 0 h 492"/>
                <a:gd name="T8" fmla="*/ 0 w 790"/>
                <a:gd name="T9" fmla="*/ 492 h 492"/>
                <a:gd name="T10" fmla="*/ 0 w 790"/>
                <a:gd name="T11" fmla="*/ 492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0" h="492">
                  <a:moveTo>
                    <a:pt x="0" y="492"/>
                  </a:moveTo>
                  <a:lnTo>
                    <a:pt x="211" y="492"/>
                  </a:lnTo>
                  <a:lnTo>
                    <a:pt x="790" y="4"/>
                  </a:lnTo>
                  <a:lnTo>
                    <a:pt x="452" y="0"/>
                  </a:lnTo>
                  <a:lnTo>
                    <a:pt x="0" y="492"/>
                  </a:lnTo>
                  <a:lnTo>
                    <a:pt x="0" y="492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36" name="Freeform 1416">
              <a:extLst>
                <a:ext uri="{FF2B5EF4-FFF2-40B4-BE49-F238E27FC236}">
                  <a16:creationId xmlns:a16="http://schemas.microsoft.com/office/drawing/2014/main" id="{C5A83B0C-C67B-4081-8442-33652C0FC3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8" y="867"/>
              <a:ext cx="440" cy="428"/>
            </a:xfrm>
            <a:custGeom>
              <a:avLst/>
              <a:gdLst>
                <a:gd name="T0" fmla="*/ 0 w 878"/>
                <a:gd name="T1" fmla="*/ 414 h 855"/>
                <a:gd name="T2" fmla="*/ 65 w 878"/>
                <a:gd name="T3" fmla="*/ 705 h 855"/>
                <a:gd name="T4" fmla="*/ 386 w 878"/>
                <a:gd name="T5" fmla="*/ 855 h 855"/>
                <a:gd name="T6" fmla="*/ 878 w 878"/>
                <a:gd name="T7" fmla="*/ 437 h 855"/>
                <a:gd name="T8" fmla="*/ 865 w 878"/>
                <a:gd name="T9" fmla="*/ 367 h 855"/>
                <a:gd name="T10" fmla="*/ 597 w 878"/>
                <a:gd name="T11" fmla="*/ 46 h 855"/>
                <a:gd name="T12" fmla="*/ 477 w 878"/>
                <a:gd name="T13" fmla="*/ 0 h 855"/>
                <a:gd name="T14" fmla="*/ 0 w 878"/>
                <a:gd name="T15" fmla="*/ 414 h 855"/>
                <a:gd name="T16" fmla="*/ 0 w 878"/>
                <a:gd name="T17" fmla="*/ 414 h 8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8" h="855">
                  <a:moveTo>
                    <a:pt x="0" y="414"/>
                  </a:moveTo>
                  <a:lnTo>
                    <a:pt x="65" y="705"/>
                  </a:lnTo>
                  <a:lnTo>
                    <a:pt x="386" y="855"/>
                  </a:lnTo>
                  <a:lnTo>
                    <a:pt x="878" y="437"/>
                  </a:lnTo>
                  <a:lnTo>
                    <a:pt x="865" y="367"/>
                  </a:lnTo>
                  <a:lnTo>
                    <a:pt x="597" y="46"/>
                  </a:lnTo>
                  <a:lnTo>
                    <a:pt x="477" y="0"/>
                  </a:lnTo>
                  <a:lnTo>
                    <a:pt x="0" y="414"/>
                  </a:lnTo>
                  <a:lnTo>
                    <a:pt x="0" y="414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37" name="Freeform 1417">
              <a:extLst>
                <a:ext uri="{FF2B5EF4-FFF2-40B4-BE49-F238E27FC236}">
                  <a16:creationId xmlns:a16="http://schemas.microsoft.com/office/drawing/2014/main" id="{4924B8D5-8853-4E6C-A62F-7D24C4044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762"/>
              <a:ext cx="259" cy="281"/>
            </a:xfrm>
            <a:custGeom>
              <a:avLst/>
              <a:gdLst>
                <a:gd name="T0" fmla="*/ 45 w 515"/>
                <a:gd name="T1" fmla="*/ 44 h 565"/>
                <a:gd name="T2" fmla="*/ 36 w 515"/>
                <a:gd name="T3" fmla="*/ 59 h 565"/>
                <a:gd name="T4" fmla="*/ 26 w 515"/>
                <a:gd name="T5" fmla="*/ 86 h 565"/>
                <a:gd name="T6" fmla="*/ 17 w 515"/>
                <a:gd name="T7" fmla="*/ 116 h 565"/>
                <a:gd name="T8" fmla="*/ 11 w 515"/>
                <a:gd name="T9" fmla="*/ 141 h 565"/>
                <a:gd name="T10" fmla="*/ 7 w 515"/>
                <a:gd name="T11" fmla="*/ 162 h 565"/>
                <a:gd name="T12" fmla="*/ 4 w 515"/>
                <a:gd name="T13" fmla="*/ 181 h 565"/>
                <a:gd name="T14" fmla="*/ 2 w 515"/>
                <a:gd name="T15" fmla="*/ 204 h 565"/>
                <a:gd name="T16" fmla="*/ 0 w 515"/>
                <a:gd name="T17" fmla="*/ 225 h 565"/>
                <a:gd name="T18" fmla="*/ 0 w 515"/>
                <a:gd name="T19" fmla="*/ 249 h 565"/>
                <a:gd name="T20" fmla="*/ 2 w 515"/>
                <a:gd name="T21" fmla="*/ 274 h 565"/>
                <a:gd name="T22" fmla="*/ 2 w 515"/>
                <a:gd name="T23" fmla="*/ 297 h 565"/>
                <a:gd name="T24" fmla="*/ 7 w 515"/>
                <a:gd name="T25" fmla="*/ 321 h 565"/>
                <a:gd name="T26" fmla="*/ 13 w 515"/>
                <a:gd name="T27" fmla="*/ 346 h 565"/>
                <a:gd name="T28" fmla="*/ 21 w 515"/>
                <a:gd name="T29" fmla="*/ 371 h 565"/>
                <a:gd name="T30" fmla="*/ 32 w 515"/>
                <a:gd name="T31" fmla="*/ 394 h 565"/>
                <a:gd name="T32" fmla="*/ 45 w 515"/>
                <a:gd name="T33" fmla="*/ 418 h 565"/>
                <a:gd name="T34" fmla="*/ 59 w 515"/>
                <a:gd name="T35" fmla="*/ 441 h 565"/>
                <a:gd name="T36" fmla="*/ 76 w 515"/>
                <a:gd name="T37" fmla="*/ 460 h 565"/>
                <a:gd name="T38" fmla="*/ 93 w 515"/>
                <a:gd name="T39" fmla="*/ 477 h 565"/>
                <a:gd name="T40" fmla="*/ 112 w 515"/>
                <a:gd name="T41" fmla="*/ 492 h 565"/>
                <a:gd name="T42" fmla="*/ 133 w 515"/>
                <a:gd name="T43" fmla="*/ 506 h 565"/>
                <a:gd name="T44" fmla="*/ 152 w 515"/>
                <a:gd name="T45" fmla="*/ 517 h 565"/>
                <a:gd name="T46" fmla="*/ 173 w 515"/>
                <a:gd name="T47" fmla="*/ 527 h 565"/>
                <a:gd name="T48" fmla="*/ 194 w 515"/>
                <a:gd name="T49" fmla="*/ 534 h 565"/>
                <a:gd name="T50" fmla="*/ 215 w 515"/>
                <a:gd name="T51" fmla="*/ 542 h 565"/>
                <a:gd name="T52" fmla="*/ 236 w 515"/>
                <a:gd name="T53" fmla="*/ 549 h 565"/>
                <a:gd name="T54" fmla="*/ 255 w 515"/>
                <a:gd name="T55" fmla="*/ 551 h 565"/>
                <a:gd name="T56" fmla="*/ 274 w 515"/>
                <a:gd name="T57" fmla="*/ 557 h 565"/>
                <a:gd name="T58" fmla="*/ 296 w 515"/>
                <a:gd name="T59" fmla="*/ 559 h 565"/>
                <a:gd name="T60" fmla="*/ 329 w 515"/>
                <a:gd name="T61" fmla="*/ 563 h 565"/>
                <a:gd name="T62" fmla="*/ 352 w 515"/>
                <a:gd name="T63" fmla="*/ 563 h 565"/>
                <a:gd name="T64" fmla="*/ 369 w 515"/>
                <a:gd name="T65" fmla="*/ 565 h 565"/>
                <a:gd name="T66" fmla="*/ 477 w 515"/>
                <a:gd name="T67" fmla="*/ 525 h 565"/>
                <a:gd name="T68" fmla="*/ 485 w 515"/>
                <a:gd name="T69" fmla="*/ 508 h 565"/>
                <a:gd name="T70" fmla="*/ 496 w 515"/>
                <a:gd name="T71" fmla="*/ 483 h 565"/>
                <a:gd name="T72" fmla="*/ 506 w 515"/>
                <a:gd name="T73" fmla="*/ 451 h 565"/>
                <a:gd name="T74" fmla="*/ 513 w 515"/>
                <a:gd name="T75" fmla="*/ 418 h 565"/>
                <a:gd name="T76" fmla="*/ 513 w 515"/>
                <a:gd name="T77" fmla="*/ 394 h 565"/>
                <a:gd name="T78" fmla="*/ 508 w 515"/>
                <a:gd name="T79" fmla="*/ 375 h 565"/>
                <a:gd name="T80" fmla="*/ 494 w 515"/>
                <a:gd name="T81" fmla="*/ 348 h 565"/>
                <a:gd name="T82" fmla="*/ 477 w 515"/>
                <a:gd name="T83" fmla="*/ 318 h 565"/>
                <a:gd name="T84" fmla="*/ 458 w 515"/>
                <a:gd name="T85" fmla="*/ 285 h 565"/>
                <a:gd name="T86" fmla="*/ 439 w 515"/>
                <a:gd name="T87" fmla="*/ 253 h 565"/>
                <a:gd name="T88" fmla="*/ 418 w 515"/>
                <a:gd name="T89" fmla="*/ 221 h 565"/>
                <a:gd name="T90" fmla="*/ 397 w 515"/>
                <a:gd name="T91" fmla="*/ 190 h 565"/>
                <a:gd name="T92" fmla="*/ 380 w 515"/>
                <a:gd name="T93" fmla="*/ 168 h 565"/>
                <a:gd name="T94" fmla="*/ 369 w 515"/>
                <a:gd name="T95" fmla="*/ 150 h 565"/>
                <a:gd name="T96" fmla="*/ 182 w 515"/>
                <a:gd name="T97" fmla="*/ 0 h 565"/>
                <a:gd name="T98" fmla="*/ 49 w 515"/>
                <a:gd name="T99" fmla="*/ 3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15" h="565">
                  <a:moveTo>
                    <a:pt x="49" y="36"/>
                  </a:moveTo>
                  <a:lnTo>
                    <a:pt x="47" y="36"/>
                  </a:lnTo>
                  <a:lnTo>
                    <a:pt x="45" y="44"/>
                  </a:lnTo>
                  <a:lnTo>
                    <a:pt x="42" y="48"/>
                  </a:lnTo>
                  <a:lnTo>
                    <a:pt x="40" y="54"/>
                  </a:lnTo>
                  <a:lnTo>
                    <a:pt x="36" y="59"/>
                  </a:lnTo>
                  <a:lnTo>
                    <a:pt x="34" y="69"/>
                  </a:lnTo>
                  <a:lnTo>
                    <a:pt x="30" y="76"/>
                  </a:lnTo>
                  <a:lnTo>
                    <a:pt x="26" y="86"/>
                  </a:lnTo>
                  <a:lnTo>
                    <a:pt x="25" y="95"/>
                  </a:lnTo>
                  <a:lnTo>
                    <a:pt x="21" y="107"/>
                  </a:lnTo>
                  <a:lnTo>
                    <a:pt x="17" y="116"/>
                  </a:lnTo>
                  <a:lnTo>
                    <a:pt x="13" y="128"/>
                  </a:lnTo>
                  <a:lnTo>
                    <a:pt x="11" y="135"/>
                  </a:lnTo>
                  <a:lnTo>
                    <a:pt x="11" y="141"/>
                  </a:lnTo>
                  <a:lnTo>
                    <a:pt x="9" y="147"/>
                  </a:lnTo>
                  <a:lnTo>
                    <a:pt x="9" y="154"/>
                  </a:lnTo>
                  <a:lnTo>
                    <a:pt x="7" y="162"/>
                  </a:lnTo>
                  <a:lnTo>
                    <a:pt x="7" y="168"/>
                  </a:lnTo>
                  <a:lnTo>
                    <a:pt x="4" y="173"/>
                  </a:lnTo>
                  <a:lnTo>
                    <a:pt x="4" y="181"/>
                  </a:lnTo>
                  <a:lnTo>
                    <a:pt x="2" y="188"/>
                  </a:lnTo>
                  <a:lnTo>
                    <a:pt x="2" y="196"/>
                  </a:lnTo>
                  <a:lnTo>
                    <a:pt x="2" y="204"/>
                  </a:lnTo>
                  <a:lnTo>
                    <a:pt x="2" y="209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2"/>
                  </a:lnTo>
                  <a:lnTo>
                    <a:pt x="0" y="242"/>
                  </a:lnTo>
                  <a:lnTo>
                    <a:pt x="0" y="249"/>
                  </a:lnTo>
                  <a:lnTo>
                    <a:pt x="0" y="257"/>
                  </a:lnTo>
                  <a:lnTo>
                    <a:pt x="0" y="264"/>
                  </a:lnTo>
                  <a:lnTo>
                    <a:pt x="2" y="274"/>
                  </a:lnTo>
                  <a:lnTo>
                    <a:pt x="2" y="280"/>
                  </a:lnTo>
                  <a:lnTo>
                    <a:pt x="2" y="289"/>
                  </a:lnTo>
                  <a:lnTo>
                    <a:pt x="2" y="297"/>
                  </a:lnTo>
                  <a:lnTo>
                    <a:pt x="4" y="304"/>
                  </a:lnTo>
                  <a:lnTo>
                    <a:pt x="4" y="312"/>
                  </a:lnTo>
                  <a:lnTo>
                    <a:pt x="7" y="321"/>
                  </a:lnTo>
                  <a:lnTo>
                    <a:pt x="9" y="329"/>
                  </a:lnTo>
                  <a:lnTo>
                    <a:pt x="11" y="339"/>
                  </a:lnTo>
                  <a:lnTo>
                    <a:pt x="13" y="346"/>
                  </a:lnTo>
                  <a:lnTo>
                    <a:pt x="15" y="354"/>
                  </a:lnTo>
                  <a:lnTo>
                    <a:pt x="19" y="361"/>
                  </a:lnTo>
                  <a:lnTo>
                    <a:pt x="21" y="371"/>
                  </a:lnTo>
                  <a:lnTo>
                    <a:pt x="25" y="377"/>
                  </a:lnTo>
                  <a:lnTo>
                    <a:pt x="28" y="386"/>
                  </a:lnTo>
                  <a:lnTo>
                    <a:pt x="32" y="394"/>
                  </a:lnTo>
                  <a:lnTo>
                    <a:pt x="38" y="403"/>
                  </a:lnTo>
                  <a:lnTo>
                    <a:pt x="40" y="411"/>
                  </a:lnTo>
                  <a:lnTo>
                    <a:pt x="45" y="418"/>
                  </a:lnTo>
                  <a:lnTo>
                    <a:pt x="49" y="426"/>
                  </a:lnTo>
                  <a:lnTo>
                    <a:pt x="55" y="434"/>
                  </a:lnTo>
                  <a:lnTo>
                    <a:pt x="59" y="441"/>
                  </a:lnTo>
                  <a:lnTo>
                    <a:pt x="65" y="447"/>
                  </a:lnTo>
                  <a:lnTo>
                    <a:pt x="68" y="453"/>
                  </a:lnTo>
                  <a:lnTo>
                    <a:pt x="76" y="460"/>
                  </a:lnTo>
                  <a:lnTo>
                    <a:pt x="82" y="466"/>
                  </a:lnTo>
                  <a:lnTo>
                    <a:pt x="85" y="472"/>
                  </a:lnTo>
                  <a:lnTo>
                    <a:pt x="93" y="477"/>
                  </a:lnTo>
                  <a:lnTo>
                    <a:pt x="99" y="483"/>
                  </a:lnTo>
                  <a:lnTo>
                    <a:pt x="106" y="487"/>
                  </a:lnTo>
                  <a:lnTo>
                    <a:pt x="112" y="492"/>
                  </a:lnTo>
                  <a:lnTo>
                    <a:pt x="118" y="496"/>
                  </a:lnTo>
                  <a:lnTo>
                    <a:pt x="125" y="502"/>
                  </a:lnTo>
                  <a:lnTo>
                    <a:pt x="133" y="506"/>
                  </a:lnTo>
                  <a:lnTo>
                    <a:pt x="139" y="510"/>
                  </a:lnTo>
                  <a:lnTo>
                    <a:pt x="144" y="513"/>
                  </a:lnTo>
                  <a:lnTo>
                    <a:pt x="152" y="517"/>
                  </a:lnTo>
                  <a:lnTo>
                    <a:pt x="160" y="521"/>
                  </a:lnTo>
                  <a:lnTo>
                    <a:pt x="165" y="523"/>
                  </a:lnTo>
                  <a:lnTo>
                    <a:pt x="173" y="527"/>
                  </a:lnTo>
                  <a:lnTo>
                    <a:pt x="180" y="530"/>
                  </a:lnTo>
                  <a:lnTo>
                    <a:pt x="186" y="532"/>
                  </a:lnTo>
                  <a:lnTo>
                    <a:pt x="194" y="534"/>
                  </a:lnTo>
                  <a:lnTo>
                    <a:pt x="200" y="538"/>
                  </a:lnTo>
                  <a:lnTo>
                    <a:pt x="207" y="540"/>
                  </a:lnTo>
                  <a:lnTo>
                    <a:pt x="215" y="542"/>
                  </a:lnTo>
                  <a:lnTo>
                    <a:pt x="222" y="544"/>
                  </a:lnTo>
                  <a:lnTo>
                    <a:pt x="230" y="546"/>
                  </a:lnTo>
                  <a:lnTo>
                    <a:pt x="236" y="549"/>
                  </a:lnTo>
                  <a:lnTo>
                    <a:pt x="241" y="549"/>
                  </a:lnTo>
                  <a:lnTo>
                    <a:pt x="249" y="551"/>
                  </a:lnTo>
                  <a:lnTo>
                    <a:pt x="255" y="551"/>
                  </a:lnTo>
                  <a:lnTo>
                    <a:pt x="260" y="553"/>
                  </a:lnTo>
                  <a:lnTo>
                    <a:pt x="268" y="553"/>
                  </a:lnTo>
                  <a:lnTo>
                    <a:pt x="274" y="557"/>
                  </a:lnTo>
                  <a:lnTo>
                    <a:pt x="279" y="557"/>
                  </a:lnTo>
                  <a:lnTo>
                    <a:pt x="287" y="559"/>
                  </a:lnTo>
                  <a:lnTo>
                    <a:pt x="296" y="559"/>
                  </a:lnTo>
                  <a:lnTo>
                    <a:pt x="308" y="561"/>
                  </a:lnTo>
                  <a:lnTo>
                    <a:pt x="317" y="561"/>
                  </a:lnTo>
                  <a:lnTo>
                    <a:pt x="329" y="563"/>
                  </a:lnTo>
                  <a:lnTo>
                    <a:pt x="336" y="563"/>
                  </a:lnTo>
                  <a:lnTo>
                    <a:pt x="346" y="563"/>
                  </a:lnTo>
                  <a:lnTo>
                    <a:pt x="352" y="563"/>
                  </a:lnTo>
                  <a:lnTo>
                    <a:pt x="357" y="563"/>
                  </a:lnTo>
                  <a:lnTo>
                    <a:pt x="367" y="563"/>
                  </a:lnTo>
                  <a:lnTo>
                    <a:pt x="369" y="565"/>
                  </a:lnTo>
                  <a:lnTo>
                    <a:pt x="477" y="530"/>
                  </a:lnTo>
                  <a:lnTo>
                    <a:pt x="477" y="527"/>
                  </a:lnTo>
                  <a:lnTo>
                    <a:pt x="477" y="525"/>
                  </a:lnTo>
                  <a:lnTo>
                    <a:pt x="479" y="521"/>
                  </a:lnTo>
                  <a:lnTo>
                    <a:pt x="483" y="515"/>
                  </a:lnTo>
                  <a:lnTo>
                    <a:pt x="485" y="508"/>
                  </a:lnTo>
                  <a:lnTo>
                    <a:pt x="488" y="500"/>
                  </a:lnTo>
                  <a:lnTo>
                    <a:pt x="492" y="491"/>
                  </a:lnTo>
                  <a:lnTo>
                    <a:pt x="496" y="483"/>
                  </a:lnTo>
                  <a:lnTo>
                    <a:pt x="500" y="472"/>
                  </a:lnTo>
                  <a:lnTo>
                    <a:pt x="502" y="462"/>
                  </a:lnTo>
                  <a:lnTo>
                    <a:pt x="506" y="451"/>
                  </a:lnTo>
                  <a:lnTo>
                    <a:pt x="509" y="441"/>
                  </a:lnTo>
                  <a:lnTo>
                    <a:pt x="511" y="428"/>
                  </a:lnTo>
                  <a:lnTo>
                    <a:pt x="513" y="418"/>
                  </a:lnTo>
                  <a:lnTo>
                    <a:pt x="513" y="409"/>
                  </a:lnTo>
                  <a:lnTo>
                    <a:pt x="515" y="399"/>
                  </a:lnTo>
                  <a:lnTo>
                    <a:pt x="513" y="394"/>
                  </a:lnTo>
                  <a:lnTo>
                    <a:pt x="511" y="388"/>
                  </a:lnTo>
                  <a:lnTo>
                    <a:pt x="509" y="380"/>
                  </a:lnTo>
                  <a:lnTo>
                    <a:pt x="508" y="375"/>
                  </a:lnTo>
                  <a:lnTo>
                    <a:pt x="502" y="365"/>
                  </a:lnTo>
                  <a:lnTo>
                    <a:pt x="500" y="358"/>
                  </a:lnTo>
                  <a:lnTo>
                    <a:pt x="494" y="348"/>
                  </a:lnTo>
                  <a:lnTo>
                    <a:pt x="490" y="339"/>
                  </a:lnTo>
                  <a:lnTo>
                    <a:pt x="483" y="329"/>
                  </a:lnTo>
                  <a:lnTo>
                    <a:pt x="477" y="318"/>
                  </a:lnTo>
                  <a:lnTo>
                    <a:pt x="471" y="306"/>
                  </a:lnTo>
                  <a:lnTo>
                    <a:pt x="466" y="297"/>
                  </a:lnTo>
                  <a:lnTo>
                    <a:pt x="458" y="285"/>
                  </a:lnTo>
                  <a:lnTo>
                    <a:pt x="450" y="274"/>
                  </a:lnTo>
                  <a:lnTo>
                    <a:pt x="445" y="263"/>
                  </a:lnTo>
                  <a:lnTo>
                    <a:pt x="439" y="253"/>
                  </a:lnTo>
                  <a:lnTo>
                    <a:pt x="431" y="242"/>
                  </a:lnTo>
                  <a:lnTo>
                    <a:pt x="424" y="230"/>
                  </a:lnTo>
                  <a:lnTo>
                    <a:pt x="418" y="221"/>
                  </a:lnTo>
                  <a:lnTo>
                    <a:pt x="411" y="209"/>
                  </a:lnTo>
                  <a:lnTo>
                    <a:pt x="403" y="200"/>
                  </a:lnTo>
                  <a:lnTo>
                    <a:pt x="397" y="190"/>
                  </a:lnTo>
                  <a:lnTo>
                    <a:pt x="392" y="181"/>
                  </a:lnTo>
                  <a:lnTo>
                    <a:pt x="386" y="175"/>
                  </a:lnTo>
                  <a:lnTo>
                    <a:pt x="380" y="168"/>
                  </a:lnTo>
                  <a:lnTo>
                    <a:pt x="376" y="160"/>
                  </a:lnTo>
                  <a:lnTo>
                    <a:pt x="373" y="154"/>
                  </a:lnTo>
                  <a:lnTo>
                    <a:pt x="369" y="150"/>
                  </a:lnTo>
                  <a:lnTo>
                    <a:pt x="365" y="145"/>
                  </a:lnTo>
                  <a:lnTo>
                    <a:pt x="365" y="143"/>
                  </a:lnTo>
                  <a:lnTo>
                    <a:pt x="182" y="0"/>
                  </a:lnTo>
                  <a:lnTo>
                    <a:pt x="103" y="2"/>
                  </a:lnTo>
                  <a:lnTo>
                    <a:pt x="49" y="36"/>
                  </a:lnTo>
                  <a:lnTo>
                    <a:pt x="49" y="36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38" name="Freeform 1418">
              <a:extLst>
                <a:ext uri="{FF2B5EF4-FFF2-40B4-BE49-F238E27FC236}">
                  <a16:creationId xmlns:a16="http://schemas.microsoft.com/office/drawing/2014/main" id="{A2B70430-E714-45B5-BD75-89AAE2BC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0" y="666"/>
              <a:ext cx="394" cy="467"/>
            </a:xfrm>
            <a:custGeom>
              <a:avLst/>
              <a:gdLst>
                <a:gd name="T0" fmla="*/ 725 w 787"/>
                <a:gd name="T1" fmla="*/ 0 h 933"/>
                <a:gd name="T2" fmla="*/ 0 w 787"/>
                <a:gd name="T3" fmla="*/ 711 h 933"/>
                <a:gd name="T4" fmla="*/ 88 w 787"/>
                <a:gd name="T5" fmla="*/ 933 h 933"/>
                <a:gd name="T6" fmla="*/ 787 w 787"/>
                <a:gd name="T7" fmla="*/ 340 h 933"/>
                <a:gd name="T8" fmla="*/ 725 w 787"/>
                <a:gd name="T9" fmla="*/ 0 h 933"/>
                <a:gd name="T10" fmla="*/ 725 w 787"/>
                <a:gd name="T11" fmla="*/ 0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933">
                  <a:moveTo>
                    <a:pt x="725" y="0"/>
                  </a:moveTo>
                  <a:lnTo>
                    <a:pt x="0" y="711"/>
                  </a:lnTo>
                  <a:lnTo>
                    <a:pt x="88" y="933"/>
                  </a:lnTo>
                  <a:lnTo>
                    <a:pt x="787" y="340"/>
                  </a:lnTo>
                  <a:lnTo>
                    <a:pt x="725" y="0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611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39" name="Freeform 1419">
              <a:extLst>
                <a:ext uri="{FF2B5EF4-FFF2-40B4-BE49-F238E27FC236}">
                  <a16:creationId xmlns:a16="http://schemas.microsoft.com/office/drawing/2014/main" id="{A2318DB9-9F4F-440A-A4BE-F85009433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3" y="666"/>
              <a:ext cx="537" cy="382"/>
            </a:xfrm>
            <a:custGeom>
              <a:avLst/>
              <a:gdLst>
                <a:gd name="T0" fmla="*/ 707 w 1078"/>
                <a:gd name="T1" fmla="*/ 19 h 768"/>
                <a:gd name="T2" fmla="*/ 0 w 1078"/>
                <a:gd name="T3" fmla="*/ 768 h 768"/>
                <a:gd name="T4" fmla="*/ 399 w 1078"/>
                <a:gd name="T5" fmla="*/ 700 h 768"/>
                <a:gd name="T6" fmla="*/ 1078 w 1078"/>
                <a:gd name="T7" fmla="*/ 0 h 768"/>
                <a:gd name="T8" fmla="*/ 707 w 1078"/>
                <a:gd name="T9" fmla="*/ 19 h 768"/>
                <a:gd name="T10" fmla="*/ 707 w 1078"/>
                <a:gd name="T11" fmla="*/ 19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8" h="768">
                  <a:moveTo>
                    <a:pt x="707" y="19"/>
                  </a:moveTo>
                  <a:lnTo>
                    <a:pt x="0" y="768"/>
                  </a:lnTo>
                  <a:lnTo>
                    <a:pt x="399" y="700"/>
                  </a:lnTo>
                  <a:lnTo>
                    <a:pt x="1078" y="0"/>
                  </a:lnTo>
                  <a:lnTo>
                    <a:pt x="707" y="19"/>
                  </a:lnTo>
                  <a:lnTo>
                    <a:pt x="707" y="19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0" name="Freeform 1420">
              <a:extLst>
                <a:ext uri="{FF2B5EF4-FFF2-40B4-BE49-F238E27FC236}">
                  <a16:creationId xmlns:a16="http://schemas.microsoft.com/office/drawing/2014/main" id="{9D81331A-6EE6-4732-8B28-7825DA87E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0" y="480"/>
              <a:ext cx="411" cy="568"/>
            </a:xfrm>
            <a:custGeom>
              <a:avLst/>
              <a:gdLst>
                <a:gd name="T0" fmla="*/ 696 w 823"/>
                <a:gd name="T1" fmla="*/ 0 h 1132"/>
                <a:gd name="T2" fmla="*/ 0 w 823"/>
                <a:gd name="T3" fmla="*/ 832 h 1132"/>
                <a:gd name="T4" fmla="*/ 118 w 823"/>
                <a:gd name="T5" fmla="*/ 1132 h 1132"/>
                <a:gd name="T6" fmla="*/ 823 w 823"/>
                <a:gd name="T7" fmla="*/ 408 h 1132"/>
                <a:gd name="T8" fmla="*/ 696 w 823"/>
                <a:gd name="T9" fmla="*/ 0 h 1132"/>
                <a:gd name="T10" fmla="*/ 696 w 823"/>
                <a:gd name="T11" fmla="*/ 0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3" h="1132">
                  <a:moveTo>
                    <a:pt x="696" y="0"/>
                  </a:moveTo>
                  <a:lnTo>
                    <a:pt x="0" y="832"/>
                  </a:lnTo>
                  <a:lnTo>
                    <a:pt x="118" y="1132"/>
                  </a:lnTo>
                  <a:lnTo>
                    <a:pt x="823" y="408"/>
                  </a:lnTo>
                  <a:lnTo>
                    <a:pt x="696" y="0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611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1" name="Freeform 1421">
              <a:extLst>
                <a:ext uri="{FF2B5EF4-FFF2-40B4-BE49-F238E27FC236}">
                  <a16:creationId xmlns:a16="http://schemas.microsoft.com/office/drawing/2014/main" id="{F6772088-78CD-4013-BEC2-99CB7874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6" y="449"/>
              <a:ext cx="586" cy="447"/>
            </a:xfrm>
            <a:custGeom>
              <a:avLst/>
              <a:gdLst>
                <a:gd name="T0" fmla="*/ 481 w 1172"/>
                <a:gd name="T1" fmla="*/ 889 h 895"/>
                <a:gd name="T2" fmla="*/ 1172 w 1172"/>
                <a:gd name="T3" fmla="*/ 49 h 895"/>
                <a:gd name="T4" fmla="*/ 670 w 1172"/>
                <a:gd name="T5" fmla="*/ 0 h 895"/>
                <a:gd name="T6" fmla="*/ 0 w 1172"/>
                <a:gd name="T7" fmla="*/ 895 h 895"/>
                <a:gd name="T8" fmla="*/ 481 w 1172"/>
                <a:gd name="T9" fmla="*/ 889 h 895"/>
                <a:gd name="T10" fmla="*/ 481 w 1172"/>
                <a:gd name="T11" fmla="*/ 889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72" h="895">
                  <a:moveTo>
                    <a:pt x="481" y="889"/>
                  </a:moveTo>
                  <a:lnTo>
                    <a:pt x="1172" y="49"/>
                  </a:lnTo>
                  <a:lnTo>
                    <a:pt x="670" y="0"/>
                  </a:lnTo>
                  <a:lnTo>
                    <a:pt x="0" y="895"/>
                  </a:lnTo>
                  <a:lnTo>
                    <a:pt x="481" y="889"/>
                  </a:lnTo>
                  <a:lnTo>
                    <a:pt x="481" y="889"/>
                  </a:lnTo>
                  <a:close/>
                </a:path>
              </a:pathLst>
            </a:custGeom>
            <a:solidFill>
              <a:srgbClr val="0000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2" name="Freeform 1422">
              <a:extLst>
                <a:ext uri="{FF2B5EF4-FFF2-40B4-BE49-F238E27FC236}">
                  <a16:creationId xmlns:a16="http://schemas.microsoft.com/office/drawing/2014/main" id="{C082EDED-85DC-44C0-A1EB-8F1CD837E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8" y="426"/>
              <a:ext cx="581" cy="421"/>
            </a:xfrm>
            <a:custGeom>
              <a:avLst/>
              <a:gdLst>
                <a:gd name="T0" fmla="*/ 42 w 1160"/>
                <a:gd name="T1" fmla="*/ 0 h 841"/>
                <a:gd name="T2" fmla="*/ 576 w 1160"/>
                <a:gd name="T3" fmla="*/ 62 h 841"/>
                <a:gd name="T4" fmla="*/ 681 w 1160"/>
                <a:gd name="T5" fmla="*/ 467 h 841"/>
                <a:gd name="T6" fmla="*/ 1093 w 1160"/>
                <a:gd name="T7" fmla="*/ 457 h 841"/>
                <a:gd name="T8" fmla="*/ 1160 w 1160"/>
                <a:gd name="T9" fmla="*/ 801 h 841"/>
                <a:gd name="T10" fmla="*/ 1103 w 1160"/>
                <a:gd name="T11" fmla="*/ 841 h 841"/>
                <a:gd name="T12" fmla="*/ 1044 w 1160"/>
                <a:gd name="T13" fmla="*/ 524 h 841"/>
                <a:gd name="T14" fmla="*/ 624 w 1160"/>
                <a:gd name="T15" fmla="*/ 543 h 841"/>
                <a:gd name="T16" fmla="*/ 530 w 1160"/>
                <a:gd name="T17" fmla="*/ 121 h 841"/>
                <a:gd name="T18" fmla="*/ 0 w 1160"/>
                <a:gd name="T19" fmla="*/ 58 h 841"/>
                <a:gd name="T20" fmla="*/ 42 w 1160"/>
                <a:gd name="T21" fmla="*/ 0 h 841"/>
                <a:gd name="T22" fmla="*/ 42 w 1160"/>
                <a:gd name="T23" fmla="*/ 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60" h="841">
                  <a:moveTo>
                    <a:pt x="42" y="0"/>
                  </a:moveTo>
                  <a:lnTo>
                    <a:pt x="576" y="62"/>
                  </a:lnTo>
                  <a:lnTo>
                    <a:pt x="681" y="467"/>
                  </a:lnTo>
                  <a:lnTo>
                    <a:pt x="1093" y="457"/>
                  </a:lnTo>
                  <a:lnTo>
                    <a:pt x="1160" y="801"/>
                  </a:lnTo>
                  <a:lnTo>
                    <a:pt x="1103" y="841"/>
                  </a:lnTo>
                  <a:lnTo>
                    <a:pt x="1044" y="524"/>
                  </a:lnTo>
                  <a:lnTo>
                    <a:pt x="624" y="543"/>
                  </a:lnTo>
                  <a:lnTo>
                    <a:pt x="530" y="121"/>
                  </a:lnTo>
                  <a:lnTo>
                    <a:pt x="0" y="58"/>
                  </a:lnTo>
                  <a:lnTo>
                    <a:pt x="42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3" name="Freeform 1423">
              <a:extLst>
                <a:ext uri="{FF2B5EF4-FFF2-40B4-BE49-F238E27FC236}">
                  <a16:creationId xmlns:a16="http://schemas.microsoft.com/office/drawing/2014/main" id="{EDD8463C-056C-41A7-95AF-3752374E0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91" y="426"/>
              <a:ext cx="402" cy="470"/>
            </a:xfrm>
            <a:custGeom>
              <a:avLst/>
              <a:gdLst>
                <a:gd name="T0" fmla="*/ 715 w 800"/>
                <a:gd name="T1" fmla="*/ 0 h 936"/>
                <a:gd name="T2" fmla="*/ 0 w 800"/>
                <a:gd name="T3" fmla="*/ 927 h 936"/>
                <a:gd name="T4" fmla="*/ 91 w 800"/>
                <a:gd name="T5" fmla="*/ 936 h 936"/>
                <a:gd name="T6" fmla="*/ 800 w 800"/>
                <a:gd name="T7" fmla="*/ 20 h 936"/>
                <a:gd name="T8" fmla="*/ 715 w 800"/>
                <a:gd name="T9" fmla="*/ 0 h 936"/>
                <a:gd name="T10" fmla="*/ 715 w 800"/>
                <a:gd name="T11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0" h="936">
                  <a:moveTo>
                    <a:pt x="715" y="0"/>
                  </a:moveTo>
                  <a:lnTo>
                    <a:pt x="0" y="927"/>
                  </a:lnTo>
                  <a:lnTo>
                    <a:pt x="91" y="936"/>
                  </a:lnTo>
                  <a:lnTo>
                    <a:pt x="800" y="20"/>
                  </a:lnTo>
                  <a:lnTo>
                    <a:pt x="715" y="0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4" name="Freeform 1424">
              <a:extLst>
                <a:ext uri="{FF2B5EF4-FFF2-40B4-BE49-F238E27FC236}">
                  <a16:creationId xmlns:a16="http://schemas.microsoft.com/office/drawing/2014/main" id="{658C148D-D689-4BDF-B0A5-75974F0E7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2" y="883"/>
              <a:ext cx="593" cy="284"/>
            </a:xfrm>
            <a:custGeom>
              <a:avLst/>
              <a:gdLst>
                <a:gd name="T0" fmla="*/ 0 w 1186"/>
                <a:gd name="T1" fmla="*/ 70 h 571"/>
                <a:gd name="T2" fmla="*/ 513 w 1186"/>
                <a:gd name="T3" fmla="*/ 87 h 571"/>
                <a:gd name="T4" fmla="*/ 646 w 1186"/>
                <a:gd name="T5" fmla="*/ 383 h 571"/>
                <a:gd name="T6" fmla="*/ 1019 w 1186"/>
                <a:gd name="T7" fmla="*/ 323 h 571"/>
                <a:gd name="T8" fmla="*/ 1129 w 1186"/>
                <a:gd name="T9" fmla="*/ 571 h 571"/>
                <a:gd name="T10" fmla="*/ 1186 w 1186"/>
                <a:gd name="T11" fmla="*/ 524 h 571"/>
                <a:gd name="T12" fmla="*/ 1053 w 1186"/>
                <a:gd name="T13" fmla="*/ 237 h 571"/>
                <a:gd name="T14" fmla="*/ 702 w 1186"/>
                <a:gd name="T15" fmla="*/ 304 h 571"/>
                <a:gd name="T16" fmla="*/ 580 w 1186"/>
                <a:gd name="T17" fmla="*/ 17 h 571"/>
                <a:gd name="T18" fmla="*/ 51 w 1186"/>
                <a:gd name="T19" fmla="*/ 0 h 571"/>
                <a:gd name="T20" fmla="*/ 0 w 1186"/>
                <a:gd name="T21" fmla="*/ 70 h 571"/>
                <a:gd name="T22" fmla="*/ 0 w 1186"/>
                <a:gd name="T23" fmla="*/ 70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6" h="571">
                  <a:moveTo>
                    <a:pt x="0" y="70"/>
                  </a:moveTo>
                  <a:lnTo>
                    <a:pt x="513" y="87"/>
                  </a:lnTo>
                  <a:lnTo>
                    <a:pt x="646" y="383"/>
                  </a:lnTo>
                  <a:lnTo>
                    <a:pt x="1019" y="323"/>
                  </a:lnTo>
                  <a:lnTo>
                    <a:pt x="1129" y="571"/>
                  </a:lnTo>
                  <a:lnTo>
                    <a:pt x="1186" y="524"/>
                  </a:lnTo>
                  <a:lnTo>
                    <a:pt x="1053" y="237"/>
                  </a:lnTo>
                  <a:lnTo>
                    <a:pt x="702" y="304"/>
                  </a:lnTo>
                  <a:lnTo>
                    <a:pt x="580" y="17"/>
                  </a:lnTo>
                  <a:lnTo>
                    <a:pt x="51" y="0"/>
                  </a:lnTo>
                  <a:lnTo>
                    <a:pt x="0" y="7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5" name="Freeform 1425">
              <a:extLst>
                <a:ext uri="{FF2B5EF4-FFF2-40B4-BE49-F238E27FC236}">
                  <a16:creationId xmlns:a16="http://schemas.microsoft.com/office/drawing/2014/main" id="{DCEB50E1-CA12-4EEE-B3AC-CC773C87A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460"/>
              <a:ext cx="392" cy="462"/>
            </a:xfrm>
            <a:custGeom>
              <a:avLst/>
              <a:gdLst>
                <a:gd name="T0" fmla="*/ 739 w 783"/>
                <a:gd name="T1" fmla="*/ 0 h 921"/>
                <a:gd name="T2" fmla="*/ 0 w 783"/>
                <a:gd name="T3" fmla="*/ 880 h 921"/>
                <a:gd name="T4" fmla="*/ 59 w 783"/>
                <a:gd name="T5" fmla="*/ 921 h 921"/>
                <a:gd name="T6" fmla="*/ 783 w 783"/>
                <a:gd name="T7" fmla="*/ 53 h 921"/>
                <a:gd name="T8" fmla="*/ 739 w 783"/>
                <a:gd name="T9" fmla="*/ 0 h 921"/>
                <a:gd name="T10" fmla="*/ 739 w 783"/>
                <a:gd name="T11" fmla="*/ 0 h 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3" h="921">
                  <a:moveTo>
                    <a:pt x="739" y="0"/>
                  </a:moveTo>
                  <a:lnTo>
                    <a:pt x="0" y="880"/>
                  </a:lnTo>
                  <a:lnTo>
                    <a:pt x="59" y="921"/>
                  </a:lnTo>
                  <a:lnTo>
                    <a:pt x="783" y="53"/>
                  </a:lnTo>
                  <a:lnTo>
                    <a:pt x="739" y="0"/>
                  </a:lnTo>
                  <a:lnTo>
                    <a:pt x="73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6" name="Freeform 1426">
              <a:extLst>
                <a:ext uri="{FF2B5EF4-FFF2-40B4-BE49-F238E27FC236}">
                  <a16:creationId xmlns:a16="http://schemas.microsoft.com/office/drawing/2014/main" id="{090E7A1E-6354-4283-A998-980892AB6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" y="666"/>
              <a:ext cx="394" cy="390"/>
            </a:xfrm>
            <a:custGeom>
              <a:avLst/>
              <a:gdLst>
                <a:gd name="T0" fmla="*/ 713 w 787"/>
                <a:gd name="T1" fmla="*/ 0 h 783"/>
                <a:gd name="T2" fmla="*/ 0 w 787"/>
                <a:gd name="T3" fmla="*/ 745 h 783"/>
                <a:gd name="T4" fmla="*/ 51 w 787"/>
                <a:gd name="T5" fmla="*/ 783 h 783"/>
                <a:gd name="T6" fmla="*/ 787 w 787"/>
                <a:gd name="T7" fmla="*/ 27 h 783"/>
                <a:gd name="T8" fmla="*/ 713 w 787"/>
                <a:gd name="T9" fmla="*/ 0 h 783"/>
                <a:gd name="T10" fmla="*/ 713 w 787"/>
                <a:gd name="T11" fmla="*/ 0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7" h="783">
                  <a:moveTo>
                    <a:pt x="713" y="0"/>
                  </a:moveTo>
                  <a:lnTo>
                    <a:pt x="0" y="745"/>
                  </a:lnTo>
                  <a:lnTo>
                    <a:pt x="51" y="783"/>
                  </a:lnTo>
                  <a:lnTo>
                    <a:pt x="787" y="27"/>
                  </a:lnTo>
                  <a:lnTo>
                    <a:pt x="713" y="0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7" name="Freeform 1427">
              <a:extLst>
                <a:ext uri="{FF2B5EF4-FFF2-40B4-BE49-F238E27FC236}">
                  <a16:creationId xmlns:a16="http://schemas.microsoft.com/office/drawing/2014/main" id="{4E19C780-A1D3-45C5-A044-871FF9709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808"/>
              <a:ext cx="380" cy="356"/>
            </a:xfrm>
            <a:custGeom>
              <a:avLst/>
              <a:gdLst>
                <a:gd name="T0" fmla="*/ 749 w 762"/>
                <a:gd name="T1" fmla="*/ 0 h 707"/>
                <a:gd name="T2" fmla="*/ 0 w 762"/>
                <a:gd name="T3" fmla="*/ 646 h 707"/>
                <a:gd name="T4" fmla="*/ 30 w 762"/>
                <a:gd name="T5" fmla="*/ 707 h 707"/>
                <a:gd name="T6" fmla="*/ 762 w 762"/>
                <a:gd name="T7" fmla="*/ 74 h 707"/>
                <a:gd name="T8" fmla="*/ 749 w 762"/>
                <a:gd name="T9" fmla="*/ 0 h 707"/>
                <a:gd name="T10" fmla="*/ 749 w 762"/>
                <a:gd name="T11" fmla="*/ 0 h 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2" h="707">
                  <a:moveTo>
                    <a:pt x="749" y="0"/>
                  </a:moveTo>
                  <a:lnTo>
                    <a:pt x="0" y="646"/>
                  </a:lnTo>
                  <a:lnTo>
                    <a:pt x="30" y="707"/>
                  </a:lnTo>
                  <a:lnTo>
                    <a:pt x="762" y="74"/>
                  </a:lnTo>
                  <a:lnTo>
                    <a:pt x="749" y="0"/>
                  </a:lnTo>
                  <a:lnTo>
                    <a:pt x="7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8" name="Freeform 1428">
              <a:extLst>
                <a:ext uri="{FF2B5EF4-FFF2-40B4-BE49-F238E27FC236}">
                  <a16:creationId xmlns:a16="http://schemas.microsoft.com/office/drawing/2014/main" id="{1F91104D-50DB-402D-8EB5-6E50F2C79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656"/>
              <a:ext cx="399" cy="374"/>
            </a:xfrm>
            <a:custGeom>
              <a:avLst/>
              <a:gdLst>
                <a:gd name="T0" fmla="*/ 766 w 799"/>
                <a:gd name="T1" fmla="*/ 0 h 747"/>
                <a:gd name="T2" fmla="*/ 0 w 799"/>
                <a:gd name="T3" fmla="*/ 724 h 747"/>
                <a:gd name="T4" fmla="*/ 80 w 799"/>
                <a:gd name="T5" fmla="*/ 747 h 747"/>
                <a:gd name="T6" fmla="*/ 799 w 799"/>
                <a:gd name="T7" fmla="*/ 52 h 747"/>
                <a:gd name="T8" fmla="*/ 766 w 799"/>
                <a:gd name="T9" fmla="*/ 0 h 747"/>
                <a:gd name="T10" fmla="*/ 766 w 799"/>
                <a:gd name="T11" fmla="*/ 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9" h="747">
                  <a:moveTo>
                    <a:pt x="766" y="0"/>
                  </a:moveTo>
                  <a:lnTo>
                    <a:pt x="0" y="724"/>
                  </a:lnTo>
                  <a:lnTo>
                    <a:pt x="80" y="747"/>
                  </a:lnTo>
                  <a:lnTo>
                    <a:pt x="799" y="52"/>
                  </a:lnTo>
                  <a:lnTo>
                    <a:pt x="766" y="0"/>
                  </a:lnTo>
                  <a:lnTo>
                    <a:pt x="76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49" name="Freeform 1429">
              <a:extLst>
                <a:ext uri="{FF2B5EF4-FFF2-40B4-BE49-F238E27FC236}">
                  <a16:creationId xmlns:a16="http://schemas.microsoft.com/office/drawing/2014/main" id="{FA7844C1-E111-40D6-ADCE-B35C90C14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3" y="1007"/>
              <a:ext cx="283" cy="230"/>
            </a:xfrm>
            <a:custGeom>
              <a:avLst/>
              <a:gdLst>
                <a:gd name="T0" fmla="*/ 0 w 565"/>
                <a:gd name="T1" fmla="*/ 401 h 458"/>
                <a:gd name="T2" fmla="*/ 512 w 565"/>
                <a:gd name="T3" fmla="*/ 0 h 458"/>
                <a:gd name="T4" fmla="*/ 565 w 565"/>
                <a:gd name="T5" fmla="*/ 38 h 458"/>
                <a:gd name="T6" fmla="*/ 23 w 565"/>
                <a:gd name="T7" fmla="*/ 458 h 458"/>
                <a:gd name="T8" fmla="*/ 0 w 565"/>
                <a:gd name="T9" fmla="*/ 401 h 458"/>
                <a:gd name="T10" fmla="*/ 0 w 565"/>
                <a:gd name="T11" fmla="*/ 401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5" h="458">
                  <a:moveTo>
                    <a:pt x="0" y="401"/>
                  </a:moveTo>
                  <a:lnTo>
                    <a:pt x="512" y="0"/>
                  </a:lnTo>
                  <a:lnTo>
                    <a:pt x="565" y="38"/>
                  </a:lnTo>
                  <a:lnTo>
                    <a:pt x="23" y="458"/>
                  </a:lnTo>
                  <a:lnTo>
                    <a:pt x="0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0" name="Freeform 1430">
              <a:extLst>
                <a:ext uri="{FF2B5EF4-FFF2-40B4-BE49-F238E27FC236}">
                  <a16:creationId xmlns:a16="http://schemas.microsoft.com/office/drawing/2014/main" id="{017A1929-51E0-420F-9EF5-3756FAAD6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875"/>
              <a:ext cx="77" cy="157"/>
            </a:xfrm>
            <a:custGeom>
              <a:avLst/>
              <a:gdLst>
                <a:gd name="T0" fmla="*/ 0 w 158"/>
                <a:gd name="T1" fmla="*/ 23 h 314"/>
                <a:gd name="T2" fmla="*/ 97 w 158"/>
                <a:gd name="T3" fmla="*/ 314 h 314"/>
                <a:gd name="T4" fmla="*/ 158 w 158"/>
                <a:gd name="T5" fmla="*/ 293 h 314"/>
                <a:gd name="T6" fmla="*/ 49 w 158"/>
                <a:gd name="T7" fmla="*/ 0 h 314"/>
                <a:gd name="T8" fmla="*/ 0 w 158"/>
                <a:gd name="T9" fmla="*/ 23 h 314"/>
                <a:gd name="T10" fmla="*/ 0 w 158"/>
                <a:gd name="T11" fmla="*/ 23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314">
                  <a:moveTo>
                    <a:pt x="0" y="23"/>
                  </a:moveTo>
                  <a:lnTo>
                    <a:pt x="97" y="314"/>
                  </a:lnTo>
                  <a:lnTo>
                    <a:pt x="158" y="293"/>
                  </a:lnTo>
                  <a:lnTo>
                    <a:pt x="49" y="0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1" name="Freeform 1431">
              <a:extLst>
                <a:ext uri="{FF2B5EF4-FFF2-40B4-BE49-F238E27FC236}">
                  <a16:creationId xmlns:a16="http://schemas.microsoft.com/office/drawing/2014/main" id="{B715B0E9-75B4-48B8-B3AE-4A3773C46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6" y="1058"/>
              <a:ext cx="58" cy="178"/>
            </a:xfrm>
            <a:custGeom>
              <a:avLst/>
              <a:gdLst>
                <a:gd name="T0" fmla="*/ 0 w 116"/>
                <a:gd name="T1" fmla="*/ 42 h 355"/>
                <a:gd name="T2" fmla="*/ 59 w 116"/>
                <a:gd name="T3" fmla="*/ 355 h 355"/>
                <a:gd name="T4" fmla="*/ 116 w 116"/>
                <a:gd name="T5" fmla="*/ 298 h 355"/>
                <a:gd name="T6" fmla="*/ 55 w 116"/>
                <a:gd name="T7" fmla="*/ 0 h 355"/>
                <a:gd name="T8" fmla="*/ 0 w 116"/>
                <a:gd name="T9" fmla="*/ 42 h 355"/>
                <a:gd name="T10" fmla="*/ 0 w 116"/>
                <a:gd name="T11" fmla="*/ 42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6" h="355">
                  <a:moveTo>
                    <a:pt x="0" y="42"/>
                  </a:moveTo>
                  <a:lnTo>
                    <a:pt x="59" y="355"/>
                  </a:lnTo>
                  <a:lnTo>
                    <a:pt x="116" y="298"/>
                  </a:lnTo>
                  <a:lnTo>
                    <a:pt x="55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2" name="Freeform 1432">
              <a:extLst>
                <a:ext uri="{FF2B5EF4-FFF2-40B4-BE49-F238E27FC236}">
                  <a16:creationId xmlns:a16="http://schemas.microsoft.com/office/drawing/2014/main" id="{49914EA3-D402-4AD9-BE93-227B092E2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1079"/>
              <a:ext cx="450" cy="227"/>
            </a:xfrm>
            <a:custGeom>
              <a:avLst/>
              <a:gdLst>
                <a:gd name="T0" fmla="*/ 0 w 895"/>
                <a:gd name="T1" fmla="*/ 313 h 450"/>
                <a:gd name="T2" fmla="*/ 350 w 895"/>
                <a:gd name="T3" fmla="*/ 450 h 450"/>
                <a:gd name="T4" fmla="*/ 895 w 895"/>
                <a:gd name="T5" fmla="*/ 28 h 450"/>
                <a:gd name="T6" fmla="*/ 829 w 895"/>
                <a:gd name="T7" fmla="*/ 0 h 450"/>
                <a:gd name="T8" fmla="*/ 333 w 895"/>
                <a:gd name="T9" fmla="*/ 380 h 450"/>
                <a:gd name="T10" fmla="*/ 38 w 895"/>
                <a:gd name="T11" fmla="*/ 260 h 450"/>
                <a:gd name="T12" fmla="*/ 0 w 895"/>
                <a:gd name="T13" fmla="*/ 313 h 450"/>
                <a:gd name="T14" fmla="*/ 0 w 895"/>
                <a:gd name="T15" fmla="*/ 313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5" h="450">
                  <a:moveTo>
                    <a:pt x="0" y="313"/>
                  </a:moveTo>
                  <a:lnTo>
                    <a:pt x="350" y="450"/>
                  </a:lnTo>
                  <a:lnTo>
                    <a:pt x="895" y="28"/>
                  </a:lnTo>
                  <a:lnTo>
                    <a:pt x="829" y="0"/>
                  </a:lnTo>
                  <a:lnTo>
                    <a:pt x="333" y="380"/>
                  </a:lnTo>
                  <a:lnTo>
                    <a:pt x="38" y="260"/>
                  </a:lnTo>
                  <a:lnTo>
                    <a:pt x="0" y="313"/>
                  </a:lnTo>
                  <a:lnTo>
                    <a:pt x="0" y="3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3" name="Freeform 1433">
              <a:extLst>
                <a:ext uri="{FF2B5EF4-FFF2-40B4-BE49-F238E27FC236}">
                  <a16:creationId xmlns:a16="http://schemas.microsoft.com/office/drawing/2014/main" id="{7F958E5F-190E-4E1E-9230-310445D6B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" y="1007"/>
              <a:ext cx="206" cy="108"/>
            </a:xfrm>
            <a:custGeom>
              <a:avLst/>
              <a:gdLst>
                <a:gd name="T0" fmla="*/ 50 w 407"/>
                <a:gd name="T1" fmla="*/ 0 h 215"/>
                <a:gd name="T2" fmla="*/ 407 w 407"/>
                <a:gd name="T3" fmla="*/ 168 h 215"/>
                <a:gd name="T4" fmla="*/ 362 w 407"/>
                <a:gd name="T5" fmla="*/ 215 h 215"/>
                <a:gd name="T6" fmla="*/ 0 w 407"/>
                <a:gd name="T7" fmla="*/ 44 h 215"/>
                <a:gd name="T8" fmla="*/ 50 w 407"/>
                <a:gd name="T9" fmla="*/ 0 h 215"/>
                <a:gd name="T10" fmla="*/ 50 w 407"/>
                <a:gd name="T11" fmla="*/ 0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215">
                  <a:moveTo>
                    <a:pt x="50" y="0"/>
                  </a:moveTo>
                  <a:lnTo>
                    <a:pt x="407" y="168"/>
                  </a:lnTo>
                  <a:lnTo>
                    <a:pt x="362" y="215"/>
                  </a:lnTo>
                  <a:lnTo>
                    <a:pt x="0" y="44"/>
                  </a:lnTo>
                  <a:lnTo>
                    <a:pt x="5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4" name="Freeform 1434">
              <a:extLst>
                <a:ext uri="{FF2B5EF4-FFF2-40B4-BE49-F238E27FC236}">
                  <a16:creationId xmlns:a16="http://schemas.microsoft.com/office/drawing/2014/main" id="{F915AA9B-1AC5-4AAF-B0D1-A0E413068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849"/>
              <a:ext cx="77" cy="67"/>
            </a:xfrm>
            <a:custGeom>
              <a:avLst/>
              <a:gdLst>
                <a:gd name="T0" fmla="*/ 29 w 156"/>
                <a:gd name="T1" fmla="*/ 0 h 133"/>
                <a:gd name="T2" fmla="*/ 156 w 156"/>
                <a:gd name="T3" fmla="*/ 72 h 133"/>
                <a:gd name="T4" fmla="*/ 151 w 156"/>
                <a:gd name="T5" fmla="*/ 133 h 133"/>
                <a:gd name="T6" fmla="*/ 0 w 156"/>
                <a:gd name="T7" fmla="*/ 51 h 133"/>
                <a:gd name="T8" fmla="*/ 29 w 156"/>
                <a:gd name="T9" fmla="*/ 0 h 133"/>
                <a:gd name="T10" fmla="*/ 29 w 156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133">
                  <a:moveTo>
                    <a:pt x="29" y="0"/>
                  </a:moveTo>
                  <a:lnTo>
                    <a:pt x="156" y="72"/>
                  </a:lnTo>
                  <a:lnTo>
                    <a:pt x="151" y="133"/>
                  </a:lnTo>
                  <a:lnTo>
                    <a:pt x="0" y="51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5" name="Freeform 1435">
              <a:extLst>
                <a:ext uri="{FF2B5EF4-FFF2-40B4-BE49-F238E27FC236}">
                  <a16:creationId xmlns:a16="http://schemas.microsoft.com/office/drawing/2014/main" id="{FC39CCD8-1D3D-4EFE-ABD6-ACF1478AD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8" y="759"/>
              <a:ext cx="269" cy="297"/>
            </a:xfrm>
            <a:custGeom>
              <a:avLst/>
              <a:gdLst>
                <a:gd name="T0" fmla="*/ 74 w 534"/>
                <a:gd name="T1" fmla="*/ 17 h 592"/>
                <a:gd name="T2" fmla="*/ 57 w 534"/>
                <a:gd name="T3" fmla="*/ 45 h 592"/>
                <a:gd name="T4" fmla="*/ 45 w 534"/>
                <a:gd name="T5" fmla="*/ 68 h 592"/>
                <a:gd name="T6" fmla="*/ 34 w 534"/>
                <a:gd name="T7" fmla="*/ 95 h 592"/>
                <a:gd name="T8" fmla="*/ 21 w 534"/>
                <a:gd name="T9" fmla="*/ 123 h 592"/>
                <a:gd name="T10" fmla="*/ 13 w 534"/>
                <a:gd name="T11" fmla="*/ 157 h 592"/>
                <a:gd name="T12" fmla="*/ 4 w 534"/>
                <a:gd name="T13" fmla="*/ 191 h 592"/>
                <a:gd name="T14" fmla="*/ 0 w 534"/>
                <a:gd name="T15" fmla="*/ 228 h 592"/>
                <a:gd name="T16" fmla="*/ 0 w 534"/>
                <a:gd name="T17" fmla="*/ 266 h 592"/>
                <a:gd name="T18" fmla="*/ 2 w 534"/>
                <a:gd name="T19" fmla="*/ 307 h 592"/>
                <a:gd name="T20" fmla="*/ 11 w 534"/>
                <a:gd name="T21" fmla="*/ 347 h 592"/>
                <a:gd name="T22" fmla="*/ 26 w 534"/>
                <a:gd name="T23" fmla="*/ 387 h 592"/>
                <a:gd name="T24" fmla="*/ 49 w 534"/>
                <a:gd name="T25" fmla="*/ 429 h 592"/>
                <a:gd name="T26" fmla="*/ 80 w 534"/>
                <a:gd name="T27" fmla="*/ 467 h 592"/>
                <a:gd name="T28" fmla="*/ 112 w 534"/>
                <a:gd name="T29" fmla="*/ 501 h 592"/>
                <a:gd name="T30" fmla="*/ 148 w 534"/>
                <a:gd name="T31" fmla="*/ 528 h 592"/>
                <a:gd name="T32" fmla="*/ 184 w 534"/>
                <a:gd name="T33" fmla="*/ 551 h 592"/>
                <a:gd name="T34" fmla="*/ 222 w 534"/>
                <a:gd name="T35" fmla="*/ 568 h 592"/>
                <a:gd name="T36" fmla="*/ 258 w 534"/>
                <a:gd name="T37" fmla="*/ 579 h 592"/>
                <a:gd name="T38" fmla="*/ 294 w 534"/>
                <a:gd name="T39" fmla="*/ 587 h 592"/>
                <a:gd name="T40" fmla="*/ 331 w 534"/>
                <a:gd name="T41" fmla="*/ 590 h 592"/>
                <a:gd name="T42" fmla="*/ 367 w 534"/>
                <a:gd name="T43" fmla="*/ 590 h 592"/>
                <a:gd name="T44" fmla="*/ 399 w 534"/>
                <a:gd name="T45" fmla="*/ 589 h 592"/>
                <a:gd name="T46" fmla="*/ 429 w 534"/>
                <a:gd name="T47" fmla="*/ 585 h 592"/>
                <a:gd name="T48" fmla="*/ 458 w 534"/>
                <a:gd name="T49" fmla="*/ 579 h 592"/>
                <a:gd name="T50" fmla="*/ 486 w 534"/>
                <a:gd name="T51" fmla="*/ 571 h 592"/>
                <a:gd name="T52" fmla="*/ 521 w 534"/>
                <a:gd name="T53" fmla="*/ 554 h 592"/>
                <a:gd name="T54" fmla="*/ 464 w 534"/>
                <a:gd name="T55" fmla="*/ 520 h 592"/>
                <a:gd name="T56" fmla="*/ 439 w 534"/>
                <a:gd name="T57" fmla="*/ 535 h 592"/>
                <a:gd name="T58" fmla="*/ 409 w 534"/>
                <a:gd name="T59" fmla="*/ 545 h 592"/>
                <a:gd name="T60" fmla="*/ 380 w 534"/>
                <a:gd name="T61" fmla="*/ 547 h 592"/>
                <a:gd name="T62" fmla="*/ 344 w 534"/>
                <a:gd name="T63" fmla="*/ 547 h 592"/>
                <a:gd name="T64" fmla="*/ 302 w 534"/>
                <a:gd name="T65" fmla="*/ 539 h 592"/>
                <a:gd name="T66" fmla="*/ 279 w 534"/>
                <a:gd name="T67" fmla="*/ 533 h 592"/>
                <a:gd name="T68" fmla="*/ 253 w 534"/>
                <a:gd name="T69" fmla="*/ 522 h 592"/>
                <a:gd name="T70" fmla="*/ 228 w 534"/>
                <a:gd name="T71" fmla="*/ 511 h 592"/>
                <a:gd name="T72" fmla="*/ 203 w 534"/>
                <a:gd name="T73" fmla="*/ 497 h 592"/>
                <a:gd name="T74" fmla="*/ 161 w 534"/>
                <a:gd name="T75" fmla="*/ 463 h 592"/>
                <a:gd name="T76" fmla="*/ 125 w 534"/>
                <a:gd name="T77" fmla="*/ 423 h 592"/>
                <a:gd name="T78" fmla="*/ 102 w 534"/>
                <a:gd name="T79" fmla="*/ 391 h 592"/>
                <a:gd name="T80" fmla="*/ 89 w 534"/>
                <a:gd name="T81" fmla="*/ 368 h 592"/>
                <a:gd name="T82" fmla="*/ 78 w 534"/>
                <a:gd name="T83" fmla="*/ 343 h 592"/>
                <a:gd name="T84" fmla="*/ 70 w 534"/>
                <a:gd name="T85" fmla="*/ 319 h 592"/>
                <a:gd name="T86" fmla="*/ 64 w 534"/>
                <a:gd name="T87" fmla="*/ 294 h 592"/>
                <a:gd name="T88" fmla="*/ 61 w 534"/>
                <a:gd name="T89" fmla="*/ 269 h 592"/>
                <a:gd name="T90" fmla="*/ 59 w 534"/>
                <a:gd name="T91" fmla="*/ 243 h 592"/>
                <a:gd name="T92" fmla="*/ 61 w 534"/>
                <a:gd name="T93" fmla="*/ 218 h 592"/>
                <a:gd name="T94" fmla="*/ 64 w 534"/>
                <a:gd name="T95" fmla="*/ 191 h 592"/>
                <a:gd name="T96" fmla="*/ 68 w 534"/>
                <a:gd name="T97" fmla="*/ 167 h 592"/>
                <a:gd name="T98" fmla="*/ 76 w 534"/>
                <a:gd name="T99" fmla="*/ 134 h 592"/>
                <a:gd name="T100" fmla="*/ 89 w 534"/>
                <a:gd name="T101" fmla="*/ 100 h 592"/>
                <a:gd name="T102" fmla="*/ 101 w 534"/>
                <a:gd name="T103" fmla="*/ 74 h 592"/>
                <a:gd name="T104" fmla="*/ 118 w 534"/>
                <a:gd name="T105" fmla="*/ 47 h 592"/>
                <a:gd name="T106" fmla="*/ 135 w 534"/>
                <a:gd name="T107" fmla="*/ 3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92">
                  <a:moveTo>
                    <a:pt x="87" y="0"/>
                  </a:moveTo>
                  <a:lnTo>
                    <a:pt x="83" y="3"/>
                  </a:lnTo>
                  <a:lnTo>
                    <a:pt x="80" y="11"/>
                  </a:lnTo>
                  <a:lnTo>
                    <a:pt x="74" y="17"/>
                  </a:lnTo>
                  <a:lnTo>
                    <a:pt x="70" y="22"/>
                  </a:lnTo>
                  <a:lnTo>
                    <a:pt x="64" y="32"/>
                  </a:lnTo>
                  <a:lnTo>
                    <a:pt x="61" y="41"/>
                  </a:lnTo>
                  <a:lnTo>
                    <a:pt x="57" y="45"/>
                  </a:lnTo>
                  <a:lnTo>
                    <a:pt x="55" y="51"/>
                  </a:lnTo>
                  <a:lnTo>
                    <a:pt x="51" y="57"/>
                  </a:lnTo>
                  <a:lnTo>
                    <a:pt x="47" y="62"/>
                  </a:lnTo>
                  <a:lnTo>
                    <a:pt x="45" y="68"/>
                  </a:lnTo>
                  <a:lnTo>
                    <a:pt x="42" y="74"/>
                  </a:lnTo>
                  <a:lnTo>
                    <a:pt x="38" y="79"/>
                  </a:lnTo>
                  <a:lnTo>
                    <a:pt x="36" y="87"/>
                  </a:lnTo>
                  <a:lnTo>
                    <a:pt x="34" y="95"/>
                  </a:lnTo>
                  <a:lnTo>
                    <a:pt x="30" y="100"/>
                  </a:lnTo>
                  <a:lnTo>
                    <a:pt x="26" y="108"/>
                  </a:lnTo>
                  <a:lnTo>
                    <a:pt x="24" y="115"/>
                  </a:lnTo>
                  <a:lnTo>
                    <a:pt x="21" y="123"/>
                  </a:lnTo>
                  <a:lnTo>
                    <a:pt x="19" y="133"/>
                  </a:lnTo>
                  <a:lnTo>
                    <a:pt x="17" y="140"/>
                  </a:lnTo>
                  <a:lnTo>
                    <a:pt x="17" y="150"/>
                  </a:lnTo>
                  <a:lnTo>
                    <a:pt x="13" y="157"/>
                  </a:lnTo>
                  <a:lnTo>
                    <a:pt x="11" y="165"/>
                  </a:lnTo>
                  <a:lnTo>
                    <a:pt x="9" y="172"/>
                  </a:lnTo>
                  <a:lnTo>
                    <a:pt x="5" y="182"/>
                  </a:lnTo>
                  <a:lnTo>
                    <a:pt x="4" y="191"/>
                  </a:lnTo>
                  <a:lnTo>
                    <a:pt x="4" y="201"/>
                  </a:lnTo>
                  <a:lnTo>
                    <a:pt x="2" y="210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0" y="237"/>
                  </a:lnTo>
                  <a:lnTo>
                    <a:pt x="0" y="247"/>
                  </a:lnTo>
                  <a:lnTo>
                    <a:pt x="0" y="256"/>
                  </a:lnTo>
                  <a:lnTo>
                    <a:pt x="0" y="266"/>
                  </a:lnTo>
                  <a:lnTo>
                    <a:pt x="0" y="277"/>
                  </a:lnTo>
                  <a:lnTo>
                    <a:pt x="0" y="286"/>
                  </a:lnTo>
                  <a:lnTo>
                    <a:pt x="2" y="298"/>
                  </a:lnTo>
                  <a:lnTo>
                    <a:pt x="2" y="307"/>
                  </a:lnTo>
                  <a:lnTo>
                    <a:pt x="4" y="317"/>
                  </a:lnTo>
                  <a:lnTo>
                    <a:pt x="5" y="326"/>
                  </a:lnTo>
                  <a:lnTo>
                    <a:pt x="9" y="336"/>
                  </a:lnTo>
                  <a:lnTo>
                    <a:pt x="11" y="347"/>
                  </a:lnTo>
                  <a:lnTo>
                    <a:pt x="15" y="357"/>
                  </a:lnTo>
                  <a:lnTo>
                    <a:pt x="19" y="368"/>
                  </a:lnTo>
                  <a:lnTo>
                    <a:pt x="23" y="378"/>
                  </a:lnTo>
                  <a:lnTo>
                    <a:pt x="26" y="387"/>
                  </a:lnTo>
                  <a:lnTo>
                    <a:pt x="32" y="397"/>
                  </a:lnTo>
                  <a:lnTo>
                    <a:pt x="38" y="408"/>
                  </a:lnTo>
                  <a:lnTo>
                    <a:pt x="43" y="419"/>
                  </a:lnTo>
                  <a:lnTo>
                    <a:pt x="49" y="429"/>
                  </a:lnTo>
                  <a:lnTo>
                    <a:pt x="57" y="438"/>
                  </a:lnTo>
                  <a:lnTo>
                    <a:pt x="64" y="448"/>
                  </a:lnTo>
                  <a:lnTo>
                    <a:pt x="74" y="459"/>
                  </a:lnTo>
                  <a:lnTo>
                    <a:pt x="80" y="467"/>
                  </a:lnTo>
                  <a:lnTo>
                    <a:pt x="89" y="476"/>
                  </a:lnTo>
                  <a:lnTo>
                    <a:pt x="95" y="486"/>
                  </a:lnTo>
                  <a:lnTo>
                    <a:pt x="104" y="494"/>
                  </a:lnTo>
                  <a:lnTo>
                    <a:pt x="112" y="501"/>
                  </a:lnTo>
                  <a:lnTo>
                    <a:pt x="121" y="509"/>
                  </a:lnTo>
                  <a:lnTo>
                    <a:pt x="129" y="516"/>
                  </a:lnTo>
                  <a:lnTo>
                    <a:pt x="139" y="524"/>
                  </a:lnTo>
                  <a:lnTo>
                    <a:pt x="148" y="528"/>
                  </a:lnTo>
                  <a:lnTo>
                    <a:pt x="156" y="535"/>
                  </a:lnTo>
                  <a:lnTo>
                    <a:pt x="165" y="541"/>
                  </a:lnTo>
                  <a:lnTo>
                    <a:pt x="175" y="547"/>
                  </a:lnTo>
                  <a:lnTo>
                    <a:pt x="184" y="551"/>
                  </a:lnTo>
                  <a:lnTo>
                    <a:pt x="194" y="554"/>
                  </a:lnTo>
                  <a:lnTo>
                    <a:pt x="203" y="560"/>
                  </a:lnTo>
                  <a:lnTo>
                    <a:pt x="213" y="564"/>
                  </a:lnTo>
                  <a:lnTo>
                    <a:pt x="222" y="568"/>
                  </a:lnTo>
                  <a:lnTo>
                    <a:pt x="232" y="570"/>
                  </a:lnTo>
                  <a:lnTo>
                    <a:pt x="239" y="573"/>
                  </a:lnTo>
                  <a:lnTo>
                    <a:pt x="249" y="577"/>
                  </a:lnTo>
                  <a:lnTo>
                    <a:pt x="258" y="579"/>
                  </a:lnTo>
                  <a:lnTo>
                    <a:pt x="268" y="581"/>
                  </a:lnTo>
                  <a:lnTo>
                    <a:pt x="277" y="583"/>
                  </a:lnTo>
                  <a:lnTo>
                    <a:pt x="287" y="587"/>
                  </a:lnTo>
                  <a:lnTo>
                    <a:pt x="294" y="587"/>
                  </a:lnTo>
                  <a:lnTo>
                    <a:pt x="304" y="589"/>
                  </a:lnTo>
                  <a:lnTo>
                    <a:pt x="313" y="589"/>
                  </a:lnTo>
                  <a:lnTo>
                    <a:pt x="323" y="590"/>
                  </a:lnTo>
                  <a:lnTo>
                    <a:pt x="331" y="590"/>
                  </a:lnTo>
                  <a:lnTo>
                    <a:pt x="340" y="590"/>
                  </a:lnTo>
                  <a:lnTo>
                    <a:pt x="350" y="590"/>
                  </a:lnTo>
                  <a:lnTo>
                    <a:pt x="359" y="592"/>
                  </a:lnTo>
                  <a:lnTo>
                    <a:pt x="367" y="590"/>
                  </a:lnTo>
                  <a:lnTo>
                    <a:pt x="374" y="590"/>
                  </a:lnTo>
                  <a:lnTo>
                    <a:pt x="384" y="590"/>
                  </a:lnTo>
                  <a:lnTo>
                    <a:pt x="391" y="590"/>
                  </a:lnTo>
                  <a:lnTo>
                    <a:pt x="399" y="589"/>
                  </a:lnTo>
                  <a:lnTo>
                    <a:pt x="407" y="589"/>
                  </a:lnTo>
                  <a:lnTo>
                    <a:pt x="414" y="587"/>
                  </a:lnTo>
                  <a:lnTo>
                    <a:pt x="422" y="587"/>
                  </a:lnTo>
                  <a:lnTo>
                    <a:pt x="429" y="585"/>
                  </a:lnTo>
                  <a:lnTo>
                    <a:pt x="437" y="583"/>
                  </a:lnTo>
                  <a:lnTo>
                    <a:pt x="445" y="581"/>
                  </a:lnTo>
                  <a:lnTo>
                    <a:pt x="450" y="581"/>
                  </a:lnTo>
                  <a:lnTo>
                    <a:pt x="458" y="579"/>
                  </a:lnTo>
                  <a:lnTo>
                    <a:pt x="464" y="577"/>
                  </a:lnTo>
                  <a:lnTo>
                    <a:pt x="471" y="577"/>
                  </a:lnTo>
                  <a:lnTo>
                    <a:pt x="477" y="575"/>
                  </a:lnTo>
                  <a:lnTo>
                    <a:pt x="486" y="571"/>
                  </a:lnTo>
                  <a:lnTo>
                    <a:pt x="498" y="568"/>
                  </a:lnTo>
                  <a:lnTo>
                    <a:pt x="507" y="562"/>
                  </a:lnTo>
                  <a:lnTo>
                    <a:pt x="515" y="560"/>
                  </a:lnTo>
                  <a:lnTo>
                    <a:pt x="521" y="554"/>
                  </a:lnTo>
                  <a:lnTo>
                    <a:pt x="526" y="552"/>
                  </a:lnTo>
                  <a:lnTo>
                    <a:pt x="530" y="549"/>
                  </a:lnTo>
                  <a:lnTo>
                    <a:pt x="534" y="547"/>
                  </a:lnTo>
                  <a:lnTo>
                    <a:pt x="464" y="520"/>
                  </a:lnTo>
                  <a:lnTo>
                    <a:pt x="460" y="522"/>
                  </a:lnTo>
                  <a:lnTo>
                    <a:pt x="454" y="528"/>
                  </a:lnTo>
                  <a:lnTo>
                    <a:pt x="447" y="530"/>
                  </a:lnTo>
                  <a:lnTo>
                    <a:pt x="439" y="535"/>
                  </a:lnTo>
                  <a:lnTo>
                    <a:pt x="431" y="537"/>
                  </a:lnTo>
                  <a:lnTo>
                    <a:pt x="422" y="543"/>
                  </a:lnTo>
                  <a:lnTo>
                    <a:pt x="414" y="543"/>
                  </a:lnTo>
                  <a:lnTo>
                    <a:pt x="409" y="545"/>
                  </a:lnTo>
                  <a:lnTo>
                    <a:pt x="403" y="545"/>
                  </a:lnTo>
                  <a:lnTo>
                    <a:pt x="395" y="547"/>
                  </a:lnTo>
                  <a:lnTo>
                    <a:pt x="388" y="547"/>
                  </a:lnTo>
                  <a:lnTo>
                    <a:pt x="380" y="547"/>
                  </a:lnTo>
                  <a:lnTo>
                    <a:pt x="370" y="547"/>
                  </a:lnTo>
                  <a:lnTo>
                    <a:pt x="365" y="549"/>
                  </a:lnTo>
                  <a:lnTo>
                    <a:pt x="353" y="547"/>
                  </a:lnTo>
                  <a:lnTo>
                    <a:pt x="344" y="547"/>
                  </a:lnTo>
                  <a:lnTo>
                    <a:pt x="334" y="545"/>
                  </a:lnTo>
                  <a:lnTo>
                    <a:pt x="325" y="543"/>
                  </a:lnTo>
                  <a:lnTo>
                    <a:pt x="313" y="541"/>
                  </a:lnTo>
                  <a:lnTo>
                    <a:pt x="302" y="539"/>
                  </a:lnTo>
                  <a:lnTo>
                    <a:pt x="296" y="537"/>
                  </a:lnTo>
                  <a:lnTo>
                    <a:pt x="291" y="535"/>
                  </a:lnTo>
                  <a:lnTo>
                    <a:pt x="285" y="533"/>
                  </a:lnTo>
                  <a:lnTo>
                    <a:pt x="279" y="533"/>
                  </a:lnTo>
                  <a:lnTo>
                    <a:pt x="272" y="530"/>
                  </a:lnTo>
                  <a:lnTo>
                    <a:pt x="266" y="528"/>
                  </a:lnTo>
                  <a:lnTo>
                    <a:pt x="258" y="524"/>
                  </a:lnTo>
                  <a:lnTo>
                    <a:pt x="253" y="522"/>
                  </a:lnTo>
                  <a:lnTo>
                    <a:pt x="245" y="518"/>
                  </a:lnTo>
                  <a:lnTo>
                    <a:pt x="239" y="516"/>
                  </a:lnTo>
                  <a:lnTo>
                    <a:pt x="234" y="513"/>
                  </a:lnTo>
                  <a:lnTo>
                    <a:pt x="228" y="511"/>
                  </a:lnTo>
                  <a:lnTo>
                    <a:pt x="222" y="507"/>
                  </a:lnTo>
                  <a:lnTo>
                    <a:pt x="215" y="503"/>
                  </a:lnTo>
                  <a:lnTo>
                    <a:pt x="209" y="499"/>
                  </a:lnTo>
                  <a:lnTo>
                    <a:pt x="203" y="497"/>
                  </a:lnTo>
                  <a:lnTo>
                    <a:pt x="192" y="490"/>
                  </a:lnTo>
                  <a:lnTo>
                    <a:pt x="182" y="482"/>
                  </a:lnTo>
                  <a:lnTo>
                    <a:pt x="171" y="473"/>
                  </a:lnTo>
                  <a:lnTo>
                    <a:pt x="161" y="463"/>
                  </a:lnTo>
                  <a:lnTo>
                    <a:pt x="152" y="454"/>
                  </a:lnTo>
                  <a:lnTo>
                    <a:pt x="142" y="444"/>
                  </a:lnTo>
                  <a:lnTo>
                    <a:pt x="131" y="433"/>
                  </a:lnTo>
                  <a:lnTo>
                    <a:pt x="125" y="423"/>
                  </a:lnTo>
                  <a:lnTo>
                    <a:pt x="116" y="414"/>
                  </a:lnTo>
                  <a:lnTo>
                    <a:pt x="110" y="402"/>
                  </a:lnTo>
                  <a:lnTo>
                    <a:pt x="104" y="397"/>
                  </a:lnTo>
                  <a:lnTo>
                    <a:pt x="102" y="391"/>
                  </a:lnTo>
                  <a:lnTo>
                    <a:pt x="99" y="385"/>
                  </a:lnTo>
                  <a:lnTo>
                    <a:pt x="95" y="380"/>
                  </a:lnTo>
                  <a:lnTo>
                    <a:pt x="93" y="374"/>
                  </a:lnTo>
                  <a:lnTo>
                    <a:pt x="89" y="368"/>
                  </a:lnTo>
                  <a:lnTo>
                    <a:pt x="85" y="361"/>
                  </a:lnTo>
                  <a:lnTo>
                    <a:pt x="83" y="357"/>
                  </a:lnTo>
                  <a:lnTo>
                    <a:pt x="81" y="349"/>
                  </a:lnTo>
                  <a:lnTo>
                    <a:pt x="78" y="343"/>
                  </a:lnTo>
                  <a:lnTo>
                    <a:pt x="76" y="336"/>
                  </a:lnTo>
                  <a:lnTo>
                    <a:pt x="74" y="332"/>
                  </a:lnTo>
                  <a:lnTo>
                    <a:pt x="72" y="324"/>
                  </a:lnTo>
                  <a:lnTo>
                    <a:pt x="70" y="319"/>
                  </a:lnTo>
                  <a:lnTo>
                    <a:pt x="68" y="313"/>
                  </a:lnTo>
                  <a:lnTo>
                    <a:pt x="66" y="307"/>
                  </a:lnTo>
                  <a:lnTo>
                    <a:pt x="64" y="300"/>
                  </a:lnTo>
                  <a:lnTo>
                    <a:pt x="64" y="294"/>
                  </a:lnTo>
                  <a:lnTo>
                    <a:pt x="62" y="288"/>
                  </a:lnTo>
                  <a:lnTo>
                    <a:pt x="62" y="281"/>
                  </a:lnTo>
                  <a:lnTo>
                    <a:pt x="61" y="275"/>
                  </a:lnTo>
                  <a:lnTo>
                    <a:pt x="61" y="269"/>
                  </a:lnTo>
                  <a:lnTo>
                    <a:pt x="61" y="262"/>
                  </a:lnTo>
                  <a:lnTo>
                    <a:pt x="61" y="256"/>
                  </a:lnTo>
                  <a:lnTo>
                    <a:pt x="59" y="250"/>
                  </a:lnTo>
                  <a:lnTo>
                    <a:pt x="59" y="243"/>
                  </a:lnTo>
                  <a:lnTo>
                    <a:pt x="59" y="237"/>
                  </a:lnTo>
                  <a:lnTo>
                    <a:pt x="61" y="229"/>
                  </a:lnTo>
                  <a:lnTo>
                    <a:pt x="61" y="224"/>
                  </a:lnTo>
                  <a:lnTo>
                    <a:pt x="61" y="218"/>
                  </a:lnTo>
                  <a:lnTo>
                    <a:pt x="61" y="210"/>
                  </a:lnTo>
                  <a:lnTo>
                    <a:pt x="62" y="207"/>
                  </a:lnTo>
                  <a:lnTo>
                    <a:pt x="62" y="199"/>
                  </a:lnTo>
                  <a:lnTo>
                    <a:pt x="64" y="191"/>
                  </a:lnTo>
                  <a:lnTo>
                    <a:pt x="64" y="186"/>
                  </a:lnTo>
                  <a:lnTo>
                    <a:pt x="66" y="180"/>
                  </a:lnTo>
                  <a:lnTo>
                    <a:pt x="66" y="172"/>
                  </a:lnTo>
                  <a:lnTo>
                    <a:pt x="68" y="167"/>
                  </a:lnTo>
                  <a:lnTo>
                    <a:pt x="70" y="161"/>
                  </a:lnTo>
                  <a:lnTo>
                    <a:pt x="72" y="155"/>
                  </a:lnTo>
                  <a:lnTo>
                    <a:pt x="74" y="144"/>
                  </a:lnTo>
                  <a:lnTo>
                    <a:pt x="76" y="134"/>
                  </a:lnTo>
                  <a:lnTo>
                    <a:pt x="80" y="125"/>
                  </a:lnTo>
                  <a:lnTo>
                    <a:pt x="83" y="115"/>
                  </a:lnTo>
                  <a:lnTo>
                    <a:pt x="85" y="106"/>
                  </a:lnTo>
                  <a:lnTo>
                    <a:pt x="89" y="100"/>
                  </a:lnTo>
                  <a:lnTo>
                    <a:pt x="91" y="93"/>
                  </a:lnTo>
                  <a:lnTo>
                    <a:pt x="95" y="85"/>
                  </a:lnTo>
                  <a:lnTo>
                    <a:pt x="99" y="79"/>
                  </a:lnTo>
                  <a:lnTo>
                    <a:pt x="101" y="74"/>
                  </a:lnTo>
                  <a:lnTo>
                    <a:pt x="104" y="68"/>
                  </a:lnTo>
                  <a:lnTo>
                    <a:pt x="108" y="62"/>
                  </a:lnTo>
                  <a:lnTo>
                    <a:pt x="112" y="53"/>
                  </a:lnTo>
                  <a:lnTo>
                    <a:pt x="118" y="47"/>
                  </a:lnTo>
                  <a:lnTo>
                    <a:pt x="121" y="39"/>
                  </a:lnTo>
                  <a:lnTo>
                    <a:pt x="125" y="36"/>
                  </a:lnTo>
                  <a:lnTo>
                    <a:pt x="131" y="30"/>
                  </a:lnTo>
                  <a:lnTo>
                    <a:pt x="135" y="30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6" name="Freeform 1436">
              <a:extLst>
                <a:ext uri="{FF2B5EF4-FFF2-40B4-BE49-F238E27FC236}">
                  <a16:creationId xmlns:a16="http://schemas.microsoft.com/office/drawing/2014/main" id="{9F45E835-05EC-4199-B266-0286A84A1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759"/>
              <a:ext cx="232" cy="281"/>
            </a:xfrm>
            <a:custGeom>
              <a:avLst/>
              <a:gdLst>
                <a:gd name="T0" fmla="*/ 19 w 464"/>
                <a:gd name="T1" fmla="*/ 5 h 562"/>
                <a:gd name="T2" fmla="*/ 14 w 464"/>
                <a:gd name="T3" fmla="*/ 19 h 562"/>
                <a:gd name="T4" fmla="*/ 8 w 464"/>
                <a:gd name="T5" fmla="*/ 38 h 562"/>
                <a:gd name="T6" fmla="*/ 4 w 464"/>
                <a:gd name="T7" fmla="*/ 62 h 562"/>
                <a:gd name="T8" fmla="*/ 0 w 464"/>
                <a:gd name="T9" fmla="*/ 95 h 562"/>
                <a:gd name="T10" fmla="*/ 0 w 464"/>
                <a:gd name="T11" fmla="*/ 121 h 562"/>
                <a:gd name="T12" fmla="*/ 0 w 464"/>
                <a:gd name="T13" fmla="*/ 140 h 562"/>
                <a:gd name="T14" fmla="*/ 4 w 464"/>
                <a:gd name="T15" fmla="*/ 159 h 562"/>
                <a:gd name="T16" fmla="*/ 8 w 464"/>
                <a:gd name="T17" fmla="*/ 182 h 562"/>
                <a:gd name="T18" fmla="*/ 14 w 464"/>
                <a:gd name="T19" fmla="*/ 203 h 562"/>
                <a:gd name="T20" fmla="*/ 19 w 464"/>
                <a:gd name="T21" fmla="*/ 228 h 562"/>
                <a:gd name="T22" fmla="*/ 29 w 464"/>
                <a:gd name="T23" fmla="*/ 250 h 562"/>
                <a:gd name="T24" fmla="*/ 40 w 464"/>
                <a:gd name="T25" fmla="*/ 275 h 562"/>
                <a:gd name="T26" fmla="*/ 54 w 464"/>
                <a:gd name="T27" fmla="*/ 302 h 562"/>
                <a:gd name="T28" fmla="*/ 71 w 464"/>
                <a:gd name="T29" fmla="*/ 328 h 562"/>
                <a:gd name="T30" fmla="*/ 88 w 464"/>
                <a:gd name="T31" fmla="*/ 351 h 562"/>
                <a:gd name="T32" fmla="*/ 105 w 464"/>
                <a:gd name="T33" fmla="*/ 376 h 562"/>
                <a:gd name="T34" fmla="*/ 122 w 464"/>
                <a:gd name="T35" fmla="*/ 397 h 562"/>
                <a:gd name="T36" fmla="*/ 141 w 464"/>
                <a:gd name="T37" fmla="*/ 418 h 562"/>
                <a:gd name="T38" fmla="*/ 160 w 464"/>
                <a:gd name="T39" fmla="*/ 437 h 562"/>
                <a:gd name="T40" fmla="*/ 179 w 464"/>
                <a:gd name="T41" fmla="*/ 454 h 562"/>
                <a:gd name="T42" fmla="*/ 198 w 464"/>
                <a:gd name="T43" fmla="*/ 469 h 562"/>
                <a:gd name="T44" fmla="*/ 217 w 464"/>
                <a:gd name="T45" fmla="*/ 484 h 562"/>
                <a:gd name="T46" fmla="*/ 234 w 464"/>
                <a:gd name="T47" fmla="*/ 496 h 562"/>
                <a:gd name="T48" fmla="*/ 255 w 464"/>
                <a:gd name="T49" fmla="*/ 509 h 562"/>
                <a:gd name="T50" fmla="*/ 272 w 464"/>
                <a:gd name="T51" fmla="*/ 518 h 562"/>
                <a:gd name="T52" fmla="*/ 291 w 464"/>
                <a:gd name="T53" fmla="*/ 528 h 562"/>
                <a:gd name="T54" fmla="*/ 308 w 464"/>
                <a:gd name="T55" fmla="*/ 535 h 562"/>
                <a:gd name="T56" fmla="*/ 337 w 464"/>
                <a:gd name="T57" fmla="*/ 547 h 562"/>
                <a:gd name="T58" fmla="*/ 367 w 464"/>
                <a:gd name="T59" fmla="*/ 554 h 562"/>
                <a:gd name="T60" fmla="*/ 396 w 464"/>
                <a:gd name="T61" fmla="*/ 560 h 562"/>
                <a:gd name="T62" fmla="*/ 419 w 464"/>
                <a:gd name="T63" fmla="*/ 560 h 562"/>
                <a:gd name="T64" fmla="*/ 462 w 464"/>
                <a:gd name="T65" fmla="*/ 526 h 562"/>
                <a:gd name="T66" fmla="*/ 441 w 464"/>
                <a:gd name="T67" fmla="*/ 524 h 562"/>
                <a:gd name="T68" fmla="*/ 420 w 464"/>
                <a:gd name="T69" fmla="*/ 520 h 562"/>
                <a:gd name="T70" fmla="*/ 400 w 464"/>
                <a:gd name="T71" fmla="*/ 515 h 562"/>
                <a:gd name="T72" fmla="*/ 371 w 464"/>
                <a:gd name="T73" fmla="*/ 505 h 562"/>
                <a:gd name="T74" fmla="*/ 341 w 464"/>
                <a:gd name="T75" fmla="*/ 494 h 562"/>
                <a:gd name="T76" fmla="*/ 322 w 464"/>
                <a:gd name="T77" fmla="*/ 484 h 562"/>
                <a:gd name="T78" fmla="*/ 304 w 464"/>
                <a:gd name="T79" fmla="*/ 475 h 562"/>
                <a:gd name="T80" fmla="*/ 287 w 464"/>
                <a:gd name="T81" fmla="*/ 463 h 562"/>
                <a:gd name="T82" fmla="*/ 268 w 464"/>
                <a:gd name="T83" fmla="*/ 452 h 562"/>
                <a:gd name="T84" fmla="*/ 249 w 464"/>
                <a:gd name="T85" fmla="*/ 437 h 562"/>
                <a:gd name="T86" fmla="*/ 230 w 464"/>
                <a:gd name="T87" fmla="*/ 421 h 562"/>
                <a:gd name="T88" fmla="*/ 211 w 464"/>
                <a:gd name="T89" fmla="*/ 404 h 562"/>
                <a:gd name="T90" fmla="*/ 192 w 464"/>
                <a:gd name="T91" fmla="*/ 385 h 562"/>
                <a:gd name="T92" fmla="*/ 171 w 464"/>
                <a:gd name="T93" fmla="*/ 363 h 562"/>
                <a:gd name="T94" fmla="*/ 152 w 464"/>
                <a:gd name="T95" fmla="*/ 344 h 562"/>
                <a:gd name="T96" fmla="*/ 137 w 464"/>
                <a:gd name="T97" fmla="*/ 323 h 562"/>
                <a:gd name="T98" fmla="*/ 124 w 464"/>
                <a:gd name="T99" fmla="*/ 302 h 562"/>
                <a:gd name="T100" fmla="*/ 112 w 464"/>
                <a:gd name="T101" fmla="*/ 283 h 562"/>
                <a:gd name="T102" fmla="*/ 99 w 464"/>
                <a:gd name="T103" fmla="*/ 264 h 562"/>
                <a:gd name="T104" fmla="*/ 90 w 464"/>
                <a:gd name="T105" fmla="*/ 245 h 562"/>
                <a:gd name="T106" fmla="*/ 80 w 464"/>
                <a:gd name="T107" fmla="*/ 226 h 562"/>
                <a:gd name="T108" fmla="*/ 73 w 464"/>
                <a:gd name="T109" fmla="*/ 205 h 562"/>
                <a:gd name="T110" fmla="*/ 63 w 464"/>
                <a:gd name="T111" fmla="*/ 176 h 562"/>
                <a:gd name="T112" fmla="*/ 57 w 464"/>
                <a:gd name="T113" fmla="*/ 157 h 562"/>
                <a:gd name="T114" fmla="*/ 54 w 464"/>
                <a:gd name="T115" fmla="*/ 131 h 562"/>
                <a:gd name="T116" fmla="*/ 50 w 464"/>
                <a:gd name="T117" fmla="*/ 98 h 562"/>
                <a:gd name="T118" fmla="*/ 52 w 464"/>
                <a:gd name="T119" fmla="*/ 70 h 562"/>
                <a:gd name="T120" fmla="*/ 57 w 464"/>
                <a:gd name="T121" fmla="*/ 45 h 562"/>
                <a:gd name="T122" fmla="*/ 67 w 464"/>
                <a:gd name="T123" fmla="*/ 26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562">
                  <a:moveTo>
                    <a:pt x="23" y="0"/>
                  </a:moveTo>
                  <a:lnTo>
                    <a:pt x="19" y="2"/>
                  </a:lnTo>
                  <a:lnTo>
                    <a:pt x="19" y="5"/>
                  </a:lnTo>
                  <a:lnTo>
                    <a:pt x="17" y="9"/>
                  </a:lnTo>
                  <a:lnTo>
                    <a:pt x="15" y="13"/>
                  </a:lnTo>
                  <a:lnTo>
                    <a:pt x="14" y="19"/>
                  </a:lnTo>
                  <a:lnTo>
                    <a:pt x="14" y="24"/>
                  </a:lnTo>
                  <a:lnTo>
                    <a:pt x="10" y="30"/>
                  </a:lnTo>
                  <a:lnTo>
                    <a:pt x="8" y="38"/>
                  </a:lnTo>
                  <a:lnTo>
                    <a:pt x="6" y="43"/>
                  </a:lnTo>
                  <a:lnTo>
                    <a:pt x="6" y="53"/>
                  </a:lnTo>
                  <a:lnTo>
                    <a:pt x="4" y="62"/>
                  </a:lnTo>
                  <a:lnTo>
                    <a:pt x="2" y="72"/>
                  </a:lnTo>
                  <a:lnTo>
                    <a:pt x="0" y="81"/>
                  </a:lnTo>
                  <a:lnTo>
                    <a:pt x="0" y="95"/>
                  </a:lnTo>
                  <a:lnTo>
                    <a:pt x="0" y="104"/>
                  </a:lnTo>
                  <a:lnTo>
                    <a:pt x="0" y="116"/>
                  </a:lnTo>
                  <a:lnTo>
                    <a:pt x="0" y="121"/>
                  </a:lnTo>
                  <a:lnTo>
                    <a:pt x="0" y="129"/>
                  </a:lnTo>
                  <a:lnTo>
                    <a:pt x="0" y="135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2" y="154"/>
                  </a:lnTo>
                  <a:lnTo>
                    <a:pt x="4" y="159"/>
                  </a:lnTo>
                  <a:lnTo>
                    <a:pt x="4" y="167"/>
                  </a:lnTo>
                  <a:lnTo>
                    <a:pt x="6" y="174"/>
                  </a:lnTo>
                  <a:lnTo>
                    <a:pt x="8" y="182"/>
                  </a:lnTo>
                  <a:lnTo>
                    <a:pt x="8" y="188"/>
                  </a:lnTo>
                  <a:lnTo>
                    <a:pt x="12" y="197"/>
                  </a:lnTo>
                  <a:lnTo>
                    <a:pt x="14" y="203"/>
                  </a:lnTo>
                  <a:lnTo>
                    <a:pt x="15" y="211"/>
                  </a:lnTo>
                  <a:lnTo>
                    <a:pt x="17" y="218"/>
                  </a:lnTo>
                  <a:lnTo>
                    <a:pt x="19" y="228"/>
                  </a:lnTo>
                  <a:lnTo>
                    <a:pt x="23" y="235"/>
                  </a:lnTo>
                  <a:lnTo>
                    <a:pt x="25" y="243"/>
                  </a:lnTo>
                  <a:lnTo>
                    <a:pt x="29" y="250"/>
                  </a:lnTo>
                  <a:lnTo>
                    <a:pt x="33" y="258"/>
                  </a:lnTo>
                  <a:lnTo>
                    <a:pt x="36" y="266"/>
                  </a:lnTo>
                  <a:lnTo>
                    <a:pt x="40" y="275"/>
                  </a:lnTo>
                  <a:lnTo>
                    <a:pt x="44" y="283"/>
                  </a:lnTo>
                  <a:lnTo>
                    <a:pt x="50" y="292"/>
                  </a:lnTo>
                  <a:lnTo>
                    <a:pt x="54" y="302"/>
                  </a:lnTo>
                  <a:lnTo>
                    <a:pt x="59" y="309"/>
                  </a:lnTo>
                  <a:lnTo>
                    <a:pt x="65" y="319"/>
                  </a:lnTo>
                  <a:lnTo>
                    <a:pt x="71" y="328"/>
                  </a:lnTo>
                  <a:lnTo>
                    <a:pt x="76" y="336"/>
                  </a:lnTo>
                  <a:lnTo>
                    <a:pt x="82" y="344"/>
                  </a:lnTo>
                  <a:lnTo>
                    <a:pt x="88" y="351"/>
                  </a:lnTo>
                  <a:lnTo>
                    <a:pt x="93" y="361"/>
                  </a:lnTo>
                  <a:lnTo>
                    <a:pt x="99" y="368"/>
                  </a:lnTo>
                  <a:lnTo>
                    <a:pt x="105" y="376"/>
                  </a:lnTo>
                  <a:lnTo>
                    <a:pt x="111" y="382"/>
                  </a:lnTo>
                  <a:lnTo>
                    <a:pt x="116" y="391"/>
                  </a:lnTo>
                  <a:lnTo>
                    <a:pt x="122" y="397"/>
                  </a:lnTo>
                  <a:lnTo>
                    <a:pt x="130" y="404"/>
                  </a:lnTo>
                  <a:lnTo>
                    <a:pt x="135" y="410"/>
                  </a:lnTo>
                  <a:lnTo>
                    <a:pt x="141" y="418"/>
                  </a:lnTo>
                  <a:lnTo>
                    <a:pt x="149" y="423"/>
                  </a:lnTo>
                  <a:lnTo>
                    <a:pt x="154" y="431"/>
                  </a:lnTo>
                  <a:lnTo>
                    <a:pt x="160" y="437"/>
                  </a:lnTo>
                  <a:lnTo>
                    <a:pt x="168" y="442"/>
                  </a:lnTo>
                  <a:lnTo>
                    <a:pt x="173" y="448"/>
                  </a:lnTo>
                  <a:lnTo>
                    <a:pt x="179" y="454"/>
                  </a:lnTo>
                  <a:lnTo>
                    <a:pt x="185" y="459"/>
                  </a:lnTo>
                  <a:lnTo>
                    <a:pt x="192" y="465"/>
                  </a:lnTo>
                  <a:lnTo>
                    <a:pt x="198" y="469"/>
                  </a:lnTo>
                  <a:lnTo>
                    <a:pt x="204" y="475"/>
                  </a:lnTo>
                  <a:lnTo>
                    <a:pt x="211" y="478"/>
                  </a:lnTo>
                  <a:lnTo>
                    <a:pt x="217" y="484"/>
                  </a:lnTo>
                  <a:lnTo>
                    <a:pt x="223" y="488"/>
                  </a:lnTo>
                  <a:lnTo>
                    <a:pt x="228" y="492"/>
                  </a:lnTo>
                  <a:lnTo>
                    <a:pt x="234" y="496"/>
                  </a:lnTo>
                  <a:lnTo>
                    <a:pt x="242" y="501"/>
                  </a:lnTo>
                  <a:lnTo>
                    <a:pt x="247" y="503"/>
                  </a:lnTo>
                  <a:lnTo>
                    <a:pt x="255" y="509"/>
                  </a:lnTo>
                  <a:lnTo>
                    <a:pt x="261" y="513"/>
                  </a:lnTo>
                  <a:lnTo>
                    <a:pt x="266" y="516"/>
                  </a:lnTo>
                  <a:lnTo>
                    <a:pt x="272" y="518"/>
                  </a:lnTo>
                  <a:lnTo>
                    <a:pt x="278" y="522"/>
                  </a:lnTo>
                  <a:lnTo>
                    <a:pt x="284" y="526"/>
                  </a:lnTo>
                  <a:lnTo>
                    <a:pt x="291" y="528"/>
                  </a:lnTo>
                  <a:lnTo>
                    <a:pt x="295" y="530"/>
                  </a:lnTo>
                  <a:lnTo>
                    <a:pt x="303" y="534"/>
                  </a:lnTo>
                  <a:lnTo>
                    <a:pt x="308" y="535"/>
                  </a:lnTo>
                  <a:lnTo>
                    <a:pt x="314" y="539"/>
                  </a:lnTo>
                  <a:lnTo>
                    <a:pt x="325" y="543"/>
                  </a:lnTo>
                  <a:lnTo>
                    <a:pt x="337" y="547"/>
                  </a:lnTo>
                  <a:lnTo>
                    <a:pt x="346" y="549"/>
                  </a:lnTo>
                  <a:lnTo>
                    <a:pt x="358" y="553"/>
                  </a:lnTo>
                  <a:lnTo>
                    <a:pt x="367" y="554"/>
                  </a:lnTo>
                  <a:lnTo>
                    <a:pt x="377" y="556"/>
                  </a:lnTo>
                  <a:lnTo>
                    <a:pt x="384" y="558"/>
                  </a:lnTo>
                  <a:lnTo>
                    <a:pt x="396" y="560"/>
                  </a:lnTo>
                  <a:lnTo>
                    <a:pt x="401" y="560"/>
                  </a:lnTo>
                  <a:lnTo>
                    <a:pt x="411" y="560"/>
                  </a:lnTo>
                  <a:lnTo>
                    <a:pt x="419" y="560"/>
                  </a:lnTo>
                  <a:lnTo>
                    <a:pt x="426" y="562"/>
                  </a:lnTo>
                  <a:lnTo>
                    <a:pt x="464" y="526"/>
                  </a:lnTo>
                  <a:lnTo>
                    <a:pt x="462" y="526"/>
                  </a:lnTo>
                  <a:lnTo>
                    <a:pt x="458" y="526"/>
                  </a:lnTo>
                  <a:lnTo>
                    <a:pt x="451" y="524"/>
                  </a:lnTo>
                  <a:lnTo>
                    <a:pt x="441" y="524"/>
                  </a:lnTo>
                  <a:lnTo>
                    <a:pt x="436" y="522"/>
                  </a:lnTo>
                  <a:lnTo>
                    <a:pt x="428" y="520"/>
                  </a:lnTo>
                  <a:lnTo>
                    <a:pt x="420" y="520"/>
                  </a:lnTo>
                  <a:lnTo>
                    <a:pt x="415" y="518"/>
                  </a:lnTo>
                  <a:lnTo>
                    <a:pt x="407" y="516"/>
                  </a:lnTo>
                  <a:lnTo>
                    <a:pt x="400" y="515"/>
                  </a:lnTo>
                  <a:lnTo>
                    <a:pt x="390" y="513"/>
                  </a:lnTo>
                  <a:lnTo>
                    <a:pt x="382" y="511"/>
                  </a:lnTo>
                  <a:lnTo>
                    <a:pt x="371" y="505"/>
                  </a:lnTo>
                  <a:lnTo>
                    <a:pt x="362" y="501"/>
                  </a:lnTo>
                  <a:lnTo>
                    <a:pt x="352" y="497"/>
                  </a:lnTo>
                  <a:lnTo>
                    <a:pt x="341" y="494"/>
                  </a:lnTo>
                  <a:lnTo>
                    <a:pt x="335" y="490"/>
                  </a:lnTo>
                  <a:lnTo>
                    <a:pt x="329" y="486"/>
                  </a:lnTo>
                  <a:lnTo>
                    <a:pt x="322" y="484"/>
                  </a:lnTo>
                  <a:lnTo>
                    <a:pt x="318" y="480"/>
                  </a:lnTo>
                  <a:lnTo>
                    <a:pt x="310" y="477"/>
                  </a:lnTo>
                  <a:lnTo>
                    <a:pt x="304" y="475"/>
                  </a:lnTo>
                  <a:lnTo>
                    <a:pt x="299" y="471"/>
                  </a:lnTo>
                  <a:lnTo>
                    <a:pt x="293" y="467"/>
                  </a:lnTo>
                  <a:lnTo>
                    <a:pt x="287" y="463"/>
                  </a:lnTo>
                  <a:lnTo>
                    <a:pt x="282" y="459"/>
                  </a:lnTo>
                  <a:lnTo>
                    <a:pt x="274" y="456"/>
                  </a:lnTo>
                  <a:lnTo>
                    <a:pt x="268" y="452"/>
                  </a:lnTo>
                  <a:lnTo>
                    <a:pt x="261" y="446"/>
                  </a:lnTo>
                  <a:lnTo>
                    <a:pt x="255" y="442"/>
                  </a:lnTo>
                  <a:lnTo>
                    <a:pt x="249" y="437"/>
                  </a:lnTo>
                  <a:lnTo>
                    <a:pt x="244" y="433"/>
                  </a:lnTo>
                  <a:lnTo>
                    <a:pt x="236" y="425"/>
                  </a:lnTo>
                  <a:lnTo>
                    <a:pt x="230" y="421"/>
                  </a:lnTo>
                  <a:lnTo>
                    <a:pt x="223" y="416"/>
                  </a:lnTo>
                  <a:lnTo>
                    <a:pt x="217" y="410"/>
                  </a:lnTo>
                  <a:lnTo>
                    <a:pt x="211" y="404"/>
                  </a:lnTo>
                  <a:lnTo>
                    <a:pt x="204" y="397"/>
                  </a:lnTo>
                  <a:lnTo>
                    <a:pt x="198" y="391"/>
                  </a:lnTo>
                  <a:lnTo>
                    <a:pt x="192" y="385"/>
                  </a:lnTo>
                  <a:lnTo>
                    <a:pt x="185" y="378"/>
                  </a:lnTo>
                  <a:lnTo>
                    <a:pt x="177" y="370"/>
                  </a:lnTo>
                  <a:lnTo>
                    <a:pt x="171" y="363"/>
                  </a:lnTo>
                  <a:lnTo>
                    <a:pt x="166" y="357"/>
                  </a:lnTo>
                  <a:lnTo>
                    <a:pt x="160" y="349"/>
                  </a:lnTo>
                  <a:lnTo>
                    <a:pt x="152" y="344"/>
                  </a:lnTo>
                  <a:lnTo>
                    <a:pt x="149" y="336"/>
                  </a:lnTo>
                  <a:lnTo>
                    <a:pt x="143" y="330"/>
                  </a:lnTo>
                  <a:lnTo>
                    <a:pt x="137" y="323"/>
                  </a:lnTo>
                  <a:lnTo>
                    <a:pt x="133" y="317"/>
                  </a:lnTo>
                  <a:lnTo>
                    <a:pt x="128" y="309"/>
                  </a:lnTo>
                  <a:lnTo>
                    <a:pt x="124" y="302"/>
                  </a:lnTo>
                  <a:lnTo>
                    <a:pt x="120" y="296"/>
                  </a:lnTo>
                  <a:lnTo>
                    <a:pt x="114" y="290"/>
                  </a:lnTo>
                  <a:lnTo>
                    <a:pt x="112" y="283"/>
                  </a:lnTo>
                  <a:lnTo>
                    <a:pt x="109" y="277"/>
                  </a:lnTo>
                  <a:lnTo>
                    <a:pt x="105" y="269"/>
                  </a:lnTo>
                  <a:lnTo>
                    <a:pt x="99" y="264"/>
                  </a:lnTo>
                  <a:lnTo>
                    <a:pt x="95" y="256"/>
                  </a:lnTo>
                  <a:lnTo>
                    <a:pt x="93" y="250"/>
                  </a:lnTo>
                  <a:lnTo>
                    <a:pt x="90" y="245"/>
                  </a:lnTo>
                  <a:lnTo>
                    <a:pt x="86" y="237"/>
                  </a:lnTo>
                  <a:lnTo>
                    <a:pt x="82" y="231"/>
                  </a:lnTo>
                  <a:lnTo>
                    <a:pt x="80" y="226"/>
                  </a:lnTo>
                  <a:lnTo>
                    <a:pt x="78" y="218"/>
                  </a:lnTo>
                  <a:lnTo>
                    <a:pt x="74" y="212"/>
                  </a:lnTo>
                  <a:lnTo>
                    <a:pt x="73" y="205"/>
                  </a:lnTo>
                  <a:lnTo>
                    <a:pt x="71" y="199"/>
                  </a:lnTo>
                  <a:lnTo>
                    <a:pt x="67" y="188"/>
                  </a:lnTo>
                  <a:lnTo>
                    <a:pt x="63" y="176"/>
                  </a:lnTo>
                  <a:lnTo>
                    <a:pt x="61" y="171"/>
                  </a:lnTo>
                  <a:lnTo>
                    <a:pt x="59" y="165"/>
                  </a:lnTo>
                  <a:lnTo>
                    <a:pt x="57" y="157"/>
                  </a:lnTo>
                  <a:lnTo>
                    <a:pt x="55" y="152"/>
                  </a:lnTo>
                  <a:lnTo>
                    <a:pt x="54" y="140"/>
                  </a:lnTo>
                  <a:lnTo>
                    <a:pt x="54" y="131"/>
                  </a:lnTo>
                  <a:lnTo>
                    <a:pt x="52" y="119"/>
                  </a:lnTo>
                  <a:lnTo>
                    <a:pt x="50" y="108"/>
                  </a:lnTo>
                  <a:lnTo>
                    <a:pt x="50" y="98"/>
                  </a:lnTo>
                  <a:lnTo>
                    <a:pt x="52" y="89"/>
                  </a:lnTo>
                  <a:lnTo>
                    <a:pt x="52" y="79"/>
                  </a:lnTo>
                  <a:lnTo>
                    <a:pt x="52" y="70"/>
                  </a:lnTo>
                  <a:lnTo>
                    <a:pt x="54" y="62"/>
                  </a:lnTo>
                  <a:lnTo>
                    <a:pt x="55" y="55"/>
                  </a:lnTo>
                  <a:lnTo>
                    <a:pt x="57" y="45"/>
                  </a:lnTo>
                  <a:lnTo>
                    <a:pt x="59" y="38"/>
                  </a:lnTo>
                  <a:lnTo>
                    <a:pt x="63" y="32"/>
                  </a:lnTo>
                  <a:lnTo>
                    <a:pt x="67" y="2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7" name="Freeform 1437">
              <a:extLst>
                <a:ext uri="{FF2B5EF4-FFF2-40B4-BE49-F238E27FC236}">
                  <a16:creationId xmlns:a16="http://schemas.microsoft.com/office/drawing/2014/main" id="{50508F40-706C-4F58-AF3D-4D49B687A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" y="743"/>
              <a:ext cx="244" cy="297"/>
            </a:xfrm>
            <a:custGeom>
              <a:avLst/>
              <a:gdLst>
                <a:gd name="T0" fmla="*/ 12 w 491"/>
                <a:gd name="T1" fmla="*/ 21 h 595"/>
                <a:gd name="T2" fmla="*/ 35 w 491"/>
                <a:gd name="T3" fmla="*/ 8 h 595"/>
                <a:gd name="T4" fmla="*/ 58 w 491"/>
                <a:gd name="T5" fmla="*/ 2 h 595"/>
                <a:gd name="T6" fmla="*/ 94 w 491"/>
                <a:gd name="T7" fmla="*/ 2 h 595"/>
                <a:gd name="T8" fmla="*/ 132 w 491"/>
                <a:gd name="T9" fmla="*/ 12 h 595"/>
                <a:gd name="T10" fmla="*/ 158 w 491"/>
                <a:gd name="T11" fmla="*/ 21 h 595"/>
                <a:gd name="T12" fmla="*/ 185 w 491"/>
                <a:gd name="T13" fmla="*/ 36 h 595"/>
                <a:gd name="T14" fmla="*/ 217 w 491"/>
                <a:gd name="T15" fmla="*/ 55 h 595"/>
                <a:gd name="T16" fmla="*/ 248 w 491"/>
                <a:gd name="T17" fmla="*/ 74 h 595"/>
                <a:gd name="T18" fmla="*/ 278 w 491"/>
                <a:gd name="T19" fmla="*/ 97 h 595"/>
                <a:gd name="T20" fmla="*/ 305 w 491"/>
                <a:gd name="T21" fmla="*/ 120 h 595"/>
                <a:gd name="T22" fmla="*/ 331 w 491"/>
                <a:gd name="T23" fmla="*/ 145 h 595"/>
                <a:gd name="T24" fmla="*/ 354 w 491"/>
                <a:gd name="T25" fmla="*/ 171 h 595"/>
                <a:gd name="T26" fmla="*/ 377 w 491"/>
                <a:gd name="T27" fmla="*/ 198 h 595"/>
                <a:gd name="T28" fmla="*/ 396 w 491"/>
                <a:gd name="T29" fmla="*/ 224 h 595"/>
                <a:gd name="T30" fmla="*/ 415 w 491"/>
                <a:gd name="T31" fmla="*/ 251 h 595"/>
                <a:gd name="T32" fmla="*/ 430 w 491"/>
                <a:gd name="T33" fmla="*/ 278 h 595"/>
                <a:gd name="T34" fmla="*/ 445 w 491"/>
                <a:gd name="T35" fmla="*/ 304 h 595"/>
                <a:gd name="T36" fmla="*/ 457 w 491"/>
                <a:gd name="T37" fmla="*/ 331 h 595"/>
                <a:gd name="T38" fmla="*/ 468 w 491"/>
                <a:gd name="T39" fmla="*/ 357 h 595"/>
                <a:gd name="T40" fmla="*/ 476 w 491"/>
                <a:gd name="T41" fmla="*/ 384 h 595"/>
                <a:gd name="T42" fmla="*/ 483 w 491"/>
                <a:gd name="T43" fmla="*/ 409 h 595"/>
                <a:gd name="T44" fmla="*/ 489 w 491"/>
                <a:gd name="T45" fmla="*/ 432 h 595"/>
                <a:gd name="T46" fmla="*/ 491 w 491"/>
                <a:gd name="T47" fmla="*/ 460 h 595"/>
                <a:gd name="T48" fmla="*/ 491 w 491"/>
                <a:gd name="T49" fmla="*/ 494 h 595"/>
                <a:gd name="T50" fmla="*/ 487 w 491"/>
                <a:gd name="T51" fmla="*/ 525 h 595"/>
                <a:gd name="T52" fmla="*/ 480 w 491"/>
                <a:gd name="T53" fmla="*/ 553 h 595"/>
                <a:gd name="T54" fmla="*/ 455 w 491"/>
                <a:gd name="T55" fmla="*/ 580 h 595"/>
                <a:gd name="T56" fmla="*/ 432 w 491"/>
                <a:gd name="T57" fmla="*/ 593 h 595"/>
                <a:gd name="T58" fmla="*/ 367 w 491"/>
                <a:gd name="T59" fmla="*/ 544 h 595"/>
                <a:gd name="T60" fmla="*/ 394 w 491"/>
                <a:gd name="T61" fmla="*/ 542 h 595"/>
                <a:gd name="T62" fmla="*/ 426 w 491"/>
                <a:gd name="T63" fmla="*/ 521 h 595"/>
                <a:gd name="T64" fmla="*/ 440 w 491"/>
                <a:gd name="T65" fmla="*/ 492 h 595"/>
                <a:gd name="T66" fmla="*/ 445 w 491"/>
                <a:gd name="T67" fmla="*/ 460 h 595"/>
                <a:gd name="T68" fmla="*/ 440 w 491"/>
                <a:gd name="T69" fmla="*/ 416 h 595"/>
                <a:gd name="T70" fmla="*/ 430 w 491"/>
                <a:gd name="T71" fmla="*/ 388 h 595"/>
                <a:gd name="T72" fmla="*/ 421 w 491"/>
                <a:gd name="T73" fmla="*/ 365 h 595"/>
                <a:gd name="T74" fmla="*/ 409 w 491"/>
                <a:gd name="T75" fmla="*/ 340 h 595"/>
                <a:gd name="T76" fmla="*/ 394 w 491"/>
                <a:gd name="T77" fmla="*/ 316 h 595"/>
                <a:gd name="T78" fmla="*/ 379 w 491"/>
                <a:gd name="T79" fmla="*/ 293 h 595"/>
                <a:gd name="T80" fmla="*/ 354 w 491"/>
                <a:gd name="T81" fmla="*/ 259 h 595"/>
                <a:gd name="T82" fmla="*/ 331 w 491"/>
                <a:gd name="T83" fmla="*/ 230 h 595"/>
                <a:gd name="T84" fmla="*/ 293 w 491"/>
                <a:gd name="T85" fmla="*/ 188 h 595"/>
                <a:gd name="T86" fmla="*/ 257 w 491"/>
                <a:gd name="T87" fmla="*/ 152 h 595"/>
                <a:gd name="T88" fmla="*/ 223 w 491"/>
                <a:gd name="T89" fmla="*/ 126 h 595"/>
                <a:gd name="T90" fmla="*/ 191 w 491"/>
                <a:gd name="T91" fmla="*/ 103 h 595"/>
                <a:gd name="T92" fmla="*/ 162 w 491"/>
                <a:gd name="T93" fmla="*/ 86 h 595"/>
                <a:gd name="T94" fmla="*/ 137 w 491"/>
                <a:gd name="T95" fmla="*/ 72 h 595"/>
                <a:gd name="T96" fmla="*/ 99 w 491"/>
                <a:gd name="T97" fmla="*/ 59 h 595"/>
                <a:gd name="T98" fmla="*/ 63 w 491"/>
                <a:gd name="T99" fmla="*/ 65 h 595"/>
                <a:gd name="T100" fmla="*/ 0 w 491"/>
                <a:gd name="T101" fmla="*/ 40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91" h="595">
                  <a:moveTo>
                    <a:pt x="0" y="40"/>
                  </a:moveTo>
                  <a:lnTo>
                    <a:pt x="2" y="36"/>
                  </a:lnTo>
                  <a:lnTo>
                    <a:pt x="8" y="27"/>
                  </a:lnTo>
                  <a:lnTo>
                    <a:pt x="12" y="21"/>
                  </a:lnTo>
                  <a:lnTo>
                    <a:pt x="20" y="15"/>
                  </a:lnTo>
                  <a:lnTo>
                    <a:pt x="23" y="14"/>
                  </a:lnTo>
                  <a:lnTo>
                    <a:pt x="29" y="10"/>
                  </a:lnTo>
                  <a:lnTo>
                    <a:pt x="35" y="8"/>
                  </a:lnTo>
                  <a:lnTo>
                    <a:pt x="40" y="6"/>
                  </a:lnTo>
                  <a:lnTo>
                    <a:pt x="46" y="4"/>
                  </a:lnTo>
                  <a:lnTo>
                    <a:pt x="52" y="2"/>
                  </a:lnTo>
                  <a:lnTo>
                    <a:pt x="58" y="2"/>
                  </a:lnTo>
                  <a:lnTo>
                    <a:pt x="67" y="2"/>
                  </a:lnTo>
                  <a:lnTo>
                    <a:pt x="75" y="0"/>
                  </a:lnTo>
                  <a:lnTo>
                    <a:pt x="84" y="2"/>
                  </a:lnTo>
                  <a:lnTo>
                    <a:pt x="94" y="2"/>
                  </a:lnTo>
                  <a:lnTo>
                    <a:pt x="105" y="4"/>
                  </a:lnTo>
                  <a:lnTo>
                    <a:pt x="115" y="6"/>
                  </a:lnTo>
                  <a:lnTo>
                    <a:pt x="126" y="10"/>
                  </a:lnTo>
                  <a:lnTo>
                    <a:pt x="132" y="12"/>
                  </a:lnTo>
                  <a:lnTo>
                    <a:pt x="137" y="14"/>
                  </a:lnTo>
                  <a:lnTo>
                    <a:pt x="143" y="15"/>
                  </a:lnTo>
                  <a:lnTo>
                    <a:pt x="151" y="19"/>
                  </a:lnTo>
                  <a:lnTo>
                    <a:pt x="158" y="21"/>
                  </a:lnTo>
                  <a:lnTo>
                    <a:pt x="164" y="25"/>
                  </a:lnTo>
                  <a:lnTo>
                    <a:pt x="172" y="29"/>
                  </a:lnTo>
                  <a:lnTo>
                    <a:pt x="179" y="33"/>
                  </a:lnTo>
                  <a:lnTo>
                    <a:pt x="185" y="36"/>
                  </a:lnTo>
                  <a:lnTo>
                    <a:pt x="194" y="40"/>
                  </a:lnTo>
                  <a:lnTo>
                    <a:pt x="200" y="44"/>
                  </a:lnTo>
                  <a:lnTo>
                    <a:pt x="210" y="50"/>
                  </a:lnTo>
                  <a:lnTo>
                    <a:pt x="217" y="55"/>
                  </a:lnTo>
                  <a:lnTo>
                    <a:pt x="225" y="59"/>
                  </a:lnTo>
                  <a:lnTo>
                    <a:pt x="232" y="65"/>
                  </a:lnTo>
                  <a:lnTo>
                    <a:pt x="242" y="69"/>
                  </a:lnTo>
                  <a:lnTo>
                    <a:pt x="248" y="74"/>
                  </a:lnTo>
                  <a:lnTo>
                    <a:pt x="257" y="80"/>
                  </a:lnTo>
                  <a:lnTo>
                    <a:pt x="263" y="86"/>
                  </a:lnTo>
                  <a:lnTo>
                    <a:pt x="270" y="91"/>
                  </a:lnTo>
                  <a:lnTo>
                    <a:pt x="278" y="97"/>
                  </a:lnTo>
                  <a:lnTo>
                    <a:pt x="286" y="103"/>
                  </a:lnTo>
                  <a:lnTo>
                    <a:pt x="291" y="109"/>
                  </a:lnTo>
                  <a:lnTo>
                    <a:pt x="299" y="114"/>
                  </a:lnTo>
                  <a:lnTo>
                    <a:pt x="305" y="120"/>
                  </a:lnTo>
                  <a:lnTo>
                    <a:pt x="312" y="128"/>
                  </a:lnTo>
                  <a:lnTo>
                    <a:pt x="318" y="133"/>
                  </a:lnTo>
                  <a:lnTo>
                    <a:pt x="326" y="139"/>
                  </a:lnTo>
                  <a:lnTo>
                    <a:pt x="331" y="145"/>
                  </a:lnTo>
                  <a:lnTo>
                    <a:pt x="337" y="152"/>
                  </a:lnTo>
                  <a:lnTo>
                    <a:pt x="343" y="158"/>
                  </a:lnTo>
                  <a:lnTo>
                    <a:pt x="348" y="164"/>
                  </a:lnTo>
                  <a:lnTo>
                    <a:pt x="354" y="171"/>
                  </a:lnTo>
                  <a:lnTo>
                    <a:pt x="360" y="177"/>
                  </a:lnTo>
                  <a:lnTo>
                    <a:pt x="366" y="183"/>
                  </a:lnTo>
                  <a:lnTo>
                    <a:pt x="373" y="190"/>
                  </a:lnTo>
                  <a:lnTo>
                    <a:pt x="377" y="198"/>
                  </a:lnTo>
                  <a:lnTo>
                    <a:pt x="383" y="204"/>
                  </a:lnTo>
                  <a:lnTo>
                    <a:pt x="386" y="209"/>
                  </a:lnTo>
                  <a:lnTo>
                    <a:pt x="392" y="217"/>
                  </a:lnTo>
                  <a:lnTo>
                    <a:pt x="396" y="224"/>
                  </a:lnTo>
                  <a:lnTo>
                    <a:pt x="402" y="232"/>
                  </a:lnTo>
                  <a:lnTo>
                    <a:pt x="405" y="238"/>
                  </a:lnTo>
                  <a:lnTo>
                    <a:pt x="411" y="245"/>
                  </a:lnTo>
                  <a:lnTo>
                    <a:pt x="415" y="251"/>
                  </a:lnTo>
                  <a:lnTo>
                    <a:pt x="419" y="259"/>
                  </a:lnTo>
                  <a:lnTo>
                    <a:pt x="423" y="264"/>
                  </a:lnTo>
                  <a:lnTo>
                    <a:pt x="428" y="272"/>
                  </a:lnTo>
                  <a:lnTo>
                    <a:pt x="430" y="278"/>
                  </a:lnTo>
                  <a:lnTo>
                    <a:pt x="436" y="285"/>
                  </a:lnTo>
                  <a:lnTo>
                    <a:pt x="438" y="291"/>
                  </a:lnTo>
                  <a:lnTo>
                    <a:pt x="442" y="299"/>
                  </a:lnTo>
                  <a:lnTo>
                    <a:pt x="445" y="304"/>
                  </a:lnTo>
                  <a:lnTo>
                    <a:pt x="449" y="312"/>
                  </a:lnTo>
                  <a:lnTo>
                    <a:pt x="453" y="318"/>
                  </a:lnTo>
                  <a:lnTo>
                    <a:pt x="455" y="325"/>
                  </a:lnTo>
                  <a:lnTo>
                    <a:pt x="457" y="331"/>
                  </a:lnTo>
                  <a:lnTo>
                    <a:pt x="461" y="338"/>
                  </a:lnTo>
                  <a:lnTo>
                    <a:pt x="464" y="346"/>
                  </a:lnTo>
                  <a:lnTo>
                    <a:pt x="466" y="354"/>
                  </a:lnTo>
                  <a:lnTo>
                    <a:pt x="468" y="357"/>
                  </a:lnTo>
                  <a:lnTo>
                    <a:pt x="472" y="365"/>
                  </a:lnTo>
                  <a:lnTo>
                    <a:pt x="472" y="371"/>
                  </a:lnTo>
                  <a:lnTo>
                    <a:pt x="476" y="376"/>
                  </a:lnTo>
                  <a:lnTo>
                    <a:pt x="476" y="384"/>
                  </a:lnTo>
                  <a:lnTo>
                    <a:pt x="480" y="390"/>
                  </a:lnTo>
                  <a:lnTo>
                    <a:pt x="482" y="395"/>
                  </a:lnTo>
                  <a:lnTo>
                    <a:pt x="483" y="403"/>
                  </a:lnTo>
                  <a:lnTo>
                    <a:pt x="483" y="409"/>
                  </a:lnTo>
                  <a:lnTo>
                    <a:pt x="485" y="414"/>
                  </a:lnTo>
                  <a:lnTo>
                    <a:pt x="485" y="420"/>
                  </a:lnTo>
                  <a:lnTo>
                    <a:pt x="487" y="426"/>
                  </a:lnTo>
                  <a:lnTo>
                    <a:pt x="489" y="432"/>
                  </a:lnTo>
                  <a:lnTo>
                    <a:pt x="489" y="437"/>
                  </a:lnTo>
                  <a:lnTo>
                    <a:pt x="491" y="443"/>
                  </a:lnTo>
                  <a:lnTo>
                    <a:pt x="491" y="451"/>
                  </a:lnTo>
                  <a:lnTo>
                    <a:pt x="491" y="460"/>
                  </a:lnTo>
                  <a:lnTo>
                    <a:pt x="491" y="470"/>
                  </a:lnTo>
                  <a:lnTo>
                    <a:pt x="491" y="477"/>
                  </a:lnTo>
                  <a:lnTo>
                    <a:pt x="491" y="487"/>
                  </a:lnTo>
                  <a:lnTo>
                    <a:pt x="491" y="494"/>
                  </a:lnTo>
                  <a:lnTo>
                    <a:pt x="491" y="504"/>
                  </a:lnTo>
                  <a:lnTo>
                    <a:pt x="489" y="509"/>
                  </a:lnTo>
                  <a:lnTo>
                    <a:pt x="489" y="519"/>
                  </a:lnTo>
                  <a:lnTo>
                    <a:pt x="487" y="525"/>
                  </a:lnTo>
                  <a:lnTo>
                    <a:pt x="485" y="530"/>
                  </a:lnTo>
                  <a:lnTo>
                    <a:pt x="483" y="536"/>
                  </a:lnTo>
                  <a:lnTo>
                    <a:pt x="483" y="544"/>
                  </a:lnTo>
                  <a:lnTo>
                    <a:pt x="480" y="553"/>
                  </a:lnTo>
                  <a:lnTo>
                    <a:pt x="474" y="563"/>
                  </a:lnTo>
                  <a:lnTo>
                    <a:pt x="468" y="568"/>
                  </a:lnTo>
                  <a:lnTo>
                    <a:pt x="463" y="576"/>
                  </a:lnTo>
                  <a:lnTo>
                    <a:pt x="455" y="580"/>
                  </a:lnTo>
                  <a:lnTo>
                    <a:pt x="449" y="585"/>
                  </a:lnTo>
                  <a:lnTo>
                    <a:pt x="443" y="587"/>
                  </a:lnTo>
                  <a:lnTo>
                    <a:pt x="438" y="591"/>
                  </a:lnTo>
                  <a:lnTo>
                    <a:pt x="432" y="593"/>
                  </a:lnTo>
                  <a:lnTo>
                    <a:pt x="426" y="595"/>
                  </a:lnTo>
                  <a:lnTo>
                    <a:pt x="360" y="544"/>
                  </a:lnTo>
                  <a:lnTo>
                    <a:pt x="364" y="544"/>
                  </a:lnTo>
                  <a:lnTo>
                    <a:pt x="367" y="544"/>
                  </a:lnTo>
                  <a:lnTo>
                    <a:pt x="373" y="544"/>
                  </a:lnTo>
                  <a:lnTo>
                    <a:pt x="381" y="544"/>
                  </a:lnTo>
                  <a:lnTo>
                    <a:pt x="386" y="544"/>
                  </a:lnTo>
                  <a:lnTo>
                    <a:pt x="394" y="542"/>
                  </a:lnTo>
                  <a:lnTo>
                    <a:pt x="404" y="540"/>
                  </a:lnTo>
                  <a:lnTo>
                    <a:pt x="411" y="534"/>
                  </a:lnTo>
                  <a:lnTo>
                    <a:pt x="419" y="528"/>
                  </a:lnTo>
                  <a:lnTo>
                    <a:pt x="426" y="521"/>
                  </a:lnTo>
                  <a:lnTo>
                    <a:pt x="434" y="513"/>
                  </a:lnTo>
                  <a:lnTo>
                    <a:pt x="436" y="506"/>
                  </a:lnTo>
                  <a:lnTo>
                    <a:pt x="438" y="500"/>
                  </a:lnTo>
                  <a:lnTo>
                    <a:pt x="440" y="492"/>
                  </a:lnTo>
                  <a:lnTo>
                    <a:pt x="442" y="487"/>
                  </a:lnTo>
                  <a:lnTo>
                    <a:pt x="443" y="477"/>
                  </a:lnTo>
                  <a:lnTo>
                    <a:pt x="445" y="470"/>
                  </a:lnTo>
                  <a:lnTo>
                    <a:pt x="445" y="460"/>
                  </a:lnTo>
                  <a:lnTo>
                    <a:pt x="445" y="451"/>
                  </a:lnTo>
                  <a:lnTo>
                    <a:pt x="443" y="439"/>
                  </a:lnTo>
                  <a:lnTo>
                    <a:pt x="442" y="428"/>
                  </a:lnTo>
                  <a:lnTo>
                    <a:pt x="440" y="416"/>
                  </a:lnTo>
                  <a:lnTo>
                    <a:pt x="436" y="407"/>
                  </a:lnTo>
                  <a:lnTo>
                    <a:pt x="434" y="399"/>
                  </a:lnTo>
                  <a:lnTo>
                    <a:pt x="432" y="394"/>
                  </a:lnTo>
                  <a:lnTo>
                    <a:pt x="430" y="388"/>
                  </a:lnTo>
                  <a:lnTo>
                    <a:pt x="428" y="382"/>
                  </a:lnTo>
                  <a:lnTo>
                    <a:pt x="424" y="376"/>
                  </a:lnTo>
                  <a:lnTo>
                    <a:pt x="423" y="369"/>
                  </a:lnTo>
                  <a:lnTo>
                    <a:pt x="421" y="365"/>
                  </a:lnTo>
                  <a:lnTo>
                    <a:pt x="419" y="359"/>
                  </a:lnTo>
                  <a:lnTo>
                    <a:pt x="415" y="354"/>
                  </a:lnTo>
                  <a:lnTo>
                    <a:pt x="411" y="346"/>
                  </a:lnTo>
                  <a:lnTo>
                    <a:pt x="409" y="340"/>
                  </a:lnTo>
                  <a:lnTo>
                    <a:pt x="405" y="335"/>
                  </a:lnTo>
                  <a:lnTo>
                    <a:pt x="402" y="329"/>
                  </a:lnTo>
                  <a:lnTo>
                    <a:pt x="398" y="323"/>
                  </a:lnTo>
                  <a:lnTo>
                    <a:pt x="394" y="316"/>
                  </a:lnTo>
                  <a:lnTo>
                    <a:pt x="392" y="312"/>
                  </a:lnTo>
                  <a:lnTo>
                    <a:pt x="386" y="304"/>
                  </a:lnTo>
                  <a:lnTo>
                    <a:pt x="383" y="299"/>
                  </a:lnTo>
                  <a:lnTo>
                    <a:pt x="379" y="293"/>
                  </a:lnTo>
                  <a:lnTo>
                    <a:pt x="375" y="287"/>
                  </a:lnTo>
                  <a:lnTo>
                    <a:pt x="367" y="276"/>
                  </a:lnTo>
                  <a:lnTo>
                    <a:pt x="360" y="264"/>
                  </a:lnTo>
                  <a:lnTo>
                    <a:pt x="354" y="259"/>
                  </a:lnTo>
                  <a:lnTo>
                    <a:pt x="350" y="251"/>
                  </a:lnTo>
                  <a:lnTo>
                    <a:pt x="345" y="245"/>
                  </a:lnTo>
                  <a:lnTo>
                    <a:pt x="341" y="242"/>
                  </a:lnTo>
                  <a:lnTo>
                    <a:pt x="331" y="230"/>
                  </a:lnTo>
                  <a:lnTo>
                    <a:pt x="322" y="219"/>
                  </a:lnTo>
                  <a:lnTo>
                    <a:pt x="312" y="209"/>
                  </a:lnTo>
                  <a:lnTo>
                    <a:pt x="303" y="198"/>
                  </a:lnTo>
                  <a:lnTo>
                    <a:pt x="293" y="188"/>
                  </a:lnTo>
                  <a:lnTo>
                    <a:pt x="286" y="181"/>
                  </a:lnTo>
                  <a:lnTo>
                    <a:pt x="276" y="171"/>
                  </a:lnTo>
                  <a:lnTo>
                    <a:pt x="267" y="162"/>
                  </a:lnTo>
                  <a:lnTo>
                    <a:pt x="257" y="152"/>
                  </a:lnTo>
                  <a:lnTo>
                    <a:pt x="248" y="147"/>
                  </a:lnTo>
                  <a:lnTo>
                    <a:pt x="238" y="137"/>
                  </a:lnTo>
                  <a:lnTo>
                    <a:pt x="231" y="131"/>
                  </a:lnTo>
                  <a:lnTo>
                    <a:pt x="223" y="126"/>
                  </a:lnTo>
                  <a:lnTo>
                    <a:pt x="215" y="120"/>
                  </a:lnTo>
                  <a:lnTo>
                    <a:pt x="206" y="114"/>
                  </a:lnTo>
                  <a:lnTo>
                    <a:pt x="198" y="109"/>
                  </a:lnTo>
                  <a:lnTo>
                    <a:pt x="191" y="103"/>
                  </a:lnTo>
                  <a:lnTo>
                    <a:pt x="185" y="99"/>
                  </a:lnTo>
                  <a:lnTo>
                    <a:pt x="177" y="93"/>
                  </a:lnTo>
                  <a:lnTo>
                    <a:pt x="170" y="90"/>
                  </a:lnTo>
                  <a:lnTo>
                    <a:pt x="162" y="86"/>
                  </a:lnTo>
                  <a:lnTo>
                    <a:pt x="156" y="84"/>
                  </a:lnTo>
                  <a:lnTo>
                    <a:pt x="151" y="80"/>
                  </a:lnTo>
                  <a:lnTo>
                    <a:pt x="143" y="76"/>
                  </a:lnTo>
                  <a:lnTo>
                    <a:pt x="137" y="72"/>
                  </a:lnTo>
                  <a:lnTo>
                    <a:pt x="132" y="71"/>
                  </a:lnTo>
                  <a:lnTo>
                    <a:pt x="118" y="65"/>
                  </a:lnTo>
                  <a:lnTo>
                    <a:pt x="109" y="63"/>
                  </a:lnTo>
                  <a:lnTo>
                    <a:pt x="99" y="59"/>
                  </a:lnTo>
                  <a:lnTo>
                    <a:pt x="90" y="57"/>
                  </a:lnTo>
                  <a:lnTo>
                    <a:pt x="80" y="57"/>
                  </a:lnTo>
                  <a:lnTo>
                    <a:pt x="71" y="61"/>
                  </a:lnTo>
                  <a:lnTo>
                    <a:pt x="63" y="65"/>
                  </a:lnTo>
                  <a:lnTo>
                    <a:pt x="56" y="69"/>
                  </a:lnTo>
                  <a:lnTo>
                    <a:pt x="48" y="76"/>
                  </a:lnTo>
                  <a:lnTo>
                    <a:pt x="40" y="86"/>
                  </a:lnTo>
                  <a:lnTo>
                    <a:pt x="0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8" name="Freeform 1438">
              <a:extLst>
                <a:ext uri="{FF2B5EF4-FFF2-40B4-BE49-F238E27FC236}">
                  <a16:creationId xmlns:a16="http://schemas.microsoft.com/office/drawing/2014/main" id="{86848F4B-ECC1-4EAE-AC37-797D883B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" y="785"/>
              <a:ext cx="215" cy="126"/>
            </a:xfrm>
            <a:custGeom>
              <a:avLst/>
              <a:gdLst>
                <a:gd name="T0" fmla="*/ 0 w 434"/>
                <a:gd name="T1" fmla="*/ 190 h 249"/>
                <a:gd name="T2" fmla="*/ 421 w 434"/>
                <a:gd name="T3" fmla="*/ 0 h 249"/>
                <a:gd name="T4" fmla="*/ 434 w 434"/>
                <a:gd name="T5" fmla="*/ 59 h 249"/>
                <a:gd name="T6" fmla="*/ 19 w 434"/>
                <a:gd name="T7" fmla="*/ 249 h 249"/>
                <a:gd name="T8" fmla="*/ 0 w 434"/>
                <a:gd name="T9" fmla="*/ 190 h 249"/>
                <a:gd name="T10" fmla="*/ 0 w 434"/>
                <a:gd name="T11" fmla="*/ 19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4" h="249">
                  <a:moveTo>
                    <a:pt x="0" y="190"/>
                  </a:moveTo>
                  <a:lnTo>
                    <a:pt x="421" y="0"/>
                  </a:lnTo>
                  <a:lnTo>
                    <a:pt x="434" y="59"/>
                  </a:lnTo>
                  <a:lnTo>
                    <a:pt x="19" y="249"/>
                  </a:lnTo>
                  <a:lnTo>
                    <a:pt x="0" y="190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59" name="Freeform 1439">
              <a:extLst>
                <a:ext uri="{FF2B5EF4-FFF2-40B4-BE49-F238E27FC236}">
                  <a16:creationId xmlns:a16="http://schemas.microsoft.com/office/drawing/2014/main" id="{746E3FB1-B9A1-45A9-A182-9EEB38E88D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" y="803"/>
              <a:ext cx="169" cy="194"/>
            </a:xfrm>
            <a:custGeom>
              <a:avLst/>
              <a:gdLst>
                <a:gd name="T0" fmla="*/ 0 w 338"/>
                <a:gd name="T1" fmla="*/ 359 h 391"/>
                <a:gd name="T2" fmla="*/ 283 w 338"/>
                <a:gd name="T3" fmla="*/ 0 h 391"/>
                <a:gd name="T4" fmla="*/ 338 w 338"/>
                <a:gd name="T5" fmla="*/ 15 h 391"/>
                <a:gd name="T6" fmla="*/ 55 w 338"/>
                <a:gd name="T7" fmla="*/ 391 h 391"/>
                <a:gd name="T8" fmla="*/ 0 w 338"/>
                <a:gd name="T9" fmla="*/ 359 h 391"/>
                <a:gd name="T10" fmla="*/ 0 w 338"/>
                <a:gd name="T11" fmla="*/ 359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8" h="391">
                  <a:moveTo>
                    <a:pt x="0" y="359"/>
                  </a:moveTo>
                  <a:lnTo>
                    <a:pt x="283" y="0"/>
                  </a:lnTo>
                  <a:lnTo>
                    <a:pt x="338" y="15"/>
                  </a:lnTo>
                  <a:lnTo>
                    <a:pt x="55" y="391"/>
                  </a:lnTo>
                  <a:lnTo>
                    <a:pt x="0" y="359"/>
                  </a:lnTo>
                  <a:lnTo>
                    <a:pt x="0" y="3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0" name="Freeform 1440">
              <a:extLst>
                <a:ext uri="{FF2B5EF4-FFF2-40B4-BE49-F238E27FC236}">
                  <a16:creationId xmlns:a16="http://schemas.microsoft.com/office/drawing/2014/main" id="{1B06CEB9-E528-4FD9-9A0F-682C3D381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" y="759"/>
              <a:ext cx="70" cy="72"/>
            </a:xfrm>
            <a:custGeom>
              <a:avLst/>
              <a:gdLst>
                <a:gd name="T0" fmla="*/ 70 w 138"/>
                <a:gd name="T1" fmla="*/ 141 h 141"/>
                <a:gd name="T2" fmla="*/ 76 w 138"/>
                <a:gd name="T3" fmla="*/ 139 h 141"/>
                <a:gd name="T4" fmla="*/ 83 w 138"/>
                <a:gd name="T5" fmla="*/ 139 h 141"/>
                <a:gd name="T6" fmla="*/ 89 w 138"/>
                <a:gd name="T7" fmla="*/ 137 h 141"/>
                <a:gd name="T8" fmla="*/ 97 w 138"/>
                <a:gd name="T9" fmla="*/ 135 h 141"/>
                <a:gd name="T10" fmla="*/ 102 w 138"/>
                <a:gd name="T11" fmla="*/ 132 h 141"/>
                <a:gd name="T12" fmla="*/ 108 w 138"/>
                <a:gd name="T13" fmla="*/ 128 h 141"/>
                <a:gd name="T14" fmla="*/ 114 w 138"/>
                <a:gd name="T15" fmla="*/ 124 h 141"/>
                <a:gd name="T16" fmla="*/ 119 w 138"/>
                <a:gd name="T17" fmla="*/ 120 h 141"/>
                <a:gd name="T18" fmla="*/ 121 w 138"/>
                <a:gd name="T19" fmla="*/ 114 h 141"/>
                <a:gd name="T20" fmla="*/ 127 w 138"/>
                <a:gd name="T21" fmla="*/ 111 h 141"/>
                <a:gd name="T22" fmla="*/ 129 w 138"/>
                <a:gd name="T23" fmla="*/ 103 h 141"/>
                <a:gd name="T24" fmla="*/ 133 w 138"/>
                <a:gd name="T25" fmla="*/ 99 h 141"/>
                <a:gd name="T26" fmla="*/ 135 w 138"/>
                <a:gd name="T27" fmla="*/ 92 h 141"/>
                <a:gd name="T28" fmla="*/ 136 w 138"/>
                <a:gd name="T29" fmla="*/ 84 h 141"/>
                <a:gd name="T30" fmla="*/ 138 w 138"/>
                <a:gd name="T31" fmla="*/ 78 h 141"/>
                <a:gd name="T32" fmla="*/ 138 w 138"/>
                <a:gd name="T33" fmla="*/ 73 h 141"/>
                <a:gd name="T34" fmla="*/ 138 w 138"/>
                <a:gd name="T35" fmla="*/ 65 h 141"/>
                <a:gd name="T36" fmla="*/ 136 w 138"/>
                <a:gd name="T37" fmla="*/ 57 h 141"/>
                <a:gd name="T38" fmla="*/ 135 w 138"/>
                <a:gd name="T39" fmla="*/ 50 h 141"/>
                <a:gd name="T40" fmla="*/ 133 w 138"/>
                <a:gd name="T41" fmla="*/ 44 h 141"/>
                <a:gd name="T42" fmla="*/ 129 w 138"/>
                <a:gd name="T43" fmla="*/ 38 h 141"/>
                <a:gd name="T44" fmla="*/ 127 w 138"/>
                <a:gd name="T45" fmla="*/ 31 h 141"/>
                <a:gd name="T46" fmla="*/ 121 w 138"/>
                <a:gd name="T47" fmla="*/ 25 h 141"/>
                <a:gd name="T48" fmla="*/ 119 w 138"/>
                <a:gd name="T49" fmla="*/ 21 h 141"/>
                <a:gd name="T50" fmla="*/ 114 w 138"/>
                <a:gd name="T51" fmla="*/ 16 h 141"/>
                <a:gd name="T52" fmla="*/ 108 w 138"/>
                <a:gd name="T53" fmla="*/ 12 h 141"/>
                <a:gd name="T54" fmla="*/ 102 w 138"/>
                <a:gd name="T55" fmla="*/ 8 h 141"/>
                <a:gd name="T56" fmla="*/ 97 w 138"/>
                <a:gd name="T57" fmla="*/ 6 h 141"/>
                <a:gd name="T58" fmla="*/ 89 w 138"/>
                <a:gd name="T59" fmla="*/ 2 h 141"/>
                <a:gd name="T60" fmla="*/ 83 w 138"/>
                <a:gd name="T61" fmla="*/ 2 h 141"/>
                <a:gd name="T62" fmla="*/ 76 w 138"/>
                <a:gd name="T63" fmla="*/ 0 h 141"/>
                <a:gd name="T64" fmla="*/ 70 w 138"/>
                <a:gd name="T65" fmla="*/ 0 h 141"/>
                <a:gd name="T66" fmla="*/ 60 w 138"/>
                <a:gd name="T67" fmla="*/ 0 h 141"/>
                <a:gd name="T68" fmla="*/ 53 w 138"/>
                <a:gd name="T69" fmla="*/ 2 h 141"/>
                <a:gd name="T70" fmla="*/ 47 w 138"/>
                <a:gd name="T71" fmla="*/ 2 h 141"/>
                <a:gd name="T72" fmla="*/ 41 w 138"/>
                <a:gd name="T73" fmla="*/ 6 h 141"/>
                <a:gd name="T74" fmla="*/ 30 w 138"/>
                <a:gd name="T75" fmla="*/ 12 h 141"/>
                <a:gd name="T76" fmla="*/ 21 w 138"/>
                <a:gd name="T77" fmla="*/ 21 h 141"/>
                <a:gd name="T78" fmla="*/ 15 w 138"/>
                <a:gd name="T79" fmla="*/ 25 h 141"/>
                <a:gd name="T80" fmla="*/ 11 w 138"/>
                <a:gd name="T81" fmla="*/ 31 h 141"/>
                <a:gd name="T82" fmla="*/ 7 w 138"/>
                <a:gd name="T83" fmla="*/ 38 h 141"/>
                <a:gd name="T84" fmla="*/ 5 w 138"/>
                <a:gd name="T85" fmla="*/ 44 h 141"/>
                <a:gd name="T86" fmla="*/ 1 w 138"/>
                <a:gd name="T87" fmla="*/ 50 h 141"/>
                <a:gd name="T88" fmla="*/ 0 w 138"/>
                <a:gd name="T89" fmla="*/ 57 h 141"/>
                <a:gd name="T90" fmla="*/ 0 w 138"/>
                <a:gd name="T91" fmla="*/ 65 h 141"/>
                <a:gd name="T92" fmla="*/ 0 w 138"/>
                <a:gd name="T93" fmla="*/ 73 h 141"/>
                <a:gd name="T94" fmla="*/ 0 w 138"/>
                <a:gd name="T95" fmla="*/ 78 h 141"/>
                <a:gd name="T96" fmla="*/ 0 w 138"/>
                <a:gd name="T97" fmla="*/ 84 h 141"/>
                <a:gd name="T98" fmla="*/ 1 w 138"/>
                <a:gd name="T99" fmla="*/ 92 h 141"/>
                <a:gd name="T100" fmla="*/ 5 w 138"/>
                <a:gd name="T101" fmla="*/ 99 h 141"/>
                <a:gd name="T102" fmla="*/ 7 w 138"/>
                <a:gd name="T103" fmla="*/ 103 h 141"/>
                <a:gd name="T104" fmla="*/ 11 w 138"/>
                <a:gd name="T105" fmla="*/ 111 h 141"/>
                <a:gd name="T106" fmla="*/ 15 w 138"/>
                <a:gd name="T107" fmla="*/ 114 h 141"/>
                <a:gd name="T108" fmla="*/ 21 w 138"/>
                <a:gd name="T109" fmla="*/ 120 h 141"/>
                <a:gd name="T110" fmla="*/ 30 w 138"/>
                <a:gd name="T111" fmla="*/ 128 h 141"/>
                <a:gd name="T112" fmla="*/ 41 w 138"/>
                <a:gd name="T113" fmla="*/ 135 h 141"/>
                <a:gd name="T114" fmla="*/ 47 w 138"/>
                <a:gd name="T115" fmla="*/ 137 h 141"/>
                <a:gd name="T116" fmla="*/ 53 w 138"/>
                <a:gd name="T117" fmla="*/ 139 h 141"/>
                <a:gd name="T118" fmla="*/ 60 w 138"/>
                <a:gd name="T119" fmla="*/ 139 h 141"/>
                <a:gd name="T120" fmla="*/ 70 w 138"/>
                <a:gd name="T121" fmla="*/ 141 h 141"/>
                <a:gd name="T122" fmla="*/ 70 w 138"/>
                <a:gd name="T123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8" h="141">
                  <a:moveTo>
                    <a:pt x="70" y="141"/>
                  </a:moveTo>
                  <a:lnTo>
                    <a:pt x="76" y="139"/>
                  </a:lnTo>
                  <a:lnTo>
                    <a:pt x="83" y="139"/>
                  </a:lnTo>
                  <a:lnTo>
                    <a:pt x="89" y="137"/>
                  </a:lnTo>
                  <a:lnTo>
                    <a:pt x="97" y="135"/>
                  </a:lnTo>
                  <a:lnTo>
                    <a:pt x="102" y="132"/>
                  </a:lnTo>
                  <a:lnTo>
                    <a:pt x="108" y="128"/>
                  </a:lnTo>
                  <a:lnTo>
                    <a:pt x="114" y="124"/>
                  </a:lnTo>
                  <a:lnTo>
                    <a:pt x="119" y="120"/>
                  </a:lnTo>
                  <a:lnTo>
                    <a:pt x="121" y="114"/>
                  </a:lnTo>
                  <a:lnTo>
                    <a:pt x="127" y="111"/>
                  </a:lnTo>
                  <a:lnTo>
                    <a:pt x="129" y="103"/>
                  </a:lnTo>
                  <a:lnTo>
                    <a:pt x="133" y="99"/>
                  </a:lnTo>
                  <a:lnTo>
                    <a:pt x="135" y="92"/>
                  </a:lnTo>
                  <a:lnTo>
                    <a:pt x="136" y="84"/>
                  </a:lnTo>
                  <a:lnTo>
                    <a:pt x="138" y="78"/>
                  </a:lnTo>
                  <a:lnTo>
                    <a:pt x="138" y="73"/>
                  </a:lnTo>
                  <a:lnTo>
                    <a:pt x="138" y="65"/>
                  </a:lnTo>
                  <a:lnTo>
                    <a:pt x="136" y="57"/>
                  </a:lnTo>
                  <a:lnTo>
                    <a:pt x="135" y="50"/>
                  </a:lnTo>
                  <a:lnTo>
                    <a:pt x="133" y="44"/>
                  </a:lnTo>
                  <a:lnTo>
                    <a:pt x="129" y="38"/>
                  </a:lnTo>
                  <a:lnTo>
                    <a:pt x="127" y="31"/>
                  </a:lnTo>
                  <a:lnTo>
                    <a:pt x="121" y="25"/>
                  </a:lnTo>
                  <a:lnTo>
                    <a:pt x="119" y="21"/>
                  </a:lnTo>
                  <a:lnTo>
                    <a:pt x="114" y="16"/>
                  </a:lnTo>
                  <a:lnTo>
                    <a:pt x="108" y="12"/>
                  </a:lnTo>
                  <a:lnTo>
                    <a:pt x="102" y="8"/>
                  </a:lnTo>
                  <a:lnTo>
                    <a:pt x="97" y="6"/>
                  </a:lnTo>
                  <a:lnTo>
                    <a:pt x="89" y="2"/>
                  </a:lnTo>
                  <a:lnTo>
                    <a:pt x="83" y="2"/>
                  </a:lnTo>
                  <a:lnTo>
                    <a:pt x="76" y="0"/>
                  </a:lnTo>
                  <a:lnTo>
                    <a:pt x="70" y="0"/>
                  </a:lnTo>
                  <a:lnTo>
                    <a:pt x="60" y="0"/>
                  </a:lnTo>
                  <a:lnTo>
                    <a:pt x="53" y="2"/>
                  </a:lnTo>
                  <a:lnTo>
                    <a:pt x="47" y="2"/>
                  </a:lnTo>
                  <a:lnTo>
                    <a:pt x="41" y="6"/>
                  </a:lnTo>
                  <a:lnTo>
                    <a:pt x="30" y="12"/>
                  </a:lnTo>
                  <a:lnTo>
                    <a:pt x="21" y="21"/>
                  </a:lnTo>
                  <a:lnTo>
                    <a:pt x="15" y="25"/>
                  </a:lnTo>
                  <a:lnTo>
                    <a:pt x="11" y="31"/>
                  </a:lnTo>
                  <a:lnTo>
                    <a:pt x="7" y="38"/>
                  </a:lnTo>
                  <a:lnTo>
                    <a:pt x="5" y="44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0" y="65"/>
                  </a:lnTo>
                  <a:lnTo>
                    <a:pt x="0" y="73"/>
                  </a:lnTo>
                  <a:lnTo>
                    <a:pt x="0" y="78"/>
                  </a:lnTo>
                  <a:lnTo>
                    <a:pt x="0" y="84"/>
                  </a:lnTo>
                  <a:lnTo>
                    <a:pt x="1" y="92"/>
                  </a:lnTo>
                  <a:lnTo>
                    <a:pt x="5" y="99"/>
                  </a:lnTo>
                  <a:lnTo>
                    <a:pt x="7" y="103"/>
                  </a:lnTo>
                  <a:lnTo>
                    <a:pt x="11" y="111"/>
                  </a:lnTo>
                  <a:lnTo>
                    <a:pt x="15" y="114"/>
                  </a:lnTo>
                  <a:lnTo>
                    <a:pt x="21" y="120"/>
                  </a:lnTo>
                  <a:lnTo>
                    <a:pt x="30" y="128"/>
                  </a:lnTo>
                  <a:lnTo>
                    <a:pt x="41" y="135"/>
                  </a:lnTo>
                  <a:lnTo>
                    <a:pt x="47" y="137"/>
                  </a:lnTo>
                  <a:lnTo>
                    <a:pt x="53" y="139"/>
                  </a:lnTo>
                  <a:lnTo>
                    <a:pt x="60" y="139"/>
                  </a:lnTo>
                  <a:lnTo>
                    <a:pt x="70" y="141"/>
                  </a:lnTo>
                  <a:lnTo>
                    <a:pt x="70" y="1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1" name="Freeform 1441">
              <a:extLst>
                <a:ext uri="{FF2B5EF4-FFF2-40B4-BE49-F238E27FC236}">
                  <a16:creationId xmlns:a16="http://schemas.microsoft.com/office/drawing/2014/main" id="{22A86C08-819F-48FA-9505-5B95910A6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" y="996"/>
              <a:ext cx="658" cy="477"/>
            </a:xfrm>
            <a:custGeom>
              <a:avLst/>
              <a:gdLst>
                <a:gd name="T0" fmla="*/ 697 w 1317"/>
                <a:gd name="T1" fmla="*/ 0 h 954"/>
                <a:gd name="T2" fmla="*/ 863 w 1317"/>
                <a:gd name="T3" fmla="*/ 14 h 954"/>
                <a:gd name="T4" fmla="*/ 929 w 1317"/>
                <a:gd name="T5" fmla="*/ 293 h 954"/>
                <a:gd name="T6" fmla="*/ 1216 w 1317"/>
                <a:gd name="T7" fmla="*/ 265 h 954"/>
                <a:gd name="T8" fmla="*/ 1317 w 1317"/>
                <a:gd name="T9" fmla="*/ 508 h 954"/>
                <a:gd name="T10" fmla="*/ 735 w 1317"/>
                <a:gd name="T11" fmla="*/ 954 h 954"/>
                <a:gd name="T12" fmla="*/ 621 w 1317"/>
                <a:gd name="T13" fmla="*/ 789 h 954"/>
                <a:gd name="T14" fmla="*/ 277 w 1317"/>
                <a:gd name="T15" fmla="*/ 817 h 954"/>
                <a:gd name="T16" fmla="*/ 228 w 1317"/>
                <a:gd name="T17" fmla="*/ 563 h 954"/>
                <a:gd name="T18" fmla="*/ 0 w 1317"/>
                <a:gd name="T19" fmla="*/ 563 h 954"/>
                <a:gd name="T20" fmla="*/ 57 w 1317"/>
                <a:gd name="T21" fmla="*/ 502 h 954"/>
                <a:gd name="T22" fmla="*/ 289 w 1317"/>
                <a:gd name="T23" fmla="*/ 498 h 954"/>
                <a:gd name="T24" fmla="*/ 332 w 1317"/>
                <a:gd name="T25" fmla="*/ 759 h 954"/>
                <a:gd name="T26" fmla="*/ 657 w 1317"/>
                <a:gd name="T27" fmla="*/ 728 h 954"/>
                <a:gd name="T28" fmla="*/ 754 w 1317"/>
                <a:gd name="T29" fmla="*/ 869 h 954"/>
                <a:gd name="T30" fmla="*/ 1253 w 1317"/>
                <a:gd name="T31" fmla="*/ 481 h 954"/>
                <a:gd name="T32" fmla="*/ 1180 w 1317"/>
                <a:gd name="T33" fmla="*/ 320 h 954"/>
                <a:gd name="T34" fmla="*/ 886 w 1317"/>
                <a:gd name="T35" fmla="*/ 350 h 954"/>
                <a:gd name="T36" fmla="*/ 821 w 1317"/>
                <a:gd name="T37" fmla="*/ 71 h 954"/>
                <a:gd name="T38" fmla="*/ 648 w 1317"/>
                <a:gd name="T39" fmla="*/ 67 h 954"/>
                <a:gd name="T40" fmla="*/ 697 w 1317"/>
                <a:gd name="T41" fmla="*/ 0 h 954"/>
                <a:gd name="T42" fmla="*/ 697 w 1317"/>
                <a:gd name="T43" fmla="*/ 0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17" h="954">
                  <a:moveTo>
                    <a:pt x="697" y="0"/>
                  </a:moveTo>
                  <a:lnTo>
                    <a:pt x="863" y="14"/>
                  </a:lnTo>
                  <a:lnTo>
                    <a:pt x="929" y="293"/>
                  </a:lnTo>
                  <a:lnTo>
                    <a:pt x="1216" y="265"/>
                  </a:lnTo>
                  <a:lnTo>
                    <a:pt x="1317" y="508"/>
                  </a:lnTo>
                  <a:lnTo>
                    <a:pt x="735" y="954"/>
                  </a:lnTo>
                  <a:lnTo>
                    <a:pt x="621" y="789"/>
                  </a:lnTo>
                  <a:lnTo>
                    <a:pt x="277" y="817"/>
                  </a:lnTo>
                  <a:lnTo>
                    <a:pt x="228" y="563"/>
                  </a:lnTo>
                  <a:lnTo>
                    <a:pt x="0" y="563"/>
                  </a:lnTo>
                  <a:lnTo>
                    <a:pt x="57" y="502"/>
                  </a:lnTo>
                  <a:lnTo>
                    <a:pt x="289" y="498"/>
                  </a:lnTo>
                  <a:lnTo>
                    <a:pt x="332" y="759"/>
                  </a:lnTo>
                  <a:lnTo>
                    <a:pt x="657" y="728"/>
                  </a:lnTo>
                  <a:lnTo>
                    <a:pt x="754" y="869"/>
                  </a:lnTo>
                  <a:lnTo>
                    <a:pt x="1253" y="481"/>
                  </a:lnTo>
                  <a:lnTo>
                    <a:pt x="1180" y="320"/>
                  </a:lnTo>
                  <a:lnTo>
                    <a:pt x="886" y="350"/>
                  </a:lnTo>
                  <a:lnTo>
                    <a:pt x="821" y="71"/>
                  </a:lnTo>
                  <a:lnTo>
                    <a:pt x="648" y="67"/>
                  </a:lnTo>
                  <a:lnTo>
                    <a:pt x="697" y="0"/>
                  </a:lnTo>
                  <a:lnTo>
                    <a:pt x="6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2" name="Freeform 1442">
              <a:extLst>
                <a:ext uri="{FF2B5EF4-FFF2-40B4-BE49-F238E27FC236}">
                  <a16:creationId xmlns:a16="http://schemas.microsoft.com/office/drawing/2014/main" id="{E38D945F-1C1F-420E-9FD0-42367B1A3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3" y="1020"/>
              <a:ext cx="319" cy="261"/>
            </a:xfrm>
            <a:custGeom>
              <a:avLst/>
              <a:gdLst>
                <a:gd name="T0" fmla="*/ 0 w 637"/>
                <a:gd name="T1" fmla="*/ 483 h 523"/>
                <a:gd name="T2" fmla="*/ 603 w 637"/>
                <a:gd name="T3" fmla="*/ 0 h 523"/>
                <a:gd name="T4" fmla="*/ 637 w 637"/>
                <a:gd name="T5" fmla="*/ 48 h 523"/>
                <a:gd name="T6" fmla="*/ 52 w 637"/>
                <a:gd name="T7" fmla="*/ 523 h 523"/>
                <a:gd name="T8" fmla="*/ 0 w 637"/>
                <a:gd name="T9" fmla="*/ 483 h 523"/>
                <a:gd name="T10" fmla="*/ 0 w 637"/>
                <a:gd name="T11" fmla="*/ 483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7" h="523">
                  <a:moveTo>
                    <a:pt x="0" y="483"/>
                  </a:moveTo>
                  <a:lnTo>
                    <a:pt x="603" y="0"/>
                  </a:lnTo>
                  <a:lnTo>
                    <a:pt x="637" y="48"/>
                  </a:lnTo>
                  <a:lnTo>
                    <a:pt x="52" y="523"/>
                  </a:lnTo>
                  <a:lnTo>
                    <a:pt x="0" y="483"/>
                  </a:lnTo>
                  <a:lnTo>
                    <a:pt x="0" y="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3" name="Freeform 1443">
              <a:extLst>
                <a:ext uri="{FF2B5EF4-FFF2-40B4-BE49-F238E27FC236}">
                  <a16:creationId xmlns:a16="http://schemas.microsoft.com/office/drawing/2014/main" id="{18FA0E62-2445-4617-BE34-27284FBF4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" y="1146"/>
              <a:ext cx="317" cy="245"/>
            </a:xfrm>
            <a:custGeom>
              <a:avLst/>
              <a:gdLst>
                <a:gd name="T0" fmla="*/ 591 w 635"/>
                <a:gd name="T1" fmla="*/ 0 h 490"/>
                <a:gd name="T2" fmla="*/ 0 w 635"/>
                <a:gd name="T3" fmla="*/ 460 h 490"/>
                <a:gd name="T4" fmla="*/ 53 w 635"/>
                <a:gd name="T5" fmla="*/ 490 h 490"/>
                <a:gd name="T6" fmla="*/ 635 w 635"/>
                <a:gd name="T7" fmla="*/ 42 h 490"/>
                <a:gd name="T8" fmla="*/ 591 w 635"/>
                <a:gd name="T9" fmla="*/ 0 h 490"/>
                <a:gd name="T10" fmla="*/ 591 w 635"/>
                <a:gd name="T11" fmla="*/ 0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5" h="490">
                  <a:moveTo>
                    <a:pt x="591" y="0"/>
                  </a:moveTo>
                  <a:lnTo>
                    <a:pt x="0" y="460"/>
                  </a:lnTo>
                  <a:lnTo>
                    <a:pt x="53" y="490"/>
                  </a:lnTo>
                  <a:lnTo>
                    <a:pt x="635" y="42"/>
                  </a:lnTo>
                  <a:lnTo>
                    <a:pt x="591" y="0"/>
                  </a:lnTo>
                  <a:lnTo>
                    <a:pt x="59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4" name="Freeform 1444">
              <a:extLst>
                <a:ext uri="{FF2B5EF4-FFF2-40B4-BE49-F238E27FC236}">
                  <a16:creationId xmlns:a16="http://schemas.microsoft.com/office/drawing/2014/main" id="{1263083E-F01F-446F-9AC5-AA2909A26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136"/>
              <a:ext cx="302" cy="248"/>
            </a:xfrm>
            <a:custGeom>
              <a:avLst/>
              <a:gdLst>
                <a:gd name="T0" fmla="*/ 569 w 607"/>
                <a:gd name="T1" fmla="*/ 0 h 496"/>
                <a:gd name="T2" fmla="*/ 0 w 607"/>
                <a:gd name="T3" fmla="*/ 456 h 496"/>
                <a:gd name="T4" fmla="*/ 42 w 607"/>
                <a:gd name="T5" fmla="*/ 496 h 496"/>
                <a:gd name="T6" fmla="*/ 607 w 607"/>
                <a:gd name="T7" fmla="*/ 45 h 496"/>
                <a:gd name="T8" fmla="*/ 569 w 607"/>
                <a:gd name="T9" fmla="*/ 0 h 496"/>
                <a:gd name="T10" fmla="*/ 569 w 607"/>
                <a:gd name="T1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7" h="496">
                  <a:moveTo>
                    <a:pt x="569" y="0"/>
                  </a:moveTo>
                  <a:lnTo>
                    <a:pt x="0" y="456"/>
                  </a:lnTo>
                  <a:lnTo>
                    <a:pt x="42" y="496"/>
                  </a:lnTo>
                  <a:lnTo>
                    <a:pt x="607" y="45"/>
                  </a:lnTo>
                  <a:lnTo>
                    <a:pt x="569" y="0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5" name="Freeform 1445">
              <a:extLst>
                <a:ext uri="{FF2B5EF4-FFF2-40B4-BE49-F238E27FC236}">
                  <a16:creationId xmlns:a16="http://schemas.microsoft.com/office/drawing/2014/main" id="{1D7A758B-11AD-466B-B75D-EEEB9D896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2" y="1027"/>
              <a:ext cx="162" cy="41"/>
            </a:xfrm>
            <a:custGeom>
              <a:avLst/>
              <a:gdLst>
                <a:gd name="T0" fmla="*/ 0 w 322"/>
                <a:gd name="T1" fmla="*/ 50 h 84"/>
                <a:gd name="T2" fmla="*/ 268 w 322"/>
                <a:gd name="T3" fmla="*/ 84 h 84"/>
                <a:gd name="T4" fmla="*/ 322 w 322"/>
                <a:gd name="T5" fmla="*/ 42 h 84"/>
                <a:gd name="T6" fmla="*/ 71 w 322"/>
                <a:gd name="T7" fmla="*/ 0 h 84"/>
                <a:gd name="T8" fmla="*/ 0 w 322"/>
                <a:gd name="T9" fmla="*/ 50 h 84"/>
                <a:gd name="T10" fmla="*/ 0 w 322"/>
                <a:gd name="T11" fmla="*/ 5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2" h="84">
                  <a:moveTo>
                    <a:pt x="0" y="50"/>
                  </a:moveTo>
                  <a:lnTo>
                    <a:pt x="268" y="84"/>
                  </a:lnTo>
                  <a:lnTo>
                    <a:pt x="322" y="42"/>
                  </a:lnTo>
                  <a:lnTo>
                    <a:pt x="71" y="0"/>
                  </a:lnTo>
                  <a:lnTo>
                    <a:pt x="0" y="5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6" name="Freeform 1446">
              <a:extLst>
                <a:ext uri="{FF2B5EF4-FFF2-40B4-BE49-F238E27FC236}">
                  <a16:creationId xmlns:a16="http://schemas.microsoft.com/office/drawing/2014/main" id="{1E54D210-9F6F-45BE-BC5F-885A4DB63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8" y="919"/>
              <a:ext cx="31" cy="147"/>
            </a:xfrm>
            <a:custGeom>
              <a:avLst/>
              <a:gdLst>
                <a:gd name="T0" fmla="*/ 0 w 63"/>
                <a:gd name="T1" fmla="*/ 45 h 292"/>
                <a:gd name="T2" fmla="*/ 8 w 63"/>
                <a:gd name="T3" fmla="*/ 292 h 292"/>
                <a:gd name="T4" fmla="*/ 63 w 63"/>
                <a:gd name="T5" fmla="*/ 256 h 292"/>
                <a:gd name="T6" fmla="*/ 61 w 63"/>
                <a:gd name="T7" fmla="*/ 0 h 292"/>
                <a:gd name="T8" fmla="*/ 0 w 63"/>
                <a:gd name="T9" fmla="*/ 45 h 292"/>
                <a:gd name="T10" fmla="*/ 0 w 63"/>
                <a:gd name="T11" fmla="*/ 4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292">
                  <a:moveTo>
                    <a:pt x="0" y="45"/>
                  </a:moveTo>
                  <a:lnTo>
                    <a:pt x="8" y="292"/>
                  </a:lnTo>
                  <a:lnTo>
                    <a:pt x="63" y="256"/>
                  </a:lnTo>
                  <a:lnTo>
                    <a:pt x="61" y="0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7" name="Freeform 1447">
              <a:extLst>
                <a:ext uri="{FF2B5EF4-FFF2-40B4-BE49-F238E27FC236}">
                  <a16:creationId xmlns:a16="http://schemas.microsoft.com/office/drawing/2014/main" id="{447D595A-713C-4181-ABF3-C7325FB4A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1033"/>
              <a:ext cx="56" cy="62"/>
            </a:xfrm>
            <a:custGeom>
              <a:avLst/>
              <a:gdLst>
                <a:gd name="T0" fmla="*/ 0 w 113"/>
                <a:gd name="T1" fmla="*/ 0 h 125"/>
                <a:gd name="T2" fmla="*/ 50 w 113"/>
                <a:gd name="T3" fmla="*/ 114 h 125"/>
                <a:gd name="T4" fmla="*/ 113 w 113"/>
                <a:gd name="T5" fmla="*/ 125 h 125"/>
                <a:gd name="T6" fmla="*/ 59 w 113"/>
                <a:gd name="T7" fmla="*/ 5 h 125"/>
                <a:gd name="T8" fmla="*/ 0 w 113"/>
                <a:gd name="T9" fmla="*/ 0 h 125"/>
                <a:gd name="T10" fmla="*/ 0 w 113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" h="125">
                  <a:moveTo>
                    <a:pt x="0" y="0"/>
                  </a:moveTo>
                  <a:lnTo>
                    <a:pt x="50" y="114"/>
                  </a:lnTo>
                  <a:lnTo>
                    <a:pt x="113" y="125"/>
                  </a:lnTo>
                  <a:lnTo>
                    <a:pt x="59" y="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8" name="Freeform 1448">
              <a:extLst>
                <a:ext uri="{FF2B5EF4-FFF2-40B4-BE49-F238E27FC236}">
                  <a16:creationId xmlns:a16="http://schemas.microsoft.com/office/drawing/2014/main" id="{705D4430-AF9F-40C0-8C84-00E61B266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478"/>
              <a:ext cx="116" cy="44"/>
            </a:xfrm>
            <a:custGeom>
              <a:avLst/>
              <a:gdLst>
                <a:gd name="T0" fmla="*/ 56 w 234"/>
                <a:gd name="T1" fmla="*/ 0 h 90"/>
                <a:gd name="T2" fmla="*/ 234 w 234"/>
                <a:gd name="T3" fmla="*/ 17 h 90"/>
                <a:gd name="T4" fmla="*/ 175 w 234"/>
                <a:gd name="T5" fmla="*/ 90 h 90"/>
                <a:gd name="T6" fmla="*/ 0 w 234"/>
                <a:gd name="T7" fmla="*/ 74 h 90"/>
                <a:gd name="T8" fmla="*/ 56 w 234"/>
                <a:gd name="T9" fmla="*/ 0 h 90"/>
                <a:gd name="T10" fmla="*/ 56 w 234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90">
                  <a:moveTo>
                    <a:pt x="56" y="0"/>
                  </a:moveTo>
                  <a:lnTo>
                    <a:pt x="234" y="17"/>
                  </a:lnTo>
                  <a:lnTo>
                    <a:pt x="175" y="90"/>
                  </a:lnTo>
                  <a:lnTo>
                    <a:pt x="0" y="74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69" name="Freeform 1449">
              <a:extLst>
                <a:ext uri="{FF2B5EF4-FFF2-40B4-BE49-F238E27FC236}">
                  <a16:creationId xmlns:a16="http://schemas.microsoft.com/office/drawing/2014/main" id="{34351378-A411-4345-88E3-36A0C9703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702"/>
              <a:ext cx="111" cy="36"/>
            </a:xfrm>
            <a:custGeom>
              <a:avLst/>
              <a:gdLst>
                <a:gd name="T0" fmla="*/ 65 w 221"/>
                <a:gd name="T1" fmla="*/ 6 h 71"/>
                <a:gd name="T2" fmla="*/ 0 w 221"/>
                <a:gd name="T3" fmla="*/ 71 h 71"/>
                <a:gd name="T4" fmla="*/ 154 w 221"/>
                <a:gd name="T5" fmla="*/ 65 h 71"/>
                <a:gd name="T6" fmla="*/ 221 w 221"/>
                <a:gd name="T7" fmla="*/ 0 h 71"/>
                <a:gd name="T8" fmla="*/ 65 w 221"/>
                <a:gd name="T9" fmla="*/ 6 h 71"/>
                <a:gd name="T10" fmla="*/ 65 w 221"/>
                <a:gd name="T11" fmla="*/ 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71">
                  <a:moveTo>
                    <a:pt x="65" y="6"/>
                  </a:moveTo>
                  <a:lnTo>
                    <a:pt x="0" y="71"/>
                  </a:lnTo>
                  <a:lnTo>
                    <a:pt x="154" y="65"/>
                  </a:lnTo>
                  <a:lnTo>
                    <a:pt x="221" y="0"/>
                  </a:lnTo>
                  <a:lnTo>
                    <a:pt x="65" y="6"/>
                  </a:lnTo>
                  <a:lnTo>
                    <a:pt x="6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0" name="Freeform 1450">
              <a:extLst>
                <a:ext uri="{FF2B5EF4-FFF2-40B4-BE49-F238E27FC236}">
                  <a16:creationId xmlns:a16="http://schemas.microsoft.com/office/drawing/2014/main" id="{5D85AE47-21CE-4F7E-84E5-4AB43AE48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1051"/>
              <a:ext cx="99" cy="54"/>
            </a:xfrm>
            <a:custGeom>
              <a:avLst/>
              <a:gdLst>
                <a:gd name="T0" fmla="*/ 62 w 199"/>
                <a:gd name="T1" fmla="*/ 0 h 110"/>
                <a:gd name="T2" fmla="*/ 199 w 199"/>
                <a:gd name="T3" fmla="*/ 63 h 110"/>
                <a:gd name="T4" fmla="*/ 136 w 199"/>
                <a:gd name="T5" fmla="*/ 110 h 110"/>
                <a:gd name="T6" fmla="*/ 0 w 199"/>
                <a:gd name="T7" fmla="*/ 49 h 110"/>
                <a:gd name="T8" fmla="*/ 62 w 199"/>
                <a:gd name="T9" fmla="*/ 0 h 110"/>
                <a:gd name="T10" fmla="*/ 62 w 199"/>
                <a:gd name="T1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10">
                  <a:moveTo>
                    <a:pt x="62" y="0"/>
                  </a:moveTo>
                  <a:lnTo>
                    <a:pt x="199" y="63"/>
                  </a:lnTo>
                  <a:lnTo>
                    <a:pt x="136" y="110"/>
                  </a:lnTo>
                  <a:lnTo>
                    <a:pt x="0" y="49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1" name="Freeform 1451">
              <a:extLst>
                <a:ext uri="{FF2B5EF4-FFF2-40B4-BE49-F238E27FC236}">
                  <a16:creationId xmlns:a16="http://schemas.microsoft.com/office/drawing/2014/main" id="{0AF50232-B3E9-4EBA-BDAF-0F229A1963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177"/>
              <a:ext cx="94" cy="28"/>
            </a:xfrm>
            <a:custGeom>
              <a:avLst/>
              <a:gdLst>
                <a:gd name="T0" fmla="*/ 65 w 190"/>
                <a:gd name="T1" fmla="*/ 9 h 59"/>
                <a:gd name="T2" fmla="*/ 190 w 190"/>
                <a:gd name="T3" fmla="*/ 0 h 59"/>
                <a:gd name="T4" fmla="*/ 114 w 190"/>
                <a:gd name="T5" fmla="*/ 49 h 59"/>
                <a:gd name="T6" fmla="*/ 0 w 190"/>
                <a:gd name="T7" fmla="*/ 59 h 59"/>
                <a:gd name="T8" fmla="*/ 65 w 190"/>
                <a:gd name="T9" fmla="*/ 9 h 59"/>
                <a:gd name="T10" fmla="*/ 65 w 190"/>
                <a:gd name="T11" fmla="*/ 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0" h="59">
                  <a:moveTo>
                    <a:pt x="65" y="9"/>
                  </a:moveTo>
                  <a:lnTo>
                    <a:pt x="190" y="0"/>
                  </a:lnTo>
                  <a:lnTo>
                    <a:pt x="114" y="49"/>
                  </a:lnTo>
                  <a:lnTo>
                    <a:pt x="0" y="59"/>
                  </a:lnTo>
                  <a:lnTo>
                    <a:pt x="65" y="9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2" name="Freeform 1452">
              <a:extLst>
                <a:ext uri="{FF2B5EF4-FFF2-40B4-BE49-F238E27FC236}">
                  <a16:creationId xmlns:a16="http://schemas.microsoft.com/office/drawing/2014/main" id="{71F8AFEE-28FF-4BF1-BC96-3F05FF82A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1" y="545"/>
              <a:ext cx="119" cy="46"/>
            </a:xfrm>
            <a:custGeom>
              <a:avLst/>
              <a:gdLst>
                <a:gd name="T0" fmla="*/ 57 w 234"/>
                <a:gd name="T1" fmla="*/ 0 h 89"/>
                <a:gd name="T2" fmla="*/ 234 w 234"/>
                <a:gd name="T3" fmla="*/ 15 h 89"/>
                <a:gd name="T4" fmla="*/ 175 w 234"/>
                <a:gd name="T5" fmla="*/ 89 h 89"/>
                <a:gd name="T6" fmla="*/ 0 w 234"/>
                <a:gd name="T7" fmla="*/ 72 h 89"/>
                <a:gd name="T8" fmla="*/ 57 w 234"/>
                <a:gd name="T9" fmla="*/ 0 h 89"/>
                <a:gd name="T10" fmla="*/ 57 w 234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4" h="89">
                  <a:moveTo>
                    <a:pt x="57" y="0"/>
                  </a:moveTo>
                  <a:lnTo>
                    <a:pt x="234" y="15"/>
                  </a:lnTo>
                  <a:lnTo>
                    <a:pt x="175" y="89"/>
                  </a:lnTo>
                  <a:lnTo>
                    <a:pt x="0" y="7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3" name="Freeform 1453">
              <a:extLst>
                <a:ext uri="{FF2B5EF4-FFF2-40B4-BE49-F238E27FC236}">
                  <a16:creationId xmlns:a16="http://schemas.microsoft.com/office/drawing/2014/main" id="{BA6DD17C-5AB1-450B-B9E0-AD63E4157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8" y="617"/>
              <a:ext cx="116" cy="44"/>
            </a:xfrm>
            <a:custGeom>
              <a:avLst/>
              <a:gdLst>
                <a:gd name="T0" fmla="*/ 56 w 236"/>
                <a:gd name="T1" fmla="*/ 0 h 88"/>
                <a:gd name="T2" fmla="*/ 236 w 236"/>
                <a:gd name="T3" fmla="*/ 16 h 88"/>
                <a:gd name="T4" fmla="*/ 177 w 236"/>
                <a:gd name="T5" fmla="*/ 88 h 88"/>
                <a:gd name="T6" fmla="*/ 0 w 236"/>
                <a:gd name="T7" fmla="*/ 71 h 88"/>
                <a:gd name="T8" fmla="*/ 56 w 236"/>
                <a:gd name="T9" fmla="*/ 0 h 88"/>
                <a:gd name="T10" fmla="*/ 56 w 236"/>
                <a:gd name="T1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8">
                  <a:moveTo>
                    <a:pt x="56" y="0"/>
                  </a:moveTo>
                  <a:lnTo>
                    <a:pt x="236" y="16"/>
                  </a:lnTo>
                  <a:lnTo>
                    <a:pt x="177" y="88"/>
                  </a:lnTo>
                  <a:lnTo>
                    <a:pt x="0" y="71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4" name="Freeform 1454">
              <a:extLst>
                <a:ext uri="{FF2B5EF4-FFF2-40B4-BE49-F238E27FC236}">
                  <a16:creationId xmlns:a16="http://schemas.microsoft.com/office/drawing/2014/main" id="{110A6FB6-7852-4180-8F2A-C7DE9B769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5" y="687"/>
              <a:ext cx="119" cy="44"/>
            </a:xfrm>
            <a:custGeom>
              <a:avLst/>
              <a:gdLst>
                <a:gd name="T0" fmla="*/ 57 w 238"/>
                <a:gd name="T1" fmla="*/ 0 h 90"/>
                <a:gd name="T2" fmla="*/ 238 w 238"/>
                <a:gd name="T3" fmla="*/ 17 h 90"/>
                <a:gd name="T4" fmla="*/ 177 w 238"/>
                <a:gd name="T5" fmla="*/ 90 h 90"/>
                <a:gd name="T6" fmla="*/ 0 w 238"/>
                <a:gd name="T7" fmla="*/ 72 h 90"/>
                <a:gd name="T8" fmla="*/ 57 w 238"/>
                <a:gd name="T9" fmla="*/ 0 h 90"/>
                <a:gd name="T10" fmla="*/ 57 w 238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90">
                  <a:moveTo>
                    <a:pt x="57" y="0"/>
                  </a:moveTo>
                  <a:lnTo>
                    <a:pt x="238" y="17"/>
                  </a:lnTo>
                  <a:lnTo>
                    <a:pt x="177" y="90"/>
                  </a:lnTo>
                  <a:lnTo>
                    <a:pt x="0" y="72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5" name="Freeform 1455">
              <a:extLst>
                <a:ext uri="{FF2B5EF4-FFF2-40B4-BE49-F238E27FC236}">
                  <a16:creationId xmlns:a16="http://schemas.microsoft.com/office/drawing/2014/main" id="{097204E5-1C2F-4B5F-87D3-83BC51641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7" y="756"/>
              <a:ext cx="119" cy="46"/>
            </a:xfrm>
            <a:custGeom>
              <a:avLst/>
              <a:gdLst>
                <a:gd name="T0" fmla="*/ 55 w 236"/>
                <a:gd name="T1" fmla="*/ 0 h 89"/>
                <a:gd name="T2" fmla="*/ 236 w 236"/>
                <a:gd name="T3" fmla="*/ 17 h 89"/>
                <a:gd name="T4" fmla="*/ 177 w 236"/>
                <a:gd name="T5" fmla="*/ 89 h 89"/>
                <a:gd name="T6" fmla="*/ 0 w 236"/>
                <a:gd name="T7" fmla="*/ 72 h 89"/>
                <a:gd name="T8" fmla="*/ 55 w 236"/>
                <a:gd name="T9" fmla="*/ 0 h 89"/>
                <a:gd name="T10" fmla="*/ 55 w 236"/>
                <a:gd name="T11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89">
                  <a:moveTo>
                    <a:pt x="55" y="0"/>
                  </a:moveTo>
                  <a:lnTo>
                    <a:pt x="236" y="17"/>
                  </a:lnTo>
                  <a:lnTo>
                    <a:pt x="177" y="89"/>
                  </a:lnTo>
                  <a:lnTo>
                    <a:pt x="0" y="72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6" name="Freeform 1456">
              <a:extLst>
                <a:ext uri="{FF2B5EF4-FFF2-40B4-BE49-F238E27FC236}">
                  <a16:creationId xmlns:a16="http://schemas.microsoft.com/office/drawing/2014/main" id="{728A4B2B-34D4-4036-86F7-BFF4128D2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8" y="826"/>
              <a:ext cx="119" cy="46"/>
            </a:xfrm>
            <a:custGeom>
              <a:avLst/>
              <a:gdLst>
                <a:gd name="T0" fmla="*/ 57 w 236"/>
                <a:gd name="T1" fmla="*/ 0 h 90"/>
                <a:gd name="T2" fmla="*/ 236 w 236"/>
                <a:gd name="T3" fmla="*/ 14 h 90"/>
                <a:gd name="T4" fmla="*/ 179 w 236"/>
                <a:gd name="T5" fmla="*/ 90 h 90"/>
                <a:gd name="T6" fmla="*/ 0 w 236"/>
                <a:gd name="T7" fmla="*/ 71 h 90"/>
                <a:gd name="T8" fmla="*/ 57 w 236"/>
                <a:gd name="T9" fmla="*/ 0 h 90"/>
                <a:gd name="T10" fmla="*/ 57 w 236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6" h="90">
                  <a:moveTo>
                    <a:pt x="57" y="0"/>
                  </a:moveTo>
                  <a:lnTo>
                    <a:pt x="236" y="14"/>
                  </a:lnTo>
                  <a:lnTo>
                    <a:pt x="179" y="90"/>
                  </a:lnTo>
                  <a:lnTo>
                    <a:pt x="0" y="71"/>
                  </a:lnTo>
                  <a:lnTo>
                    <a:pt x="57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7" name="Freeform 1457">
              <a:extLst>
                <a:ext uri="{FF2B5EF4-FFF2-40B4-BE49-F238E27FC236}">
                  <a16:creationId xmlns:a16="http://schemas.microsoft.com/office/drawing/2014/main" id="{09066F26-81D9-49B8-983C-79AF7606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9" y="762"/>
              <a:ext cx="111" cy="34"/>
            </a:xfrm>
            <a:custGeom>
              <a:avLst/>
              <a:gdLst>
                <a:gd name="T0" fmla="*/ 64 w 220"/>
                <a:gd name="T1" fmla="*/ 8 h 69"/>
                <a:gd name="T2" fmla="*/ 0 w 220"/>
                <a:gd name="T3" fmla="*/ 69 h 69"/>
                <a:gd name="T4" fmla="*/ 152 w 220"/>
                <a:gd name="T5" fmla="*/ 65 h 69"/>
                <a:gd name="T6" fmla="*/ 220 w 220"/>
                <a:gd name="T7" fmla="*/ 0 h 69"/>
                <a:gd name="T8" fmla="*/ 64 w 220"/>
                <a:gd name="T9" fmla="*/ 8 h 69"/>
                <a:gd name="T10" fmla="*/ 64 w 220"/>
                <a:gd name="T11" fmla="*/ 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69">
                  <a:moveTo>
                    <a:pt x="64" y="8"/>
                  </a:moveTo>
                  <a:lnTo>
                    <a:pt x="0" y="69"/>
                  </a:lnTo>
                  <a:lnTo>
                    <a:pt x="152" y="65"/>
                  </a:lnTo>
                  <a:lnTo>
                    <a:pt x="220" y="0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8" name="Freeform 1458">
              <a:extLst>
                <a:ext uri="{FF2B5EF4-FFF2-40B4-BE49-F238E27FC236}">
                  <a16:creationId xmlns:a16="http://schemas.microsoft.com/office/drawing/2014/main" id="{EFE6EAC3-4286-44AA-A82C-0E538517C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821"/>
              <a:ext cx="109" cy="34"/>
            </a:xfrm>
            <a:custGeom>
              <a:avLst/>
              <a:gdLst>
                <a:gd name="T0" fmla="*/ 63 w 219"/>
                <a:gd name="T1" fmla="*/ 6 h 70"/>
                <a:gd name="T2" fmla="*/ 0 w 219"/>
                <a:gd name="T3" fmla="*/ 70 h 70"/>
                <a:gd name="T4" fmla="*/ 152 w 219"/>
                <a:gd name="T5" fmla="*/ 65 h 70"/>
                <a:gd name="T6" fmla="*/ 219 w 219"/>
                <a:gd name="T7" fmla="*/ 0 h 70"/>
                <a:gd name="T8" fmla="*/ 63 w 219"/>
                <a:gd name="T9" fmla="*/ 6 h 70"/>
                <a:gd name="T10" fmla="*/ 63 w 219"/>
                <a:gd name="T11" fmla="*/ 6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70">
                  <a:moveTo>
                    <a:pt x="63" y="6"/>
                  </a:moveTo>
                  <a:lnTo>
                    <a:pt x="0" y="70"/>
                  </a:lnTo>
                  <a:lnTo>
                    <a:pt x="152" y="65"/>
                  </a:lnTo>
                  <a:lnTo>
                    <a:pt x="219" y="0"/>
                  </a:lnTo>
                  <a:lnTo>
                    <a:pt x="63" y="6"/>
                  </a:lnTo>
                  <a:lnTo>
                    <a:pt x="63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79" name="Freeform 1459">
              <a:extLst>
                <a:ext uri="{FF2B5EF4-FFF2-40B4-BE49-F238E27FC236}">
                  <a16:creationId xmlns:a16="http://schemas.microsoft.com/office/drawing/2014/main" id="{206FED20-C8F8-4EB6-BF56-EC875F617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" y="880"/>
              <a:ext cx="109" cy="36"/>
            </a:xfrm>
            <a:custGeom>
              <a:avLst/>
              <a:gdLst>
                <a:gd name="T0" fmla="*/ 65 w 223"/>
                <a:gd name="T1" fmla="*/ 5 h 68"/>
                <a:gd name="T2" fmla="*/ 0 w 223"/>
                <a:gd name="T3" fmla="*/ 68 h 68"/>
                <a:gd name="T4" fmla="*/ 154 w 223"/>
                <a:gd name="T5" fmla="*/ 64 h 68"/>
                <a:gd name="T6" fmla="*/ 223 w 223"/>
                <a:gd name="T7" fmla="*/ 0 h 68"/>
                <a:gd name="T8" fmla="*/ 65 w 223"/>
                <a:gd name="T9" fmla="*/ 5 h 68"/>
                <a:gd name="T10" fmla="*/ 65 w 223"/>
                <a:gd name="T11" fmla="*/ 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3" h="68">
                  <a:moveTo>
                    <a:pt x="65" y="5"/>
                  </a:moveTo>
                  <a:lnTo>
                    <a:pt x="0" y="68"/>
                  </a:lnTo>
                  <a:lnTo>
                    <a:pt x="154" y="64"/>
                  </a:lnTo>
                  <a:lnTo>
                    <a:pt x="223" y="0"/>
                  </a:lnTo>
                  <a:lnTo>
                    <a:pt x="65" y="5"/>
                  </a:lnTo>
                  <a:lnTo>
                    <a:pt x="65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0" name="Freeform 1460">
              <a:extLst>
                <a:ext uri="{FF2B5EF4-FFF2-40B4-BE49-F238E27FC236}">
                  <a16:creationId xmlns:a16="http://schemas.microsoft.com/office/drawing/2014/main" id="{3A7AC077-F927-44C8-AFD8-0C5EC9B6D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5" y="945"/>
              <a:ext cx="119" cy="44"/>
            </a:xfrm>
            <a:custGeom>
              <a:avLst/>
              <a:gdLst>
                <a:gd name="T0" fmla="*/ 84 w 240"/>
                <a:gd name="T1" fmla="*/ 6 h 87"/>
                <a:gd name="T2" fmla="*/ 0 w 240"/>
                <a:gd name="T3" fmla="*/ 87 h 87"/>
                <a:gd name="T4" fmla="*/ 173 w 240"/>
                <a:gd name="T5" fmla="*/ 67 h 87"/>
                <a:gd name="T6" fmla="*/ 240 w 240"/>
                <a:gd name="T7" fmla="*/ 0 h 87"/>
                <a:gd name="T8" fmla="*/ 84 w 240"/>
                <a:gd name="T9" fmla="*/ 6 h 87"/>
                <a:gd name="T10" fmla="*/ 84 w 240"/>
                <a:gd name="T11" fmla="*/ 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87">
                  <a:moveTo>
                    <a:pt x="84" y="6"/>
                  </a:moveTo>
                  <a:lnTo>
                    <a:pt x="0" y="87"/>
                  </a:lnTo>
                  <a:lnTo>
                    <a:pt x="173" y="67"/>
                  </a:lnTo>
                  <a:lnTo>
                    <a:pt x="240" y="0"/>
                  </a:lnTo>
                  <a:lnTo>
                    <a:pt x="84" y="6"/>
                  </a:lnTo>
                  <a:lnTo>
                    <a:pt x="8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1" name="Freeform 1461">
              <a:extLst>
                <a:ext uri="{FF2B5EF4-FFF2-40B4-BE49-F238E27FC236}">
                  <a16:creationId xmlns:a16="http://schemas.microsoft.com/office/drawing/2014/main" id="{7A820533-B055-46B0-BA37-505DA4FD1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7" y="1092"/>
              <a:ext cx="99" cy="57"/>
            </a:xfrm>
            <a:custGeom>
              <a:avLst/>
              <a:gdLst>
                <a:gd name="T0" fmla="*/ 63 w 200"/>
                <a:gd name="T1" fmla="*/ 0 h 111"/>
                <a:gd name="T2" fmla="*/ 200 w 200"/>
                <a:gd name="T3" fmla="*/ 63 h 111"/>
                <a:gd name="T4" fmla="*/ 139 w 200"/>
                <a:gd name="T5" fmla="*/ 111 h 111"/>
                <a:gd name="T6" fmla="*/ 0 w 200"/>
                <a:gd name="T7" fmla="*/ 50 h 111"/>
                <a:gd name="T8" fmla="*/ 63 w 200"/>
                <a:gd name="T9" fmla="*/ 0 h 111"/>
                <a:gd name="T10" fmla="*/ 63 w 200"/>
                <a:gd name="T1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11">
                  <a:moveTo>
                    <a:pt x="63" y="0"/>
                  </a:moveTo>
                  <a:lnTo>
                    <a:pt x="200" y="63"/>
                  </a:lnTo>
                  <a:lnTo>
                    <a:pt x="139" y="111"/>
                  </a:lnTo>
                  <a:lnTo>
                    <a:pt x="0" y="5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2" name="Freeform 1462">
              <a:extLst>
                <a:ext uri="{FF2B5EF4-FFF2-40B4-BE49-F238E27FC236}">
                  <a16:creationId xmlns:a16="http://schemas.microsoft.com/office/drawing/2014/main" id="{3A6C565E-417B-4A4E-BB60-ED068D11E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49" y="1141"/>
              <a:ext cx="99" cy="54"/>
            </a:xfrm>
            <a:custGeom>
              <a:avLst/>
              <a:gdLst>
                <a:gd name="T0" fmla="*/ 61 w 198"/>
                <a:gd name="T1" fmla="*/ 0 h 109"/>
                <a:gd name="T2" fmla="*/ 198 w 198"/>
                <a:gd name="T3" fmla="*/ 63 h 109"/>
                <a:gd name="T4" fmla="*/ 137 w 198"/>
                <a:gd name="T5" fmla="*/ 109 h 109"/>
                <a:gd name="T6" fmla="*/ 0 w 198"/>
                <a:gd name="T7" fmla="*/ 50 h 109"/>
                <a:gd name="T8" fmla="*/ 61 w 198"/>
                <a:gd name="T9" fmla="*/ 0 h 109"/>
                <a:gd name="T10" fmla="*/ 61 w 198"/>
                <a:gd name="T1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09">
                  <a:moveTo>
                    <a:pt x="61" y="0"/>
                  </a:moveTo>
                  <a:lnTo>
                    <a:pt x="198" y="63"/>
                  </a:lnTo>
                  <a:lnTo>
                    <a:pt x="137" y="109"/>
                  </a:lnTo>
                  <a:lnTo>
                    <a:pt x="0" y="50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3" name="Freeform 1463">
              <a:extLst>
                <a:ext uri="{FF2B5EF4-FFF2-40B4-BE49-F238E27FC236}">
                  <a16:creationId xmlns:a16="http://schemas.microsoft.com/office/drawing/2014/main" id="{86A7D148-221A-48B6-81F0-89747FA9C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82"/>
              <a:ext cx="99" cy="57"/>
            </a:xfrm>
            <a:custGeom>
              <a:avLst/>
              <a:gdLst>
                <a:gd name="T0" fmla="*/ 65 w 202"/>
                <a:gd name="T1" fmla="*/ 0 h 108"/>
                <a:gd name="T2" fmla="*/ 202 w 202"/>
                <a:gd name="T3" fmla="*/ 63 h 108"/>
                <a:gd name="T4" fmla="*/ 141 w 202"/>
                <a:gd name="T5" fmla="*/ 108 h 108"/>
                <a:gd name="T6" fmla="*/ 0 w 202"/>
                <a:gd name="T7" fmla="*/ 47 h 108"/>
                <a:gd name="T8" fmla="*/ 65 w 202"/>
                <a:gd name="T9" fmla="*/ 0 h 108"/>
                <a:gd name="T10" fmla="*/ 65 w 202"/>
                <a:gd name="T11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2" h="108">
                  <a:moveTo>
                    <a:pt x="65" y="0"/>
                  </a:moveTo>
                  <a:lnTo>
                    <a:pt x="202" y="63"/>
                  </a:lnTo>
                  <a:lnTo>
                    <a:pt x="141" y="108"/>
                  </a:lnTo>
                  <a:lnTo>
                    <a:pt x="0" y="47"/>
                  </a:lnTo>
                  <a:lnTo>
                    <a:pt x="65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4" name="Freeform 1464">
              <a:extLst>
                <a:ext uri="{FF2B5EF4-FFF2-40B4-BE49-F238E27FC236}">
                  <a16:creationId xmlns:a16="http://schemas.microsoft.com/office/drawing/2014/main" id="{30961C32-AFB7-4C57-B2DB-784A84B82A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" y="1226"/>
              <a:ext cx="94" cy="28"/>
            </a:xfrm>
            <a:custGeom>
              <a:avLst/>
              <a:gdLst>
                <a:gd name="T0" fmla="*/ 64 w 186"/>
                <a:gd name="T1" fmla="*/ 8 h 57"/>
                <a:gd name="T2" fmla="*/ 186 w 186"/>
                <a:gd name="T3" fmla="*/ 0 h 57"/>
                <a:gd name="T4" fmla="*/ 119 w 186"/>
                <a:gd name="T5" fmla="*/ 52 h 57"/>
                <a:gd name="T6" fmla="*/ 0 w 186"/>
                <a:gd name="T7" fmla="*/ 57 h 57"/>
                <a:gd name="T8" fmla="*/ 64 w 186"/>
                <a:gd name="T9" fmla="*/ 8 h 57"/>
                <a:gd name="T10" fmla="*/ 64 w 186"/>
                <a:gd name="T11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57">
                  <a:moveTo>
                    <a:pt x="64" y="8"/>
                  </a:moveTo>
                  <a:lnTo>
                    <a:pt x="186" y="0"/>
                  </a:lnTo>
                  <a:lnTo>
                    <a:pt x="119" y="52"/>
                  </a:lnTo>
                  <a:lnTo>
                    <a:pt x="0" y="57"/>
                  </a:lnTo>
                  <a:lnTo>
                    <a:pt x="64" y="8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5" name="Freeform 1465">
              <a:extLst>
                <a:ext uri="{FF2B5EF4-FFF2-40B4-BE49-F238E27FC236}">
                  <a16:creationId xmlns:a16="http://schemas.microsoft.com/office/drawing/2014/main" id="{27F7D36D-74EF-4C69-AC4E-1BE010DF4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275"/>
              <a:ext cx="92" cy="26"/>
            </a:xfrm>
            <a:custGeom>
              <a:avLst/>
              <a:gdLst>
                <a:gd name="T0" fmla="*/ 65 w 186"/>
                <a:gd name="T1" fmla="*/ 6 h 55"/>
                <a:gd name="T2" fmla="*/ 186 w 186"/>
                <a:gd name="T3" fmla="*/ 0 h 55"/>
                <a:gd name="T4" fmla="*/ 116 w 186"/>
                <a:gd name="T5" fmla="*/ 52 h 55"/>
                <a:gd name="T6" fmla="*/ 0 w 186"/>
                <a:gd name="T7" fmla="*/ 55 h 55"/>
                <a:gd name="T8" fmla="*/ 65 w 186"/>
                <a:gd name="T9" fmla="*/ 6 h 55"/>
                <a:gd name="T10" fmla="*/ 65 w 186"/>
                <a:gd name="T11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55">
                  <a:moveTo>
                    <a:pt x="65" y="6"/>
                  </a:moveTo>
                  <a:lnTo>
                    <a:pt x="186" y="0"/>
                  </a:lnTo>
                  <a:lnTo>
                    <a:pt x="116" y="52"/>
                  </a:lnTo>
                  <a:lnTo>
                    <a:pt x="0" y="55"/>
                  </a:lnTo>
                  <a:lnTo>
                    <a:pt x="65" y="6"/>
                  </a:lnTo>
                  <a:lnTo>
                    <a:pt x="6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6" name="Freeform 1466">
              <a:extLst>
                <a:ext uri="{FF2B5EF4-FFF2-40B4-BE49-F238E27FC236}">
                  <a16:creationId xmlns:a16="http://schemas.microsoft.com/office/drawing/2014/main" id="{7D969F09-D892-4664-B8A3-B11895495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" y="1324"/>
              <a:ext cx="99" cy="28"/>
            </a:xfrm>
            <a:custGeom>
              <a:avLst/>
              <a:gdLst>
                <a:gd name="T0" fmla="*/ 78 w 198"/>
                <a:gd name="T1" fmla="*/ 0 h 57"/>
                <a:gd name="T2" fmla="*/ 198 w 198"/>
                <a:gd name="T3" fmla="*/ 2 h 57"/>
                <a:gd name="T4" fmla="*/ 125 w 198"/>
                <a:gd name="T5" fmla="*/ 53 h 57"/>
                <a:gd name="T6" fmla="*/ 0 w 198"/>
                <a:gd name="T7" fmla="*/ 57 h 57"/>
                <a:gd name="T8" fmla="*/ 78 w 198"/>
                <a:gd name="T9" fmla="*/ 0 h 57"/>
                <a:gd name="T10" fmla="*/ 78 w 198"/>
                <a:gd name="T11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57">
                  <a:moveTo>
                    <a:pt x="78" y="0"/>
                  </a:moveTo>
                  <a:lnTo>
                    <a:pt x="198" y="2"/>
                  </a:lnTo>
                  <a:lnTo>
                    <a:pt x="125" y="53"/>
                  </a:lnTo>
                  <a:lnTo>
                    <a:pt x="0" y="57"/>
                  </a:lnTo>
                  <a:lnTo>
                    <a:pt x="78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7" name="Freeform 1467">
              <a:extLst>
                <a:ext uri="{FF2B5EF4-FFF2-40B4-BE49-F238E27FC236}">
                  <a16:creationId xmlns:a16="http://schemas.microsoft.com/office/drawing/2014/main" id="{4F2DEC80-77F6-4081-9943-1F70091EF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" y="454"/>
              <a:ext cx="39" cy="36"/>
            </a:xfrm>
            <a:custGeom>
              <a:avLst/>
              <a:gdLst>
                <a:gd name="T0" fmla="*/ 38 w 74"/>
                <a:gd name="T1" fmla="*/ 74 h 74"/>
                <a:gd name="T2" fmla="*/ 43 w 74"/>
                <a:gd name="T3" fmla="*/ 72 h 74"/>
                <a:gd name="T4" fmla="*/ 51 w 74"/>
                <a:gd name="T5" fmla="*/ 70 h 74"/>
                <a:gd name="T6" fmla="*/ 57 w 74"/>
                <a:gd name="T7" fmla="*/ 66 h 74"/>
                <a:gd name="T8" fmla="*/ 62 w 74"/>
                <a:gd name="T9" fmla="*/ 62 h 74"/>
                <a:gd name="T10" fmla="*/ 66 w 74"/>
                <a:gd name="T11" fmla="*/ 57 h 74"/>
                <a:gd name="T12" fmla="*/ 72 w 74"/>
                <a:gd name="T13" fmla="*/ 51 h 74"/>
                <a:gd name="T14" fmla="*/ 74 w 74"/>
                <a:gd name="T15" fmla="*/ 43 h 74"/>
                <a:gd name="T16" fmla="*/ 74 w 74"/>
                <a:gd name="T17" fmla="*/ 38 h 74"/>
                <a:gd name="T18" fmla="*/ 74 w 74"/>
                <a:gd name="T19" fmla="*/ 28 h 74"/>
                <a:gd name="T20" fmla="*/ 72 w 74"/>
                <a:gd name="T21" fmla="*/ 22 h 74"/>
                <a:gd name="T22" fmla="*/ 66 w 74"/>
                <a:gd name="T23" fmla="*/ 15 h 74"/>
                <a:gd name="T24" fmla="*/ 62 w 74"/>
                <a:gd name="T25" fmla="*/ 9 h 74"/>
                <a:gd name="T26" fmla="*/ 57 w 74"/>
                <a:gd name="T27" fmla="*/ 5 h 74"/>
                <a:gd name="T28" fmla="*/ 51 w 74"/>
                <a:gd name="T29" fmla="*/ 2 h 74"/>
                <a:gd name="T30" fmla="*/ 43 w 74"/>
                <a:gd name="T31" fmla="*/ 0 h 74"/>
                <a:gd name="T32" fmla="*/ 38 w 74"/>
                <a:gd name="T33" fmla="*/ 0 h 74"/>
                <a:gd name="T34" fmla="*/ 28 w 74"/>
                <a:gd name="T35" fmla="*/ 0 h 74"/>
                <a:gd name="T36" fmla="*/ 21 w 74"/>
                <a:gd name="T37" fmla="*/ 2 h 74"/>
                <a:gd name="T38" fmla="*/ 15 w 74"/>
                <a:gd name="T39" fmla="*/ 5 h 74"/>
                <a:gd name="T40" fmla="*/ 9 w 74"/>
                <a:gd name="T41" fmla="*/ 9 h 74"/>
                <a:gd name="T42" fmla="*/ 3 w 74"/>
                <a:gd name="T43" fmla="*/ 15 h 74"/>
                <a:gd name="T44" fmla="*/ 1 w 74"/>
                <a:gd name="T45" fmla="*/ 22 h 74"/>
                <a:gd name="T46" fmla="*/ 0 w 74"/>
                <a:gd name="T47" fmla="*/ 28 h 74"/>
                <a:gd name="T48" fmla="*/ 0 w 74"/>
                <a:gd name="T49" fmla="*/ 38 h 74"/>
                <a:gd name="T50" fmla="*/ 0 w 74"/>
                <a:gd name="T51" fmla="*/ 43 h 74"/>
                <a:gd name="T52" fmla="*/ 1 w 74"/>
                <a:gd name="T53" fmla="*/ 51 h 74"/>
                <a:gd name="T54" fmla="*/ 3 w 74"/>
                <a:gd name="T55" fmla="*/ 57 h 74"/>
                <a:gd name="T56" fmla="*/ 9 w 74"/>
                <a:gd name="T57" fmla="*/ 62 h 74"/>
                <a:gd name="T58" fmla="*/ 15 w 74"/>
                <a:gd name="T59" fmla="*/ 66 h 74"/>
                <a:gd name="T60" fmla="*/ 21 w 74"/>
                <a:gd name="T61" fmla="*/ 70 h 74"/>
                <a:gd name="T62" fmla="*/ 28 w 74"/>
                <a:gd name="T63" fmla="*/ 72 h 74"/>
                <a:gd name="T64" fmla="*/ 38 w 74"/>
                <a:gd name="T65" fmla="*/ 74 h 74"/>
                <a:gd name="T66" fmla="*/ 38 w 74"/>
                <a:gd name="T6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74">
                  <a:moveTo>
                    <a:pt x="38" y="74"/>
                  </a:moveTo>
                  <a:lnTo>
                    <a:pt x="43" y="72"/>
                  </a:lnTo>
                  <a:lnTo>
                    <a:pt x="51" y="70"/>
                  </a:lnTo>
                  <a:lnTo>
                    <a:pt x="57" y="66"/>
                  </a:lnTo>
                  <a:lnTo>
                    <a:pt x="62" y="62"/>
                  </a:lnTo>
                  <a:lnTo>
                    <a:pt x="66" y="57"/>
                  </a:lnTo>
                  <a:lnTo>
                    <a:pt x="72" y="51"/>
                  </a:lnTo>
                  <a:lnTo>
                    <a:pt x="74" y="43"/>
                  </a:lnTo>
                  <a:lnTo>
                    <a:pt x="74" y="38"/>
                  </a:lnTo>
                  <a:lnTo>
                    <a:pt x="74" y="28"/>
                  </a:lnTo>
                  <a:lnTo>
                    <a:pt x="72" y="22"/>
                  </a:lnTo>
                  <a:lnTo>
                    <a:pt x="66" y="15"/>
                  </a:lnTo>
                  <a:lnTo>
                    <a:pt x="62" y="9"/>
                  </a:lnTo>
                  <a:lnTo>
                    <a:pt x="57" y="5"/>
                  </a:lnTo>
                  <a:lnTo>
                    <a:pt x="51" y="2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28" y="0"/>
                  </a:lnTo>
                  <a:lnTo>
                    <a:pt x="21" y="2"/>
                  </a:lnTo>
                  <a:lnTo>
                    <a:pt x="15" y="5"/>
                  </a:lnTo>
                  <a:lnTo>
                    <a:pt x="9" y="9"/>
                  </a:lnTo>
                  <a:lnTo>
                    <a:pt x="3" y="15"/>
                  </a:lnTo>
                  <a:lnTo>
                    <a:pt x="1" y="22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1" y="51"/>
                  </a:lnTo>
                  <a:lnTo>
                    <a:pt x="3" y="57"/>
                  </a:lnTo>
                  <a:lnTo>
                    <a:pt x="9" y="62"/>
                  </a:lnTo>
                  <a:lnTo>
                    <a:pt x="15" y="66"/>
                  </a:lnTo>
                  <a:lnTo>
                    <a:pt x="21" y="70"/>
                  </a:lnTo>
                  <a:lnTo>
                    <a:pt x="28" y="72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8" name="Freeform 1468">
              <a:extLst>
                <a:ext uri="{FF2B5EF4-FFF2-40B4-BE49-F238E27FC236}">
                  <a16:creationId xmlns:a16="http://schemas.microsoft.com/office/drawing/2014/main" id="{0E28B9C3-8031-4A10-A901-48B8C1B17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625"/>
              <a:ext cx="27" cy="28"/>
            </a:xfrm>
            <a:custGeom>
              <a:avLst/>
              <a:gdLst>
                <a:gd name="T0" fmla="*/ 28 w 55"/>
                <a:gd name="T1" fmla="*/ 57 h 57"/>
                <a:gd name="T2" fmla="*/ 38 w 55"/>
                <a:gd name="T3" fmla="*/ 53 h 57"/>
                <a:gd name="T4" fmla="*/ 45 w 55"/>
                <a:gd name="T5" fmla="*/ 47 h 57"/>
                <a:gd name="T6" fmla="*/ 51 w 55"/>
                <a:gd name="T7" fmla="*/ 38 h 57"/>
                <a:gd name="T8" fmla="*/ 55 w 55"/>
                <a:gd name="T9" fmla="*/ 28 h 57"/>
                <a:gd name="T10" fmla="*/ 51 w 55"/>
                <a:gd name="T11" fmla="*/ 15 h 57"/>
                <a:gd name="T12" fmla="*/ 45 w 55"/>
                <a:gd name="T13" fmla="*/ 7 h 57"/>
                <a:gd name="T14" fmla="*/ 38 w 55"/>
                <a:gd name="T15" fmla="*/ 2 h 57"/>
                <a:gd name="T16" fmla="*/ 28 w 55"/>
                <a:gd name="T17" fmla="*/ 0 h 57"/>
                <a:gd name="T18" fmla="*/ 23 w 55"/>
                <a:gd name="T19" fmla="*/ 0 h 57"/>
                <a:gd name="T20" fmla="*/ 17 w 55"/>
                <a:gd name="T21" fmla="*/ 2 h 57"/>
                <a:gd name="T22" fmla="*/ 11 w 55"/>
                <a:gd name="T23" fmla="*/ 4 h 57"/>
                <a:gd name="T24" fmla="*/ 7 w 55"/>
                <a:gd name="T25" fmla="*/ 7 h 57"/>
                <a:gd name="T26" fmla="*/ 2 w 55"/>
                <a:gd name="T27" fmla="*/ 15 h 57"/>
                <a:gd name="T28" fmla="*/ 0 w 55"/>
                <a:gd name="T29" fmla="*/ 28 h 57"/>
                <a:gd name="T30" fmla="*/ 2 w 55"/>
                <a:gd name="T31" fmla="*/ 38 h 57"/>
                <a:gd name="T32" fmla="*/ 7 w 55"/>
                <a:gd name="T33" fmla="*/ 47 h 57"/>
                <a:gd name="T34" fmla="*/ 11 w 55"/>
                <a:gd name="T35" fmla="*/ 49 h 57"/>
                <a:gd name="T36" fmla="*/ 17 w 55"/>
                <a:gd name="T37" fmla="*/ 53 h 57"/>
                <a:gd name="T38" fmla="*/ 23 w 55"/>
                <a:gd name="T39" fmla="*/ 55 h 57"/>
                <a:gd name="T40" fmla="*/ 28 w 55"/>
                <a:gd name="T41" fmla="*/ 57 h 57"/>
                <a:gd name="T42" fmla="*/ 28 w 55"/>
                <a:gd name="T43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7">
                  <a:moveTo>
                    <a:pt x="28" y="57"/>
                  </a:moveTo>
                  <a:lnTo>
                    <a:pt x="38" y="53"/>
                  </a:lnTo>
                  <a:lnTo>
                    <a:pt x="45" y="47"/>
                  </a:lnTo>
                  <a:lnTo>
                    <a:pt x="51" y="38"/>
                  </a:lnTo>
                  <a:lnTo>
                    <a:pt x="55" y="28"/>
                  </a:lnTo>
                  <a:lnTo>
                    <a:pt x="51" y="15"/>
                  </a:lnTo>
                  <a:lnTo>
                    <a:pt x="45" y="7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8"/>
                  </a:lnTo>
                  <a:lnTo>
                    <a:pt x="2" y="38"/>
                  </a:lnTo>
                  <a:lnTo>
                    <a:pt x="7" y="47"/>
                  </a:lnTo>
                  <a:lnTo>
                    <a:pt x="11" y="49"/>
                  </a:lnTo>
                  <a:lnTo>
                    <a:pt x="17" y="53"/>
                  </a:lnTo>
                  <a:lnTo>
                    <a:pt x="23" y="55"/>
                  </a:lnTo>
                  <a:lnTo>
                    <a:pt x="28" y="57"/>
                  </a:lnTo>
                  <a:lnTo>
                    <a:pt x="28" y="5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89" name="Freeform 1469">
              <a:extLst>
                <a:ext uri="{FF2B5EF4-FFF2-40B4-BE49-F238E27FC236}">
                  <a16:creationId xmlns:a16="http://schemas.microsoft.com/office/drawing/2014/main" id="{1D9B14D7-819E-47B4-BA25-6282AFDF0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" y="519"/>
              <a:ext cx="27" cy="28"/>
            </a:xfrm>
            <a:custGeom>
              <a:avLst/>
              <a:gdLst>
                <a:gd name="T0" fmla="*/ 26 w 53"/>
                <a:gd name="T1" fmla="*/ 57 h 57"/>
                <a:gd name="T2" fmla="*/ 36 w 53"/>
                <a:gd name="T3" fmla="*/ 53 h 57"/>
                <a:gd name="T4" fmla="*/ 45 w 53"/>
                <a:gd name="T5" fmla="*/ 47 h 57"/>
                <a:gd name="T6" fmla="*/ 51 w 53"/>
                <a:gd name="T7" fmla="*/ 38 h 57"/>
                <a:gd name="T8" fmla="*/ 53 w 53"/>
                <a:gd name="T9" fmla="*/ 28 h 57"/>
                <a:gd name="T10" fmla="*/ 51 w 53"/>
                <a:gd name="T11" fmla="*/ 17 h 57"/>
                <a:gd name="T12" fmla="*/ 45 w 53"/>
                <a:gd name="T13" fmla="*/ 9 h 57"/>
                <a:gd name="T14" fmla="*/ 36 w 53"/>
                <a:gd name="T15" fmla="*/ 2 h 57"/>
                <a:gd name="T16" fmla="*/ 26 w 53"/>
                <a:gd name="T17" fmla="*/ 0 h 57"/>
                <a:gd name="T18" fmla="*/ 15 w 53"/>
                <a:gd name="T19" fmla="*/ 2 h 57"/>
                <a:gd name="T20" fmla="*/ 7 w 53"/>
                <a:gd name="T21" fmla="*/ 9 h 57"/>
                <a:gd name="T22" fmla="*/ 0 w 53"/>
                <a:gd name="T23" fmla="*/ 17 h 57"/>
                <a:gd name="T24" fmla="*/ 0 w 53"/>
                <a:gd name="T25" fmla="*/ 28 h 57"/>
                <a:gd name="T26" fmla="*/ 0 w 53"/>
                <a:gd name="T27" fmla="*/ 38 h 57"/>
                <a:gd name="T28" fmla="*/ 7 w 53"/>
                <a:gd name="T29" fmla="*/ 47 h 57"/>
                <a:gd name="T30" fmla="*/ 15 w 53"/>
                <a:gd name="T31" fmla="*/ 53 h 57"/>
                <a:gd name="T32" fmla="*/ 26 w 53"/>
                <a:gd name="T33" fmla="*/ 57 h 57"/>
                <a:gd name="T34" fmla="*/ 26 w 53"/>
                <a:gd name="T3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57">
                  <a:moveTo>
                    <a:pt x="26" y="57"/>
                  </a:moveTo>
                  <a:lnTo>
                    <a:pt x="36" y="53"/>
                  </a:lnTo>
                  <a:lnTo>
                    <a:pt x="45" y="47"/>
                  </a:lnTo>
                  <a:lnTo>
                    <a:pt x="51" y="38"/>
                  </a:lnTo>
                  <a:lnTo>
                    <a:pt x="53" y="28"/>
                  </a:lnTo>
                  <a:lnTo>
                    <a:pt x="51" y="17"/>
                  </a:lnTo>
                  <a:lnTo>
                    <a:pt x="45" y="9"/>
                  </a:lnTo>
                  <a:lnTo>
                    <a:pt x="36" y="2"/>
                  </a:lnTo>
                  <a:lnTo>
                    <a:pt x="26" y="0"/>
                  </a:lnTo>
                  <a:lnTo>
                    <a:pt x="15" y="2"/>
                  </a:lnTo>
                  <a:lnTo>
                    <a:pt x="7" y="9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0" y="38"/>
                  </a:lnTo>
                  <a:lnTo>
                    <a:pt x="7" y="47"/>
                  </a:lnTo>
                  <a:lnTo>
                    <a:pt x="15" y="53"/>
                  </a:lnTo>
                  <a:lnTo>
                    <a:pt x="26" y="57"/>
                  </a:lnTo>
                  <a:lnTo>
                    <a:pt x="26" y="5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90" name="Freeform 1470">
              <a:extLst>
                <a:ext uri="{FF2B5EF4-FFF2-40B4-BE49-F238E27FC236}">
                  <a16:creationId xmlns:a16="http://schemas.microsoft.com/office/drawing/2014/main" id="{3CBDFBE8-A682-44A2-BA5A-41E5E8B215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" y="906"/>
              <a:ext cx="31" cy="31"/>
            </a:xfrm>
            <a:custGeom>
              <a:avLst/>
              <a:gdLst>
                <a:gd name="T0" fmla="*/ 30 w 61"/>
                <a:gd name="T1" fmla="*/ 63 h 63"/>
                <a:gd name="T2" fmla="*/ 36 w 61"/>
                <a:gd name="T3" fmla="*/ 63 h 63"/>
                <a:gd name="T4" fmla="*/ 42 w 61"/>
                <a:gd name="T5" fmla="*/ 59 h 63"/>
                <a:gd name="T6" fmla="*/ 46 w 61"/>
                <a:gd name="T7" fmla="*/ 57 h 63"/>
                <a:gd name="T8" fmla="*/ 51 w 61"/>
                <a:gd name="T9" fmla="*/ 53 h 63"/>
                <a:gd name="T10" fmla="*/ 57 w 61"/>
                <a:gd name="T11" fmla="*/ 42 h 63"/>
                <a:gd name="T12" fmla="*/ 61 w 61"/>
                <a:gd name="T13" fmla="*/ 32 h 63"/>
                <a:gd name="T14" fmla="*/ 59 w 61"/>
                <a:gd name="T15" fmla="*/ 27 h 63"/>
                <a:gd name="T16" fmla="*/ 57 w 61"/>
                <a:gd name="T17" fmla="*/ 19 h 63"/>
                <a:gd name="T18" fmla="*/ 55 w 61"/>
                <a:gd name="T19" fmla="*/ 13 h 63"/>
                <a:gd name="T20" fmla="*/ 51 w 61"/>
                <a:gd name="T21" fmla="*/ 10 h 63"/>
                <a:gd name="T22" fmla="*/ 46 w 61"/>
                <a:gd name="T23" fmla="*/ 4 h 63"/>
                <a:gd name="T24" fmla="*/ 42 w 61"/>
                <a:gd name="T25" fmla="*/ 2 h 63"/>
                <a:gd name="T26" fmla="*/ 36 w 61"/>
                <a:gd name="T27" fmla="*/ 0 h 63"/>
                <a:gd name="T28" fmla="*/ 30 w 61"/>
                <a:gd name="T29" fmla="*/ 0 h 63"/>
                <a:gd name="T30" fmla="*/ 23 w 61"/>
                <a:gd name="T31" fmla="*/ 0 h 63"/>
                <a:gd name="T32" fmla="*/ 17 w 61"/>
                <a:gd name="T33" fmla="*/ 2 h 63"/>
                <a:gd name="T34" fmla="*/ 11 w 61"/>
                <a:gd name="T35" fmla="*/ 4 h 63"/>
                <a:gd name="T36" fmla="*/ 8 w 61"/>
                <a:gd name="T37" fmla="*/ 10 h 63"/>
                <a:gd name="T38" fmla="*/ 4 w 61"/>
                <a:gd name="T39" fmla="*/ 13 h 63"/>
                <a:gd name="T40" fmla="*/ 2 w 61"/>
                <a:gd name="T41" fmla="*/ 19 h 63"/>
                <a:gd name="T42" fmla="*/ 0 w 61"/>
                <a:gd name="T43" fmla="*/ 27 h 63"/>
                <a:gd name="T44" fmla="*/ 0 w 61"/>
                <a:gd name="T45" fmla="*/ 32 h 63"/>
                <a:gd name="T46" fmla="*/ 2 w 61"/>
                <a:gd name="T47" fmla="*/ 42 h 63"/>
                <a:gd name="T48" fmla="*/ 8 w 61"/>
                <a:gd name="T49" fmla="*/ 53 h 63"/>
                <a:gd name="T50" fmla="*/ 11 w 61"/>
                <a:gd name="T51" fmla="*/ 57 h 63"/>
                <a:gd name="T52" fmla="*/ 17 w 61"/>
                <a:gd name="T53" fmla="*/ 59 h 63"/>
                <a:gd name="T54" fmla="*/ 23 w 61"/>
                <a:gd name="T55" fmla="*/ 63 h 63"/>
                <a:gd name="T56" fmla="*/ 30 w 61"/>
                <a:gd name="T57" fmla="*/ 63 h 63"/>
                <a:gd name="T58" fmla="*/ 30 w 61"/>
                <a:gd name="T59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1" h="63">
                  <a:moveTo>
                    <a:pt x="30" y="63"/>
                  </a:moveTo>
                  <a:lnTo>
                    <a:pt x="36" y="63"/>
                  </a:lnTo>
                  <a:lnTo>
                    <a:pt x="42" y="59"/>
                  </a:lnTo>
                  <a:lnTo>
                    <a:pt x="46" y="57"/>
                  </a:lnTo>
                  <a:lnTo>
                    <a:pt x="51" y="53"/>
                  </a:lnTo>
                  <a:lnTo>
                    <a:pt x="57" y="42"/>
                  </a:lnTo>
                  <a:lnTo>
                    <a:pt x="61" y="32"/>
                  </a:lnTo>
                  <a:lnTo>
                    <a:pt x="59" y="27"/>
                  </a:lnTo>
                  <a:lnTo>
                    <a:pt x="57" y="19"/>
                  </a:lnTo>
                  <a:lnTo>
                    <a:pt x="55" y="13"/>
                  </a:lnTo>
                  <a:lnTo>
                    <a:pt x="51" y="10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3" y="0"/>
                  </a:lnTo>
                  <a:lnTo>
                    <a:pt x="17" y="2"/>
                  </a:lnTo>
                  <a:lnTo>
                    <a:pt x="11" y="4"/>
                  </a:lnTo>
                  <a:lnTo>
                    <a:pt x="8" y="10"/>
                  </a:lnTo>
                  <a:lnTo>
                    <a:pt x="4" y="13"/>
                  </a:lnTo>
                  <a:lnTo>
                    <a:pt x="2" y="19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42"/>
                  </a:lnTo>
                  <a:lnTo>
                    <a:pt x="8" y="53"/>
                  </a:lnTo>
                  <a:lnTo>
                    <a:pt x="11" y="57"/>
                  </a:lnTo>
                  <a:lnTo>
                    <a:pt x="17" y="59"/>
                  </a:lnTo>
                  <a:lnTo>
                    <a:pt x="23" y="63"/>
                  </a:lnTo>
                  <a:lnTo>
                    <a:pt x="30" y="63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91" name="Freeform 1471">
              <a:extLst>
                <a:ext uri="{FF2B5EF4-FFF2-40B4-BE49-F238E27FC236}">
                  <a16:creationId xmlns:a16="http://schemas.microsoft.com/office/drawing/2014/main" id="{210EB514-A669-45F9-89DB-F28E4DEE2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8" y="929"/>
              <a:ext cx="19" cy="21"/>
            </a:xfrm>
            <a:custGeom>
              <a:avLst/>
              <a:gdLst>
                <a:gd name="T0" fmla="*/ 21 w 40"/>
                <a:gd name="T1" fmla="*/ 39 h 39"/>
                <a:gd name="T2" fmla="*/ 27 w 40"/>
                <a:gd name="T3" fmla="*/ 38 h 39"/>
                <a:gd name="T4" fmla="*/ 32 w 40"/>
                <a:gd name="T5" fmla="*/ 34 h 39"/>
                <a:gd name="T6" fmla="*/ 36 w 40"/>
                <a:gd name="T7" fmla="*/ 26 h 39"/>
                <a:gd name="T8" fmla="*/ 40 w 40"/>
                <a:gd name="T9" fmla="*/ 20 h 39"/>
                <a:gd name="T10" fmla="*/ 36 w 40"/>
                <a:gd name="T11" fmla="*/ 11 h 39"/>
                <a:gd name="T12" fmla="*/ 32 w 40"/>
                <a:gd name="T13" fmla="*/ 5 h 39"/>
                <a:gd name="T14" fmla="*/ 27 w 40"/>
                <a:gd name="T15" fmla="*/ 1 h 39"/>
                <a:gd name="T16" fmla="*/ 21 w 40"/>
                <a:gd name="T17" fmla="*/ 0 h 39"/>
                <a:gd name="T18" fmla="*/ 11 w 40"/>
                <a:gd name="T19" fmla="*/ 1 h 39"/>
                <a:gd name="T20" fmla="*/ 6 w 40"/>
                <a:gd name="T21" fmla="*/ 5 h 39"/>
                <a:gd name="T22" fmla="*/ 0 w 40"/>
                <a:gd name="T23" fmla="*/ 11 h 39"/>
                <a:gd name="T24" fmla="*/ 0 w 40"/>
                <a:gd name="T25" fmla="*/ 20 h 39"/>
                <a:gd name="T26" fmla="*/ 0 w 40"/>
                <a:gd name="T27" fmla="*/ 26 h 39"/>
                <a:gd name="T28" fmla="*/ 6 w 40"/>
                <a:gd name="T29" fmla="*/ 34 h 39"/>
                <a:gd name="T30" fmla="*/ 11 w 40"/>
                <a:gd name="T31" fmla="*/ 38 h 39"/>
                <a:gd name="T32" fmla="*/ 21 w 40"/>
                <a:gd name="T33" fmla="*/ 39 h 39"/>
                <a:gd name="T34" fmla="*/ 21 w 40"/>
                <a:gd name="T3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9">
                  <a:moveTo>
                    <a:pt x="21" y="39"/>
                  </a:moveTo>
                  <a:lnTo>
                    <a:pt x="27" y="38"/>
                  </a:lnTo>
                  <a:lnTo>
                    <a:pt x="32" y="34"/>
                  </a:lnTo>
                  <a:lnTo>
                    <a:pt x="36" y="26"/>
                  </a:lnTo>
                  <a:lnTo>
                    <a:pt x="40" y="20"/>
                  </a:lnTo>
                  <a:lnTo>
                    <a:pt x="36" y="11"/>
                  </a:lnTo>
                  <a:lnTo>
                    <a:pt x="32" y="5"/>
                  </a:lnTo>
                  <a:lnTo>
                    <a:pt x="27" y="1"/>
                  </a:lnTo>
                  <a:lnTo>
                    <a:pt x="21" y="0"/>
                  </a:lnTo>
                  <a:lnTo>
                    <a:pt x="11" y="1"/>
                  </a:lnTo>
                  <a:lnTo>
                    <a:pt x="6" y="5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6" y="34"/>
                  </a:lnTo>
                  <a:lnTo>
                    <a:pt x="11" y="38"/>
                  </a:lnTo>
                  <a:lnTo>
                    <a:pt x="21" y="39"/>
                  </a:lnTo>
                  <a:lnTo>
                    <a:pt x="21" y="39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92" name="Freeform 1472">
              <a:extLst>
                <a:ext uri="{FF2B5EF4-FFF2-40B4-BE49-F238E27FC236}">
                  <a16:creationId xmlns:a16="http://schemas.microsoft.com/office/drawing/2014/main" id="{F7DD4391-1FFC-4CC1-A754-756BDA575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5" y="1123"/>
              <a:ext cx="36" cy="36"/>
            </a:xfrm>
            <a:custGeom>
              <a:avLst/>
              <a:gdLst>
                <a:gd name="T0" fmla="*/ 38 w 76"/>
                <a:gd name="T1" fmla="*/ 74 h 74"/>
                <a:gd name="T2" fmla="*/ 46 w 76"/>
                <a:gd name="T3" fmla="*/ 73 h 74"/>
                <a:gd name="T4" fmla="*/ 54 w 76"/>
                <a:gd name="T5" fmla="*/ 71 h 74"/>
                <a:gd name="T6" fmla="*/ 57 w 76"/>
                <a:gd name="T7" fmla="*/ 67 h 74"/>
                <a:gd name="T8" fmla="*/ 65 w 76"/>
                <a:gd name="T9" fmla="*/ 63 h 74"/>
                <a:gd name="T10" fmla="*/ 69 w 76"/>
                <a:gd name="T11" fmla="*/ 57 h 74"/>
                <a:gd name="T12" fmla="*/ 73 w 76"/>
                <a:gd name="T13" fmla="*/ 50 h 74"/>
                <a:gd name="T14" fmla="*/ 75 w 76"/>
                <a:gd name="T15" fmla="*/ 44 h 74"/>
                <a:gd name="T16" fmla="*/ 76 w 76"/>
                <a:gd name="T17" fmla="*/ 36 h 74"/>
                <a:gd name="T18" fmla="*/ 75 w 76"/>
                <a:gd name="T19" fmla="*/ 29 h 74"/>
                <a:gd name="T20" fmla="*/ 73 w 76"/>
                <a:gd name="T21" fmla="*/ 21 h 74"/>
                <a:gd name="T22" fmla="*/ 69 w 76"/>
                <a:gd name="T23" fmla="*/ 16 h 74"/>
                <a:gd name="T24" fmla="*/ 65 w 76"/>
                <a:gd name="T25" fmla="*/ 10 h 74"/>
                <a:gd name="T26" fmla="*/ 57 w 76"/>
                <a:gd name="T27" fmla="*/ 4 h 74"/>
                <a:gd name="T28" fmla="*/ 54 w 76"/>
                <a:gd name="T29" fmla="*/ 2 h 74"/>
                <a:gd name="T30" fmla="*/ 46 w 76"/>
                <a:gd name="T31" fmla="*/ 0 h 74"/>
                <a:gd name="T32" fmla="*/ 38 w 76"/>
                <a:gd name="T33" fmla="*/ 0 h 74"/>
                <a:gd name="T34" fmla="*/ 31 w 76"/>
                <a:gd name="T35" fmla="*/ 0 h 74"/>
                <a:gd name="T36" fmla="*/ 23 w 76"/>
                <a:gd name="T37" fmla="*/ 2 h 74"/>
                <a:gd name="T38" fmla="*/ 18 w 76"/>
                <a:gd name="T39" fmla="*/ 4 h 74"/>
                <a:gd name="T40" fmla="*/ 12 w 76"/>
                <a:gd name="T41" fmla="*/ 10 h 74"/>
                <a:gd name="T42" fmla="*/ 6 w 76"/>
                <a:gd name="T43" fmla="*/ 16 h 74"/>
                <a:gd name="T44" fmla="*/ 2 w 76"/>
                <a:gd name="T45" fmla="*/ 21 h 74"/>
                <a:gd name="T46" fmla="*/ 0 w 76"/>
                <a:gd name="T47" fmla="*/ 29 h 74"/>
                <a:gd name="T48" fmla="*/ 0 w 76"/>
                <a:gd name="T49" fmla="*/ 36 h 74"/>
                <a:gd name="T50" fmla="*/ 0 w 76"/>
                <a:gd name="T51" fmla="*/ 44 h 74"/>
                <a:gd name="T52" fmla="*/ 2 w 76"/>
                <a:gd name="T53" fmla="*/ 50 h 74"/>
                <a:gd name="T54" fmla="*/ 6 w 76"/>
                <a:gd name="T55" fmla="*/ 57 h 74"/>
                <a:gd name="T56" fmla="*/ 12 w 76"/>
                <a:gd name="T57" fmla="*/ 63 h 74"/>
                <a:gd name="T58" fmla="*/ 18 w 76"/>
                <a:gd name="T59" fmla="*/ 67 h 74"/>
                <a:gd name="T60" fmla="*/ 23 w 76"/>
                <a:gd name="T61" fmla="*/ 71 h 74"/>
                <a:gd name="T62" fmla="*/ 31 w 76"/>
                <a:gd name="T63" fmla="*/ 73 h 74"/>
                <a:gd name="T64" fmla="*/ 38 w 76"/>
                <a:gd name="T65" fmla="*/ 74 h 74"/>
                <a:gd name="T66" fmla="*/ 38 w 76"/>
                <a:gd name="T6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6" h="74">
                  <a:moveTo>
                    <a:pt x="38" y="74"/>
                  </a:moveTo>
                  <a:lnTo>
                    <a:pt x="46" y="73"/>
                  </a:lnTo>
                  <a:lnTo>
                    <a:pt x="54" y="71"/>
                  </a:lnTo>
                  <a:lnTo>
                    <a:pt x="57" y="67"/>
                  </a:lnTo>
                  <a:lnTo>
                    <a:pt x="65" y="63"/>
                  </a:lnTo>
                  <a:lnTo>
                    <a:pt x="69" y="57"/>
                  </a:lnTo>
                  <a:lnTo>
                    <a:pt x="73" y="50"/>
                  </a:lnTo>
                  <a:lnTo>
                    <a:pt x="75" y="44"/>
                  </a:lnTo>
                  <a:lnTo>
                    <a:pt x="76" y="36"/>
                  </a:lnTo>
                  <a:lnTo>
                    <a:pt x="75" y="29"/>
                  </a:lnTo>
                  <a:lnTo>
                    <a:pt x="73" y="21"/>
                  </a:lnTo>
                  <a:lnTo>
                    <a:pt x="69" y="16"/>
                  </a:lnTo>
                  <a:lnTo>
                    <a:pt x="65" y="10"/>
                  </a:lnTo>
                  <a:lnTo>
                    <a:pt x="57" y="4"/>
                  </a:lnTo>
                  <a:lnTo>
                    <a:pt x="54" y="2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8" y="4"/>
                  </a:lnTo>
                  <a:lnTo>
                    <a:pt x="12" y="10"/>
                  </a:lnTo>
                  <a:lnTo>
                    <a:pt x="6" y="16"/>
                  </a:lnTo>
                  <a:lnTo>
                    <a:pt x="2" y="21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2" y="50"/>
                  </a:lnTo>
                  <a:lnTo>
                    <a:pt x="6" y="57"/>
                  </a:lnTo>
                  <a:lnTo>
                    <a:pt x="12" y="63"/>
                  </a:lnTo>
                  <a:lnTo>
                    <a:pt x="18" y="67"/>
                  </a:lnTo>
                  <a:lnTo>
                    <a:pt x="23" y="71"/>
                  </a:lnTo>
                  <a:lnTo>
                    <a:pt x="31" y="73"/>
                  </a:lnTo>
                  <a:lnTo>
                    <a:pt x="38" y="74"/>
                  </a:lnTo>
                  <a:lnTo>
                    <a:pt x="38" y="74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93" name="Freeform 1473">
              <a:extLst>
                <a:ext uri="{FF2B5EF4-FFF2-40B4-BE49-F238E27FC236}">
                  <a16:creationId xmlns:a16="http://schemas.microsoft.com/office/drawing/2014/main" id="{8D7CB4C4-98DA-49EE-BCC1-075CFA93F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" y="1368"/>
              <a:ext cx="29" cy="28"/>
            </a:xfrm>
            <a:custGeom>
              <a:avLst/>
              <a:gdLst>
                <a:gd name="T0" fmla="*/ 31 w 55"/>
                <a:gd name="T1" fmla="*/ 55 h 55"/>
                <a:gd name="T2" fmla="*/ 38 w 55"/>
                <a:gd name="T3" fmla="*/ 52 h 55"/>
                <a:gd name="T4" fmla="*/ 48 w 55"/>
                <a:gd name="T5" fmla="*/ 46 h 55"/>
                <a:gd name="T6" fmla="*/ 52 w 55"/>
                <a:gd name="T7" fmla="*/ 38 h 55"/>
                <a:gd name="T8" fmla="*/ 55 w 55"/>
                <a:gd name="T9" fmla="*/ 27 h 55"/>
                <a:gd name="T10" fmla="*/ 52 w 55"/>
                <a:gd name="T11" fmla="*/ 16 h 55"/>
                <a:gd name="T12" fmla="*/ 48 w 55"/>
                <a:gd name="T13" fmla="*/ 8 h 55"/>
                <a:gd name="T14" fmla="*/ 38 w 55"/>
                <a:gd name="T15" fmla="*/ 2 h 55"/>
                <a:gd name="T16" fmla="*/ 31 w 55"/>
                <a:gd name="T17" fmla="*/ 0 h 55"/>
                <a:gd name="T18" fmla="*/ 17 w 55"/>
                <a:gd name="T19" fmla="*/ 2 h 55"/>
                <a:gd name="T20" fmla="*/ 10 w 55"/>
                <a:gd name="T21" fmla="*/ 8 h 55"/>
                <a:gd name="T22" fmla="*/ 4 w 55"/>
                <a:gd name="T23" fmla="*/ 16 h 55"/>
                <a:gd name="T24" fmla="*/ 0 w 55"/>
                <a:gd name="T25" fmla="*/ 27 h 55"/>
                <a:gd name="T26" fmla="*/ 4 w 55"/>
                <a:gd name="T27" fmla="*/ 38 h 55"/>
                <a:gd name="T28" fmla="*/ 10 w 55"/>
                <a:gd name="T29" fmla="*/ 46 h 55"/>
                <a:gd name="T30" fmla="*/ 17 w 55"/>
                <a:gd name="T31" fmla="*/ 52 h 55"/>
                <a:gd name="T32" fmla="*/ 31 w 55"/>
                <a:gd name="T33" fmla="*/ 55 h 55"/>
                <a:gd name="T34" fmla="*/ 31 w 55"/>
                <a:gd name="T3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55">
                  <a:moveTo>
                    <a:pt x="31" y="55"/>
                  </a:moveTo>
                  <a:lnTo>
                    <a:pt x="38" y="52"/>
                  </a:lnTo>
                  <a:lnTo>
                    <a:pt x="48" y="46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2" y="16"/>
                  </a:lnTo>
                  <a:lnTo>
                    <a:pt x="48" y="8"/>
                  </a:lnTo>
                  <a:lnTo>
                    <a:pt x="38" y="2"/>
                  </a:lnTo>
                  <a:lnTo>
                    <a:pt x="31" y="0"/>
                  </a:lnTo>
                  <a:lnTo>
                    <a:pt x="17" y="2"/>
                  </a:lnTo>
                  <a:lnTo>
                    <a:pt x="10" y="8"/>
                  </a:lnTo>
                  <a:lnTo>
                    <a:pt x="4" y="16"/>
                  </a:lnTo>
                  <a:lnTo>
                    <a:pt x="0" y="27"/>
                  </a:lnTo>
                  <a:lnTo>
                    <a:pt x="4" y="38"/>
                  </a:lnTo>
                  <a:lnTo>
                    <a:pt x="10" y="46"/>
                  </a:lnTo>
                  <a:lnTo>
                    <a:pt x="17" y="52"/>
                  </a:lnTo>
                  <a:lnTo>
                    <a:pt x="31" y="55"/>
                  </a:lnTo>
                  <a:lnTo>
                    <a:pt x="31" y="55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94" name="Freeform 1474">
              <a:extLst>
                <a:ext uri="{FF2B5EF4-FFF2-40B4-BE49-F238E27FC236}">
                  <a16:creationId xmlns:a16="http://schemas.microsoft.com/office/drawing/2014/main" id="{AAC97431-7428-4254-914F-5F1704D5E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2" y="1335"/>
              <a:ext cx="19" cy="18"/>
            </a:xfrm>
            <a:custGeom>
              <a:avLst/>
              <a:gdLst>
                <a:gd name="T0" fmla="*/ 21 w 40"/>
                <a:gd name="T1" fmla="*/ 38 h 38"/>
                <a:gd name="T2" fmla="*/ 26 w 40"/>
                <a:gd name="T3" fmla="*/ 36 h 38"/>
                <a:gd name="T4" fmla="*/ 34 w 40"/>
                <a:gd name="T5" fmla="*/ 32 h 38"/>
                <a:gd name="T6" fmla="*/ 38 w 40"/>
                <a:gd name="T7" fmla="*/ 27 h 38"/>
                <a:gd name="T8" fmla="*/ 40 w 40"/>
                <a:gd name="T9" fmla="*/ 19 h 38"/>
                <a:gd name="T10" fmla="*/ 38 w 40"/>
                <a:gd name="T11" fmla="*/ 9 h 38"/>
                <a:gd name="T12" fmla="*/ 34 w 40"/>
                <a:gd name="T13" fmla="*/ 4 h 38"/>
                <a:gd name="T14" fmla="*/ 26 w 40"/>
                <a:gd name="T15" fmla="*/ 0 h 38"/>
                <a:gd name="T16" fmla="*/ 21 w 40"/>
                <a:gd name="T17" fmla="*/ 0 h 38"/>
                <a:gd name="T18" fmla="*/ 11 w 40"/>
                <a:gd name="T19" fmla="*/ 0 h 38"/>
                <a:gd name="T20" fmla="*/ 6 w 40"/>
                <a:gd name="T21" fmla="*/ 4 h 38"/>
                <a:gd name="T22" fmla="*/ 2 w 40"/>
                <a:gd name="T23" fmla="*/ 9 h 38"/>
                <a:gd name="T24" fmla="*/ 0 w 40"/>
                <a:gd name="T25" fmla="*/ 19 h 38"/>
                <a:gd name="T26" fmla="*/ 2 w 40"/>
                <a:gd name="T27" fmla="*/ 27 h 38"/>
                <a:gd name="T28" fmla="*/ 6 w 40"/>
                <a:gd name="T29" fmla="*/ 32 h 38"/>
                <a:gd name="T30" fmla="*/ 11 w 40"/>
                <a:gd name="T31" fmla="*/ 36 h 38"/>
                <a:gd name="T32" fmla="*/ 21 w 40"/>
                <a:gd name="T33" fmla="*/ 38 h 38"/>
                <a:gd name="T34" fmla="*/ 21 w 40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" h="38">
                  <a:moveTo>
                    <a:pt x="21" y="38"/>
                  </a:moveTo>
                  <a:lnTo>
                    <a:pt x="26" y="36"/>
                  </a:lnTo>
                  <a:lnTo>
                    <a:pt x="34" y="32"/>
                  </a:lnTo>
                  <a:lnTo>
                    <a:pt x="38" y="27"/>
                  </a:lnTo>
                  <a:lnTo>
                    <a:pt x="40" y="19"/>
                  </a:lnTo>
                  <a:lnTo>
                    <a:pt x="38" y="9"/>
                  </a:lnTo>
                  <a:lnTo>
                    <a:pt x="34" y="4"/>
                  </a:lnTo>
                  <a:lnTo>
                    <a:pt x="26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6" y="4"/>
                  </a:lnTo>
                  <a:lnTo>
                    <a:pt x="2" y="9"/>
                  </a:lnTo>
                  <a:lnTo>
                    <a:pt x="0" y="19"/>
                  </a:lnTo>
                  <a:lnTo>
                    <a:pt x="2" y="27"/>
                  </a:lnTo>
                  <a:lnTo>
                    <a:pt x="6" y="32"/>
                  </a:lnTo>
                  <a:lnTo>
                    <a:pt x="11" y="36"/>
                  </a:lnTo>
                  <a:lnTo>
                    <a:pt x="21" y="38"/>
                  </a:lnTo>
                  <a:lnTo>
                    <a:pt x="21" y="38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95" name="Freeform 1475">
              <a:extLst>
                <a:ext uri="{FF2B5EF4-FFF2-40B4-BE49-F238E27FC236}">
                  <a16:creationId xmlns:a16="http://schemas.microsoft.com/office/drawing/2014/main" id="{E8A1DE9A-A2FB-4762-8A47-66E5291C9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5" y="1515"/>
              <a:ext cx="27" cy="26"/>
            </a:xfrm>
            <a:custGeom>
              <a:avLst/>
              <a:gdLst>
                <a:gd name="T0" fmla="*/ 29 w 56"/>
                <a:gd name="T1" fmla="*/ 53 h 53"/>
                <a:gd name="T2" fmla="*/ 38 w 56"/>
                <a:gd name="T3" fmla="*/ 49 h 53"/>
                <a:gd name="T4" fmla="*/ 46 w 56"/>
                <a:gd name="T5" fmla="*/ 46 h 53"/>
                <a:gd name="T6" fmla="*/ 52 w 56"/>
                <a:gd name="T7" fmla="*/ 36 h 53"/>
                <a:gd name="T8" fmla="*/ 56 w 56"/>
                <a:gd name="T9" fmla="*/ 27 h 53"/>
                <a:gd name="T10" fmla="*/ 52 w 56"/>
                <a:gd name="T11" fmla="*/ 13 h 53"/>
                <a:gd name="T12" fmla="*/ 46 w 56"/>
                <a:gd name="T13" fmla="*/ 6 h 53"/>
                <a:gd name="T14" fmla="*/ 38 w 56"/>
                <a:gd name="T15" fmla="*/ 0 h 53"/>
                <a:gd name="T16" fmla="*/ 29 w 56"/>
                <a:gd name="T17" fmla="*/ 0 h 53"/>
                <a:gd name="T18" fmla="*/ 21 w 56"/>
                <a:gd name="T19" fmla="*/ 0 h 53"/>
                <a:gd name="T20" fmla="*/ 16 w 56"/>
                <a:gd name="T21" fmla="*/ 0 h 53"/>
                <a:gd name="T22" fmla="*/ 12 w 56"/>
                <a:gd name="T23" fmla="*/ 2 h 53"/>
                <a:gd name="T24" fmla="*/ 8 w 56"/>
                <a:gd name="T25" fmla="*/ 6 h 53"/>
                <a:gd name="T26" fmla="*/ 2 w 56"/>
                <a:gd name="T27" fmla="*/ 13 h 53"/>
                <a:gd name="T28" fmla="*/ 0 w 56"/>
                <a:gd name="T29" fmla="*/ 27 h 53"/>
                <a:gd name="T30" fmla="*/ 2 w 56"/>
                <a:gd name="T31" fmla="*/ 36 h 53"/>
                <a:gd name="T32" fmla="*/ 8 w 56"/>
                <a:gd name="T33" fmla="*/ 46 h 53"/>
                <a:gd name="T34" fmla="*/ 12 w 56"/>
                <a:gd name="T35" fmla="*/ 48 h 53"/>
                <a:gd name="T36" fmla="*/ 16 w 56"/>
                <a:gd name="T37" fmla="*/ 49 h 53"/>
                <a:gd name="T38" fmla="*/ 21 w 56"/>
                <a:gd name="T39" fmla="*/ 53 h 53"/>
                <a:gd name="T40" fmla="*/ 29 w 56"/>
                <a:gd name="T41" fmla="*/ 53 h 53"/>
                <a:gd name="T42" fmla="*/ 29 w 56"/>
                <a:gd name="T4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6" h="53">
                  <a:moveTo>
                    <a:pt x="29" y="53"/>
                  </a:moveTo>
                  <a:lnTo>
                    <a:pt x="38" y="49"/>
                  </a:lnTo>
                  <a:lnTo>
                    <a:pt x="46" y="46"/>
                  </a:lnTo>
                  <a:lnTo>
                    <a:pt x="52" y="36"/>
                  </a:lnTo>
                  <a:lnTo>
                    <a:pt x="56" y="27"/>
                  </a:lnTo>
                  <a:lnTo>
                    <a:pt x="52" y="13"/>
                  </a:lnTo>
                  <a:lnTo>
                    <a:pt x="46" y="6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2"/>
                  </a:lnTo>
                  <a:lnTo>
                    <a:pt x="8" y="6"/>
                  </a:lnTo>
                  <a:lnTo>
                    <a:pt x="2" y="13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8" y="46"/>
                  </a:lnTo>
                  <a:lnTo>
                    <a:pt x="12" y="48"/>
                  </a:lnTo>
                  <a:lnTo>
                    <a:pt x="16" y="49"/>
                  </a:lnTo>
                  <a:lnTo>
                    <a:pt x="21" y="53"/>
                  </a:lnTo>
                  <a:lnTo>
                    <a:pt x="29" y="53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196" name="Freeform 1476">
              <a:extLst>
                <a:ext uri="{FF2B5EF4-FFF2-40B4-BE49-F238E27FC236}">
                  <a16:creationId xmlns:a16="http://schemas.microsoft.com/office/drawing/2014/main" id="{DE7A80C9-C559-4A9B-9A3A-1962FB1C9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" y="1353"/>
              <a:ext cx="19" cy="18"/>
            </a:xfrm>
            <a:custGeom>
              <a:avLst/>
              <a:gdLst>
                <a:gd name="T0" fmla="*/ 19 w 38"/>
                <a:gd name="T1" fmla="*/ 38 h 38"/>
                <a:gd name="T2" fmla="*/ 24 w 38"/>
                <a:gd name="T3" fmla="*/ 36 h 38"/>
                <a:gd name="T4" fmla="*/ 32 w 38"/>
                <a:gd name="T5" fmla="*/ 32 h 38"/>
                <a:gd name="T6" fmla="*/ 36 w 38"/>
                <a:gd name="T7" fmla="*/ 27 h 38"/>
                <a:gd name="T8" fmla="*/ 38 w 38"/>
                <a:gd name="T9" fmla="*/ 19 h 38"/>
                <a:gd name="T10" fmla="*/ 36 w 38"/>
                <a:gd name="T11" fmla="*/ 12 h 38"/>
                <a:gd name="T12" fmla="*/ 32 w 38"/>
                <a:gd name="T13" fmla="*/ 4 h 38"/>
                <a:gd name="T14" fmla="*/ 24 w 38"/>
                <a:gd name="T15" fmla="*/ 0 h 38"/>
                <a:gd name="T16" fmla="*/ 19 w 38"/>
                <a:gd name="T17" fmla="*/ 0 h 38"/>
                <a:gd name="T18" fmla="*/ 9 w 38"/>
                <a:gd name="T19" fmla="*/ 0 h 38"/>
                <a:gd name="T20" fmla="*/ 3 w 38"/>
                <a:gd name="T21" fmla="*/ 4 h 38"/>
                <a:gd name="T22" fmla="*/ 0 w 38"/>
                <a:gd name="T23" fmla="*/ 12 h 38"/>
                <a:gd name="T24" fmla="*/ 0 w 38"/>
                <a:gd name="T25" fmla="*/ 19 h 38"/>
                <a:gd name="T26" fmla="*/ 0 w 38"/>
                <a:gd name="T27" fmla="*/ 27 h 38"/>
                <a:gd name="T28" fmla="*/ 3 w 38"/>
                <a:gd name="T29" fmla="*/ 32 h 38"/>
                <a:gd name="T30" fmla="*/ 9 w 38"/>
                <a:gd name="T31" fmla="*/ 36 h 38"/>
                <a:gd name="T32" fmla="*/ 19 w 38"/>
                <a:gd name="T33" fmla="*/ 38 h 38"/>
                <a:gd name="T34" fmla="*/ 19 w 38"/>
                <a:gd name="T3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lnTo>
                    <a:pt x="24" y="36"/>
                  </a:lnTo>
                  <a:lnTo>
                    <a:pt x="32" y="32"/>
                  </a:lnTo>
                  <a:lnTo>
                    <a:pt x="36" y="27"/>
                  </a:lnTo>
                  <a:lnTo>
                    <a:pt x="38" y="19"/>
                  </a:lnTo>
                  <a:lnTo>
                    <a:pt x="36" y="12"/>
                  </a:lnTo>
                  <a:lnTo>
                    <a:pt x="32" y="4"/>
                  </a:lnTo>
                  <a:lnTo>
                    <a:pt x="24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3" y="4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3" y="32"/>
                  </a:lnTo>
                  <a:lnTo>
                    <a:pt x="9" y="36"/>
                  </a:lnTo>
                  <a:lnTo>
                    <a:pt x="19" y="38"/>
                  </a:lnTo>
                  <a:lnTo>
                    <a:pt x="19" y="38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7942" name="Text Box 1477">
            <a:extLst>
              <a:ext uri="{FF2B5EF4-FFF2-40B4-BE49-F238E27FC236}">
                <a16:creationId xmlns:a16="http://schemas.microsoft.com/office/drawing/2014/main" id="{4DE46C1B-11A5-47FF-B75E-4CE68BEB3C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52400"/>
            <a:ext cx="7667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Satellite</a:t>
            </a:r>
          </a:p>
        </p:txBody>
      </p:sp>
      <p:grpSp>
        <p:nvGrpSpPr>
          <p:cNvPr id="37943" name="Group 1478">
            <a:extLst>
              <a:ext uri="{FF2B5EF4-FFF2-40B4-BE49-F238E27FC236}">
                <a16:creationId xmlns:a16="http://schemas.microsoft.com/office/drawing/2014/main" id="{01F618C8-9E9D-4AD8-A16E-743BD54099D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4114800"/>
            <a:ext cx="820738" cy="728663"/>
            <a:chOff x="2599" y="2361"/>
            <a:chExt cx="517" cy="459"/>
          </a:xfrm>
        </p:grpSpPr>
        <p:sp>
          <p:nvSpPr>
            <p:cNvPr id="32199" name="Freeform 1479">
              <a:extLst>
                <a:ext uri="{FF2B5EF4-FFF2-40B4-BE49-F238E27FC236}">
                  <a16:creationId xmlns:a16="http://schemas.microsoft.com/office/drawing/2014/main" id="{13ED273A-73FF-43FA-BC3D-C17E4CE6E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365"/>
              <a:ext cx="500" cy="448"/>
            </a:xfrm>
            <a:custGeom>
              <a:avLst/>
              <a:gdLst>
                <a:gd name="T0" fmla="*/ 419 w 2001"/>
                <a:gd name="T1" fmla="*/ 125 h 1791"/>
                <a:gd name="T2" fmla="*/ 195 w 2001"/>
                <a:gd name="T3" fmla="*/ 372 h 1791"/>
                <a:gd name="T4" fmla="*/ 55 w 2001"/>
                <a:gd name="T5" fmla="*/ 590 h 1791"/>
                <a:gd name="T6" fmla="*/ 9 w 2001"/>
                <a:gd name="T7" fmla="*/ 795 h 1791"/>
                <a:gd name="T8" fmla="*/ 0 w 2001"/>
                <a:gd name="T9" fmla="*/ 1019 h 1791"/>
                <a:gd name="T10" fmla="*/ 88 w 2001"/>
                <a:gd name="T11" fmla="*/ 1269 h 1791"/>
                <a:gd name="T12" fmla="*/ 265 w 2001"/>
                <a:gd name="T13" fmla="*/ 1494 h 1791"/>
                <a:gd name="T14" fmla="*/ 474 w 2001"/>
                <a:gd name="T15" fmla="*/ 1670 h 1791"/>
                <a:gd name="T16" fmla="*/ 810 w 2001"/>
                <a:gd name="T17" fmla="*/ 1772 h 1791"/>
                <a:gd name="T18" fmla="*/ 1080 w 2001"/>
                <a:gd name="T19" fmla="*/ 1791 h 1791"/>
                <a:gd name="T20" fmla="*/ 1425 w 2001"/>
                <a:gd name="T21" fmla="*/ 1717 h 1791"/>
                <a:gd name="T22" fmla="*/ 1736 w 2001"/>
                <a:gd name="T23" fmla="*/ 1540 h 1791"/>
                <a:gd name="T24" fmla="*/ 1914 w 2001"/>
                <a:gd name="T25" fmla="*/ 1330 h 1791"/>
                <a:gd name="T26" fmla="*/ 2001 w 2001"/>
                <a:gd name="T27" fmla="*/ 1037 h 1791"/>
                <a:gd name="T28" fmla="*/ 2001 w 2001"/>
                <a:gd name="T29" fmla="*/ 735 h 1791"/>
                <a:gd name="T30" fmla="*/ 1936 w 2001"/>
                <a:gd name="T31" fmla="*/ 497 h 1791"/>
                <a:gd name="T32" fmla="*/ 1778 w 2001"/>
                <a:gd name="T33" fmla="*/ 302 h 1791"/>
                <a:gd name="T34" fmla="*/ 1592 w 2001"/>
                <a:gd name="T35" fmla="*/ 162 h 1791"/>
                <a:gd name="T36" fmla="*/ 1415 w 2001"/>
                <a:gd name="T37" fmla="*/ 88 h 1791"/>
                <a:gd name="T38" fmla="*/ 1238 w 2001"/>
                <a:gd name="T39" fmla="*/ 37 h 1791"/>
                <a:gd name="T40" fmla="*/ 1020 w 2001"/>
                <a:gd name="T41" fmla="*/ 9 h 1791"/>
                <a:gd name="T42" fmla="*/ 875 w 2001"/>
                <a:gd name="T43" fmla="*/ 0 h 1791"/>
                <a:gd name="T44" fmla="*/ 661 w 2001"/>
                <a:gd name="T45" fmla="*/ 41 h 1791"/>
                <a:gd name="T46" fmla="*/ 419 w 2001"/>
                <a:gd name="T47" fmla="*/ 125 h 1791"/>
                <a:gd name="T48" fmla="*/ 419 w 2001"/>
                <a:gd name="T49" fmla="*/ 125 h 1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01" h="1791">
                  <a:moveTo>
                    <a:pt x="419" y="125"/>
                  </a:moveTo>
                  <a:lnTo>
                    <a:pt x="195" y="372"/>
                  </a:lnTo>
                  <a:lnTo>
                    <a:pt x="55" y="590"/>
                  </a:lnTo>
                  <a:lnTo>
                    <a:pt x="9" y="795"/>
                  </a:lnTo>
                  <a:lnTo>
                    <a:pt x="0" y="1019"/>
                  </a:lnTo>
                  <a:lnTo>
                    <a:pt x="88" y="1269"/>
                  </a:lnTo>
                  <a:lnTo>
                    <a:pt x="265" y="1494"/>
                  </a:lnTo>
                  <a:lnTo>
                    <a:pt x="474" y="1670"/>
                  </a:lnTo>
                  <a:lnTo>
                    <a:pt x="810" y="1772"/>
                  </a:lnTo>
                  <a:lnTo>
                    <a:pt x="1080" y="1791"/>
                  </a:lnTo>
                  <a:lnTo>
                    <a:pt x="1425" y="1717"/>
                  </a:lnTo>
                  <a:lnTo>
                    <a:pt x="1736" y="1540"/>
                  </a:lnTo>
                  <a:lnTo>
                    <a:pt x="1914" y="1330"/>
                  </a:lnTo>
                  <a:lnTo>
                    <a:pt x="2001" y="1037"/>
                  </a:lnTo>
                  <a:lnTo>
                    <a:pt x="2001" y="735"/>
                  </a:lnTo>
                  <a:lnTo>
                    <a:pt x="1936" y="497"/>
                  </a:lnTo>
                  <a:lnTo>
                    <a:pt x="1778" y="302"/>
                  </a:lnTo>
                  <a:lnTo>
                    <a:pt x="1592" y="162"/>
                  </a:lnTo>
                  <a:lnTo>
                    <a:pt x="1415" y="88"/>
                  </a:lnTo>
                  <a:lnTo>
                    <a:pt x="1238" y="37"/>
                  </a:lnTo>
                  <a:lnTo>
                    <a:pt x="1020" y="9"/>
                  </a:lnTo>
                  <a:lnTo>
                    <a:pt x="875" y="0"/>
                  </a:lnTo>
                  <a:lnTo>
                    <a:pt x="661" y="41"/>
                  </a:lnTo>
                  <a:lnTo>
                    <a:pt x="419" y="125"/>
                  </a:lnTo>
                  <a:lnTo>
                    <a:pt x="419" y="125"/>
                  </a:lnTo>
                  <a:close/>
                </a:path>
              </a:pathLst>
            </a:custGeom>
            <a:solidFill>
              <a:srgbClr val="B2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0" name="Freeform 1480">
              <a:extLst>
                <a:ext uri="{FF2B5EF4-FFF2-40B4-BE49-F238E27FC236}">
                  <a16:creationId xmlns:a16="http://schemas.microsoft.com/office/drawing/2014/main" id="{825E561D-A444-4D47-AF86-664A3B383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392"/>
              <a:ext cx="216" cy="271"/>
            </a:xfrm>
            <a:custGeom>
              <a:avLst/>
              <a:gdLst>
                <a:gd name="T0" fmla="*/ 483 w 863"/>
                <a:gd name="T1" fmla="*/ 68 h 1082"/>
                <a:gd name="T2" fmla="*/ 360 w 863"/>
                <a:gd name="T3" fmla="*/ 24 h 1082"/>
                <a:gd name="T4" fmla="*/ 219 w 863"/>
                <a:gd name="T5" fmla="*/ 0 h 1082"/>
                <a:gd name="T6" fmla="*/ 87 w 863"/>
                <a:gd name="T7" fmla="*/ 10 h 1082"/>
                <a:gd name="T8" fmla="*/ 0 w 863"/>
                <a:gd name="T9" fmla="*/ 68 h 1082"/>
                <a:gd name="T10" fmla="*/ 14 w 863"/>
                <a:gd name="T11" fmla="*/ 166 h 1082"/>
                <a:gd name="T12" fmla="*/ 127 w 863"/>
                <a:gd name="T13" fmla="*/ 248 h 1082"/>
                <a:gd name="T14" fmla="*/ 303 w 863"/>
                <a:gd name="T15" fmla="*/ 336 h 1082"/>
                <a:gd name="T16" fmla="*/ 472 w 863"/>
                <a:gd name="T17" fmla="*/ 467 h 1082"/>
                <a:gd name="T18" fmla="*/ 624 w 863"/>
                <a:gd name="T19" fmla="*/ 619 h 1082"/>
                <a:gd name="T20" fmla="*/ 707 w 863"/>
                <a:gd name="T21" fmla="*/ 766 h 1082"/>
                <a:gd name="T22" fmla="*/ 731 w 863"/>
                <a:gd name="T23" fmla="*/ 883 h 1082"/>
                <a:gd name="T24" fmla="*/ 727 w 863"/>
                <a:gd name="T25" fmla="*/ 1009 h 1082"/>
                <a:gd name="T26" fmla="*/ 712 w 863"/>
                <a:gd name="T27" fmla="*/ 1063 h 1082"/>
                <a:gd name="T28" fmla="*/ 770 w 863"/>
                <a:gd name="T29" fmla="*/ 1082 h 1082"/>
                <a:gd name="T30" fmla="*/ 829 w 863"/>
                <a:gd name="T31" fmla="*/ 1009 h 1082"/>
                <a:gd name="T32" fmla="*/ 863 w 863"/>
                <a:gd name="T33" fmla="*/ 887 h 1082"/>
                <a:gd name="T34" fmla="*/ 863 w 863"/>
                <a:gd name="T35" fmla="*/ 775 h 1082"/>
                <a:gd name="T36" fmla="*/ 839 w 863"/>
                <a:gd name="T37" fmla="*/ 585 h 1082"/>
                <a:gd name="T38" fmla="*/ 731 w 863"/>
                <a:gd name="T39" fmla="*/ 336 h 1082"/>
                <a:gd name="T40" fmla="*/ 595 w 863"/>
                <a:gd name="T41" fmla="*/ 161 h 1082"/>
                <a:gd name="T42" fmla="*/ 483 w 863"/>
                <a:gd name="T43" fmla="*/ 68 h 1082"/>
                <a:gd name="T44" fmla="*/ 483 w 863"/>
                <a:gd name="T45" fmla="*/ 68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63" h="1082">
                  <a:moveTo>
                    <a:pt x="483" y="68"/>
                  </a:moveTo>
                  <a:lnTo>
                    <a:pt x="360" y="24"/>
                  </a:lnTo>
                  <a:lnTo>
                    <a:pt x="219" y="0"/>
                  </a:lnTo>
                  <a:lnTo>
                    <a:pt x="87" y="10"/>
                  </a:lnTo>
                  <a:lnTo>
                    <a:pt x="0" y="68"/>
                  </a:lnTo>
                  <a:lnTo>
                    <a:pt x="14" y="166"/>
                  </a:lnTo>
                  <a:lnTo>
                    <a:pt x="127" y="248"/>
                  </a:lnTo>
                  <a:lnTo>
                    <a:pt x="303" y="336"/>
                  </a:lnTo>
                  <a:lnTo>
                    <a:pt x="472" y="467"/>
                  </a:lnTo>
                  <a:lnTo>
                    <a:pt x="624" y="619"/>
                  </a:lnTo>
                  <a:lnTo>
                    <a:pt x="707" y="766"/>
                  </a:lnTo>
                  <a:lnTo>
                    <a:pt x="731" y="883"/>
                  </a:lnTo>
                  <a:lnTo>
                    <a:pt x="727" y="1009"/>
                  </a:lnTo>
                  <a:lnTo>
                    <a:pt x="712" y="1063"/>
                  </a:lnTo>
                  <a:lnTo>
                    <a:pt x="770" y="1082"/>
                  </a:lnTo>
                  <a:lnTo>
                    <a:pt x="829" y="1009"/>
                  </a:lnTo>
                  <a:lnTo>
                    <a:pt x="863" y="887"/>
                  </a:lnTo>
                  <a:lnTo>
                    <a:pt x="863" y="775"/>
                  </a:lnTo>
                  <a:lnTo>
                    <a:pt x="839" y="585"/>
                  </a:lnTo>
                  <a:lnTo>
                    <a:pt x="731" y="336"/>
                  </a:lnTo>
                  <a:lnTo>
                    <a:pt x="595" y="161"/>
                  </a:lnTo>
                  <a:lnTo>
                    <a:pt x="483" y="68"/>
                  </a:lnTo>
                  <a:lnTo>
                    <a:pt x="483" y="68"/>
                  </a:lnTo>
                  <a:close/>
                </a:path>
              </a:pathLst>
            </a:custGeom>
            <a:solidFill>
              <a:srgbClr val="E9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1" name="Freeform 1481">
              <a:extLst>
                <a:ext uri="{FF2B5EF4-FFF2-40B4-BE49-F238E27FC236}">
                  <a16:creationId xmlns:a16="http://schemas.microsoft.com/office/drawing/2014/main" id="{6DC21804-3889-4DED-9753-66B127710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3" y="2402"/>
              <a:ext cx="337" cy="409"/>
            </a:xfrm>
            <a:custGeom>
              <a:avLst/>
              <a:gdLst>
                <a:gd name="T0" fmla="*/ 438 w 1347"/>
                <a:gd name="T1" fmla="*/ 0 h 1633"/>
                <a:gd name="T2" fmla="*/ 396 w 1347"/>
                <a:gd name="T3" fmla="*/ 63 h 1633"/>
                <a:gd name="T4" fmla="*/ 401 w 1347"/>
                <a:gd name="T5" fmla="*/ 158 h 1633"/>
                <a:gd name="T6" fmla="*/ 491 w 1347"/>
                <a:gd name="T7" fmla="*/ 254 h 1633"/>
                <a:gd name="T8" fmla="*/ 713 w 1347"/>
                <a:gd name="T9" fmla="*/ 348 h 1633"/>
                <a:gd name="T10" fmla="*/ 929 w 1347"/>
                <a:gd name="T11" fmla="*/ 417 h 1633"/>
                <a:gd name="T12" fmla="*/ 1072 w 1347"/>
                <a:gd name="T13" fmla="*/ 501 h 1633"/>
                <a:gd name="T14" fmla="*/ 1194 w 1347"/>
                <a:gd name="T15" fmla="*/ 634 h 1633"/>
                <a:gd name="T16" fmla="*/ 1263 w 1347"/>
                <a:gd name="T17" fmla="*/ 761 h 1633"/>
                <a:gd name="T18" fmla="*/ 1310 w 1347"/>
                <a:gd name="T19" fmla="*/ 893 h 1633"/>
                <a:gd name="T20" fmla="*/ 1347 w 1347"/>
                <a:gd name="T21" fmla="*/ 1078 h 1633"/>
                <a:gd name="T22" fmla="*/ 1347 w 1347"/>
                <a:gd name="T23" fmla="*/ 1294 h 1633"/>
                <a:gd name="T24" fmla="*/ 1310 w 1347"/>
                <a:gd name="T25" fmla="*/ 1442 h 1633"/>
                <a:gd name="T26" fmla="*/ 1241 w 1347"/>
                <a:gd name="T27" fmla="*/ 1548 h 1633"/>
                <a:gd name="T28" fmla="*/ 1115 w 1347"/>
                <a:gd name="T29" fmla="*/ 1622 h 1633"/>
                <a:gd name="T30" fmla="*/ 935 w 1347"/>
                <a:gd name="T31" fmla="*/ 1633 h 1633"/>
                <a:gd name="T32" fmla="*/ 644 w 1347"/>
                <a:gd name="T33" fmla="*/ 1580 h 1633"/>
                <a:gd name="T34" fmla="*/ 401 w 1347"/>
                <a:gd name="T35" fmla="*/ 1479 h 1633"/>
                <a:gd name="T36" fmla="*/ 221 w 1347"/>
                <a:gd name="T37" fmla="*/ 1326 h 1633"/>
                <a:gd name="T38" fmla="*/ 79 w 1347"/>
                <a:gd name="T39" fmla="*/ 1110 h 1633"/>
                <a:gd name="T40" fmla="*/ 0 w 1347"/>
                <a:gd name="T41" fmla="*/ 792 h 1633"/>
                <a:gd name="T42" fmla="*/ 37 w 1347"/>
                <a:gd name="T43" fmla="*/ 528 h 1633"/>
                <a:gd name="T44" fmla="*/ 115 w 1347"/>
                <a:gd name="T45" fmla="*/ 306 h 1633"/>
                <a:gd name="T46" fmla="*/ 243 w 1347"/>
                <a:gd name="T47" fmla="*/ 137 h 1633"/>
                <a:gd name="T48" fmla="*/ 438 w 1347"/>
                <a:gd name="T49" fmla="*/ 0 h 1633"/>
                <a:gd name="T50" fmla="*/ 438 w 1347"/>
                <a:gd name="T51" fmla="*/ 0 h 1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7" h="1633">
                  <a:moveTo>
                    <a:pt x="438" y="0"/>
                  </a:moveTo>
                  <a:lnTo>
                    <a:pt x="396" y="63"/>
                  </a:lnTo>
                  <a:lnTo>
                    <a:pt x="401" y="158"/>
                  </a:lnTo>
                  <a:lnTo>
                    <a:pt x="491" y="254"/>
                  </a:lnTo>
                  <a:lnTo>
                    <a:pt x="713" y="348"/>
                  </a:lnTo>
                  <a:lnTo>
                    <a:pt x="929" y="417"/>
                  </a:lnTo>
                  <a:lnTo>
                    <a:pt x="1072" y="501"/>
                  </a:lnTo>
                  <a:lnTo>
                    <a:pt x="1194" y="634"/>
                  </a:lnTo>
                  <a:lnTo>
                    <a:pt x="1263" y="761"/>
                  </a:lnTo>
                  <a:lnTo>
                    <a:pt x="1310" y="893"/>
                  </a:lnTo>
                  <a:lnTo>
                    <a:pt x="1347" y="1078"/>
                  </a:lnTo>
                  <a:lnTo>
                    <a:pt x="1347" y="1294"/>
                  </a:lnTo>
                  <a:lnTo>
                    <a:pt x="1310" y="1442"/>
                  </a:lnTo>
                  <a:lnTo>
                    <a:pt x="1241" y="1548"/>
                  </a:lnTo>
                  <a:lnTo>
                    <a:pt x="1115" y="1622"/>
                  </a:lnTo>
                  <a:lnTo>
                    <a:pt x="935" y="1633"/>
                  </a:lnTo>
                  <a:lnTo>
                    <a:pt x="644" y="1580"/>
                  </a:lnTo>
                  <a:lnTo>
                    <a:pt x="401" y="1479"/>
                  </a:lnTo>
                  <a:lnTo>
                    <a:pt x="221" y="1326"/>
                  </a:lnTo>
                  <a:lnTo>
                    <a:pt x="79" y="1110"/>
                  </a:lnTo>
                  <a:lnTo>
                    <a:pt x="0" y="792"/>
                  </a:lnTo>
                  <a:lnTo>
                    <a:pt x="37" y="528"/>
                  </a:lnTo>
                  <a:lnTo>
                    <a:pt x="115" y="306"/>
                  </a:lnTo>
                  <a:lnTo>
                    <a:pt x="243" y="137"/>
                  </a:lnTo>
                  <a:lnTo>
                    <a:pt x="438" y="0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8C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2" name="Freeform 1482">
              <a:extLst>
                <a:ext uri="{FF2B5EF4-FFF2-40B4-BE49-F238E27FC236}">
                  <a16:creationId xmlns:a16="http://schemas.microsoft.com/office/drawing/2014/main" id="{AFEB56E9-9637-4A4B-9E96-52B725ECE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423"/>
              <a:ext cx="89" cy="162"/>
            </a:xfrm>
            <a:custGeom>
              <a:avLst/>
              <a:gdLst>
                <a:gd name="T0" fmla="*/ 14 w 354"/>
                <a:gd name="T1" fmla="*/ 0 h 647"/>
                <a:gd name="T2" fmla="*/ 47 w 354"/>
                <a:gd name="T3" fmla="*/ 153 h 647"/>
                <a:gd name="T4" fmla="*/ 0 w 354"/>
                <a:gd name="T5" fmla="*/ 242 h 647"/>
                <a:gd name="T6" fmla="*/ 84 w 354"/>
                <a:gd name="T7" fmla="*/ 311 h 647"/>
                <a:gd name="T8" fmla="*/ 224 w 354"/>
                <a:gd name="T9" fmla="*/ 479 h 647"/>
                <a:gd name="T10" fmla="*/ 214 w 354"/>
                <a:gd name="T11" fmla="*/ 568 h 647"/>
                <a:gd name="T12" fmla="*/ 354 w 354"/>
                <a:gd name="T13" fmla="*/ 647 h 647"/>
                <a:gd name="T14" fmla="*/ 298 w 354"/>
                <a:gd name="T15" fmla="*/ 339 h 647"/>
                <a:gd name="T16" fmla="*/ 181 w 354"/>
                <a:gd name="T17" fmla="*/ 130 h 647"/>
                <a:gd name="T18" fmla="*/ 14 w 354"/>
                <a:gd name="T19" fmla="*/ 0 h 647"/>
                <a:gd name="T20" fmla="*/ 14 w 354"/>
                <a:gd name="T21" fmla="*/ 0 h 6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4" h="647">
                  <a:moveTo>
                    <a:pt x="14" y="0"/>
                  </a:moveTo>
                  <a:lnTo>
                    <a:pt x="47" y="153"/>
                  </a:lnTo>
                  <a:lnTo>
                    <a:pt x="0" y="242"/>
                  </a:lnTo>
                  <a:lnTo>
                    <a:pt x="84" y="311"/>
                  </a:lnTo>
                  <a:lnTo>
                    <a:pt x="224" y="479"/>
                  </a:lnTo>
                  <a:lnTo>
                    <a:pt x="214" y="568"/>
                  </a:lnTo>
                  <a:lnTo>
                    <a:pt x="354" y="647"/>
                  </a:lnTo>
                  <a:lnTo>
                    <a:pt x="298" y="339"/>
                  </a:lnTo>
                  <a:lnTo>
                    <a:pt x="181" y="13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B3D9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3" name="Freeform 1483">
              <a:extLst>
                <a:ext uri="{FF2B5EF4-FFF2-40B4-BE49-F238E27FC236}">
                  <a16:creationId xmlns:a16="http://schemas.microsoft.com/office/drawing/2014/main" id="{596F1E0E-4F6A-4E73-A5CF-D42C798BC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637"/>
              <a:ext cx="59" cy="112"/>
            </a:xfrm>
            <a:custGeom>
              <a:avLst/>
              <a:gdLst>
                <a:gd name="T0" fmla="*/ 0 w 236"/>
                <a:gd name="T1" fmla="*/ 177 h 447"/>
                <a:gd name="T2" fmla="*/ 148 w 236"/>
                <a:gd name="T3" fmla="*/ 0 h 447"/>
                <a:gd name="T4" fmla="*/ 153 w 236"/>
                <a:gd name="T5" fmla="*/ 196 h 447"/>
                <a:gd name="T6" fmla="*/ 232 w 236"/>
                <a:gd name="T7" fmla="*/ 214 h 447"/>
                <a:gd name="T8" fmla="*/ 236 w 236"/>
                <a:gd name="T9" fmla="*/ 447 h 447"/>
                <a:gd name="T10" fmla="*/ 83 w 236"/>
                <a:gd name="T11" fmla="*/ 317 h 447"/>
                <a:gd name="T12" fmla="*/ 0 w 236"/>
                <a:gd name="T13" fmla="*/ 177 h 447"/>
                <a:gd name="T14" fmla="*/ 0 w 236"/>
                <a:gd name="T15" fmla="*/ 17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47">
                  <a:moveTo>
                    <a:pt x="0" y="177"/>
                  </a:moveTo>
                  <a:lnTo>
                    <a:pt x="148" y="0"/>
                  </a:lnTo>
                  <a:lnTo>
                    <a:pt x="153" y="196"/>
                  </a:lnTo>
                  <a:lnTo>
                    <a:pt x="232" y="214"/>
                  </a:lnTo>
                  <a:lnTo>
                    <a:pt x="236" y="447"/>
                  </a:lnTo>
                  <a:lnTo>
                    <a:pt x="83" y="317"/>
                  </a:lnTo>
                  <a:lnTo>
                    <a:pt x="0" y="177"/>
                  </a:lnTo>
                  <a:lnTo>
                    <a:pt x="0" y="177"/>
                  </a:lnTo>
                  <a:close/>
                </a:path>
              </a:pathLst>
            </a:custGeom>
            <a:solidFill>
              <a:srgbClr val="8C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4" name="Freeform 1484">
              <a:extLst>
                <a:ext uri="{FF2B5EF4-FFF2-40B4-BE49-F238E27FC236}">
                  <a16:creationId xmlns:a16="http://schemas.microsoft.com/office/drawing/2014/main" id="{FCE724C4-BA09-4E48-B216-3AD49DCD6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" y="2568"/>
              <a:ext cx="77" cy="151"/>
            </a:xfrm>
            <a:custGeom>
              <a:avLst/>
              <a:gdLst>
                <a:gd name="T0" fmla="*/ 135 w 307"/>
                <a:gd name="T1" fmla="*/ 600 h 600"/>
                <a:gd name="T2" fmla="*/ 140 w 307"/>
                <a:gd name="T3" fmla="*/ 474 h 600"/>
                <a:gd name="T4" fmla="*/ 89 w 307"/>
                <a:gd name="T5" fmla="*/ 381 h 600"/>
                <a:gd name="T6" fmla="*/ 0 w 307"/>
                <a:gd name="T7" fmla="*/ 288 h 600"/>
                <a:gd name="T8" fmla="*/ 19 w 307"/>
                <a:gd name="T9" fmla="*/ 51 h 600"/>
                <a:gd name="T10" fmla="*/ 163 w 307"/>
                <a:gd name="T11" fmla="*/ 0 h 600"/>
                <a:gd name="T12" fmla="*/ 298 w 307"/>
                <a:gd name="T13" fmla="*/ 9 h 600"/>
                <a:gd name="T14" fmla="*/ 307 w 307"/>
                <a:gd name="T15" fmla="*/ 205 h 600"/>
                <a:gd name="T16" fmla="*/ 251 w 307"/>
                <a:gd name="T17" fmla="*/ 428 h 600"/>
                <a:gd name="T18" fmla="*/ 135 w 307"/>
                <a:gd name="T19" fmla="*/ 600 h 600"/>
                <a:gd name="T20" fmla="*/ 135 w 307"/>
                <a:gd name="T21" fmla="*/ 60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7" h="600">
                  <a:moveTo>
                    <a:pt x="135" y="600"/>
                  </a:moveTo>
                  <a:lnTo>
                    <a:pt x="140" y="474"/>
                  </a:lnTo>
                  <a:lnTo>
                    <a:pt x="89" y="381"/>
                  </a:lnTo>
                  <a:lnTo>
                    <a:pt x="0" y="288"/>
                  </a:lnTo>
                  <a:lnTo>
                    <a:pt x="19" y="51"/>
                  </a:lnTo>
                  <a:lnTo>
                    <a:pt x="163" y="0"/>
                  </a:lnTo>
                  <a:lnTo>
                    <a:pt x="298" y="9"/>
                  </a:lnTo>
                  <a:lnTo>
                    <a:pt x="307" y="205"/>
                  </a:lnTo>
                  <a:lnTo>
                    <a:pt x="251" y="428"/>
                  </a:lnTo>
                  <a:lnTo>
                    <a:pt x="135" y="600"/>
                  </a:lnTo>
                  <a:lnTo>
                    <a:pt x="135" y="600"/>
                  </a:lnTo>
                  <a:close/>
                </a:path>
              </a:pathLst>
            </a:custGeom>
            <a:solidFill>
              <a:srgbClr val="8C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5" name="Freeform 1485">
              <a:extLst>
                <a:ext uri="{FF2B5EF4-FFF2-40B4-BE49-F238E27FC236}">
                  <a16:creationId xmlns:a16="http://schemas.microsoft.com/office/drawing/2014/main" id="{BB6015FF-EEC8-4F9C-A3A5-38A05148A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3" y="2778"/>
              <a:ext cx="143" cy="36"/>
            </a:xfrm>
            <a:custGeom>
              <a:avLst/>
              <a:gdLst>
                <a:gd name="T0" fmla="*/ 0 w 573"/>
                <a:gd name="T1" fmla="*/ 111 h 144"/>
                <a:gd name="T2" fmla="*/ 167 w 573"/>
                <a:gd name="T3" fmla="*/ 46 h 144"/>
                <a:gd name="T4" fmla="*/ 344 w 573"/>
                <a:gd name="T5" fmla="*/ 32 h 144"/>
                <a:gd name="T6" fmla="*/ 573 w 573"/>
                <a:gd name="T7" fmla="*/ 0 h 144"/>
                <a:gd name="T8" fmla="*/ 545 w 573"/>
                <a:gd name="T9" fmla="*/ 83 h 144"/>
                <a:gd name="T10" fmla="*/ 331 w 573"/>
                <a:gd name="T11" fmla="*/ 130 h 144"/>
                <a:gd name="T12" fmla="*/ 140 w 573"/>
                <a:gd name="T13" fmla="*/ 144 h 144"/>
                <a:gd name="T14" fmla="*/ 0 w 573"/>
                <a:gd name="T15" fmla="*/ 111 h 144"/>
                <a:gd name="T16" fmla="*/ 0 w 573"/>
                <a:gd name="T17" fmla="*/ 111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3" h="144">
                  <a:moveTo>
                    <a:pt x="0" y="111"/>
                  </a:moveTo>
                  <a:lnTo>
                    <a:pt x="167" y="46"/>
                  </a:lnTo>
                  <a:lnTo>
                    <a:pt x="344" y="32"/>
                  </a:lnTo>
                  <a:lnTo>
                    <a:pt x="573" y="0"/>
                  </a:lnTo>
                  <a:lnTo>
                    <a:pt x="545" y="83"/>
                  </a:lnTo>
                  <a:lnTo>
                    <a:pt x="331" y="130"/>
                  </a:lnTo>
                  <a:lnTo>
                    <a:pt x="140" y="144"/>
                  </a:lnTo>
                  <a:lnTo>
                    <a:pt x="0" y="11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6" name="Freeform 1486">
              <a:extLst>
                <a:ext uri="{FF2B5EF4-FFF2-40B4-BE49-F238E27FC236}">
                  <a16:creationId xmlns:a16="http://schemas.microsoft.com/office/drawing/2014/main" id="{3CD129BE-F3D3-4E37-8C81-D361B3735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4" y="2512"/>
              <a:ext cx="37" cy="75"/>
            </a:xfrm>
            <a:custGeom>
              <a:avLst/>
              <a:gdLst>
                <a:gd name="T0" fmla="*/ 70 w 149"/>
                <a:gd name="T1" fmla="*/ 0 h 298"/>
                <a:gd name="T2" fmla="*/ 149 w 149"/>
                <a:gd name="T3" fmla="*/ 60 h 298"/>
                <a:gd name="T4" fmla="*/ 112 w 149"/>
                <a:gd name="T5" fmla="*/ 228 h 298"/>
                <a:gd name="T6" fmla="*/ 0 w 149"/>
                <a:gd name="T7" fmla="*/ 298 h 298"/>
                <a:gd name="T8" fmla="*/ 70 w 149"/>
                <a:gd name="T9" fmla="*/ 0 h 298"/>
                <a:gd name="T10" fmla="*/ 70 w 149"/>
                <a:gd name="T1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98">
                  <a:moveTo>
                    <a:pt x="70" y="0"/>
                  </a:moveTo>
                  <a:lnTo>
                    <a:pt x="149" y="60"/>
                  </a:lnTo>
                  <a:lnTo>
                    <a:pt x="112" y="228"/>
                  </a:lnTo>
                  <a:lnTo>
                    <a:pt x="0" y="298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8C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7" name="Freeform 1487">
              <a:extLst>
                <a:ext uri="{FF2B5EF4-FFF2-40B4-BE49-F238E27FC236}">
                  <a16:creationId xmlns:a16="http://schemas.microsoft.com/office/drawing/2014/main" id="{C9E04F17-B66A-42C3-92C3-0ED608789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" y="2581"/>
              <a:ext cx="173" cy="198"/>
            </a:xfrm>
            <a:custGeom>
              <a:avLst/>
              <a:gdLst>
                <a:gd name="T0" fmla="*/ 190 w 692"/>
                <a:gd name="T1" fmla="*/ 754 h 791"/>
                <a:gd name="T2" fmla="*/ 144 w 692"/>
                <a:gd name="T3" fmla="*/ 568 h 791"/>
                <a:gd name="T4" fmla="*/ 157 w 692"/>
                <a:gd name="T5" fmla="*/ 456 h 791"/>
                <a:gd name="T6" fmla="*/ 0 w 692"/>
                <a:gd name="T7" fmla="*/ 345 h 791"/>
                <a:gd name="T8" fmla="*/ 22 w 692"/>
                <a:gd name="T9" fmla="*/ 233 h 791"/>
                <a:gd name="T10" fmla="*/ 50 w 692"/>
                <a:gd name="T11" fmla="*/ 139 h 791"/>
                <a:gd name="T12" fmla="*/ 214 w 692"/>
                <a:gd name="T13" fmla="*/ 60 h 791"/>
                <a:gd name="T14" fmla="*/ 404 w 692"/>
                <a:gd name="T15" fmla="*/ 0 h 791"/>
                <a:gd name="T16" fmla="*/ 526 w 692"/>
                <a:gd name="T17" fmla="*/ 10 h 791"/>
                <a:gd name="T18" fmla="*/ 683 w 692"/>
                <a:gd name="T19" fmla="*/ 70 h 791"/>
                <a:gd name="T20" fmla="*/ 692 w 692"/>
                <a:gd name="T21" fmla="*/ 205 h 791"/>
                <a:gd name="T22" fmla="*/ 661 w 692"/>
                <a:gd name="T23" fmla="*/ 433 h 791"/>
                <a:gd name="T24" fmla="*/ 548 w 692"/>
                <a:gd name="T25" fmla="*/ 470 h 791"/>
                <a:gd name="T26" fmla="*/ 497 w 692"/>
                <a:gd name="T27" fmla="*/ 470 h 791"/>
                <a:gd name="T28" fmla="*/ 376 w 692"/>
                <a:gd name="T29" fmla="*/ 531 h 791"/>
                <a:gd name="T30" fmla="*/ 330 w 692"/>
                <a:gd name="T31" fmla="*/ 623 h 791"/>
                <a:gd name="T32" fmla="*/ 312 w 692"/>
                <a:gd name="T33" fmla="*/ 699 h 791"/>
                <a:gd name="T34" fmla="*/ 205 w 692"/>
                <a:gd name="T35" fmla="*/ 791 h 791"/>
                <a:gd name="T36" fmla="*/ 190 w 692"/>
                <a:gd name="T37" fmla="*/ 754 h 791"/>
                <a:gd name="T38" fmla="*/ 190 w 692"/>
                <a:gd name="T39" fmla="*/ 754 h 7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92" h="791">
                  <a:moveTo>
                    <a:pt x="190" y="754"/>
                  </a:moveTo>
                  <a:lnTo>
                    <a:pt x="144" y="568"/>
                  </a:lnTo>
                  <a:lnTo>
                    <a:pt x="157" y="456"/>
                  </a:lnTo>
                  <a:lnTo>
                    <a:pt x="0" y="345"/>
                  </a:lnTo>
                  <a:lnTo>
                    <a:pt x="22" y="233"/>
                  </a:lnTo>
                  <a:lnTo>
                    <a:pt x="50" y="139"/>
                  </a:lnTo>
                  <a:lnTo>
                    <a:pt x="214" y="60"/>
                  </a:lnTo>
                  <a:lnTo>
                    <a:pt x="404" y="0"/>
                  </a:lnTo>
                  <a:lnTo>
                    <a:pt x="526" y="10"/>
                  </a:lnTo>
                  <a:lnTo>
                    <a:pt x="683" y="70"/>
                  </a:lnTo>
                  <a:lnTo>
                    <a:pt x="692" y="205"/>
                  </a:lnTo>
                  <a:lnTo>
                    <a:pt x="661" y="433"/>
                  </a:lnTo>
                  <a:lnTo>
                    <a:pt x="548" y="470"/>
                  </a:lnTo>
                  <a:lnTo>
                    <a:pt x="497" y="470"/>
                  </a:lnTo>
                  <a:lnTo>
                    <a:pt x="376" y="531"/>
                  </a:lnTo>
                  <a:lnTo>
                    <a:pt x="330" y="623"/>
                  </a:lnTo>
                  <a:lnTo>
                    <a:pt x="312" y="699"/>
                  </a:lnTo>
                  <a:lnTo>
                    <a:pt x="205" y="791"/>
                  </a:lnTo>
                  <a:lnTo>
                    <a:pt x="190" y="754"/>
                  </a:lnTo>
                  <a:lnTo>
                    <a:pt x="190" y="754"/>
                  </a:lnTo>
                  <a:close/>
                </a:path>
              </a:pathLst>
            </a:custGeom>
            <a:solidFill>
              <a:srgbClr val="8C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8" name="Freeform 1488">
              <a:extLst>
                <a:ext uri="{FF2B5EF4-FFF2-40B4-BE49-F238E27FC236}">
                  <a16:creationId xmlns:a16="http://schemas.microsoft.com/office/drawing/2014/main" id="{7478255D-8B24-44E8-8606-D5CA5AD80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" y="2551"/>
              <a:ext cx="109" cy="63"/>
            </a:xfrm>
            <a:custGeom>
              <a:avLst/>
              <a:gdLst>
                <a:gd name="T0" fmla="*/ 0 w 432"/>
                <a:gd name="T1" fmla="*/ 33 h 251"/>
                <a:gd name="T2" fmla="*/ 74 w 432"/>
                <a:gd name="T3" fmla="*/ 112 h 251"/>
                <a:gd name="T4" fmla="*/ 121 w 432"/>
                <a:gd name="T5" fmla="*/ 153 h 251"/>
                <a:gd name="T6" fmla="*/ 353 w 432"/>
                <a:gd name="T7" fmla="*/ 251 h 251"/>
                <a:gd name="T8" fmla="*/ 432 w 432"/>
                <a:gd name="T9" fmla="*/ 219 h 251"/>
                <a:gd name="T10" fmla="*/ 400 w 432"/>
                <a:gd name="T11" fmla="*/ 195 h 251"/>
                <a:gd name="T12" fmla="*/ 414 w 432"/>
                <a:gd name="T13" fmla="*/ 93 h 251"/>
                <a:gd name="T14" fmla="*/ 349 w 432"/>
                <a:gd name="T15" fmla="*/ 56 h 251"/>
                <a:gd name="T16" fmla="*/ 279 w 432"/>
                <a:gd name="T17" fmla="*/ 125 h 251"/>
                <a:gd name="T18" fmla="*/ 205 w 432"/>
                <a:gd name="T19" fmla="*/ 88 h 251"/>
                <a:gd name="T20" fmla="*/ 223 w 432"/>
                <a:gd name="T21" fmla="*/ 0 h 251"/>
                <a:gd name="T22" fmla="*/ 0 w 432"/>
                <a:gd name="T23" fmla="*/ 33 h 251"/>
                <a:gd name="T24" fmla="*/ 0 w 432"/>
                <a:gd name="T25" fmla="*/ 33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251">
                  <a:moveTo>
                    <a:pt x="0" y="33"/>
                  </a:moveTo>
                  <a:lnTo>
                    <a:pt x="74" y="112"/>
                  </a:lnTo>
                  <a:lnTo>
                    <a:pt x="121" y="153"/>
                  </a:lnTo>
                  <a:lnTo>
                    <a:pt x="353" y="251"/>
                  </a:lnTo>
                  <a:lnTo>
                    <a:pt x="432" y="219"/>
                  </a:lnTo>
                  <a:lnTo>
                    <a:pt x="400" y="195"/>
                  </a:lnTo>
                  <a:lnTo>
                    <a:pt x="414" y="93"/>
                  </a:lnTo>
                  <a:lnTo>
                    <a:pt x="349" y="56"/>
                  </a:lnTo>
                  <a:lnTo>
                    <a:pt x="279" y="125"/>
                  </a:lnTo>
                  <a:lnTo>
                    <a:pt x="205" y="88"/>
                  </a:lnTo>
                  <a:lnTo>
                    <a:pt x="223" y="0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8C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09" name="Freeform 1489">
              <a:extLst>
                <a:ext uri="{FF2B5EF4-FFF2-40B4-BE49-F238E27FC236}">
                  <a16:creationId xmlns:a16="http://schemas.microsoft.com/office/drawing/2014/main" id="{59D07CD4-7922-46C3-89CA-1701DF4C4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" y="2385"/>
              <a:ext cx="58" cy="18"/>
            </a:xfrm>
            <a:custGeom>
              <a:avLst/>
              <a:gdLst>
                <a:gd name="T0" fmla="*/ 0 w 228"/>
                <a:gd name="T1" fmla="*/ 13 h 74"/>
                <a:gd name="T2" fmla="*/ 162 w 228"/>
                <a:gd name="T3" fmla="*/ 0 h 74"/>
                <a:gd name="T4" fmla="*/ 228 w 228"/>
                <a:gd name="T5" fmla="*/ 13 h 74"/>
                <a:gd name="T6" fmla="*/ 195 w 228"/>
                <a:gd name="T7" fmla="*/ 74 h 74"/>
                <a:gd name="T8" fmla="*/ 97 w 228"/>
                <a:gd name="T9" fmla="*/ 46 h 74"/>
                <a:gd name="T10" fmla="*/ 33 w 228"/>
                <a:gd name="T11" fmla="*/ 50 h 74"/>
                <a:gd name="T12" fmla="*/ 0 w 228"/>
                <a:gd name="T13" fmla="*/ 13 h 74"/>
                <a:gd name="T14" fmla="*/ 0 w 228"/>
                <a:gd name="T15" fmla="*/ 1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8" h="74">
                  <a:moveTo>
                    <a:pt x="0" y="13"/>
                  </a:moveTo>
                  <a:lnTo>
                    <a:pt x="162" y="0"/>
                  </a:lnTo>
                  <a:lnTo>
                    <a:pt x="228" y="13"/>
                  </a:lnTo>
                  <a:lnTo>
                    <a:pt x="195" y="74"/>
                  </a:lnTo>
                  <a:lnTo>
                    <a:pt x="97" y="46"/>
                  </a:lnTo>
                  <a:lnTo>
                    <a:pt x="33" y="5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8CBF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0" name="Freeform 1490">
              <a:extLst>
                <a:ext uri="{FF2B5EF4-FFF2-40B4-BE49-F238E27FC236}">
                  <a16:creationId xmlns:a16="http://schemas.microsoft.com/office/drawing/2014/main" id="{E0A3271B-E75C-437F-9FD7-24B820513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" y="2407"/>
              <a:ext cx="239" cy="184"/>
            </a:xfrm>
            <a:custGeom>
              <a:avLst/>
              <a:gdLst>
                <a:gd name="T0" fmla="*/ 321 w 954"/>
                <a:gd name="T1" fmla="*/ 13 h 735"/>
                <a:gd name="T2" fmla="*/ 182 w 954"/>
                <a:gd name="T3" fmla="*/ 69 h 735"/>
                <a:gd name="T4" fmla="*/ 144 w 954"/>
                <a:gd name="T5" fmla="*/ 153 h 735"/>
                <a:gd name="T6" fmla="*/ 0 w 954"/>
                <a:gd name="T7" fmla="*/ 307 h 735"/>
                <a:gd name="T8" fmla="*/ 9 w 954"/>
                <a:gd name="T9" fmla="*/ 400 h 735"/>
                <a:gd name="T10" fmla="*/ 0 w 954"/>
                <a:gd name="T11" fmla="*/ 503 h 735"/>
                <a:gd name="T12" fmla="*/ 46 w 954"/>
                <a:gd name="T13" fmla="*/ 628 h 735"/>
                <a:gd name="T14" fmla="*/ 112 w 954"/>
                <a:gd name="T15" fmla="*/ 735 h 735"/>
                <a:gd name="T16" fmla="*/ 131 w 954"/>
                <a:gd name="T17" fmla="*/ 614 h 735"/>
                <a:gd name="T18" fmla="*/ 214 w 954"/>
                <a:gd name="T19" fmla="*/ 702 h 735"/>
                <a:gd name="T20" fmla="*/ 354 w 954"/>
                <a:gd name="T21" fmla="*/ 600 h 735"/>
                <a:gd name="T22" fmla="*/ 493 w 954"/>
                <a:gd name="T23" fmla="*/ 521 h 735"/>
                <a:gd name="T24" fmla="*/ 577 w 954"/>
                <a:gd name="T25" fmla="*/ 503 h 735"/>
                <a:gd name="T26" fmla="*/ 624 w 954"/>
                <a:gd name="T27" fmla="*/ 623 h 735"/>
                <a:gd name="T28" fmla="*/ 670 w 954"/>
                <a:gd name="T29" fmla="*/ 503 h 735"/>
                <a:gd name="T30" fmla="*/ 731 w 954"/>
                <a:gd name="T31" fmla="*/ 474 h 735"/>
                <a:gd name="T32" fmla="*/ 814 w 954"/>
                <a:gd name="T33" fmla="*/ 382 h 735"/>
                <a:gd name="T34" fmla="*/ 954 w 954"/>
                <a:gd name="T35" fmla="*/ 251 h 735"/>
                <a:gd name="T36" fmla="*/ 922 w 954"/>
                <a:gd name="T37" fmla="*/ 181 h 735"/>
                <a:gd name="T38" fmla="*/ 727 w 954"/>
                <a:gd name="T39" fmla="*/ 307 h 735"/>
                <a:gd name="T40" fmla="*/ 791 w 954"/>
                <a:gd name="T41" fmla="*/ 186 h 735"/>
                <a:gd name="T42" fmla="*/ 926 w 954"/>
                <a:gd name="T43" fmla="*/ 78 h 735"/>
                <a:gd name="T44" fmla="*/ 810 w 954"/>
                <a:gd name="T45" fmla="*/ 0 h 735"/>
                <a:gd name="T46" fmla="*/ 703 w 954"/>
                <a:gd name="T47" fmla="*/ 37 h 735"/>
                <a:gd name="T48" fmla="*/ 601 w 954"/>
                <a:gd name="T49" fmla="*/ 144 h 735"/>
                <a:gd name="T50" fmla="*/ 605 w 954"/>
                <a:gd name="T51" fmla="*/ 265 h 735"/>
                <a:gd name="T52" fmla="*/ 559 w 954"/>
                <a:gd name="T53" fmla="*/ 279 h 735"/>
                <a:gd name="T54" fmla="*/ 522 w 954"/>
                <a:gd name="T55" fmla="*/ 205 h 735"/>
                <a:gd name="T56" fmla="*/ 419 w 954"/>
                <a:gd name="T57" fmla="*/ 205 h 735"/>
                <a:gd name="T58" fmla="*/ 405 w 954"/>
                <a:gd name="T59" fmla="*/ 153 h 735"/>
                <a:gd name="T60" fmla="*/ 428 w 954"/>
                <a:gd name="T61" fmla="*/ 56 h 735"/>
                <a:gd name="T62" fmla="*/ 405 w 954"/>
                <a:gd name="T63" fmla="*/ 28 h 735"/>
                <a:gd name="T64" fmla="*/ 321 w 954"/>
                <a:gd name="T65" fmla="*/ 13 h 735"/>
                <a:gd name="T66" fmla="*/ 321 w 954"/>
                <a:gd name="T67" fmla="*/ 13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4" h="735">
                  <a:moveTo>
                    <a:pt x="321" y="13"/>
                  </a:moveTo>
                  <a:lnTo>
                    <a:pt x="182" y="69"/>
                  </a:lnTo>
                  <a:lnTo>
                    <a:pt x="144" y="153"/>
                  </a:lnTo>
                  <a:lnTo>
                    <a:pt x="0" y="307"/>
                  </a:lnTo>
                  <a:lnTo>
                    <a:pt x="9" y="400"/>
                  </a:lnTo>
                  <a:lnTo>
                    <a:pt x="0" y="503"/>
                  </a:lnTo>
                  <a:lnTo>
                    <a:pt x="46" y="628"/>
                  </a:lnTo>
                  <a:lnTo>
                    <a:pt x="112" y="735"/>
                  </a:lnTo>
                  <a:lnTo>
                    <a:pt x="131" y="614"/>
                  </a:lnTo>
                  <a:lnTo>
                    <a:pt x="214" y="702"/>
                  </a:lnTo>
                  <a:lnTo>
                    <a:pt x="354" y="600"/>
                  </a:lnTo>
                  <a:lnTo>
                    <a:pt x="493" y="521"/>
                  </a:lnTo>
                  <a:lnTo>
                    <a:pt x="577" y="503"/>
                  </a:lnTo>
                  <a:lnTo>
                    <a:pt x="624" y="623"/>
                  </a:lnTo>
                  <a:lnTo>
                    <a:pt x="670" y="503"/>
                  </a:lnTo>
                  <a:lnTo>
                    <a:pt x="731" y="474"/>
                  </a:lnTo>
                  <a:lnTo>
                    <a:pt x="814" y="382"/>
                  </a:lnTo>
                  <a:lnTo>
                    <a:pt x="954" y="251"/>
                  </a:lnTo>
                  <a:lnTo>
                    <a:pt x="922" y="181"/>
                  </a:lnTo>
                  <a:lnTo>
                    <a:pt x="727" y="307"/>
                  </a:lnTo>
                  <a:lnTo>
                    <a:pt x="791" y="186"/>
                  </a:lnTo>
                  <a:lnTo>
                    <a:pt x="926" y="78"/>
                  </a:lnTo>
                  <a:lnTo>
                    <a:pt x="810" y="0"/>
                  </a:lnTo>
                  <a:lnTo>
                    <a:pt x="703" y="37"/>
                  </a:lnTo>
                  <a:lnTo>
                    <a:pt x="601" y="144"/>
                  </a:lnTo>
                  <a:lnTo>
                    <a:pt x="605" y="265"/>
                  </a:lnTo>
                  <a:lnTo>
                    <a:pt x="559" y="279"/>
                  </a:lnTo>
                  <a:lnTo>
                    <a:pt x="522" y="205"/>
                  </a:lnTo>
                  <a:lnTo>
                    <a:pt x="419" y="205"/>
                  </a:lnTo>
                  <a:lnTo>
                    <a:pt x="405" y="153"/>
                  </a:lnTo>
                  <a:lnTo>
                    <a:pt x="428" y="56"/>
                  </a:lnTo>
                  <a:lnTo>
                    <a:pt x="405" y="28"/>
                  </a:lnTo>
                  <a:lnTo>
                    <a:pt x="321" y="13"/>
                  </a:lnTo>
                  <a:lnTo>
                    <a:pt x="321" y="13"/>
                  </a:lnTo>
                  <a:close/>
                </a:path>
              </a:pathLst>
            </a:custGeom>
            <a:solidFill>
              <a:srgbClr val="6699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1" name="Freeform 1491">
              <a:extLst>
                <a:ext uri="{FF2B5EF4-FFF2-40B4-BE49-F238E27FC236}">
                  <a16:creationId xmlns:a16="http://schemas.microsoft.com/office/drawing/2014/main" id="{E0252468-6818-4BA2-BF20-F6CD975DE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" y="2361"/>
              <a:ext cx="499" cy="459"/>
            </a:xfrm>
            <a:custGeom>
              <a:avLst/>
              <a:gdLst>
                <a:gd name="T0" fmla="*/ 884 w 1997"/>
                <a:gd name="T1" fmla="*/ 0 h 1837"/>
                <a:gd name="T2" fmla="*/ 579 w 1997"/>
                <a:gd name="T3" fmla="*/ 63 h 1837"/>
                <a:gd name="T4" fmla="*/ 386 w 1997"/>
                <a:gd name="T5" fmla="*/ 171 h 1837"/>
                <a:gd name="T6" fmla="*/ 189 w 1997"/>
                <a:gd name="T7" fmla="*/ 364 h 1837"/>
                <a:gd name="T8" fmla="*/ 76 w 1997"/>
                <a:gd name="T9" fmla="*/ 556 h 1837"/>
                <a:gd name="T10" fmla="*/ 4 w 1997"/>
                <a:gd name="T11" fmla="*/ 791 h 1837"/>
                <a:gd name="T12" fmla="*/ 14 w 1997"/>
                <a:gd name="T13" fmla="*/ 1074 h 1837"/>
                <a:gd name="T14" fmla="*/ 109 w 1997"/>
                <a:gd name="T15" fmla="*/ 1347 h 1837"/>
                <a:gd name="T16" fmla="*/ 272 w 1997"/>
                <a:gd name="T17" fmla="*/ 1552 h 1837"/>
                <a:gd name="T18" fmla="*/ 498 w 1997"/>
                <a:gd name="T19" fmla="*/ 1715 h 1837"/>
                <a:gd name="T20" fmla="*/ 776 w 1997"/>
                <a:gd name="T21" fmla="*/ 1805 h 1837"/>
                <a:gd name="T22" fmla="*/ 1086 w 1997"/>
                <a:gd name="T23" fmla="*/ 1837 h 1837"/>
                <a:gd name="T24" fmla="*/ 1418 w 1997"/>
                <a:gd name="T25" fmla="*/ 1776 h 1837"/>
                <a:gd name="T26" fmla="*/ 1678 w 1997"/>
                <a:gd name="T27" fmla="*/ 1643 h 1837"/>
                <a:gd name="T28" fmla="*/ 1872 w 1997"/>
                <a:gd name="T29" fmla="*/ 1459 h 1837"/>
                <a:gd name="T30" fmla="*/ 1992 w 1997"/>
                <a:gd name="T31" fmla="*/ 1212 h 1837"/>
                <a:gd name="T32" fmla="*/ 1971 w 1997"/>
                <a:gd name="T33" fmla="*/ 1095 h 1837"/>
                <a:gd name="T34" fmla="*/ 1935 w 1997"/>
                <a:gd name="T35" fmla="*/ 1248 h 1837"/>
                <a:gd name="T36" fmla="*/ 1872 w 1997"/>
                <a:gd name="T37" fmla="*/ 1275 h 1837"/>
                <a:gd name="T38" fmla="*/ 1840 w 1997"/>
                <a:gd name="T39" fmla="*/ 1342 h 1837"/>
                <a:gd name="T40" fmla="*/ 1764 w 1997"/>
                <a:gd name="T41" fmla="*/ 1477 h 1837"/>
                <a:gd name="T42" fmla="*/ 1615 w 1997"/>
                <a:gd name="T43" fmla="*/ 1603 h 1837"/>
                <a:gd name="T44" fmla="*/ 1446 w 1997"/>
                <a:gd name="T45" fmla="*/ 1702 h 1837"/>
                <a:gd name="T46" fmla="*/ 1136 w 1997"/>
                <a:gd name="T47" fmla="*/ 1759 h 1837"/>
                <a:gd name="T48" fmla="*/ 843 w 1997"/>
                <a:gd name="T49" fmla="*/ 1751 h 1837"/>
                <a:gd name="T50" fmla="*/ 561 w 1997"/>
                <a:gd name="T51" fmla="*/ 1661 h 1837"/>
                <a:gd name="T52" fmla="*/ 364 w 1997"/>
                <a:gd name="T53" fmla="*/ 1522 h 1837"/>
                <a:gd name="T54" fmla="*/ 157 w 1997"/>
                <a:gd name="T55" fmla="*/ 1302 h 1837"/>
                <a:gd name="T56" fmla="*/ 76 w 1997"/>
                <a:gd name="T57" fmla="*/ 1095 h 1837"/>
                <a:gd name="T58" fmla="*/ 54 w 1997"/>
                <a:gd name="T59" fmla="*/ 916 h 1837"/>
                <a:gd name="T60" fmla="*/ 90 w 1997"/>
                <a:gd name="T61" fmla="*/ 700 h 1837"/>
                <a:gd name="T62" fmla="*/ 215 w 1997"/>
                <a:gd name="T63" fmla="*/ 431 h 1837"/>
                <a:gd name="T64" fmla="*/ 377 w 1997"/>
                <a:gd name="T65" fmla="*/ 247 h 1837"/>
                <a:gd name="T66" fmla="*/ 619 w 1997"/>
                <a:gd name="T67" fmla="*/ 104 h 1837"/>
                <a:gd name="T68" fmla="*/ 902 w 1997"/>
                <a:gd name="T69" fmla="*/ 36 h 1837"/>
                <a:gd name="T70" fmla="*/ 1037 w 1997"/>
                <a:gd name="T71" fmla="*/ 13 h 1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97" h="1837">
                  <a:moveTo>
                    <a:pt x="1037" y="13"/>
                  </a:moveTo>
                  <a:lnTo>
                    <a:pt x="884" y="0"/>
                  </a:lnTo>
                  <a:lnTo>
                    <a:pt x="723" y="23"/>
                  </a:lnTo>
                  <a:lnTo>
                    <a:pt x="579" y="63"/>
                  </a:lnTo>
                  <a:lnTo>
                    <a:pt x="480" y="108"/>
                  </a:lnTo>
                  <a:lnTo>
                    <a:pt x="386" y="171"/>
                  </a:lnTo>
                  <a:lnTo>
                    <a:pt x="292" y="247"/>
                  </a:lnTo>
                  <a:lnTo>
                    <a:pt x="189" y="364"/>
                  </a:lnTo>
                  <a:lnTo>
                    <a:pt x="130" y="444"/>
                  </a:lnTo>
                  <a:lnTo>
                    <a:pt x="76" y="556"/>
                  </a:lnTo>
                  <a:lnTo>
                    <a:pt x="31" y="656"/>
                  </a:lnTo>
                  <a:lnTo>
                    <a:pt x="4" y="791"/>
                  </a:lnTo>
                  <a:lnTo>
                    <a:pt x="0" y="920"/>
                  </a:lnTo>
                  <a:lnTo>
                    <a:pt x="14" y="1074"/>
                  </a:lnTo>
                  <a:lnTo>
                    <a:pt x="58" y="1212"/>
                  </a:lnTo>
                  <a:lnTo>
                    <a:pt x="109" y="1347"/>
                  </a:lnTo>
                  <a:lnTo>
                    <a:pt x="179" y="1450"/>
                  </a:lnTo>
                  <a:lnTo>
                    <a:pt x="272" y="1552"/>
                  </a:lnTo>
                  <a:lnTo>
                    <a:pt x="370" y="1636"/>
                  </a:lnTo>
                  <a:lnTo>
                    <a:pt x="498" y="1715"/>
                  </a:lnTo>
                  <a:lnTo>
                    <a:pt x="628" y="1765"/>
                  </a:lnTo>
                  <a:lnTo>
                    <a:pt x="776" y="1805"/>
                  </a:lnTo>
                  <a:lnTo>
                    <a:pt x="938" y="1831"/>
                  </a:lnTo>
                  <a:lnTo>
                    <a:pt x="1086" y="1837"/>
                  </a:lnTo>
                  <a:lnTo>
                    <a:pt x="1239" y="1818"/>
                  </a:lnTo>
                  <a:lnTo>
                    <a:pt x="1418" y="1776"/>
                  </a:lnTo>
                  <a:lnTo>
                    <a:pt x="1535" y="1733"/>
                  </a:lnTo>
                  <a:lnTo>
                    <a:pt x="1678" y="1643"/>
                  </a:lnTo>
                  <a:lnTo>
                    <a:pt x="1804" y="1540"/>
                  </a:lnTo>
                  <a:lnTo>
                    <a:pt x="1872" y="1459"/>
                  </a:lnTo>
                  <a:lnTo>
                    <a:pt x="1957" y="1320"/>
                  </a:lnTo>
                  <a:lnTo>
                    <a:pt x="1992" y="1212"/>
                  </a:lnTo>
                  <a:lnTo>
                    <a:pt x="1997" y="1140"/>
                  </a:lnTo>
                  <a:lnTo>
                    <a:pt x="1971" y="1095"/>
                  </a:lnTo>
                  <a:lnTo>
                    <a:pt x="1957" y="1172"/>
                  </a:lnTo>
                  <a:lnTo>
                    <a:pt x="1935" y="1248"/>
                  </a:lnTo>
                  <a:lnTo>
                    <a:pt x="1880" y="1338"/>
                  </a:lnTo>
                  <a:lnTo>
                    <a:pt x="1872" y="1275"/>
                  </a:lnTo>
                  <a:lnTo>
                    <a:pt x="1836" y="1284"/>
                  </a:lnTo>
                  <a:lnTo>
                    <a:pt x="1840" y="1342"/>
                  </a:lnTo>
                  <a:lnTo>
                    <a:pt x="1845" y="1401"/>
                  </a:lnTo>
                  <a:lnTo>
                    <a:pt x="1764" y="1477"/>
                  </a:lnTo>
                  <a:lnTo>
                    <a:pt x="1710" y="1540"/>
                  </a:lnTo>
                  <a:lnTo>
                    <a:pt x="1615" y="1603"/>
                  </a:lnTo>
                  <a:lnTo>
                    <a:pt x="1517" y="1657"/>
                  </a:lnTo>
                  <a:lnTo>
                    <a:pt x="1446" y="1702"/>
                  </a:lnTo>
                  <a:lnTo>
                    <a:pt x="1297" y="1738"/>
                  </a:lnTo>
                  <a:lnTo>
                    <a:pt x="1136" y="1759"/>
                  </a:lnTo>
                  <a:lnTo>
                    <a:pt x="987" y="1765"/>
                  </a:lnTo>
                  <a:lnTo>
                    <a:pt x="843" y="1751"/>
                  </a:lnTo>
                  <a:lnTo>
                    <a:pt x="727" y="1715"/>
                  </a:lnTo>
                  <a:lnTo>
                    <a:pt x="561" y="1661"/>
                  </a:lnTo>
                  <a:lnTo>
                    <a:pt x="453" y="1598"/>
                  </a:lnTo>
                  <a:lnTo>
                    <a:pt x="364" y="1522"/>
                  </a:lnTo>
                  <a:lnTo>
                    <a:pt x="238" y="1423"/>
                  </a:lnTo>
                  <a:lnTo>
                    <a:pt x="157" y="1302"/>
                  </a:lnTo>
                  <a:lnTo>
                    <a:pt x="112" y="1203"/>
                  </a:lnTo>
                  <a:lnTo>
                    <a:pt x="76" y="1095"/>
                  </a:lnTo>
                  <a:lnTo>
                    <a:pt x="58" y="1002"/>
                  </a:lnTo>
                  <a:lnTo>
                    <a:pt x="54" y="916"/>
                  </a:lnTo>
                  <a:lnTo>
                    <a:pt x="67" y="808"/>
                  </a:lnTo>
                  <a:lnTo>
                    <a:pt x="90" y="700"/>
                  </a:lnTo>
                  <a:lnTo>
                    <a:pt x="139" y="575"/>
                  </a:lnTo>
                  <a:lnTo>
                    <a:pt x="215" y="431"/>
                  </a:lnTo>
                  <a:lnTo>
                    <a:pt x="296" y="337"/>
                  </a:lnTo>
                  <a:lnTo>
                    <a:pt x="377" y="247"/>
                  </a:lnTo>
                  <a:lnTo>
                    <a:pt x="489" y="161"/>
                  </a:lnTo>
                  <a:lnTo>
                    <a:pt x="619" y="104"/>
                  </a:lnTo>
                  <a:lnTo>
                    <a:pt x="736" y="63"/>
                  </a:lnTo>
                  <a:lnTo>
                    <a:pt x="902" y="36"/>
                  </a:lnTo>
                  <a:lnTo>
                    <a:pt x="1037" y="13"/>
                  </a:lnTo>
                  <a:lnTo>
                    <a:pt x="1037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2" name="Freeform 1492">
              <a:extLst>
                <a:ext uri="{FF2B5EF4-FFF2-40B4-BE49-F238E27FC236}">
                  <a16:creationId xmlns:a16="http://schemas.microsoft.com/office/drawing/2014/main" id="{058D813D-8891-4F25-86B3-D5F0EB337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8" y="2367"/>
              <a:ext cx="218" cy="274"/>
            </a:xfrm>
            <a:custGeom>
              <a:avLst/>
              <a:gdLst>
                <a:gd name="T0" fmla="*/ 0 w 871"/>
                <a:gd name="T1" fmla="*/ 0 h 1096"/>
                <a:gd name="T2" fmla="*/ 175 w 871"/>
                <a:gd name="T3" fmla="*/ 45 h 1096"/>
                <a:gd name="T4" fmla="*/ 305 w 871"/>
                <a:gd name="T5" fmla="*/ 90 h 1096"/>
                <a:gd name="T6" fmla="*/ 431 w 871"/>
                <a:gd name="T7" fmla="*/ 148 h 1096"/>
                <a:gd name="T8" fmla="*/ 545 w 871"/>
                <a:gd name="T9" fmla="*/ 222 h 1096"/>
                <a:gd name="T10" fmla="*/ 628 w 871"/>
                <a:gd name="T11" fmla="*/ 301 h 1096"/>
                <a:gd name="T12" fmla="*/ 698 w 871"/>
                <a:gd name="T13" fmla="*/ 371 h 1096"/>
                <a:gd name="T14" fmla="*/ 777 w 871"/>
                <a:gd name="T15" fmla="*/ 499 h 1096"/>
                <a:gd name="T16" fmla="*/ 822 w 871"/>
                <a:gd name="T17" fmla="*/ 601 h 1096"/>
                <a:gd name="T18" fmla="*/ 853 w 871"/>
                <a:gd name="T19" fmla="*/ 709 h 1096"/>
                <a:gd name="T20" fmla="*/ 871 w 871"/>
                <a:gd name="T21" fmla="*/ 827 h 1096"/>
                <a:gd name="T22" fmla="*/ 862 w 871"/>
                <a:gd name="T23" fmla="*/ 956 h 1096"/>
                <a:gd name="T24" fmla="*/ 830 w 871"/>
                <a:gd name="T25" fmla="*/ 1096 h 1096"/>
                <a:gd name="T26" fmla="*/ 813 w 871"/>
                <a:gd name="T27" fmla="*/ 1015 h 1096"/>
                <a:gd name="T28" fmla="*/ 786 w 871"/>
                <a:gd name="T29" fmla="*/ 920 h 1096"/>
                <a:gd name="T30" fmla="*/ 790 w 871"/>
                <a:gd name="T31" fmla="*/ 827 h 1096"/>
                <a:gd name="T32" fmla="*/ 781 w 871"/>
                <a:gd name="T33" fmla="*/ 683 h 1096"/>
                <a:gd name="T34" fmla="*/ 750 w 871"/>
                <a:gd name="T35" fmla="*/ 584 h 1096"/>
                <a:gd name="T36" fmla="*/ 705 w 871"/>
                <a:gd name="T37" fmla="*/ 489 h 1096"/>
                <a:gd name="T38" fmla="*/ 651 w 871"/>
                <a:gd name="T39" fmla="*/ 404 h 1096"/>
                <a:gd name="T40" fmla="*/ 579 w 871"/>
                <a:gd name="T41" fmla="*/ 337 h 1096"/>
                <a:gd name="T42" fmla="*/ 444 w 871"/>
                <a:gd name="T43" fmla="*/ 220 h 1096"/>
                <a:gd name="T44" fmla="*/ 324 w 871"/>
                <a:gd name="T45" fmla="*/ 148 h 1096"/>
                <a:gd name="T46" fmla="*/ 198 w 871"/>
                <a:gd name="T47" fmla="*/ 100 h 1096"/>
                <a:gd name="T48" fmla="*/ 58 w 871"/>
                <a:gd name="T49" fmla="*/ 45 h 1096"/>
                <a:gd name="T50" fmla="*/ 0 w 871"/>
                <a:gd name="T51" fmla="*/ 0 h 1096"/>
                <a:gd name="T52" fmla="*/ 0 w 871"/>
                <a:gd name="T53" fmla="*/ 0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1" h="1096">
                  <a:moveTo>
                    <a:pt x="0" y="0"/>
                  </a:moveTo>
                  <a:lnTo>
                    <a:pt x="175" y="45"/>
                  </a:lnTo>
                  <a:lnTo>
                    <a:pt x="305" y="90"/>
                  </a:lnTo>
                  <a:lnTo>
                    <a:pt x="431" y="148"/>
                  </a:lnTo>
                  <a:lnTo>
                    <a:pt x="545" y="222"/>
                  </a:lnTo>
                  <a:lnTo>
                    <a:pt x="628" y="301"/>
                  </a:lnTo>
                  <a:lnTo>
                    <a:pt x="698" y="371"/>
                  </a:lnTo>
                  <a:lnTo>
                    <a:pt x="777" y="499"/>
                  </a:lnTo>
                  <a:lnTo>
                    <a:pt x="822" y="601"/>
                  </a:lnTo>
                  <a:lnTo>
                    <a:pt x="853" y="709"/>
                  </a:lnTo>
                  <a:lnTo>
                    <a:pt x="871" y="827"/>
                  </a:lnTo>
                  <a:lnTo>
                    <a:pt x="862" y="956"/>
                  </a:lnTo>
                  <a:lnTo>
                    <a:pt x="830" y="1096"/>
                  </a:lnTo>
                  <a:lnTo>
                    <a:pt x="813" y="1015"/>
                  </a:lnTo>
                  <a:lnTo>
                    <a:pt x="786" y="920"/>
                  </a:lnTo>
                  <a:lnTo>
                    <a:pt x="790" y="827"/>
                  </a:lnTo>
                  <a:lnTo>
                    <a:pt x="781" y="683"/>
                  </a:lnTo>
                  <a:lnTo>
                    <a:pt x="750" y="584"/>
                  </a:lnTo>
                  <a:lnTo>
                    <a:pt x="705" y="489"/>
                  </a:lnTo>
                  <a:lnTo>
                    <a:pt x="651" y="404"/>
                  </a:lnTo>
                  <a:lnTo>
                    <a:pt x="579" y="337"/>
                  </a:lnTo>
                  <a:lnTo>
                    <a:pt x="444" y="220"/>
                  </a:lnTo>
                  <a:lnTo>
                    <a:pt x="324" y="148"/>
                  </a:lnTo>
                  <a:lnTo>
                    <a:pt x="198" y="100"/>
                  </a:lnTo>
                  <a:lnTo>
                    <a:pt x="58" y="4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3" name="Freeform 1493">
              <a:extLst>
                <a:ext uri="{FF2B5EF4-FFF2-40B4-BE49-F238E27FC236}">
                  <a16:creationId xmlns:a16="http://schemas.microsoft.com/office/drawing/2014/main" id="{2259B9A6-82C8-4070-81C4-2D057A4A4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" y="2438"/>
              <a:ext cx="123" cy="75"/>
            </a:xfrm>
            <a:custGeom>
              <a:avLst/>
              <a:gdLst>
                <a:gd name="T0" fmla="*/ 27 w 494"/>
                <a:gd name="T1" fmla="*/ 251 h 301"/>
                <a:gd name="T2" fmla="*/ 134 w 494"/>
                <a:gd name="T3" fmla="*/ 162 h 301"/>
                <a:gd name="T4" fmla="*/ 202 w 494"/>
                <a:gd name="T5" fmla="*/ 126 h 301"/>
                <a:gd name="T6" fmla="*/ 305 w 494"/>
                <a:gd name="T7" fmla="*/ 72 h 301"/>
                <a:gd name="T8" fmla="*/ 382 w 494"/>
                <a:gd name="T9" fmla="*/ 36 h 301"/>
                <a:gd name="T10" fmla="*/ 435 w 494"/>
                <a:gd name="T11" fmla="*/ 9 h 301"/>
                <a:gd name="T12" fmla="*/ 494 w 494"/>
                <a:gd name="T13" fmla="*/ 0 h 301"/>
                <a:gd name="T14" fmla="*/ 494 w 494"/>
                <a:gd name="T15" fmla="*/ 22 h 301"/>
                <a:gd name="T16" fmla="*/ 395 w 494"/>
                <a:gd name="T17" fmla="*/ 67 h 301"/>
                <a:gd name="T18" fmla="*/ 269 w 494"/>
                <a:gd name="T19" fmla="*/ 130 h 301"/>
                <a:gd name="T20" fmla="*/ 148 w 494"/>
                <a:gd name="T21" fmla="*/ 211 h 301"/>
                <a:gd name="T22" fmla="*/ 0 w 494"/>
                <a:gd name="T23" fmla="*/ 301 h 301"/>
                <a:gd name="T24" fmla="*/ 27 w 494"/>
                <a:gd name="T25" fmla="*/ 251 h 301"/>
                <a:gd name="T26" fmla="*/ 27 w 494"/>
                <a:gd name="T27" fmla="*/ 25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94" h="301">
                  <a:moveTo>
                    <a:pt x="27" y="251"/>
                  </a:moveTo>
                  <a:lnTo>
                    <a:pt x="134" y="162"/>
                  </a:lnTo>
                  <a:lnTo>
                    <a:pt x="202" y="126"/>
                  </a:lnTo>
                  <a:lnTo>
                    <a:pt x="305" y="72"/>
                  </a:lnTo>
                  <a:lnTo>
                    <a:pt x="382" y="36"/>
                  </a:lnTo>
                  <a:lnTo>
                    <a:pt x="435" y="9"/>
                  </a:lnTo>
                  <a:lnTo>
                    <a:pt x="494" y="0"/>
                  </a:lnTo>
                  <a:lnTo>
                    <a:pt x="494" y="22"/>
                  </a:lnTo>
                  <a:lnTo>
                    <a:pt x="395" y="67"/>
                  </a:lnTo>
                  <a:lnTo>
                    <a:pt x="269" y="130"/>
                  </a:lnTo>
                  <a:lnTo>
                    <a:pt x="148" y="211"/>
                  </a:lnTo>
                  <a:lnTo>
                    <a:pt x="0" y="301"/>
                  </a:lnTo>
                  <a:lnTo>
                    <a:pt x="27" y="251"/>
                  </a:lnTo>
                  <a:lnTo>
                    <a:pt x="27" y="25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4" name="Freeform 1494">
              <a:extLst>
                <a:ext uri="{FF2B5EF4-FFF2-40B4-BE49-F238E27FC236}">
                  <a16:creationId xmlns:a16="http://schemas.microsoft.com/office/drawing/2014/main" id="{47882D9E-B925-450E-BD58-DDDDFDEC0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6" y="2510"/>
              <a:ext cx="42" cy="79"/>
            </a:xfrm>
            <a:custGeom>
              <a:avLst/>
              <a:gdLst>
                <a:gd name="T0" fmla="*/ 9 w 167"/>
                <a:gd name="T1" fmla="*/ 314 h 314"/>
                <a:gd name="T2" fmla="*/ 45 w 167"/>
                <a:gd name="T3" fmla="*/ 265 h 314"/>
                <a:gd name="T4" fmla="*/ 90 w 167"/>
                <a:gd name="T5" fmla="*/ 251 h 314"/>
                <a:gd name="T6" fmla="*/ 126 w 167"/>
                <a:gd name="T7" fmla="*/ 243 h 314"/>
                <a:gd name="T8" fmla="*/ 135 w 167"/>
                <a:gd name="T9" fmla="*/ 215 h 314"/>
                <a:gd name="T10" fmla="*/ 144 w 167"/>
                <a:gd name="T11" fmla="*/ 139 h 314"/>
                <a:gd name="T12" fmla="*/ 167 w 167"/>
                <a:gd name="T13" fmla="*/ 77 h 314"/>
                <a:gd name="T14" fmla="*/ 162 w 167"/>
                <a:gd name="T15" fmla="*/ 45 h 314"/>
                <a:gd name="T16" fmla="*/ 63 w 167"/>
                <a:gd name="T17" fmla="*/ 0 h 314"/>
                <a:gd name="T18" fmla="*/ 45 w 167"/>
                <a:gd name="T19" fmla="*/ 50 h 314"/>
                <a:gd name="T20" fmla="*/ 99 w 167"/>
                <a:gd name="T21" fmla="*/ 67 h 314"/>
                <a:gd name="T22" fmla="*/ 99 w 167"/>
                <a:gd name="T23" fmla="*/ 113 h 314"/>
                <a:gd name="T24" fmla="*/ 86 w 167"/>
                <a:gd name="T25" fmla="*/ 162 h 314"/>
                <a:gd name="T26" fmla="*/ 76 w 167"/>
                <a:gd name="T27" fmla="*/ 211 h 314"/>
                <a:gd name="T28" fmla="*/ 49 w 167"/>
                <a:gd name="T29" fmla="*/ 234 h 314"/>
                <a:gd name="T30" fmla="*/ 0 w 167"/>
                <a:gd name="T31" fmla="*/ 247 h 314"/>
                <a:gd name="T32" fmla="*/ 9 w 167"/>
                <a:gd name="T33" fmla="*/ 314 h 314"/>
                <a:gd name="T34" fmla="*/ 9 w 167"/>
                <a:gd name="T35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7" h="314">
                  <a:moveTo>
                    <a:pt x="9" y="314"/>
                  </a:moveTo>
                  <a:lnTo>
                    <a:pt x="45" y="265"/>
                  </a:lnTo>
                  <a:lnTo>
                    <a:pt x="90" y="251"/>
                  </a:lnTo>
                  <a:lnTo>
                    <a:pt x="126" y="243"/>
                  </a:lnTo>
                  <a:lnTo>
                    <a:pt x="135" y="215"/>
                  </a:lnTo>
                  <a:lnTo>
                    <a:pt x="144" y="139"/>
                  </a:lnTo>
                  <a:lnTo>
                    <a:pt x="167" y="77"/>
                  </a:lnTo>
                  <a:lnTo>
                    <a:pt x="162" y="45"/>
                  </a:lnTo>
                  <a:lnTo>
                    <a:pt x="63" y="0"/>
                  </a:lnTo>
                  <a:lnTo>
                    <a:pt x="45" y="50"/>
                  </a:lnTo>
                  <a:lnTo>
                    <a:pt x="99" y="67"/>
                  </a:lnTo>
                  <a:lnTo>
                    <a:pt x="99" y="113"/>
                  </a:lnTo>
                  <a:lnTo>
                    <a:pt x="86" y="162"/>
                  </a:lnTo>
                  <a:lnTo>
                    <a:pt x="76" y="211"/>
                  </a:lnTo>
                  <a:lnTo>
                    <a:pt x="49" y="234"/>
                  </a:lnTo>
                  <a:lnTo>
                    <a:pt x="0" y="247"/>
                  </a:lnTo>
                  <a:lnTo>
                    <a:pt x="9" y="314"/>
                  </a:lnTo>
                  <a:lnTo>
                    <a:pt x="9" y="3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5" name="Freeform 1495">
              <a:extLst>
                <a:ext uri="{FF2B5EF4-FFF2-40B4-BE49-F238E27FC236}">
                  <a16:creationId xmlns:a16="http://schemas.microsoft.com/office/drawing/2014/main" id="{016FFDFE-4DD8-42D9-BFCE-41F155F3A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9" y="2529"/>
              <a:ext cx="160" cy="108"/>
            </a:xfrm>
            <a:custGeom>
              <a:avLst/>
              <a:gdLst>
                <a:gd name="T0" fmla="*/ 0 w 642"/>
                <a:gd name="T1" fmla="*/ 390 h 430"/>
                <a:gd name="T2" fmla="*/ 86 w 642"/>
                <a:gd name="T3" fmla="*/ 305 h 430"/>
                <a:gd name="T4" fmla="*/ 193 w 642"/>
                <a:gd name="T5" fmla="*/ 210 h 430"/>
                <a:gd name="T6" fmla="*/ 305 w 642"/>
                <a:gd name="T7" fmla="*/ 134 h 430"/>
                <a:gd name="T8" fmla="*/ 409 w 642"/>
                <a:gd name="T9" fmla="*/ 81 h 430"/>
                <a:gd name="T10" fmla="*/ 521 w 642"/>
                <a:gd name="T11" fmla="*/ 31 h 430"/>
                <a:gd name="T12" fmla="*/ 642 w 642"/>
                <a:gd name="T13" fmla="*/ 0 h 430"/>
                <a:gd name="T14" fmla="*/ 561 w 642"/>
                <a:gd name="T15" fmla="*/ 45 h 430"/>
                <a:gd name="T16" fmla="*/ 431 w 642"/>
                <a:gd name="T17" fmla="*/ 117 h 430"/>
                <a:gd name="T18" fmla="*/ 324 w 642"/>
                <a:gd name="T19" fmla="*/ 180 h 430"/>
                <a:gd name="T20" fmla="*/ 229 w 642"/>
                <a:gd name="T21" fmla="*/ 242 h 430"/>
                <a:gd name="T22" fmla="*/ 162 w 642"/>
                <a:gd name="T23" fmla="*/ 292 h 430"/>
                <a:gd name="T24" fmla="*/ 81 w 642"/>
                <a:gd name="T25" fmla="*/ 358 h 430"/>
                <a:gd name="T26" fmla="*/ 10 w 642"/>
                <a:gd name="T27" fmla="*/ 430 h 430"/>
                <a:gd name="T28" fmla="*/ 0 w 642"/>
                <a:gd name="T29" fmla="*/ 390 h 430"/>
                <a:gd name="T30" fmla="*/ 0 w 642"/>
                <a:gd name="T31" fmla="*/ 39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2" h="430">
                  <a:moveTo>
                    <a:pt x="0" y="390"/>
                  </a:moveTo>
                  <a:lnTo>
                    <a:pt x="86" y="305"/>
                  </a:lnTo>
                  <a:lnTo>
                    <a:pt x="193" y="210"/>
                  </a:lnTo>
                  <a:lnTo>
                    <a:pt x="305" y="134"/>
                  </a:lnTo>
                  <a:lnTo>
                    <a:pt x="409" y="81"/>
                  </a:lnTo>
                  <a:lnTo>
                    <a:pt x="521" y="31"/>
                  </a:lnTo>
                  <a:lnTo>
                    <a:pt x="642" y="0"/>
                  </a:lnTo>
                  <a:lnTo>
                    <a:pt x="561" y="45"/>
                  </a:lnTo>
                  <a:lnTo>
                    <a:pt x="431" y="117"/>
                  </a:lnTo>
                  <a:lnTo>
                    <a:pt x="324" y="180"/>
                  </a:lnTo>
                  <a:lnTo>
                    <a:pt x="229" y="242"/>
                  </a:lnTo>
                  <a:lnTo>
                    <a:pt x="162" y="292"/>
                  </a:lnTo>
                  <a:lnTo>
                    <a:pt x="81" y="358"/>
                  </a:lnTo>
                  <a:lnTo>
                    <a:pt x="10" y="430"/>
                  </a:lnTo>
                  <a:lnTo>
                    <a:pt x="0" y="390"/>
                  </a:lnTo>
                  <a:lnTo>
                    <a:pt x="0" y="39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6" name="Freeform 1496">
              <a:extLst>
                <a:ext uri="{FF2B5EF4-FFF2-40B4-BE49-F238E27FC236}">
                  <a16:creationId xmlns:a16="http://schemas.microsoft.com/office/drawing/2014/main" id="{A8C35725-ACAC-41BB-B312-CF6A2DCAAF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" y="2632"/>
              <a:ext cx="258" cy="121"/>
            </a:xfrm>
            <a:custGeom>
              <a:avLst/>
              <a:gdLst>
                <a:gd name="T0" fmla="*/ 0 w 1032"/>
                <a:gd name="T1" fmla="*/ 175 h 480"/>
                <a:gd name="T2" fmla="*/ 67 w 1032"/>
                <a:gd name="T3" fmla="*/ 63 h 480"/>
                <a:gd name="T4" fmla="*/ 134 w 1032"/>
                <a:gd name="T5" fmla="*/ 0 h 480"/>
                <a:gd name="T6" fmla="*/ 170 w 1032"/>
                <a:gd name="T7" fmla="*/ 17 h 480"/>
                <a:gd name="T8" fmla="*/ 156 w 1032"/>
                <a:gd name="T9" fmla="*/ 201 h 480"/>
                <a:gd name="T10" fmla="*/ 206 w 1032"/>
                <a:gd name="T11" fmla="*/ 206 h 480"/>
                <a:gd name="T12" fmla="*/ 238 w 1032"/>
                <a:gd name="T13" fmla="*/ 228 h 480"/>
                <a:gd name="T14" fmla="*/ 251 w 1032"/>
                <a:gd name="T15" fmla="*/ 283 h 480"/>
                <a:gd name="T16" fmla="*/ 255 w 1032"/>
                <a:gd name="T17" fmla="*/ 363 h 480"/>
                <a:gd name="T18" fmla="*/ 341 w 1032"/>
                <a:gd name="T19" fmla="*/ 278 h 480"/>
                <a:gd name="T20" fmla="*/ 435 w 1032"/>
                <a:gd name="T21" fmla="*/ 215 h 480"/>
                <a:gd name="T22" fmla="*/ 543 w 1032"/>
                <a:gd name="T23" fmla="*/ 161 h 480"/>
                <a:gd name="T24" fmla="*/ 655 w 1032"/>
                <a:gd name="T25" fmla="*/ 107 h 480"/>
                <a:gd name="T26" fmla="*/ 803 w 1032"/>
                <a:gd name="T27" fmla="*/ 53 h 480"/>
                <a:gd name="T28" fmla="*/ 938 w 1032"/>
                <a:gd name="T29" fmla="*/ 36 h 480"/>
                <a:gd name="T30" fmla="*/ 1032 w 1032"/>
                <a:gd name="T31" fmla="*/ 40 h 480"/>
                <a:gd name="T32" fmla="*/ 996 w 1032"/>
                <a:gd name="T33" fmla="*/ 67 h 480"/>
                <a:gd name="T34" fmla="*/ 812 w 1032"/>
                <a:gd name="T35" fmla="*/ 107 h 480"/>
                <a:gd name="T36" fmla="*/ 691 w 1032"/>
                <a:gd name="T37" fmla="*/ 148 h 480"/>
                <a:gd name="T38" fmla="*/ 588 w 1032"/>
                <a:gd name="T39" fmla="*/ 197 h 480"/>
                <a:gd name="T40" fmla="*/ 484 w 1032"/>
                <a:gd name="T41" fmla="*/ 247 h 480"/>
                <a:gd name="T42" fmla="*/ 381 w 1032"/>
                <a:gd name="T43" fmla="*/ 314 h 480"/>
                <a:gd name="T44" fmla="*/ 332 w 1032"/>
                <a:gd name="T45" fmla="*/ 358 h 480"/>
                <a:gd name="T46" fmla="*/ 278 w 1032"/>
                <a:gd name="T47" fmla="*/ 403 h 480"/>
                <a:gd name="T48" fmla="*/ 265 w 1032"/>
                <a:gd name="T49" fmla="*/ 480 h 480"/>
                <a:gd name="T50" fmla="*/ 210 w 1032"/>
                <a:gd name="T51" fmla="*/ 431 h 480"/>
                <a:gd name="T52" fmla="*/ 210 w 1032"/>
                <a:gd name="T53" fmla="*/ 355 h 480"/>
                <a:gd name="T54" fmla="*/ 210 w 1032"/>
                <a:gd name="T55" fmla="*/ 287 h 480"/>
                <a:gd name="T56" fmla="*/ 202 w 1032"/>
                <a:gd name="T57" fmla="*/ 260 h 480"/>
                <a:gd name="T58" fmla="*/ 166 w 1032"/>
                <a:gd name="T59" fmla="*/ 242 h 480"/>
                <a:gd name="T60" fmla="*/ 130 w 1032"/>
                <a:gd name="T61" fmla="*/ 237 h 480"/>
                <a:gd name="T62" fmla="*/ 112 w 1032"/>
                <a:gd name="T63" fmla="*/ 215 h 480"/>
                <a:gd name="T64" fmla="*/ 116 w 1032"/>
                <a:gd name="T65" fmla="*/ 80 h 480"/>
                <a:gd name="T66" fmla="*/ 84 w 1032"/>
                <a:gd name="T67" fmla="*/ 125 h 480"/>
                <a:gd name="T68" fmla="*/ 71 w 1032"/>
                <a:gd name="T69" fmla="*/ 161 h 480"/>
                <a:gd name="T70" fmla="*/ 31 w 1032"/>
                <a:gd name="T71" fmla="*/ 219 h 480"/>
                <a:gd name="T72" fmla="*/ 0 w 1032"/>
                <a:gd name="T73" fmla="*/ 175 h 480"/>
                <a:gd name="T74" fmla="*/ 0 w 1032"/>
                <a:gd name="T75" fmla="*/ 175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32" h="480">
                  <a:moveTo>
                    <a:pt x="0" y="175"/>
                  </a:moveTo>
                  <a:lnTo>
                    <a:pt x="67" y="63"/>
                  </a:lnTo>
                  <a:lnTo>
                    <a:pt x="134" y="0"/>
                  </a:lnTo>
                  <a:lnTo>
                    <a:pt x="170" y="17"/>
                  </a:lnTo>
                  <a:lnTo>
                    <a:pt x="156" y="201"/>
                  </a:lnTo>
                  <a:lnTo>
                    <a:pt x="206" y="206"/>
                  </a:lnTo>
                  <a:lnTo>
                    <a:pt x="238" y="228"/>
                  </a:lnTo>
                  <a:lnTo>
                    <a:pt x="251" y="283"/>
                  </a:lnTo>
                  <a:lnTo>
                    <a:pt x="255" y="363"/>
                  </a:lnTo>
                  <a:lnTo>
                    <a:pt x="341" y="278"/>
                  </a:lnTo>
                  <a:lnTo>
                    <a:pt x="435" y="215"/>
                  </a:lnTo>
                  <a:lnTo>
                    <a:pt x="543" y="161"/>
                  </a:lnTo>
                  <a:lnTo>
                    <a:pt x="655" y="107"/>
                  </a:lnTo>
                  <a:lnTo>
                    <a:pt x="803" y="53"/>
                  </a:lnTo>
                  <a:lnTo>
                    <a:pt x="938" y="36"/>
                  </a:lnTo>
                  <a:lnTo>
                    <a:pt x="1032" y="40"/>
                  </a:lnTo>
                  <a:lnTo>
                    <a:pt x="996" y="67"/>
                  </a:lnTo>
                  <a:lnTo>
                    <a:pt x="812" y="107"/>
                  </a:lnTo>
                  <a:lnTo>
                    <a:pt x="691" y="148"/>
                  </a:lnTo>
                  <a:lnTo>
                    <a:pt x="588" y="197"/>
                  </a:lnTo>
                  <a:lnTo>
                    <a:pt x="484" y="247"/>
                  </a:lnTo>
                  <a:lnTo>
                    <a:pt x="381" y="314"/>
                  </a:lnTo>
                  <a:lnTo>
                    <a:pt x="332" y="358"/>
                  </a:lnTo>
                  <a:lnTo>
                    <a:pt x="278" y="403"/>
                  </a:lnTo>
                  <a:lnTo>
                    <a:pt x="265" y="480"/>
                  </a:lnTo>
                  <a:lnTo>
                    <a:pt x="210" y="431"/>
                  </a:lnTo>
                  <a:lnTo>
                    <a:pt x="210" y="355"/>
                  </a:lnTo>
                  <a:lnTo>
                    <a:pt x="210" y="287"/>
                  </a:lnTo>
                  <a:lnTo>
                    <a:pt x="202" y="260"/>
                  </a:lnTo>
                  <a:lnTo>
                    <a:pt x="166" y="242"/>
                  </a:lnTo>
                  <a:lnTo>
                    <a:pt x="130" y="237"/>
                  </a:lnTo>
                  <a:lnTo>
                    <a:pt x="112" y="215"/>
                  </a:lnTo>
                  <a:lnTo>
                    <a:pt x="116" y="80"/>
                  </a:lnTo>
                  <a:lnTo>
                    <a:pt x="84" y="125"/>
                  </a:lnTo>
                  <a:lnTo>
                    <a:pt x="71" y="161"/>
                  </a:lnTo>
                  <a:lnTo>
                    <a:pt x="31" y="219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7" name="Freeform 1497">
              <a:extLst>
                <a:ext uri="{FF2B5EF4-FFF2-40B4-BE49-F238E27FC236}">
                  <a16:creationId xmlns:a16="http://schemas.microsoft.com/office/drawing/2014/main" id="{FCDC1B47-9881-4271-AF67-146D6428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9" y="2496"/>
              <a:ext cx="355" cy="316"/>
            </a:xfrm>
            <a:custGeom>
              <a:avLst/>
              <a:gdLst>
                <a:gd name="T0" fmla="*/ 54 w 1418"/>
                <a:gd name="T1" fmla="*/ 0 h 1262"/>
                <a:gd name="T2" fmla="*/ 27 w 1418"/>
                <a:gd name="T3" fmla="*/ 64 h 1262"/>
                <a:gd name="T4" fmla="*/ 9 w 1418"/>
                <a:gd name="T5" fmla="*/ 167 h 1262"/>
                <a:gd name="T6" fmla="*/ 0 w 1418"/>
                <a:gd name="T7" fmla="*/ 292 h 1262"/>
                <a:gd name="T8" fmla="*/ 14 w 1418"/>
                <a:gd name="T9" fmla="*/ 413 h 1262"/>
                <a:gd name="T10" fmla="*/ 31 w 1418"/>
                <a:gd name="T11" fmla="*/ 521 h 1262"/>
                <a:gd name="T12" fmla="*/ 54 w 1418"/>
                <a:gd name="T13" fmla="*/ 620 h 1262"/>
                <a:gd name="T14" fmla="*/ 90 w 1418"/>
                <a:gd name="T15" fmla="*/ 715 h 1262"/>
                <a:gd name="T16" fmla="*/ 139 w 1418"/>
                <a:gd name="T17" fmla="*/ 840 h 1262"/>
                <a:gd name="T18" fmla="*/ 197 w 1418"/>
                <a:gd name="T19" fmla="*/ 930 h 1262"/>
                <a:gd name="T20" fmla="*/ 265 w 1418"/>
                <a:gd name="T21" fmla="*/ 1011 h 1262"/>
                <a:gd name="T22" fmla="*/ 364 w 1418"/>
                <a:gd name="T23" fmla="*/ 1100 h 1262"/>
                <a:gd name="T24" fmla="*/ 539 w 1418"/>
                <a:gd name="T25" fmla="*/ 1244 h 1262"/>
                <a:gd name="T26" fmla="*/ 678 w 1418"/>
                <a:gd name="T27" fmla="*/ 1262 h 1262"/>
                <a:gd name="T28" fmla="*/ 615 w 1418"/>
                <a:gd name="T29" fmla="*/ 1203 h 1262"/>
                <a:gd name="T30" fmla="*/ 682 w 1418"/>
                <a:gd name="T31" fmla="*/ 1180 h 1262"/>
                <a:gd name="T32" fmla="*/ 803 w 1418"/>
                <a:gd name="T33" fmla="*/ 1167 h 1262"/>
                <a:gd name="T34" fmla="*/ 844 w 1418"/>
                <a:gd name="T35" fmla="*/ 1180 h 1262"/>
                <a:gd name="T36" fmla="*/ 893 w 1418"/>
                <a:gd name="T37" fmla="*/ 1180 h 1262"/>
                <a:gd name="T38" fmla="*/ 942 w 1418"/>
                <a:gd name="T39" fmla="*/ 1159 h 1262"/>
                <a:gd name="T40" fmla="*/ 1028 w 1418"/>
                <a:gd name="T41" fmla="*/ 1150 h 1262"/>
                <a:gd name="T42" fmla="*/ 1028 w 1418"/>
                <a:gd name="T43" fmla="*/ 1199 h 1262"/>
                <a:gd name="T44" fmla="*/ 1113 w 1418"/>
                <a:gd name="T45" fmla="*/ 1145 h 1262"/>
                <a:gd name="T46" fmla="*/ 1216 w 1418"/>
                <a:gd name="T47" fmla="*/ 1064 h 1262"/>
                <a:gd name="T48" fmla="*/ 1306 w 1418"/>
                <a:gd name="T49" fmla="*/ 979 h 1262"/>
                <a:gd name="T50" fmla="*/ 1369 w 1418"/>
                <a:gd name="T51" fmla="*/ 912 h 1262"/>
                <a:gd name="T52" fmla="*/ 1418 w 1418"/>
                <a:gd name="T53" fmla="*/ 822 h 1262"/>
                <a:gd name="T54" fmla="*/ 1378 w 1418"/>
                <a:gd name="T55" fmla="*/ 827 h 1262"/>
                <a:gd name="T56" fmla="*/ 1351 w 1418"/>
                <a:gd name="T57" fmla="*/ 863 h 1262"/>
                <a:gd name="T58" fmla="*/ 1298 w 1418"/>
                <a:gd name="T59" fmla="*/ 920 h 1262"/>
                <a:gd name="T60" fmla="*/ 1252 w 1418"/>
                <a:gd name="T61" fmla="*/ 983 h 1262"/>
                <a:gd name="T62" fmla="*/ 1144 w 1418"/>
                <a:gd name="T63" fmla="*/ 1068 h 1262"/>
                <a:gd name="T64" fmla="*/ 1064 w 1418"/>
                <a:gd name="T65" fmla="*/ 1118 h 1262"/>
                <a:gd name="T66" fmla="*/ 974 w 1418"/>
                <a:gd name="T67" fmla="*/ 1118 h 1262"/>
                <a:gd name="T68" fmla="*/ 912 w 1418"/>
                <a:gd name="T69" fmla="*/ 1131 h 1262"/>
                <a:gd name="T70" fmla="*/ 870 w 1418"/>
                <a:gd name="T71" fmla="*/ 1140 h 1262"/>
                <a:gd name="T72" fmla="*/ 893 w 1418"/>
                <a:gd name="T73" fmla="*/ 1095 h 1262"/>
                <a:gd name="T74" fmla="*/ 933 w 1418"/>
                <a:gd name="T75" fmla="*/ 1011 h 1262"/>
                <a:gd name="T76" fmla="*/ 902 w 1418"/>
                <a:gd name="T77" fmla="*/ 1028 h 1262"/>
                <a:gd name="T78" fmla="*/ 857 w 1418"/>
                <a:gd name="T79" fmla="*/ 1091 h 1262"/>
                <a:gd name="T80" fmla="*/ 830 w 1418"/>
                <a:gd name="T81" fmla="*/ 1127 h 1262"/>
                <a:gd name="T82" fmla="*/ 709 w 1418"/>
                <a:gd name="T83" fmla="*/ 1150 h 1262"/>
                <a:gd name="T84" fmla="*/ 646 w 1418"/>
                <a:gd name="T85" fmla="*/ 1163 h 1262"/>
                <a:gd name="T86" fmla="*/ 583 w 1418"/>
                <a:gd name="T87" fmla="*/ 1167 h 1262"/>
                <a:gd name="T88" fmla="*/ 520 w 1418"/>
                <a:gd name="T89" fmla="*/ 1140 h 1262"/>
                <a:gd name="T90" fmla="*/ 453 w 1418"/>
                <a:gd name="T91" fmla="*/ 1100 h 1262"/>
                <a:gd name="T92" fmla="*/ 377 w 1418"/>
                <a:gd name="T93" fmla="*/ 1028 h 1262"/>
                <a:gd name="T94" fmla="*/ 305 w 1418"/>
                <a:gd name="T95" fmla="*/ 961 h 1262"/>
                <a:gd name="T96" fmla="*/ 238 w 1418"/>
                <a:gd name="T97" fmla="*/ 880 h 1262"/>
                <a:gd name="T98" fmla="*/ 184 w 1418"/>
                <a:gd name="T99" fmla="*/ 804 h 1262"/>
                <a:gd name="T100" fmla="*/ 139 w 1418"/>
                <a:gd name="T101" fmla="*/ 709 h 1262"/>
                <a:gd name="T102" fmla="*/ 103 w 1418"/>
                <a:gd name="T103" fmla="*/ 615 h 1262"/>
                <a:gd name="T104" fmla="*/ 81 w 1418"/>
                <a:gd name="T105" fmla="*/ 535 h 1262"/>
                <a:gd name="T106" fmla="*/ 63 w 1418"/>
                <a:gd name="T107" fmla="*/ 436 h 1262"/>
                <a:gd name="T108" fmla="*/ 54 w 1418"/>
                <a:gd name="T109" fmla="*/ 315 h 1262"/>
                <a:gd name="T110" fmla="*/ 41 w 1418"/>
                <a:gd name="T111" fmla="*/ 184 h 1262"/>
                <a:gd name="T112" fmla="*/ 58 w 1418"/>
                <a:gd name="T113" fmla="*/ 95 h 1262"/>
                <a:gd name="T114" fmla="*/ 63 w 1418"/>
                <a:gd name="T115" fmla="*/ 41 h 1262"/>
                <a:gd name="T116" fmla="*/ 54 w 1418"/>
                <a:gd name="T117" fmla="*/ 0 h 1262"/>
                <a:gd name="T118" fmla="*/ 54 w 1418"/>
                <a:gd name="T119" fmla="*/ 0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18" h="1262">
                  <a:moveTo>
                    <a:pt x="54" y="0"/>
                  </a:moveTo>
                  <a:lnTo>
                    <a:pt x="27" y="64"/>
                  </a:lnTo>
                  <a:lnTo>
                    <a:pt x="9" y="167"/>
                  </a:lnTo>
                  <a:lnTo>
                    <a:pt x="0" y="292"/>
                  </a:lnTo>
                  <a:lnTo>
                    <a:pt x="14" y="413"/>
                  </a:lnTo>
                  <a:lnTo>
                    <a:pt x="31" y="521"/>
                  </a:lnTo>
                  <a:lnTo>
                    <a:pt x="54" y="620"/>
                  </a:lnTo>
                  <a:lnTo>
                    <a:pt x="90" y="715"/>
                  </a:lnTo>
                  <a:lnTo>
                    <a:pt x="139" y="840"/>
                  </a:lnTo>
                  <a:lnTo>
                    <a:pt x="197" y="930"/>
                  </a:lnTo>
                  <a:lnTo>
                    <a:pt x="265" y="1011"/>
                  </a:lnTo>
                  <a:lnTo>
                    <a:pt x="364" y="1100"/>
                  </a:lnTo>
                  <a:lnTo>
                    <a:pt x="539" y="1244"/>
                  </a:lnTo>
                  <a:lnTo>
                    <a:pt x="678" y="1262"/>
                  </a:lnTo>
                  <a:lnTo>
                    <a:pt x="615" y="1203"/>
                  </a:lnTo>
                  <a:lnTo>
                    <a:pt x="682" y="1180"/>
                  </a:lnTo>
                  <a:lnTo>
                    <a:pt x="803" y="1167"/>
                  </a:lnTo>
                  <a:lnTo>
                    <a:pt x="844" y="1180"/>
                  </a:lnTo>
                  <a:lnTo>
                    <a:pt x="893" y="1180"/>
                  </a:lnTo>
                  <a:lnTo>
                    <a:pt x="942" y="1159"/>
                  </a:lnTo>
                  <a:lnTo>
                    <a:pt x="1028" y="1150"/>
                  </a:lnTo>
                  <a:lnTo>
                    <a:pt x="1028" y="1199"/>
                  </a:lnTo>
                  <a:lnTo>
                    <a:pt x="1113" y="1145"/>
                  </a:lnTo>
                  <a:lnTo>
                    <a:pt x="1216" y="1064"/>
                  </a:lnTo>
                  <a:lnTo>
                    <a:pt x="1306" y="979"/>
                  </a:lnTo>
                  <a:lnTo>
                    <a:pt x="1369" y="912"/>
                  </a:lnTo>
                  <a:lnTo>
                    <a:pt x="1418" y="822"/>
                  </a:lnTo>
                  <a:lnTo>
                    <a:pt x="1378" y="827"/>
                  </a:lnTo>
                  <a:lnTo>
                    <a:pt x="1351" y="863"/>
                  </a:lnTo>
                  <a:lnTo>
                    <a:pt x="1298" y="920"/>
                  </a:lnTo>
                  <a:lnTo>
                    <a:pt x="1252" y="983"/>
                  </a:lnTo>
                  <a:lnTo>
                    <a:pt x="1144" y="1068"/>
                  </a:lnTo>
                  <a:lnTo>
                    <a:pt x="1064" y="1118"/>
                  </a:lnTo>
                  <a:lnTo>
                    <a:pt x="974" y="1118"/>
                  </a:lnTo>
                  <a:lnTo>
                    <a:pt x="912" y="1131"/>
                  </a:lnTo>
                  <a:lnTo>
                    <a:pt x="870" y="1140"/>
                  </a:lnTo>
                  <a:lnTo>
                    <a:pt x="893" y="1095"/>
                  </a:lnTo>
                  <a:lnTo>
                    <a:pt x="933" y="1011"/>
                  </a:lnTo>
                  <a:lnTo>
                    <a:pt x="902" y="1028"/>
                  </a:lnTo>
                  <a:lnTo>
                    <a:pt x="857" y="1091"/>
                  </a:lnTo>
                  <a:lnTo>
                    <a:pt x="830" y="1127"/>
                  </a:lnTo>
                  <a:lnTo>
                    <a:pt x="709" y="1150"/>
                  </a:lnTo>
                  <a:lnTo>
                    <a:pt x="646" y="1163"/>
                  </a:lnTo>
                  <a:lnTo>
                    <a:pt x="583" y="1167"/>
                  </a:lnTo>
                  <a:lnTo>
                    <a:pt x="520" y="1140"/>
                  </a:lnTo>
                  <a:lnTo>
                    <a:pt x="453" y="1100"/>
                  </a:lnTo>
                  <a:lnTo>
                    <a:pt x="377" y="1028"/>
                  </a:lnTo>
                  <a:lnTo>
                    <a:pt x="305" y="961"/>
                  </a:lnTo>
                  <a:lnTo>
                    <a:pt x="238" y="880"/>
                  </a:lnTo>
                  <a:lnTo>
                    <a:pt x="184" y="804"/>
                  </a:lnTo>
                  <a:lnTo>
                    <a:pt x="139" y="709"/>
                  </a:lnTo>
                  <a:lnTo>
                    <a:pt x="103" y="615"/>
                  </a:lnTo>
                  <a:lnTo>
                    <a:pt x="81" y="535"/>
                  </a:lnTo>
                  <a:lnTo>
                    <a:pt x="63" y="436"/>
                  </a:lnTo>
                  <a:lnTo>
                    <a:pt x="54" y="315"/>
                  </a:lnTo>
                  <a:lnTo>
                    <a:pt x="41" y="184"/>
                  </a:lnTo>
                  <a:lnTo>
                    <a:pt x="58" y="95"/>
                  </a:lnTo>
                  <a:lnTo>
                    <a:pt x="63" y="41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8" name="Freeform 1498">
              <a:extLst>
                <a:ext uri="{FF2B5EF4-FFF2-40B4-BE49-F238E27FC236}">
                  <a16:creationId xmlns:a16="http://schemas.microsoft.com/office/drawing/2014/main" id="{C75F5086-7012-47DC-A38F-A9A64B8138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2369"/>
              <a:ext cx="94" cy="90"/>
            </a:xfrm>
            <a:custGeom>
              <a:avLst/>
              <a:gdLst>
                <a:gd name="T0" fmla="*/ 318 w 377"/>
                <a:gd name="T1" fmla="*/ 0 h 363"/>
                <a:gd name="T2" fmla="*/ 225 w 377"/>
                <a:gd name="T3" fmla="*/ 67 h 363"/>
                <a:gd name="T4" fmla="*/ 162 w 377"/>
                <a:gd name="T5" fmla="*/ 121 h 363"/>
                <a:gd name="T6" fmla="*/ 108 w 377"/>
                <a:gd name="T7" fmla="*/ 184 h 363"/>
                <a:gd name="T8" fmla="*/ 54 w 377"/>
                <a:gd name="T9" fmla="*/ 243 h 363"/>
                <a:gd name="T10" fmla="*/ 0 w 377"/>
                <a:gd name="T11" fmla="*/ 363 h 363"/>
                <a:gd name="T12" fmla="*/ 63 w 377"/>
                <a:gd name="T13" fmla="*/ 327 h 363"/>
                <a:gd name="T14" fmla="*/ 113 w 377"/>
                <a:gd name="T15" fmla="*/ 247 h 363"/>
                <a:gd name="T16" fmla="*/ 185 w 377"/>
                <a:gd name="T17" fmla="*/ 165 h 363"/>
                <a:gd name="T18" fmla="*/ 242 w 377"/>
                <a:gd name="T19" fmla="*/ 108 h 363"/>
                <a:gd name="T20" fmla="*/ 305 w 377"/>
                <a:gd name="T21" fmla="*/ 59 h 363"/>
                <a:gd name="T22" fmla="*/ 377 w 377"/>
                <a:gd name="T23" fmla="*/ 4 h 363"/>
                <a:gd name="T24" fmla="*/ 318 w 377"/>
                <a:gd name="T25" fmla="*/ 0 h 363"/>
                <a:gd name="T26" fmla="*/ 318 w 377"/>
                <a:gd name="T27" fmla="*/ 0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77" h="363">
                  <a:moveTo>
                    <a:pt x="318" y="0"/>
                  </a:moveTo>
                  <a:lnTo>
                    <a:pt x="225" y="67"/>
                  </a:lnTo>
                  <a:lnTo>
                    <a:pt x="162" y="121"/>
                  </a:lnTo>
                  <a:lnTo>
                    <a:pt x="108" y="184"/>
                  </a:lnTo>
                  <a:lnTo>
                    <a:pt x="54" y="243"/>
                  </a:lnTo>
                  <a:lnTo>
                    <a:pt x="0" y="363"/>
                  </a:lnTo>
                  <a:lnTo>
                    <a:pt x="63" y="327"/>
                  </a:lnTo>
                  <a:lnTo>
                    <a:pt x="113" y="247"/>
                  </a:lnTo>
                  <a:lnTo>
                    <a:pt x="185" y="165"/>
                  </a:lnTo>
                  <a:lnTo>
                    <a:pt x="242" y="108"/>
                  </a:lnTo>
                  <a:lnTo>
                    <a:pt x="305" y="59"/>
                  </a:lnTo>
                  <a:lnTo>
                    <a:pt x="377" y="4"/>
                  </a:lnTo>
                  <a:lnTo>
                    <a:pt x="318" y="0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19" name="Freeform 1499">
              <a:extLst>
                <a:ext uri="{FF2B5EF4-FFF2-40B4-BE49-F238E27FC236}">
                  <a16:creationId xmlns:a16="http://schemas.microsoft.com/office/drawing/2014/main" id="{4B99DB4B-70D4-48C0-BC18-D2B789686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2372"/>
              <a:ext cx="121" cy="369"/>
            </a:xfrm>
            <a:custGeom>
              <a:avLst/>
              <a:gdLst>
                <a:gd name="T0" fmla="*/ 0 w 485"/>
                <a:gd name="T1" fmla="*/ 4 h 1477"/>
                <a:gd name="T2" fmla="*/ 85 w 485"/>
                <a:gd name="T3" fmla="*/ 50 h 1477"/>
                <a:gd name="T4" fmla="*/ 148 w 485"/>
                <a:gd name="T5" fmla="*/ 95 h 1477"/>
                <a:gd name="T6" fmla="*/ 198 w 485"/>
                <a:gd name="T7" fmla="*/ 139 h 1477"/>
                <a:gd name="T8" fmla="*/ 256 w 485"/>
                <a:gd name="T9" fmla="*/ 215 h 1477"/>
                <a:gd name="T10" fmla="*/ 319 w 485"/>
                <a:gd name="T11" fmla="*/ 332 h 1477"/>
                <a:gd name="T12" fmla="*/ 359 w 485"/>
                <a:gd name="T13" fmla="*/ 440 h 1477"/>
                <a:gd name="T14" fmla="*/ 404 w 485"/>
                <a:gd name="T15" fmla="*/ 562 h 1477"/>
                <a:gd name="T16" fmla="*/ 431 w 485"/>
                <a:gd name="T17" fmla="*/ 718 h 1477"/>
                <a:gd name="T18" fmla="*/ 431 w 485"/>
                <a:gd name="T19" fmla="*/ 925 h 1477"/>
                <a:gd name="T20" fmla="*/ 427 w 485"/>
                <a:gd name="T21" fmla="*/ 1086 h 1477"/>
                <a:gd name="T22" fmla="*/ 414 w 485"/>
                <a:gd name="T23" fmla="*/ 1177 h 1477"/>
                <a:gd name="T24" fmla="*/ 395 w 485"/>
                <a:gd name="T25" fmla="*/ 1275 h 1477"/>
                <a:gd name="T26" fmla="*/ 359 w 485"/>
                <a:gd name="T27" fmla="*/ 1382 h 1477"/>
                <a:gd name="T28" fmla="*/ 323 w 485"/>
                <a:gd name="T29" fmla="*/ 1477 h 1477"/>
                <a:gd name="T30" fmla="*/ 364 w 485"/>
                <a:gd name="T31" fmla="*/ 1445 h 1477"/>
                <a:gd name="T32" fmla="*/ 414 w 485"/>
                <a:gd name="T33" fmla="*/ 1346 h 1477"/>
                <a:gd name="T34" fmla="*/ 454 w 485"/>
                <a:gd name="T35" fmla="*/ 1203 h 1477"/>
                <a:gd name="T36" fmla="*/ 477 w 485"/>
                <a:gd name="T37" fmla="*/ 1042 h 1477"/>
                <a:gd name="T38" fmla="*/ 485 w 485"/>
                <a:gd name="T39" fmla="*/ 925 h 1477"/>
                <a:gd name="T40" fmla="*/ 471 w 485"/>
                <a:gd name="T41" fmla="*/ 754 h 1477"/>
                <a:gd name="T42" fmla="*/ 458 w 485"/>
                <a:gd name="T43" fmla="*/ 602 h 1477"/>
                <a:gd name="T44" fmla="*/ 427 w 485"/>
                <a:gd name="T45" fmla="*/ 494 h 1477"/>
                <a:gd name="T46" fmla="*/ 391 w 485"/>
                <a:gd name="T47" fmla="*/ 386 h 1477"/>
                <a:gd name="T48" fmla="*/ 328 w 485"/>
                <a:gd name="T49" fmla="*/ 243 h 1477"/>
                <a:gd name="T50" fmla="*/ 279 w 485"/>
                <a:gd name="T51" fmla="*/ 158 h 1477"/>
                <a:gd name="T52" fmla="*/ 203 w 485"/>
                <a:gd name="T53" fmla="*/ 82 h 1477"/>
                <a:gd name="T54" fmla="*/ 131 w 485"/>
                <a:gd name="T55" fmla="*/ 36 h 1477"/>
                <a:gd name="T56" fmla="*/ 85 w 485"/>
                <a:gd name="T57" fmla="*/ 0 h 1477"/>
                <a:gd name="T58" fmla="*/ 0 w 485"/>
                <a:gd name="T59" fmla="*/ 4 h 1477"/>
                <a:gd name="T60" fmla="*/ 0 w 485"/>
                <a:gd name="T61" fmla="*/ 4 h 1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85" h="1477">
                  <a:moveTo>
                    <a:pt x="0" y="4"/>
                  </a:moveTo>
                  <a:lnTo>
                    <a:pt x="85" y="50"/>
                  </a:lnTo>
                  <a:lnTo>
                    <a:pt x="148" y="95"/>
                  </a:lnTo>
                  <a:lnTo>
                    <a:pt x="198" y="139"/>
                  </a:lnTo>
                  <a:lnTo>
                    <a:pt x="256" y="215"/>
                  </a:lnTo>
                  <a:lnTo>
                    <a:pt x="319" y="332"/>
                  </a:lnTo>
                  <a:lnTo>
                    <a:pt x="359" y="440"/>
                  </a:lnTo>
                  <a:lnTo>
                    <a:pt x="404" y="562"/>
                  </a:lnTo>
                  <a:lnTo>
                    <a:pt x="431" y="718"/>
                  </a:lnTo>
                  <a:lnTo>
                    <a:pt x="431" y="925"/>
                  </a:lnTo>
                  <a:lnTo>
                    <a:pt x="427" y="1086"/>
                  </a:lnTo>
                  <a:lnTo>
                    <a:pt x="414" y="1177"/>
                  </a:lnTo>
                  <a:lnTo>
                    <a:pt x="395" y="1275"/>
                  </a:lnTo>
                  <a:lnTo>
                    <a:pt x="359" y="1382"/>
                  </a:lnTo>
                  <a:lnTo>
                    <a:pt x="323" y="1477"/>
                  </a:lnTo>
                  <a:lnTo>
                    <a:pt x="364" y="1445"/>
                  </a:lnTo>
                  <a:lnTo>
                    <a:pt x="414" y="1346"/>
                  </a:lnTo>
                  <a:lnTo>
                    <a:pt x="454" y="1203"/>
                  </a:lnTo>
                  <a:lnTo>
                    <a:pt x="477" y="1042"/>
                  </a:lnTo>
                  <a:lnTo>
                    <a:pt x="485" y="925"/>
                  </a:lnTo>
                  <a:lnTo>
                    <a:pt x="471" y="754"/>
                  </a:lnTo>
                  <a:lnTo>
                    <a:pt x="458" y="602"/>
                  </a:lnTo>
                  <a:lnTo>
                    <a:pt x="427" y="494"/>
                  </a:lnTo>
                  <a:lnTo>
                    <a:pt x="391" y="386"/>
                  </a:lnTo>
                  <a:lnTo>
                    <a:pt x="328" y="243"/>
                  </a:lnTo>
                  <a:lnTo>
                    <a:pt x="279" y="158"/>
                  </a:lnTo>
                  <a:lnTo>
                    <a:pt x="203" y="82"/>
                  </a:lnTo>
                  <a:lnTo>
                    <a:pt x="131" y="36"/>
                  </a:lnTo>
                  <a:lnTo>
                    <a:pt x="85" y="0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0" name="Freeform 1500">
              <a:extLst>
                <a:ext uri="{FF2B5EF4-FFF2-40B4-BE49-F238E27FC236}">
                  <a16:creationId xmlns:a16="http://schemas.microsoft.com/office/drawing/2014/main" id="{61E0CB28-A7BE-4583-9D07-37CD1BB8E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498"/>
              <a:ext cx="306" cy="91"/>
            </a:xfrm>
            <a:custGeom>
              <a:avLst/>
              <a:gdLst>
                <a:gd name="T0" fmla="*/ 18 w 1225"/>
                <a:gd name="T1" fmla="*/ 73 h 364"/>
                <a:gd name="T2" fmla="*/ 171 w 1225"/>
                <a:gd name="T3" fmla="*/ 37 h 364"/>
                <a:gd name="T4" fmla="*/ 324 w 1225"/>
                <a:gd name="T5" fmla="*/ 14 h 364"/>
                <a:gd name="T6" fmla="*/ 444 w 1225"/>
                <a:gd name="T7" fmla="*/ 9 h 364"/>
                <a:gd name="T8" fmla="*/ 564 w 1225"/>
                <a:gd name="T9" fmla="*/ 0 h 364"/>
                <a:gd name="T10" fmla="*/ 718 w 1225"/>
                <a:gd name="T11" fmla="*/ 19 h 364"/>
                <a:gd name="T12" fmla="*/ 835 w 1225"/>
                <a:gd name="T13" fmla="*/ 45 h 364"/>
                <a:gd name="T14" fmla="*/ 929 w 1225"/>
                <a:gd name="T15" fmla="*/ 73 h 364"/>
                <a:gd name="T16" fmla="*/ 1041 w 1225"/>
                <a:gd name="T17" fmla="*/ 109 h 364"/>
                <a:gd name="T18" fmla="*/ 1113 w 1225"/>
                <a:gd name="T19" fmla="*/ 153 h 364"/>
                <a:gd name="T20" fmla="*/ 1225 w 1225"/>
                <a:gd name="T21" fmla="*/ 244 h 364"/>
                <a:gd name="T22" fmla="*/ 1212 w 1225"/>
                <a:gd name="T23" fmla="*/ 364 h 364"/>
                <a:gd name="T24" fmla="*/ 1149 w 1225"/>
                <a:gd name="T25" fmla="*/ 333 h 364"/>
                <a:gd name="T26" fmla="*/ 1131 w 1225"/>
                <a:gd name="T27" fmla="*/ 293 h 364"/>
                <a:gd name="T28" fmla="*/ 1149 w 1225"/>
                <a:gd name="T29" fmla="*/ 265 h 364"/>
                <a:gd name="T30" fmla="*/ 1117 w 1225"/>
                <a:gd name="T31" fmla="*/ 225 h 364"/>
                <a:gd name="T32" fmla="*/ 1028 w 1225"/>
                <a:gd name="T33" fmla="*/ 163 h 364"/>
                <a:gd name="T34" fmla="*/ 948 w 1225"/>
                <a:gd name="T35" fmla="*/ 131 h 364"/>
                <a:gd name="T36" fmla="*/ 822 w 1225"/>
                <a:gd name="T37" fmla="*/ 91 h 364"/>
                <a:gd name="T38" fmla="*/ 696 w 1225"/>
                <a:gd name="T39" fmla="*/ 64 h 364"/>
                <a:gd name="T40" fmla="*/ 588 w 1225"/>
                <a:gd name="T41" fmla="*/ 55 h 364"/>
                <a:gd name="T42" fmla="*/ 467 w 1225"/>
                <a:gd name="T43" fmla="*/ 45 h 364"/>
                <a:gd name="T44" fmla="*/ 341 w 1225"/>
                <a:gd name="T45" fmla="*/ 50 h 364"/>
                <a:gd name="T46" fmla="*/ 216 w 1225"/>
                <a:gd name="T47" fmla="*/ 68 h 364"/>
                <a:gd name="T48" fmla="*/ 126 w 1225"/>
                <a:gd name="T49" fmla="*/ 86 h 364"/>
                <a:gd name="T50" fmla="*/ 0 w 1225"/>
                <a:gd name="T51" fmla="*/ 117 h 364"/>
                <a:gd name="T52" fmla="*/ 18 w 1225"/>
                <a:gd name="T53" fmla="*/ 73 h 364"/>
                <a:gd name="T54" fmla="*/ 18 w 1225"/>
                <a:gd name="T55" fmla="*/ 73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25" h="364">
                  <a:moveTo>
                    <a:pt x="18" y="73"/>
                  </a:moveTo>
                  <a:lnTo>
                    <a:pt x="171" y="37"/>
                  </a:lnTo>
                  <a:lnTo>
                    <a:pt x="324" y="14"/>
                  </a:lnTo>
                  <a:lnTo>
                    <a:pt x="444" y="9"/>
                  </a:lnTo>
                  <a:lnTo>
                    <a:pt x="564" y="0"/>
                  </a:lnTo>
                  <a:lnTo>
                    <a:pt x="718" y="19"/>
                  </a:lnTo>
                  <a:lnTo>
                    <a:pt x="835" y="45"/>
                  </a:lnTo>
                  <a:lnTo>
                    <a:pt x="929" y="73"/>
                  </a:lnTo>
                  <a:lnTo>
                    <a:pt x="1041" y="109"/>
                  </a:lnTo>
                  <a:lnTo>
                    <a:pt x="1113" y="153"/>
                  </a:lnTo>
                  <a:lnTo>
                    <a:pt x="1225" y="244"/>
                  </a:lnTo>
                  <a:lnTo>
                    <a:pt x="1212" y="364"/>
                  </a:lnTo>
                  <a:lnTo>
                    <a:pt x="1149" y="333"/>
                  </a:lnTo>
                  <a:lnTo>
                    <a:pt x="1131" y="293"/>
                  </a:lnTo>
                  <a:lnTo>
                    <a:pt x="1149" y="265"/>
                  </a:lnTo>
                  <a:lnTo>
                    <a:pt x="1117" y="225"/>
                  </a:lnTo>
                  <a:lnTo>
                    <a:pt x="1028" y="163"/>
                  </a:lnTo>
                  <a:lnTo>
                    <a:pt x="948" y="131"/>
                  </a:lnTo>
                  <a:lnTo>
                    <a:pt x="822" y="91"/>
                  </a:lnTo>
                  <a:lnTo>
                    <a:pt x="696" y="64"/>
                  </a:lnTo>
                  <a:lnTo>
                    <a:pt x="588" y="55"/>
                  </a:lnTo>
                  <a:lnTo>
                    <a:pt x="467" y="45"/>
                  </a:lnTo>
                  <a:lnTo>
                    <a:pt x="341" y="50"/>
                  </a:lnTo>
                  <a:lnTo>
                    <a:pt x="216" y="68"/>
                  </a:lnTo>
                  <a:lnTo>
                    <a:pt x="126" y="86"/>
                  </a:lnTo>
                  <a:lnTo>
                    <a:pt x="0" y="117"/>
                  </a:lnTo>
                  <a:lnTo>
                    <a:pt x="18" y="73"/>
                  </a:lnTo>
                  <a:lnTo>
                    <a:pt x="18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1" name="Freeform 1501">
              <a:extLst>
                <a:ext uri="{FF2B5EF4-FFF2-40B4-BE49-F238E27FC236}">
                  <a16:creationId xmlns:a16="http://schemas.microsoft.com/office/drawing/2014/main" id="{04F83C98-AB8F-4400-A3E2-915BB2CF8D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" y="2579"/>
              <a:ext cx="75" cy="28"/>
            </a:xfrm>
            <a:custGeom>
              <a:avLst/>
              <a:gdLst>
                <a:gd name="T0" fmla="*/ 0 w 301"/>
                <a:gd name="T1" fmla="*/ 72 h 112"/>
                <a:gd name="T2" fmla="*/ 99 w 301"/>
                <a:gd name="T3" fmla="*/ 36 h 112"/>
                <a:gd name="T4" fmla="*/ 175 w 301"/>
                <a:gd name="T5" fmla="*/ 9 h 112"/>
                <a:gd name="T6" fmla="*/ 301 w 301"/>
                <a:gd name="T7" fmla="*/ 0 h 112"/>
                <a:gd name="T8" fmla="*/ 282 w 301"/>
                <a:gd name="T9" fmla="*/ 36 h 112"/>
                <a:gd name="T10" fmla="*/ 197 w 301"/>
                <a:gd name="T11" fmla="*/ 36 h 112"/>
                <a:gd name="T12" fmla="*/ 121 w 301"/>
                <a:gd name="T13" fmla="*/ 63 h 112"/>
                <a:gd name="T14" fmla="*/ 67 w 301"/>
                <a:gd name="T15" fmla="*/ 89 h 112"/>
                <a:gd name="T16" fmla="*/ 14 w 301"/>
                <a:gd name="T17" fmla="*/ 112 h 112"/>
                <a:gd name="T18" fmla="*/ 0 w 301"/>
                <a:gd name="T19" fmla="*/ 72 h 112"/>
                <a:gd name="T20" fmla="*/ 0 w 301"/>
                <a:gd name="T21" fmla="*/ 7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1" h="112">
                  <a:moveTo>
                    <a:pt x="0" y="72"/>
                  </a:moveTo>
                  <a:lnTo>
                    <a:pt x="99" y="36"/>
                  </a:lnTo>
                  <a:lnTo>
                    <a:pt x="175" y="9"/>
                  </a:lnTo>
                  <a:lnTo>
                    <a:pt x="301" y="0"/>
                  </a:lnTo>
                  <a:lnTo>
                    <a:pt x="282" y="36"/>
                  </a:lnTo>
                  <a:lnTo>
                    <a:pt x="197" y="36"/>
                  </a:lnTo>
                  <a:lnTo>
                    <a:pt x="121" y="63"/>
                  </a:lnTo>
                  <a:lnTo>
                    <a:pt x="67" y="89"/>
                  </a:lnTo>
                  <a:lnTo>
                    <a:pt x="14" y="112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2" name="Freeform 1502">
              <a:extLst>
                <a:ext uri="{FF2B5EF4-FFF2-40B4-BE49-F238E27FC236}">
                  <a16:creationId xmlns:a16="http://schemas.microsoft.com/office/drawing/2014/main" id="{74CB151D-91BD-4F26-BD65-8F3B8D10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641"/>
              <a:ext cx="146" cy="113"/>
            </a:xfrm>
            <a:custGeom>
              <a:avLst/>
              <a:gdLst>
                <a:gd name="T0" fmla="*/ 0 w 588"/>
                <a:gd name="T1" fmla="*/ 17 h 448"/>
                <a:gd name="T2" fmla="*/ 126 w 588"/>
                <a:gd name="T3" fmla="*/ 0 h 448"/>
                <a:gd name="T4" fmla="*/ 278 w 588"/>
                <a:gd name="T5" fmla="*/ 13 h 448"/>
                <a:gd name="T6" fmla="*/ 369 w 588"/>
                <a:gd name="T7" fmla="*/ 35 h 448"/>
                <a:gd name="T8" fmla="*/ 445 w 588"/>
                <a:gd name="T9" fmla="*/ 71 h 448"/>
                <a:gd name="T10" fmla="*/ 502 w 588"/>
                <a:gd name="T11" fmla="*/ 120 h 448"/>
                <a:gd name="T12" fmla="*/ 544 w 588"/>
                <a:gd name="T13" fmla="*/ 161 h 448"/>
                <a:gd name="T14" fmla="*/ 570 w 588"/>
                <a:gd name="T15" fmla="*/ 215 h 448"/>
                <a:gd name="T16" fmla="*/ 588 w 588"/>
                <a:gd name="T17" fmla="*/ 340 h 448"/>
                <a:gd name="T18" fmla="*/ 453 w 588"/>
                <a:gd name="T19" fmla="*/ 448 h 448"/>
                <a:gd name="T20" fmla="*/ 494 w 588"/>
                <a:gd name="T21" fmla="*/ 359 h 448"/>
                <a:gd name="T22" fmla="*/ 512 w 588"/>
                <a:gd name="T23" fmla="*/ 283 h 448"/>
                <a:gd name="T24" fmla="*/ 508 w 588"/>
                <a:gd name="T25" fmla="*/ 201 h 448"/>
                <a:gd name="T26" fmla="*/ 466 w 588"/>
                <a:gd name="T27" fmla="*/ 143 h 448"/>
                <a:gd name="T28" fmla="*/ 409 w 588"/>
                <a:gd name="T29" fmla="*/ 107 h 448"/>
                <a:gd name="T30" fmla="*/ 337 w 588"/>
                <a:gd name="T31" fmla="*/ 76 h 448"/>
                <a:gd name="T32" fmla="*/ 260 w 588"/>
                <a:gd name="T33" fmla="*/ 63 h 448"/>
                <a:gd name="T34" fmla="*/ 171 w 588"/>
                <a:gd name="T35" fmla="*/ 44 h 448"/>
                <a:gd name="T36" fmla="*/ 59 w 588"/>
                <a:gd name="T37" fmla="*/ 40 h 448"/>
                <a:gd name="T38" fmla="*/ 4 w 588"/>
                <a:gd name="T39" fmla="*/ 49 h 448"/>
                <a:gd name="T40" fmla="*/ 0 w 588"/>
                <a:gd name="T41" fmla="*/ 17 h 448"/>
                <a:gd name="T42" fmla="*/ 0 w 588"/>
                <a:gd name="T43" fmla="*/ 17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88" h="448">
                  <a:moveTo>
                    <a:pt x="0" y="17"/>
                  </a:moveTo>
                  <a:lnTo>
                    <a:pt x="126" y="0"/>
                  </a:lnTo>
                  <a:lnTo>
                    <a:pt x="278" y="13"/>
                  </a:lnTo>
                  <a:lnTo>
                    <a:pt x="369" y="35"/>
                  </a:lnTo>
                  <a:lnTo>
                    <a:pt x="445" y="71"/>
                  </a:lnTo>
                  <a:lnTo>
                    <a:pt x="502" y="120"/>
                  </a:lnTo>
                  <a:lnTo>
                    <a:pt x="544" y="161"/>
                  </a:lnTo>
                  <a:lnTo>
                    <a:pt x="570" y="215"/>
                  </a:lnTo>
                  <a:lnTo>
                    <a:pt x="588" y="340"/>
                  </a:lnTo>
                  <a:lnTo>
                    <a:pt x="453" y="448"/>
                  </a:lnTo>
                  <a:lnTo>
                    <a:pt x="494" y="359"/>
                  </a:lnTo>
                  <a:lnTo>
                    <a:pt x="512" y="283"/>
                  </a:lnTo>
                  <a:lnTo>
                    <a:pt x="508" y="201"/>
                  </a:lnTo>
                  <a:lnTo>
                    <a:pt x="466" y="143"/>
                  </a:lnTo>
                  <a:lnTo>
                    <a:pt x="409" y="107"/>
                  </a:lnTo>
                  <a:lnTo>
                    <a:pt x="337" y="76"/>
                  </a:lnTo>
                  <a:lnTo>
                    <a:pt x="260" y="63"/>
                  </a:lnTo>
                  <a:lnTo>
                    <a:pt x="171" y="44"/>
                  </a:lnTo>
                  <a:lnTo>
                    <a:pt x="59" y="40"/>
                  </a:lnTo>
                  <a:lnTo>
                    <a:pt x="4" y="49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3" name="Freeform 1503">
              <a:extLst>
                <a:ext uri="{FF2B5EF4-FFF2-40B4-BE49-F238E27FC236}">
                  <a16:creationId xmlns:a16="http://schemas.microsoft.com/office/drawing/2014/main" id="{84220C83-C81F-49D3-85FD-E09FE40C5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583"/>
              <a:ext cx="62" cy="117"/>
            </a:xfrm>
            <a:custGeom>
              <a:avLst/>
              <a:gdLst>
                <a:gd name="T0" fmla="*/ 122 w 248"/>
                <a:gd name="T1" fmla="*/ 0 h 466"/>
                <a:gd name="T2" fmla="*/ 149 w 248"/>
                <a:gd name="T3" fmla="*/ 26 h 466"/>
                <a:gd name="T4" fmla="*/ 221 w 248"/>
                <a:gd name="T5" fmla="*/ 30 h 466"/>
                <a:gd name="T6" fmla="*/ 248 w 248"/>
                <a:gd name="T7" fmla="*/ 62 h 466"/>
                <a:gd name="T8" fmla="*/ 238 w 248"/>
                <a:gd name="T9" fmla="*/ 161 h 466"/>
                <a:gd name="T10" fmla="*/ 221 w 248"/>
                <a:gd name="T11" fmla="*/ 273 h 466"/>
                <a:gd name="T12" fmla="*/ 206 w 248"/>
                <a:gd name="T13" fmla="*/ 376 h 466"/>
                <a:gd name="T14" fmla="*/ 193 w 248"/>
                <a:gd name="T15" fmla="*/ 439 h 466"/>
                <a:gd name="T16" fmla="*/ 130 w 248"/>
                <a:gd name="T17" fmla="*/ 466 h 466"/>
                <a:gd name="T18" fmla="*/ 0 w 248"/>
                <a:gd name="T19" fmla="*/ 466 h 466"/>
                <a:gd name="T20" fmla="*/ 10 w 248"/>
                <a:gd name="T21" fmla="*/ 439 h 466"/>
                <a:gd name="T22" fmla="*/ 63 w 248"/>
                <a:gd name="T23" fmla="*/ 444 h 466"/>
                <a:gd name="T24" fmla="*/ 130 w 248"/>
                <a:gd name="T25" fmla="*/ 421 h 466"/>
                <a:gd name="T26" fmla="*/ 166 w 248"/>
                <a:gd name="T27" fmla="*/ 381 h 466"/>
                <a:gd name="T28" fmla="*/ 175 w 248"/>
                <a:gd name="T29" fmla="*/ 282 h 466"/>
                <a:gd name="T30" fmla="*/ 198 w 248"/>
                <a:gd name="T31" fmla="*/ 142 h 466"/>
                <a:gd name="T32" fmla="*/ 193 w 248"/>
                <a:gd name="T33" fmla="*/ 76 h 466"/>
                <a:gd name="T34" fmla="*/ 158 w 248"/>
                <a:gd name="T35" fmla="*/ 62 h 466"/>
                <a:gd name="T36" fmla="*/ 117 w 248"/>
                <a:gd name="T37" fmla="*/ 49 h 466"/>
                <a:gd name="T38" fmla="*/ 122 w 248"/>
                <a:gd name="T39" fmla="*/ 0 h 466"/>
                <a:gd name="T40" fmla="*/ 122 w 248"/>
                <a:gd name="T41" fmla="*/ 0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8" h="466">
                  <a:moveTo>
                    <a:pt x="122" y="0"/>
                  </a:moveTo>
                  <a:lnTo>
                    <a:pt x="149" y="26"/>
                  </a:lnTo>
                  <a:lnTo>
                    <a:pt x="221" y="30"/>
                  </a:lnTo>
                  <a:lnTo>
                    <a:pt x="248" y="62"/>
                  </a:lnTo>
                  <a:lnTo>
                    <a:pt x="238" y="161"/>
                  </a:lnTo>
                  <a:lnTo>
                    <a:pt x="221" y="273"/>
                  </a:lnTo>
                  <a:lnTo>
                    <a:pt x="206" y="376"/>
                  </a:lnTo>
                  <a:lnTo>
                    <a:pt x="193" y="439"/>
                  </a:lnTo>
                  <a:lnTo>
                    <a:pt x="130" y="466"/>
                  </a:lnTo>
                  <a:lnTo>
                    <a:pt x="0" y="466"/>
                  </a:lnTo>
                  <a:lnTo>
                    <a:pt x="10" y="439"/>
                  </a:lnTo>
                  <a:lnTo>
                    <a:pt x="63" y="444"/>
                  </a:lnTo>
                  <a:lnTo>
                    <a:pt x="130" y="421"/>
                  </a:lnTo>
                  <a:lnTo>
                    <a:pt x="166" y="381"/>
                  </a:lnTo>
                  <a:lnTo>
                    <a:pt x="175" y="282"/>
                  </a:lnTo>
                  <a:lnTo>
                    <a:pt x="198" y="142"/>
                  </a:lnTo>
                  <a:lnTo>
                    <a:pt x="193" y="76"/>
                  </a:lnTo>
                  <a:lnTo>
                    <a:pt x="158" y="62"/>
                  </a:lnTo>
                  <a:lnTo>
                    <a:pt x="117" y="49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4" name="Freeform 1504">
              <a:extLst>
                <a:ext uri="{FF2B5EF4-FFF2-40B4-BE49-F238E27FC236}">
                  <a16:creationId xmlns:a16="http://schemas.microsoft.com/office/drawing/2014/main" id="{E517219E-5104-42AC-B2C8-B44AB8715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" y="2702"/>
              <a:ext cx="66" cy="77"/>
            </a:xfrm>
            <a:custGeom>
              <a:avLst/>
              <a:gdLst>
                <a:gd name="T0" fmla="*/ 0 w 260"/>
                <a:gd name="T1" fmla="*/ 216 h 309"/>
                <a:gd name="T2" fmla="*/ 4 w 260"/>
                <a:gd name="T3" fmla="*/ 292 h 309"/>
                <a:gd name="T4" fmla="*/ 32 w 260"/>
                <a:gd name="T5" fmla="*/ 309 h 309"/>
                <a:gd name="T6" fmla="*/ 89 w 260"/>
                <a:gd name="T7" fmla="*/ 269 h 309"/>
                <a:gd name="T8" fmla="*/ 161 w 260"/>
                <a:gd name="T9" fmla="*/ 225 h 309"/>
                <a:gd name="T10" fmla="*/ 193 w 260"/>
                <a:gd name="T11" fmla="*/ 180 h 309"/>
                <a:gd name="T12" fmla="*/ 188 w 260"/>
                <a:gd name="T13" fmla="*/ 134 h 309"/>
                <a:gd name="T14" fmla="*/ 215 w 260"/>
                <a:gd name="T15" fmla="*/ 85 h 309"/>
                <a:gd name="T16" fmla="*/ 260 w 260"/>
                <a:gd name="T17" fmla="*/ 36 h 309"/>
                <a:gd name="T18" fmla="*/ 233 w 260"/>
                <a:gd name="T19" fmla="*/ 0 h 309"/>
                <a:gd name="T20" fmla="*/ 193 w 260"/>
                <a:gd name="T21" fmla="*/ 45 h 309"/>
                <a:gd name="T22" fmla="*/ 161 w 260"/>
                <a:gd name="T23" fmla="*/ 81 h 309"/>
                <a:gd name="T24" fmla="*/ 144 w 260"/>
                <a:gd name="T25" fmla="*/ 125 h 309"/>
                <a:gd name="T26" fmla="*/ 139 w 260"/>
                <a:gd name="T27" fmla="*/ 175 h 309"/>
                <a:gd name="T28" fmla="*/ 121 w 260"/>
                <a:gd name="T29" fmla="*/ 206 h 309"/>
                <a:gd name="T30" fmla="*/ 76 w 260"/>
                <a:gd name="T31" fmla="*/ 238 h 309"/>
                <a:gd name="T32" fmla="*/ 49 w 260"/>
                <a:gd name="T33" fmla="*/ 261 h 309"/>
                <a:gd name="T34" fmla="*/ 26 w 260"/>
                <a:gd name="T35" fmla="*/ 202 h 309"/>
                <a:gd name="T36" fmla="*/ 0 w 260"/>
                <a:gd name="T37" fmla="*/ 216 h 309"/>
                <a:gd name="T38" fmla="*/ 0 w 260"/>
                <a:gd name="T39" fmla="*/ 21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60" h="309">
                  <a:moveTo>
                    <a:pt x="0" y="216"/>
                  </a:moveTo>
                  <a:lnTo>
                    <a:pt x="4" y="292"/>
                  </a:lnTo>
                  <a:lnTo>
                    <a:pt x="32" y="309"/>
                  </a:lnTo>
                  <a:lnTo>
                    <a:pt x="89" y="269"/>
                  </a:lnTo>
                  <a:lnTo>
                    <a:pt x="161" y="225"/>
                  </a:lnTo>
                  <a:lnTo>
                    <a:pt x="193" y="180"/>
                  </a:lnTo>
                  <a:lnTo>
                    <a:pt x="188" y="134"/>
                  </a:lnTo>
                  <a:lnTo>
                    <a:pt x="215" y="85"/>
                  </a:lnTo>
                  <a:lnTo>
                    <a:pt x="260" y="36"/>
                  </a:lnTo>
                  <a:lnTo>
                    <a:pt x="233" y="0"/>
                  </a:lnTo>
                  <a:lnTo>
                    <a:pt x="193" y="45"/>
                  </a:lnTo>
                  <a:lnTo>
                    <a:pt x="161" y="81"/>
                  </a:lnTo>
                  <a:lnTo>
                    <a:pt x="144" y="125"/>
                  </a:lnTo>
                  <a:lnTo>
                    <a:pt x="139" y="175"/>
                  </a:lnTo>
                  <a:lnTo>
                    <a:pt x="121" y="206"/>
                  </a:lnTo>
                  <a:lnTo>
                    <a:pt x="76" y="238"/>
                  </a:lnTo>
                  <a:lnTo>
                    <a:pt x="49" y="261"/>
                  </a:lnTo>
                  <a:lnTo>
                    <a:pt x="26" y="202"/>
                  </a:lnTo>
                  <a:lnTo>
                    <a:pt x="0" y="216"/>
                  </a:lnTo>
                  <a:lnTo>
                    <a:pt x="0" y="2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5" name="Freeform 1505">
              <a:extLst>
                <a:ext uri="{FF2B5EF4-FFF2-40B4-BE49-F238E27FC236}">
                  <a16:creationId xmlns:a16="http://schemas.microsoft.com/office/drawing/2014/main" id="{61AB4B6D-8718-4B91-99DC-DF5494D0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401"/>
              <a:ext cx="306" cy="254"/>
            </a:xfrm>
            <a:custGeom>
              <a:avLst/>
              <a:gdLst>
                <a:gd name="T0" fmla="*/ 966 w 1227"/>
                <a:gd name="T1" fmla="*/ 122 h 1015"/>
                <a:gd name="T2" fmla="*/ 1010 w 1227"/>
                <a:gd name="T3" fmla="*/ 212 h 1015"/>
                <a:gd name="T4" fmla="*/ 1060 w 1227"/>
                <a:gd name="T5" fmla="*/ 288 h 1015"/>
                <a:gd name="T6" fmla="*/ 1109 w 1227"/>
                <a:gd name="T7" fmla="*/ 369 h 1015"/>
                <a:gd name="T8" fmla="*/ 1128 w 1227"/>
                <a:gd name="T9" fmla="*/ 423 h 1015"/>
                <a:gd name="T10" fmla="*/ 1217 w 1227"/>
                <a:gd name="T11" fmla="*/ 405 h 1015"/>
                <a:gd name="T12" fmla="*/ 1227 w 1227"/>
                <a:gd name="T13" fmla="*/ 441 h 1015"/>
                <a:gd name="T14" fmla="*/ 1150 w 1227"/>
                <a:gd name="T15" fmla="*/ 463 h 1015"/>
                <a:gd name="T16" fmla="*/ 1164 w 1227"/>
                <a:gd name="T17" fmla="*/ 558 h 1015"/>
                <a:gd name="T18" fmla="*/ 1172 w 1227"/>
                <a:gd name="T19" fmla="*/ 687 h 1015"/>
                <a:gd name="T20" fmla="*/ 1164 w 1227"/>
                <a:gd name="T21" fmla="*/ 809 h 1015"/>
                <a:gd name="T22" fmla="*/ 1145 w 1227"/>
                <a:gd name="T23" fmla="*/ 890 h 1015"/>
                <a:gd name="T24" fmla="*/ 1096 w 1227"/>
                <a:gd name="T25" fmla="*/ 1015 h 1015"/>
                <a:gd name="T26" fmla="*/ 1096 w 1227"/>
                <a:gd name="T27" fmla="*/ 962 h 1015"/>
                <a:gd name="T28" fmla="*/ 1123 w 1227"/>
                <a:gd name="T29" fmla="*/ 809 h 1015"/>
                <a:gd name="T30" fmla="*/ 1128 w 1227"/>
                <a:gd name="T31" fmla="*/ 683 h 1015"/>
                <a:gd name="T32" fmla="*/ 1132 w 1227"/>
                <a:gd name="T33" fmla="*/ 585 h 1015"/>
                <a:gd name="T34" fmla="*/ 1105 w 1227"/>
                <a:gd name="T35" fmla="*/ 481 h 1015"/>
                <a:gd name="T36" fmla="*/ 1082 w 1227"/>
                <a:gd name="T37" fmla="*/ 400 h 1015"/>
                <a:gd name="T38" fmla="*/ 1046 w 1227"/>
                <a:gd name="T39" fmla="*/ 333 h 1015"/>
                <a:gd name="T40" fmla="*/ 997 w 1227"/>
                <a:gd name="T41" fmla="*/ 270 h 1015"/>
                <a:gd name="T42" fmla="*/ 953 w 1227"/>
                <a:gd name="T43" fmla="*/ 324 h 1015"/>
                <a:gd name="T44" fmla="*/ 997 w 1227"/>
                <a:gd name="T45" fmla="*/ 369 h 1015"/>
                <a:gd name="T46" fmla="*/ 1038 w 1227"/>
                <a:gd name="T47" fmla="*/ 395 h 1015"/>
                <a:gd name="T48" fmla="*/ 1033 w 1227"/>
                <a:gd name="T49" fmla="*/ 423 h 1015"/>
                <a:gd name="T50" fmla="*/ 993 w 1227"/>
                <a:gd name="T51" fmla="*/ 418 h 1015"/>
                <a:gd name="T52" fmla="*/ 930 w 1227"/>
                <a:gd name="T53" fmla="*/ 369 h 1015"/>
                <a:gd name="T54" fmla="*/ 894 w 1227"/>
                <a:gd name="T55" fmla="*/ 333 h 1015"/>
                <a:gd name="T56" fmla="*/ 930 w 1227"/>
                <a:gd name="T57" fmla="*/ 283 h 1015"/>
                <a:gd name="T58" fmla="*/ 966 w 1227"/>
                <a:gd name="T59" fmla="*/ 234 h 1015"/>
                <a:gd name="T60" fmla="*/ 939 w 1227"/>
                <a:gd name="T61" fmla="*/ 171 h 1015"/>
                <a:gd name="T62" fmla="*/ 903 w 1227"/>
                <a:gd name="T63" fmla="*/ 135 h 1015"/>
                <a:gd name="T64" fmla="*/ 814 w 1227"/>
                <a:gd name="T65" fmla="*/ 91 h 1015"/>
                <a:gd name="T66" fmla="*/ 670 w 1227"/>
                <a:gd name="T67" fmla="*/ 55 h 1015"/>
                <a:gd name="T68" fmla="*/ 445 w 1227"/>
                <a:gd name="T69" fmla="*/ 42 h 1015"/>
                <a:gd name="T70" fmla="*/ 230 w 1227"/>
                <a:gd name="T71" fmla="*/ 46 h 1015"/>
                <a:gd name="T72" fmla="*/ 86 w 1227"/>
                <a:gd name="T73" fmla="*/ 68 h 1015"/>
                <a:gd name="T74" fmla="*/ 28 w 1227"/>
                <a:gd name="T75" fmla="*/ 82 h 1015"/>
                <a:gd name="T76" fmla="*/ 0 w 1227"/>
                <a:gd name="T77" fmla="*/ 63 h 1015"/>
                <a:gd name="T78" fmla="*/ 82 w 1227"/>
                <a:gd name="T79" fmla="*/ 42 h 1015"/>
                <a:gd name="T80" fmla="*/ 261 w 1227"/>
                <a:gd name="T81" fmla="*/ 14 h 1015"/>
                <a:gd name="T82" fmla="*/ 405 w 1227"/>
                <a:gd name="T83" fmla="*/ 0 h 1015"/>
                <a:gd name="T84" fmla="*/ 607 w 1227"/>
                <a:gd name="T85" fmla="*/ 10 h 1015"/>
                <a:gd name="T86" fmla="*/ 759 w 1227"/>
                <a:gd name="T87" fmla="*/ 36 h 1015"/>
                <a:gd name="T88" fmla="*/ 925 w 1227"/>
                <a:gd name="T89" fmla="*/ 63 h 1015"/>
                <a:gd name="T90" fmla="*/ 966 w 1227"/>
                <a:gd name="T91" fmla="*/ 122 h 1015"/>
                <a:gd name="T92" fmla="*/ 966 w 1227"/>
                <a:gd name="T93" fmla="*/ 122 h 1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227" h="1015">
                  <a:moveTo>
                    <a:pt x="966" y="122"/>
                  </a:moveTo>
                  <a:lnTo>
                    <a:pt x="1010" y="212"/>
                  </a:lnTo>
                  <a:lnTo>
                    <a:pt x="1060" y="288"/>
                  </a:lnTo>
                  <a:lnTo>
                    <a:pt x="1109" y="369"/>
                  </a:lnTo>
                  <a:lnTo>
                    <a:pt x="1128" y="423"/>
                  </a:lnTo>
                  <a:lnTo>
                    <a:pt x="1217" y="405"/>
                  </a:lnTo>
                  <a:lnTo>
                    <a:pt x="1227" y="441"/>
                  </a:lnTo>
                  <a:lnTo>
                    <a:pt x="1150" y="463"/>
                  </a:lnTo>
                  <a:lnTo>
                    <a:pt x="1164" y="558"/>
                  </a:lnTo>
                  <a:lnTo>
                    <a:pt x="1172" y="687"/>
                  </a:lnTo>
                  <a:lnTo>
                    <a:pt x="1164" y="809"/>
                  </a:lnTo>
                  <a:lnTo>
                    <a:pt x="1145" y="890"/>
                  </a:lnTo>
                  <a:lnTo>
                    <a:pt x="1096" y="1015"/>
                  </a:lnTo>
                  <a:lnTo>
                    <a:pt x="1096" y="962"/>
                  </a:lnTo>
                  <a:lnTo>
                    <a:pt x="1123" y="809"/>
                  </a:lnTo>
                  <a:lnTo>
                    <a:pt x="1128" y="683"/>
                  </a:lnTo>
                  <a:lnTo>
                    <a:pt x="1132" y="585"/>
                  </a:lnTo>
                  <a:lnTo>
                    <a:pt x="1105" y="481"/>
                  </a:lnTo>
                  <a:lnTo>
                    <a:pt x="1082" y="400"/>
                  </a:lnTo>
                  <a:lnTo>
                    <a:pt x="1046" y="333"/>
                  </a:lnTo>
                  <a:lnTo>
                    <a:pt x="997" y="270"/>
                  </a:lnTo>
                  <a:lnTo>
                    <a:pt x="953" y="324"/>
                  </a:lnTo>
                  <a:lnTo>
                    <a:pt x="997" y="369"/>
                  </a:lnTo>
                  <a:lnTo>
                    <a:pt x="1038" y="395"/>
                  </a:lnTo>
                  <a:lnTo>
                    <a:pt x="1033" y="423"/>
                  </a:lnTo>
                  <a:lnTo>
                    <a:pt x="993" y="418"/>
                  </a:lnTo>
                  <a:lnTo>
                    <a:pt x="930" y="369"/>
                  </a:lnTo>
                  <a:lnTo>
                    <a:pt x="894" y="333"/>
                  </a:lnTo>
                  <a:lnTo>
                    <a:pt x="930" y="283"/>
                  </a:lnTo>
                  <a:lnTo>
                    <a:pt x="966" y="234"/>
                  </a:lnTo>
                  <a:lnTo>
                    <a:pt x="939" y="171"/>
                  </a:lnTo>
                  <a:lnTo>
                    <a:pt x="903" y="135"/>
                  </a:lnTo>
                  <a:lnTo>
                    <a:pt x="814" y="91"/>
                  </a:lnTo>
                  <a:lnTo>
                    <a:pt x="670" y="55"/>
                  </a:lnTo>
                  <a:lnTo>
                    <a:pt x="445" y="42"/>
                  </a:lnTo>
                  <a:lnTo>
                    <a:pt x="230" y="46"/>
                  </a:lnTo>
                  <a:lnTo>
                    <a:pt x="86" y="68"/>
                  </a:lnTo>
                  <a:lnTo>
                    <a:pt x="28" y="82"/>
                  </a:lnTo>
                  <a:lnTo>
                    <a:pt x="0" y="63"/>
                  </a:lnTo>
                  <a:lnTo>
                    <a:pt x="82" y="42"/>
                  </a:lnTo>
                  <a:lnTo>
                    <a:pt x="261" y="14"/>
                  </a:lnTo>
                  <a:lnTo>
                    <a:pt x="405" y="0"/>
                  </a:lnTo>
                  <a:lnTo>
                    <a:pt x="607" y="10"/>
                  </a:lnTo>
                  <a:lnTo>
                    <a:pt x="759" y="36"/>
                  </a:lnTo>
                  <a:lnTo>
                    <a:pt x="925" y="63"/>
                  </a:lnTo>
                  <a:lnTo>
                    <a:pt x="966" y="122"/>
                  </a:lnTo>
                  <a:lnTo>
                    <a:pt x="966" y="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6" name="Freeform 1506">
              <a:extLst>
                <a:ext uri="{FF2B5EF4-FFF2-40B4-BE49-F238E27FC236}">
                  <a16:creationId xmlns:a16="http://schemas.microsoft.com/office/drawing/2014/main" id="{71D5FDB7-00BB-4EFE-B184-695CC01BE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" y="2583"/>
              <a:ext cx="88" cy="161"/>
            </a:xfrm>
            <a:custGeom>
              <a:avLst/>
              <a:gdLst>
                <a:gd name="T0" fmla="*/ 0 w 350"/>
                <a:gd name="T1" fmla="*/ 34 h 641"/>
                <a:gd name="T2" fmla="*/ 161 w 350"/>
                <a:gd name="T3" fmla="*/ 89 h 641"/>
                <a:gd name="T4" fmla="*/ 219 w 350"/>
                <a:gd name="T5" fmla="*/ 112 h 641"/>
                <a:gd name="T6" fmla="*/ 179 w 350"/>
                <a:gd name="T7" fmla="*/ 188 h 641"/>
                <a:gd name="T8" fmla="*/ 139 w 350"/>
                <a:gd name="T9" fmla="*/ 300 h 641"/>
                <a:gd name="T10" fmla="*/ 130 w 350"/>
                <a:gd name="T11" fmla="*/ 345 h 641"/>
                <a:gd name="T12" fmla="*/ 166 w 350"/>
                <a:gd name="T13" fmla="*/ 376 h 641"/>
                <a:gd name="T14" fmla="*/ 251 w 350"/>
                <a:gd name="T15" fmla="*/ 421 h 641"/>
                <a:gd name="T16" fmla="*/ 305 w 350"/>
                <a:gd name="T17" fmla="*/ 448 h 641"/>
                <a:gd name="T18" fmla="*/ 300 w 350"/>
                <a:gd name="T19" fmla="*/ 583 h 641"/>
                <a:gd name="T20" fmla="*/ 327 w 350"/>
                <a:gd name="T21" fmla="*/ 641 h 641"/>
                <a:gd name="T22" fmla="*/ 341 w 350"/>
                <a:gd name="T23" fmla="*/ 592 h 641"/>
                <a:gd name="T24" fmla="*/ 336 w 350"/>
                <a:gd name="T25" fmla="*/ 516 h 641"/>
                <a:gd name="T26" fmla="*/ 350 w 350"/>
                <a:gd name="T27" fmla="*/ 470 h 641"/>
                <a:gd name="T28" fmla="*/ 341 w 350"/>
                <a:gd name="T29" fmla="*/ 421 h 641"/>
                <a:gd name="T30" fmla="*/ 282 w 350"/>
                <a:gd name="T31" fmla="*/ 394 h 641"/>
                <a:gd name="T32" fmla="*/ 233 w 350"/>
                <a:gd name="T33" fmla="*/ 358 h 641"/>
                <a:gd name="T34" fmla="*/ 175 w 350"/>
                <a:gd name="T35" fmla="*/ 332 h 641"/>
                <a:gd name="T36" fmla="*/ 206 w 350"/>
                <a:gd name="T37" fmla="*/ 205 h 641"/>
                <a:gd name="T38" fmla="*/ 260 w 350"/>
                <a:gd name="T39" fmla="*/ 142 h 641"/>
                <a:gd name="T40" fmla="*/ 246 w 350"/>
                <a:gd name="T41" fmla="*/ 93 h 641"/>
                <a:gd name="T42" fmla="*/ 166 w 350"/>
                <a:gd name="T43" fmla="*/ 49 h 641"/>
                <a:gd name="T44" fmla="*/ 80 w 350"/>
                <a:gd name="T45" fmla="*/ 17 h 641"/>
                <a:gd name="T46" fmla="*/ 36 w 350"/>
                <a:gd name="T47" fmla="*/ 0 h 641"/>
                <a:gd name="T48" fmla="*/ 0 w 350"/>
                <a:gd name="T49" fmla="*/ 34 h 641"/>
                <a:gd name="T50" fmla="*/ 0 w 350"/>
                <a:gd name="T51" fmla="*/ 34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50" h="641">
                  <a:moveTo>
                    <a:pt x="0" y="34"/>
                  </a:moveTo>
                  <a:lnTo>
                    <a:pt x="161" y="89"/>
                  </a:lnTo>
                  <a:lnTo>
                    <a:pt x="219" y="112"/>
                  </a:lnTo>
                  <a:lnTo>
                    <a:pt x="179" y="188"/>
                  </a:lnTo>
                  <a:lnTo>
                    <a:pt x="139" y="300"/>
                  </a:lnTo>
                  <a:lnTo>
                    <a:pt x="130" y="345"/>
                  </a:lnTo>
                  <a:lnTo>
                    <a:pt x="166" y="376"/>
                  </a:lnTo>
                  <a:lnTo>
                    <a:pt x="251" y="421"/>
                  </a:lnTo>
                  <a:lnTo>
                    <a:pt x="305" y="448"/>
                  </a:lnTo>
                  <a:lnTo>
                    <a:pt x="300" y="583"/>
                  </a:lnTo>
                  <a:lnTo>
                    <a:pt x="327" y="641"/>
                  </a:lnTo>
                  <a:lnTo>
                    <a:pt x="341" y="592"/>
                  </a:lnTo>
                  <a:lnTo>
                    <a:pt x="336" y="516"/>
                  </a:lnTo>
                  <a:lnTo>
                    <a:pt x="350" y="470"/>
                  </a:lnTo>
                  <a:lnTo>
                    <a:pt x="341" y="421"/>
                  </a:lnTo>
                  <a:lnTo>
                    <a:pt x="282" y="394"/>
                  </a:lnTo>
                  <a:lnTo>
                    <a:pt x="233" y="358"/>
                  </a:lnTo>
                  <a:lnTo>
                    <a:pt x="175" y="332"/>
                  </a:lnTo>
                  <a:lnTo>
                    <a:pt x="206" y="205"/>
                  </a:lnTo>
                  <a:lnTo>
                    <a:pt x="260" y="142"/>
                  </a:lnTo>
                  <a:lnTo>
                    <a:pt x="246" y="93"/>
                  </a:lnTo>
                  <a:lnTo>
                    <a:pt x="166" y="49"/>
                  </a:lnTo>
                  <a:lnTo>
                    <a:pt x="80" y="17"/>
                  </a:lnTo>
                  <a:lnTo>
                    <a:pt x="36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7" name="Freeform 1507">
              <a:extLst>
                <a:ext uri="{FF2B5EF4-FFF2-40B4-BE49-F238E27FC236}">
                  <a16:creationId xmlns:a16="http://schemas.microsoft.com/office/drawing/2014/main" id="{EED59E71-25B3-47F3-9C0D-F009AE3243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550"/>
              <a:ext cx="50" cy="44"/>
            </a:xfrm>
            <a:custGeom>
              <a:avLst/>
              <a:gdLst>
                <a:gd name="T0" fmla="*/ 197 w 197"/>
                <a:gd name="T1" fmla="*/ 116 h 175"/>
                <a:gd name="T2" fmla="*/ 184 w 197"/>
                <a:gd name="T3" fmla="*/ 72 h 175"/>
                <a:gd name="T4" fmla="*/ 157 w 197"/>
                <a:gd name="T5" fmla="*/ 23 h 175"/>
                <a:gd name="T6" fmla="*/ 125 w 197"/>
                <a:gd name="T7" fmla="*/ 0 h 175"/>
                <a:gd name="T8" fmla="*/ 67 w 197"/>
                <a:gd name="T9" fmla="*/ 13 h 175"/>
                <a:gd name="T10" fmla="*/ 49 w 197"/>
                <a:gd name="T11" fmla="*/ 67 h 175"/>
                <a:gd name="T12" fmla="*/ 31 w 197"/>
                <a:gd name="T13" fmla="*/ 49 h 175"/>
                <a:gd name="T14" fmla="*/ 0 w 197"/>
                <a:gd name="T15" fmla="*/ 53 h 175"/>
                <a:gd name="T16" fmla="*/ 0 w 197"/>
                <a:gd name="T17" fmla="*/ 76 h 175"/>
                <a:gd name="T18" fmla="*/ 45 w 197"/>
                <a:gd name="T19" fmla="*/ 135 h 175"/>
                <a:gd name="T20" fmla="*/ 85 w 197"/>
                <a:gd name="T21" fmla="*/ 175 h 175"/>
                <a:gd name="T22" fmla="*/ 121 w 197"/>
                <a:gd name="T23" fmla="*/ 165 h 175"/>
                <a:gd name="T24" fmla="*/ 108 w 197"/>
                <a:gd name="T25" fmla="*/ 131 h 175"/>
                <a:gd name="T26" fmla="*/ 94 w 197"/>
                <a:gd name="T27" fmla="*/ 85 h 175"/>
                <a:gd name="T28" fmla="*/ 89 w 197"/>
                <a:gd name="T29" fmla="*/ 49 h 175"/>
                <a:gd name="T30" fmla="*/ 116 w 197"/>
                <a:gd name="T31" fmla="*/ 40 h 175"/>
                <a:gd name="T32" fmla="*/ 139 w 197"/>
                <a:gd name="T33" fmla="*/ 81 h 175"/>
                <a:gd name="T34" fmla="*/ 170 w 197"/>
                <a:gd name="T35" fmla="*/ 125 h 175"/>
                <a:gd name="T36" fmla="*/ 193 w 197"/>
                <a:gd name="T37" fmla="*/ 139 h 175"/>
                <a:gd name="T38" fmla="*/ 197 w 197"/>
                <a:gd name="T39" fmla="*/ 116 h 175"/>
                <a:gd name="T40" fmla="*/ 197 w 197"/>
                <a:gd name="T41" fmla="*/ 116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7" h="175">
                  <a:moveTo>
                    <a:pt x="197" y="116"/>
                  </a:moveTo>
                  <a:lnTo>
                    <a:pt x="184" y="72"/>
                  </a:lnTo>
                  <a:lnTo>
                    <a:pt x="157" y="23"/>
                  </a:lnTo>
                  <a:lnTo>
                    <a:pt x="125" y="0"/>
                  </a:lnTo>
                  <a:lnTo>
                    <a:pt x="67" y="13"/>
                  </a:lnTo>
                  <a:lnTo>
                    <a:pt x="49" y="67"/>
                  </a:lnTo>
                  <a:lnTo>
                    <a:pt x="31" y="49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45" y="135"/>
                  </a:lnTo>
                  <a:lnTo>
                    <a:pt x="85" y="175"/>
                  </a:lnTo>
                  <a:lnTo>
                    <a:pt x="121" y="165"/>
                  </a:lnTo>
                  <a:lnTo>
                    <a:pt x="108" y="131"/>
                  </a:lnTo>
                  <a:lnTo>
                    <a:pt x="94" y="85"/>
                  </a:lnTo>
                  <a:lnTo>
                    <a:pt x="89" y="49"/>
                  </a:lnTo>
                  <a:lnTo>
                    <a:pt x="116" y="40"/>
                  </a:lnTo>
                  <a:lnTo>
                    <a:pt x="139" y="81"/>
                  </a:lnTo>
                  <a:lnTo>
                    <a:pt x="170" y="125"/>
                  </a:lnTo>
                  <a:lnTo>
                    <a:pt x="193" y="139"/>
                  </a:lnTo>
                  <a:lnTo>
                    <a:pt x="197" y="116"/>
                  </a:lnTo>
                  <a:lnTo>
                    <a:pt x="197" y="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8" name="Freeform 1508">
              <a:extLst>
                <a:ext uri="{FF2B5EF4-FFF2-40B4-BE49-F238E27FC236}">
                  <a16:creationId xmlns:a16="http://schemas.microsoft.com/office/drawing/2014/main" id="{E87E61B1-D876-401D-AC5F-63A9C1630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0" y="2430"/>
              <a:ext cx="61" cy="125"/>
            </a:xfrm>
            <a:custGeom>
              <a:avLst/>
              <a:gdLst>
                <a:gd name="T0" fmla="*/ 243 w 243"/>
                <a:gd name="T1" fmla="*/ 26 h 497"/>
                <a:gd name="T2" fmla="*/ 180 w 243"/>
                <a:gd name="T3" fmla="*/ 94 h 497"/>
                <a:gd name="T4" fmla="*/ 117 w 243"/>
                <a:gd name="T5" fmla="*/ 144 h 497"/>
                <a:gd name="T6" fmla="*/ 59 w 243"/>
                <a:gd name="T7" fmla="*/ 228 h 497"/>
                <a:gd name="T8" fmla="*/ 77 w 243"/>
                <a:gd name="T9" fmla="*/ 251 h 497"/>
                <a:gd name="T10" fmla="*/ 77 w 243"/>
                <a:gd name="T11" fmla="*/ 300 h 497"/>
                <a:gd name="T12" fmla="*/ 63 w 243"/>
                <a:gd name="T13" fmla="*/ 341 h 497"/>
                <a:gd name="T14" fmla="*/ 54 w 243"/>
                <a:gd name="T15" fmla="*/ 404 h 497"/>
                <a:gd name="T16" fmla="*/ 59 w 243"/>
                <a:gd name="T17" fmla="*/ 497 h 497"/>
                <a:gd name="T18" fmla="*/ 18 w 243"/>
                <a:gd name="T19" fmla="*/ 457 h 497"/>
                <a:gd name="T20" fmla="*/ 0 w 243"/>
                <a:gd name="T21" fmla="*/ 381 h 497"/>
                <a:gd name="T22" fmla="*/ 18 w 243"/>
                <a:gd name="T23" fmla="*/ 309 h 497"/>
                <a:gd name="T24" fmla="*/ 28 w 243"/>
                <a:gd name="T25" fmla="*/ 269 h 497"/>
                <a:gd name="T26" fmla="*/ 9 w 243"/>
                <a:gd name="T27" fmla="*/ 237 h 497"/>
                <a:gd name="T28" fmla="*/ 28 w 243"/>
                <a:gd name="T29" fmla="*/ 193 h 497"/>
                <a:gd name="T30" fmla="*/ 72 w 243"/>
                <a:gd name="T31" fmla="*/ 139 h 497"/>
                <a:gd name="T32" fmla="*/ 153 w 243"/>
                <a:gd name="T33" fmla="*/ 72 h 497"/>
                <a:gd name="T34" fmla="*/ 238 w 243"/>
                <a:gd name="T35" fmla="*/ 0 h 497"/>
                <a:gd name="T36" fmla="*/ 243 w 243"/>
                <a:gd name="T37" fmla="*/ 26 h 497"/>
                <a:gd name="T38" fmla="*/ 243 w 243"/>
                <a:gd name="T39" fmla="*/ 2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3" h="497">
                  <a:moveTo>
                    <a:pt x="243" y="26"/>
                  </a:moveTo>
                  <a:lnTo>
                    <a:pt x="180" y="94"/>
                  </a:lnTo>
                  <a:lnTo>
                    <a:pt x="117" y="144"/>
                  </a:lnTo>
                  <a:lnTo>
                    <a:pt x="59" y="228"/>
                  </a:lnTo>
                  <a:lnTo>
                    <a:pt x="77" y="251"/>
                  </a:lnTo>
                  <a:lnTo>
                    <a:pt x="77" y="300"/>
                  </a:lnTo>
                  <a:lnTo>
                    <a:pt x="63" y="341"/>
                  </a:lnTo>
                  <a:lnTo>
                    <a:pt x="54" y="404"/>
                  </a:lnTo>
                  <a:lnTo>
                    <a:pt x="59" y="497"/>
                  </a:lnTo>
                  <a:lnTo>
                    <a:pt x="18" y="457"/>
                  </a:lnTo>
                  <a:lnTo>
                    <a:pt x="0" y="381"/>
                  </a:lnTo>
                  <a:lnTo>
                    <a:pt x="18" y="309"/>
                  </a:lnTo>
                  <a:lnTo>
                    <a:pt x="28" y="269"/>
                  </a:lnTo>
                  <a:lnTo>
                    <a:pt x="9" y="237"/>
                  </a:lnTo>
                  <a:lnTo>
                    <a:pt x="28" y="193"/>
                  </a:lnTo>
                  <a:lnTo>
                    <a:pt x="72" y="139"/>
                  </a:lnTo>
                  <a:lnTo>
                    <a:pt x="153" y="72"/>
                  </a:lnTo>
                  <a:lnTo>
                    <a:pt x="238" y="0"/>
                  </a:lnTo>
                  <a:lnTo>
                    <a:pt x="243" y="26"/>
                  </a:lnTo>
                  <a:lnTo>
                    <a:pt x="24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29" name="Freeform 1509">
              <a:extLst>
                <a:ext uri="{FF2B5EF4-FFF2-40B4-BE49-F238E27FC236}">
                  <a16:creationId xmlns:a16="http://schemas.microsoft.com/office/drawing/2014/main" id="{7CA1724B-A4DA-4955-991B-18EDA15974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" y="2407"/>
              <a:ext cx="47" cy="24"/>
            </a:xfrm>
            <a:custGeom>
              <a:avLst/>
              <a:gdLst>
                <a:gd name="T0" fmla="*/ 0 w 189"/>
                <a:gd name="T1" fmla="*/ 59 h 99"/>
                <a:gd name="T2" fmla="*/ 71 w 189"/>
                <a:gd name="T3" fmla="*/ 27 h 99"/>
                <a:gd name="T4" fmla="*/ 139 w 189"/>
                <a:gd name="T5" fmla="*/ 0 h 99"/>
                <a:gd name="T6" fmla="*/ 189 w 189"/>
                <a:gd name="T7" fmla="*/ 5 h 99"/>
                <a:gd name="T8" fmla="*/ 161 w 189"/>
                <a:gd name="T9" fmla="*/ 27 h 99"/>
                <a:gd name="T10" fmla="*/ 94 w 189"/>
                <a:gd name="T11" fmla="*/ 49 h 99"/>
                <a:gd name="T12" fmla="*/ 45 w 189"/>
                <a:gd name="T13" fmla="*/ 63 h 99"/>
                <a:gd name="T14" fmla="*/ 0 w 189"/>
                <a:gd name="T15" fmla="*/ 99 h 99"/>
                <a:gd name="T16" fmla="*/ 0 w 189"/>
                <a:gd name="T17" fmla="*/ 59 h 99"/>
                <a:gd name="T18" fmla="*/ 0 w 189"/>
                <a:gd name="T19" fmla="*/ 5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9" h="99">
                  <a:moveTo>
                    <a:pt x="0" y="59"/>
                  </a:moveTo>
                  <a:lnTo>
                    <a:pt x="71" y="27"/>
                  </a:lnTo>
                  <a:lnTo>
                    <a:pt x="139" y="0"/>
                  </a:lnTo>
                  <a:lnTo>
                    <a:pt x="189" y="5"/>
                  </a:lnTo>
                  <a:lnTo>
                    <a:pt x="161" y="27"/>
                  </a:lnTo>
                  <a:lnTo>
                    <a:pt x="94" y="49"/>
                  </a:lnTo>
                  <a:lnTo>
                    <a:pt x="45" y="63"/>
                  </a:lnTo>
                  <a:lnTo>
                    <a:pt x="0" y="99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30" name="Freeform 1510">
              <a:extLst>
                <a:ext uri="{FF2B5EF4-FFF2-40B4-BE49-F238E27FC236}">
                  <a16:creationId xmlns:a16="http://schemas.microsoft.com/office/drawing/2014/main" id="{91C0BA0E-685B-40E2-A8E5-518F6B5B1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" y="2417"/>
              <a:ext cx="74" cy="64"/>
            </a:xfrm>
            <a:custGeom>
              <a:avLst/>
              <a:gdLst>
                <a:gd name="T0" fmla="*/ 18 w 296"/>
                <a:gd name="T1" fmla="*/ 23 h 256"/>
                <a:gd name="T2" fmla="*/ 23 w 296"/>
                <a:gd name="T3" fmla="*/ 51 h 256"/>
                <a:gd name="T4" fmla="*/ 5 w 296"/>
                <a:gd name="T5" fmla="*/ 86 h 256"/>
                <a:gd name="T6" fmla="*/ 0 w 296"/>
                <a:gd name="T7" fmla="*/ 127 h 256"/>
                <a:gd name="T8" fmla="*/ 9 w 296"/>
                <a:gd name="T9" fmla="*/ 163 h 256"/>
                <a:gd name="T10" fmla="*/ 36 w 296"/>
                <a:gd name="T11" fmla="*/ 184 h 256"/>
                <a:gd name="T12" fmla="*/ 85 w 296"/>
                <a:gd name="T13" fmla="*/ 189 h 256"/>
                <a:gd name="T14" fmla="*/ 121 w 296"/>
                <a:gd name="T15" fmla="*/ 184 h 256"/>
                <a:gd name="T16" fmla="*/ 139 w 296"/>
                <a:gd name="T17" fmla="*/ 235 h 256"/>
                <a:gd name="T18" fmla="*/ 188 w 296"/>
                <a:gd name="T19" fmla="*/ 256 h 256"/>
                <a:gd name="T20" fmla="*/ 224 w 296"/>
                <a:gd name="T21" fmla="*/ 235 h 256"/>
                <a:gd name="T22" fmla="*/ 238 w 296"/>
                <a:gd name="T23" fmla="*/ 194 h 256"/>
                <a:gd name="T24" fmla="*/ 243 w 296"/>
                <a:gd name="T25" fmla="*/ 117 h 256"/>
                <a:gd name="T26" fmla="*/ 296 w 296"/>
                <a:gd name="T27" fmla="*/ 55 h 256"/>
                <a:gd name="T28" fmla="*/ 292 w 296"/>
                <a:gd name="T29" fmla="*/ 0 h 256"/>
                <a:gd name="T30" fmla="*/ 256 w 296"/>
                <a:gd name="T31" fmla="*/ 23 h 256"/>
                <a:gd name="T32" fmla="*/ 234 w 296"/>
                <a:gd name="T33" fmla="*/ 59 h 256"/>
                <a:gd name="T34" fmla="*/ 188 w 296"/>
                <a:gd name="T35" fmla="*/ 113 h 256"/>
                <a:gd name="T36" fmla="*/ 198 w 296"/>
                <a:gd name="T37" fmla="*/ 163 h 256"/>
                <a:gd name="T38" fmla="*/ 193 w 296"/>
                <a:gd name="T39" fmla="*/ 212 h 256"/>
                <a:gd name="T40" fmla="*/ 171 w 296"/>
                <a:gd name="T41" fmla="*/ 199 h 256"/>
                <a:gd name="T42" fmla="*/ 162 w 296"/>
                <a:gd name="T43" fmla="*/ 149 h 256"/>
                <a:gd name="T44" fmla="*/ 117 w 296"/>
                <a:gd name="T45" fmla="*/ 127 h 256"/>
                <a:gd name="T46" fmla="*/ 85 w 296"/>
                <a:gd name="T47" fmla="*/ 153 h 256"/>
                <a:gd name="T48" fmla="*/ 54 w 296"/>
                <a:gd name="T49" fmla="*/ 135 h 256"/>
                <a:gd name="T50" fmla="*/ 49 w 296"/>
                <a:gd name="T51" fmla="*/ 91 h 256"/>
                <a:gd name="T52" fmla="*/ 81 w 296"/>
                <a:gd name="T53" fmla="*/ 19 h 256"/>
                <a:gd name="T54" fmla="*/ 54 w 296"/>
                <a:gd name="T55" fmla="*/ 5 h 256"/>
                <a:gd name="T56" fmla="*/ 18 w 296"/>
                <a:gd name="T57" fmla="*/ 23 h 256"/>
                <a:gd name="T58" fmla="*/ 18 w 296"/>
                <a:gd name="T59" fmla="*/ 23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96" h="256">
                  <a:moveTo>
                    <a:pt x="18" y="23"/>
                  </a:moveTo>
                  <a:lnTo>
                    <a:pt x="23" y="51"/>
                  </a:lnTo>
                  <a:lnTo>
                    <a:pt x="5" y="86"/>
                  </a:lnTo>
                  <a:lnTo>
                    <a:pt x="0" y="127"/>
                  </a:lnTo>
                  <a:lnTo>
                    <a:pt x="9" y="163"/>
                  </a:lnTo>
                  <a:lnTo>
                    <a:pt x="36" y="184"/>
                  </a:lnTo>
                  <a:lnTo>
                    <a:pt x="85" y="189"/>
                  </a:lnTo>
                  <a:lnTo>
                    <a:pt x="121" y="184"/>
                  </a:lnTo>
                  <a:lnTo>
                    <a:pt x="139" y="235"/>
                  </a:lnTo>
                  <a:lnTo>
                    <a:pt x="188" y="256"/>
                  </a:lnTo>
                  <a:lnTo>
                    <a:pt x="224" y="235"/>
                  </a:lnTo>
                  <a:lnTo>
                    <a:pt x="238" y="194"/>
                  </a:lnTo>
                  <a:lnTo>
                    <a:pt x="243" y="117"/>
                  </a:lnTo>
                  <a:lnTo>
                    <a:pt x="296" y="55"/>
                  </a:lnTo>
                  <a:lnTo>
                    <a:pt x="292" y="0"/>
                  </a:lnTo>
                  <a:lnTo>
                    <a:pt x="256" y="23"/>
                  </a:lnTo>
                  <a:lnTo>
                    <a:pt x="234" y="59"/>
                  </a:lnTo>
                  <a:lnTo>
                    <a:pt x="188" y="113"/>
                  </a:lnTo>
                  <a:lnTo>
                    <a:pt x="198" y="163"/>
                  </a:lnTo>
                  <a:lnTo>
                    <a:pt x="193" y="212"/>
                  </a:lnTo>
                  <a:lnTo>
                    <a:pt x="171" y="199"/>
                  </a:lnTo>
                  <a:lnTo>
                    <a:pt x="162" y="149"/>
                  </a:lnTo>
                  <a:lnTo>
                    <a:pt x="117" y="127"/>
                  </a:lnTo>
                  <a:lnTo>
                    <a:pt x="85" y="153"/>
                  </a:lnTo>
                  <a:lnTo>
                    <a:pt x="54" y="135"/>
                  </a:lnTo>
                  <a:lnTo>
                    <a:pt x="49" y="91"/>
                  </a:lnTo>
                  <a:lnTo>
                    <a:pt x="81" y="19"/>
                  </a:lnTo>
                  <a:lnTo>
                    <a:pt x="54" y="5"/>
                  </a:lnTo>
                  <a:lnTo>
                    <a:pt x="18" y="23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31" name="Freeform 1511">
              <a:extLst>
                <a:ext uri="{FF2B5EF4-FFF2-40B4-BE49-F238E27FC236}">
                  <a16:creationId xmlns:a16="http://schemas.microsoft.com/office/drawing/2014/main" id="{E844FF73-07C3-4596-9FE1-E1C34AC5F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408"/>
              <a:ext cx="139" cy="157"/>
            </a:xfrm>
            <a:custGeom>
              <a:avLst/>
              <a:gdLst>
                <a:gd name="T0" fmla="*/ 418 w 557"/>
                <a:gd name="T1" fmla="*/ 0 h 629"/>
                <a:gd name="T2" fmla="*/ 490 w 557"/>
                <a:gd name="T3" fmla="*/ 40 h 629"/>
                <a:gd name="T4" fmla="*/ 543 w 557"/>
                <a:gd name="T5" fmla="*/ 58 h 629"/>
                <a:gd name="T6" fmla="*/ 539 w 557"/>
                <a:gd name="T7" fmla="*/ 90 h 629"/>
                <a:gd name="T8" fmla="*/ 458 w 557"/>
                <a:gd name="T9" fmla="*/ 152 h 629"/>
                <a:gd name="T10" fmla="*/ 346 w 557"/>
                <a:gd name="T11" fmla="*/ 251 h 629"/>
                <a:gd name="T12" fmla="*/ 507 w 557"/>
                <a:gd name="T13" fmla="*/ 162 h 629"/>
                <a:gd name="T14" fmla="*/ 539 w 557"/>
                <a:gd name="T15" fmla="*/ 179 h 629"/>
                <a:gd name="T16" fmla="*/ 557 w 557"/>
                <a:gd name="T17" fmla="*/ 265 h 629"/>
                <a:gd name="T18" fmla="*/ 521 w 557"/>
                <a:gd name="T19" fmla="*/ 291 h 629"/>
                <a:gd name="T20" fmla="*/ 476 w 557"/>
                <a:gd name="T21" fmla="*/ 305 h 629"/>
                <a:gd name="T22" fmla="*/ 414 w 557"/>
                <a:gd name="T23" fmla="*/ 372 h 629"/>
                <a:gd name="T24" fmla="*/ 368 w 557"/>
                <a:gd name="T25" fmla="*/ 439 h 629"/>
                <a:gd name="T26" fmla="*/ 332 w 557"/>
                <a:gd name="T27" fmla="*/ 485 h 629"/>
                <a:gd name="T28" fmla="*/ 288 w 557"/>
                <a:gd name="T29" fmla="*/ 511 h 629"/>
                <a:gd name="T30" fmla="*/ 247 w 557"/>
                <a:gd name="T31" fmla="*/ 521 h 629"/>
                <a:gd name="T32" fmla="*/ 252 w 557"/>
                <a:gd name="T33" fmla="*/ 566 h 629"/>
                <a:gd name="T34" fmla="*/ 238 w 557"/>
                <a:gd name="T35" fmla="*/ 619 h 629"/>
                <a:gd name="T36" fmla="*/ 203 w 557"/>
                <a:gd name="T37" fmla="*/ 629 h 629"/>
                <a:gd name="T38" fmla="*/ 180 w 557"/>
                <a:gd name="T39" fmla="*/ 610 h 629"/>
                <a:gd name="T40" fmla="*/ 166 w 557"/>
                <a:gd name="T41" fmla="*/ 574 h 629"/>
                <a:gd name="T42" fmla="*/ 157 w 557"/>
                <a:gd name="T43" fmla="*/ 538 h 629"/>
                <a:gd name="T44" fmla="*/ 126 w 557"/>
                <a:gd name="T45" fmla="*/ 521 h 629"/>
                <a:gd name="T46" fmla="*/ 68 w 557"/>
                <a:gd name="T47" fmla="*/ 538 h 629"/>
                <a:gd name="T48" fmla="*/ 13 w 557"/>
                <a:gd name="T49" fmla="*/ 574 h 629"/>
                <a:gd name="T50" fmla="*/ 0 w 557"/>
                <a:gd name="T51" fmla="*/ 538 h 629"/>
                <a:gd name="T52" fmla="*/ 81 w 557"/>
                <a:gd name="T53" fmla="*/ 494 h 629"/>
                <a:gd name="T54" fmla="*/ 148 w 557"/>
                <a:gd name="T55" fmla="*/ 471 h 629"/>
                <a:gd name="T56" fmla="*/ 189 w 557"/>
                <a:gd name="T57" fmla="*/ 485 h 629"/>
                <a:gd name="T58" fmla="*/ 193 w 557"/>
                <a:gd name="T59" fmla="*/ 530 h 629"/>
                <a:gd name="T60" fmla="*/ 207 w 557"/>
                <a:gd name="T61" fmla="*/ 583 h 629"/>
                <a:gd name="T62" fmla="*/ 216 w 557"/>
                <a:gd name="T63" fmla="*/ 538 h 629"/>
                <a:gd name="T64" fmla="*/ 233 w 557"/>
                <a:gd name="T65" fmla="*/ 494 h 629"/>
                <a:gd name="T66" fmla="*/ 296 w 557"/>
                <a:gd name="T67" fmla="*/ 471 h 629"/>
                <a:gd name="T68" fmla="*/ 359 w 557"/>
                <a:gd name="T69" fmla="*/ 418 h 629"/>
                <a:gd name="T70" fmla="*/ 399 w 557"/>
                <a:gd name="T71" fmla="*/ 359 h 629"/>
                <a:gd name="T72" fmla="*/ 471 w 557"/>
                <a:gd name="T73" fmla="*/ 283 h 629"/>
                <a:gd name="T74" fmla="*/ 490 w 557"/>
                <a:gd name="T75" fmla="*/ 242 h 629"/>
                <a:gd name="T76" fmla="*/ 480 w 557"/>
                <a:gd name="T77" fmla="*/ 206 h 629"/>
                <a:gd name="T78" fmla="*/ 427 w 557"/>
                <a:gd name="T79" fmla="*/ 242 h 629"/>
                <a:gd name="T80" fmla="*/ 355 w 557"/>
                <a:gd name="T81" fmla="*/ 287 h 629"/>
                <a:gd name="T82" fmla="*/ 305 w 557"/>
                <a:gd name="T83" fmla="*/ 323 h 629"/>
                <a:gd name="T84" fmla="*/ 274 w 557"/>
                <a:gd name="T85" fmla="*/ 287 h 629"/>
                <a:gd name="T86" fmla="*/ 346 w 557"/>
                <a:gd name="T87" fmla="*/ 206 h 629"/>
                <a:gd name="T88" fmla="*/ 404 w 557"/>
                <a:gd name="T89" fmla="*/ 148 h 629"/>
                <a:gd name="T90" fmla="*/ 485 w 557"/>
                <a:gd name="T91" fmla="*/ 90 h 629"/>
                <a:gd name="T92" fmla="*/ 431 w 557"/>
                <a:gd name="T93" fmla="*/ 50 h 629"/>
                <a:gd name="T94" fmla="*/ 382 w 557"/>
                <a:gd name="T95" fmla="*/ 0 h 629"/>
                <a:gd name="T96" fmla="*/ 418 w 557"/>
                <a:gd name="T97" fmla="*/ 0 h 629"/>
                <a:gd name="T98" fmla="*/ 418 w 557"/>
                <a:gd name="T99" fmla="*/ 0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57" h="629">
                  <a:moveTo>
                    <a:pt x="418" y="0"/>
                  </a:moveTo>
                  <a:lnTo>
                    <a:pt x="490" y="40"/>
                  </a:lnTo>
                  <a:lnTo>
                    <a:pt x="543" y="58"/>
                  </a:lnTo>
                  <a:lnTo>
                    <a:pt x="539" y="90"/>
                  </a:lnTo>
                  <a:lnTo>
                    <a:pt x="458" y="152"/>
                  </a:lnTo>
                  <a:lnTo>
                    <a:pt x="346" y="251"/>
                  </a:lnTo>
                  <a:lnTo>
                    <a:pt x="507" y="162"/>
                  </a:lnTo>
                  <a:lnTo>
                    <a:pt x="539" y="179"/>
                  </a:lnTo>
                  <a:lnTo>
                    <a:pt x="557" y="265"/>
                  </a:lnTo>
                  <a:lnTo>
                    <a:pt x="521" y="291"/>
                  </a:lnTo>
                  <a:lnTo>
                    <a:pt x="476" y="305"/>
                  </a:lnTo>
                  <a:lnTo>
                    <a:pt x="414" y="372"/>
                  </a:lnTo>
                  <a:lnTo>
                    <a:pt x="368" y="439"/>
                  </a:lnTo>
                  <a:lnTo>
                    <a:pt x="332" y="485"/>
                  </a:lnTo>
                  <a:lnTo>
                    <a:pt x="288" y="511"/>
                  </a:lnTo>
                  <a:lnTo>
                    <a:pt x="247" y="521"/>
                  </a:lnTo>
                  <a:lnTo>
                    <a:pt x="252" y="566"/>
                  </a:lnTo>
                  <a:lnTo>
                    <a:pt x="238" y="619"/>
                  </a:lnTo>
                  <a:lnTo>
                    <a:pt x="203" y="629"/>
                  </a:lnTo>
                  <a:lnTo>
                    <a:pt x="180" y="610"/>
                  </a:lnTo>
                  <a:lnTo>
                    <a:pt x="166" y="574"/>
                  </a:lnTo>
                  <a:lnTo>
                    <a:pt x="157" y="538"/>
                  </a:lnTo>
                  <a:lnTo>
                    <a:pt x="126" y="521"/>
                  </a:lnTo>
                  <a:lnTo>
                    <a:pt x="68" y="538"/>
                  </a:lnTo>
                  <a:lnTo>
                    <a:pt x="13" y="574"/>
                  </a:lnTo>
                  <a:lnTo>
                    <a:pt x="0" y="538"/>
                  </a:lnTo>
                  <a:lnTo>
                    <a:pt x="81" y="494"/>
                  </a:lnTo>
                  <a:lnTo>
                    <a:pt x="148" y="471"/>
                  </a:lnTo>
                  <a:lnTo>
                    <a:pt x="189" y="485"/>
                  </a:lnTo>
                  <a:lnTo>
                    <a:pt x="193" y="530"/>
                  </a:lnTo>
                  <a:lnTo>
                    <a:pt x="207" y="583"/>
                  </a:lnTo>
                  <a:lnTo>
                    <a:pt x="216" y="538"/>
                  </a:lnTo>
                  <a:lnTo>
                    <a:pt x="233" y="494"/>
                  </a:lnTo>
                  <a:lnTo>
                    <a:pt x="296" y="471"/>
                  </a:lnTo>
                  <a:lnTo>
                    <a:pt x="359" y="418"/>
                  </a:lnTo>
                  <a:lnTo>
                    <a:pt x="399" y="359"/>
                  </a:lnTo>
                  <a:lnTo>
                    <a:pt x="471" y="283"/>
                  </a:lnTo>
                  <a:lnTo>
                    <a:pt x="490" y="242"/>
                  </a:lnTo>
                  <a:lnTo>
                    <a:pt x="480" y="206"/>
                  </a:lnTo>
                  <a:lnTo>
                    <a:pt x="427" y="242"/>
                  </a:lnTo>
                  <a:lnTo>
                    <a:pt x="355" y="287"/>
                  </a:lnTo>
                  <a:lnTo>
                    <a:pt x="305" y="323"/>
                  </a:lnTo>
                  <a:lnTo>
                    <a:pt x="274" y="287"/>
                  </a:lnTo>
                  <a:lnTo>
                    <a:pt x="346" y="206"/>
                  </a:lnTo>
                  <a:lnTo>
                    <a:pt x="404" y="148"/>
                  </a:lnTo>
                  <a:lnTo>
                    <a:pt x="485" y="90"/>
                  </a:lnTo>
                  <a:lnTo>
                    <a:pt x="431" y="50"/>
                  </a:lnTo>
                  <a:lnTo>
                    <a:pt x="382" y="0"/>
                  </a:lnTo>
                  <a:lnTo>
                    <a:pt x="418" y="0"/>
                  </a:lnTo>
                  <a:lnTo>
                    <a:pt x="41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32" name="Freeform 1512">
              <a:extLst>
                <a:ext uri="{FF2B5EF4-FFF2-40B4-BE49-F238E27FC236}">
                  <a16:creationId xmlns:a16="http://schemas.microsoft.com/office/drawing/2014/main" id="{D8EF6A09-0004-44AF-852F-50A881D3C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9" y="2559"/>
              <a:ext cx="53" cy="109"/>
            </a:xfrm>
            <a:custGeom>
              <a:avLst/>
              <a:gdLst>
                <a:gd name="T0" fmla="*/ 211 w 211"/>
                <a:gd name="T1" fmla="*/ 0 h 435"/>
                <a:gd name="T2" fmla="*/ 27 w 211"/>
                <a:gd name="T3" fmla="*/ 76 h 435"/>
                <a:gd name="T4" fmla="*/ 35 w 211"/>
                <a:gd name="T5" fmla="*/ 157 h 435"/>
                <a:gd name="T6" fmla="*/ 22 w 211"/>
                <a:gd name="T7" fmla="*/ 247 h 435"/>
                <a:gd name="T8" fmla="*/ 9 w 211"/>
                <a:gd name="T9" fmla="*/ 300 h 435"/>
                <a:gd name="T10" fmla="*/ 0 w 211"/>
                <a:gd name="T11" fmla="*/ 345 h 435"/>
                <a:gd name="T12" fmla="*/ 54 w 211"/>
                <a:gd name="T13" fmla="*/ 381 h 435"/>
                <a:gd name="T14" fmla="*/ 134 w 211"/>
                <a:gd name="T15" fmla="*/ 435 h 435"/>
                <a:gd name="T16" fmla="*/ 162 w 211"/>
                <a:gd name="T17" fmla="*/ 431 h 435"/>
                <a:gd name="T18" fmla="*/ 143 w 211"/>
                <a:gd name="T19" fmla="*/ 399 h 435"/>
                <a:gd name="T20" fmla="*/ 99 w 211"/>
                <a:gd name="T21" fmla="*/ 355 h 435"/>
                <a:gd name="T22" fmla="*/ 54 w 211"/>
                <a:gd name="T23" fmla="*/ 328 h 435"/>
                <a:gd name="T24" fmla="*/ 71 w 211"/>
                <a:gd name="T25" fmla="*/ 229 h 435"/>
                <a:gd name="T26" fmla="*/ 90 w 211"/>
                <a:gd name="T27" fmla="*/ 139 h 435"/>
                <a:gd name="T28" fmla="*/ 99 w 211"/>
                <a:gd name="T29" fmla="*/ 99 h 435"/>
                <a:gd name="T30" fmla="*/ 166 w 211"/>
                <a:gd name="T31" fmla="*/ 59 h 435"/>
                <a:gd name="T32" fmla="*/ 211 w 211"/>
                <a:gd name="T33" fmla="*/ 49 h 435"/>
                <a:gd name="T34" fmla="*/ 211 w 211"/>
                <a:gd name="T35" fmla="*/ 0 h 435"/>
                <a:gd name="T36" fmla="*/ 211 w 211"/>
                <a:gd name="T37" fmla="*/ 0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435">
                  <a:moveTo>
                    <a:pt x="211" y="0"/>
                  </a:moveTo>
                  <a:lnTo>
                    <a:pt x="27" y="76"/>
                  </a:lnTo>
                  <a:lnTo>
                    <a:pt x="35" y="157"/>
                  </a:lnTo>
                  <a:lnTo>
                    <a:pt x="22" y="247"/>
                  </a:lnTo>
                  <a:lnTo>
                    <a:pt x="9" y="300"/>
                  </a:lnTo>
                  <a:lnTo>
                    <a:pt x="0" y="345"/>
                  </a:lnTo>
                  <a:lnTo>
                    <a:pt x="54" y="381"/>
                  </a:lnTo>
                  <a:lnTo>
                    <a:pt x="134" y="435"/>
                  </a:lnTo>
                  <a:lnTo>
                    <a:pt x="162" y="431"/>
                  </a:lnTo>
                  <a:lnTo>
                    <a:pt x="143" y="399"/>
                  </a:lnTo>
                  <a:lnTo>
                    <a:pt x="99" y="355"/>
                  </a:lnTo>
                  <a:lnTo>
                    <a:pt x="54" y="328"/>
                  </a:lnTo>
                  <a:lnTo>
                    <a:pt x="71" y="229"/>
                  </a:lnTo>
                  <a:lnTo>
                    <a:pt x="90" y="139"/>
                  </a:lnTo>
                  <a:lnTo>
                    <a:pt x="99" y="99"/>
                  </a:lnTo>
                  <a:lnTo>
                    <a:pt x="166" y="59"/>
                  </a:lnTo>
                  <a:lnTo>
                    <a:pt x="211" y="49"/>
                  </a:lnTo>
                  <a:lnTo>
                    <a:pt x="211" y="0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33" name="Freeform 1513">
              <a:extLst>
                <a:ext uri="{FF2B5EF4-FFF2-40B4-BE49-F238E27FC236}">
                  <a16:creationId xmlns:a16="http://schemas.microsoft.com/office/drawing/2014/main" id="{A51A9816-0A58-4D49-9267-3C837FD6B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3" y="2548"/>
              <a:ext cx="61" cy="60"/>
            </a:xfrm>
            <a:custGeom>
              <a:avLst/>
              <a:gdLst>
                <a:gd name="T0" fmla="*/ 31 w 247"/>
                <a:gd name="T1" fmla="*/ 0 h 238"/>
                <a:gd name="T2" fmla="*/ 5 w 247"/>
                <a:gd name="T3" fmla="*/ 49 h 238"/>
                <a:gd name="T4" fmla="*/ 0 w 247"/>
                <a:gd name="T5" fmla="*/ 104 h 238"/>
                <a:gd name="T6" fmla="*/ 46 w 247"/>
                <a:gd name="T7" fmla="*/ 140 h 238"/>
                <a:gd name="T8" fmla="*/ 99 w 247"/>
                <a:gd name="T9" fmla="*/ 157 h 238"/>
                <a:gd name="T10" fmla="*/ 135 w 247"/>
                <a:gd name="T11" fmla="*/ 130 h 238"/>
                <a:gd name="T12" fmla="*/ 153 w 247"/>
                <a:gd name="T13" fmla="*/ 98 h 238"/>
                <a:gd name="T14" fmla="*/ 193 w 247"/>
                <a:gd name="T15" fmla="*/ 121 h 238"/>
                <a:gd name="T16" fmla="*/ 157 w 247"/>
                <a:gd name="T17" fmla="*/ 144 h 238"/>
                <a:gd name="T18" fmla="*/ 149 w 247"/>
                <a:gd name="T19" fmla="*/ 180 h 238"/>
                <a:gd name="T20" fmla="*/ 171 w 247"/>
                <a:gd name="T21" fmla="*/ 206 h 238"/>
                <a:gd name="T22" fmla="*/ 234 w 247"/>
                <a:gd name="T23" fmla="*/ 238 h 238"/>
                <a:gd name="T24" fmla="*/ 247 w 247"/>
                <a:gd name="T25" fmla="*/ 210 h 238"/>
                <a:gd name="T26" fmla="*/ 220 w 247"/>
                <a:gd name="T27" fmla="*/ 189 h 238"/>
                <a:gd name="T28" fmla="*/ 211 w 247"/>
                <a:gd name="T29" fmla="*/ 166 h 238"/>
                <a:gd name="T30" fmla="*/ 234 w 247"/>
                <a:gd name="T31" fmla="*/ 144 h 238"/>
                <a:gd name="T32" fmla="*/ 238 w 247"/>
                <a:gd name="T33" fmla="*/ 117 h 238"/>
                <a:gd name="T34" fmla="*/ 220 w 247"/>
                <a:gd name="T35" fmla="*/ 76 h 238"/>
                <a:gd name="T36" fmla="*/ 180 w 247"/>
                <a:gd name="T37" fmla="*/ 54 h 238"/>
                <a:gd name="T38" fmla="*/ 139 w 247"/>
                <a:gd name="T39" fmla="*/ 58 h 238"/>
                <a:gd name="T40" fmla="*/ 108 w 247"/>
                <a:gd name="T41" fmla="*/ 98 h 238"/>
                <a:gd name="T42" fmla="*/ 81 w 247"/>
                <a:gd name="T43" fmla="*/ 112 h 238"/>
                <a:gd name="T44" fmla="*/ 41 w 247"/>
                <a:gd name="T45" fmla="*/ 94 h 238"/>
                <a:gd name="T46" fmla="*/ 46 w 247"/>
                <a:gd name="T47" fmla="*/ 58 h 238"/>
                <a:gd name="T48" fmla="*/ 63 w 247"/>
                <a:gd name="T49" fmla="*/ 22 h 238"/>
                <a:gd name="T50" fmla="*/ 31 w 247"/>
                <a:gd name="T51" fmla="*/ 0 h 238"/>
                <a:gd name="T52" fmla="*/ 31 w 247"/>
                <a:gd name="T53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7" h="238">
                  <a:moveTo>
                    <a:pt x="31" y="0"/>
                  </a:moveTo>
                  <a:lnTo>
                    <a:pt x="5" y="49"/>
                  </a:lnTo>
                  <a:lnTo>
                    <a:pt x="0" y="104"/>
                  </a:lnTo>
                  <a:lnTo>
                    <a:pt x="46" y="140"/>
                  </a:lnTo>
                  <a:lnTo>
                    <a:pt x="99" y="157"/>
                  </a:lnTo>
                  <a:lnTo>
                    <a:pt x="135" y="130"/>
                  </a:lnTo>
                  <a:lnTo>
                    <a:pt x="153" y="98"/>
                  </a:lnTo>
                  <a:lnTo>
                    <a:pt x="193" y="121"/>
                  </a:lnTo>
                  <a:lnTo>
                    <a:pt x="157" y="144"/>
                  </a:lnTo>
                  <a:lnTo>
                    <a:pt x="149" y="180"/>
                  </a:lnTo>
                  <a:lnTo>
                    <a:pt x="171" y="206"/>
                  </a:lnTo>
                  <a:lnTo>
                    <a:pt x="234" y="238"/>
                  </a:lnTo>
                  <a:lnTo>
                    <a:pt x="247" y="210"/>
                  </a:lnTo>
                  <a:lnTo>
                    <a:pt x="220" y="189"/>
                  </a:lnTo>
                  <a:lnTo>
                    <a:pt x="211" y="166"/>
                  </a:lnTo>
                  <a:lnTo>
                    <a:pt x="234" y="144"/>
                  </a:lnTo>
                  <a:lnTo>
                    <a:pt x="238" y="117"/>
                  </a:lnTo>
                  <a:lnTo>
                    <a:pt x="220" y="76"/>
                  </a:lnTo>
                  <a:lnTo>
                    <a:pt x="180" y="54"/>
                  </a:lnTo>
                  <a:lnTo>
                    <a:pt x="139" y="58"/>
                  </a:lnTo>
                  <a:lnTo>
                    <a:pt x="108" y="98"/>
                  </a:lnTo>
                  <a:lnTo>
                    <a:pt x="81" y="112"/>
                  </a:lnTo>
                  <a:lnTo>
                    <a:pt x="41" y="94"/>
                  </a:lnTo>
                  <a:lnTo>
                    <a:pt x="46" y="58"/>
                  </a:lnTo>
                  <a:lnTo>
                    <a:pt x="63" y="22"/>
                  </a:lnTo>
                  <a:lnTo>
                    <a:pt x="31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234" name="Freeform 1514">
              <a:extLst>
                <a:ext uri="{FF2B5EF4-FFF2-40B4-BE49-F238E27FC236}">
                  <a16:creationId xmlns:a16="http://schemas.microsoft.com/office/drawing/2014/main" id="{242AAB3D-8566-491C-B040-08FADE4AE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" y="2380"/>
              <a:ext cx="61" cy="30"/>
            </a:xfrm>
            <a:custGeom>
              <a:avLst/>
              <a:gdLst>
                <a:gd name="T0" fmla="*/ 6 w 248"/>
                <a:gd name="T1" fmla="*/ 23 h 121"/>
                <a:gd name="T2" fmla="*/ 131 w 248"/>
                <a:gd name="T3" fmla="*/ 9 h 121"/>
                <a:gd name="T4" fmla="*/ 194 w 248"/>
                <a:gd name="T5" fmla="*/ 0 h 121"/>
                <a:gd name="T6" fmla="*/ 248 w 248"/>
                <a:gd name="T7" fmla="*/ 23 h 121"/>
                <a:gd name="T8" fmla="*/ 207 w 248"/>
                <a:gd name="T9" fmla="*/ 121 h 121"/>
                <a:gd name="T10" fmla="*/ 171 w 248"/>
                <a:gd name="T11" fmla="*/ 95 h 121"/>
                <a:gd name="T12" fmla="*/ 99 w 248"/>
                <a:gd name="T13" fmla="*/ 81 h 121"/>
                <a:gd name="T14" fmla="*/ 32 w 248"/>
                <a:gd name="T15" fmla="*/ 68 h 121"/>
                <a:gd name="T16" fmla="*/ 78 w 248"/>
                <a:gd name="T17" fmla="*/ 51 h 121"/>
                <a:gd name="T18" fmla="*/ 145 w 248"/>
                <a:gd name="T19" fmla="*/ 59 h 121"/>
                <a:gd name="T20" fmla="*/ 181 w 248"/>
                <a:gd name="T21" fmla="*/ 68 h 121"/>
                <a:gd name="T22" fmla="*/ 207 w 248"/>
                <a:gd name="T23" fmla="*/ 36 h 121"/>
                <a:gd name="T24" fmla="*/ 149 w 248"/>
                <a:gd name="T25" fmla="*/ 32 h 121"/>
                <a:gd name="T26" fmla="*/ 95 w 248"/>
                <a:gd name="T27" fmla="*/ 32 h 121"/>
                <a:gd name="T28" fmla="*/ 0 w 248"/>
                <a:gd name="T29" fmla="*/ 51 h 121"/>
                <a:gd name="T30" fmla="*/ 6 w 248"/>
                <a:gd name="T31" fmla="*/ 23 h 121"/>
                <a:gd name="T32" fmla="*/ 6 w 248"/>
                <a:gd name="T33" fmla="*/ 2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8" h="121">
                  <a:moveTo>
                    <a:pt x="6" y="23"/>
                  </a:moveTo>
                  <a:lnTo>
                    <a:pt x="131" y="9"/>
                  </a:lnTo>
                  <a:lnTo>
                    <a:pt x="194" y="0"/>
                  </a:lnTo>
                  <a:lnTo>
                    <a:pt x="248" y="23"/>
                  </a:lnTo>
                  <a:lnTo>
                    <a:pt x="207" y="121"/>
                  </a:lnTo>
                  <a:lnTo>
                    <a:pt x="171" y="95"/>
                  </a:lnTo>
                  <a:lnTo>
                    <a:pt x="99" y="81"/>
                  </a:lnTo>
                  <a:lnTo>
                    <a:pt x="32" y="68"/>
                  </a:lnTo>
                  <a:lnTo>
                    <a:pt x="78" y="51"/>
                  </a:lnTo>
                  <a:lnTo>
                    <a:pt x="145" y="59"/>
                  </a:lnTo>
                  <a:lnTo>
                    <a:pt x="181" y="68"/>
                  </a:lnTo>
                  <a:lnTo>
                    <a:pt x="207" y="36"/>
                  </a:lnTo>
                  <a:lnTo>
                    <a:pt x="149" y="32"/>
                  </a:lnTo>
                  <a:lnTo>
                    <a:pt x="95" y="32"/>
                  </a:lnTo>
                  <a:lnTo>
                    <a:pt x="0" y="51"/>
                  </a:lnTo>
                  <a:lnTo>
                    <a:pt x="6" y="23"/>
                  </a:lnTo>
                  <a:lnTo>
                    <a:pt x="6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2235" name="Text Box 1515">
            <a:extLst>
              <a:ext uri="{FF2B5EF4-FFF2-40B4-BE49-F238E27FC236}">
                <a16:creationId xmlns:a16="http://schemas.microsoft.com/office/drawing/2014/main" id="{6720F2D6-C0AE-4369-88A8-D44C8222A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733800"/>
            <a:ext cx="11160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1400" b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INTERNET</a:t>
            </a:r>
          </a:p>
        </p:txBody>
      </p:sp>
      <p:sp>
        <p:nvSpPr>
          <p:cNvPr id="32237" name="Line 1517">
            <a:extLst>
              <a:ext uri="{FF2B5EF4-FFF2-40B4-BE49-F238E27FC236}">
                <a16:creationId xmlns:a16="http://schemas.microsoft.com/office/drawing/2014/main" id="{584385B7-A359-4847-B63D-7867136FED7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946400" y="5326063"/>
            <a:ext cx="406400" cy="92233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38" name="Rectangle 1518">
            <a:extLst>
              <a:ext uri="{FF2B5EF4-FFF2-40B4-BE49-F238E27FC236}">
                <a16:creationId xmlns:a16="http://schemas.microsoft.com/office/drawing/2014/main" id="{63B81A6F-88B1-452C-BEDC-2EFDD211B7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7538" y="4513263"/>
            <a:ext cx="404812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39" name="Freeform 1519">
            <a:extLst>
              <a:ext uri="{FF2B5EF4-FFF2-40B4-BE49-F238E27FC236}">
                <a16:creationId xmlns:a16="http://schemas.microsoft.com/office/drawing/2014/main" id="{124665CE-C9F9-4072-86DF-F2D4310A7AEF}"/>
              </a:ext>
            </a:extLst>
          </p:cNvPr>
          <p:cNvSpPr>
            <a:spLocks/>
          </p:cNvSpPr>
          <p:nvPr/>
        </p:nvSpPr>
        <p:spPr bwMode="auto">
          <a:xfrm>
            <a:off x="1890713" y="3857625"/>
            <a:ext cx="120650" cy="206375"/>
          </a:xfrm>
          <a:custGeom>
            <a:avLst/>
            <a:gdLst>
              <a:gd name="T0" fmla="*/ 210 w 210"/>
              <a:gd name="T1" fmla="*/ 373 h 373"/>
              <a:gd name="T2" fmla="*/ 187 w 210"/>
              <a:gd name="T3" fmla="*/ 0 h 373"/>
              <a:gd name="T4" fmla="*/ 123 w 210"/>
              <a:gd name="T5" fmla="*/ 66 h 373"/>
              <a:gd name="T6" fmla="*/ 0 w 210"/>
              <a:gd name="T7" fmla="*/ 92 h 373"/>
              <a:gd name="T8" fmla="*/ 13 w 210"/>
              <a:gd name="T9" fmla="*/ 314 h 373"/>
              <a:gd name="T10" fmla="*/ 210 w 210"/>
              <a:gd name="T1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73">
                <a:moveTo>
                  <a:pt x="210" y="373"/>
                </a:moveTo>
                <a:lnTo>
                  <a:pt x="187" y="0"/>
                </a:lnTo>
                <a:lnTo>
                  <a:pt x="123" y="66"/>
                </a:lnTo>
                <a:lnTo>
                  <a:pt x="0" y="92"/>
                </a:lnTo>
                <a:lnTo>
                  <a:pt x="13" y="314"/>
                </a:lnTo>
                <a:lnTo>
                  <a:pt x="210" y="373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0" name="Freeform 1520">
            <a:extLst>
              <a:ext uri="{FF2B5EF4-FFF2-40B4-BE49-F238E27FC236}">
                <a16:creationId xmlns:a16="http://schemas.microsoft.com/office/drawing/2014/main" id="{AEB769EB-E10C-4CC4-B49F-AC69BD16FB6A}"/>
              </a:ext>
            </a:extLst>
          </p:cNvPr>
          <p:cNvSpPr>
            <a:spLocks/>
          </p:cNvSpPr>
          <p:nvPr/>
        </p:nvSpPr>
        <p:spPr bwMode="auto">
          <a:xfrm>
            <a:off x="1998663" y="3856038"/>
            <a:ext cx="14287" cy="207962"/>
          </a:xfrm>
          <a:custGeom>
            <a:avLst/>
            <a:gdLst>
              <a:gd name="T0" fmla="*/ 0 w 25"/>
              <a:gd name="T1" fmla="*/ 3 h 376"/>
              <a:gd name="T2" fmla="*/ 2 w 25"/>
              <a:gd name="T3" fmla="*/ 3 h 376"/>
              <a:gd name="T4" fmla="*/ 0 w 25"/>
              <a:gd name="T5" fmla="*/ 3 h 376"/>
              <a:gd name="T6" fmla="*/ 20 w 25"/>
              <a:gd name="T7" fmla="*/ 376 h 376"/>
              <a:gd name="T8" fmla="*/ 25 w 25"/>
              <a:gd name="T9" fmla="*/ 376 h 376"/>
              <a:gd name="T10" fmla="*/ 2 w 25"/>
              <a:gd name="T11" fmla="*/ 3 h 376"/>
              <a:gd name="T12" fmla="*/ 0 w 25"/>
              <a:gd name="T13" fmla="*/ 0 h 376"/>
              <a:gd name="T14" fmla="*/ 2 w 25"/>
              <a:gd name="T15" fmla="*/ 3 h 376"/>
              <a:gd name="T16" fmla="*/ 2 w 25"/>
              <a:gd name="T17" fmla="*/ 0 h 376"/>
              <a:gd name="T18" fmla="*/ 0 w 25"/>
              <a:gd name="T19" fmla="*/ 0 h 376"/>
              <a:gd name="T20" fmla="*/ 0 w 25"/>
              <a:gd name="T21" fmla="*/ 0 h 376"/>
              <a:gd name="T22" fmla="*/ 0 w 25"/>
              <a:gd name="T23" fmla="*/ 3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376">
                <a:moveTo>
                  <a:pt x="0" y="3"/>
                </a:moveTo>
                <a:lnTo>
                  <a:pt x="2" y="3"/>
                </a:lnTo>
                <a:lnTo>
                  <a:pt x="0" y="3"/>
                </a:lnTo>
                <a:lnTo>
                  <a:pt x="20" y="376"/>
                </a:lnTo>
                <a:lnTo>
                  <a:pt x="25" y="376"/>
                </a:lnTo>
                <a:lnTo>
                  <a:pt x="2" y="3"/>
                </a:ln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1" name="Freeform 1521">
            <a:extLst>
              <a:ext uri="{FF2B5EF4-FFF2-40B4-BE49-F238E27FC236}">
                <a16:creationId xmlns:a16="http://schemas.microsoft.com/office/drawing/2014/main" id="{D8DE209B-3013-458E-9DCE-5014EB6D3EBD}"/>
              </a:ext>
            </a:extLst>
          </p:cNvPr>
          <p:cNvSpPr>
            <a:spLocks/>
          </p:cNvSpPr>
          <p:nvPr/>
        </p:nvSpPr>
        <p:spPr bwMode="auto">
          <a:xfrm>
            <a:off x="1958975" y="3856038"/>
            <a:ext cx="39688" cy="38100"/>
          </a:xfrm>
          <a:custGeom>
            <a:avLst/>
            <a:gdLst>
              <a:gd name="T0" fmla="*/ 3 w 69"/>
              <a:gd name="T1" fmla="*/ 69 h 69"/>
              <a:gd name="T2" fmla="*/ 3 w 69"/>
              <a:gd name="T3" fmla="*/ 69 h 69"/>
              <a:gd name="T4" fmla="*/ 3 w 69"/>
              <a:gd name="T5" fmla="*/ 69 h 69"/>
              <a:gd name="T6" fmla="*/ 69 w 69"/>
              <a:gd name="T7" fmla="*/ 3 h 69"/>
              <a:gd name="T8" fmla="*/ 67 w 69"/>
              <a:gd name="T9" fmla="*/ 0 h 69"/>
              <a:gd name="T10" fmla="*/ 0 w 69"/>
              <a:gd name="T11" fmla="*/ 67 h 69"/>
              <a:gd name="T12" fmla="*/ 0 w 69"/>
              <a:gd name="T13" fmla="*/ 67 h 69"/>
              <a:gd name="T14" fmla="*/ 0 w 69"/>
              <a:gd name="T15" fmla="*/ 67 h 69"/>
              <a:gd name="T16" fmla="*/ 0 w 69"/>
              <a:gd name="T17" fmla="*/ 69 h 69"/>
              <a:gd name="T18" fmla="*/ 0 w 69"/>
              <a:gd name="T19" fmla="*/ 69 h 69"/>
              <a:gd name="T20" fmla="*/ 3 w 69"/>
              <a:gd name="T21" fmla="*/ 69 h 69"/>
              <a:gd name="T22" fmla="*/ 3 w 69"/>
              <a:gd name="T2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69">
                <a:moveTo>
                  <a:pt x="3" y="69"/>
                </a:moveTo>
                <a:lnTo>
                  <a:pt x="3" y="69"/>
                </a:lnTo>
                <a:lnTo>
                  <a:pt x="3" y="69"/>
                </a:lnTo>
                <a:lnTo>
                  <a:pt x="69" y="3"/>
                </a:lnTo>
                <a:lnTo>
                  <a:pt x="67" y="0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9"/>
                </a:lnTo>
                <a:lnTo>
                  <a:pt x="0" y="69"/>
                </a:lnTo>
                <a:lnTo>
                  <a:pt x="3" y="69"/>
                </a:lnTo>
                <a:lnTo>
                  <a:pt x="3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2" name="Freeform 1522">
            <a:extLst>
              <a:ext uri="{FF2B5EF4-FFF2-40B4-BE49-F238E27FC236}">
                <a16:creationId xmlns:a16="http://schemas.microsoft.com/office/drawing/2014/main" id="{86DA6DD2-ABB5-4F5E-B113-68905D4E6706}"/>
              </a:ext>
            </a:extLst>
          </p:cNvPr>
          <p:cNvSpPr>
            <a:spLocks/>
          </p:cNvSpPr>
          <p:nvPr/>
        </p:nvSpPr>
        <p:spPr bwMode="auto">
          <a:xfrm>
            <a:off x="1890713" y="3894138"/>
            <a:ext cx="71437" cy="15875"/>
          </a:xfrm>
          <a:custGeom>
            <a:avLst/>
            <a:gdLst>
              <a:gd name="T0" fmla="*/ 0 w 123"/>
              <a:gd name="T1" fmla="*/ 30 h 30"/>
              <a:gd name="T2" fmla="*/ 3 w 123"/>
              <a:gd name="T3" fmla="*/ 28 h 30"/>
              <a:gd name="T4" fmla="*/ 0 w 123"/>
              <a:gd name="T5" fmla="*/ 30 h 30"/>
              <a:gd name="T6" fmla="*/ 123 w 123"/>
              <a:gd name="T7" fmla="*/ 2 h 30"/>
              <a:gd name="T8" fmla="*/ 120 w 123"/>
              <a:gd name="T9" fmla="*/ 0 h 30"/>
              <a:gd name="T10" fmla="*/ 0 w 123"/>
              <a:gd name="T11" fmla="*/ 25 h 30"/>
              <a:gd name="T12" fmla="*/ 0 w 123"/>
              <a:gd name="T13" fmla="*/ 28 h 30"/>
              <a:gd name="T14" fmla="*/ 0 w 123"/>
              <a:gd name="T15" fmla="*/ 25 h 30"/>
              <a:gd name="T16" fmla="*/ 0 w 123"/>
              <a:gd name="T17" fmla="*/ 28 h 30"/>
              <a:gd name="T18" fmla="*/ 0 w 123"/>
              <a:gd name="T19" fmla="*/ 28 h 30"/>
              <a:gd name="T20" fmla="*/ 0 w 123"/>
              <a:gd name="T21" fmla="*/ 30 h 30"/>
              <a:gd name="T22" fmla="*/ 0 w 123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" h="30">
                <a:moveTo>
                  <a:pt x="0" y="30"/>
                </a:moveTo>
                <a:lnTo>
                  <a:pt x="3" y="28"/>
                </a:lnTo>
                <a:lnTo>
                  <a:pt x="0" y="30"/>
                </a:lnTo>
                <a:lnTo>
                  <a:pt x="123" y="2"/>
                </a:lnTo>
                <a:lnTo>
                  <a:pt x="120" y="0"/>
                </a:lnTo>
                <a:lnTo>
                  <a:pt x="0" y="25"/>
                </a:lnTo>
                <a:lnTo>
                  <a:pt x="0" y="28"/>
                </a:lnTo>
                <a:lnTo>
                  <a:pt x="0" y="25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3" name="Freeform 1523">
            <a:extLst>
              <a:ext uri="{FF2B5EF4-FFF2-40B4-BE49-F238E27FC236}">
                <a16:creationId xmlns:a16="http://schemas.microsoft.com/office/drawing/2014/main" id="{316E51D6-A30F-41EC-90DD-25256E85DEDE}"/>
              </a:ext>
            </a:extLst>
          </p:cNvPr>
          <p:cNvSpPr>
            <a:spLocks/>
          </p:cNvSpPr>
          <p:nvPr/>
        </p:nvSpPr>
        <p:spPr bwMode="auto">
          <a:xfrm>
            <a:off x="1890713" y="3908425"/>
            <a:ext cx="9525" cy="125413"/>
          </a:xfrm>
          <a:custGeom>
            <a:avLst/>
            <a:gdLst>
              <a:gd name="T0" fmla="*/ 16 w 16"/>
              <a:gd name="T1" fmla="*/ 222 h 225"/>
              <a:gd name="T2" fmla="*/ 13 w 16"/>
              <a:gd name="T3" fmla="*/ 220 h 225"/>
              <a:gd name="T4" fmla="*/ 16 w 16"/>
              <a:gd name="T5" fmla="*/ 222 h 225"/>
              <a:gd name="T6" fmla="*/ 3 w 16"/>
              <a:gd name="T7" fmla="*/ 0 h 225"/>
              <a:gd name="T8" fmla="*/ 0 w 16"/>
              <a:gd name="T9" fmla="*/ 0 h 225"/>
              <a:gd name="T10" fmla="*/ 13 w 16"/>
              <a:gd name="T11" fmla="*/ 222 h 225"/>
              <a:gd name="T12" fmla="*/ 13 w 16"/>
              <a:gd name="T13" fmla="*/ 225 h 225"/>
              <a:gd name="T14" fmla="*/ 13 w 16"/>
              <a:gd name="T15" fmla="*/ 222 h 225"/>
              <a:gd name="T16" fmla="*/ 13 w 16"/>
              <a:gd name="T17" fmla="*/ 225 h 225"/>
              <a:gd name="T18" fmla="*/ 13 w 16"/>
              <a:gd name="T19" fmla="*/ 225 h 225"/>
              <a:gd name="T20" fmla="*/ 16 w 16"/>
              <a:gd name="T21" fmla="*/ 225 h 225"/>
              <a:gd name="T22" fmla="*/ 16 w 16"/>
              <a:gd name="T23" fmla="*/ 22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225">
                <a:moveTo>
                  <a:pt x="16" y="222"/>
                </a:moveTo>
                <a:lnTo>
                  <a:pt x="13" y="220"/>
                </a:lnTo>
                <a:lnTo>
                  <a:pt x="16" y="222"/>
                </a:lnTo>
                <a:lnTo>
                  <a:pt x="3" y="0"/>
                </a:lnTo>
                <a:lnTo>
                  <a:pt x="0" y="0"/>
                </a:lnTo>
                <a:lnTo>
                  <a:pt x="13" y="222"/>
                </a:lnTo>
                <a:lnTo>
                  <a:pt x="13" y="225"/>
                </a:lnTo>
                <a:lnTo>
                  <a:pt x="13" y="222"/>
                </a:lnTo>
                <a:lnTo>
                  <a:pt x="13" y="225"/>
                </a:lnTo>
                <a:lnTo>
                  <a:pt x="13" y="225"/>
                </a:lnTo>
                <a:lnTo>
                  <a:pt x="16" y="225"/>
                </a:lnTo>
                <a:lnTo>
                  <a:pt x="16" y="2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4" name="Freeform 1524">
            <a:extLst>
              <a:ext uri="{FF2B5EF4-FFF2-40B4-BE49-F238E27FC236}">
                <a16:creationId xmlns:a16="http://schemas.microsoft.com/office/drawing/2014/main" id="{87F589AF-68F1-4541-AA4D-02C80EA64A99}"/>
              </a:ext>
            </a:extLst>
          </p:cNvPr>
          <p:cNvSpPr>
            <a:spLocks/>
          </p:cNvSpPr>
          <p:nvPr/>
        </p:nvSpPr>
        <p:spPr bwMode="auto">
          <a:xfrm>
            <a:off x="1898650" y="4030663"/>
            <a:ext cx="114300" cy="34925"/>
          </a:xfrm>
          <a:custGeom>
            <a:avLst/>
            <a:gdLst>
              <a:gd name="T0" fmla="*/ 199 w 199"/>
              <a:gd name="T1" fmla="*/ 59 h 64"/>
              <a:gd name="T2" fmla="*/ 194 w 199"/>
              <a:gd name="T3" fmla="*/ 61 h 64"/>
              <a:gd name="T4" fmla="*/ 199 w 199"/>
              <a:gd name="T5" fmla="*/ 59 h 64"/>
              <a:gd name="T6" fmla="*/ 0 w 199"/>
              <a:gd name="T7" fmla="*/ 0 h 64"/>
              <a:gd name="T8" fmla="*/ 0 w 199"/>
              <a:gd name="T9" fmla="*/ 5 h 64"/>
              <a:gd name="T10" fmla="*/ 197 w 199"/>
              <a:gd name="T11" fmla="*/ 64 h 64"/>
              <a:gd name="T12" fmla="*/ 199 w 199"/>
              <a:gd name="T13" fmla="*/ 61 h 64"/>
              <a:gd name="T14" fmla="*/ 197 w 199"/>
              <a:gd name="T15" fmla="*/ 64 h 64"/>
              <a:gd name="T16" fmla="*/ 199 w 199"/>
              <a:gd name="T17" fmla="*/ 64 h 64"/>
              <a:gd name="T18" fmla="*/ 199 w 199"/>
              <a:gd name="T19" fmla="*/ 61 h 64"/>
              <a:gd name="T20" fmla="*/ 199 w 199"/>
              <a:gd name="T21" fmla="*/ 59 h 64"/>
              <a:gd name="T22" fmla="*/ 199 w 199"/>
              <a:gd name="T2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" h="64">
                <a:moveTo>
                  <a:pt x="199" y="59"/>
                </a:moveTo>
                <a:lnTo>
                  <a:pt x="194" y="61"/>
                </a:lnTo>
                <a:lnTo>
                  <a:pt x="199" y="59"/>
                </a:lnTo>
                <a:lnTo>
                  <a:pt x="0" y="0"/>
                </a:lnTo>
                <a:lnTo>
                  <a:pt x="0" y="5"/>
                </a:lnTo>
                <a:lnTo>
                  <a:pt x="197" y="64"/>
                </a:lnTo>
                <a:lnTo>
                  <a:pt x="199" y="61"/>
                </a:lnTo>
                <a:lnTo>
                  <a:pt x="197" y="64"/>
                </a:lnTo>
                <a:lnTo>
                  <a:pt x="199" y="64"/>
                </a:lnTo>
                <a:lnTo>
                  <a:pt x="199" y="61"/>
                </a:lnTo>
                <a:lnTo>
                  <a:pt x="199" y="59"/>
                </a:lnTo>
                <a:lnTo>
                  <a:pt x="19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5" name="Freeform 1525">
            <a:extLst>
              <a:ext uri="{FF2B5EF4-FFF2-40B4-BE49-F238E27FC236}">
                <a16:creationId xmlns:a16="http://schemas.microsoft.com/office/drawing/2014/main" id="{FF817FF6-CBE1-4495-8986-DE36E0266A37}"/>
              </a:ext>
            </a:extLst>
          </p:cNvPr>
          <p:cNvSpPr>
            <a:spLocks/>
          </p:cNvSpPr>
          <p:nvPr/>
        </p:nvSpPr>
        <p:spPr bwMode="auto">
          <a:xfrm>
            <a:off x="1868488" y="4051300"/>
            <a:ext cx="342900" cy="73025"/>
          </a:xfrm>
          <a:custGeom>
            <a:avLst/>
            <a:gdLst>
              <a:gd name="T0" fmla="*/ 0 w 601"/>
              <a:gd name="T1" fmla="*/ 46 h 133"/>
              <a:gd name="T2" fmla="*/ 253 w 601"/>
              <a:gd name="T3" fmla="*/ 133 h 133"/>
              <a:gd name="T4" fmla="*/ 601 w 601"/>
              <a:gd name="T5" fmla="*/ 77 h 133"/>
              <a:gd name="T6" fmla="*/ 361 w 601"/>
              <a:gd name="T7" fmla="*/ 0 h 133"/>
              <a:gd name="T8" fmla="*/ 0 w 601"/>
              <a:gd name="T9" fmla="*/ 4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3">
                <a:moveTo>
                  <a:pt x="0" y="46"/>
                </a:moveTo>
                <a:lnTo>
                  <a:pt x="253" y="133"/>
                </a:lnTo>
                <a:lnTo>
                  <a:pt x="601" y="77"/>
                </a:lnTo>
                <a:lnTo>
                  <a:pt x="361" y="0"/>
                </a:lnTo>
                <a:lnTo>
                  <a:pt x="0" y="46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6" name="Freeform 1526">
            <a:extLst>
              <a:ext uri="{FF2B5EF4-FFF2-40B4-BE49-F238E27FC236}">
                <a16:creationId xmlns:a16="http://schemas.microsoft.com/office/drawing/2014/main" id="{0624C4B4-25C9-4D11-8981-8C21D4DD27C3}"/>
              </a:ext>
            </a:extLst>
          </p:cNvPr>
          <p:cNvSpPr>
            <a:spLocks/>
          </p:cNvSpPr>
          <p:nvPr/>
        </p:nvSpPr>
        <p:spPr bwMode="auto">
          <a:xfrm>
            <a:off x="1868488" y="4075113"/>
            <a:ext cx="144462" cy="50800"/>
          </a:xfrm>
          <a:custGeom>
            <a:avLst/>
            <a:gdLst>
              <a:gd name="T0" fmla="*/ 253 w 253"/>
              <a:gd name="T1" fmla="*/ 92 h 92"/>
              <a:gd name="T2" fmla="*/ 253 w 253"/>
              <a:gd name="T3" fmla="*/ 87 h 92"/>
              <a:gd name="T4" fmla="*/ 253 w 253"/>
              <a:gd name="T5" fmla="*/ 87 h 92"/>
              <a:gd name="T6" fmla="*/ 3 w 253"/>
              <a:gd name="T7" fmla="*/ 0 h 92"/>
              <a:gd name="T8" fmla="*/ 0 w 253"/>
              <a:gd name="T9" fmla="*/ 5 h 92"/>
              <a:gd name="T10" fmla="*/ 253 w 253"/>
              <a:gd name="T11" fmla="*/ 92 h 92"/>
              <a:gd name="T12" fmla="*/ 253 w 253"/>
              <a:gd name="T13" fmla="*/ 92 h 92"/>
              <a:gd name="T14" fmla="*/ 253 w 253"/>
              <a:gd name="T15" fmla="*/ 92 h 92"/>
              <a:gd name="T16" fmla="*/ 253 w 253"/>
              <a:gd name="T1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92">
                <a:moveTo>
                  <a:pt x="253" y="92"/>
                </a:moveTo>
                <a:lnTo>
                  <a:pt x="253" y="87"/>
                </a:lnTo>
                <a:lnTo>
                  <a:pt x="253" y="87"/>
                </a:lnTo>
                <a:lnTo>
                  <a:pt x="3" y="0"/>
                </a:lnTo>
                <a:lnTo>
                  <a:pt x="0" y="5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7" name="Freeform 1527">
            <a:extLst>
              <a:ext uri="{FF2B5EF4-FFF2-40B4-BE49-F238E27FC236}">
                <a16:creationId xmlns:a16="http://schemas.microsoft.com/office/drawing/2014/main" id="{7110D511-9A6F-4EE0-8B15-FE29B5674BDE}"/>
              </a:ext>
            </a:extLst>
          </p:cNvPr>
          <p:cNvSpPr>
            <a:spLocks/>
          </p:cNvSpPr>
          <p:nvPr/>
        </p:nvSpPr>
        <p:spPr bwMode="auto">
          <a:xfrm>
            <a:off x="2012950" y="4092575"/>
            <a:ext cx="203200" cy="33338"/>
          </a:xfrm>
          <a:custGeom>
            <a:avLst/>
            <a:gdLst>
              <a:gd name="T0" fmla="*/ 348 w 356"/>
              <a:gd name="T1" fmla="*/ 0 h 62"/>
              <a:gd name="T2" fmla="*/ 346 w 356"/>
              <a:gd name="T3" fmla="*/ 5 h 62"/>
              <a:gd name="T4" fmla="*/ 346 w 356"/>
              <a:gd name="T5" fmla="*/ 0 h 62"/>
              <a:gd name="T6" fmla="*/ 0 w 356"/>
              <a:gd name="T7" fmla="*/ 57 h 62"/>
              <a:gd name="T8" fmla="*/ 0 w 356"/>
              <a:gd name="T9" fmla="*/ 62 h 62"/>
              <a:gd name="T10" fmla="*/ 348 w 356"/>
              <a:gd name="T11" fmla="*/ 5 h 62"/>
              <a:gd name="T12" fmla="*/ 348 w 356"/>
              <a:gd name="T13" fmla="*/ 0 h 62"/>
              <a:gd name="T14" fmla="*/ 348 w 356"/>
              <a:gd name="T15" fmla="*/ 5 h 62"/>
              <a:gd name="T16" fmla="*/ 356 w 356"/>
              <a:gd name="T17" fmla="*/ 3 h 62"/>
              <a:gd name="T18" fmla="*/ 348 w 356"/>
              <a:gd name="T1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6" h="62">
                <a:moveTo>
                  <a:pt x="348" y="0"/>
                </a:moveTo>
                <a:lnTo>
                  <a:pt x="346" y="5"/>
                </a:lnTo>
                <a:lnTo>
                  <a:pt x="346" y="0"/>
                </a:lnTo>
                <a:lnTo>
                  <a:pt x="0" y="57"/>
                </a:lnTo>
                <a:lnTo>
                  <a:pt x="0" y="62"/>
                </a:lnTo>
                <a:lnTo>
                  <a:pt x="348" y="5"/>
                </a:lnTo>
                <a:lnTo>
                  <a:pt x="348" y="0"/>
                </a:lnTo>
                <a:lnTo>
                  <a:pt x="348" y="5"/>
                </a:lnTo>
                <a:lnTo>
                  <a:pt x="356" y="3"/>
                </a:lnTo>
                <a:lnTo>
                  <a:pt x="3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8" name="Freeform 1528">
            <a:extLst>
              <a:ext uri="{FF2B5EF4-FFF2-40B4-BE49-F238E27FC236}">
                <a16:creationId xmlns:a16="http://schemas.microsoft.com/office/drawing/2014/main" id="{D2D10C42-887A-4FF6-8921-086AC067AE51}"/>
              </a:ext>
            </a:extLst>
          </p:cNvPr>
          <p:cNvSpPr>
            <a:spLocks/>
          </p:cNvSpPr>
          <p:nvPr/>
        </p:nvSpPr>
        <p:spPr bwMode="auto">
          <a:xfrm>
            <a:off x="2073275" y="4048125"/>
            <a:ext cx="138113" cy="46038"/>
          </a:xfrm>
          <a:custGeom>
            <a:avLst/>
            <a:gdLst>
              <a:gd name="T0" fmla="*/ 0 w 240"/>
              <a:gd name="T1" fmla="*/ 3 h 84"/>
              <a:gd name="T2" fmla="*/ 0 w 240"/>
              <a:gd name="T3" fmla="*/ 8 h 84"/>
              <a:gd name="T4" fmla="*/ 0 w 240"/>
              <a:gd name="T5" fmla="*/ 8 h 84"/>
              <a:gd name="T6" fmla="*/ 238 w 240"/>
              <a:gd name="T7" fmla="*/ 84 h 84"/>
              <a:gd name="T8" fmla="*/ 240 w 240"/>
              <a:gd name="T9" fmla="*/ 79 h 84"/>
              <a:gd name="T10" fmla="*/ 0 w 240"/>
              <a:gd name="T11" fmla="*/ 3 h 84"/>
              <a:gd name="T12" fmla="*/ 0 w 240"/>
              <a:gd name="T13" fmla="*/ 0 h 84"/>
              <a:gd name="T14" fmla="*/ 0 w 240"/>
              <a:gd name="T15" fmla="*/ 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84">
                <a:moveTo>
                  <a:pt x="0" y="3"/>
                </a:moveTo>
                <a:lnTo>
                  <a:pt x="0" y="8"/>
                </a:lnTo>
                <a:lnTo>
                  <a:pt x="0" y="8"/>
                </a:lnTo>
                <a:lnTo>
                  <a:pt x="238" y="84"/>
                </a:lnTo>
                <a:lnTo>
                  <a:pt x="240" y="79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49" name="Freeform 1529">
            <a:extLst>
              <a:ext uri="{FF2B5EF4-FFF2-40B4-BE49-F238E27FC236}">
                <a16:creationId xmlns:a16="http://schemas.microsoft.com/office/drawing/2014/main" id="{82A4EDE3-3483-4504-B3C9-CE97CF67A23A}"/>
              </a:ext>
            </a:extLst>
          </p:cNvPr>
          <p:cNvSpPr>
            <a:spLocks/>
          </p:cNvSpPr>
          <p:nvPr/>
        </p:nvSpPr>
        <p:spPr bwMode="auto">
          <a:xfrm>
            <a:off x="1863725" y="4049713"/>
            <a:ext cx="209550" cy="28575"/>
          </a:xfrm>
          <a:custGeom>
            <a:avLst/>
            <a:gdLst>
              <a:gd name="T0" fmla="*/ 7 w 368"/>
              <a:gd name="T1" fmla="*/ 51 h 51"/>
              <a:gd name="T2" fmla="*/ 10 w 368"/>
              <a:gd name="T3" fmla="*/ 46 h 51"/>
              <a:gd name="T4" fmla="*/ 7 w 368"/>
              <a:gd name="T5" fmla="*/ 51 h 51"/>
              <a:gd name="T6" fmla="*/ 368 w 368"/>
              <a:gd name="T7" fmla="*/ 5 h 51"/>
              <a:gd name="T8" fmla="*/ 368 w 368"/>
              <a:gd name="T9" fmla="*/ 0 h 51"/>
              <a:gd name="T10" fmla="*/ 7 w 368"/>
              <a:gd name="T11" fmla="*/ 46 h 51"/>
              <a:gd name="T12" fmla="*/ 7 w 368"/>
              <a:gd name="T13" fmla="*/ 51 h 51"/>
              <a:gd name="T14" fmla="*/ 7 w 368"/>
              <a:gd name="T15" fmla="*/ 46 h 51"/>
              <a:gd name="T16" fmla="*/ 0 w 368"/>
              <a:gd name="T17" fmla="*/ 46 h 51"/>
              <a:gd name="T18" fmla="*/ 7 w 368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" h="51">
                <a:moveTo>
                  <a:pt x="7" y="51"/>
                </a:moveTo>
                <a:lnTo>
                  <a:pt x="10" y="46"/>
                </a:lnTo>
                <a:lnTo>
                  <a:pt x="7" y="51"/>
                </a:lnTo>
                <a:lnTo>
                  <a:pt x="368" y="5"/>
                </a:lnTo>
                <a:lnTo>
                  <a:pt x="368" y="0"/>
                </a:lnTo>
                <a:lnTo>
                  <a:pt x="7" y="46"/>
                </a:lnTo>
                <a:lnTo>
                  <a:pt x="7" y="51"/>
                </a:lnTo>
                <a:lnTo>
                  <a:pt x="7" y="46"/>
                </a:lnTo>
                <a:lnTo>
                  <a:pt x="0" y="46"/>
                </a:lnTo>
                <a:lnTo>
                  <a:pt x="7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0" name="Freeform 1530">
            <a:extLst>
              <a:ext uri="{FF2B5EF4-FFF2-40B4-BE49-F238E27FC236}">
                <a16:creationId xmlns:a16="http://schemas.microsoft.com/office/drawing/2014/main" id="{4362C59A-7A2C-4E09-91D0-C6795E4A9938}"/>
              </a:ext>
            </a:extLst>
          </p:cNvPr>
          <p:cNvSpPr>
            <a:spLocks/>
          </p:cNvSpPr>
          <p:nvPr/>
        </p:nvSpPr>
        <p:spPr bwMode="auto">
          <a:xfrm>
            <a:off x="2012950" y="4094163"/>
            <a:ext cx="198438" cy="80962"/>
          </a:xfrm>
          <a:custGeom>
            <a:avLst/>
            <a:gdLst>
              <a:gd name="T0" fmla="*/ 348 w 348"/>
              <a:gd name="T1" fmla="*/ 0 h 148"/>
              <a:gd name="T2" fmla="*/ 0 w 348"/>
              <a:gd name="T3" fmla="*/ 56 h 148"/>
              <a:gd name="T4" fmla="*/ 0 w 348"/>
              <a:gd name="T5" fmla="*/ 148 h 148"/>
              <a:gd name="T6" fmla="*/ 348 w 348"/>
              <a:gd name="T7" fmla="*/ 87 h 148"/>
              <a:gd name="T8" fmla="*/ 348 w 348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148">
                <a:moveTo>
                  <a:pt x="348" y="0"/>
                </a:moveTo>
                <a:lnTo>
                  <a:pt x="0" y="56"/>
                </a:lnTo>
                <a:lnTo>
                  <a:pt x="0" y="148"/>
                </a:lnTo>
                <a:lnTo>
                  <a:pt x="348" y="87"/>
                </a:lnTo>
                <a:lnTo>
                  <a:pt x="348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1" name="Freeform 1531">
            <a:extLst>
              <a:ext uri="{FF2B5EF4-FFF2-40B4-BE49-F238E27FC236}">
                <a16:creationId xmlns:a16="http://schemas.microsoft.com/office/drawing/2014/main" id="{D07A6FAF-4E8C-47EF-890D-741D5358BA67}"/>
              </a:ext>
            </a:extLst>
          </p:cNvPr>
          <p:cNvSpPr>
            <a:spLocks/>
          </p:cNvSpPr>
          <p:nvPr/>
        </p:nvSpPr>
        <p:spPr bwMode="auto">
          <a:xfrm>
            <a:off x="2011363" y="4092575"/>
            <a:ext cx="200025" cy="33338"/>
          </a:xfrm>
          <a:custGeom>
            <a:avLst/>
            <a:gdLst>
              <a:gd name="T0" fmla="*/ 0 w 350"/>
              <a:gd name="T1" fmla="*/ 59 h 62"/>
              <a:gd name="T2" fmla="*/ 5 w 350"/>
              <a:gd name="T3" fmla="*/ 59 h 62"/>
              <a:gd name="T4" fmla="*/ 2 w 350"/>
              <a:gd name="T5" fmla="*/ 62 h 62"/>
              <a:gd name="T6" fmla="*/ 350 w 350"/>
              <a:gd name="T7" fmla="*/ 5 h 62"/>
              <a:gd name="T8" fmla="*/ 348 w 350"/>
              <a:gd name="T9" fmla="*/ 0 h 62"/>
              <a:gd name="T10" fmla="*/ 2 w 350"/>
              <a:gd name="T11" fmla="*/ 57 h 62"/>
              <a:gd name="T12" fmla="*/ 0 w 350"/>
              <a:gd name="T13" fmla="*/ 59 h 62"/>
              <a:gd name="T14" fmla="*/ 2 w 350"/>
              <a:gd name="T15" fmla="*/ 57 h 62"/>
              <a:gd name="T16" fmla="*/ 0 w 350"/>
              <a:gd name="T17" fmla="*/ 57 h 62"/>
              <a:gd name="T18" fmla="*/ 0 w 350"/>
              <a:gd name="T19" fmla="*/ 5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0" h="62">
                <a:moveTo>
                  <a:pt x="0" y="59"/>
                </a:moveTo>
                <a:lnTo>
                  <a:pt x="5" y="59"/>
                </a:lnTo>
                <a:lnTo>
                  <a:pt x="2" y="62"/>
                </a:lnTo>
                <a:lnTo>
                  <a:pt x="350" y="5"/>
                </a:lnTo>
                <a:lnTo>
                  <a:pt x="348" y="0"/>
                </a:lnTo>
                <a:lnTo>
                  <a:pt x="2" y="57"/>
                </a:lnTo>
                <a:lnTo>
                  <a:pt x="0" y="59"/>
                </a:lnTo>
                <a:lnTo>
                  <a:pt x="2" y="57"/>
                </a:lnTo>
                <a:lnTo>
                  <a:pt x="0" y="57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2" name="Freeform 1532">
            <a:extLst>
              <a:ext uri="{FF2B5EF4-FFF2-40B4-BE49-F238E27FC236}">
                <a16:creationId xmlns:a16="http://schemas.microsoft.com/office/drawing/2014/main" id="{35228345-CF09-4218-8861-8AA7D376A4F2}"/>
              </a:ext>
            </a:extLst>
          </p:cNvPr>
          <p:cNvSpPr>
            <a:spLocks/>
          </p:cNvSpPr>
          <p:nvPr/>
        </p:nvSpPr>
        <p:spPr bwMode="auto">
          <a:xfrm>
            <a:off x="2011363" y="4124325"/>
            <a:ext cx="3175" cy="52388"/>
          </a:xfrm>
          <a:custGeom>
            <a:avLst/>
            <a:gdLst>
              <a:gd name="T0" fmla="*/ 2 w 5"/>
              <a:gd name="T1" fmla="*/ 95 h 95"/>
              <a:gd name="T2" fmla="*/ 2 w 5"/>
              <a:gd name="T3" fmla="*/ 90 h 95"/>
              <a:gd name="T4" fmla="*/ 5 w 5"/>
              <a:gd name="T5" fmla="*/ 92 h 95"/>
              <a:gd name="T6" fmla="*/ 5 w 5"/>
              <a:gd name="T7" fmla="*/ 0 h 95"/>
              <a:gd name="T8" fmla="*/ 0 w 5"/>
              <a:gd name="T9" fmla="*/ 0 h 95"/>
              <a:gd name="T10" fmla="*/ 2 w 5"/>
              <a:gd name="T11" fmla="*/ 92 h 95"/>
              <a:gd name="T12" fmla="*/ 2 w 5"/>
              <a:gd name="T13" fmla="*/ 95 h 95"/>
              <a:gd name="T14" fmla="*/ 2 w 5"/>
              <a:gd name="T15" fmla="*/ 92 h 95"/>
              <a:gd name="T16" fmla="*/ 2 w 5"/>
              <a:gd name="T17" fmla="*/ 95 h 95"/>
              <a:gd name="T18" fmla="*/ 2 w 5"/>
              <a:gd name="T1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95">
                <a:moveTo>
                  <a:pt x="2" y="95"/>
                </a:moveTo>
                <a:lnTo>
                  <a:pt x="2" y="90"/>
                </a:lnTo>
                <a:lnTo>
                  <a:pt x="5" y="92"/>
                </a:lnTo>
                <a:lnTo>
                  <a:pt x="5" y="0"/>
                </a:lnTo>
                <a:lnTo>
                  <a:pt x="0" y="0"/>
                </a:lnTo>
                <a:lnTo>
                  <a:pt x="2" y="92"/>
                </a:lnTo>
                <a:lnTo>
                  <a:pt x="2" y="95"/>
                </a:lnTo>
                <a:lnTo>
                  <a:pt x="2" y="92"/>
                </a:lnTo>
                <a:lnTo>
                  <a:pt x="2" y="95"/>
                </a:lnTo>
                <a:lnTo>
                  <a:pt x="2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3" name="Freeform 1533">
            <a:extLst>
              <a:ext uri="{FF2B5EF4-FFF2-40B4-BE49-F238E27FC236}">
                <a16:creationId xmlns:a16="http://schemas.microsoft.com/office/drawing/2014/main" id="{0FB5875D-BDED-4453-A289-E027C12A39E9}"/>
              </a:ext>
            </a:extLst>
          </p:cNvPr>
          <p:cNvSpPr>
            <a:spLocks/>
          </p:cNvSpPr>
          <p:nvPr/>
        </p:nvSpPr>
        <p:spPr bwMode="auto">
          <a:xfrm>
            <a:off x="2012950" y="4140200"/>
            <a:ext cx="200025" cy="36513"/>
          </a:xfrm>
          <a:custGeom>
            <a:avLst/>
            <a:gdLst>
              <a:gd name="T0" fmla="*/ 351 w 351"/>
              <a:gd name="T1" fmla="*/ 3 h 67"/>
              <a:gd name="T2" fmla="*/ 346 w 351"/>
              <a:gd name="T3" fmla="*/ 3 h 67"/>
              <a:gd name="T4" fmla="*/ 348 w 351"/>
              <a:gd name="T5" fmla="*/ 0 h 67"/>
              <a:gd name="T6" fmla="*/ 0 w 351"/>
              <a:gd name="T7" fmla="*/ 62 h 67"/>
              <a:gd name="T8" fmla="*/ 0 w 351"/>
              <a:gd name="T9" fmla="*/ 67 h 67"/>
              <a:gd name="T10" fmla="*/ 348 w 351"/>
              <a:gd name="T11" fmla="*/ 3 h 67"/>
              <a:gd name="T12" fmla="*/ 351 w 351"/>
              <a:gd name="T13" fmla="*/ 3 h 67"/>
              <a:gd name="T14" fmla="*/ 348 w 351"/>
              <a:gd name="T15" fmla="*/ 3 h 67"/>
              <a:gd name="T16" fmla="*/ 351 w 351"/>
              <a:gd name="T17" fmla="*/ 3 h 67"/>
              <a:gd name="T18" fmla="*/ 351 w 351"/>
              <a:gd name="T19" fmla="*/ 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" h="67">
                <a:moveTo>
                  <a:pt x="351" y="3"/>
                </a:moveTo>
                <a:lnTo>
                  <a:pt x="346" y="3"/>
                </a:lnTo>
                <a:lnTo>
                  <a:pt x="348" y="0"/>
                </a:lnTo>
                <a:lnTo>
                  <a:pt x="0" y="62"/>
                </a:lnTo>
                <a:lnTo>
                  <a:pt x="0" y="67"/>
                </a:lnTo>
                <a:lnTo>
                  <a:pt x="348" y="3"/>
                </a:lnTo>
                <a:lnTo>
                  <a:pt x="351" y="3"/>
                </a:lnTo>
                <a:lnTo>
                  <a:pt x="348" y="3"/>
                </a:lnTo>
                <a:lnTo>
                  <a:pt x="351" y="3"/>
                </a:lnTo>
                <a:lnTo>
                  <a:pt x="35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4" name="Freeform 1534">
            <a:extLst>
              <a:ext uri="{FF2B5EF4-FFF2-40B4-BE49-F238E27FC236}">
                <a16:creationId xmlns:a16="http://schemas.microsoft.com/office/drawing/2014/main" id="{E257038C-AD66-4A43-8E66-BFA790DA52AB}"/>
              </a:ext>
            </a:extLst>
          </p:cNvPr>
          <p:cNvSpPr>
            <a:spLocks/>
          </p:cNvSpPr>
          <p:nvPr/>
        </p:nvSpPr>
        <p:spPr bwMode="auto">
          <a:xfrm>
            <a:off x="2209800" y="4092575"/>
            <a:ext cx="3175" cy="49213"/>
          </a:xfrm>
          <a:custGeom>
            <a:avLst/>
            <a:gdLst>
              <a:gd name="T0" fmla="*/ 0 w 5"/>
              <a:gd name="T1" fmla="*/ 0 h 90"/>
              <a:gd name="T2" fmla="*/ 2 w 5"/>
              <a:gd name="T3" fmla="*/ 5 h 90"/>
              <a:gd name="T4" fmla="*/ 0 w 5"/>
              <a:gd name="T5" fmla="*/ 3 h 90"/>
              <a:gd name="T6" fmla="*/ 0 w 5"/>
              <a:gd name="T7" fmla="*/ 90 h 90"/>
              <a:gd name="T8" fmla="*/ 5 w 5"/>
              <a:gd name="T9" fmla="*/ 90 h 90"/>
              <a:gd name="T10" fmla="*/ 5 w 5"/>
              <a:gd name="T11" fmla="*/ 3 h 90"/>
              <a:gd name="T12" fmla="*/ 0 w 5"/>
              <a:gd name="T13" fmla="*/ 0 h 90"/>
              <a:gd name="T14" fmla="*/ 5 w 5"/>
              <a:gd name="T15" fmla="*/ 3 h 90"/>
              <a:gd name="T16" fmla="*/ 5 w 5"/>
              <a:gd name="T17" fmla="*/ 0 h 90"/>
              <a:gd name="T18" fmla="*/ 0 w 5"/>
              <a:gd name="T1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90">
                <a:moveTo>
                  <a:pt x="0" y="0"/>
                </a:moveTo>
                <a:lnTo>
                  <a:pt x="2" y="5"/>
                </a:lnTo>
                <a:lnTo>
                  <a:pt x="0" y="3"/>
                </a:lnTo>
                <a:lnTo>
                  <a:pt x="0" y="90"/>
                </a:lnTo>
                <a:lnTo>
                  <a:pt x="5" y="90"/>
                </a:lnTo>
                <a:lnTo>
                  <a:pt x="5" y="3"/>
                </a:lnTo>
                <a:lnTo>
                  <a:pt x="0" y="0"/>
                </a:lnTo>
                <a:lnTo>
                  <a:pt x="5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5" name="Freeform 1535">
            <a:extLst>
              <a:ext uri="{FF2B5EF4-FFF2-40B4-BE49-F238E27FC236}">
                <a16:creationId xmlns:a16="http://schemas.microsoft.com/office/drawing/2014/main" id="{829B8036-7DCF-4CB0-B6F6-576147B4CD4A}"/>
              </a:ext>
            </a:extLst>
          </p:cNvPr>
          <p:cNvSpPr>
            <a:spLocks/>
          </p:cNvSpPr>
          <p:nvPr/>
        </p:nvSpPr>
        <p:spPr bwMode="auto">
          <a:xfrm>
            <a:off x="1906588" y="4033838"/>
            <a:ext cx="101600" cy="30162"/>
          </a:xfrm>
          <a:custGeom>
            <a:avLst/>
            <a:gdLst>
              <a:gd name="T0" fmla="*/ 179 w 179"/>
              <a:gd name="T1" fmla="*/ 54 h 54"/>
              <a:gd name="T2" fmla="*/ 0 w 179"/>
              <a:gd name="T3" fmla="*/ 0 h 54"/>
              <a:gd name="T4" fmla="*/ 0 w 179"/>
              <a:gd name="T5" fmla="*/ 11 h 54"/>
              <a:gd name="T6" fmla="*/ 64 w 179"/>
              <a:gd name="T7" fmla="*/ 39 h 54"/>
              <a:gd name="T8" fmla="*/ 66 w 179"/>
              <a:gd name="T9" fmla="*/ 39 h 54"/>
              <a:gd name="T10" fmla="*/ 71 w 179"/>
              <a:gd name="T11" fmla="*/ 39 h 54"/>
              <a:gd name="T12" fmla="*/ 77 w 179"/>
              <a:gd name="T13" fmla="*/ 41 h 54"/>
              <a:gd name="T14" fmla="*/ 84 w 179"/>
              <a:gd name="T15" fmla="*/ 41 h 54"/>
              <a:gd name="T16" fmla="*/ 92 w 179"/>
              <a:gd name="T17" fmla="*/ 44 h 54"/>
              <a:gd name="T18" fmla="*/ 102 w 179"/>
              <a:gd name="T19" fmla="*/ 44 h 54"/>
              <a:gd name="T20" fmla="*/ 112 w 179"/>
              <a:gd name="T21" fmla="*/ 47 h 54"/>
              <a:gd name="T22" fmla="*/ 123 w 179"/>
              <a:gd name="T23" fmla="*/ 47 h 54"/>
              <a:gd name="T24" fmla="*/ 135 w 179"/>
              <a:gd name="T25" fmla="*/ 49 h 54"/>
              <a:gd name="T26" fmla="*/ 146 w 179"/>
              <a:gd name="T27" fmla="*/ 49 h 54"/>
              <a:gd name="T28" fmla="*/ 156 w 179"/>
              <a:gd name="T29" fmla="*/ 52 h 54"/>
              <a:gd name="T30" fmla="*/ 163 w 179"/>
              <a:gd name="T31" fmla="*/ 52 h 54"/>
              <a:gd name="T32" fmla="*/ 171 w 179"/>
              <a:gd name="T33" fmla="*/ 54 h 54"/>
              <a:gd name="T34" fmla="*/ 176 w 179"/>
              <a:gd name="T35" fmla="*/ 54 h 54"/>
              <a:gd name="T36" fmla="*/ 179 w 179"/>
              <a:gd name="T37" fmla="*/ 54 h 54"/>
              <a:gd name="T38" fmla="*/ 176 w 179"/>
              <a:gd name="T39" fmla="*/ 52 h 54"/>
              <a:gd name="T40" fmla="*/ 179 w 179"/>
              <a:gd name="T41" fmla="*/ 52 h 54"/>
              <a:gd name="T42" fmla="*/ 179 w 179"/>
              <a:gd name="T43" fmla="*/ 54 h 54"/>
              <a:gd name="T44" fmla="*/ 179 w 179"/>
              <a:gd name="T4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54">
                <a:moveTo>
                  <a:pt x="179" y="54"/>
                </a:moveTo>
                <a:lnTo>
                  <a:pt x="0" y="0"/>
                </a:lnTo>
                <a:lnTo>
                  <a:pt x="0" y="11"/>
                </a:lnTo>
                <a:lnTo>
                  <a:pt x="64" y="39"/>
                </a:lnTo>
                <a:lnTo>
                  <a:pt x="66" y="39"/>
                </a:lnTo>
                <a:lnTo>
                  <a:pt x="71" y="39"/>
                </a:lnTo>
                <a:lnTo>
                  <a:pt x="77" y="41"/>
                </a:lnTo>
                <a:lnTo>
                  <a:pt x="84" y="41"/>
                </a:lnTo>
                <a:lnTo>
                  <a:pt x="92" y="44"/>
                </a:lnTo>
                <a:lnTo>
                  <a:pt x="102" y="44"/>
                </a:lnTo>
                <a:lnTo>
                  <a:pt x="112" y="47"/>
                </a:lnTo>
                <a:lnTo>
                  <a:pt x="123" y="47"/>
                </a:lnTo>
                <a:lnTo>
                  <a:pt x="135" y="49"/>
                </a:lnTo>
                <a:lnTo>
                  <a:pt x="146" y="49"/>
                </a:lnTo>
                <a:lnTo>
                  <a:pt x="156" y="52"/>
                </a:lnTo>
                <a:lnTo>
                  <a:pt x="163" y="52"/>
                </a:lnTo>
                <a:lnTo>
                  <a:pt x="171" y="54"/>
                </a:lnTo>
                <a:lnTo>
                  <a:pt x="176" y="54"/>
                </a:lnTo>
                <a:lnTo>
                  <a:pt x="179" y="54"/>
                </a:lnTo>
                <a:lnTo>
                  <a:pt x="176" y="52"/>
                </a:lnTo>
                <a:lnTo>
                  <a:pt x="179" y="52"/>
                </a:lnTo>
                <a:lnTo>
                  <a:pt x="179" y="54"/>
                </a:lnTo>
                <a:lnTo>
                  <a:pt x="179" y="5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6" name="Freeform 1536">
            <a:extLst>
              <a:ext uri="{FF2B5EF4-FFF2-40B4-BE49-F238E27FC236}">
                <a16:creationId xmlns:a16="http://schemas.microsoft.com/office/drawing/2014/main" id="{0FA52054-E603-411E-85FA-F2D426C509C8}"/>
              </a:ext>
            </a:extLst>
          </p:cNvPr>
          <p:cNvSpPr>
            <a:spLocks/>
          </p:cNvSpPr>
          <p:nvPr/>
        </p:nvSpPr>
        <p:spPr bwMode="auto">
          <a:xfrm>
            <a:off x="1905000" y="4033838"/>
            <a:ext cx="104775" cy="31750"/>
          </a:xfrm>
          <a:custGeom>
            <a:avLst/>
            <a:gdLst>
              <a:gd name="T0" fmla="*/ 0 w 184"/>
              <a:gd name="T1" fmla="*/ 2 h 59"/>
              <a:gd name="T2" fmla="*/ 5 w 184"/>
              <a:gd name="T3" fmla="*/ 2 h 59"/>
              <a:gd name="T4" fmla="*/ 3 w 184"/>
              <a:gd name="T5" fmla="*/ 5 h 59"/>
              <a:gd name="T6" fmla="*/ 182 w 184"/>
              <a:gd name="T7" fmla="*/ 59 h 59"/>
              <a:gd name="T8" fmla="*/ 184 w 184"/>
              <a:gd name="T9" fmla="*/ 54 h 59"/>
              <a:gd name="T10" fmla="*/ 3 w 184"/>
              <a:gd name="T11" fmla="*/ 0 h 59"/>
              <a:gd name="T12" fmla="*/ 0 w 184"/>
              <a:gd name="T13" fmla="*/ 2 h 59"/>
              <a:gd name="T14" fmla="*/ 3 w 184"/>
              <a:gd name="T15" fmla="*/ 0 h 59"/>
              <a:gd name="T16" fmla="*/ 0 w 184"/>
              <a:gd name="T17" fmla="*/ 0 h 59"/>
              <a:gd name="T18" fmla="*/ 0 w 184"/>
              <a:gd name="T19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" h="59">
                <a:moveTo>
                  <a:pt x="0" y="2"/>
                </a:moveTo>
                <a:lnTo>
                  <a:pt x="5" y="2"/>
                </a:lnTo>
                <a:lnTo>
                  <a:pt x="3" y="5"/>
                </a:lnTo>
                <a:lnTo>
                  <a:pt x="182" y="59"/>
                </a:lnTo>
                <a:lnTo>
                  <a:pt x="184" y="54"/>
                </a:lnTo>
                <a:lnTo>
                  <a:pt x="3" y="0"/>
                </a:lnTo>
                <a:lnTo>
                  <a:pt x="0" y="2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7" name="Freeform 1537">
            <a:extLst>
              <a:ext uri="{FF2B5EF4-FFF2-40B4-BE49-F238E27FC236}">
                <a16:creationId xmlns:a16="http://schemas.microsoft.com/office/drawing/2014/main" id="{7288FB27-FFBD-48FB-A174-36A1BDDFEF75}"/>
              </a:ext>
            </a:extLst>
          </p:cNvPr>
          <p:cNvSpPr>
            <a:spLocks/>
          </p:cNvSpPr>
          <p:nvPr/>
        </p:nvSpPr>
        <p:spPr bwMode="auto">
          <a:xfrm>
            <a:off x="1905000" y="4033838"/>
            <a:ext cx="1588" cy="6350"/>
          </a:xfrm>
          <a:custGeom>
            <a:avLst/>
            <a:gdLst>
              <a:gd name="T0" fmla="*/ 3 w 5"/>
              <a:gd name="T1" fmla="*/ 11 h 11"/>
              <a:gd name="T2" fmla="*/ 5 w 5"/>
              <a:gd name="T3" fmla="*/ 8 h 11"/>
              <a:gd name="T4" fmla="*/ 5 w 5"/>
              <a:gd name="T5" fmla="*/ 11 h 11"/>
              <a:gd name="T6" fmla="*/ 5 w 5"/>
              <a:gd name="T7" fmla="*/ 0 h 11"/>
              <a:gd name="T8" fmla="*/ 0 w 5"/>
              <a:gd name="T9" fmla="*/ 0 h 11"/>
              <a:gd name="T10" fmla="*/ 0 w 5"/>
              <a:gd name="T11" fmla="*/ 11 h 11"/>
              <a:gd name="T12" fmla="*/ 3 w 5"/>
              <a:gd name="T13" fmla="*/ 11 h 11"/>
              <a:gd name="T14" fmla="*/ 0 w 5"/>
              <a:gd name="T15" fmla="*/ 11 h 11"/>
              <a:gd name="T16" fmla="*/ 0 w 5"/>
              <a:gd name="T17" fmla="*/ 11 h 11"/>
              <a:gd name="T18" fmla="*/ 3 w 5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1">
                <a:moveTo>
                  <a:pt x="3" y="11"/>
                </a:moveTo>
                <a:lnTo>
                  <a:pt x="5" y="8"/>
                </a:lnTo>
                <a:lnTo>
                  <a:pt x="5" y="11"/>
                </a:lnTo>
                <a:lnTo>
                  <a:pt x="5" y="0"/>
                </a:lnTo>
                <a:lnTo>
                  <a:pt x="0" y="0"/>
                </a:lnTo>
                <a:lnTo>
                  <a:pt x="0" y="11"/>
                </a:lnTo>
                <a:lnTo>
                  <a:pt x="3" y="11"/>
                </a:lnTo>
                <a:lnTo>
                  <a:pt x="0" y="11"/>
                </a:lnTo>
                <a:lnTo>
                  <a:pt x="0" y="11"/>
                </a:lnTo>
                <a:lnTo>
                  <a:pt x="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8" name="Freeform 1538">
            <a:extLst>
              <a:ext uri="{FF2B5EF4-FFF2-40B4-BE49-F238E27FC236}">
                <a16:creationId xmlns:a16="http://schemas.microsoft.com/office/drawing/2014/main" id="{5F710B03-8BCC-4F51-AD63-3043DF95A572}"/>
              </a:ext>
            </a:extLst>
          </p:cNvPr>
          <p:cNvSpPr>
            <a:spLocks/>
          </p:cNvSpPr>
          <p:nvPr/>
        </p:nvSpPr>
        <p:spPr bwMode="auto">
          <a:xfrm>
            <a:off x="1906588" y="4038600"/>
            <a:ext cx="36512" cy="17463"/>
          </a:xfrm>
          <a:custGeom>
            <a:avLst/>
            <a:gdLst>
              <a:gd name="T0" fmla="*/ 64 w 66"/>
              <a:gd name="T1" fmla="*/ 33 h 33"/>
              <a:gd name="T2" fmla="*/ 66 w 66"/>
              <a:gd name="T3" fmla="*/ 28 h 33"/>
              <a:gd name="T4" fmla="*/ 2 w 66"/>
              <a:gd name="T5" fmla="*/ 0 h 33"/>
              <a:gd name="T6" fmla="*/ 0 w 66"/>
              <a:gd name="T7" fmla="*/ 3 h 33"/>
              <a:gd name="T8" fmla="*/ 64 w 66"/>
              <a:gd name="T9" fmla="*/ 33 h 33"/>
              <a:gd name="T10" fmla="*/ 64 w 66"/>
              <a:gd name="T11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33">
                <a:moveTo>
                  <a:pt x="64" y="33"/>
                </a:moveTo>
                <a:lnTo>
                  <a:pt x="66" y="28"/>
                </a:lnTo>
                <a:lnTo>
                  <a:pt x="2" y="0"/>
                </a:lnTo>
                <a:lnTo>
                  <a:pt x="0" y="3"/>
                </a:lnTo>
                <a:lnTo>
                  <a:pt x="64" y="33"/>
                </a:lnTo>
                <a:lnTo>
                  <a:pt x="64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59" name="Freeform 1539">
            <a:extLst>
              <a:ext uri="{FF2B5EF4-FFF2-40B4-BE49-F238E27FC236}">
                <a16:creationId xmlns:a16="http://schemas.microsoft.com/office/drawing/2014/main" id="{EBB868DF-EEE6-42AF-9EB8-A2FA2D681C4A}"/>
              </a:ext>
            </a:extLst>
          </p:cNvPr>
          <p:cNvSpPr>
            <a:spLocks/>
          </p:cNvSpPr>
          <p:nvPr/>
        </p:nvSpPr>
        <p:spPr bwMode="auto">
          <a:xfrm>
            <a:off x="1943100" y="4054475"/>
            <a:ext cx="66675" cy="11113"/>
          </a:xfrm>
          <a:custGeom>
            <a:avLst/>
            <a:gdLst>
              <a:gd name="T0" fmla="*/ 117 w 117"/>
              <a:gd name="T1" fmla="*/ 16 h 21"/>
              <a:gd name="T2" fmla="*/ 115 w 117"/>
              <a:gd name="T3" fmla="*/ 21 h 21"/>
              <a:gd name="T4" fmla="*/ 115 w 117"/>
              <a:gd name="T5" fmla="*/ 16 h 21"/>
              <a:gd name="T6" fmla="*/ 112 w 117"/>
              <a:gd name="T7" fmla="*/ 16 h 21"/>
              <a:gd name="T8" fmla="*/ 107 w 117"/>
              <a:gd name="T9" fmla="*/ 16 h 21"/>
              <a:gd name="T10" fmla="*/ 99 w 117"/>
              <a:gd name="T11" fmla="*/ 13 h 21"/>
              <a:gd name="T12" fmla="*/ 92 w 117"/>
              <a:gd name="T13" fmla="*/ 13 h 21"/>
              <a:gd name="T14" fmla="*/ 82 w 117"/>
              <a:gd name="T15" fmla="*/ 11 h 21"/>
              <a:gd name="T16" fmla="*/ 71 w 117"/>
              <a:gd name="T17" fmla="*/ 11 h 21"/>
              <a:gd name="T18" fmla="*/ 59 w 117"/>
              <a:gd name="T19" fmla="*/ 11 h 21"/>
              <a:gd name="T20" fmla="*/ 48 w 117"/>
              <a:gd name="T21" fmla="*/ 8 h 21"/>
              <a:gd name="T22" fmla="*/ 38 w 117"/>
              <a:gd name="T23" fmla="*/ 5 h 21"/>
              <a:gd name="T24" fmla="*/ 30 w 117"/>
              <a:gd name="T25" fmla="*/ 5 h 21"/>
              <a:gd name="T26" fmla="*/ 20 w 117"/>
              <a:gd name="T27" fmla="*/ 3 h 21"/>
              <a:gd name="T28" fmla="*/ 13 w 117"/>
              <a:gd name="T29" fmla="*/ 3 h 21"/>
              <a:gd name="T30" fmla="*/ 7 w 117"/>
              <a:gd name="T31" fmla="*/ 3 h 21"/>
              <a:gd name="T32" fmla="*/ 2 w 117"/>
              <a:gd name="T33" fmla="*/ 0 h 21"/>
              <a:gd name="T34" fmla="*/ 2 w 117"/>
              <a:gd name="T35" fmla="*/ 0 h 21"/>
              <a:gd name="T36" fmla="*/ 0 w 117"/>
              <a:gd name="T37" fmla="*/ 5 h 21"/>
              <a:gd name="T38" fmla="*/ 2 w 117"/>
              <a:gd name="T39" fmla="*/ 5 h 21"/>
              <a:gd name="T40" fmla="*/ 5 w 117"/>
              <a:gd name="T41" fmla="*/ 5 h 21"/>
              <a:gd name="T42" fmla="*/ 13 w 117"/>
              <a:gd name="T43" fmla="*/ 8 h 21"/>
              <a:gd name="T44" fmla="*/ 20 w 117"/>
              <a:gd name="T45" fmla="*/ 8 h 21"/>
              <a:gd name="T46" fmla="*/ 28 w 117"/>
              <a:gd name="T47" fmla="*/ 11 h 21"/>
              <a:gd name="T48" fmla="*/ 38 w 117"/>
              <a:gd name="T49" fmla="*/ 11 h 21"/>
              <a:gd name="T50" fmla="*/ 48 w 117"/>
              <a:gd name="T51" fmla="*/ 13 h 21"/>
              <a:gd name="T52" fmla="*/ 59 w 117"/>
              <a:gd name="T53" fmla="*/ 13 h 21"/>
              <a:gd name="T54" fmla="*/ 71 w 117"/>
              <a:gd name="T55" fmla="*/ 16 h 21"/>
              <a:gd name="T56" fmla="*/ 82 w 117"/>
              <a:gd name="T57" fmla="*/ 16 h 21"/>
              <a:gd name="T58" fmla="*/ 92 w 117"/>
              <a:gd name="T59" fmla="*/ 18 h 21"/>
              <a:gd name="T60" fmla="*/ 99 w 117"/>
              <a:gd name="T61" fmla="*/ 18 h 21"/>
              <a:gd name="T62" fmla="*/ 107 w 117"/>
              <a:gd name="T63" fmla="*/ 21 h 21"/>
              <a:gd name="T64" fmla="*/ 112 w 117"/>
              <a:gd name="T65" fmla="*/ 21 h 21"/>
              <a:gd name="T66" fmla="*/ 115 w 117"/>
              <a:gd name="T67" fmla="*/ 21 h 21"/>
              <a:gd name="T68" fmla="*/ 117 w 117"/>
              <a:gd name="T69" fmla="*/ 16 h 21"/>
              <a:gd name="T70" fmla="*/ 117 w 117"/>
              <a:gd name="T71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7" h="21">
                <a:moveTo>
                  <a:pt x="117" y="16"/>
                </a:moveTo>
                <a:lnTo>
                  <a:pt x="115" y="21"/>
                </a:lnTo>
                <a:lnTo>
                  <a:pt x="115" y="16"/>
                </a:lnTo>
                <a:lnTo>
                  <a:pt x="112" y="16"/>
                </a:lnTo>
                <a:lnTo>
                  <a:pt x="107" y="16"/>
                </a:lnTo>
                <a:lnTo>
                  <a:pt x="99" y="13"/>
                </a:lnTo>
                <a:lnTo>
                  <a:pt x="92" y="13"/>
                </a:lnTo>
                <a:lnTo>
                  <a:pt x="82" y="11"/>
                </a:lnTo>
                <a:lnTo>
                  <a:pt x="71" y="11"/>
                </a:lnTo>
                <a:lnTo>
                  <a:pt x="59" y="11"/>
                </a:lnTo>
                <a:lnTo>
                  <a:pt x="48" y="8"/>
                </a:lnTo>
                <a:lnTo>
                  <a:pt x="38" y="5"/>
                </a:lnTo>
                <a:lnTo>
                  <a:pt x="30" y="5"/>
                </a:lnTo>
                <a:lnTo>
                  <a:pt x="20" y="3"/>
                </a:lnTo>
                <a:lnTo>
                  <a:pt x="13" y="3"/>
                </a:lnTo>
                <a:lnTo>
                  <a:pt x="7" y="3"/>
                </a:lnTo>
                <a:lnTo>
                  <a:pt x="2" y="0"/>
                </a:lnTo>
                <a:lnTo>
                  <a:pt x="2" y="0"/>
                </a:lnTo>
                <a:lnTo>
                  <a:pt x="0" y="5"/>
                </a:lnTo>
                <a:lnTo>
                  <a:pt x="2" y="5"/>
                </a:lnTo>
                <a:lnTo>
                  <a:pt x="5" y="5"/>
                </a:lnTo>
                <a:lnTo>
                  <a:pt x="13" y="8"/>
                </a:lnTo>
                <a:lnTo>
                  <a:pt x="20" y="8"/>
                </a:lnTo>
                <a:lnTo>
                  <a:pt x="28" y="11"/>
                </a:lnTo>
                <a:lnTo>
                  <a:pt x="38" y="11"/>
                </a:lnTo>
                <a:lnTo>
                  <a:pt x="48" y="13"/>
                </a:lnTo>
                <a:lnTo>
                  <a:pt x="59" y="13"/>
                </a:lnTo>
                <a:lnTo>
                  <a:pt x="71" y="16"/>
                </a:lnTo>
                <a:lnTo>
                  <a:pt x="82" y="16"/>
                </a:lnTo>
                <a:lnTo>
                  <a:pt x="92" y="18"/>
                </a:lnTo>
                <a:lnTo>
                  <a:pt x="99" y="18"/>
                </a:lnTo>
                <a:lnTo>
                  <a:pt x="107" y="21"/>
                </a:lnTo>
                <a:lnTo>
                  <a:pt x="112" y="21"/>
                </a:lnTo>
                <a:lnTo>
                  <a:pt x="115" y="21"/>
                </a:lnTo>
                <a:lnTo>
                  <a:pt x="117" y="16"/>
                </a:lnTo>
                <a:lnTo>
                  <a:pt x="11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0" name="Freeform 1540">
            <a:extLst>
              <a:ext uri="{FF2B5EF4-FFF2-40B4-BE49-F238E27FC236}">
                <a16:creationId xmlns:a16="http://schemas.microsoft.com/office/drawing/2014/main" id="{367F5E76-D42E-46E3-A2C3-071683FD5A91}"/>
              </a:ext>
            </a:extLst>
          </p:cNvPr>
          <p:cNvSpPr>
            <a:spLocks/>
          </p:cNvSpPr>
          <p:nvPr/>
        </p:nvSpPr>
        <p:spPr bwMode="auto">
          <a:xfrm>
            <a:off x="2006600" y="4060825"/>
            <a:ext cx="9525" cy="6350"/>
          </a:xfrm>
          <a:custGeom>
            <a:avLst/>
            <a:gdLst>
              <a:gd name="T0" fmla="*/ 5 w 18"/>
              <a:gd name="T1" fmla="*/ 3 h 10"/>
              <a:gd name="T2" fmla="*/ 3 w 18"/>
              <a:gd name="T3" fmla="*/ 8 h 10"/>
              <a:gd name="T4" fmla="*/ 5 w 18"/>
              <a:gd name="T5" fmla="*/ 3 h 10"/>
              <a:gd name="T6" fmla="*/ 3 w 18"/>
              <a:gd name="T7" fmla="*/ 0 h 10"/>
              <a:gd name="T8" fmla="*/ 0 w 18"/>
              <a:gd name="T9" fmla="*/ 5 h 10"/>
              <a:gd name="T10" fmla="*/ 3 w 18"/>
              <a:gd name="T11" fmla="*/ 8 h 10"/>
              <a:gd name="T12" fmla="*/ 5 w 18"/>
              <a:gd name="T13" fmla="*/ 3 h 10"/>
              <a:gd name="T14" fmla="*/ 3 w 18"/>
              <a:gd name="T15" fmla="*/ 3 h 10"/>
              <a:gd name="T16" fmla="*/ 0 w 18"/>
              <a:gd name="T17" fmla="*/ 5 h 10"/>
              <a:gd name="T18" fmla="*/ 3 w 18"/>
              <a:gd name="T19" fmla="*/ 8 h 10"/>
              <a:gd name="T20" fmla="*/ 5 w 18"/>
              <a:gd name="T21" fmla="*/ 3 h 10"/>
              <a:gd name="T22" fmla="*/ 3 w 18"/>
              <a:gd name="T23" fmla="*/ 8 h 10"/>
              <a:gd name="T24" fmla="*/ 18 w 18"/>
              <a:gd name="T25" fmla="*/ 10 h 10"/>
              <a:gd name="T26" fmla="*/ 5 w 18"/>
              <a:gd name="T2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0">
                <a:moveTo>
                  <a:pt x="5" y="3"/>
                </a:moveTo>
                <a:lnTo>
                  <a:pt x="3" y="8"/>
                </a:lnTo>
                <a:lnTo>
                  <a:pt x="5" y="3"/>
                </a:lnTo>
                <a:lnTo>
                  <a:pt x="3" y="0"/>
                </a:lnTo>
                <a:lnTo>
                  <a:pt x="0" y="5"/>
                </a:lnTo>
                <a:lnTo>
                  <a:pt x="3" y="8"/>
                </a:lnTo>
                <a:lnTo>
                  <a:pt x="5" y="3"/>
                </a:lnTo>
                <a:lnTo>
                  <a:pt x="3" y="3"/>
                </a:lnTo>
                <a:lnTo>
                  <a:pt x="0" y="5"/>
                </a:lnTo>
                <a:lnTo>
                  <a:pt x="3" y="8"/>
                </a:lnTo>
                <a:lnTo>
                  <a:pt x="5" y="3"/>
                </a:lnTo>
                <a:lnTo>
                  <a:pt x="3" y="8"/>
                </a:lnTo>
                <a:lnTo>
                  <a:pt x="18" y="10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1" name="Freeform 1541">
            <a:extLst>
              <a:ext uri="{FF2B5EF4-FFF2-40B4-BE49-F238E27FC236}">
                <a16:creationId xmlns:a16="http://schemas.microsoft.com/office/drawing/2014/main" id="{19B702ED-13AF-417D-A82B-8900815291B2}"/>
              </a:ext>
            </a:extLst>
          </p:cNvPr>
          <p:cNvSpPr>
            <a:spLocks/>
          </p:cNvSpPr>
          <p:nvPr/>
        </p:nvSpPr>
        <p:spPr bwMode="auto">
          <a:xfrm>
            <a:off x="1990725" y="3846513"/>
            <a:ext cx="209550" cy="217487"/>
          </a:xfrm>
          <a:custGeom>
            <a:avLst/>
            <a:gdLst>
              <a:gd name="T0" fmla="*/ 353 w 366"/>
              <a:gd name="T1" fmla="*/ 0 h 394"/>
              <a:gd name="T2" fmla="*/ 10 w 366"/>
              <a:gd name="T3" fmla="*/ 18 h 394"/>
              <a:gd name="T4" fmla="*/ 8 w 366"/>
              <a:gd name="T5" fmla="*/ 18 h 394"/>
              <a:gd name="T6" fmla="*/ 5 w 366"/>
              <a:gd name="T7" fmla="*/ 21 h 394"/>
              <a:gd name="T8" fmla="*/ 3 w 366"/>
              <a:gd name="T9" fmla="*/ 21 h 394"/>
              <a:gd name="T10" fmla="*/ 3 w 366"/>
              <a:gd name="T11" fmla="*/ 21 h 394"/>
              <a:gd name="T12" fmla="*/ 0 w 366"/>
              <a:gd name="T13" fmla="*/ 23 h 394"/>
              <a:gd name="T14" fmla="*/ 0 w 366"/>
              <a:gd name="T15" fmla="*/ 26 h 394"/>
              <a:gd name="T16" fmla="*/ 0 w 366"/>
              <a:gd name="T17" fmla="*/ 26 h 394"/>
              <a:gd name="T18" fmla="*/ 0 w 366"/>
              <a:gd name="T19" fmla="*/ 29 h 394"/>
              <a:gd name="T20" fmla="*/ 26 w 366"/>
              <a:gd name="T21" fmla="*/ 387 h 394"/>
              <a:gd name="T22" fmla="*/ 26 w 366"/>
              <a:gd name="T23" fmla="*/ 387 h 394"/>
              <a:gd name="T24" fmla="*/ 26 w 366"/>
              <a:gd name="T25" fmla="*/ 389 h 394"/>
              <a:gd name="T26" fmla="*/ 28 w 366"/>
              <a:gd name="T27" fmla="*/ 392 h 394"/>
              <a:gd name="T28" fmla="*/ 28 w 366"/>
              <a:gd name="T29" fmla="*/ 392 h 394"/>
              <a:gd name="T30" fmla="*/ 31 w 366"/>
              <a:gd name="T31" fmla="*/ 394 h 394"/>
              <a:gd name="T32" fmla="*/ 33 w 366"/>
              <a:gd name="T33" fmla="*/ 394 h 394"/>
              <a:gd name="T34" fmla="*/ 36 w 366"/>
              <a:gd name="T35" fmla="*/ 394 h 394"/>
              <a:gd name="T36" fmla="*/ 36 w 366"/>
              <a:gd name="T37" fmla="*/ 394 h 394"/>
              <a:gd name="T38" fmla="*/ 366 w 366"/>
              <a:gd name="T39" fmla="*/ 348 h 394"/>
              <a:gd name="T40" fmla="*/ 353 w 366"/>
              <a:gd name="T41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" h="394">
                <a:moveTo>
                  <a:pt x="353" y="0"/>
                </a:moveTo>
                <a:lnTo>
                  <a:pt x="10" y="18"/>
                </a:lnTo>
                <a:lnTo>
                  <a:pt x="8" y="18"/>
                </a:lnTo>
                <a:lnTo>
                  <a:pt x="5" y="21"/>
                </a:lnTo>
                <a:lnTo>
                  <a:pt x="3" y="21"/>
                </a:lnTo>
                <a:lnTo>
                  <a:pt x="3" y="21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0" y="29"/>
                </a:lnTo>
                <a:lnTo>
                  <a:pt x="26" y="387"/>
                </a:lnTo>
                <a:lnTo>
                  <a:pt x="26" y="387"/>
                </a:lnTo>
                <a:lnTo>
                  <a:pt x="26" y="389"/>
                </a:lnTo>
                <a:lnTo>
                  <a:pt x="28" y="392"/>
                </a:lnTo>
                <a:lnTo>
                  <a:pt x="28" y="392"/>
                </a:lnTo>
                <a:lnTo>
                  <a:pt x="31" y="394"/>
                </a:lnTo>
                <a:lnTo>
                  <a:pt x="33" y="394"/>
                </a:lnTo>
                <a:lnTo>
                  <a:pt x="36" y="394"/>
                </a:lnTo>
                <a:lnTo>
                  <a:pt x="36" y="394"/>
                </a:lnTo>
                <a:lnTo>
                  <a:pt x="366" y="348"/>
                </a:lnTo>
                <a:lnTo>
                  <a:pt x="353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2" name="Freeform 1542">
            <a:extLst>
              <a:ext uri="{FF2B5EF4-FFF2-40B4-BE49-F238E27FC236}">
                <a16:creationId xmlns:a16="http://schemas.microsoft.com/office/drawing/2014/main" id="{EB88C5D0-6594-401F-8712-20CF38F6A7B0}"/>
              </a:ext>
            </a:extLst>
          </p:cNvPr>
          <p:cNvSpPr>
            <a:spLocks/>
          </p:cNvSpPr>
          <p:nvPr/>
        </p:nvSpPr>
        <p:spPr bwMode="auto">
          <a:xfrm>
            <a:off x="1995488" y="3846513"/>
            <a:ext cx="196850" cy="11112"/>
          </a:xfrm>
          <a:custGeom>
            <a:avLst/>
            <a:gdLst>
              <a:gd name="T0" fmla="*/ 0 w 345"/>
              <a:gd name="T1" fmla="*/ 16 h 21"/>
              <a:gd name="T2" fmla="*/ 2 w 345"/>
              <a:gd name="T3" fmla="*/ 21 h 21"/>
              <a:gd name="T4" fmla="*/ 345 w 345"/>
              <a:gd name="T5" fmla="*/ 3 h 21"/>
              <a:gd name="T6" fmla="*/ 345 w 345"/>
              <a:gd name="T7" fmla="*/ 0 h 21"/>
              <a:gd name="T8" fmla="*/ 2 w 345"/>
              <a:gd name="T9" fmla="*/ 16 h 21"/>
              <a:gd name="T10" fmla="*/ 0 w 345"/>
              <a:gd name="T11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21">
                <a:moveTo>
                  <a:pt x="0" y="16"/>
                </a:moveTo>
                <a:lnTo>
                  <a:pt x="2" y="21"/>
                </a:lnTo>
                <a:lnTo>
                  <a:pt x="345" y="3"/>
                </a:lnTo>
                <a:lnTo>
                  <a:pt x="345" y="0"/>
                </a:lnTo>
                <a:lnTo>
                  <a:pt x="2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3" name="Freeform 1543">
            <a:extLst>
              <a:ext uri="{FF2B5EF4-FFF2-40B4-BE49-F238E27FC236}">
                <a16:creationId xmlns:a16="http://schemas.microsoft.com/office/drawing/2014/main" id="{5D14C109-184C-4A91-BD58-297258B75293}"/>
              </a:ext>
            </a:extLst>
          </p:cNvPr>
          <p:cNvSpPr>
            <a:spLocks/>
          </p:cNvSpPr>
          <p:nvPr/>
        </p:nvSpPr>
        <p:spPr bwMode="auto">
          <a:xfrm>
            <a:off x="1989138" y="3856038"/>
            <a:ext cx="6350" cy="6350"/>
          </a:xfrm>
          <a:custGeom>
            <a:avLst/>
            <a:gdLst>
              <a:gd name="T0" fmla="*/ 0 w 12"/>
              <a:gd name="T1" fmla="*/ 13 h 13"/>
              <a:gd name="T2" fmla="*/ 5 w 12"/>
              <a:gd name="T3" fmla="*/ 13 h 13"/>
              <a:gd name="T4" fmla="*/ 5 w 12"/>
              <a:gd name="T5" fmla="*/ 10 h 13"/>
              <a:gd name="T6" fmla="*/ 5 w 12"/>
              <a:gd name="T7" fmla="*/ 10 h 13"/>
              <a:gd name="T8" fmla="*/ 5 w 12"/>
              <a:gd name="T9" fmla="*/ 10 h 13"/>
              <a:gd name="T10" fmla="*/ 7 w 12"/>
              <a:gd name="T11" fmla="*/ 7 h 13"/>
              <a:gd name="T12" fmla="*/ 7 w 12"/>
              <a:gd name="T13" fmla="*/ 7 h 13"/>
              <a:gd name="T14" fmla="*/ 10 w 12"/>
              <a:gd name="T15" fmla="*/ 5 h 13"/>
              <a:gd name="T16" fmla="*/ 10 w 12"/>
              <a:gd name="T17" fmla="*/ 5 h 13"/>
              <a:gd name="T18" fmla="*/ 12 w 12"/>
              <a:gd name="T19" fmla="*/ 5 h 13"/>
              <a:gd name="T20" fmla="*/ 10 w 12"/>
              <a:gd name="T21" fmla="*/ 0 h 13"/>
              <a:gd name="T22" fmla="*/ 7 w 12"/>
              <a:gd name="T23" fmla="*/ 0 h 13"/>
              <a:gd name="T24" fmla="*/ 7 w 12"/>
              <a:gd name="T25" fmla="*/ 2 h 13"/>
              <a:gd name="T26" fmla="*/ 5 w 12"/>
              <a:gd name="T27" fmla="*/ 2 h 13"/>
              <a:gd name="T28" fmla="*/ 2 w 12"/>
              <a:gd name="T29" fmla="*/ 5 h 13"/>
              <a:gd name="T30" fmla="*/ 2 w 12"/>
              <a:gd name="T31" fmla="*/ 7 h 13"/>
              <a:gd name="T32" fmla="*/ 0 w 12"/>
              <a:gd name="T33" fmla="*/ 10 h 13"/>
              <a:gd name="T34" fmla="*/ 0 w 12"/>
              <a:gd name="T35" fmla="*/ 10 h 13"/>
              <a:gd name="T36" fmla="*/ 0 w 12"/>
              <a:gd name="T37" fmla="*/ 13 h 13"/>
              <a:gd name="T38" fmla="*/ 0 w 12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7" y="7"/>
                </a:lnTo>
                <a:lnTo>
                  <a:pt x="7" y="7"/>
                </a:lnTo>
                <a:lnTo>
                  <a:pt x="10" y="5"/>
                </a:lnTo>
                <a:lnTo>
                  <a:pt x="10" y="5"/>
                </a:lnTo>
                <a:lnTo>
                  <a:pt x="12" y="5"/>
                </a:lnTo>
                <a:lnTo>
                  <a:pt x="10" y="0"/>
                </a:lnTo>
                <a:lnTo>
                  <a:pt x="7" y="0"/>
                </a:lnTo>
                <a:lnTo>
                  <a:pt x="7" y="2"/>
                </a:lnTo>
                <a:lnTo>
                  <a:pt x="5" y="2"/>
                </a:lnTo>
                <a:lnTo>
                  <a:pt x="2" y="5"/>
                </a:lnTo>
                <a:lnTo>
                  <a:pt x="2" y="7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4" name="Freeform 1544">
            <a:extLst>
              <a:ext uri="{FF2B5EF4-FFF2-40B4-BE49-F238E27FC236}">
                <a16:creationId xmlns:a16="http://schemas.microsoft.com/office/drawing/2014/main" id="{ADCC0CAF-6EC2-4276-BB66-7DCA4AAFEE83}"/>
              </a:ext>
            </a:extLst>
          </p:cNvPr>
          <p:cNvSpPr>
            <a:spLocks/>
          </p:cNvSpPr>
          <p:nvPr/>
        </p:nvSpPr>
        <p:spPr bwMode="auto">
          <a:xfrm>
            <a:off x="1989138" y="3862388"/>
            <a:ext cx="17462" cy="198437"/>
          </a:xfrm>
          <a:custGeom>
            <a:avLst/>
            <a:gdLst>
              <a:gd name="T0" fmla="*/ 25 w 30"/>
              <a:gd name="T1" fmla="*/ 358 h 358"/>
              <a:gd name="T2" fmla="*/ 30 w 30"/>
              <a:gd name="T3" fmla="*/ 358 h 358"/>
              <a:gd name="T4" fmla="*/ 5 w 30"/>
              <a:gd name="T5" fmla="*/ 0 h 358"/>
              <a:gd name="T6" fmla="*/ 0 w 30"/>
              <a:gd name="T7" fmla="*/ 0 h 358"/>
              <a:gd name="T8" fmla="*/ 25 w 30"/>
              <a:gd name="T9" fmla="*/ 358 h 358"/>
              <a:gd name="T10" fmla="*/ 25 w 30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358">
                <a:moveTo>
                  <a:pt x="25" y="358"/>
                </a:moveTo>
                <a:lnTo>
                  <a:pt x="30" y="358"/>
                </a:lnTo>
                <a:lnTo>
                  <a:pt x="5" y="0"/>
                </a:lnTo>
                <a:lnTo>
                  <a:pt x="0" y="0"/>
                </a:lnTo>
                <a:lnTo>
                  <a:pt x="25" y="358"/>
                </a:lnTo>
                <a:lnTo>
                  <a:pt x="25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5" name="Freeform 1545">
            <a:extLst>
              <a:ext uri="{FF2B5EF4-FFF2-40B4-BE49-F238E27FC236}">
                <a16:creationId xmlns:a16="http://schemas.microsoft.com/office/drawing/2014/main" id="{9B8D08AC-A372-480E-852A-DE5CF40DD73C}"/>
              </a:ext>
            </a:extLst>
          </p:cNvPr>
          <p:cNvSpPr>
            <a:spLocks/>
          </p:cNvSpPr>
          <p:nvPr/>
        </p:nvSpPr>
        <p:spPr bwMode="auto">
          <a:xfrm>
            <a:off x="2003425" y="4060825"/>
            <a:ext cx="7938" cy="4763"/>
          </a:xfrm>
          <a:custGeom>
            <a:avLst/>
            <a:gdLst>
              <a:gd name="T0" fmla="*/ 13 w 13"/>
              <a:gd name="T1" fmla="*/ 10 h 10"/>
              <a:gd name="T2" fmla="*/ 13 w 13"/>
              <a:gd name="T3" fmla="*/ 5 h 10"/>
              <a:gd name="T4" fmla="*/ 13 w 13"/>
              <a:gd name="T5" fmla="*/ 5 h 10"/>
              <a:gd name="T6" fmla="*/ 10 w 13"/>
              <a:gd name="T7" fmla="*/ 5 h 10"/>
              <a:gd name="T8" fmla="*/ 10 w 13"/>
              <a:gd name="T9" fmla="*/ 5 h 10"/>
              <a:gd name="T10" fmla="*/ 8 w 13"/>
              <a:gd name="T11" fmla="*/ 5 h 10"/>
              <a:gd name="T12" fmla="*/ 8 w 13"/>
              <a:gd name="T13" fmla="*/ 2 h 10"/>
              <a:gd name="T14" fmla="*/ 5 w 13"/>
              <a:gd name="T15" fmla="*/ 2 h 10"/>
              <a:gd name="T16" fmla="*/ 5 w 13"/>
              <a:gd name="T17" fmla="*/ 0 h 10"/>
              <a:gd name="T18" fmla="*/ 5 w 13"/>
              <a:gd name="T19" fmla="*/ 0 h 10"/>
              <a:gd name="T20" fmla="*/ 0 w 13"/>
              <a:gd name="T21" fmla="*/ 0 h 10"/>
              <a:gd name="T22" fmla="*/ 0 w 13"/>
              <a:gd name="T23" fmla="*/ 2 h 10"/>
              <a:gd name="T24" fmla="*/ 3 w 13"/>
              <a:gd name="T25" fmla="*/ 5 h 10"/>
              <a:gd name="T26" fmla="*/ 3 w 13"/>
              <a:gd name="T27" fmla="*/ 7 h 10"/>
              <a:gd name="T28" fmla="*/ 5 w 13"/>
              <a:gd name="T29" fmla="*/ 7 h 10"/>
              <a:gd name="T30" fmla="*/ 8 w 13"/>
              <a:gd name="T31" fmla="*/ 10 h 10"/>
              <a:gd name="T32" fmla="*/ 8 w 13"/>
              <a:gd name="T33" fmla="*/ 10 h 10"/>
              <a:gd name="T34" fmla="*/ 10 w 13"/>
              <a:gd name="T35" fmla="*/ 10 h 10"/>
              <a:gd name="T36" fmla="*/ 13 w 13"/>
              <a:gd name="T37" fmla="*/ 10 h 10"/>
              <a:gd name="T38" fmla="*/ 13 w 13"/>
              <a:gd name="T3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0">
                <a:moveTo>
                  <a:pt x="13" y="10"/>
                </a:moveTo>
                <a:lnTo>
                  <a:pt x="13" y="5"/>
                </a:lnTo>
                <a:lnTo>
                  <a:pt x="13" y="5"/>
                </a:lnTo>
                <a:lnTo>
                  <a:pt x="10" y="5"/>
                </a:lnTo>
                <a:lnTo>
                  <a:pt x="10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8" y="10"/>
                </a:lnTo>
                <a:lnTo>
                  <a:pt x="8" y="10"/>
                </a:lnTo>
                <a:lnTo>
                  <a:pt x="10" y="10"/>
                </a:lnTo>
                <a:lnTo>
                  <a:pt x="13" y="10"/>
                </a:lnTo>
                <a:lnTo>
                  <a:pt x="1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6" name="Freeform 1546">
            <a:extLst>
              <a:ext uri="{FF2B5EF4-FFF2-40B4-BE49-F238E27FC236}">
                <a16:creationId xmlns:a16="http://schemas.microsoft.com/office/drawing/2014/main" id="{73B8FF5D-D47B-47F1-804A-021330636614}"/>
              </a:ext>
            </a:extLst>
          </p:cNvPr>
          <p:cNvSpPr>
            <a:spLocks/>
          </p:cNvSpPr>
          <p:nvPr/>
        </p:nvSpPr>
        <p:spPr bwMode="auto">
          <a:xfrm>
            <a:off x="2011363" y="4037013"/>
            <a:ext cx="188912" cy="28575"/>
          </a:xfrm>
          <a:custGeom>
            <a:avLst/>
            <a:gdLst>
              <a:gd name="T0" fmla="*/ 330 w 330"/>
              <a:gd name="T1" fmla="*/ 2 h 51"/>
              <a:gd name="T2" fmla="*/ 330 w 330"/>
              <a:gd name="T3" fmla="*/ 0 h 51"/>
              <a:gd name="T4" fmla="*/ 0 w 330"/>
              <a:gd name="T5" fmla="*/ 46 h 51"/>
              <a:gd name="T6" fmla="*/ 0 w 330"/>
              <a:gd name="T7" fmla="*/ 51 h 51"/>
              <a:gd name="T8" fmla="*/ 330 w 330"/>
              <a:gd name="T9" fmla="*/ 5 h 51"/>
              <a:gd name="T10" fmla="*/ 330 w 330"/>
              <a:gd name="T1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330" y="2"/>
                </a:moveTo>
                <a:lnTo>
                  <a:pt x="330" y="0"/>
                </a:lnTo>
                <a:lnTo>
                  <a:pt x="0" y="46"/>
                </a:lnTo>
                <a:lnTo>
                  <a:pt x="0" y="51"/>
                </a:lnTo>
                <a:lnTo>
                  <a:pt x="330" y="5"/>
                </a:lnTo>
                <a:lnTo>
                  <a:pt x="33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7" name="Freeform 1547">
            <a:extLst>
              <a:ext uri="{FF2B5EF4-FFF2-40B4-BE49-F238E27FC236}">
                <a16:creationId xmlns:a16="http://schemas.microsoft.com/office/drawing/2014/main" id="{3CBD0B1E-FC39-4D0B-B1B2-A9E5CFBF71BD}"/>
              </a:ext>
            </a:extLst>
          </p:cNvPr>
          <p:cNvSpPr>
            <a:spLocks/>
          </p:cNvSpPr>
          <p:nvPr/>
        </p:nvSpPr>
        <p:spPr bwMode="auto">
          <a:xfrm>
            <a:off x="1984375" y="4062413"/>
            <a:ext cx="177800" cy="41275"/>
          </a:xfrm>
          <a:custGeom>
            <a:avLst/>
            <a:gdLst>
              <a:gd name="T0" fmla="*/ 92 w 309"/>
              <a:gd name="T1" fmla="*/ 74 h 74"/>
              <a:gd name="T2" fmla="*/ 89 w 309"/>
              <a:gd name="T3" fmla="*/ 74 h 74"/>
              <a:gd name="T4" fmla="*/ 87 w 309"/>
              <a:gd name="T5" fmla="*/ 71 h 74"/>
              <a:gd name="T6" fmla="*/ 82 w 309"/>
              <a:gd name="T7" fmla="*/ 71 h 74"/>
              <a:gd name="T8" fmla="*/ 77 w 309"/>
              <a:gd name="T9" fmla="*/ 69 h 74"/>
              <a:gd name="T10" fmla="*/ 71 w 309"/>
              <a:gd name="T11" fmla="*/ 69 h 74"/>
              <a:gd name="T12" fmla="*/ 61 w 309"/>
              <a:gd name="T13" fmla="*/ 64 h 74"/>
              <a:gd name="T14" fmla="*/ 54 w 309"/>
              <a:gd name="T15" fmla="*/ 61 h 74"/>
              <a:gd name="T16" fmla="*/ 46 w 309"/>
              <a:gd name="T17" fmla="*/ 58 h 74"/>
              <a:gd name="T18" fmla="*/ 36 w 309"/>
              <a:gd name="T19" fmla="*/ 56 h 74"/>
              <a:gd name="T20" fmla="*/ 28 w 309"/>
              <a:gd name="T21" fmla="*/ 53 h 74"/>
              <a:gd name="T22" fmla="*/ 23 w 309"/>
              <a:gd name="T23" fmla="*/ 51 h 74"/>
              <a:gd name="T24" fmla="*/ 15 w 309"/>
              <a:gd name="T25" fmla="*/ 48 h 74"/>
              <a:gd name="T26" fmla="*/ 8 w 309"/>
              <a:gd name="T27" fmla="*/ 43 h 74"/>
              <a:gd name="T28" fmla="*/ 5 w 309"/>
              <a:gd name="T29" fmla="*/ 43 h 74"/>
              <a:gd name="T30" fmla="*/ 0 w 309"/>
              <a:gd name="T31" fmla="*/ 41 h 74"/>
              <a:gd name="T32" fmla="*/ 0 w 309"/>
              <a:gd name="T33" fmla="*/ 41 h 74"/>
              <a:gd name="T34" fmla="*/ 0 w 309"/>
              <a:gd name="T35" fmla="*/ 38 h 74"/>
              <a:gd name="T36" fmla="*/ 0 w 309"/>
              <a:gd name="T37" fmla="*/ 35 h 74"/>
              <a:gd name="T38" fmla="*/ 0 w 309"/>
              <a:gd name="T39" fmla="*/ 35 h 74"/>
              <a:gd name="T40" fmla="*/ 2 w 309"/>
              <a:gd name="T41" fmla="*/ 33 h 74"/>
              <a:gd name="T42" fmla="*/ 2 w 309"/>
              <a:gd name="T43" fmla="*/ 33 h 74"/>
              <a:gd name="T44" fmla="*/ 2 w 309"/>
              <a:gd name="T45" fmla="*/ 30 h 74"/>
              <a:gd name="T46" fmla="*/ 2 w 309"/>
              <a:gd name="T47" fmla="*/ 30 h 74"/>
              <a:gd name="T48" fmla="*/ 5 w 309"/>
              <a:gd name="T49" fmla="*/ 28 h 74"/>
              <a:gd name="T50" fmla="*/ 8 w 309"/>
              <a:gd name="T51" fmla="*/ 23 h 74"/>
              <a:gd name="T52" fmla="*/ 10 w 309"/>
              <a:gd name="T53" fmla="*/ 20 h 74"/>
              <a:gd name="T54" fmla="*/ 18 w 309"/>
              <a:gd name="T55" fmla="*/ 15 h 74"/>
              <a:gd name="T56" fmla="*/ 23 w 309"/>
              <a:gd name="T57" fmla="*/ 12 h 74"/>
              <a:gd name="T58" fmla="*/ 28 w 309"/>
              <a:gd name="T59" fmla="*/ 7 h 74"/>
              <a:gd name="T60" fmla="*/ 33 w 309"/>
              <a:gd name="T61" fmla="*/ 5 h 74"/>
              <a:gd name="T62" fmla="*/ 36 w 309"/>
              <a:gd name="T63" fmla="*/ 5 h 74"/>
              <a:gd name="T64" fmla="*/ 36 w 309"/>
              <a:gd name="T65" fmla="*/ 5 h 74"/>
              <a:gd name="T66" fmla="*/ 82 w 309"/>
              <a:gd name="T67" fmla="*/ 15 h 74"/>
              <a:gd name="T68" fmla="*/ 222 w 309"/>
              <a:gd name="T69" fmla="*/ 0 h 74"/>
              <a:gd name="T70" fmla="*/ 309 w 309"/>
              <a:gd name="T71" fmla="*/ 38 h 74"/>
              <a:gd name="T72" fmla="*/ 92 w 309"/>
              <a:gd name="T7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9" h="74">
                <a:moveTo>
                  <a:pt x="92" y="74"/>
                </a:moveTo>
                <a:lnTo>
                  <a:pt x="89" y="74"/>
                </a:lnTo>
                <a:lnTo>
                  <a:pt x="87" y="71"/>
                </a:lnTo>
                <a:lnTo>
                  <a:pt x="82" y="71"/>
                </a:lnTo>
                <a:lnTo>
                  <a:pt x="77" y="69"/>
                </a:lnTo>
                <a:lnTo>
                  <a:pt x="71" y="69"/>
                </a:lnTo>
                <a:lnTo>
                  <a:pt x="61" y="64"/>
                </a:lnTo>
                <a:lnTo>
                  <a:pt x="54" y="61"/>
                </a:lnTo>
                <a:lnTo>
                  <a:pt x="46" y="58"/>
                </a:lnTo>
                <a:lnTo>
                  <a:pt x="36" y="56"/>
                </a:lnTo>
                <a:lnTo>
                  <a:pt x="28" y="53"/>
                </a:lnTo>
                <a:lnTo>
                  <a:pt x="23" y="51"/>
                </a:lnTo>
                <a:lnTo>
                  <a:pt x="15" y="48"/>
                </a:lnTo>
                <a:lnTo>
                  <a:pt x="8" y="43"/>
                </a:lnTo>
                <a:lnTo>
                  <a:pt x="5" y="43"/>
                </a:lnTo>
                <a:lnTo>
                  <a:pt x="0" y="41"/>
                </a:lnTo>
                <a:lnTo>
                  <a:pt x="0" y="41"/>
                </a:lnTo>
                <a:lnTo>
                  <a:pt x="0" y="38"/>
                </a:lnTo>
                <a:lnTo>
                  <a:pt x="0" y="35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2" y="30"/>
                </a:lnTo>
                <a:lnTo>
                  <a:pt x="2" y="30"/>
                </a:lnTo>
                <a:lnTo>
                  <a:pt x="5" y="28"/>
                </a:lnTo>
                <a:lnTo>
                  <a:pt x="8" y="23"/>
                </a:lnTo>
                <a:lnTo>
                  <a:pt x="10" y="20"/>
                </a:lnTo>
                <a:lnTo>
                  <a:pt x="18" y="15"/>
                </a:lnTo>
                <a:lnTo>
                  <a:pt x="23" y="12"/>
                </a:lnTo>
                <a:lnTo>
                  <a:pt x="28" y="7"/>
                </a:lnTo>
                <a:lnTo>
                  <a:pt x="33" y="5"/>
                </a:lnTo>
                <a:lnTo>
                  <a:pt x="36" y="5"/>
                </a:lnTo>
                <a:lnTo>
                  <a:pt x="36" y="5"/>
                </a:lnTo>
                <a:lnTo>
                  <a:pt x="82" y="15"/>
                </a:lnTo>
                <a:lnTo>
                  <a:pt x="222" y="0"/>
                </a:lnTo>
                <a:lnTo>
                  <a:pt x="309" y="38"/>
                </a:lnTo>
                <a:lnTo>
                  <a:pt x="92" y="7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8" name="Freeform 1548">
            <a:extLst>
              <a:ext uri="{FF2B5EF4-FFF2-40B4-BE49-F238E27FC236}">
                <a16:creationId xmlns:a16="http://schemas.microsoft.com/office/drawing/2014/main" id="{71B740B8-545C-4783-9FF9-8EDEA910EC39}"/>
              </a:ext>
            </a:extLst>
          </p:cNvPr>
          <p:cNvSpPr>
            <a:spLocks/>
          </p:cNvSpPr>
          <p:nvPr/>
        </p:nvSpPr>
        <p:spPr bwMode="auto">
          <a:xfrm>
            <a:off x="1982788" y="4086225"/>
            <a:ext cx="53975" cy="19050"/>
          </a:xfrm>
          <a:custGeom>
            <a:avLst/>
            <a:gdLst>
              <a:gd name="T0" fmla="*/ 5 w 95"/>
              <a:gd name="T1" fmla="*/ 0 h 35"/>
              <a:gd name="T2" fmla="*/ 0 w 95"/>
              <a:gd name="T3" fmla="*/ 0 h 35"/>
              <a:gd name="T4" fmla="*/ 3 w 95"/>
              <a:gd name="T5" fmla="*/ 2 h 35"/>
              <a:gd name="T6" fmla="*/ 5 w 95"/>
              <a:gd name="T7" fmla="*/ 2 h 35"/>
              <a:gd name="T8" fmla="*/ 11 w 95"/>
              <a:gd name="T9" fmla="*/ 5 h 35"/>
              <a:gd name="T10" fmla="*/ 16 w 95"/>
              <a:gd name="T11" fmla="*/ 10 h 35"/>
              <a:gd name="T12" fmla="*/ 23 w 95"/>
              <a:gd name="T13" fmla="*/ 12 h 35"/>
              <a:gd name="T14" fmla="*/ 31 w 95"/>
              <a:gd name="T15" fmla="*/ 15 h 35"/>
              <a:gd name="T16" fmla="*/ 39 w 95"/>
              <a:gd name="T17" fmla="*/ 17 h 35"/>
              <a:gd name="T18" fmla="*/ 49 w 95"/>
              <a:gd name="T19" fmla="*/ 20 h 35"/>
              <a:gd name="T20" fmla="*/ 57 w 95"/>
              <a:gd name="T21" fmla="*/ 23 h 35"/>
              <a:gd name="T22" fmla="*/ 64 w 95"/>
              <a:gd name="T23" fmla="*/ 25 h 35"/>
              <a:gd name="T24" fmla="*/ 72 w 95"/>
              <a:gd name="T25" fmla="*/ 28 h 35"/>
              <a:gd name="T26" fmla="*/ 80 w 95"/>
              <a:gd name="T27" fmla="*/ 30 h 35"/>
              <a:gd name="T28" fmla="*/ 85 w 95"/>
              <a:gd name="T29" fmla="*/ 33 h 35"/>
              <a:gd name="T30" fmla="*/ 90 w 95"/>
              <a:gd name="T31" fmla="*/ 33 h 35"/>
              <a:gd name="T32" fmla="*/ 92 w 95"/>
              <a:gd name="T33" fmla="*/ 35 h 35"/>
              <a:gd name="T34" fmla="*/ 92 w 95"/>
              <a:gd name="T35" fmla="*/ 35 h 35"/>
              <a:gd name="T36" fmla="*/ 95 w 95"/>
              <a:gd name="T37" fmla="*/ 30 h 35"/>
              <a:gd name="T38" fmla="*/ 92 w 95"/>
              <a:gd name="T39" fmla="*/ 30 h 35"/>
              <a:gd name="T40" fmla="*/ 90 w 95"/>
              <a:gd name="T41" fmla="*/ 28 h 35"/>
              <a:gd name="T42" fmla="*/ 85 w 95"/>
              <a:gd name="T43" fmla="*/ 28 h 35"/>
              <a:gd name="T44" fmla="*/ 80 w 95"/>
              <a:gd name="T45" fmla="*/ 25 h 35"/>
              <a:gd name="T46" fmla="*/ 74 w 95"/>
              <a:gd name="T47" fmla="*/ 25 h 35"/>
              <a:gd name="T48" fmla="*/ 67 w 95"/>
              <a:gd name="T49" fmla="*/ 20 h 35"/>
              <a:gd name="T50" fmla="*/ 59 w 95"/>
              <a:gd name="T51" fmla="*/ 17 h 35"/>
              <a:gd name="T52" fmla="*/ 49 w 95"/>
              <a:gd name="T53" fmla="*/ 15 h 35"/>
              <a:gd name="T54" fmla="*/ 41 w 95"/>
              <a:gd name="T55" fmla="*/ 12 h 35"/>
              <a:gd name="T56" fmla="*/ 34 w 95"/>
              <a:gd name="T57" fmla="*/ 10 h 35"/>
              <a:gd name="T58" fmla="*/ 26 w 95"/>
              <a:gd name="T59" fmla="*/ 7 h 35"/>
              <a:gd name="T60" fmla="*/ 18 w 95"/>
              <a:gd name="T61" fmla="*/ 5 h 35"/>
              <a:gd name="T62" fmla="*/ 13 w 95"/>
              <a:gd name="T63" fmla="*/ 2 h 35"/>
              <a:gd name="T64" fmla="*/ 8 w 95"/>
              <a:gd name="T65" fmla="*/ 0 h 35"/>
              <a:gd name="T66" fmla="*/ 5 w 95"/>
              <a:gd name="T67" fmla="*/ 0 h 35"/>
              <a:gd name="T68" fmla="*/ 5 w 95"/>
              <a:gd name="T6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35">
                <a:moveTo>
                  <a:pt x="5" y="0"/>
                </a:moveTo>
                <a:lnTo>
                  <a:pt x="0" y="0"/>
                </a:lnTo>
                <a:lnTo>
                  <a:pt x="3" y="2"/>
                </a:lnTo>
                <a:lnTo>
                  <a:pt x="5" y="2"/>
                </a:lnTo>
                <a:lnTo>
                  <a:pt x="11" y="5"/>
                </a:lnTo>
                <a:lnTo>
                  <a:pt x="16" y="10"/>
                </a:lnTo>
                <a:lnTo>
                  <a:pt x="23" y="12"/>
                </a:lnTo>
                <a:lnTo>
                  <a:pt x="31" y="15"/>
                </a:lnTo>
                <a:lnTo>
                  <a:pt x="39" y="17"/>
                </a:lnTo>
                <a:lnTo>
                  <a:pt x="49" y="20"/>
                </a:lnTo>
                <a:lnTo>
                  <a:pt x="57" y="23"/>
                </a:lnTo>
                <a:lnTo>
                  <a:pt x="64" y="25"/>
                </a:lnTo>
                <a:lnTo>
                  <a:pt x="72" y="28"/>
                </a:lnTo>
                <a:lnTo>
                  <a:pt x="80" y="30"/>
                </a:lnTo>
                <a:lnTo>
                  <a:pt x="85" y="33"/>
                </a:lnTo>
                <a:lnTo>
                  <a:pt x="90" y="33"/>
                </a:lnTo>
                <a:lnTo>
                  <a:pt x="92" y="35"/>
                </a:lnTo>
                <a:lnTo>
                  <a:pt x="92" y="35"/>
                </a:lnTo>
                <a:lnTo>
                  <a:pt x="95" y="30"/>
                </a:lnTo>
                <a:lnTo>
                  <a:pt x="92" y="30"/>
                </a:lnTo>
                <a:lnTo>
                  <a:pt x="90" y="28"/>
                </a:lnTo>
                <a:lnTo>
                  <a:pt x="85" y="28"/>
                </a:lnTo>
                <a:lnTo>
                  <a:pt x="80" y="25"/>
                </a:lnTo>
                <a:lnTo>
                  <a:pt x="74" y="25"/>
                </a:lnTo>
                <a:lnTo>
                  <a:pt x="67" y="20"/>
                </a:lnTo>
                <a:lnTo>
                  <a:pt x="59" y="17"/>
                </a:lnTo>
                <a:lnTo>
                  <a:pt x="49" y="15"/>
                </a:lnTo>
                <a:lnTo>
                  <a:pt x="41" y="12"/>
                </a:lnTo>
                <a:lnTo>
                  <a:pt x="34" y="10"/>
                </a:lnTo>
                <a:lnTo>
                  <a:pt x="26" y="7"/>
                </a:lnTo>
                <a:lnTo>
                  <a:pt x="18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69" name="Freeform 1549">
            <a:extLst>
              <a:ext uri="{FF2B5EF4-FFF2-40B4-BE49-F238E27FC236}">
                <a16:creationId xmlns:a16="http://schemas.microsoft.com/office/drawing/2014/main" id="{92113C62-78DC-4423-9F8A-7AF4388372FD}"/>
              </a:ext>
            </a:extLst>
          </p:cNvPr>
          <p:cNvSpPr>
            <a:spLocks/>
          </p:cNvSpPr>
          <p:nvPr/>
        </p:nvSpPr>
        <p:spPr bwMode="auto">
          <a:xfrm>
            <a:off x="1982788" y="4076700"/>
            <a:ext cx="6350" cy="9525"/>
          </a:xfrm>
          <a:custGeom>
            <a:avLst/>
            <a:gdLst>
              <a:gd name="T0" fmla="*/ 11 w 11"/>
              <a:gd name="T1" fmla="*/ 3 h 16"/>
              <a:gd name="T2" fmla="*/ 5 w 11"/>
              <a:gd name="T3" fmla="*/ 0 h 16"/>
              <a:gd name="T4" fmla="*/ 3 w 11"/>
              <a:gd name="T5" fmla="*/ 3 h 16"/>
              <a:gd name="T6" fmla="*/ 3 w 11"/>
              <a:gd name="T7" fmla="*/ 5 h 16"/>
              <a:gd name="T8" fmla="*/ 3 w 11"/>
              <a:gd name="T9" fmla="*/ 5 h 16"/>
              <a:gd name="T10" fmla="*/ 3 w 11"/>
              <a:gd name="T11" fmla="*/ 8 h 16"/>
              <a:gd name="T12" fmla="*/ 0 w 11"/>
              <a:gd name="T13" fmla="*/ 8 h 16"/>
              <a:gd name="T14" fmla="*/ 0 w 11"/>
              <a:gd name="T15" fmla="*/ 10 h 16"/>
              <a:gd name="T16" fmla="*/ 0 w 11"/>
              <a:gd name="T17" fmla="*/ 13 h 16"/>
              <a:gd name="T18" fmla="*/ 0 w 11"/>
              <a:gd name="T19" fmla="*/ 16 h 16"/>
              <a:gd name="T20" fmla="*/ 5 w 11"/>
              <a:gd name="T21" fmla="*/ 16 h 16"/>
              <a:gd name="T22" fmla="*/ 5 w 11"/>
              <a:gd name="T23" fmla="*/ 13 h 16"/>
              <a:gd name="T24" fmla="*/ 5 w 11"/>
              <a:gd name="T25" fmla="*/ 13 h 16"/>
              <a:gd name="T26" fmla="*/ 5 w 11"/>
              <a:gd name="T27" fmla="*/ 10 h 16"/>
              <a:gd name="T28" fmla="*/ 8 w 11"/>
              <a:gd name="T29" fmla="*/ 10 h 16"/>
              <a:gd name="T30" fmla="*/ 8 w 11"/>
              <a:gd name="T31" fmla="*/ 8 h 16"/>
              <a:gd name="T32" fmla="*/ 8 w 11"/>
              <a:gd name="T33" fmla="*/ 5 h 16"/>
              <a:gd name="T34" fmla="*/ 8 w 11"/>
              <a:gd name="T35" fmla="*/ 5 h 16"/>
              <a:gd name="T36" fmla="*/ 11 w 11"/>
              <a:gd name="T37" fmla="*/ 3 h 16"/>
              <a:gd name="T38" fmla="*/ 11 w 11"/>
              <a:gd name="T3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" h="16">
                <a:moveTo>
                  <a:pt x="11" y="3"/>
                </a:moveTo>
                <a:lnTo>
                  <a:pt x="5" y="0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6"/>
                </a:lnTo>
                <a:lnTo>
                  <a:pt x="5" y="16"/>
                </a:lnTo>
                <a:lnTo>
                  <a:pt x="5" y="13"/>
                </a:lnTo>
                <a:lnTo>
                  <a:pt x="5" y="13"/>
                </a:lnTo>
                <a:lnTo>
                  <a:pt x="5" y="10"/>
                </a:lnTo>
                <a:lnTo>
                  <a:pt x="8" y="10"/>
                </a:lnTo>
                <a:lnTo>
                  <a:pt x="8" y="8"/>
                </a:lnTo>
                <a:lnTo>
                  <a:pt x="8" y="5"/>
                </a:lnTo>
                <a:lnTo>
                  <a:pt x="8" y="5"/>
                </a:lnTo>
                <a:lnTo>
                  <a:pt x="11" y="3"/>
                </a:lnTo>
                <a:lnTo>
                  <a:pt x="1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0" name="Freeform 1550">
            <a:extLst>
              <a:ext uri="{FF2B5EF4-FFF2-40B4-BE49-F238E27FC236}">
                <a16:creationId xmlns:a16="http://schemas.microsoft.com/office/drawing/2014/main" id="{BD1EFBC5-A4D6-49F2-8B0F-6DC7E8DA6741}"/>
              </a:ext>
            </a:extLst>
          </p:cNvPr>
          <p:cNvSpPr>
            <a:spLocks/>
          </p:cNvSpPr>
          <p:nvPr/>
        </p:nvSpPr>
        <p:spPr bwMode="auto">
          <a:xfrm>
            <a:off x="1985963" y="4064000"/>
            <a:ext cx="20637" cy="14288"/>
          </a:xfrm>
          <a:custGeom>
            <a:avLst/>
            <a:gdLst>
              <a:gd name="T0" fmla="*/ 34 w 36"/>
              <a:gd name="T1" fmla="*/ 0 h 26"/>
              <a:gd name="T2" fmla="*/ 34 w 36"/>
              <a:gd name="T3" fmla="*/ 0 h 26"/>
              <a:gd name="T4" fmla="*/ 34 w 36"/>
              <a:gd name="T5" fmla="*/ 0 h 26"/>
              <a:gd name="T6" fmla="*/ 31 w 36"/>
              <a:gd name="T7" fmla="*/ 0 h 26"/>
              <a:gd name="T8" fmla="*/ 29 w 36"/>
              <a:gd name="T9" fmla="*/ 3 h 26"/>
              <a:gd name="T10" fmla="*/ 23 w 36"/>
              <a:gd name="T11" fmla="*/ 3 h 26"/>
              <a:gd name="T12" fmla="*/ 21 w 36"/>
              <a:gd name="T13" fmla="*/ 8 h 26"/>
              <a:gd name="T14" fmla="*/ 13 w 36"/>
              <a:gd name="T15" fmla="*/ 10 h 26"/>
              <a:gd name="T16" fmla="*/ 8 w 36"/>
              <a:gd name="T17" fmla="*/ 16 h 26"/>
              <a:gd name="T18" fmla="*/ 3 w 36"/>
              <a:gd name="T19" fmla="*/ 18 h 26"/>
              <a:gd name="T20" fmla="*/ 0 w 36"/>
              <a:gd name="T21" fmla="*/ 23 h 26"/>
              <a:gd name="T22" fmla="*/ 6 w 36"/>
              <a:gd name="T23" fmla="*/ 26 h 26"/>
              <a:gd name="T24" fmla="*/ 6 w 36"/>
              <a:gd name="T25" fmla="*/ 23 h 26"/>
              <a:gd name="T26" fmla="*/ 11 w 36"/>
              <a:gd name="T27" fmla="*/ 18 h 26"/>
              <a:gd name="T28" fmla="*/ 16 w 36"/>
              <a:gd name="T29" fmla="*/ 16 h 26"/>
              <a:gd name="T30" fmla="*/ 21 w 36"/>
              <a:gd name="T31" fmla="*/ 13 h 26"/>
              <a:gd name="T32" fmla="*/ 26 w 36"/>
              <a:gd name="T33" fmla="*/ 8 h 26"/>
              <a:gd name="T34" fmla="*/ 31 w 36"/>
              <a:gd name="T35" fmla="*/ 5 h 26"/>
              <a:gd name="T36" fmla="*/ 34 w 36"/>
              <a:gd name="T37" fmla="*/ 3 h 26"/>
              <a:gd name="T38" fmla="*/ 36 w 36"/>
              <a:gd name="T39" fmla="*/ 3 h 26"/>
              <a:gd name="T40" fmla="*/ 34 w 36"/>
              <a:gd name="T41" fmla="*/ 3 h 26"/>
              <a:gd name="T42" fmla="*/ 34 w 36"/>
              <a:gd name="T43" fmla="*/ 0 h 26"/>
              <a:gd name="T44" fmla="*/ 34 w 36"/>
              <a:gd name="T4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6">
                <a:moveTo>
                  <a:pt x="34" y="0"/>
                </a:moveTo>
                <a:lnTo>
                  <a:pt x="34" y="0"/>
                </a:lnTo>
                <a:lnTo>
                  <a:pt x="34" y="0"/>
                </a:lnTo>
                <a:lnTo>
                  <a:pt x="31" y="0"/>
                </a:lnTo>
                <a:lnTo>
                  <a:pt x="29" y="3"/>
                </a:lnTo>
                <a:lnTo>
                  <a:pt x="23" y="3"/>
                </a:lnTo>
                <a:lnTo>
                  <a:pt x="21" y="8"/>
                </a:lnTo>
                <a:lnTo>
                  <a:pt x="13" y="10"/>
                </a:lnTo>
                <a:lnTo>
                  <a:pt x="8" y="16"/>
                </a:lnTo>
                <a:lnTo>
                  <a:pt x="3" y="18"/>
                </a:lnTo>
                <a:lnTo>
                  <a:pt x="0" y="23"/>
                </a:lnTo>
                <a:lnTo>
                  <a:pt x="6" y="26"/>
                </a:lnTo>
                <a:lnTo>
                  <a:pt x="6" y="23"/>
                </a:lnTo>
                <a:lnTo>
                  <a:pt x="11" y="18"/>
                </a:lnTo>
                <a:lnTo>
                  <a:pt x="16" y="16"/>
                </a:lnTo>
                <a:lnTo>
                  <a:pt x="21" y="13"/>
                </a:lnTo>
                <a:lnTo>
                  <a:pt x="26" y="8"/>
                </a:lnTo>
                <a:lnTo>
                  <a:pt x="31" y="5"/>
                </a:lnTo>
                <a:lnTo>
                  <a:pt x="34" y="3"/>
                </a:lnTo>
                <a:lnTo>
                  <a:pt x="36" y="3"/>
                </a:lnTo>
                <a:lnTo>
                  <a:pt x="34" y="3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1" name="Freeform 1551">
            <a:extLst>
              <a:ext uri="{FF2B5EF4-FFF2-40B4-BE49-F238E27FC236}">
                <a16:creationId xmlns:a16="http://schemas.microsoft.com/office/drawing/2014/main" id="{A4A98FC1-AD8B-49A6-93C0-E0B02AFC2671}"/>
              </a:ext>
            </a:extLst>
          </p:cNvPr>
          <p:cNvSpPr>
            <a:spLocks/>
          </p:cNvSpPr>
          <p:nvPr/>
        </p:nvSpPr>
        <p:spPr bwMode="auto">
          <a:xfrm>
            <a:off x="2005013" y="4064000"/>
            <a:ext cx="26987" cy="9525"/>
          </a:xfrm>
          <a:custGeom>
            <a:avLst/>
            <a:gdLst>
              <a:gd name="T0" fmla="*/ 46 w 46"/>
              <a:gd name="T1" fmla="*/ 16 h 16"/>
              <a:gd name="T2" fmla="*/ 46 w 46"/>
              <a:gd name="T3" fmla="*/ 10 h 16"/>
              <a:gd name="T4" fmla="*/ 46 w 46"/>
              <a:gd name="T5" fmla="*/ 10 h 16"/>
              <a:gd name="T6" fmla="*/ 0 w 46"/>
              <a:gd name="T7" fmla="*/ 0 h 16"/>
              <a:gd name="T8" fmla="*/ 0 w 46"/>
              <a:gd name="T9" fmla="*/ 3 h 16"/>
              <a:gd name="T10" fmla="*/ 46 w 46"/>
              <a:gd name="T11" fmla="*/ 16 h 16"/>
              <a:gd name="T12" fmla="*/ 46 w 46"/>
              <a:gd name="T13" fmla="*/ 16 h 16"/>
              <a:gd name="T14" fmla="*/ 46 w 46"/>
              <a:gd name="T15" fmla="*/ 16 h 16"/>
              <a:gd name="T16" fmla="*/ 46 w 46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6">
                <a:moveTo>
                  <a:pt x="46" y="16"/>
                </a:moveTo>
                <a:lnTo>
                  <a:pt x="46" y="10"/>
                </a:lnTo>
                <a:lnTo>
                  <a:pt x="46" y="10"/>
                </a:lnTo>
                <a:lnTo>
                  <a:pt x="0" y="0"/>
                </a:lnTo>
                <a:lnTo>
                  <a:pt x="0" y="3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2" name="Freeform 1552">
            <a:extLst>
              <a:ext uri="{FF2B5EF4-FFF2-40B4-BE49-F238E27FC236}">
                <a16:creationId xmlns:a16="http://schemas.microsoft.com/office/drawing/2014/main" id="{D12E9D83-DF31-4A0A-B190-D33E94206FC7}"/>
              </a:ext>
            </a:extLst>
          </p:cNvPr>
          <p:cNvSpPr>
            <a:spLocks/>
          </p:cNvSpPr>
          <p:nvPr/>
        </p:nvSpPr>
        <p:spPr bwMode="auto">
          <a:xfrm>
            <a:off x="2032000" y="4060825"/>
            <a:ext cx="79375" cy="12700"/>
          </a:xfrm>
          <a:custGeom>
            <a:avLst/>
            <a:gdLst>
              <a:gd name="T0" fmla="*/ 140 w 140"/>
              <a:gd name="T1" fmla="*/ 0 h 21"/>
              <a:gd name="T2" fmla="*/ 140 w 140"/>
              <a:gd name="T3" fmla="*/ 0 h 21"/>
              <a:gd name="T4" fmla="*/ 140 w 140"/>
              <a:gd name="T5" fmla="*/ 0 h 21"/>
              <a:gd name="T6" fmla="*/ 0 w 140"/>
              <a:gd name="T7" fmla="*/ 15 h 21"/>
              <a:gd name="T8" fmla="*/ 0 w 140"/>
              <a:gd name="T9" fmla="*/ 21 h 21"/>
              <a:gd name="T10" fmla="*/ 140 w 140"/>
              <a:gd name="T11" fmla="*/ 5 h 21"/>
              <a:gd name="T12" fmla="*/ 138 w 140"/>
              <a:gd name="T13" fmla="*/ 5 h 21"/>
              <a:gd name="T14" fmla="*/ 140 w 140"/>
              <a:gd name="T15" fmla="*/ 0 h 21"/>
              <a:gd name="T16" fmla="*/ 140 w 140"/>
              <a:gd name="T17" fmla="*/ 0 h 21"/>
              <a:gd name="T18" fmla="*/ 140 w 140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21">
                <a:moveTo>
                  <a:pt x="140" y="0"/>
                </a:moveTo>
                <a:lnTo>
                  <a:pt x="140" y="0"/>
                </a:lnTo>
                <a:lnTo>
                  <a:pt x="140" y="0"/>
                </a:lnTo>
                <a:lnTo>
                  <a:pt x="0" y="15"/>
                </a:lnTo>
                <a:lnTo>
                  <a:pt x="0" y="21"/>
                </a:lnTo>
                <a:lnTo>
                  <a:pt x="140" y="5"/>
                </a:lnTo>
                <a:lnTo>
                  <a:pt x="138" y="5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3" name="Freeform 1553">
            <a:extLst>
              <a:ext uri="{FF2B5EF4-FFF2-40B4-BE49-F238E27FC236}">
                <a16:creationId xmlns:a16="http://schemas.microsoft.com/office/drawing/2014/main" id="{FDA9363F-133D-4D7F-95EC-739E776A3304}"/>
              </a:ext>
            </a:extLst>
          </p:cNvPr>
          <p:cNvSpPr>
            <a:spLocks/>
          </p:cNvSpPr>
          <p:nvPr/>
        </p:nvSpPr>
        <p:spPr bwMode="auto">
          <a:xfrm>
            <a:off x="2109788" y="4060825"/>
            <a:ext cx="57150" cy="25400"/>
          </a:xfrm>
          <a:custGeom>
            <a:avLst/>
            <a:gdLst>
              <a:gd name="T0" fmla="*/ 89 w 99"/>
              <a:gd name="T1" fmla="*/ 38 h 44"/>
              <a:gd name="T2" fmla="*/ 89 w 99"/>
              <a:gd name="T3" fmla="*/ 44 h 44"/>
              <a:gd name="T4" fmla="*/ 89 w 99"/>
              <a:gd name="T5" fmla="*/ 38 h 44"/>
              <a:gd name="T6" fmla="*/ 2 w 99"/>
              <a:gd name="T7" fmla="*/ 0 h 44"/>
              <a:gd name="T8" fmla="*/ 0 w 99"/>
              <a:gd name="T9" fmla="*/ 5 h 44"/>
              <a:gd name="T10" fmla="*/ 89 w 99"/>
              <a:gd name="T11" fmla="*/ 44 h 44"/>
              <a:gd name="T12" fmla="*/ 89 w 99"/>
              <a:gd name="T13" fmla="*/ 38 h 44"/>
              <a:gd name="T14" fmla="*/ 89 w 99"/>
              <a:gd name="T15" fmla="*/ 44 h 44"/>
              <a:gd name="T16" fmla="*/ 99 w 99"/>
              <a:gd name="T17" fmla="*/ 44 h 44"/>
              <a:gd name="T18" fmla="*/ 89 w 99"/>
              <a:gd name="T19" fmla="*/ 3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4">
                <a:moveTo>
                  <a:pt x="89" y="38"/>
                </a:moveTo>
                <a:lnTo>
                  <a:pt x="89" y="44"/>
                </a:lnTo>
                <a:lnTo>
                  <a:pt x="89" y="38"/>
                </a:lnTo>
                <a:lnTo>
                  <a:pt x="2" y="0"/>
                </a:lnTo>
                <a:lnTo>
                  <a:pt x="0" y="5"/>
                </a:lnTo>
                <a:lnTo>
                  <a:pt x="89" y="44"/>
                </a:lnTo>
                <a:lnTo>
                  <a:pt x="89" y="38"/>
                </a:lnTo>
                <a:lnTo>
                  <a:pt x="89" y="44"/>
                </a:lnTo>
                <a:lnTo>
                  <a:pt x="99" y="44"/>
                </a:lnTo>
                <a:lnTo>
                  <a:pt x="89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4" name="Freeform 1554">
            <a:extLst>
              <a:ext uri="{FF2B5EF4-FFF2-40B4-BE49-F238E27FC236}">
                <a16:creationId xmlns:a16="http://schemas.microsoft.com/office/drawing/2014/main" id="{EEB6C303-5FBA-4150-B661-1958A0D35D31}"/>
              </a:ext>
            </a:extLst>
          </p:cNvPr>
          <p:cNvSpPr>
            <a:spLocks/>
          </p:cNvSpPr>
          <p:nvPr/>
        </p:nvSpPr>
        <p:spPr bwMode="auto">
          <a:xfrm>
            <a:off x="2035175" y="4081463"/>
            <a:ext cx="127000" cy="23812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6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6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5" name="Freeform 1555">
            <a:extLst>
              <a:ext uri="{FF2B5EF4-FFF2-40B4-BE49-F238E27FC236}">
                <a16:creationId xmlns:a16="http://schemas.microsoft.com/office/drawing/2014/main" id="{E699DE01-264F-4860-92EE-EEDFD5D05AEB}"/>
              </a:ext>
            </a:extLst>
          </p:cNvPr>
          <p:cNvSpPr>
            <a:spLocks/>
          </p:cNvSpPr>
          <p:nvPr/>
        </p:nvSpPr>
        <p:spPr bwMode="auto">
          <a:xfrm>
            <a:off x="1982788" y="4084638"/>
            <a:ext cx="180975" cy="28575"/>
          </a:xfrm>
          <a:custGeom>
            <a:avLst/>
            <a:gdLst>
              <a:gd name="T0" fmla="*/ 312 w 317"/>
              <a:gd name="T1" fmla="*/ 0 h 54"/>
              <a:gd name="T2" fmla="*/ 95 w 317"/>
              <a:gd name="T3" fmla="*/ 36 h 54"/>
              <a:gd name="T4" fmla="*/ 92 w 317"/>
              <a:gd name="T5" fmla="*/ 36 h 54"/>
              <a:gd name="T6" fmla="*/ 90 w 317"/>
              <a:gd name="T7" fmla="*/ 33 h 54"/>
              <a:gd name="T8" fmla="*/ 85 w 317"/>
              <a:gd name="T9" fmla="*/ 33 h 54"/>
              <a:gd name="T10" fmla="*/ 80 w 317"/>
              <a:gd name="T11" fmla="*/ 31 h 54"/>
              <a:gd name="T12" fmla="*/ 74 w 317"/>
              <a:gd name="T13" fmla="*/ 31 h 54"/>
              <a:gd name="T14" fmla="*/ 64 w 317"/>
              <a:gd name="T15" fmla="*/ 26 h 54"/>
              <a:gd name="T16" fmla="*/ 57 w 317"/>
              <a:gd name="T17" fmla="*/ 23 h 54"/>
              <a:gd name="T18" fmla="*/ 49 w 317"/>
              <a:gd name="T19" fmla="*/ 20 h 54"/>
              <a:gd name="T20" fmla="*/ 39 w 317"/>
              <a:gd name="T21" fmla="*/ 18 h 54"/>
              <a:gd name="T22" fmla="*/ 31 w 317"/>
              <a:gd name="T23" fmla="*/ 15 h 54"/>
              <a:gd name="T24" fmla="*/ 26 w 317"/>
              <a:gd name="T25" fmla="*/ 13 h 54"/>
              <a:gd name="T26" fmla="*/ 18 w 317"/>
              <a:gd name="T27" fmla="*/ 10 h 54"/>
              <a:gd name="T28" fmla="*/ 11 w 317"/>
              <a:gd name="T29" fmla="*/ 5 h 54"/>
              <a:gd name="T30" fmla="*/ 8 w 317"/>
              <a:gd name="T31" fmla="*/ 5 h 54"/>
              <a:gd name="T32" fmla="*/ 3 w 317"/>
              <a:gd name="T33" fmla="*/ 3 h 54"/>
              <a:gd name="T34" fmla="*/ 3 w 317"/>
              <a:gd name="T35" fmla="*/ 3 h 54"/>
              <a:gd name="T36" fmla="*/ 3 w 317"/>
              <a:gd name="T37" fmla="*/ 3 h 54"/>
              <a:gd name="T38" fmla="*/ 3 w 317"/>
              <a:gd name="T39" fmla="*/ 5 h 54"/>
              <a:gd name="T40" fmla="*/ 0 w 317"/>
              <a:gd name="T41" fmla="*/ 5 h 54"/>
              <a:gd name="T42" fmla="*/ 0 w 317"/>
              <a:gd name="T43" fmla="*/ 8 h 54"/>
              <a:gd name="T44" fmla="*/ 0 w 317"/>
              <a:gd name="T45" fmla="*/ 10 h 54"/>
              <a:gd name="T46" fmla="*/ 0 w 317"/>
              <a:gd name="T47" fmla="*/ 13 h 54"/>
              <a:gd name="T48" fmla="*/ 0 w 317"/>
              <a:gd name="T49" fmla="*/ 15 h 54"/>
              <a:gd name="T50" fmla="*/ 0 w 317"/>
              <a:gd name="T51" fmla="*/ 18 h 54"/>
              <a:gd name="T52" fmla="*/ 3 w 317"/>
              <a:gd name="T53" fmla="*/ 20 h 54"/>
              <a:gd name="T54" fmla="*/ 5 w 317"/>
              <a:gd name="T55" fmla="*/ 20 h 54"/>
              <a:gd name="T56" fmla="*/ 11 w 317"/>
              <a:gd name="T57" fmla="*/ 23 h 54"/>
              <a:gd name="T58" fmla="*/ 16 w 317"/>
              <a:gd name="T59" fmla="*/ 26 h 54"/>
              <a:gd name="T60" fmla="*/ 23 w 317"/>
              <a:gd name="T61" fmla="*/ 28 h 54"/>
              <a:gd name="T62" fmla="*/ 31 w 317"/>
              <a:gd name="T63" fmla="*/ 31 h 54"/>
              <a:gd name="T64" fmla="*/ 39 w 317"/>
              <a:gd name="T65" fmla="*/ 33 h 54"/>
              <a:gd name="T66" fmla="*/ 49 w 317"/>
              <a:gd name="T67" fmla="*/ 36 h 54"/>
              <a:gd name="T68" fmla="*/ 57 w 317"/>
              <a:gd name="T69" fmla="*/ 41 h 54"/>
              <a:gd name="T70" fmla="*/ 64 w 317"/>
              <a:gd name="T71" fmla="*/ 43 h 54"/>
              <a:gd name="T72" fmla="*/ 72 w 317"/>
              <a:gd name="T73" fmla="*/ 46 h 54"/>
              <a:gd name="T74" fmla="*/ 77 w 317"/>
              <a:gd name="T75" fmla="*/ 49 h 54"/>
              <a:gd name="T76" fmla="*/ 82 w 317"/>
              <a:gd name="T77" fmla="*/ 49 h 54"/>
              <a:gd name="T78" fmla="*/ 87 w 317"/>
              <a:gd name="T79" fmla="*/ 51 h 54"/>
              <a:gd name="T80" fmla="*/ 90 w 317"/>
              <a:gd name="T81" fmla="*/ 54 h 54"/>
              <a:gd name="T82" fmla="*/ 317 w 317"/>
              <a:gd name="T83" fmla="*/ 15 h 54"/>
              <a:gd name="T84" fmla="*/ 317 w 317"/>
              <a:gd name="T85" fmla="*/ 13 h 54"/>
              <a:gd name="T86" fmla="*/ 317 w 317"/>
              <a:gd name="T87" fmla="*/ 13 h 54"/>
              <a:gd name="T88" fmla="*/ 317 w 317"/>
              <a:gd name="T89" fmla="*/ 10 h 54"/>
              <a:gd name="T90" fmla="*/ 317 w 317"/>
              <a:gd name="T91" fmla="*/ 8 h 54"/>
              <a:gd name="T92" fmla="*/ 317 w 317"/>
              <a:gd name="T93" fmla="*/ 5 h 54"/>
              <a:gd name="T94" fmla="*/ 317 w 317"/>
              <a:gd name="T95" fmla="*/ 5 h 54"/>
              <a:gd name="T96" fmla="*/ 315 w 317"/>
              <a:gd name="T97" fmla="*/ 3 h 54"/>
              <a:gd name="T98" fmla="*/ 312 w 317"/>
              <a:gd name="T9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7" h="54">
                <a:moveTo>
                  <a:pt x="312" y="0"/>
                </a:moveTo>
                <a:lnTo>
                  <a:pt x="95" y="36"/>
                </a:lnTo>
                <a:lnTo>
                  <a:pt x="92" y="36"/>
                </a:lnTo>
                <a:lnTo>
                  <a:pt x="90" y="33"/>
                </a:lnTo>
                <a:lnTo>
                  <a:pt x="85" y="33"/>
                </a:lnTo>
                <a:lnTo>
                  <a:pt x="80" y="31"/>
                </a:lnTo>
                <a:lnTo>
                  <a:pt x="74" y="31"/>
                </a:lnTo>
                <a:lnTo>
                  <a:pt x="64" y="26"/>
                </a:lnTo>
                <a:lnTo>
                  <a:pt x="57" y="23"/>
                </a:lnTo>
                <a:lnTo>
                  <a:pt x="49" y="20"/>
                </a:lnTo>
                <a:lnTo>
                  <a:pt x="39" y="18"/>
                </a:lnTo>
                <a:lnTo>
                  <a:pt x="31" y="15"/>
                </a:lnTo>
                <a:lnTo>
                  <a:pt x="26" y="13"/>
                </a:lnTo>
                <a:lnTo>
                  <a:pt x="18" y="10"/>
                </a:lnTo>
                <a:lnTo>
                  <a:pt x="11" y="5"/>
                </a:lnTo>
                <a:lnTo>
                  <a:pt x="8" y="5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0" y="5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0" y="18"/>
                </a:lnTo>
                <a:lnTo>
                  <a:pt x="3" y="20"/>
                </a:lnTo>
                <a:lnTo>
                  <a:pt x="5" y="20"/>
                </a:lnTo>
                <a:lnTo>
                  <a:pt x="11" y="23"/>
                </a:lnTo>
                <a:lnTo>
                  <a:pt x="16" y="26"/>
                </a:lnTo>
                <a:lnTo>
                  <a:pt x="23" y="28"/>
                </a:lnTo>
                <a:lnTo>
                  <a:pt x="31" y="31"/>
                </a:lnTo>
                <a:lnTo>
                  <a:pt x="39" y="33"/>
                </a:lnTo>
                <a:lnTo>
                  <a:pt x="49" y="36"/>
                </a:lnTo>
                <a:lnTo>
                  <a:pt x="57" y="41"/>
                </a:lnTo>
                <a:lnTo>
                  <a:pt x="64" y="43"/>
                </a:lnTo>
                <a:lnTo>
                  <a:pt x="72" y="46"/>
                </a:lnTo>
                <a:lnTo>
                  <a:pt x="77" y="49"/>
                </a:lnTo>
                <a:lnTo>
                  <a:pt x="82" y="49"/>
                </a:lnTo>
                <a:lnTo>
                  <a:pt x="87" y="51"/>
                </a:lnTo>
                <a:lnTo>
                  <a:pt x="90" y="54"/>
                </a:lnTo>
                <a:lnTo>
                  <a:pt x="317" y="15"/>
                </a:lnTo>
                <a:lnTo>
                  <a:pt x="317" y="13"/>
                </a:lnTo>
                <a:lnTo>
                  <a:pt x="317" y="13"/>
                </a:lnTo>
                <a:lnTo>
                  <a:pt x="317" y="10"/>
                </a:lnTo>
                <a:lnTo>
                  <a:pt x="317" y="8"/>
                </a:lnTo>
                <a:lnTo>
                  <a:pt x="317" y="5"/>
                </a:lnTo>
                <a:lnTo>
                  <a:pt x="317" y="5"/>
                </a:lnTo>
                <a:lnTo>
                  <a:pt x="315" y="3"/>
                </a:lnTo>
                <a:lnTo>
                  <a:pt x="312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6" name="Freeform 1556">
            <a:extLst>
              <a:ext uri="{FF2B5EF4-FFF2-40B4-BE49-F238E27FC236}">
                <a16:creationId xmlns:a16="http://schemas.microsoft.com/office/drawing/2014/main" id="{0A2426CD-4D53-4BD2-B334-A50E1895E677}"/>
              </a:ext>
            </a:extLst>
          </p:cNvPr>
          <p:cNvSpPr>
            <a:spLocks/>
          </p:cNvSpPr>
          <p:nvPr/>
        </p:nvSpPr>
        <p:spPr bwMode="auto">
          <a:xfrm>
            <a:off x="2035175" y="4081463"/>
            <a:ext cx="127000" cy="23812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6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6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7" name="Freeform 1557">
            <a:extLst>
              <a:ext uri="{FF2B5EF4-FFF2-40B4-BE49-F238E27FC236}">
                <a16:creationId xmlns:a16="http://schemas.microsoft.com/office/drawing/2014/main" id="{13B5CC46-6616-4169-BC1B-181DB3E2B311}"/>
              </a:ext>
            </a:extLst>
          </p:cNvPr>
          <p:cNvSpPr>
            <a:spLocks/>
          </p:cNvSpPr>
          <p:nvPr/>
        </p:nvSpPr>
        <p:spPr bwMode="auto">
          <a:xfrm>
            <a:off x="1982788" y="4084638"/>
            <a:ext cx="53975" cy="20637"/>
          </a:xfrm>
          <a:custGeom>
            <a:avLst/>
            <a:gdLst>
              <a:gd name="T0" fmla="*/ 0 w 95"/>
              <a:gd name="T1" fmla="*/ 0 h 38"/>
              <a:gd name="T2" fmla="*/ 5 w 95"/>
              <a:gd name="T3" fmla="*/ 3 h 38"/>
              <a:gd name="T4" fmla="*/ 0 w 95"/>
              <a:gd name="T5" fmla="*/ 3 h 38"/>
              <a:gd name="T6" fmla="*/ 3 w 95"/>
              <a:gd name="T7" fmla="*/ 5 h 38"/>
              <a:gd name="T8" fmla="*/ 5 w 95"/>
              <a:gd name="T9" fmla="*/ 5 h 38"/>
              <a:gd name="T10" fmla="*/ 11 w 95"/>
              <a:gd name="T11" fmla="*/ 8 h 38"/>
              <a:gd name="T12" fmla="*/ 16 w 95"/>
              <a:gd name="T13" fmla="*/ 13 h 38"/>
              <a:gd name="T14" fmla="*/ 23 w 95"/>
              <a:gd name="T15" fmla="*/ 15 h 38"/>
              <a:gd name="T16" fmla="*/ 31 w 95"/>
              <a:gd name="T17" fmla="*/ 18 h 38"/>
              <a:gd name="T18" fmla="*/ 39 w 95"/>
              <a:gd name="T19" fmla="*/ 20 h 38"/>
              <a:gd name="T20" fmla="*/ 49 w 95"/>
              <a:gd name="T21" fmla="*/ 23 h 38"/>
              <a:gd name="T22" fmla="*/ 57 w 95"/>
              <a:gd name="T23" fmla="*/ 26 h 38"/>
              <a:gd name="T24" fmla="*/ 64 w 95"/>
              <a:gd name="T25" fmla="*/ 28 h 38"/>
              <a:gd name="T26" fmla="*/ 72 w 95"/>
              <a:gd name="T27" fmla="*/ 31 h 38"/>
              <a:gd name="T28" fmla="*/ 80 w 95"/>
              <a:gd name="T29" fmla="*/ 33 h 38"/>
              <a:gd name="T30" fmla="*/ 85 w 95"/>
              <a:gd name="T31" fmla="*/ 36 h 38"/>
              <a:gd name="T32" fmla="*/ 90 w 95"/>
              <a:gd name="T33" fmla="*/ 36 h 38"/>
              <a:gd name="T34" fmla="*/ 92 w 95"/>
              <a:gd name="T35" fmla="*/ 38 h 38"/>
              <a:gd name="T36" fmla="*/ 92 w 95"/>
              <a:gd name="T37" fmla="*/ 38 h 38"/>
              <a:gd name="T38" fmla="*/ 95 w 95"/>
              <a:gd name="T39" fmla="*/ 33 h 38"/>
              <a:gd name="T40" fmla="*/ 92 w 95"/>
              <a:gd name="T41" fmla="*/ 33 h 38"/>
              <a:gd name="T42" fmla="*/ 90 w 95"/>
              <a:gd name="T43" fmla="*/ 31 h 38"/>
              <a:gd name="T44" fmla="*/ 85 w 95"/>
              <a:gd name="T45" fmla="*/ 31 h 38"/>
              <a:gd name="T46" fmla="*/ 80 w 95"/>
              <a:gd name="T47" fmla="*/ 28 h 38"/>
              <a:gd name="T48" fmla="*/ 74 w 95"/>
              <a:gd name="T49" fmla="*/ 28 h 38"/>
              <a:gd name="T50" fmla="*/ 67 w 95"/>
              <a:gd name="T51" fmla="*/ 23 h 38"/>
              <a:gd name="T52" fmla="*/ 59 w 95"/>
              <a:gd name="T53" fmla="*/ 20 h 38"/>
              <a:gd name="T54" fmla="*/ 49 w 95"/>
              <a:gd name="T55" fmla="*/ 18 h 38"/>
              <a:gd name="T56" fmla="*/ 41 w 95"/>
              <a:gd name="T57" fmla="*/ 15 h 38"/>
              <a:gd name="T58" fmla="*/ 34 w 95"/>
              <a:gd name="T59" fmla="*/ 13 h 38"/>
              <a:gd name="T60" fmla="*/ 26 w 95"/>
              <a:gd name="T61" fmla="*/ 10 h 38"/>
              <a:gd name="T62" fmla="*/ 18 w 95"/>
              <a:gd name="T63" fmla="*/ 8 h 38"/>
              <a:gd name="T64" fmla="*/ 13 w 95"/>
              <a:gd name="T65" fmla="*/ 5 h 38"/>
              <a:gd name="T66" fmla="*/ 8 w 95"/>
              <a:gd name="T67" fmla="*/ 3 h 38"/>
              <a:gd name="T68" fmla="*/ 5 w 95"/>
              <a:gd name="T69" fmla="*/ 3 h 38"/>
              <a:gd name="T70" fmla="*/ 0 w 95"/>
              <a:gd name="T7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" h="38">
                <a:moveTo>
                  <a:pt x="0" y="0"/>
                </a:moveTo>
                <a:lnTo>
                  <a:pt x="5" y="3"/>
                </a:lnTo>
                <a:lnTo>
                  <a:pt x="0" y="3"/>
                </a:lnTo>
                <a:lnTo>
                  <a:pt x="3" y="5"/>
                </a:lnTo>
                <a:lnTo>
                  <a:pt x="5" y="5"/>
                </a:lnTo>
                <a:lnTo>
                  <a:pt x="11" y="8"/>
                </a:lnTo>
                <a:lnTo>
                  <a:pt x="16" y="13"/>
                </a:lnTo>
                <a:lnTo>
                  <a:pt x="23" y="15"/>
                </a:lnTo>
                <a:lnTo>
                  <a:pt x="31" y="18"/>
                </a:lnTo>
                <a:lnTo>
                  <a:pt x="39" y="20"/>
                </a:lnTo>
                <a:lnTo>
                  <a:pt x="49" y="23"/>
                </a:lnTo>
                <a:lnTo>
                  <a:pt x="57" y="26"/>
                </a:lnTo>
                <a:lnTo>
                  <a:pt x="64" y="28"/>
                </a:lnTo>
                <a:lnTo>
                  <a:pt x="72" y="31"/>
                </a:lnTo>
                <a:lnTo>
                  <a:pt x="80" y="33"/>
                </a:lnTo>
                <a:lnTo>
                  <a:pt x="85" y="36"/>
                </a:lnTo>
                <a:lnTo>
                  <a:pt x="90" y="36"/>
                </a:lnTo>
                <a:lnTo>
                  <a:pt x="92" y="38"/>
                </a:lnTo>
                <a:lnTo>
                  <a:pt x="92" y="38"/>
                </a:lnTo>
                <a:lnTo>
                  <a:pt x="95" y="33"/>
                </a:lnTo>
                <a:lnTo>
                  <a:pt x="92" y="33"/>
                </a:lnTo>
                <a:lnTo>
                  <a:pt x="90" y="31"/>
                </a:lnTo>
                <a:lnTo>
                  <a:pt x="85" y="31"/>
                </a:lnTo>
                <a:lnTo>
                  <a:pt x="80" y="28"/>
                </a:lnTo>
                <a:lnTo>
                  <a:pt x="74" y="28"/>
                </a:lnTo>
                <a:lnTo>
                  <a:pt x="67" y="23"/>
                </a:lnTo>
                <a:lnTo>
                  <a:pt x="59" y="20"/>
                </a:lnTo>
                <a:lnTo>
                  <a:pt x="49" y="18"/>
                </a:lnTo>
                <a:lnTo>
                  <a:pt x="41" y="15"/>
                </a:lnTo>
                <a:lnTo>
                  <a:pt x="34" y="13"/>
                </a:lnTo>
                <a:lnTo>
                  <a:pt x="26" y="10"/>
                </a:lnTo>
                <a:lnTo>
                  <a:pt x="18" y="8"/>
                </a:lnTo>
                <a:lnTo>
                  <a:pt x="13" y="5"/>
                </a:lnTo>
                <a:lnTo>
                  <a:pt x="8" y="3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8" name="Freeform 1558">
            <a:extLst>
              <a:ext uri="{FF2B5EF4-FFF2-40B4-BE49-F238E27FC236}">
                <a16:creationId xmlns:a16="http://schemas.microsoft.com/office/drawing/2014/main" id="{93D356C8-3C42-41EB-BFA9-09C2399A051D}"/>
              </a:ext>
            </a:extLst>
          </p:cNvPr>
          <p:cNvSpPr>
            <a:spLocks/>
          </p:cNvSpPr>
          <p:nvPr/>
        </p:nvSpPr>
        <p:spPr bwMode="auto">
          <a:xfrm>
            <a:off x="1981200" y="4084638"/>
            <a:ext cx="4763" cy="9525"/>
          </a:xfrm>
          <a:custGeom>
            <a:avLst/>
            <a:gdLst>
              <a:gd name="T0" fmla="*/ 2 w 7"/>
              <a:gd name="T1" fmla="*/ 20 h 20"/>
              <a:gd name="T2" fmla="*/ 5 w 7"/>
              <a:gd name="T3" fmla="*/ 15 h 20"/>
              <a:gd name="T4" fmla="*/ 2 w 7"/>
              <a:gd name="T5" fmla="*/ 15 h 20"/>
              <a:gd name="T6" fmla="*/ 2 w 7"/>
              <a:gd name="T7" fmla="*/ 13 h 20"/>
              <a:gd name="T8" fmla="*/ 2 w 7"/>
              <a:gd name="T9" fmla="*/ 10 h 20"/>
              <a:gd name="T10" fmla="*/ 5 w 7"/>
              <a:gd name="T11" fmla="*/ 8 h 20"/>
              <a:gd name="T12" fmla="*/ 5 w 7"/>
              <a:gd name="T13" fmla="*/ 5 h 20"/>
              <a:gd name="T14" fmla="*/ 7 w 7"/>
              <a:gd name="T15" fmla="*/ 5 h 20"/>
              <a:gd name="T16" fmla="*/ 7 w 7"/>
              <a:gd name="T17" fmla="*/ 5 h 20"/>
              <a:gd name="T18" fmla="*/ 7 w 7"/>
              <a:gd name="T19" fmla="*/ 3 h 20"/>
              <a:gd name="T20" fmla="*/ 2 w 7"/>
              <a:gd name="T21" fmla="*/ 0 h 20"/>
              <a:gd name="T22" fmla="*/ 2 w 7"/>
              <a:gd name="T23" fmla="*/ 3 h 20"/>
              <a:gd name="T24" fmla="*/ 2 w 7"/>
              <a:gd name="T25" fmla="*/ 3 h 20"/>
              <a:gd name="T26" fmla="*/ 2 w 7"/>
              <a:gd name="T27" fmla="*/ 5 h 20"/>
              <a:gd name="T28" fmla="*/ 0 w 7"/>
              <a:gd name="T29" fmla="*/ 5 h 20"/>
              <a:gd name="T30" fmla="*/ 0 w 7"/>
              <a:gd name="T31" fmla="*/ 10 h 20"/>
              <a:gd name="T32" fmla="*/ 0 w 7"/>
              <a:gd name="T33" fmla="*/ 13 h 20"/>
              <a:gd name="T34" fmla="*/ 0 w 7"/>
              <a:gd name="T35" fmla="*/ 15 h 20"/>
              <a:gd name="T36" fmla="*/ 2 w 7"/>
              <a:gd name="T37" fmla="*/ 20 h 20"/>
              <a:gd name="T38" fmla="*/ 2 w 7"/>
              <a:gd name="T3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" h="20">
                <a:moveTo>
                  <a:pt x="2" y="20"/>
                </a:moveTo>
                <a:lnTo>
                  <a:pt x="5" y="15"/>
                </a:lnTo>
                <a:lnTo>
                  <a:pt x="2" y="15"/>
                </a:lnTo>
                <a:lnTo>
                  <a:pt x="2" y="13"/>
                </a:lnTo>
                <a:lnTo>
                  <a:pt x="2" y="10"/>
                </a:lnTo>
                <a:lnTo>
                  <a:pt x="5" y="8"/>
                </a:lnTo>
                <a:lnTo>
                  <a:pt x="5" y="5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2" y="20"/>
                </a:lnTo>
                <a:lnTo>
                  <a:pt x="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79" name="Freeform 1559">
            <a:extLst>
              <a:ext uri="{FF2B5EF4-FFF2-40B4-BE49-F238E27FC236}">
                <a16:creationId xmlns:a16="http://schemas.microsoft.com/office/drawing/2014/main" id="{1A35214D-3CDE-4DEF-94A6-2E949E4AC64A}"/>
              </a:ext>
            </a:extLst>
          </p:cNvPr>
          <p:cNvSpPr>
            <a:spLocks/>
          </p:cNvSpPr>
          <p:nvPr/>
        </p:nvSpPr>
        <p:spPr bwMode="auto">
          <a:xfrm>
            <a:off x="1982788" y="4092575"/>
            <a:ext cx="52387" cy="22225"/>
          </a:xfrm>
          <a:custGeom>
            <a:avLst/>
            <a:gdLst>
              <a:gd name="T0" fmla="*/ 92 w 92"/>
              <a:gd name="T1" fmla="*/ 41 h 41"/>
              <a:gd name="T2" fmla="*/ 90 w 92"/>
              <a:gd name="T3" fmla="*/ 36 h 41"/>
              <a:gd name="T4" fmla="*/ 92 w 92"/>
              <a:gd name="T5" fmla="*/ 36 h 41"/>
              <a:gd name="T6" fmla="*/ 90 w 92"/>
              <a:gd name="T7" fmla="*/ 36 h 41"/>
              <a:gd name="T8" fmla="*/ 87 w 92"/>
              <a:gd name="T9" fmla="*/ 34 h 41"/>
              <a:gd name="T10" fmla="*/ 85 w 92"/>
              <a:gd name="T11" fmla="*/ 31 h 41"/>
              <a:gd name="T12" fmla="*/ 77 w 92"/>
              <a:gd name="T13" fmla="*/ 31 h 41"/>
              <a:gd name="T14" fmla="*/ 72 w 92"/>
              <a:gd name="T15" fmla="*/ 28 h 41"/>
              <a:gd name="T16" fmla="*/ 64 w 92"/>
              <a:gd name="T17" fmla="*/ 26 h 41"/>
              <a:gd name="T18" fmla="*/ 57 w 92"/>
              <a:gd name="T19" fmla="*/ 23 h 41"/>
              <a:gd name="T20" fmla="*/ 49 w 92"/>
              <a:gd name="T21" fmla="*/ 21 h 41"/>
              <a:gd name="T22" fmla="*/ 39 w 92"/>
              <a:gd name="T23" fmla="*/ 16 h 41"/>
              <a:gd name="T24" fmla="*/ 31 w 92"/>
              <a:gd name="T25" fmla="*/ 13 h 41"/>
              <a:gd name="T26" fmla="*/ 26 w 92"/>
              <a:gd name="T27" fmla="*/ 11 h 41"/>
              <a:gd name="T28" fmla="*/ 18 w 92"/>
              <a:gd name="T29" fmla="*/ 8 h 41"/>
              <a:gd name="T30" fmla="*/ 11 w 92"/>
              <a:gd name="T31" fmla="*/ 5 h 41"/>
              <a:gd name="T32" fmla="*/ 8 w 92"/>
              <a:gd name="T33" fmla="*/ 3 h 41"/>
              <a:gd name="T34" fmla="*/ 3 w 92"/>
              <a:gd name="T35" fmla="*/ 3 h 41"/>
              <a:gd name="T36" fmla="*/ 3 w 92"/>
              <a:gd name="T37" fmla="*/ 0 h 41"/>
              <a:gd name="T38" fmla="*/ 0 w 92"/>
              <a:gd name="T39" fmla="*/ 5 h 41"/>
              <a:gd name="T40" fmla="*/ 0 w 92"/>
              <a:gd name="T41" fmla="*/ 5 h 41"/>
              <a:gd name="T42" fmla="*/ 5 w 92"/>
              <a:gd name="T43" fmla="*/ 8 h 41"/>
              <a:gd name="T44" fmla="*/ 11 w 92"/>
              <a:gd name="T45" fmla="*/ 11 h 41"/>
              <a:gd name="T46" fmla="*/ 16 w 92"/>
              <a:gd name="T47" fmla="*/ 13 h 41"/>
              <a:gd name="T48" fmla="*/ 23 w 92"/>
              <a:gd name="T49" fmla="*/ 16 h 41"/>
              <a:gd name="T50" fmla="*/ 31 w 92"/>
              <a:gd name="T51" fmla="*/ 18 h 41"/>
              <a:gd name="T52" fmla="*/ 39 w 92"/>
              <a:gd name="T53" fmla="*/ 21 h 41"/>
              <a:gd name="T54" fmla="*/ 46 w 92"/>
              <a:gd name="T55" fmla="*/ 23 h 41"/>
              <a:gd name="T56" fmla="*/ 54 w 92"/>
              <a:gd name="T57" fmla="*/ 28 h 41"/>
              <a:gd name="T58" fmla="*/ 62 w 92"/>
              <a:gd name="T59" fmla="*/ 28 h 41"/>
              <a:gd name="T60" fmla="*/ 69 w 92"/>
              <a:gd name="T61" fmla="*/ 34 h 41"/>
              <a:gd name="T62" fmla="*/ 77 w 92"/>
              <a:gd name="T63" fmla="*/ 36 h 41"/>
              <a:gd name="T64" fmla="*/ 82 w 92"/>
              <a:gd name="T65" fmla="*/ 36 h 41"/>
              <a:gd name="T66" fmla="*/ 87 w 92"/>
              <a:gd name="T67" fmla="*/ 39 h 41"/>
              <a:gd name="T68" fmla="*/ 90 w 92"/>
              <a:gd name="T69" fmla="*/ 41 h 41"/>
              <a:gd name="T70" fmla="*/ 90 w 92"/>
              <a:gd name="T71" fmla="*/ 41 h 41"/>
              <a:gd name="T72" fmla="*/ 92 w 92"/>
              <a:gd name="T73" fmla="*/ 41 h 41"/>
              <a:gd name="T74" fmla="*/ 90 w 92"/>
              <a:gd name="T75" fmla="*/ 41 h 41"/>
              <a:gd name="T76" fmla="*/ 92 w 92"/>
              <a:gd name="T7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41">
                <a:moveTo>
                  <a:pt x="92" y="41"/>
                </a:moveTo>
                <a:lnTo>
                  <a:pt x="90" y="36"/>
                </a:lnTo>
                <a:lnTo>
                  <a:pt x="92" y="36"/>
                </a:lnTo>
                <a:lnTo>
                  <a:pt x="90" y="36"/>
                </a:lnTo>
                <a:lnTo>
                  <a:pt x="87" y="34"/>
                </a:lnTo>
                <a:lnTo>
                  <a:pt x="85" y="31"/>
                </a:lnTo>
                <a:lnTo>
                  <a:pt x="77" y="31"/>
                </a:lnTo>
                <a:lnTo>
                  <a:pt x="72" y="28"/>
                </a:lnTo>
                <a:lnTo>
                  <a:pt x="64" y="26"/>
                </a:lnTo>
                <a:lnTo>
                  <a:pt x="57" y="23"/>
                </a:lnTo>
                <a:lnTo>
                  <a:pt x="49" y="21"/>
                </a:lnTo>
                <a:lnTo>
                  <a:pt x="39" y="16"/>
                </a:lnTo>
                <a:lnTo>
                  <a:pt x="31" y="13"/>
                </a:lnTo>
                <a:lnTo>
                  <a:pt x="26" y="11"/>
                </a:lnTo>
                <a:lnTo>
                  <a:pt x="18" y="8"/>
                </a:lnTo>
                <a:lnTo>
                  <a:pt x="11" y="5"/>
                </a:lnTo>
                <a:lnTo>
                  <a:pt x="8" y="3"/>
                </a:lnTo>
                <a:lnTo>
                  <a:pt x="3" y="3"/>
                </a:lnTo>
                <a:lnTo>
                  <a:pt x="3" y="0"/>
                </a:lnTo>
                <a:lnTo>
                  <a:pt x="0" y="5"/>
                </a:lnTo>
                <a:lnTo>
                  <a:pt x="0" y="5"/>
                </a:lnTo>
                <a:lnTo>
                  <a:pt x="5" y="8"/>
                </a:lnTo>
                <a:lnTo>
                  <a:pt x="11" y="11"/>
                </a:lnTo>
                <a:lnTo>
                  <a:pt x="16" y="13"/>
                </a:lnTo>
                <a:lnTo>
                  <a:pt x="23" y="16"/>
                </a:lnTo>
                <a:lnTo>
                  <a:pt x="31" y="18"/>
                </a:lnTo>
                <a:lnTo>
                  <a:pt x="39" y="21"/>
                </a:lnTo>
                <a:lnTo>
                  <a:pt x="46" y="23"/>
                </a:lnTo>
                <a:lnTo>
                  <a:pt x="54" y="28"/>
                </a:lnTo>
                <a:lnTo>
                  <a:pt x="62" y="28"/>
                </a:lnTo>
                <a:lnTo>
                  <a:pt x="69" y="34"/>
                </a:lnTo>
                <a:lnTo>
                  <a:pt x="77" y="36"/>
                </a:lnTo>
                <a:lnTo>
                  <a:pt x="82" y="36"/>
                </a:lnTo>
                <a:lnTo>
                  <a:pt x="87" y="39"/>
                </a:lnTo>
                <a:lnTo>
                  <a:pt x="90" y="41"/>
                </a:lnTo>
                <a:lnTo>
                  <a:pt x="90" y="41"/>
                </a:lnTo>
                <a:lnTo>
                  <a:pt x="92" y="41"/>
                </a:lnTo>
                <a:lnTo>
                  <a:pt x="90" y="41"/>
                </a:lnTo>
                <a:lnTo>
                  <a:pt x="9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0" name="Freeform 1560">
            <a:extLst>
              <a:ext uri="{FF2B5EF4-FFF2-40B4-BE49-F238E27FC236}">
                <a16:creationId xmlns:a16="http://schemas.microsoft.com/office/drawing/2014/main" id="{BB9F5D9C-FBF0-4361-A007-36E5E6E65E3C}"/>
              </a:ext>
            </a:extLst>
          </p:cNvPr>
          <p:cNvSpPr>
            <a:spLocks/>
          </p:cNvSpPr>
          <p:nvPr/>
        </p:nvSpPr>
        <p:spPr bwMode="auto">
          <a:xfrm>
            <a:off x="2035175" y="4090988"/>
            <a:ext cx="130175" cy="23812"/>
          </a:xfrm>
          <a:custGeom>
            <a:avLst/>
            <a:gdLst>
              <a:gd name="T0" fmla="*/ 230 w 230"/>
              <a:gd name="T1" fmla="*/ 2 h 43"/>
              <a:gd name="T2" fmla="*/ 225 w 230"/>
              <a:gd name="T3" fmla="*/ 2 h 43"/>
              <a:gd name="T4" fmla="*/ 227 w 230"/>
              <a:gd name="T5" fmla="*/ 0 h 43"/>
              <a:gd name="T6" fmla="*/ 0 w 230"/>
              <a:gd name="T7" fmla="*/ 38 h 43"/>
              <a:gd name="T8" fmla="*/ 2 w 230"/>
              <a:gd name="T9" fmla="*/ 43 h 43"/>
              <a:gd name="T10" fmla="*/ 230 w 230"/>
              <a:gd name="T11" fmla="*/ 5 h 43"/>
              <a:gd name="T12" fmla="*/ 230 w 230"/>
              <a:gd name="T13" fmla="*/ 2 h 43"/>
              <a:gd name="T14" fmla="*/ 230 w 230"/>
              <a:gd name="T15" fmla="*/ 5 h 43"/>
              <a:gd name="T16" fmla="*/ 230 w 230"/>
              <a:gd name="T17" fmla="*/ 5 h 43"/>
              <a:gd name="T18" fmla="*/ 230 w 230"/>
              <a:gd name="T19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" h="43">
                <a:moveTo>
                  <a:pt x="230" y="2"/>
                </a:moveTo>
                <a:lnTo>
                  <a:pt x="225" y="2"/>
                </a:lnTo>
                <a:lnTo>
                  <a:pt x="227" y="0"/>
                </a:lnTo>
                <a:lnTo>
                  <a:pt x="0" y="38"/>
                </a:lnTo>
                <a:lnTo>
                  <a:pt x="2" y="43"/>
                </a:lnTo>
                <a:lnTo>
                  <a:pt x="230" y="5"/>
                </a:lnTo>
                <a:lnTo>
                  <a:pt x="230" y="2"/>
                </a:lnTo>
                <a:lnTo>
                  <a:pt x="230" y="5"/>
                </a:lnTo>
                <a:lnTo>
                  <a:pt x="230" y="5"/>
                </a:lnTo>
                <a:lnTo>
                  <a:pt x="23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1" name="Freeform 1561">
            <a:extLst>
              <a:ext uri="{FF2B5EF4-FFF2-40B4-BE49-F238E27FC236}">
                <a16:creationId xmlns:a16="http://schemas.microsoft.com/office/drawing/2014/main" id="{93C88D0C-111A-435B-961C-4E3180F199B2}"/>
              </a:ext>
            </a:extLst>
          </p:cNvPr>
          <p:cNvSpPr>
            <a:spLocks/>
          </p:cNvSpPr>
          <p:nvPr/>
        </p:nvSpPr>
        <p:spPr bwMode="auto">
          <a:xfrm>
            <a:off x="2162175" y="4081463"/>
            <a:ext cx="4763" cy="11112"/>
          </a:xfrm>
          <a:custGeom>
            <a:avLst/>
            <a:gdLst>
              <a:gd name="T0" fmla="*/ 0 w 10"/>
              <a:gd name="T1" fmla="*/ 0 h 18"/>
              <a:gd name="T2" fmla="*/ 0 w 10"/>
              <a:gd name="T3" fmla="*/ 6 h 18"/>
              <a:gd name="T4" fmla="*/ 0 w 10"/>
              <a:gd name="T5" fmla="*/ 6 h 18"/>
              <a:gd name="T6" fmla="*/ 0 w 10"/>
              <a:gd name="T7" fmla="*/ 8 h 18"/>
              <a:gd name="T8" fmla="*/ 3 w 10"/>
              <a:gd name="T9" fmla="*/ 8 h 18"/>
              <a:gd name="T10" fmla="*/ 3 w 10"/>
              <a:gd name="T11" fmla="*/ 8 h 18"/>
              <a:gd name="T12" fmla="*/ 3 w 10"/>
              <a:gd name="T13" fmla="*/ 11 h 18"/>
              <a:gd name="T14" fmla="*/ 3 w 10"/>
              <a:gd name="T15" fmla="*/ 13 h 18"/>
              <a:gd name="T16" fmla="*/ 3 w 10"/>
              <a:gd name="T17" fmla="*/ 16 h 18"/>
              <a:gd name="T18" fmla="*/ 3 w 10"/>
              <a:gd name="T19" fmla="*/ 16 h 18"/>
              <a:gd name="T20" fmla="*/ 3 w 10"/>
              <a:gd name="T21" fmla="*/ 18 h 18"/>
              <a:gd name="T22" fmla="*/ 8 w 10"/>
              <a:gd name="T23" fmla="*/ 18 h 18"/>
              <a:gd name="T24" fmla="*/ 10 w 10"/>
              <a:gd name="T25" fmla="*/ 16 h 18"/>
              <a:gd name="T26" fmla="*/ 10 w 10"/>
              <a:gd name="T27" fmla="*/ 16 h 18"/>
              <a:gd name="T28" fmla="*/ 10 w 10"/>
              <a:gd name="T29" fmla="*/ 13 h 18"/>
              <a:gd name="T30" fmla="*/ 8 w 10"/>
              <a:gd name="T31" fmla="*/ 11 h 18"/>
              <a:gd name="T32" fmla="*/ 8 w 10"/>
              <a:gd name="T33" fmla="*/ 8 h 18"/>
              <a:gd name="T34" fmla="*/ 8 w 10"/>
              <a:gd name="T35" fmla="*/ 6 h 18"/>
              <a:gd name="T36" fmla="*/ 5 w 10"/>
              <a:gd name="T37" fmla="*/ 3 h 18"/>
              <a:gd name="T38" fmla="*/ 0 w 10"/>
              <a:gd name="T39" fmla="*/ 0 h 18"/>
              <a:gd name="T40" fmla="*/ 0 w 10"/>
              <a:gd name="T4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" h="18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3" y="8"/>
                </a:lnTo>
                <a:lnTo>
                  <a:pt x="3" y="8"/>
                </a:lnTo>
                <a:lnTo>
                  <a:pt x="3" y="11"/>
                </a:lnTo>
                <a:lnTo>
                  <a:pt x="3" y="13"/>
                </a:lnTo>
                <a:lnTo>
                  <a:pt x="3" y="16"/>
                </a:lnTo>
                <a:lnTo>
                  <a:pt x="3" y="16"/>
                </a:lnTo>
                <a:lnTo>
                  <a:pt x="3" y="18"/>
                </a:lnTo>
                <a:lnTo>
                  <a:pt x="8" y="18"/>
                </a:lnTo>
                <a:lnTo>
                  <a:pt x="10" y="16"/>
                </a:lnTo>
                <a:lnTo>
                  <a:pt x="10" y="16"/>
                </a:lnTo>
                <a:lnTo>
                  <a:pt x="10" y="13"/>
                </a:lnTo>
                <a:lnTo>
                  <a:pt x="8" y="11"/>
                </a:lnTo>
                <a:lnTo>
                  <a:pt x="8" y="8"/>
                </a:lnTo>
                <a:lnTo>
                  <a:pt x="8" y="6"/>
                </a:lnTo>
                <a:lnTo>
                  <a:pt x="5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2" name="Freeform 1562">
            <a:extLst>
              <a:ext uri="{FF2B5EF4-FFF2-40B4-BE49-F238E27FC236}">
                <a16:creationId xmlns:a16="http://schemas.microsoft.com/office/drawing/2014/main" id="{81A8422C-E927-43AE-91ED-024B3212F56E}"/>
              </a:ext>
            </a:extLst>
          </p:cNvPr>
          <p:cNvSpPr>
            <a:spLocks/>
          </p:cNvSpPr>
          <p:nvPr/>
        </p:nvSpPr>
        <p:spPr bwMode="auto">
          <a:xfrm>
            <a:off x="2035175" y="4081463"/>
            <a:ext cx="127000" cy="23812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6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6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3" name="Freeform 1563">
            <a:extLst>
              <a:ext uri="{FF2B5EF4-FFF2-40B4-BE49-F238E27FC236}">
                <a16:creationId xmlns:a16="http://schemas.microsoft.com/office/drawing/2014/main" id="{9E85B452-D5D1-441F-B2C4-2B0420115013}"/>
              </a:ext>
            </a:extLst>
          </p:cNvPr>
          <p:cNvSpPr>
            <a:spLocks/>
          </p:cNvSpPr>
          <p:nvPr/>
        </p:nvSpPr>
        <p:spPr bwMode="auto">
          <a:xfrm>
            <a:off x="1982788" y="4086225"/>
            <a:ext cx="53975" cy="19050"/>
          </a:xfrm>
          <a:custGeom>
            <a:avLst/>
            <a:gdLst>
              <a:gd name="T0" fmla="*/ 5 w 95"/>
              <a:gd name="T1" fmla="*/ 0 h 35"/>
              <a:gd name="T2" fmla="*/ 0 w 95"/>
              <a:gd name="T3" fmla="*/ 0 h 35"/>
              <a:gd name="T4" fmla="*/ 3 w 95"/>
              <a:gd name="T5" fmla="*/ 2 h 35"/>
              <a:gd name="T6" fmla="*/ 5 w 95"/>
              <a:gd name="T7" fmla="*/ 2 h 35"/>
              <a:gd name="T8" fmla="*/ 11 w 95"/>
              <a:gd name="T9" fmla="*/ 5 h 35"/>
              <a:gd name="T10" fmla="*/ 16 w 95"/>
              <a:gd name="T11" fmla="*/ 10 h 35"/>
              <a:gd name="T12" fmla="*/ 23 w 95"/>
              <a:gd name="T13" fmla="*/ 12 h 35"/>
              <a:gd name="T14" fmla="*/ 31 w 95"/>
              <a:gd name="T15" fmla="*/ 15 h 35"/>
              <a:gd name="T16" fmla="*/ 39 w 95"/>
              <a:gd name="T17" fmla="*/ 17 h 35"/>
              <a:gd name="T18" fmla="*/ 49 w 95"/>
              <a:gd name="T19" fmla="*/ 20 h 35"/>
              <a:gd name="T20" fmla="*/ 57 w 95"/>
              <a:gd name="T21" fmla="*/ 23 h 35"/>
              <a:gd name="T22" fmla="*/ 64 w 95"/>
              <a:gd name="T23" fmla="*/ 25 h 35"/>
              <a:gd name="T24" fmla="*/ 72 w 95"/>
              <a:gd name="T25" fmla="*/ 28 h 35"/>
              <a:gd name="T26" fmla="*/ 80 w 95"/>
              <a:gd name="T27" fmla="*/ 30 h 35"/>
              <a:gd name="T28" fmla="*/ 85 w 95"/>
              <a:gd name="T29" fmla="*/ 33 h 35"/>
              <a:gd name="T30" fmla="*/ 90 w 95"/>
              <a:gd name="T31" fmla="*/ 33 h 35"/>
              <a:gd name="T32" fmla="*/ 92 w 95"/>
              <a:gd name="T33" fmla="*/ 35 h 35"/>
              <a:gd name="T34" fmla="*/ 92 w 95"/>
              <a:gd name="T35" fmla="*/ 35 h 35"/>
              <a:gd name="T36" fmla="*/ 95 w 95"/>
              <a:gd name="T37" fmla="*/ 30 h 35"/>
              <a:gd name="T38" fmla="*/ 92 w 95"/>
              <a:gd name="T39" fmla="*/ 30 h 35"/>
              <a:gd name="T40" fmla="*/ 90 w 95"/>
              <a:gd name="T41" fmla="*/ 28 h 35"/>
              <a:gd name="T42" fmla="*/ 85 w 95"/>
              <a:gd name="T43" fmla="*/ 28 h 35"/>
              <a:gd name="T44" fmla="*/ 80 w 95"/>
              <a:gd name="T45" fmla="*/ 25 h 35"/>
              <a:gd name="T46" fmla="*/ 74 w 95"/>
              <a:gd name="T47" fmla="*/ 25 h 35"/>
              <a:gd name="T48" fmla="*/ 67 w 95"/>
              <a:gd name="T49" fmla="*/ 20 h 35"/>
              <a:gd name="T50" fmla="*/ 59 w 95"/>
              <a:gd name="T51" fmla="*/ 17 h 35"/>
              <a:gd name="T52" fmla="*/ 49 w 95"/>
              <a:gd name="T53" fmla="*/ 15 h 35"/>
              <a:gd name="T54" fmla="*/ 41 w 95"/>
              <a:gd name="T55" fmla="*/ 12 h 35"/>
              <a:gd name="T56" fmla="*/ 34 w 95"/>
              <a:gd name="T57" fmla="*/ 10 h 35"/>
              <a:gd name="T58" fmla="*/ 26 w 95"/>
              <a:gd name="T59" fmla="*/ 7 h 35"/>
              <a:gd name="T60" fmla="*/ 18 w 95"/>
              <a:gd name="T61" fmla="*/ 5 h 35"/>
              <a:gd name="T62" fmla="*/ 13 w 95"/>
              <a:gd name="T63" fmla="*/ 2 h 35"/>
              <a:gd name="T64" fmla="*/ 8 w 95"/>
              <a:gd name="T65" fmla="*/ 0 h 35"/>
              <a:gd name="T66" fmla="*/ 5 w 95"/>
              <a:gd name="T67" fmla="*/ 0 h 35"/>
              <a:gd name="T68" fmla="*/ 5 w 95"/>
              <a:gd name="T6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35">
                <a:moveTo>
                  <a:pt x="5" y="0"/>
                </a:moveTo>
                <a:lnTo>
                  <a:pt x="0" y="0"/>
                </a:lnTo>
                <a:lnTo>
                  <a:pt x="3" y="2"/>
                </a:lnTo>
                <a:lnTo>
                  <a:pt x="5" y="2"/>
                </a:lnTo>
                <a:lnTo>
                  <a:pt x="11" y="5"/>
                </a:lnTo>
                <a:lnTo>
                  <a:pt x="16" y="10"/>
                </a:lnTo>
                <a:lnTo>
                  <a:pt x="23" y="12"/>
                </a:lnTo>
                <a:lnTo>
                  <a:pt x="31" y="15"/>
                </a:lnTo>
                <a:lnTo>
                  <a:pt x="39" y="17"/>
                </a:lnTo>
                <a:lnTo>
                  <a:pt x="49" y="20"/>
                </a:lnTo>
                <a:lnTo>
                  <a:pt x="57" y="23"/>
                </a:lnTo>
                <a:lnTo>
                  <a:pt x="64" y="25"/>
                </a:lnTo>
                <a:lnTo>
                  <a:pt x="72" y="28"/>
                </a:lnTo>
                <a:lnTo>
                  <a:pt x="80" y="30"/>
                </a:lnTo>
                <a:lnTo>
                  <a:pt x="85" y="33"/>
                </a:lnTo>
                <a:lnTo>
                  <a:pt x="90" y="33"/>
                </a:lnTo>
                <a:lnTo>
                  <a:pt x="92" y="35"/>
                </a:lnTo>
                <a:lnTo>
                  <a:pt x="92" y="35"/>
                </a:lnTo>
                <a:lnTo>
                  <a:pt x="95" y="30"/>
                </a:lnTo>
                <a:lnTo>
                  <a:pt x="92" y="30"/>
                </a:lnTo>
                <a:lnTo>
                  <a:pt x="90" y="28"/>
                </a:lnTo>
                <a:lnTo>
                  <a:pt x="85" y="28"/>
                </a:lnTo>
                <a:lnTo>
                  <a:pt x="80" y="25"/>
                </a:lnTo>
                <a:lnTo>
                  <a:pt x="74" y="25"/>
                </a:lnTo>
                <a:lnTo>
                  <a:pt x="67" y="20"/>
                </a:lnTo>
                <a:lnTo>
                  <a:pt x="59" y="17"/>
                </a:lnTo>
                <a:lnTo>
                  <a:pt x="49" y="15"/>
                </a:lnTo>
                <a:lnTo>
                  <a:pt x="41" y="12"/>
                </a:lnTo>
                <a:lnTo>
                  <a:pt x="34" y="10"/>
                </a:lnTo>
                <a:lnTo>
                  <a:pt x="26" y="7"/>
                </a:lnTo>
                <a:lnTo>
                  <a:pt x="18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4" name="Freeform 1564">
            <a:extLst>
              <a:ext uri="{FF2B5EF4-FFF2-40B4-BE49-F238E27FC236}">
                <a16:creationId xmlns:a16="http://schemas.microsoft.com/office/drawing/2014/main" id="{8EB5223D-8846-4B06-B56F-936CB0247370}"/>
              </a:ext>
            </a:extLst>
          </p:cNvPr>
          <p:cNvSpPr>
            <a:spLocks/>
          </p:cNvSpPr>
          <p:nvPr/>
        </p:nvSpPr>
        <p:spPr bwMode="auto">
          <a:xfrm>
            <a:off x="2032000" y="4068763"/>
            <a:ext cx="39688" cy="12700"/>
          </a:xfrm>
          <a:custGeom>
            <a:avLst/>
            <a:gdLst>
              <a:gd name="T0" fmla="*/ 69 w 69"/>
              <a:gd name="T1" fmla="*/ 21 h 21"/>
              <a:gd name="T2" fmla="*/ 69 w 69"/>
              <a:gd name="T3" fmla="*/ 16 h 21"/>
              <a:gd name="T4" fmla="*/ 64 w 69"/>
              <a:gd name="T5" fmla="*/ 16 h 21"/>
              <a:gd name="T6" fmla="*/ 56 w 69"/>
              <a:gd name="T7" fmla="*/ 16 h 21"/>
              <a:gd name="T8" fmla="*/ 51 w 69"/>
              <a:gd name="T9" fmla="*/ 13 h 21"/>
              <a:gd name="T10" fmla="*/ 46 w 69"/>
              <a:gd name="T11" fmla="*/ 13 h 21"/>
              <a:gd name="T12" fmla="*/ 41 w 69"/>
              <a:gd name="T13" fmla="*/ 13 h 21"/>
              <a:gd name="T14" fmla="*/ 33 w 69"/>
              <a:gd name="T15" fmla="*/ 11 h 21"/>
              <a:gd name="T16" fmla="*/ 28 w 69"/>
              <a:gd name="T17" fmla="*/ 11 h 21"/>
              <a:gd name="T18" fmla="*/ 23 w 69"/>
              <a:gd name="T19" fmla="*/ 8 h 21"/>
              <a:gd name="T20" fmla="*/ 18 w 69"/>
              <a:gd name="T21" fmla="*/ 8 h 21"/>
              <a:gd name="T22" fmla="*/ 15 w 69"/>
              <a:gd name="T23" fmla="*/ 6 h 21"/>
              <a:gd name="T24" fmla="*/ 10 w 69"/>
              <a:gd name="T25" fmla="*/ 6 h 21"/>
              <a:gd name="T26" fmla="*/ 7 w 69"/>
              <a:gd name="T27" fmla="*/ 3 h 21"/>
              <a:gd name="T28" fmla="*/ 5 w 69"/>
              <a:gd name="T29" fmla="*/ 3 h 21"/>
              <a:gd name="T30" fmla="*/ 2 w 69"/>
              <a:gd name="T31" fmla="*/ 3 h 21"/>
              <a:gd name="T32" fmla="*/ 2 w 69"/>
              <a:gd name="T33" fmla="*/ 3 h 21"/>
              <a:gd name="T34" fmla="*/ 0 w 69"/>
              <a:gd name="T35" fmla="*/ 0 h 21"/>
              <a:gd name="T36" fmla="*/ 0 w 69"/>
              <a:gd name="T37" fmla="*/ 6 h 21"/>
              <a:gd name="T38" fmla="*/ 0 w 69"/>
              <a:gd name="T39" fmla="*/ 8 h 21"/>
              <a:gd name="T40" fmla="*/ 2 w 69"/>
              <a:gd name="T41" fmla="*/ 8 h 21"/>
              <a:gd name="T42" fmla="*/ 5 w 69"/>
              <a:gd name="T43" fmla="*/ 8 h 21"/>
              <a:gd name="T44" fmla="*/ 10 w 69"/>
              <a:gd name="T45" fmla="*/ 8 h 21"/>
              <a:gd name="T46" fmla="*/ 12 w 69"/>
              <a:gd name="T47" fmla="*/ 11 h 21"/>
              <a:gd name="T48" fmla="*/ 18 w 69"/>
              <a:gd name="T49" fmla="*/ 11 h 21"/>
              <a:gd name="T50" fmla="*/ 23 w 69"/>
              <a:gd name="T51" fmla="*/ 13 h 21"/>
              <a:gd name="T52" fmla="*/ 25 w 69"/>
              <a:gd name="T53" fmla="*/ 16 h 21"/>
              <a:gd name="T54" fmla="*/ 33 w 69"/>
              <a:gd name="T55" fmla="*/ 16 h 21"/>
              <a:gd name="T56" fmla="*/ 38 w 69"/>
              <a:gd name="T57" fmla="*/ 18 h 21"/>
              <a:gd name="T58" fmla="*/ 43 w 69"/>
              <a:gd name="T59" fmla="*/ 18 h 21"/>
              <a:gd name="T60" fmla="*/ 51 w 69"/>
              <a:gd name="T61" fmla="*/ 18 h 21"/>
              <a:gd name="T62" fmla="*/ 56 w 69"/>
              <a:gd name="T63" fmla="*/ 18 h 21"/>
              <a:gd name="T64" fmla="*/ 64 w 69"/>
              <a:gd name="T65" fmla="*/ 18 h 21"/>
              <a:gd name="T66" fmla="*/ 69 w 69"/>
              <a:gd name="T67" fmla="*/ 21 h 21"/>
              <a:gd name="T68" fmla="*/ 69 w 69"/>
              <a:gd name="T6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" h="21">
                <a:moveTo>
                  <a:pt x="69" y="21"/>
                </a:moveTo>
                <a:lnTo>
                  <a:pt x="69" y="16"/>
                </a:lnTo>
                <a:lnTo>
                  <a:pt x="64" y="16"/>
                </a:lnTo>
                <a:lnTo>
                  <a:pt x="56" y="16"/>
                </a:lnTo>
                <a:lnTo>
                  <a:pt x="51" y="13"/>
                </a:lnTo>
                <a:lnTo>
                  <a:pt x="46" y="13"/>
                </a:lnTo>
                <a:lnTo>
                  <a:pt x="41" y="13"/>
                </a:lnTo>
                <a:lnTo>
                  <a:pt x="33" y="11"/>
                </a:lnTo>
                <a:lnTo>
                  <a:pt x="28" y="11"/>
                </a:lnTo>
                <a:lnTo>
                  <a:pt x="23" y="8"/>
                </a:lnTo>
                <a:lnTo>
                  <a:pt x="18" y="8"/>
                </a:lnTo>
                <a:lnTo>
                  <a:pt x="15" y="6"/>
                </a:lnTo>
                <a:lnTo>
                  <a:pt x="10" y="6"/>
                </a:lnTo>
                <a:lnTo>
                  <a:pt x="7" y="3"/>
                </a:lnTo>
                <a:lnTo>
                  <a:pt x="5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6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10" y="8"/>
                </a:lnTo>
                <a:lnTo>
                  <a:pt x="12" y="11"/>
                </a:lnTo>
                <a:lnTo>
                  <a:pt x="18" y="11"/>
                </a:lnTo>
                <a:lnTo>
                  <a:pt x="23" y="13"/>
                </a:lnTo>
                <a:lnTo>
                  <a:pt x="25" y="16"/>
                </a:lnTo>
                <a:lnTo>
                  <a:pt x="33" y="16"/>
                </a:lnTo>
                <a:lnTo>
                  <a:pt x="38" y="18"/>
                </a:lnTo>
                <a:lnTo>
                  <a:pt x="43" y="18"/>
                </a:lnTo>
                <a:lnTo>
                  <a:pt x="51" y="18"/>
                </a:lnTo>
                <a:lnTo>
                  <a:pt x="56" y="18"/>
                </a:lnTo>
                <a:lnTo>
                  <a:pt x="64" y="18"/>
                </a:lnTo>
                <a:lnTo>
                  <a:pt x="69" y="21"/>
                </a:lnTo>
                <a:lnTo>
                  <a:pt x="69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5" name="Freeform 1565">
            <a:extLst>
              <a:ext uri="{FF2B5EF4-FFF2-40B4-BE49-F238E27FC236}">
                <a16:creationId xmlns:a16="http://schemas.microsoft.com/office/drawing/2014/main" id="{FF8CB761-325C-48F3-9E5E-B360E99A56E0}"/>
              </a:ext>
            </a:extLst>
          </p:cNvPr>
          <p:cNvSpPr>
            <a:spLocks/>
          </p:cNvSpPr>
          <p:nvPr/>
        </p:nvSpPr>
        <p:spPr bwMode="auto">
          <a:xfrm>
            <a:off x="2071688" y="4060825"/>
            <a:ext cx="39687" cy="20638"/>
          </a:xfrm>
          <a:custGeom>
            <a:avLst/>
            <a:gdLst>
              <a:gd name="T0" fmla="*/ 71 w 71"/>
              <a:gd name="T1" fmla="*/ 3 h 36"/>
              <a:gd name="T2" fmla="*/ 69 w 71"/>
              <a:gd name="T3" fmla="*/ 0 h 36"/>
              <a:gd name="T4" fmla="*/ 69 w 71"/>
              <a:gd name="T5" fmla="*/ 0 h 36"/>
              <a:gd name="T6" fmla="*/ 66 w 71"/>
              <a:gd name="T7" fmla="*/ 3 h 36"/>
              <a:gd name="T8" fmla="*/ 64 w 71"/>
              <a:gd name="T9" fmla="*/ 5 h 36"/>
              <a:gd name="T10" fmla="*/ 61 w 71"/>
              <a:gd name="T11" fmla="*/ 8 h 36"/>
              <a:gd name="T12" fmla="*/ 56 w 71"/>
              <a:gd name="T13" fmla="*/ 10 h 36"/>
              <a:gd name="T14" fmla="*/ 53 w 71"/>
              <a:gd name="T15" fmla="*/ 13 h 36"/>
              <a:gd name="T16" fmla="*/ 48 w 71"/>
              <a:gd name="T17" fmla="*/ 15 h 36"/>
              <a:gd name="T18" fmla="*/ 43 w 71"/>
              <a:gd name="T19" fmla="*/ 18 h 36"/>
              <a:gd name="T20" fmla="*/ 41 w 71"/>
              <a:gd name="T21" fmla="*/ 21 h 36"/>
              <a:gd name="T22" fmla="*/ 36 w 71"/>
              <a:gd name="T23" fmla="*/ 23 h 36"/>
              <a:gd name="T24" fmla="*/ 30 w 71"/>
              <a:gd name="T25" fmla="*/ 26 h 36"/>
              <a:gd name="T26" fmla="*/ 25 w 71"/>
              <a:gd name="T27" fmla="*/ 26 h 36"/>
              <a:gd name="T28" fmla="*/ 20 w 71"/>
              <a:gd name="T29" fmla="*/ 28 h 36"/>
              <a:gd name="T30" fmla="*/ 12 w 71"/>
              <a:gd name="T31" fmla="*/ 31 h 36"/>
              <a:gd name="T32" fmla="*/ 5 w 71"/>
              <a:gd name="T33" fmla="*/ 31 h 36"/>
              <a:gd name="T34" fmla="*/ 0 w 71"/>
              <a:gd name="T35" fmla="*/ 31 h 36"/>
              <a:gd name="T36" fmla="*/ 0 w 71"/>
              <a:gd name="T37" fmla="*/ 36 h 36"/>
              <a:gd name="T38" fmla="*/ 7 w 71"/>
              <a:gd name="T39" fmla="*/ 33 h 36"/>
              <a:gd name="T40" fmla="*/ 12 w 71"/>
              <a:gd name="T41" fmla="*/ 33 h 36"/>
              <a:gd name="T42" fmla="*/ 20 w 71"/>
              <a:gd name="T43" fmla="*/ 33 h 36"/>
              <a:gd name="T44" fmla="*/ 25 w 71"/>
              <a:gd name="T45" fmla="*/ 31 h 36"/>
              <a:gd name="T46" fmla="*/ 30 w 71"/>
              <a:gd name="T47" fmla="*/ 31 h 36"/>
              <a:gd name="T48" fmla="*/ 38 w 71"/>
              <a:gd name="T49" fmla="*/ 28 h 36"/>
              <a:gd name="T50" fmla="*/ 43 w 71"/>
              <a:gd name="T51" fmla="*/ 23 h 36"/>
              <a:gd name="T52" fmla="*/ 46 w 71"/>
              <a:gd name="T53" fmla="*/ 23 h 36"/>
              <a:gd name="T54" fmla="*/ 51 w 71"/>
              <a:gd name="T55" fmla="*/ 21 h 36"/>
              <a:gd name="T56" fmla="*/ 56 w 71"/>
              <a:gd name="T57" fmla="*/ 18 h 36"/>
              <a:gd name="T58" fmla="*/ 59 w 71"/>
              <a:gd name="T59" fmla="*/ 15 h 36"/>
              <a:gd name="T60" fmla="*/ 64 w 71"/>
              <a:gd name="T61" fmla="*/ 10 h 36"/>
              <a:gd name="T62" fmla="*/ 66 w 71"/>
              <a:gd name="T63" fmla="*/ 8 h 36"/>
              <a:gd name="T64" fmla="*/ 69 w 71"/>
              <a:gd name="T65" fmla="*/ 8 h 36"/>
              <a:gd name="T66" fmla="*/ 71 w 71"/>
              <a:gd name="T67" fmla="*/ 5 h 36"/>
              <a:gd name="T68" fmla="*/ 71 w 71"/>
              <a:gd name="T69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36">
                <a:moveTo>
                  <a:pt x="71" y="3"/>
                </a:moveTo>
                <a:lnTo>
                  <a:pt x="69" y="0"/>
                </a:lnTo>
                <a:lnTo>
                  <a:pt x="69" y="0"/>
                </a:lnTo>
                <a:lnTo>
                  <a:pt x="66" y="3"/>
                </a:lnTo>
                <a:lnTo>
                  <a:pt x="64" y="5"/>
                </a:lnTo>
                <a:lnTo>
                  <a:pt x="61" y="8"/>
                </a:lnTo>
                <a:lnTo>
                  <a:pt x="56" y="10"/>
                </a:lnTo>
                <a:lnTo>
                  <a:pt x="53" y="13"/>
                </a:lnTo>
                <a:lnTo>
                  <a:pt x="48" y="15"/>
                </a:lnTo>
                <a:lnTo>
                  <a:pt x="43" y="18"/>
                </a:lnTo>
                <a:lnTo>
                  <a:pt x="41" y="21"/>
                </a:lnTo>
                <a:lnTo>
                  <a:pt x="36" y="23"/>
                </a:lnTo>
                <a:lnTo>
                  <a:pt x="30" y="26"/>
                </a:lnTo>
                <a:lnTo>
                  <a:pt x="25" y="26"/>
                </a:lnTo>
                <a:lnTo>
                  <a:pt x="20" y="28"/>
                </a:lnTo>
                <a:lnTo>
                  <a:pt x="12" y="31"/>
                </a:lnTo>
                <a:lnTo>
                  <a:pt x="5" y="31"/>
                </a:lnTo>
                <a:lnTo>
                  <a:pt x="0" y="31"/>
                </a:lnTo>
                <a:lnTo>
                  <a:pt x="0" y="36"/>
                </a:lnTo>
                <a:lnTo>
                  <a:pt x="7" y="33"/>
                </a:lnTo>
                <a:lnTo>
                  <a:pt x="12" y="33"/>
                </a:lnTo>
                <a:lnTo>
                  <a:pt x="20" y="33"/>
                </a:lnTo>
                <a:lnTo>
                  <a:pt x="25" y="31"/>
                </a:lnTo>
                <a:lnTo>
                  <a:pt x="30" y="31"/>
                </a:lnTo>
                <a:lnTo>
                  <a:pt x="38" y="28"/>
                </a:lnTo>
                <a:lnTo>
                  <a:pt x="43" y="23"/>
                </a:lnTo>
                <a:lnTo>
                  <a:pt x="46" y="23"/>
                </a:lnTo>
                <a:lnTo>
                  <a:pt x="51" y="21"/>
                </a:lnTo>
                <a:lnTo>
                  <a:pt x="56" y="18"/>
                </a:lnTo>
                <a:lnTo>
                  <a:pt x="59" y="15"/>
                </a:lnTo>
                <a:lnTo>
                  <a:pt x="64" y="10"/>
                </a:lnTo>
                <a:lnTo>
                  <a:pt x="66" y="8"/>
                </a:lnTo>
                <a:lnTo>
                  <a:pt x="69" y="8"/>
                </a:lnTo>
                <a:lnTo>
                  <a:pt x="71" y="5"/>
                </a:lnTo>
                <a:lnTo>
                  <a:pt x="7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6" name="Freeform 1566">
            <a:extLst>
              <a:ext uri="{FF2B5EF4-FFF2-40B4-BE49-F238E27FC236}">
                <a16:creationId xmlns:a16="http://schemas.microsoft.com/office/drawing/2014/main" id="{91C5A068-975E-452B-946A-8A1FF6C8F820}"/>
              </a:ext>
            </a:extLst>
          </p:cNvPr>
          <p:cNvSpPr>
            <a:spLocks/>
          </p:cNvSpPr>
          <p:nvPr/>
        </p:nvSpPr>
        <p:spPr bwMode="auto">
          <a:xfrm>
            <a:off x="2071688" y="4065588"/>
            <a:ext cx="46037" cy="20637"/>
          </a:xfrm>
          <a:custGeom>
            <a:avLst/>
            <a:gdLst>
              <a:gd name="T0" fmla="*/ 0 w 82"/>
              <a:gd name="T1" fmla="*/ 36 h 38"/>
              <a:gd name="T2" fmla="*/ 0 w 82"/>
              <a:gd name="T3" fmla="*/ 38 h 38"/>
              <a:gd name="T4" fmla="*/ 7 w 82"/>
              <a:gd name="T5" fmla="*/ 38 h 38"/>
              <a:gd name="T6" fmla="*/ 18 w 82"/>
              <a:gd name="T7" fmla="*/ 38 h 38"/>
              <a:gd name="T8" fmla="*/ 23 w 82"/>
              <a:gd name="T9" fmla="*/ 38 h 38"/>
              <a:gd name="T10" fmla="*/ 30 w 82"/>
              <a:gd name="T11" fmla="*/ 36 h 38"/>
              <a:gd name="T12" fmla="*/ 38 w 82"/>
              <a:gd name="T13" fmla="*/ 33 h 38"/>
              <a:gd name="T14" fmla="*/ 46 w 82"/>
              <a:gd name="T15" fmla="*/ 30 h 38"/>
              <a:gd name="T16" fmla="*/ 51 w 82"/>
              <a:gd name="T17" fmla="*/ 28 h 38"/>
              <a:gd name="T18" fmla="*/ 56 w 82"/>
              <a:gd name="T19" fmla="*/ 25 h 38"/>
              <a:gd name="T20" fmla="*/ 61 w 82"/>
              <a:gd name="T21" fmla="*/ 23 h 38"/>
              <a:gd name="T22" fmla="*/ 66 w 82"/>
              <a:gd name="T23" fmla="*/ 18 h 38"/>
              <a:gd name="T24" fmla="*/ 71 w 82"/>
              <a:gd name="T25" fmla="*/ 15 h 38"/>
              <a:gd name="T26" fmla="*/ 74 w 82"/>
              <a:gd name="T27" fmla="*/ 13 h 38"/>
              <a:gd name="T28" fmla="*/ 76 w 82"/>
              <a:gd name="T29" fmla="*/ 10 h 38"/>
              <a:gd name="T30" fmla="*/ 79 w 82"/>
              <a:gd name="T31" fmla="*/ 7 h 38"/>
              <a:gd name="T32" fmla="*/ 82 w 82"/>
              <a:gd name="T33" fmla="*/ 5 h 38"/>
              <a:gd name="T34" fmla="*/ 82 w 82"/>
              <a:gd name="T35" fmla="*/ 2 h 38"/>
              <a:gd name="T36" fmla="*/ 79 w 82"/>
              <a:gd name="T37" fmla="*/ 0 h 38"/>
              <a:gd name="T38" fmla="*/ 79 w 82"/>
              <a:gd name="T39" fmla="*/ 0 h 38"/>
              <a:gd name="T40" fmla="*/ 76 w 82"/>
              <a:gd name="T41" fmla="*/ 2 h 38"/>
              <a:gd name="T42" fmla="*/ 74 w 82"/>
              <a:gd name="T43" fmla="*/ 5 h 38"/>
              <a:gd name="T44" fmla="*/ 71 w 82"/>
              <a:gd name="T45" fmla="*/ 10 h 38"/>
              <a:gd name="T46" fmla="*/ 69 w 82"/>
              <a:gd name="T47" fmla="*/ 13 h 38"/>
              <a:gd name="T48" fmla="*/ 64 w 82"/>
              <a:gd name="T49" fmla="*/ 15 h 38"/>
              <a:gd name="T50" fmla="*/ 59 w 82"/>
              <a:gd name="T51" fmla="*/ 18 h 38"/>
              <a:gd name="T52" fmla="*/ 53 w 82"/>
              <a:gd name="T53" fmla="*/ 20 h 38"/>
              <a:gd name="T54" fmla="*/ 48 w 82"/>
              <a:gd name="T55" fmla="*/ 23 h 38"/>
              <a:gd name="T56" fmla="*/ 43 w 82"/>
              <a:gd name="T57" fmla="*/ 25 h 38"/>
              <a:gd name="T58" fmla="*/ 38 w 82"/>
              <a:gd name="T59" fmla="*/ 28 h 38"/>
              <a:gd name="T60" fmla="*/ 30 w 82"/>
              <a:gd name="T61" fmla="*/ 30 h 38"/>
              <a:gd name="T62" fmla="*/ 23 w 82"/>
              <a:gd name="T63" fmla="*/ 33 h 38"/>
              <a:gd name="T64" fmla="*/ 15 w 82"/>
              <a:gd name="T65" fmla="*/ 33 h 38"/>
              <a:gd name="T66" fmla="*/ 7 w 82"/>
              <a:gd name="T67" fmla="*/ 36 h 38"/>
              <a:gd name="T68" fmla="*/ 0 w 82"/>
              <a:gd name="T69" fmla="*/ 36 h 38"/>
              <a:gd name="T70" fmla="*/ 0 w 82"/>
              <a:gd name="T71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" h="38">
                <a:moveTo>
                  <a:pt x="0" y="36"/>
                </a:moveTo>
                <a:lnTo>
                  <a:pt x="0" y="38"/>
                </a:lnTo>
                <a:lnTo>
                  <a:pt x="7" y="38"/>
                </a:lnTo>
                <a:lnTo>
                  <a:pt x="18" y="38"/>
                </a:lnTo>
                <a:lnTo>
                  <a:pt x="23" y="38"/>
                </a:lnTo>
                <a:lnTo>
                  <a:pt x="30" y="36"/>
                </a:lnTo>
                <a:lnTo>
                  <a:pt x="38" y="33"/>
                </a:lnTo>
                <a:lnTo>
                  <a:pt x="46" y="30"/>
                </a:lnTo>
                <a:lnTo>
                  <a:pt x="51" y="28"/>
                </a:lnTo>
                <a:lnTo>
                  <a:pt x="56" y="25"/>
                </a:lnTo>
                <a:lnTo>
                  <a:pt x="61" y="23"/>
                </a:lnTo>
                <a:lnTo>
                  <a:pt x="66" y="18"/>
                </a:lnTo>
                <a:lnTo>
                  <a:pt x="71" y="15"/>
                </a:lnTo>
                <a:lnTo>
                  <a:pt x="74" y="13"/>
                </a:lnTo>
                <a:lnTo>
                  <a:pt x="76" y="10"/>
                </a:lnTo>
                <a:lnTo>
                  <a:pt x="79" y="7"/>
                </a:lnTo>
                <a:lnTo>
                  <a:pt x="82" y="5"/>
                </a:lnTo>
                <a:lnTo>
                  <a:pt x="82" y="2"/>
                </a:lnTo>
                <a:lnTo>
                  <a:pt x="79" y="0"/>
                </a:lnTo>
                <a:lnTo>
                  <a:pt x="79" y="0"/>
                </a:lnTo>
                <a:lnTo>
                  <a:pt x="76" y="2"/>
                </a:lnTo>
                <a:lnTo>
                  <a:pt x="74" y="5"/>
                </a:lnTo>
                <a:lnTo>
                  <a:pt x="71" y="10"/>
                </a:lnTo>
                <a:lnTo>
                  <a:pt x="69" y="13"/>
                </a:lnTo>
                <a:lnTo>
                  <a:pt x="64" y="15"/>
                </a:lnTo>
                <a:lnTo>
                  <a:pt x="59" y="18"/>
                </a:lnTo>
                <a:lnTo>
                  <a:pt x="53" y="20"/>
                </a:lnTo>
                <a:lnTo>
                  <a:pt x="48" y="23"/>
                </a:lnTo>
                <a:lnTo>
                  <a:pt x="43" y="25"/>
                </a:lnTo>
                <a:lnTo>
                  <a:pt x="38" y="28"/>
                </a:lnTo>
                <a:lnTo>
                  <a:pt x="30" y="30"/>
                </a:lnTo>
                <a:lnTo>
                  <a:pt x="23" y="33"/>
                </a:lnTo>
                <a:lnTo>
                  <a:pt x="15" y="33"/>
                </a:lnTo>
                <a:lnTo>
                  <a:pt x="7" y="36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7" name="Freeform 1567">
            <a:extLst>
              <a:ext uri="{FF2B5EF4-FFF2-40B4-BE49-F238E27FC236}">
                <a16:creationId xmlns:a16="http://schemas.microsoft.com/office/drawing/2014/main" id="{E3ADD1BD-2C0F-4F2D-A609-CBB570451E92}"/>
              </a:ext>
            </a:extLst>
          </p:cNvPr>
          <p:cNvSpPr>
            <a:spLocks/>
          </p:cNvSpPr>
          <p:nvPr/>
        </p:nvSpPr>
        <p:spPr bwMode="auto">
          <a:xfrm>
            <a:off x="2022475" y="4075113"/>
            <a:ext cx="49213" cy="12700"/>
          </a:xfrm>
          <a:custGeom>
            <a:avLst/>
            <a:gdLst>
              <a:gd name="T0" fmla="*/ 0 w 85"/>
              <a:gd name="T1" fmla="*/ 2 h 23"/>
              <a:gd name="T2" fmla="*/ 3 w 85"/>
              <a:gd name="T3" fmla="*/ 5 h 23"/>
              <a:gd name="T4" fmla="*/ 3 w 85"/>
              <a:gd name="T5" fmla="*/ 5 h 23"/>
              <a:gd name="T6" fmla="*/ 5 w 85"/>
              <a:gd name="T7" fmla="*/ 5 h 23"/>
              <a:gd name="T8" fmla="*/ 8 w 85"/>
              <a:gd name="T9" fmla="*/ 7 h 23"/>
              <a:gd name="T10" fmla="*/ 11 w 85"/>
              <a:gd name="T11" fmla="*/ 7 h 23"/>
              <a:gd name="T12" fmla="*/ 16 w 85"/>
              <a:gd name="T13" fmla="*/ 10 h 23"/>
              <a:gd name="T14" fmla="*/ 18 w 85"/>
              <a:gd name="T15" fmla="*/ 10 h 23"/>
              <a:gd name="T16" fmla="*/ 26 w 85"/>
              <a:gd name="T17" fmla="*/ 12 h 23"/>
              <a:gd name="T18" fmla="*/ 31 w 85"/>
              <a:gd name="T19" fmla="*/ 15 h 23"/>
              <a:gd name="T20" fmla="*/ 36 w 85"/>
              <a:gd name="T21" fmla="*/ 18 h 23"/>
              <a:gd name="T22" fmla="*/ 44 w 85"/>
              <a:gd name="T23" fmla="*/ 18 h 23"/>
              <a:gd name="T24" fmla="*/ 51 w 85"/>
              <a:gd name="T25" fmla="*/ 20 h 23"/>
              <a:gd name="T26" fmla="*/ 59 w 85"/>
              <a:gd name="T27" fmla="*/ 20 h 23"/>
              <a:gd name="T28" fmla="*/ 67 w 85"/>
              <a:gd name="T29" fmla="*/ 20 h 23"/>
              <a:gd name="T30" fmla="*/ 77 w 85"/>
              <a:gd name="T31" fmla="*/ 23 h 23"/>
              <a:gd name="T32" fmla="*/ 85 w 85"/>
              <a:gd name="T33" fmla="*/ 20 h 23"/>
              <a:gd name="T34" fmla="*/ 85 w 85"/>
              <a:gd name="T35" fmla="*/ 18 h 23"/>
              <a:gd name="T36" fmla="*/ 77 w 85"/>
              <a:gd name="T37" fmla="*/ 18 h 23"/>
              <a:gd name="T38" fmla="*/ 67 w 85"/>
              <a:gd name="T39" fmla="*/ 18 h 23"/>
              <a:gd name="T40" fmla="*/ 59 w 85"/>
              <a:gd name="T41" fmla="*/ 18 h 23"/>
              <a:gd name="T42" fmla="*/ 51 w 85"/>
              <a:gd name="T43" fmla="*/ 15 h 23"/>
              <a:gd name="T44" fmla="*/ 44 w 85"/>
              <a:gd name="T45" fmla="*/ 12 h 23"/>
              <a:gd name="T46" fmla="*/ 39 w 85"/>
              <a:gd name="T47" fmla="*/ 12 h 23"/>
              <a:gd name="T48" fmla="*/ 31 w 85"/>
              <a:gd name="T49" fmla="*/ 10 h 23"/>
              <a:gd name="T50" fmla="*/ 26 w 85"/>
              <a:gd name="T51" fmla="*/ 7 h 23"/>
              <a:gd name="T52" fmla="*/ 21 w 85"/>
              <a:gd name="T53" fmla="*/ 7 h 23"/>
              <a:gd name="T54" fmla="*/ 16 w 85"/>
              <a:gd name="T55" fmla="*/ 5 h 23"/>
              <a:gd name="T56" fmla="*/ 13 w 85"/>
              <a:gd name="T57" fmla="*/ 5 h 23"/>
              <a:gd name="T58" fmla="*/ 8 w 85"/>
              <a:gd name="T59" fmla="*/ 2 h 23"/>
              <a:gd name="T60" fmla="*/ 5 w 85"/>
              <a:gd name="T61" fmla="*/ 0 h 23"/>
              <a:gd name="T62" fmla="*/ 5 w 85"/>
              <a:gd name="T63" fmla="*/ 0 h 23"/>
              <a:gd name="T64" fmla="*/ 5 w 85"/>
              <a:gd name="T65" fmla="*/ 0 h 23"/>
              <a:gd name="T66" fmla="*/ 3 w 85"/>
              <a:gd name="T67" fmla="*/ 0 h 23"/>
              <a:gd name="T68" fmla="*/ 5 w 85"/>
              <a:gd name="T69" fmla="*/ 0 h 23"/>
              <a:gd name="T70" fmla="*/ 0 w 85"/>
              <a:gd name="T71" fmla="*/ 2 h 23"/>
              <a:gd name="T72" fmla="*/ 0 w 85"/>
              <a:gd name="T73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" h="23">
                <a:moveTo>
                  <a:pt x="0" y="2"/>
                </a:move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8" y="7"/>
                </a:lnTo>
                <a:lnTo>
                  <a:pt x="11" y="7"/>
                </a:lnTo>
                <a:lnTo>
                  <a:pt x="16" y="10"/>
                </a:lnTo>
                <a:lnTo>
                  <a:pt x="18" y="10"/>
                </a:lnTo>
                <a:lnTo>
                  <a:pt x="26" y="12"/>
                </a:lnTo>
                <a:lnTo>
                  <a:pt x="31" y="15"/>
                </a:lnTo>
                <a:lnTo>
                  <a:pt x="36" y="18"/>
                </a:lnTo>
                <a:lnTo>
                  <a:pt x="44" y="18"/>
                </a:lnTo>
                <a:lnTo>
                  <a:pt x="51" y="20"/>
                </a:lnTo>
                <a:lnTo>
                  <a:pt x="59" y="20"/>
                </a:lnTo>
                <a:lnTo>
                  <a:pt x="67" y="20"/>
                </a:lnTo>
                <a:lnTo>
                  <a:pt x="77" y="23"/>
                </a:lnTo>
                <a:lnTo>
                  <a:pt x="85" y="20"/>
                </a:lnTo>
                <a:lnTo>
                  <a:pt x="85" y="18"/>
                </a:lnTo>
                <a:lnTo>
                  <a:pt x="77" y="18"/>
                </a:lnTo>
                <a:lnTo>
                  <a:pt x="67" y="18"/>
                </a:lnTo>
                <a:lnTo>
                  <a:pt x="59" y="18"/>
                </a:lnTo>
                <a:lnTo>
                  <a:pt x="51" y="15"/>
                </a:lnTo>
                <a:lnTo>
                  <a:pt x="44" y="12"/>
                </a:lnTo>
                <a:lnTo>
                  <a:pt x="39" y="12"/>
                </a:lnTo>
                <a:lnTo>
                  <a:pt x="31" y="10"/>
                </a:lnTo>
                <a:lnTo>
                  <a:pt x="26" y="7"/>
                </a:lnTo>
                <a:lnTo>
                  <a:pt x="21" y="7"/>
                </a:lnTo>
                <a:lnTo>
                  <a:pt x="16" y="5"/>
                </a:lnTo>
                <a:lnTo>
                  <a:pt x="13" y="5"/>
                </a:lnTo>
                <a:lnTo>
                  <a:pt x="8" y="2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8" name="Freeform 1568">
            <a:extLst>
              <a:ext uri="{FF2B5EF4-FFF2-40B4-BE49-F238E27FC236}">
                <a16:creationId xmlns:a16="http://schemas.microsoft.com/office/drawing/2014/main" id="{7577A1D4-50D7-49DB-92C3-4BAD809C94B1}"/>
              </a:ext>
            </a:extLst>
          </p:cNvPr>
          <p:cNvSpPr>
            <a:spLocks/>
          </p:cNvSpPr>
          <p:nvPr/>
        </p:nvSpPr>
        <p:spPr bwMode="auto">
          <a:xfrm>
            <a:off x="2014538" y="4064000"/>
            <a:ext cx="11112" cy="12700"/>
          </a:xfrm>
          <a:custGeom>
            <a:avLst/>
            <a:gdLst>
              <a:gd name="T0" fmla="*/ 5 w 20"/>
              <a:gd name="T1" fmla="*/ 0 h 23"/>
              <a:gd name="T2" fmla="*/ 0 w 20"/>
              <a:gd name="T3" fmla="*/ 3 h 23"/>
              <a:gd name="T4" fmla="*/ 0 w 20"/>
              <a:gd name="T5" fmla="*/ 5 h 23"/>
              <a:gd name="T6" fmla="*/ 3 w 20"/>
              <a:gd name="T7" fmla="*/ 8 h 23"/>
              <a:gd name="T8" fmla="*/ 5 w 20"/>
              <a:gd name="T9" fmla="*/ 10 h 23"/>
              <a:gd name="T10" fmla="*/ 8 w 20"/>
              <a:gd name="T11" fmla="*/ 16 h 23"/>
              <a:gd name="T12" fmla="*/ 10 w 20"/>
              <a:gd name="T13" fmla="*/ 18 h 23"/>
              <a:gd name="T14" fmla="*/ 13 w 20"/>
              <a:gd name="T15" fmla="*/ 21 h 23"/>
              <a:gd name="T16" fmla="*/ 15 w 20"/>
              <a:gd name="T17" fmla="*/ 23 h 23"/>
              <a:gd name="T18" fmla="*/ 20 w 20"/>
              <a:gd name="T19" fmla="*/ 21 h 23"/>
              <a:gd name="T20" fmla="*/ 18 w 20"/>
              <a:gd name="T21" fmla="*/ 18 h 23"/>
              <a:gd name="T22" fmla="*/ 15 w 20"/>
              <a:gd name="T23" fmla="*/ 16 h 23"/>
              <a:gd name="T24" fmla="*/ 10 w 20"/>
              <a:gd name="T25" fmla="*/ 13 h 23"/>
              <a:gd name="T26" fmla="*/ 8 w 20"/>
              <a:gd name="T27" fmla="*/ 8 h 23"/>
              <a:gd name="T28" fmla="*/ 8 w 20"/>
              <a:gd name="T29" fmla="*/ 5 h 23"/>
              <a:gd name="T30" fmla="*/ 5 w 20"/>
              <a:gd name="T31" fmla="*/ 3 h 23"/>
              <a:gd name="T32" fmla="*/ 5 w 20"/>
              <a:gd name="T33" fmla="*/ 0 h 23"/>
              <a:gd name="T34" fmla="*/ 5 w 20"/>
              <a:gd name="T3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3">
                <a:moveTo>
                  <a:pt x="5" y="0"/>
                </a:moveTo>
                <a:lnTo>
                  <a:pt x="0" y="3"/>
                </a:lnTo>
                <a:lnTo>
                  <a:pt x="0" y="5"/>
                </a:lnTo>
                <a:lnTo>
                  <a:pt x="3" y="8"/>
                </a:lnTo>
                <a:lnTo>
                  <a:pt x="5" y="10"/>
                </a:lnTo>
                <a:lnTo>
                  <a:pt x="8" y="16"/>
                </a:lnTo>
                <a:lnTo>
                  <a:pt x="10" y="18"/>
                </a:lnTo>
                <a:lnTo>
                  <a:pt x="13" y="21"/>
                </a:lnTo>
                <a:lnTo>
                  <a:pt x="15" y="23"/>
                </a:lnTo>
                <a:lnTo>
                  <a:pt x="20" y="21"/>
                </a:lnTo>
                <a:lnTo>
                  <a:pt x="18" y="18"/>
                </a:lnTo>
                <a:lnTo>
                  <a:pt x="15" y="16"/>
                </a:lnTo>
                <a:lnTo>
                  <a:pt x="10" y="13"/>
                </a:lnTo>
                <a:lnTo>
                  <a:pt x="8" y="8"/>
                </a:lnTo>
                <a:lnTo>
                  <a:pt x="8" y="5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89" name="Freeform 1569">
            <a:extLst>
              <a:ext uri="{FF2B5EF4-FFF2-40B4-BE49-F238E27FC236}">
                <a16:creationId xmlns:a16="http://schemas.microsoft.com/office/drawing/2014/main" id="{D7DAD9DF-0C92-4EAC-9A61-D91C32844E49}"/>
              </a:ext>
            </a:extLst>
          </p:cNvPr>
          <p:cNvSpPr>
            <a:spLocks/>
          </p:cNvSpPr>
          <p:nvPr/>
        </p:nvSpPr>
        <p:spPr bwMode="auto">
          <a:xfrm>
            <a:off x="1866900" y="4076700"/>
            <a:ext cx="146050" cy="104775"/>
          </a:xfrm>
          <a:custGeom>
            <a:avLst/>
            <a:gdLst>
              <a:gd name="T0" fmla="*/ 255 w 255"/>
              <a:gd name="T1" fmla="*/ 87 h 189"/>
              <a:gd name="T2" fmla="*/ 2 w 255"/>
              <a:gd name="T3" fmla="*/ 0 h 189"/>
              <a:gd name="T4" fmla="*/ 0 w 255"/>
              <a:gd name="T5" fmla="*/ 95 h 189"/>
              <a:gd name="T6" fmla="*/ 255 w 255"/>
              <a:gd name="T7" fmla="*/ 189 h 189"/>
              <a:gd name="T8" fmla="*/ 255 w 255"/>
              <a:gd name="T9" fmla="*/ 8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89">
                <a:moveTo>
                  <a:pt x="255" y="87"/>
                </a:moveTo>
                <a:lnTo>
                  <a:pt x="2" y="0"/>
                </a:lnTo>
                <a:lnTo>
                  <a:pt x="0" y="95"/>
                </a:lnTo>
                <a:lnTo>
                  <a:pt x="255" y="189"/>
                </a:lnTo>
                <a:lnTo>
                  <a:pt x="255" y="8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0" name="Freeform 1570">
            <a:extLst>
              <a:ext uri="{FF2B5EF4-FFF2-40B4-BE49-F238E27FC236}">
                <a16:creationId xmlns:a16="http://schemas.microsoft.com/office/drawing/2014/main" id="{A6D84BAC-3180-4D45-B496-6015EAEC1263}"/>
              </a:ext>
            </a:extLst>
          </p:cNvPr>
          <p:cNvSpPr>
            <a:spLocks/>
          </p:cNvSpPr>
          <p:nvPr/>
        </p:nvSpPr>
        <p:spPr bwMode="auto">
          <a:xfrm>
            <a:off x="1866900" y="4075113"/>
            <a:ext cx="146050" cy="50800"/>
          </a:xfrm>
          <a:custGeom>
            <a:avLst/>
            <a:gdLst>
              <a:gd name="T0" fmla="*/ 2 w 255"/>
              <a:gd name="T1" fmla="*/ 5 h 92"/>
              <a:gd name="T2" fmla="*/ 5 w 255"/>
              <a:gd name="T3" fmla="*/ 2 h 92"/>
              <a:gd name="T4" fmla="*/ 2 w 255"/>
              <a:gd name="T5" fmla="*/ 5 h 92"/>
              <a:gd name="T6" fmla="*/ 255 w 255"/>
              <a:gd name="T7" fmla="*/ 92 h 92"/>
              <a:gd name="T8" fmla="*/ 255 w 255"/>
              <a:gd name="T9" fmla="*/ 87 h 92"/>
              <a:gd name="T10" fmla="*/ 5 w 255"/>
              <a:gd name="T11" fmla="*/ 0 h 92"/>
              <a:gd name="T12" fmla="*/ 0 w 255"/>
              <a:gd name="T13" fmla="*/ 2 h 92"/>
              <a:gd name="T14" fmla="*/ 5 w 255"/>
              <a:gd name="T15" fmla="*/ 0 h 92"/>
              <a:gd name="T16" fmla="*/ 2 w 255"/>
              <a:gd name="T17" fmla="*/ 0 h 92"/>
              <a:gd name="T18" fmla="*/ 0 w 255"/>
              <a:gd name="T19" fmla="*/ 0 h 92"/>
              <a:gd name="T20" fmla="*/ 0 w 255"/>
              <a:gd name="T21" fmla="*/ 2 h 92"/>
              <a:gd name="T22" fmla="*/ 2 w 255"/>
              <a:gd name="T23" fmla="*/ 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5" h="92">
                <a:moveTo>
                  <a:pt x="2" y="5"/>
                </a:moveTo>
                <a:lnTo>
                  <a:pt x="5" y="2"/>
                </a:lnTo>
                <a:lnTo>
                  <a:pt x="2" y="5"/>
                </a:lnTo>
                <a:lnTo>
                  <a:pt x="255" y="92"/>
                </a:lnTo>
                <a:lnTo>
                  <a:pt x="255" y="87"/>
                </a:lnTo>
                <a:lnTo>
                  <a:pt x="5" y="0"/>
                </a:lnTo>
                <a:lnTo>
                  <a:pt x="0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1" name="Freeform 1571">
            <a:extLst>
              <a:ext uri="{FF2B5EF4-FFF2-40B4-BE49-F238E27FC236}">
                <a16:creationId xmlns:a16="http://schemas.microsoft.com/office/drawing/2014/main" id="{8627A9E3-8B4F-462D-A257-88021ADA744E}"/>
              </a:ext>
            </a:extLst>
          </p:cNvPr>
          <p:cNvSpPr>
            <a:spLocks/>
          </p:cNvSpPr>
          <p:nvPr/>
        </p:nvSpPr>
        <p:spPr bwMode="auto">
          <a:xfrm>
            <a:off x="1865313" y="4076700"/>
            <a:ext cx="4762" cy="53975"/>
          </a:xfrm>
          <a:custGeom>
            <a:avLst/>
            <a:gdLst>
              <a:gd name="T0" fmla="*/ 3 w 8"/>
              <a:gd name="T1" fmla="*/ 95 h 97"/>
              <a:gd name="T2" fmla="*/ 3 w 8"/>
              <a:gd name="T3" fmla="*/ 95 h 97"/>
              <a:gd name="T4" fmla="*/ 3 w 8"/>
              <a:gd name="T5" fmla="*/ 95 h 97"/>
              <a:gd name="T6" fmla="*/ 8 w 8"/>
              <a:gd name="T7" fmla="*/ 0 h 97"/>
              <a:gd name="T8" fmla="*/ 3 w 8"/>
              <a:gd name="T9" fmla="*/ 0 h 97"/>
              <a:gd name="T10" fmla="*/ 0 w 8"/>
              <a:gd name="T11" fmla="*/ 95 h 97"/>
              <a:gd name="T12" fmla="*/ 0 w 8"/>
              <a:gd name="T13" fmla="*/ 97 h 97"/>
              <a:gd name="T14" fmla="*/ 0 w 8"/>
              <a:gd name="T15" fmla="*/ 95 h 97"/>
              <a:gd name="T16" fmla="*/ 0 w 8"/>
              <a:gd name="T17" fmla="*/ 97 h 97"/>
              <a:gd name="T18" fmla="*/ 3 w 8"/>
              <a:gd name="T19" fmla="*/ 97 h 97"/>
              <a:gd name="T20" fmla="*/ 3 w 8"/>
              <a:gd name="T21" fmla="*/ 97 h 97"/>
              <a:gd name="T22" fmla="*/ 3 w 8"/>
              <a:gd name="T23" fmla="*/ 9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7">
                <a:moveTo>
                  <a:pt x="3" y="95"/>
                </a:moveTo>
                <a:lnTo>
                  <a:pt x="3" y="95"/>
                </a:lnTo>
                <a:lnTo>
                  <a:pt x="3" y="95"/>
                </a:lnTo>
                <a:lnTo>
                  <a:pt x="8" y="0"/>
                </a:lnTo>
                <a:lnTo>
                  <a:pt x="3" y="0"/>
                </a:lnTo>
                <a:lnTo>
                  <a:pt x="0" y="95"/>
                </a:lnTo>
                <a:lnTo>
                  <a:pt x="0" y="97"/>
                </a:lnTo>
                <a:lnTo>
                  <a:pt x="0" y="95"/>
                </a:lnTo>
                <a:lnTo>
                  <a:pt x="0" y="97"/>
                </a:lnTo>
                <a:lnTo>
                  <a:pt x="3" y="97"/>
                </a:lnTo>
                <a:lnTo>
                  <a:pt x="3" y="97"/>
                </a:lnTo>
                <a:lnTo>
                  <a:pt x="3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2" name="Freeform 1572">
            <a:extLst>
              <a:ext uri="{FF2B5EF4-FFF2-40B4-BE49-F238E27FC236}">
                <a16:creationId xmlns:a16="http://schemas.microsoft.com/office/drawing/2014/main" id="{D8FEF87F-40BB-4433-BF8B-C424E47A893B}"/>
              </a:ext>
            </a:extLst>
          </p:cNvPr>
          <p:cNvSpPr>
            <a:spLocks/>
          </p:cNvSpPr>
          <p:nvPr/>
        </p:nvSpPr>
        <p:spPr bwMode="auto">
          <a:xfrm>
            <a:off x="1865313" y="4129088"/>
            <a:ext cx="149225" cy="53975"/>
          </a:xfrm>
          <a:custGeom>
            <a:avLst/>
            <a:gdLst>
              <a:gd name="T0" fmla="*/ 258 w 261"/>
              <a:gd name="T1" fmla="*/ 92 h 97"/>
              <a:gd name="T2" fmla="*/ 256 w 261"/>
              <a:gd name="T3" fmla="*/ 94 h 97"/>
              <a:gd name="T4" fmla="*/ 258 w 261"/>
              <a:gd name="T5" fmla="*/ 92 h 97"/>
              <a:gd name="T6" fmla="*/ 3 w 261"/>
              <a:gd name="T7" fmla="*/ 0 h 97"/>
              <a:gd name="T8" fmla="*/ 0 w 261"/>
              <a:gd name="T9" fmla="*/ 2 h 97"/>
              <a:gd name="T10" fmla="*/ 258 w 261"/>
              <a:gd name="T11" fmla="*/ 97 h 97"/>
              <a:gd name="T12" fmla="*/ 261 w 261"/>
              <a:gd name="T13" fmla="*/ 94 h 97"/>
              <a:gd name="T14" fmla="*/ 258 w 261"/>
              <a:gd name="T15" fmla="*/ 97 h 97"/>
              <a:gd name="T16" fmla="*/ 258 w 261"/>
              <a:gd name="T17" fmla="*/ 97 h 97"/>
              <a:gd name="T18" fmla="*/ 261 w 261"/>
              <a:gd name="T19" fmla="*/ 94 h 97"/>
              <a:gd name="T20" fmla="*/ 261 w 261"/>
              <a:gd name="T21" fmla="*/ 94 h 97"/>
              <a:gd name="T22" fmla="*/ 258 w 261"/>
              <a:gd name="T23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97">
                <a:moveTo>
                  <a:pt x="258" y="92"/>
                </a:moveTo>
                <a:lnTo>
                  <a:pt x="256" y="94"/>
                </a:lnTo>
                <a:lnTo>
                  <a:pt x="258" y="92"/>
                </a:lnTo>
                <a:lnTo>
                  <a:pt x="3" y="0"/>
                </a:lnTo>
                <a:lnTo>
                  <a:pt x="0" y="2"/>
                </a:lnTo>
                <a:lnTo>
                  <a:pt x="258" y="97"/>
                </a:lnTo>
                <a:lnTo>
                  <a:pt x="261" y="94"/>
                </a:lnTo>
                <a:lnTo>
                  <a:pt x="258" y="97"/>
                </a:lnTo>
                <a:lnTo>
                  <a:pt x="258" y="97"/>
                </a:lnTo>
                <a:lnTo>
                  <a:pt x="261" y="94"/>
                </a:lnTo>
                <a:lnTo>
                  <a:pt x="261" y="94"/>
                </a:lnTo>
                <a:lnTo>
                  <a:pt x="25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3" name="Freeform 1573">
            <a:extLst>
              <a:ext uri="{FF2B5EF4-FFF2-40B4-BE49-F238E27FC236}">
                <a16:creationId xmlns:a16="http://schemas.microsoft.com/office/drawing/2014/main" id="{DE6E94EE-5574-4C54-BA63-CDBB78CDC790}"/>
              </a:ext>
            </a:extLst>
          </p:cNvPr>
          <p:cNvSpPr>
            <a:spLocks/>
          </p:cNvSpPr>
          <p:nvPr/>
        </p:nvSpPr>
        <p:spPr bwMode="auto">
          <a:xfrm>
            <a:off x="2011363" y="4124325"/>
            <a:ext cx="3175" cy="57150"/>
          </a:xfrm>
          <a:custGeom>
            <a:avLst/>
            <a:gdLst>
              <a:gd name="T0" fmla="*/ 0 w 5"/>
              <a:gd name="T1" fmla="*/ 2 h 104"/>
              <a:gd name="T2" fmla="*/ 2 w 5"/>
              <a:gd name="T3" fmla="*/ 5 h 104"/>
              <a:gd name="T4" fmla="*/ 0 w 5"/>
              <a:gd name="T5" fmla="*/ 2 h 104"/>
              <a:gd name="T6" fmla="*/ 0 w 5"/>
              <a:gd name="T7" fmla="*/ 104 h 104"/>
              <a:gd name="T8" fmla="*/ 5 w 5"/>
              <a:gd name="T9" fmla="*/ 104 h 104"/>
              <a:gd name="T10" fmla="*/ 5 w 5"/>
              <a:gd name="T11" fmla="*/ 2 h 104"/>
              <a:gd name="T12" fmla="*/ 2 w 5"/>
              <a:gd name="T13" fmla="*/ 0 h 104"/>
              <a:gd name="T14" fmla="*/ 5 w 5"/>
              <a:gd name="T15" fmla="*/ 2 h 104"/>
              <a:gd name="T16" fmla="*/ 5 w 5"/>
              <a:gd name="T17" fmla="*/ 0 h 104"/>
              <a:gd name="T18" fmla="*/ 2 w 5"/>
              <a:gd name="T19" fmla="*/ 0 h 104"/>
              <a:gd name="T20" fmla="*/ 2 w 5"/>
              <a:gd name="T21" fmla="*/ 0 h 104"/>
              <a:gd name="T22" fmla="*/ 0 w 5"/>
              <a:gd name="T23" fmla="*/ 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04">
                <a:moveTo>
                  <a:pt x="0" y="2"/>
                </a:moveTo>
                <a:lnTo>
                  <a:pt x="2" y="5"/>
                </a:lnTo>
                <a:lnTo>
                  <a:pt x="0" y="2"/>
                </a:lnTo>
                <a:lnTo>
                  <a:pt x="0" y="104"/>
                </a:lnTo>
                <a:lnTo>
                  <a:pt x="5" y="104"/>
                </a:lnTo>
                <a:lnTo>
                  <a:pt x="5" y="2"/>
                </a:lnTo>
                <a:lnTo>
                  <a:pt x="2" y="0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4" name="Freeform 1574">
            <a:extLst>
              <a:ext uri="{FF2B5EF4-FFF2-40B4-BE49-F238E27FC236}">
                <a16:creationId xmlns:a16="http://schemas.microsoft.com/office/drawing/2014/main" id="{9D744C01-C7F2-492A-AD7E-C7E1C5B1533C}"/>
              </a:ext>
            </a:extLst>
          </p:cNvPr>
          <p:cNvSpPr>
            <a:spLocks/>
          </p:cNvSpPr>
          <p:nvPr/>
        </p:nvSpPr>
        <p:spPr bwMode="auto">
          <a:xfrm>
            <a:off x="2130425" y="4111625"/>
            <a:ext cx="1588" cy="28575"/>
          </a:xfrm>
          <a:custGeom>
            <a:avLst/>
            <a:gdLst>
              <a:gd name="T0" fmla="*/ 2 w 2"/>
              <a:gd name="T1" fmla="*/ 49 h 51"/>
              <a:gd name="T2" fmla="*/ 0 w 2"/>
              <a:gd name="T3" fmla="*/ 51 h 51"/>
              <a:gd name="T4" fmla="*/ 2 w 2"/>
              <a:gd name="T5" fmla="*/ 49 h 51"/>
              <a:gd name="T6" fmla="*/ 2 w 2"/>
              <a:gd name="T7" fmla="*/ 0 h 51"/>
              <a:gd name="T8" fmla="*/ 0 w 2"/>
              <a:gd name="T9" fmla="*/ 0 h 51"/>
              <a:gd name="T10" fmla="*/ 0 w 2"/>
              <a:gd name="T11" fmla="*/ 49 h 51"/>
              <a:gd name="T12" fmla="*/ 0 w 2"/>
              <a:gd name="T13" fmla="*/ 49 h 51"/>
              <a:gd name="T14" fmla="*/ 0 w 2"/>
              <a:gd name="T15" fmla="*/ 51 h 51"/>
              <a:gd name="T16" fmla="*/ 2 w 2"/>
              <a:gd name="T17" fmla="*/ 51 h 51"/>
              <a:gd name="T18" fmla="*/ 2 w 2"/>
              <a:gd name="T19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51">
                <a:moveTo>
                  <a:pt x="2" y="49"/>
                </a:moveTo>
                <a:lnTo>
                  <a:pt x="0" y="51"/>
                </a:lnTo>
                <a:lnTo>
                  <a:pt x="2" y="49"/>
                </a:lnTo>
                <a:lnTo>
                  <a:pt x="2" y="0"/>
                </a:lnTo>
                <a:lnTo>
                  <a:pt x="0" y="0"/>
                </a:lnTo>
                <a:lnTo>
                  <a:pt x="0" y="49"/>
                </a:lnTo>
                <a:lnTo>
                  <a:pt x="0" y="49"/>
                </a:lnTo>
                <a:lnTo>
                  <a:pt x="0" y="51"/>
                </a:lnTo>
                <a:lnTo>
                  <a:pt x="2" y="51"/>
                </a:lnTo>
                <a:lnTo>
                  <a:pt x="2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5" name="Freeform 1575">
            <a:extLst>
              <a:ext uri="{FF2B5EF4-FFF2-40B4-BE49-F238E27FC236}">
                <a16:creationId xmlns:a16="http://schemas.microsoft.com/office/drawing/2014/main" id="{88FB6FF2-B08E-4B13-824A-5AE2E2A47C3D}"/>
              </a:ext>
            </a:extLst>
          </p:cNvPr>
          <p:cNvSpPr>
            <a:spLocks/>
          </p:cNvSpPr>
          <p:nvPr/>
        </p:nvSpPr>
        <p:spPr bwMode="auto">
          <a:xfrm>
            <a:off x="2016125" y="4138613"/>
            <a:ext cx="114300" cy="20637"/>
          </a:xfrm>
          <a:custGeom>
            <a:avLst/>
            <a:gdLst>
              <a:gd name="T0" fmla="*/ 3 w 200"/>
              <a:gd name="T1" fmla="*/ 36 h 36"/>
              <a:gd name="T2" fmla="*/ 0 w 200"/>
              <a:gd name="T3" fmla="*/ 33 h 36"/>
              <a:gd name="T4" fmla="*/ 3 w 200"/>
              <a:gd name="T5" fmla="*/ 36 h 36"/>
              <a:gd name="T6" fmla="*/ 200 w 200"/>
              <a:gd name="T7" fmla="*/ 2 h 36"/>
              <a:gd name="T8" fmla="*/ 200 w 200"/>
              <a:gd name="T9" fmla="*/ 0 h 36"/>
              <a:gd name="T10" fmla="*/ 3 w 200"/>
              <a:gd name="T11" fmla="*/ 30 h 36"/>
              <a:gd name="T12" fmla="*/ 3 w 200"/>
              <a:gd name="T13" fmla="*/ 33 h 36"/>
              <a:gd name="T14" fmla="*/ 0 w 200"/>
              <a:gd name="T15" fmla="*/ 33 h 36"/>
              <a:gd name="T16" fmla="*/ 0 w 200"/>
              <a:gd name="T17" fmla="*/ 36 h 36"/>
              <a:gd name="T18" fmla="*/ 3 w 200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36">
                <a:moveTo>
                  <a:pt x="3" y="36"/>
                </a:moveTo>
                <a:lnTo>
                  <a:pt x="0" y="33"/>
                </a:lnTo>
                <a:lnTo>
                  <a:pt x="3" y="36"/>
                </a:lnTo>
                <a:lnTo>
                  <a:pt x="200" y="2"/>
                </a:lnTo>
                <a:lnTo>
                  <a:pt x="200" y="0"/>
                </a:lnTo>
                <a:lnTo>
                  <a:pt x="3" y="30"/>
                </a:lnTo>
                <a:lnTo>
                  <a:pt x="3" y="33"/>
                </a:lnTo>
                <a:lnTo>
                  <a:pt x="0" y="33"/>
                </a:lnTo>
                <a:lnTo>
                  <a:pt x="0" y="36"/>
                </a:lnTo>
                <a:lnTo>
                  <a:pt x="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6" name="Freeform 1576">
            <a:extLst>
              <a:ext uri="{FF2B5EF4-FFF2-40B4-BE49-F238E27FC236}">
                <a16:creationId xmlns:a16="http://schemas.microsoft.com/office/drawing/2014/main" id="{C82AC476-2EBA-4379-845B-BBD57B057E82}"/>
              </a:ext>
            </a:extLst>
          </p:cNvPr>
          <p:cNvSpPr>
            <a:spLocks/>
          </p:cNvSpPr>
          <p:nvPr/>
        </p:nvSpPr>
        <p:spPr bwMode="auto">
          <a:xfrm>
            <a:off x="2016125" y="4129088"/>
            <a:ext cx="3175" cy="28575"/>
          </a:xfrm>
          <a:custGeom>
            <a:avLst/>
            <a:gdLst>
              <a:gd name="T0" fmla="*/ 0 w 3"/>
              <a:gd name="T1" fmla="*/ 2 h 51"/>
              <a:gd name="T2" fmla="*/ 3 w 3"/>
              <a:gd name="T3" fmla="*/ 0 h 51"/>
              <a:gd name="T4" fmla="*/ 0 w 3"/>
              <a:gd name="T5" fmla="*/ 2 h 51"/>
              <a:gd name="T6" fmla="*/ 0 w 3"/>
              <a:gd name="T7" fmla="*/ 51 h 51"/>
              <a:gd name="T8" fmla="*/ 3 w 3"/>
              <a:gd name="T9" fmla="*/ 51 h 51"/>
              <a:gd name="T10" fmla="*/ 3 w 3"/>
              <a:gd name="T11" fmla="*/ 2 h 51"/>
              <a:gd name="T12" fmla="*/ 3 w 3"/>
              <a:gd name="T13" fmla="*/ 2 h 51"/>
              <a:gd name="T14" fmla="*/ 3 w 3"/>
              <a:gd name="T15" fmla="*/ 0 h 51"/>
              <a:gd name="T16" fmla="*/ 0 w 3"/>
              <a:gd name="T17" fmla="*/ 0 h 51"/>
              <a:gd name="T18" fmla="*/ 0 w 3"/>
              <a:gd name="T19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1">
                <a:moveTo>
                  <a:pt x="0" y="2"/>
                </a:moveTo>
                <a:lnTo>
                  <a:pt x="3" y="0"/>
                </a:lnTo>
                <a:lnTo>
                  <a:pt x="0" y="2"/>
                </a:lnTo>
                <a:lnTo>
                  <a:pt x="0" y="51"/>
                </a:lnTo>
                <a:lnTo>
                  <a:pt x="3" y="51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7" name="Freeform 1577">
            <a:extLst>
              <a:ext uri="{FF2B5EF4-FFF2-40B4-BE49-F238E27FC236}">
                <a16:creationId xmlns:a16="http://schemas.microsoft.com/office/drawing/2014/main" id="{E682D9F6-6963-459B-8A40-C32185B24E0B}"/>
              </a:ext>
            </a:extLst>
          </p:cNvPr>
          <p:cNvSpPr>
            <a:spLocks/>
          </p:cNvSpPr>
          <p:nvPr/>
        </p:nvSpPr>
        <p:spPr bwMode="auto">
          <a:xfrm>
            <a:off x="2019300" y="4111625"/>
            <a:ext cx="112713" cy="19050"/>
          </a:xfrm>
          <a:custGeom>
            <a:avLst/>
            <a:gdLst>
              <a:gd name="T0" fmla="*/ 197 w 199"/>
              <a:gd name="T1" fmla="*/ 0 h 35"/>
              <a:gd name="T2" fmla="*/ 199 w 199"/>
              <a:gd name="T3" fmla="*/ 2 h 35"/>
              <a:gd name="T4" fmla="*/ 197 w 199"/>
              <a:gd name="T5" fmla="*/ 0 h 35"/>
              <a:gd name="T6" fmla="*/ 0 w 199"/>
              <a:gd name="T7" fmla="*/ 33 h 35"/>
              <a:gd name="T8" fmla="*/ 0 w 199"/>
              <a:gd name="T9" fmla="*/ 35 h 35"/>
              <a:gd name="T10" fmla="*/ 197 w 199"/>
              <a:gd name="T11" fmla="*/ 5 h 35"/>
              <a:gd name="T12" fmla="*/ 197 w 199"/>
              <a:gd name="T13" fmla="*/ 2 h 35"/>
              <a:gd name="T14" fmla="*/ 199 w 199"/>
              <a:gd name="T15" fmla="*/ 2 h 35"/>
              <a:gd name="T16" fmla="*/ 199 w 199"/>
              <a:gd name="T17" fmla="*/ 0 h 35"/>
              <a:gd name="T18" fmla="*/ 197 w 199"/>
              <a:gd name="T1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35">
                <a:moveTo>
                  <a:pt x="197" y="0"/>
                </a:moveTo>
                <a:lnTo>
                  <a:pt x="199" y="2"/>
                </a:lnTo>
                <a:lnTo>
                  <a:pt x="197" y="0"/>
                </a:lnTo>
                <a:lnTo>
                  <a:pt x="0" y="33"/>
                </a:lnTo>
                <a:lnTo>
                  <a:pt x="0" y="35"/>
                </a:lnTo>
                <a:lnTo>
                  <a:pt x="197" y="5"/>
                </a:lnTo>
                <a:lnTo>
                  <a:pt x="197" y="2"/>
                </a:lnTo>
                <a:lnTo>
                  <a:pt x="199" y="2"/>
                </a:lnTo>
                <a:lnTo>
                  <a:pt x="199" y="0"/>
                </a:lnTo>
                <a:lnTo>
                  <a:pt x="1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8" name="Freeform 1578">
            <a:extLst>
              <a:ext uri="{FF2B5EF4-FFF2-40B4-BE49-F238E27FC236}">
                <a16:creationId xmlns:a16="http://schemas.microsoft.com/office/drawing/2014/main" id="{99CE46FD-075D-4040-8BB4-72A689078570}"/>
              </a:ext>
            </a:extLst>
          </p:cNvPr>
          <p:cNvSpPr>
            <a:spLocks/>
          </p:cNvSpPr>
          <p:nvPr/>
        </p:nvSpPr>
        <p:spPr bwMode="auto">
          <a:xfrm>
            <a:off x="2209800" y="4094163"/>
            <a:ext cx="3175" cy="31750"/>
          </a:xfrm>
          <a:custGeom>
            <a:avLst/>
            <a:gdLst>
              <a:gd name="T0" fmla="*/ 5 w 5"/>
              <a:gd name="T1" fmla="*/ 56 h 59"/>
              <a:gd name="T2" fmla="*/ 2 w 5"/>
              <a:gd name="T3" fmla="*/ 59 h 59"/>
              <a:gd name="T4" fmla="*/ 5 w 5"/>
              <a:gd name="T5" fmla="*/ 56 h 59"/>
              <a:gd name="T6" fmla="*/ 2 w 5"/>
              <a:gd name="T7" fmla="*/ 0 h 59"/>
              <a:gd name="T8" fmla="*/ 0 w 5"/>
              <a:gd name="T9" fmla="*/ 0 h 59"/>
              <a:gd name="T10" fmla="*/ 0 w 5"/>
              <a:gd name="T11" fmla="*/ 56 h 59"/>
              <a:gd name="T12" fmla="*/ 2 w 5"/>
              <a:gd name="T13" fmla="*/ 54 h 59"/>
              <a:gd name="T14" fmla="*/ 2 w 5"/>
              <a:gd name="T15" fmla="*/ 59 h 59"/>
              <a:gd name="T16" fmla="*/ 5 w 5"/>
              <a:gd name="T17" fmla="*/ 59 h 59"/>
              <a:gd name="T18" fmla="*/ 5 w 5"/>
              <a:gd name="T19" fmla="*/ 5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9">
                <a:moveTo>
                  <a:pt x="5" y="56"/>
                </a:moveTo>
                <a:lnTo>
                  <a:pt x="2" y="59"/>
                </a:lnTo>
                <a:lnTo>
                  <a:pt x="5" y="56"/>
                </a:lnTo>
                <a:lnTo>
                  <a:pt x="2" y="0"/>
                </a:lnTo>
                <a:lnTo>
                  <a:pt x="0" y="0"/>
                </a:lnTo>
                <a:lnTo>
                  <a:pt x="0" y="56"/>
                </a:lnTo>
                <a:lnTo>
                  <a:pt x="2" y="54"/>
                </a:lnTo>
                <a:lnTo>
                  <a:pt x="2" y="59"/>
                </a:lnTo>
                <a:lnTo>
                  <a:pt x="5" y="59"/>
                </a:lnTo>
                <a:lnTo>
                  <a:pt x="5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299" name="Freeform 1579">
            <a:extLst>
              <a:ext uri="{FF2B5EF4-FFF2-40B4-BE49-F238E27FC236}">
                <a16:creationId xmlns:a16="http://schemas.microsoft.com/office/drawing/2014/main" id="{84FFCA5D-DD83-4891-9B09-DD86AB99F65F}"/>
              </a:ext>
            </a:extLst>
          </p:cNvPr>
          <p:cNvSpPr>
            <a:spLocks/>
          </p:cNvSpPr>
          <p:nvPr/>
        </p:nvSpPr>
        <p:spPr bwMode="auto">
          <a:xfrm>
            <a:off x="2130425" y="4124325"/>
            <a:ext cx="80963" cy="15875"/>
          </a:xfrm>
          <a:custGeom>
            <a:avLst/>
            <a:gdLst>
              <a:gd name="T0" fmla="*/ 0 w 140"/>
              <a:gd name="T1" fmla="*/ 28 h 30"/>
              <a:gd name="T2" fmla="*/ 0 w 140"/>
              <a:gd name="T3" fmla="*/ 30 h 30"/>
              <a:gd name="T4" fmla="*/ 140 w 140"/>
              <a:gd name="T5" fmla="*/ 5 h 30"/>
              <a:gd name="T6" fmla="*/ 140 w 140"/>
              <a:gd name="T7" fmla="*/ 0 h 30"/>
              <a:gd name="T8" fmla="*/ 0 w 140"/>
              <a:gd name="T9" fmla="*/ 25 h 30"/>
              <a:gd name="T10" fmla="*/ 0 w 140"/>
              <a:gd name="T11" fmla="*/ 2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0">
                <a:moveTo>
                  <a:pt x="0" y="28"/>
                </a:moveTo>
                <a:lnTo>
                  <a:pt x="0" y="30"/>
                </a:lnTo>
                <a:lnTo>
                  <a:pt x="140" y="5"/>
                </a:lnTo>
                <a:lnTo>
                  <a:pt x="140" y="0"/>
                </a:lnTo>
                <a:lnTo>
                  <a:pt x="0" y="25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0" name="Freeform 1580">
            <a:extLst>
              <a:ext uri="{FF2B5EF4-FFF2-40B4-BE49-F238E27FC236}">
                <a16:creationId xmlns:a16="http://schemas.microsoft.com/office/drawing/2014/main" id="{ABFD291A-79A1-4579-A13F-C47D23F128BC}"/>
              </a:ext>
            </a:extLst>
          </p:cNvPr>
          <p:cNvSpPr>
            <a:spLocks/>
          </p:cNvSpPr>
          <p:nvPr/>
        </p:nvSpPr>
        <p:spPr bwMode="auto">
          <a:xfrm>
            <a:off x="1992313" y="4130675"/>
            <a:ext cx="271462" cy="79375"/>
          </a:xfrm>
          <a:custGeom>
            <a:avLst/>
            <a:gdLst>
              <a:gd name="T0" fmla="*/ 0 w 475"/>
              <a:gd name="T1" fmla="*/ 77 h 144"/>
              <a:gd name="T2" fmla="*/ 43 w 475"/>
              <a:gd name="T3" fmla="*/ 141 h 144"/>
              <a:gd name="T4" fmla="*/ 48 w 475"/>
              <a:gd name="T5" fmla="*/ 144 h 144"/>
              <a:gd name="T6" fmla="*/ 58 w 475"/>
              <a:gd name="T7" fmla="*/ 144 h 144"/>
              <a:gd name="T8" fmla="*/ 462 w 475"/>
              <a:gd name="T9" fmla="*/ 59 h 144"/>
              <a:gd name="T10" fmla="*/ 470 w 475"/>
              <a:gd name="T11" fmla="*/ 59 h 144"/>
              <a:gd name="T12" fmla="*/ 475 w 475"/>
              <a:gd name="T13" fmla="*/ 54 h 144"/>
              <a:gd name="T14" fmla="*/ 427 w 475"/>
              <a:gd name="T15" fmla="*/ 0 h 144"/>
              <a:gd name="T16" fmla="*/ 0 w 475"/>
              <a:gd name="T17" fmla="*/ 7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144">
                <a:moveTo>
                  <a:pt x="0" y="77"/>
                </a:moveTo>
                <a:lnTo>
                  <a:pt x="43" y="141"/>
                </a:lnTo>
                <a:lnTo>
                  <a:pt x="48" y="144"/>
                </a:lnTo>
                <a:lnTo>
                  <a:pt x="58" y="144"/>
                </a:lnTo>
                <a:lnTo>
                  <a:pt x="462" y="59"/>
                </a:lnTo>
                <a:lnTo>
                  <a:pt x="470" y="59"/>
                </a:lnTo>
                <a:lnTo>
                  <a:pt x="475" y="54"/>
                </a:lnTo>
                <a:lnTo>
                  <a:pt x="427" y="0"/>
                </a:lnTo>
                <a:lnTo>
                  <a:pt x="0" y="7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1" name="Freeform 1581">
            <a:extLst>
              <a:ext uri="{FF2B5EF4-FFF2-40B4-BE49-F238E27FC236}">
                <a16:creationId xmlns:a16="http://schemas.microsoft.com/office/drawing/2014/main" id="{9896BA7C-930C-4ED6-8406-23C2044BBF6C}"/>
              </a:ext>
            </a:extLst>
          </p:cNvPr>
          <p:cNvSpPr>
            <a:spLocks/>
          </p:cNvSpPr>
          <p:nvPr/>
        </p:nvSpPr>
        <p:spPr bwMode="auto">
          <a:xfrm>
            <a:off x="1990725" y="4171950"/>
            <a:ext cx="28575" cy="38100"/>
          </a:xfrm>
          <a:custGeom>
            <a:avLst/>
            <a:gdLst>
              <a:gd name="T0" fmla="*/ 49 w 49"/>
              <a:gd name="T1" fmla="*/ 63 h 69"/>
              <a:gd name="T2" fmla="*/ 46 w 49"/>
              <a:gd name="T3" fmla="*/ 63 h 69"/>
              <a:gd name="T4" fmla="*/ 49 w 49"/>
              <a:gd name="T5" fmla="*/ 63 h 69"/>
              <a:gd name="T6" fmla="*/ 5 w 49"/>
              <a:gd name="T7" fmla="*/ 0 h 69"/>
              <a:gd name="T8" fmla="*/ 0 w 49"/>
              <a:gd name="T9" fmla="*/ 5 h 69"/>
              <a:gd name="T10" fmla="*/ 44 w 49"/>
              <a:gd name="T11" fmla="*/ 66 h 69"/>
              <a:gd name="T12" fmla="*/ 44 w 49"/>
              <a:gd name="T13" fmla="*/ 66 h 69"/>
              <a:gd name="T14" fmla="*/ 44 w 49"/>
              <a:gd name="T15" fmla="*/ 66 h 69"/>
              <a:gd name="T16" fmla="*/ 46 w 49"/>
              <a:gd name="T17" fmla="*/ 69 h 69"/>
              <a:gd name="T18" fmla="*/ 46 w 49"/>
              <a:gd name="T19" fmla="*/ 66 h 69"/>
              <a:gd name="T20" fmla="*/ 49 w 49"/>
              <a:gd name="T21" fmla="*/ 66 h 69"/>
              <a:gd name="T22" fmla="*/ 49 w 49"/>
              <a:gd name="T23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49" y="63"/>
                </a:moveTo>
                <a:lnTo>
                  <a:pt x="46" y="63"/>
                </a:lnTo>
                <a:lnTo>
                  <a:pt x="49" y="63"/>
                </a:lnTo>
                <a:lnTo>
                  <a:pt x="5" y="0"/>
                </a:lnTo>
                <a:lnTo>
                  <a:pt x="0" y="5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6" y="69"/>
                </a:lnTo>
                <a:lnTo>
                  <a:pt x="46" y="66"/>
                </a:lnTo>
                <a:lnTo>
                  <a:pt x="49" y="66"/>
                </a:lnTo>
                <a:lnTo>
                  <a:pt x="49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2" name="Freeform 1582">
            <a:extLst>
              <a:ext uri="{FF2B5EF4-FFF2-40B4-BE49-F238E27FC236}">
                <a16:creationId xmlns:a16="http://schemas.microsoft.com/office/drawing/2014/main" id="{B8D0A8CC-58AD-4E71-8B22-FFD2DB8DCEC0}"/>
              </a:ext>
            </a:extLst>
          </p:cNvPr>
          <p:cNvSpPr>
            <a:spLocks/>
          </p:cNvSpPr>
          <p:nvPr/>
        </p:nvSpPr>
        <p:spPr bwMode="auto">
          <a:xfrm>
            <a:off x="2016125" y="4206875"/>
            <a:ext cx="4763" cy="3175"/>
          </a:xfrm>
          <a:custGeom>
            <a:avLst/>
            <a:gdLst>
              <a:gd name="T0" fmla="*/ 7 w 10"/>
              <a:gd name="T1" fmla="*/ 3 h 8"/>
              <a:gd name="T2" fmla="*/ 7 w 10"/>
              <a:gd name="T3" fmla="*/ 3 h 8"/>
              <a:gd name="T4" fmla="*/ 7 w 10"/>
              <a:gd name="T5" fmla="*/ 3 h 8"/>
              <a:gd name="T6" fmla="*/ 2 w 10"/>
              <a:gd name="T7" fmla="*/ 0 h 8"/>
              <a:gd name="T8" fmla="*/ 0 w 10"/>
              <a:gd name="T9" fmla="*/ 3 h 8"/>
              <a:gd name="T10" fmla="*/ 5 w 10"/>
              <a:gd name="T11" fmla="*/ 8 h 8"/>
              <a:gd name="T12" fmla="*/ 7 w 10"/>
              <a:gd name="T13" fmla="*/ 8 h 8"/>
              <a:gd name="T14" fmla="*/ 5 w 10"/>
              <a:gd name="T15" fmla="*/ 8 h 8"/>
              <a:gd name="T16" fmla="*/ 7 w 10"/>
              <a:gd name="T17" fmla="*/ 8 h 8"/>
              <a:gd name="T18" fmla="*/ 10 w 10"/>
              <a:gd name="T19" fmla="*/ 8 h 8"/>
              <a:gd name="T20" fmla="*/ 10 w 10"/>
              <a:gd name="T21" fmla="*/ 6 h 8"/>
              <a:gd name="T22" fmla="*/ 7 w 10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7" y="3"/>
                </a:moveTo>
                <a:lnTo>
                  <a:pt x="7" y="3"/>
                </a:lnTo>
                <a:lnTo>
                  <a:pt x="7" y="3"/>
                </a:lnTo>
                <a:lnTo>
                  <a:pt x="2" y="0"/>
                </a:lnTo>
                <a:lnTo>
                  <a:pt x="0" y="3"/>
                </a:lnTo>
                <a:lnTo>
                  <a:pt x="5" y="8"/>
                </a:lnTo>
                <a:lnTo>
                  <a:pt x="7" y="8"/>
                </a:lnTo>
                <a:lnTo>
                  <a:pt x="5" y="8"/>
                </a:lnTo>
                <a:lnTo>
                  <a:pt x="7" y="8"/>
                </a:lnTo>
                <a:lnTo>
                  <a:pt x="10" y="8"/>
                </a:lnTo>
                <a:lnTo>
                  <a:pt x="10" y="6"/>
                </a:lnTo>
                <a:lnTo>
                  <a:pt x="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3" name="Freeform 1583">
            <a:extLst>
              <a:ext uri="{FF2B5EF4-FFF2-40B4-BE49-F238E27FC236}">
                <a16:creationId xmlns:a16="http://schemas.microsoft.com/office/drawing/2014/main" id="{88277725-DAF0-437C-8D52-4893FB8AA90A}"/>
              </a:ext>
            </a:extLst>
          </p:cNvPr>
          <p:cNvSpPr>
            <a:spLocks/>
          </p:cNvSpPr>
          <p:nvPr/>
        </p:nvSpPr>
        <p:spPr bwMode="auto">
          <a:xfrm>
            <a:off x="2019300" y="4208463"/>
            <a:ext cx="6350" cy="1587"/>
          </a:xfrm>
          <a:custGeom>
            <a:avLst/>
            <a:gdLst>
              <a:gd name="T0" fmla="*/ 10 w 10"/>
              <a:gd name="T1" fmla="*/ 0 h 5"/>
              <a:gd name="T2" fmla="*/ 8 w 10"/>
              <a:gd name="T3" fmla="*/ 0 h 5"/>
              <a:gd name="T4" fmla="*/ 10 w 10"/>
              <a:gd name="T5" fmla="*/ 0 h 5"/>
              <a:gd name="T6" fmla="*/ 0 w 10"/>
              <a:gd name="T7" fmla="*/ 0 h 5"/>
              <a:gd name="T8" fmla="*/ 0 w 10"/>
              <a:gd name="T9" fmla="*/ 5 h 5"/>
              <a:gd name="T10" fmla="*/ 10 w 10"/>
              <a:gd name="T11" fmla="*/ 5 h 5"/>
              <a:gd name="T12" fmla="*/ 10 w 10"/>
              <a:gd name="T13" fmla="*/ 5 h 5"/>
              <a:gd name="T14" fmla="*/ 10 w 10"/>
              <a:gd name="T15" fmla="*/ 3 h 5"/>
              <a:gd name="T16" fmla="*/ 10 w 10"/>
              <a:gd name="T17" fmla="*/ 3 h 5"/>
              <a:gd name="T18" fmla="*/ 10 w 1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8" y="0"/>
                </a:lnTo>
                <a:lnTo>
                  <a:pt x="10" y="0"/>
                </a:ln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lnTo>
                  <a:pt x="10" y="5"/>
                </a:lnTo>
                <a:lnTo>
                  <a:pt x="10" y="3"/>
                </a:lnTo>
                <a:lnTo>
                  <a:pt x="10" y="3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4" name="Freeform 1584">
            <a:extLst>
              <a:ext uri="{FF2B5EF4-FFF2-40B4-BE49-F238E27FC236}">
                <a16:creationId xmlns:a16="http://schemas.microsoft.com/office/drawing/2014/main" id="{33DE73BA-91D5-4737-BCF2-8975FC16E7B5}"/>
              </a:ext>
            </a:extLst>
          </p:cNvPr>
          <p:cNvSpPr>
            <a:spLocks/>
          </p:cNvSpPr>
          <p:nvPr/>
        </p:nvSpPr>
        <p:spPr bwMode="auto">
          <a:xfrm>
            <a:off x="2024063" y="4162425"/>
            <a:ext cx="233362" cy="47625"/>
          </a:xfrm>
          <a:custGeom>
            <a:avLst/>
            <a:gdLst>
              <a:gd name="T0" fmla="*/ 406 w 409"/>
              <a:gd name="T1" fmla="*/ 0 h 87"/>
              <a:gd name="T2" fmla="*/ 406 w 409"/>
              <a:gd name="T3" fmla="*/ 0 h 87"/>
              <a:gd name="T4" fmla="*/ 406 w 409"/>
              <a:gd name="T5" fmla="*/ 0 h 87"/>
              <a:gd name="T6" fmla="*/ 0 w 409"/>
              <a:gd name="T7" fmla="*/ 82 h 87"/>
              <a:gd name="T8" fmla="*/ 2 w 409"/>
              <a:gd name="T9" fmla="*/ 87 h 87"/>
              <a:gd name="T10" fmla="*/ 406 w 409"/>
              <a:gd name="T11" fmla="*/ 3 h 87"/>
              <a:gd name="T12" fmla="*/ 409 w 409"/>
              <a:gd name="T13" fmla="*/ 3 h 87"/>
              <a:gd name="T14" fmla="*/ 406 w 409"/>
              <a:gd name="T15" fmla="*/ 3 h 87"/>
              <a:gd name="T16" fmla="*/ 409 w 409"/>
              <a:gd name="T17" fmla="*/ 3 h 87"/>
              <a:gd name="T18" fmla="*/ 409 w 409"/>
              <a:gd name="T19" fmla="*/ 0 h 87"/>
              <a:gd name="T20" fmla="*/ 409 w 409"/>
              <a:gd name="T21" fmla="*/ 0 h 87"/>
              <a:gd name="T22" fmla="*/ 406 w 409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9" h="87">
                <a:moveTo>
                  <a:pt x="406" y="0"/>
                </a:moveTo>
                <a:lnTo>
                  <a:pt x="406" y="0"/>
                </a:lnTo>
                <a:lnTo>
                  <a:pt x="406" y="0"/>
                </a:lnTo>
                <a:lnTo>
                  <a:pt x="0" y="82"/>
                </a:lnTo>
                <a:lnTo>
                  <a:pt x="2" y="87"/>
                </a:lnTo>
                <a:lnTo>
                  <a:pt x="406" y="3"/>
                </a:lnTo>
                <a:lnTo>
                  <a:pt x="409" y="3"/>
                </a:lnTo>
                <a:lnTo>
                  <a:pt x="406" y="3"/>
                </a:lnTo>
                <a:lnTo>
                  <a:pt x="409" y="3"/>
                </a:lnTo>
                <a:lnTo>
                  <a:pt x="409" y="0"/>
                </a:lnTo>
                <a:lnTo>
                  <a:pt x="409" y="0"/>
                </a:lnTo>
                <a:lnTo>
                  <a:pt x="4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5" name="Freeform 1585">
            <a:extLst>
              <a:ext uri="{FF2B5EF4-FFF2-40B4-BE49-F238E27FC236}">
                <a16:creationId xmlns:a16="http://schemas.microsoft.com/office/drawing/2014/main" id="{DE0D3424-C4D1-4A7D-8E9A-45103F8CCB4F}"/>
              </a:ext>
            </a:extLst>
          </p:cNvPr>
          <p:cNvSpPr>
            <a:spLocks/>
          </p:cNvSpPr>
          <p:nvPr/>
        </p:nvSpPr>
        <p:spPr bwMode="auto">
          <a:xfrm>
            <a:off x="2255838" y="4162425"/>
            <a:ext cx="6350" cy="1588"/>
          </a:xfrm>
          <a:custGeom>
            <a:avLst/>
            <a:gdLst>
              <a:gd name="T0" fmla="*/ 8 w 11"/>
              <a:gd name="T1" fmla="*/ 0 h 5"/>
              <a:gd name="T2" fmla="*/ 6 w 11"/>
              <a:gd name="T3" fmla="*/ 0 h 5"/>
              <a:gd name="T4" fmla="*/ 8 w 11"/>
              <a:gd name="T5" fmla="*/ 0 h 5"/>
              <a:gd name="T6" fmla="*/ 0 w 11"/>
              <a:gd name="T7" fmla="*/ 2 h 5"/>
              <a:gd name="T8" fmla="*/ 3 w 11"/>
              <a:gd name="T9" fmla="*/ 5 h 5"/>
              <a:gd name="T10" fmla="*/ 8 w 11"/>
              <a:gd name="T11" fmla="*/ 2 h 5"/>
              <a:gd name="T12" fmla="*/ 11 w 11"/>
              <a:gd name="T13" fmla="*/ 2 h 5"/>
              <a:gd name="T14" fmla="*/ 8 w 11"/>
              <a:gd name="T15" fmla="*/ 2 h 5"/>
              <a:gd name="T16" fmla="*/ 11 w 11"/>
              <a:gd name="T17" fmla="*/ 2 h 5"/>
              <a:gd name="T18" fmla="*/ 11 w 11"/>
              <a:gd name="T19" fmla="*/ 0 h 5"/>
              <a:gd name="T20" fmla="*/ 11 w 11"/>
              <a:gd name="T21" fmla="*/ 0 h 5"/>
              <a:gd name="T22" fmla="*/ 8 w 11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5">
                <a:moveTo>
                  <a:pt x="8" y="0"/>
                </a:moveTo>
                <a:lnTo>
                  <a:pt x="6" y="0"/>
                </a:lnTo>
                <a:lnTo>
                  <a:pt x="8" y="0"/>
                </a:lnTo>
                <a:lnTo>
                  <a:pt x="0" y="2"/>
                </a:lnTo>
                <a:lnTo>
                  <a:pt x="3" y="5"/>
                </a:lnTo>
                <a:lnTo>
                  <a:pt x="8" y="2"/>
                </a:lnTo>
                <a:lnTo>
                  <a:pt x="11" y="2"/>
                </a:lnTo>
                <a:lnTo>
                  <a:pt x="8" y="2"/>
                </a:lnTo>
                <a:lnTo>
                  <a:pt x="11" y="2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6" name="Freeform 1586">
            <a:extLst>
              <a:ext uri="{FF2B5EF4-FFF2-40B4-BE49-F238E27FC236}">
                <a16:creationId xmlns:a16="http://schemas.microsoft.com/office/drawing/2014/main" id="{329FA4A1-0FC0-4D19-A2F9-23484BD2B3E7}"/>
              </a:ext>
            </a:extLst>
          </p:cNvPr>
          <p:cNvSpPr>
            <a:spLocks/>
          </p:cNvSpPr>
          <p:nvPr/>
        </p:nvSpPr>
        <p:spPr bwMode="auto">
          <a:xfrm>
            <a:off x="2259013" y="4159250"/>
            <a:ext cx="6350" cy="3175"/>
          </a:xfrm>
          <a:custGeom>
            <a:avLst/>
            <a:gdLst>
              <a:gd name="T0" fmla="*/ 5 w 10"/>
              <a:gd name="T1" fmla="*/ 0 h 7"/>
              <a:gd name="T2" fmla="*/ 5 w 10"/>
              <a:gd name="T3" fmla="*/ 5 h 7"/>
              <a:gd name="T4" fmla="*/ 5 w 10"/>
              <a:gd name="T5" fmla="*/ 0 h 7"/>
              <a:gd name="T6" fmla="*/ 0 w 10"/>
              <a:gd name="T7" fmla="*/ 5 h 7"/>
              <a:gd name="T8" fmla="*/ 5 w 10"/>
              <a:gd name="T9" fmla="*/ 7 h 7"/>
              <a:gd name="T10" fmla="*/ 7 w 10"/>
              <a:gd name="T11" fmla="*/ 5 h 7"/>
              <a:gd name="T12" fmla="*/ 7 w 10"/>
              <a:gd name="T13" fmla="*/ 0 h 7"/>
              <a:gd name="T14" fmla="*/ 7 w 10"/>
              <a:gd name="T15" fmla="*/ 5 h 7"/>
              <a:gd name="T16" fmla="*/ 10 w 10"/>
              <a:gd name="T17" fmla="*/ 2 h 7"/>
              <a:gd name="T18" fmla="*/ 7 w 10"/>
              <a:gd name="T19" fmla="*/ 0 h 7"/>
              <a:gd name="T20" fmla="*/ 7 w 10"/>
              <a:gd name="T21" fmla="*/ 0 h 7"/>
              <a:gd name="T22" fmla="*/ 5 w 10"/>
              <a:gd name="T2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7">
                <a:moveTo>
                  <a:pt x="5" y="0"/>
                </a:moveTo>
                <a:lnTo>
                  <a:pt x="5" y="5"/>
                </a:lnTo>
                <a:lnTo>
                  <a:pt x="5" y="0"/>
                </a:lnTo>
                <a:lnTo>
                  <a:pt x="0" y="5"/>
                </a:lnTo>
                <a:lnTo>
                  <a:pt x="5" y="7"/>
                </a:lnTo>
                <a:lnTo>
                  <a:pt x="7" y="5"/>
                </a:lnTo>
                <a:lnTo>
                  <a:pt x="7" y="0"/>
                </a:lnTo>
                <a:lnTo>
                  <a:pt x="7" y="5"/>
                </a:lnTo>
                <a:lnTo>
                  <a:pt x="10" y="2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7" name="Freeform 1587">
            <a:extLst>
              <a:ext uri="{FF2B5EF4-FFF2-40B4-BE49-F238E27FC236}">
                <a16:creationId xmlns:a16="http://schemas.microsoft.com/office/drawing/2014/main" id="{6217B2A1-AB8B-4445-ACD0-6B338F27EFDE}"/>
              </a:ext>
            </a:extLst>
          </p:cNvPr>
          <p:cNvSpPr>
            <a:spLocks/>
          </p:cNvSpPr>
          <p:nvPr/>
        </p:nvSpPr>
        <p:spPr bwMode="auto">
          <a:xfrm>
            <a:off x="2235200" y="4129088"/>
            <a:ext cx="28575" cy="33337"/>
          </a:xfrm>
          <a:custGeom>
            <a:avLst/>
            <a:gdLst>
              <a:gd name="T0" fmla="*/ 3 w 51"/>
              <a:gd name="T1" fmla="*/ 5 h 59"/>
              <a:gd name="T2" fmla="*/ 5 w 51"/>
              <a:gd name="T3" fmla="*/ 5 h 59"/>
              <a:gd name="T4" fmla="*/ 3 w 51"/>
              <a:gd name="T5" fmla="*/ 5 h 59"/>
              <a:gd name="T6" fmla="*/ 49 w 51"/>
              <a:gd name="T7" fmla="*/ 59 h 59"/>
              <a:gd name="T8" fmla="*/ 51 w 51"/>
              <a:gd name="T9" fmla="*/ 54 h 59"/>
              <a:gd name="T10" fmla="*/ 5 w 51"/>
              <a:gd name="T11" fmla="*/ 2 h 59"/>
              <a:gd name="T12" fmla="*/ 3 w 51"/>
              <a:gd name="T13" fmla="*/ 0 h 59"/>
              <a:gd name="T14" fmla="*/ 5 w 51"/>
              <a:gd name="T15" fmla="*/ 2 h 59"/>
              <a:gd name="T16" fmla="*/ 3 w 51"/>
              <a:gd name="T17" fmla="*/ 0 h 59"/>
              <a:gd name="T18" fmla="*/ 3 w 51"/>
              <a:gd name="T19" fmla="*/ 2 h 59"/>
              <a:gd name="T20" fmla="*/ 0 w 51"/>
              <a:gd name="T21" fmla="*/ 2 h 59"/>
              <a:gd name="T22" fmla="*/ 3 w 51"/>
              <a:gd name="T23" fmla="*/ 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59">
                <a:moveTo>
                  <a:pt x="3" y="5"/>
                </a:moveTo>
                <a:lnTo>
                  <a:pt x="5" y="5"/>
                </a:lnTo>
                <a:lnTo>
                  <a:pt x="3" y="5"/>
                </a:lnTo>
                <a:lnTo>
                  <a:pt x="49" y="59"/>
                </a:lnTo>
                <a:lnTo>
                  <a:pt x="51" y="54"/>
                </a:lnTo>
                <a:lnTo>
                  <a:pt x="5" y="2"/>
                </a:lnTo>
                <a:lnTo>
                  <a:pt x="3" y="0"/>
                </a:lnTo>
                <a:lnTo>
                  <a:pt x="5" y="2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8" name="Freeform 1588">
            <a:extLst>
              <a:ext uri="{FF2B5EF4-FFF2-40B4-BE49-F238E27FC236}">
                <a16:creationId xmlns:a16="http://schemas.microsoft.com/office/drawing/2014/main" id="{3D34A932-9345-47CD-88FB-C20467F66CBD}"/>
              </a:ext>
            </a:extLst>
          </p:cNvPr>
          <p:cNvSpPr>
            <a:spLocks/>
          </p:cNvSpPr>
          <p:nvPr/>
        </p:nvSpPr>
        <p:spPr bwMode="auto">
          <a:xfrm>
            <a:off x="1990725" y="4129088"/>
            <a:ext cx="246063" cy="46037"/>
          </a:xfrm>
          <a:custGeom>
            <a:avLst/>
            <a:gdLst>
              <a:gd name="T0" fmla="*/ 3 w 432"/>
              <a:gd name="T1" fmla="*/ 82 h 82"/>
              <a:gd name="T2" fmla="*/ 5 w 432"/>
              <a:gd name="T3" fmla="*/ 77 h 82"/>
              <a:gd name="T4" fmla="*/ 3 w 432"/>
              <a:gd name="T5" fmla="*/ 82 h 82"/>
              <a:gd name="T6" fmla="*/ 432 w 432"/>
              <a:gd name="T7" fmla="*/ 5 h 82"/>
              <a:gd name="T8" fmla="*/ 430 w 432"/>
              <a:gd name="T9" fmla="*/ 0 h 82"/>
              <a:gd name="T10" fmla="*/ 3 w 432"/>
              <a:gd name="T11" fmla="*/ 77 h 82"/>
              <a:gd name="T12" fmla="*/ 0 w 432"/>
              <a:gd name="T13" fmla="*/ 82 h 82"/>
              <a:gd name="T14" fmla="*/ 3 w 432"/>
              <a:gd name="T15" fmla="*/ 77 h 82"/>
              <a:gd name="T16" fmla="*/ 0 w 432"/>
              <a:gd name="T17" fmla="*/ 77 h 82"/>
              <a:gd name="T18" fmla="*/ 0 w 432"/>
              <a:gd name="T19" fmla="*/ 79 h 82"/>
              <a:gd name="T20" fmla="*/ 0 w 432"/>
              <a:gd name="T21" fmla="*/ 82 h 82"/>
              <a:gd name="T22" fmla="*/ 3 w 432"/>
              <a:gd name="T2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82">
                <a:moveTo>
                  <a:pt x="3" y="82"/>
                </a:moveTo>
                <a:lnTo>
                  <a:pt x="5" y="77"/>
                </a:lnTo>
                <a:lnTo>
                  <a:pt x="3" y="82"/>
                </a:lnTo>
                <a:lnTo>
                  <a:pt x="432" y="5"/>
                </a:lnTo>
                <a:lnTo>
                  <a:pt x="430" y="0"/>
                </a:lnTo>
                <a:lnTo>
                  <a:pt x="3" y="77"/>
                </a:lnTo>
                <a:lnTo>
                  <a:pt x="0" y="82"/>
                </a:lnTo>
                <a:lnTo>
                  <a:pt x="3" y="77"/>
                </a:lnTo>
                <a:lnTo>
                  <a:pt x="0" y="77"/>
                </a:lnTo>
                <a:lnTo>
                  <a:pt x="0" y="79"/>
                </a:lnTo>
                <a:lnTo>
                  <a:pt x="0" y="82"/>
                </a:lnTo>
                <a:lnTo>
                  <a:pt x="3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09" name="Freeform 1589">
            <a:extLst>
              <a:ext uri="{FF2B5EF4-FFF2-40B4-BE49-F238E27FC236}">
                <a16:creationId xmlns:a16="http://schemas.microsoft.com/office/drawing/2014/main" id="{3A0DD279-CA6C-40CC-873E-FCB320E86516}"/>
              </a:ext>
            </a:extLst>
          </p:cNvPr>
          <p:cNvSpPr>
            <a:spLocks/>
          </p:cNvSpPr>
          <p:nvPr/>
        </p:nvSpPr>
        <p:spPr bwMode="auto">
          <a:xfrm>
            <a:off x="2020888" y="4162425"/>
            <a:ext cx="239712" cy="52388"/>
          </a:xfrm>
          <a:custGeom>
            <a:avLst/>
            <a:gdLst>
              <a:gd name="T0" fmla="*/ 0 w 419"/>
              <a:gd name="T1" fmla="*/ 85 h 95"/>
              <a:gd name="T2" fmla="*/ 419 w 419"/>
              <a:gd name="T3" fmla="*/ 0 h 95"/>
              <a:gd name="T4" fmla="*/ 411 w 419"/>
              <a:gd name="T5" fmla="*/ 10 h 95"/>
              <a:gd name="T6" fmla="*/ 0 w 419"/>
              <a:gd name="T7" fmla="*/ 95 h 95"/>
              <a:gd name="T8" fmla="*/ 0 w 419"/>
              <a:gd name="T9" fmla="*/ 8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95">
                <a:moveTo>
                  <a:pt x="0" y="85"/>
                </a:moveTo>
                <a:lnTo>
                  <a:pt x="419" y="0"/>
                </a:lnTo>
                <a:lnTo>
                  <a:pt x="411" y="10"/>
                </a:lnTo>
                <a:lnTo>
                  <a:pt x="0" y="95"/>
                </a:lnTo>
                <a:lnTo>
                  <a:pt x="0" y="85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0" name="Freeform 1590">
            <a:extLst>
              <a:ext uri="{FF2B5EF4-FFF2-40B4-BE49-F238E27FC236}">
                <a16:creationId xmlns:a16="http://schemas.microsoft.com/office/drawing/2014/main" id="{23B1A8EF-8FD4-4A28-8687-68F252350EED}"/>
              </a:ext>
            </a:extLst>
          </p:cNvPr>
          <p:cNvSpPr>
            <a:spLocks/>
          </p:cNvSpPr>
          <p:nvPr/>
        </p:nvSpPr>
        <p:spPr bwMode="auto">
          <a:xfrm>
            <a:off x="2020888" y="4162425"/>
            <a:ext cx="241300" cy="47625"/>
          </a:xfrm>
          <a:custGeom>
            <a:avLst/>
            <a:gdLst>
              <a:gd name="T0" fmla="*/ 419 w 422"/>
              <a:gd name="T1" fmla="*/ 0 h 89"/>
              <a:gd name="T2" fmla="*/ 422 w 422"/>
              <a:gd name="T3" fmla="*/ 2 h 89"/>
              <a:gd name="T4" fmla="*/ 419 w 422"/>
              <a:gd name="T5" fmla="*/ 0 h 89"/>
              <a:gd name="T6" fmla="*/ 0 w 422"/>
              <a:gd name="T7" fmla="*/ 84 h 89"/>
              <a:gd name="T8" fmla="*/ 0 w 422"/>
              <a:gd name="T9" fmla="*/ 89 h 89"/>
              <a:gd name="T10" fmla="*/ 422 w 422"/>
              <a:gd name="T11" fmla="*/ 2 h 89"/>
              <a:gd name="T12" fmla="*/ 417 w 422"/>
              <a:gd name="T13" fmla="*/ 0 h 89"/>
              <a:gd name="T14" fmla="*/ 422 w 422"/>
              <a:gd name="T15" fmla="*/ 2 h 89"/>
              <a:gd name="T16" fmla="*/ 422 w 422"/>
              <a:gd name="T17" fmla="*/ 2 h 89"/>
              <a:gd name="T18" fmla="*/ 422 w 422"/>
              <a:gd name="T19" fmla="*/ 0 h 89"/>
              <a:gd name="T20" fmla="*/ 422 w 422"/>
              <a:gd name="T21" fmla="*/ 0 h 89"/>
              <a:gd name="T22" fmla="*/ 419 w 422"/>
              <a:gd name="T2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89">
                <a:moveTo>
                  <a:pt x="419" y="0"/>
                </a:moveTo>
                <a:lnTo>
                  <a:pt x="422" y="2"/>
                </a:lnTo>
                <a:lnTo>
                  <a:pt x="419" y="0"/>
                </a:lnTo>
                <a:lnTo>
                  <a:pt x="0" y="84"/>
                </a:lnTo>
                <a:lnTo>
                  <a:pt x="0" y="89"/>
                </a:lnTo>
                <a:lnTo>
                  <a:pt x="422" y="2"/>
                </a:lnTo>
                <a:lnTo>
                  <a:pt x="417" y="0"/>
                </a:lnTo>
                <a:lnTo>
                  <a:pt x="422" y="2"/>
                </a:lnTo>
                <a:lnTo>
                  <a:pt x="422" y="2"/>
                </a:lnTo>
                <a:lnTo>
                  <a:pt x="422" y="0"/>
                </a:lnTo>
                <a:lnTo>
                  <a:pt x="422" y="0"/>
                </a:lnTo>
                <a:lnTo>
                  <a:pt x="4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1" name="Freeform 1591">
            <a:extLst>
              <a:ext uri="{FF2B5EF4-FFF2-40B4-BE49-F238E27FC236}">
                <a16:creationId xmlns:a16="http://schemas.microsoft.com/office/drawing/2014/main" id="{F22FE4CA-BEC5-4B1B-A4FD-4B0DF1B8FC9F}"/>
              </a:ext>
            </a:extLst>
          </p:cNvPr>
          <p:cNvSpPr>
            <a:spLocks/>
          </p:cNvSpPr>
          <p:nvPr/>
        </p:nvSpPr>
        <p:spPr bwMode="auto">
          <a:xfrm>
            <a:off x="2255838" y="4162425"/>
            <a:ext cx="6350" cy="7938"/>
          </a:xfrm>
          <a:custGeom>
            <a:avLst/>
            <a:gdLst>
              <a:gd name="T0" fmla="*/ 3 w 11"/>
              <a:gd name="T1" fmla="*/ 12 h 15"/>
              <a:gd name="T2" fmla="*/ 0 w 11"/>
              <a:gd name="T3" fmla="*/ 15 h 15"/>
              <a:gd name="T4" fmla="*/ 3 w 11"/>
              <a:gd name="T5" fmla="*/ 12 h 15"/>
              <a:gd name="T6" fmla="*/ 11 w 11"/>
              <a:gd name="T7" fmla="*/ 2 h 15"/>
              <a:gd name="T8" fmla="*/ 6 w 11"/>
              <a:gd name="T9" fmla="*/ 0 h 15"/>
              <a:gd name="T10" fmla="*/ 0 w 11"/>
              <a:gd name="T11" fmla="*/ 12 h 15"/>
              <a:gd name="T12" fmla="*/ 0 w 11"/>
              <a:gd name="T13" fmla="*/ 10 h 15"/>
              <a:gd name="T14" fmla="*/ 0 w 11"/>
              <a:gd name="T15" fmla="*/ 12 h 15"/>
              <a:gd name="T16" fmla="*/ 0 w 11"/>
              <a:gd name="T17" fmla="*/ 12 h 15"/>
              <a:gd name="T18" fmla="*/ 0 w 11"/>
              <a:gd name="T19" fmla="*/ 15 h 15"/>
              <a:gd name="T20" fmla="*/ 0 w 11"/>
              <a:gd name="T21" fmla="*/ 15 h 15"/>
              <a:gd name="T22" fmla="*/ 3 w 11"/>
              <a:gd name="T23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5">
                <a:moveTo>
                  <a:pt x="3" y="12"/>
                </a:moveTo>
                <a:lnTo>
                  <a:pt x="0" y="15"/>
                </a:lnTo>
                <a:lnTo>
                  <a:pt x="3" y="12"/>
                </a:lnTo>
                <a:lnTo>
                  <a:pt x="11" y="2"/>
                </a:lnTo>
                <a:lnTo>
                  <a:pt x="6" y="0"/>
                </a:lnTo>
                <a:lnTo>
                  <a:pt x="0" y="12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0" y="15"/>
                </a:lnTo>
                <a:lnTo>
                  <a:pt x="0" y="15"/>
                </a:lnTo>
                <a:lnTo>
                  <a:pt x="3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2" name="Freeform 1592">
            <a:extLst>
              <a:ext uri="{FF2B5EF4-FFF2-40B4-BE49-F238E27FC236}">
                <a16:creationId xmlns:a16="http://schemas.microsoft.com/office/drawing/2014/main" id="{619090A7-4C4A-40BA-AA4F-6016C2CBAB7A}"/>
              </a:ext>
            </a:extLst>
          </p:cNvPr>
          <p:cNvSpPr>
            <a:spLocks/>
          </p:cNvSpPr>
          <p:nvPr/>
        </p:nvSpPr>
        <p:spPr bwMode="auto">
          <a:xfrm>
            <a:off x="2019300" y="4167188"/>
            <a:ext cx="236538" cy="49212"/>
          </a:xfrm>
          <a:custGeom>
            <a:avLst/>
            <a:gdLst>
              <a:gd name="T0" fmla="*/ 3 w 414"/>
              <a:gd name="T1" fmla="*/ 89 h 89"/>
              <a:gd name="T2" fmla="*/ 0 w 414"/>
              <a:gd name="T3" fmla="*/ 87 h 89"/>
              <a:gd name="T4" fmla="*/ 3 w 414"/>
              <a:gd name="T5" fmla="*/ 89 h 89"/>
              <a:gd name="T6" fmla="*/ 414 w 414"/>
              <a:gd name="T7" fmla="*/ 5 h 89"/>
              <a:gd name="T8" fmla="*/ 414 w 414"/>
              <a:gd name="T9" fmla="*/ 0 h 89"/>
              <a:gd name="T10" fmla="*/ 3 w 414"/>
              <a:gd name="T11" fmla="*/ 84 h 89"/>
              <a:gd name="T12" fmla="*/ 5 w 414"/>
              <a:gd name="T13" fmla="*/ 87 h 89"/>
              <a:gd name="T14" fmla="*/ 3 w 414"/>
              <a:gd name="T15" fmla="*/ 84 h 89"/>
              <a:gd name="T16" fmla="*/ 0 w 414"/>
              <a:gd name="T17" fmla="*/ 87 h 89"/>
              <a:gd name="T18" fmla="*/ 0 w 414"/>
              <a:gd name="T19" fmla="*/ 87 h 89"/>
              <a:gd name="T20" fmla="*/ 0 w 414"/>
              <a:gd name="T21" fmla="*/ 89 h 89"/>
              <a:gd name="T22" fmla="*/ 3 w 414"/>
              <a:gd name="T2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89">
                <a:moveTo>
                  <a:pt x="3" y="89"/>
                </a:moveTo>
                <a:lnTo>
                  <a:pt x="0" y="87"/>
                </a:lnTo>
                <a:lnTo>
                  <a:pt x="3" y="89"/>
                </a:lnTo>
                <a:lnTo>
                  <a:pt x="414" y="5"/>
                </a:lnTo>
                <a:lnTo>
                  <a:pt x="414" y="0"/>
                </a:lnTo>
                <a:lnTo>
                  <a:pt x="3" y="84"/>
                </a:lnTo>
                <a:lnTo>
                  <a:pt x="5" y="87"/>
                </a:lnTo>
                <a:lnTo>
                  <a:pt x="3" y="84"/>
                </a:lnTo>
                <a:lnTo>
                  <a:pt x="0" y="87"/>
                </a:lnTo>
                <a:lnTo>
                  <a:pt x="0" y="87"/>
                </a:lnTo>
                <a:lnTo>
                  <a:pt x="0" y="89"/>
                </a:lnTo>
                <a:lnTo>
                  <a:pt x="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3" name="Freeform 1593">
            <a:extLst>
              <a:ext uri="{FF2B5EF4-FFF2-40B4-BE49-F238E27FC236}">
                <a16:creationId xmlns:a16="http://schemas.microsoft.com/office/drawing/2014/main" id="{0FC7D7B2-38AB-45C0-849B-4FE43D9BF0AF}"/>
              </a:ext>
            </a:extLst>
          </p:cNvPr>
          <p:cNvSpPr>
            <a:spLocks/>
          </p:cNvSpPr>
          <p:nvPr/>
        </p:nvSpPr>
        <p:spPr bwMode="auto">
          <a:xfrm>
            <a:off x="2019300" y="4208463"/>
            <a:ext cx="3175" cy="6350"/>
          </a:xfrm>
          <a:custGeom>
            <a:avLst/>
            <a:gdLst>
              <a:gd name="T0" fmla="*/ 0 w 5"/>
              <a:gd name="T1" fmla="*/ 3 h 13"/>
              <a:gd name="T2" fmla="*/ 3 w 5"/>
              <a:gd name="T3" fmla="*/ 0 h 13"/>
              <a:gd name="T4" fmla="*/ 0 w 5"/>
              <a:gd name="T5" fmla="*/ 3 h 13"/>
              <a:gd name="T6" fmla="*/ 0 w 5"/>
              <a:gd name="T7" fmla="*/ 13 h 13"/>
              <a:gd name="T8" fmla="*/ 5 w 5"/>
              <a:gd name="T9" fmla="*/ 13 h 13"/>
              <a:gd name="T10" fmla="*/ 5 w 5"/>
              <a:gd name="T11" fmla="*/ 3 h 13"/>
              <a:gd name="T12" fmla="*/ 3 w 5"/>
              <a:gd name="T13" fmla="*/ 5 h 13"/>
              <a:gd name="T14" fmla="*/ 5 w 5"/>
              <a:gd name="T15" fmla="*/ 3 h 13"/>
              <a:gd name="T16" fmla="*/ 5 w 5"/>
              <a:gd name="T17" fmla="*/ 0 h 13"/>
              <a:gd name="T18" fmla="*/ 3 w 5"/>
              <a:gd name="T19" fmla="*/ 0 h 13"/>
              <a:gd name="T20" fmla="*/ 3 w 5"/>
              <a:gd name="T21" fmla="*/ 0 h 13"/>
              <a:gd name="T22" fmla="*/ 0 w 5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lnTo>
                  <a:pt x="0" y="13"/>
                </a:lnTo>
                <a:lnTo>
                  <a:pt x="5" y="13"/>
                </a:lnTo>
                <a:lnTo>
                  <a:pt x="5" y="3"/>
                </a:lnTo>
                <a:lnTo>
                  <a:pt x="3" y="5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4" name="Freeform 1594">
            <a:extLst>
              <a:ext uri="{FF2B5EF4-FFF2-40B4-BE49-F238E27FC236}">
                <a16:creationId xmlns:a16="http://schemas.microsoft.com/office/drawing/2014/main" id="{BDF0BD74-2135-4897-86BE-20E8EC0CC491}"/>
              </a:ext>
            </a:extLst>
          </p:cNvPr>
          <p:cNvSpPr>
            <a:spLocks/>
          </p:cNvSpPr>
          <p:nvPr/>
        </p:nvSpPr>
        <p:spPr bwMode="auto">
          <a:xfrm>
            <a:off x="2020888" y="4175125"/>
            <a:ext cx="138112" cy="28575"/>
          </a:xfrm>
          <a:custGeom>
            <a:avLst/>
            <a:gdLst>
              <a:gd name="T0" fmla="*/ 240 w 240"/>
              <a:gd name="T1" fmla="*/ 0 h 53"/>
              <a:gd name="T2" fmla="*/ 238 w 240"/>
              <a:gd name="T3" fmla="*/ 2 h 53"/>
              <a:gd name="T4" fmla="*/ 238 w 240"/>
              <a:gd name="T5" fmla="*/ 0 h 53"/>
              <a:gd name="T6" fmla="*/ 0 w 240"/>
              <a:gd name="T7" fmla="*/ 51 h 53"/>
              <a:gd name="T8" fmla="*/ 0 w 240"/>
              <a:gd name="T9" fmla="*/ 53 h 53"/>
              <a:gd name="T10" fmla="*/ 238 w 240"/>
              <a:gd name="T11" fmla="*/ 2 h 53"/>
              <a:gd name="T12" fmla="*/ 240 w 240"/>
              <a:gd name="T13" fmla="*/ 0 h 53"/>
              <a:gd name="T14" fmla="*/ 238 w 240"/>
              <a:gd name="T15" fmla="*/ 2 h 53"/>
              <a:gd name="T16" fmla="*/ 240 w 240"/>
              <a:gd name="T17" fmla="*/ 2 h 53"/>
              <a:gd name="T18" fmla="*/ 240 w 240"/>
              <a:gd name="T1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" h="53">
                <a:moveTo>
                  <a:pt x="240" y="0"/>
                </a:moveTo>
                <a:lnTo>
                  <a:pt x="238" y="2"/>
                </a:lnTo>
                <a:lnTo>
                  <a:pt x="238" y="0"/>
                </a:lnTo>
                <a:lnTo>
                  <a:pt x="0" y="51"/>
                </a:lnTo>
                <a:lnTo>
                  <a:pt x="0" y="53"/>
                </a:lnTo>
                <a:lnTo>
                  <a:pt x="238" y="2"/>
                </a:lnTo>
                <a:lnTo>
                  <a:pt x="240" y="0"/>
                </a:lnTo>
                <a:lnTo>
                  <a:pt x="238" y="2"/>
                </a:lnTo>
                <a:lnTo>
                  <a:pt x="240" y="2"/>
                </a:lnTo>
                <a:lnTo>
                  <a:pt x="2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5" name="Freeform 1595">
            <a:extLst>
              <a:ext uri="{FF2B5EF4-FFF2-40B4-BE49-F238E27FC236}">
                <a16:creationId xmlns:a16="http://schemas.microsoft.com/office/drawing/2014/main" id="{5F020B6F-B71D-48CB-82C9-C99756C5CFF4}"/>
              </a:ext>
            </a:extLst>
          </p:cNvPr>
          <p:cNvSpPr>
            <a:spLocks/>
          </p:cNvSpPr>
          <p:nvPr/>
        </p:nvSpPr>
        <p:spPr bwMode="auto">
          <a:xfrm>
            <a:off x="2144713" y="4159250"/>
            <a:ext cx="14287" cy="15875"/>
          </a:xfrm>
          <a:custGeom>
            <a:avLst/>
            <a:gdLst>
              <a:gd name="T0" fmla="*/ 0 w 23"/>
              <a:gd name="T1" fmla="*/ 0 h 30"/>
              <a:gd name="T2" fmla="*/ 0 w 23"/>
              <a:gd name="T3" fmla="*/ 2 h 30"/>
              <a:gd name="T4" fmla="*/ 0 w 23"/>
              <a:gd name="T5" fmla="*/ 2 h 30"/>
              <a:gd name="T6" fmla="*/ 21 w 23"/>
              <a:gd name="T7" fmla="*/ 30 h 30"/>
              <a:gd name="T8" fmla="*/ 23 w 23"/>
              <a:gd name="T9" fmla="*/ 28 h 30"/>
              <a:gd name="T10" fmla="*/ 3 w 23"/>
              <a:gd name="T11" fmla="*/ 0 h 30"/>
              <a:gd name="T12" fmla="*/ 0 w 23"/>
              <a:gd name="T13" fmla="*/ 0 h 30"/>
              <a:gd name="T14" fmla="*/ 3 w 23"/>
              <a:gd name="T15" fmla="*/ 0 h 30"/>
              <a:gd name="T16" fmla="*/ 0 w 23"/>
              <a:gd name="T17" fmla="*/ 0 h 30"/>
              <a:gd name="T18" fmla="*/ 0 w 23"/>
              <a:gd name="T1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0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1" y="30"/>
                </a:lnTo>
                <a:lnTo>
                  <a:pt x="23" y="28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6" name="Freeform 1596">
            <a:extLst>
              <a:ext uri="{FF2B5EF4-FFF2-40B4-BE49-F238E27FC236}">
                <a16:creationId xmlns:a16="http://schemas.microsoft.com/office/drawing/2014/main" id="{9BA8CD2F-EFDA-48D5-95BA-184045A55262}"/>
              </a:ext>
            </a:extLst>
          </p:cNvPr>
          <p:cNvSpPr>
            <a:spLocks/>
          </p:cNvSpPr>
          <p:nvPr/>
        </p:nvSpPr>
        <p:spPr bwMode="auto">
          <a:xfrm>
            <a:off x="2006600" y="4159250"/>
            <a:ext cx="138113" cy="25400"/>
          </a:xfrm>
          <a:custGeom>
            <a:avLst/>
            <a:gdLst>
              <a:gd name="T0" fmla="*/ 3 w 243"/>
              <a:gd name="T1" fmla="*/ 48 h 48"/>
              <a:gd name="T2" fmla="*/ 5 w 243"/>
              <a:gd name="T3" fmla="*/ 46 h 48"/>
              <a:gd name="T4" fmla="*/ 3 w 243"/>
              <a:gd name="T5" fmla="*/ 48 h 48"/>
              <a:gd name="T6" fmla="*/ 243 w 243"/>
              <a:gd name="T7" fmla="*/ 2 h 48"/>
              <a:gd name="T8" fmla="*/ 243 w 243"/>
              <a:gd name="T9" fmla="*/ 0 h 48"/>
              <a:gd name="T10" fmla="*/ 3 w 243"/>
              <a:gd name="T11" fmla="*/ 46 h 48"/>
              <a:gd name="T12" fmla="*/ 3 w 243"/>
              <a:gd name="T13" fmla="*/ 48 h 48"/>
              <a:gd name="T14" fmla="*/ 3 w 243"/>
              <a:gd name="T15" fmla="*/ 46 h 48"/>
              <a:gd name="T16" fmla="*/ 0 w 243"/>
              <a:gd name="T17" fmla="*/ 46 h 48"/>
              <a:gd name="T18" fmla="*/ 3 w 243"/>
              <a:gd name="T1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48">
                <a:moveTo>
                  <a:pt x="3" y="48"/>
                </a:moveTo>
                <a:lnTo>
                  <a:pt x="5" y="46"/>
                </a:lnTo>
                <a:lnTo>
                  <a:pt x="3" y="48"/>
                </a:lnTo>
                <a:lnTo>
                  <a:pt x="243" y="2"/>
                </a:lnTo>
                <a:lnTo>
                  <a:pt x="243" y="0"/>
                </a:lnTo>
                <a:lnTo>
                  <a:pt x="3" y="46"/>
                </a:lnTo>
                <a:lnTo>
                  <a:pt x="3" y="48"/>
                </a:lnTo>
                <a:lnTo>
                  <a:pt x="3" y="46"/>
                </a:lnTo>
                <a:lnTo>
                  <a:pt x="0" y="46"/>
                </a:lnTo>
                <a:lnTo>
                  <a:pt x="3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7" name="Freeform 1597">
            <a:extLst>
              <a:ext uri="{FF2B5EF4-FFF2-40B4-BE49-F238E27FC236}">
                <a16:creationId xmlns:a16="http://schemas.microsoft.com/office/drawing/2014/main" id="{FEA4BFD5-460F-473B-BBEB-CF8074C6E55F}"/>
              </a:ext>
            </a:extLst>
          </p:cNvPr>
          <p:cNvSpPr>
            <a:spLocks/>
          </p:cNvSpPr>
          <p:nvPr/>
        </p:nvSpPr>
        <p:spPr bwMode="auto">
          <a:xfrm>
            <a:off x="2008188" y="4184650"/>
            <a:ext cx="12700" cy="19050"/>
          </a:xfrm>
          <a:custGeom>
            <a:avLst/>
            <a:gdLst>
              <a:gd name="T0" fmla="*/ 23 w 23"/>
              <a:gd name="T1" fmla="*/ 35 h 35"/>
              <a:gd name="T2" fmla="*/ 23 w 23"/>
              <a:gd name="T3" fmla="*/ 33 h 35"/>
              <a:gd name="T4" fmla="*/ 23 w 23"/>
              <a:gd name="T5" fmla="*/ 33 h 35"/>
              <a:gd name="T6" fmla="*/ 2 w 23"/>
              <a:gd name="T7" fmla="*/ 0 h 35"/>
              <a:gd name="T8" fmla="*/ 0 w 23"/>
              <a:gd name="T9" fmla="*/ 2 h 35"/>
              <a:gd name="T10" fmla="*/ 20 w 23"/>
              <a:gd name="T11" fmla="*/ 35 h 35"/>
              <a:gd name="T12" fmla="*/ 23 w 23"/>
              <a:gd name="T13" fmla="*/ 35 h 35"/>
              <a:gd name="T14" fmla="*/ 20 w 23"/>
              <a:gd name="T15" fmla="*/ 35 h 35"/>
              <a:gd name="T16" fmla="*/ 23 w 23"/>
              <a:gd name="T17" fmla="*/ 35 h 35"/>
              <a:gd name="T18" fmla="*/ 23 w 23"/>
              <a:gd name="T1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5">
                <a:moveTo>
                  <a:pt x="23" y="35"/>
                </a:moveTo>
                <a:lnTo>
                  <a:pt x="23" y="33"/>
                </a:lnTo>
                <a:lnTo>
                  <a:pt x="23" y="33"/>
                </a:lnTo>
                <a:lnTo>
                  <a:pt x="2" y="0"/>
                </a:lnTo>
                <a:lnTo>
                  <a:pt x="0" y="2"/>
                </a:lnTo>
                <a:lnTo>
                  <a:pt x="20" y="35"/>
                </a:lnTo>
                <a:lnTo>
                  <a:pt x="23" y="35"/>
                </a:lnTo>
                <a:lnTo>
                  <a:pt x="20" y="35"/>
                </a:lnTo>
                <a:lnTo>
                  <a:pt x="23" y="35"/>
                </a:lnTo>
                <a:lnTo>
                  <a:pt x="23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8" name="Freeform 1598">
            <a:extLst>
              <a:ext uri="{FF2B5EF4-FFF2-40B4-BE49-F238E27FC236}">
                <a16:creationId xmlns:a16="http://schemas.microsoft.com/office/drawing/2014/main" id="{97013919-0D96-4EC0-B225-19066DAE4BA9}"/>
              </a:ext>
            </a:extLst>
          </p:cNvPr>
          <p:cNvSpPr>
            <a:spLocks/>
          </p:cNvSpPr>
          <p:nvPr/>
        </p:nvSpPr>
        <p:spPr bwMode="auto">
          <a:xfrm>
            <a:off x="2163763" y="4167188"/>
            <a:ext cx="36512" cy="7937"/>
          </a:xfrm>
          <a:custGeom>
            <a:avLst/>
            <a:gdLst>
              <a:gd name="T0" fmla="*/ 64 w 64"/>
              <a:gd name="T1" fmla="*/ 0 h 13"/>
              <a:gd name="T2" fmla="*/ 62 w 64"/>
              <a:gd name="T3" fmla="*/ 0 h 13"/>
              <a:gd name="T4" fmla="*/ 64 w 64"/>
              <a:gd name="T5" fmla="*/ 0 h 13"/>
              <a:gd name="T6" fmla="*/ 0 w 64"/>
              <a:gd name="T7" fmla="*/ 10 h 13"/>
              <a:gd name="T8" fmla="*/ 0 w 64"/>
              <a:gd name="T9" fmla="*/ 13 h 13"/>
              <a:gd name="T10" fmla="*/ 64 w 64"/>
              <a:gd name="T11" fmla="*/ 0 h 13"/>
              <a:gd name="T12" fmla="*/ 64 w 64"/>
              <a:gd name="T13" fmla="*/ 0 h 13"/>
              <a:gd name="T14" fmla="*/ 64 w 64"/>
              <a:gd name="T15" fmla="*/ 0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2" y="0"/>
                </a:lnTo>
                <a:lnTo>
                  <a:pt x="64" y="0"/>
                </a:lnTo>
                <a:lnTo>
                  <a:pt x="0" y="10"/>
                </a:lnTo>
                <a:lnTo>
                  <a:pt x="0" y="13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19" name="Freeform 1599">
            <a:extLst>
              <a:ext uri="{FF2B5EF4-FFF2-40B4-BE49-F238E27FC236}">
                <a16:creationId xmlns:a16="http://schemas.microsoft.com/office/drawing/2014/main" id="{47076206-75CA-4E38-B35C-BDEED5CD8293}"/>
              </a:ext>
            </a:extLst>
          </p:cNvPr>
          <p:cNvSpPr>
            <a:spLocks/>
          </p:cNvSpPr>
          <p:nvPr/>
        </p:nvSpPr>
        <p:spPr bwMode="auto">
          <a:xfrm>
            <a:off x="2185988" y="4151313"/>
            <a:ext cx="14287" cy="15875"/>
          </a:xfrm>
          <a:custGeom>
            <a:avLst/>
            <a:gdLst>
              <a:gd name="T0" fmla="*/ 2 w 25"/>
              <a:gd name="T1" fmla="*/ 0 h 28"/>
              <a:gd name="T2" fmla="*/ 2 w 25"/>
              <a:gd name="T3" fmla="*/ 2 h 28"/>
              <a:gd name="T4" fmla="*/ 0 w 25"/>
              <a:gd name="T5" fmla="*/ 2 h 28"/>
              <a:gd name="T6" fmla="*/ 23 w 25"/>
              <a:gd name="T7" fmla="*/ 28 h 28"/>
              <a:gd name="T8" fmla="*/ 25 w 25"/>
              <a:gd name="T9" fmla="*/ 28 h 28"/>
              <a:gd name="T10" fmla="*/ 2 w 25"/>
              <a:gd name="T11" fmla="*/ 0 h 28"/>
              <a:gd name="T12" fmla="*/ 2 w 25"/>
              <a:gd name="T13" fmla="*/ 0 h 28"/>
              <a:gd name="T14" fmla="*/ 2 w 25"/>
              <a:gd name="T15" fmla="*/ 0 h 28"/>
              <a:gd name="T16" fmla="*/ 2 w 25"/>
              <a:gd name="T17" fmla="*/ 0 h 28"/>
              <a:gd name="T18" fmla="*/ 2 w 25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8">
                <a:moveTo>
                  <a:pt x="2" y="0"/>
                </a:moveTo>
                <a:lnTo>
                  <a:pt x="2" y="2"/>
                </a:lnTo>
                <a:lnTo>
                  <a:pt x="0" y="2"/>
                </a:lnTo>
                <a:lnTo>
                  <a:pt x="23" y="28"/>
                </a:lnTo>
                <a:lnTo>
                  <a:pt x="25" y="28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0" name="Freeform 1600">
            <a:extLst>
              <a:ext uri="{FF2B5EF4-FFF2-40B4-BE49-F238E27FC236}">
                <a16:creationId xmlns:a16="http://schemas.microsoft.com/office/drawing/2014/main" id="{2D82CA98-DA4D-4382-A28E-049FA66EFD50}"/>
              </a:ext>
            </a:extLst>
          </p:cNvPr>
          <p:cNvSpPr>
            <a:spLocks/>
          </p:cNvSpPr>
          <p:nvPr/>
        </p:nvSpPr>
        <p:spPr bwMode="auto">
          <a:xfrm>
            <a:off x="2151063" y="4151313"/>
            <a:ext cx="36512" cy="7937"/>
          </a:xfrm>
          <a:custGeom>
            <a:avLst/>
            <a:gdLst>
              <a:gd name="T0" fmla="*/ 3 w 64"/>
              <a:gd name="T1" fmla="*/ 13 h 13"/>
              <a:gd name="T2" fmla="*/ 3 w 64"/>
              <a:gd name="T3" fmla="*/ 10 h 13"/>
              <a:gd name="T4" fmla="*/ 3 w 64"/>
              <a:gd name="T5" fmla="*/ 13 h 13"/>
              <a:gd name="T6" fmla="*/ 64 w 64"/>
              <a:gd name="T7" fmla="*/ 2 h 13"/>
              <a:gd name="T8" fmla="*/ 64 w 64"/>
              <a:gd name="T9" fmla="*/ 0 h 13"/>
              <a:gd name="T10" fmla="*/ 3 w 64"/>
              <a:gd name="T11" fmla="*/ 10 h 13"/>
              <a:gd name="T12" fmla="*/ 3 w 64"/>
              <a:gd name="T13" fmla="*/ 13 h 13"/>
              <a:gd name="T14" fmla="*/ 3 w 64"/>
              <a:gd name="T15" fmla="*/ 10 h 13"/>
              <a:gd name="T16" fmla="*/ 0 w 64"/>
              <a:gd name="T17" fmla="*/ 10 h 13"/>
              <a:gd name="T18" fmla="*/ 3 w 64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3" y="13"/>
                </a:moveTo>
                <a:lnTo>
                  <a:pt x="3" y="10"/>
                </a:lnTo>
                <a:lnTo>
                  <a:pt x="3" y="13"/>
                </a:lnTo>
                <a:lnTo>
                  <a:pt x="64" y="2"/>
                </a:lnTo>
                <a:lnTo>
                  <a:pt x="64" y="0"/>
                </a:lnTo>
                <a:lnTo>
                  <a:pt x="3" y="10"/>
                </a:lnTo>
                <a:lnTo>
                  <a:pt x="3" y="13"/>
                </a:lnTo>
                <a:lnTo>
                  <a:pt x="3" y="10"/>
                </a:lnTo>
                <a:lnTo>
                  <a:pt x="0" y="10"/>
                </a:lnTo>
                <a:lnTo>
                  <a:pt x="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1" name="Freeform 1601">
            <a:extLst>
              <a:ext uri="{FF2B5EF4-FFF2-40B4-BE49-F238E27FC236}">
                <a16:creationId xmlns:a16="http://schemas.microsoft.com/office/drawing/2014/main" id="{217B5AB9-89BF-4048-A8FD-3EA1DB65B444}"/>
              </a:ext>
            </a:extLst>
          </p:cNvPr>
          <p:cNvSpPr>
            <a:spLocks/>
          </p:cNvSpPr>
          <p:nvPr/>
        </p:nvSpPr>
        <p:spPr bwMode="auto">
          <a:xfrm>
            <a:off x="2152650" y="4157663"/>
            <a:ext cx="11113" cy="17462"/>
          </a:xfrm>
          <a:custGeom>
            <a:avLst/>
            <a:gdLst>
              <a:gd name="T0" fmla="*/ 20 w 20"/>
              <a:gd name="T1" fmla="*/ 31 h 31"/>
              <a:gd name="T2" fmla="*/ 20 w 20"/>
              <a:gd name="T3" fmla="*/ 28 h 31"/>
              <a:gd name="T4" fmla="*/ 20 w 20"/>
              <a:gd name="T5" fmla="*/ 28 h 31"/>
              <a:gd name="T6" fmla="*/ 0 w 20"/>
              <a:gd name="T7" fmla="*/ 0 h 31"/>
              <a:gd name="T8" fmla="*/ 0 w 20"/>
              <a:gd name="T9" fmla="*/ 3 h 31"/>
              <a:gd name="T10" fmla="*/ 18 w 20"/>
              <a:gd name="T11" fmla="*/ 31 h 31"/>
              <a:gd name="T12" fmla="*/ 20 w 20"/>
              <a:gd name="T13" fmla="*/ 31 h 31"/>
              <a:gd name="T14" fmla="*/ 18 w 20"/>
              <a:gd name="T15" fmla="*/ 31 h 31"/>
              <a:gd name="T16" fmla="*/ 20 w 20"/>
              <a:gd name="T17" fmla="*/ 31 h 31"/>
              <a:gd name="T18" fmla="*/ 20 w 20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31">
                <a:moveTo>
                  <a:pt x="20" y="31"/>
                </a:moveTo>
                <a:lnTo>
                  <a:pt x="20" y="28"/>
                </a:lnTo>
                <a:lnTo>
                  <a:pt x="20" y="28"/>
                </a:lnTo>
                <a:lnTo>
                  <a:pt x="0" y="0"/>
                </a:lnTo>
                <a:lnTo>
                  <a:pt x="0" y="3"/>
                </a:lnTo>
                <a:lnTo>
                  <a:pt x="18" y="31"/>
                </a:lnTo>
                <a:lnTo>
                  <a:pt x="20" y="31"/>
                </a:lnTo>
                <a:lnTo>
                  <a:pt x="18" y="31"/>
                </a:lnTo>
                <a:lnTo>
                  <a:pt x="20" y="31"/>
                </a:lnTo>
                <a:lnTo>
                  <a:pt x="2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2" name="Freeform 1602">
            <a:extLst>
              <a:ext uri="{FF2B5EF4-FFF2-40B4-BE49-F238E27FC236}">
                <a16:creationId xmlns:a16="http://schemas.microsoft.com/office/drawing/2014/main" id="{7055A55A-32D1-4183-974F-7EC61CD68755}"/>
              </a:ext>
            </a:extLst>
          </p:cNvPr>
          <p:cNvSpPr>
            <a:spLocks/>
          </p:cNvSpPr>
          <p:nvPr/>
        </p:nvSpPr>
        <p:spPr bwMode="auto">
          <a:xfrm>
            <a:off x="2206625" y="4157663"/>
            <a:ext cx="46038" cy="9525"/>
          </a:xfrm>
          <a:custGeom>
            <a:avLst/>
            <a:gdLst>
              <a:gd name="T0" fmla="*/ 80 w 82"/>
              <a:gd name="T1" fmla="*/ 0 h 18"/>
              <a:gd name="T2" fmla="*/ 80 w 82"/>
              <a:gd name="T3" fmla="*/ 3 h 18"/>
              <a:gd name="T4" fmla="*/ 80 w 82"/>
              <a:gd name="T5" fmla="*/ 0 h 18"/>
              <a:gd name="T6" fmla="*/ 0 w 82"/>
              <a:gd name="T7" fmla="*/ 15 h 18"/>
              <a:gd name="T8" fmla="*/ 0 w 82"/>
              <a:gd name="T9" fmla="*/ 18 h 18"/>
              <a:gd name="T10" fmla="*/ 80 w 82"/>
              <a:gd name="T11" fmla="*/ 3 h 18"/>
              <a:gd name="T12" fmla="*/ 80 w 82"/>
              <a:gd name="T13" fmla="*/ 0 h 18"/>
              <a:gd name="T14" fmla="*/ 80 w 82"/>
              <a:gd name="T15" fmla="*/ 3 h 18"/>
              <a:gd name="T16" fmla="*/ 82 w 82"/>
              <a:gd name="T17" fmla="*/ 3 h 18"/>
              <a:gd name="T18" fmla="*/ 80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80" y="0"/>
                </a:moveTo>
                <a:lnTo>
                  <a:pt x="80" y="3"/>
                </a:lnTo>
                <a:lnTo>
                  <a:pt x="80" y="0"/>
                </a:lnTo>
                <a:lnTo>
                  <a:pt x="0" y="15"/>
                </a:lnTo>
                <a:lnTo>
                  <a:pt x="0" y="18"/>
                </a:lnTo>
                <a:lnTo>
                  <a:pt x="80" y="3"/>
                </a:lnTo>
                <a:lnTo>
                  <a:pt x="80" y="0"/>
                </a:lnTo>
                <a:lnTo>
                  <a:pt x="80" y="3"/>
                </a:lnTo>
                <a:lnTo>
                  <a:pt x="82" y="3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3" name="Freeform 1603">
            <a:extLst>
              <a:ext uri="{FF2B5EF4-FFF2-40B4-BE49-F238E27FC236}">
                <a16:creationId xmlns:a16="http://schemas.microsoft.com/office/drawing/2014/main" id="{00E7775B-FA09-414B-8B70-E0A451245EB9}"/>
              </a:ext>
            </a:extLst>
          </p:cNvPr>
          <p:cNvSpPr>
            <a:spLocks/>
          </p:cNvSpPr>
          <p:nvPr/>
        </p:nvSpPr>
        <p:spPr bwMode="auto">
          <a:xfrm>
            <a:off x="2236788" y="4143375"/>
            <a:ext cx="15875" cy="15875"/>
          </a:xfrm>
          <a:custGeom>
            <a:avLst/>
            <a:gdLst>
              <a:gd name="T0" fmla="*/ 0 w 26"/>
              <a:gd name="T1" fmla="*/ 0 h 29"/>
              <a:gd name="T2" fmla="*/ 0 w 26"/>
              <a:gd name="T3" fmla="*/ 3 h 29"/>
              <a:gd name="T4" fmla="*/ 0 w 26"/>
              <a:gd name="T5" fmla="*/ 3 h 29"/>
              <a:gd name="T6" fmla="*/ 26 w 26"/>
              <a:gd name="T7" fmla="*/ 29 h 29"/>
              <a:gd name="T8" fmla="*/ 26 w 26"/>
              <a:gd name="T9" fmla="*/ 26 h 29"/>
              <a:gd name="T10" fmla="*/ 3 w 26"/>
              <a:gd name="T11" fmla="*/ 0 h 29"/>
              <a:gd name="T12" fmla="*/ 0 w 26"/>
              <a:gd name="T13" fmla="*/ 0 h 29"/>
              <a:gd name="T14" fmla="*/ 3 w 26"/>
              <a:gd name="T15" fmla="*/ 0 h 29"/>
              <a:gd name="T16" fmla="*/ 0 w 26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9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26" y="29"/>
                </a:lnTo>
                <a:lnTo>
                  <a:pt x="26" y="26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4" name="Freeform 1604">
            <a:extLst>
              <a:ext uri="{FF2B5EF4-FFF2-40B4-BE49-F238E27FC236}">
                <a16:creationId xmlns:a16="http://schemas.microsoft.com/office/drawing/2014/main" id="{4BA10A29-F28E-4D2E-B52C-FDDD0D66A549}"/>
              </a:ext>
            </a:extLst>
          </p:cNvPr>
          <p:cNvSpPr>
            <a:spLocks/>
          </p:cNvSpPr>
          <p:nvPr/>
        </p:nvSpPr>
        <p:spPr bwMode="auto">
          <a:xfrm>
            <a:off x="2192338" y="4143375"/>
            <a:ext cx="44450" cy="7938"/>
          </a:xfrm>
          <a:custGeom>
            <a:avLst/>
            <a:gdLst>
              <a:gd name="T0" fmla="*/ 2 w 79"/>
              <a:gd name="T1" fmla="*/ 16 h 16"/>
              <a:gd name="T2" fmla="*/ 5 w 79"/>
              <a:gd name="T3" fmla="*/ 13 h 16"/>
              <a:gd name="T4" fmla="*/ 5 w 79"/>
              <a:gd name="T5" fmla="*/ 16 h 16"/>
              <a:gd name="T6" fmla="*/ 79 w 79"/>
              <a:gd name="T7" fmla="*/ 3 h 16"/>
              <a:gd name="T8" fmla="*/ 79 w 79"/>
              <a:gd name="T9" fmla="*/ 0 h 16"/>
              <a:gd name="T10" fmla="*/ 2 w 79"/>
              <a:gd name="T11" fmla="*/ 13 h 16"/>
              <a:gd name="T12" fmla="*/ 2 w 79"/>
              <a:gd name="T13" fmla="*/ 16 h 16"/>
              <a:gd name="T14" fmla="*/ 2 w 79"/>
              <a:gd name="T15" fmla="*/ 13 h 16"/>
              <a:gd name="T16" fmla="*/ 0 w 79"/>
              <a:gd name="T17" fmla="*/ 13 h 16"/>
              <a:gd name="T18" fmla="*/ 2 w 79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6">
                <a:moveTo>
                  <a:pt x="2" y="16"/>
                </a:moveTo>
                <a:lnTo>
                  <a:pt x="5" y="13"/>
                </a:lnTo>
                <a:lnTo>
                  <a:pt x="5" y="16"/>
                </a:lnTo>
                <a:lnTo>
                  <a:pt x="79" y="3"/>
                </a:lnTo>
                <a:lnTo>
                  <a:pt x="79" y="0"/>
                </a:lnTo>
                <a:lnTo>
                  <a:pt x="2" y="13"/>
                </a:lnTo>
                <a:lnTo>
                  <a:pt x="2" y="16"/>
                </a:lnTo>
                <a:lnTo>
                  <a:pt x="2" y="13"/>
                </a:lnTo>
                <a:lnTo>
                  <a:pt x="0" y="13"/>
                </a:lnTo>
                <a:lnTo>
                  <a:pt x="2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5" name="Freeform 1605">
            <a:extLst>
              <a:ext uri="{FF2B5EF4-FFF2-40B4-BE49-F238E27FC236}">
                <a16:creationId xmlns:a16="http://schemas.microsoft.com/office/drawing/2014/main" id="{E548EF7A-0B4A-46DD-8857-0F091EDDA0D4}"/>
              </a:ext>
            </a:extLst>
          </p:cNvPr>
          <p:cNvSpPr>
            <a:spLocks/>
          </p:cNvSpPr>
          <p:nvPr/>
        </p:nvSpPr>
        <p:spPr bwMode="auto">
          <a:xfrm>
            <a:off x="2193925" y="4149725"/>
            <a:ext cx="12700" cy="17463"/>
          </a:xfrm>
          <a:custGeom>
            <a:avLst/>
            <a:gdLst>
              <a:gd name="T0" fmla="*/ 23 w 23"/>
              <a:gd name="T1" fmla="*/ 31 h 31"/>
              <a:gd name="T2" fmla="*/ 23 w 23"/>
              <a:gd name="T3" fmla="*/ 28 h 31"/>
              <a:gd name="T4" fmla="*/ 23 w 23"/>
              <a:gd name="T5" fmla="*/ 28 h 31"/>
              <a:gd name="T6" fmla="*/ 3 w 23"/>
              <a:gd name="T7" fmla="*/ 0 h 31"/>
              <a:gd name="T8" fmla="*/ 0 w 23"/>
              <a:gd name="T9" fmla="*/ 3 h 31"/>
              <a:gd name="T10" fmla="*/ 21 w 23"/>
              <a:gd name="T11" fmla="*/ 31 h 31"/>
              <a:gd name="T12" fmla="*/ 23 w 23"/>
              <a:gd name="T13" fmla="*/ 31 h 31"/>
              <a:gd name="T14" fmla="*/ 21 w 23"/>
              <a:gd name="T15" fmla="*/ 31 h 31"/>
              <a:gd name="T16" fmla="*/ 23 w 23"/>
              <a:gd name="T17" fmla="*/ 31 h 31"/>
              <a:gd name="T18" fmla="*/ 23 w 23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1">
                <a:moveTo>
                  <a:pt x="23" y="31"/>
                </a:moveTo>
                <a:lnTo>
                  <a:pt x="23" y="28"/>
                </a:lnTo>
                <a:lnTo>
                  <a:pt x="23" y="28"/>
                </a:lnTo>
                <a:lnTo>
                  <a:pt x="3" y="0"/>
                </a:lnTo>
                <a:lnTo>
                  <a:pt x="0" y="3"/>
                </a:lnTo>
                <a:lnTo>
                  <a:pt x="21" y="31"/>
                </a:lnTo>
                <a:lnTo>
                  <a:pt x="23" y="31"/>
                </a:lnTo>
                <a:lnTo>
                  <a:pt x="21" y="31"/>
                </a:lnTo>
                <a:lnTo>
                  <a:pt x="23" y="31"/>
                </a:lnTo>
                <a:lnTo>
                  <a:pt x="2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6" name="Freeform 1606">
            <a:extLst>
              <a:ext uri="{FF2B5EF4-FFF2-40B4-BE49-F238E27FC236}">
                <a16:creationId xmlns:a16="http://schemas.microsoft.com/office/drawing/2014/main" id="{331F143E-8A3F-4DAF-A338-2391AC5A93B8}"/>
              </a:ext>
            </a:extLst>
          </p:cNvPr>
          <p:cNvSpPr>
            <a:spLocks/>
          </p:cNvSpPr>
          <p:nvPr/>
        </p:nvSpPr>
        <p:spPr bwMode="auto">
          <a:xfrm>
            <a:off x="2149475" y="4149725"/>
            <a:ext cx="36513" cy="6350"/>
          </a:xfrm>
          <a:custGeom>
            <a:avLst/>
            <a:gdLst>
              <a:gd name="T0" fmla="*/ 64 w 64"/>
              <a:gd name="T1" fmla="*/ 0 h 12"/>
              <a:gd name="T2" fmla="*/ 64 w 64"/>
              <a:gd name="T3" fmla="*/ 0 h 12"/>
              <a:gd name="T4" fmla="*/ 64 w 64"/>
              <a:gd name="T5" fmla="*/ 0 h 12"/>
              <a:gd name="T6" fmla="*/ 0 w 64"/>
              <a:gd name="T7" fmla="*/ 10 h 12"/>
              <a:gd name="T8" fmla="*/ 0 w 64"/>
              <a:gd name="T9" fmla="*/ 12 h 12"/>
              <a:gd name="T10" fmla="*/ 64 w 64"/>
              <a:gd name="T11" fmla="*/ 2 h 12"/>
              <a:gd name="T12" fmla="*/ 64 w 64"/>
              <a:gd name="T13" fmla="*/ 0 h 12"/>
              <a:gd name="T14" fmla="*/ 64 w 64"/>
              <a:gd name="T15" fmla="*/ 2 h 12"/>
              <a:gd name="T16" fmla="*/ 64 w 64"/>
              <a:gd name="T17" fmla="*/ 0 h 12"/>
              <a:gd name="T18" fmla="*/ 64 w 64"/>
              <a:gd name="T1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2">
                <a:moveTo>
                  <a:pt x="64" y="0"/>
                </a:moveTo>
                <a:lnTo>
                  <a:pt x="64" y="0"/>
                </a:lnTo>
                <a:lnTo>
                  <a:pt x="64" y="0"/>
                </a:lnTo>
                <a:lnTo>
                  <a:pt x="0" y="10"/>
                </a:lnTo>
                <a:lnTo>
                  <a:pt x="0" y="12"/>
                </a:lnTo>
                <a:lnTo>
                  <a:pt x="64" y="2"/>
                </a:lnTo>
                <a:lnTo>
                  <a:pt x="64" y="0"/>
                </a:lnTo>
                <a:lnTo>
                  <a:pt x="64" y="2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7" name="Freeform 1607">
            <a:extLst>
              <a:ext uri="{FF2B5EF4-FFF2-40B4-BE49-F238E27FC236}">
                <a16:creationId xmlns:a16="http://schemas.microsoft.com/office/drawing/2014/main" id="{35252CAB-7AC1-4DD0-9A8E-43C6F9014E48}"/>
              </a:ext>
            </a:extLst>
          </p:cNvPr>
          <p:cNvSpPr>
            <a:spLocks/>
          </p:cNvSpPr>
          <p:nvPr/>
        </p:nvSpPr>
        <p:spPr bwMode="auto">
          <a:xfrm>
            <a:off x="2179638" y="4144963"/>
            <a:ext cx="6350" cy="4762"/>
          </a:xfrm>
          <a:custGeom>
            <a:avLst/>
            <a:gdLst>
              <a:gd name="T0" fmla="*/ 3 w 11"/>
              <a:gd name="T1" fmla="*/ 0 h 8"/>
              <a:gd name="T2" fmla="*/ 3 w 11"/>
              <a:gd name="T3" fmla="*/ 3 h 8"/>
              <a:gd name="T4" fmla="*/ 0 w 11"/>
              <a:gd name="T5" fmla="*/ 3 h 8"/>
              <a:gd name="T6" fmla="*/ 11 w 11"/>
              <a:gd name="T7" fmla="*/ 8 h 8"/>
              <a:gd name="T8" fmla="*/ 11 w 11"/>
              <a:gd name="T9" fmla="*/ 8 h 8"/>
              <a:gd name="T10" fmla="*/ 3 w 11"/>
              <a:gd name="T11" fmla="*/ 0 h 8"/>
              <a:gd name="T12" fmla="*/ 3 w 11"/>
              <a:gd name="T13" fmla="*/ 0 h 8"/>
              <a:gd name="T14" fmla="*/ 3 w 11"/>
              <a:gd name="T15" fmla="*/ 0 h 8"/>
              <a:gd name="T16" fmla="*/ 3 w 11"/>
              <a:gd name="T17" fmla="*/ 0 h 8"/>
              <a:gd name="T18" fmla="*/ 3 w 1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8">
                <a:moveTo>
                  <a:pt x="3" y="0"/>
                </a:moveTo>
                <a:lnTo>
                  <a:pt x="3" y="3"/>
                </a:lnTo>
                <a:lnTo>
                  <a:pt x="0" y="3"/>
                </a:lnTo>
                <a:lnTo>
                  <a:pt x="11" y="8"/>
                </a:lnTo>
                <a:lnTo>
                  <a:pt x="11" y="8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8" name="Freeform 1608">
            <a:extLst>
              <a:ext uri="{FF2B5EF4-FFF2-40B4-BE49-F238E27FC236}">
                <a16:creationId xmlns:a16="http://schemas.microsoft.com/office/drawing/2014/main" id="{BBD3A539-A4CC-4D6D-B9C5-187148D6B958}"/>
              </a:ext>
            </a:extLst>
          </p:cNvPr>
          <p:cNvSpPr>
            <a:spLocks/>
          </p:cNvSpPr>
          <p:nvPr/>
        </p:nvSpPr>
        <p:spPr bwMode="auto">
          <a:xfrm>
            <a:off x="2144713" y="4144963"/>
            <a:ext cx="36512" cy="6350"/>
          </a:xfrm>
          <a:custGeom>
            <a:avLst/>
            <a:gdLst>
              <a:gd name="T0" fmla="*/ 2 w 66"/>
              <a:gd name="T1" fmla="*/ 13 h 13"/>
              <a:gd name="T2" fmla="*/ 5 w 66"/>
              <a:gd name="T3" fmla="*/ 10 h 13"/>
              <a:gd name="T4" fmla="*/ 2 w 66"/>
              <a:gd name="T5" fmla="*/ 13 h 13"/>
              <a:gd name="T6" fmla="*/ 66 w 66"/>
              <a:gd name="T7" fmla="*/ 3 h 13"/>
              <a:gd name="T8" fmla="*/ 66 w 66"/>
              <a:gd name="T9" fmla="*/ 0 h 13"/>
              <a:gd name="T10" fmla="*/ 2 w 66"/>
              <a:gd name="T11" fmla="*/ 10 h 13"/>
              <a:gd name="T12" fmla="*/ 2 w 66"/>
              <a:gd name="T13" fmla="*/ 13 h 13"/>
              <a:gd name="T14" fmla="*/ 2 w 66"/>
              <a:gd name="T15" fmla="*/ 10 h 13"/>
              <a:gd name="T16" fmla="*/ 0 w 66"/>
              <a:gd name="T17" fmla="*/ 10 h 13"/>
              <a:gd name="T18" fmla="*/ 2 w 6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3">
                <a:moveTo>
                  <a:pt x="2" y="13"/>
                </a:moveTo>
                <a:lnTo>
                  <a:pt x="5" y="10"/>
                </a:lnTo>
                <a:lnTo>
                  <a:pt x="2" y="13"/>
                </a:lnTo>
                <a:lnTo>
                  <a:pt x="66" y="3"/>
                </a:lnTo>
                <a:lnTo>
                  <a:pt x="66" y="0"/>
                </a:lnTo>
                <a:lnTo>
                  <a:pt x="2" y="10"/>
                </a:lnTo>
                <a:lnTo>
                  <a:pt x="2" y="13"/>
                </a:lnTo>
                <a:lnTo>
                  <a:pt x="2" y="10"/>
                </a:lnTo>
                <a:lnTo>
                  <a:pt x="0" y="10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29" name="Freeform 1609">
            <a:extLst>
              <a:ext uri="{FF2B5EF4-FFF2-40B4-BE49-F238E27FC236}">
                <a16:creationId xmlns:a16="http://schemas.microsoft.com/office/drawing/2014/main" id="{43C29444-449B-453E-939B-C0A92D7D0C01}"/>
              </a:ext>
            </a:extLst>
          </p:cNvPr>
          <p:cNvSpPr>
            <a:spLocks/>
          </p:cNvSpPr>
          <p:nvPr/>
        </p:nvSpPr>
        <p:spPr bwMode="auto">
          <a:xfrm>
            <a:off x="2144713" y="4149725"/>
            <a:ext cx="6350" cy="6350"/>
          </a:xfrm>
          <a:custGeom>
            <a:avLst/>
            <a:gdLst>
              <a:gd name="T0" fmla="*/ 8 w 10"/>
              <a:gd name="T1" fmla="*/ 10 h 10"/>
              <a:gd name="T2" fmla="*/ 8 w 10"/>
              <a:gd name="T3" fmla="*/ 8 h 10"/>
              <a:gd name="T4" fmla="*/ 10 w 10"/>
              <a:gd name="T5" fmla="*/ 8 h 10"/>
              <a:gd name="T6" fmla="*/ 3 w 10"/>
              <a:gd name="T7" fmla="*/ 0 h 10"/>
              <a:gd name="T8" fmla="*/ 0 w 10"/>
              <a:gd name="T9" fmla="*/ 3 h 10"/>
              <a:gd name="T10" fmla="*/ 8 w 10"/>
              <a:gd name="T11" fmla="*/ 10 h 10"/>
              <a:gd name="T12" fmla="*/ 8 w 10"/>
              <a:gd name="T13" fmla="*/ 10 h 10"/>
              <a:gd name="T14" fmla="*/ 8 w 10"/>
              <a:gd name="T15" fmla="*/ 10 h 10"/>
              <a:gd name="T16" fmla="*/ 8 w 10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8" y="10"/>
                </a:moveTo>
                <a:lnTo>
                  <a:pt x="8" y="8"/>
                </a:lnTo>
                <a:lnTo>
                  <a:pt x="10" y="8"/>
                </a:lnTo>
                <a:lnTo>
                  <a:pt x="3" y="0"/>
                </a:lnTo>
                <a:lnTo>
                  <a:pt x="0" y="3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0" name="Freeform 1610">
            <a:extLst>
              <a:ext uri="{FF2B5EF4-FFF2-40B4-BE49-F238E27FC236}">
                <a16:creationId xmlns:a16="http://schemas.microsoft.com/office/drawing/2014/main" id="{FBFE20D8-24F4-4FE0-B58B-9B778EFCA123}"/>
              </a:ext>
            </a:extLst>
          </p:cNvPr>
          <p:cNvSpPr>
            <a:spLocks/>
          </p:cNvSpPr>
          <p:nvPr/>
        </p:nvSpPr>
        <p:spPr bwMode="auto">
          <a:xfrm>
            <a:off x="2005013" y="4171950"/>
            <a:ext cx="38100" cy="11113"/>
          </a:xfrm>
          <a:custGeom>
            <a:avLst/>
            <a:gdLst>
              <a:gd name="T0" fmla="*/ 2 w 66"/>
              <a:gd name="T1" fmla="*/ 18 h 18"/>
              <a:gd name="T2" fmla="*/ 0 w 66"/>
              <a:gd name="T3" fmla="*/ 15 h 18"/>
              <a:gd name="T4" fmla="*/ 2 w 66"/>
              <a:gd name="T5" fmla="*/ 18 h 18"/>
              <a:gd name="T6" fmla="*/ 66 w 66"/>
              <a:gd name="T7" fmla="*/ 3 h 18"/>
              <a:gd name="T8" fmla="*/ 66 w 66"/>
              <a:gd name="T9" fmla="*/ 0 h 18"/>
              <a:gd name="T10" fmla="*/ 0 w 66"/>
              <a:gd name="T11" fmla="*/ 15 h 18"/>
              <a:gd name="T12" fmla="*/ 2 w 66"/>
              <a:gd name="T13" fmla="*/ 15 h 18"/>
              <a:gd name="T14" fmla="*/ 0 w 66"/>
              <a:gd name="T15" fmla="*/ 15 h 18"/>
              <a:gd name="T16" fmla="*/ 0 w 66"/>
              <a:gd name="T17" fmla="*/ 18 h 18"/>
              <a:gd name="T18" fmla="*/ 2 w 66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8">
                <a:moveTo>
                  <a:pt x="2" y="18"/>
                </a:moveTo>
                <a:lnTo>
                  <a:pt x="0" y="15"/>
                </a:lnTo>
                <a:lnTo>
                  <a:pt x="2" y="18"/>
                </a:lnTo>
                <a:lnTo>
                  <a:pt x="66" y="3"/>
                </a:lnTo>
                <a:lnTo>
                  <a:pt x="66" y="0"/>
                </a:lnTo>
                <a:lnTo>
                  <a:pt x="0" y="15"/>
                </a:lnTo>
                <a:lnTo>
                  <a:pt x="2" y="15"/>
                </a:lnTo>
                <a:lnTo>
                  <a:pt x="0" y="15"/>
                </a:lnTo>
                <a:lnTo>
                  <a:pt x="0" y="18"/>
                </a:lnTo>
                <a:lnTo>
                  <a:pt x="2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1" name="Freeform 1611">
            <a:extLst>
              <a:ext uri="{FF2B5EF4-FFF2-40B4-BE49-F238E27FC236}">
                <a16:creationId xmlns:a16="http://schemas.microsoft.com/office/drawing/2014/main" id="{7AAD44BF-5D40-4CF2-9E7C-5A7AF4FC4FDA}"/>
              </a:ext>
            </a:extLst>
          </p:cNvPr>
          <p:cNvSpPr>
            <a:spLocks/>
          </p:cNvSpPr>
          <p:nvPr/>
        </p:nvSpPr>
        <p:spPr bwMode="auto">
          <a:xfrm>
            <a:off x="2001838" y="4175125"/>
            <a:ext cx="4762" cy="6350"/>
          </a:xfrm>
          <a:custGeom>
            <a:avLst/>
            <a:gdLst>
              <a:gd name="T0" fmla="*/ 0 w 7"/>
              <a:gd name="T1" fmla="*/ 3 h 10"/>
              <a:gd name="T2" fmla="*/ 2 w 7"/>
              <a:gd name="T3" fmla="*/ 0 h 10"/>
              <a:gd name="T4" fmla="*/ 0 w 7"/>
              <a:gd name="T5" fmla="*/ 3 h 10"/>
              <a:gd name="T6" fmla="*/ 5 w 7"/>
              <a:gd name="T7" fmla="*/ 10 h 10"/>
              <a:gd name="T8" fmla="*/ 7 w 7"/>
              <a:gd name="T9" fmla="*/ 10 h 10"/>
              <a:gd name="T10" fmla="*/ 2 w 7"/>
              <a:gd name="T11" fmla="*/ 0 h 10"/>
              <a:gd name="T12" fmla="*/ 2 w 7"/>
              <a:gd name="T13" fmla="*/ 3 h 10"/>
              <a:gd name="T14" fmla="*/ 2 w 7"/>
              <a:gd name="T15" fmla="*/ 0 h 10"/>
              <a:gd name="T16" fmla="*/ 0 w 7"/>
              <a:gd name="T17" fmla="*/ 0 h 10"/>
              <a:gd name="T18" fmla="*/ 0 w 7"/>
              <a:gd name="T1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0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lnTo>
                  <a:pt x="5" y="10"/>
                </a:lnTo>
                <a:lnTo>
                  <a:pt x="7" y="10"/>
                </a:lnTo>
                <a:lnTo>
                  <a:pt x="2" y="0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2" name="Freeform 1612">
            <a:extLst>
              <a:ext uri="{FF2B5EF4-FFF2-40B4-BE49-F238E27FC236}">
                <a16:creationId xmlns:a16="http://schemas.microsoft.com/office/drawing/2014/main" id="{9AF1FBF4-DEDD-42C5-A658-DD0B069BF2B1}"/>
              </a:ext>
            </a:extLst>
          </p:cNvPr>
          <p:cNvSpPr>
            <a:spLocks/>
          </p:cNvSpPr>
          <p:nvPr/>
        </p:nvSpPr>
        <p:spPr bwMode="auto">
          <a:xfrm>
            <a:off x="2003425" y="4168775"/>
            <a:ext cx="39688" cy="7938"/>
          </a:xfrm>
          <a:custGeom>
            <a:avLst/>
            <a:gdLst>
              <a:gd name="T0" fmla="*/ 67 w 69"/>
              <a:gd name="T1" fmla="*/ 0 h 16"/>
              <a:gd name="T2" fmla="*/ 69 w 69"/>
              <a:gd name="T3" fmla="*/ 0 h 16"/>
              <a:gd name="T4" fmla="*/ 67 w 69"/>
              <a:gd name="T5" fmla="*/ 0 h 16"/>
              <a:gd name="T6" fmla="*/ 0 w 69"/>
              <a:gd name="T7" fmla="*/ 13 h 16"/>
              <a:gd name="T8" fmla="*/ 0 w 69"/>
              <a:gd name="T9" fmla="*/ 16 h 16"/>
              <a:gd name="T10" fmla="*/ 67 w 69"/>
              <a:gd name="T11" fmla="*/ 0 h 16"/>
              <a:gd name="T12" fmla="*/ 67 w 69"/>
              <a:gd name="T13" fmla="*/ 0 h 16"/>
              <a:gd name="T14" fmla="*/ 69 w 69"/>
              <a:gd name="T15" fmla="*/ 0 h 16"/>
              <a:gd name="T16" fmla="*/ 69 w 69"/>
              <a:gd name="T17" fmla="*/ 0 h 16"/>
              <a:gd name="T18" fmla="*/ 67 w 69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6">
                <a:moveTo>
                  <a:pt x="67" y="0"/>
                </a:moveTo>
                <a:lnTo>
                  <a:pt x="69" y="0"/>
                </a:lnTo>
                <a:lnTo>
                  <a:pt x="67" y="0"/>
                </a:lnTo>
                <a:lnTo>
                  <a:pt x="0" y="13"/>
                </a:lnTo>
                <a:lnTo>
                  <a:pt x="0" y="16"/>
                </a:lnTo>
                <a:lnTo>
                  <a:pt x="67" y="0"/>
                </a:lnTo>
                <a:lnTo>
                  <a:pt x="67" y="0"/>
                </a:lnTo>
                <a:lnTo>
                  <a:pt x="69" y="0"/>
                </a:lnTo>
                <a:lnTo>
                  <a:pt x="69" y="0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3" name="Freeform 1613">
            <a:extLst>
              <a:ext uri="{FF2B5EF4-FFF2-40B4-BE49-F238E27FC236}">
                <a16:creationId xmlns:a16="http://schemas.microsoft.com/office/drawing/2014/main" id="{5D08FFD5-B772-4623-BE4C-604605DB0A9B}"/>
              </a:ext>
            </a:extLst>
          </p:cNvPr>
          <p:cNvSpPr>
            <a:spLocks/>
          </p:cNvSpPr>
          <p:nvPr/>
        </p:nvSpPr>
        <p:spPr bwMode="auto">
          <a:xfrm>
            <a:off x="2041525" y="4168775"/>
            <a:ext cx="3175" cy="6350"/>
          </a:xfrm>
          <a:custGeom>
            <a:avLst/>
            <a:gdLst>
              <a:gd name="T0" fmla="*/ 5 w 5"/>
              <a:gd name="T1" fmla="*/ 11 h 11"/>
              <a:gd name="T2" fmla="*/ 2 w 5"/>
              <a:gd name="T3" fmla="*/ 11 h 11"/>
              <a:gd name="T4" fmla="*/ 5 w 5"/>
              <a:gd name="T5" fmla="*/ 11 h 11"/>
              <a:gd name="T6" fmla="*/ 2 w 5"/>
              <a:gd name="T7" fmla="*/ 0 h 11"/>
              <a:gd name="T8" fmla="*/ 0 w 5"/>
              <a:gd name="T9" fmla="*/ 0 h 11"/>
              <a:gd name="T10" fmla="*/ 2 w 5"/>
              <a:gd name="T11" fmla="*/ 11 h 11"/>
              <a:gd name="T12" fmla="*/ 2 w 5"/>
              <a:gd name="T13" fmla="*/ 8 h 11"/>
              <a:gd name="T14" fmla="*/ 2 w 5"/>
              <a:gd name="T15" fmla="*/ 11 h 11"/>
              <a:gd name="T16" fmla="*/ 5 w 5"/>
              <a:gd name="T17" fmla="*/ 11 h 11"/>
              <a:gd name="T18" fmla="*/ 5 w 5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1">
                <a:moveTo>
                  <a:pt x="5" y="11"/>
                </a:moveTo>
                <a:lnTo>
                  <a:pt x="2" y="11"/>
                </a:lnTo>
                <a:lnTo>
                  <a:pt x="5" y="11"/>
                </a:lnTo>
                <a:lnTo>
                  <a:pt x="2" y="0"/>
                </a:lnTo>
                <a:lnTo>
                  <a:pt x="0" y="0"/>
                </a:lnTo>
                <a:lnTo>
                  <a:pt x="2" y="11"/>
                </a:lnTo>
                <a:lnTo>
                  <a:pt x="2" y="8"/>
                </a:lnTo>
                <a:lnTo>
                  <a:pt x="2" y="11"/>
                </a:lnTo>
                <a:lnTo>
                  <a:pt x="5" y="11"/>
                </a:lnTo>
                <a:lnTo>
                  <a:pt x="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4" name="Freeform 1614">
            <a:extLst>
              <a:ext uri="{FF2B5EF4-FFF2-40B4-BE49-F238E27FC236}">
                <a16:creationId xmlns:a16="http://schemas.microsoft.com/office/drawing/2014/main" id="{66A8C3A1-0669-4532-A59E-98072940D4C7}"/>
              </a:ext>
            </a:extLst>
          </p:cNvPr>
          <p:cNvSpPr>
            <a:spLocks/>
          </p:cNvSpPr>
          <p:nvPr/>
        </p:nvSpPr>
        <p:spPr bwMode="auto">
          <a:xfrm>
            <a:off x="2051050" y="4165600"/>
            <a:ext cx="36513" cy="6350"/>
          </a:xfrm>
          <a:custGeom>
            <a:avLst/>
            <a:gdLst>
              <a:gd name="T0" fmla="*/ 0 w 66"/>
              <a:gd name="T1" fmla="*/ 13 h 13"/>
              <a:gd name="T2" fmla="*/ 0 w 66"/>
              <a:gd name="T3" fmla="*/ 13 h 13"/>
              <a:gd name="T4" fmla="*/ 0 w 66"/>
              <a:gd name="T5" fmla="*/ 13 h 13"/>
              <a:gd name="T6" fmla="*/ 66 w 66"/>
              <a:gd name="T7" fmla="*/ 3 h 13"/>
              <a:gd name="T8" fmla="*/ 66 w 66"/>
              <a:gd name="T9" fmla="*/ 0 h 13"/>
              <a:gd name="T10" fmla="*/ 0 w 66"/>
              <a:gd name="T11" fmla="*/ 11 h 13"/>
              <a:gd name="T12" fmla="*/ 2 w 66"/>
              <a:gd name="T13" fmla="*/ 11 h 13"/>
              <a:gd name="T14" fmla="*/ 0 w 66"/>
              <a:gd name="T15" fmla="*/ 13 h 13"/>
              <a:gd name="T16" fmla="*/ 0 w 66"/>
              <a:gd name="T17" fmla="*/ 13 h 13"/>
              <a:gd name="T18" fmla="*/ 0 w 6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3">
                <a:moveTo>
                  <a:pt x="0" y="13"/>
                </a:moveTo>
                <a:lnTo>
                  <a:pt x="0" y="13"/>
                </a:lnTo>
                <a:lnTo>
                  <a:pt x="0" y="13"/>
                </a:lnTo>
                <a:lnTo>
                  <a:pt x="66" y="3"/>
                </a:lnTo>
                <a:lnTo>
                  <a:pt x="66" y="0"/>
                </a:lnTo>
                <a:lnTo>
                  <a:pt x="0" y="11"/>
                </a:lnTo>
                <a:lnTo>
                  <a:pt x="2" y="11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5" name="Freeform 1615">
            <a:extLst>
              <a:ext uri="{FF2B5EF4-FFF2-40B4-BE49-F238E27FC236}">
                <a16:creationId xmlns:a16="http://schemas.microsoft.com/office/drawing/2014/main" id="{292AC3E2-F1B8-42FD-94A6-D33D9A1BD3DF}"/>
              </a:ext>
            </a:extLst>
          </p:cNvPr>
          <p:cNvSpPr>
            <a:spLocks/>
          </p:cNvSpPr>
          <p:nvPr/>
        </p:nvSpPr>
        <p:spPr bwMode="auto">
          <a:xfrm>
            <a:off x="2047875" y="4167188"/>
            <a:ext cx="3175" cy="4762"/>
          </a:xfrm>
          <a:custGeom>
            <a:avLst/>
            <a:gdLst>
              <a:gd name="T0" fmla="*/ 0 w 7"/>
              <a:gd name="T1" fmla="*/ 2 h 10"/>
              <a:gd name="T2" fmla="*/ 0 w 7"/>
              <a:gd name="T3" fmla="*/ 0 h 10"/>
              <a:gd name="T4" fmla="*/ 0 w 7"/>
              <a:gd name="T5" fmla="*/ 2 h 10"/>
              <a:gd name="T6" fmla="*/ 5 w 7"/>
              <a:gd name="T7" fmla="*/ 10 h 10"/>
              <a:gd name="T8" fmla="*/ 7 w 7"/>
              <a:gd name="T9" fmla="*/ 8 h 10"/>
              <a:gd name="T10" fmla="*/ 2 w 7"/>
              <a:gd name="T11" fmla="*/ 0 h 10"/>
              <a:gd name="T12" fmla="*/ 2 w 7"/>
              <a:gd name="T13" fmla="*/ 2 h 10"/>
              <a:gd name="T14" fmla="*/ 0 w 7"/>
              <a:gd name="T15" fmla="*/ 0 h 10"/>
              <a:gd name="T16" fmla="*/ 0 w 7"/>
              <a:gd name="T17" fmla="*/ 0 h 10"/>
              <a:gd name="T18" fmla="*/ 0 w 7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0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5" y="10"/>
                </a:lnTo>
                <a:lnTo>
                  <a:pt x="7" y="8"/>
                </a:ln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6" name="Freeform 1616">
            <a:extLst>
              <a:ext uri="{FF2B5EF4-FFF2-40B4-BE49-F238E27FC236}">
                <a16:creationId xmlns:a16="http://schemas.microsoft.com/office/drawing/2014/main" id="{00C39681-DCAF-4588-8565-09ED3F50C8BC}"/>
              </a:ext>
            </a:extLst>
          </p:cNvPr>
          <p:cNvSpPr>
            <a:spLocks/>
          </p:cNvSpPr>
          <p:nvPr/>
        </p:nvSpPr>
        <p:spPr bwMode="auto">
          <a:xfrm>
            <a:off x="2047875" y="4159250"/>
            <a:ext cx="39688" cy="9525"/>
          </a:xfrm>
          <a:custGeom>
            <a:avLst/>
            <a:gdLst>
              <a:gd name="T0" fmla="*/ 69 w 71"/>
              <a:gd name="T1" fmla="*/ 0 h 15"/>
              <a:gd name="T2" fmla="*/ 71 w 71"/>
              <a:gd name="T3" fmla="*/ 3 h 15"/>
              <a:gd name="T4" fmla="*/ 69 w 71"/>
              <a:gd name="T5" fmla="*/ 0 h 15"/>
              <a:gd name="T6" fmla="*/ 0 w 71"/>
              <a:gd name="T7" fmla="*/ 13 h 15"/>
              <a:gd name="T8" fmla="*/ 2 w 71"/>
              <a:gd name="T9" fmla="*/ 15 h 15"/>
              <a:gd name="T10" fmla="*/ 71 w 71"/>
              <a:gd name="T11" fmla="*/ 3 h 15"/>
              <a:gd name="T12" fmla="*/ 69 w 71"/>
              <a:gd name="T13" fmla="*/ 3 h 15"/>
              <a:gd name="T14" fmla="*/ 71 w 71"/>
              <a:gd name="T15" fmla="*/ 3 h 15"/>
              <a:gd name="T16" fmla="*/ 71 w 71"/>
              <a:gd name="T17" fmla="*/ 0 h 15"/>
              <a:gd name="T18" fmla="*/ 69 w 71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5">
                <a:moveTo>
                  <a:pt x="69" y="0"/>
                </a:moveTo>
                <a:lnTo>
                  <a:pt x="71" y="3"/>
                </a:lnTo>
                <a:lnTo>
                  <a:pt x="69" y="0"/>
                </a:lnTo>
                <a:lnTo>
                  <a:pt x="0" y="13"/>
                </a:lnTo>
                <a:lnTo>
                  <a:pt x="2" y="15"/>
                </a:lnTo>
                <a:lnTo>
                  <a:pt x="71" y="3"/>
                </a:lnTo>
                <a:lnTo>
                  <a:pt x="69" y="3"/>
                </a:lnTo>
                <a:lnTo>
                  <a:pt x="71" y="3"/>
                </a:lnTo>
                <a:lnTo>
                  <a:pt x="71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7" name="Freeform 1617">
            <a:extLst>
              <a:ext uri="{FF2B5EF4-FFF2-40B4-BE49-F238E27FC236}">
                <a16:creationId xmlns:a16="http://schemas.microsoft.com/office/drawing/2014/main" id="{448E5BA2-E447-4699-BE4B-CA5C2E06FC1E}"/>
              </a:ext>
            </a:extLst>
          </p:cNvPr>
          <p:cNvSpPr>
            <a:spLocks/>
          </p:cNvSpPr>
          <p:nvPr/>
        </p:nvSpPr>
        <p:spPr bwMode="auto">
          <a:xfrm>
            <a:off x="2087563" y="4162425"/>
            <a:ext cx="3175" cy="4763"/>
          </a:xfrm>
          <a:custGeom>
            <a:avLst/>
            <a:gdLst>
              <a:gd name="T0" fmla="*/ 5 w 5"/>
              <a:gd name="T1" fmla="*/ 7 h 10"/>
              <a:gd name="T2" fmla="*/ 2 w 5"/>
              <a:gd name="T3" fmla="*/ 10 h 10"/>
              <a:gd name="T4" fmla="*/ 5 w 5"/>
              <a:gd name="T5" fmla="*/ 7 h 10"/>
              <a:gd name="T6" fmla="*/ 2 w 5"/>
              <a:gd name="T7" fmla="*/ 0 h 10"/>
              <a:gd name="T8" fmla="*/ 0 w 5"/>
              <a:gd name="T9" fmla="*/ 0 h 10"/>
              <a:gd name="T10" fmla="*/ 2 w 5"/>
              <a:gd name="T11" fmla="*/ 7 h 10"/>
              <a:gd name="T12" fmla="*/ 2 w 5"/>
              <a:gd name="T13" fmla="*/ 7 h 10"/>
              <a:gd name="T14" fmla="*/ 2 w 5"/>
              <a:gd name="T15" fmla="*/ 10 h 10"/>
              <a:gd name="T16" fmla="*/ 5 w 5"/>
              <a:gd name="T17" fmla="*/ 7 h 10"/>
              <a:gd name="T18" fmla="*/ 5 w 5"/>
              <a:gd name="T1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7"/>
                </a:moveTo>
                <a:lnTo>
                  <a:pt x="2" y="10"/>
                </a:lnTo>
                <a:lnTo>
                  <a:pt x="5" y="7"/>
                </a:lnTo>
                <a:lnTo>
                  <a:pt x="2" y="0"/>
                </a:lnTo>
                <a:lnTo>
                  <a:pt x="0" y="0"/>
                </a:lnTo>
                <a:lnTo>
                  <a:pt x="2" y="7"/>
                </a:lnTo>
                <a:lnTo>
                  <a:pt x="2" y="7"/>
                </a:lnTo>
                <a:lnTo>
                  <a:pt x="2" y="10"/>
                </a:lnTo>
                <a:lnTo>
                  <a:pt x="5" y="7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8" name="Freeform 1618">
            <a:extLst>
              <a:ext uri="{FF2B5EF4-FFF2-40B4-BE49-F238E27FC236}">
                <a16:creationId xmlns:a16="http://schemas.microsoft.com/office/drawing/2014/main" id="{4337E7DA-D975-4637-A8AD-86B9953649FF}"/>
              </a:ext>
            </a:extLst>
          </p:cNvPr>
          <p:cNvSpPr>
            <a:spLocks/>
          </p:cNvSpPr>
          <p:nvPr/>
        </p:nvSpPr>
        <p:spPr bwMode="auto">
          <a:xfrm>
            <a:off x="2093913" y="4156075"/>
            <a:ext cx="50800" cy="9525"/>
          </a:xfrm>
          <a:custGeom>
            <a:avLst/>
            <a:gdLst>
              <a:gd name="T0" fmla="*/ 0 w 87"/>
              <a:gd name="T1" fmla="*/ 18 h 18"/>
              <a:gd name="T2" fmla="*/ 0 w 87"/>
              <a:gd name="T3" fmla="*/ 16 h 18"/>
              <a:gd name="T4" fmla="*/ 0 w 87"/>
              <a:gd name="T5" fmla="*/ 18 h 18"/>
              <a:gd name="T6" fmla="*/ 87 w 87"/>
              <a:gd name="T7" fmla="*/ 3 h 18"/>
              <a:gd name="T8" fmla="*/ 84 w 87"/>
              <a:gd name="T9" fmla="*/ 0 h 18"/>
              <a:gd name="T10" fmla="*/ 0 w 87"/>
              <a:gd name="T11" fmla="*/ 16 h 18"/>
              <a:gd name="T12" fmla="*/ 2 w 87"/>
              <a:gd name="T13" fmla="*/ 16 h 18"/>
              <a:gd name="T14" fmla="*/ 0 w 87"/>
              <a:gd name="T15" fmla="*/ 16 h 18"/>
              <a:gd name="T16" fmla="*/ 0 w 87"/>
              <a:gd name="T17" fmla="*/ 18 h 18"/>
              <a:gd name="T18" fmla="*/ 0 w 8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8">
                <a:moveTo>
                  <a:pt x="0" y="18"/>
                </a:moveTo>
                <a:lnTo>
                  <a:pt x="0" y="16"/>
                </a:lnTo>
                <a:lnTo>
                  <a:pt x="0" y="18"/>
                </a:lnTo>
                <a:lnTo>
                  <a:pt x="87" y="3"/>
                </a:lnTo>
                <a:lnTo>
                  <a:pt x="84" y="0"/>
                </a:lnTo>
                <a:lnTo>
                  <a:pt x="0" y="16"/>
                </a:lnTo>
                <a:lnTo>
                  <a:pt x="2" y="16"/>
                </a:lnTo>
                <a:lnTo>
                  <a:pt x="0" y="16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39" name="Freeform 1619">
            <a:extLst>
              <a:ext uri="{FF2B5EF4-FFF2-40B4-BE49-F238E27FC236}">
                <a16:creationId xmlns:a16="http://schemas.microsoft.com/office/drawing/2014/main" id="{3DAC7985-DB3F-476F-9E30-D3E044DABF7B}"/>
              </a:ext>
            </a:extLst>
          </p:cNvPr>
          <p:cNvSpPr>
            <a:spLocks/>
          </p:cNvSpPr>
          <p:nvPr/>
        </p:nvSpPr>
        <p:spPr bwMode="auto">
          <a:xfrm>
            <a:off x="2092325" y="4159250"/>
            <a:ext cx="3175" cy="4763"/>
          </a:xfrm>
          <a:custGeom>
            <a:avLst/>
            <a:gdLst>
              <a:gd name="T0" fmla="*/ 0 w 7"/>
              <a:gd name="T1" fmla="*/ 3 h 8"/>
              <a:gd name="T2" fmla="*/ 2 w 7"/>
              <a:gd name="T3" fmla="*/ 0 h 8"/>
              <a:gd name="T4" fmla="*/ 0 w 7"/>
              <a:gd name="T5" fmla="*/ 3 h 8"/>
              <a:gd name="T6" fmla="*/ 5 w 7"/>
              <a:gd name="T7" fmla="*/ 8 h 8"/>
              <a:gd name="T8" fmla="*/ 7 w 7"/>
              <a:gd name="T9" fmla="*/ 8 h 8"/>
              <a:gd name="T10" fmla="*/ 2 w 7"/>
              <a:gd name="T11" fmla="*/ 0 h 8"/>
              <a:gd name="T12" fmla="*/ 2 w 7"/>
              <a:gd name="T13" fmla="*/ 3 h 8"/>
              <a:gd name="T14" fmla="*/ 2 w 7"/>
              <a:gd name="T15" fmla="*/ 0 h 8"/>
              <a:gd name="T16" fmla="*/ 0 w 7"/>
              <a:gd name="T17" fmla="*/ 0 h 8"/>
              <a:gd name="T18" fmla="*/ 0 w 7"/>
              <a:gd name="T1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8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lnTo>
                  <a:pt x="5" y="8"/>
                </a:lnTo>
                <a:lnTo>
                  <a:pt x="7" y="8"/>
                </a:lnTo>
                <a:lnTo>
                  <a:pt x="2" y="0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0" name="Freeform 1620">
            <a:extLst>
              <a:ext uri="{FF2B5EF4-FFF2-40B4-BE49-F238E27FC236}">
                <a16:creationId xmlns:a16="http://schemas.microsoft.com/office/drawing/2014/main" id="{AAA54AAD-9A9C-4247-80BF-0DEFBDE28307}"/>
              </a:ext>
            </a:extLst>
          </p:cNvPr>
          <p:cNvSpPr>
            <a:spLocks/>
          </p:cNvSpPr>
          <p:nvPr/>
        </p:nvSpPr>
        <p:spPr bwMode="auto">
          <a:xfrm>
            <a:off x="2092325" y="4151313"/>
            <a:ext cx="47625" cy="11112"/>
          </a:xfrm>
          <a:custGeom>
            <a:avLst/>
            <a:gdLst>
              <a:gd name="T0" fmla="*/ 82 w 82"/>
              <a:gd name="T1" fmla="*/ 0 h 18"/>
              <a:gd name="T2" fmla="*/ 82 w 82"/>
              <a:gd name="T3" fmla="*/ 0 h 18"/>
              <a:gd name="T4" fmla="*/ 82 w 82"/>
              <a:gd name="T5" fmla="*/ 0 h 18"/>
              <a:gd name="T6" fmla="*/ 0 w 82"/>
              <a:gd name="T7" fmla="*/ 15 h 18"/>
              <a:gd name="T8" fmla="*/ 0 w 82"/>
              <a:gd name="T9" fmla="*/ 18 h 18"/>
              <a:gd name="T10" fmla="*/ 82 w 82"/>
              <a:gd name="T11" fmla="*/ 2 h 18"/>
              <a:gd name="T12" fmla="*/ 79 w 82"/>
              <a:gd name="T13" fmla="*/ 2 h 18"/>
              <a:gd name="T14" fmla="*/ 82 w 82"/>
              <a:gd name="T15" fmla="*/ 0 h 18"/>
              <a:gd name="T16" fmla="*/ 82 w 82"/>
              <a:gd name="T17" fmla="*/ 0 h 18"/>
              <a:gd name="T18" fmla="*/ 82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0" y="15"/>
                </a:lnTo>
                <a:lnTo>
                  <a:pt x="0" y="18"/>
                </a:lnTo>
                <a:lnTo>
                  <a:pt x="82" y="2"/>
                </a:lnTo>
                <a:lnTo>
                  <a:pt x="79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1" name="Freeform 1621">
            <a:extLst>
              <a:ext uri="{FF2B5EF4-FFF2-40B4-BE49-F238E27FC236}">
                <a16:creationId xmlns:a16="http://schemas.microsoft.com/office/drawing/2014/main" id="{33087C3F-C6AF-4612-88C3-1993839BD4AD}"/>
              </a:ext>
            </a:extLst>
          </p:cNvPr>
          <p:cNvSpPr>
            <a:spLocks/>
          </p:cNvSpPr>
          <p:nvPr/>
        </p:nvSpPr>
        <p:spPr bwMode="auto">
          <a:xfrm>
            <a:off x="2138363" y="4151313"/>
            <a:ext cx="6350" cy="6350"/>
          </a:xfrm>
          <a:custGeom>
            <a:avLst/>
            <a:gdLst>
              <a:gd name="T0" fmla="*/ 11 w 11"/>
              <a:gd name="T1" fmla="*/ 7 h 10"/>
              <a:gd name="T2" fmla="*/ 11 w 11"/>
              <a:gd name="T3" fmla="*/ 10 h 10"/>
              <a:gd name="T4" fmla="*/ 11 w 11"/>
              <a:gd name="T5" fmla="*/ 7 h 10"/>
              <a:gd name="T6" fmla="*/ 3 w 11"/>
              <a:gd name="T7" fmla="*/ 0 h 10"/>
              <a:gd name="T8" fmla="*/ 0 w 11"/>
              <a:gd name="T9" fmla="*/ 2 h 10"/>
              <a:gd name="T10" fmla="*/ 8 w 11"/>
              <a:gd name="T11" fmla="*/ 10 h 10"/>
              <a:gd name="T12" fmla="*/ 8 w 11"/>
              <a:gd name="T13" fmla="*/ 7 h 10"/>
              <a:gd name="T14" fmla="*/ 11 w 11"/>
              <a:gd name="T15" fmla="*/ 10 h 10"/>
              <a:gd name="T16" fmla="*/ 11 w 11"/>
              <a:gd name="T17" fmla="*/ 10 h 10"/>
              <a:gd name="T18" fmla="*/ 11 w 11"/>
              <a:gd name="T1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11" y="7"/>
                </a:moveTo>
                <a:lnTo>
                  <a:pt x="11" y="10"/>
                </a:lnTo>
                <a:lnTo>
                  <a:pt x="11" y="7"/>
                </a:lnTo>
                <a:lnTo>
                  <a:pt x="3" y="0"/>
                </a:lnTo>
                <a:lnTo>
                  <a:pt x="0" y="2"/>
                </a:lnTo>
                <a:lnTo>
                  <a:pt x="8" y="10"/>
                </a:lnTo>
                <a:lnTo>
                  <a:pt x="8" y="7"/>
                </a:lnTo>
                <a:lnTo>
                  <a:pt x="11" y="10"/>
                </a:lnTo>
                <a:lnTo>
                  <a:pt x="11" y="10"/>
                </a:lnTo>
                <a:lnTo>
                  <a:pt x="1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2" name="Freeform 1622">
            <a:extLst>
              <a:ext uri="{FF2B5EF4-FFF2-40B4-BE49-F238E27FC236}">
                <a16:creationId xmlns:a16="http://schemas.microsoft.com/office/drawing/2014/main" id="{7D0C69F9-F6C0-45C3-83E2-08F668185EAE}"/>
              </a:ext>
            </a:extLst>
          </p:cNvPr>
          <p:cNvSpPr>
            <a:spLocks/>
          </p:cNvSpPr>
          <p:nvPr/>
        </p:nvSpPr>
        <p:spPr bwMode="auto">
          <a:xfrm>
            <a:off x="2012950" y="4162425"/>
            <a:ext cx="134938" cy="26988"/>
          </a:xfrm>
          <a:custGeom>
            <a:avLst/>
            <a:gdLst>
              <a:gd name="T0" fmla="*/ 236 w 236"/>
              <a:gd name="T1" fmla="*/ 0 h 49"/>
              <a:gd name="T2" fmla="*/ 236 w 236"/>
              <a:gd name="T3" fmla="*/ 0 h 49"/>
              <a:gd name="T4" fmla="*/ 0 w 236"/>
              <a:gd name="T5" fmla="*/ 46 h 49"/>
              <a:gd name="T6" fmla="*/ 0 w 236"/>
              <a:gd name="T7" fmla="*/ 49 h 49"/>
              <a:gd name="T8" fmla="*/ 236 w 236"/>
              <a:gd name="T9" fmla="*/ 0 h 49"/>
              <a:gd name="T10" fmla="*/ 236 w 236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6" h="49">
                <a:moveTo>
                  <a:pt x="236" y="0"/>
                </a:moveTo>
                <a:lnTo>
                  <a:pt x="236" y="0"/>
                </a:lnTo>
                <a:lnTo>
                  <a:pt x="0" y="46"/>
                </a:lnTo>
                <a:lnTo>
                  <a:pt x="0" y="49"/>
                </a:lnTo>
                <a:lnTo>
                  <a:pt x="236" y="0"/>
                </a:lnTo>
                <a:lnTo>
                  <a:pt x="2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3" name="Freeform 1623">
            <a:extLst>
              <a:ext uri="{FF2B5EF4-FFF2-40B4-BE49-F238E27FC236}">
                <a16:creationId xmlns:a16="http://schemas.microsoft.com/office/drawing/2014/main" id="{7B8B7E8C-DF29-40DD-96D9-7D9F824FD009}"/>
              </a:ext>
            </a:extLst>
          </p:cNvPr>
          <p:cNvSpPr>
            <a:spLocks/>
          </p:cNvSpPr>
          <p:nvPr/>
        </p:nvSpPr>
        <p:spPr bwMode="auto">
          <a:xfrm>
            <a:off x="2155825" y="4156075"/>
            <a:ext cx="34925" cy="6350"/>
          </a:xfrm>
          <a:custGeom>
            <a:avLst/>
            <a:gdLst>
              <a:gd name="T0" fmla="*/ 59 w 61"/>
              <a:gd name="T1" fmla="*/ 0 h 13"/>
              <a:gd name="T2" fmla="*/ 59 w 61"/>
              <a:gd name="T3" fmla="*/ 0 h 13"/>
              <a:gd name="T4" fmla="*/ 0 w 61"/>
              <a:gd name="T5" fmla="*/ 11 h 13"/>
              <a:gd name="T6" fmla="*/ 0 w 61"/>
              <a:gd name="T7" fmla="*/ 13 h 13"/>
              <a:gd name="T8" fmla="*/ 61 w 61"/>
              <a:gd name="T9" fmla="*/ 0 h 13"/>
              <a:gd name="T10" fmla="*/ 59 w 61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13">
                <a:moveTo>
                  <a:pt x="59" y="0"/>
                </a:moveTo>
                <a:lnTo>
                  <a:pt x="59" y="0"/>
                </a:lnTo>
                <a:lnTo>
                  <a:pt x="0" y="11"/>
                </a:lnTo>
                <a:lnTo>
                  <a:pt x="0" y="13"/>
                </a:lnTo>
                <a:lnTo>
                  <a:pt x="61" y="0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4" name="Freeform 1624">
            <a:extLst>
              <a:ext uri="{FF2B5EF4-FFF2-40B4-BE49-F238E27FC236}">
                <a16:creationId xmlns:a16="http://schemas.microsoft.com/office/drawing/2014/main" id="{7E8A5153-D834-4EA1-9E20-093DBB137665}"/>
              </a:ext>
            </a:extLst>
          </p:cNvPr>
          <p:cNvSpPr>
            <a:spLocks/>
          </p:cNvSpPr>
          <p:nvPr/>
        </p:nvSpPr>
        <p:spPr bwMode="auto">
          <a:xfrm>
            <a:off x="2016125" y="4165600"/>
            <a:ext cx="134938" cy="28575"/>
          </a:xfrm>
          <a:custGeom>
            <a:avLst/>
            <a:gdLst>
              <a:gd name="T0" fmla="*/ 237 w 237"/>
              <a:gd name="T1" fmla="*/ 3 h 51"/>
              <a:gd name="T2" fmla="*/ 237 w 237"/>
              <a:gd name="T3" fmla="*/ 0 h 51"/>
              <a:gd name="T4" fmla="*/ 0 w 237"/>
              <a:gd name="T5" fmla="*/ 49 h 51"/>
              <a:gd name="T6" fmla="*/ 0 w 237"/>
              <a:gd name="T7" fmla="*/ 51 h 51"/>
              <a:gd name="T8" fmla="*/ 237 w 237"/>
              <a:gd name="T9" fmla="*/ 3 h 51"/>
              <a:gd name="T10" fmla="*/ 237 w 237"/>
              <a:gd name="T11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51">
                <a:moveTo>
                  <a:pt x="237" y="3"/>
                </a:moveTo>
                <a:lnTo>
                  <a:pt x="237" y="0"/>
                </a:lnTo>
                <a:lnTo>
                  <a:pt x="0" y="49"/>
                </a:lnTo>
                <a:lnTo>
                  <a:pt x="0" y="51"/>
                </a:lnTo>
                <a:lnTo>
                  <a:pt x="237" y="3"/>
                </a:lnTo>
                <a:lnTo>
                  <a:pt x="23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5" name="Freeform 1625">
            <a:extLst>
              <a:ext uri="{FF2B5EF4-FFF2-40B4-BE49-F238E27FC236}">
                <a16:creationId xmlns:a16="http://schemas.microsoft.com/office/drawing/2014/main" id="{A2260BE4-993C-4598-B93D-E99D251384F0}"/>
              </a:ext>
            </a:extLst>
          </p:cNvPr>
          <p:cNvSpPr>
            <a:spLocks/>
          </p:cNvSpPr>
          <p:nvPr/>
        </p:nvSpPr>
        <p:spPr bwMode="auto">
          <a:xfrm>
            <a:off x="2157413" y="4159250"/>
            <a:ext cx="36512" cy="6350"/>
          </a:xfrm>
          <a:custGeom>
            <a:avLst/>
            <a:gdLst>
              <a:gd name="T0" fmla="*/ 63 w 63"/>
              <a:gd name="T1" fmla="*/ 2 h 12"/>
              <a:gd name="T2" fmla="*/ 61 w 63"/>
              <a:gd name="T3" fmla="*/ 0 h 12"/>
              <a:gd name="T4" fmla="*/ 0 w 63"/>
              <a:gd name="T5" fmla="*/ 10 h 12"/>
              <a:gd name="T6" fmla="*/ 0 w 63"/>
              <a:gd name="T7" fmla="*/ 12 h 12"/>
              <a:gd name="T8" fmla="*/ 63 w 63"/>
              <a:gd name="T9" fmla="*/ 2 h 12"/>
              <a:gd name="T10" fmla="*/ 63 w 63"/>
              <a:gd name="T11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2">
                <a:moveTo>
                  <a:pt x="63" y="2"/>
                </a:moveTo>
                <a:lnTo>
                  <a:pt x="61" y="0"/>
                </a:lnTo>
                <a:lnTo>
                  <a:pt x="0" y="10"/>
                </a:lnTo>
                <a:lnTo>
                  <a:pt x="0" y="12"/>
                </a:lnTo>
                <a:lnTo>
                  <a:pt x="63" y="2"/>
                </a:lnTo>
                <a:lnTo>
                  <a:pt x="6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6" name="Freeform 1626">
            <a:extLst>
              <a:ext uri="{FF2B5EF4-FFF2-40B4-BE49-F238E27FC236}">
                <a16:creationId xmlns:a16="http://schemas.microsoft.com/office/drawing/2014/main" id="{01420D53-1974-4AD6-A48A-3DB0501C2C17}"/>
              </a:ext>
            </a:extLst>
          </p:cNvPr>
          <p:cNvSpPr>
            <a:spLocks/>
          </p:cNvSpPr>
          <p:nvPr/>
        </p:nvSpPr>
        <p:spPr bwMode="auto">
          <a:xfrm>
            <a:off x="2200275" y="4149725"/>
            <a:ext cx="44450" cy="9525"/>
          </a:xfrm>
          <a:custGeom>
            <a:avLst/>
            <a:gdLst>
              <a:gd name="T0" fmla="*/ 77 w 77"/>
              <a:gd name="T1" fmla="*/ 0 h 16"/>
              <a:gd name="T2" fmla="*/ 77 w 77"/>
              <a:gd name="T3" fmla="*/ 0 h 16"/>
              <a:gd name="T4" fmla="*/ 0 w 77"/>
              <a:gd name="T5" fmla="*/ 13 h 16"/>
              <a:gd name="T6" fmla="*/ 0 w 77"/>
              <a:gd name="T7" fmla="*/ 16 h 16"/>
              <a:gd name="T8" fmla="*/ 77 w 77"/>
              <a:gd name="T9" fmla="*/ 3 h 16"/>
              <a:gd name="T10" fmla="*/ 77 w 77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6">
                <a:moveTo>
                  <a:pt x="77" y="0"/>
                </a:moveTo>
                <a:lnTo>
                  <a:pt x="77" y="0"/>
                </a:lnTo>
                <a:lnTo>
                  <a:pt x="0" y="13"/>
                </a:lnTo>
                <a:lnTo>
                  <a:pt x="0" y="16"/>
                </a:lnTo>
                <a:lnTo>
                  <a:pt x="77" y="3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7" name="Freeform 1627">
            <a:extLst>
              <a:ext uri="{FF2B5EF4-FFF2-40B4-BE49-F238E27FC236}">
                <a16:creationId xmlns:a16="http://schemas.microsoft.com/office/drawing/2014/main" id="{9FC4F8A4-CF70-4E78-BCAD-5771A01D9EF8}"/>
              </a:ext>
            </a:extLst>
          </p:cNvPr>
          <p:cNvSpPr>
            <a:spLocks/>
          </p:cNvSpPr>
          <p:nvPr/>
        </p:nvSpPr>
        <p:spPr bwMode="auto">
          <a:xfrm>
            <a:off x="2016125" y="4168775"/>
            <a:ext cx="138113" cy="28575"/>
          </a:xfrm>
          <a:custGeom>
            <a:avLst/>
            <a:gdLst>
              <a:gd name="T0" fmla="*/ 240 w 240"/>
              <a:gd name="T1" fmla="*/ 3 h 54"/>
              <a:gd name="T2" fmla="*/ 238 w 240"/>
              <a:gd name="T3" fmla="*/ 0 h 54"/>
              <a:gd name="T4" fmla="*/ 0 w 240"/>
              <a:gd name="T5" fmla="*/ 54 h 54"/>
              <a:gd name="T6" fmla="*/ 0 w 240"/>
              <a:gd name="T7" fmla="*/ 54 h 54"/>
              <a:gd name="T8" fmla="*/ 240 w 240"/>
              <a:gd name="T9" fmla="*/ 3 h 54"/>
              <a:gd name="T10" fmla="*/ 240 w 240"/>
              <a:gd name="T11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54">
                <a:moveTo>
                  <a:pt x="240" y="3"/>
                </a:moveTo>
                <a:lnTo>
                  <a:pt x="238" y="0"/>
                </a:lnTo>
                <a:lnTo>
                  <a:pt x="0" y="54"/>
                </a:lnTo>
                <a:lnTo>
                  <a:pt x="0" y="54"/>
                </a:lnTo>
                <a:lnTo>
                  <a:pt x="240" y="3"/>
                </a:lnTo>
                <a:lnTo>
                  <a:pt x="24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8" name="Freeform 1628">
            <a:extLst>
              <a:ext uri="{FF2B5EF4-FFF2-40B4-BE49-F238E27FC236}">
                <a16:creationId xmlns:a16="http://schemas.microsoft.com/office/drawing/2014/main" id="{27764D6D-00EE-488D-96AC-34D9F9555A8E}"/>
              </a:ext>
            </a:extLst>
          </p:cNvPr>
          <p:cNvSpPr>
            <a:spLocks/>
          </p:cNvSpPr>
          <p:nvPr/>
        </p:nvSpPr>
        <p:spPr bwMode="auto">
          <a:xfrm>
            <a:off x="2162175" y="4162425"/>
            <a:ext cx="34925" cy="6350"/>
          </a:xfrm>
          <a:custGeom>
            <a:avLst/>
            <a:gdLst>
              <a:gd name="T0" fmla="*/ 62 w 62"/>
              <a:gd name="T1" fmla="*/ 0 h 10"/>
              <a:gd name="T2" fmla="*/ 62 w 62"/>
              <a:gd name="T3" fmla="*/ 0 h 10"/>
              <a:gd name="T4" fmla="*/ 0 w 62"/>
              <a:gd name="T5" fmla="*/ 10 h 10"/>
              <a:gd name="T6" fmla="*/ 0 w 62"/>
              <a:gd name="T7" fmla="*/ 10 h 10"/>
              <a:gd name="T8" fmla="*/ 62 w 62"/>
              <a:gd name="T9" fmla="*/ 0 h 10"/>
              <a:gd name="T10" fmla="*/ 62 w 62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10">
                <a:moveTo>
                  <a:pt x="62" y="0"/>
                </a:moveTo>
                <a:lnTo>
                  <a:pt x="62" y="0"/>
                </a:lnTo>
                <a:lnTo>
                  <a:pt x="0" y="10"/>
                </a:lnTo>
                <a:lnTo>
                  <a:pt x="0" y="10"/>
                </a:lnTo>
                <a:lnTo>
                  <a:pt x="62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49" name="Freeform 1629">
            <a:extLst>
              <a:ext uri="{FF2B5EF4-FFF2-40B4-BE49-F238E27FC236}">
                <a16:creationId xmlns:a16="http://schemas.microsoft.com/office/drawing/2014/main" id="{43388D71-9F64-4108-BD2E-A58D02615CB6}"/>
              </a:ext>
            </a:extLst>
          </p:cNvPr>
          <p:cNvSpPr>
            <a:spLocks/>
          </p:cNvSpPr>
          <p:nvPr/>
        </p:nvSpPr>
        <p:spPr bwMode="auto">
          <a:xfrm>
            <a:off x="2203450" y="4154488"/>
            <a:ext cx="44450" cy="7937"/>
          </a:xfrm>
          <a:custGeom>
            <a:avLst/>
            <a:gdLst>
              <a:gd name="T0" fmla="*/ 77 w 77"/>
              <a:gd name="T1" fmla="*/ 0 h 15"/>
              <a:gd name="T2" fmla="*/ 74 w 77"/>
              <a:gd name="T3" fmla="*/ 0 h 15"/>
              <a:gd name="T4" fmla="*/ 0 w 77"/>
              <a:gd name="T5" fmla="*/ 13 h 15"/>
              <a:gd name="T6" fmla="*/ 3 w 77"/>
              <a:gd name="T7" fmla="*/ 15 h 15"/>
              <a:gd name="T8" fmla="*/ 77 w 77"/>
              <a:gd name="T9" fmla="*/ 2 h 15"/>
              <a:gd name="T10" fmla="*/ 77 w 7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5">
                <a:moveTo>
                  <a:pt x="77" y="0"/>
                </a:moveTo>
                <a:lnTo>
                  <a:pt x="74" y="0"/>
                </a:lnTo>
                <a:lnTo>
                  <a:pt x="0" y="13"/>
                </a:lnTo>
                <a:lnTo>
                  <a:pt x="3" y="15"/>
                </a:lnTo>
                <a:lnTo>
                  <a:pt x="77" y="2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0" name="Freeform 1630">
            <a:extLst>
              <a:ext uri="{FF2B5EF4-FFF2-40B4-BE49-F238E27FC236}">
                <a16:creationId xmlns:a16="http://schemas.microsoft.com/office/drawing/2014/main" id="{F8FDF187-F882-4E33-965B-1A524E3912B5}"/>
              </a:ext>
            </a:extLst>
          </p:cNvPr>
          <p:cNvSpPr>
            <a:spLocks/>
          </p:cNvSpPr>
          <p:nvPr/>
        </p:nvSpPr>
        <p:spPr bwMode="auto">
          <a:xfrm>
            <a:off x="1990725" y="4171950"/>
            <a:ext cx="30163" cy="44450"/>
          </a:xfrm>
          <a:custGeom>
            <a:avLst/>
            <a:gdLst>
              <a:gd name="T0" fmla="*/ 0 w 54"/>
              <a:gd name="T1" fmla="*/ 31 h 79"/>
              <a:gd name="T2" fmla="*/ 44 w 54"/>
              <a:gd name="T3" fmla="*/ 74 h 79"/>
              <a:gd name="T4" fmla="*/ 51 w 54"/>
              <a:gd name="T5" fmla="*/ 79 h 79"/>
              <a:gd name="T6" fmla="*/ 54 w 54"/>
              <a:gd name="T7" fmla="*/ 77 h 79"/>
              <a:gd name="T8" fmla="*/ 54 w 54"/>
              <a:gd name="T9" fmla="*/ 67 h 79"/>
              <a:gd name="T10" fmla="*/ 51 w 54"/>
              <a:gd name="T11" fmla="*/ 67 h 79"/>
              <a:gd name="T12" fmla="*/ 46 w 54"/>
              <a:gd name="T13" fmla="*/ 64 h 79"/>
              <a:gd name="T14" fmla="*/ 3 w 54"/>
              <a:gd name="T15" fmla="*/ 0 h 79"/>
              <a:gd name="T16" fmla="*/ 0 w 54"/>
              <a:gd name="T17" fmla="*/ 3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79">
                <a:moveTo>
                  <a:pt x="0" y="31"/>
                </a:moveTo>
                <a:lnTo>
                  <a:pt x="44" y="74"/>
                </a:lnTo>
                <a:lnTo>
                  <a:pt x="51" y="79"/>
                </a:lnTo>
                <a:lnTo>
                  <a:pt x="54" y="77"/>
                </a:lnTo>
                <a:lnTo>
                  <a:pt x="54" y="67"/>
                </a:lnTo>
                <a:lnTo>
                  <a:pt x="51" y="67"/>
                </a:lnTo>
                <a:lnTo>
                  <a:pt x="46" y="64"/>
                </a:lnTo>
                <a:lnTo>
                  <a:pt x="3" y="0"/>
                </a:lnTo>
                <a:lnTo>
                  <a:pt x="0" y="31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1" name="Freeform 1631">
            <a:extLst>
              <a:ext uri="{FF2B5EF4-FFF2-40B4-BE49-F238E27FC236}">
                <a16:creationId xmlns:a16="http://schemas.microsoft.com/office/drawing/2014/main" id="{5D02DCEF-498A-4ADC-B47B-707245CEB89E}"/>
              </a:ext>
            </a:extLst>
          </p:cNvPr>
          <p:cNvSpPr>
            <a:spLocks/>
          </p:cNvSpPr>
          <p:nvPr/>
        </p:nvSpPr>
        <p:spPr bwMode="auto">
          <a:xfrm>
            <a:off x="1990725" y="4187825"/>
            <a:ext cx="25400" cy="26988"/>
          </a:xfrm>
          <a:custGeom>
            <a:avLst/>
            <a:gdLst>
              <a:gd name="T0" fmla="*/ 46 w 46"/>
              <a:gd name="T1" fmla="*/ 44 h 49"/>
              <a:gd name="T2" fmla="*/ 46 w 46"/>
              <a:gd name="T3" fmla="*/ 44 h 49"/>
              <a:gd name="T4" fmla="*/ 46 w 46"/>
              <a:gd name="T5" fmla="*/ 44 h 49"/>
              <a:gd name="T6" fmla="*/ 3 w 46"/>
              <a:gd name="T7" fmla="*/ 0 h 49"/>
              <a:gd name="T8" fmla="*/ 0 w 46"/>
              <a:gd name="T9" fmla="*/ 3 h 49"/>
              <a:gd name="T10" fmla="*/ 44 w 46"/>
              <a:gd name="T11" fmla="*/ 46 h 49"/>
              <a:gd name="T12" fmla="*/ 44 w 46"/>
              <a:gd name="T13" fmla="*/ 49 h 49"/>
              <a:gd name="T14" fmla="*/ 44 w 46"/>
              <a:gd name="T15" fmla="*/ 46 h 49"/>
              <a:gd name="T16" fmla="*/ 44 w 46"/>
              <a:gd name="T17" fmla="*/ 49 h 49"/>
              <a:gd name="T18" fmla="*/ 46 w 46"/>
              <a:gd name="T19" fmla="*/ 46 h 49"/>
              <a:gd name="T20" fmla="*/ 46 w 46"/>
              <a:gd name="T21" fmla="*/ 46 h 49"/>
              <a:gd name="T22" fmla="*/ 46 w 46"/>
              <a:gd name="T23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49">
                <a:moveTo>
                  <a:pt x="46" y="44"/>
                </a:moveTo>
                <a:lnTo>
                  <a:pt x="46" y="44"/>
                </a:lnTo>
                <a:lnTo>
                  <a:pt x="46" y="44"/>
                </a:lnTo>
                <a:lnTo>
                  <a:pt x="3" y="0"/>
                </a:lnTo>
                <a:lnTo>
                  <a:pt x="0" y="3"/>
                </a:lnTo>
                <a:lnTo>
                  <a:pt x="44" y="46"/>
                </a:lnTo>
                <a:lnTo>
                  <a:pt x="44" y="49"/>
                </a:lnTo>
                <a:lnTo>
                  <a:pt x="44" y="46"/>
                </a:lnTo>
                <a:lnTo>
                  <a:pt x="44" y="49"/>
                </a:lnTo>
                <a:lnTo>
                  <a:pt x="46" y="46"/>
                </a:lnTo>
                <a:lnTo>
                  <a:pt x="46" y="46"/>
                </a:lnTo>
                <a:lnTo>
                  <a:pt x="46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2" name="Freeform 1632">
            <a:extLst>
              <a:ext uri="{FF2B5EF4-FFF2-40B4-BE49-F238E27FC236}">
                <a16:creationId xmlns:a16="http://schemas.microsoft.com/office/drawing/2014/main" id="{8490334A-82A1-4859-B4D4-71F008EFB1EE}"/>
              </a:ext>
            </a:extLst>
          </p:cNvPr>
          <p:cNvSpPr>
            <a:spLocks/>
          </p:cNvSpPr>
          <p:nvPr/>
        </p:nvSpPr>
        <p:spPr bwMode="auto">
          <a:xfrm>
            <a:off x="2016125" y="4213225"/>
            <a:ext cx="4763" cy="4763"/>
          </a:xfrm>
          <a:custGeom>
            <a:avLst/>
            <a:gdLst>
              <a:gd name="T0" fmla="*/ 7 w 10"/>
              <a:gd name="T1" fmla="*/ 5 h 10"/>
              <a:gd name="T2" fmla="*/ 5 w 10"/>
              <a:gd name="T3" fmla="*/ 5 h 10"/>
              <a:gd name="T4" fmla="*/ 7 w 10"/>
              <a:gd name="T5" fmla="*/ 5 h 10"/>
              <a:gd name="T6" fmla="*/ 2 w 10"/>
              <a:gd name="T7" fmla="*/ 0 h 10"/>
              <a:gd name="T8" fmla="*/ 0 w 10"/>
              <a:gd name="T9" fmla="*/ 5 h 10"/>
              <a:gd name="T10" fmla="*/ 5 w 10"/>
              <a:gd name="T11" fmla="*/ 7 h 10"/>
              <a:gd name="T12" fmla="*/ 7 w 10"/>
              <a:gd name="T13" fmla="*/ 7 h 10"/>
              <a:gd name="T14" fmla="*/ 5 w 10"/>
              <a:gd name="T15" fmla="*/ 7 h 10"/>
              <a:gd name="T16" fmla="*/ 7 w 10"/>
              <a:gd name="T17" fmla="*/ 10 h 10"/>
              <a:gd name="T18" fmla="*/ 7 w 10"/>
              <a:gd name="T19" fmla="*/ 7 h 10"/>
              <a:gd name="T20" fmla="*/ 10 w 10"/>
              <a:gd name="T21" fmla="*/ 5 h 10"/>
              <a:gd name="T22" fmla="*/ 7 w 10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0">
                <a:moveTo>
                  <a:pt x="7" y="5"/>
                </a:moveTo>
                <a:lnTo>
                  <a:pt x="5" y="5"/>
                </a:lnTo>
                <a:lnTo>
                  <a:pt x="7" y="5"/>
                </a:lnTo>
                <a:lnTo>
                  <a:pt x="2" y="0"/>
                </a:lnTo>
                <a:lnTo>
                  <a:pt x="0" y="5"/>
                </a:lnTo>
                <a:lnTo>
                  <a:pt x="5" y="7"/>
                </a:lnTo>
                <a:lnTo>
                  <a:pt x="7" y="7"/>
                </a:lnTo>
                <a:lnTo>
                  <a:pt x="5" y="7"/>
                </a:lnTo>
                <a:lnTo>
                  <a:pt x="7" y="10"/>
                </a:lnTo>
                <a:lnTo>
                  <a:pt x="7" y="7"/>
                </a:lnTo>
                <a:lnTo>
                  <a:pt x="10" y="5"/>
                </a:lnTo>
                <a:lnTo>
                  <a:pt x="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3" name="Freeform 1633">
            <a:extLst>
              <a:ext uri="{FF2B5EF4-FFF2-40B4-BE49-F238E27FC236}">
                <a16:creationId xmlns:a16="http://schemas.microsoft.com/office/drawing/2014/main" id="{B3C845CA-75E3-4C6D-9A1B-7D5E3E9E5378}"/>
              </a:ext>
            </a:extLst>
          </p:cNvPr>
          <p:cNvSpPr>
            <a:spLocks/>
          </p:cNvSpPr>
          <p:nvPr/>
        </p:nvSpPr>
        <p:spPr bwMode="auto">
          <a:xfrm>
            <a:off x="2019300" y="4213225"/>
            <a:ext cx="3175" cy="3175"/>
          </a:xfrm>
          <a:custGeom>
            <a:avLst/>
            <a:gdLst>
              <a:gd name="T0" fmla="*/ 5 w 7"/>
              <a:gd name="T1" fmla="*/ 0 h 5"/>
              <a:gd name="T2" fmla="*/ 2 w 7"/>
              <a:gd name="T3" fmla="*/ 3 h 5"/>
              <a:gd name="T4" fmla="*/ 5 w 7"/>
              <a:gd name="T5" fmla="*/ 0 h 5"/>
              <a:gd name="T6" fmla="*/ 0 w 7"/>
              <a:gd name="T7" fmla="*/ 3 h 5"/>
              <a:gd name="T8" fmla="*/ 2 w 7"/>
              <a:gd name="T9" fmla="*/ 5 h 5"/>
              <a:gd name="T10" fmla="*/ 5 w 7"/>
              <a:gd name="T11" fmla="*/ 5 h 5"/>
              <a:gd name="T12" fmla="*/ 7 w 7"/>
              <a:gd name="T13" fmla="*/ 3 h 5"/>
              <a:gd name="T14" fmla="*/ 5 w 7"/>
              <a:gd name="T15" fmla="*/ 5 h 5"/>
              <a:gd name="T16" fmla="*/ 7 w 7"/>
              <a:gd name="T17" fmla="*/ 5 h 5"/>
              <a:gd name="T18" fmla="*/ 7 w 7"/>
              <a:gd name="T19" fmla="*/ 3 h 5"/>
              <a:gd name="T20" fmla="*/ 7 w 7"/>
              <a:gd name="T21" fmla="*/ 0 h 5"/>
              <a:gd name="T22" fmla="*/ 5 w 7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5">
                <a:moveTo>
                  <a:pt x="5" y="0"/>
                </a:moveTo>
                <a:lnTo>
                  <a:pt x="2" y="3"/>
                </a:lnTo>
                <a:lnTo>
                  <a:pt x="5" y="0"/>
                </a:lnTo>
                <a:lnTo>
                  <a:pt x="0" y="3"/>
                </a:lnTo>
                <a:lnTo>
                  <a:pt x="2" y="5"/>
                </a:lnTo>
                <a:lnTo>
                  <a:pt x="5" y="5"/>
                </a:lnTo>
                <a:lnTo>
                  <a:pt x="7" y="3"/>
                </a:lnTo>
                <a:lnTo>
                  <a:pt x="5" y="5"/>
                </a:lnTo>
                <a:lnTo>
                  <a:pt x="7" y="5"/>
                </a:lnTo>
                <a:lnTo>
                  <a:pt x="7" y="3"/>
                </a:lnTo>
                <a:lnTo>
                  <a:pt x="7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4" name="Freeform 1634">
            <a:extLst>
              <a:ext uri="{FF2B5EF4-FFF2-40B4-BE49-F238E27FC236}">
                <a16:creationId xmlns:a16="http://schemas.microsoft.com/office/drawing/2014/main" id="{14B6CC30-718E-4E41-B47D-7BC9CDF347CB}"/>
              </a:ext>
            </a:extLst>
          </p:cNvPr>
          <p:cNvSpPr>
            <a:spLocks/>
          </p:cNvSpPr>
          <p:nvPr/>
        </p:nvSpPr>
        <p:spPr bwMode="auto">
          <a:xfrm>
            <a:off x="2019300" y="4208463"/>
            <a:ext cx="3175" cy="6350"/>
          </a:xfrm>
          <a:custGeom>
            <a:avLst/>
            <a:gdLst>
              <a:gd name="T0" fmla="*/ 0 w 5"/>
              <a:gd name="T1" fmla="*/ 3 h 13"/>
              <a:gd name="T2" fmla="*/ 3 w 5"/>
              <a:gd name="T3" fmla="*/ 5 h 13"/>
              <a:gd name="T4" fmla="*/ 0 w 5"/>
              <a:gd name="T5" fmla="*/ 3 h 13"/>
              <a:gd name="T6" fmla="*/ 0 w 5"/>
              <a:gd name="T7" fmla="*/ 13 h 13"/>
              <a:gd name="T8" fmla="*/ 5 w 5"/>
              <a:gd name="T9" fmla="*/ 13 h 13"/>
              <a:gd name="T10" fmla="*/ 5 w 5"/>
              <a:gd name="T11" fmla="*/ 3 h 13"/>
              <a:gd name="T12" fmla="*/ 3 w 5"/>
              <a:gd name="T13" fmla="*/ 0 h 13"/>
              <a:gd name="T14" fmla="*/ 5 w 5"/>
              <a:gd name="T15" fmla="*/ 3 h 13"/>
              <a:gd name="T16" fmla="*/ 5 w 5"/>
              <a:gd name="T17" fmla="*/ 0 h 13"/>
              <a:gd name="T18" fmla="*/ 3 w 5"/>
              <a:gd name="T19" fmla="*/ 0 h 13"/>
              <a:gd name="T20" fmla="*/ 3 w 5"/>
              <a:gd name="T21" fmla="*/ 0 h 13"/>
              <a:gd name="T22" fmla="*/ 0 w 5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0" y="3"/>
                </a:moveTo>
                <a:lnTo>
                  <a:pt x="3" y="5"/>
                </a:lnTo>
                <a:lnTo>
                  <a:pt x="0" y="3"/>
                </a:lnTo>
                <a:lnTo>
                  <a:pt x="0" y="13"/>
                </a:lnTo>
                <a:lnTo>
                  <a:pt x="5" y="13"/>
                </a:lnTo>
                <a:lnTo>
                  <a:pt x="5" y="3"/>
                </a:lnTo>
                <a:lnTo>
                  <a:pt x="3" y="0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5" name="Freeform 1635">
            <a:extLst>
              <a:ext uri="{FF2B5EF4-FFF2-40B4-BE49-F238E27FC236}">
                <a16:creationId xmlns:a16="http://schemas.microsoft.com/office/drawing/2014/main" id="{6A3115FF-C574-426A-9B4F-0D25C6B59387}"/>
              </a:ext>
            </a:extLst>
          </p:cNvPr>
          <p:cNvSpPr>
            <a:spLocks/>
          </p:cNvSpPr>
          <p:nvPr/>
        </p:nvSpPr>
        <p:spPr bwMode="auto">
          <a:xfrm>
            <a:off x="2019300" y="4208463"/>
            <a:ext cx="1588" cy="1587"/>
          </a:xfrm>
          <a:custGeom>
            <a:avLst/>
            <a:gdLst>
              <a:gd name="T0" fmla="*/ 2 w 5"/>
              <a:gd name="T1" fmla="*/ 5 h 5"/>
              <a:gd name="T2" fmla="*/ 0 w 5"/>
              <a:gd name="T3" fmla="*/ 5 h 5"/>
              <a:gd name="T4" fmla="*/ 2 w 5"/>
              <a:gd name="T5" fmla="*/ 5 h 5"/>
              <a:gd name="T6" fmla="*/ 5 w 5"/>
              <a:gd name="T7" fmla="*/ 5 h 5"/>
              <a:gd name="T8" fmla="*/ 5 w 5"/>
              <a:gd name="T9" fmla="*/ 0 h 5"/>
              <a:gd name="T10" fmla="*/ 2 w 5"/>
              <a:gd name="T11" fmla="*/ 0 h 5"/>
              <a:gd name="T12" fmla="*/ 2 w 5"/>
              <a:gd name="T13" fmla="*/ 0 h 5"/>
              <a:gd name="T14" fmla="*/ 2 w 5"/>
              <a:gd name="T15" fmla="*/ 0 h 5"/>
              <a:gd name="T16" fmla="*/ 0 w 5"/>
              <a:gd name="T17" fmla="*/ 3 h 5"/>
              <a:gd name="T18" fmla="*/ 0 w 5"/>
              <a:gd name="T19" fmla="*/ 3 h 5"/>
              <a:gd name="T20" fmla="*/ 0 w 5"/>
              <a:gd name="T21" fmla="*/ 5 h 5"/>
              <a:gd name="T22" fmla="*/ 2 w 5"/>
              <a:gd name="T2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0" y="5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6" name="Freeform 1636">
            <a:extLst>
              <a:ext uri="{FF2B5EF4-FFF2-40B4-BE49-F238E27FC236}">
                <a16:creationId xmlns:a16="http://schemas.microsoft.com/office/drawing/2014/main" id="{C200F709-2CEE-49C1-9777-3BD41C5522D6}"/>
              </a:ext>
            </a:extLst>
          </p:cNvPr>
          <p:cNvSpPr>
            <a:spLocks/>
          </p:cNvSpPr>
          <p:nvPr/>
        </p:nvSpPr>
        <p:spPr bwMode="auto">
          <a:xfrm>
            <a:off x="2016125" y="4205288"/>
            <a:ext cx="3175" cy="4762"/>
          </a:xfrm>
          <a:custGeom>
            <a:avLst/>
            <a:gdLst>
              <a:gd name="T0" fmla="*/ 0 w 7"/>
              <a:gd name="T1" fmla="*/ 5 h 10"/>
              <a:gd name="T2" fmla="*/ 0 w 7"/>
              <a:gd name="T3" fmla="*/ 5 h 10"/>
              <a:gd name="T4" fmla="*/ 0 w 7"/>
              <a:gd name="T5" fmla="*/ 5 h 10"/>
              <a:gd name="T6" fmla="*/ 5 w 7"/>
              <a:gd name="T7" fmla="*/ 10 h 10"/>
              <a:gd name="T8" fmla="*/ 7 w 7"/>
              <a:gd name="T9" fmla="*/ 5 h 10"/>
              <a:gd name="T10" fmla="*/ 2 w 7"/>
              <a:gd name="T11" fmla="*/ 2 h 10"/>
              <a:gd name="T12" fmla="*/ 5 w 7"/>
              <a:gd name="T13" fmla="*/ 2 h 10"/>
              <a:gd name="T14" fmla="*/ 2 w 7"/>
              <a:gd name="T15" fmla="*/ 2 h 10"/>
              <a:gd name="T16" fmla="*/ 0 w 7"/>
              <a:gd name="T17" fmla="*/ 0 h 10"/>
              <a:gd name="T18" fmla="*/ 0 w 7"/>
              <a:gd name="T19" fmla="*/ 2 h 10"/>
              <a:gd name="T20" fmla="*/ 0 w 7"/>
              <a:gd name="T21" fmla="*/ 5 h 10"/>
              <a:gd name="T22" fmla="*/ 0 w 7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0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5" y="10"/>
                </a:lnTo>
                <a:lnTo>
                  <a:pt x="7" y="5"/>
                </a:lnTo>
                <a:lnTo>
                  <a:pt x="2" y="2"/>
                </a:lnTo>
                <a:lnTo>
                  <a:pt x="5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7" name="Freeform 1637">
            <a:extLst>
              <a:ext uri="{FF2B5EF4-FFF2-40B4-BE49-F238E27FC236}">
                <a16:creationId xmlns:a16="http://schemas.microsoft.com/office/drawing/2014/main" id="{2C22ABB1-D67B-4071-B912-CCDDD7B9A484}"/>
              </a:ext>
            </a:extLst>
          </p:cNvPr>
          <p:cNvSpPr>
            <a:spLocks/>
          </p:cNvSpPr>
          <p:nvPr/>
        </p:nvSpPr>
        <p:spPr bwMode="auto">
          <a:xfrm>
            <a:off x="1990725" y="4171950"/>
            <a:ext cx="28575" cy="36513"/>
          </a:xfrm>
          <a:custGeom>
            <a:avLst/>
            <a:gdLst>
              <a:gd name="T0" fmla="*/ 0 w 49"/>
              <a:gd name="T1" fmla="*/ 5 h 66"/>
              <a:gd name="T2" fmla="*/ 5 w 49"/>
              <a:gd name="T3" fmla="*/ 2 h 66"/>
              <a:gd name="T4" fmla="*/ 0 w 49"/>
              <a:gd name="T5" fmla="*/ 5 h 66"/>
              <a:gd name="T6" fmla="*/ 44 w 49"/>
              <a:gd name="T7" fmla="*/ 66 h 66"/>
              <a:gd name="T8" fmla="*/ 49 w 49"/>
              <a:gd name="T9" fmla="*/ 63 h 66"/>
              <a:gd name="T10" fmla="*/ 5 w 49"/>
              <a:gd name="T11" fmla="*/ 0 h 66"/>
              <a:gd name="T12" fmla="*/ 0 w 49"/>
              <a:gd name="T13" fmla="*/ 2 h 66"/>
              <a:gd name="T14" fmla="*/ 5 w 49"/>
              <a:gd name="T15" fmla="*/ 0 h 66"/>
              <a:gd name="T16" fmla="*/ 3 w 49"/>
              <a:gd name="T17" fmla="*/ 0 h 66"/>
              <a:gd name="T18" fmla="*/ 0 w 49"/>
              <a:gd name="T19" fmla="*/ 0 h 66"/>
              <a:gd name="T20" fmla="*/ 0 w 49"/>
              <a:gd name="T21" fmla="*/ 2 h 66"/>
              <a:gd name="T22" fmla="*/ 0 w 49"/>
              <a:gd name="T23" fmla="*/ 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6">
                <a:moveTo>
                  <a:pt x="0" y="5"/>
                </a:moveTo>
                <a:lnTo>
                  <a:pt x="5" y="2"/>
                </a:lnTo>
                <a:lnTo>
                  <a:pt x="0" y="5"/>
                </a:lnTo>
                <a:lnTo>
                  <a:pt x="44" y="66"/>
                </a:lnTo>
                <a:lnTo>
                  <a:pt x="49" y="63"/>
                </a:lnTo>
                <a:lnTo>
                  <a:pt x="5" y="0"/>
                </a:lnTo>
                <a:lnTo>
                  <a:pt x="0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8" name="Freeform 1638">
            <a:extLst>
              <a:ext uri="{FF2B5EF4-FFF2-40B4-BE49-F238E27FC236}">
                <a16:creationId xmlns:a16="http://schemas.microsoft.com/office/drawing/2014/main" id="{1BBC1EA8-9577-45F0-8119-6102C98BCA15}"/>
              </a:ext>
            </a:extLst>
          </p:cNvPr>
          <p:cNvSpPr>
            <a:spLocks/>
          </p:cNvSpPr>
          <p:nvPr/>
        </p:nvSpPr>
        <p:spPr bwMode="auto">
          <a:xfrm>
            <a:off x="1989138" y="4171950"/>
            <a:ext cx="4762" cy="17463"/>
          </a:xfrm>
          <a:custGeom>
            <a:avLst/>
            <a:gdLst>
              <a:gd name="T0" fmla="*/ 5 w 7"/>
              <a:gd name="T1" fmla="*/ 31 h 31"/>
              <a:gd name="T2" fmla="*/ 5 w 7"/>
              <a:gd name="T3" fmla="*/ 28 h 31"/>
              <a:gd name="T4" fmla="*/ 5 w 7"/>
              <a:gd name="T5" fmla="*/ 31 h 31"/>
              <a:gd name="T6" fmla="*/ 7 w 7"/>
              <a:gd name="T7" fmla="*/ 0 h 31"/>
              <a:gd name="T8" fmla="*/ 2 w 7"/>
              <a:gd name="T9" fmla="*/ 0 h 31"/>
              <a:gd name="T10" fmla="*/ 0 w 7"/>
              <a:gd name="T11" fmla="*/ 31 h 31"/>
              <a:gd name="T12" fmla="*/ 2 w 7"/>
              <a:gd name="T13" fmla="*/ 31 h 31"/>
              <a:gd name="T14" fmla="*/ 0 w 7"/>
              <a:gd name="T15" fmla="*/ 31 h 31"/>
              <a:gd name="T16" fmla="*/ 2 w 7"/>
              <a:gd name="T17" fmla="*/ 31 h 31"/>
              <a:gd name="T18" fmla="*/ 2 w 7"/>
              <a:gd name="T19" fmla="*/ 31 h 31"/>
              <a:gd name="T20" fmla="*/ 5 w 7"/>
              <a:gd name="T21" fmla="*/ 31 h 31"/>
              <a:gd name="T22" fmla="*/ 5 w 7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31">
                <a:moveTo>
                  <a:pt x="5" y="31"/>
                </a:moveTo>
                <a:lnTo>
                  <a:pt x="5" y="28"/>
                </a:lnTo>
                <a:lnTo>
                  <a:pt x="5" y="31"/>
                </a:lnTo>
                <a:lnTo>
                  <a:pt x="7" y="0"/>
                </a:lnTo>
                <a:lnTo>
                  <a:pt x="2" y="0"/>
                </a:lnTo>
                <a:lnTo>
                  <a:pt x="0" y="31"/>
                </a:lnTo>
                <a:lnTo>
                  <a:pt x="2" y="31"/>
                </a:lnTo>
                <a:lnTo>
                  <a:pt x="0" y="31"/>
                </a:lnTo>
                <a:lnTo>
                  <a:pt x="2" y="31"/>
                </a:lnTo>
                <a:lnTo>
                  <a:pt x="2" y="31"/>
                </a:lnTo>
                <a:lnTo>
                  <a:pt x="5" y="31"/>
                </a:lnTo>
                <a:lnTo>
                  <a:pt x="5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59" name="Freeform 1639">
            <a:extLst>
              <a:ext uri="{FF2B5EF4-FFF2-40B4-BE49-F238E27FC236}">
                <a16:creationId xmlns:a16="http://schemas.microsoft.com/office/drawing/2014/main" id="{D7676ADF-E9C7-46B4-9B37-183BD855C6AD}"/>
              </a:ext>
            </a:extLst>
          </p:cNvPr>
          <p:cNvSpPr>
            <a:spLocks/>
          </p:cNvSpPr>
          <p:nvPr/>
        </p:nvSpPr>
        <p:spPr bwMode="auto">
          <a:xfrm>
            <a:off x="2005013" y="4038600"/>
            <a:ext cx="192087" cy="33338"/>
          </a:xfrm>
          <a:custGeom>
            <a:avLst/>
            <a:gdLst>
              <a:gd name="T0" fmla="*/ 0 w 335"/>
              <a:gd name="T1" fmla="*/ 44 h 59"/>
              <a:gd name="T2" fmla="*/ 46 w 335"/>
              <a:gd name="T3" fmla="*/ 59 h 59"/>
              <a:gd name="T4" fmla="*/ 46 w 335"/>
              <a:gd name="T5" fmla="*/ 59 h 59"/>
              <a:gd name="T6" fmla="*/ 48 w 335"/>
              <a:gd name="T7" fmla="*/ 59 h 59"/>
              <a:gd name="T8" fmla="*/ 53 w 335"/>
              <a:gd name="T9" fmla="*/ 59 h 59"/>
              <a:gd name="T10" fmla="*/ 58 w 335"/>
              <a:gd name="T11" fmla="*/ 59 h 59"/>
              <a:gd name="T12" fmla="*/ 64 w 335"/>
              <a:gd name="T13" fmla="*/ 59 h 59"/>
              <a:gd name="T14" fmla="*/ 71 w 335"/>
              <a:gd name="T15" fmla="*/ 56 h 59"/>
              <a:gd name="T16" fmla="*/ 79 w 335"/>
              <a:gd name="T17" fmla="*/ 56 h 59"/>
              <a:gd name="T18" fmla="*/ 87 w 335"/>
              <a:gd name="T19" fmla="*/ 54 h 59"/>
              <a:gd name="T20" fmla="*/ 97 w 335"/>
              <a:gd name="T21" fmla="*/ 54 h 59"/>
              <a:gd name="T22" fmla="*/ 110 w 335"/>
              <a:gd name="T23" fmla="*/ 51 h 59"/>
              <a:gd name="T24" fmla="*/ 120 w 335"/>
              <a:gd name="T25" fmla="*/ 51 h 59"/>
              <a:gd name="T26" fmla="*/ 133 w 335"/>
              <a:gd name="T27" fmla="*/ 49 h 59"/>
              <a:gd name="T28" fmla="*/ 143 w 335"/>
              <a:gd name="T29" fmla="*/ 49 h 59"/>
              <a:gd name="T30" fmla="*/ 156 w 335"/>
              <a:gd name="T31" fmla="*/ 49 h 59"/>
              <a:gd name="T32" fmla="*/ 168 w 335"/>
              <a:gd name="T33" fmla="*/ 46 h 59"/>
              <a:gd name="T34" fmla="*/ 181 w 335"/>
              <a:gd name="T35" fmla="*/ 44 h 59"/>
              <a:gd name="T36" fmla="*/ 194 w 335"/>
              <a:gd name="T37" fmla="*/ 44 h 59"/>
              <a:gd name="T38" fmla="*/ 207 w 335"/>
              <a:gd name="T39" fmla="*/ 41 h 59"/>
              <a:gd name="T40" fmla="*/ 220 w 335"/>
              <a:gd name="T41" fmla="*/ 39 h 59"/>
              <a:gd name="T42" fmla="*/ 232 w 335"/>
              <a:gd name="T43" fmla="*/ 39 h 59"/>
              <a:gd name="T44" fmla="*/ 243 w 335"/>
              <a:gd name="T45" fmla="*/ 39 h 59"/>
              <a:gd name="T46" fmla="*/ 255 w 335"/>
              <a:gd name="T47" fmla="*/ 36 h 59"/>
              <a:gd name="T48" fmla="*/ 266 w 335"/>
              <a:gd name="T49" fmla="*/ 36 h 59"/>
              <a:gd name="T50" fmla="*/ 276 w 335"/>
              <a:gd name="T51" fmla="*/ 33 h 59"/>
              <a:gd name="T52" fmla="*/ 283 w 335"/>
              <a:gd name="T53" fmla="*/ 33 h 59"/>
              <a:gd name="T54" fmla="*/ 294 w 335"/>
              <a:gd name="T55" fmla="*/ 31 h 59"/>
              <a:gd name="T56" fmla="*/ 301 w 335"/>
              <a:gd name="T57" fmla="*/ 31 h 59"/>
              <a:gd name="T58" fmla="*/ 306 w 335"/>
              <a:gd name="T59" fmla="*/ 28 h 59"/>
              <a:gd name="T60" fmla="*/ 314 w 335"/>
              <a:gd name="T61" fmla="*/ 28 h 59"/>
              <a:gd name="T62" fmla="*/ 317 w 335"/>
              <a:gd name="T63" fmla="*/ 28 h 59"/>
              <a:gd name="T64" fmla="*/ 322 w 335"/>
              <a:gd name="T65" fmla="*/ 28 h 59"/>
              <a:gd name="T66" fmla="*/ 322 w 335"/>
              <a:gd name="T67" fmla="*/ 26 h 59"/>
              <a:gd name="T68" fmla="*/ 327 w 335"/>
              <a:gd name="T69" fmla="*/ 26 h 59"/>
              <a:gd name="T70" fmla="*/ 329 w 335"/>
              <a:gd name="T71" fmla="*/ 26 h 59"/>
              <a:gd name="T72" fmla="*/ 329 w 335"/>
              <a:gd name="T73" fmla="*/ 23 h 59"/>
              <a:gd name="T74" fmla="*/ 332 w 335"/>
              <a:gd name="T75" fmla="*/ 21 h 59"/>
              <a:gd name="T76" fmla="*/ 332 w 335"/>
              <a:gd name="T77" fmla="*/ 21 h 59"/>
              <a:gd name="T78" fmla="*/ 332 w 335"/>
              <a:gd name="T79" fmla="*/ 18 h 59"/>
              <a:gd name="T80" fmla="*/ 332 w 335"/>
              <a:gd name="T81" fmla="*/ 16 h 59"/>
              <a:gd name="T82" fmla="*/ 332 w 335"/>
              <a:gd name="T83" fmla="*/ 13 h 59"/>
              <a:gd name="T84" fmla="*/ 332 w 335"/>
              <a:gd name="T85" fmla="*/ 13 h 59"/>
              <a:gd name="T86" fmla="*/ 332 w 335"/>
              <a:gd name="T87" fmla="*/ 10 h 59"/>
              <a:gd name="T88" fmla="*/ 332 w 335"/>
              <a:gd name="T89" fmla="*/ 8 h 59"/>
              <a:gd name="T90" fmla="*/ 332 w 335"/>
              <a:gd name="T91" fmla="*/ 5 h 59"/>
              <a:gd name="T92" fmla="*/ 332 w 335"/>
              <a:gd name="T93" fmla="*/ 3 h 59"/>
              <a:gd name="T94" fmla="*/ 332 w 335"/>
              <a:gd name="T95" fmla="*/ 3 h 59"/>
              <a:gd name="T96" fmla="*/ 335 w 335"/>
              <a:gd name="T97" fmla="*/ 0 h 59"/>
              <a:gd name="T98" fmla="*/ 335 w 335"/>
              <a:gd name="T99" fmla="*/ 0 h 59"/>
              <a:gd name="T100" fmla="*/ 5 w 335"/>
              <a:gd name="T101" fmla="*/ 46 h 59"/>
              <a:gd name="T102" fmla="*/ 0 w 335"/>
              <a:gd name="T103" fmla="*/ 4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" h="59">
                <a:moveTo>
                  <a:pt x="0" y="44"/>
                </a:moveTo>
                <a:lnTo>
                  <a:pt x="46" y="59"/>
                </a:lnTo>
                <a:lnTo>
                  <a:pt x="46" y="59"/>
                </a:lnTo>
                <a:lnTo>
                  <a:pt x="48" y="59"/>
                </a:lnTo>
                <a:lnTo>
                  <a:pt x="53" y="59"/>
                </a:lnTo>
                <a:lnTo>
                  <a:pt x="58" y="59"/>
                </a:lnTo>
                <a:lnTo>
                  <a:pt x="64" y="59"/>
                </a:lnTo>
                <a:lnTo>
                  <a:pt x="71" y="56"/>
                </a:lnTo>
                <a:lnTo>
                  <a:pt x="79" y="56"/>
                </a:lnTo>
                <a:lnTo>
                  <a:pt x="87" y="54"/>
                </a:lnTo>
                <a:lnTo>
                  <a:pt x="97" y="54"/>
                </a:lnTo>
                <a:lnTo>
                  <a:pt x="110" y="51"/>
                </a:lnTo>
                <a:lnTo>
                  <a:pt x="120" y="51"/>
                </a:lnTo>
                <a:lnTo>
                  <a:pt x="133" y="49"/>
                </a:lnTo>
                <a:lnTo>
                  <a:pt x="143" y="49"/>
                </a:lnTo>
                <a:lnTo>
                  <a:pt x="156" y="49"/>
                </a:lnTo>
                <a:lnTo>
                  <a:pt x="168" y="46"/>
                </a:lnTo>
                <a:lnTo>
                  <a:pt x="181" y="44"/>
                </a:lnTo>
                <a:lnTo>
                  <a:pt x="194" y="44"/>
                </a:lnTo>
                <a:lnTo>
                  <a:pt x="207" y="41"/>
                </a:lnTo>
                <a:lnTo>
                  <a:pt x="220" y="39"/>
                </a:lnTo>
                <a:lnTo>
                  <a:pt x="232" y="39"/>
                </a:lnTo>
                <a:lnTo>
                  <a:pt x="243" y="39"/>
                </a:lnTo>
                <a:lnTo>
                  <a:pt x="255" y="36"/>
                </a:lnTo>
                <a:lnTo>
                  <a:pt x="266" y="36"/>
                </a:lnTo>
                <a:lnTo>
                  <a:pt x="276" y="33"/>
                </a:lnTo>
                <a:lnTo>
                  <a:pt x="283" y="33"/>
                </a:lnTo>
                <a:lnTo>
                  <a:pt x="294" y="31"/>
                </a:lnTo>
                <a:lnTo>
                  <a:pt x="301" y="31"/>
                </a:lnTo>
                <a:lnTo>
                  <a:pt x="306" y="28"/>
                </a:lnTo>
                <a:lnTo>
                  <a:pt x="314" y="28"/>
                </a:lnTo>
                <a:lnTo>
                  <a:pt x="317" y="28"/>
                </a:lnTo>
                <a:lnTo>
                  <a:pt x="322" y="28"/>
                </a:lnTo>
                <a:lnTo>
                  <a:pt x="322" y="26"/>
                </a:lnTo>
                <a:lnTo>
                  <a:pt x="327" y="26"/>
                </a:lnTo>
                <a:lnTo>
                  <a:pt x="329" y="26"/>
                </a:lnTo>
                <a:lnTo>
                  <a:pt x="329" y="23"/>
                </a:lnTo>
                <a:lnTo>
                  <a:pt x="332" y="21"/>
                </a:lnTo>
                <a:lnTo>
                  <a:pt x="332" y="21"/>
                </a:lnTo>
                <a:lnTo>
                  <a:pt x="332" y="18"/>
                </a:lnTo>
                <a:lnTo>
                  <a:pt x="332" y="16"/>
                </a:lnTo>
                <a:lnTo>
                  <a:pt x="332" y="13"/>
                </a:lnTo>
                <a:lnTo>
                  <a:pt x="332" y="13"/>
                </a:lnTo>
                <a:lnTo>
                  <a:pt x="332" y="10"/>
                </a:lnTo>
                <a:lnTo>
                  <a:pt x="332" y="8"/>
                </a:lnTo>
                <a:lnTo>
                  <a:pt x="332" y="5"/>
                </a:lnTo>
                <a:lnTo>
                  <a:pt x="332" y="3"/>
                </a:lnTo>
                <a:lnTo>
                  <a:pt x="332" y="3"/>
                </a:lnTo>
                <a:lnTo>
                  <a:pt x="335" y="0"/>
                </a:lnTo>
                <a:lnTo>
                  <a:pt x="335" y="0"/>
                </a:lnTo>
                <a:lnTo>
                  <a:pt x="5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0" name="Freeform 1640">
            <a:extLst>
              <a:ext uri="{FF2B5EF4-FFF2-40B4-BE49-F238E27FC236}">
                <a16:creationId xmlns:a16="http://schemas.microsoft.com/office/drawing/2014/main" id="{B5BD47B2-F6F3-48F3-A644-CEB8E83FB2F6}"/>
              </a:ext>
            </a:extLst>
          </p:cNvPr>
          <p:cNvSpPr>
            <a:spLocks/>
          </p:cNvSpPr>
          <p:nvPr/>
        </p:nvSpPr>
        <p:spPr bwMode="auto">
          <a:xfrm>
            <a:off x="2005013" y="4060825"/>
            <a:ext cx="26987" cy="12700"/>
          </a:xfrm>
          <a:custGeom>
            <a:avLst/>
            <a:gdLst>
              <a:gd name="T0" fmla="*/ 46 w 46"/>
              <a:gd name="T1" fmla="*/ 21 h 21"/>
              <a:gd name="T2" fmla="*/ 46 w 46"/>
              <a:gd name="T3" fmla="*/ 15 h 21"/>
              <a:gd name="T4" fmla="*/ 46 w 46"/>
              <a:gd name="T5" fmla="*/ 15 h 21"/>
              <a:gd name="T6" fmla="*/ 2 w 46"/>
              <a:gd name="T7" fmla="*/ 0 h 21"/>
              <a:gd name="T8" fmla="*/ 0 w 46"/>
              <a:gd name="T9" fmla="*/ 5 h 21"/>
              <a:gd name="T10" fmla="*/ 46 w 46"/>
              <a:gd name="T11" fmla="*/ 21 h 21"/>
              <a:gd name="T12" fmla="*/ 46 w 46"/>
              <a:gd name="T13" fmla="*/ 21 h 21"/>
              <a:gd name="T14" fmla="*/ 46 w 46"/>
              <a:gd name="T15" fmla="*/ 21 h 21"/>
              <a:gd name="T16" fmla="*/ 46 w 46"/>
              <a:gd name="T1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1">
                <a:moveTo>
                  <a:pt x="46" y="21"/>
                </a:moveTo>
                <a:lnTo>
                  <a:pt x="46" y="15"/>
                </a:lnTo>
                <a:lnTo>
                  <a:pt x="46" y="15"/>
                </a:lnTo>
                <a:lnTo>
                  <a:pt x="2" y="0"/>
                </a:lnTo>
                <a:lnTo>
                  <a:pt x="0" y="5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1" name="Freeform 1641">
            <a:extLst>
              <a:ext uri="{FF2B5EF4-FFF2-40B4-BE49-F238E27FC236}">
                <a16:creationId xmlns:a16="http://schemas.microsoft.com/office/drawing/2014/main" id="{146C353B-724A-4333-A5B4-9B0889AC8C51}"/>
              </a:ext>
            </a:extLst>
          </p:cNvPr>
          <p:cNvSpPr>
            <a:spLocks/>
          </p:cNvSpPr>
          <p:nvPr/>
        </p:nvSpPr>
        <p:spPr bwMode="auto">
          <a:xfrm>
            <a:off x="2032000" y="4052888"/>
            <a:ext cx="158750" cy="20637"/>
          </a:xfrm>
          <a:custGeom>
            <a:avLst/>
            <a:gdLst>
              <a:gd name="T0" fmla="*/ 276 w 278"/>
              <a:gd name="T1" fmla="*/ 0 h 36"/>
              <a:gd name="T2" fmla="*/ 271 w 278"/>
              <a:gd name="T3" fmla="*/ 0 h 36"/>
              <a:gd name="T4" fmla="*/ 260 w 278"/>
              <a:gd name="T5" fmla="*/ 0 h 36"/>
              <a:gd name="T6" fmla="*/ 248 w 278"/>
              <a:gd name="T7" fmla="*/ 2 h 36"/>
              <a:gd name="T8" fmla="*/ 230 w 278"/>
              <a:gd name="T9" fmla="*/ 5 h 36"/>
              <a:gd name="T10" fmla="*/ 209 w 278"/>
              <a:gd name="T11" fmla="*/ 7 h 36"/>
              <a:gd name="T12" fmla="*/ 186 w 278"/>
              <a:gd name="T13" fmla="*/ 10 h 36"/>
              <a:gd name="T14" fmla="*/ 161 w 278"/>
              <a:gd name="T15" fmla="*/ 13 h 36"/>
              <a:gd name="T16" fmla="*/ 135 w 278"/>
              <a:gd name="T17" fmla="*/ 15 h 36"/>
              <a:gd name="T18" fmla="*/ 110 w 278"/>
              <a:gd name="T19" fmla="*/ 20 h 36"/>
              <a:gd name="T20" fmla="*/ 84 w 278"/>
              <a:gd name="T21" fmla="*/ 23 h 36"/>
              <a:gd name="T22" fmla="*/ 64 w 278"/>
              <a:gd name="T23" fmla="*/ 23 h 36"/>
              <a:gd name="T24" fmla="*/ 41 w 278"/>
              <a:gd name="T25" fmla="*/ 25 h 36"/>
              <a:gd name="T26" fmla="*/ 25 w 278"/>
              <a:gd name="T27" fmla="*/ 28 h 36"/>
              <a:gd name="T28" fmla="*/ 12 w 278"/>
              <a:gd name="T29" fmla="*/ 30 h 36"/>
              <a:gd name="T30" fmla="*/ 2 w 278"/>
              <a:gd name="T31" fmla="*/ 30 h 36"/>
              <a:gd name="T32" fmla="*/ 0 w 278"/>
              <a:gd name="T33" fmla="*/ 30 h 36"/>
              <a:gd name="T34" fmla="*/ 2 w 278"/>
              <a:gd name="T35" fmla="*/ 36 h 36"/>
              <a:gd name="T36" fmla="*/ 12 w 278"/>
              <a:gd name="T37" fmla="*/ 36 h 36"/>
              <a:gd name="T38" fmla="*/ 25 w 278"/>
              <a:gd name="T39" fmla="*/ 33 h 36"/>
              <a:gd name="T40" fmla="*/ 43 w 278"/>
              <a:gd name="T41" fmla="*/ 30 h 36"/>
              <a:gd name="T42" fmla="*/ 64 w 278"/>
              <a:gd name="T43" fmla="*/ 28 h 36"/>
              <a:gd name="T44" fmla="*/ 87 w 278"/>
              <a:gd name="T45" fmla="*/ 25 h 36"/>
              <a:gd name="T46" fmla="*/ 110 w 278"/>
              <a:gd name="T47" fmla="*/ 23 h 36"/>
              <a:gd name="T48" fmla="*/ 135 w 278"/>
              <a:gd name="T49" fmla="*/ 20 h 36"/>
              <a:gd name="T50" fmla="*/ 161 w 278"/>
              <a:gd name="T51" fmla="*/ 18 h 36"/>
              <a:gd name="T52" fmla="*/ 186 w 278"/>
              <a:gd name="T53" fmla="*/ 15 h 36"/>
              <a:gd name="T54" fmla="*/ 209 w 278"/>
              <a:gd name="T55" fmla="*/ 13 h 36"/>
              <a:gd name="T56" fmla="*/ 230 w 278"/>
              <a:gd name="T57" fmla="*/ 10 h 36"/>
              <a:gd name="T58" fmla="*/ 248 w 278"/>
              <a:gd name="T59" fmla="*/ 7 h 36"/>
              <a:gd name="T60" fmla="*/ 263 w 278"/>
              <a:gd name="T61" fmla="*/ 5 h 36"/>
              <a:gd name="T62" fmla="*/ 271 w 278"/>
              <a:gd name="T63" fmla="*/ 5 h 36"/>
              <a:gd name="T64" fmla="*/ 278 w 278"/>
              <a:gd name="T65" fmla="*/ 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8" h="36">
                <a:moveTo>
                  <a:pt x="278" y="2"/>
                </a:moveTo>
                <a:lnTo>
                  <a:pt x="276" y="0"/>
                </a:lnTo>
                <a:lnTo>
                  <a:pt x="273" y="0"/>
                </a:lnTo>
                <a:lnTo>
                  <a:pt x="271" y="0"/>
                </a:lnTo>
                <a:lnTo>
                  <a:pt x="268" y="0"/>
                </a:lnTo>
                <a:lnTo>
                  <a:pt x="260" y="0"/>
                </a:lnTo>
                <a:lnTo>
                  <a:pt x="255" y="2"/>
                </a:lnTo>
                <a:lnTo>
                  <a:pt x="248" y="2"/>
                </a:lnTo>
                <a:lnTo>
                  <a:pt x="237" y="5"/>
                </a:lnTo>
                <a:lnTo>
                  <a:pt x="230" y="5"/>
                </a:lnTo>
                <a:lnTo>
                  <a:pt x="220" y="7"/>
                </a:lnTo>
                <a:lnTo>
                  <a:pt x="209" y="7"/>
                </a:lnTo>
                <a:lnTo>
                  <a:pt x="197" y="10"/>
                </a:lnTo>
                <a:lnTo>
                  <a:pt x="186" y="10"/>
                </a:lnTo>
                <a:lnTo>
                  <a:pt x="174" y="13"/>
                </a:lnTo>
                <a:lnTo>
                  <a:pt x="161" y="13"/>
                </a:lnTo>
                <a:lnTo>
                  <a:pt x="148" y="15"/>
                </a:lnTo>
                <a:lnTo>
                  <a:pt x="135" y="15"/>
                </a:lnTo>
                <a:lnTo>
                  <a:pt x="122" y="18"/>
                </a:lnTo>
                <a:lnTo>
                  <a:pt x="110" y="20"/>
                </a:lnTo>
                <a:lnTo>
                  <a:pt x="97" y="20"/>
                </a:lnTo>
                <a:lnTo>
                  <a:pt x="84" y="23"/>
                </a:lnTo>
                <a:lnTo>
                  <a:pt x="74" y="23"/>
                </a:lnTo>
                <a:lnTo>
                  <a:pt x="64" y="23"/>
                </a:lnTo>
                <a:lnTo>
                  <a:pt x="51" y="25"/>
                </a:lnTo>
                <a:lnTo>
                  <a:pt x="41" y="25"/>
                </a:lnTo>
                <a:lnTo>
                  <a:pt x="33" y="28"/>
                </a:lnTo>
                <a:lnTo>
                  <a:pt x="25" y="28"/>
                </a:lnTo>
                <a:lnTo>
                  <a:pt x="18" y="30"/>
                </a:lnTo>
                <a:lnTo>
                  <a:pt x="12" y="30"/>
                </a:lnTo>
                <a:lnTo>
                  <a:pt x="7" y="30"/>
                </a:lnTo>
                <a:lnTo>
                  <a:pt x="2" y="30"/>
                </a:lnTo>
                <a:lnTo>
                  <a:pt x="0" y="30"/>
                </a:lnTo>
                <a:lnTo>
                  <a:pt x="0" y="30"/>
                </a:lnTo>
                <a:lnTo>
                  <a:pt x="0" y="36"/>
                </a:lnTo>
                <a:lnTo>
                  <a:pt x="2" y="36"/>
                </a:lnTo>
                <a:lnTo>
                  <a:pt x="7" y="36"/>
                </a:lnTo>
                <a:lnTo>
                  <a:pt x="12" y="36"/>
                </a:lnTo>
                <a:lnTo>
                  <a:pt x="18" y="36"/>
                </a:lnTo>
                <a:lnTo>
                  <a:pt x="25" y="33"/>
                </a:lnTo>
                <a:lnTo>
                  <a:pt x="33" y="33"/>
                </a:lnTo>
                <a:lnTo>
                  <a:pt x="43" y="30"/>
                </a:lnTo>
                <a:lnTo>
                  <a:pt x="51" y="30"/>
                </a:lnTo>
                <a:lnTo>
                  <a:pt x="64" y="28"/>
                </a:lnTo>
                <a:lnTo>
                  <a:pt x="74" y="28"/>
                </a:lnTo>
                <a:lnTo>
                  <a:pt x="87" y="25"/>
                </a:lnTo>
                <a:lnTo>
                  <a:pt x="97" y="25"/>
                </a:lnTo>
                <a:lnTo>
                  <a:pt x="110" y="23"/>
                </a:lnTo>
                <a:lnTo>
                  <a:pt x="122" y="23"/>
                </a:lnTo>
                <a:lnTo>
                  <a:pt x="135" y="20"/>
                </a:lnTo>
                <a:lnTo>
                  <a:pt x="148" y="20"/>
                </a:lnTo>
                <a:lnTo>
                  <a:pt x="161" y="18"/>
                </a:lnTo>
                <a:lnTo>
                  <a:pt x="174" y="15"/>
                </a:lnTo>
                <a:lnTo>
                  <a:pt x="186" y="15"/>
                </a:lnTo>
                <a:lnTo>
                  <a:pt x="197" y="13"/>
                </a:lnTo>
                <a:lnTo>
                  <a:pt x="209" y="13"/>
                </a:lnTo>
                <a:lnTo>
                  <a:pt x="220" y="13"/>
                </a:lnTo>
                <a:lnTo>
                  <a:pt x="230" y="10"/>
                </a:lnTo>
                <a:lnTo>
                  <a:pt x="240" y="10"/>
                </a:lnTo>
                <a:lnTo>
                  <a:pt x="248" y="7"/>
                </a:lnTo>
                <a:lnTo>
                  <a:pt x="255" y="7"/>
                </a:lnTo>
                <a:lnTo>
                  <a:pt x="263" y="5"/>
                </a:lnTo>
                <a:lnTo>
                  <a:pt x="268" y="5"/>
                </a:lnTo>
                <a:lnTo>
                  <a:pt x="271" y="5"/>
                </a:lnTo>
                <a:lnTo>
                  <a:pt x="276" y="5"/>
                </a:lnTo>
                <a:lnTo>
                  <a:pt x="278" y="2"/>
                </a:lnTo>
                <a:lnTo>
                  <a:pt x="27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2" name="Freeform 1642">
            <a:extLst>
              <a:ext uri="{FF2B5EF4-FFF2-40B4-BE49-F238E27FC236}">
                <a16:creationId xmlns:a16="http://schemas.microsoft.com/office/drawing/2014/main" id="{A55D3327-49A8-4159-8B72-D3E6E4C74371}"/>
              </a:ext>
            </a:extLst>
          </p:cNvPr>
          <p:cNvSpPr>
            <a:spLocks/>
          </p:cNvSpPr>
          <p:nvPr/>
        </p:nvSpPr>
        <p:spPr bwMode="auto">
          <a:xfrm>
            <a:off x="2189163" y="4046538"/>
            <a:ext cx="7937" cy="7937"/>
          </a:xfrm>
          <a:custGeom>
            <a:avLst/>
            <a:gdLst>
              <a:gd name="T0" fmla="*/ 13 w 13"/>
              <a:gd name="T1" fmla="*/ 0 h 15"/>
              <a:gd name="T2" fmla="*/ 7 w 13"/>
              <a:gd name="T3" fmla="*/ 0 h 15"/>
              <a:gd name="T4" fmla="*/ 7 w 13"/>
              <a:gd name="T5" fmla="*/ 3 h 15"/>
              <a:gd name="T6" fmla="*/ 7 w 13"/>
              <a:gd name="T7" fmla="*/ 5 h 15"/>
              <a:gd name="T8" fmla="*/ 7 w 13"/>
              <a:gd name="T9" fmla="*/ 5 h 15"/>
              <a:gd name="T10" fmla="*/ 7 w 13"/>
              <a:gd name="T11" fmla="*/ 8 h 15"/>
              <a:gd name="T12" fmla="*/ 7 w 13"/>
              <a:gd name="T13" fmla="*/ 8 h 15"/>
              <a:gd name="T14" fmla="*/ 5 w 13"/>
              <a:gd name="T15" fmla="*/ 10 h 15"/>
              <a:gd name="T16" fmla="*/ 2 w 13"/>
              <a:gd name="T17" fmla="*/ 10 h 15"/>
              <a:gd name="T18" fmla="*/ 0 w 13"/>
              <a:gd name="T19" fmla="*/ 13 h 15"/>
              <a:gd name="T20" fmla="*/ 2 w 13"/>
              <a:gd name="T21" fmla="*/ 15 h 15"/>
              <a:gd name="T22" fmla="*/ 5 w 13"/>
              <a:gd name="T23" fmla="*/ 15 h 15"/>
              <a:gd name="T24" fmla="*/ 7 w 13"/>
              <a:gd name="T25" fmla="*/ 13 h 15"/>
              <a:gd name="T26" fmla="*/ 10 w 13"/>
              <a:gd name="T27" fmla="*/ 13 h 15"/>
              <a:gd name="T28" fmla="*/ 10 w 13"/>
              <a:gd name="T29" fmla="*/ 10 h 15"/>
              <a:gd name="T30" fmla="*/ 13 w 13"/>
              <a:gd name="T31" fmla="*/ 8 h 15"/>
              <a:gd name="T32" fmla="*/ 13 w 13"/>
              <a:gd name="T33" fmla="*/ 5 h 15"/>
              <a:gd name="T34" fmla="*/ 13 w 13"/>
              <a:gd name="T35" fmla="*/ 3 h 15"/>
              <a:gd name="T36" fmla="*/ 13 w 13"/>
              <a:gd name="T37" fmla="*/ 0 h 15"/>
              <a:gd name="T38" fmla="*/ 13 w 13"/>
              <a:gd name="T3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5">
                <a:moveTo>
                  <a:pt x="13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7" y="5"/>
                </a:lnTo>
                <a:lnTo>
                  <a:pt x="7" y="8"/>
                </a:lnTo>
                <a:lnTo>
                  <a:pt x="7" y="8"/>
                </a:lnTo>
                <a:lnTo>
                  <a:pt x="5" y="10"/>
                </a:lnTo>
                <a:lnTo>
                  <a:pt x="2" y="10"/>
                </a:lnTo>
                <a:lnTo>
                  <a:pt x="0" y="13"/>
                </a:lnTo>
                <a:lnTo>
                  <a:pt x="2" y="15"/>
                </a:lnTo>
                <a:lnTo>
                  <a:pt x="5" y="15"/>
                </a:lnTo>
                <a:lnTo>
                  <a:pt x="7" y="13"/>
                </a:lnTo>
                <a:lnTo>
                  <a:pt x="10" y="13"/>
                </a:lnTo>
                <a:lnTo>
                  <a:pt x="10" y="10"/>
                </a:lnTo>
                <a:lnTo>
                  <a:pt x="13" y="8"/>
                </a:lnTo>
                <a:lnTo>
                  <a:pt x="13" y="5"/>
                </a:lnTo>
                <a:lnTo>
                  <a:pt x="13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3" name="Freeform 1643">
            <a:extLst>
              <a:ext uri="{FF2B5EF4-FFF2-40B4-BE49-F238E27FC236}">
                <a16:creationId xmlns:a16="http://schemas.microsoft.com/office/drawing/2014/main" id="{42A2C3F1-3167-49D7-B201-236208A289CF}"/>
              </a:ext>
            </a:extLst>
          </p:cNvPr>
          <p:cNvSpPr>
            <a:spLocks/>
          </p:cNvSpPr>
          <p:nvPr/>
        </p:nvSpPr>
        <p:spPr bwMode="auto">
          <a:xfrm>
            <a:off x="2193925" y="4037013"/>
            <a:ext cx="4763" cy="9525"/>
          </a:xfrm>
          <a:custGeom>
            <a:avLst/>
            <a:gdLst>
              <a:gd name="T0" fmla="*/ 3 w 8"/>
              <a:gd name="T1" fmla="*/ 0 h 15"/>
              <a:gd name="T2" fmla="*/ 6 w 8"/>
              <a:gd name="T3" fmla="*/ 5 h 15"/>
              <a:gd name="T4" fmla="*/ 3 w 8"/>
              <a:gd name="T5" fmla="*/ 2 h 15"/>
              <a:gd name="T6" fmla="*/ 3 w 8"/>
              <a:gd name="T7" fmla="*/ 5 h 15"/>
              <a:gd name="T8" fmla="*/ 3 w 8"/>
              <a:gd name="T9" fmla="*/ 5 h 15"/>
              <a:gd name="T10" fmla="*/ 3 w 8"/>
              <a:gd name="T11" fmla="*/ 7 h 15"/>
              <a:gd name="T12" fmla="*/ 3 w 8"/>
              <a:gd name="T13" fmla="*/ 10 h 15"/>
              <a:gd name="T14" fmla="*/ 3 w 8"/>
              <a:gd name="T15" fmla="*/ 12 h 15"/>
              <a:gd name="T16" fmla="*/ 0 w 8"/>
              <a:gd name="T17" fmla="*/ 15 h 15"/>
              <a:gd name="T18" fmla="*/ 0 w 8"/>
              <a:gd name="T19" fmla="*/ 15 h 15"/>
              <a:gd name="T20" fmla="*/ 6 w 8"/>
              <a:gd name="T21" fmla="*/ 15 h 15"/>
              <a:gd name="T22" fmla="*/ 6 w 8"/>
              <a:gd name="T23" fmla="*/ 15 h 15"/>
              <a:gd name="T24" fmla="*/ 6 w 8"/>
              <a:gd name="T25" fmla="*/ 12 h 15"/>
              <a:gd name="T26" fmla="*/ 6 w 8"/>
              <a:gd name="T27" fmla="*/ 10 h 15"/>
              <a:gd name="T28" fmla="*/ 6 w 8"/>
              <a:gd name="T29" fmla="*/ 7 h 15"/>
              <a:gd name="T30" fmla="*/ 6 w 8"/>
              <a:gd name="T31" fmla="*/ 5 h 15"/>
              <a:gd name="T32" fmla="*/ 6 w 8"/>
              <a:gd name="T33" fmla="*/ 5 h 15"/>
              <a:gd name="T34" fmla="*/ 8 w 8"/>
              <a:gd name="T35" fmla="*/ 2 h 15"/>
              <a:gd name="T36" fmla="*/ 8 w 8"/>
              <a:gd name="T37" fmla="*/ 2 h 15"/>
              <a:gd name="T38" fmla="*/ 3 w 8"/>
              <a:gd name="T39" fmla="*/ 0 h 15"/>
              <a:gd name="T40" fmla="*/ 8 w 8"/>
              <a:gd name="T41" fmla="*/ 2 h 15"/>
              <a:gd name="T42" fmla="*/ 8 w 8"/>
              <a:gd name="T43" fmla="*/ 0 h 15"/>
              <a:gd name="T44" fmla="*/ 3 w 8"/>
              <a:gd name="T4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15">
                <a:moveTo>
                  <a:pt x="3" y="0"/>
                </a:moveTo>
                <a:lnTo>
                  <a:pt x="6" y="5"/>
                </a:lnTo>
                <a:lnTo>
                  <a:pt x="3" y="2"/>
                </a:lnTo>
                <a:lnTo>
                  <a:pt x="3" y="5"/>
                </a:lnTo>
                <a:lnTo>
                  <a:pt x="3" y="5"/>
                </a:lnTo>
                <a:lnTo>
                  <a:pt x="3" y="7"/>
                </a:lnTo>
                <a:lnTo>
                  <a:pt x="3" y="10"/>
                </a:lnTo>
                <a:lnTo>
                  <a:pt x="3" y="12"/>
                </a:lnTo>
                <a:lnTo>
                  <a:pt x="0" y="15"/>
                </a:lnTo>
                <a:lnTo>
                  <a:pt x="0" y="15"/>
                </a:lnTo>
                <a:lnTo>
                  <a:pt x="6" y="15"/>
                </a:lnTo>
                <a:lnTo>
                  <a:pt x="6" y="15"/>
                </a:lnTo>
                <a:lnTo>
                  <a:pt x="6" y="12"/>
                </a:lnTo>
                <a:lnTo>
                  <a:pt x="6" y="10"/>
                </a:lnTo>
                <a:lnTo>
                  <a:pt x="6" y="7"/>
                </a:lnTo>
                <a:lnTo>
                  <a:pt x="6" y="5"/>
                </a:lnTo>
                <a:lnTo>
                  <a:pt x="6" y="5"/>
                </a:lnTo>
                <a:lnTo>
                  <a:pt x="8" y="2"/>
                </a:lnTo>
                <a:lnTo>
                  <a:pt x="8" y="2"/>
                </a:lnTo>
                <a:lnTo>
                  <a:pt x="3" y="0"/>
                </a:lnTo>
                <a:lnTo>
                  <a:pt x="8" y="2"/>
                </a:lnTo>
                <a:lnTo>
                  <a:pt x="8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4" name="Freeform 1644">
            <a:extLst>
              <a:ext uri="{FF2B5EF4-FFF2-40B4-BE49-F238E27FC236}">
                <a16:creationId xmlns:a16="http://schemas.microsoft.com/office/drawing/2014/main" id="{7A39A3EB-2E63-4BED-B874-ACFAB8C52F83}"/>
              </a:ext>
            </a:extLst>
          </p:cNvPr>
          <p:cNvSpPr>
            <a:spLocks/>
          </p:cNvSpPr>
          <p:nvPr/>
        </p:nvSpPr>
        <p:spPr bwMode="auto">
          <a:xfrm>
            <a:off x="2008188" y="4037013"/>
            <a:ext cx="188912" cy="28575"/>
          </a:xfrm>
          <a:custGeom>
            <a:avLst/>
            <a:gdLst>
              <a:gd name="T0" fmla="*/ 0 w 330"/>
              <a:gd name="T1" fmla="*/ 48 h 51"/>
              <a:gd name="T2" fmla="*/ 0 w 330"/>
              <a:gd name="T3" fmla="*/ 51 h 51"/>
              <a:gd name="T4" fmla="*/ 330 w 330"/>
              <a:gd name="T5" fmla="*/ 5 h 51"/>
              <a:gd name="T6" fmla="*/ 327 w 330"/>
              <a:gd name="T7" fmla="*/ 0 h 51"/>
              <a:gd name="T8" fmla="*/ 0 w 330"/>
              <a:gd name="T9" fmla="*/ 46 h 51"/>
              <a:gd name="T10" fmla="*/ 0 w 330"/>
              <a:gd name="T11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0" y="48"/>
                </a:moveTo>
                <a:lnTo>
                  <a:pt x="0" y="51"/>
                </a:lnTo>
                <a:lnTo>
                  <a:pt x="330" y="5"/>
                </a:lnTo>
                <a:lnTo>
                  <a:pt x="327" y="0"/>
                </a:lnTo>
                <a:lnTo>
                  <a:pt x="0" y="46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5" name="Freeform 1645">
            <a:extLst>
              <a:ext uri="{FF2B5EF4-FFF2-40B4-BE49-F238E27FC236}">
                <a16:creationId xmlns:a16="http://schemas.microsoft.com/office/drawing/2014/main" id="{3833B8DC-ED24-4717-9A1A-1B7F153B424A}"/>
              </a:ext>
            </a:extLst>
          </p:cNvPr>
          <p:cNvSpPr>
            <a:spLocks/>
          </p:cNvSpPr>
          <p:nvPr/>
        </p:nvSpPr>
        <p:spPr bwMode="auto">
          <a:xfrm>
            <a:off x="2016125" y="3846513"/>
            <a:ext cx="200025" cy="215900"/>
          </a:xfrm>
          <a:custGeom>
            <a:avLst/>
            <a:gdLst>
              <a:gd name="T0" fmla="*/ 320 w 350"/>
              <a:gd name="T1" fmla="*/ 348 h 392"/>
              <a:gd name="T2" fmla="*/ 322 w 350"/>
              <a:gd name="T3" fmla="*/ 348 h 392"/>
              <a:gd name="T4" fmla="*/ 325 w 350"/>
              <a:gd name="T5" fmla="*/ 348 h 392"/>
              <a:gd name="T6" fmla="*/ 332 w 350"/>
              <a:gd name="T7" fmla="*/ 346 h 392"/>
              <a:gd name="T8" fmla="*/ 338 w 350"/>
              <a:gd name="T9" fmla="*/ 343 h 392"/>
              <a:gd name="T10" fmla="*/ 343 w 350"/>
              <a:gd name="T11" fmla="*/ 343 h 392"/>
              <a:gd name="T12" fmla="*/ 345 w 350"/>
              <a:gd name="T13" fmla="*/ 340 h 392"/>
              <a:gd name="T14" fmla="*/ 348 w 350"/>
              <a:gd name="T15" fmla="*/ 338 h 392"/>
              <a:gd name="T16" fmla="*/ 350 w 350"/>
              <a:gd name="T17" fmla="*/ 335 h 392"/>
              <a:gd name="T18" fmla="*/ 340 w 350"/>
              <a:gd name="T19" fmla="*/ 8 h 392"/>
              <a:gd name="T20" fmla="*/ 338 w 350"/>
              <a:gd name="T21" fmla="*/ 6 h 392"/>
              <a:gd name="T22" fmla="*/ 335 w 350"/>
              <a:gd name="T23" fmla="*/ 6 h 392"/>
              <a:gd name="T24" fmla="*/ 330 w 350"/>
              <a:gd name="T25" fmla="*/ 3 h 392"/>
              <a:gd name="T26" fmla="*/ 325 w 350"/>
              <a:gd name="T27" fmla="*/ 3 h 392"/>
              <a:gd name="T28" fmla="*/ 320 w 350"/>
              <a:gd name="T29" fmla="*/ 0 h 392"/>
              <a:gd name="T30" fmla="*/ 315 w 350"/>
              <a:gd name="T31" fmla="*/ 0 h 392"/>
              <a:gd name="T32" fmla="*/ 309 w 350"/>
              <a:gd name="T33" fmla="*/ 0 h 392"/>
              <a:gd name="T34" fmla="*/ 307 w 350"/>
              <a:gd name="T35" fmla="*/ 0 h 392"/>
              <a:gd name="T36" fmla="*/ 8 w 350"/>
              <a:gd name="T37" fmla="*/ 13 h 392"/>
              <a:gd name="T38" fmla="*/ 5 w 350"/>
              <a:gd name="T39" fmla="*/ 16 h 392"/>
              <a:gd name="T40" fmla="*/ 3 w 350"/>
              <a:gd name="T41" fmla="*/ 16 h 392"/>
              <a:gd name="T42" fmla="*/ 3 w 350"/>
              <a:gd name="T43" fmla="*/ 16 h 392"/>
              <a:gd name="T44" fmla="*/ 0 w 350"/>
              <a:gd name="T45" fmla="*/ 18 h 392"/>
              <a:gd name="T46" fmla="*/ 0 w 350"/>
              <a:gd name="T47" fmla="*/ 18 h 392"/>
              <a:gd name="T48" fmla="*/ 0 w 350"/>
              <a:gd name="T49" fmla="*/ 21 h 392"/>
              <a:gd name="T50" fmla="*/ 0 w 350"/>
              <a:gd name="T51" fmla="*/ 23 h 392"/>
              <a:gd name="T52" fmla="*/ 0 w 350"/>
              <a:gd name="T53" fmla="*/ 26 h 392"/>
              <a:gd name="T54" fmla="*/ 26 w 350"/>
              <a:gd name="T55" fmla="*/ 381 h 392"/>
              <a:gd name="T56" fmla="*/ 26 w 350"/>
              <a:gd name="T57" fmla="*/ 384 h 392"/>
              <a:gd name="T58" fmla="*/ 26 w 350"/>
              <a:gd name="T59" fmla="*/ 387 h 392"/>
              <a:gd name="T60" fmla="*/ 26 w 350"/>
              <a:gd name="T61" fmla="*/ 387 h 392"/>
              <a:gd name="T62" fmla="*/ 28 w 350"/>
              <a:gd name="T63" fmla="*/ 389 h 392"/>
              <a:gd name="T64" fmla="*/ 28 w 350"/>
              <a:gd name="T65" fmla="*/ 389 h 392"/>
              <a:gd name="T66" fmla="*/ 31 w 350"/>
              <a:gd name="T67" fmla="*/ 389 h 392"/>
              <a:gd name="T68" fmla="*/ 33 w 350"/>
              <a:gd name="T69" fmla="*/ 392 h 392"/>
              <a:gd name="T70" fmla="*/ 33 w 350"/>
              <a:gd name="T71" fmla="*/ 392 h 392"/>
              <a:gd name="T72" fmla="*/ 320 w 350"/>
              <a:gd name="T73" fmla="*/ 3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0" h="392">
                <a:moveTo>
                  <a:pt x="320" y="348"/>
                </a:moveTo>
                <a:lnTo>
                  <a:pt x="322" y="348"/>
                </a:lnTo>
                <a:lnTo>
                  <a:pt x="325" y="348"/>
                </a:lnTo>
                <a:lnTo>
                  <a:pt x="332" y="346"/>
                </a:lnTo>
                <a:lnTo>
                  <a:pt x="338" y="343"/>
                </a:lnTo>
                <a:lnTo>
                  <a:pt x="343" y="343"/>
                </a:lnTo>
                <a:lnTo>
                  <a:pt x="345" y="340"/>
                </a:lnTo>
                <a:lnTo>
                  <a:pt x="348" y="338"/>
                </a:lnTo>
                <a:lnTo>
                  <a:pt x="350" y="335"/>
                </a:lnTo>
                <a:lnTo>
                  <a:pt x="340" y="8"/>
                </a:lnTo>
                <a:lnTo>
                  <a:pt x="338" y="6"/>
                </a:lnTo>
                <a:lnTo>
                  <a:pt x="335" y="6"/>
                </a:lnTo>
                <a:lnTo>
                  <a:pt x="330" y="3"/>
                </a:lnTo>
                <a:lnTo>
                  <a:pt x="325" y="3"/>
                </a:lnTo>
                <a:lnTo>
                  <a:pt x="320" y="0"/>
                </a:lnTo>
                <a:lnTo>
                  <a:pt x="315" y="0"/>
                </a:lnTo>
                <a:lnTo>
                  <a:pt x="309" y="0"/>
                </a:lnTo>
                <a:lnTo>
                  <a:pt x="307" y="0"/>
                </a:lnTo>
                <a:lnTo>
                  <a:pt x="8" y="13"/>
                </a:lnTo>
                <a:lnTo>
                  <a:pt x="5" y="16"/>
                </a:lnTo>
                <a:lnTo>
                  <a:pt x="3" y="16"/>
                </a:lnTo>
                <a:lnTo>
                  <a:pt x="3" y="16"/>
                </a:lnTo>
                <a:lnTo>
                  <a:pt x="0" y="18"/>
                </a:lnTo>
                <a:lnTo>
                  <a:pt x="0" y="18"/>
                </a:lnTo>
                <a:lnTo>
                  <a:pt x="0" y="21"/>
                </a:lnTo>
                <a:lnTo>
                  <a:pt x="0" y="23"/>
                </a:lnTo>
                <a:lnTo>
                  <a:pt x="0" y="26"/>
                </a:lnTo>
                <a:lnTo>
                  <a:pt x="26" y="381"/>
                </a:lnTo>
                <a:lnTo>
                  <a:pt x="26" y="384"/>
                </a:lnTo>
                <a:lnTo>
                  <a:pt x="26" y="387"/>
                </a:lnTo>
                <a:lnTo>
                  <a:pt x="26" y="387"/>
                </a:lnTo>
                <a:lnTo>
                  <a:pt x="28" y="389"/>
                </a:lnTo>
                <a:lnTo>
                  <a:pt x="28" y="389"/>
                </a:lnTo>
                <a:lnTo>
                  <a:pt x="31" y="389"/>
                </a:lnTo>
                <a:lnTo>
                  <a:pt x="33" y="392"/>
                </a:lnTo>
                <a:lnTo>
                  <a:pt x="33" y="392"/>
                </a:lnTo>
                <a:lnTo>
                  <a:pt x="320" y="348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6" name="Freeform 1646">
            <a:extLst>
              <a:ext uri="{FF2B5EF4-FFF2-40B4-BE49-F238E27FC236}">
                <a16:creationId xmlns:a16="http://schemas.microsoft.com/office/drawing/2014/main" id="{76692CB6-1B58-46A8-9226-49820868BF68}"/>
              </a:ext>
            </a:extLst>
          </p:cNvPr>
          <p:cNvSpPr>
            <a:spLocks/>
          </p:cNvSpPr>
          <p:nvPr/>
        </p:nvSpPr>
        <p:spPr bwMode="auto">
          <a:xfrm>
            <a:off x="2200275" y="4030663"/>
            <a:ext cx="17463" cy="9525"/>
          </a:xfrm>
          <a:custGeom>
            <a:avLst/>
            <a:gdLst>
              <a:gd name="T0" fmla="*/ 33 w 33"/>
              <a:gd name="T1" fmla="*/ 0 h 16"/>
              <a:gd name="T2" fmla="*/ 28 w 33"/>
              <a:gd name="T3" fmla="*/ 0 h 16"/>
              <a:gd name="T4" fmla="*/ 28 w 33"/>
              <a:gd name="T5" fmla="*/ 0 h 16"/>
              <a:gd name="T6" fmla="*/ 25 w 33"/>
              <a:gd name="T7" fmla="*/ 3 h 16"/>
              <a:gd name="T8" fmla="*/ 20 w 33"/>
              <a:gd name="T9" fmla="*/ 5 h 16"/>
              <a:gd name="T10" fmla="*/ 18 w 33"/>
              <a:gd name="T11" fmla="*/ 5 h 16"/>
              <a:gd name="T12" fmla="*/ 10 w 33"/>
              <a:gd name="T13" fmla="*/ 8 h 16"/>
              <a:gd name="T14" fmla="*/ 5 w 33"/>
              <a:gd name="T15" fmla="*/ 11 h 16"/>
              <a:gd name="T16" fmla="*/ 2 w 33"/>
              <a:gd name="T17" fmla="*/ 11 h 16"/>
              <a:gd name="T18" fmla="*/ 0 w 33"/>
              <a:gd name="T19" fmla="*/ 11 h 16"/>
              <a:gd name="T20" fmla="*/ 0 w 33"/>
              <a:gd name="T21" fmla="*/ 16 h 16"/>
              <a:gd name="T22" fmla="*/ 2 w 33"/>
              <a:gd name="T23" fmla="*/ 16 h 16"/>
              <a:gd name="T24" fmla="*/ 7 w 33"/>
              <a:gd name="T25" fmla="*/ 16 h 16"/>
              <a:gd name="T26" fmla="*/ 12 w 33"/>
              <a:gd name="T27" fmla="*/ 13 h 16"/>
              <a:gd name="T28" fmla="*/ 18 w 33"/>
              <a:gd name="T29" fmla="*/ 11 h 16"/>
              <a:gd name="T30" fmla="*/ 23 w 33"/>
              <a:gd name="T31" fmla="*/ 11 h 16"/>
              <a:gd name="T32" fmla="*/ 28 w 33"/>
              <a:gd name="T33" fmla="*/ 8 h 16"/>
              <a:gd name="T34" fmla="*/ 30 w 33"/>
              <a:gd name="T35" fmla="*/ 5 h 16"/>
              <a:gd name="T36" fmla="*/ 33 w 33"/>
              <a:gd name="T37" fmla="*/ 0 h 16"/>
              <a:gd name="T38" fmla="*/ 33 w 33"/>
              <a:gd name="T3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6">
                <a:moveTo>
                  <a:pt x="33" y="0"/>
                </a:moveTo>
                <a:lnTo>
                  <a:pt x="28" y="0"/>
                </a:lnTo>
                <a:lnTo>
                  <a:pt x="28" y="0"/>
                </a:lnTo>
                <a:lnTo>
                  <a:pt x="25" y="3"/>
                </a:lnTo>
                <a:lnTo>
                  <a:pt x="20" y="5"/>
                </a:lnTo>
                <a:lnTo>
                  <a:pt x="18" y="5"/>
                </a:lnTo>
                <a:lnTo>
                  <a:pt x="10" y="8"/>
                </a:lnTo>
                <a:lnTo>
                  <a:pt x="5" y="11"/>
                </a:lnTo>
                <a:lnTo>
                  <a:pt x="2" y="11"/>
                </a:lnTo>
                <a:lnTo>
                  <a:pt x="0" y="11"/>
                </a:lnTo>
                <a:lnTo>
                  <a:pt x="0" y="16"/>
                </a:lnTo>
                <a:lnTo>
                  <a:pt x="2" y="16"/>
                </a:lnTo>
                <a:lnTo>
                  <a:pt x="7" y="16"/>
                </a:lnTo>
                <a:lnTo>
                  <a:pt x="12" y="13"/>
                </a:lnTo>
                <a:lnTo>
                  <a:pt x="18" y="11"/>
                </a:lnTo>
                <a:lnTo>
                  <a:pt x="23" y="11"/>
                </a:lnTo>
                <a:lnTo>
                  <a:pt x="28" y="8"/>
                </a:lnTo>
                <a:lnTo>
                  <a:pt x="30" y="5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7" name="Freeform 1647">
            <a:extLst>
              <a:ext uri="{FF2B5EF4-FFF2-40B4-BE49-F238E27FC236}">
                <a16:creationId xmlns:a16="http://schemas.microsoft.com/office/drawing/2014/main" id="{04DF5F6A-DE99-4AD1-8DEC-3FA0E222BA9E}"/>
              </a:ext>
            </a:extLst>
          </p:cNvPr>
          <p:cNvSpPr>
            <a:spLocks/>
          </p:cNvSpPr>
          <p:nvPr/>
        </p:nvSpPr>
        <p:spPr bwMode="auto">
          <a:xfrm>
            <a:off x="2209800" y="3851275"/>
            <a:ext cx="7938" cy="179388"/>
          </a:xfrm>
          <a:custGeom>
            <a:avLst/>
            <a:gdLst>
              <a:gd name="T0" fmla="*/ 5 w 15"/>
              <a:gd name="T1" fmla="*/ 0 h 327"/>
              <a:gd name="T2" fmla="*/ 0 w 15"/>
              <a:gd name="T3" fmla="*/ 0 h 327"/>
              <a:gd name="T4" fmla="*/ 0 w 15"/>
              <a:gd name="T5" fmla="*/ 0 h 327"/>
              <a:gd name="T6" fmla="*/ 10 w 15"/>
              <a:gd name="T7" fmla="*/ 327 h 327"/>
              <a:gd name="T8" fmla="*/ 15 w 15"/>
              <a:gd name="T9" fmla="*/ 327 h 327"/>
              <a:gd name="T10" fmla="*/ 5 w 15"/>
              <a:gd name="T11" fmla="*/ 0 h 327"/>
              <a:gd name="T12" fmla="*/ 5 w 1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327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10" y="327"/>
                </a:lnTo>
                <a:lnTo>
                  <a:pt x="15" y="327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8" name="Freeform 1648">
            <a:extLst>
              <a:ext uri="{FF2B5EF4-FFF2-40B4-BE49-F238E27FC236}">
                <a16:creationId xmlns:a16="http://schemas.microsoft.com/office/drawing/2014/main" id="{7B36F7A3-432D-4E47-B904-68FFC91C2B84}"/>
              </a:ext>
            </a:extLst>
          </p:cNvPr>
          <p:cNvSpPr>
            <a:spLocks/>
          </p:cNvSpPr>
          <p:nvPr/>
        </p:nvSpPr>
        <p:spPr bwMode="auto">
          <a:xfrm>
            <a:off x="2192338" y="3846513"/>
            <a:ext cx="20637" cy="4762"/>
          </a:xfrm>
          <a:custGeom>
            <a:avLst/>
            <a:gdLst>
              <a:gd name="T0" fmla="*/ 0 w 36"/>
              <a:gd name="T1" fmla="*/ 0 h 8"/>
              <a:gd name="T2" fmla="*/ 0 w 36"/>
              <a:gd name="T3" fmla="*/ 3 h 8"/>
              <a:gd name="T4" fmla="*/ 2 w 36"/>
              <a:gd name="T5" fmla="*/ 3 h 8"/>
              <a:gd name="T6" fmla="*/ 8 w 36"/>
              <a:gd name="T7" fmla="*/ 3 h 8"/>
              <a:gd name="T8" fmla="*/ 13 w 36"/>
              <a:gd name="T9" fmla="*/ 3 h 8"/>
              <a:gd name="T10" fmla="*/ 18 w 36"/>
              <a:gd name="T11" fmla="*/ 6 h 8"/>
              <a:gd name="T12" fmla="*/ 23 w 36"/>
              <a:gd name="T13" fmla="*/ 6 h 8"/>
              <a:gd name="T14" fmla="*/ 28 w 36"/>
              <a:gd name="T15" fmla="*/ 8 h 8"/>
              <a:gd name="T16" fmla="*/ 31 w 36"/>
              <a:gd name="T17" fmla="*/ 8 h 8"/>
              <a:gd name="T18" fmla="*/ 31 w 36"/>
              <a:gd name="T19" fmla="*/ 8 h 8"/>
              <a:gd name="T20" fmla="*/ 36 w 36"/>
              <a:gd name="T21" fmla="*/ 8 h 8"/>
              <a:gd name="T22" fmla="*/ 33 w 36"/>
              <a:gd name="T23" fmla="*/ 3 h 8"/>
              <a:gd name="T24" fmla="*/ 28 w 36"/>
              <a:gd name="T25" fmla="*/ 3 h 8"/>
              <a:gd name="T26" fmla="*/ 23 w 36"/>
              <a:gd name="T27" fmla="*/ 0 h 8"/>
              <a:gd name="T28" fmla="*/ 18 w 36"/>
              <a:gd name="T29" fmla="*/ 0 h 8"/>
              <a:gd name="T30" fmla="*/ 13 w 36"/>
              <a:gd name="T31" fmla="*/ 0 h 8"/>
              <a:gd name="T32" fmla="*/ 8 w 36"/>
              <a:gd name="T33" fmla="*/ 0 h 8"/>
              <a:gd name="T34" fmla="*/ 2 w 36"/>
              <a:gd name="T35" fmla="*/ 0 h 8"/>
              <a:gd name="T36" fmla="*/ 0 w 36"/>
              <a:gd name="T37" fmla="*/ 0 h 8"/>
              <a:gd name="T38" fmla="*/ 0 w 36"/>
              <a:gd name="T3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8">
                <a:moveTo>
                  <a:pt x="0" y="0"/>
                </a:moveTo>
                <a:lnTo>
                  <a:pt x="0" y="3"/>
                </a:lnTo>
                <a:lnTo>
                  <a:pt x="2" y="3"/>
                </a:lnTo>
                <a:lnTo>
                  <a:pt x="8" y="3"/>
                </a:lnTo>
                <a:lnTo>
                  <a:pt x="13" y="3"/>
                </a:lnTo>
                <a:lnTo>
                  <a:pt x="18" y="6"/>
                </a:lnTo>
                <a:lnTo>
                  <a:pt x="23" y="6"/>
                </a:lnTo>
                <a:lnTo>
                  <a:pt x="28" y="8"/>
                </a:lnTo>
                <a:lnTo>
                  <a:pt x="31" y="8"/>
                </a:lnTo>
                <a:lnTo>
                  <a:pt x="31" y="8"/>
                </a:lnTo>
                <a:lnTo>
                  <a:pt x="36" y="8"/>
                </a:lnTo>
                <a:lnTo>
                  <a:pt x="33" y="3"/>
                </a:lnTo>
                <a:lnTo>
                  <a:pt x="28" y="3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69" name="Freeform 1649">
            <a:extLst>
              <a:ext uri="{FF2B5EF4-FFF2-40B4-BE49-F238E27FC236}">
                <a16:creationId xmlns:a16="http://schemas.microsoft.com/office/drawing/2014/main" id="{97A628B6-5E4B-4BFF-9342-49C36AC7F8A3}"/>
              </a:ext>
            </a:extLst>
          </p:cNvPr>
          <p:cNvSpPr>
            <a:spLocks/>
          </p:cNvSpPr>
          <p:nvPr/>
        </p:nvSpPr>
        <p:spPr bwMode="auto">
          <a:xfrm>
            <a:off x="2020888" y="3846513"/>
            <a:ext cx="171450" cy="9525"/>
          </a:xfrm>
          <a:custGeom>
            <a:avLst/>
            <a:gdLst>
              <a:gd name="T0" fmla="*/ 0 w 299"/>
              <a:gd name="T1" fmla="*/ 11 h 16"/>
              <a:gd name="T2" fmla="*/ 0 w 299"/>
              <a:gd name="T3" fmla="*/ 16 h 16"/>
              <a:gd name="T4" fmla="*/ 299 w 299"/>
              <a:gd name="T5" fmla="*/ 3 h 16"/>
              <a:gd name="T6" fmla="*/ 299 w 299"/>
              <a:gd name="T7" fmla="*/ 0 h 16"/>
              <a:gd name="T8" fmla="*/ 0 w 299"/>
              <a:gd name="T9" fmla="*/ 11 h 16"/>
              <a:gd name="T10" fmla="*/ 0 w 299"/>
              <a:gd name="T11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16">
                <a:moveTo>
                  <a:pt x="0" y="11"/>
                </a:moveTo>
                <a:lnTo>
                  <a:pt x="0" y="16"/>
                </a:lnTo>
                <a:lnTo>
                  <a:pt x="299" y="3"/>
                </a:lnTo>
                <a:lnTo>
                  <a:pt x="299" y="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0" name="Freeform 1650">
            <a:extLst>
              <a:ext uri="{FF2B5EF4-FFF2-40B4-BE49-F238E27FC236}">
                <a16:creationId xmlns:a16="http://schemas.microsoft.com/office/drawing/2014/main" id="{5E4F154F-E293-4273-B43C-310FE45F7EBD}"/>
              </a:ext>
            </a:extLst>
          </p:cNvPr>
          <p:cNvSpPr>
            <a:spLocks/>
          </p:cNvSpPr>
          <p:nvPr/>
        </p:nvSpPr>
        <p:spPr bwMode="auto">
          <a:xfrm>
            <a:off x="2016125" y="3852863"/>
            <a:ext cx="4763" cy="7937"/>
          </a:xfrm>
          <a:custGeom>
            <a:avLst/>
            <a:gdLst>
              <a:gd name="T0" fmla="*/ 0 w 10"/>
              <a:gd name="T1" fmla="*/ 15 h 15"/>
              <a:gd name="T2" fmla="*/ 5 w 10"/>
              <a:gd name="T3" fmla="*/ 15 h 15"/>
              <a:gd name="T4" fmla="*/ 5 w 10"/>
              <a:gd name="T5" fmla="*/ 12 h 15"/>
              <a:gd name="T6" fmla="*/ 5 w 10"/>
              <a:gd name="T7" fmla="*/ 10 h 15"/>
              <a:gd name="T8" fmla="*/ 5 w 10"/>
              <a:gd name="T9" fmla="*/ 10 h 15"/>
              <a:gd name="T10" fmla="*/ 5 w 10"/>
              <a:gd name="T11" fmla="*/ 7 h 15"/>
              <a:gd name="T12" fmla="*/ 5 w 10"/>
              <a:gd name="T13" fmla="*/ 7 h 15"/>
              <a:gd name="T14" fmla="*/ 7 w 10"/>
              <a:gd name="T15" fmla="*/ 7 h 15"/>
              <a:gd name="T16" fmla="*/ 7 w 10"/>
              <a:gd name="T17" fmla="*/ 7 h 15"/>
              <a:gd name="T18" fmla="*/ 10 w 10"/>
              <a:gd name="T19" fmla="*/ 5 h 15"/>
              <a:gd name="T20" fmla="*/ 10 w 10"/>
              <a:gd name="T21" fmla="*/ 0 h 15"/>
              <a:gd name="T22" fmla="*/ 7 w 10"/>
              <a:gd name="T23" fmla="*/ 2 h 15"/>
              <a:gd name="T24" fmla="*/ 5 w 10"/>
              <a:gd name="T25" fmla="*/ 2 h 15"/>
              <a:gd name="T26" fmla="*/ 2 w 10"/>
              <a:gd name="T27" fmla="*/ 2 h 15"/>
              <a:gd name="T28" fmla="*/ 2 w 10"/>
              <a:gd name="T29" fmla="*/ 5 h 15"/>
              <a:gd name="T30" fmla="*/ 0 w 10"/>
              <a:gd name="T31" fmla="*/ 7 h 15"/>
              <a:gd name="T32" fmla="*/ 0 w 10"/>
              <a:gd name="T33" fmla="*/ 10 h 15"/>
              <a:gd name="T34" fmla="*/ 0 w 10"/>
              <a:gd name="T35" fmla="*/ 12 h 15"/>
              <a:gd name="T36" fmla="*/ 0 w 10"/>
              <a:gd name="T37" fmla="*/ 15 h 15"/>
              <a:gd name="T38" fmla="*/ 0 w 10"/>
              <a:gd name="T3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5">
                <a:moveTo>
                  <a:pt x="0" y="15"/>
                </a:moveTo>
                <a:lnTo>
                  <a:pt x="5" y="15"/>
                </a:lnTo>
                <a:lnTo>
                  <a:pt x="5" y="12"/>
                </a:lnTo>
                <a:lnTo>
                  <a:pt x="5" y="10"/>
                </a:lnTo>
                <a:lnTo>
                  <a:pt x="5" y="10"/>
                </a:lnTo>
                <a:lnTo>
                  <a:pt x="5" y="7"/>
                </a:lnTo>
                <a:lnTo>
                  <a:pt x="5" y="7"/>
                </a:lnTo>
                <a:lnTo>
                  <a:pt x="7" y="7"/>
                </a:lnTo>
                <a:lnTo>
                  <a:pt x="7" y="7"/>
                </a:lnTo>
                <a:lnTo>
                  <a:pt x="10" y="5"/>
                </a:lnTo>
                <a:lnTo>
                  <a:pt x="10" y="0"/>
                </a:lnTo>
                <a:lnTo>
                  <a:pt x="7" y="2"/>
                </a:lnTo>
                <a:lnTo>
                  <a:pt x="5" y="2"/>
                </a:lnTo>
                <a:lnTo>
                  <a:pt x="2" y="2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1" name="Freeform 1651">
            <a:extLst>
              <a:ext uri="{FF2B5EF4-FFF2-40B4-BE49-F238E27FC236}">
                <a16:creationId xmlns:a16="http://schemas.microsoft.com/office/drawing/2014/main" id="{95477268-F3FA-4892-A7B7-5334F5D0E092}"/>
              </a:ext>
            </a:extLst>
          </p:cNvPr>
          <p:cNvSpPr>
            <a:spLocks/>
          </p:cNvSpPr>
          <p:nvPr/>
        </p:nvSpPr>
        <p:spPr bwMode="auto">
          <a:xfrm>
            <a:off x="2016125" y="3860800"/>
            <a:ext cx="15875" cy="198438"/>
          </a:xfrm>
          <a:custGeom>
            <a:avLst/>
            <a:gdLst>
              <a:gd name="T0" fmla="*/ 25 w 28"/>
              <a:gd name="T1" fmla="*/ 358 h 358"/>
              <a:gd name="T2" fmla="*/ 28 w 28"/>
              <a:gd name="T3" fmla="*/ 355 h 358"/>
              <a:gd name="T4" fmla="*/ 5 w 28"/>
              <a:gd name="T5" fmla="*/ 0 h 358"/>
              <a:gd name="T6" fmla="*/ 0 w 28"/>
              <a:gd name="T7" fmla="*/ 0 h 358"/>
              <a:gd name="T8" fmla="*/ 25 w 28"/>
              <a:gd name="T9" fmla="*/ 358 h 358"/>
              <a:gd name="T10" fmla="*/ 25 w 28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58">
                <a:moveTo>
                  <a:pt x="25" y="358"/>
                </a:moveTo>
                <a:lnTo>
                  <a:pt x="28" y="355"/>
                </a:lnTo>
                <a:lnTo>
                  <a:pt x="5" y="0"/>
                </a:lnTo>
                <a:lnTo>
                  <a:pt x="0" y="0"/>
                </a:lnTo>
                <a:lnTo>
                  <a:pt x="25" y="358"/>
                </a:lnTo>
                <a:lnTo>
                  <a:pt x="25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2" name="Freeform 1652">
            <a:extLst>
              <a:ext uri="{FF2B5EF4-FFF2-40B4-BE49-F238E27FC236}">
                <a16:creationId xmlns:a16="http://schemas.microsoft.com/office/drawing/2014/main" id="{376EC8E6-A814-46FB-98DB-C32A4F635A0E}"/>
              </a:ext>
            </a:extLst>
          </p:cNvPr>
          <p:cNvSpPr>
            <a:spLocks/>
          </p:cNvSpPr>
          <p:nvPr/>
        </p:nvSpPr>
        <p:spPr bwMode="auto">
          <a:xfrm>
            <a:off x="2030413" y="4056063"/>
            <a:ext cx="6350" cy="7937"/>
          </a:xfrm>
          <a:custGeom>
            <a:avLst/>
            <a:gdLst>
              <a:gd name="T0" fmla="*/ 13 w 13"/>
              <a:gd name="T1" fmla="*/ 13 h 13"/>
              <a:gd name="T2" fmla="*/ 10 w 13"/>
              <a:gd name="T3" fmla="*/ 8 h 13"/>
              <a:gd name="T4" fmla="*/ 10 w 13"/>
              <a:gd name="T5" fmla="*/ 8 h 13"/>
              <a:gd name="T6" fmla="*/ 8 w 13"/>
              <a:gd name="T7" fmla="*/ 6 h 13"/>
              <a:gd name="T8" fmla="*/ 8 w 13"/>
              <a:gd name="T9" fmla="*/ 6 h 13"/>
              <a:gd name="T10" fmla="*/ 5 w 13"/>
              <a:gd name="T11" fmla="*/ 6 h 13"/>
              <a:gd name="T12" fmla="*/ 5 w 13"/>
              <a:gd name="T13" fmla="*/ 6 h 13"/>
              <a:gd name="T14" fmla="*/ 3 w 13"/>
              <a:gd name="T15" fmla="*/ 3 h 13"/>
              <a:gd name="T16" fmla="*/ 3 w 13"/>
              <a:gd name="T17" fmla="*/ 3 h 13"/>
              <a:gd name="T18" fmla="*/ 3 w 13"/>
              <a:gd name="T19" fmla="*/ 0 h 13"/>
              <a:gd name="T20" fmla="*/ 0 w 13"/>
              <a:gd name="T21" fmla="*/ 3 h 13"/>
              <a:gd name="T22" fmla="*/ 0 w 13"/>
              <a:gd name="T23" fmla="*/ 6 h 13"/>
              <a:gd name="T24" fmla="*/ 0 w 13"/>
              <a:gd name="T25" fmla="*/ 6 h 13"/>
              <a:gd name="T26" fmla="*/ 3 w 13"/>
              <a:gd name="T27" fmla="*/ 8 h 13"/>
              <a:gd name="T28" fmla="*/ 3 w 13"/>
              <a:gd name="T29" fmla="*/ 8 h 13"/>
              <a:gd name="T30" fmla="*/ 5 w 13"/>
              <a:gd name="T31" fmla="*/ 11 h 13"/>
              <a:gd name="T32" fmla="*/ 8 w 13"/>
              <a:gd name="T33" fmla="*/ 11 h 13"/>
              <a:gd name="T34" fmla="*/ 10 w 13"/>
              <a:gd name="T35" fmla="*/ 13 h 13"/>
              <a:gd name="T36" fmla="*/ 10 w 13"/>
              <a:gd name="T37" fmla="*/ 13 h 13"/>
              <a:gd name="T38" fmla="*/ 13 w 13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3">
                <a:moveTo>
                  <a:pt x="13" y="13"/>
                </a:moveTo>
                <a:lnTo>
                  <a:pt x="10" y="8"/>
                </a:lnTo>
                <a:lnTo>
                  <a:pt x="10" y="8"/>
                </a:lnTo>
                <a:lnTo>
                  <a:pt x="8" y="6"/>
                </a:lnTo>
                <a:lnTo>
                  <a:pt x="8" y="6"/>
                </a:lnTo>
                <a:lnTo>
                  <a:pt x="5" y="6"/>
                </a:lnTo>
                <a:lnTo>
                  <a:pt x="5" y="6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lnTo>
                  <a:pt x="3" y="8"/>
                </a:lnTo>
                <a:lnTo>
                  <a:pt x="3" y="8"/>
                </a:lnTo>
                <a:lnTo>
                  <a:pt x="5" y="11"/>
                </a:lnTo>
                <a:lnTo>
                  <a:pt x="8" y="11"/>
                </a:lnTo>
                <a:lnTo>
                  <a:pt x="10" y="13"/>
                </a:lnTo>
                <a:lnTo>
                  <a:pt x="10" y="13"/>
                </a:lnTo>
                <a:lnTo>
                  <a:pt x="1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3" name="Freeform 1653">
            <a:extLst>
              <a:ext uri="{FF2B5EF4-FFF2-40B4-BE49-F238E27FC236}">
                <a16:creationId xmlns:a16="http://schemas.microsoft.com/office/drawing/2014/main" id="{E4C10429-A829-4829-A737-C08947AFF26E}"/>
              </a:ext>
            </a:extLst>
          </p:cNvPr>
          <p:cNvSpPr>
            <a:spLocks/>
          </p:cNvSpPr>
          <p:nvPr/>
        </p:nvSpPr>
        <p:spPr bwMode="auto">
          <a:xfrm>
            <a:off x="2035175" y="4037013"/>
            <a:ext cx="165100" cy="26987"/>
          </a:xfrm>
          <a:custGeom>
            <a:avLst/>
            <a:gdLst>
              <a:gd name="T0" fmla="*/ 287 w 287"/>
              <a:gd name="T1" fmla="*/ 5 h 48"/>
              <a:gd name="T2" fmla="*/ 287 w 287"/>
              <a:gd name="T3" fmla="*/ 0 h 48"/>
              <a:gd name="T4" fmla="*/ 0 w 287"/>
              <a:gd name="T5" fmla="*/ 43 h 48"/>
              <a:gd name="T6" fmla="*/ 3 w 287"/>
              <a:gd name="T7" fmla="*/ 48 h 48"/>
              <a:gd name="T8" fmla="*/ 287 w 287"/>
              <a:gd name="T9" fmla="*/ 5 h 48"/>
              <a:gd name="T10" fmla="*/ 287 w 287"/>
              <a:gd name="T11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7" h="48">
                <a:moveTo>
                  <a:pt x="287" y="5"/>
                </a:moveTo>
                <a:lnTo>
                  <a:pt x="287" y="0"/>
                </a:lnTo>
                <a:lnTo>
                  <a:pt x="0" y="43"/>
                </a:lnTo>
                <a:lnTo>
                  <a:pt x="3" y="48"/>
                </a:lnTo>
                <a:lnTo>
                  <a:pt x="287" y="5"/>
                </a:lnTo>
                <a:lnTo>
                  <a:pt x="28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4" name="Freeform 1654">
            <a:extLst>
              <a:ext uri="{FF2B5EF4-FFF2-40B4-BE49-F238E27FC236}">
                <a16:creationId xmlns:a16="http://schemas.microsoft.com/office/drawing/2014/main" id="{5BEBD034-C05F-47A3-9BE1-D23659F99B47}"/>
              </a:ext>
            </a:extLst>
          </p:cNvPr>
          <p:cNvSpPr>
            <a:spLocks/>
          </p:cNvSpPr>
          <p:nvPr/>
        </p:nvSpPr>
        <p:spPr bwMode="auto">
          <a:xfrm>
            <a:off x="2033588" y="3865563"/>
            <a:ext cx="166687" cy="168275"/>
          </a:xfrm>
          <a:custGeom>
            <a:avLst/>
            <a:gdLst>
              <a:gd name="T0" fmla="*/ 294 w 294"/>
              <a:gd name="T1" fmla="*/ 271 h 304"/>
              <a:gd name="T2" fmla="*/ 284 w 294"/>
              <a:gd name="T3" fmla="*/ 0 h 304"/>
              <a:gd name="T4" fmla="*/ 0 w 294"/>
              <a:gd name="T5" fmla="*/ 15 h 304"/>
              <a:gd name="T6" fmla="*/ 23 w 294"/>
              <a:gd name="T7" fmla="*/ 304 h 304"/>
              <a:gd name="T8" fmla="*/ 294 w 294"/>
              <a:gd name="T9" fmla="*/ 27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304">
                <a:moveTo>
                  <a:pt x="294" y="271"/>
                </a:moveTo>
                <a:lnTo>
                  <a:pt x="284" y="0"/>
                </a:lnTo>
                <a:lnTo>
                  <a:pt x="0" y="15"/>
                </a:lnTo>
                <a:lnTo>
                  <a:pt x="23" y="304"/>
                </a:lnTo>
                <a:lnTo>
                  <a:pt x="294" y="271"/>
                </a:lnTo>
                <a:close/>
              </a:path>
            </a:pathLst>
          </a:custGeom>
          <a:solidFill>
            <a:srgbClr val="4C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5" name="Freeform 1655">
            <a:extLst>
              <a:ext uri="{FF2B5EF4-FFF2-40B4-BE49-F238E27FC236}">
                <a16:creationId xmlns:a16="http://schemas.microsoft.com/office/drawing/2014/main" id="{82F64F0F-6116-4EC6-BDAC-2693FA39A22C}"/>
              </a:ext>
            </a:extLst>
          </p:cNvPr>
          <p:cNvSpPr>
            <a:spLocks/>
          </p:cNvSpPr>
          <p:nvPr/>
        </p:nvSpPr>
        <p:spPr bwMode="auto">
          <a:xfrm>
            <a:off x="2193925" y="3863975"/>
            <a:ext cx="7938" cy="150813"/>
          </a:xfrm>
          <a:custGeom>
            <a:avLst/>
            <a:gdLst>
              <a:gd name="T0" fmla="*/ 3 w 16"/>
              <a:gd name="T1" fmla="*/ 0 h 274"/>
              <a:gd name="T2" fmla="*/ 3 w 16"/>
              <a:gd name="T3" fmla="*/ 5 h 274"/>
              <a:gd name="T4" fmla="*/ 0 w 16"/>
              <a:gd name="T5" fmla="*/ 3 h 274"/>
              <a:gd name="T6" fmla="*/ 11 w 16"/>
              <a:gd name="T7" fmla="*/ 274 h 274"/>
              <a:gd name="T8" fmla="*/ 16 w 16"/>
              <a:gd name="T9" fmla="*/ 274 h 274"/>
              <a:gd name="T10" fmla="*/ 6 w 16"/>
              <a:gd name="T11" fmla="*/ 3 h 274"/>
              <a:gd name="T12" fmla="*/ 3 w 16"/>
              <a:gd name="T13" fmla="*/ 0 h 274"/>
              <a:gd name="T14" fmla="*/ 6 w 16"/>
              <a:gd name="T15" fmla="*/ 3 h 274"/>
              <a:gd name="T16" fmla="*/ 6 w 16"/>
              <a:gd name="T17" fmla="*/ 0 h 274"/>
              <a:gd name="T18" fmla="*/ 3 w 16"/>
              <a:gd name="T1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74">
                <a:moveTo>
                  <a:pt x="3" y="0"/>
                </a:moveTo>
                <a:lnTo>
                  <a:pt x="3" y="5"/>
                </a:lnTo>
                <a:lnTo>
                  <a:pt x="0" y="3"/>
                </a:lnTo>
                <a:lnTo>
                  <a:pt x="11" y="274"/>
                </a:lnTo>
                <a:lnTo>
                  <a:pt x="16" y="274"/>
                </a:lnTo>
                <a:lnTo>
                  <a:pt x="6" y="3"/>
                </a:lnTo>
                <a:lnTo>
                  <a:pt x="3" y="0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6" name="Freeform 1656">
            <a:extLst>
              <a:ext uri="{FF2B5EF4-FFF2-40B4-BE49-F238E27FC236}">
                <a16:creationId xmlns:a16="http://schemas.microsoft.com/office/drawing/2014/main" id="{CB65215F-2789-4B6B-AD27-F242DA729AB0}"/>
              </a:ext>
            </a:extLst>
          </p:cNvPr>
          <p:cNvSpPr>
            <a:spLocks/>
          </p:cNvSpPr>
          <p:nvPr/>
        </p:nvSpPr>
        <p:spPr bwMode="auto">
          <a:xfrm>
            <a:off x="2032000" y="3863975"/>
            <a:ext cx="163513" cy="9525"/>
          </a:xfrm>
          <a:custGeom>
            <a:avLst/>
            <a:gdLst>
              <a:gd name="T0" fmla="*/ 0 w 286"/>
              <a:gd name="T1" fmla="*/ 18 h 18"/>
              <a:gd name="T2" fmla="*/ 5 w 286"/>
              <a:gd name="T3" fmla="*/ 18 h 18"/>
              <a:gd name="T4" fmla="*/ 2 w 286"/>
              <a:gd name="T5" fmla="*/ 18 h 18"/>
              <a:gd name="T6" fmla="*/ 286 w 286"/>
              <a:gd name="T7" fmla="*/ 5 h 18"/>
              <a:gd name="T8" fmla="*/ 286 w 286"/>
              <a:gd name="T9" fmla="*/ 0 h 18"/>
              <a:gd name="T10" fmla="*/ 2 w 286"/>
              <a:gd name="T11" fmla="*/ 15 h 18"/>
              <a:gd name="T12" fmla="*/ 0 w 286"/>
              <a:gd name="T13" fmla="*/ 18 h 18"/>
              <a:gd name="T14" fmla="*/ 2 w 286"/>
              <a:gd name="T15" fmla="*/ 15 h 18"/>
              <a:gd name="T16" fmla="*/ 0 w 286"/>
              <a:gd name="T17" fmla="*/ 15 h 18"/>
              <a:gd name="T18" fmla="*/ 0 w 286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8">
                <a:moveTo>
                  <a:pt x="0" y="18"/>
                </a:moveTo>
                <a:lnTo>
                  <a:pt x="5" y="18"/>
                </a:lnTo>
                <a:lnTo>
                  <a:pt x="2" y="18"/>
                </a:lnTo>
                <a:lnTo>
                  <a:pt x="286" y="5"/>
                </a:lnTo>
                <a:lnTo>
                  <a:pt x="286" y="0"/>
                </a:lnTo>
                <a:lnTo>
                  <a:pt x="2" y="15"/>
                </a:lnTo>
                <a:lnTo>
                  <a:pt x="0" y="18"/>
                </a:lnTo>
                <a:lnTo>
                  <a:pt x="2" y="15"/>
                </a:lnTo>
                <a:lnTo>
                  <a:pt x="0" y="15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7" name="Freeform 1657">
            <a:extLst>
              <a:ext uri="{FF2B5EF4-FFF2-40B4-BE49-F238E27FC236}">
                <a16:creationId xmlns:a16="http://schemas.microsoft.com/office/drawing/2014/main" id="{B04BF55F-DD44-4346-9CE3-85910C87F889}"/>
              </a:ext>
            </a:extLst>
          </p:cNvPr>
          <p:cNvSpPr>
            <a:spLocks/>
          </p:cNvSpPr>
          <p:nvPr/>
        </p:nvSpPr>
        <p:spPr bwMode="auto">
          <a:xfrm>
            <a:off x="2032000" y="3873500"/>
            <a:ext cx="14288" cy="160338"/>
          </a:xfrm>
          <a:custGeom>
            <a:avLst/>
            <a:gdLst>
              <a:gd name="T0" fmla="*/ 25 w 25"/>
              <a:gd name="T1" fmla="*/ 291 h 291"/>
              <a:gd name="T2" fmla="*/ 25 w 25"/>
              <a:gd name="T3" fmla="*/ 286 h 291"/>
              <a:gd name="T4" fmla="*/ 25 w 25"/>
              <a:gd name="T5" fmla="*/ 286 h 291"/>
              <a:gd name="T6" fmla="*/ 5 w 25"/>
              <a:gd name="T7" fmla="*/ 0 h 291"/>
              <a:gd name="T8" fmla="*/ 0 w 25"/>
              <a:gd name="T9" fmla="*/ 0 h 291"/>
              <a:gd name="T10" fmla="*/ 23 w 25"/>
              <a:gd name="T11" fmla="*/ 289 h 291"/>
              <a:gd name="T12" fmla="*/ 25 w 25"/>
              <a:gd name="T13" fmla="*/ 291 h 291"/>
              <a:gd name="T14" fmla="*/ 23 w 25"/>
              <a:gd name="T15" fmla="*/ 289 h 291"/>
              <a:gd name="T16" fmla="*/ 23 w 25"/>
              <a:gd name="T17" fmla="*/ 291 h 291"/>
              <a:gd name="T18" fmla="*/ 25 w 25"/>
              <a:gd name="T19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91">
                <a:moveTo>
                  <a:pt x="25" y="291"/>
                </a:moveTo>
                <a:lnTo>
                  <a:pt x="25" y="286"/>
                </a:lnTo>
                <a:lnTo>
                  <a:pt x="25" y="286"/>
                </a:lnTo>
                <a:lnTo>
                  <a:pt x="5" y="0"/>
                </a:lnTo>
                <a:lnTo>
                  <a:pt x="0" y="0"/>
                </a:lnTo>
                <a:lnTo>
                  <a:pt x="23" y="289"/>
                </a:lnTo>
                <a:lnTo>
                  <a:pt x="25" y="291"/>
                </a:lnTo>
                <a:lnTo>
                  <a:pt x="23" y="289"/>
                </a:lnTo>
                <a:lnTo>
                  <a:pt x="23" y="291"/>
                </a:lnTo>
                <a:lnTo>
                  <a:pt x="25" y="2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8" name="Freeform 1658">
            <a:extLst>
              <a:ext uri="{FF2B5EF4-FFF2-40B4-BE49-F238E27FC236}">
                <a16:creationId xmlns:a16="http://schemas.microsoft.com/office/drawing/2014/main" id="{A56AAC4B-DE8F-4A43-900D-374F44D7F3B8}"/>
              </a:ext>
            </a:extLst>
          </p:cNvPr>
          <p:cNvSpPr>
            <a:spLocks/>
          </p:cNvSpPr>
          <p:nvPr/>
        </p:nvSpPr>
        <p:spPr bwMode="auto">
          <a:xfrm>
            <a:off x="2046288" y="4013200"/>
            <a:ext cx="155575" cy="20638"/>
          </a:xfrm>
          <a:custGeom>
            <a:avLst/>
            <a:gdLst>
              <a:gd name="T0" fmla="*/ 274 w 274"/>
              <a:gd name="T1" fmla="*/ 3 h 38"/>
              <a:gd name="T2" fmla="*/ 269 w 274"/>
              <a:gd name="T3" fmla="*/ 3 h 38"/>
              <a:gd name="T4" fmla="*/ 271 w 274"/>
              <a:gd name="T5" fmla="*/ 0 h 38"/>
              <a:gd name="T6" fmla="*/ 0 w 274"/>
              <a:gd name="T7" fmla="*/ 33 h 38"/>
              <a:gd name="T8" fmla="*/ 0 w 274"/>
              <a:gd name="T9" fmla="*/ 38 h 38"/>
              <a:gd name="T10" fmla="*/ 271 w 274"/>
              <a:gd name="T11" fmla="*/ 5 h 38"/>
              <a:gd name="T12" fmla="*/ 274 w 274"/>
              <a:gd name="T13" fmla="*/ 3 h 38"/>
              <a:gd name="T14" fmla="*/ 271 w 274"/>
              <a:gd name="T15" fmla="*/ 5 h 38"/>
              <a:gd name="T16" fmla="*/ 274 w 274"/>
              <a:gd name="T17" fmla="*/ 3 h 38"/>
              <a:gd name="T18" fmla="*/ 274 w 274"/>
              <a:gd name="T19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38">
                <a:moveTo>
                  <a:pt x="274" y="3"/>
                </a:moveTo>
                <a:lnTo>
                  <a:pt x="269" y="3"/>
                </a:lnTo>
                <a:lnTo>
                  <a:pt x="271" y="0"/>
                </a:lnTo>
                <a:lnTo>
                  <a:pt x="0" y="33"/>
                </a:lnTo>
                <a:lnTo>
                  <a:pt x="0" y="38"/>
                </a:lnTo>
                <a:lnTo>
                  <a:pt x="271" y="5"/>
                </a:lnTo>
                <a:lnTo>
                  <a:pt x="274" y="3"/>
                </a:lnTo>
                <a:lnTo>
                  <a:pt x="271" y="5"/>
                </a:lnTo>
                <a:lnTo>
                  <a:pt x="274" y="3"/>
                </a:lnTo>
                <a:lnTo>
                  <a:pt x="274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79" name="Freeform 1659">
            <a:extLst>
              <a:ext uri="{FF2B5EF4-FFF2-40B4-BE49-F238E27FC236}">
                <a16:creationId xmlns:a16="http://schemas.microsoft.com/office/drawing/2014/main" id="{853B100F-2DD9-473E-858F-43DC8E226CBF}"/>
              </a:ext>
            </a:extLst>
          </p:cNvPr>
          <p:cNvSpPr>
            <a:spLocks/>
          </p:cNvSpPr>
          <p:nvPr/>
        </p:nvSpPr>
        <p:spPr bwMode="auto">
          <a:xfrm>
            <a:off x="2063750" y="4119563"/>
            <a:ext cx="60325" cy="17462"/>
          </a:xfrm>
          <a:custGeom>
            <a:avLst/>
            <a:gdLst>
              <a:gd name="T0" fmla="*/ 107 w 107"/>
              <a:gd name="T1" fmla="*/ 0 h 29"/>
              <a:gd name="T2" fmla="*/ 2 w 107"/>
              <a:gd name="T3" fmla="*/ 16 h 29"/>
              <a:gd name="T4" fmla="*/ 0 w 107"/>
              <a:gd name="T5" fmla="*/ 29 h 29"/>
              <a:gd name="T6" fmla="*/ 105 w 107"/>
              <a:gd name="T7" fmla="*/ 13 h 29"/>
              <a:gd name="T8" fmla="*/ 107 w 107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9">
                <a:moveTo>
                  <a:pt x="107" y="0"/>
                </a:moveTo>
                <a:lnTo>
                  <a:pt x="2" y="16"/>
                </a:lnTo>
                <a:lnTo>
                  <a:pt x="0" y="29"/>
                </a:lnTo>
                <a:lnTo>
                  <a:pt x="105" y="13"/>
                </a:lnTo>
                <a:lnTo>
                  <a:pt x="107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0" name="Freeform 1660">
            <a:extLst>
              <a:ext uri="{FF2B5EF4-FFF2-40B4-BE49-F238E27FC236}">
                <a16:creationId xmlns:a16="http://schemas.microsoft.com/office/drawing/2014/main" id="{270119F1-4AEE-4CC1-B961-C0CF4A15348B}"/>
              </a:ext>
            </a:extLst>
          </p:cNvPr>
          <p:cNvSpPr>
            <a:spLocks/>
          </p:cNvSpPr>
          <p:nvPr/>
        </p:nvSpPr>
        <p:spPr bwMode="auto">
          <a:xfrm>
            <a:off x="2063750" y="4119563"/>
            <a:ext cx="60325" cy="11112"/>
          </a:xfrm>
          <a:custGeom>
            <a:avLst/>
            <a:gdLst>
              <a:gd name="T0" fmla="*/ 0 w 107"/>
              <a:gd name="T1" fmla="*/ 18 h 20"/>
              <a:gd name="T2" fmla="*/ 5 w 107"/>
              <a:gd name="T3" fmla="*/ 18 h 20"/>
              <a:gd name="T4" fmla="*/ 2 w 107"/>
              <a:gd name="T5" fmla="*/ 20 h 20"/>
              <a:gd name="T6" fmla="*/ 107 w 107"/>
              <a:gd name="T7" fmla="*/ 2 h 20"/>
              <a:gd name="T8" fmla="*/ 105 w 107"/>
              <a:gd name="T9" fmla="*/ 0 h 20"/>
              <a:gd name="T10" fmla="*/ 0 w 107"/>
              <a:gd name="T11" fmla="*/ 15 h 20"/>
              <a:gd name="T12" fmla="*/ 0 w 107"/>
              <a:gd name="T13" fmla="*/ 18 h 20"/>
              <a:gd name="T14" fmla="*/ 0 w 107"/>
              <a:gd name="T15" fmla="*/ 15 h 20"/>
              <a:gd name="T16" fmla="*/ 0 w 107"/>
              <a:gd name="T17" fmla="*/ 15 h 20"/>
              <a:gd name="T18" fmla="*/ 0 w 107"/>
              <a:gd name="T19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20">
                <a:moveTo>
                  <a:pt x="0" y="18"/>
                </a:moveTo>
                <a:lnTo>
                  <a:pt x="5" y="18"/>
                </a:lnTo>
                <a:lnTo>
                  <a:pt x="2" y="20"/>
                </a:lnTo>
                <a:lnTo>
                  <a:pt x="107" y="2"/>
                </a:lnTo>
                <a:lnTo>
                  <a:pt x="105" y="0"/>
                </a:lnTo>
                <a:lnTo>
                  <a:pt x="0" y="15"/>
                </a:lnTo>
                <a:lnTo>
                  <a:pt x="0" y="18"/>
                </a:lnTo>
                <a:lnTo>
                  <a:pt x="0" y="15"/>
                </a:lnTo>
                <a:lnTo>
                  <a:pt x="0" y="15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1" name="Freeform 1661">
            <a:extLst>
              <a:ext uri="{FF2B5EF4-FFF2-40B4-BE49-F238E27FC236}">
                <a16:creationId xmlns:a16="http://schemas.microsoft.com/office/drawing/2014/main" id="{25430B4F-9B4A-487C-943B-B3CAF4D556C9}"/>
              </a:ext>
            </a:extLst>
          </p:cNvPr>
          <p:cNvSpPr>
            <a:spLocks/>
          </p:cNvSpPr>
          <p:nvPr/>
        </p:nvSpPr>
        <p:spPr bwMode="auto">
          <a:xfrm>
            <a:off x="2062163" y="4129088"/>
            <a:ext cx="4762" cy="7937"/>
          </a:xfrm>
          <a:custGeom>
            <a:avLst/>
            <a:gdLst>
              <a:gd name="T0" fmla="*/ 5 w 8"/>
              <a:gd name="T1" fmla="*/ 15 h 15"/>
              <a:gd name="T2" fmla="*/ 3 w 8"/>
              <a:gd name="T3" fmla="*/ 10 h 15"/>
              <a:gd name="T4" fmla="*/ 5 w 8"/>
              <a:gd name="T5" fmla="*/ 13 h 15"/>
              <a:gd name="T6" fmla="*/ 8 w 8"/>
              <a:gd name="T7" fmla="*/ 0 h 15"/>
              <a:gd name="T8" fmla="*/ 3 w 8"/>
              <a:gd name="T9" fmla="*/ 0 h 15"/>
              <a:gd name="T10" fmla="*/ 0 w 8"/>
              <a:gd name="T11" fmla="*/ 13 h 15"/>
              <a:gd name="T12" fmla="*/ 5 w 8"/>
              <a:gd name="T13" fmla="*/ 15 h 15"/>
              <a:gd name="T14" fmla="*/ 0 w 8"/>
              <a:gd name="T15" fmla="*/ 13 h 15"/>
              <a:gd name="T16" fmla="*/ 0 w 8"/>
              <a:gd name="T17" fmla="*/ 15 h 15"/>
              <a:gd name="T18" fmla="*/ 5 w 8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5">
                <a:moveTo>
                  <a:pt x="5" y="15"/>
                </a:moveTo>
                <a:lnTo>
                  <a:pt x="3" y="10"/>
                </a:lnTo>
                <a:lnTo>
                  <a:pt x="5" y="13"/>
                </a:lnTo>
                <a:lnTo>
                  <a:pt x="8" y="0"/>
                </a:lnTo>
                <a:lnTo>
                  <a:pt x="3" y="0"/>
                </a:lnTo>
                <a:lnTo>
                  <a:pt x="0" y="13"/>
                </a:lnTo>
                <a:lnTo>
                  <a:pt x="5" y="15"/>
                </a:lnTo>
                <a:lnTo>
                  <a:pt x="0" y="13"/>
                </a:lnTo>
                <a:lnTo>
                  <a:pt x="0" y="15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2" name="Freeform 1662">
            <a:extLst>
              <a:ext uri="{FF2B5EF4-FFF2-40B4-BE49-F238E27FC236}">
                <a16:creationId xmlns:a16="http://schemas.microsoft.com/office/drawing/2014/main" id="{DD7150A0-34E1-47F1-B0EF-19AC44847F04}"/>
              </a:ext>
            </a:extLst>
          </p:cNvPr>
          <p:cNvSpPr>
            <a:spLocks/>
          </p:cNvSpPr>
          <p:nvPr/>
        </p:nvSpPr>
        <p:spPr bwMode="auto">
          <a:xfrm>
            <a:off x="2063750" y="4125913"/>
            <a:ext cx="60325" cy="11112"/>
          </a:xfrm>
          <a:custGeom>
            <a:avLst/>
            <a:gdLst>
              <a:gd name="T0" fmla="*/ 107 w 107"/>
              <a:gd name="T1" fmla="*/ 2 h 20"/>
              <a:gd name="T2" fmla="*/ 102 w 107"/>
              <a:gd name="T3" fmla="*/ 2 h 20"/>
              <a:gd name="T4" fmla="*/ 105 w 107"/>
              <a:gd name="T5" fmla="*/ 0 h 20"/>
              <a:gd name="T6" fmla="*/ 0 w 107"/>
              <a:gd name="T7" fmla="*/ 15 h 20"/>
              <a:gd name="T8" fmla="*/ 2 w 107"/>
              <a:gd name="T9" fmla="*/ 20 h 20"/>
              <a:gd name="T10" fmla="*/ 107 w 107"/>
              <a:gd name="T11" fmla="*/ 5 h 20"/>
              <a:gd name="T12" fmla="*/ 107 w 107"/>
              <a:gd name="T13" fmla="*/ 2 h 20"/>
              <a:gd name="T14" fmla="*/ 107 w 107"/>
              <a:gd name="T15" fmla="*/ 5 h 20"/>
              <a:gd name="T16" fmla="*/ 107 w 107"/>
              <a:gd name="T17" fmla="*/ 5 h 20"/>
              <a:gd name="T18" fmla="*/ 107 w 107"/>
              <a:gd name="T1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20">
                <a:moveTo>
                  <a:pt x="107" y="2"/>
                </a:moveTo>
                <a:lnTo>
                  <a:pt x="102" y="2"/>
                </a:lnTo>
                <a:lnTo>
                  <a:pt x="105" y="0"/>
                </a:lnTo>
                <a:lnTo>
                  <a:pt x="0" y="15"/>
                </a:lnTo>
                <a:lnTo>
                  <a:pt x="2" y="20"/>
                </a:lnTo>
                <a:lnTo>
                  <a:pt x="107" y="5"/>
                </a:lnTo>
                <a:lnTo>
                  <a:pt x="107" y="2"/>
                </a:lnTo>
                <a:lnTo>
                  <a:pt x="107" y="5"/>
                </a:lnTo>
                <a:lnTo>
                  <a:pt x="107" y="5"/>
                </a:lnTo>
                <a:lnTo>
                  <a:pt x="10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3" name="Freeform 1663">
            <a:extLst>
              <a:ext uri="{FF2B5EF4-FFF2-40B4-BE49-F238E27FC236}">
                <a16:creationId xmlns:a16="http://schemas.microsoft.com/office/drawing/2014/main" id="{75E8BE4F-684A-45E0-90BC-47A69E4CE8D5}"/>
              </a:ext>
            </a:extLst>
          </p:cNvPr>
          <p:cNvSpPr>
            <a:spLocks/>
          </p:cNvSpPr>
          <p:nvPr/>
        </p:nvSpPr>
        <p:spPr bwMode="auto">
          <a:xfrm>
            <a:off x="2122488" y="4119563"/>
            <a:ext cx="1587" cy="7937"/>
          </a:xfrm>
          <a:custGeom>
            <a:avLst/>
            <a:gdLst>
              <a:gd name="T0" fmla="*/ 3 w 5"/>
              <a:gd name="T1" fmla="*/ 0 h 15"/>
              <a:gd name="T2" fmla="*/ 5 w 5"/>
              <a:gd name="T3" fmla="*/ 2 h 15"/>
              <a:gd name="T4" fmla="*/ 3 w 5"/>
              <a:gd name="T5" fmla="*/ 2 h 15"/>
              <a:gd name="T6" fmla="*/ 0 w 5"/>
              <a:gd name="T7" fmla="*/ 15 h 15"/>
              <a:gd name="T8" fmla="*/ 5 w 5"/>
              <a:gd name="T9" fmla="*/ 15 h 15"/>
              <a:gd name="T10" fmla="*/ 5 w 5"/>
              <a:gd name="T11" fmla="*/ 2 h 15"/>
              <a:gd name="T12" fmla="*/ 3 w 5"/>
              <a:gd name="T13" fmla="*/ 0 h 15"/>
              <a:gd name="T14" fmla="*/ 5 w 5"/>
              <a:gd name="T15" fmla="*/ 2 h 15"/>
              <a:gd name="T16" fmla="*/ 5 w 5"/>
              <a:gd name="T17" fmla="*/ 0 h 15"/>
              <a:gd name="T18" fmla="*/ 3 w 5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5">
                <a:moveTo>
                  <a:pt x="3" y="0"/>
                </a:moveTo>
                <a:lnTo>
                  <a:pt x="5" y="2"/>
                </a:lnTo>
                <a:lnTo>
                  <a:pt x="3" y="2"/>
                </a:lnTo>
                <a:lnTo>
                  <a:pt x="0" y="15"/>
                </a:lnTo>
                <a:lnTo>
                  <a:pt x="5" y="15"/>
                </a:lnTo>
                <a:lnTo>
                  <a:pt x="5" y="2"/>
                </a:lnTo>
                <a:lnTo>
                  <a:pt x="3" y="0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4" name="Freeform 1664">
            <a:extLst>
              <a:ext uri="{FF2B5EF4-FFF2-40B4-BE49-F238E27FC236}">
                <a16:creationId xmlns:a16="http://schemas.microsoft.com/office/drawing/2014/main" id="{5F885078-D9D7-48D5-BF52-C4120AA7E4B6}"/>
              </a:ext>
            </a:extLst>
          </p:cNvPr>
          <p:cNvSpPr>
            <a:spLocks/>
          </p:cNvSpPr>
          <p:nvPr/>
        </p:nvSpPr>
        <p:spPr bwMode="auto">
          <a:xfrm>
            <a:off x="1866900" y="4116388"/>
            <a:ext cx="146050" cy="49212"/>
          </a:xfrm>
          <a:custGeom>
            <a:avLst/>
            <a:gdLst>
              <a:gd name="T0" fmla="*/ 0 w 255"/>
              <a:gd name="T1" fmla="*/ 0 h 89"/>
              <a:gd name="T2" fmla="*/ 255 w 255"/>
              <a:gd name="T3" fmla="*/ 89 h 89"/>
              <a:gd name="T4" fmla="*/ 0 w 255"/>
              <a:gd name="T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" h="89">
                <a:moveTo>
                  <a:pt x="0" y="0"/>
                </a:moveTo>
                <a:lnTo>
                  <a:pt x="255" y="89"/>
                </a:lnTo>
                <a:lnTo>
                  <a:pt x="0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5" name="Freeform 1665">
            <a:extLst>
              <a:ext uri="{FF2B5EF4-FFF2-40B4-BE49-F238E27FC236}">
                <a16:creationId xmlns:a16="http://schemas.microsoft.com/office/drawing/2014/main" id="{49B1943B-EE6E-447F-842E-EE41E1D6A19C}"/>
              </a:ext>
            </a:extLst>
          </p:cNvPr>
          <p:cNvSpPr>
            <a:spLocks/>
          </p:cNvSpPr>
          <p:nvPr/>
        </p:nvSpPr>
        <p:spPr bwMode="auto">
          <a:xfrm>
            <a:off x="1866900" y="4114800"/>
            <a:ext cx="146050" cy="52388"/>
          </a:xfrm>
          <a:custGeom>
            <a:avLst/>
            <a:gdLst>
              <a:gd name="T0" fmla="*/ 255 w 255"/>
              <a:gd name="T1" fmla="*/ 92 h 95"/>
              <a:gd name="T2" fmla="*/ 255 w 255"/>
              <a:gd name="T3" fmla="*/ 90 h 95"/>
              <a:gd name="T4" fmla="*/ 0 w 255"/>
              <a:gd name="T5" fmla="*/ 0 h 95"/>
              <a:gd name="T6" fmla="*/ 0 w 255"/>
              <a:gd name="T7" fmla="*/ 5 h 95"/>
              <a:gd name="T8" fmla="*/ 255 w 255"/>
              <a:gd name="T9" fmla="*/ 95 h 95"/>
              <a:gd name="T10" fmla="*/ 255 w 255"/>
              <a:gd name="T11" fmla="*/ 9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" h="95">
                <a:moveTo>
                  <a:pt x="255" y="92"/>
                </a:moveTo>
                <a:lnTo>
                  <a:pt x="255" y="90"/>
                </a:lnTo>
                <a:lnTo>
                  <a:pt x="0" y="0"/>
                </a:lnTo>
                <a:lnTo>
                  <a:pt x="0" y="5"/>
                </a:lnTo>
                <a:lnTo>
                  <a:pt x="255" y="95"/>
                </a:lnTo>
                <a:lnTo>
                  <a:pt x="255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6" name="Rectangle 1666">
            <a:extLst>
              <a:ext uri="{FF2B5EF4-FFF2-40B4-BE49-F238E27FC236}">
                <a16:creationId xmlns:a16="http://schemas.microsoft.com/office/drawing/2014/main" id="{194B254B-8ED5-45B8-8691-C8A430E95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38465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7" name="Freeform 1667">
            <a:extLst>
              <a:ext uri="{FF2B5EF4-FFF2-40B4-BE49-F238E27FC236}">
                <a16:creationId xmlns:a16="http://schemas.microsoft.com/office/drawing/2014/main" id="{A1C94166-99B4-4169-AF4E-C0C0B619F109}"/>
              </a:ext>
            </a:extLst>
          </p:cNvPr>
          <p:cNvSpPr>
            <a:spLocks/>
          </p:cNvSpPr>
          <p:nvPr/>
        </p:nvSpPr>
        <p:spPr bwMode="auto">
          <a:xfrm>
            <a:off x="1890713" y="3857625"/>
            <a:ext cx="120650" cy="206375"/>
          </a:xfrm>
          <a:custGeom>
            <a:avLst/>
            <a:gdLst>
              <a:gd name="T0" fmla="*/ 210 w 210"/>
              <a:gd name="T1" fmla="*/ 373 h 373"/>
              <a:gd name="T2" fmla="*/ 187 w 210"/>
              <a:gd name="T3" fmla="*/ 0 h 373"/>
              <a:gd name="T4" fmla="*/ 123 w 210"/>
              <a:gd name="T5" fmla="*/ 66 h 373"/>
              <a:gd name="T6" fmla="*/ 0 w 210"/>
              <a:gd name="T7" fmla="*/ 92 h 373"/>
              <a:gd name="T8" fmla="*/ 13 w 210"/>
              <a:gd name="T9" fmla="*/ 314 h 373"/>
              <a:gd name="T10" fmla="*/ 210 w 210"/>
              <a:gd name="T1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73">
                <a:moveTo>
                  <a:pt x="210" y="373"/>
                </a:moveTo>
                <a:lnTo>
                  <a:pt x="187" y="0"/>
                </a:lnTo>
                <a:lnTo>
                  <a:pt x="123" y="66"/>
                </a:lnTo>
                <a:lnTo>
                  <a:pt x="0" y="92"/>
                </a:lnTo>
                <a:lnTo>
                  <a:pt x="13" y="314"/>
                </a:lnTo>
                <a:lnTo>
                  <a:pt x="210" y="373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8" name="Freeform 1668">
            <a:extLst>
              <a:ext uri="{FF2B5EF4-FFF2-40B4-BE49-F238E27FC236}">
                <a16:creationId xmlns:a16="http://schemas.microsoft.com/office/drawing/2014/main" id="{6A24A70B-B725-4630-A51C-8AF820E17C51}"/>
              </a:ext>
            </a:extLst>
          </p:cNvPr>
          <p:cNvSpPr>
            <a:spLocks/>
          </p:cNvSpPr>
          <p:nvPr/>
        </p:nvSpPr>
        <p:spPr bwMode="auto">
          <a:xfrm>
            <a:off x="1998663" y="3856038"/>
            <a:ext cx="14287" cy="207962"/>
          </a:xfrm>
          <a:custGeom>
            <a:avLst/>
            <a:gdLst>
              <a:gd name="T0" fmla="*/ 0 w 25"/>
              <a:gd name="T1" fmla="*/ 3 h 376"/>
              <a:gd name="T2" fmla="*/ 2 w 25"/>
              <a:gd name="T3" fmla="*/ 3 h 376"/>
              <a:gd name="T4" fmla="*/ 0 w 25"/>
              <a:gd name="T5" fmla="*/ 3 h 376"/>
              <a:gd name="T6" fmla="*/ 20 w 25"/>
              <a:gd name="T7" fmla="*/ 376 h 376"/>
              <a:gd name="T8" fmla="*/ 25 w 25"/>
              <a:gd name="T9" fmla="*/ 376 h 376"/>
              <a:gd name="T10" fmla="*/ 2 w 25"/>
              <a:gd name="T11" fmla="*/ 3 h 376"/>
              <a:gd name="T12" fmla="*/ 0 w 25"/>
              <a:gd name="T13" fmla="*/ 0 h 376"/>
              <a:gd name="T14" fmla="*/ 2 w 25"/>
              <a:gd name="T15" fmla="*/ 3 h 376"/>
              <a:gd name="T16" fmla="*/ 2 w 25"/>
              <a:gd name="T17" fmla="*/ 0 h 376"/>
              <a:gd name="T18" fmla="*/ 0 w 25"/>
              <a:gd name="T19" fmla="*/ 0 h 376"/>
              <a:gd name="T20" fmla="*/ 0 w 25"/>
              <a:gd name="T21" fmla="*/ 0 h 376"/>
              <a:gd name="T22" fmla="*/ 0 w 25"/>
              <a:gd name="T23" fmla="*/ 3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376">
                <a:moveTo>
                  <a:pt x="0" y="3"/>
                </a:moveTo>
                <a:lnTo>
                  <a:pt x="2" y="3"/>
                </a:lnTo>
                <a:lnTo>
                  <a:pt x="0" y="3"/>
                </a:lnTo>
                <a:lnTo>
                  <a:pt x="20" y="376"/>
                </a:lnTo>
                <a:lnTo>
                  <a:pt x="25" y="376"/>
                </a:lnTo>
                <a:lnTo>
                  <a:pt x="2" y="3"/>
                </a:lnTo>
                <a:lnTo>
                  <a:pt x="0" y="0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89" name="Freeform 1669">
            <a:extLst>
              <a:ext uri="{FF2B5EF4-FFF2-40B4-BE49-F238E27FC236}">
                <a16:creationId xmlns:a16="http://schemas.microsoft.com/office/drawing/2014/main" id="{26C65731-5AC5-481B-9F97-E56D9FA81B7F}"/>
              </a:ext>
            </a:extLst>
          </p:cNvPr>
          <p:cNvSpPr>
            <a:spLocks/>
          </p:cNvSpPr>
          <p:nvPr/>
        </p:nvSpPr>
        <p:spPr bwMode="auto">
          <a:xfrm>
            <a:off x="1958975" y="3856038"/>
            <a:ext cx="39688" cy="38100"/>
          </a:xfrm>
          <a:custGeom>
            <a:avLst/>
            <a:gdLst>
              <a:gd name="T0" fmla="*/ 3 w 69"/>
              <a:gd name="T1" fmla="*/ 69 h 69"/>
              <a:gd name="T2" fmla="*/ 3 w 69"/>
              <a:gd name="T3" fmla="*/ 69 h 69"/>
              <a:gd name="T4" fmla="*/ 3 w 69"/>
              <a:gd name="T5" fmla="*/ 69 h 69"/>
              <a:gd name="T6" fmla="*/ 69 w 69"/>
              <a:gd name="T7" fmla="*/ 3 h 69"/>
              <a:gd name="T8" fmla="*/ 67 w 69"/>
              <a:gd name="T9" fmla="*/ 0 h 69"/>
              <a:gd name="T10" fmla="*/ 0 w 69"/>
              <a:gd name="T11" fmla="*/ 67 h 69"/>
              <a:gd name="T12" fmla="*/ 0 w 69"/>
              <a:gd name="T13" fmla="*/ 67 h 69"/>
              <a:gd name="T14" fmla="*/ 0 w 69"/>
              <a:gd name="T15" fmla="*/ 67 h 69"/>
              <a:gd name="T16" fmla="*/ 0 w 69"/>
              <a:gd name="T17" fmla="*/ 69 h 69"/>
              <a:gd name="T18" fmla="*/ 0 w 69"/>
              <a:gd name="T19" fmla="*/ 69 h 69"/>
              <a:gd name="T20" fmla="*/ 3 w 69"/>
              <a:gd name="T21" fmla="*/ 69 h 69"/>
              <a:gd name="T22" fmla="*/ 3 w 69"/>
              <a:gd name="T2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69">
                <a:moveTo>
                  <a:pt x="3" y="69"/>
                </a:moveTo>
                <a:lnTo>
                  <a:pt x="3" y="69"/>
                </a:lnTo>
                <a:lnTo>
                  <a:pt x="3" y="69"/>
                </a:lnTo>
                <a:lnTo>
                  <a:pt x="69" y="3"/>
                </a:lnTo>
                <a:lnTo>
                  <a:pt x="67" y="0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9"/>
                </a:lnTo>
                <a:lnTo>
                  <a:pt x="0" y="69"/>
                </a:lnTo>
                <a:lnTo>
                  <a:pt x="3" y="69"/>
                </a:lnTo>
                <a:lnTo>
                  <a:pt x="3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0" name="Freeform 1670">
            <a:extLst>
              <a:ext uri="{FF2B5EF4-FFF2-40B4-BE49-F238E27FC236}">
                <a16:creationId xmlns:a16="http://schemas.microsoft.com/office/drawing/2014/main" id="{F1BD3DE8-06AC-453A-AB0E-859C6FB956BB}"/>
              </a:ext>
            </a:extLst>
          </p:cNvPr>
          <p:cNvSpPr>
            <a:spLocks/>
          </p:cNvSpPr>
          <p:nvPr/>
        </p:nvSpPr>
        <p:spPr bwMode="auto">
          <a:xfrm>
            <a:off x="1890713" y="3894138"/>
            <a:ext cx="71437" cy="15875"/>
          </a:xfrm>
          <a:custGeom>
            <a:avLst/>
            <a:gdLst>
              <a:gd name="T0" fmla="*/ 0 w 123"/>
              <a:gd name="T1" fmla="*/ 30 h 30"/>
              <a:gd name="T2" fmla="*/ 3 w 123"/>
              <a:gd name="T3" fmla="*/ 28 h 30"/>
              <a:gd name="T4" fmla="*/ 0 w 123"/>
              <a:gd name="T5" fmla="*/ 30 h 30"/>
              <a:gd name="T6" fmla="*/ 123 w 123"/>
              <a:gd name="T7" fmla="*/ 2 h 30"/>
              <a:gd name="T8" fmla="*/ 120 w 123"/>
              <a:gd name="T9" fmla="*/ 0 h 30"/>
              <a:gd name="T10" fmla="*/ 0 w 123"/>
              <a:gd name="T11" fmla="*/ 25 h 30"/>
              <a:gd name="T12" fmla="*/ 0 w 123"/>
              <a:gd name="T13" fmla="*/ 28 h 30"/>
              <a:gd name="T14" fmla="*/ 0 w 123"/>
              <a:gd name="T15" fmla="*/ 25 h 30"/>
              <a:gd name="T16" fmla="*/ 0 w 123"/>
              <a:gd name="T17" fmla="*/ 28 h 30"/>
              <a:gd name="T18" fmla="*/ 0 w 123"/>
              <a:gd name="T19" fmla="*/ 28 h 30"/>
              <a:gd name="T20" fmla="*/ 0 w 123"/>
              <a:gd name="T21" fmla="*/ 30 h 30"/>
              <a:gd name="T22" fmla="*/ 0 w 123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" h="30">
                <a:moveTo>
                  <a:pt x="0" y="30"/>
                </a:moveTo>
                <a:lnTo>
                  <a:pt x="3" y="28"/>
                </a:lnTo>
                <a:lnTo>
                  <a:pt x="0" y="30"/>
                </a:lnTo>
                <a:lnTo>
                  <a:pt x="123" y="2"/>
                </a:lnTo>
                <a:lnTo>
                  <a:pt x="120" y="0"/>
                </a:lnTo>
                <a:lnTo>
                  <a:pt x="0" y="25"/>
                </a:lnTo>
                <a:lnTo>
                  <a:pt x="0" y="28"/>
                </a:lnTo>
                <a:lnTo>
                  <a:pt x="0" y="25"/>
                </a:lnTo>
                <a:lnTo>
                  <a:pt x="0" y="28"/>
                </a:lnTo>
                <a:lnTo>
                  <a:pt x="0" y="28"/>
                </a:lnTo>
                <a:lnTo>
                  <a:pt x="0" y="30"/>
                </a:ln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1" name="Freeform 1671">
            <a:extLst>
              <a:ext uri="{FF2B5EF4-FFF2-40B4-BE49-F238E27FC236}">
                <a16:creationId xmlns:a16="http://schemas.microsoft.com/office/drawing/2014/main" id="{0C481E96-2FED-48F2-9BF4-D87CA0F76BA7}"/>
              </a:ext>
            </a:extLst>
          </p:cNvPr>
          <p:cNvSpPr>
            <a:spLocks/>
          </p:cNvSpPr>
          <p:nvPr/>
        </p:nvSpPr>
        <p:spPr bwMode="auto">
          <a:xfrm>
            <a:off x="1890713" y="3908425"/>
            <a:ext cx="9525" cy="125413"/>
          </a:xfrm>
          <a:custGeom>
            <a:avLst/>
            <a:gdLst>
              <a:gd name="T0" fmla="*/ 16 w 16"/>
              <a:gd name="T1" fmla="*/ 222 h 225"/>
              <a:gd name="T2" fmla="*/ 13 w 16"/>
              <a:gd name="T3" fmla="*/ 220 h 225"/>
              <a:gd name="T4" fmla="*/ 16 w 16"/>
              <a:gd name="T5" fmla="*/ 222 h 225"/>
              <a:gd name="T6" fmla="*/ 3 w 16"/>
              <a:gd name="T7" fmla="*/ 0 h 225"/>
              <a:gd name="T8" fmla="*/ 0 w 16"/>
              <a:gd name="T9" fmla="*/ 0 h 225"/>
              <a:gd name="T10" fmla="*/ 13 w 16"/>
              <a:gd name="T11" fmla="*/ 222 h 225"/>
              <a:gd name="T12" fmla="*/ 13 w 16"/>
              <a:gd name="T13" fmla="*/ 225 h 225"/>
              <a:gd name="T14" fmla="*/ 13 w 16"/>
              <a:gd name="T15" fmla="*/ 222 h 225"/>
              <a:gd name="T16" fmla="*/ 13 w 16"/>
              <a:gd name="T17" fmla="*/ 225 h 225"/>
              <a:gd name="T18" fmla="*/ 13 w 16"/>
              <a:gd name="T19" fmla="*/ 225 h 225"/>
              <a:gd name="T20" fmla="*/ 16 w 16"/>
              <a:gd name="T21" fmla="*/ 225 h 225"/>
              <a:gd name="T22" fmla="*/ 16 w 16"/>
              <a:gd name="T23" fmla="*/ 222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225">
                <a:moveTo>
                  <a:pt x="16" y="222"/>
                </a:moveTo>
                <a:lnTo>
                  <a:pt x="13" y="220"/>
                </a:lnTo>
                <a:lnTo>
                  <a:pt x="16" y="222"/>
                </a:lnTo>
                <a:lnTo>
                  <a:pt x="3" y="0"/>
                </a:lnTo>
                <a:lnTo>
                  <a:pt x="0" y="0"/>
                </a:lnTo>
                <a:lnTo>
                  <a:pt x="13" y="222"/>
                </a:lnTo>
                <a:lnTo>
                  <a:pt x="13" y="225"/>
                </a:lnTo>
                <a:lnTo>
                  <a:pt x="13" y="222"/>
                </a:lnTo>
                <a:lnTo>
                  <a:pt x="13" y="225"/>
                </a:lnTo>
                <a:lnTo>
                  <a:pt x="13" y="225"/>
                </a:lnTo>
                <a:lnTo>
                  <a:pt x="16" y="225"/>
                </a:lnTo>
                <a:lnTo>
                  <a:pt x="16" y="22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2" name="Freeform 1672">
            <a:extLst>
              <a:ext uri="{FF2B5EF4-FFF2-40B4-BE49-F238E27FC236}">
                <a16:creationId xmlns:a16="http://schemas.microsoft.com/office/drawing/2014/main" id="{8DAFFF0E-3AAA-4BCE-882E-C381FD0F566D}"/>
              </a:ext>
            </a:extLst>
          </p:cNvPr>
          <p:cNvSpPr>
            <a:spLocks/>
          </p:cNvSpPr>
          <p:nvPr/>
        </p:nvSpPr>
        <p:spPr bwMode="auto">
          <a:xfrm>
            <a:off x="1898650" y="4030663"/>
            <a:ext cx="114300" cy="34925"/>
          </a:xfrm>
          <a:custGeom>
            <a:avLst/>
            <a:gdLst>
              <a:gd name="T0" fmla="*/ 199 w 199"/>
              <a:gd name="T1" fmla="*/ 59 h 64"/>
              <a:gd name="T2" fmla="*/ 194 w 199"/>
              <a:gd name="T3" fmla="*/ 61 h 64"/>
              <a:gd name="T4" fmla="*/ 199 w 199"/>
              <a:gd name="T5" fmla="*/ 59 h 64"/>
              <a:gd name="T6" fmla="*/ 0 w 199"/>
              <a:gd name="T7" fmla="*/ 0 h 64"/>
              <a:gd name="T8" fmla="*/ 0 w 199"/>
              <a:gd name="T9" fmla="*/ 5 h 64"/>
              <a:gd name="T10" fmla="*/ 197 w 199"/>
              <a:gd name="T11" fmla="*/ 64 h 64"/>
              <a:gd name="T12" fmla="*/ 199 w 199"/>
              <a:gd name="T13" fmla="*/ 61 h 64"/>
              <a:gd name="T14" fmla="*/ 197 w 199"/>
              <a:gd name="T15" fmla="*/ 64 h 64"/>
              <a:gd name="T16" fmla="*/ 199 w 199"/>
              <a:gd name="T17" fmla="*/ 64 h 64"/>
              <a:gd name="T18" fmla="*/ 199 w 199"/>
              <a:gd name="T19" fmla="*/ 61 h 64"/>
              <a:gd name="T20" fmla="*/ 199 w 199"/>
              <a:gd name="T21" fmla="*/ 59 h 64"/>
              <a:gd name="T22" fmla="*/ 199 w 199"/>
              <a:gd name="T2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" h="64">
                <a:moveTo>
                  <a:pt x="199" y="59"/>
                </a:moveTo>
                <a:lnTo>
                  <a:pt x="194" y="61"/>
                </a:lnTo>
                <a:lnTo>
                  <a:pt x="199" y="59"/>
                </a:lnTo>
                <a:lnTo>
                  <a:pt x="0" y="0"/>
                </a:lnTo>
                <a:lnTo>
                  <a:pt x="0" y="5"/>
                </a:lnTo>
                <a:lnTo>
                  <a:pt x="197" y="64"/>
                </a:lnTo>
                <a:lnTo>
                  <a:pt x="199" y="61"/>
                </a:lnTo>
                <a:lnTo>
                  <a:pt x="197" y="64"/>
                </a:lnTo>
                <a:lnTo>
                  <a:pt x="199" y="64"/>
                </a:lnTo>
                <a:lnTo>
                  <a:pt x="199" y="61"/>
                </a:lnTo>
                <a:lnTo>
                  <a:pt x="199" y="59"/>
                </a:lnTo>
                <a:lnTo>
                  <a:pt x="19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3" name="Freeform 1673">
            <a:extLst>
              <a:ext uri="{FF2B5EF4-FFF2-40B4-BE49-F238E27FC236}">
                <a16:creationId xmlns:a16="http://schemas.microsoft.com/office/drawing/2014/main" id="{4F4A5264-39A9-4566-93FC-95E7DE99CCFC}"/>
              </a:ext>
            </a:extLst>
          </p:cNvPr>
          <p:cNvSpPr>
            <a:spLocks/>
          </p:cNvSpPr>
          <p:nvPr/>
        </p:nvSpPr>
        <p:spPr bwMode="auto">
          <a:xfrm>
            <a:off x="1868488" y="4051300"/>
            <a:ext cx="342900" cy="73025"/>
          </a:xfrm>
          <a:custGeom>
            <a:avLst/>
            <a:gdLst>
              <a:gd name="T0" fmla="*/ 0 w 601"/>
              <a:gd name="T1" fmla="*/ 46 h 133"/>
              <a:gd name="T2" fmla="*/ 253 w 601"/>
              <a:gd name="T3" fmla="*/ 133 h 133"/>
              <a:gd name="T4" fmla="*/ 601 w 601"/>
              <a:gd name="T5" fmla="*/ 77 h 133"/>
              <a:gd name="T6" fmla="*/ 361 w 601"/>
              <a:gd name="T7" fmla="*/ 0 h 133"/>
              <a:gd name="T8" fmla="*/ 0 w 601"/>
              <a:gd name="T9" fmla="*/ 4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3">
                <a:moveTo>
                  <a:pt x="0" y="46"/>
                </a:moveTo>
                <a:lnTo>
                  <a:pt x="253" y="133"/>
                </a:lnTo>
                <a:lnTo>
                  <a:pt x="601" y="77"/>
                </a:lnTo>
                <a:lnTo>
                  <a:pt x="361" y="0"/>
                </a:lnTo>
                <a:lnTo>
                  <a:pt x="0" y="46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4" name="Freeform 1674">
            <a:extLst>
              <a:ext uri="{FF2B5EF4-FFF2-40B4-BE49-F238E27FC236}">
                <a16:creationId xmlns:a16="http://schemas.microsoft.com/office/drawing/2014/main" id="{9B60FADB-3909-44FF-B85F-E1D9C786B8B0}"/>
              </a:ext>
            </a:extLst>
          </p:cNvPr>
          <p:cNvSpPr>
            <a:spLocks/>
          </p:cNvSpPr>
          <p:nvPr/>
        </p:nvSpPr>
        <p:spPr bwMode="auto">
          <a:xfrm>
            <a:off x="1868488" y="4075113"/>
            <a:ext cx="144462" cy="50800"/>
          </a:xfrm>
          <a:custGeom>
            <a:avLst/>
            <a:gdLst>
              <a:gd name="T0" fmla="*/ 253 w 253"/>
              <a:gd name="T1" fmla="*/ 92 h 92"/>
              <a:gd name="T2" fmla="*/ 253 w 253"/>
              <a:gd name="T3" fmla="*/ 87 h 92"/>
              <a:gd name="T4" fmla="*/ 253 w 253"/>
              <a:gd name="T5" fmla="*/ 87 h 92"/>
              <a:gd name="T6" fmla="*/ 3 w 253"/>
              <a:gd name="T7" fmla="*/ 0 h 92"/>
              <a:gd name="T8" fmla="*/ 0 w 253"/>
              <a:gd name="T9" fmla="*/ 5 h 92"/>
              <a:gd name="T10" fmla="*/ 253 w 253"/>
              <a:gd name="T11" fmla="*/ 92 h 92"/>
              <a:gd name="T12" fmla="*/ 253 w 253"/>
              <a:gd name="T13" fmla="*/ 92 h 92"/>
              <a:gd name="T14" fmla="*/ 253 w 253"/>
              <a:gd name="T15" fmla="*/ 92 h 92"/>
              <a:gd name="T16" fmla="*/ 253 w 253"/>
              <a:gd name="T1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92">
                <a:moveTo>
                  <a:pt x="253" y="92"/>
                </a:moveTo>
                <a:lnTo>
                  <a:pt x="253" y="87"/>
                </a:lnTo>
                <a:lnTo>
                  <a:pt x="253" y="87"/>
                </a:lnTo>
                <a:lnTo>
                  <a:pt x="3" y="0"/>
                </a:lnTo>
                <a:lnTo>
                  <a:pt x="0" y="5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5" name="Freeform 1675">
            <a:extLst>
              <a:ext uri="{FF2B5EF4-FFF2-40B4-BE49-F238E27FC236}">
                <a16:creationId xmlns:a16="http://schemas.microsoft.com/office/drawing/2014/main" id="{F701F97E-D563-4EBA-BDA1-DE998AD24BCD}"/>
              </a:ext>
            </a:extLst>
          </p:cNvPr>
          <p:cNvSpPr>
            <a:spLocks/>
          </p:cNvSpPr>
          <p:nvPr/>
        </p:nvSpPr>
        <p:spPr bwMode="auto">
          <a:xfrm>
            <a:off x="2012950" y="4092575"/>
            <a:ext cx="203200" cy="33338"/>
          </a:xfrm>
          <a:custGeom>
            <a:avLst/>
            <a:gdLst>
              <a:gd name="T0" fmla="*/ 348 w 356"/>
              <a:gd name="T1" fmla="*/ 0 h 62"/>
              <a:gd name="T2" fmla="*/ 346 w 356"/>
              <a:gd name="T3" fmla="*/ 5 h 62"/>
              <a:gd name="T4" fmla="*/ 346 w 356"/>
              <a:gd name="T5" fmla="*/ 0 h 62"/>
              <a:gd name="T6" fmla="*/ 0 w 356"/>
              <a:gd name="T7" fmla="*/ 57 h 62"/>
              <a:gd name="T8" fmla="*/ 0 w 356"/>
              <a:gd name="T9" fmla="*/ 62 h 62"/>
              <a:gd name="T10" fmla="*/ 348 w 356"/>
              <a:gd name="T11" fmla="*/ 5 h 62"/>
              <a:gd name="T12" fmla="*/ 348 w 356"/>
              <a:gd name="T13" fmla="*/ 0 h 62"/>
              <a:gd name="T14" fmla="*/ 348 w 356"/>
              <a:gd name="T15" fmla="*/ 5 h 62"/>
              <a:gd name="T16" fmla="*/ 356 w 356"/>
              <a:gd name="T17" fmla="*/ 3 h 62"/>
              <a:gd name="T18" fmla="*/ 348 w 356"/>
              <a:gd name="T19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6" h="62">
                <a:moveTo>
                  <a:pt x="348" y="0"/>
                </a:moveTo>
                <a:lnTo>
                  <a:pt x="346" y="5"/>
                </a:lnTo>
                <a:lnTo>
                  <a:pt x="346" y="0"/>
                </a:lnTo>
                <a:lnTo>
                  <a:pt x="0" y="57"/>
                </a:lnTo>
                <a:lnTo>
                  <a:pt x="0" y="62"/>
                </a:lnTo>
                <a:lnTo>
                  <a:pt x="348" y="5"/>
                </a:lnTo>
                <a:lnTo>
                  <a:pt x="348" y="0"/>
                </a:lnTo>
                <a:lnTo>
                  <a:pt x="348" y="5"/>
                </a:lnTo>
                <a:lnTo>
                  <a:pt x="356" y="3"/>
                </a:lnTo>
                <a:lnTo>
                  <a:pt x="3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6" name="Freeform 1676">
            <a:extLst>
              <a:ext uri="{FF2B5EF4-FFF2-40B4-BE49-F238E27FC236}">
                <a16:creationId xmlns:a16="http://schemas.microsoft.com/office/drawing/2014/main" id="{CB22DC00-90D9-4737-8D68-E8B588B59107}"/>
              </a:ext>
            </a:extLst>
          </p:cNvPr>
          <p:cNvSpPr>
            <a:spLocks/>
          </p:cNvSpPr>
          <p:nvPr/>
        </p:nvSpPr>
        <p:spPr bwMode="auto">
          <a:xfrm>
            <a:off x="2073275" y="4048125"/>
            <a:ext cx="138113" cy="46038"/>
          </a:xfrm>
          <a:custGeom>
            <a:avLst/>
            <a:gdLst>
              <a:gd name="T0" fmla="*/ 0 w 240"/>
              <a:gd name="T1" fmla="*/ 3 h 84"/>
              <a:gd name="T2" fmla="*/ 0 w 240"/>
              <a:gd name="T3" fmla="*/ 8 h 84"/>
              <a:gd name="T4" fmla="*/ 0 w 240"/>
              <a:gd name="T5" fmla="*/ 8 h 84"/>
              <a:gd name="T6" fmla="*/ 238 w 240"/>
              <a:gd name="T7" fmla="*/ 84 h 84"/>
              <a:gd name="T8" fmla="*/ 240 w 240"/>
              <a:gd name="T9" fmla="*/ 79 h 84"/>
              <a:gd name="T10" fmla="*/ 0 w 240"/>
              <a:gd name="T11" fmla="*/ 3 h 84"/>
              <a:gd name="T12" fmla="*/ 0 w 240"/>
              <a:gd name="T13" fmla="*/ 0 h 84"/>
              <a:gd name="T14" fmla="*/ 0 w 240"/>
              <a:gd name="T15" fmla="*/ 3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84">
                <a:moveTo>
                  <a:pt x="0" y="3"/>
                </a:moveTo>
                <a:lnTo>
                  <a:pt x="0" y="8"/>
                </a:lnTo>
                <a:lnTo>
                  <a:pt x="0" y="8"/>
                </a:lnTo>
                <a:lnTo>
                  <a:pt x="238" y="84"/>
                </a:lnTo>
                <a:lnTo>
                  <a:pt x="240" y="79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7" name="Freeform 1677">
            <a:extLst>
              <a:ext uri="{FF2B5EF4-FFF2-40B4-BE49-F238E27FC236}">
                <a16:creationId xmlns:a16="http://schemas.microsoft.com/office/drawing/2014/main" id="{00A128FA-DC0E-484A-ACFC-D49BD85EAE95}"/>
              </a:ext>
            </a:extLst>
          </p:cNvPr>
          <p:cNvSpPr>
            <a:spLocks/>
          </p:cNvSpPr>
          <p:nvPr/>
        </p:nvSpPr>
        <p:spPr bwMode="auto">
          <a:xfrm>
            <a:off x="1863725" y="4049713"/>
            <a:ext cx="209550" cy="28575"/>
          </a:xfrm>
          <a:custGeom>
            <a:avLst/>
            <a:gdLst>
              <a:gd name="T0" fmla="*/ 7 w 368"/>
              <a:gd name="T1" fmla="*/ 51 h 51"/>
              <a:gd name="T2" fmla="*/ 10 w 368"/>
              <a:gd name="T3" fmla="*/ 46 h 51"/>
              <a:gd name="T4" fmla="*/ 7 w 368"/>
              <a:gd name="T5" fmla="*/ 51 h 51"/>
              <a:gd name="T6" fmla="*/ 368 w 368"/>
              <a:gd name="T7" fmla="*/ 5 h 51"/>
              <a:gd name="T8" fmla="*/ 368 w 368"/>
              <a:gd name="T9" fmla="*/ 0 h 51"/>
              <a:gd name="T10" fmla="*/ 7 w 368"/>
              <a:gd name="T11" fmla="*/ 46 h 51"/>
              <a:gd name="T12" fmla="*/ 7 w 368"/>
              <a:gd name="T13" fmla="*/ 51 h 51"/>
              <a:gd name="T14" fmla="*/ 7 w 368"/>
              <a:gd name="T15" fmla="*/ 46 h 51"/>
              <a:gd name="T16" fmla="*/ 0 w 368"/>
              <a:gd name="T17" fmla="*/ 46 h 51"/>
              <a:gd name="T18" fmla="*/ 7 w 368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" h="51">
                <a:moveTo>
                  <a:pt x="7" y="51"/>
                </a:moveTo>
                <a:lnTo>
                  <a:pt x="10" y="46"/>
                </a:lnTo>
                <a:lnTo>
                  <a:pt x="7" y="51"/>
                </a:lnTo>
                <a:lnTo>
                  <a:pt x="368" y="5"/>
                </a:lnTo>
                <a:lnTo>
                  <a:pt x="368" y="0"/>
                </a:lnTo>
                <a:lnTo>
                  <a:pt x="7" y="46"/>
                </a:lnTo>
                <a:lnTo>
                  <a:pt x="7" y="51"/>
                </a:lnTo>
                <a:lnTo>
                  <a:pt x="7" y="46"/>
                </a:lnTo>
                <a:lnTo>
                  <a:pt x="0" y="46"/>
                </a:lnTo>
                <a:lnTo>
                  <a:pt x="7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8" name="Freeform 1678">
            <a:extLst>
              <a:ext uri="{FF2B5EF4-FFF2-40B4-BE49-F238E27FC236}">
                <a16:creationId xmlns:a16="http://schemas.microsoft.com/office/drawing/2014/main" id="{A1420811-A40F-4A8D-85A3-CE7CA82E1414}"/>
              </a:ext>
            </a:extLst>
          </p:cNvPr>
          <p:cNvSpPr>
            <a:spLocks/>
          </p:cNvSpPr>
          <p:nvPr/>
        </p:nvSpPr>
        <p:spPr bwMode="auto">
          <a:xfrm>
            <a:off x="2012950" y="4094163"/>
            <a:ext cx="198438" cy="80962"/>
          </a:xfrm>
          <a:custGeom>
            <a:avLst/>
            <a:gdLst>
              <a:gd name="T0" fmla="*/ 348 w 348"/>
              <a:gd name="T1" fmla="*/ 0 h 148"/>
              <a:gd name="T2" fmla="*/ 0 w 348"/>
              <a:gd name="T3" fmla="*/ 56 h 148"/>
              <a:gd name="T4" fmla="*/ 0 w 348"/>
              <a:gd name="T5" fmla="*/ 148 h 148"/>
              <a:gd name="T6" fmla="*/ 348 w 348"/>
              <a:gd name="T7" fmla="*/ 87 h 148"/>
              <a:gd name="T8" fmla="*/ 348 w 348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148">
                <a:moveTo>
                  <a:pt x="348" y="0"/>
                </a:moveTo>
                <a:lnTo>
                  <a:pt x="0" y="56"/>
                </a:lnTo>
                <a:lnTo>
                  <a:pt x="0" y="148"/>
                </a:lnTo>
                <a:lnTo>
                  <a:pt x="348" y="87"/>
                </a:lnTo>
                <a:lnTo>
                  <a:pt x="348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399" name="Freeform 1679">
            <a:extLst>
              <a:ext uri="{FF2B5EF4-FFF2-40B4-BE49-F238E27FC236}">
                <a16:creationId xmlns:a16="http://schemas.microsoft.com/office/drawing/2014/main" id="{CDFF9E0A-3F09-4A85-BFDA-8FFEA4D9B32D}"/>
              </a:ext>
            </a:extLst>
          </p:cNvPr>
          <p:cNvSpPr>
            <a:spLocks/>
          </p:cNvSpPr>
          <p:nvPr/>
        </p:nvSpPr>
        <p:spPr bwMode="auto">
          <a:xfrm>
            <a:off x="2011363" y="4092575"/>
            <a:ext cx="200025" cy="33338"/>
          </a:xfrm>
          <a:custGeom>
            <a:avLst/>
            <a:gdLst>
              <a:gd name="T0" fmla="*/ 0 w 350"/>
              <a:gd name="T1" fmla="*/ 59 h 62"/>
              <a:gd name="T2" fmla="*/ 5 w 350"/>
              <a:gd name="T3" fmla="*/ 59 h 62"/>
              <a:gd name="T4" fmla="*/ 2 w 350"/>
              <a:gd name="T5" fmla="*/ 62 h 62"/>
              <a:gd name="T6" fmla="*/ 350 w 350"/>
              <a:gd name="T7" fmla="*/ 5 h 62"/>
              <a:gd name="T8" fmla="*/ 348 w 350"/>
              <a:gd name="T9" fmla="*/ 0 h 62"/>
              <a:gd name="T10" fmla="*/ 2 w 350"/>
              <a:gd name="T11" fmla="*/ 57 h 62"/>
              <a:gd name="T12" fmla="*/ 0 w 350"/>
              <a:gd name="T13" fmla="*/ 59 h 62"/>
              <a:gd name="T14" fmla="*/ 2 w 350"/>
              <a:gd name="T15" fmla="*/ 57 h 62"/>
              <a:gd name="T16" fmla="*/ 0 w 350"/>
              <a:gd name="T17" fmla="*/ 57 h 62"/>
              <a:gd name="T18" fmla="*/ 0 w 350"/>
              <a:gd name="T19" fmla="*/ 59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0" h="62">
                <a:moveTo>
                  <a:pt x="0" y="59"/>
                </a:moveTo>
                <a:lnTo>
                  <a:pt x="5" y="59"/>
                </a:lnTo>
                <a:lnTo>
                  <a:pt x="2" y="62"/>
                </a:lnTo>
                <a:lnTo>
                  <a:pt x="350" y="5"/>
                </a:lnTo>
                <a:lnTo>
                  <a:pt x="348" y="0"/>
                </a:lnTo>
                <a:lnTo>
                  <a:pt x="2" y="57"/>
                </a:lnTo>
                <a:lnTo>
                  <a:pt x="0" y="59"/>
                </a:lnTo>
                <a:lnTo>
                  <a:pt x="2" y="57"/>
                </a:lnTo>
                <a:lnTo>
                  <a:pt x="0" y="57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0" name="Freeform 1680">
            <a:extLst>
              <a:ext uri="{FF2B5EF4-FFF2-40B4-BE49-F238E27FC236}">
                <a16:creationId xmlns:a16="http://schemas.microsoft.com/office/drawing/2014/main" id="{FE5D662C-F319-4191-B6E1-178DBF754B06}"/>
              </a:ext>
            </a:extLst>
          </p:cNvPr>
          <p:cNvSpPr>
            <a:spLocks/>
          </p:cNvSpPr>
          <p:nvPr/>
        </p:nvSpPr>
        <p:spPr bwMode="auto">
          <a:xfrm>
            <a:off x="2011363" y="4124325"/>
            <a:ext cx="3175" cy="52388"/>
          </a:xfrm>
          <a:custGeom>
            <a:avLst/>
            <a:gdLst>
              <a:gd name="T0" fmla="*/ 2 w 5"/>
              <a:gd name="T1" fmla="*/ 95 h 95"/>
              <a:gd name="T2" fmla="*/ 2 w 5"/>
              <a:gd name="T3" fmla="*/ 90 h 95"/>
              <a:gd name="T4" fmla="*/ 5 w 5"/>
              <a:gd name="T5" fmla="*/ 92 h 95"/>
              <a:gd name="T6" fmla="*/ 5 w 5"/>
              <a:gd name="T7" fmla="*/ 0 h 95"/>
              <a:gd name="T8" fmla="*/ 0 w 5"/>
              <a:gd name="T9" fmla="*/ 0 h 95"/>
              <a:gd name="T10" fmla="*/ 2 w 5"/>
              <a:gd name="T11" fmla="*/ 92 h 95"/>
              <a:gd name="T12" fmla="*/ 2 w 5"/>
              <a:gd name="T13" fmla="*/ 95 h 95"/>
              <a:gd name="T14" fmla="*/ 2 w 5"/>
              <a:gd name="T15" fmla="*/ 92 h 95"/>
              <a:gd name="T16" fmla="*/ 2 w 5"/>
              <a:gd name="T17" fmla="*/ 95 h 95"/>
              <a:gd name="T18" fmla="*/ 2 w 5"/>
              <a:gd name="T1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95">
                <a:moveTo>
                  <a:pt x="2" y="95"/>
                </a:moveTo>
                <a:lnTo>
                  <a:pt x="2" y="90"/>
                </a:lnTo>
                <a:lnTo>
                  <a:pt x="5" y="92"/>
                </a:lnTo>
                <a:lnTo>
                  <a:pt x="5" y="0"/>
                </a:lnTo>
                <a:lnTo>
                  <a:pt x="0" y="0"/>
                </a:lnTo>
                <a:lnTo>
                  <a:pt x="2" y="92"/>
                </a:lnTo>
                <a:lnTo>
                  <a:pt x="2" y="95"/>
                </a:lnTo>
                <a:lnTo>
                  <a:pt x="2" y="92"/>
                </a:lnTo>
                <a:lnTo>
                  <a:pt x="2" y="95"/>
                </a:lnTo>
                <a:lnTo>
                  <a:pt x="2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1" name="Freeform 1681">
            <a:extLst>
              <a:ext uri="{FF2B5EF4-FFF2-40B4-BE49-F238E27FC236}">
                <a16:creationId xmlns:a16="http://schemas.microsoft.com/office/drawing/2014/main" id="{4EAA8189-9DEF-4F51-A377-95B34BBC5DE7}"/>
              </a:ext>
            </a:extLst>
          </p:cNvPr>
          <p:cNvSpPr>
            <a:spLocks/>
          </p:cNvSpPr>
          <p:nvPr/>
        </p:nvSpPr>
        <p:spPr bwMode="auto">
          <a:xfrm>
            <a:off x="2012950" y="4140200"/>
            <a:ext cx="200025" cy="36513"/>
          </a:xfrm>
          <a:custGeom>
            <a:avLst/>
            <a:gdLst>
              <a:gd name="T0" fmla="*/ 351 w 351"/>
              <a:gd name="T1" fmla="*/ 3 h 67"/>
              <a:gd name="T2" fmla="*/ 346 w 351"/>
              <a:gd name="T3" fmla="*/ 3 h 67"/>
              <a:gd name="T4" fmla="*/ 348 w 351"/>
              <a:gd name="T5" fmla="*/ 0 h 67"/>
              <a:gd name="T6" fmla="*/ 0 w 351"/>
              <a:gd name="T7" fmla="*/ 62 h 67"/>
              <a:gd name="T8" fmla="*/ 0 w 351"/>
              <a:gd name="T9" fmla="*/ 67 h 67"/>
              <a:gd name="T10" fmla="*/ 348 w 351"/>
              <a:gd name="T11" fmla="*/ 3 h 67"/>
              <a:gd name="T12" fmla="*/ 351 w 351"/>
              <a:gd name="T13" fmla="*/ 3 h 67"/>
              <a:gd name="T14" fmla="*/ 348 w 351"/>
              <a:gd name="T15" fmla="*/ 3 h 67"/>
              <a:gd name="T16" fmla="*/ 351 w 351"/>
              <a:gd name="T17" fmla="*/ 3 h 67"/>
              <a:gd name="T18" fmla="*/ 351 w 351"/>
              <a:gd name="T19" fmla="*/ 3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" h="67">
                <a:moveTo>
                  <a:pt x="351" y="3"/>
                </a:moveTo>
                <a:lnTo>
                  <a:pt x="346" y="3"/>
                </a:lnTo>
                <a:lnTo>
                  <a:pt x="348" y="0"/>
                </a:lnTo>
                <a:lnTo>
                  <a:pt x="0" y="62"/>
                </a:lnTo>
                <a:lnTo>
                  <a:pt x="0" y="67"/>
                </a:lnTo>
                <a:lnTo>
                  <a:pt x="348" y="3"/>
                </a:lnTo>
                <a:lnTo>
                  <a:pt x="351" y="3"/>
                </a:lnTo>
                <a:lnTo>
                  <a:pt x="348" y="3"/>
                </a:lnTo>
                <a:lnTo>
                  <a:pt x="351" y="3"/>
                </a:lnTo>
                <a:lnTo>
                  <a:pt x="35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2" name="Freeform 1682">
            <a:extLst>
              <a:ext uri="{FF2B5EF4-FFF2-40B4-BE49-F238E27FC236}">
                <a16:creationId xmlns:a16="http://schemas.microsoft.com/office/drawing/2014/main" id="{6C0824B0-822B-4DC4-8C60-9D173641E89A}"/>
              </a:ext>
            </a:extLst>
          </p:cNvPr>
          <p:cNvSpPr>
            <a:spLocks/>
          </p:cNvSpPr>
          <p:nvPr/>
        </p:nvSpPr>
        <p:spPr bwMode="auto">
          <a:xfrm>
            <a:off x="2209800" y="4092575"/>
            <a:ext cx="3175" cy="49213"/>
          </a:xfrm>
          <a:custGeom>
            <a:avLst/>
            <a:gdLst>
              <a:gd name="T0" fmla="*/ 0 w 5"/>
              <a:gd name="T1" fmla="*/ 0 h 90"/>
              <a:gd name="T2" fmla="*/ 2 w 5"/>
              <a:gd name="T3" fmla="*/ 5 h 90"/>
              <a:gd name="T4" fmla="*/ 0 w 5"/>
              <a:gd name="T5" fmla="*/ 3 h 90"/>
              <a:gd name="T6" fmla="*/ 0 w 5"/>
              <a:gd name="T7" fmla="*/ 90 h 90"/>
              <a:gd name="T8" fmla="*/ 5 w 5"/>
              <a:gd name="T9" fmla="*/ 90 h 90"/>
              <a:gd name="T10" fmla="*/ 5 w 5"/>
              <a:gd name="T11" fmla="*/ 3 h 90"/>
              <a:gd name="T12" fmla="*/ 0 w 5"/>
              <a:gd name="T13" fmla="*/ 0 h 90"/>
              <a:gd name="T14" fmla="*/ 5 w 5"/>
              <a:gd name="T15" fmla="*/ 3 h 90"/>
              <a:gd name="T16" fmla="*/ 5 w 5"/>
              <a:gd name="T17" fmla="*/ 0 h 90"/>
              <a:gd name="T18" fmla="*/ 0 w 5"/>
              <a:gd name="T19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90">
                <a:moveTo>
                  <a:pt x="0" y="0"/>
                </a:moveTo>
                <a:lnTo>
                  <a:pt x="2" y="5"/>
                </a:lnTo>
                <a:lnTo>
                  <a:pt x="0" y="3"/>
                </a:lnTo>
                <a:lnTo>
                  <a:pt x="0" y="90"/>
                </a:lnTo>
                <a:lnTo>
                  <a:pt x="5" y="90"/>
                </a:lnTo>
                <a:lnTo>
                  <a:pt x="5" y="3"/>
                </a:lnTo>
                <a:lnTo>
                  <a:pt x="0" y="0"/>
                </a:lnTo>
                <a:lnTo>
                  <a:pt x="5" y="3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3" name="Freeform 1683">
            <a:extLst>
              <a:ext uri="{FF2B5EF4-FFF2-40B4-BE49-F238E27FC236}">
                <a16:creationId xmlns:a16="http://schemas.microsoft.com/office/drawing/2014/main" id="{9C0FDB78-DEB5-47C5-9B24-E5A6A4621DB6}"/>
              </a:ext>
            </a:extLst>
          </p:cNvPr>
          <p:cNvSpPr>
            <a:spLocks/>
          </p:cNvSpPr>
          <p:nvPr/>
        </p:nvSpPr>
        <p:spPr bwMode="auto">
          <a:xfrm>
            <a:off x="1906588" y="4033838"/>
            <a:ext cx="101600" cy="30162"/>
          </a:xfrm>
          <a:custGeom>
            <a:avLst/>
            <a:gdLst>
              <a:gd name="T0" fmla="*/ 179 w 179"/>
              <a:gd name="T1" fmla="*/ 54 h 54"/>
              <a:gd name="T2" fmla="*/ 0 w 179"/>
              <a:gd name="T3" fmla="*/ 0 h 54"/>
              <a:gd name="T4" fmla="*/ 0 w 179"/>
              <a:gd name="T5" fmla="*/ 11 h 54"/>
              <a:gd name="T6" fmla="*/ 64 w 179"/>
              <a:gd name="T7" fmla="*/ 39 h 54"/>
              <a:gd name="T8" fmla="*/ 66 w 179"/>
              <a:gd name="T9" fmla="*/ 39 h 54"/>
              <a:gd name="T10" fmla="*/ 71 w 179"/>
              <a:gd name="T11" fmla="*/ 39 h 54"/>
              <a:gd name="T12" fmla="*/ 77 w 179"/>
              <a:gd name="T13" fmla="*/ 41 h 54"/>
              <a:gd name="T14" fmla="*/ 84 w 179"/>
              <a:gd name="T15" fmla="*/ 41 h 54"/>
              <a:gd name="T16" fmla="*/ 92 w 179"/>
              <a:gd name="T17" fmla="*/ 44 h 54"/>
              <a:gd name="T18" fmla="*/ 102 w 179"/>
              <a:gd name="T19" fmla="*/ 44 h 54"/>
              <a:gd name="T20" fmla="*/ 112 w 179"/>
              <a:gd name="T21" fmla="*/ 47 h 54"/>
              <a:gd name="T22" fmla="*/ 123 w 179"/>
              <a:gd name="T23" fmla="*/ 47 h 54"/>
              <a:gd name="T24" fmla="*/ 135 w 179"/>
              <a:gd name="T25" fmla="*/ 49 h 54"/>
              <a:gd name="T26" fmla="*/ 146 w 179"/>
              <a:gd name="T27" fmla="*/ 49 h 54"/>
              <a:gd name="T28" fmla="*/ 156 w 179"/>
              <a:gd name="T29" fmla="*/ 52 h 54"/>
              <a:gd name="T30" fmla="*/ 163 w 179"/>
              <a:gd name="T31" fmla="*/ 52 h 54"/>
              <a:gd name="T32" fmla="*/ 171 w 179"/>
              <a:gd name="T33" fmla="*/ 54 h 54"/>
              <a:gd name="T34" fmla="*/ 176 w 179"/>
              <a:gd name="T35" fmla="*/ 54 h 54"/>
              <a:gd name="T36" fmla="*/ 179 w 179"/>
              <a:gd name="T37" fmla="*/ 54 h 54"/>
              <a:gd name="T38" fmla="*/ 176 w 179"/>
              <a:gd name="T39" fmla="*/ 52 h 54"/>
              <a:gd name="T40" fmla="*/ 179 w 179"/>
              <a:gd name="T41" fmla="*/ 52 h 54"/>
              <a:gd name="T42" fmla="*/ 179 w 179"/>
              <a:gd name="T43" fmla="*/ 54 h 54"/>
              <a:gd name="T44" fmla="*/ 179 w 179"/>
              <a:gd name="T4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54">
                <a:moveTo>
                  <a:pt x="179" y="54"/>
                </a:moveTo>
                <a:lnTo>
                  <a:pt x="0" y="0"/>
                </a:lnTo>
                <a:lnTo>
                  <a:pt x="0" y="11"/>
                </a:lnTo>
                <a:lnTo>
                  <a:pt x="64" y="39"/>
                </a:lnTo>
                <a:lnTo>
                  <a:pt x="66" y="39"/>
                </a:lnTo>
                <a:lnTo>
                  <a:pt x="71" y="39"/>
                </a:lnTo>
                <a:lnTo>
                  <a:pt x="77" y="41"/>
                </a:lnTo>
                <a:lnTo>
                  <a:pt x="84" y="41"/>
                </a:lnTo>
                <a:lnTo>
                  <a:pt x="92" y="44"/>
                </a:lnTo>
                <a:lnTo>
                  <a:pt x="102" y="44"/>
                </a:lnTo>
                <a:lnTo>
                  <a:pt x="112" y="47"/>
                </a:lnTo>
                <a:lnTo>
                  <a:pt x="123" y="47"/>
                </a:lnTo>
                <a:lnTo>
                  <a:pt x="135" y="49"/>
                </a:lnTo>
                <a:lnTo>
                  <a:pt x="146" y="49"/>
                </a:lnTo>
                <a:lnTo>
                  <a:pt x="156" y="52"/>
                </a:lnTo>
                <a:lnTo>
                  <a:pt x="163" y="52"/>
                </a:lnTo>
                <a:lnTo>
                  <a:pt x="171" y="54"/>
                </a:lnTo>
                <a:lnTo>
                  <a:pt x="176" y="54"/>
                </a:lnTo>
                <a:lnTo>
                  <a:pt x="179" y="54"/>
                </a:lnTo>
                <a:lnTo>
                  <a:pt x="176" y="52"/>
                </a:lnTo>
                <a:lnTo>
                  <a:pt x="179" y="52"/>
                </a:lnTo>
                <a:lnTo>
                  <a:pt x="179" y="54"/>
                </a:lnTo>
                <a:lnTo>
                  <a:pt x="179" y="5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4" name="Freeform 1684">
            <a:extLst>
              <a:ext uri="{FF2B5EF4-FFF2-40B4-BE49-F238E27FC236}">
                <a16:creationId xmlns:a16="http://schemas.microsoft.com/office/drawing/2014/main" id="{C730B81C-C54B-4239-8028-A9FA43E7465E}"/>
              </a:ext>
            </a:extLst>
          </p:cNvPr>
          <p:cNvSpPr>
            <a:spLocks/>
          </p:cNvSpPr>
          <p:nvPr/>
        </p:nvSpPr>
        <p:spPr bwMode="auto">
          <a:xfrm>
            <a:off x="1905000" y="4033838"/>
            <a:ext cx="104775" cy="31750"/>
          </a:xfrm>
          <a:custGeom>
            <a:avLst/>
            <a:gdLst>
              <a:gd name="T0" fmla="*/ 0 w 184"/>
              <a:gd name="T1" fmla="*/ 2 h 59"/>
              <a:gd name="T2" fmla="*/ 5 w 184"/>
              <a:gd name="T3" fmla="*/ 2 h 59"/>
              <a:gd name="T4" fmla="*/ 3 w 184"/>
              <a:gd name="T5" fmla="*/ 5 h 59"/>
              <a:gd name="T6" fmla="*/ 182 w 184"/>
              <a:gd name="T7" fmla="*/ 59 h 59"/>
              <a:gd name="T8" fmla="*/ 184 w 184"/>
              <a:gd name="T9" fmla="*/ 54 h 59"/>
              <a:gd name="T10" fmla="*/ 3 w 184"/>
              <a:gd name="T11" fmla="*/ 0 h 59"/>
              <a:gd name="T12" fmla="*/ 0 w 184"/>
              <a:gd name="T13" fmla="*/ 2 h 59"/>
              <a:gd name="T14" fmla="*/ 3 w 184"/>
              <a:gd name="T15" fmla="*/ 0 h 59"/>
              <a:gd name="T16" fmla="*/ 0 w 184"/>
              <a:gd name="T17" fmla="*/ 0 h 59"/>
              <a:gd name="T18" fmla="*/ 0 w 184"/>
              <a:gd name="T19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" h="59">
                <a:moveTo>
                  <a:pt x="0" y="2"/>
                </a:moveTo>
                <a:lnTo>
                  <a:pt x="5" y="2"/>
                </a:lnTo>
                <a:lnTo>
                  <a:pt x="3" y="5"/>
                </a:lnTo>
                <a:lnTo>
                  <a:pt x="182" y="59"/>
                </a:lnTo>
                <a:lnTo>
                  <a:pt x="184" y="54"/>
                </a:lnTo>
                <a:lnTo>
                  <a:pt x="3" y="0"/>
                </a:lnTo>
                <a:lnTo>
                  <a:pt x="0" y="2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5" name="Freeform 1685">
            <a:extLst>
              <a:ext uri="{FF2B5EF4-FFF2-40B4-BE49-F238E27FC236}">
                <a16:creationId xmlns:a16="http://schemas.microsoft.com/office/drawing/2014/main" id="{9B02AECE-7BA8-486D-824E-1D28147EFFA7}"/>
              </a:ext>
            </a:extLst>
          </p:cNvPr>
          <p:cNvSpPr>
            <a:spLocks/>
          </p:cNvSpPr>
          <p:nvPr/>
        </p:nvSpPr>
        <p:spPr bwMode="auto">
          <a:xfrm>
            <a:off x="1905000" y="4033838"/>
            <a:ext cx="1588" cy="6350"/>
          </a:xfrm>
          <a:custGeom>
            <a:avLst/>
            <a:gdLst>
              <a:gd name="T0" fmla="*/ 3 w 5"/>
              <a:gd name="T1" fmla="*/ 11 h 11"/>
              <a:gd name="T2" fmla="*/ 5 w 5"/>
              <a:gd name="T3" fmla="*/ 8 h 11"/>
              <a:gd name="T4" fmla="*/ 5 w 5"/>
              <a:gd name="T5" fmla="*/ 11 h 11"/>
              <a:gd name="T6" fmla="*/ 5 w 5"/>
              <a:gd name="T7" fmla="*/ 0 h 11"/>
              <a:gd name="T8" fmla="*/ 0 w 5"/>
              <a:gd name="T9" fmla="*/ 0 h 11"/>
              <a:gd name="T10" fmla="*/ 0 w 5"/>
              <a:gd name="T11" fmla="*/ 11 h 11"/>
              <a:gd name="T12" fmla="*/ 3 w 5"/>
              <a:gd name="T13" fmla="*/ 11 h 11"/>
              <a:gd name="T14" fmla="*/ 0 w 5"/>
              <a:gd name="T15" fmla="*/ 11 h 11"/>
              <a:gd name="T16" fmla="*/ 0 w 5"/>
              <a:gd name="T17" fmla="*/ 11 h 11"/>
              <a:gd name="T18" fmla="*/ 3 w 5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1">
                <a:moveTo>
                  <a:pt x="3" y="11"/>
                </a:moveTo>
                <a:lnTo>
                  <a:pt x="5" y="8"/>
                </a:lnTo>
                <a:lnTo>
                  <a:pt x="5" y="11"/>
                </a:lnTo>
                <a:lnTo>
                  <a:pt x="5" y="0"/>
                </a:lnTo>
                <a:lnTo>
                  <a:pt x="0" y="0"/>
                </a:lnTo>
                <a:lnTo>
                  <a:pt x="0" y="11"/>
                </a:lnTo>
                <a:lnTo>
                  <a:pt x="3" y="11"/>
                </a:lnTo>
                <a:lnTo>
                  <a:pt x="0" y="11"/>
                </a:lnTo>
                <a:lnTo>
                  <a:pt x="0" y="11"/>
                </a:lnTo>
                <a:lnTo>
                  <a:pt x="3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6" name="Freeform 1686">
            <a:extLst>
              <a:ext uri="{FF2B5EF4-FFF2-40B4-BE49-F238E27FC236}">
                <a16:creationId xmlns:a16="http://schemas.microsoft.com/office/drawing/2014/main" id="{F6F3FA25-4403-4FB5-B46B-D9817E6B5233}"/>
              </a:ext>
            </a:extLst>
          </p:cNvPr>
          <p:cNvSpPr>
            <a:spLocks/>
          </p:cNvSpPr>
          <p:nvPr/>
        </p:nvSpPr>
        <p:spPr bwMode="auto">
          <a:xfrm>
            <a:off x="1906588" y="4038600"/>
            <a:ext cx="36512" cy="17463"/>
          </a:xfrm>
          <a:custGeom>
            <a:avLst/>
            <a:gdLst>
              <a:gd name="T0" fmla="*/ 64 w 66"/>
              <a:gd name="T1" fmla="*/ 33 h 33"/>
              <a:gd name="T2" fmla="*/ 66 w 66"/>
              <a:gd name="T3" fmla="*/ 28 h 33"/>
              <a:gd name="T4" fmla="*/ 2 w 66"/>
              <a:gd name="T5" fmla="*/ 0 h 33"/>
              <a:gd name="T6" fmla="*/ 0 w 66"/>
              <a:gd name="T7" fmla="*/ 3 h 33"/>
              <a:gd name="T8" fmla="*/ 64 w 66"/>
              <a:gd name="T9" fmla="*/ 33 h 33"/>
              <a:gd name="T10" fmla="*/ 64 w 66"/>
              <a:gd name="T11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33">
                <a:moveTo>
                  <a:pt x="64" y="33"/>
                </a:moveTo>
                <a:lnTo>
                  <a:pt x="66" y="28"/>
                </a:lnTo>
                <a:lnTo>
                  <a:pt x="2" y="0"/>
                </a:lnTo>
                <a:lnTo>
                  <a:pt x="0" y="3"/>
                </a:lnTo>
                <a:lnTo>
                  <a:pt x="64" y="33"/>
                </a:lnTo>
                <a:lnTo>
                  <a:pt x="64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7" name="Freeform 1687">
            <a:extLst>
              <a:ext uri="{FF2B5EF4-FFF2-40B4-BE49-F238E27FC236}">
                <a16:creationId xmlns:a16="http://schemas.microsoft.com/office/drawing/2014/main" id="{27F96E9C-9E7C-4507-9C01-DE1868BB1762}"/>
              </a:ext>
            </a:extLst>
          </p:cNvPr>
          <p:cNvSpPr>
            <a:spLocks/>
          </p:cNvSpPr>
          <p:nvPr/>
        </p:nvSpPr>
        <p:spPr bwMode="auto">
          <a:xfrm>
            <a:off x="1943100" y="4054475"/>
            <a:ext cx="66675" cy="11113"/>
          </a:xfrm>
          <a:custGeom>
            <a:avLst/>
            <a:gdLst>
              <a:gd name="T0" fmla="*/ 117 w 117"/>
              <a:gd name="T1" fmla="*/ 16 h 21"/>
              <a:gd name="T2" fmla="*/ 115 w 117"/>
              <a:gd name="T3" fmla="*/ 21 h 21"/>
              <a:gd name="T4" fmla="*/ 115 w 117"/>
              <a:gd name="T5" fmla="*/ 16 h 21"/>
              <a:gd name="T6" fmla="*/ 112 w 117"/>
              <a:gd name="T7" fmla="*/ 16 h 21"/>
              <a:gd name="T8" fmla="*/ 107 w 117"/>
              <a:gd name="T9" fmla="*/ 16 h 21"/>
              <a:gd name="T10" fmla="*/ 99 w 117"/>
              <a:gd name="T11" fmla="*/ 13 h 21"/>
              <a:gd name="T12" fmla="*/ 92 w 117"/>
              <a:gd name="T13" fmla="*/ 13 h 21"/>
              <a:gd name="T14" fmla="*/ 82 w 117"/>
              <a:gd name="T15" fmla="*/ 11 h 21"/>
              <a:gd name="T16" fmla="*/ 71 w 117"/>
              <a:gd name="T17" fmla="*/ 11 h 21"/>
              <a:gd name="T18" fmla="*/ 59 w 117"/>
              <a:gd name="T19" fmla="*/ 11 h 21"/>
              <a:gd name="T20" fmla="*/ 48 w 117"/>
              <a:gd name="T21" fmla="*/ 8 h 21"/>
              <a:gd name="T22" fmla="*/ 38 w 117"/>
              <a:gd name="T23" fmla="*/ 5 h 21"/>
              <a:gd name="T24" fmla="*/ 30 w 117"/>
              <a:gd name="T25" fmla="*/ 5 h 21"/>
              <a:gd name="T26" fmla="*/ 20 w 117"/>
              <a:gd name="T27" fmla="*/ 3 h 21"/>
              <a:gd name="T28" fmla="*/ 13 w 117"/>
              <a:gd name="T29" fmla="*/ 3 h 21"/>
              <a:gd name="T30" fmla="*/ 7 w 117"/>
              <a:gd name="T31" fmla="*/ 3 h 21"/>
              <a:gd name="T32" fmla="*/ 2 w 117"/>
              <a:gd name="T33" fmla="*/ 0 h 21"/>
              <a:gd name="T34" fmla="*/ 2 w 117"/>
              <a:gd name="T35" fmla="*/ 0 h 21"/>
              <a:gd name="T36" fmla="*/ 0 w 117"/>
              <a:gd name="T37" fmla="*/ 5 h 21"/>
              <a:gd name="T38" fmla="*/ 2 w 117"/>
              <a:gd name="T39" fmla="*/ 5 h 21"/>
              <a:gd name="T40" fmla="*/ 5 w 117"/>
              <a:gd name="T41" fmla="*/ 5 h 21"/>
              <a:gd name="T42" fmla="*/ 13 w 117"/>
              <a:gd name="T43" fmla="*/ 8 h 21"/>
              <a:gd name="T44" fmla="*/ 20 w 117"/>
              <a:gd name="T45" fmla="*/ 8 h 21"/>
              <a:gd name="T46" fmla="*/ 28 w 117"/>
              <a:gd name="T47" fmla="*/ 11 h 21"/>
              <a:gd name="T48" fmla="*/ 38 w 117"/>
              <a:gd name="T49" fmla="*/ 11 h 21"/>
              <a:gd name="T50" fmla="*/ 48 w 117"/>
              <a:gd name="T51" fmla="*/ 13 h 21"/>
              <a:gd name="T52" fmla="*/ 59 w 117"/>
              <a:gd name="T53" fmla="*/ 13 h 21"/>
              <a:gd name="T54" fmla="*/ 71 w 117"/>
              <a:gd name="T55" fmla="*/ 16 h 21"/>
              <a:gd name="T56" fmla="*/ 82 w 117"/>
              <a:gd name="T57" fmla="*/ 16 h 21"/>
              <a:gd name="T58" fmla="*/ 92 w 117"/>
              <a:gd name="T59" fmla="*/ 18 h 21"/>
              <a:gd name="T60" fmla="*/ 99 w 117"/>
              <a:gd name="T61" fmla="*/ 18 h 21"/>
              <a:gd name="T62" fmla="*/ 107 w 117"/>
              <a:gd name="T63" fmla="*/ 21 h 21"/>
              <a:gd name="T64" fmla="*/ 112 w 117"/>
              <a:gd name="T65" fmla="*/ 21 h 21"/>
              <a:gd name="T66" fmla="*/ 115 w 117"/>
              <a:gd name="T67" fmla="*/ 21 h 21"/>
              <a:gd name="T68" fmla="*/ 117 w 117"/>
              <a:gd name="T69" fmla="*/ 16 h 21"/>
              <a:gd name="T70" fmla="*/ 117 w 117"/>
              <a:gd name="T71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7" h="21">
                <a:moveTo>
                  <a:pt x="117" y="16"/>
                </a:moveTo>
                <a:lnTo>
                  <a:pt x="115" y="21"/>
                </a:lnTo>
                <a:lnTo>
                  <a:pt x="115" y="16"/>
                </a:lnTo>
                <a:lnTo>
                  <a:pt x="112" y="16"/>
                </a:lnTo>
                <a:lnTo>
                  <a:pt x="107" y="16"/>
                </a:lnTo>
                <a:lnTo>
                  <a:pt x="99" y="13"/>
                </a:lnTo>
                <a:lnTo>
                  <a:pt x="92" y="13"/>
                </a:lnTo>
                <a:lnTo>
                  <a:pt x="82" y="11"/>
                </a:lnTo>
                <a:lnTo>
                  <a:pt x="71" y="11"/>
                </a:lnTo>
                <a:lnTo>
                  <a:pt x="59" y="11"/>
                </a:lnTo>
                <a:lnTo>
                  <a:pt x="48" y="8"/>
                </a:lnTo>
                <a:lnTo>
                  <a:pt x="38" y="5"/>
                </a:lnTo>
                <a:lnTo>
                  <a:pt x="30" y="5"/>
                </a:lnTo>
                <a:lnTo>
                  <a:pt x="20" y="3"/>
                </a:lnTo>
                <a:lnTo>
                  <a:pt x="13" y="3"/>
                </a:lnTo>
                <a:lnTo>
                  <a:pt x="7" y="3"/>
                </a:lnTo>
                <a:lnTo>
                  <a:pt x="2" y="0"/>
                </a:lnTo>
                <a:lnTo>
                  <a:pt x="2" y="0"/>
                </a:lnTo>
                <a:lnTo>
                  <a:pt x="0" y="5"/>
                </a:lnTo>
                <a:lnTo>
                  <a:pt x="2" y="5"/>
                </a:lnTo>
                <a:lnTo>
                  <a:pt x="5" y="5"/>
                </a:lnTo>
                <a:lnTo>
                  <a:pt x="13" y="8"/>
                </a:lnTo>
                <a:lnTo>
                  <a:pt x="20" y="8"/>
                </a:lnTo>
                <a:lnTo>
                  <a:pt x="28" y="11"/>
                </a:lnTo>
                <a:lnTo>
                  <a:pt x="38" y="11"/>
                </a:lnTo>
                <a:lnTo>
                  <a:pt x="48" y="13"/>
                </a:lnTo>
                <a:lnTo>
                  <a:pt x="59" y="13"/>
                </a:lnTo>
                <a:lnTo>
                  <a:pt x="71" y="16"/>
                </a:lnTo>
                <a:lnTo>
                  <a:pt x="82" y="16"/>
                </a:lnTo>
                <a:lnTo>
                  <a:pt x="92" y="18"/>
                </a:lnTo>
                <a:lnTo>
                  <a:pt x="99" y="18"/>
                </a:lnTo>
                <a:lnTo>
                  <a:pt x="107" y="21"/>
                </a:lnTo>
                <a:lnTo>
                  <a:pt x="112" y="21"/>
                </a:lnTo>
                <a:lnTo>
                  <a:pt x="115" y="21"/>
                </a:lnTo>
                <a:lnTo>
                  <a:pt x="117" y="16"/>
                </a:lnTo>
                <a:lnTo>
                  <a:pt x="117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8" name="Freeform 1688">
            <a:extLst>
              <a:ext uri="{FF2B5EF4-FFF2-40B4-BE49-F238E27FC236}">
                <a16:creationId xmlns:a16="http://schemas.microsoft.com/office/drawing/2014/main" id="{0060E509-F3DC-4493-95F3-B4BE8D7BCBB8}"/>
              </a:ext>
            </a:extLst>
          </p:cNvPr>
          <p:cNvSpPr>
            <a:spLocks/>
          </p:cNvSpPr>
          <p:nvPr/>
        </p:nvSpPr>
        <p:spPr bwMode="auto">
          <a:xfrm>
            <a:off x="2006600" y="4060825"/>
            <a:ext cx="9525" cy="6350"/>
          </a:xfrm>
          <a:custGeom>
            <a:avLst/>
            <a:gdLst>
              <a:gd name="T0" fmla="*/ 5 w 18"/>
              <a:gd name="T1" fmla="*/ 3 h 10"/>
              <a:gd name="T2" fmla="*/ 3 w 18"/>
              <a:gd name="T3" fmla="*/ 8 h 10"/>
              <a:gd name="T4" fmla="*/ 5 w 18"/>
              <a:gd name="T5" fmla="*/ 3 h 10"/>
              <a:gd name="T6" fmla="*/ 3 w 18"/>
              <a:gd name="T7" fmla="*/ 0 h 10"/>
              <a:gd name="T8" fmla="*/ 0 w 18"/>
              <a:gd name="T9" fmla="*/ 5 h 10"/>
              <a:gd name="T10" fmla="*/ 3 w 18"/>
              <a:gd name="T11" fmla="*/ 8 h 10"/>
              <a:gd name="T12" fmla="*/ 5 w 18"/>
              <a:gd name="T13" fmla="*/ 3 h 10"/>
              <a:gd name="T14" fmla="*/ 3 w 18"/>
              <a:gd name="T15" fmla="*/ 3 h 10"/>
              <a:gd name="T16" fmla="*/ 0 w 18"/>
              <a:gd name="T17" fmla="*/ 5 h 10"/>
              <a:gd name="T18" fmla="*/ 3 w 18"/>
              <a:gd name="T19" fmla="*/ 8 h 10"/>
              <a:gd name="T20" fmla="*/ 5 w 18"/>
              <a:gd name="T21" fmla="*/ 3 h 10"/>
              <a:gd name="T22" fmla="*/ 3 w 18"/>
              <a:gd name="T23" fmla="*/ 8 h 10"/>
              <a:gd name="T24" fmla="*/ 18 w 18"/>
              <a:gd name="T25" fmla="*/ 10 h 10"/>
              <a:gd name="T26" fmla="*/ 5 w 18"/>
              <a:gd name="T27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0">
                <a:moveTo>
                  <a:pt x="5" y="3"/>
                </a:moveTo>
                <a:lnTo>
                  <a:pt x="3" y="8"/>
                </a:lnTo>
                <a:lnTo>
                  <a:pt x="5" y="3"/>
                </a:lnTo>
                <a:lnTo>
                  <a:pt x="3" y="0"/>
                </a:lnTo>
                <a:lnTo>
                  <a:pt x="0" y="5"/>
                </a:lnTo>
                <a:lnTo>
                  <a:pt x="3" y="8"/>
                </a:lnTo>
                <a:lnTo>
                  <a:pt x="5" y="3"/>
                </a:lnTo>
                <a:lnTo>
                  <a:pt x="3" y="3"/>
                </a:lnTo>
                <a:lnTo>
                  <a:pt x="0" y="5"/>
                </a:lnTo>
                <a:lnTo>
                  <a:pt x="3" y="8"/>
                </a:lnTo>
                <a:lnTo>
                  <a:pt x="5" y="3"/>
                </a:lnTo>
                <a:lnTo>
                  <a:pt x="3" y="8"/>
                </a:lnTo>
                <a:lnTo>
                  <a:pt x="18" y="10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09" name="Freeform 1689">
            <a:extLst>
              <a:ext uri="{FF2B5EF4-FFF2-40B4-BE49-F238E27FC236}">
                <a16:creationId xmlns:a16="http://schemas.microsoft.com/office/drawing/2014/main" id="{3FC1F39B-1108-42D6-98A1-C7839509462D}"/>
              </a:ext>
            </a:extLst>
          </p:cNvPr>
          <p:cNvSpPr>
            <a:spLocks/>
          </p:cNvSpPr>
          <p:nvPr/>
        </p:nvSpPr>
        <p:spPr bwMode="auto">
          <a:xfrm>
            <a:off x="1990725" y="3846513"/>
            <a:ext cx="209550" cy="217487"/>
          </a:xfrm>
          <a:custGeom>
            <a:avLst/>
            <a:gdLst>
              <a:gd name="T0" fmla="*/ 353 w 366"/>
              <a:gd name="T1" fmla="*/ 0 h 394"/>
              <a:gd name="T2" fmla="*/ 10 w 366"/>
              <a:gd name="T3" fmla="*/ 18 h 394"/>
              <a:gd name="T4" fmla="*/ 8 w 366"/>
              <a:gd name="T5" fmla="*/ 18 h 394"/>
              <a:gd name="T6" fmla="*/ 5 w 366"/>
              <a:gd name="T7" fmla="*/ 21 h 394"/>
              <a:gd name="T8" fmla="*/ 3 w 366"/>
              <a:gd name="T9" fmla="*/ 21 h 394"/>
              <a:gd name="T10" fmla="*/ 3 w 366"/>
              <a:gd name="T11" fmla="*/ 21 h 394"/>
              <a:gd name="T12" fmla="*/ 0 w 366"/>
              <a:gd name="T13" fmla="*/ 23 h 394"/>
              <a:gd name="T14" fmla="*/ 0 w 366"/>
              <a:gd name="T15" fmla="*/ 26 h 394"/>
              <a:gd name="T16" fmla="*/ 0 w 366"/>
              <a:gd name="T17" fmla="*/ 26 h 394"/>
              <a:gd name="T18" fmla="*/ 0 w 366"/>
              <a:gd name="T19" fmla="*/ 29 h 394"/>
              <a:gd name="T20" fmla="*/ 26 w 366"/>
              <a:gd name="T21" fmla="*/ 387 h 394"/>
              <a:gd name="T22" fmla="*/ 26 w 366"/>
              <a:gd name="T23" fmla="*/ 387 h 394"/>
              <a:gd name="T24" fmla="*/ 26 w 366"/>
              <a:gd name="T25" fmla="*/ 389 h 394"/>
              <a:gd name="T26" fmla="*/ 28 w 366"/>
              <a:gd name="T27" fmla="*/ 392 h 394"/>
              <a:gd name="T28" fmla="*/ 28 w 366"/>
              <a:gd name="T29" fmla="*/ 392 h 394"/>
              <a:gd name="T30" fmla="*/ 31 w 366"/>
              <a:gd name="T31" fmla="*/ 394 h 394"/>
              <a:gd name="T32" fmla="*/ 33 w 366"/>
              <a:gd name="T33" fmla="*/ 394 h 394"/>
              <a:gd name="T34" fmla="*/ 36 w 366"/>
              <a:gd name="T35" fmla="*/ 394 h 394"/>
              <a:gd name="T36" fmla="*/ 36 w 366"/>
              <a:gd name="T37" fmla="*/ 394 h 394"/>
              <a:gd name="T38" fmla="*/ 366 w 366"/>
              <a:gd name="T39" fmla="*/ 348 h 394"/>
              <a:gd name="T40" fmla="*/ 353 w 366"/>
              <a:gd name="T41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" h="394">
                <a:moveTo>
                  <a:pt x="353" y="0"/>
                </a:moveTo>
                <a:lnTo>
                  <a:pt x="10" y="18"/>
                </a:lnTo>
                <a:lnTo>
                  <a:pt x="8" y="18"/>
                </a:lnTo>
                <a:lnTo>
                  <a:pt x="5" y="21"/>
                </a:lnTo>
                <a:lnTo>
                  <a:pt x="3" y="21"/>
                </a:lnTo>
                <a:lnTo>
                  <a:pt x="3" y="21"/>
                </a:lnTo>
                <a:lnTo>
                  <a:pt x="0" y="23"/>
                </a:lnTo>
                <a:lnTo>
                  <a:pt x="0" y="26"/>
                </a:lnTo>
                <a:lnTo>
                  <a:pt x="0" y="26"/>
                </a:lnTo>
                <a:lnTo>
                  <a:pt x="0" y="29"/>
                </a:lnTo>
                <a:lnTo>
                  <a:pt x="26" y="387"/>
                </a:lnTo>
                <a:lnTo>
                  <a:pt x="26" y="387"/>
                </a:lnTo>
                <a:lnTo>
                  <a:pt x="26" y="389"/>
                </a:lnTo>
                <a:lnTo>
                  <a:pt x="28" y="392"/>
                </a:lnTo>
                <a:lnTo>
                  <a:pt x="28" y="392"/>
                </a:lnTo>
                <a:lnTo>
                  <a:pt x="31" y="394"/>
                </a:lnTo>
                <a:lnTo>
                  <a:pt x="33" y="394"/>
                </a:lnTo>
                <a:lnTo>
                  <a:pt x="36" y="394"/>
                </a:lnTo>
                <a:lnTo>
                  <a:pt x="36" y="394"/>
                </a:lnTo>
                <a:lnTo>
                  <a:pt x="366" y="348"/>
                </a:lnTo>
                <a:lnTo>
                  <a:pt x="353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0" name="Freeform 1690">
            <a:extLst>
              <a:ext uri="{FF2B5EF4-FFF2-40B4-BE49-F238E27FC236}">
                <a16:creationId xmlns:a16="http://schemas.microsoft.com/office/drawing/2014/main" id="{AB4B757E-F08B-49EC-8B5A-177E3679B502}"/>
              </a:ext>
            </a:extLst>
          </p:cNvPr>
          <p:cNvSpPr>
            <a:spLocks/>
          </p:cNvSpPr>
          <p:nvPr/>
        </p:nvSpPr>
        <p:spPr bwMode="auto">
          <a:xfrm>
            <a:off x="1995488" y="3846513"/>
            <a:ext cx="196850" cy="11112"/>
          </a:xfrm>
          <a:custGeom>
            <a:avLst/>
            <a:gdLst>
              <a:gd name="T0" fmla="*/ 0 w 345"/>
              <a:gd name="T1" fmla="*/ 16 h 21"/>
              <a:gd name="T2" fmla="*/ 2 w 345"/>
              <a:gd name="T3" fmla="*/ 21 h 21"/>
              <a:gd name="T4" fmla="*/ 345 w 345"/>
              <a:gd name="T5" fmla="*/ 3 h 21"/>
              <a:gd name="T6" fmla="*/ 345 w 345"/>
              <a:gd name="T7" fmla="*/ 0 h 21"/>
              <a:gd name="T8" fmla="*/ 2 w 345"/>
              <a:gd name="T9" fmla="*/ 16 h 21"/>
              <a:gd name="T10" fmla="*/ 0 w 345"/>
              <a:gd name="T11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21">
                <a:moveTo>
                  <a:pt x="0" y="16"/>
                </a:moveTo>
                <a:lnTo>
                  <a:pt x="2" y="21"/>
                </a:lnTo>
                <a:lnTo>
                  <a:pt x="345" y="3"/>
                </a:lnTo>
                <a:lnTo>
                  <a:pt x="345" y="0"/>
                </a:lnTo>
                <a:lnTo>
                  <a:pt x="2" y="16"/>
                </a:lnTo>
                <a:lnTo>
                  <a:pt x="0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1" name="Freeform 1691">
            <a:extLst>
              <a:ext uri="{FF2B5EF4-FFF2-40B4-BE49-F238E27FC236}">
                <a16:creationId xmlns:a16="http://schemas.microsoft.com/office/drawing/2014/main" id="{12B87843-922E-47DE-8830-649A1ECF8C03}"/>
              </a:ext>
            </a:extLst>
          </p:cNvPr>
          <p:cNvSpPr>
            <a:spLocks/>
          </p:cNvSpPr>
          <p:nvPr/>
        </p:nvSpPr>
        <p:spPr bwMode="auto">
          <a:xfrm>
            <a:off x="1989138" y="3856038"/>
            <a:ext cx="6350" cy="6350"/>
          </a:xfrm>
          <a:custGeom>
            <a:avLst/>
            <a:gdLst>
              <a:gd name="T0" fmla="*/ 0 w 12"/>
              <a:gd name="T1" fmla="*/ 13 h 13"/>
              <a:gd name="T2" fmla="*/ 5 w 12"/>
              <a:gd name="T3" fmla="*/ 13 h 13"/>
              <a:gd name="T4" fmla="*/ 5 w 12"/>
              <a:gd name="T5" fmla="*/ 10 h 13"/>
              <a:gd name="T6" fmla="*/ 5 w 12"/>
              <a:gd name="T7" fmla="*/ 10 h 13"/>
              <a:gd name="T8" fmla="*/ 5 w 12"/>
              <a:gd name="T9" fmla="*/ 10 h 13"/>
              <a:gd name="T10" fmla="*/ 7 w 12"/>
              <a:gd name="T11" fmla="*/ 7 h 13"/>
              <a:gd name="T12" fmla="*/ 7 w 12"/>
              <a:gd name="T13" fmla="*/ 7 h 13"/>
              <a:gd name="T14" fmla="*/ 10 w 12"/>
              <a:gd name="T15" fmla="*/ 5 h 13"/>
              <a:gd name="T16" fmla="*/ 10 w 12"/>
              <a:gd name="T17" fmla="*/ 5 h 13"/>
              <a:gd name="T18" fmla="*/ 12 w 12"/>
              <a:gd name="T19" fmla="*/ 5 h 13"/>
              <a:gd name="T20" fmla="*/ 10 w 12"/>
              <a:gd name="T21" fmla="*/ 0 h 13"/>
              <a:gd name="T22" fmla="*/ 7 w 12"/>
              <a:gd name="T23" fmla="*/ 0 h 13"/>
              <a:gd name="T24" fmla="*/ 7 w 12"/>
              <a:gd name="T25" fmla="*/ 2 h 13"/>
              <a:gd name="T26" fmla="*/ 5 w 12"/>
              <a:gd name="T27" fmla="*/ 2 h 13"/>
              <a:gd name="T28" fmla="*/ 2 w 12"/>
              <a:gd name="T29" fmla="*/ 5 h 13"/>
              <a:gd name="T30" fmla="*/ 2 w 12"/>
              <a:gd name="T31" fmla="*/ 7 h 13"/>
              <a:gd name="T32" fmla="*/ 0 w 12"/>
              <a:gd name="T33" fmla="*/ 10 h 13"/>
              <a:gd name="T34" fmla="*/ 0 w 12"/>
              <a:gd name="T35" fmla="*/ 10 h 13"/>
              <a:gd name="T36" fmla="*/ 0 w 12"/>
              <a:gd name="T37" fmla="*/ 13 h 13"/>
              <a:gd name="T38" fmla="*/ 0 w 12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7" y="7"/>
                </a:lnTo>
                <a:lnTo>
                  <a:pt x="7" y="7"/>
                </a:lnTo>
                <a:lnTo>
                  <a:pt x="10" y="5"/>
                </a:lnTo>
                <a:lnTo>
                  <a:pt x="10" y="5"/>
                </a:lnTo>
                <a:lnTo>
                  <a:pt x="12" y="5"/>
                </a:lnTo>
                <a:lnTo>
                  <a:pt x="10" y="0"/>
                </a:lnTo>
                <a:lnTo>
                  <a:pt x="7" y="0"/>
                </a:lnTo>
                <a:lnTo>
                  <a:pt x="7" y="2"/>
                </a:lnTo>
                <a:lnTo>
                  <a:pt x="5" y="2"/>
                </a:lnTo>
                <a:lnTo>
                  <a:pt x="2" y="5"/>
                </a:lnTo>
                <a:lnTo>
                  <a:pt x="2" y="7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2" name="Freeform 1692">
            <a:extLst>
              <a:ext uri="{FF2B5EF4-FFF2-40B4-BE49-F238E27FC236}">
                <a16:creationId xmlns:a16="http://schemas.microsoft.com/office/drawing/2014/main" id="{E7D89D05-CFBF-4FB3-9E63-BD4FC48A6C2F}"/>
              </a:ext>
            </a:extLst>
          </p:cNvPr>
          <p:cNvSpPr>
            <a:spLocks/>
          </p:cNvSpPr>
          <p:nvPr/>
        </p:nvSpPr>
        <p:spPr bwMode="auto">
          <a:xfrm>
            <a:off x="1989138" y="3862388"/>
            <a:ext cx="17462" cy="198437"/>
          </a:xfrm>
          <a:custGeom>
            <a:avLst/>
            <a:gdLst>
              <a:gd name="T0" fmla="*/ 25 w 30"/>
              <a:gd name="T1" fmla="*/ 358 h 358"/>
              <a:gd name="T2" fmla="*/ 30 w 30"/>
              <a:gd name="T3" fmla="*/ 358 h 358"/>
              <a:gd name="T4" fmla="*/ 5 w 30"/>
              <a:gd name="T5" fmla="*/ 0 h 358"/>
              <a:gd name="T6" fmla="*/ 0 w 30"/>
              <a:gd name="T7" fmla="*/ 0 h 358"/>
              <a:gd name="T8" fmla="*/ 25 w 30"/>
              <a:gd name="T9" fmla="*/ 358 h 358"/>
              <a:gd name="T10" fmla="*/ 25 w 30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358">
                <a:moveTo>
                  <a:pt x="25" y="358"/>
                </a:moveTo>
                <a:lnTo>
                  <a:pt x="30" y="358"/>
                </a:lnTo>
                <a:lnTo>
                  <a:pt x="5" y="0"/>
                </a:lnTo>
                <a:lnTo>
                  <a:pt x="0" y="0"/>
                </a:lnTo>
                <a:lnTo>
                  <a:pt x="25" y="358"/>
                </a:lnTo>
                <a:lnTo>
                  <a:pt x="25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3" name="Freeform 1693">
            <a:extLst>
              <a:ext uri="{FF2B5EF4-FFF2-40B4-BE49-F238E27FC236}">
                <a16:creationId xmlns:a16="http://schemas.microsoft.com/office/drawing/2014/main" id="{31C6329F-B5B0-4040-84CA-2B7EF3F6FF7E}"/>
              </a:ext>
            </a:extLst>
          </p:cNvPr>
          <p:cNvSpPr>
            <a:spLocks/>
          </p:cNvSpPr>
          <p:nvPr/>
        </p:nvSpPr>
        <p:spPr bwMode="auto">
          <a:xfrm>
            <a:off x="2003425" y="4060825"/>
            <a:ext cx="7938" cy="4763"/>
          </a:xfrm>
          <a:custGeom>
            <a:avLst/>
            <a:gdLst>
              <a:gd name="T0" fmla="*/ 13 w 13"/>
              <a:gd name="T1" fmla="*/ 10 h 10"/>
              <a:gd name="T2" fmla="*/ 13 w 13"/>
              <a:gd name="T3" fmla="*/ 5 h 10"/>
              <a:gd name="T4" fmla="*/ 13 w 13"/>
              <a:gd name="T5" fmla="*/ 5 h 10"/>
              <a:gd name="T6" fmla="*/ 10 w 13"/>
              <a:gd name="T7" fmla="*/ 5 h 10"/>
              <a:gd name="T8" fmla="*/ 10 w 13"/>
              <a:gd name="T9" fmla="*/ 5 h 10"/>
              <a:gd name="T10" fmla="*/ 8 w 13"/>
              <a:gd name="T11" fmla="*/ 5 h 10"/>
              <a:gd name="T12" fmla="*/ 8 w 13"/>
              <a:gd name="T13" fmla="*/ 2 h 10"/>
              <a:gd name="T14" fmla="*/ 5 w 13"/>
              <a:gd name="T15" fmla="*/ 2 h 10"/>
              <a:gd name="T16" fmla="*/ 5 w 13"/>
              <a:gd name="T17" fmla="*/ 0 h 10"/>
              <a:gd name="T18" fmla="*/ 5 w 13"/>
              <a:gd name="T19" fmla="*/ 0 h 10"/>
              <a:gd name="T20" fmla="*/ 0 w 13"/>
              <a:gd name="T21" fmla="*/ 0 h 10"/>
              <a:gd name="T22" fmla="*/ 0 w 13"/>
              <a:gd name="T23" fmla="*/ 2 h 10"/>
              <a:gd name="T24" fmla="*/ 3 w 13"/>
              <a:gd name="T25" fmla="*/ 5 h 10"/>
              <a:gd name="T26" fmla="*/ 3 w 13"/>
              <a:gd name="T27" fmla="*/ 7 h 10"/>
              <a:gd name="T28" fmla="*/ 5 w 13"/>
              <a:gd name="T29" fmla="*/ 7 h 10"/>
              <a:gd name="T30" fmla="*/ 8 w 13"/>
              <a:gd name="T31" fmla="*/ 10 h 10"/>
              <a:gd name="T32" fmla="*/ 8 w 13"/>
              <a:gd name="T33" fmla="*/ 10 h 10"/>
              <a:gd name="T34" fmla="*/ 10 w 13"/>
              <a:gd name="T35" fmla="*/ 10 h 10"/>
              <a:gd name="T36" fmla="*/ 13 w 13"/>
              <a:gd name="T37" fmla="*/ 10 h 10"/>
              <a:gd name="T38" fmla="*/ 13 w 13"/>
              <a:gd name="T3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0">
                <a:moveTo>
                  <a:pt x="13" y="10"/>
                </a:moveTo>
                <a:lnTo>
                  <a:pt x="13" y="5"/>
                </a:lnTo>
                <a:lnTo>
                  <a:pt x="13" y="5"/>
                </a:lnTo>
                <a:lnTo>
                  <a:pt x="10" y="5"/>
                </a:lnTo>
                <a:lnTo>
                  <a:pt x="10" y="5"/>
                </a:lnTo>
                <a:lnTo>
                  <a:pt x="8" y="5"/>
                </a:lnTo>
                <a:lnTo>
                  <a:pt x="8" y="2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lnTo>
                  <a:pt x="3" y="7"/>
                </a:lnTo>
                <a:lnTo>
                  <a:pt x="5" y="7"/>
                </a:lnTo>
                <a:lnTo>
                  <a:pt x="8" y="10"/>
                </a:lnTo>
                <a:lnTo>
                  <a:pt x="8" y="10"/>
                </a:lnTo>
                <a:lnTo>
                  <a:pt x="10" y="10"/>
                </a:lnTo>
                <a:lnTo>
                  <a:pt x="13" y="10"/>
                </a:lnTo>
                <a:lnTo>
                  <a:pt x="1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4" name="Freeform 1694">
            <a:extLst>
              <a:ext uri="{FF2B5EF4-FFF2-40B4-BE49-F238E27FC236}">
                <a16:creationId xmlns:a16="http://schemas.microsoft.com/office/drawing/2014/main" id="{7EE6BABD-D904-46CD-80C2-872828EF230E}"/>
              </a:ext>
            </a:extLst>
          </p:cNvPr>
          <p:cNvSpPr>
            <a:spLocks/>
          </p:cNvSpPr>
          <p:nvPr/>
        </p:nvSpPr>
        <p:spPr bwMode="auto">
          <a:xfrm>
            <a:off x="2011363" y="4037013"/>
            <a:ext cx="188912" cy="28575"/>
          </a:xfrm>
          <a:custGeom>
            <a:avLst/>
            <a:gdLst>
              <a:gd name="T0" fmla="*/ 330 w 330"/>
              <a:gd name="T1" fmla="*/ 2 h 51"/>
              <a:gd name="T2" fmla="*/ 330 w 330"/>
              <a:gd name="T3" fmla="*/ 0 h 51"/>
              <a:gd name="T4" fmla="*/ 0 w 330"/>
              <a:gd name="T5" fmla="*/ 46 h 51"/>
              <a:gd name="T6" fmla="*/ 0 w 330"/>
              <a:gd name="T7" fmla="*/ 51 h 51"/>
              <a:gd name="T8" fmla="*/ 330 w 330"/>
              <a:gd name="T9" fmla="*/ 5 h 51"/>
              <a:gd name="T10" fmla="*/ 330 w 330"/>
              <a:gd name="T1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330" y="2"/>
                </a:moveTo>
                <a:lnTo>
                  <a:pt x="330" y="0"/>
                </a:lnTo>
                <a:lnTo>
                  <a:pt x="0" y="46"/>
                </a:lnTo>
                <a:lnTo>
                  <a:pt x="0" y="51"/>
                </a:lnTo>
                <a:lnTo>
                  <a:pt x="330" y="5"/>
                </a:lnTo>
                <a:lnTo>
                  <a:pt x="33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5" name="Freeform 1695">
            <a:extLst>
              <a:ext uri="{FF2B5EF4-FFF2-40B4-BE49-F238E27FC236}">
                <a16:creationId xmlns:a16="http://schemas.microsoft.com/office/drawing/2014/main" id="{93402965-44D0-4D09-B783-CDA149F2AE2A}"/>
              </a:ext>
            </a:extLst>
          </p:cNvPr>
          <p:cNvSpPr>
            <a:spLocks/>
          </p:cNvSpPr>
          <p:nvPr/>
        </p:nvSpPr>
        <p:spPr bwMode="auto">
          <a:xfrm>
            <a:off x="1984375" y="4062413"/>
            <a:ext cx="177800" cy="41275"/>
          </a:xfrm>
          <a:custGeom>
            <a:avLst/>
            <a:gdLst>
              <a:gd name="T0" fmla="*/ 92 w 309"/>
              <a:gd name="T1" fmla="*/ 74 h 74"/>
              <a:gd name="T2" fmla="*/ 89 w 309"/>
              <a:gd name="T3" fmla="*/ 74 h 74"/>
              <a:gd name="T4" fmla="*/ 87 w 309"/>
              <a:gd name="T5" fmla="*/ 71 h 74"/>
              <a:gd name="T6" fmla="*/ 82 w 309"/>
              <a:gd name="T7" fmla="*/ 71 h 74"/>
              <a:gd name="T8" fmla="*/ 77 w 309"/>
              <a:gd name="T9" fmla="*/ 69 h 74"/>
              <a:gd name="T10" fmla="*/ 71 w 309"/>
              <a:gd name="T11" fmla="*/ 69 h 74"/>
              <a:gd name="T12" fmla="*/ 61 w 309"/>
              <a:gd name="T13" fmla="*/ 64 h 74"/>
              <a:gd name="T14" fmla="*/ 54 w 309"/>
              <a:gd name="T15" fmla="*/ 61 h 74"/>
              <a:gd name="T16" fmla="*/ 46 w 309"/>
              <a:gd name="T17" fmla="*/ 58 h 74"/>
              <a:gd name="T18" fmla="*/ 36 w 309"/>
              <a:gd name="T19" fmla="*/ 56 h 74"/>
              <a:gd name="T20" fmla="*/ 28 w 309"/>
              <a:gd name="T21" fmla="*/ 53 h 74"/>
              <a:gd name="T22" fmla="*/ 23 w 309"/>
              <a:gd name="T23" fmla="*/ 51 h 74"/>
              <a:gd name="T24" fmla="*/ 15 w 309"/>
              <a:gd name="T25" fmla="*/ 48 h 74"/>
              <a:gd name="T26" fmla="*/ 8 w 309"/>
              <a:gd name="T27" fmla="*/ 43 h 74"/>
              <a:gd name="T28" fmla="*/ 5 w 309"/>
              <a:gd name="T29" fmla="*/ 43 h 74"/>
              <a:gd name="T30" fmla="*/ 0 w 309"/>
              <a:gd name="T31" fmla="*/ 41 h 74"/>
              <a:gd name="T32" fmla="*/ 0 w 309"/>
              <a:gd name="T33" fmla="*/ 41 h 74"/>
              <a:gd name="T34" fmla="*/ 0 w 309"/>
              <a:gd name="T35" fmla="*/ 38 h 74"/>
              <a:gd name="T36" fmla="*/ 0 w 309"/>
              <a:gd name="T37" fmla="*/ 35 h 74"/>
              <a:gd name="T38" fmla="*/ 0 w 309"/>
              <a:gd name="T39" fmla="*/ 35 h 74"/>
              <a:gd name="T40" fmla="*/ 2 w 309"/>
              <a:gd name="T41" fmla="*/ 33 h 74"/>
              <a:gd name="T42" fmla="*/ 2 w 309"/>
              <a:gd name="T43" fmla="*/ 33 h 74"/>
              <a:gd name="T44" fmla="*/ 2 w 309"/>
              <a:gd name="T45" fmla="*/ 30 h 74"/>
              <a:gd name="T46" fmla="*/ 2 w 309"/>
              <a:gd name="T47" fmla="*/ 30 h 74"/>
              <a:gd name="T48" fmla="*/ 5 w 309"/>
              <a:gd name="T49" fmla="*/ 28 h 74"/>
              <a:gd name="T50" fmla="*/ 8 w 309"/>
              <a:gd name="T51" fmla="*/ 23 h 74"/>
              <a:gd name="T52" fmla="*/ 10 w 309"/>
              <a:gd name="T53" fmla="*/ 20 h 74"/>
              <a:gd name="T54" fmla="*/ 18 w 309"/>
              <a:gd name="T55" fmla="*/ 15 h 74"/>
              <a:gd name="T56" fmla="*/ 23 w 309"/>
              <a:gd name="T57" fmla="*/ 12 h 74"/>
              <a:gd name="T58" fmla="*/ 28 w 309"/>
              <a:gd name="T59" fmla="*/ 7 h 74"/>
              <a:gd name="T60" fmla="*/ 33 w 309"/>
              <a:gd name="T61" fmla="*/ 5 h 74"/>
              <a:gd name="T62" fmla="*/ 36 w 309"/>
              <a:gd name="T63" fmla="*/ 5 h 74"/>
              <a:gd name="T64" fmla="*/ 36 w 309"/>
              <a:gd name="T65" fmla="*/ 5 h 74"/>
              <a:gd name="T66" fmla="*/ 82 w 309"/>
              <a:gd name="T67" fmla="*/ 15 h 74"/>
              <a:gd name="T68" fmla="*/ 222 w 309"/>
              <a:gd name="T69" fmla="*/ 0 h 74"/>
              <a:gd name="T70" fmla="*/ 309 w 309"/>
              <a:gd name="T71" fmla="*/ 38 h 74"/>
              <a:gd name="T72" fmla="*/ 92 w 309"/>
              <a:gd name="T7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9" h="74">
                <a:moveTo>
                  <a:pt x="92" y="74"/>
                </a:moveTo>
                <a:lnTo>
                  <a:pt x="89" y="74"/>
                </a:lnTo>
                <a:lnTo>
                  <a:pt x="87" y="71"/>
                </a:lnTo>
                <a:lnTo>
                  <a:pt x="82" y="71"/>
                </a:lnTo>
                <a:lnTo>
                  <a:pt x="77" y="69"/>
                </a:lnTo>
                <a:lnTo>
                  <a:pt x="71" y="69"/>
                </a:lnTo>
                <a:lnTo>
                  <a:pt x="61" y="64"/>
                </a:lnTo>
                <a:lnTo>
                  <a:pt x="54" y="61"/>
                </a:lnTo>
                <a:lnTo>
                  <a:pt x="46" y="58"/>
                </a:lnTo>
                <a:lnTo>
                  <a:pt x="36" y="56"/>
                </a:lnTo>
                <a:lnTo>
                  <a:pt x="28" y="53"/>
                </a:lnTo>
                <a:lnTo>
                  <a:pt x="23" y="51"/>
                </a:lnTo>
                <a:lnTo>
                  <a:pt x="15" y="48"/>
                </a:lnTo>
                <a:lnTo>
                  <a:pt x="8" y="43"/>
                </a:lnTo>
                <a:lnTo>
                  <a:pt x="5" y="43"/>
                </a:lnTo>
                <a:lnTo>
                  <a:pt x="0" y="41"/>
                </a:lnTo>
                <a:lnTo>
                  <a:pt x="0" y="41"/>
                </a:lnTo>
                <a:lnTo>
                  <a:pt x="0" y="38"/>
                </a:lnTo>
                <a:lnTo>
                  <a:pt x="0" y="35"/>
                </a:lnTo>
                <a:lnTo>
                  <a:pt x="0" y="35"/>
                </a:lnTo>
                <a:lnTo>
                  <a:pt x="2" y="33"/>
                </a:lnTo>
                <a:lnTo>
                  <a:pt x="2" y="33"/>
                </a:lnTo>
                <a:lnTo>
                  <a:pt x="2" y="30"/>
                </a:lnTo>
                <a:lnTo>
                  <a:pt x="2" y="30"/>
                </a:lnTo>
                <a:lnTo>
                  <a:pt x="5" y="28"/>
                </a:lnTo>
                <a:lnTo>
                  <a:pt x="8" y="23"/>
                </a:lnTo>
                <a:lnTo>
                  <a:pt x="10" y="20"/>
                </a:lnTo>
                <a:lnTo>
                  <a:pt x="18" y="15"/>
                </a:lnTo>
                <a:lnTo>
                  <a:pt x="23" y="12"/>
                </a:lnTo>
                <a:lnTo>
                  <a:pt x="28" y="7"/>
                </a:lnTo>
                <a:lnTo>
                  <a:pt x="33" y="5"/>
                </a:lnTo>
                <a:lnTo>
                  <a:pt x="36" y="5"/>
                </a:lnTo>
                <a:lnTo>
                  <a:pt x="36" y="5"/>
                </a:lnTo>
                <a:lnTo>
                  <a:pt x="82" y="15"/>
                </a:lnTo>
                <a:lnTo>
                  <a:pt x="222" y="0"/>
                </a:lnTo>
                <a:lnTo>
                  <a:pt x="309" y="38"/>
                </a:lnTo>
                <a:lnTo>
                  <a:pt x="92" y="7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6" name="Freeform 1696">
            <a:extLst>
              <a:ext uri="{FF2B5EF4-FFF2-40B4-BE49-F238E27FC236}">
                <a16:creationId xmlns:a16="http://schemas.microsoft.com/office/drawing/2014/main" id="{6D28AF45-7917-4174-A3DB-F693300222D2}"/>
              </a:ext>
            </a:extLst>
          </p:cNvPr>
          <p:cNvSpPr>
            <a:spLocks/>
          </p:cNvSpPr>
          <p:nvPr/>
        </p:nvSpPr>
        <p:spPr bwMode="auto">
          <a:xfrm>
            <a:off x="1982788" y="4086225"/>
            <a:ext cx="53975" cy="19050"/>
          </a:xfrm>
          <a:custGeom>
            <a:avLst/>
            <a:gdLst>
              <a:gd name="T0" fmla="*/ 5 w 95"/>
              <a:gd name="T1" fmla="*/ 0 h 35"/>
              <a:gd name="T2" fmla="*/ 0 w 95"/>
              <a:gd name="T3" fmla="*/ 0 h 35"/>
              <a:gd name="T4" fmla="*/ 3 w 95"/>
              <a:gd name="T5" fmla="*/ 2 h 35"/>
              <a:gd name="T6" fmla="*/ 5 w 95"/>
              <a:gd name="T7" fmla="*/ 2 h 35"/>
              <a:gd name="T8" fmla="*/ 11 w 95"/>
              <a:gd name="T9" fmla="*/ 5 h 35"/>
              <a:gd name="T10" fmla="*/ 16 w 95"/>
              <a:gd name="T11" fmla="*/ 10 h 35"/>
              <a:gd name="T12" fmla="*/ 23 w 95"/>
              <a:gd name="T13" fmla="*/ 12 h 35"/>
              <a:gd name="T14" fmla="*/ 31 w 95"/>
              <a:gd name="T15" fmla="*/ 15 h 35"/>
              <a:gd name="T16" fmla="*/ 39 w 95"/>
              <a:gd name="T17" fmla="*/ 17 h 35"/>
              <a:gd name="T18" fmla="*/ 49 w 95"/>
              <a:gd name="T19" fmla="*/ 20 h 35"/>
              <a:gd name="T20" fmla="*/ 57 w 95"/>
              <a:gd name="T21" fmla="*/ 23 h 35"/>
              <a:gd name="T22" fmla="*/ 64 w 95"/>
              <a:gd name="T23" fmla="*/ 25 h 35"/>
              <a:gd name="T24" fmla="*/ 72 w 95"/>
              <a:gd name="T25" fmla="*/ 28 h 35"/>
              <a:gd name="T26" fmla="*/ 80 w 95"/>
              <a:gd name="T27" fmla="*/ 30 h 35"/>
              <a:gd name="T28" fmla="*/ 85 w 95"/>
              <a:gd name="T29" fmla="*/ 33 h 35"/>
              <a:gd name="T30" fmla="*/ 90 w 95"/>
              <a:gd name="T31" fmla="*/ 33 h 35"/>
              <a:gd name="T32" fmla="*/ 92 w 95"/>
              <a:gd name="T33" fmla="*/ 35 h 35"/>
              <a:gd name="T34" fmla="*/ 92 w 95"/>
              <a:gd name="T35" fmla="*/ 35 h 35"/>
              <a:gd name="T36" fmla="*/ 95 w 95"/>
              <a:gd name="T37" fmla="*/ 30 h 35"/>
              <a:gd name="T38" fmla="*/ 92 w 95"/>
              <a:gd name="T39" fmla="*/ 30 h 35"/>
              <a:gd name="T40" fmla="*/ 90 w 95"/>
              <a:gd name="T41" fmla="*/ 28 h 35"/>
              <a:gd name="T42" fmla="*/ 85 w 95"/>
              <a:gd name="T43" fmla="*/ 28 h 35"/>
              <a:gd name="T44" fmla="*/ 80 w 95"/>
              <a:gd name="T45" fmla="*/ 25 h 35"/>
              <a:gd name="T46" fmla="*/ 74 w 95"/>
              <a:gd name="T47" fmla="*/ 25 h 35"/>
              <a:gd name="T48" fmla="*/ 67 w 95"/>
              <a:gd name="T49" fmla="*/ 20 h 35"/>
              <a:gd name="T50" fmla="*/ 59 w 95"/>
              <a:gd name="T51" fmla="*/ 17 h 35"/>
              <a:gd name="T52" fmla="*/ 49 w 95"/>
              <a:gd name="T53" fmla="*/ 15 h 35"/>
              <a:gd name="T54" fmla="*/ 41 w 95"/>
              <a:gd name="T55" fmla="*/ 12 h 35"/>
              <a:gd name="T56" fmla="*/ 34 w 95"/>
              <a:gd name="T57" fmla="*/ 10 h 35"/>
              <a:gd name="T58" fmla="*/ 26 w 95"/>
              <a:gd name="T59" fmla="*/ 7 h 35"/>
              <a:gd name="T60" fmla="*/ 18 w 95"/>
              <a:gd name="T61" fmla="*/ 5 h 35"/>
              <a:gd name="T62" fmla="*/ 13 w 95"/>
              <a:gd name="T63" fmla="*/ 2 h 35"/>
              <a:gd name="T64" fmla="*/ 8 w 95"/>
              <a:gd name="T65" fmla="*/ 0 h 35"/>
              <a:gd name="T66" fmla="*/ 5 w 95"/>
              <a:gd name="T67" fmla="*/ 0 h 35"/>
              <a:gd name="T68" fmla="*/ 5 w 95"/>
              <a:gd name="T6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35">
                <a:moveTo>
                  <a:pt x="5" y="0"/>
                </a:moveTo>
                <a:lnTo>
                  <a:pt x="0" y="0"/>
                </a:lnTo>
                <a:lnTo>
                  <a:pt x="3" y="2"/>
                </a:lnTo>
                <a:lnTo>
                  <a:pt x="5" y="2"/>
                </a:lnTo>
                <a:lnTo>
                  <a:pt x="11" y="5"/>
                </a:lnTo>
                <a:lnTo>
                  <a:pt x="16" y="10"/>
                </a:lnTo>
                <a:lnTo>
                  <a:pt x="23" y="12"/>
                </a:lnTo>
                <a:lnTo>
                  <a:pt x="31" y="15"/>
                </a:lnTo>
                <a:lnTo>
                  <a:pt x="39" y="17"/>
                </a:lnTo>
                <a:lnTo>
                  <a:pt x="49" y="20"/>
                </a:lnTo>
                <a:lnTo>
                  <a:pt x="57" y="23"/>
                </a:lnTo>
                <a:lnTo>
                  <a:pt x="64" y="25"/>
                </a:lnTo>
                <a:lnTo>
                  <a:pt x="72" y="28"/>
                </a:lnTo>
                <a:lnTo>
                  <a:pt x="80" y="30"/>
                </a:lnTo>
                <a:lnTo>
                  <a:pt x="85" y="33"/>
                </a:lnTo>
                <a:lnTo>
                  <a:pt x="90" y="33"/>
                </a:lnTo>
                <a:lnTo>
                  <a:pt x="92" y="35"/>
                </a:lnTo>
                <a:lnTo>
                  <a:pt x="92" y="35"/>
                </a:lnTo>
                <a:lnTo>
                  <a:pt x="95" y="30"/>
                </a:lnTo>
                <a:lnTo>
                  <a:pt x="92" y="30"/>
                </a:lnTo>
                <a:lnTo>
                  <a:pt x="90" y="28"/>
                </a:lnTo>
                <a:lnTo>
                  <a:pt x="85" y="28"/>
                </a:lnTo>
                <a:lnTo>
                  <a:pt x="80" y="25"/>
                </a:lnTo>
                <a:lnTo>
                  <a:pt x="74" y="25"/>
                </a:lnTo>
                <a:lnTo>
                  <a:pt x="67" y="20"/>
                </a:lnTo>
                <a:lnTo>
                  <a:pt x="59" y="17"/>
                </a:lnTo>
                <a:lnTo>
                  <a:pt x="49" y="15"/>
                </a:lnTo>
                <a:lnTo>
                  <a:pt x="41" y="12"/>
                </a:lnTo>
                <a:lnTo>
                  <a:pt x="34" y="10"/>
                </a:lnTo>
                <a:lnTo>
                  <a:pt x="26" y="7"/>
                </a:lnTo>
                <a:lnTo>
                  <a:pt x="18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7" name="Freeform 1697">
            <a:extLst>
              <a:ext uri="{FF2B5EF4-FFF2-40B4-BE49-F238E27FC236}">
                <a16:creationId xmlns:a16="http://schemas.microsoft.com/office/drawing/2014/main" id="{48F0E40A-BF2D-4CB4-ACA6-5395FD5F8565}"/>
              </a:ext>
            </a:extLst>
          </p:cNvPr>
          <p:cNvSpPr>
            <a:spLocks/>
          </p:cNvSpPr>
          <p:nvPr/>
        </p:nvSpPr>
        <p:spPr bwMode="auto">
          <a:xfrm>
            <a:off x="1982788" y="4076700"/>
            <a:ext cx="6350" cy="9525"/>
          </a:xfrm>
          <a:custGeom>
            <a:avLst/>
            <a:gdLst>
              <a:gd name="T0" fmla="*/ 11 w 11"/>
              <a:gd name="T1" fmla="*/ 3 h 16"/>
              <a:gd name="T2" fmla="*/ 5 w 11"/>
              <a:gd name="T3" fmla="*/ 0 h 16"/>
              <a:gd name="T4" fmla="*/ 3 w 11"/>
              <a:gd name="T5" fmla="*/ 3 h 16"/>
              <a:gd name="T6" fmla="*/ 3 w 11"/>
              <a:gd name="T7" fmla="*/ 5 h 16"/>
              <a:gd name="T8" fmla="*/ 3 w 11"/>
              <a:gd name="T9" fmla="*/ 5 h 16"/>
              <a:gd name="T10" fmla="*/ 3 w 11"/>
              <a:gd name="T11" fmla="*/ 8 h 16"/>
              <a:gd name="T12" fmla="*/ 0 w 11"/>
              <a:gd name="T13" fmla="*/ 8 h 16"/>
              <a:gd name="T14" fmla="*/ 0 w 11"/>
              <a:gd name="T15" fmla="*/ 10 h 16"/>
              <a:gd name="T16" fmla="*/ 0 w 11"/>
              <a:gd name="T17" fmla="*/ 13 h 16"/>
              <a:gd name="T18" fmla="*/ 0 w 11"/>
              <a:gd name="T19" fmla="*/ 16 h 16"/>
              <a:gd name="T20" fmla="*/ 5 w 11"/>
              <a:gd name="T21" fmla="*/ 16 h 16"/>
              <a:gd name="T22" fmla="*/ 5 w 11"/>
              <a:gd name="T23" fmla="*/ 13 h 16"/>
              <a:gd name="T24" fmla="*/ 5 w 11"/>
              <a:gd name="T25" fmla="*/ 13 h 16"/>
              <a:gd name="T26" fmla="*/ 5 w 11"/>
              <a:gd name="T27" fmla="*/ 10 h 16"/>
              <a:gd name="T28" fmla="*/ 8 w 11"/>
              <a:gd name="T29" fmla="*/ 10 h 16"/>
              <a:gd name="T30" fmla="*/ 8 w 11"/>
              <a:gd name="T31" fmla="*/ 8 h 16"/>
              <a:gd name="T32" fmla="*/ 8 w 11"/>
              <a:gd name="T33" fmla="*/ 5 h 16"/>
              <a:gd name="T34" fmla="*/ 8 w 11"/>
              <a:gd name="T35" fmla="*/ 5 h 16"/>
              <a:gd name="T36" fmla="*/ 11 w 11"/>
              <a:gd name="T37" fmla="*/ 3 h 16"/>
              <a:gd name="T38" fmla="*/ 11 w 11"/>
              <a:gd name="T3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" h="16">
                <a:moveTo>
                  <a:pt x="11" y="3"/>
                </a:moveTo>
                <a:lnTo>
                  <a:pt x="5" y="0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6"/>
                </a:lnTo>
                <a:lnTo>
                  <a:pt x="5" y="16"/>
                </a:lnTo>
                <a:lnTo>
                  <a:pt x="5" y="13"/>
                </a:lnTo>
                <a:lnTo>
                  <a:pt x="5" y="13"/>
                </a:lnTo>
                <a:lnTo>
                  <a:pt x="5" y="10"/>
                </a:lnTo>
                <a:lnTo>
                  <a:pt x="8" y="10"/>
                </a:lnTo>
                <a:lnTo>
                  <a:pt x="8" y="8"/>
                </a:lnTo>
                <a:lnTo>
                  <a:pt x="8" y="5"/>
                </a:lnTo>
                <a:lnTo>
                  <a:pt x="8" y="5"/>
                </a:lnTo>
                <a:lnTo>
                  <a:pt x="11" y="3"/>
                </a:lnTo>
                <a:lnTo>
                  <a:pt x="1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8" name="Freeform 1698">
            <a:extLst>
              <a:ext uri="{FF2B5EF4-FFF2-40B4-BE49-F238E27FC236}">
                <a16:creationId xmlns:a16="http://schemas.microsoft.com/office/drawing/2014/main" id="{F4C5F515-46C8-43CF-9736-2E87366BEA8B}"/>
              </a:ext>
            </a:extLst>
          </p:cNvPr>
          <p:cNvSpPr>
            <a:spLocks/>
          </p:cNvSpPr>
          <p:nvPr/>
        </p:nvSpPr>
        <p:spPr bwMode="auto">
          <a:xfrm>
            <a:off x="1985963" y="4064000"/>
            <a:ext cx="20637" cy="14288"/>
          </a:xfrm>
          <a:custGeom>
            <a:avLst/>
            <a:gdLst>
              <a:gd name="T0" fmla="*/ 34 w 36"/>
              <a:gd name="T1" fmla="*/ 0 h 26"/>
              <a:gd name="T2" fmla="*/ 34 w 36"/>
              <a:gd name="T3" fmla="*/ 0 h 26"/>
              <a:gd name="T4" fmla="*/ 34 w 36"/>
              <a:gd name="T5" fmla="*/ 0 h 26"/>
              <a:gd name="T6" fmla="*/ 31 w 36"/>
              <a:gd name="T7" fmla="*/ 0 h 26"/>
              <a:gd name="T8" fmla="*/ 29 w 36"/>
              <a:gd name="T9" fmla="*/ 3 h 26"/>
              <a:gd name="T10" fmla="*/ 23 w 36"/>
              <a:gd name="T11" fmla="*/ 3 h 26"/>
              <a:gd name="T12" fmla="*/ 21 w 36"/>
              <a:gd name="T13" fmla="*/ 8 h 26"/>
              <a:gd name="T14" fmla="*/ 13 w 36"/>
              <a:gd name="T15" fmla="*/ 10 h 26"/>
              <a:gd name="T16" fmla="*/ 8 w 36"/>
              <a:gd name="T17" fmla="*/ 16 h 26"/>
              <a:gd name="T18" fmla="*/ 3 w 36"/>
              <a:gd name="T19" fmla="*/ 18 h 26"/>
              <a:gd name="T20" fmla="*/ 0 w 36"/>
              <a:gd name="T21" fmla="*/ 23 h 26"/>
              <a:gd name="T22" fmla="*/ 6 w 36"/>
              <a:gd name="T23" fmla="*/ 26 h 26"/>
              <a:gd name="T24" fmla="*/ 6 w 36"/>
              <a:gd name="T25" fmla="*/ 23 h 26"/>
              <a:gd name="T26" fmla="*/ 11 w 36"/>
              <a:gd name="T27" fmla="*/ 18 h 26"/>
              <a:gd name="T28" fmla="*/ 16 w 36"/>
              <a:gd name="T29" fmla="*/ 16 h 26"/>
              <a:gd name="T30" fmla="*/ 21 w 36"/>
              <a:gd name="T31" fmla="*/ 13 h 26"/>
              <a:gd name="T32" fmla="*/ 26 w 36"/>
              <a:gd name="T33" fmla="*/ 8 h 26"/>
              <a:gd name="T34" fmla="*/ 31 w 36"/>
              <a:gd name="T35" fmla="*/ 5 h 26"/>
              <a:gd name="T36" fmla="*/ 34 w 36"/>
              <a:gd name="T37" fmla="*/ 3 h 26"/>
              <a:gd name="T38" fmla="*/ 36 w 36"/>
              <a:gd name="T39" fmla="*/ 3 h 26"/>
              <a:gd name="T40" fmla="*/ 34 w 36"/>
              <a:gd name="T41" fmla="*/ 3 h 26"/>
              <a:gd name="T42" fmla="*/ 34 w 36"/>
              <a:gd name="T43" fmla="*/ 0 h 26"/>
              <a:gd name="T44" fmla="*/ 34 w 36"/>
              <a:gd name="T4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6">
                <a:moveTo>
                  <a:pt x="34" y="0"/>
                </a:moveTo>
                <a:lnTo>
                  <a:pt x="34" y="0"/>
                </a:lnTo>
                <a:lnTo>
                  <a:pt x="34" y="0"/>
                </a:lnTo>
                <a:lnTo>
                  <a:pt x="31" y="0"/>
                </a:lnTo>
                <a:lnTo>
                  <a:pt x="29" y="3"/>
                </a:lnTo>
                <a:lnTo>
                  <a:pt x="23" y="3"/>
                </a:lnTo>
                <a:lnTo>
                  <a:pt x="21" y="8"/>
                </a:lnTo>
                <a:lnTo>
                  <a:pt x="13" y="10"/>
                </a:lnTo>
                <a:lnTo>
                  <a:pt x="8" y="16"/>
                </a:lnTo>
                <a:lnTo>
                  <a:pt x="3" y="18"/>
                </a:lnTo>
                <a:lnTo>
                  <a:pt x="0" y="23"/>
                </a:lnTo>
                <a:lnTo>
                  <a:pt x="6" y="26"/>
                </a:lnTo>
                <a:lnTo>
                  <a:pt x="6" y="23"/>
                </a:lnTo>
                <a:lnTo>
                  <a:pt x="11" y="18"/>
                </a:lnTo>
                <a:lnTo>
                  <a:pt x="16" y="16"/>
                </a:lnTo>
                <a:lnTo>
                  <a:pt x="21" y="13"/>
                </a:lnTo>
                <a:lnTo>
                  <a:pt x="26" y="8"/>
                </a:lnTo>
                <a:lnTo>
                  <a:pt x="31" y="5"/>
                </a:lnTo>
                <a:lnTo>
                  <a:pt x="34" y="3"/>
                </a:lnTo>
                <a:lnTo>
                  <a:pt x="36" y="3"/>
                </a:lnTo>
                <a:lnTo>
                  <a:pt x="34" y="3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19" name="Freeform 1699">
            <a:extLst>
              <a:ext uri="{FF2B5EF4-FFF2-40B4-BE49-F238E27FC236}">
                <a16:creationId xmlns:a16="http://schemas.microsoft.com/office/drawing/2014/main" id="{B5F0A212-514A-41D5-B5D0-7EE91027C659}"/>
              </a:ext>
            </a:extLst>
          </p:cNvPr>
          <p:cNvSpPr>
            <a:spLocks/>
          </p:cNvSpPr>
          <p:nvPr/>
        </p:nvSpPr>
        <p:spPr bwMode="auto">
          <a:xfrm>
            <a:off x="2005013" y="4064000"/>
            <a:ext cx="26987" cy="9525"/>
          </a:xfrm>
          <a:custGeom>
            <a:avLst/>
            <a:gdLst>
              <a:gd name="T0" fmla="*/ 46 w 46"/>
              <a:gd name="T1" fmla="*/ 16 h 16"/>
              <a:gd name="T2" fmla="*/ 46 w 46"/>
              <a:gd name="T3" fmla="*/ 10 h 16"/>
              <a:gd name="T4" fmla="*/ 46 w 46"/>
              <a:gd name="T5" fmla="*/ 10 h 16"/>
              <a:gd name="T6" fmla="*/ 0 w 46"/>
              <a:gd name="T7" fmla="*/ 0 h 16"/>
              <a:gd name="T8" fmla="*/ 0 w 46"/>
              <a:gd name="T9" fmla="*/ 3 h 16"/>
              <a:gd name="T10" fmla="*/ 46 w 46"/>
              <a:gd name="T11" fmla="*/ 16 h 16"/>
              <a:gd name="T12" fmla="*/ 46 w 46"/>
              <a:gd name="T13" fmla="*/ 16 h 16"/>
              <a:gd name="T14" fmla="*/ 46 w 46"/>
              <a:gd name="T15" fmla="*/ 16 h 16"/>
              <a:gd name="T16" fmla="*/ 46 w 46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6">
                <a:moveTo>
                  <a:pt x="46" y="16"/>
                </a:moveTo>
                <a:lnTo>
                  <a:pt x="46" y="10"/>
                </a:lnTo>
                <a:lnTo>
                  <a:pt x="46" y="10"/>
                </a:lnTo>
                <a:lnTo>
                  <a:pt x="0" y="0"/>
                </a:lnTo>
                <a:lnTo>
                  <a:pt x="0" y="3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0" name="Freeform 1700">
            <a:extLst>
              <a:ext uri="{FF2B5EF4-FFF2-40B4-BE49-F238E27FC236}">
                <a16:creationId xmlns:a16="http://schemas.microsoft.com/office/drawing/2014/main" id="{ABB464EF-3002-43BB-988D-CD859B71EA91}"/>
              </a:ext>
            </a:extLst>
          </p:cNvPr>
          <p:cNvSpPr>
            <a:spLocks/>
          </p:cNvSpPr>
          <p:nvPr/>
        </p:nvSpPr>
        <p:spPr bwMode="auto">
          <a:xfrm>
            <a:off x="2032000" y="4060825"/>
            <a:ext cx="79375" cy="12700"/>
          </a:xfrm>
          <a:custGeom>
            <a:avLst/>
            <a:gdLst>
              <a:gd name="T0" fmla="*/ 140 w 140"/>
              <a:gd name="T1" fmla="*/ 0 h 21"/>
              <a:gd name="T2" fmla="*/ 140 w 140"/>
              <a:gd name="T3" fmla="*/ 0 h 21"/>
              <a:gd name="T4" fmla="*/ 140 w 140"/>
              <a:gd name="T5" fmla="*/ 0 h 21"/>
              <a:gd name="T6" fmla="*/ 0 w 140"/>
              <a:gd name="T7" fmla="*/ 15 h 21"/>
              <a:gd name="T8" fmla="*/ 0 w 140"/>
              <a:gd name="T9" fmla="*/ 21 h 21"/>
              <a:gd name="T10" fmla="*/ 140 w 140"/>
              <a:gd name="T11" fmla="*/ 5 h 21"/>
              <a:gd name="T12" fmla="*/ 138 w 140"/>
              <a:gd name="T13" fmla="*/ 5 h 21"/>
              <a:gd name="T14" fmla="*/ 140 w 140"/>
              <a:gd name="T15" fmla="*/ 0 h 21"/>
              <a:gd name="T16" fmla="*/ 140 w 140"/>
              <a:gd name="T17" fmla="*/ 0 h 21"/>
              <a:gd name="T18" fmla="*/ 140 w 140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21">
                <a:moveTo>
                  <a:pt x="140" y="0"/>
                </a:moveTo>
                <a:lnTo>
                  <a:pt x="140" y="0"/>
                </a:lnTo>
                <a:lnTo>
                  <a:pt x="140" y="0"/>
                </a:lnTo>
                <a:lnTo>
                  <a:pt x="0" y="15"/>
                </a:lnTo>
                <a:lnTo>
                  <a:pt x="0" y="21"/>
                </a:lnTo>
                <a:lnTo>
                  <a:pt x="140" y="5"/>
                </a:lnTo>
                <a:lnTo>
                  <a:pt x="138" y="5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1" name="Freeform 1701">
            <a:extLst>
              <a:ext uri="{FF2B5EF4-FFF2-40B4-BE49-F238E27FC236}">
                <a16:creationId xmlns:a16="http://schemas.microsoft.com/office/drawing/2014/main" id="{1522D93E-DC10-41A4-A6B8-AC72E8CB3877}"/>
              </a:ext>
            </a:extLst>
          </p:cNvPr>
          <p:cNvSpPr>
            <a:spLocks/>
          </p:cNvSpPr>
          <p:nvPr/>
        </p:nvSpPr>
        <p:spPr bwMode="auto">
          <a:xfrm>
            <a:off x="2109788" y="4060825"/>
            <a:ext cx="57150" cy="25400"/>
          </a:xfrm>
          <a:custGeom>
            <a:avLst/>
            <a:gdLst>
              <a:gd name="T0" fmla="*/ 89 w 99"/>
              <a:gd name="T1" fmla="*/ 38 h 44"/>
              <a:gd name="T2" fmla="*/ 89 w 99"/>
              <a:gd name="T3" fmla="*/ 44 h 44"/>
              <a:gd name="T4" fmla="*/ 89 w 99"/>
              <a:gd name="T5" fmla="*/ 38 h 44"/>
              <a:gd name="T6" fmla="*/ 2 w 99"/>
              <a:gd name="T7" fmla="*/ 0 h 44"/>
              <a:gd name="T8" fmla="*/ 0 w 99"/>
              <a:gd name="T9" fmla="*/ 5 h 44"/>
              <a:gd name="T10" fmla="*/ 89 w 99"/>
              <a:gd name="T11" fmla="*/ 44 h 44"/>
              <a:gd name="T12" fmla="*/ 89 w 99"/>
              <a:gd name="T13" fmla="*/ 38 h 44"/>
              <a:gd name="T14" fmla="*/ 89 w 99"/>
              <a:gd name="T15" fmla="*/ 44 h 44"/>
              <a:gd name="T16" fmla="*/ 99 w 99"/>
              <a:gd name="T17" fmla="*/ 44 h 44"/>
              <a:gd name="T18" fmla="*/ 89 w 99"/>
              <a:gd name="T19" fmla="*/ 38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4">
                <a:moveTo>
                  <a:pt x="89" y="38"/>
                </a:moveTo>
                <a:lnTo>
                  <a:pt x="89" y="44"/>
                </a:lnTo>
                <a:lnTo>
                  <a:pt x="89" y="38"/>
                </a:lnTo>
                <a:lnTo>
                  <a:pt x="2" y="0"/>
                </a:lnTo>
                <a:lnTo>
                  <a:pt x="0" y="5"/>
                </a:lnTo>
                <a:lnTo>
                  <a:pt x="89" y="44"/>
                </a:lnTo>
                <a:lnTo>
                  <a:pt x="89" y="38"/>
                </a:lnTo>
                <a:lnTo>
                  <a:pt x="89" y="44"/>
                </a:lnTo>
                <a:lnTo>
                  <a:pt x="99" y="44"/>
                </a:lnTo>
                <a:lnTo>
                  <a:pt x="89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2" name="Freeform 1702">
            <a:extLst>
              <a:ext uri="{FF2B5EF4-FFF2-40B4-BE49-F238E27FC236}">
                <a16:creationId xmlns:a16="http://schemas.microsoft.com/office/drawing/2014/main" id="{BED92487-F64F-48EE-842F-5315737918C9}"/>
              </a:ext>
            </a:extLst>
          </p:cNvPr>
          <p:cNvSpPr>
            <a:spLocks/>
          </p:cNvSpPr>
          <p:nvPr/>
        </p:nvSpPr>
        <p:spPr bwMode="auto">
          <a:xfrm>
            <a:off x="2035175" y="4081463"/>
            <a:ext cx="127000" cy="23812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6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6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3" name="Freeform 1703">
            <a:extLst>
              <a:ext uri="{FF2B5EF4-FFF2-40B4-BE49-F238E27FC236}">
                <a16:creationId xmlns:a16="http://schemas.microsoft.com/office/drawing/2014/main" id="{5709F68D-BCA0-4168-93DD-0B4506C35C5E}"/>
              </a:ext>
            </a:extLst>
          </p:cNvPr>
          <p:cNvSpPr>
            <a:spLocks/>
          </p:cNvSpPr>
          <p:nvPr/>
        </p:nvSpPr>
        <p:spPr bwMode="auto">
          <a:xfrm>
            <a:off x="1982788" y="4084638"/>
            <a:ext cx="180975" cy="28575"/>
          </a:xfrm>
          <a:custGeom>
            <a:avLst/>
            <a:gdLst>
              <a:gd name="T0" fmla="*/ 312 w 317"/>
              <a:gd name="T1" fmla="*/ 0 h 54"/>
              <a:gd name="T2" fmla="*/ 95 w 317"/>
              <a:gd name="T3" fmla="*/ 36 h 54"/>
              <a:gd name="T4" fmla="*/ 92 w 317"/>
              <a:gd name="T5" fmla="*/ 36 h 54"/>
              <a:gd name="T6" fmla="*/ 90 w 317"/>
              <a:gd name="T7" fmla="*/ 33 h 54"/>
              <a:gd name="T8" fmla="*/ 85 w 317"/>
              <a:gd name="T9" fmla="*/ 33 h 54"/>
              <a:gd name="T10" fmla="*/ 80 w 317"/>
              <a:gd name="T11" fmla="*/ 31 h 54"/>
              <a:gd name="T12" fmla="*/ 74 w 317"/>
              <a:gd name="T13" fmla="*/ 31 h 54"/>
              <a:gd name="T14" fmla="*/ 64 w 317"/>
              <a:gd name="T15" fmla="*/ 26 h 54"/>
              <a:gd name="T16" fmla="*/ 57 w 317"/>
              <a:gd name="T17" fmla="*/ 23 h 54"/>
              <a:gd name="T18" fmla="*/ 49 w 317"/>
              <a:gd name="T19" fmla="*/ 20 h 54"/>
              <a:gd name="T20" fmla="*/ 39 w 317"/>
              <a:gd name="T21" fmla="*/ 18 h 54"/>
              <a:gd name="T22" fmla="*/ 31 w 317"/>
              <a:gd name="T23" fmla="*/ 15 h 54"/>
              <a:gd name="T24" fmla="*/ 26 w 317"/>
              <a:gd name="T25" fmla="*/ 13 h 54"/>
              <a:gd name="T26" fmla="*/ 18 w 317"/>
              <a:gd name="T27" fmla="*/ 10 h 54"/>
              <a:gd name="T28" fmla="*/ 11 w 317"/>
              <a:gd name="T29" fmla="*/ 5 h 54"/>
              <a:gd name="T30" fmla="*/ 8 w 317"/>
              <a:gd name="T31" fmla="*/ 5 h 54"/>
              <a:gd name="T32" fmla="*/ 3 w 317"/>
              <a:gd name="T33" fmla="*/ 3 h 54"/>
              <a:gd name="T34" fmla="*/ 3 w 317"/>
              <a:gd name="T35" fmla="*/ 3 h 54"/>
              <a:gd name="T36" fmla="*/ 3 w 317"/>
              <a:gd name="T37" fmla="*/ 3 h 54"/>
              <a:gd name="T38" fmla="*/ 3 w 317"/>
              <a:gd name="T39" fmla="*/ 5 h 54"/>
              <a:gd name="T40" fmla="*/ 0 w 317"/>
              <a:gd name="T41" fmla="*/ 5 h 54"/>
              <a:gd name="T42" fmla="*/ 0 w 317"/>
              <a:gd name="T43" fmla="*/ 8 h 54"/>
              <a:gd name="T44" fmla="*/ 0 w 317"/>
              <a:gd name="T45" fmla="*/ 10 h 54"/>
              <a:gd name="T46" fmla="*/ 0 w 317"/>
              <a:gd name="T47" fmla="*/ 13 h 54"/>
              <a:gd name="T48" fmla="*/ 0 w 317"/>
              <a:gd name="T49" fmla="*/ 15 h 54"/>
              <a:gd name="T50" fmla="*/ 0 w 317"/>
              <a:gd name="T51" fmla="*/ 18 h 54"/>
              <a:gd name="T52" fmla="*/ 3 w 317"/>
              <a:gd name="T53" fmla="*/ 20 h 54"/>
              <a:gd name="T54" fmla="*/ 5 w 317"/>
              <a:gd name="T55" fmla="*/ 20 h 54"/>
              <a:gd name="T56" fmla="*/ 11 w 317"/>
              <a:gd name="T57" fmla="*/ 23 h 54"/>
              <a:gd name="T58" fmla="*/ 16 w 317"/>
              <a:gd name="T59" fmla="*/ 26 h 54"/>
              <a:gd name="T60" fmla="*/ 23 w 317"/>
              <a:gd name="T61" fmla="*/ 28 h 54"/>
              <a:gd name="T62" fmla="*/ 31 w 317"/>
              <a:gd name="T63" fmla="*/ 31 h 54"/>
              <a:gd name="T64" fmla="*/ 39 w 317"/>
              <a:gd name="T65" fmla="*/ 33 h 54"/>
              <a:gd name="T66" fmla="*/ 49 w 317"/>
              <a:gd name="T67" fmla="*/ 36 h 54"/>
              <a:gd name="T68" fmla="*/ 57 w 317"/>
              <a:gd name="T69" fmla="*/ 41 h 54"/>
              <a:gd name="T70" fmla="*/ 64 w 317"/>
              <a:gd name="T71" fmla="*/ 43 h 54"/>
              <a:gd name="T72" fmla="*/ 72 w 317"/>
              <a:gd name="T73" fmla="*/ 46 h 54"/>
              <a:gd name="T74" fmla="*/ 77 w 317"/>
              <a:gd name="T75" fmla="*/ 49 h 54"/>
              <a:gd name="T76" fmla="*/ 82 w 317"/>
              <a:gd name="T77" fmla="*/ 49 h 54"/>
              <a:gd name="T78" fmla="*/ 87 w 317"/>
              <a:gd name="T79" fmla="*/ 51 h 54"/>
              <a:gd name="T80" fmla="*/ 90 w 317"/>
              <a:gd name="T81" fmla="*/ 54 h 54"/>
              <a:gd name="T82" fmla="*/ 317 w 317"/>
              <a:gd name="T83" fmla="*/ 15 h 54"/>
              <a:gd name="T84" fmla="*/ 317 w 317"/>
              <a:gd name="T85" fmla="*/ 13 h 54"/>
              <a:gd name="T86" fmla="*/ 317 w 317"/>
              <a:gd name="T87" fmla="*/ 13 h 54"/>
              <a:gd name="T88" fmla="*/ 317 w 317"/>
              <a:gd name="T89" fmla="*/ 10 h 54"/>
              <a:gd name="T90" fmla="*/ 317 w 317"/>
              <a:gd name="T91" fmla="*/ 8 h 54"/>
              <a:gd name="T92" fmla="*/ 317 w 317"/>
              <a:gd name="T93" fmla="*/ 5 h 54"/>
              <a:gd name="T94" fmla="*/ 317 w 317"/>
              <a:gd name="T95" fmla="*/ 5 h 54"/>
              <a:gd name="T96" fmla="*/ 315 w 317"/>
              <a:gd name="T97" fmla="*/ 3 h 54"/>
              <a:gd name="T98" fmla="*/ 312 w 317"/>
              <a:gd name="T9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7" h="54">
                <a:moveTo>
                  <a:pt x="312" y="0"/>
                </a:moveTo>
                <a:lnTo>
                  <a:pt x="95" y="36"/>
                </a:lnTo>
                <a:lnTo>
                  <a:pt x="92" y="36"/>
                </a:lnTo>
                <a:lnTo>
                  <a:pt x="90" y="33"/>
                </a:lnTo>
                <a:lnTo>
                  <a:pt x="85" y="33"/>
                </a:lnTo>
                <a:lnTo>
                  <a:pt x="80" y="31"/>
                </a:lnTo>
                <a:lnTo>
                  <a:pt x="74" y="31"/>
                </a:lnTo>
                <a:lnTo>
                  <a:pt x="64" y="26"/>
                </a:lnTo>
                <a:lnTo>
                  <a:pt x="57" y="23"/>
                </a:lnTo>
                <a:lnTo>
                  <a:pt x="49" y="20"/>
                </a:lnTo>
                <a:lnTo>
                  <a:pt x="39" y="18"/>
                </a:lnTo>
                <a:lnTo>
                  <a:pt x="31" y="15"/>
                </a:lnTo>
                <a:lnTo>
                  <a:pt x="26" y="13"/>
                </a:lnTo>
                <a:lnTo>
                  <a:pt x="18" y="10"/>
                </a:lnTo>
                <a:lnTo>
                  <a:pt x="11" y="5"/>
                </a:lnTo>
                <a:lnTo>
                  <a:pt x="8" y="5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0" y="5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0" y="18"/>
                </a:lnTo>
                <a:lnTo>
                  <a:pt x="3" y="20"/>
                </a:lnTo>
                <a:lnTo>
                  <a:pt x="5" y="20"/>
                </a:lnTo>
                <a:lnTo>
                  <a:pt x="11" y="23"/>
                </a:lnTo>
                <a:lnTo>
                  <a:pt x="16" y="26"/>
                </a:lnTo>
                <a:lnTo>
                  <a:pt x="23" y="28"/>
                </a:lnTo>
                <a:lnTo>
                  <a:pt x="31" y="31"/>
                </a:lnTo>
                <a:lnTo>
                  <a:pt x="39" y="33"/>
                </a:lnTo>
                <a:lnTo>
                  <a:pt x="49" y="36"/>
                </a:lnTo>
                <a:lnTo>
                  <a:pt x="57" y="41"/>
                </a:lnTo>
                <a:lnTo>
                  <a:pt x="64" y="43"/>
                </a:lnTo>
                <a:lnTo>
                  <a:pt x="72" y="46"/>
                </a:lnTo>
                <a:lnTo>
                  <a:pt x="77" y="49"/>
                </a:lnTo>
                <a:lnTo>
                  <a:pt x="82" y="49"/>
                </a:lnTo>
                <a:lnTo>
                  <a:pt x="87" y="51"/>
                </a:lnTo>
                <a:lnTo>
                  <a:pt x="90" y="54"/>
                </a:lnTo>
                <a:lnTo>
                  <a:pt x="317" y="15"/>
                </a:lnTo>
                <a:lnTo>
                  <a:pt x="317" y="13"/>
                </a:lnTo>
                <a:lnTo>
                  <a:pt x="317" y="13"/>
                </a:lnTo>
                <a:lnTo>
                  <a:pt x="317" y="10"/>
                </a:lnTo>
                <a:lnTo>
                  <a:pt x="317" y="8"/>
                </a:lnTo>
                <a:lnTo>
                  <a:pt x="317" y="5"/>
                </a:lnTo>
                <a:lnTo>
                  <a:pt x="317" y="5"/>
                </a:lnTo>
                <a:lnTo>
                  <a:pt x="315" y="3"/>
                </a:lnTo>
                <a:lnTo>
                  <a:pt x="312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4" name="Freeform 1704">
            <a:extLst>
              <a:ext uri="{FF2B5EF4-FFF2-40B4-BE49-F238E27FC236}">
                <a16:creationId xmlns:a16="http://schemas.microsoft.com/office/drawing/2014/main" id="{7A1BC2AA-2076-41B3-9523-3B07C19F3B73}"/>
              </a:ext>
            </a:extLst>
          </p:cNvPr>
          <p:cNvSpPr>
            <a:spLocks/>
          </p:cNvSpPr>
          <p:nvPr/>
        </p:nvSpPr>
        <p:spPr bwMode="auto">
          <a:xfrm>
            <a:off x="2035175" y="4081463"/>
            <a:ext cx="127000" cy="23812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6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6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5" name="Freeform 1705">
            <a:extLst>
              <a:ext uri="{FF2B5EF4-FFF2-40B4-BE49-F238E27FC236}">
                <a16:creationId xmlns:a16="http://schemas.microsoft.com/office/drawing/2014/main" id="{F2CC9B0B-E2FB-470B-9CB0-90180917884D}"/>
              </a:ext>
            </a:extLst>
          </p:cNvPr>
          <p:cNvSpPr>
            <a:spLocks/>
          </p:cNvSpPr>
          <p:nvPr/>
        </p:nvSpPr>
        <p:spPr bwMode="auto">
          <a:xfrm>
            <a:off x="1982788" y="4084638"/>
            <a:ext cx="53975" cy="20637"/>
          </a:xfrm>
          <a:custGeom>
            <a:avLst/>
            <a:gdLst>
              <a:gd name="T0" fmla="*/ 0 w 95"/>
              <a:gd name="T1" fmla="*/ 0 h 38"/>
              <a:gd name="T2" fmla="*/ 5 w 95"/>
              <a:gd name="T3" fmla="*/ 3 h 38"/>
              <a:gd name="T4" fmla="*/ 0 w 95"/>
              <a:gd name="T5" fmla="*/ 3 h 38"/>
              <a:gd name="T6" fmla="*/ 3 w 95"/>
              <a:gd name="T7" fmla="*/ 5 h 38"/>
              <a:gd name="T8" fmla="*/ 5 w 95"/>
              <a:gd name="T9" fmla="*/ 5 h 38"/>
              <a:gd name="T10" fmla="*/ 11 w 95"/>
              <a:gd name="T11" fmla="*/ 8 h 38"/>
              <a:gd name="T12" fmla="*/ 16 w 95"/>
              <a:gd name="T13" fmla="*/ 13 h 38"/>
              <a:gd name="T14" fmla="*/ 23 w 95"/>
              <a:gd name="T15" fmla="*/ 15 h 38"/>
              <a:gd name="T16" fmla="*/ 31 w 95"/>
              <a:gd name="T17" fmla="*/ 18 h 38"/>
              <a:gd name="T18" fmla="*/ 39 w 95"/>
              <a:gd name="T19" fmla="*/ 20 h 38"/>
              <a:gd name="T20" fmla="*/ 49 w 95"/>
              <a:gd name="T21" fmla="*/ 23 h 38"/>
              <a:gd name="T22" fmla="*/ 57 w 95"/>
              <a:gd name="T23" fmla="*/ 26 h 38"/>
              <a:gd name="T24" fmla="*/ 64 w 95"/>
              <a:gd name="T25" fmla="*/ 28 h 38"/>
              <a:gd name="T26" fmla="*/ 72 w 95"/>
              <a:gd name="T27" fmla="*/ 31 h 38"/>
              <a:gd name="T28" fmla="*/ 80 w 95"/>
              <a:gd name="T29" fmla="*/ 33 h 38"/>
              <a:gd name="T30" fmla="*/ 85 w 95"/>
              <a:gd name="T31" fmla="*/ 36 h 38"/>
              <a:gd name="T32" fmla="*/ 90 w 95"/>
              <a:gd name="T33" fmla="*/ 36 h 38"/>
              <a:gd name="T34" fmla="*/ 92 w 95"/>
              <a:gd name="T35" fmla="*/ 38 h 38"/>
              <a:gd name="T36" fmla="*/ 92 w 95"/>
              <a:gd name="T37" fmla="*/ 38 h 38"/>
              <a:gd name="T38" fmla="*/ 95 w 95"/>
              <a:gd name="T39" fmla="*/ 33 h 38"/>
              <a:gd name="T40" fmla="*/ 92 w 95"/>
              <a:gd name="T41" fmla="*/ 33 h 38"/>
              <a:gd name="T42" fmla="*/ 90 w 95"/>
              <a:gd name="T43" fmla="*/ 31 h 38"/>
              <a:gd name="T44" fmla="*/ 85 w 95"/>
              <a:gd name="T45" fmla="*/ 31 h 38"/>
              <a:gd name="T46" fmla="*/ 80 w 95"/>
              <a:gd name="T47" fmla="*/ 28 h 38"/>
              <a:gd name="T48" fmla="*/ 74 w 95"/>
              <a:gd name="T49" fmla="*/ 28 h 38"/>
              <a:gd name="T50" fmla="*/ 67 w 95"/>
              <a:gd name="T51" fmla="*/ 23 h 38"/>
              <a:gd name="T52" fmla="*/ 59 w 95"/>
              <a:gd name="T53" fmla="*/ 20 h 38"/>
              <a:gd name="T54" fmla="*/ 49 w 95"/>
              <a:gd name="T55" fmla="*/ 18 h 38"/>
              <a:gd name="T56" fmla="*/ 41 w 95"/>
              <a:gd name="T57" fmla="*/ 15 h 38"/>
              <a:gd name="T58" fmla="*/ 34 w 95"/>
              <a:gd name="T59" fmla="*/ 13 h 38"/>
              <a:gd name="T60" fmla="*/ 26 w 95"/>
              <a:gd name="T61" fmla="*/ 10 h 38"/>
              <a:gd name="T62" fmla="*/ 18 w 95"/>
              <a:gd name="T63" fmla="*/ 8 h 38"/>
              <a:gd name="T64" fmla="*/ 13 w 95"/>
              <a:gd name="T65" fmla="*/ 5 h 38"/>
              <a:gd name="T66" fmla="*/ 8 w 95"/>
              <a:gd name="T67" fmla="*/ 3 h 38"/>
              <a:gd name="T68" fmla="*/ 5 w 95"/>
              <a:gd name="T69" fmla="*/ 3 h 38"/>
              <a:gd name="T70" fmla="*/ 0 w 95"/>
              <a:gd name="T71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" h="38">
                <a:moveTo>
                  <a:pt x="0" y="0"/>
                </a:moveTo>
                <a:lnTo>
                  <a:pt x="5" y="3"/>
                </a:lnTo>
                <a:lnTo>
                  <a:pt x="0" y="3"/>
                </a:lnTo>
                <a:lnTo>
                  <a:pt x="3" y="5"/>
                </a:lnTo>
                <a:lnTo>
                  <a:pt x="5" y="5"/>
                </a:lnTo>
                <a:lnTo>
                  <a:pt x="11" y="8"/>
                </a:lnTo>
                <a:lnTo>
                  <a:pt x="16" y="13"/>
                </a:lnTo>
                <a:lnTo>
                  <a:pt x="23" y="15"/>
                </a:lnTo>
                <a:lnTo>
                  <a:pt x="31" y="18"/>
                </a:lnTo>
                <a:lnTo>
                  <a:pt x="39" y="20"/>
                </a:lnTo>
                <a:lnTo>
                  <a:pt x="49" y="23"/>
                </a:lnTo>
                <a:lnTo>
                  <a:pt x="57" y="26"/>
                </a:lnTo>
                <a:lnTo>
                  <a:pt x="64" y="28"/>
                </a:lnTo>
                <a:lnTo>
                  <a:pt x="72" y="31"/>
                </a:lnTo>
                <a:lnTo>
                  <a:pt x="80" y="33"/>
                </a:lnTo>
                <a:lnTo>
                  <a:pt x="85" y="36"/>
                </a:lnTo>
                <a:lnTo>
                  <a:pt x="90" y="36"/>
                </a:lnTo>
                <a:lnTo>
                  <a:pt x="92" y="38"/>
                </a:lnTo>
                <a:lnTo>
                  <a:pt x="92" y="38"/>
                </a:lnTo>
                <a:lnTo>
                  <a:pt x="95" y="33"/>
                </a:lnTo>
                <a:lnTo>
                  <a:pt x="92" y="33"/>
                </a:lnTo>
                <a:lnTo>
                  <a:pt x="90" y="31"/>
                </a:lnTo>
                <a:lnTo>
                  <a:pt x="85" y="31"/>
                </a:lnTo>
                <a:lnTo>
                  <a:pt x="80" y="28"/>
                </a:lnTo>
                <a:lnTo>
                  <a:pt x="74" y="28"/>
                </a:lnTo>
                <a:lnTo>
                  <a:pt x="67" y="23"/>
                </a:lnTo>
                <a:lnTo>
                  <a:pt x="59" y="20"/>
                </a:lnTo>
                <a:lnTo>
                  <a:pt x="49" y="18"/>
                </a:lnTo>
                <a:lnTo>
                  <a:pt x="41" y="15"/>
                </a:lnTo>
                <a:lnTo>
                  <a:pt x="34" y="13"/>
                </a:lnTo>
                <a:lnTo>
                  <a:pt x="26" y="10"/>
                </a:lnTo>
                <a:lnTo>
                  <a:pt x="18" y="8"/>
                </a:lnTo>
                <a:lnTo>
                  <a:pt x="13" y="5"/>
                </a:lnTo>
                <a:lnTo>
                  <a:pt x="8" y="3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6" name="Freeform 1706">
            <a:extLst>
              <a:ext uri="{FF2B5EF4-FFF2-40B4-BE49-F238E27FC236}">
                <a16:creationId xmlns:a16="http://schemas.microsoft.com/office/drawing/2014/main" id="{AB39D9C7-BD81-4CA5-880D-04BAB06667DE}"/>
              </a:ext>
            </a:extLst>
          </p:cNvPr>
          <p:cNvSpPr>
            <a:spLocks/>
          </p:cNvSpPr>
          <p:nvPr/>
        </p:nvSpPr>
        <p:spPr bwMode="auto">
          <a:xfrm>
            <a:off x="1981200" y="4084638"/>
            <a:ext cx="4763" cy="9525"/>
          </a:xfrm>
          <a:custGeom>
            <a:avLst/>
            <a:gdLst>
              <a:gd name="T0" fmla="*/ 2 w 7"/>
              <a:gd name="T1" fmla="*/ 20 h 20"/>
              <a:gd name="T2" fmla="*/ 5 w 7"/>
              <a:gd name="T3" fmla="*/ 15 h 20"/>
              <a:gd name="T4" fmla="*/ 2 w 7"/>
              <a:gd name="T5" fmla="*/ 15 h 20"/>
              <a:gd name="T6" fmla="*/ 2 w 7"/>
              <a:gd name="T7" fmla="*/ 13 h 20"/>
              <a:gd name="T8" fmla="*/ 2 w 7"/>
              <a:gd name="T9" fmla="*/ 10 h 20"/>
              <a:gd name="T10" fmla="*/ 5 w 7"/>
              <a:gd name="T11" fmla="*/ 8 h 20"/>
              <a:gd name="T12" fmla="*/ 5 w 7"/>
              <a:gd name="T13" fmla="*/ 5 h 20"/>
              <a:gd name="T14" fmla="*/ 7 w 7"/>
              <a:gd name="T15" fmla="*/ 5 h 20"/>
              <a:gd name="T16" fmla="*/ 7 w 7"/>
              <a:gd name="T17" fmla="*/ 5 h 20"/>
              <a:gd name="T18" fmla="*/ 7 w 7"/>
              <a:gd name="T19" fmla="*/ 3 h 20"/>
              <a:gd name="T20" fmla="*/ 2 w 7"/>
              <a:gd name="T21" fmla="*/ 0 h 20"/>
              <a:gd name="T22" fmla="*/ 2 w 7"/>
              <a:gd name="T23" fmla="*/ 3 h 20"/>
              <a:gd name="T24" fmla="*/ 2 w 7"/>
              <a:gd name="T25" fmla="*/ 3 h 20"/>
              <a:gd name="T26" fmla="*/ 2 w 7"/>
              <a:gd name="T27" fmla="*/ 5 h 20"/>
              <a:gd name="T28" fmla="*/ 0 w 7"/>
              <a:gd name="T29" fmla="*/ 5 h 20"/>
              <a:gd name="T30" fmla="*/ 0 w 7"/>
              <a:gd name="T31" fmla="*/ 10 h 20"/>
              <a:gd name="T32" fmla="*/ 0 w 7"/>
              <a:gd name="T33" fmla="*/ 13 h 20"/>
              <a:gd name="T34" fmla="*/ 0 w 7"/>
              <a:gd name="T35" fmla="*/ 15 h 20"/>
              <a:gd name="T36" fmla="*/ 2 w 7"/>
              <a:gd name="T37" fmla="*/ 20 h 20"/>
              <a:gd name="T38" fmla="*/ 2 w 7"/>
              <a:gd name="T3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" h="20">
                <a:moveTo>
                  <a:pt x="2" y="20"/>
                </a:moveTo>
                <a:lnTo>
                  <a:pt x="5" y="15"/>
                </a:lnTo>
                <a:lnTo>
                  <a:pt x="2" y="15"/>
                </a:lnTo>
                <a:lnTo>
                  <a:pt x="2" y="13"/>
                </a:lnTo>
                <a:lnTo>
                  <a:pt x="2" y="10"/>
                </a:lnTo>
                <a:lnTo>
                  <a:pt x="5" y="8"/>
                </a:lnTo>
                <a:lnTo>
                  <a:pt x="5" y="5"/>
                </a:lnTo>
                <a:lnTo>
                  <a:pt x="7" y="5"/>
                </a:lnTo>
                <a:lnTo>
                  <a:pt x="7" y="5"/>
                </a:lnTo>
                <a:lnTo>
                  <a:pt x="7" y="3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2" y="20"/>
                </a:lnTo>
                <a:lnTo>
                  <a:pt x="2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7" name="Freeform 1707">
            <a:extLst>
              <a:ext uri="{FF2B5EF4-FFF2-40B4-BE49-F238E27FC236}">
                <a16:creationId xmlns:a16="http://schemas.microsoft.com/office/drawing/2014/main" id="{84F99B49-9B27-457E-8731-5C839CE19F1E}"/>
              </a:ext>
            </a:extLst>
          </p:cNvPr>
          <p:cNvSpPr>
            <a:spLocks/>
          </p:cNvSpPr>
          <p:nvPr/>
        </p:nvSpPr>
        <p:spPr bwMode="auto">
          <a:xfrm>
            <a:off x="1982788" y="4092575"/>
            <a:ext cx="52387" cy="22225"/>
          </a:xfrm>
          <a:custGeom>
            <a:avLst/>
            <a:gdLst>
              <a:gd name="T0" fmla="*/ 92 w 92"/>
              <a:gd name="T1" fmla="*/ 41 h 41"/>
              <a:gd name="T2" fmla="*/ 90 w 92"/>
              <a:gd name="T3" fmla="*/ 36 h 41"/>
              <a:gd name="T4" fmla="*/ 92 w 92"/>
              <a:gd name="T5" fmla="*/ 36 h 41"/>
              <a:gd name="T6" fmla="*/ 90 w 92"/>
              <a:gd name="T7" fmla="*/ 36 h 41"/>
              <a:gd name="T8" fmla="*/ 87 w 92"/>
              <a:gd name="T9" fmla="*/ 34 h 41"/>
              <a:gd name="T10" fmla="*/ 85 w 92"/>
              <a:gd name="T11" fmla="*/ 31 h 41"/>
              <a:gd name="T12" fmla="*/ 77 w 92"/>
              <a:gd name="T13" fmla="*/ 31 h 41"/>
              <a:gd name="T14" fmla="*/ 72 w 92"/>
              <a:gd name="T15" fmla="*/ 28 h 41"/>
              <a:gd name="T16" fmla="*/ 64 w 92"/>
              <a:gd name="T17" fmla="*/ 26 h 41"/>
              <a:gd name="T18" fmla="*/ 57 w 92"/>
              <a:gd name="T19" fmla="*/ 23 h 41"/>
              <a:gd name="T20" fmla="*/ 49 w 92"/>
              <a:gd name="T21" fmla="*/ 21 h 41"/>
              <a:gd name="T22" fmla="*/ 39 w 92"/>
              <a:gd name="T23" fmla="*/ 16 h 41"/>
              <a:gd name="T24" fmla="*/ 31 w 92"/>
              <a:gd name="T25" fmla="*/ 13 h 41"/>
              <a:gd name="T26" fmla="*/ 26 w 92"/>
              <a:gd name="T27" fmla="*/ 11 h 41"/>
              <a:gd name="T28" fmla="*/ 18 w 92"/>
              <a:gd name="T29" fmla="*/ 8 h 41"/>
              <a:gd name="T30" fmla="*/ 11 w 92"/>
              <a:gd name="T31" fmla="*/ 5 h 41"/>
              <a:gd name="T32" fmla="*/ 8 w 92"/>
              <a:gd name="T33" fmla="*/ 3 h 41"/>
              <a:gd name="T34" fmla="*/ 3 w 92"/>
              <a:gd name="T35" fmla="*/ 3 h 41"/>
              <a:gd name="T36" fmla="*/ 3 w 92"/>
              <a:gd name="T37" fmla="*/ 0 h 41"/>
              <a:gd name="T38" fmla="*/ 0 w 92"/>
              <a:gd name="T39" fmla="*/ 5 h 41"/>
              <a:gd name="T40" fmla="*/ 0 w 92"/>
              <a:gd name="T41" fmla="*/ 5 h 41"/>
              <a:gd name="T42" fmla="*/ 5 w 92"/>
              <a:gd name="T43" fmla="*/ 8 h 41"/>
              <a:gd name="T44" fmla="*/ 11 w 92"/>
              <a:gd name="T45" fmla="*/ 11 h 41"/>
              <a:gd name="T46" fmla="*/ 16 w 92"/>
              <a:gd name="T47" fmla="*/ 13 h 41"/>
              <a:gd name="T48" fmla="*/ 23 w 92"/>
              <a:gd name="T49" fmla="*/ 16 h 41"/>
              <a:gd name="T50" fmla="*/ 31 w 92"/>
              <a:gd name="T51" fmla="*/ 18 h 41"/>
              <a:gd name="T52" fmla="*/ 39 w 92"/>
              <a:gd name="T53" fmla="*/ 21 h 41"/>
              <a:gd name="T54" fmla="*/ 46 w 92"/>
              <a:gd name="T55" fmla="*/ 23 h 41"/>
              <a:gd name="T56" fmla="*/ 54 w 92"/>
              <a:gd name="T57" fmla="*/ 28 h 41"/>
              <a:gd name="T58" fmla="*/ 62 w 92"/>
              <a:gd name="T59" fmla="*/ 28 h 41"/>
              <a:gd name="T60" fmla="*/ 69 w 92"/>
              <a:gd name="T61" fmla="*/ 34 h 41"/>
              <a:gd name="T62" fmla="*/ 77 w 92"/>
              <a:gd name="T63" fmla="*/ 36 h 41"/>
              <a:gd name="T64" fmla="*/ 82 w 92"/>
              <a:gd name="T65" fmla="*/ 36 h 41"/>
              <a:gd name="T66" fmla="*/ 87 w 92"/>
              <a:gd name="T67" fmla="*/ 39 h 41"/>
              <a:gd name="T68" fmla="*/ 90 w 92"/>
              <a:gd name="T69" fmla="*/ 41 h 41"/>
              <a:gd name="T70" fmla="*/ 90 w 92"/>
              <a:gd name="T71" fmla="*/ 41 h 41"/>
              <a:gd name="T72" fmla="*/ 92 w 92"/>
              <a:gd name="T73" fmla="*/ 41 h 41"/>
              <a:gd name="T74" fmla="*/ 90 w 92"/>
              <a:gd name="T75" fmla="*/ 41 h 41"/>
              <a:gd name="T76" fmla="*/ 92 w 92"/>
              <a:gd name="T7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41">
                <a:moveTo>
                  <a:pt x="92" y="41"/>
                </a:moveTo>
                <a:lnTo>
                  <a:pt x="90" y="36"/>
                </a:lnTo>
                <a:lnTo>
                  <a:pt x="92" y="36"/>
                </a:lnTo>
                <a:lnTo>
                  <a:pt x="90" y="36"/>
                </a:lnTo>
                <a:lnTo>
                  <a:pt x="87" y="34"/>
                </a:lnTo>
                <a:lnTo>
                  <a:pt x="85" y="31"/>
                </a:lnTo>
                <a:lnTo>
                  <a:pt x="77" y="31"/>
                </a:lnTo>
                <a:lnTo>
                  <a:pt x="72" y="28"/>
                </a:lnTo>
                <a:lnTo>
                  <a:pt x="64" y="26"/>
                </a:lnTo>
                <a:lnTo>
                  <a:pt x="57" y="23"/>
                </a:lnTo>
                <a:lnTo>
                  <a:pt x="49" y="21"/>
                </a:lnTo>
                <a:lnTo>
                  <a:pt x="39" y="16"/>
                </a:lnTo>
                <a:lnTo>
                  <a:pt x="31" y="13"/>
                </a:lnTo>
                <a:lnTo>
                  <a:pt x="26" y="11"/>
                </a:lnTo>
                <a:lnTo>
                  <a:pt x="18" y="8"/>
                </a:lnTo>
                <a:lnTo>
                  <a:pt x="11" y="5"/>
                </a:lnTo>
                <a:lnTo>
                  <a:pt x="8" y="3"/>
                </a:lnTo>
                <a:lnTo>
                  <a:pt x="3" y="3"/>
                </a:lnTo>
                <a:lnTo>
                  <a:pt x="3" y="0"/>
                </a:lnTo>
                <a:lnTo>
                  <a:pt x="0" y="5"/>
                </a:lnTo>
                <a:lnTo>
                  <a:pt x="0" y="5"/>
                </a:lnTo>
                <a:lnTo>
                  <a:pt x="5" y="8"/>
                </a:lnTo>
                <a:lnTo>
                  <a:pt x="11" y="11"/>
                </a:lnTo>
                <a:lnTo>
                  <a:pt x="16" y="13"/>
                </a:lnTo>
                <a:lnTo>
                  <a:pt x="23" y="16"/>
                </a:lnTo>
                <a:lnTo>
                  <a:pt x="31" y="18"/>
                </a:lnTo>
                <a:lnTo>
                  <a:pt x="39" y="21"/>
                </a:lnTo>
                <a:lnTo>
                  <a:pt x="46" y="23"/>
                </a:lnTo>
                <a:lnTo>
                  <a:pt x="54" y="28"/>
                </a:lnTo>
                <a:lnTo>
                  <a:pt x="62" y="28"/>
                </a:lnTo>
                <a:lnTo>
                  <a:pt x="69" y="34"/>
                </a:lnTo>
                <a:lnTo>
                  <a:pt x="77" y="36"/>
                </a:lnTo>
                <a:lnTo>
                  <a:pt x="82" y="36"/>
                </a:lnTo>
                <a:lnTo>
                  <a:pt x="87" y="39"/>
                </a:lnTo>
                <a:lnTo>
                  <a:pt x="90" y="41"/>
                </a:lnTo>
                <a:lnTo>
                  <a:pt x="90" y="41"/>
                </a:lnTo>
                <a:lnTo>
                  <a:pt x="92" y="41"/>
                </a:lnTo>
                <a:lnTo>
                  <a:pt x="90" y="41"/>
                </a:lnTo>
                <a:lnTo>
                  <a:pt x="9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8" name="Freeform 1708">
            <a:extLst>
              <a:ext uri="{FF2B5EF4-FFF2-40B4-BE49-F238E27FC236}">
                <a16:creationId xmlns:a16="http://schemas.microsoft.com/office/drawing/2014/main" id="{8460E524-9179-41BA-8F31-6A7F01E75536}"/>
              </a:ext>
            </a:extLst>
          </p:cNvPr>
          <p:cNvSpPr>
            <a:spLocks/>
          </p:cNvSpPr>
          <p:nvPr/>
        </p:nvSpPr>
        <p:spPr bwMode="auto">
          <a:xfrm>
            <a:off x="2035175" y="4090988"/>
            <a:ext cx="130175" cy="23812"/>
          </a:xfrm>
          <a:custGeom>
            <a:avLst/>
            <a:gdLst>
              <a:gd name="T0" fmla="*/ 230 w 230"/>
              <a:gd name="T1" fmla="*/ 2 h 43"/>
              <a:gd name="T2" fmla="*/ 225 w 230"/>
              <a:gd name="T3" fmla="*/ 2 h 43"/>
              <a:gd name="T4" fmla="*/ 227 w 230"/>
              <a:gd name="T5" fmla="*/ 0 h 43"/>
              <a:gd name="T6" fmla="*/ 0 w 230"/>
              <a:gd name="T7" fmla="*/ 38 h 43"/>
              <a:gd name="T8" fmla="*/ 2 w 230"/>
              <a:gd name="T9" fmla="*/ 43 h 43"/>
              <a:gd name="T10" fmla="*/ 230 w 230"/>
              <a:gd name="T11" fmla="*/ 5 h 43"/>
              <a:gd name="T12" fmla="*/ 230 w 230"/>
              <a:gd name="T13" fmla="*/ 2 h 43"/>
              <a:gd name="T14" fmla="*/ 230 w 230"/>
              <a:gd name="T15" fmla="*/ 5 h 43"/>
              <a:gd name="T16" fmla="*/ 230 w 230"/>
              <a:gd name="T17" fmla="*/ 5 h 43"/>
              <a:gd name="T18" fmla="*/ 230 w 230"/>
              <a:gd name="T19" fmla="*/ 2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" h="43">
                <a:moveTo>
                  <a:pt x="230" y="2"/>
                </a:moveTo>
                <a:lnTo>
                  <a:pt x="225" y="2"/>
                </a:lnTo>
                <a:lnTo>
                  <a:pt x="227" y="0"/>
                </a:lnTo>
                <a:lnTo>
                  <a:pt x="0" y="38"/>
                </a:lnTo>
                <a:lnTo>
                  <a:pt x="2" y="43"/>
                </a:lnTo>
                <a:lnTo>
                  <a:pt x="230" y="5"/>
                </a:lnTo>
                <a:lnTo>
                  <a:pt x="230" y="2"/>
                </a:lnTo>
                <a:lnTo>
                  <a:pt x="230" y="5"/>
                </a:lnTo>
                <a:lnTo>
                  <a:pt x="230" y="5"/>
                </a:lnTo>
                <a:lnTo>
                  <a:pt x="23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29" name="Freeform 1709">
            <a:extLst>
              <a:ext uri="{FF2B5EF4-FFF2-40B4-BE49-F238E27FC236}">
                <a16:creationId xmlns:a16="http://schemas.microsoft.com/office/drawing/2014/main" id="{020A1C34-CC0C-4250-A0C5-4F508DE5030F}"/>
              </a:ext>
            </a:extLst>
          </p:cNvPr>
          <p:cNvSpPr>
            <a:spLocks/>
          </p:cNvSpPr>
          <p:nvPr/>
        </p:nvSpPr>
        <p:spPr bwMode="auto">
          <a:xfrm>
            <a:off x="2162175" y="4081463"/>
            <a:ext cx="4763" cy="11112"/>
          </a:xfrm>
          <a:custGeom>
            <a:avLst/>
            <a:gdLst>
              <a:gd name="T0" fmla="*/ 0 w 10"/>
              <a:gd name="T1" fmla="*/ 0 h 18"/>
              <a:gd name="T2" fmla="*/ 0 w 10"/>
              <a:gd name="T3" fmla="*/ 6 h 18"/>
              <a:gd name="T4" fmla="*/ 0 w 10"/>
              <a:gd name="T5" fmla="*/ 6 h 18"/>
              <a:gd name="T6" fmla="*/ 0 w 10"/>
              <a:gd name="T7" fmla="*/ 8 h 18"/>
              <a:gd name="T8" fmla="*/ 3 w 10"/>
              <a:gd name="T9" fmla="*/ 8 h 18"/>
              <a:gd name="T10" fmla="*/ 3 w 10"/>
              <a:gd name="T11" fmla="*/ 8 h 18"/>
              <a:gd name="T12" fmla="*/ 3 w 10"/>
              <a:gd name="T13" fmla="*/ 11 h 18"/>
              <a:gd name="T14" fmla="*/ 3 w 10"/>
              <a:gd name="T15" fmla="*/ 13 h 18"/>
              <a:gd name="T16" fmla="*/ 3 w 10"/>
              <a:gd name="T17" fmla="*/ 16 h 18"/>
              <a:gd name="T18" fmla="*/ 3 w 10"/>
              <a:gd name="T19" fmla="*/ 16 h 18"/>
              <a:gd name="T20" fmla="*/ 3 w 10"/>
              <a:gd name="T21" fmla="*/ 18 h 18"/>
              <a:gd name="T22" fmla="*/ 8 w 10"/>
              <a:gd name="T23" fmla="*/ 18 h 18"/>
              <a:gd name="T24" fmla="*/ 10 w 10"/>
              <a:gd name="T25" fmla="*/ 16 h 18"/>
              <a:gd name="T26" fmla="*/ 10 w 10"/>
              <a:gd name="T27" fmla="*/ 16 h 18"/>
              <a:gd name="T28" fmla="*/ 10 w 10"/>
              <a:gd name="T29" fmla="*/ 13 h 18"/>
              <a:gd name="T30" fmla="*/ 8 w 10"/>
              <a:gd name="T31" fmla="*/ 11 h 18"/>
              <a:gd name="T32" fmla="*/ 8 w 10"/>
              <a:gd name="T33" fmla="*/ 8 h 18"/>
              <a:gd name="T34" fmla="*/ 8 w 10"/>
              <a:gd name="T35" fmla="*/ 6 h 18"/>
              <a:gd name="T36" fmla="*/ 5 w 10"/>
              <a:gd name="T37" fmla="*/ 3 h 18"/>
              <a:gd name="T38" fmla="*/ 0 w 10"/>
              <a:gd name="T39" fmla="*/ 0 h 18"/>
              <a:gd name="T40" fmla="*/ 0 w 10"/>
              <a:gd name="T4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" h="18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8"/>
                </a:lnTo>
                <a:lnTo>
                  <a:pt x="3" y="8"/>
                </a:lnTo>
                <a:lnTo>
                  <a:pt x="3" y="8"/>
                </a:lnTo>
                <a:lnTo>
                  <a:pt x="3" y="11"/>
                </a:lnTo>
                <a:lnTo>
                  <a:pt x="3" y="13"/>
                </a:lnTo>
                <a:lnTo>
                  <a:pt x="3" y="16"/>
                </a:lnTo>
                <a:lnTo>
                  <a:pt x="3" y="16"/>
                </a:lnTo>
                <a:lnTo>
                  <a:pt x="3" y="18"/>
                </a:lnTo>
                <a:lnTo>
                  <a:pt x="8" y="18"/>
                </a:lnTo>
                <a:lnTo>
                  <a:pt x="10" y="16"/>
                </a:lnTo>
                <a:lnTo>
                  <a:pt x="10" y="16"/>
                </a:lnTo>
                <a:lnTo>
                  <a:pt x="10" y="13"/>
                </a:lnTo>
                <a:lnTo>
                  <a:pt x="8" y="11"/>
                </a:lnTo>
                <a:lnTo>
                  <a:pt x="8" y="8"/>
                </a:lnTo>
                <a:lnTo>
                  <a:pt x="8" y="6"/>
                </a:lnTo>
                <a:lnTo>
                  <a:pt x="5" y="3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0" name="Freeform 1710">
            <a:extLst>
              <a:ext uri="{FF2B5EF4-FFF2-40B4-BE49-F238E27FC236}">
                <a16:creationId xmlns:a16="http://schemas.microsoft.com/office/drawing/2014/main" id="{72E9681E-E58B-4DEA-A03B-FD7FB47BEED7}"/>
              </a:ext>
            </a:extLst>
          </p:cNvPr>
          <p:cNvSpPr>
            <a:spLocks/>
          </p:cNvSpPr>
          <p:nvPr/>
        </p:nvSpPr>
        <p:spPr bwMode="auto">
          <a:xfrm>
            <a:off x="2035175" y="4081463"/>
            <a:ext cx="127000" cy="23812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6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6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1" name="Freeform 1711">
            <a:extLst>
              <a:ext uri="{FF2B5EF4-FFF2-40B4-BE49-F238E27FC236}">
                <a16:creationId xmlns:a16="http://schemas.microsoft.com/office/drawing/2014/main" id="{86C39BDC-92CA-432B-8321-3DEE8AFDAF4F}"/>
              </a:ext>
            </a:extLst>
          </p:cNvPr>
          <p:cNvSpPr>
            <a:spLocks/>
          </p:cNvSpPr>
          <p:nvPr/>
        </p:nvSpPr>
        <p:spPr bwMode="auto">
          <a:xfrm>
            <a:off x="1982788" y="4086225"/>
            <a:ext cx="53975" cy="19050"/>
          </a:xfrm>
          <a:custGeom>
            <a:avLst/>
            <a:gdLst>
              <a:gd name="T0" fmla="*/ 5 w 95"/>
              <a:gd name="T1" fmla="*/ 0 h 35"/>
              <a:gd name="T2" fmla="*/ 0 w 95"/>
              <a:gd name="T3" fmla="*/ 0 h 35"/>
              <a:gd name="T4" fmla="*/ 3 w 95"/>
              <a:gd name="T5" fmla="*/ 2 h 35"/>
              <a:gd name="T6" fmla="*/ 5 w 95"/>
              <a:gd name="T7" fmla="*/ 2 h 35"/>
              <a:gd name="T8" fmla="*/ 11 w 95"/>
              <a:gd name="T9" fmla="*/ 5 h 35"/>
              <a:gd name="T10" fmla="*/ 16 w 95"/>
              <a:gd name="T11" fmla="*/ 10 h 35"/>
              <a:gd name="T12" fmla="*/ 23 w 95"/>
              <a:gd name="T13" fmla="*/ 12 h 35"/>
              <a:gd name="T14" fmla="*/ 31 w 95"/>
              <a:gd name="T15" fmla="*/ 15 h 35"/>
              <a:gd name="T16" fmla="*/ 39 w 95"/>
              <a:gd name="T17" fmla="*/ 17 h 35"/>
              <a:gd name="T18" fmla="*/ 49 w 95"/>
              <a:gd name="T19" fmla="*/ 20 h 35"/>
              <a:gd name="T20" fmla="*/ 57 w 95"/>
              <a:gd name="T21" fmla="*/ 23 h 35"/>
              <a:gd name="T22" fmla="*/ 64 w 95"/>
              <a:gd name="T23" fmla="*/ 25 h 35"/>
              <a:gd name="T24" fmla="*/ 72 w 95"/>
              <a:gd name="T25" fmla="*/ 28 h 35"/>
              <a:gd name="T26" fmla="*/ 80 w 95"/>
              <a:gd name="T27" fmla="*/ 30 h 35"/>
              <a:gd name="T28" fmla="*/ 85 w 95"/>
              <a:gd name="T29" fmla="*/ 33 h 35"/>
              <a:gd name="T30" fmla="*/ 90 w 95"/>
              <a:gd name="T31" fmla="*/ 33 h 35"/>
              <a:gd name="T32" fmla="*/ 92 w 95"/>
              <a:gd name="T33" fmla="*/ 35 h 35"/>
              <a:gd name="T34" fmla="*/ 92 w 95"/>
              <a:gd name="T35" fmla="*/ 35 h 35"/>
              <a:gd name="T36" fmla="*/ 95 w 95"/>
              <a:gd name="T37" fmla="*/ 30 h 35"/>
              <a:gd name="T38" fmla="*/ 92 w 95"/>
              <a:gd name="T39" fmla="*/ 30 h 35"/>
              <a:gd name="T40" fmla="*/ 90 w 95"/>
              <a:gd name="T41" fmla="*/ 28 h 35"/>
              <a:gd name="T42" fmla="*/ 85 w 95"/>
              <a:gd name="T43" fmla="*/ 28 h 35"/>
              <a:gd name="T44" fmla="*/ 80 w 95"/>
              <a:gd name="T45" fmla="*/ 25 h 35"/>
              <a:gd name="T46" fmla="*/ 74 w 95"/>
              <a:gd name="T47" fmla="*/ 25 h 35"/>
              <a:gd name="T48" fmla="*/ 67 w 95"/>
              <a:gd name="T49" fmla="*/ 20 h 35"/>
              <a:gd name="T50" fmla="*/ 59 w 95"/>
              <a:gd name="T51" fmla="*/ 17 h 35"/>
              <a:gd name="T52" fmla="*/ 49 w 95"/>
              <a:gd name="T53" fmla="*/ 15 h 35"/>
              <a:gd name="T54" fmla="*/ 41 w 95"/>
              <a:gd name="T55" fmla="*/ 12 h 35"/>
              <a:gd name="T56" fmla="*/ 34 w 95"/>
              <a:gd name="T57" fmla="*/ 10 h 35"/>
              <a:gd name="T58" fmla="*/ 26 w 95"/>
              <a:gd name="T59" fmla="*/ 7 h 35"/>
              <a:gd name="T60" fmla="*/ 18 w 95"/>
              <a:gd name="T61" fmla="*/ 5 h 35"/>
              <a:gd name="T62" fmla="*/ 13 w 95"/>
              <a:gd name="T63" fmla="*/ 2 h 35"/>
              <a:gd name="T64" fmla="*/ 8 w 95"/>
              <a:gd name="T65" fmla="*/ 0 h 35"/>
              <a:gd name="T66" fmla="*/ 5 w 95"/>
              <a:gd name="T67" fmla="*/ 0 h 35"/>
              <a:gd name="T68" fmla="*/ 5 w 95"/>
              <a:gd name="T6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35">
                <a:moveTo>
                  <a:pt x="5" y="0"/>
                </a:moveTo>
                <a:lnTo>
                  <a:pt x="0" y="0"/>
                </a:lnTo>
                <a:lnTo>
                  <a:pt x="3" y="2"/>
                </a:lnTo>
                <a:lnTo>
                  <a:pt x="5" y="2"/>
                </a:lnTo>
                <a:lnTo>
                  <a:pt x="11" y="5"/>
                </a:lnTo>
                <a:lnTo>
                  <a:pt x="16" y="10"/>
                </a:lnTo>
                <a:lnTo>
                  <a:pt x="23" y="12"/>
                </a:lnTo>
                <a:lnTo>
                  <a:pt x="31" y="15"/>
                </a:lnTo>
                <a:lnTo>
                  <a:pt x="39" y="17"/>
                </a:lnTo>
                <a:lnTo>
                  <a:pt x="49" y="20"/>
                </a:lnTo>
                <a:lnTo>
                  <a:pt x="57" y="23"/>
                </a:lnTo>
                <a:lnTo>
                  <a:pt x="64" y="25"/>
                </a:lnTo>
                <a:lnTo>
                  <a:pt x="72" y="28"/>
                </a:lnTo>
                <a:lnTo>
                  <a:pt x="80" y="30"/>
                </a:lnTo>
                <a:lnTo>
                  <a:pt x="85" y="33"/>
                </a:lnTo>
                <a:lnTo>
                  <a:pt x="90" y="33"/>
                </a:lnTo>
                <a:lnTo>
                  <a:pt x="92" y="35"/>
                </a:lnTo>
                <a:lnTo>
                  <a:pt x="92" y="35"/>
                </a:lnTo>
                <a:lnTo>
                  <a:pt x="95" y="30"/>
                </a:lnTo>
                <a:lnTo>
                  <a:pt x="92" y="30"/>
                </a:lnTo>
                <a:lnTo>
                  <a:pt x="90" y="28"/>
                </a:lnTo>
                <a:lnTo>
                  <a:pt x="85" y="28"/>
                </a:lnTo>
                <a:lnTo>
                  <a:pt x="80" y="25"/>
                </a:lnTo>
                <a:lnTo>
                  <a:pt x="74" y="25"/>
                </a:lnTo>
                <a:lnTo>
                  <a:pt x="67" y="20"/>
                </a:lnTo>
                <a:lnTo>
                  <a:pt x="59" y="17"/>
                </a:lnTo>
                <a:lnTo>
                  <a:pt x="49" y="15"/>
                </a:lnTo>
                <a:lnTo>
                  <a:pt x="41" y="12"/>
                </a:lnTo>
                <a:lnTo>
                  <a:pt x="34" y="10"/>
                </a:lnTo>
                <a:lnTo>
                  <a:pt x="26" y="7"/>
                </a:lnTo>
                <a:lnTo>
                  <a:pt x="18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2" name="Freeform 1712">
            <a:extLst>
              <a:ext uri="{FF2B5EF4-FFF2-40B4-BE49-F238E27FC236}">
                <a16:creationId xmlns:a16="http://schemas.microsoft.com/office/drawing/2014/main" id="{6DF14D1E-6C23-419C-ADB1-E188EF5E89D2}"/>
              </a:ext>
            </a:extLst>
          </p:cNvPr>
          <p:cNvSpPr>
            <a:spLocks/>
          </p:cNvSpPr>
          <p:nvPr/>
        </p:nvSpPr>
        <p:spPr bwMode="auto">
          <a:xfrm>
            <a:off x="2032000" y="4068763"/>
            <a:ext cx="39688" cy="12700"/>
          </a:xfrm>
          <a:custGeom>
            <a:avLst/>
            <a:gdLst>
              <a:gd name="T0" fmla="*/ 69 w 69"/>
              <a:gd name="T1" fmla="*/ 21 h 21"/>
              <a:gd name="T2" fmla="*/ 69 w 69"/>
              <a:gd name="T3" fmla="*/ 16 h 21"/>
              <a:gd name="T4" fmla="*/ 64 w 69"/>
              <a:gd name="T5" fmla="*/ 16 h 21"/>
              <a:gd name="T6" fmla="*/ 56 w 69"/>
              <a:gd name="T7" fmla="*/ 16 h 21"/>
              <a:gd name="T8" fmla="*/ 51 w 69"/>
              <a:gd name="T9" fmla="*/ 13 h 21"/>
              <a:gd name="T10" fmla="*/ 46 w 69"/>
              <a:gd name="T11" fmla="*/ 13 h 21"/>
              <a:gd name="T12" fmla="*/ 41 w 69"/>
              <a:gd name="T13" fmla="*/ 13 h 21"/>
              <a:gd name="T14" fmla="*/ 33 w 69"/>
              <a:gd name="T15" fmla="*/ 11 h 21"/>
              <a:gd name="T16" fmla="*/ 28 w 69"/>
              <a:gd name="T17" fmla="*/ 11 h 21"/>
              <a:gd name="T18" fmla="*/ 23 w 69"/>
              <a:gd name="T19" fmla="*/ 8 h 21"/>
              <a:gd name="T20" fmla="*/ 18 w 69"/>
              <a:gd name="T21" fmla="*/ 8 h 21"/>
              <a:gd name="T22" fmla="*/ 15 w 69"/>
              <a:gd name="T23" fmla="*/ 6 h 21"/>
              <a:gd name="T24" fmla="*/ 10 w 69"/>
              <a:gd name="T25" fmla="*/ 6 h 21"/>
              <a:gd name="T26" fmla="*/ 7 w 69"/>
              <a:gd name="T27" fmla="*/ 3 h 21"/>
              <a:gd name="T28" fmla="*/ 5 w 69"/>
              <a:gd name="T29" fmla="*/ 3 h 21"/>
              <a:gd name="T30" fmla="*/ 2 w 69"/>
              <a:gd name="T31" fmla="*/ 3 h 21"/>
              <a:gd name="T32" fmla="*/ 2 w 69"/>
              <a:gd name="T33" fmla="*/ 3 h 21"/>
              <a:gd name="T34" fmla="*/ 0 w 69"/>
              <a:gd name="T35" fmla="*/ 0 h 21"/>
              <a:gd name="T36" fmla="*/ 0 w 69"/>
              <a:gd name="T37" fmla="*/ 6 h 21"/>
              <a:gd name="T38" fmla="*/ 0 w 69"/>
              <a:gd name="T39" fmla="*/ 8 h 21"/>
              <a:gd name="T40" fmla="*/ 2 w 69"/>
              <a:gd name="T41" fmla="*/ 8 h 21"/>
              <a:gd name="T42" fmla="*/ 5 w 69"/>
              <a:gd name="T43" fmla="*/ 8 h 21"/>
              <a:gd name="T44" fmla="*/ 10 w 69"/>
              <a:gd name="T45" fmla="*/ 8 h 21"/>
              <a:gd name="T46" fmla="*/ 12 w 69"/>
              <a:gd name="T47" fmla="*/ 11 h 21"/>
              <a:gd name="T48" fmla="*/ 18 w 69"/>
              <a:gd name="T49" fmla="*/ 11 h 21"/>
              <a:gd name="T50" fmla="*/ 23 w 69"/>
              <a:gd name="T51" fmla="*/ 13 h 21"/>
              <a:gd name="T52" fmla="*/ 25 w 69"/>
              <a:gd name="T53" fmla="*/ 16 h 21"/>
              <a:gd name="T54" fmla="*/ 33 w 69"/>
              <a:gd name="T55" fmla="*/ 16 h 21"/>
              <a:gd name="T56" fmla="*/ 38 w 69"/>
              <a:gd name="T57" fmla="*/ 18 h 21"/>
              <a:gd name="T58" fmla="*/ 43 w 69"/>
              <a:gd name="T59" fmla="*/ 18 h 21"/>
              <a:gd name="T60" fmla="*/ 51 w 69"/>
              <a:gd name="T61" fmla="*/ 18 h 21"/>
              <a:gd name="T62" fmla="*/ 56 w 69"/>
              <a:gd name="T63" fmla="*/ 18 h 21"/>
              <a:gd name="T64" fmla="*/ 64 w 69"/>
              <a:gd name="T65" fmla="*/ 18 h 21"/>
              <a:gd name="T66" fmla="*/ 69 w 69"/>
              <a:gd name="T67" fmla="*/ 21 h 21"/>
              <a:gd name="T68" fmla="*/ 69 w 69"/>
              <a:gd name="T6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" h="21">
                <a:moveTo>
                  <a:pt x="69" y="21"/>
                </a:moveTo>
                <a:lnTo>
                  <a:pt x="69" y="16"/>
                </a:lnTo>
                <a:lnTo>
                  <a:pt x="64" y="16"/>
                </a:lnTo>
                <a:lnTo>
                  <a:pt x="56" y="16"/>
                </a:lnTo>
                <a:lnTo>
                  <a:pt x="51" y="13"/>
                </a:lnTo>
                <a:lnTo>
                  <a:pt x="46" y="13"/>
                </a:lnTo>
                <a:lnTo>
                  <a:pt x="41" y="13"/>
                </a:lnTo>
                <a:lnTo>
                  <a:pt x="33" y="11"/>
                </a:lnTo>
                <a:lnTo>
                  <a:pt x="28" y="11"/>
                </a:lnTo>
                <a:lnTo>
                  <a:pt x="23" y="8"/>
                </a:lnTo>
                <a:lnTo>
                  <a:pt x="18" y="8"/>
                </a:lnTo>
                <a:lnTo>
                  <a:pt x="15" y="6"/>
                </a:lnTo>
                <a:lnTo>
                  <a:pt x="10" y="6"/>
                </a:lnTo>
                <a:lnTo>
                  <a:pt x="7" y="3"/>
                </a:lnTo>
                <a:lnTo>
                  <a:pt x="5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6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10" y="8"/>
                </a:lnTo>
                <a:lnTo>
                  <a:pt x="12" y="11"/>
                </a:lnTo>
                <a:lnTo>
                  <a:pt x="18" y="11"/>
                </a:lnTo>
                <a:lnTo>
                  <a:pt x="23" y="13"/>
                </a:lnTo>
                <a:lnTo>
                  <a:pt x="25" y="16"/>
                </a:lnTo>
                <a:lnTo>
                  <a:pt x="33" y="16"/>
                </a:lnTo>
                <a:lnTo>
                  <a:pt x="38" y="18"/>
                </a:lnTo>
                <a:lnTo>
                  <a:pt x="43" y="18"/>
                </a:lnTo>
                <a:lnTo>
                  <a:pt x="51" y="18"/>
                </a:lnTo>
                <a:lnTo>
                  <a:pt x="56" y="18"/>
                </a:lnTo>
                <a:lnTo>
                  <a:pt x="64" y="18"/>
                </a:lnTo>
                <a:lnTo>
                  <a:pt x="69" y="21"/>
                </a:lnTo>
                <a:lnTo>
                  <a:pt x="69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3" name="Freeform 1713">
            <a:extLst>
              <a:ext uri="{FF2B5EF4-FFF2-40B4-BE49-F238E27FC236}">
                <a16:creationId xmlns:a16="http://schemas.microsoft.com/office/drawing/2014/main" id="{2643264C-94FE-42AD-BBA4-533ED637739E}"/>
              </a:ext>
            </a:extLst>
          </p:cNvPr>
          <p:cNvSpPr>
            <a:spLocks/>
          </p:cNvSpPr>
          <p:nvPr/>
        </p:nvSpPr>
        <p:spPr bwMode="auto">
          <a:xfrm>
            <a:off x="2071688" y="4060825"/>
            <a:ext cx="39687" cy="20638"/>
          </a:xfrm>
          <a:custGeom>
            <a:avLst/>
            <a:gdLst>
              <a:gd name="T0" fmla="*/ 71 w 71"/>
              <a:gd name="T1" fmla="*/ 3 h 36"/>
              <a:gd name="T2" fmla="*/ 69 w 71"/>
              <a:gd name="T3" fmla="*/ 0 h 36"/>
              <a:gd name="T4" fmla="*/ 69 w 71"/>
              <a:gd name="T5" fmla="*/ 0 h 36"/>
              <a:gd name="T6" fmla="*/ 66 w 71"/>
              <a:gd name="T7" fmla="*/ 3 h 36"/>
              <a:gd name="T8" fmla="*/ 64 w 71"/>
              <a:gd name="T9" fmla="*/ 5 h 36"/>
              <a:gd name="T10" fmla="*/ 61 w 71"/>
              <a:gd name="T11" fmla="*/ 8 h 36"/>
              <a:gd name="T12" fmla="*/ 56 w 71"/>
              <a:gd name="T13" fmla="*/ 10 h 36"/>
              <a:gd name="T14" fmla="*/ 53 w 71"/>
              <a:gd name="T15" fmla="*/ 13 h 36"/>
              <a:gd name="T16" fmla="*/ 48 w 71"/>
              <a:gd name="T17" fmla="*/ 15 h 36"/>
              <a:gd name="T18" fmla="*/ 43 w 71"/>
              <a:gd name="T19" fmla="*/ 18 h 36"/>
              <a:gd name="T20" fmla="*/ 41 w 71"/>
              <a:gd name="T21" fmla="*/ 21 h 36"/>
              <a:gd name="T22" fmla="*/ 36 w 71"/>
              <a:gd name="T23" fmla="*/ 23 h 36"/>
              <a:gd name="T24" fmla="*/ 30 w 71"/>
              <a:gd name="T25" fmla="*/ 26 h 36"/>
              <a:gd name="T26" fmla="*/ 25 w 71"/>
              <a:gd name="T27" fmla="*/ 26 h 36"/>
              <a:gd name="T28" fmla="*/ 20 w 71"/>
              <a:gd name="T29" fmla="*/ 28 h 36"/>
              <a:gd name="T30" fmla="*/ 12 w 71"/>
              <a:gd name="T31" fmla="*/ 31 h 36"/>
              <a:gd name="T32" fmla="*/ 5 w 71"/>
              <a:gd name="T33" fmla="*/ 31 h 36"/>
              <a:gd name="T34" fmla="*/ 0 w 71"/>
              <a:gd name="T35" fmla="*/ 31 h 36"/>
              <a:gd name="T36" fmla="*/ 0 w 71"/>
              <a:gd name="T37" fmla="*/ 36 h 36"/>
              <a:gd name="T38" fmla="*/ 7 w 71"/>
              <a:gd name="T39" fmla="*/ 33 h 36"/>
              <a:gd name="T40" fmla="*/ 12 w 71"/>
              <a:gd name="T41" fmla="*/ 33 h 36"/>
              <a:gd name="T42" fmla="*/ 20 w 71"/>
              <a:gd name="T43" fmla="*/ 33 h 36"/>
              <a:gd name="T44" fmla="*/ 25 w 71"/>
              <a:gd name="T45" fmla="*/ 31 h 36"/>
              <a:gd name="T46" fmla="*/ 30 w 71"/>
              <a:gd name="T47" fmla="*/ 31 h 36"/>
              <a:gd name="T48" fmla="*/ 38 w 71"/>
              <a:gd name="T49" fmla="*/ 28 h 36"/>
              <a:gd name="T50" fmla="*/ 43 w 71"/>
              <a:gd name="T51" fmla="*/ 23 h 36"/>
              <a:gd name="T52" fmla="*/ 46 w 71"/>
              <a:gd name="T53" fmla="*/ 23 h 36"/>
              <a:gd name="T54" fmla="*/ 51 w 71"/>
              <a:gd name="T55" fmla="*/ 21 h 36"/>
              <a:gd name="T56" fmla="*/ 56 w 71"/>
              <a:gd name="T57" fmla="*/ 18 h 36"/>
              <a:gd name="T58" fmla="*/ 59 w 71"/>
              <a:gd name="T59" fmla="*/ 15 h 36"/>
              <a:gd name="T60" fmla="*/ 64 w 71"/>
              <a:gd name="T61" fmla="*/ 10 h 36"/>
              <a:gd name="T62" fmla="*/ 66 w 71"/>
              <a:gd name="T63" fmla="*/ 8 h 36"/>
              <a:gd name="T64" fmla="*/ 69 w 71"/>
              <a:gd name="T65" fmla="*/ 8 h 36"/>
              <a:gd name="T66" fmla="*/ 71 w 71"/>
              <a:gd name="T67" fmla="*/ 5 h 36"/>
              <a:gd name="T68" fmla="*/ 71 w 71"/>
              <a:gd name="T69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36">
                <a:moveTo>
                  <a:pt x="71" y="3"/>
                </a:moveTo>
                <a:lnTo>
                  <a:pt x="69" y="0"/>
                </a:lnTo>
                <a:lnTo>
                  <a:pt x="69" y="0"/>
                </a:lnTo>
                <a:lnTo>
                  <a:pt x="66" y="3"/>
                </a:lnTo>
                <a:lnTo>
                  <a:pt x="64" y="5"/>
                </a:lnTo>
                <a:lnTo>
                  <a:pt x="61" y="8"/>
                </a:lnTo>
                <a:lnTo>
                  <a:pt x="56" y="10"/>
                </a:lnTo>
                <a:lnTo>
                  <a:pt x="53" y="13"/>
                </a:lnTo>
                <a:lnTo>
                  <a:pt x="48" y="15"/>
                </a:lnTo>
                <a:lnTo>
                  <a:pt x="43" y="18"/>
                </a:lnTo>
                <a:lnTo>
                  <a:pt x="41" y="21"/>
                </a:lnTo>
                <a:lnTo>
                  <a:pt x="36" y="23"/>
                </a:lnTo>
                <a:lnTo>
                  <a:pt x="30" y="26"/>
                </a:lnTo>
                <a:lnTo>
                  <a:pt x="25" y="26"/>
                </a:lnTo>
                <a:lnTo>
                  <a:pt x="20" y="28"/>
                </a:lnTo>
                <a:lnTo>
                  <a:pt x="12" y="31"/>
                </a:lnTo>
                <a:lnTo>
                  <a:pt x="5" y="31"/>
                </a:lnTo>
                <a:lnTo>
                  <a:pt x="0" y="31"/>
                </a:lnTo>
                <a:lnTo>
                  <a:pt x="0" y="36"/>
                </a:lnTo>
                <a:lnTo>
                  <a:pt x="7" y="33"/>
                </a:lnTo>
                <a:lnTo>
                  <a:pt x="12" y="33"/>
                </a:lnTo>
                <a:lnTo>
                  <a:pt x="20" y="33"/>
                </a:lnTo>
                <a:lnTo>
                  <a:pt x="25" y="31"/>
                </a:lnTo>
                <a:lnTo>
                  <a:pt x="30" y="31"/>
                </a:lnTo>
                <a:lnTo>
                  <a:pt x="38" y="28"/>
                </a:lnTo>
                <a:lnTo>
                  <a:pt x="43" y="23"/>
                </a:lnTo>
                <a:lnTo>
                  <a:pt x="46" y="23"/>
                </a:lnTo>
                <a:lnTo>
                  <a:pt x="51" y="21"/>
                </a:lnTo>
                <a:lnTo>
                  <a:pt x="56" y="18"/>
                </a:lnTo>
                <a:lnTo>
                  <a:pt x="59" y="15"/>
                </a:lnTo>
                <a:lnTo>
                  <a:pt x="64" y="10"/>
                </a:lnTo>
                <a:lnTo>
                  <a:pt x="66" y="8"/>
                </a:lnTo>
                <a:lnTo>
                  <a:pt x="69" y="8"/>
                </a:lnTo>
                <a:lnTo>
                  <a:pt x="71" y="5"/>
                </a:lnTo>
                <a:lnTo>
                  <a:pt x="71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4" name="Freeform 1714">
            <a:extLst>
              <a:ext uri="{FF2B5EF4-FFF2-40B4-BE49-F238E27FC236}">
                <a16:creationId xmlns:a16="http://schemas.microsoft.com/office/drawing/2014/main" id="{8F432C73-1673-4031-80F1-910D7BAF23FE}"/>
              </a:ext>
            </a:extLst>
          </p:cNvPr>
          <p:cNvSpPr>
            <a:spLocks/>
          </p:cNvSpPr>
          <p:nvPr/>
        </p:nvSpPr>
        <p:spPr bwMode="auto">
          <a:xfrm>
            <a:off x="2071688" y="4065588"/>
            <a:ext cx="46037" cy="20637"/>
          </a:xfrm>
          <a:custGeom>
            <a:avLst/>
            <a:gdLst>
              <a:gd name="T0" fmla="*/ 0 w 82"/>
              <a:gd name="T1" fmla="*/ 36 h 38"/>
              <a:gd name="T2" fmla="*/ 0 w 82"/>
              <a:gd name="T3" fmla="*/ 38 h 38"/>
              <a:gd name="T4" fmla="*/ 7 w 82"/>
              <a:gd name="T5" fmla="*/ 38 h 38"/>
              <a:gd name="T6" fmla="*/ 18 w 82"/>
              <a:gd name="T7" fmla="*/ 38 h 38"/>
              <a:gd name="T8" fmla="*/ 23 w 82"/>
              <a:gd name="T9" fmla="*/ 38 h 38"/>
              <a:gd name="T10" fmla="*/ 30 w 82"/>
              <a:gd name="T11" fmla="*/ 36 h 38"/>
              <a:gd name="T12" fmla="*/ 38 w 82"/>
              <a:gd name="T13" fmla="*/ 33 h 38"/>
              <a:gd name="T14" fmla="*/ 46 w 82"/>
              <a:gd name="T15" fmla="*/ 30 h 38"/>
              <a:gd name="T16" fmla="*/ 51 w 82"/>
              <a:gd name="T17" fmla="*/ 28 h 38"/>
              <a:gd name="T18" fmla="*/ 56 w 82"/>
              <a:gd name="T19" fmla="*/ 25 h 38"/>
              <a:gd name="T20" fmla="*/ 61 w 82"/>
              <a:gd name="T21" fmla="*/ 23 h 38"/>
              <a:gd name="T22" fmla="*/ 66 w 82"/>
              <a:gd name="T23" fmla="*/ 18 h 38"/>
              <a:gd name="T24" fmla="*/ 71 w 82"/>
              <a:gd name="T25" fmla="*/ 15 h 38"/>
              <a:gd name="T26" fmla="*/ 74 w 82"/>
              <a:gd name="T27" fmla="*/ 13 h 38"/>
              <a:gd name="T28" fmla="*/ 76 w 82"/>
              <a:gd name="T29" fmla="*/ 10 h 38"/>
              <a:gd name="T30" fmla="*/ 79 w 82"/>
              <a:gd name="T31" fmla="*/ 7 h 38"/>
              <a:gd name="T32" fmla="*/ 82 w 82"/>
              <a:gd name="T33" fmla="*/ 5 h 38"/>
              <a:gd name="T34" fmla="*/ 82 w 82"/>
              <a:gd name="T35" fmla="*/ 2 h 38"/>
              <a:gd name="T36" fmla="*/ 79 w 82"/>
              <a:gd name="T37" fmla="*/ 0 h 38"/>
              <a:gd name="T38" fmla="*/ 79 w 82"/>
              <a:gd name="T39" fmla="*/ 0 h 38"/>
              <a:gd name="T40" fmla="*/ 76 w 82"/>
              <a:gd name="T41" fmla="*/ 2 h 38"/>
              <a:gd name="T42" fmla="*/ 74 w 82"/>
              <a:gd name="T43" fmla="*/ 5 h 38"/>
              <a:gd name="T44" fmla="*/ 71 w 82"/>
              <a:gd name="T45" fmla="*/ 10 h 38"/>
              <a:gd name="T46" fmla="*/ 69 w 82"/>
              <a:gd name="T47" fmla="*/ 13 h 38"/>
              <a:gd name="T48" fmla="*/ 64 w 82"/>
              <a:gd name="T49" fmla="*/ 15 h 38"/>
              <a:gd name="T50" fmla="*/ 59 w 82"/>
              <a:gd name="T51" fmla="*/ 18 h 38"/>
              <a:gd name="T52" fmla="*/ 53 w 82"/>
              <a:gd name="T53" fmla="*/ 20 h 38"/>
              <a:gd name="T54" fmla="*/ 48 w 82"/>
              <a:gd name="T55" fmla="*/ 23 h 38"/>
              <a:gd name="T56" fmla="*/ 43 w 82"/>
              <a:gd name="T57" fmla="*/ 25 h 38"/>
              <a:gd name="T58" fmla="*/ 38 w 82"/>
              <a:gd name="T59" fmla="*/ 28 h 38"/>
              <a:gd name="T60" fmla="*/ 30 w 82"/>
              <a:gd name="T61" fmla="*/ 30 h 38"/>
              <a:gd name="T62" fmla="*/ 23 w 82"/>
              <a:gd name="T63" fmla="*/ 33 h 38"/>
              <a:gd name="T64" fmla="*/ 15 w 82"/>
              <a:gd name="T65" fmla="*/ 33 h 38"/>
              <a:gd name="T66" fmla="*/ 7 w 82"/>
              <a:gd name="T67" fmla="*/ 36 h 38"/>
              <a:gd name="T68" fmla="*/ 0 w 82"/>
              <a:gd name="T69" fmla="*/ 36 h 38"/>
              <a:gd name="T70" fmla="*/ 0 w 82"/>
              <a:gd name="T71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" h="38">
                <a:moveTo>
                  <a:pt x="0" y="36"/>
                </a:moveTo>
                <a:lnTo>
                  <a:pt x="0" y="38"/>
                </a:lnTo>
                <a:lnTo>
                  <a:pt x="7" y="38"/>
                </a:lnTo>
                <a:lnTo>
                  <a:pt x="18" y="38"/>
                </a:lnTo>
                <a:lnTo>
                  <a:pt x="23" y="38"/>
                </a:lnTo>
                <a:lnTo>
                  <a:pt x="30" y="36"/>
                </a:lnTo>
                <a:lnTo>
                  <a:pt x="38" y="33"/>
                </a:lnTo>
                <a:lnTo>
                  <a:pt x="46" y="30"/>
                </a:lnTo>
                <a:lnTo>
                  <a:pt x="51" y="28"/>
                </a:lnTo>
                <a:lnTo>
                  <a:pt x="56" y="25"/>
                </a:lnTo>
                <a:lnTo>
                  <a:pt x="61" y="23"/>
                </a:lnTo>
                <a:lnTo>
                  <a:pt x="66" y="18"/>
                </a:lnTo>
                <a:lnTo>
                  <a:pt x="71" y="15"/>
                </a:lnTo>
                <a:lnTo>
                  <a:pt x="74" y="13"/>
                </a:lnTo>
                <a:lnTo>
                  <a:pt x="76" y="10"/>
                </a:lnTo>
                <a:lnTo>
                  <a:pt x="79" y="7"/>
                </a:lnTo>
                <a:lnTo>
                  <a:pt x="82" y="5"/>
                </a:lnTo>
                <a:lnTo>
                  <a:pt x="82" y="2"/>
                </a:lnTo>
                <a:lnTo>
                  <a:pt x="79" y="0"/>
                </a:lnTo>
                <a:lnTo>
                  <a:pt x="79" y="0"/>
                </a:lnTo>
                <a:lnTo>
                  <a:pt x="76" y="2"/>
                </a:lnTo>
                <a:lnTo>
                  <a:pt x="74" y="5"/>
                </a:lnTo>
                <a:lnTo>
                  <a:pt x="71" y="10"/>
                </a:lnTo>
                <a:lnTo>
                  <a:pt x="69" y="13"/>
                </a:lnTo>
                <a:lnTo>
                  <a:pt x="64" y="15"/>
                </a:lnTo>
                <a:lnTo>
                  <a:pt x="59" y="18"/>
                </a:lnTo>
                <a:lnTo>
                  <a:pt x="53" y="20"/>
                </a:lnTo>
                <a:lnTo>
                  <a:pt x="48" y="23"/>
                </a:lnTo>
                <a:lnTo>
                  <a:pt x="43" y="25"/>
                </a:lnTo>
                <a:lnTo>
                  <a:pt x="38" y="28"/>
                </a:lnTo>
                <a:lnTo>
                  <a:pt x="30" y="30"/>
                </a:lnTo>
                <a:lnTo>
                  <a:pt x="23" y="33"/>
                </a:lnTo>
                <a:lnTo>
                  <a:pt x="15" y="33"/>
                </a:lnTo>
                <a:lnTo>
                  <a:pt x="7" y="36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5" name="Freeform 1715">
            <a:extLst>
              <a:ext uri="{FF2B5EF4-FFF2-40B4-BE49-F238E27FC236}">
                <a16:creationId xmlns:a16="http://schemas.microsoft.com/office/drawing/2014/main" id="{12E8D059-202C-4CAF-B729-FC0A31667D76}"/>
              </a:ext>
            </a:extLst>
          </p:cNvPr>
          <p:cNvSpPr>
            <a:spLocks/>
          </p:cNvSpPr>
          <p:nvPr/>
        </p:nvSpPr>
        <p:spPr bwMode="auto">
          <a:xfrm>
            <a:off x="2022475" y="4075113"/>
            <a:ext cx="49213" cy="12700"/>
          </a:xfrm>
          <a:custGeom>
            <a:avLst/>
            <a:gdLst>
              <a:gd name="T0" fmla="*/ 0 w 85"/>
              <a:gd name="T1" fmla="*/ 2 h 23"/>
              <a:gd name="T2" fmla="*/ 3 w 85"/>
              <a:gd name="T3" fmla="*/ 5 h 23"/>
              <a:gd name="T4" fmla="*/ 3 w 85"/>
              <a:gd name="T5" fmla="*/ 5 h 23"/>
              <a:gd name="T6" fmla="*/ 5 w 85"/>
              <a:gd name="T7" fmla="*/ 5 h 23"/>
              <a:gd name="T8" fmla="*/ 8 w 85"/>
              <a:gd name="T9" fmla="*/ 7 h 23"/>
              <a:gd name="T10" fmla="*/ 11 w 85"/>
              <a:gd name="T11" fmla="*/ 7 h 23"/>
              <a:gd name="T12" fmla="*/ 16 w 85"/>
              <a:gd name="T13" fmla="*/ 10 h 23"/>
              <a:gd name="T14" fmla="*/ 18 w 85"/>
              <a:gd name="T15" fmla="*/ 10 h 23"/>
              <a:gd name="T16" fmla="*/ 26 w 85"/>
              <a:gd name="T17" fmla="*/ 12 h 23"/>
              <a:gd name="T18" fmla="*/ 31 w 85"/>
              <a:gd name="T19" fmla="*/ 15 h 23"/>
              <a:gd name="T20" fmla="*/ 36 w 85"/>
              <a:gd name="T21" fmla="*/ 18 h 23"/>
              <a:gd name="T22" fmla="*/ 44 w 85"/>
              <a:gd name="T23" fmla="*/ 18 h 23"/>
              <a:gd name="T24" fmla="*/ 51 w 85"/>
              <a:gd name="T25" fmla="*/ 20 h 23"/>
              <a:gd name="T26" fmla="*/ 59 w 85"/>
              <a:gd name="T27" fmla="*/ 20 h 23"/>
              <a:gd name="T28" fmla="*/ 67 w 85"/>
              <a:gd name="T29" fmla="*/ 20 h 23"/>
              <a:gd name="T30" fmla="*/ 77 w 85"/>
              <a:gd name="T31" fmla="*/ 23 h 23"/>
              <a:gd name="T32" fmla="*/ 85 w 85"/>
              <a:gd name="T33" fmla="*/ 20 h 23"/>
              <a:gd name="T34" fmla="*/ 85 w 85"/>
              <a:gd name="T35" fmla="*/ 18 h 23"/>
              <a:gd name="T36" fmla="*/ 77 w 85"/>
              <a:gd name="T37" fmla="*/ 18 h 23"/>
              <a:gd name="T38" fmla="*/ 67 w 85"/>
              <a:gd name="T39" fmla="*/ 18 h 23"/>
              <a:gd name="T40" fmla="*/ 59 w 85"/>
              <a:gd name="T41" fmla="*/ 18 h 23"/>
              <a:gd name="T42" fmla="*/ 51 w 85"/>
              <a:gd name="T43" fmla="*/ 15 h 23"/>
              <a:gd name="T44" fmla="*/ 44 w 85"/>
              <a:gd name="T45" fmla="*/ 12 h 23"/>
              <a:gd name="T46" fmla="*/ 39 w 85"/>
              <a:gd name="T47" fmla="*/ 12 h 23"/>
              <a:gd name="T48" fmla="*/ 31 w 85"/>
              <a:gd name="T49" fmla="*/ 10 h 23"/>
              <a:gd name="T50" fmla="*/ 26 w 85"/>
              <a:gd name="T51" fmla="*/ 7 h 23"/>
              <a:gd name="T52" fmla="*/ 21 w 85"/>
              <a:gd name="T53" fmla="*/ 7 h 23"/>
              <a:gd name="T54" fmla="*/ 16 w 85"/>
              <a:gd name="T55" fmla="*/ 5 h 23"/>
              <a:gd name="T56" fmla="*/ 13 w 85"/>
              <a:gd name="T57" fmla="*/ 5 h 23"/>
              <a:gd name="T58" fmla="*/ 8 w 85"/>
              <a:gd name="T59" fmla="*/ 2 h 23"/>
              <a:gd name="T60" fmla="*/ 5 w 85"/>
              <a:gd name="T61" fmla="*/ 0 h 23"/>
              <a:gd name="T62" fmla="*/ 5 w 85"/>
              <a:gd name="T63" fmla="*/ 0 h 23"/>
              <a:gd name="T64" fmla="*/ 5 w 85"/>
              <a:gd name="T65" fmla="*/ 0 h 23"/>
              <a:gd name="T66" fmla="*/ 3 w 85"/>
              <a:gd name="T67" fmla="*/ 0 h 23"/>
              <a:gd name="T68" fmla="*/ 5 w 85"/>
              <a:gd name="T69" fmla="*/ 0 h 23"/>
              <a:gd name="T70" fmla="*/ 0 w 85"/>
              <a:gd name="T71" fmla="*/ 2 h 23"/>
              <a:gd name="T72" fmla="*/ 0 w 85"/>
              <a:gd name="T73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" h="23">
                <a:moveTo>
                  <a:pt x="0" y="2"/>
                </a:move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8" y="7"/>
                </a:lnTo>
                <a:lnTo>
                  <a:pt x="11" y="7"/>
                </a:lnTo>
                <a:lnTo>
                  <a:pt x="16" y="10"/>
                </a:lnTo>
                <a:lnTo>
                  <a:pt x="18" y="10"/>
                </a:lnTo>
                <a:lnTo>
                  <a:pt x="26" y="12"/>
                </a:lnTo>
                <a:lnTo>
                  <a:pt x="31" y="15"/>
                </a:lnTo>
                <a:lnTo>
                  <a:pt x="36" y="18"/>
                </a:lnTo>
                <a:lnTo>
                  <a:pt x="44" y="18"/>
                </a:lnTo>
                <a:lnTo>
                  <a:pt x="51" y="20"/>
                </a:lnTo>
                <a:lnTo>
                  <a:pt x="59" y="20"/>
                </a:lnTo>
                <a:lnTo>
                  <a:pt x="67" y="20"/>
                </a:lnTo>
                <a:lnTo>
                  <a:pt x="77" y="23"/>
                </a:lnTo>
                <a:lnTo>
                  <a:pt x="85" y="20"/>
                </a:lnTo>
                <a:lnTo>
                  <a:pt x="85" y="18"/>
                </a:lnTo>
                <a:lnTo>
                  <a:pt x="77" y="18"/>
                </a:lnTo>
                <a:lnTo>
                  <a:pt x="67" y="18"/>
                </a:lnTo>
                <a:lnTo>
                  <a:pt x="59" y="18"/>
                </a:lnTo>
                <a:lnTo>
                  <a:pt x="51" y="15"/>
                </a:lnTo>
                <a:lnTo>
                  <a:pt x="44" y="12"/>
                </a:lnTo>
                <a:lnTo>
                  <a:pt x="39" y="12"/>
                </a:lnTo>
                <a:lnTo>
                  <a:pt x="31" y="10"/>
                </a:lnTo>
                <a:lnTo>
                  <a:pt x="26" y="7"/>
                </a:lnTo>
                <a:lnTo>
                  <a:pt x="21" y="7"/>
                </a:lnTo>
                <a:lnTo>
                  <a:pt x="16" y="5"/>
                </a:lnTo>
                <a:lnTo>
                  <a:pt x="13" y="5"/>
                </a:lnTo>
                <a:lnTo>
                  <a:pt x="8" y="2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6" name="Freeform 1716">
            <a:extLst>
              <a:ext uri="{FF2B5EF4-FFF2-40B4-BE49-F238E27FC236}">
                <a16:creationId xmlns:a16="http://schemas.microsoft.com/office/drawing/2014/main" id="{1EDAD8BE-2E2F-4005-81F8-69C3BE9990B1}"/>
              </a:ext>
            </a:extLst>
          </p:cNvPr>
          <p:cNvSpPr>
            <a:spLocks/>
          </p:cNvSpPr>
          <p:nvPr/>
        </p:nvSpPr>
        <p:spPr bwMode="auto">
          <a:xfrm>
            <a:off x="2014538" y="4064000"/>
            <a:ext cx="11112" cy="12700"/>
          </a:xfrm>
          <a:custGeom>
            <a:avLst/>
            <a:gdLst>
              <a:gd name="T0" fmla="*/ 5 w 20"/>
              <a:gd name="T1" fmla="*/ 0 h 23"/>
              <a:gd name="T2" fmla="*/ 0 w 20"/>
              <a:gd name="T3" fmla="*/ 3 h 23"/>
              <a:gd name="T4" fmla="*/ 0 w 20"/>
              <a:gd name="T5" fmla="*/ 5 h 23"/>
              <a:gd name="T6" fmla="*/ 3 w 20"/>
              <a:gd name="T7" fmla="*/ 8 h 23"/>
              <a:gd name="T8" fmla="*/ 5 w 20"/>
              <a:gd name="T9" fmla="*/ 10 h 23"/>
              <a:gd name="T10" fmla="*/ 8 w 20"/>
              <a:gd name="T11" fmla="*/ 16 h 23"/>
              <a:gd name="T12" fmla="*/ 10 w 20"/>
              <a:gd name="T13" fmla="*/ 18 h 23"/>
              <a:gd name="T14" fmla="*/ 13 w 20"/>
              <a:gd name="T15" fmla="*/ 21 h 23"/>
              <a:gd name="T16" fmla="*/ 15 w 20"/>
              <a:gd name="T17" fmla="*/ 23 h 23"/>
              <a:gd name="T18" fmla="*/ 20 w 20"/>
              <a:gd name="T19" fmla="*/ 21 h 23"/>
              <a:gd name="T20" fmla="*/ 18 w 20"/>
              <a:gd name="T21" fmla="*/ 18 h 23"/>
              <a:gd name="T22" fmla="*/ 15 w 20"/>
              <a:gd name="T23" fmla="*/ 16 h 23"/>
              <a:gd name="T24" fmla="*/ 10 w 20"/>
              <a:gd name="T25" fmla="*/ 13 h 23"/>
              <a:gd name="T26" fmla="*/ 8 w 20"/>
              <a:gd name="T27" fmla="*/ 8 h 23"/>
              <a:gd name="T28" fmla="*/ 8 w 20"/>
              <a:gd name="T29" fmla="*/ 5 h 23"/>
              <a:gd name="T30" fmla="*/ 5 w 20"/>
              <a:gd name="T31" fmla="*/ 3 h 23"/>
              <a:gd name="T32" fmla="*/ 5 w 20"/>
              <a:gd name="T33" fmla="*/ 0 h 23"/>
              <a:gd name="T34" fmla="*/ 5 w 20"/>
              <a:gd name="T3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3">
                <a:moveTo>
                  <a:pt x="5" y="0"/>
                </a:moveTo>
                <a:lnTo>
                  <a:pt x="0" y="3"/>
                </a:lnTo>
                <a:lnTo>
                  <a:pt x="0" y="5"/>
                </a:lnTo>
                <a:lnTo>
                  <a:pt x="3" y="8"/>
                </a:lnTo>
                <a:lnTo>
                  <a:pt x="5" y="10"/>
                </a:lnTo>
                <a:lnTo>
                  <a:pt x="8" y="16"/>
                </a:lnTo>
                <a:lnTo>
                  <a:pt x="10" y="18"/>
                </a:lnTo>
                <a:lnTo>
                  <a:pt x="13" y="21"/>
                </a:lnTo>
                <a:lnTo>
                  <a:pt x="15" y="23"/>
                </a:lnTo>
                <a:lnTo>
                  <a:pt x="20" y="21"/>
                </a:lnTo>
                <a:lnTo>
                  <a:pt x="18" y="18"/>
                </a:lnTo>
                <a:lnTo>
                  <a:pt x="15" y="16"/>
                </a:lnTo>
                <a:lnTo>
                  <a:pt x="10" y="13"/>
                </a:lnTo>
                <a:lnTo>
                  <a:pt x="8" y="8"/>
                </a:lnTo>
                <a:lnTo>
                  <a:pt x="8" y="5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7" name="Freeform 1717">
            <a:extLst>
              <a:ext uri="{FF2B5EF4-FFF2-40B4-BE49-F238E27FC236}">
                <a16:creationId xmlns:a16="http://schemas.microsoft.com/office/drawing/2014/main" id="{32D1AFF7-03AC-4644-8409-E78715513004}"/>
              </a:ext>
            </a:extLst>
          </p:cNvPr>
          <p:cNvSpPr>
            <a:spLocks/>
          </p:cNvSpPr>
          <p:nvPr/>
        </p:nvSpPr>
        <p:spPr bwMode="auto">
          <a:xfrm>
            <a:off x="1866900" y="4076700"/>
            <a:ext cx="146050" cy="104775"/>
          </a:xfrm>
          <a:custGeom>
            <a:avLst/>
            <a:gdLst>
              <a:gd name="T0" fmla="*/ 255 w 255"/>
              <a:gd name="T1" fmla="*/ 87 h 189"/>
              <a:gd name="T2" fmla="*/ 2 w 255"/>
              <a:gd name="T3" fmla="*/ 0 h 189"/>
              <a:gd name="T4" fmla="*/ 0 w 255"/>
              <a:gd name="T5" fmla="*/ 95 h 189"/>
              <a:gd name="T6" fmla="*/ 255 w 255"/>
              <a:gd name="T7" fmla="*/ 189 h 189"/>
              <a:gd name="T8" fmla="*/ 255 w 255"/>
              <a:gd name="T9" fmla="*/ 8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89">
                <a:moveTo>
                  <a:pt x="255" y="87"/>
                </a:moveTo>
                <a:lnTo>
                  <a:pt x="2" y="0"/>
                </a:lnTo>
                <a:lnTo>
                  <a:pt x="0" y="95"/>
                </a:lnTo>
                <a:lnTo>
                  <a:pt x="255" y="189"/>
                </a:lnTo>
                <a:lnTo>
                  <a:pt x="255" y="8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8" name="Freeform 1718">
            <a:extLst>
              <a:ext uri="{FF2B5EF4-FFF2-40B4-BE49-F238E27FC236}">
                <a16:creationId xmlns:a16="http://schemas.microsoft.com/office/drawing/2014/main" id="{A636B3F8-8F43-4C8B-89C7-5B0D52C02073}"/>
              </a:ext>
            </a:extLst>
          </p:cNvPr>
          <p:cNvSpPr>
            <a:spLocks/>
          </p:cNvSpPr>
          <p:nvPr/>
        </p:nvSpPr>
        <p:spPr bwMode="auto">
          <a:xfrm>
            <a:off x="1866900" y="4075113"/>
            <a:ext cx="146050" cy="50800"/>
          </a:xfrm>
          <a:custGeom>
            <a:avLst/>
            <a:gdLst>
              <a:gd name="T0" fmla="*/ 2 w 255"/>
              <a:gd name="T1" fmla="*/ 5 h 92"/>
              <a:gd name="T2" fmla="*/ 5 w 255"/>
              <a:gd name="T3" fmla="*/ 2 h 92"/>
              <a:gd name="T4" fmla="*/ 2 w 255"/>
              <a:gd name="T5" fmla="*/ 5 h 92"/>
              <a:gd name="T6" fmla="*/ 255 w 255"/>
              <a:gd name="T7" fmla="*/ 92 h 92"/>
              <a:gd name="T8" fmla="*/ 255 w 255"/>
              <a:gd name="T9" fmla="*/ 87 h 92"/>
              <a:gd name="T10" fmla="*/ 5 w 255"/>
              <a:gd name="T11" fmla="*/ 0 h 92"/>
              <a:gd name="T12" fmla="*/ 0 w 255"/>
              <a:gd name="T13" fmla="*/ 2 h 92"/>
              <a:gd name="T14" fmla="*/ 5 w 255"/>
              <a:gd name="T15" fmla="*/ 0 h 92"/>
              <a:gd name="T16" fmla="*/ 2 w 255"/>
              <a:gd name="T17" fmla="*/ 0 h 92"/>
              <a:gd name="T18" fmla="*/ 0 w 255"/>
              <a:gd name="T19" fmla="*/ 0 h 92"/>
              <a:gd name="T20" fmla="*/ 0 w 255"/>
              <a:gd name="T21" fmla="*/ 2 h 92"/>
              <a:gd name="T22" fmla="*/ 2 w 255"/>
              <a:gd name="T23" fmla="*/ 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5" h="92">
                <a:moveTo>
                  <a:pt x="2" y="5"/>
                </a:moveTo>
                <a:lnTo>
                  <a:pt x="5" y="2"/>
                </a:lnTo>
                <a:lnTo>
                  <a:pt x="2" y="5"/>
                </a:lnTo>
                <a:lnTo>
                  <a:pt x="255" y="92"/>
                </a:lnTo>
                <a:lnTo>
                  <a:pt x="255" y="87"/>
                </a:lnTo>
                <a:lnTo>
                  <a:pt x="5" y="0"/>
                </a:lnTo>
                <a:lnTo>
                  <a:pt x="0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39" name="Freeform 1719">
            <a:extLst>
              <a:ext uri="{FF2B5EF4-FFF2-40B4-BE49-F238E27FC236}">
                <a16:creationId xmlns:a16="http://schemas.microsoft.com/office/drawing/2014/main" id="{82833A27-B43F-4FAF-A459-6B97D905719A}"/>
              </a:ext>
            </a:extLst>
          </p:cNvPr>
          <p:cNvSpPr>
            <a:spLocks/>
          </p:cNvSpPr>
          <p:nvPr/>
        </p:nvSpPr>
        <p:spPr bwMode="auto">
          <a:xfrm>
            <a:off x="1865313" y="4076700"/>
            <a:ext cx="4762" cy="53975"/>
          </a:xfrm>
          <a:custGeom>
            <a:avLst/>
            <a:gdLst>
              <a:gd name="T0" fmla="*/ 3 w 8"/>
              <a:gd name="T1" fmla="*/ 95 h 97"/>
              <a:gd name="T2" fmla="*/ 3 w 8"/>
              <a:gd name="T3" fmla="*/ 95 h 97"/>
              <a:gd name="T4" fmla="*/ 3 w 8"/>
              <a:gd name="T5" fmla="*/ 95 h 97"/>
              <a:gd name="T6" fmla="*/ 8 w 8"/>
              <a:gd name="T7" fmla="*/ 0 h 97"/>
              <a:gd name="T8" fmla="*/ 3 w 8"/>
              <a:gd name="T9" fmla="*/ 0 h 97"/>
              <a:gd name="T10" fmla="*/ 0 w 8"/>
              <a:gd name="T11" fmla="*/ 95 h 97"/>
              <a:gd name="T12" fmla="*/ 0 w 8"/>
              <a:gd name="T13" fmla="*/ 97 h 97"/>
              <a:gd name="T14" fmla="*/ 0 w 8"/>
              <a:gd name="T15" fmla="*/ 95 h 97"/>
              <a:gd name="T16" fmla="*/ 0 w 8"/>
              <a:gd name="T17" fmla="*/ 97 h 97"/>
              <a:gd name="T18" fmla="*/ 3 w 8"/>
              <a:gd name="T19" fmla="*/ 97 h 97"/>
              <a:gd name="T20" fmla="*/ 3 w 8"/>
              <a:gd name="T21" fmla="*/ 97 h 97"/>
              <a:gd name="T22" fmla="*/ 3 w 8"/>
              <a:gd name="T23" fmla="*/ 95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7">
                <a:moveTo>
                  <a:pt x="3" y="95"/>
                </a:moveTo>
                <a:lnTo>
                  <a:pt x="3" y="95"/>
                </a:lnTo>
                <a:lnTo>
                  <a:pt x="3" y="95"/>
                </a:lnTo>
                <a:lnTo>
                  <a:pt x="8" y="0"/>
                </a:lnTo>
                <a:lnTo>
                  <a:pt x="3" y="0"/>
                </a:lnTo>
                <a:lnTo>
                  <a:pt x="0" y="95"/>
                </a:lnTo>
                <a:lnTo>
                  <a:pt x="0" y="97"/>
                </a:lnTo>
                <a:lnTo>
                  <a:pt x="0" y="95"/>
                </a:lnTo>
                <a:lnTo>
                  <a:pt x="0" y="97"/>
                </a:lnTo>
                <a:lnTo>
                  <a:pt x="3" y="97"/>
                </a:lnTo>
                <a:lnTo>
                  <a:pt x="3" y="97"/>
                </a:lnTo>
                <a:lnTo>
                  <a:pt x="3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0" name="Freeform 1720">
            <a:extLst>
              <a:ext uri="{FF2B5EF4-FFF2-40B4-BE49-F238E27FC236}">
                <a16:creationId xmlns:a16="http://schemas.microsoft.com/office/drawing/2014/main" id="{5DAD23BB-D820-4B10-B89B-AC82921250D0}"/>
              </a:ext>
            </a:extLst>
          </p:cNvPr>
          <p:cNvSpPr>
            <a:spLocks/>
          </p:cNvSpPr>
          <p:nvPr/>
        </p:nvSpPr>
        <p:spPr bwMode="auto">
          <a:xfrm>
            <a:off x="1865313" y="4129088"/>
            <a:ext cx="149225" cy="53975"/>
          </a:xfrm>
          <a:custGeom>
            <a:avLst/>
            <a:gdLst>
              <a:gd name="T0" fmla="*/ 258 w 261"/>
              <a:gd name="T1" fmla="*/ 92 h 97"/>
              <a:gd name="T2" fmla="*/ 256 w 261"/>
              <a:gd name="T3" fmla="*/ 94 h 97"/>
              <a:gd name="T4" fmla="*/ 258 w 261"/>
              <a:gd name="T5" fmla="*/ 92 h 97"/>
              <a:gd name="T6" fmla="*/ 3 w 261"/>
              <a:gd name="T7" fmla="*/ 0 h 97"/>
              <a:gd name="T8" fmla="*/ 0 w 261"/>
              <a:gd name="T9" fmla="*/ 2 h 97"/>
              <a:gd name="T10" fmla="*/ 258 w 261"/>
              <a:gd name="T11" fmla="*/ 97 h 97"/>
              <a:gd name="T12" fmla="*/ 261 w 261"/>
              <a:gd name="T13" fmla="*/ 94 h 97"/>
              <a:gd name="T14" fmla="*/ 258 w 261"/>
              <a:gd name="T15" fmla="*/ 97 h 97"/>
              <a:gd name="T16" fmla="*/ 258 w 261"/>
              <a:gd name="T17" fmla="*/ 97 h 97"/>
              <a:gd name="T18" fmla="*/ 261 w 261"/>
              <a:gd name="T19" fmla="*/ 94 h 97"/>
              <a:gd name="T20" fmla="*/ 261 w 261"/>
              <a:gd name="T21" fmla="*/ 94 h 97"/>
              <a:gd name="T22" fmla="*/ 258 w 261"/>
              <a:gd name="T23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97">
                <a:moveTo>
                  <a:pt x="258" y="92"/>
                </a:moveTo>
                <a:lnTo>
                  <a:pt x="256" y="94"/>
                </a:lnTo>
                <a:lnTo>
                  <a:pt x="258" y="92"/>
                </a:lnTo>
                <a:lnTo>
                  <a:pt x="3" y="0"/>
                </a:lnTo>
                <a:lnTo>
                  <a:pt x="0" y="2"/>
                </a:lnTo>
                <a:lnTo>
                  <a:pt x="258" y="97"/>
                </a:lnTo>
                <a:lnTo>
                  <a:pt x="261" y="94"/>
                </a:lnTo>
                <a:lnTo>
                  <a:pt x="258" y="97"/>
                </a:lnTo>
                <a:lnTo>
                  <a:pt x="258" y="97"/>
                </a:lnTo>
                <a:lnTo>
                  <a:pt x="261" y="94"/>
                </a:lnTo>
                <a:lnTo>
                  <a:pt x="261" y="94"/>
                </a:lnTo>
                <a:lnTo>
                  <a:pt x="25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1" name="Freeform 1721">
            <a:extLst>
              <a:ext uri="{FF2B5EF4-FFF2-40B4-BE49-F238E27FC236}">
                <a16:creationId xmlns:a16="http://schemas.microsoft.com/office/drawing/2014/main" id="{C90DB9C6-F509-4AA2-BFEE-EE50C2F94FBD}"/>
              </a:ext>
            </a:extLst>
          </p:cNvPr>
          <p:cNvSpPr>
            <a:spLocks/>
          </p:cNvSpPr>
          <p:nvPr/>
        </p:nvSpPr>
        <p:spPr bwMode="auto">
          <a:xfrm>
            <a:off x="2011363" y="4124325"/>
            <a:ext cx="3175" cy="57150"/>
          </a:xfrm>
          <a:custGeom>
            <a:avLst/>
            <a:gdLst>
              <a:gd name="T0" fmla="*/ 0 w 5"/>
              <a:gd name="T1" fmla="*/ 2 h 104"/>
              <a:gd name="T2" fmla="*/ 2 w 5"/>
              <a:gd name="T3" fmla="*/ 5 h 104"/>
              <a:gd name="T4" fmla="*/ 0 w 5"/>
              <a:gd name="T5" fmla="*/ 2 h 104"/>
              <a:gd name="T6" fmla="*/ 0 w 5"/>
              <a:gd name="T7" fmla="*/ 104 h 104"/>
              <a:gd name="T8" fmla="*/ 5 w 5"/>
              <a:gd name="T9" fmla="*/ 104 h 104"/>
              <a:gd name="T10" fmla="*/ 5 w 5"/>
              <a:gd name="T11" fmla="*/ 2 h 104"/>
              <a:gd name="T12" fmla="*/ 2 w 5"/>
              <a:gd name="T13" fmla="*/ 0 h 104"/>
              <a:gd name="T14" fmla="*/ 5 w 5"/>
              <a:gd name="T15" fmla="*/ 2 h 104"/>
              <a:gd name="T16" fmla="*/ 5 w 5"/>
              <a:gd name="T17" fmla="*/ 0 h 104"/>
              <a:gd name="T18" fmla="*/ 2 w 5"/>
              <a:gd name="T19" fmla="*/ 0 h 104"/>
              <a:gd name="T20" fmla="*/ 2 w 5"/>
              <a:gd name="T21" fmla="*/ 0 h 104"/>
              <a:gd name="T22" fmla="*/ 0 w 5"/>
              <a:gd name="T23" fmla="*/ 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04">
                <a:moveTo>
                  <a:pt x="0" y="2"/>
                </a:moveTo>
                <a:lnTo>
                  <a:pt x="2" y="5"/>
                </a:lnTo>
                <a:lnTo>
                  <a:pt x="0" y="2"/>
                </a:lnTo>
                <a:lnTo>
                  <a:pt x="0" y="104"/>
                </a:lnTo>
                <a:lnTo>
                  <a:pt x="5" y="104"/>
                </a:lnTo>
                <a:lnTo>
                  <a:pt x="5" y="2"/>
                </a:lnTo>
                <a:lnTo>
                  <a:pt x="2" y="0"/>
                </a:lnTo>
                <a:lnTo>
                  <a:pt x="5" y="2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2" name="Freeform 1722">
            <a:extLst>
              <a:ext uri="{FF2B5EF4-FFF2-40B4-BE49-F238E27FC236}">
                <a16:creationId xmlns:a16="http://schemas.microsoft.com/office/drawing/2014/main" id="{7682F761-2E64-4961-B3BF-2689B52760F6}"/>
              </a:ext>
            </a:extLst>
          </p:cNvPr>
          <p:cNvSpPr>
            <a:spLocks/>
          </p:cNvSpPr>
          <p:nvPr/>
        </p:nvSpPr>
        <p:spPr bwMode="auto">
          <a:xfrm>
            <a:off x="2130425" y="4111625"/>
            <a:ext cx="1588" cy="28575"/>
          </a:xfrm>
          <a:custGeom>
            <a:avLst/>
            <a:gdLst>
              <a:gd name="T0" fmla="*/ 2 w 2"/>
              <a:gd name="T1" fmla="*/ 49 h 51"/>
              <a:gd name="T2" fmla="*/ 0 w 2"/>
              <a:gd name="T3" fmla="*/ 51 h 51"/>
              <a:gd name="T4" fmla="*/ 2 w 2"/>
              <a:gd name="T5" fmla="*/ 49 h 51"/>
              <a:gd name="T6" fmla="*/ 2 w 2"/>
              <a:gd name="T7" fmla="*/ 0 h 51"/>
              <a:gd name="T8" fmla="*/ 0 w 2"/>
              <a:gd name="T9" fmla="*/ 0 h 51"/>
              <a:gd name="T10" fmla="*/ 0 w 2"/>
              <a:gd name="T11" fmla="*/ 49 h 51"/>
              <a:gd name="T12" fmla="*/ 0 w 2"/>
              <a:gd name="T13" fmla="*/ 49 h 51"/>
              <a:gd name="T14" fmla="*/ 0 w 2"/>
              <a:gd name="T15" fmla="*/ 51 h 51"/>
              <a:gd name="T16" fmla="*/ 2 w 2"/>
              <a:gd name="T17" fmla="*/ 51 h 51"/>
              <a:gd name="T18" fmla="*/ 2 w 2"/>
              <a:gd name="T19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51">
                <a:moveTo>
                  <a:pt x="2" y="49"/>
                </a:moveTo>
                <a:lnTo>
                  <a:pt x="0" y="51"/>
                </a:lnTo>
                <a:lnTo>
                  <a:pt x="2" y="49"/>
                </a:lnTo>
                <a:lnTo>
                  <a:pt x="2" y="0"/>
                </a:lnTo>
                <a:lnTo>
                  <a:pt x="0" y="0"/>
                </a:lnTo>
                <a:lnTo>
                  <a:pt x="0" y="49"/>
                </a:lnTo>
                <a:lnTo>
                  <a:pt x="0" y="49"/>
                </a:lnTo>
                <a:lnTo>
                  <a:pt x="0" y="51"/>
                </a:lnTo>
                <a:lnTo>
                  <a:pt x="2" y="51"/>
                </a:lnTo>
                <a:lnTo>
                  <a:pt x="2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3" name="Freeform 1723">
            <a:extLst>
              <a:ext uri="{FF2B5EF4-FFF2-40B4-BE49-F238E27FC236}">
                <a16:creationId xmlns:a16="http://schemas.microsoft.com/office/drawing/2014/main" id="{E2D33B2B-7651-496B-A053-53AFD9B44932}"/>
              </a:ext>
            </a:extLst>
          </p:cNvPr>
          <p:cNvSpPr>
            <a:spLocks/>
          </p:cNvSpPr>
          <p:nvPr/>
        </p:nvSpPr>
        <p:spPr bwMode="auto">
          <a:xfrm>
            <a:off x="2016125" y="4138613"/>
            <a:ext cx="114300" cy="20637"/>
          </a:xfrm>
          <a:custGeom>
            <a:avLst/>
            <a:gdLst>
              <a:gd name="T0" fmla="*/ 3 w 200"/>
              <a:gd name="T1" fmla="*/ 36 h 36"/>
              <a:gd name="T2" fmla="*/ 0 w 200"/>
              <a:gd name="T3" fmla="*/ 33 h 36"/>
              <a:gd name="T4" fmla="*/ 3 w 200"/>
              <a:gd name="T5" fmla="*/ 36 h 36"/>
              <a:gd name="T6" fmla="*/ 200 w 200"/>
              <a:gd name="T7" fmla="*/ 2 h 36"/>
              <a:gd name="T8" fmla="*/ 200 w 200"/>
              <a:gd name="T9" fmla="*/ 0 h 36"/>
              <a:gd name="T10" fmla="*/ 3 w 200"/>
              <a:gd name="T11" fmla="*/ 30 h 36"/>
              <a:gd name="T12" fmla="*/ 3 w 200"/>
              <a:gd name="T13" fmla="*/ 33 h 36"/>
              <a:gd name="T14" fmla="*/ 0 w 200"/>
              <a:gd name="T15" fmla="*/ 33 h 36"/>
              <a:gd name="T16" fmla="*/ 0 w 200"/>
              <a:gd name="T17" fmla="*/ 36 h 36"/>
              <a:gd name="T18" fmla="*/ 3 w 200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36">
                <a:moveTo>
                  <a:pt x="3" y="36"/>
                </a:moveTo>
                <a:lnTo>
                  <a:pt x="0" y="33"/>
                </a:lnTo>
                <a:lnTo>
                  <a:pt x="3" y="36"/>
                </a:lnTo>
                <a:lnTo>
                  <a:pt x="200" y="2"/>
                </a:lnTo>
                <a:lnTo>
                  <a:pt x="200" y="0"/>
                </a:lnTo>
                <a:lnTo>
                  <a:pt x="3" y="30"/>
                </a:lnTo>
                <a:lnTo>
                  <a:pt x="3" y="33"/>
                </a:lnTo>
                <a:lnTo>
                  <a:pt x="0" y="33"/>
                </a:lnTo>
                <a:lnTo>
                  <a:pt x="0" y="36"/>
                </a:lnTo>
                <a:lnTo>
                  <a:pt x="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4" name="Freeform 1724">
            <a:extLst>
              <a:ext uri="{FF2B5EF4-FFF2-40B4-BE49-F238E27FC236}">
                <a16:creationId xmlns:a16="http://schemas.microsoft.com/office/drawing/2014/main" id="{C5F1C326-28A5-4B8E-87E4-3A7DBEE3ABE4}"/>
              </a:ext>
            </a:extLst>
          </p:cNvPr>
          <p:cNvSpPr>
            <a:spLocks/>
          </p:cNvSpPr>
          <p:nvPr/>
        </p:nvSpPr>
        <p:spPr bwMode="auto">
          <a:xfrm>
            <a:off x="2016125" y="4129088"/>
            <a:ext cx="3175" cy="28575"/>
          </a:xfrm>
          <a:custGeom>
            <a:avLst/>
            <a:gdLst>
              <a:gd name="T0" fmla="*/ 0 w 3"/>
              <a:gd name="T1" fmla="*/ 2 h 51"/>
              <a:gd name="T2" fmla="*/ 3 w 3"/>
              <a:gd name="T3" fmla="*/ 0 h 51"/>
              <a:gd name="T4" fmla="*/ 0 w 3"/>
              <a:gd name="T5" fmla="*/ 2 h 51"/>
              <a:gd name="T6" fmla="*/ 0 w 3"/>
              <a:gd name="T7" fmla="*/ 51 h 51"/>
              <a:gd name="T8" fmla="*/ 3 w 3"/>
              <a:gd name="T9" fmla="*/ 51 h 51"/>
              <a:gd name="T10" fmla="*/ 3 w 3"/>
              <a:gd name="T11" fmla="*/ 2 h 51"/>
              <a:gd name="T12" fmla="*/ 3 w 3"/>
              <a:gd name="T13" fmla="*/ 2 h 51"/>
              <a:gd name="T14" fmla="*/ 3 w 3"/>
              <a:gd name="T15" fmla="*/ 0 h 51"/>
              <a:gd name="T16" fmla="*/ 0 w 3"/>
              <a:gd name="T17" fmla="*/ 0 h 51"/>
              <a:gd name="T18" fmla="*/ 0 w 3"/>
              <a:gd name="T19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1">
                <a:moveTo>
                  <a:pt x="0" y="2"/>
                </a:moveTo>
                <a:lnTo>
                  <a:pt x="3" y="0"/>
                </a:lnTo>
                <a:lnTo>
                  <a:pt x="0" y="2"/>
                </a:lnTo>
                <a:lnTo>
                  <a:pt x="0" y="51"/>
                </a:lnTo>
                <a:lnTo>
                  <a:pt x="3" y="51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5" name="Freeform 1725">
            <a:extLst>
              <a:ext uri="{FF2B5EF4-FFF2-40B4-BE49-F238E27FC236}">
                <a16:creationId xmlns:a16="http://schemas.microsoft.com/office/drawing/2014/main" id="{13F96478-61FA-4868-9578-A96BA3B6B21D}"/>
              </a:ext>
            </a:extLst>
          </p:cNvPr>
          <p:cNvSpPr>
            <a:spLocks/>
          </p:cNvSpPr>
          <p:nvPr/>
        </p:nvSpPr>
        <p:spPr bwMode="auto">
          <a:xfrm>
            <a:off x="2019300" y="4111625"/>
            <a:ext cx="112713" cy="19050"/>
          </a:xfrm>
          <a:custGeom>
            <a:avLst/>
            <a:gdLst>
              <a:gd name="T0" fmla="*/ 197 w 199"/>
              <a:gd name="T1" fmla="*/ 0 h 35"/>
              <a:gd name="T2" fmla="*/ 199 w 199"/>
              <a:gd name="T3" fmla="*/ 2 h 35"/>
              <a:gd name="T4" fmla="*/ 197 w 199"/>
              <a:gd name="T5" fmla="*/ 0 h 35"/>
              <a:gd name="T6" fmla="*/ 0 w 199"/>
              <a:gd name="T7" fmla="*/ 33 h 35"/>
              <a:gd name="T8" fmla="*/ 0 w 199"/>
              <a:gd name="T9" fmla="*/ 35 h 35"/>
              <a:gd name="T10" fmla="*/ 197 w 199"/>
              <a:gd name="T11" fmla="*/ 5 h 35"/>
              <a:gd name="T12" fmla="*/ 197 w 199"/>
              <a:gd name="T13" fmla="*/ 2 h 35"/>
              <a:gd name="T14" fmla="*/ 199 w 199"/>
              <a:gd name="T15" fmla="*/ 2 h 35"/>
              <a:gd name="T16" fmla="*/ 199 w 199"/>
              <a:gd name="T17" fmla="*/ 0 h 35"/>
              <a:gd name="T18" fmla="*/ 197 w 199"/>
              <a:gd name="T19" fmla="*/ 0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35">
                <a:moveTo>
                  <a:pt x="197" y="0"/>
                </a:moveTo>
                <a:lnTo>
                  <a:pt x="199" y="2"/>
                </a:lnTo>
                <a:lnTo>
                  <a:pt x="197" y="0"/>
                </a:lnTo>
                <a:lnTo>
                  <a:pt x="0" y="33"/>
                </a:lnTo>
                <a:lnTo>
                  <a:pt x="0" y="35"/>
                </a:lnTo>
                <a:lnTo>
                  <a:pt x="197" y="5"/>
                </a:lnTo>
                <a:lnTo>
                  <a:pt x="197" y="2"/>
                </a:lnTo>
                <a:lnTo>
                  <a:pt x="199" y="2"/>
                </a:lnTo>
                <a:lnTo>
                  <a:pt x="199" y="0"/>
                </a:lnTo>
                <a:lnTo>
                  <a:pt x="1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6" name="Freeform 1726">
            <a:extLst>
              <a:ext uri="{FF2B5EF4-FFF2-40B4-BE49-F238E27FC236}">
                <a16:creationId xmlns:a16="http://schemas.microsoft.com/office/drawing/2014/main" id="{597775F6-9D72-4C25-9016-01BBF07A5678}"/>
              </a:ext>
            </a:extLst>
          </p:cNvPr>
          <p:cNvSpPr>
            <a:spLocks/>
          </p:cNvSpPr>
          <p:nvPr/>
        </p:nvSpPr>
        <p:spPr bwMode="auto">
          <a:xfrm>
            <a:off x="2209800" y="4094163"/>
            <a:ext cx="3175" cy="31750"/>
          </a:xfrm>
          <a:custGeom>
            <a:avLst/>
            <a:gdLst>
              <a:gd name="T0" fmla="*/ 5 w 5"/>
              <a:gd name="T1" fmla="*/ 56 h 59"/>
              <a:gd name="T2" fmla="*/ 2 w 5"/>
              <a:gd name="T3" fmla="*/ 59 h 59"/>
              <a:gd name="T4" fmla="*/ 5 w 5"/>
              <a:gd name="T5" fmla="*/ 56 h 59"/>
              <a:gd name="T6" fmla="*/ 2 w 5"/>
              <a:gd name="T7" fmla="*/ 0 h 59"/>
              <a:gd name="T8" fmla="*/ 0 w 5"/>
              <a:gd name="T9" fmla="*/ 0 h 59"/>
              <a:gd name="T10" fmla="*/ 0 w 5"/>
              <a:gd name="T11" fmla="*/ 56 h 59"/>
              <a:gd name="T12" fmla="*/ 2 w 5"/>
              <a:gd name="T13" fmla="*/ 54 h 59"/>
              <a:gd name="T14" fmla="*/ 2 w 5"/>
              <a:gd name="T15" fmla="*/ 59 h 59"/>
              <a:gd name="T16" fmla="*/ 5 w 5"/>
              <a:gd name="T17" fmla="*/ 59 h 59"/>
              <a:gd name="T18" fmla="*/ 5 w 5"/>
              <a:gd name="T19" fmla="*/ 5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9">
                <a:moveTo>
                  <a:pt x="5" y="56"/>
                </a:moveTo>
                <a:lnTo>
                  <a:pt x="2" y="59"/>
                </a:lnTo>
                <a:lnTo>
                  <a:pt x="5" y="56"/>
                </a:lnTo>
                <a:lnTo>
                  <a:pt x="2" y="0"/>
                </a:lnTo>
                <a:lnTo>
                  <a:pt x="0" y="0"/>
                </a:lnTo>
                <a:lnTo>
                  <a:pt x="0" y="56"/>
                </a:lnTo>
                <a:lnTo>
                  <a:pt x="2" y="54"/>
                </a:lnTo>
                <a:lnTo>
                  <a:pt x="2" y="59"/>
                </a:lnTo>
                <a:lnTo>
                  <a:pt x="5" y="59"/>
                </a:lnTo>
                <a:lnTo>
                  <a:pt x="5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7" name="Freeform 1727">
            <a:extLst>
              <a:ext uri="{FF2B5EF4-FFF2-40B4-BE49-F238E27FC236}">
                <a16:creationId xmlns:a16="http://schemas.microsoft.com/office/drawing/2014/main" id="{5E488181-27DB-4E2E-AABF-06CD25D28A80}"/>
              </a:ext>
            </a:extLst>
          </p:cNvPr>
          <p:cNvSpPr>
            <a:spLocks/>
          </p:cNvSpPr>
          <p:nvPr/>
        </p:nvSpPr>
        <p:spPr bwMode="auto">
          <a:xfrm>
            <a:off x="2130425" y="4124325"/>
            <a:ext cx="80963" cy="15875"/>
          </a:xfrm>
          <a:custGeom>
            <a:avLst/>
            <a:gdLst>
              <a:gd name="T0" fmla="*/ 0 w 140"/>
              <a:gd name="T1" fmla="*/ 28 h 30"/>
              <a:gd name="T2" fmla="*/ 0 w 140"/>
              <a:gd name="T3" fmla="*/ 30 h 30"/>
              <a:gd name="T4" fmla="*/ 140 w 140"/>
              <a:gd name="T5" fmla="*/ 5 h 30"/>
              <a:gd name="T6" fmla="*/ 140 w 140"/>
              <a:gd name="T7" fmla="*/ 0 h 30"/>
              <a:gd name="T8" fmla="*/ 0 w 140"/>
              <a:gd name="T9" fmla="*/ 25 h 30"/>
              <a:gd name="T10" fmla="*/ 0 w 140"/>
              <a:gd name="T11" fmla="*/ 28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0">
                <a:moveTo>
                  <a:pt x="0" y="28"/>
                </a:moveTo>
                <a:lnTo>
                  <a:pt x="0" y="30"/>
                </a:lnTo>
                <a:lnTo>
                  <a:pt x="140" y="5"/>
                </a:lnTo>
                <a:lnTo>
                  <a:pt x="140" y="0"/>
                </a:lnTo>
                <a:lnTo>
                  <a:pt x="0" y="25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8" name="Freeform 1728">
            <a:extLst>
              <a:ext uri="{FF2B5EF4-FFF2-40B4-BE49-F238E27FC236}">
                <a16:creationId xmlns:a16="http://schemas.microsoft.com/office/drawing/2014/main" id="{66990063-2B23-42FB-B9B8-55C3E94E6EEF}"/>
              </a:ext>
            </a:extLst>
          </p:cNvPr>
          <p:cNvSpPr>
            <a:spLocks/>
          </p:cNvSpPr>
          <p:nvPr/>
        </p:nvSpPr>
        <p:spPr bwMode="auto">
          <a:xfrm>
            <a:off x="1992313" y="4130675"/>
            <a:ext cx="271462" cy="79375"/>
          </a:xfrm>
          <a:custGeom>
            <a:avLst/>
            <a:gdLst>
              <a:gd name="T0" fmla="*/ 0 w 475"/>
              <a:gd name="T1" fmla="*/ 77 h 144"/>
              <a:gd name="T2" fmla="*/ 43 w 475"/>
              <a:gd name="T3" fmla="*/ 141 h 144"/>
              <a:gd name="T4" fmla="*/ 48 w 475"/>
              <a:gd name="T5" fmla="*/ 144 h 144"/>
              <a:gd name="T6" fmla="*/ 58 w 475"/>
              <a:gd name="T7" fmla="*/ 144 h 144"/>
              <a:gd name="T8" fmla="*/ 462 w 475"/>
              <a:gd name="T9" fmla="*/ 59 h 144"/>
              <a:gd name="T10" fmla="*/ 470 w 475"/>
              <a:gd name="T11" fmla="*/ 59 h 144"/>
              <a:gd name="T12" fmla="*/ 475 w 475"/>
              <a:gd name="T13" fmla="*/ 54 h 144"/>
              <a:gd name="T14" fmla="*/ 427 w 475"/>
              <a:gd name="T15" fmla="*/ 0 h 144"/>
              <a:gd name="T16" fmla="*/ 0 w 475"/>
              <a:gd name="T17" fmla="*/ 77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144">
                <a:moveTo>
                  <a:pt x="0" y="77"/>
                </a:moveTo>
                <a:lnTo>
                  <a:pt x="43" y="141"/>
                </a:lnTo>
                <a:lnTo>
                  <a:pt x="48" y="144"/>
                </a:lnTo>
                <a:lnTo>
                  <a:pt x="58" y="144"/>
                </a:lnTo>
                <a:lnTo>
                  <a:pt x="462" y="59"/>
                </a:lnTo>
                <a:lnTo>
                  <a:pt x="470" y="59"/>
                </a:lnTo>
                <a:lnTo>
                  <a:pt x="475" y="54"/>
                </a:lnTo>
                <a:lnTo>
                  <a:pt x="427" y="0"/>
                </a:lnTo>
                <a:lnTo>
                  <a:pt x="0" y="7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49" name="Freeform 1729">
            <a:extLst>
              <a:ext uri="{FF2B5EF4-FFF2-40B4-BE49-F238E27FC236}">
                <a16:creationId xmlns:a16="http://schemas.microsoft.com/office/drawing/2014/main" id="{D71D6EB1-EF66-46CC-BB2F-550CEE790045}"/>
              </a:ext>
            </a:extLst>
          </p:cNvPr>
          <p:cNvSpPr>
            <a:spLocks/>
          </p:cNvSpPr>
          <p:nvPr/>
        </p:nvSpPr>
        <p:spPr bwMode="auto">
          <a:xfrm>
            <a:off x="1990725" y="4171950"/>
            <a:ext cx="28575" cy="38100"/>
          </a:xfrm>
          <a:custGeom>
            <a:avLst/>
            <a:gdLst>
              <a:gd name="T0" fmla="*/ 49 w 49"/>
              <a:gd name="T1" fmla="*/ 63 h 69"/>
              <a:gd name="T2" fmla="*/ 46 w 49"/>
              <a:gd name="T3" fmla="*/ 63 h 69"/>
              <a:gd name="T4" fmla="*/ 49 w 49"/>
              <a:gd name="T5" fmla="*/ 63 h 69"/>
              <a:gd name="T6" fmla="*/ 5 w 49"/>
              <a:gd name="T7" fmla="*/ 0 h 69"/>
              <a:gd name="T8" fmla="*/ 0 w 49"/>
              <a:gd name="T9" fmla="*/ 5 h 69"/>
              <a:gd name="T10" fmla="*/ 44 w 49"/>
              <a:gd name="T11" fmla="*/ 66 h 69"/>
              <a:gd name="T12" fmla="*/ 44 w 49"/>
              <a:gd name="T13" fmla="*/ 66 h 69"/>
              <a:gd name="T14" fmla="*/ 44 w 49"/>
              <a:gd name="T15" fmla="*/ 66 h 69"/>
              <a:gd name="T16" fmla="*/ 46 w 49"/>
              <a:gd name="T17" fmla="*/ 69 h 69"/>
              <a:gd name="T18" fmla="*/ 46 w 49"/>
              <a:gd name="T19" fmla="*/ 66 h 69"/>
              <a:gd name="T20" fmla="*/ 49 w 49"/>
              <a:gd name="T21" fmla="*/ 66 h 69"/>
              <a:gd name="T22" fmla="*/ 49 w 49"/>
              <a:gd name="T23" fmla="*/ 63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49" y="63"/>
                </a:moveTo>
                <a:lnTo>
                  <a:pt x="46" y="63"/>
                </a:lnTo>
                <a:lnTo>
                  <a:pt x="49" y="63"/>
                </a:lnTo>
                <a:lnTo>
                  <a:pt x="5" y="0"/>
                </a:lnTo>
                <a:lnTo>
                  <a:pt x="0" y="5"/>
                </a:lnTo>
                <a:lnTo>
                  <a:pt x="44" y="66"/>
                </a:lnTo>
                <a:lnTo>
                  <a:pt x="44" y="66"/>
                </a:lnTo>
                <a:lnTo>
                  <a:pt x="44" y="66"/>
                </a:lnTo>
                <a:lnTo>
                  <a:pt x="46" y="69"/>
                </a:lnTo>
                <a:lnTo>
                  <a:pt x="46" y="66"/>
                </a:lnTo>
                <a:lnTo>
                  <a:pt x="49" y="66"/>
                </a:lnTo>
                <a:lnTo>
                  <a:pt x="49" y="6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0" name="Freeform 1730">
            <a:extLst>
              <a:ext uri="{FF2B5EF4-FFF2-40B4-BE49-F238E27FC236}">
                <a16:creationId xmlns:a16="http://schemas.microsoft.com/office/drawing/2014/main" id="{23E95E9D-77E6-483F-A669-F1DBD3E464CC}"/>
              </a:ext>
            </a:extLst>
          </p:cNvPr>
          <p:cNvSpPr>
            <a:spLocks/>
          </p:cNvSpPr>
          <p:nvPr/>
        </p:nvSpPr>
        <p:spPr bwMode="auto">
          <a:xfrm>
            <a:off x="2016125" y="4206875"/>
            <a:ext cx="4763" cy="3175"/>
          </a:xfrm>
          <a:custGeom>
            <a:avLst/>
            <a:gdLst>
              <a:gd name="T0" fmla="*/ 7 w 10"/>
              <a:gd name="T1" fmla="*/ 3 h 8"/>
              <a:gd name="T2" fmla="*/ 7 w 10"/>
              <a:gd name="T3" fmla="*/ 3 h 8"/>
              <a:gd name="T4" fmla="*/ 7 w 10"/>
              <a:gd name="T5" fmla="*/ 3 h 8"/>
              <a:gd name="T6" fmla="*/ 2 w 10"/>
              <a:gd name="T7" fmla="*/ 0 h 8"/>
              <a:gd name="T8" fmla="*/ 0 w 10"/>
              <a:gd name="T9" fmla="*/ 3 h 8"/>
              <a:gd name="T10" fmla="*/ 5 w 10"/>
              <a:gd name="T11" fmla="*/ 8 h 8"/>
              <a:gd name="T12" fmla="*/ 7 w 10"/>
              <a:gd name="T13" fmla="*/ 8 h 8"/>
              <a:gd name="T14" fmla="*/ 5 w 10"/>
              <a:gd name="T15" fmla="*/ 8 h 8"/>
              <a:gd name="T16" fmla="*/ 7 w 10"/>
              <a:gd name="T17" fmla="*/ 8 h 8"/>
              <a:gd name="T18" fmla="*/ 10 w 10"/>
              <a:gd name="T19" fmla="*/ 8 h 8"/>
              <a:gd name="T20" fmla="*/ 10 w 10"/>
              <a:gd name="T21" fmla="*/ 6 h 8"/>
              <a:gd name="T22" fmla="*/ 7 w 10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7" y="3"/>
                </a:moveTo>
                <a:lnTo>
                  <a:pt x="7" y="3"/>
                </a:lnTo>
                <a:lnTo>
                  <a:pt x="7" y="3"/>
                </a:lnTo>
                <a:lnTo>
                  <a:pt x="2" y="0"/>
                </a:lnTo>
                <a:lnTo>
                  <a:pt x="0" y="3"/>
                </a:lnTo>
                <a:lnTo>
                  <a:pt x="5" y="8"/>
                </a:lnTo>
                <a:lnTo>
                  <a:pt x="7" y="8"/>
                </a:lnTo>
                <a:lnTo>
                  <a:pt x="5" y="8"/>
                </a:lnTo>
                <a:lnTo>
                  <a:pt x="7" y="8"/>
                </a:lnTo>
                <a:lnTo>
                  <a:pt x="10" y="8"/>
                </a:lnTo>
                <a:lnTo>
                  <a:pt x="10" y="6"/>
                </a:lnTo>
                <a:lnTo>
                  <a:pt x="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1" name="Freeform 1731">
            <a:extLst>
              <a:ext uri="{FF2B5EF4-FFF2-40B4-BE49-F238E27FC236}">
                <a16:creationId xmlns:a16="http://schemas.microsoft.com/office/drawing/2014/main" id="{793BAF7A-706A-48D4-BE14-243A4572B08C}"/>
              </a:ext>
            </a:extLst>
          </p:cNvPr>
          <p:cNvSpPr>
            <a:spLocks/>
          </p:cNvSpPr>
          <p:nvPr/>
        </p:nvSpPr>
        <p:spPr bwMode="auto">
          <a:xfrm>
            <a:off x="2019300" y="4208463"/>
            <a:ext cx="6350" cy="1587"/>
          </a:xfrm>
          <a:custGeom>
            <a:avLst/>
            <a:gdLst>
              <a:gd name="T0" fmla="*/ 10 w 10"/>
              <a:gd name="T1" fmla="*/ 0 h 5"/>
              <a:gd name="T2" fmla="*/ 8 w 10"/>
              <a:gd name="T3" fmla="*/ 0 h 5"/>
              <a:gd name="T4" fmla="*/ 10 w 10"/>
              <a:gd name="T5" fmla="*/ 0 h 5"/>
              <a:gd name="T6" fmla="*/ 0 w 10"/>
              <a:gd name="T7" fmla="*/ 0 h 5"/>
              <a:gd name="T8" fmla="*/ 0 w 10"/>
              <a:gd name="T9" fmla="*/ 5 h 5"/>
              <a:gd name="T10" fmla="*/ 10 w 10"/>
              <a:gd name="T11" fmla="*/ 5 h 5"/>
              <a:gd name="T12" fmla="*/ 10 w 10"/>
              <a:gd name="T13" fmla="*/ 5 h 5"/>
              <a:gd name="T14" fmla="*/ 10 w 10"/>
              <a:gd name="T15" fmla="*/ 3 h 5"/>
              <a:gd name="T16" fmla="*/ 10 w 10"/>
              <a:gd name="T17" fmla="*/ 3 h 5"/>
              <a:gd name="T18" fmla="*/ 10 w 1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8" y="0"/>
                </a:lnTo>
                <a:lnTo>
                  <a:pt x="10" y="0"/>
                </a:ln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lnTo>
                  <a:pt x="10" y="5"/>
                </a:lnTo>
                <a:lnTo>
                  <a:pt x="10" y="3"/>
                </a:lnTo>
                <a:lnTo>
                  <a:pt x="10" y="3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2" name="Freeform 1732">
            <a:extLst>
              <a:ext uri="{FF2B5EF4-FFF2-40B4-BE49-F238E27FC236}">
                <a16:creationId xmlns:a16="http://schemas.microsoft.com/office/drawing/2014/main" id="{E99AC48E-EA9A-4235-82CF-656C30A549FA}"/>
              </a:ext>
            </a:extLst>
          </p:cNvPr>
          <p:cNvSpPr>
            <a:spLocks/>
          </p:cNvSpPr>
          <p:nvPr/>
        </p:nvSpPr>
        <p:spPr bwMode="auto">
          <a:xfrm>
            <a:off x="2024063" y="4162425"/>
            <a:ext cx="233362" cy="47625"/>
          </a:xfrm>
          <a:custGeom>
            <a:avLst/>
            <a:gdLst>
              <a:gd name="T0" fmla="*/ 406 w 409"/>
              <a:gd name="T1" fmla="*/ 0 h 87"/>
              <a:gd name="T2" fmla="*/ 406 w 409"/>
              <a:gd name="T3" fmla="*/ 0 h 87"/>
              <a:gd name="T4" fmla="*/ 406 w 409"/>
              <a:gd name="T5" fmla="*/ 0 h 87"/>
              <a:gd name="T6" fmla="*/ 0 w 409"/>
              <a:gd name="T7" fmla="*/ 82 h 87"/>
              <a:gd name="T8" fmla="*/ 2 w 409"/>
              <a:gd name="T9" fmla="*/ 87 h 87"/>
              <a:gd name="T10" fmla="*/ 406 w 409"/>
              <a:gd name="T11" fmla="*/ 3 h 87"/>
              <a:gd name="T12" fmla="*/ 409 w 409"/>
              <a:gd name="T13" fmla="*/ 3 h 87"/>
              <a:gd name="T14" fmla="*/ 406 w 409"/>
              <a:gd name="T15" fmla="*/ 3 h 87"/>
              <a:gd name="T16" fmla="*/ 409 w 409"/>
              <a:gd name="T17" fmla="*/ 3 h 87"/>
              <a:gd name="T18" fmla="*/ 409 w 409"/>
              <a:gd name="T19" fmla="*/ 0 h 87"/>
              <a:gd name="T20" fmla="*/ 409 w 409"/>
              <a:gd name="T21" fmla="*/ 0 h 87"/>
              <a:gd name="T22" fmla="*/ 406 w 409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9" h="87">
                <a:moveTo>
                  <a:pt x="406" y="0"/>
                </a:moveTo>
                <a:lnTo>
                  <a:pt x="406" y="0"/>
                </a:lnTo>
                <a:lnTo>
                  <a:pt x="406" y="0"/>
                </a:lnTo>
                <a:lnTo>
                  <a:pt x="0" y="82"/>
                </a:lnTo>
                <a:lnTo>
                  <a:pt x="2" y="87"/>
                </a:lnTo>
                <a:lnTo>
                  <a:pt x="406" y="3"/>
                </a:lnTo>
                <a:lnTo>
                  <a:pt x="409" y="3"/>
                </a:lnTo>
                <a:lnTo>
                  <a:pt x="406" y="3"/>
                </a:lnTo>
                <a:lnTo>
                  <a:pt x="409" y="3"/>
                </a:lnTo>
                <a:lnTo>
                  <a:pt x="409" y="0"/>
                </a:lnTo>
                <a:lnTo>
                  <a:pt x="409" y="0"/>
                </a:lnTo>
                <a:lnTo>
                  <a:pt x="4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3" name="Freeform 1733">
            <a:extLst>
              <a:ext uri="{FF2B5EF4-FFF2-40B4-BE49-F238E27FC236}">
                <a16:creationId xmlns:a16="http://schemas.microsoft.com/office/drawing/2014/main" id="{D922811E-F031-4C03-949D-607672C79732}"/>
              </a:ext>
            </a:extLst>
          </p:cNvPr>
          <p:cNvSpPr>
            <a:spLocks/>
          </p:cNvSpPr>
          <p:nvPr/>
        </p:nvSpPr>
        <p:spPr bwMode="auto">
          <a:xfrm>
            <a:off x="2255838" y="4162425"/>
            <a:ext cx="6350" cy="1588"/>
          </a:xfrm>
          <a:custGeom>
            <a:avLst/>
            <a:gdLst>
              <a:gd name="T0" fmla="*/ 8 w 11"/>
              <a:gd name="T1" fmla="*/ 0 h 5"/>
              <a:gd name="T2" fmla="*/ 6 w 11"/>
              <a:gd name="T3" fmla="*/ 0 h 5"/>
              <a:gd name="T4" fmla="*/ 8 w 11"/>
              <a:gd name="T5" fmla="*/ 0 h 5"/>
              <a:gd name="T6" fmla="*/ 0 w 11"/>
              <a:gd name="T7" fmla="*/ 2 h 5"/>
              <a:gd name="T8" fmla="*/ 3 w 11"/>
              <a:gd name="T9" fmla="*/ 5 h 5"/>
              <a:gd name="T10" fmla="*/ 8 w 11"/>
              <a:gd name="T11" fmla="*/ 2 h 5"/>
              <a:gd name="T12" fmla="*/ 11 w 11"/>
              <a:gd name="T13" fmla="*/ 2 h 5"/>
              <a:gd name="T14" fmla="*/ 8 w 11"/>
              <a:gd name="T15" fmla="*/ 2 h 5"/>
              <a:gd name="T16" fmla="*/ 11 w 11"/>
              <a:gd name="T17" fmla="*/ 2 h 5"/>
              <a:gd name="T18" fmla="*/ 11 w 11"/>
              <a:gd name="T19" fmla="*/ 0 h 5"/>
              <a:gd name="T20" fmla="*/ 11 w 11"/>
              <a:gd name="T21" fmla="*/ 0 h 5"/>
              <a:gd name="T22" fmla="*/ 8 w 11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5">
                <a:moveTo>
                  <a:pt x="8" y="0"/>
                </a:moveTo>
                <a:lnTo>
                  <a:pt x="6" y="0"/>
                </a:lnTo>
                <a:lnTo>
                  <a:pt x="8" y="0"/>
                </a:lnTo>
                <a:lnTo>
                  <a:pt x="0" y="2"/>
                </a:lnTo>
                <a:lnTo>
                  <a:pt x="3" y="5"/>
                </a:lnTo>
                <a:lnTo>
                  <a:pt x="8" y="2"/>
                </a:lnTo>
                <a:lnTo>
                  <a:pt x="11" y="2"/>
                </a:lnTo>
                <a:lnTo>
                  <a:pt x="8" y="2"/>
                </a:lnTo>
                <a:lnTo>
                  <a:pt x="11" y="2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4" name="Freeform 1734">
            <a:extLst>
              <a:ext uri="{FF2B5EF4-FFF2-40B4-BE49-F238E27FC236}">
                <a16:creationId xmlns:a16="http://schemas.microsoft.com/office/drawing/2014/main" id="{878BCBE3-C418-4A0C-B8ED-C546BC627F54}"/>
              </a:ext>
            </a:extLst>
          </p:cNvPr>
          <p:cNvSpPr>
            <a:spLocks/>
          </p:cNvSpPr>
          <p:nvPr/>
        </p:nvSpPr>
        <p:spPr bwMode="auto">
          <a:xfrm>
            <a:off x="2259013" y="4159250"/>
            <a:ext cx="6350" cy="3175"/>
          </a:xfrm>
          <a:custGeom>
            <a:avLst/>
            <a:gdLst>
              <a:gd name="T0" fmla="*/ 5 w 10"/>
              <a:gd name="T1" fmla="*/ 0 h 7"/>
              <a:gd name="T2" fmla="*/ 5 w 10"/>
              <a:gd name="T3" fmla="*/ 5 h 7"/>
              <a:gd name="T4" fmla="*/ 5 w 10"/>
              <a:gd name="T5" fmla="*/ 0 h 7"/>
              <a:gd name="T6" fmla="*/ 0 w 10"/>
              <a:gd name="T7" fmla="*/ 5 h 7"/>
              <a:gd name="T8" fmla="*/ 5 w 10"/>
              <a:gd name="T9" fmla="*/ 7 h 7"/>
              <a:gd name="T10" fmla="*/ 7 w 10"/>
              <a:gd name="T11" fmla="*/ 5 h 7"/>
              <a:gd name="T12" fmla="*/ 7 w 10"/>
              <a:gd name="T13" fmla="*/ 0 h 7"/>
              <a:gd name="T14" fmla="*/ 7 w 10"/>
              <a:gd name="T15" fmla="*/ 5 h 7"/>
              <a:gd name="T16" fmla="*/ 10 w 10"/>
              <a:gd name="T17" fmla="*/ 2 h 7"/>
              <a:gd name="T18" fmla="*/ 7 w 10"/>
              <a:gd name="T19" fmla="*/ 0 h 7"/>
              <a:gd name="T20" fmla="*/ 7 w 10"/>
              <a:gd name="T21" fmla="*/ 0 h 7"/>
              <a:gd name="T22" fmla="*/ 5 w 10"/>
              <a:gd name="T2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7">
                <a:moveTo>
                  <a:pt x="5" y="0"/>
                </a:moveTo>
                <a:lnTo>
                  <a:pt x="5" y="5"/>
                </a:lnTo>
                <a:lnTo>
                  <a:pt x="5" y="0"/>
                </a:lnTo>
                <a:lnTo>
                  <a:pt x="0" y="5"/>
                </a:lnTo>
                <a:lnTo>
                  <a:pt x="5" y="7"/>
                </a:lnTo>
                <a:lnTo>
                  <a:pt x="7" y="5"/>
                </a:lnTo>
                <a:lnTo>
                  <a:pt x="7" y="0"/>
                </a:lnTo>
                <a:lnTo>
                  <a:pt x="7" y="5"/>
                </a:lnTo>
                <a:lnTo>
                  <a:pt x="10" y="2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5" name="Freeform 1735">
            <a:extLst>
              <a:ext uri="{FF2B5EF4-FFF2-40B4-BE49-F238E27FC236}">
                <a16:creationId xmlns:a16="http://schemas.microsoft.com/office/drawing/2014/main" id="{C856CA7F-982A-4AC5-ABAC-149AD8F26365}"/>
              </a:ext>
            </a:extLst>
          </p:cNvPr>
          <p:cNvSpPr>
            <a:spLocks/>
          </p:cNvSpPr>
          <p:nvPr/>
        </p:nvSpPr>
        <p:spPr bwMode="auto">
          <a:xfrm>
            <a:off x="2235200" y="4129088"/>
            <a:ext cx="28575" cy="33337"/>
          </a:xfrm>
          <a:custGeom>
            <a:avLst/>
            <a:gdLst>
              <a:gd name="T0" fmla="*/ 3 w 51"/>
              <a:gd name="T1" fmla="*/ 5 h 59"/>
              <a:gd name="T2" fmla="*/ 5 w 51"/>
              <a:gd name="T3" fmla="*/ 5 h 59"/>
              <a:gd name="T4" fmla="*/ 3 w 51"/>
              <a:gd name="T5" fmla="*/ 5 h 59"/>
              <a:gd name="T6" fmla="*/ 49 w 51"/>
              <a:gd name="T7" fmla="*/ 59 h 59"/>
              <a:gd name="T8" fmla="*/ 51 w 51"/>
              <a:gd name="T9" fmla="*/ 54 h 59"/>
              <a:gd name="T10" fmla="*/ 5 w 51"/>
              <a:gd name="T11" fmla="*/ 2 h 59"/>
              <a:gd name="T12" fmla="*/ 3 w 51"/>
              <a:gd name="T13" fmla="*/ 0 h 59"/>
              <a:gd name="T14" fmla="*/ 5 w 51"/>
              <a:gd name="T15" fmla="*/ 2 h 59"/>
              <a:gd name="T16" fmla="*/ 3 w 51"/>
              <a:gd name="T17" fmla="*/ 0 h 59"/>
              <a:gd name="T18" fmla="*/ 3 w 51"/>
              <a:gd name="T19" fmla="*/ 2 h 59"/>
              <a:gd name="T20" fmla="*/ 0 w 51"/>
              <a:gd name="T21" fmla="*/ 2 h 59"/>
              <a:gd name="T22" fmla="*/ 3 w 51"/>
              <a:gd name="T23" fmla="*/ 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59">
                <a:moveTo>
                  <a:pt x="3" y="5"/>
                </a:moveTo>
                <a:lnTo>
                  <a:pt x="5" y="5"/>
                </a:lnTo>
                <a:lnTo>
                  <a:pt x="3" y="5"/>
                </a:lnTo>
                <a:lnTo>
                  <a:pt x="49" y="59"/>
                </a:lnTo>
                <a:lnTo>
                  <a:pt x="51" y="54"/>
                </a:lnTo>
                <a:lnTo>
                  <a:pt x="5" y="2"/>
                </a:lnTo>
                <a:lnTo>
                  <a:pt x="3" y="0"/>
                </a:lnTo>
                <a:lnTo>
                  <a:pt x="5" y="2"/>
                </a:lnTo>
                <a:lnTo>
                  <a:pt x="3" y="0"/>
                </a:lnTo>
                <a:lnTo>
                  <a:pt x="3" y="2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6" name="Freeform 1736">
            <a:extLst>
              <a:ext uri="{FF2B5EF4-FFF2-40B4-BE49-F238E27FC236}">
                <a16:creationId xmlns:a16="http://schemas.microsoft.com/office/drawing/2014/main" id="{783B4FB6-BB06-427B-B6B5-58080D836D91}"/>
              </a:ext>
            </a:extLst>
          </p:cNvPr>
          <p:cNvSpPr>
            <a:spLocks/>
          </p:cNvSpPr>
          <p:nvPr/>
        </p:nvSpPr>
        <p:spPr bwMode="auto">
          <a:xfrm>
            <a:off x="1990725" y="4129088"/>
            <a:ext cx="246063" cy="46037"/>
          </a:xfrm>
          <a:custGeom>
            <a:avLst/>
            <a:gdLst>
              <a:gd name="T0" fmla="*/ 3 w 432"/>
              <a:gd name="T1" fmla="*/ 82 h 82"/>
              <a:gd name="T2" fmla="*/ 5 w 432"/>
              <a:gd name="T3" fmla="*/ 77 h 82"/>
              <a:gd name="T4" fmla="*/ 3 w 432"/>
              <a:gd name="T5" fmla="*/ 82 h 82"/>
              <a:gd name="T6" fmla="*/ 432 w 432"/>
              <a:gd name="T7" fmla="*/ 5 h 82"/>
              <a:gd name="T8" fmla="*/ 430 w 432"/>
              <a:gd name="T9" fmla="*/ 0 h 82"/>
              <a:gd name="T10" fmla="*/ 3 w 432"/>
              <a:gd name="T11" fmla="*/ 77 h 82"/>
              <a:gd name="T12" fmla="*/ 0 w 432"/>
              <a:gd name="T13" fmla="*/ 82 h 82"/>
              <a:gd name="T14" fmla="*/ 3 w 432"/>
              <a:gd name="T15" fmla="*/ 77 h 82"/>
              <a:gd name="T16" fmla="*/ 0 w 432"/>
              <a:gd name="T17" fmla="*/ 77 h 82"/>
              <a:gd name="T18" fmla="*/ 0 w 432"/>
              <a:gd name="T19" fmla="*/ 79 h 82"/>
              <a:gd name="T20" fmla="*/ 0 w 432"/>
              <a:gd name="T21" fmla="*/ 82 h 82"/>
              <a:gd name="T22" fmla="*/ 3 w 432"/>
              <a:gd name="T2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82">
                <a:moveTo>
                  <a:pt x="3" y="82"/>
                </a:moveTo>
                <a:lnTo>
                  <a:pt x="5" y="77"/>
                </a:lnTo>
                <a:lnTo>
                  <a:pt x="3" y="82"/>
                </a:lnTo>
                <a:lnTo>
                  <a:pt x="432" y="5"/>
                </a:lnTo>
                <a:lnTo>
                  <a:pt x="430" y="0"/>
                </a:lnTo>
                <a:lnTo>
                  <a:pt x="3" y="77"/>
                </a:lnTo>
                <a:lnTo>
                  <a:pt x="0" y="82"/>
                </a:lnTo>
                <a:lnTo>
                  <a:pt x="3" y="77"/>
                </a:lnTo>
                <a:lnTo>
                  <a:pt x="0" y="77"/>
                </a:lnTo>
                <a:lnTo>
                  <a:pt x="0" y="79"/>
                </a:lnTo>
                <a:lnTo>
                  <a:pt x="0" y="82"/>
                </a:lnTo>
                <a:lnTo>
                  <a:pt x="3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7" name="Freeform 1737">
            <a:extLst>
              <a:ext uri="{FF2B5EF4-FFF2-40B4-BE49-F238E27FC236}">
                <a16:creationId xmlns:a16="http://schemas.microsoft.com/office/drawing/2014/main" id="{0EFF6443-5158-43A7-A860-C9A85F3DF0AC}"/>
              </a:ext>
            </a:extLst>
          </p:cNvPr>
          <p:cNvSpPr>
            <a:spLocks/>
          </p:cNvSpPr>
          <p:nvPr/>
        </p:nvSpPr>
        <p:spPr bwMode="auto">
          <a:xfrm>
            <a:off x="2020888" y="4162425"/>
            <a:ext cx="239712" cy="52388"/>
          </a:xfrm>
          <a:custGeom>
            <a:avLst/>
            <a:gdLst>
              <a:gd name="T0" fmla="*/ 0 w 419"/>
              <a:gd name="T1" fmla="*/ 85 h 95"/>
              <a:gd name="T2" fmla="*/ 419 w 419"/>
              <a:gd name="T3" fmla="*/ 0 h 95"/>
              <a:gd name="T4" fmla="*/ 411 w 419"/>
              <a:gd name="T5" fmla="*/ 10 h 95"/>
              <a:gd name="T6" fmla="*/ 0 w 419"/>
              <a:gd name="T7" fmla="*/ 95 h 95"/>
              <a:gd name="T8" fmla="*/ 0 w 419"/>
              <a:gd name="T9" fmla="*/ 8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95">
                <a:moveTo>
                  <a:pt x="0" y="85"/>
                </a:moveTo>
                <a:lnTo>
                  <a:pt x="419" y="0"/>
                </a:lnTo>
                <a:lnTo>
                  <a:pt x="411" y="10"/>
                </a:lnTo>
                <a:lnTo>
                  <a:pt x="0" y="95"/>
                </a:lnTo>
                <a:lnTo>
                  <a:pt x="0" y="85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8" name="Freeform 1738">
            <a:extLst>
              <a:ext uri="{FF2B5EF4-FFF2-40B4-BE49-F238E27FC236}">
                <a16:creationId xmlns:a16="http://schemas.microsoft.com/office/drawing/2014/main" id="{756E877C-450F-4582-8E39-EB0955D14899}"/>
              </a:ext>
            </a:extLst>
          </p:cNvPr>
          <p:cNvSpPr>
            <a:spLocks/>
          </p:cNvSpPr>
          <p:nvPr/>
        </p:nvSpPr>
        <p:spPr bwMode="auto">
          <a:xfrm>
            <a:off x="2020888" y="4162425"/>
            <a:ext cx="241300" cy="47625"/>
          </a:xfrm>
          <a:custGeom>
            <a:avLst/>
            <a:gdLst>
              <a:gd name="T0" fmla="*/ 419 w 422"/>
              <a:gd name="T1" fmla="*/ 0 h 89"/>
              <a:gd name="T2" fmla="*/ 422 w 422"/>
              <a:gd name="T3" fmla="*/ 2 h 89"/>
              <a:gd name="T4" fmla="*/ 419 w 422"/>
              <a:gd name="T5" fmla="*/ 0 h 89"/>
              <a:gd name="T6" fmla="*/ 0 w 422"/>
              <a:gd name="T7" fmla="*/ 84 h 89"/>
              <a:gd name="T8" fmla="*/ 0 w 422"/>
              <a:gd name="T9" fmla="*/ 89 h 89"/>
              <a:gd name="T10" fmla="*/ 422 w 422"/>
              <a:gd name="T11" fmla="*/ 2 h 89"/>
              <a:gd name="T12" fmla="*/ 417 w 422"/>
              <a:gd name="T13" fmla="*/ 0 h 89"/>
              <a:gd name="T14" fmla="*/ 422 w 422"/>
              <a:gd name="T15" fmla="*/ 2 h 89"/>
              <a:gd name="T16" fmla="*/ 422 w 422"/>
              <a:gd name="T17" fmla="*/ 2 h 89"/>
              <a:gd name="T18" fmla="*/ 422 w 422"/>
              <a:gd name="T19" fmla="*/ 0 h 89"/>
              <a:gd name="T20" fmla="*/ 422 w 422"/>
              <a:gd name="T21" fmla="*/ 0 h 89"/>
              <a:gd name="T22" fmla="*/ 419 w 422"/>
              <a:gd name="T2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89">
                <a:moveTo>
                  <a:pt x="419" y="0"/>
                </a:moveTo>
                <a:lnTo>
                  <a:pt x="422" y="2"/>
                </a:lnTo>
                <a:lnTo>
                  <a:pt x="419" y="0"/>
                </a:lnTo>
                <a:lnTo>
                  <a:pt x="0" y="84"/>
                </a:lnTo>
                <a:lnTo>
                  <a:pt x="0" y="89"/>
                </a:lnTo>
                <a:lnTo>
                  <a:pt x="422" y="2"/>
                </a:lnTo>
                <a:lnTo>
                  <a:pt x="417" y="0"/>
                </a:lnTo>
                <a:lnTo>
                  <a:pt x="422" y="2"/>
                </a:lnTo>
                <a:lnTo>
                  <a:pt x="422" y="2"/>
                </a:lnTo>
                <a:lnTo>
                  <a:pt x="422" y="0"/>
                </a:lnTo>
                <a:lnTo>
                  <a:pt x="422" y="0"/>
                </a:lnTo>
                <a:lnTo>
                  <a:pt x="4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59" name="Freeform 1739">
            <a:extLst>
              <a:ext uri="{FF2B5EF4-FFF2-40B4-BE49-F238E27FC236}">
                <a16:creationId xmlns:a16="http://schemas.microsoft.com/office/drawing/2014/main" id="{FEC0E79D-E1DF-472A-BCF8-6ABEF8323CC6}"/>
              </a:ext>
            </a:extLst>
          </p:cNvPr>
          <p:cNvSpPr>
            <a:spLocks/>
          </p:cNvSpPr>
          <p:nvPr/>
        </p:nvSpPr>
        <p:spPr bwMode="auto">
          <a:xfrm>
            <a:off x="2255838" y="4162425"/>
            <a:ext cx="6350" cy="7938"/>
          </a:xfrm>
          <a:custGeom>
            <a:avLst/>
            <a:gdLst>
              <a:gd name="T0" fmla="*/ 3 w 11"/>
              <a:gd name="T1" fmla="*/ 12 h 15"/>
              <a:gd name="T2" fmla="*/ 0 w 11"/>
              <a:gd name="T3" fmla="*/ 15 h 15"/>
              <a:gd name="T4" fmla="*/ 3 w 11"/>
              <a:gd name="T5" fmla="*/ 12 h 15"/>
              <a:gd name="T6" fmla="*/ 11 w 11"/>
              <a:gd name="T7" fmla="*/ 2 h 15"/>
              <a:gd name="T8" fmla="*/ 6 w 11"/>
              <a:gd name="T9" fmla="*/ 0 h 15"/>
              <a:gd name="T10" fmla="*/ 0 w 11"/>
              <a:gd name="T11" fmla="*/ 12 h 15"/>
              <a:gd name="T12" fmla="*/ 0 w 11"/>
              <a:gd name="T13" fmla="*/ 10 h 15"/>
              <a:gd name="T14" fmla="*/ 0 w 11"/>
              <a:gd name="T15" fmla="*/ 12 h 15"/>
              <a:gd name="T16" fmla="*/ 0 w 11"/>
              <a:gd name="T17" fmla="*/ 12 h 15"/>
              <a:gd name="T18" fmla="*/ 0 w 11"/>
              <a:gd name="T19" fmla="*/ 15 h 15"/>
              <a:gd name="T20" fmla="*/ 0 w 11"/>
              <a:gd name="T21" fmla="*/ 15 h 15"/>
              <a:gd name="T22" fmla="*/ 3 w 11"/>
              <a:gd name="T23" fmla="*/ 1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5">
                <a:moveTo>
                  <a:pt x="3" y="12"/>
                </a:moveTo>
                <a:lnTo>
                  <a:pt x="0" y="15"/>
                </a:lnTo>
                <a:lnTo>
                  <a:pt x="3" y="12"/>
                </a:lnTo>
                <a:lnTo>
                  <a:pt x="11" y="2"/>
                </a:lnTo>
                <a:lnTo>
                  <a:pt x="6" y="0"/>
                </a:lnTo>
                <a:lnTo>
                  <a:pt x="0" y="12"/>
                </a:lnTo>
                <a:lnTo>
                  <a:pt x="0" y="10"/>
                </a:lnTo>
                <a:lnTo>
                  <a:pt x="0" y="12"/>
                </a:lnTo>
                <a:lnTo>
                  <a:pt x="0" y="12"/>
                </a:lnTo>
                <a:lnTo>
                  <a:pt x="0" y="15"/>
                </a:lnTo>
                <a:lnTo>
                  <a:pt x="0" y="15"/>
                </a:lnTo>
                <a:lnTo>
                  <a:pt x="3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0" name="Freeform 1740">
            <a:extLst>
              <a:ext uri="{FF2B5EF4-FFF2-40B4-BE49-F238E27FC236}">
                <a16:creationId xmlns:a16="http://schemas.microsoft.com/office/drawing/2014/main" id="{FC0DE390-84DD-4B2E-8C0F-D0338DEBA95A}"/>
              </a:ext>
            </a:extLst>
          </p:cNvPr>
          <p:cNvSpPr>
            <a:spLocks/>
          </p:cNvSpPr>
          <p:nvPr/>
        </p:nvSpPr>
        <p:spPr bwMode="auto">
          <a:xfrm>
            <a:off x="2019300" y="4167188"/>
            <a:ext cx="236538" cy="49212"/>
          </a:xfrm>
          <a:custGeom>
            <a:avLst/>
            <a:gdLst>
              <a:gd name="T0" fmla="*/ 3 w 414"/>
              <a:gd name="T1" fmla="*/ 89 h 89"/>
              <a:gd name="T2" fmla="*/ 0 w 414"/>
              <a:gd name="T3" fmla="*/ 87 h 89"/>
              <a:gd name="T4" fmla="*/ 3 w 414"/>
              <a:gd name="T5" fmla="*/ 89 h 89"/>
              <a:gd name="T6" fmla="*/ 414 w 414"/>
              <a:gd name="T7" fmla="*/ 5 h 89"/>
              <a:gd name="T8" fmla="*/ 414 w 414"/>
              <a:gd name="T9" fmla="*/ 0 h 89"/>
              <a:gd name="T10" fmla="*/ 3 w 414"/>
              <a:gd name="T11" fmla="*/ 84 h 89"/>
              <a:gd name="T12" fmla="*/ 5 w 414"/>
              <a:gd name="T13" fmla="*/ 87 h 89"/>
              <a:gd name="T14" fmla="*/ 3 w 414"/>
              <a:gd name="T15" fmla="*/ 84 h 89"/>
              <a:gd name="T16" fmla="*/ 0 w 414"/>
              <a:gd name="T17" fmla="*/ 87 h 89"/>
              <a:gd name="T18" fmla="*/ 0 w 414"/>
              <a:gd name="T19" fmla="*/ 87 h 89"/>
              <a:gd name="T20" fmla="*/ 0 w 414"/>
              <a:gd name="T21" fmla="*/ 89 h 89"/>
              <a:gd name="T22" fmla="*/ 3 w 414"/>
              <a:gd name="T23" fmla="*/ 89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89">
                <a:moveTo>
                  <a:pt x="3" y="89"/>
                </a:moveTo>
                <a:lnTo>
                  <a:pt x="0" y="87"/>
                </a:lnTo>
                <a:lnTo>
                  <a:pt x="3" y="89"/>
                </a:lnTo>
                <a:lnTo>
                  <a:pt x="414" y="5"/>
                </a:lnTo>
                <a:lnTo>
                  <a:pt x="414" y="0"/>
                </a:lnTo>
                <a:lnTo>
                  <a:pt x="3" y="84"/>
                </a:lnTo>
                <a:lnTo>
                  <a:pt x="5" y="87"/>
                </a:lnTo>
                <a:lnTo>
                  <a:pt x="3" y="84"/>
                </a:lnTo>
                <a:lnTo>
                  <a:pt x="0" y="87"/>
                </a:lnTo>
                <a:lnTo>
                  <a:pt x="0" y="87"/>
                </a:lnTo>
                <a:lnTo>
                  <a:pt x="0" y="89"/>
                </a:lnTo>
                <a:lnTo>
                  <a:pt x="3" y="8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1" name="Freeform 1741">
            <a:extLst>
              <a:ext uri="{FF2B5EF4-FFF2-40B4-BE49-F238E27FC236}">
                <a16:creationId xmlns:a16="http://schemas.microsoft.com/office/drawing/2014/main" id="{8A2B3ACE-E3CE-4E40-AEDD-C919A1F9F2AB}"/>
              </a:ext>
            </a:extLst>
          </p:cNvPr>
          <p:cNvSpPr>
            <a:spLocks/>
          </p:cNvSpPr>
          <p:nvPr/>
        </p:nvSpPr>
        <p:spPr bwMode="auto">
          <a:xfrm>
            <a:off x="2019300" y="4208463"/>
            <a:ext cx="3175" cy="6350"/>
          </a:xfrm>
          <a:custGeom>
            <a:avLst/>
            <a:gdLst>
              <a:gd name="T0" fmla="*/ 0 w 5"/>
              <a:gd name="T1" fmla="*/ 3 h 13"/>
              <a:gd name="T2" fmla="*/ 3 w 5"/>
              <a:gd name="T3" fmla="*/ 0 h 13"/>
              <a:gd name="T4" fmla="*/ 0 w 5"/>
              <a:gd name="T5" fmla="*/ 3 h 13"/>
              <a:gd name="T6" fmla="*/ 0 w 5"/>
              <a:gd name="T7" fmla="*/ 13 h 13"/>
              <a:gd name="T8" fmla="*/ 5 w 5"/>
              <a:gd name="T9" fmla="*/ 13 h 13"/>
              <a:gd name="T10" fmla="*/ 5 w 5"/>
              <a:gd name="T11" fmla="*/ 3 h 13"/>
              <a:gd name="T12" fmla="*/ 3 w 5"/>
              <a:gd name="T13" fmla="*/ 5 h 13"/>
              <a:gd name="T14" fmla="*/ 5 w 5"/>
              <a:gd name="T15" fmla="*/ 3 h 13"/>
              <a:gd name="T16" fmla="*/ 5 w 5"/>
              <a:gd name="T17" fmla="*/ 0 h 13"/>
              <a:gd name="T18" fmla="*/ 3 w 5"/>
              <a:gd name="T19" fmla="*/ 0 h 13"/>
              <a:gd name="T20" fmla="*/ 3 w 5"/>
              <a:gd name="T21" fmla="*/ 0 h 13"/>
              <a:gd name="T22" fmla="*/ 0 w 5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lnTo>
                  <a:pt x="0" y="13"/>
                </a:lnTo>
                <a:lnTo>
                  <a:pt x="5" y="13"/>
                </a:lnTo>
                <a:lnTo>
                  <a:pt x="5" y="3"/>
                </a:lnTo>
                <a:lnTo>
                  <a:pt x="3" y="5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2" name="Freeform 1742">
            <a:extLst>
              <a:ext uri="{FF2B5EF4-FFF2-40B4-BE49-F238E27FC236}">
                <a16:creationId xmlns:a16="http://schemas.microsoft.com/office/drawing/2014/main" id="{B49E6BE8-D929-42EC-BFD3-427D295B8568}"/>
              </a:ext>
            </a:extLst>
          </p:cNvPr>
          <p:cNvSpPr>
            <a:spLocks/>
          </p:cNvSpPr>
          <p:nvPr/>
        </p:nvSpPr>
        <p:spPr bwMode="auto">
          <a:xfrm>
            <a:off x="2020888" y="4175125"/>
            <a:ext cx="138112" cy="28575"/>
          </a:xfrm>
          <a:custGeom>
            <a:avLst/>
            <a:gdLst>
              <a:gd name="T0" fmla="*/ 240 w 240"/>
              <a:gd name="T1" fmla="*/ 0 h 53"/>
              <a:gd name="T2" fmla="*/ 238 w 240"/>
              <a:gd name="T3" fmla="*/ 2 h 53"/>
              <a:gd name="T4" fmla="*/ 238 w 240"/>
              <a:gd name="T5" fmla="*/ 0 h 53"/>
              <a:gd name="T6" fmla="*/ 0 w 240"/>
              <a:gd name="T7" fmla="*/ 51 h 53"/>
              <a:gd name="T8" fmla="*/ 0 w 240"/>
              <a:gd name="T9" fmla="*/ 53 h 53"/>
              <a:gd name="T10" fmla="*/ 238 w 240"/>
              <a:gd name="T11" fmla="*/ 2 h 53"/>
              <a:gd name="T12" fmla="*/ 240 w 240"/>
              <a:gd name="T13" fmla="*/ 0 h 53"/>
              <a:gd name="T14" fmla="*/ 238 w 240"/>
              <a:gd name="T15" fmla="*/ 2 h 53"/>
              <a:gd name="T16" fmla="*/ 240 w 240"/>
              <a:gd name="T17" fmla="*/ 2 h 53"/>
              <a:gd name="T18" fmla="*/ 240 w 240"/>
              <a:gd name="T19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" h="53">
                <a:moveTo>
                  <a:pt x="240" y="0"/>
                </a:moveTo>
                <a:lnTo>
                  <a:pt x="238" y="2"/>
                </a:lnTo>
                <a:lnTo>
                  <a:pt x="238" y="0"/>
                </a:lnTo>
                <a:lnTo>
                  <a:pt x="0" y="51"/>
                </a:lnTo>
                <a:lnTo>
                  <a:pt x="0" y="53"/>
                </a:lnTo>
                <a:lnTo>
                  <a:pt x="238" y="2"/>
                </a:lnTo>
                <a:lnTo>
                  <a:pt x="240" y="0"/>
                </a:lnTo>
                <a:lnTo>
                  <a:pt x="238" y="2"/>
                </a:lnTo>
                <a:lnTo>
                  <a:pt x="240" y="2"/>
                </a:lnTo>
                <a:lnTo>
                  <a:pt x="2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3" name="Freeform 1743">
            <a:extLst>
              <a:ext uri="{FF2B5EF4-FFF2-40B4-BE49-F238E27FC236}">
                <a16:creationId xmlns:a16="http://schemas.microsoft.com/office/drawing/2014/main" id="{00432B1C-AD94-4F81-A558-5F2620C64576}"/>
              </a:ext>
            </a:extLst>
          </p:cNvPr>
          <p:cNvSpPr>
            <a:spLocks/>
          </p:cNvSpPr>
          <p:nvPr/>
        </p:nvSpPr>
        <p:spPr bwMode="auto">
          <a:xfrm>
            <a:off x="2144713" y="4159250"/>
            <a:ext cx="14287" cy="15875"/>
          </a:xfrm>
          <a:custGeom>
            <a:avLst/>
            <a:gdLst>
              <a:gd name="T0" fmla="*/ 0 w 23"/>
              <a:gd name="T1" fmla="*/ 0 h 30"/>
              <a:gd name="T2" fmla="*/ 0 w 23"/>
              <a:gd name="T3" fmla="*/ 2 h 30"/>
              <a:gd name="T4" fmla="*/ 0 w 23"/>
              <a:gd name="T5" fmla="*/ 2 h 30"/>
              <a:gd name="T6" fmla="*/ 21 w 23"/>
              <a:gd name="T7" fmla="*/ 30 h 30"/>
              <a:gd name="T8" fmla="*/ 23 w 23"/>
              <a:gd name="T9" fmla="*/ 28 h 30"/>
              <a:gd name="T10" fmla="*/ 3 w 23"/>
              <a:gd name="T11" fmla="*/ 0 h 30"/>
              <a:gd name="T12" fmla="*/ 0 w 23"/>
              <a:gd name="T13" fmla="*/ 0 h 30"/>
              <a:gd name="T14" fmla="*/ 3 w 23"/>
              <a:gd name="T15" fmla="*/ 0 h 30"/>
              <a:gd name="T16" fmla="*/ 0 w 23"/>
              <a:gd name="T17" fmla="*/ 0 h 30"/>
              <a:gd name="T18" fmla="*/ 0 w 23"/>
              <a:gd name="T1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0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1" y="30"/>
                </a:lnTo>
                <a:lnTo>
                  <a:pt x="23" y="28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4" name="Freeform 1744">
            <a:extLst>
              <a:ext uri="{FF2B5EF4-FFF2-40B4-BE49-F238E27FC236}">
                <a16:creationId xmlns:a16="http://schemas.microsoft.com/office/drawing/2014/main" id="{9E24961F-86F2-4CD1-8816-B97425528882}"/>
              </a:ext>
            </a:extLst>
          </p:cNvPr>
          <p:cNvSpPr>
            <a:spLocks/>
          </p:cNvSpPr>
          <p:nvPr/>
        </p:nvSpPr>
        <p:spPr bwMode="auto">
          <a:xfrm>
            <a:off x="2006600" y="4159250"/>
            <a:ext cx="138113" cy="25400"/>
          </a:xfrm>
          <a:custGeom>
            <a:avLst/>
            <a:gdLst>
              <a:gd name="T0" fmla="*/ 3 w 243"/>
              <a:gd name="T1" fmla="*/ 48 h 48"/>
              <a:gd name="T2" fmla="*/ 5 w 243"/>
              <a:gd name="T3" fmla="*/ 46 h 48"/>
              <a:gd name="T4" fmla="*/ 3 w 243"/>
              <a:gd name="T5" fmla="*/ 48 h 48"/>
              <a:gd name="T6" fmla="*/ 243 w 243"/>
              <a:gd name="T7" fmla="*/ 2 h 48"/>
              <a:gd name="T8" fmla="*/ 243 w 243"/>
              <a:gd name="T9" fmla="*/ 0 h 48"/>
              <a:gd name="T10" fmla="*/ 3 w 243"/>
              <a:gd name="T11" fmla="*/ 46 h 48"/>
              <a:gd name="T12" fmla="*/ 3 w 243"/>
              <a:gd name="T13" fmla="*/ 48 h 48"/>
              <a:gd name="T14" fmla="*/ 3 w 243"/>
              <a:gd name="T15" fmla="*/ 46 h 48"/>
              <a:gd name="T16" fmla="*/ 0 w 243"/>
              <a:gd name="T17" fmla="*/ 46 h 48"/>
              <a:gd name="T18" fmla="*/ 3 w 243"/>
              <a:gd name="T1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48">
                <a:moveTo>
                  <a:pt x="3" y="48"/>
                </a:moveTo>
                <a:lnTo>
                  <a:pt x="5" y="46"/>
                </a:lnTo>
                <a:lnTo>
                  <a:pt x="3" y="48"/>
                </a:lnTo>
                <a:lnTo>
                  <a:pt x="243" y="2"/>
                </a:lnTo>
                <a:lnTo>
                  <a:pt x="243" y="0"/>
                </a:lnTo>
                <a:lnTo>
                  <a:pt x="3" y="46"/>
                </a:lnTo>
                <a:lnTo>
                  <a:pt x="3" y="48"/>
                </a:lnTo>
                <a:lnTo>
                  <a:pt x="3" y="46"/>
                </a:lnTo>
                <a:lnTo>
                  <a:pt x="0" y="46"/>
                </a:lnTo>
                <a:lnTo>
                  <a:pt x="3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5" name="Freeform 1745">
            <a:extLst>
              <a:ext uri="{FF2B5EF4-FFF2-40B4-BE49-F238E27FC236}">
                <a16:creationId xmlns:a16="http://schemas.microsoft.com/office/drawing/2014/main" id="{47500186-FD7A-4C4F-B224-8CBBF9C9CBEB}"/>
              </a:ext>
            </a:extLst>
          </p:cNvPr>
          <p:cNvSpPr>
            <a:spLocks/>
          </p:cNvSpPr>
          <p:nvPr/>
        </p:nvSpPr>
        <p:spPr bwMode="auto">
          <a:xfrm>
            <a:off x="2008188" y="4184650"/>
            <a:ext cx="12700" cy="19050"/>
          </a:xfrm>
          <a:custGeom>
            <a:avLst/>
            <a:gdLst>
              <a:gd name="T0" fmla="*/ 23 w 23"/>
              <a:gd name="T1" fmla="*/ 35 h 35"/>
              <a:gd name="T2" fmla="*/ 23 w 23"/>
              <a:gd name="T3" fmla="*/ 33 h 35"/>
              <a:gd name="T4" fmla="*/ 23 w 23"/>
              <a:gd name="T5" fmla="*/ 33 h 35"/>
              <a:gd name="T6" fmla="*/ 2 w 23"/>
              <a:gd name="T7" fmla="*/ 0 h 35"/>
              <a:gd name="T8" fmla="*/ 0 w 23"/>
              <a:gd name="T9" fmla="*/ 2 h 35"/>
              <a:gd name="T10" fmla="*/ 20 w 23"/>
              <a:gd name="T11" fmla="*/ 35 h 35"/>
              <a:gd name="T12" fmla="*/ 23 w 23"/>
              <a:gd name="T13" fmla="*/ 35 h 35"/>
              <a:gd name="T14" fmla="*/ 20 w 23"/>
              <a:gd name="T15" fmla="*/ 35 h 35"/>
              <a:gd name="T16" fmla="*/ 23 w 23"/>
              <a:gd name="T17" fmla="*/ 35 h 35"/>
              <a:gd name="T18" fmla="*/ 23 w 23"/>
              <a:gd name="T19" fmla="*/ 35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5">
                <a:moveTo>
                  <a:pt x="23" y="35"/>
                </a:moveTo>
                <a:lnTo>
                  <a:pt x="23" y="33"/>
                </a:lnTo>
                <a:lnTo>
                  <a:pt x="23" y="33"/>
                </a:lnTo>
                <a:lnTo>
                  <a:pt x="2" y="0"/>
                </a:lnTo>
                <a:lnTo>
                  <a:pt x="0" y="2"/>
                </a:lnTo>
                <a:lnTo>
                  <a:pt x="20" y="35"/>
                </a:lnTo>
                <a:lnTo>
                  <a:pt x="23" y="35"/>
                </a:lnTo>
                <a:lnTo>
                  <a:pt x="20" y="35"/>
                </a:lnTo>
                <a:lnTo>
                  <a:pt x="23" y="35"/>
                </a:lnTo>
                <a:lnTo>
                  <a:pt x="23" y="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6" name="Freeform 1746">
            <a:extLst>
              <a:ext uri="{FF2B5EF4-FFF2-40B4-BE49-F238E27FC236}">
                <a16:creationId xmlns:a16="http://schemas.microsoft.com/office/drawing/2014/main" id="{DCD390CA-E715-4B68-B06D-F0A3D7D8A527}"/>
              </a:ext>
            </a:extLst>
          </p:cNvPr>
          <p:cNvSpPr>
            <a:spLocks/>
          </p:cNvSpPr>
          <p:nvPr/>
        </p:nvSpPr>
        <p:spPr bwMode="auto">
          <a:xfrm>
            <a:off x="2163763" y="4167188"/>
            <a:ext cx="36512" cy="7937"/>
          </a:xfrm>
          <a:custGeom>
            <a:avLst/>
            <a:gdLst>
              <a:gd name="T0" fmla="*/ 64 w 64"/>
              <a:gd name="T1" fmla="*/ 0 h 13"/>
              <a:gd name="T2" fmla="*/ 62 w 64"/>
              <a:gd name="T3" fmla="*/ 0 h 13"/>
              <a:gd name="T4" fmla="*/ 64 w 64"/>
              <a:gd name="T5" fmla="*/ 0 h 13"/>
              <a:gd name="T6" fmla="*/ 0 w 64"/>
              <a:gd name="T7" fmla="*/ 10 h 13"/>
              <a:gd name="T8" fmla="*/ 0 w 64"/>
              <a:gd name="T9" fmla="*/ 13 h 13"/>
              <a:gd name="T10" fmla="*/ 64 w 64"/>
              <a:gd name="T11" fmla="*/ 0 h 13"/>
              <a:gd name="T12" fmla="*/ 64 w 64"/>
              <a:gd name="T13" fmla="*/ 0 h 13"/>
              <a:gd name="T14" fmla="*/ 64 w 64"/>
              <a:gd name="T15" fmla="*/ 0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2" y="0"/>
                </a:lnTo>
                <a:lnTo>
                  <a:pt x="64" y="0"/>
                </a:lnTo>
                <a:lnTo>
                  <a:pt x="0" y="10"/>
                </a:lnTo>
                <a:lnTo>
                  <a:pt x="0" y="13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7" name="Freeform 1747">
            <a:extLst>
              <a:ext uri="{FF2B5EF4-FFF2-40B4-BE49-F238E27FC236}">
                <a16:creationId xmlns:a16="http://schemas.microsoft.com/office/drawing/2014/main" id="{12A2E11D-2B33-4DA0-A1FA-5ECA5A08C2F8}"/>
              </a:ext>
            </a:extLst>
          </p:cNvPr>
          <p:cNvSpPr>
            <a:spLocks/>
          </p:cNvSpPr>
          <p:nvPr/>
        </p:nvSpPr>
        <p:spPr bwMode="auto">
          <a:xfrm>
            <a:off x="2185988" y="4151313"/>
            <a:ext cx="14287" cy="15875"/>
          </a:xfrm>
          <a:custGeom>
            <a:avLst/>
            <a:gdLst>
              <a:gd name="T0" fmla="*/ 2 w 25"/>
              <a:gd name="T1" fmla="*/ 0 h 28"/>
              <a:gd name="T2" fmla="*/ 2 w 25"/>
              <a:gd name="T3" fmla="*/ 2 h 28"/>
              <a:gd name="T4" fmla="*/ 0 w 25"/>
              <a:gd name="T5" fmla="*/ 2 h 28"/>
              <a:gd name="T6" fmla="*/ 23 w 25"/>
              <a:gd name="T7" fmla="*/ 28 h 28"/>
              <a:gd name="T8" fmla="*/ 25 w 25"/>
              <a:gd name="T9" fmla="*/ 28 h 28"/>
              <a:gd name="T10" fmla="*/ 2 w 25"/>
              <a:gd name="T11" fmla="*/ 0 h 28"/>
              <a:gd name="T12" fmla="*/ 2 w 25"/>
              <a:gd name="T13" fmla="*/ 0 h 28"/>
              <a:gd name="T14" fmla="*/ 2 w 25"/>
              <a:gd name="T15" fmla="*/ 0 h 28"/>
              <a:gd name="T16" fmla="*/ 2 w 25"/>
              <a:gd name="T17" fmla="*/ 0 h 28"/>
              <a:gd name="T18" fmla="*/ 2 w 25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8">
                <a:moveTo>
                  <a:pt x="2" y="0"/>
                </a:moveTo>
                <a:lnTo>
                  <a:pt x="2" y="2"/>
                </a:lnTo>
                <a:lnTo>
                  <a:pt x="0" y="2"/>
                </a:lnTo>
                <a:lnTo>
                  <a:pt x="23" y="28"/>
                </a:lnTo>
                <a:lnTo>
                  <a:pt x="25" y="28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8" name="Freeform 1748">
            <a:extLst>
              <a:ext uri="{FF2B5EF4-FFF2-40B4-BE49-F238E27FC236}">
                <a16:creationId xmlns:a16="http://schemas.microsoft.com/office/drawing/2014/main" id="{4D67BC2A-3E99-478C-AD18-99AA20106431}"/>
              </a:ext>
            </a:extLst>
          </p:cNvPr>
          <p:cNvSpPr>
            <a:spLocks/>
          </p:cNvSpPr>
          <p:nvPr/>
        </p:nvSpPr>
        <p:spPr bwMode="auto">
          <a:xfrm>
            <a:off x="2151063" y="4151313"/>
            <a:ext cx="36512" cy="7937"/>
          </a:xfrm>
          <a:custGeom>
            <a:avLst/>
            <a:gdLst>
              <a:gd name="T0" fmla="*/ 3 w 64"/>
              <a:gd name="T1" fmla="*/ 13 h 13"/>
              <a:gd name="T2" fmla="*/ 3 w 64"/>
              <a:gd name="T3" fmla="*/ 10 h 13"/>
              <a:gd name="T4" fmla="*/ 3 w 64"/>
              <a:gd name="T5" fmla="*/ 13 h 13"/>
              <a:gd name="T6" fmla="*/ 64 w 64"/>
              <a:gd name="T7" fmla="*/ 2 h 13"/>
              <a:gd name="T8" fmla="*/ 64 w 64"/>
              <a:gd name="T9" fmla="*/ 0 h 13"/>
              <a:gd name="T10" fmla="*/ 3 w 64"/>
              <a:gd name="T11" fmla="*/ 10 h 13"/>
              <a:gd name="T12" fmla="*/ 3 w 64"/>
              <a:gd name="T13" fmla="*/ 13 h 13"/>
              <a:gd name="T14" fmla="*/ 3 w 64"/>
              <a:gd name="T15" fmla="*/ 10 h 13"/>
              <a:gd name="T16" fmla="*/ 0 w 64"/>
              <a:gd name="T17" fmla="*/ 10 h 13"/>
              <a:gd name="T18" fmla="*/ 3 w 64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3" y="13"/>
                </a:moveTo>
                <a:lnTo>
                  <a:pt x="3" y="10"/>
                </a:lnTo>
                <a:lnTo>
                  <a:pt x="3" y="13"/>
                </a:lnTo>
                <a:lnTo>
                  <a:pt x="64" y="2"/>
                </a:lnTo>
                <a:lnTo>
                  <a:pt x="64" y="0"/>
                </a:lnTo>
                <a:lnTo>
                  <a:pt x="3" y="10"/>
                </a:lnTo>
                <a:lnTo>
                  <a:pt x="3" y="13"/>
                </a:lnTo>
                <a:lnTo>
                  <a:pt x="3" y="10"/>
                </a:lnTo>
                <a:lnTo>
                  <a:pt x="0" y="10"/>
                </a:lnTo>
                <a:lnTo>
                  <a:pt x="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69" name="Freeform 1749">
            <a:extLst>
              <a:ext uri="{FF2B5EF4-FFF2-40B4-BE49-F238E27FC236}">
                <a16:creationId xmlns:a16="http://schemas.microsoft.com/office/drawing/2014/main" id="{52029ED9-A257-45EE-8D96-E3E311677005}"/>
              </a:ext>
            </a:extLst>
          </p:cNvPr>
          <p:cNvSpPr>
            <a:spLocks/>
          </p:cNvSpPr>
          <p:nvPr/>
        </p:nvSpPr>
        <p:spPr bwMode="auto">
          <a:xfrm>
            <a:off x="2152650" y="4157663"/>
            <a:ext cx="11113" cy="17462"/>
          </a:xfrm>
          <a:custGeom>
            <a:avLst/>
            <a:gdLst>
              <a:gd name="T0" fmla="*/ 20 w 20"/>
              <a:gd name="T1" fmla="*/ 31 h 31"/>
              <a:gd name="T2" fmla="*/ 20 w 20"/>
              <a:gd name="T3" fmla="*/ 28 h 31"/>
              <a:gd name="T4" fmla="*/ 20 w 20"/>
              <a:gd name="T5" fmla="*/ 28 h 31"/>
              <a:gd name="T6" fmla="*/ 0 w 20"/>
              <a:gd name="T7" fmla="*/ 0 h 31"/>
              <a:gd name="T8" fmla="*/ 0 w 20"/>
              <a:gd name="T9" fmla="*/ 3 h 31"/>
              <a:gd name="T10" fmla="*/ 18 w 20"/>
              <a:gd name="T11" fmla="*/ 31 h 31"/>
              <a:gd name="T12" fmla="*/ 20 w 20"/>
              <a:gd name="T13" fmla="*/ 31 h 31"/>
              <a:gd name="T14" fmla="*/ 18 w 20"/>
              <a:gd name="T15" fmla="*/ 31 h 31"/>
              <a:gd name="T16" fmla="*/ 20 w 20"/>
              <a:gd name="T17" fmla="*/ 31 h 31"/>
              <a:gd name="T18" fmla="*/ 20 w 20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31">
                <a:moveTo>
                  <a:pt x="20" y="31"/>
                </a:moveTo>
                <a:lnTo>
                  <a:pt x="20" y="28"/>
                </a:lnTo>
                <a:lnTo>
                  <a:pt x="20" y="28"/>
                </a:lnTo>
                <a:lnTo>
                  <a:pt x="0" y="0"/>
                </a:lnTo>
                <a:lnTo>
                  <a:pt x="0" y="3"/>
                </a:lnTo>
                <a:lnTo>
                  <a:pt x="18" y="31"/>
                </a:lnTo>
                <a:lnTo>
                  <a:pt x="20" y="31"/>
                </a:lnTo>
                <a:lnTo>
                  <a:pt x="18" y="31"/>
                </a:lnTo>
                <a:lnTo>
                  <a:pt x="20" y="31"/>
                </a:lnTo>
                <a:lnTo>
                  <a:pt x="2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0" name="Freeform 1750">
            <a:extLst>
              <a:ext uri="{FF2B5EF4-FFF2-40B4-BE49-F238E27FC236}">
                <a16:creationId xmlns:a16="http://schemas.microsoft.com/office/drawing/2014/main" id="{9D7F0D02-DD1B-4F60-9CBB-BC61C85D5BAF}"/>
              </a:ext>
            </a:extLst>
          </p:cNvPr>
          <p:cNvSpPr>
            <a:spLocks/>
          </p:cNvSpPr>
          <p:nvPr/>
        </p:nvSpPr>
        <p:spPr bwMode="auto">
          <a:xfrm>
            <a:off x="2206625" y="4157663"/>
            <a:ext cx="46038" cy="9525"/>
          </a:xfrm>
          <a:custGeom>
            <a:avLst/>
            <a:gdLst>
              <a:gd name="T0" fmla="*/ 80 w 82"/>
              <a:gd name="T1" fmla="*/ 0 h 18"/>
              <a:gd name="T2" fmla="*/ 80 w 82"/>
              <a:gd name="T3" fmla="*/ 3 h 18"/>
              <a:gd name="T4" fmla="*/ 80 w 82"/>
              <a:gd name="T5" fmla="*/ 0 h 18"/>
              <a:gd name="T6" fmla="*/ 0 w 82"/>
              <a:gd name="T7" fmla="*/ 15 h 18"/>
              <a:gd name="T8" fmla="*/ 0 w 82"/>
              <a:gd name="T9" fmla="*/ 18 h 18"/>
              <a:gd name="T10" fmla="*/ 80 w 82"/>
              <a:gd name="T11" fmla="*/ 3 h 18"/>
              <a:gd name="T12" fmla="*/ 80 w 82"/>
              <a:gd name="T13" fmla="*/ 0 h 18"/>
              <a:gd name="T14" fmla="*/ 80 w 82"/>
              <a:gd name="T15" fmla="*/ 3 h 18"/>
              <a:gd name="T16" fmla="*/ 82 w 82"/>
              <a:gd name="T17" fmla="*/ 3 h 18"/>
              <a:gd name="T18" fmla="*/ 80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80" y="0"/>
                </a:moveTo>
                <a:lnTo>
                  <a:pt x="80" y="3"/>
                </a:lnTo>
                <a:lnTo>
                  <a:pt x="80" y="0"/>
                </a:lnTo>
                <a:lnTo>
                  <a:pt x="0" y="15"/>
                </a:lnTo>
                <a:lnTo>
                  <a:pt x="0" y="18"/>
                </a:lnTo>
                <a:lnTo>
                  <a:pt x="80" y="3"/>
                </a:lnTo>
                <a:lnTo>
                  <a:pt x="80" y="0"/>
                </a:lnTo>
                <a:lnTo>
                  <a:pt x="80" y="3"/>
                </a:lnTo>
                <a:lnTo>
                  <a:pt x="82" y="3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1" name="Freeform 1751">
            <a:extLst>
              <a:ext uri="{FF2B5EF4-FFF2-40B4-BE49-F238E27FC236}">
                <a16:creationId xmlns:a16="http://schemas.microsoft.com/office/drawing/2014/main" id="{39B9EBE0-C57E-433C-8B7B-607D259B754E}"/>
              </a:ext>
            </a:extLst>
          </p:cNvPr>
          <p:cNvSpPr>
            <a:spLocks/>
          </p:cNvSpPr>
          <p:nvPr/>
        </p:nvSpPr>
        <p:spPr bwMode="auto">
          <a:xfrm>
            <a:off x="2236788" y="4143375"/>
            <a:ext cx="15875" cy="15875"/>
          </a:xfrm>
          <a:custGeom>
            <a:avLst/>
            <a:gdLst>
              <a:gd name="T0" fmla="*/ 0 w 26"/>
              <a:gd name="T1" fmla="*/ 0 h 29"/>
              <a:gd name="T2" fmla="*/ 0 w 26"/>
              <a:gd name="T3" fmla="*/ 3 h 29"/>
              <a:gd name="T4" fmla="*/ 0 w 26"/>
              <a:gd name="T5" fmla="*/ 3 h 29"/>
              <a:gd name="T6" fmla="*/ 26 w 26"/>
              <a:gd name="T7" fmla="*/ 29 h 29"/>
              <a:gd name="T8" fmla="*/ 26 w 26"/>
              <a:gd name="T9" fmla="*/ 26 h 29"/>
              <a:gd name="T10" fmla="*/ 3 w 26"/>
              <a:gd name="T11" fmla="*/ 0 h 29"/>
              <a:gd name="T12" fmla="*/ 0 w 26"/>
              <a:gd name="T13" fmla="*/ 0 h 29"/>
              <a:gd name="T14" fmla="*/ 3 w 26"/>
              <a:gd name="T15" fmla="*/ 0 h 29"/>
              <a:gd name="T16" fmla="*/ 0 w 26"/>
              <a:gd name="T17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9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26" y="29"/>
                </a:lnTo>
                <a:lnTo>
                  <a:pt x="26" y="26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2" name="Freeform 1752">
            <a:extLst>
              <a:ext uri="{FF2B5EF4-FFF2-40B4-BE49-F238E27FC236}">
                <a16:creationId xmlns:a16="http://schemas.microsoft.com/office/drawing/2014/main" id="{0FBB5E6F-114E-43C1-A0C8-7B2FE8F4687C}"/>
              </a:ext>
            </a:extLst>
          </p:cNvPr>
          <p:cNvSpPr>
            <a:spLocks/>
          </p:cNvSpPr>
          <p:nvPr/>
        </p:nvSpPr>
        <p:spPr bwMode="auto">
          <a:xfrm>
            <a:off x="2192338" y="4143375"/>
            <a:ext cx="44450" cy="7938"/>
          </a:xfrm>
          <a:custGeom>
            <a:avLst/>
            <a:gdLst>
              <a:gd name="T0" fmla="*/ 2 w 79"/>
              <a:gd name="T1" fmla="*/ 16 h 16"/>
              <a:gd name="T2" fmla="*/ 5 w 79"/>
              <a:gd name="T3" fmla="*/ 13 h 16"/>
              <a:gd name="T4" fmla="*/ 5 w 79"/>
              <a:gd name="T5" fmla="*/ 16 h 16"/>
              <a:gd name="T6" fmla="*/ 79 w 79"/>
              <a:gd name="T7" fmla="*/ 3 h 16"/>
              <a:gd name="T8" fmla="*/ 79 w 79"/>
              <a:gd name="T9" fmla="*/ 0 h 16"/>
              <a:gd name="T10" fmla="*/ 2 w 79"/>
              <a:gd name="T11" fmla="*/ 13 h 16"/>
              <a:gd name="T12" fmla="*/ 2 w 79"/>
              <a:gd name="T13" fmla="*/ 16 h 16"/>
              <a:gd name="T14" fmla="*/ 2 w 79"/>
              <a:gd name="T15" fmla="*/ 13 h 16"/>
              <a:gd name="T16" fmla="*/ 0 w 79"/>
              <a:gd name="T17" fmla="*/ 13 h 16"/>
              <a:gd name="T18" fmla="*/ 2 w 79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6">
                <a:moveTo>
                  <a:pt x="2" y="16"/>
                </a:moveTo>
                <a:lnTo>
                  <a:pt x="5" y="13"/>
                </a:lnTo>
                <a:lnTo>
                  <a:pt x="5" y="16"/>
                </a:lnTo>
                <a:lnTo>
                  <a:pt x="79" y="3"/>
                </a:lnTo>
                <a:lnTo>
                  <a:pt x="79" y="0"/>
                </a:lnTo>
                <a:lnTo>
                  <a:pt x="2" y="13"/>
                </a:lnTo>
                <a:lnTo>
                  <a:pt x="2" y="16"/>
                </a:lnTo>
                <a:lnTo>
                  <a:pt x="2" y="13"/>
                </a:lnTo>
                <a:lnTo>
                  <a:pt x="0" y="13"/>
                </a:lnTo>
                <a:lnTo>
                  <a:pt x="2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3" name="Freeform 1753">
            <a:extLst>
              <a:ext uri="{FF2B5EF4-FFF2-40B4-BE49-F238E27FC236}">
                <a16:creationId xmlns:a16="http://schemas.microsoft.com/office/drawing/2014/main" id="{9A6C3DC0-8B2B-4049-A425-0357E358DB08}"/>
              </a:ext>
            </a:extLst>
          </p:cNvPr>
          <p:cNvSpPr>
            <a:spLocks/>
          </p:cNvSpPr>
          <p:nvPr/>
        </p:nvSpPr>
        <p:spPr bwMode="auto">
          <a:xfrm>
            <a:off x="2193925" y="4149725"/>
            <a:ext cx="12700" cy="17463"/>
          </a:xfrm>
          <a:custGeom>
            <a:avLst/>
            <a:gdLst>
              <a:gd name="T0" fmla="*/ 23 w 23"/>
              <a:gd name="T1" fmla="*/ 31 h 31"/>
              <a:gd name="T2" fmla="*/ 23 w 23"/>
              <a:gd name="T3" fmla="*/ 28 h 31"/>
              <a:gd name="T4" fmla="*/ 23 w 23"/>
              <a:gd name="T5" fmla="*/ 28 h 31"/>
              <a:gd name="T6" fmla="*/ 3 w 23"/>
              <a:gd name="T7" fmla="*/ 0 h 31"/>
              <a:gd name="T8" fmla="*/ 0 w 23"/>
              <a:gd name="T9" fmla="*/ 3 h 31"/>
              <a:gd name="T10" fmla="*/ 21 w 23"/>
              <a:gd name="T11" fmla="*/ 31 h 31"/>
              <a:gd name="T12" fmla="*/ 23 w 23"/>
              <a:gd name="T13" fmla="*/ 31 h 31"/>
              <a:gd name="T14" fmla="*/ 21 w 23"/>
              <a:gd name="T15" fmla="*/ 31 h 31"/>
              <a:gd name="T16" fmla="*/ 23 w 23"/>
              <a:gd name="T17" fmla="*/ 31 h 31"/>
              <a:gd name="T18" fmla="*/ 23 w 23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1">
                <a:moveTo>
                  <a:pt x="23" y="31"/>
                </a:moveTo>
                <a:lnTo>
                  <a:pt x="23" y="28"/>
                </a:lnTo>
                <a:lnTo>
                  <a:pt x="23" y="28"/>
                </a:lnTo>
                <a:lnTo>
                  <a:pt x="3" y="0"/>
                </a:lnTo>
                <a:lnTo>
                  <a:pt x="0" y="3"/>
                </a:lnTo>
                <a:lnTo>
                  <a:pt x="21" y="31"/>
                </a:lnTo>
                <a:lnTo>
                  <a:pt x="23" y="31"/>
                </a:lnTo>
                <a:lnTo>
                  <a:pt x="21" y="31"/>
                </a:lnTo>
                <a:lnTo>
                  <a:pt x="23" y="31"/>
                </a:lnTo>
                <a:lnTo>
                  <a:pt x="2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4" name="Freeform 1754">
            <a:extLst>
              <a:ext uri="{FF2B5EF4-FFF2-40B4-BE49-F238E27FC236}">
                <a16:creationId xmlns:a16="http://schemas.microsoft.com/office/drawing/2014/main" id="{5C36B07F-4EAB-4C15-A406-8B74920C30C8}"/>
              </a:ext>
            </a:extLst>
          </p:cNvPr>
          <p:cNvSpPr>
            <a:spLocks/>
          </p:cNvSpPr>
          <p:nvPr/>
        </p:nvSpPr>
        <p:spPr bwMode="auto">
          <a:xfrm>
            <a:off x="2149475" y="4149725"/>
            <a:ext cx="36513" cy="6350"/>
          </a:xfrm>
          <a:custGeom>
            <a:avLst/>
            <a:gdLst>
              <a:gd name="T0" fmla="*/ 64 w 64"/>
              <a:gd name="T1" fmla="*/ 0 h 12"/>
              <a:gd name="T2" fmla="*/ 64 w 64"/>
              <a:gd name="T3" fmla="*/ 0 h 12"/>
              <a:gd name="T4" fmla="*/ 64 w 64"/>
              <a:gd name="T5" fmla="*/ 0 h 12"/>
              <a:gd name="T6" fmla="*/ 0 w 64"/>
              <a:gd name="T7" fmla="*/ 10 h 12"/>
              <a:gd name="T8" fmla="*/ 0 w 64"/>
              <a:gd name="T9" fmla="*/ 12 h 12"/>
              <a:gd name="T10" fmla="*/ 64 w 64"/>
              <a:gd name="T11" fmla="*/ 2 h 12"/>
              <a:gd name="T12" fmla="*/ 64 w 64"/>
              <a:gd name="T13" fmla="*/ 0 h 12"/>
              <a:gd name="T14" fmla="*/ 64 w 64"/>
              <a:gd name="T15" fmla="*/ 2 h 12"/>
              <a:gd name="T16" fmla="*/ 64 w 64"/>
              <a:gd name="T17" fmla="*/ 0 h 12"/>
              <a:gd name="T18" fmla="*/ 64 w 64"/>
              <a:gd name="T19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2">
                <a:moveTo>
                  <a:pt x="64" y="0"/>
                </a:moveTo>
                <a:lnTo>
                  <a:pt x="64" y="0"/>
                </a:lnTo>
                <a:lnTo>
                  <a:pt x="64" y="0"/>
                </a:lnTo>
                <a:lnTo>
                  <a:pt x="0" y="10"/>
                </a:lnTo>
                <a:lnTo>
                  <a:pt x="0" y="12"/>
                </a:lnTo>
                <a:lnTo>
                  <a:pt x="64" y="2"/>
                </a:lnTo>
                <a:lnTo>
                  <a:pt x="64" y="0"/>
                </a:lnTo>
                <a:lnTo>
                  <a:pt x="64" y="2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5" name="Freeform 1755">
            <a:extLst>
              <a:ext uri="{FF2B5EF4-FFF2-40B4-BE49-F238E27FC236}">
                <a16:creationId xmlns:a16="http://schemas.microsoft.com/office/drawing/2014/main" id="{2B6D78F2-85FB-4283-86A6-463CAB41D36D}"/>
              </a:ext>
            </a:extLst>
          </p:cNvPr>
          <p:cNvSpPr>
            <a:spLocks/>
          </p:cNvSpPr>
          <p:nvPr/>
        </p:nvSpPr>
        <p:spPr bwMode="auto">
          <a:xfrm>
            <a:off x="2179638" y="4144963"/>
            <a:ext cx="6350" cy="4762"/>
          </a:xfrm>
          <a:custGeom>
            <a:avLst/>
            <a:gdLst>
              <a:gd name="T0" fmla="*/ 3 w 11"/>
              <a:gd name="T1" fmla="*/ 0 h 8"/>
              <a:gd name="T2" fmla="*/ 3 w 11"/>
              <a:gd name="T3" fmla="*/ 3 h 8"/>
              <a:gd name="T4" fmla="*/ 0 w 11"/>
              <a:gd name="T5" fmla="*/ 3 h 8"/>
              <a:gd name="T6" fmla="*/ 11 w 11"/>
              <a:gd name="T7" fmla="*/ 8 h 8"/>
              <a:gd name="T8" fmla="*/ 11 w 11"/>
              <a:gd name="T9" fmla="*/ 8 h 8"/>
              <a:gd name="T10" fmla="*/ 3 w 11"/>
              <a:gd name="T11" fmla="*/ 0 h 8"/>
              <a:gd name="T12" fmla="*/ 3 w 11"/>
              <a:gd name="T13" fmla="*/ 0 h 8"/>
              <a:gd name="T14" fmla="*/ 3 w 11"/>
              <a:gd name="T15" fmla="*/ 0 h 8"/>
              <a:gd name="T16" fmla="*/ 3 w 11"/>
              <a:gd name="T17" fmla="*/ 0 h 8"/>
              <a:gd name="T18" fmla="*/ 3 w 1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8">
                <a:moveTo>
                  <a:pt x="3" y="0"/>
                </a:moveTo>
                <a:lnTo>
                  <a:pt x="3" y="3"/>
                </a:lnTo>
                <a:lnTo>
                  <a:pt x="0" y="3"/>
                </a:lnTo>
                <a:lnTo>
                  <a:pt x="11" y="8"/>
                </a:lnTo>
                <a:lnTo>
                  <a:pt x="11" y="8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6" name="Freeform 1756">
            <a:extLst>
              <a:ext uri="{FF2B5EF4-FFF2-40B4-BE49-F238E27FC236}">
                <a16:creationId xmlns:a16="http://schemas.microsoft.com/office/drawing/2014/main" id="{E7870EFC-892B-4638-8988-F35E5E31E4B4}"/>
              </a:ext>
            </a:extLst>
          </p:cNvPr>
          <p:cNvSpPr>
            <a:spLocks/>
          </p:cNvSpPr>
          <p:nvPr/>
        </p:nvSpPr>
        <p:spPr bwMode="auto">
          <a:xfrm>
            <a:off x="2144713" y="4144963"/>
            <a:ext cx="36512" cy="6350"/>
          </a:xfrm>
          <a:custGeom>
            <a:avLst/>
            <a:gdLst>
              <a:gd name="T0" fmla="*/ 2 w 66"/>
              <a:gd name="T1" fmla="*/ 13 h 13"/>
              <a:gd name="T2" fmla="*/ 5 w 66"/>
              <a:gd name="T3" fmla="*/ 10 h 13"/>
              <a:gd name="T4" fmla="*/ 2 w 66"/>
              <a:gd name="T5" fmla="*/ 13 h 13"/>
              <a:gd name="T6" fmla="*/ 66 w 66"/>
              <a:gd name="T7" fmla="*/ 3 h 13"/>
              <a:gd name="T8" fmla="*/ 66 w 66"/>
              <a:gd name="T9" fmla="*/ 0 h 13"/>
              <a:gd name="T10" fmla="*/ 2 w 66"/>
              <a:gd name="T11" fmla="*/ 10 h 13"/>
              <a:gd name="T12" fmla="*/ 2 w 66"/>
              <a:gd name="T13" fmla="*/ 13 h 13"/>
              <a:gd name="T14" fmla="*/ 2 w 66"/>
              <a:gd name="T15" fmla="*/ 10 h 13"/>
              <a:gd name="T16" fmla="*/ 0 w 66"/>
              <a:gd name="T17" fmla="*/ 10 h 13"/>
              <a:gd name="T18" fmla="*/ 2 w 6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3">
                <a:moveTo>
                  <a:pt x="2" y="13"/>
                </a:moveTo>
                <a:lnTo>
                  <a:pt x="5" y="10"/>
                </a:lnTo>
                <a:lnTo>
                  <a:pt x="2" y="13"/>
                </a:lnTo>
                <a:lnTo>
                  <a:pt x="66" y="3"/>
                </a:lnTo>
                <a:lnTo>
                  <a:pt x="66" y="0"/>
                </a:lnTo>
                <a:lnTo>
                  <a:pt x="2" y="10"/>
                </a:lnTo>
                <a:lnTo>
                  <a:pt x="2" y="13"/>
                </a:lnTo>
                <a:lnTo>
                  <a:pt x="2" y="10"/>
                </a:lnTo>
                <a:lnTo>
                  <a:pt x="0" y="10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7" name="Freeform 1757">
            <a:extLst>
              <a:ext uri="{FF2B5EF4-FFF2-40B4-BE49-F238E27FC236}">
                <a16:creationId xmlns:a16="http://schemas.microsoft.com/office/drawing/2014/main" id="{A29500AF-D439-499D-AF1C-C526D7E8E9E7}"/>
              </a:ext>
            </a:extLst>
          </p:cNvPr>
          <p:cNvSpPr>
            <a:spLocks/>
          </p:cNvSpPr>
          <p:nvPr/>
        </p:nvSpPr>
        <p:spPr bwMode="auto">
          <a:xfrm>
            <a:off x="2144713" y="4149725"/>
            <a:ext cx="6350" cy="6350"/>
          </a:xfrm>
          <a:custGeom>
            <a:avLst/>
            <a:gdLst>
              <a:gd name="T0" fmla="*/ 8 w 10"/>
              <a:gd name="T1" fmla="*/ 10 h 10"/>
              <a:gd name="T2" fmla="*/ 8 w 10"/>
              <a:gd name="T3" fmla="*/ 8 h 10"/>
              <a:gd name="T4" fmla="*/ 10 w 10"/>
              <a:gd name="T5" fmla="*/ 8 h 10"/>
              <a:gd name="T6" fmla="*/ 3 w 10"/>
              <a:gd name="T7" fmla="*/ 0 h 10"/>
              <a:gd name="T8" fmla="*/ 0 w 10"/>
              <a:gd name="T9" fmla="*/ 3 h 10"/>
              <a:gd name="T10" fmla="*/ 8 w 10"/>
              <a:gd name="T11" fmla="*/ 10 h 10"/>
              <a:gd name="T12" fmla="*/ 8 w 10"/>
              <a:gd name="T13" fmla="*/ 10 h 10"/>
              <a:gd name="T14" fmla="*/ 8 w 10"/>
              <a:gd name="T15" fmla="*/ 10 h 10"/>
              <a:gd name="T16" fmla="*/ 8 w 10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8" y="10"/>
                </a:moveTo>
                <a:lnTo>
                  <a:pt x="8" y="8"/>
                </a:lnTo>
                <a:lnTo>
                  <a:pt x="10" y="8"/>
                </a:lnTo>
                <a:lnTo>
                  <a:pt x="3" y="0"/>
                </a:lnTo>
                <a:lnTo>
                  <a:pt x="0" y="3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8" name="Freeform 1758">
            <a:extLst>
              <a:ext uri="{FF2B5EF4-FFF2-40B4-BE49-F238E27FC236}">
                <a16:creationId xmlns:a16="http://schemas.microsoft.com/office/drawing/2014/main" id="{7CEFA649-A99C-43A9-AA24-E25D94DAC883}"/>
              </a:ext>
            </a:extLst>
          </p:cNvPr>
          <p:cNvSpPr>
            <a:spLocks/>
          </p:cNvSpPr>
          <p:nvPr/>
        </p:nvSpPr>
        <p:spPr bwMode="auto">
          <a:xfrm>
            <a:off x="2005013" y="4171950"/>
            <a:ext cx="38100" cy="11113"/>
          </a:xfrm>
          <a:custGeom>
            <a:avLst/>
            <a:gdLst>
              <a:gd name="T0" fmla="*/ 2 w 66"/>
              <a:gd name="T1" fmla="*/ 18 h 18"/>
              <a:gd name="T2" fmla="*/ 0 w 66"/>
              <a:gd name="T3" fmla="*/ 15 h 18"/>
              <a:gd name="T4" fmla="*/ 2 w 66"/>
              <a:gd name="T5" fmla="*/ 18 h 18"/>
              <a:gd name="T6" fmla="*/ 66 w 66"/>
              <a:gd name="T7" fmla="*/ 3 h 18"/>
              <a:gd name="T8" fmla="*/ 66 w 66"/>
              <a:gd name="T9" fmla="*/ 0 h 18"/>
              <a:gd name="T10" fmla="*/ 0 w 66"/>
              <a:gd name="T11" fmla="*/ 15 h 18"/>
              <a:gd name="T12" fmla="*/ 2 w 66"/>
              <a:gd name="T13" fmla="*/ 15 h 18"/>
              <a:gd name="T14" fmla="*/ 0 w 66"/>
              <a:gd name="T15" fmla="*/ 15 h 18"/>
              <a:gd name="T16" fmla="*/ 0 w 66"/>
              <a:gd name="T17" fmla="*/ 18 h 18"/>
              <a:gd name="T18" fmla="*/ 2 w 66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8">
                <a:moveTo>
                  <a:pt x="2" y="18"/>
                </a:moveTo>
                <a:lnTo>
                  <a:pt x="0" y="15"/>
                </a:lnTo>
                <a:lnTo>
                  <a:pt x="2" y="18"/>
                </a:lnTo>
                <a:lnTo>
                  <a:pt x="66" y="3"/>
                </a:lnTo>
                <a:lnTo>
                  <a:pt x="66" y="0"/>
                </a:lnTo>
                <a:lnTo>
                  <a:pt x="0" y="15"/>
                </a:lnTo>
                <a:lnTo>
                  <a:pt x="2" y="15"/>
                </a:lnTo>
                <a:lnTo>
                  <a:pt x="0" y="15"/>
                </a:lnTo>
                <a:lnTo>
                  <a:pt x="0" y="18"/>
                </a:lnTo>
                <a:lnTo>
                  <a:pt x="2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79" name="Freeform 1759">
            <a:extLst>
              <a:ext uri="{FF2B5EF4-FFF2-40B4-BE49-F238E27FC236}">
                <a16:creationId xmlns:a16="http://schemas.microsoft.com/office/drawing/2014/main" id="{F171FBA2-DE32-40EF-A5C3-F5C9563665B3}"/>
              </a:ext>
            </a:extLst>
          </p:cNvPr>
          <p:cNvSpPr>
            <a:spLocks/>
          </p:cNvSpPr>
          <p:nvPr/>
        </p:nvSpPr>
        <p:spPr bwMode="auto">
          <a:xfrm>
            <a:off x="2001838" y="4175125"/>
            <a:ext cx="4762" cy="6350"/>
          </a:xfrm>
          <a:custGeom>
            <a:avLst/>
            <a:gdLst>
              <a:gd name="T0" fmla="*/ 0 w 7"/>
              <a:gd name="T1" fmla="*/ 3 h 10"/>
              <a:gd name="T2" fmla="*/ 2 w 7"/>
              <a:gd name="T3" fmla="*/ 0 h 10"/>
              <a:gd name="T4" fmla="*/ 0 w 7"/>
              <a:gd name="T5" fmla="*/ 3 h 10"/>
              <a:gd name="T6" fmla="*/ 5 w 7"/>
              <a:gd name="T7" fmla="*/ 10 h 10"/>
              <a:gd name="T8" fmla="*/ 7 w 7"/>
              <a:gd name="T9" fmla="*/ 10 h 10"/>
              <a:gd name="T10" fmla="*/ 2 w 7"/>
              <a:gd name="T11" fmla="*/ 0 h 10"/>
              <a:gd name="T12" fmla="*/ 2 w 7"/>
              <a:gd name="T13" fmla="*/ 3 h 10"/>
              <a:gd name="T14" fmla="*/ 2 w 7"/>
              <a:gd name="T15" fmla="*/ 0 h 10"/>
              <a:gd name="T16" fmla="*/ 0 w 7"/>
              <a:gd name="T17" fmla="*/ 0 h 10"/>
              <a:gd name="T18" fmla="*/ 0 w 7"/>
              <a:gd name="T1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0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lnTo>
                  <a:pt x="5" y="10"/>
                </a:lnTo>
                <a:lnTo>
                  <a:pt x="7" y="10"/>
                </a:lnTo>
                <a:lnTo>
                  <a:pt x="2" y="0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0" name="Freeform 1760">
            <a:extLst>
              <a:ext uri="{FF2B5EF4-FFF2-40B4-BE49-F238E27FC236}">
                <a16:creationId xmlns:a16="http://schemas.microsoft.com/office/drawing/2014/main" id="{766FF26C-2D9D-4315-B1C6-8201914CB3AF}"/>
              </a:ext>
            </a:extLst>
          </p:cNvPr>
          <p:cNvSpPr>
            <a:spLocks/>
          </p:cNvSpPr>
          <p:nvPr/>
        </p:nvSpPr>
        <p:spPr bwMode="auto">
          <a:xfrm>
            <a:off x="2003425" y="4168775"/>
            <a:ext cx="39688" cy="7938"/>
          </a:xfrm>
          <a:custGeom>
            <a:avLst/>
            <a:gdLst>
              <a:gd name="T0" fmla="*/ 67 w 69"/>
              <a:gd name="T1" fmla="*/ 0 h 16"/>
              <a:gd name="T2" fmla="*/ 69 w 69"/>
              <a:gd name="T3" fmla="*/ 0 h 16"/>
              <a:gd name="T4" fmla="*/ 67 w 69"/>
              <a:gd name="T5" fmla="*/ 0 h 16"/>
              <a:gd name="T6" fmla="*/ 0 w 69"/>
              <a:gd name="T7" fmla="*/ 13 h 16"/>
              <a:gd name="T8" fmla="*/ 0 w 69"/>
              <a:gd name="T9" fmla="*/ 16 h 16"/>
              <a:gd name="T10" fmla="*/ 67 w 69"/>
              <a:gd name="T11" fmla="*/ 0 h 16"/>
              <a:gd name="T12" fmla="*/ 67 w 69"/>
              <a:gd name="T13" fmla="*/ 0 h 16"/>
              <a:gd name="T14" fmla="*/ 69 w 69"/>
              <a:gd name="T15" fmla="*/ 0 h 16"/>
              <a:gd name="T16" fmla="*/ 69 w 69"/>
              <a:gd name="T17" fmla="*/ 0 h 16"/>
              <a:gd name="T18" fmla="*/ 67 w 69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6">
                <a:moveTo>
                  <a:pt x="67" y="0"/>
                </a:moveTo>
                <a:lnTo>
                  <a:pt x="69" y="0"/>
                </a:lnTo>
                <a:lnTo>
                  <a:pt x="67" y="0"/>
                </a:lnTo>
                <a:lnTo>
                  <a:pt x="0" y="13"/>
                </a:lnTo>
                <a:lnTo>
                  <a:pt x="0" y="16"/>
                </a:lnTo>
                <a:lnTo>
                  <a:pt x="67" y="0"/>
                </a:lnTo>
                <a:lnTo>
                  <a:pt x="67" y="0"/>
                </a:lnTo>
                <a:lnTo>
                  <a:pt x="69" y="0"/>
                </a:lnTo>
                <a:lnTo>
                  <a:pt x="69" y="0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1" name="Freeform 1761">
            <a:extLst>
              <a:ext uri="{FF2B5EF4-FFF2-40B4-BE49-F238E27FC236}">
                <a16:creationId xmlns:a16="http://schemas.microsoft.com/office/drawing/2014/main" id="{1857D4C3-178F-4B9A-B145-24386E038D0E}"/>
              </a:ext>
            </a:extLst>
          </p:cNvPr>
          <p:cNvSpPr>
            <a:spLocks/>
          </p:cNvSpPr>
          <p:nvPr/>
        </p:nvSpPr>
        <p:spPr bwMode="auto">
          <a:xfrm>
            <a:off x="2041525" y="4168775"/>
            <a:ext cx="3175" cy="6350"/>
          </a:xfrm>
          <a:custGeom>
            <a:avLst/>
            <a:gdLst>
              <a:gd name="T0" fmla="*/ 5 w 5"/>
              <a:gd name="T1" fmla="*/ 11 h 11"/>
              <a:gd name="T2" fmla="*/ 2 w 5"/>
              <a:gd name="T3" fmla="*/ 11 h 11"/>
              <a:gd name="T4" fmla="*/ 5 w 5"/>
              <a:gd name="T5" fmla="*/ 11 h 11"/>
              <a:gd name="T6" fmla="*/ 2 w 5"/>
              <a:gd name="T7" fmla="*/ 0 h 11"/>
              <a:gd name="T8" fmla="*/ 0 w 5"/>
              <a:gd name="T9" fmla="*/ 0 h 11"/>
              <a:gd name="T10" fmla="*/ 2 w 5"/>
              <a:gd name="T11" fmla="*/ 11 h 11"/>
              <a:gd name="T12" fmla="*/ 2 w 5"/>
              <a:gd name="T13" fmla="*/ 8 h 11"/>
              <a:gd name="T14" fmla="*/ 2 w 5"/>
              <a:gd name="T15" fmla="*/ 11 h 11"/>
              <a:gd name="T16" fmla="*/ 5 w 5"/>
              <a:gd name="T17" fmla="*/ 11 h 11"/>
              <a:gd name="T18" fmla="*/ 5 w 5"/>
              <a:gd name="T19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1">
                <a:moveTo>
                  <a:pt x="5" y="11"/>
                </a:moveTo>
                <a:lnTo>
                  <a:pt x="2" y="11"/>
                </a:lnTo>
                <a:lnTo>
                  <a:pt x="5" y="11"/>
                </a:lnTo>
                <a:lnTo>
                  <a:pt x="2" y="0"/>
                </a:lnTo>
                <a:lnTo>
                  <a:pt x="0" y="0"/>
                </a:lnTo>
                <a:lnTo>
                  <a:pt x="2" y="11"/>
                </a:lnTo>
                <a:lnTo>
                  <a:pt x="2" y="8"/>
                </a:lnTo>
                <a:lnTo>
                  <a:pt x="2" y="11"/>
                </a:lnTo>
                <a:lnTo>
                  <a:pt x="5" y="11"/>
                </a:lnTo>
                <a:lnTo>
                  <a:pt x="5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2" name="Freeform 1762">
            <a:extLst>
              <a:ext uri="{FF2B5EF4-FFF2-40B4-BE49-F238E27FC236}">
                <a16:creationId xmlns:a16="http://schemas.microsoft.com/office/drawing/2014/main" id="{85B6A4B4-1AE6-4764-B7BF-A83ED6F49404}"/>
              </a:ext>
            </a:extLst>
          </p:cNvPr>
          <p:cNvSpPr>
            <a:spLocks/>
          </p:cNvSpPr>
          <p:nvPr/>
        </p:nvSpPr>
        <p:spPr bwMode="auto">
          <a:xfrm>
            <a:off x="2051050" y="4165600"/>
            <a:ext cx="36513" cy="6350"/>
          </a:xfrm>
          <a:custGeom>
            <a:avLst/>
            <a:gdLst>
              <a:gd name="T0" fmla="*/ 0 w 66"/>
              <a:gd name="T1" fmla="*/ 13 h 13"/>
              <a:gd name="T2" fmla="*/ 0 w 66"/>
              <a:gd name="T3" fmla="*/ 13 h 13"/>
              <a:gd name="T4" fmla="*/ 0 w 66"/>
              <a:gd name="T5" fmla="*/ 13 h 13"/>
              <a:gd name="T6" fmla="*/ 66 w 66"/>
              <a:gd name="T7" fmla="*/ 3 h 13"/>
              <a:gd name="T8" fmla="*/ 66 w 66"/>
              <a:gd name="T9" fmla="*/ 0 h 13"/>
              <a:gd name="T10" fmla="*/ 0 w 66"/>
              <a:gd name="T11" fmla="*/ 11 h 13"/>
              <a:gd name="T12" fmla="*/ 2 w 66"/>
              <a:gd name="T13" fmla="*/ 11 h 13"/>
              <a:gd name="T14" fmla="*/ 0 w 66"/>
              <a:gd name="T15" fmla="*/ 13 h 13"/>
              <a:gd name="T16" fmla="*/ 0 w 66"/>
              <a:gd name="T17" fmla="*/ 13 h 13"/>
              <a:gd name="T18" fmla="*/ 0 w 6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3">
                <a:moveTo>
                  <a:pt x="0" y="13"/>
                </a:moveTo>
                <a:lnTo>
                  <a:pt x="0" y="13"/>
                </a:lnTo>
                <a:lnTo>
                  <a:pt x="0" y="13"/>
                </a:lnTo>
                <a:lnTo>
                  <a:pt x="66" y="3"/>
                </a:lnTo>
                <a:lnTo>
                  <a:pt x="66" y="0"/>
                </a:lnTo>
                <a:lnTo>
                  <a:pt x="0" y="11"/>
                </a:lnTo>
                <a:lnTo>
                  <a:pt x="2" y="11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3" name="Freeform 1763">
            <a:extLst>
              <a:ext uri="{FF2B5EF4-FFF2-40B4-BE49-F238E27FC236}">
                <a16:creationId xmlns:a16="http://schemas.microsoft.com/office/drawing/2014/main" id="{A8DD48E4-3360-4AA4-8FCA-5BD1A329CD97}"/>
              </a:ext>
            </a:extLst>
          </p:cNvPr>
          <p:cNvSpPr>
            <a:spLocks/>
          </p:cNvSpPr>
          <p:nvPr/>
        </p:nvSpPr>
        <p:spPr bwMode="auto">
          <a:xfrm>
            <a:off x="2047875" y="4167188"/>
            <a:ext cx="3175" cy="4762"/>
          </a:xfrm>
          <a:custGeom>
            <a:avLst/>
            <a:gdLst>
              <a:gd name="T0" fmla="*/ 0 w 7"/>
              <a:gd name="T1" fmla="*/ 2 h 10"/>
              <a:gd name="T2" fmla="*/ 0 w 7"/>
              <a:gd name="T3" fmla="*/ 0 h 10"/>
              <a:gd name="T4" fmla="*/ 0 w 7"/>
              <a:gd name="T5" fmla="*/ 2 h 10"/>
              <a:gd name="T6" fmla="*/ 5 w 7"/>
              <a:gd name="T7" fmla="*/ 10 h 10"/>
              <a:gd name="T8" fmla="*/ 7 w 7"/>
              <a:gd name="T9" fmla="*/ 8 h 10"/>
              <a:gd name="T10" fmla="*/ 2 w 7"/>
              <a:gd name="T11" fmla="*/ 0 h 10"/>
              <a:gd name="T12" fmla="*/ 2 w 7"/>
              <a:gd name="T13" fmla="*/ 2 h 10"/>
              <a:gd name="T14" fmla="*/ 0 w 7"/>
              <a:gd name="T15" fmla="*/ 0 h 10"/>
              <a:gd name="T16" fmla="*/ 0 w 7"/>
              <a:gd name="T17" fmla="*/ 0 h 10"/>
              <a:gd name="T18" fmla="*/ 0 w 7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0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  <a:lnTo>
                  <a:pt x="5" y="10"/>
                </a:lnTo>
                <a:lnTo>
                  <a:pt x="7" y="8"/>
                </a:lnTo>
                <a:lnTo>
                  <a:pt x="2" y="0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4" name="Freeform 1764">
            <a:extLst>
              <a:ext uri="{FF2B5EF4-FFF2-40B4-BE49-F238E27FC236}">
                <a16:creationId xmlns:a16="http://schemas.microsoft.com/office/drawing/2014/main" id="{343C93F7-AE9B-4B92-B6BF-BF1038D3874E}"/>
              </a:ext>
            </a:extLst>
          </p:cNvPr>
          <p:cNvSpPr>
            <a:spLocks/>
          </p:cNvSpPr>
          <p:nvPr/>
        </p:nvSpPr>
        <p:spPr bwMode="auto">
          <a:xfrm>
            <a:off x="2047875" y="4159250"/>
            <a:ext cx="39688" cy="9525"/>
          </a:xfrm>
          <a:custGeom>
            <a:avLst/>
            <a:gdLst>
              <a:gd name="T0" fmla="*/ 69 w 71"/>
              <a:gd name="T1" fmla="*/ 0 h 15"/>
              <a:gd name="T2" fmla="*/ 71 w 71"/>
              <a:gd name="T3" fmla="*/ 3 h 15"/>
              <a:gd name="T4" fmla="*/ 69 w 71"/>
              <a:gd name="T5" fmla="*/ 0 h 15"/>
              <a:gd name="T6" fmla="*/ 0 w 71"/>
              <a:gd name="T7" fmla="*/ 13 h 15"/>
              <a:gd name="T8" fmla="*/ 2 w 71"/>
              <a:gd name="T9" fmla="*/ 15 h 15"/>
              <a:gd name="T10" fmla="*/ 71 w 71"/>
              <a:gd name="T11" fmla="*/ 3 h 15"/>
              <a:gd name="T12" fmla="*/ 69 w 71"/>
              <a:gd name="T13" fmla="*/ 3 h 15"/>
              <a:gd name="T14" fmla="*/ 71 w 71"/>
              <a:gd name="T15" fmla="*/ 3 h 15"/>
              <a:gd name="T16" fmla="*/ 71 w 71"/>
              <a:gd name="T17" fmla="*/ 0 h 15"/>
              <a:gd name="T18" fmla="*/ 69 w 71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5">
                <a:moveTo>
                  <a:pt x="69" y="0"/>
                </a:moveTo>
                <a:lnTo>
                  <a:pt x="71" y="3"/>
                </a:lnTo>
                <a:lnTo>
                  <a:pt x="69" y="0"/>
                </a:lnTo>
                <a:lnTo>
                  <a:pt x="0" y="13"/>
                </a:lnTo>
                <a:lnTo>
                  <a:pt x="2" y="15"/>
                </a:lnTo>
                <a:lnTo>
                  <a:pt x="71" y="3"/>
                </a:lnTo>
                <a:lnTo>
                  <a:pt x="69" y="3"/>
                </a:lnTo>
                <a:lnTo>
                  <a:pt x="71" y="3"/>
                </a:lnTo>
                <a:lnTo>
                  <a:pt x="71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5" name="Freeform 1765">
            <a:extLst>
              <a:ext uri="{FF2B5EF4-FFF2-40B4-BE49-F238E27FC236}">
                <a16:creationId xmlns:a16="http://schemas.microsoft.com/office/drawing/2014/main" id="{1D83B8CB-71A1-425D-AA7B-BDC8E7D47B1F}"/>
              </a:ext>
            </a:extLst>
          </p:cNvPr>
          <p:cNvSpPr>
            <a:spLocks/>
          </p:cNvSpPr>
          <p:nvPr/>
        </p:nvSpPr>
        <p:spPr bwMode="auto">
          <a:xfrm>
            <a:off x="2087563" y="4162425"/>
            <a:ext cx="3175" cy="4763"/>
          </a:xfrm>
          <a:custGeom>
            <a:avLst/>
            <a:gdLst>
              <a:gd name="T0" fmla="*/ 5 w 5"/>
              <a:gd name="T1" fmla="*/ 7 h 10"/>
              <a:gd name="T2" fmla="*/ 2 w 5"/>
              <a:gd name="T3" fmla="*/ 10 h 10"/>
              <a:gd name="T4" fmla="*/ 5 w 5"/>
              <a:gd name="T5" fmla="*/ 7 h 10"/>
              <a:gd name="T6" fmla="*/ 2 w 5"/>
              <a:gd name="T7" fmla="*/ 0 h 10"/>
              <a:gd name="T8" fmla="*/ 0 w 5"/>
              <a:gd name="T9" fmla="*/ 0 h 10"/>
              <a:gd name="T10" fmla="*/ 2 w 5"/>
              <a:gd name="T11" fmla="*/ 7 h 10"/>
              <a:gd name="T12" fmla="*/ 2 w 5"/>
              <a:gd name="T13" fmla="*/ 7 h 10"/>
              <a:gd name="T14" fmla="*/ 2 w 5"/>
              <a:gd name="T15" fmla="*/ 10 h 10"/>
              <a:gd name="T16" fmla="*/ 5 w 5"/>
              <a:gd name="T17" fmla="*/ 7 h 10"/>
              <a:gd name="T18" fmla="*/ 5 w 5"/>
              <a:gd name="T1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7"/>
                </a:moveTo>
                <a:lnTo>
                  <a:pt x="2" y="10"/>
                </a:lnTo>
                <a:lnTo>
                  <a:pt x="5" y="7"/>
                </a:lnTo>
                <a:lnTo>
                  <a:pt x="2" y="0"/>
                </a:lnTo>
                <a:lnTo>
                  <a:pt x="0" y="0"/>
                </a:lnTo>
                <a:lnTo>
                  <a:pt x="2" y="7"/>
                </a:lnTo>
                <a:lnTo>
                  <a:pt x="2" y="7"/>
                </a:lnTo>
                <a:lnTo>
                  <a:pt x="2" y="10"/>
                </a:lnTo>
                <a:lnTo>
                  <a:pt x="5" y="7"/>
                </a:lnTo>
                <a:lnTo>
                  <a:pt x="5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6" name="Freeform 1766">
            <a:extLst>
              <a:ext uri="{FF2B5EF4-FFF2-40B4-BE49-F238E27FC236}">
                <a16:creationId xmlns:a16="http://schemas.microsoft.com/office/drawing/2014/main" id="{FADC5B27-89DB-4487-B095-C8C3EB40D02A}"/>
              </a:ext>
            </a:extLst>
          </p:cNvPr>
          <p:cNvSpPr>
            <a:spLocks/>
          </p:cNvSpPr>
          <p:nvPr/>
        </p:nvSpPr>
        <p:spPr bwMode="auto">
          <a:xfrm>
            <a:off x="2093913" y="4156075"/>
            <a:ext cx="50800" cy="9525"/>
          </a:xfrm>
          <a:custGeom>
            <a:avLst/>
            <a:gdLst>
              <a:gd name="T0" fmla="*/ 0 w 87"/>
              <a:gd name="T1" fmla="*/ 18 h 18"/>
              <a:gd name="T2" fmla="*/ 0 w 87"/>
              <a:gd name="T3" fmla="*/ 16 h 18"/>
              <a:gd name="T4" fmla="*/ 0 w 87"/>
              <a:gd name="T5" fmla="*/ 18 h 18"/>
              <a:gd name="T6" fmla="*/ 87 w 87"/>
              <a:gd name="T7" fmla="*/ 3 h 18"/>
              <a:gd name="T8" fmla="*/ 84 w 87"/>
              <a:gd name="T9" fmla="*/ 0 h 18"/>
              <a:gd name="T10" fmla="*/ 0 w 87"/>
              <a:gd name="T11" fmla="*/ 16 h 18"/>
              <a:gd name="T12" fmla="*/ 2 w 87"/>
              <a:gd name="T13" fmla="*/ 16 h 18"/>
              <a:gd name="T14" fmla="*/ 0 w 87"/>
              <a:gd name="T15" fmla="*/ 16 h 18"/>
              <a:gd name="T16" fmla="*/ 0 w 87"/>
              <a:gd name="T17" fmla="*/ 18 h 18"/>
              <a:gd name="T18" fmla="*/ 0 w 8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8">
                <a:moveTo>
                  <a:pt x="0" y="18"/>
                </a:moveTo>
                <a:lnTo>
                  <a:pt x="0" y="16"/>
                </a:lnTo>
                <a:lnTo>
                  <a:pt x="0" y="18"/>
                </a:lnTo>
                <a:lnTo>
                  <a:pt x="87" y="3"/>
                </a:lnTo>
                <a:lnTo>
                  <a:pt x="84" y="0"/>
                </a:lnTo>
                <a:lnTo>
                  <a:pt x="0" y="16"/>
                </a:lnTo>
                <a:lnTo>
                  <a:pt x="2" y="16"/>
                </a:lnTo>
                <a:lnTo>
                  <a:pt x="0" y="16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7" name="Freeform 1767">
            <a:extLst>
              <a:ext uri="{FF2B5EF4-FFF2-40B4-BE49-F238E27FC236}">
                <a16:creationId xmlns:a16="http://schemas.microsoft.com/office/drawing/2014/main" id="{B71C8503-28B5-4653-9362-6EEDF4A1A61D}"/>
              </a:ext>
            </a:extLst>
          </p:cNvPr>
          <p:cNvSpPr>
            <a:spLocks/>
          </p:cNvSpPr>
          <p:nvPr/>
        </p:nvSpPr>
        <p:spPr bwMode="auto">
          <a:xfrm>
            <a:off x="2092325" y="4159250"/>
            <a:ext cx="3175" cy="4763"/>
          </a:xfrm>
          <a:custGeom>
            <a:avLst/>
            <a:gdLst>
              <a:gd name="T0" fmla="*/ 0 w 7"/>
              <a:gd name="T1" fmla="*/ 3 h 8"/>
              <a:gd name="T2" fmla="*/ 2 w 7"/>
              <a:gd name="T3" fmla="*/ 0 h 8"/>
              <a:gd name="T4" fmla="*/ 0 w 7"/>
              <a:gd name="T5" fmla="*/ 3 h 8"/>
              <a:gd name="T6" fmla="*/ 5 w 7"/>
              <a:gd name="T7" fmla="*/ 8 h 8"/>
              <a:gd name="T8" fmla="*/ 7 w 7"/>
              <a:gd name="T9" fmla="*/ 8 h 8"/>
              <a:gd name="T10" fmla="*/ 2 w 7"/>
              <a:gd name="T11" fmla="*/ 0 h 8"/>
              <a:gd name="T12" fmla="*/ 2 w 7"/>
              <a:gd name="T13" fmla="*/ 3 h 8"/>
              <a:gd name="T14" fmla="*/ 2 w 7"/>
              <a:gd name="T15" fmla="*/ 0 h 8"/>
              <a:gd name="T16" fmla="*/ 0 w 7"/>
              <a:gd name="T17" fmla="*/ 0 h 8"/>
              <a:gd name="T18" fmla="*/ 0 w 7"/>
              <a:gd name="T1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8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lnTo>
                  <a:pt x="5" y="8"/>
                </a:lnTo>
                <a:lnTo>
                  <a:pt x="7" y="8"/>
                </a:lnTo>
                <a:lnTo>
                  <a:pt x="2" y="0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8" name="Freeform 1768">
            <a:extLst>
              <a:ext uri="{FF2B5EF4-FFF2-40B4-BE49-F238E27FC236}">
                <a16:creationId xmlns:a16="http://schemas.microsoft.com/office/drawing/2014/main" id="{7F702B63-ED8A-41C7-A027-83CA452A11CE}"/>
              </a:ext>
            </a:extLst>
          </p:cNvPr>
          <p:cNvSpPr>
            <a:spLocks/>
          </p:cNvSpPr>
          <p:nvPr/>
        </p:nvSpPr>
        <p:spPr bwMode="auto">
          <a:xfrm>
            <a:off x="2092325" y="4151313"/>
            <a:ext cx="47625" cy="11112"/>
          </a:xfrm>
          <a:custGeom>
            <a:avLst/>
            <a:gdLst>
              <a:gd name="T0" fmla="*/ 82 w 82"/>
              <a:gd name="T1" fmla="*/ 0 h 18"/>
              <a:gd name="T2" fmla="*/ 82 w 82"/>
              <a:gd name="T3" fmla="*/ 0 h 18"/>
              <a:gd name="T4" fmla="*/ 82 w 82"/>
              <a:gd name="T5" fmla="*/ 0 h 18"/>
              <a:gd name="T6" fmla="*/ 0 w 82"/>
              <a:gd name="T7" fmla="*/ 15 h 18"/>
              <a:gd name="T8" fmla="*/ 0 w 82"/>
              <a:gd name="T9" fmla="*/ 18 h 18"/>
              <a:gd name="T10" fmla="*/ 82 w 82"/>
              <a:gd name="T11" fmla="*/ 2 h 18"/>
              <a:gd name="T12" fmla="*/ 79 w 82"/>
              <a:gd name="T13" fmla="*/ 2 h 18"/>
              <a:gd name="T14" fmla="*/ 82 w 82"/>
              <a:gd name="T15" fmla="*/ 0 h 18"/>
              <a:gd name="T16" fmla="*/ 82 w 82"/>
              <a:gd name="T17" fmla="*/ 0 h 18"/>
              <a:gd name="T18" fmla="*/ 82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0" y="15"/>
                </a:lnTo>
                <a:lnTo>
                  <a:pt x="0" y="18"/>
                </a:lnTo>
                <a:lnTo>
                  <a:pt x="82" y="2"/>
                </a:lnTo>
                <a:lnTo>
                  <a:pt x="79" y="2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89" name="Freeform 1769">
            <a:extLst>
              <a:ext uri="{FF2B5EF4-FFF2-40B4-BE49-F238E27FC236}">
                <a16:creationId xmlns:a16="http://schemas.microsoft.com/office/drawing/2014/main" id="{C9CBCFE8-A060-4924-9684-D524C22109A0}"/>
              </a:ext>
            </a:extLst>
          </p:cNvPr>
          <p:cNvSpPr>
            <a:spLocks/>
          </p:cNvSpPr>
          <p:nvPr/>
        </p:nvSpPr>
        <p:spPr bwMode="auto">
          <a:xfrm>
            <a:off x="2138363" y="4151313"/>
            <a:ext cx="6350" cy="6350"/>
          </a:xfrm>
          <a:custGeom>
            <a:avLst/>
            <a:gdLst>
              <a:gd name="T0" fmla="*/ 11 w 11"/>
              <a:gd name="T1" fmla="*/ 7 h 10"/>
              <a:gd name="T2" fmla="*/ 11 w 11"/>
              <a:gd name="T3" fmla="*/ 10 h 10"/>
              <a:gd name="T4" fmla="*/ 11 w 11"/>
              <a:gd name="T5" fmla="*/ 7 h 10"/>
              <a:gd name="T6" fmla="*/ 3 w 11"/>
              <a:gd name="T7" fmla="*/ 0 h 10"/>
              <a:gd name="T8" fmla="*/ 0 w 11"/>
              <a:gd name="T9" fmla="*/ 2 h 10"/>
              <a:gd name="T10" fmla="*/ 8 w 11"/>
              <a:gd name="T11" fmla="*/ 10 h 10"/>
              <a:gd name="T12" fmla="*/ 8 w 11"/>
              <a:gd name="T13" fmla="*/ 7 h 10"/>
              <a:gd name="T14" fmla="*/ 11 w 11"/>
              <a:gd name="T15" fmla="*/ 10 h 10"/>
              <a:gd name="T16" fmla="*/ 11 w 11"/>
              <a:gd name="T17" fmla="*/ 10 h 10"/>
              <a:gd name="T18" fmla="*/ 11 w 11"/>
              <a:gd name="T19" fmla="*/ 7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11" y="7"/>
                </a:moveTo>
                <a:lnTo>
                  <a:pt x="11" y="10"/>
                </a:lnTo>
                <a:lnTo>
                  <a:pt x="11" y="7"/>
                </a:lnTo>
                <a:lnTo>
                  <a:pt x="3" y="0"/>
                </a:lnTo>
                <a:lnTo>
                  <a:pt x="0" y="2"/>
                </a:lnTo>
                <a:lnTo>
                  <a:pt x="8" y="10"/>
                </a:lnTo>
                <a:lnTo>
                  <a:pt x="8" y="7"/>
                </a:lnTo>
                <a:lnTo>
                  <a:pt x="11" y="10"/>
                </a:lnTo>
                <a:lnTo>
                  <a:pt x="11" y="10"/>
                </a:lnTo>
                <a:lnTo>
                  <a:pt x="11" y="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0" name="Freeform 1770">
            <a:extLst>
              <a:ext uri="{FF2B5EF4-FFF2-40B4-BE49-F238E27FC236}">
                <a16:creationId xmlns:a16="http://schemas.microsoft.com/office/drawing/2014/main" id="{13DC7E20-BDB9-4EEB-8258-E019060AC9AB}"/>
              </a:ext>
            </a:extLst>
          </p:cNvPr>
          <p:cNvSpPr>
            <a:spLocks/>
          </p:cNvSpPr>
          <p:nvPr/>
        </p:nvSpPr>
        <p:spPr bwMode="auto">
          <a:xfrm>
            <a:off x="2012950" y="4162425"/>
            <a:ext cx="134938" cy="26988"/>
          </a:xfrm>
          <a:custGeom>
            <a:avLst/>
            <a:gdLst>
              <a:gd name="T0" fmla="*/ 236 w 236"/>
              <a:gd name="T1" fmla="*/ 0 h 49"/>
              <a:gd name="T2" fmla="*/ 236 w 236"/>
              <a:gd name="T3" fmla="*/ 0 h 49"/>
              <a:gd name="T4" fmla="*/ 0 w 236"/>
              <a:gd name="T5" fmla="*/ 46 h 49"/>
              <a:gd name="T6" fmla="*/ 0 w 236"/>
              <a:gd name="T7" fmla="*/ 49 h 49"/>
              <a:gd name="T8" fmla="*/ 236 w 236"/>
              <a:gd name="T9" fmla="*/ 0 h 49"/>
              <a:gd name="T10" fmla="*/ 236 w 236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6" h="49">
                <a:moveTo>
                  <a:pt x="236" y="0"/>
                </a:moveTo>
                <a:lnTo>
                  <a:pt x="236" y="0"/>
                </a:lnTo>
                <a:lnTo>
                  <a:pt x="0" y="46"/>
                </a:lnTo>
                <a:lnTo>
                  <a:pt x="0" y="49"/>
                </a:lnTo>
                <a:lnTo>
                  <a:pt x="236" y="0"/>
                </a:lnTo>
                <a:lnTo>
                  <a:pt x="2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1" name="Freeform 1771">
            <a:extLst>
              <a:ext uri="{FF2B5EF4-FFF2-40B4-BE49-F238E27FC236}">
                <a16:creationId xmlns:a16="http://schemas.microsoft.com/office/drawing/2014/main" id="{60B20C13-D144-47CA-A1E0-A166396294D5}"/>
              </a:ext>
            </a:extLst>
          </p:cNvPr>
          <p:cNvSpPr>
            <a:spLocks/>
          </p:cNvSpPr>
          <p:nvPr/>
        </p:nvSpPr>
        <p:spPr bwMode="auto">
          <a:xfrm>
            <a:off x="2155825" y="4156075"/>
            <a:ext cx="34925" cy="6350"/>
          </a:xfrm>
          <a:custGeom>
            <a:avLst/>
            <a:gdLst>
              <a:gd name="T0" fmla="*/ 59 w 61"/>
              <a:gd name="T1" fmla="*/ 0 h 13"/>
              <a:gd name="T2" fmla="*/ 59 w 61"/>
              <a:gd name="T3" fmla="*/ 0 h 13"/>
              <a:gd name="T4" fmla="*/ 0 w 61"/>
              <a:gd name="T5" fmla="*/ 11 h 13"/>
              <a:gd name="T6" fmla="*/ 0 w 61"/>
              <a:gd name="T7" fmla="*/ 13 h 13"/>
              <a:gd name="T8" fmla="*/ 61 w 61"/>
              <a:gd name="T9" fmla="*/ 0 h 13"/>
              <a:gd name="T10" fmla="*/ 59 w 61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13">
                <a:moveTo>
                  <a:pt x="59" y="0"/>
                </a:moveTo>
                <a:lnTo>
                  <a:pt x="59" y="0"/>
                </a:lnTo>
                <a:lnTo>
                  <a:pt x="0" y="11"/>
                </a:lnTo>
                <a:lnTo>
                  <a:pt x="0" y="13"/>
                </a:lnTo>
                <a:lnTo>
                  <a:pt x="61" y="0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2" name="Freeform 1772">
            <a:extLst>
              <a:ext uri="{FF2B5EF4-FFF2-40B4-BE49-F238E27FC236}">
                <a16:creationId xmlns:a16="http://schemas.microsoft.com/office/drawing/2014/main" id="{D090BA22-0BBB-4ACC-A729-BCF5C22AA096}"/>
              </a:ext>
            </a:extLst>
          </p:cNvPr>
          <p:cNvSpPr>
            <a:spLocks/>
          </p:cNvSpPr>
          <p:nvPr/>
        </p:nvSpPr>
        <p:spPr bwMode="auto">
          <a:xfrm>
            <a:off x="2016125" y="4165600"/>
            <a:ext cx="134938" cy="28575"/>
          </a:xfrm>
          <a:custGeom>
            <a:avLst/>
            <a:gdLst>
              <a:gd name="T0" fmla="*/ 237 w 237"/>
              <a:gd name="T1" fmla="*/ 3 h 51"/>
              <a:gd name="T2" fmla="*/ 237 w 237"/>
              <a:gd name="T3" fmla="*/ 0 h 51"/>
              <a:gd name="T4" fmla="*/ 0 w 237"/>
              <a:gd name="T5" fmla="*/ 49 h 51"/>
              <a:gd name="T6" fmla="*/ 0 w 237"/>
              <a:gd name="T7" fmla="*/ 51 h 51"/>
              <a:gd name="T8" fmla="*/ 237 w 237"/>
              <a:gd name="T9" fmla="*/ 3 h 51"/>
              <a:gd name="T10" fmla="*/ 237 w 237"/>
              <a:gd name="T11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51">
                <a:moveTo>
                  <a:pt x="237" y="3"/>
                </a:moveTo>
                <a:lnTo>
                  <a:pt x="237" y="0"/>
                </a:lnTo>
                <a:lnTo>
                  <a:pt x="0" y="49"/>
                </a:lnTo>
                <a:lnTo>
                  <a:pt x="0" y="51"/>
                </a:lnTo>
                <a:lnTo>
                  <a:pt x="237" y="3"/>
                </a:lnTo>
                <a:lnTo>
                  <a:pt x="23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3" name="Freeform 1773">
            <a:extLst>
              <a:ext uri="{FF2B5EF4-FFF2-40B4-BE49-F238E27FC236}">
                <a16:creationId xmlns:a16="http://schemas.microsoft.com/office/drawing/2014/main" id="{C2218BC8-DD07-42B1-BB86-936BACC3697C}"/>
              </a:ext>
            </a:extLst>
          </p:cNvPr>
          <p:cNvSpPr>
            <a:spLocks/>
          </p:cNvSpPr>
          <p:nvPr/>
        </p:nvSpPr>
        <p:spPr bwMode="auto">
          <a:xfrm>
            <a:off x="2157413" y="4159250"/>
            <a:ext cx="36512" cy="6350"/>
          </a:xfrm>
          <a:custGeom>
            <a:avLst/>
            <a:gdLst>
              <a:gd name="T0" fmla="*/ 63 w 63"/>
              <a:gd name="T1" fmla="*/ 2 h 12"/>
              <a:gd name="T2" fmla="*/ 61 w 63"/>
              <a:gd name="T3" fmla="*/ 0 h 12"/>
              <a:gd name="T4" fmla="*/ 0 w 63"/>
              <a:gd name="T5" fmla="*/ 10 h 12"/>
              <a:gd name="T6" fmla="*/ 0 w 63"/>
              <a:gd name="T7" fmla="*/ 12 h 12"/>
              <a:gd name="T8" fmla="*/ 63 w 63"/>
              <a:gd name="T9" fmla="*/ 2 h 12"/>
              <a:gd name="T10" fmla="*/ 63 w 63"/>
              <a:gd name="T11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2">
                <a:moveTo>
                  <a:pt x="63" y="2"/>
                </a:moveTo>
                <a:lnTo>
                  <a:pt x="61" y="0"/>
                </a:lnTo>
                <a:lnTo>
                  <a:pt x="0" y="10"/>
                </a:lnTo>
                <a:lnTo>
                  <a:pt x="0" y="12"/>
                </a:lnTo>
                <a:lnTo>
                  <a:pt x="63" y="2"/>
                </a:lnTo>
                <a:lnTo>
                  <a:pt x="63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4" name="Freeform 1774">
            <a:extLst>
              <a:ext uri="{FF2B5EF4-FFF2-40B4-BE49-F238E27FC236}">
                <a16:creationId xmlns:a16="http://schemas.microsoft.com/office/drawing/2014/main" id="{4A3CA96F-83E1-4717-AC3C-1F761A882A10}"/>
              </a:ext>
            </a:extLst>
          </p:cNvPr>
          <p:cNvSpPr>
            <a:spLocks/>
          </p:cNvSpPr>
          <p:nvPr/>
        </p:nvSpPr>
        <p:spPr bwMode="auto">
          <a:xfrm>
            <a:off x="2200275" y="4149725"/>
            <a:ext cx="44450" cy="9525"/>
          </a:xfrm>
          <a:custGeom>
            <a:avLst/>
            <a:gdLst>
              <a:gd name="T0" fmla="*/ 77 w 77"/>
              <a:gd name="T1" fmla="*/ 0 h 16"/>
              <a:gd name="T2" fmla="*/ 77 w 77"/>
              <a:gd name="T3" fmla="*/ 0 h 16"/>
              <a:gd name="T4" fmla="*/ 0 w 77"/>
              <a:gd name="T5" fmla="*/ 13 h 16"/>
              <a:gd name="T6" fmla="*/ 0 w 77"/>
              <a:gd name="T7" fmla="*/ 16 h 16"/>
              <a:gd name="T8" fmla="*/ 77 w 77"/>
              <a:gd name="T9" fmla="*/ 3 h 16"/>
              <a:gd name="T10" fmla="*/ 77 w 77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6">
                <a:moveTo>
                  <a:pt x="77" y="0"/>
                </a:moveTo>
                <a:lnTo>
                  <a:pt x="77" y="0"/>
                </a:lnTo>
                <a:lnTo>
                  <a:pt x="0" y="13"/>
                </a:lnTo>
                <a:lnTo>
                  <a:pt x="0" y="16"/>
                </a:lnTo>
                <a:lnTo>
                  <a:pt x="77" y="3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5" name="Freeform 1775">
            <a:extLst>
              <a:ext uri="{FF2B5EF4-FFF2-40B4-BE49-F238E27FC236}">
                <a16:creationId xmlns:a16="http://schemas.microsoft.com/office/drawing/2014/main" id="{2C8164F7-BEEB-447C-B905-DB2F98907CDF}"/>
              </a:ext>
            </a:extLst>
          </p:cNvPr>
          <p:cNvSpPr>
            <a:spLocks/>
          </p:cNvSpPr>
          <p:nvPr/>
        </p:nvSpPr>
        <p:spPr bwMode="auto">
          <a:xfrm>
            <a:off x="2016125" y="4168775"/>
            <a:ext cx="138113" cy="28575"/>
          </a:xfrm>
          <a:custGeom>
            <a:avLst/>
            <a:gdLst>
              <a:gd name="T0" fmla="*/ 240 w 240"/>
              <a:gd name="T1" fmla="*/ 3 h 54"/>
              <a:gd name="T2" fmla="*/ 238 w 240"/>
              <a:gd name="T3" fmla="*/ 0 h 54"/>
              <a:gd name="T4" fmla="*/ 0 w 240"/>
              <a:gd name="T5" fmla="*/ 54 h 54"/>
              <a:gd name="T6" fmla="*/ 0 w 240"/>
              <a:gd name="T7" fmla="*/ 54 h 54"/>
              <a:gd name="T8" fmla="*/ 240 w 240"/>
              <a:gd name="T9" fmla="*/ 3 h 54"/>
              <a:gd name="T10" fmla="*/ 240 w 240"/>
              <a:gd name="T11" fmla="*/ 3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54">
                <a:moveTo>
                  <a:pt x="240" y="3"/>
                </a:moveTo>
                <a:lnTo>
                  <a:pt x="238" y="0"/>
                </a:lnTo>
                <a:lnTo>
                  <a:pt x="0" y="54"/>
                </a:lnTo>
                <a:lnTo>
                  <a:pt x="0" y="54"/>
                </a:lnTo>
                <a:lnTo>
                  <a:pt x="240" y="3"/>
                </a:lnTo>
                <a:lnTo>
                  <a:pt x="24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6" name="Freeform 1776">
            <a:extLst>
              <a:ext uri="{FF2B5EF4-FFF2-40B4-BE49-F238E27FC236}">
                <a16:creationId xmlns:a16="http://schemas.microsoft.com/office/drawing/2014/main" id="{36A2D7E7-8324-45AB-A5A4-912374C741FA}"/>
              </a:ext>
            </a:extLst>
          </p:cNvPr>
          <p:cNvSpPr>
            <a:spLocks/>
          </p:cNvSpPr>
          <p:nvPr/>
        </p:nvSpPr>
        <p:spPr bwMode="auto">
          <a:xfrm>
            <a:off x="2162175" y="4162425"/>
            <a:ext cx="34925" cy="6350"/>
          </a:xfrm>
          <a:custGeom>
            <a:avLst/>
            <a:gdLst>
              <a:gd name="T0" fmla="*/ 62 w 62"/>
              <a:gd name="T1" fmla="*/ 0 h 10"/>
              <a:gd name="T2" fmla="*/ 62 w 62"/>
              <a:gd name="T3" fmla="*/ 0 h 10"/>
              <a:gd name="T4" fmla="*/ 0 w 62"/>
              <a:gd name="T5" fmla="*/ 10 h 10"/>
              <a:gd name="T6" fmla="*/ 0 w 62"/>
              <a:gd name="T7" fmla="*/ 10 h 10"/>
              <a:gd name="T8" fmla="*/ 62 w 62"/>
              <a:gd name="T9" fmla="*/ 0 h 10"/>
              <a:gd name="T10" fmla="*/ 62 w 62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10">
                <a:moveTo>
                  <a:pt x="62" y="0"/>
                </a:moveTo>
                <a:lnTo>
                  <a:pt x="62" y="0"/>
                </a:lnTo>
                <a:lnTo>
                  <a:pt x="0" y="10"/>
                </a:lnTo>
                <a:lnTo>
                  <a:pt x="0" y="10"/>
                </a:lnTo>
                <a:lnTo>
                  <a:pt x="62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7" name="Freeform 1777">
            <a:extLst>
              <a:ext uri="{FF2B5EF4-FFF2-40B4-BE49-F238E27FC236}">
                <a16:creationId xmlns:a16="http://schemas.microsoft.com/office/drawing/2014/main" id="{82599061-98D7-49B7-8B3F-F11DEB882074}"/>
              </a:ext>
            </a:extLst>
          </p:cNvPr>
          <p:cNvSpPr>
            <a:spLocks/>
          </p:cNvSpPr>
          <p:nvPr/>
        </p:nvSpPr>
        <p:spPr bwMode="auto">
          <a:xfrm>
            <a:off x="2203450" y="4154488"/>
            <a:ext cx="44450" cy="7937"/>
          </a:xfrm>
          <a:custGeom>
            <a:avLst/>
            <a:gdLst>
              <a:gd name="T0" fmla="*/ 77 w 77"/>
              <a:gd name="T1" fmla="*/ 0 h 15"/>
              <a:gd name="T2" fmla="*/ 74 w 77"/>
              <a:gd name="T3" fmla="*/ 0 h 15"/>
              <a:gd name="T4" fmla="*/ 0 w 77"/>
              <a:gd name="T5" fmla="*/ 13 h 15"/>
              <a:gd name="T6" fmla="*/ 3 w 77"/>
              <a:gd name="T7" fmla="*/ 15 h 15"/>
              <a:gd name="T8" fmla="*/ 77 w 77"/>
              <a:gd name="T9" fmla="*/ 2 h 15"/>
              <a:gd name="T10" fmla="*/ 77 w 7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5">
                <a:moveTo>
                  <a:pt x="77" y="0"/>
                </a:moveTo>
                <a:lnTo>
                  <a:pt x="74" y="0"/>
                </a:lnTo>
                <a:lnTo>
                  <a:pt x="0" y="13"/>
                </a:lnTo>
                <a:lnTo>
                  <a:pt x="3" y="15"/>
                </a:lnTo>
                <a:lnTo>
                  <a:pt x="77" y="2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8" name="Freeform 1778">
            <a:extLst>
              <a:ext uri="{FF2B5EF4-FFF2-40B4-BE49-F238E27FC236}">
                <a16:creationId xmlns:a16="http://schemas.microsoft.com/office/drawing/2014/main" id="{CD8CEEEA-4C23-49B7-9227-E2A43158C642}"/>
              </a:ext>
            </a:extLst>
          </p:cNvPr>
          <p:cNvSpPr>
            <a:spLocks/>
          </p:cNvSpPr>
          <p:nvPr/>
        </p:nvSpPr>
        <p:spPr bwMode="auto">
          <a:xfrm>
            <a:off x="1990725" y="4171950"/>
            <a:ext cx="30163" cy="44450"/>
          </a:xfrm>
          <a:custGeom>
            <a:avLst/>
            <a:gdLst>
              <a:gd name="T0" fmla="*/ 0 w 54"/>
              <a:gd name="T1" fmla="*/ 31 h 79"/>
              <a:gd name="T2" fmla="*/ 44 w 54"/>
              <a:gd name="T3" fmla="*/ 74 h 79"/>
              <a:gd name="T4" fmla="*/ 51 w 54"/>
              <a:gd name="T5" fmla="*/ 79 h 79"/>
              <a:gd name="T6" fmla="*/ 54 w 54"/>
              <a:gd name="T7" fmla="*/ 77 h 79"/>
              <a:gd name="T8" fmla="*/ 54 w 54"/>
              <a:gd name="T9" fmla="*/ 67 h 79"/>
              <a:gd name="T10" fmla="*/ 51 w 54"/>
              <a:gd name="T11" fmla="*/ 67 h 79"/>
              <a:gd name="T12" fmla="*/ 46 w 54"/>
              <a:gd name="T13" fmla="*/ 64 h 79"/>
              <a:gd name="T14" fmla="*/ 3 w 54"/>
              <a:gd name="T15" fmla="*/ 0 h 79"/>
              <a:gd name="T16" fmla="*/ 0 w 54"/>
              <a:gd name="T17" fmla="*/ 31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79">
                <a:moveTo>
                  <a:pt x="0" y="31"/>
                </a:moveTo>
                <a:lnTo>
                  <a:pt x="44" y="74"/>
                </a:lnTo>
                <a:lnTo>
                  <a:pt x="51" y="79"/>
                </a:lnTo>
                <a:lnTo>
                  <a:pt x="54" y="77"/>
                </a:lnTo>
                <a:lnTo>
                  <a:pt x="54" y="67"/>
                </a:lnTo>
                <a:lnTo>
                  <a:pt x="51" y="67"/>
                </a:lnTo>
                <a:lnTo>
                  <a:pt x="46" y="64"/>
                </a:lnTo>
                <a:lnTo>
                  <a:pt x="3" y="0"/>
                </a:lnTo>
                <a:lnTo>
                  <a:pt x="0" y="31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499" name="Freeform 1779">
            <a:extLst>
              <a:ext uri="{FF2B5EF4-FFF2-40B4-BE49-F238E27FC236}">
                <a16:creationId xmlns:a16="http://schemas.microsoft.com/office/drawing/2014/main" id="{DB8B70CB-2691-4D56-BBB5-5A10C0A988E3}"/>
              </a:ext>
            </a:extLst>
          </p:cNvPr>
          <p:cNvSpPr>
            <a:spLocks/>
          </p:cNvSpPr>
          <p:nvPr/>
        </p:nvSpPr>
        <p:spPr bwMode="auto">
          <a:xfrm>
            <a:off x="1990725" y="4187825"/>
            <a:ext cx="25400" cy="26988"/>
          </a:xfrm>
          <a:custGeom>
            <a:avLst/>
            <a:gdLst>
              <a:gd name="T0" fmla="*/ 46 w 46"/>
              <a:gd name="T1" fmla="*/ 44 h 49"/>
              <a:gd name="T2" fmla="*/ 46 w 46"/>
              <a:gd name="T3" fmla="*/ 44 h 49"/>
              <a:gd name="T4" fmla="*/ 46 w 46"/>
              <a:gd name="T5" fmla="*/ 44 h 49"/>
              <a:gd name="T6" fmla="*/ 3 w 46"/>
              <a:gd name="T7" fmla="*/ 0 h 49"/>
              <a:gd name="T8" fmla="*/ 0 w 46"/>
              <a:gd name="T9" fmla="*/ 3 h 49"/>
              <a:gd name="T10" fmla="*/ 44 w 46"/>
              <a:gd name="T11" fmla="*/ 46 h 49"/>
              <a:gd name="T12" fmla="*/ 44 w 46"/>
              <a:gd name="T13" fmla="*/ 49 h 49"/>
              <a:gd name="T14" fmla="*/ 44 w 46"/>
              <a:gd name="T15" fmla="*/ 46 h 49"/>
              <a:gd name="T16" fmla="*/ 44 w 46"/>
              <a:gd name="T17" fmla="*/ 49 h 49"/>
              <a:gd name="T18" fmla="*/ 46 w 46"/>
              <a:gd name="T19" fmla="*/ 46 h 49"/>
              <a:gd name="T20" fmla="*/ 46 w 46"/>
              <a:gd name="T21" fmla="*/ 46 h 49"/>
              <a:gd name="T22" fmla="*/ 46 w 46"/>
              <a:gd name="T23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49">
                <a:moveTo>
                  <a:pt x="46" y="44"/>
                </a:moveTo>
                <a:lnTo>
                  <a:pt x="46" y="44"/>
                </a:lnTo>
                <a:lnTo>
                  <a:pt x="46" y="44"/>
                </a:lnTo>
                <a:lnTo>
                  <a:pt x="3" y="0"/>
                </a:lnTo>
                <a:lnTo>
                  <a:pt x="0" y="3"/>
                </a:lnTo>
                <a:lnTo>
                  <a:pt x="44" y="46"/>
                </a:lnTo>
                <a:lnTo>
                  <a:pt x="44" y="49"/>
                </a:lnTo>
                <a:lnTo>
                  <a:pt x="44" y="46"/>
                </a:lnTo>
                <a:lnTo>
                  <a:pt x="44" y="49"/>
                </a:lnTo>
                <a:lnTo>
                  <a:pt x="46" y="46"/>
                </a:lnTo>
                <a:lnTo>
                  <a:pt x="46" y="46"/>
                </a:lnTo>
                <a:lnTo>
                  <a:pt x="46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0" name="Freeform 1780">
            <a:extLst>
              <a:ext uri="{FF2B5EF4-FFF2-40B4-BE49-F238E27FC236}">
                <a16:creationId xmlns:a16="http://schemas.microsoft.com/office/drawing/2014/main" id="{7C540C8E-A448-43FD-B540-B987C1B10FBD}"/>
              </a:ext>
            </a:extLst>
          </p:cNvPr>
          <p:cNvSpPr>
            <a:spLocks/>
          </p:cNvSpPr>
          <p:nvPr/>
        </p:nvSpPr>
        <p:spPr bwMode="auto">
          <a:xfrm>
            <a:off x="2016125" y="4213225"/>
            <a:ext cx="4763" cy="4763"/>
          </a:xfrm>
          <a:custGeom>
            <a:avLst/>
            <a:gdLst>
              <a:gd name="T0" fmla="*/ 7 w 10"/>
              <a:gd name="T1" fmla="*/ 5 h 10"/>
              <a:gd name="T2" fmla="*/ 5 w 10"/>
              <a:gd name="T3" fmla="*/ 5 h 10"/>
              <a:gd name="T4" fmla="*/ 7 w 10"/>
              <a:gd name="T5" fmla="*/ 5 h 10"/>
              <a:gd name="T6" fmla="*/ 2 w 10"/>
              <a:gd name="T7" fmla="*/ 0 h 10"/>
              <a:gd name="T8" fmla="*/ 0 w 10"/>
              <a:gd name="T9" fmla="*/ 5 h 10"/>
              <a:gd name="T10" fmla="*/ 5 w 10"/>
              <a:gd name="T11" fmla="*/ 7 h 10"/>
              <a:gd name="T12" fmla="*/ 7 w 10"/>
              <a:gd name="T13" fmla="*/ 7 h 10"/>
              <a:gd name="T14" fmla="*/ 5 w 10"/>
              <a:gd name="T15" fmla="*/ 7 h 10"/>
              <a:gd name="T16" fmla="*/ 7 w 10"/>
              <a:gd name="T17" fmla="*/ 10 h 10"/>
              <a:gd name="T18" fmla="*/ 7 w 10"/>
              <a:gd name="T19" fmla="*/ 7 h 10"/>
              <a:gd name="T20" fmla="*/ 10 w 10"/>
              <a:gd name="T21" fmla="*/ 5 h 10"/>
              <a:gd name="T22" fmla="*/ 7 w 10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0">
                <a:moveTo>
                  <a:pt x="7" y="5"/>
                </a:moveTo>
                <a:lnTo>
                  <a:pt x="5" y="5"/>
                </a:lnTo>
                <a:lnTo>
                  <a:pt x="7" y="5"/>
                </a:lnTo>
                <a:lnTo>
                  <a:pt x="2" y="0"/>
                </a:lnTo>
                <a:lnTo>
                  <a:pt x="0" y="5"/>
                </a:lnTo>
                <a:lnTo>
                  <a:pt x="5" y="7"/>
                </a:lnTo>
                <a:lnTo>
                  <a:pt x="7" y="7"/>
                </a:lnTo>
                <a:lnTo>
                  <a:pt x="5" y="7"/>
                </a:lnTo>
                <a:lnTo>
                  <a:pt x="7" y="10"/>
                </a:lnTo>
                <a:lnTo>
                  <a:pt x="7" y="7"/>
                </a:lnTo>
                <a:lnTo>
                  <a:pt x="10" y="5"/>
                </a:lnTo>
                <a:lnTo>
                  <a:pt x="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1" name="Freeform 1781">
            <a:extLst>
              <a:ext uri="{FF2B5EF4-FFF2-40B4-BE49-F238E27FC236}">
                <a16:creationId xmlns:a16="http://schemas.microsoft.com/office/drawing/2014/main" id="{856A500C-6B7F-4801-BFF5-C9CA1BC7C0B4}"/>
              </a:ext>
            </a:extLst>
          </p:cNvPr>
          <p:cNvSpPr>
            <a:spLocks/>
          </p:cNvSpPr>
          <p:nvPr/>
        </p:nvSpPr>
        <p:spPr bwMode="auto">
          <a:xfrm>
            <a:off x="2019300" y="4213225"/>
            <a:ext cx="3175" cy="3175"/>
          </a:xfrm>
          <a:custGeom>
            <a:avLst/>
            <a:gdLst>
              <a:gd name="T0" fmla="*/ 5 w 7"/>
              <a:gd name="T1" fmla="*/ 0 h 5"/>
              <a:gd name="T2" fmla="*/ 2 w 7"/>
              <a:gd name="T3" fmla="*/ 3 h 5"/>
              <a:gd name="T4" fmla="*/ 5 w 7"/>
              <a:gd name="T5" fmla="*/ 0 h 5"/>
              <a:gd name="T6" fmla="*/ 0 w 7"/>
              <a:gd name="T7" fmla="*/ 3 h 5"/>
              <a:gd name="T8" fmla="*/ 2 w 7"/>
              <a:gd name="T9" fmla="*/ 5 h 5"/>
              <a:gd name="T10" fmla="*/ 5 w 7"/>
              <a:gd name="T11" fmla="*/ 5 h 5"/>
              <a:gd name="T12" fmla="*/ 7 w 7"/>
              <a:gd name="T13" fmla="*/ 3 h 5"/>
              <a:gd name="T14" fmla="*/ 5 w 7"/>
              <a:gd name="T15" fmla="*/ 5 h 5"/>
              <a:gd name="T16" fmla="*/ 7 w 7"/>
              <a:gd name="T17" fmla="*/ 5 h 5"/>
              <a:gd name="T18" fmla="*/ 7 w 7"/>
              <a:gd name="T19" fmla="*/ 3 h 5"/>
              <a:gd name="T20" fmla="*/ 7 w 7"/>
              <a:gd name="T21" fmla="*/ 0 h 5"/>
              <a:gd name="T22" fmla="*/ 5 w 7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5">
                <a:moveTo>
                  <a:pt x="5" y="0"/>
                </a:moveTo>
                <a:lnTo>
                  <a:pt x="2" y="3"/>
                </a:lnTo>
                <a:lnTo>
                  <a:pt x="5" y="0"/>
                </a:lnTo>
                <a:lnTo>
                  <a:pt x="0" y="3"/>
                </a:lnTo>
                <a:lnTo>
                  <a:pt x="2" y="5"/>
                </a:lnTo>
                <a:lnTo>
                  <a:pt x="5" y="5"/>
                </a:lnTo>
                <a:lnTo>
                  <a:pt x="7" y="3"/>
                </a:lnTo>
                <a:lnTo>
                  <a:pt x="5" y="5"/>
                </a:lnTo>
                <a:lnTo>
                  <a:pt x="7" y="5"/>
                </a:lnTo>
                <a:lnTo>
                  <a:pt x="7" y="3"/>
                </a:lnTo>
                <a:lnTo>
                  <a:pt x="7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2" name="Freeform 1782">
            <a:extLst>
              <a:ext uri="{FF2B5EF4-FFF2-40B4-BE49-F238E27FC236}">
                <a16:creationId xmlns:a16="http://schemas.microsoft.com/office/drawing/2014/main" id="{DA1D607E-BF66-4E2D-9513-CCF40F47AF36}"/>
              </a:ext>
            </a:extLst>
          </p:cNvPr>
          <p:cNvSpPr>
            <a:spLocks/>
          </p:cNvSpPr>
          <p:nvPr/>
        </p:nvSpPr>
        <p:spPr bwMode="auto">
          <a:xfrm>
            <a:off x="2019300" y="4208463"/>
            <a:ext cx="3175" cy="6350"/>
          </a:xfrm>
          <a:custGeom>
            <a:avLst/>
            <a:gdLst>
              <a:gd name="T0" fmla="*/ 0 w 5"/>
              <a:gd name="T1" fmla="*/ 3 h 13"/>
              <a:gd name="T2" fmla="*/ 3 w 5"/>
              <a:gd name="T3" fmla="*/ 5 h 13"/>
              <a:gd name="T4" fmla="*/ 0 w 5"/>
              <a:gd name="T5" fmla="*/ 3 h 13"/>
              <a:gd name="T6" fmla="*/ 0 w 5"/>
              <a:gd name="T7" fmla="*/ 13 h 13"/>
              <a:gd name="T8" fmla="*/ 5 w 5"/>
              <a:gd name="T9" fmla="*/ 13 h 13"/>
              <a:gd name="T10" fmla="*/ 5 w 5"/>
              <a:gd name="T11" fmla="*/ 3 h 13"/>
              <a:gd name="T12" fmla="*/ 3 w 5"/>
              <a:gd name="T13" fmla="*/ 0 h 13"/>
              <a:gd name="T14" fmla="*/ 5 w 5"/>
              <a:gd name="T15" fmla="*/ 3 h 13"/>
              <a:gd name="T16" fmla="*/ 5 w 5"/>
              <a:gd name="T17" fmla="*/ 0 h 13"/>
              <a:gd name="T18" fmla="*/ 3 w 5"/>
              <a:gd name="T19" fmla="*/ 0 h 13"/>
              <a:gd name="T20" fmla="*/ 3 w 5"/>
              <a:gd name="T21" fmla="*/ 0 h 13"/>
              <a:gd name="T22" fmla="*/ 0 w 5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0" y="3"/>
                </a:moveTo>
                <a:lnTo>
                  <a:pt x="3" y="5"/>
                </a:lnTo>
                <a:lnTo>
                  <a:pt x="0" y="3"/>
                </a:lnTo>
                <a:lnTo>
                  <a:pt x="0" y="13"/>
                </a:lnTo>
                <a:lnTo>
                  <a:pt x="5" y="13"/>
                </a:lnTo>
                <a:lnTo>
                  <a:pt x="5" y="3"/>
                </a:lnTo>
                <a:lnTo>
                  <a:pt x="3" y="0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3" name="Freeform 1783">
            <a:extLst>
              <a:ext uri="{FF2B5EF4-FFF2-40B4-BE49-F238E27FC236}">
                <a16:creationId xmlns:a16="http://schemas.microsoft.com/office/drawing/2014/main" id="{82B968F1-10F0-4D01-A23D-B11F7103BEE3}"/>
              </a:ext>
            </a:extLst>
          </p:cNvPr>
          <p:cNvSpPr>
            <a:spLocks/>
          </p:cNvSpPr>
          <p:nvPr/>
        </p:nvSpPr>
        <p:spPr bwMode="auto">
          <a:xfrm>
            <a:off x="2019300" y="4208463"/>
            <a:ext cx="1588" cy="1587"/>
          </a:xfrm>
          <a:custGeom>
            <a:avLst/>
            <a:gdLst>
              <a:gd name="T0" fmla="*/ 2 w 5"/>
              <a:gd name="T1" fmla="*/ 5 h 5"/>
              <a:gd name="T2" fmla="*/ 0 w 5"/>
              <a:gd name="T3" fmla="*/ 5 h 5"/>
              <a:gd name="T4" fmla="*/ 2 w 5"/>
              <a:gd name="T5" fmla="*/ 5 h 5"/>
              <a:gd name="T6" fmla="*/ 5 w 5"/>
              <a:gd name="T7" fmla="*/ 5 h 5"/>
              <a:gd name="T8" fmla="*/ 5 w 5"/>
              <a:gd name="T9" fmla="*/ 0 h 5"/>
              <a:gd name="T10" fmla="*/ 2 w 5"/>
              <a:gd name="T11" fmla="*/ 0 h 5"/>
              <a:gd name="T12" fmla="*/ 2 w 5"/>
              <a:gd name="T13" fmla="*/ 0 h 5"/>
              <a:gd name="T14" fmla="*/ 2 w 5"/>
              <a:gd name="T15" fmla="*/ 0 h 5"/>
              <a:gd name="T16" fmla="*/ 0 w 5"/>
              <a:gd name="T17" fmla="*/ 3 h 5"/>
              <a:gd name="T18" fmla="*/ 0 w 5"/>
              <a:gd name="T19" fmla="*/ 3 h 5"/>
              <a:gd name="T20" fmla="*/ 0 w 5"/>
              <a:gd name="T21" fmla="*/ 5 h 5"/>
              <a:gd name="T22" fmla="*/ 2 w 5"/>
              <a:gd name="T2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0" y="5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4" name="Freeform 1784">
            <a:extLst>
              <a:ext uri="{FF2B5EF4-FFF2-40B4-BE49-F238E27FC236}">
                <a16:creationId xmlns:a16="http://schemas.microsoft.com/office/drawing/2014/main" id="{830BE2E0-C533-4EA3-98E0-0535F2501F5C}"/>
              </a:ext>
            </a:extLst>
          </p:cNvPr>
          <p:cNvSpPr>
            <a:spLocks/>
          </p:cNvSpPr>
          <p:nvPr/>
        </p:nvSpPr>
        <p:spPr bwMode="auto">
          <a:xfrm>
            <a:off x="2016125" y="4205288"/>
            <a:ext cx="3175" cy="4762"/>
          </a:xfrm>
          <a:custGeom>
            <a:avLst/>
            <a:gdLst>
              <a:gd name="T0" fmla="*/ 0 w 7"/>
              <a:gd name="T1" fmla="*/ 5 h 10"/>
              <a:gd name="T2" fmla="*/ 0 w 7"/>
              <a:gd name="T3" fmla="*/ 5 h 10"/>
              <a:gd name="T4" fmla="*/ 0 w 7"/>
              <a:gd name="T5" fmla="*/ 5 h 10"/>
              <a:gd name="T6" fmla="*/ 5 w 7"/>
              <a:gd name="T7" fmla="*/ 10 h 10"/>
              <a:gd name="T8" fmla="*/ 7 w 7"/>
              <a:gd name="T9" fmla="*/ 5 h 10"/>
              <a:gd name="T10" fmla="*/ 2 w 7"/>
              <a:gd name="T11" fmla="*/ 2 h 10"/>
              <a:gd name="T12" fmla="*/ 5 w 7"/>
              <a:gd name="T13" fmla="*/ 2 h 10"/>
              <a:gd name="T14" fmla="*/ 2 w 7"/>
              <a:gd name="T15" fmla="*/ 2 h 10"/>
              <a:gd name="T16" fmla="*/ 0 w 7"/>
              <a:gd name="T17" fmla="*/ 0 h 10"/>
              <a:gd name="T18" fmla="*/ 0 w 7"/>
              <a:gd name="T19" fmla="*/ 2 h 10"/>
              <a:gd name="T20" fmla="*/ 0 w 7"/>
              <a:gd name="T21" fmla="*/ 5 h 10"/>
              <a:gd name="T22" fmla="*/ 0 w 7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0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5" y="10"/>
                </a:lnTo>
                <a:lnTo>
                  <a:pt x="7" y="5"/>
                </a:lnTo>
                <a:lnTo>
                  <a:pt x="2" y="2"/>
                </a:lnTo>
                <a:lnTo>
                  <a:pt x="5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5" name="Freeform 1785">
            <a:extLst>
              <a:ext uri="{FF2B5EF4-FFF2-40B4-BE49-F238E27FC236}">
                <a16:creationId xmlns:a16="http://schemas.microsoft.com/office/drawing/2014/main" id="{D500E7B4-DE4E-4D15-9445-AE41EE3EEB48}"/>
              </a:ext>
            </a:extLst>
          </p:cNvPr>
          <p:cNvSpPr>
            <a:spLocks/>
          </p:cNvSpPr>
          <p:nvPr/>
        </p:nvSpPr>
        <p:spPr bwMode="auto">
          <a:xfrm>
            <a:off x="1990725" y="4171950"/>
            <a:ext cx="28575" cy="36513"/>
          </a:xfrm>
          <a:custGeom>
            <a:avLst/>
            <a:gdLst>
              <a:gd name="T0" fmla="*/ 0 w 49"/>
              <a:gd name="T1" fmla="*/ 5 h 66"/>
              <a:gd name="T2" fmla="*/ 5 w 49"/>
              <a:gd name="T3" fmla="*/ 2 h 66"/>
              <a:gd name="T4" fmla="*/ 0 w 49"/>
              <a:gd name="T5" fmla="*/ 5 h 66"/>
              <a:gd name="T6" fmla="*/ 44 w 49"/>
              <a:gd name="T7" fmla="*/ 66 h 66"/>
              <a:gd name="T8" fmla="*/ 49 w 49"/>
              <a:gd name="T9" fmla="*/ 63 h 66"/>
              <a:gd name="T10" fmla="*/ 5 w 49"/>
              <a:gd name="T11" fmla="*/ 0 h 66"/>
              <a:gd name="T12" fmla="*/ 0 w 49"/>
              <a:gd name="T13" fmla="*/ 2 h 66"/>
              <a:gd name="T14" fmla="*/ 5 w 49"/>
              <a:gd name="T15" fmla="*/ 0 h 66"/>
              <a:gd name="T16" fmla="*/ 3 w 49"/>
              <a:gd name="T17" fmla="*/ 0 h 66"/>
              <a:gd name="T18" fmla="*/ 0 w 49"/>
              <a:gd name="T19" fmla="*/ 0 h 66"/>
              <a:gd name="T20" fmla="*/ 0 w 49"/>
              <a:gd name="T21" fmla="*/ 2 h 66"/>
              <a:gd name="T22" fmla="*/ 0 w 49"/>
              <a:gd name="T23" fmla="*/ 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6">
                <a:moveTo>
                  <a:pt x="0" y="5"/>
                </a:moveTo>
                <a:lnTo>
                  <a:pt x="5" y="2"/>
                </a:lnTo>
                <a:lnTo>
                  <a:pt x="0" y="5"/>
                </a:lnTo>
                <a:lnTo>
                  <a:pt x="44" y="66"/>
                </a:lnTo>
                <a:lnTo>
                  <a:pt x="49" y="63"/>
                </a:lnTo>
                <a:lnTo>
                  <a:pt x="5" y="0"/>
                </a:lnTo>
                <a:lnTo>
                  <a:pt x="0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6" name="Freeform 1786">
            <a:extLst>
              <a:ext uri="{FF2B5EF4-FFF2-40B4-BE49-F238E27FC236}">
                <a16:creationId xmlns:a16="http://schemas.microsoft.com/office/drawing/2014/main" id="{79DE8955-7B5E-4F69-B24B-6A9746351169}"/>
              </a:ext>
            </a:extLst>
          </p:cNvPr>
          <p:cNvSpPr>
            <a:spLocks/>
          </p:cNvSpPr>
          <p:nvPr/>
        </p:nvSpPr>
        <p:spPr bwMode="auto">
          <a:xfrm>
            <a:off x="1989138" y="4171950"/>
            <a:ext cx="4762" cy="17463"/>
          </a:xfrm>
          <a:custGeom>
            <a:avLst/>
            <a:gdLst>
              <a:gd name="T0" fmla="*/ 5 w 7"/>
              <a:gd name="T1" fmla="*/ 31 h 31"/>
              <a:gd name="T2" fmla="*/ 5 w 7"/>
              <a:gd name="T3" fmla="*/ 28 h 31"/>
              <a:gd name="T4" fmla="*/ 5 w 7"/>
              <a:gd name="T5" fmla="*/ 31 h 31"/>
              <a:gd name="T6" fmla="*/ 7 w 7"/>
              <a:gd name="T7" fmla="*/ 0 h 31"/>
              <a:gd name="T8" fmla="*/ 2 w 7"/>
              <a:gd name="T9" fmla="*/ 0 h 31"/>
              <a:gd name="T10" fmla="*/ 0 w 7"/>
              <a:gd name="T11" fmla="*/ 31 h 31"/>
              <a:gd name="T12" fmla="*/ 2 w 7"/>
              <a:gd name="T13" fmla="*/ 31 h 31"/>
              <a:gd name="T14" fmla="*/ 0 w 7"/>
              <a:gd name="T15" fmla="*/ 31 h 31"/>
              <a:gd name="T16" fmla="*/ 2 w 7"/>
              <a:gd name="T17" fmla="*/ 31 h 31"/>
              <a:gd name="T18" fmla="*/ 2 w 7"/>
              <a:gd name="T19" fmla="*/ 31 h 31"/>
              <a:gd name="T20" fmla="*/ 5 w 7"/>
              <a:gd name="T21" fmla="*/ 31 h 31"/>
              <a:gd name="T22" fmla="*/ 5 w 7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31">
                <a:moveTo>
                  <a:pt x="5" y="31"/>
                </a:moveTo>
                <a:lnTo>
                  <a:pt x="5" y="28"/>
                </a:lnTo>
                <a:lnTo>
                  <a:pt x="5" y="31"/>
                </a:lnTo>
                <a:lnTo>
                  <a:pt x="7" y="0"/>
                </a:lnTo>
                <a:lnTo>
                  <a:pt x="2" y="0"/>
                </a:lnTo>
                <a:lnTo>
                  <a:pt x="0" y="31"/>
                </a:lnTo>
                <a:lnTo>
                  <a:pt x="2" y="31"/>
                </a:lnTo>
                <a:lnTo>
                  <a:pt x="0" y="31"/>
                </a:lnTo>
                <a:lnTo>
                  <a:pt x="2" y="31"/>
                </a:lnTo>
                <a:lnTo>
                  <a:pt x="2" y="31"/>
                </a:lnTo>
                <a:lnTo>
                  <a:pt x="5" y="31"/>
                </a:lnTo>
                <a:lnTo>
                  <a:pt x="5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7" name="Freeform 1787">
            <a:extLst>
              <a:ext uri="{FF2B5EF4-FFF2-40B4-BE49-F238E27FC236}">
                <a16:creationId xmlns:a16="http://schemas.microsoft.com/office/drawing/2014/main" id="{318449A0-158A-4365-BAE0-4C5F0C4D21CB}"/>
              </a:ext>
            </a:extLst>
          </p:cNvPr>
          <p:cNvSpPr>
            <a:spLocks/>
          </p:cNvSpPr>
          <p:nvPr/>
        </p:nvSpPr>
        <p:spPr bwMode="auto">
          <a:xfrm>
            <a:off x="2005013" y="4038600"/>
            <a:ext cx="192087" cy="33338"/>
          </a:xfrm>
          <a:custGeom>
            <a:avLst/>
            <a:gdLst>
              <a:gd name="T0" fmla="*/ 0 w 335"/>
              <a:gd name="T1" fmla="*/ 44 h 59"/>
              <a:gd name="T2" fmla="*/ 46 w 335"/>
              <a:gd name="T3" fmla="*/ 59 h 59"/>
              <a:gd name="T4" fmla="*/ 46 w 335"/>
              <a:gd name="T5" fmla="*/ 59 h 59"/>
              <a:gd name="T6" fmla="*/ 48 w 335"/>
              <a:gd name="T7" fmla="*/ 59 h 59"/>
              <a:gd name="T8" fmla="*/ 53 w 335"/>
              <a:gd name="T9" fmla="*/ 59 h 59"/>
              <a:gd name="T10" fmla="*/ 58 w 335"/>
              <a:gd name="T11" fmla="*/ 59 h 59"/>
              <a:gd name="T12" fmla="*/ 64 w 335"/>
              <a:gd name="T13" fmla="*/ 59 h 59"/>
              <a:gd name="T14" fmla="*/ 71 w 335"/>
              <a:gd name="T15" fmla="*/ 56 h 59"/>
              <a:gd name="T16" fmla="*/ 79 w 335"/>
              <a:gd name="T17" fmla="*/ 56 h 59"/>
              <a:gd name="T18" fmla="*/ 87 w 335"/>
              <a:gd name="T19" fmla="*/ 54 h 59"/>
              <a:gd name="T20" fmla="*/ 97 w 335"/>
              <a:gd name="T21" fmla="*/ 54 h 59"/>
              <a:gd name="T22" fmla="*/ 110 w 335"/>
              <a:gd name="T23" fmla="*/ 51 h 59"/>
              <a:gd name="T24" fmla="*/ 120 w 335"/>
              <a:gd name="T25" fmla="*/ 51 h 59"/>
              <a:gd name="T26" fmla="*/ 133 w 335"/>
              <a:gd name="T27" fmla="*/ 49 h 59"/>
              <a:gd name="T28" fmla="*/ 143 w 335"/>
              <a:gd name="T29" fmla="*/ 49 h 59"/>
              <a:gd name="T30" fmla="*/ 156 w 335"/>
              <a:gd name="T31" fmla="*/ 49 h 59"/>
              <a:gd name="T32" fmla="*/ 168 w 335"/>
              <a:gd name="T33" fmla="*/ 46 h 59"/>
              <a:gd name="T34" fmla="*/ 181 w 335"/>
              <a:gd name="T35" fmla="*/ 44 h 59"/>
              <a:gd name="T36" fmla="*/ 194 w 335"/>
              <a:gd name="T37" fmla="*/ 44 h 59"/>
              <a:gd name="T38" fmla="*/ 207 w 335"/>
              <a:gd name="T39" fmla="*/ 41 h 59"/>
              <a:gd name="T40" fmla="*/ 220 w 335"/>
              <a:gd name="T41" fmla="*/ 39 h 59"/>
              <a:gd name="T42" fmla="*/ 232 w 335"/>
              <a:gd name="T43" fmla="*/ 39 h 59"/>
              <a:gd name="T44" fmla="*/ 243 w 335"/>
              <a:gd name="T45" fmla="*/ 39 h 59"/>
              <a:gd name="T46" fmla="*/ 255 w 335"/>
              <a:gd name="T47" fmla="*/ 36 h 59"/>
              <a:gd name="T48" fmla="*/ 266 w 335"/>
              <a:gd name="T49" fmla="*/ 36 h 59"/>
              <a:gd name="T50" fmla="*/ 276 w 335"/>
              <a:gd name="T51" fmla="*/ 33 h 59"/>
              <a:gd name="T52" fmla="*/ 283 w 335"/>
              <a:gd name="T53" fmla="*/ 33 h 59"/>
              <a:gd name="T54" fmla="*/ 294 w 335"/>
              <a:gd name="T55" fmla="*/ 31 h 59"/>
              <a:gd name="T56" fmla="*/ 301 w 335"/>
              <a:gd name="T57" fmla="*/ 31 h 59"/>
              <a:gd name="T58" fmla="*/ 306 w 335"/>
              <a:gd name="T59" fmla="*/ 28 h 59"/>
              <a:gd name="T60" fmla="*/ 314 w 335"/>
              <a:gd name="T61" fmla="*/ 28 h 59"/>
              <a:gd name="T62" fmla="*/ 317 w 335"/>
              <a:gd name="T63" fmla="*/ 28 h 59"/>
              <a:gd name="T64" fmla="*/ 322 w 335"/>
              <a:gd name="T65" fmla="*/ 28 h 59"/>
              <a:gd name="T66" fmla="*/ 322 w 335"/>
              <a:gd name="T67" fmla="*/ 26 h 59"/>
              <a:gd name="T68" fmla="*/ 327 w 335"/>
              <a:gd name="T69" fmla="*/ 26 h 59"/>
              <a:gd name="T70" fmla="*/ 329 w 335"/>
              <a:gd name="T71" fmla="*/ 26 h 59"/>
              <a:gd name="T72" fmla="*/ 329 w 335"/>
              <a:gd name="T73" fmla="*/ 23 h 59"/>
              <a:gd name="T74" fmla="*/ 332 w 335"/>
              <a:gd name="T75" fmla="*/ 21 h 59"/>
              <a:gd name="T76" fmla="*/ 332 w 335"/>
              <a:gd name="T77" fmla="*/ 21 h 59"/>
              <a:gd name="T78" fmla="*/ 332 w 335"/>
              <a:gd name="T79" fmla="*/ 18 h 59"/>
              <a:gd name="T80" fmla="*/ 332 w 335"/>
              <a:gd name="T81" fmla="*/ 16 h 59"/>
              <a:gd name="T82" fmla="*/ 332 w 335"/>
              <a:gd name="T83" fmla="*/ 13 h 59"/>
              <a:gd name="T84" fmla="*/ 332 w 335"/>
              <a:gd name="T85" fmla="*/ 13 h 59"/>
              <a:gd name="T86" fmla="*/ 332 w 335"/>
              <a:gd name="T87" fmla="*/ 10 h 59"/>
              <a:gd name="T88" fmla="*/ 332 w 335"/>
              <a:gd name="T89" fmla="*/ 8 h 59"/>
              <a:gd name="T90" fmla="*/ 332 w 335"/>
              <a:gd name="T91" fmla="*/ 5 h 59"/>
              <a:gd name="T92" fmla="*/ 332 w 335"/>
              <a:gd name="T93" fmla="*/ 3 h 59"/>
              <a:gd name="T94" fmla="*/ 332 w 335"/>
              <a:gd name="T95" fmla="*/ 3 h 59"/>
              <a:gd name="T96" fmla="*/ 335 w 335"/>
              <a:gd name="T97" fmla="*/ 0 h 59"/>
              <a:gd name="T98" fmla="*/ 335 w 335"/>
              <a:gd name="T99" fmla="*/ 0 h 59"/>
              <a:gd name="T100" fmla="*/ 5 w 335"/>
              <a:gd name="T101" fmla="*/ 46 h 59"/>
              <a:gd name="T102" fmla="*/ 0 w 335"/>
              <a:gd name="T103" fmla="*/ 4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" h="59">
                <a:moveTo>
                  <a:pt x="0" y="44"/>
                </a:moveTo>
                <a:lnTo>
                  <a:pt x="46" y="59"/>
                </a:lnTo>
                <a:lnTo>
                  <a:pt x="46" y="59"/>
                </a:lnTo>
                <a:lnTo>
                  <a:pt x="48" y="59"/>
                </a:lnTo>
                <a:lnTo>
                  <a:pt x="53" y="59"/>
                </a:lnTo>
                <a:lnTo>
                  <a:pt x="58" y="59"/>
                </a:lnTo>
                <a:lnTo>
                  <a:pt x="64" y="59"/>
                </a:lnTo>
                <a:lnTo>
                  <a:pt x="71" y="56"/>
                </a:lnTo>
                <a:lnTo>
                  <a:pt x="79" y="56"/>
                </a:lnTo>
                <a:lnTo>
                  <a:pt x="87" y="54"/>
                </a:lnTo>
                <a:lnTo>
                  <a:pt x="97" y="54"/>
                </a:lnTo>
                <a:lnTo>
                  <a:pt x="110" y="51"/>
                </a:lnTo>
                <a:lnTo>
                  <a:pt x="120" y="51"/>
                </a:lnTo>
                <a:lnTo>
                  <a:pt x="133" y="49"/>
                </a:lnTo>
                <a:lnTo>
                  <a:pt x="143" y="49"/>
                </a:lnTo>
                <a:lnTo>
                  <a:pt x="156" y="49"/>
                </a:lnTo>
                <a:lnTo>
                  <a:pt x="168" y="46"/>
                </a:lnTo>
                <a:lnTo>
                  <a:pt x="181" y="44"/>
                </a:lnTo>
                <a:lnTo>
                  <a:pt x="194" y="44"/>
                </a:lnTo>
                <a:lnTo>
                  <a:pt x="207" y="41"/>
                </a:lnTo>
                <a:lnTo>
                  <a:pt x="220" y="39"/>
                </a:lnTo>
                <a:lnTo>
                  <a:pt x="232" y="39"/>
                </a:lnTo>
                <a:lnTo>
                  <a:pt x="243" y="39"/>
                </a:lnTo>
                <a:lnTo>
                  <a:pt x="255" y="36"/>
                </a:lnTo>
                <a:lnTo>
                  <a:pt x="266" y="36"/>
                </a:lnTo>
                <a:lnTo>
                  <a:pt x="276" y="33"/>
                </a:lnTo>
                <a:lnTo>
                  <a:pt x="283" y="33"/>
                </a:lnTo>
                <a:lnTo>
                  <a:pt x="294" y="31"/>
                </a:lnTo>
                <a:lnTo>
                  <a:pt x="301" y="31"/>
                </a:lnTo>
                <a:lnTo>
                  <a:pt x="306" y="28"/>
                </a:lnTo>
                <a:lnTo>
                  <a:pt x="314" y="28"/>
                </a:lnTo>
                <a:lnTo>
                  <a:pt x="317" y="28"/>
                </a:lnTo>
                <a:lnTo>
                  <a:pt x="322" y="28"/>
                </a:lnTo>
                <a:lnTo>
                  <a:pt x="322" y="26"/>
                </a:lnTo>
                <a:lnTo>
                  <a:pt x="327" y="26"/>
                </a:lnTo>
                <a:lnTo>
                  <a:pt x="329" y="26"/>
                </a:lnTo>
                <a:lnTo>
                  <a:pt x="329" y="23"/>
                </a:lnTo>
                <a:lnTo>
                  <a:pt x="332" y="21"/>
                </a:lnTo>
                <a:lnTo>
                  <a:pt x="332" y="21"/>
                </a:lnTo>
                <a:lnTo>
                  <a:pt x="332" y="18"/>
                </a:lnTo>
                <a:lnTo>
                  <a:pt x="332" y="16"/>
                </a:lnTo>
                <a:lnTo>
                  <a:pt x="332" y="13"/>
                </a:lnTo>
                <a:lnTo>
                  <a:pt x="332" y="13"/>
                </a:lnTo>
                <a:lnTo>
                  <a:pt x="332" y="10"/>
                </a:lnTo>
                <a:lnTo>
                  <a:pt x="332" y="8"/>
                </a:lnTo>
                <a:lnTo>
                  <a:pt x="332" y="5"/>
                </a:lnTo>
                <a:lnTo>
                  <a:pt x="332" y="3"/>
                </a:lnTo>
                <a:lnTo>
                  <a:pt x="332" y="3"/>
                </a:lnTo>
                <a:lnTo>
                  <a:pt x="335" y="0"/>
                </a:lnTo>
                <a:lnTo>
                  <a:pt x="335" y="0"/>
                </a:lnTo>
                <a:lnTo>
                  <a:pt x="5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8" name="Freeform 1788">
            <a:extLst>
              <a:ext uri="{FF2B5EF4-FFF2-40B4-BE49-F238E27FC236}">
                <a16:creationId xmlns:a16="http://schemas.microsoft.com/office/drawing/2014/main" id="{D948AA4C-D980-42BC-BAFF-59295B27CD05}"/>
              </a:ext>
            </a:extLst>
          </p:cNvPr>
          <p:cNvSpPr>
            <a:spLocks/>
          </p:cNvSpPr>
          <p:nvPr/>
        </p:nvSpPr>
        <p:spPr bwMode="auto">
          <a:xfrm>
            <a:off x="2005013" y="4060825"/>
            <a:ext cx="26987" cy="12700"/>
          </a:xfrm>
          <a:custGeom>
            <a:avLst/>
            <a:gdLst>
              <a:gd name="T0" fmla="*/ 46 w 46"/>
              <a:gd name="T1" fmla="*/ 21 h 21"/>
              <a:gd name="T2" fmla="*/ 46 w 46"/>
              <a:gd name="T3" fmla="*/ 15 h 21"/>
              <a:gd name="T4" fmla="*/ 46 w 46"/>
              <a:gd name="T5" fmla="*/ 15 h 21"/>
              <a:gd name="T6" fmla="*/ 2 w 46"/>
              <a:gd name="T7" fmla="*/ 0 h 21"/>
              <a:gd name="T8" fmla="*/ 0 w 46"/>
              <a:gd name="T9" fmla="*/ 5 h 21"/>
              <a:gd name="T10" fmla="*/ 46 w 46"/>
              <a:gd name="T11" fmla="*/ 21 h 21"/>
              <a:gd name="T12" fmla="*/ 46 w 46"/>
              <a:gd name="T13" fmla="*/ 21 h 21"/>
              <a:gd name="T14" fmla="*/ 46 w 46"/>
              <a:gd name="T15" fmla="*/ 21 h 21"/>
              <a:gd name="T16" fmla="*/ 46 w 46"/>
              <a:gd name="T1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1">
                <a:moveTo>
                  <a:pt x="46" y="21"/>
                </a:moveTo>
                <a:lnTo>
                  <a:pt x="46" y="15"/>
                </a:lnTo>
                <a:lnTo>
                  <a:pt x="46" y="15"/>
                </a:lnTo>
                <a:lnTo>
                  <a:pt x="2" y="0"/>
                </a:lnTo>
                <a:lnTo>
                  <a:pt x="0" y="5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09" name="Freeform 1789">
            <a:extLst>
              <a:ext uri="{FF2B5EF4-FFF2-40B4-BE49-F238E27FC236}">
                <a16:creationId xmlns:a16="http://schemas.microsoft.com/office/drawing/2014/main" id="{AEA0ABF3-1874-44AA-B2C5-2E8A297424D7}"/>
              </a:ext>
            </a:extLst>
          </p:cNvPr>
          <p:cNvSpPr>
            <a:spLocks/>
          </p:cNvSpPr>
          <p:nvPr/>
        </p:nvSpPr>
        <p:spPr bwMode="auto">
          <a:xfrm>
            <a:off x="2032000" y="4052888"/>
            <a:ext cx="158750" cy="20637"/>
          </a:xfrm>
          <a:custGeom>
            <a:avLst/>
            <a:gdLst>
              <a:gd name="T0" fmla="*/ 276 w 278"/>
              <a:gd name="T1" fmla="*/ 0 h 36"/>
              <a:gd name="T2" fmla="*/ 271 w 278"/>
              <a:gd name="T3" fmla="*/ 0 h 36"/>
              <a:gd name="T4" fmla="*/ 260 w 278"/>
              <a:gd name="T5" fmla="*/ 0 h 36"/>
              <a:gd name="T6" fmla="*/ 248 w 278"/>
              <a:gd name="T7" fmla="*/ 2 h 36"/>
              <a:gd name="T8" fmla="*/ 230 w 278"/>
              <a:gd name="T9" fmla="*/ 5 h 36"/>
              <a:gd name="T10" fmla="*/ 209 w 278"/>
              <a:gd name="T11" fmla="*/ 7 h 36"/>
              <a:gd name="T12" fmla="*/ 186 w 278"/>
              <a:gd name="T13" fmla="*/ 10 h 36"/>
              <a:gd name="T14" fmla="*/ 161 w 278"/>
              <a:gd name="T15" fmla="*/ 13 h 36"/>
              <a:gd name="T16" fmla="*/ 135 w 278"/>
              <a:gd name="T17" fmla="*/ 15 h 36"/>
              <a:gd name="T18" fmla="*/ 110 w 278"/>
              <a:gd name="T19" fmla="*/ 20 h 36"/>
              <a:gd name="T20" fmla="*/ 84 w 278"/>
              <a:gd name="T21" fmla="*/ 23 h 36"/>
              <a:gd name="T22" fmla="*/ 64 w 278"/>
              <a:gd name="T23" fmla="*/ 23 h 36"/>
              <a:gd name="T24" fmla="*/ 41 w 278"/>
              <a:gd name="T25" fmla="*/ 25 h 36"/>
              <a:gd name="T26" fmla="*/ 25 w 278"/>
              <a:gd name="T27" fmla="*/ 28 h 36"/>
              <a:gd name="T28" fmla="*/ 12 w 278"/>
              <a:gd name="T29" fmla="*/ 30 h 36"/>
              <a:gd name="T30" fmla="*/ 2 w 278"/>
              <a:gd name="T31" fmla="*/ 30 h 36"/>
              <a:gd name="T32" fmla="*/ 0 w 278"/>
              <a:gd name="T33" fmla="*/ 30 h 36"/>
              <a:gd name="T34" fmla="*/ 2 w 278"/>
              <a:gd name="T35" fmla="*/ 36 h 36"/>
              <a:gd name="T36" fmla="*/ 12 w 278"/>
              <a:gd name="T37" fmla="*/ 36 h 36"/>
              <a:gd name="T38" fmla="*/ 25 w 278"/>
              <a:gd name="T39" fmla="*/ 33 h 36"/>
              <a:gd name="T40" fmla="*/ 43 w 278"/>
              <a:gd name="T41" fmla="*/ 30 h 36"/>
              <a:gd name="T42" fmla="*/ 64 w 278"/>
              <a:gd name="T43" fmla="*/ 28 h 36"/>
              <a:gd name="T44" fmla="*/ 87 w 278"/>
              <a:gd name="T45" fmla="*/ 25 h 36"/>
              <a:gd name="T46" fmla="*/ 110 w 278"/>
              <a:gd name="T47" fmla="*/ 23 h 36"/>
              <a:gd name="T48" fmla="*/ 135 w 278"/>
              <a:gd name="T49" fmla="*/ 20 h 36"/>
              <a:gd name="T50" fmla="*/ 161 w 278"/>
              <a:gd name="T51" fmla="*/ 18 h 36"/>
              <a:gd name="T52" fmla="*/ 186 w 278"/>
              <a:gd name="T53" fmla="*/ 15 h 36"/>
              <a:gd name="T54" fmla="*/ 209 w 278"/>
              <a:gd name="T55" fmla="*/ 13 h 36"/>
              <a:gd name="T56" fmla="*/ 230 w 278"/>
              <a:gd name="T57" fmla="*/ 10 h 36"/>
              <a:gd name="T58" fmla="*/ 248 w 278"/>
              <a:gd name="T59" fmla="*/ 7 h 36"/>
              <a:gd name="T60" fmla="*/ 263 w 278"/>
              <a:gd name="T61" fmla="*/ 5 h 36"/>
              <a:gd name="T62" fmla="*/ 271 w 278"/>
              <a:gd name="T63" fmla="*/ 5 h 36"/>
              <a:gd name="T64" fmla="*/ 278 w 278"/>
              <a:gd name="T65" fmla="*/ 2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8" h="36">
                <a:moveTo>
                  <a:pt x="278" y="2"/>
                </a:moveTo>
                <a:lnTo>
                  <a:pt x="276" y="0"/>
                </a:lnTo>
                <a:lnTo>
                  <a:pt x="273" y="0"/>
                </a:lnTo>
                <a:lnTo>
                  <a:pt x="271" y="0"/>
                </a:lnTo>
                <a:lnTo>
                  <a:pt x="268" y="0"/>
                </a:lnTo>
                <a:lnTo>
                  <a:pt x="260" y="0"/>
                </a:lnTo>
                <a:lnTo>
                  <a:pt x="255" y="2"/>
                </a:lnTo>
                <a:lnTo>
                  <a:pt x="248" y="2"/>
                </a:lnTo>
                <a:lnTo>
                  <a:pt x="237" y="5"/>
                </a:lnTo>
                <a:lnTo>
                  <a:pt x="230" y="5"/>
                </a:lnTo>
                <a:lnTo>
                  <a:pt x="220" y="7"/>
                </a:lnTo>
                <a:lnTo>
                  <a:pt x="209" y="7"/>
                </a:lnTo>
                <a:lnTo>
                  <a:pt x="197" y="10"/>
                </a:lnTo>
                <a:lnTo>
                  <a:pt x="186" y="10"/>
                </a:lnTo>
                <a:lnTo>
                  <a:pt x="174" y="13"/>
                </a:lnTo>
                <a:lnTo>
                  <a:pt x="161" y="13"/>
                </a:lnTo>
                <a:lnTo>
                  <a:pt x="148" y="15"/>
                </a:lnTo>
                <a:lnTo>
                  <a:pt x="135" y="15"/>
                </a:lnTo>
                <a:lnTo>
                  <a:pt x="122" y="18"/>
                </a:lnTo>
                <a:lnTo>
                  <a:pt x="110" y="20"/>
                </a:lnTo>
                <a:lnTo>
                  <a:pt x="97" y="20"/>
                </a:lnTo>
                <a:lnTo>
                  <a:pt x="84" y="23"/>
                </a:lnTo>
                <a:lnTo>
                  <a:pt x="74" y="23"/>
                </a:lnTo>
                <a:lnTo>
                  <a:pt x="64" y="23"/>
                </a:lnTo>
                <a:lnTo>
                  <a:pt x="51" y="25"/>
                </a:lnTo>
                <a:lnTo>
                  <a:pt x="41" y="25"/>
                </a:lnTo>
                <a:lnTo>
                  <a:pt x="33" y="28"/>
                </a:lnTo>
                <a:lnTo>
                  <a:pt x="25" y="28"/>
                </a:lnTo>
                <a:lnTo>
                  <a:pt x="18" y="30"/>
                </a:lnTo>
                <a:lnTo>
                  <a:pt x="12" y="30"/>
                </a:lnTo>
                <a:lnTo>
                  <a:pt x="7" y="30"/>
                </a:lnTo>
                <a:lnTo>
                  <a:pt x="2" y="30"/>
                </a:lnTo>
                <a:lnTo>
                  <a:pt x="0" y="30"/>
                </a:lnTo>
                <a:lnTo>
                  <a:pt x="0" y="30"/>
                </a:lnTo>
                <a:lnTo>
                  <a:pt x="0" y="36"/>
                </a:lnTo>
                <a:lnTo>
                  <a:pt x="2" y="36"/>
                </a:lnTo>
                <a:lnTo>
                  <a:pt x="7" y="36"/>
                </a:lnTo>
                <a:lnTo>
                  <a:pt x="12" y="36"/>
                </a:lnTo>
                <a:lnTo>
                  <a:pt x="18" y="36"/>
                </a:lnTo>
                <a:lnTo>
                  <a:pt x="25" y="33"/>
                </a:lnTo>
                <a:lnTo>
                  <a:pt x="33" y="33"/>
                </a:lnTo>
                <a:lnTo>
                  <a:pt x="43" y="30"/>
                </a:lnTo>
                <a:lnTo>
                  <a:pt x="51" y="30"/>
                </a:lnTo>
                <a:lnTo>
                  <a:pt x="64" y="28"/>
                </a:lnTo>
                <a:lnTo>
                  <a:pt x="74" y="28"/>
                </a:lnTo>
                <a:lnTo>
                  <a:pt x="87" y="25"/>
                </a:lnTo>
                <a:lnTo>
                  <a:pt x="97" y="25"/>
                </a:lnTo>
                <a:lnTo>
                  <a:pt x="110" y="23"/>
                </a:lnTo>
                <a:lnTo>
                  <a:pt x="122" y="23"/>
                </a:lnTo>
                <a:lnTo>
                  <a:pt x="135" y="20"/>
                </a:lnTo>
                <a:lnTo>
                  <a:pt x="148" y="20"/>
                </a:lnTo>
                <a:lnTo>
                  <a:pt x="161" y="18"/>
                </a:lnTo>
                <a:lnTo>
                  <a:pt x="174" y="15"/>
                </a:lnTo>
                <a:lnTo>
                  <a:pt x="186" y="15"/>
                </a:lnTo>
                <a:lnTo>
                  <a:pt x="197" y="13"/>
                </a:lnTo>
                <a:lnTo>
                  <a:pt x="209" y="13"/>
                </a:lnTo>
                <a:lnTo>
                  <a:pt x="220" y="13"/>
                </a:lnTo>
                <a:lnTo>
                  <a:pt x="230" y="10"/>
                </a:lnTo>
                <a:lnTo>
                  <a:pt x="240" y="10"/>
                </a:lnTo>
                <a:lnTo>
                  <a:pt x="248" y="7"/>
                </a:lnTo>
                <a:lnTo>
                  <a:pt x="255" y="7"/>
                </a:lnTo>
                <a:lnTo>
                  <a:pt x="263" y="5"/>
                </a:lnTo>
                <a:lnTo>
                  <a:pt x="268" y="5"/>
                </a:lnTo>
                <a:lnTo>
                  <a:pt x="271" y="5"/>
                </a:lnTo>
                <a:lnTo>
                  <a:pt x="276" y="5"/>
                </a:lnTo>
                <a:lnTo>
                  <a:pt x="278" y="2"/>
                </a:lnTo>
                <a:lnTo>
                  <a:pt x="27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0" name="Freeform 1790">
            <a:extLst>
              <a:ext uri="{FF2B5EF4-FFF2-40B4-BE49-F238E27FC236}">
                <a16:creationId xmlns:a16="http://schemas.microsoft.com/office/drawing/2014/main" id="{CF28F67F-8BDF-4EF2-BFEA-D7A4C47A3830}"/>
              </a:ext>
            </a:extLst>
          </p:cNvPr>
          <p:cNvSpPr>
            <a:spLocks/>
          </p:cNvSpPr>
          <p:nvPr/>
        </p:nvSpPr>
        <p:spPr bwMode="auto">
          <a:xfrm>
            <a:off x="2189163" y="4046538"/>
            <a:ext cx="7937" cy="7937"/>
          </a:xfrm>
          <a:custGeom>
            <a:avLst/>
            <a:gdLst>
              <a:gd name="T0" fmla="*/ 13 w 13"/>
              <a:gd name="T1" fmla="*/ 0 h 15"/>
              <a:gd name="T2" fmla="*/ 7 w 13"/>
              <a:gd name="T3" fmla="*/ 0 h 15"/>
              <a:gd name="T4" fmla="*/ 7 w 13"/>
              <a:gd name="T5" fmla="*/ 3 h 15"/>
              <a:gd name="T6" fmla="*/ 7 w 13"/>
              <a:gd name="T7" fmla="*/ 5 h 15"/>
              <a:gd name="T8" fmla="*/ 7 w 13"/>
              <a:gd name="T9" fmla="*/ 5 h 15"/>
              <a:gd name="T10" fmla="*/ 7 w 13"/>
              <a:gd name="T11" fmla="*/ 8 h 15"/>
              <a:gd name="T12" fmla="*/ 7 w 13"/>
              <a:gd name="T13" fmla="*/ 8 h 15"/>
              <a:gd name="T14" fmla="*/ 5 w 13"/>
              <a:gd name="T15" fmla="*/ 10 h 15"/>
              <a:gd name="T16" fmla="*/ 2 w 13"/>
              <a:gd name="T17" fmla="*/ 10 h 15"/>
              <a:gd name="T18" fmla="*/ 0 w 13"/>
              <a:gd name="T19" fmla="*/ 13 h 15"/>
              <a:gd name="T20" fmla="*/ 2 w 13"/>
              <a:gd name="T21" fmla="*/ 15 h 15"/>
              <a:gd name="T22" fmla="*/ 5 w 13"/>
              <a:gd name="T23" fmla="*/ 15 h 15"/>
              <a:gd name="T24" fmla="*/ 7 w 13"/>
              <a:gd name="T25" fmla="*/ 13 h 15"/>
              <a:gd name="T26" fmla="*/ 10 w 13"/>
              <a:gd name="T27" fmla="*/ 13 h 15"/>
              <a:gd name="T28" fmla="*/ 10 w 13"/>
              <a:gd name="T29" fmla="*/ 10 h 15"/>
              <a:gd name="T30" fmla="*/ 13 w 13"/>
              <a:gd name="T31" fmla="*/ 8 h 15"/>
              <a:gd name="T32" fmla="*/ 13 w 13"/>
              <a:gd name="T33" fmla="*/ 5 h 15"/>
              <a:gd name="T34" fmla="*/ 13 w 13"/>
              <a:gd name="T35" fmla="*/ 3 h 15"/>
              <a:gd name="T36" fmla="*/ 13 w 13"/>
              <a:gd name="T37" fmla="*/ 0 h 15"/>
              <a:gd name="T38" fmla="*/ 13 w 13"/>
              <a:gd name="T3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5">
                <a:moveTo>
                  <a:pt x="13" y="0"/>
                </a:moveTo>
                <a:lnTo>
                  <a:pt x="7" y="0"/>
                </a:lnTo>
                <a:lnTo>
                  <a:pt x="7" y="3"/>
                </a:lnTo>
                <a:lnTo>
                  <a:pt x="7" y="5"/>
                </a:lnTo>
                <a:lnTo>
                  <a:pt x="7" y="5"/>
                </a:lnTo>
                <a:lnTo>
                  <a:pt x="7" y="8"/>
                </a:lnTo>
                <a:lnTo>
                  <a:pt x="7" y="8"/>
                </a:lnTo>
                <a:lnTo>
                  <a:pt x="5" y="10"/>
                </a:lnTo>
                <a:lnTo>
                  <a:pt x="2" y="10"/>
                </a:lnTo>
                <a:lnTo>
                  <a:pt x="0" y="13"/>
                </a:lnTo>
                <a:lnTo>
                  <a:pt x="2" y="15"/>
                </a:lnTo>
                <a:lnTo>
                  <a:pt x="5" y="15"/>
                </a:lnTo>
                <a:lnTo>
                  <a:pt x="7" y="13"/>
                </a:lnTo>
                <a:lnTo>
                  <a:pt x="10" y="13"/>
                </a:lnTo>
                <a:lnTo>
                  <a:pt x="10" y="10"/>
                </a:lnTo>
                <a:lnTo>
                  <a:pt x="13" y="8"/>
                </a:lnTo>
                <a:lnTo>
                  <a:pt x="13" y="5"/>
                </a:lnTo>
                <a:lnTo>
                  <a:pt x="13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1" name="Freeform 1791">
            <a:extLst>
              <a:ext uri="{FF2B5EF4-FFF2-40B4-BE49-F238E27FC236}">
                <a16:creationId xmlns:a16="http://schemas.microsoft.com/office/drawing/2014/main" id="{0C89479A-8460-4655-8FF1-17075B4592CD}"/>
              </a:ext>
            </a:extLst>
          </p:cNvPr>
          <p:cNvSpPr>
            <a:spLocks/>
          </p:cNvSpPr>
          <p:nvPr/>
        </p:nvSpPr>
        <p:spPr bwMode="auto">
          <a:xfrm>
            <a:off x="2193925" y="4037013"/>
            <a:ext cx="4763" cy="9525"/>
          </a:xfrm>
          <a:custGeom>
            <a:avLst/>
            <a:gdLst>
              <a:gd name="T0" fmla="*/ 3 w 8"/>
              <a:gd name="T1" fmla="*/ 0 h 15"/>
              <a:gd name="T2" fmla="*/ 6 w 8"/>
              <a:gd name="T3" fmla="*/ 5 h 15"/>
              <a:gd name="T4" fmla="*/ 3 w 8"/>
              <a:gd name="T5" fmla="*/ 2 h 15"/>
              <a:gd name="T6" fmla="*/ 3 w 8"/>
              <a:gd name="T7" fmla="*/ 5 h 15"/>
              <a:gd name="T8" fmla="*/ 3 w 8"/>
              <a:gd name="T9" fmla="*/ 5 h 15"/>
              <a:gd name="T10" fmla="*/ 3 w 8"/>
              <a:gd name="T11" fmla="*/ 7 h 15"/>
              <a:gd name="T12" fmla="*/ 3 w 8"/>
              <a:gd name="T13" fmla="*/ 10 h 15"/>
              <a:gd name="T14" fmla="*/ 3 w 8"/>
              <a:gd name="T15" fmla="*/ 12 h 15"/>
              <a:gd name="T16" fmla="*/ 0 w 8"/>
              <a:gd name="T17" fmla="*/ 15 h 15"/>
              <a:gd name="T18" fmla="*/ 0 w 8"/>
              <a:gd name="T19" fmla="*/ 15 h 15"/>
              <a:gd name="T20" fmla="*/ 6 w 8"/>
              <a:gd name="T21" fmla="*/ 15 h 15"/>
              <a:gd name="T22" fmla="*/ 6 w 8"/>
              <a:gd name="T23" fmla="*/ 15 h 15"/>
              <a:gd name="T24" fmla="*/ 6 w 8"/>
              <a:gd name="T25" fmla="*/ 12 h 15"/>
              <a:gd name="T26" fmla="*/ 6 w 8"/>
              <a:gd name="T27" fmla="*/ 10 h 15"/>
              <a:gd name="T28" fmla="*/ 6 w 8"/>
              <a:gd name="T29" fmla="*/ 7 h 15"/>
              <a:gd name="T30" fmla="*/ 6 w 8"/>
              <a:gd name="T31" fmla="*/ 5 h 15"/>
              <a:gd name="T32" fmla="*/ 6 w 8"/>
              <a:gd name="T33" fmla="*/ 5 h 15"/>
              <a:gd name="T34" fmla="*/ 8 w 8"/>
              <a:gd name="T35" fmla="*/ 2 h 15"/>
              <a:gd name="T36" fmla="*/ 8 w 8"/>
              <a:gd name="T37" fmla="*/ 2 h 15"/>
              <a:gd name="T38" fmla="*/ 3 w 8"/>
              <a:gd name="T39" fmla="*/ 0 h 15"/>
              <a:gd name="T40" fmla="*/ 8 w 8"/>
              <a:gd name="T41" fmla="*/ 2 h 15"/>
              <a:gd name="T42" fmla="*/ 8 w 8"/>
              <a:gd name="T43" fmla="*/ 0 h 15"/>
              <a:gd name="T44" fmla="*/ 3 w 8"/>
              <a:gd name="T4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15">
                <a:moveTo>
                  <a:pt x="3" y="0"/>
                </a:moveTo>
                <a:lnTo>
                  <a:pt x="6" y="5"/>
                </a:lnTo>
                <a:lnTo>
                  <a:pt x="3" y="2"/>
                </a:lnTo>
                <a:lnTo>
                  <a:pt x="3" y="5"/>
                </a:lnTo>
                <a:lnTo>
                  <a:pt x="3" y="5"/>
                </a:lnTo>
                <a:lnTo>
                  <a:pt x="3" y="7"/>
                </a:lnTo>
                <a:lnTo>
                  <a:pt x="3" y="10"/>
                </a:lnTo>
                <a:lnTo>
                  <a:pt x="3" y="12"/>
                </a:lnTo>
                <a:lnTo>
                  <a:pt x="0" y="15"/>
                </a:lnTo>
                <a:lnTo>
                  <a:pt x="0" y="15"/>
                </a:lnTo>
                <a:lnTo>
                  <a:pt x="6" y="15"/>
                </a:lnTo>
                <a:lnTo>
                  <a:pt x="6" y="15"/>
                </a:lnTo>
                <a:lnTo>
                  <a:pt x="6" y="12"/>
                </a:lnTo>
                <a:lnTo>
                  <a:pt x="6" y="10"/>
                </a:lnTo>
                <a:lnTo>
                  <a:pt x="6" y="7"/>
                </a:lnTo>
                <a:lnTo>
                  <a:pt x="6" y="5"/>
                </a:lnTo>
                <a:lnTo>
                  <a:pt x="6" y="5"/>
                </a:lnTo>
                <a:lnTo>
                  <a:pt x="8" y="2"/>
                </a:lnTo>
                <a:lnTo>
                  <a:pt x="8" y="2"/>
                </a:lnTo>
                <a:lnTo>
                  <a:pt x="3" y="0"/>
                </a:lnTo>
                <a:lnTo>
                  <a:pt x="8" y="2"/>
                </a:lnTo>
                <a:lnTo>
                  <a:pt x="8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2" name="Freeform 1792">
            <a:extLst>
              <a:ext uri="{FF2B5EF4-FFF2-40B4-BE49-F238E27FC236}">
                <a16:creationId xmlns:a16="http://schemas.microsoft.com/office/drawing/2014/main" id="{222C25EF-9F37-4FFC-AC7F-89F37497DA27}"/>
              </a:ext>
            </a:extLst>
          </p:cNvPr>
          <p:cNvSpPr>
            <a:spLocks/>
          </p:cNvSpPr>
          <p:nvPr/>
        </p:nvSpPr>
        <p:spPr bwMode="auto">
          <a:xfrm>
            <a:off x="2008188" y="4037013"/>
            <a:ext cx="188912" cy="28575"/>
          </a:xfrm>
          <a:custGeom>
            <a:avLst/>
            <a:gdLst>
              <a:gd name="T0" fmla="*/ 0 w 330"/>
              <a:gd name="T1" fmla="*/ 48 h 51"/>
              <a:gd name="T2" fmla="*/ 0 w 330"/>
              <a:gd name="T3" fmla="*/ 51 h 51"/>
              <a:gd name="T4" fmla="*/ 330 w 330"/>
              <a:gd name="T5" fmla="*/ 5 h 51"/>
              <a:gd name="T6" fmla="*/ 327 w 330"/>
              <a:gd name="T7" fmla="*/ 0 h 51"/>
              <a:gd name="T8" fmla="*/ 0 w 330"/>
              <a:gd name="T9" fmla="*/ 46 h 51"/>
              <a:gd name="T10" fmla="*/ 0 w 330"/>
              <a:gd name="T11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0" y="48"/>
                </a:moveTo>
                <a:lnTo>
                  <a:pt x="0" y="51"/>
                </a:lnTo>
                <a:lnTo>
                  <a:pt x="330" y="5"/>
                </a:lnTo>
                <a:lnTo>
                  <a:pt x="327" y="0"/>
                </a:lnTo>
                <a:lnTo>
                  <a:pt x="0" y="46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3" name="Freeform 1793">
            <a:extLst>
              <a:ext uri="{FF2B5EF4-FFF2-40B4-BE49-F238E27FC236}">
                <a16:creationId xmlns:a16="http://schemas.microsoft.com/office/drawing/2014/main" id="{4C94B368-7AC1-46A0-B676-185614CD4655}"/>
              </a:ext>
            </a:extLst>
          </p:cNvPr>
          <p:cNvSpPr>
            <a:spLocks/>
          </p:cNvSpPr>
          <p:nvPr/>
        </p:nvSpPr>
        <p:spPr bwMode="auto">
          <a:xfrm>
            <a:off x="2016125" y="3846513"/>
            <a:ext cx="200025" cy="215900"/>
          </a:xfrm>
          <a:custGeom>
            <a:avLst/>
            <a:gdLst>
              <a:gd name="T0" fmla="*/ 320 w 350"/>
              <a:gd name="T1" fmla="*/ 348 h 392"/>
              <a:gd name="T2" fmla="*/ 322 w 350"/>
              <a:gd name="T3" fmla="*/ 348 h 392"/>
              <a:gd name="T4" fmla="*/ 325 w 350"/>
              <a:gd name="T5" fmla="*/ 348 h 392"/>
              <a:gd name="T6" fmla="*/ 332 w 350"/>
              <a:gd name="T7" fmla="*/ 346 h 392"/>
              <a:gd name="T8" fmla="*/ 338 w 350"/>
              <a:gd name="T9" fmla="*/ 343 h 392"/>
              <a:gd name="T10" fmla="*/ 343 w 350"/>
              <a:gd name="T11" fmla="*/ 343 h 392"/>
              <a:gd name="T12" fmla="*/ 345 w 350"/>
              <a:gd name="T13" fmla="*/ 340 h 392"/>
              <a:gd name="T14" fmla="*/ 348 w 350"/>
              <a:gd name="T15" fmla="*/ 338 h 392"/>
              <a:gd name="T16" fmla="*/ 350 w 350"/>
              <a:gd name="T17" fmla="*/ 335 h 392"/>
              <a:gd name="T18" fmla="*/ 340 w 350"/>
              <a:gd name="T19" fmla="*/ 8 h 392"/>
              <a:gd name="T20" fmla="*/ 338 w 350"/>
              <a:gd name="T21" fmla="*/ 6 h 392"/>
              <a:gd name="T22" fmla="*/ 335 w 350"/>
              <a:gd name="T23" fmla="*/ 6 h 392"/>
              <a:gd name="T24" fmla="*/ 330 w 350"/>
              <a:gd name="T25" fmla="*/ 3 h 392"/>
              <a:gd name="T26" fmla="*/ 325 w 350"/>
              <a:gd name="T27" fmla="*/ 3 h 392"/>
              <a:gd name="T28" fmla="*/ 320 w 350"/>
              <a:gd name="T29" fmla="*/ 0 h 392"/>
              <a:gd name="T30" fmla="*/ 315 w 350"/>
              <a:gd name="T31" fmla="*/ 0 h 392"/>
              <a:gd name="T32" fmla="*/ 309 w 350"/>
              <a:gd name="T33" fmla="*/ 0 h 392"/>
              <a:gd name="T34" fmla="*/ 307 w 350"/>
              <a:gd name="T35" fmla="*/ 0 h 392"/>
              <a:gd name="T36" fmla="*/ 8 w 350"/>
              <a:gd name="T37" fmla="*/ 13 h 392"/>
              <a:gd name="T38" fmla="*/ 5 w 350"/>
              <a:gd name="T39" fmla="*/ 16 h 392"/>
              <a:gd name="T40" fmla="*/ 3 w 350"/>
              <a:gd name="T41" fmla="*/ 16 h 392"/>
              <a:gd name="T42" fmla="*/ 3 w 350"/>
              <a:gd name="T43" fmla="*/ 16 h 392"/>
              <a:gd name="T44" fmla="*/ 0 w 350"/>
              <a:gd name="T45" fmla="*/ 18 h 392"/>
              <a:gd name="T46" fmla="*/ 0 w 350"/>
              <a:gd name="T47" fmla="*/ 18 h 392"/>
              <a:gd name="T48" fmla="*/ 0 w 350"/>
              <a:gd name="T49" fmla="*/ 21 h 392"/>
              <a:gd name="T50" fmla="*/ 0 w 350"/>
              <a:gd name="T51" fmla="*/ 23 h 392"/>
              <a:gd name="T52" fmla="*/ 0 w 350"/>
              <a:gd name="T53" fmla="*/ 26 h 392"/>
              <a:gd name="T54" fmla="*/ 26 w 350"/>
              <a:gd name="T55" fmla="*/ 381 h 392"/>
              <a:gd name="T56" fmla="*/ 26 w 350"/>
              <a:gd name="T57" fmla="*/ 384 h 392"/>
              <a:gd name="T58" fmla="*/ 26 w 350"/>
              <a:gd name="T59" fmla="*/ 387 h 392"/>
              <a:gd name="T60" fmla="*/ 26 w 350"/>
              <a:gd name="T61" fmla="*/ 387 h 392"/>
              <a:gd name="T62" fmla="*/ 28 w 350"/>
              <a:gd name="T63" fmla="*/ 389 h 392"/>
              <a:gd name="T64" fmla="*/ 28 w 350"/>
              <a:gd name="T65" fmla="*/ 389 h 392"/>
              <a:gd name="T66" fmla="*/ 31 w 350"/>
              <a:gd name="T67" fmla="*/ 389 h 392"/>
              <a:gd name="T68" fmla="*/ 33 w 350"/>
              <a:gd name="T69" fmla="*/ 392 h 392"/>
              <a:gd name="T70" fmla="*/ 33 w 350"/>
              <a:gd name="T71" fmla="*/ 392 h 392"/>
              <a:gd name="T72" fmla="*/ 320 w 350"/>
              <a:gd name="T73" fmla="*/ 348 h 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0" h="392">
                <a:moveTo>
                  <a:pt x="320" y="348"/>
                </a:moveTo>
                <a:lnTo>
                  <a:pt x="322" y="348"/>
                </a:lnTo>
                <a:lnTo>
                  <a:pt x="325" y="348"/>
                </a:lnTo>
                <a:lnTo>
                  <a:pt x="332" y="346"/>
                </a:lnTo>
                <a:lnTo>
                  <a:pt x="338" y="343"/>
                </a:lnTo>
                <a:lnTo>
                  <a:pt x="343" y="343"/>
                </a:lnTo>
                <a:lnTo>
                  <a:pt x="345" y="340"/>
                </a:lnTo>
                <a:lnTo>
                  <a:pt x="348" y="338"/>
                </a:lnTo>
                <a:lnTo>
                  <a:pt x="350" y="335"/>
                </a:lnTo>
                <a:lnTo>
                  <a:pt x="340" y="8"/>
                </a:lnTo>
                <a:lnTo>
                  <a:pt x="338" y="6"/>
                </a:lnTo>
                <a:lnTo>
                  <a:pt x="335" y="6"/>
                </a:lnTo>
                <a:lnTo>
                  <a:pt x="330" y="3"/>
                </a:lnTo>
                <a:lnTo>
                  <a:pt x="325" y="3"/>
                </a:lnTo>
                <a:lnTo>
                  <a:pt x="320" y="0"/>
                </a:lnTo>
                <a:lnTo>
                  <a:pt x="315" y="0"/>
                </a:lnTo>
                <a:lnTo>
                  <a:pt x="309" y="0"/>
                </a:lnTo>
                <a:lnTo>
                  <a:pt x="307" y="0"/>
                </a:lnTo>
                <a:lnTo>
                  <a:pt x="8" y="13"/>
                </a:lnTo>
                <a:lnTo>
                  <a:pt x="5" y="16"/>
                </a:lnTo>
                <a:lnTo>
                  <a:pt x="3" y="16"/>
                </a:lnTo>
                <a:lnTo>
                  <a:pt x="3" y="16"/>
                </a:lnTo>
                <a:lnTo>
                  <a:pt x="0" y="18"/>
                </a:lnTo>
                <a:lnTo>
                  <a:pt x="0" y="18"/>
                </a:lnTo>
                <a:lnTo>
                  <a:pt x="0" y="21"/>
                </a:lnTo>
                <a:lnTo>
                  <a:pt x="0" y="23"/>
                </a:lnTo>
                <a:lnTo>
                  <a:pt x="0" y="26"/>
                </a:lnTo>
                <a:lnTo>
                  <a:pt x="26" y="381"/>
                </a:lnTo>
                <a:lnTo>
                  <a:pt x="26" y="384"/>
                </a:lnTo>
                <a:lnTo>
                  <a:pt x="26" y="387"/>
                </a:lnTo>
                <a:lnTo>
                  <a:pt x="26" y="387"/>
                </a:lnTo>
                <a:lnTo>
                  <a:pt x="28" y="389"/>
                </a:lnTo>
                <a:lnTo>
                  <a:pt x="28" y="389"/>
                </a:lnTo>
                <a:lnTo>
                  <a:pt x="31" y="389"/>
                </a:lnTo>
                <a:lnTo>
                  <a:pt x="33" y="392"/>
                </a:lnTo>
                <a:lnTo>
                  <a:pt x="33" y="392"/>
                </a:lnTo>
                <a:lnTo>
                  <a:pt x="320" y="348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4" name="Freeform 1794">
            <a:extLst>
              <a:ext uri="{FF2B5EF4-FFF2-40B4-BE49-F238E27FC236}">
                <a16:creationId xmlns:a16="http://schemas.microsoft.com/office/drawing/2014/main" id="{0D2AFF38-4DF0-42B9-BAE4-11B0261C6390}"/>
              </a:ext>
            </a:extLst>
          </p:cNvPr>
          <p:cNvSpPr>
            <a:spLocks/>
          </p:cNvSpPr>
          <p:nvPr/>
        </p:nvSpPr>
        <p:spPr bwMode="auto">
          <a:xfrm>
            <a:off x="2200275" y="4030663"/>
            <a:ext cx="17463" cy="9525"/>
          </a:xfrm>
          <a:custGeom>
            <a:avLst/>
            <a:gdLst>
              <a:gd name="T0" fmla="*/ 33 w 33"/>
              <a:gd name="T1" fmla="*/ 0 h 16"/>
              <a:gd name="T2" fmla="*/ 28 w 33"/>
              <a:gd name="T3" fmla="*/ 0 h 16"/>
              <a:gd name="T4" fmla="*/ 28 w 33"/>
              <a:gd name="T5" fmla="*/ 0 h 16"/>
              <a:gd name="T6" fmla="*/ 25 w 33"/>
              <a:gd name="T7" fmla="*/ 3 h 16"/>
              <a:gd name="T8" fmla="*/ 20 w 33"/>
              <a:gd name="T9" fmla="*/ 5 h 16"/>
              <a:gd name="T10" fmla="*/ 18 w 33"/>
              <a:gd name="T11" fmla="*/ 5 h 16"/>
              <a:gd name="T12" fmla="*/ 10 w 33"/>
              <a:gd name="T13" fmla="*/ 8 h 16"/>
              <a:gd name="T14" fmla="*/ 5 w 33"/>
              <a:gd name="T15" fmla="*/ 11 h 16"/>
              <a:gd name="T16" fmla="*/ 2 w 33"/>
              <a:gd name="T17" fmla="*/ 11 h 16"/>
              <a:gd name="T18" fmla="*/ 0 w 33"/>
              <a:gd name="T19" fmla="*/ 11 h 16"/>
              <a:gd name="T20" fmla="*/ 0 w 33"/>
              <a:gd name="T21" fmla="*/ 16 h 16"/>
              <a:gd name="T22" fmla="*/ 2 w 33"/>
              <a:gd name="T23" fmla="*/ 16 h 16"/>
              <a:gd name="T24" fmla="*/ 7 w 33"/>
              <a:gd name="T25" fmla="*/ 16 h 16"/>
              <a:gd name="T26" fmla="*/ 12 w 33"/>
              <a:gd name="T27" fmla="*/ 13 h 16"/>
              <a:gd name="T28" fmla="*/ 18 w 33"/>
              <a:gd name="T29" fmla="*/ 11 h 16"/>
              <a:gd name="T30" fmla="*/ 23 w 33"/>
              <a:gd name="T31" fmla="*/ 11 h 16"/>
              <a:gd name="T32" fmla="*/ 28 w 33"/>
              <a:gd name="T33" fmla="*/ 8 h 16"/>
              <a:gd name="T34" fmla="*/ 30 w 33"/>
              <a:gd name="T35" fmla="*/ 5 h 16"/>
              <a:gd name="T36" fmla="*/ 33 w 33"/>
              <a:gd name="T37" fmla="*/ 0 h 16"/>
              <a:gd name="T38" fmla="*/ 33 w 33"/>
              <a:gd name="T3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6">
                <a:moveTo>
                  <a:pt x="33" y="0"/>
                </a:moveTo>
                <a:lnTo>
                  <a:pt x="28" y="0"/>
                </a:lnTo>
                <a:lnTo>
                  <a:pt x="28" y="0"/>
                </a:lnTo>
                <a:lnTo>
                  <a:pt x="25" y="3"/>
                </a:lnTo>
                <a:lnTo>
                  <a:pt x="20" y="5"/>
                </a:lnTo>
                <a:lnTo>
                  <a:pt x="18" y="5"/>
                </a:lnTo>
                <a:lnTo>
                  <a:pt x="10" y="8"/>
                </a:lnTo>
                <a:lnTo>
                  <a:pt x="5" y="11"/>
                </a:lnTo>
                <a:lnTo>
                  <a:pt x="2" y="11"/>
                </a:lnTo>
                <a:lnTo>
                  <a:pt x="0" y="11"/>
                </a:lnTo>
                <a:lnTo>
                  <a:pt x="0" y="16"/>
                </a:lnTo>
                <a:lnTo>
                  <a:pt x="2" y="16"/>
                </a:lnTo>
                <a:lnTo>
                  <a:pt x="7" y="16"/>
                </a:lnTo>
                <a:lnTo>
                  <a:pt x="12" y="13"/>
                </a:lnTo>
                <a:lnTo>
                  <a:pt x="18" y="11"/>
                </a:lnTo>
                <a:lnTo>
                  <a:pt x="23" y="11"/>
                </a:lnTo>
                <a:lnTo>
                  <a:pt x="28" y="8"/>
                </a:lnTo>
                <a:lnTo>
                  <a:pt x="30" y="5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5" name="Freeform 1795">
            <a:extLst>
              <a:ext uri="{FF2B5EF4-FFF2-40B4-BE49-F238E27FC236}">
                <a16:creationId xmlns:a16="http://schemas.microsoft.com/office/drawing/2014/main" id="{DD5414A9-4186-46E9-A310-AFD7DFABF387}"/>
              </a:ext>
            </a:extLst>
          </p:cNvPr>
          <p:cNvSpPr>
            <a:spLocks/>
          </p:cNvSpPr>
          <p:nvPr/>
        </p:nvSpPr>
        <p:spPr bwMode="auto">
          <a:xfrm>
            <a:off x="2209800" y="3851275"/>
            <a:ext cx="7938" cy="179388"/>
          </a:xfrm>
          <a:custGeom>
            <a:avLst/>
            <a:gdLst>
              <a:gd name="T0" fmla="*/ 5 w 15"/>
              <a:gd name="T1" fmla="*/ 0 h 327"/>
              <a:gd name="T2" fmla="*/ 0 w 15"/>
              <a:gd name="T3" fmla="*/ 0 h 327"/>
              <a:gd name="T4" fmla="*/ 0 w 15"/>
              <a:gd name="T5" fmla="*/ 0 h 327"/>
              <a:gd name="T6" fmla="*/ 10 w 15"/>
              <a:gd name="T7" fmla="*/ 327 h 327"/>
              <a:gd name="T8" fmla="*/ 15 w 15"/>
              <a:gd name="T9" fmla="*/ 327 h 327"/>
              <a:gd name="T10" fmla="*/ 5 w 15"/>
              <a:gd name="T11" fmla="*/ 0 h 327"/>
              <a:gd name="T12" fmla="*/ 5 w 1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327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10" y="327"/>
                </a:lnTo>
                <a:lnTo>
                  <a:pt x="15" y="327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6" name="Freeform 1796">
            <a:extLst>
              <a:ext uri="{FF2B5EF4-FFF2-40B4-BE49-F238E27FC236}">
                <a16:creationId xmlns:a16="http://schemas.microsoft.com/office/drawing/2014/main" id="{4D3C2026-0445-4B2B-9856-4452FED20BF0}"/>
              </a:ext>
            </a:extLst>
          </p:cNvPr>
          <p:cNvSpPr>
            <a:spLocks/>
          </p:cNvSpPr>
          <p:nvPr/>
        </p:nvSpPr>
        <p:spPr bwMode="auto">
          <a:xfrm>
            <a:off x="2192338" y="3846513"/>
            <a:ext cx="20637" cy="4762"/>
          </a:xfrm>
          <a:custGeom>
            <a:avLst/>
            <a:gdLst>
              <a:gd name="T0" fmla="*/ 0 w 36"/>
              <a:gd name="T1" fmla="*/ 0 h 8"/>
              <a:gd name="T2" fmla="*/ 0 w 36"/>
              <a:gd name="T3" fmla="*/ 3 h 8"/>
              <a:gd name="T4" fmla="*/ 2 w 36"/>
              <a:gd name="T5" fmla="*/ 3 h 8"/>
              <a:gd name="T6" fmla="*/ 8 w 36"/>
              <a:gd name="T7" fmla="*/ 3 h 8"/>
              <a:gd name="T8" fmla="*/ 13 w 36"/>
              <a:gd name="T9" fmla="*/ 3 h 8"/>
              <a:gd name="T10" fmla="*/ 18 w 36"/>
              <a:gd name="T11" fmla="*/ 6 h 8"/>
              <a:gd name="T12" fmla="*/ 23 w 36"/>
              <a:gd name="T13" fmla="*/ 6 h 8"/>
              <a:gd name="T14" fmla="*/ 28 w 36"/>
              <a:gd name="T15" fmla="*/ 8 h 8"/>
              <a:gd name="T16" fmla="*/ 31 w 36"/>
              <a:gd name="T17" fmla="*/ 8 h 8"/>
              <a:gd name="T18" fmla="*/ 31 w 36"/>
              <a:gd name="T19" fmla="*/ 8 h 8"/>
              <a:gd name="T20" fmla="*/ 36 w 36"/>
              <a:gd name="T21" fmla="*/ 8 h 8"/>
              <a:gd name="T22" fmla="*/ 33 w 36"/>
              <a:gd name="T23" fmla="*/ 3 h 8"/>
              <a:gd name="T24" fmla="*/ 28 w 36"/>
              <a:gd name="T25" fmla="*/ 3 h 8"/>
              <a:gd name="T26" fmla="*/ 23 w 36"/>
              <a:gd name="T27" fmla="*/ 0 h 8"/>
              <a:gd name="T28" fmla="*/ 18 w 36"/>
              <a:gd name="T29" fmla="*/ 0 h 8"/>
              <a:gd name="T30" fmla="*/ 13 w 36"/>
              <a:gd name="T31" fmla="*/ 0 h 8"/>
              <a:gd name="T32" fmla="*/ 8 w 36"/>
              <a:gd name="T33" fmla="*/ 0 h 8"/>
              <a:gd name="T34" fmla="*/ 2 w 36"/>
              <a:gd name="T35" fmla="*/ 0 h 8"/>
              <a:gd name="T36" fmla="*/ 0 w 36"/>
              <a:gd name="T37" fmla="*/ 0 h 8"/>
              <a:gd name="T38" fmla="*/ 0 w 36"/>
              <a:gd name="T3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8">
                <a:moveTo>
                  <a:pt x="0" y="0"/>
                </a:moveTo>
                <a:lnTo>
                  <a:pt x="0" y="3"/>
                </a:lnTo>
                <a:lnTo>
                  <a:pt x="2" y="3"/>
                </a:lnTo>
                <a:lnTo>
                  <a:pt x="8" y="3"/>
                </a:lnTo>
                <a:lnTo>
                  <a:pt x="13" y="3"/>
                </a:lnTo>
                <a:lnTo>
                  <a:pt x="18" y="6"/>
                </a:lnTo>
                <a:lnTo>
                  <a:pt x="23" y="6"/>
                </a:lnTo>
                <a:lnTo>
                  <a:pt x="28" y="8"/>
                </a:lnTo>
                <a:lnTo>
                  <a:pt x="31" y="8"/>
                </a:lnTo>
                <a:lnTo>
                  <a:pt x="31" y="8"/>
                </a:lnTo>
                <a:lnTo>
                  <a:pt x="36" y="8"/>
                </a:lnTo>
                <a:lnTo>
                  <a:pt x="33" y="3"/>
                </a:lnTo>
                <a:lnTo>
                  <a:pt x="28" y="3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7" name="Freeform 1797">
            <a:extLst>
              <a:ext uri="{FF2B5EF4-FFF2-40B4-BE49-F238E27FC236}">
                <a16:creationId xmlns:a16="http://schemas.microsoft.com/office/drawing/2014/main" id="{FEB4A9F2-EEB0-4FC5-8610-29EF0B839B9E}"/>
              </a:ext>
            </a:extLst>
          </p:cNvPr>
          <p:cNvSpPr>
            <a:spLocks/>
          </p:cNvSpPr>
          <p:nvPr/>
        </p:nvSpPr>
        <p:spPr bwMode="auto">
          <a:xfrm>
            <a:off x="2020888" y="3846513"/>
            <a:ext cx="171450" cy="9525"/>
          </a:xfrm>
          <a:custGeom>
            <a:avLst/>
            <a:gdLst>
              <a:gd name="T0" fmla="*/ 0 w 299"/>
              <a:gd name="T1" fmla="*/ 11 h 16"/>
              <a:gd name="T2" fmla="*/ 0 w 299"/>
              <a:gd name="T3" fmla="*/ 16 h 16"/>
              <a:gd name="T4" fmla="*/ 299 w 299"/>
              <a:gd name="T5" fmla="*/ 3 h 16"/>
              <a:gd name="T6" fmla="*/ 299 w 299"/>
              <a:gd name="T7" fmla="*/ 0 h 16"/>
              <a:gd name="T8" fmla="*/ 0 w 299"/>
              <a:gd name="T9" fmla="*/ 11 h 16"/>
              <a:gd name="T10" fmla="*/ 0 w 299"/>
              <a:gd name="T11" fmla="*/ 11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16">
                <a:moveTo>
                  <a:pt x="0" y="11"/>
                </a:moveTo>
                <a:lnTo>
                  <a:pt x="0" y="16"/>
                </a:lnTo>
                <a:lnTo>
                  <a:pt x="299" y="3"/>
                </a:lnTo>
                <a:lnTo>
                  <a:pt x="299" y="0"/>
                </a:lnTo>
                <a:lnTo>
                  <a:pt x="0" y="11"/>
                </a:lnTo>
                <a:lnTo>
                  <a:pt x="0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8" name="Freeform 1798">
            <a:extLst>
              <a:ext uri="{FF2B5EF4-FFF2-40B4-BE49-F238E27FC236}">
                <a16:creationId xmlns:a16="http://schemas.microsoft.com/office/drawing/2014/main" id="{27BAB28C-6250-4652-8459-A706470991B2}"/>
              </a:ext>
            </a:extLst>
          </p:cNvPr>
          <p:cNvSpPr>
            <a:spLocks/>
          </p:cNvSpPr>
          <p:nvPr/>
        </p:nvSpPr>
        <p:spPr bwMode="auto">
          <a:xfrm>
            <a:off x="2016125" y="3852863"/>
            <a:ext cx="4763" cy="7937"/>
          </a:xfrm>
          <a:custGeom>
            <a:avLst/>
            <a:gdLst>
              <a:gd name="T0" fmla="*/ 0 w 10"/>
              <a:gd name="T1" fmla="*/ 15 h 15"/>
              <a:gd name="T2" fmla="*/ 5 w 10"/>
              <a:gd name="T3" fmla="*/ 15 h 15"/>
              <a:gd name="T4" fmla="*/ 5 w 10"/>
              <a:gd name="T5" fmla="*/ 12 h 15"/>
              <a:gd name="T6" fmla="*/ 5 w 10"/>
              <a:gd name="T7" fmla="*/ 10 h 15"/>
              <a:gd name="T8" fmla="*/ 5 w 10"/>
              <a:gd name="T9" fmla="*/ 10 h 15"/>
              <a:gd name="T10" fmla="*/ 5 w 10"/>
              <a:gd name="T11" fmla="*/ 7 h 15"/>
              <a:gd name="T12" fmla="*/ 5 w 10"/>
              <a:gd name="T13" fmla="*/ 7 h 15"/>
              <a:gd name="T14" fmla="*/ 7 w 10"/>
              <a:gd name="T15" fmla="*/ 7 h 15"/>
              <a:gd name="T16" fmla="*/ 7 w 10"/>
              <a:gd name="T17" fmla="*/ 7 h 15"/>
              <a:gd name="T18" fmla="*/ 10 w 10"/>
              <a:gd name="T19" fmla="*/ 5 h 15"/>
              <a:gd name="T20" fmla="*/ 10 w 10"/>
              <a:gd name="T21" fmla="*/ 0 h 15"/>
              <a:gd name="T22" fmla="*/ 7 w 10"/>
              <a:gd name="T23" fmla="*/ 2 h 15"/>
              <a:gd name="T24" fmla="*/ 5 w 10"/>
              <a:gd name="T25" fmla="*/ 2 h 15"/>
              <a:gd name="T26" fmla="*/ 2 w 10"/>
              <a:gd name="T27" fmla="*/ 2 h 15"/>
              <a:gd name="T28" fmla="*/ 2 w 10"/>
              <a:gd name="T29" fmla="*/ 5 h 15"/>
              <a:gd name="T30" fmla="*/ 0 w 10"/>
              <a:gd name="T31" fmla="*/ 7 h 15"/>
              <a:gd name="T32" fmla="*/ 0 w 10"/>
              <a:gd name="T33" fmla="*/ 10 h 15"/>
              <a:gd name="T34" fmla="*/ 0 w 10"/>
              <a:gd name="T35" fmla="*/ 12 h 15"/>
              <a:gd name="T36" fmla="*/ 0 w 10"/>
              <a:gd name="T37" fmla="*/ 15 h 15"/>
              <a:gd name="T38" fmla="*/ 0 w 10"/>
              <a:gd name="T3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5">
                <a:moveTo>
                  <a:pt x="0" y="15"/>
                </a:moveTo>
                <a:lnTo>
                  <a:pt x="5" y="15"/>
                </a:lnTo>
                <a:lnTo>
                  <a:pt x="5" y="12"/>
                </a:lnTo>
                <a:lnTo>
                  <a:pt x="5" y="10"/>
                </a:lnTo>
                <a:lnTo>
                  <a:pt x="5" y="10"/>
                </a:lnTo>
                <a:lnTo>
                  <a:pt x="5" y="7"/>
                </a:lnTo>
                <a:lnTo>
                  <a:pt x="5" y="7"/>
                </a:lnTo>
                <a:lnTo>
                  <a:pt x="7" y="7"/>
                </a:lnTo>
                <a:lnTo>
                  <a:pt x="7" y="7"/>
                </a:lnTo>
                <a:lnTo>
                  <a:pt x="10" y="5"/>
                </a:lnTo>
                <a:lnTo>
                  <a:pt x="10" y="0"/>
                </a:lnTo>
                <a:lnTo>
                  <a:pt x="7" y="2"/>
                </a:lnTo>
                <a:lnTo>
                  <a:pt x="5" y="2"/>
                </a:lnTo>
                <a:lnTo>
                  <a:pt x="2" y="2"/>
                </a:lnTo>
                <a:lnTo>
                  <a:pt x="2" y="5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19" name="Freeform 1799">
            <a:extLst>
              <a:ext uri="{FF2B5EF4-FFF2-40B4-BE49-F238E27FC236}">
                <a16:creationId xmlns:a16="http://schemas.microsoft.com/office/drawing/2014/main" id="{03070586-AA82-470B-AB62-BD48F816011D}"/>
              </a:ext>
            </a:extLst>
          </p:cNvPr>
          <p:cNvSpPr>
            <a:spLocks/>
          </p:cNvSpPr>
          <p:nvPr/>
        </p:nvSpPr>
        <p:spPr bwMode="auto">
          <a:xfrm>
            <a:off x="2016125" y="3860800"/>
            <a:ext cx="15875" cy="198438"/>
          </a:xfrm>
          <a:custGeom>
            <a:avLst/>
            <a:gdLst>
              <a:gd name="T0" fmla="*/ 25 w 28"/>
              <a:gd name="T1" fmla="*/ 358 h 358"/>
              <a:gd name="T2" fmla="*/ 28 w 28"/>
              <a:gd name="T3" fmla="*/ 355 h 358"/>
              <a:gd name="T4" fmla="*/ 5 w 28"/>
              <a:gd name="T5" fmla="*/ 0 h 358"/>
              <a:gd name="T6" fmla="*/ 0 w 28"/>
              <a:gd name="T7" fmla="*/ 0 h 358"/>
              <a:gd name="T8" fmla="*/ 25 w 28"/>
              <a:gd name="T9" fmla="*/ 358 h 358"/>
              <a:gd name="T10" fmla="*/ 25 w 28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58">
                <a:moveTo>
                  <a:pt x="25" y="358"/>
                </a:moveTo>
                <a:lnTo>
                  <a:pt x="28" y="355"/>
                </a:lnTo>
                <a:lnTo>
                  <a:pt x="5" y="0"/>
                </a:lnTo>
                <a:lnTo>
                  <a:pt x="0" y="0"/>
                </a:lnTo>
                <a:lnTo>
                  <a:pt x="25" y="358"/>
                </a:lnTo>
                <a:lnTo>
                  <a:pt x="25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0" name="Freeform 1800">
            <a:extLst>
              <a:ext uri="{FF2B5EF4-FFF2-40B4-BE49-F238E27FC236}">
                <a16:creationId xmlns:a16="http://schemas.microsoft.com/office/drawing/2014/main" id="{B1DD8E53-F65A-4225-A0F0-8650EAC756EA}"/>
              </a:ext>
            </a:extLst>
          </p:cNvPr>
          <p:cNvSpPr>
            <a:spLocks/>
          </p:cNvSpPr>
          <p:nvPr/>
        </p:nvSpPr>
        <p:spPr bwMode="auto">
          <a:xfrm>
            <a:off x="2030413" y="4056063"/>
            <a:ext cx="6350" cy="7937"/>
          </a:xfrm>
          <a:custGeom>
            <a:avLst/>
            <a:gdLst>
              <a:gd name="T0" fmla="*/ 13 w 13"/>
              <a:gd name="T1" fmla="*/ 13 h 13"/>
              <a:gd name="T2" fmla="*/ 10 w 13"/>
              <a:gd name="T3" fmla="*/ 8 h 13"/>
              <a:gd name="T4" fmla="*/ 10 w 13"/>
              <a:gd name="T5" fmla="*/ 8 h 13"/>
              <a:gd name="T6" fmla="*/ 8 w 13"/>
              <a:gd name="T7" fmla="*/ 6 h 13"/>
              <a:gd name="T8" fmla="*/ 8 w 13"/>
              <a:gd name="T9" fmla="*/ 6 h 13"/>
              <a:gd name="T10" fmla="*/ 5 w 13"/>
              <a:gd name="T11" fmla="*/ 6 h 13"/>
              <a:gd name="T12" fmla="*/ 5 w 13"/>
              <a:gd name="T13" fmla="*/ 6 h 13"/>
              <a:gd name="T14" fmla="*/ 3 w 13"/>
              <a:gd name="T15" fmla="*/ 3 h 13"/>
              <a:gd name="T16" fmla="*/ 3 w 13"/>
              <a:gd name="T17" fmla="*/ 3 h 13"/>
              <a:gd name="T18" fmla="*/ 3 w 13"/>
              <a:gd name="T19" fmla="*/ 0 h 13"/>
              <a:gd name="T20" fmla="*/ 0 w 13"/>
              <a:gd name="T21" fmla="*/ 3 h 13"/>
              <a:gd name="T22" fmla="*/ 0 w 13"/>
              <a:gd name="T23" fmla="*/ 6 h 13"/>
              <a:gd name="T24" fmla="*/ 0 w 13"/>
              <a:gd name="T25" fmla="*/ 6 h 13"/>
              <a:gd name="T26" fmla="*/ 3 w 13"/>
              <a:gd name="T27" fmla="*/ 8 h 13"/>
              <a:gd name="T28" fmla="*/ 3 w 13"/>
              <a:gd name="T29" fmla="*/ 8 h 13"/>
              <a:gd name="T30" fmla="*/ 5 w 13"/>
              <a:gd name="T31" fmla="*/ 11 h 13"/>
              <a:gd name="T32" fmla="*/ 8 w 13"/>
              <a:gd name="T33" fmla="*/ 11 h 13"/>
              <a:gd name="T34" fmla="*/ 10 w 13"/>
              <a:gd name="T35" fmla="*/ 13 h 13"/>
              <a:gd name="T36" fmla="*/ 10 w 13"/>
              <a:gd name="T37" fmla="*/ 13 h 13"/>
              <a:gd name="T38" fmla="*/ 13 w 13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3">
                <a:moveTo>
                  <a:pt x="13" y="13"/>
                </a:moveTo>
                <a:lnTo>
                  <a:pt x="10" y="8"/>
                </a:lnTo>
                <a:lnTo>
                  <a:pt x="10" y="8"/>
                </a:lnTo>
                <a:lnTo>
                  <a:pt x="8" y="6"/>
                </a:lnTo>
                <a:lnTo>
                  <a:pt x="8" y="6"/>
                </a:lnTo>
                <a:lnTo>
                  <a:pt x="5" y="6"/>
                </a:lnTo>
                <a:lnTo>
                  <a:pt x="5" y="6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lnTo>
                  <a:pt x="3" y="8"/>
                </a:lnTo>
                <a:lnTo>
                  <a:pt x="3" y="8"/>
                </a:lnTo>
                <a:lnTo>
                  <a:pt x="5" y="11"/>
                </a:lnTo>
                <a:lnTo>
                  <a:pt x="8" y="11"/>
                </a:lnTo>
                <a:lnTo>
                  <a:pt x="10" y="13"/>
                </a:lnTo>
                <a:lnTo>
                  <a:pt x="10" y="13"/>
                </a:lnTo>
                <a:lnTo>
                  <a:pt x="1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1" name="Freeform 1801">
            <a:extLst>
              <a:ext uri="{FF2B5EF4-FFF2-40B4-BE49-F238E27FC236}">
                <a16:creationId xmlns:a16="http://schemas.microsoft.com/office/drawing/2014/main" id="{71B71265-787B-4C94-BD5B-E03CF54C6BCB}"/>
              </a:ext>
            </a:extLst>
          </p:cNvPr>
          <p:cNvSpPr>
            <a:spLocks/>
          </p:cNvSpPr>
          <p:nvPr/>
        </p:nvSpPr>
        <p:spPr bwMode="auto">
          <a:xfrm>
            <a:off x="2035175" y="4037013"/>
            <a:ext cx="165100" cy="26987"/>
          </a:xfrm>
          <a:custGeom>
            <a:avLst/>
            <a:gdLst>
              <a:gd name="T0" fmla="*/ 287 w 287"/>
              <a:gd name="T1" fmla="*/ 5 h 48"/>
              <a:gd name="T2" fmla="*/ 287 w 287"/>
              <a:gd name="T3" fmla="*/ 0 h 48"/>
              <a:gd name="T4" fmla="*/ 0 w 287"/>
              <a:gd name="T5" fmla="*/ 43 h 48"/>
              <a:gd name="T6" fmla="*/ 3 w 287"/>
              <a:gd name="T7" fmla="*/ 48 h 48"/>
              <a:gd name="T8" fmla="*/ 287 w 287"/>
              <a:gd name="T9" fmla="*/ 5 h 48"/>
              <a:gd name="T10" fmla="*/ 287 w 287"/>
              <a:gd name="T11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7" h="48">
                <a:moveTo>
                  <a:pt x="287" y="5"/>
                </a:moveTo>
                <a:lnTo>
                  <a:pt x="287" y="0"/>
                </a:lnTo>
                <a:lnTo>
                  <a:pt x="0" y="43"/>
                </a:lnTo>
                <a:lnTo>
                  <a:pt x="3" y="48"/>
                </a:lnTo>
                <a:lnTo>
                  <a:pt x="287" y="5"/>
                </a:lnTo>
                <a:lnTo>
                  <a:pt x="28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2" name="Freeform 1802">
            <a:extLst>
              <a:ext uri="{FF2B5EF4-FFF2-40B4-BE49-F238E27FC236}">
                <a16:creationId xmlns:a16="http://schemas.microsoft.com/office/drawing/2014/main" id="{10FF2D73-73F3-45B3-A10A-A2F026B57C70}"/>
              </a:ext>
            </a:extLst>
          </p:cNvPr>
          <p:cNvSpPr>
            <a:spLocks/>
          </p:cNvSpPr>
          <p:nvPr/>
        </p:nvSpPr>
        <p:spPr bwMode="auto">
          <a:xfrm>
            <a:off x="2033588" y="3865563"/>
            <a:ext cx="166687" cy="168275"/>
          </a:xfrm>
          <a:custGeom>
            <a:avLst/>
            <a:gdLst>
              <a:gd name="T0" fmla="*/ 294 w 294"/>
              <a:gd name="T1" fmla="*/ 271 h 304"/>
              <a:gd name="T2" fmla="*/ 284 w 294"/>
              <a:gd name="T3" fmla="*/ 0 h 304"/>
              <a:gd name="T4" fmla="*/ 0 w 294"/>
              <a:gd name="T5" fmla="*/ 15 h 304"/>
              <a:gd name="T6" fmla="*/ 23 w 294"/>
              <a:gd name="T7" fmla="*/ 304 h 304"/>
              <a:gd name="T8" fmla="*/ 294 w 294"/>
              <a:gd name="T9" fmla="*/ 27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304">
                <a:moveTo>
                  <a:pt x="294" y="271"/>
                </a:moveTo>
                <a:lnTo>
                  <a:pt x="284" y="0"/>
                </a:lnTo>
                <a:lnTo>
                  <a:pt x="0" y="15"/>
                </a:lnTo>
                <a:lnTo>
                  <a:pt x="23" y="304"/>
                </a:lnTo>
                <a:lnTo>
                  <a:pt x="294" y="271"/>
                </a:lnTo>
                <a:close/>
              </a:path>
            </a:pathLst>
          </a:custGeom>
          <a:solidFill>
            <a:srgbClr val="4C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3" name="Freeform 1803">
            <a:extLst>
              <a:ext uri="{FF2B5EF4-FFF2-40B4-BE49-F238E27FC236}">
                <a16:creationId xmlns:a16="http://schemas.microsoft.com/office/drawing/2014/main" id="{AFF93147-1474-4121-8B22-F90721C8A30F}"/>
              </a:ext>
            </a:extLst>
          </p:cNvPr>
          <p:cNvSpPr>
            <a:spLocks/>
          </p:cNvSpPr>
          <p:nvPr/>
        </p:nvSpPr>
        <p:spPr bwMode="auto">
          <a:xfrm>
            <a:off x="2193925" y="3863975"/>
            <a:ext cx="7938" cy="150813"/>
          </a:xfrm>
          <a:custGeom>
            <a:avLst/>
            <a:gdLst>
              <a:gd name="T0" fmla="*/ 3 w 16"/>
              <a:gd name="T1" fmla="*/ 0 h 274"/>
              <a:gd name="T2" fmla="*/ 3 w 16"/>
              <a:gd name="T3" fmla="*/ 5 h 274"/>
              <a:gd name="T4" fmla="*/ 0 w 16"/>
              <a:gd name="T5" fmla="*/ 3 h 274"/>
              <a:gd name="T6" fmla="*/ 11 w 16"/>
              <a:gd name="T7" fmla="*/ 274 h 274"/>
              <a:gd name="T8" fmla="*/ 16 w 16"/>
              <a:gd name="T9" fmla="*/ 274 h 274"/>
              <a:gd name="T10" fmla="*/ 6 w 16"/>
              <a:gd name="T11" fmla="*/ 3 h 274"/>
              <a:gd name="T12" fmla="*/ 3 w 16"/>
              <a:gd name="T13" fmla="*/ 0 h 274"/>
              <a:gd name="T14" fmla="*/ 6 w 16"/>
              <a:gd name="T15" fmla="*/ 3 h 274"/>
              <a:gd name="T16" fmla="*/ 6 w 16"/>
              <a:gd name="T17" fmla="*/ 0 h 274"/>
              <a:gd name="T18" fmla="*/ 3 w 16"/>
              <a:gd name="T1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74">
                <a:moveTo>
                  <a:pt x="3" y="0"/>
                </a:moveTo>
                <a:lnTo>
                  <a:pt x="3" y="5"/>
                </a:lnTo>
                <a:lnTo>
                  <a:pt x="0" y="3"/>
                </a:lnTo>
                <a:lnTo>
                  <a:pt x="11" y="274"/>
                </a:lnTo>
                <a:lnTo>
                  <a:pt x="16" y="274"/>
                </a:lnTo>
                <a:lnTo>
                  <a:pt x="6" y="3"/>
                </a:lnTo>
                <a:lnTo>
                  <a:pt x="3" y="0"/>
                </a:lnTo>
                <a:lnTo>
                  <a:pt x="6" y="3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4" name="Freeform 1804">
            <a:extLst>
              <a:ext uri="{FF2B5EF4-FFF2-40B4-BE49-F238E27FC236}">
                <a16:creationId xmlns:a16="http://schemas.microsoft.com/office/drawing/2014/main" id="{B505B352-7577-4E54-98DD-F5C23AEEBC56}"/>
              </a:ext>
            </a:extLst>
          </p:cNvPr>
          <p:cNvSpPr>
            <a:spLocks/>
          </p:cNvSpPr>
          <p:nvPr/>
        </p:nvSpPr>
        <p:spPr bwMode="auto">
          <a:xfrm>
            <a:off x="2032000" y="3863975"/>
            <a:ext cx="163513" cy="9525"/>
          </a:xfrm>
          <a:custGeom>
            <a:avLst/>
            <a:gdLst>
              <a:gd name="T0" fmla="*/ 0 w 286"/>
              <a:gd name="T1" fmla="*/ 18 h 18"/>
              <a:gd name="T2" fmla="*/ 5 w 286"/>
              <a:gd name="T3" fmla="*/ 18 h 18"/>
              <a:gd name="T4" fmla="*/ 2 w 286"/>
              <a:gd name="T5" fmla="*/ 18 h 18"/>
              <a:gd name="T6" fmla="*/ 286 w 286"/>
              <a:gd name="T7" fmla="*/ 5 h 18"/>
              <a:gd name="T8" fmla="*/ 286 w 286"/>
              <a:gd name="T9" fmla="*/ 0 h 18"/>
              <a:gd name="T10" fmla="*/ 2 w 286"/>
              <a:gd name="T11" fmla="*/ 15 h 18"/>
              <a:gd name="T12" fmla="*/ 0 w 286"/>
              <a:gd name="T13" fmla="*/ 18 h 18"/>
              <a:gd name="T14" fmla="*/ 2 w 286"/>
              <a:gd name="T15" fmla="*/ 15 h 18"/>
              <a:gd name="T16" fmla="*/ 0 w 286"/>
              <a:gd name="T17" fmla="*/ 15 h 18"/>
              <a:gd name="T18" fmla="*/ 0 w 286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8">
                <a:moveTo>
                  <a:pt x="0" y="18"/>
                </a:moveTo>
                <a:lnTo>
                  <a:pt x="5" y="18"/>
                </a:lnTo>
                <a:lnTo>
                  <a:pt x="2" y="18"/>
                </a:lnTo>
                <a:lnTo>
                  <a:pt x="286" y="5"/>
                </a:lnTo>
                <a:lnTo>
                  <a:pt x="286" y="0"/>
                </a:lnTo>
                <a:lnTo>
                  <a:pt x="2" y="15"/>
                </a:lnTo>
                <a:lnTo>
                  <a:pt x="0" y="18"/>
                </a:lnTo>
                <a:lnTo>
                  <a:pt x="2" y="15"/>
                </a:lnTo>
                <a:lnTo>
                  <a:pt x="0" y="15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5" name="Freeform 1805">
            <a:extLst>
              <a:ext uri="{FF2B5EF4-FFF2-40B4-BE49-F238E27FC236}">
                <a16:creationId xmlns:a16="http://schemas.microsoft.com/office/drawing/2014/main" id="{F2719DD0-7C20-4119-B809-18CFC7792B04}"/>
              </a:ext>
            </a:extLst>
          </p:cNvPr>
          <p:cNvSpPr>
            <a:spLocks/>
          </p:cNvSpPr>
          <p:nvPr/>
        </p:nvSpPr>
        <p:spPr bwMode="auto">
          <a:xfrm>
            <a:off x="2032000" y="3873500"/>
            <a:ext cx="14288" cy="160338"/>
          </a:xfrm>
          <a:custGeom>
            <a:avLst/>
            <a:gdLst>
              <a:gd name="T0" fmla="*/ 25 w 25"/>
              <a:gd name="T1" fmla="*/ 291 h 291"/>
              <a:gd name="T2" fmla="*/ 25 w 25"/>
              <a:gd name="T3" fmla="*/ 286 h 291"/>
              <a:gd name="T4" fmla="*/ 25 w 25"/>
              <a:gd name="T5" fmla="*/ 286 h 291"/>
              <a:gd name="T6" fmla="*/ 5 w 25"/>
              <a:gd name="T7" fmla="*/ 0 h 291"/>
              <a:gd name="T8" fmla="*/ 0 w 25"/>
              <a:gd name="T9" fmla="*/ 0 h 291"/>
              <a:gd name="T10" fmla="*/ 23 w 25"/>
              <a:gd name="T11" fmla="*/ 289 h 291"/>
              <a:gd name="T12" fmla="*/ 25 w 25"/>
              <a:gd name="T13" fmla="*/ 291 h 291"/>
              <a:gd name="T14" fmla="*/ 23 w 25"/>
              <a:gd name="T15" fmla="*/ 289 h 291"/>
              <a:gd name="T16" fmla="*/ 23 w 25"/>
              <a:gd name="T17" fmla="*/ 291 h 291"/>
              <a:gd name="T18" fmla="*/ 25 w 25"/>
              <a:gd name="T19" fmla="*/ 291 h 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91">
                <a:moveTo>
                  <a:pt x="25" y="291"/>
                </a:moveTo>
                <a:lnTo>
                  <a:pt x="25" y="286"/>
                </a:lnTo>
                <a:lnTo>
                  <a:pt x="25" y="286"/>
                </a:lnTo>
                <a:lnTo>
                  <a:pt x="5" y="0"/>
                </a:lnTo>
                <a:lnTo>
                  <a:pt x="0" y="0"/>
                </a:lnTo>
                <a:lnTo>
                  <a:pt x="23" y="289"/>
                </a:lnTo>
                <a:lnTo>
                  <a:pt x="25" y="291"/>
                </a:lnTo>
                <a:lnTo>
                  <a:pt x="23" y="289"/>
                </a:lnTo>
                <a:lnTo>
                  <a:pt x="23" y="291"/>
                </a:lnTo>
                <a:lnTo>
                  <a:pt x="25" y="29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6" name="Freeform 1806">
            <a:extLst>
              <a:ext uri="{FF2B5EF4-FFF2-40B4-BE49-F238E27FC236}">
                <a16:creationId xmlns:a16="http://schemas.microsoft.com/office/drawing/2014/main" id="{50A9E4AA-ACE0-484A-8A70-5479B54799F2}"/>
              </a:ext>
            </a:extLst>
          </p:cNvPr>
          <p:cNvSpPr>
            <a:spLocks/>
          </p:cNvSpPr>
          <p:nvPr/>
        </p:nvSpPr>
        <p:spPr bwMode="auto">
          <a:xfrm>
            <a:off x="2046288" y="4013200"/>
            <a:ext cx="155575" cy="20638"/>
          </a:xfrm>
          <a:custGeom>
            <a:avLst/>
            <a:gdLst>
              <a:gd name="T0" fmla="*/ 274 w 274"/>
              <a:gd name="T1" fmla="*/ 3 h 38"/>
              <a:gd name="T2" fmla="*/ 269 w 274"/>
              <a:gd name="T3" fmla="*/ 3 h 38"/>
              <a:gd name="T4" fmla="*/ 271 w 274"/>
              <a:gd name="T5" fmla="*/ 0 h 38"/>
              <a:gd name="T6" fmla="*/ 0 w 274"/>
              <a:gd name="T7" fmla="*/ 33 h 38"/>
              <a:gd name="T8" fmla="*/ 0 w 274"/>
              <a:gd name="T9" fmla="*/ 38 h 38"/>
              <a:gd name="T10" fmla="*/ 271 w 274"/>
              <a:gd name="T11" fmla="*/ 5 h 38"/>
              <a:gd name="T12" fmla="*/ 274 w 274"/>
              <a:gd name="T13" fmla="*/ 3 h 38"/>
              <a:gd name="T14" fmla="*/ 271 w 274"/>
              <a:gd name="T15" fmla="*/ 5 h 38"/>
              <a:gd name="T16" fmla="*/ 274 w 274"/>
              <a:gd name="T17" fmla="*/ 3 h 38"/>
              <a:gd name="T18" fmla="*/ 274 w 274"/>
              <a:gd name="T19" fmla="*/ 3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38">
                <a:moveTo>
                  <a:pt x="274" y="3"/>
                </a:moveTo>
                <a:lnTo>
                  <a:pt x="269" y="3"/>
                </a:lnTo>
                <a:lnTo>
                  <a:pt x="271" y="0"/>
                </a:lnTo>
                <a:lnTo>
                  <a:pt x="0" y="33"/>
                </a:lnTo>
                <a:lnTo>
                  <a:pt x="0" y="38"/>
                </a:lnTo>
                <a:lnTo>
                  <a:pt x="271" y="5"/>
                </a:lnTo>
                <a:lnTo>
                  <a:pt x="274" y="3"/>
                </a:lnTo>
                <a:lnTo>
                  <a:pt x="271" y="5"/>
                </a:lnTo>
                <a:lnTo>
                  <a:pt x="274" y="3"/>
                </a:lnTo>
                <a:lnTo>
                  <a:pt x="274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7" name="Freeform 1807">
            <a:extLst>
              <a:ext uri="{FF2B5EF4-FFF2-40B4-BE49-F238E27FC236}">
                <a16:creationId xmlns:a16="http://schemas.microsoft.com/office/drawing/2014/main" id="{336062E9-1596-4731-BE3B-F349EDCCB921}"/>
              </a:ext>
            </a:extLst>
          </p:cNvPr>
          <p:cNvSpPr>
            <a:spLocks/>
          </p:cNvSpPr>
          <p:nvPr/>
        </p:nvSpPr>
        <p:spPr bwMode="auto">
          <a:xfrm>
            <a:off x="2063750" y="4119563"/>
            <a:ext cx="60325" cy="17462"/>
          </a:xfrm>
          <a:custGeom>
            <a:avLst/>
            <a:gdLst>
              <a:gd name="T0" fmla="*/ 107 w 107"/>
              <a:gd name="T1" fmla="*/ 0 h 29"/>
              <a:gd name="T2" fmla="*/ 2 w 107"/>
              <a:gd name="T3" fmla="*/ 16 h 29"/>
              <a:gd name="T4" fmla="*/ 0 w 107"/>
              <a:gd name="T5" fmla="*/ 29 h 29"/>
              <a:gd name="T6" fmla="*/ 105 w 107"/>
              <a:gd name="T7" fmla="*/ 13 h 29"/>
              <a:gd name="T8" fmla="*/ 107 w 107"/>
              <a:gd name="T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9">
                <a:moveTo>
                  <a:pt x="107" y="0"/>
                </a:moveTo>
                <a:lnTo>
                  <a:pt x="2" y="16"/>
                </a:lnTo>
                <a:lnTo>
                  <a:pt x="0" y="29"/>
                </a:lnTo>
                <a:lnTo>
                  <a:pt x="105" y="13"/>
                </a:lnTo>
                <a:lnTo>
                  <a:pt x="107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8" name="Freeform 1808">
            <a:extLst>
              <a:ext uri="{FF2B5EF4-FFF2-40B4-BE49-F238E27FC236}">
                <a16:creationId xmlns:a16="http://schemas.microsoft.com/office/drawing/2014/main" id="{2D3574C7-DB0E-423C-B17A-63931B15B7DA}"/>
              </a:ext>
            </a:extLst>
          </p:cNvPr>
          <p:cNvSpPr>
            <a:spLocks/>
          </p:cNvSpPr>
          <p:nvPr/>
        </p:nvSpPr>
        <p:spPr bwMode="auto">
          <a:xfrm>
            <a:off x="2063750" y="4119563"/>
            <a:ext cx="60325" cy="11112"/>
          </a:xfrm>
          <a:custGeom>
            <a:avLst/>
            <a:gdLst>
              <a:gd name="T0" fmla="*/ 0 w 107"/>
              <a:gd name="T1" fmla="*/ 18 h 20"/>
              <a:gd name="T2" fmla="*/ 5 w 107"/>
              <a:gd name="T3" fmla="*/ 18 h 20"/>
              <a:gd name="T4" fmla="*/ 2 w 107"/>
              <a:gd name="T5" fmla="*/ 20 h 20"/>
              <a:gd name="T6" fmla="*/ 107 w 107"/>
              <a:gd name="T7" fmla="*/ 2 h 20"/>
              <a:gd name="T8" fmla="*/ 105 w 107"/>
              <a:gd name="T9" fmla="*/ 0 h 20"/>
              <a:gd name="T10" fmla="*/ 0 w 107"/>
              <a:gd name="T11" fmla="*/ 15 h 20"/>
              <a:gd name="T12" fmla="*/ 0 w 107"/>
              <a:gd name="T13" fmla="*/ 18 h 20"/>
              <a:gd name="T14" fmla="*/ 0 w 107"/>
              <a:gd name="T15" fmla="*/ 15 h 20"/>
              <a:gd name="T16" fmla="*/ 0 w 107"/>
              <a:gd name="T17" fmla="*/ 15 h 20"/>
              <a:gd name="T18" fmla="*/ 0 w 107"/>
              <a:gd name="T19" fmla="*/ 18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20">
                <a:moveTo>
                  <a:pt x="0" y="18"/>
                </a:moveTo>
                <a:lnTo>
                  <a:pt x="5" y="18"/>
                </a:lnTo>
                <a:lnTo>
                  <a:pt x="2" y="20"/>
                </a:lnTo>
                <a:lnTo>
                  <a:pt x="107" y="2"/>
                </a:lnTo>
                <a:lnTo>
                  <a:pt x="105" y="0"/>
                </a:lnTo>
                <a:lnTo>
                  <a:pt x="0" y="15"/>
                </a:lnTo>
                <a:lnTo>
                  <a:pt x="0" y="18"/>
                </a:lnTo>
                <a:lnTo>
                  <a:pt x="0" y="15"/>
                </a:lnTo>
                <a:lnTo>
                  <a:pt x="0" y="15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29" name="Freeform 1809">
            <a:extLst>
              <a:ext uri="{FF2B5EF4-FFF2-40B4-BE49-F238E27FC236}">
                <a16:creationId xmlns:a16="http://schemas.microsoft.com/office/drawing/2014/main" id="{2DBBFAB0-9AD7-4F4F-BE53-C2A0D70E32F2}"/>
              </a:ext>
            </a:extLst>
          </p:cNvPr>
          <p:cNvSpPr>
            <a:spLocks/>
          </p:cNvSpPr>
          <p:nvPr/>
        </p:nvSpPr>
        <p:spPr bwMode="auto">
          <a:xfrm>
            <a:off x="2062163" y="4129088"/>
            <a:ext cx="4762" cy="7937"/>
          </a:xfrm>
          <a:custGeom>
            <a:avLst/>
            <a:gdLst>
              <a:gd name="T0" fmla="*/ 5 w 8"/>
              <a:gd name="T1" fmla="*/ 15 h 15"/>
              <a:gd name="T2" fmla="*/ 3 w 8"/>
              <a:gd name="T3" fmla="*/ 10 h 15"/>
              <a:gd name="T4" fmla="*/ 5 w 8"/>
              <a:gd name="T5" fmla="*/ 13 h 15"/>
              <a:gd name="T6" fmla="*/ 8 w 8"/>
              <a:gd name="T7" fmla="*/ 0 h 15"/>
              <a:gd name="T8" fmla="*/ 3 w 8"/>
              <a:gd name="T9" fmla="*/ 0 h 15"/>
              <a:gd name="T10" fmla="*/ 0 w 8"/>
              <a:gd name="T11" fmla="*/ 13 h 15"/>
              <a:gd name="T12" fmla="*/ 5 w 8"/>
              <a:gd name="T13" fmla="*/ 15 h 15"/>
              <a:gd name="T14" fmla="*/ 0 w 8"/>
              <a:gd name="T15" fmla="*/ 13 h 15"/>
              <a:gd name="T16" fmla="*/ 0 w 8"/>
              <a:gd name="T17" fmla="*/ 15 h 15"/>
              <a:gd name="T18" fmla="*/ 5 w 8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5">
                <a:moveTo>
                  <a:pt x="5" y="15"/>
                </a:moveTo>
                <a:lnTo>
                  <a:pt x="3" y="10"/>
                </a:lnTo>
                <a:lnTo>
                  <a:pt x="5" y="13"/>
                </a:lnTo>
                <a:lnTo>
                  <a:pt x="8" y="0"/>
                </a:lnTo>
                <a:lnTo>
                  <a:pt x="3" y="0"/>
                </a:lnTo>
                <a:lnTo>
                  <a:pt x="0" y="13"/>
                </a:lnTo>
                <a:lnTo>
                  <a:pt x="5" y="15"/>
                </a:lnTo>
                <a:lnTo>
                  <a:pt x="0" y="13"/>
                </a:lnTo>
                <a:lnTo>
                  <a:pt x="0" y="15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0" name="Freeform 1810">
            <a:extLst>
              <a:ext uri="{FF2B5EF4-FFF2-40B4-BE49-F238E27FC236}">
                <a16:creationId xmlns:a16="http://schemas.microsoft.com/office/drawing/2014/main" id="{200EB7C4-B1A7-4FCA-8F72-D912FFA6B1C7}"/>
              </a:ext>
            </a:extLst>
          </p:cNvPr>
          <p:cNvSpPr>
            <a:spLocks/>
          </p:cNvSpPr>
          <p:nvPr/>
        </p:nvSpPr>
        <p:spPr bwMode="auto">
          <a:xfrm>
            <a:off x="2063750" y="4125913"/>
            <a:ext cx="60325" cy="11112"/>
          </a:xfrm>
          <a:custGeom>
            <a:avLst/>
            <a:gdLst>
              <a:gd name="T0" fmla="*/ 107 w 107"/>
              <a:gd name="T1" fmla="*/ 2 h 20"/>
              <a:gd name="T2" fmla="*/ 102 w 107"/>
              <a:gd name="T3" fmla="*/ 2 h 20"/>
              <a:gd name="T4" fmla="*/ 105 w 107"/>
              <a:gd name="T5" fmla="*/ 0 h 20"/>
              <a:gd name="T6" fmla="*/ 0 w 107"/>
              <a:gd name="T7" fmla="*/ 15 h 20"/>
              <a:gd name="T8" fmla="*/ 2 w 107"/>
              <a:gd name="T9" fmla="*/ 20 h 20"/>
              <a:gd name="T10" fmla="*/ 107 w 107"/>
              <a:gd name="T11" fmla="*/ 5 h 20"/>
              <a:gd name="T12" fmla="*/ 107 w 107"/>
              <a:gd name="T13" fmla="*/ 2 h 20"/>
              <a:gd name="T14" fmla="*/ 107 w 107"/>
              <a:gd name="T15" fmla="*/ 5 h 20"/>
              <a:gd name="T16" fmla="*/ 107 w 107"/>
              <a:gd name="T17" fmla="*/ 5 h 20"/>
              <a:gd name="T18" fmla="*/ 107 w 107"/>
              <a:gd name="T19" fmla="*/ 2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20">
                <a:moveTo>
                  <a:pt x="107" y="2"/>
                </a:moveTo>
                <a:lnTo>
                  <a:pt x="102" y="2"/>
                </a:lnTo>
                <a:lnTo>
                  <a:pt x="105" y="0"/>
                </a:lnTo>
                <a:lnTo>
                  <a:pt x="0" y="15"/>
                </a:lnTo>
                <a:lnTo>
                  <a:pt x="2" y="20"/>
                </a:lnTo>
                <a:lnTo>
                  <a:pt x="107" y="5"/>
                </a:lnTo>
                <a:lnTo>
                  <a:pt x="107" y="2"/>
                </a:lnTo>
                <a:lnTo>
                  <a:pt x="107" y="5"/>
                </a:lnTo>
                <a:lnTo>
                  <a:pt x="107" y="5"/>
                </a:lnTo>
                <a:lnTo>
                  <a:pt x="10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1" name="Freeform 1811">
            <a:extLst>
              <a:ext uri="{FF2B5EF4-FFF2-40B4-BE49-F238E27FC236}">
                <a16:creationId xmlns:a16="http://schemas.microsoft.com/office/drawing/2014/main" id="{D4C4B472-B6EA-46E0-8A13-12B3DAA4CFEF}"/>
              </a:ext>
            </a:extLst>
          </p:cNvPr>
          <p:cNvSpPr>
            <a:spLocks/>
          </p:cNvSpPr>
          <p:nvPr/>
        </p:nvSpPr>
        <p:spPr bwMode="auto">
          <a:xfrm>
            <a:off x="2122488" y="4119563"/>
            <a:ext cx="1587" cy="7937"/>
          </a:xfrm>
          <a:custGeom>
            <a:avLst/>
            <a:gdLst>
              <a:gd name="T0" fmla="*/ 3 w 5"/>
              <a:gd name="T1" fmla="*/ 0 h 15"/>
              <a:gd name="T2" fmla="*/ 5 w 5"/>
              <a:gd name="T3" fmla="*/ 2 h 15"/>
              <a:gd name="T4" fmla="*/ 3 w 5"/>
              <a:gd name="T5" fmla="*/ 2 h 15"/>
              <a:gd name="T6" fmla="*/ 0 w 5"/>
              <a:gd name="T7" fmla="*/ 15 h 15"/>
              <a:gd name="T8" fmla="*/ 5 w 5"/>
              <a:gd name="T9" fmla="*/ 15 h 15"/>
              <a:gd name="T10" fmla="*/ 5 w 5"/>
              <a:gd name="T11" fmla="*/ 2 h 15"/>
              <a:gd name="T12" fmla="*/ 3 w 5"/>
              <a:gd name="T13" fmla="*/ 0 h 15"/>
              <a:gd name="T14" fmla="*/ 5 w 5"/>
              <a:gd name="T15" fmla="*/ 2 h 15"/>
              <a:gd name="T16" fmla="*/ 5 w 5"/>
              <a:gd name="T17" fmla="*/ 0 h 15"/>
              <a:gd name="T18" fmla="*/ 3 w 5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5">
                <a:moveTo>
                  <a:pt x="3" y="0"/>
                </a:moveTo>
                <a:lnTo>
                  <a:pt x="5" y="2"/>
                </a:lnTo>
                <a:lnTo>
                  <a:pt x="3" y="2"/>
                </a:lnTo>
                <a:lnTo>
                  <a:pt x="0" y="15"/>
                </a:lnTo>
                <a:lnTo>
                  <a:pt x="5" y="15"/>
                </a:lnTo>
                <a:lnTo>
                  <a:pt x="5" y="2"/>
                </a:lnTo>
                <a:lnTo>
                  <a:pt x="3" y="0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2" name="Freeform 1812">
            <a:extLst>
              <a:ext uri="{FF2B5EF4-FFF2-40B4-BE49-F238E27FC236}">
                <a16:creationId xmlns:a16="http://schemas.microsoft.com/office/drawing/2014/main" id="{ED5E63AB-A8C6-49AC-92FB-F9DF70FD4CC3}"/>
              </a:ext>
            </a:extLst>
          </p:cNvPr>
          <p:cNvSpPr>
            <a:spLocks/>
          </p:cNvSpPr>
          <p:nvPr/>
        </p:nvSpPr>
        <p:spPr bwMode="auto">
          <a:xfrm>
            <a:off x="1866900" y="4116388"/>
            <a:ext cx="146050" cy="49212"/>
          </a:xfrm>
          <a:custGeom>
            <a:avLst/>
            <a:gdLst>
              <a:gd name="T0" fmla="*/ 0 w 255"/>
              <a:gd name="T1" fmla="*/ 0 h 89"/>
              <a:gd name="T2" fmla="*/ 255 w 255"/>
              <a:gd name="T3" fmla="*/ 89 h 89"/>
              <a:gd name="T4" fmla="*/ 0 w 255"/>
              <a:gd name="T5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" h="89">
                <a:moveTo>
                  <a:pt x="0" y="0"/>
                </a:moveTo>
                <a:lnTo>
                  <a:pt x="255" y="89"/>
                </a:lnTo>
                <a:lnTo>
                  <a:pt x="0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3" name="Freeform 1813">
            <a:extLst>
              <a:ext uri="{FF2B5EF4-FFF2-40B4-BE49-F238E27FC236}">
                <a16:creationId xmlns:a16="http://schemas.microsoft.com/office/drawing/2014/main" id="{F2CE9C31-8A22-4D74-81EE-C292D85731D0}"/>
              </a:ext>
            </a:extLst>
          </p:cNvPr>
          <p:cNvSpPr>
            <a:spLocks/>
          </p:cNvSpPr>
          <p:nvPr/>
        </p:nvSpPr>
        <p:spPr bwMode="auto">
          <a:xfrm>
            <a:off x="1866900" y="4114800"/>
            <a:ext cx="146050" cy="52388"/>
          </a:xfrm>
          <a:custGeom>
            <a:avLst/>
            <a:gdLst>
              <a:gd name="T0" fmla="*/ 255 w 255"/>
              <a:gd name="T1" fmla="*/ 92 h 95"/>
              <a:gd name="T2" fmla="*/ 255 w 255"/>
              <a:gd name="T3" fmla="*/ 90 h 95"/>
              <a:gd name="T4" fmla="*/ 0 w 255"/>
              <a:gd name="T5" fmla="*/ 0 h 95"/>
              <a:gd name="T6" fmla="*/ 0 w 255"/>
              <a:gd name="T7" fmla="*/ 5 h 95"/>
              <a:gd name="T8" fmla="*/ 255 w 255"/>
              <a:gd name="T9" fmla="*/ 95 h 95"/>
              <a:gd name="T10" fmla="*/ 255 w 255"/>
              <a:gd name="T11" fmla="*/ 92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" h="95">
                <a:moveTo>
                  <a:pt x="255" y="92"/>
                </a:moveTo>
                <a:lnTo>
                  <a:pt x="255" y="90"/>
                </a:lnTo>
                <a:lnTo>
                  <a:pt x="0" y="0"/>
                </a:lnTo>
                <a:lnTo>
                  <a:pt x="0" y="5"/>
                </a:lnTo>
                <a:lnTo>
                  <a:pt x="255" y="95"/>
                </a:lnTo>
                <a:lnTo>
                  <a:pt x="255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4" name="Rectangle 1814">
            <a:extLst>
              <a:ext uri="{FF2B5EF4-FFF2-40B4-BE49-F238E27FC236}">
                <a16:creationId xmlns:a16="http://schemas.microsoft.com/office/drawing/2014/main" id="{A29BD247-F4F8-478B-B327-F51CEE021D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6900" y="384651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5" name="Rectangle 1815">
            <a:extLst>
              <a:ext uri="{FF2B5EF4-FFF2-40B4-BE49-F238E27FC236}">
                <a16:creationId xmlns:a16="http://schemas.microsoft.com/office/drawing/2014/main" id="{B8771D50-9B70-4C21-B77D-BA8B0D1EA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3725" y="3646488"/>
            <a:ext cx="40481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6" name="Rectangle 1816">
            <a:extLst>
              <a:ext uri="{FF2B5EF4-FFF2-40B4-BE49-F238E27FC236}">
                <a16:creationId xmlns:a16="http://schemas.microsoft.com/office/drawing/2014/main" id="{B6A02F87-F672-44EC-929E-154D16469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187825"/>
            <a:ext cx="406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7" name="Rectangle 1817">
            <a:extLst>
              <a:ext uri="{FF2B5EF4-FFF2-40B4-BE49-F238E27FC236}">
                <a16:creationId xmlns:a16="http://schemas.microsoft.com/office/drawing/2014/main" id="{91CDB579-F5A9-4A2A-A1AA-AD7B4FDCB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8913" y="4840288"/>
            <a:ext cx="4572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8" name="Freeform 1818">
            <a:extLst>
              <a:ext uri="{FF2B5EF4-FFF2-40B4-BE49-F238E27FC236}">
                <a16:creationId xmlns:a16="http://schemas.microsoft.com/office/drawing/2014/main" id="{2FFB029C-82DE-4116-A93E-88205343E08B}"/>
              </a:ext>
            </a:extLst>
          </p:cNvPr>
          <p:cNvSpPr>
            <a:spLocks/>
          </p:cNvSpPr>
          <p:nvPr/>
        </p:nvSpPr>
        <p:spPr bwMode="auto">
          <a:xfrm>
            <a:off x="2232025" y="3455988"/>
            <a:ext cx="546100" cy="173037"/>
          </a:xfrm>
          <a:custGeom>
            <a:avLst/>
            <a:gdLst>
              <a:gd name="T0" fmla="*/ 831 w 956"/>
              <a:gd name="T1" fmla="*/ 8 h 312"/>
              <a:gd name="T2" fmla="*/ 823 w 956"/>
              <a:gd name="T3" fmla="*/ 8 h 312"/>
              <a:gd name="T4" fmla="*/ 810 w 956"/>
              <a:gd name="T5" fmla="*/ 6 h 312"/>
              <a:gd name="T6" fmla="*/ 795 w 956"/>
              <a:gd name="T7" fmla="*/ 6 h 312"/>
              <a:gd name="T8" fmla="*/ 775 w 956"/>
              <a:gd name="T9" fmla="*/ 3 h 312"/>
              <a:gd name="T10" fmla="*/ 752 w 956"/>
              <a:gd name="T11" fmla="*/ 3 h 312"/>
              <a:gd name="T12" fmla="*/ 726 w 956"/>
              <a:gd name="T13" fmla="*/ 3 h 312"/>
              <a:gd name="T14" fmla="*/ 701 w 956"/>
              <a:gd name="T15" fmla="*/ 0 h 312"/>
              <a:gd name="T16" fmla="*/ 670 w 956"/>
              <a:gd name="T17" fmla="*/ 0 h 312"/>
              <a:gd name="T18" fmla="*/ 637 w 956"/>
              <a:gd name="T19" fmla="*/ 0 h 312"/>
              <a:gd name="T20" fmla="*/ 603 w 956"/>
              <a:gd name="T21" fmla="*/ 0 h 312"/>
              <a:gd name="T22" fmla="*/ 570 w 956"/>
              <a:gd name="T23" fmla="*/ 0 h 312"/>
              <a:gd name="T24" fmla="*/ 534 w 956"/>
              <a:gd name="T25" fmla="*/ 0 h 312"/>
              <a:gd name="T26" fmla="*/ 499 w 956"/>
              <a:gd name="T27" fmla="*/ 0 h 312"/>
              <a:gd name="T28" fmla="*/ 463 w 956"/>
              <a:gd name="T29" fmla="*/ 0 h 312"/>
              <a:gd name="T30" fmla="*/ 427 w 956"/>
              <a:gd name="T31" fmla="*/ 0 h 312"/>
              <a:gd name="T32" fmla="*/ 391 w 956"/>
              <a:gd name="T33" fmla="*/ 0 h 312"/>
              <a:gd name="T34" fmla="*/ 358 w 956"/>
              <a:gd name="T35" fmla="*/ 0 h 312"/>
              <a:gd name="T36" fmla="*/ 325 w 956"/>
              <a:gd name="T37" fmla="*/ 0 h 312"/>
              <a:gd name="T38" fmla="*/ 291 w 956"/>
              <a:gd name="T39" fmla="*/ 0 h 312"/>
              <a:gd name="T40" fmla="*/ 263 w 956"/>
              <a:gd name="T41" fmla="*/ 0 h 312"/>
              <a:gd name="T42" fmla="*/ 235 w 956"/>
              <a:gd name="T43" fmla="*/ 3 h 312"/>
              <a:gd name="T44" fmla="*/ 210 w 956"/>
              <a:gd name="T45" fmla="*/ 3 h 312"/>
              <a:gd name="T46" fmla="*/ 187 w 956"/>
              <a:gd name="T47" fmla="*/ 3 h 312"/>
              <a:gd name="T48" fmla="*/ 166 w 956"/>
              <a:gd name="T49" fmla="*/ 6 h 312"/>
              <a:gd name="T50" fmla="*/ 148 w 956"/>
              <a:gd name="T51" fmla="*/ 6 h 312"/>
              <a:gd name="T52" fmla="*/ 136 w 956"/>
              <a:gd name="T53" fmla="*/ 8 h 312"/>
              <a:gd name="T54" fmla="*/ 128 w 956"/>
              <a:gd name="T55" fmla="*/ 8 h 312"/>
              <a:gd name="T56" fmla="*/ 123 w 956"/>
              <a:gd name="T57" fmla="*/ 11 h 312"/>
              <a:gd name="T58" fmla="*/ 113 w 956"/>
              <a:gd name="T59" fmla="*/ 18 h 312"/>
              <a:gd name="T60" fmla="*/ 102 w 956"/>
              <a:gd name="T61" fmla="*/ 36 h 312"/>
              <a:gd name="T62" fmla="*/ 92 w 956"/>
              <a:gd name="T63" fmla="*/ 62 h 312"/>
              <a:gd name="T64" fmla="*/ 79 w 956"/>
              <a:gd name="T65" fmla="*/ 90 h 312"/>
              <a:gd name="T66" fmla="*/ 69 w 956"/>
              <a:gd name="T67" fmla="*/ 118 h 312"/>
              <a:gd name="T68" fmla="*/ 59 w 956"/>
              <a:gd name="T69" fmla="*/ 144 h 312"/>
              <a:gd name="T70" fmla="*/ 49 w 956"/>
              <a:gd name="T71" fmla="*/ 167 h 312"/>
              <a:gd name="T72" fmla="*/ 36 w 956"/>
              <a:gd name="T73" fmla="*/ 197 h 312"/>
              <a:gd name="T74" fmla="*/ 23 w 956"/>
              <a:gd name="T75" fmla="*/ 231 h 312"/>
              <a:gd name="T76" fmla="*/ 13 w 956"/>
              <a:gd name="T77" fmla="*/ 264 h 312"/>
              <a:gd name="T78" fmla="*/ 5 w 956"/>
              <a:gd name="T79" fmla="*/ 289 h 312"/>
              <a:gd name="T80" fmla="*/ 0 w 956"/>
              <a:gd name="T81" fmla="*/ 307 h 312"/>
              <a:gd name="T82" fmla="*/ 0 w 956"/>
              <a:gd name="T83" fmla="*/ 312 h 312"/>
              <a:gd name="T84" fmla="*/ 956 w 956"/>
              <a:gd name="T85" fmla="*/ 307 h 312"/>
              <a:gd name="T86" fmla="*/ 956 w 956"/>
              <a:gd name="T87" fmla="*/ 292 h 312"/>
              <a:gd name="T88" fmla="*/ 954 w 956"/>
              <a:gd name="T89" fmla="*/ 269 h 312"/>
              <a:gd name="T90" fmla="*/ 946 w 956"/>
              <a:gd name="T91" fmla="*/ 238 h 312"/>
              <a:gd name="T92" fmla="*/ 938 w 956"/>
              <a:gd name="T93" fmla="*/ 203 h 312"/>
              <a:gd name="T94" fmla="*/ 925 w 956"/>
              <a:gd name="T95" fmla="*/ 172 h 312"/>
              <a:gd name="T96" fmla="*/ 913 w 956"/>
              <a:gd name="T97" fmla="*/ 146 h 312"/>
              <a:gd name="T98" fmla="*/ 902 w 956"/>
              <a:gd name="T99" fmla="*/ 118 h 312"/>
              <a:gd name="T100" fmla="*/ 890 w 956"/>
              <a:gd name="T101" fmla="*/ 93 h 312"/>
              <a:gd name="T102" fmla="*/ 879 w 956"/>
              <a:gd name="T103" fmla="*/ 67 h 312"/>
              <a:gd name="T104" fmla="*/ 867 w 956"/>
              <a:gd name="T105" fmla="*/ 44 h 312"/>
              <a:gd name="T106" fmla="*/ 854 w 956"/>
              <a:gd name="T107" fmla="*/ 26 h 312"/>
              <a:gd name="T108" fmla="*/ 841 w 956"/>
              <a:gd name="T109" fmla="*/ 1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6" h="312">
                <a:moveTo>
                  <a:pt x="833" y="11"/>
                </a:moveTo>
                <a:lnTo>
                  <a:pt x="833" y="11"/>
                </a:lnTo>
                <a:lnTo>
                  <a:pt x="833" y="11"/>
                </a:lnTo>
                <a:lnTo>
                  <a:pt x="833" y="8"/>
                </a:lnTo>
                <a:lnTo>
                  <a:pt x="833" y="8"/>
                </a:lnTo>
                <a:lnTo>
                  <a:pt x="833" y="8"/>
                </a:lnTo>
                <a:lnTo>
                  <a:pt x="831" y="8"/>
                </a:lnTo>
                <a:lnTo>
                  <a:pt x="831" y="8"/>
                </a:lnTo>
                <a:lnTo>
                  <a:pt x="831" y="8"/>
                </a:lnTo>
                <a:lnTo>
                  <a:pt x="828" y="8"/>
                </a:lnTo>
                <a:lnTo>
                  <a:pt x="828" y="8"/>
                </a:lnTo>
                <a:lnTo>
                  <a:pt x="826" y="8"/>
                </a:lnTo>
                <a:lnTo>
                  <a:pt x="826" y="8"/>
                </a:lnTo>
                <a:lnTo>
                  <a:pt x="823" y="8"/>
                </a:lnTo>
                <a:lnTo>
                  <a:pt x="821" y="8"/>
                </a:lnTo>
                <a:lnTo>
                  <a:pt x="821" y="8"/>
                </a:lnTo>
                <a:lnTo>
                  <a:pt x="818" y="8"/>
                </a:lnTo>
                <a:lnTo>
                  <a:pt x="816" y="6"/>
                </a:lnTo>
                <a:lnTo>
                  <a:pt x="816" y="6"/>
                </a:lnTo>
                <a:lnTo>
                  <a:pt x="813" y="6"/>
                </a:lnTo>
                <a:lnTo>
                  <a:pt x="810" y="6"/>
                </a:lnTo>
                <a:lnTo>
                  <a:pt x="808" y="6"/>
                </a:lnTo>
                <a:lnTo>
                  <a:pt x="808" y="6"/>
                </a:lnTo>
                <a:lnTo>
                  <a:pt x="805" y="6"/>
                </a:lnTo>
                <a:lnTo>
                  <a:pt x="803" y="6"/>
                </a:lnTo>
                <a:lnTo>
                  <a:pt x="800" y="6"/>
                </a:lnTo>
                <a:lnTo>
                  <a:pt x="798" y="6"/>
                </a:lnTo>
                <a:lnTo>
                  <a:pt x="795" y="6"/>
                </a:lnTo>
                <a:lnTo>
                  <a:pt x="793" y="6"/>
                </a:lnTo>
                <a:lnTo>
                  <a:pt x="790" y="6"/>
                </a:lnTo>
                <a:lnTo>
                  <a:pt x="787" y="6"/>
                </a:lnTo>
                <a:lnTo>
                  <a:pt x="785" y="6"/>
                </a:lnTo>
                <a:lnTo>
                  <a:pt x="782" y="6"/>
                </a:lnTo>
                <a:lnTo>
                  <a:pt x="777" y="3"/>
                </a:lnTo>
                <a:lnTo>
                  <a:pt x="775" y="3"/>
                </a:lnTo>
                <a:lnTo>
                  <a:pt x="772" y="3"/>
                </a:lnTo>
                <a:lnTo>
                  <a:pt x="770" y="3"/>
                </a:lnTo>
                <a:lnTo>
                  <a:pt x="767" y="3"/>
                </a:lnTo>
                <a:lnTo>
                  <a:pt x="762" y="3"/>
                </a:lnTo>
                <a:lnTo>
                  <a:pt x="759" y="3"/>
                </a:lnTo>
                <a:lnTo>
                  <a:pt x="757" y="3"/>
                </a:lnTo>
                <a:lnTo>
                  <a:pt x="752" y="3"/>
                </a:lnTo>
                <a:lnTo>
                  <a:pt x="749" y="3"/>
                </a:lnTo>
                <a:lnTo>
                  <a:pt x="747" y="3"/>
                </a:lnTo>
                <a:lnTo>
                  <a:pt x="741" y="3"/>
                </a:lnTo>
                <a:lnTo>
                  <a:pt x="739" y="3"/>
                </a:lnTo>
                <a:lnTo>
                  <a:pt x="734" y="3"/>
                </a:lnTo>
                <a:lnTo>
                  <a:pt x="731" y="3"/>
                </a:lnTo>
                <a:lnTo>
                  <a:pt x="726" y="3"/>
                </a:lnTo>
                <a:lnTo>
                  <a:pt x="724" y="3"/>
                </a:lnTo>
                <a:lnTo>
                  <a:pt x="718" y="3"/>
                </a:lnTo>
                <a:lnTo>
                  <a:pt x="716" y="3"/>
                </a:lnTo>
                <a:lnTo>
                  <a:pt x="711" y="3"/>
                </a:lnTo>
                <a:lnTo>
                  <a:pt x="708" y="3"/>
                </a:lnTo>
                <a:lnTo>
                  <a:pt x="703" y="3"/>
                </a:lnTo>
                <a:lnTo>
                  <a:pt x="701" y="0"/>
                </a:lnTo>
                <a:lnTo>
                  <a:pt x="695" y="0"/>
                </a:lnTo>
                <a:lnTo>
                  <a:pt x="690" y="0"/>
                </a:lnTo>
                <a:lnTo>
                  <a:pt x="688" y="0"/>
                </a:lnTo>
                <a:lnTo>
                  <a:pt x="683" y="0"/>
                </a:lnTo>
                <a:lnTo>
                  <a:pt x="677" y="0"/>
                </a:lnTo>
                <a:lnTo>
                  <a:pt x="675" y="0"/>
                </a:lnTo>
                <a:lnTo>
                  <a:pt x="670" y="0"/>
                </a:lnTo>
                <a:lnTo>
                  <a:pt x="665" y="0"/>
                </a:lnTo>
                <a:lnTo>
                  <a:pt x="660" y="0"/>
                </a:lnTo>
                <a:lnTo>
                  <a:pt x="657" y="0"/>
                </a:lnTo>
                <a:lnTo>
                  <a:pt x="652" y="0"/>
                </a:lnTo>
                <a:lnTo>
                  <a:pt x="647" y="0"/>
                </a:lnTo>
                <a:lnTo>
                  <a:pt x="642" y="0"/>
                </a:lnTo>
                <a:lnTo>
                  <a:pt x="637" y="0"/>
                </a:lnTo>
                <a:lnTo>
                  <a:pt x="634" y="0"/>
                </a:lnTo>
                <a:lnTo>
                  <a:pt x="629" y="0"/>
                </a:lnTo>
                <a:lnTo>
                  <a:pt x="624" y="0"/>
                </a:lnTo>
                <a:lnTo>
                  <a:pt x="619" y="0"/>
                </a:lnTo>
                <a:lnTo>
                  <a:pt x="614" y="0"/>
                </a:lnTo>
                <a:lnTo>
                  <a:pt x="608" y="0"/>
                </a:lnTo>
                <a:lnTo>
                  <a:pt x="603" y="0"/>
                </a:lnTo>
                <a:lnTo>
                  <a:pt x="601" y="0"/>
                </a:lnTo>
                <a:lnTo>
                  <a:pt x="596" y="0"/>
                </a:lnTo>
                <a:lnTo>
                  <a:pt x="591" y="0"/>
                </a:lnTo>
                <a:lnTo>
                  <a:pt x="585" y="0"/>
                </a:lnTo>
                <a:lnTo>
                  <a:pt x="580" y="0"/>
                </a:lnTo>
                <a:lnTo>
                  <a:pt x="575" y="0"/>
                </a:lnTo>
                <a:lnTo>
                  <a:pt x="570" y="0"/>
                </a:lnTo>
                <a:lnTo>
                  <a:pt x="565" y="0"/>
                </a:lnTo>
                <a:lnTo>
                  <a:pt x="560" y="0"/>
                </a:lnTo>
                <a:lnTo>
                  <a:pt x="555" y="0"/>
                </a:lnTo>
                <a:lnTo>
                  <a:pt x="550" y="0"/>
                </a:lnTo>
                <a:lnTo>
                  <a:pt x="545" y="0"/>
                </a:lnTo>
                <a:lnTo>
                  <a:pt x="539" y="0"/>
                </a:lnTo>
                <a:lnTo>
                  <a:pt x="534" y="0"/>
                </a:lnTo>
                <a:lnTo>
                  <a:pt x="529" y="0"/>
                </a:lnTo>
                <a:lnTo>
                  <a:pt x="524" y="0"/>
                </a:lnTo>
                <a:lnTo>
                  <a:pt x="519" y="0"/>
                </a:lnTo>
                <a:lnTo>
                  <a:pt x="514" y="0"/>
                </a:lnTo>
                <a:lnTo>
                  <a:pt x="509" y="0"/>
                </a:lnTo>
                <a:lnTo>
                  <a:pt x="504" y="0"/>
                </a:lnTo>
                <a:lnTo>
                  <a:pt x="499" y="0"/>
                </a:lnTo>
                <a:lnTo>
                  <a:pt x="493" y="0"/>
                </a:lnTo>
                <a:lnTo>
                  <a:pt x="488" y="0"/>
                </a:lnTo>
                <a:lnTo>
                  <a:pt x="483" y="0"/>
                </a:lnTo>
                <a:lnTo>
                  <a:pt x="478" y="0"/>
                </a:lnTo>
                <a:lnTo>
                  <a:pt x="473" y="0"/>
                </a:lnTo>
                <a:lnTo>
                  <a:pt x="468" y="0"/>
                </a:lnTo>
                <a:lnTo>
                  <a:pt x="463" y="0"/>
                </a:lnTo>
                <a:lnTo>
                  <a:pt x="458" y="0"/>
                </a:lnTo>
                <a:lnTo>
                  <a:pt x="453" y="0"/>
                </a:lnTo>
                <a:lnTo>
                  <a:pt x="447" y="0"/>
                </a:lnTo>
                <a:lnTo>
                  <a:pt x="442" y="0"/>
                </a:lnTo>
                <a:lnTo>
                  <a:pt x="437" y="0"/>
                </a:lnTo>
                <a:lnTo>
                  <a:pt x="432" y="0"/>
                </a:lnTo>
                <a:lnTo>
                  <a:pt x="427" y="0"/>
                </a:lnTo>
                <a:lnTo>
                  <a:pt x="422" y="0"/>
                </a:lnTo>
                <a:lnTo>
                  <a:pt x="417" y="0"/>
                </a:lnTo>
                <a:lnTo>
                  <a:pt x="412" y="0"/>
                </a:lnTo>
                <a:lnTo>
                  <a:pt x="407" y="0"/>
                </a:lnTo>
                <a:lnTo>
                  <a:pt x="401" y="0"/>
                </a:lnTo>
                <a:lnTo>
                  <a:pt x="396" y="0"/>
                </a:lnTo>
                <a:lnTo>
                  <a:pt x="391" y="0"/>
                </a:lnTo>
                <a:lnTo>
                  <a:pt x="386" y="0"/>
                </a:lnTo>
                <a:lnTo>
                  <a:pt x="384" y="0"/>
                </a:lnTo>
                <a:lnTo>
                  <a:pt x="378" y="0"/>
                </a:lnTo>
                <a:lnTo>
                  <a:pt x="373" y="0"/>
                </a:lnTo>
                <a:lnTo>
                  <a:pt x="368" y="0"/>
                </a:lnTo>
                <a:lnTo>
                  <a:pt x="363" y="0"/>
                </a:lnTo>
                <a:lnTo>
                  <a:pt x="358" y="0"/>
                </a:lnTo>
                <a:lnTo>
                  <a:pt x="353" y="0"/>
                </a:lnTo>
                <a:lnTo>
                  <a:pt x="348" y="0"/>
                </a:lnTo>
                <a:lnTo>
                  <a:pt x="343" y="0"/>
                </a:lnTo>
                <a:lnTo>
                  <a:pt x="337" y="0"/>
                </a:lnTo>
                <a:lnTo>
                  <a:pt x="335" y="0"/>
                </a:lnTo>
                <a:lnTo>
                  <a:pt x="330" y="0"/>
                </a:lnTo>
                <a:lnTo>
                  <a:pt x="325" y="0"/>
                </a:lnTo>
                <a:lnTo>
                  <a:pt x="320" y="0"/>
                </a:lnTo>
                <a:lnTo>
                  <a:pt x="314" y="0"/>
                </a:lnTo>
                <a:lnTo>
                  <a:pt x="309" y="0"/>
                </a:lnTo>
                <a:lnTo>
                  <a:pt x="307" y="0"/>
                </a:lnTo>
                <a:lnTo>
                  <a:pt x="302" y="0"/>
                </a:lnTo>
                <a:lnTo>
                  <a:pt x="297" y="0"/>
                </a:lnTo>
                <a:lnTo>
                  <a:pt x="291" y="0"/>
                </a:lnTo>
                <a:lnTo>
                  <a:pt x="289" y="0"/>
                </a:lnTo>
                <a:lnTo>
                  <a:pt x="284" y="0"/>
                </a:lnTo>
                <a:lnTo>
                  <a:pt x="279" y="0"/>
                </a:lnTo>
                <a:lnTo>
                  <a:pt x="276" y="0"/>
                </a:lnTo>
                <a:lnTo>
                  <a:pt x="271" y="0"/>
                </a:lnTo>
                <a:lnTo>
                  <a:pt x="266" y="0"/>
                </a:lnTo>
                <a:lnTo>
                  <a:pt x="263" y="0"/>
                </a:lnTo>
                <a:lnTo>
                  <a:pt x="258" y="0"/>
                </a:lnTo>
                <a:lnTo>
                  <a:pt x="253" y="0"/>
                </a:lnTo>
                <a:lnTo>
                  <a:pt x="251" y="0"/>
                </a:lnTo>
                <a:lnTo>
                  <a:pt x="245" y="3"/>
                </a:lnTo>
                <a:lnTo>
                  <a:pt x="243" y="3"/>
                </a:lnTo>
                <a:lnTo>
                  <a:pt x="238" y="3"/>
                </a:lnTo>
                <a:lnTo>
                  <a:pt x="235" y="3"/>
                </a:lnTo>
                <a:lnTo>
                  <a:pt x="230" y="3"/>
                </a:lnTo>
                <a:lnTo>
                  <a:pt x="228" y="3"/>
                </a:lnTo>
                <a:lnTo>
                  <a:pt x="222" y="3"/>
                </a:lnTo>
                <a:lnTo>
                  <a:pt x="220" y="3"/>
                </a:lnTo>
                <a:lnTo>
                  <a:pt x="215" y="3"/>
                </a:lnTo>
                <a:lnTo>
                  <a:pt x="212" y="3"/>
                </a:lnTo>
                <a:lnTo>
                  <a:pt x="210" y="3"/>
                </a:lnTo>
                <a:lnTo>
                  <a:pt x="205" y="3"/>
                </a:lnTo>
                <a:lnTo>
                  <a:pt x="202" y="3"/>
                </a:lnTo>
                <a:lnTo>
                  <a:pt x="199" y="3"/>
                </a:lnTo>
                <a:lnTo>
                  <a:pt x="194" y="3"/>
                </a:lnTo>
                <a:lnTo>
                  <a:pt x="192" y="3"/>
                </a:lnTo>
                <a:lnTo>
                  <a:pt x="189" y="3"/>
                </a:lnTo>
                <a:lnTo>
                  <a:pt x="187" y="3"/>
                </a:lnTo>
                <a:lnTo>
                  <a:pt x="182" y="3"/>
                </a:lnTo>
                <a:lnTo>
                  <a:pt x="179" y="3"/>
                </a:lnTo>
                <a:lnTo>
                  <a:pt x="176" y="3"/>
                </a:lnTo>
                <a:lnTo>
                  <a:pt x="174" y="3"/>
                </a:lnTo>
                <a:lnTo>
                  <a:pt x="171" y="6"/>
                </a:lnTo>
                <a:lnTo>
                  <a:pt x="169" y="6"/>
                </a:lnTo>
                <a:lnTo>
                  <a:pt x="166" y="6"/>
                </a:lnTo>
                <a:lnTo>
                  <a:pt x="164" y="6"/>
                </a:lnTo>
                <a:lnTo>
                  <a:pt x="161" y="6"/>
                </a:lnTo>
                <a:lnTo>
                  <a:pt x="159" y="6"/>
                </a:lnTo>
                <a:lnTo>
                  <a:pt x="156" y="6"/>
                </a:lnTo>
                <a:lnTo>
                  <a:pt x="153" y="6"/>
                </a:lnTo>
                <a:lnTo>
                  <a:pt x="151" y="6"/>
                </a:lnTo>
                <a:lnTo>
                  <a:pt x="148" y="6"/>
                </a:lnTo>
                <a:lnTo>
                  <a:pt x="146" y="6"/>
                </a:lnTo>
                <a:lnTo>
                  <a:pt x="146" y="6"/>
                </a:lnTo>
                <a:lnTo>
                  <a:pt x="143" y="6"/>
                </a:lnTo>
                <a:lnTo>
                  <a:pt x="141" y="6"/>
                </a:lnTo>
                <a:lnTo>
                  <a:pt x="138" y="6"/>
                </a:lnTo>
                <a:lnTo>
                  <a:pt x="138" y="6"/>
                </a:lnTo>
                <a:lnTo>
                  <a:pt x="136" y="8"/>
                </a:lnTo>
                <a:lnTo>
                  <a:pt x="136" y="8"/>
                </a:lnTo>
                <a:lnTo>
                  <a:pt x="133" y="8"/>
                </a:lnTo>
                <a:lnTo>
                  <a:pt x="130" y="8"/>
                </a:lnTo>
                <a:lnTo>
                  <a:pt x="130" y="8"/>
                </a:lnTo>
                <a:lnTo>
                  <a:pt x="130" y="8"/>
                </a:lnTo>
                <a:lnTo>
                  <a:pt x="128" y="8"/>
                </a:lnTo>
                <a:lnTo>
                  <a:pt x="128" y="8"/>
                </a:lnTo>
                <a:lnTo>
                  <a:pt x="125" y="8"/>
                </a:lnTo>
                <a:lnTo>
                  <a:pt x="125" y="8"/>
                </a:lnTo>
                <a:lnTo>
                  <a:pt x="125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11"/>
                </a:lnTo>
                <a:lnTo>
                  <a:pt x="123" y="11"/>
                </a:lnTo>
                <a:lnTo>
                  <a:pt x="120" y="11"/>
                </a:lnTo>
                <a:lnTo>
                  <a:pt x="120" y="11"/>
                </a:lnTo>
                <a:lnTo>
                  <a:pt x="118" y="13"/>
                </a:lnTo>
                <a:lnTo>
                  <a:pt x="118" y="16"/>
                </a:lnTo>
                <a:lnTo>
                  <a:pt x="115" y="16"/>
                </a:lnTo>
                <a:lnTo>
                  <a:pt x="113" y="18"/>
                </a:lnTo>
                <a:lnTo>
                  <a:pt x="113" y="21"/>
                </a:lnTo>
                <a:lnTo>
                  <a:pt x="110" y="24"/>
                </a:lnTo>
                <a:lnTo>
                  <a:pt x="110" y="26"/>
                </a:lnTo>
                <a:lnTo>
                  <a:pt x="107" y="29"/>
                </a:lnTo>
                <a:lnTo>
                  <a:pt x="105" y="31"/>
                </a:lnTo>
                <a:lnTo>
                  <a:pt x="105" y="34"/>
                </a:lnTo>
                <a:lnTo>
                  <a:pt x="102" y="36"/>
                </a:lnTo>
                <a:lnTo>
                  <a:pt x="102" y="39"/>
                </a:lnTo>
                <a:lnTo>
                  <a:pt x="100" y="44"/>
                </a:lnTo>
                <a:lnTo>
                  <a:pt x="97" y="47"/>
                </a:lnTo>
                <a:lnTo>
                  <a:pt x="97" y="49"/>
                </a:lnTo>
                <a:lnTo>
                  <a:pt x="95" y="54"/>
                </a:lnTo>
                <a:lnTo>
                  <a:pt x="92" y="57"/>
                </a:lnTo>
                <a:lnTo>
                  <a:pt x="92" y="62"/>
                </a:lnTo>
                <a:lnTo>
                  <a:pt x="90" y="64"/>
                </a:lnTo>
                <a:lnTo>
                  <a:pt x="90" y="70"/>
                </a:lnTo>
                <a:lnTo>
                  <a:pt x="87" y="72"/>
                </a:lnTo>
                <a:lnTo>
                  <a:pt x="84" y="77"/>
                </a:lnTo>
                <a:lnTo>
                  <a:pt x="84" y="80"/>
                </a:lnTo>
                <a:lnTo>
                  <a:pt x="82" y="85"/>
                </a:lnTo>
                <a:lnTo>
                  <a:pt x="79" y="90"/>
                </a:lnTo>
                <a:lnTo>
                  <a:pt x="79" y="93"/>
                </a:lnTo>
                <a:lnTo>
                  <a:pt x="77" y="98"/>
                </a:lnTo>
                <a:lnTo>
                  <a:pt x="74" y="100"/>
                </a:lnTo>
                <a:lnTo>
                  <a:pt x="74" y="105"/>
                </a:lnTo>
                <a:lnTo>
                  <a:pt x="72" y="110"/>
                </a:lnTo>
                <a:lnTo>
                  <a:pt x="72" y="113"/>
                </a:lnTo>
                <a:lnTo>
                  <a:pt x="69" y="118"/>
                </a:lnTo>
                <a:lnTo>
                  <a:pt x="66" y="121"/>
                </a:lnTo>
                <a:lnTo>
                  <a:pt x="66" y="126"/>
                </a:lnTo>
                <a:lnTo>
                  <a:pt x="64" y="128"/>
                </a:lnTo>
                <a:lnTo>
                  <a:pt x="61" y="133"/>
                </a:lnTo>
                <a:lnTo>
                  <a:pt x="61" y="139"/>
                </a:lnTo>
                <a:lnTo>
                  <a:pt x="59" y="141"/>
                </a:lnTo>
                <a:lnTo>
                  <a:pt x="59" y="144"/>
                </a:lnTo>
                <a:lnTo>
                  <a:pt x="56" y="149"/>
                </a:lnTo>
                <a:lnTo>
                  <a:pt x="54" y="151"/>
                </a:lnTo>
                <a:lnTo>
                  <a:pt x="54" y="156"/>
                </a:lnTo>
                <a:lnTo>
                  <a:pt x="51" y="159"/>
                </a:lnTo>
                <a:lnTo>
                  <a:pt x="51" y="159"/>
                </a:lnTo>
                <a:lnTo>
                  <a:pt x="51" y="162"/>
                </a:lnTo>
                <a:lnTo>
                  <a:pt x="49" y="167"/>
                </a:lnTo>
                <a:lnTo>
                  <a:pt x="46" y="172"/>
                </a:lnTo>
                <a:lnTo>
                  <a:pt x="43" y="174"/>
                </a:lnTo>
                <a:lnTo>
                  <a:pt x="43" y="179"/>
                </a:lnTo>
                <a:lnTo>
                  <a:pt x="41" y="185"/>
                </a:lnTo>
                <a:lnTo>
                  <a:pt x="38" y="190"/>
                </a:lnTo>
                <a:lnTo>
                  <a:pt x="38" y="195"/>
                </a:lnTo>
                <a:lnTo>
                  <a:pt x="36" y="197"/>
                </a:lnTo>
                <a:lnTo>
                  <a:pt x="33" y="203"/>
                </a:lnTo>
                <a:lnTo>
                  <a:pt x="33" y="208"/>
                </a:lnTo>
                <a:lnTo>
                  <a:pt x="31" y="213"/>
                </a:lnTo>
                <a:lnTo>
                  <a:pt x="28" y="218"/>
                </a:lnTo>
                <a:lnTo>
                  <a:pt x="28" y="223"/>
                </a:lnTo>
                <a:lnTo>
                  <a:pt x="26" y="228"/>
                </a:lnTo>
                <a:lnTo>
                  <a:pt x="23" y="231"/>
                </a:lnTo>
                <a:lnTo>
                  <a:pt x="23" y="236"/>
                </a:lnTo>
                <a:lnTo>
                  <a:pt x="20" y="241"/>
                </a:lnTo>
                <a:lnTo>
                  <a:pt x="20" y="246"/>
                </a:lnTo>
                <a:lnTo>
                  <a:pt x="18" y="251"/>
                </a:lnTo>
                <a:lnTo>
                  <a:pt x="18" y="254"/>
                </a:lnTo>
                <a:lnTo>
                  <a:pt x="15" y="259"/>
                </a:lnTo>
                <a:lnTo>
                  <a:pt x="13" y="264"/>
                </a:lnTo>
                <a:lnTo>
                  <a:pt x="13" y="266"/>
                </a:lnTo>
                <a:lnTo>
                  <a:pt x="13" y="272"/>
                </a:lnTo>
                <a:lnTo>
                  <a:pt x="10" y="274"/>
                </a:lnTo>
                <a:lnTo>
                  <a:pt x="10" y="279"/>
                </a:lnTo>
                <a:lnTo>
                  <a:pt x="8" y="282"/>
                </a:lnTo>
                <a:lnTo>
                  <a:pt x="8" y="287"/>
                </a:lnTo>
                <a:lnTo>
                  <a:pt x="5" y="289"/>
                </a:lnTo>
                <a:lnTo>
                  <a:pt x="5" y="292"/>
                </a:lnTo>
                <a:lnTo>
                  <a:pt x="5" y="295"/>
                </a:lnTo>
                <a:lnTo>
                  <a:pt x="3" y="297"/>
                </a:lnTo>
                <a:lnTo>
                  <a:pt x="3" y="300"/>
                </a:lnTo>
                <a:lnTo>
                  <a:pt x="3" y="302"/>
                </a:lnTo>
                <a:lnTo>
                  <a:pt x="3" y="305"/>
                </a:lnTo>
                <a:lnTo>
                  <a:pt x="0" y="307"/>
                </a:lnTo>
                <a:lnTo>
                  <a:pt x="0" y="307"/>
                </a:lnTo>
                <a:lnTo>
                  <a:pt x="0" y="310"/>
                </a:lnTo>
                <a:lnTo>
                  <a:pt x="0" y="310"/>
                </a:lnTo>
                <a:lnTo>
                  <a:pt x="0" y="310"/>
                </a:lnTo>
                <a:lnTo>
                  <a:pt x="0" y="312"/>
                </a:lnTo>
                <a:lnTo>
                  <a:pt x="0" y="312"/>
                </a:lnTo>
                <a:lnTo>
                  <a:pt x="0" y="312"/>
                </a:lnTo>
                <a:lnTo>
                  <a:pt x="956" y="312"/>
                </a:lnTo>
                <a:lnTo>
                  <a:pt x="956" y="312"/>
                </a:lnTo>
                <a:lnTo>
                  <a:pt x="956" y="312"/>
                </a:lnTo>
                <a:lnTo>
                  <a:pt x="956" y="310"/>
                </a:lnTo>
                <a:lnTo>
                  <a:pt x="956" y="310"/>
                </a:lnTo>
                <a:lnTo>
                  <a:pt x="956" y="310"/>
                </a:lnTo>
                <a:lnTo>
                  <a:pt x="956" y="307"/>
                </a:lnTo>
                <a:lnTo>
                  <a:pt x="956" y="307"/>
                </a:lnTo>
                <a:lnTo>
                  <a:pt x="956" y="305"/>
                </a:lnTo>
                <a:lnTo>
                  <a:pt x="956" y="302"/>
                </a:lnTo>
                <a:lnTo>
                  <a:pt x="956" y="300"/>
                </a:lnTo>
                <a:lnTo>
                  <a:pt x="956" y="300"/>
                </a:lnTo>
                <a:lnTo>
                  <a:pt x="956" y="295"/>
                </a:lnTo>
                <a:lnTo>
                  <a:pt x="956" y="292"/>
                </a:lnTo>
                <a:lnTo>
                  <a:pt x="956" y="289"/>
                </a:lnTo>
                <a:lnTo>
                  <a:pt x="956" y="287"/>
                </a:lnTo>
                <a:lnTo>
                  <a:pt x="956" y="284"/>
                </a:lnTo>
                <a:lnTo>
                  <a:pt x="954" y="279"/>
                </a:lnTo>
                <a:lnTo>
                  <a:pt x="954" y="277"/>
                </a:lnTo>
                <a:lnTo>
                  <a:pt x="954" y="272"/>
                </a:lnTo>
                <a:lnTo>
                  <a:pt x="954" y="269"/>
                </a:lnTo>
                <a:lnTo>
                  <a:pt x="951" y="264"/>
                </a:lnTo>
                <a:lnTo>
                  <a:pt x="951" y="261"/>
                </a:lnTo>
                <a:lnTo>
                  <a:pt x="951" y="256"/>
                </a:lnTo>
                <a:lnTo>
                  <a:pt x="951" y="251"/>
                </a:lnTo>
                <a:lnTo>
                  <a:pt x="948" y="249"/>
                </a:lnTo>
                <a:lnTo>
                  <a:pt x="948" y="243"/>
                </a:lnTo>
                <a:lnTo>
                  <a:pt x="946" y="238"/>
                </a:lnTo>
                <a:lnTo>
                  <a:pt x="946" y="233"/>
                </a:lnTo>
                <a:lnTo>
                  <a:pt x="943" y="228"/>
                </a:lnTo>
                <a:lnTo>
                  <a:pt x="943" y="223"/>
                </a:lnTo>
                <a:lnTo>
                  <a:pt x="941" y="218"/>
                </a:lnTo>
                <a:lnTo>
                  <a:pt x="941" y="213"/>
                </a:lnTo>
                <a:lnTo>
                  <a:pt x="938" y="208"/>
                </a:lnTo>
                <a:lnTo>
                  <a:pt x="938" y="203"/>
                </a:lnTo>
                <a:lnTo>
                  <a:pt x="936" y="197"/>
                </a:lnTo>
                <a:lnTo>
                  <a:pt x="933" y="192"/>
                </a:lnTo>
                <a:lnTo>
                  <a:pt x="931" y="187"/>
                </a:lnTo>
                <a:lnTo>
                  <a:pt x="931" y="182"/>
                </a:lnTo>
                <a:lnTo>
                  <a:pt x="928" y="177"/>
                </a:lnTo>
                <a:lnTo>
                  <a:pt x="925" y="172"/>
                </a:lnTo>
                <a:lnTo>
                  <a:pt x="925" y="172"/>
                </a:lnTo>
                <a:lnTo>
                  <a:pt x="923" y="169"/>
                </a:lnTo>
                <a:lnTo>
                  <a:pt x="923" y="164"/>
                </a:lnTo>
                <a:lnTo>
                  <a:pt x="920" y="162"/>
                </a:lnTo>
                <a:lnTo>
                  <a:pt x="918" y="156"/>
                </a:lnTo>
                <a:lnTo>
                  <a:pt x="918" y="154"/>
                </a:lnTo>
                <a:lnTo>
                  <a:pt x="915" y="149"/>
                </a:lnTo>
                <a:lnTo>
                  <a:pt x="913" y="146"/>
                </a:lnTo>
                <a:lnTo>
                  <a:pt x="913" y="141"/>
                </a:lnTo>
                <a:lnTo>
                  <a:pt x="910" y="139"/>
                </a:lnTo>
                <a:lnTo>
                  <a:pt x="908" y="133"/>
                </a:lnTo>
                <a:lnTo>
                  <a:pt x="908" y="131"/>
                </a:lnTo>
                <a:lnTo>
                  <a:pt x="905" y="126"/>
                </a:lnTo>
                <a:lnTo>
                  <a:pt x="902" y="123"/>
                </a:lnTo>
                <a:lnTo>
                  <a:pt x="902" y="118"/>
                </a:lnTo>
                <a:lnTo>
                  <a:pt x="900" y="116"/>
                </a:lnTo>
                <a:lnTo>
                  <a:pt x="900" y="110"/>
                </a:lnTo>
                <a:lnTo>
                  <a:pt x="897" y="108"/>
                </a:lnTo>
                <a:lnTo>
                  <a:pt x="895" y="103"/>
                </a:lnTo>
                <a:lnTo>
                  <a:pt x="895" y="100"/>
                </a:lnTo>
                <a:lnTo>
                  <a:pt x="892" y="95"/>
                </a:lnTo>
                <a:lnTo>
                  <a:pt x="890" y="93"/>
                </a:lnTo>
                <a:lnTo>
                  <a:pt x="890" y="87"/>
                </a:lnTo>
                <a:lnTo>
                  <a:pt x="887" y="85"/>
                </a:lnTo>
                <a:lnTo>
                  <a:pt x="885" y="80"/>
                </a:lnTo>
                <a:lnTo>
                  <a:pt x="885" y="77"/>
                </a:lnTo>
                <a:lnTo>
                  <a:pt x="882" y="72"/>
                </a:lnTo>
                <a:lnTo>
                  <a:pt x="879" y="70"/>
                </a:lnTo>
                <a:lnTo>
                  <a:pt x="879" y="67"/>
                </a:lnTo>
                <a:lnTo>
                  <a:pt x="877" y="62"/>
                </a:lnTo>
                <a:lnTo>
                  <a:pt x="877" y="59"/>
                </a:lnTo>
                <a:lnTo>
                  <a:pt x="874" y="57"/>
                </a:lnTo>
                <a:lnTo>
                  <a:pt x="872" y="54"/>
                </a:lnTo>
                <a:lnTo>
                  <a:pt x="872" y="49"/>
                </a:lnTo>
                <a:lnTo>
                  <a:pt x="869" y="47"/>
                </a:lnTo>
                <a:lnTo>
                  <a:pt x="867" y="44"/>
                </a:lnTo>
                <a:lnTo>
                  <a:pt x="867" y="41"/>
                </a:lnTo>
                <a:lnTo>
                  <a:pt x="864" y="39"/>
                </a:lnTo>
                <a:lnTo>
                  <a:pt x="862" y="36"/>
                </a:lnTo>
                <a:lnTo>
                  <a:pt x="862" y="34"/>
                </a:lnTo>
                <a:lnTo>
                  <a:pt x="859" y="31"/>
                </a:lnTo>
                <a:lnTo>
                  <a:pt x="856" y="29"/>
                </a:lnTo>
                <a:lnTo>
                  <a:pt x="854" y="26"/>
                </a:lnTo>
                <a:lnTo>
                  <a:pt x="854" y="24"/>
                </a:lnTo>
                <a:lnTo>
                  <a:pt x="851" y="21"/>
                </a:lnTo>
                <a:lnTo>
                  <a:pt x="849" y="21"/>
                </a:lnTo>
                <a:lnTo>
                  <a:pt x="849" y="18"/>
                </a:lnTo>
                <a:lnTo>
                  <a:pt x="846" y="16"/>
                </a:lnTo>
                <a:lnTo>
                  <a:pt x="844" y="16"/>
                </a:lnTo>
                <a:lnTo>
                  <a:pt x="841" y="13"/>
                </a:lnTo>
                <a:lnTo>
                  <a:pt x="841" y="13"/>
                </a:lnTo>
                <a:lnTo>
                  <a:pt x="839" y="11"/>
                </a:lnTo>
                <a:lnTo>
                  <a:pt x="836" y="11"/>
                </a:lnTo>
                <a:lnTo>
                  <a:pt x="833" y="11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39" name="Freeform 1819">
            <a:extLst>
              <a:ext uri="{FF2B5EF4-FFF2-40B4-BE49-F238E27FC236}">
                <a16:creationId xmlns:a16="http://schemas.microsoft.com/office/drawing/2014/main" id="{579E6F9D-DD1C-4407-8190-CB8E51567D00}"/>
              </a:ext>
            </a:extLst>
          </p:cNvPr>
          <p:cNvSpPr>
            <a:spLocks/>
          </p:cNvSpPr>
          <p:nvPr/>
        </p:nvSpPr>
        <p:spPr bwMode="auto">
          <a:xfrm>
            <a:off x="2232025" y="3455988"/>
            <a:ext cx="546100" cy="173037"/>
          </a:xfrm>
          <a:custGeom>
            <a:avLst/>
            <a:gdLst>
              <a:gd name="T0" fmla="*/ 831 w 956"/>
              <a:gd name="T1" fmla="*/ 8 h 312"/>
              <a:gd name="T2" fmla="*/ 823 w 956"/>
              <a:gd name="T3" fmla="*/ 8 h 312"/>
              <a:gd name="T4" fmla="*/ 810 w 956"/>
              <a:gd name="T5" fmla="*/ 6 h 312"/>
              <a:gd name="T6" fmla="*/ 795 w 956"/>
              <a:gd name="T7" fmla="*/ 6 h 312"/>
              <a:gd name="T8" fmla="*/ 775 w 956"/>
              <a:gd name="T9" fmla="*/ 3 h 312"/>
              <a:gd name="T10" fmla="*/ 752 w 956"/>
              <a:gd name="T11" fmla="*/ 3 h 312"/>
              <a:gd name="T12" fmla="*/ 726 w 956"/>
              <a:gd name="T13" fmla="*/ 3 h 312"/>
              <a:gd name="T14" fmla="*/ 701 w 956"/>
              <a:gd name="T15" fmla="*/ 0 h 312"/>
              <a:gd name="T16" fmla="*/ 670 w 956"/>
              <a:gd name="T17" fmla="*/ 0 h 312"/>
              <a:gd name="T18" fmla="*/ 637 w 956"/>
              <a:gd name="T19" fmla="*/ 0 h 312"/>
              <a:gd name="T20" fmla="*/ 603 w 956"/>
              <a:gd name="T21" fmla="*/ 0 h 312"/>
              <a:gd name="T22" fmla="*/ 570 w 956"/>
              <a:gd name="T23" fmla="*/ 0 h 312"/>
              <a:gd name="T24" fmla="*/ 534 w 956"/>
              <a:gd name="T25" fmla="*/ 0 h 312"/>
              <a:gd name="T26" fmla="*/ 499 w 956"/>
              <a:gd name="T27" fmla="*/ 0 h 312"/>
              <a:gd name="T28" fmla="*/ 463 w 956"/>
              <a:gd name="T29" fmla="*/ 0 h 312"/>
              <a:gd name="T30" fmla="*/ 427 w 956"/>
              <a:gd name="T31" fmla="*/ 0 h 312"/>
              <a:gd name="T32" fmla="*/ 391 w 956"/>
              <a:gd name="T33" fmla="*/ 0 h 312"/>
              <a:gd name="T34" fmla="*/ 358 w 956"/>
              <a:gd name="T35" fmla="*/ 0 h 312"/>
              <a:gd name="T36" fmla="*/ 325 w 956"/>
              <a:gd name="T37" fmla="*/ 0 h 312"/>
              <a:gd name="T38" fmla="*/ 291 w 956"/>
              <a:gd name="T39" fmla="*/ 0 h 312"/>
              <a:gd name="T40" fmla="*/ 263 w 956"/>
              <a:gd name="T41" fmla="*/ 0 h 312"/>
              <a:gd name="T42" fmla="*/ 235 w 956"/>
              <a:gd name="T43" fmla="*/ 3 h 312"/>
              <a:gd name="T44" fmla="*/ 210 w 956"/>
              <a:gd name="T45" fmla="*/ 3 h 312"/>
              <a:gd name="T46" fmla="*/ 187 w 956"/>
              <a:gd name="T47" fmla="*/ 3 h 312"/>
              <a:gd name="T48" fmla="*/ 166 w 956"/>
              <a:gd name="T49" fmla="*/ 6 h 312"/>
              <a:gd name="T50" fmla="*/ 148 w 956"/>
              <a:gd name="T51" fmla="*/ 6 h 312"/>
              <a:gd name="T52" fmla="*/ 136 w 956"/>
              <a:gd name="T53" fmla="*/ 8 h 312"/>
              <a:gd name="T54" fmla="*/ 128 w 956"/>
              <a:gd name="T55" fmla="*/ 8 h 312"/>
              <a:gd name="T56" fmla="*/ 123 w 956"/>
              <a:gd name="T57" fmla="*/ 11 h 312"/>
              <a:gd name="T58" fmla="*/ 113 w 956"/>
              <a:gd name="T59" fmla="*/ 18 h 312"/>
              <a:gd name="T60" fmla="*/ 102 w 956"/>
              <a:gd name="T61" fmla="*/ 36 h 312"/>
              <a:gd name="T62" fmla="*/ 92 w 956"/>
              <a:gd name="T63" fmla="*/ 62 h 312"/>
              <a:gd name="T64" fmla="*/ 79 w 956"/>
              <a:gd name="T65" fmla="*/ 90 h 312"/>
              <a:gd name="T66" fmla="*/ 69 w 956"/>
              <a:gd name="T67" fmla="*/ 118 h 312"/>
              <a:gd name="T68" fmla="*/ 59 w 956"/>
              <a:gd name="T69" fmla="*/ 144 h 312"/>
              <a:gd name="T70" fmla="*/ 49 w 956"/>
              <a:gd name="T71" fmla="*/ 167 h 312"/>
              <a:gd name="T72" fmla="*/ 36 w 956"/>
              <a:gd name="T73" fmla="*/ 197 h 312"/>
              <a:gd name="T74" fmla="*/ 23 w 956"/>
              <a:gd name="T75" fmla="*/ 231 h 312"/>
              <a:gd name="T76" fmla="*/ 13 w 956"/>
              <a:gd name="T77" fmla="*/ 264 h 312"/>
              <a:gd name="T78" fmla="*/ 5 w 956"/>
              <a:gd name="T79" fmla="*/ 289 h 312"/>
              <a:gd name="T80" fmla="*/ 0 w 956"/>
              <a:gd name="T81" fmla="*/ 307 h 312"/>
              <a:gd name="T82" fmla="*/ 0 w 956"/>
              <a:gd name="T83" fmla="*/ 312 h 312"/>
              <a:gd name="T84" fmla="*/ 956 w 956"/>
              <a:gd name="T85" fmla="*/ 307 h 312"/>
              <a:gd name="T86" fmla="*/ 956 w 956"/>
              <a:gd name="T87" fmla="*/ 292 h 312"/>
              <a:gd name="T88" fmla="*/ 954 w 956"/>
              <a:gd name="T89" fmla="*/ 269 h 312"/>
              <a:gd name="T90" fmla="*/ 946 w 956"/>
              <a:gd name="T91" fmla="*/ 238 h 312"/>
              <a:gd name="T92" fmla="*/ 938 w 956"/>
              <a:gd name="T93" fmla="*/ 203 h 312"/>
              <a:gd name="T94" fmla="*/ 925 w 956"/>
              <a:gd name="T95" fmla="*/ 172 h 312"/>
              <a:gd name="T96" fmla="*/ 913 w 956"/>
              <a:gd name="T97" fmla="*/ 146 h 312"/>
              <a:gd name="T98" fmla="*/ 902 w 956"/>
              <a:gd name="T99" fmla="*/ 118 h 312"/>
              <a:gd name="T100" fmla="*/ 890 w 956"/>
              <a:gd name="T101" fmla="*/ 93 h 312"/>
              <a:gd name="T102" fmla="*/ 879 w 956"/>
              <a:gd name="T103" fmla="*/ 67 h 312"/>
              <a:gd name="T104" fmla="*/ 867 w 956"/>
              <a:gd name="T105" fmla="*/ 44 h 312"/>
              <a:gd name="T106" fmla="*/ 854 w 956"/>
              <a:gd name="T107" fmla="*/ 26 h 312"/>
              <a:gd name="T108" fmla="*/ 841 w 956"/>
              <a:gd name="T109" fmla="*/ 13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6" h="312">
                <a:moveTo>
                  <a:pt x="833" y="11"/>
                </a:moveTo>
                <a:lnTo>
                  <a:pt x="833" y="11"/>
                </a:lnTo>
                <a:lnTo>
                  <a:pt x="833" y="11"/>
                </a:lnTo>
                <a:lnTo>
                  <a:pt x="833" y="8"/>
                </a:lnTo>
                <a:lnTo>
                  <a:pt x="833" y="8"/>
                </a:lnTo>
                <a:lnTo>
                  <a:pt x="833" y="8"/>
                </a:lnTo>
                <a:lnTo>
                  <a:pt x="831" y="8"/>
                </a:lnTo>
                <a:lnTo>
                  <a:pt x="831" y="8"/>
                </a:lnTo>
                <a:lnTo>
                  <a:pt x="831" y="8"/>
                </a:lnTo>
                <a:lnTo>
                  <a:pt x="828" y="8"/>
                </a:lnTo>
                <a:lnTo>
                  <a:pt x="828" y="8"/>
                </a:lnTo>
                <a:lnTo>
                  <a:pt x="826" y="8"/>
                </a:lnTo>
                <a:lnTo>
                  <a:pt x="826" y="8"/>
                </a:lnTo>
                <a:lnTo>
                  <a:pt x="823" y="8"/>
                </a:lnTo>
                <a:lnTo>
                  <a:pt x="821" y="8"/>
                </a:lnTo>
                <a:lnTo>
                  <a:pt x="821" y="8"/>
                </a:lnTo>
                <a:lnTo>
                  <a:pt x="818" y="8"/>
                </a:lnTo>
                <a:lnTo>
                  <a:pt x="816" y="6"/>
                </a:lnTo>
                <a:lnTo>
                  <a:pt x="816" y="6"/>
                </a:lnTo>
                <a:lnTo>
                  <a:pt x="813" y="6"/>
                </a:lnTo>
                <a:lnTo>
                  <a:pt x="810" y="6"/>
                </a:lnTo>
                <a:lnTo>
                  <a:pt x="808" y="6"/>
                </a:lnTo>
                <a:lnTo>
                  <a:pt x="808" y="6"/>
                </a:lnTo>
                <a:lnTo>
                  <a:pt x="805" y="6"/>
                </a:lnTo>
                <a:lnTo>
                  <a:pt x="803" y="6"/>
                </a:lnTo>
                <a:lnTo>
                  <a:pt x="800" y="6"/>
                </a:lnTo>
                <a:lnTo>
                  <a:pt x="798" y="6"/>
                </a:lnTo>
                <a:lnTo>
                  <a:pt x="795" y="6"/>
                </a:lnTo>
                <a:lnTo>
                  <a:pt x="793" y="6"/>
                </a:lnTo>
                <a:lnTo>
                  <a:pt x="790" y="6"/>
                </a:lnTo>
                <a:lnTo>
                  <a:pt x="787" y="6"/>
                </a:lnTo>
                <a:lnTo>
                  <a:pt x="785" y="6"/>
                </a:lnTo>
                <a:lnTo>
                  <a:pt x="782" y="6"/>
                </a:lnTo>
                <a:lnTo>
                  <a:pt x="777" y="3"/>
                </a:lnTo>
                <a:lnTo>
                  <a:pt x="775" y="3"/>
                </a:lnTo>
                <a:lnTo>
                  <a:pt x="772" y="3"/>
                </a:lnTo>
                <a:lnTo>
                  <a:pt x="770" y="3"/>
                </a:lnTo>
                <a:lnTo>
                  <a:pt x="767" y="3"/>
                </a:lnTo>
                <a:lnTo>
                  <a:pt x="762" y="3"/>
                </a:lnTo>
                <a:lnTo>
                  <a:pt x="759" y="3"/>
                </a:lnTo>
                <a:lnTo>
                  <a:pt x="757" y="3"/>
                </a:lnTo>
                <a:lnTo>
                  <a:pt x="752" y="3"/>
                </a:lnTo>
                <a:lnTo>
                  <a:pt x="749" y="3"/>
                </a:lnTo>
                <a:lnTo>
                  <a:pt x="747" y="3"/>
                </a:lnTo>
                <a:lnTo>
                  <a:pt x="741" y="3"/>
                </a:lnTo>
                <a:lnTo>
                  <a:pt x="739" y="3"/>
                </a:lnTo>
                <a:lnTo>
                  <a:pt x="734" y="3"/>
                </a:lnTo>
                <a:lnTo>
                  <a:pt x="731" y="3"/>
                </a:lnTo>
                <a:lnTo>
                  <a:pt x="726" y="3"/>
                </a:lnTo>
                <a:lnTo>
                  <a:pt x="724" y="3"/>
                </a:lnTo>
                <a:lnTo>
                  <a:pt x="718" y="3"/>
                </a:lnTo>
                <a:lnTo>
                  <a:pt x="716" y="3"/>
                </a:lnTo>
                <a:lnTo>
                  <a:pt x="711" y="3"/>
                </a:lnTo>
                <a:lnTo>
                  <a:pt x="708" y="3"/>
                </a:lnTo>
                <a:lnTo>
                  <a:pt x="703" y="3"/>
                </a:lnTo>
                <a:lnTo>
                  <a:pt x="701" y="0"/>
                </a:lnTo>
                <a:lnTo>
                  <a:pt x="695" y="0"/>
                </a:lnTo>
                <a:lnTo>
                  <a:pt x="690" y="0"/>
                </a:lnTo>
                <a:lnTo>
                  <a:pt x="688" y="0"/>
                </a:lnTo>
                <a:lnTo>
                  <a:pt x="683" y="0"/>
                </a:lnTo>
                <a:lnTo>
                  <a:pt x="677" y="0"/>
                </a:lnTo>
                <a:lnTo>
                  <a:pt x="675" y="0"/>
                </a:lnTo>
                <a:lnTo>
                  <a:pt x="670" y="0"/>
                </a:lnTo>
                <a:lnTo>
                  <a:pt x="665" y="0"/>
                </a:lnTo>
                <a:lnTo>
                  <a:pt x="660" y="0"/>
                </a:lnTo>
                <a:lnTo>
                  <a:pt x="657" y="0"/>
                </a:lnTo>
                <a:lnTo>
                  <a:pt x="652" y="0"/>
                </a:lnTo>
                <a:lnTo>
                  <a:pt x="647" y="0"/>
                </a:lnTo>
                <a:lnTo>
                  <a:pt x="642" y="0"/>
                </a:lnTo>
                <a:lnTo>
                  <a:pt x="637" y="0"/>
                </a:lnTo>
                <a:lnTo>
                  <a:pt x="634" y="0"/>
                </a:lnTo>
                <a:lnTo>
                  <a:pt x="629" y="0"/>
                </a:lnTo>
                <a:lnTo>
                  <a:pt x="624" y="0"/>
                </a:lnTo>
                <a:lnTo>
                  <a:pt x="619" y="0"/>
                </a:lnTo>
                <a:lnTo>
                  <a:pt x="614" y="0"/>
                </a:lnTo>
                <a:lnTo>
                  <a:pt x="608" y="0"/>
                </a:lnTo>
                <a:lnTo>
                  <a:pt x="603" y="0"/>
                </a:lnTo>
                <a:lnTo>
                  <a:pt x="601" y="0"/>
                </a:lnTo>
                <a:lnTo>
                  <a:pt x="596" y="0"/>
                </a:lnTo>
                <a:lnTo>
                  <a:pt x="591" y="0"/>
                </a:lnTo>
                <a:lnTo>
                  <a:pt x="585" y="0"/>
                </a:lnTo>
                <a:lnTo>
                  <a:pt x="580" y="0"/>
                </a:lnTo>
                <a:lnTo>
                  <a:pt x="575" y="0"/>
                </a:lnTo>
                <a:lnTo>
                  <a:pt x="570" y="0"/>
                </a:lnTo>
                <a:lnTo>
                  <a:pt x="565" y="0"/>
                </a:lnTo>
                <a:lnTo>
                  <a:pt x="560" y="0"/>
                </a:lnTo>
                <a:lnTo>
                  <a:pt x="555" y="0"/>
                </a:lnTo>
                <a:lnTo>
                  <a:pt x="550" y="0"/>
                </a:lnTo>
                <a:lnTo>
                  <a:pt x="545" y="0"/>
                </a:lnTo>
                <a:lnTo>
                  <a:pt x="539" y="0"/>
                </a:lnTo>
                <a:lnTo>
                  <a:pt x="534" y="0"/>
                </a:lnTo>
                <a:lnTo>
                  <a:pt x="529" y="0"/>
                </a:lnTo>
                <a:lnTo>
                  <a:pt x="524" y="0"/>
                </a:lnTo>
                <a:lnTo>
                  <a:pt x="519" y="0"/>
                </a:lnTo>
                <a:lnTo>
                  <a:pt x="514" y="0"/>
                </a:lnTo>
                <a:lnTo>
                  <a:pt x="509" y="0"/>
                </a:lnTo>
                <a:lnTo>
                  <a:pt x="504" y="0"/>
                </a:lnTo>
                <a:lnTo>
                  <a:pt x="499" y="0"/>
                </a:lnTo>
                <a:lnTo>
                  <a:pt x="493" y="0"/>
                </a:lnTo>
                <a:lnTo>
                  <a:pt x="488" y="0"/>
                </a:lnTo>
                <a:lnTo>
                  <a:pt x="483" y="0"/>
                </a:lnTo>
                <a:lnTo>
                  <a:pt x="478" y="0"/>
                </a:lnTo>
                <a:lnTo>
                  <a:pt x="473" y="0"/>
                </a:lnTo>
                <a:lnTo>
                  <a:pt x="468" y="0"/>
                </a:lnTo>
                <a:lnTo>
                  <a:pt x="463" y="0"/>
                </a:lnTo>
                <a:lnTo>
                  <a:pt x="458" y="0"/>
                </a:lnTo>
                <a:lnTo>
                  <a:pt x="453" y="0"/>
                </a:lnTo>
                <a:lnTo>
                  <a:pt x="447" y="0"/>
                </a:lnTo>
                <a:lnTo>
                  <a:pt x="442" y="0"/>
                </a:lnTo>
                <a:lnTo>
                  <a:pt x="437" y="0"/>
                </a:lnTo>
                <a:lnTo>
                  <a:pt x="432" y="0"/>
                </a:lnTo>
                <a:lnTo>
                  <a:pt x="427" y="0"/>
                </a:lnTo>
                <a:lnTo>
                  <a:pt x="422" y="0"/>
                </a:lnTo>
                <a:lnTo>
                  <a:pt x="417" y="0"/>
                </a:lnTo>
                <a:lnTo>
                  <a:pt x="412" y="0"/>
                </a:lnTo>
                <a:lnTo>
                  <a:pt x="407" y="0"/>
                </a:lnTo>
                <a:lnTo>
                  <a:pt x="401" y="0"/>
                </a:lnTo>
                <a:lnTo>
                  <a:pt x="396" y="0"/>
                </a:lnTo>
                <a:lnTo>
                  <a:pt x="391" y="0"/>
                </a:lnTo>
                <a:lnTo>
                  <a:pt x="386" y="0"/>
                </a:lnTo>
                <a:lnTo>
                  <a:pt x="384" y="0"/>
                </a:lnTo>
                <a:lnTo>
                  <a:pt x="378" y="0"/>
                </a:lnTo>
                <a:lnTo>
                  <a:pt x="373" y="0"/>
                </a:lnTo>
                <a:lnTo>
                  <a:pt x="368" y="0"/>
                </a:lnTo>
                <a:lnTo>
                  <a:pt x="363" y="0"/>
                </a:lnTo>
                <a:lnTo>
                  <a:pt x="358" y="0"/>
                </a:lnTo>
                <a:lnTo>
                  <a:pt x="353" y="0"/>
                </a:lnTo>
                <a:lnTo>
                  <a:pt x="348" y="0"/>
                </a:lnTo>
                <a:lnTo>
                  <a:pt x="343" y="0"/>
                </a:lnTo>
                <a:lnTo>
                  <a:pt x="337" y="0"/>
                </a:lnTo>
                <a:lnTo>
                  <a:pt x="335" y="0"/>
                </a:lnTo>
                <a:lnTo>
                  <a:pt x="330" y="0"/>
                </a:lnTo>
                <a:lnTo>
                  <a:pt x="325" y="0"/>
                </a:lnTo>
                <a:lnTo>
                  <a:pt x="320" y="0"/>
                </a:lnTo>
                <a:lnTo>
                  <a:pt x="314" y="0"/>
                </a:lnTo>
                <a:lnTo>
                  <a:pt x="309" y="0"/>
                </a:lnTo>
                <a:lnTo>
                  <a:pt x="307" y="0"/>
                </a:lnTo>
                <a:lnTo>
                  <a:pt x="302" y="0"/>
                </a:lnTo>
                <a:lnTo>
                  <a:pt x="297" y="0"/>
                </a:lnTo>
                <a:lnTo>
                  <a:pt x="291" y="0"/>
                </a:lnTo>
                <a:lnTo>
                  <a:pt x="289" y="0"/>
                </a:lnTo>
                <a:lnTo>
                  <a:pt x="284" y="0"/>
                </a:lnTo>
                <a:lnTo>
                  <a:pt x="279" y="0"/>
                </a:lnTo>
                <a:lnTo>
                  <a:pt x="276" y="0"/>
                </a:lnTo>
                <a:lnTo>
                  <a:pt x="271" y="0"/>
                </a:lnTo>
                <a:lnTo>
                  <a:pt x="266" y="0"/>
                </a:lnTo>
                <a:lnTo>
                  <a:pt x="263" y="0"/>
                </a:lnTo>
                <a:lnTo>
                  <a:pt x="258" y="0"/>
                </a:lnTo>
                <a:lnTo>
                  <a:pt x="253" y="0"/>
                </a:lnTo>
                <a:lnTo>
                  <a:pt x="251" y="0"/>
                </a:lnTo>
                <a:lnTo>
                  <a:pt x="245" y="3"/>
                </a:lnTo>
                <a:lnTo>
                  <a:pt x="243" y="3"/>
                </a:lnTo>
                <a:lnTo>
                  <a:pt x="238" y="3"/>
                </a:lnTo>
                <a:lnTo>
                  <a:pt x="235" y="3"/>
                </a:lnTo>
                <a:lnTo>
                  <a:pt x="230" y="3"/>
                </a:lnTo>
                <a:lnTo>
                  <a:pt x="228" y="3"/>
                </a:lnTo>
                <a:lnTo>
                  <a:pt x="222" y="3"/>
                </a:lnTo>
                <a:lnTo>
                  <a:pt x="220" y="3"/>
                </a:lnTo>
                <a:lnTo>
                  <a:pt x="215" y="3"/>
                </a:lnTo>
                <a:lnTo>
                  <a:pt x="212" y="3"/>
                </a:lnTo>
                <a:lnTo>
                  <a:pt x="210" y="3"/>
                </a:lnTo>
                <a:lnTo>
                  <a:pt x="205" y="3"/>
                </a:lnTo>
                <a:lnTo>
                  <a:pt x="202" y="3"/>
                </a:lnTo>
                <a:lnTo>
                  <a:pt x="199" y="3"/>
                </a:lnTo>
                <a:lnTo>
                  <a:pt x="194" y="3"/>
                </a:lnTo>
                <a:lnTo>
                  <a:pt x="192" y="3"/>
                </a:lnTo>
                <a:lnTo>
                  <a:pt x="189" y="3"/>
                </a:lnTo>
                <a:lnTo>
                  <a:pt x="187" y="3"/>
                </a:lnTo>
                <a:lnTo>
                  <a:pt x="182" y="3"/>
                </a:lnTo>
                <a:lnTo>
                  <a:pt x="179" y="3"/>
                </a:lnTo>
                <a:lnTo>
                  <a:pt x="176" y="3"/>
                </a:lnTo>
                <a:lnTo>
                  <a:pt x="174" y="3"/>
                </a:lnTo>
                <a:lnTo>
                  <a:pt x="171" y="6"/>
                </a:lnTo>
                <a:lnTo>
                  <a:pt x="169" y="6"/>
                </a:lnTo>
                <a:lnTo>
                  <a:pt x="166" y="6"/>
                </a:lnTo>
                <a:lnTo>
                  <a:pt x="164" y="6"/>
                </a:lnTo>
                <a:lnTo>
                  <a:pt x="161" y="6"/>
                </a:lnTo>
                <a:lnTo>
                  <a:pt x="159" y="6"/>
                </a:lnTo>
                <a:lnTo>
                  <a:pt x="156" y="6"/>
                </a:lnTo>
                <a:lnTo>
                  <a:pt x="153" y="6"/>
                </a:lnTo>
                <a:lnTo>
                  <a:pt x="151" y="6"/>
                </a:lnTo>
                <a:lnTo>
                  <a:pt x="148" y="6"/>
                </a:lnTo>
                <a:lnTo>
                  <a:pt x="146" y="6"/>
                </a:lnTo>
                <a:lnTo>
                  <a:pt x="146" y="6"/>
                </a:lnTo>
                <a:lnTo>
                  <a:pt x="143" y="6"/>
                </a:lnTo>
                <a:lnTo>
                  <a:pt x="141" y="6"/>
                </a:lnTo>
                <a:lnTo>
                  <a:pt x="138" y="6"/>
                </a:lnTo>
                <a:lnTo>
                  <a:pt x="138" y="6"/>
                </a:lnTo>
                <a:lnTo>
                  <a:pt x="136" y="8"/>
                </a:lnTo>
                <a:lnTo>
                  <a:pt x="136" y="8"/>
                </a:lnTo>
                <a:lnTo>
                  <a:pt x="133" y="8"/>
                </a:lnTo>
                <a:lnTo>
                  <a:pt x="130" y="8"/>
                </a:lnTo>
                <a:lnTo>
                  <a:pt x="130" y="8"/>
                </a:lnTo>
                <a:lnTo>
                  <a:pt x="130" y="8"/>
                </a:lnTo>
                <a:lnTo>
                  <a:pt x="128" y="8"/>
                </a:lnTo>
                <a:lnTo>
                  <a:pt x="128" y="8"/>
                </a:lnTo>
                <a:lnTo>
                  <a:pt x="125" y="8"/>
                </a:lnTo>
                <a:lnTo>
                  <a:pt x="125" y="8"/>
                </a:lnTo>
                <a:lnTo>
                  <a:pt x="125" y="8"/>
                </a:lnTo>
                <a:lnTo>
                  <a:pt x="123" y="8"/>
                </a:lnTo>
                <a:lnTo>
                  <a:pt x="123" y="8"/>
                </a:lnTo>
                <a:lnTo>
                  <a:pt x="123" y="8"/>
                </a:lnTo>
                <a:lnTo>
                  <a:pt x="123" y="11"/>
                </a:lnTo>
                <a:lnTo>
                  <a:pt x="123" y="11"/>
                </a:lnTo>
                <a:lnTo>
                  <a:pt x="120" y="11"/>
                </a:lnTo>
                <a:lnTo>
                  <a:pt x="120" y="11"/>
                </a:lnTo>
                <a:lnTo>
                  <a:pt x="118" y="13"/>
                </a:lnTo>
                <a:lnTo>
                  <a:pt x="118" y="16"/>
                </a:lnTo>
                <a:lnTo>
                  <a:pt x="115" y="16"/>
                </a:lnTo>
                <a:lnTo>
                  <a:pt x="113" y="18"/>
                </a:lnTo>
                <a:lnTo>
                  <a:pt x="113" y="21"/>
                </a:lnTo>
                <a:lnTo>
                  <a:pt x="110" y="24"/>
                </a:lnTo>
                <a:lnTo>
                  <a:pt x="110" y="26"/>
                </a:lnTo>
                <a:lnTo>
                  <a:pt x="107" y="29"/>
                </a:lnTo>
                <a:lnTo>
                  <a:pt x="105" y="31"/>
                </a:lnTo>
                <a:lnTo>
                  <a:pt x="105" y="34"/>
                </a:lnTo>
                <a:lnTo>
                  <a:pt x="102" y="36"/>
                </a:lnTo>
                <a:lnTo>
                  <a:pt x="102" y="39"/>
                </a:lnTo>
                <a:lnTo>
                  <a:pt x="100" y="44"/>
                </a:lnTo>
                <a:lnTo>
                  <a:pt x="97" y="47"/>
                </a:lnTo>
                <a:lnTo>
                  <a:pt x="97" y="49"/>
                </a:lnTo>
                <a:lnTo>
                  <a:pt x="95" y="54"/>
                </a:lnTo>
                <a:lnTo>
                  <a:pt x="92" y="57"/>
                </a:lnTo>
                <a:lnTo>
                  <a:pt x="92" y="62"/>
                </a:lnTo>
                <a:lnTo>
                  <a:pt x="90" y="64"/>
                </a:lnTo>
                <a:lnTo>
                  <a:pt x="90" y="70"/>
                </a:lnTo>
                <a:lnTo>
                  <a:pt x="87" y="72"/>
                </a:lnTo>
                <a:lnTo>
                  <a:pt x="84" y="77"/>
                </a:lnTo>
                <a:lnTo>
                  <a:pt x="84" y="80"/>
                </a:lnTo>
                <a:lnTo>
                  <a:pt x="82" y="85"/>
                </a:lnTo>
                <a:lnTo>
                  <a:pt x="79" y="90"/>
                </a:lnTo>
                <a:lnTo>
                  <a:pt x="79" y="93"/>
                </a:lnTo>
                <a:lnTo>
                  <a:pt x="77" y="98"/>
                </a:lnTo>
                <a:lnTo>
                  <a:pt x="74" y="100"/>
                </a:lnTo>
                <a:lnTo>
                  <a:pt x="74" y="105"/>
                </a:lnTo>
                <a:lnTo>
                  <a:pt x="72" y="110"/>
                </a:lnTo>
                <a:lnTo>
                  <a:pt x="72" y="113"/>
                </a:lnTo>
                <a:lnTo>
                  <a:pt x="69" y="118"/>
                </a:lnTo>
                <a:lnTo>
                  <a:pt x="66" y="121"/>
                </a:lnTo>
                <a:lnTo>
                  <a:pt x="66" y="126"/>
                </a:lnTo>
                <a:lnTo>
                  <a:pt x="64" y="128"/>
                </a:lnTo>
                <a:lnTo>
                  <a:pt x="61" y="133"/>
                </a:lnTo>
                <a:lnTo>
                  <a:pt x="61" y="139"/>
                </a:lnTo>
                <a:lnTo>
                  <a:pt x="59" y="141"/>
                </a:lnTo>
                <a:lnTo>
                  <a:pt x="59" y="144"/>
                </a:lnTo>
                <a:lnTo>
                  <a:pt x="56" y="149"/>
                </a:lnTo>
                <a:lnTo>
                  <a:pt x="54" y="151"/>
                </a:lnTo>
                <a:lnTo>
                  <a:pt x="54" y="156"/>
                </a:lnTo>
                <a:lnTo>
                  <a:pt x="51" y="159"/>
                </a:lnTo>
                <a:lnTo>
                  <a:pt x="51" y="159"/>
                </a:lnTo>
                <a:lnTo>
                  <a:pt x="51" y="162"/>
                </a:lnTo>
                <a:lnTo>
                  <a:pt x="49" y="167"/>
                </a:lnTo>
                <a:lnTo>
                  <a:pt x="46" y="172"/>
                </a:lnTo>
                <a:lnTo>
                  <a:pt x="43" y="174"/>
                </a:lnTo>
                <a:lnTo>
                  <a:pt x="43" y="179"/>
                </a:lnTo>
                <a:lnTo>
                  <a:pt x="41" y="185"/>
                </a:lnTo>
                <a:lnTo>
                  <a:pt x="38" y="190"/>
                </a:lnTo>
                <a:lnTo>
                  <a:pt x="38" y="195"/>
                </a:lnTo>
                <a:lnTo>
                  <a:pt x="36" y="197"/>
                </a:lnTo>
                <a:lnTo>
                  <a:pt x="33" y="203"/>
                </a:lnTo>
                <a:lnTo>
                  <a:pt x="33" y="208"/>
                </a:lnTo>
                <a:lnTo>
                  <a:pt x="31" y="213"/>
                </a:lnTo>
                <a:lnTo>
                  <a:pt x="28" y="218"/>
                </a:lnTo>
                <a:lnTo>
                  <a:pt x="28" y="223"/>
                </a:lnTo>
                <a:lnTo>
                  <a:pt x="26" y="228"/>
                </a:lnTo>
                <a:lnTo>
                  <a:pt x="23" y="231"/>
                </a:lnTo>
                <a:lnTo>
                  <a:pt x="23" y="236"/>
                </a:lnTo>
                <a:lnTo>
                  <a:pt x="20" y="241"/>
                </a:lnTo>
                <a:lnTo>
                  <a:pt x="20" y="246"/>
                </a:lnTo>
                <a:lnTo>
                  <a:pt x="18" y="251"/>
                </a:lnTo>
                <a:lnTo>
                  <a:pt x="18" y="254"/>
                </a:lnTo>
                <a:lnTo>
                  <a:pt x="15" y="259"/>
                </a:lnTo>
                <a:lnTo>
                  <a:pt x="13" y="264"/>
                </a:lnTo>
                <a:lnTo>
                  <a:pt x="13" y="266"/>
                </a:lnTo>
                <a:lnTo>
                  <a:pt x="13" y="272"/>
                </a:lnTo>
                <a:lnTo>
                  <a:pt x="10" y="274"/>
                </a:lnTo>
                <a:lnTo>
                  <a:pt x="10" y="279"/>
                </a:lnTo>
                <a:lnTo>
                  <a:pt x="8" y="282"/>
                </a:lnTo>
                <a:lnTo>
                  <a:pt x="8" y="287"/>
                </a:lnTo>
                <a:lnTo>
                  <a:pt x="5" y="289"/>
                </a:lnTo>
                <a:lnTo>
                  <a:pt x="5" y="292"/>
                </a:lnTo>
                <a:lnTo>
                  <a:pt x="5" y="295"/>
                </a:lnTo>
                <a:lnTo>
                  <a:pt x="3" y="297"/>
                </a:lnTo>
                <a:lnTo>
                  <a:pt x="3" y="300"/>
                </a:lnTo>
                <a:lnTo>
                  <a:pt x="3" y="302"/>
                </a:lnTo>
                <a:lnTo>
                  <a:pt x="3" y="305"/>
                </a:lnTo>
                <a:lnTo>
                  <a:pt x="0" y="307"/>
                </a:lnTo>
                <a:lnTo>
                  <a:pt x="0" y="307"/>
                </a:lnTo>
                <a:lnTo>
                  <a:pt x="0" y="310"/>
                </a:lnTo>
                <a:lnTo>
                  <a:pt x="0" y="310"/>
                </a:lnTo>
                <a:lnTo>
                  <a:pt x="0" y="310"/>
                </a:lnTo>
                <a:lnTo>
                  <a:pt x="0" y="312"/>
                </a:lnTo>
                <a:lnTo>
                  <a:pt x="0" y="312"/>
                </a:lnTo>
                <a:lnTo>
                  <a:pt x="0" y="312"/>
                </a:lnTo>
                <a:lnTo>
                  <a:pt x="956" y="312"/>
                </a:lnTo>
                <a:lnTo>
                  <a:pt x="956" y="312"/>
                </a:lnTo>
                <a:lnTo>
                  <a:pt x="956" y="312"/>
                </a:lnTo>
                <a:lnTo>
                  <a:pt x="956" y="310"/>
                </a:lnTo>
                <a:lnTo>
                  <a:pt x="956" y="310"/>
                </a:lnTo>
                <a:lnTo>
                  <a:pt x="956" y="310"/>
                </a:lnTo>
                <a:lnTo>
                  <a:pt x="956" y="307"/>
                </a:lnTo>
                <a:lnTo>
                  <a:pt x="956" y="307"/>
                </a:lnTo>
                <a:lnTo>
                  <a:pt x="956" y="305"/>
                </a:lnTo>
                <a:lnTo>
                  <a:pt x="956" y="302"/>
                </a:lnTo>
                <a:lnTo>
                  <a:pt x="956" y="300"/>
                </a:lnTo>
                <a:lnTo>
                  <a:pt x="956" y="300"/>
                </a:lnTo>
                <a:lnTo>
                  <a:pt x="956" y="295"/>
                </a:lnTo>
                <a:lnTo>
                  <a:pt x="956" y="292"/>
                </a:lnTo>
                <a:lnTo>
                  <a:pt x="956" y="289"/>
                </a:lnTo>
                <a:lnTo>
                  <a:pt x="956" y="287"/>
                </a:lnTo>
                <a:lnTo>
                  <a:pt x="956" y="284"/>
                </a:lnTo>
                <a:lnTo>
                  <a:pt x="954" y="279"/>
                </a:lnTo>
                <a:lnTo>
                  <a:pt x="954" y="277"/>
                </a:lnTo>
                <a:lnTo>
                  <a:pt x="954" y="272"/>
                </a:lnTo>
                <a:lnTo>
                  <a:pt x="954" y="269"/>
                </a:lnTo>
                <a:lnTo>
                  <a:pt x="951" y="264"/>
                </a:lnTo>
                <a:lnTo>
                  <a:pt x="951" y="261"/>
                </a:lnTo>
                <a:lnTo>
                  <a:pt x="951" y="256"/>
                </a:lnTo>
                <a:lnTo>
                  <a:pt x="951" y="251"/>
                </a:lnTo>
                <a:lnTo>
                  <a:pt x="948" y="249"/>
                </a:lnTo>
                <a:lnTo>
                  <a:pt x="948" y="243"/>
                </a:lnTo>
                <a:lnTo>
                  <a:pt x="946" y="238"/>
                </a:lnTo>
                <a:lnTo>
                  <a:pt x="946" y="233"/>
                </a:lnTo>
                <a:lnTo>
                  <a:pt x="943" y="228"/>
                </a:lnTo>
                <a:lnTo>
                  <a:pt x="943" y="223"/>
                </a:lnTo>
                <a:lnTo>
                  <a:pt x="941" y="218"/>
                </a:lnTo>
                <a:lnTo>
                  <a:pt x="941" y="213"/>
                </a:lnTo>
                <a:lnTo>
                  <a:pt x="938" y="208"/>
                </a:lnTo>
                <a:lnTo>
                  <a:pt x="938" y="203"/>
                </a:lnTo>
                <a:lnTo>
                  <a:pt x="936" y="197"/>
                </a:lnTo>
                <a:lnTo>
                  <a:pt x="933" y="192"/>
                </a:lnTo>
                <a:lnTo>
                  <a:pt x="931" y="187"/>
                </a:lnTo>
                <a:lnTo>
                  <a:pt x="931" y="182"/>
                </a:lnTo>
                <a:lnTo>
                  <a:pt x="928" y="177"/>
                </a:lnTo>
                <a:lnTo>
                  <a:pt x="925" y="172"/>
                </a:lnTo>
                <a:lnTo>
                  <a:pt x="925" y="172"/>
                </a:lnTo>
                <a:lnTo>
                  <a:pt x="923" y="169"/>
                </a:lnTo>
                <a:lnTo>
                  <a:pt x="923" y="164"/>
                </a:lnTo>
                <a:lnTo>
                  <a:pt x="920" y="162"/>
                </a:lnTo>
                <a:lnTo>
                  <a:pt x="918" y="156"/>
                </a:lnTo>
                <a:lnTo>
                  <a:pt x="918" y="154"/>
                </a:lnTo>
                <a:lnTo>
                  <a:pt x="915" y="149"/>
                </a:lnTo>
                <a:lnTo>
                  <a:pt x="913" y="146"/>
                </a:lnTo>
                <a:lnTo>
                  <a:pt x="913" y="141"/>
                </a:lnTo>
                <a:lnTo>
                  <a:pt x="910" y="139"/>
                </a:lnTo>
                <a:lnTo>
                  <a:pt x="908" y="133"/>
                </a:lnTo>
                <a:lnTo>
                  <a:pt x="908" y="131"/>
                </a:lnTo>
                <a:lnTo>
                  <a:pt x="905" y="126"/>
                </a:lnTo>
                <a:lnTo>
                  <a:pt x="902" y="123"/>
                </a:lnTo>
                <a:lnTo>
                  <a:pt x="902" y="118"/>
                </a:lnTo>
                <a:lnTo>
                  <a:pt x="900" y="116"/>
                </a:lnTo>
                <a:lnTo>
                  <a:pt x="900" y="110"/>
                </a:lnTo>
                <a:lnTo>
                  <a:pt x="897" y="108"/>
                </a:lnTo>
                <a:lnTo>
                  <a:pt x="895" y="103"/>
                </a:lnTo>
                <a:lnTo>
                  <a:pt x="895" y="100"/>
                </a:lnTo>
                <a:lnTo>
                  <a:pt x="892" y="95"/>
                </a:lnTo>
                <a:lnTo>
                  <a:pt x="890" y="93"/>
                </a:lnTo>
                <a:lnTo>
                  <a:pt x="890" y="87"/>
                </a:lnTo>
                <a:lnTo>
                  <a:pt x="887" y="85"/>
                </a:lnTo>
                <a:lnTo>
                  <a:pt x="885" y="80"/>
                </a:lnTo>
                <a:lnTo>
                  <a:pt x="885" y="77"/>
                </a:lnTo>
                <a:lnTo>
                  <a:pt x="882" y="72"/>
                </a:lnTo>
                <a:lnTo>
                  <a:pt x="879" y="70"/>
                </a:lnTo>
                <a:lnTo>
                  <a:pt x="879" y="67"/>
                </a:lnTo>
                <a:lnTo>
                  <a:pt x="877" y="62"/>
                </a:lnTo>
                <a:lnTo>
                  <a:pt x="877" y="59"/>
                </a:lnTo>
                <a:lnTo>
                  <a:pt x="874" y="57"/>
                </a:lnTo>
                <a:lnTo>
                  <a:pt x="872" y="54"/>
                </a:lnTo>
                <a:lnTo>
                  <a:pt x="872" y="49"/>
                </a:lnTo>
                <a:lnTo>
                  <a:pt x="869" y="47"/>
                </a:lnTo>
                <a:lnTo>
                  <a:pt x="867" y="44"/>
                </a:lnTo>
                <a:lnTo>
                  <a:pt x="867" y="41"/>
                </a:lnTo>
                <a:lnTo>
                  <a:pt x="864" y="39"/>
                </a:lnTo>
                <a:lnTo>
                  <a:pt x="862" y="36"/>
                </a:lnTo>
                <a:lnTo>
                  <a:pt x="862" y="34"/>
                </a:lnTo>
                <a:lnTo>
                  <a:pt x="859" y="31"/>
                </a:lnTo>
                <a:lnTo>
                  <a:pt x="856" y="29"/>
                </a:lnTo>
                <a:lnTo>
                  <a:pt x="854" y="26"/>
                </a:lnTo>
                <a:lnTo>
                  <a:pt x="854" y="24"/>
                </a:lnTo>
                <a:lnTo>
                  <a:pt x="851" y="21"/>
                </a:lnTo>
                <a:lnTo>
                  <a:pt x="849" y="21"/>
                </a:lnTo>
                <a:lnTo>
                  <a:pt x="849" y="18"/>
                </a:lnTo>
                <a:lnTo>
                  <a:pt x="846" y="16"/>
                </a:lnTo>
                <a:lnTo>
                  <a:pt x="844" y="16"/>
                </a:lnTo>
                <a:lnTo>
                  <a:pt x="841" y="13"/>
                </a:lnTo>
                <a:lnTo>
                  <a:pt x="841" y="13"/>
                </a:lnTo>
                <a:lnTo>
                  <a:pt x="839" y="11"/>
                </a:lnTo>
                <a:lnTo>
                  <a:pt x="836" y="11"/>
                </a:lnTo>
                <a:lnTo>
                  <a:pt x="833" y="11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0" name="Freeform 1820">
            <a:extLst>
              <a:ext uri="{FF2B5EF4-FFF2-40B4-BE49-F238E27FC236}">
                <a16:creationId xmlns:a16="http://schemas.microsoft.com/office/drawing/2014/main" id="{E4B64A03-5958-4539-A1D8-6DC57F2D740D}"/>
              </a:ext>
            </a:extLst>
          </p:cNvPr>
          <p:cNvSpPr>
            <a:spLocks/>
          </p:cNvSpPr>
          <p:nvPr/>
        </p:nvSpPr>
        <p:spPr bwMode="auto">
          <a:xfrm>
            <a:off x="2484438" y="3498850"/>
            <a:ext cx="4762" cy="6350"/>
          </a:xfrm>
          <a:custGeom>
            <a:avLst/>
            <a:gdLst>
              <a:gd name="T0" fmla="*/ 8 w 8"/>
              <a:gd name="T1" fmla="*/ 10 h 13"/>
              <a:gd name="T2" fmla="*/ 8 w 8"/>
              <a:gd name="T3" fmla="*/ 10 h 13"/>
              <a:gd name="T4" fmla="*/ 5 w 8"/>
              <a:gd name="T5" fmla="*/ 10 h 13"/>
              <a:gd name="T6" fmla="*/ 5 w 8"/>
              <a:gd name="T7" fmla="*/ 10 h 13"/>
              <a:gd name="T8" fmla="*/ 5 w 8"/>
              <a:gd name="T9" fmla="*/ 10 h 13"/>
              <a:gd name="T10" fmla="*/ 5 w 8"/>
              <a:gd name="T11" fmla="*/ 10 h 13"/>
              <a:gd name="T12" fmla="*/ 5 w 8"/>
              <a:gd name="T13" fmla="*/ 13 h 13"/>
              <a:gd name="T14" fmla="*/ 5 w 8"/>
              <a:gd name="T15" fmla="*/ 13 h 13"/>
              <a:gd name="T16" fmla="*/ 3 w 8"/>
              <a:gd name="T17" fmla="*/ 13 h 13"/>
              <a:gd name="T18" fmla="*/ 3 w 8"/>
              <a:gd name="T19" fmla="*/ 10 h 13"/>
              <a:gd name="T20" fmla="*/ 3 w 8"/>
              <a:gd name="T21" fmla="*/ 10 h 13"/>
              <a:gd name="T22" fmla="*/ 3 w 8"/>
              <a:gd name="T23" fmla="*/ 10 h 13"/>
              <a:gd name="T24" fmla="*/ 3 w 8"/>
              <a:gd name="T25" fmla="*/ 5 h 13"/>
              <a:gd name="T26" fmla="*/ 3 w 8"/>
              <a:gd name="T27" fmla="*/ 5 h 13"/>
              <a:gd name="T28" fmla="*/ 3 w 8"/>
              <a:gd name="T29" fmla="*/ 5 h 13"/>
              <a:gd name="T30" fmla="*/ 3 w 8"/>
              <a:gd name="T31" fmla="*/ 3 h 13"/>
              <a:gd name="T32" fmla="*/ 5 w 8"/>
              <a:gd name="T33" fmla="*/ 3 h 13"/>
              <a:gd name="T34" fmla="*/ 5 w 8"/>
              <a:gd name="T35" fmla="*/ 3 h 13"/>
              <a:gd name="T36" fmla="*/ 5 w 8"/>
              <a:gd name="T37" fmla="*/ 3 h 13"/>
              <a:gd name="T38" fmla="*/ 5 w 8"/>
              <a:gd name="T39" fmla="*/ 5 h 13"/>
              <a:gd name="T40" fmla="*/ 5 w 8"/>
              <a:gd name="T41" fmla="*/ 5 h 13"/>
              <a:gd name="T42" fmla="*/ 5 w 8"/>
              <a:gd name="T43" fmla="*/ 5 h 13"/>
              <a:gd name="T44" fmla="*/ 8 w 8"/>
              <a:gd name="T45" fmla="*/ 5 h 13"/>
              <a:gd name="T46" fmla="*/ 8 w 8"/>
              <a:gd name="T47" fmla="*/ 5 h 13"/>
              <a:gd name="T48" fmla="*/ 8 w 8"/>
              <a:gd name="T49" fmla="*/ 5 h 13"/>
              <a:gd name="T50" fmla="*/ 8 w 8"/>
              <a:gd name="T51" fmla="*/ 5 h 13"/>
              <a:gd name="T52" fmla="*/ 8 w 8"/>
              <a:gd name="T53" fmla="*/ 5 h 13"/>
              <a:gd name="T54" fmla="*/ 8 w 8"/>
              <a:gd name="T55" fmla="*/ 5 h 13"/>
              <a:gd name="T56" fmla="*/ 8 w 8"/>
              <a:gd name="T57" fmla="*/ 3 h 13"/>
              <a:gd name="T58" fmla="*/ 8 w 8"/>
              <a:gd name="T59" fmla="*/ 3 h 13"/>
              <a:gd name="T60" fmla="*/ 5 w 8"/>
              <a:gd name="T61" fmla="*/ 0 h 13"/>
              <a:gd name="T62" fmla="*/ 5 w 8"/>
              <a:gd name="T63" fmla="*/ 0 h 13"/>
              <a:gd name="T64" fmla="*/ 3 w 8"/>
              <a:gd name="T65" fmla="*/ 3 h 13"/>
              <a:gd name="T66" fmla="*/ 3 w 8"/>
              <a:gd name="T67" fmla="*/ 3 h 13"/>
              <a:gd name="T68" fmla="*/ 0 w 8"/>
              <a:gd name="T69" fmla="*/ 8 h 13"/>
              <a:gd name="T70" fmla="*/ 0 w 8"/>
              <a:gd name="T71" fmla="*/ 8 h 13"/>
              <a:gd name="T72" fmla="*/ 0 w 8"/>
              <a:gd name="T73" fmla="*/ 8 h 13"/>
              <a:gd name="T74" fmla="*/ 0 w 8"/>
              <a:gd name="T75" fmla="*/ 8 h 13"/>
              <a:gd name="T76" fmla="*/ 0 w 8"/>
              <a:gd name="T77" fmla="*/ 10 h 13"/>
              <a:gd name="T78" fmla="*/ 3 w 8"/>
              <a:gd name="T79" fmla="*/ 13 h 13"/>
              <a:gd name="T80" fmla="*/ 5 w 8"/>
              <a:gd name="T81" fmla="*/ 13 h 13"/>
              <a:gd name="T82" fmla="*/ 5 w 8"/>
              <a:gd name="T83" fmla="*/ 13 h 13"/>
              <a:gd name="T84" fmla="*/ 8 w 8"/>
              <a:gd name="T85" fmla="*/ 13 h 13"/>
              <a:gd name="T86" fmla="*/ 8 w 8"/>
              <a:gd name="T87" fmla="*/ 13 h 13"/>
              <a:gd name="T88" fmla="*/ 8 w 8"/>
              <a:gd name="T89" fmla="*/ 10 h 13"/>
              <a:gd name="T90" fmla="*/ 8 w 8"/>
              <a:gd name="T91" fmla="*/ 10 h 13"/>
              <a:gd name="T92" fmla="*/ 8 w 8"/>
              <a:gd name="T93" fmla="*/ 10 h 13"/>
              <a:gd name="T94" fmla="*/ 8 w 8"/>
              <a:gd name="T95" fmla="*/ 10 h 13"/>
              <a:gd name="T96" fmla="*/ 8 w 8"/>
              <a:gd name="T97" fmla="*/ 1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" h="13">
                <a:moveTo>
                  <a:pt x="8" y="10"/>
                </a:moveTo>
                <a:lnTo>
                  <a:pt x="8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3"/>
                </a:lnTo>
                <a:lnTo>
                  <a:pt x="5" y="13"/>
                </a:lnTo>
                <a:lnTo>
                  <a:pt x="3" y="13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3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8" y="3"/>
                </a:lnTo>
                <a:lnTo>
                  <a:pt x="8" y="3"/>
                </a:lnTo>
                <a:lnTo>
                  <a:pt x="5" y="0"/>
                </a:lnTo>
                <a:lnTo>
                  <a:pt x="5" y="0"/>
                </a:lnTo>
                <a:lnTo>
                  <a:pt x="3" y="3"/>
                </a:lnTo>
                <a:lnTo>
                  <a:pt x="3" y="3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10"/>
                </a:lnTo>
                <a:lnTo>
                  <a:pt x="3" y="13"/>
                </a:lnTo>
                <a:lnTo>
                  <a:pt x="5" y="13"/>
                </a:lnTo>
                <a:lnTo>
                  <a:pt x="5" y="13"/>
                </a:lnTo>
                <a:lnTo>
                  <a:pt x="8" y="13"/>
                </a:lnTo>
                <a:lnTo>
                  <a:pt x="8" y="13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1" name="Freeform 1821">
            <a:extLst>
              <a:ext uri="{FF2B5EF4-FFF2-40B4-BE49-F238E27FC236}">
                <a16:creationId xmlns:a16="http://schemas.microsoft.com/office/drawing/2014/main" id="{978ABE63-4868-4499-B7EC-C6FB3F4868EB}"/>
              </a:ext>
            </a:extLst>
          </p:cNvPr>
          <p:cNvSpPr>
            <a:spLocks/>
          </p:cNvSpPr>
          <p:nvPr/>
        </p:nvSpPr>
        <p:spPr bwMode="auto">
          <a:xfrm>
            <a:off x="2490788" y="3502025"/>
            <a:ext cx="3175" cy="3175"/>
          </a:xfrm>
          <a:custGeom>
            <a:avLst/>
            <a:gdLst>
              <a:gd name="T0" fmla="*/ 0 w 3"/>
              <a:gd name="T1" fmla="*/ 8 h 8"/>
              <a:gd name="T2" fmla="*/ 0 w 3"/>
              <a:gd name="T3" fmla="*/ 8 h 8"/>
              <a:gd name="T4" fmla="*/ 3 w 3"/>
              <a:gd name="T5" fmla="*/ 8 h 8"/>
              <a:gd name="T6" fmla="*/ 3 w 3"/>
              <a:gd name="T7" fmla="*/ 0 h 8"/>
              <a:gd name="T8" fmla="*/ 0 w 3"/>
              <a:gd name="T9" fmla="*/ 0 h 8"/>
              <a:gd name="T10" fmla="*/ 0 w 3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8">
                <a:moveTo>
                  <a:pt x="0" y="8"/>
                </a:moveTo>
                <a:lnTo>
                  <a:pt x="0" y="8"/>
                </a:lnTo>
                <a:lnTo>
                  <a:pt x="3" y="8"/>
                </a:lnTo>
                <a:lnTo>
                  <a:pt x="3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2" name="Freeform 1822">
            <a:extLst>
              <a:ext uri="{FF2B5EF4-FFF2-40B4-BE49-F238E27FC236}">
                <a16:creationId xmlns:a16="http://schemas.microsoft.com/office/drawing/2014/main" id="{4BBF8406-1743-4A5C-B6F5-18680B2DC96D}"/>
              </a:ext>
            </a:extLst>
          </p:cNvPr>
          <p:cNvSpPr>
            <a:spLocks/>
          </p:cNvSpPr>
          <p:nvPr/>
        </p:nvSpPr>
        <p:spPr bwMode="auto">
          <a:xfrm>
            <a:off x="2493963" y="3502025"/>
            <a:ext cx="3175" cy="3175"/>
          </a:xfrm>
          <a:custGeom>
            <a:avLst/>
            <a:gdLst>
              <a:gd name="T0" fmla="*/ 3 w 5"/>
              <a:gd name="T1" fmla="*/ 3 h 8"/>
              <a:gd name="T2" fmla="*/ 3 w 5"/>
              <a:gd name="T3" fmla="*/ 3 h 8"/>
              <a:gd name="T4" fmla="*/ 5 w 5"/>
              <a:gd name="T5" fmla="*/ 3 h 8"/>
              <a:gd name="T6" fmla="*/ 5 w 5"/>
              <a:gd name="T7" fmla="*/ 3 h 8"/>
              <a:gd name="T8" fmla="*/ 5 w 5"/>
              <a:gd name="T9" fmla="*/ 0 h 8"/>
              <a:gd name="T10" fmla="*/ 5 w 5"/>
              <a:gd name="T11" fmla="*/ 0 h 8"/>
              <a:gd name="T12" fmla="*/ 3 w 5"/>
              <a:gd name="T13" fmla="*/ 0 h 8"/>
              <a:gd name="T14" fmla="*/ 3 w 5"/>
              <a:gd name="T15" fmla="*/ 0 h 8"/>
              <a:gd name="T16" fmla="*/ 3 w 5"/>
              <a:gd name="T17" fmla="*/ 0 h 8"/>
              <a:gd name="T18" fmla="*/ 0 w 5"/>
              <a:gd name="T19" fmla="*/ 0 h 8"/>
              <a:gd name="T20" fmla="*/ 0 w 5"/>
              <a:gd name="T21" fmla="*/ 3 h 8"/>
              <a:gd name="T22" fmla="*/ 0 w 5"/>
              <a:gd name="T23" fmla="*/ 3 h 8"/>
              <a:gd name="T24" fmla="*/ 0 w 5"/>
              <a:gd name="T25" fmla="*/ 3 h 8"/>
              <a:gd name="T26" fmla="*/ 0 w 5"/>
              <a:gd name="T27" fmla="*/ 3 h 8"/>
              <a:gd name="T28" fmla="*/ 0 w 5"/>
              <a:gd name="T29" fmla="*/ 3 h 8"/>
              <a:gd name="T30" fmla="*/ 0 w 5"/>
              <a:gd name="T31" fmla="*/ 3 h 8"/>
              <a:gd name="T32" fmla="*/ 3 w 5"/>
              <a:gd name="T33" fmla="*/ 5 h 8"/>
              <a:gd name="T34" fmla="*/ 3 w 5"/>
              <a:gd name="T35" fmla="*/ 5 h 8"/>
              <a:gd name="T36" fmla="*/ 3 w 5"/>
              <a:gd name="T37" fmla="*/ 5 h 8"/>
              <a:gd name="T38" fmla="*/ 3 w 5"/>
              <a:gd name="T39" fmla="*/ 5 h 8"/>
              <a:gd name="T40" fmla="*/ 3 w 5"/>
              <a:gd name="T41" fmla="*/ 5 h 8"/>
              <a:gd name="T42" fmla="*/ 3 w 5"/>
              <a:gd name="T43" fmla="*/ 5 h 8"/>
              <a:gd name="T44" fmla="*/ 3 w 5"/>
              <a:gd name="T45" fmla="*/ 5 h 8"/>
              <a:gd name="T46" fmla="*/ 3 w 5"/>
              <a:gd name="T47" fmla="*/ 5 h 8"/>
              <a:gd name="T48" fmla="*/ 3 w 5"/>
              <a:gd name="T49" fmla="*/ 8 h 8"/>
              <a:gd name="T50" fmla="*/ 3 w 5"/>
              <a:gd name="T51" fmla="*/ 8 h 8"/>
              <a:gd name="T52" fmla="*/ 3 w 5"/>
              <a:gd name="T53" fmla="*/ 8 h 8"/>
              <a:gd name="T54" fmla="*/ 3 w 5"/>
              <a:gd name="T55" fmla="*/ 8 h 8"/>
              <a:gd name="T56" fmla="*/ 3 w 5"/>
              <a:gd name="T57" fmla="*/ 8 h 8"/>
              <a:gd name="T58" fmla="*/ 3 w 5"/>
              <a:gd name="T59" fmla="*/ 8 h 8"/>
              <a:gd name="T60" fmla="*/ 3 w 5"/>
              <a:gd name="T61" fmla="*/ 5 h 8"/>
              <a:gd name="T62" fmla="*/ 3 w 5"/>
              <a:gd name="T63" fmla="*/ 5 h 8"/>
              <a:gd name="T64" fmla="*/ 3 w 5"/>
              <a:gd name="T65" fmla="*/ 5 h 8"/>
              <a:gd name="T66" fmla="*/ 0 w 5"/>
              <a:gd name="T67" fmla="*/ 5 h 8"/>
              <a:gd name="T68" fmla="*/ 0 w 5"/>
              <a:gd name="T69" fmla="*/ 5 h 8"/>
              <a:gd name="T70" fmla="*/ 0 w 5"/>
              <a:gd name="T71" fmla="*/ 5 h 8"/>
              <a:gd name="T72" fmla="*/ 0 w 5"/>
              <a:gd name="T73" fmla="*/ 8 h 8"/>
              <a:gd name="T74" fmla="*/ 0 w 5"/>
              <a:gd name="T75" fmla="*/ 8 h 8"/>
              <a:gd name="T76" fmla="*/ 3 w 5"/>
              <a:gd name="T77" fmla="*/ 8 h 8"/>
              <a:gd name="T78" fmla="*/ 3 w 5"/>
              <a:gd name="T79" fmla="*/ 8 h 8"/>
              <a:gd name="T80" fmla="*/ 5 w 5"/>
              <a:gd name="T81" fmla="*/ 8 h 8"/>
              <a:gd name="T82" fmla="*/ 5 w 5"/>
              <a:gd name="T83" fmla="*/ 8 h 8"/>
              <a:gd name="T84" fmla="*/ 5 w 5"/>
              <a:gd name="T85" fmla="*/ 5 h 8"/>
              <a:gd name="T86" fmla="*/ 5 w 5"/>
              <a:gd name="T87" fmla="*/ 5 h 8"/>
              <a:gd name="T88" fmla="*/ 5 w 5"/>
              <a:gd name="T89" fmla="*/ 5 h 8"/>
              <a:gd name="T90" fmla="*/ 5 w 5"/>
              <a:gd name="T91" fmla="*/ 5 h 8"/>
              <a:gd name="T92" fmla="*/ 5 w 5"/>
              <a:gd name="T93" fmla="*/ 5 h 8"/>
              <a:gd name="T94" fmla="*/ 5 w 5"/>
              <a:gd name="T95" fmla="*/ 5 h 8"/>
              <a:gd name="T96" fmla="*/ 5 w 5"/>
              <a:gd name="T97" fmla="*/ 3 h 8"/>
              <a:gd name="T98" fmla="*/ 3 w 5"/>
              <a:gd name="T99" fmla="*/ 3 h 8"/>
              <a:gd name="T100" fmla="*/ 3 w 5"/>
              <a:gd name="T101" fmla="*/ 3 h 8"/>
              <a:gd name="T102" fmla="*/ 3 w 5"/>
              <a:gd name="T103" fmla="*/ 3 h 8"/>
              <a:gd name="T104" fmla="*/ 3 w 5"/>
              <a:gd name="T105" fmla="*/ 3 h 8"/>
              <a:gd name="T106" fmla="*/ 3 w 5"/>
              <a:gd name="T107" fmla="*/ 3 h 8"/>
              <a:gd name="T108" fmla="*/ 3 w 5"/>
              <a:gd name="T109" fmla="*/ 3 h 8"/>
              <a:gd name="T110" fmla="*/ 3 w 5"/>
              <a:gd name="T111" fmla="*/ 3 h 8"/>
              <a:gd name="T112" fmla="*/ 3 w 5"/>
              <a:gd name="T113" fmla="*/ 0 h 8"/>
              <a:gd name="T114" fmla="*/ 3 w 5"/>
              <a:gd name="T115" fmla="*/ 0 h 8"/>
              <a:gd name="T116" fmla="*/ 3 w 5"/>
              <a:gd name="T117" fmla="*/ 0 h 8"/>
              <a:gd name="T118" fmla="*/ 3 w 5"/>
              <a:gd name="T119" fmla="*/ 0 h 8"/>
              <a:gd name="T120" fmla="*/ 3 w 5"/>
              <a:gd name="T121" fmla="*/ 0 h 8"/>
              <a:gd name="T122" fmla="*/ 3 w 5"/>
              <a:gd name="T123" fmla="*/ 3 h 8"/>
              <a:gd name="T124" fmla="*/ 3 w 5"/>
              <a:gd name="T12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" h="8">
                <a:moveTo>
                  <a:pt x="3" y="3"/>
                </a:moveTo>
                <a:lnTo>
                  <a:pt x="3" y="3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0" y="8"/>
                </a:lnTo>
                <a:lnTo>
                  <a:pt x="3" y="8"/>
                </a:lnTo>
                <a:lnTo>
                  <a:pt x="3" y="8"/>
                </a:lnTo>
                <a:lnTo>
                  <a:pt x="5" y="8"/>
                </a:lnTo>
                <a:lnTo>
                  <a:pt x="5" y="8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3"/>
                </a:lnTo>
                <a:lnTo>
                  <a:pt x="3" y="3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3" name="Freeform 1823">
            <a:extLst>
              <a:ext uri="{FF2B5EF4-FFF2-40B4-BE49-F238E27FC236}">
                <a16:creationId xmlns:a16="http://schemas.microsoft.com/office/drawing/2014/main" id="{78B463C9-492E-4AC7-A752-2A5B208C444D}"/>
              </a:ext>
            </a:extLst>
          </p:cNvPr>
          <p:cNvSpPr>
            <a:spLocks/>
          </p:cNvSpPr>
          <p:nvPr/>
        </p:nvSpPr>
        <p:spPr bwMode="auto">
          <a:xfrm>
            <a:off x="2498725" y="3502025"/>
            <a:ext cx="4763" cy="3175"/>
          </a:xfrm>
          <a:custGeom>
            <a:avLst/>
            <a:gdLst>
              <a:gd name="T0" fmla="*/ 8 w 8"/>
              <a:gd name="T1" fmla="*/ 5 h 8"/>
              <a:gd name="T2" fmla="*/ 8 w 8"/>
              <a:gd name="T3" fmla="*/ 5 h 8"/>
              <a:gd name="T4" fmla="*/ 5 w 8"/>
              <a:gd name="T5" fmla="*/ 5 h 8"/>
              <a:gd name="T6" fmla="*/ 5 w 8"/>
              <a:gd name="T7" fmla="*/ 5 h 8"/>
              <a:gd name="T8" fmla="*/ 5 w 8"/>
              <a:gd name="T9" fmla="*/ 5 h 8"/>
              <a:gd name="T10" fmla="*/ 5 w 8"/>
              <a:gd name="T11" fmla="*/ 8 h 8"/>
              <a:gd name="T12" fmla="*/ 5 w 8"/>
              <a:gd name="T13" fmla="*/ 8 h 8"/>
              <a:gd name="T14" fmla="*/ 5 w 8"/>
              <a:gd name="T15" fmla="*/ 8 h 8"/>
              <a:gd name="T16" fmla="*/ 2 w 8"/>
              <a:gd name="T17" fmla="*/ 8 h 8"/>
              <a:gd name="T18" fmla="*/ 2 w 8"/>
              <a:gd name="T19" fmla="*/ 5 h 8"/>
              <a:gd name="T20" fmla="*/ 2 w 8"/>
              <a:gd name="T21" fmla="*/ 5 h 8"/>
              <a:gd name="T22" fmla="*/ 2 w 8"/>
              <a:gd name="T23" fmla="*/ 5 h 8"/>
              <a:gd name="T24" fmla="*/ 2 w 8"/>
              <a:gd name="T25" fmla="*/ 3 h 8"/>
              <a:gd name="T26" fmla="*/ 2 w 8"/>
              <a:gd name="T27" fmla="*/ 3 h 8"/>
              <a:gd name="T28" fmla="*/ 2 w 8"/>
              <a:gd name="T29" fmla="*/ 3 h 8"/>
              <a:gd name="T30" fmla="*/ 2 w 8"/>
              <a:gd name="T31" fmla="*/ 0 h 8"/>
              <a:gd name="T32" fmla="*/ 5 w 8"/>
              <a:gd name="T33" fmla="*/ 0 h 8"/>
              <a:gd name="T34" fmla="*/ 5 w 8"/>
              <a:gd name="T35" fmla="*/ 0 h 8"/>
              <a:gd name="T36" fmla="*/ 5 w 8"/>
              <a:gd name="T37" fmla="*/ 0 h 8"/>
              <a:gd name="T38" fmla="*/ 5 w 8"/>
              <a:gd name="T39" fmla="*/ 3 h 8"/>
              <a:gd name="T40" fmla="*/ 5 w 8"/>
              <a:gd name="T41" fmla="*/ 3 h 8"/>
              <a:gd name="T42" fmla="*/ 5 w 8"/>
              <a:gd name="T43" fmla="*/ 3 h 8"/>
              <a:gd name="T44" fmla="*/ 8 w 8"/>
              <a:gd name="T45" fmla="*/ 3 h 8"/>
              <a:gd name="T46" fmla="*/ 8 w 8"/>
              <a:gd name="T47" fmla="*/ 3 h 8"/>
              <a:gd name="T48" fmla="*/ 8 w 8"/>
              <a:gd name="T49" fmla="*/ 3 h 8"/>
              <a:gd name="T50" fmla="*/ 8 w 8"/>
              <a:gd name="T51" fmla="*/ 3 h 8"/>
              <a:gd name="T52" fmla="*/ 5 w 8"/>
              <a:gd name="T53" fmla="*/ 3 h 8"/>
              <a:gd name="T54" fmla="*/ 5 w 8"/>
              <a:gd name="T55" fmla="*/ 3 h 8"/>
              <a:gd name="T56" fmla="*/ 5 w 8"/>
              <a:gd name="T57" fmla="*/ 0 h 8"/>
              <a:gd name="T58" fmla="*/ 5 w 8"/>
              <a:gd name="T59" fmla="*/ 0 h 8"/>
              <a:gd name="T60" fmla="*/ 5 w 8"/>
              <a:gd name="T61" fmla="*/ 0 h 8"/>
              <a:gd name="T62" fmla="*/ 5 w 8"/>
              <a:gd name="T63" fmla="*/ 0 h 8"/>
              <a:gd name="T64" fmla="*/ 2 w 8"/>
              <a:gd name="T65" fmla="*/ 0 h 8"/>
              <a:gd name="T66" fmla="*/ 2 w 8"/>
              <a:gd name="T67" fmla="*/ 3 h 8"/>
              <a:gd name="T68" fmla="*/ 0 w 8"/>
              <a:gd name="T69" fmla="*/ 3 h 8"/>
              <a:gd name="T70" fmla="*/ 0 w 8"/>
              <a:gd name="T71" fmla="*/ 3 h 8"/>
              <a:gd name="T72" fmla="*/ 0 w 8"/>
              <a:gd name="T73" fmla="*/ 5 h 8"/>
              <a:gd name="T74" fmla="*/ 0 w 8"/>
              <a:gd name="T75" fmla="*/ 5 h 8"/>
              <a:gd name="T76" fmla="*/ 2 w 8"/>
              <a:gd name="T77" fmla="*/ 8 h 8"/>
              <a:gd name="T78" fmla="*/ 2 w 8"/>
              <a:gd name="T79" fmla="*/ 8 h 8"/>
              <a:gd name="T80" fmla="*/ 5 w 8"/>
              <a:gd name="T81" fmla="*/ 8 h 8"/>
              <a:gd name="T82" fmla="*/ 5 w 8"/>
              <a:gd name="T83" fmla="*/ 8 h 8"/>
              <a:gd name="T84" fmla="*/ 5 w 8"/>
              <a:gd name="T85" fmla="*/ 8 h 8"/>
              <a:gd name="T86" fmla="*/ 5 w 8"/>
              <a:gd name="T87" fmla="*/ 8 h 8"/>
              <a:gd name="T88" fmla="*/ 8 w 8"/>
              <a:gd name="T89" fmla="*/ 5 h 8"/>
              <a:gd name="T90" fmla="*/ 8 w 8"/>
              <a:gd name="T91" fmla="*/ 5 h 8"/>
              <a:gd name="T92" fmla="*/ 8 w 8"/>
              <a:gd name="T93" fmla="*/ 5 h 8"/>
              <a:gd name="T94" fmla="*/ 8 w 8"/>
              <a:gd name="T95" fmla="*/ 5 h 8"/>
              <a:gd name="T96" fmla="*/ 8 w 8"/>
              <a:gd name="T97" fmla="*/ 5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" h="8">
                <a:moveTo>
                  <a:pt x="8" y="5"/>
                </a:moveTo>
                <a:lnTo>
                  <a:pt x="8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2" y="8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2" y="3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2" y="8"/>
                </a:lnTo>
                <a:lnTo>
                  <a:pt x="2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4" name="Freeform 1824">
            <a:extLst>
              <a:ext uri="{FF2B5EF4-FFF2-40B4-BE49-F238E27FC236}">
                <a16:creationId xmlns:a16="http://schemas.microsoft.com/office/drawing/2014/main" id="{29A83B8E-5429-48F1-B6FE-236FA874E151}"/>
              </a:ext>
            </a:extLst>
          </p:cNvPr>
          <p:cNvSpPr>
            <a:spLocks noEditPoints="1"/>
          </p:cNvSpPr>
          <p:nvPr/>
        </p:nvSpPr>
        <p:spPr bwMode="auto">
          <a:xfrm>
            <a:off x="2505075" y="3502025"/>
            <a:ext cx="3175" cy="3175"/>
          </a:xfrm>
          <a:custGeom>
            <a:avLst/>
            <a:gdLst>
              <a:gd name="T0" fmla="*/ 3 w 5"/>
              <a:gd name="T1" fmla="*/ 5 h 8"/>
              <a:gd name="T2" fmla="*/ 3 w 5"/>
              <a:gd name="T3" fmla="*/ 5 h 8"/>
              <a:gd name="T4" fmla="*/ 3 w 5"/>
              <a:gd name="T5" fmla="*/ 3 h 8"/>
              <a:gd name="T6" fmla="*/ 3 w 5"/>
              <a:gd name="T7" fmla="*/ 3 h 8"/>
              <a:gd name="T8" fmla="*/ 3 w 5"/>
              <a:gd name="T9" fmla="*/ 3 h 8"/>
              <a:gd name="T10" fmla="*/ 3 w 5"/>
              <a:gd name="T11" fmla="*/ 0 h 8"/>
              <a:gd name="T12" fmla="*/ 3 w 5"/>
              <a:gd name="T13" fmla="*/ 0 h 8"/>
              <a:gd name="T14" fmla="*/ 3 w 5"/>
              <a:gd name="T15" fmla="*/ 0 h 8"/>
              <a:gd name="T16" fmla="*/ 3 w 5"/>
              <a:gd name="T17" fmla="*/ 0 h 8"/>
              <a:gd name="T18" fmla="*/ 3 w 5"/>
              <a:gd name="T19" fmla="*/ 3 h 8"/>
              <a:gd name="T20" fmla="*/ 3 w 5"/>
              <a:gd name="T21" fmla="*/ 3 h 8"/>
              <a:gd name="T22" fmla="*/ 3 w 5"/>
              <a:gd name="T23" fmla="*/ 3 h 8"/>
              <a:gd name="T24" fmla="*/ 3 w 5"/>
              <a:gd name="T25" fmla="*/ 5 h 8"/>
              <a:gd name="T26" fmla="*/ 3 w 5"/>
              <a:gd name="T27" fmla="*/ 5 h 8"/>
              <a:gd name="T28" fmla="*/ 3 w 5"/>
              <a:gd name="T29" fmla="*/ 5 h 8"/>
              <a:gd name="T30" fmla="*/ 3 w 5"/>
              <a:gd name="T31" fmla="*/ 8 h 8"/>
              <a:gd name="T32" fmla="*/ 3 w 5"/>
              <a:gd name="T33" fmla="*/ 8 h 8"/>
              <a:gd name="T34" fmla="*/ 3 w 5"/>
              <a:gd name="T35" fmla="*/ 8 h 8"/>
              <a:gd name="T36" fmla="*/ 3 w 5"/>
              <a:gd name="T37" fmla="*/ 8 h 8"/>
              <a:gd name="T38" fmla="*/ 3 w 5"/>
              <a:gd name="T39" fmla="*/ 5 h 8"/>
              <a:gd name="T40" fmla="*/ 3 w 5"/>
              <a:gd name="T41" fmla="*/ 5 h 8"/>
              <a:gd name="T42" fmla="*/ 0 w 5"/>
              <a:gd name="T43" fmla="*/ 3 h 8"/>
              <a:gd name="T44" fmla="*/ 0 w 5"/>
              <a:gd name="T45" fmla="*/ 3 h 8"/>
              <a:gd name="T46" fmla="*/ 0 w 5"/>
              <a:gd name="T47" fmla="*/ 5 h 8"/>
              <a:gd name="T48" fmla="*/ 0 w 5"/>
              <a:gd name="T49" fmla="*/ 5 h 8"/>
              <a:gd name="T50" fmla="*/ 0 w 5"/>
              <a:gd name="T51" fmla="*/ 8 h 8"/>
              <a:gd name="T52" fmla="*/ 0 w 5"/>
              <a:gd name="T53" fmla="*/ 8 h 8"/>
              <a:gd name="T54" fmla="*/ 3 w 5"/>
              <a:gd name="T55" fmla="*/ 8 h 8"/>
              <a:gd name="T56" fmla="*/ 3 w 5"/>
              <a:gd name="T57" fmla="*/ 8 h 8"/>
              <a:gd name="T58" fmla="*/ 5 w 5"/>
              <a:gd name="T59" fmla="*/ 8 h 8"/>
              <a:gd name="T60" fmla="*/ 5 w 5"/>
              <a:gd name="T61" fmla="*/ 8 h 8"/>
              <a:gd name="T62" fmla="*/ 5 w 5"/>
              <a:gd name="T63" fmla="*/ 5 h 8"/>
              <a:gd name="T64" fmla="*/ 5 w 5"/>
              <a:gd name="T65" fmla="*/ 5 h 8"/>
              <a:gd name="T66" fmla="*/ 5 w 5"/>
              <a:gd name="T67" fmla="*/ 3 h 8"/>
              <a:gd name="T68" fmla="*/ 5 w 5"/>
              <a:gd name="T69" fmla="*/ 3 h 8"/>
              <a:gd name="T70" fmla="*/ 5 w 5"/>
              <a:gd name="T71" fmla="*/ 3 h 8"/>
              <a:gd name="T72" fmla="*/ 5 w 5"/>
              <a:gd name="T73" fmla="*/ 0 h 8"/>
              <a:gd name="T74" fmla="*/ 3 w 5"/>
              <a:gd name="T75" fmla="*/ 0 h 8"/>
              <a:gd name="T76" fmla="*/ 3 w 5"/>
              <a:gd name="T77" fmla="*/ 0 h 8"/>
              <a:gd name="T78" fmla="*/ 0 w 5"/>
              <a:gd name="T79" fmla="*/ 0 h 8"/>
              <a:gd name="T80" fmla="*/ 0 w 5"/>
              <a:gd name="T81" fmla="*/ 3 h 8"/>
              <a:gd name="T82" fmla="*/ 0 w 5"/>
              <a:gd name="T8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" h="8">
                <a:moveTo>
                  <a:pt x="3" y="5"/>
                </a:moveTo>
                <a:lnTo>
                  <a:pt x="3" y="5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5"/>
                </a:lnTo>
                <a:lnTo>
                  <a:pt x="3" y="5"/>
                </a:lnTo>
                <a:close/>
                <a:moveTo>
                  <a:pt x="0" y="3"/>
                </a:move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0" y="8"/>
                </a:lnTo>
                <a:lnTo>
                  <a:pt x="3" y="8"/>
                </a:lnTo>
                <a:lnTo>
                  <a:pt x="3" y="8"/>
                </a:lnTo>
                <a:lnTo>
                  <a:pt x="5" y="8"/>
                </a:lnTo>
                <a:lnTo>
                  <a:pt x="5" y="8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5" name="Freeform 1825">
            <a:extLst>
              <a:ext uri="{FF2B5EF4-FFF2-40B4-BE49-F238E27FC236}">
                <a16:creationId xmlns:a16="http://schemas.microsoft.com/office/drawing/2014/main" id="{6CA0461F-1D04-451E-A2C6-FE1A1A1320E1}"/>
              </a:ext>
            </a:extLst>
          </p:cNvPr>
          <p:cNvSpPr>
            <a:spLocks/>
          </p:cNvSpPr>
          <p:nvPr/>
        </p:nvSpPr>
        <p:spPr bwMode="auto">
          <a:xfrm>
            <a:off x="2513013" y="3498850"/>
            <a:ext cx="3175" cy="6350"/>
          </a:xfrm>
          <a:custGeom>
            <a:avLst/>
            <a:gdLst>
              <a:gd name="T0" fmla="*/ 3 w 6"/>
              <a:gd name="T1" fmla="*/ 5 h 13"/>
              <a:gd name="T2" fmla="*/ 3 w 6"/>
              <a:gd name="T3" fmla="*/ 5 h 13"/>
              <a:gd name="T4" fmla="*/ 6 w 6"/>
              <a:gd name="T5" fmla="*/ 5 h 13"/>
              <a:gd name="T6" fmla="*/ 6 w 6"/>
              <a:gd name="T7" fmla="*/ 5 h 13"/>
              <a:gd name="T8" fmla="*/ 6 w 6"/>
              <a:gd name="T9" fmla="*/ 3 h 13"/>
              <a:gd name="T10" fmla="*/ 6 w 6"/>
              <a:gd name="T11" fmla="*/ 3 h 13"/>
              <a:gd name="T12" fmla="*/ 3 w 6"/>
              <a:gd name="T13" fmla="*/ 0 h 13"/>
              <a:gd name="T14" fmla="*/ 3 w 6"/>
              <a:gd name="T15" fmla="*/ 0 h 13"/>
              <a:gd name="T16" fmla="*/ 0 w 6"/>
              <a:gd name="T17" fmla="*/ 3 h 13"/>
              <a:gd name="T18" fmla="*/ 0 w 6"/>
              <a:gd name="T19" fmla="*/ 3 h 13"/>
              <a:gd name="T20" fmla="*/ 0 w 6"/>
              <a:gd name="T21" fmla="*/ 5 h 13"/>
              <a:gd name="T22" fmla="*/ 0 w 6"/>
              <a:gd name="T23" fmla="*/ 5 h 13"/>
              <a:gd name="T24" fmla="*/ 0 w 6"/>
              <a:gd name="T25" fmla="*/ 5 h 13"/>
              <a:gd name="T26" fmla="*/ 0 w 6"/>
              <a:gd name="T27" fmla="*/ 5 h 13"/>
              <a:gd name="T28" fmla="*/ 0 w 6"/>
              <a:gd name="T29" fmla="*/ 5 h 13"/>
              <a:gd name="T30" fmla="*/ 0 w 6"/>
              <a:gd name="T31" fmla="*/ 5 h 13"/>
              <a:gd name="T32" fmla="*/ 0 w 6"/>
              <a:gd name="T33" fmla="*/ 8 h 13"/>
              <a:gd name="T34" fmla="*/ 3 w 6"/>
              <a:gd name="T35" fmla="*/ 8 h 13"/>
              <a:gd name="T36" fmla="*/ 3 w 6"/>
              <a:gd name="T37" fmla="*/ 10 h 13"/>
              <a:gd name="T38" fmla="*/ 3 w 6"/>
              <a:gd name="T39" fmla="*/ 10 h 13"/>
              <a:gd name="T40" fmla="*/ 3 w 6"/>
              <a:gd name="T41" fmla="*/ 10 h 13"/>
              <a:gd name="T42" fmla="*/ 3 w 6"/>
              <a:gd name="T43" fmla="*/ 10 h 13"/>
              <a:gd name="T44" fmla="*/ 3 w 6"/>
              <a:gd name="T45" fmla="*/ 10 h 13"/>
              <a:gd name="T46" fmla="*/ 3 w 6"/>
              <a:gd name="T47" fmla="*/ 10 h 13"/>
              <a:gd name="T48" fmla="*/ 3 w 6"/>
              <a:gd name="T49" fmla="*/ 10 h 13"/>
              <a:gd name="T50" fmla="*/ 3 w 6"/>
              <a:gd name="T51" fmla="*/ 13 h 13"/>
              <a:gd name="T52" fmla="*/ 3 w 6"/>
              <a:gd name="T53" fmla="*/ 13 h 13"/>
              <a:gd name="T54" fmla="*/ 3 w 6"/>
              <a:gd name="T55" fmla="*/ 13 h 13"/>
              <a:gd name="T56" fmla="*/ 3 w 6"/>
              <a:gd name="T57" fmla="*/ 13 h 13"/>
              <a:gd name="T58" fmla="*/ 0 w 6"/>
              <a:gd name="T59" fmla="*/ 10 h 13"/>
              <a:gd name="T60" fmla="*/ 0 w 6"/>
              <a:gd name="T61" fmla="*/ 10 h 13"/>
              <a:gd name="T62" fmla="*/ 0 w 6"/>
              <a:gd name="T63" fmla="*/ 10 h 13"/>
              <a:gd name="T64" fmla="*/ 0 w 6"/>
              <a:gd name="T65" fmla="*/ 10 h 13"/>
              <a:gd name="T66" fmla="*/ 0 w 6"/>
              <a:gd name="T67" fmla="*/ 10 h 13"/>
              <a:gd name="T68" fmla="*/ 0 w 6"/>
              <a:gd name="T69" fmla="*/ 10 h 13"/>
              <a:gd name="T70" fmla="*/ 0 w 6"/>
              <a:gd name="T71" fmla="*/ 10 h 13"/>
              <a:gd name="T72" fmla="*/ 0 w 6"/>
              <a:gd name="T73" fmla="*/ 13 h 13"/>
              <a:gd name="T74" fmla="*/ 0 w 6"/>
              <a:gd name="T75" fmla="*/ 13 h 13"/>
              <a:gd name="T76" fmla="*/ 3 w 6"/>
              <a:gd name="T77" fmla="*/ 13 h 13"/>
              <a:gd name="T78" fmla="*/ 3 w 6"/>
              <a:gd name="T79" fmla="*/ 13 h 13"/>
              <a:gd name="T80" fmla="*/ 6 w 6"/>
              <a:gd name="T81" fmla="*/ 13 h 13"/>
              <a:gd name="T82" fmla="*/ 6 w 6"/>
              <a:gd name="T83" fmla="*/ 13 h 13"/>
              <a:gd name="T84" fmla="*/ 6 w 6"/>
              <a:gd name="T85" fmla="*/ 10 h 13"/>
              <a:gd name="T86" fmla="*/ 6 w 6"/>
              <a:gd name="T87" fmla="*/ 10 h 13"/>
              <a:gd name="T88" fmla="*/ 6 w 6"/>
              <a:gd name="T89" fmla="*/ 10 h 13"/>
              <a:gd name="T90" fmla="*/ 6 w 6"/>
              <a:gd name="T91" fmla="*/ 8 h 13"/>
              <a:gd name="T92" fmla="*/ 6 w 6"/>
              <a:gd name="T93" fmla="*/ 8 h 13"/>
              <a:gd name="T94" fmla="*/ 6 w 6"/>
              <a:gd name="T95" fmla="*/ 8 h 13"/>
              <a:gd name="T96" fmla="*/ 6 w 6"/>
              <a:gd name="T97" fmla="*/ 8 h 13"/>
              <a:gd name="T98" fmla="*/ 3 w 6"/>
              <a:gd name="T99" fmla="*/ 8 h 13"/>
              <a:gd name="T100" fmla="*/ 3 w 6"/>
              <a:gd name="T101" fmla="*/ 5 h 13"/>
              <a:gd name="T102" fmla="*/ 3 w 6"/>
              <a:gd name="T103" fmla="*/ 5 h 13"/>
              <a:gd name="T104" fmla="*/ 3 w 6"/>
              <a:gd name="T105" fmla="*/ 5 h 13"/>
              <a:gd name="T106" fmla="*/ 0 w 6"/>
              <a:gd name="T107" fmla="*/ 5 h 13"/>
              <a:gd name="T108" fmla="*/ 0 w 6"/>
              <a:gd name="T109" fmla="*/ 5 h 13"/>
              <a:gd name="T110" fmla="*/ 0 w 6"/>
              <a:gd name="T111" fmla="*/ 5 h 13"/>
              <a:gd name="T112" fmla="*/ 0 w 6"/>
              <a:gd name="T113" fmla="*/ 3 h 13"/>
              <a:gd name="T114" fmla="*/ 3 w 6"/>
              <a:gd name="T115" fmla="*/ 3 h 13"/>
              <a:gd name="T116" fmla="*/ 3 w 6"/>
              <a:gd name="T117" fmla="*/ 3 h 13"/>
              <a:gd name="T118" fmla="*/ 3 w 6"/>
              <a:gd name="T119" fmla="*/ 3 h 13"/>
              <a:gd name="T120" fmla="*/ 3 w 6"/>
              <a:gd name="T121" fmla="*/ 3 h 13"/>
              <a:gd name="T122" fmla="*/ 3 w 6"/>
              <a:gd name="T123" fmla="*/ 5 h 13"/>
              <a:gd name="T124" fmla="*/ 3 w 6"/>
              <a:gd name="T125" fmla="*/ 5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" h="13">
                <a:moveTo>
                  <a:pt x="3" y="5"/>
                </a:moveTo>
                <a:lnTo>
                  <a:pt x="3" y="5"/>
                </a:lnTo>
                <a:lnTo>
                  <a:pt x="6" y="5"/>
                </a:lnTo>
                <a:lnTo>
                  <a:pt x="6" y="5"/>
                </a:lnTo>
                <a:lnTo>
                  <a:pt x="6" y="3"/>
                </a:lnTo>
                <a:lnTo>
                  <a:pt x="6" y="3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0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3" y="13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lnTo>
                  <a:pt x="3" y="13"/>
                </a:lnTo>
                <a:lnTo>
                  <a:pt x="3" y="13"/>
                </a:lnTo>
                <a:lnTo>
                  <a:pt x="6" y="13"/>
                </a:lnTo>
                <a:lnTo>
                  <a:pt x="6" y="13"/>
                </a:lnTo>
                <a:lnTo>
                  <a:pt x="6" y="10"/>
                </a:lnTo>
                <a:lnTo>
                  <a:pt x="6" y="10"/>
                </a:lnTo>
                <a:lnTo>
                  <a:pt x="6" y="10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6" y="8"/>
                </a:lnTo>
                <a:lnTo>
                  <a:pt x="3" y="8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6" name="Freeform 1826">
            <a:extLst>
              <a:ext uri="{FF2B5EF4-FFF2-40B4-BE49-F238E27FC236}">
                <a16:creationId xmlns:a16="http://schemas.microsoft.com/office/drawing/2014/main" id="{ACF42424-8F54-4712-9E74-BB0C24A0E6AD}"/>
              </a:ext>
            </a:extLst>
          </p:cNvPr>
          <p:cNvSpPr>
            <a:spLocks/>
          </p:cNvSpPr>
          <p:nvPr/>
        </p:nvSpPr>
        <p:spPr bwMode="auto">
          <a:xfrm>
            <a:off x="2519363" y="3502025"/>
            <a:ext cx="3175" cy="3175"/>
          </a:xfrm>
          <a:custGeom>
            <a:avLst/>
            <a:gdLst>
              <a:gd name="T0" fmla="*/ 2 w 5"/>
              <a:gd name="T1" fmla="*/ 3 h 8"/>
              <a:gd name="T2" fmla="*/ 2 w 5"/>
              <a:gd name="T3" fmla="*/ 3 h 8"/>
              <a:gd name="T4" fmla="*/ 2 w 5"/>
              <a:gd name="T5" fmla="*/ 0 h 8"/>
              <a:gd name="T6" fmla="*/ 0 w 5"/>
              <a:gd name="T7" fmla="*/ 0 h 8"/>
              <a:gd name="T8" fmla="*/ 2 w 5"/>
              <a:gd name="T9" fmla="*/ 5 h 8"/>
              <a:gd name="T10" fmla="*/ 2 w 5"/>
              <a:gd name="T11" fmla="*/ 8 h 8"/>
              <a:gd name="T12" fmla="*/ 2 w 5"/>
              <a:gd name="T13" fmla="*/ 8 h 8"/>
              <a:gd name="T14" fmla="*/ 2 w 5"/>
              <a:gd name="T15" fmla="*/ 5 h 8"/>
              <a:gd name="T16" fmla="*/ 5 w 5"/>
              <a:gd name="T17" fmla="*/ 0 h 8"/>
              <a:gd name="T18" fmla="*/ 5 w 5"/>
              <a:gd name="T19" fmla="*/ 0 h 8"/>
              <a:gd name="T20" fmla="*/ 2 w 5"/>
              <a:gd name="T21" fmla="*/ 3 h 8"/>
              <a:gd name="T22" fmla="*/ 2 w 5"/>
              <a:gd name="T23" fmla="*/ 3 h 8"/>
              <a:gd name="T24" fmla="*/ 2 w 5"/>
              <a:gd name="T25" fmla="*/ 3 h 8"/>
              <a:gd name="T26" fmla="*/ 2 w 5"/>
              <a:gd name="T27" fmla="*/ 3 h 8"/>
              <a:gd name="T28" fmla="*/ 2 w 5"/>
              <a:gd name="T29" fmla="*/ 3 h 8"/>
              <a:gd name="T30" fmla="*/ 2 w 5"/>
              <a:gd name="T31" fmla="*/ 3 h 8"/>
              <a:gd name="T32" fmla="*/ 2 w 5"/>
              <a:gd name="T33" fmla="*/ 3 h 8"/>
              <a:gd name="T34" fmla="*/ 2 w 5"/>
              <a:gd name="T35" fmla="*/ 3 h 8"/>
              <a:gd name="T36" fmla="*/ 2 w 5"/>
              <a:gd name="T37" fmla="*/ 3 h 8"/>
              <a:gd name="T38" fmla="*/ 2 w 5"/>
              <a:gd name="T39" fmla="*/ 3 h 8"/>
              <a:gd name="T40" fmla="*/ 2 w 5"/>
              <a:gd name="T41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" h="8">
                <a:moveTo>
                  <a:pt x="2" y="3"/>
                </a:move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2" y="5"/>
                </a:lnTo>
                <a:lnTo>
                  <a:pt x="2" y="8"/>
                </a:lnTo>
                <a:lnTo>
                  <a:pt x="2" y="8"/>
                </a:lnTo>
                <a:lnTo>
                  <a:pt x="2" y="5"/>
                </a:lnTo>
                <a:lnTo>
                  <a:pt x="5" y="0"/>
                </a:lnTo>
                <a:lnTo>
                  <a:pt x="5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7" name="Freeform 1827">
            <a:extLst>
              <a:ext uri="{FF2B5EF4-FFF2-40B4-BE49-F238E27FC236}">
                <a16:creationId xmlns:a16="http://schemas.microsoft.com/office/drawing/2014/main" id="{84D19F98-1F1D-4FE9-B3D3-A2D2BA2B512C}"/>
              </a:ext>
            </a:extLst>
          </p:cNvPr>
          <p:cNvSpPr>
            <a:spLocks/>
          </p:cNvSpPr>
          <p:nvPr/>
        </p:nvSpPr>
        <p:spPr bwMode="auto">
          <a:xfrm>
            <a:off x="2524125" y="3502025"/>
            <a:ext cx="3175" cy="3175"/>
          </a:xfrm>
          <a:custGeom>
            <a:avLst/>
            <a:gdLst>
              <a:gd name="T0" fmla="*/ 5 w 8"/>
              <a:gd name="T1" fmla="*/ 3 h 8"/>
              <a:gd name="T2" fmla="*/ 5 w 8"/>
              <a:gd name="T3" fmla="*/ 3 h 8"/>
              <a:gd name="T4" fmla="*/ 5 w 8"/>
              <a:gd name="T5" fmla="*/ 3 h 8"/>
              <a:gd name="T6" fmla="*/ 5 w 8"/>
              <a:gd name="T7" fmla="*/ 3 h 8"/>
              <a:gd name="T8" fmla="*/ 5 w 8"/>
              <a:gd name="T9" fmla="*/ 0 h 8"/>
              <a:gd name="T10" fmla="*/ 5 w 8"/>
              <a:gd name="T11" fmla="*/ 0 h 8"/>
              <a:gd name="T12" fmla="*/ 3 w 8"/>
              <a:gd name="T13" fmla="*/ 0 h 8"/>
              <a:gd name="T14" fmla="*/ 3 w 8"/>
              <a:gd name="T15" fmla="*/ 0 h 8"/>
              <a:gd name="T16" fmla="*/ 3 w 8"/>
              <a:gd name="T17" fmla="*/ 0 h 8"/>
              <a:gd name="T18" fmla="*/ 3 w 8"/>
              <a:gd name="T19" fmla="*/ 0 h 8"/>
              <a:gd name="T20" fmla="*/ 0 w 8"/>
              <a:gd name="T21" fmla="*/ 3 h 8"/>
              <a:gd name="T22" fmla="*/ 0 w 8"/>
              <a:gd name="T23" fmla="*/ 3 h 8"/>
              <a:gd name="T24" fmla="*/ 3 w 8"/>
              <a:gd name="T25" fmla="*/ 3 h 8"/>
              <a:gd name="T26" fmla="*/ 3 w 8"/>
              <a:gd name="T27" fmla="*/ 3 h 8"/>
              <a:gd name="T28" fmla="*/ 3 w 8"/>
              <a:gd name="T29" fmla="*/ 3 h 8"/>
              <a:gd name="T30" fmla="*/ 3 w 8"/>
              <a:gd name="T31" fmla="*/ 3 h 8"/>
              <a:gd name="T32" fmla="*/ 3 w 8"/>
              <a:gd name="T33" fmla="*/ 5 h 8"/>
              <a:gd name="T34" fmla="*/ 3 w 8"/>
              <a:gd name="T35" fmla="*/ 5 h 8"/>
              <a:gd name="T36" fmla="*/ 5 w 8"/>
              <a:gd name="T37" fmla="*/ 5 h 8"/>
              <a:gd name="T38" fmla="*/ 5 w 8"/>
              <a:gd name="T39" fmla="*/ 5 h 8"/>
              <a:gd name="T40" fmla="*/ 5 w 8"/>
              <a:gd name="T41" fmla="*/ 5 h 8"/>
              <a:gd name="T42" fmla="*/ 5 w 8"/>
              <a:gd name="T43" fmla="*/ 5 h 8"/>
              <a:gd name="T44" fmla="*/ 5 w 8"/>
              <a:gd name="T45" fmla="*/ 5 h 8"/>
              <a:gd name="T46" fmla="*/ 5 w 8"/>
              <a:gd name="T47" fmla="*/ 5 h 8"/>
              <a:gd name="T48" fmla="*/ 5 w 8"/>
              <a:gd name="T49" fmla="*/ 8 h 8"/>
              <a:gd name="T50" fmla="*/ 5 w 8"/>
              <a:gd name="T51" fmla="*/ 8 h 8"/>
              <a:gd name="T52" fmla="*/ 3 w 8"/>
              <a:gd name="T53" fmla="*/ 8 h 8"/>
              <a:gd name="T54" fmla="*/ 3 w 8"/>
              <a:gd name="T55" fmla="*/ 8 h 8"/>
              <a:gd name="T56" fmla="*/ 3 w 8"/>
              <a:gd name="T57" fmla="*/ 8 h 8"/>
              <a:gd name="T58" fmla="*/ 3 w 8"/>
              <a:gd name="T59" fmla="*/ 8 h 8"/>
              <a:gd name="T60" fmla="*/ 3 w 8"/>
              <a:gd name="T61" fmla="*/ 5 h 8"/>
              <a:gd name="T62" fmla="*/ 3 w 8"/>
              <a:gd name="T63" fmla="*/ 5 h 8"/>
              <a:gd name="T64" fmla="*/ 3 w 8"/>
              <a:gd name="T65" fmla="*/ 5 h 8"/>
              <a:gd name="T66" fmla="*/ 0 w 8"/>
              <a:gd name="T67" fmla="*/ 5 h 8"/>
              <a:gd name="T68" fmla="*/ 0 w 8"/>
              <a:gd name="T69" fmla="*/ 5 h 8"/>
              <a:gd name="T70" fmla="*/ 0 w 8"/>
              <a:gd name="T71" fmla="*/ 5 h 8"/>
              <a:gd name="T72" fmla="*/ 3 w 8"/>
              <a:gd name="T73" fmla="*/ 8 h 8"/>
              <a:gd name="T74" fmla="*/ 3 w 8"/>
              <a:gd name="T75" fmla="*/ 8 h 8"/>
              <a:gd name="T76" fmla="*/ 3 w 8"/>
              <a:gd name="T77" fmla="*/ 8 h 8"/>
              <a:gd name="T78" fmla="*/ 3 w 8"/>
              <a:gd name="T79" fmla="*/ 8 h 8"/>
              <a:gd name="T80" fmla="*/ 5 w 8"/>
              <a:gd name="T81" fmla="*/ 8 h 8"/>
              <a:gd name="T82" fmla="*/ 5 w 8"/>
              <a:gd name="T83" fmla="*/ 8 h 8"/>
              <a:gd name="T84" fmla="*/ 8 w 8"/>
              <a:gd name="T85" fmla="*/ 5 h 8"/>
              <a:gd name="T86" fmla="*/ 8 w 8"/>
              <a:gd name="T87" fmla="*/ 5 h 8"/>
              <a:gd name="T88" fmla="*/ 5 w 8"/>
              <a:gd name="T89" fmla="*/ 5 h 8"/>
              <a:gd name="T90" fmla="*/ 5 w 8"/>
              <a:gd name="T91" fmla="*/ 5 h 8"/>
              <a:gd name="T92" fmla="*/ 5 w 8"/>
              <a:gd name="T93" fmla="*/ 5 h 8"/>
              <a:gd name="T94" fmla="*/ 5 w 8"/>
              <a:gd name="T95" fmla="*/ 5 h 8"/>
              <a:gd name="T96" fmla="*/ 5 w 8"/>
              <a:gd name="T97" fmla="*/ 3 h 8"/>
              <a:gd name="T98" fmla="*/ 5 w 8"/>
              <a:gd name="T99" fmla="*/ 3 h 8"/>
              <a:gd name="T100" fmla="*/ 3 w 8"/>
              <a:gd name="T101" fmla="*/ 3 h 8"/>
              <a:gd name="T102" fmla="*/ 3 w 8"/>
              <a:gd name="T103" fmla="*/ 3 h 8"/>
              <a:gd name="T104" fmla="*/ 3 w 8"/>
              <a:gd name="T105" fmla="*/ 3 h 8"/>
              <a:gd name="T106" fmla="*/ 3 w 8"/>
              <a:gd name="T107" fmla="*/ 3 h 8"/>
              <a:gd name="T108" fmla="*/ 3 w 8"/>
              <a:gd name="T109" fmla="*/ 3 h 8"/>
              <a:gd name="T110" fmla="*/ 3 w 8"/>
              <a:gd name="T111" fmla="*/ 3 h 8"/>
              <a:gd name="T112" fmla="*/ 3 w 8"/>
              <a:gd name="T113" fmla="*/ 0 h 8"/>
              <a:gd name="T114" fmla="*/ 3 w 8"/>
              <a:gd name="T115" fmla="*/ 0 h 8"/>
              <a:gd name="T116" fmla="*/ 3 w 8"/>
              <a:gd name="T117" fmla="*/ 0 h 8"/>
              <a:gd name="T118" fmla="*/ 3 w 8"/>
              <a:gd name="T119" fmla="*/ 0 h 8"/>
              <a:gd name="T120" fmla="*/ 5 w 8"/>
              <a:gd name="T121" fmla="*/ 0 h 8"/>
              <a:gd name="T122" fmla="*/ 5 w 8"/>
              <a:gd name="T123" fmla="*/ 3 h 8"/>
              <a:gd name="T124" fmla="*/ 5 w 8"/>
              <a:gd name="T12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8">
                <a:moveTo>
                  <a:pt x="5" y="3"/>
                </a:move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8"/>
                </a:lnTo>
                <a:lnTo>
                  <a:pt x="5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3" y="8"/>
                </a:lnTo>
                <a:lnTo>
                  <a:pt x="5" y="8"/>
                </a:lnTo>
                <a:lnTo>
                  <a:pt x="5" y="8"/>
                </a:lnTo>
                <a:lnTo>
                  <a:pt x="8" y="5"/>
                </a:lnTo>
                <a:lnTo>
                  <a:pt x="8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5" y="3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8" name="Freeform 1828">
            <a:extLst>
              <a:ext uri="{FF2B5EF4-FFF2-40B4-BE49-F238E27FC236}">
                <a16:creationId xmlns:a16="http://schemas.microsoft.com/office/drawing/2014/main" id="{3E545F55-C5D2-4247-B06D-02AD639B6AE8}"/>
              </a:ext>
            </a:extLst>
          </p:cNvPr>
          <p:cNvSpPr>
            <a:spLocks/>
          </p:cNvSpPr>
          <p:nvPr/>
        </p:nvSpPr>
        <p:spPr bwMode="auto">
          <a:xfrm>
            <a:off x="2530475" y="3502025"/>
            <a:ext cx="1588" cy="3175"/>
          </a:xfrm>
          <a:custGeom>
            <a:avLst/>
            <a:gdLst>
              <a:gd name="T0" fmla="*/ 0 w 5"/>
              <a:gd name="T1" fmla="*/ 0 h 8"/>
              <a:gd name="T2" fmla="*/ 0 w 5"/>
              <a:gd name="T3" fmla="*/ 0 h 8"/>
              <a:gd name="T4" fmla="*/ 0 w 5"/>
              <a:gd name="T5" fmla="*/ 0 h 8"/>
              <a:gd name="T6" fmla="*/ 0 w 5"/>
              <a:gd name="T7" fmla="*/ 0 h 8"/>
              <a:gd name="T8" fmla="*/ 0 w 5"/>
              <a:gd name="T9" fmla="*/ 8 h 8"/>
              <a:gd name="T10" fmla="*/ 2 w 5"/>
              <a:gd name="T11" fmla="*/ 8 h 8"/>
              <a:gd name="T12" fmla="*/ 2 w 5"/>
              <a:gd name="T13" fmla="*/ 0 h 8"/>
              <a:gd name="T14" fmla="*/ 5 w 5"/>
              <a:gd name="T15" fmla="*/ 0 h 8"/>
              <a:gd name="T16" fmla="*/ 5 w 5"/>
              <a:gd name="T17" fmla="*/ 0 h 8"/>
              <a:gd name="T18" fmla="*/ 0 w 5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lnTo>
                  <a:pt x="2" y="8"/>
                </a:lnTo>
                <a:lnTo>
                  <a:pt x="2" y="0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49" name="Freeform 1829">
            <a:extLst>
              <a:ext uri="{FF2B5EF4-FFF2-40B4-BE49-F238E27FC236}">
                <a16:creationId xmlns:a16="http://schemas.microsoft.com/office/drawing/2014/main" id="{618D9AF8-1C6D-4275-B5D1-3C42FA87BD02}"/>
              </a:ext>
            </a:extLst>
          </p:cNvPr>
          <p:cNvSpPr>
            <a:spLocks/>
          </p:cNvSpPr>
          <p:nvPr/>
        </p:nvSpPr>
        <p:spPr bwMode="auto">
          <a:xfrm>
            <a:off x="2533650" y="3502025"/>
            <a:ext cx="3175" cy="3175"/>
          </a:xfrm>
          <a:custGeom>
            <a:avLst/>
            <a:gdLst>
              <a:gd name="T0" fmla="*/ 0 w 5"/>
              <a:gd name="T1" fmla="*/ 8 h 8"/>
              <a:gd name="T2" fmla="*/ 0 w 5"/>
              <a:gd name="T3" fmla="*/ 8 h 8"/>
              <a:gd name="T4" fmla="*/ 5 w 5"/>
              <a:gd name="T5" fmla="*/ 8 h 8"/>
              <a:gd name="T6" fmla="*/ 5 w 5"/>
              <a:gd name="T7" fmla="*/ 8 h 8"/>
              <a:gd name="T8" fmla="*/ 3 w 5"/>
              <a:gd name="T9" fmla="*/ 8 h 8"/>
              <a:gd name="T10" fmla="*/ 3 w 5"/>
              <a:gd name="T11" fmla="*/ 5 h 8"/>
              <a:gd name="T12" fmla="*/ 5 w 5"/>
              <a:gd name="T13" fmla="*/ 5 h 8"/>
              <a:gd name="T14" fmla="*/ 5 w 5"/>
              <a:gd name="T15" fmla="*/ 3 h 8"/>
              <a:gd name="T16" fmla="*/ 3 w 5"/>
              <a:gd name="T17" fmla="*/ 3 h 8"/>
              <a:gd name="T18" fmla="*/ 3 w 5"/>
              <a:gd name="T19" fmla="*/ 0 h 8"/>
              <a:gd name="T20" fmla="*/ 5 w 5"/>
              <a:gd name="T21" fmla="*/ 0 h 8"/>
              <a:gd name="T22" fmla="*/ 5 w 5"/>
              <a:gd name="T23" fmla="*/ 0 h 8"/>
              <a:gd name="T24" fmla="*/ 0 w 5"/>
              <a:gd name="T25" fmla="*/ 0 h 8"/>
              <a:gd name="T26" fmla="*/ 0 w 5"/>
              <a:gd name="T27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" h="8">
                <a:moveTo>
                  <a:pt x="0" y="8"/>
                </a:moveTo>
                <a:lnTo>
                  <a:pt x="0" y="8"/>
                </a:lnTo>
                <a:lnTo>
                  <a:pt x="5" y="8"/>
                </a:lnTo>
                <a:lnTo>
                  <a:pt x="5" y="8"/>
                </a:lnTo>
                <a:lnTo>
                  <a:pt x="3" y="8"/>
                </a:lnTo>
                <a:lnTo>
                  <a:pt x="3" y="5"/>
                </a:lnTo>
                <a:lnTo>
                  <a:pt x="5" y="5"/>
                </a:lnTo>
                <a:lnTo>
                  <a:pt x="5" y="3"/>
                </a:lnTo>
                <a:lnTo>
                  <a:pt x="3" y="3"/>
                </a:lnTo>
                <a:lnTo>
                  <a:pt x="3" y="0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0" name="Freeform 1830">
            <a:extLst>
              <a:ext uri="{FF2B5EF4-FFF2-40B4-BE49-F238E27FC236}">
                <a16:creationId xmlns:a16="http://schemas.microsoft.com/office/drawing/2014/main" id="{0EC5D9B1-581A-46D3-B0A7-CA51F550D1F2}"/>
              </a:ext>
            </a:extLst>
          </p:cNvPr>
          <p:cNvSpPr>
            <a:spLocks/>
          </p:cNvSpPr>
          <p:nvPr/>
        </p:nvSpPr>
        <p:spPr bwMode="auto">
          <a:xfrm>
            <a:off x="2538413" y="3502025"/>
            <a:ext cx="4762" cy="3175"/>
          </a:xfrm>
          <a:custGeom>
            <a:avLst/>
            <a:gdLst>
              <a:gd name="T0" fmla="*/ 2 w 8"/>
              <a:gd name="T1" fmla="*/ 8 h 8"/>
              <a:gd name="T2" fmla="*/ 2 w 8"/>
              <a:gd name="T3" fmla="*/ 8 h 8"/>
              <a:gd name="T4" fmla="*/ 2 w 8"/>
              <a:gd name="T5" fmla="*/ 5 h 8"/>
              <a:gd name="T6" fmla="*/ 2 w 8"/>
              <a:gd name="T7" fmla="*/ 5 h 8"/>
              <a:gd name="T8" fmla="*/ 2 w 8"/>
              <a:gd name="T9" fmla="*/ 5 h 8"/>
              <a:gd name="T10" fmla="*/ 2 w 8"/>
              <a:gd name="T11" fmla="*/ 3 h 8"/>
              <a:gd name="T12" fmla="*/ 2 w 8"/>
              <a:gd name="T13" fmla="*/ 0 h 8"/>
              <a:gd name="T14" fmla="*/ 2 w 8"/>
              <a:gd name="T15" fmla="*/ 0 h 8"/>
              <a:gd name="T16" fmla="*/ 2 w 8"/>
              <a:gd name="T17" fmla="*/ 0 h 8"/>
              <a:gd name="T18" fmla="*/ 2 w 8"/>
              <a:gd name="T19" fmla="*/ 8 h 8"/>
              <a:gd name="T20" fmla="*/ 5 w 8"/>
              <a:gd name="T21" fmla="*/ 8 h 8"/>
              <a:gd name="T22" fmla="*/ 8 w 8"/>
              <a:gd name="T23" fmla="*/ 0 h 8"/>
              <a:gd name="T24" fmla="*/ 8 w 8"/>
              <a:gd name="T25" fmla="*/ 0 h 8"/>
              <a:gd name="T26" fmla="*/ 8 w 8"/>
              <a:gd name="T27" fmla="*/ 0 h 8"/>
              <a:gd name="T28" fmla="*/ 5 w 8"/>
              <a:gd name="T29" fmla="*/ 3 h 8"/>
              <a:gd name="T30" fmla="*/ 5 w 8"/>
              <a:gd name="T31" fmla="*/ 5 h 8"/>
              <a:gd name="T32" fmla="*/ 5 w 8"/>
              <a:gd name="T33" fmla="*/ 5 h 8"/>
              <a:gd name="T34" fmla="*/ 5 w 8"/>
              <a:gd name="T35" fmla="*/ 5 h 8"/>
              <a:gd name="T36" fmla="*/ 5 w 8"/>
              <a:gd name="T37" fmla="*/ 8 h 8"/>
              <a:gd name="T38" fmla="*/ 8 w 8"/>
              <a:gd name="T39" fmla="*/ 8 h 8"/>
              <a:gd name="T40" fmla="*/ 8 w 8"/>
              <a:gd name="T41" fmla="*/ 0 h 8"/>
              <a:gd name="T42" fmla="*/ 5 w 8"/>
              <a:gd name="T43" fmla="*/ 0 h 8"/>
              <a:gd name="T44" fmla="*/ 5 w 8"/>
              <a:gd name="T45" fmla="*/ 3 h 8"/>
              <a:gd name="T46" fmla="*/ 5 w 8"/>
              <a:gd name="T47" fmla="*/ 3 h 8"/>
              <a:gd name="T48" fmla="*/ 5 w 8"/>
              <a:gd name="T49" fmla="*/ 5 h 8"/>
              <a:gd name="T50" fmla="*/ 5 w 8"/>
              <a:gd name="T51" fmla="*/ 5 h 8"/>
              <a:gd name="T52" fmla="*/ 5 w 8"/>
              <a:gd name="T53" fmla="*/ 5 h 8"/>
              <a:gd name="T54" fmla="*/ 5 w 8"/>
              <a:gd name="T55" fmla="*/ 5 h 8"/>
              <a:gd name="T56" fmla="*/ 5 w 8"/>
              <a:gd name="T57" fmla="*/ 5 h 8"/>
              <a:gd name="T58" fmla="*/ 5 w 8"/>
              <a:gd name="T59" fmla="*/ 5 h 8"/>
              <a:gd name="T60" fmla="*/ 5 w 8"/>
              <a:gd name="T61" fmla="*/ 5 h 8"/>
              <a:gd name="T62" fmla="*/ 5 w 8"/>
              <a:gd name="T63" fmla="*/ 5 h 8"/>
              <a:gd name="T64" fmla="*/ 5 w 8"/>
              <a:gd name="T65" fmla="*/ 3 h 8"/>
              <a:gd name="T66" fmla="*/ 5 w 8"/>
              <a:gd name="T67" fmla="*/ 3 h 8"/>
              <a:gd name="T68" fmla="*/ 2 w 8"/>
              <a:gd name="T69" fmla="*/ 0 h 8"/>
              <a:gd name="T70" fmla="*/ 0 w 8"/>
              <a:gd name="T71" fmla="*/ 0 h 8"/>
              <a:gd name="T72" fmla="*/ 0 w 8"/>
              <a:gd name="T73" fmla="*/ 8 h 8"/>
              <a:gd name="T74" fmla="*/ 2 w 8"/>
              <a:gd name="T75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8" h="8">
                <a:moveTo>
                  <a:pt x="2" y="8"/>
                </a:moveTo>
                <a:lnTo>
                  <a:pt x="2" y="8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3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8"/>
                </a:lnTo>
                <a:lnTo>
                  <a:pt x="5" y="8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5" y="3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8"/>
                </a:lnTo>
                <a:lnTo>
                  <a:pt x="8" y="8"/>
                </a:lnTo>
                <a:lnTo>
                  <a:pt x="8" y="0"/>
                </a:lnTo>
                <a:lnTo>
                  <a:pt x="5" y="0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2" y="0"/>
                </a:lnTo>
                <a:lnTo>
                  <a:pt x="0" y="0"/>
                </a:lnTo>
                <a:lnTo>
                  <a:pt x="0" y="8"/>
                </a:lnTo>
                <a:lnTo>
                  <a:pt x="2" y="8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1" name="Freeform 1831">
            <a:extLst>
              <a:ext uri="{FF2B5EF4-FFF2-40B4-BE49-F238E27FC236}">
                <a16:creationId xmlns:a16="http://schemas.microsoft.com/office/drawing/2014/main" id="{77A4A522-36CC-4C42-A153-9459142BAEE3}"/>
              </a:ext>
            </a:extLst>
          </p:cNvPr>
          <p:cNvSpPr>
            <a:spLocks/>
          </p:cNvSpPr>
          <p:nvPr/>
        </p:nvSpPr>
        <p:spPr bwMode="auto">
          <a:xfrm>
            <a:off x="2544763" y="3502025"/>
            <a:ext cx="3175" cy="3175"/>
          </a:xfrm>
          <a:custGeom>
            <a:avLst/>
            <a:gdLst>
              <a:gd name="T0" fmla="*/ 5 w 8"/>
              <a:gd name="T1" fmla="*/ 3 h 8"/>
              <a:gd name="T2" fmla="*/ 5 w 8"/>
              <a:gd name="T3" fmla="*/ 3 h 8"/>
              <a:gd name="T4" fmla="*/ 5 w 8"/>
              <a:gd name="T5" fmla="*/ 3 h 8"/>
              <a:gd name="T6" fmla="*/ 5 w 8"/>
              <a:gd name="T7" fmla="*/ 3 h 8"/>
              <a:gd name="T8" fmla="*/ 5 w 8"/>
              <a:gd name="T9" fmla="*/ 0 h 8"/>
              <a:gd name="T10" fmla="*/ 5 w 8"/>
              <a:gd name="T11" fmla="*/ 0 h 8"/>
              <a:gd name="T12" fmla="*/ 3 w 8"/>
              <a:gd name="T13" fmla="*/ 0 h 8"/>
              <a:gd name="T14" fmla="*/ 3 w 8"/>
              <a:gd name="T15" fmla="*/ 0 h 8"/>
              <a:gd name="T16" fmla="*/ 3 w 8"/>
              <a:gd name="T17" fmla="*/ 0 h 8"/>
              <a:gd name="T18" fmla="*/ 3 w 8"/>
              <a:gd name="T19" fmla="*/ 0 h 8"/>
              <a:gd name="T20" fmla="*/ 0 w 8"/>
              <a:gd name="T21" fmla="*/ 3 h 8"/>
              <a:gd name="T22" fmla="*/ 0 w 8"/>
              <a:gd name="T23" fmla="*/ 3 h 8"/>
              <a:gd name="T24" fmla="*/ 3 w 8"/>
              <a:gd name="T25" fmla="*/ 3 h 8"/>
              <a:gd name="T26" fmla="*/ 3 w 8"/>
              <a:gd name="T27" fmla="*/ 3 h 8"/>
              <a:gd name="T28" fmla="*/ 3 w 8"/>
              <a:gd name="T29" fmla="*/ 3 h 8"/>
              <a:gd name="T30" fmla="*/ 3 w 8"/>
              <a:gd name="T31" fmla="*/ 3 h 8"/>
              <a:gd name="T32" fmla="*/ 3 w 8"/>
              <a:gd name="T33" fmla="*/ 5 h 8"/>
              <a:gd name="T34" fmla="*/ 3 w 8"/>
              <a:gd name="T35" fmla="*/ 5 h 8"/>
              <a:gd name="T36" fmla="*/ 5 w 8"/>
              <a:gd name="T37" fmla="*/ 5 h 8"/>
              <a:gd name="T38" fmla="*/ 5 w 8"/>
              <a:gd name="T39" fmla="*/ 5 h 8"/>
              <a:gd name="T40" fmla="*/ 5 w 8"/>
              <a:gd name="T41" fmla="*/ 5 h 8"/>
              <a:gd name="T42" fmla="*/ 5 w 8"/>
              <a:gd name="T43" fmla="*/ 5 h 8"/>
              <a:gd name="T44" fmla="*/ 5 w 8"/>
              <a:gd name="T45" fmla="*/ 5 h 8"/>
              <a:gd name="T46" fmla="*/ 5 w 8"/>
              <a:gd name="T47" fmla="*/ 5 h 8"/>
              <a:gd name="T48" fmla="*/ 5 w 8"/>
              <a:gd name="T49" fmla="*/ 8 h 8"/>
              <a:gd name="T50" fmla="*/ 5 w 8"/>
              <a:gd name="T51" fmla="*/ 8 h 8"/>
              <a:gd name="T52" fmla="*/ 5 w 8"/>
              <a:gd name="T53" fmla="*/ 8 h 8"/>
              <a:gd name="T54" fmla="*/ 5 w 8"/>
              <a:gd name="T55" fmla="*/ 8 h 8"/>
              <a:gd name="T56" fmla="*/ 3 w 8"/>
              <a:gd name="T57" fmla="*/ 8 h 8"/>
              <a:gd name="T58" fmla="*/ 3 w 8"/>
              <a:gd name="T59" fmla="*/ 8 h 8"/>
              <a:gd name="T60" fmla="*/ 3 w 8"/>
              <a:gd name="T61" fmla="*/ 5 h 8"/>
              <a:gd name="T62" fmla="*/ 3 w 8"/>
              <a:gd name="T63" fmla="*/ 5 h 8"/>
              <a:gd name="T64" fmla="*/ 3 w 8"/>
              <a:gd name="T65" fmla="*/ 5 h 8"/>
              <a:gd name="T66" fmla="*/ 0 w 8"/>
              <a:gd name="T67" fmla="*/ 5 h 8"/>
              <a:gd name="T68" fmla="*/ 0 w 8"/>
              <a:gd name="T69" fmla="*/ 5 h 8"/>
              <a:gd name="T70" fmla="*/ 0 w 8"/>
              <a:gd name="T71" fmla="*/ 5 h 8"/>
              <a:gd name="T72" fmla="*/ 3 w 8"/>
              <a:gd name="T73" fmla="*/ 8 h 8"/>
              <a:gd name="T74" fmla="*/ 3 w 8"/>
              <a:gd name="T75" fmla="*/ 8 h 8"/>
              <a:gd name="T76" fmla="*/ 5 w 8"/>
              <a:gd name="T77" fmla="*/ 8 h 8"/>
              <a:gd name="T78" fmla="*/ 5 w 8"/>
              <a:gd name="T79" fmla="*/ 8 h 8"/>
              <a:gd name="T80" fmla="*/ 5 w 8"/>
              <a:gd name="T81" fmla="*/ 8 h 8"/>
              <a:gd name="T82" fmla="*/ 5 w 8"/>
              <a:gd name="T83" fmla="*/ 8 h 8"/>
              <a:gd name="T84" fmla="*/ 8 w 8"/>
              <a:gd name="T85" fmla="*/ 5 h 8"/>
              <a:gd name="T86" fmla="*/ 8 w 8"/>
              <a:gd name="T87" fmla="*/ 5 h 8"/>
              <a:gd name="T88" fmla="*/ 8 w 8"/>
              <a:gd name="T89" fmla="*/ 5 h 8"/>
              <a:gd name="T90" fmla="*/ 5 w 8"/>
              <a:gd name="T91" fmla="*/ 5 h 8"/>
              <a:gd name="T92" fmla="*/ 5 w 8"/>
              <a:gd name="T93" fmla="*/ 5 h 8"/>
              <a:gd name="T94" fmla="*/ 5 w 8"/>
              <a:gd name="T95" fmla="*/ 5 h 8"/>
              <a:gd name="T96" fmla="*/ 5 w 8"/>
              <a:gd name="T97" fmla="*/ 3 h 8"/>
              <a:gd name="T98" fmla="*/ 5 w 8"/>
              <a:gd name="T99" fmla="*/ 3 h 8"/>
              <a:gd name="T100" fmla="*/ 3 w 8"/>
              <a:gd name="T101" fmla="*/ 3 h 8"/>
              <a:gd name="T102" fmla="*/ 3 w 8"/>
              <a:gd name="T103" fmla="*/ 3 h 8"/>
              <a:gd name="T104" fmla="*/ 3 w 8"/>
              <a:gd name="T105" fmla="*/ 3 h 8"/>
              <a:gd name="T106" fmla="*/ 3 w 8"/>
              <a:gd name="T107" fmla="*/ 3 h 8"/>
              <a:gd name="T108" fmla="*/ 3 w 8"/>
              <a:gd name="T109" fmla="*/ 3 h 8"/>
              <a:gd name="T110" fmla="*/ 3 w 8"/>
              <a:gd name="T111" fmla="*/ 3 h 8"/>
              <a:gd name="T112" fmla="*/ 3 w 8"/>
              <a:gd name="T113" fmla="*/ 0 h 8"/>
              <a:gd name="T114" fmla="*/ 3 w 8"/>
              <a:gd name="T115" fmla="*/ 0 h 8"/>
              <a:gd name="T116" fmla="*/ 3 w 8"/>
              <a:gd name="T117" fmla="*/ 0 h 8"/>
              <a:gd name="T118" fmla="*/ 3 w 8"/>
              <a:gd name="T119" fmla="*/ 0 h 8"/>
              <a:gd name="T120" fmla="*/ 5 w 8"/>
              <a:gd name="T121" fmla="*/ 0 h 8"/>
              <a:gd name="T122" fmla="*/ 5 w 8"/>
              <a:gd name="T123" fmla="*/ 3 h 8"/>
              <a:gd name="T124" fmla="*/ 5 w 8"/>
              <a:gd name="T125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" h="8">
                <a:moveTo>
                  <a:pt x="5" y="3"/>
                </a:moveTo>
                <a:lnTo>
                  <a:pt x="5" y="3"/>
                </a:lnTo>
                <a:lnTo>
                  <a:pt x="5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3" y="8"/>
                </a:lnTo>
                <a:lnTo>
                  <a:pt x="3" y="8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3" y="8"/>
                </a:lnTo>
                <a:lnTo>
                  <a:pt x="3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5" y="8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3"/>
                </a:lnTo>
                <a:lnTo>
                  <a:pt x="5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5" y="0"/>
                </a:lnTo>
                <a:lnTo>
                  <a:pt x="5" y="3"/>
                </a:lnTo>
                <a:lnTo>
                  <a:pt x="5" y="3"/>
                </a:lnTo>
                <a:close/>
              </a:path>
            </a:pathLst>
          </a:cu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2" name="Line 1832">
            <a:extLst>
              <a:ext uri="{FF2B5EF4-FFF2-40B4-BE49-F238E27FC236}">
                <a16:creationId xmlns:a16="http://schemas.microsoft.com/office/drawing/2014/main" id="{2D9F1612-DC1E-42C9-B84F-8D60F3F415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1900" y="3514725"/>
            <a:ext cx="0" cy="11113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3" name="Line 1833">
            <a:extLst>
              <a:ext uri="{FF2B5EF4-FFF2-40B4-BE49-F238E27FC236}">
                <a16:creationId xmlns:a16="http://schemas.microsoft.com/office/drawing/2014/main" id="{837A029E-B5D7-49B4-972B-FD45914290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8725" y="3516313"/>
            <a:ext cx="0" cy="95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4" name="Line 1834">
            <a:extLst>
              <a:ext uri="{FF2B5EF4-FFF2-40B4-BE49-F238E27FC236}">
                <a16:creationId xmlns:a16="http://schemas.microsoft.com/office/drawing/2014/main" id="{23FC5EA6-8F6F-4CA5-AF66-B8937EB3A0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3517900"/>
            <a:ext cx="1588" cy="793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5" name="Line 1835">
            <a:extLst>
              <a:ext uri="{FF2B5EF4-FFF2-40B4-BE49-F238E27FC236}">
                <a16:creationId xmlns:a16="http://schemas.microsoft.com/office/drawing/2014/main" id="{5438A25B-C226-462F-A99D-0BD86E5B6D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3963" y="3522663"/>
            <a:ext cx="0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6" name="Line 1836">
            <a:extLst>
              <a:ext uri="{FF2B5EF4-FFF2-40B4-BE49-F238E27FC236}">
                <a16:creationId xmlns:a16="http://schemas.microsoft.com/office/drawing/2014/main" id="{19B77728-1122-45FD-A420-E649674305F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0788" y="3524250"/>
            <a:ext cx="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7" name="Line 1837">
            <a:extLst>
              <a:ext uri="{FF2B5EF4-FFF2-40B4-BE49-F238E27FC236}">
                <a16:creationId xmlns:a16="http://schemas.microsoft.com/office/drawing/2014/main" id="{66EE0E17-AF19-44C1-84E0-5971CA3F0D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7613" y="3524250"/>
            <a:ext cx="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8" name="Line 1838">
            <a:extLst>
              <a:ext uri="{FF2B5EF4-FFF2-40B4-BE49-F238E27FC236}">
                <a16:creationId xmlns:a16="http://schemas.microsoft.com/office/drawing/2014/main" id="{395EA6D5-B520-49F6-84F3-5F47DED148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6663" y="3516313"/>
            <a:ext cx="0" cy="95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59" name="Line 1839">
            <a:extLst>
              <a:ext uri="{FF2B5EF4-FFF2-40B4-BE49-F238E27FC236}">
                <a16:creationId xmlns:a16="http://schemas.microsoft.com/office/drawing/2014/main" id="{8BF59674-59EB-4A1C-AD38-2993CBC635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9838" y="3517900"/>
            <a:ext cx="0" cy="793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0" name="Line 1840">
            <a:extLst>
              <a:ext uri="{FF2B5EF4-FFF2-40B4-BE49-F238E27FC236}">
                <a16:creationId xmlns:a16="http://schemas.microsoft.com/office/drawing/2014/main" id="{22053012-9180-43B1-B3C4-EB46CE9DD2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425" y="3522663"/>
            <a:ext cx="1588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1" name="Line 1841">
            <a:extLst>
              <a:ext uri="{FF2B5EF4-FFF2-40B4-BE49-F238E27FC236}">
                <a16:creationId xmlns:a16="http://schemas.microsoft.com/office/drawing/2014/main" id="{9D7983CB-7F01-44B2-8114-0248A01BF0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4600" y="3524250"/>
            <a:ext cx="1588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2" name="Line 1842">
            <a:extLst>
              <a:ext uri="{FF2B5EF4-FFF2-40B4-BE49-F238E27FC236}">
                <a16:creationId xmlns:a16="http://schemas.microsoft.com/office/drawing/2014/main" id="{F57E043E-2ACC-4B2A-8554-D4B580C6ED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0475" y="3514725"/>
            <a:ext cx="1588" cy="11113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3" name="Line 1843">
            <a:extLst>
              <a:ext uri="{FF2B5EF4-FFF2-40B4-BE49-F238E27FC236}">
                <a16:creationId xmlns:a16="http://schemas.microsoft.com/office/drawing/2014/main" id="{46FD3DD9-873D-4F6D-B745-ACBB5D2761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5713" y="3516313"/>
            <a:ext cx="1587" cy="95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4" name="Line 1844">
            <a:extLst>
              <a:ext uri="{FF2B5EF4-FFF2-40B4-BE49-F238E27FC236}">
                <a16:creationId xmlns:a16="http://schemas.microsoft.com/office/drawing/2014/main" id="{34700097-1C11-4871-975D-B66E7CED4F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4125" y="3517900"/>
            <a:ext cx="0" cy="793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5" name="Line 1845">
            <a:extLst>
              <a:ext uri="{FF2B5EF4-FFF2-40B4-BE49-F238E27FC236}">
                <a16:creationId xmlns:a16="http://schemas.microsoft.com/office/drawing/2014/main" id="{86A2BD3F-3761-4AE7-90B4-CD9AD09407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0950" y="3522663"/>
            <a:ext cx="0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6" name="Line 1846">
            <a:extLst>
              <a:ext uri="{FF2B5EF4-FFF2-40B4-BE49-F238E27FC236}">
                <a16:creationId xmlns:a16="http://schemas.microsoft.com/office/drawing/2014/main" id="{939B51F8-EA02-4A3A-99D6-409769568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7775" y="3524250"/>
            <a:ext cx="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7" name="Line 1847">
            <a:extLst>
              <a:ext uri="{FF2B5EF4-FFF2-40B4-BE49-F238E27FC236}">
                <a16:creationId xmlns:a16="http://schemas.microsoft.com/office/drawing/2014/main" id="{0FA64E88-2C46-4E54-AF78-3458B4501A4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6188" y="3524250"/>
            <a:ext cx="1587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8" name="Line 1848">
            <a:extLst>
              <a:ext uri="{FF2B5EF4-FFF2-40B4-BE49-F238E27FC236}">
                <a16:creationId xmlns:a16="http://schemas.microsoft.com/office/drawing/2014/main" id="{0B41E59B-F448-4060-BB22-329ADB7B1C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3650" y="3516313"/>
            <a:ext cx="0" cy="952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69" name="Line 1849">
            <a:extLst>
              <a:ext uri="{FF2B5EF4-FFF2-40B4-BE49-F238E27FC236}">
                <a16:creationId xmlns:a16="http://schemas.microsoft.com/office/drawing/2014/main" id="{604EF515-5D5A-43C4-A884-16D4A6EC82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36825" y="3517900"/>
            <a:ext cx="0" cy="793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0" name="Line 1850">
            <a:extLst>
              <a:ext uri="{FF2B5EF4-FFF2-40B4-BE49-F238E27FC236}">
                <a16:creationId xmlns:a16="http://schemas.microsoft.com/office/drawing/2014/main" id="{D30DE6A2-3B16-4DB6-8612-9E9EDA8D46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0000" y="3522663"/>
            <a:ext cx="0" cy="3175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1" name="Line 1851">
            <a:extLst>
              <a:ext uri="{FF2B5EF4-FFF2-40B4-BE49-F238E27FC236}">
                <a16:creationId xmlns:a16="http://schemas.microsoft.com/office/drawing/2014/main" id="{0AD45549-E303-40F3-BF1D-A48D92D791F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3175" y="3524250"/>
            <a:ext cx="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2" name="Line 1852">
            <a:extLst>
              <a:ext uri="{FF2B5EF4-FFF2-40B4-BE49-F238E27FC236}">
                <a16:creationId xmlns:a16="http://schemas.microsoft.com/office/drawing/2014/main" id="{CDDFB178-9A5A-4AB1-A0FE-EB32433911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6350" y="3524250"/>
            <a:ext cx="0" cy="1588"/>
          </a:xfrm>
          <a:prstGeom prst="line">
            <a:avLst/>
          </a:prstGeom>
          <a:noFill/>
          <a:ln w="7938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3" name="Freeform 1853">
            <a:extLst>
              <a:ext uri="{FF2B5EF4-FFF2-40B4-BE49-F238E27FC236}">
                <a16:creationId xmlns:a16="http://schemas.microsoft.com/office/drawing/2014/main" id="{525E3CFA-AE0C-44FD-ADBB-E89ACE5ECBD7}"/>
              </a:ext>
            </a:extLst>
          </p:cNvPr>
          <p:cNvSpPr>
            <a:spLocks/>
          </p:cNvSpPr>
          <p:nvPr/>
        </p:nvSpPr>
        <p:spPr bwMode="auto">
          <a:xfrm>
            <a:off x="2230438" y="3621088"/>
            <a:ext cx="549275" cy="49212"/>
          </a:xfrm>
          <a:custGeom>
            <a:avLst/>
            <a:gdLst>
              <a:gd name="T0" fmla="*/ 923 w 962"/>
              <a:gd name="T1" fmla="*/ 87 h 87"/>
              <a:gd name="T2" fmla="*/ 923 w 962"/>
              <a:gd name="T3" fmla="*/ 87 h 87"/>
              <a:gd name="T4" fmla="*/ 46 w 962"/>
              <a:gd name="T5" fmla="*/ 87 h 87"/>
              <a:gd name="T6" fmla="*/ 46 w 962"/>
              <a:gd name="T7" fmla="*/ 87 h 87"/>
              <a:gd name="T8" fmla="*/ 41 w 962"/>
              <a:gd name="T9" fmla="*/ 87 h 87"/>
              <a:gd name="T10" fmla="*/ 36 w 962"/>
              <a:gd name="T11" fmla="*/ 87 h 87"/>
              <a:gd name="T12" fmla="*/ 34 w 962"/>
              <a:gd name="T13" fmla="*/ 87 h 87"/>
              <a:gd name="T14" fmla="*/ 29 w 962"/>
              <a:gd name="T15" fmla="*/ 87 h 87"/>
              <a:gd name="T16" fmla="*/ 26 w 962"/>
              <a:gd name="T17" fmla="*/ 84 h 87"/>
              <a:gd name="T18" fmla="*/ 23 w 962"/>
              <a:gd name="T19" fmla="*/ 82 h 87"/>
              <a:gd name="T20" fmla="*/ 21 w 962"/>
              <a:gd name="T21" fmla="*/ 79 h 87"/>
              <a:gd name="T22" fmla="*/ 21 w 962"/>
              <a:gd name="T23" fmla="*/ 76 h 87"/>
              <a:gd name="T24" fmla="*/ 18 w 962"/>
              <a:gd name="T25" fmla="*/ 71 h 87"/>
              <a:gd name="T26" fmla="*/ 18 w 962"/>
              <a:gd name="T27" fmla="*/ 71 h 87"/>
              <a:gd name="T28" fmla="*/ 0 w 962"/>
              <a:gd name="T29" fmla="*/ 28 h 87"/>
              <a:gd name="T30" fmla="*/ 0 w 962"/>
              <a:gd name="T31" fmla="*/ 28 h 87"/>
              <a:gd name="T32" fmla="*/ 0 w 962"/>
              <a:gd name="T33" fmla="*/ 23 h 87"/>
              <a:gd name="T34" fmla="*/ 0 w 962"/>
              <a:gd name="T35" fmla="*/ 20 h 87"/>
              <a:gd name="T36" fmla="*/ 3 w 962"/>
              <a:gd name="T37" fmla="*/ 18 h 87"/>
              <a:gd name="T38" fmla="*/ 3 w 962"/>
              <a:gd name="T39" fmla="*/ 12 h 87"/>
              <a:gd name="T40" fmla="*/ 6 w 962"/>
              <a:gd name="T41" fmla="*/ 10 h 87"/>
              <a:gd name="T42" fmla="*/ 8 w 962"/>
              <a:gd name="T43" fmla="*/ 7 h 87"/>
              <a:gd name="T44" fmla="*/ 11 w 962"/>
              <a:gd name="T45" fmla="*/ 5 h 87"/>
              <a:gd name="T46" fmla="*/ 13 w 962"/>
              <a:gd name="T47" fmla="*/ 2 h 87"/>
              <a:gd name="T48" fmla="*/ 16 w 962"/>
              <a:gd name="T49" fmla="*/ 2 h 87"/>
              <a:gd name="T50" fmla="*/ 21 w 962"/>
              <a:gd name="T51" fmla="*/ 0 h 87"/>
              <a:gd name="T52" fmla="*/ 23 w 962"/>
              <a:gd name="T53" fmla="*/ 0 h 87"/>
              <a:gd name="T54" fmla="*/ 29 w 962"/>
              <a:gd name="T55" fmla="*/ 0 h 87"/>
              <a:gd name="T56" fmla="*/ 29 w 962"/>
              <a:gd name="T57" fmla="*/ 0 h 87"/>
              <a:gd name="T58" fmla="*/ 936 w 962"/>
              <a:gd name="T59" fmla="*/ 0 h 87"/>
              <a:gd name="T60" fmla="*/ 936 w 962"/>
              <a:gd name="T61" fmla="*/ 0 h 87"/>
              <a:gd name="T62" fmla="*/ 941 w 962"/>
              <a:gd name="T63" fmla="*/ 0 h 87"/>
              <a:gd name="T64" fmla="*/ 944 w 962"/>
              <a:gd name="T65" fmla="*/ 0 h 87"/>
              <a:gd name="T66" fmla="*/ 949 w 962"/>
              <a:gd name="T67" fmla="*/ 2 h 87"/>
              <a:gd name="T68" fmla="*/ 951 w 962"/>
              <a:gd name="T69" fmla="*/ 2 h 87"/>
              <a:gd name="T70" fmla="*/ 954 w 962"/>
              <a:gd name="T71" fmla="*/ 5 h 87"/>
              <a:gd name="T72" fmla="*/ 957 w 962"/>
              <a:gd name="T73" fmla="*/ 7 h 87"/>
              <a:gd name="T74" fmla="*/ 957 w 962"/>
              <a:gd name="T75" fmla="*/ 10 h 87"/>
              <a:gd name="T76" fmla="*/ 959 w 962"/>
              <a:gd name="T77" fmla="*/ 12 h 87"/>
              <a:gd name="T78" fmla="*/ 962 w 962"/>
              <a:gd name="T79" fmla="*/ 18 h 87"/>
              <a:gd name="T80" fmla="*/ 962 w 962"/>
              <a:gd name="T81" fmla="*/ 20 h 87"/>
              <a:gd name="T82" fmla="*/ 962 w 962"/>
              <a:gd name="T83" fmla="*/ 23 h 87"/>
              <a:gd name="T84" fmla="*/ 962 w 962"/>
              <a:gd name="T85" fmla="*/ 28 h 87"/>
              <a:gd name="T86" fmla="*/ 962 w 962"/>
              <a:gd name="T87" fmla="*/ 28 h 87"/>
              <a:gd name="T88" fmla="*/ 951 w 962"/>
              <a:gd name="T89" fmla="*/ 71 h 87"/>
              <a:gd name="T90" fmla="*/ 951 w 962"/>
              <a:gd name="T91" fmla="*/ 71 h 87"/>
              <a:gd name="T92" fmla="*/ 949 w 962"/>
              <a:gd name="T93" fmla="*/ 76 h 87"/>
              <a:gd name="T94" fmla="*/ 946 w 962"/>
              <a:gd name="T95" fmla="*/ 79 h 87"/>
              <a:gd name="T96" fmla="*/ 946 w 962"/>
              <a:gd name="T97" fmla="*/ 82 h 87"/>
              <a:gd name="T98" fmla="*/ 944 w 962"/>
              <a:gd name="T99" fmla="*/ 84 h 87"/>
              <a:gd name="T100" fmla="*/ 941 w 962"/>
              <a:gd name="T101" fmla="*/ 87 h 87"/>
              <a:gd name="T102" fmla="*/ 939 w 962"/>
              <a:gd name="T103" fmla="*/ 87 h 87"/>
              <a:gd name="T104" fmla="*/ 934 w 962"/>
              <a:gd name="T105" fmla="*/ 87 h 87"/>
              <a:gd name="T106" fmla="*/ 931 w 962"/>
              <a:gd name="T107" fmla="*/ 87 h 87"/>
              <a:gd name="T108" fmla="*/ 926 w 962"/>
              <a:gd name="T109" fmla="*/ 87 h 87"/>
              <a:gd name="T110" fmla="*/ 923 w 962"/>
              <a:gd name="T111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2" h="87">
                <a:moveTo>
                  <a:pt x="923" y="87"/>
                </a:moveTo>
                <a:lnTo>
                  <a:pt x="923" y="87"/>
                </a:lnTo>
                <a:lnTo>
                  <a:pt x="46" y="87"/>
                </a:lnTo>
                <a:lnTo>
                  <a:pt x="46" y="87"/>
                </a:lnTo>
                <a:lnTo>
                  <a:pt x="41" y="87"/>
                </a:lnTo>
                <a:lnTo>
                  <a:pt x="36" y="87"/>
                </a:lnTo>
                <a:lnTo>
                  <a:pt x="34" y="87"/>
                </a:lnTo>
                <a:lnTo>
                  <a:pt x="29" y="87"/>
                </a:lnTo>
                <a:lnTo>
                  <a:pt x="26" y="84"/>
                </a:lnTo>
                <a:lnTo>
                  <a:pt x="23" y="82"/>
                </a:lnTo>
                <a:lnTo>
                  <a:pt x="21" y="79"/>
                </a:lnTo>
                <a:lnTo>
                  <a:pt x="21" y="76"/>
                </a:lnTo>
                <a:lnTo>
                  <a:pt x="18" y="71"/>
                </a:lnTo>
                <a:lnTo>
                  <a:pt x="18" y="71"/>
                </a:lnTo>
                <a:lnTo>
                  <a:pt x="0" y="28"/>
                </a:lnTo>
                <a:lnTo>
                  <a:pt x="0" y="28"/>
                </a:lnTo>
                <a:lnTo>
                  <a:pt x="0" y="23"/>
                </a:lnTo>
                <a:lnTo>
                  <a:pt x="0" y="20"/>
                </a:lnTo>
                <a:lnTo>
                  <a:pt x="3" y="18"/>
                </a:lnTo>
                <a:lnTo>
                  <a:pt x="3" y="12"/>
                </a:lnTo>
                <a:lnTo>
                  <a:pt x="6" y="10"/>
                </a:lnTo>
                <a:lnTo>
                  <a:pt x="8" y="7"/>
                </a:lnTo>
                <a:lnTo>
                  <a:pt x="11" y="5"/>
                </a:lnTo>
                <a:lnTo>
                  <a:pt x="13" y="2"/>
                </a:lnTo>
                <a:lnTo>
                  <a:pt x="16" y="2"/>
                </a:lnTo>
                <a:lnTo>
                  <a:pt x="21" y="0"/>
                </a:lnTo>
                <a:lnTo>
                  <a:pt x="23" y="0"/>
                </a:lnTo>
                <a:lnTo>
                  <a:pt x="29" y="0"/>
                </a:lnTo>
                <a:lnTo>
                  <a:pt x="29" y="0"/>
                </a:lnTo>
                <a:lnTo>
                  <a:pt x="936" y="0"/>
                </a:lnTo>
                <a:lnTo>
                  <a:pt x="936" y="0"/>
                </a:lnTo>
                <a:lnTo>
                  <a:pt x="941" y="0"/>
                </a:lnTo>
                <a:lnTo>
                  <a:pt x="944" y="0"/>
                </a:lnTo>
                <a:lnTo>
                  <a:pt x="949" y="2"/>
                </a:lnTo>
                <a:lnTo>
                  <a:pt x="951" y="2"/>
                </a:lnTo>
                <a:lnTo>
                  <a:pt x="954" y="5"/>
                </a:lnTo>
                <a:lnTo>
                  <a:pt x="957" y="7"/>
                </a:lnTo>
                <a:lnTo>
                  <a:pt x="957" y="10"/>
                </a:lnTo>
                <a:lnTo>
                  <a:pt x="959" y="12"/>
                </a:lnTo>
                <a:lnTo>
                  <a:pt x="962" y="18"/>
                </a:lnTo>
                <a:lnTo>
                  <a:pt x="962" y="20"/>
                </a:lnTo>
                <a:lnTo>
                  <a:pt x="962" y="23"/>
                </a:lnTo>
                <a:lnTo>
                  <a:pt x="962" y="28"/>
                </a:lnTo>
                <a:lnTo>
                  <a:pt x="962" y="28"/>
                </a:lnTo>
                <a:lnTo>
                  <a:pt x="951" y="71"/>
                </a:lnTo>
                <a:lnTo>
                  <a:pt x="951" y="71"/>
                </a:lnTo>
                <a:lnTo>
                  <a:pt x="949" y="76"/>
                </a:lnTo>
                <a:lnTo>
                  <a:pt x="946" y="79"/>
                </a:lnTo>
                <a:lnTo>
                  <a:pt x="946" y="82"/>
                </a:lnTo>
                <a:lnTo>
                  <a:pt x="944" y="84"/>
                </a:lnTo>
                <a:lnTo>
                  <a:pt x="941" y="87"/>
                </a:lnTo>
                <a:lnTo>
                  <a:pt x="939" y="87"/>
                </a:lnTo>
                <a:lnTo>
                  <a:pt x="934" y="87"/>
                </a:lnTo>
                <a:lnTo>
                  <a:pt x="931" y="87"/>
                </a:lnTo>
                <a:lnTo>
                  <a:pt x="926" y="87"/>
                </a:lnTo>
                <a:lnTo>
                  <a:pt x="923" y="87"/>
                </a:lnTo>
                <a:close/>
              </a:path>
            </a:pathLst>
          </a:custGeom>
          <a:solidFill>
            <a:srgbClr val="651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4" name="Freeform 1854">
            <a:extLst>
              <a:ext uri="{FF2B5EF4-FFF2-40B4-BE49-F238E27FC236}">
                <a16:creationId xmlns:a16="http://schemas.microsoft.com/office/drawing/2014/main" id="{913A3BE7-9CF1-4DB5-90DB-B217818E6AF2}"/>
              </a:ext>
            </a:extLst>
          </p:cNvPr>
          <p:cNvSpPr>
            <a:spLocks/>
          </p:cNvSpPr>
          <p:nvPr/>
        </p:nvSpPr>
        <p:spPr bwMode="auto">
          <a:xfrm>
            <a:off x="2230438" y="3621088"/>
            <a:ext cx="549275" cy="49212"/>
          </a:xfrm>
          <a:custGeom>
            <a:avLst/>
            <a:gdLst>
              <a:gd name="T0" fmla="*/ 923 w 962"/>
              <a:gd name="T1" fmla="*/ 87 h 87"/>
              <a:gd name="T2" fmla="*/ 923 w 962"/>
              <a:gd name="T3" fmla="*/ 87 h 87"/>
              <a:gd name="T4" fmla="*/ 46 w 962"/>
              <a:gd name="T5" fmla="*/ 87 h 87"/>
              <a:gd name="T6" fmla="*/ 46 w 962"/>
              <a:gd name="T7" fmla="*/ 87 h 87"/>
              <a:gd name="T8" fmla="*/ 41 w 962"/>
              <a:gd name="T9" fmla="*/ 87 h 87"/>
              <a:gd name="T10" fmla="*/ 36 w 962"/>
              <a:gd name="T11" fmla="*/ 87 h 87"/>
              <a:gd name="T12" fmla="*/ 34 w 962"/>
              <a:gd name="T13" fmla="*/ 87 h 87"/>
              <a:gd name="T14" fmla="*/ 29 w 962"/>
              <a:gd name="T15" fmla="*/ 87 h 87"/>
              <a:gd name="T16" fmla="*/ 26 w 962"/>
              <a:gd name="T17" fmla="*/ 84 h 87"/>
              <a:gd name="T18" fmla="*/ 23 w 962"/>
              <a:gd name="T19" fmla="*/ 82 h 87"/>
              <a:gd name="T20" fmla="*/ 21 w 962"/>
              <a:gd name="T21" fmla="*/ 79 h 87"/>
              <a:gd name="T22" fmla="*/ 21 w 962"/>
              <a:gd name="T23" fmla="*/ 76 h 87"/>
              <a:gd name="T24" fmla="*/ 18 w 962"/>
              <a:gd name="T25" fmla="*/ 71 h 87"/>
              <a:gd name="T26" fmla="*/ 18 w 962"/>
              <a:gd name="T27" fmla="*/ 71 h 87"/>
              <a:gd name="T28" fmla="*/ 0 w 962"/>
              <a:gd name="T29" fmla="*/ 28 h 87"/>
              <a:gd name="T30" fmla="*/ 0 w 962"/>
              <a:gd name="T31" fmla="*/ 28 h 87"/>
              <a:gd name="T32" fmla="*/ 0 w 962"/>
              <a:gd name="T33" fmla="*/ 23 h 87"/>
              <a:gd name="T34" fmla="*/ 0 w 962"/>
              <a:gd name="T35" fmla="*/ 20 h 87"/>
              <a:gd name="T36" fmla="*/ 3 w 962"/>
              <a:gd name="T37" fmla="*/ 18 h 87"/>
              <a:gd name="T38" fmla="*/ 3 w 962"/>
              <a:gd name="T39" fmla="*/ 12 h 87"/>
              <a:gd name="T40" fmla="*/ 6 w 962"/>
              <a:gd name="T41" fmla="*/ 10 h 87"/>
              <a:gd name="T42" fmla="*/ 8 w 962"/>
              <a:gd name="T43" fmla="*/ 7 h 87"/>
              <a:gd name="T44" fmla="*/ 11 w 962"/>
              <a:gd name="T45" fmla="*/ 5 h 87"/>
              <a:gd name="T46" fmla="*/ 13 w 962"/>
              <a:gd name="T47" fmla="*/ 2 h 87"/>
              <a:gd name="T48" fmla="*/ 16 w 962"/>
              <a:gd name="T49" fmla="*/ 2 h 87"/>
              <a:gd name="T50" fmla="*/ 21 w 962"/>
              <a:gd name="T51" fmla="*/ 0 h 87"/>
              <a:gd name="T52" fmla="*/ 23 w 962"/>
              <a:gd name="T53" fmla="*/ 0 h 87"/>
              <a:gd name="T54" fmla="*/ 29 w 962"/>
              <a:gd name="T55" fmla="*/ 0 h 87"/>
              <a:gd name="T56" fmla="*/ 29 w 962"/>
              <a:gd name="T57" fmla="*/ 0 h 87"/>
              <a:gd name="T58" fmla="*/ 936 w 962"/>
              <a:gd name="T59" fmla="*/ 0 h 87"/>
              <a:gd name="T60" fmla="*/ 936 w 962"/>
              <a:gd name="T61" fmla="*/ 0 h 87"/>
              <a:gd name="T62" fmla="*/ 941 w 962"/>
              <a:gd name="T63" fmla="*/ 0 h 87"/>
              <a:gd name="T64" fmla="*/ 944 w 962"/>
              <a:gd name="T65" fmla="*/ 0 h 87"/>
              <a:gd name="T66" fmla="*/ 949 w 962"/>
              <a:gd name="T67" fmla="*/ 2 h 87"/>
              <a:gd name="T68" fmla="*/ 951 w 962"/>
              <a:gd name="T69" fmla="*/ 2 h 87"/>
              <a:gd name="T70" fmla="*/ 954 w 962"/>
              <a:gd name="T71" fmla="*/ 5 h 87"/>
              <a:gd name="T72" fmla="*/ 957 w 962"/>
              <a:gd name="T73" fmla="*/ 7 h 87"/>
              <a:gd name="T74" fmla="*/ 957 w 962"/>
              <a:gd name="T75" fmla="*/ 10 h 87"/>
              <a:gd name="T76" fmla="*/ 959 w 962"/>
              <a:gd name="T77" fmla="*/ 12 h 87"/>
              <a:gd name="T78" fmla="*/ 962 w 962"/>
              <a:gd name="T79" fmla="*/ 18 h 87"/>
              <a:gd name="T80" fmla="*/ 962 w 962"/>
              <a:gd name="T81" fmla="*/ 20 h 87"/>
              <a:gd name="T82" fmla="*/ 962 w 962"/>
              <a:gd name="T83" fmla="*/ 23 h 87"/>
              <a:gd name="T84" fmla="*/ 962 w 962"/>
              <a:gd name="T85" fmla="*/ 28 h 87"/>
              <a:gd name="T86" fmla="*/ 962 w 962"/>
              <a:gd name="T87" fmla="*/ 28 h 87"/>
              <a:gd name="T88" fmla="*/ 951 w 962"/>
              <a:gd name="T89" fmla="*/ 71 h 87"/>
              <a:gd name="T90" fmla="*/ 951 w 962"/>
              <a:gd name="T91" fmla="*/ 71 h 87"/>
              <a:gd name="T92" fmla="*/ 949 w 962"/>
              <a:gd name="T93" fmla="*/ 76 h 87"/>
              <a:gd name="T94" fmla="*/ 946 w 962"/>
              <a:gd name="T95" fmla="*/ 79 h 87"/>
              <a:gd name="T96" fmla="*/ 946 w 962"/>
              <a:gd name="T97" fmla="*/ 82 h 87"/>
              <a:gd name="T98" fmla="*/ 944 w 962"/>
              <a:gd name="T99" fmla="*/ 84 h 87"/>
              <a:gd name="T100" fmla="*/ 941 w 962"/>
              <a:gd name="T101" fmla="*/ 87 h 87"/>
              <a:gd name="T102" fmla="*/ 939 w 962"/>
              <a:gd name="T103" fmla="*/ 87 h 87"/>
              <a:gd name="T104" fmla="*/ 934 w 962"/>
              <a:gd name="T105" fmla="*/ 87 h 87"/>
              <a:gd name="T106" fmla="*/ 931 w 962"/>
              <a:gd name="T107" fmla="*/ 87 h 87"/>
              <a:gd name="T108" fmla="*/ 926 w 962"/>
              <a:gd name="T109" fmla="*/ 87 h 87"/>
              <a:gd name="T110" fmla="*/ 923 w 962"/>
              <a:gd name="T111" fmla="*/ 87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962" h="87">
                <a:moveTo>
                  <a:pt x="923" y="87"/>
                </a:moveTo>
                <a:lnTo>
                  <a:pt x="923" y="87"/>
                </a:lnTo>
                <a:lnTo>
                  <a:pt x="46" y="87"/>
                </a:lnTo>
                <a:lnTo>
                  <a:pt x="46" y="87"/>
                </a:lnTo>
                <a:lnTo>
                  <a:pt x="41" y="87"/>
                </a:lnTo>
                <a:lnTo>
                  <a:pt x="36" y="87"/>
                </a:lnTo>
                <a:lnTo>
                  <a:pt x="34" y="87"/>
                </a:lnTo>
                <a:lnTo>
                  <a:pt x="29" y="87"/>
                </a:lnTo>
                <a:lnTo>
                  <a:pt x="26" y="84"/>
                </a:lnTo>
                <a:lnTo>
                  <a:pt x="23" y="82"/>
                </a:lnTo>
                <a:lnTo>
                  <a:pt x="21" y="79"/>
                </a:lnTo>
                <a:lnTo>
                  <a:pt x="21" y="76"/>
                </a:lnTo>
                <a:lnTo>
                  <a:pt x="18" y="71"/>
                </a:lnTo>
                <a:lnTo>
                  <a:pt x="18" y="71"/>
                </a:lnTo>
                <a:lnTo>
                  <a:pt x="0" y="28"/>
                </a:lnTo>
                <a:lnTo>
                  <a:pt x="0" y="28"/>
                </a:lnTo>
                <a:lnTo>
                  <a:pt x="0" y="23"/>
                </a:lnTo>
                <a:lnTo>
                  <a:pt x="0" y="20"/>
                </a:lnTo>
                <a:lnTo>
                  <a:pt x="3" y="18"/>
                </a:lnTo>
                <a:lnTo>
                  <a:pt x="3" y="12"/>
                </a:lnTo>
                <a:lnTo>
                  <a:pt x="6" y="10"/>
                </a:lnTo>
                <a:lnTo>
                  <a:pt x="8" y="7"/>
                </a:lnTo>
                <a:lnTo>
                  <a:pt x="11" y="5"/>
                </a:lnTo>
                <a:lnTo>
                  <a:pt x="13" y="2"/>
                </a:lnTo>
                <a:lnTo>
                  <a:pt x="16" y="2"/>
                </a:lnTo>
                <a:lnTo>
                  <a:pt x="21" y="0"/>
                </a:lnTo>
                <a:lnTo>
                  <a:pt x="23" y="0"/>
                </a:lnTo>
                <a:lnTo>
                  <a:pt x="29" y="0"/>
                </a:lnTo>
                <a:lnTo>
                  <a:pt x="29" y="0"/>
                </a:lnTo>
                <a:lnTo>
                  <a:pt x="936" y="0"/>
                </a:lnTo>
                <a:lnTo>
                  <a:pt x="936" y="0"/>
                </a:lnTo>
                <a:lnTo>
                  <a:pt x="941" y="0"/>
                </a:lnTo>
                <a:lnTo>
                  <a:pt x="944" y="0"/>
                </a:lnTo>
                <a:lnTo>
                  <a:pt x="949" y="2"/>
                </a:lnTo>
                <a:lnTo>
                  <a:pt x="951" y="2"/>
                </a:lnTo>
                <a:lnTo>
                  <a:pt x="954" y="5"/>
                </a:lnTo>
                <a:lnTo>
                  <a:pt x="957" y="7"/>
                </a:lnTo>
                <a:lnTo>
                  <a:pt x="957" y="10"/>
                </a:lnTo>
                <a:lnTo>
                  <a:pt x="959" y="12"/>
                </a:lnTo>
                <a:lnTo>
                  <a:pt x="962" y="18"/>
                </a:lnTo>
                <a:lnTo>
                  <a:pt x="962" y="20"/>
                </a:lnTo>
                <a:lnTo>
                  <a:pt x="962" y="23"/>
                </a:lnTo>
                <a:lnTo>
                  <a:pt x="962" y="28"/>
                </a:lnTo>
                <a:lnTo>
                  <a:pt x="962" y="28"/>
                </a:lnTo>
                <a:lnTo>
                  <a:pt x="951" y="71"/>
                </a:lnTo>
                <a:lnTo>
                  <a:pt x="951" y="71"/>
                </a:lnTo>
                <a:lnTo>
                  <a:pt x="949" y="76"/>
                </a:lnTo>
                <a:lnTo>
                  <a:pt x="946" y="79"/>
                </a:lnTo>
                <a:lnTo>
                  <a:pt x="946" y="82"/>
                </a:lnTo>
                <a:lnTo>
                  <a:pt x="944" y="84"/>
                </a:lnTo>
                <a:lnTo>
                  <a:pt x="941" y="87"/>
                </a:lnTo>
                <a:lnTo>
                  <a:pt x="939" y="87"/>
                </a:lnTo>
                <a:lnTo>
                  <a:pt x="934" y="87"/>
                </a:lnTo>
                <a:lnTo>
                  <a:pt x="931" y="87"/>
                </a:lnTo>
                <a:lnTo>
                  <a:pt x="926" y="87"/>
                </a:lnTo>
                <a:lnTo>
                  <a:pt x="923" y="87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5" name="Freeform 1855">
            <a:extLst>
              <a:ext uri="{FF2B5EF4-FFF2-40B4-BE49-F238E27FC236}">
                <a16:creationId xmlns:a16="http://schemas.microsoft.com/office/drawing/2014/main" id="{D31CFBF3-FD99-478B-AF2D-DF928786C866}"/>
              </a:ext>
            </a:extLst>
          </p:cNvPr>
          <p:cNvSpPr>
            <a:spLocks/>
          </p:cNvSpPr>
          <p:nvPr/>
        </p:nvSpPr>
        <p:spPr bwMode="auto">
          <a:xfrm>
            <a:off x="2466975" y="3533775"/>
            <a:ext cx="12700" cy="15875"/>
          </a:xfrm>
          <a:custGeom>
            <a:avLst/>
            <a:gdLst>
              <a:gd name="T0" fmla="*/ 12 w 23"/>
              <a:gd name="T1" fmla="*/ 0 h 28"/>
              <a:gd name="T2" fmla="*/ 7 w 23"/>
              <a:gd name="T3" fmla="*/ 0 h 28"/>
              <a:gd name="T4" fmla="*/ 2 w 23"/>
              <a:gd name="T5" fmla="*/ 5 h 28"/>
              <a:gd name="T6" fmla="*/ 0 w 23"/>
              <a:gd name="T7" fmla="*/ 8 h 28"/>
              <a:gd name="T8" fmla="*/ 0 w 23"/>
              <a:gd name="T9" fmla="*/ 15 h 28"/>
              <a:gd name="T10" fmla="*/ 0 w 23"/>
              <a:gd name="T11" fmla="*/ 18 h 28"/>
              <a:gd name="T12" fmla="*/ 2 w 23"/>
              <a:gd name="T13" fmla="*/ 23 h 28"/>
              <a:gd name="T14" fmla="*/ 5 w 23"/>
              <a:gd name="T15" fmla="*/ 26 h 28"/>
              <a:gd name="T16" fmla="*/ 12 w 23"/>
              <a:gd name="T17" fmla="*/ 28 h 28"/>
              <a:gd name="T18" fmla="*/ 15 w 23"/>
              <a:gd name="T19" fmla="*/ 28 h 28"/>
              <a:gd name="T20" fmla="*/ 18 w 23"/>
              <a:gd name="T21" fmla="*/ 26 h 28"/>
              <a:gd name="T22" fmla="*/ 20 w 23"/>
              <a:gd name="T23" fmla="*/ 26 h 28"/>
              <a:gd name="T24" fmla="*/ 23 w 23"/>
              <a:gd name="T25" fmla="*/ 23 h 28"/>
              <a:gd name="T26" fmla="*/ 20 w 23"/>
              <a:gd name="T27" fmla="*/ 23 h 28"/>
              <a:gd name="T28" fmla="*/ 20 w 23"/>
              <a:gd name="T29" fmla="*/ 23 h 28"/>
              <a:gd name="T30" fmla="*/ 18 w 23"/>
              <a:gd name="T31" fmla="*/ 23 h 28"/>
              <a:gd name="T32" fmla="*/ 15 w 23"/>
              <a:gd name="T33" fmla="*/ 26 h 28"/>
              <a:gd name="T34" fmla="*/ 12 w 23"/>
              <a:gd name="T35" fmla="*/ 26 h 28"/>
              <a:gd name="T36" fmla="*/ 10 w 23"/>
              <a:gd name="T37" fmla="*/ 26 h 28"/>
              <a:gd name="T38" fmla="*/ 5 w 23"/>
              <a:gd name="T39" fmla="*/ 23 h 28"/>
              <a:gd name="T40" fmla="*/ 5 w 23"/>
              <a:gd name="T41" fmla="*/ 21 h 28"/>
              <a:gd name="T42" fmla="*/ 2 w 23"/>
              <a:gd name="T43" fmla="*/ 15 h 28"/>
              <a:gd name="T44" fmla="*/ 2 w 23"/>
              <a:gd name="T45" fmla="*/ 10 h 28"/>
              <a:gd name="T46" fmla="*/ 5 w 23"/>
              <a:gd name="T47" fmla="*/ 5 h 28"/>
              <a:gd name="T48" fmla="*/ 7 w 23"/>
              <a:gd name="T49" fmla="*/ 3 h 28"/>
              <a:gd name="T50" fmla="*/ 12 w 23"/>
              <a:gd name="T51" fmla="*/ 3 h 28"/>
              <a:gd name="T52" fmla="*/ 15 w 23"/>
              <a:gd name="T53" fmla="*/ 3 h 28"/>
              <a:gd name="T54" fmla="*/ 18 w 23"/>
              <a:gd name="T55" fmla="*/ 5 h 28"/>
              <a:gd name="T56" fmla="*/ 20 w 23"/>
              <a:gd name="T57" fmla="*/ 5 h 28"/>
              <a:gd name="T58" fmla="*/ 20 w 23"/>
              <a:gd name="T59" fmla="*/ 10 h 28"/>
              <a:gd name="T60" fmla="*/ 20 w 23"/>
              <a:gd name="T61" fmla="*/ 10 h 28"/>
              <a:gd name="T62" fmla="*/ 20 w 23"/>
              <a:gd name="T63" fmla="*/ 0 h 28"/>
              <a:gd name="T64" fmla="*/ 20 w 23"/>
              <a:gd name="T65" fmla="*/ 0 h 28"/>
              <a:gd name="T66" fmla="*/ 20 w 23"/>
              <a:gd name="T67" fmla="*/ 3 h 28"/>
              <a:gd name="T68" fmla="*/ 20 w 23"/>
              <a:gd name="T69" fmla="*/ 3 h 28"/>
              <a:gd name="T70" fmla="*/ 18 w 23"/>
              <a:gd name="T71" fmla="*/ 3 h 28"/>
              <a:gd name="T72" fmla="*/ 18 w 23"/>
              <a:gd name="T73" fmla="*/ 3 h 28"/>
              <a:gd name="T74" fmla="*/ 15 w 23"/>
              <a:gd name="T75" fmla="*/ 3 h 28"/>
              <a:gd name="T76" fmla="*/ 15 w 23"/>
              <a:gd name="T77" fmla="*/ 0 h 28"/>
              <a:gd name="T78" fmla="*/ 12 w 23"/>
              <a:gd name="T7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3" h="28">
                <a:moveTo>
                  <a:pt x="12" y="0"/>
                </a:moveTo>
                <a:lnTo>
                  <a:pt x="12" y="0"/>
                </a:lnTo>
                <a:lnTo>
                  <a:pt x="12" y="0"/>
                </a:lnTo>
                <a:lnTo>
                  <a:pt x="7" y="0"/>
                </a:lnTo>
                <a:lnTo>
                  <a:pt x="5" y="3"/>
                </a:lnTo>
                <a:lnTo>
                  <a:pt x="2" y="5"/>
                </a:lnTo>
                <a:lnTo>
                  <a:pt x="2" y="5"/>
                </a:lnTo>
                <a:lnTo>
                  <a:pt x="0" y="8"/>
                </a:lnTo>
                <a:lnTo>
                  <a:pt x="0" y="10"/>
                </a:lnTo>
                <a:lnTo>
                  <a:pt x="0" y="15"/>
                </a:lnTo>
                <a:lnTo>
                  <a:pt x="0" y="15"/>
                </a:lnTo>
                <a:lnTo>
                  <a:pt x="0" y="18"/>
                </a:lnTo>
                <a:lnTo>
                  <a:pt x="0" y="21"/>
                </a:lnTo>
                <a:lnTo>
                  <a:pt x="2" y="23"/>
                </a:lnTo>
                <a:lnTo>
                  <a:pt x="2" y="23"/>
                </a:lnTo>
                <a:lnTo>
                  <a:pt x="5" y="26"/>
                </a:lnTo>
                <a:lnTo>
                  <a:pt x="7" y="28"/>
                </a:lnTo>
                <a:lnTo>
                  <a:pt x="12" y="28"/>
                </a:lnTo>
                <a:lnTo>
                  <a:pt x="12" y="28"/>
                </a:lnTo>
                <a:lnTo>
                  <a:pt x="15" y="28"/>
                </a:lnTo>
                <a:lnTo>
                  <a:pt x="18" y="26"/>
                </a:lnTo>
                <a:lnTo>
                  <a:pt x="18" y="26"/>
                </a:lnTo>
                <a:lnTo>
                  <a:pt x="18" y="26"/>
                </a:lnTo>
                <a:lnTo>
                  <a:pt x="20" y="26"/>
                </a:lnTo>
                <a:lnTo>
                  <a:pt x="20" y="23"/>
                </a:lnTo>
                <a:lnTo>
                  <a:pt x="23" y="23"/>
                </a:lnTo>
                <a:lnTo>
                  <a:pt x="23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20" y="23"/>
                </a:lnTo>
                <a:lnTo>
                  <a:pt x="18" y="23"/>
                </a:lnTo>
                <a:lnTo>
                  <a:pt x="18" y="23"/>
                </a:lnTo>
                <a:lnTo>
                  <a:pt x="15" y="26"/>
                </a:lnTo>
                <a:lnTo>
                  <a:pt x="15" y="26"/>
                </a:lnTo>
                <a:lnTo>
                  <a:pt x="12" y="26"/>
                </a:lnTo>
                <a:lnTo>
                  <a:pt x="12" y="26"/>
                </a:lnTo>
                <a:lnTo>
                  <a:pt x="10" y="26"/>
                </a:lnTo>
                <a:lnTo>
                  <a:pt x="7" y="23"/>
                </a:lnTo>
                <a:lnTo>
                  <a:pt x="5" y="23"/>
                </a:lnTo>
                <a:lnTo>
                  <a:pt x="5" y="23"/>
                </a:lnTo>
                <a:lnTo>
                  <a:pt x="5" y="21"/>
                </a:lnTo>
                <a:lnTo>
                  <a:pt x="2" y="18"/>
                </a:lnTo>
                <a:lnTo>
                  <a:pt x="2" y="15"/>
                </a:lnTo>
                <a:lnTo>
                  <a:pt x="2" y="15"/>
                </a:lnTo>
                <a:lnTo>
                  <a:pt x="2" y="10"/>
                </a:lnTo>
                <a:lnTo>
                  <a:pt x="5" y="8"/>
                </a:lnTo>
                <a:lnTo>
                  <a:pt x="5" y="5"/>
                </a:lnTo>
                <a:lnTo>
                  <a:pt x="5" y="5"/>
                </a:lnTo>
                <a:lnTo>
                  <a:pt x="7" y="3"/>
                </a:lnTo>
                <a:lnTo>
                  <a:pt x="10" y="3"/>
                </a:lnTo>
                <a:lnTo>
                  <a:pt x="12" y="3"/>
                </a:lnTo>
                <a:lnTo>
                  <a:pt x="12" y="3"/>
                </a:lnTo>
                <a:lnTo>
                  <a:pt x="15" y="3"/>
                </a:lnTo>
                <a:lnTo>
                  <a:pt x="18" y="3"/>
                </a:lnTo>
                <a:lnTo>
                  <a:pt x="18" y="5"/>
                </a:lnTo>
                <a:lnTo>
                  <a:pt x="18" y="5"/>
                </a:lnTo>
                <a:lnTo>
                  <a:pt x="20" y="5"/>
                </a:lnTo>
                <a:lnTo>
                  <a:pt x="20" y="8"/>
                </a:lnTo>
                <a:lnTo>
                  <a:pt x="20" y="10"/>
                </a:lnTo>
                <a:lnTo>
                  <a:pt x="20" y="10"/>
                </a:lnTo>
                <a:lnTo>
                  <a:pt x="20" y="1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0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20" y="3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8" y="3"/>
                </a:lnTo>
                <a:lnTo>
                  <a:pt x="15" y="3"/>
                </a:lnTo>
                <a:lnTo>
                  <a:pt x="15" y="3"/>
                </a:lnTo>
                <a:lnTo>
                  <a:pt x="15" y="0"/>
                </a:lnTo>
                <a:lnTo>
                  <a:pt x="12" y="0"/>
                </a:lnTo>
                <a:lnTo>
                  <a:pt x="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6" name="Freeform 1856">
            <a:extLst>
              <a:ext uri="{FF2B5EF4-FFF2-40B4-BE49-F238E27FC236}">
                <a16:creationId xmlns:a16="http://schemas.microsoft.com/office/drawing/2014/main" id="{7FF8DDDA-F5C5-49A4-8FA4-DCAAD5E072ED}"/>
              </a:ext>
            </a:extLst>
          </p:cNvPr>
          <p:cNvSpPr>
            <a:spLocks noEditPoints="1"/>
          </p:cNvSpPr>
          <p:nvPr/>
        </p:nvSpPr>
        <p:spPr bwMode="auto">
          <a:xfrm>
            <a:off x="2479675" y="3533775"/>
            <a:ext cx="6350" cy="14288"/>
          </a:xfrm>
          <a:custGeom>
            <a:avLst/>
            <a:gdLst>
              <a:gd name="T0" fmla="*/ 0 w 10"/>
              <a:gd name="T1" fmla="*/ 26 h 26"/>
              <a:gd name="T2" fmla="*/ 10 w 10"/>
              <a:gd name="T3" fmla="*/ 26 h 26"/>
              <a:gd name="T4" fmla="*/ 10 w 10"/>
              <a:gd name="T5" fmla="*/ 26 h 26"/>
              <a:gd name="T6" fmla="*/ 7 w 10"/>
              <a:gd name="T7" fmla="*/ 26 h 26"/>
              <a:gd name="T8" fmla="*/ 7 w 10"/>
              <a:gd name="T9" fmla="*/ 26 h 26"/>
              <a:gd name="T10" fmla="*/ 7 w 10"/>
              <a:gd name="T11" fmla="*/ 23 h 26"/>
              <a:gd name="T12" fmla="*/ 7 w 10"/>
              <a:gd name="T13" fmla="*/ 10 h 26"/>
              <a:gd name="T14" fmla="*/ 7 w 10"/>
              <a:gd name="T15" fmla="*/ 10 h 26"/>
              <a:gd name="T16" fmla="*/ 7 w 10"/>
              <a:gd name="T17" fmla="*/ 8 h 26"/>
              <a:gd name="T18" fmla="*/ 7 w 10"/>
              <a:gd name="T19" fmla="*/ 8 h 26"/>
              <a:gd name="T20" fmla="*/ 7 w 10"/>
              <a:gd name="T21" fmla="*/ 10 h 26"/>
              <a:gd name="T22" fmla="*/ 5 w 10"/>
              <a:gd name="T23" fmla="*/ 10 h 26"/>
              <a:gd name="T24" fmla="*/ 2 w 10"/>
              <a:gd name="T25" fmla="*/ 10 h 26"/>
              <a:gd name="T26" fmla="*/ 2 w 10"/>
              <a:gd name="T27" fmla="*/ 10 h 26"/>
              <a:gd name="T28" fmla="*/ 2 w 10"/>
              <a:gd name="T29" fmla="*/ 13 h 26"/>
              <a:gd name="T30" fmla="*/ 2 w 10"/>
              <a:gd name="T31" fmla="*/ 10 h 26"/>
              <a:gd name="T32" fmla="*/ 2 w 10"/>
              <a:gd name="T33" fmla="*/ 10 h 26"/>
              <a:gd name="T34" fmla="*/ 2 w 10"/>
              <a:gd name="T35" fmla="*/ 10 h 26"/>
              <a:gd name="T36" fmla="*/ 2 w 10"/>
              <a:gd name="T37" fmla="*/ 10 h 26"/>
              <a:gd name="T38" fmla="*/ 2 w 10"/>
              <a:gd name="T39" fmla="*/ 13 h 26"/>
              <a:gd name="T40" fmla="*/ 5 w 10"/>
              <a:gd name="T41" fmla="*/ 13 h 26"/>
              <a:gd name="T42" fmla="*/ 5 w 10"/>
              <a:gd name="T43" fmla="*/ 13 h 26"/>
              <a:gd name="T44" fmla="*/ 5 w 10"/>
              <a:gd name="T45" fmla="*/ 13 h 26"/>
              <a:gd name="T46" fmla="*/ 5 w 10"/>
              <a:gd name="T47" fmla="*/ 23 h 26"/>
              <a:gd name="T48" fmla="*/ 5 w 10"/>
              <a:gd name="T49" fmla="*/ 26 h 26"/>
              <a:gd name="T50" fmla="*/ 2 w 10"/>
              <a:gd name="T51" fmla="*/ 26 h 26"/>
              <a:gd name="T52" fmla="*/ 2 w 10"/>
              <a:gd name="T53" fmla="*/ 26 h 26"/>
              <a:gd name="T54" fmla="*/ 0 w 10"/>
              <a:gd name="T55" fmla="*/ 26 h 26"/>
              <a:gd name="T56" fmla="*/ 2 w 10"/>
              <a:gd name="T57" fmla="*/ 3 h 26"/>
              <a:gd name="T58" fmla="*/ 2 w 10"/>
              <a:gd name="T59" fmla="*/ 3 h 26"/>
              <a:gd name="T60" fmla="*/ 2 w 10"/>
              <a:gd name="T61" fmla="*/ 3 h 26"/>
              <a:gd name="T62" fmla="*/ 5 w 10"/>
              <a:gd name="T63" fmla="*/ 3 h 26"/>
              <a:gd name="T64" fmla="*/ 5 w 10"/>
              <a:gd name="T65" fmla="*/ 5 h 26"/>
              <a:gd name="T66" fmla="*/ 5 w 10"/>
              <a:gd name="T67" fmla="*/ 5 h 26"/>
              <a:gd name="T68" fmla="*/ 5 w 10"/>
              <a:gd name="T69" fmla="*/ 5 h 26"/>
              <a:gd name="T70" fmla="*/ 7 w 10"/>
              <a:gd name="T71" fmla="*/ 3 h 26"/>
              <a:gd name="T72" fmla="*/ 7 w 10"/>
              <a:gd name="T73" fmla="*/ 3 h 26"/>
              <a:gd name="T74" fmla="*/ 7 w 10"/>
              <a:gd name="T75" fmla="*/ 3 h 26"/>
              <a:gd name="T76" fmla="*/ 7 w 10"/>
              <a:gd name="T77" fmla="*/ 3 h 26"/>
              <a:gd name="T78" fmla="*/ 7 w 10"/>
              <a:gd name="T79" fmla="*/ 0 h 26"/>
              <a:gd name="T80" fmla="*/ 5 w 10"/>
              <a:gd name="T81" fmla="*/ 0 h 26"/>
              <a:gd name="T82" fmla="*/ 5 w 10"/>
              <a:gd name="T83" fmla="*/ 0 h 26"/>
              <a:gd name="T84" fmla="*/ 5 w 10"/>
              <a:gd name="T85" fmla="*/ 0 h 26"/>
              <a:gd name="T86" fmla="*/ 5 w 10"/>
              <a:gd name="T87" fmla="*/ 0 h 26"/>
              <a:gd name="T88" fmla="*/ 2 w 10"/>
              <a:gd name="T89" fmla="*/ 3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0" h="26">
                <a:moveTo>
                  <a:pt x="0" y="26"/>
                </a:moveTo>
                <a:lnTo>
                  <a:pt x="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5" y="10"/>
                </a:lnTo>
                <a:lnTo>
                  <a:pt x="5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3"/>
                </a:lnTo>
                <a:lnTo>
                  <a:pt x="2" y="13"/>
                </a:lnTo>
                <a:lnTo>
                  <a:pt x="2" y="13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0"/>
                </a:lnTo>
                <a:lnTo>
                  <a:pt x="2" y="13"/>
                </a:lnTo>
                <a:lnTo>
                  <a:pt x="5" y="13"/>
                </a:lnTo>
                <a:lnTo>
                  <a:pt x="5" y="13"/>
                </a:lnTo>
                <a:lnTo>
                  <a:pt x="5" y="13"/>
                </a:lnTo>
                <a:lnTo>
                  <a:pt x="5" y="13"/>
                </a:lnTo>
                <a:lnTo>
                  <a:pt x="5" y="13"/>
                </a:lnTo>
                <a:lnTo>
                  <a:pt x="5" y="13"/>
                </a:lnTo>
                <a:lnTo>
                  <a:pt x="5" y="23"/>
                </a:lnTo>
                <a:lnTo>
                  <a:pt x="5" y="23"/>
                </a:lnTo>
                <a:lnTo>
                  <a:pt x="5" y="23"/>
                </a:lnTo>
                <a:lnTo>
                  <a:pt x="5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2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close/>
                <a:moveTo>
                  <a:pt x="2" y="3"/>
                </a:move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5" y="3"/>
                </a:lnTo>
                <a:lnTo>
                  <a:pt x="5" y="3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3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7" name="Freeform 1857">
            <a:extLst>
              <a:ext uri="{FF2B5EF4-FFF2-40B4-BE49-F238E27FC236}">
                <a16:creationId xmlns:a16="http://schemas.microsoft.com/office/drawing/2014/main" id="{B57C7AEF-4C46-4808-8F79-4E97867484E5}"/>
              </a:ext>
            </a:extLst>
          </p:cNvPr>
          <p:cNvSpPr>
            <a:spLocks/>
          </p:cNvSpPr>
          <p:nvPr/>
        </p:nvSpPr>
        <p:spPr bwMode="auto">
          <a:xfrm>
            <a:off x="2487613" y="3538538"/>
            <a:ext cx="6350" cy="11112"/>
          </a:xfrm>
          <a:custGeom>
            <a:avLst/>
            <a:gdLst>
              <a:gd name="T0" fmla="*/ 0 w 11"/>
              <a:gd name="T1" fmla="*/ 20 h 20"/>
              <a:gd name="T2" fmla="*/ 0 w 11"/>
              <a:gd name="T3" fmla="*/ 20 h 20"/>
              <a:gd name="T4" fmla="*/ 0 w 11"/>
              <a:gd name="T5" fmla="*/ 18 h 20"/>
              <a:gd name="T6" fmla="*/ 0 w 11"/>
              <a:gd name="T7" fmla="*/ 18 h 20"/>
              <a:gd name="T8" fmla="*/ 0 w 11"/>
              <a:gd name="T9" fmla="*/ 18 h 20"/>
              <a:gd name="T10" fmla="*/ 0 w 11"/>
              <a:gd name="T11" fmla="*/ 18 h 20"/>
              <a:gd name="T12" fmla="*/ 3 w 11"/>
              <a:gd name="T13" fmla="*/ 18 h 20"/>
              <a:gd name="T14" fmla="*/ 3 w 11"/>
              <a:gd name="T15" fmla="*/ 18 h 20"/>
              <a:gd name="T16" fmla="*/ 6 w 11"/>
              <a:gd name="T17" fmla="*/ 20 h 20"/>
              <a:gd name="T18" fmla="*/ 6 w 11"/>
              <a:gd name="T19" fmla="*/ 20 h 20"/>
              <a:gd name="T20" fmla="*/ 8 w 11"/>
              <a:gd name="T21" fmla="*/ 18 h 20"/>
              <a:gd name="T22" fmla="*/ 11 w 11"/>
              <a:gd name="T23" fmla="*/ 18 h 20"/>
              <a:gd name="T24" fmla="*/ 11 w 11"/>
              <a:gd name="T25" fmla="*/ 15 h 20"/>
              <a:gd name="T26" fmla="*/ 11 w 11"/>
              <a:gd name="T27" fmla="*/ 15 h 20"/>
              <a:gd name="T28" fmla="*/ 11 w 11"/>
              <a:gd name="T29" fmla="*/ 10 h 20"/>
              <a:gd name="T30" fmla="*/ 8 w 11"/>
              <a:gd name="T31" fmla="*/ 10 h 20"/>
              <a:gd name="T32" fmla="*/ 6 w 11"/>
              <a:gd name="T33" fmla="*/ 7 h 20"/>
              <a:gd name="T34" fmla="*/ 3 w 11"/>
              <a:gd name="T35" fmla="*/ 5 h 20"/>
              <a:gd name="T36" fmla="*/ 3 w 11"/>
              <a:gd name="T37" fmla="*/ 5 h 20"/>
              <a:gd name="T38" fmla="*/ 3 w 11"/>
              <a:gd name="T39" fmla="*/ 2 h 20"/>
              <a:gd name="T40" fmla="*/ 3 w 11"/>
              <a:gd name="T41" fmla="*/ 2 h 20"/>
              <a:gd name="T42" fmla="*/ 6 w 11"/>
              <a:gd name="T43" fmla="*/ 2 h 20"/>
              <a:gd name="T44" fmla="*/ 6 w 11"/>
              <a:gd name="T45" fmla="*/ 2 h 20"/>
              <a:gd name="T46" fmla="*/ 8 w 11"/>
              <a:gd name="T47" fmla="*/ 2 h 20"/>
              <a:gd name="T48" fmla="*/ 8 w 11"/>
              <a:gd name="T49" fmla="*/ 5 h 20"/>
              <a:gd name="T50" fmla="*/ 11 w 11"/>
              <a:gd name="T51" fmla="*/ 5 h 20"/>
              <a:gd name="T52" fmla="*/ 11 w 11"/>
              <a:gd name="T53" fmla="*/ 7 h 20"/>
              <a:gd name="T54" fmla="*/ 11 w 11"/>
              <a:gd name="T55" fmla="*/ 2 h 20"/>
              <a:gd name="T56" fmla="*/ 11 w 11"/>
              <a:gd name="T57" fmla="*/ 2 h 20"/>
              <a:gd name="T58" fmla="*/ 11 w 11"/>
              <a:gd name="T59" fmla="*/ 2 h 20"/>
              <a:gd name="T60" fmla="*/ 11 w 11"/>
              <a:gd name="T61" fmla="*/ 2 h 20"/>
              <a:gd name="T62" fmla="*/ 8 w 11"/>
              <a:gd name="T63" fmla="*/ 2 h 20"/>
              <a:gd name="T64" fmla="*/ 8 w 11"/>
              <a:gd name="T65" fmla="*/ 2 h 20"/>
              <a:gd name="T66" fmla="*/ 8 w 11"/>
              <a:gd name="T67" fmla="*/ 2 h 20"/>
              <a:gd name="T68" fmla="*/ 8 w 11"/>
              <a:gd name="T69" fmla="*/ 2 h 20"/>
              <a:gd name="T70" fmla="*/ 6 w 11"/>
              <a:gd name="T71" fmla="*/ 0 h 20"/>
              <a:gd name="T72" fmla="*/ 6 w 11"/>
              <a:gd name="T73" fmla="*/ 0 h 20"/>
              <a:gd name="T74" fmla="*/ 3 w 11"/>
              <a:gd name="T75" fmla="*/ 2 h 20"/>
              <a:gd name="T76" fmla="*/ 3 w 11"/>
              <a:gd name="T77" fmla="*/ 2 h 20"/>
              <a:gd name="T78" fmla="*/ 0 w 11"/>
              <a:gd name="T79" fmla="*/ 5 h 20"/>
              <a:gd name="T80" fmla="*/ 0 w 11"/>
              <a:gd name="T81" fmla="*/ 5 h 20"/>
              <a:gd name="T82" fmla="*/ 0 w 11"/>
              <a:gd name="T83" fmla="*/ 7 h 20"/>
              <a:gd name="T84" fmla="*/ 0 w 11"/>
              <a:gd name="T85" fmla="*/ 10 h 20"/>
              <a:gd name="T86" fmla="*/ 3 w 11"/>
              <a:gd name="T87" fmla="*/ 10 h 20"/>
              <a:gd name="T88" fmla="*/ 6 w 11"/>
              <a:gd name="T89" fmla="*/ 13 h 20"/>
              <a:gd name="T90" fmla="*/ 8 w 11"/>
              <a:gd name="T91" fmla="*/ 13 h 20"/>
              <a:gd name="T92" fmla="*/ 8 w 11"/>
              <a:gd name="T93" fmla="*/ 13 h 20"/>
              <a:gd name="T94" fmla="*/ 8 w 11"/>
              <a:gd name="T95" fmla="*/ 15 h 20"/>
              <a:gd name="T96" fmla="*/ 8 w 11"/>
              <a:gd name="T97" fmla="*/ 15 h 20"/>
              <a:gd name="T98" fmla="*/ 8 w 11"/>
              <a:gd name="T99" fmla="*/ 15 h 20"/>
              <a:gd name="T100" fmla="*/ 8 w 11"/>
              <a:gd name="T101" fmla="*/ 18 h 20"/>
              <a:gd name="T102" fmla="*/ 8 w 11"/>
              <a:gd name="T103" fmla="*/ 18 h 20"/>
              <a:gd name="T104" fmla="*/ 8 w 11"/>
              <a:gd name="T105" fmla="*/ 18 h 20"/>
              <a:gd name="T106" fmla="*/ 6 w 11"/>
              <a:gd name="T107" fmla="*/ 18 h 20"/>
              <a:gd name="T108" fmla="*/ 3 w 11"/>
              <a:gd name="T109" fmla="*/ 18 h 20"/>
              <a:gd name="T110" fmla="*/ 3 w 11"/>
              <a:gd name="T111" fmla="*/ 15 h 20"/>
              <a:gd name="T112" fmla="*/ 0 w 11"/>
              <a:gd name="T113" fmla="*/ 15 h 20"/>
              <a:gd name="T114" fmla="*/ 0 w 11"/>
              <a:gd name="T115" fmla="*/ 13 h 20"/>
              <a:gd name="T116" fmla="*/ 0 w 11"/>
              <a:gd name="T1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" h="20">
                <a:moveTo>
                  <a:pt x="0" y="20"/>
                </a:move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18"/>
                </a:lnTo>
                <a:lnTo>
                  <a:pt x="3" y="20"/>
                </a:lnTo>
                <a:lnTo>
                  <a:pt x="6" y="20"/>
                </a:lnTo>
                <a:lnTo>
                  <a:pt x="6" y="20"/>
                </a:lnTo>
                <a:lnTo>
                  <a:pt x="6" y="20"/>
                </a:lnTo>
                <a:lnTo>
                  <a:pt x="8" y="20"/>
                </a:lnTo>
                <a:lnTo>
                  <a:pt x="8" y="18"/>
                </a:lnTo>
                <a:lnTo>
                  <a:pt x="11" y="18"/>
                </a:lnTo>
                <a:lnTo>
                  <a:pt x="11" y="18"/>
                </a:lnTo>
                <a:lnTo>
                  <a:pt x="11" y="18"/>
                </a:lnTo>
                <a:lnTo>
                  <a:pt x="11" y="15"/>
                </a:lnTo>
                <a:lnTo>
                  <a:pt x="11" y="15"/>
                </a:lnTo>
                <a:lnTo>
                  <a:pt x="11" y="15"/>
                </a:lnTo>
                <a:lnTo>
                  <a:pt x="11" y="13"/>
                </a:lnTo>
                <a:lnTo>
                  <a:pt x="11" y="10"/>
                </a:lnTo>
                <a:lnTo>
                  <a:pt x="8" y="10"/>
                </a:lnTo>
                <a:lnTo>
                  <a:pt x="8" y="10"/>
                </a:lnTo>
                <a:lnTo>
                  <a:pt x="6" y="7"/>
                </a:lnTo>
                <a:lnTo>
                  <a:pt x="6" y="7"/>
                </a:lnTo>
                <a:lnTo>
                  <a:pt x="3" y="7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6" y="2"/>
                </a:lnTo>
                <a:lnTo>
                  <a:pt x="6" y="2"/>
                </a:lnTo>
                <a:lnTo>
                  <a:pt x="6" y="2"/>
                </a:lnTo>
                <a:lnTo>
                  <a:pt x="8" y="2"/>
                </a:lnTo>
                <a:lnTo>
                  <a:pt x="8" y="2"/>
                </a:lnTo>
                <a:lnTo>
                  <a:pt x="8" y="5"/>
                </a:lnTo>
                <a:lnTo>
                  <a:pt x="8" y="5"/>
                </a:lnTo>
                <a:lnTo>
                  <a:pt x="8" y="5"/>
                </a:lnTo>
                <a:lnTo>
                  <a:pt x="11" y="5"/>
                </a:lnTo>
                <a:lnTo>
                  <a:pt x="11" y="7"/>
                </a:lnTo>
                <a:lnTo>
                  <a:pt x="11" y="7"/>
                </a:lnTo>
                <a:lnTo>
                  <a:pt x="11" y="7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11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6" y="0"/>
                </a:lnTo>
                <a:lnTo>
                  <a:pt x="6" y="0"/>
                </a:lnTo>
                <a:lnTo>
                  <a:pt x="6" y="0"/>
                </a:lnTo>
                <a:lnTo>
                  <a:pt x="6" y="2"/>
                </a:lnTo>
                <a:lnTo>
                  <a:pt x="3" y="2"/>
                </a:lnTo>
                <a:lnTo>
                  <a:pt x="3" y="2"/>
                </a:lnTo>
                <a:lnTo>
                  <a:pt x="3" y="2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lnTo>
                  <a:pt x="3" y="10"/>
                </a:lnTo>
                <a:lnTo>
                  <a:pt x="6" y="13"/>
                </a:lnTo>
                <a:lnTo>
                  <a:pt x="6" y="13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8" y="13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5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6" y="18"/>
                </a:lnTo>
                <a:lnTo>
                  <a:pt x="6" y="18"/>
                </a:lnTo>
                <a:lnTo>
                  <a:pt x="6" y="18"/>
                </a:lnTo>
                <a:lnTo>
                  <a:pt x="3" y="18"/>
                </a:lnTo>
                <a:lnTo>
                  <a:pt x="3" y="15"/>
                </a:lnTo>
                <a:lnTo>
                  <a:pt x="3" y="15"/>
                </a:lnTo>
                <a:lnTo>
                  <a:pt x="3" y="15"/>
                </a:lnTo>
                <a:lnTo>
                  <a:pt x="0" y="15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lnTo>
                  <a:pt x="0" y="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8" name="Freeform 1858">
            <a:extLst>
              <a:ext uri="{FF2B5EF4-FFF2-40B4-BE49-F238E27FC236}">
                <a16:creationId xmlns:a16="http://schemas.microsoft.com/office/drawing/2014/main" id="{80FDF1D7-E6E5-45F2-9A8D-D24E34A63DC5}"/>
              </a:ext>
            </a:extLst>
          </p:cNvPr>
          <p:cNvSpPr>
            <a:spLocks/>
          </p:cNvSpPr>
          <p:nvPr/>
        </p:nvSpPr>
        <p:spPr bwMode="auto">
          <a:xfrm>
            <a:off x="2493963" y="3538538"/>
            <a:ext cx="9525" cy="11112"/>
          </a:xfrm>
          <a:custGeom>
            <a:avLst/>
            <a:gdLst>
              <a:gd name="T0" fmla="*/ 10 w 16"/>
              <a:gd name="T1" fmla="*/ 0 h 20"/>
              <a:gd name="T2" fmla="*/ 8 w 16"/>
              <a:gd name="T3" fmla="*/ 2 h 20"/>
              <a:gd name="T4" fmla="*/ 3 w 16"/>
              <a:gd name="T5" fmla="*/ 5 h 20"/>
              <a:gd name="T6" fmla="*/ 3 w 16"/>
              <a:gd name="T7" fmla="*/ 5 h 20"/>
              <a:gd name="T8" fmla="*/ 0 w 16"/>
              <a:gd name="T9" fmla="*/ 10 h 20"/>
              <a:gd name="T10" fmla="*/ 0 w 16"/>
              <a:gd name="T11" fmla="*/ 13 h 20"/>
              <a:gd name="T12" fmla="*/ 3 w 16"/>
              <a:gd name="T13" fmla="*/ 18 h 20"/>
              <a:gd name="T14" fmla="*/ 5 w 16"/>
              <a:gd name="T15" fmla="*/ 18 h 20"/>
              <a:gd name="T16" fmla="*/ 8 w 16"/>
              <a:gd name="T17" fmla="*/ 20 h 20"/>
              <a:gd name="T18" fmla="*/ 10 w 16"/>
              <a:gd name="T19" fmla="*/ 20 h 20"/>
              <a:gd name="T20" fmla="*/ 13 w 16"/>
              <a:gd name="T21" fmla="*/ 18 h 20"/>
              <a:gd name="T22" fmla="*/ 16 w 16"/>
              <a:gd name="T23" fmla="*/ 15 h 20"/>
              <a:gd name="T24" fmla="*/ 16 w 16"/>
              <a:gd name="T25" fmla="*/ 13 h 20"/>
              <a:gd name="T26" fmla="*/ 16 w 16"/>
              <a:gd name="T27" fmla="*/ 13 h 20"/>
              <a:gd name="T28" fmla="*/ 16 w 16"/>
              <a:gd name="T29" fmla="*/ 13 h 20"/>
              <a:gd name="T30" fmla="*/ 13 w 16"/>
              <a:gd name="T31" fmla="*/ 15 h 20"/>
              <a:gd name="T32" fmla="*/ 13 w 16"/>
              <a:gd name="T33" fmla="*/ 15 h 20"/>
              <a:gd name="T34" fmla="*/ 10 w 16"/>
              <a:gd name="T35" fmla="*/ 15 h 20"/>
              <a:gd name="T36" fmla="*/ 8 w 16"/>
              <a:gd name="T37" fmla="*/ 15 h 20"/>
              <a:gd name="T38" fmla="*/ 5 w 16"/>
              <a:gd name="T39" fmla="*/ 15 h 20"/>
              <a:gd name="T40" fmla="*/ 5 w 16"/>
              <a:gd name="T41" fmla="*/ 13 h 20"/>
              <a:gd name="T42" fmla="*/ 3 w 16"/>
              <a:gd name="T43" fmla="*/ 10 h 20"/>
              <a:gd name="T44" fmla="*/ 5 w 16"/>
              <a:gd name="T45" fmla="*/ 7 h 20"/>
              <a:gd name="T46" fmla="*/ 5 w 16"/>
              <a:gd name="T47" fmla="*/ 5 h 20"/>
              <a:gd name="T48" fmla="*/ 8 w 16"/>
              <a:gd name="T49" fmla="*/ 2 h 20"/>
              <a:gd name="T50" fmla="*/ 8 w 16"/>
              <a:gd name="T51" fmla="*/ 2 h 20"/>
              <a:gd name="T52" fmla="*/ 10 w 16"/>
              <a:gd name="T53" fmla="*/ 2 h 20"/>
              <a:gd name="T54" fmla="*/ 10 w 16"/>
              <a:gd name="T55" fmla="*/ 2 h 20"/>
              <a:gd name="T56" fmla="*/ 10 w 16"/>
              <a:gd name="T57" fmla="*/ 2 h 20"/>
              <a:gd name="T58" fmla="*/ 10 w 16"/>
              <a:gd name="T59" fmla="*/ 5 h 20"/>
              <a:gd name="T60" fmla="*/ 13 w 16"/>
              <a:gd name="T61" fmla="*/ 5 h 20"/>
              <a:gd name="T62" fmla="*/ 13 w 16"/>
              <a:gd name="T63" fmla="*/ 5 h 20"/>
              <a:gd name="T64" fmla="*/ 13 w 16"/>
              <a:gd name="T65" fmla="*/ 5 h 20"/>
              <a:gd name="T66" fmla="*/ 13 w 16"/>
              <a:gd name="T67" fmla="*/ 7 h 20"/>
              <a:gd name="T68" fmla="*/ 13 w 16"/>
              <a:gd name="T69" fmla="*/ 7 h 20"/>
              <a:gd name="T70" fmla="*/ 13 w 16"/>
              <a:gd name="T71" fmla="*/ 7 h 20"/>
              <a:gd name="T72" fmla="*/ 16 w 16"/>
              <a:gd name="T73" fmla="*/ 5 h 20"/>
              <a:gd name="T74" fmla="*/ 16 w 16"/>
              <a:gd name="T75" fmla="*/ 5 h 20"/>
              <a:gd name="T76" fmla="*/ 16 w 16"/>
              <a:gd name="T77" fmla="*/ 5 h 20"/>
              <a:gd name="T78" fmla="*/ 16 w 16"/>
              <a:gd name="T79" fmla="*/ 5 h 20"/>
              <a:gd name="T80" fmla="*/ 13 w 16"/>
              <a:gd name="T81" fmla="*/ 2 h 20"/>
              <a:gd name="T82" fmla="*/ 13 w 16"/>
              <a:gd name="T83" fmla="*/ 2 h 20"/>
              <a:gd name="T84" fmla="*/ 10 w 16"/>
              <a:gd name="T85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" h="20">
                <a:moveTo>
                  <a:pt x="10" y="0"/>
                </a:moveTo>
                <a:lnTo>
                  <a:pt x="10" y="0"/>
                </a:lnTo>
                <a:lnTo>
                  <a:pt x="10" y="0"/>
                </a:lnTo>
                <a:lnTo>
                  <a:pt x="8" y="2"/>
                </a:lnTo>
                <a:lnTo>
                  <a:pt x="5" y="2"/>
                </a:lnTo>
                <a:lnTo>
                  <a:pt x="3" y="5"/>
                </a:lnTo>
                <a:lnTo>
                  <a:pt x="3" y="5"/>
                </a:lnTo>
                <a:lnTo>
                  <a:pt x="3" y="5"/>
                </a:lnTo>
                <a:lnTo>
                  <a:pt x="0" y="7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3" y="15"/>
                </a:lnTo>
                <a:lnTo>
                  <a:pt x="3" y="18"/>
                </a:lnTo>
                <a:lnTo>
                  <a:pt x="3" y="18"/>
                </a:lnTo>
                <a:lnTo>
                  <a:pt x="5" y="18"/>
                </a:lnTo>
                <a:lnTo>
                  <a:pt x="8" y="20"/>
                </a:lnTo>
                <a:lnTo>
                  <a:pt x="8" y="20"/>
                </a:lnTo>
                <a:lnTo>
                  <a:pt x="8" y="20"/>
                </a:lnTo>
                <a:lnTo>
                  <a:pt x="10" y="20"/>
                </a:lnTo>
                <a:lnTo>
                  <a:pt x="13" y="18"/>
                </a:lnTo>
                <a:lnTo>
                  <a:pt x="13" y="18"/>
                </a:lnTo>
                <a:lnTo>
                  <a:pt x="13" y="18"/>
                </a:lnTo>
                <a:lnTo>
                  <a:pt x="16" y="15"/>
                </a:lnTo>
                <a:lnTo>
                  <a:pt x="16" y="15"/>
                </a:lnTo>
                <a:lnTo>
                  <a:pt x="16" y="13"/>
                </a:lnTo>
                <a:lnTo>
                  <a:pt x="16" y="13"/>
                </a:lnTo>
                <a:lnTo>
                  <a:pt x="16" y="13"/>
                </a:lnTo>
                <a:lnTo>
                  <a:pt x="16" y="13"/>
                </a:lnTo>
                <a:lnTo>
                  <a:pt x="16" y="13"/>
                </a:lnTo>
                <a:lnTo>
                  <a:pt x="13" y="15"/>
                </a:lnTo>
                <a:lnTo>
                  <a:pt x="13" y="15"/>
                </a:lnTo>
                <a:lnTo>
                  <a:pt x="13" y="15"/>
                </a:lnTo>
                <a:lnTo>
                  <a:pt x="13" y="15"/>
                </a:lnTo>
                <a:lnTo>
                  <a:pt x="10" y="15"/>
                </a:lnTo>
                <a:lnTo>
                  <a:pt x="10" y="15"/>
                </a:lnTo>
                <a:lnTo>
                  <a:pt x="10" y="15"/>
                </a:lnTo>
                <a:lnTo>
                  <a:pt x="8" y="15"/>
                </a:lnTo>
                <a:lnTo>
                  <a:pt x="8" y="15"/>
                </a:lnTo>
                <a:lnTo>
                  <a:pt x="5" y="15"/>
                </a:lnTo>
                <a:lnTo>
                  <a:pt x="5" y="15"/>
                </a:lnTo>
                <a:lnTo>
                  <a:pt x="5" y="13"/>
                </a:lnTo>
                <a:lnTo>
                  <a:pt x="5" y="10"/>
                </a:lnTo>
                <a:lnTo>
                  <a:pt x="3" y="10"/>
                </a:lnTo>
                <a:lnTo>
                  <a:pt x="3" y="10"/>
                </a:lnTo>
                <a:lnTo>
                  <a:pt x="5" y="7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8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2"/>
                </a:lnTo>
                <a:lnTo>
                  <a:pt x="10" y="5"/>
                </a:lnTo>
                <a:lnTo>
                  <a:pt x="10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3" y="5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3" y="7"/>
                </a:lnTo>
                <a:lnTo>
                  <a:pt x="16" y="7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5"/>
                </a:lnTo>
                <a:lnTo>
                  <a:pt x="16" y="2"/>
                </a:lnTo>
                <a:lnTo>
                  <a:pt x="13" y="2"/>
                </a:lnTo>
                <a:lnTo>
                  <a:pt x="13" y="2"/>
                </a:lnTo>
                <a:lnTo>
                  <a:pt x="13" y="2"/>
                </a:lnTo>
                <a:lnTo>
                  <a:pt x="10" y="2"/>
                </a:lnTo>
                <a:lnTo>
                  <a:pt x="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79" name="Freeform 1859">
            <a:extLst>
              <a:ext uri="{FF2B5EF4-FFF2-40B4-BE49-F238E27FC236}">
                <a16:creationId xmlns:a16="http://schemas.microsoft.com/office/drawing/2014/main" id="{038478CD-4B86-43EB-B03D-19F4FAE2F90B}"/>
              </a:ext>
            </a:extLst>
          </p:cNvPr>
          <p:cNvSpPr>
            <a:spLocks noEditPoints="1"/>
          </p:cNvSpPr>
          <p:nvPr/>
        </p:nvSpPr>
        <p:spPr bwMode="auto">
          <a:xfrm>
            <a:off x="2505075" y="3538538"/>
            <a:ext cx="9525" cy="11112"/>
          </a:xfrm>
          <a:custGeom>
            <a:avLst/>
            <a:gdLst>
              <a:gd name="T0" fmla="*/ 8 w 18"/>
              <a:gd name="T1" fmla="*/ 2 h 20"/>
              <a:gd name="T2" fmla="*/ 10 w 18"/>
              <a:gd name="T3" fmla="*/ 2 h 20"/>
              <a:gd name="T4" fmla="*/ 13 w 18"/>
              <a:gd name="T5" fmla="*/ 5 h 20"/>
              <a:gd name="T6" fmla="*/ 13 w 18"/>
              <a:gd name="T7" fmla="*/ 7 h 20"/>
              <a:gd name="T8" fmla="*/ 13 w 18"/>
              <a:gd name="T9" fmla="*/ 13 h 20"/>
              <a:gd name="T10" fmla="*/ 13 w 18"/>
              <a:gd name="T11" fmla="*/ 13 h 20"/>
              <a:gd name="T12" fmla="*/ 13 w 18"/>
              <a:gd name="T13" fmla="*/ 18 h 20"/>
              <a:gd name="T14" fmla="*/ 10 w 18"/>
              <a:gd name="T15" fmla="*/ 18 h 20"/>
              <a:gd name="T16" fmla="*/ 8 w 18"/>
              <a:gd name="T17" fmla="*/ 18 h 20"/>
              <a:gd name="T18" fmla="*/ 8 w 18"/>
              <a:gd name="T19" fmla="*/ 18 h 20"/>
              <a:gd name="T20" fmla="*/ 5 w 18"/>
              <a:gd name="T21" fmla="*/ 15 h 20"/>
              <a:gd name="T22" fmla="*/ 5 w 18"/>
              <a:gd name="T23" fmla="*/ 13 h 20"/>
              <a:gd name="T24" fmla="*/ 3 w 18"/>
              <a:gd name="T25" fmla="*/ 10 h 20"/>
              <a:gd name="T26" fmla="*/ 3 w 18"/>
              <a:gd name="T27" fmla="*/ 7 h 20"/>
              <a:gd name="T28" fmla="*/ 5 w 18"/>
              <a:gd name="T29" fmla="*/ 2 h 20"/>
              <a:gd name="T30" fmla="*/ 5 w 18"/>
              <a:gd name="T31" fmla="*/ 2 h 20"/>
              <a:gd name="T32" fmla="*/ 8 w 18"/>
              <a:gd name="T33" fmla="*/ 2 h 20"/>
              <a:gd name="T34" fmla="*/ 0 w 18"/>
              <a:gd name="T35" fmla="*/ 10 h 20"/>
              <a:gd name="T36" fmla="*/ 0 w 18"/>
              <a:gd name="T37" fmla="*/ 13 h 20"/>
              <a:gd name="T38" fmla="*/ 3 w 18"/>
              <a:gd name="T39" fmla="*/ 18 h 20"/>
              <a:gd name="T40" fmla="*/ 5 w 18"/>
              <a:gd name="T41" fmla="*/ 18 h 20"/>
              <a:gd name="T42" fmla="*/ 8 w 18"/>
              <a:gd name="T43" fmla="*/ 20 h 20"/>
              <a:gd name="T44" fmla="*/ 10 w 18"/>
              <a:gd name="T45" fmla="*/ 20 h 20"/>
              <a:gd name="T46" fmla="*/ 15 w 18"/>
              <a:gd name="T47" fmla="*/ 18 h 20"/>
              <a:gd name="T48" fmla="*/ 15 w 18"/>
              <a:gd name="T49" fmla="*/ 15 h 20"/>
              <a:gd name="T50" fmla="*/ 18 w 18"/>
              <a:gd name="T51" fmla="*/ 10 h 20"/>
              <a:gd name="T52" fmla="*/ 15 w 18"/>
              <a:gd name="T53" fmla="*/ 7 h 20"/>
              <a:gd name="T54" fmla="*/ 15 w 18"/>
              <a:gd name="T55" fmla="*/ 2 h 20"/>
              <a:gd name="T56" fmla="*/ 13 w 18"/>
              <a:gd name="T57" fmla="*/ 2 h 20"/>
              <a:gd name="T58" fmla="*/ 8 w 18"/>
              <a:gd name="T59" fmla="*/ 0 h 20"/>
              <a:gd name="T60" fmla="*/ 5 w 18"/>
              <a:gd name="T61" fmla="*/ 2 h 20"/>
              <a:gd name="T62" fmla="*/ 3 w 18"/>
              <a:gd name="T63" fmla="*/ 5 h 20"/>
              <a:gd name="T64" fmla="*/ 0 w 18"/>
              <a:gd name="T65" fmla="*/ 5 h 20"/>
              <a:gd name="T66" fmla="*/ 0 w 18"/>
              <a:gd name="T67" fmla="*/ 1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" h="20">
                <a:moveTo>
                  <a:pt x="8" y="2"/>
                </a:moveTo>
                <a:lnTo>
                  <a:pt x="8" y="2"/>
                </a:lnTo>
                <a:lnTo>
                  <a:pt x="8" y="2"/>
                </a:lnTo>
                <a:lnTo>
                  <a:pt x="10" y="2"/>
                </a:lnTo>
                <a:lnTo>
                  <a:pt x="10" y="2"/>
                </a:lnTo>
                <a:lnTo>
                  <a:pt x="13" y="5"/>
                </a:lnTo>
                <a:lnTo>
                  <a:pt x="13" y="5"/>
                </a:lnTo>
                <a:lnTo>
                  <a:pt x="13" y="7"/>
                </a:lnTo>
                <a:lnTo>
                  <a:pt x="13" y="10"/>
                </a:lnTo>
                <a:lnTo>
                  <a:pt x="13" y="13"/>
                </a:lnTo>
                <a:lnTo>
                  <a:pt x="13" y="13"/>
                </a:lnTo>
                <a:lnTo>
                  <a:pt x="13" y="13"/>
                </a:lnTo>
                <a:lnTo>
                  <a:pt x="13" y="15"/>
                </a:lnTo>
                <a:lnTo>
                  <a:pt x="13" y="18"/>
                </a:lnTo>
                <a:lnTo>
                  <a:pt x="13" y="18"/>
                </a:lnTo>
                <a:lnTo>
                  <a:pt x="10" y="18"/>
                </a:lnTo>
                <a:lnTo>
                  <a:pt x="10" y="18"/>
                </a:lnTo>
                <a:lnTo>
                  <a:pt x="8" y="18"/>
                </a:lnTo>
                <a:lnTo>
                  <a:pt x="8" y="18"/>
                </a:lnTo>
                <a:lnTo>
                  <a:pt x="8" y="18"/>
                </a:lnTo>
                <a:lnTo>
                  <a:pt x="5" y="18"/>
                </a:lnTo>
                <a:lnTo>
                  <a:pt x="5" y="15"/>
                </a:lnTo>
                <a:lnTo>
                  <a:pt x="5" y="15"/>
                </a:lnTo>
                <a:lnTo>
                  <a:pt x="5" y="13"/>
                </a:lnTo>
                <a:lnTo>
                  <a:pt x="3" y="13"/>
                </a:lnTo>
                <a:lnTo>
                  <a:pt x="3" y="10"/>
                </a:lnTo>
                <a:lnTo>
                  <a:pt x="3" y="10"/>
                </a:lnTo>
                <a:lnTo>
                  <a:pt x="3" y="7"/>
                </a:lnTo>
                <a:lnTo>
                  <a:pt x="5" y="5"/>
                </a:lnTo>
                <a:lnTo>
                  <a:pt x="5" y="2"/>
                </a:lnTo>
                <a:lnTo>
                  <a:pt x="5" y="2"/>
                </a:lnTo>
                <a:lnTo>
                  <a:pt x="5" y="2"/>
                </a:lnTo>
                <a:lnTo>
                  <a:pt x="8" y="2"/>
                </a:lnTo>
                <a:lnTo>
                  <a:pt x="8" y="2"/>
                </a:lnTo>
                <a:close/>
                <a:moveTo>
                  <a:pt x="0" y="10"/>
                </a:move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3" y="18"/>
                </a:lnTo>
                <a:lnTo>
                  <a:pt x="3" y="18"/>
                </a:lnTo>
                <a:lnTo>
                  <a:pt x="5" y="18"/>
                </a:lnTo>
                <a:lnTo>
                  <a:pt x="5" y="20"/>
                </a:lnTo>
                <a:lnTo>
                  <a:pt x="8" y="20"/>
                </a:lnTo>
                <a:lnTo>
                  <a:pt x="8" y="20"/>
                </a:lnTo>
                <a:lnTo>
                  <a:pt x="10" y="20"/>
                </a:lnTo>
                <a:lnTo>
                  <a:pt x="13" y="18"/>
                </a:lnTo>
                <a:lnTo>
                  <a:pt x="15" y="18"/>
                </a:lnTo>
                <a:lnTo>
                  <a:pt x="15" y="18"/>
                </a:lnTo>
                <a:lnTo>
                  <a:pt x="15" y="15"/>
                </a:lnTo>
                <a:lnTo>
                  <a:pt x="15" y="13"/>
                </a:lnTo>
                <a:lnTo>
                  <a:pt x="18" y="10"/>
                </a:lnTo>
                <a:lnTo>
                  <a:pt x="18" y="10"/>
                </a:lnTo>
                <a:lnTo>
                  <a:pt x="15" y="7"/>
                </a:lnTo>
                <a:lnTo>
                  <a:pt x="15" y="5"/>
                </a:lnTo>
                <a:lnTo>
                  <a:pt x="15" y="2"/>
                </a:lnTo>
                <a:lnTo>
                  <a:pt x="15" y="2"/>
                </a:lnTo>
                <a:lnTo>
                  <a:pt x="13" y="2"/>
                </a:lnTo>
                <a:lnTo>
                  <a:pt x="10" y="2"/>
                </a:lnTo>
                <a:lnTo>
                  <a:pt x="8" y="0"/>
                </a:lnTo>
                <a:lnTo>
                  <a:pt x="8" y="0"/>
                </a:lnTo>
                <a:lnTo>
                  <a:pt x="5" y="2"/>
                </a:lnTo>
                <a:lnTo>
                  <a:pt x="5" y="2"/>
                </a:lnTo>
                <a:lnTo>
                  <a:pt x="3" y="5"/>
                </a:lnTo>
                <a:lnTo>
                  <a:pt x="3" y="5"/>
                </a:lnTo>
                <a:lnTo>
                  <a:pt x="0" y="5"/>
                </a:lnTo>
                <a:lnTo>
                  <a:pt x="0" y="7"/>
                </a:lnTo>
                <a:lnTo>
                  <a:pt x="0" y="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0" name="Freeform 1860">
            <a:extLst>
              <a:ext uri="{FF2B5EF4-FFF2-40B4-BE49-F238E27FC236}">
                <a16:creationId xmlns:a16="http://schemas.microsoft.com/office/drawing/2014/main" id="{A9DFD530-9BF8-4C12-9D41-EB9C26EEB575}"/>
              </a:ext>
            </a:extLst>
          </p:cNvPr>
          <p:cNvSpPr>
            <a:spLocks/>
          </p:cNvSpPr>
          <p:nvPr/>
        </p:nvSpPr>
        <p:spPr bwMode="auto">
          <a:xfrm>
            <a:off x="2522538" y="3533775"/>
            <a:ext cx="4762" cy="14288"/>
          </a:xfrm>
          <a:custGeom>
            <a:avLst/>
            <a:gdLst>
              <a:gd name="T0" fmla="*/ 7 w 10"/>
              <a:gd name="T1" fmla="*/ 0 h 26"/>
              <a:gd name="T2" fmla="*/ 7 w 10"/>
              <a:gd name="T3" fmla="*/ 0 h 26"/>
              <a:gd name="T4" fmla="*/ 7 w 10"/>
              <a:gd name="T5" fmla="*/ 0 h 26"/>
              <a:gd name="T6" fmla="*/ 7 w 10"/>
              <a:gd name="T7" fmla="*/ 0 h 26"/>
              <a:gd name="T8" fmla="*/ 7 w 10"/>
              <a:gd name="T9" fmla="*/ 0 h 26"/>
              <a:gd name="T10" fmla="*/ 7 w 10"/>
              <a:gd name="T11" fmla="*/ 0 h 26"/>
              <a:gd name="T12" fmla="*/ 7 w 10"/>
              <a:gd name="T13" fmla="*/ 0 h 26"/>
              <a:gd name="T14" fmla="*/ 7 w 10"/>
              <a:gd name="T15" fmla="*/ 0 h 26"/>
              <a:gd name="T16" fmla="*/ 7 w 10"/>
              <a:gd name="T17" fmla="*/ 0 h 26"/>
              <a:gd name="T18" fmla="*/ 7 w 10"/>
              <a:gd name="T19" fmla="*/ 0 h 26"/>
              <a:gd name="T20" fmla="*/ 7 w 10"/>
              <a:gd name="T21" fmla="*/ 0 h 26"/>
              <a:gd name="T22" fmla="*/ 7 w 10"/>
              <a:gd name="T23" fmla="*/ 0 h 26"/>
              <a:gd name="T24" fmla="*/ 7 w 10"/>
              <a:gd name="T25" fmla="*/ 23 h 26"/>
              <a:gd name="T26" fmla="*/ 7 w 10"/>
              <a:gd name="T27" fmla="*/ 23 h 26"/>
              <a:gd name="T28" fmla="*/ 7 w 10"/>
              <a:gd name="T29" fmla="*/ 26 h 26"/>
              <a:gd name="T30" fmla="*/ 7 w 10"/>
              <a:gd name="T31" fmla="*/ 26 h 26"/>
              <a:gd name="T32" fmla="*/ 7 w 10"/>
              <a:gd name="T33" fmla="*/ 26 h 26"/>
              <a:gd name="T34" fmla="*/ 7 w 10"/>
              <a:gd name="T35" fmla="*/ 26 h 26"/>
              <a:gd name="T36" fmla="*/ 10 w 10"/>
              <a:gd name="T37" fmla="*/ 26 h 26"/>
              <a:gd name="T38" fmla="*/ 10 w 10"/>
              <a:gd name="T39" fmla="*/ 26 h 26"/>
              <a:gd name="T40" fmla="*/ 10 w 10"/>
              <a:gd name="T41" fmla="*/ 26 h 26"/>
              <a:gd name="T42" fmla="*/ 10 w 10"/>
              <a:gd name="T43" fmla="*/ 26 h 26"/>
              <a:gd name="T44" fmla="*/ 10 w 10"/>
              <a:gd name="T45" fmla="*/ 26 h 26"/>
              <a:gd name="T46" fmla="*/ 0 w 10"/>
              <a:gd name="T47" fmla="*/ 26 h 26"/>
              <a:gd name="T48" fmla="*/ 0 w 10"/>
              <a:gd name="T49" fmla="*/ 26 h 26"/>
              <a:gd name="T50" fmla="*/ 0 w 10"/>
              <a:gd name="T51" fmla="*/ 26 h 26"/>
              <a:gd name="T52" fmla="*/ 2 w 10"/>
              <a:gd name="T53" fmla="*/ 26 h 26"/>
              <a:gd name="T54" fmla="*/ 2 w 10"/>
              <a:gd name="T55" fmla="*/ 26 h 26"/>
              <a:gd name="T56" fmla="*/ 5 w 10"/>
              <a:gd name="T57" fmla="*/ 26 h 26"/>
              <a:gd name="T58" fmla="*/ 5 w 10"/>
              <a:gd name="T59" fmla="*/ 26 h 26"/>
              <a:gd name="T60" fmla="*/ 5 w 10"/>
              <a:gd name="T61" fmla="*/ 26 h 26"/>
              <a:gd name="T62" fmla="*/ 5 w 10"/>
              <a:gd name="T63" fmla="*/ 26 h 26"/>
              <a:gd name="T64" fmla="*/ 5 w 10"/>
              <a:gd name="T65" fmla="*/ 23 h 26"/>
              <a:gd name="T66" fmla="*/ 5 w 10"/>
              <a:gd name="T67" fmla="*/ 23 h 26"/>
              <a:gd name="T68" fmla="*/ 5 w 10"/>
              <a:gd name="T69" fmla="*/ 5 h 26"/>
              <a:gd name="T70" fmla="*/ 5 w 10"/>
              <a:gd name="T71" fmla="*/ 5 h 26"/>
              <a:gd name="T72" fmla="*/ 5 w 10"/>
              <a:gd name="T73" fmla="*/ 5 h 26"/>
              <a:gd name="T74" fmla="*/ 5 w 10"/>
              <a:gd name="T75" fmla="*/ 5 h 26"/>
              <a:gd name="T76" fmla="*/ 5 w 10"/>
              <a:gd name="T77" fmla="*/ 5 h 26"/>
              <a:gd name="T78" fmla="*/ 5 w 10"/>
              <a:gd name="T79" fmla="*/ 5 h 26"/>
              <a:gd name="T80" fmla="*/ 5 w 10"/>
              <a:gd name="T81" fmla="*/ 5 h 26"/>
              <a:gd name="T82" fmla="*/ 5 w 10"/>
              <a:gd name="T83" fmla="*/ 5 h 26"/>
              <a:gd name="T84" fmla="*/ 2 w 10"/>
              <a:gd name="T85" fmla="*/ 5 h 26"/>
              <a:gd name="T86" fmla="*/ 2 w 10"/>
              <a:gd name="T87" fmla="*/ 5 h 26"/>
              <a:gd name="T88" fmla="*/ 2 w 10"/>
              <a:gd name="T89" fmla="*/ 5 h 26"/>
              <a:gd name="T90" fmla="*/ 2 w 10"/>
              <a:gd name="T91" fmla="*/ 5 h 26"/>
              <a:gd name="T92" fmla="*/ 2 w 10"/>
              <a:gd name="T93" fmla="*/ 5 h 26"/>
              <a:gd name="T94" fmla="*/ 2 w 10"/>
              <a:gd name="T95" fmla="*/ 5 h 26"/>
              <a:gd name="T96" fmla="*/ 2 w 10"/>
              <a:gd name="T97" fmla="*/ 5 h 26"/>
              <a:gd name="T98" fmla="*/ 0 w 10"/>
              <a:gd name="T99" fmla="*/ 5 h 26"/>
              <a:gd name="T100" fmla="*/ 0 w 10"/>
              <a:gd name="T101" fmla="*/ 5 h 26"/>
              <a:gd name="T102" fmla="*/ 0 w 10"/>
              <a:gd name="T103" fmla="*/ 5 h 26"/>
              <a:gd name="T104" fmla="*/ 0 w 10"/>
              <a:gd name="T105" fmla="*/ 5 h 26"/>
              <a:gd name="T106" fmla="*/ 7 w 10"/>
              <a:gd name="T107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0" h="26">
                <a:moveTo>
                  <a:pt x="7" y="0"/>
                </a:move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23"/>
                </a:lnTo>
                <a:lnTo>
                  <a:pt x="7" y="23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7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10" y="26"/>
                </a:lnTo>
                <a:lnTo>
                  <a:pt x="0" y="26"/>
                </a:lnTo>
                <a:lnTo>
                  <a:pt x="0" y="26"/>
                </a:lnTo>
                <a:lnTo>
                  <a:pt x="0" y="26"/>
                </a:lnTo>
                <a:lnTo>
                  <a:pt x="2" y="26"/>
                </a:lnTo>
                <a:lnTo>
                  <a:pt x="2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5" y="26"/>
                </a:lnTo>
                <a:lnTo>
                  <a:pt x="5" y="23"/>
                </a:lnTo>
                <a:lnTo>
                  <a:pt x="5" y="23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5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2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0" y="5"/>
                </a:lnTo>
                <a:lnTo>
                  <a:pt x="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1" name="Freeform 1861">
            <a:extLst>
              <a:ext uri="{FF2B5EF4-FFF2-40B4-BE49-F238E27FC236}">
                <a16:creationId xmlns:a16="http://schemas.microsoft.com/office/drawing/2014/main" id="{4EB1DDB1-4471-4023-893A-6F25D93B3961}"/>
              </a:ext>
            </a:extLst>
          </p:cNvPr>
          <p:cNvSpPr>
            <a:spLocks noEditPoints="1"/>
          </p:cNvSpPr>
          <p:nvPr/>
        </p:nvSpPr>
        <p:spPr bwMode="auto">
          <a:xfrm>
            <a:off x="2532063" y="3533775"/>
            <a:ext cx="9525" cy="15875"/>
          </a:xfrm>
          <a:custGeom>
            <a:avLst/>
            <a:gdLst>
              <a:gd name="T0" fmla="*/ 12 w 15"/>
              <a:gd name="T1" fmla="*/ 13 h 28"/>
              <a:gd name="T2" fmla="*/ 15 w 15"/>
              <a:gd name="T3" fmla="*/ 13 h 28"/>
              <a:gd name="T4" fmla="*/ 15 w 15"/>
              <a:gd name="T5" fmla="*/ 18 h 28"/>
              <a:gd name="T6" fmla="*/ 15 w 15"/>
              <a:gd name="T7" fmla="*/ 21 h 28"/>
              <a:gd name="T8" fmla="*/ 12 w 15"/>
              <a:gd name="T9" fmla="*/ 26 h 28"/>
              <a:gd name="T10" fmla="*/ 12 w 15"/>
              <a:gd name="T11" fmla="*/ 26 h 28"/>
              <a:gd name="T12" fmla="*/ 7 w 15"/>
              <a:gd name="T13" fmla="*/ 28 h 28"/>
              <a:gd name="T14" fmla="*/ 5 w 15"/>
              <a:gd name="T15" fmla="*/ 28 h 28"/>
              <a:gd name="T16" fmla="*/ 2 w 15"/>
              <a:gd name="T17" fmla="*/ 23 h 28"/>
              <a:gd name="T18" fmla="*/ 0 w 15"/>
              <a:gd name="T19" fmla="*/ 23 h 28"/>
              <a:gd name="T20" fmla="*/ 0 w 15"/>
              <a:gd name="T21" fmla="*/ 15 h 28"/>
              <a:gd name="T22" fmla="*/ 0 w 15"/>
              <a:gd name="T23" fmla="*/ 13 h 28"/>
              <a:gd name="T24" fmla="*/ 5 w 15"/>
              <a:gd name="T25" fmla="*/ 5 h 28"/>
              <a:gd name="T26" fmla="*/ 7 w 15"/>
              <a:gd name="T27" fmla="*/ 3 h 28"/>
              <a:gd name="T28" fmla="*/ 15 w 15"/>
              <a:gd name="T29" fmla="*/ 0 h 28"/>
              <a:gd name="T30" fmla="*/ 15 w 15"/>
              <a:gd name="T31" fmla="*/ 0 h 28"/>
              <a:gd name="T32" fmla="*/ 12 w 15"/>
              <a:gd name="T33" fmla="*/ 0 h 28"/>
              <a:gd name="T34" fmla="*/ 10 w 15"/>
              <a:gd name="T35" fmla="*/ 3 h 28"/>
              <a:gd name="T36" fmla="*/ 10 w 15"/>
              <a:gd name="T37" fmla="*/ 3 h 28"/>
              <a:gd name="T38" fmla="*/ 7 w 15"/>
              <a:gd name="T39" fmla="*/ 5 h 28"/>
              <a:gd name="T40" fmla="*/ 7 w 15"/>
              <a:gd name="T41" fmla="*/ 5 h 28"/>
              <a:gd name="T42" fmla="*/ 5 w 15"/>
              <a:gd name="T43" fmla="*/ 8 h 28"/>
              <a:gd name="T44" fmla="*/ 5 w 15"/>
              <a:gd name="T45" fmla="*/ 10 h 28"/>
              <a:gd name="T46" fmla="*/ 2 w 15"/>
              <a:gd name="T47" fmla="*/ 13 h 28"/>
              <a:gd name="T48" fmla="*/ 5 w 15"/>
              <a:gd name="T49" fmla="*/ 10 h 28"/>
              <a:gd name="T50" fmla="*/ 5 w 15"/>
              <a:gd name="T51" fmla="*/ 10 h 28"/>
              <a:gd name="T52" fmla="*/ 7 w 15"/>
              <a:gd name="T53" fmla="*/ 10 h 28"/>
              <a:gd name="T54" fmla="*/ 7 w 15"/>
              <a:gd name="T55" fmla="*/ 10 h 28"/>
              <a:gd name="T56" fmla="*/ 10 w 15"/>
              <a:gd name="T57" fmla="*/ 10 h 28"/>
              <a:gd name="T58" fmla="*/ 12 w 15"/>
              <a:gd name="T59" fmla="*/ 13 h 28"/>
              <a:gd name="T60" fmla="*/ 10 w 15"/>
              <a:gd name="T61" fmla="*/ 23 h 28"/>
              <a:gd name="T62" fmla="*/ 12 w 15"/>
              <a:gd name="T63" fmla="*/ 23 h 28"/>
              <a:gd name="T64" fmla="*/ 12 w 15"/>
              <a:gd name="T65" fmla="*/ 21 h 28"/>
              <a:gd name="T66" fmla="*/ 12 w 15"/>
              <a:gd name="T67" fmla="*/ 18 h 28"/>
              <a:gd name="T68" fmla="*/ 10 w 15"/>
              <a:gd name="T69" fmla="*/ 15 h 28"/>
              <a:gd name="T70" fmla="*/ 10 w 15"/>
              <a:gd name="T71" fmla="*/ 13 h 28"/>
              <a:gd name="T72" fmla="*/ 7 w 15"/>
              <a:gd name="T73" fmla="*/ 13 h 28"/>
              <a:gd name="T74" fmla="*/ 5 w 15"/>
              <a:gd name="T75" fmla="*/ 13 h 28"/>
              <a:gd name="T76" fmla="*/ 2 w 15"/>
              <a:gd name="T77" fmla="*/ 13 h 28"/>
              <a:gd name="T78" fmla="*/ 2 w 15"/>
              <a:gd name="T79" fmla="*/ 15 h 28"/>
              <a:gd name="T80" fmla="*/ 2 w 15"/>
              <a:gd name="T81" fmla="*/ 18 h 28"/>
              <a:gd name="T82" fmla="*/ 2 w 15"/>
              <a:gd name="T83" fmla="*/ 18 h 28"/>
              <a:gd name="T84" fmla="*/ 2 w 15"/>
              <a:gd name="T85" fmla="*/ 23 h 28"/>
              <a:gd name="T86" fmla="*/ 5 w 15"/>
              <a:gd name="T87" fmla="*/ 26 h 28"/>
              <a:gd name="T88" fmla="*/ 7 w 15"/>
              <a:gd name="T89" fmla="*/ 26 h 28"/>
              <a:gd name="T90" fmla="*/ 10 w 15"/>
              <a:gd name="T91" fmla="*/ 26 h 28"/>
              <a:gd name="T92" fmla="*/ 10 w 15"/>
              <a:gd name="T93" fmla="*/ 2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5" h="28">
                <a:moveTo>
                  <a:pt x="12" y="13"/>
                </a:moveTo>
                <a:lnTo>
                  <a:pt x="12" y="13"/>
                </a:lnTo>
                <a:lnTo>
                  <a:pt x="12" y="13"/>
                </a:lnTo>
                <a:lnTo>
                  <a:pt x="15" y="13"/>
                </a:lnTo>
                <a:lnTo>
                  <a:pt x="15" y="15"/>
                </a:lnTo>
                <a:lnTo>
                  <a:pt x="15" y="18"/>
                </a:lnTo>
                <a:lnTo>
                  <a:pt x="15" y="18"/>
                </a:lnTo>
                <a:lnTo>
                  <a:pt x="15" y="21"/>
                </a:lnTo>
                <a:lnTo>
                  <a:pt x="15" y="23"/>
                </a:lnTo>
                <a:lnTo>
                  <a:pt x="12" y="26"/>
                </a:lnTo>
                <a:lnTo>
                  <a:pt x="12" y="26"/>
                </a:lnTo>
                <a:lnTo>
                  <a:pt x="12" y="26"/>
                </a:lnTo>
                <a:lnTo>
                  <a:pt x="10" y="28"/>
                </a:lnTo>
                <a:lnTo>
                  <a:pt x="7" y="28"/>
                </a:lnTo>
                <a:lnTo>
                  <a:pt x="7" y="28"/>
                </a:lnTo>
                <a:lnTo>
                  <a:pt x="5" y="28"/>
                </a:lnTo>
                <a:lnTo>
                  <a:pt x="2" y="26"/>
                </a:lnTo>
                <a:lnTo>
                  <a:pt x="2" y="23"/>
                </a:lnTo>
                <a:lnTo>
                  <a:pt x="2" y="23"/>
                </a:lnTo>
                <a:lnTo>
                  <a:pt x="0" y="23"/>
                </a:lnTo>
                <a:lnTo>
                  <a:pt x="0" y="18"/>
                </a:lnTo>
                <a:lnTo>
                  <a:pt x="0" y="15"/>
                </a:lnTo>
                <a:lnTo>
                  <a:pt x="0" y="15"/>
                </a:lnTo>
                <a:lnTo>
                  <a:pt x="0" y="13"/>
                </a:lnTo>
                <a:lnTo>
                  <a:pt x="2" y="8"/>
                </a:lnTo>
                <a:lnTo>
                  <a:pt x="5" y="5"/>
                </a:lnTo>
                <a:lnTo>
                  <a:pt x="5" y="5"/>
                </a:lnTo>
                <a:lnTo>
                  <a:pt x="7" y="3"/>
                </a:lnTo>
                <a:lnTo>
                  <a:pt x="10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12" y="0"/>
                </a:lnTo>
                <a:lnTo>
                  <a:pt x="12" y="3"/>
                </a:lnTo>
                <a:lnTo>
                  <a:pt x="10" y="3"/>
                </a:lnTo>
                <a:lnTo>
                  <a:pt x="10" y="3"/>
                </a:lnTo>
                <a:lnTo>
                  <a:pt x="10" y="3"/>
                </a:lnTo>
                <a:lnTo>
                  <a:pt x="7" y="3"/>
                </a:lnTo>
                <a:lnTo>
                  <a:pt x="7" y="5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8"/>
                </a:lnTo>
                <a:lnTo>
                  <a:pt x="5" y="8"/>
                </a:lnTo>
                <a:lnTo>
                  <a:pt x="5" y="10"/>
                </a:lnTo>
                <a:lnTo>
                  <a:pt x="5" y="10"/>
                </a:lnTo>
                <a:lnTo>
                  <a:pt x="2" y="13"/>
                </a:lnTo>
                <a:lnTo>
                  <a:pt x="2" y="13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7" y="10"/>
                </a:lnTo>
                <a:lnTo>
                  <a:pt x="10" y="10"/>
                </a:lnTo>
                <a:lnTo>
                  <a:pt x="12" y="10"/>
                </a:lnTo>
                <a:lnTo>
                  <a:pt x="12" y="13"/>
                </a:lnTo>
                <a:close/>
                <a:moveTo>
                  <a:pt x="10" y="23"/>
                </a:moveTo>
                <a:lnTo>
                  <a:pt x="10" y="23"/>
                </a:lnTo>
                <a:lnTo>
                  <a:pt x="10" y="23"/>
                </a:lnTo>
                <a:lnTo>
                  <a:pt x="12" y="23"/>
                </a:lnTo>
                <a:lnTo>
                  <a:pt x="12" y="21"/>
                </a:lnTo>
                <a:lnTo>
                  <a:pt x="12" y="21"/>
                </a:lnTo>
                <a:lnTo>
                  <a:pt x="12" y="21"/>
                </a:lnTo>
                <a:lnTo>
                  <a:pt x="12" y="18"/>
                </a:lnTo>
                <a:lnTo>
                  <a:pt x="12" y="15"/>
                </a:lnTo>
                <a:lnTo>
                  <a:pt x="10" y="15"/>
                </a:lnTo>
                <a:lnTo>
                  <a:pt x="10" y="15"/>
                </a:lnTo>
                <a:lnTo>
                  <a:pt x="10" y="13"/>
                </a:lnTo>
                <a:lnTo>
                  <a:pt x="7" y="13"/>
                </a:lnTo>
                <a:lnTo>
                  <a:pt x="7" y="13"/>
                </a:lnTo>
                <a:lnTo>
                  <a:pt x="7" y="13"/>
                </a:lnTo>
                <a:lnTo>
                  <a:pt x="5" y="13"/>
                </a:lnTo>
                <a:lnTo>
                  <a:pt x="5" y="13"/>
                </a:lnTo>
                <a:lnTo>
                  <a:pt x="2" y="13"/>
                </a:lnTo>
                <a:lnTo>
                  <a:pt x="2" y="13"/>
                </a:lnTo>
                <a:lnTo>
                  <a:pt x="2" y="15"/>
                </a:lnTo>
                <a:lnTo>
                  <a:pt x="2" y="15"/>
                </a:ln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lnTo>
                  <a:pt x="2" y="21"/>
                </a:lnTo>
                <a:lnTo>
                  <a:pt x="2" y="23"/>
                </a:lnTo>
                <a:lnTo>
                  <a:pt x="2" y="23"/>
                </a:lnTo>
                <a:lnTo>
                  <a:pt x="5" y="26"/>
                </a:lnTo>
                <a:lnTo>
                  <a:pt x="5" y="26"/>
                </a:lnTo>
                <a:lnTo>
                  <a:pt x="7" y="26"/>
                </a:lnTo>
                <a:lnTo>
                  <a:pt x="7" y="26"/>
                </a:lnTo>
                <a:lnTo>
                  <a:pt x="10" y="26"/>
                </a:lnTo>
                <a:lnTo>
                  <a:pt x="10" y="26"/>
                </a:lnTo>
                <a:lnTo>
                  <a:pt x="10" y="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2" name="Freeform 1862">
            <a:extLst>
              <a:ext uri="{FF2B5EF4-FFF2-40B4-BE49-F238E27FC236}">
                <a16:creationId xmlns:a16="http://schemas.microsoft.com/office/drawing/2014/main" id="{6D4F7133-A7C3-4092-8838-E353E988056F}"/>
              </a:ext>
            </a:extLst>
          </p:cNvPr>
          <p:cNvSpPr>
            <a:spLocks noEditPoints="1"/>
          </p:cNvSpPr>
          <p:nvPr/>
        </p:nvSpPr>
        <p:spPr bwMode="auto">
          <a:xfrm>
            <a:off x="2543175" y="3533775"/>
            <a:ext cx="7938" cy="15875"/>
          </a:xfrm>
          <a:custGeom>
            <a:avLst/>
            <a:gdLst>
              <a:gd name="T0" fmla="*/ 0 w 15"/>
              <a:gd name="T1" fmla="*/ 5 h 28"/>
              <a:gd name="T2" fmla="*/ 2 w 15"/>
              <a:gd name="T3" fmla="*/ 3 h 28"/>
              <a:gd name="T4" fmla="*/ 7 w 15"/>
              <a:gd name="T5" fmla="*/ 0 h 28"/>
              <a:gd name="T6" fmla="*/ 10 w 15"/>
              <a:gd name="T7" fmla="*/ 0 h 28"/>
              <a:gd name="T8" fmla="*/ 15 w 15"/>
              <a:gd name="T9" fmla="*/ 5 h 28"/>
              <a:gd name="T10" fmla="*/ 15 w 15"/>
              <a:gd name="T11" fmla="*/ 8 h 28"/>
              <a:gd name="T12" fmla="*/ 15 w 15"/>
              <a:gd name="T13" fmla="*/ 13 h 28"/>
              <a:gd name="T14" fmla="*/ 15 w 15"/>
              <a:gd name="T15" fmla="*/ 15 h 28"/>
              <a:gd name="T16" fmla="*/ 15 w 15"/>
              <a:gd name="T17" fmla="*/ 21 h 28"/>
              <a:gd name="T18" fmla="*/ 12 w 15"/>
              <a:gd name="T19" fmla="*/ 26 h 28"/>
              <a:gd name="T20" fmla="*/ 7 w 15"/>
              <a:gd name="T21" fmla="*/ 28 h 28"/>
              <a:gd name="T22" fmla="*/ 5 w 15"/>
              <a:gd name="T23" fmla="*/ 26 h 28"/>
              <a:gd name="T24" fmla="*/ 2 w 15"/>
              <a:gd name="T25" fmla="*/ 23 h 28"/>
              <a:gd name="T26" fmla="*/ 0 w 15"/>
              <a:gd name="T27" fmla="*/ 21 h 28"/>
              <a:gd name="T28" fmla="*/ 0 w 15"/>
              <a:gd name="T29" fmla="*/ 13 h 28"/>
              <a:gd name="T30" fmla="*/ 0 w 15"/>
              <a:gd name="T31" fmla="*/ 10 h 28"/>
              <a:gd name="T32" fmla="*/ 0 w 15"/>
              <a:gd name="T33" fmla="*/ 5 h 28"/>
              <a:gd name="T34" fmla="*/ 2 w 15"/>
              <a:gd name="T35" fmla="*/ 21 h 28"/>
              <a:gd name="T36" fmla="*/ 5 w 15"/>
              <a:gd name="T37" fmla="*/ 23 h 28"/>
              <a:gd name="T38" fmla="*/ 7 w 15"/>
              <a:gd name="T39" fmla="*/ 26 h 28"/>
              <a:gd name="T40" fmla="*/ 10 w 15"/>
              <a:gd name="T41" fmla="*/ 26 h 28"/>
              <a:gd name="T42" fmla="*/ 10 w 15"/>
              <a:gd name="T43" fmla="*/ 23 h 28"/>
              <a:gd name="T44" fmla="*/ 12 w 15"/>
              <a:gd name="T45" fmla="*/ 21 h 28"/>
              <a:gd name="T46" fmla="*/ 12 w 15"/>
              <a:gd name="T47" fmla="*/ 15 h 28"/>
              <a:gd name="T48" fmla="*/ 12 w 15"/>
              <a:gd name="T49" fmla="*/ 10 h 28"/>
              <a:gd name="T50" fmla="*/ 12 w 15"/>
              <a:gd name="T51" fmla="*/ 8 h 28"/>
              <a:gd name="T52" fmla="*/ 10 w 15"/>
              <a:gd name="T53" fmla="*/ 5 h 28"/>
              <a:gd name="T54" fmla="*/ 7 w 15"/>
              <a:gd name="T55" fmla="*/ 3 h 28"/>
              <a:gd name="T56" fmla="*/ 5 w 15"/>
              <a:gd name="T57" fmla="*/ 3 h 28"/>
              <a:gd name="T58" fmla="*/ 2 w 15"/>
              <a:gd name="T59" fmla="*/ 8 h 28"/>
              <a:gd name="T60" fmla="*/ 2 w 15"/>
              <a:gd name="T61" fmla="*/ 10 h 28"/>
              <a:gd name="T62" fmla="*/ 2 w 15"/>
              <a:gd name="T63" fmla="*/ 15 h 28"/>
              <a:gd name="T64" fmla="*/ 2 w 15"/>
              <a:gd name="T65" fmla="*/ 18 h 28"/>
              <a:gd name="T66" fmla="*/ 2 w 15"/>
              <a:gd name="T67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5" h="28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2" y="3"/>
                </a:lnTo>
                <a:lnTo>
                  <a:pt x="5" y="0"/>
                </a:lnTo>
                <a:lnTo>
                  <a:pt x="7" y="0"/>
                </a:lnTo>
                <a:lnTo>
                  <a:pt x="7" y="0"/>
                </a:lnTo>
                <a:lnTo>
                  <a:pt x="10" y="0"/>
                </a:lnTo>
                <a:lnTo>
                  <a:pt x="12" y="3"/>
                </a:lnTo>
                <a:lnTo>
                  <a:pt x="15" y="5"/>
                </a:lnTo>
                <a:lnTo>
                  <a:pt x="15" y="5"/>
                </a:lnTo>
                <a:lnTo>
                  <a:pt x="15" y="8"/>
                </a:lnTo>
                <a:lnTo>
                  <a:pt x="15" y="10"/>
                </a:lnTo>
                <a:lnTo>
                  <a:pt x="15" y="13"/>
                </a:lnTo>
                <a:lnTo>
                  <a:pt x="15" y="13"/>
                </a:lnTo>
                <a:lnTo>
                  <a:pt x="15" y="15"/>
                </a:lnTo>
                <a:lnTo>
                  <a:pt x="15" y="18"/>
                </a:lnTo>
                <a:lnTo>
                  <a:pt x="15" y="21"/>
                </a:lnTo>
                <a:lnTo>
                  <a:pt x="15" y="21"/>
                </a:lnTo>
                <a:lnTo>
                  <a:pt x="12" y="26"/>
                </a:lnTo>
                <a:lnTo>
                  <a:pt x="10" y="26"/>
                </a:lnTo>
                <a:lnTo>
                  <a:pt x="7" y="28"/>
                </a:lnTo>
                <a:lnTo>
                  <a:pt x="7" y="28"/>
                </a:lnTo>
                <a:lnTo>
                  <a:pt x="5" y="26"/>
                </a:lnTo>
                <a:lnTo>
                  <a:pt x="2" y="26"/>
                </a:lnTo>
                <a:lnTo>
                  <a:pt x="2" y="23"/>
                </a:lnTo>
                <a:lnTo>
                  <a:pt x="2" y="23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8"/>
                </a:lnTo>
                <a:lnTo>
                  <a:pt x="0" y="5"/>
                </a:lnTo>
                <a:close/>
                <a:moveTo>
                  <a:pt x="2" y="21"/>
                </a:moveTo>
                <a:lnTo>
                  <a:pt x="2" y="21"/>
                </a:lnTo>
                <a:lnTo>
                  <a:pt x="2" y="21"/>
                </a:lnTo>
                <a:lnTo>
                  <a:pt x="5" y="23"/>
                </a:lnTo>
                <a:lnTo>
                  <a:pt x="5" y="26"/>
                </a:lnTo>
                <a:lnTo>
                  <a:pt x="7" y="26"/>
                </a:lnTo>
                <a:lnTo>
                  <a:pt x="7" y="26"/>
                </a:lnTo>
                <a:lnTo>
                  <a:pt x="10" y="26"/>
                </a:lnTo>
                <a:lnTo>
                  <a:pt x="10" y="26"/>
                </a:lnTo>
                <a:lnTo>
                  <a:pt x="10" y="23"/>
                </a:lnTo>
                <a:lnTo>
                  <a:pt x="10" y="23"/>
                </a:lnTo>
                <a:lnTo>
                  <a:pt x="12" y="21"/>
                </a:lnTo>
                <a:lnTo>
                  <a:pt x="12" y="18"/>
                </a:lnTo>
                <a:lnTo>
                  <a:pt x="12" y="15"/>
                </a:lnTo>
                <a:lnTo>
                  <a:pt x="12" y="15"/>
                </a:lnTo>
                <a:lnTo>
                  <a:pt x="12" y="10"/>
                </a:lnTo>
                <a:lnTo>
                  <a:pt x="12" y="8"/>
                </a:lnTo>
                <a:lnTo>
                  <a:pt x="12" y="8"/>
                </a:lnTo>
                <a:lnTo>
                  <a:pt x="12" y="8"/>
                </a:lnTo>
                <a:lnTo>
                  <a:pt x="10" y="5"/>
                </a:lnTo>
                <a:lnTo>
                  <a:pt x="10" y="3"/>
                </a:lnTo>
                <a:lnTo>
                  <a:pt x="7" y="3"/>
                </a:lnTo>
                <a:lnTo>
                  <a:pt x="7" y="3"/>
                </a:lnTo>
                <a:lnTo>
                  <a:pt x="5" y="3"/>
                </a:lnTo>
                <a:lnTo>
                  <a:pt x="5" y="5"/>
                </a:lnTo>
                <a:lnTo>
                  <a:pt x="2" y="8"/>
                </a:lnTo>
                <a:lnTo>
                  <a:pt x="2" y="8"/>
                </a:lnTo>
                <a:lnTo>
                  <a:pt x="2" y="10"/>
                </a:lnTo>
                <a:lnTo>
                  <a:pt x="2" y="13"/>
                </a:lnTo>
                <a:lnTo>
                  <a:pt x="2" y="15"/>
                </a:lnTo>
                <a:lnTo>
                  <a:pt x="2" y="15"/>
                </a:lnTo>
                <a:lnTo>
                  <a:pt x="2" y="18"/>
                </a:lnTo>
                <a:lnTo>
                  <a:pt x="2" y="21"/>
                </a:lnTo>
                <a:lnTo>
                  <a:pt x="2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3" name="Freeform 1863">
            <a:extLst>
              <a:ext uri="{FF2B5EF4-FFF2-40B4-BE49-F238E27FC236}">
                <a16:creationId xmlns:a16="http://schemas.microsoft.com/office/drawing/2014/main" id="{A580A0DF-ABB3-41DC-B42F-2C4BEC41AC7C}"/>
              </a:ext>
            </a:extLst>
          </p:cNvPr>
          <p:cNvSpPr>
            <a:spLocks noEditPoints="1"/>
          </p:cNvSpPr>
          <p:nvPr/>
        </p:nvSpPr>
        <p:spPr bwMode="auto">
          <a:xfrm>
            <a:off x="2552700" y="3533775"/>
            <a:ext cx="9525" cy="15875"/>
          </a:xfrm>
          <a:custGeom>
            <a:avLst/>
            <a:gdLst>
              <a:gd name="T0" fmla="*/ 3 w 18"/>
              <a:gd name="T1" fmla="*/ 5 h 28"/>
              <a:gd name="T2" fmla="*/ 3 w 18"/>
              <a:gd name="T3" fmla="*/ 3 h 28"/>
              <a:gd name="T4" fmla="*/ 8 w 18"/>
              <a:gd name="T5" fmla="*/ 0 h 28"/>
              <a:gd name="T6" fmla="*/ 11 w 18"/>
              <a:gd name="T7" fmla="*/ 0 h 28"/>
              <a:gd name="T8" fmla="*/ 16 w 18"/>
              <a:gd name="T9" fmla="*/ 5 h 28"/>
              <a:gd name="T10" fmla="*/ 16 w 18"/>
              <a:gd name="T11" fmla="*/ 8 h 28"/>
              <a:gd name="T12" fmla="*/ 18 w 18"/>
              <a:gd name="T13" fmla="*/ 13 h 28"/>
              <a:gd name="T14" fmla="*/ 18 w 18"/>
              <a:gd name="T15" fmla="*/ 15 h 28"/>
              <a:gd name="T16" fmla="*/ 16 w 18"/>
              <a:gd name="T17" fmla="*/ 21 h 28"/>
              <a:gd name="T18" fmla="*/ 16 w 18"/>
              <a:gd name="T19" fmla="*/ 26 h 28"/>
              <a:gd name="T20" fmla="*/ 8 w 18"/>
              <a:gd name="T21" fmla="*/ 28 h 28"/>
              <a:gd name="T22" fmla="*/ 6 w 18"/>
              <a:gd name="T23" fmla="*/ 26 h 28"/>
              <a:gd name="T24" fmla="*/ 3 w 18"/>
              <a:gd name="T25" fmla="*/ 23 h 28"/>
              <a:gd name="T26" fmla="*/ 0 w 18"/>
              <a:gd name="T27" fmla="*/ 21 h 28"/>
              <a:gd name="T28" fmla="*/ 0 w 18"/>
              <a:gd name="T29" fmla="*/ 13 h 28"/>
              <a:gd name="T30" fmla="*/ 0 w 18"/>
              <a:gd name="T31" fmla="*/ 10 h 28"/>
              <a:gd name="T32" fmla="*/ 3 w 18"/>
              <a:gd name="T33" fmla="*/ 5 h 28"/>
              <a:gd name="T34" fmla="*/ 6 w 18"/>
              <a:gd name="T35" fmla="*/ 21 h 28"/>
              <a:gd name="T36" fmla="*/ 6 w 18"/>
              <a:gd name="T37" fmla="*/ 23 h 28"/>
              <a:gd name="T38" fmla="*/ 8 w 18"/>
              <a:gd name="T39" fmla="*/ 26 h 28"/>
              <a:gd name="T40" fmla="*/ 11 w 18"/>
              <a:gd name="T41" fmla="*/ 26 h 28"/>
              <a:gd name="T42" fmla="*/ 13 w 18"/>
              <a:gd name="T43" fmla="*/ 23 h 28"/>
              <a:gd name="T44" fmla="*/ 13 w 18"/>
              <a:gd name="T45" fmla="*/ 21 h 28"/>
              <a:gd name="T46" fmla="*/ 13 w 18"/>
              <a:gd name="T47" fmla="*/ 15 h 28"/>
              <a:gd name="T48" fmla="*/ 13 w 18"/>
              <a:gd name="T49" fmla="*/ 10 h 28"/>
              <a:gd name="T50" fmla="*/ 13 w 18"/>
              <a:gd name="T51" fmla="*/ 8 h 28"/>
              <a:gd name="T52" fmla="*/ 13 w 18"/>
              <a:gd name="T53" fmla="*/ 5 h 28"/>
              <a:gd name="T54" fmla="*/ 8 w 18"/>
              <a:gd name="T55" fmla="*/ 3 h 28"/>
              <a:gd name="T56" fmla="*/ 8 w 18"/>
              <a:gd name="T57" fmla="*/ 3 h 28"/>
              <a:gd name="T58" fmla="*/ 6 w 18"/>
              <a:gd name="T59" fmla="*/ 8 h 28"/>
              <a:gd name="T60" fmla="*/ 6 w 18"/>
              <a:gd name="T61" fmla="*/ 10 h 28"/>
              <a:gd name="T62" fmla="*/ 3 w 18"/>
              <a:gd name="T63" fmla="*/ 15 h 28"/>
              <a:gd name="T64" fmla="*/ 3 w 18"/>
              <a:gd name="T65" fmla="*/ 18 h 28"/>
              <a:gd name="T66" fmla="*/ 6 w 18"/>
              <a:gd name="T67" fmla="*/ 21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8" h="28">
                <a:moveTo>
                  <a:pt x="3" y="5"/>
                </a:moveTo>
                <a:lnTo>
                  <a:pt x="3" y="5"/>
                </a:lnTo>
                <a:lnTo>
                  <a:pt x="3" y="5"/>
                </a:lnTo>
                <a:lnTo>
                  <a:pt x="3" y="3"/>
                </a:lnTo>
                <a:lnTo>
                  <a:pt x="6" y="0"/>
                </a:lnTo>
                <a:lnTo>
                  <a:pt x="8" y="0"/>
                </a:lnTo>
                <a:lnTo>
                  <a:pt x="8" y="0"/>
                </a:lnTo>
                <a:lnTo>
                  <a:pt x="11" y="0"/>
                </a:lnTo>
                <a:lnTo>
                  <a:pt x="13" y="3"/>
                </a:lnTo>
                <a:lnTo>
                  <a:pt x="16" y="5"/>
                </a:lnTo>
                <a:lnTo>
                  <a:pt x="16" y="5"/>
                </a:lnTo>
                <a:lnTo>
                  <a:pt x="16" y="8"/>
                </a:lnTo>
                <a:lnTo>
                  <a:pt x="18" y="10"/>
                </a:lnTo>
                <a:lnTo>
                  <a:pt x="18" y="13"/>
                </a:lnTo>
                <a:lnTo>
                  <a:pt x="18" y="13"/>
                </a:lnTo>
                <a:lnTo>
                  <a:pt x="18" y="15"/>
                </a:lnTo>
                <a:lnTo>
                  <a:pt x="18" y="18"/>
                </a:lnTo>
                <a:lnTo>
                  <a:pt x="16" y="21"/>
                </a:lnTo>
                <a:lnTo>
                  <a:pt x="16" y="21"/>
                </a:lnTo>
                <a:lnTo>
                  <a:pt x="16" y="26"/>
                </a:lnTo>
                <a:lnTo>
                  <a:pt x="13" y="26"/>
                </a:lnTo>
                <a:lnTo>
                  <a:pt x="8" y="28"/>
                </a:lnTo>
                <a:lnTo>
                  <a:pt x="8" y="28"/>
                </a:lnTo>
                <a:lnTo>
                  <a:pt x="6" y="26"/>
                </a:lnTo>
                <a:lnTo>
                  <a:pt x="6" y="26"/>
                </a:lnTo>
                <a:lnTo>
                  <a:pt x="3" y="23"/>
                </a:lnTo>
                <a:lnTo>
                  <a:pt x="3" y="23"/>
                </a:lnTo>
                <a:lnTo>
                  <a:pt x="0" y="21"/>
                </a:lnTo>
                <a:lnTo>
                  <a:pt x="0" y="18"/>
                </a:lnTo>
                <a:lnTo>
                  <a:pt x="0" y="13"/>
                </a:lnTo>
                <a:lnTo>
                  <a:pt x="0" y="13"/>
                </a:lnTo>
                <a:lnTo>
                  <a:pt x="0" y="10"/>
                </a:lnTo>
                <a:lnTo>
                  <a:pt x="0" y="8"/>
                </a:lnTo>
                <a:lnTo>
                  <a:pt x="3" y="5"/>
                </a:lnTo>
                <a:close/>
                <a:moveTo>
                  <a:pt x="6" y="21"/>
                </a:moveTo>
                <a:lnTo>
                  <a:pt x="6" y="21"/>
                </a:lnTo>
                <a:lnTo>
                  <a:pt x="6" y="21"/>
                </a:lnTo>
                <a:lnTo>
                  <a:pt x="6" y="23"/>
                </a:lnTo>
                <a:lnTo>
                  <a:pt x="8" y="26"/>
                </a:lnTo>
                <a:lnTo>
                  <a:pt x="8" y="26"/>
                </a:lnTo>
                <a:lnTo>
                  <a:pt x="8" y="26"/>
                </a:lnTo>
                <a:lnTo>
                  <a:pt x="11" y="26"/>
                </a:lnTo>
                <a:lnTo>
                  <a:pt x="13" y="26"/>
                </a:lnTo>
                <a:lnTo>
                  <a:pt x="13" y="23"/>
                </a:lnTo>
                <a:lnTo>
                  <a:pt x="13" y="23"/>
                </a:lnTo>
                <a:lnTo>
                  <a:pt x="13" y="21"/>
                </a:lnTo>
                <a:lnTo>
                  <a:pt x="13" y="18"/>
                </a:lnTo>
                <a:lnTo>
                  <a:pt x="13" y="15"/>
                </a:lnTo>
                <a:lnTo>
                  <a:pt x="13" y="15"/>
                </a:lnTo>
                <a:lnTo>
                  <a:pt x="13" y="10"/>
                </a:lnTo>
                <a:lnTo>
                  <a:pt x="13" y="8"/>
                </a:lnTo>
                <a:lnTo>
                  <a:pt x="13" y="8"/>
                </a:lnTo>
                <a:lnTo>
                  <a:pt x="13" y="8"/>
                </a:lnTo>
                <a:lnTo>
                  <a:pt x="13" y="5"/>
                </a:lnTo>
                <a:lnTo>
                  <a:pt x="11" y="3"/>
                </a:lnTo>
                <a:lnTo>
                  <a:pt x="8" y="3"/>
                </a:lnTo>
                <a:lnTo>
                  <a:pt x="8" y="3"/>
                </a:lnTo>
                <a:lnTo>
                  <a:pt x="8" y="3"/>
                </a:lnTo>
                <a:lnTo>
                  <a:pt x="6" y="5"/>
                </a:lnTo>
                <a:lnTo>
                  <a:pt x="6" y="8"/>
                </a:lnTo>
                <a:lnTo>
                  <a:pt x="6" y="8"/>
                </a:lnTo>
                <a:lnTo>
                  <a:pt x="6" y="10"/>
                </a:lnTo>
                <a:lnTo>
                  <a:pt x="3" y="13"/>
                </a:lnTo>
                <a:lnTo>
                  <a:pt x="3" y="15"/>
                </a:lnTo>
                <a:lnTo>
                  <a:pt x="3" y="15"/>
                </a:lnTo>
                <a:lnTo>
                  <a:pt x="3" y="18"/>
                </a:lnTo>
                <a:lnTo>
                  <a:pt x="6" y="21"/>
                </a:lnTo>
                <a:lnTo>
                  <a:pt x="6" y="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4" name="Freeform 1864">
            <a:extLst>
              <a:ext uri="{FF2B5EF4-FFF2-40B4-BE49-F238E27FC236}">
                <a16:creationId xmlns:a16="http://schemas.microsoft.com/office/drawing/2014/main" id="{11E8BD06-2EE7-4958-AA34-8777739D9750}"/>
              </a:ext>
            </a:extLst>
          </p:cNvPr>
          <p:cNvSpPr>
            <a:spLocks/>
          </p:cNvSpPr>
          <p:nvPr/>
        </p:nvSpPr>
        <p:spPr bwMode="auto">
          <a:xfrm>
            <a:off x="2289175" y="3567113"/>
            <a:ext cx="450850" cy="41275"/>
          </a:xfrm>
          <a:custGeom>
            <a:avLst/>
            <a:gdLst>
              <a:gd name="T0" fmla="*/ 424 w 790"/>
              <a:gd name="T1" fmla="*/ 0 h 77"/>
              <a:gd name="T2" fmla="*/ 468 w 790"/>
              <a:gd name="T3" fmla="*/ 0 h 77"/>
              <a:gd name="T4" fmla="*/ 511 w 790"/>
              <a:gd name="T5" fmla="*/ 0 h 77"/>
              <a:gd name="T6" fmla="*/ 549 w 790"/>
              <a:gd name="T7" fmla="*/ 3 h 77"/>
              <a:gd name="T8" fmla="*/ 588 w 790"/>
              <a:gd name="T9" fmla="*/ 5 h 77"/>
              <a:gd name="T10" fmla="*/ 624 w 790"/>
              <a:gd name="T11" fmla="*/ 5 h 77"/>
              <a:gd name="T12" fmla="*/ 657 w 790"/>
              <a:gd name="T13" fmla="*/ 8 h 77"/>
              <a:gd name="T14" fmla="*/ 685 w 790"/>
              <a:gd name="T15" fmla="*/ 10 h 77"/>
              <a:gd name="T16" fmla="*/ 713 w 790"/>
              <a:gd name="T17" fmla="*/ 15 h 77"/>
              <a:gd name="T18" fmla="*/ 733 w 790"/>
              <a:gd name="T19" fmla="*/ 18 h 77"/>
              <a:gd name="T20" fmla="*/ 754 w 790"/>
              <a:gd name="T21" fmla="*/ 23 h 77"/>
              <a:gd name="T22" fmla="*/ 769 w 790"/>
              <a:gd name="T23" fmla="*/ 26 h 77"/>
              <a:gd name="T24" fmla="*/ 779 w 790"/>
              <a:gd name="T25" fmla="*/ 31 h 77"/>
              <a:gd name="T26" fmla="*/ 787 w 790"/>
              <a:gd name="T27" fmla="*/ 36 h 77"/>
              <a:gd name="T28" fmla="*/ 790 w 790"/>
              <a:gd name="T29" fmla="*/ 41 h 77"/>
              <a:gd name="T30" fmla="*/ 787 w 790"/>
              <a:gd name="T31" fmla="*/ 46 h 77"/>
              <a:gd name="T32" fmla="*/ 779 w 790"/>
              <a:gd name="T33" fmla="*/ 51 h 77"/>
              <a:gd name="T34" fmla="*/ 767 w 790"/>
              <a:gd name="T35" fmla="*/ 54 h 77"/>
              <a:gd name="T36" fmla="*/ 751 w 790"/>
              <a:gd name="T37" fmla="*/ 59 h 77"/>
              <a:gd name="T38" fmla="*/ 731 w 790"/>
              <a:gd name="T39" fmla="*/ 61 h 77"/>
              <a:gd name="T40" fmla="*/ 708 w 790"/>
              <a:gd name="T41" fmla="*/ 64 h 77"/>
              <a:gd name="T42" fmla="*/ 682 w 790"/>
              <a:gd name="T43" fmla="*/ 66 h 77"/>
              <a:gd name="T44" fmla="*/ 652 w 790"/>
              <a:gd name="T45" fmla="*/ 69 h 77"/>
              <a:gd name="T46" fmla="*/ 618 w 790"/>
              <a:gd name="T47" fmla="*/ 72 h 77"/>
              <a:gd name="T48" fmla="*/ 585 w 790"/>
              <a:gd name="T49" fmla="*/ 74 h 77"/>
              <a:gd name="T50" fmla="*/ 547 w 790"/>
              <a:gd name="T51" fmla="*/ 74 h 77"/>
              <a:gd name="T52" fmla="*/ 506 w 790"/>
              <a:gd name="T53" fmla="*/ 77 h 77"/>
              <a:gd name="T54" fmla="*/ 465 w 790"/>
              <a:gd name="T55" fmla="*/ 77 h 77"/>
              <a:gd name="T56" fmla="*/ 422 w 790"/>
              <a:gd name="T57" fmla="*/ 77 h 77"/>
              <a:gd name="T58" fmla="*/ 383 w 790"/>
              <a:gd name="T59" fmla="*/ 77 h 77"/>
              <a:gd name="T60" fmla="*/ 340 w 790"/>
              <a:gd name="T61" fmla="*/ 77 h 77"/>
              <a:gd name="T62" fmla="*/ 296 w 790"/>
              <a:gd name="T63" fmla="*/ 77 h 77"/>
              <a:gd name="T64" fmla="*/ 255 w 790"/>
              <a:gd name="T65" fmla="*/ 77 h 77"/>
              <a:gd name="T66" fmla="*/ 217 w 790"/>
              <a:gd name="T67" fmla="*/ 74 h 77"/>
              <a:gd name="T68" fmla="*/ 181 w 790"/>
              <a:gd name="T69" fmla="*/ 72 h 77"/>
              <a:gd name="T70" fmla="*/ 148 w 790"/>
              <a:gd name="T71" fmla="*/ 72 h 77"/>
              <a:gd name="T72" fmla="*/ 117 w 790"/>
              <a:gd name="T73" fmla="*/ 69 h 77"/>
              <a:gd name="T74" fmla="*/ 89 w 790"/>
              <a:gd name="T75" fmla="*/ 66 h 77"/>
              <a:gd name="T76" fmla="*/ 64 w 790"/>
              <a:gd name="T77" fmla="*/ 64 h 77"/>
              <a:gd name="T78" fmla="*/ 43 w 790"/>
              <a:gd name="T79" fmla="*/ 59 h 77"/>
              <a:gd name="T80" fmla="*/ 25 w 790"/>
              <a:gd name="T81" fmla="*/ 56 h 77"/>
              <a:gd name="T82" fmla="*/ 13 w 790"/>
              <a:gd name="T83" fmla="*/ 51 h 77"/>
              <a:gd name="T84" fmla="*/ 2 w 790"/>
              <a:gd name="T85" fmla="*/ 46 h 77"/>
              <a:gd name="T86" fmla="*/ 0 w 790"/>
              <a:gd name="T87" fmla="*/ 41 h 77"/>
              <a:gd name="T88" fmla="*/ 0 w 790"/>
              <a:gd name="T89" fmla="*/ 38 h 77"/>
              <a:gd name="T90" fmla="*/ 5 w 790"/>
              <a:gd name="T91" fmla="*/ 33 h 77"/>
              <a:gd name="T92" fmla="*/ 13 w 790"/>
              <a:gd name="T93" fmla="*/ 28 h 77"/>
              <a:gd name="T94" fmla="*/ 28 w 790"/>
              <a:gd name="T95" fmla="*/ 23 h 77"/>
              <a:gd name="T96" fmla="*/ 46 w 790"/>
              <a:gd name="T97" fmla="*/ 20 h 77"/>
              <a:gd name="T98" fmla="*/ 66 w 790"/>
              <a:gd name="T99" fmla="*/ 15 h 77"/>
              <a:gd name="T100" fmla="*/ 92 w 790"/>
              <a:gd name="T101" fmla="*/ 13 h 77"/>
              <a:gd name="T102" fmla="*/ 120 w 790"/>
              <a:gd name="T103" fmla="*/ 10 h 77"/>
              <a:gd name="T104" fmla="*/ 151 w 790"/>
              <a:gd name="T105" fmla="*/ 8 h 77"/>
              <a:gd name="T106" fmla="*/ 184 w 790"/>
              <a:gd name="T107" fmla="*/ 5 h 77"/>
              <a:gd name="T108" fmla="*/ 222 w 790"/>
              <a:gd name="T109" fmla="*/ 3 h 77"/>
              <a:gd name="T110" fmla="*/ 260 w 790"/>
              <a:gd name="T111" fmla="*/ 3 h 77"/>
              <a:gd name="T112" fmla="*/ 301 w 790"/>
              <a:gd name="T113" fmla="*/ 0 h 77"/>
              <a:gd name="T114" fmla="*/ 342 w 790"/>
              <a:gd name="T115" fmla="*/ 0 h 77"/>
              <a:gd name="T116" fmla="*/ 386 w 790"/>
              <a:gd name="T11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0" h="77">
                <a:moveTo>
                  <a:pt x="396" y="0"/>
                </a:moveTo>
                <a:lnTo>
                  <a:pt x="396" y="0"/>
                </a:lnTo>
                <a:lnTo>
                  <a:pt x="396" y="0"/>
                </a:lnTo>
                <a:lnTo>
                  <a:pt x="404" y="0"/>
                </a:lnTo>
                <a:lnTo>
                  <a:pt x="409" y="0"/>
                </a:lnTo>
                <a:lnTo>
                  <a:pt x="414" y="0"/>
                </a:lnTo>
                <a:lnTo>
                  <a:pt x="419" y="0"/>
                </a:lnTo>
                <a:lnTo>
                  <a:pt x="424" y="0"/>
                </a:lnTo>
                <a:lnTo>
                  <a:pt x="429" y="0"/>
                </a:lnTo>
                <a:lnTo>
                  <a:pt x="437" y="0"/>
                </a:lnTo>
                <a:lnTo>
                  <a:pt x="442" y="0"/>
                </a:lnTo>
                <a:lnTo>
                  <a:pt x="447" y="0"/>
                </a:lnTo>
                <a:lnTo>
                  <a:pt x="452" y="0"/>
                </a:lnTo>
                <a:lnTo>
                  <a:pt x="457" y="0"/>
                </a:lnTo>
                <a:lnTo>
                  <a:pt x="462" y="0"/>
                </a:lnTo>
                <a:lnTo>
                  <a:pt x="468" y="0"/>
                </a:lnTo>
                <a:lnTo>
                  <a:pt x="473" y="0"/>
                </a:lnTo>
                <a:lnTo>
                  <a:pt x="478" y="0"/>
                </a:lnTo>
                <a:lnTo>
                  <a:pt x="485" y="0"/>
                </a:lnTo>
                <a:lnTo>
                  <a:pt x="491" y="0"/>
                </a:lnTo>
                <a:lnTo>
                  <a:pt x="496" y="0"/>
                </a:lnTo>
                <a:lnTo>
                  <a:pt x="501" y="0"/>
                </a:lnTo>
                <a:lnTo>
                  <a:pt x="506" y="0"/>
                </a:lnTo>
                <a:lnTo>
                  <a:pt x="511" y="0"/>
                </a:lnTo>
                <a:lnTo>
                  <a:pt x="516" y="0"/>
                </a:lnTo>
                <a:lnTo>
                  <a:pt x="521" y="3"/>
                </a:lnTo>
                <a:lnTo>
                  <a:pt x="526" y="3"/>
                </a:lnTo>
                <a:lnTo>
                  <a:pt x="531" y="3"/>
                </a:lnTo>
                <a:lnTo>
                  <a:pt x="537" y="3"/>
                </a:lnTo>
                <a:lnTo>
                  <a:pt x="539" y="3"/>
                </a:lnTo>
                <a:lnTo>
                  <a:pt x="544" y="3"/>
                </a:lnTo>
                <a:lnTo>
                  <a:pt x="549" y="3"/>
                </a:lnTo>
                <a:lnTo>
                  <a:pt x="554" y="3"/>
                </a:lnTo>
                <a:lnTo>
                  <a:pt x="560" y="3"/>
                </a:lnTo>
                <a:lnTo>
                  <a:pt x="565" y="3"/>
                </a:lnTo>
                <a:lnTo>
                  <a:pt x="570" y="3"/>
                </a:lnTo>
                <a:lnTo>
                  <a:pt x="575" y="3"/>
                </a:lnTo>
                <a:lnTo>
                  <a:pt x="577" y="3"/>
                </a:lnTo>
                <a:lnTo>
                  <a:pt x="583" y="5"/>
                </a:lnTo>
                <a:lnTo>
                  <a:pt x="588" y="5"/>
                </a:lnTo>
                <a:lnTo>
                  <a:pt x="593" y="5"/>
                </a:lnTo>
                <a:lnTo>
                  <a:pt x="598" y="5"/>
                </a:lnTo>
                <a:lnTo>
                  <a:pt x="601" y="5"/>
                </a:lnTo>
                <a:lnTo>
                  <a:pt x="606" y="5"/>
                </a:lnTo>
                <a:lnTo>
                  <a:pt x="611" y="5"/>
                </a:lnTo>
                <a:lnTo>
                  <a:pt x="616" y="5"/>
                </a:lnTo>
                <a:lnTo>
                  <a:pt x="618" y="5"/>
                </a:lnTo>
                <a:lnTo>
                  <a:pt x="624" y="5"/>
                </a:lnTo>
                <a:lnTo>
                  <a:pt x="626" y="5"/>
                </a:lnTo>
                <a:lnTo>
                  <a:pt x="631" y="8"/>
                </a:lnTo>
                <a:lnTo>
                  <a:pt x="636" y="8"/>
                </a:lnTo>
                <a:lnTo>
                  <a:pt x="639" y="8"/>
                </a:lnTo>
                <a:lnTo>
                  <a:pt x="644" y="8"/>
                </a:lnTo>
                <a:lnTo>
                  <a:pt x="649" y="8"/>
                </a:lnTo>
                <a:lnTo>
                  <a:pt x="652" y="8"/>
                </a:lnTo>
                <a:lnTo>
                  <a:pt x="657" y="8"/>
                </a:lnTo>
                <a:lnTo>
                  <a:pt x="659" y="8"/>
                </a:lnTo>
                <a:lnTo>
                  <a:pt x="664" y="10"/>
                </a:lnTo>
                <a:lnTo>
                  <a:pt x="667" y="10"/>
                </a:lnTo>
                <a:lnTo>
                  <a:pt x="672" y="10"/>
                </a:lnTo>
                <a:lnTo>
                  <a:pt x="675" y="10"/>
                </a:lnTo>
                <a:lnTo>
                  <a:pt x="677" y="10"/>
                </a:lnTo>
                <a:lnTo>
                  <a:pt x="682" y="10"/>
                </a:lnTo>
                <a:lnTo>
                  <a:pt x="685" y="10"/>
                </a:lnTo>
                <a:lnTo>
                  <a:pt x="690" y="13"/>
                </a:lnTo>
                <a:lnTo>
                  <a:pt x="693" y="13"/>
                </a:lnTo>
                <a:lnTo>
                  <a:pt x="695" y="13"/>
                </a:lnTo>
                <a:lnTo>
                  <a:pt x="698" y="13"/>
                </a:lnTo>
                <a:lnTo>
                  <a:pt x="703" y="13"/>
                </a:lnTo>
                <a:lnTo>
                  <a:pt x="705" y="13"/>
                </a:lnTo>
                <a:lnTo>
                  <a:pt x="708" y="13"/>
                </a:lnTo>
                <a:lnTo>
                  <a:pt x="713" y="15"/>
                </a:lnTo>
                <a:lnTo>
                  <a:pt x="716" y="15"/>
                </a:lnTo>
                <a:lnTo>
                  <a:pt x="718" y="15"/>
                </a:lnTo>
                <a:lnTo>
                  <a:pt x="721" y="15"/>
                </a:lnTo>
                <a:lnTo>
                  <a:pt x="723" y="15"/>
                </a:lnTo>
                <a:lnTo>
                  <a:pt x="726" y="15"/>
                </a:lnTo>
                <a:lnTo>
                  <a:pt x="728" y="18"/>
                </a:lnTo>
                <a:lnTo>
                  <a:pt x="731" y="18"/>
                </a:lnTo>
                <a:lnTo>
                  <a:pt x="733" y="18"/>
                </a:lnTo>
                <a:lnTo>
                  <a:pt x="739" y="18"/>
                </a:lnTo>
                <a:lnTo>
                  <a:pt x="741" y="18"/>
                </a:lnTo>
                <a:lnTo>
                  <a:pt x="741" y="20"/>
                </a:lnTo>
                <a:lnTo>
                  <a:pt x="744" y="20"/>
                </a:lnTo>
                <a:lnTo>
                  <a:pt x="746" y="20"/>
                </a:lnTo>
                <a:lnTo>
                  <a:pt x="749" y="20"/>
                </a:lnTo>
                <a:lnTo>
                  <a:pt x="751" y="20"/>
                </a:lnTo>
                <a:lnTo>
                  <a:pt x="754" y="23"/>
                </a:lnTo>
                <a:lnTo>
                  <a:pt x="756" y="23"/>
                </a:lnTo>
                <a:lnTo>
                  <a:pt x="759" y="23"/>
                </a:lnTo>
                <a:lnTo>
                  <a:pt x="759" y="23"/>
                </a:lnTo>
                <a:lnTo>
                  <a:pt x="762" y="23"/>
                </a:lnTo>
                <a:lnTo>
                  <a:pt x="764" y="26"/>
                </a:lnTo>
                <a:lnTo>
                  <a:pt x="767" y="26"/>
                </a:lnTo>
                <a:lnTo>
                  <a:pt x="767" y="26"/>
                </a:lnTo>
                <a:lnTo>
                  <a:pt x="769" y="26"/>
                </a:lnTo>
                <a:lnTo>
                  <a:pt x="772" y="26"/>
                </a:lnTo>
                <a:lnTo>
                  <a:pt x="772" y="28"/>
                </a:lnTo>
                <a:lnTo>
                  <a:pt x="774" y="28"/>
                </a:lnTo>
                <a:lnTo>
                  <a:pt x="774" y="28"/>
                </a:lnTo>
                <a:lnTo>
                  <a:pt x="777" y="28"/>
                </a:lnTo>
                <a:lnTo>
                  <a:pt x="777" y="31"/>
                </a:lnTo>
                <a:lnTo>
                  <a:pt x="779" y="31"/>
                </a:lnTo>
                <a:lnTo>
                  <a:pt x="779" y="31"/>
                </a:lnTo>
                <a:lnTo>
                  <a:pt x="782" y="31"/>
                </a:lnTo>
                <a:lnTo>
                  <a:pt x="782" y="31"/>
                </a:lnTo>
                <a:lnTo>
                  <a:pt x="782" y="33"/>
                </a:lnTo>
                <a:lnTo>
                  <a:pt x="785" y="33"/>
                </a:lnTo>
                <a:lnTo>
                  <a:pt x="785" y="33"/>
                </a:lnTo>
                <a:lnTo>
                  <a:pt x="785" y="33"/>
                </a:lnTo>
                <a:lnTo>
                  <a:pt x="787" y="36"/>
                </a:lnTo>
                <a:lnTo>
                  <a:pt x="787" y="36"/>
                </a:lnTo>
                <a:lnTo>
                  <a:pt x="787" y="36"/>
                </a:lnTo>
                <a:lnTo>
                  <a:pt x="787" y="36"/>
                </a:lnTo>
                <a:lnTo>
                  <a:pt x="787" y="38"/>
                </a:lnTo>
                <a:lnTo>
                  <a:pt x="787" y="38"/>
                </a:lnTo>
                <a:lnTo>
                  <a:pt x="790" y="38"/>
                </a:lnTo>
                <a:lnTo>
                  <a:pt x="790" y="38"/>
                </a:lnTo>
                <a:lnTo>
                  <a:pt x="790" y="41"/>
                </a:lnTo>
                <a:lnTo>
                  <a:pt x="790" y="41"/>
                </a:lnTo>
                <a:lnTo>
                  <a:pt x="790" y="41"/>
                </a:lnTo>
                <a:lnTo>
                  <a:pt x="790" y="41"/>
                </a:lnTo>
                <a:lnTo>
                  <a:pt x="787" y="41"/>
                </a:lnTo>
                <a:lnTo>
                  <a:pt x="787" y="43"/>
                </a:lnTo>
                <a:lnTo>
                  <a:pt x="787" y="43"/>
                </a:lnTo>
                <a:lnTo>
                  <a:pt x="787" y="43"/>
                </a:lnTo>
                <a:lnTo>
                  <a:pt x="787" y="43"/>
                </a:lnTo>
                <a:lnTo>
                  <a:pt x="787" y="46"/>
                </a:lnTo>
                <a:lnTo>
                  <a:pt x="785" y="46"/>
                </a:lnTo>
                <a:lnTo>
                  <a:pt x="785" y="46"/>
                </a:lnTo>
                <a:lnTo>
                  <a:pt x="785" y="46"/>
                </a:lnTo>
                <a:lnTo>
                  <a:pt x="782" y="49"/>
                </a:lnTo>
                <a:lnTo>
                  <a:pt x="782" y="49"/>
                </a:lnTo>
                <a:lnTo>
                  <a:pt x="782" y="49"/>
                </a:lnTo>
                <a:lnTo>
                  <a:pt x="779" y="49"/>
                </a:lnTo>
                <a:lnTo>
                  <a:pt x="779" y="51"/>
                </a:lnTo>
                <a:lnTo>
                  <a:pt x="777" y="51"/>
                </a:lnTo>
                <a:lnTo>
                  <a:pt x="777" y="51"/>
                </a:lnTo>
                <a:lnTo>
                  <a:pt x="774" y="51"/>
                </a:lnTo>
                <a:lnTo>
                  <a:pt x="774" y="51"/>
                </a:lnTo>
                <a:lnTo>
                  <a:pt x="772" y="54"/>
                </a:lnTo>
                <a:lnTo>
                  <a:pt x="772" y="54"/>
                </a:lnTo>
                <a:lnTo>
                  <a:pt x="769" y="54"/>
                </a:lnTo>
                <a:lnTo>
                  <a:pt x="767" y="54"/>
                </a:lnTo>
                <a:lnTo>
                  <a:pt x="767" y="54"/>
                </a:lnTo>
                <a:lnTo>
                  <a:pt x="764" y="56"/>
                </a:lnTo>
                <a:lnTo>
                  <a:pt x="762" y="56"/>
                </a:lnTo>
                <a:lnTo>
                  <a:pt x="759" y="56"/>
                </a:lnTo>
                <a:lnTo>
                  <a:pt x="759" y="56"/>
                </a:lnTo>
                <a:lnTo>
                  <a:pt x="756" y="56"/>
                </a:lnTo>
                <a:lnTo>
                  <a:pt x="754" y="59"/>
                </a:lnTo>
                <a:lnTo>
                  <a:pt x="751" y="59"/>
                </a:lnTo>
                <a:lnTo>
                  <a:pt x="749" y="59"/>
                </a:lnTo>
                <a:lnTo>
                  <a:pt x="746" y="59"/>
                </a:lnTo>
                <a:lnTo>
                  <a:pt x="744" y="59"/>
                </a:lnTo>
                <a:lnTo>
                  <a:pt x="741" y="59"/>
                </a:lnTo>
                <a:lnTo>
                  <a:pt x="741" y="61"/>
                </a:lnTo>
                <a:lnTo>
                  <a:pt x="739" y="61"/>
                </a:lnTo>
                <a:lnTo>
                  <a:pt x="733" y="61"/>
                </a:lnTo>
                <a:lnTo>
                  <a:pt x="731" y="61"/>
                </a:lnTo>
                <a:lnTo>
                  <a:pt x="728" y="61"/>
                </a:lnTo>
                <a:lnTo>
                  <a:pt x="726" y="61"/>
                </a:lnTo>
                <a:lnTo>
                  <a:pt x="723" y="64"/>
                </a:lnTo>
                <a:lnTo>
                  <a:pt x="721" y="64"/>
                </a:lnTo>
                <a:lnTo>
                  <a:pt x="718" y="64"/>
                </a:lnTo>
                <a:lnTo>
                  <a:pt x="716" y="64"/>
                </a:lnTo>
                <a:lnTo>
                  <a:pt x="713" y="64"/>
                </a:lnTo>
                <a:lnTo>
                  <a:pt x="708" y="64"/>
                </a:lnTo>
                <a:lnTo>
                  <a:pt x="705" y="66"/>
                </a:lnTo>
                <a:lnTo>
                  <a:pt x="703" y="66"/>
                </a:lnTo>
                <a:lnTo>
                  <a:pt x="700" y="66"/>
                </a:lnTo>
                <a:lnTo>
                  <a:pt x="695" y="66"/>
                </a:lnTo>
                <a:lnTo>
                  <a:pt x="693" y="66"/>
                </a:lnTo>
                <a:lnTo>
                  <a:pt x="690" y="66"/>
                </a:lnTo>
                <a:lnTo>
                  <a:pt x="685" y="66"/>
                </a:lnTo>
                <a:lnTo>
                  <a:pt x="682" y="66"/>
                </a:lnTo>
                <a:lnTo>
                  <a:pt x="677" y="69"/>
                </a:lnTo>
                <a:lnTo>
                  <a:pt x="675" y="69"/>
                </a:lnTo>
                <a:lnTo>
                  <a:pt x="672" y="69"/>
                </a:lnTo>
                <a:lnTo>
                  <a:pt x="667" y="69"/>
                </a:lnTo>
                <a:lnTo>
                  <a:pt x="664" y="69"/>
                </a:lnTo>
                <a:lnTo>
                  <a:pt x="659" y="69"/>
                </a:lnTo>
                <a:lnTo>
                  <a:pt x="657" y="69"/>
                </a:lnTo>
                <a:lnTo>
                  <a:pt x="652" y="69"/>
                </a:lnTo>
                <a:lnTo>
                  <a:pt x="649" y="69"/>
                </a:lnTo>
                <a:lnTo>
                  <a:pt x="644" y="72"/>
                </a:lnTo>
                <a:lnTo>
                  <a:pt x="639" y="72"/>
                </a:lnTo>
                <a:lnTo>
                  <a:pt x="636" y="72"/>
                </a:lnTo>
                <a:lnTo>
                  <a:pt x="631" y="72"/>
                </a:lnTo>
                <a:lnTo>
                  <a:pt x="629" y="72"/>
                </a:lnTo>
                <a:lnTo>
                  <a:pt x="624" y="72"/>
                </a:lnTo>
                <a:lnTo>
                  <a:pt x="618" y="72"/>
                </a:lnTo>
                <a:lnTo>
                  <a:pt x="616" y="72"/>
                </a:lnTo>
                <a:lnTo>
                  <a:pt x="611" y="72"/>
                </a:lnTo>
                <a:lnTo>
                  <a:pt x="606" y="72"/>
                </a:lnTo>
                <a:lnTo>
                  <a:pt x="603" y="74"/>
                </a:lnTo>
                <a:lnTo>
                  <a:pt x="598" y="74"/>
                </a:lnTo>
                <a:lnTo>
                  <a:pt x="593" y="74"/>
                </a:lnTo>
                <a:lnTo>
                  <a:pt x="588" y="74"/>
                </a:lnTo>
                <a:lnTo>
                  <a:pt x="585" y="74"/>
                </a:lnTo>
                <a:lnTo>
                  <a:pt x="580" y="74"/>
                </a:lnTo>
                <a:lnTo>
                  <a:pt x="575" y="74"/>
                </a:lnTo>
                <a:lnTo>
                  <a:pt x="570" y="74"/>
                </a:lnTo>
                <a:lnTo>
                  <a:pt x="565" y="74"/>
                </a:lnTo>
                <a:lnTo>
                  <a:pt x="560" y="74"/>
                </a:lnTo>
                <a:lnTo>
                  <a:pt x="557" y="74"/>
                </a:lnTo>
                <a:lnTo>
                  <a:pt x="552" y="74"/>
                </a:lnTo>
                <a:lnTo>
                  <a:pt x="547" y="74"/>
                </a:lnTo>
                <a:lnTo>
                  <a:pt x="542" y="74"/>
                </a:lnTo>
                <a:lnTo>
                  <a:pt x="537" y="74"/>
                </a:lnTo>
                <a:lnTo>
                  <a:pt x="531" y="77"/>
                </a:lnTo>
                <a:lnTo>
                  <a:pt x="526" y="77"/>
                </a:lnTo>
                <a:lnTo>
                  <a:pt x="521" y="77"/>
                </a:lnTo>
                <a:lnTo>
                  <a:pt x="516" y="77"/>
                </a:lnTo>
                <a:lnTo>
                  <a:pt x="511" y="77"/>
                </a:lnTo>
                <a:lnTo>
                  <a:pt x="506" y="77"/>
                </a:lnTo>
                <a:lnTo>
                  <a:pt x="501" y="77"/>
                </a:lnTo>
                <a:lnTo>
                  <a:pt x="496" y="77"/>
                </a:lnTo>
                <a:lnTo>
                  <a:pt x="491" y="77"/>
                </a:lnTo>
                <a:lnTo>
                  <a:pt x="485" y="77"/>
                </a:lnTo>
                <a:lnTo>
                  <a:pt x="480" y="77"/>
                </a:lnTo>
                <a:lnTo>
                  <a:pt x="475" y="77"/>
                </a:lnTo>
                <a:lnTo>
                  <a:pt x="470" y="77"/>
                </a:lnTo>
                <a:lnTo>
                  <a:pt x="465" y="77"/>
                </a:lnTo>
                <a:lnTo>
                  <a:pt x="460" y="77"/>
                </a:lnTo>
                <a:lnTo>
                  <a:pt x="455" y="77"/>
                </a:lnTo>
                <a:lnTo>
                  <a:pt x="450" y="77"/>
                </a:lnTo>
                <a:lnTo>
                  <a:pt x="442" y="77"/>
                </a:lnTo>
                <a:lnTo>
                  <a:pt x="437" y="77"/>
                </a:lnTo>
                <a:lnTo>
                  <a:pt x="432" y="77"/>
                </a:lnTo>
                <a:lnTo>
                  <a:pt x="427" y="77"/>
                </a:lnTo>
                <a:lnTo>
                  <a:pt x="422" y="77"/>
                </a:lnTo>
                <a:lnTo>
                  <a:pt x="416" y="77"/>
                </a:lnTo>
                <a:lnTo>
                  <a:pt x="411" y="77"/>
                </a:lnTo>
                <a:lnTo>
                  <a:pt x="404" y="77"/>
                </a:lnTo>
                <a:lnTo>
                  <a:pt x="399" y="77"/>
                </a:lnTo>
                <a:lnTo>
                  <a:pt x="393" y="77"/>
                </a:lnTo>
                <a:lnTo>
                  <a:pt x="393" y="77"/>
                </a:lnTo>
                <a:lnTo>
                  <a:pt x="388" y="77"/>
                </a:lnTo>
                <a:lnTo>
                  <a:pt x="383" y="77"/>
                </a:lnTo>
                <a:lnTo>
                  <a:pt x="378" y="77"/>
                </a:lnTo>
                <a:lnTo>
                  <a:pt x="370" y="77"/>
                </a:lnTo>
                <a:lnTo>
                  <a:pt x="365" y="77"/>
                </a:lnTo>
                <a:lnTo>
                  <a:pt x="360" y="77"/>
                </a:lnTo>
                <a:lnTo>
                  <a:pt x="355" y="77"/>
                </a:lnTo>
                <a:lnTo>
                  <a:pt x="350" y="77"/>
                </a:lnTo>
                <a:lnTo>
                  <a:pt x="345" y="77"/>
                </a:lnTo>
                <a:lnTo>
                  <a:pt x="340" y="77"/>
                </a:lnTo>
                <a:lnTo>
                  <a:pt x="332" y="77"/>
                </a:lnTo>
                <a:lnTo>
                  <a:pt x="327" y="77"/>
                </a:lnTo>
                <a:lnTo>
                  <a:pt x="322" y="77"/>
                </a:lnTo>
                <a:lnTo>
                  <a:pt x="317" y="77"/>
                </a:lnTo>
                <a:lnTo>
                  <a:pt x="312" y="77"/>
                </a:lnTo>
                <a:lnTo>
                  <a:pt x="307" y="77"/>
                </a:lnTo>
                <a:lnTo>
                  <a:pt x="301" y="77"/>
                </a:lnTo>
                <a:lnTo>
                  <a:pt x="296" y="77"/>
                </a:lnTo>
                <a:lnTo>
                  <a:pt x="291" y="77"/>
                </a:lnTo>
                <a:lnTo>
                  <a:pt x="286" y="77"/>
                </a:lnTo>
                <a:lnTo>
                  <a:pt x="281" y="77"/>
                </a:lnTo>
                <a:lnTo>
                  <a:pt x="276" y="77"/>
                </a:lnTo>
                <a:lnTo>
                  <a:pt x="271" y="77"/>
                </a:lnTo>
                <a:lnTo>
                  <a:pt x="266" y="77"/>
                </a:lnTo>
                <a:lnTo>
                  <a:pt x="260" y="77"/>
                </a:lnTo>
                <a:lnTo>
                  <a:pt x="255" y="77"/>
                </a:lnTo>
                <a:lnTo>
                  <a:pt x="250" y="74"/>
                </a:lnTo>
                <a:lnTo>
                  <a:pt x="245" y="74"/>
                </a:lnTo>
                <a:lnTo>
                  <a:pt x="240" y="74"/>
                </a:lnTo>
                <a:lnTo>
                  <a:pt x="237" y="74"/>
                </a:lnTo>
                <a:lnTo>
                  <a:pt x="232" y="74"/>
                </a:lnTo>
                <a:lnTo>
                  <a:pt x="227" y="74"/>
                </a:lnTo>
                <a:lnTo>
                  <a:pt x="222" y="74"/>
                </a:lnTo>
                <a:lnTo>
                  <a:pt x="217" y="74"/>
                </a:lnTo>
                <a:lnTo>
                  <a:pt x="212" y="74"/>
                </a:lnTo>
                <a:lnTo>
                  <a:pt x="207" y="74"/>
                </a:lnTo>
                <a:lnTo>
                  <a:pt x="204" y="74"/>
                </a:lnTo>
                <a:lnTo>
                  <a:pt x="199" y="74"/>
                </a:lnTo>
                <a:lnTo>
                  <a:pt x="194" y="74"/>
                </a:lnTo>
                <a:lnTo>
                  <a:pt x="189" y="74"/>
                </a:lnTo>
                <a:lnTo>
                  <a:pt x="186" y="74"/>
                </a:lnTo>
                <a:lnTo>
                  <a:pt x="181" y="72"/>
                </a:lnTo>
                <a:lnTo>
                  <a:pt x="176" y="72"/>
                </a:lnTo>
                <a:lnTo>
                  <a:pt x="171" y="72"/>
                </a:lnTo>
                <a:lnTo>
                  <a:pt x="168" y="72"/>
                </a:lnTo>
                <a:lnTo>
                  <a:pt x="163" y="72"/>
                </a:lnTo>
                <a:lnTo>
                  <a:pt x="161" y="72"/>
                </a:lnTo>
                <a:lnTo>
                  <a:pt x="156" y="72"/>
                </a:lnTo>
                <a:lnTo>
                  <a:pt x="151" y="72"/>
                </a:lnTo>
                <a:lnTo>
                  <a:pt x="148" y="72"/>
                </a:lnTo>
                <a:lnTo>
                  <a:pt x="143" y="72"/>
                </a:lnTo>
                <a:lnTo>
                  <a:pt x="140" y="69"/>
                </a:lnTo>
                <a:lnTo>
                  <a:pt x="135" y="69"/>
                </a:lnTo>
                <a:lnTo>
                  <a:pt x="130" y="69"/>
                </a:lnTo>
                <a:lnTo>
                  <a:pt x="128" y="69"/>
                </a:lnTo>
                <a:lnTo>
                  <a:pt x="122" y="69"/>
                </a:lnTo>
                <a:lnTo>
                  <a:pt x="120" y="69"/>
                </a:lnTo>
                <a:lnTo>
                  <a:pt x="117" y="69"/>
                </a:lnTo>
                <a:lnTo>
                  <a:pt x="112" y="69"/>
                </a:lnTo>
                <a:lnTo>
                  <a:pt x="110" y="69"/>
                </a:lnTo>
                <a:lnTo>
                  <a:pt x="105" y="66"/>
                </a:lnTo>
                <a:lnTo>
                  <a:pt x="102" y="66"/>
                </a:lnTo>
                <a:lnTo>
                  <a:pt x="99" y="66"/>
                </a:lnTo>
                <a:lnTo>
                  <a:pt x="94" y="66"/>
                </a:lnTo>
                <a:lnTo>
                  <a:pt x="92" y="66"/>
                </a:lnTo>
                <a:lnTo>
                  <a:pt x="89" y="66"/>
                </a:lnTo>
                <a:lnTo>
                  <a:pt x="84" y="66"/>
                </a:lnTo>
                <a:lnTo>
                  <a:pt x="82" y="66"/>
                </a:lnTo>
                <a:lnTo>
                  <a:pt x="79" y="64"/>
                </a:lnTo>
                <a:lnTo>
                  <a:pt x="76" y="64"/>
                </a:lnTo>
                <a:lnTo>
                  <a:pt x="71" y="64"/>
                </a:lnTo>
                <a:lnTo>
                  <a:pt x="69" y="64"/>
                </a:lnTo>
                <a:lnTo>
                  <a:pt x="66" y="64"/>
                </a:lnTo>
                <a:lnTo>
                  <a:pt x="64" y="64"/>
                </a:lnTo>
                <a:lnTo>
                  <a:pt x="61" y="61"/>
                </a:lnTo>
                <a:lnTo>
                  <a:pt x="59" y="61"/>
                </a:lnTo>
                <a:lnTo>
                  <a:pt x="56" y="61"/>
                </a:lnTo>
                <a:lnTo>
                  <a:pt x="53" y="61"/>
                </a:lnTo>
                <a:lnTo>
                  <a:pt x="51" y="61"/>
                </a:lnTo>
                <a:lnTo>
                  <a:pt x="48" y="61"/>
                </a:lnTo>
                <a:lnTo>
                  <a:pt x="46" y="59"/>
                </a:lnTo>
                <a:lnTo>
                  <a:pt x="43" y="59"/>
                </a:lnTo>
                <a:lnTo>
                  <a:pt x="41" y="59"/>
                </a:lnTo>
                <a:lnTo>
                  <a:pt x="38" y="59"/>
                </a:lnTo>
                <a:lnTo>
                  <a:pt x="36" y="59"/>
                </a:lnTo>
                <a:lnTo>
                  <a:pt x="33" y="59"/>
                </a:lnTo>
                <a:lnTo>
                  <a:pt x="30" y="56"/>
                </a:lnTo>
                <a:lnTo>
                  <a:pt x="30" y="56"/>
                </a:lnTo>
                <a:lnTo>
                  <a:pt x="28" y="56"/>
                </a:lnTo>
                <a:lnTo>
                  <a:pt x="25" y="56"/>
                </a:lnTo>
                <a:lnTo>
                  <a:pt x="23" y="56"/>
                </a:lnTo>
                <a:lnTo>
                  <a:pt x="23" y="54"/>
                </a:lnTo>
                <a:lnTo>
                  <a:pt x="20" y="54"/>
                </a:lnTo>
                <a:lnTo>
                  <a:pt x="18" y="54"/>
                </a:lnTo>
                <a:lnTo>
                  <a:pt x="18" y="54"/>
                </a:lnTo>
                <a:lnTo>
                  <a:pt x="15" y="54"/>
                </a:lnTo>
                <a:lnTo>
                  <a:pt x="13" y="51"/>
                </a:lnTo>
                <a:lnTo>
                  <a:pt x="13" y="51"/>
                </a:lnTo>
                <a:lnTo>
                  <a:pt x="10" y="51"/>
                </a:lnTo>
                <a:lnTo>
                  <a:pt x="10" y="51"/>
                </a:lnTo>
                <a:lnTo>
                  <a:pt x="7" y="51"/>
                </a:lnTo>
                <a:lnTo>
                  <a:pt x="7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2" y="36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5" y="31"/>
                </a:lnTo>
                <a:lnTo>
                  <a:pt x="7" y="31"/>
                </a:lnTo>
                <a:lnTo>
                  <a:pt x="7" y="31"/>
                </a:lnTo>
                <a:lnTo>
                  <a:pt x="10" y="31"/>
                </a:lnTo>
                <a:lnTo>
                  <a:pt x="10" y="28"/>
                </a:lnTo>
                <a:lnTo>
                  <a:pt x="13" y="28"/>
                </a:lnTo>
                <a:lnTo>
                  <a:pt x="13" y="28"/>
                </a:lnTo>
                <a:lnTo>
                  <a:pt x="15" y="28"/>
                </a:lnTo>
                <a:lnTo>
                  <a:pt x="18" y="26"/>
                </a:lnTo>
                <a:lnTo>
                  <a:pt x="18" y="26"/>
                </a:lnTo>
                <a:lnTo>
                  <a:pt x="20" y="26"/>
                </a:lnTo>
                <a:lnTo>
                  <a:pt x="23" y="26"/>
                </a:lnTo>
                <a:lnTo>
                  <a:pt x="23" y="26"/>
                </a:lnTo>
                <a:lnTo>
                  <a:pt x="25" y="23"/>
                </a:lnTo>
                <a:lnTo>
                  <a:pt x="28" y="23"/>
                </a:lnTo>
                <a:lnTo>
                  <a:pt x="30" y="23"/>
                </a:lnTo>
                <a:lnTo>
                  <a:pt x="30" y="23"/>
                </a:lnTo>
                <a:lnTo>
                  <a:pt x="33" y="23"/>
                </a:lnTo>
                <a:lnTo>
                  <a:pt x="36" y="20"/>
                </a:lnTo>
                <a:lnTo>
                  <a:pt x="38" y="20"/>
                </a:lnTo>
                <a:lnTo>
                  <a:pt x="41" y="20"/>
                </a:lnTo>
                <a:lnTo>
                  <a:pt x="43" y="20"/>
                </a:lnTo>
                <a:lnTo>
                  <a:pt x="46" y="20"/>
                </a:lnTo>
                <a:lnTo>
                  <a:pt x="48" y="18"/>
                </a:lnTo>
                <a:lnTo>
                  <a:pt x="51" y="18"/>
                </a:lnTo>
                <a:lnTo>
                  <a:pt x="53" y="18"/>
                </a:lnTo>
                <a:lnTo>
                  <a:pt x="56" y="18"/>
                </a:lnTo>
                <a:lnTo>
                  <a:pt x="59" y="18"/>
                </a:lnTo>
                <a:lnTo>
                  <a:pt x="61" y="18"/>
                </a:lnTo>
                <a:lnTo>
                  <a:pt x="64" y="15"/>
                </a:lnTo>
                <a:lnTo>
                  <a:pt x="66" y="15"/>
                </a:lnTo>
                <a:lnTo>
                  <a:pt x="69" y="15"/>
                </a:lnTo>
                <a:lnTo>
                  <a:pt x="71" y="15"/>
                </a:lnTo>
                <a:lnTo>
                  <a:pt x="76" y="15"/>
                </a:lnTo>
                <a:lnTo>
                  <a:pt x="79" y="15"/>
                </a:lnTo>
                <a:lnTo>
                  <a:pt x="82" y="13"/>
                </a:lnTo>
                <a:lnTo>
                  <a:pt x="84" y="13"/>
                </a:lnTo>
                <a:lnTo>
                  <a:pt x="89" y="13"/>
                </a:lnTo>
                <a:lnTo>
                  <a:pt x="92" y="13"/>
                </a:lnTo>
                <a:lnTo>
                  <a:pt x="94" y="13"/>
                </a:lnTo>
                <a:lnTo>
                  <a:pt x="99" y="13"/>
                </a:lnTo>
                <a:lnTo>
                  <a:pt x="102" y="13"/>
                </a:lnTo>
                <a:lnTo>
                  <a:pt x="105" y="10"/>
                </a:lnTo>
                <a:lnTo>
                  <a:pt x="110" y="10"/>
                </a:lnTo>
                <a:lnTo>
                  <a:pt x="112" y="10"/>
                </a:lnTo>
                <a:lnTo>
                  <a:pt x="115" y="10"/>
                </a:lnTo>
                <a:lnTo>
                  <a:pt x="120" y="10"/>
                </a:lnTo>
                <a:lnTo>
                  <a:pt x="122" y="10"/>
                </a:lnTo>
                <a:lnTo>
                  <a:pt x="128" y="10"/>
                </a:lnTo>
                <a:lnTo>
                  <a:pt x="130" y="8"/>
                </a:lnTo>
                <a:lnTo>
                  <a:pt x="135" y="8"/>
                </a:lnTo>
                <a:lnTo>
                  <a:pt x="138" y="8"/>
                </a:lnTo>
                <a:lnTo>
                  <a:pt x="143" y="8"/>
                </a:lnTo>
                <a:lnTo>
                  <a:pt x="148" y="8"/>
                </a:lnTo>
                <a:lnTo>
                  <a:pt x="151" y="8"/>
                </a:lnTo>
                <a:lnTo>
                  <a:pt x="156" y="8"/>
                </a:lnTo>
                <a:lnTo>
                  <a:pt x="158" y="8"/>
                </a:lnTo>
                <a:lnTo>
                  <a:pt x="163" y="8"/>
                </a:lnTo>
                <a:lnTo>
                  <a:pt x="168" y="5"/>
                </a:lnTo>
                <a:lnTo>
                  <a:pt x="171" y="5"/>
                </a:lnTo>
                <a:lnTo>
                  <a:pt x="176" y="5"/>
                </a:lnTo>
                <a:lnTo>
                  <a:pt x="181" y="5"/>
                </a:lnTo>
                <a:lnTo>
                  <a:pt x="184" y="5"/>
                </a:lnTo>
                <a:lnTo>
                  <a:pt x="189" y="5"/>
                </a:lnTo>
                <a:lnTo>
                  <a:pt x="194" y="5"/>
                </a:lnTo>
                <a:lnTo>
                  <a:pt x="199" y="5"/>
                </a:lnTo>
                <a:lnTo>
                  <a:pt x="202" y="5"/>
                </a:lnTo>
                <a:lnTo>
                  <a:pt x="207" y="5"/>
                </a:lnTo>
                <a:lnTo>
                  <a:pt x="212" y="3"/>
                </a:lnTo>
                <a:lnTo>
                  <a:pt x="217" y="3"/>
                </a:lnTo>
                <a:lnTo>
                  <a:pt x="222" y="3"/>
                </a:lnTo>
                <a:lnTo>
                  <a:pt x="225" y="3"/>
                </a:lnTo>
                <a:lnTo>
                  <a:pt x="230" y="3"/>
                </a:lnTo>
                <a:lnTo>
                  <a:pt x="235" y="3"/>
                </a:lnTo>
                <a:lnTo>
                  <a:pt x="240" y="3"/>
                </a:lnTo>
                <a:lnTo>
                  <a:pt x="245" y="3"/>
                </a:lnTo>
                <a:lnTo>
                  <a:pt x="250" y="3"/>
                </a:lnTo>
                <a:lnTo>
                  <a:pt x="255" y="3"/>
                </a:lnTo>
                <a:lnTo>
                  <a:pt x="260" y="3"/>
                </a:lnTo>
                <a:lnTo>
                  <a:pt x="266" y="3"/>
                </a:lnTo>
                <a:lnTo>
                  <a:pt x="271" y="3"/>
                </a:lnTo>
                <a:lnTo>
                  <a:pt x="276" y="3"/>
                </a:lnTo>
                <a:lnTo>
                  <a:pt x="281" y="0"/>
                </a:lnTo>
                <a:lnTo>
                  <a:pt x="286" y="0"/>
                </a:lnTo>
                <a:lnTo>
                  <a:pt x="291" y="0"/>
                </a:lnTo>
                <a:lnTo>
                  <a:pt x="296" y="0"/>
                </a:lnTo>
                <a:lnTo>
                  <a:pt x="301" y="0"/>
                </a:lnTo>
                <a:lnTo>
                  <a:pt x="307" y="0"/>
                </a:lnTo>
                <a:lnTo>
                  <a:pt x="312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2" y="0"/>
                </a:lnTo>
                <a:lnTo>
                  <a:pt x="337" y="0"/>
                </a:lnTo>
                <a:lnTo>
                  <a:pt x="342" y="0"/>
                </a:lnTo>
                <a:lnTo>
                  <a:pt x="347" y="0"/>
                </a:lnTo>
                <a:lnTo>
                  <a:pt x="353" y="0"/>
                </a:lnTo>
                <a:lnTo>
                  <a:pt x="358" y="0"/>
                </a:lnTo>
                <a:lnTo>
                  <a:pt x="363" y="0"/>
                </a:lnTo>
                <a:lnTo>
                  <a:pt x="370" y="0"/>
                </a:lnTo>
                <a:lnTo>
                  <a:pt x="376" y="0"/>
                </a:lnTo>
                <a:lnTo>
                  <a:pt x="381" y="0"/>
                </a:lnTo>
                <a:lnTo>
                  <a:pt x="386" y="0"/>
                </a:lnTo>
                <a:lnTo>
                  <a:pt x="391" y="0"/>
                </a:lnTo>
                <a:lnTo>
                  <a:pt x="396" y="0"/>
                </a:lnTo>
                <a:close/>
              </a:path>
            </a:pathLst>
          </a:cu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5" name="Freeform 1865">
            <a:extLst>
              <a:ext uri="{FF2B5EF4-FFF2-40B4-BE49-F238E27FC236}">
                <a16:creationId xmlns:a16="http://schemas.microsoft.com/office/drawing/2014/main" id="{1DAE689C-C427-4F18-9B32-D1A532C4D56B}"/>
              </a:ext>
            </a:extLst>
          </p:cNvPr>
          <p:cNvSpPr>
            <a:spLocks/>
          </p:cNvSpPr>
          <p:nvPr/>
        </p:nvSpPr>
        <p:spPr bwMode="auto">
          <a:xfrm>
            <a:off x="2289175" y="3567113"/>
            <a:ext cx="450850" cy="41275"/>
          </a:xfrm>
          <a:custGeom>
            <a:avLst/>
            <a:gdLst>
              <a:gd name="T0" fmla="*/ 424 w 790"/>
              <a:gd name="T1" fmla="*/ 0 h 77"/>
              <a:gd name="T2" fmla="*/ 468 w 790"/>
              <a:gd name="T3" fmla="*/ 0 h 77"/>
              <a:gd name="T4" fmla="*/ 511 w 790"/>
              <a:gd name="T5" fmla="*/ 0 h 77"/>
              <a:gd name="T6" fmla="*/ 549 w 790"/>
              <a:gd name="T7" fmla="*/ 3 h 77"/>
              <a:gd name="T8" fmla="*/ 588 w 790"/>
              <a:gd name="T9" fmla="*/ 5 h 77"/>
              <a:gd name="T10" fmla="*/ 624 w 790"/>
              <a:gd name="T11" fmla="*/ 5 h 77"/>
              <a:gd name="T12" fmla="*/ 657 w 790"/>
              <a:gd name="T13" fmla="*/ 8 h 77"/>
              <a:gd name="T14" fmla="*/ 685 w 790"/>
              <a:gd name="T15" fmla="*/ 10 h 77"/>
              <a:gd name="T16" fmla="*/ 713 w 790"/>
              <a:gd name="T17" fmla="*/ 15 h 77"/>
              <a:gd name="T18" fmla="*/ 733 w 790"/>
              <a:gd name="T19" fmla="*/ 18 h 77"/>
              <a:gd name="T20" fmla="*/ 754 w 790"/>
              <a:gd name="T21" fmla="*/ 23 h 77"/>
              <a:gd name="T22" fmla="*/ 769 w 790"/>
              <a:gd name="T23" fmla="*/ 26 h 77"/>
              <a:gd name="T24" fmla="*/ 779 w 790"/>
              <a:gd name="T25" fmla="*/ 31 h 77"/>
              <a:gd name="T26" fmla="*/ 787 w 790"/>
              <a:gd name="T27" fmla="*/ 36 h 77"/>
              <a:gd name="T28" fmla="*/ 790 w 790"/>
              <a:gd name="T29" fmla="*/ 41 h 77"/>
              <a:gd name="T30" fmla="*/ 787 w 790"/>
              <a:gd name="T31" fmla="*/ 46 h 77"/>
              <a:gd name="T32" fmla="*/ 779 w 790"/>
              <a:gd name="T33" fmla="*/ 51 h 77"/>
              <a:gd name="T34" fmla="*/ 767 w 790"/>
              <a:gd name="T35" fmla="*/ 54 h 77"/>
              <a:gd name="T36" fmla="*/ 751 w 790"/>
              <a:gd name="T37" fmla="*/ 59 h 77"/>
              <a:gd name="T38" fmla="*/ 731 w 790"/>
              <a:gd name="T39" fmla="*/ 61 h 77"/>
              <a:gd name="T40" fmla="*/ 708 w 790"/>
              <a:gd name="T41" fmla="*/ 64 h 77"/>
              <a:gd name="T42" fmla="*/ 682 w 790"/>
              <a:gd name="T43" fmla="*/ 66 h 77"/>
              <a:gd name="T44" fmla="*/ 652 w 790"/>
              <a:gd name="T45" fmla="*/ 69 h 77"/>
              <a:gd name="T46" fmla="*/ 618 w 790"/>
              <a:gd name="T47" fmla="*/ 72 h 77"/>
              <a:gd name="T48" fmla="*/ 585 w 790"/>
              <a:gd name="T49" fmla="*/ 74 h 77"/>
              <a:gd name="T50" fmla="*/ 547 w 790"/>
              <a:gd name="T51" fmla="*/ 74 h 77"/>
              <a:gd name="T52" fmla="*/ 506 w 790"/>
              <a:gd name="T53" fmla="*/ 77 h 77"/>
              <a:gd name="T54" fmla="*/ 465 w 790"/>
              <a:gd name="T55" fmla="*/ 77 h 77"/>
              <a:gd name="T56" fmla="*/ 422 w 790"/>
              <a:gd name="T57" fmla="*/ 77 h 77"/>
              <a:gd name="T58" fmla="*/ 383 w 790"/>
              <a:gd name="T59" fmla="*/ 77 h 77"/>
              <a:gd name="T60" fmla="*/ 340 w 790"/>
              <a:gd name="T61" fmla="*/ 77 h 77"/>
              <a:gd name="T62" fmla="*/ 296 w 790"/>
              <a:gd name="T63" fmla="*/ 77 h 77"/>
              <a:gd name="T64" fmla="*/ 255 w 790"/>
              <a:gd name="T65" fmla="*/ 77 h 77"/>
              <a:gd name="T66" fmla="*/ 217 w 790"/>
              <a:gd name="T67" fmla="*/ 74 h 77"/>
              <a:gd name="T68" fmla="*/ 181 w 790"/>
              <a:gd name="T69" fmla="*/ 72 h 77"/>
              <a:gd name="T70" fmla="*/ 148 w 790"/>
              <a:gd name="T71" fmla="*/ 72 h 77"/>
              <a:gd name="T72" fmla="*/ 117 w 790"/>
              <a:gd name="T73" fmla="*/ 69 h 77"/>
              <a:gd name="T74" fmla="*/ 89 w 790"/>
              <a:gd name="T75" fmla="*/ 66 h 77"/>
              <a:gd name="T76" fmla="*/ 64 w 790"/>
              <a:gd name="T77" fmla="*/ 64 h 77"/>
              <a:gd name="T78" fmla="*/ 43 w 790"/>
              <a:gd name="T79" fmla="*/ 59 h 77"/>
              <a:gd name="T80" fmla="*/ 25 w 790"/>
              <a:gd name="T81" fmla="*/ 56 h 77"/>
              <a:gd name="T82" fmla="*/ 13 w 790"/>
              <a:gd name="T83" fmla="*/ 51 h 77"/>
              <a:gd name="T84" fmla="*/ 2 w 790"/>
              <a:gd name="T85" fmla="*/ 46 h 77"/>
              <a:gd name="T86" fmla="*/ 0 w 790"/>
              <a:gd name="T87" fmla="*/ 41 h 77"/>
              <a:gd name="T88" fmla="*/ 0 w 790"/>
              <a:gd name="T89" fmla="*/ 38 h 77"/>
              <a:gd name="T90" fmla="*/ 5 w 790"/>
              <a:gd name="T91" fmla="*/ 33 h 77"/>
              <a:gd name="T92" fmla="*/ 13 w 790"/>
              <a:gd name="T93" fmla="*/ 28 h 77"/>
              <a:gd name="T94" fmla="*/ 28 w 790"/>
              <a:gd name="T95" fmla="*/ 23 h 77"/>
              <a:gd name="T96" fmla="*/ 46 w 790"/>
              <a:gd name="T97" fmla="*/ 20 h 77"/>
              <a:gd name="T98" fmla="*/ 66 w 790"/>
              <a:gd name="T99" fmla="*/ 15 h 77"/>
              <a:gd name="T100" fmla="*/ 92 w 790"/>
              <a:gd name="T101" fmla="*/ 13 h 77"/>
              <a:gd name="T102" fmla="*/ 120 w 790"/>
              <a:gd name="T103" fmla="*/ 10 h 77"/>
              <a:gd name="T104" fmla="*/ 151 w 790"/>
              <a:gd name="T105" fmla="*/ 8 h 77"/>
              <a:gd name="T106" fmla="*/ 184 w 790"/>
              <a:gd name="T107" fmla="*/ 5 h 77"/>
              <a:gd name="T108" fmla="*/ 222 w 790"/>
              <a:gd name="T109" fmla="*/ 3 h 77"/>
              <a:gd name="T110" fmla="*/ 260 w 790"/>
              <a:gd name="T111" fmla="*/ 3 h 77"/>
              <a:gd name="T112" fmla="*/ 301 w 790"/>
              <a:gd name="T113" fmla="*/ 0 h 77"/>
              <a:gd name="T114" fmla="*/ 342 w 790"/>
              <a:gd name="T115" fmla="*/ 0 h 77"/>
              <a:gd name="T116" fmla="*/ 386 w 790"/>
              <a:gd name="T117" fmla="*/ 0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90" h="77">
                <a:moveTo>
                  <a:pt x="396" y="0"/>
                </a:moveTo>
                <a:lnTo>
                  <a:pt x="396" y="0"/>
                </a:lnTo>
                <a:lnTo>
                  <a:pt x="396" y="0"/>
                </a:lnTo>
                <a:lnTo>
                  <a:pt x="404" y="0"/>
                </a:lnTo>
                <a:lnTo>
                  <a:pt x="409" y="0"/>
                </a:lnTo>
                <a:lnTo>
                  <a:pt x="414" y="0"/>
                </a:lnTo>
                <a:lnTo>
                  <a:pt x="419" y="0"/>
                </a:lnTo>
                <a:lnTo>
                  <a:pt x="424" y="0"/>
                </a:lnTo>
                <a:lnTo>
                  <a:pt x="429" y="0"/>
                </a:lnTo>
                <a:lnTo>
                  <a:pt x="437" y="0"/>
                </a:lnTo>
                <a:lnTo>
                  <a:pt x="442" y="0"/>
                </a:lnTo>
                <a:lnTo>
                  <a:pt x="447" y="0"/>
                </a:lnTo>
                <a:lnTo>
                  <a:pt x="452" y="0"/>
                </a:lnTo>
                <a:lnTo>
                  <a:pt x="457" y="0"/>
                </a:lnTo>
                <a:lnTo>
                  <a:pt x="462" y="0"/>
                </a:lnTo>
                <a:lnTo>
                  <a:pt x="468" y="0"/>
                </a:lnTo>
                <a:lnTo>
                  <a:pt x="473" y="0"/>
                </a:lnTo>
                <a:lnTo>
                  <a:pt x="478" y="0"/>
                </a:lnTo>
                <a:lnTo>
                  <a:pt x="485" y="0"/>
                </a:lnTo>
                <a:lnTo>
                  <a:pt x="491" y="0"/>
                </a:lnTo>
                <a:lnTo>
                  <a:pt x="496" y="0"/>
                </a:lnTo>
                <a:lnTo>
                  <a:pt x="501" y="0"/>
                </a:lnTo>
                <a:lnTo>
                  <a:pt x="506" y="0"/>
                </a:lnTo>
                <a:lnTo>
                  <a:pt x="511" y="0"/>
                </a:lnTo>
                <a:lnTo>
                  <a:pt x="516" y="0"/>
                </a:lnTo>
                <a:lnTo>
                  <a:pt x="521" y="3"/>
                </a:lnTo>
                <a:lnTo>
                  <a:pt x="526" y="3"/>
                </a:lnTo>
                <a:lnTo>
                  <a:pt x="531" y="3"/>
                </a:lnTo>
                <a:lnTo>
                  <a:pt x="537" y="3"/>
                </a:lnTo>
                <a:lnTo>
                  <a:pt x="539" y="3"/>
                </a:lnTo>
                <a:lnTo>
                  <a:pt x="544" y="3"/>
                </a:lnTo>
                <a:lnTo>
                  <a:pt x="549" y="3"/>
                </a:lnTo>
                <a:lnTo>
                  <a:pt x="554" y="3"/>
                </a:lnTo>
                <a:lnTo>
                  <a:pt x="560" y="3"/>
                </a:lnTo>
                <a:lnTo>
                  <a:pt x="565" y="3"/>
                </a:lnTo>
                <a:lnTo>
                  <a:pt x="570" y="3"/>
                </a:lnTo>
                <a:lnTo>
                  <a:pt x="575" y="3"/>
                </a:lnTo>
                <a:lnTo>
                  <a:pt x="577" y="3"/>
                </a:lnTo>
                <a:lnTo>
                  <a:pt x="583" y="5"/>
                </a:lnTo>
                <a:lnTo>
                  <a:pt x="588" y="5"/>
                </a:lnTo>
                <a:lnTo>
                  <a:pt x="593" y="5"/>
                </a:lnTo>
                <a:lnTo>
                  <a:pt x="598" y="5"/>
                </a:lnTo>
                <a:lnTo>
                  <a:pt x="601" y="5"/>
                </a:lnTo>
                <a:lnTo>
                  <a:pt x="606" y="5"/>
                </a:lnTo>
                <a:lnTo>
                  <a:pt x="611" y="5"/>
                </a:lnTo>
                <a:lnTo>
                  <a:pt x="616" y="5"/>
                </a:lnTo>
                <a:lnTo>
                  <a:pt x="618" y="5"/>
                </a:lnTo>
                <a:lnTo>
                  <a:pt x="624" y="5"/>
                </a:lnTo>
                <a:lnTo>
                  <a:pt x="626" y="5"/>
                </a:lnTo>
                <a:lnTo>
                  <a:pt x="631" y="8"/>
                </a:lnTo>
                <a:lnTo>
                  <a:pt x="636" y="8"/>
                </a:lnTo>
                <a:lnTo>
                  <a:pt x="639" y="8"/>
                </a:lnTo>
                <a:lnTo>
                  <a:pt x="644" y="8"/>
                </a:lnTo>
                <a:lnTo>
                  <a:pt x="649" y="8"/>
                </a:lnTo>
                <a:lnTo>
                  <a:pt x="652" y="8"/>
                </a:lnTo>
                <a:lnTo>
                  <a:pt x="657" y="8"/>
                </a:lnTo>
                <a:lnTo>
                  <a:pt x="659" y="8"/>
                </a:lnTo>
                <a:lnTo>
                  <a:pt x="664" y="10"/>
                </a:lnTo>
                <a:lnTo>
                  <a:pt x="667" y="10"/>
                </a:lnTo>
                <a:lnTo>
                  <a:pt x="672" y="10"/>
                </a:lnTo>
                <a:lnTo>
                  <a:pt x="675" y="10"/>
                </a:lnTo>
                <a:lnTo>
                  <a:pt x="677" y="10"/>
                </a:lnTo>
                <a:lnTo>
                  <a:pt x="682" y="10"/>
                </a:lnTo>
                <a:lnTo>
                  <a:pt x="685" y="10"/>
                </a:lnTo>
                <a:lnTo>
                  <a:pt x="690" y="13"/>
                </a:lnTo>
                <a:lnTo>
                  <a:pt x="693" y="13"/>
                </a:lnTo>
                <a:lnTo>
                  <a:pt x="695" y="13"/>
                </a:lnTo>
                <a:lnTo>
                  <a:pt x="698" y="13"/>
                </a:lnTo>
                <a:lnTo>
                  <a:pt x="703" y="13"/>
                </a:lnTo>
                <a:lnTo>
                  <a:pt x="705" y="13"/>
                </a:lnTo>
                <a:lnTo>
                  <a:pt x="708" y="13"/>
                </a:lnTo>
                <a:lnTo>
                  <a:pt x="713" y="15"/>
                </a:lnTo>
                <a:lnTo>
                  <a:pt x="716" y="15"/>
                </a:lnTo>
                <a:lnTo>
                  <a:pt x="718" y="15"/>
                </a:lnTo>
                <a:lnTo>
                  <a:pt x="721" y="15"/>
                </a:lnTo>
                <a:lnTo>
                  <a:pt x="723" y="15"/>
                </a:lnTo>
                <a:lnTo>
                  <a:pt x="726" y="15"/>
                </a:lnTo>
                <a:lnTo>
                  <a:pt x="728" y="18"/>
                </a:lnTo>
                <a:lnTo>
                  <a:pt x="731" y="18"/>
                </a:lnTo>
                <a:lnTo>
                  <a:pt x="733" y="18"/>
                </a:lnTo>
                <a:lnTo>
                  <a:pt x="739" y="18"/>
                </a:lnTo>
                <a:lnTo>
                  <a:pt x="741" y="18"/>
                </a:lnTo>
                <a:lnTo>
                  <a:pt x="741" y="20"/>
                </a:lnTo>
                <a:lnTo>
                  <a:pt x="744" y="20"/>
                </a:lnTo>
                <a:lnTo>
                  <a:pt x="746" y="20"/>
                </a:lnTo>
                <a:lnTo>
                  <a:pt x="749" y="20"/>
                </a:lnTo>
                <a:lnTo>
                  <a:pt x="751" y="20"/>
                </a:lnTo>
                <a:lnTo>
                  <a:pt x="754" y="23"/>
                </a:lnTo>
                <a:lnTo>
                  <a:pt x="756" y="23"/>
                </a:lnTo>
                <a:lnTo>
                  <a:pt x="759" y="23"/>
                </a:lnTo>
                <a:lnTo>
                  <a:pt x="759" y="23"/>
                </a:lnTo>
                <a:lnTo>
                  <a:pt x="762" y="23"/>
                </a:lnTo>
                <a:lnTo>
                  <a:pt x="764" y="26"/>
                </a:lnTo>
                <a:lnTo>
                  <a:pt x="767" y="26"/>
                </a:lnTo>
                <a:lnTo>
                  <a:pt x="767" y="26"/>
                </a:lnTo>
                <a:lnTo>
                  <a:pt x="769" y="26"/>
                </a:lnTo>
                <a:lnTo>
                  <a:pt x="772" y="26"/>
                </a:lnTo>
                <a:lnTo>
                  <a:pt x="772" y="28"/>
                </a:lnTo>
                <a:lnTo>
                  <a:pt x="774" y="28"/>
                </a:lnTo>
                <a:lnTo>
                  <a:pt x="774" y="28"/>
                </a:lnTo>
                <a:lnTo>
                  <a:pt x="777" y="28"/>
                </a:lnTo>
                <a:lnTo>
                  <a:pt x="777" y="31"/>
                </a:lnTo>
                <a:lnTo>
                  <a:pt x="779" y="31"/>
                </a:lnTo>
                <a:lnTo>
                  <a:pt x="779" y="31"/>
                </a:lnTo>
                <a:lnTo>
                  <a:pt x="782" y="31"/>
                </a:lnTo>
                <a:lnTo>
                  <a:pt x="782" y="31"/>
                </a:lnTo>
                <a:lnTo>
                  <a:pt x="782" y="33"/>
                </a:lnTo>
                <a:lnTo>
                  <a:pt x="785" y="33"/>
                </a:lnTo>
                <a:lnTo>
                  <a:pt x="785" y="33"/>
                </a:lnTo>
                <a:lnTo>
                  <a:pt x="785" y="33"/>
                </a:lnTo>
                <a:lnTo>
                  <a:pt x="787" y="36"/>
                </a:lnTo>
                <a:lnTo>
                  <a:pt x="787" y="36"/>
                </a:lnTo>
                <a:lnTo>
                  <a:pt x="787" y="36"/>
                </a:lnTo>
                <a:lnTo>
                  <a:pt x="787" y="36"/>
                </a:lnTo>
                <a:lnTo>
                  <a:pt x="787" y="38"/>
                </a:lnTo>
                <a:lnTo>
                  <a:pt x="787" y="38"/>
                </a:lnTo>
                <a:lnTo>
                  <a:pt x="790" y="38"/>
                </a:lnTo>
                <a:lnTo>
                  <a:pt x="790" y="38"/>
                </a:lnTo>
                <a:lnTo>
                  <a:pt x="790" y="41"/>
                </a:lnTo>
                <a:lnTo>
                  <a:pt x="790" y="41"/>
                </a:lnTo>
                <a:lnTo>
                  <a:pt x="790" y="41"/>
                </a:lnTo>
                <a:lnTo>
                  <a:pt x="790" y="41"/>
                </a:lnTo>
                <a:lnTo>
                  <a:pt x="787" y="41"/>
                </a:lnTo>
                <a:lnTo>
                  <a:pt x="787" y="43"/>
                </a:lnTo>
                <a:lnTo>
                  <a:pt x="787" y="43"/>
                </a:lnTo>
                <a:lnTo>
                  <a:pt x="787" y="43"/>
                </a:lnTo>
                <a:lnTo>
                  <a:pt x="787" y="43"/>
                </a:lnTo>
                <a:lnTo>
                  <a:pt x="787" y="46"/>
                </a:lnTo>
                <a:lnTo>
                  <a:pt x="785" y="46"/>
                </a:lnTo>
                <a:lnTo>
                  <a:pt x="785" y="46"/>
                </a:lnTo>
                <a:lnTo>
                  <a:pt x="785" y="46"/>
                </a:lnTo>
                <a:lnTo>
                  <a:pt x="782" y="49"/>
                </a:lnTo>
                <a:lnTo>
                  <a:pt x="782" y="49"/>
                </a:lnTo>
                <a:lnTo>
                  <a:pt x="782" y="49"/>
                </a:lnTo>
                <a:lnTo>
                  <a:pt x="779" y="49"/>
                </a:lnTo>
                <a:lnTo>
                  <a:pt x="779" y="51"/>
                </a:lnTo>
                <a:lnTo>
                  <a:pt x="777" y="51"/>
                </a:lnTo>
                <a:lnTo>
                  <a:pt x="777" y="51"/>
                </a:lnTo>
                <a:lnTo>
                  <a:pt x="774" y="51"/>
                </a:lnTo>
                <a:lnTo>
                  <a:pt x="774" y="51"/>
                </a:lnTo>
                <a:lnTo>
                  <a:pt x="772" y="54"/>
                </a:lnTo>
                <a:lnTo>
                  <a:pt x="772" y="54"/>
                </a:lnTo>
                <a:lnTo>
                  <a:pt x="769" y="54"/>
                </a:lnTo>
                <a:lnTo>
                  <a:pt x="767" y="54"/>
                </a:lnTo>
                <a:lnTo>
                  <a:pt x="767" y="54"/>
                </a:lnTo>
                <a:lnTo>
                  <a:pt x="764" y="56"/>
                </a:lnTo>
                <a:lnTo>
                  <a:pt x="762" y="56"/>
                </a:lnTo>
                <a:lnTo>
                  <a:pt x="759" y="56"/>
                </a:lnTo>
                <a:lnTo>
                  <a:pt x="759" y="56"/>
                </a:lnTo>
                <a:lnTo>
                  <a:pt x="756" y="56"/>
                </a:lnTo>
                <a:lnTo>
                  <a:pt x="754" y="59"/>
                </a:lnTo>
                <a:lnTo>
                  <a:pt x="751" y="59"/>
                </a:lnTo>
                <a:lnTo>
                  <a:pt x="749" y="59"/>
                </a:lnTo>
                <a:lnTo>
                  <a:pt x="746" y="59"/>
                </a:lnTo>
                <a:lnTo>
                  <a:pt x="744" y="59"/>
                </a:lnTo>
                <a:lnTo>
                  <a:pt x="741" y="59"/>
                </a:lnTo>
                <a:lnTo>
                  <a:pt x="741" y="61"/>
                </a:lnTo>
                <a:lnTo>
                  <a:pt x="739" y="61"/>
                </a:lnTo>
                <a:lnTo>
                  <a:pt x="733" y="61"/>
                </a:lnTo>
                <a:lnTo>
                  <a:pt x="731" y="61"/>
                </a:lnTo>
                <a:lnTo>
                  <a:pt x="728" y="61"/>
                </a:lnTo>
                <a:lnTo>
                  <a:pt x="726" y="61"/>
                </a:lnTo>
                <a:lnTo>
                  <a:pt x="723" y="64"/>
                </a:lnTo>
                <a:lnTo>
                  <a:pt x="721" y="64"/>
                </a:lnTo>
                <a:lnTo>
                  <a:pt x="718" y="64"/>
                </a:lnTo>
                <a:lnTo>
                  <a:pt x="716" y="64"/>
                </a:lnTo>
                <a:lnTo>
                  <a:pt x="713" y="64"/>
                </a:lnTo>
                <a:lnTo>
                  <a:pt x="708" y="64"/>
                </a:lnTo>
                <a:lnTo>
                  <a:pt x="705" y="66"/>
                </a:lnTo>
                <a:lnTo>
                  <a:pt x="703" y="66"/>
                </a:lnTo>
                <a:lnTo>
                  <a:pt x="700" y="66"/>
                </a:lnTo>
                <a:lnTo>
                  <a:pt x="695" y="66"/>
                </a:lnTo>
                <a:lnTo>
                  <a:pt x="693" y="66"/>
                </a:lnTo>
                <a:lnTo>
                  <a:pt x="690" y="66"/>
                </a:lnTo>
                <a:lnTo>
                  <a:pt x="685" y="66"/>
                </a:lnTo>
                <a:lnTo>
                  <a:pt x="682" y="66"/>
                </a:lnTo>
                <a:lnTo>
                  <a:pt x="677" y="69"/>
                </a:lnTo>
                <a:lnTo>
                  <a:pt x="675" y="69"/>
                </a:lnTo>
                <a:lnTo>
                  <a:pt x="672" y="69"/>
                </a:lnTo>
                <a:lnTo>
                  <a:pt x="667" y="69"/>
                </a:lnTo>
                <a:lnTo>
                  <a:pt x="664" y="69"/>
                </a:lnTo>
                <a:lnTo>
                  <a:pt x="659" y="69"/>
                </a:lnTo>
                <a:lnTo>
                  <a:pt x="657" y="69"/>
                </a:lnTo>
                <a:lnTo>
                  <a:pt x="652" y="69"/>
                </a:lnTo>
                <a:lnTo>
                  <a:pt x="649" y="69"/>
                </a:lnTo>
                <a:lnTo>
                  <a:pt x="644" y="72"/>
                </a:lnTo>
                <a:lnTo>
                  <a:pt x="639" y="72"/>
                </a:lnTo>
                <a:lnTo>
                  <a:pt x="636" y="72"/>
                </a:lnTo>
                <a:lnTo>
                  <a:pt x="631" y="72"/>
                </a:lnTo>
                <a:lnTo>
                  <a:pt x="629" y="72"/>
                </a:lnTo>
                <a:lnTo>
                  <a:pt x="624" y="72"/>
                </a:lnTo>
                <a:lnTo>
                  <a:pt x="618" y="72"/>
                </a:lnTo>
                <a:lnTo>
                  <a:pt x="616" y="72"/>
                </a:lnTo>
                <a:lnTo>
                  <a:pt x="611" y="72"/>
                </a:lnTo>
                <a:lnTo>
                  <a:pt x="606" y="72"/>
                </a:lnTo>
                <a:lnTo>
                  <a:pt x="603" y="74"/>
                </a:lnTo>
                <a:lnTo>
                  <a:pt x="598" y="74"/>
                </a:lnTo>
                <a:lnTo>
                  <a:pt x="593" y="74"/>
                </a:lnTo>
                <a:lnTo>
                  <a:pt x="588" y="74"/>
                </a:lnTo>
                <a:lnTo>
                  <a:pt x="585" y="74"/>
                </a:lnTo>
                <a:lnTo>
                  <a:pt x="580" y="74"/>
                </a:lnTo>
                <a:lnTo>
                  <a:pt x="575" y="74"/>
                </a:lnTo>
                <a:lnTo>
                  <a:pt x="570" y="74"/>
                </a:lnTo>
                <a:lnTo>
                  <a:pt x="565" y="74"/>
                </a:lnTo>
                <a:lnTo>
                  <a:pt x="560" y="74"/>
                </a:lnTo>
                <a:lnTo>
                  <a:pt x="557" y="74"/>
                </a:lnTo>
                <a:lnTo>
                  <a:pt x="552" y="74"/>
                </a:lnTo>
                <a:lnTo>
                  <a:pt x="547" y="74"/>
                </a:lnTo>
                <a:lnTo>
                  <a:pt x="542" y="74"/>
                </a:lnTo>
                <a:lnTo>
                  <a:pt x="537" y="74"/>
                </a:lnTo>
                <a:lnTo>
                  <a:pt x="531" y="77"/>
                </a:lnTo>
                <a:lnTo>
                  <a:pt x="526" y="77"/>
                </a:lnTo>
                <a:lnTo>
                  <a:pt x="521" y="77"/>
                </a:lnTo>
                <a:lnTo>
                  <a:pt x="516" y="77"/>
                </a:lnTo>
                <a:lnTo>
                  <a:pt x="511" y="77"/>
                </a:lnTo>
                <a:lnTo>
                  <a:pt x="506" y="77"/>
                </a:lnTo>
                <a:lnTo>
                  <a:pt x="501" y="77"/>
                </a:lnTo>
                <a:lnTo>
                  <a:pt x="496" y="77"/>
                </a:lnTo>
                <a:lnTo>
                  <a:pt x="491" y="77"/>
                </a:lnTo>
                <a:lnTo>
                  <a:pt x="485" y="77"/>
                </a:lnTo>
                <a:lnTo>
                  <a:pt x="480" y="77"/>
                </a:lnTo>
                <a:lnTo>
                  <a:pt x="475" y="77"/>
                </a:lnTo>
                <a:lnTo>
                  <a:pt x="470" y="77"/>
                </a:lnTo>
                <a:lnTo>
                  <a:pt x="465" y="77"/>
                </a:lnTo>
                <a:lnTo>
                  <a:pt x="460" y="77"/>
                </a:lnTo>
                <a:lnTo>
                  <a:pt x="455" y="77"/>
                </a:lnTo>
                <a:lnTo>
                  <a:pt x="450" y="77"/>
                </a:lnTo>
                <a:lnTo>
                  <a:pt x="442" y="77"/>
                </a:lnTo>
                <a:lnTo>
                  <a:pt x="437" y="77"/>
                </a:lnTo>
                <a:lnTo>
                  <a:pt x="432" y="77"/>
                </a:lnTo>
                <a:lnTo>
                  <a:pt x="427" y="77"/>
                </a:lnTo>
                <a:lnTo>
                  <a:pt x="422" y="77"/>
                </a:lnTo>
                <a:lnTo>
                  <a:pt x="416" y="77"/>
                </a:lnTo>
                <a:lnTo>
                  <a:pt x="411" y="77"/>
                </a:lnTo>
                <a:lnTo>
                  <a:pt x="404" y="77"/>
                </a:lnTo>
                <a:lnTo>
                  <a:pt x="399" y="77"/>
                </a:lnTo>
                <a:lnTo>
                  <a:pt x="393" y="77"/>
                </a:lnTo>
                <a:lnTo>
                  <a:pt x="393" y="77"/>
                </a:lnTo>
                <a:lnTo>
                  <a:pt x="388" y="77"/>
                </a:lnTo>
                <a:lnTo>
                  <a:pt x="383" y="77"/>
                </a:lnTo>
                <a:lnTo>
                  <a:pt x="378" y="77"/>
                </a:lnTo>
                <a:lnTo>
                  <a:pt x="370" y="77"/>
                </a:lnTo>
                <a:lnTo>
                  <a:pt x="365" y="77"/>
                </a:lnTo>
                <a:lnTo>
                  <a:pt x="360" y="77"/>
                </a:lnTo>
                <a:lnTo>
                  <a:pt x="355" y="77"/>
                </a:lnTo>
                <a:lnTo>
                  <a:pt x="350" y="77"/>
                </a:lnTo>
                <a:lnTo>
                  <a:pt x="345" y="77"/>
                </a:lnTo>
                <a:lnTo>
                  <a:pt x="340" y="77"/>
                </a:lnTo>
                <a:lnTo>
                  <a:pt x="332" y="77"/>
                </a:lnTo>
                <a:lnTo>
                  <a:pt x="327" y="77"/>
                </a:lnTo>
                <a:lnTo>
                  <a:pt x="322" y="77"/>
                </a:lnTo>
                <a:lnTo>
                  <a:pt x="317" y="77"/>
                </a:lnTo>
                <a:lnTo>
                  <a:pt x="312" y="77"/>
                </a:lnTo>
                <a:lnTo>
                  <a:pt x="307" y="77"/>
                </a:lnTo>
                <a:lnTo>
                  <a:pt x="301" y="77"/>
                </a:lnTo>
                <a:lnTo>
                  <a:pt x="296" y="77"/>
                </a:lnTo>
                <a:lnTo>
                  <a:pt x="291" y="77"/>
                </a:lnTo>
                <a:lnTo>
                  <a:pt x="286" y="77"/>
                </a:lnTo>
                <a:lnTo>
                  <a:pt x="281" y="77"/>
                </a:lnTo>
                <a:lnTo>
                  <a:pt x="276" y="77"/>
                </a:lnTo>
                <a:lnTo>
                  <a:pt x="271" y="77"/>
                </a:lnTo>
                <a:lnTo>
                  <a:pt x="266" y="77"/>
                </a:lnTo>
                <a:lnTo>
                  <a:pt x="260" y="77"/>
                </a:lnTo>
                <a:lnTo>
                  <a:pt x="255" y="77"/>
                </a:lnTo>
                <a:lnTo>
                  <a:pt x="250" y="74"/>
                </a:lnTo>
                <a:lnTo>
                  <a:pt x="245" y="74"/>
                </a:lnTo>
                <a:lnTo>
                  <a:pt x="240" y="74"/>
                </a:lnTo>
                <a:lnTo>
                  <a:pt x="237" y="74"/>
                </a:lnTo>
                <a:lnTo>
                  <a:pt x="232" y="74"/>
                </a:lnTo>
                <a:lnTo>
                  <a:pt x="227" y="74"/>
                </a:lnTo>
                <a:lnTo>
                  <a:pt x="222" y="74"/>
                </a:lnTo>
                <a:lnTo>
                  <a:pt x="217" y="74"/>
                </a:lnTo>
                <a:lnTo>
                  <a:pt x="212" y="74"/>
                </a:lnTo>
                <a:lnTo>
                  <a:pt x="207" y="74"/>
                </a:lnTo>
                <a:lnTo>
                  <a:pt x="204" y="74"/>
                </a:lnTo>
                <a:lnTo>
                  <a:pt x="199" y="74"/>
                </a:lnTo>
                <a:lnTo>
                  <a:pt x="194" y="74"/>
                </a:lnTo>
                <a:lnTo>
                  <a:pt x="189" y="74"/>
                </a:lnTo>
                <a:lnTo>
                  <a:pt x="186" y="74"/>
                </a:lnTo>
                <a:lnTo>
                  <a:pt x="181" y="72"/>
                </a:lnTo>
                <a:lnTo>
                  <a:pt x="176" y="72"/>
                </a:lnTo>
                <a:lnTo>
                  <a:pt x="171" y="72"/>
                </a:lnTo>
                <a:lnTo>
                  <a:pt x="168" y="72"/>
                </a:lnTo>
                <a:lnTo>
                  <a:pt x="163" y="72"/>
                </a:lnTo>
                <a:lnTo>
                  <a:pt x="161" y="72"/>
                </a:lnTo>
                <a:lnTo>
                  <a:pt x="156" y="72"/>
                </a:lnTo>
                <a:lnTo>
                  <a:pt x="151" y="72"/>
                </a:lnTo>
                <a:lnTo>
                  <a:pt x="148" y="72"/>
                </a:lnTo>
                <a:lnTo>
                  <a:pt x="143" y="72"/>
                </a:lnTo>
                <a:lnTo>
                  <a:pt x="140" y="69"/>
                </a:lnTo>
                <a:lnTo>
                  <a:pt x="135" y="69"/>
                </a:lnTo>
                <a:lnTo>
                  <a:pt x="130" y="69"/>
                </a:lnTo>
                <a:lnTo>
                  <a:pt x="128" y="69"/>
                </a:lnTo>
                <a:lnTo>
                  <a:pt x="122" y="69"/>
                </a:lnTo>
                <a:lnTo>
                  <a:pt x="120" y="69"/>
                </a:lnTo>
                <a:lnTo>
                  <a:pt x="117" y="69"/>
                </a:lnTo>
                <a:lnTo>
                  <a:pt x="112" y="69"/>
                </a:lnTo>
                <a:lnTo>
                  <a:pt x="110" y="69"/>
                </a:lnTo>
                <a:lnTo>
                  <a:pt x="105" y="66"/>
                </a:lnTo>
                <a:lnTo>
                  <a:pt x="102" y="66"/>
                </a:lnTo>
                <a:lnTo>
                  <a:pt x="99" y="66"/>
                </a:lnTo>
                <a:lnTo>
                  <a:pt x="94" y="66"/>
                </a:lnTo>
                <a:lnTo>
                  <a:pt x="92" y="66"/>
                </a:lnTo>
                <a:lnTo>
                  <a:pt x="89" y="66"/>
                </a:lnTo>
                <a:lnTo>
                  <a:pt x="84" y="66"/>
                </a:lnTo>
                <a:lnTo>
                  <a:pt x="82" y="66"/>
                </a:lnTo>
                <a:lnTo>
                  <a:pt x="79" y="64"/>
                </a:lnTo>
                <a:lnTo>
                  <a:pt x="76" y="64"/>
                </a:lnTo>
                <a:lnTo>
                  <a:pt x="71" y="64"/>
                </a:lnTo>
                <a:lnTo>
                  <a:pt x="69" y="64"/>
                </a:lnTo>
                <a:lnTo>
                  <a:pt x="66" y="64"/>
                </a:lnTo>
                <a:lnTo>
                  <a:pt x="64" y="64"/>
                </a:lnTo>
                <a:lnTo>
                  <a:pt x="61" y="61"/>
                </a:lnTo>
                <a:lnTo>
                  <a:pt x="59" y="61"/>
                </a:lnTo>
                <a:lnTo>
                  <a:pt x="56" y="61"/>
                </a:lnTo>
                <a:lnTo>
                  <a:pt x="53" y="61"/>
                </a:lnTo>
                <a:lnTo>
                  <a:pt x="51" y="61"/>
                </a:lnTo>
                <a:lnTo>
                  <a:pt x="48" y="61"/>
                </a:lnTo>
                <a:lnTo>
                  <a:pt x="46" y="59"/>
                </a:lnTo>
                <a:lnTo>
                  <a:pt x="43" y="59"/>
                </a:lnTo>
                <a:lnTo>
                  <a:pt x="41" y="59"/>
                </a:lnTo>
                <a:lnTo>
                  <a:pt x="38" y="59"/>
                </a:lnTo>
                <a:lnTo>
                  <a:pt x="36" y="59"/>
                </a:lnTo>
                <a:lnTo>
                  <a:pt x="33" y="59"/>
                </a:lnTo>
                <a:lnTo>
                  <a:pt x="30" y="56"/>
                </a:lnTo>
                <a:lnTo>
                  <a:pt x="30" y="56"/>
                </a:lnTo>
                <a:lnTo>
                  <a:pt x="28" y="56"/>
                </a:lnTo>
                <a:lnTo>
                  <a:pt x="25" y="56"/>
                </a:lnTo>
                <a:lnTo>
                  <a:pt x="23" y="56"/>
                </a:lnTo>
                <a:lnTo>
                  <a:pt x="23" y="54"/>
                </a:lnTo>
                <a:lnTo>
                  <a:pt x="20" y="54"/>
                </a:lnTo>
                <a:lnTo>
                  <a:pt x="18" y="54"/>
                </a:lnTo>
                <a:lnTo>
                  <a:pt x="18" y="54"/>
                </a:lnTo>
                <a:lnTo>
                  <a:pt x="15" y="54"/>
                </a:lnTo>
                <a:lnTo>
                  <a:pt x="13" y="51"/>
                </a:lnTo>
                <a:lnTo>
                  <a:pt x="13" y="51"/>
                </a:lnTo>
                <a:lnTo>
                  <a:pt x="10" y="51"/>
                </a:lnTo>
                <a:lnTo>
                  <a:pt x="10" y="51"/>
                </a:lnTo>
                <a:lnTo>
                  <a:pt x="7" y="51"/>
                </a:lnTo>
                <a:lnTo>
                  <a:pt x="7" y="49"/>
                </a:lnTo>
                <a:lnTo>
                  <a:pt x="5" y="49"/>
                </a:lnTo>
                <a:lnTo>
                  <a:pt x="5" y="49"/>
                </a:lnTo>
                <a:lnTo>
                  <a:pt x="5" y="49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2" y="46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3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41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2" y="36"/>
                </a:lnTo>
                <a:lnTo>
                  <a:pt x="2" y="33"/>
                </a:lnTo>
                <a:lnTo>
                  <a:pt x="2" y="33"/>
                </a:lnTo>
                <a:lnTo>
                  <a:pt x="2" y="33"/>
                </a:lnTo>
                <a:lnTo>
                  <a:pt x="5" y="33"/>
                </a:lnTo>
                <a:lnTo>
                  <a:pt x="5" y="33"/>
                </a:lnTo>
                <a:lnTo>
                  <a:pt x="5" y="31"/>
                </a:lnTo>
                <a:lnTo>
                  <a:pt x="7" y="31"/>
                </a:lnTo>
                <a:lnTo>
                  <a:pt x="7" y="31"/>
                </a:lnTo>
                <a:lnTo>
                  <a:pt x="10" y="31"/>
                </a:lnTo>
                <a:lnTo>
                  <a:pt x="10" y="28"/>
                </a:lnTo>
                <a:lnTo>
                  <a:pt x="13" y="28"/>
                </a:lnTo>
                <a:lnTo>
                  <a:pt x="13" y="28"/>
                </a:lnTo>
                <a:lnTo>
                  <a:pt x="15" y="28"/>
                </a:lnTo>
                <a:lnTo>
                  <a:pt x="18" y="26"/>
                </a:lnTo>
                <a:lnTo>
                  <a:pt x="18" y="26"/>
                </a:lnTo>
                <a:lnTo>
                  <a:pt x="20" y="26"/>
                </a:lnTo>
                <a:lnTo>
                  <a:pt x="23" y="26"/>
                </a:lnTo>
                <a:lnTo>
                  <a:pt x="23" y="26"/>
                </a:lnTo>
                <a:lnTo>
                  <a:pt x="25" y="23"/>
                </a:lnTo>
                <a:lnTo>
                  <a:pt x="28" y="23"/>
                </a:lnTo>
                <a:lnTo>
                  <a:pt x="30" y="23"/>
                </a:lnTo>
                <a:lnTo>
                  <a:pt x="30" y="23"/>
                </a:lnTo>
                <a:lnTo>
                  <a:pt x="33" y="23"/>
                </a:lnTo>
                <a:lnTo>
                  <a:pt x="36" y="20"/>
                </a:lnTo>
                <a:lnTo>
                  <a:pt x="38" y="20"/>
                </a:lnTo>
                <a:lnTo>
                  <a:pt x="41" y="20"/>
                </a:lnTo>
                <a:lnTo>
                  <a:pt x="43" y="20"/>
                </a:lnTo>
                <a:lnTo>
                  <a:pt x="46" y="20"/>
                </a:lnTo>
                <a:lnTo>
                  <a:pt x="48" y="18"/>
                </a:lnTo>
                <a:lnTo>
                  <a:pt x="51" y="18"/>
                </a:lnTo>
                <a:lnTo>
                  <a:pt x="53" y="18"/>
                </a:lnTo>
                <a:lnTo>
                  <a:pt x="56" y="18"/>
                </a:lnTo>
                <a:lnTo>
                  <a:pt x="59" y="18"/>
                </a:lnTo>
                <a:lnTo>
                  <a:pt x="61" y="18"/>
                </a:lnTo>
                <a:lnTo>
                  <a:pt x="64" y="15"/>
                </a:lnTo>
                <a:lnTo>
                  <a:pt x="66" y="15"/>
                </a:lnTo>
                <a:lnTo>
                  <a:pt x="69" y="15"/>
                </a:lnTo>
                <a:lnTo>
                  <a:pt x="71" y="15"/>
                </a:lnTo>
                <a:lnTo>
                  <a:pt x="76" y="15"/>
                </a:lnTo>
                <a:lnTo>
                  <a:pt x="79" y="15"/>
                </a:lnTo>
                <a:lnTo>
                  <a:pt x="82" y="13"/>
                </a:lnTo>
                <a:lnTo>
                  <a:pt x="84" y="13"/>
                </a:lnTo>
                <a:lnTo>
                  <a:pt x="89" y="13"/>
                </a:lnTo>
                <a:lnTo>
                  <a:pt x="92" y="13"/>
                </a:lnTo>
                <a:lnTo>
                  <a:pt x="94" y="13"/>
                </a:lnTo>
                <a:lnTo>
                  <a:pt x="99" y="13"/>
                </a:lnTo>
                <a:lnTo>
                  <a:pt x="102" y="13"/>
                </a:lnTo>
                <a:lnTo>
                  <a:pt x="105" y="10"/>
                </a:lnTo>
                <a:lnTo>
                  <a:pt x="110" y="10"/>
                </a:lnTo>
                <a:lnTo>
                  <a:pt x="112" y="10"/>
                </a:lnTo>
                <a:lnTo>
                  <a:pt x="115" y="10"/>
                </a:lnTo>
                <a:lnTo>
                  <a:pt x="120" y="10"/>
                </a:lnTo>
                <a:lnTo>
                  <a:pt x="122" y="10"/>
                </a:lnTo>
                <a:lnTo>
                  <a:pt x="128" y="10"/>
                </a:lnTo>
                <a:lnTo>
                  <a:pt x="130" y="8"/>
                </a:lnTo>
                <a:lnTo>
                  <a:pt x="135" y="8"/>
                </a:lnTo>
                <a:lnTo>
                  <a:pt x="138" y="8"/>
                </a:lnTo>
                <a:lnTo>
                  <a:pt x="143" y="8"/>
                </a:lnTo>
                <a:lnTo>
                  <a:pt x="148" y="8"/>
                </a:lnTo>
                <a:lnTo>
                  <a:pt x="151" y="8"/>
                </a:lnTo>
                <a:lnTo>
                  <a:pt x="156" y="8"/>
                </a:lnTo>
                <a:lnTo>
                  <a:pt x="158" y="8"/>
                </a:lnTo>
                <a:lnTo>
                  <a:pt x="163" y="8"/>
                </a:lnTo>
                <a:lnTo>
                  <a:pt x="168" y="5"/>
                </a:lnTo>
                <a:lnTo>
                  <a:pt x="171" y="5"/>
                </a:lnTo>
                <a:lnTo>
                  <a:pt x="176" y="5"/>
                </a:lnTo>
                <a:lnTo>
                  <a:pt x="181" y="5"/>
                </a:lnTo>
                <a:lnTo>
                  <a:pt x="184" y="5"/>
                </a:lnTo>
                <a:lnTo>
                  <a:pt x="189" y="5"/>
                </a:lnTo>
                <a:lnTo>
                  <a:pt x="194" y="5"/>
                </a:lnTo>
                <a:lnTo>
                  <a:pt x="199" y="5"/>
                </a:lnTo>
                <a:lnTo>
                  <a:pt x="202" y="5"/>
                </a:lnTo>
                <a:lnTo>
                  <a:pt x="207" y="5"/>
                </a:lnTo>
                <a:lnTo>
                  <a:pt x="212" y="3"/>
                </a:lnTo>
                <a:lnTo>
                  <a:pt x="217" y="3"/>
                </a:lnTo>
                <a:lnTo>
                  <a:pt x="222" y="3"/>
                </a:lnTo>
                <a:lnTo>
                  <a:pt x="225" y="3"/>
                </a:lnTo>
                <a:lnTo>
                  <a:pt x="230" y="3"/>
                </a:lnTo>
                <a:lnTo>
                  <a:pt x="235" y="3"/>
                </a:lnTo>
                <a:lnTo>
                  <a:pt x="240" y="3"/>
                </a:lnTo>
                <a:lnTo>
                  <a:pt x="245" y="3"/>
                </a:lnTo>
                <a:lnTo>
                  <a:pt x="250" y="3"/>
                </a:lnTo>
                <a:lnTo>
                  <a:pt x="255" y="3"/>
                </a:lnTo>
                <a:lnTo>
                  <a:pt x="260" y="3"/>
                </a:lnTo>
                <a:lnTo>
                  <a:pt x="266" y="3"/>
                </a:lnTo>
                <a:lnTo>
                  <a:pt x="271" y="3"/>
                </a:lnTo>
                <a:lnTo>
                  <a:pt x="276" y="3"/>
                </a:lnTo>
                <a:lnTo>
                  <a:pt x="281" y="0"/>
                </a:lnTo>
                <a:lnTo>
                  <a:pt x="286" y="0"/>
                </a:lnTo>
                <a:lnTo>
                  <a:pt x="291" y="0"/>
                </a:lnTo>
                <a:lnTo>
                  <a:pt x="296" y="0"/>
                </a:lnTo>
                <a:lnTo>
                  <a:pt x="301" y="0"/>
                </a:lnTo>
                <a:lnTo>
                  <a:pt x="307" y="0"/>
                </a:lnTo>
                <a:lnTo>
                  <a:pt x="312" y="0"/>
                </a:lnTo>
                <a:lnTo>
                  <a:pt x="317" y="0"/>
                </a:lnTo>
                <a:lnTo>
                  <a:pt x="322" y="0"/>
                </a:lnTo>
                <a:lnTo>
                  <a:pt x="327" y="0"/>
                </a:lnTo>
                <a:lnTo>
                  <a:pt x="332" y="0"/>
                </a:lnTo>
                <a:lnTo>
                  <a:pt x="337" y="0"/>
                </a:lnTo>
                <a:lnTo>
                  <a:pt x="342" y="0"/>
                </a:lnTo>
                <a:lnTo>
                  <a:pt x="347" y="0"/>
                </a:lnTo>
                <a:lnTo>
                  <a:pt x="353" y="0"/>
                </a:lnTo>
                <a:lnTo>
                  <a:pt x="358" y="0"/>
                </a:lnTo>
                <a:lnTo>
                  <a:pt x="363" y="0"/>
                </a:lnTo>
                <a:lnTo>
                  <a:pt x="370" y="0"/>
                </a:lnTo>
                <a:lnTo>
                  <a:pt x="376" y="0"/>
                </a:lnTo>
                <a:lnTo>
                  <a:pt x="381" y="0"/>
                </a:lnTo>
                <a:lnTo>
                  <a:pt x="386" y="0"/>
                </a:lnTo>
                <a:lnTo>
                  <a:pt x="391" y="0"/>
                </a:lnTo>
                <a:lnTo>
                  <a:pt x="396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6" name="Freeform 1866">
            <a:extLst>
              <a:ext uri="{FF2B5EF4-FFF2-40B4-BE49-F238E27FC236}">
                <a16:creationId xmlns:a16="http://schemas.microsoft.com/office/drawing/2014/main" id="{F5CA090E-364C-45B4-BABC-8CE22D22E18A}"/>
              </a:ext>
            </a:extLst>
          </p:cNvPr>
          <p:cNvSpPr>
            <a:spLocks/>
          </p:cNvSpPr>
          <p:nvPr/>
        </p:nvSpPr>
        <p:spPr bwMode="auto">
          <a:xfrm>
            <a:off x="2519363" y="3579813"/>
            <a:ext cx="147637" cy="20637"/>
          </a:xfrm>
          <a:custGeom>
            <a:avLst/>
            <a:gdLst>
              <a:gd name="T0" fmla="*/ 127 w 258"/>
              <a:gd name="T1" fmla="*/ 0 h 38"/>
              <a:gd name="T2" fmla="*/ 145 w 258"/>
              <a:gd name="T3" fmla="*/ 0 h 38"/>
              <a:gd name="T4" fmla="*/ 161 w 258"/>
              <a:gd name="T5" fmla="*/ 0 h 38"/>
              <a:gd name="T6" fmla="*/ 176 w 258"/>
              <a:gd name="T7" fmla="*/ 3 h 38"/>
              <a:gd name="T8" fmla="*/ 189 w 258"/>
              <a:gd name="T9" fmla="*/ 3 h 38"/>
              <a:gd name="T10" fmla="*/ 204 w 258"/>
              <a:gd name="T11" fmla="*/ 5 h 38"/>
              <a:gd name="T12" fmla="*/ 214 w 258"/>
              <a:gd name="T13" fmla="*/ 5 h 38"/>
              <a:gd name="T14" fmla="*/ 227 w 258"/>
              <a:gd name="T15" fmla="*/ 8 h 38"/>
              <a:gd name="T16" fmla="*/ 235 w 258"/>
              <a:gd name="T17" fmla="*/ 10 h 38"/>
              <a:gd name="T18" fmla="*/ 243 w 258"/>
              <a:gd name="T19" fmla="*/ 10 h 38"/>
              <a:gd name="T20" fmla="*/ 250 w 258"/>
              <a:gd name="T21" fmla="*/ 13 h 38"/>
              <a:gd name="T22" fmla="*/ 253 w 258"/>
              <a:gd name="T23" fmla="*/ 15 h 38"/>
              <a:gd name="T24" fmla="*/ 255 w 258"/>
              <a:gd name="T25" fmla="*/ 18 h 38"/>
              <a:gd name="T26" fmla="*/ 258 w 258"/>
              <a:gd name="T27" fmla="*/ 20 h 38"/>
              <a:gd name="T28" fmla="*/ 255 w 258"/>
              <a:gd name="T29" fmla="*/ 20 h 38"/>
              <a:gd name="T30" fmla="*/ 253 w 258"/>
              <a:gd name="T31" fmla="*/ 23 h 38"/>
              <a:gd name="T32" fmla="*/ 248 w 258"/>
              <a:gd name="T33" fmla="*/ 26 h 38"/>
              <a:gd name="T34" fmla="*/ 240 w 258"/>
              <a:gd name="T35" fmla="*/ 28 h 38"/>
              <a:gd name="T36" fmla="*/ 232 w 258"/>
              <a:gd name="T37" fmla="*/ 31 h 38"/>
              <a:gd name="T38" fmla="*/ 222 w 258"/>
              <a:gd name="T39" fmla="*/ 33 h 38"/>
              <a:gd name="T40" fmla="*/ 212 w 258"/>
              <a:gd name="T41" fmla="*/ 33 h 38"/>
              <a:gd name="T42" fmla="*/ 199 w 258"/>
              <a:gd name="T43" fmla="*/ 36 h 38"/>
              <a:gd name="T44" fmla="*/ 186 w 258"/>
              <a:gd name="T45" fmla="*/ 36 h 38"/>
              <a:gd name="T46" fmla="*/ 171 w 258"/>
              <a:gd name="T47" fmla="*/ 36 h 38"/>
              <a:gd name="T48" fmla="*/ 156 w 258"/>
              <a:gd name="T49" fmla="*/ 38 h 38"/>
              <a:gd name="T50" fmla="*/ 140 w 258"/>
              <a:gd name="T51" fmla="*/ 38 h 38"/>
              <a:gd name="T52" fmla="*/ 127 w 258"/>
              <a:gd name="T53" fmla="*/ 38 h 38"/>
              <a:gd name="T54" fmla="*/ 112 w 258"/>
              <a:gd name="T55" fmla="*/ 38 h 38"/>
              <a:gd name="T56" fmla="*/ 97 w 258"/>
              <a:gd name="T57" fmla="*/ 38 h 38"/>
              <a:gd name="T58" fmla="*/ 81 w 258"/>
              <a:gd name="T59" fmla="*/ 36 h 38"/>
              <a:gd name="T60" fmla="*/ 66 w 258"/>
              <a:gd name="T61" fmla="*/ 36 h 38"/>
              <a:gd name="T62" fmla="*/ 53 w 258"/>
              <a:gd name="T63" fmla="*/ 36 h 38"/>
              <a:gd name="T64" fmla="*/ 41 w 258"/>
              <a:gd name="T65" fmla="*/ 33 h 38"/>
              <a:gd name="T66" fmla="*/ 30 w 258"/>
              <a:gd name="T67" fmla="*/ 31 h 38"/>
              <a:gd name="T68" fmla="*/ 20 w 258"/>
              <a:gd name="T69" fmla="*/ 31 h 38"/>
              <a:gd name="T70" fmla="*/ 12 w 258"/>
              <a:gd name="T71" fmla="*/ 28 h 38"/>
              <a:gd name="T72" fmla="*/ 7 w 258"/>
              <a:gd name="T73" fmla="*/ 26 h 38"/>
              <a:gd name="T74" fmla="*/ 2 w 258"/>
              <a:gd name="T75" fmla="*/ 23 h 38"/>
              <a:gd name="T76" fmla="*/ 0 w 258"/>
              <a:gd name="T77" fmla="*/ 20 h 38"/>
              <a:gd name="T78" fmla="*/ 0 w 258"/>
              <a:gd name="T79" fmla="*/ 20 h 38"/>
              <a:gd name="T80" fmla="*/ 0 w 258"/>
              <a:gd name="T81" fmla="*/ 18 h 38"/>
              <a:gd name="T82" fmla="*/ 5 w 258"/>
              <a:gd name="T83" fmla="*/ 15 h 38"/>
              <a:gd name="T84" fmla="*/ 10 w 258"/>
              <a:gd name="T85" fmla="*/ 13 h 38"/>
              <a:gd name="T86" fmla="*/ 15 w 258"/>
              <a:gd name="T87" fmla="*/ 10 h 38"/>
              <a:gd name="T88" fmla="*/ 23 w 258"/>
              <a:gd name="T89" fmla="*/ 8 h 38"/>
              <a:gd name="T90" fmla="*/ 33 w 258"/>
              <a:gd name="T91" fmla="*/ 8 h 38"/>
              <a:gd name="T92" fmla="*/ 46 w 258"/>
              <a:gd name="T93" fmla="*/ 5 h 38"/>
              <a:gd name="T94" fmla="*/ 58 w 258"/>
              <a:gd name="T95" fmla="*/ 3 h 38"/>
              <a:gd name="T96" fmla="*/ 71 w 258"/>
              <a:gd name="T97" fmla="*/ 3 h 38"/>
              <a:gd name="T98" fmla="*/ 87 w 258"/>
              <a:gd name="T99" fmla="*/ 3 h 38"/>
              <a:gd name="T100" fmla="*/ 102 w 258"/>
              <a:gd name="T101" fmla="*/ 0 h 38"/>
              <a:gd name="T102" fmla="*/ 117 w 258"/>
              <a:gd name="T10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8" h="38">
                <a:moveTo>
                  <a:pt x="127" y="0"/>
                </a:moveTo>
                <a:lnTo>
                  <a:pt x="127" y="0"/>
                </a:lnTo>
                <a:lnTo>
                  <a:pt x="127" y="0"/>
                </a:lnTo>
                <a:lnTo>
                  <a:pt x="133" y="0"/>
                </a:lnTo>
                <a:lnTo>
                  <a:pt x="140" y="0"/>
                </a:lnTo>
                <a:lnTo>
                  <a:pt x="145" y="0"/>
                </a:lnTo>
                <a:lnTo>
                  <a:pt x="150" y="0"/>
                </a:lnTo>
                <a:lnTo>
                  <a:pt x="156" y="0"/>
                </a:lnTo>
                <a:lnTo>
                  <a:pt x="161" y="0"/>
                </a:lnTo>
                <a:lnTo>
                  <a:pt x="166" y="3"/>
                </a:lnTo>
                <a:lnTo>
                  <a:pt x="171" y="3"/>
                </a:lnTo>
                <a:lnTo>
                  <a:pt x="176" y="3"/>
                </a:lnTo>
                <a:lnTo>
                  <a:pt x="181" y="3"/>
                </a:lnTo>
                <a:lnTo>
                  <a:pt x="186" y="3"/>
                </a:lnTo>
                <a:lnTo>
                  <a:pt x="189" y="3"/>
                </a:lnTo>
                <a:lnTo>
                  <a:pt x="194" y="3"/>
                </a:lnTo>
                <a:lnTo>
                  <a:pt x="199" y="3"/>
                </a:lnTo>
                <a:lnTo>
                  <a:pt x="204" y="5"/>
                </a:lnTo>
                <a:lnTo>
                  <a:pt x="207" y="5"/>
                </a:lnTo>
                <a:lnTo>
                  <a:pt x="212" y="5"/>
                </a:lnTo>
                <a:lnTo>
                  <a:pt x="214" y="5"/>
                </a:lnTo>
                <a:lnTo>
                  <a:pt x="220" y="5"/>
                </a:lnTo>
                <a:lnTo>
                  <a:pt x="222" y="8"/>
                </a:lnTo>
                <a:lnTo>
                  <a:pt x="227" y="8"/>
                </a:lnTo>
                <a:lnTo>
                  <a:pt x="230" y="8"/>
                </a:lnTo>
                <a:lnTo>
                  <a:pt x="232" y="8"/>
                </a:lnTo>
                <a:lnTo>
                  <a:pt x="235" y="10"/>
                </a:lnTo>
                <a:lnTo>
                  <a:pt x="237" y="10"/>
                </a:lnTo>
                <a:lnTo>
                  <a:pt x="240" y="10"/>
                </a:lnTo>
                <a:lnTo>
                  <a:pt x="243" y="10"/>
                </a:lnTo>
                <a:lnTo>
                  <a:pt x="245" y="13"/>
                </a:lnTo>
                <a:lnTo>
                  <a:pt x="248" y="13"/>
                </a:lnTo>
                <a:lnTo>
                  <a:pt x="250" y="13"/>
                </a:lnTo>
                <a:lnTo>
                  <a:pt x="250" y="13"/>
                </a:lnTo>
                <a:lnTo>
                  <a:pt x="253" y="15"/>
                </a:lnTo>
                <a:lnTo>
                  <a:pt x="253" y="15"/>
                </a:lnTo>
                <a:lnTo>
                  <a:pt x="255" y="15"/>
                </a:lnTo>
                <a:lnTo>
                  <a:pt x="255" y="18"/>
                </a:lnTo>
                <a:lnTo>
                  <a:pt x="255" y="18"/>
                </a:lnTo>
                <a:lnTo>
                  <a:pt x="258" y="18"/>
                </a:lnTo>
                <a:lnTo>
                  <a:pt x="258" y="20"/>
                </a:lnTo>
                <a:lnTo>
                  <a:pt x="258" y="20"/>
                </a:lnTo>
                <a:lnTo>
                  <a:pt x="258" y="20"/>
                </a:lnTo>
                <a:lnTo>
                  <a:pt x="255" y="20"/>
                </a:lnTo>
                <a:lnTo>
                  <a:pt x="255" y="20"/>
                </a:lnTo>
                <a:lnTo>
                  <a:pt x="255" y="23"/>
                </a:lnTo>
                <a:lnTo>
                  <a:pt x="253" y="23"/>
                </a:lnTo>
                <a:lnTo>
                  <a:pt x="253" y="23"/>
                </a:lnTo>
                <a:lnTo>
                  <a:pt x="250" y="26"/>
                </a:lnTo>
                <a:lnTo>
                  <a:pt x="250" y="26"/>
                </a:lnTo>
                <a:lnTo>
                  <a:pt x="248" y="26"/>
                </a:lnTo>
                <a:lnTo>
                  <a:pt x="245" y="28"/>
                </a:lnTo>
                <a:lnTo>
                  <a:pt x="243" y="28"/>
                </a:lnTo>
                <a:lnTo>
                  <a:pt x="240" y="28"/>
                </a:lnTo>
                <a:lnTo>
                  <a:pt x="237" y="28"/>
                </a:lnTo>
                <a:lnTo>
                  <a:pt x="235" y="31"/>
                </a:lnTo>
                <a:lnTo>
                  <a:pt x="232" y="31"/>
                </a:lnTo>
                <a:lnTo>
                  <a:pt x="230" y="31"/>
                </a:lnTo>
                <a:lnTo>
                  <a:pt x="227" y="31"/>
                </a:lnTo>
                <a:lnTo>
                  <a:pt x="222" y="33"/>
                </a:lnTo>
                <a:lnTo>
                  <a:pt x="220" y="33"/>
                </a:lnTo>
                <a:lnTo>
                  <a:pt x="214" y="33"/>
                </a:lnTo>
                <a:lnTo>
                  <a:pt x="212" y="33"/>
                </a:lnTo>
                <a:lnTo>
                  <a:pt x="207" y="33"/>
                </a:lnTo>
                <a:lnTo>
                  <a:pt x="204" y="36"/>
                </a:lnTo>
                <a:lnTo>
                  <a:pt x="199" y="36"/>
                </a:lnTo>
                <a:lnTo>
                  <a:pt x="194" y="36"/>
                </a:lnTo>
                <a:lnTo>
                  <a:pt x="189" y="36"/>
                </a:lnTo>
                <a:lnTo>
                  <a:pt x="186" y="36"/>
                </a:lnTo>
                <a:lnTo>
                  <a:pt x="181" y="36"/>
                </a:lnTo>
                <a:lnTo>
                  <a:pt x="176" y="36"/>
                </a:lnTo>
                <a:lnTo>
                  <a:pt x="171" y="36"/>
                </a:lnTo>
                <a:lnTo>
                  <a:pt x="166" y="38"/>
                </a:lnTo>
                <a:lnTo>
                  <a:pt x="161" y="38"/>
                </a:lnTo>
                <a:lnTo>
                  <a:pt x="156" y="38"/>
                </a:lnTo>
                <a:lnTo>
                  <a:pt x="150" y="38"/>
                </a:lnTo>
                <a:lnTo>
                  <a:pt x="145" y="38"/>
                </a:lnTo>
                <a:lnTo>
                  <a:pt x="140" y="38"/>
                </a:lnTo>
                <a:lnTo>
                  <a:pt x="133" y="38"/>
                </a:lnTo>
                <a:lnTo>
                  <a:pt x="127" y="38"/>
                </a:lnTo>
                <a:lnTo>
                  <a:pt x="127" y="38"/>
                </a:lnTo>
                <a:lnTo>
                  <a:pt x="122" y="38"/>
                </a:lnTo>
                <a:lnTo>
                  <a:pt x="117" y="38"/>
                </a:lnTo>
                <a:lnTo>
                  <a:pt x="112" y="38"/>
                </a:lnTo>
                <a:lnTo>
                  <a:pt x="107" y="38"/>
                </a:lnTo>
                <a:lnTo>
                  <a:pt x="102" y="38"/>
                </a:lnTo>
                <a:lnTo>
                  <a:pt x="97" y="38"/>
                </a:lnTo>
                <a:lnTo>
                  <a:pt x="92" y="38"/>
                </a:lnTo>
                <a:lnTo>
                  <a:pt x="87" y="36"/>
                </a:lnTo>
                <a:lnTo>
                  <a:pt x="81" y="36"/>
                </a:lnTo>
                <a:lnTo>
                  <a:pt x="76" y="36"/>
                </a:lnTo>
                <a:lnTo>
                  <a:pt x="71" y="36"/>
                </a:lnTo>
                <a:lnTo>
                  <a:pt x="66" y="36"/>
                </a:lnTo>
                <a:lnTo>
                  <a:pt x="61" y="36"/>
                </a:lnTo>
                <a:lnTo>
                  <a:pt x="58" y="36"/>
                </a:lnTo>
                <a:lnTo>
                  <a:pt x="53" y="36"/>
                </a:lnTo>
                <a:lnTo>
                  <a:pt x="48" y="33"/>
                </a:lnTo>
                <a:lnTo>
                  <a:pt x="46" y="33"/>
                </a:lnTo>
                <a:lnTo>
                  <a:pt x="41" y="33"/>
                </a:lnTo>
                <a:lnTo>
                  <a:pt x="38" y="33"/>
                </a:lnTo>
                <a:lnTo>
                  <a:pt x="33" y="33"/>
                </a:lnTo>
                <a:lnTo>
                  <a:pt x="30" y="31"/>
                </a:lnTo>
                <a:lnTo>
                  <a:pt x="28" y="31"/>
                </a:lnTo>
                <a:lnTo>
                  <a:pt x="23" y="31"/>
                </a:lnTo>
                <a:lnTo>
                  <a:pt x="20" y="31"/>
                </a:lnTo>
                <a:lnTo>
                  <a:pt x="18" y="28"/>
                </a:lnTo>
                <a:lnTo>
                  <a:pt x="15" y="28"/>
                </a:lnTo>
                <a:lnTo>
                  <a:pt x="12" y="28"/>
                </a:lnTo>
                <a:lnTo>
                  <a:pt x="10" y="28"/>
                </a:lnTo>
                <a:lnTo>
                  <a:pt x="10" y="26"/>
                </a:lnTo>
                <a:lnTo>
                  <a:pt x="7" y="26"/>
                </a:lnTo>
                <a:lnTo>
                  <a:pt x="5" y="26"/>
                </a:lnTo>
                <a:lnTo>
                  <a:pt x="5" y="23"/>
                </a:lnTo>
                <a:lnTo>
                  <a:pt x="2" y="23"/>
                </a:lnTo>
                <a:lnTo>
                  <a:pt x="2" y="23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2" y="15"/>
                </a:lnTo>
                <a:lnTo>
                  <a:pt x="2" y="15"/>
                </a:lnTo>
                <a:lnTo>
                  <a:pt x="5" y="15"/>
                </a:lnTo>
                <a:lnTo>
                  <a:pt x="5" y="13"/>
                </a:lnTo>
                <a:lnTo>
                  <a:pt x="7" y="13"/>
                </a:lnTo>
                <a:lnTo>
                  <a:pt x="10" y="13"/>
                </a:lnTo>
                <a:lnTo>
                  <a:pt x="10" y="13"/>
                </a:lnTo>
                <a:lnTo>
                  <a:pt x="12" y="10"/>
                </a:lnTo>
                <a:lnTo>
                  <a:pt x="15" y="10"/>
                </a:lnTo>
                <a:lnTo>
                  <a:pt x="18" y="10"/>
                </a:lnTo>
                <a:lnTo>
                  <a:pt x="20" y="10"/>
                </a:lnTo>
                <a:lnTo>
                  <a:pt x="23" y="8"/>
                </a:lnTo>
                <a:lnTo>
                  <a:pt x="28" y="8"/>
                </a:lnTo>
                <a:lnTo>
                  <a:pt x="30" y="8"/>
                </a:lnTo>
                <a:lnTo>
                  <a:pt x="33" y="8"/>
                </a:lnTo>
                <a:lnTo>
                  <a:pt x="38" y="5"/>
                </a:lnTo>
                <a:lnTo>
                  <a:pt x="41" y="5"/>
                </a:lnTo>
                <a:lnTo>
                  <a:pt x="46" y="5"/>
                </a:lnTo>
                <a:lnTo>
                  <a:pt x="48" y="5"/>
                </a:lnTo>
                <a:lnTo>
                  <a:pt x="53" y="5"/>
                </a:lnTo>
                <a:lnTo>
                  <a:pt x="58" y="3"/>
                </a:lnTo>
                <a:lnTo>
                  <a:pt x="61" y="3"/>
                </a:lnTo>
                <a:lnTo>
                  <a:pt x="66" y="3"/>
                </a:lnTo>
                <a:lnTo>
                  <a:pt x="71" y="3"/>
                </a:lnTo>
                <a:lnTo>
                  <a:pt x="76" y="3"/>
                </a:lnTo>
                <a:lnTo>
                  <a:pt x="81" y="3"/>
                </a:lnTo>
                <a:lnTo>
                  <a:pt x="87" y="3"/>
                </a:lnTo>
                <a:lnTo>
                  <a:pt x="92" y="3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2" y="0"/>
                </a:lnTo>
                <a:lnTo>
                  <a:pt x="117" y="0"/>
                </a:lnTo>
                <a:lnTo>
                  <a:pt x="122" y="0"/>
                </a:lnTo>
                <a:lnTo>
                  <a:pt x="12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7" name="Freeform 1867">
            <a:extLst>
              <a:ext uri="{FF2B5EF4-FFF2-40B4-BE49-F238E27FC236}">
                <a16:creationId xmlns:a16="http://schemas.microsoft.com/office/drawing/2014/main" id="{0A57B83E-592F-41D1-8EC7-0FC9239AE9AA}"/>
              </a:ext>
            </a:extLst>
          </p:cNvPr>
          <p:cNvSpPr>
            <a:spLocks/>
          </p:cNvSpPr>
          <p:nvPr/>
        </p:nvSpPr>
        <p:spPr bwMode="auto">
          <a:xfrm>
            <a:off x="2519363" y="3579813"/>
            <a:ext cx="147637" cy="20637"/>
          </a:xfrm>
          <a:custGeom>
            <a:avLst/>
            <a:gdLst>
              <a:gd name="T0" fmla="*/ 127 w 258"/>
              <a:gd name="T1" fmla="*/ 0 h 38"/>
              <a:gd name="T2" fmla="*/ 145 w 258"/>
              <a:gd name="T3" fmla="*/ 0 h 38"/>
              <a:gd name="T4" fmla="*/ 161 w 258"/>
              <a:gd name="T5" fmla="*/ 0 h 38"/>
              <a:gd name="T6" fmla="*/ 176 w 258"/>
              <a:gd name="T7" fmla="*/ 3 h 38"/>
              <a:gd name="T8" fmla="*/ 189 w 258"/>
              <a:gd name="T9" fmla="*/ 3 h 38"/>
              <a:gd name="T10" fmla="*/ 204 w 258"/>
              <a:gd name="T11" fmla="*/ 5 h 38"/>
              <a:gd name="T12" fmla="*/ 214 w 258"/>
              <a:gd name="T13" fmla="*/ 5 h 38"/>
              <a:gd name="T14" fmla="*/ 227 w 258"/>
              <a:gd name="T15" fmla="*/ 8 h 38"/>
              <a:gd name="T16" fmla="*/ 235 w 258"/>
              <a:gd name="T17" fmla="*/ 10 h 38"/>
              <a:gd name="T18" fmla="*/ 243 w 258"/>
              <a:gd name="T19" fmla="*/ 10 h 38"/>
              <a:gd name="T20" fmla="*/ 250 w 258"/>
              <a:gd name="T21" fmla="*/ 13 h 38"/>
              <a:gd name="T22" fmla="*/ 253 w 258"/>
              <a:gd name="T23" fmla="*/ 15 h 38"/>
              <a:gd name="T24" fmla="*/ 255 w 258"/>
              <a:gd name="T25" fmla="*/ 18 h 38"/>
              <a:gd name="T26" fmla="*/ 258 w 258"/>
              <a:gd name="T27" fmla="*/ 20 h 38"/>
              <a:gd name="T28" fmla="*/ 255 w 258"/>
              <a:gd name="T29" fmla="*/ 20 h 38"/>
              <a:gd name="T30" fmla="*/ 253 w 258"/>
              <a:gd name="T31" fmla="*/ 23 h 38"/>
              <a:gd name="T32" fmla="*/ 248 w 258"/>
              <a:gd name="T33" fmla="*/ 26 h 38"/>
              <a:gd name="T34" fmla="*/ 240 w 258"/>
              <a:gd name="T35" fmla="*/ 28 h 38"/>
              <a:gd name="T36" fmla="*/ 232 w 258"/>
              <a:gd name="T37" fmla="*/ 31 h 38"/>
              <a:gd name="T38" fmla="*/ 222 w 258"/>
              <a:gd name="T39" fmla="*/ 33 h 38"/>
              <a:gd name="T40" fmla="*/ 212 w 258"/>
              <a:gd name="T41" fmla="*/ 33 h 38"/>
              <a:gd name="T42" fmla="*/ 199 w 258"/>
              <a:gd name="T43" fmla="*/ 36 h 38"/>
              <a:gd name="T44" fmla="*/ 186 w 258"/>
              <a:gd name="T45" fmla="*/ 36 h 38"/>
              <a:gd name="T46" fmla="*/ 171 w 258"/>
              <a:gd name="T47" fmla="*/ 36 h 38"/>
              <a:gd name="T48" fmla="*/ 156 w 258"/>
              <a:gd name="T49" fmla="*/ 38 h 38"/>
              <a:gd name="T50" fmla="*/ 140 w 258"/>
              <a:gd name="T51" fmla="*/ 38 h 38"/>
              <a:gd name="T52" fmla="*/ 127 w 258"/>
              <a:gd name="T53" fmla="*/ 38 h 38"/>
              <a:gd name="T54" fmla="*/ 112 w 258"/>
              <a:gd name="T55" fmla="*/ 38 h 38"/>
              <a:gd name="T56" fmla="*/ 97 w 258"/>
              <a:gd name="T57" fmla="*/ 38 h 38"/>
              <a:gd name="T58" fmla="*/ 81 w 258"/>
              <a:gd name="T59" fmla="*/ 36 h 38"/>
              <a:gd name="T60" fmla="*/ 66 w 258"/>
              <a:gd name="T61" fmla="*/ 36 h 38"/>
              <a:gd name="T62" fmla="*/ 53 w 258"/>
              <a:gd name="T63" fmla="*/ 36 h 38"/>
              <a:gd name="T64" fmla="*/ 41 w 258"/>
              <a:gd name="T65" fmla="*/ 33 h 38"/>
              <a:gd name="T66" fmla="*/ 30 w 258"/>
              <a:gd name="T67" fmla="*/ 31 h 38"/>
              <a:gd name="T68" fmla="*/ 20 w 258"/>
              <a:gd name="T69" fmla="*/ 31 h 38"/>
              <a:gd name="T70" fmla="*/ 12 w 258"/>
              <a:gd name="T71" fmla="*/ 28 h 38"/>
              <a:gd name="T72" fmla="*/ 7 w 258"/>
              <a:gd name="T73" fmla="*/ 26 h 38"/>
              <a:gd name="T74" fmla="*/ 2 w 258"/>
              <a:gd name="T75" fmla="*/ 23 h 38"/>
              <a:gd name="T76" fmla="*/ 0 w 258"/>
              <a:gd name="T77" fmla="*/ 20 h 38"/>
              <a:gd name="T78" fmla="*/ 0 w 258"/>
              <a:gd name="T79" fmla="*/ 20 h 38"/>
              <a:gd name="T80" fmla="*/ 0 w 258"/>
              <a:gd name="T81" fmla="*/ 18 h 38"/>
              <a:gd name="T82" fmla="*/ 5 w 258"/>
              <a:gd name="T83" fmla="*/ 15 h 38"/>
              <a:gd name="T84" fmla="*/ 10 w 258"/>
              <a:gd name="T85" fmla="*/ 13 h 38"/>
              <a:gd name="T86" fmla="*/ 15 w 258"/>
              <a:gd name="T87" fmla="*/ 10 h 38"/>
              <a:gd name="T88" fmla="*/ 23 w 258"/>
              <a:gd name="T89" fmla="*/ 8 h 38"/>
              <a:gd name="T90" fmla="*/ 33 w 258"/>
              <a:gd name="T91" fmla="*/ 8 h 38"/>
              <a:gd name="T92" fmla="*/ 46 w 258"/>
              <a:gd name="T93" fmla="*/ 5 h 38"/>
              <a:gd name="T94" fmla="*/ 58 w 258"/>
              <a:gd name="T95" fmla="*/ 3 h 38"/>
              <a:gd name="T96" fmla="*/ 71 w 258"/>
              <a:gd name="T97" fmla="*/ 3 h 38"/>
              <a:gd name="T98" fmla="*/ 87 w 258"/>
              <a:gd name="T99" fmla="*/ 3 h 38"/>
              <a:gd name="T100" fmla="*/ 102 w 258"/>
              <a:gd name="T101" fmla="*/ 0 h 38"/>
              <a:gd name="T102" fmla="*/ 117 w 258"/>
              <a:gd name="T103" fmla="*/ 0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8" h="38">
                <a:moveTo>
                  <a:pt x="127" y="0"/>
                </a:moveTo>
                <a:lnTo>
                  <a:pt x="127" y="0"/>
                </a:lnTo>
                <a:lnTo>
                  <a:pt x="127" y="0"/>
                </a:lnTo>
                <a:lnTo>
                  <a:pt x="133" y="0"/>
                </a:lnTo>
                <a:lnTo>
                  <a:pt x="140" y="0"/>
                </a:lnTo>
                <a:lnTo>
                  <a:pt x="145" y="0"/>
                </a:lnTo>
                <a:lnTo>
                  <a:pt x="150" y="0"/>
                </a:lnTo>
                <a:lnTo>
                  <a:pt x="156" y="0"/>
                </a:lnTo>
                <a:lnTo>
                  <a:pt x="161" y="0"/>
                </a:lnTo>
                <a:lnTo>
                  <a:pt x="166" y="3"/>
                </a:lnTo>
                <a:lnTo>
                  <a:pt x="171" y="3"/>
                </a:lnTo>
                <a:lnTo>
                  <a:pt x="176" y="3"/>
                </a:lnTo>
                <a:lnTo>
                  <a:pt x="181" y="3"/>
                </a:lnTo>
                <a:lnTo>
                  <a:pt x="186" y="3"/>
                </a:lnTo>
                <a:lnTo>
                  <a:pt x="189" y="3"/>
                </a:lnTo>
                <a:lnTo>
                  <a:pt x="194" y="3"/>
                </a:lnTo>
                <a:lnTo>
                  <a:pt x="199" y="3"/>
                </a:lnTo>
                <a:lnTo>
                  <a:pt x="204" y="5"/>
                </a:lnTo>
                <a:lnTo>
                  <a:pt x="207" y="5"/>
                </a:lnTo>
                <a:lnTo>
                  <a:pt x="212" y="5"/>
                </a:lnTo>
                <a:lnTo>
                  <a:pt x="214" y="5"/>
                </a:lnTo>
                <a:lnTo>
                  <a:pt x="220" y="5"/>
                </a:lnTo>
                <a:lnTo>
                  <a:pt x="222" y="8"/>
                </a:lnTo>
                <a:lnTo>
                  <a:pt x="227" y="8"/>
                </a:lnTo>
                <a:lnTo>
                  <a:pt x="230" y="8"/>
                </a:lnTo>
                <a:lnTo>
                  <a:pt x="232" y="8"/>
                </a:lnTo>
                <a:lnTo>
                  <a:pt x="235" y="10"/>
                </a:lnTo>
                <a:lnTo>
                  <a:pt x="237" y="10"/>
                </a:lnTo>
                <a:lnTo>
                  <a:pt x="240" y="10"/>
                </a:lnTo>
                <a:lnTo>
                  <a:pt x="243" y="10"/>
                </a:lnTo>
                <a:lnTo>
                  <a:pt x="245" y="13"/>
                </a:lnTo>
                <a:lnTo>
                  <a:pt x="248" y="13"/>
                </a:lnTo>
                <a:lnTo>
                  <a:pt x="250" y="13"/>
                </a:lnTo>
                <a:lnTo>
                  <a:pt x="250" y="13"/>
                </a:lnTo>
                <a:lnTo>
                  <a:pt x="253" y="15"/>
                </a:lnTo>
                <a:lnTo>
                  <a:pt x="253" y="15"/>
                </a:lnTo>
                <a:lnTo>
                  <a:pt x="255" y="15"/>
                </a:lnTo>
                <a:lnTo>
                  <a:pt x="255" y="18"/>
                </a:lnTo>
                <a:lnTo>
                  <a:pt x="255" y="18"/>
                </a:lnTo>
                <a:lnTo>
                  <a:pt x="258" y="18"/>
                </a:lnTo>
                <a:lnTo>
                  <a:pt x="258" y="20"/>
                </a:lnTo>
                <a:lnTo>
                  <a:pt x="258" y="20"/>
                </a:lnTo>
                <a:lnTo>
                  <a:pt x="258" y="20"/>
                </a:lnTo>
                <a:lnTo>
                  <a:pt x="255" y="20"/>
                </a:lnTo>
                <a:lnTo>
                  <a:pt x="255" y="20"/>
                </a:lnTo>
                <a:lnTo>
                  <a:pt x="255" y="23"/>
                </a:lnTo>
                <a:lnTo>
                  <a:pt x="253" y="23"/>
                </a:lnTo>
                <a:lnTo>
                  <a:pt x="253" y="23"/>
                </a:lnTo>
                <a:lnTo>
                  <a:pt x="250" y="26"/>
                </a:lnTo>
                <a:lnTo>
                  <a:pt x="250" y="26"/>
                </a:lnTo>
                <a:lnTo>
                  <a:pt x="248" y="26"/>
                </a:lnTo>
                <a:lnTo>
                  <a:pt x="245" y="28"/>
                </a:lnTo>
                <a:lnTo>
                  <a:pt x="243" y="28"/>
                </a:lnTo>
                <a:lnTo>
                  <a:pt x="240" y="28"/>
                </a:lnTo>
                <a:lnTo>
                  <a:pt x="237" y="28"/>
                </a:lnTo>
                <a:lnTo>
                  <a:pt x="235" y="31"/>
                </a:lnTo>
                <a:lnTo>
                  <a:pt x="232" y="31"/>
                </a:lnTo>
                <a:lnTo>
                  <a:pt x="230" y="31"/>
                </a:lnTo>
                <a:lnTo>
                  <a:pt x="227" y="31"/>
                </a:lnTo>
                <a:lnTo>
                  <a:pt x="222" y="33"/>
                </a:lnTo>
                <a:lnTo>
                  <a:pt x="220" y="33"/>
                </a:lnTo>
                <a:lnTo>
                  <a:pt x="214" y="33"/>
                </a:lnTo>
                <a:lnTo>
                  <a:pt x="212" y="33"/>
                </a:lnTo>
                <a:lnTo>
                  <a:pt x="207" y="33"/>
                </a:lnTo>
                <a:lnTo>
                  <a:pt x="204" y="36"/>
                </a:lnTo>
                <a:lnTo>
                  <a:pt x="199" y="36"/>
                </a:lnTo>
                <a:lnTo>
                  <a:pt x="194" y="36"/>
                </a:lnTo>
                <a:lnTo>
                  <a:pt x="189" y="36"/>
                </a:lnTo>
                <a:lnTo>
                  <a:pt x="186" y="36"/>
                </a:lnTo>
                <a:lnTo>
                  <a:pt x="181" y="36"/>
                </a:lnTo>
                <a:lnTo>
                  <a:pt x="176" y="36"/>
                </a:lnTo>
                <a:lnTo>
                  <a:pt x="171" y="36"/>
                </a:lnTo>
                <a:lnTo>
                  <a:pt x="166" y="38"/>
                </a:lnTo>
                <a:lnTo>
                  <a:pt x="161" y="38"/>
                </a:lnTo>
                <a:lnTo>
                  <a:pt x="156" y="38"/>
                </a:lnTo>
                <a:lnTo>
                  <a:pt x="150" y="38"/>
                </a:lnTo>
                <a:lnTo>
                  <a:pt x="145" y="38"/>
                </a:lnTo>
                <a:lnTo>
                  <a:pt x="140" y="38"/>
                </a:lnTo>
                <a:lnTo>
                  <a:pt x="133" y="38"/>
                </a:lnTo>
                <a:lnTo>
                  <a:pt x="127" y="38"/>
                </a:lnTo>
                <a:lnTo>
                  <a:pt x="127" y="38"/>
                </a:lnTo>
                <a:lnTo>
                  <a:pt x="122" y="38"/>
                </a:lnTo>
                <a:lnTo>
                  <a:pt x="117" y="38"/>
                </a:lnTo>
                <a:lnTo>
                  <a:pt x="112" y="38"/>
                </a:lnTo>
                <a:lnTo>
                  <a:pt x="107" y="38"/>
                </a:lnTo>
                <a:lnTo>
                  <a:pt x="102" y="38"/>
                </a:lnTo>
                <a:lnTo>
                  <a:pt x="97" y="38"/>
                </a:lnTo>
                <a:lnTo>
                  <a:pt x="92" y="38"/>
                </a:lnTo>
                <a:lnTo>
                  <a:pt x="87" y="36"/>
                </a:lnTo>
                <a:lnTo>
                  <a:pt x="81" y="36"/>
                </a:lnTo>
                <a:lnTo>
                  <a:pt x="76" y="36"/>
                </a:lnTo>
                <a:lnTo>
                  <a:pt x="71" y="36"/>
                </a:lnTo>
                <a:lnTo>
                  <a:pt x="66" y="36"/>
                </a:lnTo>
                <a:lnTo>
                  <a:pt x="61" y="36"/>
                </a:lnTo>
                <a:lnTo>
                  <a:pt x="58" y="36"/>
                </a:lnTo>
                <a:lnTo>
                  <a:pt x="53" y="36"/>
                </a:lnTo>
                <a:lnTo>
                  <a:pt x="48" y="33"/>
                </a:lnTo>
                <a:lnTo>
                  <a:pt x="46" y="33"/>
                </a:lnTo>
                <a:lnTo>
                  <a:pt x="41" y="33"/>
                </a:lnTo>
                <a:lnTo>
                  <a:pt x="38" y="33"/>
                </a:lnTo>
                <a:lnTo>
                  <a:pt x="33" y="33"/>
                </a:lnTo>
                <a:lnTo>
                  <a:pt x="30" y="31"/>
                </a:lnTo>
                <a:lnTo>
                  <a:pt x="28" y="31"/>
                </a:lnTo>
                <a:lnTo>
                  <a:pt x="23" y="31"/>
                </a:lnTo>
                <a:lnTo>
                  <a:pt x="20" y="31"/>
                </a:lnTo>
                <a:lnTo>
                  <a:pt x="18" y="28"/>
                </a:lnTo>
                <a:lnTo>
                  <a:pt x="15" y="28"/>
                </a:lnTo>
                <a:lnTo>
                  <a:pt x="12" y="28"/>
                </a:lnTo>
                <a:lnTo>
                  <a:pt x="10" y="28"/>
                </a:lnTo>
                <a:lnTo>
                  <a:pt x="10" y="26"/>
                </a:lnTo>
                <a:lnTo>
                  <a:pt x="7" y="26"/>
                </a:lnTo>
                <a:lnTo>
                  <a:pt x="5" y="26"/>
                </a:lnTo>
                <a:lnTo>
                  <a:pt x="5" y="23"/>
                </a:lnTo>
                <a:lnTo>
                  <a:pt x="2" y="23"/>
                </a:lnTo>
                <a:lnTo>
                  <a:pt x="2" y="23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20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2" y="15"/>
                </a:lnTo>
                <a:lnTo>
                  <a:pt x="2" y="15"/>
                </a:lnTo>
                <a:lnTo>
                  <a:pt x="5" y="15"/>
                </a:lnTo>
                <a:lnTo>
                  <a:pt x="5" y="13"/>
                </a:lnTo>
                <a:lnTo>
                  <a:pt x="7" y="13"/>
                </a:lnTo>
                <a:lnTo>
                  <a:pt x="10" y="13"/>
                </a:lnTo>
                <a:lnTo>
                  <a:pt x="10" y="13"/>
                </a:lnTo>
                <a:lnTo>
                  <a:pt x="12" y="10"/>
                </a:lnTo>
                <a:lnTo>
                  <a:pt x="15" y="10"/>
                </a:lnTo>
                <a:lnTo>
                  <a:pt x="18" y="10"/>
                </a:lnTo>
                <a:lnTo>
                  <a:pt x="20" y="10"/>
                </a:lnTo>
                <a:lnTo>
                  <a:pt x="23" y="8"/>
                </a:lnTo>
                <a:lnTo>
                  <a:pt x="28" y="8"/>
                </a:lnTo>
                <a:lnTo>
                  <a:pt x="30" y="8"/>
                </a:lnTo>
                <a:lnTo>
                  <a:pt x="33" y="8"/>
                </a:lnTo>
                <a:lnTo>
                  <a:pt x="38" y="5"/>
                </a:lnTo>
                <a:lnTo>
                  <a:pt x="41" y="5"/>
                </a:lnTo>
                <a:lnTo>
                  <a:pt x="46" y="5"/>
                </a:lnTo>
                <a:lnTo>
                  <a:pt x="48" y="5"/>
                </a:lnTo>
                <a:lnTo>
                  <a:pt x="53" y="5"/>
                </a:lnTo>
                <a:lnTo>
                  <a:pt x="58" y="3"/>
                </a:lnTo>
                <a:lnTo>
                  <a:pt x="61" y="3"/>
                </a:lnTo>
                <a:lnTo>
                  <a:pt x="66" y="3"/>
                </a:lnTo>
                <a:lnTo>
                  <a:pt x="71" y="3"/>
                </a:lnTo>
                <a:lnTo>
                  <a:pt x="76" y="3"/>
                </a:lnTo>
                <a:lnTo>
                  <a:pt x="81" y="3"/>
                </a:lnTo>
                <a:lnTo>
                  <a:pt x="87" y="3"/>
                </a:lnTo>
                <a:lnTo>
                  <a:pt x="92" y="3"/>
                </a:lnTo>
                <a:lnTo>
                  <a:pt x="97" y="0"/>
                </a:lnTo>
                <a:lnTo>
                  <a:pt x="102" y="0"/>
                </a:lnTo>
                <a:lnTo>
                  <a:pt x="107" y="0"/>
                </a:lnTo>
                <a:lnTo>
                  <a:pt x="112" y="0"/>
                </a:lnTo>
                <a:lnTo>
                  <a:pt x="117" y="0"/>
                </a:lnTo>
                <a:lnTo>
                  <a:pt x="122" y="0"/>
                </a:lnTo>
                <a:lnTo>
                  <a:pt x="127" y="0"/>
                </a:lnTo>
              </a:path>
            </a:pathLst>
          </a:custGeom>
          <a:noFill/>
          <a:ln w="79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8" name="Freeform 1868">
            <a:extLst>
              <a:ext uri="{FF2B5EF4-FFF2-40B4-BE49-F238E27FC236}">
                <a16:creationId xmlns:a16="http://schemas.microsoft.com/office/drawing/2014/main" id="{1B8A3BA6-12ED-4F8A-985A-70391EE5162C}"/>
              </a:ext>
            </a:extLst>
          </p:cNvPr>
          <p:cNvSpPr>
            <a:spLocks/>
          </p:cNvSpPr>
          <p:nvPr/>
        </p:nvSpPr>
        <p:spPr bwMode="auto">
          <a:xfrm>
            <a:off x="2752725" y="3654425"/>
            <a:ext cx="1588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89" name="Line 1869">
            <a:extLst>
              <a:ext uri="{FF2B5EF4-FFF2-40B4-BE49-F238E27FC236}">
                <a16:creationId xmlns:a16="http://schemas.microsoft.com/office/drawing/2014/main" id="{9F0579F7-FDDA-4B21-AF00-C22CCFBF193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52725" y="3654425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0" name="Freeform 1870">
            <a:extLst>
              <a:ext uri="{FF2B5EF4-FFF2-40B4-BE49-F238E27FC236}">
                <a16:creationId xmlns:a16="http://schemas.microsoft.com/office/drawing/2014/main" id="{CF22195A-05AE-44A1-8E56-870A8EA97760}"/>
              </a:ext>
            </a:extLst>
          </p:cNvPr>
          <p:cNvSpPr>
            <a:spLocks/>
          </p:cNvSpPr>
          <p:nvPr/>
        </p:nvSpPr>
        <p:spPr bwMode="auto">
          <a:xfrm>
            <a:off x="2736850" y="3654425"/>
            <a:ext cx="1588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1" name="Line 1871">
            <a:extLst>
              <a:ext uri="{FF2B5EF4-FFF2-40B4-BE49-F238E27FC236}">
                <a16:creationId xmlns:a16="http://schemas.microsoft.com/office/drawing/2014/main" id="{F483036B-471A-42A6-8577-E8452521F82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36850" y="3654425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2" name="Freeform 1872">
            <a:extLst>
              <a:ext uri="{FF2B5EF4-FFF2-40B4-BE49-F238E27FC236}">
                <a16:creationId xmlns:a16="http://schemas.microsoft.com/office/drawing/2014/main" id="{FAD3200A-F920-433C-B1DF-B4EEA05A9FE4}"/>
              </a:ext>
            </a:extLst>
          </p:cNvPr>
          <p:cNvSpPr>
            <a:spLocks/>
          </p:cNvSpPr>
          <p:nvPr/>
        </p:nvSpPr>
        <p:spPr bwMode="auto">
          <a:xfrm>
            <a:off x="2720975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3" name="Line 1873">
            <a:extLst>
              <a:ext uri="{FF2B5EF4-FFF2-40B4-BE49-F238E27FC236}">
                <a16:creationId xmlns:a16="http://schemas.microsoft.com/office/drawing/2014/main" id="{FFDA72D6-FFAD-4316-ACB4-0E221CF91B6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20975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4" name="Freeform 1874">
            <a:extLst>
              <a:ext uri="{FF2B5EF4-FFF2-40B4-BE49-F238E27FC236}">
                <a16:creationId xmlns:a16="http://schemas.microsoft.com/office/drawing/2014/main" id="{2520F797-2DF2-460A-9295-C235A334F385}"/>
              </a:ext>
            </a:extLst>
          </p:cNvPr>
          <p:cNvSpPr>
            <a:spLocks/>
          </p:cNvSpPr>
          <p:nvPr/>
        </p:nvSpPr>
        <p:spPr bwMode="auto">
          <a:xfrm>
            <a:off x="2705100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5" name="Line 1875">
            <a:extLst>
              <a:ext uri="{FF2B5EF4-FFF2-40B4-BE49-F238E27FC236}">
                <a16:creationId xmlns:a16="http://schemas.microsoft.com/office/drawing/2014/main" id="{CDD06D2F-F84D-4BB7-A51E-D4F39E98DE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5100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6" name="Freeform 1876">
            <a:extLst>
              <a:ext uri="{FF2B5EF4-FFF2-40B4-BE49-F238E27FC236}">
                <a16:creationId xmlns:a16="http://schemas.microsoft.com/office/drawing/2014/main" id="{A4D1E71D-B1B9-490A-A4C0-8DE731BFCBD8}"/>
              </a:ext>
            </a:extLst>
          </p:cNvPr>
          <p:cNvSpPr>
            <a:spLocks/>
          </p:cNvSpPr>
          <p:nvPr/>
        </p:nvSpPr>
        <p:spPr bwMode="auto">
          <a:xfrm>
            <a:off x="2689225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7" name="Line 1877">
            <a:extLst>
              <a:ext uri="{FF2B5EF4-FFF2-40B4-BE49-F238E27FC236}">
                <a16:creationId xmlns:a16="http://schemas.microsoft.com/office/drawing/2014/main" id="{10456843-72BE-4A3D-B713-E88500CB2B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89225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8" name="Freeform 1878">
            <a:extLst>
              <a:ext uri="{FF2B5EF4-FFF2-40B4-BE49-F238E27FC236}">
                <a16:creationId xmlns:a16="http://schemas.microsoft.com/office/drawing/2014/main" id="{716D12C3-3B84-4BE7-85D7-B6509EF46524}"/>
              </a:ext>
            </a:extLst>
          </p:cNvPr>
          <p:cNvSpPr>
            <a:spLocks/>
          </p:cNvSpPr>
          <p:nvPr/>
        </p:nvSpPr>
        <p:spPr bwMode="auto">
          <a:xfrm>
            <a:off x="2673350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99" name="Line 1879">
            <a:extLst>
              <a:ext uri="{FF2B5EF4-FFF2-40B4-BE49-F238E27FC236}">
                <a16:creationId xmlns:a16="http://schemas.microsoft.com/office/drawing/2014/main" id="{2CE5E4E9-E286-4436-B12C-81B78D0D288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3350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0" name="Freeform 1880">
            <a:extLst>
              <a:ext uri="{FF2B5EF4-FFF2-40B4-BE49-F238E27FC236}">
                <a16:creationId xmlns:a16="http://schemas.microsoft.com/office/drawing/2014/main" id="{581A5C33-1ADA-41E9-AF79-5CEE72799805}"/>
              </a:ext>
            </a:extLst>
          </p:cNvPr>
          <p:cNvSpPr>
            <a:spLocks/>
          </p:cNvSpPr>
          <p:nvPr/>
        </p:nvSpPr>
        <p:spPr bwMode="auto">
          <a:xfrm>
            <a:off x="2655888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1" name="Line 1881">
            <a:extLst>
              <a:ext uri="{FF2B5EF4-FFF2-40B4-BE49-F238E27FC236}">
                <a16:creationId xmlns:a16="http://schemas.microsoft.com/office/drawing/2014/main" id="{F464EAFD-9C9D-4C2D-BFC9-94E186AE7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55888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2" name="Freeform 1882">
            <a:extLst>
              <a:ext uri="{FF2B5EF4-FFF2-40B4-BE49-F238E27FC236}">
                <a16:creationId xmlns:a16="http://schemas.microsoft.com/office/drawing/2014/main" id="{A9B0D577-B07F-422D-8786-7F32B805CCCE}"/>
              </a:ext>
            </a:extLst>
          </p:cNvPr>
          <p:cNvSpPr>
            <a:spLocks/>
          </p:cNvSpPr>
          <p:nvPr/>
        </p:nvSpPr>
        <p:spPr bwMode="auto">
          <a:xfrm>
            <a:off x="2640013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3" name="Line 1883">
            <a:extLst>
              <a:ext uri="{FF2B5EF4-FFF2-40B4-BE49-F238E27FC236}">
                <a16:creationId xmlns:a16="http://schemas.microsoft.com/office/drawing/2014/main" id="{4A6AF728-8835-4491-839C-637234E099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0013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4" name="Freeform 1884">
            <a:extLst>
              <a:ext uri="{FF2B5EF4-FFF2-40B4-BE49-F238E27FC236}">
                <a16:creationId xmlns:a16="http://schemas.microsoft.com/office/drawing/2014/main" id="{B3005C31-C3B6-4010-A966-5715F8322F63}"/>
              </a:ext>
            </a:extLst>
          </p:cNvPr>
          <p:cNvSpPr>
            <a:spLocks/>
          </p:cNvSpPr>
          <p:nvPr/>
        </p:nvSpPr>
        <p:spPr bwMode="auto">
          <a:xfrm>
            <a:off x="2624138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5" name="Line 1885">
            <a:extLst>
              <a:ext uri="{FF2B5EF4-FFF2-40B4-BE49-F238E27FC236}">
                <a16:creationId xmlns:a16="http://schemas.microsoft.com/office/drawing/2014/main" id="{519F7A1C-7898-4BF9-94E9-8D56462EA1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24138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6" name="Freeform 1886">
            <a:extLst>
              <a:ext uri="{FF2B5EF4-FFF2-40B4-BE49-F238E27FC236}">
                <a16:creationId xmlns:a16="http://schemas.microsoft.com/office/drawing/2014/main" id="{5CA9699C-B18D-465E-BA64-928D674D8D54}"/>
              </a:ext>
            </a:extLst>
          </p:cNvPr>
          <p:cNvSpPr>
            <a:spLocks/>
          </p:cNvSpPr>
          <p:nvPr/>
        </p:nvSpPr>
        <p:spPr bwMode="auto">
          <a:xfrm>
            <a:off x="2608263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7" name="Line 1887">
            <a:extLst>
              <a:ext uri="{FF2B5EF4-FFF2-40B4-BE49-F238E27FC236}">
                <a16:creationId xmlns:a16="http://schemas.microsoft.com/office/drawing/2014/main" id="{9F062DB5-3DD5-4A61-B42C-507052CC40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8263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8" name="Freeform 1888">
            <a:extLst>
              <a:ext uri="{FF2B5EF4-FFF2-40B4-BE49-F238E27FC236}">
                <a16:creationId xmlns:a16="http://schemas.microsoft.com/office/drawing/2014/main" id="{9533C4D7-1ACC-4525-B5C5-ECD1A23D123D}"/>
              </a:ext>
            </a:extLst>
          </p:cNvPr>
          <p:cNvSpPr>
            <a:spLocks/>
          </p:cNvSpPr>
          <p:nvPr/>
        </p:nvSpPr>
        <p:spPr bwMode="auto">
          <a:xfrm>
            <a:off x="2592388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09" name="Line 1889">
            <a:extLst>
              <a:ext uri="{FF2B5EF4-FFF2-40B4-BE49-F238E27FC236}">
                <a16:creationId xmlns:a16="http://schemas.microsoft.com/office/drawing/2014/main" id="{AC831B31-E396-49DC-AEC5-2B7A900240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2388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0" name="Freeform 1890">
            <a:extLst>
              <a:ext uri="{FF2B5EF4-FFF2-40B4-BE49-F238E27FC236}">
                <a16:creationId xmlns:a16="http://schemas.microsoft.com/office/drawing/2014/main" id="{6CD63FB7-A96E-4A64-8E32-52052174719E}"/>
              </a:ext>
            </a:extLst>
          </p:cNvPr>
          <p:cNvSpPr>
            <a:spLocks/>
          </p:cNvSpPr>
          <p:nvPr/>
        </p:nvSpPr>
        <p:spPr bwMode="auto">
          <a:xfrm>
            <a:off x="2576513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1" name="Line 1891">
            <a:extLst>
              <a:ext uri="{FF2B5EF4-FFF2-40B4-BE49-F238E27FC236}">
                <a16:creationId xmlns:a16="http://schemas.microsoft.com/office/drawing/2014/main" id="{55921DD3-7DB7-48CF-AE0A-6359E3B648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6513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2" name="Freeform 1892">
            <a:extLst>
              <a:ext uri="{FF2B5EF4-FFF2-40B4-BE49-F238E27FC236}">
                <a16:creationId xmlns:a16="http://schemas.microsoft.com/office/drawing/2014/main" id="{271F464A-BF96-4FEE-8764-DB1D14D870CD}"/>
              </a:ext>
            </a:extLst>
          </p:cNvPr>
          <p:cNvSpPr>
            <a:spLocks/>
          </p:cNvSpPr>
          <p:nvPr/>
        </p:nvSpPr>
        <p:spPr bwMode="auto">
          <a:xfrm>
            <a:off x="2560638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3" name="Line 1893">
            <a:extLst>
              <a:ext uri="{FF2B5EF4-FFF2-40B4-BE49-F238E27FC236}">
                <a16:creationId xmlns:a16="http://schemas.microsoft.com/office/drawing/2014/main" id="{1951C08A-AC9C-46B3-91AA-7FB2F1B98A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60638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4" name="Freeform 1894">
            <a:extLst>
              <a:ext uri="{FF2B5EF4-FFF2-40B4-BE49-F238E27FC236}">
                <a16:creationId xmlns:a16="http://schemas.microsoft.com/office/drawing/2014/main" id="{20E08466-32C4-4E77-8045-BA0E55D3BD5B}"/>
              </a:ext>
            </a:extLst>
          </p:cNvPr>
          <p:cNvSpPr>
            <a:spLocks/>
          </p:cNvSpPr>
          <p:nvPr/>
        </p:nvSpPr>
        <p:spPr bwMode="auto">
          <a:xfrm>
            <a:off x="2544763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5" name="Line 1895">
            <a:extLst>
              <a:ext uri="{FF2B5EF4-FFF2-40B4-BE49-F238E27FC236}">
                <a16:creationId xmlns:a16="http://schemas.microsoft.com/office/drawing/2014/main" id="{54983B26-A4D2-4F68-A1CC-0FDD8A8C6D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4763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6" name="Freeform 1896">
            <a:extLst>
              <a:ext uri="{FF2B5EF4-FFF2-40B4-BE49-F238E27FC236}">
                <a16:creationId xmlns:a16="http://schemas.microsoft.com/office/drawing/2014/main" id="{30BF979D-5176-4041-A8F7-954F33BA3C1E}"/>
              </a:ext>
            </a:extLst>
          </p:cNvPr>
          <p:cNvSpPr>
            <a:spLocks/>
          </p:cNvSpPr>
          <p:nvPr/>
        </p:nvSpPr>
        <p:spPr bwMode="auto">
          <a:xfrm>
            <a:off x="2527300" y="3654425"/>
            <a:ext cx="1588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7" name="Line 1897">
            <a:extLst>
              <a:ext uri="{FF2B5EF4-FFF2-40B4-BE49-F238E27FC236}">
                <a16:creationId xmlns:a16="http://schemas.microsoft.com/office/drawing/2014/main" id="{2719CFFD-063F-4FF8-BB68-A15309D1B6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7300" y="3654425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8" name="Freeform 1898">
            <a:extLst>
              <a:ext uri="{FF2B5EF4-FFF2-40B4-BE49-F238E27FC236}">
                <a16:creationId xmlns:a16="http://schemas.microsoft.com/office/drawing/2014/main" id="{253EC405-75A8-4A12-A66D-E0D770FA8BA6}"/>
              </a:ext>
            </a:extLst>
          </p:cNvPr>
          <p:cNvSpPr>
            <a:spLocks/>
          </p:cNvSpPr>
          <p:nvPr/>
        </p:nvSpPr>
        <p:spPr bwMode="auto">
          <a:xfrm>
            <a:off x="2511425" y="3654425"/>
            <a:ext cx="1588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19" name="Line 1899">
            <a:extLst>
              <a:ext uri="{FF2B5EF4-FFF2-40B4-BE49-F238E27FC236}">
                <a16:creationId xmlns:a16="http://schemas.microsoft.com/office/drawing/2014/main" id="{D15F176A-C07C-4EC5-88EC-1C7FD0D444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425" y="3654425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0" name="Freeform 1900">
            <a:extLst>
              <a:ext uri="{FF2B5EF4-FFF2-40B4-BE49-F238E27FC236}">
                <a16:creationId xmlns:a16="http://schemas.microsoft.com/office/drawing/2014/main" id="{0C55125A-7985-4E43-B080-C3B309FDB1C4}"/>
              </a:ext>
            </a:extLst>
          </p:cNvPr>
          <p:cNvSpPr>
            <a:spLocks/>
          </p:cNvSpPr>
          <p:nvPr/>
        </p:nvSpPr>
        <p:spPr bwMode="auto">
          <a:xfrm>
            <a:off x="2495550" y="3654425"/>
            <a:ext cx="1588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1" name="Line 1901">
            <a:extLst>
              <a:ext uri="{FF2B5EF4-FFF2-40B4-BE49-F238E27FC236}">
                <a16:creationId xmlns:a16="http://schemas.microsoft.com/office/drawing/2014/main" id="{C97CCE3E-C322-4736-B8B6-A3C5C64547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3654425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2" name="Freeform 1902">
            <a:extLst>
              <a:ext uri="{FF2B5EF4-FFF2-40B4-BE49-F238E27FC236}">
                <a16:creationId xmlns:a16="http://schemas.microsoft.com/office/drawing/2014/main" id="{9013DAA9-CB87-481B-94EE-96EA34498F4C}"/>
              </a:ext>
            </a:extLst>
          </p:cNvPr>
          <p:cNvSpPr>
            <a:spLocks/>
          </p:cNvSpPr>
          <p:nvPr/>
        </p:nvSpPr>
        <p:spPr bwMode="auto">
          <a:xfrm>
            <a:off x="2479675" y="3654425"/>
            <a:ext cx="1588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3" name="Line 1903">
            <a:extLst>
              <a:ext uri="{FF2B5EF4-FFF2-40B4-BE49-F238E27FC236}">
                <a16:creationId xmlns:a16="http://schemas.microsoft.com/office/drawing/2014/main" id="{9156C37A-0350-4AB9-B423-F42A32E6CC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675" y="3654425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4" name="Freeform 1904">
            <a:extLst>
              <a:ext uri="{FF2B5EF4-FFF2-40B4-BE49-F238E27FC236}">
                <a16:creationId xmlns:a16="http://schemas.microsoft.com/office/drawing/2014/main" id="{9C370728-5B66-42FC-AE8A-556547555AE4}"/>
              </a:ext>
            </a:extLst>
          </p:cNvPr>
          <p:cNvSpPr>
            <a:spLocks/>
          </p:cNvSpPr>
          <p:nvPr/>
        </p:nvSpPr>
        <p:spPr bwMode="auto">
          <a:xfrm>
            <a:off x="2463800" y="3654425"/>
            <a:ext cx="1588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5" name="Line 1905">
            <a:extLst>
              <a:ext uri="{FF2B5EF4-FFF2-40B4-BE49-F238E27FC236}">
                <a16:creationId xmlns:a16="http://schemas.microsoft.com/office/drawing/2014/main" id="{05BF1B92-CAC0-4465-8456-FE4DE4A1AF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3800" y="3654425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6" name="Freeform 1906">
            <a:extLst>
              <a:ext uri="{FF2B5EF4-FFF2-40B4-BE49-F238E27FC236}">
                <a16:creationId xmlns:a16="http://schemas.microsoft.com/office/drawing/2014/main" id="{D5AD632E-95C3-4FF3-92A5-7B50633F9E05}"/>
              </a:ext>
            </a:extLst>
          </p:cNvPr>
          <p:cNvSpPr>
            <a:spLocks/>
          </p:cNvSpPr>
          <p:nvPr/>
        </p:nvSpPr>
        <p:spPr bwMode="auto">
          <a:xfrm>
            <a:off x="2447925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7" name="Line 1907">
            <a:extLst>
              <a:ext uri="{FF2B5EF4-FFF2-40B4-BE49-F238E27FC236}">
                <a16:creationId xmlns:a16="http://schemas.microsoft.com/office/drawing/2014/main" id="{F9789020-633B-423B-8F74-17C94D6DB2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7925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8" name="Freeform 1908">
            <a:extLst>
              <a:ext uri="{FF2B5EF4-FFF2-40B4-BE49-F238E27FC236}">
                <a16:creationId xmlns:a16="http://schemas.microsoft.com/office/drawing/2014/main" id="{4D6CA7A3-CB43-4F58-8182-8460A8B518B9}"/>
              </a:ext>
            </a:extLst>
          </p:cNvPr>
          <p:cNvSpPr>
            <a:spLocks/>
          </p:cNvSpPr>
          <p:nvPr/>
        </p:nvSpPr>
        <p:spPr bwMode="auto">
          <a:xfrm>
            <a:off x="2432050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29" name="Line 1909">
            <a:extLst>
              <a:ext uri="{FF2B5EF4-FFF2-40B4-BE49-F238E27FC236}">
                <a16:creationId xmlns:a16="http://schemas.microsoft.com/office/drawing/2014/main" id="{110C89CD-1894-4B64-A236-2107493DDF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2050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0" name="Freeform 1910">
            <a:extLst>
              <a:ext uri="{FF2B5EF4-FFF2-40B4-BE49-F238E27FC236}">
                <a16:creationId xmlns:a16="http://schemas.microsoft.com/office/drawing/2014/main" id="{1D56336C-3569-486E-9717-97D940664835}"/>
              </a:ext>
            </a:extLst>
          </p:cNvPr>
          <p:cNvSpPr>
            <a:spLocks/>
          </p:cNvSpPr>
          <p:nvPr/>
        </p:nvSpPr>
        <p:spPr bwMode="auto">
          <a:xfrm>
            <a:off x="2416175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1" name="Line 1911">
            <a:extLst>
              <a:ext uri="{FF2B5EF4-FFF2-40B4-BE49-F238E27FC236}">
                <a16:creationId xmlns:a16="http://schemas.microsoft.com/office/drawing/2014/main" id="{F2F7ED46-EF14-4ADC-91A0-A0BEBD247D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6175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2" name="Freeform 1912">
            <a:extLst>
              <a:ext uri="{FF2B5EF4-FFF2-40B4-BE49-F238E27FC236}">
                <a16:creationId xmlns:a16="http://schemas.microsoft.com/office/drawing/2014/main" id="{2BF15254-F27D-4774-B338-02902C8A136D}"/>
              </a:ext>
            </a:extLst>
          </p:cNvPr>
          <p:cNvSpPr>
            <a:spLocks/>
          </p:cNvSpPr>
          <p:nvPr/>
        </p:nvSpPr>
        <p:spPr bwMode="auto">
          <a:xfrm>
            <a:off x="2398713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3" name="Line 1913">
            <a:extLst>
              <a:ext uri="{FF2B5EF4-FFF2-40B4-BE49-F238E27FC236}">
                <a16:creationId xmlns:a16="http://schemas.microsoft.com/office/drawing/2014/main" id="{8A59AB45-1215-446D-AEFD-F6E6C0F23A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98713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4" name="Freeform 1914">
            <a:extLst>
              <a:ext uri="{FF2B5EF4-FFF2-40B4-BE49-F238E27FC236}">
                <a16:creationId xmlns:a16="http://schemas.microsoft.com/office/drawing/2014/main" id="{E42C39B6-97DA-4240-A559-76E4DDFFAA36}"/>
              </a:ext>
            </a:extLst>
          </p:cNvPr>
          <p:cNvSpPr>
            <a:spLocks/>
          </p:cNvSpPr>
          <p:nvPr/>
        </p:nvSpPr>
        <p:spPr bwMode="auto">
          <a:xfrm>
            <a:off x="2382838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5" name="Line 1915">
            <a:extLst>
              <a:ext uri="{FF2B5EF4-FFF2-40B4-BE49-F238E27FC236}">
                <a16:creationId xmlns:a16="http://schemas.microsoft.com/office/drawing/2014/main" id="{E7EBA61B-49D4-4627-9AD0-EB0C3B5F2DF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2838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6" name="Freeform 1916">
            <a:extLst>
              <a:ext uri="{FF2B5EF4-FFF2-40B4-BE49-F238E27FC236}">
                <a16:creationId xmlns:a16="http://schemas.microsoft.com/office/drawing/2014/main" id="{D6D04E40-960F-443D-BB1C-1AEC43B6C5F2}"/>
              </a:ext>
            </a:extLst>
          </p:cNvPr>
          <p:cNvSpPr>
            <a:spLocks/>
          </p:cNvSpPr>
          <p:nvPr/>
        </p:nvSpPr>
        <p:spPr bwMode="auto">
          <a:xfrm>
            <a:off x="2366963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7" name="Line 1917">
            <a:extLst>
              <a:ext uri="{FF2B5EF4-FFF2-40B4-BE49-F238E27FC236}">
                <a16:creationId xmlns:a16="http://schemas.microsoft.com/office/drawing/2014/main" id="{AF1EE2DC-67BB-47B8-9C54-A164766F6F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6963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8" name="Freeform 1918">
            <a:extLst>
              <a:ext uri="{FF2B5EF4-FFF2-40B4-BE49-F238E27FC236}">
                <a16:creationId xmlns:a16="http://schemas.microsoft.com/office/drawing/2014/main" id="{12EA3656-CDE4-4B4B-82C1-BA63EC7D6512}"/>
              </a:ext>
            </a:extLst>
          </p:cNvPr>
          <p:cNvSpPr>
            <a:spLocks/>
          </p:cNvSpPr>
          <p:nvPr/>
        </p:nvSpPr>
        <p:spPr bwMode="auto">
          <a:xfrm>
            <a:off x="2351088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39" name="Line 1919">
            <a:extLst>
              <a:ext uri="{FF2B5EF4-FFF2-40B4-BE49-F238E27FC236}">
                <a16:creationId xmlns:a16="http://schemas.microsoft.com/office/drawing/2014/main" id="{3D2BE102-6A25-4B81-9EF4-711592BB30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1088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0" name="Freeform 1920">
            <a:extLst>
              <a:ext uri="{FF2B5EF4-FFF2-40B4-BE49-F238E27FC236}">
                <a16:creationId xmlns:a16="http://schemas.microsoft.com/office/drawing/2014/main" id="{6456CC02-A541-42A2-840F-6ABD4812DD82}"/>
              </a:ext>
            </a:extLst>
          </p:cNvPr>
          <p:cNvSpPr>
            <a:spLocks/>
          </p:cNvSpPr>
          <p:nvPr/>
        </p:nvSpPr>
        <p:spPr bwMode="auto">
          <a:xfrm>
            <a:off x="2335213" y="3654425"/>
            <a:ext cx="1587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1" name="Line 1921">
            <a:extLst>
              <a:ext uri="{FF2B5EF4-FFF2-40B4-BE49-F238E27FC236}">
                <a16:creationId xmlns:a16="http://schemas.microsoft.com/office/drawing/2014/main" id="{4B6EE8FB-1D0E-4B97-A2F1-DDBB5238D7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35213" y="3654425"/>
            <a:ext cx="1587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2" name="Freeform 1922">
            <a:extLst>
              <a:ext uri="{FF2B5EF4-FFF2-40B4-BE49-F238E27FC236}">
                <a16:creationId xmlns:a16="http://schemas.microsoft.com/office/drawing/2014/main" id="{48F45F91-043C-4CD1-97BB-20FA16A53A3C}"/>
              </a:ext>
            </a:extLst>
          </p:cNvPr>
          <p:cNvSpPr>
            <a:spLocks/>
          </p:cNvSpPr>
          <p:nvPr/>
        </p:nvSpPr>
        <p:spPr bwMode="auto">
          <a:xfrm>
            <a:off x="2319338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3" name="Line 1923">
            <a:extLst>
              <a:ext uri="{FF2B5EF4-FFF2-40B4-BE49-F238E27FC236}">
                <a16:creationId xmlns:a16="http://schemas.microsoft.com/office/drawing/2014/main" id="{555797AF-B9AC-4E81-AC73-CE64529754B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19338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4" name="Freeform 1924">
            <a:extLst>
              <a:ext uri="{FF2B5EF4-FFF2-40B4-BE49-F238E27FC236}">
                <a16:creationId xmlns:a16="http://schemas.microsoft.com/office/drawing/2014/main" id="{742B1CF1-726A-4188-B381-07DB5BBBA999}"/>
              </a:ext>
            </a:extLst>
          </p:cNvPr>
          <p:cNvSpPr>
            <a:spLocks/>
          </p:cNvSpPr>
          <p:nvPr/>
        </p:nvSpPr>
        <p:spPr bwMode="auto">
          <a:xfrm>
            <a:off x="2303463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5" name="Line 1925">
            <a:extLst>
              <a:ext uri="{FF2B5EF4-FFF2-40B4-BE49-F238E27FC236}">
                <a16:creationId xmlns:a16="http://schemas.microsoft.com/office/drawing/2014/main" id="{196BA698-1396-41B3-AC90-D03C3325EB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3463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6" name="Freeform 1926">
            <a:extLst>
              <a:ext uri="{FF2B5EF4-FFF2-40B4-BE49-F238E27FC236}">
                <a16:creationId xmlns:a16="http://schemas.microsoft.com/office/drawing/2014/main" id="{43C957E2-0320-4DE2-A73E-2870AA833AC7}"/>
              </a:ext>
            </a:extLst>
          </p:cNvPr>
          <p:cNvSpPr>
            <a:spLocks/>
          </p:cNvSpPr>
          <p:nvPr/>
        </p:nvSpPr>
        <p:spPr bwMode="auto">
          <a:xfrm>
            <a:off x="2287588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7" name="Line 1927">
            <a:extLst>
              <a:ext uri="{FF2B5EF4-FFF2-40B4-BE49-F238E27FC236}">
                <a16:creationId xmlns:a16="http://schemas.microsoft.com/office/drawing/2014/main" id="{1FF699C8-46C9-435A-B488-DB8C7D8DC4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7588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8" name="Freeform 1928">
            <a:extLst>
              <a:ext uri="{FF2B5EF4-FFF2-40B4-BE49-F238E27FC236}">
                <a16:creationId xmlns:a16="http://schemas.microsoft.com/office/drawing/2014/main" id="{72A60F07-13BD-4780-B7FB-7A5368670128}"/>
              </a:ext>
            </a:extLst>
          </p:cNvPr>
          <p:cNvSpPr>
            <a:spLocks/>
          </p:cNvSpPr>
          <p:nvPr/>
        </p:nvSpPr>
        <p:spPr bwMode="auto">
          <a:xfrm>
            <a:off x="2271713" y="3654425"/>
            <a:ext cx="0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49" name="Line 1929">
            <a:extLst>
              <a:ext uri="{FF2B5EF4-FFF2-40B4-BE49-F238E27FC236}">
                <a16:creationId xmlns:a16="http://schemas.microsoft.com/office/drawing/2014/main" id="{4C35F34B-84A1-4D8D-B465-E251DFABC7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71713" y="365442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0" name="Freeform 1930">
            <a:extLst>
              <a:ext uri="{FF2B5EF4-FFF2-40B4-BE49-F238E27FC236}">
                <a16:creationId xmlns:a16="http://schemas.microsoft.com/office/drawing/2014/main" id="{90B3B082-A674-49B7-90E1-59333C807F14}"/>
              </a:ext>
            </a:extLst>
          </p:cNvPr>
          <p:cNvSpPr>
            <a:spLocks/>
          </p:cNvSpPr>
          <p:nvPr/>
        </p:nvSpPr>
        <p:spPr bwMode="auto">
          <a:xfrm>
            <a:off x="2254250" y="3654425"/>
            <a:ext cx="1588" cy="15875"/>
          </a:xfrm>
          <a:custGeom>
            <a:avLst/>
            <a:gdLst>
              <a:gd name="T0" fmla="*/ 0 h 29"/>
              <a:gd name="T1" fmla="*/ 29 h 29"/>
              <a:gd name="T2" fmla="*/ 0 h 2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9">
                <a:moveTo>
                  <a:pt x="0" y="0"/>
                </a:moveTo>
                <a:lnTo>
                  <a:pt x="0" y="2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1" name="Line 1931">
            <a:extLst>
              <a:ext uri="{FF2B5EF4-FFF2-40B4-BE49-F238E27FC236}">
                <a16:creationId xmlns:a16="http://schemas.microsoft.com/office/drawing/2014/main" id="{ED5F52D2-5A13-4556-B543-B7B8A64659D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54250" y="3654425"/>
            <a:ext cx="1588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2" name="Freeform 1932">
            <a:extLst>
              <a:ext uri="{FF2B5EF4-FFF2-40B4-BE49-F238E27FC236}">
                <a16:creationId xmlns:a16="http://schemas.microsoft.com/office/drawing/2014/main" id="{3F2DC180-5E90-4950-B3BB-EAF0A347A601}"/>
              </a:ext>
            </a:extLst>
          </p:cNvPr>
          <p:cNvSpPr>
            <a:spLocks/>
          </p:cNvSpPr>
          <p:nvPr/>
        </p:nvSpPr>
        <p:spPr bwMode="auto">
          <a:xfrm>
            <a:off x="2509838" y="3455988"/>
            <a:ext cx="1587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3" name="Line 1933">
            <a:extLst>
              <a:ext uri="{FF2B5EF4-FFF2-40B4-BE49-F238E27FC236}">
                <a16:creationId xmlns:a16="http://schemas.microsoft.com/office/drawing/2014/main" id="{8CDB8F5E-A0EE-4107-BFD3-23840CED9A1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09838" y="3455988"/>
            <a:ext cx="1587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4" name="Freeform 1934">
            <a:extLst>
              <a:ext uri="{FF2B5EF4-FFF2-40B4-BE49-F238E27FC236}">
                <a16:creationId xmlns:a16="http://schemas.microsoft.com/office/drawing/2014/main" id="{4D659C86-136D-4709-A5AF-E3914BEF59BD}"/>
              </a:ext>
            </a:extLst>
          </p:cNvPr>
          <p:cNvSpPr>
            <a:spLocks/>
          </p:cNvSpPr>
          <p:nvPr/>
        </p:nvSpPr>
        <p:spPr bwMode="auto">
          <a:xfrm>
            <a:off x="2493963" y="3455988"/>
            <a:ext cx="1587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5" name="Line 1935">
            <a:extLst>
              <a:ext uri="{FF2B5EF4-FFF2-40B4-BE49-F238E27FC236}">
                <a16:creationId xmlns:a16="http://schemas.microsoft.com/office/drawing/2014/main" id="{31FB0521-758F-4EBA-850A-9B372F10B2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3963" y="3455988"/>
            <a:ext cx="1587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6" name="Freeform 1936">
            <a:extLst>
              <a:ext uri="{FF2B5EF4-FFF2-40B4-BE49-F238E27FC236}">
                <a16:creationId xmlns:a16="http://schemas.microsoft.com/office/drawing/2014/main" id="{B4334980-B250-4017-B1DC-3872BA51F3D3}"/>
              </a:ext>
            </a:extLst>
          </p:cNvPr>
          <p:cNvSpPr>
            <a:spLocks/>
          </p:cNvSpPr>
          <p:nvPr/>
        </p:nvSpPr>
        <p:spPr bwMode="auto">
          <a:xfrm>
            <a:off x="2479675" y="3455988"/>
            <a:ext cx="1588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7" name="Line 1937">
            <a:extLst>
              <a:ext uri="{FF2B5EF4-FFF2-40B4-BE49-F238E27FC236}">
                <a16:creationId xmlns:a16="http://schemas.microsoft.com/office/drawing/2014/main" id="{4A1EDC0D-3F13-426A-83A3-91774596E6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79675" y="3455988"/>
            <a:ext cx="1588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8" name="Freeform 1938">
            <a:extLst>
              <a:ext uri="{FF2B5EF4-FFF2-40B4-BE49-F238E27FC236}">
                <a16:creationId xmlns:a16="http://schemas.microsoft.com/office/drawing/2014/main" id="{FC046ACD-39E4-4DFC-99E6-1418F132B0D2}"/>
              </a:ext>
            </a:extLst>
          </p:cNvPr>
          <p:cNvSpPr>
            <a:spLocks/>
          </p:cNvSpPr>
          <p:nvPr/>
        </p:nvSpPr>
        <p:spPr bwMode="auto">
          <a:xfrm>
            <a:off x="2463800" y="3455988"/>
            <a:ext cx="1588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59" name="Line 1939">
            <a:extLst>
              <a:ext uri="{FF2B5EF4-FFF2-40B4-BE49-F238E27FC236}">
                <a16:creationId xmlns:a16="http://schemas.microsoft.com/office/drawing/2014/main" id="{80650B79-E791-4971-9475-BB09E2C2A7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3800" y="3455988"/>
            <a:ext cx="1588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0" name="Freeform 1940">
            <a:extLst>
              <a:ext uri="{FF2B5EF4-FFF2-40B4-BE49-F238E27FC236}">
                <a16:creationId xmlns:a16="http://schemas.microsoft.com/office/drawing/2014/main" id="{3F08F70A-5BAF-43C3-ABC4-CC0F10680AFD}"/>
              </a:ext>
            </a:extLst>
          </p:cNvPr>
          <p:cNvSpPr>
            <a:spLocks/>
          </p:cNvSpPr>
          <p:nvPr/>
        </p:nvSpPr>
        <p:spPr bwMode="auto">
          <a:xfrm>
            <a:off x="2449513" y="3455988"/>
            <a:ext cx="0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1" name="Line 1941">
            <a:extLst>
              <a:ext uri="{FF2B5EF4-FFF2-40B4-BE49-F238E27FC236}">
                <a16:creationId xmlns:a16="http://schemas.microsoft.com/office/drawing/2014/main" id="{7677CF68-1ED0-4424-89F2-8D79DFDB0D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9513" y="3455988"/>
            <a:ext cx="0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2" name="Freeform 1942">
            <a:extLst>
              <a:ext uri="{FF2B5EF4-FFF2-40B4-BE49-F238E27FC236}">
                <a16:creationId xmlns:a16="http://schemas.microsoft.com/office/drawing/2014/main" id="{867AB579-0607-42D2-9044-66C7190E7188}"/>
              </a:ext>
            </a:extLst>
          </p:cNvPr>
          <p:cNvSpPr>
            <a:spLocks/>
          </p:cNvSpPr>
          <p:nvPr/>
        </p:nvSpPr>
        <p:spPr bwMode="auto">
          <a:xfrm>
            <a:off x="2433638" y="3455988"/>
            <a:ext cx="0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3" name="Line 1943">
            <a:extLst>
              <a:ext uri="{FF2B5EF4-FFF2-40B4-BE49-F238E27FC236}">
                <a16:creationId xmlns:a16="http://schemas.microsoft.com/office/drawing/2014/main" id="{EDCD6F67-A1F3-461E-975C-966CCFF0B96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3638" y="3455988"/>
            <a:ext cx="0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4" name="Freeform 1944">
            <a:extLst>
              <a:ext uri="{FF2B5EF4-FFF2-40B4-BE49-F238E27FC236}">
                <a16:creationId xmlns:a16="http://schemas.microsoft.com/office/drawing/2014/main" id="{3E60E30D-77A9-46B8-966F-DBBA578DA339}"/>
              </a:ext>
            </a:extLst>
          </p:cNvPr>
          <p:cNvSpPr>
            <a:spLocks/>
          </p:cNvSpPr>
          <p:nvPr/>
        </p:nvSpPr>
        <p:spPr bwMode="auto">
          <a:xfrm>
            <a:off x="2417763" y="3455988"/>
            <a:ext cx="0" cy="33337"/>
          </a:xfrm>
          <a:custGeom>
            <a:avLst/>
            <a:gdLst>
              <a:gd name="T0" fmla="*/ 0 h 59"/>
              <a:gd name="T1" fmla="*/ 59 h 59"/>
              <a:gd name="T2" fmla="*/ 0 h 5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9">
                <a:moveTo>
                  <a:pt x="0" y="0"/>
                </a:moveTo>
                <a:lnTo>
                  <a:pt x="0" y="5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5" name="Line 1945">
            <a:extLst>
              <a:ext uri="{FF2B5EF4-FFF2-40B4-BE49-F238E27FC236}">
                <a16:creationId xmlns:a16="http://schemas.microsoft.com/office/drawing/2014/main" id="{6E4DFFBB-05D4-4594-9697-D82FBA1D17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7763" y="3455988"/>
            <a:ext cx="0" cy="333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6" name="Freeform 1946">
            <a:extLst>
              <a:ext uri="{FF2B5EF4-FFF2-40B4-BE49-F238E27FC236}">
                <a16:creationId xmlns:a16="http://schemas.microsoft.com/office/drawing/2014/main" id="{7316B201-F79E-41C5-8199-358601D8D599}"/>
              </a:ext>
            </a:extLst>
          </p:cNvPr>
          <p:cNvSpPr>
            <a:spLocks/>
          </p:cNvSpPr>
          <p:nvPr/>
        </p:nvSpPr>
        <p:spPr bwMode="auto">
          <a:xfrm>
            <a:off x="2401888" y="3457575"/>
            <a:ext cx="1587" cy="30163"/>
          </a:xfrm>
          <a:custGeom>
            <a:avLst/>
            <a:gdLst>
              <a:gd name="T0" fmla="*/ 0 h 54"/>
              <a:gd name="T1" fmla="*/ 54 h 54"/>
              <a:gd name="T2" fmla="*/ 0 h 5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4">
                <a:moveTo>
                  <a:pt x="0" y="0"/>
                </a:moveTo>
                <a:lnTo>
                  <a:pt x="0" y="5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7" name="Line 1947">
            <a:extLst>
              <a:ext uri="{FF2B5EF4-FFF2-40B4-BE49-F238E27FC236}">
                <a16:creationId xmlns:a16="http://schemas.microsoft.com/office/drawing/2014/main" id="{D6E689C7-414D-49B3-9FE8-167B1289D1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1888" y="3457575"/>
            <a:ext cx="1587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8" name="Freeform 1948">
            <a:extLst>
              <a:ext uri="{FF2B5EF4-FFF2-40B4-BE49-F238E27FC236}">
                <a16:creationId xmlns:a16="http://schemas.microsoft.com/office/drawing/2014/main" id="{65676857-4741-4F29-BEE3-B2DB91919B2A}"/>
              </a:ext>
            </a:extLst>
          </p:cNvPr>
          <p:cNvSpPr>
            <a:spLocks/>
          </p:cNvSpPr>
          <p:nvPr/>
        </p:nvSpPr>
        <p:spPr bwMode="auto">
          <a:xfrm>
            <a:off x="2386013" y="3455988"/>
            <a:ext cx="1587" cy="30162"/>
          </a:xfrm>
          <a:custGeom>
            <a:avLst/>
            <a:gdLst>
              <a:gd name="T0" fmla="*/ 0 h 54"/>
              <a:gd name="T1" fmla="*/ 54 h 54"/>
              <a:gd name="T2" fmla="*/ 0 h 5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4">
                <a:moveTo>
                  <a:pt x="0" y="0"/>
                </a:moveTo>
                <a:lnTo>
                  <a:pt x="0" y="5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69" name="Line 1949">
            <a:extLst>
              <a:ext uri="{FF2B5EF4-FFF2-40B4-BE49-F238E27FC236}">
                <a16:creationId xmlns:a16="http://schemas.microsoft.com/office/drawing/2014/main" id="{58ABEF59-DEB8-4582-8E57-3E637654EE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3455988"/>
            <a:ext cx="1587" cy="301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0" name="Freeform 1950">
            <a:extLst>
              <a:ext uri="{FF2B5EF4-FFF2-40B4-BE49-F238E27FC236}">
                <a16:creationId xmlns:a16="http://schemas.microsoft.com/office/drawing/2014/main" id="{88318C6D-35BF-49BB-83DE-225F132B66D9}"/>
              </a:ext>
            </a:extLst>
          </p:cNvPr>
          <p:cNvSpPr>
            <a:spLocks/>
          </p:cNvSpPr>
          <p:nvPr/>
        </p:nvSpPr>
        <p:spPr bwMode="auto">
          <a:xfrm>
            <a:off x="2371725" y="3457575"/>
            <a:ext cx="0" cy="26988"/>
          </a:xfrm>
          <a:custGeom>
            <a:avLst/>
            <a:gdLst>
              <a:gd name="T0" fmla="*/ 0 h 49"/>
              <a:gd name="T1" fmla="*/ 49 h 49"/>
              <a:gd name="T2" fmla="*/ 0 h 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9">
                <a:moveTo>
                  <a:pt x="0" y="0"/>
                </a:move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1" name="Line 1951">
            <a:extLst>
              <a:ext uri="{FF2B5EF4-FFF2-40B4-BE49-F238E27FC236}">
                <a16:creationId xmlns:a16="http://schemas.microsoft.com/office/drawing/2014/main" id="{0DFFEE74-C820-4D91-A25A-13711AAC1D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1725" y="3457575"/>
            <a:ext cx="0" cy="269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2" name="Freeform 1952">
            <a:extLst>
              <a:ext uri="{FF2B5EF4-FFF2-40B4-BE49-F238E27FC236}">
                <a16:creationId xmlns:a16="http://schemas.microsoft.com/office/drawing/2014/main" id="{901C0F95-6A3D-4D5D-82F8-78E1296CC539}"/>
              </a:ext>
            </a:extLst>
          </p:cNvPr>
          <p:cNvSpPr>
            <a:spLocks/>
          </p:cNvSpPr>
          <p:nvPr/>
        </p:nvSpPr>
        <p:spPr bwMode="auto">
          <a:xfrm>
            <a:off x="2355850" y="3459163"/>
            <a:ext cx="0" cy="23812"/>
          </a:xfrm>
          <a:custGeom>
            <a:avLst/>
            <a:gdLst>
              <a:gd name="T0" fmla="*/ 0 h 43"/>
              <a:gd name="T1" fmla="*/ 43 h 43"/>
              <a:gd name="T2" fmla="*/ 0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3" name="Line 1953">
            <a:extLst>
              <a:ext uri="{FF2B5EF4-FFF2-40B4-BE49-F238E27FC236}">
                <a16:creationId xmlns:a16="http://schemas.microsoft.com/office/drawing/2014/main" id="{2EBC4247-013F-4149-870E-A832F2CE6C5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5850" y="3459163"/>
            <a:ext cx="0" cy="238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4" name="Freeform 1954">
            <a:extLst>
              <a:ext uri="{FF2B5EF4-FFF2-40B4-BE49-F238E27FC236}">
                <a16:creationId xmlns:a16="http://schemas.microsoft.com/office/drawing/2014/main" id="{273D4F57-83D1-4D23-ABD3-09AFDE31DAD6}"/>
              </a:ext>
            </a:extLst>
          </p:cNvPr>
          <p:cNvSpPr>
            <a:spLocks/>
          </p:cNvSpPr>
          <p:nvPr/>
        </p:nvSpPr>
        <p:spPr bwMode="auto">
          <a:xfrm>
            <a:off x="2341563" y="3459163"/>
            <a:ext cx="0" cy="23812"/>
          </a:xfrm>
          <a:custGeom>
            <a:avLst/>
            <a:gdLst>
              <a:gd name="T0" fmla="*/ 0 h 41"/>
              <a:gd name="T1" fmla="*/ 41 h 41"/>
              <a:gd name="T2" fmla="*/ 0 h 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1">
                <a:moveTo>
                  <a:pt x="0" y="0"/>
                </a:move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5" name="Line 1955">
            <a:extLst>
              <a:ext uri="{FF2B5EF4-FFF2-40B4-BE49-F238E27FC236}">
                <a16:creationId xmlns:a16="http://schemas.microsoft.com/office/drawing/2014/main" id="{902C85DF-8D94-452F-B004-CF12A3EB59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1563" y="3459163"/>
            <a:ext cx="0" cy="238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6" name="Freeform 1956">
            <a:extLst>
              <a:ext uri="{FF2B5EF4-FFF2-40B4-BE49-F238E27FC236}">
                <a16:creationId xmlns:a16="http://schemas.microsoft.com/office/drawing/2014/main" id="{A5C5E3BA-A7A8-43D5-A109-D5389CC73207}"/>
              </a:ext>
            </a:extLst>
          </p:cNvPr>
          <p:cNvSpPr>
            <a:spLocks/>
          </p:cNvSpPr>
          <p:nvPr/>
        </p:nvSpPr>
        <p:spPr bwMode="auto">
          <a:xfrm>
            <a:off x="2325688" y="3457575"/>
            <a:ext cx="0" cy="20638"/>
          </a:xfrm>
          <a:custGeom>
            <a:avLst/>
            <a:gdLst>
              <a:gd name="T0" fmla="*/ 0 h 38"/>
              <a:gd name="T1" fmla="*/ 38 h 38"/>
              <a:gd name="T2" fmla="*/ 0 h 3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8">
                <a:moveTo>
                  <a:pt x="0" y="0"/>
                </a:moveTo>
                <a:lnTo>
                  <a:pt x="0" y="38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7" name="Line 1957">
            <a:extLst>
              <a:ext uri="{FF2B5EF4-FFF2-40B4-BE49-F238E27FC236}">
                <a16:creationId xmlns:a16="http://schemas.microsoft.com/office/drawing/2014/main" id="{BD8EA60B-7A9B-417D-AE67-92033086C8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5688" y="3457575"/>
            <a:ext cx="0" cy="2063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8" name="Freeform 1958">
            <a:extLst>
              <a:ext uri="{FF2B5EF4-FFF2-40B4-BE49-F238E27FC236}">
                <a16:creationId xmlns:a16="http://schemas.microsoft.com/office/drawing/2014/main" id="{E3DF2039-A52E-47FC-957F-FDEFB466DF1F}"/>
              </a:ext>
            </a:extLst>
          </p:cNvPr>
          <p:cNvSpPr>
            <a:spLocks/>
          </p:cNvSpPr>
          <p:nvPr/>
        </p:nvSpPr>
        <p:spPr bwMode="auto">
          <a:xfrm>
            <a:off x="2309813" y="3457575"/>
            <a:ext cx="0" cy="15875"/>
          </a:xfrm>
          <a:custGeom>
            <a:avLst/>
            <a:gdLst>
              <a:gd name="T0" fmla="*/ 0 h 28"/>
              <a:gd name="T1" fmla="*/ 28 h 28"/>
              <a:gd name="T2" fmla="*/ 0 h 28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28">
                <a:moveTo>
                  <a:pt x="0" y="0"/>
                </a:moveTo>
                <a:lnTo>
                  <a:pt x="0" y="28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79" name="Line 1959">
            <a:extLst>
              <a:ext uri="{FF2B5EF4-FFF2-40B4-BE49-F238E27FC236}">
                <a16:creationId xmlns:a16="http://schemas.microsoft.com/office/drawing/2014/main" id="{5B8A23B3-4DB8-46C0-A1CB-245E8D64F1A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9813" y="3457575"/>
            <a:ext cx="0" cy="158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0" name="Freeform 1960">
            <a:extLst>
              <a:ext uri="{FF2B5EF4-FFF2-40B4-BE49-F238E27FC236}">
                <a16:creationId xmlns:a16="http://schemas.microsoft.com/office/drawing/2014/main" id="{66A7F6D1-6DE6-425F-B281-00538A1731C0}"/>
              </a:ext>
            </a:extLst>
          </p:cNvPr>
          <p:cNvSpPr>
            <a:spLocks/>
          </p:cNvSpPr>
          <p:nvPr/>
        </p:nvSpPr>
        <p:spPr bwMode="auto">
          <a:xfrm>
            <a:off x="2525713" y="3455988"/>
            <a:ext cx="0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1" name="Line 1961">
            <a:extLst>
              <a:ext uri="{FF2B5EF4-FFF2-40B4-BE49-F238E27FC236}">
                <a16:creationId xmlns:a16="http://schemas.microsoft.com/office/drawing/2014/main" id="{58DEC55E-650E-4C98-A6D6-36290829160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5713" y="3455988"/>
            <a:ext cx="0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2" name="Freeform 1962">
            <a:extLst>
              <a:ext uri="{FF2B5EF4-FFF2-40B4-BE49-F238E27FC236}">
                <a16:creationId xmlns:a16="http://schemas.microsoft.com/office/drawing/2014/main" id="{CA8634E9-D63D-4F9C-BB6B-AFF63AC8DD59}"/>
              </a:ext>
            </a:extLst>
          </p:cNvPr>
          <p:cNvSpPr>
            <a:spLocks/>
          </p:cNvSpPr>
          <p:nvPr/>
        </p:nvSpPr>
        <p:spPr bwMode="auto">
          <a:xfrm>
            <a:off x="2511425" y="3567113"/>
            <a:ext cx="1588" cy="41275"/>
          </a:xfrm>
          <a:custGeom>
            <a:avLst/>
            <a:gdLst>
              <a:gd name="T0" fmla="*/ 0 h 77"/>
              <a:gd name="T1" fmla="*/ 77 h 77"/>
              <a:gd name="T2" fmla="*/ 0 h 7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7">
                <a:moveTo>
                  <a:pt x="0" y="0"/>
                </a:moveTo>
                <a:lnTo>
                  <a:pt x="0" y="77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3" name="Line 1963">
            <a:extLst>
              <a:ext uri="{FF2B5EF4-FFF2-40B4-BE49-F238E27FC236}">
                <a16:creationId xmlns:a16="http://schemas.microsoft.com/office/drawing/2014/main" id="{E01983B3-6F18-4656-B23F-2AF9EA5F2B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11425" y="3567113"/>
            <a:ext cx="1588" cy="412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4" name="Freeform 1964">
            <a:extLst>
              <a:ext uri="{FF2B5EF4-FFF2-40B4-BE49-F238E27FC236}">
                <a16:creationId xmlns:a16="http://schemas.microsoft.com/office/drawing/2014/main" id="{AF20557E-77D7-49C6-BA9C-3CEAE36B8803}"/>
              </a:ext>
            </a:extLst>
          </p:cNvPr>
          <p:cNvSpPr>
            <a:spLocks/>
          </p:cNvSpPr>
          <p:nvPr/>
        </p:nvSpPr>
        <p:spPr bwMode="auto">
          <a:xfrm>
            <a:off x="2495550" y="3568700"/>
            <a:ext cx="1588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5" name="Line 1965">
            <a:extLst>
              <a:ext uri="{FF2B5EF4-FFF2-40B4-BE49-F238E27FC236}">
                <a16:creationId xmlns:a16="http://schemas.microsoft.com/office/drawing/2014/main" id="{9ECC6350-02CC-481B-B276-4B1031D3DBA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95550" y="3568700"/>
            <a:ext cx="1588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6" name="Freeform 1966">
            <a:extLst>
              <a:ext uri="{FF2B5EF4-FFF2-40B4-BE49-F238E27FC236}">
                <a16:creationId xmlns:a16="http://schemas.microsoft.com/office/drawing/2014/main" id="{69FFDC9C-126D-471C-917E-9D556BE32706}"/>
              </a:ext>
            </a:extLst>
          </p:cNvPr>
          <p:cNvSpPr>
            <a:spLocks/>
          </p:cNvSpPr>
          <p:nvPr/>
        </p:nvSpPr>
        <p:spPr bwMode="auto">
          <a:xfrm>
            <a:off x="2481263" y="3568700"/>
            <a:ext cx="0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7" name="Line 1967">
            <a:extLst>
              <a:ext uri="{FF2B5EF4-FFF2-40B4-BE49-F238E27FC236}">
                <a16:creationId xmlns:a16="http://schemas.microsoft.com/office/drawing/2014/main" id="{2A5750FD-2B12-438C-B1CF-CE6D56E353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1263" y="3568700"/>
            <a:ext cx="0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8" name="Freeform 1968">
            <a:extLst>
              <a:ext uri="{FF2B5EF4-FFF2-40B4-BE49-F238E27FC236}">
                <a16:creationId xmlns:a16="http://schemas.microsoft.com/office/drawing/2014/main" id="{01746ADE-D399-4FD7-847F-96ECD14F9CF2}"/>
              </a:ext>
            </a:extLst>
          </p:cNvPr>
          <p:cNvSpPr>
            <a:spLocks/>
          </p:cNvSpPr>
          <p:nvPr/>
        </p:nvSpPr>
        <p:spPr bwMode="auto">
          <a:xfrm>
            <a:off x="2465388" y="3568700"/>
            <a:ext cx="0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89" name="Line 1969">
            <a:extLst>
              <a:ext uri="{FF2B5EF4-FFF2-40B4-BE49-F238E27FC236}">
                <a16:creationId xmlns:a16="http://schemas.microsoft.com/office/drawing/2014/main" id="{66F7FA15-D8DB-414B-AA11-4B78BADFFCF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65388" y="3568700"/>
            <a:ext cx="0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0" name="Freeform 1970">
            <a:extLst>
              <a:ext uri="{FF2B5EF4-FFF2-40B4-BE49-F238E27FC236}">
                <a16:creationId xmlns:a16="http://schemas.microsoft.com/office/drawing/2014/main" id="{48FCE37B-0DC5-4145-876F-7CE1A0FAB3A8}"/>
              </a:ext>
            </a:extLst>
          </p:cNvPr>
          <p:cNvSpPr>
            <a:spLocks/>
          </p:cNvSpPr>
          <p:nvPr/>
        </p:nvSpPr>
        <p:spPr bwMode="auto">
          <a:xfrm>
            <a:off x="2449513" y="3567113"/>
            <a:ext cx="0" cy="41275"/>
          </a:xfrm>
          <a:custGeom>
            <a:avLst/>
            <a:gdLst>
              <a:gd name="T0" fmla="*/ 0 h 77"/>
              <a:gd name="T1" fmla="*/ 77 h 77"/>
              <a:gd name="T2" fmla="*/ 0 h 77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7">
                <a:moveTo>
                  <a:pt x="0" y="0"/>
                </a:moveTo>
                <a:lnTo>
                  <a:pt x="0" y="77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1" name="Line 1971">
            <a:extLst>
              <a:ext uri="{FF2B5EF4-FFF2-40B4-BE49-F238E27FC236}">
                <a16:creationId xmlns:a16="http://schemas.microsoft.com/office/drawing/2014/main" id="{27C28C9B-2D2F-472C-B0B1-2BCD814F0D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49513" y="3567113"/>
            <a:ext cx="0" cy="412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2" name="Freeform 1972">
            <a:extLst>
              <a:ext uri="{FF2B5EF4-FFF2-40B4-BE49-F238E27FC236}">
                <a16:creationId xmlns:a16="http://schemas.microsoft.com/office/drawing/2014/main" id="{D52F7AD8-CF8D-446E-A34F-63A2A619993D}"/>
              </a:ext>
            </a:extLst>
          </p:cNvPr>
          <p:cNvSpPr>
            <a:spLocks/>
          </p:cNvSpPr>
          <p:nvPr/>
        </p:nvSpPr>
        <p:spPr bwMode="auto">
          <a:xfrm>
            <a:off x="2433638" y="3568700"/>
            <a:ext cx="1587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3" name="Line 1973">
            <a:extLst>
              <a:ext uri="{FF2B5EF4-FFF2-40B4-BE49-F238E27FC236}">
                <a16:creationId xmlns:a16="http://schemas.microsoft.com/office/drawing/2014/main" id="{08A8F3C5-DB0E-42B1-A07C-0C63968B397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3638" y="3568700"/>
            <a:ext cx="1587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4" name="Freeform 1974">
            <a:extLst>
              <a:ext uri="{FF2B5EF4-FFF2-40B4-BE49-F238E27FC236}">
                <a16:creationId xmlns:a16="http://schemas.microsoft.com/office/drawing/2014/main" id="{8171C4D7-122C-4757-8BE3-77ADC05C7AAF}"/>
              </a:ext>
            </a:extLst>
          </p:cNvPr>
          <p:cNvSpPr>
            <a:spLocks/>
          </p:cNvSpPr>
          <p:nvPr/>
        </p:nvSpPr>
        <p:spPr bwMode="auto">
          <a:xfrm>
            <a:off x="2417763" y="3568700"/>
            <a:ext cx="1587" cy="38100"/>
          </a:xfrm>
          <a:custGeom>
            <a:avLst/>
            <a:gdLst>
              <a:gd name="T0" fmla="*/ 0 h 71"/>
              <a:gd name="T1" fmla="*/ 71 h 71"/>
              <a:gd name="T2" fmla="*/ 0 h 7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1">
                <a:moveTo>
                  <a:pt x="0" y="0"/>
                </a:moveTo>
                <a:lnTo>
                  <a:pt x="0" y="71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5" name="Line 1975">
            <a:extLst>
              <a:ext uri="{FF2B5EF4-FFF2-40B4-BE49-F238E27FC236}">
                <a16:creationId xmlns:a16="http://schemas.microsoft.com/office/drawing/2014/main" id="{853337F3-931C-4101-947C-78D88746E8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7763" y="3568700"/>
            <a:ext cx="1587" cy="3810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6" name="Freeform 1976">
            <a:extLst>
              <a:ext uri="{FF2B5EF4-FFF2-40B4-BE49-F238E27FC236}">
                <a16:creationId xmlns:a16="http://schemas.microsoft.com/office/drawing/2014/main" id="{3FF95913-2197-4DDF-9830-935938F30661}"/>
              </a:ext>
            </a:extLst>
          </p:cNvPr>
          <p:cNvSpPr>
            <a:spLocks/>
          </p:cNvSpPr>
          <p:nvPr/>
        </p:nvSpPr>
        <p:spPr bwMode="auto">
          <a:xfrm>
            <a:off x="2403475" y="3568700"/>
            <a:ext cx="1588" cy="36513"/>
          </a:xfrm>
          <a:custGeom>
            <a:avLst/>
            <a:gdLst>
              <a:gd name="T0" fmla="*/ 0 h 64"/>
              <a:gd name="T1" fmla="*/ 64 h 64"/>
              <a:gd name="T2" fmla="*/ 0 h 6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4">
                <a:moveTo>
                  <a:pt x="0" y="0"/>
                </a:move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7" name="Line 1977">
            <a:extLst>
              <a:ext uri="{FF2B5EF4-FFF2-40B4-BE49-F238E27FC236}">
                <a16:creationId xmlns:a16="http://schemas.microsoft.com/office/drawing/2014/main" id="{A54A8D3F-9A97-4C19-B437-06C77AE309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03475" y="3568700"/>
            <a:ext cx="1588" cy="365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8" name="Freeform 1978">
            <a:extLst>
              <a:ext uri="{FF2B5EF4-FFF2-40B4-BE49-F238E27FC236}">
                <a16:creationId xmlns:a16="http://schemas.microsoft.com/office/drawing/2014/main" id="{FDBF62E0-CD01-4476-AA9A-5306B4E57D7A}"/>
              </a:ext>
            </a:extLst>
          </p:cNvPr>
          <p:cNvSpPr>
            <a:spLocks/>
          </p:cNvSpPr>
          <p:nvPr/>
        </p:nvSpPr>
        <p:spPr bwMode="auto">
          <a:xfrm>
            <a:off x="2387600" y="3568700"/>
            <a:ext cx="1588" cy="36513"/>
          </a:xfrm>
          <a:custGeom>
            <a:avLst/>
            <a:gdLst>
              <a:gd name="T0" fmla="*/ 0 h 64"/>
              <a:gd name="T1" fmla="*/ 64 h 64"/>
              <a:gd name="T2" fmla="*/ 0 h 6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4">
                <a:moveTo>
                  <a:pt x="0" y="0"/>
                </a:moveTo>
                <a:lnTo>
                  <a:pt x="0" y="6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99" name="Line 1979">
            <a:extLst>
              <a:ext uri="{FF2B5EF4-FFF2-40B4-BE49-F238E27FC236}">
                <a16:creationId xmlns:a16="http://schemas.microsoft.com/office/drawing/2014/main" id="{C2B28189-648E-4DEB-B680-3CE07315CA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7600" y="3568700"/>
            <a:ext cx="1588" cy="3651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0" name="Freeform 1980">
            <a:extLst>
              <a:ext uri="{FF2B5EF4-FFF2-40B4-BE49-F238E27FC236}">
                <a16:creationId xmlns:a16="http://schemas.microsoft.com/office/drawing/2014/main" id="{FF28B901-06BB-4086-B132-A0A0A71E46A2}"/>
              </a:ext>
            </a:extLst>
          </p:cNvPr>
          <p:cNvSpPr>
            <a:spLocks/>
          </p:cNvSpPr>
          <p:nvPr/>
        </p:nvSpPr>
        <p:spPr bwMode="auto">
          <a:xfrm>
            <a:off x="2373313" y="3571875"/>
            <a:ext cx="0" cy="31750"/>
          </a:xfrm>
          <a:custGeom>
            <a:avLst/>
            <a:gdLst>
              <a:gd name="T0" fmla="*/ 0 h 56"/>
              <a:gd name="T1" fmla="*/ 56 h 56"/>
              <a:gd name="T2" fmla="*/ 0 h 5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6">
                <a:moveTo>
                  <a:pt x="0" y="0"/>
                </a:moveTo>
                <a:lnTo>
                  <a:pt x="0" y="56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1" name="Line 1981">
            <a:extLst>
              <a:ext uri="{FF2B5EF4-FFF2-40B4-BE49-F238E27FC236}">
                <a16:creationId xmlns:a16="http://schemas.microsoft.com/office/drawing/2014/main" id="{B48ADC5B-8276-4F1C-8408-1B1F8832722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73313" y="3571875"/>
            <a:ext cx="0" cy="31750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2" name="Freeform 1982">
            <a:extLst>
              <a:ext uri="{FF2B5EF4-FFF2-40B4-BE49-F238E27FC236}">
                <a16:creationId xmlns:a16="http://schemas.microsoft.com/office/drawing/2014/main" id="{D00F916C-FAFC-4648-A6EA-8ECFE96EC048}"/>
              </a:ext>
            </a:extLst>
          </p:cNvPr>
          <p:cNvSpPr>
            <a:spLocks/>
          </p:cNvSpPr>
          <p:nvPr/>
        </p:nvSpPr>
        <p:spPr bwMode="auto">
          <a:xfrm>
            <a:off x="2357438" y="3573463"/>
            <a:ext cx="0" cy="30162"/>
          </a:xfrm>
          <a:custGeom>
            <a:avLst/>
            <a:gdLst>
              <a:gd name="T0" fmla="*/ 0 h 53"/>
              <a:gd name="T1" fmla="*/ 53 h 53"/>
              <a:gd name="T2" fmla="*/ 0 h 5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3">
                <a:moveTo>
                  <a:pt x="0" y="0"/>
                </a:move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3" name="Line 1983">
            <a:extLst>
              <a:ext uri="{FF2B5EF4-FFF2-40B4-BE49-F238E27FC236}">
                <a16:creationId xmlns:a16="http://schemas.microsoft.com/office/drawing/2014/main" id="{5A353BEE-E316-45AA-A3B4-6FD5E83321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7438" y="3573463"/>
            <a:ext cx="0" cy="3016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4" name="Freeform 1984">
            <a:extLst>
              <a:ext uri="{FF2B5EF4-FFF2-40B4-BE49-F238E27FC236}">
                <a16:creationId xmlns:a16="http://schemas.microsoft.com/office/drawing/2014/main" id="{D6FC498B-1569-4B0A-A675-3C04F193A805}"/>
              </a:ext>
            </a:extLst>
          </p:cNvPr>
          <p:cNvSpPr>
            <a:spLocks/>
          </p:cNvSpPr>
          <p:nvPr/>
        </p:nvSpPr>
        <p:spPr bwMode="auto">
          <a:xfrm>
            <a:off x="2341563" y="3573463"/>
            <a:ext cx="0" cy="28575"/>
          </a:xfrm>
          <a:custGeom>
            <a:avLst/>
            <a:gdLst>
              <a:gd name="T0" fmla="*/ 0 h 51"/>
              <a:gd name="T1" fmla="*/ 51 h 51"/>
              <a:gd name="T2" fmla="*/ 0 h 5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">
                <a:moveTo>
                  <a:pt x="0" y="0"/>
                </a:move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5" name="Line 1985">
            <a:extLst>
              <a:ext uri="{FF2B5EF4-FFF2-40B4-BE49-F238E27FC236}">
                <a16:creationId xmlns:a16="http://schemas.microsoft.com/office/drawing/2014/main" id="{21FA7E51-8380-4AD5-B2C8-F3D6979DD7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1563" y="3573463"/>
            <a:ext cx="0" cy="285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6" name="Freeform 1986">
            <a:extLst>
              <a:ext uri="{FF2B5EF4-FFF2-40B4-BE49-F238E27FC236}">
                <a16:creationId xmlns:a16="http://schemas.microsoft.com/office/drawing/2014/main" id="{A55D3664-C223-4922-9D31-5DEE9CE56910}"/>
              </a:ext>
            </a:extLst>
          </p:cNvPr>
          <p:cNvSpPr>
            <a:spLocks/>
          </p:cNvSpPr>
          <p:nvPr/>
        </p:nvSpPr>
        <p:spPr bwMode="auto">
          <a:xfrm>
            <a:off x="2325688" y="3576638"/>
            <a:ext cx="1587" cy="23812"/>
          </a:xfrm>
          <a:custGeom>
            <a:avLst/>
            <a:gdLst>
              <a:gd name="T0" fmla="*/ 0 h 43"/>
              <a:gd name="T1" fmla="*/ 43 h 43"/>
              <a:gd name="T2" fmla="*/ 0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7" name="Line 1987">
            <a:extLst>
              <a:ext uri="{FF2B5EF4-FFF2-40B4-BE49-F238E27FC236}">
                <a16:creationId xmlns:a16="http://schemas.microsoft.com/office/drawing/2014/main" id="{5E98119D-590F-47D7-8523-A3C964F9608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25688" y="3576638"/>
            <a:ext cx="1587" cy="238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8" name="Freeform 1988">
            <a:extLst>
              <a:ext uri="{FF2B5EF4-FFF2-40B4-BE49-F238E27FC236}">
                <a16:creationId xmlns:a16="http://schemas.microsoft.com/office/drawing/2014/main" id="{F7B9F7A7-C186-4981-8E24-918FC4CB7397}"/>
              </a:ext>
            </a:extLst>
          </p:cNvPr>
          <p:cNvSpPr>
            <a:spLocks/>
          </p:cNvSpPr>
          <p:nvPr/>
        </p:nvSpPr>
        <p:spPr bwMode="auto">
          <a:xfrm>
            <a:off x="2309813" y="3578225"/>
            <a:ext cx="1587" cy="17463"/>
          </a:xfrm>
          <a:custGeom>
            <a:avLst/>
            <a:gdLst>
              <a:gd name="T0" fmla="*/ 0 h 34"/>
              <a:gd name="T1" fmla="*/ 34 h 34"/>
              <a:gd name="T2" fmla="*/ 0 h 3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4">
                <a:moveTo>
                  <a:pt x="0" y="0"/>
                </a:moveTo>
                <a:lnTo>
                  <a:pt x="0" y="3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09" name="Line 1989">
            <a:extLst>
              <a:ext uri="{FF2B5EF4-FFF2-40B4-BE49-F238E27FC236}">
                <a16:creationId xmlns:a16="http://schemas.microsoft.com/office/drawing/2014/main" id="{50FFD6AB-493A-4C6B-9BB7-640122BD07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09813" y="3578225"/>
            <a:ext cx="1587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0" name="Freeform 1990">
            <a:extLst>
              <a:ext uri="{FF2B5EF4-FFF2-40B4-BE49-F238E27FC236}">
                <a16:creationId xmlns:a16="http://schemas.microsoft.com/office/drawing/2014/main" id="{98E43E2B-306A-48BC-B7F6-27C315894378}"/>
              </a:ext>
            </a:extLst>
          </p:cNvPr>
          <p:cNvSpPr>
            <a:spLocks/>
          </p:cNvSpPr>
          <p:nvPr/>
        </p:nvSpPr>
        <p:spPr bwMode="auto">
          <a:xfrm>
            <a:off x="2525713" y="3568700"/>
            <a:ext cx="1587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1" name="Line 1991">
            <a:extLst>
              <a:ext uri="{FF2B5EF4-FFF2-40B4-BE49-F238E27FC236}">
                <a16:creationId xmlns:a16="http://schemas.microsoft.com/office/drawing/2014/main" id="{C46859DB-EA70-45C2-8741-D3045AE80D7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25713" y="3568700"/>
            <a:ext cx="1587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2" name="Freeform 1992">
            <a:extLst>
              <a:ext uri="{FF2B5EF4-FFF2-40B4-BE49-F238E27FC236}">
                <a16:creationId xmlns:a16="http://schemas.microsoft.com/office/drawing/2014/main" id="{F918D597-E1ED-4ED8-A2FA-E81BE0A249DC}"/>
              </a:ext>
            </a:extLst>
          </p:cNvPr>
          <p:cNvSpPr>
            <a:spLocks/>
          </p:cNvSpPr>
          <p:nvPr/>
        </p:nvSpPr>
        <p:spPr bwMode="auto">
          <a:xfrm>
            <a:off x="2541588" y="3568700"/>
            <a:ext cx="0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3" name="Line 1993">
            <a:extLst>
              <a:ext uri="{FF2B5EF4-FFF2-40B4-BE49-F238E27FC236}">
                <a16:creationId xmlns:a16="http://schemas.microsoft.com/office/drawing/2014/main" id="{1BC18678-C717-4256-9EA0-6226BB09879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1588" y="3568700"/>
            <a:ext cx="0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4" name="Freeform 1994">
            <a:extLst>
              <a:ext uri="{FF2B5EF4-FFF2-40B4-BE49-F238E27FC236}">
                <a16:creationId xmlns:a16="http://schemas.microsoft.com/office/drawing/2014/main" id="{B9DFE836-54D6-4329-BBC7-E19339B6ED95}"/>
              </a:ext>
            </a:extLst>
          </p:cNvPr>
          <p:cNvSpPr>
            <a:spLocks/>
          </p:cNvSpPr>
          <p:nvPr/>
        </p:nvSpPr>
        <p:spPr bwMode="auto">
          <a:xfrm>
            <a:off x="2557463" y="3568700"/>
            <a:ext cx="0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5" name="Line 1995">
            <a:extLst>
              <a:ext uri="{FF2B5EF4-FFF2-40B4-BE49-F238E27FC236}">
                <a16:creationId xmlns:a16="http://schemas.microsoft.com/office/drawing/2014/main" id="{F6216307-2561-4C55-A0A1-3E250ACC2D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7463" y="3568700"/>
            <a:ext cx="0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6" name="Freeform 1996">
            <a:extLst>
              <a:ext uri="{FF2B5EF4-FFF2-40B4-BE49-F238E27FC236}">
                <a16:creationId xmlns:a16="http://schemas.microsoft.com/office/drawing/2014/main" id="{9704985F-0B40-4234-BAC4-676A969D4E16}"/>
              </a:ext>
            </a:extLst>
          </p:cNvPr>
          <p:cNvSpPr>
            <a:spLocks/>
          </p:cNvSpPr>
          <p:nvPr/>
        </p:nvSpPr>
        <p:spPr bwMode="auto">
          <a:xfrm>
            <a:off x="2571750" y="3568700"/>
            <a:ext cx="1588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7" name="Line 1997">
            <a:extLst>
              <a:ext uri="{FF2B5EF4-FFF2-40B4-BE49-F238E27FC236}">
                <a16:creationId xmlns:a16="http://schemas.microsoft.com/office/drawing/2014/main" id="{BC52D65C-BD44-452D-8CC4-C46F7B6ABC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3568700"/>
            <a:ext cx="1588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8" name="Freeform 1998">
            <a:extLst>
              <a:ext uri="{FF2B5EF4-FFF2-40B4-BE49-F238E27FC236}">
                <a16:creationId xmlns:a16="http://schemas.microsoft.com/office/drawing/2014/main" id="{95C00887-E4D1-4DCF-AB16-5BE05C3819D2}"/>
              </a:ext>
            </a:extLst>
          </p:cNvPr>
          <p:cNvSpPr>
            <a:spLocks/>
          </p:cNvSpPr>
          <p:nvPr/>
        </p:nvSpPr>
        <p:spPr bwMode="auto">
          <a:xfrm>
            <a:off x="2587625" y="3568700"/>
            <a:ext cx="1588" cy="39688"/>
          </a:xfrm>
          <a:custGeom>
            <a:avLst/>
            <a:gdLst>
              <a:gd name="T0" fmla="*/ 0 h 74"/>
              <a:gd name="T1" fmla="*/ 74 h 74"/>
              <a:gd name="T2" fmla="*/ 0 h 7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74">
                <a:moveTo>
                  <a:pt x="0" y="0"/>
                </a:moveTo>
                <a:lnTo>
                  <a:pt x="0" y="7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19" name="Line 1999">
            <a:extLst>
              <a:ext uri="{FF2B5EF4-FFF2-40B4-BE49-F238E27FC236}">
                <a16:creationId xmlns:a16="http://schemas.microsoft.com/office/drawing/2014/main" id="{55A618E7-2292-4B86-9F10-257A143492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7625" y="3568700"/>
            <a:ext cx="1588" cy="396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0" name="Freeform 2000">
            <a:extLst>
              <a:ext uri="{FF2B5EF4-FFF2-40B4-BE49-F238E27FC236}">
                <a16:creationId xmlns:a16="http://schemas.microsoft.com/office/drawing/2014/main" id="{2110E7EB-53E1-4B4A-B530-22FC61710A47}"/>
              </a:ext>
            </a:extLst>
          </p:cNvPr>
          <p:cNvSpPr>
            <a:spLocks/>
          </p:cNvSpPr>
          <p:nvPr/>
        </p:nvSpPr>
        <p:spPr bwMode="auto">
          <a:xfrm>
            <a:off x="2540000" y="3455988"/>
            <a:ext cx="0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1" name="Line 2001">
            <a:extLst>
              <a:ext uri="{FF2B5EF4-FFF2-40B4-BE49-F238E27FC236}">
                <a16:creationId xmlns:a16="http://schemas.microsoft.com/office/drawing/2014/main" id="{7063E020-317C-4C33-8FFA-9F9A7BE814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0000" y="3455988"/>
            <a:ext cx="0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2" name="Freeform 2002">
            <a:extLst>
              <a:ext uri="{FF2B5EF4-FFF2-40B4-BE49-F238E27FC236}">
                <a16:creationId xmlns:a16="http://schemas.microsoft.com/office/drawing/2014/main" id="{56C211C3-8BF9-4F1A-8250-1F8E27278A1D}"/>
              </a:ext>
            </a:extLst>
          </p:cNvPr>
          <p:cNvSpPr>
            <a:spLocks/>
          </p:cNvSpPr>
          <p:nvPr/>
        </p:nvSpPr>
        <p:spPr bwMode="auto">
          <a:xfrm>
            <a:off x="2555875" y="3455988"/>
            <a:ext cx="0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3" name="Line 2003">
            <a:extLst>
              <a:ext uri="{FF2B5EF4-FFF2-40B4-BE49-F238E27FC236}">
                <a16:creationId xmlns:a16="http://schemas.microsoft.com/office/drawing/2014/main" id="{3195C75D-8BBB-40FD-B6EA-FBD0765E916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5875" y="3455988"/>
            <a:ext cx="0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4" name="Freeform 2004">
            <a:extLst>
              <a:ext uri="{FF2B5EF4-FFF2-40B4-BE49-F238E27FC236}">
                <a16:creationId xmlns:a16="http://schemas.microsoft.com/office/drawing/2014/main" id="{8E259F08-6C36-4ED2-A4FD-A443A38C4F1C}"/>
              </a:ext>
            </a:extLst>
          </p:cNvPr>
          <p:cNvSpPr>
            <a:spLocks/>
          </p:cNvSpPr>
          <p:nvPr/>
        </p:nvSpPr>
        <p:spPr bwMode="auto">
          <a:xfrm>
            <a:off x="2570163" y="3455988"/>
            <a:ext cx="0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5" name="Line 2005">
            <a:extLst>
              <a:ext uri="{FF2B5EF4-FFF2-40B4-BE49-F238E27FC236}">
                <a16:creationId xmlns:a16="http://schemas.microsoft.com/office/drawing/2014/main" id="{F29E6141-78AE-4D45-8520-82AB1067B4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0163" y="3455988"/>
            <a:ext cx="0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6" name="Freeform 2006">
            <a:extLst>
              <a:ext uri="{FF2B5EF4-FFF2-40B4-BE49-F238E27FC236}">
                <a16:creationId xmlns:a16="http://schemas.microsoft.com/office/drawing/2014/main" id="{B9FFE073-F0DE-43C4-8DF3-193AC44CE9E7}"/>
              </a:ext>
            </a:extLst>
          </p:cNvPr>
          <p:cNvSpPr>
            <a:spLocks/>
          </p:cNvSpPr>
          <p:nvPr/>
        </p:nvSpPr>
        <p:spPr bwMode="auto">
          <a:xfrm>
            <a:off x="2586038" y="3455988"/>
            <a:ext cx="1587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7" name="Line 2007">
            <a:extLst>
              <a:ext uri="{FF2B5EF4-FFF2-40B4-BE49-F238E27FC236}">
                <a16:creationId xmlns:a16="http://schemas.microsoft.com/office/drawing/2014/main" id="{E3973C13-05CF-4479-A413-8341C2C25D6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6038" y="3455988"/>
            <a:ext cx="1587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8" name="Freeform 2008">
            <a:extLst>
              <a:ext uri="{FF2B5EF4-FFF2-40B4-BE49-F238E27FC236}">
                <a16:creationId xmlns:a16="http://schemas.microsoft.com/office/drawing/2014/main" id="{CE3B8989-FECA-4282-BA7D-110F9080BC49}"/>
              </a:ext>
            </a:extLst>
          </p:cNvPr>
          <p:cNvSpPr>
            <a:spLocks/>
          </p:cNvSpPr>
          <p:nvPr/>
        </p:nvSpPr>
        <p:spPr bwMode="auto">
          <a:xfrm>
            <a:off x="2601913" y="3455988"/>
            <a:ext cx="1587" cy="34925"/>
          </a:xfrm>
          <a:custGeom>
            <a:avLst/>
            <a:gdLst>
              <a:gd name="T0" fmla="*/ 0 h 62"/>
              <a:gd name="T1" fmla="*/ 62 h 62"/>
              <a:gd name="T2" fmla="*/ 0 h 6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62">
                <a:moveTo>
                  <a:pt x="0" y="0"/>
                </a:move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29" name="Line 2009">
            <a:extLst>
              <a:ext uri="{FF2B5EF4-FFF2-40B4-BE49-F238E27FC236}">
                <a16:creationId xmlns:a16="http://schemas.microsoft.com/office/drawing/2014/main" id="{81F58A6A-9546-424D-8804-E8D7EB708F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1913" y="3455988"/>
            <a:ext cx="1587" cy="3492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0" name="Freeform 2010">
            <a:extLst>
              <a:ext uri="{FF2B5EF4-FFF2-40B4-BE49-F238E27FC236}">
                <a16:creationId xmlns:a16="http://schemas.microsoft.com/office/drawing/2014/main" id="{EE8D1D78-FE1B-4719-AE8B-1F45530F6118}"/>
              </a:ext>
            </a:extLst>
          </p:cNvPr>
          <p:cNvSpPr>
            <a:spLocks/>
          </p:cNvSpPr>
          <p:nvPr/>
        </p:nvSpPr>
        <p:spPr bwMode="auto">
          <a:xfrm>
            <a:off x="2617788" y="3455988"/>
            <a:ext cx="0" cy="33337"/>
          </a:xfrm>
          <a:custGeom>
            <a:avLst/>
            <a:gdLst>
              <a:gd name="T0" fmla="*/ 0 h 59"/>
              <a:gd name="T1" fmla="*/ 59 h 59"/>
              <a:gd name="T2" fmla="*/ 0 h 5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9">
                <a:moveTo>
                  <a:pt x="0" y="0"/>
                </a:moveTo>
                <a:lnTo>
                  <a:pt x="0" y="5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1" name="Line 2011">
            <a:extLst>
              <a:ext uri="{FF2B5EF4-FFF2-40B4-BE49-F238E27FC236}">
                <a16:creationId xmlns:a16="http://schemas.microsoft.com/office/drawing/2014/main" id="{35068A96-1D7F-4212-AC51-ACA50694DF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17788" y="3455988"/>
            <a:ext cx="0" cy="33337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2" name="Freeform 2012">
            <a:extLst>
              <a:ext uri="{FF2B5EF4-FFF2-40B4-BE49-F238E27FC236}">
                <a16:creationId xmlns:a16="http://schemas.microsoft.com/office/drawing/2014/main" id="{085CA714-FA20-4ECB-8E56-98E6B8386724}"/>
              </a:ext>
            </a:extLst>
          </p:cNvPr>
          <p:cNvSpPr>
            <a:spLocks/>
          </p:cNvSpPr>
          <p:nvPr/>
        </p:nvSpPr>
        <p:spPr bwMode="auto">
          <a:xfrm>
            <a:off x="2633663" y="3457575"/>
            <a:ext cx="0" cy="30163"/>
          </a:xfrm>
          <a:custGeom>
            <a:avLst/>
            <a:gdLst>
              <a:gd name="T0" fmla="*/ 0 h 54"/>
              <a:gd name="T1" fmla="*/ 54 h 54"/>
              <a:gd name="T2" fmla="*/ 0 h 54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4">
                <a:moveTo>
                  <a:pt x="0" y="0"/>
                </a:moveTo>
                <a:lnTo>
                  <a:pt x="0" y="54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3" name="Line 2013">
            <a:extLst>
              <a:ext uri="{FF2B5EF4-FFF2-40B4-BE49-F238E27FC236}">
                <a16:creationId xmlns:a16="http://schemas.microsoft.com/office/drawing/2014/main" id="{B6F23BA2-C268-4B36-AACE-109260A070D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33663" y="3457575"/>
            <a:ext cx="0" cy="301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4" name="Freeform 2014">
            <a:extLst>
              <a:ext uri="{FF2B5EF4-FFF2-40B4-BE49-F238E27FC236}">
                <a16:creationId xmlns:a16="http://schemas.microsoft.com/office/drawing/2014/main" id="{5D2507B0-236F-4331-90D2-1A5E740D3402}"/>
              </a:ext>
            </a:extLst>
          </p:cNvPr>
          <p:cNvSpPr>
            <a:spLocks/>
          </p:cNvSpPr>
          <p:nvPr/>
        </p:nvSpPr>
        <p:spPr bwMode="auto">
          <a:xfrm>
            <a:off x="2647950" y="3457575"/>
            <a:ext cx="0" cy="28575"/>
          </a:xfrm>
          <a:custGeom>
            <a:avLst/>
            <a:gdLst>
              <a:gd name="T0" fmla="*/ 0 h 51"/>
              <a:gd name="T1" fmla="*/ 51 h 51"/>
              <a:gd name="T2" fmla="*/ 0 h 5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">
                <a:moveTo>
                  <a:pt x="0" y="0"/>
                </a:moveTo>
                <a:lnTo>
                  <a:pt x="0" y="51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5" name="Line 2015">
            <a:extLst>
              <a:ext uri="{FF2B5EF4-FFF2-40B4-BE49-F238E27FC236}">
                <a16:creationId xmlns:a16="http://schemas.microsoft.com/office/drawing/2014/main" id="{C875AD39-26CB-4B2A-B478-EB017E0EF3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47950" y="3457575"/>
            <a:ext cx="0" cy="28575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6" name="Freeform 2016">
            <a:extLst>
              <a:ext uri="{FF2B5EF4-FFF2-40B4-BE49-F238E27FC236}">
                <a16:creationId xmlns:a16="http://schemas.microsoft.com/office/drawing/2014/main" id="{FC35BD48-AA58-48D6-B45C-2FAA0A9137BC}"/>
              </a:ext>
            </a:extLst>
          </p:cNvPr>
          <p:cNvSpPr>
            <a:spLocks/>
          </p:cNvSpPr>
          <p:nvPr/>
        </p:nvSpPr>
        <p:spPr bwMode="auto">
          <a:xfrm>
            <a:off x="2663825" y="3457575"/>
            <a:ext cx="0" cy="26988"/>
          </a:xfrm>
          <a:custGeom>
            <a:avLst/>
            <a:gdLst>
              <a:gd name="T0" fmla="*/ 0 h 49"/>
              <a:gd name="T1" fmla="*/ 49 h 49"/>
              <a:gd name="T2" fmla="*/ 0 h 4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9">
                <a:moveTo>
                  <a:pt x="0" y="0"/>
                </a:moveTo>
                <a:lnTo>
                  <a:pt x="0" y="49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7" name="Line 2017">
            <a:extLst>
              <a:ext uri="{FF2B5EF4-FFF2-40B4-BE49-F238E27FC236}">
                <a16:creationId xmlns:a16="http://schemas.microsoft.com/office/drawing/2014/main" id="{A2714FED-707B-4817-9AD1-1E61A9E59A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63825" y="3457575"/>
            <a:ext cx="0" cy="26988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8" name="Freeform 2018">
            <a:extLst>
              <a:ext uri="{FF2B5EF4-FFF2-40B4-BE49-F238E27FC236}">
                <a16:creationId xmlns:a16="http://schemas.microsoft.com/office/drawing/2014/main" id="{0623ADE6-1B05-4D61-AE50-B424FAC3E4C3}"/>
              </a:ext>
            </a:extLst>
          </p:cNvPr>
          <p:cNvSpPr>
            <a:spLocks/>
          </p:cNvSpPr>
          <p:nvPr/>
        </p:nvSpPr>
        <p:spPr bwMode="auto">
          <a:xfrm>
            <a:off x="2679700" y="3459163"/>
            <a:ext cx="1588" cy="23812"/>
          </a:xfrm>
          <a:custGeom>
            <a:avLst/>
            <a:gdLst>
              <a:gd name="T0" fmla="*/ 0 h 43"/>
              <a:gd name="T1" fmla="*/ 43 h 43"/>
              <a:gd name="T2" fmla="*/ 0 h 4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">
                <a:moveTo>
                  <a:pt x="0" y="0"/>
                </a:moveTo>
                <a:lnTo>
                  <a:pt x="0" y="43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39" name="Line 2019">
            <a:extLst>
              <a:ext uri="{FF2B5EF4-FFF2-40B4-BE49-F238E27FC236}">
                <a16:creationId xmlns:a16="http://schemas.microsoft.com/office/drawing/2014/main" id="{F90E70E8-4089-4EE1-A692-9EEA84381D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79700" y="3459163"/>
            <a:ext cx="1588" cy="238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40" name="Freeform 2020">
            <a:extLst>
              <a:ext uri="{FF2B5EF4-FFF2-40B4-BE49-F238E27FC236}">
                <a16:creationId xmlns:a16="http://schemas.microsoft.com/office/drawing/2014/main" id="{E16048A8-A654-4AAC-AEC4-1F5F3DD13CEE}"/>
              </a:ext>
            </a:extLst>
          </p:cNvPr>
          <p:cNvSpPr>
            <a:spLocks/>
          </p:cNvSpPr>
          <p:nvPr/>
        </p:nvSpPr>
        <p:spPr bwMode="auto">
          <a:xfrm>
            <a:off x="2693988" y="3459163"/>
            <a:ext cx="1587" cy="23812"/>
          </a:xfrm>
          <a:custGeom>
            <a:avLst/>
            <a:gdLst>
              <a:gd name="T0" fmla="*/ 0 h 41"/>
              <a:gd name="T1" fmla="*/ 41 h 41"/>
              <a:gd name="T2" fmla="*/ 0 h 4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1">
                <a:moveTo>
                  <a:pt x="0" y="0"/>
                </a:moveTo>
                <a:lnTo>
                  <a:pt x="0" y="41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41" name="Line 2021">
            <a:extLst>
              <a:ext uri="{FF2B5EF4-FFF2-40B4-BE49-F238E27FC236}">
                <a16:creationId xmlns:a16="http://schemas.microsoft.com/office/drawing/2014/main" id="{FD792C9F-9055-4082-994E-B5D1F3730C2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93988" y="3459163"/>
            <a:ext cx="1587" cy="23812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42" name="Freeform 2022">
            <a:extLst>
              <a:ext uri="{FF2B5EF4-FFF2-40B4-BE49-F238E27FC236}">
                <a16:creationId xmlns:a16="http://schemas.microsoft.com/office/drawing/2014/main" id="{CBCCD8DC-B013-4C27-AEE4-EF480B2DBAE0}"/>
              </a:ext>
            </a:extLst>
          </p:cNvPr>
          <p:cNvSpPr>
            <a:spLocks/>
          </p:cNvSpPr>
          <p:nvPr/>
        </p:nvSpPr>
        <p:spPr bwMode="auto">
          <a:xfrm>
            <a:off x="2711450" y="3460750"/>
            <a:ext cx="0" cy="17463"/>
          </a:xfrm>
          <a:custGeom>
            <a:avLst/>
            <a:gdLst>
              <a:gd name="T0" fmla="*/ 0 h 33"/>
              <a:gd name="T1" fmla="*/ 33 h 33"/>
              <a:gd name="T2" fmla="*/ 0 h 33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33">
                <a:moveTo>
                  <a:pt x="0" y="0"/>
                </a:moveTo>
                <a:lnTo>
                  <a:pt x="0" y="33"/>
                </a:lnTo>
                <a:lnTo>
                  <a:pt x="0" y="0"/>
                </a:lnTo>
                <a:close/>
              </a:path>
            </a:pathLst>
          </a:custGeom>
          <a:solidFill>
            <a:srgbClr val="3A3A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43" name="Line 2023">
            <a:extLst>
              <a:ext uri="{FF2B5EF4-FFF2-40B4-BE49-F238E27FC236}">
                <a16:creationId xmlns:a16="http://schemas.microsoft.com/office/drawing/2014/main" id="{FB051BD6-43F3-4FA3-A65E-83B440EDD0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450" y="3460750"/>
            <a:ext cx="0" cy="17463"/>
          </a:xfrm>
          <a:prstGeom prst="line">
            <a:avLst/>
          </a:prstGeom>
          <a:noFill/>
          <a:ln w="4763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44" name="Line 2024">
            <a:extLst>
              <a:ext uri="{FF2B5EF4-FFF2-40B4-BE49-F238E27FC236}">
                <a16:creationId xmlns:a16="http://schemas.microsoft.com/office/drawing/2014/main" id="{EC409523-666E-422E-8A8B-FDE7F87C1B4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30438" y="3633788"/>
            <a:ext cx="546100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45" name="Rectangle 2025">
            <a:extLst>
              <a:ext uri="{FF2B5EF4-FFF2-40B4-BE49-F238E27FC236}">
                <a16:creationId xmlns:a16="http://schemas.microsoft.com/office/drawing/2014/main" id="{D85597EB-F968-41EE-AF24-AA28D6841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4088" y="3449638"/>
            <a:ext cx="5667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454" name="Text Box 2026">
            <a:extLst>
              <a:ext uri="{FF2B5EF4-FFF2-40B4-BE49-F238E27FC236}">
                <a16:creationId xmlns:a16="http://schemas.microsoft.com/office/drawing/2014/main" id="{92484742-AC57-41BC-8BE5-19A872A1F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313" y="5195888"/>
            <a:ext cx="8651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Controllo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it-IT" altLang="it-IT" sz="1400"/>
              <a:t>Robot</a:t>
            </a:r>
          </a:p>
        </p:txBody>
      </p:sp>
      <p:sp>
        <p:nvSpPr>
          <p:cNvPr id="32747" name="Rectangle 2027">
            <a:extLst>
              <a:ext uri="{FF2B5EF4-FFF2-40B4-BE49-F238E27FC236}">
                <a16:creationId xmlns:a16="http://schemas.microsoft.com/office/drawing/2014/main" id="{2FE061E7-D313-4EFA-B330-C65FE7160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4973638"/>
            <a:ext cx="228600" cy="3873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  <a:contourClr>
              <a:schemeClr val="bg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456" name="Text Box 2028">
            <a:extLst>
              <a:ext uri="{FF2B5EF4-FFF2-40B4-BE49-F238E27FC236}">
                <a16:creationId xmlns:a16="http://schemas.microsoft.com/office/drawing/2014/main" id="{ED481C89-FBA8-42A3-8F92-1DC10509E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172200"/>
            <a:ext cx="717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 b="1"/>
              <a:t>Romeo</a:t>
            </a:r>
            <a:endParaRPr lang="it-IT" altLang="it-IT" sz="1400"/>
          </a:p>
        </p:txBody>
      </p:sp>
      <p:sp>
        <p:nvSpPr>
          <p:cNvPr id="32749" name="Freeform 2029">
            <a:extLst>
              <a:ext uri="{FF2B5EF4-FFF2-40B4-BE49-F238E27FC236}">
                <a16:creationId xmlns:a16="http://schemas.microsoft.com/office/drawing/2014/main" id="{4F8BD6FC-3293-4912-917D-5B65F79BB333}"/>
              </a:ext>
            </a:extLst>
          </p:cNvPr>
          <p:cNvSpPr>
            <a:spLocks/>
          </p:cNvSpPr>
          <p:nvPr/>
        </p:nvSpPr>
        <p:spPr bwMode="auto">
          <a:xfrm>
            <a:off x="1874838" y="4524375"/>
            <a:ext cx="120650" cy="206375"/>
          </a:xfrm>
          <a:custGeom>
            <a:avLst/>
            <a:gdLst>
              <a:gd name="T0" fmla="*/ 210 w 210"/>
              <a:gd name="T1" fmla="*/ 374 h 374"/>
              <a:gd name="T2" fmla="*/ 187 w 210"/>
              <a:gd name="T3" fmla="*/ 0 h 374"/>
              <a:gd name="T4" fmla="*/ 123 w 210"/>
              <a:gd name="T5" fmla="*/ 67 h 374"/>
              <a:gd name="T6" fmla="*/ 0 w 210"/>
              <a:gd name="T7" fmla="*/ 92 h 374"/>
              <a:gd name="T8" fmla="*/ 13 w 210"/>
              <a:gd name="T9" fmla="*/ 315 h 374"/>
              <a:gd name="T10" fmla="*/ 210 w 210"/>
              <a:gd name="T11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74">
                <a:moveTo>
                  <a:pt x="210" y="374"/>
                </a:moveTo>
                <a:lnTo>
                  <a:pt x="187" y="0"/>
                </a:lnTo>
                <a:lnTo>
                  <a:pt x="123" y="67"/>
                </a:lnTo>
                <a:lnTo>
                  <a:pt x="0" y="92"/>
                </a:lnTo>
                <a:lnTo>
                  <a:pt x="13" y="315"/>
                </a:lnTo>
                <a:lnTo>
                  <a:pt x="210" y="37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0" name="Freeform 2030">
            <a:extLst>
              <a:ext uri="{FF2B5EF4-FFF2-40B4-BE49-F238E27FC236}">
                <a16:creationId xmlns:a16="http://schemas.microsoft.com/office/drawing/2014/main" id="{C427D9AB-7E1C-4F25-8A39-E71265AB4BA4}"/>
              </a:ext>
            </a:extLst>
          </p:cNvPr>
          <p:cNvSpPr>
            <a:spLocks/>
          </p:cNvSpPr>
          <p:nvPr/>
        </p:nvSpPr>
        <p:spPr bwMode="auto">
          <a:xfrm>
            <a:off x="1982788" y="4522788"/>
            <a:ext cx="14287" cy="207962"/>
          </a:xfrm>
          <a:custGeom>
            <a:avLst/>
            <a:gdLst>
              <a:gd name="T0" fmla="*/ 0 w 25"/>
              <a:gd name="T1" fmla="*/ 2 h 376"/>
              <a:gd name="T2" fmla="*/ 2 w 25"/>
              <a:gd name="T3" fmla="*/ 2 h 376"/>
              <a:gd name="T4" fmla="*/ 0 w 25"/>
              <a:gd name="T5" fmla="*/ 2 h 376"/>
              <a:gd name="T6" fmla="*/ 20 w 25"/>
              <a:gd name="T7" fmla="*/ 376 h 376"/>
              <a:gd name="T8" fmla="*/ 25 w 25"/>
              <a:gd name="T9" fmla="*/ 376 h 376"/>
              <a:gd name="T10" fmla="*/ 2 w 25"/>
              <a:gd name="T11" fmla="*/ 2 h 376"/>
              <a:gd name="T12" fmla="*/ 0 w 25"/>
              <a:gd name="T13" fmla="*/ 0 h 376"/>
              <a:gd name="T14" fmla="*/ 2 w 25"/>
              <a:gd name="T15" fmla="*/ 2 h 376"/>
              <a:gd name="T16" fmla="*/ 2 w 25"/>
              <a:gd name="T17" fmla="*/ 0 h 376"/>
              <a:gd name="T18" fmla="*/ 0 w 25"/>
              <a:gd name="T19" fmla="*/ 0 h 376"/>
              <a:gd name="T20" fmla="*/ 0 w 25"/>
              <a:gd name="T21" fmla="*/ 0 h 376"/>
              <a:gd name="T22" fmla="*/ 0 w 25"/>
              <a:gd name="T23" fmla="*/ 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376">
                <a:moveTo>
                  <a:pt x="0" y="2"/>
                </a:moveTo>
                <a:lnTo>
                  <a:pt x="2" y="2"/>
                </a:lnTo>
                <a:lnTo>
                  <a:pt x="0" y="2"/>
                </a:lnTo>
                <a:lnTo>
                  <a:pt x="20" y="376"/>
                </a:lnTo>
                <a:lnTo>
                  <a:pt x="25" y="376"/>
                </a:lnTo>
                <a:lnTo>
                  <a:pt x="2" y="2"/>
                </a:ln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1" name="Freeform 2031">
            <a:extLst>
              <a:ext uri="{FF2B5EF4-FFF2-40B4-BE49-F238E27FC236}">
                <a16:creationId xmlns:a16="http://schemas.microsoft.com/office/drawing/2014/main" id="{71144F57-7D08-412F-A59A-B880B96DE122}"/>
              </a:ext>
            </a:extLst>
          </p:cNvPr>
          <p:cNvSpPr>
            <a:spLocks/>
          </p:cNvSpPr>
          <p:nvPr/>
        </p:nvSpPr>
        <p:spPr bwMode="auto">
          <a:xfrm>
            <a:off x="1943100" y="4522788"/>
            <a:ext cx="39688" cy="38100"/>
          </a:xfrm>
          <a:custGeom>
            <a:avLst/>
            <a:gdLst>
              <a:gd name="T0" fmla="*/ 3 w 69"/>
              <a:gd name="T1" fmla="*/ 69 h 69"/>
              <a:gd name="T2" fmla="*/ 3 w 69"/>
              <a:gd name="T3" fmla="*/ 69 h 69"/>
              <a:gd name="T4" fmla="*/ 3 w 69"/>
              <a:gd name="T5" fmla="*/ 69 h 69"/>
              <a:gd name="T6" fmla="*/ 69 w 69"/>
              <a:gd name="T7" fmla="*/ 2 h 69"/>
              <a:gd name="T8" fmla="*/ 67 w 69"/>
              <a:gd name="T9" fmla="*/ 0 h 69"/>
              <a:gd name="T10" fmla="*/ 0 w 69"/>
              <a:gd name="T11" fmla="*/ 66 h 69"/>
              <a:gd name="T12" fmla="*/ 0 w 69"/>
              <a:gd name="T13" fmla="*/ 66 h 69"/>
              <a:gd name="T14" fmla="*/ 0 w 69"/>
              <a:gd name="T15" fmla="*/ 66 h 69"/>
              <a:gd name="T16" fmla="*/ 0 w 69"/>
              <a:gd name="T17" fmla="*/ 69 h 69"/>
              <a:gd name="T18" fmla="*/ 0 w 69"/>
              <a:gd name="T19" fmla="*/ 69 h 69"/>
              <a:gd name="T20" fmla="*/ 3 w 69"/>
              <a:gd name="T21" fmla="*/ 69 h 69"/>
              <a:gd name="T22" fmla="*/ 3 w 69"/>
              <a:gd name="T2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69">
                <a:moveTo>
                  <a:pt x="3" y="69"/>
                </a:moveTo>
                <a:lnTo>
                  <a:pt x="3" y="69"/>
                </a:lnTo>
                <a:lnTo>
                  <a:pt x="3" y="69"/>
                </a:lnTo>
                <a:lnTo>
                  <a:pt x="69" y="2"/>
                </a:lnTo>
                <a:lnTo>
                  <a:pt x="67" y="0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9"/>
                </a:lnTo>
                <a:lnTo>
                  <a:pt x="0" y="69"/>
                </a:lnTo>
                <a:lnTo>
                  <a:pt x="3" y="69"/>
                </a:lnTo>
                <a:lnTo>
                  <a:pt x="3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2" name="Freeform 2032">
            <a:extLst>
              <a:ext uri="{FF2B5EF4-FFF2-40B4-BE49-F238E27FC236}">
                <a16:creationId xmlns:a16="http://schemas.microsoft.com/office/drawing/2014/main" id="{02F464FB-9271-4291-9A37-7B345A1F8626}"/>
              </a:ext>
            </a:extLst>
          </p:cNvPr>
          <p:cNvSpPr>
            <a:spLocks/>
          </p:cNvSpPr>
          <p:nvPr/>
        </p:nvSpPr>
        <p:spPr bwMode="auto">
          <a:xfrm>
            <a:off x="1874838" y="4559300"/>
            <a:ext cx="71437" cy="17463"/>
          </a:xfrm>
          <a:custGeom>
            <a:avLst/>
            <a:gdLst>
              <a:gd name="T0" fmla="*/ 0 w 123"/>
              <a:gd name="T1" fmla="*/ 31 h 31"/>
              <a:gd name="T2" fmla="*/ 3 w 123"/>
              <a:gd name="T3" fmla="*/ 28 h 31"/>
              <a:gd name="T4" fmla="*/ 0 w 123"/>
              <a:gd name="T5" fmla="*/ 31 h 31"/>
              <a:gd name="T6" fmla="*/ 123 w 123"/>
              <a:gd name="T7" fmla="*/ 3 h 31"/>
              <a:gd name="T8" fmla="*/ 120 w 123"/>
              <a:gd name="T9" fmla="*/ 0 h 31"/>
              <a:gd name="T10" fmla="*/ 0 w 123"/>
              <a:gd name="T11" fmla="*/ 26 h 31"/>
              <a:gd name="T12" fmla="*/ 0 w 123"/>
              <a:gd name="T13" fmla="*/ 28 h 31"/>
              <a:gd name="T14" fmla="*/ 0 w 123"/>
              <a:gd name="T15" fmla="*/ 26 h 31"/>
              <a:gd name="T16" fmla="*/ 0 w 123"/>
              <a:gd name="T17" fmla="*/ 28 h 31"/>
              <a:gd name="T18" fmla="*/ 0 w 123"/>
              <a:gd name="T19" fmla="*/ 28 h 31"/>
              <a:gd name="T20" fmla="*/ 0 w 123"/>
              <a:gd name="T21" fmla="*/ 31 h 31"/>
              <a:gd name="T22" fmla="*/ 0 w 123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" h="31">
                <a:moveTo>
                  <a:pt x="0" y="31"/>
                </a:moveTo>
                <a:lnTo>
                  <a:pt x="3" y="28"/>
                </a:lnTo>
                <a:lnTo>
                  <a:pt x="0" y="31"/>
                </a:lnTo>
                <a:lnTo>
                  <a:pt x="123" y="3"/>
                </a:lnTo>
                <a:lnTo>
                  <a:pt x="120" y="0"/>
                </a:lnTo>
                <a:lnTo>
                  <a:pt x="0" y="26"/>
                </a:lnTo>
                <a:lnTo>
                  <a:pt x="0" y="28"/>
                </a:lnTo>
                <a:lnTo>
                  <a:pt x="0" y="26"/>
                </a:lnTo>
                <a:lnTo>
                  <a:pt x="0" y="28"/>
                </a:lnTo>
                <a:lnTo>
                  <a:pt x="0" y="28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3" name="Freeform 2033">
            <a:extLst>
              <a:ext uri="{FF2B5EF4-FFF2-40B4-BE49-F238E27FC236}">
                <a16:creationId xmlns:a16="http://schemas.microsoft.com/office/drawing/2014/main" id="{DFB0040E-6B77-44B9-A3AF-81B58EB90530}"/>
              </a:ext>
            </a:extLst>
          </p:cNvPr>
          <p:cNvSpPr>
            <a:spLocks/>
          </p:cNvSpPr>
          <p:nvPr/>
        </p:nvSpPr>
        <p:spPr bwMode="auto">
          <a:xfrm>
            <a:off x="1874838" y="4575175"/>
            <a:ext cx="9525" cy="123825"/>
          </a:xfrm>
          <a:custGeom>
            <a:avLst/>
            <a:gdLst>
              <a:gd name="T0" fmla="*/ 16 w 16"/>
              <a:gd name="T1" fmla="*/ 223 h 225"/>
              <a:gd name="T2" fmla="*/ 13 w 16"/>
              <a:gd name="T3" fmla="*/ 220 h 225"/>
              <a:gd name="T4" fmla="*/ 16 w 16"/>
              <a:gd name="T5" fmla="*/ 223 h 225"/>
              <a:gd name="T6" fmla="*/ 3 w 16"/>
              <a:gd name="T7" fmla="*/ 0 h 225"/>
              <a:gd name="T8" fmla="*/ 0 w 16"/>
              <a:gd name="T9" fmla="*/ 0 h 225"/>
              <a:gd name="T10" fmla="*/ 13 w 16"/>
              <a:gd name="T11" fmla="*/ 223 h 225"/>
              <a:gd name="T12" fmla="*/ 13 w 16"/>
              <a:gd name="T13" fmla="*/ 225 h 225"/>
              <a:gd name="T14" fmla="*/ 13 w 16"/>
              <a:gd name="T15" fmla="*/ 223 h 225"/>
              <a:gd name="T16" fmla="*/ 13 w 16"/>
              <a:gd name="T17" fmla="*/ 225 h 225"/>
              <a:gd name="T18" fmla="*/ 13 w 16"/>
              <a:gd name="T19" fmla="*/ 225 h 225"/>
              <a:gd name="T20" fmla="*/ 16 w 16"/>
              <a:gd name="T21" fmla="*/ 225 h 225"/>
              <a:gd name="T22" fmla="*/ 16 w 16"/>
              <a:gd name="T23" fmla="*/ 22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225">
                <a:moveTo>
                  <a:pt x="16" y="223"/>
                </a:moveTo>
                <a:lnTo>
                  <a:pt x="13" y="220"/>
                </a:lnTo>
                <a:lnTo>
                  <a:pt x="16" y="223"/>
                </a:lnTo>
                <a:lnTo>
                  <a:pt x="3" y="0"/>
                </a:lnTo>
                <a:lnTo>
                  <a:pt x="0" y="0"/>
                </a:lnTo>
                <a:lnTo>
                  <a:pt x="13" y="223"/>
                </a:lnTo>
                <a:lnTo>
                  <a:pt x="13" y="225"/>
                </a:lnTo>
                <a:lnTo>
                  <a:pt x="13" y="223"/>
                </a:lnTo>
                <a:lnTo>
                  <a:pt x="13" y="225"/>
                </a:lnTo>
                <a:lnTo>
                  <a:pt x="13" y="225"/>
                </a:lnTo>
                <a:lnTo>
                  <a:pt x="16" y="225"/>
                </a:lnTo>
                <a:lnTo>
                  <a:pt x="16" y="2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4" name="Freeform 2034">
            <a:extLst>
              <a:ext uri="{FF2B5EF4-FFF2-40B4-BE49-F238E27FC236}">
                <a16:creationId xmlns:a16="http://schemas.microsoft.com/office/drawing/2014/main" id="{4B38532F-0A61-4551-B831-4D6238BA60CC}"/>
              </a:ext>
            </a:extLst>
          </p:cNvPr>
          <p:cNvSpPr>
            <a:spLocks/>
          </p:cNvSpPr>
          <p:nvPr/>
        </p:nvSpPr>
        <p:spPr bwMode="auto">
          <a:xfrm>
            <a:off x="1882775" y="4697413"/>
            <a:ext cx="114300" cy="34925"/>
          </a:xfrm>
          <a:custGeom>
            <a:avLst/>
            <a:gdLst>
              <a:gd name="T0" fmla="*/ 199 w 199"/>
              <a:gd name="T1" fmla="*/ 59 h 64"/>
              <a:gd name="T2" fmla="*/ 194 w 199"/>
              <a:gd name="T3" fmla="*/ 62 h 64"/>
              <a:gd name="T4" fmla="*/ 199 w 199"/>
              <a:gd name="T5" fmla="*/ 59 h 64"/>
              <a:gd name="T6" fmla="*/ 0 w 199"/>
              <a:gd name="T7" fmla="*/ 0 h 64"/>
              <a:gd name="T8" fmla="*/ 0 w 199"/>
              <a:gd name="T9" fmla="*/ 5 h 64"/>
              <a:gd name="T10" fmla="*/ 197 w 199"/>
              <a:gd name="T11" fmla="*/ 64 h 64"/>
              <a:gd name="T12" fmla="*/ 199 w 199"/>
              <a:gd name="T13" fmla="*/ 62 h 64"/>
              <a:gd name="T14" fmla="*/ 197 w 199"/>
              <a:gd name="T15" fmla="*/ 64 h 64"/>
              <a:gd name="T16" fmla="*/ 199 w 199"/>
              <a:gd name="T17" fmla="*/ 64 h 64"/>
              <a:gd name="T18" fmla="*/ 199 w 199"/>
              <a:gd name="T19" fmla="*/ 62 h 64"/>
              <a:gd name="T20" fmla="*/ 199 w 199"/>
              <a:gd name="T21" fmla="*/ 59 h 64"/>
              <a:gd name="T22" fmla="*/ 199 w 199"/>
              <a:gd name="T2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" h="64">
                <a:moveTo>
                  <a:pt x="199" y="59"/>
                </a:moveTo>
                <a:lnTo>
                  <a:pt x="194" y="62"/>
                </a:lnTo>
                <a:lnTo>
                  <a:pt x="199" y="59"/>
                </a:lnTo>
                <a:lnTo>
                  <a:pt x="0" y="0"/>
                </a:lnTo>
                <a:lnTo>
                  <a:pt x="0" y="5"/>
                </a:lnTo>
                <a:lnTo>
                  <a:pt x="197" y="64"/>
                </a:lnTo>
                <a:lnTo>
                  <a:pt x="199" y="62"/>
                </a:lnTo>
                <a:lnTo>
                  <a:pt x="197" y="64"/>
                </a:lnTo>
                <a:lnTo>
                  <a:pt x="199" y="64"/>
                </a:lnTo>
                <a:lnTo>
                  <a:pt x="199" y="62"/>
                </a:lnTo>
                <a:lnTo>
                  <a:pt x="199" y="59"/>
                </a:lnTo>
                <a:lnTo>
                  <a:pt x="19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5" name="Freeform 2035">
            <a:extLst>
              <a:ext uri="{FF2B5EF4-FFF2-40B4-BE49-F238E27FC236}">
                <a16:creationId xmlns:a16="http://schemas.microsoft.com/office/drawing/2014/main" id="{1B82421B-A72C-42E6-B793-E5221CA5E149}"/>
              </a:ext>
            </a:extLst>
          </p:cNvPr>
          <p:cNvSpPr>
            <a:spLocks/>
          </p:cNvSpPr>
          <p:nvPr/>
        </p:nvSpPr>
        <p:spPr bwMode="auto">
          <a:xfrm>
            <a:off x="1852613" y="4718050"/>
            <a:ext cx="342900" cy="74613"/>
          </a:xfrm>
          <a:custGeom>
            <a:avLst/>
            <a:gdLst>
              <a:gd name="T0" fmla="*/ 0 w 601"/>
              <a:gd name="T1" fmla="*/ 46 h 133"/>
              <a:gd name="T2" fmla="*/ 253 w 601"/>
              <a:gd name="T3" fmla="*/ 133 h 133"/>
              <a:gd name="T4" fmla="*/ 601 w 601"/>
              <a:gd name="T5" fmla="*/ 76 h 133"/>
              <a:gd name="T6" fmla="*/ 361 w 601"/>
              <a:gd name="T7" fmla="*/ 0 h 133"/>
              <a:gd name="T8" fmla="*/ 0 w 601"/>
              <a:gd name="T9" fmla="*/ 4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3">
                <a:moveTo>
                  <a:pt x="0" y="46"/>
                </a:moveTo>
                <a:lnTo>
                  <a:pt x="253" y="133"/>
                </a:lnTo>
                <a:lnTo>
                  <a:pt x="601" y="76"/>
                </a:lnTo>
                <a:lnTo>
                  <a:pt x="361" y="0"/>
                </a:lnTo>
                <a:lnTo>
                  <a:pt x="0" y="46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6" name="Freeform 2036">
            <a:extLst>
              <a:ext uri="{FF2B5EF4-FFF2-40B4-BE49-F238E27FC236}">
                <a16:creationId xmlns:a16="http://schemas.microsoft.com/office/drawing/2014/main" id="{2947D8A7-3606-4859-8440-B3496B4EF64C}"/>
              </a:ext>
            </a:extLst>
          </p:cNvPr>
          <p:cNvSpPr>
            <a:spLocks/>
          </p:cNvSpPr>
          <p:nvPr/>
        </p:nvSpPr>
        <p:spPr bwMode="auto">
          <a:xfrm>
            <a:off x="1852613" y="4741863"/>
            <a:ext cx="144462" cy="50800"/>
          </a:xfrm>
          <a:custGeom>
            <a:avLst/>
            <a:gdLst>
              <a:gd name="T0" fmla="*/ 253 w 253"/>
              <a:gd name="T1" fmla="*/ 92 h 92"/>
              <a:gd name="T2" fmla="*/ 253 w 253"/>
              <a:gd name="T3" fmla="*/ 87 h 92"/>
              <a:gd name="T4" fmla="*/ 253 w 253"/>
              <a:gd name="T5" fmla="*/ 87 h 92"/>
              <a:gd name="T6" fmla="*/ 3 w 253"/>
              <a:gd name="T7" fmla="*/ 0 h 92"/>
              <a:gd name="T8" fmla="*/ 0 w 253"/>
              <a:gd name="T9" fmla="*/ 5 h 92"/>
              <a:gd name="T10" fmla="*/ 253 w 253"/>
              <a:gd name="T11" fmla="*/ 92 h 92"/>
              <a:gd name="T12" fmla="*/ 253 w 253"/>
              <a:gd name="T13" fmla="*/ 92 h 92"/>
              <a:gd name="T14" fmla="*/ 253 w 253"/>
              <a:gd name="T15" fmla="*/ 92 h 92"/>
              <a:gd name="T16" fmla="*/ 253 w 253"/>
              <a:gd name="T1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92">
                <a:moveTo>
                  <a:pt x="253" y="92"/>
                </a:moveTo>
                <a:lnTo>
                  <a:pt x="253" y="87"/>
                </a:lnTo>
                <a:lnTo>
                  <a:pt x="253" y="87"/>
                </a:lnTo>
                <a:lnTo>
                  <a:pt x="3" y="0"/>
                </a:lnTo>
                <a:lnTo>
                  <a:pt x="0" y="5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7" name="Freeform 2037">
            <a:extLst>
              <a:ext uri="{FF2B5EF4-FFF2-40B4-BE49-F238E27FC236}">
                <a16:creationId xmlns:a16="http://schemas.microsoft.com/office/drawing/2014/main" id="{E27C6FA5-A993-4A9A-B7EB-5747FC6F914F}"/>
              </a:ext>
            </a:extLst>
          </p:cNvPr>
          <p:cNvSpPr>
            <a:spLocks/>
          </p:cNvSpPr>
          <p:nvPr/>
        </p:nvSpPr>
        <p:spPr bwMode="auto">
          <a:xfrm>
            <a:off x="1997075" y="4759325"/>
            <a:ext cx="203200" cy="33338"/>
          </a:xfrm>
          <a:custGeom>
            <a:avLst/>
            <a:gdLst>
              <a:gd name="T0" fmla="*/ 348 w 356"/>
              <a:gd name="T1" fmla="*/ 0 h 61"/>
              <a:gd name="T2" fmla="*/ 346 w 356"/>
              <a:gd name="T3" fmla="*/ 5 h 61"/>
              <a:gd name="T4" fmla="*/ 346 w 356"/>
              <a:gd name="T5" fmla="*/ 0 h 61"/>
              <a:gd name="T6" fmla="*/ 0 w 356"/>
              <a:gd name="T7" fmla="*/ 56 h 61"/>
              <a:gd name="T8" fmla="*/ 0 w 356"/>
              <a:gd name="T9" fmla="*/ 61 h 61"/>
              <a:gd name="T10" fmla="*/ 348 w 356"/>
              <a:gd name="T11" fmla="*/ 5 h 61"/>
              <a:gd name="T12" fmla="*/ 348 w 356"/>
              <a:gd name="T13" fmla="*/ 0 h 61"/>
              <a:gd name="T14" fmla="*/ 348 w 356"/>
              <a:gd name="T15" fmla="*/ 5 h 61"/>
              <a:gd name="T16" fmla="*/ 356 w 356"/>
              <a:gd name="T17" fmla="*/ 2 h 61"/>
              <a:gd name="T18" fmla="*/ 348 w 356"/>
              <a:gd name="T1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6" h="61">
                <a:moveTo>
                  <a:pt x="348" y="0"/>
                </a:moveTo>
                <a:lnTo>
                  <a:pt x="346" y="5"/>
                </a:lnTo>
                <a:lnTo>
                  <a:pt x="346" y="0"/>
                </a:lnTo>
                <a:lnTo>
                  <a:pt x="0" y="56"/>
                </a:lnTo>
                <a:lnTo>
                  <a:pt x="0" y="61"/>
                </a:lnTo>
                <a:lnTo>
                  <a:pt x="348" y="5"/>
                </a:lnTo>
                <a:lnTo>
                  <a:pt x="348" y="0"/>
                </a:lnTo>
                <a:lnTo>
                  <a:pt x="348" y="5"/>
                </a:lnTo>
                <a:lnTo>
                  <a:pt x="356" y="2"/>
                </a:lnTo>
                <a:lnTo>
                  <a:pt x="3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8" name="Freeform 2038">
            <a:extLst>
              <a:ext uri="{FF2B5EF4-FFF2-40B4-BE49-F238E27FC236}">
                <a16:creationId xmlns:a16="http://schemas.microsoft.com/office/drawing/2014/main" id="{19C4FBA2-7F72-4A06-A3B4-776CAF7580F3}"/>
              </a:ext>
            </a:extLst>
          </p:cNvPr>
          <p:cNvSpPr>
            <a:spLocks/>
          </p:cNvSpPr>
          <p:nvPr/>
        </p:nvSpPr>
        <p:spPr bwMode="auto">
          <a:xfrm>
            <a:off x="2057400" y="4714875"/>
            <a:ext cx="138113" cy="47625"/>
          </a:xfrm>
          <a:custGeom>
            <a:avLst/>
            <a:gdLst>
              <a:gd name="T0" fmla="*/ 0 w 240"/>
              <a:gd name="T1" fmla="*/ 2 h 84"/>
              <a:gd name="T2" fmla="*/ 0 w 240"/>
              <a:gd name="T3" fmla="*/ 7 h 84"/>
              <a:gd name="T4" fmla="*/ 0 w 240"/>
              <a:gd name="T5" fmla="*/ 7 h 84"/>
              <a:gd name="T6" fmla="*/ 238 w 240"/>
              <a:gd name="T7" fmla="*/ 84 h 84"/>
              <a:gd name="T8" fmla="*/ 240 w 240"/>
              <a:gd name="T9" fmla="*/ 79 h 84"/>
              <a:gd name="T10" fmla="*/ 0 w 240"/>
              <a:gd name="T11" fmla="*/ 2 h 84"/>
              <a:gd name="T12" fmla="*/ 0 w 240"/>
              <a:gd name="T13" fmla="*/ 0 h 84"/>
              <a:gd name="T14" fmla="*/ 0 w 240"/>
              <a:gd name="T15" fmla="*/ 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84">
                <a:moveTo>
                  <a:pt x="0" y="2"/>
                </a:moveTo>
                <a:lnTo>
                  <a:pt x="0" y="7"/>
                </a:lnTo>
                <a:lnTo>
                  <a:pt x="0" y="7"/>
                </a:lnTo>
                <a:lnTo>
                  <a:pt x="238" y="84"/>
                </a:lnTo>
                <a:lnTo>
                  <a:pt x="240" y="79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59" name="Freeform 2039">
            <a:extLst>
              <a:ext uri="{FF2B5EF4-FFF2-40B4-BE49-F238E27FC236}">
                <a16:creationId xmlns:a16="http://schemas.microsoft.com/office/drawing/2014/main" id="{DC4EC247-DA1D-49CE-841A-9894FE2DC7C2}"/>
              </a:ext>
            </a:extLst>
          </p:cNvPr>
          <p:cNvSpPr>
            <a:spLocks/>
          </p:cNvSpPr>
          <p:nvPr/>
        </p:nvSpPr>
        <p:spPr bwMode="auto">
          <a:xfrm>
            <a:off x="1847850" y="4716463"/>
            <a:ext cx="209550" cy="28575"/>
          </a:xfrm>
          <a:custGeom>
            <a:avLst/>
            <a:gdLst>
              <a:gd name="T0" fmla="*/ 7 w 368"/>
              <a:gd name="T1" fmla="*/ 51 h 51"/>
              <a:gd name="T2" fmla="*/ 10 w 368"/>
              <a:gd name="T3" fmla="*/ 46 h 51"/>
              <a:gd name="T4" fmla="*/ 7 w 368"/>
              <a:gd name="T5" fmla="*/ 51 h 51"/>
              <a:gd name="T6" fmla="*/ 368 w 368"/>
              <a:gd name="T7" fmla="*/ 5 h 51"/>
              <a:gd name="T8" fmla="*/ 368 w 368"/>
              <a:gd name="T9" fmla="*/ 0 h 51"/>
              <a:gd name="T10" fmla="*/ 7 w 368"/>
              <a:gd name="T11" fmla="*/ 46 h 51"/>
              <a:gd name="T12" fmla="*/ 7 w 368"/>
              <a:gd name="T13" fmla="*/ 51 h 51"/>
              <a:gd name="T14" fmla="*/ 7 w 368"/>
              <a:gd name="T15" fmla="*/ 46 h 51"/>
              <a:gd name="T16" fmla="*/ 0 w 368"/>
              <a:gd name="T17" fmla="*/ 46 h 51"/>
              <a:gd name="T18" fmla="*/ 7 w 368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" h="51">
                <a:moveTo>
                  <a:pt x="7" y="51"/>
                </a:moveTo>
                <a:lnTo>
                  <a:pt x="10" y="46"/>
                </a:lnTo>
                <a:lnTo>
                  <a:pt x="7" y="51"/>
                </a:lnTo>
                <a:lnTo>
                  <a:pt x="368" y="5"/>
                </a:lnTo>
                <a:lnTo>
                  <a:pt x="368" y="0"/>
                </a:lnTo>
                <a:lnTo>
                  <a:pt x="7" y="46"/>
                </a:lnTo>
                <a:lnTo>
                  <a:pt x="7" y="51"/>
                </a:lnTo>
                <a:lnTo>
                  <a:pt x="7" y="46"/>
                </a:lnTo>
                <a:lnTo>
                  <a:pt x="0" y="46"/>
                </a:lnTo>
                <a:lnTo>
                  <a:pt x="7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0" name="Freeform 2040">
            <a:extLst>
              <a:ext uri="{FF2B5EF4-FFF2-40B4-BE49-F238E27FC236}">
                <a16:creationId xmlns:a16="http://schemas.microsoft.com/office/drawing/2014/main" id="{D884DD8C-AE16-436B-9188-EBD1B8126B2F}"/>
              </a:ext>
            </a:extLst>
          </p:cNvPr>
          <p:cNvSpPr>
            <a:spLocks/>
          </p:cNvSpPr>
          <p:nvPr/>
        </p:nvSpPr>
        <p:spPr bwMode="auto">
          <a:xfrm>
            <a:off x="1997075" y="4760913"/>
            <a:ext cx="198438" cy="82550"/>
          </a:xfrm>
          <a:custGeom>
            <a:avLst/>
            <a:gdLst>
              <a:gd name="T0" fmla="*/ 348 w 348"/>
              <a:gd name="T1" fmla="*/ 0 h 149"/>
              <a:gd name="T2" fmla="*/ 0 w 348"/>
              <a:gd name="T3" fmla="*/ 57 h 149"/>
              <a:gd name="T4" fmla="*/ 0 w 348"/>
              <a:gd name="T5" fmla="*/ 149 h 149"/>
              <a:gd name="T6" fmla="*/ 348 w 348"/>
              <a:gd name="T7" fmla="*/ 87 h 149"/>
              <a:gd name="T8" fmla="*/ 348 w 348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149">
                <a:moveTo>
                  <a:pt x="348" y="0"/>
                </a:moveTo>
                <a:lnTo>
                  <a:pt x="0" y="57"/>
                </a:lnTo>
                <a:lnTo>
                  <a:pt x="0" y="149"/>
                </a:lnTo>
                <a:lnTo>
                  <a:pt x="348" y="87"/>
                </a:lnTo>
                <a:lnTo>
                  <a:pt x="348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1" name="Freeform 2041">
            <a:extLst>
              <a:ext uri="{FF2B5EF4-FFF2-40B4-BE49-F238E27FC236}">
                <a16:creationId xmlns:a16="http://schemas.microsoft.com/office/drawing/2014/main" id="{A6527000-12F3-4B9C-85AF-D21A02ACDE7F}"/>
              </a:ext>
            </a:extLst>
          </p:cNvPr>
          <p:cNvSpPr>
            <a:spLocks/>
          </p:cNvSpPr>
          <p:nvPr/>
        </p:nvSpPr>
        <p:spPr bwMode="auto">
          <a:xfrm>
            <a:off x="1995488" y="4759325"/>
            <a:ext cx="200025" cy="33338"/>
          </a:xfrm>
          <a:custGeom>
            <a:avLst/>
            <a:gdLst>
              <a:gd name="T0" fmla="*/ 0 w 350"/>
              <a:gd name="T1" fmla="*/ 59 h 61"/>
              <a:gd name="T2" fmla="*/ 5 w 350"/>
              <a:gd name="T3" fmla="*/ 59 h 61"/>
              <a:gd name="T4" fmla="*/ 2 w 350"/>
              <a:gd name="T5" fmla="*/ 61 h 61"/>
              <a:gd name="T6" fmla="*/ 350 w 350"/>
              <a:gd name="T7" fmla="*/ 5 h 61"/>
              <a:gd name="T8" fmla="*/ 348 w 350"/>
              <a:gd name="T9" fmla="*/ 0 h 61"/>
              <a:gd name="T10" fmla="*/ 2 w 350"/>
              <a:gd name="T11" fmla="*/ 56 h 61"/>
              <a:gd name="T12" fmla="*/ 0 w 350"/>
              <a:gd name="T13" fmla="*/ 59 h 61"/>
              <a:gd name="T14" fmla="*/ 2 w 350"/>
              <a:gd name="T15" fmla="*/ 56 h 61"/>
              <a:gd name="T16" fmla="*/ 0 w 350"/>
              <a:gd name="T17" fmla="*/ 56 h 61"/>
              <a:gd name="T18" fmla="*/ 0 w 350"/>
              <a:gd name="T19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0" h="61">
                <a:moveTo>
                  <a:pt x="0" y="59"/>
                </a:moveTo>
                <a:lnTo>
                  <a:pt x="5" y="59"/>
                </a:lnTo>
                <a:lnTo>
                  <a:pt x="2" y="61"/>
                </a:lnTo>
                <a:lnTo>
                  <a:pt x="350" y="5"/>
                </a:lnTo>
                <a:lnTo>
                  <a:pt x="348" y="0"/>
                </a:lnTo>
                <a:lnTo>
                  <a:pt x="2" y="56"/>
                </a:lnTo>
                <a:lnTo>
                  <a:pt x="0" y="59"/>
                </a:lnTo>
                <a:lnTo>
                  <a:pt x="2" y="56"/>
                </a:lnTo>
                <a:lnTo>
                  <a:pt x="0" y="56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2" name="Freeform 2042">
            <a:extLst>
              <a:ext uri="{FF2B5EF4-FFF2-40B4-BE49-F238E27FC236}">
                <a16:creationId xmlns:a16="http://schemas.microsoft.com/office/drawing/2014/main" id="{ACF5DD9E-215E-4BCE-ACC5-600D164B4FB9}"/>
              </a:ext>
            </a:extLst>
          </p:cNvPr>
          <p:cNvSpPr>
            <a:spLocks/>
          </p:cNvSpPr>
          <p:nvPr/>
        </p:nvSpPr>
        <p:spPr bwMode="auto">
          <a:xfrm>
            <a:off x="1995488" y="4792663"/>
            <a:ext cx="3175" cy="50800"/>
          </a:xfrm>
          <a:custGeom>
            <a:avLst/>
            <a:gdLst>
              <a:gd name="T0" fmla="*/ 2 w 5"/>
              <a:gd name="T1" fmla="*/ 94 h 94"/>
              <a:gd name="T2" fmla="*/ 2 w 5"/>
              <a:gd name="T3" fmla="*/ 89 h 94"/>
              <a:gd name="T4" fmla="*/ 5 w 5"/>
              <a:gd name="T5" fmla="*/ 92 h 94"/>
              <a:gd name="T6" fmla="*/ 5 w 5"/>
              <a:gd name="T7" fmla="*/ 0 h 94"/>
              <a:gd name="T8" fmla="*/ 0 w 5"/>
              <a:gd name="T9" fmla="*/ 0 h 94"/>
              <a:gd name="T10" fmla="*/ 2 w 5"/>
              <a:gd name="T11" fmla="*/ 92 h 94"/>
              <a:gd name="T12" fmla="*/ 2 w 5"/>
              <a:gd name="T13" fmla="*/ 94 h 94"/>
              <a:gd name="T14" fmla="*/ 2 w 5"/>
              <a:gd name="T15" fmla="*/ 92 h 94"/>
              <a:gd name="T16" fmla="*/ 2 w 5"/>
              <a:gd name="T17" fmla="*/ 94 h 94"/>
              <a:gd name="T18" fmla="*/ 2 w 5"/>
              <a:gd name="T1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94">
                <a:moveTo>
                  <a:pt x="2" y="94"/>
                </a:moveTo>
                <a:lnTo>
                  <a:pt x="2" y="89"/>
                </a:lnTo>
                <a:lnTo>
                  <a:pt x="5" y="92"/>
                </a:lnTo>
                <a:lnTo>
                  <a:pt x="5" y="0"/>
                </a:lnTo>
                <a:lnTo>
                  <a:pt x="0" y="0"/>
                </a:lnTo>
                <a:lnTo>
                  <a:pt x="2" y="92"/>
                </a:lnTo>
                <a:lnTo>
                  <a:pt x="2" y="94"/>
                </a:lnTo>
                <a:lnTo>
                  <a:pt x="2" y="92"/>
                </a:lnTo>
                <a:lnTo>
                  <a:pt x="2" y="94"/>
                </a:lnTo>
                <a:lnTo>
                  <a:pt x="2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3" name="Freeform 2043">
            <a:extLst>
              <a:ext uri="{FF2B5EF4-FFF2-40B4-BE49-F238E27FC236}">
                <a16:creationId xmlns:a16="http://schemas.microsoft.com/office/drawing/2014/main" id="{BF854BA6-03B2-4EC5-921F-C8B0543C7FC7}"/>
              </a:ext>
            </a:extLst>
          </p:cNvPr>
          <p:cNvSpPr>
            <a:spLocks/>
          </p:cNvSpPr>
          <p:nvPr/>
        </p:nvSpPr>
        <p:spPr bwMode="auto">
          <a:xfrm>
            <a:off x="1997075" y="4806950"/>
            <a:ext cx="200025" cy="36513"/>
          </a:xfrm>
          <a:custGeom>
            <a:avLst/>
            <a:gdLst>
              <a:gd name="T0" fmla="*/ 351 w 351"/>
              <a:gd name="T1" fmla="*/ 2 h 66"/>
              <a:gd name="T2" fmla="*/ 346 w 351"/>
              <a:gd name="T3" fmla="*/ 2 h 66"/>
              <a:gd name="T4" fmla="*/ 348 w 351"/>
              <a:gd name="T5" fmla="*/ 0 h 66"/>
              <a:gd name="T6" fmla="*/ 0 w 351"/>
              <a:gd name="T7" fmla="*/ 61 h 66"/>
              <a:gd name="T8" fmla="*/ 0 w 351"/>
              <a:gd name="T9" fmla="*/ 66 h 66"/>
              <a:gd name="T10" fmla="*/ 348 w 351"/>
              <a:gd name="T11" fmla="*/ 2 h 66"/>
              <a:gd name="T12" fmla="*/ 351 w 351"/>
              <a:gd name="T13" fmla="*/ 2 h 66"/>
              <a:gd name="T14" fmla="*/ 348 w 351"/>
              <a:gd name="T15" fmla="*/ 2 h 66"/>
              <a:gd name="T16" fmla="*/ 351 w 351"/>
              <a:gd name="T17" fmla="*/ 2 h 66"/>
              <a:gd name="T18" fmla="*/ 351 w 351"/>
              <a:gd name="T19" fmla="*/ 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" h="66">
                <a:moveTo>
                  <a:pt x="351" y="2"/>
                </a:moveTo>
                <a:lnTo>
                  <a:pt x="346" y="2"/>
                </a:lnTo>
                <a:lnTo>
                  <a:pt x="348" y="0"/>
                </a:lnTo>
                <a:lnTo>
                  <a:pt x="0" y="61"/>
                </a:lnTo>
                <a:lnTo>
                  <a:pt x="0" y="66"/>
                </a:lnTo>
                <a:lnTo>
                  <a:pt x="348" y="2"/>
                </a:lnTo>
                <a:lnTo>
                  <a:pt x="351" y="2"/>
                </a:lnTo>
                <a:lnTo>
                  <a:pt x="348" y="2"/>
                </a:lnTo>
                <a:lnTo>
                  <a:pt x="351" y="2"/>
                </a:lnTo>
                <a:lnTo>
                  <a:pt x="35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4" name="Freeform 2044">
            <a:extLst>
              <a:ext uri="{FF2B5EF4-FFF2-40B4-BE49-F238E27FC236}">
                <a16:creationId xmlns:a16="http://schemas.microsoft.com/office/drawing/2014/main" id="{94D9F103-051C-4095-A2FC-C4E40A8C1A26}"/>
              </a:ext>
            </a:extLst>
          </p:cNvPr>
          <p:cNvSpPr>
            <a:spLocks/>
          </p:cNvSpPr>
          <p:nvPr/>
        </p:nvSpPr>
        <p:spPr bwMode="auto">
          <a:xfrm>
            <a:off x="2193925" y="4759325"/>
            <a:ext cx="3175" cy="49213"/>
          </a:xfrm>
          <a:custGeom>
            <a:avLst/>
            <a:gdLst>
              <a:gd name="T0" fmla="*/ 0 w 5"/>
              <a:gd name="T1" fmla="*/ 0 h 89"/>
              <a:gd name="T2" fmla="*/ 2 w 5"/>
              <a:gd name="T3" fmla="*/ 5 h 89"/>
              <a:gd name="T4" fmla="*/ 0 w 5"/>
              <a:gd name="T5" fmla="*/ 2 h 89"/>
              <a:gd name="T6" fmla="*/ 0 w 5"/>
              <a:gd name="T7" fmla="*/ 89 h 89"/>
              <a:gd name="T8" fmla="*/ 5 w 5"/>
              <a:gd name="T9" fmla="*/ 89 h 89"/>
              <a:gd name="T10" fmla="*/ 5 w 5"/>
              <a:gd name="T11" fmla="*/ 2 h 89"/>
              <a:gd name="T12" fmla="*/ 0 w 5"/>
              <a:gd name="T13" fmla="*/ 0 h 89"/>
              <a:gd name="T14" fmla="*/ 5 w 5"/>
              <a:gd name="T15" fmla="*/ 2 h 89"/>
              <a:gd name="T16" fmla="*/ 5 w 5"/>
              <a:gd name="T17" fmla="*/ 0 h 89"/>
              <a:gd name="T18" fmla="*/ 0 w 5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89">
                <a:moveTo>
                  <a:pt x="0" y="0"/>
                </a:moveTo>
                <a:lnTo>
                  <a:pt x="2" y="5"/>
                </a:lnTo>
                <a:lnTo>
                  <a:pt x="0" y="2"/>
                </a:lnTo>
                <a:lnTo>
                  <a:pt x="0" y="89"/>
                </a:lnTo>
                <a:lnTo>
                  <a:pt x="5" y="89"/>
                </a:lnTo>
                <a:lnTo>
                  <a:pt x="5" y="2"/>
                </a:lnTo>
                <a:lnTo>
                  <a:pt x="0" y="0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5" name="Freeform 2045">
            <a:extLst>
              <a:ext uri="{FF2B5EF4-FFF2-40B4-BE49-F238E27FC236}">
                <a16:creationId xmlns:a16="http://schemas.microsoft.com/office/drawing/2014/main" id="{3EA8C2F8-0A1C-4CB8-AEE6-3ECAB32DCF14}"/>
              </a:ext>
            </a:extLst>
          </p:cNvPr>
          <p:cNvSpPr>
            <a:spLocks/>
          </p:cNvSpPr>
          <p:nvPr/>
        </p:nvSpPr>
        <p:spPr bwMode="auto">
          <a:xfrm>
            <a:off x="1890713" y="4700588"/>
            <a:ext cx="101600" cy="30162"/>
          </a:xfrm>
          <a:custGeom>
            <a:avLst/>
            <a:gdLst>
              <a:gd name="T0" fmla="*/ 179 w 179"/>
              <a:gd name="T1" fmla="*/ 54 h 54"/>
              <a:gd name="T2" fmla="*/ 0 w 179"/>
              <a:gd name="T3" fmla="*/ 0 h 54"/>
              <a:gd name="T4" fmla="*/ 0 w 179"/>
              <a:gd name="T5" fmla="*/ 10 h 54"/>
              <a:gd name="T6" fmla="*/ 64 w 179"/>
              <a:gd name="T7" fmla="*/ 38 h 54"/>
              <a:gd name="T8" fmla="*/ 66 w 179"/>
              <a:gd name="T9" fmla="*/ 38 h 54"/>
              <a:gd name="T10" fmla="*/ 71 w 179"/>
              <a:gd name="T11" fmla="*/ 38 h 54"/>
              <a:gd name="T12" fmla="*/ 77 w 179"/>
              <a:gd name="T13" fmla="*/ 41 h 54"/>
              <a:gd name="T14" fmla="*/ 84 w 179"/>
              <a:gd name="T15" fmla="*/ 41 h 54"/>
              <a:gd name="T16" fmla="*/ 92 w 179"/>
              <a:gd name="T17" fmla="*/ 43 h 54"/>
              <a:gd name="T18" fmla="*/ 102 w 179"/>
              <a:gd name="T19" fmla="*/ 43 h 54"/>
              <a:gd name="T20" fmla="*/ 112 w 179"/>
              <a:gd name="T21" fmla="*/ 46 h 54"/>
              <a:gd name="T22" fmla="*/ 123 w 179"/>
              <a:gd name="T23" fmla="*/ 46 h 54"/>
              <a:gd name="T24" fmla="*/ 135 w 179"/>
              <a:gd name="T25" fmla="*/ 49 h 54"/>
              <a:gd name="T26" fmla="*/ 146 w 179"/>
              <a:gd name="T27" fmla="*/ 49 h 54"/>
              <a:gd name="T28" fmla="*/ 156 w 179"/>
              <a:gd name="T29" fmla="*/ 51 h 54"/>
              <a:gd name="T30" fmla="*/ 163 w 179"/>
              <a:gd name="T31" fmla="*/ 51 h 54"/>
              <a:gd name="T32" fmla="*/ 171 w 179"/>
              <a:gd name="T33" fmla="*/ 54 h 54"/>
              <a:gd name="T34" fmla="*/ 176 w 179"/>
              <a:gd name="T35" fmla="*/ 54 h 54"/>
              <a:gd name="T36" fmla="*/ 179 w 179"/>
              <a:gd name="T37" fmla="*/ 54 h 54"/>
              <a:gd name="T38" fmla="*/ 176 w 179"/>
              <a:gd name="T39" fmla="*/ 51 h 54"/>
              <a:gd name="T40" fmla="*/ 179 w 179"/>
              <a:gd name="T41" fmla="*/ 51 h 54"/>
              <a:gd name="T42" fmla="*/ 179 w 179"/>
              <a:gd name="T43" fmla="*/ 54 h 54"/>
              <a:gd name="T44" fmla="*/ 179 w 179"/>
              <a:gd name="T4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54">
                <a:moveTo>
                  <a:pt x="179" y="54"/>
                </a:moveTo>
                <a:lnTo>
                  <a:pt x="0" y="0"/>
                </a:lnTo>
                <a:lnTo>
                  <a:pt x="0" y="10"/>
                </a:lnTo>
                <a:lnTo>
                  <a:pt x="64" y="38"/>
                </a:lnTo>
                <a:lnTo>
                  <a:pt x="66" y="38"/>
                </a:lnTo>
                <a:lnTo>
                  <a:pt x="71" y="38"/>
                </a:lnTo>
                <a:lnTo>
                  <a:pt x="77" y="41"/>
                </a:lnTo>
                <a:lnTo>
                  <a:pt x="84" y="41"/>
                </a:lnTo>
                <a:lnTo>
                  <a:pt x="92" y="43"/>
                </a:lnTo>
                <a:lnTo>
                  <a:pt x="102" y="43"/>
                </a:lnTo>
                <a:lnTo>
                  <a:pt x="112" y="46"/>
                </a:lnTo>
                <a:lnTo>
                  <a:pt x="123" y="46"/>
                </a:lnTo>
                <a:lnTo>
                  <a:pt x="135" y="49"/>
                </a:lnTo>
                <a:lnTo>
                  <a:pt x="146" y="49"/>
                </a:lnTo>
                <a:lnTo>
                  <a:pt x="156" y="51"/>
                </a:lnTo>
                <a:lnTo>
                  <a:pt x="163" y="51"/>
                </a:lnTo>
                <a:lnTo>
                  <a:pt x="171" y="54"/>
                </a:lnTo>
                <a:lnTo>
                  <a:pt x="176" y="54"/>
                </a:lnTo>
                <a:lnTo>
                  <a:pt x="179" y="54"/>
                </a:lnTo>
                <a:lnTo>
                  <a:pt x="176" y="51"/>
                </a:lnTo>
                <a:lnTo>
                  <a:pt x="179" y="51"/>
                </a:lnTo>
                <a:lnTo>
                  <a:pt x="179" y="54"/>
                </a:lnTo>
                <a:lnTo>
                  <a:pt x="179" y="5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6" name="Freeform 2046">
            <a:extLst>
              <a:ext uri="{FF2B5EF4-FFF2-40B4-BE49-F238E27FC236}">
                <a16:creationId xmlns:a16="http://schemas.microsoft.com/office/drawing/2014/main" id="{206B5CD1-5E91-4C37-9241-14043E11CD74}"/>
              </a:ext>
            </a:extLst>
          </p:cNvPr>
          <p:cNvSpPr>
            <a:spLocks/>
          </p:cNvSpPr>
          <p:nvPr/>
        </p:nvSpPr>
        <p:spPr bwMode="auto">
          <a:xfrm>
            <a:off x="1889125" y="4699000"/>
            <a:ext cx="104775" cy="33338"/>
          </a:xfrm>
          <a:custGeom>
            <a:avLst/>
            <a:gdLst>
              <a:gd name="T0" fmla="*/ 0 w 184"/>
              <a:gd name="T1" fmla="*/ 3 h 59"/>
              <a:gd name="T2" fmla="*/ 5 w 184"/>
              <a:gd name="T3" fmla="*/ 3 h 59"/>
              <a:gd name="T4" fmla="*/ 3 w 184"/>
              <a:gd name="T5" fmla="*/ 6 h 59"/>
              <a:gd name="T6" fmla="*/ 182 w 184"/>
              <a:gd name="T7" fmla="*/ 59 h 59"/>
              <a:gd name="T8" fmla="*/ 184 w 184"/>
              <a:gd name="T9" fmla="*/ 54 h 59"/>
              <a:gd name="T10" fmla="*/ 3 w 184"/>
              <a:gd name="T11" fmla="*/ 0 h 59"/>
              <a:gd name="T12" fmla="*/ 0 w 184"/>
              <a:gd name="T13" fmla="*/ 3 h 59"/>
              <a:gd name="T14" fmla="*/ 3 w 184"/>
              <a:gd name="T15" fmla="*/ 0 h 59"/>
              <a:gd name="T16" fmla="*/ 0 w 184"/>
              <a:gd name="T17" fmla="*/ 0 h 59"/>
              <a:gd name="T18" fmla="*/ 0 w 184"/>
              <a:gd name="T19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" h="59">
                <a:moveTo>
                  <a:pt x="0" y="3"/>
                </a:moveTo>
                <a:lnTo>
                  <a:pt x="5" y="3"/>
                </a:lnTo>
                <a:lnTo>
                  <a:pt x="3" y="6"/>
                </a:lnTo>
                <a:lnTo>
                  <a:pt x="182" y="59"/>
                </a:lnTo>
                <a:lnTo>
                  <a:pt x="184" y="54"/>
                </a:ln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7" name="Freeform 2047">
            <a:extLst>
              <a:ext uri="{FF2B5EF4-FFF2-40B4-BE49-F238E27FC236}">
                <a16:creationId xmlns:a16="http://schemas.microsoft.com/office/drawing/2014/main" id="{A724B1F4-F7E4-4F72-A094-567F6A8A72BB}"/>
              </a:ext>
            </a:extLst>
          </p:cNvPr>
          <p:cNvSpPr>
            <a:spLocks/>
          </p:cNvSpPr>
          <p:nvPr/>
        </p:nvSpPr>
        <p:spPr bwMode="auto">
          <a:xfrm>
            <a:off x="1889125" y="4700588"/>
            <a:ext cx="1588" cy="6350"/>
          </a:xfrm>
          <a:custGeom>
            <a:avLst/>
            <a:gdLst>
              <a:gd name="T0" fmla="*/ 3 w 5"/>
              <a:gd name="T1" fmla="*/ 10 h 10"/>
              <a:gd name="T2" fmla="*/ 5 w 5"/>
              <a:gd name="T3" fmla="*/ 8 h 10"/>
              <a:gd name="T4" fmla="*/ 5 w 5"/>
              <a:gd name="T5" fmla="*/ 10 h 10"/>
              <a:gd name="T6" fmla="*/ 5 w 5"/>
              <a:gd name="T7" fmla="*/ 0 h 10"/>
              <a:gd name="T8" fmla="*/ 0 w 5"/>
              <a:gd name="T9" fmla="*/ 0 h 10"/>
              <a:gd name="T10" fmla="*/ 0 w 5"/>
              <a:gd name="T11" fmla="*/ 10 h 10"/>
              <a:gd name="T12" fmla="*/ 3 w 5"/>
              <a:gd name="T13" fmla="*/ 10 h 10"/>
              <a:gd name="T14" fmla="*/ 0 w 5"/>
              <a:gd name="T15" fmla="*/ 10 h 10"/>
              <a:gd name="T16" fmla="*/ 0 w 5"/>
              <a:gd name="T17" fmla="*/ 10 h 10"/>
              <a:gd name="T18" fmla="*/ 3 w 5"/>
              <a:gd name="T1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3" y="10"/>
                </a:moveTo>
                <a:lnTo>
                  <a:pt x="5" y="8"/>
                </a:lnTo>
                <a:lnTo>
                  <a:pt x="5" y="10"/>
                </a:lnTo>
                <a:lnTo>
                  <a:pt x="5" y="0"/>
                </a:lnTo>
                <a:lnTo>
                  <a:pt x="0" y="0"/>
                </a:lnTo>
                <a:lnTo>
                  <a:pt x="0" y="10"/>
                </a:lnTo>
                <a:lnTo>
                  <a:pt x="3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8" name="Freeform 2048">
            <a:extLst>
              <a:ext uri="{FF2B5EF4-FFF2-40B4-BE49-F238E27FC236}">
                <a16:creationId xmlns:a16="http://schemas.microsoft.com/office/drawing/2014/main" id="{913C9849-2A66-45C4-94E2-6B813BBF3711}"/>
              </a:ext>
            </a:extLst>
          </p:cNvPr>
          <p:cNvSpPr>
            <a:spLocks/>
          </p:cNvSpPr>
          <p:nvPr/>
        </p:nvSpPr>
        <p:spPr bwMode="auto">
          <a:xfrm>
            <a:off x="1890713" y="4705350"/>
            <a:ext cx="36512" cy="19050"/>
          </a:xfrm>
          <a:custGeom>
            <a:avLst/>
            <a:gdLst>
              <a:gd name="T0" fmla="*/ 64 w 66"/>
              <a:gd name="T1" fmla="*/ 33 h 33"/>
              <a:gd name="T2" fmla="*/ 66 w 66"/>
              <a:gd name="T3" fmla="*/ 28 h 33"/>
              <a:gd name="T4" fmla="*/ 2 w 66"/>
              <a:gd name="T5" fmla="*/ 0 h 33"/>
              <a:gd name="T6" fmla="*/ 0 w 66"/>
              <a:gd name="T7" fmla="*/ 2 h 33"/>
              <a:gd name="T8" fmla="*/ 64 w 66"/>
              <a:gd name="T9" fmla="*/ 33 h 33"/>
              <a:gd name="T10" fmla="*/ 64 w 66"/>
              <a:gd name="T11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33">
                <a:moveTo>
                  <a:pt x="64" y="33"/>
                </a:moveTo>
                <a:lnTo>
                  <a:pt x="66" y="28"/>
                </a:lnTo>
                <a:lnTo>
                  <a:pt x="2" y="0"/>
                </a:lnTo>
                <a:lnTo>
                  <a:pt x="0" y="2"/>
                </a:lnTo>
                <a:lnTo>
                  <a:pt x="64" y="33"/>
                </a:lnTo>
                <a:lnTo>
                  <a:pt x="64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69" name="Freeform 2049">
            <a:extLst>
              <a:ext uri="{FF2B5EF4-FFF2-40B4-BE49-F238E27FC236}">
                <a16:creationId xmlns:a16="http://schemas.microsoft.com/office/drawing/2014/main" id="{D3A9665E-054A-46EF-974E-4C69DD1855E1}"/>
              </a:ext>
            </a:extLst>
          </p:cNvPr>
          <p:cNvSpPr>
            <a:spLocks/>
          </p:cNvSpPr>
          <p:nvPr/>
        </p:nvSpPr>
        <p:spPr bwMode="auto">
          <a:xfrm>
            <a:off x="1927225" y="4721225"/>
            <a:ext cx="66675" cy="11113"/>
          </a:xfrm>
          <a:custGeom>
            <a:avLst/>
            <a:gdLst>
              <a:gd name="T0" fmla="*/ 117 w 117"/>
              <a:gd name="T1" fmla="*/ 15 h 20"/>
              <a:gd name="T2" fmla="*/ 115 w 117"/>
              <a:gd name="T3" fmla="*/ 20 h 20"/>
              <a:gd name="T4" fmla="*/ 115 w 117"/>
              <a:gd name="T5" fmla="*/ 15 h 20"/>
              <a:gd name="T6" fmla="*/ 112 w 117"/>
              <a:gd name="T7" fmla="*/ 15 h 20"/>
              <a:gd name="T8" fmla="*/ 107 w 117"/>
              <a:gd name="T9" fmla="*/ 15 h 20"/>
              <a:gd name="T10" fmla="*/ 99 w 117"/>
              <a:gd name="T11" fmla="*/ 13 h 20"/>
              <a:gd name="T12" fmla="*/ 92 w 117"/>
              <a:gd name="T13" fmla="*/ 13 h 20"/>
              <a:gd name="T14" fmla="*/ 82 w 117"/>
              <a:gd name="T15" fmla="*/ 10 h 20"/>
              <a:gd name="T16" fmla="*/ 71 w 117"/>
              <a:gd name="T17" fmla="*/ 10 h 20"/>
              <a:gd name="T18" fmla="*/ 59 w 117"/>
              <a:gd name="T19" fmla="*/ 10 h 20"/>
              <a:gd name="T20" fmla="*/ 48 w 117"/>
              <a:gd name="T21" fmla="*/ 7 h 20"/>
              <a:gd name="T22" fmla="*/ 38 w 117"/>
              <a:gd name="T23" fmla="*/ 5 h 20"/>
              <a:gd name="T24" fmla="*/ 30 w 117"/>
              <a:gd name="T25" fmla="*/ 5 h 20"/>
              <a:gd name="T26" fmla="*/ 20 w 117"/>
              <a:gd name="T27" fmla="*/ 2 h 20"/>
              <a:gd name="T28" fmla="*/ 13 w 117"/>
              <a:gd name="T29" fmla="*/ 2 h 20"/>
              <a:gd name="T30" fmla="*/ 7 w 117"/>
              <a:gd name="T31" fmla="*/ 2 h 20"/>
              <a:gd name="T32" fmla="*/ 2 w 117"/>
              <a:gd name="T33" fmla="*/ 0 h 20"/>
              <a:gd name="T34" fmla="*/ 2 w 117"/>
              <a:gd name="T35" fmla="*/ 0 h 20"/>
              <a:gd name="T36" fmla="*/ 0 w 117"/>
              <a:gd name="T37" fmla="*/ 5 h 20"/>
              <a:gd name="T38" fmla="*/ 2 w 117"/>
              <a:gd name="T39" fmla="*/ 5 h 20"/>
              <a:gd name="T40" fmla="*/ 5 w 117"/>
              <a:gd name="T41" fmla="*/ 5 h 20"/>
              <a:gd name="T42" fmla="*/ 13 w 117"/>
              <a:gd name="T43" fmla="*/ 7 h 20"/>
              <a:gd name="T44" fmla="*/ 20 w 117"/>
              <a:gd name="T45" fmla="*/ 7 h 20"/>
              <a:gd name="T46" fmla="*/ 28 w 117"/>
              <a:gd name="T47" fmla="*/ 10 h 20"/>
              <a:gd name="T48" fmla="*/ 38 w 117"/>
              <a:gd name="T49" fmla="*/ 10 h 20"/>
              <a:gd name="T50" fmla="*/ 48 w 117"/>
              <a:gd name="T51" fmla="*/ 13 h 20"/>
              <a:gd name="T52" fmla="*/ 59 w 117"/>
              <a:gd name="T53" fmla="*/ 13 h 20"/>
              <a:gd name="T54" fmla="*/ 71 w 117"/>
              <a:gd name="T55" fmla="*/ 15 h 20"/>
              <a:gd name="T56" fmla="*/ 82 w 117"/>
              <a:gd name="T57" fmla="*/ 15 h 20"/>
              <a:gd name="T58" fmla="*/ 92 w 117"/>
              <a:gd name="T59" fmla="*/ 18 h 20"/>
              <a:gd name="T60" fmla="*/ 99 w 117"/>
              <a:gd name="T61" fmla="*/ 18 h 20"/>
              <a:gd name="T62" fmla="*/ 107 w 117"/>
              <a:gd name="T63" fmla="*/ 20 h 20"/>
              <a:gd name="T64" fmla="*/ 112 w 117"/>
              <a:gd name="T65" fmla="*/ 20 h 20"/>
              <a:gd name="T66" fmla="*/ 115 w 117"/>
              <a:gd name="T67" fmla="*/ 20 h 20"/>
              <a:gd name="T68" fmla="*/ 117 w 117"/>
              <a:gd name="T69" fmla="*/ 15 h 20"/>
              <a:gd name="T70" fmla="*/ 117 w 117"/>
              <a:gd name="T7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7" h="20">
                <a:moveTo>
                  <a:pt x="117" y="15"/>
                </a:moveTo>
                <a:lnTo>
                  <a:pt x="115" y="20"/>
                </a:lnTo>
                <a:lnTo>
                  <a:pt x="115" y="15"/>
                </a:lnTo>
                <a:lnTo>
                  <a:pt x="112" y="15"/>
                </a:lnTo>
                <a:lnTo>
                  <a:pt x="107" y="15"/>
                </a:lnTo>
                <a:lnTo>
                  <a:pt x="99" y="13"/>
                </a:lnTo>
                <a:lnTo>
                  <a:pt x="92" y="13"/>
                </a:lnTo>
                <a:lnTo>
                  <a:pt x="82" y="10"/>
                </a:lnTo>
                <a:lnTo>
                  <a:pt x="71" y="10"/>
                </a:lnTo>
                <a:lnTo>
                  <a:pt x="59" y="10"/>
                </a:lnTo>
                <a:lnTo>
                  <a:pt x="48" y="7"/>
                </a:lnTo>
                <a:lnTo>
                  <a:pt x="38" y="5"/>
                </a:lnTo>
                <a:lnTo>
                  <a:pt x="30" y="5"/>
                </a:lnTo>
                <a:lnTo>
                  <a:pt x="20" y="2"/>
                </a:lnTo>
                <a:lnTo>
                  <a:pt x="13" y="2"/>
                </a:lnTo>
                <a:lnTo>
                  <a:pt x="7" y="2"/>
                </a:lnTo>
                <a:lnTo>
                  <a:pt x="2" y="0"/>
                </a:lnTo>
                <a:lnTo>
                  <a:pt x="2" y="0"/>
                </a:lnTo>
                <a:lnTo>
                  <a:pt x="0" y="5"/>
                </a:lnTo>
                <a:lnTo>
                  <a:pt x="2" y="5"/>
                </a:lnTo>
                <a:lnTo>
                  <a:pt x="5" y="5"/>
                </a:lnTo>
                <a:lnTo>
                  <a:pt x="13" y="7"/>
                </a:lnTo>
                <a:lnTo>
                  <a:pt x="20" y="7"/>
                </a:lnTo>
                <a:lnTo>
                  <a:pt x="28" y="10"/>
                </a:lnTo>
                <a:lnTo>
                  <a:pt x="38" y="10"/>
                </a:lnTo>
                <a:lnTo>
                  <a:pt x="48" y="13"/>
                </a:lnTo>
                <a:lnTo>
                  <a:pt x="59" y="13"/>
                </a:lnTo>
                <a:lnTo>
                  <a:pt x="71" y="15"/>
                </a:lnTo>
                <a:lnTo>
                  <a:pt x="82" y="15"/>
                </a:lnTo>
                <a:lnTo>
                  <a:pt x="92" y="18"/>
                </a:lnTo>
                <a:lnTo>
                  <a:pt x="99" y="18"/>
                </a:lnTo>
                <a:lnTo>
                  <a:pt x="107" y="20"/>
                </a:lnTo>
                <a:lnTo>
                  <a:pt x="112" y="20"/>
                </a:lnTo>
                <a:lnTo>
                  <a:pt x="115" y="20"/>
                </a:lnTo>
                <a:lnTo>
                  <a:pt x="117" y="15"/>
                </a:lnTo>
                <a:lnTo>
                  <a:pt x="117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0" name="Freeform 2050">
            <a:extLst>
              <a:ext uri="{FF2B5EF4-FFF2-40B4-BE49-F238E27FC236}">
                <a16:creationId xmlns:a16="http://schemas.microsoft.com/office/drawing/2014/main" id="{276043F2-99A2-4769-9380-5C5AFC0DD5BC}"/>
              </a:ext>
            </a:extLst>
          </p:cNvPr>
          <p:cNvSpPr>
            <a:spLocks/>
          </p:cNvSpPr>
          <p:nvPr/>
        </p:nvSpPr>
        <p:spPr bwMode="auto">
          <a:xfrm>
            <a:off x="1990725" y="4727575"/>
            <a:ext cx="9525" cy="6350"/>
          </a:xfrm>
          <a:custGeom>
            <a:avLst/>
            <a:gdLst>
              <a:gd name="T0" fmla="*/ 5 w 18"/>
              <a:gd name="T1" fmla="*/ 2 h 10"/>
              <a:gd name="T2" fmla="*/ 3 w 18"/>
              <a:gd name="T3" fmla="*/ 7 h 10"/>
              <a:gd name="T4" fmla="*/ 5 w 18"/>
              <a:gd name="T5" fmla="*/ 2 h 10"/>
              <a:gd name="T6" fmla="*/ 3 w 18"/>
              <a:gd name="T7" fmla="*/ 0 h 10"/>
              <a:gd name="T8" fmla="*/ 0 w 18"/>
              <a:gd name="T9" fmla="*/ 5 h 10"/>
              <a:gd name="T10" fmla="*/ 3 w 18"/>
              <a:gd name="T11" fmla="*/ 7 h 10"/>
              <a:gd name="T12" fmla="*/ 5 w 18"/>
              <a:gd name="T13" fmla="*/ 2 h 10"/>
              <a:gd name="T14" fmla="*/ 3 w 18"/>
              <a:gd name="T15" fmla="*/ 2 h 10"/>
              <a:gd name="T16" fmla="*/ 0 w 18"/>
              <a:gd name="T17" fmla="*/ 5 h 10"/>
              <a:gd name="T18" fmla="*/ 3 w 18"/>
              <a:gd name="T19" fmla="*/ 7 h 10"/>
              <a:gd name="T20" fmla="*/ 5 w 18"/>
              <a:gd name="T21" fmla="*/ 2 h 10"/>
              <a:gd name="T22" fmla="*/ 3 w 18"/>
              <a:gd name="T23" fmla="*/ 7 h 10"/>
              <a:gd name="T24" fmla="*/ 18 w 18"/>
              <a:gd name="T25" fmla="*/ 10 h 10"/>
              <a:gd name="T26" fmla="*/ 5 w 18"/>
              <a:gd name="T27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0">
                <a:moveTo>
                  <a:pt x="5" y="2"/>
                </a:moveTo>
                <a:lnTo>
                  <a:pt x="3" y="7"/>
                </a:lnTo>
                <a:lnTo>
                  <a:pt x="5" y="2"/>
                </a:lnTo>
                <a:lnTo>
                  <a:pt x="3" y="0"/>
                </a:lnTo>
                <a:lnTo>
                  <a:pt x="0" y="5"/>
                </a:lnTo>
                <a:lnTo>
                  <a:pt x="3" y="7"/>
                </a:lnTo>
                <a:lnTo>
                  <a:pt x="5" y="2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  <a:lnTo>
                  <a:pt x="5" y="2"/>
                </a:lnTo>
                <a:lnTo>
                  <a:pt x="3" y="7"/>
                </a:lnTo>
                <a:lnTo>
                  <a:pt x="18" y="10"/>
                </a:lnTo>
                <a:lnTo>
                  <a:pt x="5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1" name="Freeform 2051">
            <a:extLst>
              <a:ext uri="{FF2B5EF4-FFF2-40B4-BE49-F238E27FC236}">
                <a16:creationId xmlns:a16="http://schemas.microsoft.com/office/drawing/2014/main" id="{6498605B-B6A7-492A-819D-1C9FA6230255}"/>
              </a:ext>
            </a:extLst>
          </p:cNvPr>
          <p:cNvSpPr>
            <a:spLocks/>
          </p:cNvSpPr>
          <p:nvPr/>
        </p:nvSpPr>
        <p:spPr bwMode="auto">
          <a:xfrm>
            <a:off x="1974850" y="4513263"/>
            <a:ext cx="209550" cy="217487"/>
          </a:xfrm>
          <a:custGeom>
            <a:avLst/>
            <a:gdLst>
              <a:gd name="T0" fmla="*/ 353 w 366"/>
              <a:gd name="T1" fmla="*/ 0 h 394"/>
              <a:gd name="T2" fmla="*/ 10 w 366"/>
              <a:gd name="T3" fmla="*/ 18 h 394"/>
              <a:gd name="T4" fmla="*/ 8 w 366"/>
              <a:gd name="T5" fmla="*/ 18 h 394"/>
              <a:gd name="T6" fmla="*/ 5 w 366"/>
              <a:gd name="T7" fmla="*/ 20 h 394"/>
              <a:gd name="T8" fmla="*/ 3 w 366"/>
              <a:gd name="T9" fmla="*/ 20 h 394"/>
              <a:gd name="T10" fmla="*/ 3 w 366"/>
              <a:gd name="T11" fmla="*/ 20 h 394"/>
              <a:gd name="T12" fmla="*/ 0 w 366"/>
              <a:gd name="T13" fmla="*/ 23 h 394"/>
              <a:gd name="T14" fmla="*/ 0 w 366"/>
              <a:gd name="T15" fmla="*/ 25 h 394"/>
              <a:gd name="T16" fmla="*/ 0 w 366"/>
              <a:gd name="T17" fmla="*/ 25 h 394"/>
              <a:gd name="T18" fmla="*/ 0 w 366"/>
              <a:gd name="T19" fmla="*/ 28 h 394"/>
              <a:gd name="T20" fmla="*/ 26 w 366"/>
              <a:gd name="T21" fmla="*/ 386 h 394"/>
              <a:gd name="T22" fmla="*/ 26 w 366"/>
              <a:gd name="T23" fmla="*/ 386 h 394"/>
              <a:gd name="T24" fmla="*/ 26 w 366"/>
              <a:gd name="T25" fmla="*/ 389 h 394"/>
              <a:gd name="T26" fmla="*/ 28 w 366"/>
              <a:gd name="T27" fmla="*/ 391 h 394"/>
              <a:gd name="T28" fmla="*/ 28 w 366"/>
              <a:gd name="T29" fmla="*/ 391 h 394"/>
              <a:gd name="T30" fmla="*/ 31 w 366"/>
              <a:gd name="T31" fmla="*/ 394 h 394"/>
              <a:gd name="T32" fmla="*/ 33 w 366"/>
              <a:gd name="T33" fmla="*/ 394 h 394"/>
              <a:gd name="T34" fmla="*/ 36 w 366"/>
              <a:gd name="T35" fmla="*/ 394 h 394"/>
              <a:gd name="T36" fmla="*/ 36 w 366"/>
              <a:gd name="T37" fmla="*/ 394 h 394"/>
              <a:gd name="T38" fmla="*/ 366 w 366"/>
              <a:gd name="T39" fmla="*/ 348 h 394"/>
              <a:gd name="T40" fmla="*/ 353 w 366"/>
              <a:gd name="T41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" h="394">
                <a:moveTo>
                  <a:pt x="353" y="0"/>
                </a:moveTo>
                <a:lnTo>
                  <a:pt x="10" y="18"/>
                </a:lnTo>
                <a:lnTo>
                  <a:pt x="8" y="18"/>
                </a:lnTo>
                <a:lnTo>
                  <a:pt x="5" y="20"/>
                </a:lnTo>
                <a:lnTo>
                  <a:pt x="3" y="20"/>
                </a:lnTo>
                <a:lnTo>
                  <a:pt x="3" y="20"/>
                </a:lnTo>
                <a:lnTo>
                  <a:pt x="0" y="23"/>
                </a:lnTo>
                <a:lnTo>
                  <a:pt x="0" y="25"/>
                </a:lnTo>
                <a:lnTo>
                  <a:pt x="0" y="25"/>
                </a:lnTo>
                <a:lnTo>
                  <a:pt x="0" y="28"/>
                </a:lnTo>
                <a:lnTo>
                  <a:pt x="26" y="386"/>
                </a:lnTo>
                <a:lnTo>
                  <a:pt x="26" y="386"/>
                </a:lnTo>
                <a:lnTo>
                  <a:pt x="26" y="389"/>
                </a:lnTo>
                <a:lnTo>
                  <a:pt x="28" y="391"/>
                </a:lnTo>
                <a:lnTo>
                  <a:pt x="28" y="391"/>
                </a:lnTo>
                <a:lnTo>
                  <a:pt x="31" y="394"/>
                </a:lnTo>
                <a:lnTo>
                  <a:pt x="33" y="394"/>
                </a:lnTo>
                <a:lnTo>
                  <a:pt x="36" y="394"/>
                </a:lnTo>
                <a:lnTo>
                  <a:pt x="36" y="394"/>
                </a:lnTo>
                <a:lnTo>
                  <a:pt x="366" y="348"/>
                </a:lnTo>
                <a:lnTo>
                  <a:pt x="353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2" name="Freeform 2052">
            <a:extLst>
              <a:ext uri="{FF2B5EF4-FFF2-40B4-BE49-F238E27FC236}">
                <a16:creationId xmlns:a16="http://schemas.microsoft.com/office/drawing/2014/main" id="{6559F1BD-E85F-4962-8C4E-2F4073D61DD0}"/>
              </a:ext>
            </a:extLst>
          </p:cNvPr>
          <p:cNvSpPr>
            <a:spLocks/>
          </p:cNvSpPr>
          <p:nvPr/>
        </p:nvSpPr>
        <p:spPr bwMode="auto">
          <a:xfrm>
            <a:off x="1979613" y="4513263"/>
            <a:ext cx="196850" cy="11112"/>
          </a:xfrm>
          <a:custGeom>
            <a:avLst/>
            <a:gdLst>
              <a:gd name="T0" fmla="*/ 0 w 345"/>
              <a:gd name="T1" fmla="*/ 15 h 20"/>
              <a:gd name="T2" fmla="*/ 2 w 345"/>
              <a:gd name="T3" fmla="*/ 20 h 20"/>
              <a:gd name="T4" fmla="*/ 345 w 345"/>
              <a:gd name="T5" fmla="*/ 2 h 20"/>
              <a:gd name="T6" fmla="*/ 345 w 345"/>
              <a:gd name="T7" fmla="*/ 0 h 20"/>
              <a:gd name="T8" fmla="*/ 2 w 345"/>
              <a:gd name="T9" fmla="*/ 15 h 20"/>
              <a:gd name="T10" fmla="*/ 0 w 345"/>
              <a:gd name="T1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20">
                <a:moveTo>
                  <a:pt x="0" y="15"/>
                </a:moveTo>
                <a:lnTo>
                  <a:pt x="2" y="20"/>
                </a:lnTo>
                <a:lnTo>
                  <a:pt x="345" y="2"/>
                </a:lnTo>
                <a:lnTo>
                  <a:pt x="345" y="0"/>
                </a:lnTo>
                <a:lnTo>
                  <a:pt x="2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3" name="Freeform 2053">
            <a:extLst>
              <a:ext uri="{FF2B5EF4-FFF2-40B4-BE49-F238E27FC236}">
                <a16:creationId xmlns:a16="http://schemas.microsoft.com/office/drawing/2014/main" id="{87C037D5-1BBF-47A6-BBB9-803E89A628FC}"/>
              </a:ext>
            </a:extLst>
          </p:cNvPr>
          <p:cNvSpPr>
            <a:spLocks/>
          </p:cNvSpPr>
          <p:nvPr/>
        </p:nvSpPr>
        <p:spPr bwMode="auto">
          <a:xfrm>
            <a:off x="1973263" y="4521200"/>
            <a:ext cx="6350" cy="7938"/>
          </a:xfrm>
          <a:custGeom>
            <a:avLst/>
            <a:gdLst>
              <a:gd name="T0" fmla="*/ 0 w 12"/>
              <a:gd name="T1" fmla="*/ 13 h 13"/>
              <a:gd name="T2" fmla="*/ 5 w 12"/>
              <a:gd name="T3" fmla="*/ 13 h 13"/>
              <a:gd name="T4" fmla="*/ 5 w 12"/>
              <a:gd name="T5" fmla="*/ 10 h 13"/>
              <a:gd name="T6" fmla="*/ 5 w 12"/>
              <a:gd name="T7" fmla="*/ 10 h 13"/>
              <a:gd name="T8" fmla="*/ 5 w 12"/>
              <a:gd name="T9" fmla="*/ 10 h 13"/>
              <a:gd name="T10" fmla="*/ 7 w 12"/>
              <a:gd name="T11" fmla="*/ 8 h 13"/>
              <a:gd name="T12" fmla="*/ 7 w 12"/>
              <a:gd name="T13" fmla="*/ 8 h 13"/>
              <a:gd name="T14" fmla="*/ 10 w 12"/>
              <a:gd name="T15" fmla="*/ 5 h 13"/>
              <a:gd name="T16" fmla="*/ 10 w 12"/>
              <a:gd name="T17" fmla="*/ 5 h 13"/>
              <a:gd name="T18" fmla="*/ 12 w 12"/>
              <a:gd name="T19" fmla="*/ 5 h 13"/>
              <a:gd name="T20" fmla="*/ 10 w 12"/>
              <a:gd name="T21" fmla="*/ 0 h 13"/>
              <a:gd name="T22" fmla="*/ 7 w 12"/>
              <a:gd name="T23" fmla="*/ 0 h 13"/>
              <a:gd name="T24" fmla="*/ 7 w 12"/>
              <a:gd name="T25" fmla="*/ 3 h 13"/>
              <a:gd name="T26" fmla="*/ 5 w 12"/>
              <a:gd name="T27" fmla="*/ 3 h 13"/>
              <a:gd name="T28" fmla="*/ 2 w 12"/>
              <a:gd name="T29" fmla="*/ 5 h 13"/>
              <a:gd name="T30" fmla="*/ 2 w 12"/>
              <a:gd name="T31" fmla="*/ 8 h 13"/>
              <a:gd name="T32" fmla="*/ 0 w 12"/>
              <a:gd name="T33" fmla="*/ 10 h 13"/>
              <a:gd name="T34" fmla="*/ 0 w 12"/>
              <a:gd name="T35" fmla="*/ 10 h 13"/>
              <a:gd name="T36" fmla="*/ 0 w 12"/>
              <a:gd name="T37" fmla="*/ 13 h 13"/>
              <a:gd name="T38" fmla="*/ 0 w 12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7" y="8"/>
                </a:lnTo>
                <a:lnTo>
                  <a:pt x="7" y="8"/>
                </a:lnTo>
                <a:lnTo>
                  <a:pt x="10" y="5"/>
                </a:lnTo>
                <a:lnTo>
                  <a:pt x="10" y="5"/>
                </a:lnTo>
                <a:lnTo>
                  <a:pt x="12" y="5"/>
                </a:lnTo>
                <a:lnTo>
                  <a:pt x="10" y="0"/>
                </a:lnTo>
                <a:lnTo>
                  <a:pt x="7" y="0"/>
                </a:lnTo>
                <a:lnTo>
                  <a:pt x="7" y="3"/>
                </a:lnTo>
                <a:lnTo>
                  <a:pt x="5" y="3"/>
                </a:lnTo>
                <a:lnTo>
                  <a:pt x="2" y="5"/>
                </a:lnTo>
                <a:lnTo>
                  <a:pt x="2" y="8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4" name="Freeform 2054">
            <a:extLst>
              <a:ext uri="{FF2B5EF4-FFF2-40B4-BE49-F238E27FC236}">
                <a16:creationId xmlns:a16="http://schemas.microsoft.com/office/drawing/2014/main" id="{D2BC2C0D-5178-4936-9AE5-CF5203191FF5}"/>
              </a:ext>
            </a:extLst>
          </p:cNvPr>
          <p:cNvSpPr>
            <a:spLocks/>
          </p:cNvSpPr>
          <p:nvPr/>
        </p:nvSpPr>
        <p:spPr bwMode="auto">
          <a:xfrm>
            <a:off x="1973263" y="4529138"/>
            <a:ext cx="17462" cy="196850"/>
          </a:xfrm>
          <a:custGeom>
            <a:avLst/>
            <a:gdLst>
              <a:gd name="T0" fmla="*/ 25 w 30"/>
              <a:gd name="T1" fmla="*/ 358 h 358"/>
              <a:gd name="T2" fmla="*/ 30 w 30"/>
              <a:gd name="T3" fmla="*/ 358 h 358"/>
              <a:gd name="T4" fmla="*/ 5 w 30"/>
              <a:gd name="T5" fmla="*/ 0 h 358"/>
              <a:gd name="T6" fmla="*/ 0 w 30"/>
              <a:gd name="T7" fmla="*/ 0 h 358"/>
              <a:gd name="T8" fmla="*/ 25 w 30"/>
              <a:gd name="T9" fmla="*/ 358 h 358"/>
              <a:gd name="T10" fmla="*/ 25 w 30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358">
                <a:moveTo>
                  <a:pt x="25" y="358"/>
                </a:moveTo>
                <a:lnTo>
                  <a:pt x="30" y="358"/>
                </a:lnTo>
                <a:lnTo>
                  <a:pt x="5" y="0"/>
                </a:lnTo>
                <a:lnTo>
                  <a:pt x="0" y="0"/>
                </a:lnTo>
                <a:lnTo>
                  <a:pt x="25" y="358"/>
                </a:lnTo>
                <a:lnTo>
                  <a:pt x="25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5" name="Freeform 2055">
            <a:extLst>
              <a:ext uri="{FF2B5EF4-FFF2-40B4-BE49-F238E27FC236}">
                <a16:creationId xmlns:a16="http://schemas.microsoft.com/office/drawing/2014/main" id="{E6DA9009-E193-47EF-95AC-FECA67769BF5}"/>
              </a:ext>
            </a:extLst>
          </p:cNvPr>
          <p:cNvSpPr>
            <a:spLocks/>
          </p:cNvSpPr>
          <p:nvPr/>
        </p:nvSpPr>
        <p:spPr bwMode="auto">
          <a:xfrm>
            <a:off x="1987550" y="4725988"/>
            <a:ext cx="7938" cy="6350"/>
          </a:xfrm>
          <a:custGeom>
            <a:avLst/>
            <a:gdLst>
              <a:gd name="T0" fmla="*/ 13 w 13"/>
              <a:gd name="T1" fmla="*/ 10 h 10"/>
              <a:gd name="T2" fmla="*/ 13 w 13"/>
              <a:gd name="T3" fmla="*/ 5 h 10"/>
              <a:gd name="T4" fmla="*/ 13 w 13"/>
              <a:gd name="T5" fmla="*/ 5 h 10"/>
              <a:gd name="T6" fmla="*/ 10 w 13"/>
              <a:gd name="T7" fmla="*/ 5 h 10"/>
              <a:gd name="T8" fmla="*/ 10 w 13"/>
              <a:gd name="T9" fmla="*/ 5 h 10"/>
              <a:gd name="T10" fmla="*/ 8 w 13"/>
              <a:gd name="T11" fmla="*/ 5 h 10"/>
              <a:gd name="T12" fmla="*/ 8 w 13"/>
              <a:gd name="T13" fmla="*/ 3 h 10"/>
              <a:gd name="T14" fmla="*/ 5 w 13"/>
              <a:gd name="T15" fmla="*/ 3 h 10"/>
              <a:gd name="T16" fmla="*/ 5 w 13"/>
              <a:gd name="T17" fmla="*/ 0 h 10"/>
              <a:gd name="T18" fmla="*/ 5 w 13"/>
              <a:gd name="T19" fmla="*/ 0 h 10"/>
              <a:gd name="T20" fmla="*/ 0 w 13"/>
              <a:gd name="T21" fmla="*/ 0 h 10"/>
              <a:gd name="T22" fmla="*/ 0 w 13"/>
              <a:gd name="T23" fmla="*/ 3 h 10"/>
              <a:gd name="T24" fmla="*/ 3 w 13"/>
              <a:gd name="T25" fmla="*/ 5 h 10"/>
              <a:gd name="T26" fmla="*/ 3 w 13"/>
              <a:gd name="T27" fmla="*/ 8 h 10"/>
              <a:gd name="T28" fmla="*/ 5 w 13"/>
              <a:gd name="T29" fmla="*/ 8 h 10"/>
              <a:gd name="T30" fmla="*/ 8 w 13"/>
              <a:gd name="T31" fmla="*/ 10 h 10"/>
              <a:gd name="T32" fmla="*/ 8 w 13"/>
              <a:gd name="T33" fmla="*/ 10 h 10"/>
              <a:gd name="T34" fmla="*/ 10 w 13"/>
              <a:gd name="T35" fmla="*/ 10 h 10"/>
              <a:gd name="T36" fmla="*/ 13 w 13"/>
              <a:gd name="T37" fmla="*/ 10 h 10"/>
              <a:gd name="T38" fmla="*/ 13 w 13"/>
              <a:gd name="T3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0">
                <a:moveTo>
                  <a:pt x="13" y="10"/>
                </a:moveTo>
                <a:lnTo>
                  <a:pt x="13" y="5"/>
                </a:lnTo>
                <a:lnTo>
                  <a:pt x="13" y="5"/>
                </a:lnTo>
                <a:lnTo>
                  <a:pt x="10" y="5"/>
                </a:lnTo>
                <a:lnTo>
                  <a:pt x="10" y="5"/>
                </a:lnTo>
                <a:lnTo>
                  <a:pt x="8" y="5"/>
                </a:lnTo>
                <a:lnTo>
                  <a:pt x="8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5" y="8"/>
                </a:lnTo>
                <a:lnTo>
                  <a:pt x="8" y="10"/>
                </a:lnTo>
                <a:lnTo>
                  <a:pt x="8" y="10"/>
                </a:lnTo>
                <a:lnTo>
                  <a:pt x="10" y="10"/>
                </a:lnTo>
                <a:lnTo>
                  <a:pt x="13" y="10"/>
                </a:lnTo>
                <a:lnTo>
                  <a:pt x="1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6" name="Freeform 2056">
            <a:extLst>
              <a:ext uri="{FF2B5EF4-FFF2-40B4-BE49-F238E27FC236}">
                <a16:creationId xmlns:a16="http://schemas.microsoft.com/office/drawing/2014/main" id="{2D3AFF4F-A3E5-47B5-8E25-120632CA560D}"/>
              </a:ext>
            </a:extLst>
          </p:cNvPr>
          <p:cNvSpPr>
            <a:spLocks/>
          </p:cNvSpPr>
          <p:nvPr/>
        </p:nvSpPr>
        <p:spPr bwMode="auto">
          <a:xfrm>
            <a:off x="1995488" y="4703763"/>
            <a:ext cx="188912" cy="28575"/>
          </a:xfrm>
          <a:custGeom>
            <a:avLst/>
            <a:gdLst>
              <a:gd name="T0" fmla="*/ 330 w 330"/>
              <a:gd name="T1" fmla="*/ 3 h 51"/>
              <a:gd name="T2" fmla="*/ 330 w 330"/>
              <a:gd name="T3" fmla="*/ 0 h 51"/>
              <a:gd name="T4" fmla="*/ 0 w 330"/>
              <a:gd name="T5" fmla="*/ 46 h 51"/>
              <a:gd name="T6" fmla="*/ 0 w 330"/>
              <a:gd name="T7" fmla="*/ 51 h 51"/>
              <a:gd name="T8" fmla="*/ 330 w 330"/>
              <a:gd name="T9" fmla="*/ 5 h 51"/>
              <a:gd name="T10" fmla="*/ 330 w 330"/>
              <a:gd name="T11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330" y="3"/>
                </a:moveTo>
                <a:lnTo>
                  <a:pt x="330" y="0"/>
                </a:lnTo>
                <a:lnTo>
                  <a:pt x="0" y="46"/>
                </a:lnTo>
                <a:lnTo>
                  <a:pt x="0" y="51"/>
                </a:lnTo>
                <a:lnTo>
                  <a:pt x="330" y="5"/>
                </a:lnTo>
                <a:lnTo>
                  <a:pt x="33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7" name="Freeform 2057">
            <a:extLst>
              <a:ext uri="{FF2B5EF4-FFF2-40B4-BE49-F238E27FC236}">
                <a16:creationId xmlns:a16="http://schemas.microsoft.com/office/drawing/2014/main" id="{7A0D1649-127C-4B5D-A5D6-005B2F1C26BB}"/>
              </a:ext>
            </a:extLst>
          </p:cNvPr>
          <p:cNvSpPr>
            <a:spLocks/>
          </p:cNvSpPr>
          <p:nvPr/>
        </p:nvSpPr>
        <p:spPr bwMode="auto">
          <a:xfrm>
            <a:off x="1968500" y="4729163"/>
            <a:ext cx="177800" cy="41275"/>
          </a:xfrm>
          <a:custGeom>
            <a:avLst/>
            <a:gdLst>
              <a:gd name="T0" fmla="*/ 92 w 309"/>
              <a:gd name="T1" fmla="*/ 74 h 74"/>
              <a:gd name="T2" fmla="*/ 89 w 309"/>
              <a:gd name="T3" fmla="*/ 74 h 74"/>
              <a:gd name="T4" fmla="*/ 87 w 309"/>
              <a:gd name="T5" fmla="*/ 72 h 74"/>
              <a:gd name="T6" fmla="*/ 82 w 309"/>
              <a:gd name="T7" fmla="*/ 72 h 74"/>
              <a:gd name="T8" fmla="*/ 77 w 309"/>
              <a:gd name="T9" fmla="*/ 69 h 74"/>
              <a:gd name="T10" fmla="*/ 71 w 309"/>
              <a:gd name="T11" fmla="*/ 69 h 74"/>
              <a:gd name="T12" fmla="*/ 61 w 309"/>
              <a:gd name="T13" fmla="*/ 64 h 74"/>
              <a:gd name="T14" fmla="*/ 54 w 309"/>
              <a:gd name="T15" fmla="*/ 62 h 74"/>
              <a:gd name="T16" fmla="*/ 46 w 309"/>
              <a:gd name="T17" fmla="*/ 59 h 74"/>
              <a:gd name="T18" fmla="*/ 36 w 309"/>
              <a:gd name="T19" fmla="*/ 56 h 74"/>
              <a:gd name="T20" fmla="*/ 28 w 309"/>
              <a:gd name="T21" fmla="*/ 54 h 74"/>
              <a:gd name="T22" fmla="*/ 23 w 309"/>
              <a:gd name="T23" fmla="*/ 51 h 74"/>
              <a:gd name="T24" fmla="*/ 15 w 309"/>
              <a:gd name="T25" fmla="*/ 49 h 74"/>
              <a:gd name="T26" fmla="*/ 8 w 309"/>
              <a:gd name="T27" fmla="*/ 44 h 74"/>
              <a:gd name="T28" fmla="*/ 5 w 309"/>
              <a:gd name="T29" fmla="*/ 44 h 74"/>
              <a:gd name="T30" fmla="*/ 0 w 309"/>
              <a:gd name="T31" fmla="*/ 41 h 74"/>
              <a:gd name="T32" fmla="*/ 0 w 309"/>
              <a:gd name="T33" fmla="*/ 41 h 74"/>
              <a:gd name="T34" fmla="*/ 0 w 309"/>
              <a:gd name="T35" fmla="*/ 38 h 74"/>
              <a:gd name="T36" fmla="*/ 0 w 309"/>
              <a:gd name="T37" fmla="*/ 36 h 74"/>
              <a:gd name="T38" fmla="*/ 0 w 309"/>
              <a:gd name="T39" fmla="*/ 36 h 74"/>
              <a:gd name="T40" fmla="*/ 2 w 309"/>
              <a:gd name="T41" fmla="*/ 33 h 74"/>
              <a:gd name="T42" fmla="*/ 2 w 309"/>
              <a:gd name="T43" fmla="*/ 33 h 74"/>
              <a:gd name="T44" fmla="*/ 2 w 309"/>
              <a:gd name="T45" fmla="*/ 31 h 74"/>
              <a:gd name="T46" fmla="*/ 2 w 309"/>
              <a:gd name="T47" fmla="*/ 31 h 74"/>
              <a:gd name="T48" fmla="*/ 5 w 309"/>
              <a:gd name="T49" fmla="*/ 28 h 74"/>
              <a:gd name="T50" fmla="*/ 8 w 309"/>
              <a:gd name="T51" fmla="*/ 23 h 74"/>
              <a:gd name="T52" fmla="*/ 10 w 309"/>
              <a:gd name="T53" fmla="*/ 21 h 74"/>
              <a:gd name="T54" fmla="*/ 18 w 309"/>
              <a:gd name="T55" fmla="*/ 15 h 74"/>
              <a:gd name="T56" fmla="*/ 23 w 309"/>
              <a:gd name="T57" fmla="*/ 13 h 74"/>
              <a:gd name="T58" fmla="*/ 28 w 309"/>
              <a:gd name="T59" fmla="*/ 8 h 74"/>
              <a:gd name="T60" fmla="*/ 33 w 309"/>
              <a:gd name="T61" fmla="*/ 5 h 74"/>
              <a:gd name="T62" fmla="*/ 36 w 309"/>
              <a:gd name="T63" fmla="*/ 5 h 74"/>
              <a:gd name="T64" fmla="*/ 36 w 309"/>
              <a:gd name="T65" fmla="*/ 5 h 74"/>
              <a:gd name="T66" fmla="*/ 82 w 309"/>
              <a:gd name="T67" fmla="*/ 15 h 74"/>
              <a:gd name="T68" fmla="*/ 222 w 309"/>
              <a:gd name="T69" fmla="*/ 0 h 74"/>
              <a:gd name="T70" fmla="*/ 309 w 309"/>
              <a:gd name="T71" fmla="*/ 38 h 74"/>
              <a:gd name="T72" fmla="*/ 92 w 309"/>
              <a:gd name="T7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9" h="74">
                <a:moveTo>
                  <a:pt x="92" y="74"/>
                </a:moveTo>
                <a:lnTo>
                  <a:pt x="89" y="74"/>
                </a:lnTo>
                <a:lnTo>
                  <a:pt x="87" y="72"/>
                </a:lnTo>
                <a:lnTo>
                  <a:pt x="82" y="72"/>
                </a:lnTo>
                <a:lnTo>
                  <a:pt x="77" y="69"/>
                </a:lnTo>
                <a:lnTo>
                  <a:pt x="71" y="69"/>
                </a:lnTo>
                <a:lnTo>
                  <a:pt x="61" y="64"/>
                </a:lnTo>
                <a:lnTo>
                  <a:pt x="54" y="62"/>
                </a:lnTo>
                <a:lnTo>
                  <a:pt x="46" y="59"/>
                </a:lnTo>
                <a:lnTo>
                  <a:pt x="36" y="56"/>
                </a:lnTo>
                <a:lnTo>
                  <a:pt x="28" y="54"/>
                </a:lnTo>
                <a:lnTo>
                  <a:pt x="23" y="51"/>
                </a:lnTo>
                <a:lnTo>
                  <a:pt x="15" y="49"/>
                </a:lnTo>
                <a:lnTo>
                  <a:pt x="8" y="44"/>
                </a:lnTo>
                <a:lnTo>
                  <a:pt x="5" y="44"/>
                </a:lnTo>
                <a:lnTo>
                  <a:pt x="0" y="41"/>
                </a:lnTo>
                <a:lnTo>
                  <a:pt x="0" y="41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5" y="28"/>
                </a:lnTo>
                <a:lnTo>
                  <a:pt x="8" y="23"/>
                </a:lnTo>
                <a:lnTo>
                  <a:pt x="10" y="21"/>
                </a:lnTo>
                <a:lnTo>
                  <a:pt x="18" y="15"/>
                </a:lnTo>
                <a:lnTo>
                  <a:pt x="23" y="13"/>
                </a:lnTo>
                <a:lnTo>
                  <a:pt x="28" y="8"/>
                </a:lnTo>
                <a:lnTo>
                  <a:pt x="33" y="5"/>
                </a:lnTo>
                <a:lnTo>
                  <a:pt x="36" y="5"/>
                </a:lnTo>
                <a:lnTo>
                  <a:pt x="36" y="5"/>
                </a:lnTo>
                <a:lnTo>
                  <a:pt x="82" y="15"/>
                </a:lnTo>
                <a:lnTo>
                  <a:pt x="222" y="0"/>
                </a:lnTo>
                <a:lnTo>
                  <a:pt x="309" y="38"/>
                </a:lnTo>
                <a:lnTo>
                  <a:pt x="92" y="7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8" name="Freeform 2058">
            <a:extLst>
              <a:ext uri="{FF2B5EF4-FFF2-40B4-BE49-F238E27FC236}">
                <a16:creationId xmlns:a16="http://schemas.microsoft.com/office/drawing/2014/main" id="{F412DF12-2C59-4250-A35C-4785A20C38F2}"/>
              </a:ext>
            </a:extLst>
          </p:cNvPr>
          <p:cNvSpPr>
            <a:spLocks/>
          </p:cNvSpPr>
          <p:nvPr/>
        </p:nvSpPr>
        <p:spPr bwMode="auto">
          <a:xfrm>
            <a:off x="1966913" y="4751388"/>
            <a:ext cx="53975" cy="20637"/>
          </a:xfrm>
          <a:custGeom>
            <a:avLst/>
            <a:gdLst>
              <a:gd name="T0" fmla="*/ 5 w 95"/>
              <a:gd name="T1" fmla="*/ 0 h 36"/>
              <a:gd name="T2" fmla="*/ 0 w 95"/>
              <a:gd name="T3" fmla="*/ 0 h 36"/>
              <a:gd name="T4" fmla="*/ 3 w 95"/>
              <a:gd name="T5" fmla="*/ 3 h 36"/>
              <a:gd name="T6" fmla="*/ 5 w 95"/>
              <a:gd name="T7" fmla="*/ 3 h 36"/>
              <a:gd name="T8" fmla="*/ 11 w 95"/>
              <a:gd name="T9" fmla="*/ 5 h 36"/>
              <a:gd name="T10" fmla="*/ 16 w 95"/>
              <a:gd name="T11" fmla="*/ 10 h 36"/>
              <a:gd name="T12" fmla="*/ 23 w 95"/>
              <a:gd name="T13" fmla="*/ 13 h 36"/>
              <a:gd name="T14" fmla="*/ 31 w 95"/>
              <a:gd name="T15" fmla="*/ 15 h 36"/>
              <a:gd name="T16" fmla="*/ 39 w 95"/>
              <a:gd name="T17" fmla="*/ 18 h 36"/>
              <a:gd name="T18" fmla="*/ 49 w 95"/>
              <a:gd name="T19" fmla="*/ 21 h 36"/>
              <a:gd name="T20" fmla="*/ 57 w 95"/>
              <a:gd name="T21" fmla="*/ 23 h 36"/>
              <a:gd name="T22" fmla="*/ 64 w 95"/>
              <a:gd name="T23" fmla="*/ 26 h 36"/>
              <a:gd name="T24" fmla="*/ 72 w 95"/>
              <a:gd name="T25" fmla="*/ 28 h 36"/>
              <a:gd name="T26" fmla="*/ 80 w 95"/>
              <a:gd name="T27" fmla="*/ 31 h 36"/>
              <a:gd name="T28" fmla="*/ 85 w 95"/>
              <a:gd name="T29" fmla="*/ 33 h 36"/>
              <a:gd name="T30" fmla="*/ 90 w 95"/>
              <a:gd name="T31" fmla="*/ 33 h 36"/>
              <a:gd name="T32" fmla="*/ 92 w 95"/>
              <a:gd name="T33" fmla="*/ 36 h 36"/>
              <a:gd name="T34" fmla="*/ 92 w 95"/>
              <a:gd name="T35" fmla="*/ 36 h 36"/>
              <a:gd name="T36" fmla="*/ 95 w 95"/>
              <a:gd name="T37" fmla="*/ 31 h 36"/>
              <a:gd name="T38" fmla="*/ 92 w 95"/>
              <a:gd name="T39" fmla="*/ 31 h 36"/>
              <a:gd name="T40" fmla="*/ 90 w 95"/>
              <a:gd name="T41" fmla="*/ 28 h 36"/>
              <a:gd name="T42" fmla="*/ 85 w 95"/>
              <a:gd name="T43" fmla="*/ 28 h 36"/>
              <a:gd name="T44" fmla="*/ 80 w 95"/>
              <a:gd name="T45" fmla="*/ 26 h 36"/>
              <a:gd name="T46" fmla="*/ 74 w 95"/>
              <a:gd name="T47" fmla="*/ 26 h 36"/>
              <a:gd name="T48" fmla="*/ 67 w 95"/>
              <a:gd name="T49" fmla="*/ 21 h 36"/>
              <a:gd name="T50" fmla="*/ 59 w 95"/>
              <a:gd name="T51" fmla="*/ 18 h 36"/>
              <a:gd name="T52" fmla="*/ 49 w 95"/>
              <a:gd name="T53" fmla="*/ 15 h 36"/>
              <a:gd name="T54" fmla="*/ 41 w 95"/>
              <a:gd name="T55" fmla="*/ 13 h 36"/>
              <a:gd name="T56" fmla="*/ 34 w 95"/>
              <a:gd name="T57" fmla="*/ 10 h 36"/>
              <a:gd name="T58" fmla="*/ 26 w 95"/>
              <a:gd name="T59" fmla="*/ 8 h 36"/>
              <a:gd name="T60" fmla="*/ 18 w 95"/>
              <a:gd name="T61" fmla="*/ 5 h 36"/>
              <a:gd name="T62" fmla="*/ 13 w 95"/>
              <a:gd name="T63" fmla="*/ 3 h 36"/>
              <a:gd name="T64" fmla="*/ 8 w 95"/>
              <a:gd name="T65" fmla="*/ 0 h 36"/>
              <a:gd name="T66" fmla="*/ 5 w 95"/>
              <a:gd name="T67" fmla="*/ 0 h 36"/>
              <a:gd name="T68" fmla="*/ 5 w 95"/>
              <a:gd name="T6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36">
                <a:moveTo>
                  <a:pt x="5" y="0"/>
                </a:moveTo>
                <a:lnTo>
                  <a:pt x="0" y="0"/>
                </a:lnTo>
                <a:lnTo>
                  <a:pt x="3" y="3"/>
                </a:lnTo>
                <a:lnTo>
                  <a:pt x="5" y="3"/>
                </a:lnTo>
                <a:lnTo>
                  <a:pt x="11" y="5"/>
                </a:lnTo>
                <a:lnTo>
                  <a:pt x="16" y="10"/>
                </a:lnTo>
                <a:lnTo>
                  <a:pt x="23" y="13"/>
                </a:lnTo>
                <a:lnTo>
                  <a:pt x="31" y="15"/>
                </a:lnTo>
                <a:lnTo>
                  <a:pt x="39" y="18"/>
                </a:lnTo>
                <a:lnTo>
                  <a:pt x="49" y="21"/>
                </a:lnTo>
                <a:lnTo>
                  <a:pt x="57" y="23"/>
                </a:lnTo>
                <a:lnTo>
                  <a:pt x="64" y="26"/>
                </a:lnTo>
                <a:lnTo>
                  <a:pt x="72" y="28"/>
                </a:lnTo>
                <a:lnTo>
                  <a:pt x="80" y="31"/>
                </a:lnTo>
                <a:lnTo>
                  <a:pt x="85" y="33"/>
                </a:lnTo>
                <a:lnTo>
                  <a:pt x="90" y="33"/>
                </a:lnTo>
                <a:lnTo>
                  <a:pt x="92" y="36"/>
                </a:lnTo>
                <a:lnTo>
                  <a:pt x="92" y="36"/>
                </a:lnTo>
                <a:lnTo>
                  <a:pt x="95" y="31"/>
                </a:lnTo>
                <a:lnTo>
                  <a:pt x="92" y="31"/>
                </a:lnTo>
                <a:lnTo>
                  <a:pt x="90" y="28"/>
                </a:lnTo>
                <a:lnTo>
                  <a:pt x="85" y="28"/>
                </a:lnTo>
                <a:lnTo>
                  <a:pt x="80" y="26"/>
                </a:lnTo>
                <a:lnTo>
                  <a:pt x="74" y="26"/>
                </a:lnTo>
                <a:lnTo>
                  <a:pt x="67" y="21"/>
                </a:lnTo>
                <a:lnTo>
                  <a:pt x="59" y="18"/>
                </a:lnTo>
                <a:lnTo>
                  <a:pt x="49" y="15"/>
                </a:lnTo>
                <a:lnTo>
                  <a:pt x="41" y="13"/>
                </a:lnTo>
                <a:lnTo>
                  <a:pt x="34" y="10"/>
                </a:lnTo>
                <a:lnTo>
                  <a:pt x="26" y="8"/>
                </a:lnTo>
                <a:lnTo>
                  <a:pt x="18" y="5"/>
                </a:lnTo>
                <a:lnTo>
                  <a:pt x="13" y="3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79" name="Freeform 2059">
            <a:extLst>
              <a:ext uri="{FF2B5EF4-FFF2-40B4-BE49-F238E27FC236}">
                <a16:creationId xmlns:a16="http://schemas.microsoft.com/office/drawing/2014/main" id="{2D7741E7-7897-44D3-B161-8CB5A23B4E3D}"/>
              </a:ext>
            </a:extLst>
          </p:cNvPr>
          <p:cNvSpPr>
            <a:spLocks/>
          </p:cNvSpPr>
          <p:nvPr/>
        </p:nvSpPr>
        <p:spPr bwMode="auto">
          <a:xfrm>
            <a:off x="1966913" y="4743450"/>
            <a:ext cx="6350" cy="7938"/>
          </a:xfrm>
          <a:custGeom>
            <a:avLst/>
            <a:gdLst>
              <a:gd name="T0" fmla="*/ 11 w 11"/>
              <a:gd name="T1" fmla="*/ 2 h 15"/>
              <a:gd name="T2" fmla="*/ 5 w 11"/>
              <a:gd name="T3" fmla="*/ 0 h 15"/>
              <a:gd name="T4" fmla="*/ 3 w 11"/>
              <a:gd name="T5" fmla="*/ 2 h 15"/>
              <a:gd name="T6" fmla="*/ 3 w 11"/>
              <a:gd name="T7" fmla="*/ 5 h 15"/>
              <a:gd name="T8" fmla="*/ 3 w 11"/>
              <a:gd name="T9" fmla="*/ 5 h 15"/>
              <a:gd name="T10" fmla="*/ 3 w 11"/>
              <a:gd name="T11" fmla="*/ 7 h 15"/>
              <a:gd name="T12" fmla="*/ 0 w 11"/>
              <a:gd name="T13" fmla="*/ 7 h 15"/>
              <a:gd name="T14" fmla="*/ 0 w 11"/>
              <a:gd name="T15" fmla="*/ 10 h 15"/>
              <a:gd name="T16" fmla="*/ 0 w 11"/>
              <a:gd name="T17" fmla="*/ 12 h 15"/>
              <a:gd name="T18" fmla="*/ 0 w 11"/>
              <a:gd name="T19" fmla="*/ 15 h 15"/>
              <a:gd name="T20" fmla="*/ 5 w 11"/>
              <a:gd name="T21" fmla="*/ 15 h 15"/>
              <a:gd name="T22" fmla="*/ 5 w 11"/>
              <a:gd name="T23" fmla="*/ 12 h 15"/>
              <a:gd name="T24" fmla="*/ 5 w 11"/>
              <a:gd name="T25" fmla="*/ 12 h 15"/>
              <a:gd name="T26" fmla="*/ 5 w 11"/>
              <a:gd name="T27" fmla="*/ 10 h 15"/>
              <a:gd name="T28" fmla="*/ 8 w 11"/>
              <a:gd name="T29" fmla="*/ 10 h 15"/>
              <a:gd name="T30" fmla="*/ 8 w 11"/>
              <a:gd name="T31" fmla="*/ 7 h 15"/>
              <a:gd name="T32" fmla="*/ 8 w 11"/>
              <a:gd name="T33" fmla="*/ 5 h 15"/>
              <a:gd name="T34" fmla="*/ 8 w 11"/>
              <a:gd name="T35" fmla="*/ 5 h 15"/>
              <a:gd name="T36" fmla="*/ 11 w 11"/>
              <a:gd name="T37" fmla="*/ 2 h 15"/>
              <a:gd name="T38" fmla="*/ 11 w 11"/>
              <a:gd name="T3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" h="15">
                <a:moveTo>
                  <a:pt x="11" y="2"/>
                </a:moveTo>
                <a:lnTo>
                  <a:pt x="5" y="0"/>
                </a:lnTo>
                <a:lnTo>
                  <a:pt x="3" y="2"/>
                </a:lnTo>
                <a:lnTo>
                  <a:pt x="3" y="5"/>
                </a:lnTo>
                <a:lnTo>
                  <a:pt x="3" y="5"/>
                </a:lnTo>
                <a:lnTo>
                  <a:pt x="3" y="7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5" y="15"/>
                </a:lnTo>
                <a:lnTo>
                  <a:pt x="5" y="12"/>
                </a:lnTo>
                <a:lnTo>
                  <a:pt x="5" y="12"/>
                </a:lnTo>
                <a:lnTo>
                  <a:pt x="5" y="10"/>
                </a:lnTo>
                <a:lnTo>
                  <a:pt x="8" y="10"/>
                </a:lnTo>
                <a:lnTo>
                  <a:pt x="8" y="7"/>
                </a:lnTo>
                <a:lnTo>
                  <a:pt x="8" y="5"/>
                </a:lnTo>
                <a:lnTo>
                  <a:pt x="8" y="5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0" name="Freeform 2060">
            <a:extLst>
              <a:ext uri="{FF2B5EF4-FFF2-40B4-BE49-F238E27FC236}">
                <a16:creationId xmlns:a16="http://schemas.microsoft.com/office/drawing/2014/main" id="{35D9EA6C-5E3E-4456-8214-FB3BFD1D69DD}"/>
              </a:ext>
            </a:extLst>
          </p:cNvPr>
          <p:cNvSpPr>
            <a:spLocks/>
          </p:cNvSpPr>
          <p:nvPr/>
        </p:nvSpPr>
        <p:spPr bwMode="auto">
          <a:xfrm>
            <a:off x="1970088" y="4730750"/>
            <a:ext cx="20637" cy="14288"/>
          </a:xfrm>
          <a:custGeom>
            <a:avLst/>
            <a:gdLst>
              <a:gd name="T0" fmla="*/ 34 w 36"/>
              <a:gd name="T1" fmla="*/ 0 h 25"/>
              <a:gd name="T2" fmla="*/ 34 w 36"/>
              <a:gd name="T3" fmla="*/ 0 h 25"/>
              <a:gd name="T4" fmla="*/ 34 w 36"/>
              <a:gd name="T5" fmla="*/ 0 h 25"/>
              <a:gd name="T6" fmla="*/ 31 w 36"/>
              <a:gd name="T7" fmla="*/ 0 h 25"/>
              <a:gd name="T8" fmla="*/ 29 w 36"/>
              <a:gd name="T9" fmla="*/ 2 h 25"/>
              <a:gd name="T10" fmla="*/ 23 w 36"/>
              <a:gd name="T11" fmla="*/ 2 h 25"/>
              <a:gd name="T12" fmla="*/ 21 w 36"/>
              <a:gd name="T13" fmla="*/ 7 h 25"/>
              <a:gd name="T14" fmla="*/ 13 w 36"/>
              <a:gd name="T15" fmla="*/ 10 h 25"/>
              <a:gd name="T16" fmla="*/ 8 w 36"/>
              <a:gd name="T17" fmla="*/ 15 h 25"/>
              <a:gd name="T18" fmla="*/ 3 w 36"/>
              <a:gd name="T19" fmla="*/ 18 h 25"/>
              <a:gd name="T20" fmla="*/ 0 w 36"/>
              <a:gd name="T21" fmla="*/ 23 h 25"/>
              <a:gd name="T22" fmla="*/ 6 w 36"/>
              <a:gd name="T23" fmla="*/ 25 h 25"/>
              <a:gd name="T24" fmla="*/ 6 w 36"/>
              <a:gd name="T25" fmla="*/ 23 h 25"/>
              <a:gd name="T26" fmla="*/ 11 w 36"/>
              <a:gd name="T27" fmla="*/ 18 h 25"/>
              <a:gd name="T28" fmla="*/ 16 w 36"/>
              <a:gd name="T29" fmla="*/ 15 h 25"/>
              <a:gd name="T30" fmla="*/ 21 w 36"/>
              <a:gd name="T31" fmla="*/ 12 h 25"/>
              <a:gd name="T32" fmla="*/ 26 w 36"/>
              <a:gd name="T33" fmla="*/ 7 h 25"/>
              <a:gd name="T34" fmla="*/ 31 w 36"/>
              <a:gd name="T35" fmla="*/ 5 h 25"/>
              <a:gd name="T36" fmla="*/ 34 w 36"/>
              <a:gd name="T37" fmla="*/ 2 h 25"/>
              <a:gd name="T38" fmla="*/ 36 w 36"/>
              <a:gd name="T39" fmla="*/ 2 h 25"/>
              <a:gd name="T40" fmla="*/ 34 w 36"/>
              <a:gd name="T41" fmla="*/ 2 h 25"/>
              <a:gd name="T42" fmla="*/ 34 w 36"/>
              <a:gd name="T43" fmla="*/ 0 h 25"/>
              <a:gd name="T44" fmla="*/ 34 w 36"/>
              <a:gd name="T4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5">
                <a:moveTo>
                  <a:pt x="34" y="0"/>
                </a:moveTo>
                <a:lnTo>
                  <a:pt x="34" y="0"/>
                </a:lnTo>
                <a:lnTo>
                  <a:pt x="34" y="0"/>
                </a:lnTo>
                <a:lnTo>
                  <a:pt x="31" y="0"/>
                </a:lnTo>
                <a:lnTo>
                  <a:pt x="29" y="2"/>
                </a:lnTo>
                <a:lnTo>
                  <a:pt x="23" y="2"/>
                </a:lnTo>
                <a:lnTo>
                  <a:pt x="21" y="7"/>
                </a:lnTo>
                <a:lnTo>
                  <a:pt x="13" y="10"/>
                </a:lnTo>
                <a:lnTo>
                  <a:pt x="8" y="15"/>
                </a:lnTo>
                <a:lnTo>
                  <a:pt x="3" y="18"/>
                </a:lnTo>
                <a:lnTo>
                  <a:pt x="0" y="23"/>
                </a:lnTo>
                <a:lnTo>
                  <a:pt x="6" y="25"/>
                </a:lnTo>
                <a:lnTo>
                  <a:pt x="6" y="23"/>
                </a:lnTo>
                <a:lnTo>
                  <a:pt x="11" y="18"/>
                </a:lnTo>
                <a:lnTo>
                  <a:pt x="16" y="15"/>
                </a:lnTo>
                <a:lnTo>
                  <a:pt x="21" y="12"/>
                </a:lnTo>
                <a:lnTo>
                  <a:pt x="26" y="7"/>
                </a:lnTo>
                <a:lnTo>
                  <a:pt x="31" y="5"/>
                </a:lnTo>
                <a:lnTo>
                  <a:pt x="34" y="2"/>
                </a:lnTo>
                <a:lnTo>
                  <a:pt x="36" y="2"/>
                </a:lnTo>
                <a:lnTo>
                  <a:pt x="34" y="2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1" name="Freeform 2061">
            <a:extLst>
              <a:ext uri="{FF2B5EF4-FFF2-40B4-BE49-F238E27FC236}">
                <a16:creationId xmlns:a16="http://schemas.microsoft.com/office/drawing/2014/main" id="{9C0AB11C-13B5-4A13-B113-02F86A3758B9}"/>
              </a:ext>
            </a:extLst>
          </p:cNvPr>
          <p:cNvSpPr>
            <a:spLocks/>
          </p:cNvSpPr>
          <p:nvPr/>
        </p:nvSpPr>
        <p:spPr bwMode="auto">
          <a:xfrm>
            <a:off x="1989138" y="4730750"/>
            <a:ext cx="26987" cy="7938"/>
          </a:xfrm>
          <a:custGeom>
            <a:avLst/>
            <a:gdLst>
              <a:gd name="T0" fmla="*/ 46 w 46"/>
              <a:gd name="T1" fmla="*/ 15 h 15"/>
              <a:gd name="T2" fmla="*/ 46 w 46"/>
              <a:gd name="T3" fmla="*/ 10 h 15"/>
              <a:gd name="T4" fmla="*/ 46 w 46"/>
              <a:gd name="T5" fmla="*/ 10 h 15"/>
              <a:gd name="T6" fmla="*/ 0 w 46"/>
              <a:gd name="T7" fmla="*/ 0 h 15"/>
              <a:gd name="T8" fmla="*/ 0 w 46"/>
              <a:gd name="T9" fmla="*/ 2 h 15"/>
              <a:gd name="T10" fmla="*/ 46 w 46"/>
              <a:gd name="T11" fmla="*/ 15 h 15"/>
              <a:gd name="T12" fmla="*/ 46 w 46"/>
              <a:gd name="T13" fmla="*/ 15 h 15"/>
              <a:gd name="T14" fmla="*/ 46 w 46"/>
              <a:gd name="T15" fmla="*/ 15 h 15"/>
              <a:gd name="T16" fmla="*/ 46 w 46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5">
                <a:moveTo>
                  <a:pt x="46" y="15"/>
                </a:moveTo>
                <a:lnTo>
                  <a:pt x="46" y="10"/>
                </a:lnTo>
                <a:lnTo>
                  <a:pt x="46" y="10"/>
                </a:lnTo>
                <a:lnTo>
                  <a:pt x="0" y="0"/>
                </a:lnTo>
                <a:lnTo>
                  <a:pt x="0" y="2"/>
                </a:lnTo>
                <a:lnTo>
                  <a:pt x="46" y="15"/>
                </a:lnTo>
                <a:lnTo>
                  <a:pt x="46" y="15"/>
                </a:lnTo>
                <a:lnTo>
                  <a:pt x="46" y="15"/>
                </a:lnTo>
                <a:lnTo>
                  <a:pt x="46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2" name="Freeform 2062">
            <a:extLst>
              <a:ext uri="{FF2B5EF4-FFF2-40B4-BE49-F238E27FC236}">
                <a16:creationId xmlns:a16="http://schemas.microsoft.com/office/drawing/2014/main" id="{76A674CF-E7F7-4409-A8FD-548A1125F5CD}"/>
              </a:ext>
            </a:extLst>
          </p:cNvPr>
          <p:cNvSpPr>
            <a:spLocks/>
          </p:cNvSpPr>
          <p:nvPr/>
        </p:nvSpPr>
        <p:spPr bwMode="auto">
          <a:xfrm>
            <a:off x="2016125" y="4727575"/>
            <a:ext cx="79375" cy="11113"/>
          </a:xfrm>
          <a:custGeom>
            <a:avLst/>
            <a:gdLst>
              <a:gd name="T0" fmla="*/ 140 w 140"/>
              <a:gd name="T1" fmla="*/ 0 h 20"/>
              <a:gd name="T2" fmla="*/ 140 w 140"/>
              <a:gd name="T3" fmla="*/ 0 h 20"/>
              <a:gd name="T4" fmla="*/ 140 w 140"/>
              <a:gd name="T5" fmla="*/ 0 h 20"/>
              <a:gd name="T6" fmla="*/ 0 w 140"/>
              <a:gd name="T7" fmla="*/ 15 h 20"/>
              <a:gd name="T8" fmla="*/ 0 w 140"/>
              <a:gd name="T9" fmla="*/ 20 h 20"/>
              <a:gd name="T10" fmla="*/ 140 w 140"/>
              <a:gd name="T11" fmla="*/ 5 h 20"/>
              <a:gd name="T12" fmla="*/ 138 w 140"/>
              <a:gd name="T13" fmla="*/ 5 h 20"/>
              <a:gd name="T14" fmla="*/ 140 w 140"/>
              <a:gd name="T15" fmla="*/ 0 h 20"/>
              <a:gd name="T16" fmla="*/ 140 w 140"/>
              <a:gd name="T17" fmla="*/ 0 h 20"/>
              <a:gd name="T18" fmla="*/ 140 w 140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20">
                <a:moveTo>
                  <a:pt x="140" y="0"/>
                </a:moveTo>
                <a:lnTo>
                  <a:pt x="140" y="0"/>
                </a:lnTo>
                <a:lnTo>
                  <a:pt x="140" y="0"/>
                </a:lnTo>
                <a:lnTo>
                  <a:pt x="0" y="15"/>
                </a:lnTo>
                <a:lnTo>
                  <a:pt x="0" y="20"/>
                </a:lnTo>
                <a:lnTo>
                  <a:pt x="140" y="5"/>
                </a:lnTo>
                <a:lnTo>
                  <a:pt x="138" y="5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3" name="Freeform 2063">
            <a:extLst>
              <a:ext uri="{FF2B5EF4-FFF2-40B4-BE49-F238E27FC236}">
                <a16:creationId xmlns:a16="http://schemas.microsoft.com/office/drawing/2014/main" id="{11BAA382-4B02-4F7C-8E33-38003360619E}"/>
              </a:ext>
            </a:extLst>
          </p:cNvPr>
          <p:cNvSpPr>
            <a:spLocks/>
          </p:cNvSpPr>
          <p:nvPr/>
        </p:nvSpPr>
        <p:spPr bwMode="auto">
          <a:xfrm>
            <a:off x="2093913" y="4727575"/>
            <a:ext cx="57150" cy="23813"/>
          </a:xfrm>
          <a:custGeom>
            <a:avLst/>
            <a:gdLst>
              <a:gd name="T0" fmla="*/ 89 w 99"/>
              <a:gd name="T1" fmla="*/ 38 h 43"/>
              <a:gd name="T2" fmla="*/ 89 w 99"/>
              <a:gd name="T3" fmla="*/ 43 h 43"/>
              <a:gd name="T4" fmla="*/ 89 w 99"/>
              <a:gd name="T5" fmla="*/ 38 h 43"/>
              <a:gd name="T6" fmla="*/ 2 w 99"/>
              <a:gd name="T7" fmla="*/ 0 h 43"/>
              <a:gd name="T8" fmla="*/ 0 w 99"/>
              <a:gd name="T9" fmla="*/ 5 h 43"/>
              <a:gd name="T10" fmla="*/ 89 w 99"/>
              <a:gd name="T11" fmla="*/ 43 h 43"/>
              <a:gd name="T12" fmla="*/ 89 w 99"/>
              <a:gd name="T13" fmla="*/ 38 h 43"/>
              <a:gd name="T14" fmla="*/ 89 w 99"/>
              <a:gd name="T15" fmla="*/ 43 h 43"/>
              <a:gd name="T16" fmla="*/ 99 w 99"/>
              <a:gd name="T17" fmla="*/ 43 h 43"/>
              <a:gd name="T18" fmla="*/ 89 w 99"/>
              <a:gd name="T1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3">
                <a:moveTo>
                  <a:pt x="89" y="38"/>
                </a:moveTo>
                <a:lnTo>
                  <a:pt x="89" y="43"/>
                </a:lnTo>
                <a:lnTo>
                  <a:pt x="89" y="38"/>
                </a:lnTo>
                <a:lnTo>
                  <a:pt x="2" y="0"/>
                </a:lnTo>
                <a:lnTo>
                  <a:pt x="0" y="5"/>
                </a:lnTo>
                <a:lnTo>
                  <a:pt x="89" y="43"/>
                </a:lnTo>
                <a:lnTo>
                  <a:pt x="89" y="38"/>
                </a:lnTo>
                <a:lnTo>
                  <a:pt x="89" y="43"/>
                </a:lnTo>
                <a:lnTo>
                  <a:pt x="99" y="43"/>
                </a:lnTo>
                <a:lnTo>
                  <a:pt x="89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4" name="Freeform 2064">
            <a:extLst>
              <a:ext uri="{FF2B5EF4-FFF2-40B4-BE49-F238E27FC236}">
                <a16:creationId xmlns:a16="http://schemas.microsoft.com/office/drawing/2014/main" id="{0A0B972B-44C3-44FF-A150-98115F4DE893}"/>
              </a:ext>
            </a:extLst>
          </p:cNvPr>
          <p:cNvSpPr>
            <a:spLocks/>
          </p:cNvSpPr>
          <p:nvPr/>
        </p:nvSpPr>
        <p:spPr bwMode="auto">
          <a:xfrm>
            <a:off x="2019300" y="4749800"/>
            <a:ext cx="127000" cy="22225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5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5" name="Freeform 2065">
            <a:extLst>
              <a:ext uri="{FF2B5EF4-FFF2-40B4-BE49-F238E27FC236}">
                <a16:creationId xmlns:a16="http://schemas.microsoft.com/office/drawing/2014/main" id="{4EC11F9B-FF4A-4C6F-BEEE-DBFA50A7C3D4}"/>
              </a:ext>
            </a:extLst>
          </p:cNvPr>
          <p:cNvSpPr>
            <a:spLocks/>
          </p:cNvSpPr>
          <p:nvPr/>
        </p:nvSpPr>
        <p:spPr bwMode="auto">
          <a:xfrm>
            <a:off x="1966913" y="4749800"/>
            <a:ext cx="180975" cy="30163"/>
          </a:xfrm>
          <a:custGeom>
            <a:avLst/>
            <a:gdLst>
              <a:gd name="T0" fmla="*/ 312 w 317"/>
              <a:gd name="T1" fmla="*/ 0 h 54"/>
              <a:gd name="T2" fmla="*/ 95 w 317"/>
              <a:gd name="T3" fmla="*/ 36 h 54"/>
              <a:gd name="T4" fmla="*/ 92 w 317"/>
              <a:gd name="T5" fmla="*/ 36 h 54"/>
              <a:gd name="T6" fmla="*/ 90 w 317"/>
              <a:gd name="T7" fmla="*/ 34 h 54"/>
              <a:gd name="T8" fmla="*/ 85 w 317"/>
              <a:gd name="T9" fmla="*/ 34 h 54"/>
              <a:gd name="T10" fmla="*/ 80 w 317"/>
              <a:gd name="T11" fmla="*/ 31 h 54"/>
              <a:gd name="T12" fmla="*/ 74 w 317"/>
              <a:gd name="T13" fmla="*/ 31 h 54"/>
              <a:gd name="T14" fmla="*/ 64 w 317"/>
              <a:gd name="T15" fmla="*/ 26 h 54"/>
              <a:gd name="T16" fmla="*/ 57 w 317"/>
              <a:gd name="T17" fmla="*/ 24 h 54"/>
              <a:gd name="T18" fmla="*/ 49 w 317"/>
              <a:gd name="T19" fmla="*/ 21 h 54"/>
              <a:gd name="T20" fmla="*/ 39 w 317"/>
              <a:gd name="T21" fmla="*/ 18 h 54"/>
              <a:gd name="T22" fmla="*/ 31 w 317"/>
              <a:gd name="T23" fmla="*/ 16 h 54"/>
              <a:gd name="T24" fmla="*/ 26 w 317"/>
              <a:gd name="T25" fmla="*/ 13 h 54"/>
              <a:gd name="T26" fmla="*/ 18 w 317"/>
              <a:gd name="T27" fmla="*/ 11 h 54"/>
              <a:gd name="T28" fmla="*/ 11 w 317"/>
              <a:gd name="T29" fmla="*/ 6 h 54"/>
              <a:gd name="T30" fmla="*/ 8 w 317"/>
              <a:gd name="T31" fmla="*/ 6 h 54"/>
              <a:gd name="T32" fmla="*/ 3 w 317"/>
              <a:gd name="T33" fmla="*/ 3 h 54"/>
              <a:gd name="T34" fmla="*/ 3 w 317"/>
              <a:gd name="T35" fmla="*/ 3 h 54"/>
              <a:gd name="T36" fmla="*/ 3 w 317"/>
              <a:gd name="T37" fmla="*/ 3 h 54"/>
              <a:gd name="T38" fmla="*/ 3 w 317"/>
              <a:gd name="T39" fmla="*/ 6 h 54"/>
              <a:gd name="T40" fmla="*/ 0 w 317"/>
              <a:gd name="T41" fmla="*/ 6 h 54"/>
              <a:gd name="T42" fmla="*/ 0 w 317"/>
              <a:gd name="T43" fmla="*/ 8 h 54"/>
              <a:gd name="T44" fmla="*/ 0 w 317"/>
              <a:gd name="T45" fmla="*/ 11 h 54"/>
              <a:gd name="T46" fmla="*/ 0 w 317"/>
              <a:gd name="T47" fmla="*/ 13 h 54"/>
              <a:gd name="T48" fmla="*/ 0 w 317"/>
              <a:gd name="T49" fmla="*/ 16 h 54"/>
              <a:gd name="T50" fmla="*/ 0 w 317"/>
              <a:gd name="T51" fmla="*/ 18 h 54"/>
              <a:gd name="T52" fmla="*/ 3 w 317"/>
              <a:gd name="T53" fmla="*/ 21 h 54"/>
              <a:gd name="T54" fmla="*/ 5 w 317"/>
              <a:gd name="T55" fmla="*/ 21 h 54"/>
              <a:gd name="T56" fmla="*/ 11 w 317"/>
              <a:gd name="T57" fmla="*/ 24 h 54"/>
              <a:gd name="T58" fmla="*/ 16 w 317"/>
              <a:gd name="T59" fmla="*/ 26 h 54"/>
              <a:gd name="T60" fmla="*/ 23 w 317"/>
              <a:gd name="T61" fmla="*/ 29 h 54"/>
              <a:gd name="T62" fmla="*/ 31 w 317"/>
              <a:gd name="T63" fmla="*/ 31 h 54"/>
              <a:gd name="T64" fmla="*/ 39 w 317"/>
              <a:gd name="T65" fmla="*/ 34 h 54"/>
              <a:gd name="T66" fmla="*/ 49 w 317"/>
              <a:gd name="T67" fmla="*/ 36 h 54"/>
              <a:gd name="T68" fmla="*/ 57 w 317"/>
              <a:gd name="T69" fmla="*/ 41 h 54"/>
              <a:gd name="T70" fmla="*/ 64 w 317"/>
              <a:gd name="T71" fmla="*/ 44 h 54"/>
              <a:gd name="T72" fmla="*/ 72 w 317"/>
              <a:gd name="T73" fmla="*/ 47 h 54"/>
              <a:gd name="T74" fmla="*/ 77 w 317"/>
              <a:gd name="T75" fmla="*/ 49 h 54"/>
              <a:gd name="T76" fmla="*/ 82 w 317"/>
              <a:gd name="T77" fmla="*/ 49 h 54"/>
              <a:gd name="T78" fmla="*/ 87 w 317"/>
              <a:gd name="T79" fmla="*/ 52 h 54"/>
              <a:gd name="T80" fmla="*/ 90 w 317"/>
              <a:gd name="T81" fmla="*/ 54 h 54"/>
              <a:gd name="T82" fmla="*/ 317 w 317"/>
              <a:gd name="T83" fmla="*/ 16 h 54"/>
              <a:gd name="T84" fmla="*/ 317 w 317"/>
              <a:gd name="T85" fmla="*/ 13 h 54"/>
              <a:gd name="T86" fmla="*/ 317 w 317"/>
              <a:gd name="T87" fmla="*/ 13 h 54"/>
              <a:gd name="T88" fmla="*/ 317 w 317"/>
              <a:gd name="T89" fmla="*/ 11 h 54"/>
              <a:gd name="T90" fmla="*/ 317 w 317"/>
              <a:gd name="T91" fmla="*/ 8 h 54"/>
              <a:gd name="T92" fmla="*/ 317 w 317"/>
              <a:gd name="T93" fmla="*/ 6 h 54"/>
              <a:gd name="T94" fmla="*/ 317 w 317"/>
              <a:gd name="T95" fmla="*/ 6 h 54"/>
              <a:gd name="T96" fmla="*/ 315 w 317"/>
              <a:gd name="T97" fmla="*/ 3 h 54"/>
              <a:gd name="T98" fmla="*/ 312 w 317"/>
              <a:gd name="T9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7" h="54">
                <a:moveTo>
                  <a:pt x="312" y="0"/>
                </a:moveTo>
                <a:lnTo>
                  <a:pt x="95" y="36"/>
                </a:lnTo>
                <a:lnTo>
                  <a:pt x="92" y="36"/>
                </a:lnTo>
                <a:lnTo>
                  <a:pt x="90" y="34"/>
                </a:lnTo>
                <a:lnTo>
                  <a:pt x="85" y="34"/>
                </a:lnTo>
                <a:lnTo>
                  <a:pt x="80" y="31"/>
                </a:lnTo>
                <a:lnTo>
                  <a:pt x="74" y="31"/>
                </a:lnTo>
                <a:lnTo>
                  <a:pt x="64" y="26"/>
                </a:lnTo>
                <a:lnTo>
                  <a:pt x="57" y="24"/>
                </a:lnTo>
                <a:lnTo>
                  <a:pt x="49" y="21"/>
                </a:lnTo>
                <a:lnTo>
                  <a:pt x="39" y="18"/>
                </a:lnTo>
                <a:lnTo>
                  <a:pt x="31" y="16"/>
                </a:lnTo>
                <a:lnTo>
                  <a:pt x="26" y="13"/>
                </a:lnTo>
                <a:lnTo>
                  <a:pt x="18" y="11"/>
                </a:lnTo>
                <a:lnTo>
                  <a:pt x="11" y="6"/>
                </a:lnTo>
                <a:lnTo>
                  <a:pt x="8" y="6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0" y="18"/>
                </a:lnTo>
                <a:lnTo>
                  <a:pt x="3" y="21"/>
                </a:lnTo>
                <a:lnTo>
                  <a:pt x="5" y="21"/>
                </a:lnTo>
                <a:lnTo>
                  <a:pt x="11" y="24"/>
                </a:lnTo>
                <a:lnTo>
                  <a:pt x="16" y="26"/>
                </a:lnTo>
                <a:lnTo>
                  <a:pt x="23" y="29"/>
                </a:lnTo>
                <a:lnTo>
                  <a:pt x="31" y="31"/>
                </a:lnTo>
                <a:lnTo>
                  <a:pt x="39" y="34"/>
                </a:lnTo>
                <a:lnTo>
                  <a:pt x="49" y="36"/>
                </a:lnTo>
                <a:lnTo>
                  <a:pt x="57" y="41"/>
                </a:lnTo>
                <a:lnTo>
                  <a:pt x="64" y="44"/>
                </a:lnTo>
                <a:lnTo>
                  <a:pt x="72" y="47"/>
                </a:lnTo>
                <a:lnTo>
                  <a:pt x="77" y="49"/>
                </a:lnTo>
                <a:lnTo>
                  <a:pt x="82" y="49"/>
                </a:lnTo>
                <a:lnTo>
                  <a:pt x="87" y="52"/>
                </a:lnTo>
                <a:lnTo>
                  <a:pt x="90" y="54"/>
                </a:lnTo>
                <a:lnTo>
                  <a:pt x="317" y="16"/>
                </a:lnTo>
                <a:lnTo>
                  <a:pt x="317" y="13"/>
                </a:lnTo>
                <a:lnTo>
                  <a:pt x="317" y="13"/>
                </a:lnTo>
                <a:lnTo>
                  <a:pt x="317" y="11"/>
                </a:lnTo>
                <a:lnTo>
                  <a:pt x="317" y="8"/>
                </a:lnTo>
                <a:lnTo>
                  <a:pt x="317" y="6"/>
                </a:lnTo>
                <a:lnTo>
                  <a:pt x="317" y="6"/>
                </a:lnTo>
                <a:lnTo>
                  <a:pt x="315" y="3"/>
                </a:lnTo>
                <a:lnTo>
                  <a:pt x="312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6" name="Freeform 2066">
            <a:extLst>
              <a:ext uri="{FF2B5EF4-FFF2-40B4-BE49-F238E27FC236}">
                <a16:creationId xmlns:a16="http://schemas.microsoft.com/office/drawing/2014/main" id="{F0867588-FDC0-4DFA-A9CF-5E2DEF7BB1F9}"/>
              </a:ext>
            </a:extLst>
          </p:cNvPr>
          <p:cNvSpPr>
            <a:spLocks/>
          </p:cNvSpPr>
          <p:nvPr/>
        </p:nvSpPr>
        <p:spPr bwMode="auto">
          <a:xfrm>
            <a:off x="2019300" y="4749800"/>
            <a:ext cx="127000" cy="22225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5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7" name="Freeform 2067">
            <a:extLst>
              <a:ext uri="{FF2B5EF4-FFF2-40B4-BE49-F238E27FC236}">
                <a16:creationId xmlns:a16="http://schemas.microsoft.com/office/drawing/2014/main" id="{E66B91E4-B721-4460-83AF-475B1E996455}"/>
              </a:ext>
            </a:extLst>
          </p:cNvPr>
          <p:cNvSpPr>
            <a:spLocks/>
          </p:cNvSpPr>
          <p:nvPr/>
        </p:nvSpPr>
        <p:spPr bwMode="auto">
          <a:xfrm>
            <a:off x="1966913" y="4749800"/>
            <a:ext cx="53975" cy="22225"/>
          </a:xfrm>
          <a:custGeom>
            <a:avLst/>
            <a:gdLst>
              <a:gd name="T0" fmla="*/ 0 w 95"/>
              <a:gd name="T1" fmla="*/ 0 h 39"/>
              <a:gd name="T2" fmla="*/ 5 w 95"/>
              <a:gd name="T3" fmla="*/ 3 h 39"/>
              <a:gd name="T4" fmla="*/ 0 w 95"/>
              <a:gd name="T5" fmla="*/ 3 h 39"/>
              <a:gd name="T6" fmla="*/ 3 w 95"/>
              <a:gd name="T7" fmla="*/ 6 h 39"/>
              <a:gd name="T8" fmla="*/ 5 w 95"/>
              <a:gd name="T9" fmla="*/ 6 h 39"/>
              <a:gd name="T10" fmla="*/ 11 w 95"/>
              <a:gd name="T11" fmla="*/ 8 h 39"/>
              <a:gd name="T12" fmla="*/ 16 w 95"/>
              <a:gd name="T13" fmla="*/ 13 h 39"/>
              <a:gd name="T14" fmla="*/ 23 w 95"/>
              <a:gd name="T15" fmla="*/ 16 h 39"/>
              <a:gd name="T16" fmla="*/ 31 w 95"/>
              <a:gd name="T17" fmla="*/ 18 h 39"/>
              <a:gd name="T18" fmla="*/ 39 w 95"/>
              <a:gd name="T19" fmla="*/ 21 h 39"/>
              <a:gd name="T20" fmla="*/ 49 w 95"/>
              <a:gd name="T21" fmla="*/ 24 h 39"/>
              <a:gd name="T22" fmla="*/ 57 w 95"/>
              <a:gd name="T23" fmla="*/ 26 h 39"/>
              <a:gd name="T24" fmla="*/ 64 w 95"/>
              <a:gd name="T25" fmla="*/ 29 h 39"/>
              <a:gd name="T26" fmla="*/ 72 w 95"/>
              <a:gd name="T27" fmla="*/ 31 h 39"/>
              <a:gd name="T28" fmla="*/ 80 w 95"/>
              <a:gd name="T29" fmla="*/ 34 h 39"/>
              <a:gd name="T30" fmla="*/ 85 w 95"/>
              <a:gd name="T31" fmla="*/ 36 h 39"/>
              <a:gd name="T32" fmla="*/ 90 w 95"/>
              <a:gd name="T33" fmla="*/ 36 h 39"/>
              <a:gd name="T34" fmla="*/ 92 w 95"/>
              <a:gd name="T35" fmla="*/ 39 h 39"/>
              <a:gd name="T36" fmla="*/ 92 w 95"/>
              <a:gd name="T37" fmla="*/ 39 h 39"/>
              <a:gd name="T38" fmla="*/ 95 w 95"/>
              <a:gd name="T39" fmla="*/ 34 h 39"/>
              <a:gd name="T40" fmla="*/ 92 w 95"/>
              <a:gd name="T41" fmla="*/ 34 h 39"/>
              <a:gd name="T42" fmla="*/ 90 w 95"/>
              <a:gd name="T43" fmla="*/ 31 h 39"/>
              <a:gd name="T44" fmla="*/ 85 w 95"/>
              <a:gd name="T45" fmla="*/ 31 h 39"/>
              <a:gd name="T46" fmla="*/ 80 w 95"/>
              <a:gd name="T47" fmla="*/ 29 h 39"/>
              <a:gd name="T48" fmla="*/ 74 w 95"/>
              <a:gd name="T49" fmla="*/ 29 h 39"/>
              <a:gd name="T50" fmla="*/ 67 w 95"/>
              <a:gd name="T51" fmla="*/ 24 h 39"/>
              <a:gd name="T52" fmla="*/ 59 w 95"/>
              <a:gd name="T53" fmla="*/ 21 h 39"/>
              <a:gd name="T54" fmla="*/ 49 w 95"/>
              <a:gd name="T55" fmla="*/ 18 h 39"/>
              <a:gd name="T56" fmla="*/ 41 w 95"/>
              <a:gd name="T57" fmla="*/ 16 h 39"/>
              <a:gd name="T58" fmla="*/ 34 w 95"/>
              <a:gd name="T59" fmla="*/ 13 h 39"/>
              <a:gd name="T60" fmla="*/ 26 w 95"/>
              <a:gd name="T61" fmla="*/ 11 h 39"/>
              <a:gd name="T62" fmla="*/ 18 w 95"/>
              <a:gd name="T63" fmla="*/ 8 h 39"/>
              <a:gd name="T64" fmla="*/ 13 w 95"/>
              <a:gd name="T65" fmla="*/ 6 h 39"/>
              <a:gd name="T66" fmla="*/ 8 w 95"/>
              <a:gd name="T67" fmla="*/ 3 h 39"/>
              <a:gd name="T68" fmla="*/ 5 w 95"/>
              <a:gd name="T69" fmla="*/ 3 h 39"/>
              <a:gd name="T70" fmla="*/ 0 w 95"/>
              <a:gd name="T7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" h="39">
                <a:moveTo>
                  <a:pt x="0" y="0"/>
                </a:moveTo>
                <a:lnTo>
                  <a:pt x="5" y="3"/>
                </a:lnTo>
                <a:lnTo>
                  <a:pt x="0" y="3"/>
                </a:lnTo>
                <a:lnTo>
                  <a:pt x="3" y="6"/>
                </a:lnTo>
                <a:lnTo>
                  <a:pt x="5" y="6"/>
                </a:lnTo>
                <a:lnTo>
                  <a:pt x="11" y="8"/>
                </a:lnTo>
                <a:lnTo>
                  <a:pt x="16" y="13"/>
                </a:lnTo>
                <a:lnTo>
                  <a:pt x="23" y="16"/>
                </a:lnTo>
                <a:lnTo>
                  <a:pt x="31" y="18"/>
                </a:lnTo>
                <a:lnTo>
                  <a:pt x="39" y="21"/>
                </a:lnTo>
                <a:lnTo>
                  <a:pt x="49" y="24"/>
                </a:lnTo>
                <a:lnTo>
                  <a:pt x="57" y="26"/>
                </a:lnTo>
                <a:lnTo>
                  <a:pt x="64" y="29"/>
                </a:lnTo>
                <a:lnTo>
                  <a:pt x="72" y="31"/>
                </a:lnTo>
                <a:lnTo>
                  <a:pt x="80" y="34"/>
                </a:lnTo>
                <a:lnTo>
                  <a:pt x="85" y="36"/>
                </a:lnTo>
                <a:lnTo>
                  <a:pt x="90" y="36"/>
                </a:lnTo>
                <a:lnTo>
                  <a:pt x="92" y="39"/>
                </a:lnTo>
                <a:lnTo>
                  <a:pt x="92" y="39"/>
                </a:lnTo>
                <a:lnTo>
                  <a:pt x="95" y="34"/>
                </a:lnTo>
                <a:lnTo>
                  <a:pt x="92" y="34"/>
                </a:lnTo>
                <a:lnTo>
                  <a:pt x="90" y="31"/>
                </a:lnTo>
                <a:lnTo>
                  <a:pt x="85" y="31"/>
                </a:lnTo>
                <a:lnTo>
                  <a:pt x="80" y="29"/>
                </a:lnTo>
                <a:lnTo>
                  <a:pt x="74" y="29"/>
                </a:lnTo>
                <a:lnTo>
                  <a:pt x="67" y="24"/>
                </a:lnTo>
                <a:lnTo>
                  <a:pt x="59" y="21"/>
                </a:lnTo>
                <a:lnTo>
                  <a:pt x="49" y="18"/>
                </a:lnTo>
                <a:lnTo>
                  <a:pt x="41" y="16"/>
                </a:lnTo>
                <a:lnTo>
                  <a:pt x="34" y="13"/>
                </a:lnTo>
                <a:lnTo>
                  <a:pt x="26" y="11"/>
                </a:lnTo>
                <a:lnTo>
                  <a:pt x="18" y="8"/>
                </a:lnTo>
                <a:lnTo>
                  <a:pt x="13" y="6"/>
                </a:lnTo>
                <a:lnTo>
                  <a:pt x="8" y="3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8" name="Freeform 2068">
            <a:extLst>
              <a:ext uri="{FF2B5EF4-FFF2-40B4-BE49-F238E27FC236}">
                <a16:creationId xmlns:a16="http://schemas.microsoft.com/office/drawing/2014/main" id="{74F57EED-3C7B-4F95-B99D-0232CF57DAE9}"/>
              </a:ext>
            </a:extLst>
          </p:cNvPr>
          <p:cNvSpPr>
            <a:spLocks/>
          </p:cNvSpPr>
          <p:nvPr/>
        </p:nvSpPr>
        <p:spPr bwMode="auto">
          <a:xfrm>
            <a:off x="1965325" y="4749800"/>
            <a:ext cx="4763" cy="12700"/>
          </a:xfrm>
          <a:custGeom>
            <a:avLst/>
            <a:gdLst>
              <a:gd name="T0" fmla="*/ 2 w 7"/>
              <a:gd name="T1" fmla="*/ 21 h 21"/>
              <a:gd name="T2" fmla="*/ 5 w 7"/>
              <a:gd name="T3" fmla="*/ 16 h 21"/>
              <a:gd name="T4" fmla="*/ 2 w 7"/>
              <a:gd name="T5" fmla="*/ 16 h 21"/>
              <a:gd name="T6" fmla="*/ 2 w 7"/>
              <a:gd name="T7" fmla="*/ 13 h 21"/>
              <a:gd name="T8" fmla="*/ 2 w 7"/>
              <a:gd name="T9" fmla="*/ 11 h 21"/>
              <a:gd name="T10" fmla="*/ 5 w 7"/>
              <a:gd name="T11" fmla="*/ 8 h 21"/>
              <a:gd name="T12" fmla="*/ 5 w 7"/>
              <a:gd name="T13" fmla="*/ 6 h 21"/>
              <a:gd name="T14" fmla="*/ 7 w 7"/>
              <a:gd name="T15" fmla="*/ 6 h 21"/>
              <a:gd name="T16" fmla="*/ 7 w 7"/>
              <a:gd name="T17" fmla="*/ 6 h 21"/>
              <a:gd name="T18" fmla="*/ 7 w 7"/>
              <a:gd name="T19" fmla="*/ 3 h 21"/>
              <a:gd name="T20" fmla="*/ 2 w 7"/>
              <a:gd name="T21" fmla="*/ 0 h 21"/>
              <a:gd name="T22" fmla="*/ 2 w 7"/>
              <a:gd name="T23" fmla="*/ 3 h 21"/>
              <a:gd name="T24" fmla="*/ 2 w 7"/>
              <a:gd name="T25" fmla="*/ 3 h 21"/>
              <a:gd name="T26" fmla="*/ 2 w 7"/>
              <a:gd name="T27" fmla="*/ 6 h 21"/>
              <a:gd name="T28" fmla="*/ 0 w 7"/>
              <a:gd name="T29" fmla="*/ 6 h 21"/>
              <a:gd name="T30" fmla="*/ 0 w 7"/>
              <a:gd name="T31" fmla="*/ 11 h 21"/>
              <a:gd name="T32" fmla="*/ 0 w 7"/>
              <a:gd name="T33" fmla="*/ 13 h 21"/>
              <a:gd name="T34" fmla="*/ 0 w 7"/>
              <a:gd name="T35" fmla="*/ 16 h 21"/>
              <a:gd name="T36" fmla="*/ 2 w 7"/>
              <a:gd name="T37" fmla="*/ 21 h 21"/>
              <a:gd name="T38" fmla="*/ 2 w 7"/>
              <a:gd name="T3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" h="21">
                <a:moveTo>
                  <a:pt x="2" y="21"/>
                </a:moveTo>
                <a:lnTo>
                  <a:pt x="5" y="16"/>
                </a:lnTo>
                <a:lnTo>
                  <a:pt x="2" y="16"/>
                </a:lnTo>
                <a:lnTo>
                  <a:pt x="2" y="13"/>
                </a:lnTo>
                <a:lnTo>
                  <a:pt x="2" y="11"/>
                </a:lnTo>
                <a:lnTo>
                  <a:pt x="5" y="8"/>
                </a:lnTo>
                <a:lnTo>
                  <a:pt x="5" y="6"/>
                </a:lnTo>
                <a:lnTo>
                  <a:pt x="7" y="6"/>
                </a:lnTo>
                <a:lnTo>
                  <a:pt x="7" y="6"/>
                </a:lnTo>
                <a:lnTo>
                  <a:pt x="7" y="3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6"/>
                </a:lnTo>
                <a:lnTo>
                  <a:pt x="0" y="6"/>
                </a:ln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2" y="21"/>
                </a:lnTo>
                <a:lnTo>
                  <a:pt x="2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89" name="Freeform 2069">
            <a:extLst>
              <a:ext uri="{FF2B5EF4-FFF2-40B4-BE49-F238E27FC236}">
                <a16:creationId xmlns:a16="http://schemas.microsoft.com/office/drawing/2014/main" id="{744C8B5C-9AAA-4AC2-B9A3-F1D62583F79B}"/>
              </a:ext>
            </a:extLst>
          </p:cNvPr>
          <p:cNvSpPr>
            <a:spLocks/>
          </p:cNvSpPr>
          <p:nvPr/>
        </p:nvSpPr>
        <p:spPr bwMode="auto">
          <a:xfrm>
            <a:off x="1966913" y="4759325"/>
            <a:ext cx="52387" cy="22225"/>
          </a:xfrm>
          <a:custGeom>
            <a:avLst/>
            <a:gdLst>
              <a:gd name="T0" fmla="*/ 92 w 92"/>
              <a:gd name="T1" fmla="*/ 41 h 41"/>
              <a:gd name="T2" fmla="*/ 90 w 92"/>
              <a:gd name="T3" fmla="*/ 36 h 41"/>
              <a:gd name="T4" fmla="*/ 92 w 92"/>
              <a:gd name="T5" fmla="*/ 36 h 41"/>
              <a:gd name="T6" fmla="*/ 90 w 92"/>
              <a:gd name="T7" fmla="*/ 36 h 41"/>
              <a:gd name="T8" fmla="*/ 87 w 92"/>
              <a:gd name="T9" fmla="*/ 33 h 41"/>
              <a:gd name="T10" fmla="*/ 85 w 92"/>
              <a:gd name="T11" fmla="*/ 31 h 41"/>
              <a:gd name="T12" fmla="*/ 77 w 92"/>
              <a:gd name="T13" fmla="*/ 31 h 41"/>
              <a:gd name="T14" fmla="*/ 72 w 92"/>
              <a:gd name="T15" fmla="*/ 28 h 41"/>
              <a:gd name="T16" fmla="*/ 64 w 92"/>
              <a:gd name="T17" fmla="*/ 25 h 41"/>
              <a:gd name="T18" fmla="*/ 57 w 92"/>
              <a:gd name="T19" fmla="*/ 23 h 41"/>
              <a:gd name="T20" fmla="*/ 49 w 92"/>
              <a:gd name="T21" fmla="*/ 20 h 41"/>
              <a:gd name="T22" fmla="*/ 39 w 92"/>
              <a:gd name="T23" fmla="*/ 15 h 41"/>
              <a:gd name="T24" fmla="*/ 31 w 92"/>
              <a:gd name="T25" fmla="*/ 13 h 41"/>
              <a:gd name="T26" fmla="*/ 26 w 92"/>
              <a:gd name="T27" fmla="*/ 10 h 41"/>
              <a:gd name="T28" fmla="*/ 18 w 92"/>
              <a:gd name="T29" fmla="*/ 8 h 41"/>
              <a:gd name="T30" fmla="*/ 11 w 92"/>
              <a:gd name="T31" fmla="*/ 5 h 41"/>
              <a:gd name="T32" fmla="*/ 8 w 92"/>
              <a:gd name="T33" fmla="*/ 2 h 41"/>
              <a:gd name="T34" fmla="*/ 3 w 92"/>
              <a:gd name="T35" fmla="*/ 2 h 41"/>
              <a:gd name="T36" fmla="*/ 3 w 92"/>
              <a:gd name="T37" fmla="*/ 0 h 41"/>
              <a:gd name="T38" fmla="*/ 0 w 92"/>
              <a:gd name="T39" fmla="*/ 5 h 41"/>
              <a:gd name="T40" fmla="*/ 0 w 92"/>
              <a:gd name="T41" fmla="*/ 5 h 41"/>
              <a:gd name="T42" fmla="*/ 5 w 92"/>
              <a:gd name="T43" fmla="*/ 8 h 41"/>
              <a:gd name="T44" fmla="*/ 11 w 92"/>
              <a:gd name="T45" fmla="*/ 10 h 41"/>
              <a:gd name="T46" fmla="*/ 16 w 92"/>
              <a:gd name="T47" fmla="*/ 13 h 41"/>
              <a:gd name="T48" fmla="*/ 23 w 92"/>
              <a:gd name="T49" fmla="*/ 15 h 41"/>
              <a:gd name="T50" fmla="*/ 31 w 92"/>
              <a:gd name="T51" fmla="*/ 18 h 41"/>
              <a:gd name="T52" fmla="*/ 39 w 92"/>
              <a:gd name="T53" fmla="*/ 20 h 41"/>
              <a:gd name="T54" fmla="*/ 46 w 92"/>
              <a:gd name="T55" fmla="*/ 23 h 41"/>
              <a:gd name="T56" fmla="*/ 54 w 92"/>
              <a:gd name="T57" fmla="*/ 28 h 41"/>
              <a:gd name="T58" fmla="*/ 62 w 92"/>
              <a:gd name="T59" fmla="*/ 28 h 41"/>
              <a:gd name="T60" fmla="*/ 69 w 92"/>
              <a:gd name="T61" fmla="*/ 33 h 41"/>
              <a:gd name="T62" fmla="*/ 77 w 92"/>
              <a:gd name="T63" fmla="*/ 36 h 41"/>
              <a:gd name="T64" fmla="*/ 82 w 92"/>
              <a:gd name="T65" fmla="*/ 36 h 41"/>
              <a:gd name="T66" fmla="*/ 87 w 92"/>
              <a:gd name="T67" fmla="*/ 38 h 41"/>
              <a:gd name="T68" fmla="*/ 90 w 92"/>
              <a:gd name="T69" fmla="*/ 41 h 41"/>
              <a:gd name="T70" fmla="*/ 90 w 92"/>
              <a:gd name="T71" fmla="*/ 41 h 41"/>
              <a:gd name="T72" fmla="*/ 92 w 92"/>
              <a:gd name="T73" fmla="*/ 41 h 41"/>
              <a:gd name="T74" fmla="*/ 90 w 92"/>
              <a:gd name="T75" fmla="*/ 41 h 41"/>
              <a:gd name="T76" fmla="*/ 92 w 92"/>
              <a:gd name="T7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41">
                <a:moveTo>
                  <a:pt x="92" y="41"/>
                </a:moveTo>
                <a:lnTo>
                  <a:pt x="90" y="36"/>
                </a:lnTo>
                <a:lnTo>
                  <a:pt x="92" y="36"/>
                </a:lnTo>
                <a:lnTo>
                  <a:pt x="90" y="36"/>
                </a:lnTo>
                <a:lnTo>
                  <a:pt x="87" y="33"/>
                </a:lnTo>
                <a:lnTo>
                  <a:pt x="85" y="31"/>
                </a:lnTo>
                <a:lnTo>
                  <a:pt x="77" y="31"/>
                </a:lnTo>
                <a:lnTo>
                  <a:pt x="72" y="28"/>
                </a:lnTo>
                <a:lnTo>
                  <a:pt x="64" y="25"/>
                </a:lnTo>
                <a:lnTo>
                  <a:pt x="57" y="23"/>
                </a:lnTo>
                <a:lnTo>
                  <a:pt x="49" y="20"/>
                </a:lnTo>
                <a:lnTo>
                  <a:pt x="39" y="15"/>
                </a:lnTo>
                <a:lnTo>
                  <a:pt x="31" y="13"/>
                </a:lnTo>
                <a:lnTo>
                  <a:pt x="26" y="10"/>
                </a:lnTo>
                <a:lnTo>
                  <a:pt x="18" y="8"/>
                </a:lnTo>
                <a:lnTo>
                  <a:pt x="11" y="5"/>
                </a:lnTo>
                <a:lnTo>
                  <a:pt x="8" y="2"/>
                </a:lnTo>
                <a:lnTo>
                  <a:pt x="3" y="2"/>
                </a:lnTo>
                <a:lnTo>
                  <a:pt x="3" y="0"/>
                </a:lnTo>
                <a:lnTo>
                  <a:pt x="0" y="5"/>
                </a:lnTo>
                <a:lnTo>
                  <a:pt x="0" y="5"/>
                </a:lnTo>
                <a:lnTo>
                  <a:pt x="5" y="8"/>
                </a:lnTo>
                <a:lnTo>
                  <a:pt x="11" y="10"/>
                </a:lnTo>
                <a:lnTo>
                  <a:pt x="16" y="13"/>
                </a:lnTo>
                <a:lnTo>
                  <a:pt x="23" y="15"/>
                </a:lnTo>
                <a:lnTo>
                  <a:pt x="31" y="18"/>
                </a:lnTo>
                <a:lnTo>
                  <a:pt x="39" y="20"/>
                </a:lnTo>
                <a:lnTo>
                  <a:pt x="46" y="23"/>
                </a:lnTo>
                <a:lnTo>
                  <a:pt x="54" y="28"/>
                </a:lnTo>
                <a:lnTo>
                  <a:pt x="62" y="28"/>
                </a:lnTo>
                <a:lnTo>
                  <a:pt x="69" y="33"/>
                </a:lnTo>
                <a:lnTo>
                  <a:pt x="77" y="36"/>
                </a:lnTo>
                <a:lnTo>
                  <a:pt x="82" y="36"/>
                </a:lnTo>
                <a:lnTo>
                  <a:pt x="87" y="38"/>
                </a:lnTo>
                <a:lnTo>
                  <a:pt x="90" y="41"/>
                </a:lnTo>
                <a:lnTo>
                  <a:pt x="90" y="41"/>
                </a:lnTo>
                <a:lnTo>
                  <a:pt x="92" y="41"/>
                </a:lnTo>
                <a:lnTo>
                  <a:pt x="90" y="41"/>
                </a:lnTo>
                <a:lnTo>
                  <a:pt x="9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0" name="Freeform 2070">
            <a:extLst>
              <a:ext uri="{FF2B5EF4-FFF2-40B4-BE49-F238E27FC236}">
                <a16:creationId xmlns:a16="http://schemas.microsoft.com/office/drawing/2014/main" id="{7A79A96E-0953-4ACB-BC6E-1E9DF4012A9B}"/>
              </a:ext>
            </a:extLst>
          </p:cNvPr>
          <p:cNvSpPr>
            <a:spLocks/>
          </p:cNvSpPr>
          <p:nvPr/>
        </p:nvSpPr>
        <p:spPr bwMode="auto">
          <a:xfrm>
            <a:off x="2019300" y="4757738"/>
            <a:ext cx="130175" cy="23812"/>
          </a:xfrm>
          <a:custGeom>
            <a:avLst/>
            <a:gdLst>
              <a:gd name="T0" fmla="*/ 230 w 230"/>
              <a:gd name="T1" fmla="*/ 3 h 44"/>
              <a:gd name="T2" fmla="*/ 225 w 230"/>
              <a:gd name="T3" fmla="*/ 3 h 44"/>
              <a:gd name="T4" fmla="*/ 227 w 230"/>
              <a:gd name="T5" fmla="*/ 0 h 44"/>
              <a:gd name="T6" fmla="*/ 0 w 230"/>
              <a:gd name="T7" fmla="*/ 39 h 44"/>
              <a:gd name="T8" fmla="*/ 2 w 230"/>
              <a:gd name="T9" fmla="*/ 44 h 44"/>
              <a:gd name="T10" fmla="*/ 230 w 230"/>
              <a:gd name="T11" fmla="*/ 5 h 44"/>
              <a:gd name="T12" fmla="*/ 230 w 230"/>
              <a:gd name="T13" fmla="*/ 3 h 44"/>
              <a:gd name="T14" fmla="*/ 230 w 230"/>
              <a:gd name="T15" fmla="*/ 5 h 44"/>
              <a:gd name="T16" fmla="*/ 230 w 230"/>
              <a:gd name="T17" fmla="*/ 5 h 44"/>
              <a:gd name="T18" fmla="*/ 230 w 230"/>
              <a:gd name="T19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" h="44">
                <a:moveTo>
                  <a:pt x="230" y="3"/>
                </a:moveTo>
                <a:lnTo>
                  <a:pt x="225" y="3"/>
                </a:lnTo>
                <a:lnTo>
                  <a:pt x="227" y="0"/>
                </a:lnTo>
                <a:lnTo>
                  <a:pt x="0" y="39"/>
                </a:lnTo>
                <a:lnTo>
                  <a:pt x="2" y="44"/>
                </a:lnTo>
                <a:lnTo>
                  <a:pt x="230" y="5"/>
                </a:lnTo>
                <a:lnTo>
                  <a:pt x="230" y="3"/>
                </a:lnTo>
                <a:lnTo>
                  <a:pt x="230" y="5"/>
                </a:lnTo>
                <a:lnTo>
                  <a:pt x="230" y="5"/>
                </a:lnTo>
                <a:lnTo>
                  <a:pt x="23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1" name="Freeform 2071">
            <a:extLst>
              <a:ext uri="{FF2B5EF4-FFF2-40B4-BE49-F238E27FC236}">
                <a16:creationId xmlns:a16="http://schemas.microsoft.com/office/drawing/2014/main" id="{749506DF-0C7A-46E6-8F4E-05926C231B4F}"/>
              </a:ext>
            </a:extLst>
          </p:cNvPr>
          <p:cNvSpPr>
            <a:spLocks/>
          </p:cNvSpPr>
          <p:nvPr/>
        </p:nvSpPr>
        <p:spPr bwMode="auto">
          <a:xfrm>
            <a:off x="2146300" y="4749800"/>
            <a:ext cx="4763" cy="9525"/>
          </a:xfrm>
          <a:custGeom>
            <a:avLst/>
            <a:gdLst>
              <a:gd name="T0" fmla="*/ 0 w 10"/>
              <a:gd name="T1" fmla="*/ 0 h 18"/>
              <a:gd name="T2" fmla="*/ 0 w 10"/>
              <a:gd name="T3" fmla="*/ 5 h 18"/>
              <a:gd name="T4" fmla="*/ 0 w 10"/>
              <a:gd name="T5" fmla="*/ 5 h 18"/>
              <a:gd name="T6" fmla="*/ 0 w 10"/>
              <a:gd name="T7" fmla="*/ 8 h 18"/>
              <a:gd name="T8" fmla="*/ 3 w 10"/>
              <a:gd name="T9" fmla="*/ 8 h 18"/>
              <a:gd name="T10" fmla="*/ 3 w 10"/>
              <a:gd name="T11" fmla="*/ 8 h 18"/>
              <a:gd name="T12" fmla="*/ 3 w 10"/>
              <a:gd name="T13" fmla="*/ 10 h 18"/>
              <a:gd name="T14" fmla="*/ 3 w 10"/>
              <a:gd name="T15" fmla="*/ 13 h 18"/>
              <a:gd name="T16" fmla="*/ 3 w 10"/>
              <a:gd name="T17" fmla="*/ 15 h 18"/>
              <a:gd name="T18" fmla="*/ 3 w 10"/>
              <a:gd name="T19" fmla="*/ 15 h 18"/>
              <a:gd name="T20" fmla="*/ 3 w 10"/>
              <a:gd name="T21" fmla="*/ 18 h 18"/>
              <a:gd name="T22" fmla="*/ 8 w 10"/>
              <a:gd name="T23" fmla="*/ 18 h 18"/>
              <a:gd name="T24" fmla="*/ 10 w 10"/>
              <a:gd name="T25" fmla="*/ 15 h 18"/>
              <a:gd name="T26" fmla="*/ 10 w 10"/>
              <a:gd name="T27" fmla="*/ 15 h 18"/>
              <a:gd name="T28" fmla="*/ 10 w 10"/>
              <a:gd name="T29" fmla="*/ 13 h 18"/>
              <a:gd name="T30" fmla="*/ 8 w 10"/>
              <a:gd name="T31" fmla="*/ 10 h 18"/>
              <a:gd name="T32" fmla="*/ 8 w 10"/>
              <a:gd name="T33" fmla="*/ 8 h 18"/>
              <a:gd name="T34" fmla="*/ 8 w 10"/>
              <a:gd name="T35" fmla="*/ 5 h 18"/>
              <a:gd name="T36" fmla="*/ 5 w 10"/>
              <a:gd name="T37" fmla="*/ 2 h 18"/>
              <a:gd name="T38" fmla="*/ 0 w 10"/>
              <a:gd name="T39" fmla="*/ 0 h 18"/>
              <a:gd name="T40" fmla="*/ 0 w 10"/>
              <a:gd name="T4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" h="18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3" y="8"/>
                </a:lnTo>
                <a:lnTo>
                  <a:pt x="3" y="10"/>
                </a:lnTo>
                <a:lnTo>
                  <a:pt x="3" y="13"/>
                </a:lnTo>
                <a:lnTo>
                  <a:pt x="3" y="15"/>
                </a:lnTo>
                <a:lnTo>
                  <a:pt x="3" y="15"/>
                </a:lnTo>
                <a:lnTo>
                  <a:pt x="3" y="18"/>
                </a:lnTo>
                <a:lnTo>
                  <a:pt x="8" y="18"/>
                </a:lnTo>
                <a:lnTo>
                  <a:pt x="10" y="15"/>
                </a:lnTo>
                <a:lnTo>
                  <a:pt x="10" y="15"/>
                </a:lnTo>
                <a:lnTo>
                  <a:pt x="10" y="13"/>
                </a:lnTo>
                <a:lnTo>
                  <a:pt x="8" y="10"/>
                </a:lnTo>
                <a:lnTo>
                  <a:pt x="8" y="8"/>
                </a:lnTo>
                <a:lnTo>
                  <a:pt x="8" y="5"/>
                </a:lnTo>
                <a:lnTo>
                  <a:pt x="5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2" name="Freeform 2072">
            <a:extLst>
              <a:ext uri="{FF2B5EF4-FFF2-40B4-BE49-F238E27FC236}">
                <a16:creationId xmlns:a16="http://schemas.microsoft.com/office/drawing/2014/main" id="{EE2345A4-476D-4CDA-8581-387BDD74F6A3}"/>
              </a:ext>
            </a:extLst>
          </p:cNvPr>
          <p:cNvSpPr>
            <a:spLocks/>
          </p:cNvSpPr>
          <p:nvPr/>
        </p:nvSpPr>
        <p:spPr bwMode="auto">
          <a:xfrm>
            <a:off x="2019300" y="4749800"/>
            <a:ext cx="127000" cy="22225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5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3" name="Freeform 2073">
            <a:extLst>
              <a:ext uri="{FF2B5EF4-FFF2-40B4-BE49-F238E27FC236}">
                <a16:creationId xmlns:a16="http://schemas.microsoft.com/office/drawing/2014/main" id="{648D6ED2-422C-4AA6-B162-7944A84316CC}"/>
              </a:ext>
            </a:extLst>
          </p:cNvPr>
          <p:cNvSpPr>
            <a:spLocks/>
          </p:cNvSpPr>
          <p:nvPr/>
        </p:nvSpPr>
        <p:spPr bwMode="auto">
          <a:xfrm>
            <a:off x="1966913" y="4751388"/>
            <a:ext cx="53975" cy="20637"/>
          </a:xfrm>
          <a:custGeom>
            <a:avLst/>
            <a:gdLst>
              <a:gd name="T0" fmla="*/ 5 w 95"/>
              <a:gd name="T1" fmla="*/ 0 h 36"/>
              <a:gd name="T2" fmla="*/ 0 w 95"/>
              <a:gd name="T3" fmla="*/ 0 h 36"/>
              <a:gd name="T4" fmla="*/ 3 w 95"/>
              <a:gd name="T5" fmla="*/ 3 h 36"/>
              <a:gd name="T6" fmla="*/ 5 w 95"/>
              <a:gd name="T7" fmla="*/ 3 h 36"/>
              <a:gd name="T8" fmla="*/ 11 w 95"/>
              <a:gd name="T9" fmla="*/ 5 h 36"/>
              <a:gd name="T10" fmla="*/ 16 w 95"/>
              <a:gd name="T11" fmla="*/ 10 h 36"/>
              <a:gd name="T12" fmla="*/ 23 w 95"/>
              <a:gd name="T13" fmla="*/ 13 h 36"/>
              <a:gd name="T14" fmla="*/ 31 w 95"/>
              <a:gd name="T15" fmla="*/ 15 h 36"/>
              <a:gd name="T16" fmla="*/ 39 w 95"/>
              <a:gd name="T17" fmla="*/ 18 h 36"/>
              <a:gd name="T18" fmla="*/ 49 w 95"/>
              <a:gd name="T19" fmla="*/ 21 h 36"/>
              <a:gd name="T20" fmla="*/ 57 w 95"/>
              <a:gd name="T21" fmla="*/ 23 h 36"/>
              <a:gd name="T22" fmla="*/ 64 w 95"/>
              <a:gd name="T23" fmla="*/ 26 h 36"/>
              <a:gd name="T24" fmla="*/ 72 w 95"/>
              <a:gd name="T25" fmla="*/ 28 h 36"/>
              <a:gd name="T26" fmla="*/ 80 w 95"/>
              <a:gd name="T27" fmla="*/ 31 h 36"/>
              <a:gd name="T28" fmla="*/ 85 w 95"/>
              <a:gd name="T29" fmla="*/ 33 h 36"/>
              <a:gd name="T30" fmla="*/ 90 w 95"/>
              <a:gd name="T31" fmla="*/ 33 h 36"/>
              <a:gd name="T32" fmla="*/ 92 w 95"/>
              <a:gd name="T33" fmla="*/ 36 h 36"/>
              <a:gd name="T34" fmla="*/ 92 w 95"/>
              <a:gd name="T35" fmla="*/ 36 h 36"/>
              <a:gd name="T36" fmla="*/ 95 w 95"/>
              <a:gd name="T37" fmla="*/ 31 h 36"/>
              <a:gd name="T38" fmla="*/ 92 w 95"/>
              <a:gd name="T39" fmla="*/ 31 h 36"/>
              <a:gd name="T40" fmla="*/ 90 w 95"/>
              <a:gd name="T41" fmla="*/ 28 h 36"/>
              <a:gd name="T42" fmla="*/ 85 w 95"/>
              <a:gd name="T43" fmla="*/ 28 h 36"/>
              <a:gd name="T44" fmla="*/ 80 w 95"/>
              <a:gd name="T45" fmla="*/ 26 h 36"/>
              <a:gd name="T46" fmla="*/ 74 w 95"/>
              <a:gd name="T47" fmla="*/ 26 h 36"/>
              <a:gd name="T48" fmla="*/ 67 w 95"/>
              <a:gd name="T49" fmla="*/ 21 h 36"/>
              <a:gd name="T50" fmla="*/ 59 w 95"/>
              <a:gd name="T51" fmla="*/ 18 h 36"/>
              <a:gd name="T52" fmla="*/ 49 w 95"/>
              <a:gd name="T53" fmla="*/ 15 h 36"/>
              <a:gd name="T54" fmla="*/ 41 w 95"/>
              <a:gd name="T55" fmla="*/ 13 h 36"/>
              <a:gd name="T56" fmla="*/ 34 w 95"/>
              <a:gd name="T57" fmla="*/ 10 h 36"/>
              <a:gd name="T58" fmla="*/ 26 w 95"/>
              <a:gd name="T59" fmla="*/ 8 h 36"/>
              <a:gd name="T60" fmla="*/ 18 w 95"/>
              <a:gd name="T61" fmla="*/ 5 h 36"/>
              <a:gd name="T62" fmla="*/ 13 w 95"/>
              <a:gd name="T63" fmla="*/ 3 h 36"/>
              <a:gd name="T64" fmla="*/ 8 w 95"/>
              <a:gd name="T65" fmla="*/ 0 h 36"/>
              <a:gd name="T66" fmla="*/ 5 w 95"/>
              <a:gd name="T67" fmla="*/ 0 h 36"/>
              <a:gd name="T68" fmla="*/ 5 w 95"/>
              <a:gd name="T6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36">
                <a:moveTo>
                  <a:pt x="5" y="0"/>
                </a:moveTo>
                <a:lnTo>
                  <a:pt x="0" y="0"/>
                </a:lnTo>
                <a:lnTo>
                  <a:pt x="3" y="3"/>
                </a:lnTo>
                <a:lnTo>
                  <a:pt x="5" y="3"/>
                </a:lnTo>
                <a:lnTo>
                  <a:pt x="11" y="5"/>
                </a:lnTo>
                <a:lnTo>
                  <a:pt x="16" y="10"/>
                </a:lnTo>
                <a:lnTo>
                  <a:pt x="23" y="13"/>
                </a:lnTo>
                <a:lnTo>
                  <a:pt x="31" y="15"/>
                </a:lnTo>
                <a:lnTo>
                  <a:pt x="39" y="18"/>
                </a:lnTo>
                <a:lnTo>
                  <a:pt x="49" y="21"/>
                </a:lnTo>
                <a:lnTo>
                  <a:pt x="57" y="23"/>
                </a:lnTo>
                <a:lnTo>
                  <a:pt x="64" y="26"/>
                </a:lnTo>
                <a:lnTo>
                  <a:pt x="72" y="28"/>
                </a:lnTo>
                <a:lnTo>
                  <a:pt x="80" y="31"/>
                </a:lnTo>
                <a:lnTo>
                  <a:pt x="85" y="33"/>
                </a:lnTo>
                <a:lnTo>
                  <a:pt x="90" y="33"/>
                </a:lnTo>
                <a:lnTo>
                  <a:pt x="92" y="36"/>
                </a:lnTo>
                <a:lnTo>
                  <a:pt x="92" y="36"/>
                </a:lnTo>
                <a:lnTo>
                  <a:pt x="95" y="31"/>
                </a:lnTo>
                <a:lnTo>
                  <a:pt x="92" y="31"/>
                </a:lnTo>
                <a:lnTo>
                  <a:pt x="90" y="28"/>
                </a:lnTo>
                <a:lnTo>
                  <a:pt x="85" y="28"/>
                </a:lnTo>
                <a:lnTo>
                  <a:pt x="80" y="26"/>
                </a:lnTo>
                <a:lnTo>
                  <a:pt x="74" y="26"/>
                </a:lnTo>
                <a:lnTo>
                  <a:pt x="67" y="21"/>
                </a:lnTo>
                <a:lnTo>
                  <a:pt x="59" y="18"/>
                </a:lnTo>
                <a:lnTo>
                  <a:pt x="49" y="15"/>
                </a:lnTo>
                <a:lnTo>
                  <a:pt x="41" y="13"/>
                </a:lnTo>
                <a:lnTo>
                  <a:pt x="34" y="10"/>
                </a:lnTo>
                <a:lnTo>
                  <a:pt x="26" y="8"/>
                </a:lnTo>
                <a:lnTo>
                  <a:pt x="18" y="5"/>
                </a:lnTo>
                <a:lnTo>
                  <a:pt x="13" y="3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4" name="Freeform 2074">
            <a:extLst>
              <a:ext uri="{FF2B5EF4-FFF2-40B4-BE49-F238E27FC236}">
                <a16:creationId xmlns:a16="http://schemas.microsoft.com/office/drawing/2014/main" id="{715C2E39-2C06-47F5-A1BB-0A7AF2923A36}"/>
              </a:ext>
            </a:extLst>
          </p:cNvPr>
          <p:cNvSpPr>
            <a:spLocks/>
          </p:cNvSpPr>
          <p:nvPr/>
        </p:nvSpPr>
        <p:spPr bwMode="auto">
          <a:xfrm>
            <a:off x="2016125" y="4737100"/>
            <a:ext cx="39688" cy="11113"/>
          </a:xfrm>
          <a:custGeom>
            <a:avLst/>
            <a:gdLst>
              <a:gd name="T0" fmla="*/ 69 w 69"/>
              <a:gd name="T1" fmla="*/ 20 h 20"/>
              <a:gd name="T2" fmla="*/ 69 w 69"/>
              <a:gd name="T3" fmla="*/ 15 h 20"/>
              <a:gd name="T4" fmla="*/ 64 w 69"/>
              <a:gd name="T5" fmla="*/ 15 h 20"/>
              <a:gd name="T6" fmla="*/ 56 w 69"/>
              <a:gd name="T7" fmla="*/ 15 h 20"/>
              <a:gd name="T8" fmla="*/ 51 w 69"/>
              <a:gd name="T9" fmla="*/ 13 h 20"/>
              <a:gd name="T10" fmla="*/ 46 w 69"/>
              <a:gd name="T11" fmla="*/ 13 h 20"/>
              <a:gd name="T12" fmla="*/ 41 w 69"/>
              <a:gd name="T13" fmla="*/ 13 h 20"/>
              <a:gd name="T14" fmla="*/ 33 w 69"/>
              <a:gd name="T15" fmla="*/ 10 h 20"/>
              <a:gd name="T16" fmla="*/ 28 w 69"/>
              <a:gd name="T17" fmla="*/ 10 h 20"/>
              <a:gd name="T18" fmla="*/ 23 w 69"/>
              <a:gd name="T19" fmla="*/ 8 h 20"/>
              <a:gd name="T20" fmla="*/ 18 w 69"/>
              <a:gd name="T21" fmla="*/ 8 h 20"/>
              <a:gd name="T22" fmla="*/ 15 w 69"/>
              <a:gd name="T23" fmla="*/ 5 h 20"/>
              <a:gd name="T24" fmla="*/ 10 w 69"/>
              <a:gd name="T25" fmla="*/ 5 h 20"/>
              <a:gd name="T26" fmla="*/ 7 w 69"/>
              <a:gd name="T27" fmla="*/ 2 h 20"/>
              <a:gd name="T28" fmla="*/ 5 w 69"/>
              <a:gd name="T29" fmla="*/ 2 h 20"/>
              <a:gd name="T30" fmla="*/ 2 w 69"/>
              <a:gd name="T31" fmla="*/ 2 h 20"/>
              <a:gd name="T32" fmla="*/ 2 w 69"/>
              <a:gd name="T33" fmla="*/ 2 h 20"/>
              <a:gd name="T34" fmla="*/ 0 w 69"/>
              <a:gd name="T35" fmla="*/ 0 h 20"/>
              <a:gd name="T36" fmla="*/ 0 w 69"/>
              <a:gd name="T37" fmla="*/ 5 h 20"/>
              <a:gd name="T38" fmla="*/ 0 w 69"/>
              <a:gd name="T39" fmla="*/ 8 h 20"/>
              <a:gd name="T40" fmla="*/ 2 w 69"/>
              <a:gd name="T41" fmla="*/ 8 h 20"/>
              <a:gd name="T42" fmla="*/ 5 w 69"/>
              <a:gd name="T43" fmla="*/ 8 h 20"/>
              <a:gd name="T44" fmla="*/ 10 w 69"/>
              <a:gd name="T45" fmla="*/ 8 h 20"/>
              <a:gd name="T46" fmla="*/ 12 w 69"/>
              <a:gd name="T47" fmla="*/ 10 h 20"/>
              <a:gd name="T48" fmla="*/ 18 w 69"/>
              <a:gd name="T49" fmla="*/ 10 h 20"/>
              <a:gd name="T50" fmla="*/ 23 w 69"/>
              <a:gd name="T51" fmla="*/ 13 h 20"/>
              <a:gd name="T52" fmla="*/ 25 w 69"/>
              <a:gd name="T53" fmla="*/ 15 h 20"/>
              <a:gd name="T54" fmla="*/ 33 w 69"/>
              <a:gd name="T55" fmla="*/ 15 h 20"/>
              <a:gd name="T56" fmla="*/ 38 w 69"/>
              <a:gd name="T57" fmla="*/ 18 h 20"/>
              <a:gd name="T58" fmla="*/ 43 w 69"/>
              <a:gd name="T59" fmla="*/ 18 h 20"/>
              <a:gd name="T60" fmla="*/ 51 w 69"/>
              <a:gd name="T61" fmla="*/ 18 h 20"/>
              <a:gd name="T62" fmla="*/ 56 w 69"/>
              <a:gd name="T63" fmla="*/ 18 h 20"/>
              <a:gd name="T64" fmla="*/ 64 w 69"/>
              <a:gd name="T65" fmla="*/ 18 h 20"/>
              <a:gd name="T66" fmla="*/ 69 w 69"/>
              <a:gd name="T67" fmla="*/ 20 h 20"/>
              <a:gd name="T68" fmla="*/ 69 w 69"/>
              <a:gd name="T6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" h="20">
                <a:moveTo>
                  <a:pt x="69" y="20"/>
                </a:moveTo>
                <a:lnTo>
                  <a:pt x="69" y="15"/>
                </a:lnTo>
                <a:lnTo>
                  <a:pt x="64" y="15"/>
                </a:lnTo>
                <a:lnTo>
                  <a:pt x="56" y="15"/>
                </a:lnTo>
                <a:lnTo>
                  <a:pt x="51" y="13"/>
                </a:lnTo>
                <a:lnTo>
                  <a:pt x="46" y="13"/>
                </a:lnTo>
                <a:lnTo>
                  <a:pt x="41" y="13"/>
                </a:lnTo>
                <a:lnTo>
                  <a:pt x="33" y="10"/>
                </a:lnTo>
                <a:lnTo>
                  <a:pt x="28" y="10"/>
                </a:lnTo>
                <a:lnTo>
                  <a:pt x="23" y="8"/>
                </a:lnTo>
                <a:lnTo>
                  <a:pt x="18" y="8"/>
                </a:lnTo>
                <a:lnTo>
                  <a:pt x="15" y="5"/>
                </a:lnTo>
                <a:lnTo>
                  <a:pt x="10" y="5"/>
                </a:lnTo>
                <a:lnTo>
                  <a:pt x="7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5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10" y="8"/>
                </a:lnTo>
                <a:lnTo>
                  <a:pt x="12" y="10"/>
                </a:lnTo>
                <a:lnTo>
                  <a:pt x="18" y="10"/>
                </a:lnTo>
                <a:lnTo>
                  <a:pt x="23" y="13"/>
                </a:lnTo>
                <a:lnTo>
                  <a:pt x="25" y="15"/>
                </a:lnTo>
                <a:lnTo>
                  <a:pt x="33" y="15"/>
                </a:lnTo>
                <a:lnTo>
                  <a:pt x="38" y="18"/>
                </a:lnTo>
                <a:lnTo>
                  <a:pt x="43" y="18"/>
                </a:lnTo>
                <a:lnTo>
                  <a:pt x="51" y="18"/>
                </a:lnTo>
                <a:lnTo>
                  <a:pt x="56" y="18"/>
                </a:lnTo>
                <a:lnTo>
                  <a:pt x="64" y="18"/>
                </a:lnTo>
                <a:lnTo>
                  <a:pt x="69" y="20"/>
                </a:lnTo>
                <a:lnTo>
                  <a:pt x="69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5" name="Freeform 2075">
            <a:extLst>
              <a:ext uri="{FF2B5EF4-FFF2-40B4-BE49-F238E27FC236}">
                <a16:creationId xmlns:a16="http://schemas.microsoft.com/office/drawing/2014/main" id="{C781DD5E-0C0C-450A-ACCF-2C77376C593A}"/>
              </a:ext>
            </a:extLst>
          </p:cNvPr>
          <p:cNvSpPr>
            <a:spLocks/>
          </p:cNvSpPr>
          <p:nvPr/>
        </p:nvSpPr>
        <p:spPr bwMode="auto">
          <a:xfrm>
            <a:off x="2055813" y="4727575"/>
            <a:ext cx="39687" cy="20638"/>
          </a:xfrm>
          <a:custGeom>
            <a:avLst/>
            <a:gdLst>
              <a:gd name="T0" fmla="*/ 71 w 71"/>
              <a:gd name="T1" fmla="*/ 2 h 35"/>
              <a:gd name="T2" fmla="*/ 69 w 71"/>
              <a:gd name="T3" fmla="*/ 0 h 35"/>
              <a:gd name="T4" fmla="*/ 69 w 71"/>
              <a:gd name="T5" fmla="*/ 0 h 35"/>
              <a:gd name="T6" fmla="*/ 66 w 71"/>
              <a:gd name="T7" fmla="*/ 2 h 35"/>
              <a:gd name="T8" fmla="*/ 64 w 71"/>
              <a:gd name="T9" fmla="*/ 5 h 35"/>
              <a:gd name="T10" fmla="*/ 61 w 71"/>
              <a:gd name="T11" fmla="*/ 7 h 35"/>
              <a:gd name="T12" fmla="*/ 56 w 71"/>
              <a:gd name="T13" fmla="*/ 10 h 35"/>
              <a:gd name="T14" fmla="*/ 53 w 71"/>
              <a:gd name="T15" fmla="*/ 12 h 35"/>
              <a:gd name="T16" fmla="*/ 48 w 71"/>
              <a:gd name="T17" fmla="*/ 15 h 35"/>
              <a:gd name="T18" fmla="*/ 43 w 71"/>
              <a:gd name="T19" fmla="*/ 17 h 35"/>
              <a:gd name="T20" fmla="*/ 41 w 71"/>
              <a:gd name="T21" fmla="*/ 20 h 35"/>
              <a:gd name="T22" fmla="*/ 36 w 71"/>
              <a:gd name="T23" fmla="*/ 23 h 35"/>
              <a:gd name="T24" fmla="*/ 30 w 71"/>
              <a:gd name="T25" fmla="*/ 25 h 35"/>
              <a:gd name="T26" fmla="*/ 25 w 71"/>
              <a:gd name="T27" fmla="*/ 25 h 35"/>
              <a:gd name="T28" fmla="*/ 20 w 71"/>
              <a:gd name="T29" fmla="*/ 28 h 35"/>
              <a:gd name="T30" fmla="*/ 12 w 71"/>
              <a:gd name="T31" fmla="*/ 30 h 35"/>
              <a:gd name="T32" fmla="*/ 5 w 71"/>
              <a:gd name="T33" fmla="*/ 30 h 35"/>
              <a:gd name="T34" fmla="*/ 0 w 71"/>
              <a:gd name="T35" fmla="*/ 30 h 35"/>
              <a:gd name="T36" fmla="*/ 0 w 71"/>
              <a:gd name="T37" fmla="*/ 35 h 35"/>
              <a:gd name="T38" fmla="*/ 7 w 71"/>
              <a:gd name="T39" fmla="*/ 33 h 35"/>
              <a:gd name="T40" fmla="*/ 12 w 71"/>
              <a:gd name="T41" fmla="*/ 33 h 35"/>
              <a:gd name="T42" fmla="*/ 20 w 71"/>
              <a:gd name="T43" fmla="*/ 33 h 35"/>
              <a:gd name="T44" fmla="*/ 25 w 71"/>
              <a:gd name="T45" fmla="*/ 30 h 35"/>
              <a:gd name="T46" fmla="*/ 30 w 71"/>
              <a:gd name="T47" fmla="*/ 30 h 35"/>
              <a:gd name="T48" fmla="*/ 38 w 71"/>
              <a:gd name="T49" fmla="*/ 28 h 35"/>
              <a:gd name="T50" fmla="*/ 43 w 71"/>
              <a:gd name="T51" fmla="*/ 23 h 35"/>
              <a:gd name="T52" fmla="*/ 46 w 71"/>
              <a:gd name="T53" fmla="*/ 23 h 35"/>
              <a:gd name="T54" fmla="*/ 51 w 71"/>
              <a:gd name="T55" fmla="*/ 20 h 35"/>
              <a:gd name="T56" fmla="*/ 56 w 71"/>
              <a:gd name="T57" fmla="*/ 17 h 35"/>
              <a:gd name="T58" fmla="*/ 59 w 71"/>
              <a:gd name="T59" fmla="*/ 15 h 35"/>
              <a:gd name="T60" fmla="*/ 64 w 71"/>
              <a:gd name="T61" fmla="*/ 10 h 35"/>
              <a:gd name="T62" fmla="*/ 66 w 71"/>
              <a:gd name="T63" fmla="*/ 7 h 35"/>
              <a:gd name="T64" fmla="*/ 69 w 71"/>
              <a:gd name="T65" fmla="*/ 7 h 35"/>
              <a:gd name="T66" fmla="*/ 71 w 71"/>
              <a:gd name="T67" fmla="*/ 5 h 35"/>
              <a:gd name="T68" fmla="*/ 71 w 71"/>
              <a:gd name="T69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35">
                <a:moveTo>
                  <a:pt x="71" y="2"/>
                </a:moveTo>
                <a:lnTo>
                  <a:pt x="69" y="0"/>
                </a:lnTo>
                <a:lnTo>
                  <a:pt x="69" y="0"/>
                </a:lnTo>
                <a:lnTo>
                  <a:pt x="66" y="2"/>
                </a:lnTo>
                <a:lnTo>
                  <a:pt x="64" y="5"/>
                </a:lnTo>
                <a:lnTo>
                  <a:pt x="61" y="7"/>
                </a:lnTo>
                <a:lnTo>
                  <a:pt x="56" y="10"/>
                </a:lnTo>
                <a:lnTo>
                  <a:pt x="53" y="12"/>
                </a:lnTo>
                <a:lnTo>
                  <a:pt x="48" y="15"/>
                </a:lnTo>
                <a:lnTo>
                  <a:pt x="43" y="17"/>
                </a:lnTo>
                <a:lnTo>
                  <a:pt x="41" y="20"/>
                </a:lnTo>
                <a:lnTo>
                  <a:pt x="36" y="23"/>
                </a:lnTo>
                <a:lnTo>
                  <a:pt x="30" y="25"/>
                </a:lnTo>
                <a:lnTo>
                  <a:pt x="25" y="25"/>
                </a:lnTo>
                <a:lnTo>
                  <a:pt x="20" y="28"/>
                </a:lnTo>
                <a:lnTo>
                  <a:pt x="12" y="30"/>
                </a:lnTo>
                <a:lnTo>
                  <a:pt x="5" y="30"/>
                </a:lnTo>
                <a:lnTo>
                  <a:pt x="0" y="30"/>
                </a:lnTo>
                <a:lnTo>
                  <a:pt x="0" y="35"/>
                </a:lnTo>
                <a:lnTo>
                  <a:pt x="7" y="33"/>
                </a:lnTo>
                <a:lnTo>
                  <a:pt x="12" y="33"/>
                </a:lnTo>
                <a:lnTo>
                  <a:pt x="20" y="33"/>
                </a:lnTo>
                <a:lnTo>
                  <a:pt x="25" y="30"/>
                </a:lnTo>
                <a:lnTo>
                  <a:pt x="30" y="30"/>
                </a:lnTo>
                <a:lnTo>
                  <a:pt x="38" y="28"/>
                </a:lnTo>
                <a:lnTo>
                  <a:pt x="43" y="23"/>
                </a:lnTo>
                <a:lnTo>
                  <a:pt x="46" y="23"/>
                </a:lnTo>
                <a:lnTo>
                  <a:pt x="51" y="20"/>
                </a:lnTo>
                <a:lnTo>
                  <a:pt x="56" y="17"/>
                </a:lnTo>
                <a:lnTo>
                  <a:pt x="59" y="15"/>
                </a:lnTo>
                <a:lnTo>
                  <a:pt x="64" y="10"/>
                </a:lnTo>
                <a:lnTo>
                  <a:pt x="66" y="7"/>
                </a:lnTo>
                <a:lnTo>
                  <a:pt x="69" y="7"/>
                </a:lnTo>
                <a:lnTo>
                  <a:pt x="71" y="5"/>
                </a:lnTo>
                <a:lnTo>
                  <a:pt x="7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6" name="Freeform 2076">
            <a:extLst>
              <a:ext uri="{FF2B5EF4-FFF2-40B4-BE49-F238E27FC236}">
                <a16:creationId xmlns:a16="http://schemas.microsoft.com/office/drawing/2014/main" id="{0F252E2B-C95A-4A26-A4ED-AA57F979FE56}"/>
              </a:ext>
            </a:extLst>
          </p:cNvPr>
          <p:cNvSpPr>
            <a:spLocks/>
          </p:cNvSpPr>
          <p:nvPr/>
        </p:nvSpPr>
        <p:spPr bwMode="auto">
          <a:xfrm>
            <a:off x="2055813" y="4732338"/>
            <a:ext cx="46037" cy="20637"/>
          </a:xfrm>
          <a:custGeom>
            <a:avLst/>
            <a:gdLst>
              <a:gd name="T0" fmla="*/ 0 w 82"/>
              <a:gd name="T1" fmla="*/ 36 h 39"/>
              <a:gd name="T2" fmla="*/ 0 w 82"/>
              <a:gd name="T3" fmla="*/ 39 h 39"/>
              <a:gd name="T4" fmla="*/ 7 w 82"/>
              <a:gd name="T5" fmla="*/ 39 h 39"/>
              <a:gd name="T6" fmla="*/ 18 w 82"/>
              <a:gd name="T7" fmla="*/ 39 h 39"/>
              <a:gd name="T8" fmla="*/ 23 w 82"/>
              <a:gd name="T9" fmla="*/ 39 h 39"/>
              <a:gd name="T10" fmla="*/ 30 w 82"/>
              <a:gd name="T11" fmla="*/ 36 h 39"/>
              <a:gd name="T12" fmla="*/ 38 w 82"/>
              <a:gd name="T13" fmla="*/ 33 h 39"/>
              <a:gd name="T14" fmla="*/ 46 w 82"/>
              <a:gd name="T15" fmla="*/ 31 h 39"/>
              <a:gd name="T16" fmla="*/ 51 w 82"/>
              <a:gd name="T17" fmla="*/ 28 h 39"/>
              <a:gd name="T18" fmla="*/ 56 w 82"/>
              <a:gd name="T19" fmla="*/ 26 h 39"/>
              <a:gd name="T20" fmla="*/ 61 w 82"/>
              <a:gd name="T21" fmla="*/ 23 h 39"/>
              <a:gd name="T22" fmla="*/ 66 w 82"/>
              <a:gd name="T23" fmla="*/ 18 h 39"/>
              <a:gd name="T24" fmla="*/ 71 w 82"/>
              <a:gd name="T25" fmla="*/ 16 h 39"/>
              <a:gd name="T26" fmla="*/ 74 w 82"/>
              <a:gd name="T27" fmla="*/ 13 h 39"/>
              <a:gd name="T28" fmla="*/ 76 w 82"/>
              <a:gd name="T29" fmla="*/ 10 h 39"/>
              <a:gd name="T30" fmla="*/ 79 w 82"/>
              <a:gd name="T31" fmla="*/ 8 h 39"/>
              <a:gd name="T32" fmla="*/ 82 w 82"/>
              <a:gd name="T33" fmla="*/ 5 h 39"/>
              <a:gd name="T34" fmla="*/ 82 w 82"/>
              <a:gd name="T35" fmla="*/ 3 h 39"/>
              <a:gd name="T36" fmla="*/ 79 w 82"/>
              <a:gd name="T37" fmla="*/ 0 h 39"/>
              <a:gd name="T38" fmla="*/ 79 w 82"/>
              <a:gd name="T39" fmla="*/ 0 h 39"/>
              <a:gd name="T40" fmla="*/ 76 w 82"/>
              <a:gd name="T41" fmla="*/ 3 h 39"/>
              <a:gd name="T42" fmla="*/ 74 w 82"/>
              <a:gd name="T43" fmla="*/ 5 h 39"/>
              <a:gd name="T44" fmla="*/ 71 w 82"/>
              <a:gd name="T45" fmla="*/ 10 h 39"/>
              <a:gd name="T46" fmla="*/ 69 w 82"/>
              <a:gd name="T47" fmla="*/ 13 h 39"/>
              <a:gd name="T48" fmla="*/ 64 w 82"/>
              <a:gd name="T49" fmla="*/ 16 h 39"/>
              <a:gd name="T50" fmla="*/ 59 w 82"/>
              <a:gd name="T51" fmla="*/ 18 h 39"/>
              <a:gd name="T52" fmla="*/ 53 w 82"/>
              <a:gd name="T53" fmla="*/ 21 h 39"/>
              <a:gd name="T54" fmla="*/ 48 w 82"/>
              <a:gd name="T55" fmla="*/ 23 h 39"/>
              <a:gd name="T56" fmla="*/ 43 w 82"/>
              <a:gd name="T57" fmla="*/ 26 h 39"/>
              <a:gd name="T58" fmla="*/ 38 w 82"/>
              <a:gd name="T59" fmla="*/ 28 h 39"/>
              <a:gd name="T60" fmla="*/ 30 w 82"/>
              <a:gd name="T61" fmla="*/ 31 h 39"/>
              <a:gd name="T62" fmla="*/ 23 w 82"/>
              <a:gd name="T63" fmla="*/ 33 h 39"/>
              <a:gd name="T64" fmla="*/ 15 w 82"/>
              <a:gd name="T65" fmla="*/ 33 h 39"/>
              <a:gd name="T66" fmla="*/ 7 w 82"/>
              <a:gd name="T67" fmla="*/ 36 h 39"/>
              <a:gd name="T68" fmla="*/ 0 w 82"/>
              <a:gd name="T69" fmla="*/ 36 h 39"/>
              <a:gd name="T70" fmla="*/ 0 w 82"/>
              <a:gd name="T71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" h="39">
                <a:moveTo>
                  <a:pt x="0" y="36"/>
                </a:moveTo>
                <a:lnTo>
                  <a:pt x="0" y="39"/>
                </a:lnTo>
                <a:lnTo>
                  <a:pt x="7" y="39"/>
                </a:lnTo>
                <a:lnTo>
                  <a:pt x="18" y="39"/>
                </a:lnTo>
                <a:lnTo>
                  <a:pt x="23" y="39"/>
                </a:lnTo>
                <a:lnTo>
                  <a:pt x="30" y="36"/>
                </a:lnTo>
                <a:lnTo>
                  <a:pt x="38" y="33"/>
                </a:lnTo>
                <a:lnTo>
                  <a:pt x="46" y="31"/>
                </a:lnTo>
                <a:lnTo>
                  <a:pt x="51" y="28"/>
                </a:lnTo>
                <a:lnTo>
                  <a:pt x="56" y="26"/>
                </a:lnTo>
                <a:lnTo>
                  <a:pt x="61" y="23"/>
                </a:lnTo>
                <a:lnTo>
                  <a:pt x="66" y="18"/>
                </a:lnTo>
                <a:lnTo>
                  <a:pt x="71" y="16"/>
                </a:lnTo>
                <a:lnTo>
                  <a:pt x="74" y="13"/>
                </a:lnTo>
                <a:lnTo>
                  <a:pt x="76" y="10"/>
                </a:lnTo>
                <a:lnTo>
                  <a:pt x="79" y="8"/>
                </a:lnTo>
                <a:lnTo>
                  <a:pt x="82" y="5"/>
                </a:lnTo>
                <a:lnTo>
                  <a:pt x="82" y="3"/>
                </a:lnTo>
                <a:lnTo>
                  <a:pt x="79" y="0"/>
                </a:lnTo>
                <a:lnTo>
                  <a:pt x="79" y="0"/>
                </a:lnTo>
                <a:lnTo>
                  <a:pt x="76" y="3"/>
                </a:lnTo>
                <a:lnTo>
                  <a:pt x="74" y="5"/>
                </a:lnTo>
                <a:lnTo>
                  <a:pt x="71" y="10"/>
                </a:lnTo>
                <a:lnTo>
                  <a:pt x="69" y="13"/>
                </a:lnTo>
                <a:lnTo>
                  <a:pt x="64" y="16"/>
                </a:lnTo>
                <a:lnTo>
                  <a:pt x="59" y="18"/>
                </a:lnTo>
                <a:lnTo>
                  <a:pt x="53" y="21"/>
                </a:lnTo>
                <a:lnTo>
                  <a:pt x="48" y="23"/>
                </a:lnTo>
                <a:lnTo>
                  <a:pt x="43" y="26"/>
                </a:lnTo>
                <a:lnTo>
                  <a:pt x="38" y="28"/>
                </a:lnTo>
                <a:lnTo>
                  <a:pt x="30" y="31"/>
                </a:lnTo>
                <a:lnTo>
                  <a:pt x="23" y="33"/>
                </a:lnTo>
                <a:lnTo>
                  <a:pt x="15" y="33"/>
                </a:lnTo>
                <a:lnTo>
                  <a:pt x="7" y="36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7" name="Freeform 2077">
            <a:extLst>
              <a:ext uri="{FF2B5EF4-FFF2-40B4-BE49-F238E27FC236}">
                <a16:creationId xmlns:a16="http://schemas.microsoft.com/office/drawing/2014/main" id="{386A3014-0517-4E22-84D9-F6FCD5951BCA}"/>
              </a:ext>
            </a:extLst>
          </p:cNvPr>
          <p:cNvSpPr>
            <a:spLocks/>
          </p:cNvSpPr>
          <p:nvPr/>
        </p:nvSpPr>
        <p:spPr bwMode="auto">
          <a:xfrm>
            <a:off x="2006600" y="4741863"/>
            <a:ext cx="49213" cy="12700"/>
          </a:xfrm>
          <a:custGeom>
            <a:avLst/>
            <a:gdLst>
              <a:gd name="T0" fmla="*/ 0 w 85"/>
              <a:gd name="T1" fmla="*/ 3 h 23"/>
              <a:gd name="T2" fmla="*/ 3 w 85"/>
              <a:gd name="T3" fmla="*/ 5 h 23"/>
              <a:gd name="T4" fmla="*/ 3 w 85"/>
              <a:gd name="T5" fmla="*/ 5 h 23"/>
              <a:gd name="T6" fmla="*/ 5 w 85"/>
              <a:gd name="T7" fmla="*/ 5 h 23"/>
              <a:gd name="T8" fmla="*/ 8 w 85"/>
              <a:gd name="T9" fmla="*/ 8 h 23"/>
              <a:gd name="T10" fmla="*/ 11 w 85"/>
              <a:gd name="T11" fmla="*/ 8 h 23"/>
              <a:gd name="T12" fmla="*/ 16 w 85"/>
              <a:gd name="T13" fmla="*/ 10 h 23"/>
              <a:gd name="T14" fmla="*/ 18 w 85"/>
              <a:gd name="T15" fmla="*/ 10 h 23"/>
              <a:gd name="T16" fmla="*/ 26 w 85"/>
              <a:gd name="T17" fmla="*/ 13 h 23"/>
              <a:gd name="T18" fmla="*/ 31 w 85"/>
              <a:gd name="T19" fmla="*/ 15 h 23"/>
              <a:gd name="T20" fmla="*/ 36 w 85"/>
              <a:gd name="T21" fmla="*/ 18 h 23"/>
              <a:gd name="T22" fmla="*/ 44 w 85"/>
              <a:gd name="T23" fmla="*/ 18 h 23"/>
              <a:gd name="T24" fmla="*/ 51 w 85"/>
              <a:gd name="T25" fmla="*/ 21 h 23"/>
              <a:gd name="T26" fmla="*/ 59 w 85"/>
              <a:gd name="T27" fmla="*/ 21 h 23"/>
              <a:gd name="T28" fmla="*/ 67 w 85"/>
              <a:gd name="T29" fmla="*/ 21 h 23"/>
              <a:gd name="T30" fmla="*/ 77 w 85"/>
              <a:gd name="T31" fmla="*/ 23 h 23"/>
              <a:gd name="T32" fmla="*/ 85 w 85"/>
              <a:gd name="T33" fmla="*/ 21 h 23"/>
              <a:gd name="T34" fmla="*/ 85 w 85"/>
              <a:gd name="T35" fmla="*/ 18 h 23"/>
              <a:gd name="T36" fmla="*/ 77 w 85"/>
              <a:gd name="T37" fmla="*/ 18 h 23"/>
              <a:gd name="T38" fmla="*/ 67 w 85"/>
              <a:gd name="T39" fmla="*/ 18 h 23"/>
              <a:gd name="T40" fmla="*/ 59 w 85"/>
              <a:gd name="T41" fmla="*/ 18 h 23"/>
              <a:gd name="T42" fmla="*/ 51 w 85"/>
              <a:gd name="T43" fmla="*/ 15 h 23"/>
              <a:gd name="T44" fmla="*/ 44 w 85"/>
              <a:gd name="T45" fmla="*/ 13 h 23"/>
              <a:gd name="T46" fmla="*/ 39 w 85"/>
              <a:gd name="T47" fmla="*/ 13 h 23"/>
              <a:gd name="T48" fmla="*/ 31 w 85"/>
              <a:gd name="T49" fmla="*/ 10 h 23"/>
              <a:gd name="T50" fmla="*/ 26 w 85"/>
              <a:gd name="T51" fmla="*/ 8 h 23"/>
              <a:gd name="T52" fmla="*/ 21 w 85"/>
              <a:gd name="T53" fmla="*/ 8 h 23"/>
              <a:gd name="T54" fmla="*/ 16 w 85"/>
              <a:gd name="T55" fmla="*/ 5 h 23"/>
              <a:gd name="T56" fmla="*/ 13 w 85"/>
              <a:gd name="T57" fmla="*/ 5 h 23"/>
              <a:gd name="T58" fmla="*/ 8 w 85"/>
              <a:gd name="T59" fmla="*/ 3 h 23"/>
              <a:gd name="T60" fmla="*/ 5 w 85"/>
              <a:gd name="T61" fmla="*/ 0 h 23"/>
              <a:gd name="T62" fmla="*/ 5 w 85"/>
              <a:gd name="T63" fmla="*/ 0 h 23"/>
              <a:gd name="T64" fmla="*/ 5 w 85"/>
              <a:gd name="T65" fmla="*/ 0 h 23"/>
              <a:gd name="T66" fmla="*/ 3 w 85"/>
              <a:gd name="T67" fmla="*/ 0 h 23"/>
              <a:gd name="T68" fmla="*/ 5 w 85"/>
              <a:gd name="T69" fmla="*/ 0 h 23"/>
              <a:gd name="T70" fmla="*/ 0 w 85"/>
              <a:gd name="T71" fmla="*/ 3 h 23"/>
              <a:gd name="T72" fmla="*/ 0 w 85"/>
              <a:gd name="T73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" h="23">
                <a:moveTo>
                  <a:pt x="0" y="3"/>
                </a:move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8" y="8"/>
                </a:lnTo>
                <a:lnTo>
                  <a:pt x="11" y="8"/>
                </a:lnTo>
                <a:lnTo>
                  <a:pt x="16" y="10"/>
                </a:lnTo>
                <a:lnTo>
                  <a:pt x="18" y="10"/>
                </a:lnTo>
                <a:lnTo>
                  <a:pt x="26" y="13"/>
                </a:lnTo>
                <a:lnTo>
                  <a:pt x="31" y="15"/>
                </a:lnTo>
                <a:lnTo>
                  <a:pt x="36" y="18"/>
                </a:lnTo>
                <a:lnTo>
                  <a:pt x="44" y="18"/>
                </a:lnTo>
                <a:lnTo>
                  <a:pt x="51" y="21"/>
                </a:lnTo>
                <a:lnTo>
                  <a:pt x="59" y="21"/>
                </a:lnTo>
                <a:lnTo>
                  <a:pt x="67" y="21"/>
                </a:lnTo>
                <a:lnTo>
                  <a:pt x="77" y="23"/>
                </a:lnTo>
                <a:lnTo>
                  <a:pt x="85" y="21"/>
                </a:lnTo>
                <a:lnTo>
                  <a:pt x="85" y="18"/>
                </a:lnTo>
                <a:lnTo>
                  <a:pt x="77" y="18"/>
                </a:lnTo>
                <a:lnTo>
                  <a:pt x="67" y="18"/>
                </a:lnTo>
                <a:lnTo>
                  <a:pt x="59" y="18"/>
                </a:lnTo>
                <a:lnTo>
                  <a:pt x="51" y="15"/>
                </a:lnTo>
                <a:lnTo>
                  <a:pt x="44" y="13"/>
                </a:lnTo>
                <a:lnTo>
                  <a:pt x="39" y="13"/>
                </a:lnTo>
                <a:lnTo>
                  <a:pt x="31" y="10"/>
                </a:lnTo>
                <a:lnTo>
                  <a:pt x="26" y="8"/>
                </a:lnTo>
                <a:lnTo>
                  <a:pt x="21" y="8"/>
                </a:lnTo>
                <a:lnTo>
                  <a:pt x="16" y="5"/>
                </a:lnTo>
                <a:lnTo>
                  <a:pt x="13" y="5"/>
                </a:lnTo>
                <a:lnTo>
                  <a:pt x="8" y="3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5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8" name="Freeform 2078">
            <a:extLst>
              <a:ext uri="{FF2B5EF4-FFF2-40B4-BE49-F238E27FC236}">
                <a16:creationId xmlns:a16="http://schemas.microsoft.com/office/drawing/2014/main" id="{6CD0D8EE-9356-4E09-8D1F-D3EA874AB361}"/>
              </a:ext>
            </a:extLst>
          </p:cNvPr>
          <p:cNvSpPr>
            <a:spLocks/>
          </p:cNvSpPr>
          <p:nvPr/>
        </p:nvSpPr>
        <p:spPr bwMode="auto">
          <a:xfrm>
            <a:off x="1998663" y="4730750"/>
            <a:ext cx="11112" cy="12700"/>
          </a:xfrm>
          <a:custGeom>
            <a:avLst/>
            <a:gdLst>
              <a:gd name="T0" fmla="*/ 5 w 20"/>
              <a:gd name="T1" fmla="*/ 0 h 23"/>
              <a:gd name="T2" fmla="*/ 0 w 20"/>
              <a:gd name="T3" fmla="*/ 2 h 23"/>
              <a:gd name="T4" fmla="*/ 0 w 20"/>
              <a:gd name="T5" fmla="*/ 5 h 23"/>
              <a:gd name="T6" fmla="*/ 3 w 20"/>
              <a:gd name="T7" fmla="*/ 7 h 23"/>
              <a:gd name="T8" fmla="*/ 5 w 20"/>
              <a:gd name="T9" fmla="*/ 10 h 23"/>
              <a:gd name="T10" fmla="*/ 8 w 20"/>
              <a:gd name="T11" fmla="*/ 15 h 23"/>
              <a:gd name="T12" fmla="*/ 10 w 20"/>
              <a:gd name="T13" fmla="*/ 18 h 23"/>
              <a:gd name="T14" fmla="*/ 13 w 20"/>
              <a:gd name="T15" fmla="*/ 20 h 23"/>
              <a:gd name="T16" fmla="*/ 15 w 20"/>
              <a:gd name="T17" fmla="*/ 23 h 23"/>
              <a:gd name="T18" fmla="*/ 20 w 20"/>
              <a:gd name="T19" fmla="*/ 20 h 23"/>
              <a:gd name="T20" fmla="*/ 18 w 20"/>
              <a:gd name="T21" fmla="*/ 18 h 23"/>
              <a:gd name="T22" fmla="*/ 15 w 20"/>
              <a:gd name="T23" fmla="*/ 15 h 23"/>
              <a:gd name="T24" fmla="*/ 10 w 20"/>
              <a:gd name="T25" fmla="*/ 12 h 23"/>
              <a:gd name="T26" fmla="*/ 8 w 20"/>
              <a:gd name="T27" fmla="*/ 7 h 23"/>
              <a:gd name="T28" fmla="*/ 8 w 20"/>
              <a:gd name="T29" fmla="*/ 5 h 23"/>
              <a:gd name="T30" fmla="*/ 5 w 20"/>
              <a:gd name="T31" fmla="*/ 2 h 23"/>
              <a:gd name="T32" fmla="*/ 5 w 20"/>
              <a:gd name="T33" fmla="*/ 0 h 23"/>
              <a:gd name="T34" fmla="*/ 5 w 20"/>
              <a:gd name="T3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3">
                <a:moveTo>
                  <a:pt x="5" y="0"/>
                </a:move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10"/>
                </a:lnTo>
                <a:lnTo>
                  <a:pt x="8" y="15"/>
                </a:lnTo>
                <a:lnTo>
                  <a:pt x="10" y="18"/>
                </a:lnTo>
                <a:lnTo>
                  <a:pt x="13" y="20"/>
                </a:lnTo>
                <a:lnTo>
                  <a:pt x="15" y="23"/>
                </a:lnTo>
                <a:lnTo>
                  <a:pt x="20" y="20"/>
                </a:lnTo>
                <a:lnTo>
                  <a:pt x="18" y="18"/>
                </a:lnTo>
                <a:lnTo>
                  <a:pt x="15" y="15"/>
                </a:lnTo>
                <a:lnTo>
                  <a:pt x="10" y="12"/>
                </a:lnTo>
                <a:lnTo>
                  <a:pt x="8" y="7"/>
                </a:lnTo>
                <a:lnTo>
                  <a:pt x="8" y="5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799" name="Freeform 2079">
            <a:extLst>
              <a:ext uri="{FF2B5EF4-FFF2-40B4-BE49-F238E27FC236}">
                <a16:creationId xmlns:a16="http://schemas.microsoft.com/office/drawing/2014/main" id="{733F517F-60CB-4B73-A702-7909B8BD11A8}"/>
              </a:ext>
            </a:extLst>
          </p:cNvPr>
          <p:cNvSpPr>
            <a:spLocks/>
          </p:cNvSpPr>
          <p:nvPr/>
        </p:nvSpPr>
        <p:spPr bwMode="auto">
          <a:xfrm>
            <a:off x="1851025" y="4743450"/>
            <a:ext cx="146050" cy="104775"/>
          </a:xfrm>
          <a:custGeom>
            <a:avLst/>
            <a:gdLst>
              <a:gd name="T0" fmla="*/ 255 w 255"/>
              <a:gd name="T1" fmla="*/ 87 h 189"/>
              <a:gd name="T2" fmla="*/ 2 w 255"/>
              <a:gd name="T3" fmla="*/ 0 h 189"/>
              <a:gd name="T4" fmla="*/ 0 w 255"/>
              <a:gd name="T5" fmla="*/ 94 h 189"/>
              <a:gd name="T6" fmla="*/ 255 w 255"/>
              <a:gd name="T7" fmla="*/ 189 h 189"/>
              <a:gd name="T8" fmla="*/ 255 w 255"/>
              <a:gd name="T9" fmla="*/ 8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89">
                <a:moveTo>
                  <a:pt x="255" y="87"/>
                </a:moveTo>
                <a:lnTo>
                  <a:pt x="2" y="0"/>
                </a:lnTo>
                <a:lnTo>
                  <a:pt x="0" y="94"/>
                </a:lnTo>
                <a:lnTo>
                  <a:pt x="255" y="189"/>
                </a:lnTo>
                <a:lnTo>
                  <a:pt x="255" y="8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0" name="Freeform 2080">
            <a:extLst>
              <a:ext uri="{FF2B5EF4-FFF2-40B4-BE49-F238E27FC236}">
                <a16:creationId xmlns:a16="http://schemas.microsoft.com/office/drawing/2014/main" id="{D39A74D4-6A06-44C3-98B6-D936028467E6}"/>
              </a:ext>
            </a:extLst>
          </p:cNvPr>
          <p:cNvSpPr>
            <a:spLocks/>
          </p:cNvSpPr>
          <p:nvPr/>
        </p:nvSpPr>
        <p:spPr bwMode="auto">
          <a:xfrm>
            <a:off x="1851025" y="4741863"/>
            <a:ext cx="146050" cy="50800"/>
          </a:xfrm>
          <a:custGeom>
            <a:avLst/>
            <a:gdLst>
              <a:gd name="T0" fmla="*/ 2 w 255"/>
              <a:gd name="T1" fmla="*/ 5 h 92"/>
              <a:gd name="T2" fmla="*/ 5 w 255"/>
              <a:gd name="T3" fmla="*/ 3 h 92"/>
              <a:gd name="T4" fmla="*/ 2 w 255"/>
              <a:gd name="T5" fmla="*/ 5 h 92"/>
              <a:gd name="T6" fmla="*/ 255 w 255"/>
              <a:gd name="T7" fmla="*/ 92 h 92"/>
              <a:gd name="T8" fmla="*/ 255 w 255"/>
              <a:gd name="T9" fmla="*/ 87 h 92"/>
              <a:gd name="T10" fmla="*/ 5 w 255"/>
              <a:gd name="T11" fmla="*/ 0 h 92"/>
              <a:gd name="T12" fmla="*/ 0 w 255"/>
              <a:gd name="T13" fmla="*/ 3 h 92"/>
              <a:gd name="T14" fmla="*/ 5 w 255"/>
              <a:gd name="T15" fmla="*/ 0 h 92"/>
              <a:gd name="T16" fmla="*/ 2 w 255"/>
              <a:gd name="T17" fmla="*/ 0 h 92"/>
              <a:gd name="T18" fmla="*/ 0 w 255"/>
              <a:gd name="T19" fmla="*/ 0 h 92"/>
              <a:gd name="T20" fmla="*/ 0 w 255"/>
              <a:gd name="T21" fmla="*/ 3 h 92"/>
              <a:gd name="T22" fmla="*/ 2 w 255"/>
              <a:gd name="T23" fmla="*/ 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5" h="92">
                <a:moveTo>
                  <a:pt x="2" y="5"/>
                </a:moveTo>
                <a:lnTo>
                  <a:pt x="5" y="3"/>
                </a:lnTo>
                <a:lnTo>
                  <a:pt x="2" y="5"/>
                </a:lnTo>
                <a:lnTo>
                  <a:pt x="255" y="92"/>
                </a:lnTo>
                <a:lnTo>
                  <a:pt x="255" y="87"/>
                </a:lnTo>
                <a:lnTo>
                  <a:pt x="5" y="0"/>
                </a:lnTo>
                <a:lnTo>
                  <a:pt x="0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1" name="Freeform 2081">
            <a:extLst>
              <a:ext uri="{FF2B5EF4-FFF2-40B4-BE49-F238E27FC236}">
                <a16:creationId xmlns:a16="http://schemas.microsoft.com/office/drawing/2014/main" id="{B9214AF9-F4ED-4996-BAFF-D01AC9A255F1}"/>
              </a:ext>
            </a:extLst>
          </p:cNvPr>
          <p:cNvSpPr>
            <a:spLocks/>
          </p:cNvSpPr>
          <p:nvPr/>
        </p:nvSpPr>
        <p:spPr bwMode="auto">
          <a:xfrm>
            <a:off x="1849438" y="4743450"/>
            <a:ext cx="4762" cy="53975"/>
          </a:xfrm>
          <a:custGeom>
            <a:avLst/>
            <a:gdLst>
              <a:gd name="T0" fmla="*/ 3 w 8"/>
              <a:gd name="T1" fmla="*/ 94 h 97"/>
              <a:gd name="T2" fmla="*/ 3 w 8"/>
              <a:gd name="T3" fmla="*/ 94 h 97"/>
              <a:gd name="T4" fmla="*/ 3 w 8"/>
              <a:gd name="T5" fmla="*/ 94 h 97"/>
              <a:gd name="T6" fmla="*/ 8 w 8"/>
              <a:gd name="T7" fmla="*/ 0 h 97"/>
              <a:gd name="T8" fmla="*/ 3 w 8"/>
              <a:gd name="T9" fmla="*/ 0 h 97"/>
              <a:gd name="T10" fmla="*/ 0 w 8"/>
              <a:gd name="T11" fmla="*/ 94 h 97"/>
              <a:gd name="T12" fmla="*/ 0 w 8"/>
              <a:gd name="T13" fmla="*/ 97 h 97"/>
              <a:gd name="T14" fmla="*/ 0 w 8"/>
              <a:gd name="T15" fmla="*/ 94 h 97"/>
              <a:gd name="T16" fmla="*/ 0 w 8"/>
              <a:gd name="T17" fmla="*/ 97 h 97"/>
              <a:gd name="T18" fmla="*/ 3 w 8"/>
              <a:gd name="T19" fmla="*/ 97 h 97"/>
              <a:gd name="T20" fmla="*/ 3 w 8"/>
              <a:gd name="T21" fmla="*/ 97 h 97"/>
              <a:gd name="T22" fmla="*/ 3 w 8"/>
              <a:gd name="T23" fmla="*/ 9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7">
                <a:moveTo>
                  <a:pt x="3" y="94"/>
                </a:moveTo>
                <a:lnTo>
                  <a:pt x="3" y="94"/>
                </a:lnTo>
                <a:lnTo>
                  <a:pt x="3" y="94"/>
                </a:lnTo>
                <a:lnTo>
                  <a:pt x="8" y="0"/>
                </a:lnTo>
                <a:lnTo>
                  <a:pt x="3" y="0"/>
                </a:lnTo>
                <a:lnTo>
                  <a:pt x="0" y="94"/>
                </a:lnTo>
                <a:lnTo>
                  <a:pt x="0" y="97"/>
                </a:lnTo>
                <a:lnTo>
                  <a:pt x="0" y="94"/>
                </a:lnTo>
                <a:lnTo>
                  <a:pt x="0" y="97"/>
                </a:lnTo>
                <a:lnTo>
                  <a:pt x="3" y="97"/>
                </a:lnTo>
                <a:lnTo>
                  <a:pt x="3" y="97"/>
                </a:lnTo>
                <a:lnTo>
                  <a:pt x="3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2" name="Freeform 2082">
            <a:extLst>
              <a:ext uri="{FF2B5EF4-FFF2-40B4-BE49-F238E27FC236}">
                <a16:creationId xmlns:a16="http://schemas.microsoft.com/office/drawing/2014/main" id="{E8CA1F43-43C5-46C7-9EA4-770EC7D6EDCF}"/>
              </a:ext>
            </a:extLst>
          </p:cNvPr>
          <p:cNvSpPr>
            <a:spLocks/>
          </p:cNvSpPr>
          <p:nvPr/>
        </p:nvSpPr>
        <p:spPr bwMode="auto">
          <a:xfrm>
            <a:off x="1849438" y="4795838"/>
            <a:ext cx="149225" cy="53975"/>
          </a:xfrm>
          <a:custGeom>
            <a:avLst/>
            <a:gdLst>
              <a:gd name="T0" fmla="*/ 258 w 261"/>
              <a:gd name="T1" fmla="*/ 92 h 97"/>
              <a:gd name="T2" fmla="*/ 256 w 261"/>
              <a:gd name="T3" fmla="*/ 95 h 97"/>
              <a:gd name="T4" fmla="*/ 258 w 261"/>
              <a:gd name="T5" fmla="*/ 92 h 97"/>
              <a:gd name="T6" fmla="*/ 3 w 261"/>
              <a:gd name="T7" fmla="*/ 0 h 97"/>
              <a:gd name="T8" fmla="*/ 0 w 261"/>
              <a:gd name="T9" fmla="*/ 3 h 97"/>
              <a:gd name="T10" fmla="*/ 258 w 261"/>
              <a:gd name="T11" fmla="*/ 97 h 97"/>
              <a:gd name="T12" fmla="*/ 261 w 261"/>
              <a:gd name="T13" fmla="*/ 95 h 97"/>
              <a:gd name="T14" fmla="*/ 258 w 261"/>
              <a:gd name="T15" fmla="*/ 97 h 97"/>
              <a:gd name="T16" fmla="*/ 258 w 261"/>
              <a:gd name="T17" fmla="*/ 97 h 97"/>
              <a:gd name="T18" fmla="*/ 261 w 261"/>
              <a:gd name="T19" fmla="*/ 95 h 97"/>
              <a:gd name="T20" fmla="*/ 261 w 261"/>
              <a:gd name="T21" fmla="*/ 95 h 97"/>
              <a:gd name="T22" fmla="*/ 258 w 261"/>
              <a:gd name="T23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97">
                <a:moveTo>
                  <a:pt x="258" y="92"/>
                </a:moveTo>
                <a:lnTo>
                  <a:pt x="256" y="95"/>
                </a:lnTo>
                <a:lnTo>
                  <a:pt x="258" y="92"/>
                </a:lnTo>
                <a:lnTo>
                  <a:pt x="3" y="0"/>
                </a:lnTo>
                <a:lnTo>
                  <a:pt x="0" y="3"/>
                </a:lnTo>
                <a:lnTo>
                  <a:pt x="258" y="97"/>
                </a:lnTo>
                <a:lnTo>
                  <a:pt x="261" y="95"/>
                </a:lnTo>
                <a:lnTo>
                  <a:pt x="258" y="97"/>
                </a:lnTo>
                <a:lnTo>
                  <a:pt x="258" y="97"/>
                </a:lnTo>
                <a:lnTo>
                  <a:pt x="261" y="95"/>
                </a:lnTo>
                <a:lnTo>
                  <a:pt x="261" y="95"/>
                </a:lnTo>
                <a:lnTo>
                  <a:pt x="25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3" name="Freeform 2083">
            <a:extLst>
              <a:ext uri="{FF2B5EF4-FFF2-40B4-BE49-F238E27FC236}">
                <a16:creationId xmlns:a16="http://schemas.microsoft.com/office/drawing/2014/main" id="{471FA1C2-1688-4FA9-8F00-2550BB8248CA}"/>
              </a:ext>
            </a:extLst>
          </p:cNvPr>
          <p:cNvSpPr>
            <a:spLocks/>
          </p:cNvSpPr>
          <p:nvPr/>
        </p:nvSpPr>
        <p:spPr bwMode="auto">
          <a:xfrm>
            <a:off x="1995488" y="4789488"/>
            <a:ext cx="3175" cy="58737"/>
          </a:xfrm>
          <a:custGeom>
            <a:avLst/>
            <a:gdLst>
              <a:gd name="T0" fmla="*/ 0 w 5"/>
              <a:gd name="T1" fmla="*/ 3 h 105"/>
              <a:gd name="T2" fmla="*/ 2 w 5"/>
              <a:gd name="T3" fmla="*/ 5 h 105"/>
              <a:gd name="T4" fmla="*/ 0 w 5"/>
              <a:gd name="T5" fmla="*/ 3 h 105"/>
              <a:gd name="T6" fmla="*/ 0 w 5"/>
              <a:gd name="T7" fmla="*/ 105 h 105"/>
              <a:gd name="T8" fmla="*/ 5 w 5"/>
              <a:gd name="T9" fmla="*/ 105 h 105"/>
              <a:gd name="T10" fmla="*/ 5 w 5"/>
              <a:gd name="T11" fmla="*/ 3 h 105"/>
              <a:gd name="T12" fmla="*/ 2 w 5"/>
              <a:gd name="T13" fmla="*/ 0 h 105"/>
              <a:gd name="T14" fmla="*/ 5 w 5"/>
              <a:gd name="T15" fmla="*/ 3 h 105"/>
              <a:gd name="T16" fmla="*/ 5 w 5"/>
              <a:gd name="T17" fmla="*/ 0 h 105"/>
              <a:gd name="T18" fmla="*/ 2 w 5"/>
              <a:gd name="T19" fmla="*/ 0 h 105"/>
              <a:gd name="T20" fmla="*/ 2 w 5"/>
              <a:gd name="T21" fmla="*/ 0 h 105"/>
              <a:gd name="T22" fmla="*/ 0 w 5"/>
              <a:gd name="T23" fmla="*/ 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05">
                <a:moveTo>
                  <a:pt x="0" y="3"/>
                </a:moveTo>
                <a:lnTo>
                  <a:pt x="2" y="5"/>
                </a:lnTo>
                <a:lnTo>
                  <a:pt x="0" y="3"/>
                </a:lnTo>
                <a:lnTo>
                  <a:pt x="0" y="105"/>
                </a:lnTo>
                <a:lnTo>
                  <a:pt x="5" y="105"/>
                </a:lnTo>
                <a:lnTo>
                  <a:pt x="5" y="3"/>
                </a:lnTo>
                <a:lnTo>
                  <a:pt x="2" y="0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4" name="Freeform 2084">
            <a:extLst>
              <a:ext uri="{FF2B5EF4-FFF2-40B4-BE49-F238E27FC236}">
                <a16:creationId xmlns:a16="http://schemas.microsoft.com/office/drawing/2014/main" id="{F79CCC9A-EE06-4D49-B7E7-CAD316286653}"/>
              </a:ext>
            </a:extLst>
          </p:cNvPr>
          <p:cNvSpPr>
            <a:spLocks/>
          </p:cNvSpPr>
          <p:nvPr/>
        </p:nvSpPr>
        <p:spPr bwMode="auto">
          <a:xfrm>
            <a:off x="2114550" y="4778375"/>
            <a:ext cx="1588" cy="28575"/>
          </a:xfrm>
          <a:custGeom>
            <a:avLst/>
            <a:gdLst>
              <a:gd name="T0" fmla="*/ 2 w 2"/>
              <a:gd name="T1" fmla="*/ 48 h 51"/>
              <a:gd name="T2" fmla="*/ 0 w 2"/>
              <a:gd name="T3" fmla="*/ 51 h 51"/>
              <a:gd name="T4" fmla="*/ 2 w 2"/>
              <a:gd name="T5" fmla="*/ 48 h 51"/>
              <a:gd name="T6" fmla="*/ 2 w 2"/>
              <a:gd name="T7" fmla="*/ 0 h 51"/>
              <a:gd name="T8" fmla="*/ 0 w 2"/>
              <a:gd name="T9" fmla="*/ 0 h 51"/>
              <a:gd name="T10" fmla="*/ 0 w 2"/>
              <a:gd name="T11" fmla="*/ 48 h 51"/>
              <a:gd name="T12" fmla="*/ 0 w 2"/>
              <a:gd name="T13" fmla="*/ 48 h 51"/>
              <a:gd name="T14" fmla="*/ 0 w 2"/>
              <a:gd name="T15" fmla="*/ 51 h 51"/>
              <a:gd name="T16" fmla="*/ 2 w 2"/>
              <a:gd name="T17" fmla="*/ 51 h 51"/>
              <a:gd name="T18" fmla="*/ 2 w 2"/>
              <a:gd name="T1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51">
                <a:moveTo>
                  <a:pt x="2" y="48"/>
                </a:moveTo>
                <a:lnTo>
                  <a:pt x="0" y="51"/>
                </a:lnTo>
                <a:lnTo>
                  <a:pt x="2" y="48"/>
                </a:lnTo>
                <a:lnTo>
                  <a:pt x="2" y="0"/>
                </a:lnTo>
                <a:lnTo>
                  <a:pt x="0" y="0"/>
                </a:lnTo>
                <a:lnTo>
                  <a:pt x="0" y="48"/>
                </a:lnTo>
                <a:lnTo>
                  <a:pt x="0" y="48"/>
                </a:lnTo>
                <a:lnTo>
                  <a:pt x="0" y="51"/>
                </a:lnTo>
                <a:lnTo>
                  <a:pt x="2" y="51"/>
                </a:lnTo>
                <a:lnTo>
                  <a:pt x="2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5" name="Freeform 2085">
            <a:extLst>
              <a:ext uri="{FF2B5EF4-FFF2-40B4-BE49-F238E27FC236}">
                <a16:creationId xmlns:a16="http://schemas.microsoft.com/office/drawing/2014/main" id="{CBCB10C3-CEC2-45E5-AF65-4F4D984159B6}"/>
              </a:ext>
            </a:extLst>
          </p:cNvPr>
          <p:cNvSpPr>
            <a:spLocks/>
          </p:cNvSpPr>
          <p:nvPr/>
        </p:nvSpPr>
        <p:spPr bwMode="auto">
          <a:xfrm>
            <a:off x="2000250" y="4805363"/>
            <a:ext cx="114300" cy="20637"/>
          </a:xfrm>
          <a:custGeom>
            <a:avLst/>
            <a:gdLst>
              <a:gd name="T0" fmla="*/ 3 w 200"/>
              <a:gd name="T1" fmla="*/ 36 h 36"/>
              <a:gd name="T2" fmla="*/ 0 w 200"/>
              <a:gd name="T3" fmla="*/ 33 h 36"/>
              <a:gd name="T4" fmla="*/ 3 w 200"/>
              <a:gd name="T5" fmla="*/ 36 h 36"/>
              <a:gd name="T6" fmla="*/ 200 w 200"/>
              <a:gd name="T7" fmla="*/ 3 h 36"/>
              <a:gd name="T8" fmla="*/ 200 w 200"/>
              <a:gd name="T9" fmla="*/ 0 h 36"/>
              <a:gd name="T10" fmla="*/ 3 w 200"/>
              <a:gd name="T11" fmla="*/ 31 h 36"/>
              <a:gd name="T12" fmla="*/ 3 w 200"/>
              <a:gd name="T13" fmla="*/ 33 h 36"/>
              <a:gd name="T14" fmla="*/ 0 w 200"/>
              <a:gd name="T15" fmla="*/ 33 h 36"/>
              <a:gd name="T16" fmla="*/ 0 w 200"/>
              <a:gd name="T17" fmla="*/ 36 h 36"/>
              <a:gd name="T18" fmla="*/ 3 w 200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36">
                <a:moveTo>
                  <a:pt x="3" y="36"/>
                </a:moveTo>
                <a:lnTo>
                  <a:pt x="0" y="33"/>
                </a:lnTo>
                <a:lnTo>
                  <a:pt x="3" y="36"/>
                </a:lnTo>
                <a:lnTo>
                  <a:pt x="200" y="3"/>
                </a:lnTo>
                <a:lnTo>
                  <a:pt x="200" y="0"/>
                </a:lnTo>
                <a:lnTo>
                  <a:pt x="3" y="31"/>
                </a:lnTo>
                <a:lnTo>
                  <a:pt x="3" y="33"/>
                </a:lnTo>
                <a:lnTo>
                  <a:pt x="0" y="33"/>
                </a:lnTo>
                <a:lnTo>
                  <a:pt x="0" y="36"/>
                </a:lnTo>
                <a:lnTo>
                  <a:pt x="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6" name="Freeform 2086">
            <a:extLst>
              <a:ext uri="{FF2B5EF4-FFF2-40B4-BE49-F238E27FC236}">
                <a16:creationId xmlns:a16="http://schemas.microsoft.com/office/drawing/2014/main" id="{E6FEE455-C285-405C-BEE6-6C128F37D799}"/>
              </a:ext>
            </a:extLst>
          </p:cNvPr>
          <p:cNvSpPr>
            <a:spLocks/>
          </p:cNvSpPr>
          <p:nvPr/>
        </p:nvSpPr>
        <p:spPr bwMode="auto">
          <a:xfrm>
            <a:off x="2000250" y="4795838"/>
            <a:ext cx="3175" cy="28575"/>
          </a:xfrm>
          <a:custGeom>
            <a:avLst/>
            <a:gdLst>
              <a:gd name="T0" fmla="*/ 0 w 3"/>
              <a:gd name="T1" fmla="*/ 3 h 51"/>
              <a:gd name="T2" fmla="*/ 3 w 3"/>
              <a:gd name="T3" fmla="*/ 0 h 51"/>
              <a:gd name="T4" fmla="*/ 0 w 3"/>
              <a:gd name="T5" fmla="*/ 3 h 51"/>
              <a:gd name="T6" fmla="*/ 0 w 3"/>
              <a:gd name="T7" fmla="*/ 51 h 51"/>
              <a:gd name="T8" fmla="*/ 3 w 3"/>
              <a:gd name="T9" fmla="*/ 51 h 51"/>
              <a:gd name="T10" fmla="*/ 3 w 3"/>
              <a:gd name="T11" fmla="*/ 3 h 51"/>
              <a:gd name="T12" fmla="*/ 3 w 3"/>
              <a:gd name="T13" fmla="*/ 3 h 51"/>
              <a:gd name="T14" fmla="*/ 3 w 3"/>
              <a:gd name="T15" fmla="*/ 0 h 51"/>
              <a:gd name="T16" fmla="*/ 0 w 3"/>
              <a:gd name="T17" fmla="*/ 0 h 51"/>
              <a:gd name="T18" fmla="*/ 0 w 3"/>
              <a:gd name="T1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1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lnTo>
                  <a:pt x="0" y="51"/>
                </a:lnTo>
                <a:lnTo>
                  <a:pt x="3" y="51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7" name="Freeform 2087">
            <a:extLst>
              <a:ext uri="{FF2B5EF4-FFF2-40B4-BE49-F238E27FC236}">
                <a16:creationId xmlns:a16="http://schemas.microsoft.com/office/drawing/2014/main" id="{8B9CFB98-5B22-44E8-B375-9F47A1EEC95C}"/>
              </a:ext>
            </a:extLst>
          </p:cNvPr>
          <p:cNvSpPr>
            <a:spLocks/>
          </p:cNvSpPr>
          <p:nvPr/>
        </p:nvSpPr>
        <p:spPr bwMode="auto">
          <a:xfrm>
            <a:off x="2003425" y="4776788"/>
            <a:ext cx="112713" cy="20637"/>
          </a:xfrm>
          <a:custGeom>
            <a:avLst/>
            <a:gdLst>
              <a:gd name="T0" fmla="*/ 197 w 199"/>
              <a:gd name="T1" fmla="*/ 0 h 36"/>
              <a:gd name="T2" fmla="*/ 199 w 199"/>
              <a:gd name="T3" fmla="*/ 3 h 36"/>
              <a:gd name="T4" fmla="*/ 197 w 199"/>
              <a:gd name="T5" fmla="*/ 0 h 36"/>
              <a:gd name="T6" fmla="*/ 0 w 199"/>
              <a:gd name="T7" fmla="*/ 33 h 36"/>
              <a:gd name="T8" fmla="*/ 0 w 199"/>
              <a:gd name="T9" fmla="*/ 36 h 36"/>
              <a:gd name="T10" fmla="*/ 197 w 199"/>
              <a:gd name="T11" fmla="*/ 5 h 36"/>
              <a:gd name="T12" fmla="*/ 197 w 199"/>
              <a:gd name="T13" fmla="*/ 3 h 36"/>
              <a:gd name="T14" fmla="*/ 199 w 199"/>
              <a:gd name="T15" fmla="*/ 3 h 36"/>
              <a:gd name="T16" fmla="*/ 199 w 199"/>
              <a:gd name="T17" fmla="*/ 0 h 36"/>
              <a:gd name="T18" fmla="*/ 197 w 199"/>
              <a:gd name="T1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36">
                <a:moveTo>
                  <a:pt x="197" y="0"/>
                </a:moveTo>
                <a:lnTo>
                  <a:pt x="199" y="3"/>
                </a:lnTo>
                <a:lnTo>
                  <a:pt x="197" y="0"/>
                </a:lnTo>
                <a:lnTo>
                  <a:pt x="0" y="33"/>
                </a:lnTo>
                <a:lnTo>
                  <a:pt x="0" y="36"/>
                </a:lnTo>
                <a:lnTo>
                  <a:pt x="197" y="5"/>
                </a:lnTo>
                <a:lnTo>
                  <a:pt x="197" y="3"/>
                </a:lnTo>
                <a:lnTo>
                  <a:pt x="199" y="3"/>
                </a:lnTo>
                <a:lnTo>
                  <a:pt x="199" y="0"/>
                </a:lnTo>
                <a:lnTo>
                  <a:pt x="1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8" name="Freeform 2088">
            <a:extLst>
              <a:ext uri="{FF2B5EF4-FFF2-40B4-BE49-F238E27FC236}">
                <a16:creationId xmlns:a16="http://schemas.microsoft.com/office/drawing/2014/main" id="{84B2C4C9-4F96-4ADA-8D29-0192F8EB3391}"/>
              </a:ext>
            </a:extLst>
          </p:cNvPr>
          <p:cNvSpPr>
            <a:spLocks/>
          </p:cNvSpPr>
          <p:nvPr/>
        </p:nvSpPr>
        <p:spPr bwMode="auto">
          <a:xfrm>
            <a:off x="2193925" y="4760913"/>
            <a:ext cx="3175" cy="31750"/>
          </a:xfrm>
          <a:custGeom>
            <a:avLst/>
            <a:gdLst>
              <a:gd name="T0" fmla="*/ 5 w 5"/>
              <a:gd name="T1" fmla="*/ 57 h 59"/>
              <a:gd name="T2" fmla="*/ 2 w 5"/>
              <a:gd name="T3" fmla="*/ 59 h 59"/>
              <a:gd name="T4" fmla="*/ 5 w 5"/>
              <a:gd name="T5" fmla="*/ 57 h 59"/>
              <a:gd name="T6" fmla="*/ 2 w 5"/>
              <a:gd name="T7" fmla="*/ 0 h 59"/>
              <a:gd name="T8" fmla="*/ 0 w 5"/>
              <a:gd name="T9" fmla="*/ 0 h 59"/>
              <a:gd name="T10" fmla="*/ 0 w 5"/>
              <a:gd name="T11" fmla="*/ 57 h 59"/>
              <a:gd name="T12" fmla="*/ 2 w 5"/>
              <a:gd name="T13" fmla="*/ 54 h 59"/>
              <a:gd name="T14" fmla="*/ 2 w 5"/>
              <a:gd name="T15" fmla="*/ 59 h 59"/>
              <a:gd name="T16" fmla="*/ 5 w 5"/>
              <a:gd name="T17" fmla="*/ 59 h 59"/>
              <a:gd name="T18" fmla="*/ 5 w 5"/>
              <a:gd name="T1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9">
                <a:moveTo>
                  <a:pt x="5" y="57"/>
                </a:moveTo>
                <a:lnTo>
                  <a:pt x="2" y="59"/>
                </a:lnTo>
                <a:lnTo>
                  <a:pt x="5" y="57"/>
                </a:lnTo>
                <a:lnTo>
                  <a:pt x="2" y="0"/>
                </a:lnTo>
                <a:lnTo>
                  <a:pt x="0" y="0"/>
                </a:lnTo>
                <a:lnTo>
                  <a:pt x="0" y="57"/>
                </a:lnTo>
                <a:lnTo>
                  <a:pt x="2" y="54"/>
                </a:lnTo>
                <a:lnTo>
                  <a:pt x="2" y="59"/>
                </a:lnTo>
                <a:lnTo>
                  <a:pt x="5" y="59"/>
                </a:lnTo>
                <a:lnTo>
                  <a:pt x="5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09" name="Freeform 2089">
            <a:extLst>
              <a:ext uri="{FF2B5EF4-FFF2-40B4-BE49-F238E27FC236}">
                <a16:creationId xmlns:a16="http://schemas.microsoft.com/office/drawing/2014/main" id="{C28B92A8-925E-4962-84CD-F04F9662EE0E}"/>
              </a:ext>
            </a:extLst>
          </p:cNvPr>
          <p:cNvSpPr>
            <a:spLocks/>
          </p:cNvSpPr>
          <p:nvPr/>
        </p:nvSpPr>
        <p:spPr bwMode="auto">
          <a:xfrm>
            <a:off x="2114550" y="4789488"/>
            <a:ext cx="80963" cy="17462"/>
          </a:xfrm>
          <a:custGeom>
            <a:avLst/>
            <a:gdLst>
              <a:gd name="T0" fmla="*/ 0 w 140"/>
              <a:gd name="T1" fmla="*/ 28 h 31"/>
              <a:gd name="T2" fmla="*/ 0 w 140"/>
              <a:gd name="T3" fmla="*/ 31 h 31"/>
              <a:gd name="T4" fmla="*/ 140 w 140"/>
              <a:gd name="T5" fmla="*/ 5 h 31"/>
              <a:gd name="T6" fmla="*/ 140 w 140"/>
              <a:gd name="T7" fmla="*/ 0 h 31"/>
              <a:gd name="T8" fmla="*/ 0 w 140"/>
              <a:gd name="T9" fmla="*/ 26 h 31"/>
              <a:gd name="T10" fmla="*/ 0 w 140"/>
              <a:gd name="T11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1">
                <a:moveTo>
                  <a:pt x="0" y="28"/>
                </a:moveTo>
                <a:lnTo>
                  <a:pt x="0" y="31"/>
                </a:lnTo>
                <a:lnTo>
                  <a:pt x="140" y="5"/>
                </a:lnTo>
                <a:lnTo>
                  <a:pt x="140" y="0"/>
                </a:lnTo>
                <a:lnTo>
                  <a:pt x="0" y="26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0" name="Freeform 2090">
            <a:extLst>
              <a:ext uri="{FF2B5EF4-FFF2-40B4-BE49-F238E27FC236}">
                <a16:creationId xmlns:a16="http://schemas.microsoft.com/office/drawing/2014/main" id="{2301531B-1675-4712-83B0-650AC9898944}"/>
              </a:ext>
            </a:extLst>
          </p:cNvPr>
          <p:cNvSpPr>
            <a:spLocks/>
          </p:cNvSpPr>
          <p:nvPr/>
        </p:nvSpPr>
        <p:spPr bwMode="auto">
          <a:xfrm>
            <a:off x="1976438" y="4797425"/>
            <a:ext cx="271462" cy="79375"/>
          </a:xfrm>
          <a:custGeom>
            <a:avLst/>
            <a:gdLst>
              <a:gd name="T0" fmla="*/ 0 w 475"/>
              <a:gd name="T1" fmla="*/ 77 h 143"/>
              <a:gd name="T2" fmla="*/ 43 w 475"/>
              <a:gd name="T3" fmla="*/ 141 h 143"/>
              <a:gd name="T4" fmla="*/ 48 w 475"/>
              <a:gd name="T5" fmla="*/ 143 h 143"/>
              <a:gd name="T6" fmla="*/ 58 w 475"/>
              <a:gd name="T7" fmla="*/ 143 h 143"/>
              <a:gd name="T8" fmla="*/ 462 w 475"/>
              <a:gd name="T9" fmla="*/ 59 h 143"/>
              <a:gd name="T10" fmla="*/ 470 w 475"/>
              <a:gd name="T11" fmla="*/ 59 h 143"/>
              <a:gd name="T12" fmla="*/ 475 w 475"/>
              <a:gd name="T13" fmla="*/ 54 h 143"/>
              <a:gd name="T14" fmla="*/ 427 w 475"/>
              <a:gd name="T15" fmla="*/ 0 h 143"/>
              <a:gd name="T16" fmla="*/ 0 w 475"/>
              <a:gd name="T17" fmla="*/ 7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143">
                <a:moveTo>
                  <a:pt x="0" y="77"/>
                </a:moveTo>
                <a:lnTo>
                  <a:pt x="43" y="141"/>
                </a:lnTo>
                <a:lnTo>
                  <a:pt x="48" y="143"/>
                </a:lnTo>
                <a:lnTo>
                  <a:pt x="58" y="143"/>
                </a:lnTo>
                <a:lnTo>
                  <a:pt x="462" y="59"/>
                </a:lnTo>
                <a:lnTo>
                  <a:pt x="470" y="59"/>
                </a:lnTo>
                <a:lnTo>
                  <a:pt x="475" y="54"/>
                </a:lnTo>
                <a:lnTo>
                  <a:pt x="427" y="0"/>
                </a:lnTo>
                <a:lnTo>
                  <a:pt x="0" y="7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1" name="Freeform 2091">
            <a:extLst>
              <a:ext uri="{FF2B5EF4-FFF2-40B4-BE49-F238E27FC236}">
                <a16:creationId xmlns:a16="http://schemas.microsoft.com/office/drawing/2014/main" id="{95187B33-1327-4D34-B1EA-2CCEE7EE2BA8}"/>
              </a:ext>
            </a:extLst>
          </p:cNvPr>
          <p:cNvSpPr>
            <a:spLocks/>
          </p:cNvSpPr>
          <p:nvPr/>
        </p:nvSpPr>
        <p:spPr bwMode="auto">
          <a:xfrm>
            <a:off x="1974850" y="4838700"/>
            <a:ext cx="28575" cy="38100"/>
          </a:xfrm>
          <a:custGeom>
            <a:avLst/>
            <a:gdLst>
              <a:gd name="T0" fmla="*/ 49 w 49"/>
              <a:gd name="T1" fmla="*/ 64 h 69"/>
              <a:gd name="T2" fmla="*/ 46 w 49"/>
              <a:gd name="T3" fmla="*/ 64 h 69"/>
              <a:gd name="T4" fmla="*/ 49 w 49"/>
              <a:gd name="T5" fmla="*/ 64 h 69"/>
              <a:gd name="T6" fmla="*/ 5 w 49"/>
              <a:gd name="T7" fmla="*/ 0 h 69"/>
              <a:gd name="T8" fmla="*/ 0 w 49"/>
              <a:gd name="T9" fmla="*/ 5 h 69"/>
              <a:gd name="T10" fmla="*/ 44 w 49"/>
              <a:gd name="T11" fmla="*/ 67 h 69"/>
              <a:gd name="T12" fmla="*/ 44 w 49"/>
              <a:gd name="T13" fmla="*/ 67 h 69"/>
              <a:gd name="T14" fmla="*/ 44 w 49"/>
              <a:gd name="T15" fmla="*/ 67 h 69"/>
              <a:gd name="T16" fmla="*/ 46 w 49"/>
              <a:gd name="T17" fmla="*/ 69 h 69"/>
              <a:gd name="T18" fmla="*/ 46 w 49"/>
              <a:gd name="T19" fmla="*/ 67 h 69"/>
              <a:gd name="T20" fmla="*/ 49 w 49"/>
              <a:gd name="T21" fmla="*/ 67 h 69"/>
              <a:gd name="T22" fmla="*/ 49 w 49"/>
              <a:gd name="T23" fmla="*/ 6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49" y="64"/>
                </a:moveTo>
                <a:lnTo>
                  <a:pt x="46" y="64"/>
                </a:lnTo>
                <a:lnTo>
                  <a:pt x="49" y="64"/>
                </a:lnTo>
                <a:lnTo>
                  <a:pt x="5" y="0"/>
                </a:lnTo>
                <a:lnTo>
                  <a:pt x="0" y="5"/>
                </a:lnTo>
                <a:lnTo>
                  <a:pt x="44" y="67"/>
                </a:lnTo>
                <a:lnTo>
                  <a:pt x="44" y="67"/>
                </a:lnTo>
                <a:lnTo>
                  <a:pt x="44" y="67"/>
                </a:lnTo>
                <a:lnTo>
                  <a:pt x="46" y="69"/>
                </a:lnTo>
                <a:lnTo>
                  <a:pt x="46" y="67"/>
                </a:lnTo>
                <a:lnTo>
                  <a:pt x="49" y="67"/>
                </a:lnTo>
                <a:lnTo>
                  <a:pt x="49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2" name="Freeform 2092">
            <a:extLst>
              <a:ext uri="{FF2B5EF4-FFF2-40B4-BE49-F238E27FC236}">
                <a16:creationId xmlns:a16="http://schemas.microsoft.com/office/drawing/2014/main" id="{114623E0-381C-4E09-BFEB-6B1F4DB94000}"/>
              </a:ext>
            </a:extLst>
          </p:cNvPr>
          <p:cNvSpPr>
            <a:spLocks/>
          </p:cNvSpPr>
          <p:nvPr/>
        </p:nvSpPr>
        <p:spPr bwMode="auto">
          <a:xfrm>
            <a:off x="2000250" y="4873625"/>
            <a:ext cx="4763" cy="4763"/>
          </a:xfrm>
          <a:custGeom>
            <a:avLst/>
            <a:gdLst>
              <a:gd name="T0" fmla="*/ 7 w 10"/>
              <a:gd name="T1" fmla="*/ 3 h 8"/>
              <a:gd name="T2" fmla="*/ 7 w 10"/>
              <a:gd name="T3" fmla="*/ 3 h 8"/>
              <a:gd name="T4" fmla="*/ 7 w 10"/>
              <a:gd name="T5" fmla="*/ 3 h 8"/>
              <a:gd name="T6" fmla="*/ 2 w 10"/>
              <a:gd name="T7" fmla="*/ 0 h 8"/>
              <a:gd name="T8" fmla="*/ 0 w 10"/>
              <a:gd name="T9" fmla="*/ 3 h 8"/>
              <a:gd name="T10" fmla="*/ 5 w 10"/>
              <a:gd name="T11" fmla="*/ 8 h 8"/>
              <a:gd name="T12" fmla="*/ 7 w 10"/>
              <a:gd name="T13" fmla="*/ 8 h 8"/>
              <a:gd name="T14" fmla="*/ 5 w 10"/>
              <a:gd name="T15" fmla="*/ 8 h 8"/>
              <a:gd name="T16" fmla="*/ 7 w 10"/>
              <a:gd name="T17" fmla="*/ 8 h 8"/>
              <a:gd name="T18" fmla="*/ 10 w 10"/>
              <a:gd name="T19" fmla="*/ 8 h 8"/>
              <a:gd name="T20" fmla="*/ 10 w 10"/>
              <a:gd name="T21" fmla="*/ 5 h 8"/>
              <a:gd name="T22" fmla="*/ 7 w 10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7" y="3"/>
                </a:moveTo>
                <a:lnTo>
                  <a:pt x="7" y="3"/>
                </a:lnTo>
                <a:lnTo>
                  <a:pt x="7" y="3"/>
                </a:lnTo>
                <a:lnTo>
                  <a:pt x="2" y="0"/>
                </a:lnTo>
                <a:lnTo>
                  <a:pt x="0" y="3"/>
                </a:lnTo>
                <a:lnTo>
                  <a:pt x="5" y="8"/>
                </a:lnTo>
                <a:lnTo>
                  <a:pt x="7" y="8"/>
                </a:lnTo>
                <a:lnTo>
                  <a:pt x="5" y="8"/>
                </a:lnTo>
                <a:lnTo>
                  <a:pt x="7" y="8"/>
                </a:lnTo>
                <a:lnTo>
                  <a:pt x="10" y="8"/>
                </a:lnTo>
                <a:lnTo>
                  <a:pt x="10" y="5"/>
                </a:lnTo>
                <a:lnTo>
                  <a:pt x="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3" name="Freeform 2093">
            <a:extLst>
              <a:ext uri="{FF2B5EF4-FFF2-40B4-BE49-F238E27FC236}">
                <a16:creationId xmlns:a16="http://schemas.microsoft.com/office/drawing/2014/main" id="{6DA4ED13-C4E6-48C1-8F25-BBD41E3C0A4A}"/>
              </a:ext>
            </a:extLst>
          </p:cNvPr>
          <p:cNvSpPr>
            <a:spLocks/>
          </p:cNvSpPr>
          <p:nvPr/>
        </p:nvSpPr>
        <p:spPr bwMode="auto">
          <a:xfrm>
            <a:off x="2003425" y="4875213"/>
            <a:ext cx="6350" cy="3175"/>
          </a:xfrm>
          <a:custGeom>
            <a:avLst/>
            <a:gdLst>
              <a:gd name="T0" fmla="*/ 10 w 10"/>
              <a:gd name="T1" fmla="*/ 0 h 5"/>
              <a:gd name="T2" fmla="*/ 8 w 10"/>
              <a:gd name="T3" fmla="*/ 0 h 5"/>
              <a:gd name="T4" fmla="*/ 10 w 10"/>
              <a:gd name="T5" fmla="*/ 0 h 5"/>
              <a:gd name="T6" fmla="*/ 0 w 10"/>
              <a:gd name="T7" fmla="*/ 0 h 5"/>
              <a:gd name="T8" fmla="*/ 0 w 10"/>
              <a:gd name="T9" fmla="*/ 5 h 5"/>
              <a:gd name="T10" fmla="*/ 10 w 10"/>
              <a:gd name="T11" fmla="*/ 5 h 5"/>
              <a:gd name="T12" fmla="*/ 10 w 10"/>
              <a:gd name="T13" fmla="*/ 5 h 5"/>
              <a:gd name="T14" fmla="*/ 10 w 10"/>
              <a:gd name="T15" fmla="*/ 2 h 5"/>
              <a:gd name="T16" fmla="*/ 10 w 10"/>
              <a:gd name="T17" fmla="*/ 2 h 5"/>
              <a:gd name="T18" fmla="*/ 10 w 1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8" y="0"/>
                </a:lnTo>
                <a:lnTo>
                  <a:pt x="10" y="0"/>
                </a:ln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lnTo>
                  <a:pt x="10" y="5"/>
                </a:lnTo>
                <a:lnTo>
                  <a:pt x="10" y="2"/>
                </a:lnTo>
                <a:lnTo>
                  <a:pt x="10" y="2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4" name="Freeform 2094">
            <a:extLst>
              <a:ext uri="{FF2B5EF4-FFF2-40B4-BE49-F238E27FC236}">
                <a16:creationId xmlns:a16="http://schemas.microsoft.com/office/drawing/2014/main" id="{A34ADC19-806E-430B-818F-D7F2BC24191F}"/>
              </a:ext>
            </a:extLst>
          </p:cNvPr>
          <p:cNvSpPr>
            <a:spLocks/>
          </p:cNvSpPr>
          <p:nvPr/>
        </p:nvSpPr>
        <p:spPr bwMode="auto">
          <a:xfrm>
            <a:off x="2008188" y="4830763"/>
            <a:ext cx="233362" cy="47625"/>
          </a:xfrm>
          <a:custGeom>
            <a:avLst/>
            <a:gdLst>
              <a:gd name="T0" fmla="*/ 406 w 409"/>
              <a:gd name="T1" fmla="*/ 0 h 87"/>
              <a:gd name="T2" fmla="*/ 406 w 409"/>
              <a:gd name="T3" fmla="*/ 0 h 87"/>
              <a:gd name="T4" fmla="*/ 406 w 409"/>
              <a:gd name="T5" fmla="*/ 0 h 87"/>
              <a:gd name="T6" fmla="*/ 0 w 409"/>
              <a:gd name="T7" fmla="*/ 82 h 87"/>
              <a:gd name="T8" fmla="*/ 2 w 409"/>
              <a:gd name="T9" fmla="*/ 87 h 87"/>
              <a:gd name="T10" fmla="*/ 406 w 409"/>
              <a:gd name="T11" fmla="*/ 2 h 87"/>
              <a:gd name="T12" fmla="*/ 409 w 409"/>
              <a:gd name="T13" fmla="*/ 2 h 87"/>
              <a:gd name="T14" fmla="*/ 406 w 409"/>
              <a:gd name="T15" fmla="*/ 2 h 87"/>
              <a:gd name="T16" fmla="*/ 409 w 409"/>
              <a:gd name="T17" fmla="*/ 2 h 87"/>
              <a:gd name="T18" fmla="*/ 409 w 409"/>
              <a:gd name="T19" fmla="*/ 0 h 87"/>
              <a:gd name="T20" fmla="*/ 409 w 409"/>
              <a:gd name="T21" fmla="*/ 0 h 87"/>
              <a:gd name="T22" fmla="*/ 406 w 409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9" h="87">
                <a:moveTo>
                  <a:pt x="406" y="0"/>
                </a:moveTo>
                <a:lnTo>
                  <a:pt x="406" y="0"/>
                </a:lnTo>
                <a:lnTo>
                  <a:pt x="406" y="0"/>
                </a:lnTo>
                <a:lnTo>
                  <a:pt x="0" y="82"/>
                </a:lnTo>
                <a:lnTo>
                  <a:pt x="2" y="87"/>
                </a:lnTo>
                <a:lnTo>
                  <a:pt x="406" y="2"/>
                </a:lnTo>
                <a:lnTo>
                  <a:pt x="409" y="2"/>
                </a:lnTo>
                <a:lnTo>
                  <a:pt x="406" y="2"/>
                </a:lnTo>
                <a:lnTo>
                  <a:pt x="409" y="2"/>
                </a:lnTo>
                <a:lnTo>
                  <a:pt x="409" y="0"/>
                </a:lnTo>
                <a:lnTo>
                  <a:pt x="409" y="0"/>
                </a:lnTo>
                <a:lnTo>
                  <a:pt x="4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5" name="Freeform 2095">
            <a:extLst>
              <a:ext uri="{FF2B5EF4-FFF2-40B4-BE49-F238E27FC236}">
                <a16:creationId xmlns:a16="http://schemas.microsoft.com/office/drawing/2014/main" id="{DC88D1ED-1D4E-474C-8DF0-5074C23FC36A}"/>
              </a:ext>
            </a:extLst>
          </p:cNvPr>
          <p:cNvSpPr>
            <a:spLocks/>
          </p:cNvSpPr>
          <p:nvPr/>
        </p:nvSpPr>
        <p:spPr bwMode="auto">
          <a:xfrm>
            <a:off x="2239963" y="4827588"/>
            <a:ext cx="6350" cy="3175"/>
          </a:xfrm>
          <a:custGeom>
            <a:avLst/>
            <a:gdLst>
              <a:gd name="T0" fmla="*/ 8 w 11"/>
              <a:gd name="T1" fmla="*/ 0 h 5"/>
              <a:gd name="T2" fmla="*/ 6 w 11"/>
              <a:gd name="T3" fmla="*/ 0 h 5"/>
              <a:gd name="T4" fmla="*/ 8 w 11"/>
              <a:gd name="T5" fmla="*/ 0 h 5"/>
              <a:gd name="T6" fmla="*/ 0 w 11"/>
              <a:gd name="T7" fmla="*/ 3 h 5"/>
              <a:gd name="T8" fmla="*/ 3 w 11"/>
              <a:gd name="T9" fmla="*/ 5 h 5"/>
              <a:gd name="T10" fmla="*/ 8 w 11"/>
              <a:gd name="T11" fmla="*/ 3 h 5"/>
              <a:gd name="T12" fmla="*/ 11 w 11"/>
              <a:gd name="T13" fmla="*/ 3 h 5"/>
              <a:gd name="T14" fmla="*/ 8 w 11"/>
              <a:gd name="T15" fmla="*/ 3 h 5"/>
              <a:gd name="T16" fmla="*/ 11 w 11"/>
              <a:gd name="T17" fmla="*/ 3 h 5"/>
              <a:gd name="T18" fmla="*/ 11 w 11"/>
              <a:gd name="T19" fmla="*/ 0 h 5"/>
              <a:gd name="T20" fmla="*/ 11 w 11"/>
              <a:gd name="T21" fmla="*/ 0 h 5"/>
              <a:gd name="T22" fmla="*/ 8 w 11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5">
                <a:moveTo>
                  <a:pt x="8" y="0"/>
                </a:moveTo>
                <a:lnTo>
                  <a:pt x="6" y="0"/>
                </a:lnTo>
                <a:lnTo>
                  <a:pt x="8" y="0"/>
                </a:lnTo>
                <a:lnTo>
                  <a:pt x="0" y="3"/>
                </a:lnTo>
                <a:lnTo>
                  <a:pt x="3" y="5"/>
                </a:lnTo>
                <a:lnTo>
                  <a:pt x="8" y="3"/>
                </a:lnTo>
                <a:lnTo>
                  <a:pt x="11" y="3"/>
                </a:lnTo>
                <a:lnTo>
                  <a:pt x="8" y="3"/>
                </a:lnTo>
                <a:lnTo>
                  <a:pt x="11" y="3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6" name="Freeform 2096">
            <a:extLst>
              <a:ext uri="{FF2B5EF4-FFF2-40B4-BE49-F238E27FC236}">
                <a16:creationId xmlns:a16="http://schemas.microsoft.com/office/drawing/2014/main" id="{F3754900-AFFA-47AB-B7FD-5F84F695F341}"/>
              </a:ext>
            </a:extLst>
          </p:cNvPr>
          <p:cNvSpPr>
            <a:spLocks/>
          </p:cNvSpPr>
          <p:nvPr/>
        </p:nvSpPr>
        <p:spPr bwMode="auto">
          <a:xfrm>
            <a:off x="2243138" y="4826000"/>
            <a:ext cx="6350" cy="4763"/>
          </a:xfrm>
          <a:custGeom>
            <a:avLst/>
            <a:gdLst>
              <a:gd name="T0" fmla="*/ 5 w 10"/>
              <a:gd name="T1" fmla="*/ 0 h 8"/>
              <a:gd name="T2" fmla="*/ 5 w 10"/>
              <a:gd name="T3" fmla="*/ 5 h 8"/>
              <a:gd name="T4" fmla="*/ 5 w 10"/>
              <a:gd name="T5" fmla="*/ 0 h 8"/>
              <a:gd name="T6" fmla="*/ 0 w 10"/>
              <a:gd name="T7" fmla="*/ 5 h 8"/>
              <a:gd name="T8" fmla="*/ 5 w 10"/>
              <a:gd name="T9" fmla="*/ 8 h 8"/>
              <a:gd name="T10" fmla="*/ 7 w 10"/>
              <a:gd name="T11" fmla="*/ 5 h 8"/>
              <a:gd name="T12" fmla="*/ 7 w 10"/>
              <a:gd name="T13" fmla="*/ 0 h 8"/>
              <a:gd name="T14" fmla="*/ 7 w 10"/>
              <a:gd name="T15" fmla="*/ 5 h 8"/>
              <a:gd name="T16" fmla="*/ 10 w 10"/>
              <a:gd name="T17" fmla="*/ 3 h 8"/>
              <a:gd name="T18" fmla="*/ 7 w 10"/>
              <a:gd name="T19" fmla="*/ 0 h 8"/>
              <a:gd name="T20" fmla="*/ 7 w 10"/>
              <a:gd name="T21" fmla="*/ 0 h 8"/>
              <a:gd name="T22" fmla="*/ 5 w 10"/>
              <a:gd name="T2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5" y="0"/>
                </a:moveTo>
                <a:lnTo>
                  <a:pt x="5" y="5"/>
                </a:lnTo>
                <a:lnTo>
                  <a:pt x="5" y="0"/>
                </a:lnTo>
                <a:lnTo>
                  <a:pt x="0" y="5"/>
                </a:lnTo>
                <a:lnTo>
                  <a:pt x="5" y="8"/>
                </a:lnTo>
                <a:lnTo>
                  <a:pt x="7" y="5"/>
                </a:lnTo>
                <a:lnTo>
                  <a:pt x="7" y="0"/>
                </a:lnTo>
                <a:lnTo>
                  <a:pt x="7" y="5"/>
                </a:lnTo>
                <a:lnTo>
                  <a:pt x="10" y="3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7" name="Freeform 2097">
            <a:extLst>
              <a:ext uri="{FF2B5EF4-FFF2-40B4-BE49-F238E27FC236}">
                <a16:creationId xmlns:a16="http://schemas.microsoft.com/office/drawing/2014/main" id="{3E3E88BC-6899-4A38-8CF9-CE2FAF4B1FD9}"/>
              </a:ext>
            </a:extLst>
          </p:cNvPr>
          <p:cNvSpPr>
            <a:spLocks/>
          </p:cNvSpPr>
          <p:nvPr/>
        </p:nvSpPr>
        <p:spPr bwMode="auto">
          <a:xfrm>
            <a:off x="2219325" y="4795838"/>
            <a:ext cx="28575" cy="31750"/>
          </a:xfrm>
          <a:custGeom>
            <a:avLst/>
            <a:gdLst>
              <a:gd name="T0" fmla="*/ 3 w 51"/>
              <a:gd name="T1" fmla="*/ 5 h 59"/>
              <a:gd name="T2" fmla="*/ 5 w 51"/>
              <a:gd name="T3" fmla="*/ 5 h 59"/>
              <a:gd name="T4" fmla="*/ 3 w 51"/>
              <a:gd name="T5" fmla="*/ 5 h 59"/>
              <a:gd name="T6" fmla="*/ 49 w 51"/>
              <a:gd name="T7" fmla="*/ 59 h 59"/>
              <a:gd name="T8" fmla="*/ 51 w 51"/>
              <a:gd name="T9" fmla="*/ 54 h 59"/>
              <a:gd name="T10" fmla="*/ 5 w 51"/>
              <a:gd name="T11" fmla="*/ 3 h 59"/>
              <a:gd name="T12" fmla="*/ 3 w 51"/>
              <a:gd name="T13" fmla="*/ 0 h 59"/>
              <a:gd name="T14" fmla="*/ 5 w 51"/>
              <a:gd name="T15" fmla="*/ 3 h 59"/>
              <a:gd name="T16" fmla="*/ 3 w 51"/>
              <a:gd name="T17" fmla="*/ 0 h 59"/>
              <a:gd name="T18" fmla="*/ 3 w 51"/>
              <a:gd name="T19" fmla="*/ 3 h 59"/>
              <a:gd name="T20" fmla="*/ 0 w 51"/>
              <a:gd name="T21" fmla="*/ 3 h 59"/>
              <a:gd name="T22" fmla="*/ 3 w 51"/>
              <a:gd name="T23" fmla="*/ 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59">
                <a:moveTo>
                  <a:pt x="3" y="5"/>
                </a:moveTo>
                <a:lnTo>
                  <a:pt x="5" y="5"/>
                </a:lnTo>
                <a:lnTo>
                  <a:pt x="3" y="5"/>
                </a:lnTo>
                <a:lnTo>
                  <a:pt x="49" y="59"/>
                </a:lnTo>
                <a:lnTo>
                  <a:pt x="51" y="54"/>
                </a:lnTo>
                <a:lnTo>
                  <a:pt x="5" y="3"/>
                </a:lnTo>
                <a:lnTo>
                  <a:pt x="3" y="0"/>
                </a:lnTo>
                <a:lnTo>
                  <a:pt x="5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8" name="Freeform 2098">
            <a:extLst>
              <a:ext uri="{FF2B5EF4-FFF2-40B4-BE49-F238E27FC236}">
                <a16:creationId xmlns:a16="http://schemas.microsoft.com/office/drawing/2014/main" id="{512428E0-DFEE-4B75-AF95-9009EB62034F}"/>
              </a:ext>
            </a:extLst>
          </p:cNvPr>
          <p:cNvSpPr>
            <a:spLocks/>
          </p:cNvSpPr>
          <p:nvPr/>
        </p:nvSpPr>
        <p:spPr bwMode="auto">
          <a:xfrm>
            <a:off x="1974850" y="4795838"/>
            <a:ext cx="246063" cy="44450"/>
          </a:xfrm>
          <a:custGeom>
            <a:avLst/>
            <a:gdLst>
              <a:gd name="T0" fmla="*/ 3 w 432"/>
              <a:gd name="T1" fmla="*/ 82 h 82"/>
              <a:gd name="T2" fmla="*/ 5 w 432"/>
              <a:gd name="T3" fmla="*/ 77 h 82"/>
              <a:gd name="T4" fmla="*/ 3 w 432"/>
              <a:gd name="T5" fmla="*/ 82 h 82"/>
              <a:gd name="T6" fmla="*/ 432 w 432"/>
              <a:gd name="T7" fmla="*/ 5 h 82"/>
              <a:gd name="T8" fmla="*/ 430 w 432"/>
              <a:gd name="T9" fmla="*/ 0 h 82"/>
              <a:gd name="T10" fmla="*/ 3 w 432"/>
              <a:gd name="T11" fmla="*/ 77 h 82"/>
              <a:gd name="T12" fmla="*/ 0 w 432"/>
              <a:gd name="T13" fmla="*/ 82 h 82"/>
              <a:gd name="T14" fmla="*/ 3 w 432"/>
              <a:gd name="T15" fmla="*/ 77 h 82"/>
              <a:gd name="T16" fmla="*/ 0 w 432"/>
              <a:gd name="T17" fmla="*/ 77 h 82"/>
              <a:gd name="T18" fmla="*/ 0 w 432"/>
              <a:gd name="T19" fmla="*/ 80 h 82"/>
              <a:gd name="T20" fmla="*/ 0 w 432"/>
              <a:gd name="T21" fmla="*/ 82 h 82"/>
              <a:gd name="T22" fmla="*/ 3 w 432"/>
              <a:gd name="T2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82">
                <a:moveTo>
                  <a:pt x="3" y="82"/>
                </a:moveTo>
                <a:lnTo>
                  <a:pt x="5" y="77"/>
                </a:lnTo>
                <a:lnTo>
                  <a:pt x="3" y="82"/>
                </a:lnTo>
                <a:lnTo>
                  <a:pt x="432" y="5"/>
                </a:lnTo>
                <a:lnTo>
                  <a:pt x="430" y="0"/>
                </a:lnTo>
                <a:lnTo>
                  <a:pt x="3" y="77"/>
                </a:lnTo>
                <a:lnTo>
                  <a:pt x="0" y="82"/>
                </a:lnTo>
                <a:lnTo>
                  <a:pt x="3" y="77"/>
                </a:lnTo>
                <a:lnTo>
                  <a:pt x="0" y="77"/>
                </a:lnTo>
                <a:lnTo>
                  <a:pt x="0" y="80"/>
                </a:lnTo>
                <a:lnTo>
                  <a:pt x="0" y="82"/>
                </a:lnTo>
                <a:lnTo>
                  <a:pt x="3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19" name="Freeform 2099">
            <a:extLst>
              <a:ext uri="{FF2B5EF4-FFF2-40B4-BE49-F238E27FC236}">
                <a16:creationId xmlns:a16="http://schemas.microsoft.com/office/drawing/2014/main" id="{B8C5BEF8-C793-47C5-8A3D-928844C87B95}"/>
              </a:ext>
            </a:extLst>
          </p:cNvPr>
          <p:cNvSpPr>
            <a:spLocks/>
          </p:cNvSpPr>
          <p:nvPr/>
        </p:nvSpPr>
        <p:spPr bwMode="auto">
          <a:xfrm>
            <a:off x="2005013" y="4830763"/>
            <a:ext cx="239712" cy="50800"/>
          </a:xfrm>
          <a:custGeom>
            <a:avLst/>
            <a:gdLst>
              <a:gd name="T0" fmla="*/ 0 w 419"/>
              <a:gd name="T1" fmla="*/ 84 h 94"/>
              <a:gd name="T2" fmla="*/ 419 w 419"/>
              <a:gd name="T3" fmla="*/ 0 h 94"/>
              <a:gd name="T4" fmla="*/ 411 w 419"/>
              <a:gd name="T5" fmla="*/ 10 h 94"/>
              <a:gd name="T6" fmla="*/ 0 w 419"/>
              <a:gd name="T7" fmla="*/ 94 h 94"/>
              <a:gd name="T8" fmla="*/ 0 w 419"/>
              <a:gd name="T9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94">
                <a:moveTo>
                  <a:pt x="0" y="84"/>
                </a:moveTo>
                <a:lnTo>
                  <a:pt x="419" y="0"/>
                </a:lnTo>
                <a:lnTo>
                  <a:pt x="411" y="10"/>
                </a:lnTo>
                <a:lnTo>
                  <a:pt x="0" y="94"/>
                </a:lnTo>
                <a:lnTo>
                  <a:pt x="0" y="8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0" name="Freeform 2100">
            <a:extLst>
              <a:ext uri="{FF2B5EF4-FFF2-40B4-BE49-F238E27FC236}">
                <a16:creationId xmlns:a16="http://schemas.microsoft.com/office/drawing/2014/main" id="{BD67190A-5C34-4780-9F87-ABCDF278CBBA}"/>
              </a:ext>
            </a:extLst>
          </p:cNvPr>
          <p:cNvSpPr>
            <a:spLocks/>
          </p:cNvSpPr>
          <p:nvPr/>
        </p:nvSpPr>
        <p:spPr bwMode="auto">
          <a:xfrm>
            <a:off x="2005013" y="4827588"/>
            <a:ext cx="241300" cy="50800"/>
          </a:xfrm>
          <a:custGeom>
            <a:avLst/>
            <a:gdLst>
              <a:gd name="T0" fmla="*/ 419 w 422"/>
              <a:gd name="T1" fmla="*/ 0 h 90"/>
              <a:gd name="T2" fmla="*/ 422 w 422"/>
              <a:gd name="T3" fmla="*/ 3 h 90"/>
              <a:gd name="T4" fmla="*/ 419 w 422"/>
              <a:gd name="T5" fmla="*/ 0 h 90"/>
              <a:gd name="T6" fmla="*/ 0 w 422"/>
              <a:gd name="T7" fmla="*/ 85 h 90"/>
              <a:gd name="T8" fmla="*/ 0 w 422"/>
              <a:gd name="T9" fmla="*/ 90 h 90"/>
              <a:gd name="T10" fmla="*/ 422 w 422"/>
              <a:gd name="T11" fmla="*/ 3 h 90"/>
              <a:gd name="T12" fmla="*/ 417 w 422"/>
              <a:gd name="T13" fmla="*/ 0 h 90"/>
              <a:gd name="T14" fmla="*/ 422 w 422"/>
              <a:gd name="T15" fmla="*/ 3 h 90"/>
              <a:gd name="T16" fmla="*/ 422 w 422"/>
              <a:gd name="T17" fmla="*/ 3 h 90"/>
              <a:gd name="T18" fmla="*/ 422 w 422"/>
              <a:gd name="T19" fmla="*/ 0 h 90"/>
              <a:gd name="T20" fmla="*/ 422 w 422"/>
              <a:gd name="T21" fmla="*/ 0 h 90"/>
              <a:gd name="T22" fmla="*/ 419 w 422"/>
              <a:gd name="T2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90">
                <a:moveTo>
                  <a:pt x="419" y="0"/>
                </a:moveTo>
                <a:lnTo>
                  <a:pt x="422" y="3"/>
                </a:lnTo>
                <a:lnTo>
                  <a:pt x="419" y="0"/>
                </a:lnTo>
                <a:lnTo>
                  <a:pt x="0" y="85"/>
                </a:lnTo>
                <a:lnTo>
                  <a:pt x="0" y="90"/>
                </a:lnTo>
                <a:lnTo>
                  <a:pt x="422" y="3"/>
                </a:lnTo>
                <a:lnTo>
                  <a:pt x="417" y="0"/>
                </a:lnTo>
                <a:lnTo>
                  <a:pt x="422" y="3"/>
                </a:lnTo>
                <a:lnTo>
                  <a:pt x="422" y="3"/>
                </a:lnTo>
                <a:lnTo>
                  <a:pt x="422" y="0"/>
                </a:lnTo>
                <a:lnTo>
                  <a:pt x="422" y="0"/>
                </a:lnTo>
                <a:lnTo>
                  <a:pt x="4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1" name="Freeform 2101">
            <a:extLst>
              <a:ext uri="{FF2B5EF4-FFF2-40B4-BE49-F238E27FC236}">
                <a16:creationId xmlns:a16="http://schemas.microsoft.com/office/drawing/2014/main" id="{63510B45-0A2C-4BE5-AC68-CB8345B1EA6B}"/>
              </a:ext>
            </a:extLst>
          </p:cNvPr>
          <p:cNvSpPr>
            <a:spLocks/>
          </p:cNvSpPr>
          <p:nvPr/>
        </p:nvSpPr>
        <p:spPr bwMode="auto">
          <a:xfrm>
            <a:off x="2239963" y="4827588"/>
            <a:ext cx="6350" cy="9525"/>
          </a:xfrm>
          <a:custGeom>
            <a:avLst/>
            <a:gdLst>
              <a:gd name="T0" fmla="*/ 3 w 11"/>
              <a:gd name="T1" fmla="*/ 13 h 15"/>
              <a:gd name="T2" fmla="*/ 0 w 11"/>
              <a:gd name="T3" fmla="*/ 15 h 15"/>
              <a:gd name="T4" fmla="*/ 3 w 11"/>
              <a:gd name="T5" fmla="*/ 13 h 15"/>
              <a:gd name="T6" fmla="*/ 11 w 11"/>
              <a:gd name="T7" fmla="*/ 3 h 15"/>
              <a:gd name="T8" fmla="*/ 6 w 11"/>
              <a:gd name="T9" fmla="*/ 0 h 15"/>
              <a:gd name="T10" fmla="*/ 0 w 11"/>
              <a:gd name="T11" fmla="*/ 13 h 15"/>
              <a:gd name="T12" fmla="*/ 0 w 11"/>
              <a:gd name="T13" fmla="*/ 10 h 15"/>
              <a:gd name="T14" fmla="*/ 0 w 11"/>
              <a:gd name="T15" fmla="*/ 13 h 15"/>
              <a:gd name="T16" fmla="*/ 0 w 11"/>
              <a:gd name="T17" fmla="*/ 13 h 15"/>
              <a:gd name="T18" fmla="*/ 0 w 11"/>
              <a:gd name="T19" fmla="*/ 15 h 15"/>
              <a:gd name="T20" fmla="*/ 0 w 11"/>
              <a:gd name="T21" fmla="*/ 15 h 15"/>
              <a:gd name="T22" fmla="*/ 3 w 11"/>
              <a:gd name="T2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5">
                <a:moveTo>
                  <a:pt x="3" y="13"/>
                </a:moveTo>
                <a:lnTo>
                  <a:pt x="0" y="15"/>
                </a:lnTo>
                <a:lnTo>
                  <a:pt x="3" y="13"/>
                </a:lnTo>
                <a:lnTo>
                  <a:pt x="11" y="3"/>
                </a:lnTo>
                <a:lnTo>
                  <a:pt x="6" y="0"/>
                </a:lnTo>
                <a:lnTo>
                  <a:pt x="0" y="13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2" name="Freeform 2102">
            <a:extLst>
              <a:ext uri="{FF2B5EF4-FFF2-40B4-BE49-F238E27FC236}">
                <a16:creationId xmlns:a16="http://schemas.microsoft.com/office/drawing/2014/main" id="{3789D698-3BE7-4BC2-80D6-75E46AE05DAD}"/>
              </a:ext>
            </a:extLst>
          </p:cNvPr>
          <p:cNvSpPr>
            <a:spLocks/>
          </p:cNvSpPr>
          <p:nvPr/>
        </p:nvSpPr>
        <p:spPr bwMode="auto">
          <a:xfrm>
            <a:off x="2003425" y="4833938"/>
            <a:ext cx="236538" cy="49212"/>
          </a:xfrm>
          <a:custGeom>
            <a:avLst/>
            <a:gdLst>
              <a:gd name="T0" fmla="*/ 3 w 414"/>
              <a:gd name="T1" fmla="*/ 90 h 90"/>
              <a:gd name="T2" fmla="*/ 0 w 414"/>
              <a:gd name="T3" fmla="*/ 87 h 90"/>
              <a:gd name="T4" fmla="*/ 3 w 414"/>
              <a:gd name="T5" fmla="*/ 90 h 90"/>
              <a:gd name="T6" fmla="*/ 414 w 414"/>
              <a:gd name="T7" fmla="*/ 5 h 90"/>
              <a:gd name="T8" fmla="*/ 414 w 414"/>
              <a:gd name="T9" fmla="*/ 0 h 90"/>
              <a:gd name="T10" fmla="*/ 3 w 414"/>
              <a:gd name="T11" fmla="*/ 85 h 90"/>
              <a:gd name="T12" fmla="*/ 5 w 414"/>
              <a:gd name="T13" fmla="*/ 87 h 90"/>
              <a:gd name="T14" fmla="*/ 3 w 414"/>
              <a:gd name="T15" fmla="*/ 85 h 90"/>
              <a:gd name="T16" fmla="*/ 0 w 414"/>
              <a:gd name="T17" fmla="*/ 87 h 90"/>
              <a:gd name="T18" fmla="*/ 0 w 414"/>
              <a:gd name="T19" fmla="*/ 87 h 90"/>
              <a:gd name="T20" fmla="*/ 0 w 414"/>
              <a:gd name="T21" fmla="*/ 90 h 90"/>
              <a:gd name="T22" fmla="*/ 3 w 414"/>
              <a:gd name="T2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90">
                <a:moveTo>
                  <a:pt x="3" y="90"/>
                </a:moveTo>
                <a:lnTo>
                  <a:pt x="0" y="87"/>
                </a:lnTo>
                <a:lnTo>
                  <a:pt x="3" y="90"/>
                </a:lnTo>
                <a:lnTo>
                  <a:pt x="414" y="5"/>
                </a:lnTo>
                <a:lnTo>
                  <a:pt x="414" y="0"/>
                </a:lnTo>
                <a:lnTo>
                  <a:pt x="3" y="85"/>
                </a:lnTo>
                <a:lnTo>
                  <a:pt x="5" y="87"/>
                </a:lnTo>
                <a:lnTo>
                  <a:pt x="3" y="85"/>
                </a:lnTo>
                <a:lnTo>
                  <a:pt x="0" y="87"/>
                </a:lnTo>
                <a:lnTo>
                  <a:pt x="0" y="87"/>
                </a:lnTo>
                <a:lnTo>
                  <a:pt x="0" y="90"/>
                </a:lnTo>
                <a:lnTo>
                  <a:pt x="3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3" name="Freeform 2103">
            <a:extLst>
              <a:ext uri="{FF2B5EF4-FFF2-40B4-BE49-F238E27FC236}">
                <a16:creationId xmlns:a16="http://schemas.microsoft.com/office/drawing/2014/main" id="{53208D87-9EEA-4C73-94F9-9049A23B2217}"/>
              </a:ext>
            </a:extLst>
          </p:cNvPr>
          <p:cNvSpPr>
            <a:spLocks/>
          </p:cNvSpPr>
          <p:nvPr/>
        </p:nvSpPr>
        <p:spPr bwMode="auto">
          <a:xfrm>
            <a:off x="2003425" y="4875213"/>
            <a:ext cx="3175" cy="6350"/>
          </a:xfrm>
          <a:custGeom>
            <a:avLst/>
            <a:gdLst>
              <a:gd name="T0" fmla="*/ 0 w 5"/>
              <a:gd name="T1" fmla="*/ 2 h 12"/>
              <a:gd name="T2" fmla="*/ 3 w 5"/>
              <a:gd name="T3" fmla="*/ 0 h 12"/>
              <a:gd name="T4" fmla="*/ 0 w 5"/>
              <a:gd name="T5" fmla="*/ 2 h 12"/>
              <a:gd name="T6" fmla="*/ 0 w 5"/>
              <a:gd name="T7" fmla="*/ 12 h 12"/>
              <a:gd name="T8" fmla="*/ 5 w 5"/>
              <a:gd name="T9" fmla="*/ 12 h 12"/>
              <a:gd name="T10" fmla="*/ 5 w 5"/>
              <a:gd name="T11" fmla="*/ 2 h 12"/>
              <a:gd name="T12" fmla="*/ 3 w 5"/>
              <a:gd name="T13" fmla="*/ 5 h 12"/>
              <a:gd name="T14" fmla="*/ 5 w 5"/>
              <a:gd name="T15" fmla="*/ 2 h 12"/>
              <a:gd name="T16" fmla="*/ 5 w 5"/>
              <a:gd name="T17" fmla="*/ 0 h 12"/>
              <a:gd name="T18" fmla="*/ 3 w 5"/>
              <a:gd name="T19" fmla="*/ 0 h 12"/>
              <a:gd name="T20" fmla="*/ 3 w 5"/>
              <a:gd name="T21" fmla="*/ 0 h 12"/>
              <a:gd name="T22" fmla="*/ 0 w 5"/>
              <a:gd name="T2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2">
                <a:moveTo>
                  <a:pt x="0" y="2"/>
                </a:moveTo>
                <a:lnTo>
                  <a:pt x="3" y="0"/>
                </a:lnTo>
                <a:lnTo>
                  <a:pt x="0" y="2"/>
                </a:lnTo>
                <a:lnTo>
                  <a:pt x="0" y="12"/>
                </a:lnTo>
                <a:lnTo>
                  <a:pt x="5" y="12"/>
                </a:lnTo>
                <a:lnTo>
                  <a:pt x="5" y="2"/>
                </a:lnTo>
                <a:lnTo>
                  <a:pt x="3" y="5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4" name="Freeform 2104">
            <a:extLst>
              <a:ext uri="{FF2B5EF4-FFF2-40B4-BE49-F238E27FC236}">
                <a16:creationId xmlns:a16="http://schemas.microsoft.com/office/drawing/2014/main" id="{82DD7DC7-3350-4CDE-8660-C658316CF8FE}"/>
              </a:ext>
            </a:extLst>
          </p:cNvPr>
          <p:cNvSpPr>
            <a:spLocks/>
          </p:cNvSpPr>
          <p:nvPr/>
        </p:nvSpPr>
        <p:spPr bwMode="auto">
          <a:xfrm>
            <a:off x="2005013" y="4840288"/>
            <a:ext cx="138112" cy="30162"/>
          </a:xfrm>
          <a:custGeom>
            <a:avLst/>
            <a:gdLst>
              <a:gd name="T0" fmla="*/ 240 w 240"/>
              <a:gd name="T1" fmla="*/ 0 h 54"/>
              <a:gd name="T2" fmla="*/ 238 w 240"/>
              <a:gd name="T3" fmla="*/ 3 h 54"/>
              <a:gd name="T4" fmla="*/ 238 w 240"/>
              <a:gd name="T5" fmla="*/ 0 h 54"/>
              <a:gd name="T6" fmla="*/ 0 w 240"/>
              <a:gd name="T7" fmla="*/ 51 h 54"/>
              <a:gd name="T8" fmla="*/ 0 w 240"/>
              <a:gd name="T9" fmla="*/ 54 h 54"/>
              <a:gd name="T10" fmla="*/ 238 w 240"/>
              <a:gd name="T11" fmla="*/ 3 h 54"/>
              <a:gd name="T12" fmla="*/ 240 w 240"/>
              <a:gd name="T13" fmla="*/ 0 h 54"/>
              <a:gd name="T14" fmla="*/ 238 w 240"/>
              <a:gd name="T15" fmla="*/ 3 h 54"/>
              <a:gd name="T16" fmla="*/ 240 w 240"/>
              <a:gd name="T17" fmla="*/ 3 h 54"/>
              <a:gd name="T18" fmla="*/ 240 w 240"/>
              <a:gd name="T1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" h="54">
                <a:moveTo>
                  <a:pt x="240" y="0"/>
                </a:moveTo>
                <a:lnTo>
                  <a:pt x="238" y="3"/>
                </a:lnTo>
                <a:lnTo>
                  <a:pt x="238" y="0"/>
                </a:lnTo>
                <a:lnTo>
                  <a:pt x="0" y="51"/>
                </a:lnTo>
                <a:lnTo>
                  <a:pt x="0" y="54"/>
                </a:lnTo>
                <a:lnTo>
                  <a:pt x="238" y="3"/>
                </a:lnTo>
                <a:lnTo>
                  <a:pt x="240" y="0"/>
                </a:lnTo>
                <a:lnTo>
                  <a:pt x="238" y="3"/>
                </a:lnTo>
                <a:lnTo>
                  <a:pt x="240" y="3"/>
                </a:lnTo>
                <a:lnTo>
                  <a:pt x="2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5" name="Freeform 2105">
            <a:extLst>
              <a:ext uri="{FF2B5EF4-FFF2-40B4-BE49-F238E27FC236}">
                <a16:creationId xmlns:a16="http://schemas.microsoft.com/office/drawing/2014/main" id="{E1562468-CC51-4FC7-971D-225BF5973259}"/>
              </a:ext>
            </a:extLst>
          </p:cNvPr>
          <p:cNvSpPr>
            <a:spLocks/>
          </p:cNvSpPr>
          <p:nvPr/>
        </p:nvSpPr>
        <p:spPr bwMode="auto">
          <a:xfrm>
            <a:off x="2128838" y="4826000"/>
            <a:ext cx="14287" cy="17463"/>
          </a:xfrm>
          <a:custGeom>
            <a:avLst/>
            <a:gdLst>
              <a:gd name="T0" fmla="*/ 0 w 23"/>
              <a:gd name="T1" fmla="*/ 0 h 31"/>
              <a:gd name="T2" fmla="*/ 0 w 23"/>
              <a:gd name="T3" fmla="*/ 3 h 31"/>
              <a:gd name="T4" fmla="*/ 0 w 23"/>
              <a:gd name="T5" fmla="*/ 3 h 31"/>
              <a:gd name="T6" fmla="*/ 21 w 23"/>
              <a:gd name="T7" fmla="*/ 31 h 31"/>
              <a:gd name="T8" fmla="*/ 23 w 23"/>
              <a:gd name="T9" fmla="*/ 28 h 31"/>
              <a:gd name="T10" fmla="*/ 3 w 23"/>
              <a:gd name="T11" fmla="*/ 0 h 31"/>
              <a:gd name="T12" fmla="*/ 0 w 23"/>
              <a:gd name="T13" fmla="*/ 0 h 31"/>
              <a:gd name="T14" fmla="*/ 3 w 23"/>
              <a:gd name="T15" fmla="*/ 0 h 31"/>
              <a:gd name="T16" fmla="*/ 0 w 23"/>
              <a:gd name="T17" fmla="*/ 0 h 31"/>
              <a:gd name="T18" fmla="*/ 0 w 23"/>
              <a:gd name="T1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1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21" y="31"/>
                </a:lnTo>
                <a:lnTo>
                  <a:pt x="23" y="28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6" name="Freeform 2106">
            <a:extLst>
              <a:ext uri="{FF2B5EF4-FFF2-40B4-BE49-F238E27FC236}">
                <a16:creationId xmlns:a16="http://schemas.microsoft.com/office/drawing/2014/main" id="{CFED44A1-0B7E-4304-855C-1DCC258EE2B8}"/>
              </a:ext>
            </a:extLst>
          </p:cNvPr>
          <p:cNvSpPr>
            <a:spLocks/>
          </p:cNvSpPr>
          <p:nvPr/>
        </p:nvSpPr>
        <p:spPr bwMode="auto">
          <a:xfrm>
            <a:off x="1990725" y="4826000"/>
            <a:ext cx="138113" cy="26988"/>
          </a:xfrm>
          <a:custGeom>
            <a:avLst/>
            <a:gdLst>
              <a:gd name="T0" fmla="*/ 3 w 243"/>
              <a:gd name="T1" fmla="*/ 49 h 49"/>
              <a:gd name="T2" fmla="*/ 5 w 243"/>
              <a:gd name="T3" fmla="*/ 46 h 49"/>
              <a:gd name="T4" fmla="*/ 3 w 243"/>
              <a:gd name="T5" fmla="*/ 49 h 49"/>
              <a:gd name="T6" fmla="*/ 243 w 243"/>
              <a:gd name="T7" fmla="*/ 3 h 49"/>
              <a:gd name="T8" fmla="*/ 243 w 243"/>
              <a:gd name="T9" fmla="*/ 0 h 49"/>
              <a:gd name="T10" fmla="*/ 3 w 243"/>
              <a:gd name="T11" fmla="*/ 46 h 49"/>
              <a:gd name="T12" fmla="*/ 3 w 243"/>
              <a:gd name="T13" fmla="*/ 49 h 49"/>
              <a:gd name="T14" fmla="*/ 3 w 243"/>
              <a:gd name="T15" fmla="*/ 46 h 49"/>
              <a:gd name="T16" fmla="*/ 0 w 243"/>
              <a:gd name="T17" fmla="*/ 46 h 49"/>
              <a:gd name="T18" fmla="*/ 3 w 243"/>
              <a:gd name="T1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49">
                <a:moveTo>
                  <a:pt x="3" y="49"/>
                </a:moveTo>
                <a:lnTo>
                  <a:pt x="5" y="46"/>
                </a:lnTo>
                <a:lnTo>
                  <a:pt x="3" y="49"/>
                </a:lnTo>
                <a:lnTo>
                  <a:pt x="243" y="3"/>
                </a:lnTo>
                <a:lnTo>
                  <a:pt x="243" y="0"/>
                </a:lnTo>
                <a:lnTo>
                  <a:pt x="3" y="46"/>
                </a:lnTo>
                <a:lnTo>
                  <a:pt x="3" y="49"/>
                </a:lnTo>
                <a:lnTo>
                  <a:pt x="3" y="46"/>
                </a:lnTo>
                <a:lnTo>
                  <a:pt x="0" y="46"/>
                </a:lnTo>
                <a:lnTo>
                  <a:pt x="3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7" name="Freeform 2107">
            <a:extLst>
              <a:ext uri="{FF2B5EF4-FFF2-40B4-BE49-F238E27FC236}">
                <a16:creationId xmlns:a16="http://schemas.microsoft.com/office/drawing/2014/main" id="{B50FAB43-402C-46CE-9654-3F4EA183E857}"/>
              </a:ext>
            </a:extLst>
          </p:cNvPr>
          <p:cNvSpPr>
            <a:spLocks/>
          </p:cNvSpPr>
          <p:nvPr/>
        </p:nvSpPr>
        <p:spPr bwMode="auto">
          <a:xfrm>
            <a:off x="1992313" y="4851400"/>
            <a:ext cx="12700" cy="19050"/>
          </a:xfrm>
          <a:custGeom>
            <a:avLst/>
            <a:gdLst>
              <a:gd name="T0" fmla="*/ 23 w 23"/>
              <a:gd name="T1" fmla="*/ 36 h 36"/>
              <a:gd name="T2" fmla="*/ 23 w 23"/>
              <a:gd name="T3" fmla="*/ 33 h 36"/>
              <a:gd name="T4" fmla="*/ 23 w 23"/>
              <a:gd name="T5" fmla="*/ 33 h 36"/>
              <a:gd name="T6" fmla="*/ 2 w 23"/>
              <a:gd name="T7" fmla="*/ 0 h 36"/>
              <a:gd name="T8" fmla="*/ 0 w 23"/>
              <a:gd name="T9" fmla="*/ 3 h 36"/>
              <a:gd name="T10" fmla="*/ 20 w 23"/>
              <a:gd name="T11" fmla="*/ 36 h 36"/>
              <a:gd name="T12" fmla="*/ 23 w 23"/>
              <a:gd name="T13" fmla="*/ 36 h 36"/>
              <a:gd name="T14" fmla="*/ 20 w 23"/>
              <a:gd name="T15" fmla="*/ 36 h 36"/>
              <a:gd name="T16" fmla="*/ 23 w 23"/>
              <a:gd name="T17" fmla="*/ 36 h 36"/>
              <a:gd name="T18" fmla="*/ 23 w 23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6">
                <a:moveTo>
                  <a:pt x="23" y="36"/>
                </a:moveTo>
                <a:lnTo>
                  <a:pt x="23" y="33"/>
                </a:lnTo>
                <a:lnTo>
                  <a:pt x="23" y="33"/>
                </a:lnTo>
                <a:lnTo>
                  <a:pt x="2" y="0"/>
                </a:lnTo>
                <a:lnTo>
                  <a:pt x="0" y="3"/>
                </a:lnTo>
                <a:lnTo>
                  <a:pt x="20" y="36"/>
                </a:lnTo>
                <a:lnTo>
                  <a:pt x="23" y="36"/>
                </a:lnTo>
                <a:lnTo>
                  <a:pt x="20" y="36"/>
                </a:lnTo>
                <a:lnTo>
                  <a:pt x="23" y="36"/>
                </a:lnTo>
                <a:lnTo>
                  <a:pt x="2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8" name="Freeform 2108">
            <a:extLst>
              <a:ext uri="{FF2B5EF4-FFF2-40B4-BE49-F238E27FC236}">
                <a16:creationId xmlns:a16="http://schemas.microsoft.com/office/drawing/2014/main" id="{4A43C4D4-BB65-4D90-9962-E466521D6878}"/>
              </a:ext>
            </a:extLst>
          </p:cNvPr>
          <p:cNvSpPr>
            <a:spLocks/>
          </p:cNvSpPr>
          <p:nvPr/>
        </p:nvSpPr>
        <p:spPr bwMode="auto">
          <a:xfrm>
            <a:off x="2147888" y="4833938"/>
            <a:ext cx="36512" cy="6350"/>
          </a:xfrm>
          <a:custGeom>
            <a:avLst/>
            <a:gdLst>
              <a:gd name="T0" fmla="*/ 64 w 64"/>
              <a:gd name="T1" fmla="*/ 0 h 13"/>
              <a:gd name="T2" fmla="*/ 62 w 64"/>
              <a:gd name="T3" fmla="*/ 0 h 13"/>
              <a:gd name="T4" fmla="*/ 64 w 64"/>
              <a:gd name="T5" fmla="*/ 0 h 13"/>
              <a:gd name="T6" fmla="*/ 0 w 64"/>
              <a:gd name="T7" fmla="*/ 11 h 13"/>
              <a:gd name="T8" fmla="*/ 0 w 64"/>
              <a:gd name="T9" fmla="*/ 13 h 13"/>
              <a:gd name="T10" fmla="*/ 64 w 64"/>
              <a:gd name="T11" fmla="*/ 0 h 13"/>
              <a:gd name="T12" fmla="*/ 64 w 64"/>
              <a:gd name="T13" fmla="*/ 0 h 13"/>
              <a:gd name="T14" fmla="*/ 64 w 64"/>
              <a:gd name="T15" fmla="*/ 0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2" y="0"/>
                </a:lnTo>
                <a:lnTo>
                  <a:pt x="64" y="0"/>
                </a:lnTo>
                <a:lnTo>
                  <a:pt x="0" y="11"/>
                </a:lnTo>
                <a:lnTo>
                  <a:pt x="0" y="13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29" name="Freeform 2109">
            <a:extLst>
              <a:ext uri="{FF2B5EF4-FFF2-40B4-BE49-F238E27FC236}">
                <a16:creationId xmlns:a16="http://schemas.microsoft.com/office/drawing/2014/main" id="{D85A2581-65B4-4405-BFD1-EF3CC4D70D9C}"/>
              </a:ext>
            </a:extLst>
          </p:cNvPr>
          <p:cNvSpPr>
            <a:spLocks/>
          </p:cNvSpPr>
          <p:nvPr/>
        </p:nvSpPr>
        <p:spPr bwMode="auto">
          <a:xfrm>
            <a:off x="2170113" y="4818063"/>
            <a:ext cx="14287" cy="15875"/>
          </a:xfrm>
          <a:custGeom>
            <a:avLst/>
            <a:gdLst>
              <a:gd name="T0" fmla="*/ 2 w 25"/>
              <a:gd name="T1" fmla="*/ 0 h 28"/>
              <a:gd name="T2" fmla="*/ 2 w 25"/>
              <a:gd name="T3" fmla="*/ 3 h 28"/>
              <a:gd name="T4" fmla="*/ 0 w 25"/>
              <a:gd name="T5" fmla="*/ 3 h 28"/>
              <a:gd name="T6" fmla="*/ 23 w 25"/>
              <a:gd name="T7" fmla="*/ 28 h 28"/>
              <a:gd name="T8" fmla="*/ 25 w 25"/>
              <a:gd name="T9" fmla="*/ 28 h 28"/>
              <a:gd name="T10" fmla="*/ 2 w 25"/>
              <a:gd name="T11" fmla="*/ 0 h 28"/>
              <a:gd name="T12" fmla="*/ 2 w 25"/>
              <a:gd name="T13" fmla="*/ 0 h 28"/>
              <a:gd name="T14" fmla="*/ 2 w 25"/>
              <a:gd name="T15" fmla="*/ 0 h 28"/>
              <a:gd name="T16" fmla="*/ 2 w 25"/>
              <a:gd name="T17" fmla="*/ 0 h 28"/>
              <a:gd name="T18" fmla="*/ 2 w 25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8">
                <a:moveTo>
                  <a:pt x="2" y="0"/>
                </a:moveTo>
                <a:lnTo>
                  <a:pt x="2" y="3"/>
                </a:lnTo>
                <a:lnTo>
                  <a:pt x="0" y="3"/>
                </a:lnTo>
                <a:lnTo>
                  <a:pt x="23" y="28"/>
                </a:lnTo>
                <a:lnTo>
                  <a:pt x="25" y="28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0" name="Freeform 2110">
            <a:extLst>
              <a:ext uri="{FF2B5EF4-FFF2-40B4-BE49-F238E27FC236}">
                <a16:creationId xmlns:a16="http://schemas.microsoft.com/office/drawing/2014/main" id="{074B81A8-FB52-4E25-A86D-CCC7BABE1E29}"/>
              </a:ext>
            </a:extLst>
          </p:cNvPr>
          <p:cNvSpPr>
            <a:spLocks/>
          </p:cNvSpPr>
          <p:nvPr/>
        </p:nvSpPr>
        <p:spPr bwMode="auto">
          <a:xfrm>
            <a:off x="2135188" y="4818063"/>
            <a:ext cx="36512" cy="7937"/>
          </a:xfrm>
          <a:custGeom>
            <a:avLst/>
            <a:gdLst>
              <a:gd name="T0" fmla="*/ 3 w 64"/>
              <a:gd name="T1" fmla="*/ 13 h 13"/>
              <a:gd name="T2" fmla="*/ 3 w 64"/>
              <a:gd name="T3" fmla="*/ 10 h 13"/>
              <a:gd name="T4" fmla="*/ 3 w 64"/>
              <a:gd name="T5" fmla="*/ 13 h 13"/>
              <a:gd name="T6" fmla="*/ 64 w 64"/>
              <a:gd name="T7" fmla="*/ 3 h 13"/>
              <a:gd name="T8" fmla="*/ 64 w 64"/>
              <a:gd name="T9" fmla="*/ 0 h 13"/>
              <a:gd name="T10" fmla="*/ 3 w 64"/>
              <a:gd name="T11" fmla="*/ 10 h 13"/>
              <a:gd name="T12" fmla="*/ 3 w 64"/>
              <a:gd name="T13" fmla="*/ 13 h 13"/>
              <a:gd name="T14" fmla="*/ 3 w 64"/>
              <a:gd name="T15" fmla="*/ 10 h 13"/>
              <a:gd name="T16" fmla="*/ 0 w 64"/>
              <a:gd name="T17" fmla="*/ 10 h 13"/>
              <a:gd name="T18" fmla="*/ 3 w 64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3" y="13"/>
                </a:moveTo>
                <a:lnTo>
                  <a:pt x="3" y="10"/>
                </a:lnTo>
                <a:lnTo>
                  <a:pt x="3" y="13"/>
                </a:lnTo>
                <a:lnTo>
                  <a:pt x="64" y="3"/>
                </a:lnTo>
                <a:lnTo>
                  <a:pt x="64" y="0"/>
                </a:lnTo>
                <a:lnTo>
                  <a:pt x="3" y="10"/>
                </a:lnTo>
                <a:lnTo>
                  <a:pt x="3" y="13"/>
                </a:lnTo>
                <a:lnTo>
                  <a:pt x="3" y="10"/>
                </a:lnTo>
                <a:lnTo>
                  <a:pt x="0" y="10"/>
                </a:lnTo>
                <a:lnTo>
                  <a:pt x="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1" name="Freeform 2111">
            <a:extLst>
              <a:ext uri="{FF2B5EF4-FFF2-40B4-BE49-F238E27FC236}">
                <a16:creationId xmlns:a16="http://schemas.microsoft.com/office/drawing/2014/main" id="{C75C1EC4-BE22-47A8-9E35-C5B5B94BCD0A}"/>
              </a:ext>
            </a:extLst>
          </p:cNvPr>
          <p:cNvSpPr>
            <a:spLocks/>
          </p:cNvSpPr>
          <p:nvPr/>
        </p:nvSpPr>
        <p:spPr bwMode="auto">
          <a:xfrm>
            <a:off x="2136775" y="4824413"/>
            <a:ext cx="11113" cy="15875"/>
          </a:xfrm>
          <a:custGeom>
            <a:avLst/>
            <a:gdLst>
              <a:gd name="T0" fmla="*/ 20 w 20"/>
              <a:gd name="T1" fmla="*/ 31 h 31"/>
              <a:gd name="T2" fmla="*/ 20 w 20"/>
              <a:gd name="T3" fmla="*/ 29 h 31"/>
              <a:gd name="T4" fmla="*/ 20 w 20"/>
              <a:gd name="T5" fmla="*/ 29 h 31"/>
              <a:gd name="T6" fmla="*/ 0 w 20"/>
              <a:gd name="T7" fmla="*/ 0 h 31"/>
              <a:gd name="T8" fmla="*/ 0 w 20"/>
              <a:gd name="T9" fmla="*/ 3 h 31"/>
              <a:gd name="T10" fmla="*/ 18 w 20"/>
              <a:gd name="T11" fmla="*/ 31 h 31"/>
              <a:gd name="T12" fmla="*/ 20 w 20"/>
              <a:gd name="T13" fmla="*/ 31 h 31"/>
              <a:gd name="T14" fmla="*/ 18 w 20"/>
              <a:gd name="T15" fmla="*/ 31 h 31"/>
              <a:gd name="T16" fmla="*/ 20 w 20"/>
              <a:gd name="T17" fmla="*/ 31 h 31"/>
              <a:gd name="T18" fmla="*/ 20 w 20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31">
                <a:moveTo>
                  <a:pt x="20" y="31"/>
                </a:moveTo>
                <a:lnTo>
                  <a:pt x="20" y="29"/>
                </a:lnTo>
                <a:lnTo>
                  <a:pt x="20" y="29"/>
                </a:lnTo>
                <a:lnTo>
                  <a:pt x="0" y="0"/>
                </a:lnTo>
                <a:lnTo>
                  <a:pt x="0" y="3"/>
                </a:lnTo>
                <a:lnTo>
                  <a:pt x="18" y="31"/>
                </a:lnTo>
                <a:lnTo>
                  <a:pt x="20" y="31"/>
                </a:lnTo>
                <a:lnTo>
                  <a:pt x="18" y="31"/>
                </a:lnTo>
                <a:lnTo>
                  <a:pt x="20" y="31"/>
                </a:lnTo>
                <a:lnTo>
                  <a:pt x="2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2" name="Freeform 2112">
            <a:extLst>
              <a:ext uri="{FF2B5EF4-FFF2-40B4-BE49-F238E27FC236}">
                <a16:creationId xmlns:a16="http://schemas.microsoft.com/office/drawing/2014/main" id="{7AB04C4B-E47F-4050-9816-55516268F95A}"/>
              </a:ext>
            </a:extLst>
          </p:cNvPr>
          <p:cNvSpPr>
            <a:spLocks/>
          </p:cNvSpPr>
          <p:nvPr/>
        </p:nvSpPr>
        <p:spPr bwMode="auto">
          <a:xfrm>
            <a:off x="2190750" y="4824413"/>
            <a:ext cx="46038" cy="9525"/>
          </a:xfrm>
          <a:custGeom>
            <a:avLst/>
            <a:gdLst>
              <a:gd name="T0" fmla="*/ 80 w 82"/>
              <a:gd name="T1" fmla="*/ 0 h 18"/>
              <a:gd name="T2" fmla="*/ 80 w 82"/>
              <a:gd name="T3" fmla="*/ 3 h 18"/>
              <a:gd name="T4" fmla="*/ 80 w 82"/>
              <a:gd name="T5" fmla="*/ 0 h 18"/>
              <a:gd name="T6" fmla="*/ 0 w 82"/>
              <a:gd name="T7" fmla="*/ 16 h 18"/>
              <a:gd name="T8" fmla="*/ 0 w 82"/>
              <a:gd name="T9" fmla="*/ 18 h 18"/>
              <a:gd name="T10" fmla="*/ 80 w 82"/>
              <a:gd name="T11" fmla="*/ 3 h 18"/>
              <a:gd name="T12" fmla="*/ 80 w 82"/>
              <a:gd name="T13" fmla="*/ 0 h 18"/>
              <a:gd name="T14" fmla="*/ 80 w 82"/>
              <a:gd name="T15" fmla="*/ 3 h 18"/>
              <a:gd name="T16" fmla="*/ 82 w 82"/>
              <a:gd name="T17" fmla="*/ 3 h 18"/>
              <a:gd name="T18" fmla="*/ 80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80" y="0"/>
                </a:moveTo>
                <a:lnTo>
                  <a:pt x="80" y="3"/>
                </a:lnTo>
                <a:lnTo>
                  <a:pt x="80" y="0"/>
                </a:lnTo>
                <a:lnTo>
                  <a:pt x="0" y="16"/>
                </a:lnTo>
                <a:lnTo>
                  <a:pt x="0" y="18"/>
                </a:lnTo>
                <a:lnTo>
                  <a:pt x="80" y="3"/>
                </a:lnTo>
                <a:lnTo>
                  <a:pt x="80" y="0"/>
                </a:lnTo>
                <a:lnTo>
                  <a:pt x="80" y="3"/>
                </a:lnTo>
                <a:lnTo>
                  <a:pt x="82" y="3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3" name="Freeform 2113">
            <a:extLst>
              <a:ext uri="{FF2B5EF4-FFF2-40B4-BE49-F238E27FC236}">
                <a16:creationId xmlns:a16="http://schemas.microsoft.com/office/drawing/2014/main" id="{90D85F09-7337-4622-B7BB-D148ABF52BE5}"/>
              </a:ext>
            </a:extLst>
          </p:cNvPr>
          <p:cNvSpPr>
            <a:spLocks/>
          </p:cNvSpPr>
          <p:nvPr/>
        </p:nvSpPr>
        <p:spPr bwMode="auto">
          <a:xfrm>
            <a:off x="2220913" y="4810125"/>
            <a:ext cx="15875" cy="15875"/>
          </a:xfrm>
          <a:custGeom>
            <a:avLst/>
            <a:gdLst>
              <a:gd name="T0" fmla="*/ 0 w 26"/>
              <a:gd name="T1" fmla="*/ 0 h 28"/>
              <a:gd name="T2" fmla="*/ 0 w 26"/>
              <a:gd name="T3" fmla="*/ 2 h 28"/>
              <a:gd name="T4" fmla="*/ 0 w 26"/>
              <a:gd name="T5" fmla="*/ 2 h 28"/>
              <a:gd name="T6" fmla="*/ 26 w 26"/>
              <a:gd name="T7" fmla="*/ 28 h 28"/>
              <a:gd name="T8" fmla="*/ 26 w 26"/>
              <a:gd name="T9" fmla="*/ 25 h 28"/>
              <a:gd name="T10" fmla="*/ 3 w 26"/>
              <a:gd name="T11" fmla="*/ 0 h 28"/>
              <a:gd name="T12" fmla="*/ 0 w 26"/>
              <a:gd name="T13" fmla="*/ 0 h 28"/>
              <a:gd name="T14" fmla="*/ 3 w 26"/>
              <a:gd name="T15" fmla="*/ 0 h 28"/>
              <a:gd name="T16" fmla="*/ 0 w 26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8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6" y="28"/>
                </a:lnTo>
                <a:lnTo>
                  <a:pt x="26" y="25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4" name="Freeform 2114">
            <a:extLst>
              <a:ext uri="{FF2B5EF4-FFF2-40B4-BE49-F238E27FC236}">
                <a16:creationId xmlns:a16="http://schemas.microsoft.com/office/drawing/2014/main" id="{3DB64E3E-11FD-464D-A516-07BC107CCAF9}"/>
              </a:ext>
            </a:extLst>
          </p:cNvPr>
          <p:cNvSpPr>
            <a:spLocks/>
          </p:cNvSpPr>
          <p:nvPr/>
        </p:nvSpPr>
        <p:spPr bwMode="auto">
          <a:xfrm>
            <a:off x="2176463" y="4810125"/>
            <a:ext cx="44450" cy="7938"/>
          </a:xfrm>
          <a:custGeom>
            <a:avLst/>
            <a:gdLst>
              <a:gd name="T0" fmla="*/ 2 w 79"/>
              <a:gd name="T1" fmla="*/ 15 h 15"/>
              <a:gd name="T2" fmla="*/ 5 w 79"/>
              <a:gd name="T3" fmla="*/ 13 h 15"/>
              <a:gd name="T4" fmla="*/ 5 w 79"/>
              <a:gd name="T5" fmla="*/ 15 h 15"/>
              <a:gd name="T6" fmla="*/ 79 w 79"/>
              <a:gd name="T7" fmla="*/ 2 h 15"/>
              <a:gd name="T8" fmla="*/ 79 w 79"/>
              <a:gd name="T9" fmla="*/ 0 h 15"/>
              <a:gd name="T10" fmla="*/ 2 w 79"/>
              <a:gd name="T11" fmla="*/ 13 h 15"/>
              <a:gd name="T12" fmla="*/ 2 w 79"/>
              <a:gd name="T13" fmla="*/ 15 h 15"/>
              <a:gd name="T14" fmla="*/ 2 w 79"/>
              <a:gd name="T15" fmla="*/ 13 h 15"/>
              <a:gd name="T16" fmla="*/ 0 w 79"/>
              <a:gd name="T17" fmla="*/ 13 h 15"/>
              <a:gd name="T18" fmla="*/ 2 w 79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5">
                <a:moveTo>
                  <a:pt x="2" y="15"/>
                </a:moveTo>
                <a:lnTo>
                  <a:pt x="5" y="13"/>
                </a:lnTo>
                <a:lnTo>
                  <a:pt x="5" y="15"/>
                </a:lnTo>
                <a:lnTo>
                  <a:pt x="79" y="2"/>
                </a:lnTo>
                <a:lnTo>
                  <a:pt x="79" y="0"/>
                </a:lnTo>
                <a:lnTo>
                  <a:pt x="2" y="13"/>
                </a:lnTo>
                <a:lnTo>
                  <a:pt x="2" y="15"/>
                </a:lnTo>
                <a:lnTo>
                  <a:pt x="2" y="13"/>
                </a:lnTo>
                <a:lnTo>
                  <a:pt x="0" y="13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5" name="Freeform 2115">
            <a:extLst>
              <a:ext uri="{FF2B5EF4-FFF2-40B4-BE49-F238E27FC236}">
                <a16:creationId xmlns:a16="http://schemas.microsoft.com/office/drawing/2014/main" id="{4FEF5DFF-C2E6-45F7-B21C-037F1F6B8CA8}"/>
              </a:ext>
            </a:extLst>
          </p:cNvPr>
          <p:cNvSpPr>
            <a:spLocks/>
          </p:cNvSpPr>
          <p:nvPr/>
        </p:nvSpPr>
        <p:spPr bwMode="auto">
          <a:xfrm>
            <a:off x="2178050" y="4818063"/>
            <a:ext cx="12700" cy="15875"/>
          </a:xfrm>
          <a:custGeom>
            <a:avLst/>
            <a:gdLst>
              <a:gd name="T0" fmla="*/ 23 w 23"/>
              <a:gd name="T1" fmla="*/ 30 h 30"/>
              <a:gd name="T2" fmla="*/ 23 w 23"/>
              <a:gd name="T3" fmla="*/ 28 h 30"/>
              <a:gd name="T4" fmla="*/ 23 w 23"/>
              <a:gd name="T5" fmla="*/ 28 h 30"/>
              <a:gd name="T6" fmla="*/ 3 w 23"/>
              <a:gd name="T7" fmla="*/ 0 h 30"/>
              <a:gd name="T8" fmla="*/ 0 w 23"/>
              <a:gd name="T9" fmla="*/ 2 h 30"/>
              <a:gd name="T10" fmla="*/ 21 w 23"/>
              <a:gd name="T11" fmla="*/ 30 h 30"/>
              <a:gd name="T12" fmla="*/ 23 w 23"/>
              <a:gd name="T13" fmla="*/ 30 h 30"/>
              <a:gd name="T14" fmla="*/ 21 w 23"/>
              <a:gd name="T15" fmla="*/ 30 h 30"/>
              <a:gd name="T16" fmla="*/ 23 w 23"/>
              <a:gd name="T17" fmla="*/ 30 h 30"/>
              <a:gd name="T18" fmla="*/ 23 w 23"/>
              <a:gd name="T1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0">
                <a:moveTo>
                  <a:pt x="23" y="30"/>
                </a:moveTo>
                <a:lnTo>
                  <a:pt x="23" y="28"/>
                </a:lnTo>
                <a:lnTo>
                  <a:pt x="23" y="28"/>
                </a:lnTo>
                <a:lnTo>
                  <a:pt x="3" y="0"/>
                </a:lnTo>
                <a:lnTo>
                  <a:pt x="0" y="2"/>
                </a:lnTo>
                <a:lnTo>
                  <a:pt x="21" y="30"/>
                </a:lnTo>
                <a:lnTo>
                  <a:pt x="23" y="30"/>
                </a:lnTo>
                <a:lnTo>
                  <a:pt x="21" y="30"/>
                </a:lnTo>
                <a:lnTo>
                  <a:pt x="23" y="30"/>
                </a:lnTo>
                <a:lnTo>
                  <a:pt x="23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6" name="Freeform 2116">
            <a:extLst>
              <a:ext uri="{FF2B5EF4-FFF2-40B4-BE49-F238E27FC236}">
                <a16:creationId xmlns:a16="http://schemas.microsoft.com/office/drawing/2014/main" id="{557C2C70-BFAF-44BB-80CB-B286BBDC9D0C}"/>
              </a:ext>
            </a:extLst>
          </p:cNvPr>
          <p:cNvSpPr>
            <a:spLocks/>
          </p:cNvSpPr>
          <p:nvPr/>
        </p:nvSpPr>
        <p:spPr bwMode="auto">
          <a:xfrm>
            <a:off x="2133600" y="4814888"/>
            <a:ext cx="36513" cy="7937"/>
          </a:xfrm>
          <a:custGeom>
            <a:avLst/>
            <a:gdLst>
              <a:gd name="T0" fmla="*/ 64 w 64"/>
              <a:gd name="T1" fmla="*/ 0 h 13"/>
              <a:gd name="T2" fmla="*/ 64 w 64"/>
              <a:gd name="T3" fmla="*/ 0 h 13"/>
              <a:gd name="T4" fmla="*/ 64 w 64"/>
              <a:gd name="T5" fmla="*/ 0 h 13"/>
              <a:gd name="T6" fmla="*/ 0 w 64"/>
              <a:gd name="T7" fmla="*/ 10 h 13"/>
              <a:gd name="T8" fmla="*/ 0 w 64"/>
              <a:gd name="T9" fmla="*/ 13 h 13"/>
              <a:gd name="T10" fmla="*/ 64 w 64"/>
              <a:gd name="T11" fmla="*/ 3 h 13"/>
              <a:gd name="T12" fmla="*/ 64 w 64"/>
              <a:gd name="T13" fmla="*/ 0 h 13"/>
              <a:gd name="T14" fmla="*/ 64 w 64"/>
              <a:gd name="T15" fmla="*/ 3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4" y="0"/>
                </a:lnTo>
                <a:lnTo>
                  <a:pt x="64" y="0"/>
                </a:lnTo>
                <a:lnTo>
                  <a:pt x="0" y="10"/>
                </a:lnTo>
                <a:lnTo>
                  <a:pt x="0" y="13"/>
                </a:lnTo>
                <a:lnTo>
                  <a:pt x="64" y="3"/>
                </a:lnTo>
                <a:lnTo>
                  <a:pt x="64" y="0"/>
                </a:lnTo>
                <a:lnTo>
                  <a:pt x="64" y="3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7" name="Freeform 2117">
            <a:extLst>
              <a:ext uri="{FF2B5EF4-FFF2-40B4-BE49-F238E27FC236}">
                <a16:creationId xmlns:a16="http://schemas.microsoft.com/office/drawing/2014/main" id="{3019C63C-C245-4599-B549-A0A20DD81F8A}"/>
              </a:ext>
            </a:extLst>
          </p:cNvPr>
          <p:cNvSpPr>
            <a:spLocks/>
          </p:cNvSpPr>
          <p:nvPr/>
        </p:nvSpPr>
        <p:spPr bwMode="auto">
          <a:xfrm>
            <a:off x="2163763" y="4811713"/>
            <a:ext cx="6350" cy="3175"/>
          </a:xfrm>
          <a:custGeom>
            <a:avLst/>
            <a:gdLst>
              <a:gd name="T0" fmla="*/ 3 w 11"/>
              <a:gd name="T1" fmla="*/ 0 h 8"/>
              <a:gd name="T2" fmla="*/ 3 w 11"/>
              <a:gd name="T3" fmla="*/ 3 h 8"/>
              <a:gd name="T4" fmla="*/ 0 w 11"/>
              <a:gd name="T5" fmla="*/ 3 h 8"/>
              <a:gd name="T6" fmla="*/ 11 w 11"/>
              <a:gd name="T7" fmla="*/ 8 h 8"/>
              <a:gd name="T8" fmla="*/ 11 w 11"/>
              <a:gd name="T9" fmla="*/ 8 h 8"/>
              <a:gd name="T10" fmla="*/ 3 w 11"/>
              <a:gd name="T11" fmla="*/ 0 h 8"/>
              <a:gd name="T12" fmla="*/ 3 w 11"/>
              <a:gd name="T13" fmla="*/ 0 h 8"/>
              <a:gd name="T14" fmla="*/ 3 w 11"/>
              <a:gd name="T15" fmla="*/ 0 h 8"/>
              <a:gd name="T16" fmla="*/ 3 w 11"/>
              <a:gd name="T17" fmla="*/ 0 h 8"/>
              <a:gd name="T18" fmla="*/ 3 w 1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8">
                <a:moveTo>
                  <a:pt x="3" y="0"/>
                </a:moveTo>
                <a:lnTo>
                  <a:pt x="3" y="3"/>
                </a:lnTo>
                <a:lnTo>
                  <a:pt x="0" y="3"/>
                </a:lnTo>
                <a:lnTo>
                  <a:pt x="11" y="8"/>
                </a:lnTo>
                <a:lnTo>
                  <a:pt x="11" y="8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8" name="Freeform 2118">
            <a:extLst>
              <a:ext uri="{FF2B5EF4-FFF2-40B4-BE49-F238E27FC236}">
                <a16:creationId xmlns:a16="http://schemas.microsoft.com/office/drawing/2014/main" id="{EA2B3539-7AC2-46CA-98F7-EE2FDA552003}"/>
              </a:ext>
            </a:extLst>
          </p:cNvPr>
          <p:cNvSpPr>
            <a:spLocks/>
          </p:cNvSpPr>
          <p:nvPr/>
        </p:nvSpPr>
        <p:spPr bwMode="auto">
          <a:xfrm>
            <a:off x="2128838" y="4811713"/>
            <a:ext cx="36512" cy="6350"/>
          </a:xfrm>
          <a:custGeom>
            <a:avLst/>
            <a:gdLst>
              <a:gd name="T0" fmla="*/ 2 w 66"/>
              <a:gd name="T1" fmla="*/ 13 h 13"/>
              <a:gd name="T2" fmla="*/ 5 w 66"/>
              <a:gd name="T3" fmla="*/ 11 h 13"/>
              <a:gd name="T4" fmla="*/ 2 w 66"/>
              <a:gd name="T5" fmla="*/ 13 h 13"/>
              <a:gd name="T6" fmla="*/ 66 w 66"/>
              <a:gd name="T7" fmla="*/ 3 h 13"/>
              <a:gd name="T8" fmla="*/ 66 w 66"/>
              <a:gd name="T9" fmla="*/ 0 h 13"/>
              <a:gd name="T10" fmla="*/ 2 w 66"/>
              <a:gd name="T11" fmla="*/ 11 h 13"/>
              <a:gd name="T12" fmla="*/ 2 w 66"/>
              <a:gd name="T13" fmla="*/ 13 h 13"/>
              <a:gd name="T14" fmla="*/ 2 w 66"/>
              <a:gd name="T15" fmla="*/ 11 h 13"/>
              <a:gd name="T16" fmla="*/ 0 w 66"/>
              <a:gd name="T17" fmla="*/ 11 h 13"/>
              <a:gd name="T18" fmla="*/ 2 w 6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3">
                <a:moveTo>
                  <a:pt x="2" y="13"/>
                </a:moveTo>
                <a:lnTo>
                  <a:pt x="5" y="11"/>
                </a:lnTo>
                <a:lnTo>
                  <a:pt x="2" y="13"/>
                </a:lnTo>
                <a:lnTo>
                  <a:pt x="66" y="3"/>
                </a:lnTo>
                <a:lnTo>
                  <a:pt x="66" y="0"/>
                </a:lnTo>
                <a:lnTo>
                  <a:pt x="2" y="11"/>
                </a:lnTo>
                <a:lnTo>
                  <a:pt x="2" y="13"/>
                </a:lnTo>
                <a:lnTo>
                  <a:pt x="2" y="11"/>
                </a:lnTo>
                <a:lnTo>
                  <a:pt x="0" y="11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39" name="Freeform 2119">
            <a:extLst>
              <a:ext uri="{FF2B5EF4-FFF2-40B4-BE49-F238E27FC236}">
                <a16:creationId xmlns:a16="http://schemas.microsoft.com/office/drawing/2014/main" id="{684DCA07-BEFC-40BE-BE14-C0E85B8C8B93}"/>
              </a:ext>
            </a:extLst>
          </p:cNvPr>
          <p:cNvSpPr>
            <a:spLocks/>
          </p:cNvSpPr>
          <p:nvPr/>
        </p:nvSpPr>
        <p:spPr bwMode="auto">
          <a:xfrm>
            <a:off x="2128838" y="4818063"/>
            <a:ext cx="6350" cy="4762"/>
          </a:xfrm>
          <a:custGeom>
            <a:avLst/>
            <a:gdLst>
              <a:gd name="T0" fmla="*/ 8 w 10"/>
              <a:gd name="T1" fmla="*/ 10 h 10"/>
              <a:gd name="T2" fmla="*/ 8 w 10"/>
              <a:gd name="T3" fmla="*/ 7 h 10"/>
              <a:gd name="T4" fmla="*/ 10 w 10"/>
              <a:gd name="T5" fmla="*/ 7 h 10"/>
              <a:gd name="T6" fmla="*/ 3 w 10"/>
              <a:gd name="T7" fmla="*/ 0 h 10"/>
              <a:gd name="T8" fmla="*/ 0 w 10"/>
              <a:gd name="T9" fmla="*/ 2 h 10"/>
              <a:gd name="T10" fmla="*/ 8 w 10"/>
              <a:gd name="T11" fmla="*/ 10 h 10"/>
              <a:gd name="T12" fmla="*/ 8 w 10"/>
              <a:gd name="T13" fmla="*/ 10 h 10"/>
              <a:gd name="T14" fmla="*/ 8 w 10"/>
              <a:gd name="T15" fmla="*/ 10 h 10"/>
              <a:gd name="T16" fmla="*/ 8 w 10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8" y="10"/>
                </a:moveTo>
                <a:lnTo>
                  <a:pt x="8" y="7"/>
                </a:lnTo>
                <a:lnTo>
                  <a:pt x="10" y="7"/>
                </a:lnTo>
                <a:lnTo>
                  <a:pt x="3" y="0"/>
                </a:lnTo>
                <a:lnTo>
                  <a:pt x="0" y="2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0" name="Freeform 2120">
            <a:extLst>
              <a:ext uri="{FF2B5EF4-FFF2-40B4-BE49-F238E27FC236}">
                <a16:creationId xmlns:a16="http://schemas.microsoft.com/office/drawing/2014/main" id="{A9011657-7E1C-48F0-B608-25A23901A342}"/>
              </a:ext>
            </a:extLst>
          </p:cNvPr>
          <p:cNvSpPr>
            <a:spLocks/>
          </p:cNvSpPr>
          <p:nvPr/>
        </p:nvSpPr>
        <p:spPr bwMode="auto">
          <a:xfrm>
            <a:off x="1989138" y="4840288"/>
            <a:ext cx="38100" cy="9525"/>
          </a:xfrm>
          <a:custGeom>
            <a:avLst/>
            <a:gdLst>
              <a:gd name="T0" fmla="*/ 2 w 66"/>
              <a:gd name="T1" fmla="*/ 17 h 17"/>
              <a:gd name="T2" fmla="*/ 0 w 66"/>
              <a:gd name="T3" fmla="*/ 15 h 17"/>
              <a:gd name="T4" fmla="*/ 2 w 66"/>
              <a:gd name="T5" fmla="*/ 17 h 17"/>
              <a:gd name="T6" fmla="*/ 66 w 66"/>
              <a:gd name="T7" fmla="*/ 2 h 17"/>
              <a:gd name="T8" fmla="*/ 66 w 66"/>
              <a:gd name="T9" fmla="*/ 0 h 17"/>
              <a:gd name="T10" fmla="*/ 0 w 66"/>
              <a:gd name="T11" fmla="*/ 15 h 17"/>
              <a:gd name="T12" fmla="*/ 2 w 66"/>
              <a:gd name="T13" fmla="*/ 15 h 17"/>
              <a:gd name="T14" fmla="*/ 0 w 66"/>
              <a:gd name="T15" fmla="*/ 15 h 17"/>
              <a:gd name="T16" fmla="*/ 0 w 66"/>
              <a:gd name="T17" fmla="*/ 17 h 17"/>
              <a:gd name="T18" fmla="*/ 2 w 66"/>
              <a:gd name="T1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7">
                <a:moveTo>
                  <a:pt x="2" y="17"/>
                </a:moveTo>
                <a:lnTo>
                  <a:pt x="0" y="15"/>
                </a:lnTo>
                <a:lnTo>
                  <a:pt x="2" y="17"/>
                </a:lnTo>
                <a:lnTo>
                  <a:pt x="66" y="2"/>
                </a:lnTo>
                <a:lnTo>
                  <a:pt x="66" y="0"/>
                </a:lnTo>
                <a:lnTo>
                  <a:pt x="0" y="15"/>
                </a:lnTo>
                <a:lnTo>
                  <a:pt x="2" y="15"/>
                </a:lnTo>
                <a:lnTo>
                  <a:pt x="0" y="15"/>
                </a:lnTo>
                <a:lnTo>
                  <a:pt x="0" y="17"/>
                </a:lnTo>
                <a:lnTo>
                  <a:pt x="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1" name="Freeform 2121">
            <a:extLst>
              <a:ext uri="{FF2B5EF4-FFF2-40B4-BE49-F238E27FC236}">
                <a16:creationId xmlns:a16="http://schemas.microsoft.com/office/drawing/2014/main" id="{DC047AB9-0C8A-47B1-9595-20AC6A9AC795}"/>
              </a:ext>
            </a:extLst>
          </p:cNvPr>
          <p:cNvSpPr>
            <a:spLocks/>
          </p:cNvSpPr>
          <p:nvPr/>
        </p:nvSpPr>
        <p:spPr bwMode="auto">
          <a:xfrm>
            <a:off x="1985963" y="4843463"/>
            <a:ext cx="4762" cy="4762"/>
          </a:xfrm>
          <a:custGeom>
            <a:avLst/>
            <a:gdLst>
              <a:gd name="T0" fmla="*/ 0 w 7"/>
              <a:gd name="T1" fmla="*/ 2 h 10"/>
              <a:gd name="T2" fmla="*/ 2 w 7"/>
              <a:gd name="T3" fmla="*/ 0 h 10"/>
              <a:gd name="T4" fmla="*/ 0 w 7"/>
              <a:gd name="T5" fmla="*/ 2 h 10"/>
              <a:gd name="T6" fmla="*/ 5 w 7"/>
              <a:gd name="T7" fmla="*/ 10 h 10"/>
              <a:gd name="T8" fmla="*/ 7 w 7"/>
              <a:gd name="T9" fmla="*/ 10 h 10"/>
              <a:gd name="T10" fmla="*/ 2 w 7"/>
              <a:gd name="T11" fmla="*/ 0 h 10"/>
              <a:gd name="T12" fmla="*/ 2 w 7"/>
              <a:gd name="T13" fmla="*/ 2 h 10"/>
              <a:gd name="T14" fmla="*/ 2 w 7"/>
              <a:gd name="T15" fmla="*/ 0 h 10"/>
              <a:gd name="T16" fmla="*/ 0 w 7"/>
              <a:gd name="T17" fmla="*/ 0 h 10"/>
              <a:gd name="T18" fmla="*/ 0 w 7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0">
                <a:moveTo>
                  <a:pt x="0" y="2"/>
                </a:moveTo>
                <a:lnTo>
                  <a:pt x="2" y="0"/>
                </a:lnTo>
                <a:lnTo>
                  <a:pt x="0" y="2"/>
                </a:lnTo>
                <a:lnTo>
                  <a:pt x="5" y="10"/>
                </a:lnTo>
                <a:lnTo>
                  <a:pt x="7" y="1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2" name="Freeform 2122">
            <a:extLst>
              <a:ext uri="{FF2B5EF4-FFF2-40B4-BE49-F238E27FC236}">
                <a16:creationId xmlns:a16="http://schemas.microsoft.com/office/drawing/2014/main" id="{21D081C4-2755-4499-A1B3-B1BE330F0DF8}"/>
              </a:ext>
            </a:extLst>
          </p:cNvPr>
          <p:cNvSpPr>
            <a:spLocks/>
          </p:cNvSpPr>
          <p:nvPr/>
        </p:nvSpPr>
        <p:spPr bwMode="auto">
          <a:xfrm>
            <a:off x="1987550" y="4835525"/>
            <a:ext cx="39688" cy="7938"/>
          </a:xfrm>
          <a:custGeom>
            <a:avLst/>
            <a:gdLst>
              <a:gd name="T0" fmla="*/ 67 w 69"/>
              <a:gd name="T1" fmla="*/ 0 h 15"/>
              <a:gd name="T2" fmla="*/ 69 w 69"/>
              <a:gd name="T3" fmla="*/ 0 h 15"/>
              <a:gd name="T4" fmla="*/ 67 w 69"/>
              <a:gd name="T5" fmla="*/ 0 h 15"/>
              <a:gd name="T6" fmla="*/ 0 w 69"/>
              <a:gd name="T7" fmla="*/ 13 h 15"/>
              <a:gd name="T8" fmla="*/ 0 w 69"/>
              <a:gd name="T9" fmla="*/ 15 h 15"/>
              <a:gd name="T10" fmla="*/ 67 w 69"/>
              <a:gd name="T11" fmla="*/ 0 h 15"/>
              <a:gd name="T12" fmla="*/ 67 w 69"/>
              <a:gd name="T13" fmla="*/ 0 h 15"/>
              <a:gd name="T14" fmla="*/ 69 w 69"/>
              <a:gd name="T15" fmla="*/ 0 h 15"/>
              <a:gd name="T16" fmla="*/ 69 w 69"/>
              <a:gd name="T17" fmla="*/ 0 h 15"/>
              <a:gd name="T18" fmla="*/ 67 w 69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5">
                <a:moveTo>
                  <a:pt x="67" y="0"/>
                </a:moveTo>
                <a:lnTo>
                  <a:pt x="69" y="0"/>
                </a:lnTo>
                <a:lnTo>
                  <a:pt x="67" y="0"/>
                </a:lnTo>
                <a:lnTo>
                  <a:pt x="0" y="13"/>
                </a:lnTo>
                <a:lnTo>
                  <a:pt x="0" y="15"/>
                </a:lnTo>
                <a:lnTo>
                  <a:pt x="67" y="0"/>
                </a:lnTo>
                <a:lnTo>
                  <a:pt x="67" y="0"/>
                </a:lnTo>
                <a:lnTo>
                  <a:pt x="69" y="0"/>
                </a:lnTo>
                <a:lnTo>
                  <a:pt x="69" y="0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3" name="Freeform 2123">
            <a:extLst>
              <a:ext uri="{FF2B5EF4-FFF2-40B4-BE49-F238E27FC236}">
                <a16:creationId xmlns:a16="http://schemas.microsoft.com/office/drawing/2014/main" id="{C98E9833-0396-4D80-A6B7-9CBEB3249A54}"/>
              </a:ext>
            </a:extLst>
          </p:cNvPr>
          <p:cNvSpPr>
            <a:spLocks/>
          </p:cNvSpPr>
          <p:nvPr/>
        </p:nvSpPr>
        <p:spPr bwMode="auto">
          <a:xfrm>
            <a:off x="2025650" y="4835525"/>
            <a:ext cx="3175" cy="4763"/>
          </a:xfrm>
          <a:custGeom>
            <a:avLst/>
            <a:gdLst>
              <a:gd name="T0" fmla="*/ 5 w 5"/>
              <a:gd name="T1" fmla="*/ 10 h 10"/>
              <a:gd name="T2" fmla="*/ 2 w 5"/>
              <a:gd name="T3" fmla="*/ 10 h 10"/>
              <a:gd name="T4" fmla="*/ 5 w 5"/>
              <a:gd name="T5" fmla="*/ 10 h 10"/>
              <a:gd name="T6" fmla="*/ 2 w 5"/>
              <a:gd name="T7" fmla="*/ 0 h 10"/>
              <a:gd name="T8" fmla="*/ 0 w 5"/>
              <a:gd name="T9" fmla="*/ 0 h 10"/>
              <a:gd name="T10" fmla="*/ 2 w 5"/>
              <a:gd name="T11" fmla="*/ 10 h 10"/>
              <a:gd name="T12" fmla="*/ 2 w 5"/>
              <a:gd name="T13" fmla="*/ 8 h 10"/>
              <a:gd name="T14" fmla="*/ 2 w 5"/>
              <a:gd name="T15" fmla="*/ 10 h 10"/>
              <a:gd name="T16" fmla="*/ 5 w 5"/>
              <a:gd name="T17" fmla="*/ 10 h 10"/>
              <a:gd name="T18" fmla="*/ 5 w 5"/>
              <a:gd name="T1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10"/>
                </a:moveTo>
                <a:lnTo>
                  <a:pt x="2" y="10"/>
                </a:lnTo>
                <a:lnTo>
                  <a:pt x="5" y="10"/>
                </a:lnTo>
                <a:lnTo>
                  <a:pt x="2" y="0"/>
                </a:lnTo>
                <a:lnTo>
                  <a:pt x="0" y="0"/>
                </a:lnTo>
                <a:lnTo>
                  <a:pt x="2" y="10"/>
                </a:lnTo>
                <a:lnTo>
                  <a:pt x="2" y="8"/>
                </a:lnTo>
                <a:lnTo>
                  <a:pt x="2" y="10"/>
                </a:lnTo>
                <a:lnTo>
                  <a:pt x="5" y="10"/>
                </a:lnTo>
                <a:lnTo>
                  <a:pt x="5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4" name="Freeform 2124">
            <a:extLst>
              <a:ext uri="{FF2B5EF4-FFF2-40B4-BE49-F238E27FC236}">
                <a16:creationId xmlns:a16="http://schemas.microsoft.com/office/drawing/2014/main" id="{6EB85CED-2078-4768-BFF0-704FF73F94F4}"/>
              </a:ext>
            </a:extLst>
          </p:cNvPr>
          <p:cNvSpPr>
            <a:spLocks/>
          </p:cNvSpPr>
          <p:nvPr/>
        </p:nvSpPr>
        <p:spPr bwMode="auto">
          <a:xfrm>
            <a:off x="2035175" y="4832350"/>
            <a:ext cx="36513" cy="7938"/>
          </a:xfrm>
          <a:custGeom>
            <a:avLst/>
            <a:gdLst>
              <a:gd name="T0" fmla="*/ 0 w 66"/>
              <a:gd name="T1" fmla="*/ 13 h 13"/>
              <a:gd name="T2" fmla="*/ 0 w 66"/>
              <a:gd name="T3" fmla="*/ 13 h 13"/>
              <a:gd name="T4" fmla="*/ 0 w 66"/>
              <a:gd name="T5" fmla="*/ 13 h 13"/>
              <a:gd name="T6" fmla="*/ 66 w 66"/>
              <a:gd name="T7" fmla="*/ 2 h 13"/>
              <a:gd name="T8" fmla="*/ 66 w 66"/>
              <a:gd name="T9" fmla="*/ 0 h 13"/>
              <a:gd name="T10" fmla="*/ 0 w 66"/>
              <a:gd name="T11" fmla="*/ 10 h 13"/>
              <a:gd name="T12" fmla="*/ 2 w 66"/>
              <a:gd name="T13" fmla="*/ 10 h 13"/>
              <a:gd name="T14" fmla="*/ 0 w 66"/>
              <a:gd name="T15" fmla="*/ 13 h 13"/>
              <a:gd name="T16" fmla="*/ 0 w 66"/>
              <a:gd name="T17" fmla="*/ 13 h 13"/>
              <a:gd name="T18" fmla="*/ 0 w 6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3">
                <a:moveTo>
                  <a:pt x="0" y="13"/>
                </a:moveTo>
                <a:lnTo>
                  <a:pt x="0" y="13"/>
                </a:lnTo>
                <a:lnTo>
                  <a:pt x="0" y="13"/>
                </a:lnTo>
                <a:lnTo>
                  <a:pt x="66" y="2"/>
                </a:lnTo>
                <a:lnTo>
                  <a:pt x="66" y="0"/>
                </a:lnTo>
                <a:lnTo>
                  <a:pt x="0" y="10"/>
                </a:lnTo>
                <a:lnTo>
                  <a:pt x="2" y="10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5" name="Freeform 2125">
            <a:extLst>
              <a:ext uri="{FF2B5EF4-FFF2-40B4-BE49-F238E27FC236}">
                <a16:creationId xmlns:a16="http://schemas.microsoft.com/office/drawing/2014/main" id="{A8C1046D-1135-4B7B-BF02-A44D45F0C0AB}"/>
              </a:ext>
            </a:extLst>
          </p:cNvPr>
          <p:cNvSpPr>
            <a:spLocks/>
          </p:cNvSpPr>
          <p:nvPr/>
        </p:nvSpPr>
        <p:spPr bwMode="auto">
          <a:xfrm>
            <a:off x="2032000" y="4833938"/>
            <a:ext cx="3175" cy="6350"/>
          </a:xfrm>
          <a:custGeom>
            <a:avLst/>
            <a:gdLst>
              <a:gd name="T0" fmla="*/ 0 w 7"/>
              <a:gd name="T1" fmla="*/ 3 h 11"/>
              <a:gd name="T2" fmla="*/ 0 w 7"/>
              <a:gd name="T3" fmla="*/ 0 h 11"/>
              <a:gd name="T4" fmla="*/ 0 w 7"/>
              <a:gd name="T5" fmla="*/ 3 h 11"/>
              <a:gd name="T6" fmla="*/ 5 w 7"/>
              <a:gd name="T7" fmla="*/ 11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3 h 11"/>
              <a:gd name="T14" fmla="*/ 0 w 7"/>
              <a:gd name="T15" fmla="*/ 0 h 11"/>
              <a:gd name="T16" fmla="*/ 0 w 7"/>
              <a:gd name="T17" fmla="*/ 0 h 11"/>
              <a:gd name="T18" fmla="*/ 0 w 7"/>
              <a:gd name="T1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1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lnTo>
                  <a:pt x="5" y="11"/>
                </a:lnTo>
                <a:lnTo>
                  <a:pt x="7" y="8"/>
                </a:lnTo>
                <a:lnTo>
                  <a:pt x="2" y="0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6" name="Freeform 2126">
            <a:extLst>
              <a:ext uri="{FF2B5EF4-FFF2-40B4-BE49-F238E27FC236}">
                <a16:creationId xmlns:a16="http://schemas.microsoft.com/office/drawing/2014/main" id="{F221DD6C-BD37-41F8-97DB-C15869F16EB2}"/>
              </a:ext>
            </a:extLst>
          </p:cNvPr>
          <p:cNvSpPr>
            <a:spLocks/>
          </p:cNvSpPr>
          <p:nvPr/>
        </p:nvSpPr>
        <p:spPr bwMode="auto">
          <a:xfrm>
            <a:off x="2032000" y="4827588"/>
            <a:ext cx="39688" cy="7937"/>
          </a:xfrm>
          <a:custGeom>
            <a:avLst/>
            <a:gdLst>
              <a:gd name="T0" fmla="*/ 69 w 71"/>
              <a:gd name="T1" fmla="*/ 0 h 15"/>
              <a:gd name="T2" fmla="*/ 71 w 71"/>
              <a:gd name="T3" fmla="*/ 2 h 15"/>
              <a:gd name="T4" fmla="*/ 69 w 71"/>
              <a:gd name="T5" fmla="*/ 0 h 15"/>
              <a:gd name="T6" fmla="*/ 0 w 71"/>
              <a:gd name="T7" fmla="*/ 12 h 15"/>
              <a:gd name="T8" fmla="*/ 2 w 71"/>
              <a:gd name="T9" fmla="*/ 15 h 15"/>
              <a:gd name="T10" fmla="*/ 71 w 71"/>
              <a:gd name="T11" fmla="*/ 2 h 15"/>
              <a:gd name="T12" fmla="*/ 69 w 71"/>
              <a:gd name="T13" fmla="*/ 2 h 15"/>
              <a:gd name="T14" fmla="*/ 71 w 71"/>
              <a:gd name="T15" fmla="*/ 2 h 15"/>
              <a:gd name="T16" fmla="*/ 71 w 71"/>
              <a:gd name="T17" fmla="*/ 0 h 15"/>
              <a:gd name="T18" fmla="*/ 69 w 71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5">
                <a:moveTo>
                  <a:pt x="69" y="0"/>
                </a:moveTo>
                <a:lnTo>
                  <a:pt x="71" y="2"/>
                </a:lnTo>
                <a:lnTo>
                  <a:pt x="69" y="0"/>
                </a:lnTo>
                <a:lnTo>
                  <a:pt x="0" y="12"/>
                </a:lnTo>
                <a:lnTo>
                  <a:pt x="2" y="15"/>
                </a:lnTo>
                <a:lnTo>
                  <a:pt x="71" y="2"/>
                </a:lnTo>
                <a:lnTo>
                  <a:pt x="69" y="2"/>
                </a:lnTo>
                <a:lnTo>
                  <a:pt x="71" y="2"/>
                </a:lnTo>
                <a:lnTo>
                  <a:pt x="71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7" name="Freeform 2127">
            <a:extLst>
              <a:ext uri="{FF2B5EF4-FFF2-40B4-BE49-F238E27FC236}">
                <a16:creationId xmlns:a16="http://schemas.microsoft.com/office/drawing/2014/main" id="{371664CB-9141-489C-A8E3-C4CE36E663E0}"/>
              </a:ext>
            </a:extLst>
          </p:cNvPr>
          <p:cNvSpPr>
            <a:spLocks/>
          </p:cNvSpPr>
          <p:nvPr/>
        </p:nvSpPr>
        <p:spPr bwMode="auto">
          <a:xfrm>
            <a:off x="2071688" y="4827588"/>
            <a:ext cx="3175" cy="6350"/>
          </a:xfrm>
          <a:custGeom>
            <a:avLst/>
            <a:gdLst>
              <a:gd name="T0" fmla="*/ 5 w 5"/>
              <a:gd name="T1" fmla="*/ 8 h 10"/>
              <a:gd name="T2" fmla="*/ 2 w 5"/>
              <a:gd name="T3" fmla="*/ 10 h 10"/>
              <a:gd name="T4" fmla="*/ 5 w 5"/>
              <a:gd name="T5" fmla="*/ 8 h 10"/>
              <a:gd name="T6" fmla="*/ 2 w 5"/>
              <a:gd name="T7" fmla="*/ 0 h 10"/>
              <a:gd name="T8" fmla="*/ 0 w 5"/>
              <a:gd name="T9" fmla="*/ 0 h 10"/>
              <a:gd name="T10" fmla="*/ 2 w 5"/>
              <a:gd name="T11" fmla="*/ 8 h 10"/>
              <a:gd name="T12" fmla="*/ 2 w 5"/>
              <a:gd name="T13" fmla="*/ 8 h 10"/>
              <a:gd name="T14" fmla="*/ 2 w 5"/>
              <a:gd name="T15" fmla="*/ 10 h 10"/>
              <a:gd name="T16" fmla="*/ 5 w 5"/>
              <a:gd name="T17" fmla="*/ 8 h 10"/>
              <a:gd name="T18" fmla="*/ 5 w 5"/>
              <a:gd name="T1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8"/>
                </a:moveTo>
                <a:lnTo>
                  <a:pt x="2" y="10"/>
                </a:lnTo>
                <a:lnTo>
                  <a:pt x="5" y="8"/>
                </a:lnTo>
                <a:lnTo>
                  <a:pt x="2" y="0"/>
                </a:lnTo>
                <a:lnTo>
                  <a:pt x="0" y="0"/>
                </a:lnTo>
                <a:lnTo>
                  <a:pt x="2" y="8"/>
                </a:lnTo>
                <a:lnTo>
                  <a:pt x="2" y="8"/>
                </a:lnTo>
                <a:lnTo>
                  <a:pt x="2" y="10"/>
                </a:lnTo>
                <a:lnTo>
                  <a:pt x="5" y="8"/>
                </a:lnTo>
                <a:lnTo>
                  <a:pt x="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8" name="Freeform 2128">
            <a:extLst>
              <a:ext uri="{FF2B5EF4-FFF2-40B4-BE49-F238E27FC236}">
                <a16:creationId xmlns:a16="http://schemas.microsoft.com/office/drawing/2014/main" id="{3644FA2E-DE9B-44D3-A87B-E6FA92E30878}"/>
              </a:ext>
            </a:extLst>
          </p:cNvPr>
          <p:cNvSpPr>
            <a:spLocks/>
          </p:cNvSpPr>
          <p:nvPr/>
        </p:nvSpPr>
        <p:spPr bwMode="auto">
          <a:xfrm>
            <a:off x="2078038" y="4822825"/>
            <a:ext cx="50800" cy="9525"/>
          </a:xfrm>
          <a:custGeom>
            <a:avLst/>
            <a:gdLst>
              <a:gd name="T0" fmla="*/ 0 w 87"/>
              <a:gd name="T1" fmla="*/ 18 h 18"/>
              <a:gd name="T2" fmla="*/ 0 w 87"/>
              <a:gd name="T3" fmla="*/ 15 h 18"/>
              <a:gd name="T4" fmla="*/ 0 w 87"/>
              <a:gd name="T5" fmla="*/ 18 h 18"/>
              <a:gd name="T6" fmla="*/ 87 w 87"/>
              <a:gd name="T7" fmla="*/ 2 h 18"/>
              <a:gd name="T8" fmla="*/ 84 w 87"/>
              <a:gd name="T9" fmla="*/ 0 h 18"/>
              <a:gd name="T10" fmla="*/ 0 w 87"/>
              <a:gd name="T11" fmla="*/ 15 h 18"/>
              <a:gd name="T12" fmla="*/ 2 w 87"/>
              <a:gd name="T13" fmla="*/ 15 h 18"/>
              <a:gd name="T14" fmla="*/ 0 w 87"/>
              <a:gd name="T15" fmla="*/ 15 h 18"/>
              <a:gd name="T16" fmla="*/ 0 w 87"/>
              <a:gd name="T17" fmla="*/ 18 h 18"/>
              <a:gd name="T18" fmla="*/ 0 w 8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8">
                <a:moveTo>
                  <a:pt x="0" y="18"/>
                </a:moveTo>
                <a:lnTo>
                  <a:pt x="0" y="15"/>
                </a:lnTo>
                <a:lnTo>
                  <a:pt x="0" y="18"/>
                </a:lnTo>
                <a:lnTo>
                  <a:pt x="87" y="2"/>
                </a:lnTo>
                <a:lnTo>
                  <a:pt x="84" y="0"/>
                </a:lnTo>
                <a:lnTo>
                  <a:pt x="0" y="15"/>
                </a:lnTo>
                <a:lnTo>
                  <a:pt x="2" y="15"/>
                </a:lnTo>
                <a:lnTo>
                  <a:pt x="0" y="15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49" name="Freeform 2129">
            <a:extLst>
              <a:ext uri="{FF2B5EF4-FFF2-40B4-BE49-F238E27FC236}">
                <a16:creationId xmlns:a16="http://schemas.microsoft.com/office/drawing/2014/main" id="{D3998297-F4C1-46C4-B20B-937F55F87CB9}"/>
              </a:ext>
            </a:extLst>
          </p:cNvPr>
          <p:cNvSpPr>
            <a:spLocks/>
          </p:cNvSpPr>
          <p:nvPr/>
        </p:nvSpPr>
        <p:spPr bwMode="auto">
          <a:xfrm>
            <a:off x="2076450" y="4827588"/>
            <a:ext cx="3175" cy="3175"/>
          </a:xfrm>
          <a:custGeom>
            <a:avLst/>
            <a:gdLst>
              <a:gd name="T0" fmla="*/ 0 w 7"/>
              <a:gd name="T1" fmla="*/ 2 h 7"/>
              <a:gd name="T2" fmla="*/ 2 w 7"/>
              <a:gd name="T3" fmla="*/ 0 h 7"/>
              <a:gd name="T4" fmla="*/ 0 w 7"/>
              <a:gd name="T5" fmla="*/ 2 h 7"/>
              <a:gd name="T6" fmla="*/ 5 w 7"/>
              <a:gd name="T7" fmla="*/ 7 h 7"/>
              <a:gd name="T8" fmla="*/ 7 w 7"/>
              <a:gd name="T9" fmla="*/ 7 h 7"/>
              <a:gd name="T10" fmla="*/ 2 w 7"/>
              <a:gd name="T11" fmla="*/ 0 h 7"/>
              <a:gd name="T12" fmla="*/ 2 w 7"/>
              <a:gd name="T13" fmla="*/ 2 h 7"/>
              <a:gd name="T14" fmla="*/ 2 w 7"/>
              <a:gd name="T15" fmla="*/ 0 h 7"/>
              <a:gd name="T16" fmla="*/ 0 w 7"/>
              <a:gd name="T17" fmla="*/ 0 h 7"/>
              <a:gd name="T18" fmla="*/ 0 w 7"/>
              <a:gd name="T1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7">
                <a:moveTo>
                  <a:pt x="0" y="2"/>
                </a:moveTo>
                <a:lnTo>
                  <a:pt x="2" y="0"/>
                </a:lnTo>
                <a:lnTo>
                  <a:pt x="0" y="2"/>
                </a:lnTo>
                <a:lnTo>
                  <a:pt x="5" y="7"/>
                </a:lnTo>
                <a:lnTo>
                  <a:pt x="7" y="7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0" name="Freeform 2130">
            <a:extLst>
              <a:ext uri="{FF2B5EF4-FFF2-40B4-BE49-F238E27FC236}">
                <a16:creationId xmlns:a16="http://schemas.microsoft.com/office/drawing/2014/main" id="{88A34B48-8A05-4575-917C-6378E3B0CE22}"/>
              </a:ext>
            </a:extLst>
          </p:cNvPr>
          <p:cNvSpPr>
            <a:spLocks/>
          </p:cNvSpPr>
          <p:nvPr/>
        </p:nvSpPr>
        <p:spPr bwMode="auto">
          <a:xfrm>
            <a:off x="2076450" y="4818063"/>
            <a:ext cx="47625" cy="9525"/>
          </a:xfrm>
          <a:custGeom>
            <a:avLst/>
            <a:gdLst>
              <a:gd name="T0" fmla="*/ 82 w 82"/>
              <a:gd name="T1" fmla="*/ 0 h 18"/>
              <a:gd name="T2" fmla="*/ 82 w 82"/>
              <a:gd name="T3" fmla="*/ 0 h 18"/>
              <a:gd name="T4" fmla="*/ 82 w 82"/>
              <a:gd name="T5" fmla="*/ 0 h 18"/>
              <a:gd name="T6" fmla="*/ 0 w 82"/>
              <a:gd name="T7" fmla="*/ 16 h 18"/>
              <a:gd name="T8" fmla="*/ 0 w 82"/>
              <a:gd name="T9" fmla="*/ 18 h 18"/>
              <a:gd name="T10" fmla="*/ 82 w 82"/>
              <a:gd name="T11" fmla="*/ 3 h 18"/>
              <a:gd name="T12" fmla="*/ 79 w 82"/>
              <a:gd name="T13" fmla="*/ 3 h 18"/>
              <a:gd name="T14" fmla="*/ 82 w 82"/>
              <a:gd name="T15" fmla="*/ 0 h 18"/>
              <a:gd name="T16" fmla="*/ 82 w 82"/>
              <a:gd name="T17" fmla="*/ 0 h 18"/>
              <a:gd name="T18" fmla="*/ 82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0" y="16"/>
                </a:lnTo>
                <a:lnTo>
                  <a:pt x="0" y="18"/>
                </a:lnTo>
                <a:lnTo>
                  <a:pt x="82" y="3"/>
                </a:lnTo>
                <a:lnTo>
                  <a:pt x="79" y="3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1" name="Freeform 2131">
            <a:extLst>
              <a:ext uri="{FF2B5EF4-FFF2-40B4-BE49-F238E27FC236}">
                <a16:creationId xmlns:a16="http://schemas.microsoft.com/office/drawing/2014/main" id="{02964026-872F-4C4C-8808-541FFCC83F5C}"/>
              </a:ext>
            </a:extLst>
          </p:cNvPr>
          <p:cNvSpPr>
            <a:spLocks/>
          </p:cNvSpPr>
          <p:nvPr/>
        </p:nvSpPr>
        <p:spPr bwMode="auto">
          <a:xfrm>
            <a:off x="2122488" y="4818063"/>
            <a:ext cx="6350" cy="6350"/>
          </a:xfrm>
          <a:custGeom>
            <a:avLst/>
            <a:gdLst>
              <a:gd name="T0" fmla="*/ 11 w 11"/>
              <a:gd name="T1" fmla="*/ 8 h 10"/>
              <a:gd name="T2" fmla="*/ 11 w 11"/>
              <a:gd name="T3" fmla="*/ 10 h 10"/>
              <a:gd name="T4" fmla="*/ 11 w 11"/>
              <a:gd name="T5" fmla="*/ 8 h 10"/>
              <a:gd name="T6" fmla="*/ 3 w 11"/>
              <a:gd name="T7" fmla="*/ 0 h 10"/>
              <a:gd name="T8" fmla="*/ 0 w 11"/>
              <a:gd name="T9" fmla="*/ 3 h 10"/>
              <a:gd name="T10" fmla="*/ 8 w 11"/>
              <a:gd name="T11" fmla="*/ 10 h 10"/>
              <a:gd name="T12" fmla="*/ 8 w 11"/>
              <a:gd name="T13" fmla="*/ 8 h 10"/>
              <a:gd name="T14" fmla="*/ 11 w 11"/>
              <a:gd name="T15" fmla="*/ 10 h 10"/>
              <a:gd name="T16" fmla="*/ 11 w 11"/>
              <a:gd name="T17" fmla="*/ 10 h 10"/>
              <a:gd name="T18" fmla="*/ 11 w 11"/>
              <a:gd name="T1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11" y="8"/>
                </a:moveTo>
                <a:lnTo>
                  <a:pt x="11" y="10"/>
                </a:lnTo>
                <a:lnTo>
                  <a:pt x="11" y="8"/>
                </a:lnTo>
                <a:lnTo>
                  <a:pt x="3" y="0"/>
                </a:lnTo>
                <a:lnTo>
                  <a:pt x="0" y="3"/>
                </a:lnTo>
                <a:lnTo>
                  <a:pt x="8" y="10"/>
                </a:lnTo>
                <a:lnTo>
                  <a:pt x="8" y="8"/>
                </a:lnTo>
                <a:lnTo>
                  <a:pt x="11" y="10"/>
                </a:lnTo>
                <a:lnTo>
                  <a:pt x="11" y="10"/>
                </a:lnTo>
                <a:lnTo>
                  <a:pt x="1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2" name="Freeform 2132">
            <a:extLst>
              <a:ext uri="{FF2B5EF4-FFF2-40B4-BE49-F238E27FC236}">
                <a16:creationId xmlns:a16="http://schemas.microsoft.com/office/drawing/2014/main" id="{58EA114D-8570-48D3-A553-EE7EF61742DD}"/>
              </a:ext>
            </a:extLst>
          </p:cNvPr>
          <p:cNvSpPr>
            <a:spLocks/>
          </p:cNvSpPr>
          <p:nvPr/>
        </p:nvSpPr>
        <p:spPr bwMode="auto">
          <a:xfrm>
            <a:off x="1997075" y="4830763"/>
            <a:ext cx="134938" cy="25400"/>
          </a:xfrm>
          <a:custGeom>
            <a:avLst/>
            <a:gdLst>
              <a:gd name="T0" fmla="*/ 236 w 236"/>
              <a:gd name="T1" fmla="*/ 0 h 48"/>
              <a:gd name="T2" fmla="*/ 236 w 236"/>
              <a:gd name="T3" fmla="*/ 0 h 48"/>
              <a:gd name="T4" fmla="*/ 0 w 236"/>
              <a:gd name="T5" fmla="*/ 46 h 48"/>
              <a:gd name="T6" fmla="*/ 0 w 236"/>
              <a:gd name="T7" fmla="*/ 48 h 48"/>
              <a:gd name="T8" fmla="*/ 236 w 236"/>
              <a:gd name="T9" fmla="*/ 0 h 48"/>
              <a:gd name="T10" fmla="*/ 236 w 236"/>
              <a:gd name="T1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6" h="48">
                <a:moveTo>
                  <a:pt x="236" y="0"/>
                </a:moveTo>
                <a:lnTo>
                  <a:pt x="236" y="0"/>
                </a:lnTo>
                <a:lnTo>
                  <a:pt x="0" y="46"/>
                </a:lnTo>
                <a:lnTo>
                  <a:pt x="0" y="48"/>
                </a:lnTo>
                <a:lnTo>
                  <a:pt x="236" y="0"/>
                </a:lnTo>
                <a:lnTo>
                  <a:pt x="2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3" name="Freeform 2133">
            <a:extLst>
              <a:ext uri="{FF2B5EF4-FFF2-40B4-BE49-F238E27FC236}">
                <a16:creationId xmlns:a16="http://schemas.microsoft.com/office/drawing/2014/main" id="{3AFEF735-0128-4EAF-9A2E-55492F761C6E}"/>
              </a:ext>
            </a:extLst>
          </p:cNvPr>
          <p:cNvSpPr>
            <a:spLocks/>
          </p:cNvSpPr>
          <p:nvPr/>
        </p:nvSpPr>
        <p:spPr bwMode="auto">
          <a:xfrm>
            <a:off x="2139950" y="4822825"/>
            <a:ext cx="34925" cy="7938"/>
          </a:xfrm>
          <a:custGeom>
            <a:avLst/>
            <a:gdLst>
              <a:gd name="T0" fmla="*/ 59 w 61"/>
              <a:gd name="T1" fmla="*/ 0 h 13"/>
              <a:gd name="T2" fmla="*/ 59 w 61"/>
              <a:gd name="T3" fmla="*/ 0 h 13"/>
              <a:gd name="T4" fmla="*/ 0 w 61"/>
              <a:gd name="T5" fmla="*/ 10 h 13"/>
              <a:gd name="T6" fmla="*/ 0 w 61"/>
              <a:gd name="T7" fmla="*/ 13 h 13"/>
              <a:gd name="T8" fmla="*/ 61 w 61"/>
              <a:gd name="T9" fmla="*/ 0 h 13"/>
              <a:gd name="T10" fmla="*/ 59 w 61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13">
                <a:moveTo>
                  <a:pt x="59" y="0"/>
                </a:moveTo>
                <a:lnTo>
                  <a:pt x="59" y="0"/>
                </a:lnTo>
                <a:lnTo>
                  <a:pt x="0" y="10"/>
                </a:lnTo>
                <a:lnTo>
                  <a:pt x="0" y="13"/>
                </a:lnTo>
                <a:lnTo>
                  <a:pt x="61" y="0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4" name="Freeform 2134">
            <a:extLst>
              <a:ext uri="{FF2B5EF4-FFF2-40B4-BE49-F238E27FC236}">
                <a16:creationId xmlns:a16="http://schemas.microsoft.com/office/drawing/2014/main" id="{1B048077-72B9-4718-BEA6-123C1302C136}"/>
              </a:ext>
            </a:extLst>
          </p:cNvPr>
          <p:cNvSpPr>
            <a:spLocks/>
          </p:cNvSpPr>
          <p:nvPr/>
        </p:nvSpPr>
        <p:spPr bwMode="auto">
          <a:xfrm>
            <a:off x="2000250" y="4832350"/>
            <a:ext cx="134938" cy="28575"/>
          </a:xfrm>
          <a:custGeom>
            <a:avLst/>
            <a:gdLst>
              <a:gd name="T0" fmla="*/ 237 w 237"/>
              <a:gd name="T1" fmla="*/ 2 h 51"/>
              <a:gd name="T2" fmla="*/ 237 w 237"/>
              <a:gd name="T3" fmla="*/ 0 h 51"/>
              <a:gd name="T4" fmla="*/ 0 w 237"/>
              <a:gd name="T5" fmla="*/ 48 h 51"/>
              <a:gd name="T6" fmla="*/ 0 w 237"/>
              <a:gd name="T7" fmla="*/ 51 h 51"/>
              <a:gd name="T8" fmla="*/ 237 w 237"/>
              <a:gd name="T9" fmla="*/ 2 h 51"/>
              <a:gd name="T10" fmla="*/ 237 w 237"/>
              <a:gd name="T1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51">
                <a:moveTo>
                  <a:pt x="237" y="2"/>
                </a:moveTo>
                <a:lnTo>
                  <a:pt x="237" y="0"/>
                </a:lnTo>
                <a:lnTo>
                  <a:pt x="0" y="48"/>
                </a:lnTo>
                <a:lnTo>
                  <a:pt x="0" y="51"/>
                </a:lnTo>
                <a:lnTo>
                  <a:pt x="237" y="2"/>
                </a:lnTo>
                <a:lnTo>
                  <a:pt x="23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5" name="Freeform 2135">
            <a:extLst>
              <a:ext uri="{FF2B5EF4-FFF2-40B4-BE49-F238E27FC236}">
                <a16:creationId xmlns:a16="http://schemas.microsoft.com/office/drawing/2014/main" id="{76F2BFA7-2788-439F-A25B-1E794D6FD13F}"/>
              </a:ext>
            </a:extLst>
          </p:cNvPr>
          <p:cNvSpPr>
            <a:spLocks/>
          </p:cNvSpPr>
          <p:nvPr/>
        </p:nvSpPr>
        <p:spPr bwMode="auto">
          <a:xfrm>
            <a:off x="2141538" y="4826000"/>
            <a:ext cx="36512" cy="6350"/>
          </a:xfrm>
          <a:custGeom>
            <a:avLst/>
            <a:gdLst>
              <a:gd name="T0" fmla="*/ 63 w 63"/>
              <a:gd name="T1" fmla="*/ 3 h 13"/>
              <a:gd name="T2" fmla="*/ 61 w 63"/>
              <a:gd name="T3" fmla="*/ 0 h 13"/>
              <a:gd name="T4" fmla="*/ 0 w 63"/>
              <a:gd name="T5" fmla="*/ 10 h 13"/>
              <a:gd name="T6" fmla="*/ 0 w 63"/>
              <a:gd name="T7" fmla="*/ 13 h 13"/>
              <a:gd name="T8" fmla="*/ 63 w 63"/>
              <a:gd name="T9" fmla="*/ 3 h 13"/>
              <a:gd name="T10" fmla="*/ 63 w 63"/>
              <a:gd name="T11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3">
                <a:moveTo>
                  <a:pt x="63" y="3"/>
                </a:moveTo>
                <a:lnTo>
                  <a:pt x="61" y="0"/>
                </a:lnTo>
                <a:lnTo>
                  <a:pt x="0" y="10"/>
                </a:lnTo>
                <a:lnTo>
                  <a:pt x="0" y="13"/>
                </a:lnTo>
                <a:lnTo>
                  <a:pt x="63" y="3"/>
                </a:lnTo>
                <a:lnTo>
                  <a:pt x="6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6" name="Freeform 2136">
            <a:extLst>
              <a:ext uri="{FF2B5EF4-FFF2-40B4-BE49-F238E27FC236}">
                <a16:creationId xmlns:a16="http://schemas.microsoft.com/office/drawing/2014/main" id="{C74924DD-EF34-4A6D-882F-D5D65785BD78}"/>
              </a:ext>
            </a:extLst>
          </p:cNvPr>
          <p:cNvSpPr>
            <a:spLocks/>
          </p:cNvSpPr>
          <p:nvPr/>
        </p:nvSpPr>
        <p:spPr bwMode="auto">
          <a:xfrm>
            <a:off x="2184400" y="4818063"/>
            <a:ext cx="44450" cy="7937"/>
          </a:xfrm>
          <a:custGeom>
            <a:avLst/>
            <a:gdLst>
              <a:gd name="T0" fmla="*/ 77 w 77"/>
              <a:gd name="T1" fmla="*/ 0 h 15"/>
              <a:gd name="T2" fmla="*/ 77 w 77"/>
              <a:gd name="T3" fmla="*/ 0 h 15"/>
              <a:gd name="T4" fmla="*/ 0 w 77"/>
              <a:gd name="T5" fmla="*/ 12 h 15"/>
              <a:gd name="T6" fmla="*/ 0 w 77"/>
              <a:gd name="T7" fmla="*/ 15 h 15"/>
              <a:gd name="T8" fmla="*/ 77 w 77"/>
              <a:gd name="T9" fmla="*/ 2 h 15"/>
              <a:gd name="T10" fmla="*/ 77 w 7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5">
                <a:moveTo>
                  <a:pt x="77" y="0"/>
                </a:moveTo>
                <a:lnTo>
                  <a:pt x="77" y="0"/>
                </a:lnTo>
                <a:lnTo>
                  <a:pt x="0" y="12"/>
                </a:lnTo>
                <a:lnTo>
                  <a:pt x="0" y="15"/>
                </a:lnTo>
                <a:lnTo>
                  <a:pt x="77" y="2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7" name="Freeform 2137">
            <a:extLst>
              <a:ext uri="{FF2B5EF4-FFF2-40B4-BE49-F238E27FC236}">
                <a16:creationId xmlns:a16="http://schemas.microsoft.com/office/drawing/2014/main" id="{7167938B-3D63-4ACC-9B64-300D66806DB9}"/>
              </a:ext>
            </a:extLst>
          </p:cNvPr>
          <p:cNvSpPr>
            <a:spLocks/>
          </p:cNvSpPr>
          <p:nvPr/>
        </p:nvSpPr>
        <p:spPr bwMode="auto">
          <a:xfrm>
            <a:off x="2000250" y="4835525"/>
            <a:ext cx="138113" cy="30163"/>
          </a:xfrm>
          <a:custGeom>
            <a:avLst/>
            <a:gdLst>
              <a:gd name="T0" fmla="*/ 240 w 240"/>
              <a:gd name="T1" fmla="*/ 2 h 54"/>
              <a:gd name="T2" fmla="*/ 238 w 240"/>
              <a:gd name="T3" fmla="*/ 0 h 54"/>
              <a:gd name="T4" fmla="*/ 0 w 240"/>
              <a:gd name="T5" fmla="*/ 54 h 54"/>
              <a:gd name="T6" fmla="*/ 0 w 240"/>
              <a:gd name="T7" fmla="*/ 54 h 54"/>
              <a:gd name="T8" fmla="*/ 240 w 240"/>
              <a:gd name="T9" fmla="*/ 2 h 54"/>
              <a:gd name="T10" fmla="*/ 240 w 240"/>
              <a:gd name="T11" fmla="*/ 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54">
                <a:moveTo>
                  <a:pt x="240" y="2"/>
                </a:moveTo>
                <a:lnTo>
                  <a:pt x="238" y="0"/>
                </a:lnTo>
                <a:lnTo>
                  <a:pt x="0" y="54"/>
                </a:lnTo>
                <a:lnTo>
                  <a:pt x="0" y="54"/>
                </a:lnTo>
                <a:lnTo>
                  <a:pt x="240" y="2"/>
                </a:lnTo>
                <a:lnTo>
                  <a:pt x="24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8" name="Freeform 2138">
            <a:extLst>
              <a:ext uri="{FF2B5EF4-FFF2-40B4-BE49-F238E27FC236}">
                <a16:creationId xmlns:a16="http://schemas.microsoft.com/office/drawing/2014/main" id="{FCF71652-07F9-49E6-8140-FC542F25594A}"/>
              </a:ext>
            </a:extLst>
          </p:cNvPr>
          <p:cNvSpPr>
            <a:spLocks/>
          </p:cNvSpPr>
          <p:nvPr/>
        </p:nvSpPr>
        <p:spPr bwMode="auto">
          <a:xfrm>
            <a:off x="2146300" y="4830763"/>
            <a:ext cx="34925" cy="4762"/>
          </a:xfrm>
          <a:custGeom>
            <a:avLst/>
            <a:gdLst>
              <a:gd name="T0" fmla="*/ 62 w 62"/>
              <a:gd name="T1" fmla="*/ 0 h 10"/>
              <a:gd name="T2" fmla="*/ 62 w 62"/>
              <a:gd name="T3" fmla="*/ 0 h 10"/>
              <a:gd name="T4" fmla="*/ 0 w 62"/>
              <a:gd name="T5" fmla="*/ 10 h 10"/>
              <a:gd name="T6" fmla="*/ 0 w 62"/>
              <a:gd name="T7" fmla="*/ 10 h 10"/>
              <a:gd name="T8" fmla="*/ 62 w 62"/>
              <a:gd name="T9" fmla="*/ 0 h 10"/>
              <a:gd name="T10" fmla="*/ 62 w 62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10">
                <a:moveTo>
                  <a:pt x="62" y="0"/>
                </a:moveTo>
                <a:lnTo>
                  <a:pt x="62" y="0"/>
                </a:lnTo>
                <a:lnTo>
                  <a:pt x="0" y="10"/>
                </a:lnTo>
                <a:lnTo>
                  <a:pt x="0" y="10"/>
                </a:lnTo>
                <a:lnTo>
                  <a:pt x="62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59" name="Freeform 2139">
            <a:extLst>
              <a:ext uri="{FF2B5EF4-FFF2-40B4-BE49-F238E27FC236}">
                <a16:creationId xmlns:a16="http://schemas.microsoft.com/office/drawing/2014/main" id="{E12D938C-9DB0-4691-A642-02C003724458}"/>
              </a:ext>
            </a:extLst>
          </p:cNvPr>
          <p:cNvSpPr>
            <a:spLocks/>
          </p:cNvSpPr>
          <p:nvPr/>
        </p:nvSpPr>
        <p:spPr bwMode="auto">
          <a:xfrm>
            <a:off x="2187575" y="4821238"/>
            <a:ext cx="44450" cy="9525"/>
          </a:xfrm>
          <a:custGeom>
            <a:avLst/>
            <a:gdLst>
              <a:gd name="T0" fmla="*/ 77 w 77"/>
              <a:gd name="T1" fmla="*/ 0 h 16"/>
              <a:gd name="T2" fmla="*/ 74 w 77"/>
              <a:gd name="T3" fmla="*/ 0 h 16"/>
              <a:gd name="T4" fmla="*/ 0 w 77"/>
              <a:gd name="T5" fmla="*/ 13 h 16"/>
              <a:gd name="T6" fmla="*/ 3 w 77"/>
              <a:gd name="T7" fmla="*/ 16 h 16"/>
              <a:gd name="T8" fmla="*/ 77 w 77"/>
              <a:gd name="T9" fmla="*/ 3 h 16"/>
              <a:gd name="T10" fmla="*/ 77 w 77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6">
                <a:moveTo>
                  <a:pt x="77" y="0"/>
                </a:moveTo>
                <a:lnTo>
                  <a:pt x="74" y="0"/>
                </a:lnTo>
                <a:lnTo>
                  <a:pt x="0" y="13"/>
                </a:lnTo>
                <a:lnTo>
                  <a:pt x="3" y="16"/>
                </a:lnTo>
                <a:lnTo>
                  <a:pt x="77" y="3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0" name="Freeform 2140">
            <a:extLst>
              <a:ext uri="{FF2B5EF4-FFF2-40B4-BE49-F238E27FC236}">
                <a16:creationId xmlns:a16="http://schemas.microsoft.com/office/drawing/2014/main" id="{6C821F92-961E-4996-8614-EC90797B077B}"/>
              </a:ext>
            </a:extLst>
          </p:cNvPr>
          <p:cNvSpPr>
            <a:spLocks/>
          </p:cNvSpPr>
          <p:nvPr/>
        </p:nvSpPr>
        <p:spPr bwMode="auto">
          <a:xfrm>
            <a:off x="1974850" y="4840288"/>
            <a:ext cx="30163" cy="42862"/>
          </a:xfrm>
          <a:custGeom>
            <a:avLst/>
            <a:gdLst>
              <a:gd name="T0" fmla="*/ 0 w 54"/>
              <a:gd name="T1" fmla="*/ 30 h 79"/>
              <a:gd name="T2" fmla="*/ 44 w 54"/>
              <a:gd name="T3" fmla="*/ 74 h 79"/>
              <a:gd name="T4" fmla="*/ 51 w 54"/>
              <a:gd name="T5" fmla="*/ 79 h 79"/>
              <a:gd name="T6" fmla="*/ 54 w 54"/>
              <a:gd name="T7" fmla="*/ 76 h 79"/>
              <a:gd name="T8" fmla="*/ 54 w 54"/>
              <a:gd name="T9" fmla="*/ 66 h 79"/>
              <a:gd name="T10" fmla="*/ 51 w 54"/>
              <a:gd name="T11" fmla="*/ 66 h 79"/>
              <a:gd name="T12" fmla="*/ 46 w 54"/>
              <a:gd name="T13" fmla="*/ 64 h 79"/>
              <a:gd name="T14" fmla="*/ 3 w 54"/>
              <a:gd name="T15" fmla="*/ 0 h 79"/>
              <a:gd name="T16" fmla="*/ 0 w 54"/>
              <a:gd name="T17" fmla="*/ 3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79">
                <a:moveTo>
                  <a:pt x="0" y="30"/>
                </a:moveTo>
                <a:lnTo>
                  <a:pt x="44" y="74"/>
                </a:lnTo>
                <a:lnTo>
                  <a:pt x="51" y="79"/>
                </a:lnTo>
                <a:lnTo>
                  <a:pt x="54" y="76"/>
                </a:lnTo>
                <a:lnTo>
                  <a:pt x="54" y="66"/>
                </a:lnTo>
                <a:lnTo>
                  <a:pt x="51" y="66"/>
                </a:lnTo>
                <a:lnTo>
                  <a:pt x="46" y="64"/>
                </a:lnTo>
                <a:lnTo>
                  <a:pt x="3" y="0"/>
                </a:lnTo>
                <a:lnTo>
                  <a:pt x="0" y="3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1" name="Freeform 2141">
            <a:extLst>
              <a:ext uri="{FF2B5EF4-FFF2-40B4-BE49-F238E27FC236}">
                <a16:creationId xmlns:a16="http://schemas.microsoft.com/office/drawing/2014/main" id="{B89E820C-E3C6-499F-95DD-CADA76FC74FC}"/>
              </a:ext>
            </a:extLst>
          </p:cNvPr>
          <p:cNvSpPr>
            <a:spLocks/>
          </p:cNvSpPr>
          <p:nvPr/>
        </p:nvSpPr>
        <p:spPr bwMode="auto">
          <a:xfrm>
            <a:off x="1974850" y="4856163"/>
            <a:ext cx="25400" cy="25400"/>
          </a:xfrm>
          <a:custGeom>
            <a:avLst/>
            <a:gdLst>
              <a:gd name="T0" fmla="*/ 46 w 46"/>
              <a:gd name="T1" fmla="*/ 43 h 48"/>
              <a:gd name="T2" fmla="*/ 46 w 46"/>
              <a:gd name="T3" fmla="*/ 43 h 48"/>
              <a:gd name="T4" fmla="*/ 46 w 46"/>
              <a:gd name="T5" fmla="*/ 43 h 48"/>
              <a:gd name="T6" fmla="*/ 3 w 46"/>
              <a:gd name="T7" fmla="*/ 0 h 48"/>
              <a:gd name="T8" fmla="*/ 0 w 46"/>
              <a:gd name="T9" fmla="*/ 2 h 48"/>
              <a:gd name="T10" fmla="*/ 44 w 46"/>
              <a:gd name="T11" fmla="*/ 46 h 48"/>
              <a:gd name="T12" fmla="*/ 44 w 46"/>
              <a:gd name="T13" fmla="*/ 48 h 48"/>
              <a:gd name="T14" fmla="*/ 44 w 46"/>
              <a:gd name="T15" fmla="*/ 46 h 48"/>
              <a:gd name="T16" fmla="*/ 44 w 46"/>
              <a:gd name="T17" fmla="*/ 48 h 48"/>
              <a:gd name="T18" fmla="*/ 46 w 46"/>
              <a:gd name="T19" fmla="*/ 46 h 48"/>
              <a:gd name="T20" fmla="*/ 46 w 46"/>
              <a:gd name="T21" fmla="*/ 46 h 48"/>
              <a:gd name="T22" fmla="*/ 46 w 46"/>
              <a:gd name="T23" fmla="*/ 4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48">
                <a:moveTo>
                  <a:pt x="46" y="43"/>
                </a:moveTo>
                <a:lnTo>
                  <a:pt x="46" y="43"/>
                </a:lnTo>
                <a:lnTo>
                  <a:pt x="46" y="43"/>
                </a:lnTo>
                <a:lnTo>
                  <a:pt x="3" y="0"/>
                </a:lnTo>
                <a:lnTo>
                  <a:pt x="0" y="2"/>
                </a:lnTo>
                <a:lnTo>
                  <a:pt x="44" y="46"/>
                </a:lnTo>
                <a:lnTo>
                  <a:pt x="44" y="48"/>
                </a:lnTo>
                <a:lnTo>
                  <a:pt x="44" y="46"/>
                </a:lnTo>
                <a:lnTo>
                  <a:pt x="44" y="48"/>
                </a:lnTo>
                <a:lnTo>
                  <a:pt x="46" y="46"/>
                </a:lnTo>
                <a:lnTo>
                  <a:pt x="46" y="46"/>
                </a:lnTo>
                <a:lnTo>
                  <a:pt x="46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2" name="Freeform 2142">
            <a:extLst>
              <a:ext uri="{FF2B5EF4-FFF2-40B4-BE49-F238E27FC236}">
                <a16:creationId xmlns:a16="http://schemas.microsoft.com/office/drawing/2014/main" id="{B0D6EABE-719D-4BC8-B7C1-CC4A13B7DC1C}"/>
              </a:ext>
            </a:extLst>
          </p:cNvPr>
          <p:cNvSpPr>
            <a:spLocks/>
          </p:cNvSpPr>
          <p:nvPr/>
        </p:nvSpPr>
        <p:spPr bwMode="auto">
          <a:xfrm>
            <a:off x="2000250" y="4879975"/>
            <a:ext cx="4763" cy="4763"/>
          </a:xfrm>
          <a:custGeom>
            <a:avLst/>
            <a:gdLst>
              <a:gd name="T0" fmla="*/ 7 w 10"/>
              <a:gd name="T1" fmla="*/ 5 h 10"/>
              <a:gd name="T2" fmla="*/ 5 w 10"/>
              <a:gd name="T3" fmla="*/ 5 h 10"/>
              <a:gd name="T4" fmla="*/ 7 w 10"/>
              <a:gd name="T5" fmla="*/ 5 h 10"/>
              <a:gd name="T6" fmla="*/ 2 w 10"/>
              <a:gd name="T7" fmla="*/ 0 h 10"/>
              <a:gd name="T8" fmla="*/ 0 w 10"/>
              <a:gd name="T9" fmla="*/ 5 h 10"/>
              <a:gd name="T10" fmla="*/ 5 w 10"/>
              <a:gd name="T11" fmla="*/ 8 h 10"/>
              <a:gd name="T12" fmla="*/ 7 w 10"/>
              <a:gd name="T13" fmla="*/ 8 h 10"/>
              <a:gd name="T14" fmla="*/ 5 w 10"/>
              <a:gd name="T15" fmla="*/ 8 h 10"/>
              <a:gd name="T16" fmla="*/ 7 w 10"/>
              <a:gd name="T17" fmla="*/ 10 h 10"/>
              <a:gd name="T18" fmla="*/ 7 w 10"/>
              <a:gd name="T19" fmla="*/ 8 h 10"/>
              <a:gd name="T20" fmla="*/ 10 w 10"/>
              <a:gd name="T21" fmla="*/ 5 h 10"/>
              <a:gd name="T22" fmla="*/ 7 w 10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0">
                <a:moveTo>
                  <a:pt x="7" y="5"/>
                </a:moveTo>
                <a:lnTo>
                  <a:pt x="5" y="5"/>
                </a:lnTo>
                <a:lnTo>
                  <a:pt x="7" y="5"/>
                </a:lnTo>
                <a:lnTo>
                  <a:pt x="2" y="0"/>
                </a:lnTo>
                <a:lnTo>
                  <a:pt x="0" y="5"/>
                </a:lnTo>
                <a:lnTo>
                  <a:pt x="5" y="8"/>
                </a:lnTo>
                <a:lnTo>
                  <a:pt x="7" y="8"/>
                </a:lnTo>
                <a:lnTo>
                  <a:pt x="5" y="8"/>
                </a:lnTo>
                <a:lnTo>
                  <a:pt x="7" y="10"/>
                </a:lnTo>
                <a:lnTo>
                  <a:pt x="7" y="8"/>
                </a:lnTo>
                <a:lnTo>
                  <a:pt x="10" y="5"/>
                </a:lnTo>
                <a:lnTo>
                  <a:pt x="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3" name="Freeform 2143">
            <a:extLst>
              <a:ext uri="{FF2B5EF4-FFF2-40B4-BE49-F238E27FC236}">
                <a16:creationId xmlns:a16="http://schemas.microsoft.com/office/drawing/2014/main" id="{EEE6C4C5-0D82-472B-AC35-685AC2A88D84}"/>
              </a:ext>
            </a:extLst>
          </p:cNvPr>
          <p:cNvSpPr>
            <a:spLocks/>
          </p:cNvSpPr>
          <p:nvPr/>
        </p:nvSpPr>
        <p:spPr bwMode="auto">
          <a:xfrm>
            <a:off x="2003425" y="4881563"/>
            <a:ext cx="3175" cy="1587"/>
          </a:xfrm>
          <a:custGeom>
            <a:avLst/>
            <a:gdLst>
              <a:gd name="T0" fmla="*/ 5 w 7"/>
              <a:gd name="T1" fmla="*/ 0 h 5"/>
              <a:gd name="T2" fmla="*/ 2 w 7"/>
              <a:gd name="T3" fmla="*/ 2 h 5"/>
              <a:gd name="T4" fmla="*/ 5 w 7"/>
              <a:gd name="T5" fmla="*/ 0 h 5"/>
              <a:gd name="T6" fmla="*/ 0 w 7"/>
              <a:gd name="T7" fmla="*/ 2 h 5"/>
              <a:gd name="T8" fmla="*/ 2 w 7"/>
              <a:gd name="T9" fmla="*/ 5 h 5"/>
              <a:gd name="T10" fmla="*/ 5 w 7"/>
              <a:gd name="T11" fmla="*/ 5 h 5"/>
              <a:gd name="T12" fmla="*/ 7 w 7"/>
              <a:gd name="T13" fmla="*/ 2 h 5"/>
              <a:gd name="T14" fmla="*/ 5 w 7"/>
              <a:gd name="T15" fmla="*/ 5 h 5"/>
              <a:gd name="T16" fmla="*/ 7 w 7"/>
              <a:gd name="T17" fmla="*/ 5 h 5"/>
              <a:gd name="T18" fmla="*/ 7 w 7"/>
              <a:gd name="T19" fmla="*/ 2 h 5"/>
              <a:gd name="T20" fmla="*/ 7 w 7"/>
              <a:gd name="T21" fmla="*/ 0 h 5"/>
              <a:gd name="T22" fmla="*/ 5 w 7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5">
                <a:moveTo>
                  <a:pt x="5" y="0"/>
                </a:moveTo>
                <a:lnTo>
                  <a:pt x="2" y="2"/>
                </a:lnTo>
                <a:lnTo>
                  <a:pt x="5" y="0"/>
                </a:lnTo>
                <a:lnTo>
                  <a:pt x="0" y="2"/>
                </a:lnTo>
                <a:lnTo>
                  <a:pt x="2" y="5"/>
                </a:lnTo>
                <a:lnTo>
                  <a:pt x="5" y="5"/>
                </a:lnTo>
                <a:lnTo>
                  <a:pt x="7" y="2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4" name="Freeform 2144">
            <a:extLst>
              <a:ext uri="{FF2B5EF4-FFF2-40B4-BE49-F238E27FC236}">
                <a16:creationId xmlns:a16="http://schemas.microsoft.com/office/drawing/2014/main" id="{BC59C2C6-F93D-489B-8CF4-F56309E545ED}"/>
              </a:ext>
            </a:extLst>
          </p:cNvPr>
          <p:cNvSpPr>
            <a:spLocks/>
          </p:cNvSpPr>
          <p:nvPr/>
        </p:nvSpPr>
        <p:spPr bwMode="auto">
          <a:xfrm>
            <a:off x="2003425" y="4875213"/>
            <a:ext cx="3175" cy="6350"/>
          </a:xfrm>
          <a:custGeom>
            <a:avLst/>
            <a:gdLst>
              <a:gd name="T0" fmla="*/ 0 w 5"/>
              <a:gd name="T1" fmla="*/ 2 h 12"/>
              <a:gd name="T2" fmla="*/ 3 w 5"/>
              <a:gd name="T3" fmla="*/ 5 h 12"/>
              <a:gd name="T4" fmla="*/ 0 w 5"/>
              <a:gd name="T5" fmla="*/ 2 h 12"/>
              <a:gd name="T6" fmla="*/ 0 w 5"/>
              <a:gd name="T7" fmla="*/ 12 h 12"/>
              <a:gd name="T8" fmla="*/ 5 w 5"/>
              <a:gd name="T9" fmla="*/ 12 h 12"/>
              <a:gd name="T10" fmla="*/ 5 w 5"/>
              <a:gd name="T11" fmla="*/ 2 h 12"/>
              <a:gd name="T12" fmla="*/ 3 w 5"/>
              <a:gd name="T13" fmla="*/ 0 h 12"/>
              <a:gd name="T14" fmla="*/ 5 w 5"/>
              <a:gd name="T15" fmla="*/ 2 h 12"/>
              <a:gd name="T16" fmla="*/ 5 w 5"/>
              <a:gd name="T17" fmla="*/ 0 h 12"/>
              <a:gd name="T18" fmla="*/ 3 w 5"/>
              <a:gd name="T19" fmla="*/ 0 h 12"/>
              <a:gd name="T20" fmla="*/ 3 w 5"/>
              <a:gd name="T21" fmla="*/ 0 h 12"/>
              <a:gd name="T22" fmla="*/ 0 w 5"/>
              <a:gd name="T2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2">
                <a:moveTo>
                  <a:pt x="0" y="2"/>
                </a:moveTo>
                <a:lnTo>
                  <a:pt x="3" y="5"/>
                </a:lnTo>
                <a:lnTo>
                  <a:pt x="0" y="2"/>
                </a:lnTo>
                <a:lnTo>
                  <a:pt x="0" y="12"/>
                </a:lnTo>
                <a:lnTo>
                  <a:pt x="5" y="12"/>
                </a:lnTo>
                <a:lnTo>
                  <a:pt x="5" y="2"/>
                </a:lnTo>
                <a:lnTo>
                  <a:pt x="3" y="0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5" name="Freeform 2145">
            <a:extLst>
              <a:ext uri="{FF2B5EF4-FFF2-40B4-BE49-F238E27FC236}">
                <a16:creationId xmlns:a16="http://schemas.microsoft.com/office/drawing/2014/main" id="{83693A76-F47F-439C-B951-5F989E45B670}"/>
              </a:ext>
            </a:extLst>
          </p:cNvPr>
          <p:cNvSpPr>
            <a:spLocks/>
          </p:cNvSpPr>
          <p:nvPr/>
        </p:nvSpPr>
        <p:spPr bwMode="auto">
          <a:xfrm>
            <a:off x="2003425" y="4875213"/>
            <a:ext cx="1588" cy="3175"/>
          </a:xfrm>
          <a:custGeom>
            <a:avLst/>
            <a:gdLst>
              <a:gd name="T0" fmla="*/ 2 w 5"/>
              <a:gd name="T1" fmla="*/ 5 h 5"/>
              <a:gd name="T2" fmla="*/ 0 w 5"/>
              <a:gd name="T3" fmla="*/ 5 h 5"/>
              <a:gd name="T4" fmla="*/ 2 w 5"/>
              <a:gd name="T5" fmla="*/ 5 h 5"/>
              <a:gd name="T6" fmla="*/ 5 w 5"/>
              <a:gd name="T7" fmla="*/ 5 h 5"/>
              <a:gd name="T8" fmla="*/ 5 w 5"/>
              <a:gd name="T9" fmla="*/ 0 h 5"/>
              <a:gd name="T10" fmla="*/ 2 w 5"/>
              <a:gd name="T11" fmla="*/ 0 h 5"/>
              <a:gd name="T12" fmla="*/ 2 w 5"/>
              <a:gd name="T13" fmla="*/ 0 h 5"/>
              <a:gd name="T14" fmla="*/ 2 w 5"/>
              <a:gd name="T15" fmla="*/ 0 h 5"/>
              <a:gd name="T16" fmla="*/ 0 w 5"/>
              <a:gd name="T17" fmla="*/ 2 h 5"/>
              <a:gd name="T18" fmla="*/ 0 w 5"/>
              <a:gd name="T19" fmla="*/ 2 h 5"/>
              <a:gd name="T20" fmla="*/ 0 w 5"/>
              <a:gd name="T21" fmla="*/ 5 h 5"/>
              <a:gd name="T22" fmla="*/ 2 w 5"/>
              <a:gd name="T2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0" y="5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6" name="Freeform 2146">
            <a:extLst>
              <a:ext uri="{FF2B5EF4-FFF2-40B4-BE49-F238E27FC236}">
                <a16:creationId xmlns:a16="http://schemas.microsoft.com/office/drawing/2014/main" id="{E47163D3-286E-4388-8AFC-08400B278780}"/>
              </a:ext>
            </a:extLst>
          </p:cNvPr>
          <p:cNvSpPr>
            <a:spLocks/>
          </p:cNvSpPr>
          <p:nvPr/>
        </p:nvSpPr>
        <p:spPr bwMode="auto">
          <a:xfrm>
            <a:off x="2000250" y="4872038"/>
            <a:ext cx="3175" cy="6350"/>
          </a:xfrm>
          <a:custGeom>
            <a:avLst/>
            <a:gdLst>
              <a:gd name="T0" fmla="*/ 0 w 7"/>
              <a:gd name="T1" fmla="*/ 6 h 11"/>
              <a:gd name="T2" fmla="*/ 0 w 7"/>
              <a:gd name="T3" fmla="*/ 6 h 11"/>
              <a:gd name="T4" fmla="*/ 0 w 7"/>
              <a:gd name="T5" fmla="*/ 6 h 11"/>
              <a:gd name="T6" fmla="*/ 5 w 7"/>
              <a:gd name="T7" fmla="*/ 11 h 11"/>
              <a:gd name="T8" fmla="*/ 7 w 7"/>
              <a:gd name="T9" fmla="*/ 6 h 11"/>
              <a:gd name="T10" fmla="*/ 2 w 7"/>
              <a:gd name="T11" fmla="*/ 3 h 11"/>
              <a:gd name="T12" fmla="*/ 5 w 7"/>
              <a:gd name="T13" fmla="*/ 3 h 11"/>
              <a:gd name="T14" fmla="*/ 2 w 7"/>
              <a:gd name="T15" fmla="*/ 3 h 11"/>
              <a:gd name="T16" fmla="*/ 0 w 7"/>
              <a:gd name="T17" fmla="*/ 0 h 11"/>
              <a:gd name="T18" fmla="*/ 0 w 7"/>
              <a:gd name="T19" fmla="*/ 3 h 11"/>
              <a:gd name="T20" fmla="*/ 0 w 7"/>
              <a:gd name="T21" fmla="*/ 6 h 11"/>
              <a:gd name="T22" fmla="*/ 0 w 7"/>
              <a:gd name="T2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1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5" y="11"/>
                </a:lnTo>
                <a:lnTo>
                  <a:pt x="7" y="6"/>
                </a:lnTo>
                <a:lnTo>
                  <a:pt x="2" y="3"/>
                </a:lnTo>
                <a:lnTo>
                  <a:pt x="5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7" name="Freeform 2147">
            <a:extLst>
              <a:ext uri="{FF2B5EF4-FFF2-40B4-BE49-F238E27FC236}">
                <a16:creationId xmlns:a16="http://schemas.microsoft.com/office/drawing/2014/main" id="{483F84F6-598D-47E2-B0FB-0D2ACECB55A1}"/>
              </a:ext>
            </a:extLst>
          </p:cNvPr>
          <p:cNvSpPr>
            <a:spLocks/>
          </p:cNvSpPr>
          <p:nvPr/>
        </p:nvSpPr>
        <p:spPr bwMode="auto">
          <a:xfrm>
            <a:off x="1974850" y="4838700"/>
            <a:ext cx="28575" cy="36513"/>
          </a:xfrm>
          <a:custGeom>
            <a:avLst/>
            <a:gdLst>
              <a:gd name="T0" fmla="*/ 0 w 49"/>
              <a:gd name="T1" fmla="*/ 5 h 67"/>
              <a:gd name="T2" fmla="*/ 5 w 49"/>
              <a:gd name="T3" fmla="*/ 3 h 67"/>
              <a:gd name="T4" fmla="*/ 0 w 49"/>
              <a:gd name="T5" fmla="*/ 5 h 67"/>
              <a:gd name="T6" fmla="*/ 44 w 49"/>
              <a:gd name="T7" fmla="*/ 67 h 67"/>
              <a:gd name="T8" fmla="*/ 49 w 49"/>
              <a:gd name="T9" fmla="*/ 64 h 67"/>
              <a:gd name="T10" fmla="*/ 5 w 49"/>
              <a:gd name="T11" fmla="*/ 0 h 67"/>
              <a:gd name="T12" fmla="*/ 0 w 49"/>
              <a:gd name="T13" fmla="*/ 3 h 67"/>
              <a:gd name="T14" fmla="*/ 5 w 49"/>
              <a:gd name="T15" fmla="*/ 0 h 67"/>
              <a:gd name="T16" fmla="*/ 3 w 49"/>
              <a:gd name="T17" fmla="*/ 0 h 67"/>
              <a:gd name="T18" fmla="*/ 0 w 49"/>
              <a:gd name="T19" fmla="*/ 0 h 67"/>
              <a:gd name="T20" fmla="*/ 0 w 49"/>
              <a:gd name="T21" fmla="*/ 3 h 67"/>
              <a:gd name="T22" fmla="*/ 0 w 49"/>
              <a:gd name="T23" fmla="*/ 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7">
                <a:moveTo>
                  <a:pt x="0" y="5"/>
                </a:moveTo>
                <a:lnTo>
                  <a:pt x="5" y="3"/>
                </a:lnTo>
                <a:lnTo>
                  <a:pt x="0" y="5"/>
                </a:lnTo>
                <a:lnTo>
                  <a:pt x="44" y="67"/>
                </a:lnTo>
                <a:lnTo>
                  <a:pt x="49" y="64"/>
                </a:lnTo>
                <a:lnTo>
                  <a:pt x="5" y="0"/>
                </a:lnTo>
                <a:lnTo>
                  <a:pt x="0" y="3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8" name="Freeform 2148">
            <a:extLst>
              <a:ext uri="{FF2B5EF4-FFF2-40B4-BE49-F238E27FC236}">
                <a16:creationId xmlns:a16="http://schemas.microsoft.com/office/drawing/2014/main" id="{1C32754C-8BB4-4A48-8518-7078A0249DD7}"/>
              </a:ext>
            </a:extLst>
          </p:cNvPr>
          <p:cNvSpPr>
            <a:spLocks/>
          </p:cNvSpPr>
          <p:nvPr/>
        </p:nvSpPr>
        <p:spPr bwMode="auto">
          <a:xfrm>
            <a:off x="1973263" y="4840288"/>
            <a:ext cx="4762" cy="15875"/>
          </a:xfrm>
          <a:custGeom>
            <a:avLst/>
            <a:gdLst>
              <a:gd name="T0" fmla="*/ 5 w 7"/>
              <a:gd name="T1" fmla="*/ 30 h 30"/>
              <a:gd name="T2" fmla="*/ 5 w 7"/>
              <a:gd name="T3" fmla="*/ 28 h 30"/>
              <a:gd name="T4" fmla="*/ 5 w 7"/>
              <a:gd name="T5" fmla="*/ 30 h 30"/>
              <a:gd name="T6" fmla="*/ 7 w 7"/>
              <a:gd name="T7" fmla="*/ 0 h 30"/>
              <a:gd name="T8" fmla="*/ 2 w 7"/>
              <a:gd name="T9" fmla="*/ 0 h 30"/>
              <a:gd name="T10" fmla="*/ 0 w 7"/>
              <a:gd name="T11" fmla="*/ 30 h 30"/>
              <a:gd name="T12" fmla="*/ 2 w 7"/>
              <a:gd name="T13" fmla="*/ 30 h 30"/>
              <a:gd name="T14" fmla="*/ 0 w 7"/>
              <a:gd name="T15" fmla="*/ 30 h 30"/>
              <a:gd name="T16" fmla="*/ 2 w 7"/>
              <a:gd name="T17" fmla="*/ 30 h 30"/>
              <a:gd name="T18" fmla="*/ 2 w 7"/>
              <a:gd name="T19" fmla="*/ 30 h 30"/>
              <a:gd name="T20" fmla="*/ 5 w 7"/>
              <a:gd name="T21" fmla="*/ 30 h 30"/>
              <a:gd name="T22" fmla="*/ 5 w 7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30">
                <a:moveTo>
                  <a:pt x="5" y="30"/>
                </a:moveTo>
                <a:lnTo>
                  <a:pt x="5" y="28"/>
                </a:lnTo>
                <a:lnTo>
                  <a:pt x="5" y="30"/>
                </a:lnTo>
                <a:lnTo>
                  <a:pt x="7" y="0"/>
                </a:lnTo>
                <a:lnTo>
                  <a:pt x="2" y="0"/>
                </a:lnTo>
                <a:lnTo>
                  <a:pt x="0" y="30"/>
                </a:lnTo>
                <a:lnTo>
                  <a:pt x="2" y="30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5" y="30"/>
                </a:lnTo>
                <a:lnTo>
                  <a:pt x="5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69" name="Freeform 2149">
            <a:extLst>
              <a:ext uri="{FF2B5EF4-FFF2-40B4-BE49-F238E27FC236}">
                <a16:creationId xmlns:a16="http://schemas.microsoft.com/office/drawing/2014/main" id="{EC305718-1BA5-4CDE-A0CF-B669A751D00E}"/>
              </a:ext>
            </a:extLst>
          </p:cNvPr>
          <p:cNvSpPr>
            <a:spLocks/>
          </p:cNvSpPr>
          <p:nvPr/>
        </p:nvSpPr>
        <p:spPr bwMode="auto">
          <a:xfrm>
            <a:off x="1989138" y="4705350"/>
            <a:ext cx="192087" cy="31750"/>
          </a:xfrm>
          <a:custGeom>
            <a:avLst/>
            <a:gdLst>
              <a:gd name="T0" fmla="*/ 0 w 335"/>
              <a:gd name="T1" fmla="*/ 43 h 58"/>
              <a:gd name="T2" fmla="*/ 46 w 335"/>
              <a:gd name="T3" fmla="*/ 58 h 58"/>
              <a:gd name="T4" fmla="*/ 46 w 335"/>
              <a:gd name="T5" fmla="*/ 58 h 58"/>
              <a:gd name="T6" fmla="*/ 48 w 335"/>
              <a:gd name="T7" fmla="*/ 58 h 58"/>
              <a:gd name="T8" fmla="*/ 53 w 335"/>
              <a:gd name="T9" fmla="*/ 58 h 58"/>
              <a:gd name="T10" fmla="*/ 58 w 335"/>
              <a:gd name="T11" fmla="*/ 58 h 58"/>
              <a:gd name="T12" fmla="*/ 64 w 335"/>
              <a:gd name="T13" fmla="*/ 58 h 58"/>
              <a:gd name="T14" fmla="*/ 71 w 335"/>
              <a:gd name="T15" fmla="*/ 56 h 58"/>
              <a:gd name="T16" fmla="*/ 79 w 335"/>
              <a:gd name="T17" fmla="*/ 56 h 58"/>
              <a:gd name="T18" fmla="*/ 87 w 335"/>
              <a:gd name="T19" fmla="*/ 53 h 58"/>
              <a:gd name="T20" fmla="*/ 97 w 335"/>
              <a:gd name="T21" fmla="*/ 53 h 58"/>
              <a:gd name="T22" fmla="*/ 110 w 335"/>
              <a:gd name="T23" fmla="*/ 51 h 58"/>
              <a:gd name="T24" fmla="*/ 120 w 335"/>
              <a:gd name="T25" fmla="*/ 51 h 58"/>
              <a:gd name="T26" fmla="*/ 133 w 335"/>
              <a:gd name="T27" fmla="*/ 48 h 58"/>
              <a:gd name="T28" fmla="*/ 143 w 335"/>
              <a:gd name="T29" fmla="*/ 48 h 58"/>
              <a:gd name="T30" fmla="*/ 156 w 335"/>
              <a:gd name="T31" fmla="*/ 48 h 58"/>
              <a:gd name="T32" fmla="*/ 168 w 335"/>
              <a:gd name="T33" fmla="*/ 46 h 58"/>
              <a:gd name="T34" fmla="*/ 181 w 335"/>
              <a:gd name="T35" fmla="*/ 43 h 58"/>
              <a:gd name="T36" fmla="*/ 194 w 335"/>
              <a:gd name="T37" fmla="*/ 43 h 58"/>
              <a:gd name="T38" fmla="*/ 207 w 335"/>
              <a:gd name="T39" fmla="*/ 41 h 58"/>
              <a:gd name="T40" fmla="*/ 220 w 335"/>
              <a:gd name="T41" fmla="*/ 38 h 58"/>
              <a:gd name="T42" fmla="*/ 232 w 335"/>
              <a:gd name="T43" fmla="*/ 38 h 58"/>
              <a:gd name="T44" fmla="*/ 243 w 335"/>
              <a:gd name="T45" fmla="*/ 38 h 58"/>
              <a:gd name="T46" fmla="*/ 255 w 335"/>
              <a:gd name="T47" fmla="*/ 35 h 58"/>
              <a:gd name="T48" fmla="*/ 266 w 335"/>
              <a:gd name="T49" fmla="*/ 35 h 58"/>
              <a:gd name="T50" fmla="*/ 276 w 335"/>
              <a:gd name="T51" fmla="*/ 33 h 58"/>
              <a:gd name="T52" fmla="*/ 283 w 335"/>
              <a:gd name="T53" fmla="*/ 33 h 58"/>
              <a:gd name="T54" fmla="*/ 294 w 335"/>
              <a:gd name="T55" fmla="*/ 30 h 58"/>
              <a:gd name="T56" fmla="*/ 301 w 335"/>
              <a:gd name="T57" fmla="*/ 30 h 58"/>
              <a:gd name="T58" fmla="*/ 306 w 335"/>
              <a:gd name="T59" fmla="*/ 28 h 58"/>
              <a:gd name="T60" fmla="*/ 314 w 335"/>
              <a:gd name="T61" fmla="*/ 28 h 58"/>
              <a:gd name="T62" fmla="*/ 317 w 335"/>
              <a:gd name="T63" fmla="*/ 28 h 58"/>
              <a:gd name="T64" fmla="*/ 322 w 335"/>
              <a:gd name="T65" fmla="*/ 28 h 58"/>
              <a:gd name="T66" fmla="*/ 322 w 335"/>
              <a:gd name="T67" fmla="*/ 25 h 58"/>
              <a:gd name="T68" fmla="*/ 327 w 335"/>
              <a:gd name="T69" fmla="*/ 25 h 58"/>
              <a:gd name="T70" fmla="*/ 329 w 335"/>
              <a:gd name="T71" fmla="*/ 25 h 58"/>
              <a:gd name="T72" fmla="*/ 329 w 335"/>
              <a:gd name="T73" fmla="*/ 23 h 58"/>
              <a:gd name="T74" fmla="*/ 332 w 335"/>
              <a:gd name="T75" fmla="*/ 20 h 58"/>
              <a:gd name="T76" fmla="*/ 332 w 335"/>
              <a:gd name="T77" fmla="*/ 20 h 58"/>
              <a:gd name="T78" fmla="*/ 332 w 335"/>
              <a:gd name="T79" fmla="*/ 18 h 58"/>
              <a:gd name="T80" fmla="*/ 332 w 335"/>
              <a:gd name="T81" fmla="*/ 15 h 58"/>
              <a:gd name="T82" fmla="*/ 332 w 335"/>
              <a:gd name="T83" fmla="*/ 12 h 58"/>
              <a:gd name="T84" fmla="*/ 332 w 335"/>
              <a:gd name="T85" fmla="*/ 12 h 58"/>
              <a:gd name="T86" fmla="*/ 332 w 335"/>
              <a:gd name="T87" fmla="*/ 10 h 58"/>
              <a:gd name="T88" fmla="*/ 332 w 335"/>
              <a:gd name="T89" fmla="*/ 7 h 58"/>
              <a:gd name="T90" fmla="*/ 332 w 335"/>
              <a:gd name="T91" fmla="*/ 5 h 58"/>
              <a:gd name="T92" fmla="*/ 332 w 335"/>
              <a:gd name="T93" fmla="*/ 2 h 58"/>
              <a:gd name="T94" fmla="*/ 332 w 335"/>
              <a:gd name="T95" fmla="*/ 2 h 58"/>
              <a:gd name="T96" fmla="*/ 335 w 335"/>
              <a:gd name="T97" fmla="*/ 0 h 58"/>
              <a:gd name="T98" fmla="*/ 335 w 335"/>
              <a:gd name="T99" fmla="*/ 0 h 58"/>
              <a:gd name="T100" fmla="*/ 5 w 335"/>
              <a:gd name="T101" fmla="*/ 46 h 58"/>
              <a:gd name="T102" fmla="*/ 0 w 335"/>
              <a:gd name="T103" fmla="*/ 4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" h="58">
                <a:moveTo>
                  <a:pt x="0" y="43"/>
                </a:moveTo>
                <a:lnTo>
                  <a:pt x="46" y="58"/>
                </a:lnTo>
                <a:lnTo>
                  <a:pt x="46" y="58"/>
                </a:lnTo>
                <a:lnTo>
                  <a:pt x="48" y="58"/>
                </a:lnTo>
                <a:lnTo>
                  <a:pt x="53" y="58"/>
                </a:lnTo>
                <a:lnTo>
                  <a:pt x="58" y="58"/>
                </a:lnTo>
                <a:lnTo>
                  <a:pt x="64" y="58"/>
                </a:lnTo>
                <a:lnTo>
                  <a:pt x="71" y="56"/>
                </a:lnTo>
                <a:lnTo>
                  <a:pt x="79" y="56"/>
                </a:lnTo>
                <a:lnTo>
                  <a:pt x="87" y="53"/>
                </a:lnTo>
                <a:lnTo>
                  <a:pt x="97" y="53"/>
                </a:lnTo>
                <a:lnTo>
                  <a:pt x="110" y="51"/>
                </a:lnTo>
                <a:lnTo>
                  <a:pt x="120" y="51"/>
                </a:lnTo>
                <a:lnTo>
                  <a:pt x="133" y="48"/>
                </a:lnTo>
                <a:lnTo>
                  <a:pt x="143" y="48"/>
                </a:lnTo>
                <a:lnTo>
                  <a:pt x="156" y="48"/>
                </a:lnTo>
                <a:lnTo>
                  <a:pt x="168" y="46"/>
                </a:lnTo>
                <a:lnTo>
                  <a:pt x="181" y="43"/>
                </a:lnTo>
                <a:lnTo>
                  <a:pt x="194" y="43"/>
                </a:lnTo>
                <a:lnTo>
                  <a:pt x="207" y="41"/>
                </a:lnTo>
                <a:lnTo>
                  <a:pt x="220" y="38"/>
                </a:lnTo>
                <a:lnTo>
                  <a:pt x="232" y="38"/>
                </a:lnTo>
                <a:lnTo>
                  <a:pt x="243" y="38"/>
                </a:lnTo>
                <a:lnTo>
                  <a:pt x="255" y="35"/>
                </a:lnTo>
                <a:lnTo>
                  <a:pt x="266" y="35"/>
                </a:lnTo>
                <a:lnTo>
                  <a:pt x="276" y="33"/>
                </a:lnTo>
                <a:lnTo>
                  <a:pt x="283" y="33"/>
                </a:lnTo>
                <a:lnTo>
                  <a:pt x="294" y="30"/>
                </a:lnTo>
                <a:lnTo>
                  <a:pt x="301" y="30"/>
                </a:lnTo>
                <a:lnTo>
                  <a:pt x="306" y="28"/>
                </a:lnTo>
                <a:lnTo>
                  <a:pt x="314" y="28"/>
                </a:lnTo>
                <a:lnTo>
                  <a:pt x="317" y="28"/>
                </a:lnTo>
                <a:lnTo>
                  <a:pt x="322" y="28"/>
                </a:lnTo>
                <a:lnTo>
                  <a:pt x="322" y="25"/>
                </a:lnTo>
                <a:lnTo>
                  <a:pt x="327" y="25"/>
                </a:lnTo>
                <a:lnTo>
                  <a:pt x="329" y="25"/>
                </a:lnTo>
                <a:lnTo>
                  <a:pt x="329" y="23"/>
                </a:lnTo>
                <a:lnTo>
                  <a:pt x="332" y="20"/>
                </a:lnTo>
                <a:lnTo>
                  <a:pt x="332" y="20"/>
                </a:lnTo>
                <a:lnTo>
                  <a:pt x="332" y="18"/>
                </a:lnTo>
                <a:lnTo>
                  <a:pt x="332" y="15"/>
                </a:lnTo>
                <a:lnTo>
                  <a:pt x="332" y="12"/>
                </a:lnTo>
                <a:lnTo>
                  <a:pt x="332" y="12"/>
                </a:lnTo>
                <a:lnTo>
                  <a:pt x="332" y="10"/>
                </a:lnTo>
                <a:lnTo>
                  <a:pt x="332" y="7"/>
                </a:lnTo>
                <a:lnTo>
                  <a:pt x="332" y="5"/>
                </a:lnTo>
                <a:lnTo>
                  <a:pt x="332" y="2"/>
                </a:lnTo>
                <a:lnTo>
                  <a:pt x="332" y="2"/>
                </a:lnTo>
                <a:lnTo>
                  <a:pt x="335" y="0"/>
                </a:lnTo>
                <a:lnTo>
                  <a:pt x="335" y="0"/>
                </a:lnTo>
                <a:lnTo>
                  <a:pt x="5" y="46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0" name="Freeform 2150">
            <a:extLst>
              <a:ext uri="{FF2B5EF4-FFF2-40B4-BE49-F238E27FC236}">
                <a16:creationId xmlns:a16="http://schemas.microsoft.com/office/drawing/2014/main" id="{E6A5DCE5-CEB1-4305-B73E-853467782848}"/>
              </a:ext>
            </a:extLst>
          </p:cNvPr>
          <p:cNvSpPr>
            <a:spLocks/>
          </p:cNvSpPr>
          <p:nvPr/>
        </p:nvSpPr>
        <p:spPr bwMode="auto">
          <a:xfrm>
            <a:off x="1989138" y="4727575"/>
            <a:ext cx="26987" cy="11113"/>
          </a:xfrm>
          <a:custGeom>
            <a:avLst/>
            <a:gdLst>
              <a:gd name="T0" fmla="*/ 46 w 46"/>
              <a:gd name="T1" fmla="*/ 20 h 20"/>
              <a:gd name="T2" fmla="*/ 46 w 46"/>
              <a:gd name="T3" fmla="*/ 15 h 20"/>
              <a:gd name="T4" fmla="*/ 46 w 46"/>
              <a:gd name="T5" fmla="*/ 15 h 20"/>
              <a:gd name="T6" fmla="*/ 2 w 46"/>
              <a:gd name="T7" fmla="*/ 0 h 20"/>
              <a:gd name="T8" fmla="*/ 0 w 46"/>
              <a:gd name="T9" fmla="*/ 5 h 20"/>
              <a:gd name="T10" fmla="*/ 46 w 46"/>
              <a:gd name="T11" fmla="*/ 20 h 20"/>
              <a:gd name="T12" fmla="*/ 46 w 46"/>
              <a:gd name="T13" fmla="*/ 20 h 20"/>
              <a:gd name="T14" fmla="*/ 46 w 46"/>
              <a:gd name="T15" fmla="*/ 20 h 20"/>
              <a:gd name="T16" fmla="*/ 46 w 46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0">
                <a:moveTo>
                  <a:pt x="46" y="20"/>
                </a:moveTo>
                <a:lnTo>
                  <a:pt x="46" y="15"/>
                </a:lnTo>
                <a:lnTo>
                  <a:pt x="46" y="15"/>
                </a:lnTo>
                <a:lnTo>
                  <a:pt x="2" y="0"/>
                </a:lnTo>
                <a:lnTo>
                  <a:pt x="0" y="5"/>
                </a:lnTo>
                <a:lnTo>
                  <a:pt x="46" y="20"/>
                </a:lnTo>
                <a:lnTo>
                  <a:pt x="46" y="20"/>
                </a:lnTo>
                <a:lnTo>
                  <a:pt x="46" y="20"/>
                </a:lnTo>
                <a:lnTo>
                  <a:pt x="46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1" name="Freeform 2151">
            <a:extLst>
              <a:ext uri="{FF2B5EF4-FFF2-40B4-BE49-F238E27FC236}">
                <a16:creationId xmlns:a16="http://schemas.microsoft.com/office/drawing/2014/main" id="{94640FAB-3004-410D-9AEB-C7EC82A44E67}"/>
              </a:ext>
            </a:extLst>
          </p:cNvPr>
          <p:cNvSpPr>
            <a:spLocks/>
          </p:cNvSpPr>
          <p:nvPr/>
        </p:nvSpPr>
        <p:spPr bwMode="auto">
          <a:xfrm>
            <a:off x="2016125" y="4719638"/>
            <a:ext cx="158750" cy="19050"/>
          </a:xfrm>
          <a:custGeom>
            <a:avLst/>
            <a:gdLst>
              <a:gd name="T0" fmla="*/ 276 w 278"/>
              <a:gd name="T1" fmla="*/ 0 h 36"/>
              <a:gd name="T2" fmla="*/ 271 w 278"/>
              <a:gd name="T3" fmla="*/ 0 h 36"/>
              <a:gd name="T4" fmla="*/ 260 w 278"/>
              <a:gd name="T5" fmla="*/ 0 h 36"/>
              <a:gd name="T6" fmla="*/ 248 w 278"/>
              <a:gd name="T7" fmla="*/ 3 h 36"/>
              <a:gd name="T8" fmla="*/ 230 w 278"/>
              <a:gd name="T9" fmla="*/ 5 h 36"/>
              <a:gd name="T10" fmla="*/ 209 w 278"/>
              <a:gd name="T11" fmla="*/ 8 h 36"/>
              <a:gd name="T12" fmla="*/ 186 w 278"/>
              <a:gd name="T13" fmla="*/ 10 h 36"/>
              <a:gd name="T14" fmla="*/ 161 w 278"/>
              <a:gd name="T15" fmla="*/ 13 h 36"/>
              <a:gd name="T16" fmla="*/ 135 w 278"/>
              <a:gd name="T17" fmla="*/ 16 h 36"/>
              <a:gd name="T18" fmla="*/ 110 w 278"/>
              <a:gd name="T19" fmla="*/ 21 h 36"/>
              <a:gd name="T20" fmla="*/ 84 w 278"/>
              <a:gd name="T21" fmla="*/ 23 h 36"/>
              <a:gd name="T22" fmla="*/ 64 w 278"/>
              <a:gd name="T23" fmla="*/ 23 h 36"/>
              <a:gd name="T24" fmla="*/ 41 w 278"/>
              <a:gd name="T25" fmla="*/ 26 h 36"/>
              <a:gd name="T26" fmla="*/ 25 w 278"/>
              <a:gd name="T27" fmla="*/ 28 h 36"/>
              <a:gd name="T28" fmla="*/ 12 w 278"/>
              <a:gd name="T29" fmla="*/ 31 h 36"/>
              <a:gd name="T30" fmla="*/ 2 w 278"/>
              <a:gd name="T31" fmla="*/ 31 h 36"/>
              <a:gd name="T32" fmla="*/ 0 w 278"/>
              <a:gd name="T33" fmla="*/ 31 h 36"/>
              <a:gd name="T34" fmla="*/ 2 w 278"/>
              <a:gd name="T35" fmla="*/ 36 h 36"/>
              <a:gd name="T36" fmla="*/ 12 w 278"/>
              <a:gd name="T37" fmla="*/ 36 h 36"/>
              <a:gd name="T38" fmla="*/ 25 w 278"/>
              <a:gd name="T39" fmla="*/ 33 h 36"/>
              <a:gd name="T40" fmla="*/ 43 w 278"/>
              <a:gd name="T41" fmla="*/ 31 h 36"/>
              <a:gd name="T42" fmla="*/ 64 w 278"/>
              <a:gd name="T43" fmla="*/ 28 h 36"/>
              <a:gd name="T44" fmla="*/ 87 w 278"/>
              <a:gd name="T45" fmla="*/ 26 h 36"/>
              <a:gd name="T46" fmla="*/ 110 w 278"/>
              <a:gd name="T47" fmla="*/ 23 h 36"/>
              <a:gd name="T48" fmla="*/ 135 w 278"/>
              <a:gd name="T49" fmla="*/ 21 h 36"/>
              <a:gd name="T50" fmla="*/ 161 w 278"/>
              <a:gd name="T51" fmla="*/ 18 h 36"/>
              <a:gd name="T52" fmla="*/ 186 w 278"/>
              <a:gd name="T53" fmla="*/ 16 h 36"/>
              <a:gd name="T54" fmla="*/ 209 w 278"/>
              <a:gd name="T55" fmla="*/ 13 h 36"/>
              <a:gd name="T56" fmla="*/ 230 w 278"/>
              <a:gd name="T57" fmla="*/ 10 h 36"/>
              <a:gd name="T58" fmla="*/ 248 w 278"/>
              <a:gd name="T59" fmla="*/ 8 h 36"/>
              <a:gd name="T60" fmla="*/ 263 w 278"/>
              <a:gd name="T61" fmla="*/ 5 h 36"/>
              <a:gd name="T62" fmla="*/ 271 w 278"/>
              <a:gd name="T63" fmla="*/ 5 h 36"/>
              <a:gd name="T64" fmla="*/ 278 w 278"/>
              <a:gd name="T65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8" h="36">
                <a:moveTo>
                  <a:pt x="278" y="3"/>
                </a:moveTo>
                <a:lnTo>
                  <a:pt x="276" y="0"/>
                </a:lnTo>
                <a:lnTo>
                  <a:pt x="273" y="0"/>
                </a:lnTo>
                <a:lnTo>
                  <a:pt x="271" y="0"/>
                </a:lnTo>
                <a:lnTo>
                  <a:pt x="268" y="0"/>
                </a:lnTo>
                <a:lnTo>
                  <a:pt x="260" y="0"/>
                </a:lnTo>
                <a:lnTo>
                  <a:pt x="255" y="3"/>
                </a:lnTo>
                <a:lnTo>
                  <a:pt x="248" y="3"/>
                </a:lnTo>
                <a:lnTo>
                  <a:pt x="237" y="5"/>
                </a:lnTo>
                <a:lnTo>
                  <a:pt x="230" y="5"/>
                </a:lnTo>
                <a:lnTo>
                  <a:pt x="220" y="8"/>
                </a:lnTo>
                <a:lnTo>
                  <a:pt x="209" y="8"/>
                </a:lnTo>
                <a:lnTo>
                  <a:pt x="197" y="10"/>
                </a:lnTo>
                <a:lnTo>
                  <a:pt x="186" y="10"/>
                </a:lnTo>
                <a:lnTo>
                  <a:pt x="174" y="13"/>
                </a:lnTo>
                <a:lnTo>
                  <a:pt x="161" y="13"/>
                </a:lnTo>
                <a:lnTo>
                  <a:pt x="148" y="16"/>
                </a:lnTo>
                <a:lnTo>
                  <a:pt x="135" y="16"/>
                </a:lnTo>
                <a:lnTo>
                  <a:pt x="122" y="18"/>
                </a:lnTo>
                <a:lnTo>
                  <a:pt x="110" y="21"/>
                </a:lnTo>
                <a:lnTo>
                  <a:pt x="97" y="21"/>
                </a:lnTo>
                <a:lnTo>
                  <a:pt x="84" y="23"/>
                </a:lnTo>
                <a:lnTo>
                  <a:pt x="74" y="23"/>
                </a:lnTo>
                <a:lnTo>
                  <a:pt x="64" y="23"/>
                </a:lnTo>
                <a:lnTo>
                  <a:pt x="51" y="26"/>
                </a:lnTo>
                <a:lnTo>
                  <a:pt x="41" y="26"/>
                </a:lnTo>
                <a:lnTo>
                  <a:pt x="33" y="28"/>
                </a:lnTo>
                <a:lnTo>
                  <a:pt x="25" y="28"/>
                </a:lnTo>
                <a:lnTo>
                  <a:pt x="18" y="31"/>
                </a:lnTo>
                <a:lnTo>
                  <a:pt x="12" y="31"/>
                </a:lnTo>
                <a:lnTo>
                  <a:pt x="7" y="31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0" y="36"/>
                </a:lnTo>
                <a:lnTo>
                  <a:pt x="2" y="36"/>
                </a:lnTo>
                <a:lnTo>
                  <a:pt x="7" y="36"/>
                </a:lnTo>
                <a:lnTo>
                  <a:pt x="12" y="36"/>
                </a:lnTo>
                <a:lnTo>
                  <a:pt x="18" y="36"/>
                </a:lnTo>
                <a:lnTo>
                  <a:pt x="25" y="33"/>
                </a:lnTo>
                <a:lnTo>
                  <a:pt x="33" y="33"/>
                </a:lnTo>
                <a:lnTo>
                  <a:pt x="43" y="31"/>
                </a:lnTo>
                <a:lnTo>
                  <a:pt x="51" y="31"/>
                </a:lnTo>
                <a:lnTo>
                  <a:pt x="64" y="28"/>
                </a:lnTo>
                <a:lnTo>
                  <a:pt x="74" y="28"/>
                </a:lnTo>
                <a:lnTo>
                  <a:pt x="87" y="26"/>
                </a:lnTo>
                <a:lnTo>
                  <a:pt x="97" y="26"/>
                </a:lnTo>
                <a:lnTo>
                  <a:pt x="110" y="23"/>
                </a:lnTo>
                <a:lnTo>
                  <a:pt x="122" y="23"/>
                </a:lnTo>
                <a:lnTo>
                  <a:pt x="135" y="21"/>
                </a:lnTo>
                <a:lnTo>
                  <a:pt x="148" y="21"/>
                </a:lnTo>
                <a:lnTo>
                  <a:pt x="161" y="18"/>
                </a:lnTo>
                <a:lnTo>
                  <a:pt x="174" y="16"/>
                </a:lnTo>
                <a:lnTo>
                  <a:pt x="186" y="16"/>
                </a:lnTo>
                <a:lnTo>
                  <a:pt x="197" y="13"/>
                </a:lnTo>
                <a:lnTo>
                  <a:pt x="209" y="13"/>
                </a:lnTo>
                <a:lnTo>
                  <a:pt x="220" y="13"/>
                </a:lnTo>
                <a:lnTo>
                  <a:pt x="230" y="10"/>
                </a:lnTo>
                <a:lnTo>
                  <a:pt x="240" y="10"/>
                </a:lnTo>
                <a:lnTo>
                  <a:pt x="248" y="8"/>
                </a:lnTo>
                <a:lnTo>
                  <a:pt x="255" y="8"/>
                </a:lnTo>
                <a:lnTo>
                  <a:pt x="263" y="5"/>
                </a:lnTo>
                <a:lnTo>
                  <a:pt x="268" y="5"/>
                </a:lnTo>
                <a:lnTo>
                  <a:pt x="271" y="5"/>
                </a:lnTo>
                <a:lnTo>
                  <a:pt x="276" y="5"/>
                </a:lnTo>
                <a:lnTo>
                  <a:pt x="278" y="3"/>
                </a:lnTo>
                <a:lnTo>
                  <a:pt x="278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2" name="Freeform 2152">
            <a:extLst>
              <a:ext uri="{FF2B5EF4-FFF2-40B4-BE49-F238E27FC236}">
                <a16:creationId xmlns:a16="http://schemas.microsoft.com/office/drawing/2014/main" id="{D2CAD200-5B54-40A5-8E91-7E04DB88D387}"/>
              </a:ext>
            </a:extLst>
          </p:cNvPr>
          <p:cNvSpPr>
            <a:spLocks/>
          </p:cNvSpPr>
          <p:nvPr/>
        </p:nvSpPr>
        <p:spPr bwMode="auto">
          <a:xfrm>
            <a:off x="2173288" y="4711700"/>
            <a:ext cx="7937" cy="9525"/>
          </a:xfrm>
          <a:custGeom>
            <a:avLst/>
            <a:gdLst>
              <a:gd name="T0" fmla="*/ 13 w 13"/>
              <a:gd name="T1" fmla="*/ 0 h 16"/>
              <a:gd name="T2" fmla="*/ 7 w 13"/>
              <a:gd name="T3" fmla="*/ 0 h 16"/>
              <a:gd name="T4" fmla="*/ 7 w 13"/>
              <a:gd name="T5" fmla="*/ 3 h 16"/>
              <a:gd name="T6" fmla="*/ 7 w 13"/>
              <a:gd name="T7" fmla="*/ 6 h 16"/>
              <a:gd name="T8" fmla="*/ 7 w 13"/>
              <a:gd name="T9" fmla="*/ 6 h 16"/>
              <a:gd name="T10" fmla="*/ 7 w 13"/>
              <a:gd name="T11" fmla="*/ 8 h 16"/>
              <a:gd name="T12" fmla="*/ 7 w 13"/>
              <a:gd name="T13" fmla="*/ 8 h 16"/>
              <a:gd name="T14" fmla="*/ 5 w 13"/>
              <a:gd name="T15" fmla="*/ 11 h 16"/>
              <a:gd name="T16" fmla="*/ 2 w 13"/>
              <a:gd name="T17" fmla="*/ 11 h 16"/>
              <a:gd name="T18" fmla="*/ 0 w 13"/>
              <a:gd name="T19" fmla="*/ 13 h 16"/>
              <a:gd name="T20" fmla="*/ 2 w 13"/>
              <a:gd name="T21" fmla="*/ 16 h 16"/>
              <a:gd name="T22" fmla="*/ 5 w 13"/>
              <a:gd name="T23" fmla="*/ 16 h 16"/>
              <a:gd name="T24" fmla="*/ 7 w 13"/>
              <a:gd name="T25" fmla="*/ 13 h 16"/>
              <a:gd name="T26" fmla="*/ 10 w 13"/>
              <a:gd name="T27" fmla="*/ 13 h 16"/>
              <a:gd name="T28" fmla="*/ 10 w 13"/>
              <a:gd name="T29" fmla="*/ 11 h 16"/>
              <a:gd name="T30" fmla="*/ 13 w 13"/>
              <a:gd name="T31" fmla="*/ 8 h 16"/>
              <a:gd name="T32" fmla="*/ 13 w 13"/>
              <a:gd name="T33" fmla="*/ 6 h 16"/>
              <a:gd name="T34" fmla="*/ 13 w 13"/>
              <a:gd name="T35" fmla="*/ 3 h 16"/>
              <a:gd name="T36" fmla="*/ 13 w 13"/>
              <a:gd name="T37" fmla="*/ 0 h 16"/>
              <a:gd name="T38" fmla="*/ 13 w 13"/>
              <a:gd name="T3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6">
                <a:moveTo>
                  <a:pt x="13" y="0"/>
                </a:moveTo>
                <a:lnTo>
                  <a:pt x="7" y="0"/>
                </a:lnTo>
                <a:lnTo>
                  <a:pt x="7" y="3"/>
                </a:lnTo>
                <a:lnTo>
                  <a:pt x="7" y="6"/>
                </a:lnTo>
                <a:lnTo>
                  <a:pt x="7" y="6"/>
                </a:lnTo>
                <a:lnTo>
                  <a:pt x="7" y="8"/>
                </a:lnTo>
                <a:lnTo>
                  <a:pt x="7" y="8"/>
                </a:lnTo>
                <a:lnTo>
                  <a:pt x="5" y="11"/>
                </a:lnTo>
                <a:lnTo>
                  <a:pt x="2" y="11"/>
                </a:lnTo>
                <a:lnTo>
                  <a:pt x="0" y="13"/>
                </a:lnTo>
                <a:lnTo>
                  <a:pt x="2" y="16"/>
                </a:lnTo>
                <a:lnTo>
                  <a:pt x="5" y="16"/>
                </a:lnTo>
                <a:lnTo>
                  <a:pt x="7" y="13"/>
                </a:lnTo>
                <a:lnTo>
                  <a:pt x="10" y="13"/>
                </a:lnTo>
                <a:lnTo>
                  <a:pt x="10" y="11"/>
                </a:lnTo>
                <a:lnTo>
                  <a:pt x="13" y="8"/>
                </a:lnTo>
                <a:lnTo>
                  <a:pt x="13" y="6"/>
                </a:lnTo>
                <a:lnTo>
                  <a:pt x="13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3" name="Freeform 2153">
            <a:extLst>
              <a:ext uri="{FF2B5EF4-FFF2-40B4-BE49-F238E27FC236}">
                <a16:creationId xmlns:a16="http://schemas.microsoft.com/office/drawing/2014/main" id="{B49CA887-39AF-4EEF-905E-F80C999AB634}"/>
              </a:ext>
            </a:extLst>
          </p:cNvPr>
          <p:cNvSpPr>
            <a:spLocks/>
          </p:cNvSpPr>
          <p:nvPr/>
        </p:nvSpPr>
        <p:spPr bwMode="auto">
          <a:xfrm>
            <a:off x="2178050" y="4703763"/>
            <a:ext cx="4763" cy="7937"/>
          </a:xfrm>
          <a:custGeom>
            <a:avLst/>
            <a:gdLst>
              <a:gd name="T0" fmla="*/ 3 w 8"/>
              <a:gd name="T1" fmla="*/ 0 h 15"/>
              <a:gd name="T2" fmla="*/ 6 w 8"/>
              <a:gd name="T3" fmla="*/ 5 h 15"/>
              <a:gd name="T4" fmla="*/ 3 w 8"/>
              <a:gd name="T5" fmla="*/ 3 h 15"/>
              <a:gd name="T6" fmla="*/ 3 w 8"/>
              <a:gd name="T7" fmla="*/ 5 h 15"/>
              <a:gd name="T8" fmla="*/ 3 w 8"/>
              <a:gd name="T9" fmla="*/ 5 h 15"/>
              <a:gd name="T10" fmla="*/ 3 w 8"/>
              <a:gd name="T11" fmla="*/ 8 h 15"/>
              <a:gd name="T12" fmla="*/ 3 w 8"/>
              <a:gd name="T13" fmla="*/ 10 h 15"/>
              <a:gd name="T14" fmla="*/ 3 w 8"/>
              <a:gd name="T15" fmla="*/ 13 h 15"/>
              <a:gd name="T16" fmla="*/ 0 w 8"/>
              <a:gd name="T17" fmla="*/ 15 h 15"/>
              <a:gd name="T18" fmla="*/ 0 w 8"/>
              <a:gd name="T19" fmla="*/ 15 h 15"/>
              <a:gd name="T20" fmla="*/ 6 w 8"/>
              <a:gd name="T21" fmla="*/ 15 h 15"/>
              <a:gd name="T22" fmla="*/ 6 w 8"/>
              <a:gd name="T23" fmla="*/ 15 h 15"/>
              <a:gd name="T24" fmla="*/ 6 w 8"/>
              <a:gd name="T25" fmla="*/ 13 h 15"/>
              <a:gd name="T26" fmla="*/ 6 w 8"/>
              <a:gd name="T27" fmla="*/ 10 h 15"/>
              <a:gd name="T28" fmla="*/ 6 w 8"/>
              <a:gd name="T29" fmla="*/ 8 h 15"/>
              <a:gd name="T30" fmla="*/ 6 w 8"/>
              <a:gd name="T31" fmla="*/ 5 h 15"/>
              <a:gd name="T32" fmla="*/ 6 w 8"/>
              <a:gd name="T33" fmla="*/ 5 h 15"/>
              <a:gd name="T34" fmla="*/ 8 w 8"/>
              <a:gd name="T35" fmla="*/ 3 h 15"/>
              <a:gd name="T36" fmla="*/ 8 w 8"/>
              <a:gd name="T37" fmla="*/ 3 h 15"/>
              <a:gd name="T38" fmla="*/ 3 w 8"/>
              <a:gd name="T39" fmla="*/ 0 h 15"/>
              <a:gd name="T40" fmla="*/ 8 w 8"/>
              <a:gd name="T41" fmla="*/ 3 h 15"/>
              <a:gd name="T42" fmla="*/ 8 w 8"/>
              <a:gd name="T43" fmla="*/ 0 h 15"/>
              <a:gd name="T44" fmla="*/ 3 w 8"/>
              <a:gd name="T4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15">
                <a:moveTo>
                  <a:pt x="3" y="0"/>
                </a:moveTo>
                <a:lnTo>
                  <a:pt x="6" y="5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lnTo>
                  <a:pt x="3" y="10"/>
                </a:lnTo>
                <a:lnTo>
                  <a:pt x="3" y="13"/>
                </a:lnTo>
                <a:lnTo>
                  <a:pt x="0" y="15"/>
                </a:lnTo>
                <a:lnTo>
                  <a:pt x="0" y="15"/>
                </a:lnTo>
                <a:lnTo>
                  <a:pt x="6" y="15"/>
                </a:lnTo>
                <a:lnTo>
                  <a:pt x="6" y="15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6" y="5"/>
                </a:lnTo>
                <a:lnTo>
                  <a:pt x="6" y="5"/>
                </a:lnTo>
                <a:lnTo>
                  <a:pt x="8" y="3"/>
                </a:lnTo>
                <a:lnTo>
                  <a:pt x="8" y="3"/>
                </a:lnTo>
                <a:lnTo>
                  <a:pt x="3" y="0"/>
                </a:lnTo>
                <a:lnTo>
                  <a:pt x="8" y="3"/>
                </a:lnTo>
                <a:lnTo>
                  <a:pt x="8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4" name="Freeform 2154">
            <a:extLst>
              <a:ext uri="{FF2B5EF4-FFF2-40B4-BE49-F238E27FC236}">
                <a16:creationId xmlns:a16="http://schemas.microsoft.com/office/drawing/2014/main" id="{63A698FC-DE23-4894-B06E-A7E4E8AEF39A}"/>
              </a:ext>
            </a:extLst>
          </p:cNvPr>
          <p:cNvSpPr>
            <a:spLocks/>
          </p:cNvSpPr>
          <p:nvPr/>
        </p:nvSpPr>
        <p:spPr bwMode="auto">
          <a:xfrm>
            <a:off x="1992313" y="4703763"/>
            <a:ext cx="188912" cy="28575"/>
          </a:xfrm>
          <a:custGeom>
            <a:avLst/>
            <a:gdLst>
              <a:gd name="T0" fmla="*/ 0 w 330"/>
              <a:gd name="T1" fmla="*/ 49 h 51"/>
              <a:gd name="T2" fmla="*/ 0 w 330"/>
              <a:gd name="T3" fmla="*/ 51 h 51"/>
              <a:gd name="T4" fmla="*/ 330 w 330"/>
              <a:gd name="T5" fmla="*/ 5 h 51"/>
              <a:gd name="T6" fmla="*/ 327 w 330"/>
              <a:gd name="T7" fmla="*/ 0 h 51"/>
              <a:gd name="T8" fmla="*/ 0 w 330"/>
              <a:gd name="T9" fmla="*/ 46 h 51"/>
              <a:gd name="T10" fmla="*/ 0 w 330"/>
              <a:gd name="T11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0" y="49"/>
                </a:moveTo>
                <a:lnTo>
                  <a:pt x="0" y="51"/>
                </a:lnTo>
                <a:lnTo>
                  <a:pt x="330" y="5"/>
                </a:lnTo>
                <a:lnTo>
                  <a:pt x="327" y="0"/>
                </a:lnTo>
                <a:lnTo>
                  <a:pt x="0" y="46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5" name="Freeform 2155">
            <a:extLst>
              <a:ext uri="{FF2B5EF4-FFF2-40B4-BE49-F238E27FC236}">
                <a16:creationId xmlns:a16="http://schemas.microsoft.com/office/drawing/2014/main" id="{D84D7267-00A4-4CE2-B71B-53AF653F3550}"/>
              </a:ext>
            </a:extLst>
          </p:cNvPr>
          <p:cNvSpPr>
            <a:spLocks/>
          </p:cNvSpPr>
          <p:nvPr/>
        </p:nvSpPr>
        <p:spPr bwMode="auto">
          <a:xfrm>
            <a:off x="2000250" y="4513263"/>
            <a:ext cx="200025" cy="215900"/>
          </a:xfrm>
          <a:custGeom>
            <a:avLst/>
            <a:gdLst>
              <a:gd name="T0" fmla="*/ 320 w 350"/>
              <a:gd name="T1" fmla="*/ 348 h 391"/>
              <a:gd name="T2" fmla="*/ 322 w 350"/>
              <a:gd name="T3" fmla="*/ 348 h 391"/>
              <a:gd name="T4" fmla="*/ 325 w 350"/>
              <a:gd name="T5" fmla="*/ 348 h 391"/>
              <a:gd name="T6" fmla="*/ 332 w 350"/>
              <a:gd name="T7" fmla="*/ 345 h 391"/>
              <a:gd name="T8" fmla="*/ 338 w 350"/>
              <a:gd name="T9" fmla="*/ 343 h 391"/>
              <a:gd name="T10" fmla="*/ 343 w 350"/>
              <a:gd name="T11" fmla="*/ 343 h 391"/>
              <a:gd name="T12" fmla="*/ 345 w 350"/>
              <a:gd name="T13" fmla="*/ 340 h 391"/>
              <a:gd name="T14" fmla="*/ 348 w 350"/>
              <a:gd name="T15" fmla="*/ 337 h 391"/>
              <a:gd name="T16" fmla="*/ 350 w 350"/>
              <a:gd name="T17" fmla="*/ 335 h 391"/>
              <a:gd name="T18" fmla="*/ 340 w 350"/>
              <a:gd name="T19" fmla="*/ 8 h 391"/>
              <a:gd name="T20" fmla="*/ 338 w 350"/>
              <a:gd name="T21" fmla="*/ 5 h 391"/>
              <a:gd name="T22" fmla="*/ 335 w 350"/>
              <a:gd name="T23" fmla="*/ 5 h 391"/>
              <a:gd name="T24" fmla="*/ 330 w 350"/>
              <a:gd name="T25" fmla="*/ 2 h 391"/>
              <a:gd name="T26" fmla="*/ 325 w 350"/>
              <a:gd name="T27" fmla="*/ 2 h 391"/>
              <a:gd name="T28" fmla="*/ 320 w 350"/>
              <a:gd name="T29" fmla="*/ 0 h 391"/>
              <a:gd name="T30" fmla="*/ 315 w 350"/>
              <a:gd name="T31" fmla="*/ 0 h 391"/>
              <a:gd name="T32" fmla="*/ 309 w 350"/>
              <a:gd name="T33" fmla="*/ 0 h 391"/>
              <a:gd name="T34" fmla="*/ 307 w 350"/>
              <a:gd name="T35" fmla="*/ 0 h 391"/>
              <a:gd name="T36" fmla="*/ 8 w 350"/>
              <a:gd name="T37" fmla="*/ 13 h 391"/>
              <a:gd name="T38" fmla="*/ 5 w 350"/>
              <a:gd name="T39" fmla="*/ 15 h 391"/>
              <a:gd name="T40" fmla="*/ 3 w 350"/>
              <a:gd name="T41" fmla="*/ 15 h 391"/>
              <a:gd name="T42" fmla="*/ 3 w 350"/>
              <a:gd name="T43" fmla="*/ 15 h 391"/>
              <a:gd name="T44" fmla="*/ 0 w 350"/>
              <a:gd name="T45" fmla="*/ 18 h 391"/>
              <a:gd name="T46" fmla="*/ 0 w 350"/>
              <a:gd name="T47" fmla="*/ 18 h 391"/>
              <a:gd name="T48" fmla="*/ 0 w 350"/>
              <a:gd name="T49" fmla="*/ 20 h 391"/>
              <a:gd name="T50" fmla="*/ 0 w 350"/>
              <a:gd name="T51" fmla="*/ 23 h 391"/>
              <a:gd name="T52" fmla="*/ 0 w 350"/>
              <a:gd name="T53" fmla="*/ 25 h 391"/>
              <a:gd name="T54" fmla="*/ 26 w 350"/>
              <a:gd name="T55" fmla="*/ 381 h 391"/>
              <a:gd name="T56" fmla="*/ 26 w 350"/>
              <a:gd name="T57" fmla="*/ 383 h 391"/>
              <a:gd name="T58" fmla="*/ 26 w 350"/>
              <a:gd name="T59" fmla="*/ 386 h 391"/>
              <a:gd name="T60" fmla="*/ 26 w 350"/>
              <a:gd name="T61" fmla="*/ 386 h 391"/>
              <a:gd name="T62" fmla="*/ 28 w 350"/>
              <a:gd name="T63" fmla="*/ 389 h 391"/>
              <a:gd name="T64" fmla="*/ 28 w 350"/>
              <a:gd name="T65" fmla="*/ 389 h 391"/>
              <a:gd name="T66" fmla="*/ 31 w 350"/>
              <a:gd name="T67" fmla="*/ 389 h 391"/>
              <a:gd name="T68" fmla="*/ 33 w 350"/>
              <a:gd name="T69" fmla="*/ 391 h 391"/>
              <a:gd name="T70" fmla="*/ 33 w 350"/>
              <a:gd name="T71" fmla="*/ 391 h 391"/>
              <a:gd name="T72" fmla="*/ 320 w 350"/>
              <a:gd name="T73" fmla="*/ 348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0" h="391">
                <a:moveTo>
                  <a:pt x="320" y="348"/>
                </a:moveTo>
                <a:lnTo>
                  <a:pt x="322" y="348"/>
                </a:lnTo>
                <a:lnTo>
                  <a:pt x="325" y="348"/>
                </a:lnTo>
                <a:lnTo>
                  <a:pt x="332" y="345"/>
                </a:lnTo>
                <a:lnTo>
                  <a:pt x="338" y="343"/>
                </a:lnTo>
                <a:lnTo>
                  <a:pt x="343" y="343"/>
                </a:lnTo>
                <a:lnTo>
                  <a:pt x="345" y="340"/>
                </a:lnTo>
                <a:lnTo>
                  <a:pt x="348" y="337"/>
                </a:lnTo>
                <a:lnTo>
                  <a:pt x="350" y="335"/>
                </a:lnTo>
                <a:lnTo>
                  <a:pt x="340" y="8"/>
                </a:lnTo>
                <a:lnTo>
                  <a:pt x="338" y="5"/>
                </a:lnTo>
                <a:lnTo>
                  <a:pt x="335" y="5"/>
                </a:lnTo>
                <a:lnTo>
                  <a:pt x="330" y="2"/>
                </a:lnTo>
                <a:lnTo>
                  <a:pt x="325" y="2"/>
                </a:lnTo>
                <a:lnTo>
                  <a:pt x="320" y="0"/>
                </a:lnTo>
                <a:lnTo>
                  <a:pt x="315" y="0"/>
                </a:lnTo>
                <a:lnTo>
                  <a:pt x="309" y="0"/>
                </a:lnTo>
                <a:lnTo>
                  <a:pt x="307" y="0"/>
                </a:lnTo>
                <a:lnTo>
                  <a:pt x="8" y="13"/>
                </a:lnTo>
                <a:lnTo>
                  <a:pt x="5" y="15"/>
                </a:lnTo>
                <a:lnTo>
                  <a:pt x="3" y="15"/>
                </a:lnTo>
                <a:lnTo>
                  <a:pt x="3" y="15"/>
                </a:lnTo>
                <a:lnTo>
                  <a:pt x="0" y="18"/>
                </a:lnTo>
                <a:lnTo>
                  <a:pt x="0" y="18"/>
                </a:lnTo>
                <a:lnTo>
                  <a:pt x="0" y="20"/>
                </a:lnTo>
                <a:lnTo>
                  <a:pt x="0" y="23"/>
                </a:lnTo>
                <a:lnTo>
                  <a:pt x="0" y="25"/>
                </a:lnTo>
                <a:lnTo>
                  <a:pt x="26" y="381"/>
                </a:lnTo>
                <a:lnTo>
                  <a:pt x="26" y="383"/>
                </a:lnTo>
                <a:lnTo>
                  <a:pt x="26" y="386"/>
                </a:lnTo>
                <a:lnTo>
                  <a:pt x="26" y="386"/>
                </a:lnTo>
                <a:lnTo>
                  <a:pt x="28" y="389"/>
                </a:lnTo>
                <a:lnTo>
                  <a:pt x="28" y="389"/>
                </a:lnTo>
                <a:lnTo>
                  <a:pt x="31" y="389"/>
                </a:lnTo>
                <a:lnTo>
                  <a:pt x="33" y="391"/>
                </a:lnTo>
                <a:lnTo>
                  <a:pt x="33" y="391"/>
                </a:lnTo>
                <a:lnTo>
                  <a:pt x="320" y="348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6" name="Freeform 2156">
            <a:extLst>
              <a:ext uri="{FF2B5EF4-FFF2-40B4-BE49-F238E27FC236}">
                <a16:creationId xmlns:a16="http://schemas.microsoft.com/office/drawing/2014/main" id="{ED0F3A2F-DB45-48FE-BC60-2BD3A58B1552}"/>
              </a:ext>
            </a:extLst>
          </p:cNvPr>
          <p:cNvSpPr>
            <a:spLocks/>
          </p:cNvSpPr>
          <p:nvPr/>
        </p:nvSpPr>
        <p:spPr bwMode="auto">
          <a:xfrm>
            <a:off x="2184400" y="4699000"/>
            <a:ext cx="17463" cy="7938"/>
          </a:xfrm>
          <a:custGeom>
            <a:avLst/>
            <a:gdLst>
              <a:gd name="T0" fmla="*/ 33 w 33"/>
              <a:gd name="T1" fmla="*/ 0 h 15"/>
              <a:gd name="T2" fmla="*/ 28 w 33"/>
              <a:gd name="T3" fmla="*/ 0 h 15"/>
              <a:gd name="T4" fmla="*/ 28 w 33"/>
              <a:gd name="T5" fmla="*/ 0 h 15"/>
              <a:gd name="T6" fmla="*/ 25 w 33"/>
              <a:gd name="T7" fmla="*/ 2 h 15"/>
              <a:gd name="T8" fmla="*/ 20 w 33"/>
              <a:gd name="T9" fmla="*/ 5 h 15"/>
              <a:gd name="T10" fmla="*/ 18 w 33"/>
              <a:gd name="T11" fmla="*/ 5 h 15"/>
              <a:gd name="T12" fmla="*/ 10 w 33"/>
              <a:gd name="T13" fmla="*/ 8 h 15"/>
              <a:gd name="T14" fmla="*/ 5 w 33"/>
              <a:gd name="T15" fmla="*/ 10 h 15"/>
              <a:gd name="T16" fmla="*/ 2 w 33"/>
              <a:gd name="T17" fmla="*/ 10 h 15"/>
              <a:gd name="T18" fmla="*/ 0 w 33"/>
              <a:gd name="T19" fmla="*/ 10 h 15"/>
              <a:gd name="T20" fmla="*/ 0 w 33"/>
              <a:gd name="T21" fmla="*/ 15 h 15"/>
              <a:gd name="T22" fmla="*/ 2 w 33"/>
              <a:gd name="T23" fmla="*/ 15 h 15"/>
              <a:gd name="T24" fmla="*/ 7 w 33"/>
              <a:gd name="T25" fmla="*/ 15 h 15"/>
              <a:gd name="T26" fmla="*/ 12 w 33"/>
              <a:gd name="T27" fmla="*/ 13 h 15"/>
              <a:gd name="T28" fmla="*/ 18 w 33"/>
              <a:gd name="T29" fmla="*/ 10 h 15"/>
              <a:gd name="T30" fmla="*/ 23 w 33"/>
              <a:gd name="T31" fmla="*/ 10 h 15"/>
              <a:gd name="T32" fmla="*/ 28 w 33"/>
              <a:gd name="T33" fmla="*/ 8 h 15"/>
              <a:gd name="T34" fmla="*/ 30 w 33"/>
              <a:gd name="T35" fmla="*/ 5 h 15"/>
              <a:gd name="T36" fmla="*/ 33 w 33"/>
              <a:gd name="T37" fmla="*/ 0 h 15"/>
              <a:gd name="T38" fmla="*/ 33 w 33"/>
              <a:gd name="T3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5">
                <a:moveTo>
                  <a:pt x="33" y="0"/>
                </a:moveTo>
                <a:lnTo>
                  <a:pt x="28" y="0"/>
                </a:lnTo>
                <a:lnTo>
                  <a:pt x="28" y="0"/>
                </a:lnTo>
                <a:lnTo>
                  <a:pt x="25" y="2"/>
                </a:lnTo>
                <a:lnTo>
                  <a:pt x="20" y="5"/>
                </a:lnTo>
                <a:lnTo>
                  <a:pt x="18" y="5"/>
                </a:lnTo>
                <a:lnTo>
                  <a:pt x="10" y="8"/>
                </a:lnTo>
                <a:lnTo>
                  <a:pt x="5" y="10"/>
                </a:lnTo>
                <a:lnTo>
                  <a:pt x="2" y="10"/>
                </a:lnTo>
                <a:lnTo>
                  <a:pt x="0" y="10"/>
                </a:lnTo>
                <a:lnTo>
                  <a:pt x="0" y="15"/>
                </a:lnTo>
                <a:lnTo>
                  <a:pt x="2" y="15"/>
                </a:lnTo>
                <a:lnTo>
                  <a:pt x="7" y="15"/>
                </a:lnTo>
                <a:lnTo>
                  <a:pt x="12" y="13"/>
                </a:lnTo>
                <a:lnTo>
                  <a:pt x="18" y="10"/>
                </a:lnTo>
                <a:lnTo>
                  <a:pt x="23" y="10"/>
                </a:lnTo>
                <a:lnTo>
                  <a:pt x="28" y="8"/>
                </a:lnTo>
                <a:lnTo>
                  <a:pt x="30" y="5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7" name="Freeform 2157">
            <a:extLst>
              <a:ext uri="{FF2B5EF4-FFF2-40B4-BE49-F238E27FC236}">
                <a16:creationId xmlns:a16="http://schemas.microsoft.com/office/drawing/2014/main" id="{3DE2F0DA-A058-4944-9D7B-51B635DB94D4}"/>
              </a:ext>
            </a:extLst>
          </p:cNvPr>
          <p:cNvSpPr>
            <a:spLocks/>
          </p:cNvSpPr>
          <p:nvPr/>
        </p:nvSpPr>
        <p:spPr bwMode="auto">
          <a:xfrm>
            <a:off x="2193925" y="4518025"/>
            <a:ext cx="7938" cy="180975"/>
          </a:xfrm>
          <a:custGeom>
            <a:avLst/>
            <a:gdLst>
              <a:gd name="T0" fmla="*/ 5 w 15"/>
              <a:gd name="T1" fmla="*/ 0 h 327"/>
              <a:gd name="T2" fmla="*/ 0 w 15"/>
              <a:gd name="T3" fmla="*/ 0 h 327"/>
              <a:gd name="T4" fmla="*/ 0 w 15"/>
              <a:gd name="T5" fmla="*/ 0 h 327"/>
              <a:gd name="T6" fmla="*/ 10 w 15"/>
              <a:gd name="T7" fmla="*/ 327 h 327"/>
              <a:gd name="T8" fmla="*/ 15 w 15"/>
              <a:gd name="T9" fmla="*/ 327 h 327"/>
              <a:gd name="T10" fmla="*/ 5 w 15"/>
              <a:gd name="T11" fmla="*/ 0 h 327"/>
              <a:gd name="T12" fmla="*/ 5 w 1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327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10" y="327"/>
                </a:lnTo>
                <a:lnTo>
                  <a:pt x="15" y="327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8" name="Freeform 2158">
            <a:extLst>
              <a:ext uri="{FF2B5EF4-FFF2-40B4-BE49-F238E27FC236}">
                <a16:creationId xmlns:a16="http://schemas.microsoft.com/office/drawing/2014/main" id="{52C064F8-5013-49FB-91A4-A76BF30F8900}"/>
              </a:ext>
            </a:extLst>
          </p:cNvPr>
          <p:cNvSpPr>
            <a:spLocks/>
          </p:cNvSpPr>
          <p:nvPr/>
        </p:nvSpPr>
        <p:spPr bwMode="auto">
          <a:xfrm>
            <a:off x="2176463" y="4513263"/>
            <a:ext cx="20637" cy="4762"/>
          </a:xfrm>
          <a:custGeom>
            <a:avLst/>
            <a:gdLst>
              <a:gd name="T0" fmla="*/ 0 w 36"/>
              <a:gd name="T1" fmla="*/ 0 h 8"/>
              <a:gd name="T2" fmla="*/ 0 w 36"/>
              <a:gd name="T3" fmla="*/ 2 h 8"/>
              <a:gd name="T4" fmla="*/ 2 w 36"/>
              <a:gd name="T5" fmla="*/ 2 h 8"/>
              <a:gd name="T6" fmla="*/ 8 w 36"/>
              <a:gd name="T7" fmla="*/ 2 h 8"/>
              <a:gd name="T8" fmla="*/ 13 w 36"/>
              <a:gd name="T9" fmla="*/ 2 h 8"/>
              <a:gd name="T10" fmla="*/ 18 w 36"/>
              <a:gd name="T11" fmla="*/ 5 h 8"/>
              <a:gd name="T12" fmla="*/ 23 w 36"/>
              <a:gd name="T13" fmla="*/ 5 h 8"/>
              <a:gd name="T14" fmla="*/ 28 w 36"/>
              <a:gd name="T15" fmla="*/ 8 h 8"/>
              <a:gd name="T16" fmla="*/ 31 w 36"/>
              <a:gd name="T17" fmla="*/ 8 h 8"/>
              <a:gd name="T18" fmla="*/ 31 w 36"/>
              <a:gd name="T19" fmla="*/ 8 h 8"/>
              <a:gd name="T20" fmla="*/ 36 w 36"/>
              <a:gd name="T21" fmla="*/ 8 h 8"/>
              <a:gd name="T22" fmla="*/ 33 w 36"/>
              <a:gd name="T23" fmla="*/ 2 h 8"/>
              <a:gd name="T24" fmla="*/ 28 w 36"/>
              <a:gd name="T25" fmla="*/ 2 h 8"/>
              <a:gd name="T26" fmla="*/ 23 w 36"/>
              <a:gd name="T27" fmla="*/ 0 h 8"/>
              <a:gd name="T28" fmla="*/ 18 w 36"/>
              <a:gd name="T29" fmla="*/ 0 h 8"/>
              <a:gd name="T30" fmla="*/ 13 w 36"/>
              <a:gd name="T31" fmla="*/ 0 h 8"/>
              <a:gd name="T32" fmla="*/ 8 w 36"/>
              <a:gd name="T33" fmla="*/ 0 h 8"/>
              <a:gd name="T34" fmla="*/ 2 w 36"/>
              <a:gd name="T35" fmla="*/ 0 h 8"/>
              <a:gd name="T36" fmla="*/ 0 w 36"/>
              <a:gd name="T37" fmla="*/ 0 h 8"/>
              <a:gd name="T38" fmla="*/ 0 w 36"/>
              <a:gd name="T3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8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8" y="2"/>
                </a:lnTo>
                <a:lnTo>
                  <a:pt x="13" y="2"/>
                </a:lnTo>
                <a:lnTo>
                  <a:pt x="18" y="5"/>
                </a:lnTo>
                <a:lnTo>
                  <a:pt x="23" y="5"/>
                </a:lnTo>
                <a:lnTo>
                  <a:pt x="28" y="8"/>
                </a:lnTo>
                <a:lnTo>
                  <a:pt x="31" y="8"/>
                </a:lnTo>
                <a:lnTo>
                  <a:pt x="31" y="8"/>
                </a:lnTo>
                <a:lnTo>
                  <a:pt x="36" y="8"/>
                </a:lnTo>
                <a:lnTo>
                  <a:pt x="33" y="2"/>
                </a:lnTo>
                <a:lnTo>
                  <a:pt x="28" y="2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79" name="Freeform 2159">
            <a:extLst>
              <a:ext uri="{FF2B5EF4-FFF2-40B4-BE49-F238E27FC236}">
                <a16:creationId xmlns:a16="http://schemas.microsoft.com/office/drawing/2014/main" id="{42C90945-D3F4-450A-BA13-4F5732106D33}"/>
              </a:ext>
            </a:extLst>
          </p:cNvPr>
          <p:cNvSpPr>
            <a:spLocks/>
          </p:cNvSpPr>
          <p:nvPr/>
        </p:nvSpPr>
        <p:spPr bwMode="auto">
          <a:xfrm>
            <a:off x="2005013" y="4513263"/>
            <a:ext cx="171450" cy="7937"/>
          </a:xfrm>
          <a:custGeom>
            <a:avLst/>
            <a:gdLst>
              <a:gd name="T0" fmla="*/ 0 w 299"/>
              <a:gd name="T1" fmla="*/ 10 h 15"/>
              <a:gd name="T2" fmla="*/ 0 w 299"/>
              <a:gd name="T3" fmla="*/ 15 h 15"/>
              <a:gd name="T4" fmla="*/ 299 w 299"/>
              <a:gd name="T5" fmla="*/ 2 h 15"/>
              <a:gd name="T6" fmla="*/ 299 w 299"/>
              <a:gd name="T7" fmla="*/ 0 h 15"/>
              <a:gd name="T8" fmla="*/ 0 w 299"/>
              <a:gd name="T9" fmla="*/ 10 h 15"/>
              <a:gd name="T10" fmla="*/ 0 w 299"/>
              <a:gd name="T11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15">
                <a:moveTo>
                  <a:pt x="0" y="10"/>
                </a:moveTo>
                <a:lnTo>
                  <a:pt x="0" y="15"/>
                </a:lnTo>
                <a:lnTo>
                  <a:pt x="299" y="2"/>
                </a:lnTo>
                <a:lnTo>
                  <a:pt x="299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0" name="Freeform 2160">
            <a:extLst>
              <a:ext uri="{FF2B5EF4-FFF2-40B4-BE49-F238E27FC236}">
                <a16:creationId xmlns:a16="http://schemas.microsoft.com/office/drawing/2014/main" id="{33993ABE-17BE-4DC1-95F1-CE6F23BC7F1F}"/>
              </a:ext>
            </a:extLst>
          </p:cNvPr>
          <p:cNvSpPr>
            <a:spLocks/>
          </p:cNvSpPr>
          <p:nvPr/>
        </p:nvSpPr>
        <p:spPr bwMode="auto">
          <a:xfrm>
            <a:off x="2000250" y="4518025"/>
            <a:ext cx="4763" cy="9525"/>
          </a:xfrm>
          <a:custGeom>
            <a:avLst/>
            <a:gdLst>
              <a:gd name="T0" fmla="*/ 0 w 10"/>
              <a:gd name="T1" fmla="*/ 15 h 15"/>
              <a:gd name="T2" fmla="*/ 5 w 10"/>
              <a:gd name="T3" fmla="*/ 15 h 15"/>
              <a:gd name="T4" fmla="*/ 5 w 10"/>
              <a:gd name="T5" fmla="*/ 13 h 15"/>
              <a:gd name="T6" fmla="*/ 5 w 10"/>
              <a:gd name="T7" fmla="*/ 10 h 15"/>
              <a:gd name="T8" fmla="*/ 5 w 10"/>
              <a:gd name="T9" fmla="*/ 10 h 15"/>
              <a:gd name="T10" fmla="*/ 5 w 10"/>
              <a:gd name="T11" fmla="*/ 8 h 15"/>
              <a:gd name="T12" fmla="*/ 5 w 10"/>
              <a:gd name="T13" fmla="*/ 8 h 15"/>
              <a:gd name="T14" fmla="*/ 7 w 10"/>
              <a:gd name="T15" fmla="*/ 8 h 15"/>
              <a:gd name="T16" fmla="*/ 7 w 10"/>
              <a:gd name="T17" fmla="*/ 8 h 15"/>
              <a:gd name="T18" fmla="*/ 10 w 10"/>
              <a:gd name="T19" fmla="*/ 5 h 15"/>
              <a:gd name="T20" fmla="*/ 10 w 10"/>
              <a:gd name="T21" fmla="*/ 0 h 15"/>
              <a:gd name="T22" fmla="*/ 7 w 10"/>
              <a:gd name="T23" fmla="*/ 3 h 15"/>
              <a:gd name="T24" fmla="*/ 5 w 10"/>
              <a:gd name="T25" fmla="*/ 3 h 15"/>
              <a:gd name="T26" fmla="*/ 2 w 10"/>
              <a:gd name="T27" fmla="*/ 3 h 15"/>
              <a:gd name="T28" fmla="*/ 2 w 10"/>
              <a:gd name="T29" fmla="*/ 5 h 15"/>
              <a:gd name="T30" fmla="*/ 0 w 10"/>
              <a:gd name="T31" fmla="*/ 8 h 15"/>
              <a:gd name="T32" fmla="*/ 0 w 10"/>
              <a:gd name="T33" fmla="*/ 10 h 15"/>
              <a:gd name="T34" fmla="*/ 0 w 10"/>
              <a:gd name="T35" fmla="*/ 13 h 15"/>
              <a:gd name="T36" fmla="*/ 0 w 10"/>
              <a:gd name="T37" fmla="*/ 15 h 15"/>
              <a:gd name="T38" fmla="*/ 0 w 10"/>
              <a:gd name="T3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5">
                <a:moveTo>
                  <a:pt x="0" y="15"/>
                </a:moveTo>
                <a:lnTo>
                  <a:pt x="5" y="15"/>
                </a:ln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8"/>
                </a:lnTo>
                <a:lnTo>
                  <a:pt x="5" y="8"/>
                </a:lnTo>
                <a:lnTo>
                  <a:pt x="7" y="8"/>
                </a:lnTo>
                <a:lnTo>
                  <a:pt x="7" y="8"/>
                </a:lnTo>
                <a:lnTo>
                  <a:pt x="10" y="5"/>
                </a:lnTo>
                <a:lnTo>
                  <a:pt x="10" y="0"/>
                </a:lnTo>
                <a:lnTo>
                  <a:pt x="7" y="3"/>
                </a:lnTo>
                <a:lnTo>
                  <a:pt x="5" y="3"/>
                </a:lnTo>
                <a:lnTo>
                  <a:pt x="2" y="3"/>
                </a:lnTo>
                <a:lnTo>
                  <a:pt x="2" y="5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1" name="Freeform 2161">
            <a:extLst>
              <a:ext uri="{FF2B5EF4-FFF2-40B4-BE49-F238E27FC236}">
                <a16:creationId xmlns:a16="http://schemas.microsoft.com/office/drawing/2014/main" id="{2EEB25CA-6CE5-4787-9379-2C563EBC377C}"/>
              </a:ext>
            </a:extLst>
          </p:cNvPr>
          <p:cNvSpPr>
            <a:spLocks/>
          </p:cNvSpPr>
          <p:nvPr/>
        </p:nvSpPr>
        <p:spPr bwMode="auto">
          <a:xfrm>
            <a:off x="2000250" y="4527550"/>
            <a:ext cx="15875" cy="196850"/>
          </a:xfrm>
          <a:custGeom>
            <a:avLst/>
            <a:gdLst>
              <a:gd name="T0" fmla="*/ 25 w 28"/>
              <a:gd name="T1" fmla="*/ 358 h 358"/>
              <a:gd name="T2" fmla="*/ 28 w 28"/>
              <a:gd name="T3" fmla="*/ 356 h 358"/>
              <a:gd name="T4" fmla="*/ 5 w 28"/>
              <a:gd name="T5" fmla="*/ 0 h 358"/>
              <a:gd name="T6" fmla="*/ 0 w 28"/>
              <a:gd name="T7" fmla="*/ 0 h 358"/>
              <a:gd name="T8" fmla="*/ 25 w 28"/>
              <a:gd name="T9" fmla="*/ 358 h 358"/>
              <a:gd name="T10" fmla="*/ 25 w 28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58">
                <a:moveTo>
                  <a:pt x="25" y="358"/>
                </a:moveTo>
                <a:lnTo>
                  <a:pt x="28" y="356"/>
                </a:lnTo>
                <a:lnTo>
                  <a:pt x="5" y="0"/>
                </a:lnTo>
                <a:lnTo>
                  <a:pt x="0" y="0"/>
                </a:lnTo>
                <a:lnTo>
                  <a:pt x="25" y="358"/>
                </a:lnTo>
                <a:lnTo>
                  <a:pt x="25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2" name="Freeform 2162">
            <a:extLst>
              <a:ext uri="{FF2B5EF4-FFF2-40B4-BE49-F238E27FC236}">
                <a16:creationId xmlns:a16="http://schemas.microsoft.com/office/drawing/2014/main" id="{1B2483F7-8ED6-4D31-8809-3BEC7CE366FB}"/>
              </a:ext>
            </a:extLst>
          </p:cNvPr>
          <p:cNvSpPr>
            <a:spLocks/>
          </p:cNvSpPr>
          <p:nvPr/>
        </p:nvSpPr>
        <p:spPr bwMode="auto">
          <a:xfrm>
            <a:off x="2014538" y="4724400"/>
            <a:ext cx="6350" cy="6350"/>
          </a:xfrm>
          <a:custGeom>
            <a:avLst/>
            <a:gdLst>
              <a:gd name="T0" fmla="*/ 13 w 13"/>
              <a:gd name="T1" fmla="*/ 13 h 13"/>
              <a:gd name="T2" fmla="*/ 10 w 13"/>
              <a:gd name="T3" fmla="*/ 8 h 13"/>
              <a:gd name="T4" fmla="*/ 10 w 13"/>
              <a:gd name="T5" fmla="*/ 8 h 13"/>
              <a:gd name="T6" fmla="*/ 8 w 13"/>
              <a:gd name="T7" fmla="*/ 5 h 13"/>
              <a:gd name="T8" fmla="*/ 8 w 13"/>
              <a:gd name="T9" fmla="*/ 5 h 13"/>
              <a:gd name="T10" fmla="*/ 5 w 13"/>
              <a:gd name="T11" fmla="*/ 5 h 13"/>
              <a:gd name="T12" fmla="*/ 5 w 13"/>
              <a:gd name="T13" fmla="*/ 5 h 13"/>
              <a:gd name="T14" fmla="*/ 3 w 13"/>
              <a:gd name="T15" fmla="*/ 2 h 13"/>
              <a:gd name="T16" fmla="*/ 3 w 13"/>
              <a:gd name="T17" fmla="*/ 2 h 13"/>
              <a:gd name="T18" fmla="*/ 3 w 13"/>
              <a:gd name="T19" fmla="*/ 0 h 13"/>
              <a:gd name="T20" fmla="*/ 0 w 13"/>
              <a:gd name="T21" fmla="*/ 2 h 13"/>
              <a:gd name="T22" fmla="*/ 0 w 13"/>
              <a:gd name="T23" fmla="*/ 5 h 13"/>
              <a:gd name="T24" fmla="*/ 0 w 13"/>
              <a:gd name="T25" fmla="*/ 5 h 13"/>
              <a:gd name="T26" fmla="*/ 3 w 13"/>
              <a:gd name="T27" fmla="*/ 8 h 13"/>
              <a:gd name="T28" fmla="*/ 3 w 13"/>
              <a:gd name="T29" fmla="*/ 8 h 13"/>
              <a:gd name="T30" fmla="*/ 5 w 13"/>
              <a:gd name="T31" fmla="*/ 10 h 13"/>
              <a:gd name="T32" fmla="*/ 8 w 13"/>
              <a:gd name="T33" fmla="*/ 10 h 13"/>
              <a:gd name="T34" fmla="*/ 10 w 13"/>
              <a:gd name="T35" fmla="*/ 13 h 13"/>
              <a:gd name="T36" fmla="*/ 10 w 13"/>
              <a:gd name="T37" fmla="*/ 13 h 13"/>
              <a:gd name="T38" fmla="*/ 13 w 13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3">
                <a:moveTo>
                  <a:pt x="13" y="13"/>
                </a:moveTo>
                <a:lnTo>
                  <a:pt x="10" y="8"/>
                </a:lnTo>
                <a:lnTo>
                  <a:pt x="10" y="8"/>
                </a:lnTo>
                <a:lnTo>
                  <a:pt x="8" y="5"/>
                </a:lnTo>
                <a:lnTo>
                  <a:pt x="8" y="5"/>
                </a:lnTo>
                <a:lnTo>
                  <a:pt x="5" y="5"/>
                </a:lnTo>
                <a:lnTo>
                  <a:pt x="5" y="5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3" y="8"/>
                </a:lnTo>
                <a:lnTo>
                  <a:pt x="3" y="8"/>
                </a:lnTo>
                <a:lnTo>
                  <a:pt x="5" y="10"/>
                </a:lnTo>
                <a:lnTo>
                  <a:pt x="8" y="10"/>
                </a:lnTo>
                <a:lnTo>
                  <a:pt x="10" y="13"/>
                </a:lnTo>
                <a:lnTo>
                  <a:pt x="10" y="13"/>
                </a:lnTo>
                <a:lnTo>
                  <a:pt x="1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3" name="Freeform 2163">
            <a:extLst>
              <a:ext uri="{FF2B5EF4-FFF2-40B4-BE49-F238E27FC236}">
                <a16:creationId xmlns:a16="http://schemas.microsoft.com/office/drawing/2014/main" id="{760ACF63-692E-48E3-AE29-4C3B01D35520}"/>
              </a:ext>
            </a:extLst>
          </p:cNvPr>
          <p:cNvSpPr>
            <a:spLocks/>
          </p:cNvSpPr>
          <p:nvPr/>
        </p:nvSpPr>
        <p:spPr bwMode="auto">
          <a:xfrm>
            <a:off x="2019300" y="4703763"/>
            <a:ext cx="165100" cy="26987"/>
          </a:xfrm>
          <a:custGeom>
            <a:avLst/>
            <a:gdLst>
              <a:gd name="T0" fmla="*/ 287 w 287"/>
              <a:gd name="T1" fmla="*/ 5 h 49"/>
              <a:gd name="T2" fmla="*/ 287 w 287"/>
              <a:gd name="T3" fmla="*/ 0 h 49"/>
              <a:gd name="T4" fmla="*/ 0 w 287"/>
              <a:gd name="T5" fmla="*/ 44 h 49"/>
              <a:gd name="T6" fmla="*/ 3 w 287"/>
              <a:gd name="T7" fmla="*/ 49 h 49"/>
              <a:gd name="T8" fmla="*/ 287 w 287"/>
              <a:gd name="T9" fmla="*/ 5 h 49"/>
              <a:gd name="T10" fmla="*/ 287 w 287"/>
              <a:gd name="T11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7" h="49">
                <a:moveTo>
                  <a:pt x="287" y="5"/>
                </a:moveTo>
                <a:lnTo>
                  <a:pt x="287" y="0"/>
                </a:lnTo>
                <a:lnTo>
                  <a:pt x="0" y="44"/>
                </a:lnTo>
                <a:lnTo>
                  <a:pt x="3" y="49"/>
                </a:lnTo>
                <a:lnTo>
                  <a:pt x="287" y="5"/>
                </a:lnTo>
                <a:lnTo>
                  <a:pt x="28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4" name="Freeform 2164">
            <a:extLst>
              <a:ext uri="{FF2B5EF4-FFF2-40B4-BE49-F238E27FC236}">
                <a16:creationId xmlns:a16="http://schemas.microsoft.com/office/drawing/2014/main" id="{FBB6396D-EFEF-4AA9-BBE6-7A7542CC7090}"/>
              </a:ext>
            </a:extLst>
          </p:cNvPr>
          <p:cNvSpPr>
            <a:spLocks/>
          </p:cNvSpPr>
          <p:nvPr/>
        </p:nvSpPr>
        <p:spPr bwMode="auto">
          <a:xfrm>
            <a:off x="2017713" y="4530725"/>
            <a:ext cx="166687" cy="168275"/>
          </a:xfrm>
          <a:custGeom>
            <a:avLst/>
            <a:gdLst>
              <a:gd name="T0" fmla="*/ 294 w 294"/>
              <a:gd name="T1" fmla="*/ 271 h 304"/>
              <a:gd name="T2" fmla="*/ 284 w 294"/>
              <a:gd name="T3" fmla="*/ 0 h 304"/>
              <a:gd name="T4" fmla="*/ 0 w 294"/>
              <a:gd name="T5" fmla="*/ 15 h 304"/>
              <a:gd name="T6" fmla="*/ 23 w 294"/>
              <a:gd name="T7" fmla="*/ 304 h 304"/>
              <a:gd name="T8" fmla="*/ 294 w 294"/>
              <a:gd name="T9" fmla="*/ 27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304">
                <a:moveTo>
                  <a:pt x="294" y="271"/>
                </a:moveTo>
                <a:lnTo>
                  <a:pt x="284" y="0"/>
                </a:lnTo>
                <a:lnTo>
                  <a:pt x="0" y="15"/>
                </a:lnTo>
                <a:lnTo>
                  <a:pt x="23" y="304"/>
                </a:lnTo>
                <a:lnTo>
                  <a:pt x="294" y="271"/>
                </a:lnTo>
                <a:close/>
              </a:path>
            </a:pathLst>
          </a:custGeom>
          <a:solidFill>
            <a:srgbClr val="4C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5" name="Freeform 2165">
            <a:extLst>
              <a:ext uri="{FF2B5EF4-FFF2-40B4-BE49-F238E27FC236}">
                <a16:creationId xmlns:a16="http://schemas.microsoft.com/office/drawing/2014/main" id="{23EC5BAF-C9C0-4A92-937C-B64BB4F4BBAB}"/>
              </a:ext>
            </a:extLst>
          </p:cNvPr>
          <p:cNvSpPr>
            <a:spLocks/>
          </p:cNvSpPr>
          <p:nvPr/>
        </p:nvSpPr>
        <p:spPr bwMode="auto">
          <a:xfrm>
            <a:off x="2178050" y="4530725"/>
            <a:ext cx="7938" cy="150813"/>
          </a:xfrm>
          <a:custGeom>
            <a:avLst/>
            <a:gdLst>
              <a:gd name="T0" fmla="*/ 3 w 16"/>
              <a:gd name="T1" fmla="*/ 0 h 273"/>
              <a:gd name="T2" fmla="*/ 3 w 16"/>
              <a:gd name="T3" fmla="*/ 5 h 273"/>
              <a:gd name="T4" fmla="*/ 0 w 16"/>
              <a:gd name="T5" fmla="*/ 2 h 273"/>
              <a:gd name="T6" fmla="*/ 11 w 16"/>
              <a:gd name="T7" fmla="*/ 273 h 273"/>
              <a:gd name="T8" fmla="*/ 16 w 16"/>
              <a:gd name="T9" fmla="*/ 273 h 273"/>
              <a:gd name="T10" fmla="*/ 6 w 16"/>
              <a:gd name="T11" fmla="*/ 2 h 273"/>
              <a:gd name="T12" fmla="*/ 3 w 16"/>
              <a:gd name="T13" fmla="*/ 0 h 273"/>
              <a:gd name="T14" fmla="*/ 6 w 16"/>
              <a:gd name="T15" fmla="*/ 2 h 273"/>
              <a:gd name="T16" fmla="*/ 6 w 16"/>
              <a:gd name="T17" fmla="*/ 0 h 273"/>
              <a:gd name="T18" fmla="*/ 3 w 16"/>
              <a:gd name="T1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73">
                <a:moveTo>
                  <a:pt x="3" y="0"/>
                </a:moveTo>
                <a:lnTo>
                  <a:pt x="3" y="5"/>
                </a:lnTo>
                <a:lnTo>
                  <a:pt x="0" y="2"/>
                </a:lnTo>
                <a:lnTo>
                  <a:pt x="11" y="273"/>
                </a:lnTo>
                <a:lnTo>
                  <a:pt x="16" y="273"/>
                </a:lnTo>
                <a:lnTo>
                  <a:pt x="6" y="2"/>
                </a:lnTo>
                <a:lnTo>
                  <a:pt x="3" y="0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6" name="Freeform 2166">
            <a:extLst>
              <a:ext uri="{FF2B5EF4-FFF2-40B4-BE49-F238E27FC236}">
                <a16:creationId xmlns:a16="http://schemas.microsoft.com/office/drawing/2014/main" id="{08939C98-0D4A-4F9A-A3E3-2262CC550995}"/>
              </a:ext>
            </a:extLst>
          </p:cNvPr>
          <p:cNvSpPr>
            <a:spLocks/>
          </p:cNvSpPr>
          <p:nvPr/>
        </p:nvSpPr>
        <p:spPr bwMode="auto">
          <a:xfrm>
            <a:off x="2016125" y="4530725"/>
            <a:ext cx="163513" cy="9525"/>
          </a:xfrm>
          <a:custGeom>
            <a:avLst/>
            <a:gdLst>
              <a:gd name="T0" fmla="*/ 0 w 286"/>
              <a:gd name="T1" fmla="*/ 17 h 17"/>
              <a:gd name="T2" fmla="*/ 5 w 286"/>
              <a:gd name="T3" fmla="*/ 17 h 17"/>
              <a:gd name="T4" fmla="*/ 2 w 286"/>
              <a:gd name="T5" fmla="*/ 17 h 17"/>
              <a:gd name="T6" fmla="*/ 286 w 286"/>
              <a:gd name="T7" fmla="*/ 5 h 17"/>
              <a:gd name="T8" fmla="*/ 286 w 286"/>
              <a:gd name="T9" fmla="*/ 0 h 17"/>
              <a:gd name="T10" fmla="*/ 2 w 286"/>
              <a:gd name="T11" fmla="*/ 15 h 17"/>
              <a:gd name="T12" fmla="*/ 0 w 286"/>
              <a:gd name="T13" fmla="*/ 17 h 17"/>
              <a:gd name="T14" fmla="*/ 2 w 286"/>
              <a:gd name="T15" fmla="*/ 15 h 17"/>
              <a:gd name="T16" fmla="*/ 0 w 286"/>
              <a:gd name="T17" fmla="*/ 15 h 17"/>
              <a:gd name="T18" fmla="*/ 0 w 286"/>
              <a:gd name="T1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7">
                <a:moveTo>
                  <a:pt x="0" y="17"/>
                </a:moveTo>
                <a:lnTo>
                  <a:pt x="5" y="17"/>
                </a:lnTo>
                <a:lnTo>
                  <a:pt x="2" y="17"/>
                </a:lnTo>
                <a:lnTo>
                  <a:pt x="286" y="5"/>
                </a:lnTo>
                <a:lnTo>
                  <a:pt x="286" y="0"/>
                </a:lnTo>
                <a:lnTo>
                  <a:pt x="2" y="15"/>
                </a:lnTo>
                <a:lnTo>
                  <a:pt x="0" y="17"/>
                </a:lnTo>
                <a:lnTo>
                  <a:pt x="2" y="15"/>
                </a:lnTo>
                <a:lnTo>
                  <a:pt x="0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7" name="Freeform 2167">
            <a:extLst>
              <a:ext uri="{FF2B5EF4-FFF2-40B4-BE49-F238E27FC236}">
                <a16:creationId xmlns:a16="http://schemas.microsoft.com/office/drawing/2014/main" id="{CC9B1467-08E6-4D0E-A848-1496D580BFC5}"/>
              </a:ext>
            </a:extLst>
          </p:cNvPr>
          <p:cNvSpPr>
            <a:spLocks/>
          </p:cNvSpPr>
          <p:nvPr/>
        </p:nvSpPr>
        <p:spPr bwMode="auto">
          <a:xfrm>
            <a:off x="2016125" y="4540250"/>
            <a:ext cx="14288" cy="160338"/>
          </a:xfrm>
          <a:custGeom>
            <a:avLst/>
            <a:gdLst>
              <a:gd name="T0" fmla="*/ 25 w 25"/>
              <a:gd name="T1" fmla="*/ 292 h 292"/>
              <a:gd name="T2" fmla="*/ 25 w 25"/>
              <a:gd name="T3" fmla="*/ 287 h 292"/>
              <a:gd name="T4" fmla="*/ 25 w 25"/>
              <a:gd name="T5" fmla="*/ 287 h 292"/>
              <a:gd name="T6" fmla="*/ 5 w 25"/>
              <a:gd name="T7" fmla="*/ 0 h 292"/>
              <a:gd name="T8" fmla="*/ 0 w 25"/>
              <a:gd name="T9" fmla="*/ 0 h 292"/>
              <a:gd name="T10" fmla="*/ 23 w 25"/>
              <a:gd name="T11" fmla="*/ 289 h 292"/>
              <a:gd name="T12" fmla="*/ 25 w 25"/>
              <a:gd name="T13" fmla="*/ 292 h 292"/>
              <a:gd name="T14" fmla="*/ 23 w 25"/>
              <a:gd name="T15" fmla="*/ 289 h 292"/>
              <a:gd name="T16" fmla="*/ 23 w 25"/>
              <a:gd name="T17" fmla="*/ 292 h 292"/>
              <a:gd name="T18" fmla="*/ 25 w 25"/>
              <a:gd name="T1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92">
                <a:moveTo>
                  <a:pt x="25" y="292"/>
                </a:moveTo>
                <a:lnTo>
                  <a:pt x="25" y="287"/>
                </a:lnTo>
                <a:lnTo>
                  <a:pt x="25" y="287"/>
                </a:lnTo>
                <a:lnTo>
                  <a:pt x="5" y="0"/>
                </a:lnTo>
                <a:lnTo>
                  <a:pt x="0" y="0"/>
                </a:lnTo>
                <a:lnTo>
                  <a:pt x="23" y="289"/>
                </a:lnTo>
                <a:lnTo>
                  <a:pt x="25" y="292"/>
                </a:lnTo>
                <a:lnTo>
                  <a:pt x="23" y="289"/>
                </a:lnTo>
                <a:lnTo>
                  <a:pt x="23" y="292"/>
                </a:lnTo>
                <a:lnTo>
                  <a:pt x="25" y="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8" name="Freeform 2168">
            <a:extLst>
              <a:ext uri="{FF2B5EF4-FFF2-40B4-BE49-F238E27FC236}">
                <a16:creationId xmlns:a16="http://schemas.microsoft.com/office/drawing/2014/main" id="{B151091C-96E9-4FB6-9F5E-100A008B8EAF}"/>
              </a:ext>
            </a:extLst>
          </p:cNvPr>
          <p:cNvSpPr>
            <a:spLocks/>
          </p:cNvSpPr>
          <p:nvPr/>
        </p:nvSpPr>
        <p:spPr bwMode="auto">
          <a:xfrm>
            <a:off x="2030413" y="4679950"/>
            <a:ext cx="155575" cy="20638"/>
          </a:xfrm>
          <a:custGeom>
            <a:avLst/>
            <a:gdLst>
              <a:gd name="T0" fmla="*/ 274 w 274"/>
              <a:gd name="T1" fmla="*/ 2 h 38"/>
              <a:gd name="T2" fmla="*/ 269 w 274"/>
              <a:gd name="T3" fmla="*/ 2 h 38"/>
              <a:gd name="T4" fmla="*/ 271 w 274"/>
              <a:gd name="T5" fmla="*/ 0 h 38"/>
              <a:gd name="T6" fmla="*/ 0 w 274"/>
              <a:gd name="T7" fmla="*/ 33 h 38"/>
              <a:gd name="T8" fmla="*/ 0 w 274"/>
              <a:gd name="T9" fmla="*/ 38 h 38"/>
              <a:gd name="T10" fmla="*/ 271 w 274"/>
              <a:gd name="T11" fmla="*/ 5 h 38"/>
              <a:gd name="T12" fmla="*/ 274 w 274"/>
              <a:gd name="T13" fmla="*/ 2 h 38"/>
              <a:gd name="T14" fmla="*/ 271 w 274"/>
              <a:gd name="T15" fmla="*/ 5 h 38"/>
              <a:gd name="T16" fmla="*/ 274 w 274"/>
              <a:gd name="T17" fmla="*/ 2 h 38"/>
              <a:gd name="T18" fmla="*/ 274 w 274"/>
              <a:gd name="T19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38">
                <a:moveTo>
                  <a:pt x="274" y="2"/>
                </a:moveTo>
                <a:lnTo>
                  <a:pt x="269" y="2"/>
                </a:lnTo>
                <a:lnTo>
                  <a:pt x="271" y="0"/>
                </a:lnTo>
                <a:lnTo>
                  <a:pt x="0" y="33"/>
                </a:lnTo>
                <a:lnTo>
                  <a:pt x="0" y="38"/>
                </a:lnTo>
                <a:lnTo>
                  <a:pt x="271" y="5"/>
                </a:lnTo>
                <a:lnTo>
                  <a:pt x="274" y="2"/>
                </a:lnTo>
                <a:lnTo>
                  <a:pt x="271" y="5"/>
                </a:lnTo>
                <a:lnTo>
                  <a:pt x="274" y="2"/>
                </a:lnTo>
                <a:lnTo>
                  <a:pt x="27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89" name="Freeform 2169">
            <a:extLst>
              <a:ext uri="{FF2B5EF4-FFF2-40B4-BE49-F238E27FC236}">
                <a16:creationId xmlns:a16="http://schemas.microsoft.com/office/drawing/2014/main" id="{D5FCC8B5-13F6-47AC-8CBE-D7601A2851BA}"/>
              </a:ext>
            </a:extLst>
          </p:cNvPr>
          <p:cNvSpPr>
            <a:spLocks/>
          </p:cNvSpPr>
          <p:nvPr/>
        </p:nvSpPr>
        <p:spPr bwMode="auto">
          <a:xfrm>
            <a:off x="2047875" y="4787900"/>
            <a:ext cx="60325" cy="14288"/>
          </a:xfrm>
          <a:custGeom>
            <a:avLst/>
            <a:gdLst>
              <a:gd name="T0" fmla="*/ 107 w 107"/>
              <a:gd name="T1" fmla="*/ 0 h 28"/>
              <a:gd name="T2" fmla="*/ 2 w 107"/>
              <a:gd name="T3" fmla="*/ 15 h 28"/>
              <a:gd name="T4" fmla="*/ 0 w 107"/>
              <a:gd name="T5" fmla="*/ 28 h 28"/>
              <a:gd name="T6" fmla="*/ 105 w 107"/>
              <a:gd name="T7" fmla="*/ 13 h 28"/>
              <a:gd name="T8" fmla="*/ 107 w 107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8">
                <a:moveTo>
                  <a:pt x="107" y="0"/>
                </a:moveTo>
                <a:lnTo>
                  <a:pt x="2" y="15"/>
                </a:lnTo>
                <a:lnTo>
                  <a:pt x="0" y="28"/>
                </a:lnTo>
                <a:lnTo>
                  <a:pt x="105" y="13"/>
                </a:lnTo>
                <a:lnTo>
                  <a:pt x="107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0" name="Freeform 2170">
            <a:extLst>
              <a:ext uri="{FF2B5EF4-FFF2-40B4-BE49-F238E27FC236}">
                <a16:creationId xmlns:a16="http://schemas.microsoft.com/office/drawing/2014/main" id="{25C89CCD-53E2-41BE-A33A-0A06BAB70CCE}"/>
              </a:ext>
            </a:extLst>
          </p:cNvPr>
          <p:cNvSpPr>
            <a:spLocks/>
          </p:cNvSpPr>
          <p:nvPr/>
        </p:nvSpPr>
        <p:spPr bwMode="auto">
          <a:xfrm>
            <a:off x="2047875" y="4786313"/>
            <a:ext cx="60325" cy="11112"/>
          </a:xfrm>
          <a:custGeom>
            <a:avLst/>
            <a:gdLst>
              <a:gd name="T0" fmla="*/ 0 w 107"/>
              <a:gd name="T1" fmla="*/ 18 h 21"/>
              <a:gd name="T2" fmla="*/ 5 w 107"/>
              <a:gd name="T3" fmla="*/ 18 h 21"/>
              <a:gd name="T4" fmla="*/ 2 w 107"/>
              <a:gd name="T5" fmla="*/ 21 h 21"/>
              <a:gd name="T6" fmla="*/ 107 w 107"/>
              <a:gd name="T7" fmla="*/ 3 h 21"/>
              <a:gd name="T8" fmla="*/ 105 w 107"/>
              <a:gd name="T9" fmla="*/ 0 h 21"/>
              <a:gd name="T10" fmla="*/ 0 w 107"/>
              <a:gd name="T11" fmla="*/ 16 h 21"/>
              <a:gd name="T12" fmla="*/ 0 w 107"/>
              <a:gd name="T13" fmla="*/ 18 h 21"/>
              <a:gd name="T14" fmla="*/ 0 w 107"/>
              <a:gd name="T15" fmla="*/ 16 h 21"/>
              <a:gd name="T16" fmla="*/ 0 w 107"/>
              <a:gd name="T17" fmla="*/ 16 h 21"/>
              <a:gd name="T18" fmla="*/ 0 w 107"/>
              <a:gd name="T1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21">
                <a:moveTo>
                  <a:pt x="0" y="18"/>
                </a:moveTo>
                <a:lnTo>
                  <a:pt x="5" y="18"/>
                </a:lnTo>
                <a:lnTo>
                  <a:pt x="2" y="21"/>
                </a:lnTo>
                <a:lnTo>
                  <a:pt x="107" y="3"/>
                </a:lnTo>
                <a:lnTo>
                  <a:pt x="105" y="0"/>
                </a:lnTo>
                <a:lnTo>
                  <a:pt x="0" y="16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1" name="Freeform 2171">
            <a:extLst>
              <a:ext uri="{FF2B5EF4-FFF2-40B4-BE49-F238E27FC236}">
                <a16:creationId xmlns:a16="http://schemas.microsoft.com/office/drawing/2014/main" id="{42286BFD-EB7C-4499-9903-5C9B142DC50C}"/>
              </a:ext>
            </a:extLst>
          </p:cNvPr>
          <p:cNvSpPr>
            <a:spLocks/>
          </p:cNvSpPr>
          <p:nvPr/>
        </p:nvSpPr>
        <p:spPr bwMode="auto">
          <a:xfrm>
            <a:off x="2046288" y="4795838"/>
            <a:ext cx="4762" cy="9525"/>
          </a:xfrm>
          <a:custGeom>
            <a:avLst/>
            <a:gdLst>
              <a:gd name="T0" fmla="*/ 5 w 8"/>
              <a:gd name="T1" fmla="*/ 16 h 16"/>
              <a:gd name="T2" fmla="*/ 3 w 8"/>
              <a:gd name="T3" fmla="*/ 11 h 16"/>
              <a:gd name="T4" fmla="*/ 5 w 8"/>
              <a:gd name="T5" fmla="*/ 13 h 16"/>
              <a:gd name="T6" fmla="*/ 8 w 8"/>
              <a:gd name="T7" fmla="*/ 0 h 16"/>
              <a:gd name="T8" fmla="*/ 3 w 8"/>
              <a:gd name="T9" fmla="*/ 0 h 16"/>
              <a:gd name="T10" fmla="*/ 0 w 8"/>
              <a:gd name="T11" fmla="*/ 13 h 16"/>
              <a:gd name="T12" fmla="*/ 5 w 8"/>
              <a:gd name="T13" fmla="*/ 16 h 16"/>
              <a:gd name="T14" fmla="*/ 0 w 8"/>
              <a:gd name="T15" fmla="*/ 13 h 16"/>
              <a:gd name="T16" fmla="*/ 0 w 8"/>
              <a:gd name="T17" fmla="*/ 16 h 16"/>
              <a:gd name="T18" fmla="*/ 5 w 8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6">
                <a:moveTo>
                  <a:pt x="5" y="16"/>
                </a:moveTo>
                <a:lnTo>
                  <a:pt x="3" y="11"/>
                </a:lnTo>
                <a:lnTo>
                  <a:pt x="5" y="13"/>
                </a:lnTo>
                <a:lnTo>
                  <a:pt x="8" y="0"/>
                </a:lnTo>
                <a:lnTo>
                  <a:pt x="3" y="0"/>
                </a:lnTo>
                <a:lnTo>
                  <a:pt x="0" y="13"/>
                </a:lnTo>
                <a:lnTo>
                  <a:pt x="5" y="16"/>
                </a:lnTo>
                <a:lnTo>
                  <a:pt x="0" y="13"/>
                </a:lnTo>
                <a:lnTo>
                  <a:pt x="0" y="16"/>
                </a:lnTo>
                <a:lnTo>
                  <a:pt x="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2" name="Freeform 2172">
            <a:extLst>
              <a:ext uri="{FF2B5EF4-FFF2-40B4-BE49-F238E27FC236}">
                <a16:creationId xmlns:a16="http://schemas.microsoft.com/office/drawing/2014/main" id="{EEB6D715-E975-48C9-AD1A-D1C07AF380CC}"/>
              </a:ext>
            </a:extLst>
          </p:cNvPr>
          <p:cNvSpPr>
            <a:spLocks/>
          </p:cNvSpPr>
          <p:nvPr/>
        </p:nvSpPr>
        <p:spPr bwMode="auto">
          <a:xfrm>
            <a:off x="2047875" y="4792663"/>
            <a:ext cx="60325" cy="12700"/>
          </a:xfrm>
          <a:custGeom>
            <a:avLst/>
            <a:gdLst>
              <a:gd name="T0" fmla="*/ 107 w 107"/>
              <a:gd name="T1" fmla="*/ 3 h 21"/>
              <a:gd name="T2" fmla="*/ 102 w 107"/>
              <a:gd name="T3" fmla="*/ 3 h 21"/>
              <a:gd name="T4" fmla="*/ 105 w 107"/>
              <a:gd name="T5" fmla="*/ 0 h 21"/>
              <a:gd name="T6" fmla="*/ 0 w 107"/>
              <a:gd name="T7" fmla="*/ 16 h 21"/>
              <a:gd name="T8" fmla="*/ 2 w 107"/>
              <a:gd name="T9" fmla="*/ 21 h 21"/>
              <a:gd name="T10" fmla="*/ 107 w 107"/>
              <a:gd name="T11" fmla="*/ 5 h 21"/>
              <a:gd name="T12" fmla="*/ 107 w 107"/>
              <a:gd name="T13" fmla="*/ 3 h 21"/>
              <a:gd name="T14" fmla="*/ 107 w 107"/>
              <a:gd name="T15" fmla="*/ 5 h 21"/>
              <a:gd name="T16" fmla="*/ 107 w 107"/>
              <a:gd name="T17" fmla="*/ 5 h 21"/>
              <a:gd name="T18" fmla="*/ 107 w 107"/>
              <a:gd name="T19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21">
                <a:moveTo>
                  <a:pt x="107" y="3"/>
                </a:moveTo>
                <a:lnTo>
                  <a:pt x="102" y="3"/>
                </a:lnTo>
                <a:lnTo>
                  <a:pt x="105" y="0"/>
                </a:lnTo>
                <a:lnTo>
                  <a:pt x="0" y="16"/>
                </a:lnTo>
                <a:lnTo>
                  <a:pt x="2" y="21"/>
                </a:lnTo>
                <a:lnTo>
                  <a:pt x="107" y="5"/>
                </a:lnTo>
                <a:lnTo>
                  <a:pt x="107" y="3"/>
                </a:lnTo>
                <a:lnTo>
                  <a:pt x="107" y="5"/>
                </a:lnTo>
                <a:lnTo>
                  <a:pt x="107" y="5"/>
                </a:lnTo>
                <a:lnTo>
                  <a:pt x="10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3" name="Freeform 2173">
            <a:extLst>
              <a:ext uri="{FF2B5EF4-FFF2-40B4-BE49-F238E27FC236}">
                <a16:creationId xmlns:a16="http://schemas.microsoft.com/office/drawing/2014/main" id="{6EF89234-B454-4BBE-9395-BD5D6ECDF7D8}"/>
              </a:ext>
            </a:extLst>
          </p:cNvPr>
          <p:cNvSpPr>
            <a:spLocks/>
          </p:cNvSpPr>
          <p:nvPr/>
        </p:nvSpPr>
        <p:spPr bwMode="auto">
          <a:xfrm>
            <a:off x="2106613" y="4786313"/>
            <a:ext cx="1587" cy="7937"/>
          </a:xfrm>
          <a:custGeom>
            <a:avLst/>
            <a:gdLst>
              <a:gd name="T0" fmla="*/ 3 w 5"/>
              <a:gd name="T1" fmla="*/ 0 h 16"/>
              <a:gd name="T2" fmla="*/ 5 w 5"/>
              <a:gd name="T3" fmla="*/ 3 h 16"/>
              <a:gd name="T4" fmla="*/ 3 w 5"/>
              <a:gd name="T5" fmla="*/ 3 h 16"/>
              <a:gd name="T6" fmla="*/ 0 w 5"/>
              <a:gd name="T7" fmla="*/ 16 h 16"/>
              <a:gd name="T8" fmla="*/ 5 w 5"/>
              <a:gd name="T9" fmla="*/ 16 h 16"/>
              <a:gd name="T10" fmla="*/ 5 w 5"/>
              <a:gd name="T11" fmla="*/ 3 h 16"/>
              <a:gd name="T12" fmla="*/ 3 w 5"/>
              <a:gd name="T13" fmla="*/ 0 h 16"/>
              <a:gd name="T14" fmla="*/ 5 w 5"/>
              <a:gd name="T15" fmla="*/ 3 h 16"/>
              <a:gd name="T16" fmla="*/ 5 w 5"/>
              <a:gd name="T17" fmla="*/ 0 h 16"/>
              <a:gd name="T18" fmla="*/ 3 w 5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6">
                <a:moveTo>
                  <a:pt x="3" y="0"/>
                </a:moveTo>
                <a:lnTo>
                  <a:pt x="5" y="3"/>
                </a:lnTo>
                <a:lnTo>
                  <a:pt x="3" y="3"/>
                </a:lnTo>
                <a:lnTo>
                  <a:pt x="0" y="16"/>
                </a:lnTo>
                <a:lnTo>
                  <a:pt x="5" y="16"/>
                </a:lnTo>
                <a:lnTo>
                  <a:pt x="5" y="3"/>
                </a:lnTo>
                <a:lnTo>
                  <a:pt x="3" y="0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4" name="Freeform 2174">
            <a:extLst>
              <a:ext uri="{FF2B5EF4-FFF2-40B4-BE49-F238E27FC236}">
                <a16:creationId xmlns:a16="http://schemas.microsoft.com/office/drawing/2014/main" id="{18F3157D-9E56-4018-A546-E1876AC3F50B}"/>
              </a:ext>
            </a:extLst>
          </p:cNvPr>
          <p:cNvSpPr>
            <a:spLocks/>
          </p:cNvSpPr>
          <p:nvPr/>
        </p:nvSpPr>
        <p:spPr bwMode="auto">
          <a:xfrm>
            <a:off x="1851025" y="4783138"/>
            <a:ext cx="146050" cy="49212"/>
          </a:xfrm>
          <a:custGeom>
            <a:avLst/>
            <a:gdLst>
              <a:gd name="T0" fmla="*/ 0 w 255"/>
              <a:gd name="T1" fmla="*/ 0 h 90"/>
              <a:gd name="T2" fmla="*/ 255 w 255"/>
              <a:gd name="T3" fmla="*/ 90 h 90"/>
              <a:gd name="T4" fmla="*/ 0 w 255"/>
              <a:gd name="T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" h="90">
                <a:moveTo>
                  <a:pt x="0" y="0"/>
                </a:moveTo>
                <a:lnTo>
                  <a:pt x="255" y="90"/>
                </a:lnTo>
                <a:lnTo>
                  <a:pt x="0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5" name="Freeform 2175">
            <a:extLst>
              <a:ext uri="{FF2B5EF4-FFF2-40B4-BE49-F238E27FC236}">
                <a16:creationId xmlns:a16="http://schemas.microsoft.com/office/drawing/2014/main" id="{AB46D296-9FF7-4B33-9750-CD469C2034AA}"/>
              </a:ext>
            </a:extLst>
          </p:cNvPr>
          <p:cNvSpPr>
            <a:spLocks/>
          </p:cNvSpPr>
          <p:nvPr/>
        </p:nvSpPr>
        <p:spPr bwMode="auto">
          <a:xfrm>
            <a:off x="1851025" y="4781550"/>
            <a:ext cx="146050" cy="52388"/>
          </a:xfrm>
          <a:custGeom>
            <a:avLst/>
            <a:gdLst>
              <a:gd name="T0" fmla="*/ 255 w 255"/>
              <a:gd name="T1" fmla="*/ 92 h 94"/>
              <a:gd name="T2" fmla="*/ 255 w 255"/>
              <a:gd name="T3" fmla="*/ 89 h 94"/>
              <a:gd name="T4" fmla="*/ 0 w 255"/>
              <a:gd name="T5" fmla="*/ 0 h 94"/>
              <a:gd name="T6" fmla="*/ 0 w 255"/>
              <a:gd name="T7" fmla="*/ 5 h 94"/>
              <a:gd name="T8" fmla="*/ 255 w 255"/>
              <a:gd name="T9" fmla="*/ 94 h 94"/>
              <a:gd name="T10" fmla="*/ 255 w 255"/>
              <a:gd name="T11" fmla="*/ 9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" h="94">
                <a:moveTo>
                  <a:pt x="255" y="92"/>
                </a:moveTo>
                <a:lnTo>
                  <a:pt x="255" y="89"/>
                </a:lnTo>
                <a:lnTo>
                  <a:pt x="0" y="0"/>
                </a:lnTo>
                <a:lnTo>
                  <a:pt x="0" y="5"/>
                </a:lnTo>
                <a:lnTo>
                  <a:pt x="255" y="94"/>
                </a:lnTo>
                <a:lnTo>
                  <a:pt x="255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6" name="Rectangle 2176">
            <a:extLst>
              <a:ext uri="{FF2B5EF4-FFF2-40B4-BE49-F238E27FC236}">
                <a16:creationId xmlns:a16="http://schemas.microsoft.com/office/drawing/2014/main" id="{92336526-68FB-4108-8E2C-665EAB255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451326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7" name="Freeform 2177">
            <a:extLst>
              <a:ext uri="{FF2B5EF4-FFF2-40B4-BE49-F238E27FC236}">
                <a16:creationId xmlns:a16="http://schemas.microsoft.com/office/drawing/2014/main" id="{4D547C24-0D13-4E9E-8DC7-5F2EF3DF405C}"/>
              </a:ext>
            </a:extLst>
          </p:cNvPr>
          <p:cNvSpPr>
            <a:spLocks/>
          </p:cNvSpPr>
          <p:nvPr/>
        </p:nvSpPr>
        <p:spPr bwMode="auto">
          <a:xfrm>
            <a:off x="1874838" y="4524375"/>
            <a:ext cx="120650" cy="206375"/>
          </a:xfrm>
          <a:custGeom>
            <a:avLst/>
            <a:gdLst>
              <a:gd name="T0" fmla="*/ 210 w 210"/>
              <a:gd name="T1" fmla="*/ 374 h 374"/>
              <a:gd name="T2" fmla="*/ 187 w 210"/>
              <a:gd name="T3" fmla="*/ 0 h 374"/>
              <a:gd name="T4" fmla="*/ 123 w 210"/>
              <a:gd name="T5" fmla="*/ 67 h 374"/>
              <a:gd name="T6" fmla="*/ 0 w 210"/>
              <a:gd name="T7" fmla="*/ 92 h 374"/>
              <a:gd name="T8" fmla="*/ 13 w 210"/>
              <a:gd name="T9" fmla="*/ 315 h 374"/>
              <a:gd name="T10" fmla="*/ 210 w 210"/>
              <a:gd name="T11" fmla="*/ 374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10" h="374">
                <a:moveTo>
                  <a:pt x="210" y="374"/>
                </a:moveTo>
                <a:lnTo>
                  <a:pt x="187" y="0"/>
                </a:lnTo>
                <a:lnTo>
                  <a:pt x="123" y="67"/>
                </a:lnTo>
                <a:lnTo>
                  <a:pt x="0" y="92"/>
                </a:lnTo>
                <a:lnTo>
                  <a:pt x="13" y="315"/>
                </a:lnTo>
                <a:lnTo>
                  <a:pt x="210" y="37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8" name="Freeform 2178">
            <a:extLst>
              <a:ext uri="{FF2B5EF4-FFF2-40B4-BE49-F238E27FC236}">
                <a16:creationId xmlns:a16="http://schemas.microsoft.com/office/drawing/2014/main" id="{72F83063-07CD-4DFA-8372-552C31B9BC79}"/>
              </a:ext>
            </a:extLst>
          </p:cNvPr>
          <p:cNvSpPr>
            <a:spLocks/>
          </p:cNvSpPr>
          <p:nvPr/>
        </p:nvSpPr>
        <p:spPr bwMode="auto">
          <a:xfrm>
            <a:off x="1982788" y="4522788"/>
            <a:ext cx="14287" cy="207962"/>
          </a:xfrm>
          <a:custGeom>
            <a:avLst/>
            <a:gdLst>
              <a:gd name="T0" fmla="*/ 0 w 25"/>
              <a:gd name="T1" fmla="*/ 2 h 376"/>
              <a:gd name="T2" fmla="*/ 2 w 25"/>
              <a:gd name="T3" fmla="*/ 2 h 376"/>
              <a:gd name="T4" fmla="*/ 0 w 25"/>
              <a:gd name="T5" fmla="*/ 2 h 376"/>
              <a:gd name="T6" fmla="*/ 20 w 25"/>
              <a:gd name="T7" fmla="*/ 376 h 376"/>
              <a:gd name="T8" fmla="*/ 25 w 25"/>
              <a:gd name="T9" fmla="*/ 376 h 376"/>
              <a:gd name="T10" fmla="*/ 2 w 25"/>
              <a:gd name="T11" fmla="*/ 2 h 376"/>
              <a:gd name="T12" fmla="*/ 0 w 25"/>
              <a:gd name="T13" fmla="*/ 0 h 376"/>
              <a:gd name="T14" fmla="*/ 2 w 25"/>
              <a:gd name="T15" fmla="*/ 2 h 376"/>
              <a:gd name="T16" fmla="*/ 2 w 25"/>
              <a:gd name="T17" fmla="*/ 0 h 376"/>
              <a:gd name="T18" fmla="*/ 0 w 25"/>
              <a:gd name="T19" fmla="*/ 0 h 376"/>
              <a:gd name="T20" fmla="*/ 0 w 25"/>
              <a:gd name="T21" fmla="*/ 0 h 376"/>
              <a:gd name="T22" fmla="*/ 0 w 25"/>
              <a:gd name="T23" fmla="*/ 2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" h="376">
                <a:moveTo>
                  <a:pt x="0" y="2"/>
                </a:moveTo>
                <a:lnTo>
                  <a:pt x="2" y="2"/>
                </a:lnTo>
                <a:lnTo>
                  <a:pt x="0" y="2"/>
                </a:lnTo>
                <a:lnTo>
                  <a:pt x="20" y="376"/>
                </a:lnTo>
                <a:lnTo>
                  <a:pt x="25" y="376"/>
                </a:lnTo>
                <a:lnTo>
                  <a:pt x="2" y="2"/>
                </a:lnTo>
                <a:lnTo>
                  <a:pt x="0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899" name="Freeform 2179">
            <a:extLst>
              <a:ext uri="{FF2B5EF4-FFF2-40B4-BE49-F238E27FC236}">
                <a16:creationId xmlns:a16="http://schemas.microsoft.com/office/drawing/2014/main" id="{7A54831B-6B13-45A4-922F-9DF2BA157D23}"/>
              </a:ext>
            </a:extLst>
          </p:cNvPr>
          <p:cNvSpPr>
            <a:spLocks/>
          </p:cNvSpPr>
          <p:nvPr/>
        </p:nvSpPr>
        <p:spPr bwMode="auto">
          <a:xfrm>
            <a:off x="1943100" y="4522788"/>
            <a:ext cx="39688" cy="38100"/>
          </a:xfrm>
          <a:custGeom>
            <a:avLst/>
            <a:gdLst>
              <a:gd name="T0" fmla="*/ 3 w 69"/>
              <a:gd name="T1" fmla="*/ 69 h 69"/>
              <a:gd name="T2" fmla="*/ 3 w 69"/>
              <a:gd name="T3" fmla="*/ 69 h 69"/>
              <a:gd name="T4" fmla="*/ 3 w 69"/>
              <a:gd name="T5" fmla="*/ 69 h 69"/>
              <a:gd name="T6" fmla="*/ 69 w 69"/>
              <a:gd name="T7" fmla="*/ 2 h 69"/>
              <a:gd name="T8" fmla="*/ 67 w 69"/>
              <a:gd name="T9" fmla="*/ 0 h 69"/>
              <a:gd name="T10" fmla="*/ 0 w 69"/>
              <a:gd name="T11" fmla="*/ 66 h 69"/>
              <a:gd name="T12" fmla="*/ 0 w 69"/>
              <a:gd name="T13" fmla="*/ 66 h 69"/>
              <a:gd name="T14" fmla="*/ 0 w 69"/>
              <a:gd name="T15" fmla="*/ 66 h 69"/>
              <a:gd name="T16" fmla="*/ 0 w 69"/>
              <a:gd name="T17" fmla="*/ 69 h 69"/>
              <a:gd name="T18" fmla="*/ 0 w 69"/>
              <a:gd name="T19" fmla="*/ 69 h 69"/>
              <a:gd name="T20" fmla="*/ 3 w 69"/>
              <a:gd name="T21" fmla="*/ 69 h 69"/>
              <a:gd name="T22" fmla="*/ 3 w 69"/>
              <a:gd name="T2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69">
                <a:moveTo>
                  <a:pt x="3" y="69"/>
                </a:moveTo>
                <a:lnTo>
                  <a:pt x="3" y="69"/>
                </a:lnTo>
                <a:lnTo>
                  <a:pt x="3" y="69"/>
                </a:lnTo>
                <a:lnTo>
                  <a:pt x="69" y="2"/>
                </a:lnTo>
                <a:lnTo>
                  <a:pt x="67" y="0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9"/>
                </a:lnTo>
                <a:lnTo>
                  <a:pt x="0" y="69"/>
                </a:lnTo>
                <a:lnTo>
                  <a:pt x="3" y="69"/>
                </a:lnTo>
                <a:lnTo>
                  <a:pt x="3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0" name="Freeform 2180">
            <a:extLst>
              <a:ext uri="{FF2B5EF4-FFF2-40B4-BE49-F238E27FC236}">
                <a16:creationId xmlns:a16="http://schemas.microsoft.com/office/drawing/2014/main" id="{E77B8D4B-51F7-43B6-93BA-C0FDD811461D}"/>
              </a:ext>
            </a:extLst>
          </p:cNvPr>
          <p:cNvSpPr>
            <a:spLocks/>
          </p:cNvSpPr>
          <p:nvPr/>
        </p:nvSpPr>
        <p:spPr bwMode="auto">
          <a:xfrm>
            <a:off x="1874838" y="4559300"/>
            <a:ext cx="71437" cy="17463"/>
          </a:xfrm>
          <a:custGeom>
            <a:avLst/>
            <a:gdLst>
              <a:gd name="T0" fmla="*/ 0 w 123"/>
              <a:gd name="T1" fmla="*/ 31 h 31"/>
              <a:gd name="T2" fmla="*/ 3 w 123"/>
              <a:gd name="T3" fmla="*/ 28 h 31"/>
              <a:gd name="T4" fmla="*/ 0 w 123"/>
              <a:gd name="T5" fmla="*/ 31 h 31"/>
              <a:gd name="T6" fmla="*/ 123 w 123"/>
              <a:gd name="T7" fmla="*/ 3 h 31"/>
              <a:gd name="T8" fmla="*/ 120 w 123"/>
              <a:gd name="T9" fmla="*/ 0 h 31"/>
              <a:gd name="T10" fmla="*/ 0 w 123"/>
              <a:gd name="T11" fmla="*/ 26 h 31"/>
              <a:gd name="T12" fmla="*/ 0 w 123"/>
              <a:gd name="T13" fmla="*/ 28 h 31"/>
              <a:gd name="T14" fmla="*/ 0 w 123"/>
              <a:gd name="T15" fmla="*/ 26 h 31"/>
              <a:gd name="T16" fmla="*/ 0 w 123"/>
              <a:gd name="T17" fmla="*/ 28 h 31"/>
              <a:gd name="T18" fmla="*/ 0 w 123"/>
              <a:gd name="T19" fmla="*/ 28 h 31"/>
              <a:gd name="T20" fmla="*/ 0 w 123"/>
              <a:gd name="T21" fmla="*/ 31 h 31"/>
              <a:gd name="T22" fmla="*/ 0 w 123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" h="31">
                <a:moveTo>
                  <a:pt x="0" y="31"/>
                </a:moveTo>
                <a:lnTo>
                  <a:pt x="3" y="28"/>
                </a:lnTo>
                <a:lnTo>
                  <a:pt x="0" y="31"/>
                </a:lnTo>
                <a:lnTo>
                  <a:pt x="123" y="3"/>
                </a:lnTo>
                <a:lnTo>
                  <a:pt x="120" y="0"/>
                </a:lnTo>
                <a:lnTo>
                  <a:pt x="0" y="26"/>
                </a:lnTo>
                <a:lnTo>
                  <a:pt x="0" y="28"/>
                </a:lnTo>
                <a:lnTo>
                  <a:pt x="0" y="26"/>
                </a:lnTo>
                <a:lnTo>
                  <a:pt x="0" y="28"/>
                </a:lnTo>
                <a:lnTo>
                  <a:pt x="0" y="28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1" name="Freeform 2181">
            <a:extLst>
              <a:ext uri="{FF2B5EF4-FFF2-40B4-BE49-F238E27FC236}">
                <a16:creationId xmlns:a16="http://schemas.microsoft.com/office/drawing/2014/main" id="{2E30ECB2-09D1-4E7B-BF16-2B2DCFD7501D}"/>
              </a:ext>
            </a:extLst>
          </p:cNvPr>
          <p:cNvSpPr>
            <a:spLocks/>
          </p:cNvSpPr>
          <p:nvPr/>
        </p:nvSpPr>
        <p:spPr bwMode="auto">
          <a:xfrm>
            <a:off x="1874838" y="4575175"/>
            <a:ext cx="9525" cy="123825"/>
          </a:xfrm>
          <a:custGeom>
            <a:avLst/>
            <a:gdLst>
              <a:gd name="T0" fmla="*/ 16 w 16"/>
              <a:gd name="T1" fmla="*/ 223 h 225"/>
              <a:gd name="T2" fmla="*/ 13 w 16"/>
              <a:gd name="T3" fmla="*/ 220 h 225"/>
              <a:gd name="T4" fmla="*/ 16 w 16"/>
              <a:gd name="T5" fmla="*/ 223 h 225"/>
              <a:gd name="T6" fmla="*/ 3 w 16"/>
              <a:gd name="T7" fmla="*/ 0 h 225"/>
              <a:gd name="T8" fmla="*/ 0 w 16"/>
              <a:gd name="T9" fmla="*/ 0 h 225"/>
              <a:gd name="T10" fmla="*/ 13 w 16"/>
              <a:gd name="T11" fmla="*/ 223 h 225"/>
              <a:gd name="T12" fmla="*/ 13 w 16"/>
              <a:gd name="T13" fmla="*/ 225 h 225"/>
              <a:gd name="T14" fmla="*/ 13 w 16"/>
              <a:gd name="T15" fmla="*/ 223 h 225"/>
              <a:gd name="T16" fmla="*/ 13 w 16"/>
              <a:gd name="T17" fmla="*/ 225 h 225"/>
              <a:gd name="T18" fmla="*/ 13 w 16"/>
              <a:gd name="T19" fmla="*/ 225 h 225"/>
              <a:gd name="T20" fmla="*/ 16 w 16"/>
              <a:gd name="T21" fmla="*/ 225 h 225"/>
              <a:gd name="T22" fmla="*/ 16 w 16"/>
              <a:gd name="T23" fmla="*/ 22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6" h="225">
                <a:moveTo>
                  <a:pt x="16" y="223"/>
                </a:moveTo>
                <a:lnTo>
                  <a:pt x="13" y="220"/>
                </a:lnTo>
                <a:lnTo>
                  <a:pt x="16" y="223"/>
                </a:lnTo>
                <a:lnTo>
                  <a:pt x="3" y="0"/>
                </a:lnTo>
                <a:lnTo>
                  <a:pt x="0" y="0"/>
                </a:lnTo>
                <a:lnTo>
                  <a:pt x="13" y="223"/>
                </a:lnTo>
                <a:lnTo>
                  <a:pt x="13" y="225"/>
                </a:lnTo>
                <a:lnTo>
                  <a:pt x="13" y="223"/>
                </a:lnTo>
                <a:lnTo>
                  <a:pt x="13" y="225"/>
                </a:lnTo>
                <a:lnTo>
                  <a:pt x="13" y="225"/>
                </a:lnTo>
                <a:lnTo>
                  <a:pt x="16" y="225"/>
                </a:lnTo>
                <a:lnTo>
                  <a:pt x="16" y="2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2" name="Freeform 2182">
            <a:extLst>
              <a:ext uri="{FF2B5EF4-FFF2-40B4-BE49-F238E27FC236}">
                <a16:creationId xmlns:a16="http://schemas.microsoft.com/office/drawing/2014/main" id="{CBFE4E9C-D8F0-4016-AB0F-8666192B58FE}"/>
              </a:ext>
            </a:extLst>
          </p:cNvPr>
          <p:cNvSpPr>
            <a:spLocks/>
          </p:cNvSpPr>
          <p:nvPr/>
        </p:nvSpPr>
        <p:spPr bwMode="auto">
          <a:xfrm>
            <a:off x="1882775" y="4697413"/>
            <a:ext cx="114300" cy="34925"/>
          </a:xfrm>
          <a:custGeom>
            <a:avLst/>
            <a:gdLst>
              <a:gd name="T0" fmla="*/ 199 w 199"/>
              <a:gd name="T1" fmla="*/ 59 h 64"/>
              <a:gd name="T2" fmla="*/ 194 w 199"/>
              <a:gd name="T3" fmla="*/ 62 h 64"/>
              <a:gd name="T4" fmla="*/ 199 w 199"/>
              <a:gd name="T5" fmla="*/ 59 h 64"/>
              <a:gd name="T6" fmla="*/ 0 w 199"/>
              <a:gd name="T7" fmla="*/ 0 h 64"/>
              <a:gd name="T8" fmla="*/ 0 w 199"/>
              <a:gd name="T9" fmla="*/ 5 h 64"/>
              <a:gd name="T10" fmla="*/ 197 w 199"/>
              <a:gd name="T11" fmla="*/ 64 h 64"/>
              <a:gd name="T12" fmla="*/ 199 w 199"/>
              <a:gd name="T13" fmla="*/ 62 h 64"/>
              <a:gd name="T14" fmla="*/ 197 w 199"/>
              <a:gd name="T15" fmla="*/ 64 h 64"/>
              <a:gd name="T16" fmla="*/ 199 w 199"/>
              <a:gd name="T17" fmla="*/ 64 h 64"/>
              <a:gd name="T18" fmla="*/ 199 w 199"/>
              <a:gd name="T19" fmla="*/ 62 h 64"/>
              <a:gd name="T20" fmla="*/ 199 w 199"/>
              <a:gd name="T21" fmla="*/ 59 h 64"/>
              <a:gd name="T22" fmla="*/ 199 w 199"/>
              <a:gd name="T2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" h="64">
                <a:moveTo>
                  <a:pt x="199" y="59"/>
                </a:moveTo>
                <a:lnTo>
                  <a:pt x="194" y="62"/>
                </a:lnTo>
                <a:lnTo>
                  <a:pt x="199" y="59"/>
                </a:lnTo>
                <a:lnTo>
                  <a:pt x="0" y="0"/>
                </a:lnTo>
                <a:lnTo>
                  <a:pt x="0" y="5"/>
                </a:lnTo>
                <a:lnTo>
                  <a:pt x="197" y="64"/>
                </a:lnTo>
                <a:lnTo>
                  <a:pt x="199" y="62"/>
                </a:lnTo>
                <a:lnTo>
                  <a:pt x="197" y="64"/>
                </a:lnTo>
                <a:lnTo>
                  <a:pt x="199" y="64"/>
                </a:lnTo>
                <a:lnTo>
                  <a:pt x="199" y="62"/>
                </a:lnTo>
                <a:lnTo>
                  <a:pt x="199" y="59"/>
                </a:lnTo>
                <a:lnTo>
                  <a:pt x="19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3" name="Freeform 2183">
            <a:extLst>
              <a:ext uri="{FF2B5EF4-FFF2-40B4-BE49-F238E27FC236}">
                <a16:creationId xmlns:a16="http://schemas.microsoft.com/office/drawing/2014/main" id="{F61BFE49-A45C-49A1-AC3C-2A812B8DED67}"/>
              </a:ext>
            </a:extLst>
          </p:cNvPr>
          <p:cNvSpPr>
            <a:spLocks/>
          </p:cNvSpPr>
          <p:nvPr/>
        </p:nvSpPr>
        <p:spPr bwMode="auto">
          <a:xfrm>
            <a:off x="1852613" y="4718050"/>
            <a:ext cx="342900" cy="74613"/>
          </a:xfrm>
          <a:custGeom>
            <a:avLst/>
            <a:gdLst>
              <a:gd name="T0" fmla="*/ 0 w 601"/>
              <a:gd name="T1" fmla="*/ 46 h 133"/>
              <a:gd name="T2" fmla="*/ 253 w 601"/>
              <a:gd name="T3" fmla="*/ 133 h 133"/>
              <a:gd name="T4" fmla="*/ 601 w 601"/>
              <a:gd name="T5" fmla="*/ 76 h 133"/>
              <a:gd name="T6" fmla="*/ 361 w 601"/>
              <a:gd name="T7" fmla="*/ 0 h 133"/>
              <a:gd name="T8" fmla="*/ 0 w 601"/>
              <a:gd name="T9" fmla="*/ 4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3">
                <a:moveTo>
                  <a:pt x="0" y="46"/>
                </a:moveTo>
                <a:lnTo>
                  <a:pt x="253" y="133"/>
                </a:lnTo>
                <a:lnTo>
                  <a:pt x="601" y="76"/>
                </a:lnTo>
                <a:lnTo>
                  <a:pt x="361" y="0"/>
                </a:lnTo>
                <a:lnTo>
                  <a:pt x="0" y="46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4" name="Freeform 2184">
            <a:extLst>
              <a:ext uri="{FF2B5EF4-FFF2-40B4-BE49-F238E27FC236}">
                <a16:creationId xmlns:a16="http://schemas.microsoft.com/office/drawing/2014/main" id="{412F0868-7CCE-4708-9F60-E83F0760282E}"/>
              </a:ext>
            </a:extLst>
          </p:cNvPr>
          <p:cNvSpPr>
            <a:spLocks/>
          </p:cNvSpPr>
          <p:nvPr/>
        </p:nvSpPr>
        <p:spPr bwMode="auto">
          <a:xfrm>
            <a:off x="1852613" y="4741863"/>
            <a:ext cx="144462" cy="50800"/>
          </a:xfrm>
          <a:custGeom>
            <a:avLst/>
            <a:gdLst>
              <a:gd name="T0" fmla="*/ 253 w 253"/>
              <a:gd name="T1" fmla="*/ 92 h 92"/>
              <a:gd name="T2" fmla="*/ 253 w 253"/>
              <a:gd name="T3" fmla="*/ 87 h 92"/>
              <a:gd name="T4" fmla="*/ 253 w 253"/>
              <a:gd name="T5" fmla="*/ 87 h 92"/>
              <a:gd name="T6" fmla="*/ 3 w 253"/>
              <a:gd name="T7" fmla="*/ 0 h 92"/>
              <a:gd name="T8" fmla="*/ 0 w 253"/>
              <a:gd name="T9" fmla="*/ 5 h 92"/>
              <a:gd name="T10" fmla="*/ 253 w 253"/>
              <a:gd name="T11" fmla="*/ 92 h 92"/>
              <a:gd name="T12" fmla="*/ 253 w 253"/>
              <a:gd name="T13" fmla="*/ 92 h 92"/>
              <a:gd name="T14" fmla="*/ 253 w 253"/>
              <a:gd name="T15" fmla="*/ 92 h 92"/>
              <a:gd name="T16" fmla="*/ 253 w 253"/>
              <a:gd name="T1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92">
                <a:moveTo>
                  <a:pt x="253" y="92"/>
                </a:moveTo>
                <a:lnTo>
                  <a:pt x="253" y="87"/>
                </a:lnTo>
                <a:lnTo>
                  <a:pt x="253" y="87"/>
                </a:lnTo>
                <a:lnTo>
                  <a:pt x="3" y="0"/>
                </a:lnTo>
                <a:lnTo>
                  <a:pt x="0" y="5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5" name="Freeform 2185">
            <a:extLst>
              <a:ext uri="{FF2B5EF4-FFF2-40B4-BE49-F238E27FC236}">
                <a16:creationId xmlns:a16="http://schemas.microsoft.com/office/drawing/2014/main" id="{1FCA9FA0-4E57-44D7-B318-476B01B7B4A6}"/>
              </a:ext>
            </a:extLst>
          </p:cNvPr>
          <p:cNvSpPr>
            <a:spLocks/>
          </p:cNvSpPr>
          <p:nvPr/>
        </p:nvSpPr>
        <p:spPr bwMode="auto">
          <a:xfrm>
            <a:off x="1997075" y="4759325"/>
            <a:ext cx="203200" cy="33338"/>
          </a:xfrm>
          <a:custGeom>
            <a:avLst/>
            <a:gdLst>
              <a:gd name="T0" fmla="*/ 348 w 356"/>
              <a:gd name="T1" fmla="*/ 0 h 61"/>
              <a:gd name="T2" fmla="*/ 346 w 356"/>
              <a:gd name="T3" fmla="*/ 5 h 61"/>
              <a:gd name="T4" fmla="*/ 346 w 356"/>
              <a:gd name="T5" fmla="*/ 0 h 61"/>
              <a:gd name="T6" fmla="*/ 0 w 356"/>
              <a:gd name="T7" fmla="*/ 56 h 61"/>
              <a:gd name="T8" fmla="*/ 0 w 356"/>
              <a:gd name="T9" fmla="*/ 61 h 61"/>
              <a:gd name="T10" fmla="*/ 348 w 356"/>
              <a:gd name="T11" fmla="*/ 5 h 61"/>
              <a:gd name="T12" fmla="*/ 348 w 356"/>
              <a:gd name="T13" fmla="*/ 0 h 61"/>
              <a:gd name="T14" fmla="*/ 348 w 356"/>
              <a:gd name="T15" fmla="*/ 5 h 61"/>
              <a:gd name="T16" fmla="*/ 356 w 356"/>
              <a:gd name="T17" fmla="*/ 2 h 61"/>
              <a:gd name="T18" fmla="*/ 348 w 356"/>
              <a:gd name="T1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6" h="61">
                <a:moveTo>
                  <a:pt x="348" y="0"/>
                </a:moveTo>
                <a:lnTo>
                  <a:pt x="346" y="5"/>
                </a:lnTo>
                <a:lnTo>
                  <a:pt x="346" y="0"/>
                </a:lnTo>
                <a:lnTo>
                  <a:pt x="0" y="56"/>
                </a:lnTo>
                <a:lnTo>
                  <a:pt x="0" y="61"/>
                </a:lnTo>
                <a:lnTo>
                  <a:pt x="348" y="5"/>
                </a:lnTo>
                <a:lnTo>
                  <a:pt x="348" y="0"/>
                </a:lnTo>
                <a:lnTo>
                  <a:pt x="348" y="5"/>
                </a:lnTo>
                <a:lnTo>
                  <a:pt x="356" y="2"/>
                </a:lnTo>
                <a:lnTo>
                  <a:pt x="3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6" name="Freeform 2186">
            <a:extLst>
              <a:ext uri="{FF2B5EF4-FFF2-40B4-BE49-F238E27FC236}">
                <a16:creationId xmlns:a16="http://schemas.microsoft.com/office/drawing/2014/main" id="{4078000F-EF00-4721-88D9-404D9A03224C}"/>
              </a:ext>
            </a:extLst>
          </p:cNvPr>
          <p:cNvSpPr>
            <a:spLocks/>
          </p:cNvSpPr>
          <p:nvPr/>
        </p:nvSpPr>
        <p:spPr bwMode="auto">
          <a:xfrm>
            <a:off x="2057400" y="4714875"/>
            <a:ext cx="138113" cy="47625"/>
          </a:xfrm>
          <a:custGeom>
            <a:avLst/>
            <a:gdLst>
              <a:gd name="T0" fmla="*/ 0 w 240"/>
              <a:gd name="T1" fmla="*/ 2 h 84"/>
              <a:gd name="T2" fmla="*/ 0 w 240"/>
              <a:gd name="T3" fmla="*/ 7 h 84"/>
              <a:gd name="T4" fmla="*/ 0 w 240"/>
              <a:gd name="T5" fmla="*/ 7 h 84"/>
              <a:gd name="T6" fmla="*/ 238 w 240"/>
              <a:gd name="T7" fmla="*/ 84 h 84"/>
              <a:gd name="T8" fmla="*/ 240 w 240"/>
              <a:gd name="T9" fmla="*/ 79 h 84"/>
              <a:gd name="T10" fmla="*/ 0 w 240"/>
              <a:gd name="T11" fmla="*/ 2 h 84"/>
              <a:gd name="T12" fmla="*/ 0 w 240"/>
              <a:gd name="T13" fmla="*/ 0 h 84"/>
              <a:gd name="T14" fmla="*/ 0 w 240"/>
              <a:gd name="T15" fmla="*/ 2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0" h="84">
                <a:moveTo>
                  <a:pt x="0" y="2"/>
                </a:moveTo>
                <a:lnTo>
                  <a:pt x="0" y="7"/>
                </a:lnTo>
                <a:lnTo>
                  <a:pt x="0" y="7"/>
                </a:lnTo>
                <a:lnTo>
                  <a:pt x="238" y="84"/>
                </a:lnTo>
                <a:lnTo>
                  <a:pt x="240" y="79"/>
                </a:ln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7" name="Freeform 2187">
            <a:extLst>
              <a:ext uri="{FF2B5EF4-FFF2-40B4-BE49-F238E27FC236}">
                <a16:creationId xmlns:a16="http://schemas.microsoft.com/office/drawing/2014/main" id="{B63AAA3C-16AF-4281-9E85-11E74A660C29}"/>
              </a:ext>
            </a:extLst>
          </p:cNvPr>
          <p:cNvSpPr>
            <a:spLocks/>
          </p:cNvSpPr>
          <p:nvPr/>
        </p:nvSpPr>
        <p:spPr bwMode="auto">
          <a:xfrm>
            <a:off x="1847850" y="4716463"/>
            <a:ext cx="209550" cy="28575"/>
          </a:xfrm>
          <a:custGeom>
            <a:avLst/>
            <a:gdLst>
              <a:gd name="T0" fmla="*/ 7 w 368"/>
              <a:gd name="T1" fmla="*/ 51 h 51"/>
              <a:gd name="T2" fmla="*/ 10 w 368"/>
              <a:gd name="T3" fmla="*/ 46 h 51"/>
              <a:gd name="T4" fmla="*/ 7 w 368"/>
              <a:gd name="T5" fmla="*/ 51 h 51"/>
              <a:gd name="T6" fmla="*/ 368 w 368"/>
              <a:gd name="T7" fmla="*/ 5 h 51"/>
              <a:gd name="T8" fmla="*/ 368 w 368"/>
              <a:gd name="T9" fmla="*/ 0 h 51"/>
              <a:gd name="T10" fmla="*/ 7 w 368"/>
              <a:gd name="T11" fmla="*/ 46 h 51"/>
              <a:gd name="T12" fmla="*/ 7 w 368"/>
              <a:gd name="T13" fmla="*/ 51 h 51"/>
              <a:gd name="T14" fmla="*/ 7 w 368"/>
              <a:gd name="T15" fmla="*/ 46 h 51"/>
              <a:gd name="T16" fmla="*/ 0 w 368"/>
              <a:gd name="T17" fmla="*/ 46 h 51"/>
              <a:gd name="T18" fmla="*/ 7 w 368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" h="51">
                <a:moveTo>
                  <a:pt x="7" y="51"/>
                </a:moveTo>
                <a:lnTo>
                  <a:pt x="10" y="46"/>
                </a:lnTo>
                <a:lnTo>
                  <a:pt x="7" y="51"/>
                </a:lnTo>
                <a:lnTo>
                  <a:pt x="368" y="5"/>
                </a:lnTo>
                <a:lnTo>
                  <a:pt x="368" y="0"/>
                </a:lnTo>
                <a:lnTo>
                  <a:pt x="7" y="46"/>
                </a:lnTo>
                <a:lnTo>
                  <a:pt x="7" y="51"/>
                </a:lnTo>
                <a:lnTo>
                  <a:pt x="7" y="46"/>
                </a:lnTo>
                <a:lnTo>
                  <a:pt x="0" y="46"/>
                </a:lnTo>
                <a:lnTo>
                  <a:pt x="7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8" name="Freeform 2188">
            <a:extLst>
              <a:ext uri="{FF2B5EF4-FFF2-40B4-BE49-F238E27FC236}">
                <a16:creationId xmlns:a16="http://schemas.microsoft.com/office/drawing/2014/main" id="{C8665AFF-F400-48CD-9F93-7405B5C57022}"/>
              </a:ext>
            </a:extLst>
          </p:cNvPr>
          <p:cNvSpPr>
            <a:spLocks/>
          </p:cNvSpPr>
          <p:nvPr/>
        </p:nvSpPr>
        <p:spPr bwMode="auto">
          <a:xfrm>
            <a:off x="1997075" y="4760913"/>
            <a:ext cx="198438" cy="82550"/>
          </a:xfrm>
          <a:custGeom>
            <a:avLst/>
            <a:gdLst>
              <a:gd name="T0" fmla="*/ 348 w 348"/>
              <a:gd name="T1" fmla="*/ 0 h 149"/>
              <a:gd name="T2" fmla="*/ 0 w 348"/>
              <a:gd name="T3" fmla="*/ 57 h 149"/>
              <a:gd name="T4" fmla="*/ 0 w 348"/>
              <a:gd name="T5" fmla="*/ 149 h 149"/>
              <a:gd name="T6" fmla="*/ 348 w 348"/>
              <a:gd name="T7" fmla="*/ 87 h 149"/>
              <a:gd name="T8" fmla="*/ 348 w 348"/>
              <a:gd name="T9" fmla="*/ 0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149">
                <a:moveTo>
                  <a:pt x="348" y="0"/>
                </a:moveTo>
                <a:lnTo>
                  <a:pt x="0" y="57"/>
                </a:lnTo>
                <a:lnTo>
                  <a:pt x="0" y="149"/>
                </a:lnTo>
                <a:lnTo>
                  <a:pt x="348" y="87"/>
                </a:lnTo>
                <a:lnTo>
                  <a:pt x="348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09" name="Freeform 2189">
            <a:extLst>
              <a:ext uri="{FF2B5EF4-FFF2-40B4-BE49-F238E27FC236}">
                <a16:creationId xmlns:a16="http://schemas.microsoft.com/office/drawing/2014/main" id="{AA7EE8AB-0DC6-41E5-8861-1A090443C37E}"/>
              </a:ext>
            </a:extLst>
          </p:cNvPr>
          <p:cNvSpPr>
            <a:spLocks/>
          </p:cNvSpPr>
          <p:nvPr/>
        </p:nvSpPr>
        <p:spPr bwMode="auto">
          <a:xfrm>
            <a:off x="1995488" y="4759325"/>
            <a:ext cx="200025" cy="33338"/>
          </a:xfrm>
          <a:custGeom>
            <a:avLst/>
            <a:gdLst>
              <a:gd name="T0" fmla="*/ 0 w 350"/>
              <a:gd name="T1" fmla="*/ 59 h 61"/>
              <a:gd name="T2" fmla="*/ 5 w 350"/>
              <a:gd name="T3" fmla="*/ 59 h 61"/>
              <a:gd name="T4" fmla="*/ 2 w 350"/>
              <a:gd name="T5" fmla="*/ 61 h 61"/>
              <a:gd name="T6" fmla="*/ 350 w 350"/>
              <a:gd name="T7" fmla="*/ 5 h 61"/>
              <a:gd name="T8" fmla="*/ 348 w 350"/>
              <a:gd name="T9" fmla="*/ 0 h 61"/>
              <a:gd name="T10" fmla="*/ 2 w 350"/>
              <a:gd name="T11" fmla="*/ 56 h 61"/>
              <a:gd name="T12" fmla="*/ 0 w 350"/>
              <a:gd name="T13" fmla="*/ 59 h 61"/>
              <a:gd name="T14" fmla="*/ 2 w 350"/>
              <a:gd name="T15" fmla="*/ 56 h 61"/>
              <a:gd name="T16" fmla="*/ 0 w 350"/>
              <a:gd name="T17" fmla="*/ 56 h 61"/>
              <a:gd name="T18" fmla="*/ 0 w 350"/>
              <a:gd name="T19" fmla="*/ 59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0" h="61">
                <a:moveTo>
                  <a:pt x="0" y="59"/>
                </a:moveTo>
                <a:lnTo>
                  <a:pt x="5" y="59"/>
                </a:lnTo>
                <a:lnTo>
                  <a:pt x="2" y="61"/>
                </a:lnTo>
                <a:lnTo>
                  <a:pt x="350" y="5"/>
                </a:lnTo>
                <a:lnTo>
                  <a:pt x="348" y="0"/>
                </a:lnTo>
                <a:lnTo>
                  <a:pt x="2" y="56"/>
                </a:lnTo>
                <a:lnTo>
                  <a:pt x="0" y="59"/>
                </a:lnTo>
                <a:lnTo>
                  <a:pt x="2" y="56"/>
                </a:lnTo>
                <a:lnTo>
                  <a:pt x="0" y="56"/>
                </a:lnTo>
                <a:lnTo>
                  <a:pt x="0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0" name="Freeform 2190">
            <a:extLst>
              <a:ext uri="{FF2B5EF4-FFF2-40B4-BE49-F238E27FC236}">
                <a16:creationId xmlns:a16="http://schemas.microsoft.com/office/drawing/2014/main" id="{C92127BA-2147-4C3D-9E57-43A1B26C1B55}"/>
              </a:ext>
            </a:extLst>
          </p:cNvPr>
          <p:cNvSpPr>
            <a:spLocks/>
          </p:cNvSpPr>
          <p:nvPr/>
        </p:nvSpPr>
        <p:spPr bwMode="auto">
          <a:xfrm>
            <a:off x="1995488" y="4792663"/>
            <a:ext cx="3175" cy="50800"/>
          </a:xfrm>
          <a:custGeom>
            <a:avLst/>
            <a:gdLst>
              <a:gd name="T0" fmla="*/ 2 w 5"/>
              <a:gd name="T1" fmla="*/ 94 h 94"/>
              <a:gd name="T2" fmla="*/ 2 w 5"/>
              <a:gd name="T3" fmla="*/ 89 h 94"/>
              <a:gd name="T4" fmla="*/ 5 w 5"/>
              <a:gd name="T5" fmla="*/ 92 h 94"/>
              <a:gd name="T6" fmla="*/ 5 w 5"/>
              <a:gd name="T7" fmla="*/ 0 h 94"/>
              <a:gd name="T8" fmla="*/ 0 w 5"/>
              <a:gd name="T9" fmla="*/ 0 h 94"/>
              <a:gd name="T10" fmla="*/ 2 w 5"/>
              <a:gd name="T11" fmla="*/ 92 h 94"/>
              <a:gd name="T12" fmla="*/ 2 w 5"/>
              <a:gd name="T13" fmla="*/ 94 h 94"/>
              <a:gd name="T14" fmla="*/ 2 w 5"/>
              <a:gd name="T15" fmla="*/ 92 h 94"/>
              <a:gd name="T16" fmla="*/ 2 w 5"/>
              <a:gd name="T17" fmla="*/ 94 h 94"/>
              <a:gd name="T18" fmla="*/ 2 w 5"/>
              <a:gd name="T19" fmla="*/ 9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94">
                <a:moveTo>
                  <a:pt x="2" y="94"/>
                </a:moveTo>
                <a:lnTo>
                  <a:pt x="2" y="89"/>
                </a:lnTo>
                <a:lnTo>
                  <a:pt x="5" y="92"/>
                </a:lnTo>
                <a:lnTo>
                  <a:pt x="5" y="0"/>
                </a:lnTo>
                <a:lnTo>
                  <a:pt x="0" y="0"/>
                </a:lnTo>
                <a:lnTo>
                  <a:pt x="2" y="92"/>
                </a:lnTo>
                <a:lnTo>
                  <a:pt x="2" y="94"/>
                </a:lnTo>
                <a:lnTo>
                  <a:pt x="2" y="92"/>
                </a:lnTo>
                <a:lnTo>
                  <a:pt x="2" y="94"/>
                </a:lnTo>
                <a:lnTo>
                  <a:pt x="2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1" name="Freeform 2191">
            <a:extLst>
              <a:ext uri="{FF2B5EF4-FFF2-40B4-BE49-F238E27FC236}">
                <a16:creationId xmlns:a16="http://schemas.microsoft.com/office/drawing/2014/main" id="{6FBED655-9FB8-45A2-8D59-00C80F53AE8B}"/>
              </a:ext>
            </a:extLst>
          </p:cNvPr>
          <p:cNvSpPr>
            <a:spLocks/>
          </p:cNvSpPr>
          <p:nvPr/>
        </p:nvSpPr>
        <p:spPr bwMode="auto">
          <a:xfrm>
            <a:off x="1997075" y="4806950"/>
            <a:ext cx="200025" cy="36513"/>
          </a:xfrm>
          <a:custGeom>
            <a:avLst/>
            <a:gdLst>
              <a:gd name="T0" fmla="*/ 351 w 351"/>
              <a:gd name="T1" fmla="*/ 2 h 66"/>
              <a:gd name="T2" fmla="*/ 346 w 351"/>
              <a:gd name="T3" fmla="*/ 2 h 66"/>
              <a:gd name="T4" fmla="*/ 348 w 351"/>
              <a:gd name="T5" fmla="*/ 0 h 66"/>
              <a:gd name="T6" fmla="*/ 0 w 351"/>
              <a:gd name="T7" fmla="*/ 61 h 66"/>
              <a:gd name="T8" fmla="*/ 0 w 351"/>
              <a:gd name="T9" fmla="*/ 66 h 66"/>
              <a:gd name="T10" fmla="*/ 348 w 351"/>
              <a:gd name="T11" fmla="*/ 2 h 66"/>
              <a:gd name="T12" fmla="*/ 351 w 351"/>
              <a:gd name="T13" fmla="*/ 2 h 66"/>
              <a:gd name="T14" fmla="*/ 348 w 351"/>
              <a:gd name="T15" fmla="*/ 2 h 66"/>
              <a:gd name="T16" fmla="*/ 351 w 351"/>
              <a:gd name="T17" fmla="*/ 2 h 66"/>
              <a:gd name="T18" fmla="*/ 351 w 351"/>
              <a:gd name="T19" fmla="*/ 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" h="66">
                <a:moveTo>
                  <a:pt x="351" y="2"/>
                </a:moveTo>
                <a:lnTo>
                  <a:pt x="346" y="2"/>
                </a:lnTo>
                <a:lnTo>
                  <a:pt x="348" y="0"/>
                </a:lnTo>
                <a:lnTo>
                  <a:pt x="0" y="61"/>
                </a:lnTo>
                <a:lnTo>
                  <a:pt x="0" y="66"/>
                </a:lnTo>
                <a:lnTo>
                  <a:pt x="348" y="2"/>
                </a:lnTo>
                <a:lnTo>
                  <a:pt x="351" y="2"/>
                </a:lnTo>
                <a:lnTo>
                  <a:pt x="348" y="2"/>
                </a:lnTo>
                <a:lnTo>
                  <a:pt x="351" y="2"/>
                </a:lnTo>
                <a:lnTo>
                  <a:pt x="35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2" name="Freeform 2192">
            <a:extLst>
              <a:ext uri="{FF2B5EF4-FFF2-40B4-BE49-F238E27FC236}">
                <a16:creationId xmlns:a16="http://schemas.microsoft.com/office/drawing/2014/main" id="{9517FF0E-FF1B-418F-8846-C2957AF71B2D}"/>
              </a:ext>
            </a:extLst>
          </p:cNvPr>
          <p:cNvSpPr>
            <a:spLocks/>
          </p:cNvSpPr>
          <p:nvPr/>
        </p:nvSpPr>
        <p:spPr bwMode="auto">
          <a:xfrm>
            <a:off x="2193925" y="4759325"/>
            <a:ext cx="3175" cy="49213"/>
          </a:xfrm>
          <a:custGeom>
            <a:avLst/>
            <a:gdLst>
              <a:gd name="T0" fmla="*/ 0 w 5"/>
              <a:gd name="T1" fmla="*/ 0 h 89"/>
              <a:gd name="T2" fmla="*/ 2 w 5"/>
              <a:gd name="T3" fmla="*/ 5 h 89"/>
              <a:gd name="T4" fmla="*/ 0 w 5"/>
              <a:gd name="T5" fmla="*/ 2 h 89"/>
              <a:gd name="T6" fmla="*/ 0 w 5"/>
              <a:gd name="T7" fmla="*/ 89 h 89"/>
              <a:gd name="T8" fmla="*/ 5 w 5"/>
              <a:gd name="T9" fmla="*/ 89 h 89"/>
              <a:gd name="T10" fmla="*/ 5 w 5"/>
              <a:gd name="T11" fmla="*/ 2 h 89"/>
              <a:gd name="T12" fmla="*/ 0 w 5"/>
              <a:gd name="T13" fmla="*/ 0 h 89"/>
              <a:gd name="T14" fmla="*/ 5 w 5"/>
              <a:gd name="T15" fmla="*/ 2 h 89"/>
              <a:gd name="T16" fmla="*/ 5 w 5"/>
              <a:gd name="T17" fmla="*/ 0 h 89"/>
              <a:gd name="T18" fmla="*/ 0 w 5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89">
                <a:moveTo>
                  <a:pt x="0" y="0"/>
                </a:moveTo>
                <a:lnTo>
                  <a:pt x="2" y="5"/>
                </a:lnTo>
                <a:lnTo>
                  <a:pt x="0" y="2"/>
                </a:lnTo>
                <a:lnTo>
                  <a:pt x="0" y="89"/>
                </a:lnTo>
                <a:lnTo>
                  <a:pt x="5" y="89"/>
                </a:lnTo>
                <a:lnTo>
                  <a:pt x="5" y="2"/>
                </a:lnTo>
                <a:lnTo>
                  <a:pt x="0" y="0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3" name="Freeform 2193">
            <a:extLst>
              <a:ext uri="{FF2B5EF4-FFF2-40B4-BE49-F238E27FC236}">
                <a16:creationId xmlns:a16="http://schemas.microsoft.com/office/drawing/2014/main" id="{69655D31-500B-4AA9-AFDC-032940BA47F2}"/>
              </a:ext>
            </a:extLst>
          </p:cNvPr>
          <p:cNvSpPr>
            <a:spLocks/>
          </p:cNvSpPr>
          <p:nvPr/>
        </p:nvSpPr>
        <p:spPr bwMode="auto">
          <a:xfrm>
            <a:off x="1890713" y="4700588"/>
            <a:ext cx="101600" cy="30162"/>
          </a:xfrm>
          <a:custGeom>
            <a:avLst/>
            <a:gdLst>
              <a:gd name="T0" fmla="*/ 179 w 179"/>
              <a:gd name="T1" fmla="*/ 54 h 54"/>
              <a:gd name="T2" fmla="*/ 0 w 179"/>
              <a:gd name="T3" fmla="*/ 0 h 54"/>
              <a:gd name="T4" fmla="*/ 0 w 179"/>
              <a:gd name="T5" fmla="*/ 10 h 54"/>
              <a:gd name="T6" fmla="*/ 64 w 179"/>
              <a:gd name="T7" fmla="*/ 38 h 54"/>
              <a:gd name="T8" fmla="*/ 66 w 179"/>
              <a:gd name="T9" fmla="*/ 38 h 54"/>
              <a:gd name="T10" fmla="*/ 71 w 179"/>
              <a:gd name="T11" fmla="*/ 38 h 54"/>
              <a:gd name="T12" fmla="*/ 77 w 179"/>
              <a:gd name="T13" fmla="*/ 41 h 54"/>
              <a:gd name="T14" fmla="*/ 84 w 179"/>
              <a:gd name="T15" fmla="*/ 41 h 54"/>
              <a:gd name="T16" fmla="*/ 92 w 179"/>
              <a:gd name="T17" fmla="*/ 43 h 54"/>
              <a:gd name="T18" fmla="*/ 102 w 179"/>
              <a:gd name="T19" fmla="*/ 43 h 54"/>
              <a:gd name="T20" fmla="*/ 112 w 179"/>
              <a:gd name="T21" fmla="*/ 46 h 54"/>
              <a:gd name="T22" fmla="*/ 123 w 179"/>
              <a:gd name="T23" fmla="*/ 46 h 54"/>
              <a:gd name="T24" fmla="*/ 135 w 179"/>
              <a:gd name="T25" fmla="*/ 49 h 54"/>
              <a:gd name="T26" fmla="*/ 146 w 179"/>
              <a:gd name="T27" fmla="*/ 49 h 54"/>
              <a:gd name="T28" fmla="*/ 156 w 179"/>
              <a:gd name="T29" fmla="*/ 51 h 54"/>
              <a:gd name="T30" fmla="*/ 163 w 179"/>
              <a:gd name="T31" fmla="*/ 51 h 54"/>
              <a:gd name="T32" fmla="*/ 171 w 179"/>
              <a:gd name="T33" fmla="*/ 54 h 54"/>
              <a:gd name="T34" fmla="*/ 176 w 179"/>
              <a:gd name="T35" fmla="*/ 54 h 54"/>
              <a:gd name="T36" fmla="*/ 179 w 179"/>
              <a:gd name="T37" fmla="*/ 54 h 54"/>
              <a:gd name="T38" fmla="*/ 176 w 179"/>
              <a:gd name="T39" fmla="*/ 51 h 54"/>
              <a:gd name="T40" fmla="*/ 179 w 179"/>
              <a:gd name="T41" fmla="*/ 51 h 54"/>
              <a:gd name="T42" fmla="*/ 179 w 179"/>
              <a:gd name="T43" fmla="*/ 54 h 54"/>
              <a:gd name="T44" fmla="*/ 179 w 179"/>
              <a:gd name="T4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54">
                <a:moveTo>
                  <a:pt x="179" y="54"/>
                </a:moveTo>
                <a:lnTo>
                  <a:pt x="0" y="0"/>
                </a:lnTo>
                <a:lnTo>
                  <a:pt x="0" y="10"/>
                </a:lnTo>
                <a:lnTo>
                  <a:pt x="64" y="38"/>
                </a:lnTo>
                <a:lnTo>
                  <a:pt x="66" y="38"/>
                </a:lnTo>
                <a:lnTo>
                  <a:pt x="71" y="38"/>
                </a:lnTo>
                <a:lnTo>
                  <a:pt x="77" y="41"/>
                </a:lnTo>
                <a:lnTo>
                  <a:pt x="84" y="41"/>
                </a:lnTo>
                <a:lnTo>
                  <a:pt x="92" y="43"/>
                </a:lnTo>
                <a:lnTo>
                  <a:pt x="102" y="43"/>
                </a:lnTo>
                <a:lnTo>
                  <a:pt x="112" y="46"/>
                </a:lnTo>
                <a:lnTo>
                  <a:pt x="123" y="46"/>
                </a:lnTo>
                <a:lnTo>
                  <a:pt x="135" y="49"/>
                </a:lnTo>
                <a:lnTo>
                  <a:pt x="146" y="49"/>
                </a:lnTo>
                <a:lnTo>
                  <a:pt x="156" y="51"/>
                </a:lnTo>
                <a:lnTo>
                  <a:pt x="163" y="51"/>
                </a:lnTo>
                <a:lnTo>
                  <a:pt x="171" y="54"/>
                </a:lnTo>
                <a:lnTo>
                  <a:pt x="176" y="54"/>
                </a:lnTo>
                <a:lnTo>
                  <a:pt x="179" y="54"/>
                </a:lnTo>
                <a:lnTo>
                  <a:pt x="176" y="51"/>
                </a:lnTo>
                <a:lnTo>
                  <a:pt x="179" y="51"/>
                </a:lnTo>
                <a:lnTo>
                  <a:pt x="179" y="54"/>
                </a:lnTo>
                <a:lnTo>
                  <a:pt x="179" y="5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4" name="Freeform 2194">
            <a:extLst>
              <a:ext uri="{FF2B5EF4-FFF2-40B4-BE49-F238E27FC236}">
                <a16:creationId xmlns:a16="http://schemas.microsoft.com/office/drawing/2014/main" id="{D6B1FC25-9669-43C1-8320-3C2C18544692}"/>
              </a:ext>
            </a:extLst>
          </p:cNvPr>
          <p:cNvSpPr>
            <a:spLocks/>
          </p:cNvSpPr>
          <p:nvPr/>
        </p:nvSpPr>
        <p:spPr bwMode="auto">
          <a:xfrm>
            <a:off x="1889125" y="4699000"/>
            <a:ext cx="104775" cy="33338"/>
          </a:xfrm>
          <a:custGeom>
            <a:avLst/>
            <a:gdLst>
              <a:gd name="T0" fmla="*/ 0 w 184"/>
              <a:gd name="T1" fmla="*/ 3 h 59"/>
              <a:gd name="T2" fmla="*/ 5 w 184"/>
              <a:gd name="T3" fmla="*/ 3 h 59"/>
              <a:gd name="T4" fmla="*/ 3 w 184"/>
              <a:gd name="T5" fmla="*/ 6 h 59"/>
              <a:gd name="T6" fmla="*/ 182 w 184"/>
              <a:gd name="T7" fmla="*/ 59 h 59"/>
              <a:gd name="T8" fmla="*/ 184 w 184"/>
              <a:gd name="T9" fmla="*/ 54 h 59"/>
              <a:gd name="T10" fmla="*/ 3 w 184"/>
              <a:gd name="T11" fmla="*/ 0 h 59"/>
              <a:gd name="T12" fmla="*/ 0 w 184"/>
              <a:gd name="T13" fmla="*/ 3 h 59"/>
              <a:gd name="T14" fmla="*/ 3 w 184"/>
              <a:gd name="T15" fmla="*/ 0 h 59"/>
              <a:gd name="T16" fmla="*/ 0 w 184"/>
              <a:gd name="T17" fmla="*/ 0 h 59"/>
              <a:gd name="T18" fmla="*/ 0 w 184"/>
              <a:gd name="T19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" h="59">
                <a:moveTo>
                  <a:pt x="0" y="3"/>
                </a:moveTo>
                <a:lnTo>
                  <a:pt x="5" y="3"/>
                </a:lnTo>
                <a:lnTo>
                  <a:pt x="3" y="6"/>
                </a:lnTo>
                <a:lnTo>
                  <a:pt x="182" y="59"/>
                </a:lnTo>
                <a:lnTo>
                  <a:pt x="184" y="54"/>
                </a:lnTo>
                <a:lnTo>
                  <a:pt x="3" y="0"/>
                </a:lnTo>
                <a:lnTo>
                  <a:pt x="0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5" name="Freeform 2195">
            <a:extLst>
              <a:ext uri="{FF2B5EF4-FFF2-40B4-BE49-F238E27FC236}">
                <a16:creationId xmlns:a16="http://schemas.microsoft.com/office/drawing/2014/main" id="{B108F9AA-25AD-42B0-8658-D84F0054D89E}"/>
              </a:ext>
            </a:extLst>
          </p:cNvPr>
          <p:cNvSpPr>
            <a:spLocks/>
          </p:cNvSpPr>
          <p:nvPr/>
        </p:nvSpPr>
        <p:spPr bwMode="auto">
          <a:xfrm>
            <a:off x="1889125" y="4700588"/>
            <a:ext cx="1588" cy="6350"/>
          </a:xfrm>
          <a:custGeom>
            <a:avLst/>
            <a:gdLst>
              <a:gd name="T0" fmla="*/ 3 w 5"/>
              <a:gd name="T1" fmla="*/ 10 h 10"/>
              <a:gd name="T2" fmla="*/ 5 w 5"/>
              <a:gd name="T3" fmla="*/ 8 h 10"/>
              <a:gd name="T4" fmla="*/ 5 w 5"/>
              <a:gd name="T5" fmla="*/ 10 h 10"/>
              <a:gd name="T6" fmla="*/ 5 w 5"/>
              <a:gd name="T7" fmla="*/ 0 h 10"/>
              <a:gd name="T8" fmla="*/ 0 w 5"/>
              <a:gd name="T9" fmla="*/ 0 h 10"/>
              <a:gd name="T10" fmla="*/ 0 w 5"/>
              <a:gd name="T11" fmla="*/ 10 h 10"/>
              <a:gd name="T12" fmla="*/ 3 w 5"/>
              <a:gd name="T13" fmla="*/ 10 h 10"/>
              <a:gd name="T14" fmla="*/ 0 w 5"/>
              <a:gd name="T15" fmla="*/ 10 h 10"/>
              <a:gd name="T16" fmla="*/ 0 w 5"/>
              <a:gd name="T17" fmla="*/ 10 h 10"/>
              <a:gd name="T18" fmla="*/ 3 w 5"/>
              <a:gd name="T1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3" y="10"/>
                </a:moveTo>
                <a:lnTo>
                  <a:pt x="5" y="8"/>
                </a:lnTo>
                <a:lnTo>
                  <a:pt x="5" y="10"/>
                </a:lnTo>
                <a:lnTo>
                  <a:pt x="5" y="0"/>
                </a:lnTo>
                <a:lnTo>
                  <a:pt x="0" y="0"/>
                </a:lnTo>
                <a:lnTo>
                  <a:pt x="0" y="10"/>
                </a:lnTo>
                <a:lnTo>
                  <a:pt x="3" y="10"/>
                </a:lnTo>
                <a:lnTo>
                  <a:pt x="0" y="10"/>
                </a:lnTo>
                <a:lnTo>
                  <a:pt x="0" y="10"/>
                </a:lnTo>
                <a:lnTo>
                  <a:pt x="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6" name="Freeform 2196">
            <a:extLst>
              <a:ext uri="{FF2B5EF4-FFF2-40B4-BE49-F238E27FC236}">
                <a16:creationId xmlns:a16="http://schemas.microsoft.com/office/drawing/2014/main" id="{F7F05AAD-6AFA-48D8-BA99-8E38746705BD}"/>
              </a:ext>
            </a:extLst>
          </p:cNvPr>
          <p:cNvSpPr>
            <a:spLocks/>
          </p:cNvSpPr>
          <p:nvPr/>
        </p:nvSpPr>
        <p:spPr bwMode="auto">
          <a:xfrm>
            <a:off x="1890713" y="4705350"/>
            <a:ext cx="36512" cy="19050"/>
          </a:xfrm>
          <a:custGeom>
            <a:avLst/>
            <a:gdLst>
              <a:gd name="T0" fmla="*/ 64 w 66"/>
              <a:gd name="T1" fmla="*/ 33 h 33"/>
              <a:gd name="T2" fmla="*/ 66 w 66"/>
              <a:gd name="T3" fmla="*/ 28 h 33"/>
              <a:gd name="T4" fmla="*/ 2 w 66"/>
              <a:gd name="T5" fmla="*/ 0 h 33"/>
              <a:gd name="T6" fmla="*/ 0 w 66"/>
              <a:gd name="T7" fmla="*/ 2 h 33"/>
              <a:gd name="T8" fmla="*/ 64 w 66"/>
              <a:gd name="T9" fmla="*/ 33 h 33"/>
              <a:gd name="T10" fmla="*/ 64 w 66"/>
              <a:gd name="T11" fmla="*/ 33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6" h="33">
                <a:moveTo>
                  <a:pt x="64" y="33"/>
                </a:moveTo>
                <a:lnTo>
                  <a:pt x="66" y="28"/>
                </a:lnTo>
                <a:lnTo>
                  <a:pt x="2" y="0"/>
                </a:lnTo>
                <a:lnTo>
                  <a:pt x="0" y="2"/>
                </a:lnTo>
                <a:lnTo>
                  <a:pt x="64" y="33"/>
                </a:lnTo>
                <a:lnTo>
                  <a:pt x="64" y="3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7" name="Freeform 2197">
            <a:extLst>
              <a:ext uri="{FF2B5EF4-FFF2-40B4-BE49-F238E27FC236}">
                <a16:creationId xmlns:a16="http://schemas.microsoft.com/office/drawing/2014/main" id="{CF6CE15C-B2B3-42DD-8F17-9F198DE32DAA}"/>
              </a:ext>
            </a:extLst>
          </p:cNvPr>
          <p:cNvSpPr>
            <a:spLocks/>
          </p:cNvSpPr>
          <p:nvPr/>
        </p:nvSpPr>
        <p:spPr bwMode="auto">
          <a:xfrm>
            <a:off x="1927225" y="4721225"/>
            <a:ext cx="66675" cy="11113"/>
          </a:xfrm>
          <a:custGeom>
            <a:avLst/>
            <a:gdLst>
              <a:gd name="T0" fmla="*/ 117 w 117"/>
              <a:gd name="T1" fmla="*/ 15 h 20"/>
              <a:gd name="T2" fmla="*/ 115 w 117"/>
              <a:gd name="T3" fmla="*/ 20 h 20"/>
              <a:gd name="T4" fmla="*/ 115 w 117"/>
              <a:gd name="T5" fmla="*/ 15 h 20"/>
              <a:gd name="T6" fmla="*/ 112 w 117"/>
              <a:gd name="T7" fmla="*/ 15 h 20"/>
              <a:gd name="T8" fmla="*/ 107 w 117"/>
              <a:gd name="T9" fmla="*/ 15 h 20"/>
              <a:gd name="T10" fmla="*/ 99 w 117"/>
              <a:gd name="T11" fmla="*/ 13 h 20"/>
              <a:gd name="T12" fmla="*/ 92 w 117"/>
              <a:gd name="T13" fmla="*/ 13 h 20"/>
              <a:gd name="T14" fmla="*/ 82 w 117"/>
              <a:gd name="T15" fmla="*/ 10 h 20"/>
              <a:gd name="T16" fmla="*/ 71 w 117"/>
              <a:gd name="T17" fmla="*/ 10 h 20"/>
              <a:gd name="T18" fmla="*/ 59 w 117"/>
              <a:gd name="T19" fmla="*/ 10 h 20"/>
              <a:gd name="T20" fmla="*/ 48 w 117"/>
              <a:gd name="T21" fmla="*/ 7 h 20"/>
              <a:gd name="T22" fmla="*/ 38 w 117"/>
              <a:gd name="T23" fmla="*/ 5 h 20"/>
              <a:gd name="T24" fmla="*/ 30 w 117"/>
              <a:gd name="T25" fmla="*/ 5 h 20"/>
              <a:gd name="T26" fmla="*/ 20 w 117"/>
              <a:gd name="T27" fmla="*/ 2 h 20"/>
              <a:gd name="T28" fmla="*/ 13 w 117"/>
              <a:gd name="T29" fmla="*/ 2 h 20"/>
              <a:gd name="T30" fmla="*/ 7 w 117"/>
              <a:gd name="T31" fmla="*/ 2 h 20"/>
              <a:gd name="T32" fmla="*/ 2 w 117"/>
              <a:gd name="T33" fmla="*/ 0 h 20"/>
              <a:gd name="T34" fmla="*/ 2 w 117"/>
              <a:gd name="T35" fmla="*/ 0 h 20"/>
              <a:gd name="T36" fmla="*/ 0 w 117"/>
              <a:gd name="T37" fmla="*/ 5 h 20"/>
              <a:gd name="T38" fmla="*/ 2 w 117"/>
              <a:gd name="T39" fmla="*/ 5 h 20"/>
              <a:gd name="T40" fmla="*/ 5 w 117"/>
              <a:gd name="T41" fmla="*/ 5 h 20"/>
              <a:gd name="T42" fmla="*/ 13 w 117"/>
              <a:gd name="T43" fmla="*/ 7 h 20"/>
              <a:gd name="T44" fmla="*/ 20 w 117"/>
              <a:gd name="T45" fmla="*/ 7 h 20"/>
              <a:gd name="T46" fmla="*/ 28 w 117"/>
              <a:gd name="T47" fmla="*/ 10 h 20"/>
              <a:gd name="T48" fmla="*/ 38 w 117"/>
              <a:gd name="T49" fmla="*/ 10 h 20"/>
              <a:gd name="T50" fmla="*/ 48 w 117"/>
              <a:gd name="T51" fmla="*/ 13 h 20"/>
              <a:gd name="T52" fmla="*/ 59 w 117"/>
              <a:gd name="T53" fmla="*/ 13 h 20"/>
              <a:gd name="T54" fmla="*/ 71 w 117"/>
              <a:gd name="T55" fmla="*/ 15 h 20"/>
              <a:gd name="T56" fmla="*/ 82 w 117"/>
              <a:gd name="T57" fmla="*/ 15 h 20"/>
              <a:gd name="T58" fmla="*/ 92 w 117"/>
              <a:gd name="T59" fmla="*/ 18 h 20"/>
              <a:gd name="T60" fmla="*/ 99 w 117"/>
              <a:gd name="T61" fmla="*/ 18 h 20"/>
              <a:gd name="T62" fmla="*/ 107 w 117"/>
              <a:gd name="T63" fmla="*/ 20 h 20"/>
              <a:gd name="T64" fmla="*/ 112 w 117"/>
              <a:gd name="T65" fmla="*/ 20 h 20"/>
              <a:gd name="T66" fmla="*/ 115 w 117"/>
              <a:gd name="T67" fmla="*/ 20 h 20"/>
              <a:gd name="T68" fmla="*/ 117 w 117"/>
              <a:gd name="T69" fmla="*/ 15 h 20"/>
              <a:gd name="T70" fmla="*/ 117 w 117"/>
              <a:gd name="T7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7" h="20">
                <a:moveTo>
                  <a:pt x="117" y="15"/>
                </a:moveTo>
                <a:lnTo>
                  <a:pt x="115" y="20"/>
                </a:lnTo>
                <a:lnTo>
                  <a:pt x="115" y="15"/>
                </a:lnTo>
                <a:lnTo>
                  <a:pt x="112" y="15"/>
                </a:lnTo>
                <a:lnTo>
                  <a:pt x="107" y="15"/>
                </a:lnTo>
                <a:lnTo>
                  <a:pt x="99" y="13"/>
                </a:lnTo>
                <a:lnTo>
                  <a:pt x="92" y="13"/>
                </a:lnTo>
                <a:lnTo>
                  <a:pt x="82" y="10"/>
                </a:lnTo>
                <a:lnTo>
                  <a:pt x="71" y="10"/>
                </a:lnTo>
                <a:lnTo>
                  <a:pt x="59" y="10"/>
                </a:lnTo>
                <a:lnTo>
                  <a:pt x="48" y="7"/>
                </a:lnTo>
                <a:lnTo>
                  <a:pt x="38" y="5"/>
                </a:lnTo>
                <a:lnTo>
                  <a:pt x="30" y="5"/>
                </a:lnTo>
                <a:lnTo>
                  <a:pt x="20" y="2"/>
                </a:lnTo>
                <a:lnTo>
                  <a:pt x="13" y="2"/>
                </a:lnTo>
                <a:lnTo>
                  <a:pt x="7" y="2"/>
                </a:lnTo>
                <a:lnTo>
                  <a:pt x="2" y="0"/>
                </a:lnTo>
                <a:lnTo>
                  <a:pt x="2" y="0"/>
                </a:lnTo>
                <a:lnTo>
                  <a:pt x="0" y="5"/>
                </a:lnTo>
                <a:lnTo>
                  <a:pt x="2" y="5"/>
                </a:lnTo>
                <a:lnTo>
                  <a:pt x="5" y="5"/>
                </a:lnTo>
                <a:lnTo>
                  <a:pt x="13" y="7"/>
                </a:lnTo>
                <a:lnTo>
                  <a:pt x="20" y="7"/>
                </a:lnTo>
                <a:lnTo>
                  <a:pt x="28" y="10"/>
                </a:lnTo>
                <a:lnTo>
                  <a:pt x="38" y="10"/>
                </a:lnTo>
                <a:lnTo>
                  <a:pt x="48" y="13"/>
                </a:lnTo>
                <a:lnTo>
                  <a:pt x="59" y="13"/>
                </a:lnTo>
                <a:lnTo>
                  <a:pt x="71" y="15"/>
                </a:lnTo>
                <a:lnTo>
                  <a:pt x="82" y="15"/>
                </a:lnTo>
                <a:lnTo>
                  <a:pt x="92" y="18"/>
                </a:lnTo>
                <a:lnTo>
                  <a:pt x="99" y="18"/>
                </a:lnTo>
                <a:lnTo>
                  <a:pt x="107" y="20"/>
                </a:lnTo>
                <a:lnTo>
                  <a:pt x="112" y="20"/>
                </a:lnTo>
                <a:lnTo>
                  <a:pt x="115" y="20"/>
                </a:lnTo>
                <a:lnTo>
                  <a:pt x="117" y="15"/>
                </a:lnTo>
                <a:lnTo>
                  <a:pt x="117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8" name="Freeform 2198">
            <a:extLst>
              <a:ext uri="{FF2B5EF4-FFF2-40B4-BE49-F238E27FC236}">
                <a16:creationId xmlns:a16="http://schemas.microsoft.com/office/drawing/2014/main" id="{100657FA-09B0-4E9C-8517-C976F1C6F6FA}"/>
              </a:ext>
            </a:extLst>
          </p:cNvPr>
          <p:cNvSpPr>
            <a:spLocks/>
          </p:cNvSpPr>
          <p:nvPr/>
        </p:nvSpPr>
        <p:spPr bwMode="auto">
          <a:xfrm>
            <a:off x="1990725" y="4727575"/>
            <a:ext cx="9525" cy="6350"/>
          </a:xfrm>
          <a:custGeom>
            <a:avLst/>
            <a:gdLst>
              <a:gd name="T0" fmla="*/ 5 w 18"/>
              <a:gd name="T1" fmla="*/ 2 h 10"/>
              <a:gd name="T2" fmla="*/ 3 w 18"/>
              <a:gd name="T3" fmla="*/ 7 h 10"/>
              <a:gd name="T4" fmla="*/ 5 w 18"/>
              <a:gd name="T5" fmla="*/ 2 h 10"/>
              <a:gd name="T6" fmla="*/ 3 w 18"/>
              <a:gd name="T7" fmla="*/ 0 h 10"/>
              <a:gd name="T8" fmla="*/ 0 w 18"/>
              <a:gd name="T9" fmla="*/ 5 h 10"/>
              <a:gd name="T10" fmla="*/ 3 w 18"/>
              <a:gd name="T11" fmla="*/ 7 h 10"/>
              <a:gd name="T12" fmla="*/ 5 w 18"/>
              <a:gd name="T13" fmla="*/ 2 h 10"/>
              <a:gd name="T14" fmla="*/ 3 w 18"/>
              <a:gd name="T15" fmla="*/ 2 h 10"/>
              <a:gd name="T16" fmla="*/ 0 w 18"/>
              <a:gd name="T17" fmla="*/ 5 h 10"/>
              <a:gd name="T18" fmla="*/ 3 w 18"/>
              <a:gd name="T19" fmla="*/ 7 h 10"/>
              <a:gd name="T20" fmla="*/ 5 w 18"/>
              <a:gd name="T21" fmla="*/ 2 h 10"/>
              <a:gd name="T22" fmla="*/ 3 w 18"/>
              <a:gd name="T23" fmla="*/ 7 h 10"/>
              <a:gd name="T24" fmla="*/ 18 w 18"/>
              <a:gd name="T25" fmla="*/ 10 h 10"/>
              <a:gd name="T26" fmla="*/ 5 w 18"/>
              <a:gd name="T27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0">
                <a:moveTo>
                  <a:pt x="5" y="2"/>
                </a:moveTo>
                <a:lnTo>
                  <a:pt x="3" y="7"/>
                </a:lnTo>
                <a:lnTo>
                  <a:pt x="5" y="2"/>
                </a:lnTo>
                <a:lnTo>
                  <a:pt x="3" y="0"/>
                </a:lnTo>
                <a:lnTo>
                  <a:pt x="0" y="5"/>
                </a:lnTo>
                <a:lnTo>
                  <a:pt x="3" y="7"/>
                </a:lnTo>
                <a:lnTo>
                  <a:pt x="5" y="2"/>
                </a:lnTo>
                <a:lnTo>
                  <a:pt x="3" y="2"/>
                </a:lnTo>
                <a:lnTo>
                  <a:pt x="0" y="5"/>
                </a:lnTo>
                <a:lnTo>
                  <a:pt x="3" y="7"/>
                </a:lnTo>
                <a:lnTo>
                  <a:pt x="5" y="2"/>
                </a:lnTo>
                <a:lnTo>
                  <a:pt x="3" y="7"/>
                </a:lnTo>
                <a:lnTo>
                  <a:pt x="18" y="10"/>
                </a:lnTo>
                <a:lnTo>
                  <a:pt x="5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19" name="Freeform 2199">
            <a:extLst>
              <a:ext uri="{FF2B5EF4-FFF2-40B4-BE49-F238E27FC236}">
                <a16:creationId xmlns:a16="http://schemas.microsoft.com/office/drawing/2014/main" id="{41591B7A-8BC5-4929-BB63-A2BA75BA054C}"/>
              </a:ext>
            </a:extLst>
          </p:cNvPr>
          <p:cNvSpPr>
            <a:spLocks/>
          </p:cNvSpPr>
          <p:nvPr/>
        </p:nvSpPr>
        <p:spPr bwMode="auto">
          <a:xfrm>
            <a:off x="1974850" y="4513263"/>
            <a:ext cx="209550" cy="217487"/>
          </a:xfrm>
          <a:custGeom>
            <a:avLst/>
            <a:gdLst>
              <a:gd name="T0" fmla="*/ 353 w 366"/>
              <a:gd name="T1" fmla="*/ 0 h 394"/>
              <a:gd name="T2" fmla="*/ 10 w 366"/>
              <a:gd name="T3" fmla="*/ 18 h 394"/>
              <a:gd name="T4" fmla="*/ 8 w 366"/>
              <a:gd name="T5" fmla="*/ 18 h 394"/>
              <a:gd name="T6" fmla="*/ 5 w 366"/>
              <a:gd name="T7" fmla="*/ 20 h 394"/>
              <a:gd name="T8" fmla="*/ 3 w 366"/>
              <a:gd name="T9" fmla="*/ 20 h 394"/>
              <a:gd name="T10" fmla="*/ 3 w 366"/>
              <a:gd name="T11" fmla="*/ 20 h 394"/>
              <a:gd name="T12" fmla="*/ 0 w 366"/>
              <a:gd name="T13" fmla="*/ 23 h 394"/>
              <a:gd name="T14" fmla="*/ 0 w 366"/>
              <a:gd name="T15" fmla="*/ 25 h 394"/>
              <a:gd name="T16" fmla="*/ 0 w 366"/>
              <a:gd name="T17" fmla="*/ 25 h 394"/>
              <a:gd name="T18" fmla="*/ 0 w 366"/>
              <a:gd name="T19" fmla="*/ 28 h 394"/>
              <a:gd name="T20" fmla="*/ 26 w 366"/>
              <a:gd name="T21" fmla="*/ 386 h 394"/>
              <a:gd name="T22" fmla="*/ 26 w 366"/>
              <a:gd name="T23" fmla="*/ 386 h 394"/>
              <a:gd name="T24" fmla="*/ 26 w 366"/>
              <a:gd name="T25" fmla="*/ 389 h 394"/>
              <a:gd name="T26" fmla="*/ 28 w 366"/>
              <a:gd name="T27" fmla="*/ 391 h 394"/>
              <a:gd name="T28" fmla="*/ 28 w 366"/>
              <a:gd name="T29" fmla="*/ 391 h 394"/>
              <a:gd name="T30" fmla="*/ 31 w 366"/>
              <a:gd name="T31" fmla="*/ 394 h 394"/>
              <a:gd name="T32" fmla="*/ 33 w 366"/>
              <a:gd name="T33" fmla="*/ 394 h 394"/>
              <a:gd name="T34" fmla="*/ 36 w 366"/>
              <a:gd name="T35" fmla="*/ 394 h 394"/>
              <a:gd name="T36" fmla="*/ 36 w 366"/>
              <a:gd name="T37" fmla="*/ 394 h 394"/>
              <a:gd name="T38" fmla="*/ 366 w 366"/>
              <a:gd name="T39" fmla="*/ 348 h 394"/>
              <a:gd name="T40" fmla="*/ 353 w 366"/>
              <a:gd name="T41" fmla="*/ 0 h 3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6" h="394">
                <a:moveTo>
                  <a:pt x="353" y="0"/>
                </a:moveTo>
                <a:lnTo>
                  <a:pt x="10" y="18"/>
                </a:lnTo>
                <a:lnTo>
                  <a:pt x="8" y="18"/>
                </a:lnTo>
                <a:lnTo>
                  <a:pt x="5" y="20"/>
                </a:lnTo>
                <a:lnTo>
                  <a:pt x="3" y="20"/>
                </a:lnTo>
                <a:lnTo>
                  <a:pt x="3" y="20"/>
                </a:lnTo>
                <a:lnTo>
                  <a:pt x="0" y="23"/>
                </a:lnTo>
                <a:lnTo>
                  <a:pt x="0" y="25"/>
                </a:lnTo>
                <a:lnTo>
                  <a:pt x="0" y="25"/>
                </a:lnTo>
                <a:lnTo>
                  <a:pt x="0" y="28"/>
                </a:lnTo>
                <a:lnTo>
                  <a:pt x="26" y="386"/>
                </a:lnTo>
                <a:lnTo>
                  <a:pt x="26" y="386"/>
                </a:lnTo>
                <a:lnTo>
                  <a:pt x="26" y="389"/>
                </a:lnTo>
                <a:lnTo>
                  <a:pt x="28" y="391"/>
                </a:lnTo>
                <a:lnTo>
                  <a:pt x="28" y="391"/>
                </a:lnTo>
                <a:lnTo>
                  <a:pt x="31" y="394"/>
                </a:lnTo>
                <a:lnTo>
                  <a:pt x="33" y="394"/>
                </a:lnTo>
                <a:lnTo>
                  <a:pt x="36" y="394"/>
                </a:lnTo>
                <a:lnTo>
                  <a:pt x="36" y="394"/>
                </a:lnTo>
                <a:lnTo>
                  <a:pt x="366" y="348"/>
                </a:lnTo>
                <a:lnTo>
                  <a:pt x="353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0" name="Freeform 2200">
            <a:extLst>
              <a:ext uri="{FF2B5EF4-FFF2-40B4-BE49-F238E27FC236}">
                <a16:creationId xmlns:a16="http://schemas.microsoft.com/office/drawing/2014/main" id="{3C695813-B20C-41B3-8919-13975C26F978}"/>
              </a:ext>
            </a:extLst>
          </p:cNvPr>
          <p:cNvSpPr>
            <a:spLocks/>
          </p:cNvSpPr>
          <p:nvPr/>
        </p:nvSpPr>
        <p:spPr bwMode="auto">
          <a:xfrm>
            <a:off x="1979613" y="4513263"/>
            <a:ext cx="196850" cy="11112"/>
          </a:xfrm>
          <a:custGeom>
            <a:avLst/>
            <a:gdLst>
              <a:gd name="T0" fmla="*/ 0 w 345"/>
              <a:gd name="T1" fmla="*/ 15 h 20"/>
              <a:gd name="T2" fmla="*/ 2 w 345"/>
              <a:gd name="T3" fmla="*/ 20 h 20"/>
              <a:gd name="T4" fmla="*/ 345 w 345"/>
              <a:gd name="T5" fmla="*/ 2 h 20"/>
              <a:gd name="T6" fmla="*/ 345 w 345"/>
              <a:gd name="T7" fmla="*/ 0 h 20"/>
              <a:gd name="T8" fmla="*/ 2 w 345"/>
              <a:gd name="T9" fmla="*/ 15 h 20"/>
              <a:gd name="T10" fmla="*/ 0 w 345"/>
              <a:gd name="T1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20">
                <a:moveTo>
                  <a:pt x="0" y="15"/>
                </a:moveTo>
                <a:lnTo>
                  <a:pt x="2" y="20"/>
                </a:lnTo>
                <a:lnTo>
                  <a:pt x="345" y="2"/>
                </a:lnTo>
                <a:lnTo>
                  <a:pt x="345" y="0"/>
                </a:lnTo>
                <a:lnTo>
                  <a:pt x="2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1" name="Freeform 2201">
            <a:extLst>
              <a:ext uri="{FF2B5EF4-FFF2-40B4-BE49-F238E27FC236}">
                <a16:creationId xmlns:a16="http://schemas.microsoft.com/office/drawing/2014/main" id="{75EF06B6-A692-4416-BE89-D3C37AF7FB29}"/>
              </a:ext>
            </a:extLst>
          </p:cNvPr>
          <p:cNvSpPr>
            <a:spLocks/>
          </p:cNvSpPr>
          <p:nvPr/>
        </p:nvSpPr>
        <p:spPr bwMode="auto">
          <a:xfrm>
            <a:off x="1973263" y="4521200"/>
            <a:ext cx="6350" cy="7938"/>
          </a:xfrm>
          <a:custGeom>
            <a:avLst/>
            <a:gdLst>
              <a:gd name="T0" fmla="*/ 0 w 12"/>
              <a:gd name="T1" fmla="*/ 13 h 13"/>
              <a:gd name="T2" fmla="*/ 5 w 12"/>
              <a:gd name="T3" fmla="*/ 13 h 13"/>
              <a:gd name="T4" fmla="*/ 5 w 12"/>
              <a:gd name="T5" fmla="*/ 10 h 13"/>
              <a:gd name="T6" fmla="*/ 5 w 12"/>
              <a:gd name="T7" fmla="*/ 10 h 13"/>
              <a:gd name="T8" fmla="*/ 5 w 12"/>
              <a:gd name="T9" fmla="*/ 10 h 13"/>
              <a:gd name="T10" fmla="*/ 7 w 12"/>
              <a:gd name="T11" fmla="*/ 8 h 13"/>
              <a:gd name="T12" fmla="*/ 7 w 12"/>
              <a:gd name="T13" fmla="*/ 8 h 13"/>
              <a:gd name="T14" fmla="*/ 10 w 12"/>
              <a:gd name="T15" fmla="*/ 5 h 13"/>
              <a:gd name="T16" fmla="*/ 10 w 12"/>
              <a:gd name="T17" fmla="*/ 5 h 13"/>
              <a:gd name="T18" fmla="*/ 12 w 12"/>
              <a:gd name="T19" fmla="*/ 5 h 13"/>
              <a:gd name="T20" fmla="*/ 10 w 12"/>
              <a:gd name="T21" fmla="*/ 0 h 13"/>
              <a:gd name="T22" fmla="*/ 7 w 12"/>
              <a:gd name="T23" fmla="*/ 0 h 13"/>
              <a:gd name="T24" fmla="*/ 7 w 12"/>
              <a:gd name="T25" fmla="*/ 3 h 13"/>
              <a:gd name="T26" fmla="*/ 5 w 12"/>
              <a:gd name="T27" fmla="*/ 3 h 13"/>
              <a:gd name="T28" fmla="*/ 2 w 12"/>
              <a:gd name="T29" fmla="*/ 5 h 13"/>
              <a:gd name="T30" fmla="*/ 2 w 12"/>
              <a:gd name="T31" fmla="*/ 8 h 13"/>
              <a:gd name="T32" fmla="*/ 0 w 12"/>
              <a:gd name="T33" fmla="*/ 10 h 13"/>
              <a:gd name="T34" fmla="*/ 0 w 12"/>
              <a:gd name="T35" fmla="*/ 10 h 13"/>
              <a:gd name="T36" fmla="*/ 0 w 12"/>
              <a:gd name="T37" fmla="*/ 13 h 13"/>
              <a:gd name="T38" fmla="*/ 0 w 12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3">
                <a:moveTo>
                  <a:pt x="0" y="13"/>
                </a:move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7" y="8"/>
                </a:lnTo>
                <a:lnTo>
                  <a:pt x="7" y="8"/>
                </a:lnTo>
                <a:lnTo>
                  <a:pt x="10" y="5"/>
                </a:lnTo>
                <a:lnTo>
                  <a:pt x="10" y="5"/>
                </a:lnTo>
                <a:lnTo>
                  <a:pt x="12" y="5"/>
                </a:lnTo>
                <a:lnTo>
                  <a:pt x="10" y="0"/>
                </a:lnTo>
                <a:lnTo>
                  <a:pt x="7" y="0"/>
                </a:lnTo>
                <a:lnTo>
                  <a:pt x="7" y="3"/>
                </a:lnTo>
                <a:lnTo>
                  <a:pt x="5" y="3"/>
                </a:lnTo>
                <a:lnTo>
                  <a:pt x="2" y="5"/>
                </a:lnTo>
                <a:lnTo>
                  <a:pt x="2" y="8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2" name="Freeform 2202">
            <a:extLst>
              <a:ext uri="{FF2B5EF4-FFF2-40B4-BE49-F238E27FC236}">
                <a16:creationId xmlns:a16="http://schemas.microsoft.com/office/drawing/2014/main" id="{76B345DF-0980-46E6-B189-95F29105C2DB}"/>
              </a:ext>
            </a:extLst>
          </p:cNvPr>
          <p:cNvSpPr>
            <a:spLocks/>
          </p:cNvSpPr>
          <p:nvPr/>
        </p:nvSpPr>
        <p:spPr bwMode="auto">
          <a:xfrm>
            <a:off x="1973263" y="4529138"/>
            <a:ext cx="17462" cy="196850"/>
          </a:xfrm>
          <a:custGeom>
            <a:avLst/>
            <a:gdLst>
              <a:gd name="T0" fmla="*/ 25 w 30"/>
              <a:gd name="T1" fmla="*/ 358 h 358"/>
              <a:gd name="T2" fmla="*/ 30 w 30"/>
              <a:gd name="T3" fmla="*/ 358 h 358"/>
              <a:gd name="T4" fmla="*/ 5 w 30"/>
              <a:gd name="T5" fmla="*/ 0 h 358"/>
              <a:gd name="T6" fmla="*/ 0 w 30"/>
              <a:gd name="T7" fmla="*/ 0 h 358"/>
              <a:gd name="T8" fmla="*/ 25 w 30"/>
              <a:gd name="T9" fmla="*/ 358 h 358"/>
              <a:gd name="T10" fmla="*/ 25 w 30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0" h="358">
                <a:moveTo>
                  <a:pt x="25" y="358"/>
                </a:moveTo>
                <a:lnTo>
                  <a:pt x="30" y="358"/>
                </a:lnTo>
                <a:lnTo>
                  <a:pt x="5" y="0"/>
                </a:lnTo>
                <a:lnTo>
                  <a:pt x="0" y="0"/>
                </a:lnTo>
                <a:lnTo>
                  <a:pt x="25" y="358"/>
                </a:lnTo>
                <a:lnTo>
                  <a:pt x="25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3" name="Freeform 2203">
            <a:extLst>
              <a:ext uri="{FF2B5EF4-FFF2-40B4-BE49-F238E27FC236}">
                <a16:creationId xmlns:a16="http://schemas.microsoft.com/office/drawing/2014/main" id="{E700EBDC-F02E-4D14-A391-4EFE3E89D271}"/>
              </a:ext>
            </a:extLst>
          </p:cNvPr>
          <p:cNvSpPr>
            <a:spLocks/>
          </p:cNvSpPr>
          <p:nvPr/>
        </p:nvSpPr>
        <p:spPr bwMode="auto">
          <a:xfrm>
            <a:off x="1987550" y="4725988"/>
            <a:ext cx="7938" cy="6350"/>
          </a:xfrm>
          <a:custGeom>
            <a:avLst/>
            <a:gdLst>
              <a:gd name="T0" fmla="*/ 13 w 13"/>
              <a:gd name="T1" fmla="*/ 10 h 10"/>
              <a:gd name="T2" fmla="*/ 13 w 13"/>
              <a:gd name="T3" fmla="*/ 5 h 10"/>
              <a:gd name="T4" fmla="*/ 13 w 13"/>
              <a:gd name="T5" fmla="*/ 5 h 10"/>
              <a:gd name="T6" fmla="*/ 10 w 13"/>
              <a:gd name="T7" fmla="*/ 5 h 10"/>
              <a:gd name="T8" fmla="*/ 10 w 13"/>
              <a:gd name="T9" fmla="*/ 5 h 10"/>
              <a:gd name="T10" fmla="*/ 8 w 13"/>
              <a:gd name="T11" fmla="*/ 5 h 10"/>
              <a:gd name="T12" fmla="*/ 8 w 13"/>
              <a:gd name="T13" fmla="*/ 3 h 10"/>
              <a:gd name="T14" fmla="*/ 5 w 13"/>
              <a:gd name="T15" fmla="*/ 3 h 10"/>
              <a:gd name="T16" fmla="*/ 5 w 13"/>
              <a:gd name="T17" fmla="*/ 0 h 10"/>
              <a:gd name="T18" fmla="*/ 5 w 13"/>
              <a:gd name="T19" fmla="*/ 0 h 10"/>
              <a:gd name="T20" fmla="*/ 0 w 13"/>
              <a:gd name="T21" fmla="*/ 0 h 10"/>
              <a:gd name="T22" fmla="*/ 0 w 13"/>
              <a:gd name="T23" fmla="*/ 3 h 10"/>
              <a:gd name="T24" fmla="*/ 3 w 13"/>
              <a:gd name="T25" fmla="*/ 5 h 10"/>
              <a:gd name="T26" fmla="*/ 3 w 13"/>
              <a:gd name="T27" fmla="*/ 8 h 10"/>
              <a:gd name="T28" fmla="*/ 5 w 13"/>
              <a:gd name="T29" fmla="*/ 8 h 10"/>
              <a:gd name="T30" fmla="*/ 8 w 13"/>
              <a:gd name="T31" fmla="*/ 10 h 10"/>
              <a:gd name="T32" fmla="*/ 8 w 13"/>
              <a:gd name="T33" fmla="*/ 10 h 10"/>
              <a:gd name="T34" fmla="*/ 10 w 13"/>
              <a:gd name="T35" fmla="*/ 10 h 10"/>
              <a:gd name="T36" fmla="*/ 13 w 13"/>
              <a:gd name="T37" fmla="*/ 10 h 10"/>
              <a:gd name="T38" fmla="*/ 13 w 13"/>
              <a:gd name="T3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0">
                <a:moveTo>
                  <a:pt x="13" y="10"/>
                </a:moveTo>
                <a:lnTo>
                  <a:pt x="13" y="5"/>
                </a:lnTo>
                <a:lnTo>
                  <a:pt x="13" y="5"/>
                </a:lnTo>
                <a:lnTo>
                  <a:pt x="10" y="5"/>
                </a:lnTo>
                <a:lnTo>
                  <a:pt x="10" y="5"/>
                </a:lnTo>
                <a:lnTo>
                  <a:pt x="8" y="5"/>
                </a:lnTo>
                <a:lnTo>
                  <a:pt x="8" y="3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lnTo>
                  <a:pt x="0" y="3"/>
                </a:lnTo>
                <a:lnTo>
                  <a:pt x="3" y="5"/>
                </a:lnTo>
                <a:lnTo>
                  <a:pt x="3" y="8"/>
                </a:lnTo>
                <a:lnTo>
                  <a:pt x="5" y="8"/>
                </a:lnTo>
                <a:lnTo>
                  <a:pt x="8" y="10"/>
                </a:lnTo>
                <a:lnTo>
                  <a:pt x="8" y="10"/>
                </a:lnTo>
                <a:lnTo>
                  <a:pt x="10" y="10"/>
                </a:lnTo>
                <a:lnTo>
                  <a:pt x="13" y="10"/>
                </a:lnTo>
                <a:lnTo>
                  <a:pt x="13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4" name="Freeform 2204">
            <a:extLst>
              <a:ext uri="{FF2B5EF4-FFF2-40B4-BE49-F238E27FC236}">
                <a16:creationId xmlns:a16="http://schemas.microsoft.com/office/drawing/2014/main" id="{CECB87FA-7955-4602-890E-36BBDBF0E4DE}"/>
              </a:ext>
            </a:extLst>
          </p:cNvPr>
          <p:cNvSpPr>
            <a:spLocks/>
          </p:cNvSpPr>
          <p:nvPr/>
        </p:nvSpPr>
        <p:spPr bwMode="auto">
          <a:xfrm>
            <a:off x="1995488" y="4703763"/>
            <a:ext cx="188912" cy="28575"/>
          </a:xfrm>
          <a:custGeom>
            <a:avLst/>
            <a:gdLst>
              <a:gd name="T0" fmla="*/ 330 w 330"/>
              <a:gd name="T1" fmla="*/ 3 h 51"/>
              <a:gd name="T2" fmla="*/ 330 w 330"/>
              <a:gd name="T3" fmla="*/ 0 h 51"/>
              <a:gd name="T4" fmla="*/ 0 w 330"/>
              <a:gd name="T5" fmla="*/ 46 h 51"/>
              <a:gd name="T6" fmla="*/ 0 w 330"/>
              <a:gd name="T7" fmla="*/ 51 h 51"/>
              <a:gd name="T8" fmla="*/ 330 w 330"/>
              <a:gd name="T9" fmla="*/ 5 h 51"/>
              <a:gd name="T10" fmla="*/ 330 w 330"/>
              <a:gd name="T11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330" y="3"/>
                </a:moveTo>
                <a:lnTo>
                  <a:pt x="330" y="0"/>
                </a:lnTo>
                <a:lnTo>
                  <a:pt x="0" y="46"/>
                </a:lnTo>
                <a:lnTo>
                  <a:pt x="0" y="51"/>
                </a:lnTo>
                <a:lnTo>
                  <a:pt x="330" y="5"/>
                </a:lnTo>
                <a:lnTo>
                  <a:pt x="33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5" name="Freeform 2205">
            <a:extLst>
              <a:ext uri="{FF2B5EF4-FFF2-40B4-BE49-F238E27FC236}">
                <a16:creationId xmlns:a16="http://schemas.microsoft.com/office/drawing/2014/main" id="{7D65EA76-5E27-44D8-B596-FE7D50B840AE}"/>
              </a:ext>
            </a:extLst>
          </p:cNvPr>
          <p:cNvSpPr>
            <a:spLocks/>
          </p:cNvSpPr>
          <p:nvPr/>
        </p:nvSpPr>
        <p:spPr bwMode="auto">
          <a:xfrm>
            <a:off x="1968500" y="4729163"/>
            <a:ext cx="177800" cy="41275"/>
          </a:xfrm>
          <a:custGeom>
            <a:avLst/>
            <a:gdLst>
              <a:gd name="T0" fmla="*/ 92 w 309"/>
              <a:gd name="T1" fmla="*/ 74 h 74"/>
              <a:gd name="T2" fmla="*/ 89 w 309"/>
              <a:gd name="T3" fmla="*/ 74 h 74"/>
              <a:gd name="T4" fmla="*/ 87 w 309"/>
              <a:gd name="T5" fmla="*/ 72 h 74"/>
              <a:gd name="T6" fmla="*/ 82 w 309"/>
              <a:gd name="T7" fmla="*/ 72 h 74"/>
              <a:gd name="T8" fmla="*/ 77 w 309"/>
              <a:gd name="T9" fmla="*/ 69 h 74"/>
              <a:gd name="T10" fmla="*/ 71 w 309"/>
              <a:gd name="T11" fmla="*/ 69 h 74"/>
              <a:gd name="T12" fmla="*/ 61 w 309"/>
              <a:gd name="T13" fmla="*/ 64 h 74"/>
              <a:gd name="T14" fmla="*/ 54 w 309"/>
              <a:gd name="T15" fmla="*/ 62 h 74"/>
              <a:gd name="T16" fmla="*/ 46 w 309"/>
              <a:gd name="T17" fmla="*/ 59 h 74"/>
              <a:gd name="T18" fmla="*/ 36 w 309"/>
              <a:gd name="T19" fmla="*/ 56 h 74"/>
              <a:gd name="T20" fmla="*/ 28 w 309"/>
              <a:gd name="T21" fmla="*/ 54 h 74"/>
              <a:gd name="T22" fmla="*/ 23 w 309"/>
              <a:gd name="T23" fmla="*/ 51 h 74"/>
              <a:gd name="T24" fmla="*/ 15 w 309"/>
              <a:gd name="T25" fmla="*/ 49 h 74"/>
              <a:gd name="T26" fmla="*/ 8 w 309"/>
              <a:gd name="T27" fmla="*/ 44 h 74"/>
              <a:gd name="T28" fmla="*/ 5 w 309"/>
              <a:gd name="T29" fmla="*/ 44 h 74"/>
              <a:gd name="T30" fmla="*/ 0 w 309"/>
              <a:gd name="T31" fmla="*/ 41 h 74"/>
              <a:gd name="T32" fmla="*/ 0 w 309"/>
              <a:gd name="T33" fmla="*/ 41 h 74"/>
              <a:gd name="T34" fmla="*/ 0 w 309"/>
              <a:gd name="T35" fmla="*/ 38 h 74"/>
              <a:gd name="T36" fmla="*/ 0 w 309"/>
              <a:gd name="T37" fmla="*/ 36 h 74"/>
              <a:gd name="T38" fmla="*/ 0 w 309"/>
              <a:gd name="T39" fmla="*/ 36 h 74"/>
              <a:gd name="T40" fmla="*/ 2 w 309"/>
              <a:gd name="T41" fmla="*/ 33 h 74"/>
              <a:gd name="T42" fmla="*/ 2 w 309"/>
              <a:gd name="T43" fmla="*/ 33 h 74"/>
              <a:gd name="T44" fmla="*/ 2 w 309"/>
              <a:gd name="T45" fmla="*/ 31 h 74"/>
              <a:gd name="T46" fmla="*/ 2 w 309"/>
              <a:gd name="T47" fmla="*/ 31 h 74"/>
              <a:gd name="T48" fmla="*/ 5 w 309"/>
              <a:gd name="T49" fmla="*/ 28 h 74"/>
              <a:gd name="T50" fmla="*/ 8 w 309"/>
              <a:gd name="T51" fmla="*/ 23 h 74"/>
              <a:gd name="T52" fmla="*/ 10 w 309"/>
              <a:gd name="T53" fmla="*/ 21 h 74"/>
              <a:gd name="T54" fmla="*/ 18 w 309"/>
              <a:gd name="T55" fmla="*/ 15 h 74"/>
              <a:gd name="T56" fmla="*/ 23 w 309"/>
              <a:gd name="T57" fmla="*/ 13 h 74"/>
              <a:gd name="T58" fmla="*/ 28 w 309"/>
              <a:gd name="T59" fmla="*/ 8 h 74"/>
              <a:gd name="T60" fmla="*/ 33 w 309"/>
              <a:gd name="T61" fmla="*/ 5 h 74"/>
              <a:gd name="T62" fmla="*/ 36 w 309"/>
              <a:gd name="T63" fmla="*/ 5 h 74"/>
              <a:gd name="T64" fmla="*/ 36 w 309"/>
              <a:gd name="T65" fmla="*/ 5 h 74"/>
              <a:gd name="T66" fmla="*/ 82 w 309"/>
              <a:gd name="T67" fmla="*/ 15 h 74"/>
              <a:gd name="T68" fmla="*/ 222 w 309"/>
              <a:gd name="T69" fmla="*/ 0 h 74"/>
              <a:gd name="T70" fmla="*/ 309 w 309"/>
              <a:gd name="T71" fmla="*/ 38 h 74"/>
              <a:gd name="T72" fmla="*/ 92 w 309"/>
              <a:gd name="T7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09" h="74">
                <a:moveTo>
                  <a:pt x="92" y="74"/>
                </a:moveTo>
                <a:lnTo>
                  <a:pt x="89" y="74"/>
                </a:lnTo>
                <a:lnTo>
                  <a:pt x="87" y="72"/>
                </a:lnTo>
                <a:lnTo>
                  <a:pt x="82" y="72"/>
                </a:lnTo>
                <a:lnTo>
                  <a:pt x="77" y="69"/>
                </a:lnTo>
                <a:lnTo>
                  <a:pt x="71" y="69"/>
                </a:lnTo>
                <a:lnTo>
                  <a:pt x="61" y="64"/>
                </a:lnTo>
                <a:lnTo>
                  <a:pt x="54" y="62"/>
                </a:lnTo>
                <a:lnTo>
                  <a:pt x="46" y="59"/>
                </a:lnTo>
                <a:lnTo>
                  <a:pt x="36" y="56"/>
                </a:lnTo>
                <a:lnTo>
                  <a:pt x="28" y="54"/>
                </a:lnTo>
                <a:lnTo>
                  <a:pt x="23" y="51"/>
                </a:lnTo>
                <a:lnTo>
                  <a:pt x="15" y="49"/>
                </a:lnTo>
                <a:lnTo>
                  <a:pt x="8" y="44"/>
                </a:lnTo>
                <a:lnTo>
                  <a:pt x="5" y="44"/>
                </a:lnTo>
                <a:lnTo>
                  <a:pt x="0" y="41"/>
                </a:lnTo>
                <a:lnTo>
                  <a:pt x="0" y="41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2" y="33"/>
                </a:lnTo>
                <a:lnTo>
                  <a:pt x="2" y="33"/>
                </a:lnTo>
                <a:lnTo>
                  <a:pt x="2" y="31"/>
                </a:lnTo>
                <a:lnTo>
                  <a:pt x="2" y="31"/>
                </a:lnTo>
                <a:lnTo>
                  <a:pt x="5" y="28"/>
                </a:lnTo>
                <a:lnTo>
                  <a:pt x="8" y="23"/>
                </a:lnTo>
                <a:lnTo>
                  <a:pt x="10" y="21"/>
                </a:lnTo>
                <a:lnTo>
                  <a:pt x="18" y="15"/>
                </a:lnTo>
                <a:lnTo>
                  <a:pt x="23" y="13"/>
                </a:lnTo>
                <a:lnTo>
                  <a:pt x="28" y="8"/>
                </a:lnTo>
                <a:lnTo>
                  <a:pt x="33" y="5"/>
                </a:lnTo>
                <a:lnTo>
                  <a:pt x="36" y="5"/>
                </a:lnTo>
                <a:lnTo>
                  <a:pt x="36" y="5"/>
                </a:lnTo>
                <a:lnTo>
                  <a:pt x="82" y="15"/>
                </a:lnTo>
                <a:lnTo>
                  <a:pt x="222" y="0"/>
                </a:lnTo>
                <a:lnTo>
                  <a:pt x="309" y="38"/>
                </a:lnTo>
                <a:lnTo>
                  <a:pt x="92" y="7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6" name="Freeform 2206">
            <a:extLst>
              <a:ext uri="{FF2B5EF4-FFF2-40B4-BE49-F238E27FC236}">
                <a16:creationId xmlns:a16="http://schemas.microsoft.com/office/drawing/2014/main" id="{826FF7FD-4391-4368-9EF5-C16A211335D8}"/>
              </a:ext>
            </a:extLst>
          </p:cNvPr>
          <p:cNvSpPr>
            <a:spLocks/>
          </p:cNvSpPr>
          <p:nvPr/>
        </p:nvSpPr>
        <p:spPr bwMode="auto">
          <a:xfrm>
            <a:off x="1966913" y="4751388"/>
            <a:ext cx="53975" cy="20637"/>
          </a:xfrm>
          <a:custGeom>
            <a:avLst/>
            <a:gdLst>
              <a:gd name="T0" fmla="*/ 5 w 95"/>
              <a:gd name="T1" fmla="*/ 0 h 36"/>
              <a:gd name="T2" fmla="*/ 0 w 95"/>
              <a:gd name="T3" fmla="*/ 0 h 36"/>
              <a:gd name="T4" fmla="*/ 3 w 95"/>
              <a:gd name="T5" fmla="*/ 3 h 36"/>
              <a:gd name="T6" fmla="*/ 5 w 95"/>
              <a:gd name="T7" fmla="*/ 3 h 36"/>
              <a:gd name="T8" fmla="*/ 11 w 95"/>
              <a:gd name="T9" fmla="*/ 5 h 36"/>
              <a:gd name="T10" fmla="*/ 16 w 95"/>
              <a:gd name="T11" fmla="*/ 10 h 36"/>
              <a:gd name="T12" fmla="*/ 23 w 95"/>
              <a:gd name="T13" fmla="*/ 13 h 36"/>
              <a:gd name="T14" fmla="*/ 31 w 95"/>
              <a:gd name="T15" fmla="*/ 15 h 36"/>
              <a:gd name="T16" fmla="*/ 39 w 95"/>
              <a:gd name="T17" fmla="*/ 18 h 36"/>
              <a:gd name="T18" fmla="*/ 49 w 95"/>
              <a:gd name="T19" fmla="*/ 21 h 36"/>
              <a:gd name="T20" fmla="*/ 57 w 95"/>
              <a:gd name="T21" fmla="*/ 23 h 36"/>
              <a:gd name="T22" fmla="*/ 64 w 95"/>
              <a:gd name="T23" fmla="*/ 26 h 36"/>
              <a:gd name="T24" fmla="*/ 72 w 95"/>
              <a:gd name="T25" fmla="*/ 28 h 36"/>
              <a:gd name="T26" fmla="*/ 80 w 95"/>
              <a:gd name="T27" fmla="*/ 31 h 36"/>
              <a:gd name="T28" fmla="*/ 85 w 95"/>
              <a:gd name="T29" fmla="*/ 33 h 36"/>
              <a:gd name="T30" fmla="*/ 90 w 95"/>
              <a:gd name="T31" fmla="*/ 33 h 36"/>
              <a:gd name="T32" fmla="*/ 92 w 95"/>
              <a:gd name="T33" fmla="*/ 36 h 36"/>
              <a:gd name="T34" fmla="*/ 92 w 95"/>
              <a:gd name="T35" fmla="*/ 36 h 36"/>
              <a:gd name="T36" fmla="*/ 95 w 95"/>
              <a:gd name="T37" fmla="*/ 31 h 36"/>
              <a:gd name="T38" fmla="*/ 92 w 95"/>
              <a:gd name="T39" fmla="*/ 31 h 36"/>
              <a:gd name="T40" fmla="*/ 90 w 95"/>
              <a:gd name="T41" fmla="*/ 28 h 36"/>
              <a:gd name="T42" fmla="*/ 85 w 95"/>
              <a:gd name="T43" fmla="*/ 28 h 36"/>
              <a:gd name="T44" fmla="*/ 80 w 95"/>
              <a:gd name="T45" fmla="*/ 26 h 36"/>
              <a:gd name="T46" fmla="*/ 74 w 95"/>
              <a:gd name="T47" fmla="*/ 26 h 36"/>
              <a:gd name="T48" fmla="*/ 67 w 95"/>
              <a:gd name="T49" fmla="*/ 21 h 36"/>
              <a:gd name="T50" fmla="*/ 59 w 95"/>
              <a:gd name="T51" fmla="*/ 18 h 36"/>
              <a:gd name="T52" fmla="*/ 49 w 95"/>
              <a:gd name="T53" fmla="*/ 15 h 36"/>
              <a:gd name="T54" fmla="*/ 41 w 95"/>
              <a:gd name="T55" fmla="*/ 13 h 36"/>
              <a:gd name="T56" fmla="*/ 34 w 95"/>
              <a:gd name="T57" fmla="*/ 10 h 36"/>
              <a:gd name="T58" fmla="*/ 26 w 95"/>
              <a:gd name="T59" fmla="*/ 8 h 36"/>
              <a:gd name="T60" fmla="*/ 18 w 95"/>
              <a:gd name="T61" fmla="*/ 5 h 36"/>
              <a:gd name="T62" fmla="*/ 13 w 95"/>
              <a:gd name="T63" fmla="*/ 3 h 36"/>
              <a:gd name="T64" fmla="*/ 8 w 95"/>
              <a:gd name="T65" fmla="*/ 0 h 36"/>
              <a:gd name="T66" fmla="*/ 5 w 95"/>
              <a:gd name="T67" fmla="*/ 0 h 36"/>
              <a:gd name="T68" fmla="*/ 5 w 95"/>
              <a:gd name="T6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36">
                <a:moveTo>
                  <a:pt x="5" y="0"/>
                </a:moveTo>
                <a:lnTo>
                  <a:pt x="0" y="0"/>
                </a:lnTo>
                <a:lnTo>
                  <a:pt x="3" y="3"/>
                </a:lnTo>
                <a:lnTo>
                  <a:pt x="5" y="3"/>
                </a:lnTo>
                <a:lnTo>
                  <a:pt x="11" y="5"/>
                </a:lnTo>
                <a:lnTo>
                  <a:pt x="16" y="10"/>
                </a:lnTo>
                <a:lnTo>
                  <a:pt x="23" y="13"/>
                </a:lnTo>
                <a:lnTo>
                  <a:pt x="31" y="15"/>
                </a:lnTo>
                <a:lnTo>
                  <a:pt x="39" y="18"/>
                </a:lnTo>
                <a:lnTo>
                  <a:pt x="49" y="21"/>
                </a:lnTo>
                <a:lnTo>
                  <a:pt x="57" y="23"/>
                </a:lnTo>
                <a:lnTo>
                  <a:pt x="64" y="26"/>
                </a:lnTo>
                <a:lnTo>
                  <a:pt x="72" y="28"/>
                </a:lnTo>
                <a:lnTo>
                  <a:pt x="80" y="31"/>
                </a:lnTo>
                <a:lnTo>
                  <a:pt x="85" y="33"/>
                </a:lnTo>
                <a:lnTo>
                  <a:pt x="90" y="33"/>
                </a:lnTo>
                <a:lnTo>
                  <a:pt x="92" y="36"/>
                </a:lnTo>
                <a:lnTo>
                  <a:pt x="92" y="36"/>
                </a:lnTo>
                <a:lnTo>
                  <a:pt x="95" y="31"/>
                </a:lnTo>
                <a:lnTo>
                  <a:pt x="92" y="31"/>
                </a:lnTo>
                <a:lnTo>
                  <a:pt x="90" y="28"/>
                </a:lnTo>
                <a:lnTo>
                  <a:pt x="85" y="28"/>
                </a:lnTo>
                <a:lnTo>
                  <a:pt x="80" y="26"/>
                </a:lnTo>
                <a:lnTo>
                  <a:pt x="74" y="26"/>
                </a:lnTo>
                <a:lnTo>
                  <a:pt x="67" y="21"/>
                </a:lnTo>
                <a:lnTo>
                  <a:pt x="59" y="18"/>
                </a:lnTo>
                <a:lnTo>
                  <a:pt x="49" y="15"/>
                </a:lnTo>
                <a:lnTo>
                  <a:pt x="41" y="13"/>
                </a:lnTo>
                <a:lnTo>
                  <a:pt x="34" y="10"/>
                </a:lnTo>
                <a:lnTo>
                  <a:pt x="26" y="8"/>
                </a:lnTo>
                <a:lnTo>
                  <a:pt x="18" y="5"/>
                </a:lnTo>
                <a:lnTo>
                  <a:pt x="13" y="3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7" name="Freeform 2207">
            <a:extLst>
              <a:ext uri="{FF2B5EF4-FFF2-40B4-BE49-F238E27FC236}">
                <a16:creationId xmlns:a16="http://schemas.microsoft.com/office/drawing/2014/main" id="{B4F5B806-3282-40A1-83F5-97B53DECE25B}"/>
              </a:ext>
            </a:extLst>
          </p:cNvPr>
          <p:cNvSpPr>
            <a:spLocks/>
          </p:cNvSpPr>
          <p:nvPr/>
        </p:nvSpPr>
        <p:spPr bwMode="auto">
          <a:xfrm>
            <a:off x="1966913" y="4743450"/>
            <a:ext cx="6350" cy="7938"/>
          </a:xfrm>
          <a:custGeom>
            <a:avLst/>
            <a:gdLst>
              <a:gd name="T0" fmla="*/ 11 w 11"/>
              <a:gd name="T1" fmla="*/ 2 h 15"/>
              <a:gd name="T2" fmla="*/ 5 w 11"/>
              <a:gd name="T3" fmla="*/ 0 h 15"/>
              <a:gd name="T4" fmla="*/ 3 w 11"/>
              <a:gd name="T5" fmla="*/ 2 h 15"/>
              <a:gd name="T6" fmla="*/ 3 w 11"/>
              <a:gd name="T7" fmla="*/ 5 h 15"/>
              <a:gd name="T8" fmla="*/ 3 w 11"/>
              <a:gd name="T9" fmla="*/ 5 h 15"/>
              <a:gd name="T10" fmla="*/ 3 w 11"/>
              <a:gd name="T11" fmla="*/ 7 h 15"/>
              <a:gd name="T12" fmla="*/ 0 w 11"/>
              <a:gd name="T13" fmla="*/ 7 h 15"/>
              <a:gd name="T14" fmla="*/ 0 w 11"/>
              <a:gd name="T15" fmla="*/ 10 h 15"/>
              <a:gd name="T16" fmla="*/ 0 w 11"/>
              <a:gd name="T17" fmla="*/ 12 h 15"/>
              <a:gd name="T18" fmla="*/ 0 w 11"/>
              <a:gd name="T19" fmla="*/ 15 h 15"/>
              <a:gd name="T20" fmla="*/ 5 w 11"/>
              <a:gd name="T21" fmla="*/ 15 h 15"/>
              <a:gd name="T22" fmla="*/ 5 w 11"/>
              <a:gd name="T23" fmla="*/ 12 h 15"/>
              <a:gd name="T24" fmla="*/ 5 w 11"/>
              <a:gd name="T25" fmla="*/ 12 h 15"/>
              <a:gd name="T26" fmla="*/ 5 w 11"/>
              <a:gd name="T27" fmla="*/ 10 h 15"/>
              <a:gd name="T28" fmla="*/ 8 w 11"/>
              <a:gd name="T29" fmla="*/ 10 h 15"/>
              <a:gd name="T30" fmla="*/ 8 w 11"/>
              <a:gd name="T31" fmla="*/ 7 h 15"/>
              <a:gd name="T32" fmla="*/ 8 w 11"/>
              <a:gd name="T33" fmla="*/ 5 h 15"/>
              <a:gd name="T34" fmla="*/ 8 w 11"/>
              <a:gd name="T35" fmla="*/ 5 h 15"/>
              <a:gd name="T36" fmla="*/ 11 w 11"/>
              <a:gd name="T37" fmla="*/ 2 h 15"/>
              <a:gd name="T38" fmla="*/ 11 w 11"/>
              <a:gd name="T39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1" h="15">
                <a:moveTo>
                  <a:pt x="11" y="2"/>
                </a:moveTo>
                <a:lnTo>
                  <a:pt x="5" y="0"/>
                </a:lnTo>
                <a:lnTo>
                  <a:pt x="3" y="2"/>
                </a:lnTo>
                <a:lnTo>
                  <a:pt x="3" y="5"/>
                </a:lnTo>
                <a:lnTo>
                  <a:pt x="3" y="5"/>
                </a:lnTo>
                <a:lnTo>
                  <a:pt x="3" y="7"/>
                </a:lnTo>
                <a:lnTo>
                  <a:pt x="0" y="7"/>
                </a:lnTo>
                <a:lnTo>
                  <a:pt x="0" y="10"/>
                </a:lnTo>
                <a:lnTo>
                  <a:pt x="0" y="12"/>
                </a:lnTo>
                <a:lnTo>
                  <a:pt x="0" y="15"/>
                </a:lnTo>
                <a:lnTo>
                  <a:pt x="5" y="15"/>
                </a:lnTo>
                <a:lnTo>
                  <a:pt x="5" y="12"/>
                </a:lnTo>
                <a:lnTo>
                  <a:pt x="5" y="12"/>
                </a:lnTo>
                <a:lnTo>
                  <a:pt x="5" y="10"/>
                </a:lnTo>
                <a:lnTo>
                  <a:pt x="8" y="10"/>
                </a:lnTo>
                <a:lnTo>
                  <a:pt x="8" y="7"/>
                </a:lnTo>
                <a:lnTo>
                  <a:pt x="8" y="5"/>
                </a:lnTo>
                <a:lnTo>
                  <a:pt x="8" y="5"/>
                </a:lnTo>
                <a:lnTo>
                  <a:pt x="11" y="2"/>
                </a:lnTo>
                <a:lnTo>
                  <a:pt x="1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8" name="Freeform 2208">
            <a:extLst>
              <a:ext uri="{FF2B5EF4-FFF2-40B4-BE49-F238E27FC236}">
                <a16:creationId xmlns:a16="http://schemas.microsoft.com/office/drawing/2014/main" id="{EFBC0BBF-3D1E-4E46-A752-552E9B072FAD}"/>
              </a:ext>
            </a:extLst>
          </p:cNvPr>
          <p:cNvSpPr>
            <a:spLocks/>
          </p:cNvSpPr>
          <p:nvPr/>
        </p:nvSpPr>
        <p:spPr bwMode="auto">
          <a:xfrm>
            <a:off x="1970088" y="4730750"/>
            <a:ext cx="20637" cy="14288"/>
          </a:xfrm>
          <a:custGeom>
            <a:avLst/>
            <a:gdLst>
              <a:gd name="T0" fmla="*/ 34 w 36"/>
              <a:gd name="T1" fmla="*/ 0 h 25"/>
              <a:gd name="T2" fmla="*/ 34 w 36"/>
              <a:gd name="T3" fmla="*/ 0 h 25"/>
              <a:gd name="T4" fmla="*/ 34 w 36"/>
              <a:gd name="T5" fmla="*/ 0 h 25"/>
              <a:gd name="T6" fmla="*/ 31 w 36"/>
              <a:gd name="T7" fmla="*/ 0 h 25"/>
              <a:gd name="T8" fmla="*/ 29 w 36"/>
              <a:gd name="T9" fmla="*/ 2 h 25"/>
              <a:gd name="T10" fmla="*/ 23 w 36"/>
              <a:gd name="T11" fmla="*/ 2 h 25"/>
              <a:gd name="T12" fmla="*/ 21 w 36"/>
              <a:gd name="T13" fmla="*/ 7 h 25"/>
              <a:gd name="T14" fmla="*/ 13 w 36"/>
              <a:gd name="T15" fmla="*/ 10 h 25"/>
              <a:gd name="T16" fmla="*/ 8 w 36"/>
              <a:gd name="T17" fmla="*/ 15 h 25"/>
              <a:gd name="T18" fmla="*/ 3 w 36"/>
              <a:gd name="T19" fmla="*/ 18 h 25"/>
              <a:gd name="T20" fmla="*/ 0 w 36"/>
              <a:gd name="T21" fmla="*/ 23 h 25"/>
              <a:gd name="T22" fmla="*/ 6 w 36"/>
              <a:gd name="T23" fmla="*/ 25 h 25"/>
              <a:gd name="T24" fmla="*/ 6 w 36"/>
              <a:gd name="T25" fmla="*/ 23 h 25"/>
              <a:gd name="T26" fmla="*/ 11 w 36"/>
              <a:gd name="T27" fmla="*/ 18 h 25"/>
              <a:gd name="T28" fmla="*/ 16 w 36"/>
              <a:gd name="T29" fmla="*/ 15 h 25"/>
              <a:gd name="T30" fmla="*/ 21 w 36"/>
              <a:gd name="T31" fmla="*/ 12 h 25"/>
              <a:gd name="T32" fmla="*/ 26 w 36"/>
              <a:gd name="T33" fmla="*/ 7 h 25"/>
              <a:gd name="T34" fmla="*/ 31 w 36"/>
              <a:gd name="T35" fmla="*/ 5 h 25"/>
              <a:gd name="T36" fmla="*/ 34 w 36"/>
              <a:gd name="T37" fmla="*/ 2 h 25"/>
              <a:gd name="T38" fmla="*/ 36 w 36"/>
              <a:gd name="T39" fmla="*/ 2 h 25"/>
              <a:gd name="T40" fmla="*/ 34 w 36"/>
              <a:gd name="T41" fmla="*/ 2 h 25"/>
              <a:gd name="T42" fmla="*/ 34 w 36"/>
              <a:gd name="T43" fmla="*/ 0 h 25"/>
              <a:gd name="T44" fmla="*/ 34 w 36"/>
              <a:gd name="T4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5">
                <a:moveTo>
                  <a:pt x="34" y="0"/>
                </a:moveTo>
                <a:lnTo>
                  <a:pt x="34" y="0"/>
                </a:lnTo>
                <a:lnTo>
                  <a:pt x="34" y="0"/>
                </a:lnTo>
                <a:lnTo>
                  <a:pt x="31" y="0"/>
                </a:lnTo>
                <a:lnTo>
                  <a:pt x="29" y="2"/>
                </a:lnTo>
                <a:lnTo>
                  <a:pt x="23" y="2"/>
                </a:lnTo>
                <a:lnTo>
                  <a:pt x="21" y="7"/>
                </a:lnTo>
                <a:lnTo>
                  <a:pt x="13" y="10"/>
                </a:lnTo>
                <a:lnTo>
                  <a:pt x="8" y="15"/>
                </a:lnTo>
                <a:lnTo>
                  <a:pt x="3" y="18"/>
                </a:lnTo>
                <a:lnTo>
                  <a:pt x="0" y="23"/>
                </a:lnTo>
                <a:lnTo>
                  <a:pt x="6" y="25"/>
                </a:lnTo>
                <a:lnTo>
                  <a:pt x="6" y="23"/>
                </a:lnTo>
                <a:lnTo>
                  <a:pt x="11" y="18"/>
                </a:lnTo>
                <a:lnTo>
                  <a:pt x="16" y="15"/>
                </a:lnTo>
                <a:lnTo>
                  <a:pt x="21" y="12"/>
                </a:lnTo>
                <a:lnTo>
                  <a:pt x="26" y="7"/>
                </a:lnTo>
                <a:lnTo>
                  <a:pt x="31" y="5"/>
                </a:lnTo>
                <a:lnTo>
                  <a:pt x="34" y="2"/>
                </a:lnTo>
                <a:lnTo>
                  <a:pt x="36" y="2"/>
                </a:lnTo>
                <a:lnTo>
                  <a:pt x="34" y="2"/>
                </a:lnTo>
                <a:lnTo>
                  <a:pt x="34" y="0"/>
                </a:lnTo>
                <a:lnTo>
                  <a:pt x="3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29" name="Freeform 2209">
            <a:extLst>
              <a:ext uri="{FF2B5EF4-FFF2-40B4-BE49-F238E27FC236}">
                <a16:creationId xmlns:a16="http://schemas.microsoft.com/office/drawing/2014/main" id="{00467294-ABDE-4808-B204-BA9B581B7865}"/>
              </a:ext>
            </a:extLst>
          </p:cNvPr>
          <p:cNvSpPr>
            <a:spLocks/>
          </p:cNvSpPr>
          <p:nvPr/>
        </p:nvSpPr>
        <p:spPr bwMode="auto">
          <a:xfrm>
            <a:off x="1989138" y="4730750"/>
            <a:ext cx="26987" cy="7938"/>
          </a:xfrm>
          <a:custGeom>
            <a:avLst/>
            <a:gdLst>
              <a:gd name="T0" fmla="*/ 46 w 46"/>
              <a:gd name="T1" fmla="*/ 15 h 15"/>
              <a:gd name="T2" fmla="*/ 46 w 46"/>
              <a:gd name="T3" fmla="*/ 10 h 15"/>
              <a:gd name="T4" fmla="*/ 46 w 46"/>
              <a:gd name="T5" fmla="*/ 10 h 15"/>
              <a:gd name="T6" fmla="*/ 0 w 46"/>
              <a:gd name="T7" fmla="*/ 0 h 15"/>
              <a:gd name="T8" fmla="*/ 0 w 46"/>
              <a:gd name="T9" fmla="*/ 2 h 15"/>
              <a:gd name="T10" fmla="*/ 46 w 46"/>
              <a:gd name="T11" fmla="*/ 15 h 15"/>
              <a:gd name="T12" fmla="*/ 46 w 46"/>
              <a:gd name="T13" fmla="*/ 15 h 15"/>
              <a:gd name="T14" fmla="*/ 46 w 46"/>
              <a:gd name="T15" fmla="*/ 15 h 15"/>
              <a:gd name="T16" fmla="*/ 46 w 46"/>
              <a:gd name="T17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5">
                <a:moveTo>
                  <a:pt x="46" y="15"/>
                </a:moveTo>
                <a:lnTo>
                  <a:pt x="46" y="10"/>
                </a:lnTo>
                <a:lnTo>
                  <a:pt x="46" y="10"/>
                </a:lnTo>
                <a:lnTo>
                  <a:pt x="0" y="0"/>
                </a:lnTo>
                <a:lnTo>
                  <a:pt x="0" y="2"/>
                </a:lnTo>
                <a:lnTo>
                  <a:pt x="46" y="15"/>
                </a:lnTo>
                <a:lnTo>
                  <a:pt x="46" y="15"/>
                </a:lnTo>
                <a:lnTo>
                  <a:pt x="46" y="15"/>
                </a:lnTo>
                <a:lnTo>
                  <a:pt x="46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0" name="Freeform 2210">
            <a:extLst>
              <a:ext uri="{FF2B5EF4-FFF2-40B4-BE49-F238E27FC236}">
                <a16:creationId xmlns:a16="http://schemas.microsoft.com/office/drawing/2014/main" id="{DDB768C2-0D74-4240-BC51-B1B1E5104EFB}"/>
              </a:ext>
            </a:extLst>
          </p:cNvPr>
          <p:cNvSpPr>
            <a:spLocks/>
          </p:cNvSpPr>
          <p:nvPr/>
        </p:nvSpPr>
        <p:spPr bwMode="auto">
          <a:xfrm>
            <a:off x="2016125" y="4727575"/>
            <a:ext cx="79375" cy="11113"/>
          </a:xfrm>
          <a:custGeom>
            <a:avLst/>
            <a:gdLst>
              <a:gd name="T0" fmla="*/ 140 w 140"/>
              <a:gd name="T1" fmla="*/ 0 h 20"/>
              <a:gd name="T2" fmla="*/ 140 w 140"/>
              <a:gd name="T3" fmla="*/ 0 h 20"/>
              <a:gd name="T4" fmla="*/ 140 w 140"/>
              <a:gd name="T5" fmla="*/ 0 h 20"/>
              <a:gd name="T6" fmla="*/ 0 w 140"/>
              <a:gd name="T7" fmla="*/ 15 h 20"/>
              <a:gd name="T8" fmla="*/ 0 w 140"/>
              <a:gd name="T9" fmla="*/ 20 h 20"/>
              <a:gd name="T10" fmla="*/ 140 w 140"/>
              <a:gd name="T11" fmla="*/ 5 h 20"/>
              <a:gd name="T12" fmla="*/ 138 w 140"/>
              <a:gd name="T13" fmla="*/ 5 h 20"/>
              <a:gd name="T14" fmla="*/ 140 w 140"/>
              <a:gd name="T15" fmla="*/ 0 h 20"/>
              <a:gd name="T16" fmla="*/ 140 w 140"/>
              <a:gd name="T17" fmla="*/ 0 h 20"/>
              <a:gd name="T18" fmla="*/ 140 w 140"/>
              <a:gd name="T19" fmla="*/ 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0" h="20">
                <a:moveTo>
                  <a:pt x="140" y="0"/>
                </a:moveTo>
                <a:lnTo>
                  <a:pt x="140" y="0"/>
                </a:lnTo>
                <a:lnTo>
                  <a:pt x="140" y="0"/>
                </a:lnTo>
                <a:lnTo>
                  <a:pt x="0" y="15"/>
                </a:lnTo>
                <a:lnTo>
                  <a:pt x="0" y="20"/>
                </a:lnTo>
                <a:lnTo>
                  <a:pt x="140" y="5"/>
                </a:lnTo>
                <a:lnTo>
                  <a:pt x="138" y="5"/>
                </a:lnTo>
                <a:lnTo>
                  <a:pt x="140" y="0"/>
                </a:lnTo>
                <a:lnTo>
                  <a:pt x="140" y="0"/>
                </a:lnTo>
                <a:lnTo>
                  <a:pt x="1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1" name="Freeform 2211">
            <a:extLst>
              <a:ext uri="{FF2B5EF4-FFF2-40B4-BE49-F238E27FC236}">
                <a16:creationId xmlns:a16="http://schemas.microsoft.com/office/drawing/2014/main" id="{929E5A6D-8922-40A3-9216-039AC12BF980}"/>
              </a:ext>
            </a:extLst>
          </p:cNvPr>
          <p:cNvSpPr>
            <a:spLocks/>
          </p:cNvSpPr>
          <p:nvPr/>
        </p:nvSpPr>
        <p:spPr bwMode="auto">
          <a:xfrm>
            <a:off x="2093913" y="4727575"/>
            <a:ext cx="57150" cy="23813"/>
          </a:xfrm>
          <a:custGeom>
            <a:avLst/>
            <a:gdLst>
              <a:gd name="T0" fmla="*/ 89 w 99"/>
              <a:gd name="T1" fmla="*/ 38 h 43"/>
              <a:gd name="T2" fmla="*/ 89 w 99"/>
              <a:gd name="T3" fmla="*/ 43 h 43"/>
              <a:gd name="T4" fmla="*/ 89 w 99"/>
              <a:gd name="T5" fmla="*/ 38 h 43"/>
              <a:gd name="T6" fmla="*/ 2 w 99"/>
              <a:gd name="T7" fmla="*/ 0 h 43"/>
              <a:gd name="T8" fmla="*/ 0 w 99"/>
              <a:gd name="T9" fmla="*/ 5 h 43"/>
              <a:gd name="T10" fmla="*/ 89 w 99"/>
              <a:gd name="T11" fmla="*/ 43 h 43"/>
              <a:gd name="T12" fmla="*/ 89 w 99"/>
              <a:gd name="T13" fmla="*/ 38 h 43"/>
              <a:gd name="T14" fmla="*/ 89 w 99"/>
              <a:gd name="T15" fmla="*/ 43 h 43"/>
              <a:gd name="T16" fmla="*/ 99 w 99"/>
              <a:gd name="T17" fmla="*/ 43 h 43"/>
              <a:gd name="T18" fmla="*/ 89 w 99"/>
              <a:gd name="T19" fmla="*/ 38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99" h="43">
                <a:moveTo>
                  <a:pt x="89" y="38"/>
                </a:moveTo>
                <a:lnTo>
                  <a:pt x="89" y="43"/>
                </a:lnTo>
                <a:lnTo>
                  <a:pt x="89" y="38"/>
                </a:lnTo>
                <a:lnTo>
                  <a:pt x="2" y="0"/>
                </a:lnTo>
                <a:lnTo>
                  <a:pt x="0" y="5"/>
                </a:lnTo>
                <a:lnTo>
                  <a:pt x="89" y="43"/>
                </a:lnTo>
                <a:lnTo>
                  <a:pt x="89" y="38"/>
                </a:lnTo>
                <a:lnTo>
                  <a:pt x="89" y="43"/>
                </a:lnTo>
                <a:lnTo>
                  <a:pt x="99" y="43"/>
                </a:lnTo>
                <a:lnTo>
                  <a:pt x="89" y="3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2" name="Freeform 2212">
            <a:extLst>
              <a:ext uri="{FF2B5EF4-FFF2-40B4-BE49-F238E27FC236}">
                <a16:creationId xmlns:a16="http://schemas.microsoft.com/office/drawing/2014/main" id="{D9603672-784D-4903-BDF5-1BEB09F41175}"/>
              </a:ext>
            </a:extLst>
          </p:cNvPr>
          <p:cNvSpPr>
            <a:spLocks/>
          </p:cNvSpPr>
          <p:nvPr/>
        </p:nvSpPr>
        <p:spPr bwMode="auto">
          <a:xfrm>
            <a:off x="2019300" y="4749800"/>
            <a:ext cx="127000" cy="22225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5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3" name="Freeform 2213">
            <a:extLst>
              <a:ext uri="{FF2B5EF4-FFF2-40B4-BE49-F238E27FC236}">
                <a16:creationId xmlns:a16="http://schemas.microsoft.com/office/drawing/2014/main" id="{79EADE84-FC49-4C1B-A1DE-997D3789B6DB}"/>
              </a:ext>
            </a:extLst>
          </p:cNvPr>
          <p:cNvSpPr>
            <a:spLocks/>
          </p:cNvSpPr>
          <p:nvPr/>
        </p:nvSpPr>
        <p:spPr bwMode="auto">
          <a:xfrm>
            <a:off x="1966913" y="4749800"/>
            <a:ext cx="180975" cy="30163"/>
          </a:xfrm>
          <a:custGeom>
            <a:avLst/>
            <a:gdLst>
              <a:gd name="T0" fmla="*/ 312 w 317"/>
              <a:gd name="T1" fmla="*/ 0 h 54"/>
              <a:gd name="T2" fmla="*/ 95 w 317"/>
              <a:gd name="T3" fmla="*/ 36 h 54"/>
              <a:gd name="T4" fmla="*/ 92 w 317"/>
              <a:gd name="T5" fmla="*/ 36 h 54"/>
              <a:gd name="T6" fmla="*/ 90 w 317"/>
              <a:gd name="T7" fmla="*/ 34 h 54"/>
              <a:gd name="T8" fmla="*/ 85 w 317"/>
              <a:gd name="T9" fmla="*/ 34 h 54"/>
              <a:gd name="T10" fmla="*/ 80 w 317"/>
              <a:gd name="T11" fmla="*/ 31 h 54"/>
              <a:gd name="T12" fmla="*/ 74 w 317"/>
              <a:gd name="T13" fmla="*/ 31 h 54"/>
              <a:gd name="T14" fmla="*/ 64 w 317"/>
              <a:gd name="T15" fmla="*/ 26 h 54"/>
              <a:gd name="T16" fmla="*/ 57 w 317"/>
              <a:gd name="T17" fmla="*/ 24 h 54"/>
              <a:gd name="T18" fmla="*/ 49 w 317"/>
              <a:gd name="T19" fmla="*/ 21 h 54"/>
              <a:gd name="T20" fmla="*/ 39 w 317"/>
              <a:gd name="T21" fmla="*/ 18 h 54"/>
              <a:gd name="T22" fmla="*/ 31 w 317"/>
              <a:gd name="T23" fmla="*/ 16 h 54"/>
              <a:gd name="T24" fmla="*/ 26 w 317"/>
              <a:gd name="T25" fmla="*/ 13 h 54"/>
              <a:gd name="T26" fmla="*/ 18 w 317"/>
              <a:gd name="T27" fmla="*/ 11 h 54"/>
              <a:gd name="T28" fmla="*/ 11 w 317"/>
              <a:gd name="T29" fmla="*/ 6 h 54"/>
              <a:gd name="T30" fmla="*/ 8 w 317"/>
              <a:gd name="T31" fmla="*/ 6 h 54"/>
              <a:gd name="T32" fmla="*/ 3 w 317"/>
              <a:gd name="T33" fmla="*/ 3 h 54"/>
              <a:gd name="T34" fmla="*/ 3 w 317"/>
              <a:gd name="T35" fmla="*/ 3 h 54"/>
              <a:gd name="T36" fmla="*/ 3 w 317"/>
              <a:gd name="T37" fmla="*/ 3 h 54"/>
              <a:gd name="T38" fmla="*/ 3 w 317"/>
              <a:gd name="T39" fmla="*/ 6 h 54"/>
              <a:gd name="T40" fmla="*/ 0 w 317"/>
              <a:gd name="T41" fmla="*/ 6 h 54"/>
              <a:gd name="T42" fmla="*/ 0 w 317"/>
              <a:gd name="T43" fmla="*/ 8 h 54"/>
              <a:gd name="T44" fmla="*/ 0 w 317"/>
              <a:gd name="T45" fmla="*/ 11 h 54"/>
              <a:gd name="T46" fmla="*/ 0 w 317"/>
              <a:gd name="T47" fmla="*/ 13 h 54"/>
              <a:gd name="T48" fmla="*/ 0 w 317"/>
              <a:gd name="T49" fmla="*/ 16 h 54"/>
              <a:gd name="T50" fmla="*/ 0 w 317"/>
              <a:gd name="T51" fmla="*/ 18 h 54"/>
              <a:gd name="T52" fmla="*/ 3 w 317"/>
              <a:gd name="T53" fmla="*/ 21 h 54"/>
              <a:gd name="T54" fmla="*/ 5 w 317"/>
              <a:gd name="T55" fmla="*/ 21 h 54"/>
              <a:gd name="T56" fmla="*/ 11 w 317"/>
              <a:gd name="T57" fmla="*/ 24 h 54"/>
              <a:gd name="T58" fmla="*/ 16 w 317"/>
              <a:gd name="T59" fmla="*/ 26 h 54"/>
              <a:gd name="T60" fmla="*/ 23 w 317"/>
              <a:gd name="T61" fmla="*/ 29 h 54"/>
              <a:gd name="T62" fmla="*/ 31 w 317"/>
              <a:gd name="T63" fmla="*/ 31 h 54"/>
              <a:gd name="T64" fmla="*/ 39 w 317"/>
              <a:gd name="T65" fmla="*/ 34 h 54"/>
              <a:gd name="T66" fmla="*/ 49 w 317"/>
              <a:gd name="T67" fmla="*/ 36 h 54"/>
              <a:gd name="T68" fmla="*/ 57 w 317"/>
              <a:gd name="T69" fmla="*/ 41 h 54"/>
              <a:gd name="T70" fmla="*/ 64 w 317"/>
              <a:gd name="T71" fmla="*/ 44 h 54"/>
              <a:gd name="T72" fmla="*/ 72 w 317"/>
              <a:gd name="T73" fmla="*/ 47 h 54"/>
              <a:gd name="T74" fmla="*/ 77 w 317"/>
              <a:gd name="T75" fmla="*/ 49 h 54"/>
              <a:gd name="T76" fmla="*/ 82 w 317"/>
              <a:gd name="T77" fmla="*/ 49 h 54"/>
              <a:gd name="T78" fmla="*/ 87 w 317"/>
              <a:gd name="T79" fmla="*/ 52 h 54"/>
              <a:gd name="T80" fmla="*/ 90 w 317"/>
              <a:gd name="T81" fmla="*/ 54 h 54"/>
              <a:gd name="T82" fmla="*/ 317 w 317"/>
              <a:gd name="T83" fmla="*/ 16 h 54"/>
              <a:gd name="T84" fmla="*/ 317 w 317"/>
              <a:gd name="T85" fmla="*/ 13 h 54"/>
              <a:gd name="T86" fmla="*/ 317 w 317"/>
              <a:gd name="T87" fmla="*/ 13 h 54"/>
              <a:gd name="T88" fmla="*/ 317 w 317"/>
              <a:gd name="T89" fmla="*/ 11 h 54"/>
              <a:gd name="T90" fmla="*/ 317 w 317"/>
              <a:gd name="T91" fmla="*/ 8 h 54"/>
              <a:gd name="T92" fmla="*/ 317 w 317"/>
              <a:gd name="T93" fmla="*/ 6 h 54"/>
              <a:gd name="T94" fmla="*/ 317 w 317"/>
              <a:gd name="T95" fmla="*/ 6 h 54"/>
              <a:gd name="T96" fmla="*/ 315 w 317"/>
              <a:gd name="T97" fmla="*/ 3 h 54"/>
              <a:gd name="T98" fmla="*/ 312 w 317"/>
              <a:gd name="T9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7" h="54">
                <a:moveTo>
                  <a:pt x="312" y="0"/>
                </a:moveTo>
                <a:lnTo>
                  <a:pt x="95" y="36"/>
                </a:lnTo>
                <a:lnTo>
                  <a:pt x="92" y="36"/>
                </a:lnTo>
                <a:lnTo>
                  <a:pt x="90" y="34"/>
                </a:lnTo>
                <a:lnTo>
                  <a:pt x="85" y="34"/>
                </a:lnTo>
                <a:lnTo>
                  <a:pt x="80" y="31"/>
                </a:lnTo>
                <a:lnTo>
                  <a:pt x="74" y="31"/>
                </a:lnTo>
                <a:lnTo>
                  <a:pt x="64" y="26"/>
                </a:lnTo>
                <a:lnTo>
                  <a:pt x="57" y="24"/>
                </a:lnTo>
                <a:lnTo>
                  <a:pt x="49" y="21"/>
                </a:lnTo>
                <a:lnTo>
                  <a:pt x="39" y="18"/>
                </a:lnTo>
                <a:lnTo>
                  <a:pt x="31" y="16"/>
                </a:lnTo>
                <a:lnTo>
                  <a:pt x="26" y="13"/>
                </a:lnTo>
                <a:lnTo>
                  <a:pt x="18" y="11"/>
                </a:lnTo>
                <a:lnTo>
                  <a:pt x="11" y="6"/>
                </a:lnTo>
                <a:lnTo>
                  <a:pt x="8" y="6"/>
                </a:lnTo>
                <a:lnTo>
                  <a:pt x="3" y="3"/>
                </a:lnTo>
                <a:lnTo>
                  <a:pt x="3" y="3"/>
                </a:lnTo>
                <a:lnTo>
                  <a:pt x="3" y="3"/>
                </a:lnTo>
                <a:lnTo>
                  <a:pt x="3" y="6"/>
                </a:lnTo>
                <a:lnTo>
                  <a:pt x="0" y="6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0" y="18"/>
                </a:lnTo>
                <a:lnTo>
                  <a:pt x="3" y="21"/>
                </a:lnTo>
                <a:lnTo>
                  <a:pt x="5" y="21"/>
                </a:lnTo>
                <a:lnTo>
                  <a:pt x="11" y="24"/>
                </a:lnTo>
                <a:lnTo>
                  <a:pt x="16" y="26"/>
                </a:lnTo>
                <a:lnTo>
                  <a:pt x="23" y="29"/>
                </a:lnTo>
                <a:lnTo>
                  <a:pt x="31" y="31"/>
                </a:lnTo>
                <a:lnTo>
                  <a:pt x="39" y="34"/>
                </a:lnTo>
                <a:lnTo>
                  <a:pt x="49" y="36"/>
                </a:lnTo>
                <a:lnTo>
                  <a:pt x="57" y="41"/>
                </a:lnTo>
                <a:lnTo>
                  <a:pt x="64" y="44"/>
                </a:lnTo>
                <a:lnTo>
                  <a:pt x="72" y="47"/>
                </a:lnTo>
                <a:lnTo>
                  <a:pt x="77" y="49"/>
                </a:lnTo>
                <a:lnTo>
                  <a:pt x="82" y="49"/>
                </a:lnTo>
                <a:lnTo>
                  <a:pt x="87" y="52"/>
                </a:lnTo>
                <a:lnTo>
                  <a:pt x="90" y="54"/>
                </a:lnTo>
                <a:lnTo>
                  <a:pt x="317" y="16"/>
                </a:lnTo>
                <a:lnTo>
                  <a:pt x="317" y="13"/>
                </a:lnTo>
                <a:lnTo>
                  <a:pt x="317" y="13"/>
                </a:lnTo>
                <a:lnTo>
                  <a:pt x="317" y="11"/>
                </a:lnTo>
                <a:lnTo>
                  <a:pt x="317" y="8"/>
                </a:lnTo>
                <a:lnTo>
                  <a:pt x="317" y="6"/>
                </a:lnTo>
                <a:lnTo>
                  <a:pt x="317" y="6"/>
                </a:lnTo>
                <a:lnTo>
                  <a:pt x="315" y="3"/>
                </a:lnTo>
                <a:lnTo>
                  <a:pt x="312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4" name="Freeform 2214">
            <a:extLst>
              <a:ext uri="{FF2B5EF4-FFF2-40B4-BE49-F238E27FC236}">
                <a16:creationId xmlns:a16="http://schemas.microsoft.com/office/drawing/2014/main" id="{8734DF64-2083-42CF-85F5-13D1B58B9A53}"/>
              </a:ext>
            </a:extLst>
          </p:cNvPr>
          <p:cNvSpPr>
            <a:spLocks/>
          </p:cNvSpPr>
          <p:nvPr/>
        </p:nvSpPr>
        <p:spPr bwMode="auto">
          <a:xfrm>
            <a:off x="2019300" y="4749800"/>
            <a:ext cx="127000" cy="22225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5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5" name="Freeform 2215">
            <a:extLst>
              <a:ext uri="{FF2B5EF4-FFF2-40B4-BE49-F238E27FC236}">
                <a16:creationId xmlns:a16="http://schemas.microsoft.com/office/drawing/2014/main" id="{B1E96875-D349-4DAA-B1E2-D4AFDE334085}"/>
              </a:ext>
            </a:extLst>
          </p:cNvPr>
          <p:cNvSpPr>
            <a:spLocks/>
          </p:cNvSpPr>
          <p:nvPr/>
        </p:nvSpPr>
        <p:spPr bwMode="auto">
          <a:xfrm>
            <a:off x="1966913" y="4749800"/>
            <a:ext cx="53975" cy="22225"/>
          </a:xfrm>
          <a:custGeom>
            <a:avLst/>
            <a:gdLst>
              <a:gd name="T0" fmla="*/ 0 w 95"/>
              <a:gd name="T1" fmla="*/ 0 h 39"/>
              <a:gd name="T2" fmla="*/ 5 w 95"/>
              <a:gd name="T3" fmla="*/ 3 h 39"/>
              <a:gd name="T4" fmla="*/ 0 w 95"/>
              <a:gd name="T5" fmla="*/ 3 h 39"/>
              <a:gd name="T6" fmla="*/ 3 w 95"/>
              <a:gd name="T7" fmla="*/ 6 h 39"/>
              <a:gd name="T8" fmla="*/ 5 w 95"/>
              <a:gd name="T9" fmla="*/ 6 h 39"/>
              <a:gd name="T10" fmla="*/ 11 w 95"/>
              <a:gd name="T11" fmla="*/ 8 h 39"/>
              <a:gd name="T12" fmla="*/ 16 w 95"/>
              <a:gd name="T13" fmla="*/ 13 h 39"/>
              <a:gd name="T14" fmla="*/ 23 w 95"/>
              <a:gd name="T15" fmla="*/ 16 h 39"/>
              <a:gd name="T16" fmla="*/ 31 w 95"/>
              <a:gd name="T17" fmla="*/ 18 h 39"/>
              <a:gd name="T18" fmla="*/ 39 w 95"/>
              <a:gd name="T19" fmla="*/ 21 h 39"/>
              <a:gd name="T20" fmla="*/ 49 w 95"/>
              <a:gd name="T21" fmla="*/ 24 h 39"/>
              <a:gd name="T22" fmla="*/ 57 w 95"/>
              <a:gd name="T23" fmla="*/ 26 h 39"/>
              <a:gd name="T24" fmla="*/ 64 w 95"/>
              <a:gd name="T25" fmla="*/ 29 h 39"/>
              <a:gd name="T26" fmla="*/ 72 w 95"/>
              <a:gd name="T27" fmla="*/ 31 h 39"/>
              <a:gd name="T28" fmla="*/ 80 w 95"/>
              <a:gd name="T29" fmla="*/ 34 h 39"/>
              <a:gd name="T30" fmla="*/ 85 w 95"/>
              <a:gd name="T31" fmla="*/ 36 h 39"/>
              <a:gd name="T32" fmla="*/ 90 w 95"/>
              <a:gd name="T33" fmla="*/ 36 h 39"/>
              <a:gd name="T34" fmla="*/ 92 w 95"/>
              <a:gd name="T35" fmla="*/ 39 h 39"/>
              <a:gd name="T36" fmla="*/ 92 w 95"/>
              <a:gd name="T37" fmla="*/ 39 h 39"/>
              <a:gd name="T38" fmla="*/ 95 w 95"/>
              <a:gd name="T39" fmla="*/ 34 h 39"/>
              <a:gd name="T40" fmla="*/ 92 w 95"/>
              <a:gd name="T41" fmla="*/ 34 h 39"/>
              <a:gd name="T42" fmla="*/ 90 w 95"/>
              <a:gd name="T43" fmla="*/ 31 h 39"/>
              <a:gd name="T44" fmla="*/ 85 w 95"/>
              <a:gd name="T45" fmla="*/ 31 h 39"/>
              <a:gd name="T46" fmla="*/ 80 w 95"/>
              <a:gd name="T47" fmla="*/ 29 h 39"/>
              <a:gd name="T48" fmla="*/ 74 w 95"/>
              <a:gd name="T49" fmla="*/ 29 h 39"/>
              <a:gd name="T50" fmla="*/ 67 w 95"/>
              <a:gd name="T51" fmla="*/ 24 h 39"/>
              <a:gd name="T52" fmla="*/ 59 w 95"/>
              <a:gd name="T53" fmla="*/ 21 h 39"/>
              <a:gd name="T54" fmla="*/ 49 w 95"/>
              <a:gd name="T55" fmla="*/ 18 h 39"/>
              <a:gd name="T56" fmla="*/ 41 w 95"/>
              <a:gd name="T57" fmla="*/ 16 h 39"/>
              <a:gd name="T58" fmla="*/ 34 w 95"/>
              <a:gd name="T59" fmla="*/ 13 h 39"/>
              <a:gd name="T60" fmla="*/ 26 w 95"/>
              <a:gd name="T61" fmla="*/ 11 h 39"/>
              <a:gd name="T62" fmla="*/ 18 w 95"/>
              <a:gd name="T63" fmla="*/ 8 h 39"/>
              <a:gd name="T64" fmla="*/ 13 w 95"/>
              <a:gd name="T65" fmla="*/ 6 h 39"/>
              <a:gd name="T66" fmla="*/ 8 w 95"/>
              <a:gd name="T67" fmla="*/ 3 h 39"/>
              <a:gd name="T68" fmla="*/ 5 w 95"/>
              <a:gd name="T69" fmla="*/ 3 h 39"/>
              <a:gd name="T70" fmla="*/ 0 w 95"/>
              <a:gd name="T7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5" h="39">
                <a:moveTo>
                  <a:pt x="0" y="0"/>
                </a:moveTo>
                <a:lnTo>
                  <a:pt x="5" y="3"/>
                </a:lnTo>
                <a:lnTo>
                  <a:pt x="0" y="3"/>
                </a:lnTo>
                <a:lnTo>
                  <a:pt x="3" y="6"/>
                </a:lnTo>
                <a:lnTo>
                  <a:pt x="5" y="6"/>
                </a:lnTo>
                <a:lnTo>
                  <a:pt x="11" y="8"/>
                </a:lnTo>
                <a:lnTo>
                  <a:pt x="16" y="13"/>
                </a:lnTo>
                <a:lnTo>
                  <a:pt x="23" y="16"/>
                </a:lnTo>
                <a:lnTo>
                  <a:pt x="31" y="18"/>
                </a:lnTo>
                <a:lnTo>
                  <a:pt x="39" y="21"/>
                </a:lnTo>
                <a:lnTo>
                  <a:pt x="49" y="24"/>
                </a:lnTo>
                <a:lnTo>
                  <a:pt x="57" y="26"/>
                </a:lnTo>
                <a:lnTo>
                  <a:pt x="64" y="29"/>
                </a:lnTo>
                <a:lnTo>
                  <a:pt x="72" y="31"/>
                </a:lnTo>
                <a:lnTo>
                  <a:pt x="80" y="34"/>
                </a:lnTo>
                <a:lnTo>
                  <a:pt x="85" y="36"/>
                </a:lnTo>
                <a:lnTo>
                  <a:pt x="90" y="36"/>
                </a:lnTo>
                <a:lnTo>
                  <a:pt x="92" y="39"/>
                </a:lnTo>
                <a:lnTo>
                  <a:pt x="92" y="39"/>
                </a:lnTo>
                <a:lnTo>
                  <a:pt x="95" y="34"/>
                </a:lnTo>
                <a:lnTo>
                  <a:pt x="92" y="34"/>
                </a:lnTo>
                <a:lnTo>
                  <a:pt x="90" y="31"/>
                </a:lnTo>
                <a:lnTo>
                  <a:pt x="85" y="31"/>
                </a:lnTo>
                <a:lnTo>
                  <a:pt x="80" y="29"/>
                </a:lnTo>
                <a:lnTo>
                  <a:pt x="74" y="29"/>
                </a:lnTo>
                <a:lnTo>
                  <a:pt x="67" y="24"/>
                </a:lnTo>
                <a:lnTo>
                  <a:pt x="59" y="21"/>
                </a:lnTo>
                <a:lnTo>
                  <a:pt x="49" y="18"/>
                </a:lnTo>
                <a:lnTo>
                  <a:pt x="41" y="16"/>
                </a:lnTo>
                <a:lnTo>
                  <a:pt x="34" y="13"/>
                </a:lnTo>
                <a:lnTo>
                  <a:pt x="26" y="11"/>
                </a:lnTo>
                <a:lnTo>
                  <a:pt x="18" y="8"/>
                </a:lnTo>
                <a:lnTo>
                  <a:pt x="13" y="6"/>
                </a:lnTo>
                <a:lnTo>
                  <a:pt x="8" y="3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6" name="Freeform 2216">
            <a:extLst>
              <a:ext uri="{FF2B5EF4-FFF2-40B4-BE49-F238E27FC236}">
                <a16:creationId xmlns:a16="http://schemas.microsoft.com/office/drawing/2014/main" id="{5218AEFC-44B5-4BE4-BC7B-45987A6FD08F}"/>
              </a:ext>
            </a:extLst>
          </p:cNvPr>
          <p:cNvSpPr>
            <a:spLocks/>
          </p:cNvSpPr>
          <p:nvPr/>
        </p:nvSpPr>
        <p:spPr bwMode="auto">
          <a:xfrm>
            <a:off x="1965325" y="4749800"/>
            <a:ext cx="4763" cy="12700"/>
          </a:xfrm>
          <a:custGeom>
            <a:avLst/>
            <a:gdLst>
              <a:gd name="T0" fmla="*/ 2 w 7"/>
              <a:gd name="T1" fmla="*/ 21 h 21"/>
              <a:gd name="T2" fmla="*/ 5 w 7"/>
              <a:gd name="T3" fmla="*/ 16 h 21"/>
              <a:gd name="T4" fmla="*/ 2 w 7"/>
              <a:gd name="T5" fmla="*/ 16 h 21"/>
              <a:gd name="T6" fmla="*/ 2 w 7"/>
              <a:gd name="T7" fmla="*/ 13 h 21"/>
              <a:gd name="T8" fmla="*/ 2 w 7"/>
              <a:gd name="T9" fmla="*/ 11 h 21"/>
              <a:gd name="T10" fmla="*/ 5 w 7"/>
              <a:gd name="T11" fmla="*/ 8 h 21"/>
              <a:gd name="T12" fmla="*/ 5 w 7"/>
              <a:gd name="T13" fmla="*/ 6 h 21"/>
              <a:gd name="T14" fmla="*/ 7 w 7"/>
              <a:gd name="T15" fmla="*/ 6 h 21"/>
              <a:gd name="T16" fmla="*/ 7 w 7"/>
              <a:gd name="T17" fmla="*/ 6 h 21"/>
              <a:gd name="T18" fmla="*/ 7 w 7"/>
              <a:gd name="T19" fmla="*/ 3 h 21"/>
              <a:gd name="T20" fmla="*/ 2 w 7"/>
              <a:gd name="T21" fmla="*/ 0 h 21"/>
              <a:gd name="T22" fmla="*/ 2 w 7"/>
              <a:gd name="T23" fmla="*/ 3 h 21"/>
              <a:gd name="T24" fmla="*/ 2 w 7"/>
              <a:gd name="T25" fmla="*/ 3 h 21"/>
              <a:gd name="T26" fmla="*/ 2 w 7"/>
              <a:gd name="T27" fmla="*/ 6 h 21"/>
              <a:gd name="T28" fmla="*/ 0 w 7"/>
              <a:gd name="T29" fmla="*/ 6 h 21"/>
              <a:gd name="T30" fmla="*/ 0 w 7"/>
              <a:gd name="T31" fmla="*/ 11 h 21"/>
              <a:gd name="T32" fmla="*/ 0 w 7"/>
              <a:gd name="T33" fmla="*/ 13 h 21"/>
              <a:gd name="T34" fmla="*/ 0 w 7"/>
              <a:gd name="T35" fmla="*/ 16 h 21"/>
              <a:gd name="T36" fmla="*/ 2 w 7"/>
              <a:gd name="T37" fmla="*/ 21 h 21"/>
              <a:gd name="T38" fmla="*/ 2 w 7"/>
              <a:gd name="T3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7" h="21">
                <a:moveTo>
                  <a:pt x="2" y="21"/>
                </a:moveTo>
                <a:lnTo>
                  <a:pt x="5" y="16"/>
                </a:lnTo>
                <a:lnTo>
                  <a:pt x="2" y="16"/>
                </a:lnTo>
                <a:lnTo>
                  <a:pt x="2" y="13"/>
                </a:lnTo>
                <a:lnTo>
                  <a:pt x="2" y="11"/>
                </a:lnTo>
                <a:lnTo>
                  <a:pt x="5" y="8"/>
                </a:lnTo>
                <a:lnTo>
                  <a:pt x="5" y="6"/>
                </a:lnTo>
                <a:lnTo>
                  <a:pt x="7" y="6"/>
                </a:lnTo>
                <a:lnTo>
                  <a:pt x="7" y="6"/>
                </a:lnTo>
                <a:lnTo>
                  <a:pt x="7" y="3"/>
                </a:lnTo>
                <a:lnTo>
                  <a:pt x="2" y="0"/>
                </a:lnTo>
                <a:lnTo>
                  <a:pt x="2" y="3"/>
                </a:lnTo>
                <a:lnTo>
                  <a:pt x="2" y="3"/>
                </a:lnTo>
                <a:lnTo>
                  <a:pt x="2" y="6"/>
                </a:lnTo>
                <a:lnTo>
                  <a:pt x="0" y="6"/>
                </a:ln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2" y="21"/>
                </a:lnTo>
                <a:lnTo>
                  <a:pt x="2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7" name="Freeform 2217">
            <a:extLst>
              <a:ext uri="{FF2B5EF4-FFF2-40B4-BE49-F238E27FC236}">
                <a16:creationId xmlns:a16="http://schemas.microsoft.com/office/drawing/2014/main" id="{FA08C5BA-0318-458A-8647-6869E29D9330}"/>
              </a:ext>
            </a:extLst>
          </p:cNvPr>
          <p:cNvSpPr>
            <a:spLocks/>
          </p:cNvSpPr>
          <p:nvPr/>
        </p:nvSpPr>
        <p:spPr bwMode="auto">
          <a:xfrm>
            <a:off x="1966913" y="4759325"/>
            <a:ext cx="52387" cy="22225"/>
          </a:xfrm>
          <a:custGeom>
            <a:avLst/>
            <a:gdLst>
              <a:gd name="T0" fmla="*/ 92 w 92"/>
              <a:gd name="T1" fmla="*/ 41 h 41"/>
              <a:gd name="T2" fmla="*/ 90 w 92"/>
              <a:gd name="T3" fmla="*/ 36 h 41"/>
              <a:gd name="T4" fmla="*/ 92 w 92"/>
              <a:gd name="T5" fmla="*/ 36 h 41"/>
              <a:gd name="T6" fmla="*/ 90 w 92"/>
              <a:gd name="T7" fmla="*/ 36 h 41"/>
              <a:gd name="T8" fmla="*/ 87 w 92"/>
              <a:gd name="T9" fmla="*/ 33 h 41"/>
              <a:gd name="T10" fmla="*/ 85 w 92"/>
              <a:gd name="T11" fmla="*/ 31 h 41"/>
              <a:gd name="T12" fmla="*/ 77 w 92"/>
              <a:gd name="T13" fmla="*/ 31 h 41"/>
              <a:gd name="T14" fmla="*/ 72 w 92"/>
              <a:gd name="T15" fmla="*/ 28 h 41"/>
              <a:gd name="T16" fmla="*/ 64 w 92"/>
              <a:gd name="T17" fmla="*/ 25 h 41"/>
              <a:gd name="T18" fmla="*/ 57 w 92"/>
              <a:gd name="T19" fmla="*/ 23 h 41"/>
              <a:gd name="T20" fmla="*/ 49 w 92"/>
              <a:gd name="T21" fmla="*/ 20 h 41"/>
              <a:gd name="T22" fmla="*/ 39 w 92"/>
              <a:gd name="T23" fmla="*/ 15 h 41"/>
              <a:gd name="T24" fmla="*/ 31 w 92"/>
              <a:gd name="T25" fmla="*/ 13 h 41"/>
              <a:gd name="T26" fmla="*/ 26 w 92"/>
              <a:gd name="T27" fmla="*/ 10 h 41"/>
              <a:gd name="T28" fmla="*/ 18 w 92"/>
              <a:gd name="T29" fmla="*/ 8 h 41"/>
              <a:gd name="T30" fmla="*/ 11 w 92"/>
              <a:gd name="T31" fmla="*/ 5 h 41"/>
              <a:gd name="T32" fmla="*/ 8 w 92"/>
              <a:gd name="T33" fmla="*/ 2 h 41"/>
              <a:gd name="T34" fmla="*/ 3 w 92"/>
              <a:gd name="T35" fmla="*/ 2 h 41"/>
              <a:gd name="T36" fmla="*/ 3 w 92"/>
              <a:gd name="T37" fmla="*/ 0 h 41"/>
              <a:gd name="T38" fmla="*/ 0 w 92"/>
              <a:gd name="T39" fmla="*/ 5 h 41"/>
              <a:gd name="T40" fmla="*/ 0 w 92"/>
              <a:gd name="T41" fmla="*/ 5 h 41"/>
              <a:gd name="T42" fmla="*/ 5 w 92"/>
              <a:gd name="T43" fmla="*/ 8 h 41"/>
              <a:gd name="T44" fmla="*/ 11 w 92"/>
              <a:gd name="T45" fmla="*/ 10 h 41"/>
              <a:gd name="T46" fmla="*/ 16 w 92"/>
              <a:gd name="T47" fmla="*/ 13 h 41"/>
              <a:gd name="T48" fmla="*/ 23 w 92"/>
              <a:gd name="T49" fmla="*/ 15 h 41"/>
              <a:gd name="T50" fmla="*/ 31 w 92"/>
              <a:gd name="T51" fmla="*/ 18 h 41"/>
              <a:gd name="T52" fmla="*/ 39 w 92"/>
              <a:gd name="T53" fmla="*/ 20 h 41"/>
              <a:gd name="T54" fmla="*/ 46 w 92"/>
              <a:gd name="T55" fmla="*/ 23 h 41"/>
              <a:gd name="T56" fmla="*/ 54 w 92"/>
              <a:gd name="T57" fmla="*/ 28 h 41"/>
              <a:gd name="T58" fmla="*/ 62 w 92"/>
              <a:gd name="T59" fmla="*/ 28 h 41"/>
              <a:gd name="T60" fmla="*/ 69 w 92"/>
              <a:gd name="T61" fmla="*/ 33 h 41"/>
              <a:gd name="T62" fmla="*/ 77 w 92"/>
              <a:gd name="T63" fmla="*/ 36 h 41"/>
              <a:gd name="T64" fmla="*/ 82 w 92"/>
              <a:gd name="T65" fmla="*/ 36 h 41"/>
              <a:gd name="T66" fmla="*/ 87 w 92"/>
              <a:gd name="T67" fmla="*/ 38 h 41"/>
              <a:gd name="T68" fmla="*/ 90 w 92"/>
              <a:gd name="T69" fmla="*/ 41 h 41"/>
              <a:gd name="T70" fmla="*/ 90 w 92"/>
              <a:gd name="T71" fmla="*/ 41 h 41"/>
              <a:gd name="T72" fmla="*/ 92 w 92"/>
              <a:gd name="T73" fmla="*/ 41 h 41"/>
              <a:gd name="T74" fmla="*/ 90 w 92"/>
              <a:gd name="T75" fmla="*/ 41 h 41"/>
              <a:gd name="T76" fmla="*/ 92 w 92"/>
              <a:gd name="T7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41">
                <a:moveTo>
                  <a:pt x="92" y="41"/>
                </a:moveTo>
                <a:lnTo>
                  <a:pt x="90" y="36"/>
                </a:lnTo>
                <a:lnTo>
                  <a:pt x="92" y="36"/>
                </a:lnTo>
                <a:lnTo>
                  <a:pt x="90" y="36"/>
                </a:lnTo>
                <a:lnTo>
                  <a:pt x="87" y="33"/>
                </a:lnTo>
                <a:lnTo>
                  <a:pt x="85" y="31"/>
                </a:lnTo>
                <a:lnTo>
                  <a:pt x="77" y="31"/>
                </a:lnTo>
                <a:lnTo>
                  <a:pt x="72" y="28"/>
                </a:lnTo>
                <a:lnTo>
                  <a:pt x="64" y="25"/>
                </a:lnTo>
                <a:lnTo>
                  <a:pt x="57" y="23"/>
                </a:lnTo>
                <a:lnTo>
                  <a:pt x="49" y="20"/>
                </a:lnTo>
                <a:lnTo>
                  <a:pt x="39" y="15"/>
                </a:lnTo>
                <a:lnTo>
                  <a:pt x="31" y="13"/>
                </a:lnTo>
                <a:lnTo>
                  <a:pt x="26" y="10"/>
                </a:lnTo>
                <a:lnTo>
                  <a:pt x="18" y="8"/>
                </a:lnTo>
                <a:lnTo>
                  <a:pt x="11" y="5"/>
                </a:lnTo>
                <a:lnTo>
                  <a:pt x="8" y="2"/>
                </a:lnTo>
                <a:lnTo>
                  <a:pt x="3" y="2"/>
                </a:lnTo>
                <a:lnTo>
                  <a:pt x="3" y="0"/>
                </a:lnTo>
                <a:lnTo>
                  <a:pt x="0" y="5"/>
                </a:lnTo>
                <a:lnTo>
                  <a:pt x="0" y="5"/>
                </a:lnTo>
                <a:lnTo>
                  <a:pt x="5" y="8"/>
                </a:lnTo>
                <a:lnTo>
                  <a:pt x="11" y="10"/>
                </a:lnTo>
                <a:lnTo>
                  <a:pt x="16" y="13"/>
                </a:lnTo>
                <a:lnTo>
                  <a:pt x="23" y="15"/>
                </a:lnTo>
                <a:lnTo>
                  <a:pt x="31" y="18"/>
                </a:lnTo>
                <a:lnTo>
                  <a:pt x="39" y="20"/>
                </a:lnTo>
                <a:lnTo>
                  <a:pt x="46" y="23"/>
                </a:lnTo>
                <a:lnTo>
                  <a:pt x="54" y="28"/>
                </a:lnTo>
                <a:lnTo>
                  <a:pt x="62" y="28"/>
                </a:lnTo>
                <a:lnTo>
                  <a:pt x="69" y="33"/>
                </a:lnTo>
                <a:lnTo>
                  <a:pt x="77" y="36"/>
                </a:lnTo>
                <a:lnTo>
                  <a:pt x="82" y="36"/>
                </a:lnTo>
                <a:lnTo>
                  <a:pt x="87" y="38"/>
                </a:lnTo>
                <a:lnTo>
                  <a:pt x="90" y="41"/>
                </a:lnTo>
                <a:lnTo>
                  <a:pt x="90" y="41"/>
                </a:lnTo>
                <a:lnTo>
                  <a:pt x="92" y="41"/>
                </a:lnTo>
                <a:lnTo>
                  <a:pt x="90" y="41"/>
                </a:lnTo>
                <a:lnTo>
                  <a:pt x="9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8" name="Freeform 2218">
            <a:extLst>
              <a:ext uri="{FF2B5EF4-FFF2-40B4-BE49-F238E27FC236}">
                <a16:creationId xmlns:a16="http://schemas.microsoft.com/office/drawing/2014/main" id="{FB42A983-8FF9-4C15-A3E0-301FA711012D}"/>
              </a:ext>
            </a:extLst>
          </p:cNvPr>
          <p:cNvSpPr>
            <a:spLocks/>
          </p:cNvSpPr>
          <p:nvPr/>
        </p:nvSpPr>
        <p:spPr bwMode="auto">
          <a:xfrm>
            <a:off x="2019300" y="4757738"/>
            <a:ext cx="130175" cy="23812"/>
          </a:xfrm>
          <a:custGeom>
            <a:avLst/>
            <a:gdLst>
              <a:gd name="T0" fmla="*/ 230 w 230"/>
              <a:gd name="T1" fmla="*/ 3 h 44"/>
              <a:gd name="T2" fmla="*/ 225 w 230"/>
              <a:gd name="T3" fmla="*/ 3 h 44"/>
              <a:gd name="T4" fmla="*/ 227 w 230"/>
              <a:gd name="T5" fmla="*/ 0 h 44"/>
              <a:gd name="T6" fmla="*/ 0 w 230"/>
              <a:gd name="T7" fmla="*/ 39 h 44"/>
              <a:gd name="T8" fmla="*/ 2 w 230"/>
              <a:gd name="T9" fmla="*/ 44 h 44"/>
              <a:gd name="T10" fmla="*/ 230 w 230"/>
              <a:gd name="T11" fmla="*/ 5 h 44"/>
              <a:gd name="T12" fmla="*/ 230 w 230"/>
              <a:gd name="T13" fmla="*/ 3 h 44"/>
              <a:gd name="T14" fmla="*/ 230 w 230"/>
              <a:gd name="T15" fmla="*/ 5 h 44"/>
              <a:gd name="T16" fmla="*/ 230 w 230"/>
              <a:gd name="T17" fmla="*/ 5 h 44"/>
              <a:gd name="T18" fmla="*/ 230 w 230"/>
              <a:gd name="T19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" h="44">
                <a:moveTo>
                  <a:pt x="230" y="3"/>
                </a:moveTo>
                <a:lnTo>
                  <a:pt x="225" y="3"/>
                </a:lnTo>
                <a:lnTo>
                  <a:pt x="227" y="0"/>
                </a:lnTo>
                <a:lnTo>
                  <a:pt x="0" y="39"/>
                </a:lnTo>
                <a:lnTo>
                  <a:pt x="2" y="44"/>
                </a:lnTo>
                <a:lnTo>
                  <a:pt x="230" y="5"/>
                </a:lnTo>
                <a:lnTo>
                  <a:pt x="230" y="3"/>
                </a:lnTo>
                <a:lnTo>
                  <a:pt x="230" y="5"/>
                </a:lnTo>
                <a:lnTo>
                  <a:pt x="230" y="5"/>
                </a:lnTo>
                <a:lnTo>
                  <a:pt x="23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39" name="Freeform 2219">
            <a:extLst>
              <a:ext uri="{FF2B5EF4-FFF2-40B4-BE49-F238E27FC236}">
                <a16:creationId xmlns:a16="http://schemas.microsoft.com/office/drawing/2014/main" id="{914B136F-0531-4A3B-9684-9A1AF7AB32A2}"/>
              </a:ext>
            </a:extLst>
          </p:cNvPr>
          <p:cNvSpPr>
            <a:spLocks/>
          </p:cNvSpPr>
          <p:nvPr/>
        </p:nvSpPr>
        <p:spPr bwMode="auto">
          <a:xfrm>
            <a:off x="2146300" y="4749800"/>
            <a:ext cx="4763" cy="9525"/>
          </a:xfrm>
          <a:custGeom>
            <a:avLst/>
            <a:gdLst>
              <a:gd name="T0" fmla="*/ 0 w 10"/>
              <a:gd name="T1" fmla="*/ 0 h 18"/>
              <a:gd name="T2" fmla="*/ 0 w 10"/>
              <a:gd name="T3" fmla="*/ 5 h 18"/>
              <a:gd name="T4" fmla="*/ 0 w 10"/>
              <a:gd name="T5" fmla="*/ 5 h 18"/>
              <a:gd name="T6" fmla="*/ 0 w 10"/>
              <a:gd name="T7" fmla="*/ 8 h 18"/>
              <a:gd name="T8" fmla="*/ 3 w 10"/>
              <a:gd name="T9" fmla="*/ 8 h 18"/>
              <a:gd name="T10" fmla="*/ 3 w 10"/>
              <a:gd name="T11" fmla="*/ 8 h 18"/>
              <a:gd name="T12" fmla="*/ 3 w 10"/>
              <a:gd name="T13" fmla="*/ 10 h 18"/>
              <a:gd name="T14" fmla="*/ 3 w 10"/>
              <a:gd name="T15" fmla="*/ 13 h 18"/>
              <a:gd name="T16" fmla="*/ 3 w 10"/>
              <a:gd name="T17" fmla="*/ 15 h 18"/>
              <a:gd name="T18" fmla="*/ 3 w 10"/>
              <a:gd name="T19" fmla="*/ 15 h 18"/>
              <a:gd name="T20" fmla="*/ 3 w 10"/>
              <a:gd name="T21" fmla="*/ 18 h 18"/>
              <a:gd name="T22" fmla="*/ 8 w 10"/>
              <a:gd name="T23" fmla="*/ 18 h 18"/>
              <a:gd name="T24" fmla="*/ 10 w 10"/>
              <a:gd name="T25" fmla="*/ 15 h 18"/>
              <a:gd name="T26" fmla="*/ 10 w 10"/>
              <a:gd name="T27" fmla="*/ 15 h 18"/>
              <a:gd name="T28" fmla="*/ 10 w 10"/>
              <a:gd name="T29" fmla="*/ 13 h 18"/>
              <a:gd name="T30" fmla="*/ 8 w 10"/>
              <a:gd name="T31" fmla="*/ 10 h 18"/>
              <a:gd name="T32" fmla="*/ 8 w 10"/>
              <a:gd name="T33" fmla="*/ 8 h 18"/>
              <a:gd name="T34" fmla="*/ 8 w 10"/>
              <a:gd name="T35" fmla="*/ 5 h 18"/>
              <a:gd name="T36" fmla="*/ 5 w 10"/>
              <a:gd name="T37" fmla="*/ 2 h 18"/>
              <a:gd name="T38" fmla="*/ 0 w 10"/>
              <a:gd name="T39" fmla="*/ 0 h 18"/>
              <a:gd name="T40" fmla="*/ 0 w 10"/>
              <a:gd name="T4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" h="18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8"/>
                </a:lnTo>
                <a:lnTo>
                  <a:pt x="3" y="8"/>
                </a:lnTo>
                <a:lnTo>
                  <a:pt x="3" y="8"/>
                </a:lnTo>
                <a:lnTo>
                  <a:pt x="3" y="10"/>
                </a:lnTo>
                <a:lnTo>
                  <a:pt x="3" y="13"/>
                </a:lnTo>
                <a:lnTo>
                  <a:pt x="3" y="15"/>
                </a:lnTo>
                <a:lnTo>
                  <a:pt x="3" y="15"/>
                </a:lnTo>
                <a:lnTo>
                  <a:pt x="3" y="18"/>
                </a:lnTo>
                <a:lnTo>
                  <a:pt x="8" y="18"/>
                </a:lnTo>
                <a:lnTo>
                  <a:pt x="10" y="15"/>
                </a:lnTo>
                <a:lnTo>
                  <a:pt x="10" y="15"/>
                </a:lnTo>
                <a:lnTo>
                  <a:pt x="10" y="13"/>
                </a:lnTo>
                <a:lnTo>
                  <a:pt x="8" y="10"/>
                </a:lnTo>
                <a:lnTo>
                  <a:pt x="8" y="8"/>
                </a:lnTo>
                <a:lnTo>
                  <a:pt x="8" y="5"/>
                </a:lnTo>
                <a:lnTo>
                  <a:pt x="5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0" name="Freeform 2220">
            <a:extLst>
              <a:ext uri="{FF2B5EF4-FFF2-40B4-BE49-F238E27FC236}">
                <a16:creationId xmlns:a16="http://schemas.microsoft.com/office/drawing/2014/main" id="{52D0E91A-1A4C-45E6-83E2-1923FF8B5111}"/>
              </a:ext>
            </a:extLst>
          </p:cNvPr>
          <p:cNvSpPr>
            <a:spLocks/>
          </p:cNvSpPr>
          <p:nvPr/>
        </p:nvSpPr>
        <p:spPr bwMode="auto">
          <a:xfrm>
            <a:off x="2019300" y="4749800"/>
            <a:ext cx="127000" cy="22225"/>
          </a:xfrm>
          <a:custGeom>
            <a:avLst/>
            <a:gdLst>
              <a:gd name="T0" fmla="*/ 3 w 220"/>
              <a:gd name="T1" fmla="*/ 41 h 41"/>
              <a:gd name="T2" fmla="*/ 0 w 220"/>
              <a:gd name="T3" fmla="*/ 41 h 41"/>
              <a:gd name="T4" fmla="*/ 3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6 h 41"/>
              <a:gd name="T12" fmla="*/ 3 w 220"/>
              <a:gd name="T13" fmla="*/ 36 h 41"/>
              <a:gd name="T14" fmla="*/ 0 w 220"/>
              <a:gd name="T15" fmla="*/ 41 h 41"/>
              <a:gd name="T16" fmla="*/ 3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3" y="41"/>
                </a:moveTo>
                <a:lnTo>
                  <a:pt x="0" y="41"/>
                </a:lnTo>
                <a:lnTo>
                  <a:pt x="3" y="41"/>
                </a:lnTo>
                <a:lnTo>
                  <a:pt x="220" y="5"/>
                </a:lnTo>
                <a:lnTo>
                  <a:pt x="220" y="0"/>
                </a:lnTo>
                <a:lnTo>
                  <a:pt x="0" y="36"/>
                </a:lnTo>
                <a:lnTo>
                  <a:pt x="3" y="36"/>
                </a:lnTo>
                <a:lnTo>
                  <a:pt x="0" y="41"/>
                </a:lnTo>
                <a:lnTo>
                  <a:pt x="3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1" name="Freeform 2221">
            <a:extLst>
              <a:ext uri="{FF2B5EF4-FFF2-40B4-BE49-F238E27FC236}">
                <a16:creationId xmlns:a16="http://schemas.microsoft.com/office/drawing/2014/main" id="{CA703E05-171A-4886-A022-6F0ECE523EC5}"/>
              </a:ext>
            </a:extLst>
          </p:cNvPr>
          <p:cNvSpPr>
            <a:spLocks/>
          </p:cNvSpPr>
          <p:nvPr/>
        </p:nvSpPr>
        <p:spPr bwMode="auto">
          <a:xfrm>
            <a:off x="1966913" y="4751388"/>
            <a:ext cx="53975" cy="20637"/>
          </a:xfrm>
          <a:custGeom>
            <a:avLst/>
            <a:gdLst>
              <a:gd name="T0" fmla="*/ 5 w 95"/>
              <a:gd name="T1" fmla="*/ 0 h 36"/>
              <a:gd name="T2" fmla="*/ 0 w 95"/>
              <a:gd name="T3" fmla="*/ 0 h 36"/>
              <a:gd name="T4" fmla="*/ 3 w 95"/>
              <a:gd name="T5" fmla="*/ 3 h 36"/>
              <a:gd name="T6" fmla="*/ 5 w 95"/>
              <a:gd name="T7" fmla="*/ 3 h 36"/>
              <a:gd name="T8" fmla="*/ 11 w 95"/>
              <a:gd name="T9" fmla="*/ 5 h 36"/>
              <a:gd name="T10" fmla="*/ 16 w 95"/>
              <a:gd name="T11" fmla="*/ 10 h 36"/>
              <a:gd name="T12" fmla="*/ 23 w 95"/>
              <a:gd name="T13" fmla="*/ 13 h 36"/>
              <a:gd name="T14" fmla="*/ 31 w 95"/>
              <a:gd name="T15" fmla="*/ 15 h 36"/>
              <a:gd name="T16" fmla="*/ 39 w 95"/>
              <a:gd name="T17" fmla="*/ 18 h 36"/>
              <a:gd name="T18" fmla="*/ 49 w 95"/>
              <a:gd name="T19" fmla="*/ 21 h 36"/>
              <a:gd name="T20" fmla="*/ 57 w 95"/>
              <a:gd name="T21" fmla="*/ 23 h 36"/>
              <a:gd name="T22" fmla="*/ 64 w 95"/>
              <a:gd name="T23" fmla="*/ 26 h 36"/>
              <a:gd name="T24" fmla="*/ 72 w 95"/>
              <a:gd name="T25" fmla="*/ 28 h 36"/>
              <a:gd name="T26" fmla="*/ 80 w 95"/>
              <a:gd name="T27" fmla="*/ 31 h 36"/>
              <a:gd name="T28" fmla="*/ 85 w 95"/>
              <a:gd name="T29" fmla="*/ 33 h 36"/>
              <a:gd name="T30" fmla="*/ 90 w 95"/>
              <a:gd name="T31" fmla="*/ 33 h 36"/>
              <a:gd name="T32" fmla="*/ 92 w 95"/>
              <a:gd name="T33" fmla="*/ 36 h 36"/>
              <a:gd name="T34" fmla="*/ 92 w 95"/>
              <a:gd name="T35" fmla="*/ 36 h 36"/>
              <a:gd name="T36" fmla="*/ 95 w 95"/>
              <a:gd name="T37" fmla="*/ 31 h 36"/>
              <a:gd name="T38" fmla="*/ 92 w 95"/>
              <a:gd name="T39" fmla="*/ 31 h 36"/>
              <a:gd name="T40" fmla="*/ 90 w 95"/>
              <a:gd name="T41" fmla="*/ 28 h 36"/>
              <a:gd name="T42" fmla="*/ 85 w 95"/>
              <a:gd name="T43" fmla="*/ 28 h 36"/>
              <a:gd name="T44" fmla="*/ 80 w 95"/>
              <a:gd name="T45" fmla="*/ 26 h 36"/>
              <a:gd name="T46" fmla="*/ 74 w 95"/>
              <a:gd name="T47" fmla="*/ 26 h 36"/>
              <a:gd name="T48" fmla="*/ 67 w 95"/>
              <a:gd name="T49" fmla="*/ 21 h 36"/>
              <a:gd name="T50" fmla="*/ 59 w 95"/>
              <a:gd name="T51" fmla="*/ 18 h 36"/>
              <a:gd name="T52" fmla="*/ 49 w 95"/>
              <a:gd name="T53" fmla="*/ 15 h 36"/>
              <a:gd name="T54" fmla="*/ 41 w 95"/>
              <a:gd name="T55" fmla="*/ 13 h 36"/>
              <a:gd name="T56" fmla="*/ 34 w 95"/>
              <a:gd name="T57" fmla="*/ 10 h 36"/>
              <a:gd name="T58" fmla="*/ 26 w 95"/>
              <a:gd name="T59" fmla="*/ 8 h 36"/>
              <a:gd name="T60" fmla="*/ 18 w 95"/>
              <a:gd name="T61" fmla="*/ 5 h 36"/>
              <a:gd name="T62" fmla="*/ 13 w 95"/>
              <a:gd name="T63" fmla="*/ 3 h 36"/>
              <a:gd name="T64" fmla="*/ 8 w 95"/>
              <a:gd name="T65" fmla="*/ 0 h 36"/>
              <a:gd name="T66" fmla="*/ 5 w 95"/>
              <a:gd name="T67" fmla="*/ 0 h 36"/>
              <a:gd name="T68" fmla="*/ 5 w 95"/>
              <a:gd name="T6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5" h="36">
                <a:moveTo>
                  <a:pt x="5" y="0"/>
                </a:moveTo>
                <a:lnTo>
                  <a:pt x="0" y="0"/>
                </a:lnTo>
                <a:lnTo>
                  <a:pt x="3" y="3"/>
                </a:lnTo>
                <a:lnTo>
                  <a:pt x="5" y="3"/>
                </a:lnTo>
                <a:lnTo>
                  <a:pt x="11" y="5"/>
                </a:lnTo>
                <a:lnTo>
                  <a:pt x="16" y="10"/>
                </a:lnTo>
                <a:lnTo>
                  <a:pt x="23" y="13"/>
                </a:lnTo>
                <a:lnTo>
                  <a:pt x="31" y="15"/>
                </a:lnTo>
                <a:lnTo>
                  <a:pt x="39" y="18"/>
                </a:lnTo>
                <a:lnTo>
                  <a:pt x="49" y="21"/>
                </a:lnTo>
                <a:lnTo>
                  <a:pt x="57" y="23"/>
                </a:lnTo>
                <a:lnTo>
                  <a:pt x="64" y="26"/>
                </a:lnTo>
                <a:lnTo>
                  <a:pt x="72" y="28"/>
                </a:lnTo>
                <a:lnTo>
                  <a:pt x="80" y="31"/>
                </a:lnTo>
                <a:lnTo>
                  <a:pt x="85" y="33"/>
                </a:lnTo>
                <a:lnTo>
                  <a:pt x="90" y="33"/>
                </a:lnTo>
                <a:lnTo>
                  <a:pt x="92" y="36"/>
                </a:lnTo>
                <a:lnTo>
                  <a:pt x="92" y="36"/>
                </a:lnTo>
                <a:lnTo>
                  <a:pt x="95" y="31"/>
                </a:lnTo>
                <a:lnTo>
                  <a:pt x="92" y="31"/>
                </a:lnTo>
                <a:lnTo>
                  <a:pt x="90" y="28"/>
                </a:lnTo>
                <a:lnTo>
                  <a:pt x="85" y="28"/>
                </a:lnTo>
                <a:lnTo>
                  <a:pt x="80" y="26"/>
                </a:lnTo>
                <a:lnTo>
                  <a:pt x="74" y="26"/>
                </a:lnTo>
                <a:lnTo>
                  <a:pt x="67" y="21"/>
                </a:lnTo>
                <a:lnTo>
                  <a:pt x="59" y="18"/>
                </a:lnTo>
                <a:lnTo>
                  <a:pt x="49" y="15"/>
                </a:lnTo>
                <a:lnTo>
                  <a:pt x="41" y="13"/>
                </a:lnTo>
                <a:lnTo>
                  <a:pt x="34" y="10"/>
                </a:lnTo>
                <a:lnTo>
                  <a:pt x="26" y="8"/>
                </a:lnTo>
                <a:lnTo>
                  <a:pt x="18" y="5"/>
                </a:lnTo>
                <a:lnTo>
                  <a:pt x="13" y="3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2" name="Freeform 2222">
            <a:extLst>
              <a:ext uri="{FF2B5EF4-FFF2-40B4-BE49-F238E27FC236}">
                <a16:creationId xmlns:a16="http://schemas.microsoft.com/office/drawing/2014/main" id="{296E19FA-A16B-4883-B46B-4A7FEC812631}"/>
              </a:ext>
            </a:extLst>
          </p:cNvPr>
          <p:cNvSpPr>
            <a:spLocks/>
          </p:cNvSpPr>
          <p:nvPr/>
        </p:nvSpPr>
        <p:spPr bwMode="auto">
          <a:xfrm>
            <a:off x="2016125" y="4737100"/>
            <a:ext cx="39688" cy="11113"/>
          </a:xfrm>
          <a:custGeom>
            <a:avLst/>
            <a:gdLst>
              <a:gd name="T0" fmla="*/ 69 w 69"/>
              <a:gd name="T1" fmla="*/ 20 h 20"/>
              <a:gd name="T2" fmla="*/ 69 w 69"/>
              <a:gd name="T3" fmla="*/ 15 h 20"/>
              <a:gd name="T4" fmla="*/ 64 w 69"/>
              <a:gd name="T5" fmla="*/ 15 h 20"/>
              <a:gd name="T6" fmla="*/ 56 w 69"/>
              <a:gd name="T7" fmla="*/ 15 h 20"/>
              <a:gd name="T8" fmla="*/ 51 w 69"/>
              <a:gd name="T9" fmla="*/ 13 h 20"/>
              <a:gd name="T10" fmla="*/ 46 w 69"/>
              <a:gd name="T11" fmla="*/ 13 h 20"/>
              <a:gd name="T12" fmla="*/ 41 w 69"/>
              <a:gd name="T13" fmla="*/ 13 h 20"/>
              <a:gd name="T14" fmla="*/ 33 w 69"/>
              <a:gd name="T15" fmla="*/ 10 h 20"/>
              <a:gd name="T16" fmla="*/ 28 w 69"/>
              <a:gd name="T17" fmla="*/ 10 h 20"/>
              <a:gd name="T18" fmla="*/ 23 w 69"/>
              <a:gd name="T19" fmla="*/ 8 h 20"/>
              <a:gd name="T20" fmla="*/ 18 w 69"/>
              <a:gd name="T21" fmla="*/ 8 h 20"/>
              <a:gd name="T22" fmla="*/ 15 w 69"/>
              <a:gd name="T23" fmla="*/ 5 h 20"/>
              <a:gd name="T24" fmla="*/ 10 w 69"/>
              <a:gd name="T25" fmla="*/ 5 h 20"/>
              <a:gd name="T26" fmla="*/ 7 w 69"/>
              <a:gd name="T27" fmla="*/ 2 h 20"/>
              <a:gd name="T28" fmla="*/ 5 w 69"/>
              <a:gd name="T29" fmla="*/ 2 h 20"/>
              <a:gd name="T30" fmla="*/ 2 w 69"/>
              <a:gd name="T31" fmla="*/ 2 h 20"/>
              <a:gd name="T32" fmla="*/ 2 w 69"/>
              <a:gd name="T33" fmla="*/ 2 h 20"/>
              <a:gd name="T34" fmla="*/ 0 w 69"/>
              <a:gd name="T35" fmla="*/ 0 h 20"/>
              <a:gd name="T36" fmla="*/ 0 w 69"/>
              <a:gd name="T37" fmla="*/ 5 h 20"/>
              <a:gd name="T38" fmla="*/ 0 w 69"/>
              <a:gd name="T39" fmla="*/ 8 h 20"/>
              <a:gd name="T40" fmla="*/ 2 w 69"/>
              <a:gd name="T41" fmla="*/ 8 h 20"/>
              <a:gd name="T42" fmla="*/ 5 w 69"/>
              <a:gd name="T43" fmla="*/ 8 h 20"/>
              <a:gd name="T44" fmla="*/ 10 w 69"/>
              <a:gd name="T45" fmla="*/ 8 h 20"/>
              <a:gd name="T46" fmla="*/ 12 w 69"/>
              <a:gd name="T47" fmla="*/ 10 h 20"/>
              <a:gd name="T48" fmla="*/ 18 w 69"/>
              <a:gd name="T49" fmla="*/ 10 h 20"/>
              <a:gd name="T50" fmla="*/ 23 w 69"/>
              <a:gd name="T51" fmla="*/ 13 h 20"/>
              <a:gd name="T52" fmla="*/ 25 w 69"/>
              <a:gd name="T53" fmla="*/ 15 h 20"/>
              <a:gd name="T54" fmla="*/ 33 w 69"/>
              <a:gd name="T55" fmla="*/ 15 h 20"/>
              <a:gd name="T56" fmla="*/ 38 w 69"/>
              <a:gd name="T57" fmla="*/ 18 h 20"/>
              <a:gd name="T58" fmla="*/ 43 w 69"/>
              <a:gd name="T59" fmla="*/ 18 h 20"/>
              <a:gd name="T60" fmla="*/ 51 w 69"/>
              <a:gd name="T61" fmla="*/ 18 h 20"/>
              <a:gd name="T62" fmla="*/ 56 w 69"/>
              <a:gd name="T63" fmla="*/ 18 h 20"/>
              <a:gd name="T64" fmla="*/ 64 w 69"/>
              <a:gd name="T65" fmla="*/ 18 h 20"/>
              <a:gd name="T66" fmla="*/ 69 w 69"/>
              <a:gd name="T67" fmla="*/ 20 h 20"/>
              <a:gd name="T68" fmla="*/ 69 w 69"/>
              <a:gd name="T6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" h="20">
                <a:moveTo>
                  <a:pt x="69" y="20"/>
                </a:moveTo>
                <a:lnTo>
                  <a:pt x="69" y="15"/>
                </a:lnTo>
                <a:lnTo>
                  <a:pt x="64" y="15"/>
                </a:lnTo>
                <a:lnTo>
                  <a:pt x="56" y="15"/>
                </a:lnTo>
                <a:lnTo>
                  <a:pt x="51" y="13"/>
                </a:lnTo>
                <a:lnTo>
                  <a:pt x="46" y="13"/>
                </a:lnTo>
                <a:lnTo>
                  <a:pt x="41" y="13"/>
                </a:lnTo>
                <a:lnTo>
                  <a:pt x="33" y="10"/>
                </a:lnTo>
                <a:lnTo>
                  <a:pt x="28" y="10"/>
                </a:lnTo>
                <a:lnTo>
                  <a:pt x="23" y="8"/>
                </a:lnTo>
                <a:lnTo>
                  <a:pt x="18" y="8"/>
                </a:lnTo>
                <a:lnTo>
                  <a:pt x="15" y="5"/>
                </a:lnTo>
                <a:lnTo>
                  <a:pt x="10" y="5"/>
                </a:lnTo>
                <a:lnTo>
                  <a:pt x="7" y="2"/>
                </a:lnTo>
                <a:lnTo>
                  <a:pt x="5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5"/>
                </a:lnTo>
                <a:lnTo>
                  <a:pt x="0" y="8"/>
                </a:lnTo>
                <a:lnTo>
                  <a:pt x="2" y="8"/>
                </a:lnTo>
                <a:lnTo>
                  <a:pt x="5" y="8"/>
                </a:lnTo>
                <a:lnTo>
                  <a:pt x="10" y="8"/>
                </a:lnTo>
                <a:lnTo>
                  <a:pt x="12" y="10"/>
                </a:lnTo>
                <a:lnTo>
                  <a:pt x="18" y="10"/>
                </a:lnTo>
                <a:lnTo>
                  <a:pt x="23" y="13"/>
                </a:lnTo>
                <a:lnTo>
                  <a:pt x="25" y="15"/>
                </a:lnTo>
                <a:lnTo>
                  <a:pt x="33" y="15"/>
                </a:lnTo>
                <a:lnTo>
                  <a:pt x="38" y="18"/>
                </a:lnTo>
                <a:lnTo>
                  <a:pt x="43" y="18"/>
                </a:lnTo>
                <a:lnTo>
                  <a:pt x="51" y="18"/>
                </a:lnTo>
                <a:lnTo>
                  <a:pt x="56" y="18"/>
                </a:lnTo>
                <a:lnTo>
                  <a:pt x="64" y="18"/>
                </a:lnTo>
                <a:lnTo>
                  <a:pt x="69" y="20"/>
                </a:lnTo>
                <a:lnTo>
                  <a:pt x="69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3" name="Freeform 2223">
            <a:extLst>
              <a:ext uri="{FF2B5EF4-FFF2-40B4-BE49-F238E27FC236}">
                <a16:creationId xmlns:a16="http://schemas.microsoft.com/office/drawing/2014/main" id="{883F8B1E-854F-4329-8F47-A22F27AF8786}"/>
              </a:ext>
            </a:extLst>
          </p:cNvPr>
          <p:cNvSpPr>
            <a:spLocks/>
          </p:cNvSpPr>
          <p:nvPr/>
        </p:nvSpPr>
        <p:spPr bwMode="auto">
          <a:xfrm>
            <a:off x="2055813" y="4727575"/>
            <a:ext cx="39687" cy="20638"/>
          </a:xfrm>
          <a:custGeom>
            <a:avLst/>
            <a:gdLst>
              <a:gd name="T0" fmla="*/ 71 w 71"/>
              <a:gd name="T1" fmla="*/ 2 h 35"/>
              <a:gd name="T2" fmla="*/ 69 w 71"/>
              <a:gd name="T3" fmla="*/ 0 h 35"/>
              <a:gd name="T4" fmla="*/ 69 w 71"/>
              <a:gd name="T5" fmla="*/ 0 h 35"/>
              <a:gd name="T6" fmla="*/ 66 w 71"/>
              <a:gd name="T7" fmla="*/ 2 h 35"/>
              <a:gd name="T8" fmla="*/ 64 w 71"/>
              <a:gd name="T9" fmla="*/ 5 h 35"/>
              <a:gd name="T10" fmla="*/ 61 w 71"/>
              <a:gd name="T11" fmla="*/ 7 h 35"/>
              <a:gd name="T12" fmla="*/ 56 w 71"/>
              <a:gd name="T13" fmla="*/ 10 h 35"/>
              <a:gd name="T14" fmla="*/ 53 w 71"/>
              <a:gd name="T15" fmla="*/ 12 h 35"/>
              <a:gd name="T16" fmla="*/ 48 w 71"/>
              <a:gd name="T17" fmla="*/ 15 h 35"/>
              <a:gd name="T18" fmla="*/ 43 w 71"/>
              <a:gd name="T19" fmla="*/ 17 h 35"/>
              <a:gd name="T20" fmla="*/ 41 w 71"/>
              <a:gd name="T21" fmla="*/ 20 h 35"/>
              <a:gd name="T22" fmla="*/ 36 w 71"/>
              <a:gd name="T23" fmla="*/ 23 h 35"/>
              <a:gd name="T24" fmla="*/ 30 w 71"/>
              <a:gd name="T25" fmla="*/ 25 h 35"/>
              <a:gd name="T26" fmla="*/ 25 w 71"/>
              <a:gd name="T27" fmla="*/ 25 h 35"/>
              <a:gd name="T28" fmla="*/ 20 w 71"/>
              <a:gd name="T29" fmla="*/ 28 h 35"/>
              <a:gd name="T30" fmla="*/ 12 w 71"/>
              <a:gd name="T31" fmla="*/ 30 h 35"/>
              <a:gd name="T32" fmla="*/ 5 w 71"/>
              <a:gd name="T33" fmla="*/ 30 h 35"/>
              <a:gd name="T34" fmla="*/ 0 w 71"/>
              <a:gd name="T35" fmla="*/ 30 h 35"/>
              <a:gd name="T36" fmla="*/ 0 w 71"/>
              <a:gd name="T37" fmla="*/ 35 h 35"/>
              <a:gd name="T38" fmla="*/ 7 w 71"/>
              <a:gd name="T39" fmla="*/ 33 h 35"/>
              <a:gd name="T40" fmla="*/ 12 w 71"/>
              <a:gd name="T41" fmla="*/ 33 h 35"/>
              <a:gd name="T42" fmla="*/ 20 w 71"/>
              <a:gd name="T43" fmla="*/ 33 h 35"/>
              <a:gd name="T44" fmla="*/ 25 w 71"/>
              <a:gd name="T45" fmla="*/ 30 h 35"/>
              <a:gd name="T46" fmla="*/ 30 w 71"/>
              <a:gd name="T47" fmla="*/ 30 h 35"/>
              <a:gd name="T48" fmla="*/ 38 w 71"/>
              <a:gd name="T49" fmla="*/ 28 h 35"/>
              <a:gd name="T50" fmla="*/ 43 w 71"/>
              <a:gd name="T51" fmla="*/ 23 h 35"/>
              <a:gd name="T52" fmla="*/ 46 w 71"/>
              <a:gd name="T53" fmla="*/ 23 h 35"/>
              <a:gd name="T54" fmla="*/ 51 w 71"/>
              <a:gd name="T55" fmla="*/ 20 h 35"/>
              <a:gd name="T56" fmla="*/ 56 w 71"/>
              <a:gd name="T57" fmla="*/ 17 h 35"/>
              <a:gd name="T58" fmla="*/ 59 w 71"/>
              <a:gd name="T59" fmla="*/ 15 h 35"/>
              <a:gd name="T60" fmla="*/ 64 w 71"/>
              <a:gd name="T61" fmla="*/ 10 h 35"/>
              <a:gd name="T62" fmla="*/ 66 w 71"/>
              <a:gd name="T63" fmla="*/ 7 h 35"/>
              <a:gd name="T64" fmla="*/ 69 w 71"/>
              <a:gd name="T65" fmla="*/ 7 h 35"/>
              <a:gd name="T66" fmla="*/ 71 w 71"/>
              <a:gd name="T67" fmla="*/ 5 h 35"/>
              <a:gd name="T68" fmla="*/ 71 w 71"/>
              <a:gd name="T69" fmla="*/ 2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1" h="35">
                <a:moveTo>
                  <a:pt x="71" y="2"/>
                </a:moveTo>
                <a:lnTo>
                  <a:pt x="69" y="0"/>
                </a:lnTo>
                <a:lnTo>
                  <a:pt x="69" y="0"/>
                </a:lnTo>
                <a:lnTo>
                  <a:pt x="66" y="2"/>
                </a:lnTo>
                <a:lnTo>
                  <a:pt x="64" y="5"/>
                </a:lnTo>
                <a:lnTo>
                  <a:pt x="61" y="7"/>
                </a:lnTo>
                <a:lnTo>
                  <a:pt x="56" y="10"/>
                </a:lnTo>
                <a:lnTo>
                  <a:pt x="53" y="12"/>
                </a:lnTo>
                <a:lnTo>
                  <a:pt x="48" y="15"/>
                </a:lnTo>
                <a:lnTo>
                  <a:pt x="43" y="17"/>
                </a:lnTo>
                <a:lnTo>
                  <a:pt x="41" y="20"/>
                </a:lnTo>
                <a:lnTo>
                  <a:pt x="36" y="23"/>
                </a:lnTo>
                <a:lnTo>
                  <a:pt x="30" y="25"/>
                </a:lnTo>
                <a:lnTo>
                  <a:pt x="25" y="25"/>
                </a:lnTo>
                <a:lnTo>
                  <a:pt x="20" y="28"/>
                </a:lnTo>
                <a:lnTo>
                  <a:pt x="12" y="30"/>
                </a:lnTo>
                <a:lnTo>
                  <a:pt x="5" y="30"/>
                </a:lnTo>
                <a:lnTo>
                  <a:pt x="0" y="30"/>
                </a:lnTo>
                <a:lnTo>
                  <a:pt x="0" y="35"/>
                </a:lnTo>
                <a:lnTo>
                  <a:pt x="7" y="33"/>
                </a:lnTo>
                <a:lnTo>
                  <a:pt x="12" y="33"/>
                </a:lnTo>
                <a:lnTo>
                  <a:pt x="20" y="33"/>
                </a:lnTo>
                <a:lnTo>
                  <a:pt x="25" y="30"/>
                </a:lnTo>
                <a:lnTo>
                  <a:pt x="30" y="30"/>
                </a:lnTo>
                <a:lnTo>
                  <a:pt x="38" y="28"/>
                </a:lnTo>
                <a:lnTo>
                  <a:pt x="43" y="23"/>
                </a:lnTo>
                <a:lnTo>
                  <a:pt x="46" y="23"/>
                </a:lnTo>
                <a:lnTo>
                  <a:pt x="51" y="20"/>
                </a:lnTo>
                <a:lnTo>
                  <a:pt x="56" y="17"/>
                </a:lnTo>
                <a:lnTo>
                  <a:pt x="59" y="15"/>
                </a:lnTo>
                <a:lnTo>
                  <a:pt x="64" y="10"/>
                </a:lnTo>
                <a:lnTo>
                  <a:pt x="66" y="7"/>
                </a:lnTo>
                <a:lnTo>
                  <a:pt x="69" y="7"/>
                </a:lnTo>
                <a:lnTo>
                  <a:pt x="71" y="5"/>
                </a:lnTo>
                <a:lnTo>
                  <a:pt x="71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4" name="Freeform 2224">
            <a:extLst>
              <a:ext uri="{FF2B5EF4-FFF2-40B4-BE49-F238E27FC236}">
                <a16:creationId xmlns:a16="http://schemas.microsoft.com/office/drawing/2014/main" id="{D4647199-2B33-4430-B8E7-D982B796CDC5}"/>
              </a:ext>
            </a:extLst>
          </p:cNvPr>
          <p:cNvSpPr>
            <a:spLocks/>
          </p:cNvSpPr>
          <p:nvPr/>
        </p:nvSpPr>
        <p:spPr bwMode="auto">
          <a:xfrm>
            <a:off x="2055813" y="4732338"/>
            <a:ext cx="46037" cy="20637"/>
          </a:xfrm>
          <a:custGeom>
            <a:avLst/>
            <a:gdLst>
              <a:gd name="T0" fmla="*/ 0 w 82"/>
              <a:gd name="T1" fmla="*/ 36 h 39"/>
              <a:gd name="T2" fmla="*/ 0 w 82"/>
              <a:gd name="T3" fmla="*/ 39 h 39"/>
              <a:gd name="T4" fmla="*/ 7 w 82"/>
              <a:gd name="T5" fmla="*/ 39 h 39"/>
              <a:gd name="T6" fmla="*/ 18 w 82"/>
              <a:gd name="T7" fmla="*/ 39 h 39"/>
              <a:gd name="T8" fmla="*/ 23 w 82"/>
              <a:gd name="T9" fmla="*/ 39 h 39"/>
              <a:gd name="T10" fmla="*/ 30 w 82"/>
              <a:gd name="T11" fmla="*/ 36 h 39"/>
              <a:gd name="T12" fmla="*/ 38 w 82"/>
              <a:gd name="T13" fmla="*/ 33 h 39"/>
              <a:gd name="T14" fmla="*/ 46 w 82"/>
              <a:gd name="T15" fmla="*/ 31 h 39"/>
              <a:gd name="T16" fmla="*/ 51 w 82"/>
              <a:gd name="T17" fmla="*/ 28 h 39"/>
              <a:gd name="T18" fmla="*/ 56 w 82"/>
              <a:gd name="T19" fmla="*/ 26 h 39"/>
              <a:gd name="T20" fmla="*/ 61 w 82"/>
              <a:gd name="T21" fmla="*/ 23 h 39"/>
              <a:gd name="T22" fmla="*/ 66 w 82"/>
              <a:gd name="T23" fmla="*/ 18 h 39"/>
              <a:gd name="T24" fmla="*/ 71 w 82"/>
              <a:gd name="T25" fmla="*/ 16 h 39"/>
              <a:gd name="T26" fmla="*/ 74 w 82"/>
              <a:gd name="T27" fmla="*/ 13 h 39"/>
              <a:gd name="T28" fmla="*/ 76 w 82"/>
              <a:gd name="T29" fmla="*/ 10 h 39"/>
              <a:gd name="T30" fmla="*/ 79 w 82"/>
              <a:gd name="T31" fmla="*/ 8 h 39"/>
              <a:gd name="T32" fmla="*/ 82 w 82"/>
              <a:gd name="T33" fmla="*/ 5 h 39"/>
              <a:gd name="T34" fmla="*/ 82 w 82"/>
              <a:gd name="T35" fmla="*/ 3 h 39"/>
              <a:gd name="T36" fmla="*/ 79 w 82"/>
              <a:gd name="T37" fmla="*/ 0 h 39"/>
              <a:gd name="T38" fmla="*/ 79 w 82"/>
              <a:gd name="T39" fmla="*/ 0 h 39"/>
              <a:gd name="T40" fmla="*/ 76 w 82"/>
              <a:gd name="T41" fmla="*/ 3 h 39"/>
              <a:gd name="T42" fmla="*/ 74 w 82"/>
              <a:gd name="T43" fmla="*/ 5 h 39"/>
              <a:gd name="T44" fmla="*/ 71 w 82"/>
              <a:gd name="T45" fmla="*/ 10 h 39"/>
              <a:gd name="T46" fmla="*/ 69 w 82"/>
              <a:gd name="T47" fmla="*/ 13 h 39"/>
              <a:gd name="T48" fmla="*/ 64 w 82"/>
              <a:gd name="T49" fmla="*/ 16 h 39"/>
              <a:gd name="T50" fmla="*/ 59 w 82"/>
              <a:gd name="T51" fmla="*/ 18 h 39"/>
              <a:gd name="T52" fmla="*/ 53 w 82"/>
              <a:gd name="T53" fmla="*/ 21 h 39"/>
              <a:gd name="T54" fmla="*/ 48 w 82"/>
              <a:gd name="T55" fmla="*/ 23 h 39"/>
              <a:gd name="T56" fmla="*/ 43 w 82"/>
              <a:gd name="T57" fmla="*/ 26 h 39"/>
              <a:gd name="T58" fmla="*/ 38 w 82"/>
              <a:gd name="T59" fmla="*/ 28 h 39"/>
              <a:gd name="T60" fmla="*/ 30 w 82"/>
              <a:gd name="T61" fmla="*/ 31 h 39"/>
              <a:gd name="T62" fmla="*/ 23 w 82"/>
              <a:gd name="T63" fmla="*/ 33 h 39"/>
              <a:gd name="T64" fmla="*/ 15 w 82"/>
              <a:gd name="T65" fmla="*/ 33 h 39"/>
              <a:gd name="T66" fmla="*/ 7 w 82"/>
              <a:gd name="T67" fmla="*/ 36 h 39"/>
              <a:gd name="T68" fmla="*/ 0 w 82"/>
              <a:gd name="T69" fmla="*/ 36 h 39"/>
              <a:gd name="T70" fmla="*/ 0 w 82"/>
              <a:gd name="T71" fmla="*/ 3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" h="39">
                <a:moveTo>
                  <a:pt x="0" y="36"/>
                </a:moveTo>
                <a:lnTo>
                  <a:pt x="0" y="39"/>
                </a:lnTo>
                <a:lnTo>
                  <a:pt x="7" y="39"/>
                </a:lnTo>
                <a:lnTo>
                  <a:pt x="18" y="39"/>
                </a:lnTo>
                <a:lnTo>
                  <a:pt x="23" y="39"/>
                </a:lnTo>
                <a:lnTo>
                  <a:pt x="30" y="36"/>
                </a:lnTo>
                <a:lnTo>
                  <a:pt x="38" y="33"/>
                </a:lnTo>
                <a:lnTo>
                  <a:pt x="46" y="31"/>
                </a:lnTo>
                <a:lnTo>
                  <a:pt x="51" y="28"/>
                </a:lnTo>
                <a:lnTo>
                  <a:pt x="56" y="26"/>
                </a:lnTo>
                <a:lnTo>
                  <a:pt x="61" y="23"/>
                </a:lnTo>
                <a:lnTo>
                  <a:pt x="66" y="18"/>
                </a:lnTo>
                <a:lnTo>
                  <a:pt x="71" y="16"/>
                </a:lnTo>
                <a:lnTo>
                  <a:pt x="74" y="13"/>
                </a:lnTo>
                <a:lnTo>
                  <a:pt x="76" y="10"/>
                </a:lnTo>
                <a:lnTo>
                  <a:pt x="79" y="8"/>
                </a:lnTo>
                <a:lnTo>
                  <a:pt x="82" y="5"/>
                </a:lnTo>
                <a:lnTo>
                  <a:pt x="82" y="3"/>
                </a:lnTo>
                <a:lnTo>
                  <a:pt x="79" y="0"/>
                </a:lnTo>
                <a:lnTo>
                  <a:pt x="79" y="0"/>
                </a:lnTo>
                <a:lnTo>
                  <a:pt x="76" y="3"/>
                </a:lnTo>
                <a:lnTo>
                  <a:pt x="74" y="5"/>
                </a:lnTo>
                <a:lnTo>
                  <a:pt x="71" y="10"/>
                </a:lnTo>
                <a:lnTo>
                  <a:pt x="69" y="13"/>
                </a:lnTo>
                <a:lnTo>
                  <a:pt x="64" y="16"/>
                </a:lnTo>
                <a:lnTo>
                  <a:pt x="59" y="18"/>
                </a:lnTo>
                <a:lnTo>
                  <a:pt x="53" y="21"/>
                </a:lnTo>
                <a:lnTo>
                  <a:pt x="48" y="23"/>
                </a:lnTo>
                <a:lnTo>
                  <a:pt x="43" y="26"/>
                </a:lnTo>
                <a:lnTo>
                  <a:pt x="38" y="28"/>
                </a:lnTo>
                <a:lnTo>
                  <a:pt x="30" y="31"/>
                </a:lnTo>
                <a:lnTo>
                  <a:pt x="23" y="33"/>
                </a:lnTo>
                <a:lnTo>
                  <a:pt x="15" y="33"/>
                </a:lnTo>
                <a:lnTo>
                  <a:pt x="7" y="36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5" name="Freeform 2225">
            <a:extLst>
              <a:ext uri="{FF2B5EF4-FFF2-40B4-BE49-F238E27FC236}">
                <a16:creationId xmlns:a16="http://schemas.microsoft.com/office/drawing/2014/main" id="{AC01EBBD-7010-4D95-8CE1-D0FEDE880A7D}"/>
              </a:ext>
            </a:extLst>
          </p:cNvPr>
          <p:cNvSpPr>
            <a:spLocks/>
          </p:cNvSpPr>
          <p:nvPr/>
        </p:nvSpPr>
        <p:spPr bwMode="auto">
          <a:xfrm>
            <a:off x="2006600" y="4741863"/>
            <a:ext cx="49213" cy="12700"/>
          </a:xfrm>
          <a:custGeom>
            <a:avLst/>
            <a:gdLst>
              <a:gd name="T0" fmla="*/ 0 w 85"/>
              <a:gd name="T1" fmla="*/ 3 h 23"/>
              <a:gd name="T2" fmla="*/ 3 w 85"/>
              <a:gd name="T3" fmla="*/ 5 h 23"/>
              <a:gd name="T4" fmla="*/ 3 w 85"/>
              <a:gd name="T5" fmla="*/ 5 h 23"/>
              <a:gd name="T6" fmla="*/ 5 w 85"/>
              <a:gd name="T7" fmla="*/ 5 h 23"/>
              <a:gd name="T8" fmla="*/ 8 w 85"/>
              <a:gd name="T9" fmla="*/ 8 h 23"/>
              <a:gd name="T10" fmla="*/ 11 w 85"/>
              <a:gd name="T11" fmla="*/ 8 h 23"/>
              <a:gd name="T12" fmla="*/ 16 w 85"/>
              <a:gd name="T13" fmla="*/ 10 h 23"/>
              <a:gd name="T14" fmla="*/ 18 w 85"/>
              <a:gd name="T15" fmla="*/ 10 h 23"/>
              <a:gd name="T16" fmla="*/ 26 w 85"/>
              <a:gd name="T17" fmla="*/ 13 h 23"/>
              <a:gd name="T18" fmla="*/ 31 w 85"/>
              <a:gd name="T19" fmla="*/ 15 h 23"/>
              <a:gd name="T20" fmla="*/ 36 w 85"/>
              <a:gd name="T21" fmla="*/ 18 h 23"/>
              <a:gd name="T22" fmla="*/ 44 w 85"/>
              <a:gd name="T23" fmla="*/ 18 h 23"/>
              <a:gd name="T24" fmla="*/ 51 w 85"/>
              <a:gd name="T25" fmla="*/ 21 h 23"/>
              <a:gd name="T26" fmla="*/ 59 w 85"/>
              <a:gd name="T27" fmla="*/ 21 h 23"/>
              <a:gd name="T28" fmla="*/ 67 w 85"/>
              <a:gd name="T29" fmla="*/ 21 h 23"/>
              <a:gd name="T30" fmla="*/ 77 w 85"/>
              <a:gd name="T31" fmla="*/ 23 h 23"/>
              <a:gd name="T32" fmla="*/ 85 w 85"/>
              <a:gd name="T33" fmla="*/ 21 h 23"/>
              <a:gd name="T34" fmla="*/ 85 w 85"/>
              <a:gd name="T35" fmla="*/ 18 h 23"/>
              <a:gd name="T36" fmla="*/ 77 w 85"/>
              <a:gd name="T37" fmla="*/ 18 h 23"/>
              <a:gd name="T38" fmla="*/ 67 w 85"/>
              <a:gd name="T39" fmla="*/ 18 h 23"/>
              <a:gd name="T40" fmla="*/ 59 w 85"/>
              <a:gd name="T41" fmla="*/ 18 h 23"/>
              <a:gd name="T42" fmla="*/ 51 w 85"/>
              <a:gd name="T43" fmla="*/ 15 h 23"/>
              <a:gd name="T44" fmla="*/ 44 w 85"/>
              <a:gd name="T45" fmla="*/ 13 h 23"/>
              <a:gd name="T46" fmla="*/ 39 w 85"/>
              <a:gd name="T47" fmla="*/ 13 h 23"/>
              <a:gd name="T48" fmla="*/ 31 w 85"/>
              <a:gd name="T49" fmla="*/ 10 h 23"/>
              <a:gd name="T50" fmla="*/ 26 w 85"/>
              <a:gd name="T51" fmla="*/ 8 h 23"/>
              <a:gd name="T52" fmla="*/ 21 w 85"/>
              <a:gd name="T53" fmla="*/ 8 h 23"/>
              <a:gd name="T54" fmla="*/ 16 w 85"/>
              <a:gd name="T55" fmla="*/ 5 h 23"/>
              <a:gd name="T56" fmla="*/ 13 w 85"/>
              <a:gd name="T57" fmla="*/ 5 h 23"/>
              <a:gd name="T58" fmla="*/ 8 w 85"/>
              <a:gd name="T59" fmla="*/ 3 h 23"/>
              <a:gd name="T60" fmla="*/ 5 w 85"/>
              <a:gd name="T61" fmla="*/ 0 h 23"/>
              <a:gd name="T62" fmla="*/ 5 w 85"/>
              <a:gd name="T63" fmla="*/ 0 h 23"/>
              <a:gd name="T64" fmla="*/ 5 w 85"/>
              <a:gd name="T65" fmla="*/ 0 h 23"/>
              <a:gd name="T66" fmla="*/ 3 w 85"/>
              <a:gd name="T67" fmla="*/ 0 h 23"/>
              <a:gd name="T68" fmla="*/ 5 w 85"/>
              <a:gd name="T69" fmla="*/ 0 h 23"/>
              <a:gd name="T70" fmla="*/ 0 w 85"/>
              <a:gd name="T71" fmla="*/ 3 h 23"/>
              <a:gd name="T72" fmla="*/ 0 w 85"/>
              <a:gd name="T73" fmla="*/ 3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5" h="23">
                <a:moveTo>
                  <a:pt x="0" y="3"/>
                </a:moveTo>
                <a:lnTo>
                  <a:pt x="3" y="5"/>
                </a:lnTo>
                <a:lnTo>
                  <a:pt x="3" y="5"/>
                </a:lnTo>
                <a:lnTo>
                  <a:pt x="5" y="5"/>
                </a:lnTo>
                <a:lnTo>
                  <a:pt x="8" y="8"/>
                </a:lnTo>
                <a:lnTo>
                  <a:pt x="11" y="8"/>
                </a:lnTo>
                <a:lnTo>
                  <a:pt x="16" y="10"/>
                </a:lnTo>
                <a:lnTo>
                  <a:pt x="18" y="10"/>
                </a:lnTo>
                <a:lnTo>
                  <a:pt x="26" y="13"/>
                </a:lnTo>
                <a:lnTo>
                  <a:pt x="31" y="15"/>
                </a:lnTo>
                <a:lnTo>
                  <a:pt x="36" y="18"/>
                </a:lnTo>
                <a:lnTo>
                  <a:pt x="44" y="18"/>
                </a:lnTo>
                <a:lnTo>
                  <a:pt x="51" y="21"/>
                </a:lnTo>
                <a:lnTo>
                  <a:pt x="59" y="21"/>
                </a:lnTo>
                <a:lnTo>
                  <a:pt x="67" y="21"/>
                </a:lnTo>
                <a:lnTo>
                  <a:pt x="77" y="23"/>
                </a:lnTo>
                <a:lnTo>
                  <a:pt x="85" y="21"/>
                </a:lnTo>
                <a:lnTo>
                  <a:pt x="85" y="18"/>
                </a:lnTo>
                <a:lnTo>
                  <a:pt x="77" y="18"/>
                </a:lnTo>
                <a:lnTo>
                  <a:pt x="67" y="18"/>
                </a:lnTo>
                <a:lnTo>
                  <a:pt x="59" y="18"/>
                </a:lnTo>
                <a:lnTo>
                  <a:pt x="51" y="15"/>
                </a:lnTo>
                <a:lnTo>
                  <a:pt x="44" y="13"/>
                </a:lnTo>
                <a:lnTo>
                  <a:pt x="39" y="13"/>
                </a:lnTo>
                <a:lnTo>
                  <a:pt x="31" y="10"/>
                </a:lnTo>
                <a:lnTo>
                  <a:pt x="26" y="8"/>
                </a:lnTo>
                <a:lnTo>
                  <a:pt x="21" y="8"/>
                </a:lnTo>
                <a:lnTo>
                  <a:pt x="16" y="5"/>
                </a:lnTo>
                <a:lnTo>
                  <a:pt x="13" y="5"/>
                </a:lnTo>
                <a:lnTo>
                  <a:pt x="8" y="3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3" y="0"/>
                </a:lnTo>
                <a:lnTo>
                  <a:pt x="5" y="0"/>
                </a:lnTo>
                <a:lnTo>
                  <a:pt x="0" y="3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6" name="Freeform 2226">
            <a:extLst>
              <a:ext uri="{FF2B5EF4-FFF2-40B4-BE49-F238E27FC236}">
                <a16:creationId xmlns:a16="http://schemas.microsoft.com/office/drawing/2014/main" id="{47F1A751-FADC-4ADF-9099-FC9827FAF4F4}"/>
              </a:ext>
            </a:extLst>
          </p:cNvPr>
          <p:cNvSpPr>
            <a:spLocks/>
          </p:cNvSpPr>
          <p:nvPr/>
        </p:nvSpPr>
        <p:spPr bwMode="auto">
          <a:xfrm>
            <a:off x="1998663" y="4730750"/>
            <a:ext cx="11112" cy="12700"/>
          </a:xfrm>
          <a:custGeom>
            <a:avLst/>
            <a:gdLst>
              <a:gd name="T0" fmla="*/ 5 w 20"/>
              <a:gd name="T1" fmla="*/ 0 h 23"/>
              <a:gd name="T2" fmla="*/ 0 w 20"/>
              <a:gd name="T3" fmla="*/ 2 h 23"/>
              <a:gd name="T4" fmla="*/ 0 w 20"/>
              <a:gd name="T5" fmla="*/ 5 h 23"/>
              <a:gd name="T6" fmla="*/ 3 w 20"/>
              <a:gd name="T7" fmla="*/ 7 h 23"/>
              <a:gd name="T8" fmla="*/ 5 w 20"/>
              <a:gd name="T9" fmla="*/ 10 h 23"/>
              <a:gd name="T10" fmla="*/ 8 w 20"/>
              <a:gd name="T11" fmla="*/ 15 h 23"/>
              <a:gd name="T12" fmla="*/ 10 w 20"/>
              <a:gd name="T13" fmla="*/ 18 h 23"/>
              <a:gd name="T14" fmla="*/ 13 w 20"/>
              <a:gd name="T15" fmla="*/ 20 h 23"/>
              <a:gd name="T16" fmla="*/ 15 w 20"/>
              <a:gd name="T17" fmla="*/ 23 h 23"/>
              <a:gd name="T18" fmla="*/ 20 w 20"/>
              <a:gd name="T19" fmla="*/ 20 h 23"/>
              <a:gd name="T20" fmla="*/ 18 w 20"/>
              <a:gd name="T21" fmla="*/ 18 h 23"/>
              <a:gd name="T22" fmla="*/ 15 w 20"/>
              <a:gd name="T23" fmla="*/ 15 h 23"/>
              <a:gd name="T24" fmla="*/ 10 w 20"/>
              <a:gd name="T25" fmla="*/ 12 h 23"/>
              <a:gd name="T26" fmla="*/ 8 w 20"/>
              <a:gd name="T27" fmla="*/ 7 h 23"/>
              <a:gd name="T28" fmla="*/ 8 w 20"/>
              <a:gd name="T29" fmla="*/ 5 h 23"/>
              <a:gd name="T30" fmla="*/ 5 w 20"/>
              <a:gd name="T31" fmla="*/ 2 h 23"/>
              <a:gd name="T32" fmla="*/ 5 w 20"/>
              <a:gd name="T33" fmla="*/ 0 h 23"/>
              <a:gd name="T34" fmla="*/ 5 w 20"/>
              <a:gd name="T3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3">
                <a:moveTo>
                  <a:pt x="5" y="0"/>
                </a:moveTo>
                <a:lnTo>
                  <a:pt x="0" y="2"/>
                </a:lnTo>
                <a:lnTo>
                  <a:pt x="0" y="5"/>
                </a:lnTo>
                <a:lnTo>
                  <a:pt x="3" y="7"/>
                </a:lnTo>
                <a:lnTo>
                  <a:pt x="5" y="10"/>
                </a:lnTo>
                <a:lnTo>
                  <a:pt x="8" y="15"/>
                </a:lnTo>
                <a:lnTo>
                  <a:pt x="10" y="18"/>
                </a:lnTo>
                <a:lnTo>
                  <a:pt x="13" y="20"/>
                </a:lnTo>
                <a:lnTo>
                  <a:pt x="15" y="23"/>
                </a:lnTo>
                <a:lnTo>
                  <a:pt x="20" y="20"/>
                </a:lnTo>
                <a:lnTo>
                  <a:pt x="18" y="18"/>
                </a:lnTo>
                <a:lnTo>
                  <a:pt x="15" y="15"/>
                </a:lnTo>
                <a:lnTo>
                  <a:pt x="10" y="12"/>
                </a:lnTo>
                <a:lnTo>
                  <a:pt x="8" y="7"/>
                </a:lnTo>
                <a:lnTo>
                  <a:pt x="8" y="5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7" name="Freeform 2227">
            <a:extLst>
              <a:ext uri="{FF2B5EF4-FFF2-40B4-BE49-F238E27FC236}">
                <a16:creationId xmlns:a16="http://schemas.microsoft.com/office/drawing/2014/main" id="{8CF95893-1F82-420F-B946-1DEC668BC2EC}"/>
              </a:ext>
            </a:extLst>
          </p:cNvPr>
          <p:cNvSpPr>
            <a:spLocks/>
          </p:cNvSpPr>
          <p:nvPr/>
        </p:nvSpPr>
        <p:spPr bwMode="auto">
          <a:xfrm>
            <a:off x="1851025" y="4743450"/>
            <a:ext cx="146050" cy="104775"/>
          </a:xfrm>
          <a:custGeom>
            <a:avLst/>
            <a:gdLst>
              <a:gd name="T0" fmla="*/ 255 w 255"/>
              <a:gd name="T1" fmla="*/ 87 h 189"/>
              <a:gd name="T2" fmla="*/ 2 w 255"/>
              <a:gd name="T3" fmla="*/ 0 h 189"/>
              <a:gd name="T4" fmla="*/ 0 w 255"/>
              <a:gd name="T5" fmla="*/ 94 h 189"/>
              <a:gd name="T6" fmla="*/ 255 w 255"/>
              <a:gd name="T7" fmla="*/ 189 h 189"/>
              <a:gd name="T8" fmla="*/ 255 w 255"/>
              <a:gd name="T9" fmla="*/ 87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5" h="189">
                <a:moveTo>
                  <a:pt x="255" y="87"/>
                </a:moveTo>
                <a:lnTo>
                  <a:pt x="2" y="0"/>
                </a:lnTo>
                <a:lnTo>
                  <a:pt x="0" y="94"/>
                </a:lnTo>
                <a:lnTo>
                  <a:pt x="255" y="189"/>
                </a:lnTo>
                <a:lnTo>
                  <a:pt x="255" y="8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8" name="Freeform 2228">
            <a:extLst>
              <a:ext uri="{FF2B5EF4-FFF2-40B4-BE49-F238E27FC236}">
                <a16:creationId xmlns:a16="http://schemas.microsoft.com/office/drawing/2014/main" id="{D3C94843-DDBE-4302-A976-DC4F361F2BE8}"/>
              </a:ext>
            </a:extLst>
          </p:cNvPr>
          <p:cNvSpPr>
            <a:spLocks/>
          </p:cNvSpPr>
          <p:nvPr/>
        </p:nvSpPr>
        <p:spPr bwMode="auto">
          <a:xfrm>
            <a:off x="1851025" y="4741863"/>
            <a:ext cx="146050" cy="50800"/>
          </a:xfrm>
          <a:custGeom>
            <a:avLst/>
            <a:gdLst>
              <a:gd name="T0" fmla="*/ 2 w 255"/>
              <a:gd name="T1" fmla="*/ 5 h 92"/>
              <a:gd name="T2" fmla="*/ 5 w 255"/>
              <a:gd name="T3" fmla="*/ 3 h 92"/>
              <a:gd name="T4" fmla="*/ 2 w 255"/>
              <a:gd name="T5" fmla="*/ 5 h 92"/>
              <a:gd name="T6" fmla="*/ 255 w 255"/>
              <a:gd name="T7" fmla="*/ 92 h 92"/>
              <a:gd name="T8" fmla="*/ 255 w 255"/>
              <a:gd name="T9" fmla="*/ 87 h 92"/>
              <a:gd name="T10" fmla="*/ 5 w 255"/>
              <a:gd name="T11" fmla="*/ 0 h 92"/>
              <a:gd name="T12" fmla="*/ 0 w 255"/>
              <a:gd name="T13" fmla="*/ 3 h 92"/>
              <a:gd name="T14" fmla="*/ 5 w 255"/>
              <a:gd name="T15" fmla="*/ 0 h 92"/>
              <a:gd name="T16" fmla="*/ 2 w 255"/>
              <a:gd name="T17" fmla="*/ 0 h 92"/>
              <a:gd name="T18" fmla="*/ 0 w 255"/>
              <a:gd name="T19" fmla="*/ 0 h 92"/>
              <a:gd name="T20" fmla="*/ 0 w 255"/>
              <a:gd name="T21" fmla="*/ 3 h 92"/>
              <a:gd name="T22" fmla="*/ 2 w 255"/>
              <a:gd name="T23" fmla="*/ 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5" h="92">
                <a:moveTo>
                  <a:pt x="2" y="5"/>
                </a:moveTo>
                <a:lnTo>
                  <a:pt x="5" y="3"/>
                </a:lnTo>
                <a:lnTo>
                  <a:pt x="2" y="5"/>
                </a:lnTo>
                <a:lnTo>
                  <a:pt x="255" y="92"/>
                </a:lnTo>
                <a:lnTo>
                  <a:pt x="255" y="87"/>
                </a:lnTo>
                <a:lnTo>
                  <a:pt x="5" y="0"/>
                </a:lnTo>
                <a:lnTo>
                  <a:pt x="0" y="3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49" name="Freeform 2229">
            <a:extLst>
              <a:ext uri="{FF2B5EF4-FFF2-40B4-BE49-F238E27FC236}">
                <a16:creationId xmlns:a16="http://schemas.microsoft.com/office/drawing/2014/main" id="{F6C23257-2619-41DF-BE59-D8253A052A0B}"/>
              </a:ext>
            </a:extLst>
          </p:cNvPr>
          <p:cNvSpPr>
            <a:spLocks/>
          </p:cNvSpPr>
          <p:nvPr/>
        </p:nvSpPr>
        <p:spPr bwMode="auto">
          <a:xfrm>
            <a:off x="1849438" y="4743450"/>
            <a:ext cx="4762" cy="53975"/>
          </a:xfrm>
          <a:custGeom>
            <a:avLst/>
            <a:gdLst>
              <a:gd name="T0" fmla="*/ 3 w 8"/>
              <a:gd name="T1" fmla="*/ 94 h 97"/>
              <a:gd name="T2" fmla="*/ 3 w 8"/>
              <a:gd name="T3" fmla="*/ 94 h 97"/>
              <a:gd name="T4" fmla="*/ 3 w 8"/>
              <a:gd name="T5" fmla="*/ 94 h 97"/>
              <a:gd name="T6" fmla="*/ 8 w 8"/>
              <a:gd name="T7" fmla="*/ 0 h 97"/>
              <a:gd name="T8" fmla="*/ 3 w 8"/>
              <a:gd name="T9" fmla="*/ 0 h 97"/>
              <a:gd name="T10" fmla="*/ 0 w 8"/>
              <a:gd name="T11" fmla="*/ 94 h 97"/>
              <a:gd name="T12" fmla="*/ 0 w 8"/>
              <a:gd name="T13" fmla="*/ 97 h 97"/>
              <a:gd name="T14" fmla="*/ 0 w 8"/>
              <a:gd name="T15" fmla="*/ 94 h 97"/>
              <a:gd name="T16" fmla="*/ 0 w 8"/>
              <a:gd name="T17" fmla="*/ 97 h 97"/>
              <a:gd name="T18" fmla="*/ 3 w 8"/>
              <a:gd name="T19" fmla="*/ 97 h 97"/>
              <a:gd name="T20" fmla="*/ 3 w 8"/>
              <a:gd name="T21" fmla="*/ 97 h 97"/>
              <a:gd name="T22" fmla="*/ 3 w 8"/>
              <a:gd name="T23" fmla="*/ 94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97">
                <a:moveTo>
                  <a:pt x="3" y="94"/>
                </a:moveTo>
                <a:lnTo>
                  <a:pt x="3" y="94"/>
                </a:lnTo>
                <a:lnTo>
                  <a:pt x="3" y="94"/>
                </a:lnTo>
                <a:lnTo>
                  <a:pt x="8" y="0"/>
                </a:lnTo>
                <a:lnTo>
                  <a:pt x="3" y="0"/>
                </a:lnTo>
                <a:lnTo>
                  <a:pt x="0" y="94"/>
                </a:lnTo>
                <a:lnTo>
                  <a:pt x="0" y="97"/>
                </a:lnTo>
                <a:lnTo>
                  <a:pt x="0" y="94"/>
                </a:lnTo>
                <a:lnTo>
                  <a:pt x="0" y="97"/>
                </a:lnTo>
                <a:lnTo>
                  <a:pt x="3" y="97"/>
                </a:lnTo>
                <a:lnTo>
                  <a:pt x="3" y="97"/>
                </a:lnTo>
                <a:lnTo>
                  <a:pt x="3" y="9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0" name="Freeform 2230">
            <a:extLst>
              <a:ext uri="{FF2B5EF4-FFF2-40B4-BE49-F238E27FC236}">
                <a16:creationId xmlns:a16="http://schemas.microsoft.com/office/drawing/2014/main" id="{3C208CF5-3B23-4131-99AF-7C9BDE54F2D6}"/>
              </a:ext>
            </a:extLst>
          </p:cNvPr>
          <p:cNvSpPr>
            <a:spLocks/>
          </p:cNvSpPr>
          <p:nvPr/>
        </p:nvSpPr>
        <p:spPr bwMode="auto">
          <a:xfrm>
            <a:off x="1849438" y="4795838"/>
            <a:ext cx="149225" cy="53975"/>
          </a:xfrm>
          <a:custGeom>
            <a:avLst/>
            <a:gdLst>
              <a:gd name="T0" fmla="*/ 258 w 261"/>
              <a:gd name="T1" fmla="*/ 92 h 97"/>
              <a:gd name="T2" fmla="*/ 256 w 261"/>
              <a:gd name="T3" fmla="*/ 95 h 97"/>
              <a:gd name="T4" fmla="*/ 258 w 261"/>
              <a:gd name="T5" fmla="*/ 92 h 97"/>
              <a:gd name="T6" fmla="*/ 3 w 261"/>
              <a:gd name="T7" fmla="*/ 0 h 97"/>
              <a:gd name="T8" fmla="*/ 0 w 261"/>
              <a:gd name="T9" fmla="*/ 3 h 97"/>
              <a:gd name="T10" fmla="*/ 258 w 261"/>
              <a:gd name="T11" fmla="*/ 97 h 97"/>
              <a:gd name="T12" fmla="*/ 261 w 261"/>
              <a:gd name="T13" fmla="*/ 95 h 97"/>
              <a:gd name="T14" fmla="*/ 258 w 261"/>
              <a:gd name="T15" fmla="*/ 97 h 97"/>
              <a:gd name="T16" fmla="*/ 258 w 261"/>
              <a:gd name="T17" fmla="*/ 97 h 97"/>
              <a:gd name="T18" fmla="*/ 261 w 261"/>
              <a:gd name="T19" fmla="*/ 95 h 97"/>
              <a:gd name="T20" fmla="*/ 261 w 261"/>
              <a:gd name="T21" fmla="*/ 95 h 97"/>
              <a:gd name="T22" fmla="*/ 258 w 261"/>
              <a:gd name="T23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97">
                <a:moveTo>
                  <a:pt x="258" y="92"/>
                </a:moveTo>
                <a:lnTo>
                  <a:pt x="256" y="95"/>
                </a:lnTo>
                <a:lnTo>
                  <a:pt x="258" y="92"/>
                </a:lnTo>
                <a:lnTo>
                  <a:pt x="3" y="0"/>
                </a:lnTo>
                <a:lnTo>
                  <a:pt x="0" y="3"/>
                </a:lnTo>
                <a:lnTo>
                  <a:pt x="258" y="97"/>
                </a:lnTo>
                <a:lnTo>
                  <a:pt x="261" y="95"/>
                </a:lnTo>
                <a:lnTo>
                  <a:pt x="258" y="97"/>
                </a:lnTo>
                <a:lnTo>
                  <a:pt x="258" y="97"/>
                </a:lnTo>
                <a:lnTo>
                  <a:pt x="261" y="95"/>
                </a:lnTo>
                <a:lnTo>
                  <a:pt x="261" y="95"/>
                </a:lnTo>
                <a:lnTo>
                  <a:pt x="25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1" name="Freeform 2231">
            <a:extLst>
              <a:ext uri="{FF2B5EF4-FFF2-40B4-BE49-F238E27FC236}">
                <a16:creationId xmlns:a16="http://schemas.microsoft.com/office/drawing/2014/main" id="{94859460-FBDA-4FF1-846C-B53866A5AEB9}"/>
              </a:ext>
            </a:extLst>
          </p:cNvPr>
          <p:cNvSpPr>
            <a:spLocks/>
          </p:cNvSpPr>
          <p:nvPr/>
        </p:nvSpPr>
        <p:spPr bwMode="auto">
          <a:xfrm>
            <a:off x="1995488" y="4789488"/>
            <a:ext cx="3175" cy="58737"/>
          </a:xfrm>
          <a:custGeom>
            <a:avLst/>
            <a:gdLst>
              <a:gd name="T0" fmla="*/ 0 w 5"/>
              <a:gd name="T1" fmla="*/ 3 h 105"/>
              <a:gd name="T2" fmla="*/ 2 w 5"/>
              <a:gd name="T3" fmla="*/ 5 h 105"/>
              <a:gd name="T4" fmla="*/ 0 w 5"/>
              <a:gd name="T5" fmla="*/ 3 h 105"/>
              <a:gd name="T6" fmla="*/ 0 w 5"/>
              <a:gd name="T7" fmla="*/ 105 h 105"/>
              <a:gd name="T8" fmla="*/ 5 w 5"/>
              <a:gd name="T9" fmla="*/ 105 h 105"/>
              <a:gd name="T10" fmla="*/ 5 w 5"/>
              <a:gd name="T11" fmla="*/ 3 h 105"/>
              <a:gd name="T12" fmla="*/ 2 w 5"/>
              <a:gd name="T13" fmla="*/ 0 h 105"/>
              <a:gd name="T14" fmla="*/ 5 w 5"/>
              <a:gd name="T15" fmla="*/ 3 h 105"/>
              <a:gd name="T16" fmla="*/ 5 w 5"/>
              <a:gd name="T17" fmla="*/ 0 h 105"/>
              <a:gd name="T18" fmla="*/ 2 w 5"/>
              <a:gd name="T19" fmla="*/ 0 h 105"/>
              <a:gd name="T20" fmla="*/ 2 w 5"/>
              <a:gd name="T21" fmla="*/ 0 h 105"/>
              <a:gd name="T22" fmla="*/ 0 w 5"/>
              <a:gd name="T23" fmla="*/ 3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05">
                <a:moveTo>
                  <a:pt x="0" y="3"/>
                </a:moveTo>
                <a:lnTo>
                  <a:pt x="2" y="5"/>
                </a:lnTo>
                <a:lnTo>
                  <a:pt x="0" y="3"/>
                </a:lnTo>
                <a:lnTo>
                  <a:pt x="0" y="105"/>
                </a:lnTo>
                <a:lnTo>
                  <a:pt x="5" y="105"/>
                </a:lnTo>
                <a:lnTo>
                  <a:pt x="5" y="3"/>
                </a:lnTo>
                <a:lnTo>
                  <a:pt x="2" y="0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2" name="Freeform 2232">
            <a:extLst>
              <a:ext uri="{FF2B5EF4-FFF2-40B4-BE49-F238E27FC236}">
                <a16:creationId xmlns:a16="http://schemas.microsoft.com/office/drawing/2014/main" id="{BE1BDCB5-C3F0-47AB-A53B-71C1AD371675}"/>
              </a:ext>
            </a:extLst>
          </p:cNvPr>
          <p:cNvSpPr>
            <a:spLocks/>
          </p:cNvSpPr>
          <p:nvPr/>
        </p:nvSpPr>
        <p:spPr bwMode="auto">
          <a:xfrm>
            <a:off x="2114550" y="4778375"/>
            <a:ext cx="1588" cy="28575"/>
          </a:xfrm>
          <a:custGeom>
            <a:avLst/>
            <a:gdLst>
              <a:gd name="T0" fmla="*/ 2 w 2"/>
              <a:gd name="T1" fmla="*/ 48 h 51"/>
              <a:gd name="T2" fmla="*/ 0 w 2"/>
              <a:gd name="T3" fmla="*/ 51 h 51"/>
              <a:gd name="T4" fmla="*/ 2 w 2"/>
              <a:gd name="T5" fmla="*/ 48 h 51"/>
              <a:gd name="T6" fmla="*/ 2 w 2"/>
              <a:gd name="T7" fmla="*/ 0 h 51"/>
              <a:gd name="T8" fmla="*/ 0 w 2"/>
              <a:gd name="T9" fmla="*/ 0 h 51"/>
              <a:gd name="T10" fmla="*/ 0 w 2"/>
              <a:gd name="T11" fmla="*/ 48 h 51"/>
              <a:gd name="T12" fmla="*/ 0 w 2"/>
              <a:gd name="T13" fmla="*/ 48 h 51"/>
              <a:gd name="T14" fmla="*/ 0 w 2"/>
              <a:gd name="T15" fmla="*/ 51 h 51"/>
              <a:gd name="T16" fmla="*/ 2 w 2"/>
              <a:gd name="T17" fmla="*/ 51 h 51"/>
              <a:gd name="T18" fmla="*/ 2 w 2"/>
              <a:gd name="T19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51">
                <a:moveTo>
                  <a:pt x="2" y="48"/>
                </a:moveTo>
                <a:lnTo>
                  <a:pt x="0" y="51"/>
                </a:lnTo>
                <a:lnTo>
                  <a:pt x="2" y="48"/>
                </a:lnTo>
                <a:lnTo>
                  <a:pt x="2" y="0"/>
                </a:lnTo>
                <a:lnTo>
                  <a:pt x="0" y="0"/>
                </a:lnTo>
                <a:lnTo>
                  <a:pt x="0" y="48"/>
                </a:lnTo>
                <a:lnTo>
                  <a:pt x="0" y="48"/>
                </a:lnTo>
                <a:lnTo>
                  <a:pt x="0" y="51"/>
                </a:lnTo>
                <a:lnTo>
                  <a:pt x="2" y="51"/>
                </a:lnTo>
                <a:lnTo>
                  <a:pt x="2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3" name="Freeform 2233">
            <a:extLst>
              <a:ext uri="{FF2B5EF4-FFF2-40B4-BE49-F238E27FC236}">
                <a16:creationId xmlns:a16="http://schemas.microsoft.com/office/drawing/2014/main" id="{F4FC26C0-9F8A-450B-91A6-D784B96DCD3F}"/>
              </a:ext>
            </a:extLst>
          </p:cNvPr>
          <p:cNvSpPr>
            <a:spLocks/>
          </p:cNvSpPr>
          <p:nvPr/>
        </p:nvSpPr>
        <p:spPr bwMode="auto">
          <a:xfrm>
            <a:off x="2000250" y="4805363"/>
            <a:ext cx="114300" cy="20637"/>
          </a:xfrm>
          <a:custGeom>
            <a:avLst/>
            <a:gdLst>
              <a:gd name="T0" fmla="*/ 3 w 200"/>
              <a:gd name="T1" fmla="*/ 36 h 36"/>
              <a:gd name="T2" fmla="*/ 0 w 200"/>
              <a:gd name="T3" fmla="*/ 33 h 36"/>
              <a:gd name="T4" fmla="*/ 3 w 200"/>
              <a:gd name="T5" fmla="*/ 36 h 36"/>
              <a:gd name="T6" fmla="*/ 200 w 200"/>
              <a:gd name="T7" fmla="*/ 3 h 36"/>
              <a:gd name="T8" fmla="*/ 200 w 200"/>
              <a:gd name="T9" fmla="*/ 0 h 36"/>
              <a:gd name="T10" fmla="*/ 3 w 200"/>
              <a:gd name="T11" fmla="*/ 31 h 36"/>
              <a:gd name="T12" fmla="*/ 3 w 200"/>
              <a:gd name="T13" fmla="*/ 33 h 36"/>
              <a:gd name="T14" fmla="*/ 0 w 200"/>
              <a:gd name="T15" fmla="*/ 33 h 36"/>
              <a:gd name="T16" fmla="*/ 0 w 200"/>
              <a:gd name="T17" fmla="*/ 36 h 36"/>
              <a:gd name="T18" fmla="*/ 3 w 200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36">
                <a:moveTo>
                  <a:pt x="3" y="36"/>
                </a:moveTo>
                <a:lnTo>
                  <a:pt x="0" y="33"/>
                </a:lnTo>
                <a:lnTo>
                  <a:pt x="3" y="36"/>
                </a:lnTo>
                <a:lnTo>
                  <a:pt x="200" y="3"/>
                </a:lnTo>
                <a:lnTo>
                  <a:pt x="200" y="0"/>
                </a:lnTo>
                <a:lnTo>
                  <a:pt x="3" y="31"/>
                </a:lnTo>
                <a:lnTo>
                  <a:pt x="3" y="33"/>
                </a:lnTo>
                <a:lnTo>
                  <a:pt x="0" y="33"/>
                </a:lnTo>
                <a:lnTo>
                  <a:pt x="0" y="36"/>
                </a:lnTo>
                <a:lnTo>
                  <a:pt x="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4" name="Freeform 2234">
            <a:extLst>
              <a:ext uri="{FF2B5EF4-FFF2-40B4-BE49-F238E27FC236}">
                <a16:creationId xmlns:a16="http://schemas.microsoft.com/office/drawing/2014/main" id="{A97E2D3E-669B-463A-A66A-E7F3726B5D56}"/>
              </a:ext>
            </a:extLst>
          </p:cNvPr>
          <p:cNvSpPr>
            <a:spLocks/>
          </p:cNvSpPr>
          <p:nvPr/>
        </p:nvSpPr>
        <p:spPr bwMode="auto">
          <a:xfrm>
            <a:off x="2000250" y="4795838"/>
            <a:ext cx="3175" cy="28575"/>
          </a:xfrm>
          <a:custGeom>
            <a:avLst/>
            <a:gdLst>
              <a:gd name="T0" fmla="*/ 0 w 3"/>
              <a:gd name="T1" fmla="*/ 3 h 51"/>
              <a:gd name="T2" fmla="*/ 3 w 3"/>
              <a:gd name="T3" fmla="*/ 0 h 51"/>
              <a:gd name="T4" fmla="*/ 0 w 3"/>
              <a:gd name="T5" fmla="*/ 3 h 51"/>
              <a:gd name="T6" fmla="*/ 0 w 3"/>
              <a:gd name="T7" fmla="*/ 51 h 51"/>
              <a:gd name="T8" fmla="*/ 3 w 3"/>
              <a:gd name="T9" fmla="*/ 51 h 51"/>
              <a:gd name="T10" fmla="*/ 3 w 3"/>
              <a:gd name="T11" fmla="*/ 3 h 51"/>
              <a:gd name="T12" fmla="*/ 3 w 3"/>
              <a:gd name="T13" fmla="*/ 3 h 51"/>
              <a:gd name="T14" fmla="*/ 3 w 3"/>
              <a:gd name="T15" fmla="*/ 0 h 51"/>
              <a:gd name="T16" fmla="*/ 0 w 3"/>
              <a:gd name="T17" fmla="*/ 0 h 51"/>
              <a:gd name="T18" fmla="*/ 0 w 3"/>
              <a:gd name="T1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1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lnTo>
                  <a:pt x="0" y="51"/>
                </a:lnTo>
                <a:lnTo>
                  <a:pt x="3" y="51"/>
                </a:lnTo>
                <a:lnTo>
                  <a:pt x="3" y="3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5" name="Freeform 2235">
            <a:extLst>
              <a:ext uri="{FF2B5EF4-FFF2-40B4-BE49-F238E27FC236}">
                <a16:creationId xmlns:a16="http://schemas.microsoft.com/office/drawing/2014/main" id="{C41B7459-480A-4627-919E-2CEB42C5C18E}"/>
              </a:ext>
            </a:extLst>
          </p:cNvPr>
          <p:cNvSpPr>
            <a:spLocks/>
          </p:cNvSpPr>
          <p:nvPr/>
        </p:nvSpPr>
        <p:spPr bwMode="auto">
          <a:xfrm>
            <a:off x="2003425" y="4776788"/>
            <a:ext cx="112713" cy="20637"/>
          </a:xfrm>
          <a:custGeom>
            <a:avLst/>
            <a:gdLst>
              <a:gd name="T0" fmla="*/ 197 w 199"/>
              <a:gd name="T1" fmla="*/ 0 h 36"/>
              <a:gd name="T2" fmla="*/ 199 w 199"/>
              <a:gd name="T3" fmla="*/ 3 h 36"/>
              <a:gd name="T4" fmla="*/ 197 w 199"/>
              <a:gd name="T5" fmla="*/ 0 h 36"/>
              <a:gd name="T6" fmla="*/ 0 w 199"/>
              <a:gd name="T7" fmla="*/ 33 h 36"/>
              <a:gd name="T8" fmla="*/ 0 w 199"/>
              <a:gd name="T9" fmla="*/ 36 h 36"/>
              <a:gd name="T10" fmla="*/ 197 w 199"/>
              <a:gd name="T11" fmla="*/ 5 h 36"/>
              <a:gd name="T12" fmla="*/ 197 w 199"/>
              <a:gd name="T13" fmla="*/ 3 h 36"/>
              <a:gd name="T14" fmla="*/ 199 w 199"/>
              <a:gd name="T15" fmla="*/ 3 h 36"/>
              <a:gd name="T16" fmla="*/ 199 w 199"/>
              <a:gd name="T17" fmla="*/ 0 h 36"/>
              <a:gd name="T18" fmla="*/ 197 w 199"/>
              <a:gd name="T1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36">
                <a:moveTo>
                  <a:pt x="197" y="0"/>
                </a:moveTo>
                <a:lnTo>
                  <a:pt x="199" y="3"/>
                </a:lnTo>
                <a:lnTo>
                  <a:pt x="197" y="0"/>
                </a:lnTo>
                <a:lnTo>
                  <a:pt x="0" y="33"/>
                </a:lnTo>
                <a:lnTo>
                  <a:pt x="0" y="36"/>
                </a:lnTo>
                <a:lnTo>
                  <a:pt x="197" y="5"/>
                </a:lnTo>
                <a:lnTo>
                  <a:pt x="197" y="3"/>
                </a:lnTo>
                <a:lnTo>
                  <a:pt x="199" y="3"/>
                </a:lnTo>
                <a:lnTo>
                  <a:pt x="199" y="0"/>
                </a:lnTo>
                <a:lnTo>
                  <a:pt x="1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6" name="Freeform 2236">
            <a:extLst>
              <a:ext uri="{FF2B5EF4-FFF2-40B4-BE49-F238E27FC236}">
                <a16:creationId xmlns:a16="http://schemas.microsoft.com/office/drawing/2014/main" id="{9144D4EB-AE1D-405D-A774-AE5C30B620FE}"/>
              </a:ext>
            </a:extLst>
          </p:cNvPr>
          <p:cNvSpPr>
            <a:spLocks/>
          </p:cNvSpPr>
          <p:nvPr/>
        </p:nvSpPr>
        <p:spPr bwMode="auto">
          <a:xfrm>
            <a:off x="2193925" y="4760913"/>
            <a:ext cx="3175" cy="31750"/>
          </a:xfrm>
          <a:custGeom>
            <a:avLst/>
            <a:gdLst>
              <a:gd name="T0" fmla="*/ 5 w 5"/>
              <a:gd name="T1" fmla="*/ 57 h 59"/>
              <a:gd name="T2" fmla="*/ 2 w 5"/>
              <a:gd name="T3" fmla="*/ 59 h 59"/>
              <a:gd name="T4" fmla="*/ 5 w 5"/>
              <a:gd name="T5" fmla="*/ 57 h 59"/>
              <a:gd name="T6" fmla="*/ 2 w 5"/>
              <a:gd name="T7" fmla="*/ 0 h 59"/>
              <a:gd name="T8" fmla="*/ 0 w 5"/>
              <a:gd name="T9" fmla="*/ 0 h 59"/>
              <a:gd name="T10" fmla="*/ 0 w 5"/>
              <a:gd name="T11" fmla="*/ 57 h 59"/>
              <a:gd name="T12" fmla="*/ 2 w 5"/>
              <a:gd name="T13" fmla="*/ 54 h 59"/>
              <a:gd name="T14" fmla="*/ 2 w 5"/>
              <a:gd name="T15" fmla="*/ 59 h 59"/>
              <a:gd name="T16" fmla="*/ 5 w 5"/>
              <a:gd name="T17" fmla="*/ 59 h 59"/>
              <a:gd name="T18" fmla="*/ 5 w 5"/>
              <a:gd name="T19" fmla="*/ 57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9">
                <a:moveTo>
                  <a:pt x="5" y="57"/>
                </a:moveTo>
                <a:lnTo>
                  <a:pt x="2" y="59"/>
                </a:lnTo>
                <a:lnTo>
                  <a:pt x="5" y="57"/>
                </a:lnTo>
                <a:lnTo>
                  <a:pt x="2" y="0"/>
                </a:lnTo>
                <a:lnTo>
                  <a:pt x="0" y="0"/>
                </a:lnTo>
                <a:lnTo>
                  <a:pt x="0" y="57"/>
                </a:lnTo>
                <a:lnTo>
                  <a:pt x="2" y="54"/>
                </a:lnTo>
                <a:lnTo>
                  <a:pt x="2" y="59"/>
                </a:lnTo>
                <a:lnTo>
                  <a:pt x="5" y="59"/>
                </a:lnTo>
                <a:lnTo>
                  <a:pt x="5" y="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7" name="Freeform 2237">
            <a:extLst>
              <a:ext uri="{FF2B5EF4-FFF2-40B4-BE49-F238E27FC236}">
                <a16:creationId xmlns:a16="http://schemas.microsoft.com/office/drawing/2014/main" id="{0AC67CF3-43CB-49E2-B1F0-48F50632CB29}"/>
              </a:ext>
            </a:extLst>
          </p:cNvPr>
          <p:cNvSpPr>
            <a:spLocks/>
          </p:cNvSpPr>
          <p:nvPr/>
        </p:nvSpPr>
        <p:spPr bwMode="auto">
          <a:xfrm>
            <a:off x="2114550" y="4789488"/>
            <a:ext cx="80963" cy="17462"/>
          </a:xfrm>
          <a:custGeom>
            <a:avLst/>
            <a:gdLst>
              <a:gd name="T0" fmla="*/ 0 w 140"/>
              <a:gd name="T1" fmla="*/ 28 h 31"/>
              <a:gd name="T2" fmla="*/ 0 w 140"/>
              <a:gd name="T3" fmla="*/ 31 h 31"/>
              <a:gd name="T4" fmla="*/ 140 w 140"/>
              <a:gd name="T5" fmla="*/ 5 h 31"/>
              <a:gd name="T6" fmla="*/ 140 w 140"/>
              <a:gd name="T7" fmla="*/ 0 h 31"/>
              <a:gd name="T8" fmla="*/ 0 w 140"/>
              <a:gd name="T9" fmla="*/ 26 h 31"/>
              <a:gd name="T10" fmla="*/ 0 w 140"/>
              <a:gd name="T11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0" h="31">
                <a:moveTo>
                  <a:pt x="0" y="28"/>
                </a:moveTo>
                <a:lnTo>
                  <a:pt x="0" y="31"/>
                </a:lnTo>
                <a:lnTo>
                  <a:pt x="140" y="5"/>
                </a:lnTo>
                <a:lnTo>
                  <a:pt x="140" y="0"/>
                </a:lnTo>
                <a:lnTo>
                  <a:pt x="0" y="26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8" name="Freeform 2238">
            <a:extLst>
              <a:ext uri="{FF2B5EF4-FFF2-40B4-BE49-F238E27FC236}">
                <a16:creationId xmlns:a16="http://schemas.microsoft.com/office/drawing/2014/main" id="{7E0EF11D-E46C-4649-ABBA-4ADBD5F73A33}"/>
              </a:ext>
            </a:extLst>
          </p:cNvPr>
          <p:cNvSpPr>
            <a:spLocks/>
          </p:cNvSpPr>
          <p:nvPr/>
        </p:nvSpPr>
        <p:spPr bwMode="auto">
          <a:xfrm>
            <a:off x="1976438" y="4797425"/>
            <a:ext cx="271462" cy="79375"/>
          </a:xfrm>
          <a:custGeom>
            <a:avLst/>
            <a:gdLst>
              <a:gd name="T0" fmla="*/ 0 w 475"/>
              <a:gd name="T1" fmla="*/ 77 h 143"/>
              <a:gd name="T2" fmla="*/ 43 w 475"/>
              <a:gd name="T3" fmla="*/ 141 h 143"/>
              <a:gd name="T4" fmla="*/ 48 w 475"/>
              <a:gd name="T5" fmla="*/ 143 h 143"/>
              <a:gd name="T6" fmla="*/ 58 w 475"/>
              <a:gd name="T7" fmla="*/ 143 h 143"/>
              <a:gd name="T8" fmla="*/ 462 w 475"/>
              <a:gd name="T9" fmla="*/ 59 h 143"/>
              <a:gd name="T10" fmla="*/ 470 w 475"/>
              <a:gd name="T11" fmla="*/ 59 h 143"/>
              <a:gd name="T12" fmla="*/ 475 w 475"/>
              <a:gd name="T13" fmla="*/ 54 h 143"/>
              <a:gd name="T14" fmla="*/ 427 w 475"/>
              <a:gd name="T15" fmla="*/ 0 h 143"/>
              <a:gd name="T16" fmla="*/ 0 w 475"/>
              <a:gd name="T17" fmla="*/ 77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5" h="143">
                <a:moveTo>
                  <a:pt x="0" y="77"/>
                </a:moveTo>
                <a:lnTo>
                  <a:pt x="43" y="141"/>
                </a:lnTo>
                <a:lnTo>
                  <a:pt x="48" y="143"/>
                </a:lnTo>
                <a:lnTo>
                  <a:pt x="58" y="143"/>
                </a:lnTo>
                <a:lnTo>
                  <a:pt x="462" y="59"/>
                </a:lnTo>
                <a:lnTo>
                  <a:pt x="470" y="59"/>
                </a:lnTo>
                <a:lnTo>
                  <a:pt x="475" y="54"/>
                </a:lnTo>
                <a:lnTo>
                  <a:pt x="427" y="0"/>
                </a:lnTo>
                <a:lnTo>
                  <a:pt x="0" y="7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59" name="Freeform 2239">
            <a:extLst>
              <a:ext uri="{FF2B5EF4-FFF2-40B4-BE49-F238E27FC236}">
                <a16:creationId xmlns:a16="http://schemas.microsoft.com/office/drawing/2014/main" id="{672AB7A1-2FFB-489A-A08B-4A4D0F227AF6}"/>
              </a:ext>
            </a:extLst>
          </p:cNvPr>
          <p:cNvSpPr>
            <a:spLocks/>
          </p:cNvSpPr>
          <p:nvPr/>
        </p:nvSpPr>
        <p:spPr bwMode="auto">
          <a:xfrm>
            <a:off x="1974850" y="4838700"/>
            <a:ext cx="28575" cy="38100"/>
          </a:xfrm>
          <a:custGeom>
            <a:avLst/>
            <a:gdLst>
              <a:gd name="T0" fmla="*/ 49 w 49"/>
              <a:gd name="T1" fmla="*/ 64 h 69"/>
              <a:gd name="T2" fmla="*/ 46 w 49"/>
              <a:gd name="T3" fmla="*/ 64 h 69"/>
              <a:gd name="T4" fmla="*/ 49 w 49"/>
              <a:gd name="T5" fmla="*/ 64 h 69"/>
              <a:gd name="T6" fmla="*/ 5 w 49"/>
              <a:gd name="T7" fmla="*/ 0 h 69"/>
              <a:gd name="T8" fmla="*/ 0 w 49"/>
              <a:gd name="T9" fmla="*/ 5 h 69"/>
              <a:gd name="T10" fmla="*/ 44 w 49"/>
              <a:gd name="T11" fmla="*/ 67 h 69"/>
              <a:gd name="T12" fmla="*/ 44 w 49"/>
              <a:gd name="T13" fmla="*/ 67 h 69"/>
              <a:gd name="T14" fmla="*/ 44 w 49"/>
              <a:gd name="T15" fmla="*/ 67 h 69"/>
              <a:gd name="T16" fmla="*/ 46 w 49"/>
              <a:gd name="T17" fmla="*/ 69 h 69"/>
              <a:gd name="T18" fmla="*/ 46 w 49"/>
              <a:gd name="T19" fmla="*/ 67 h 69"/>
              <a:gd name="T20" fmla="*/ 49 w 49"/>
              <a:gd name="T21" fmla="*/ 67 h 69"/>
              <a:gd name="T22" fmla="*/ 49 w 49"/>
              <a:gd name="T23" fmla="*/ 6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9">
                <a:moveTo>
                  <a:pt x="49" y="64"/>
                </a:moveTo>
                <a:lnTo>
                  <a:pt x="46" y="64"/>
                </a:lnTo>
                <a:lnTo>
                  <a:pt x="49" y="64"/>
                </a:lnTo>
                <a:lnTo>
                  <a:pt x="5" y="0"/>
                </a:lnTo>
                <a:lnTo>
                  <a:pt x="0" y="5"/>
                </a:lnTo>
                <a:lnTo>
                  <a:pt x="44" y="67"/>
                </a:lnTo>
                <a:lnTo>
                  <a:pt x="44" y="67"/>
                </a:lnTo>
                <a:lnTo>
                  <a:pt x="44" y="67"/>
                </a:lnTo>
                <a:lnTo>
                  <a:pt x="46" y="69"/>
                </a:lnTo>
                <a:lnTo>
                  <a:pt x="46" y="67"/>
                </a:lnTo>
                <a:lnTo>
                  <a:pt x="49" y="67"/>
                </a:lnTo>
                <a:lnTo>
                  <a:pt x="49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0" name="Freeform 2240">
            <a:extLst>
              <a:ext uri="{FF2B5EF4-FFF2-40B4-BE49-F238E27FC236}">
                <a16:creationId xmlns:a16="http://schemas.microsoft.com/office/drawing/2014/main" id="{9BCC28BC-1283-47E5-A84D-6D0A840BDA51}"/>
              </a:ext>
            </a:extLst>
          </p:cNvPr>
          <p:cNvSpPr>
            <a:spLocks/>
          </p:cNvSpPr>
          <p:nvPr/>
        </p:nvSpPr>
        <p:spPr bwMode="auto">
          <a:xfrm>
            <a:off x="2000250" y="4873625"/>
            <a:ext cx="4763" cy="4763"/>
          </a:xfrm>
          <a:custGeom>
            <a:avLst/>
            <a:gdLst>
              <a:gd name="T0" fmla="*/ 7 w 10"/>
              <a:gd name="T1" fmla="*/ 3 h 8"/>
              <a:gd name="T2" fmla="*/ 7 w 10"/>
              <a:gd name="T3" fmla="*/ 3 h 8"/>
              <a:gd name="T4" fmla="*/ 7 w 10"/>
              <a:gd name="T5" fmla="*/ 3 h 8"/>
              <a:gd name="T6" fmla="*/ 2 w 10"/>
              <a:gd name="T7" fmla="*/ 0 h 8"/>
              <a:gd name="T8" fmla="*/ 0 w 10"/>
              <a:gd name="T9" fmla="*/ 3 h 8"/>
              <a:gd name="T10" fmla="*/ 5 w 10"/>
              <a:gd name="T11" fmla="*/ 8 h 8"/>
              <a:gd name="T12" fmla="*/ 7 w 10"/>
              <a:gd name="T13" fmla="*/ 8 h 8"/>
              <a:gd name="T14" fmla="*/ 5 w 10"/>
              <a:gd name="T15" fmla="*/ 8 h 8"/>
              <a:gd name="T16" fmla="*/ 7 w 10"/>
              <a:gd name="T17" fmla="*/ 8 h 8"/>
              <a:gd name="T18" fmla="*/ 10 w 10"/>
              <a:gd name="T19" fmla="*/ 8 h 8"/>
              <a:gd name="T20" fmla="*/ 10 w 10"/>
              <a:gd name="T21" fmla="*/ 5 h 8"/>
              <a:gd name="T22" fmla="*/ 7 w 10"/>
              <a:gd name="T23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7" y="3"/>
                </a:moveTo>
                <a:lnTo>
                  <a:pt x="7" y="3"/>
                </a:lnTo>
                <a:lnTo>
                  <a:pt x="7" y="3"/>
                </a:lnTo>
                <a:lnTo>
                  <a:pt x="2" y="0"/>
                </a:lnTo>
                <a:lnTo>
                  <a:pt x="0" y="3"/>
                </a:lnTo>
                <a:lnTo>
                  <a:pt x="5" y="8"/>
                </a:lnTo>
                <a:lnTo>
                  <a:pt x="7" y="8"/>
                </a:lnTo>
                <a:lnTo>
                  <a:pt x="5" y="8"/>
                </a:lnTo>
                <a:lnTo>
                  <a:pt x="7" y="8"/>
                </a:lnTo>
                <a:lnTo>
                  <a:pt x="10" y="8"/>
                </a:lnTo>
                <a:lnTo>
                  <a:pt x="10" y="5"/>
                </a:lnTo>
                <a:lnTo>
                  <a:pt x="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1" name="Freeform 2241">
            <a:extLst>
              <a:ext uri="{FF2B5EF4-FFF2-40B4-BE49-F238E27FC236}">
                <a16:creationId xmlns:a16="http://schemas.microsoft.com/office/drawing/2014/main" id="{8A56D567-E8EF-4BDE-84D1-4727C6B5148D}"/>
              </a:ext>
            </a:extLst>
          </p:cNvPr>
          <p:cNvSpPr>
            <a:spLocks/>
          </p:cNvSpPr>
          <p:nvPr/>
        </p:nvSpPr>
        <p:spPr bwMode="auto">
          <a:xfrm>
            <a:off x="2003425" y="4875213"/>
            <a:ext cx="6350" cy="3175"/>
          </a:xfrm>
          <a:custGeom>
            <a:avLst/>
            <a:gdLst>
              <a:gd name="T0" fmla="*/ 10 w 10"/>
              <a:gd name="T1" fmla="*/ 0 h 5"/>
              <a:gd name="T2" fmla="*/ 8 w 10"/>
              <a:gd name="T3" fmla="*/ 0 h 5"/>
              <a:gd name="T4" fmla="*/ 10 w 10"/>
              <a:gd name="T5" fmla="*/ 0 h 5"/>
              <a:gd name="T6" fmla="*/ 0 w 10"/>
              <a:gd name="T7" fmla="*/ 0 h 5"/>
              <a:gd name="T8" fmla="*/ 0 w 10"/>
              <a:gd name="T9" fmla="*/ 5 h 5"/>
              <a:gd name="T10" fmla="*/ 10 w 10"/>
              <a:gd name="T11" fmla="*/ 5 h 5"/>
              <a:gd name="T12" fmla="*/ 10 w 10"/>
              <a:gd name="T13" fmla="*/ 5 h 5"/>
              <a:gd name="T14" fmla="*/ 10 w 10"/>
              <a:gd name="T15" fmla="*/ 2 h 5"/>
              <a:gd name="T16" fmla="*/ 10 w 10"/>
              <a:gd name="T17" fmla="*/ 2 h 5"/>
              <a:gd name="T18" fmla="*/ 10 w 1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8" y="0"/>
                </a:lnTo>
                <a:lnTo>
                  <a:pt x="10" y="0"/>
                </a:ln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lnTo>
                  <a:pt x="10" y="5"/>
                </a:lnTo>
                <a:lnTo>
                  <a:pt x="10" y="2"/>
                </a:lnTo>
                <a:lnTo>
                  <a:pt x="10" y="2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2" name="Freeform 2242">
            <a:extLst>
              <a:ext uri="{FF2B5EF4-FFF2-40B4-BE49-F238E27FC236}">
                <a16:creationId xmlns:a16="http://schemas.microsoft.com/office/drawing/2014/main" id="{AC37FCB0-00EC-49E9-8CE5-997428A33001}"/>
              </a:ext>
            </a:extLst>
          </p:cNvPr>
          <p:cNvSpPr>
            <a:spLocks/>
          </p:cNvSpPr>
          <p:nvPr/>
        </p:nvSpPr>
        <p:spPr bwMode="auto">
          <a:xfrm>
            <a:off x="2008188" y="4830763"/>
            <a:ext cx="233362" cy="47625"/>
          </a:xfrm>
          <a:custGeom>
            <a:avLst/>
            <a:gdLst>
              <a:gd name="T0" fmla="*/ 406 w 409"/>
              <a:gd name="T1" fmla="*/ 0 h 87"/>
              <a:gd name="T2" fmla="*/ 406 w 409"/>
              <a:gd name="T3" fmla="*/ 0 h 87"/>
              <a:gd name="T4" fmla="*/ 406 w 409"/>
              <a:gd name="T5" fmla="*/ 0 h 87"/>
              <a:gd name="T6" fmla="*/ 0 w 409"/>
              <a:gd name="T7" fmla="*/ 82 h 87"/>
              <a:gd name="T8" fmla="*/ 2 w 409"/>
              <a:gd name="T9" fmla="*/ 87 h 87"/>
              <a:gd name="T10" fmla="*/ 406 w 409"/>
              <a:gd name="T11" fmla="*/ 2 h 87"/>
              <a:gd name="T12" fmla="*/ 409 w 409"/>
              <a:gd name="T13" fmla="*/ 2 h 87"/>
              <a:gd name="T14" fmla="*/ 406 w 409"/>
              <a:gd name="T15" fmla="*/ 2 h 87"/>
              <a:gd name="T16" fmla="*/ 409 w 409"/>
              <a:gd name="T17" fmla="*/ 2 h 87"/>
              <a:gd name="T18" fmla="*/ 409 w 409"/>
              <a:gd name="T19" fmla="*/ 0 h 87"/>
              <a:gd name="T20" fmla="*/ 409 w 409"/>
              <a:gd name="T21" fmla="*/ 0 h 87"/>
              <a:gd name="T22" fmla="*/ 406 w 409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9" h="87">
                <a:moveTo>
                  <a:pt x="406" y="0"/>
                </a:moveTo>
                <a:lnTo>
                  <a:pt x="406" y="0"/>
                </a:lnTo>
                <a:lnTo>
                  <a:pt x="406" y="0"/>
                </a:lnTo>
                <a:lnTo>
                  <a:pt x="0" y="82"/>
                </a:lnTo>
                <a:lnTo>
                  <a:pt x="2" y="87"/>
                </a:lnTo>
                <a:lnTo>
                  <a:pt x="406" y="2"/>
                </a:lnTo>
                <a:lnTo>
                  <a:pt x="409" y="2"/>
                </a:lnTo>
                <a:lnTo>
                  <a:pt x="406" y="2"/>
                </a:lnTo>
                <a:lnTo>
                  <a:pt x="409" y="2"/>
                </a:lnTo>
                <a:lnTo>
                  <a:pt x="409" y="0"/>
                </a:lnTo>
                <a:lnTo>
                  <a:pt x="409" y="0"/>
                </a:lnTo>
                <a:lnTo>
                  <a:pt x="4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3" name="Freeform 2243">
            <a:extLst>
              <a:ext uri="{FF2B5EF4-FFF2-40B4-BE49-F238E27FC236}">
                <a16:creationId xmlns:a16="http://schemas.microsoft.com/office/drawing/2014/main" id="{33122F6E-701B-4E45-9BA6-E537455B019A}"/>
              </a:ext>
            </a:extLst>
          </p:cNvPr>
          <p:cNvSpPr>
            <a:spLocks/>
          </p:cNvSpPr>
          <p:nvPr/>
        </p:nvSpPr>
        <p:spPr bwMode="auto">
          <a:xfrm>
            <a:off x="2239963" y="4827588"/>
            <a:ext cx="6350" cy="3175"/>
          </a:xfrm>
          <a:custGeom>
            <a:avLst/>
            <a:gdLst>
              <a:gd name="T0" fmla="*/ 8 w 11"/>
              <a:gd name="T1" fmla="*/ 0 h 5"/>
              <a:gd name="T2" fmla="*/ 6 w 11"/>
              <a:gd name="T3" fmla="*/ 0 h 5"/>
              <a:gd name="T4" fmla="*/ 8 w 11"/>
              <a:gd name="T5" fmla="*/ 0 h 5"/>
              <a:gd name="T6" fmla="*/ 0 w 11"/>
              <a:gd name="T7" fmla="*/ 3 h 5"/>
              <a:gd name="T8" fmla="*/ 3 w 11"/>
              <a:gd name="T9" fmla="*/ 5 h 5"/>
              <a:gd name="T10" fmla="*/ 8 w 11"/>
              <a:gd name="T11" fmla="*/ 3 h 5"/>
              <a:gd name="T12" fmla="*/ 11 w 11"/>
              <a:gd name="T13" fmla="*/ 3 h 5"/>
              <a:gd name="T14" fmla="*/ 8 w 11"/>
              <a:gd name="T15" fmla="*/ 3 h 5"/>
              <a:gd name="T16" fmla="*/ 11 w 11"/>
              <a:gd name="T17" fmla="*/ 3 h 5"/>
              <a:gd name="T18" fmla="*/ 11 w 11"/>
              <a:gd name="T19" fmla="*/ 0 h 5"/>
              <a:gd name="T20" fmla="*/ 11 w 11"/>
              <a:gd name="T21" fmla="*/ 0 h 5"/>
              <a:gd name="T22" fmla="*/ 8 w 11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5">
                <a:moveTo>
                  <a:pt x="8" y="0"/>
                </a:moveTo>
                <a:lnTo>
                  <a:pt x="6" y="0"/>
                </a:lnTo>
                <a:lnTo>
                  <a:pt x="8" y="0"/>
                </a:lnTo>
                <a:lnTo>
                  <a:pt x="0" y="3"/>
                </a:lnTo>
                <a:lnTo>
                  <a:pt x="3" y="5"/>
                </a:lnTo>
                <a:lnTo>
                  <a:pt x="8" y="3"/>
                </a:lnTo>
                <a:lnTo>
                  <a:pt x="11" y="3"/>
                </a:lnTo>
                <a:lnTo>
                  <a:pt x="8" y="3"/>
                </a:lnTo>
                <a:lnTo>
                  <a:pt x="11" y="3"/>
                </a:lnTo>
                <a:lnTo>
                  <a:pt x="11" y="0"/>
                </a:lnTo>
                <a:lnTo>
                  <a:pt x="11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4" name="Freeform 2244">
            <a:extLst>
              <a:ext uri="{FF2B5EF4-FFF2-40B4-BE49-F238E27FC236}">
                <a16:creationId xmlns:a16="http://schemas.microsoft.com/office/drawing/2014/main" id="{E3BD11DF-E4B4-4975-81CF-1C38D025F013}"/>
              </a:ext>
            </a:extLst>
          </p:cNvPr>
          <p:cNvSpPr>
            <a:spLocks/>
          </p:cNvSpPr>
          <p:nvPr/>
        </p:nvSpPr>
        <p:spPr bwMode="auto">
          <a:xfrm>
            <a:off x="2243138" y="4826000"/>
            <a:ext cx="6350" cy="4763"/>
          </a:xfrm>
          <a:custGeom>
            <a:avLst/>
            <a:gdLst>
              <a:gd name="T0" fmla="*/ 5 w 10"/>
              <a:gd name="T1" fmla="*/ 0 h 8"/>
              <a:gd name="T2" fmla="*/ 5 w 10"/>
              <a:gd name="T3" fmla="*/ 5 h 8"/>
              <a:gd name="T4" fmla="*/ 5 w 10"/>
              <a:gd name="T5" fmla="*/ 0 h 8"/>
              <a:gd name="T6" fmla="*/ 0 w 10"/>
              <a:gd name="T7" fmla="*/ 5 h 8"/>
              <a:gd name="T8" fmla="*/ 5 w 10"/>
              <a:gd name="T9" fmla="*/ 8 h 8"/>
              <a:gd name="T10" fmla="*/ 7 w 10"/>
              <a:gd name="T11" fmla="*/ 5 h 8"/>
              <a:gd name="T12" fmla="*/ 7 w 10"/>
              <a:gd name="T13" fmla="*/ 0 h 8"/>
              <a:gd name="T14" fmla="*/ 7 w 10"/>
              <a:gd name="T15" fmla="*/ 5 h 8"/>
              <a:gd name="T16" fmla="*/ 10 w 10"/>
              <a:gd name="T17" fmla="*/ 3 h 8"/>
              <a:gd name="T18" fmla="*/ 7 w 10"/>
              <a:gd name="T19" fmla="*/ 0 h 8"/>
              <a:gd name="T20" fmla="*/ 7 w 10"/>
              <a:gd name="T21" fmla="*/ 0 h 8"/>
              <a:gd name="T22" fmla="*/ 5 w 10"/>
              <a:gd name="T23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8">
                <a:moveTo>
                  <a:pt x="5" y="0"/>
                </a:moveTo>
                <a:lnTo>
                  <a:pt x="5" y="5"/>
                </a:lnTo>
                <a:lnTo>
                  <a:pt x="5" y="0"/>
                </a:lnTo>
                <a:lnTo>
                  <a:pt x="0" y="5"/>
                </a:lnTo>
                <a:lnTo>
                  <a:pt x="5" y="8"/>
                </a:lnTo>
                <a:lnTo>
                  <a:pt x="7" y="5"/>
                </a:lnTo>
                <a:lnTo>
                  <a:pt x="7" y="0"/>
                </a:lnTo>
                <a:lnTo>
                  <a:pt x="7" y="5"/>
                </a:lnTo>
                <a:lnTo>
                  <a:pt x="10" y="3"/>
                </a:lnTo>
                <a:lnTo>
                  <a:pt x="7" y="0"/>
                </a:lnTo>
                <a:lnTo>
                  <a:pt x="7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5" name="Freeform 2245">
            <a:extLst>
              <a:ext uri="{FF2B5EF4-FFF2-40B4-BE49-F238E27FC236}">
                <a16:creationId xmlns:a16="http://schemas.microsoft.com/office/drawing/2014/main" id="{279140AD-01BF-4805-9D05-0149CC36C88B}"/>
              </a:ext>
            </a:extLst>
          </p:cNvPr>
          <p:cNvSpPr>
            <a:spLocks/>
          </p:cNvSpPr>
          <p:nvPr/>
        </p:nvSpPr>
        <p:spPr bwMode="auto">
          <a:xfrm>
            <a:off x="2219325" y="4795838"/>
            <a:ext cx="28575" cy="31750"/>
          </a:xfrm>
          <a:custGeom>
            <a:avLst/>
            <a:gdLst>
              <a:gd name="T0" fmla="*/ 3 w 51"/>
              <a:gd name="T1" fmla="*/ 5 h 59"/>
              <a:gd name="T2" fmla="*/ 5 w 51"/>
              <a:gd name="T3" fmla="*/ 5 h 59"/>
              <a:gd name="T4" fmla="*/ 3 w 51"/>
              <a:gd name="T5" fmla="*/ 5 h 59"/>
              <a:gd name="T6" fmla="*/ 49 w 51"/>
              <a:gd name="T7" fmla="*/ 59 h 59"/>
              <a:gd name="T8" fmla="*/ 51 w 51"/>
              <a:gd name="T9" fmla="*/ 54 h 59"/>
              <a:gd name="T10" fmla="*/ 5 w 51"/>
              <a:gd name="T11" fmla="*/ 3 h 59"/>
              <a:gd name="T12" fmla="*/ 3 w 51"/>
              <a:gd name="T13" fmla="*/ 0 h 59"/>
              <a:gd name="T14" fmla="*/ 5 w 51"/>
              <a:gd name="T15" fmla="*/ 3 h 59"/>
              <a:gd name="T16" fmla="*/ 3 w 51"/>
              <a:gd name="T17" fmla="*/ 0 h 59"/>
              <a:gd name="T18" fmla="*/ 3 w 51"/>
              <a:gd name="T19" fmla="*/ 3 h 59"/>
              <a:gd name="T20" fmla="*/ 0 w 51"/>
              <a:gd name="T21" fmla="*/ 3 h 59"/>
              <a:gd name="T22" fmla="*/ 3 w 51"/>
              <a:gd name="T23" fmla="*/ 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59">
                <a:moveTo>
                  <a:pt x="3" y="5"/>
                </a:moveTo>
                <a:lnTo>
                  <a:pt x="5" y="5"/>
                </a:lnTo>
                <a:lnTo>
                  <a:pt x="3" y="5"/>
                </a:lnTo>
                <a:lnTo>
                  <a:pt x="49" y="59"/>
                </a:lnTo>
                <a:lnTo>
                  <a:pt x="51" y="54"/>
                </a:lnTo>
                <a:lnTo>
                  <a:pt x="5" y="3"/>
                </a:lnTo>
                <a:lnTo>
                  <a:pt x="3" y="0"/>
                </a:lnTo>
                <a:lnTo>
                  <a:pt x="5" y="3"/>
                </a:lnTo>
                <a:lnTo>
                  <a:pt x="3" y="0"/>
                </a:lnTo>
                <a:lnTo>
                  <a:pt x="3" y="3"/>
                </a:lnTo>
                <a:lnTo>
                  <a:pt x="0" y="3"/>
                </a:lnTo>
                <a:lnTo>
                  <a:pt x="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6" name="Freeform 2246">
            <a:extLst>
              <a:ext uri="{FF2B5EF4-FFF2-40B4-BE49-F238E27FC236}">
                <a16:creationId xmlns:a16="http://schemas.microsoft.com/office/drawing/2014/main" id="{1043B8D6-D5B9-4960-907C-5480B5F17B81}"/>
              </a:ext>
            </a:extLst>
          </p:cNvPr>
          <p:cNvSpPr>
            <a:spLocks/>
          </p:cNvSpPr>
          <p:nvPr/>
        </p:nvSpPr>
        <p:spPr bwMode="auto">
          <a:xfrm>
            <a:off x="1974850" y="4795838"/>
            <a:ext cx="246063" cy="44450"/>
          </a:xfrm>
          <a:custGeom>
            <a:avLst/>
            <a:gdLst>
              <a:gd name="T0" fmla="*/ 3 w 432"/>
              <a:gd name="T1" fmla="*/ 82 h 82"/>
              <a:gd name="T2" fmla="*/ 5 w 432"/>
              <a:gd name="T3" fmla="*/ 77 h 82"/>
              <a:gd name="T4" fmla="*/ 3 w 432"/>
              <a:gd name="T5" fmla="*/ 82 h 82"/>
              <a:gd name="T6" fmla="*/ 432 w 432"/>
              <a:gd name="T7" fmla="*/ 5 h 82"/>
              <a:gd name="T8" fmla="*/ 430 w 432"/>
              <a:gd name="T9" fmla="*/ 0 h 82"/>
              <a:gd name="T10" fmla="*/ 3 w 432"/>
              <a:gd name="T11" fmla="*/ 77 h 82"/>
              <a:gd name="T12" fmla="*/ 0 w 432"/>
              <a:gd name="T13" fmla="*/ 82 h 82"/>
              <a:gd name="T14" fmla="*/ 3 w 432"/>
              <a:gd name="T15" fmla="*/ 77 h 82"/>
              <a:gd name="T16" fmla="*/ 0 w 432"/>
              <a:gd name="T17" fmla="*/ 77 h 82"/>
              <a:gd name="T18" fmla="*/ 0 w 432"/>
              <a:gd name="T19" fmla="*/ 80 h 82"/>
              <a:gd name="T20" fmla="*/ 0 w 432"/>
              <a:gd name="T21" fmla="*/ 82 h 82"/>
              <a:gd name="T22" fmla="*/ 3 w 432"/>
              <a:gd name="T2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82">
                <a:moveTo>
                  <a:pt x="3" y="82"/>
                </a:moveTo>
                <a:lnTo>
                  <a:pt x="5" y="77"/>
                </a:lnTo>
                <a:lnTo>
                  <a:pt x="3" y="82"/>
                </a:lnTo>
                <a:lnTo>
                  <a:pt x="432" y="5"/>
                </a:lnTo>
                <a:lnTo>
                  <a:pt x="430" y="0"/>
                </a:lnTo>
                <a:lnTo>
                  <a:pt x="3" y="77"/>
                </a:lnTo>
                <a:lnTo>
                  <a:pt x="0" y="82"/>
                </a:lnTo>
                <a:lnTo>
                  <a:pt x="3" y="77"/>
                </a:lnTo>
                <a:lnTo>
                  <a:pt x="0" y="77"/>
                </a:lnTo>
                <a:lnTo>
                  <a:pt x="0" y="80"/>
                </a:lnTo>
                <a:lnTo>
                  <a:pt x="0" y="82"/>
                </a:lnTo>
                <a:lnTo>
                  <a:pt x="3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7" name="Freeform 2247">
            <a:extLst>
              <a:ext uri="{FF2B5EF4-FFF2-40B4-BE49-F238E27FC236}">
                <a16:creationId xmlns:a16="http://schemas.microsoft.com/office/drawing/2014/main" id="{96F7123C-542C-4D58-89AE-67C40DD72736}"/>
              </a:ext>
            </a:extLst>
          </p:cNvPr>
          <p:cNvSpPr>
            <a:spLocks/>
          </p:cNvSpPr>
          <p:nvPr/>
        </p:nvSpPr>
        <p:spPr bwMode="auto">
          <a:xfrm>
            <a:off x="2005013" y="4830763"/>
            <a:ext cx="239712" cy="50800"/>
          </a:xfrm>
          <a:custGeom>
            <a:avLst/>
            <a:gdLst>
              <a:gd name="T0" fmla="*/ 0 w 419"/>
              <a:gd name="T1" fmla="*/ 84 h 94"/>
              <a:gd name="T2" fmla="*/ 419 w 419"/>
              <a:gd name="T3" fmla="*/ 0 h 94"/>
              <a:gd name="T4" fmla="*/ 411 w 419"/>
              <a:gd name="T5" fmla="*/ 10 h 94"/>
              <a:gd name="T6" fmla="*/ 0 w 419"/>
              <a:gd name="T7" fmla="*/ 94 h 94"/>
              <a:gd name="T8" fmla="*/ 0 w 419"/>
              <a:gd name="T9" fmla="*/ 84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94">
                <a:moveTo>
                  <a:pt x="0" y="84"/>
                </a:moveTo>
                <a:lnTo>
                  <a:pt x="419" y="0"/>
                </a:lnTo>
                <a:lnTo>
                  <a:pt x="411" y="10"/>
                </a:lnTo>
                <a:lnTo>
                  <a:pt x="0" y="94"/>
                </a:lnTo>
                <a:lnTo>
                  <a:pt x="0" y="8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8" name="Freeform 2248">
            <a:extLst>
              <a:ext uri="{FF2B5EF4-FFF2-40B4-BE49-F238E27FC236}">
                <a16:creationId xmlns:a16="http://schemas.microsoft.com/office/drawing/2014/main" id="{03B267BB-DEB7-4574-BA8D-D0561505F7FA}"/>
              </a:ext>
            </a:extLst>
          </p:cNvPr>
          <p:cNvSpPr>
            <a:spLocks/>
          </p:cNvSpPr>
          <p:nvPr/>
        </p:nvSpPr>
        <p:spPr bwMode="auto">
          <a:xfrm>
            <a:off x="2005013" y="4827588"/>
            <a:ext cx="241300" cy="50800"/>
          </a:xfrm>
          <a:custGeom>
            <a:avLst/>
            <a:gdLst>
              <a:gd name="T0" fmla="*/ 419 w 422"/>
              <a:gd name="T1" fmla="*/ 0 h 90"/>
              <a:gd name="T2" fmla="*/ 422 w 422"/>
              <a:gd name="T3" fmla="*/ 3 h 90"/>
              <a:gd name="T4" fmla="*/ 419 w 422"/>
              <a:gd name="T5" fmla="*/ 0 h 90"/>
              <a:gd name="T6" fmla="*/ 0 w 422"/>
              <a:gd name="T7" fmla="*/ 85 h 90"/>
              <a:gd name="T8" fmla="*/ 0 w 422"/>
              <a:gd name="T9" fmla="*/ 90 h 90"/>
              <a:gd name="T10" fmla="*/ 422 w 422"/>
              <a:gd name="T11" fmla="*/ 3 h 90"/>
              <a:gd name="T12" fmla="*/ 417 w 422"/>
              <a:gd name="T13" fmla="*/ 0 h 90"/>
              <a:gd name="T14" fmla="*/ 422 w 422"/>
              <a:gd name="T15" fmla="*/ 3 h 90"/>
              <a:gd name="T16" fmla="*/ 422 w 422"/>
              <a:gd name="T17" fmla="*/ 3 h 90"/>
              <a:gd name="T18" fmla="*/ 422 w 422"/>
              <a:gd name="T19" fmla="*/ 0 h 90"/>
              <a:gd name="T20" fmla="*/ 422 w 422"/>
              <a:gd name="T21" fmla="*/ 0 h 90"/>
              <a:gd name="T22" fmla="*/ 419 w 422"/>
              <a:gd name="T23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90">
                <a:moveTo>
                  <a:pt x="419" y="0"/>
                </a:moveTo>
                <a:lnTo>
                  <a:pt x="422" y="3"/>
                </a:lnTo>
                <a:lnTo>
                  <a:pt x="419" y="0"/>
                </a:lnTo>
                <a:lnTo>
                  <a:pt x="0" y="85"/>
                </a:lnTo>
                <a:lnTo>
                  <a:pt x="0" y="90"/>
                </a:lnTo>
                <a:lnTo>
                  <a:pt x="422" y="3"/>
                </a:lnTo>
                <a:lnTo>
                  <a:pt x="417" y="0"/>
                </a:lnTo>
                <a:lnTo>
                  <a:pt x="422" y="3"/>
                </a:lnTo>
                <a:lnTo>
                  <a:pt x="422" y="3"/>
                </a:lnTo>
                <a:lnTo>
                  <a:pt x="422" y="0"/>
                </a:lnTo>
                <a:lnTo>
                  <a:pt x="422" y="0"/>
                </a:lnTo>
                <a:lnTo>
                  <a:pt x="41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69" name="Freeform 2249">
            <a:extLst>
              <a:ext uri="{FF2B5EF4-FFF2-40B4-BE49-F238E27FC236}">
                <a16:creationId xmlns:a16="http://schemas.microsoft.com/office/drawing/2014/main" id="{765FAF30-01C6-4C1D-98F0-FC352540903E}"/>
              </a:ext>
            </a:extLst>
          </p:cNvPr>
          <p:cNvSpPr>
            <a:spLocks/>
          </p:cNvSpPr>
          <p:nvPr/>
        </p:nvSpPr>
        <p:spPr bwMode="auto">
          <a:xfrm>
            <a:off x="2239963" y="4827588"/>
            <a:ext cx="6350" cy="9525"/>
          </a:xfrm>
          <a:custGeom>
            <a:avLst/>
            <a:gdLst>
              <a:gd name="T0" fmla="*/ 3 w 11"/>
              <a:gd name="T1" fmla="*/ 13 h 15"/>
              <a:gd name="T2" fmla="*/ 0 w 11"/>
              <a:gd name="T3" fmla="*/ 15 h 15"/>
              <a:gd name="T4" fmla="*/ 3 w 11"/>
              <a:gd name="T5" fmla="*/ 13 h 15"/>
              <a:gd name="T6" fmla="*/ 11 w 11"/>
              <a:gd name="T7" fmla="*/ 3 h 15"/>
              <a:gd name="T8" fmla="*/ 6 w 11"/>
              <a:gd name="T9" fmla="*/ 0 h 15"/>
              <a:gd name="T10" fmla="*/ 0 w 11"/>
              <a:gd name="T11" fmla="*/ 13 h 15"/>
              <a:gd name="T12" fmla="*/ 0 w 11"/>
              <a:gd name="T13" fmla="*/ 10 h 15"/>
              <a:gd name="T14" fmla="*/ 0 w 11"/>
              <a:gd name="T15" fmla="*/ 13 h 15"/>
              <a:gd name="T16" fmla="*/ 0 w 11"/>
              <a:gd name="T17" fmla="*/ 13 h 15"/>
              <a:gd name="T18" fmla="*/ 0 w 11"/>
              <a:gd name="T19" fmla="*/ 15 h 15"/>
              <a:gd name="T20" fmla="*/ 0 w 11"/>
              <a:gd name="T21" fmla="*/ 15 h 15"/>
              <a:gd name="T22" fmla="*/ 3 w 11"/>
              <a:gd name="T2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" h="15">
                <a:moveTo>
                  <a:pt x="3" y="13"/>
                </a:moveTo>
                <a:lnTo>
                  <a:pt x="0" y="15"/>
                </a:lnTo>
                <a:lnTo>
                  <a:pt x="3" y="13"/>
                </a:lnTo>
                <a:lnTo>
                  <a:pt x="11" y="3"/>
                </a:lnTo>
                <a:lnTo>
                  <a:pt x="6" y="0"/>
                </a:lnTo>
                <a:lnTo>
                  <a:pt x="0" y="13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0" name="Freeform 2250">
            <a:extLst>
              <a:ext uri="{FF2B5EF4-FFF2-40B4-BE49-F238E27FC236}">
                <a16:creationId xmlns:a16="http://schemas.microsoft.com/office/drawing/2014/main" id="{2B9C90E7-4443-4582-91CC-48FDA9B7D967}"/>
              </a:ext>
            </a:extLst>
          </p:cNvPr>
          <p:cNvSpPr>
            <a:spLocks/>
          </p:cNvSpPr>
          <p:nvPr/>
        </p:nvSpPr>
        <p:spPr bwMode="auto">
          <a:xfrm>
            <a:off x="2003425" y="4833938"/>
            <a:ext cx="236538" cy="49212"/>
          </a:xfrm>
          <a:custGeom>
            <a:avLst/>
            <a:gdLst>
              <a:gd name="T0" fmla="*/ 3 w 414"/>
              <a:gd name="T1" fmla="*/ 90 h 90"/>
              <a:gd name="T2" fmla="*/ 0 w 414"/>
              <a:gd name="T3" fmla="*/ 87 h 90"/>
              <a:gd name="T4" fmla="*/ 3 w 414"/>
              <a:gd name="T5" fmla="*/ 90 h 90"/>
              <a:gd name="T6" fmla="*/ 414 w 414"/>
              <a:gd name="T7" fmla="*/ 5 h 90"/>
              <a:gd name="T8" fmla="*/ 414 w 414"/>
              <a:gd name="T9" fmla="*/ 0 h 90"/>
              <a:gd name="T10" fmla="*/ 3 w 414"/>
              <a:gd name="T11" fmla="*/ 85 h 90"/>
              <a:gd name="T12" fmla="*/ 5 w 414"/>
              <a:gd name="T13" fmla="*/ 87 h 90"/>
              <a:gd name="T14" fmla="*/ 3 w 414"/>
              <a:gd name="T15" fmla="*/ 85 h 90"/>
              <a:gd name="T16" fmla="*/ 0 w 414"/>
              <a:gd name="T17" fmla="*/ 87 h 90"/>
              <a:gd name="T18" fmla="*/ 0 w 414"/>
              <a:gd name="T19" fmla="*/ 87 h 90"/>
              <a:gd name="T20" fmla="*/ 0 w 414"/>
              <a:gd name="T21" fmla="*/ 90 h 90"/>
              <a:gd name="T22" fmla="*/ 3 w 414"/>
              <a:gd name="T2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90">
                <a:moveTo>
                  <a:pt x="3" y="90"/>
                </a:moveTo>
                <a:lnTo>
                  <a:pt x="0" y="87"/>
                </a:lnTo>
                <a:lnTo>
                  <a:pt x="3" y="90"/>
                </a:lnTo>
                <a:lnTo>
                  <a:pt x="414" y="5"/>
                </a:lnTo>
                <a:lnTo>
                  <a:pt x="414" y="0"/>
                </a:lnTo>
                <a:lnTo>
                  <a:pt x="3" y="85"/>
                </a:lnTo>
                <a:lnTo>
                  <a:pt x="5" y="87"/>
                </a:lnTo>
                <a:lnTo>
                  <a:pt x="3" y="85"/>
                </a:lnTo>
                <a:lnTo>
                  <a:pt x="0" y="87"/>
                </a:lnTo>
                <a:lnTo>
                  <a:pt x="0" y="87"/>
                </a:lnTo>
                <a:lnTo>
                  <a:pt x="0" y="90"/>
                </a:lnTo>
                <a:lnTo>
                  <a:pt x="3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1" name="Freeform 2251">
            <a:extLst>
              <a:ext uri="{FF2B5EF4-FFF2-40B4-BE49-F238E27FC236}">
                <a16:creationId xmlns:a16="http://schemas.microsoft.com/office/drawing/2014/main" id="{7B199736-76AD-4CB1-A721-26426D650960}"/>
              </a:ext>
            </a:extLst>
          </p:cNvPr>
          <p:cNvSpPr>
            <a:spLocks/>
          </p:cNvSpPr>
          <p:nvPr/>
        </p:nvSpPr>
        <p:spPr bwMode="auto">
          <a:xfrm>
            <a:off x="2003425" y="4875213"/>
            <a:ext cx="3175" cy="6350"/>
          </a:xfrm>
          <a:custGeom>
            <a:avLst/>
            <a:gdLst>
              <a:gd name="T0" fmla="*/ 0 w 5"/>
              <a:gd name="T1" fmla="*/ 2 h 12"/>
              <a:gd name="T2" fmla="*/ 3 w 5"/>
              <a:gd name="T3" fmla="*/ 0 h 12"/>
              <a:gd name="T4" fmla="*/ 0 w 5"/>
              <a:gd name="T5" fmla="*/ 2 h 12"/>
              <a:gd name="T6" fmla="*/ 0 w 5"/>
              <a:gd name="T7" fmla="*/ 12 h 12"/>
              <a:gd name="T8" fmla="*/ 5 w 5"/>
              <a:gd name="T9" fmla="*/ 12 h 12"/>
              <a:gd name="T10" fmla="*/ 5 w 5"/>
              <a:gd name="T11" fmla="*/ 2 h 12"/>
              <a:gd name="T12" fmla="*/ 3 w 5"/>
              <a:gd name="T13" fmla="*/ 5 h 12"/>
              <a:gd name="T14" fmla="*/ 5 w 5"/>
              <a:gd name="T15" fmla="*/ 2 h 12"/>
              <a:gd name="T16" fmla="*/ 5 w 5"/>
              <a:gd name="T17" fmla="*/ 0 h 12"/>
              <a:gd name="T18" fmla="*/ 3 w 5"/>
              <a:gd name="T19" fmla="*/ 0 h 12"/>
              <a:gd name="T20" fmla="*/ 3 w 5"/>
              <a:gd name="T21" fmla="*/ 0 h 12"/>
              <a:gd name="T22" fmla="*/ 0 w 5"/>
              <a:gd name="T2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2">
                <a:moveTo>
                  <a:pt x="0" y="2"/>
                </a:moveTo>
                <a:lnTo>
                  <a:pt x="3" y="0"/>
                </a:lnTo>
                <a:lnTo>
                  <a:pt x="0" y="2"/>
                </a:lnTo>
                <a:lnTo>
                  <a:pt x="0" y="12"/>
                </a:lnTo>
                <a:lnTo>
                  <a:pt x="5" y="12"/>
                </a:lnTo>
                <a:lnTo>
                  <a:pt x="5" y="2"/>
                </a:lnTo>
                <a:lnTo>
                  <a:pt x="3" y="5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2" name="Freeform 2252">
            <a:extLst>
              <a:ext uri="{FF2B5EF4-FFF2-40B4-BE49-F238E27FC236}">
                <a16:creationId xmlns:a16="http://schemas.microsoft.com/office/drawing/2014/main" id="{330B2EB8-DBFD-4051-9EBE-42F9E1E7F5A2}"/>
              </a:ext>
            </a:extLst>
          </p:cNvPr>
          <p:cNvSpPr>
            <a:spLocks/>
          </p:cNvSpPr>
          <p:nvPr/>
        </p:nvSpPr>
        <p:spPr bwMode="auto">
          <a:xfrm>
            <a:off x="2005013" y="4840288"/>
            <a:ext cx="138112" cy="30162"/>
          </a:xfrm>
          <a:custGeom>
            <a:avLst/>
            <a:gdLst>
              <a:gd name="T0" fmla="*/ 240 w 240"/>
              <a:gd name="T1" fmla="*/ 0 h 54"/>
              <a:gd name="T2" fmla="*/ 238 w 240"/>
              <a:gd name="T3" fmla="*/ 3 h 54"/>
              <a:gd name="T4" fmla="*/ 238 w 240"/>
              <a:gd name="T5" fmla="*/ 0 h 54"/>
              <a:gd name="T6" fmla="*/ 0 w 240"/>
              <a:gd name="T7" fmla="*/ 51 h 54"/>
              <a:gd name="T8" fmla="*/ 0 w 240"/>
              <a:gd name="T9" fmla="*/ 54 h 54"/>
              <a:gd name="T10" fmla="*/ 238 w 240"/>
              <a:gd name="T11" fmla="*/ 3 h 54"/>
              <a:gd name="T12" fmla="*/ 240 w 240"/>
              <a:gd name="T13" fmla="*/ 0 h 54"/>
              <a:gd name="T14" fmla="*/ 238 w 240"/>
              <a:gd name="T15" fmla="*/ 3 h 54"/>
              <a:gd name="T16" fmla="*/ 240 w 240"/>
              <a:gd name="T17" fmla="*/ 3 h 54"/>
              <a:gd name="T18" fmla="*/ 240 w 240"/>
              <a:gd name="T1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0" h="54">
                <a:moveTo>
                  <a:pt x="240" y="0"/>
                </a:moveTo>
                <a:lnTo>
                  <a:pt x="238" y="3"/>
                </a:lnTo>
                <a:lnTo>
                  <a:pt x="238" y="0"/>
                </a:lnTo>
                <a:lnTo>
                  <a:pt x="0" y="51"/>
                </a:lnTo>
                <a:lnTo>
                  <a:pt x="0" y="54"/>
                </a:lnTo>
                <a:lnTo>
                  <a:pt x="238" y="3"/>
                </a:lnTo>
                <a:lnTo>
                  <a:pt x="240" y="0"/>
                </a:lnTo>
                <a:lnTo>
                  <a:pt x="238" y="3"/>
                </a:lnTo>
                <a:lnTo>
                  <a:pt x="240" y="3"/>
                </a:lnTo>
                <a:lnTo>
                  <a:pt x="24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3" name="Freeform 2253">
            <a:extLst>
              <a:ext uri="{FF2B5EF4-FFF2-40B4-BE49-F238E27FC236}">
                <a16:creationId xmlns:a16="http://schemas.microsoft.com/office/drawing/2014/main" id="{E95FB7E8-9463-4CFA-839F-E6ECF5CCC763}"/>
              </a:ext>
            </a:extLst>
          </p:cNvPr>
          <p:cNvSpPr>
            <a:spLocks/>
          </p:cNvSpPr>
          <p:nvPr/>
        </p:nvSpPr>
        <p:spPr bwMode="auto">
          <a:xfrm>
            <a:off x="2128838" y="4826000"/>
            <a:ext cx="14287" cy="17463"/>
          </a:xfrm>
          <a:custGeom>
            <a:avLst/>
            <a:gdLst>
              <a:gd name="T0" fmla="*/ 0 w 23"/>
              <a:gd name="T1" fmla="*/ 0 h 31"/>
              <a:gd name="T2" fmla="*/ 0 w 23"/>
              <a:gd name="T3" fmla="*/ 3 h 31"/>
              <a:gd name="T4" fmla="*/ 0 w 23"/>
              <a:gd name="T5" fmla="*/ 3 h 31"/>
              <a:gd name="T6" fmla="*/ 21 w 23"/>
              <a:gd name="T7" fmla="*/ 31 h 31"/>
              <a:gd name="T8" fmla="*/ 23 w 23"/>
              <a:gd name="T9" fmla="*/ 28 h 31"/>
              <a:gd name="T10" fmla="*/ 3 w 23"/>
              <a:gd name="T11" fmla="*/ 0 h 31"/>
              <a:gd name="T12" fmla="*/ 0 w 23"/>
              <a:gd name="T13" fmla="*/ 0 h 31"/>
              <a:gd name="T14" fmla="*/ 3 w 23"/>
              <a:gd name="T15" fmla="*/ 0 h 31"/>
              <a:gd name="T16" fmla="*/ 0 w 23"/>
              <a:gd name="T17" fmla="*/ 0 h 31"/>
              <a:gd name="T18" fmla="*/ 0 w 23"/>
              <a:gd name="T19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1">
                <a:moveTo>
                  <a:pt x="0" y="0"/>
                </a:moveTo>
                <a:lnTo>
                  <a:pt x="0" y="3"/>
                </a:lnTo>
                <a:lnTo>
                  <a:pt x="0" y="3"/>
                </a:lnTo>
                <a:lnTo>
                  <a:pt x="21" y="31"/>
                </a:lnTo>
                <a:lnTo>
                  <a:pt x="23" y="28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4" name="Freeform 2254">
            <a:extLst>
              <a:ext uri="{FF2B5EF4-FFF2-40B4-BE49-F238E27FC236}">
                <a16:creationId xmlns:a16="http://schemas.microsoft.com/office/drawing/2014/main" id="{D22B3C5F-74C1-4243-B24B-373CCA9B860F}"/>
              </a:ext>
            </a:extLst>
          </p:cNvPr>
          <p:cNvSpPr>
            <a:spLocks/>
          </p:cNvSpPr>
          <p:nvPr/>
        </p:nvSpPr>
        <p:spPr bwMode="auto">
          <a:xfrm>
            <a:off x="1990725" y="4826000"/>
            <a:ext cx="138113" cy="26988"/>
          </a:xfrm>
          <a:custGeom>
            <a:avLst/>
            <a:gdLst>
              <a:gd name="T0" fmla="*/ 3 w 243"/>
              <a:gd name="T1" fmla="*/ 49 h 49"/>
              <a:gd name="T2" fmla="*/ 5 w 243"/>
              <a:gd name="T3" fmla="*/ 46 h 49"/>
              <a:gd name="T4" fmla="*/ 3 w 243"/>
              <a:gd name="T5" fmla="*/ 49 h 49"/>
              <a:gd name="T6" fmla="*/ 243 w 243"/>
              <a:gd name="T7" fmla="*/ 3 h 49"/>
              <a:gd name="T8" fmla="*/ 243 w 243"/>
              <a:gd name="T9" fmla="*/ 0 h 49"/>
              <a:gd name="T10" fmla="*/ 3 w 243"/>
              <a:gd name="T11" fmla="*/ 46 h 49"/>
              <a:gd name="T12" fmla="*/ 3 w 243"/>
              <a:gd name="T13" fmla="*/ 49 h 49"/>
              <a:gd name="T14" fmla="*/ 3 w 243"/>
              <a:gd name="T15" fmla="*/ 46 h 49"/>
              <a:gd name="T16" fmla="*/ 0 w 243"/>
              <a:gd name="T17" fmla="*/ 46 h 49"/>
              <a:gd name="T18" fmla="*/ 3 w 243"/>
              <a:gd name="T19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49">
                <a:moveTo>
                  <a:pt x="3" y="49"/>
                </a:moveTo>
                <a:lnTo>
                  <a:pt x="5" y="46"/>
                </a:lnTo>
                <a:lnTo>
                  <a:pt x="3" y="49"/>
                </a:lnTo>
                <a:lnTo>
                  <a:pt x="243" y="3"/>
                </a:lnTo>
                <a:lnTo>
                  <a:pt x="243" y="0"/>
                </a:lnTo>
                <a:lnTo>
                  <a:pt x="3" y="46"/>
                </a:lnTo>
                <a:lnTo>
                  <a:pt x="3" y="49"/>
                </a:lnTo>
                <a:lnTo>
                  <a:pt x="3" y="46"/>
                </a:lnTo>
                <a:lnTo>
                  <a:pt x="0" y="46"/>
                </a:lnTo>
                <a:lnTo>
                  <a:pt x="3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5" name="Freeform 2255">
            <a:extLst>
              <a:ext uri="{FF2B5EF4-FFF2-40B4-BE49-F238E27FC236}">
                <a16:creationId xmlns:a16="http://schemas.microsoft.com/office/drawing/2014/main" id="{CFF11AA9-568F-426F-A2D6-2859E30E1E4B}"/>
              </a:ext>
            </a:extLst>
          </p:cNvPr>
          <p:cNvSpPr>
            <a:spLocks/>
          </p:cNvSpPr>
          <p:nvPr/>
        </p:nvSpPr>
        <p:spPr bwMode="auto">
          <a:xfrm>
            <a:off x="1992313" y="4851400"/>
            <a:ext cx="12700" cy="19050"/>
          </a:xfrm>
          <a:custGeom>
            <a:avLst/>
            <a:gdLst>
              <a:gd name="T0" fmla="*/ 23 w 23"/>
              <a:gd name="T1" fmla="*/ 36 h 36"/>
              <a:gd name="T2" fmla="*/ 23 w 23"/>
              <a:gd name="T3" fmla="*/ 33 h 36"/>
              <a:gd name="T4" fmla="*/ 23 w 23"/>
              <a:gd name="T5" fmla="*/ 33 h 36"/>
              <a:gd name="T6" fmla="*/ 2 w 23"/>
              <a:gd name="T7" fmla="*/ 0 h 36"/>
              <a:gd name="T8" fmla="*/ 0 w 23"/>
              <a:gd name="T9" fmla="*/ 3 h 36"/>
              <a:gd name="T10" fmla="*/ 20 w 23"/>
              <a:gd name="T11" fmla="*/ 36 h 36"/>
              <a:gd name="T12" fmla="*/ 23 w 23"/>
              <a:gd name="T13" fmla="*/ 36 h 36"/>
              <a:gd name="T14" fmla="*/ 20 w 23"/>
              <a:gd name="T15" fmla="*/ 36 h 36"/>
              <a:gd name="T16" fmla="*/ 23 w 23"/>
              <a:gd name="T17" fmla="*/ 36 h 36"/>
              <a:gd name="T18" fmla="*/ 23 w 23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6">
                <a:moveTo>
                  <a:pt x="23" y="36"/>
                </a:moveTo>
                <a:lnTo>
                  <a:pt x="23" y="33"/>
                </a:lnTo>
                <a:lnTo>
                  <a:pt x="23" y="33"/>
                </a:lnTo>
                <a:lnTo>
                  <a:pt x="2" y="0"/>
                </a:lnTo>
                <a:lnTo>
                  <a:pt x="0" y="3"/>
                </a:lnTo>
                <a:lnTo>
                  <a:pt x="20" y="36"/>
                </a:lnTo>
                <a:lnTo>
                  <a:pt x="23" y="36"/>
                </a:lnTo>
                <a:lnTo>
                  <a:pt x="20" y="36"/>
                </a:lnTo>
                <a:lnTo>
                  <a:pt x="23" y="36"/>
                </a:lnTo>
                <a:lnTo>
                  <a:pt x="2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6" name="Freeform 2256">
            <a:extLst>
              <a:ext uri="{FF2B5EF4-FFF2-40B4-BE49-F238E27FC236}">
                <a16:creationId xmlns:a16="http://schemas.microsoft.com/office/drawing/2014/main" id="{C2292461-193A-4C64-AF8E-9BFC2B925109}"/>
              </a:ext>
            </a:extLst>
          </p:cNvPr>
          <p:cNvSpPr>
            <a:spLocks/>
          </p:cNvSpPr>
          <p:nvPr/>
        </p:nvSpPr>
        <p:spPr bwMode="auto">
          <a:xfrm>
            <a:off x="2147888" y="4833938"/>
            <a:ext cx="36512" cy="6350"/>
          </a:xfrm>
          <a:custGeom>
            <a:avLst/>
            <a:gdLst>
              <a:gd name="T0" fmla="*/ 64 w 64"/>
              <a:gd name="T1" fmla="*/ 0 h 13"/>
              <a:gd name="T2" fmla="*/ 62 w 64"/>
              <a:gd name="T3" fmla="*/ 0 h 13"/>
              <a:gd name="T4" fmla="*/ 64 w 64"/>
              <a:gd name="T5" fmla="*/ 0 h 13"/>
              <a:gd name="T6" fmla="*/ 0 w 64"/>
              <a:gd name="T7" fmla="*/ 11 h 13"/>
              <a:gd name="T8" fmla="*/ 0 w 64"/>
              <a:gd name="T9" fmla="*/ 13 h 13"/>
              <a:gd name="T10" fmla="*/ 64 w 64"/>
              <a:gd name="T11" fmla="*/ 0 h 13"/>
              <a:gd name="T12" fmla="*/ 64 w 64"/>
              <a:gd name="T13" fmla="*/ 0 h 13"/>
              <a:gd name="T14" fmla="*/ 64 w 64"/>
              <a:gd name="T15" fmla="*/ 0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2" y="0"/>
                </a:lnTo>
                <a:lnTo>
                  <a:pt x="64" y="0"/>
                </a:lnTo>
                <a:lnTo>
                  <a:pt x="0" y="11"/>
                </a:lnTo>
                <a:lnTo>
                  <a:pt x="0" y="13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7" name="Freeform 2257">
            <a:extLst>
              <a:ext uri="{FF2B5EF4-FFF2-40B4-BE49-F238E27FC236}">
                <a16:creationId xmlns:a16="http://schemas.microsoft.com/office/drawing/2014/main" id="{4FD25F4F-6604-467A-A13C-1A9F8121281D}"/>
              </a:ext>
            </a:extLst>
          </p:cNvPr>
          <p:cNvSpPr>
            <a:spLocks/>
          </p:cNvSpPr>
          <p:nvPr/>
        </p:nvSpPr>
        <p:spPr bwMode="auto">
          <a:xfrm>
            <a:off x="2170113" y="4818063"/>
            <a:ext cx="14287" cy="15875"/>
          </a:xfrm>
          <a:custGeom>
            <a:avLst/>
            <a:gdLst>
              <a:gd name="T0" fmla="*/ 2 w 25"/>
              <a:gd name="T1" fmla="*/ 0 h 28"/>
              <a:gd name="T2" fmla="*/ 2 w 25"/>
              <a:gd name="T3" fmla="*/ 3 h 28"/>
              <a:gd name="T4" fmla="*/ 0 w 25"/>
              <a:gd name="T5" fmla="*/ 3 h 28"/>
              <a:gd name="T6" fmla="*/ 23 w 25"/>
              <a:gd name="T7" fmla="*/ 28 h 28"/>
              <a:gd name="T8" fmla="*/ 25 w 25"/>
              <a:gd name="T9" fmla="*/ 28 h 28"/>
              <a:gd name="T10" fmla="*/ 2 w 25"/>
              <a:gd name="T11" fmla="*/ 0 h 28"/>
              <a:gd name="T12" fmla="*/ 2 w 25"/>
              <a:gd name="T13" fmla="*/ 0 h 28"/>
              <a:gd name="T14" fmla="*/ 2 w 25"/>
              <a:gd name="T15" fmla="*/ 0 h 28"/>
              <a:gd name="T16" fmla="*/ 2 w 25"/>
              <a:gd name="T17" fmla="*/ 0 h 28"/>
              <a:gd name="T18" fmla="*/ 2 w 25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8">
                <a:moveTo>
                  <a:pt x="2" y="0"/>
                </a:moveTo>
                <a:lnTo>
                  <a:pt x="2" y="3"/>
                </a:lnTo>
                <a:lnTo>
                  <a:pt x="0" y="3"/>
                </a:lnTo>
                <a:lnTo>
                  <a:pt x="23" y="28"/>
                </a:lnTo>
                <a:lnTo>
                  <a:pt x="25" y="28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8" name="Freeform 2258">
            <a:extLst>
              <a:ext uri="{FF2B5EF4-FFF2-40B4-BE49-F238E27FC236}">
                <a16:creationId xmlns:a16="http://schemas.microsoft.com/office/drawing/2014/main" id="{11108329-0837-4EB1-A77A-1C12DFFFF749}"/>
              </a:ext>
            </a:extLst>
          </p:cNvPr>
          <p:cNvSpPr>
            <a:spLocks/>
          </p:cNvSpPr>
          <p:nvPr/>
        </p:nvSpPr>
        <p:spPr bwMode="auto">
          <a:xfrm>
            <a:off x="2135188" y="4818063"/>
            <a:ext cx="36512" cy="7937"/>
          </a:xfrm>
          <a:custGeom>
            <a:avLst/>
            <a:gdLst>
              <a:gd name="T0" fmla="*/ 3 w 64"/>
              <a:gd name="T1" fmla="*/ 13 h 13"/>
              <a:gd name="T2" fmla="*/ 3 w 64"/>
              <a:gd name="T3" fmla="*/ 10 h 13"/>
              <a:gd name="T4" fmla="*/ 3 w 64"/>
              <a:gd name="T5" fmla="*/ 13 h 13"/>
              <a:gd name="T6" fmla="*/ 64 w 64"/>
              <a:gd name="T7" fmla="*/ 3 h 13"/>
              <a:gd name="T8" fmla="*/ 64 w 64"/>
              <a:gd name="T9" fmla="*/ 0 h 13"/>
              <a:gd name="T10" fmla="*/ 3 w 64"/>
              <a:gd name="T11" fmla="*/ 10 h 13"/>
              <a:gd name="T12" fmla="*/ 3 w 64"/>
              <a:gd name="T13" fmla="*/ 13 h 13"/>
              <a:gd name="T14" fmla="*/ 3 w 64"/>
              <a:gd name="T15" fmla="*/ 10 h 13"/>
              <a:gd name="T16" fmla="*/ 0 w 64"/>
              <a:gd name="T17" fmla="*/ 10 h 13"/>
              <a:gd name="T18" fmla="*/ 3 w 64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3" y="13"/>
                </a:moveTo>
                <a:lnTo>
                  <a:pt x="3" y="10"/>
                </a:lnTo>
                <a:lnTo>
                  <a:pt x="3" y="13"/>
                </a:lnTo>
                <a:lnTo>
                  <a:pt x="64" y="3"/>
                </a:lnTo>
                <a:lnTo>
                  <a:pt x="64" y="0"/>
                </a:lnTo>
                <a:lnTo>
                  <a:pt x="3" y="10"/>
                </a:lnTo>
                <a:lnTo>
                  <a:pt x="3" y="13"/>
                </a:lnTo>
                <a:lnTo>
                  <a:pt x="3" y="10"/>
                </a:lnTo>
                <a:lnTo>
                  <a:pt x="0" y="10"/>
                </a:lnTo>
                <a:lnTo>
                  <a:pt x="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79" name="Freeform 2259">
            <a:extLst>
              <a:ext uri="{FF2B5EF4-FFF2-40B4-BE49-F238E27FC236}">
                <a16:creationId xmlns:a16="http://schemas.microsoft.com/office/drawing/2014/main" id="{179BE2EF-8090-4A6F-B0B5-2ACB8DDD265F}"/>
              </a:ext>
            </a:extLst>
          </p:cNvPr>
          <p:cNvSpPr>
            <a:spLocks/>
          </p:cNvSpPr>
          <p:nvPr/>
        </p:nvSpPr>
        <p:spPr bwMode="auto">
          <a:xfrm>
            <a:off x="2136775" y="4824413"/>
            <a:ext cx="11113" cy="15875"/>
          </a:xfrm>
          <a:custGeom>
            <a:avLst/>
            <a:gdLst>
              <a:gd name="T0" fmla="*/ 20 w 20"/>
              <a:gd name="T1" fmla="*/ 31 h 31"/>
              <a:gd name="T2" fmla="*/ 20 w 20"/>
              <a:gd name="T3" fmla="*/ 29 h 31"/>
              <a:gd name="T4" fmla="*/ 20 w 20"/>
              <a:gd name="T5" fmla="*/ 29 h 31"/>
              <a:gd name="T6" fmla="*/ 0 w 20"/>
              <a:gd name="T7" fmla="*/ 0 h 31"/>
              <a:gd name="T8" fmla="*/ 0 w 20"/>
              <a:gd name="T9" fmla="*/ 3 h 31"/>
              <a:gd name="T10" fmla="*/ 18 w 20"/>
              <a:gd name="T11" fmla="*/ 31 h 31"/>
              <a:gd name="T12" fmla="*/ 20 w 20"/>
              <a:gd name="T13" fmla="*/ 31 h 31"/>
              <a:gd name="T14" fmla="*/ 18 w 20"/>
              <a:gd name="T15" fmla="*/ 31 h 31"/>
              <a:gd name="T16" fmla="*/ 20 w 20"/>
              <a:gd name="T17" fmla="*/ 31 h 31"/>
              <a:gd name="T18" fmla="*/ 20 w 20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" h="31">
                <a:moveTo>
                  <a:pt x="20" y="31"/>
                </a:moveTo>
                <a:lnTo>
                  <a:pt x="20" y="29"/>
                </a:lnTo>
                <a:lnTo>
                  <a:pt x="20" y="29"/>
                </a:lnTo>
                <a:lnTo>
                  <a:pt x="0" y="0"/>
                </a:lnTo>
                <a:lnTo>
                  <a:pt x="0" y="3"/>
                </a:lnTo>
                <a:lnTo>
                  <a:pt x="18" y="31"/>
                </a:lnTo>
                <a:lnTo>
                  <a:pt x="20" y="31"/>
                </a:lnTo>
                <a:lnTo>
                  <a:pt x="18" y="31"/>
                </a:lnTo>
                <a:lnTo>
                  <a:pt x="20" y="31"/>
                </a:lnTo>
                <a:lnTo>
                  <a:pt x="2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0" name="Freeform 2260">
            <a:extLst>
              <a:ext uri="{FF2B5EF4-FFF2-40B4-BE49-F238E27FC236}">
                <a16:creationId xmlns:a16="http://schemas.microsoft.com/office/drawing/2014/main" id="{0C261A64-657B-4A04-A9CB-3C2A78579C66}"/>
              </a:ext>
            </a:extLst>
          </p:cNvPr>
          <p:cNvSpPr>
            <a:spLocks/>
          </p:cNvSpPr>
          <p:nvPr/>
        </p:nvSpPr>
        <p:spPr bwMode="auto">
          <a:xfrm>
            <a:off x="2190750" y="4824413"/>
            <a:ext cx="46038" cy="9525"/>
          </a:xfrm>
          <a:custGeom>
            <a:avLst/>
            <a:gdLst>
              <a:gd name="T0" fmla="*/ 80 w 82"/>
              <a:gd name="T1" fmla="*/ 0 h 18"/>
              <a:gd name="T2" fmla="*/ 80 w 82"/>
              <a:gd name="T3" fmla="*/ 3 h 18"/>
              <a:gd name="T4" fmla="*/ 80 w 82"/>
              <a:gd name="T5" fmla="*/ 0 h 18"/>
              <a:gd name="T6" fmla="*/ 0 w 82"/>
              <a:gd name="T7" fmla="*/ 16 h 18"/>
              <a:gd name="T8" fmla="*/ 0 w 82"/>
              <a:gd name="T9" fmla="*/ 18 h 18"/>
              <a:gd name="T10" fmla="*/ 80 w 82"/>
              <a:gd name="T11" fmla="*/ 3 h 18"/>
              <a:gd name="T12" fmla="*/ 80 w 82"/>
              <a:gd name="T13" fmla="*/ 0 h 18"/>
              <a:gd name="T14" fmla="*/ 80 w 82"/>
              <a:gd name="T15" fmla="*/ 3 h 18"/>
              <a:gd name="T16" fmla="*/ 82 w 82"/>
              <a:gd name="T17" fmla="*/ 3 h 18"/>
              <a:gd name="T18" fmla="*/ 80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80" y="0"/>
                </a:moveTo>
                <a:lnTo>
                  <a:pt x="80" y="3"/>
                </a:lnTo>
                <a:lnTo>
                  <a:pt x="80" y="0"/>
                </a:lnTo>
                <a:lnTo>
                  <a:pt x="0" y="16"/>
                </a:lnTo>
                <a:lnTo>
                  <a:pt x="0" y="18"/>
                </a:lnTo>
                <a:lnTo>
                  <a:pt x="80" y="3"/>
                </a:lnTo>
                <a:lnTo>
                  <a:pt x="80" y="0"/>
                </a:lnTo>
                <a:lnTo>
                  <a:pt x="80" y="3"/>
                </a:lnTo>
                <a:lnTo>
                  <a:pt x="82" y="3"/>
                </a:lnTo>
                <a:lnTo>
                  <a:pt x="8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1" name="Freeform 2261">
            <a:extLst>
              <a:ext uri="{FF2B5EF4-FFF2-40B4-BE49-F238E27FC236}">
                <a16:creationId xmlns:a16="http://schemas.microsoft.com/office/drawing/2014/main" id="{5687C03C-D469-4579-80C8-ECD30D661FA6}"/>
              </a:ext>
            </a:extLst>
          </p:cNvPr>
          <p:cNvSpPr>
            <a:spLocks/>
          </p:cNvSpPr>
          <p:nvPr/>
        </p:nvSpPr>
        <p:spPr bwMode="auto">
          <a:xfrm>
            <a:off x="2220913" y="4810125"/>
            <a:ext cx="15875" cy="15875"/>
          </a:xfrm>
          <a:custGeom>
            <a:avLst/>
            <a:gdLst>
              <a:gd name="T0" fmla="*/ 0 w 26"/>
              <a:gd name="T1" fmla="*/ 0 h 28"/>
              <a:gd name="T2" fmla="*/ 0 w 26"/>
              <a:gd name="T3" fmla="*/ 2 h 28"/>
              <a:gd name="T4" fmla="*/ 0 w 26"/>
              <a:gd name="T5" fmla="*/ 2 h 28"/>
              <a:gd name="T6" fmla="*/ 26 w 26"/>
              <a:gd name="T7" fmla="*/ 28 h 28"/>
              <a:gd name="T8" fmla="*/ 26 w 26"/>
              <a:gd name="T9" fmla="*/ 25 h 28"/>
              <a:gd name="T10" fmla="*/ 3 w 26"/>
              <a:gd name="T11" fmla="*/ 0 h 28"/>
              <a:gd name="T12" fmla="*/ 0 w 26"/>
              <a:gd name="T13" fmla="*/ 0 h 28"/>
              <a:gd name="T14" fmla="*/ 3 w 26"/>
              <a:gd name="T15" fmla="*/ 0 h 28"/>
              <a:gd name="T16" fmla="*/ 0 w 26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" h="28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6" y="28"/>
                </a:lnTo>
                <a:lnTo>
                  <a:pt x="26" y="25"/>
                </a:lnTo>
                <a:lnTo>
                  <a:pt x="3" y="0"/>
                </a:lnTo>
                <a:lnTo>
                  <a:pt x="0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2" name="Freeform 2262">
            <a:extLst>
              <a:ext uri="{FF2B5EF4-FFF2-40B4-BE49-F238E27FC236}">
                <a16:creationId xmlns:a16="http://schemas.microsoft.com/office/drawing/2014/main" id="{67E4E120-E9BF-4D7B-98B7-BF754CDBDDD7}"/>
              </a:ext>
            </a:extLst>
          </p:cNvPr>
          <p:cNvSpPr>
            <a:spLocks/>
          </p:cNvSpPr>
          <p:nvPr/>
        </p:nvSpPr>
        <p:spPr bwMode="auto">
          <a:xfrm>
            <a:off x="2176463" y="4810125"/>
            <a:ext cx="44450" cy="7938"/>
          </a:xfrm>
          <a:custGeom>
            <a:avLst/>
            <a:gdLst>
              <a:gd name="T0" fmla="*/ 2 w 79"/>
              <a:gd name="T1" fmla="*/ 15 h 15"/>
              <a:gd name="T2" fmla="*/ 5 w 79"/>
              <a:gd name="T3" fmla="*/ 13 h 15"/>
              <a:gd name="T4" fmla="*/ 5 w 79"/>
              <a:gd name="T5" fmla="*/ 15 h 15"/>
              <a:gd name="T6" fmla="*/ 79 w 79"/>
              <a:gd name="T7" fmla="*/ 2 h 15"/>
              <a:gd name="T8" fmla="*/ 79 w 79"/>
              <a:gd name="T9" fmla="*/ 0 h 15"/>
              <a:gd name="T10" fmla="*/ 2 w 79"/>
              <a:gd name="T11" fmla="*/ 13 h 15"/>
              <a:gd name="T12" fmla="*/ 2 w 79"/>
              <a:gd name="T13" fmla="*/ 15 h 15"/>
              <a:gd name="T14" fmla="*/ 2 w 79"/>
              <a:gd name="T15" fmla="*/ 13 h 15"/>
              <a:gd name="T16" fmla="*/ 0 w 79"/>
              <a:gd name="T17" fmla="*/ 13 h 15"/>
              <a:gd name="T18" fmla="*/ 2 w 79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9" h="15">
                <a:moveTo>
                  <a:pt x="2" y="15"/>
                </a:moveTo>
                <a:lnTo>
                  <a:pt x="5" y="13"/>
                </a:lnTo>
                <a:lnTo>
                  <a:pt x="5" y="15"/>
                </a:lnTo>
                <a:lnTo>
                  <a:pt x="79" y="2"/>
                </a:lnTo>
                <a:lnTo>
                  <a:pt x="79" y="0"/>
                </a:lnTo>
                <a:lnTo>
                  <a:pt x="2" y="13"/>
                </a:lnTo>
                <a:lnTo>
                  <a:pt x="2" y="15"/>
                </a:lnTo>
                <a:lnTo>
                  <a:pt x="2" y="13"/>
                </a:lnTo>
                <a:lnTo>
                  <a:pt x="0" y="13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3" name="Freeform 2263">
            <a:extLst>
              <a:ext uri="{FF2B5EF4-FFF2-40B4-BE49-F238E27FC236}">
                <a16:creationId xmlns:a16="http://schemas.microsoft.com/office/drawing/2014/main" id="{8084AD03-3F71-455A-A263-C493314208A6}"/>
              </a:ext>
            </a:extLst>
          </p:cNvPr>
          <p:cNvSpPr>
            <a:spLocks/>
          </p:cNvSpPr>
          <p:nvPr/>
        </p:nvSpPr>
        <p:spPr bwMode="auto">
          <a:xfrm>
            <a:off x="2178050" y="4818063"/>
            <a:ext cx="12700" cy="15875"/>
          </a:xfrm>
          <a:custGeom>
            <a:avLst/>
            <a:gdLst>
              <a:gd name="T0" fmla="*/ 23 w 23"/>
              <a:gd name="T1" fmla="*/ 30 h 30"/>
              <a:gd name="T2" fmla="*/ 23 w 23"/>
              <a:gd name="T3" fmla="*/ 28 h 30"/>
              <a:gd name="T4" fmla="*/ 23 w 23"/>
              <a:gd name="T5" fmla="*/ 28 h 30"/>
              <a:gd name="T6" fmla="*/ 3 w 23"/>
              <a:gd name="T7" fmla="*/ 0 h 30"/>
              <a:gd name="T8" fmla="*/ 0 w 23"/>
              <a:gd name="T9" fmla="*/ 2 h 30"/>
              <a:gd name="T10" fmla="*/ 21 w 23"/>
              <a:gd name="T11" fmla="*/ 30 h 30"/>
              <a:gd name="T12" fmla="*/ 23 w 23"/>
              <a:gd name="T13" fmla="*/ 30 h 30"/>
              <a:gd name="T14" fmla="*/ 21 w 23"/>
              <a:gd name="T15" fmla="*/ 30 h 30"/>
              <a:gd name="T16" fmla="*/ 23 w 23"/>
              <a:gd name="T17" fmla="*/ 30 h 30"/>
              <a:gd name="T18" fmla="*/ 23 w 23"/>
              <a:gd name="T19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0">
                <a:moveTo>
                  <a:pt x="23" y="30"/>
                </a:moveTo>
                <a:lnTo>
                  <a:pt x="23" y="28"/>
                </a:lnTo>
                <a:lnTo>
                  <a:pt x="23" y="28"/>
                </a:lnTo>
                <a:lnTo>
                  <a:pt x="3" y="0"/>
                </a:lnTo>
                <a:lnTo>
                  <a:pt x="0" y="2"/>
                </a:lnTo>
                <a:lnTo>
                  <a:pt x="21" y="30"/>
                </a:lnTo>
                <a:lnTo>
                  <a:pt x="23" y="30"/>
                </a:lnTo>
                <a:lnTo>
                  <a:pt x="21" y="30"/>
                </a:lnTo>
                <a:lnTo>
                  <a:pt x="23" y="30"/>
                </a:lnTo>
                <a:lnTo>
                  <a:pt x="23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4" name="Freeform 2264">
            <a:extLst>
              <a:ext uri="{FF2B5EF4-FFF2-40B4-BE49-F238E27FC236}">
                <a16:creationId xmlns:a16="http://schemas.microsoft.com/office/drawing/2014/main" id="{74B57330-7055-4F5C-9572-6AF82770DC7B}"/>
              </a:ext>
            </a:extLst>
          </p:cNvPr>
          <p:cNvSpPr>
            <a:spLocks/>
          </p:cNvSpPr>
          <p:nvPr/>
        </p:nvSpPr>
        <p:spPr bwMode="auto">
          <a:xfrm>
            <a:off x="2133600" y="4814888"/>
            <a:ext cx="36513" cy="7937"/>
          </a:xfrm>
          <a:custGeom>
            <a:avLst/>
            <a:gdLst>
              <a:gd name="T0" fmla="*/ 64 w 64"/>
              <a:gd name="T1" fmla="*/ 0 h 13"/>
              <a:gd name="T2" fmla="*/ 64 w 64"/>
              <a:gd name="T3" fmla="*/ 0 h 13"/>
              <a:gd name="T4" fmla="*/ 64 w 64"/>
              <a:gd name="T5" fmla="*/ 0 h 13"/>
              <a:gd name="T6" fmla="*/ 0 w 64"/>
              <a:gd name="T7" fmla="*/ 10 h 13"/>
              <a:gd name="T8" fmla="*/ 0 w 64"/>
              <a:gd name="T9" fmla="*/ 13 h 13"/>
              <a:gd name="T10" fmla="*/ 64 w 64"/>
              <a:gd name="T11" fmla="*/ 3 h 13"/>
              <a:gd name="T12" fmla="*/ 64 w 64"/>
              <a:gd name="T13" fmla="*/ 0 h 13"/>
              <a:gd name="T14" fmla="*/ 64 w 64"/>
              <a:gd name="T15" fmla="*/ 3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4" y="0"/>
                </a:lnTo>
                <a:lnTo>
                  <a:pt x="64" y="0"/>
                </a:lnTo>
                <a:lnTo>
                  <a:pt x="0" y="10"/>
                </a:lnTo>
                <a:lnTo>
                  <a:pt x="0" y="13"/>
                </a:lnTo>
                <a:lnTo>
                  <a:pt x="64" y="3"/>
                </a:lnTo>
                <a:lnTo>
                  <a:pt x="64" y="0"/>
                </a:lnTo>
                <a:lnTo>
                  <a:pt x="64" y="3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5" name="Freeform 2265">
            <a:extLst>
              <a:ext uri="{FF2B5EF4-FFF2-40B4-BE49-F238E27FC236}">
                <a16:creationId xmlns:a16="http://schemas.microsoft.com/office/drawing/2014/main" id="{AF98C8C4-FB8B-4AF3-8AF9-4BD5CA3B80F5}"/>
              </a:ext>
            </a:extLst>
          </p:cNvPr>
          <p:cNvSpPr>
            <a:spLocks/>
          </p:cNvSpPr>
          <p:nvPr/>
        </p:nvSpPr>
        <p:spPr bwMode="auto">
          <a:xfrm>
            <a:off x="2163763" y="4811713"/>
            <a:ext cx="6350" cy="3175"/>
          </a:xfrm>
          <a:custGeom>
            <a:avLst/>
            <a:gdLst>
              <a:gd name="T0" fmla="*/ 3 w 11"/>
              <a:gd name="T1" fmla="*/ 0 h 8"/>
              <a:gd name="T2" fmla="*/ 3 w 11"/>
              <a:gd name="T3" fmla="*/ 3 h 8"/>
              <a:gd name="T4" fmla="*/ 0 w 11"/>
              <a:gd name="T5" fmla="*/ 3 h 8"/>
              <a:gd name="T6" fmla="*/ 11 w 11"/>
              <a:gd name="T7" fmla="*/ 8 h 8"/>
              <a:gd name="T8" fmla="*/ 11 w 11"/>
              <a:gd name="T9" fmla="*/ 8 h 8"/>
              <a:gd name="T10" fmla="*/ 3 w 11"/>
              <a:gd name="T11" fmla="*/ 0 h 8"/>
              <a:gd name="T12" fmla="*/ 3 w 11"/>
              <a:gd name="T13" fmla="*/ 0 h 8"/>
              <a:gd name="T14" fmla="*/ 3 w 11"/>
              <a:gd name="T15" fmla="*/ 0 h 8"/>
              <a:gd name="T16" fmla="*/ 3 w 11"/>
              <a:gd name="T17" fmla="*/ 0 h 8"/>
              <a:gd name="T18" fmla="*/ 3 w 11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8">
                <a:moveTo>
                  <a:pt x="3" y="0"/>
                </a:moveTo>
                <a:lnTo>
                  <a:pt x="3" y="3"/>
                </a:lnTo>
                <a:lnTo>
                  <a:pt x="0" y="3"/>
                </a:lnTo>
                <a:lnTo>
                  <a:pt x="11" y="8"/>
                </a:lnTo>
                <a:lnTo>
                  <a:pt x="11" y="8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6" name="Freeform 2266">
            <a:extLst>
              <a:ext uri="{FF2B5EF4-FFF2-40B4-BE49-F238E27FC236}">
                <a16:creationId xmlns:a16="http://schemas.microsoft.com/office/drawing/2014/main" id="{3F4BB240-3B86-4FB4-BC5E-F2030C023EC1}"/>
              </a:ext>
            </a:extLst>
          </p:cNvPr>
          <p:cNvSpPr>
            <a:spLocks/>
          </p:cNvSpPr>
          <p:nvPr/>
        </p:nvSpPr>
        <p:spPr bwMode="auto">
          <a:xfrm>
            <a:off x="2128838" y="4811713"/>
            <a:ext cx="36512" cy="6350"/>
          </a:xfrm>
          <a:custGeom>
            <a:avLst/>
            <a:gdLst>
              <a:gd name="T0" fmla="*/ 2 w 66"/>
              <a:gd name="T1" fmla="*/ 13 h 13"/>
              <a:gd name="T2" fmla="*/ 5 w 66"/>
              <a:gd name="T3" fmla="*/ 11 h 13"/>
              <a:gd name="T4" fmla="*/ 2 w 66"/>
              <a:gd name="T5" fmla="*/ 13 h 13"/>
              <a:gd name="T6" fmla="*/ 66 w 66"/>
              <a:gd name="T7" fmla="*/ 3 h 13"/>
              <a:gd name="T8" fmla="*/ 66 w 66"/>
              <a:gd name="T9" fmla="*/ 0 h 13"/>
              <a:gd name="T10" fmla="*/ 2 w 66"/>
              <a:gd name="T11" fmla="*/ 11 h 13"/>
              <a:gd name="T12" fmla="*/ 2 w 66"/>
              <a:gd name="T13" fmla="*/ 13 h 13"/>
              <a:gd name="T14" fmla="*/ 2 w 66"/>
              <a:gd name="T15" fmla="*/ 11 h 13"/>
              <a:gd name="T16" fmla="*/ 0 w 66"/>
              <a:gd name="T17" fmla="*/ 11 h 13"/>
              <a:gd name="T18" fmla="*/ 2 w 6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3">
                <a:moveTo>
                  <a:pt x="2" y="13"/>
                </a:moveTo>
                <a:lnTo>
                  <a:pt x="5" y="11"/>
                </a:lnTo>
                <a:lnTo>
                  <a:pt x="2" y="13"/>
                </a:lnTo>
                <a:lnTo>
                  <a:pt x="66" y="3"/>
                </a:lnTo>
                <a:lnTo>
                  <a:pt x="66" y="0"/>
                </a:lnTo>
                <a:lnTo>
                  <a:pt x="2" y="11"/>
                </a:lnTo>
                <a:lnTo>
                  <a:pt x="2" y="13"/>
                </a:lnTo>
                <a:lnTo>
                  <a:pt x="2" y="11"/>
                </a:lnTo>
                <a:lnTo>
                  <a:pt x="0" y="11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7" name="Freeform 2267">
            <a:extLst>
              <a:ext uri="{FF2B5EF4-FFF2-40B4-BE49-F238E27FC236}">
                <a16:creationId xmlns:a16="http://schemas.microsoft.com/office/drawing/2014/main" id="{1058CAF0-0E02-4FF0-A121-A12EDC1A3BD1}"/>
              </a:ext>
            </a:extLst>
          </p:cNvPr>
          <p:cNvSpPr>
            <a:spLocks/>
          </p:cNvSpPr>
          <p:nvPr/>
        </p:nvSpPr>
        <p:spPr bwMode="auto">
          <a:xfrm>
            <a:off x="2128838" y="4818063"/>
            <a:ext cx="6350" cy="4762"/>
          </a:xfrm>
          <a:custGeom>
            <a:avLst/>
            <a:gdLst>
              <a:gd name="T0" fmla="*/ 8 w 10"/>
              <a:gd name="T1" fmla="*/ 10 h 10"/>
              <a:gd name="T2" fmla="*/ 8 w 10"/>
              <a:gd name="T3" fmla="*/ 7 h 10"/>
              <a:gd name="T4" fmla="*/ 10 w 10"/>
              <a:gd name="T5" fmla="*/ 7 h 10"/>
              <a:gd name="T6" fmla="*/ 3 w 10"/>
              <a:gd name="T7" fmla="*/ 0 h 10"/>
              <a:gd name="T8" fmla="*/ 0 w 10"/>
              <a:gd name="T9" fmla="*/ 2 h 10"/>
              <a:gd name="T10" fmla="*/ 8 w 10"/>
              <a:gd name="T11" fmla="*/ 10 h 10"/>
              <a:gd name="T12" fmla="*/ 8 w 10"/>
              <a:gd name="T13" fmla="*/ 10 h 10"/>
              <a:gd name="T14" fmla="*/ 8 w 10"/>
              <a:gd name="T15" fmla="*/ 10 h 10"/>
              <a:gd name="T16" fmla="*/ 8 w 10"/>
              <a:gd name="T17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0">
                <a:moveTo>
                  <a:pt x="8" y="10"/>
                </a:moveTo>
                <a:lnTo>
                  <a:pt x="8" y="7"/>
                </a:lnTo>
                <a:lnTo>
                  <a:pt x="10" y="7"/>
                </a:lnTo>
                <a:lnTo>
                  <a:pt x="3" y="0"/>
                </a:lnTo>
                <a:lnTo>
                  <a:pt x="0" y="2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lnTo>
                  <a:pt x="8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8" name="Freeform 2268">
            <a:extLst>
              <a:ext uri="{FF2B5EF4-FFF2-40B4-BE49-F238E27FC236}">
                <a16:creationId xmlns:a16="http://schemas.microsoft.com/office/drawing/2014/main" id="{114D02D4-21C3-4A81-B169-93A69E452BEA}"/>
              </a:ext>
            </a:extLst>
          </p:cNvPr>
          <p:cNvSpPr>
            <a:spLocks/>
          </p:cNvSpPr>
          <p:nvPr/>
        </p:nvSpPr>
        <p:spPr bwMode="auto">
          <a:xfrm>
            <a:off x="1989138" y="4840288"/>
            <a:ext cx="38100" cy="9525"/>
          </a:xfrm>
          <a:custGeom>
            <a:avLst/>
            <a:gdLst>
              <a:gd name="T0" fmla="*/ 2 w 66"/>
              <a:gd name="T1" fmla="*/ 17 h 17"/>
              <a:gd name="T2" fmla="*/ 0 w 66"/>
              <a:gd name="T3" fmla="*/ 15 h 17"/>
              <a:gd name="T4" fmla="*/ 2 w 66"/>
              <a:gd name="T5" fmla="*/ 17 h 17"/>
              <a:gd name="T6" fmla="*/ 66 w 66"/>
              <a:gd name="T7" fmla="*/ 2 h 17"/>
              <a:gd name="T8" fmla="*/ 66 w 66"/>
              <a:gd name="T9" fmla="*/ 0 h 17"/>
              <a:gd name="T10" fmla="*/ 0 w 66"/>
              <a:gd name="T11" fmla="*/ 15 h 17"/>
              <a:gd name="T12" fmla="*/ 2 w 66"/>
              <a:gd name="T13" fmla="*/ 15 h 17"/>
              <a:gd name="T14" fmla="*/ 0 w 66"/>
              <a:gd name="T15" fmla="*/ 15 h 17"/>
              <a:gd name="T16" fmla="*/ 0 w 66"/>
              <a:gd name="T17" fmla="*/ 17 h 17"/>
              <a:gd name="T18" fmla="*/ 2 w 66"/>
              <a:gd name="T1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7">
                <a:moveTo>
                  <a:pt x="2" y="17"/>
                </a:moveTo>
                <a:lnTo>
                  <a:pt x="0" y="15"/>
                </a:lnTo>
                <a:lnTo>
                  <a:pt x="2" y="17"/>
                </a:lnTo>
                <a:lnTo>
                  <a:pt x="66" y="2"/>
                </a:lnTo>
                <a:lnTo>
                  <a:pt x="66" y="0"/>
                </a:lnTo>
                <a:lnTo>
                  <a:pt x="0" y="15"/>
                </a:lnTo>
                <a:lnTo>
                  <a:pt x="2" y="15"/>
                </a:lnTo>
                <a:lnTo>
                  <a:pt x="0" y="15"/>
                </a:lnTo>
                <a:lnTo>
                  <a:pt x="0" y="17"/>
                </a:lnTo>
                <a:lnTo>
                  <a:pt x="2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89" name="Freeform 2269">
            <a:extLst>
              <a:ext uri="{FF2B5EF4-FFF2-40B4-BE49-F238E27FC236}">
                <a16:creationId xmlns:a16="http://schemas.microsoft.com/office/drawing/2014/main" id="{268C62A6-8FAC-4057-B553-ADA5F05F754A}"/>
              </a:ext>
            </a:extLst>
          </p:cNvPr>
          <p:cNvSpPr>
            <a:spLocks/>
          </p:cNvSpPr>
          <p:nvPr/>
        </p:nvSpPr>
        <p:spPr bwMode="auto">
          <a:xfrm>
            <a:off x="1985963" y="4843463"/>
            <a:ext cx="4762" cy="4762"/>
          </a:xfrm>
          <a:custGeom>
            <a:avLst/>
            <a:gdLst>
              <a:gd name="T0" fmla="*/ 0 w 7"/>
              <a:gd name="T1" fmla="*/ 2 h 10"/>
              <a:gd name="T2" fmla="*/ 2 w 7"/>
              <a:gd name="T3" fmla="*/ 0 h 10"/>
              <a:gd name="T4" fmla="*/ 0 w 7"/>
              <a:gd name="T5" fmla="*/ 2 h 10"/>
              <a:gd name="T6" fmla="*/ 5 w 7"/>
              <a:gd name="T7" fmla="*/ 10 h 10"/>
              <a:gd name="T8" fmla="*/ 7 w 7"/>
              <a:gd name="T9" fmla="*/ 10 h 10"/>
              <a:gd name="T10" fmla="*/ 2 w 7"/>
              <a:gd name="T11" fmla="*/ 0 h 10"/>
              <a:gd name="T12" fmla="*/ 2 w 7"/>
              <a:gd name="T13" fmla="*/ 2 h 10"/>
              <a:gd name="T14" fmla="*/ 2 w 7"/>
              <a:gd name="T15" fmla="*/ 0 h 10"/>
              <a:gd name="T16" fmla="*/ 0 w 7"/>
              <a:gd name="T17" fmla="*/ 0 h 10"/>
              <a:gd name="T18" fmla="*/ 0 w 7"/>
              <a:gd name="T19" fmla="*/ 2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0">
                <a:moveTo>
                  <a:pt x="0" y="2"/>
                </a:moveTo>
                <a:lnTo>
                  <a:pt x="2" y="0"/>
                </a:lnTo>
                <a:lnTo>
                  <a:pt x="0" y="2"/>
                </a:lnTo>
                <a:lnTo>
                  <a:pt x="5" y="10"/>
                </a:lnTo>
                <a:lnTo>
                  <a:pt x="7" y="1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0" name="Freeform 2270">
            <a:extLst>
              <a:ext uri="{FF2B5EF4-FFF2-40B4-BE49-F238E27FC236}">
                <a16:creationId xmlns:a16="http://schemas.microsoft.com/office/drawing/2014/main" id="{22162621-E8DE-4D42-B6C7-D5EC1C5FCC54}"/>
              </a:ext>
            </a:extLst>
          </p:cNvPr>
          <p:cNvSpPr>
            <a:spLocks/>
          </p:cNvSpPr>
          <p:nvPr/>
        </p:nvSpPr>
        <p:spPr bwMode="auto">
          <a:xfrm>
            <a:off x="1987550" y="4835525"/>
            <a:ext cx="39688" cy="7938"/>
          </a:xfrm>
          <a:custGeom>
            <a:avLst/>
            <a:gdLst>
              <a:gd name="T0" fmla="*/ 67 w 69"/>
              <a:gd name="T1" fmla="*/ 0 h 15"/>
              <a:gd name="T2" fmla="*/ 69 w 69"/>
              <a:gd name="T3" fmla="*/ 0 h 15"/>
              <a:gd name="T4" fmla="*/ 67 w 69"/>
              <a:gd name="T5" fmla="*/ 0 h 15"/>
              <a:gd name="T6" fmla="*/ 0 w 69"/>
              <a:gd name="T7" fmla="*/ 13 h 15"/>
              <a:gd name="T8" fmla="*/ 0 w 69"/>
              <a:gd name="T9" fmla="*/ 15 h 15"/>
              <a:gd name="T10" fmla="*/ 67 w 69"/>
              <a:gd name="T11" fmla="*/ 0 h 15"/>
              <a:gd name="T12" fmla="*/ 67 w 69"/>
              <a:gd name="T13" fmla="*/ 0 h 15"/>
              <a:gd name="T14" fmla="*/ 69 w 69"/>
              <a:gd name="T15" fmla="*/ 0 h 15"/>
              <a:gd name="T16" fmla="*/ 69 w 69"/>
              <a:gd name="T17" fmla="*/ 0 h 15"/>
              <a:gd name="T18" fmla="*/ 67 w 69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5">
                <a:moveTo>
                  <a:pt x="67" y="0"/>
                </a:moveTo>
                <a:lnTo>
                  <a:pt x="69" y="0"/>
                </a:lnTo>
                <a:lnTo>
                  <a:pt x="67" y="0"/>
                </a:lnTo>
                <a:lnTo>
                  <a:pt x="0" y="13"/>
                </a:lnTo>
                <a:lnTo>
                  <a:pt x="0" y="15"/>
                </a:lnTo>
                <a:lnTo>
                  <a:pt x="67" y="0"/>
                </a:lnTo>
                <a:lnTo>
                  <a:pt x="67" y="0"/>
                </a:lnTo>
                <a:lnTo>
                  <a:pt x="69" y="0"/>
                </a:lnTo>
                <a:lnTo>
                  <a:pt x="69" y="0"/>
                </a:lnTo>
                <a:lnTo>
                  <a:pt x="6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1" name="Freeform 2271">
            <a:extLst>
              <a:ext uri="{FF2B5EF4-FFF2-40B4-BE49-F238E27FC236}">
                <a16:creationId xmlns:a16="http://schemas.microsoft.com/office/drawing/2014/main" id="{2F803C65-CD38-499A-A7BF-2DC052AC495A}"/>
              </a:ext>
            </a:extLst>
          </p:cNvPr>
          <p:cNvSpPr>
            <a:spLocks/>
          </p:cNvSpPr>
          <p:nvPr/>
        </p:nvSpPr>
        <p:spPr bwMode="auto">
          <a:xfrm>
            <a:off x="2025650" y="4835525"/>
            <a:ext cx="3175" cy="4763"/>
          </a:xfrm>
          <a:custGeom>
            <a:avLst/>
            <a:gdLst>
              <a:gd name="T0" fmla="*/ 5 w 5"/>
              <a:gd name="T1" fmla="*/ 10 h 10"/>
              <a:gd name="T2" fmla="*/ 2 w 5"/>
              <a:gd name="T3" fmla="*/ 10 h 10"/>
              <a:gd name="T4" fmla="*/ 5 w 5"/>
              <a:gd name="T5" fmla="*/ 10 h 10"/>
              <a:gd name="T6" fmla="*/ 2 w 5"/>
              <a:gd name="T7" fmla="*/ 0 h 10"/>
              <a:gd name="T8" fmla="*/ 0 w 5"/>
              <a:gd name="T9" fmla="*/ 0 h 10"/>
              <a:gd name="T10" fmla="*/ 2 w 5"/>
              <a:gd name="T11" fmla="*/ 10 h 10"/>
              <a:gd name="T12" fmla="*/ 2 w 5"/>
              <a:gd name="T13" fmla="*/ 8 h 10"/>
              <a:gd name="T14" fmla="*/ 2 w 5"/>
              <a:gd name="T15" fmla="*/ 10 h 10"/>
              <a:gd name="T16" fmla="*/ 5 w 5"/>
              <a:gd name="T17" fmla="*/ 10 h 10"/>
              <a:gd name="T18" fmla="*/ 5 w 5"/>
              <a:gd name="T1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10"/>
                </a:moveTo>
                <a:lnTo>
                  <a:pt x="2" y="10"/>
                </a:lnTo>
                <a:lnTo>
                  <a:pt x="5" y="10"/>
                </a:lnTo>
                <a:lnTo>
                  <a:pt x="2" y="0"/>
                </a:lnTo>
                <a:lnTo>
                  <a:pt x="0" y="0"/>
                </a:lnTo>
                <a:lnTo>
                  <a:pt x="2" y="10"/>
                </a:lnTo>
                <a:lnTo>
                  <a:pt x="2" y="8"/>
                </a:lnTo>
                <a:lnTo>
                  <a:pt x="2" y="10"/>
                </a:lnTo>
                <a:lnTo>
                  <a:pt x="5" y="10"/>
                </a:lnTo>
                <a:lnTo>
                  <a:pt x="5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2" name="Freeform 2272">
            <a:extLst>
              <a:ext uri="{FF2B5EF4-FFF2-40B4-BE49-F238E27FC236}">
                <a16:creationId xmlns:a16="http://schemas.microsoft.com/office/drawing/2014/main" id="{F1D3EC20-708B-4B1C-82D7-2BA586D661F8}"/>
              </a:ext>
            </a:extLst>
          </p:cNvPr>
          <p:cNvSpPr>
            <a:spLocks/>
          </p:cNvSpPr>
          <p:nvPr/>
        </p:nvSpPr>
        <p:spPr bwMode="auto">
          <a:xfrm>
            <a:off x="2035175" y="4832350"/>
            <a:ext cx="36513" cy="7938"/>
          </a:xfrm>
          <a:custGeom>
            <a:avLst/>
            <a:gdLst>
              <a:gd name="T0" fmla="*/ 0 w 66"/>
              <a:gd name="T1" fmla="*/ 13 h 13"/>
              <a:gd name="T2" fmla="*/ 0 w 66"/>
              <a:gd name="T3" fmla="*/ 13 h 13"/>
              <a:gd name="T4" fmla="*/ 0 w 66"/>
              <a:gd name="T5" fmla="*/ 13 h 13"/>
              <a:gd name="T6" fmla="*/ 66 w 66"/>
              <a:gd name="T7" fmla="*/ 2 h 13"/>
              <a:gd name="T8" fmla="*/ 66 w 66"/>
              <a:gd name="T9" fmla="*/ 0 h 13"/>
              <a:gd name="T10" fmla="*/ 0 w 66"/>
              <a:gd name="T11" fmla="*/ 10 h 13"/>
              <a:gd name="T12" fmla="*/ 2 w 66"/>
              <a:gd name="T13" fmla="*/ 10 h 13"/>
              <a:gd name="T14" fmla="*/ 0 w 66"/>
              <a:gd name="T15" fmla="*/ 13 h 13"/>
              <a:gd name="T16" fmla="*/ 0 w 66"/>
              <a:gd name="T17" fmla="*/ 13 h 13"/>
              <a:gd name="T18" fmla="*/ 0 w 66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6" h="13">
                <a:moveTo>
                  <a:pt x="0" y="13"/>
                </a:moveTo>
                <a:lnTo>
                  <a:pt x="0" y="13"/>
                </a:lnTo>
                <a:lnTo>
                  <a:pt x="0" y="13"/>
                </a:lnTo>
                <a:lnTo>
                  <a:pt x="66" y="2"/>
                </a:lnTo>
                <a:lnTo>
                  <a:pt x="66" y="0"/>
                </a:lnTo>
                <a:lnTo>
                  <a:pt x="0" y="10"/>
                </a:lnTo>
                <a:lnTo>
                  <a:pt x="2" y="10"/>
                </a:lnTo>
                <a:lnTo>
                  <a:pt x="0" y="13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3" name="Freeform 2273">
            <a:extLst>
              <a:ext uri="{FF2B5EF4-FFF2-40B4-BE49-F238E27FC236}">
                <a16:creationId xmlns:a16="http://schemas.microsoft.com/office/drawing/2014/main" id="{9BEEC429-0EBD-49D3-8C0D-86AFAF3B6428}"/>
              </a:ext>
            </a:extLst>
          </p:cNvPr>
          <p:cNvSpPr>
            <a:spLocks/>
          </p:cNvSpPr>
          <p:nvPr/>
        </p:nvSpPr>
        <p:spPr bwMode="auto">
          <a:xfrm>
            <a:off x="2032000" y="4833938"/>
            <a:ext cx="3175" cy="6350"/>
          </a:xfrm>
          <a:custGeom>
            <a:avLst/>
            <a:gdLst>
              <a:gd name="T0" fmla="*/ 0 w 7"/>
              <a:gd name="T1" fmla="*/ 3 h 11"/>
              <a:gd name="T2" fmla="*/ 0 w 7"/>
              <a:gd name="T3" fmla="*/ 0 h 11"/>
              <a:gd name="T4" fmla="*/ 0 w 7"/>
              <a:gd name="T5" fmla="*/ 3 h 11"/>
              <a:gd name="T6" fmla="*/ 5 w 7"/>
              <a:gd name="T7" fmla="*/ 11 h 11"/>
              <a:gd name="T8" fmla="*/ 7 w 7"/>
              <a:gd name="T9" fmla="*/ 8 h 11"/>
              <a:gd name="T10" fmla="*/ 2 w 7"/>
              <a:gd name="T11" fmla="*/ 0 h 11"/>
              <a:gd name="T12" fmla="*/ 2 w 7"/>
              <a:gd name="T13" fmla="*/ 3 h 11"/>
              <a:gd name="T14" fmla="*/ 0 w 7"/>
              <a:gd name="T15" fmla="*/ 0 h 11"/>
              <a:gd name="T16" fmla="*/ 0 w 7"/>
              <a:gd name="T17" fmla="*/ 0 h 11"/>
              <a:gd name="T18" fmla="*/ 0 w 7"/>
              <a:gd name="T1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11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lnTo>
                  <a:pt x="5" y="11"/>
                </a:lnTo>
                <a:lnTo>
                  <a:pt x="7" y="8"/>
                </a:lnTo>
                <a:lnTo>
                  <a:pt x="2" y="0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4" name="Freeform 2274">
            <a:extLst>
              <a:ext uri="{FF2B5EF4-FFF2-40B4-BE49-F238E27FC236}">
                <a16:creationId xmlns:a16="http://schemas.microsoft.com/office/drawing/2014/main" id="{41598235-A64C-4AF8-87CC-BCE6A398D882}"/>
              </a:ext>
            </a:extLst>
          </p:cNvPr>
          <p:cNvSpPr>
            <a:spLocks/>
          </p:cNvSpPr>
          <p:nvPr/>
        </p:nvSpPr>
        <p:spPr bwMode="auto">
          <a:xfrm>
            <a:off x="2032000" y="4827588"/>
            <a:ext cx="39688" cy="7937"/>
          </a:xfrm>
          <a:custGeom>
            <a:avLst/>
            <a:gdLst>
              <a:gd name="T0" fmla="*/ 69 w 71"/>
              <a:gd name="T1" fmla="*/ 0 h 15"/>
              <a:gd name="T2" fmla="*/ 71 w 71"/>
              <a:gd name="T3" fmla="*/ 2 h 15"/>
              <a:gd name="T4" fmla="*/ 69 w 71"/>
              <a:gd name="T5" fmla="*/ 0 h 15"/>
              <a:gd name="T6" fmla="*/ 0 w 71"/>
              <a:gd name="T7" fmla="*/ 12 h 15"/>
              <a:gd name="T8" fmla="*/ 2 w 71"/>
              <a:gd name="T9" fmla="*/ 15 h 15"/>
              <a:gd name="T10" fmla="*/ 71 w 71"/>
              <a:gd name="T11" fmla="*/ 2 h 15"/>
              <a:gd name="T12" fmla="*/ 69 w 71"/>
              <a:gd name="T13" fmla="*/ 2 h 15"/>
              <a:gd name="T14" fmla="*/ 71 w 71"/>
              <a:gd name="T15" fmla="*/ 2 h 15"/>
              <a:gd name="T16" fmla="*/ 71 w 71"/>
              <a:gd name="T17" fmla="*/ 0 h 15"/>
              <a:gd name="T18" fmla="*/ 69 w 71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1" h="15">
                <a:moveTo>
                  <a:pt x="69" y="0"/>
                </a:moveTo>
                <a:lnTo>
                  <a:pt x="71" y="2"/>
                </a:lnTo>
                <a:lnTo>
                  <a:pt x="69" y="0"/>
                </a:lnTo>
                <a:lnTo>
                  <a:pt x="0" y="12"/>
                </a:lnTo>
                <a:lnTo>
                  <a:pt x="2" y="15"/>
                </a:lnTo>
                <a:lnTo>
                  <a:pt x="71" y="2"/>
                </a:lnTo>
                <a:lnTo>
                  <a:pt x="69" y="2"/>
                </a:lnTo>
                <a:lnTo>
                  <a:pt x="71" y="2"/>
                </a:lnTo>
                <a:lnTo>
                  <a:pt x="71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5" name="Freeform 2275">
            <a:extLst>
              <a:ext uri="{FF2B5EF4-FFF2-40B4-BE49-F238E27FC236}">
                <a16:creationId xmlns:a16="http://schemas.microsoft.com/office/drawing/2014/main" id="{613D4F47-5D36-43B4-AB78-5113799E3E6D}"/>
              </a:ext>
            </a:extLst>
          </p:cNvPr>
          <p:cNvSpPr>
            <a:spLocks/>
          </p:cNvSpPr>
          <p:nvPr/>
        </p:nvSpPr>
        <p:spPr bwMode="auto">
          <a:xfrm>
            <a:off x="2071688" y="4827588"/>
            <a:ext cx="3175" cy="6350"/>
          </a:xfrm>
          <a:custGeom>
            <a:avLst/>
            <a:gdLst>
              <a:gd name="T0" fmla="*/ 5 w 5"/>
              <a:gd name="T1" fmla="*/ 8 h 10"/>
              <a:gd name="T2" fmla="*/ 2 w 5"/>
              <a:gd name="T3" fmla="*/ 10 h 10"/>
              <a:gd name="T4" fmla="*/ 5 w 5"/>
              <a:gd name="T5" fmla="*/ 8 h 10"/>
              <a:gd name="T6" fmla="*/ 2 w 5"/>
              <a:gd name="T7" fmla="*/ 0 h 10"/>
              <a:gd name="T8" fmla="*/ 0 w 5"/>
              <a:gd name="T9" fmla="*/ 0 h 10"/>
              <a:gd name="T10" fmla="*/ 2 w 5"/>
              <a:gd name="T11" fmla="*/ 8 h 10"/>
              <a:gd name="T12" fmla="*/ 2 w 5"/>
              <a:gd name="T13" fmla="*/ 8 h 10"/>
              <a:gd name="T14" fmla="*/ 2 w 5"/>
              <a:gd name="T15" fmla="*/ 10 h 10"/>
              <a:gd name="T16" fmla="*/ 5 w 5"/>
              <a:gd name="T17" fmla="*/ 8 h 10"/>
              <a:gd name="T18" fmla="*/ 5 w 5"/>
              <a:gd name="T1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8"/>
                </a:moveTo>
                <a:lnTo>
                  <a:pt x="2" y="10"/>
                </a:lnTo>
                <a:lnTo>
                  <a:pt x="5" y="8"/>
                </a:lnTo>
                <a:lnTo>
                  <a:pt x="2" y="0"/>
                </a:lnTo>
                <a:lnTo>
                  <a:pt x="0" y="0"/>
                </a:lnTo>
                <a:lnTo>
                  <a:pt x="2" y="8"/>
                </a:lnTo>
                <a:lnTo>
                  <a:pt x="2" y="8"/>
                </a:lnTo>
                <a:lnTo>
                  <a:pt x="2" y="10"/>
                </a:lnTo>
                <a:lnTo>
                  <a:pt x="5" y="8"/>
                </a:lnTo>
                <a:lnTo>
                  <a:pt x="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6" name="Freeform 2276">
            <a:extLst>
              <a:ext uri="{FF2B5EF4-FFF2-40B4-BE49-F238E27FC236}">
                <a16:creationId xmlns:a16="http://schemas.microsoft.com/office/drawing/2014/main" id="{ABE01707-F736-41CB-9C60-0E3B87FD27CC}"/>
              </a:ext>
            </a:extLst>
          </p:cNvPr>
          <p:cNvSpPr>
            <a:spLocks/>
          </p:cNvSpPr>
          <p:nvPr/>
        </p:nvSpPr>
        <p:spPr bwMode="auto">
          <a:xfrm>
            <a:off x="2078038" y="4822825"/>
            <a:ext cx="50800" cy="9525"/>
          </a:xfrm>
          <a:custGeom>
            <a:avLst/>
            <a:gdLst>
              <a:gd name="T0" fmla="*/ 0 w 87"/>
              <a:gd name="T1" fmla="*/ 18 h 18"/>
              <a:gd name="T2" fmla="*/ 0 w 87"/>
              <a:gd name="T3" fmla="*/ 15 h 18"/>
              <a:gd name="T4" fmla="*/ 0 w 87"/>
              <a:gd name="T5" fmla="*/ 18 h 18"/>
              <a:gd name="T6" fmla="*/ 87 w 87"/>
              <a:gd name="T7" fmla="*/ 2 h 18"/>
              <a:gd name="T8" fmla="*/ 84 w 87"/>
              <a:gd name="T9" fmla="*/ 0 h 18"/>
              <a:gd name="T10" fmla="*/ 0 w 87"/>
              <a:gd name="T11" fmla="*/ 15 h 18"/>
              <a:gd name="T12" fmla="*/ 2 w 87"/>
              <a:gd name="T13" fmla="*/ 15 h 18"/>
              <a:gd name="T14" fmla="*/ 0 w 87"/>
              <a:gd name="T15" fmla="*/ 15 h 18"/>
              <a:gd name="T16" fmla="*/ 0 w 87"/>
              <a:gd name="T17" fmla="*/ 18 h 18"/>
              <a:gd name="T18" fmla="*/ 0 w 8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8">
                <a:moveTo>
                  <a:pt x="0" y="18"/>
                </a:moveTo>
                <a:lnTo>
                  <a:pt x="0" y="15"/>
                </a:lnTo>
                <a:lnTo>
                  <a:pt x="0" y="18"/>
                </a:lnTo>
                <a:lnTo>
                  <a:pt x="87" y="2"/>
                </a:lnTo>
                <a:lnTo>
                  <a:pt x="84" y="0"/>
                </a:lnTo>
                <a:lnTo>
                  <a:pt x="0" y="15"/>
                </a:lnTo>
                <a:lnTo>
                  <a:pt x="2" y="15"/>
                </a:lnTo>
                <a:lnTo>
                  <a:pt x="0" y="15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7" name="Freeform 2277">
            <a:extLst>
              <a:ext uri="{FF2B5EF4-FFF2-40B4-BE49-F238E27FC236}">
                <a16:creationId xmlns:a16="http://schemas.microsoft.com/office/drawing/2014/main" id="{8DB8750D-BB38-4FF4-8492-9DEF48E5D0ED}"/>
              </a:ext>
            </a:extLst>
          </p:cNvPr>
          <p:cNvSpPr>
            <a:spLocks/>
          </p:cNvSpPr>
          <p:nvPr/>
        </p:nvSpPr>
        <p:spPr bwMode="auto">
          <a:xfrm>
            <a:off x="2076450" y="4827588"/>
            <a:ext cx="3175" cy="3175"/>
          </a:xfrm>
          <a:custGeom>
            <a:avLst/>
            <a:gdLst>
              <a:gd name="T0" fmla="*/ 0 w 7"/>
              <a:gd name="T1" fmla="*/ 2 h 7"/>
              <a:gd name="T2" fmla="*/ 2 w 7"/>
              <a:gd name="T3" fmla="*/ 0 h 7"/>
              <a:gd name="T4" fmla="*/ 0 w 7"/>
              <a:gd name="T5" fmla="*/ 2 h 7"/>
              <a:gd name="T6" fmla="*/ 5 w 7"/>
              <a:gd name="T7" fmla="*/ 7 h 7"/>
              <a:gd name="T8" fmla="*/ 7 w 7"/>
              <a:gd name="T9" fmla="*/ 7 h 7"/>
              <a:gd name="T10" fmla="*/ 2 w 7"/>
              <a:gd name="T11" fmla="*/ 0 h 7"/>
              <a:gd name="T12" fmla="*/ 2 w 7"/>
              <a:gd name="T13" fmla="*/ 2 h 7"/>
              <a:gd name="T14" fmla="*/ 2 w 7"/>
              <a:gd name="T15" fmla="*/ 0 h 7"/>
              <a:gd name="T16" fmla="*/ 0 w 7"/>
              <a:gd name="T17" fmla="*/ 0 h 7"/>
              <a:gd name="T18" fmla="*/ 0 w 7"/>
              <a:gd name="T19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" h="7">
                <a:moveTo>
                  <a:pt x="0" y="2"/>
                </a:moveTo>
                <a:lnTo>
                  <a:pt x="2" y="0"/>
                </a:lnTo>
                <a:lnTo>
                  <a:pt x="0" y="2"/>
                </a:lnTo>
                <a:lnTo>
                  <a:pt x="5" y="7"/>
                </a:lnTo>
                <a:lnTo>
                  <a:pt x="7" y="7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8" name="Freeform 2278">
            <a:extLst>
              <a:ext uri="{FF2B5EF4-FFF2-40B4-BE49-F238E27FC236}">
                <a16:creationId xmlns:a16="http://schemas.microsoft.com/office/drawing/2014/main" id="{1AE8195B-B862-4BFC-82B3-3E32856E24DF}"/>
              </a:ext>
            </a:extLst>
          </p:cNvPr>
          <p:cNvSpPr>
            <a:spLocks/>
          </p:cNvSpPr>
          <p:nvPr/>
        </p:nvSpPr>
        <p:spPr bwMode="auto">
          <a:xfrm>
            <a:off x="2076450" y="4818063"/>
            <a:ext cx="47625" cy="9525"/>
          </a:xfrm>
          <a:custGeom>
            <a:avLst/>
            <a:gdLst>
              <a:gd name="T0" fmla="*/ 82 w 82"/>
              <a:gd name="T1" fmla="*/ 0 h 18"/>
              <a:gd name="T2" fmla="*/ 82 w 82"/>
              <a:gd name="T3" fmla="*/ 0 h 18"/>
              <a:gd name="T4" fmla="*/ 82 w 82"/>
              <a:gd name="T5" fmla="*/ 0 h 18"/>
              <a:gd name="T6" fmla="*/ 0 w 82"/>
              <a:gd name="T7" fmla="*/ 16 h 18"/>
              <a:gd name="T8" fmla="*/ 0 w 82"/>
              <a:gd name="T9" fmla="*/ 18 h 18"/>
              <a:gd name="T10" fmla="*/ 82 w 82"/>
              <a:gd name="T11" fmla="*/ 3 h 18"/>
              <a:gd name="T12" fmla="*/ 79 w 82"/>
              <a:gd name="T13" fmla="*/ 3 h 18"/>
              <a:gd name="T14" fmla="*/ 82 w 82"/>
              <a:gd name="T15" fmla="*/ 0 h 18"/>
              <a:gd name="T16" fmla="*/ 82 w 82"/>
              <a:gd name="T17" fmla="*/ 0 h 18"/>
              <a:gd name="T18" fmla="*/ 82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82" y="0"/>
                </a:moveTo>
                <a:lnTo>
                  <a:pt x="82" y="0"/>
                </a:lnTo>
                <a:lnTo>
                  <a:pt x="82" y="0"/>
                </a:lnTo>
                <a:lnTo>
                  <a:pt x="0" y="16"/>
                </a:lnTo>
                <a:lnTo>
                  <a:pt x="0" y="18"/>
                </a:lnTo>
                <a:lnTo>
                  <a:pt x="82" y="3"/>
                </a:lnTo>
                <a:lnTo>
                  <a:pt x="79" y="3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999" name="Freeform 2279">
            <a:extLst>
              <a:ext uri="{FF2B5EF4-FFF2-40B4-BE49-F238E27FC236}">
                <a16:creationId xmlns:a16="http://schemas.microsoft.com/office/drawing/2014/main" id="{5554C357-7BC9-44C7-96FA-AD2398DE4B38}"/>
              </a:ext>
            </a:extLst>
          </p:cNvPr>
          <p:cNvSpPr>
            <a:spLocks/>
          </p:cNvSpPr>
          <p:nvPr/>
        </p:nvSpPr>
        <p:spPr bwMode="auto">
          <a:xfrm>
            <a:off x="2122488" y="4818063"/>
            <a:ext cx="6350" cy="6350"/>
          </a:xfrm>
          <a:custGeom>
            <a:avLst/>
            <a:gdLst>
              <a:gd name="T0" fmla="*/ 11 w 11"/>
              <a:gd name="T1" fmla="*/ 8 h 10"/>
              <a:gd name="T2" fmla="*/ 11 w 11"/>
              <a:gd name="T3" fmla="*/ 10 h 10"/>
              <a:gd name="T4" fmla="*/ 11 w 11"/>
              <a:gd name="T5" fmla="*/ 8 h 10"/>
              <a:gd name="T6" fmla="*/ 3 w 11"/>
              <a:gd name="T7" fmla="*/ 0 h 10"/>
              <a:gd name="T8" fmla="*/ 0 w 11"/>
              <a:gd name="T9" fmla="*/ 3 h 10"/>
              <a:gd name="T10" fmla="*/ 8 w 11"/>
              <a:gd name="T11" fmla="*/ 10 h 10"/>
              <a:gd name="T12" fmla="*/ 8 w 11"/>
              <a:gd name="T13" fmla="*/ 8 h 10"/>
              <a:gd name="T14" fmla="*/ 11 w 11"/>
              <a:gd name="T15" fmla="*/ 10 h 10"/>
              <a:gd name="T16" fmla="*/ 11 w 11"/>
              <a:gd name="T17" fmla="*/ 10 h 10"/>
              <a:gd name="T18" fmla="*/ 11 w 11"/>
              <a:gd name="T1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" h="10">
                <a:moveTo>
                  <a:pt x="11" y="8"/>
                </a:moveTo>
                <a:lnTo>
                  <a:pt x="11" y="10"/>
                </a:lnTo>
                <a:lnTo>
                  <a:pt x="11" y="8"/>
                </a:lnTo>
                <a:lnTo>
                  <a:pt x="3" y="0"/>
                </a:lnTo>
                <a:lnTo>
                  <a:pt x="0" y="3"/>
                </a:lnTo>
                <a:lnTo>
                  <a:pt x="8" y="10"/>
                </a:lnTo>
                <a:lnTo>
                  <a:pt x="8" y="8"/>
                </a:lnTo>
                <a:lnTo>
                  <a:pt x="11" y="10"/>
                </a:lnTo>
                <a:lnTo>
                  <a:pt x="11" y="10"/>
                </a:lnTo>
                <a:lnTo>
                  <a:pt x="11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0" name="Freeform 2280">
            <a:extLst>
              <a:ext uri="{FF2B5EF4-FFF2-40B4-BE49-F238E27FC236}">
                <a16:creationId xmlns:a16="http://schemas.microsoft.com/office/drawing/2014/main" id="{56452B12-D845-4DFB-8A17-4DDAE8592194}"/>
              </a:ext>
            </a:extLst>
          </p:cNvPr>
          <p:cNvSpPr>
            <a:spLocks/>
          </p:cNvSpPr>
          <p:nvPr/>
        </p:nvSpPr>
        <p:spPr bwMode="auto">
          <a:xfrm>
            <a:off x="1997075" y="4830763"/>
            <a:ext cx="134938" cy="25400"/>
          </a:xfrm>
          <a:custGeom>
            <a:avLst/>
            <a:gdLst>
              <a:gd name="T0" fmla="*/ 236 w 236"/>
              <a:gd name="T1" fmla="*/ 0 h 48"/>
              <a:gd name="T2" fmla="*/ 236 w 236"/>
              <a:gd name="T3" fmla="*/ 0 h 48"/>
              <a:gd name="T4" fmla="*/ 0 w 236"/>
              <a:gd name="T5" fmla="*/ 46 h 48"/>
              <a:gd name="T6" fmla="*/ 0 w 236"/>
              <a:gd name="T7" fmla="*/ 48 h 48"/>
              <a:gd name="T8" fmla="*/ 236 w 236"/>
              <a:gd name="T9" fmla="*/ 0 h 48"/>
              <a:gd name="T10" fmla="*/ 236 w 236"/>
              <a:gd name="T1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6" h="48">
                <a:moveTo>
                  <a:pt x="236" y="0"/>
                </a:moveTo>
                <a:lnTo>
                  <a:pt x="236" y="0"/>
                </a:lnTo>
                <a:lnTo>
                  <a:pt x="0" y="46"/>
                </a:lnTo>
                <a:lnTo>
                  <a:pt x="0" y="48"/>
                </a:lnTo>
                <a:lnTo>
                  <a:pt x="236" y="0"/>
                </a:lnTo>
                <a:lnTo>
                  <a:pt x="23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1" name="Freeform 2281">
            <a:extLst>
              <a:ext uri="{FF2B5EF4-FFF2-40B4-BE49-F238E27FC236}">
                <a16:creationId xmlns:a16="http://schemas.microsoft.com/office/drawing/2014/main" id="{8605D58F-939C-4DF3-AA73-289BFF0B5958}"/>
              </a:ext>
            </a:extLst>
          </p:cNvPr>
          <p:cNvSpPr>
            <a:spLocks/>
          </p:cNvSpPr>
          <p:nvPr/>
        </p:nvSpPr>
        <p:spPr bwMode="auto">
          <a:xfrm>
            <a:off x="2139950" y="4822825"/>
            <a:ext cx="34925" cy="7938"/>
          </a:xfrm>
          <a:custGeom>
            <a:avLst/>
            <a:gdLst>
              <a:gd name="T0" fmla="*/ 59 w 61"/>
              <a:gd name="T1" fmla="*/ 0 h 13"/>
              <a:gd name="T2" fmla="*/ 59 w 61"/>
              <a:gd name="T3" fmla="*/ 0 h 13"/>
              <a:gd name="T4" fmla="*/ 0 w 61"/>
              <a:gd name="T5" fmla="*/ 10 h 13"/>
              <a:gd name="T6" fmla="*/ 0 w 61"/>
              <a:gd name="T7" fmla="*/ 13 h 13"/>
              <a:gd name="T8" fmla="*/ 61 w 61"/>
              <a:gd name="T9" fmla="*/ 0 h 13"/>
              <a:gd name="T10" fmla="*/ 59 w 61"/>
              <a:gd name="T1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13">
                <a:moveTo>
                  <a:pt x="59" y="0"/>
                </a:moveTo>
                <a:lnTo>
                  <a:pt x="59" y="0"/>
                </a:lnTo>
                <a:lnTo>
                  <a:pt x="0" y="10"/>
                </a:lnTo>
                <a:lnTo>
                  <a:pt x="0" y="13"/>
                </a:lnTo>
                <a:lnTo>
                  <a:pt x="61" y="0"/>
                </a:lnTo>
                <a:lnTo>
                  <a:pt x="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2" name="Freeform 2282">
            <a:extLst>
              <a:ext uri="{FF2B5EF4-FFF2-40B4-BE49-F238E27FC236}">
                <a16:creationId xmlns:a16="http://schemas.microsoft.com/office/drawing/2014/main" id="{006AEC2D-3E8B-4BF6-BB99-B7E5438503C2}"/>
              </a:ext>
            </a:extLst>
          </p:cNvPr>
          <p:cNvSpPr>
            <a:spLocks/>
          </p:cNvSpPr>
          <p:nvPr/>
        </p:nvSpPr>
        <p:spPr bwMode="auto">
          <a:xfrm>
            <a:off x="2000250" y="4832350"/>
            <a:ext cx="134938" cy="28575"/>
          </a:xfrm>
          <a:custGeom>
            <a:avLst/>
            <a:gdLst>
              <a:gd name="T0" fmla="*/ 237 w 237"/>
              <a:gd name="T1" fmla="*/ 2 h 51"/>
              <a:gd name="T2" fmla="*/ 237 w 237"/>
              <a:gd name="T3" fmla="*/ 0 h 51"/>
              <a:gd name="T4" fmla="*/ 0 w 237"/>
              <a:gd name="T5" fmla="*/ 48 h 51"/>
              <a:gd name="T6" fmla="*/ 0 w 237"/>
              <a:gd name="T7" fmla="*/ 51 h 51"/>
              <a:gd name="T8" fmla="*/ 237 w 237"/>
              <a:gd name="T9" fmla="*/ 2 h 51"/>
              <a:gd name="T10" fmla="*/ 237 w 237"/>
              <a:gd name="T1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51">
                <a:moveTo>
                  <a:pt x="237" y="2"/>
                </a:moveTo>
                <a:lnTo>
                  <a:pt x="237" y="0"/>
                </a:lnTo>
                <a:lnTo>
                  <a:pt x="0" y="48"/>
                </a:lnTo>
                <a:lnTo>
                  <a:pt x="0" y="51"/>
                </a:lnTo>
                <a:lnTo>
                  <a:pt x="237" y="2"/>
                </a:lnTo>
                <a:lnTo>
                  <a:pt x="237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3" name="Freeform 2283">
            <a:extLst>
              <a:ext uri="{FF2B5EF4-FFF2-40B4-BE49-F238E27FC236}">
                <a16:creationId xmlns:a16="http://schemas.microsoft.com/office/drawing/2014/main" id="{9D0D9B47-E36A-4A54-B919-48956CAECC18}"/>
              </a:ext>
            </a:extLst>
          </p:cNvPr>
          <p:cNvSpPr>
            <a:spLocks/>
          </p:cNvSpPr>
          <p:nvPr/>
        </p:nvSpPr>
        <p:spPr bwMode="auto">
          <a:xfrm>
            <a:off x="2141538" y="4826000"/>
            <a:ext cx="36512" cy="6350"/>
          </a:xfrm>
          <a:custGeom>
            <a:avLst/>
            <a:gdLst>
              <a:gd name="T0" fmla="*/ 63 w 63"/>
              <a:gd name="T1" fmla="*/ 3 h 13"/>
              <a:gd name="T2" fmla="*/ 61 w 63"/>
              <a:gd name="T3" fmla="*/ 0 h 13"/>
              <a:gd name="T4" fmla="*/ 0 w 63"/>
              <a:gd name="T5" fmla="*/ 10 h 13"/>
              <a:gd name="T6" fmla="*/ 0 w 63"/>
              <a:gd name="T7" fmla="*/ 13 h 13"/>
              <a:gd name="T8" fmla="*/ 63 w 63"/>
              <a:gd name="T9" fmla="*/ 3 h 13"/>
              <a:gd name="T10" fmla="*/ 63 w 63"/>
              <a:gd name="T11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" h="13">
                <a:moveTo>
                  <a:pt x="63" y="3"/>
                </a:moveTo>
                <a:lnTo>
                  <a:pt x="61" y="0"/>
                </a:lnTo>
                <a:lnTo>
                  <a:pt x="0" y="10"/>
                </a:lnTo>
                <a:lnTo>
                  <a:pt x="0" y="13"/>
                </a:lnTo>
                <a:lnTo>
                  <a:pt x="63" y="3"/>
                </a:lnTo>
                <a:lnTo>
                  <a:pt x="6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4" name="Freeform 2284">
            <a:extLst>
              <a:ext uri="{FF2B5EF4-FFF2-40B4-BE49-F238E27FC236}">
                <a16:creationId xmlns:a16="http://schemas.microsoft.com/office/drawing/2014/main" id="{27F5E3AB-7082-4E45-906E-77A35FB92FFB}"/>
              </a:ext>
            </a:extLst>
          </p:cNvPr>
          <p:cNvSpPr>
            <a:spLocks/>
          </p:cNvSpPr>
          <p:nvPr/>
        </p:nvSpPr>
        <p:spPr bwMode="auto">
          <a:xfrm>
            <a:off x="2184400" y="4818063"/>
            <a:ext cx="44450" cy="7937"/>
          </a:xfrm>
          <a:custGeom>
            <a:avLst/>
            <a:gdLst>
              <a:gd name="T0" fmla="*/ 77 w 77"/>
              <a:gd name="T1" fmla="*/ 0 h 15"/>
              <a:gd name="T2" fmla="*/ 77 w 77"/>
              <a:gd name="T3" fmla="*/ 0 h 15"/>
              <a:gd name="T4" fmla="*/ 0 w 77"/>
              <a:gd name="T5" fmla="*/ 12 h 15"/>
              <a:gd name="T6" fmla="*/ 0 w 77"/>
              <a:gd name="T7" fmla="*/ 15 h 15"/>
              <a:gd name="T8" fmla="*/ 77 w 77"/>
              <a:gd name="T9" fmla="*/ 2 h 15"/>
              <a:gd name="T10" fmla="*/ 77 w 7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5">
                <a:moveTo>
                  <a:pt x="77" y="0"/>
                </a:moveTo>
                <a:lnTo>
                  <a:pt x="77" y="0"/>
                </a:lnTo>
                <a:lnTo>
                  <a:pt x="0" y="12"/>
                </a:lnTo>
                <a:lnTo>
                  <a:pt x="0" y="15"/>
                </a:lnTo>
                <a:lnTo>
                  <a:pt x="77" y="2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5" name="Freeform 2285">
            <a:extLst>
              <a:ext uri="{FF2B5EF4-FFF2-40B4-BE49-F238E27FC236}">
                <a16:creationId xmlns:a16="http://schemas.microsoft.com/office/drawing/2014/main" id="{449C32F3-E9AE-43A2-98DD-7C4839834E74}"/>
              </a:ext>
            </a:extLst>
          </p:cNvPr>
          <p:cNvSpPr>
            <a:spLocks/>
          </p:cNvSpPr>
          <p:nvPr/>
        </p:nvSpPr>
        <p:spPr bwMode="auto">
          <a:xfrm>
            <a:off x="2000250" y="4835525"/>
            <a:ext cx="138113" cy="30163"/>
          </a:xfrm>
          <a:custGeom>
            <a:avLst/>
            <a:gdLst>
              <a:gd name="T0" fmla="*/ 240 w 240"/>
              <a:gd name="T1" fmla="*/ 2 h 54"/>
              <a:gd name="T2" fmla="*/ 238 w 240"/>
              <a:gd name="T3" fmla="*/ 0 h 54"/>
              <a:gd name="T4" fmla="*/ 0 w 240"/>
              <a:gd name="T5" fmla="*/ 54 h 54"/>
              <a:gd name="T6" fmla="*/ 0 w 240"/>
              <a:gd name="T7" fmla="*/ 54 h 54"/>
              <a:gd name="T8" fmla="*/ 240 w 240"/>
              <a:gd name="T9" fmla="*/ 2 h 54"/>
              <a:gd name="T10" fmla="*/ 240 w 240"/>
              <a:gd name="T11" fmla="*/ 2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54">
                <a:moveTo>
                  <a:pt x="240" y="2"/>
                </a:moveTo>
                <a:lnTo>
                  <a:pt x="238" y="0"/>
                </a:lnTo>
                <a:lnTo>
                  <a:pt x="0" y="54"/>
                </a:lnTo>
                <a:lnTo>
                  <a:pt x="0" y="54"/>
                </a:lnTo>
                <a:lnTo>
                  <a:pt x="240" y="2"/>
                </a:lnTo>
                <a:lnTo>
                  <a:pt x="24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6" name="Freeform 2286">
            <a:extLst>
              <a:ext uri="{FF2B5EF4-FFF2-40B4-BE49-F238E27FC236}">
                <a16:creationId xmlns:a16="http://schemas.microsoft.com/office/drawing/2014/main" id="{22B3407C-4183-43B6-8EA1-A7F3DD9432E6}"/>
              </a:ext>
            </a:extLst>
          </p:cNvPr>
          <p:cNvSpPr>
            <a:spLocks/>
          </p:cNvSpPr>
          <p:nvPr/>
        </p:nvSpPr>
        <p:spPr bwMode="auto">
          <a:xfrm>
            <a:off x="2146300" y="4830763"/>
            <a:ext cx="34925" cy="4762"/>
          </a:xfrm>
          <a:custGeom>
            <a:avLst/>
            <a:gdLst>
              <a:gd name="T0" fmla="*/ 62 w 62"/>
              <a:gd name="T1" fmla="*/ 0 h 10"/>
              <a:gd name="T2" fmla="*/ 62 w 62"/>
              <a:gd name="T3" fmla="*/ 0 h 10"/>
              <a:gd name="T4" fmla="*/ 0 w 62"/>
              <a:gd name="T5" fmla="*/ 10 h 10"/>
              <a:gd name="T6" fmla="*/ 0 w 62"/>
              <a:gd name="T7" fmla="*/ 10 h 10"/>
              <a:gd name="T8" fmla="*/ 62 w 62"/>
              <a:gd name="T9" fmla="*/ 0 h 10"/>
              <a:gd name="T10" fmla="*/ 62 w 62"/>
              <a:gd name="T11" fmla="*/ 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2" h="10">
                <a:moveTo>
                  <a:pt x="62" y="0"/>
                </a:moveTo>
                <a:lnTo>
                  <a:pt x="62" y="0"/>
                </a:lnTo>
                <a:lnTo>
                  <a:pt x="0" y="10"/>
                </a:lnTo>
                <a:lnTo>
                  <a:pt x="0" y="10"/>
                </a:lnTo>
                <a:lnTo>
                  <a:pt x="62" y="0"/>
                </a:lnTo>
                <a:lnTo>
                  <a:pt x="6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7" name="Freeform 2287">
            <a:extLst>
              <a:ext uri="{FF2B5EF4-FFF2-40B4-BE49-F238E27FC236}">
                <a16:creationId xmlns:a16="http://schemas.microsoft.com/office/drawing/2014/main" id="{87B0C439-4EA7-43D8-9960-0DC350A6230A}"/>
              </a:ext>
            </a:extLst>
          </p:cNvPr>
          <p:cNvSpPr>
            <a:spLocks/>
          </p:cNvSpPr>
          <p:nvPr/>
        </p:nvSpPr>
        <p:spPr bwMode="auto">
          <a:xfrm>
            <a:off x="2187575" y="4821238"/>
            <a:ext cx="44450" cy="9525"/>
          </a:xfrm>
          <a:custGeom>
            <a:avLst/>
            <a:gdLst>
              <a:gd name="T0" fmla="*/ 77 w 77"/>
              <a:gd name="T1" fmla="*/ 0 h 16"/>
              <a:gd name="T2" fmla="*/ 74 w 77"/>
              <a:gd name="T3" fmla="*/ 0 h 16"/>
              <a:gd name="T4" fmla="*/ 0 w 77"/>
              <a:gd name="T5" fmla="*/ 13 h 16"/>
              <a:gd name="T6" fmla="*/ 3 w 77"/>
              <a:gd name="T7" fmla="*/ 16 h 16"/>
              <a:gd name="T8" fmla="*/ 77 w 77"/>
              <a:gd name="T9" fmla="*/ 3 h 16"/>
              <a:gd name="T10" fmla="*/ 77 w 77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6">
                <a:moveTo>
                  <a:pt x="77" y="0"/>
                </a:moveTo>
                <a:lnTo>
                  <a:pt x="74" y="0"/>
                </a:lnTo>
                <a:lnTo>
                  <a:pt x="0" y="13"/>
                </a:lnTo>
                <a:lnTo>
                  <a:pt x="3" y="16"/>
                </a:lnTo>
                <a:lnTo>
                  <a:pt x="77" y="3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8" name="Freeform 2288">
            <a:extLst>
              <a:ext uri="{FF2B5EF4-FFF2-40B4-BE49-F238E27FC236}">
                <a16:creationId xmlns:a16="http://schemas.microsoft.com/office/drawing/2014/main" id="{9055CE05-9A8A-47E2-B651-BED8597D7219}"/>
              </a:ext>
            </a:extLst>
          </p:cNvPr>
          <p:cNvSpPr>
            <a:spLocks/>
          </p:cNvSpPr>
          <p:nvPr/>
        </p:nvSpPr>
        <p:spPr bwMode="auto">
          <a:xfrm>
            <a:off x="1974850" y="4840288"/>
            <a:ext cx="30163" cy="42862"/>
          </a:xfrm>
          <a:custGeom>
            <a:avLst/>
            <a:gdLst>
              <a:gd name="T0" fmla="*/ 0 w 54"/>
              <a:gd name="T1" fmla="*/ 30 h 79"/>
              <a:gd name="T2" fmla="*/ 44 w 54"/>
              <a:gd name="T3" fmla="*/ 74 h 79"/>
              <a:gd name="T4" fmla="*/ 51 w 54"/>
              <a:gd name="T5" fmla="*/ 79 h 79"/>
              <a:gd name="T6" fmla="*/ 54 w 54"/>
              <a:gd name="T7" fmla="*/ 76 h 79"/>
              <a:gd name="T8" fmla="*/ 54 w 54"/>
              <a:gd name="T9" fmla="*/ 66 h 79"/>
              <a:gd name="T10" fmla="*/ 51 w 54"/>
              <a:gd name="T11" fmla="*/ 66 h 79"/>
              <a:gd name="T12" fmla="*/ 46 w 54"/>
              <a:gd name="T13" fmla="*/ 64 h 79"/>
              <a:gd name="T14" fmla="*/ 3 w 54"/>
              <a:gd name="T15" fmla="*/ 0 h 79"/>
              <a:gd name="T16" fmla="*/ 0 w 54"/>
              <a:gd name="T17" fmla="*/ 30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4" h="79">
                <a:moveTo>
                  <a:pt x="0" y="30"/>
                </a:moveTo>
                <a:lnTo>
                  <a:pt x="44" y="74"/>
                </a:lnTo>
                <a:lnTo>
                  <a:pt x="51" y="79"/>
                </a:lnTo>
                <a:lnTo>
                  <a:pt x="54" y="76"/>
                </a:lnTo>
                <a:lnTo>
                  <a:pt x="54" y="66"/>
                </a:lnTo>
                <a:lnTo>
                  <a:pt x="51" y="66"/>
                </a:lnTo>
                <a:lnTo>
                  <a:pt x="46" y="64"/>
                </a:lnTo>
                <a:lnTo>
                  <a:pt x="3" y="0"/>
                </a:lnTo>
                <a:lnTo>
                  <a:pt x="0" y="3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09" name="Freeform 2289">
            <a:extLst>
              <a:ext uri="{FF2B5EF4-FFF2-40B4-BE49-F238E27FC236}">
                <a16:creationId xmlns:a16="http://schemas.microsoft.com/office/drawing/2014/main" id="{1B5D2C32-A276-44E0-9883-7F4B11296EE2}"/>
              </a:ext>
            </a:extLst>
          </p:cNvPr>
          <p:cNvSpPr>
            <a:spLocks/>
          </p:cNvSpPr>
          <p:nvPr/>
        </p:nvSpPr>
        <p:spPr bwMode="auto">
          <a:xfrm>
            <a:off x="1974850" y="4856163"/>
            <a:ext cx="25400" cy="25400"/>
          </a:xfrm>
          <a:custGeom>
            <a:avLst/>
            <a:gdLst>
              <a:gd name="T0" fmla="*/ 46 w 46"/>
              <a:gd name="T1" fmla="*/ 43 h 48"/>
              <a:gd name="T2" fmla="*/ 46 w 46"/>
              <a:gd name="T3" fmla="*/ 43 h 48"/>
              <a:gd name="T4" fmla="*/ 46 w 46"/>
              <a:gd name="T5" fmla="*/ 43 h 48"/>
              <a:gd name="T6" fmla="*/ 3 w 46"/>
              <a:gd name="T7" fmla="*/ 0 h 48"/>
              <a:gd name="T8" fmla="*/ 0 w 46"/>
              <a:gd name="T9" fmla="*/ 2 h 48"/>
              <a:gd name="T10" fmla="*/ 44 w 46"/>
              <a:gd name="T11" fmla="*/ 46 h 48"/>
              <a:gd name="T12" fmla="*/ 44 w 46"/>
              <a:gd name="T13" fmla="*/ 48 h 48"/>
              <a:gd name="T14" fmla="*/ 44 w 46"/>
              <a:gd name="T15" fmla="*/ 46 h 48"/>
              <a:gd name="T16" fmla="*/ 44 w 46"/>
              <a:gd name="T17" fmla="*/ 48 h 48"/>
              <a:gd name="T18" fmla="*/ 46 w 46"/>
              <a:gd name="T19" fmla="*/ 46 h 48"/>
              <a:gd name="T20" fmla="*/ 46 w 46"/>
              <a:gd name="T21" fmla="*/ 46 h 48"/>
              <a:gd name="T22" fmla="*/ 46 w 46"/>
              <a:gd name="T23" fmla="*/ 43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48">
                <a:moveTo>
                  <a:pt x="46" y="43"/>
                </a:moveTo>
                <a:lnTo>
                  <a:pt x="46" y="43"/>
                </a:lnTo>
                <a:lnTo>
                  <a:pt x="46" y="43"/>
                </a:lnTo>
                <a:lnTo>
                  <a:pt x="3" y="0"/>
                </a:lnTo>
                <a:lnTo>
                  <a:pt x="0" y="2"/>
                </a:lnTo>
                <a:lnTo>
                  <a:pt x="44" y="46"/>
                </a:lnTo>
                <a:lnTo>
                  <a:pt x="44" y="48"/>
                </a:lnTo>
                <a:lnTo>
                  <a:pt x="44" y="46"/>
                </a:lnTo>
                <a:lnTo>
                  <a:pt x="44" y="48"/>
                </a:lnTo>
                <a:lnTo>
                  <a:pt x="46" y="46"/>
                </a:lnTo>
                <a:lnTo>
                  <a:pt x="46" y="46"/>
                </a:lnTo>
                <a:lnTo>
                  <a:pt x="46" y="4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0" name="Freeform 2290">
            <a:extLst>
              <a:ext uri="{FF2B5EF4-FFF2-40B4-BE49-F238E27FC236}">
                <a16:creationId xmlns:a16="http://schemas.microsoft.com/office/drawing/2014/main" id="{837EAA92-304C-43D7-9D27-277D23D4BB28}"/>
              </a:ext>
            </a:extLst>
          </p:cNvPr>
          <p:cNvSpPr>
            <a:spLocks/>
          </p:cNvSpPr>
          <p:nvPr/>
        </p:nvSpPr>
        <p:spPr bwMode="auto">
          <a:xfrm>
            <a:off x="2000250" y="4879975"/>
            <a:ext cx="4763" cy="4763"/>
          </a:xfrm>
          <a:custGeom>
            <a:avLst/>
            <a:gdLst>
              <a:gd name="T0" fmla="*/ 7 w 10"/>
              <a:gd name="T1" fmla="*/ 5 h 10"/>
              <a:gd name="T2" fmla="*/ 5 w 10"/>
              <a:gd name="T3" fmla="*/ 5 h 10"/>
              <a:gd name="T4" fmla="*/ 7 w 10"/>
              <a:gd name="T5" fmla="*/ 5 h 10"/>
              <a:gd name="T6" fmla="*/ 2 w 10"/>
              <a:gd name="T7" fmla="*/ 0 h 10"/>
              <a:gd name="T8" fmla="*/ 0 w 10"/>
              <a:gd name="T9" fmla="*/ 5 h 10"/>
              <a:gd name="T10" fmla="*/ 5 w 10"/>
              <a:gd name="T11" fmla="*/ 8 h 10"/>
              <a:gd name="T12" fmla="*/ 7 w 10"/>
              <a:gd name="T13" fmla="*/ 8 h 10"/>
              <a:gd name="T14" fmla="*/ 5 w 10"/>
              <a:gd name="T15" fmla="*/ 8 h 10"/>
              <a:gd name="T16" fmla="*/ 7 w 10"/>
              <a:gd name="T17" fmla="*/ 10 h 10"/>
              <a:gd name="T18" fmla="*/ 7 w 10"/>
              <a:gd name="T19" fmla="*/ 8 h 10"/>
              <a:gd name="T20" fmla="*/ 10 w 10"/>
              <a:gd name="T21" fmla="*/ 5 h 10"/>
              <a:gd name="T22" fmla="*/ 7 w 10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0">
                <a:moveTo>
                  <a:pt x="7" y="5"/>
                </a:moveTo>
                <a:lnTo>
                  <a:pt x="5" y="5"/>
                </a:lnTo>
                <a:lnTo>
                  <a:pt x="7" y="5"/>
                </a:lnTo>
                <a:lnTo>
                  <a:pt x="2" y="0"/>
                </a:lnTo>
                <a:lnTo>
                  <a:pt x="0" y="5"/>
                </a:lnTo>
                <a:lnTo>
                  <a:pt x="5" y="8"/>
                </a:lnTo>
                <a:lnTo>
                  <a:pt x="7" y="8"/>
                </a:lnTo>
                <a:lnTo>
                  <a:pt x="5" y="8"/>
                </a:lnTo>
                <a:lnTo>
                  <a:pt x="7" y="10"/>
                </a:lnTo>
                <a:lnTo>
                  <a:pt x="7" y="8"/>
                </a:lnTo>
                <a:lnTo>
                  <a:pt x="10" y="5"/>
                </a:lnTo>
                <a:lnTo>
                  <a:pt x="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1" name="Freeform 2291">
            <a:extLst>
              <a:ext uri="{FF2B5EF4-FFF2-40B4-BE49-F238E27FC236}">
                <a16:creationId xmlns:a16="http://schemas.microsoft.com/office/drawing/2014/main" id="{6B78FC22-5ADB-4514-BD19-7A64E8F09EDC}"/>
              </a:ext>
            </a:extLst>
          </p:cNvPr>
          <p:cNvSpPr>
            <a:spLocks/>
          </p:cNvSpPr>
          <p:nvPr/>
        </p:nvSpPr>
        <p:spPr bwMode="auto">
          <a:xfrm>
            <a:off x="2003425" y="4881563"/>
            <a:ext cx="3175" cy="1587"/>
          </a:xfrm>
          <a:custGeom>
            <a:avLst/>
            <a:gdLst>
              <a:gd name="T0" fmla="*/ 5 w 7"/>
              <a:gd name="T1" fmla="*/ 0 h 5"/>
              <a:gd name="T2" fmla="*/ 2 w 7"/>
              <a:gd name="T3" fmla="*/ 2 h 5"/>
              <a:gd name="T4" fmla="*/ 5 w 7"/>
              <a:gd name="T5" fmla="*/ 0 h 5"/>
              <a:gd name="T6" fmla="*/ 0 w 7"/>
              <a:gd name="T7" fmla="*/ 2 h 5"/>
              <a:gd name="T8" fmla="*/ 2 w 7"/>
              <a:gd name="T9" fmla="*/ 5 h 5"/>
              <a:gd name="T10" fmla="*/ 5 w 7"/>
              <a:gd name="T11" fmla="*/ 5 h 5"/>
              <a:gd name="T12" fmla="*/ 7 w 7"/>
              <a:gd name="T13" fmla="*/ 2 h 5"/>
              <a:gd name="T14" fmla="*/ 5 w 7"/>
              <a:gd name="T15" fmla="*/ 5 h 5"/>
              <a:gd name="T16" fmla="*/ 7 w 7"/>
              <a:gd name="T17" fmla="*/ 5 h 5"/>
              <a:gd name="T18" fmla="*/ 7 w 7"/>
              <a:gd name="T19" fmla="*/ 2 h 5"/>
              <a:gd name="T20" fmla="*/ 7 w 7"/>
              <a:gd name="T21" fmla="*/ 0 h 5"/>
              <a:gd name="T22" fmla="*/ 5 w 7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5">
                <a:moveTo>
                  <a:pt x="5" y="0"/>
                </a:moveTo>
                <a:lnTo>
                  <a:pt x="2" y="2"/>
                </a:lnTo>
                <a:lnTo>
                  <a:pt x="5" y="0"/>
                </a:lnTo>
                <a:lnTo>
                  <a:pt x="0" y="2"/>
                </a:lnTo>
                <a:lnTo>
                  <a:pt x="2" y="5"/>
                </a:lnTo>
                <a:lnTo>
                  <a:pt x="5" y="5"/>
                </a:lnTo>
                <a:lnTo>
                  <a:pt x="7" y="2"/>
                </a:lnTo>
                <a:lnTo>
                  <a:pt x="5" y="5"/>
                </a:lnTo>
                <a:lnTo>
                  <a:pt x="7" y="5"/>
                </a:lnTo>
                <a:lnTo>
                  <a:pt x="7" y="2"/>
                </a:lnTo>
                <a:lnTo>
                  <a:pt x="7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2" name="Freeform 2292">
            <a:extLst>
              <a:ext uri="{FF2B5EF4-FFF2-40B4-BE49-F238E27FC236}">
                <a16:creationId xmlns:a16="http://schemas.microsoft.com/office/drawing/2014/main" id="{BA0D2759-DAA3-4998-814B-4CA6EE3BF033}"/>
              </a:ext>
            </a:extLst>
          </p:cNvPr>
          <p:cNvSpPr>
            <a:spLocks/>
          </p:cNvSpPr>
          <p:nvPr/>
        </p:nvSpPr>
        <p:spPr bwMode="auto">
          <a:xfrm>
            <a:off x="2003425" y="4875213"/>
            <a:ext cx="3175" cy="6350"/>
          </a:xfrm>
          <a:custGeom>
            <a:avLst/>
            <a:gdLst>
              <a:gd name="T0" fmla="*/ 0 w 5"/>
              <a:gd name="T1" fmla="*/ 2 h 12"/>
              <a:gd name="T2" fmla="*/ 3 w 5"/>
              <a:gd name="T3" fmla="*/ 5 h 12"/>
              <a:gd name="T4" fmla="*/ 0 w 5"/>
              <a:gd name="T5" fmla="*/ 2 h 12"/>
              <a:gd name="T6" fmla="*/ 0 w 5"/>
              <a:gd name="T7" fmla="*/ 12 h 12"/>
              <a:gd name="T8" fmla="*/ 5 w 5"/>
              <a:gd name="T9" fmla="*/ 12 h 12"/>
              <a:gd name="T10" fmla="*/ 5 w 5"/>
              <a:gd name="T11" fmla="*/ 2 h 12"/>
              <a:gd name="T12" fmla="*/ 3 w 5"/>
              <a:gd name="T13" fmla="*/ 0 h 12"/>
              <a:gd name="T14" fmla="*/ 5 w 5"/>
              <a:gd name="T15" fmla="*/ 2 h 12"/>
              <a:gd name="T16" fmla="*/ 5 w 5"/>
              <a:gd name="T17" fmla="*/ 0 h 12"/>
              <a:gd name="T18" fmla="*/ 3 w 5"/>
              <a:gd name="T19" fmla="*/ 0 h 12"/>
              <a:gd name="T20" fmla="*/ 3 w 5"/>
              <a:gd name="T21" fmla="*/ 0 h 12"/>
              <a:gd name="T22" fmla="*/ 0 w 5"/>
              <a:gd name="T23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2">
                <a:moveTo>
                  <a:pt x="0" y="2"/>
                </a:moveTo>
                <a:lnTo>
                  <a:pt x="3" y="5"/>
                </a:lnTo>
                <a:lnTo>
                  <a:pt x="0" y="2"/>
                </a:lnTo>
                <a:lnTo>
                  <a:pt x="0" y="12"/>
                </a:lnTo>
                <a:lnTo>
                  <a:pt x="5" y="12"/>
                </a:lnTo>
                <a:lnTo>
                  <a:pt x="5" y="2"/>
                </a:lnTo>
                <a:lnTo>
                  <a:pt x="3" y="0"/>
                </a:lnTo>
                <a:lnTo>
                  <a:pt x="5" y="2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3" name="Freeform 2293">
            <a:extLst>
              <a:ext uri="{FF2B5EF4-FFF2-40B4-BE49-F238E27FC236}">
                <a16:creationId xmlns:a16="http://schemas.microsoft.com/office/drawing/2014/main" id="{0616F52A-2C11-489A-90CA-8D9CB2BD988E}"/>
              </a:ext>
            </a:extLst>
          </p:cNvPr>
          <p:cNvSpPr>
            <a:spLocks/>
          </p:cNvSpPr>
          <p:nvPr/>
        </p:nvSpPr>
        <p:spPr bwMode="auto">
          <a:xfrm>
            <a:off x="2003425" y="4875213"/>
            <a:ext cx="1588" cy="3175"/>
          </a:xfrm>
          <a:custGeom>
            <a:avLst/>
            <a:gdLst>
              <a:gd name="T0" fmla="*/ 2 w 5"/>
              <a:gd name="T1" fmla="*/ 5 h 5"/>
              <a:gd name="T2" fmla="*/ 0 w 5"/>
              <a:gd name="T3" fmla="*/ 5 h 5"/>
              <a:gd name="T4" fmla="*/ 2 w 5"/>
              <a:gd name="T5" fmla="*/ 5 h 5"/>
              <a:gd name="T6" fmla="*/ 5 w 5"/>
              <a:gd name="T7" fmla="*/ 5 h 5"/>
              <a:gd name="T8" fmla="*/ 5 w 5"/>
              <a:gd name="T9" fmla="*/ 0 h 5"/>
              <a:gd name="T10" fmla="*/ 2 w 5"/>
              <a:gd name="T11" fmla="*/ 0 h 5"/>
              <a:gd name="T12" fmla="*/ 2 w 5"/>
              <a:gd name="T13" fmla="*/ 0 h 5"/>
              <a:gd name="T14" fmla="*/ 2 w 5"/>
              <a:gd name="T15" fmla="*/ 0 h 5"/>
              <a:gd name="T16" fmla="*/ 0 w 5"/>
              <a:gd name="T17" fmla="*/ 2 h 5"/>
              <a:gd name="T18" fmla="*/ 0 w 5"/>
              <a:gd name="T19" fmla="*/ 2 h 5"/>
              <a:gd name="T20" fmla="*/ 0 w 5"/>
              <a:gd name="T21" fmla="*/ 5 h 5"/>
              <a:gd name="T22" fmla="*/ 2 w 5"/>
              <a:gd name="T2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0" y="5"/>
                </a:lnTo>
                <a:lnTo>
                  <a:pt x="2" y="5"/>
                </a:lnTo>
                <a:lnTo>
                  <a:pt x="5" y="5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5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4" name="Freeform 2294">
            <a:extLst>
              <a:ext uri="{FF2B5EF4-FFF2-40B4-BE49-F238E27FC236}">
                <a16:creationId xmlns:a16="http://schemas.microsoft.com/office/drawing/2014/main" id="{C9864C70-C206-4B82-BDCD-22F41A3BAE7E}"/>
              </a:ext>
            </a:extLst>
          </p:cNvPr>
          <p:cNvSpPr>
            <a:spLocks/>
          </p:cNvSpPr>
          <p:nvPr/>
        </p:nvSpPr>
        <p:spPr bwMode="auto">
          <a:xfrm>
            <a:off x="2000250" y="4872038"/>
            <a:ext cx="3175" cy="6350"/>
          </a:xfrm>
          <a:custGeom>
            <a:avLst/>
            <a:gdLst>
              <a:gd name="T0" fmla="*/ 0 w 7"/>
              <a:gd name="T1" fmla="*/ 6 h 11"/>
              <a:gd name="T2" fmla="*/ 0 w 7"/>
              <a:gd name="T3" fmla="*/ 6 h 11"/>
              <a:gd name="T4" fmla="*/ 0 w 7"/>
              <a:gd name="T5" fmla="*/ 6 h 11"/>
              <a:gd name="T6" fmla="*/ 5 w 7"/>
              <a:gd name="T7" fmla="*/ 11 h 11"/>
              <a:gd name="T8" fmla="*/ 7 w 7"/>
              <a:gd name="T9" fmla="*/ 6 h 11"/>
              <a:gd name="T10" fmla="*/ 2 w 7"/>
              <a:gd name="T11" fmla="*/ 3 h 11"/>
              <a:gd name="T12" fmla="*/ 5 w 7"/>
              <a:gd name="T13" fmla="*/ 3 h 11"/>
              <a:gd name="T14" fmla="*/ 2 w 7"/>
              <a:gd name="T15" fmla="*/ 3 h 11"/>
              <a:gd name="T16" fmla="*/ 0 w 7"/>
              <a:gd name="T17" fmla="*/ 0 h 11"/>
              <a:gd name="T18" fmla="*/ 0 w 7"/>
              <a:gd name="T19" fmla="*/ 3 h 11"/>
              <a:gd name="T20" fmla="*/ 0 w 7"/>
              <a:gd name="T21" fmla="*/ 6 h 11"/>
              <a:gd name="T22" fmla="*/ 0 w 7"/>
              <a:gd name="T23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11">
                <a:moveTo>
                  <a:pt x="0" y="6"/>
                </a:moveTo>
                <a:lnTo>
                  <a:pt x="0" y="6"/>
                </a:lnTo>
                <a:lnTo>
                  <a:pt x="0" y="6"/>
                </a:lnTo>
                <a:lnTo>
                  <a:pt x="5" y="11"/>
                </a:lnTo>
                <a:lnTo>
                  <a:pt x="7" y="6"/>
                </a:lnTo>
                <a:lnTo>
                  <a:pt x="2" y="3"/>
                </a:lnTo>
                <a:lnTo>
                  <a:pt x="5" y="3"/>
                </a:lnTo>
                <a:lnTo>
                  <a:pt x="2" y="3"/>
                </a:lnTo>
                <a:lnTo>
                  <a:pt x="0" y="0"/>
                </a:lnTo>
                <a:lnTo>
                  <a:pt x="0" y="3"/>
                </a:lnTo>
                <a:lnTo>
                  <a:pt x="0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5" name="Freeform 2295">
            <a:extLst>
              <a:ext uri="{FF2B5EF4-FFF2-40B4-BE49-F238E27FC236}">
                <a16:creationId xmlns:a16="http://schemas.microsoft.com/office/drawing/2014/main" id="{326A02AB-E6E0-4528-9DFA-DBEC4085CE6F}"/>
              </a:ext>
            </a:extLst>
          </p:cNvPr>
          <p:cNvSpPr>
            <a:spLocks/>
          </p:cNvSpPr>
          <p:nvPr/>
        </p:nvSpPr>
        <p:spPr bwMode="auto">
          <a:xfrm>
            <a:off x="1974850" y="4838700"/>
            <a:ext cx="28575" cy="36513"/>
          </a:xfrm>
          <a:custGeom>
            <a:avLst/>
            <a:gdLst>
              <a:gd name="T0" fmla="*/ 0 w 49"/>
              <a:gd name="T1" fmla="*/ 5 h 67"/>
              <a:gd name="T2" fmla="*/ 5 w 49"/>
              <a:gd name="T3" fmla="*/ 3 h 67"/>
              <a:gd name="T4" fmla="*/ 0 w 49"/>
              <a:gd name="T5" fmla="*/ 5 h 67"/>
              <a:gd name="T6" fmla="*/ 44 w 49"/>
              <a:gd name="T7" fmla="*/ 67 h 67"/>
              <a:gd name="T8" fmla="*/ 49 w 49"/>
              <a:gd name="T9" fmla="*/ 64 h 67"/>
              <a:gd name="T10" fmla="*/ 5 w 49"/>
              <a:gd name="T11" fmla="*/ 0 h 67"/>
              <a:gd name="T12" fmla="*/ 0 w 49"/>
              <a:gd name="T13" fmla="*/ 3 h 67"/>
              <a:gd name="T14" fmla="*/ 5 w 49"/>
              <a:gd name="T15" fmla="*/ 0 h 67"/>
              <a:gd name="T16" fmla="*/ 3 w 49"/>
              <a:gd name="T17" fmla="*/ 0 h 67"/>
              <a:gd name="T18" fmla="*/ 0 w 49"/>
              <a:gd name="T19" fmla="*/ 0 h 67"/>
              <a:gd name="T20" fmla="*/ 0 w 49"/>
              <a:gd name="T21" fmla="*/ 3 h 67"/>
              <a:gd name="T22" fmla="*/ 0 w 49"/>
              <a:gd name="T23" fmla="*/ 5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9" h="67">
                <a:moveTo>
                  <a:pt x="0" y="5"/>
                </a:moveTo>
                <a:lnTo>
                  <a:pt x="5" y="3"/>
                </a:lnTo>
                <a:lnTo>
                  <a:pt x="0" y="5"/>
                </a:lnTo>
                <a:lnTo>
                  <a:pt x="44" y="67"/>
                </a:lnTo>
                <a:lnTo>
                  <a:pt x="49" y="64"/>
                </a:lnTo>
                <a:lnTo>
                  <a:pt x="5" y="0"/>
                </a:lnTo>
                <a:lnTo>
                  <a:pt x="0" y="3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6" name="Freeform 2296">
            <a:extLst>
              <a:ext uri="{FF2B5EF4-FFF2-40B4-BE49-F238E27FC236}">
                <a16:creationId xmlns:a16="http://schemas.microsoft.com/office/drawing/2014/main" id="{9F69F636-A4C9-4F9D-AF44-B3B4CD4D6A8E}"/>
              </a:ext>
            </a:extLst>
          </p:cNvPr>
          <p:cNvSpPr>
            <a:spLocks/>
          </p:cNvSpPr>
          <p:nvPr/>
        </p:nvSpPr>
        <p:spPr bwMode="auto">
          <a:xfrm>
            <a:off x="1973263" y="4840288"/>
            <a:ext cx="4762" cy="15875"/>
          </a:xfrm>
          <a:custGeom>
            <a:avLst/>
            <a:gdLst>
              <a:gd name="T0" fmla="*/ 5 w 7"/>
              <a:gd name="T1" fmla="*/ 30 h 30"/>
              <a:gd name="T2" fmla="*/ 5 w 7"/>
              <a:gd name="T3" fmla="*/ 28 h 30"/>
              <a:gd name="T4" fmla="*/ 5 w 7"/>
              <a:gd name="T5" fmla="*/ 30 h 30"/>
              <a:gd name="T6" fmla="*/ 7 w 7"/>
              <a:gd name="T7" fmla="*/ 0 h 30"/>
              <a:gd name="T8" fmla="*/ 2 w 7"/>
              <a:gd name="T9" fmla="*/ 0 h 30"/>
              <a:gd name="T10" fmla="*/ 0 w 7"/>
              <a:gd name="T11" fmla="*/ 30 h 30"/>
              <a:gd name="T12" fmla="*/ 2 w 7"/>
              <a:gd name="T13" fmla="*/ 30 h 30"/>
              <a:gd name="T14" fmla="*/ 0 w 7"/>
              <a:gd name="T15" fmla="*/ 30 h 30"/>
              <a:gd name="T16" fmla="*/ 2 w 7"/>
              <a:gd name="T17" fmla="*/ 30 h 30"/>
              <a:gd name="T18" fmla="*/ 2 w 7"/>
              <a:gd name="T19" fmla="*/ 30 h 30"/>
              <a:gd name="T20" fmla="*/ 5 w 7"/>
              <a:gd name="T21" fmla="*/ 30 h 30"/>
              <a:gd name="T22" fmla="*/ 5 w 7"/>
              <a:gd name="T23" fmla="*/ 3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30">
                <a:moveTo>
                  <a:pt x="5" y="30"/>
                </a:moveTo>
                <a:lnTo>
                  <a:pt x="5" y="28"/>
                </a:lnTo>
                <a:lnTo>
                  <a:pt x="5" y="30"/>
                </a:lnTo>
                <a:lnTo>
                  <a:pt x="7" y="0"/>
                </a:lnTo>
                <a:lnTo>
                  <a:pt x="2" y="0"/>
                </a:lnTo>
                <a:lnTo>
                  <a:pt x="0" y="30"/>
                </a:lnTo>
                <a:lnTo>
                  <a:pt x="2" y="30"/>
                </a:lnTo>
                <a:lnTo>
                  <a:pt x="0" y="30"/>
                </a:lnTo>
                <a:lnTo>
                  <a:pt x="2" y="30"/>
                </a:lnTo>
                <a:lnTo>
                  <a:pt x="2" y="30"/>
                </a:lnTo>
                <a:lnTo>
                  <a:pt x="5" y="30"/>
                </a:lnTo>
                <a:lnTo>
                  <a:pt x="5" y="3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7" name="Freeform 2297">
            <a:extLst>
              <a:ext uri="{FF2B5EF4-FFF2-40B4-BE49-F238E27FC236}">
                <a16:creationId xmlns:a16="http://schemas.microsoft.com/office/drawing/2014/main" id="{2DD14D21-FA1C-4AE4-A9A4-69B4E483EFCD}"/>
              </a:ext>
            </a:extLst>
          </p:cNvPr>
          <p:cNvSpPr>
            <a:spLocks/>
          </p:cNvSpPr>
          <p:nvPr/>
        </p:nvSpPr>
        <p:spPr bwMode="auto">
          <a:xfrm>
            <a:off x="1989138" y="4705350"/>
            <a:ext cx="192087" cy="31750"/>
          </a:xfrm>
          <a:custGeom>
            <a:avLst/>
            <a:gdLst>
              <a:gd name="T0" fmla="*/ 0 w 335"/>
              <a:gd name="T1" fmla="*/ 43 h 58"/>
              <a:gd name="T2" fmla="*/ 46 w 335"/>
              <a:gd name="T3" fmla="*/ 58 h 58"/>
              <a:gd name="T4" fmla="*/ 46 w 335"/>
              <a:gd name="T5" fmla="*/ 58 h 58"/>
              <a:gd name="T6" fmla="*/ 48 w 335"/>
              <a:gd name="T7" fmla="*/ 58 h 58"/>
              <a:gd name="T8" fmla="*/ 53 w 335"/>
              <a:gd name="T9" fmla="*/ 58 h 58"/>
              <a:gd name="T10" fmla="*/ 58 w 335"/>
              <a:gd name="T11" fmla="*/ 58 h 58"/>
              <a:gd name="T12" fmla="*/ 64 w 335"/>
              <a:gd name="T13" fmla="*/ 58 h 58"/>
              <a:gd name="T14" fmla="*/ 71 w 335"/>
              <a:gd name="T15" fmla="*/ 56 h 58"/>
              <a:gd name="T16" fmla="*/ 79 w 335"/>
              <a:gd name="T17" fmla="*/ 56 h 58"/>
              <a:gd name="T18" fmla="*/ 87 w 335"/>
              <a:gd name="T19" fmla="*/ 53 h 58"/>
              <a:gd name="T20" fmla="*/ 97 w 335"/>
              <a:gd name="T21" fmla="*/ 53 h 58"/>
              <a:gd name="T22" fmla="*/ 110 w 335"/>
              <a:gd name="T23" fmla="*/ 51 h 58"/>
              <a:gd name="T24" fmla="*/ 120 w 335"/>
              <a:gd name="T25" fmla="*/ 51 h 58"/>
              <a:gd name="T26" fmla="*/ 133 w 335"/>
              <a:gd name="T27" fmla="*/ 48 h 58"/>
              <a:gd name="T28" fmla="*/ 143 w 335"/>
              <a:gd name="T29" fmla="*/ 48 h 58"/>
              <a:gd name="T30" fmla="*/ 156 w 335"/>
              <a:gd name="T31" fmla="*/ 48 h 58"/>
              <a:gd name="T32" fmla="*/ 168 w 335"/>
              <a:gd name="T33" fmla="*/ 46 h 58"/>
              <a:gd name="T34" fmla="*/ 181 w 335"/>
              <a:gd name="T35" fmla="*/ 43 h 58"/>
              <a:gd name="T36" fmla="*/ 194 w 335"/>
              <a:gd name="T37" fmla="*/ 43 h 58"/>
              <a:gd name="T38" fmla="*/ 207 w 335"/>
              <a:gd name="T39" fmla="*/ 41 h 58"/>
              <a:gd name="T40" fmla="*/ 220 w 335"/>
              <a:gd name="T41" fmla="*/ 38 h 58"/>
              <a:gd name="T42" fmla="*/ 232 w 335"/>
              <a:gd name="T43" fmla="*/ 38 h 58"/>
              <a:gd name="T44" fmla="*/ 243 w 335"/>
              <a:gd name="T45" fmla="*/ 38 h 58"/>
              <a:gd name="T46" fmla="*/ 255 w 335"/>
              <a:gd name="T47" fmla="*/ 35 h 58"/>
              <a:gd name="T48" fmla="*/ 266 w 335"/>
              <a:gd name="T49" fmla="*/ 35 h 58"/>
              <a:gd name="T50" fmla="*/ 276 w 335"/>
              <a:gd name="T51" fmla="*/ 33 h 58"/>
              <a:gd name="T52" fmla="*/ 283 w 335"/>
              <a:gd name="T53" fmla="*/ 33 h 58"/>
              <a:gd name="T54" fmla="*/ 294 w 335"/>
              <a:gd name="T55" fmla="*/ 30 h 58"/>
              <a:gd name="T56" fmla="*/ 301 w 335"/>
              <a:gd name="T57" fmla="*/ 30 h 58"/>
              <a:gd name="T58" fmla="*/ 306 w 335"/>
              <a:gd name="T59" fmla="*/ 28 h 58"/>
              <a:gd name="T60" fmla="*/ 314 w 335"/>
              <a:gd name="T61" fmla="*/ 28 h 58"/>
              <a:gd name="T62" fmla="*/ 317 w 335"/>
              <a:gd name="T63" fmla="*/ 28 h 58"/>
              <a:gd name="T64" fmla="*/ 322 w 335"/>
              <a:gd name="T65" fmla="*/ 28 h 58"/>
              <a:gd name="T66" fmla="*/ 322 w 335"/>
              <a:gd name="T67" fmla="*/ 25 h 58"/>
              <a:gd name="T68" fmla="*/ 327 w 335"/>
              <a:gd name="T69" fmla="*/ 25 h 58"/>
              <a:gd name="T70" fmla="*/ 329 w 335"/>
              <a:gd name="T71" fmla="*/ 25 h 58"/>
              <a:gd name="T72" fmla="*/ 329 w 335"/>
              <a:gd name="T73" fmla="*/ 23 h 58"/>
              <a:gd name="T74" fmla="*/ 332 w 335"/>
              <a:gd name="T75" fmla="*/ 20 h 58"/>
              <a:gd name="T76" fmla="*/ 332 w 335"/>
              <a:gd name="T77" fmla="*/ 20 h 58"/>
              <a:gd name="T78" fmla="*/ 332 w 335"/>
              <a:gd name="T79" fmla="*/ 18 h 58"/>
              <a:gd name="T80" fmla="*/ 332 w 335"/>
              <a:gd name="T81" fmla="*/ 15 h 58"/>
              <a:gd name="T82" fmla="*/ 332 w 335"/>
              <a:gd name="T83" fmla="*/ 12 h 58"/>
              <a:gd name="T84" fmla="*/ 332 w 335"/>
              <a:gd name="T85" fmla="*/ 12 h 58"/>
              <a:gd name="T86" fmla="*/ 332 w 335"/>
              <a:gd name="T87" fmla="*/ 10 h 58"/>
              <a:gd name="T88" fmla="*/ 332 w 335"/>
              <a:gd name="T89" fmla="*/ 7 h 58"/>
              <a:gd name="T90" fmla="*/ 332 w 335"/>
              <a:gd name="T91" fmla="*/ 5 h 58"/>
              <a:gd name="T92" fmla="*/ 332 w 335"/>
              <a:gd name="T93" fmla="*/ 2 h 58"/>
              <a:gd name="T94" fmla="*/ 332 w 335"/>
              <a:gd name="T95" fmla="*/ 2 h 58"/>
              <a:gd name="T96" fmla="*/ 335 w 335"/>
              <a:gd name="T97" fmla="*/ 0 h 58"/>
              <a:gd name="T98" fmla="*/ 335 w 335"/>
              <a:gd name="T99" fmla="*/ 0 h 58"/>
              <a:gd name="T100" fmla="*/ 5 w 335"/>
              <a:gd name="T101" fmla="*/ 46 h 58"/>
              <a:gd name="T102" fmla="*/ 0 w 335"/>
              <a:gd name="T103" fmla="*/ 43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" h="58">
                <a:moveTo>
                  <a:pt x="0" y="43"/>
                </a:moveTo>
                <a:lnTo>
                  <a:pt x="46" y="58"/>
                </a:lnTo>
                <a:lnTo>
                  <a:pt x="46" y="58"/>
                </a:lnTo>
                <a:lnTo>
                  <a:pt x="48" y="58"/>
                </a:lnTo>
                <a:lnTo>
                  <a:pt x="53" y="58"/>
                </a:lnTo>
                <a:lnTo>
                  <a:pt x="58" y="58"/>
                </a:lnTo>
                <a:lnTo>
                  <a:pt x="64" y="58"/>
                </a:lnTo>
                <a:lnTo>
                  <a:pt x="71" y="56"/>
                </a:lnTo>
                <a:lnTo>
                  <a:pt x="79" y="56"/>
                </a:lnTo>
                <a:lnTo>
                  <a:pt x="87" y="53"/>
                </a:lnTo>
                <a:lnTo>
                  <a:pt x="97" y="53"/>
                </a:lnTo>
                <a:lnTo>
                  <a:pt x="110" y="51"/>
                </a:lnTo>
                <a:lnTo>
                  <a:pt x="120" y="51"/>
                </a:lnTo>
                <a:lnTo>
                  <a:pt x="133" y="48"/>
                </a:lnTo>
                <a:lnTo>
                  <a:pt x="143" y="48"/>
                </a:lnTo>
                <a:lnTo>
                  <a:pt x="156" y="48"/>
                </a:lnTo>
                <a:lnTo>
                  <a:pt x="168" y="46"/>
                </a:lnTo>
                <a:lnTo>
                  <a:pt x="181" y="43"/>
                </a:lnTo>
                <a:lnTo>
                  <a:pt x="194" y="43"/>
                </a:lnTo>
                <a:lnTo>
                  <a:pt x="207" y="41"/>
                </a:lnTo>
                <a:lnTo>
                  <a:pt x="220" y="38"/>
                </a:lnTo>
                <a:lnTo>
                  <a:pt x="232" y="38"/>
                </a:lnTo>
                <a:lnTo>
                  <a:pt x="243" y="38"/>
                </a:lnTo>
                <a:lnTo>
                  <a:pt x="255" y="35"/>
                </a:lnTo>
                <a:lnTo>
                  <a:pt x="266" y="35"/>
                </a:lnTo>
                <a:lnTo>
                  <a:pt x="276" y="33"/>
                </a:lnTo>
                <a:lnTo>
                  <a:pt x="283" y="33"/>
                </a:lnTo>
                <a:lnTo>
                  <a:pt x="294" y="30"/>
                </a:lnTo>
                <a:lnTo>
                  <a:pt x="301" y="30"/>
                </a:lnTo>
                <a:lnTo>
                  <a:pt x="306" y="28"/>
                </a:lnTo>
                <a:lnTo>
                  <a:pt x="314" y="28"/>
                </a:lnTo>
                <a:lnTo>
                  <a:pt x="317" y="28"/>
                </a:lnTo>
                <a:lnTo>
                  <a:pt x="322" y="28"/>
                </a:lnTo>
                <a:lnTo>
                  <a:pt x="322" y="25"/>
                </a:lnTo>
                <a:lnTo>
                  <a:pt x="327" y="25"/>
                </a:lnTo>
                <a:lnTo>
                  <a:pt x="329" y="25"/>
                </a:lnTo>
                <a:lnTo>
                  <a:pt x="329" y="23"/>
                </a:lnTo>
                <a:lnTo>
                  <a:pt x="332" y="20"/>
                </a:lnTo>
                <a:lnTo>
                  <a:pt x="332" y="20"/>
                </a:lnTo>
                <a:lnTo>
                  <a:pt x="332" y="18"/>
                </a:lnTo>
                <a:lnTo>
                  <a:pt x="332" y="15"/>
                </a:lnTo>
                <a:lnTo>
                  <a:pt x="332" y="12"/>
                </a:lnTo>
                <a:lnTo>
                  <a:pt x="332" y="12"/>
                </a:lnTo>
                <a:lnTo>
                  <a:pt x="332" y="10"/>
                </a:lnTo>
                <a:lnTo>
                  <a:pt x="332" y="7"/>
                </a:lnTo>
                <a:lnTo>
                  <a:pt x="332" y="5"/>
                </a:lnTo>
                <a:lnTo>
                  <a:pt x="332" y="2"/>
                </a:lnTo>
                <a:lnTo>
                  <a:pt x="332" y="2"/>
                </a:lnTo>
                <a:lnTo>
                  <a:pt x="335" y="0"/>
                </a:lnTo>
                <a:lnTo>
                  <a:pt x="335" y="0"/>
                </a:lnTo>
                <a:lnTo>
                  <a:pt x="5" y="46"/>
                </a:lnTo>
                <a:lnTo>
                  <a:pt x="0" y="43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8" name="Freeform 2298">
            <a:extLst>
              <a:ext uri="{FF2B5EF4-FFF2-40B4-BE49-F238E27FC236}">
                <a16:creationId xmlns:a16="http://schemas.microsoft.com/office/drawing/2014/main" id="{8B56CC85-F087-41ED-BF1E-0E1FFF9C4B5E}"/>
              </a:ext>
            </a:extLst>
          </p:cNvPr>
          <p:cNvSpPr>
            <a:spLocks/>
          </p:cNvSpPr>
          <p:nvPr/>
        </p:nvSpPr>
        <p:spPr bwMode="auto">
          <a:xfrm>
            <a:off x="1989138" y="4727575"/>
            <a:ext cx="26987" cy="11113"/>
          </a:xfrm>
          <a:custGeom>
            <a:avLst/>
            <a:gdLst>
              <a:gd name="T0" fmla="*/ 46 w 46"/>
              <a:gd name="T1" fmla="*/ 20 h 20"/>
              <a:gd name="T2" fmla="*/ 46 w 46"/>
              <a:gd name="T3" fmla="*/ 15 h 20"/>
              <a:gd name="T4" fmla="*/ 46 w 46"/>
              <a:gd name="T5" fmla="*/ 15 h 20"/>
              <a:gd name="T6" fmla="*/ 2 w 46"/>
              <a:gd name="T7" fmla="*/ 0 h 20"/>
              <a:gd name="T8" fmla="*/ 0 w 46"/>
              <a:gd name="T9" fmla="*/ 5 h 20"/>
              <a:gd name="T10" fmla="*/ 46 w 46"/>
              <a:gd name="T11" fmla="*/ 20 h 20"/>
              <a:gd name="T12" fmla="*/ 46 w 46"/>
              <a:gd name="T13" fmla="*/ 20 h 20"/>
              <a:gd name="T14" fmla="*/ 46 w 46"/>
              <a:gd name="T15" fmla="*/ 20 h 20"/>
              <a:gd name="T16" fmla="*/ 46 w 46"/>
              <a:gd name="T17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0">
                <a:moveTo>
                  <a:pt x="46" y="20"/>
                </a:moveTo>
                <a:lnTo>
                  <a:pt x="46" y="15"/>
                </a:lnTo>
                <a:lnTo>
                  <a:pt x="46" y="15"/>
                </a:lnTo>
                <a:lnTo>
                  <a:pt x="2" y="0"/>
                </a:lnTo>
                <a:lnTo>
                  <a:pt x="0" y="5"/>
                </a:lnTo>
                <a:lnTo>
                  <a:pt x="46" y="20"/>
                </a:lnTo>
                <a:lnTo>
                  <a:pt x="46" y="20"/>
                </a:lnTo>
                <a:lnTo>
                  <a:pt x="46" y="20"/>
                </a:lnTo>
                <a:lnTo>
                  <a:pt x="46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19" name="Freeform 2299">
            <a:extLst>
              <a:ext uri="{FF2B5EF4-FFF2-40B4-BE49-F238E27FC236}">
                <a16:creationId xmlns:a16="http://schemas.microsoft.com/office/drawing/2014/main" id="{1E448F9B-F35A-471C-B23F-1A9B364FDBD5}"/>
              </a:ext>
            </a:extLst>
          </p:cNvPr>
          <p:cNvSpPr>
            <a:spLocks/>
          </p:cNvSpPr>
          <p:nvPr/>
        </p:nvSpPr>
        <p:spPr bwMode="auto">
          <a:xfrm>
            <a:off x="2016125" y="4719638"/>
            <a:ext cx="158750" cy="19050"/>
          </a:xfrm>
          <a:custGeom>
            <a:avLst/>
            <a:gdLst>
              <a:gd name="T0" fmla="*/ 276 w 278"/>
              <a:gd name="T1" fmla="*/ 0 h 36"/>
              <a:gd name="T2" fmla="*/ 271 w 278"/>
              <a:gd name="T3" fmla="*/ 0 h 36"/>
              <a:gd name="T4" fmla="*/ 260 w 278"/>
              <a:gd name="T5" fmla="*/ 0 h 36"/>
              <a:gd name="T6" fmla="*/ 248 w 278"/>
              <a:gd name="T7" fmla="*/ 3 h 36"/>
              <a:gd name="T8" fmla="*/ 230 w 278"/>
              <a:gd name="T9" fmla="*/ 5 h 36"/>
              <a:gd name="T10" fmla="*/ 209 w 278"/>
              <a:gd name="T11" fmla="*/ 8 h 36"/>
              <a:gd name="T12" fmla="*/ 186 w 278"/>
              <a:gd name="T13" fmla="*/ 10 h 36"/>
              <a:gd name="T14" fmla="*/ 161 w 278"/>
              <a:gd name="T15" fmla="*/ 13 h 36"/>
              <a:gd name="T16" fmla="*/ 135 w 278"/>
              <a:gd name="T17" fmla="*/ 16 h 36"/>
              <a:gd name="T18" fmla="*/ 110 w 278"/>
              <a:gd name="T19" fmla="*/ 21 h 36"/>
              <a:gd name="T20" fmla="*/ 84 w 278"/>
              <a:gd name="T21" fmla="*/ 23 h 36"/>
              <a:gd name="T22" fmla="*/ 64 w 278"/>
              <a:gd name="T23" fmla="*/ 23 h 36"/>
              <a:gd name="T24" fmla="*/ 41 w 278"/>
              <a:gd name="T25" fmla="*/ 26 h 36"/>
              <a:gd name="T26" fmla="*/ 25 w 278"/>
              <a:gd name="T27" fmla="*/ 28 h 36"/>
              <a:gd name="T28" fmla="*/ 12 w 278"/>
              <a:gd name="T29" fmla="*/ 31 h 36"/>
              <a:gd name="T30" fmla="*/ 2 w 278"/>
              <a:gd name="T31" fmla="*/ 31 h 36"/>
              <a:gd name="T32" fmla="*/ 0 w 278"/>
              <a:gd name="T33" fmla="*/ 31 h 36"/>
              <a:gd name="T34" fmla="*/ 2 w 278"/>
              <a:gd name="T35" fmla="*/ 36 h 36"/>
              <a:gd name="T36" fmla="*/ 12 w 278"/>
              <a:gd name="T37" fmla="*/ 36 h 36"/>
              <a:gd name="T38" fmla="*/ 25 w 278"/>
              <a:gd name="T39" fmla="*/ 33 h 36"/>
              <a:gd name="T40" fmla="*/ 43 w 278"/>
              <a:gd name="T41" fmla="*/ 31 h 36"/>
              <a:gd name="T42" fmla="*/ 64 w 278"/>
              <a:gd name="T43" fmla="*/ 28 h 36"/>
              <a:gd name="T44" fmla="*/ 87 w 278"/>
              <a:gd name="T45" fmla="*/ 26 h 36"/>
              <a:gd name="T46" fmla="*/ 110 w 278"/>
              <a:gd name="T47" fmla="*/ 23 h 36"/>
              <a:gd name="T48" fmla="*/ 135 w 278"/>
              <a:gd name="T49" fmla="*/ 21 h 36"/>
              <a:gd name="T50" fmla="*/ 161 w 278"/>
              <a:gd name="T51" fmla="*/ 18 h 36"/>
              <a:gd name="T52" fmla="*/ 186 w 278"/>
              <a:gd name="T53" fmla="*/ 16 h 36"/>
              <a:gd name="T54" fmla="*/ 209 w 278"/>
              <a:gd name="T55" fmla="*/ 13 h 36"/>
              <a:gd name="T56" fmla="*/ 230 w 278"/>
              <a:gd name="T57" fmla="*/ 10 h 36"/>
              <a:gd name="T58" fmla="*/ 248 w 278"/>
              <a:gd name="T59" fmla="*/ 8 h 36"/>
              <a:gd name="T60" fmla="*/ 263 w 278"/>
              <a:gd name="T61" fmla="*/ 5 h 36"/>
              <a:gd name="T62" fmla="*/ 271 w 278"/>
              <a:gd name="T63" fmla="*/ 5 h 36"/>
              <a:gd name="T64" fmla="*/ 278 w 278"/>
              <a:gd name="T65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8" h="36">
                <a:moveTo>
                  <a:pt x="278" y="3"/>
                </a:moveTo>
                <a:lnTo>
                  <a:pt x="276" y="0"/>
                </a:lnTo>
                <a:lnTo>
                  <a:pt x="273" y="0"/>
                </a:lnTo>
                <a:lnTo>
                  <a:pt x="271" y="0"/>
                </a:lnTo>
                <a:lnTo>
                  <a:pt x="268" y="0"/>
                </a:lnTo>
                <a:lnTo>
                  <a:pt x="260" y="0"/>
                </a:lnTo>
                <a:lnTo>
                  <a:pt x="255" y="3"/>
                </a:lnTo>
                <a:lnTo>
                  <a:pt x="248" y="3"/>
                </a:lnTo>
                <a:lnTo>
                  <a:pt x="237" y="5"/>
                </a:lnTo>
                <a:lnTo>
                  <a:pt x="230" y="5"/>
                </a:lnTo>
                <a:lnTo>
                  <a:pt x="220" y="8"/>
                </a:lnTo>
                <a:lnTo>
                  <a:pt x="209" y="8"/>
                </a:lnTo>
                <a:lnTo>
                  <a:pt x="197" y="10"/>
                </a:lnTo>
                <a:lnTo>
                  <a:pt x="186" y="10"/>
                </a:lnTo>
                <a:lnTo>
                  <a:pt x="174" y="13"/>
                </a:lnTo>
                <a:lnTo>
                  <a:pt x="161" y="13"/>
                </a:lnTo>
                <a:lnTo>
                  <a:pt x="148" y="16"/>
                </a:lnTo>
                <a:lnTo>
                  <a:pt x="135" y="16"/>
                </a:lnTo>
                <a:lnTo>
                  <a:pt x="122" y="18"/>
                </a:lnTo>
                <a:lnTo>
                  <a:pt x="110" y="21"/>
                </a:lnTo>
                <a:lnTo>
                  <a:pt x="97" y="21"/>
                </a:lnTo>
                <a:lnTo>
                  <a:pt x="84" y="23"/>
                </a:lnTo>
                <a:lnTo>
                  <a:pt x="74" y="23"/>
                </a:lnTo>
                <a:lnTo>
                  <a:pt x="64" y="23"/>
                </a:lnTo>
                <a:lnTo>
                  <a:pt x="51" y="26"/>
                </a:lnTo>
                <a:lnTo>
                  <a:pt x="41" y="26"/>
                </a:lnTo>
                <a:lnTo>
                  <a:pt x="33" y="28"/>
                </a:lnTo>
                <a:lnTo>
                  <a:pt x="25" y="28"/>
                </a:lnTo>
                <a:lnTo>
                  <a:pt x="18" y="31"/>
                </a:lnTo>
                <a:lnTo>
                  <a:pt x="12" y="31"/>
                </a:lnTo>
                <a:lnTo>
                  <a:pt x="7" y="31"/>
                </a:lnTo>
                <a:lnTo>
                  <a:pt x="2" y="31"/>
                </a:lnTo>
                <a:lnTo>
                  <a:pt x="0" y="31"/>
                </a:lnTo>
                <a:lnTo>
                  <a:pt x="0" y="31"/>
                </a:lnTo>
                <a:lnTo>
                  <a:pt x="0" y="36"/>
                </a:lnTo>
                <a:lnTo>
                  <a:pt x="2" y="36"/>
                </a:lnTo>
                <a:lnTo>
                  <a:pt x="7" y="36"/>
                </a:lnTo>
                <a:lnTo>
                  <a:pt x="12" y="36"/>
                </a:lnTo>
                <a:lnTo>
                  <a:pt x="18" y="36"/>
                </a:lnTo>
                <a:lnTo>
                  <a:pt x="25" y="33"/>
                </a:lnTo>
                <a:lnTo>
                  <a:pt x="33" y="33"/>
                </a:lnTo>
                <a:lnTo>
                  <a:pt x="43" y="31"/>
                </a:lnTo>
                <a:lnTo>
                  <a:pt x="51" y="31"/>
                </a:lnTo>
                <a:lnTo>
                  <a:pt x="64" y="28"/>
                </a:lnTo>
                <a:lnTo>
                  <a:pt x="74" y="28"/>
                </a:lnTo>
                <a:lnTo>
                  <a:pt x="87" y="26"/>
                </a:lnTo>
                <a:lnTo>
                  <a:pt x="97" y="26"/>
                </a:lnTo>
                <a:lnTo>
                  <a:pt x="110" y="23"/>
                </a:lnTo>
                <a:lnTo>
                  <a:pt x="122" y="23"/>
                </a:lnTo>
                <a:lnTo>
                  <a:pt x="135" y="21"/>
                </a:lnTo>
                <a:lnTo>
                  <a:pt x="148" y="21"/>
                </a:lnTo>
                <a:lnTo>
                  <a:pt x="161" y="18"/>
                </a:lnTo>
                <a:lnTo>
                  <a:pt x="174" y="16"/>
                </a:lnTo>
                <a:lnTo>
                  <a:pt x="186" y="16"/>
                </a:lnTo>
                <a:lnTo>
                  <a:pt x="197" y="13"/>
                </a:lnTo>
                <a:lnTo>
                  <a:pt x="209" y="13"/>
                </a:lnTo>
                <a:lnTo>
                  <a:pt x="220" y="13"/>
                </a:lnTo>
                <a:lnTo>
                  <a:pt x="230" y="10"/>
                </a:lnTo>
                <a:lnTo>
                  <a:pt x="240" y="10"/>
                </a:lnTo>
                <a:lnTo>
                  <a:pt x="248" y="8"/>
                </a:lnTo>
                <a:lnTo>
                  <a:pt x="255" y="8"/>
                </a:lnTo>
                <a:lnTo>
                  <a:pt x="263" y="5"/>
                </a:lnTo>
                <a:lnTo>
                  <a:pt x="268" y="5"/>
                </a:lnTo>
                <a:lnTo>
                  <a:pt x="271" y="5"/>
                </a:lnTo>
                <a:lnTo>
                  <a:pt x="276" y="5"/>
                </a:lnTo>
                <a:lnTo>
                  <a:pt x="278" y="3"/>
                </a:lnTo>
                <a:lnTo>
                  <a:pt x="278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0" name="Freeform 2300">
            <a:extLst>
              <a:ext uri="{FF2B5EF4-FFF2-40B4-BE49-F238E27FC236}">
                <a16:creationId xmlns:a16="http://schemas.microsoft.com/office/drawing/2014/main" id="{3E69BB3F-FD9F-42CB-AD24-867C019D77DF}"/>
              </a:ext>
            </a:extLst>
          </p:cNvPr>
          <p:cNvSpPr>
            <a:spLocks/>
          </p:cNvSpPr>
          <p:nvPr/>
        </p:nvSpPr>
        <p:spPr bwMode="auto">
          <a:xfrm>
            <a:off x="2173288" y="4711700"/>
            <a:ext cx="7937" cy="9525"/>
          </a:xfrm>
          <a:custGeom>
            <a:avLst/>
            <a:gdLst>
              <a:gd name="T0" fmla="*/ 13 w 13"/>
              <a:gd name="T1" fmla="*/ 0 h 16"/>
              <a:gd name="T2" fmla="*/ 7 w 13"/>
              <a:gd name="T3" fmla="*/ 0 h 16"/>
              <a:gd name="T4" fmla="*/ 7 w 13"/>
              <a:gd name="T5" fmla="*/ 3 h 16"/>
              <a:gd name="T6" fmla="*/ 7 w 13"/>
              <a:gd name="T7" fmla="*/ 6 h 16"/>
              <a:gd name="T8" fmla="*/ 7 w 13"/>
              <a:gd name="T9" fmla="*/ 6 h 16"/>
              <a:gd name="T10" fmla="*/ 7 w 13"/>
              <a:gd name="T11" fmla="*/ 8 h 16"/>
              <a:gd name="T12" fmla="*/ 7 w 13"/>
              <a:gd name="T13" fmla="*/ 8 h 16"/>
              <a:gd name="T14" fmla="*/ 5 w 13"/>
              <a:gd name="T15" fmla="*/ 11 h 16"/>
              <a:gd name="T16" fmla="*/ 2 w 13"/>
              <a:gd name="T17" fmla="*/ 11 h 16"/>
              <a:gd name="T18" fmla="*/ 0 w 13"/>
              <a:gd name="T19" fmla="*/ 13 h 16"/>
              <a:gd name="T20" fmla="*/ 2 w 13"/>
              <a:gd name="T21" fmla="*/ 16 h 16"/>
              <a:gd name="T22" fmla="*/ 5 w 13"/>
              <a:gd name="T23" fmla="*/ 16 h 16"/>
              <a:gd name="T24" fmla="*/ 7 w 13"/>
              <a:gd name="T25" fmla="*/ 13 h 16"/>
              <a:gd name="T26" fmla="*/ 10 w 13"/>
              <a:gd name="T27" fmla="*/ 13 h 16"/>
              <a:gd name="T28" fmla="*/ 10 w 13"/>
              <a:gd name="T29" fmla="*/ 11 h 16"/>
              <a:gd name="T30" fmla="*/ 13 w 13"/>
              <a:gd name="T31" fmla="*/ 8 h 16"/>
              <a:gd name="T32" fmla="*/ 13 w 13"/>
              <a:gd name="T33" fmla="*/ 6 h 16"/>
              <a:gd name="T34" fmla="*/ 13 w 13"/>
              <a:gd name="T35" fmla="*/ 3 h 16"/>
              <a:gd name="T36" fmla="*/ 13 w 13"/>
              <a:gd name="T37" fmla="*/ 0 h 16"/>
              <a:gd name="T38" fmla="*/ 13 w 13"/>
              <a:gd name="T3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6">
                <a:moveTo>
                  <a:pt x="13" y="0"/>
                </a:moveTo>
                <a:lnTo>
                  <a:pt x="7" y="0"/>
                </a:lnTo>
                <a:lnTo>
                  <a:pt x="7" y="3"/>
                </a:lnTo>
                <a:lnTo>
                  <a:pt x="7" y="6"/>
                </a:lnTo>
                <a:lnTo>
                  <a:pt x="7" y="6"/>
                </a:lnTo>
                <a:lnTo>
                  <a:pt x="7" y="8"/>
                </a:lnTo>
                <a:lnTo>
                  <a:pt x="7" y="8"/>
                </a:lnTo>
                <a:lnTo>
                  <a:pt x="5" y="11"/>
                </a:lnTo>
                <a:lnTo>
                  <a:pt x="2" y="11"/>
                </a:lnTo>
                <a:lnTo>
                  <a:pt x="0" y="13"/>
                </a:lnTo>
                <a:lnTo>
                  <a:pt x="2" y="16"/>
                </a:lnTo>
                <a:lnTo>
                  <a:pt x="5" y="16"/>
                </a:lnTo>
                <a:lnTo>
                  <a:pt x="7" y="13"/>
                </a:lnTo>
                <a:lnTo>
                  <a:pt x="10" y="13"/>
                </a:lnTo>
                <a:lnTo>
                  <a:pt x="10" y="11"/>
                </a:lnTo>
                <a:lnTo>
                  <a:pt x="13" y="8"/>
                </a:lnTo>
                <a:lnTo>
                  <a:pt x="13" y="6"/>
                </a:lnTo>
                <a:lnTo>
                  <a:pt x="13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1" name="Freeform 2301">
            <a:extLst>
              <a:ext uri="{FF2B5EF4-FFF2-40B4-BE49-F238E27FC236}">
                <a16:creationId xmlns:a16="http://schemas.microsoft.com/office/drawing/2014/main" id="{A279FDF1-D1DC-4D1B-8C63-733692815A65}"/>
              </a:ext>
            </a:extLst>
          </p:cNvPr>
          <p:cNvSpPr>
            <a:spLocks/>
          </p:cNvSpPr>
          <p:nvPr/>
        </p:nvSpPr>
        <p:spPr bwMode="auto">
          <a:xfrm>
            <a:off x="2178050" y="4703763"/>
            <a:ext cx="4763" cy="7937"/>
          </a:xfrm>
          <a:custGeom>
            <a:avLst/>
            <a:gdLst>
              <a:gd name="T0" fmla="*/ 3 w 8"/>
              <a:gd name="T1" fmla="*/ 0 h 15"/>
              <a:gd name="T2" fmla="*/ 6 w 8"/>
              <a:gd name="T3" fmla="*/ 5 h 15"/>
              <a:gd name="T4" fmla="*/ 3 w 8"/>
              <a:gd name="T5" fmla="*/ 3 h 15"/>
              <a:gd name="T6" fmla="*/ 3 w 8"/>
              <a:gd name="T7" fmla="*/ 5 h 15"/>
              <a:gd name="T8" fmla="*/ 3 w 8"/>
              <a:gd name="T9" fmla="*/ 5 h 15"/>
              <a:gd name="T10" fmla="*/ 3 w 8"/>
              <a:gd name="T11" fmla="*/ 8 h 15"/>
              <a:gd name="T12" fmla="*/ 3 w 8"/>
              <a:gd name="T13" fmla="*/ 10 h 15"/>
              <a:gd name="T14" fmla="*/ 3 w 8"/>
              <a:gd name="T15" fmla="*/ 13 h 15"/>
              <a:gd name="T16" fmla="*/ 0 w 8"/>
              <a:gd name="T17" fmla="*/ 15 h 15"/>
              <a:gd name="T18" fmla="*/ 0 w 8"/>
              <a:gd name="T19" fmla="*/ 15 h 15"/>
              <a:gd name="T20" fmla="*/ 6 w 8"/>
              <a:gd name="T21" fmla="*/ 15 h 15"/>
              <a:gd name="T22" fmla="*/ 6 w 8"/>
              <a:gd name="T23" fmla="*/ 15 h 15"/>
              <a:gd name="T24" fmla="*/ 6 w 8"/>
              <a:gd name="T25" fmla="*/ 13 h 15"/>
              <a:gd name="T26" fmla="*/ 6 w 8"/>
              <a:gd name="T27" fmla="*/ 10 h 15"/>
              <a:gd name="T28" fmla="*/ 6 w 8"/>
              <a:gd name="T29" fmla="*/ 8 h 15"/>
              <a:gd name="T30" fmla="*/ 6 w 8"/>
              <a:gd name="T31" fmla="*/ 5 h 15"/>
              <a:gd name="T32" fmla="*/ 6 w 8"/>
              <a:gd name="T33" fmla="*/ 5 h 15"/>
              <a:gd name="T34" fmla="*/ 8 w 8"/>
              <a:gd name="T35" fmla="*/ 3 h 15"/>
              <a:gd name="T36" fmla="*/ 8 w 8"/>
              <a:gd name="T37" fmla="*/ 3 h 15"/>
              <a:gd name="T38" fmla="*/ 3 w 8"/>
              <a:gd name="T39" fmla="*/ 0 h 15"/>
              <a:gd name="T40" fmla="*/ 8 w 8"/>
              <a:gd name="T41" fmla="*/ 3 h 15"/>
              <a:gd name="T42" fmla="*/ 8 w 8"/>
              <a:gd name="T43" fmla="*/ 0 h 15"/>
              <a:gd name="T44" fmla="*/ 3 w 8"/>
              <a:gd name="T4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15">
                <a:moveTo>
                  <a:pt x="3" y="0"/>
                </a:moveTo>
                <a:lnTo>
                  <a:pt x="6" y="5"/>
                </a:lnTo>
                <a:lnTo>
                  <a:pt x="3" y="3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lnTo>
                  <a:pt x="3" y="10"/>
                </a:lnTo>
                <a:lnTo>
                  <a:pt x="3" y="13"/>
                </a:lnTo>
                <a:lnTo>
                  <a:pt x="0" y="15"/>
                </a:lnTo>
                <a:lnTo>
                  <a:pt x="0" y="15"/>
                </a:lnTo>
                <a:lnTo>
                  <a:pt x="6" y="15"/>
                </a:lnTo>
                <a:lnTo>
                  <a:pt x="6" y="15"/>
                </a:lnTo>
                <a:lnTo>
                  <a:pt x="6" y="13"/>
                </a:lnTo>
                <a:lnTo>
                  <a:pt x="6" y="10"/>
                </a:lnTo>
                <a:lnTo>
                  <a:pt x="6" y="8"/>
                </a:lnTo>
                <a:lnTo>
                  <a:pt x="6" y="5"/>
                </a:lnTo>
                <a:lnTo>
                  <a:pt x="6" y="5"/>
                </a:lnTo>
                <a:lnTo>
                  <a:pt x="8" y="3"/>
                </a:lnTo>
                <a:lnTo>
                  <a:pt x="8" y="3"/>
                </a:lnTo>
                <a:lnTo>
                  <a:pt x="3" y="0"/>
                </a:lnTo>
                <a:lnTo>
                  <a:pt x="8" y="3"/>
                </a:lnTo>
                <a:lnTo>
                  <a:pt x="8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2" name="Freeform 2302">
            <a:extLst>
              <a:ext uri="{FF2B5EF4-FFF2-40B4-BE49-F238E27FC236}">
                <a16:creationId xmlns:a16="http://schemas.microsoft.com/office/drawing/2014/main" id="{C9CFBFC1-8467-4469-880D-BC86C3520EA5}"/>
              </a:ext>
            </a:extLst>
          </p:cNvPr>
          <p:cNvSpPr>
            <a:spLocks/>
          </p:cNvSpPr>
          <p:nvPr/>
        </p:nvSpPr>
        <p:spPr bwMode="auto">
          <a:xfrm>
            <a:off x="1992313" y="4703763"/>
            <a:ext cx="188912" cy="28575"/>
          </a:xfrm>
          <a:custGeom>
            <a:avLst/>
            <a:gdLst>
              <a:gd name="T0" fmla="*/ 0 w 330"/>
              <a:gd name="T1" fmla="*/ 49 h 51"/>
              <a:gd name="T2" fmla="*/ 0 w 330"/>
              <a:gd name="T3" fmla="*/ 51 h 51"/>
              <a:gd name="T4" fmla="*/ 330 w 330"/>
              <a:gd name="T5" fmla="*/ 5 h 51"/>
              <a:gd name="T6" fmla="*/ 327 w 330"/>
              <a:gd name="T7" fmla="*/ 0 h 51"/>
              <a:gd name="T8" fmla="*/ 0 w 330"/>
              <a:gd name="T9" fmla="*/ 46 h 51"/>
              <a:gd name="T10" fmla="*/ 0 w 330"/>
              <a:gd name="T11" fmla="*/ 49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0" y="49"/>
                </a:moveTo>
                <a:lnTo>
                  <a:pt x="0" y="51"/>
                </a:lnTo>
                <a:lnTo>
                  <a:pt x="330" y="5"/>
                </a:lnTo>
                <a:lnTo>
                  <a:pt x="327" y="0"/>
                </a:lnTo>
                <a:lnTo>
                  <a:pt x="0" y="46"/>
                </a:lnTo>
                <a:lnTo>
                  <a:pt x="0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3" name="Freeform 2303">
            <a:extLst>
              <a:ext uri="{FF2B5EF4-FFF2-40B4-BE49-F238E27FC236}">
                <a16:creationId xmlns:a16="http://schemas.microsoft.com/office/drawing/2014/main" id="{78EC1246-1B4C-4BD9-8E3D-35803FD5208E}"/>
              </a:ext>
            </a:extLst>
          </p:cNvPr>
          <p:cNvSpPr>
            <a:spLocks/>
          </p:cNvSpPr>
          <p:nvPr/>
        </p:nvSpPr>
        <p:spPr bwMode="auto">
          <a:xfrm>
            <a:off x="2000250" y="4513263"/>
            <a:ext cx="200025" cy="215900"/>
          </a:xfrm>
          <a:custGeom>
            <a:avLst/>
            <a:gdLst>
              <a:gd name="T0" fmla="*/ 320 w 350"/>
              <a:gd name="T1" fmla="*/ 348 h 391"/>
              <a:gd name="T2" fmla="*/ 322 w 350"/>
              <a:gd name="T3" fmla="*/ 348 h 391"/>
              <a:gd name="T4" fmla="*/ 325 w 350"/>
              <a:gd name="T5" fmla="*/ 348 h 391"/>
              <a:gd name="T6" fmla="*/ 332 w 350"/>
              <a:gd name="T7" fmla="*/ 345 h 391"/>
              <a:gd name="T8" fmla="*/ 338 w 350"/>
              <a:gd name="T9" fmla="*/ 343 h 391"/>
              <a:gd name="T10" fmla="*/ 343 w 350"/>
              <a:gd name="T11" fmla="*/ 343 h 391"/>
              <a:gd name="T12" fmla="*/ 345 w 350"/>
              <a:gd name="T13" fmla="*/ 340 h 391"/>
              <a:gd name="T14" fmla="*/ 348 w 350"/>
              <a:gd name="T15" fmla="*/ 337 h 391"/>
              <a:gd name="T16" fmla="*/ 350 w 350"/>
              <a:gd name="T17" fmla="*/ 335 h 391"/>
              <a:gd name="T18" fmla="*/ 340 w 350"/>
              <a:gd name="T19" fmla="*/ 8 h 391"/>
              <a:gd name="T20" fmla="*/ 338 w 350"/>
              <a:gd name="T21" fmla="*/ 5 h 391"/>
              <a:gd name="T22" fmla="*/ 335 w 350"/>
              <a:gd name="T23" fmla="*/ 5 h 391"/>
              <a:gd name="T24" fmla="*/ 330 w 350"/>
              <a:gd name="T25" fmla="*/ 2 h 391"/>
              <a:gd name="T26" fmla="*/ 325 w 350"/>
              <a:gd name="T27" fmla="*/ 2 h 391"/>
              <a:gd name="T28" fmla="*/ 320 w 350"/>
              <a:gd name="T29" fmla="*/ 0 h 391"/>
              <a:gd name="T30" fmla="*/ 315 w 350"/>
              <a:gd name="T31" fmla="*/ 0 h 391"/>
              <a:gd name="T32" fmla="*/ 309 w 350"/>
              <a:gd name="T33" fmla="*/ 0 h 391"/>
              <a:gd name="T34" fmla="*/ 307 w 350"/>
              <a:gd name="T35" fmla="*/ 0 h 391"/>
              <a:gd name="T36" fmla="*/ 8 w 350"/>
              <a:gd name="T37" fmla="*/ 13 h 391"/>
              <a:gd name="T38" fmla="*/ 5 w 350"/>
              <a:gd name="T39" fmla="*/ 15 h 391"/>
              <a:gd name="T40" fmla="*/ 3 w 350"/>
              <a:gd name="T41" fmla="*/ 15 h 391"/>
              <a:gd name="T42" fmla="*/ 3 w 350"/>
              <a:gd name="T43" fmla="*/ 15 h 391"/>
              <a:gd name="T44" fmla="*/ 0 w 350"/>
              <a:gd name="T45" fmla="*/ 18 h 391"/>
              <a:gd name="T46" fmla="*/ 0 w 350"/>
              <a:gd name="T47" fmla="*/ 18 h 391"/>
              <a:gd name="T48" fmla="*/ 0 w 350"/>
              <a:gd name="T49" fmla="*/ 20 h 391"/>
              <a:gd name="T50" fmla="*/ 0 w 350"/>
              <a:gd name="T51" fmla="*/ 23 h 391"/>
              <a:gd name="T52" fmla="*/ 0 w 350"/>
              <a:gd name="T53" fmla="*/ 25 h 391"/>
              <a:gd name="T54" fmla="*/ 26 w 350"/>
              <a:gd name="T55" fmla="*/ 381 h 391"/>
              <a:gd name="T56" fmla="*/ 26 w 350"/>
              <a:gd name="T57" fmla="*/ 383 h 391"/>
              <a:gd name="T58" fmla="*/ 26 w 350"/>
              <a:gd name="T59" fmla="*/ 386 h 391"/>
              <a:gd name="T60" fmla="*/ 26 w 350"/>
              <a:gd name="T61" fmla="*/ 386 h 391"/>
              <a:gd name="T62" fmla="*/ 28 w 350"/>
              <a:gd name="T63" fmla="*/ 389 h 391"/>
              <a:gd name="T64" fmla="*/ 28 w 350"/>
              <a:gd name="T65" fmla="*/ 389 h 391"/>
              <a:gd name="T66" fmla="*/ 31 w 350"/>
              <a:gd name="T67" fmla="*/ 389 h 391"/>
              <a:gd name="T68" fmla="*/ 33 w 350"/>
              <a:gd name="T69" fmla="*/ 391 h 391"/>
              <a:gd name="T70" fmla="*/ 33 w 350"/>
              <a:gd name="T71" fmla="*/ 391 h 391"/>
              <a:gd name="T72" fmla="*/ 320 w 350"/>
              <a:gd name="T73" fmla="*/ 348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0" h="391">
                <a:moveTo>
                  <a:pt x="320" y="348"/>
                </a:moveTo>
                <a:lnTo>
                  <a:pt x="322" y="348"/>
                </a:lnTo>
                <a:lnTo>
                  <a:pt x="325" y="348"/>
                </a:lnTo>
                <a:lnTo>
                  <a:pt x="332" y="345"/>
                </a:lnTo>
                <a:lnTo>
                  <a:pt x="338" y="343"/>
                </a:lnTo>
                <a:lnTo>
                  <a:pt x="343" y="343"/>
                </a:lnTo>
                <a:lnTo>
                  <a:pt x="345" y="340"/>
                </a:lnTo>
                <a:lnTo>
                  <a:pt x="348" y="337"/>
                </a:lnTo>
                <a:lnTo>
                  <a:pt x="350" y="335"/>
                </a:lnTo>
                <a:lnTo>
                  <a:pt x="340" y="8"/>
                </a:lnTo>
                <a:lnTo>
                  <a:pt x="338" y="5"/>
                </a:lnTo>
                <a:lnTo>
                  <a:pt x="335" y="5"/>
                </a:lnTo>
                <a:lnTo>
                  <a:pt x="330" y="2"/>
                </a:lnTo>
                <a:lnTo>
                  <a:pt x="325" y="2"/>
                </a:lnTo>
                <a:lnTo>
                  <a:pt x="320" y="0"/>
                </a:lnTo>
                <a:lnTo>
                  <a:pt x="315" y="0"/>
                </a:lnTo>
                <a:lnTo>
                  <a:pt x="309" y="0"/>
                </a:lnTo>
                <a:lnTo>
                  <a:pt x="307" y="0"/>
                </a:lnTo>
                <a:lnTo>
                  <a:pt x="8" y="13"/>
                </a:lnTo>
                <a:lnTo>
                  <a:pt x="5" y="15"/>
                </a:lnTo>
                <a:lnTo>
                  <a:pt x="3" y="15"/>
                </a:lnTo>
                <a:lnTo>
                  <a:pt x="3" y="15"/>
                </a:lnTo>
                <a:lnTo>
                  <a:pt x="0" y="18"/>
                </a:lnTo>
                <a:lnTo>
                  <a:pt x="0" y="18"/>
                </a:lnTo>
                <a:lnTo>
                  <a:pt x="0" y="20"/>
                </a:lnTo>
                <a:lnTo>
                  <a:pt x="0" y="23"/>
                </a:lnTo>
                <a:lnTo>
                  <a:pt x="0" y="25"/>
                </a:lnTo>
                <a:lnTo>
                  <a:pt x="26" y="381"/>
                </a:lnTo>
                <a:lnTo>
                  <a:pt x="26" y="383"/>
                </a:lnTo>
                <a:lnTo>
                  <a:pt x="26" y="386"/>
                </a:lnTo>
                <a:lnTo>
                  <a:pt x="26" y="386"/>
                </a:lnTo>
                <a:lnTo>
                  <a:pt x="28" y="389"/>
                </a:lnTo>
                <a:lnTo>
                  <a:pt x="28" y="389"/>
                </a:lnTo>
                <a:lnTo>
                  <a:pt x="31" y="389"/>
                </a:lnTo>
                <a:lnTo>
                  <a:pt x="33" y="391"/>
                </a:lnTo>
                <a:lnTo>
                  <a:pt x="33" y="391"/>
                </a:lnTo>
                <a:lnTo>
                  <a:pt x="320" y="348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4" name="Freeform 2304">
            <a:extLst>
              <a:ext uri="{FF2B5EF4-FFF2-40B4-BE49-F238E27FC236}">
                <a16:creationId xmlns:a16="http://schemas.microsoft.com/office/drawing/2014/main" id="{D99995DC-055D-4553-9BD9-CBE520C60D29}"/>
              </a:ext>
            </a:extLst>
          </p:cNvPr>
          <p:cNvSpPr>
            <a:spLocks/>
          </p:cNvSpPr>
          <p:nvPr/>
        </p:nvSpPr>
        <p:spPr bwMode="auto">
          <a:xfrm>
            <a:off x="2184400" y="4699000"/>
            <a:ext cx="17463" cy="7938"/>
          </a:xfrm>
          <a:custGeom>
            <a:avLst/>
            <a:gdLst>
              <a:gd name="T0" fmla="*/ 33 w 33"/>
              <a:gd name="T1" fmla="*/ 0 h 15"/>
              <a:gd name="T2" fmla="*/ 28 w 33"/>
              <a:gd name="T3" fmla="*/ 0 h 15"/>
              <a:gd name="T4" fmla="*/ 28 w 33"/>
              <a:gd name="T5" fmla="*/ 0 h 15"/>
              <a:gd name="T6" fmla="*/ 25 w 33"/>
              <a:gd name="T7" fmla="*/ 2 h 15"/>
              <a:gd name="T8" fmla="*/ 20 w 33"/>
              <a:gd name="T9" fmla="*/ 5 h 15"/>
              <a:gd name="T10" fmla="*/ 18 w 33"/>
              <a:gd name="T11" fmla="*/ 5 h 15"/>
              <a:gd name="T12" fmla="*/ 10 w 33"/>
              <a:gd name="T13" fmla="*/ 8 h 15"/>
              <a:gd name="T14" fmla="*/ 5 w 33"/>
              <a:gd name="T15" fmla="*/ 10 h 15"/>
              <a:gd name="T16" fmla="*/ 2 w 33"/>
              <a:gd name="T17" fmla="*/ 10 h 15"/>
              <a:gd name="T18" fmla="*/ 0 w 33"/>
              <a:gd name="T19" fmla="*/ 10 h 15"/>
              <a:gd name="T20" fmla="*/ 0 w 33"/>
              <a:gd name="T21" fmla="*/ 15 h 15"/>
              <a:gd name="T22" fmla="*/ 2 w 33"/>
              <a:gd name="T23" fmla="*/ 15 h 15"/>
              <a:gd name="T24" fmla="*/ 7 w 33"/>
              <a:gd name="T25" fmla="*/ 15 h 15"/>
              <a:gd name="T26" fmla="*/ 12 w 33"/>
              <a:gd name="T27" fmla="*/ 13 h 15"/>
              <a:gd name="T28" fmla="*/ 18 w 33"/>
              <a:gd name="T29" fmla="*/ 10 h 15"/>
              <a:gd name="T30" fmla="*/ 23 w 33"/>
              <a:gd name="T31" fmla="*/ 10 h 15"/>
              <a:gd name="T32" fmla="*/ 28 w 33"/>
              <a:gd name="T33" fmla="*/ 8 h 15"/>
              <a:gd name="T34" fmla="*/ 30 w 33"/>
              <a:gd name="T35" fmla="*/ 5 h 15"/>
              <a:gd name="T36" fmla="*/ 33 w 33"/>
              <a:gd name="T37" fmla="*/ 0 h 15"/>
              <a:gd name="T38" fmla="*/ 33 w 33"/>
              <a:gd name="T3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5">
                <a:moveTo>
                  <a:pt x="33" y="0"/>
                </a:moveTo>
                <a:lnTo>
                  <a:pt x="28" y="0"/>
                </a:lnTo>
                <a:lnTo>
                  <a:pt x="28" y="0"/>
                </a:lnTo>
                <a:lnTo>
                  <a:pt x="25" y="2"/>
                </a:lnTo>
                <a:lnTo>
                  <a:pt x="20" y="5"/>
                </a:lnTo>
                <a:lnTo>
                  <a:pt x="18" y="5"/>
                </a:lnTo>
                <a:lnTo>
                  <a:pt x="10" y="8"/>
                </a:lnTo>
                <a:lnTo>
                  <a:pt x="5" y="10"/>
                </a:lnTo>
                <a:lnTo>
                  <a:pt x="2" y="10"/>
                </a:lnTo>
                <a:lnTo>
                  <a:pt x="0" y="10"/>
                </a:lnTo>
                <a:lnTo>
                  <a:pt x="0" y="15"/>
                </a:lnTo>
                <a:lnTo>
                  <a:pt x="2" y="15"/>
                </a:lnTo>
                <a:lnTo>
                  <a:pt x="7" y="15"/>
                </a:lnTo>
                <a:lnTo>
                  <a:pt x="12" y="13"/>
                </a:lnTo>
                <a:lnTo>
                  <a:pt x="18" y="10"/>
                </a:lnTo>
                <a:lnTo>
                  <a:pt x="23" y="10"/>
                </a:lnTo>
                <a:lnTo>
                  <a:pt x="28" y="8"/>
                </a:lnTo>
                <a:lnTo>
                  <a:pt x="30" y="5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5" name="Freeform 2305">
            <a:extLst>
              <a:ext uri="{FF2B5EF4-FFF2-40B4-BE49-F238E27FC236}">
                <a16:creationId xmlns:a16="http://schemas.microsoft.com/office/drawing/2014/main" id="{A58A49EF-43AB-4691-A275-6B590A281AE5}"/>
              </a:ext>
            </a:extLst>
          </p:cNvPr>
          <p:cNvSpPr>
            <a:spLocks/>
          </p:cNvSpPr>
          <p:nvPr/>
        </p:nvSpPr>
        <p:spPr bwMode="auto">
          <a:xfrm>
            <a:off x="2193925" y="4518025"/>
            <a:ext cx="7938" cy="180975"/>
          </a:xfrm>
          <a:custGeom>
            <a:avLst/>
            <a:gdLst>
              <a:gd name="T0" fmla="*/ 5 w 15"/>
              <a:gd name="T1" fmla="*/ 0 h 327"/>
              <a:gd name="T2" fmla="*/ 0 w 15"/>
              <a:gd name="T3" fmla="*/ 0 h 327"/>
              <a:gd name="T4" fmla="*/ 0 w 15"/>
              <a:gd name="T5" fmla="*/ 0 h 327"/>
              <a:gd name="T6" fmla="*/ 10 w 15"/>
              <a:gd name="T7" fmla="*/ 327 h 327"/>
              <a:gd name="T8" fmla="*/ 15 w 15"/>
              <a:gd name="T9" fmla="*/ 327 h 327"/>
              <a:gd name="T10" fmla="*/ 5 w 15"/>
              <a:gd name="T11" fmla="*/ 0 h 327"/>
              <a:gd name="T12" fmla="*/ 5 w 15"/>
              <a:gd name="T13" fmla="*/ 0 h 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327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10" y="327"/>
                </a:lnTo>
                <a:lnTo>
                  <a:pt x="15" y="327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6" name="Freeform 2306">
            <a:extLst>
              <a:ext uri="{FF2B5EF4-FFF2-40B4-BE49-F238E27FC236}">
                <a16:creationId xmlns:a16="http://schemas.microsoft.com/office/drawing/2014/main" id="{0C6D4287-5035-491D-926D-597A41C1E55F}"/>
              </a:ext>
            </a:extLst>
          </p:cNvPr>
          <p:cNvSpPr>
            <a:spLocks/>
          </p:cNvSpPr>
          <p:nvPr/>
        </p:nvSpPr>
        <p:spPr bwMode="auto">
          <a:xfrm>
            <a:off x="2176463" y="4513263"/>
            <a:ext cx="20637" cy="4762"/>
          </a:xfrm>
          <a:custGeom>
            <a:avLst/>
            <a:gdLst>
              <a:gd name="T0" fmla="*/ 0 w 36"/>
              <a:gd name="T1" fmla="*/ 0 h 8"/>
              <a:gd name="T2" fmla="*/ 0 w 36"/>
              <a:gd name="T3" fmla="*/ 2 h 8"/>
              <a:gd name="T4" fmla="*/ 2 w 36"/>
              <a:gd name="T5" fmla="*/ 2 h 8"/>
              <a:gd name="T6" fmla="*/ 8 w 36"/>
              <a:gd name="T7" fmla="*/ 2 h 8"/>
              <a:gd name="T8" fmla="*/ 13 w 36"/>
              <a:gd name="T9" fmla="*/ 2 h 8"/>
              <a:gd name="T10" fmla="*/ 18 w 36"/>
              <a:gd name="T11" fmla="*/ 5 h 8"/>
              <a:gd name="T12" fmla="*/ 23 w 36"/>
              <a:gd name="T13" fmla="*/ 5 h 8"/>
              <a:gd name="T14" fmla="*/ 28 w 36"/>
              <a:gd name="T15" fmla="*/ 8 h 8"/>
              <a:gd name="T16" fmla="*/ 31 w 36"/>
              <a:gd name="T17" fmla="*/ 8 h 8"/>
              <a:gd name="T18" fmla="*/ 31 w 36"/>
              <a:gd name="T19" fmla="*/ 8 h 8"/>
              <a:gd name="T20" fmla="*/ 36 w 36"/>
              <a:gd name="T21" fmla="*/ 8 h 8"/>
              <a:gd name="T22" fmla="*/ 33 w 36"/>
              <a:gd name="T23" fmla="*/ 2 h 8"/>
              <a:gd name="T24" fmla="*/ 28 w 36"/>
              <a:gd name="T25" fmla="*/ 2 h 8"/>
              <a:gd name="T26" fmla="*/ 23 w 36"/>
              <a:gd name="T27" fmla="*/ 0 h 8"/>
              <a:gd name="T28" fmla="*/ 18 w 36"/>
              <a:gd name="T29" fmla="*/ 0 h 8"/>
              <a:gd name="T30" fmla="*/ 13 w 36"/>
              <a:gd name="T31" fmla="*/ 0 h 8"/>
              <a:gd name="T32" fmla="*/ 8 w 36"/>
              <a:gd name="T33" fmla="*/ 0 h 8"/>
              <a:gd name="T34" fmla="*/ 2 w 36"/>
              <a:gd name="T35" fmla="*/ 0 h 8"/>
              <a:gd name="T36" fmla="*/ 0 w 36"/>
              <a:gd name="T37" fmla="*/ 0 h 8"/>
              <a:gd name="T38" fmla="*/ 0 w 36"/>
              <a:gd name="T3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8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8" y="2"/>
                </a:lnTo>
                <a:lnTo>
                  <a:pt x="13" y="2"/>
                </a:lnTo>
                <a:lnTo>
                  <a:pt x="18" y="5"/>
                </a:lnTo>
                <a:lnTo>
                  <a:pt x="23" y="5"/>
                </a:lnTo>
                <a:lnTo>
                  <a:pt x="28" y="8"/>
                </a:lnTo>
                <a:lnTo>
                  <a:pt x="31" y="8"/>
                </a:lnTo>
                <a:lnTo>
                  <a:pt x="31" y="8"/>
                </a:lnTo>
                <a:lnTo>
                  <a:pt x="36" y="8"/>
                </a:lnTo>
                <a:lnTo>
                  <a:pt x="33" y="2"/>
                </a:lnTo>
                <a:lnTo>
                  <a:pt x="28" y="2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lnTo>
                  <a:pt x="8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7" name="Freeform 2307">
            <a:extLst>
              <a:ext uri="{FF2B5EF4-FFF2-40B4-BE49-F238E27FC236}">
                <a16:creationId xmlns:a16="http://schemas.microsoft.com/office/drawing/2014/main" id="{7C297C75-D323-405A-9C7C-E65F52303A67}"/>
              </a:ext>
            </a:extLst>
          </p:cNvPr>
          <p:cNvSpPr>
            <a:spLocks/>
          </p:cNvSpPr>
          <p:nvPr/>
        </p:nvSpPr>
        <p:spPr bwMode="auto">
          <a:xfrm>
            <a:off x="2005013" y="4513263"/>
            <a:ext cx="171450" cy="7937"/>
          </a:xfrm>
          <a:custGeom>
            <a:avLst/>
            <a:gdLst>
              <a:gd name="T0" fmla="*/ 0 w 299"/>
              <a:gd name="T1" fmla="*/ 10 h 15"/>
              <a:gd name="T2" fmla="*/ 0 w 299"/>
              <a:gd name="T3" fmla="*/ 15 h 15"/>
              <a:gd name="T4" fmla="*/ 299 w 299"/>
              <a:gd name="T5" fmla="*/ 2 h 15"/>
              <a:gd name="T6" fmla="*/ 299 w 299"/>
              <a:gd name="T7" fmla="*/ 0 h 15"/>
              <a:gd name="T8" fmla="*/ 0 w 299"/>
              <a:gd name="T9" fmla="*/ 10 h 15"/>
              <a:gd name="T10" fmla="*/ 0 w 299"/>
              <a:gd name="T11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15">
                <a:moveTo>
                  <a:pt x="0" y="10"/>
                </a:moveTo>
                <a:lnTo>
                  <a:pt x="0" y="15"/>
                </a:lnTo>
                <a:lnTo>
                  <a:pt x="299" y="2"/>
                </a:lnTo>
                <a:lnTo>
                  <a:pt x="299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8" name="Freeform 2308">
            <a:extLst>
              <a:ext uri="{FF2B5EF4-FFF2-40B4-BE49-F238E27FC236}">
                <a16:creationId xmlns:a16="http://schemas.microsoft.com/office/drawing/2014/main" id="{BDC3CBEB-D1D5-43F1-9676-B1FB9CF9E1B7}"/>
              </a:ext>
            </a:extLst>
          </p:cNvPr>
          <p:cNvSpPr>
            <a:spLocks/>
          </p:cNvSpPr>
          <p:nvPr/>
        </p:nvSpPr>
        <p:spPr bwMode="auto">
          <a:xfrm>
            <a:off x="2000250" y="4518025"/>
            <a:ext cx="4763" cy="9525"/>
          </a:xfrm>
          <a:custGeom>
            <a:avLst/>
            <a:gdLst>
              <a:gd name="T0" fmla="*/ 0 w 10"/>
              <a:gd name="T1" fmla="*/ 15 h 15"/>
              <a:gd name="T2" fmla="*/ 5 w 10"/>
              <a:gd name="T3" fmla="*/ 15 h 15"/>
              <a:gd name="T4" fmla="*/ 5 w 10"/>
              <a:gd name="T5" fmla="*/ 13 h 15"/>
              <a:gd name="T6" fmla="*/ 5 w 10"/>
              <a:gd name="T7" fmla="*/ 10 h 15"/>
              <a:gd name="T8" fmla="*/ 5 w 10"/>
              <a:gd name="T9" fmla="*/ 10 h 15"/>
              <a:gd name="T10" fmla="*/ 5 w 10"/>
              <a:gd name="T11" fmla="*/ 8 h 15"/>
              <a:gd name="T12" fmla="*/ 5 w 10"/>
              <a:gd name="T13" fmla="*/ 8 h 15"/>
              <a:gd name="T14" fmla="*/ 7 w 10"/>
              <a:gd name="T15" fmla="*/ 8 h 15"/>
              <a:gd name="T16" fmla="*/ 7 w 10"/>
              <a:gd name="T17" fmla="*/ 8 h 15"/>
              <a:gd name="T18" fmla="*/ 10 w 10"/>
              <a:gd name="T19" fmla="*/ 5 h 15"/>
              <a:gd name="T20" fmla="*/ 10 w 10"/>
              <a:gd name="T21" fmla="*/ 0 h 15"/>
              <a:gd name="T22" fmla="*/ 7 w 10"/>
              <a:gd name="T23" fmla="*/ 3 h 15"/>
              <a:gd name="T24" fmla="*/ 5 w 10"/>
              <a:gd name="T25" fmla="*/ 3 h 15"/>
              <a:gd name="T26" fmla="*/ 2 w 10"/>
              <a:gd name="T27" fmla="*/ 3 h 15"/>
              <a:gd name="T28" fmla="*/ 2 w 10"/>
              <a:gd name="T29" fmla="*/ 5 h 15"/>
              <a:gd name="T30" fmla="*/ 0 w 10"/>
              <a:gd name="T31" fmla="*/ 8 h 15"/>
              <a:gd name="T32" fmla="*/ 0 w 10"/>
              <a:gd name="T33" fmla="*/ 10 h 15"/>
              <a:gd name="T34" fmla="*/ 0 w 10"/>
              <a:gd name="T35" fmla="*/ 13 h 15"/>
              <a:gd name="T36" fmla="*/ 0 w 10"/>
              <a:gd name="T37" fmla="*/ 15 h 15"/>
              <a:gd name="T38" fmla="*/ 0 w 10"/>
              <a:gd name="T3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5">
                <a:moveTo>
                  <a:pt x="0" y="15"/>
                </a:moveTo>
                <a:lnTo>
                  <a:pt x="5" y="15"/>
                </a:ln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8"/>
                </a:lnTo>
                <a:lnTo>
                  <a:pt x="5" y="8"/>
                </a:lnTo>
                <a:lnTo>
                  <a:pt x="7" y="8"/>
                </a:lnTo>
                <a:lnTo>
                  <a:pt x="7" y="8"/>
                </a:lnTo>
                <a:lnTo>
                  <a:pt x="10" y="5"/>
                </a:lnTo>
                <a:lnTo>
                  <a:pt x="10" y="0"/>
                </a:lnTo>
                <a:lnTo>
                  <a:pt x="7" y="3"/>
                </a:lnTo>
                <a:lnTo>
                  <a:pt x="5" y="3"/>
                </a:lnTo>
                <a:lnTo>
                  <a:pt x="2" y="3"/>
                </a:lnTo>
                <a:lnTo>
                  <a:pt x="2" y="5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29" name="Freeform 2309">
            <a:extLst>
              <a:ext uri="{FF2B5EF4-FFF2-40B4-BE49-F238E27FC236}">
                <a16:creationId xmlns:a16="http://schemas.microsoft.com/office/drawing/2014/main" id="{01B1B13C-8CD7-406C-BE6F-44FD03D6A3DD}"/>
              </a:ext>
            </a:extLst>
          </p:cNvPr>
          <p:cNvSpPr>
            <a:spLocks/>
          </p:cNvSpPr>
          <p:nvPr/>
        </p:nvSpPr>
        <p:spPr bwMode="auto">
          <a:xfrm>
            <a:off x="2000250" y="4527550"/>
            <a:ext cx="15875" cy="196850"/>
          </a:xfrm>
          <a:custGeom>
            <a:avLst/>
            <a:gdLst>
              <a:gd name="T0" fmla="*/ 25 w 28"/>
              <a:gd name="T1" fmla="*/ 358 h 358"/>
              <a:gd name="T2" fmla="*/ 28 w 28"/>
              <a:gd name="T3" fmla="*/ 356 h 358"/>
              <a:gd name="T4" fmla="*/ 5 w 28"/>
              <a:gd name="T5" fmla="*/ 0 h 358"/>
              <a:gd name="T6" fmla="*/ 0 w 28"/>
              <a:gd name="T7" fmla="*/ 0 h 358"/>
              <a:gd name="T8" fmla="*/ 25 w 28"/>
              <a:gd name="T9" fmla="*/ 358 h 358"/>
              <a:gd name="T10" fmla="*/ 25 w 28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58">
                <a:moveTo>
                  <a:pt x="25" y="358"/>
                </a:moveTo>
                <a:lnTo>
                  <a:pt x="28" y="356"/>
                </a:lnTo>
                <a:lnTo>
                  <a:pt x="5" y="0"/>
                </a:lnTo>
                <a:lnTo>
                  <a:pt x="0" y="0"/>
                </a:lnTo>
                <a:lnTo>
                  <a:pt x="25" y="358"/>
                </a:lnTo>
                <a:lnTo>
                  <a:pt x="25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0" name="Freeform 2310">
            <a:extLst>
              <a:ext uri="{FF2B5EF4-FFF2-40B4-BE49-F238E27FC236}">
                <a16:creationId xmlns:a16="http://schemas.microsoft.com/office/drawing/2014/main" id="{CBC3E2D3-CFF4-4003-A7B7-7670427E23FF}"/>
              </a:ext>
            </a:extLst>
          </p:cNvPr>
          <p:cNvSpPr>
            <a:spLocks/>
          </p:cNvSpPr>
          <p:nvPr/>
        </p:nvSpPr>
        <p:spPr bwMode="auto">
          <a:xfrm>
            <a:off x="2014538" y="4724400"/>
            <a:ext cx="6350" cy="6350"/>
          </a:xfrm>
          <a:custGeom>
            <a:avLst/>
            <a:gdLst>
              <a:gd name="T0" fmla="*/ 13 w 13"/>
              <a:gd name="T1" fmla="*/ 13 h 13"/>
              <a:gd name="T2" fmla="*/ 10 w 13"/>
              <a:gd name="T3" fmla="*/ 8 h 13"/>
              <a:gd name="T4" fmla="*/ 10 w 13"/>
              <a:gd name="T5" fmla="*/ 8 h 13"/>
              <a:gd name="T6" fmla="*/ 8 w 13"/>
              <a:gd name="T7" fmla="*/ 5 h 13"/>
              <a:gd name="T8" fmla="*/ 8 w 13"/>
              <a:gd name="T9" fmla="*/ 5 h 13"/>
              <a:gd name="T10" fmla="*/ 5 w 13"/>
              <a:gd name="T11" fmla="*/ 5 h 13"/>
              <a:gd name="T12" fmla="*/ 5 w 13"/>
              <a:gd name="T13" fmla="*/ 5 h 13"/>
              <a:gd name="T14" fmla="*/ 3 w 13"/>
              <a:gd name="T15" fmla="*/ 2 h 13"/>
              <a:gd name="T16" fmla="*/ 3 w 13"/>
              <a:gd name="T17" fmla="*/ 2 h 13"/>
              <a:gd name="T18" fmla="*/ 3 w 13"/>
              <a:gd name="T19" fmla="*/ 0 h 13"/>
              <a:gd name="T20" fmla="*/ 0 w 13"/>
              <a:gd name="T21" fmla="*/ 2 h 13"/>
              <a:gd name="T22" fmla="*/ 0 w 13"/>
              <a:gd name="T23" fmla="*/ 5 h 13"/>
              <a:gd name="T24" fmla="*/ 0 w 13"/>
              <a:gd name="T25" fmla="*/ 5 h 13"/>
              <a:gd name="T26" fmla="*/ 3 w 13"/>
              <a:gd name="T27" fmla="*/ 8 h 13"/>
              <a:gd name="T28" fmla="*/ 3 w 13"/>
              <a:gd name="T29" fmla="*/ 8 h 13"/>
              <a:gd name="T30" fmla="*/ 5 w 13"/>
              <a:gd name="T31" fmla="*/ 10 h 13"/>
              <a:gd name="T32" fmla="*/ 8 w 13"/>
              <a:gd name="T33" fmla="*/ 10 h 13"/>
              <a:gd name="T34" fmla="*/ 10 w 13"/>
              <a:gd name="T35" fmla="*/ 13 h 13"/>
              <a:gd name="T36" fmla="*/ 10 w 13"/>
              <a:gd name="T37" fmla="*/ 13 h 13"/>
              <a:gd name="T38" fmla="*/ 13 w 13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3">
                <a:moveTo>
                  <a:pt x="13" y="13"/>
                </a:moveTo>
                <a:lnTo>
                  <a:pt x="10" y="8"/>
                </a:lnTo>
                <a:lnTo>
                  <a:pt x="10" y="8"/>
                </a:lnTo>
                <a:lnTo>
                  <a:pt x="8" y="5"/>
                </a:lnTo>
                <a:lnTo>
                  <a:pt x="8" y="5"/>
                </a:lnTo>
                <a:lnTo>
                  <a:pt x="5" y="5"/>
                </a:lnTo>
                <a:lnTo>
                  <a:pt x="5" y="5"/>
                </a:lnTo>
                <a:lnTo>
                  <a:pt x="3" y="2"/>
                </a:lnTo>
                <a:lnTo>
                  <a:pt x="3" y="2"/>
                </a:lnTo>
                <a:lnTo>
                  <a:pt x="3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3" y="8"/>
                </a:lnTo>
                <a:lnTo>
                  <a:pt x="3" y="8"/>
                </a:lnTo>
                <a:lnTo>
                  <a:pt x="5" y="10"/>
                </a:lnTo>
                <a:lnTo>
                  <a:pt x="8" y="10"/>
                </a:lnTo>
                <a:lnTo>
                  <a:pt x="10" y="13"/>
                </a:lnTo>
                <a:lnTo>
                  <a:pt x="10" y="13"/>
                </a:lnTo>
                <a:lnTo>
                  <a:pt x="1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1" name="Freeform 2311">
            <a:extLst>
              <a:ext uri="{FF2B5EF4-FFF2-40B4-BE49-F238E27FC236}">
                <a16:creationId xmlns:a16="http://schemas.microsoft.com/office/drawing/2014/main" id="{8A83A5F2-DE39-4A89-BA8F-5BA27E37A6C5}"/>
              </a:ext>
            </a:extLst>
          </p:cNvPr>
          <p:cNvSpPr>
            <a:spLocks/>
          </p:cNvSpPr>
          <p:nvPr/>
        </p:nvSpPr>
        <p:spPr bwMode="auto">
          <a:xfrm>
            <a:off x="2019300" y="4703763"/>
            <a:ext cx="165100" cy="26987"/>
          </a:xfrm>
          <a:custGeom>
            <a:avLst/>
            <a:gdLst>
              <a:gd name="T0" fmla="*/ 287 w 287"/>
              <a:gd name="T1" fmla="*/ 5 h 49"/>
              <a:gd name="T2" fmla="*/ 287 w 287"/>
              <a:gd name="T3" fmla="*/ 0 h 49"/>
              <a:gd name="T4" fmla="*/ 0 w 287"/>
              <a:gd name="T5" fmla="*/ 44 h 49"/>
              <a:gd name="T6" fmla="*/ 3 w 287"/>
              <a:gd name="T7" fmla="*/ 49 h 49"/>
              <a:gd name="T8" fmla="*/ 287 w 287"/>
              <a:gd name="T9" fmla="*/ 5 h 49"/>
              <a:gd name="T10" fmla="*/ 287 w 287"/>
              <a:gd name="T11" fmla="*/ 5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7" h="49">
                <a:moveTo>
                  <a:pt x="287" y="5"/>
                </a:moveTo>
                <a:lnTo>
                  <a:pt x="287" y="0"/>
                </a:lnTo>
                <a:lnTo>
                  <a:pt x="0" y="44"/>
                </a:lnTo>
                <a:lnTo>
                  <a:pt x="3" y="49"/>
                </a:lnTo>
                <a:lnTo>
                  <a:pt x="287" y="5"/>
                </a:lnTo>
                <a:lnTo>
                  <a:pt x="287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2" name="Freeform 2312">
            <a:extLst>
              <a:ext uri="{FF2B5EF4-FFF2-40B4-BE49-F238E27FC236}">
                <a16:creationId xmlns:a16="http://schemas.microsoft.com/office/drawing/2014/main" id="{3B8BC5F5-4BB2-4343-BCC9-6FBC74D7A3CF}"/>
              </a:ext>
            </a:extLst>
          </p:cNvPr>
          <p:cNvSpPr>
            <a:spLocks/>
          </p:cNvSpPr>
          <p:nvPr/>
        </p:nvSpPr>
        <p:spPr bwMode="auto">
          <a:xfrm>
            <a:off x="2017713" y="4530725"/>
            <a:ext cx="166687" cy="168275"/>
          </a:xfrm>
          <a:custGeom>
            <a:avLst/>
            <a:gdLst>
              <a:gd name="T0" fmla="*/ 294 w 294"/>
              <a:gd name="T1" fmla="*/ 271 h 304"/>
              <a:gd name="T2" fmla="*/ 284 w 294"/>
              <a:gd name="T3" fmla="*/ 0 h 304"/>
              <a:gd name="T4" fmla="*/ 0 w 294"/>
              <a:gd name="T5" fmla="*/ 15 h 304"/>
              <a:gd name="T6" fmla="*/ 23 w 294"/>
              <a:gd name="T7" fmla="*/ 304 h 304"/>
              <a:gd name="T8" fmla="*/ 294 w 294"/>
              <a:gd name="T9" fmla="*/ 27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304">
                <a:moveTo>
                  <a:pt x="294" y="271"/>
                </a:moveTo>
                <a:lnTo>
                  <a:pt x="284" y="0"/>
                </a:lnTo>
                <a:lnTo>
                  <a:pt x="0" y="15"/>
                </a:lnTo>
                <a:lnTo>
                  <a:pt x="23" y="304"/>
                </a:lnTo>
                <a:lnTo>
                  <a:pt x="294" y="271"/>
                </a:lnTo>
                <a:close/>
              </a:path>
            </a:pathLst>
          </a:custGeom>
          <a:solidFill>
            <a:srgbClr val="4C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3" name="Freeform 2313">
            <a:extLst>
              <a:ext uri="{FF2B5EF4-FFF2-40B4-BE49-F238E27FC236}">
                <a16:creationId xmlns:a16="http://schemas.microsoft.com/office/drawing/2014/main" id="{9770236A-178A-4BFD-8F44-083BF5651771}"/>
              </a:ext>
            </a:extLst>
          </p:cNvPr>
          <p:cNvSpPr>
            <a:spLocks/>
          </p:cNvSpPr>
          <p:nvPr/>
        </p:nvSpPr>
        <p:spPr bwMode="auto">
          <a:xfrm>
            <a:off x="2178050" y="4530725"/>
            <a:ext cx="7938" cy="150813"/>
          </a:xfrm>
          <a:custGeom>
            <a:avLst/>
            <a:gdLst>
              <a:gd name="T0" fmla="*/ 3 w 16"/>
              <a:gd name="T1" fmla="*/ 0 h 273"/>
              <a:gd name="T2" fmla="*/ 3 w 16"/>
              <a:gd name="T3" fmla="*/ 5 h 273"/>
              <a:gd name="T4" fmla="*/ 0 w 16"/>
              <a:gd name="T5" fmla="*/ 2 h 273"/>
              <a:gd name="T6" fmla="*/ 11 w 16"/>
              <a:gd name="T7" fmla="*/ 273 h 273"/>
              <a:gd name="T8" fmla="*/ 16 w 16"/>
              <a:gd name="T9" fmla="*/ 273 h 273"/>
              <a:gd name="T10" fmla="*/ 6 w 16"/>
              <a:gd name="T11" fmla="*/ 2 h 273"/>
              <a:gd name="T12" fmla="*/ 3 w 16"/>
              <a:gd name="T13" fmla="*/ 0 h 273"/>
              <a:gd name="T14" fmla="*/ 6 w 16"/>
              <a:gd name="T15" fmla="*/ 2 h 273"/>
              <a:gd name="T16" fmla="*/ 6 w 16"/>
              <a:gd name="T17" fmla="*/ 0 h 273"/>
              <a:gd name="T18" fmla="*/ 3 w 16"/>
              <a:gd name="T19" fmla="*/ 0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" h="273">
                <a:moveTo>
                  <a:pt x="3" y="0"/>
                </a:moveTo>
                <a:lnTo>
                  <a:pt x="3" y="5"/>
                </a:lnTo>
                <a:lnTo>
                  <a:pt x="0" y="2"/>
                </a:lnTo>
                <a:lnTo>
                  <a:pt x="11" y="273"/>
                </a:lnTo>
                <a:lnTo>
                  <a:pt x="16" y="273"/>
                </a:lnTo>
                <a:lnTo>
                  <a:pt x="6" y="2"/>
                </a:lnTo>
                <a:lnTo>
                  <a:pt x="3" y="0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4" name="Freeform 2314">
            <a:extLst>
              <a:ext uri="{FF2B5EF4-FFF2-40B4-BE49-F238E27FC236}">
                <a16:creationId xmlns:a16="http://schemas.microsoft.com/office/drawing/2014/main" id="{187CFC7B-2F6A-4963-9B0D-57434E3B36D4}"/>
              </a:ext>
            </a:extLst>
          </p:cNvPr>
          <p:cNvSpPr>
            <a:spLocks/>
          </p:cNvSpPr>
          <p:nvPr/>
        </p:nvSpPr>
        <p:spPr bwMode="auto">
          <a:xfrm>
            <a:off x="2016125" y="4530725"/>
            <a:ext cx="163513" cy="9525"/>
          </a:xfrm>
          <a:custGeom>
            <a:avLst/>
            <a:gdLst>
              <a:gd name="T0" fmla="*/ 0 w 286"/>
              <a:gd name="T1" fmla="*/ 17 h 17"/>
              <a:gd name="T2" fmla="*/ 5 w 286"/>
              <a:gd name="T3" fmla="*/ 17 h 17"/>
              <a:gd name="T4" fmla="*/ 2 w 286"/>
              <a:gd name="T5" fmla="*/ 17 h 17"/>
              <a:gd name="T6" fmla="*/ 286 w 286"/>
              <a:gd name="T7" fmla="*/ 5 h 17"/>
              <a:gd name="T8" fmla="*/ 286 w 286"/>
              <a:gd name="T9" fmla="*/ 0 h 17"/>
              <a:gd name="T10" fmla="*/ 2 w 286"/>
              <a:gd name="T11" fmla="*/ 15 h 17"/>
              <a:gd name="T12" fmla="*/ 0 w 286"/>
              <a:gd name="T13" fmla="*/ 17 h 17"/>
              <a:gd name="T14" fmla="*/ 2 w 286"/>
              <a:gd name="T15" fmla="*/ 15 h 17"/>
              <a:gd name="T16" fmla="*/ 0 w 286"/>
              <a:gd name="T17" fmla="*/ 15 h 17"/>
              <a:gd name="T18" fmla="*/ 0 w 286"/>
              <a:gd name="T19" fmla="*/ 17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17">
                <a:moveTo>
                  <a:pt x="0" y="17"/>
                </a:moveTo>
                <a:lnTo>
                  <a:pt x="5" y="17"/>
                </a:lnTo>
                <a:lnTo>
                  <a:pt x="2" y="17"/>
                </a:lnTo>
                <a:lnTo>
                  <a:pt x="286" y="5"/>
                </a:lnTo>
                <a:lnTo>
                  <a:pt x="286" y="0"/>
                </a:lnTo>
                <a:lnTo>
                  <a:pt x="2" y="15"/>
                </a:lnTo>
                <a:lnTo>
                  <a:pt x="0" y="17"/>
                </a:lnTo>
                <a:lnTo>
                  <a:pt x="2" y="15"/>
                </a:lnTo>
                <a:lnTo>
                  <a:pt x="0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5" name="Freeform 2315">
            <a:extLst>
              <a:ext uri="{FF2B5EF4-FFF2-40B4-BE49-F238E27FC236}">
                <a16:creationId xmlns:a16="http://schemas.microsoft.com/office/drawing/2014/main" id="{C87FB6BC-7695-49E5-8C28-A85094BE2771}"/>
              </a:ext>
            </a:extLst>
          </p:cNvPr>
          <p:cNvSpPr>
            <a:spLocks/>
          </p:cNvSpPr>
          <p:nvPr/>
        </p:nvSpPr>
        <p:spPr bwMode="auto">
          <a:xfrm>
            <a:off x="2016125" y="4540250"/>
            <a:ext cx="14288" cy="160338"/>
          </a:xfrm>
          <a:custGeom>
            <a:avLst/>
            <a:gdLst>
              <a:gd name="T0" fmla="*/ 25 w 25"/>
              <a:gd name="T1" fmla="*/ 292 h 292"/>
              <a:gd name="T2" fmla="*/ 25 w 25"/>
              <a:gd name="T3" fmla="*/ 287 h 292"/>
              <a:gd name="T4" fmla="*/ 25 w 25"/>
              <a:gd name="T5" fmla="*/ 287 h 292"/>
              <a:gd name="T6" fmla="*/ 5 w 25"/>
              <a:gd name="T7" fmla="*/ 0 h 292"/>
              <a:gd name="T8" fmla="*/ 0 w 25"/>
              <a:gd name="T9" fmla="*/ 0 h 292"/>
              <a:gd name="T10" fmla="*/ 23 w 25"/>
              <a:gd name="T11" fmla="*/ 289 h 292"/>
              <a:gd name="T12" fmla="*/ 25 w 25"/>
              <a:gd name="T13" fmla="*/ 292 h 292"/>
              <a:gd name="T14" fmla="*/ 23 w 25"/>
              <a:gd name="T15" fmla="*/ 289 h 292"/>
              <a:gd name="T16" fmla="*/ 23 w 25"/>
              <a:gd name="T17" fmla="*/ 292 h 292"/>
              <a:gd name="T18" fmla="*/ 25 w 25"/>
              <a:gd name="T1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5" h="292">
                <a:moveTo>
                  <a:pt x="25" y="292"/>
                </a:moveTo>
                <a:lnTo>
                  <a:pt x="25" y="287"/>
                </a:lnTo>
                <a:lnTo>
                  <a:pt x="25" y="287"/>
                </a:lnTo>
                <a:lnTo>
                  <a:pt x="5" y="0"/>
                </a:lnTo>
                <a:lnTo>
                  <a:pt x="0" y="0"/>
                </a:lnTo>
                <a:lnTo>
                  <a:pt x="23" y="289"/>
                </a:lnTo>
                <a:lnTo>
                  <a:pt x="25" y="292"/>
                </a:lnTo>
                <a:lnTo>
                  <a:pt x="23" y="289"/>
                </a:lnTo>
                <a:lnTo>
                  <a:pt x="23" y="292"/>
                </a:lnTo>
                <a:lnTo>
                  <a:pt x="25" y="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6" name="Freeform 2316">
            <a:extLst>
              <a:ext uri="{FF2B5EF4-FFF2-40B4-BE49-F238E27FC236}">
                <a16:creationId xmlns:a16="http://schemas.microsoft.com/office/drawing/2014/main" id="{C00337B7-2691-4CBC-8E50-C5D34CEB4188}"/>
              </a:ext>
            </a:extLst>
          </p:cNvPr>
          <p:cNvSpPr>
            <a:spLocks/>
          </p:cNvSpPr>
          <p:nvPr/>
        </p:nvSpPr>
        <p:spPr bwMode="auto">
          <a:xfrm>
            <a:off x="2030413" y="4679950"/>
            <a:ext cx="155575" cy="20638"/>
          </a:xfrm>
          <a:custGeom>
            <a:avLst/>
            <a:gdLst>
              <a:gd name="T0" fmla="*/ 274 w 274"/>
              <a:gd name="T1" fmla="*/ 2 h 38"/>
              <a:gd name="T2" fmla="*/ 269 w 274"/>
              <a:gd name="T3" fmla="*/ 2 h 38"/>
              <a:gd name="T4" fmla="*/ 271 w 274"/>
              <a:gd name="T5" fmla="*/ 0 h 38"/>
              <a:gd name="T6" fmla="*/ 0 w 274"/>
              <a:gd name="T7" fmla="*/ 33 h 38"/>
              <a:gd name="T8" fmla="*/ 0 w 274"/>
              <a:gd name="T9" fmla="*/ 38 h 38"/>
              <a:gd name="T10" fmla="*/ 271 w 274"/>
              <a:gd name="T11" fmla="*/ 5 h 38"/>
              <a:gd name="T12" fmla="*/ 274 w 274"/>
              <a:gd name="T13" fmla="*/ 2 h 38"/>
              <a:gd name="T14" fmla="*/ 271 w 274"/>
              <a:gd name="T15" fmla="*/ 5 h 38"/>
              <a:gd name="T16" fmla="*/ 274 w 274"/>
              <a:gd name="T17" fmla="*/ 2 h 38"/>
              <a:gd name="T18" fmla="*/ 274 w 274"/>
              <a:gd name="T19" fmla="*/ 2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4" h="38">
                <a:moveTo>
                  <a:pt x="274" y="2"/>
                </a:moveTo>
                <a:lnTo>
                  <a:pt x="269" y="2"/>
                </a:lnTo>
                <a:lnTo>
                  <a:pt x="271" y="0"/>
                </a:lnTo>
                <a:lnTo>
                  <a:pt x="0" y="33"/>
                </a:lnTo>
                <a:lnTo>
                  <a:pt x="0" y="38"/>
                </a:lnTo>
                <a:lnTo>
                  <a:pt x="271" y="5"/>
                </a:lnTo>
                <a:lnTo>
                  <a:pt x="274" y="2"/>
                </a:lnTo>
                <a:lnTo>
                  <a:pt x="271" y="5"/>
                </a:lnTo>
                <a:lnTo>
                  <a:pt x="274" y="2"/>
                </a:lnTo>
                <a:lnTo>
                  <a:pt x="27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7" name="Freeform 2317">
            <a:extLst>
              <a:ext uri="{FF2B5EF4-FFF2-40B4-BE49-F238E27FC236}">
                <a16:creationId xmlns:a16="http://schemas.microsoft.com/office/drawing/2014/main" id="{17980AB5-ED43-42E7-9E08-EC6CCE8C4662}"/>
              </a:ext>
            </a:extLst>
          </p:cNvPr>
          <p:cNvSpPr>
            <a:spLocks/>
          </p:cNvSpPr>
          <p:nvPr/>
        </p:nvSpPr>
        <p:spPr bwMode="auto">
          <a:xfrm>
            <a:off x="2047875" y="4787900"/>
            <a:ext cx="60325" cy="14288"/>
          </a:xfrm>
          <a:custGeom>
            <a:avLst/>
            <a:gdLst>
              <a:gd name="T0" fmla="*/ 107 w 107"/>
              <a:gd name="T1" fmla="*/ 0 h 28"/>
              <a:gd name="T2" fmla="*/ 2 w 107"/>
              <a:gd name="T3" fmla="*/ 15 h 28"/>
              <a:gd name="T4" fmla="*/ 0 w 107"/>
              <a:gd name="T5" fmla="*/ 28 h 28"/>
              <a:gd name="T6" fmla="*/ 105 w 107"/>
              <a:gd name="T7" fmla="*/ 13 h 28"/>
              <a:gd name="T8" fmla="*/ 107 w 107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7" h="28">
                <a:moveTo>
                  <a:pt x="107" y="0"/>
                </a:moveTo>
                <a:lnTo>
                  <a:pt x="2" y="15"/>
                </a:lnTo>
                <a:lnTo>
                  <a:pt x="0" y="28"/>
                </a:lnTo>
                <a:lnTo>
                  <a:pt x="105" y="13"/>
                </a:lnTo>
                <a:lnTo>
                  <a:pt x="107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8" name="Freeform 2318">
            <a:extLst>
              <a:ext uri="{FF2B5EF4-FFF2-40B4-BE49-F238E27FC236}">
                <a16:creationId xmlns:a16="http://schemas.microsoft.com/office/drawing/2014/main" id="{9A7C9F42-62E7-414B-98C8-6B862EC19BBE}"/>
              </a:ext>
            </a:extLst>
          </p:cNvPr>
          <p:cNvSpPr>
            <a:spLocks/>
          </p:cNvSpPr>
          <p:nvPr/>
        </p:nvSpPr>
        <p:spPr bwMode="auto">
          <a:xfrm>
            <a:off x="2047875" y="4786313"/>
            <a:ext cx="60325" cy="11112"/>
          </a:xfrm>
          <a:custGeom>
            <a:avLst/>
            <a:gdLst>
              <a:gd name="T0" fmla="*/ 0 w 107"/>
              <a:gd name="T1" fmla="*/ 18 h 21"/>
              <a:gd name="T2" fmla="*/ 5 w 107"/>
              <a:gd name="T3" fmla="*/ 18 h 21"/>
              <a:gd name="T4" fmla="*/ 2 w 107"/>
              <a:gd name="T5" fmla="*/ 21 h 21"/>
              <a:gd name="T6" fmla="*/ 107 w 107"/>
              <a:gd name="T7" fmla="*/ 3 h 21"/>
              <a:gd name="T8" fmla="*/ 105 w 107"/>
              <a:gd name="T9" fmla="*/ 0 h 21"/>
              <a:gd name="T10" fmla="*/ 0 w 107"/>
              <a:gd name="T11" fmla="*/ 16 h 21"/>
              <a:gd name="T12" fmla="*/ 0 w 107"/>
              <a:gd name="T13" fmla="*/ 18 h 21"/>
              <a:gd name="T14" fmla="*/ 0 w 107"/>
              <a:gd name="T15" fmla="*/ 16 h 21"/>
              <a:gd name="T16" fmla="*/ 0 w 107"/>
              <a:gd name="T17" fmla="*/ 16 h 21"/>
              <a:gd name="T18" fmla="*/ 0 w 107"/>
              <a:gd name="T1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21">
                <a:moveTo>
                  <a:pt x="0" y="18"/>
                </a:moveTo>
                <a:lnTo>
                  <a:pt x="5" y="18"/>
                </a:lnTo>
                <a:lnTo>
                  <a:pt x="2" y="21"/>
                </a:lnTo>
                <a:lnTo>
                  <a:pt x="107" y="3"/>
                </a:lnTo>
                <a:lnTo>
                  <a:pt x="105" y="0"/>
                </a:lnTo>
                <a:lnTo>
                  <a:pt x="0" y="16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39" name="Freeform 2319">
            <a:extLst>
              <a:ext uri="{FF2B5EF4-FFF2-40B4-BE49-F238E27FC236}">
                <a16:creationId xmlns:a16="http://schemas.microsoft.com/office/drawing/2014/main" id="{A09568D2-12F5-4A9F-8655-FA097193E18F}"/>
              </a:ext>
            </a:extLst>
          </p:cNvPr>
          <p:cNvSpPr>
            <a:spLocks/>
          </p:cNvSpPr>
          <p:nvPr/>
        </p:nvSpPr>
        <p:spPr bwMode="auto">
          <a:xfrm>
            <a:off x="2046288" y="4795838"/>
            <a:ext cx="4762" cy="9525"/>
          </a:xfrm>
          <a:custGeom>
            <a:avLst/>
            <a:gdLst>
              <a:gd name="T0" fmla="*/ 5 w 8"/>
              <a:gd name="T1" fmla="*/ 16 h 16"/>
              <a:gd name="T2" fmla="*/ 3 w 8"/>
              <a:gd name="T3" fmla="*/ 11 h 16"/>
              <a:gd name="T4" fmla="*/ 5 w 8"/>
              <a:gd name="T5" fmla="*/ 13 h 16"/>
              <a:gd name="T6" fmla="*/ 8 w 8"/>
              <a:gd name="T7" fmla="*/ 0 h 16"/>
              <a:gd name="T8" fmla="*/ 3 w 8"/>
              <a:gd name="T9" fmla="*/ 0 h 16"/>
              <a:gd name="T10" fmla="*/ 0 w 8"/>
              <a:gd name="T11" fmla="*/ 13 h 16"/>
              <a:gd name="T12" fmla="*/ 5 w 8"/>
              <a:gd name="T13" fmla="*/ 16 h 16"/>
              <a:gd name="T14" fmla="*/ 0 w 8"/>
              <a:gd name="T15" fmla="*/ 13 h 16"/>
              <a:gd name="T16" fmla="*/ 0 w 8"/>
              <a:gd name="T17" fmla="*/ 16 h 16"/>
              <a:gd name="T18" fmla="*/ 5 w 8"/>
              <a:gd name="T19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6">
                <a:moveTo>
                  <a:pt x="5" y="16"/>
                </a:moveTo>
                <a:lnTo>
                  <a:pt x="3" y="11"/>
                </a:lnTo>
                <a:lnTo>
                  <a:pt x="5" y="13"/>
                </a:lnTo>
                <a:lnTo>
                  <a:pt x="8" y="0"/>
                </a:lnTo>
                <a:lnTo>
                  <a:pt x="3" y="0"/>
                </a:lnTo>
                <a:lnTo>
                  <a:pt x="0" y="13"/>
                </a:lnTo>
                <a:lnTo>
                  <a:pt x="5" y="16"/>
                </a:lnTo>
                <a:lnTo>
                  <a:pt x="0" y="13"/>
                </a:lnTo>
                <a:lnTo>
                  <a:pt x="0" y="16"/>
                </a:lnTo>
                <a:lnTo>
                  <a:pt x="5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40" name="Freeform 2320">
            <a:extLst>
              <a:ext uri="{FF2B5EF4-FFF2-40B4-BE49-F238E27FC236}">
                <a16:creationId xmlns:a16="http://schemas.microsoft.com/office/drawing/2014/main" id="{1317C60D-094E-443A-9172-AEC3AE1D3137}"/>
              </a:ext>
            </a:extLst>
          </p:cNvPr>
          <p:cNvSpPr>
            <a:spLocks/>
          </p:cNvSpPr>
          <p:nvPr/>
        </p:nvSpPr>
        <p:spPr bwMode="auto">
          <a:xfrm>
            <a:off x="2047875" y="4792663"/>
            <a:ext cx="60325" cy="12700"/>
          </a:xfrm>
          <a:custGeom>
            <a:avLst/>
            <a:gdLst>
              <a:gd name="T0" fmla="*/ 107 w 107"/>
              <a:gd name="T1" fmla="*/ 3 h 21"/>
              <a:gd name="T2" fmla="*/ 102 w 107"/>
              <a:gd name="T3" fmla="*/ 3 h 21"/>
              <a:gd name="T4" fmla="*/ 105 w 107"/>
              <a:gd name="T5" fmla="*/ 0 h 21"/>
              <a:gd name="T6" fmla="*/ 0 w 107"/>
              <a:gd name="T7" fmla="*/ 16 h 21"/>
              <a:gd name="T8" fmla="*/ 2 w 107"/>
              <a:gd name="T9" fmla="*/ 21 h 21"/>
              <a:gd name="T10" fmla="*/ 107 w 107"/>
              <a:gd name="T11" fmla="*/ 5 h 21"/>
              <a:gd name="T12" fmla="*/ 107 w 107"/>
              <a:gd name="T13" fmla="*/ 3 h 21"/>
              <a:gd name="T14" fmla="*/ 107 w 107"/>
              <a:gd name="T15" fmla="*/ 5 h 21"/>
              <a:gd name="T16" fmla="*/ 107 w 107"/>
              <a:gd name="T17" fmla="*/ 5 h 21"/>
              <a:gd name="T18" fmla="*/ 107 w 107"/>
              <a:gd name="T19" fmla="*/ 3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7" h="21">
                <a:moveTo>
                  <a:pt x="107" y="3"/>
                </a:moveTo>
                <a:lnTo>
                  <a:pt x="102" y="3"/>
                </a:lnTo>
                <a:lnTo>
                  <a:pt x="105" y="0"/>
                </a:lnTo>
                <a:lnTo>
                  <a:pt x="0" y="16"/>
                </a:lnTo>
                <a:lnTo>
                  <a:pt x="2" y="21"/>
                </a:lnTo>
                <a:lnTo>
                  <a:pt x="107" y="5"/>
                </a:lnTo>
                <a:lnTo>
                  <a:pt x="107" y="3"/>
                </a:lnTo>
                <a:lnTo>
                  <a:pt x="107" y="5"/>
                </a:lnTo>
                <a:lnTo>
                  <a:pt x="107" y="5"/>
                </a:lnTo>
                <a:lnTo>
                  <a:pt x="107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41" name="Freeform 2321">
            <a:extLst>
              <a:ext uri="{FF2B5EF4-FFF2-40B4-BE49-F238E27FC236}">
                <a16:creationId xmlns:a16="http://schemas.microsoft.com/office/drawing/2014/main" id="{3105CFA6-5EB6-42F3-A716-4BA69316F8F1}"/>
              </a:ext>
            </a:extLst>
          </p:cNvPr>
          <p:cNvSpPr>
            <a:spLocks/>
          </p:cNvSpPr>
          <p:nvPr/>
        </p:nvSpPr>
        <p:spPr bwMode="auto">
          <a:xfrm>
            <a:off x="2106613" y="4786313"/>
            <a:ext cx="1587" cy="7937"/>
          </a:xfrm>
          <a:custGeom>
            <a:avLst/>
            <a:gdLst>
              <a:gd name="T0" fmla="*/ 3 w 5"/>
              <a:gd name="T1" fmla="*/ 0 h 16"/>
              <a:gd name="T2" fmla="*/ 5 w 5"/>
              <a:gd name="T3" fmla="*/ 3 h 16"/>
              <a:gd name="T4" fmla="*/ 3 w 5"/>
              <a:gd name="T5" fmla="*/ 3 h 16"/>
              <a:gd name="T6" fmla="*/ 0 w 5"/>
              <a:gd name="T7" fmla="*/ 16 h 16"/>
              <a:gd name="T8" fmla="*/ 5 w 5"/>
              <a:gd name="T9" fmla="*/ 16 h 16"/>
              <a:gd name="T10" fmla="*/ 5 w 5"/>
              <a:gd name="T11" fmla="*/ 3 h 16"/>
              <a:gd name="T12" fmla="*/ 3 w 5"/>
              <a:gd name="T13" fmla="*/ 0 h 16"/>
              <a:gd name="T14" fmla="*/ 5 w 5"/>
              <a:gd name="T15" fmla="*/ 3 h 16"/>
              <a:gd name="T16" fmla="*/ 5 w 5"/>
              <a:gd name="T17" fmla="*/ 0 h 16"/>
              <a:gd name="T18" fmla="*/ 3 w 5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6">
                <a:moveTo>
                  <a:pt x="3" y="0"/>
                </a:moveTo>
                <a:lnTo>
                  <a:pt x="5" y="3"/>
                </a:lnTo>
                <a:lnTo>
                  <a:pt x="3" y="3"/>
                </a:lnTo>
                <a:lnTo>
                  <a:pt x="0" y="16"/>
                </a:lnTo>
                <a:lnTo>
                  <a:pt x="5" y="16"/>
                </a:lnTo>
                <a:lnTo>
                  <a:pt x="5" y="3"/>
                </a:lnTo>
                <a:lnTo>
                  <a:pt x="3" y="0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42" name="Freeform 2322">
            <a:extLst>
              <a:ext uri="{FF2B5EF4-FFF2-40B4-BE49-F238E27FC236}">
                <a16:creationId xmlns:a16="http://schemas.microsoft.com/office/drawing/2014/main" id="{1BF2AA05-9CE5-416E-8FFD-35FB433EED0A}"/>
              </a:ext>
            </a:extLst>
          </p:cNvPr>
          <p:cNvSpPr>
            <a:spLocks/>
          </p:cNvSpPr>
          <p:nvPr/>
        </p:nvSpPr>
        <p:spPr bwMode="auto">
          <a:xfrm>
            <a:off x="1851025" y="4783138"/>
            <a:ext cx="146050" cy="49212"/>
          </a:xfrm>
          <a:custGeom>
            <a:avLst/>
            <a:gdLst>
              <a:gd name="T0" fmla="*/ 0 w 255"/>
              <a:gd name="T1" fmla="*/ 0 h 90"/>
              <a:gd name="T2" fmla="*/ 255 w 255"/>
              <a:gd name="T3" fmla="*/ 90 h 90"/>
              <a:gd name="T4" fmla="*/ 0 w 255"/>
              <a:gd name="T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5" h="90">
                <a:moveTo>
                  <a:pt x="0" y="0"/>
                </a:moveTo>
                <a:lnTo>
                  <a:pt x="255" y="90"/>
                </a:lnTo>
                <a:lnTo>
                  <a:pt x="0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43" name="Freeform 2323">
            <a:extLst>
              <a:ext uri="{FF2B5EF4-FFF2-40B4-BE49-F238E27FC236}">
                <a16:creationId xmlns:a16="http://schemas.microsoft.com/office/drawing/2014/main" id="{6D700DCA-62A4-417A-9A83-E6A4100B09B1}"/>
              </a:ext>
            </a:extLst>
          </p:cNvPr>
          <p:cNvSpPr>
            <a:spLocks/>
          </p:cNvSpPr>
          <p:nvPr/>
        </p:nvSpPr>
        <p:spPr bwMode="auto">
          <a:xfrm>
            <a:off x="1851025" y="4781550"/>
            <a:ext cx="146050" cy="52388"/>
          </a:xfrm>
          <a:custGeom>
            <a:avLst/>
            <a:gdLst>
              <a:gd name="T0" fmla="*/ 255 w 255"/>
              <a:gd name="T1" fmla="*/ 92 h 94"/>
              <a:gd name="T2" fmla="*/ 255 w 255"/>
              <a:gd name="T3" fmla="*/ 89 h 94"/>
              <a:gd name="T4" fmla="*/ 0 w 255"/>
              <a:gd name="T5" fmla="*/ 0 h 94"/>
              <a:gd name="T6" fmla="*/ 0 w 255"/>
              <a:gd name="T7" fmla="*/ 5 h 94"/>
              <a:gd name="T8" fmla="*/ 255 w 255"/>
              <a:gd name="T9" fmla="*/ 94 h 94"/>
              <a:gd name="T10" fmla="*/ 255 w 255"/>
              <a:gd name="T11" fmla="*/ 9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5" h="94">
                <a:moveTo>
                  <a:pt x="255" y="92"/>
                </a:moveTo>
                <a:lnTo>
                  <a:pt x="255" y="89"/>
                </a:lnTo>
                <a:lnTo>
                  <a:pt x="0" y="0"/>
                </a:lnTo>
                <a:lnTo>
                  <a:pt x="0" y="5"/>
                </a:lnTo>
                <a:lnTo>
                  <a:pt x="255" y="94"/>
                </a:lnTo>
                <a:lnTo>
                  <a:pt x="255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44" name="Rectangle 2324">
            <a:extLst>
              <a:ext uri="{FF2B5EF4-FFF2-40B4-BE49-F238E27FC236}">
                <a16:creationId xmlns:a16="http://schemas.microsoft.com/office/drawing/2014/main" id="{1DEACDB1-6332-4781-BE41-9213B2AB5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025" y="4513263"/>
            <a:ext cx="396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753" name="Text Box 2325">
            <a:extLst>
              <a:ext uri="{FF2B5EF4-FFF2-40B4-BE49-F238E27FC236}">
                <a16:creationId xmlns:a16="http://schemas.microsoft.com/office/drawing/2014/main" id="{DE7FEDCE-1156-45A3-9EEB-BE2976107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275" y="4191000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LAN</a:t>
            </a:r>
          </a:p>
        </p:txBody>
      </p:sp>
      <p:grpSp>
        <p:nvGrpSpPr>
          <p:cNvPr id="38754" name="Group 2326">
            <a:extLst>
              <a:ext uri="{FF2B5EF4-FFF2-40B4-BE49-F238E27FC236}">
                <a16:creationId xmlns:a16="http://schemas.microsoft.com/office/drawing/2014/main" id="{0682E50C-7F6F-4E33-9592-DE0A65E0EC61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3657600"/>
            <a:ext cx="609600" cy="1485900"/>
            <a:chOff x="1386" y="2304"/>
            <a:chExt cx="384" cy="936"/>
          </a:xfrm>
        </p:grpSpPr>
        <p:sp>
          <p:nvSpPr>
            <p:cNvPr id="33047" name="Freeform 2327">
              <a:extLst>
                <a:ext uri="{FF2B5EF4-FFF2-40B4-BE49-F238E27FC236}">
                  <a16:creationId xmlns:a16="http://schemas.microsoft.com/office/drawing/2014/main" id="{351758C0-804E-4B61-9B32-848A7247A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" y="2304"/>
              <a:ext cx="186" cy="936"/>
            </a:xfrm>
            <a:custGeom>
              <a:avLst/>
              <a:gdLst>
                <a:gd name="T0" fmla="*/ 186 w 186"/>
                <a:gd name="T1" fmla="*/ 936 h 936"/>
                <a:gd name="T2" fmla="*/ 0 w 186"/>
                <a:gd name="T3" fmla="*/ 936 h 936"/>
                <a:gd name="T4" fmla="*/ 0 w 186"/>
                <a:gd name="T5" fmla="*/ 0 h 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" h="936">
                  <a:moveTo>
                    <a:pt x="186" y="936"/>
                  </a:moveTo>
                  <a:lnTo>
                    <a:pt x="0" y="936"/>
                  </a:lnTo>
                  <a:lnTo>
                    <a:pt x="0" y="0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048" name="Line 2328">
              <a:extLst>
                <a:ext uri="{FF2B5EF4-FFF2-40B4-BE49-F238E27FC236}">
                  <a16:creationId xmlns:a16="http://schemas.microsoft.com/office/drawing/2014/main" id="{B8789183-61F3-47E6-8214-4C77ED6FC1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2526"/>
              <a:ext cx="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049" name="Line 2329">
              <a:extLst>
                <a:ext uri="{FF2B5EF4-FFF2-40B4-BE49-F238E27FC236}">
                  <a16:creationId xmlns:a16="http://schemas.microsoft.com/office/drawing/2014/main" id="{6D9AF6A8-851D-40B4-B053-B4E14C155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2928"/>
              <a:ext cx="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050" name="Line 2330">
              <a:extLst>
                <a:ext uri="{FF2B5EF4-FFF2-40B4-BE49-F238E27FC236}">
                  <a16:creationId xmlns:a16="http://schemas.microsoft.com/office/drawing/2014/main" id="{4A6196BF-A326-4B4E-8E88-DC084781C4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4" y="2736"/>
              <a:ext cx="18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051" name="Freeform 2331">
            <a:extLst>
              <a:ext uri="{FF2B5EF4-FFF2-40B4-BE49-F238E27FC236}">
                <a16:creationId xmlns:a16="http://schemas.microsoft.com/office/drawing/2014/main" id="{4468028B-334E-4992-A2FC-091A746E55F6}"/>
              </a:ext>
            </a:extLst>
          </p:cNvPr>
          <p:cNvSpPr>
            <a:spLocks/>
          </p:cNvSpPr>
          <p:nvPr/>
        </p:nvSpPr>
        <p:spPr bwMode="auto">
          <a:xfrm>
            <a:off x="2757488" y="4198938"/>
            <a:ext cx="119062" cy="204787"/>
          </a:xfrm>
          <a:custGeom>
            <a:avLst/>
            <a:gdLst>
              <a:gd name="T0" fmla="*/ 209 w 209"/>
              <a:gd name="T1" fmla="*/ 373 h 373"/>
              <a:gd name="T2" fmla="*/ 186 w 209"/>
              <a:gd name="T3" fmla="*/ 0 h 373"/>
              <a:gd name="T4" fmla="*/ 123 w 209"/>
              <a:gd name="T5" fmla="*/ 67 h 373"/>
              <a:gd name="T6" fmla="*/ 0 w 209"/>
              <a:gd name="T7" fmla="*/ 92 h 373"/>
              <a:gd name="T8" fmla="*/ 13 w 209"/>
              <a:gd name="T9" fmla="*/ 315 h 373"/>
              <a:gd name="T10" fmla="*/ 209 w 209"/>
              <a:gd name="T1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373">
                <a:moveTo>
                  <a:pt x="209" y="373"/>
                </a:moveTo>
                <a:lnTo>
                  <a:pt x="186" y="0"/>
                </a:lnTo>
                <a:lnTo>
                  <a:pt x="123" y="67"/>
                </a:lnTo>
                <a:lnTo>
                  <a:pt x="0" y="92"/>
                </a:lnTo>
                <a:lnTo>
                  <a:pt x="13" y="315"/>
                </a:lnTo>
                <a:lnTo>
                  <a:pt x="209" y="373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52" name="Freeform 2332">
            <a:extLst>
              <a:ext uri="{FF2B5EF4-FFF2-40B4-BE49-F238E27FC236}">
                <a16:creationId xmlns:a16="http://schemas.microsoft.com/office/drawing/2014/main" id="{B355D7B1-863F-4C49-8057-859B0C7CDAFD}"/>
              </a:ext>
            </a:extLst>
          </p:cNvPr>
          <p:cNvSpPr>
            <a:spLocks/>
          </p:cNvSpPr>
          <p:nvPr/>
        </p:nvSpPr>
        <p:spPr bwMode="auto">
          <a:xfrm>
            <a:off x="2863850" y="4197350"/>
            <a:ext cx="14288" cy="206375"/>
          </a:xfrm>
          <a:custGeom>
            <a:avLst/>
            <a:gdLst>
              <a:gd name="T0" fmla="*/ 0 w 26"/>
              <a:gd name="T1" fmla="*/ 2 h 375"/>
              <a:gd name="T2" fmla="*/ 3 w 26"/>
              <a:gd name="T3" fmla="*/ 2 h 375"/>
              <a:gd name="T4" fmla="*/ 0 w 26"/>
              <a:gd name="T5" fmla="*/ 2 h 375"/>
              <a:gd name="T6" fmla="*/ 21 w 26"/>
              <a:gd name="T7" fmla="*/ 375 h 375"/>
              <a:gd name="T8" fmla="*/ 26 w 26"/>
              <a:gd name="T9" fmla="*/ 375 h 375"/>
              <a:gd name="T10" fmla="*/ 3 w 26"/>
              <a:gd name="T11" fmla="*/ 2 h 375"/>
              <a:gd name="T12" fmla="*/ 0 w 26"/>
              <a:gd name="T13" fmla="*/ 0 h 375"/>
              <a:gd name="T14" fmla="*/ 3 w 26"/>
              <a:gd name="T15" fmla="*/ 2 h 375"/>
              <a:gd name="T16" fmla="*/ 3 w 26"/>
              <a:gd name="T17" fmla="*/ 0 h 375"/>
              <a:gd name="T18" fmla="*/ 0 w 26"/>
              <a:gd name="T19" fmla="*/ 0 h 375"/>
              <a:gd name="T20" fmla="*/ 0 w 26"/>
              <a:gd name="T21" fmla="*/ 0 h 375"/>
              <a:gd name="T22" fmla="*/ 0 w 26"/>
              <a:gd name="T23" fmla="*/ 2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75">
                <a:moveTo>
                  <a:pt x="0" y="2"/>
                </a:moveTo>
                <a:lnTo>
                  <a:pt x="3" y="2"/>
                </a:lnTo>
                <a:lnTo>
                  <a:pt x="0" y="2"/>
                </a:lnTo>
                <a:lnTo>
                  <a:pt x="21" y="375"/>
                </a:lnTo>
                <a:lnTo>
                  <a:pt x="26" y="375"/>
                </a:lnTo>
                <a:lnTo>
                  <a:pt x="3" y="2"/>
                </a:ln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53" name="Freeform 2333">
            <a:extLst>
              <a:ext uri="{FF2B5EF4-FFF2-40B4-BE49-F238E27FC236}">
                <a16:creationId xmlns:a16="http://schemas.microsoft.com/office/drawing/2014/main" id="{04C67953-8054-406E-A79F-6C8558383B12}"/>
              </a:ext>
            </a:extLst>
          </p:cNvPr>
          <p:cNvSpPr>
            <a:spLocks/>
          </p:cNvSpPr>
          <p:nvPr/>
        </p:nvSpPr>
        <p:spPr bwMode="auto">
          <a:xfrm>
            <a:off x="2825750" y="4197350"/>
            <a:ext cx="39688" cy="38100"/>
          </a:xfrm>
          <a:custGeom>
            <a:avLst/>
            <a:gdLst>
              <a:gd name="T0" fmla="*/ 3 w 69"/>
              <a:gd name="T1" fmla="*/ 69 h 69"/>
              <a:gd name="T2" fmla="*/ 3 w 69"/>
              <a:gd name="T3" fmla="*/ 69 h 69"/>
              <a:gd name="T4" fmla="*/ 3 w 69"/>
              <a:gd name="T5" fmla="*/ 69 h 69"/>
              <a:gd name="T6" fmla="*/ 69 w 69"/>
              <a:gd name="T7" fmla="*/ 2 h 69"/>
              <a:gd name="T8" fmla="*/ 66 w 69"/>
              <a:gd name="T9" fmla="*/ 0 h 69"/>
              <a:gd name="T10" fmla="*/ 0 w 69"/>
              <a:gd name="T11" fmla="*/ 66 h 69"/>
              <a:gd name="T12" fmla="*/ 0 w 69"/>
              <a:gd name="T13" fmla="*/ 66 h 69"/>
              <a:gd name="T14" fmla="*/ 0 w 69"/>
              <a:gd name="T15" fmla="*/ 66 h 69"/>
              <a:gd name="T16" fmla="*/ 0 w 69"/>
              <a:gd name="T17" fmla="*/ 69 h 69"/>
              <a:gd name="T18" fmla="*/ 0 w 69"/>
              <a:gd name="T19" fmla="*/ 69 h 69"/>
              <a:gd name="T20" fmla="*/ 3 w 69"/>
              <a:gd name="T21" fmla="*/ 69 h 69"/>
              <a:gd name="T22" fmla="*/ 3 w 69"/>
              <a:gd name="T2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69">
                <a:moveTo>
                  <a:pt x="3" y="69"/>
                </a:moveTo>
                <a:lnTo>
                  <a:pt x="3" y="69"/>
                </a:lnTo>
                <a:lnTo>
                  <a:pt x="3" y="69"/>
                </a:lnTo>
                <a:lnTo>
                  <a:pt x="69" y="2"/>
                </a:lnTo>
                <a:lnTo>
                  <a:pt x="66" y="0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9"/>
                </a:lnTo>
                <a:lnTo>
                  <a:pt x="0" y="69"/>
                </a:lnTo>
                <a:lnTo>
                  <a:pt x="3" y="69"/>
                </a:lnTo>
                <a:lnTo>
                  <a:pt x="3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54" name="Freeform 2334">
            <a:extLst>
              <a:ext uri="{FF2B5EF4-FFF2-40B4-BE49-F238E27FC236}">
                <a16:creationId xmlns:a16="http://schemas.microsoft.com/office/drawing/2014/main" id="{A319005F-7380-4EBB-8470-AC192F9FF3CA}"/>
              </a:ext>
            </a:extLst>
          </p:cNvPr>
          <p:cNvSpPr>
            <a:spLocks/>
          </p:cNvSpPr>
          <p:nvPr/>
        </p:nvSpPr>
        <p:spPr bwMode="auto">
          <a:xfrm>
            <a:off x="2757488" y="4233863"/>
            <a:ext cx="69850" cy="17462"/>
          </a:xfrm>
          <a:custGeom>
            <a:avLst/>
            <a:gdLst>
              <a:gd name="T0" fmla="*/ 0 w 123"/>
              <a:gd name="T1" fmla="*/ 31 h 31"/>
              <a:gd name="T2" fmla="*/ 2 w 123"/>
              <a:gd name="T3" fmla="*/ 28 h 31"/>
              <a:gd name="T4" fmla="*/ 0 w 123"/>
              <a:gd name="T5" fmla="*/ 31 h 31"/>
              <a:gd name="T6" fmla="*/ 123 w 123"/>
              <a:gd name="T7" fmla="*/ 3 h 31"/>
              <a:gd name="T8" fmla="*/ 120 w 123"/>
              <a:gd name="T9" fmla="*/ 0 h 31"/>
              <a:gd name="T10" fmla="*/ 0 w 123"/>
              <a:gd name="T11" fmla="*/ 26 h 31"/>
              <a:gd name="T12" fmla="*/ 0 w 123"/>
              <a:gd name="T13" fmla="*/ 28 h 31"/>
              <a:gd name="T14" fmla="*/ 0 w 123"/>
              <a:gd name="T15" fmla="*/ 26 h 31"/>
              <a:gd name="T16" fmla="*/ 0 w 123"/>
              <a:gd name="T17" fmla="*/ 28 h 31"/>
              <a:gd name="T18" fmla="*/ 0 w 123"/>
              <a:gd name="T19" fmla="*/ 28 h 31"/>
              <a:gd name="T20" fmla="*/ 0 w 123"/>
              <a:gd name="T21" fmla="*/ 31 h 31"/>
              <a:gd name="T22" fmla="*/ 0 w 123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" h="31">
                <a:moveTo>
                  <a:pt x="0" y="31"/>
                </a:moveTo>
                <a:lnTo>
                  <a:pt x="2" y="28"/>
                </a:lnTo>
                <a:lnTo>
                  <a:pt x="0" y="31"/>
                </a:lnTo>
                <a:lnTo>
                  <a:pt x="123" y="3"/>
                </a:lnTo>
                <a:lnTo>
                  <a:pt x="120" y="0"/>
                </a:lnTo>
                <a:lnTo>
                  <a:pt x="0" y="26"/>
                </a:lnTo>
                <a:lnTo>
                  <a:pt x="0" y="28"/>
                </a:lnTo>
                <a:lnTo>
                  <a:pt x="0" y="26"/>
                </a:lnTo>
                <a:lnTo>
                  <a:pt x="0" y="28"/>
                </a:lnTo>
                <a:lnTo>
                  <a:pt x="0" y="28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55" name="Freeform 2335">
            <a:extLst>
              <a:ext uri="{FF2B5EF4-FFF2-40B4-BE49-F238E27FC236}">
                <a16:creationId xmlns:a16="http://schemas.microsoft.com/office/drawing/2014/main" id="{073B9D96-ADB5-4E6B-8F5B-B1CBC90C92EF}"/>
              </a:ext>
            </a:extLst>
          </p:cNvPr>
          <p:cNvSpPr>
            <a:spLocks/>
          </p:cNvSpPr>
          <p:nvPr/>
        </p:nvSpPr>
        <p:spPr bwMode="auto">
          <a:xfrm>
            <a:off x="2757488" y="4249738"/>
            <a:ext cx="7937" cy="123825"/>
          </a:xfrm>
          <a:custGeom>
            <a:avLst/>
            <a:gdLst>
              <a:gd name="T0" fmla="*/ 15 w 15"/>
              <a:gd name="T1" fmla="*/ 223 h 225"/>
              <a:gd name="T2" fmla="*/ 13 w 15"/>
              <a:gd name="T3" fmla="*/ 220 h 225"/>
              <a:gd name="T4" fmla="*/ 15 w 15"/>
              <a:gd name="T5" fmla="*/ 223 h 225"/>
              <a:gd name="T6" fmla="*/ 2 w 15"/>
              <a:gd name="T7" fmla="*/ 0 h 225"/>
              <a:gd name="T8" fmla="*/ 0 w 15"/>
              <a:gd name="T9" fmla="*/ 0 h 225"/>
              <a:gd name="T10" fmla="*/ 13 w 15"/>
              <a:gd name="T11" fmla="*/ 223 h 225"/>
              <a:gd name="T12" fmla="*/ 13 w 15"/>
              <a:gd name="T13" fmla="*/ 225 h 225"/>
              <a:gd name="T14" fmla="*/ 13 w 15"/>
              <a:gd name="T15" fmla="*/ 223 h 225"/>
              <a:gd name="T16" fmla="*/ 13 w 15"/>
              <a:gd name="T17" fmla="*/ 225 h 225"/>
              <a:gd name="T18" fmla="*/ 13 w 15"/>
              <a:gd name="T19" fmla="*/ 225 h 225"/>
              <a:gd name="T20" fmla="*/ 15 w 15"/>
              <a:gd name="T21" fmla="*/ 225 h 225"/>
              <a:gd name="T22" fmla="*/ 15 w 15"/>
              <a:gd name="T23" fmla="*/ 22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225">
                <a:moveTo>
                  <a:pt x="15" y="223"/>
                </a:moveTo>
                <a:lnTo>
                  <a:pt x="13" y="220"/>
                </a:lnTo>
                <a:lnTo>
                  <a:pt x="15" y="223"/>
                </a:lnTo>
                <a:lnTo>
                  <a:pt x="2" y="0"/>
                </a:lnTo>
                <a:lnTo>
                  <a:pt x="0" y="0"/>
                </a:lnTo>
                <a:lnTo>
                  <a:pt x="13" y="223"/>
                </a:lnTo>
                <a:lnTo>
                  <a:pt x="13" y="225"/>
                </a:lnTo>
                <a:lnTo>
                  <a:pt x="13" y="223"/>
                </a:lnTo>
                <a:lnTo>
                  <a:pt x="13" y="225"/>
                </a:lnTo>
                <a:lnTo>
                  <a:pt x="13" y="225"/>
                </a:lnTo>
                <a:lnTo>
                  <a:pt x="15" y="225"/>
                </a:lnTo>
                <a:lnTo>
                  <a:pt x="15" y="2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56" name="Freeform 2336">
            <a:extLst>
              <a:ext uri="{FF2B5EF4-FFF2-40B4-BE49-F238E27FC236}">
                <a16:creationId xmlns:a16="http://schemas.microsoft.com/office/drawing/2014/main" id="{04537EA5-5DF2-4DB3-8A5D-556C746FBE77}"/>
              </a:ext>
            </a:extLst>
          </p:cNvPr>
          <p:cNvSpPr>
            <a:spLocks/>
          </p:cNvSpPr>
          <p:nvPr/>
        </p:nvSpPr>
        <p:spPr bwMode="auto">
          <a:xfrm>
            <a:off x="2763838" y="4370388"/>
            <a:ext cx="114300" cy="34925"/>
          </a:xfrm>
          <a:custGeom>
            <a:avLst/>
            <a:gdLst>
              <a:gd name="T0" fmla="*/ 199 w 199"/>
              <a:gd name="T1" fmla="*/ 59 h 64"/>
              <a:gd name="T2" fmla="*/ 194 w 199"/>
              <a:gd name="T3" fmla="*/ 61 h 64"/>
              <a:gd name="T4" fmla="*/ 199 w 199"/>
              <a:gd name="T5" fmla="*/ 59 h 64"/>
              <a:gd name="T6" fmla="*/ 0 w 199"/>
              <a:gd name="T7" fmla="*/ 0 h 64"/>
              <a:gd name="T8" fmla="*/ 0 w 199"/>
              <a:gd name="T9" fmla="*/ 5 h 64"/>
              <a:gd name="T10" fmla="*/ 196 w 199"/>
              <a:gd name="T11" fmla="*/ 64 h 64"/>
              <a:gd name="T12" fmla="*/ 199 w 199"/>
              <a:gd name="T13" fmla="*/ 61 h 64"/>
              <a:gd name="T14" fmla="*/ 196 w 199"/>
              <a:gd name="T15" fmla="*/ 64 h 64"/>
              <a:gd name="T16" fmla="*/ 199 w 199"/>
              <a:gd name="T17" fmla="*/ 64 h 64"/>
              <a:gd name="T18" fmla="*/ 199 w 199"/>
              <a:gd name="T19" fmla="*/ 61 h 64"/>
              <a:gd name="T20" fmla="*/ 199 w 199"/>
              <a:gd name="T21" fmla="*/ 59 h 64"/>
              <a:gd name="T22" fmla="*/ 199 w 199"/>
              <a:gd name="T2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" h="64">
                <a:moveTo>
                  <a:pt x="199" y="59"/>
                </a:moveTo>
                <a:lnTo>
                  <a:pt x="194" y="61"/>
                </a:lnTo>
                <a:lnTo>
                  <a:pt x="199" y="59"/>
                </a:lnTo>
                <a:lnTo>
                  <a:pt x="0" y="0"/>
                </a:lnTo>
                <a:lnTo>
                  <a:pt x="0" y="5"/>
                </a:lnTo>
                <a:lnTo>
                  <a:pt x="196" y="64"/>
                </a:lnTo>
                <a:lnTo>
                  <a:pt x="199" y="61"/>
                </a:lnTo>
                <a:lnTo>
                  <a:pt x="196" y="64"/>
                </a:lnTo>
                <a:lnTo>
                  <a:pt x="199" y="64"/>
                </a:lnTo>
                <a:lnTo>
                  <a:pt x="199" y="61"/>
                </a:lnTo>
                <a:lnTo>
                  <a:pt x="199" y="59"/>
                </a:lnTo>
                <a:lnTo>
                  <a:pt x="19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57" name="Freeform 2337">
            <a:extLst>
              <a:ext uri="{FF2B5EF4-FFF2-40B4-BE49-F238E27FC236}">
                <a16:creationId xmlns:a16="http://schemas.microsoft.com/office/drawing/2014/main" id="{EB543EEB-7863-42D9-B720-B1243354E712}"/>
              </a:ext>
            </a:extLst>
          </p:cNvPr>
          <p:cNvSpPr>
            <a:spLocks/>
          </p:cNvSpPr>
          <p:nvPr/>
        </p:nvSpPr>
        <p:spPr bwMode="auto">
          <a:xfrm>
            <a:off x="2733675" y="4391025"/>
            <a:ext cx="344488" cy="73025"/>
          </a:xfrm>
          <a:custGeom>
            <a:avLst/>
            <a:gdLst>
              <a:gd name="T0" fmla="*/ 0 w 601"/>
              <a:gd name="T1" fmla="*/ 46 h 133"/>
              <a:gd name="T2" fmla="*/ 253 w 601"/>
              <a:gd name="T3" fmla="*/ 133 h 133"/>
              <a:gd name="T4" fmla="*/ 601 w 601"/>
              <a:gd name="T5" fmla="*/ 77 h 133"/>
              <a:gd name="T6" fmla="*/ 360 w 601"/>
              <a:gd name="T7" fmla="*/ 0 h 133"/>
              <a:gd name="T8" fmla="*/ 0 w 601"/>
              <a:gd name="T9" fmla="*/ 4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3">
                <a:moveTo>
                  <a:pt x="0" y="46"/>
                </a:moveTo>
                <a:lnTo>
                  <a:pt x="253" y="133"/>
                </a:lnTo>
                <a:lnTo>
                  <a:pt x="601" y="77"/>
                </a:lnTo>
                <a:lnTo>
                  <a:pt x="360" y="0"/>
                </a:lnTo>
                <a:lnTo>
                  <a:pt x="0" y="46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58" name="Freeform 2338">
            <a:extLst>
              <a:ext uri="{FF2B5EF4-FFF2-40B4-BE49-F238E27FC236}">
                <a16:creationId xmlns:a16="http://schemas.microsoft.com/office/drawing/2014/main" id="{3E71466A-1318-479C-9478-8CC6152B368A}"/>
              </a:ext>
            </a:extLst>
          </p:cNvPr>
          <p:cNvSpPr>
            <a:spLocks/>
          </p:cNvSpPr>
          <p:nvPr/>
        </p:nvSpPr>
        <p:spPr bwMode="auto">
          <a:xfrm>
            <a:off x="2733675" y="4416425"/>
            <a:ext cx="144463" cy="49213"/>
          </a:xfrm>
          <a:custGeom>
            <a:avLst/>
            <a:gdLst>
              <a:gd name="T0" fmla="*/ 253 w 253"/>
              <a:gd name="T1" fmla="*/ 92 h 92"/>
              <a:gd name="T2" fmla="*/ 253 w 253"/>
              <a:gd name="T3" fmla="*/ 87 h 92"/>
              <a:gd name="T4" fmla="*/ 253 w 253"/>
              <a:gd name="T5" fmla="*/ 87 h 92"/>
              <a:gd name="T6" fmla="*/ 2 w 253"/>
              <a:gd name="T7" fmla="*/ 0 h 92"/>
              <a:gd name="T8" fmla="*/ 0 w 253"/>
              <a:gd name="T9" fmla="*/ 5 h 92"/>
              <a:gd name="T10" fmla="*/ 253 w 253"/>
              <a:gd name="T11" fmla="*/ 92 h 92"/>
              <a:gd name="T12" fmla="*/ 253 w 253"/>
              <a:gd name="T13" fmla="*/ 92 h 92"/>
              <a:gd name="T14" fmla="*/ 253 w 253"/>
              <a:gd name="T15" fmla="*/ 92 h 92"/>
              <a:gd name="T16" fmla="*/ 253 w 253"/>
              <a:gd name="T1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92">
                <a:moveTo>
                  <a:pt x="253" y="92"/>
                </a:moveTo>
                <a:lnTo>
                  <a:pt x="253" y="87"/>
                </a:lnTo>
                <a:lnTo>
                  <a:pt x="253" y="87"/>
                </a:lnTo>
                <a:lnTo>
                  <a:pt x="2" y="0"/>
                </a:lnTo>
                <a:lnTo>
                  <a:pt x="0" y="5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59" name="Freeform 2339">
            <a:extLst>
              <a:ext uri="{FF2B5EF4-FFF2-40B4-BE49-F238E27FC236}">
                <a16:creationId xmlns:a16="http://schemas.microsoft.com/office/drawing/2014/main" id="{20375362-2F8D-4D88-AD04-9DC0AA93F659}"/>
              </a:ext>
            </a:extLst>
          </p:cNvPr>
          <p:cNvSpPr>
            <a:spLocks/>
          </p:cNvSpPr>
          <p:nvPr/>
        </p:nvSpPr>
        <p:spPr bwMode="auto">
          <a:xfrm>
            <a:off x="2878138" y="4432300"/>
            <a:ext cx="204787" cy="33338"/>
          </a:xfrm>
          <a:custGeom>
            <a:avLst/>
            <a:gdLst>
              <a:gd name="T0" fmla="*/ 348 w 355"/>
              <a:gd name="T1" fmla="*/ 0 h 61"/>
              <a:gd name="T2" fmla="*/ 345 w 355"/>
              <a:gd name="T3" fmla="*/ 5 h 61"/>
              <a:gd name="T4" fmla="*/ 345 w 355"/>
              <a:gd name="T5" fmla="*/ 0 h 61"/>
              <a:gd name="T6" fmla="*/ 0 w 355"/>
              <a:gd name="T7" fmla="*/ 56 h 61"/>
              <a:gd name="T8" fmla="*/ 0 w 355"/>
              <a:gd name="T9" fmla="*/ 61 h 61"/>
              <a:gd name="T10" fmla="*/ 348 w 355"/>
              <a:gd name="T11" fmla="*/ 5 h 61"/>
              <a:gd name="T12" fmla="*/ 348 w 355"/>
              <a:gd name="T13" fmla="*/ 0 h 61"/>
              <a:gd name="T14" fmla="*/ 348 w 355"/>
              <a:gd name="T15" fmla="*/ 5 h 61"/>
              <a:gd name="T16" fmla="*/ 355 w 355"/>
              <a:gd name="T17" fmla="*/ 2 h 61"/>
              <a:gd name="T18" fmla="*/ 348 w 355"/>
              <a:gd name="T1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5" h="61">
                <a:moveTo>
                  <a:pt x="348" y="0"/>
                </a:moveTo>
                <a:lnTo>
                  <a:pt x="345" y="5"/>
                </a:lnTo>
                <a:lnTo>
                  <a:pt x="345" y="0"/>
                </a:lnTo>
                <a:lnTo>
                  <a:pt x="0" y="56"/>
                </a:lnTo>
                <a:lnTo>
                  <a:pt x="0" y="61"/>
                </a:lnTo>
                <a:lnTo>
                  <a:pt x="348" y="5"/>
                </a:lnTo>
                <a:lnTo>
                  <a:pt x="348" y="0"/>
                </a:lnTo>
                <a:lnTo>
                  <a:pt x="348" y="5"/>
                </a:lnTo>
                <a:lnTo>
                  <a:pt x="355" y="2"/>
                </a:lnTo>
                <a:lnTo>
                  <a:pt x="3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0" name="Freeform 2340">
            <a:extLst>
              <a:ext uri="{FF2B5EF4-FFF2-40B4-BE49-F238E27FC236}">
                <a16:creationId xmlns:a16="http://schemas.microsoft.com/office/drawing/2014/main" id="{3830BB57-6FE1-44F5-805B-8B4BF4D423EF}"/>
              </a:ext>
            </a:extLst>
          </p:cNvPr>
          <p:cNvSpPr>
            <a:spLocks/>
          </p:cNvSpPr>
          <p:nvPr/>
        </p:nvSpPr>
        <p:spPr bwMode="auto">
          <a:xfrm>
            <a:off x="2940050" y="4389438"/>
            <a:ext cx="138113" cy="46037"/>
          </a:xfrm>
          <a:custGeom>
            <a:avLst/>
            <a:gdLst>
              <a:gd name="T0" fmla="*/ 0 w 241"/>
              <a:gd name="T1" fmla="*/ 3 h 85"/>
              <a:gd name="T2" fmla="*/ 0 w 241"/>
              <a:gd name="T3" fmla="*/ 8 h 85"/>
              <a:gd name="T4" fmla="*/ 0 w 241"/>
              <a:gd name="T5" fmla="*/ 8 h 85"/>
              <a:gd name="T6" fmla="*/ 238 w 241"/>
              <a:gd name="T7" fmla="*/ 85 h 85"/>
              <a:gd name="T8" fmla="*/ 241 w 241"/>
              <a:gd name="T9" fmla="*/ 80 h 85"/>
              <a:gd name="T10" fmla="*/ 0 w 241"/>
              <a:gd name="T11" fmla="*/ 3 h 85"/>
              <a:gd name="T12" fmla="*/ 0 w 241"/>
              <a:gd name="T13" fmla="*/ 0 h 85"/>
              <a:gd name="T14" fmla="*/ 0 w 241"/>
              <a:gd name="T15" fmla="*/ 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1" h="85">
                <a:moveTo>
                  <a:pt x="0" y="3"/>
                </a:moveTo>
                <a:lnTo>
                  <a:pt x="0" y="8"/>
                </a:lnTo>
                <a:lnTo>
                  <a:pt x="0" y="8"/>
                </a:lnTo>
                <a:lnTo>
                  <a:pt x="238" y="85"/>
                </a:lnTo>
                <a:lnTo>
                  <a:pt x="241" y="8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1" name="Freeform 2341">
            <a:extLst>
              <a:ext uri="{FF2B5EF4-FFF2-40B4-BE49-F238E27FC236}">
                <a16:creationId xmlns:a16="http://schemas.microsoft.com/office/drawing/2014/main" id="{926A397F-FC9F-4BB1-9D6F-FB0E599FED27}"/>
              </a:ext>
            </a:extLst>
          </p:cNvPr>
          <p:cNvSpPr>
            <a:spLocks/>
          </p:cNvSpPr>
          <p:nvPr/>
        </p:nvSpPr>
        <p:spPr bwMode="auto">
          <a:xfrm>
            <a:off x="2728913" y="4391025"/>
            <a:ext cx="211137" cy="26988"/>
          </a:xfrm>
          <a:custGeom>
            <a:avLst/>
            <a:gdLst>
              <a:gd name="T0" fmla="*/ 8 w 368"/>
              <a:gd name="T1" fmla="*/ 51 h 51"/>
              <a:gd name="T2" fmla="*/ 10 w 368"/>
              <a:gd name="T3" fmla="*/ 46 h 51"/>
              <a:gd name="T4" fmla="*/ 8 w 368"/>
              <a:gd name="T5" fmla="*/ 51 h 51"/>
              <a:gd name="T6" fmla="*/ 368 w 368"/>
              <a:gd name="T7" fmla="*/ 5 h 51"/>
              <a:gd name="T8" fmla="*/ 368 w 368"/>
              <a:gd name="T9" fmla="*/ 0 h 51"/>
              <a:gd name="T10" fmla="*/ 8 w 368"/>
              <a:gd name="T11" fmla="*/ 46 h 51"/>
              <a:gd name="T12" fmla="*/ 8 w 368"/>
              <a:gd name="T13" fmla="*/ 51 h 51"/>
              <a:gd name="T14" fmla="*/ 8 w 368"/>
              <a:gd name="T15" fmla="*/ 46 h 51"/>
              <a:gd name="T16" fmla="*/ 0 w 368"/>
              <a:gd name="T17" fmla="*/ 46 h 51"/>
              <a:gd name="T18" fmla="*/ 8 w 368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" h="51">
                <a:moveTo>
                  <a:pt x="8" y="51"/>
                </a:moveTo>
                <a:lnTo>
                  <a:pt x="10" y="46"/>
                </a:lnTo>
                <a:lnTo>
                  <a:pt x="8" y="51"/>
                </a:lnTo>
                <a:lnTo>
                  <a:pt x="368" y="5"/>
                </a:lnTo>
                <a:lnTo>
                  <a:pt x="368" y="0"/>
                </a:lnTo>
                <a:lnTo>
                  <a:pt x="8" y="46"/>
                </a:lnTo>
                <a:lnTo>
                  <a:pt x="8" y="51"/>
                </a:lnTo>
                <a:lnTo>
                  <a:pt x="8" y="46"/>
                </a:lnTo>
                <a:lnTo>
                  <a:pt x="0" y="46"/>
                </a:lnTo>
                <a:lnTo>
                  <a:pt x="8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2" name="Freeform 2342">
            <a:extLst>
              <a:ext uri="{FF2B5EF4-FFF2-40B4-BE49-F238E27FC236}">
                <a16:creationId xmlns:a16="http://schemas.microsoft.com/office/drawing/2014/main" id="{38157CB9-DC93-4D43-AF29-BE5623CEEE84}"/>
              </a:ext>
            </a:extLst>
          </p:cNvPr>
          <p:cNvSpPr>
            <a:spLocks/>
          </p:cNvSpPr>
          <p:nvPr/>
        </p:nvSpPr>
        <p:spPr bwMode="auto">
          <a:xfrm>
            <a:off x="2878138" y="4433888"/>
            <a:ext cx="200025" cy="80962"/>
          </a:xfrm>
          <a:custGeom>
            <a:avLst/>
            <a:gdLst>
              <a:gd name="T0" fmla="*/ 348 w 348"/>
              <a:gd name="T1" fmla="*/ 0 h 148"/>
              <a:gd name="T2" fmla="*/ 0 w 348"/>
              <a:gd name="T3" fmla="*/ 56 h 148"/>
              <a:gd name="T4" fmla="*/ 0 w 348"/>
              <a:gd name="T5" fmla="*/ 148 h 148"/>
              <a:gd name="T6" fmla="*/ 348 w 348"/>
              <a:gd name="T7" fmla="*/ 87 h 148"/>
              <a:gd name="T8" fmla="*/ 348 w 348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148">
                <a:moveTo>
                  <a:pt x="348" y="0"/>
                </a:moveTo>
                <a:lnTo>
                  <a:pt x="0" y="56"/>
                </a:lnTo>
                <a:lnTo>
                  <a:pt x="0" y="148"/>
                </a:lnTo>
                <a:lnTo>
                  <a:pt x="348" y="87"/>
                </a:lnTo>
                <a:lnTo>
                  <a:pt x="348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3" name="Freeform 2343">
            <a:extLst>
              <a:ext uri="{FF2B5EF4-FFF2-40B4-BE49-F238E27FC236}">
                <a16:creationId xmlns:a16="http://schemas.microsoft.com/office/drawing/2014/main" id="{62856FA3-38B0-46C7-99C7-5D81E2167E63}"/>
              </a:ext>
            </a:extLst>
          </p:cNvPr>
          <p:cNvSpPr>
            <a:spLocks/>
          </p:cNvSpPr>
          <p:nvPr/>
        </p:nvSpPr>
        <p:spPr bwMode="auto">
          <a:xfrm>
            <a:off x="2876550" y="4432300"/>
            <a:ext cx="201613" cy="33338"/>
          </a:xfrm>
          <a:custGeom>
            <a:avLst/>
            <a:gdLst>
              <a:gd name="T0" fmla="*/ 0 w 351"/>
              <a:gd name="T1" fmla="*/ 58 h 61"/>
              <a:gd name="T2" fmla="*/ 6 w 351"/>
              <a:gd name="T3" fmla="*/ 58 h 61"/>
              <a:gd name="T4" fmla="*/ 3 w 351"/>
              <a:gd name="T5" fmla="*/ 61 h 61"/>
              <a:gd name="T6" fmla="*/ 351 w 351"/>
              <a:gd name="T7" fmla="*/ 5 h 61"/>
              <a:gd name="T8" fmla="*/ 348 w 351"/>
              <a:gd name="T9" fmla="*/ 0 h 61"/>
              <a:gd name="T10" fmla="*/ 3 w 351"/>
              <a:gd name="T11" fmla="*/ 56 h 61"/>
              <a:gd name="T12" fmla="*/ 0 w 351"/>
              <a:gd name="T13" fmla="*/ 58 h 61"/>
              <a:gd name="T14" fmla="*/ 3 w 351"/>
              <a:gd name="T15" fmla="*/ 56 h 61"/>
              <a:gd name="T16" fmla="*/ 0 w 351"/>
              <a:gd name="T17" fmla="*/ 56 h 61"/>
              <a:gd name="T18" fmla="*/ 0 w 351"/>
              <a:gd name="T19" fmla="*/ 5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" h="61">
                <a:moveTo>
                  <a:pt x="0" y="58"/>
                </a:moveTo>
                <a:lnTo>
                  <a:pt x="6" y="58"/>
                </a:lnTo>
                <a:lnTo>
                  <a:pt x="3" y="61"/>
                </a:lnTo>
                <a:lnTo>
                  <a:pt x="351" y="5"/>
                </a:lnTo>
                <a:lnTo>
                  <a:pt x="348" y="0"/>
                </a:lnTo>
                <a:lnTo>
                  <a:pt x="3" y="56"/>
                </a:lnTo>
                <a:lnTo>
                  <a:pt x="0" y="58"/>
                </a:lnTo>
                <a:lnTo>
                  <a:pt x="3" y="56"/>
                </a:lnTo>
                <a:lnTo>
                  <a:pt x="0" y="56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4" name="Freeform 2344">
            <a:extLst>
              <a:ext uri="{FF2B5EF4-FFF2-40B4-BE49-F238E27FC236}">
                <a16:creationId xmlns:a16="http://schemas.microsoft.com/office/drawing/2014/main" id="{57B1071E-87F6-4FE5-9F81-B466CB8FA3D3}"/>
              </a:ext>
            </a:extLst>
          </p:cNvPr>
          <p:cNvSpPr>
            <a:spLocks/>
          </p:cNvSpPr>
          <p:nvPr/>
        </p:nvSpPr>
        <p:spPr bwMode="auto">
          <a:xfrm>
            <a:off x="2876550" y="4464050"/>
            <a:ext cx="3175" cy="52388"/>
          </a:xfrm>
          <a:custGeom>
            <a:avLst/>
            <a:gdLst>
              <a:gd name="T0" fmla="*/ 3 w 6"/>
              <a:gd name="T1" fmla="*/ 95 h 95"/>
              <a:gd name="T2" fmla="*/ 3 w 6"/>
              <a:gd name="T3" fmla="*/ 90 h 95"/>
              <a:gd name="T4" fmla="*/ 6 w 6"/>
              <a:gd name="T5" fmla="*/ 92 h 95"/>
              <a:gd name="T6" fmla="*/ 6 w 6"/>
              <a:gd name="T7" fmla="*/ 0 h 95"/>
              <a:gd name="T8" fmla="*/ 0 w 6"/>
              <a:gd name="T9" fmla="*/ 0 h 95"/>
              <a:gd name="T10" fmla="*/ 3 w 6"/>
              <a:gd name="T11" fmla="*/ 92 h 95"/>
              <a:gd name="T12" fmla="*/ 3 w 6"/>
              <a:gd name="T13" fmla="*/ 95 h 95"/>
              <a:gd name="T14" fmla="*/ 3 w 6"/>
              <a:gd name="T15" fmla="*/ 92 h 95"/>
              <a:gd name="T16" fmla="*/ 3 w 6"/>
              <a:gd name="T17" fmla="*/ 95 h 95"/>
              <a:gd name="T18" fmla="*/ 3 w 6"/>
              <a:gd name="T1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95">
                <a:moveTo>
                  <a:pt x="3" y="95"/>
                </a:moveTo>
                <a:lnTo>
                  <a:pt x="3" y="90"/>
                </a:lnTo>
                <a:lnTo>
                  <a:pt x="6" y="92"/>
                </a:lnTo>
                <a:lnTo>
                  <a:pt x="6" y="0"/>
                </a:lnTo>
                <a:lnTo>
                  <a:pt x="0" y="0"/>
                </a:lnTo>
                <a:lnTo>
                  <a:pt x="3" y="92"/>
                </a:lnTo>
                <a:lnTo>
                  <a:pt x="3" y="95"/>
                </a:lnTo>
                <a:lnTo>
                  <a:pt x="3" y="92"/>
                </a:lnTo>
                <a:lnTo>
                  <a:pt x="3" y="95"/>
                </a:lnTo>
                <a:lnTo>
                  <a:pt x="3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5" name="Freeform 2345">
            <a:extLst>
              <a:ext uri="{FF2B5EF4-FFF2-40B4-BE49-F238E27FC236}">
                <a16:creationId xmlns:a16="http://schemas.microsoft.com/office/drawing/2014/main" id="{052E9BC6-D409-4017-BC6E-06768E4DD0C2}"/>
              </a:ext>
            </a:extLst>
          </p:cNvPr>
          <p:cNvSpPr>
            <a:spLocks/>
          </p:cNvSpPr>
          <p:nvPr/>
        </p:nvSpPr>
        <p:spPr bwMode="auto">
          <a:xfrm>
            <a:off x="2878138" y="4479925"/>
            <a:ext cx="201612" cy="36513"/>
          </a:xfrm>
          <a:custGeom>
            <a:avLst/>
            <a:gdLst>
              <a:gd name="T0" fmla="*/ 350 w 350"/>
              <a:gd name="T1" fmla="*/ 2 h 66"/>
              <a:gd name="T2" fmla="*/ 345 w 350"/>
              <a:gd name="T3" fmla="*/ 2 h 66"/>
              <a:gd name="T4" fmla="*/ 348 w 350"/>
              <a:gd name="T5" fmla="*/ 0 h 66"/>
              <a:gd name="T6" fmla="*/ 0 w 350"/>
              <a:gd name="T7" fmla="*/ 61 h 66"/>
              <a:gd name="T8" fmla="*/ 0 w 350"/>
              <a:gd name="T9" fmla="*/ 66 h 66"/>
              <a:gd name="T10" fmla="*/ 348 w 350"/>
              <a:gd name="T11" fmla="*/ 2 h 66"/>
              <a:gd name="T12" fmla="*/ 350 w 350"/>
              <a:gd name="T13" fmla="*/ 2 h 66"/>
              <a:gd name="T14" fmla="*/ 348 w 350"/>
              <a:gd name="T15" fmla="*/ 2 h 66"/>
              <a:gd name="T16" fmla="*/ 350 w 350"/>
              <a:gd name="T17" fmla="*/ 2 h 66"/>
              <a:gd name="T18" fmla="*/ 350 w 350"/>
              <a:gd name="T19" fmla="*/ 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0" h="66">
                <a:moveTo>
                  <a:pt x="350" y="2"/>
                </a:moveTo>
                <a:lnTo>
                  <a:pt x="345" y="2"/>
                </a:lnTo>
                <a:lnTo>
                  <a:pt x="348" y="0"/>
                </a:lnTo>
                <a:lnTo>
                  <a:pt x="0" y="61"/>
                </a:lnTo>
                <a:lnTo>
                  <a:pt x="0" y="66"/>
                </a:lnTo>
                <a:lnTo>
                  <a:pt x="348" y="2"/>
                </a:lnTo>
                <a:lnTo>
                  <a:pt x="350" y="2"/>
                </a:lnTo>
                <a:lnTo>
                  <a:pt x="348" y="2"/>
                </a:lnTo>
                <a:lnTo>
                  <a:pt x="350" y="2"/>
                </a:lnTo>
                <a:lnTo>
                  <a:pt x="35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6" name="Freeform 2346">
            <a:extLst>
              <a:ext uri="{FF2B5EF4-FFF2-40B4-BE49-F238E27FC236}">
                <a16:creationId xmlns:a16="http://schemas.microsoft.com/office/drawing/2014/main" id="{F518B2D6-61A3-4045-9481-F5A4122F0D43}"/>
              </a:ext>
            </a:extLst>
          </p:cNvPr>
          <p:cNvSpPr>
            <a:spLocks/>
          </p:cNvSpPr>
          <p:nvPr/>
        </p:nvSpPr>
        <p:spPr bwMode="auto">
          <a:xfrm>
            <a:off x="3076575" y="4432300"/>
            <a:ext cx="3175" cy="49213"/>
          </a:xfrm>
          <a:custGeom>
            <a:avLst/>
            <a:gdLst>
              <a:gd name="T0" fmla="*/ 0 w 5"/>
              <a:gd name="T1" fmla="*/ 0 h 89"/>
              <a:gd name="T2" fmla="*/ 3 w 5"/>
              <a:gd name="T3" fmla="*/ 5 h 89"/>
              <a:gd name="T4" fmla="*/ 0 w 5"/>
              <a:gd name="T5" fmla="*/ 2 h 89"/>
              <a:gd name="T6" fmla="*/ 0 w 5"/>
              <a:gd name="T7" fmla="*/ 89 h 89"/>
              <a:gd name="T8" fmla="*/ 5 w 5"/>
              <a:gd name="T9" fmla="*/ 89 h 89"/>
              <a:gd name="T10" fmla="*/ 5 w 5"/>
              <a:gd name="T11" fmla="*/ 2 h 89"/>
              <a:gd name="T12" fmla="*/ 0 w 5"/>
              <a:gd name="T13" fmla="*/ 0 h 89"/>
              <a:gd name="T14" fmla="*/ 5 w 5"/>
              <a:gd name="T15" fmla="*/ 2 h 89"/>
              <a:gd name="T16" fmla="*/ 5 w 5"/>
              <a:gd name="T17" fmla="*/ 0 h 89"/>
              <a:gd name="T18" fmla="*/ 0 w 5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89">
                <a:moveTo>
                  <a:pt x="0" y="0"/>
                </a:moveTo>
                <a:lnTo>
                  <a:pt x="3" y="5"/>
                </a:lnTo>
                <a:lnTo>
                  <a:pt x="0" y="2"/>
                </a:lnTo>
                <a:lnTo>
                  <a:pt x="0" y="89"/>
                </a:lnTo>
                <a:lnTo>
                  <a:pt x="5" y="89"/>
                </a:lnTo>
                <a:lnTo>
                  <a:pt x="5" y="2"/>
                </a:lnTo>
                <a:lnTo>
                  <a:pt x="0" y="0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7" name="Freeform 2347">
            <a:extLst>
              <a:ext uri="{FF2B5EF4-FFF2-40B4-BE49-F238E27FC236}">
                <a16:creationId xmlns:a16="http://schemas.microsoft.com/office/drawing/2014/main" id="{942BC19F-EB78-4072-9295-DC1A852AE184}"/>
              </a:ext>
            </a:extLst>
          </p:cNvPr>
          <p:cNvSpPr>
            <a:spLocks/>
          </p:cNvSpPr>
          <p:nvPr/>
        </p:nvSpPr>
        <p:spPr bwMode="auto">
          <a:xfrm>
            <a:off x="2771775" y="4375150"/>
            <a:ext cx="101600" cy="28575"/>
          </a:xfrm>
          <a:custGeom>
            <a:avLst/>
            <a:gdLst>
              <a:gd name="T0" fmla="*/ 179 w 179"/>
              <a:gd name="T1" fmla="*/ 53 h 53"/>
              <a:gd name="T2" fmla="*/ 0 w 179"/>
              <a:gd name="T3" fmla="*/ 0 h 53"/>
              <a:gd name="T4" fmla="*/ 0 w 179"/>
              <a:gd name="T5" fmla="*/ 10 h 53"/>
              <a:gd name="T6" fmla="*/ 64 w 179"/>
              <a:gd name="T7" fmla="*/ 38 h 53"/>
              <a:gd name="T8" fmla="*/ 67 w 179"/>
              <a:gd name="T9" fmla="*/ 38 h 53"/>
              <a:gd name="T10" fmla="*/ 72 w 179"/>
              <a:gd name="T11" fmla="*/ 38 h 53"/>
              <a:gd name="T12" fmla="*/ 77 w 179"/>
              <a:gd name="T13" fmla="*/ 41 h 53"/>
              <a:gd name="T14" fmla="*/ 85 w 179"/>
              <a:gd name="T15" fmla="*/ 41 h 53"/>
              <a:gd name="T16" fmla="*/ 92 w 179"/>
              <a:gd name="T17" fmla="*/ 43 h 53"/>
              <a:gd name="T18" fmla="*/ 103 w 179"/>
              <a:gd name="T19" fmla="*/ 43 h 53"/>
              <a:gd name="T20" fmla="*/ 113 w 179"/>
              <a:gd name="T21" fmla="*/ 46 h 53"/>
              <a:gd name="T22" fmla="*/ 123 w 179"/>
              <a:gd name="T23" fmla="*/ 46 h 53"/>
              <a:gd name="T24" fmla="*/ 136 w 179"/>
              <a:gd name="T25" fmla="*/ 48 h 53"/>
              <a:gd name="T26" fmla="*/ 146 w 179"/>
              <a:gd name="T27" fmla="*/ 48 h 53"/>
              <a:gd name="T28" fmla="*/ 156 w 179"/>
              <a:gd name="T29" fmla="*/ 51 h 53"/>
              <a:gd name="T30" fmla="*/ 164 w 179"/>
              <a:gd name="T31" fmla="*/ 51 h 53"/>
              <a:gd name="T32" fmla="*/ 172 w 179"/>
              <a:gd name="T33" fmla="*/ 53 h 53"/>
              <a:gd name="T34" fmla="*/ 177 w 179"/>
              <a:gd name="T35" fmla="*/ 53 h 53"/>
              <a:gd name="T36" fmla="*/ 179 w 179"/>
              <a:gd name="T37" fmla="*/ 53 h 53"/>
              <a:gd name="T38" fmla="*/ 177 w 179"/>
              <a:gd name="T39" fmla="*/ 51 h 53"/>
              <a:gd name="T40" fmla="*/ 179 w 179"/>
              <a:gd name="T41" fmla="*/ 51 h 53"/>
              <a:gd name="T42" fmla="*/ 179 w 179"/>
              <a:gd name="T43" fmla="*/ 53 h 53"/>
              <a:gd name="T44" fmla="*/ 179 w 179"/>
              <a:gd name="T4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53">
                <a:moveTo>
                  <a:pt x="179" y="53"/>
                </a:moveTo>
                <a:lnTo>
                  <a:pt x="0" y="0"/>
                </a:lnTo>
                <a:lnTo>
                  <a:pt x="0" y="10"/>
                </a:lnTo>
                <a:lnTo>
                  <a:pt x="64" y="38"/>
                </a:lnTo>
                <a:lnTo>
                  <a:pt x="67" y="38"/>
                </a:lnTo>
                <a:lnTo>
                  <a:pt x="72" y="38"/>
                </a:lnTo>
                <a:lnTo>
                  <a:pt x="77" y="41"/>
                </a:lnTo>
                <a:lnTo>
                  <a:pt x="85" y="41"/>
                </a:lnTo>
                <a:lnTo>
                  <a:pt x="92" y="43"/>
                </a:lnTo>
                <a:lnTo>
                  <a:pt x="103" y="43"/>
                </a:lnTo>
                <a:lnTo>
                  <a:pt x="113" y="46"/>
                </a:lnTo>
                <a:lnTo>
                  <a:pt x="123" y="46"/>
                </a:lnTo>
                <a:lnTo>
                  <a:pt x="136" y="48"/>
                </a:lnTo>
                <a:lnTo>
                  <a:pt x="146" y="48"/>
                </a:lnTo>
                <a:lnTo>
                  <a:pt x="156" y="51"/>
                </a:lnTo>
                <a:lnTo>
                  <a:pt x="164" y="51"/>
                </a:lnTo>
                <a:lnTo>
                  <a:pt x="172" y="53"/>
                </a:lnTo>
                <a:lnTo>
                  <a:pt x="177" y="53"/>
                </a:lnTo>
                <a:lnTo>
                  <a:pt x="179" y="53"/>
                </a:lnTo>
                <a:lnTo>
                  <a:pt x="177" y="51"/>
                </a:lnTo>
                <a:lnTo>
                  <a:pt x="179" y="51"/>
                </a:lnTo>
                <a:lnTo>
                  <a:pt x="179" y="53"/>
                </a:lnTo>
                <a:lnTo>
                  <a:pt x="179" y="53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8" name="Freeform 2348">
            <a:extLst>
              <a:ext uri="{FF2B5EF4-FFF2-40B4-BE49-F238E27FC236}">
                <a16:creationId xmlns:a16="http://schemas.microsoft.com/office/drawing/2014/main" id="{90BACBE8-0202-4F48-9D0E-A23BBA749DBD}"/>
              </a:ext>
            </a:extLst>
          </p:cNvPr>
          <p:cNvSpPr>
            <a:spLocks/>
          </p:cNvSpPr>
          <p:nvPr/>
        </p:nvSpPr>
        <p:spPr bwMode="auto">
          <a:xfrm>
            <a:off x="2770188" y="4373563"/>
            <a:ext cx="104775" cy="31750"/>
          </a:xfrm>
          <a:custGeom>
            <a:avLst/>
            <a:gdLst>
              <a:gd name="T0" fmla="*/ 0 w 184"/>
              <a:gd name="T1" fmla="*/ 3 h 59"/>
              <a:gd name="T2" fmla="*/ 5 w 184"/>
              <a:gd name="T3" fmla="*/ 3 h 59"/>
              <a:gd name="T4" fmla="*/ 2 w 184"/>
              <a:gd name="T5" fmla="*/ 5 h 59"/>
              <a:gd name="T6" fmla="*/ 181 w 184"/>
              <a:gd name="T7" fmla="*/ 59 h 59"/>
              <a:gd name="T8" fmla="*/ 184 w 184"/>
              <a:gd name="T9" fmla="*/ 54 h 59"/>
              <a:gd name="T10" fmla="*/ 2 w 184"/>
              <a:gd name="T11" fmla="*/ 0 h 59"/>
              <a:gd name="T12" fmla="*/ 0 w 184"/>
              <a:gd name="T13" fmla="*/ 3 h 59"/>
              <a:gd name="T14" fmla="*/ 2 w 184"/>
              <a:gd name="T15" fmla="*/ 0 h 59"/>
              <a:gd name="T16" fmla="*/ 0 w 184"/>
              <a:gd name="T17" fmla="*/ 0 h 59"/>
              <a:gd name="T18" fmla="*/ 0 w 184"/>
              <a:gd name="T19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" h="59">
                <a:moveTo>
                  <a:pt x="0" y="3"/>
                </a:moveTo>
                <a:lnTo>
                  <a:pt x="5" y="3"/>
                </a:lnTo>
                <a:lnTo>
                  <a:pt x="2" y="5"/>
                </a:lnTo>
                <a:lnTo>
                  <a:pt x="181" y="59"/>
                </a:lnTo>
                <a:lnTo>
                  <a:pt x="184" y="54"/>
                </a:lnTo>
                <a:lnTo>
                  <a:pt x="2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69" name="Freeform 2349">
            <a:extLst>
              <a:ext uri="{FF2B5EF4-FFF2-40B4-BE49-F238E27FC236}">
                <a16:creationId xmlns:a16="http://schemas.microsoft.com/office/drawing/2014/main" id="{E7BDF4BA-E41C-4C1A-8304-A657B51C660D}"/>
              </a:ext>
            </a:extLst>
          </p:cNvPr>
          <p:cNvSpPr>
            <a:spLocks/>
          </p:cNvSpPr>
          <p:nvPr/>
        </p:nvSpPr>
        <p:spPr bwMode="auto">
          <a:xfrm>
            <a:off x="2770188" y="4375150"/>
            <a:ext cx="3175" cy="4763"/>
          </a:xfrm>
          <a:custGeom>
            <a:avLst/>
            <a:gdLst>
              <a:gd name="T0" fmla="*/ 2 w 5"/>
              <a:gd name="T1" fmla="*/ 10 h 10"/>
              <a:gd name="T2" fmla="*/ 5 w 5"/>
              <a:gd name="T3" fmla="*/ 7 h 10"/>
              <a:gd name="T4" fmla="*/ 5 w 5"/>
              <a:gd name="T5" fmla="*/ 10 h 10"/>
              <a:gd name="T6" fmla="*/ 5 w 5"/>
              <a:gd name="T7" fmla="*/ 0 h 10"/>
              <a:gd name="T8" fmla="*/ 0 w 5"/>
              <a:gd name="T9" fmla="*/ 0 h 10"/>
              <a:gd name="T10" fmla="*/ 0 w 5"/>
              <a:gd name="T11" fmla="*/ 10 h 10"/>
              <a:gd name="T12" fmla="*/ 2 w 5"/>
              <a:gd name="T13" fmla="*/ 10 h 10"/>
              <a:gd name="T14" fmla="*/ 0 w 5"/>
              <a:gd name="T15" fmla="*/ 10 h 10"/>
              <a:gd name="T16" fmla="*/ 0 w 5"/>
              <a:gd name="T17" fmla="*/ 10 h 10"/>
              <a:gd name="T18" fmla="*/ 2 w 5"/>
              <a:gd name="T1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2" y="10"/>
                </a:moveTo>
                <a:lnTo>
                  <a:pt x="5" y="7"/>
                </a:lnTo>
                <a:lnTo>
                  <a:pt x="5" y="10"/>
                </a:lnTo>
                <a:lnTo>
                  <a:pt x="5" y="0"/>
                </a:lnTo>
                <a:lnTo>
                  <a:pt x="0" y="0"/>
                </a:lnTo>
                <a:lnTo>
                  <a:pt x="0" y="10"/>
                </a:lnTo>
                <a:lnTo>
                  <a:pt x="2" y="10"/>
                </a:lnTo>
                <a:lnTo>
                  <a:pt x="0" y="10"/>
                </a:lnTo>
                <a:lnTo>
                  <a:pt x="0" y="10"/>
                </a:lnTo>
                <a:lnTo>
                  <a:pt x="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0" name="Freeform 2350">
            <a:extLst>
              <a:ext uri="{FF2B5EF4-FFF2-40B4-BE49-F238E27FC236}">
                <a16:creationId xmlns:a16="http://schemas.microsoft.com/office/drawing/2014/main" id="{656CCE30-4A09-4536-A654-2071234D6E41}"/>
              </a:ext>
            </a:extLst>
          </p:cNvPr>
          <p:cNvSpPr>
            <a:spLocks/>
          </p:cNvSpPr>
          <p:nvPr/>
        </p:nvSpPr>
        <p:spPr bwMode="auto">
          <a:xfrm>
            <a:off x="2771775" y="4378325"/>
            <a:ext cx="38100" cy="19050"/>
          </a:xfrm>
          <a:custGeom>
            <a:avLst/>
            <a:gdLst>
              <a:gd name="T0" fmla="*/ 64 w 67"/>
              <a:gd name="T1" fmla="*/ 34 h 34"/>
              <a:gd name="T2" fmla="*/ 67 w 67"/>
              <a:gd name="T3" fmla="*/ 29 h 34"/>
              <a:gd name="T4" fmla="*/ 3 w 67"/>
              <a:gd name="T5" fmla="*/ 0 h 34"/>
              <a:gd name="T6" fmla="*/ 0 w 67"/>
              <a:gd name="T7" fmla="*/ 3 h 34"/>
              <a:gd name="T8" fmla="*/ 64 w 67"/>
              <a:gd name="T9" fmla="*/ 34 h 34"/>
              <a:gd name="T10" fmla="*/ 64 w 67"/>
              <a:gd name="T1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34">
                <a:moveTo>
                  <a:pt x="64" y="34"/>
                </a:moveTo>
                <a:lnTo>
                  <a:pt x="67" y="29"/>
                </a:lnTo>
                <a:lnTo>
                  <a:pt x="3" y="0"/>
                </a:lnTo>
                <a:lnTo>
                  <a:pt x="0" y="3"/>
                </a:lnTo>
                <a:lnTo>
                  <a:pt x="64" y="34"/>
                </a:lnTo>
                <a:lnTo>
                  <a:pt x="64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1" name="Freeform 2351">
            <a:extLst>
              <a:ext uri="{FF2B5EF4-FFF2-40B4-BE49-F238E27FC236}">
                <a16:creationId xmlns:a16="http://schemas.microsoft.com/office/drawing/2014/main" id="{6ED410AB-D3A7-425E-B0D9-677D875A126D}"/>
              </a:ext>
            </a:extLst>
          </p:cNvPr>
          <p:cNvSpPr>
            <a:spLocks/>
          </p:cNvSpPr>
          <p:nvPr/>
        </p:nvSpPr>
        <p:spPr bwMode="auto">
          <a:xfrm>
            <a:off x="2808288" y="4394200"/>
            <a:ext cx="66675" cy="11113"/>
          </a:xfrm>
          <a:custGeom>
            <a:avLst/>
            <a:gdLst>
              <a:gd name="T0" fmla="*/ 118 w 118"/>
              <a:gd name="T1" fmla="*/ 15 h 20"/>
              <a:gd name="T2" fmla="*/ 115 w 118"/>
              <a:gd name="T3" fmla="*/ 20 h 20"/>
              <a:gd name="T4" fmla="*/ 115 w 118"/>
              <a:gd name="T5" fmla="*/ 15 h 20"/>
              <a:gd name="T6" fmla="*/ 113 w 118"/>
              <a:gd name="T7" fmla="*/ 15 h 20"/>
              <a:gd name="T8" fmla="*/ 108 w 118"/>
              <a:gd name="T9" fmla="*/ 15 h 20"/>
              <a:gd name="T10" fmla="*/ 100 w 118"/>
              <a:gd name="T11" fmla="*/ 12 h 20"/>
              <a:gd name="T12" fmla="*/ 92 w 118"/>
              <a:gd name="T13" fmla="*/ 12 h 20"/>
              <a:gd name="T14" fmla="*/ 82 w 118"/>
              <a:gd name="T15" fmla="*/ 10 h 20"/>
              <a:gd name="T16" fmla="*/ 72 w 118"/>
              <a:gd name="T17" fmla="*/ 10 h 20"/>
              <a:gd name="T18" fmla="*/ 59 w 118"/>
              <a:gd name="T19" fmla="*/ 10 h 20"/>
              <a:gd name="T20" fmla="*/ 49 w 118"/>
              <a:gd name="T21" fmla="*/ 7 h 20"/>
              <a:gd name="T22" fmla="*/ 39 w 118"/>
              <a:gd name="T23" fmla="*/ 5 h 20"/>
              <a:gd name="T24" fmla="*/ 31 w 118"/>
              <a:gd name="T25" fmla="*/ 5 h 20"/>
              <a:gd name="T26" fmla="*/ 21 w 118"/>
              <a:gd name="T27" fmla="*/ 2 h 20"/>
              <a:gd name="T28" fmla="*/ 13 w 118"/>
              <a:gd name="T29" fmla="*/ 2 h 20"/>
              <a:gd name="T30" fmla="*/ 8 w 118"/>
              <a:gd name="T31" fmla="*/ 2 h 20"/>
              <a:gd name="T32" fmla="*/ 3 w 118"/>
              <a:gd name="T33" fmla="*/ 0 h 20"/>
              <a:gd name="T34" fmla="*/ 3 w 118"/>
              <a:gd name="T35" fmla="*/ 0 h 20"/>
              <a:gd name="T36" fmla="*/ 0 w 118"/>
              <a:gd name="T37" fmla="*/ 5 h 20"/>
              <a:gd name="T38" fmla="*/ 3 w 118"/>
              <a:gd name="T39" fmla="*/ 5 h 20"/>
              <a:gd name="T40" fmla="*/ 5 w 118"/>
              <a:gd name="T41" fmla="*/ 5 h 20"/>
              <a:gd name="T42" fmla="*/ 13 w 118"/>
              <a:gd name="T43" fmla="*/ 7 h 20"/>
              <a:gd name="T44" fmla="*/ 21 w 118"/>
              <a:gd name="T45" fmla="*/ 7 h 20"/>
              <a:gd name="T46" fmla="*/ 28 w 118"/>
              <a:gd name="T47" fmla="*/ 10 h 20"/>
              <a:gd name="T48" fmla="*/ 39 w 118"/>
              <a:gd name="T49" fmla="*/ 10 h 20"/>
              <a:gd name="T50" fmla="*/ 49 w 118"/>
              <a:gd name="T51" fmla="*/ 12 h 20"/>
              <a:gd name="T52" fmla="*/ 59 w 118"/>
              <a:gd name="T53" fmla="*/ 12 h 20"/>
              <a:gd name="T54" fmla="*/ 72 w 118"/>
              <a:gd name="T55" fmla="*/ 15 h 20"/>
              <a:gd name="T56" fmla="*/ 82 w 118"/>
              <a:gd name="T57" fmla="*/ 15 h 20"/>
              <a:gd name="T58" fmla="*/ 92 w 118"/>
              <a:gd name="T59" fmla="*/ 17 h 20"/>
              <a:gd name="T60" fmla="*/ 100 w 118"/>
              <a:gd name="T61" fmla="*/ 17 h 20"/>
              <a:gd name="T62" fmla="*/ 108 w 118"/>
              <a:gd name="T63" fmla="*/ 20 h 20"/>
              <a:gd name="T64" fmla="*/ 113 w 118"/>
              <a:gd name="T65" fmla="*/ 20 h 20"/>
              <a:gd name="T66" fmla="*/ 115 w 118"/>
              <a:gd name="T67" fmla="*/ 20 h 20"/>
              <a:gd name="T68" fmla="*/ 118 w 118"/>
              <a:gd name="T69" fmla="*/ 15 h 20"/>
              <a:gd name="T70" fmla="*/ 118 w 118"/>
              <a:gd name="T7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20">
                <a:moveTo>
                  <a:pt x="118" y="15"/>
                </a:moveTo>
                <a:lnTo>
                  <a:pt x="115" y="20"/>
                </a:lnTo>
                <a:lnTo>
                  <a:pt x="115" y="15"/>
                </a:lnTo>
                <a:lnTo>
                  <a:pt x="113" y="15"/>
                </a:lnTo>
                <a:lnTo>
                  <a:pt x="108" y="15"/>
                </a:lnTo>
                <a:lnTo>
                  <a:pt x="100" y="12"/>
                </a:lnTo>
                <a:lnTo>
                  <a:pt x="92" y="12"/>
                </a:lnTo>
                <a:lnTo>
                  <a:pt x="82" y="10"/>
                </a:lnTo>
                <a:lnTo>
                  <a:pt x="72" y="10"/>
                </a:lnTo>
                <a:lnTo>
                  <a:pt x="59" y="10"/>
                </a:lnTo>
                <a:lnTo>
                  <a:pt x="49" y="7"/>
                </a:lnTo>
                <a:lnTo>
                  <a:pt x="39" y="5"/>
                </a:lnTo>
                <a:lnTo>
                  <a:pt x="31" y="5"/>
                </a:lnTo>
                <a:lnTo>
                  <a:pt x="21" y="2"/>
                </a:lnTo>
                <a:lnTo>
                  <a:pt x="13" y="2"/>
                </a:lnTo>
                <a:lnTo>
                  <a:pt x="8" y="2"/>
                </a:lnTo>
                <a:lnTo>
                  <a:pt x="3" y="0"/>
                </a:lnTo>
                <a:lnTo>
                  <a:pt x="3" y="0"/>
                </a:lnTo>
                <a:lnTo>
                  <a:pt x="0" y="5"/>
                </a:lnTo>
                <a:lnTo>
                  <a:pt x="3" y="5"/>
                </a:lnTo>
                <a:lnTo>
                  <a:pt x="5" y="5"/>
                </a:lnTo>
                <a:lnTo>
                  <a:pt x="13" y="7"/>
                </a:lnTo>
                <a:lnTo>
                  <a:pt x="21" y="7"/>
                </a:lnTo>
                <a:lnTo>
                  <a:pt x="28" y="10"/>
                </a:lnTo>
                <a:lnTo>
                  <a:pt x="39" y="10"/>
                </a:lnTo>
                <a:lnTo>
                  <a:pt x="49" y="12"/>
                </a:lnTo>
                <a:lnTo>
                  <a:pt x="59" y="12"/>
                </a:lnTo>
                <a:lnTo>
                  <a:pt x="72" y="15"/>
                </a:lnTo>
                <a:lnTo>
                  <a:pt x="82" y="15"/>
                </a:lnTo>
                <a:lnTo>
                  <a:pt x="92" y="17"/>
                </a:lnTo>
                <a:lnTo>
                  <a:pt x="100" y="17"/>
                </a:lnTo>
                <a:lnTo>
                  <a:pt x="108" y="20"/>
                </a:lnTo>
                <a:lnTo>
                  <a:pt x="113" y="20"/>
                </a:lnTo>
                <a:lnTo>
                  <a:pt x="115" y="20"/>
                </a:lnTo>
                <a:lnTo>
                  <a:pt x="118" y="15"/>
                </a:lnTo>
                <a:lnTo>
                  <a:pt x="11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2" name="Freeform 2352">
            <a:extLst>
              <a:ext uri="{FF2B5EF4-FFF2-40B4-BE49-F238E27FC236}">
                <a16:creationId xmlns:a16="http://schemas.microsoft.com/office/drawing/2014/main" id="{71B7F1DD-19C5-4E58-BDF6-62CD3D9DD3FD}"/>
              </a:ext>
            </a:extLst>
          </p:cNvPr>
          <p:cNvSpPr>
            <a:spLocks/>
          </p:cNvSpPr>
          <p:nvPr/>
        </p:nvSpPr>
        <p:spPr bwMode="auto">
          <a:xfrm>
            <a:off x="2873375" y="4402138"/>
            <a:ext cx="9525" cy="4762"/>
          </a:xfrm>
          <a:custGeom>
            <a:avLst/>
            <a:gdLst>
              <a:gd name="T0" fmla="*/ 5 w 18"/>
              <a:gd name="T1" fmla="*/ 3 h 11"/>
              <a:gd name="T2" fmla="*/ 2 w 18"/>
              <a:gd name="T3" fmla="*/ 8 h 11"/>
              <a:gd name="T4" fmla="*/ 5 w 18"/>
              <a:gd name="T5" fmla="*/ 3 h 11"/>
              <a:gd name="T6" fmla="*/ 2 w 18"/>
              <a:gd name="T7" fmla="*/ 0 h 11"/>
              <a:gd name="T8" fmla="*/ 0 w 18"/>
              <a:gd name="T9" fmla="*/ 5 h 11"/>
              <a:gd name="T10" fmla="*/ 2 w 18"/>
              <a:gd name="T11" fmla="*/ 8 h 11"/>
              <a:gd name="T12" fmla="*/ 5 w 18"/>
              <a:gd name="T13" fmla="*/ 3 h 11"/>
              <a:gd name="T14" fmla="*/ 2 w 18"/>
              <a:gd name="T15" fmla="*/ 3 h 11"/>
              <a:gd name="T16" fmla="*/ 0 w 18"/>
              <a:gd name="T17" fmla="*/ 5 h 11"/>
              <a:gd name="T18" fmla="*/ 2 w 18"/>
              <a:gd name="T19" fmla="*/ 8 h 11"/>
              <a:gd name="T20" fmla="*/ 5 w 18"/>
              <a:gd name="T21" fmla="*/ 3 h 11"/>
              <a:gd name="T22" fmla="*/ 2 w 18"/>
              <a:gd name="T23" fmla="*/ 8 h 11"/>
              <a:gd name="T24" fmla="*/ 18 w 18"/>
              <a:gd name="T25" fmla="*/ 11 h 11"/>
              <a:gd name="T26" fmla="*/ 5 w 18"/>
              <a:gd name="T2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5" y="3"/>
                </a:moveTo>
                <a:lnTo>
                  <a:pt x="2" y="8"/>
                </a:lnTo>
                <a:lnTo>
                  <a:pt x="5" y="3"/>
                </a:lnTo>
                <a:lnTo>
                  <a:pt x="2" y="0"/>
                </a:lnTo>
                <a:lnTo>
                  <a:pt x="0" y="5"/>
                </a:lnTo>
                <a:lnTo>
                  <a:pt x="2" y="8"/>
                </a:lnTo>
                <a:lnTo>
                  <a:pt x="5" y="3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3"/>
                </a:lnTo>
                <a:lnTo>
                  <a:pt x="2" y="8"/>
                </a:lnTo>
                <a:lnTo>
                  <a:pt x="18" y="11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3" name="Freeform 2353">
            <a:extLst>
              <a:ext uri="{FF2B5EF4-FFF2-40B4-BE49-F238E27FC236}">
                <a16:creationId xmlns:a16="http://schemas.microsoft.com/office/drawing/2014/main" id="{AE5C7733-D424-4A38-B172-BF45A62B5E30}"/>
              </a:ext>
            </a:extLst>
          </p:cNvPr>
          <p:cNvSpPr>
            <a:spLocks/>
          </p:cNvSpPr>
          <p:nvPr/>
        </p:nvSpPr>
        <p:spPr bwMode="auto">
          <a:xfrm>
            <a:off x="2857500" y="4187825"/>
            <a:ext cx="207963" cy="215900"/>
          </a:xfrm>
          <a:custGeom>
            <a:avLst/>
            <a:gdLst>
              <a:gd name="T0" fmla="*/ 352 w 365"/>
              <a:gd name="T1" fmla="*/ 0 h 393"/>
              <a:gd name="T2" fmla="*/ 10 w 365"/>
              <a:gd name="T3" fmla="*/ 18 h 393"/>
              <a:gd name="T4" fmla="*/ 7 w 365"/>
              <a:gd name="T5" fmla="*/ 18 h 393"/>
              <a:gd name="T6" fmla="*/ 5 w 365"/>
              <a:gd name="T7" fmla="*/ 20 h 393"/>
              <a:gd name="T8" fmla="*/ 2 w 365"/>
              <a:gd name="T9" fmla="*/ 20 h 393"/>
              <a:gd name="T10" fmla="*/ 2 w 365"/>
              <a:gd name="T11" fmla="*/ 20 h 393"/>
              <a:gd name="T12" fmla="*/ 0 w 365"/>
              <a:gd name="T13" fmla="*/ 23 h 393"/>
              <a:gd name="T14" fmla="*/ 0 w 365"/>
              <a:gd name="T15" fmla="*/ 25 h 393"/>
              <a:gd name="T16" fmla="*/ 0 w 365"/>
              <a:gd name="T17" fmla="*/ 25 h 393"/>
              <a:gd name="T18" fmla="*/ 0 w 365"/>
              <a:gd name="T19" fmla="*/ 28 h 393"/>
              <a:gd name="T20" fmla="*/ 25 w 365"/>
              <a:gd name="T21" fmla="*/ 386 h 393"/>
              <a:gd name="T22" fmla="*/ 25 w 365"/>
              <a:gd name="T23" fmla="*/ 386 h 393"/>
              <a:gd name="T24" fmla="*/ 25 w 365"/>
              <a:gd name="T25" fmla="*/ 388 h 393"/>
              <a:gd name="T26" fmla="*/ 28 w 365"/>
              <a:gd name="T27" fmla="*/ 391 h 393"/>
              <a:gd name="T28" fmla="*/ 28 w 365"/>
              <a:gd name="T29" fmla="*/ 391 h 393"/>
              <a:gd name="T30" fmla="*/ 30 w 365"/>
              <a:gd name="T31" fmla="*/ 393 h 393"/>
              <a:gd name="T32" fmla="*/ 33 w 365"/>
              <a:gd name="T33" fmla="*/ 393 h 393"/>
              <a:gd name="T34" fmla="*/ 35 w 365"/>
              <a:gd name="T35" fmla="*/ 393 h 393"/>
              <a:gd name="T36" fmla="*/ 35 w 365"/>
              <a:gd name="T37" fmla="*/ 393 h 393"/>
              <a:gd name="T38" fmla="*/ 365 w 365"/>
              <a:gd name="T39" fmla="*/ 347 h 393"/>
              <a:gd name="T40" fmla="*/ 352 w 365"/>
              <a:gd name="T41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5" h="393">
                <a:moveTo>
                  <a:pt x="352" y="0"/>
                </a:moveTo>
                <a:lnTo>
                  <a:pt x="10" y="18"/>
                </a:lnTo>
                <a:lnTo>
                  <a:pt x="7" y="18"/>
                </a:lnTo>
                <a:lnTo>
                  <a:pt x="5" y="20"/>
                </a:lnTo>
                <a:lnTo>
                  <a:pt x="2" y="20"/>
                </a:lnTo>
                <a:lnTo>
                  <a:pt x="2" y="20"/>
                </a:lnTo>
                <a:lnTo>
                  <a:pt x="0" y="23"/>
                </a:lnTo>
                <a:lnTo>
                  <a:pt x="0" y="25"/>
                </a:lnTo>
                <a:lnTo>
                  <a:pt x="0" y="25"/>
                </a:lnTo>
                <a:lnTo>
                  <a:pt x="0" y="28"/>
                </a:lnTo>
                <a:lnTo>
                  <a:pt x="25" y="386"/>
                </a:lnTo>
                <a:lnTo>
                  <a:pt x="25" y="386"/>
                </a:lnTo>
                <a:lnTo>
                  <a:pt x="25" y="388"/>
                </a:lnTo>
                <a:lnTo>
                  <a:pt x="28" y="391"/>
                </a:lnTo>
                <a:lnTo>
                  <a:pt x="28" y="391"/>
                </a:lnTo>
                <a:lnTo>
                  <a:pt x="30" y="393"/>
                </a:lnTo>
                <a:lnTo>
                  <a:pt x="33" y="393"/>
                </a:lnTo>
                <a:lnTo>
                  <a:pt x="35" y="393"/>
                </a:lnTo>
                <a:lnTo>
                  <a:pt x="35" y="393"/>
                </a:lnTo>
                <a:lnTo>
                  <a:pt x="365" y="347"/>
                </a:lnTo>
                <a:lnTo>
                  <a:pt x="352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4" name="Freeform 2354">
            <a:extLst>
              <a:ext uri="{FF2B5EF4-FFF2-40B4-BE49-F238E27FC236}">
                <a16:creationId xmlns:a16="http://schemas.microsoft.com/office/drawing/2014/main" id="{14E74A23-21FA-4EEA-BF74-5FC2C66C8660}"/>
              </a:ext>
            </a:extLst>
          </p:cNvPr>
          <p:cNvSpPr>
            <a:spLocks/>
          </p:cNvSpPr>
          <p:nvPr/>
        </p:nvSpPr>
        <p:spPr bwMode="auto">
          <a:xfrm>
            <a:off x="2860675" y="4187825"/>
            <a:ext cx="198438" cy="11113"/>
          </a:xfrm>
          <a:custGeom>
            <a:avLst/>
            <a:gdLst>
              <a:gd name="T0" fmla="*/ 0 w 345"/>
              <a:gd name="T1" fmla="*/ 15 h 20"/>
              <a:gd name="T2" fmla="*/ 3 w 345"/>
              <a:gd name="T3" fmla="*/ 20 h 20"/>
              <a:gd name="T4" fmla="*/ 345 w 345"/>
              <a:gd name="T5" fmla="*/ 2 h 20"/>
              <a:gd name="T6" fmla="*/ 345 w 345"/>
              <a:gd name="T7" fmla="*/ 0 h 20"/>
              <a:gd name="T8" fmla="*/ 3 w 345"/>
              <a:gd name="T9" fmla="*/ 15 h 20"/>
              <a:gd name="T10" fmla="*/ 0 w 345"/>
              <a:gd name="T1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20">
                <a:moveTo>
                  <a:pt x="0" y="15"/>
                </a:moveTo>
                <a:lnTo>
                  <a:pt x="3" y="20"/>
                </a:lnTo>
                <a:lnTo>
                  <a:pt x="345" y="2"/>
                </a:lnTo>
                <a:lnTo>
                  <a:pt x="345" y="0"/>
                </a:lnTo>
                <a:lnTo>
                  <a:pt x="3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5" name="Freeform 2355">
            <a:extLst>
              <a:ext uri="{FF2B5EF4-FFF2-40B4-BE49-F238E27FC236}">
                <a16:creationId xmlns:a16="http://schemas.microsoft.com/office/drawing/2014/main" id="{0386860C-2725-4F6E-9478-4C1A975CD86C}"/>
              </a:ext>
            </a:extLst>
          </p:cNvPr>
          <p:cNvSpPr>
            <a:spLocks/>
          </p:cNvSpPr>
          <p:nvPr/>
        </p:nvSpPr>
        <p:spPr bwMode="auto">
          <a:xfrm>
            <a:off x="2854325" y="4195763"/>
            <a:ext cx="7938" cy="7937"/>
          </a:xfrm>
          <a:custGeom>
            <a:avLst/>
            <a:gdLst>
              <a:gd name="T0" fmla="*/ 0 w 13"/>
              <a:gd name="T1" fmla="*/ 13 h 13"/>
              <a:gd name="T2" fmla="*/ 5 w 13"/>
              <a:gd name="T3" fmla="*/ 13 h 13"/>
              <a:gd name="T4" fmla="*/ 5 w 13"/>
              <a:gd name="T5" fmla="*/ 10 h 13"/>
              <a:gd name="T6" fmla="*/ 5 w 13"/>
              <a:gd name="T7" fmla="*/ 10 h 13"/>
              <a:gd name="T8" fmla="*/ 5 w 13"/>
              <a:gd name="T9" fmla="*/ 10 h 13"/>
              <a:gd name="T10" fmla="*/ 8 w 13"/>
              <a:gd name="T11" fmla="*/ 8 h 13"/>
              <a:gd name="T12" fmla="*/ 8 w 13"/>
              <a:gd name="T13" fmla="*/ 8 h 13"/>
              <a:gd name="T14" fmla="*/ 10 w 13"/>
              <a:gd name="T15" fmla="*/ 5 h 13"/>
              <a:gd name="T16" fmla="*/ 10 w 13"/>
              <a:gd name="T17" fmla="*/ 5 h 13"/>
              <a:gd name="T18" fmla="*/ 13 w 13"/>
              <a:gd name="T19" fmla="*/ 5 h 13"/>
              <a:gd name="T20" fmla="*/ 10 w 13"/>
              <a:gd name="T21" fmla="*/ 0 h 13"/>
              <a:gd name="T22" fmla="*/ 8 w 13"/>
              <a:gd name="T23" fmla="*/ 0 h 13"/>
              <a:gd name="T24" fmla="*/ 8 w 13"/>
              <a:gd name="T25" fmla="*/ 3 h 13"/>
              <a:gd name="T26" fmla="*/ 5 w 13"/>
              <a:gd name="T27" fmla="*/ 3 h 13"/>
              <a:gd name="T28" fmla="*/ 3 w 13"/>
              <a:gd name="T29" fmla="*/ 5 h 13"/>
              <a:gd name="T30" fmla="*/ 3 w 13"/>
              <a:gd name="T31" fmla="*/ 8 h 13"/>
              <a:gd name="T32" fmla="*/ 0 w 13"/>
              <a:gd name="T33" fmla="*/ 10 h 13"/>
              <a:gd name="T34" fmla="*/ 0 w 13"/>
              <a:gd name="T35" fmla="*/ 10 h 13"/>
              <a:gd name="T36" fmla="*/ 0 w 13"/>
              <a:gd name="T37" fmla="*/ 13 h 13"/>
              <a:gd name="T38" fmla="*/ 0 w 13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3">
                <a:moveTo>
                  <a:pt x="0" y="13"/>
                </a:move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8" y="8"/>
                </a:lnTo>
                <a:lnTo>
                  <a:pt x="8" y="8"/>
                </a:lnTo>
                <a:lnTo>
                  <a:pt x="10" y="5"/>
                </a:lnTo>
                <a:lnTo>
                  <a:pt x="10" y="5"/>
                </a:lnTo>
                <a:lnTo>
                  <a:pt x="13" y="5"/>
                </a:lnTo>
                <a:lnTo>
                  <a:pt x="10" y="0"/>
                </a:lnTo>
                <a:lnTo>
                  <a:pt x="8" y="0"/>
                </a:lnTo>
                <a:lnTo>
                  <a:pt x="8" y="3"/>
                </a:lnTo>
                <a:lnTo>
                  <a:pt x="5" y="3"/>
                </a:lnTo>
                <a:lnTo>
                  <a:pt x="3" y="5"/>
                </a:lnTo>
                <a:lnTo>
                  <a:pt x="3" y="8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6" name="Freeform 2356">
            <a:extLst>
              <a:ext uri="{FF2B5EF4-FFF2-40B4-BE49-F238E27FC236}">
                <a16:creationId xmlns:a16="http://schemas.microsoft.com/office/drawing/2014/main" id="{95136F23-4B4E-468B-A344-F7A5B0251F3A}"/>
              </a:ext>
            </a:extLst>
          </p:cNvPr>
          <p:cNvSpPr>
            <a:spLocks/>
          </p:cNvSpPr>
          <p:nvPr/>
        </p:nvSpPr>
        <p:spPr bwMode="auto">
          <a:xfrm>
            <a:off x="2854325" y="4203700"/>
            <a:ext cx="19050" cy="196850"/>
          </a:xfrm>
          <a:custGeom>
            <a:avLst/>
            <a:gdLst>
              <a:gd name="T0" fmla="*/ 26 w 31"/>
              <a:gd name="T1" fmla="*/ 358 h 358"/>
              <a:gd name="T2" fmla="*/ 31 w 31"/>
              <a:gd name="T3" fmla="*/ 358 h 358"/>
              <a:gd name="T4" fmla="*/ 5 w 31"/>
              <a:gd name="T5" fmla="*/ 0 h 358"/>
              <a:gd name="T6" fmla="*/ 0 w 31"/>
              <a:gd name="T7" fmla="*/ 0 h 358"/>
              <a:gd name="T8" fmla="*/ 26 w 31"/>
              <a:gd name="T9" fmla="*/ 358 h 358"/>
              <a:gd name="T10" fmla="*/ 26 w 31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58">
                <a:moveTo>
                  <a:pt x="26" y="358"/>
                </a:moveTo>
                <a:lnTo>
                  <a:pt x="31" y="358"/>
                </a:lnTo>
                <a:lnTo>
                  <a:pt x="5" y="0"/>
                </a:lnTo>
                <a:lnTo>
                  <a:pt x="0" y="0"/>
                </a:lnTo>
                <a:lnTo>
                  <a:pt x="26" y="358"/>
                </a:lnTo>
                <a:lnTo>
                  <a:pt x="26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7" name="Freeform 2357">
            <a:extLst>
              <a:ext uri="{FF2B5EF4-FFF2-40B4-BE49-F238E27FC236}">
                <a16:creationId xmlns:a16="http://schemas.microsoft.com/office/drawing/2014/main" id="{917E2CD1-B8D7-4D12-90F1-00D2C38E13FF}"/>
              </a:ext>
            </a:extLst>
          </p:cNvPr>
          <p:cNvSpPr>
            <a:spLocks/>
          </p:cNvSpPr>
          <p:nvPr/>
        </p:nvSpPr>
        <p:spPr bwMode="auto">
          <a:xfrm>
            <a:off x="2870200" y="4400550"/>
            <a:ext cx="6350" cy="4763"/>
          </a:xfrm>
          <a:custGeom>
            <a:avLst/>
            <a:gdLst>
              <a:gd name="T0" fmla="*/ 12 w 12"/>
              <a:gd name="T1" fmla="*/ 10 h 10"/>
              <a:gd name="T2" fmla="*/ 12 w 12"/>
              <a:gd name="T3" fmla="*/ 5 h 10"/>
              <a:gd name="T4" fmla="*/ 12 w 12"/>
              <a:gd name="T5" fmla="*/ 5 h 10"/>
              <a:gd name="T6" fmla="*/ 10 w 12"/>
              <a:gd name="T7" fmla="*/ 5 h 10"/>
              <a:gd name="T8" fmla="*/ 10 w 12"/>
              <a:gd name="T9" fmla="*/ 5 h 10"/>
              <a:gd name="T10" fmla="*/ 7 w 12"/>
              <a:gd name="T11" fmla="*/ 5 h 10"/>
              <a:gd name="T12" fmla="*/ 7 w 12"/>
              <a:gd name="T13" fmla="*/ 2 h 10"/>
              <a:gd name="T14" fmla="*/ 5 w 12"/>
              <a:gd name="T15" fmla="*/ 2 h 10"/>
              <a:gd name="T16" fmla="*/ 5 w 12"/>
              <a:gd name="T17" fmla="*/ 0 h 10"/>
              <a:gd name="T18" fmla="*/ 5 w 12"/>
              <a:gd name="T19" fmla="*/ 0 h 10"/>
              <a:gd name="T20" fmla="*/ 0 w 12"/>
              <a:gd name="T21" fmla="*/ 0 h 10"/>
              <a:gd name="T22" fmla="*/ 0 w 12"/>
              <a:gd name="T23" fmla="*/ 2 h 10"/>
              <a:gd name="T24" fmla="*/ 2 w 12"/>
              <a:gd name="T25" fmla="*/ 5 h 10"/>
              <a:gd name="T26" fmla="*/ 2 w 12"/>
              <a:gd name="T27" fmla="*/ 7 h 10"/>
              <a:gd name="T28" fmla="*/ 5 w 12"/>
              <a:gd name="T29" fmla="*/ 7 h 10"/>
              <a:gd name="T30" fmla="*/ 7 w 12"/>
              <a:gd name="T31" fmla="*/ 10 h 10"/>
              <a:gd name="T32" fmla="*/ 7 w 12"/>
              <a:gd name="T33" fmla="*/ 10 h 10"/>
              <a:gd name="T34" fmla="*/ 10 w 12"/>
              <a:gd name="T35" fmla="*/ 10 h 10"/>
              <a:gd name="T36" fmla="*/ 12 w 12"/>
              <a:gd name="T37" fmla="*/ 10 h 10"/>
              <a:gd name="T38" fmla="*/ 12 w 12"/>
              <a:gd name="T3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0">
                <a:moveTo>
                  <a:pt x="12" y="10"/>
                </a:moveTo>
                <a:lnTo>
                  <a:pt x="12" y="5"/>
                </a:lnTo>
                <a:lnTo>
                  <a:pt x="12" y="5"/>
                </a:lnTo>
                <a:lnTo>
                  <a:pt x="10" y="5"/>
                </a:lnTo>
                <a:lnTo>
                  <a:pt x="10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7"/>
                </a:lnTo>
                <a:lnTo>
                  <a:pt x="5" y="7"/>
                </a:lnTo>
                <a:lnTo>
                  <a:pt x="7" y="10"/>
                </a:lnTo>
                <a:lnTo>
                  <a:pt x="7" y="10"/>
                </a:lnTo>
                <a:lnTo>
                  <a:pt x="10" y="10"/>
                </a:lnTo>
                <a:lnTo>
                  <a:pt x="12" y="10"/>
                </a:lnTo>
                <a:lnTo>
                  <a:pt x="1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8" name="Freeform 2358">
            <a:extLst>
              <a:ext uri="{FF2B5EF4-FFF2-40B4-BE49-F238E27FC236}">
                <a16:creationId xmlns:a16="http://schemas.microsoft.com/office/drawing/2014/main" id="{A992F4EA-7882-4C57-B47C-653CF99885A5}"/>
              </a:ext>
            </a:extLst>
          </p:cNvPr>
          <p:cNvSpPr>
            <a:spLocks/>
          </p:cNvSpPr>
          <p:nvPr/>
        </p:nvSpPr>
        <p:spPr bwMode="auto">
          <a:xfrm>
            <a:off x="2876550" y="4378325"/>
            <a:ext cx="188913" cy="26988"/>
          </a:xfrm>
          <a:custGeom>
            <a:avLst/>
            <a:gdLst>
              <a:gd name="T0" fmla="*/ 330 w 330"/>
              <a:gd name="T1" fmla="*/ 2 h 51"/>
              <a:gd name="T2" fmla="*/ 330 w 330"/>
              <a:gd name="T3" fmla="*/ 0 h 51"/>
              <a:gd name="T4" fmla="*/ 0 w 330"/>
              <a:gd name="T5" fmla="*/ 46 h 51"/>
              <a:gd name="T6" fmla="*/ 0 w 330"/>
              <a:gd name="T7" fmla="*/ 51 h 51"/>
              <a:gd name="T8" fmla="*/ 330 w 330"/>
              <a:gd name="T9" fmla="*/ 5 h 51"/>
              <a:gd name="T10" fmla="*/ 330 w 330"/>
              <a:gd name="T1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330" y="2"/>
                </a:moveTo>
                <a:lnTo>
                  <a:pt x="330" y="0"/>
                </a:lnTo>
                <a:lnTo>
                  <a:pt x="0" y="46"/>
                </a:lnTo>
                <a:lnTo>
                  <a:pt x="0" y="51"/>
                </a:lnTo>
                <a:lnTo>
                  <a:pt x="330" y="5"/>
                </a:lnTo>
                <a:lnTo>
                  <a:pt x="33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79" name="Freeform 2359">
            <a:extLst>
              <a:ext uri="{FF2B5EF4-FFF2-40B4-BE49-F238E27FC236}">
                <a16:creationId xmlns:a16="http://schemas.microsoft.com/office/drawing/2014/main" id="{CC475000-9DA3-454F-B96E-11AD1D25D956}"/>
              </a:ext>
            </a:extLst>
          </p:cNvPr>
          <p:cNvSpPr>
            <a:spLocks/>
          </p:cNvSpPr>
          <p:nvPr/>
        </p:nvSpPr>
        <p:spPr bwMode="auto">
          <a:xfrm>
            <a:off x="2851150" y="4403725"/>
            <a:ext cx="177800" cy="39688"/>
          </a:xfrm>
          <a:custGeom>
            <a:avLst/>
            <a:gdLst>
              <a:gd name="T0" fmla="*/ 92 w 310"/>
              <a:gd name="T1" fmla="*/ 74 h 74"/>
              <a:gd name="T2" fmla="*/ 90 w 310"/>
              <a:gd name="T3" fmla="*/ 74 h 74"/>
              <a:gd name="T4" fmla="*/ 87 w 310"/>
              <a:gd name="T5" fmla="*/ 71 h 74"/>
              <a:gd name="T6" fmla="*/ 82 w 310"/>
              <a:gd name="T7" fmla="*/ 71 h 74"/>
              <a:gd name="T8" fmla="*/ 77 w 310"/>
              <a:gd name="T9" fmla="*/ 69 h 74"/>
              <a:gd name="T10" fmla="*/ 72 w 310"/>
              <a:gd name="T11" fmla="*/ 69 h 74"/>
              <a:gd name="T12" fmla="*/ 62 w 310"/>
              <a:gd name="T13" fmla="*/ 64 h 74"/>
              <a:gd name="T14" fmla="*/ 54 w 310"/>
              <a:gd name="T15" fmla="*/ 61 h 74"/>
              <a:gd name="T16" fmla="*/ 46 w 310"/>
              <a:gd name="T17" fmla="*/ 59 h 74"/>
              <a:gd name="T18" fmla="*/ 36 w 310"/>
              <a:gd name="T19" fmla="*/ 56 h 74"/>
              <a:gd name="T20" fmla="*/ 29 w 310"/>
              <a:gd name="T21" fmla="*/ 54 h 74"/>
              <a:gd name="T22" fmla="*/ 23 w 310"/>
              <a:gd name="T23" fmla="*/ 51 h 74"/>
              <a:gd name="T24" fmla="*/ 16 w 310"/>
              <a:gd name="T25" fmla="*/ 48 h 74"/>
              <a:gd name="T26" fmla="*/ 8 w 310"/>
              <a:gd name="T27" fmla="*/ 43 h 74"/>
              <a:gd name="T28" fmla="*/ 6 w 310"/>
              <a:gd name="T29" fmla="*/ 43 h 74"/>
              <a:gd name="T30" fmla="*/ 0 w 310"/>
              <a:gd name="T31" fmla="*/ 41 h 74"/>
              <a:gd name="T32" fmla="*/ 0 w 310"/>
              <a:gd name="T33" fmla="*/ 41 h 74"/>
              <a:gd name="T34" fmla="*/ 0 w 310"/>
              <a:gd name="T35" fmla="*/ 38 h 74"/>
              <a:gd name="T36" fmla="*/ 0 w 310"/>
              <a:gd name="T37" fmla="*/ 36 h 74"/>
              <a:gd name="T38" fmla="*/ 0 w 310"/>
              <a:gd name="T39" fmla="*/ 36 h 74"/>
              <a:gd name="T40" fmla="*/ 3 w 310"/>
              <a:gd name="T41" fmla="*/ 33 h 74"/>
              <a:gd name="T42" fmla="*/ 3 w 310"/>
              <a:gd name="T43" fmla="*/ 33 h 74"/>
              <a:gd name="T44" fmla="*/ 3 w 310"/>
              <a:gd name="T45" fmla="*/ 31 h 74"/>
              <a:gd name="T46" fmla="*/ 3 w 310"/>
              <a:gd name="T47" fmla="*/ 31 h 74"/>
              <a:gd name="T48" fmla="*/ 6 w 310"/>
              <a:gd name="T49" fmla="*/ 28 h 74"/>
              <a:gd name="T50" fmla="*/ 8 w 310"/>
              <a:gd name="T51" fmla="*/ 23 h 74"/>
              <a:gd name="T52" fmla="*/ 11 w 310"/>
              <a:gd name="T53" fmla="*/ 20 h 74"/>
              <a:gd name="T54" fmla="*/ 18 w 310"/>
              <a:gd name="T55" fmla="*/ 15 h 74"/>
              <a:gd name="T56" fmla="*/ 23 w 310"/>
              <a:gd name="T57" fmla="*/ 13 h 74"/>
              <a:gd name="T58" fmla="*/ 29 w 310"/>
              <a:gd name="T59" fmla="*/ 8 h 74"/>
              <a:gd name="T60" fmla="*/ 34 w 310"/>
              <a:gd name="T61" fmla="*/ 5 h 74"/>
              <a:gd name="T62" fmla="*/ 36 w 310"/>
              <a:gd name="T63" fmla="*/ 5 h 74"/>
              <a:gd name="T64" fmla="*/ 36 w 310"/>
              <a:gd name="T65" fmla="*/ 5 h 74"/>
              <a:gd name="T66" fmla="*/ 82 w 310"/>
              <a:gd name="T67" fmla="*/ 15 h 74"/>
              <a:gd name="T68" fmla="*/ 223 w 310"/>
              <a:gd name="T69" fmla="*/ 0 h 74"/>
              <a:gd name="T70" fmla="*/ 310 w 310"/>
              <a:gd name="T71" fmla="*/ 38 h 74"/>
              <a:gd name="T72" fmla="*/ 92 w 310"/>
              <a:gd name="T7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0" h="74">
                <a:moveTo>
                  <a:pt x="92" y="74"/>
                </a:moveTo>
                <a:lnTo>
                  <a:pt x="90" y="74"/>
                </a:lnTo>
                <a:lnTo>
                  <a:pt x="87" y="71"/>
                </a:lnTo>
                <a:lnTo>
                  <a:pt x="82" y="71"/>
                </a:lnTo>
                <a:lnTo>
                  <a:pt x="77" y="69"/>
                </a:lnTo>
                <a:lnTo>
                  <a:pt x="72" y="69"/>
                </a:lnTo>
                <a:lnTo>
                  <a:pt x="62" y="64"/>
                </a:lnTo>
                <a:lnTo>
                  <a:pt x="54" y="61"/>
                </a:lnTo>
                <a:lnTo>
                  <a:pt x="46" y="59"/>
                </a:lnTo>
                <a:lnTo>
                  <a:pt x="36" y="56"/>
                </a:lnTo>
                <a:lnTo>
                  <a:pt x="29" y="54"/>
                </a:lnTo>
                <a:lnTo>
                  <a:pt x="23" y="51"/>
                </a:lnTo>
                <a:lnTo>
                  <a:pt x="16" y="48"/>
                </a:lnTo>
                <a:lnTo>
                  <a:pt x="8" y="43"/>
                </a:lnTo>
                <a:lnTo>
                  <a:pt x="6" y="43"/>
                </a:lnTo>
                <a:lnTo>
                  <a:pt x="0" y="41"/>
                </a:lnTo>
                <a:lnTo>
                  <a:pt x="0" y="41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1"/>
                </a:lnTo>
                <a:lnTo>
                  <a:pt x="6" y="28"/>
                </a:lnTo>
                <a:lnTo>
                  <a:pt x="8" y="23"/>
                </a:lnTo>
                <a:lnTo>
                  <a:pt x="11" y="20"/>
                </a:lnTo>
                <a:lnTo>
                  <a:pt x="18" y="15"/>
                </a:lnTo>
                <a:lnTo>
                  <a:pt x="23" y="13"/>
                </a:lnTo>
                <a:lnTo>
                  <a:pt x="29" y="8"/>
                </a:lnTo>
                <a:lnTo>
                  <a:pt x="34" y="5"/>
                </a:lnTo>
                <a:lnTo>
                  <a:pt x="36" y="5"/>
                </a:lnTo>
                <a:lnTo>
                  <a:pt x="36" y="5"/>
                </a:lnTo>
                <a:lnTo>
                  <a:pt x="82" y="15"/>
                </a:lnTo>
                <a:lnTo>
                  <a:pt x="223" y="0"/>
                </a:lnTo>
                <a:lnTo>
                  <a:pt x="310" y="38"/>
                </a:lnTo>
                <a:lnTo>
                  <a:pt x="92" y="7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0" name="Freeform 2360">
            <a:extLst>
              <a:ext uri="{FF2B5EF4-FFF2-40B4-BE49-F238E27FC236}">
                <a16:creationId xmlns:a16="http://schemas.microsoft.com/office/drawing/2014/main" id="{84069997-22E8-48A0-B131-5304B95617F5}"/>
              </a:ext>
            </a:extLst>
          </p:cNvPr>
          <p:cNvSpPr>
            <a:spLocks/>
          </p:cNvSpPr>
          <p:nvPr/>
        </p:nvSpPr>
        <p:spPr bwMode="auto">
          <a:xfrm>
            <a:off x="2849563" y="4425950"/>
            <a:ext cx="53975" cy="19050"/>
          </a:xfrm>
          <a:custGeom>
            <a:avLst/>
            <a:gdLst>
              <a:gd name="T0" fmla="*/ 5 w 94"/>
              <a:gd name="T1" fmla="*/ 0 h 36"/>
              <a:gd name="T2" fmla="*/ 0 w 94"/>
              <a:gd name="T3" fmla="*/ 0 h 36"/>
              <a:gd name="T4" fmla="*/ 2 w 94"/>
              <a:gd name="T5" fmla="*/ 2 h 36"/>
              <a:gd name="T6" fmla="*/ 5 w 94"/>
              <a:gd name="T7" fmla="*/ 2 h 36"/>
              <a:gd name="T8" fmla="*/ 10 w 94"/>
              <a:gd name="T9" fmla="*/ 5 h 36"/>
              <a:gd name="T10" fmla="*/ 15 w 94"/>
              <a:gd name="T11" fmla="*/ 10 h 36"/>
              <a:gd name="T12" fmla="*/ 23 w 94"/>
              <a:gd name="T13" fmla="*/ 13 h 36"/>
              <a:gd name="T14" fmla="*/ 31 w 94"/>
              <a:gd name="T15" fmla="*/ 15 h 36"/>
              <a:gd name="T16" fmla="*/ 38 w 94"/>
              <a:gd name="T17" fmla="*/ 18 h 36"/>
              <a:gd name="T18" fmla="*/ 48 w 94"/>
              <a:gd name="T19" fmla="*/ 20 h 36"/>
              <a:gd name="T20" fmla="*/ 56 w 94"/>
              <a:gd name="T21" fmla="*/ 23 h 36"/>
              <a:gd name="T22" fmla="*/ 64 w 94"/>
              <a:gd name="T23" fmla="*/ 25 h 36"/>
              <a:gd name="T24" fmla="*/ 71 w 94"/>
              <a:gd name="T25" fmla="*/ 28 h 36"/>
              <a:gd name="T26" fmla="*/ 79 w 94"/>
              <a:gd name="T27" fmla="*/ 30 h 36"/>
              <a:gd name="T28" fmla="*/ 84 w 94"/>
              <a:gd name="T29" fmla="*/ 33 h 36"/>
              <a:gd name="T30" fmla="*/ 89 w 94"/>
              <a:gd name="T31" fmla="*/ 33 h 36"/>
              <a:gd name="T32" fmla="*/ 92 w 94"/>
              <a:gd name="T33" fmla="*/ 36 h 36"/>
              <a:gd name="T34" fmla="*/ 92 w 94"/>
              <a:gd name="T35" fmla="*/ 36 h 36"/>
              <a:gd name="T36" fmla="*/ 94 w 94"/>
              <a:gd name="T37" fmla="*/ 30 h 36"/>
              <a:gd name="T38" fmla="*/ 92 w 94"/>
              <a:gd name="T39" fmla="*/ 30 h 36"/>
              <a:gd name="T40" fmla="*/ 89 w 94"/>
              <a:gd name="T41" fmla="*/ 28 h 36"/>
              <a:gd name="T42" fmla="*/ 84 w 94"/>
              <a:gd name="T43" fmla="*/ 28 h 36"/>
              <a:gd name="T44" fmla="*/ 79 w 94"/>
              <a:gd name="T45" fmla="*/ 25 h 36"/>
              <a:gd name="T46" fmla="*/ 74 w 94"/>
              <a:gd name="T47" fmla="*/ 25 h 36"/>
              <a:gd name="T48" fmla="*/ 66 w 94"/>
              <a:gd name="T49" fmla="*/ 20 h 36"/>
              <a:gd name="T50" fmla="*/ 59 w 94"/>
              <a:gd name="T51" fmla="*/ 18 h 36"/>
              <a:gd name="T52" fmla="*/ 48 w 94"/>
              <a:gd name="T53" fmla="*/ 15 h 36"/>
              <a:gd name="T54" fmla="*/ 41 w 94"/>
              <a:gd name="T55" fmla="*/ 13 h 36"/>
              <a:gd name="T56" fmla="*/ 33 w 94"/>
              <a:gd name="T57" fmla="*/ 10 h 36"/>
              <a:gd name="T58" fmla="*/ 25 w 94"/>
              <a:gd name="T59" fmla="*/ 7 h 36"/>
              <a:gd name="T60" fmla="*/ 18 w 94"/>
              <a:gd name="T61" fmla="*/ 5 h 36"/>
              <a:gd name="T62" fmla="*/ 13 w 94"/>
              <a:gd name="T63" fmla="*/ 2 h 36"/>
              <a:gd name="T64" fmla="*/ 8 w 94"/>
              <a:gd name="T65" fmla="*/ 0 h 36"/>
              <a:gd name="T66" fmla="*/ 5 w 94"/>
              <a:gd name="T67" fmla="*/ 0 h 36"/>
              <a:gd name="T68" fmla="*/ 5 w 94"/>
              <a:gd name="T6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36">
                <a:moveTo>
                  <a:pt x="5" y="0"/>
                </a:moveTo>
                <a:lnTo>
                  <a:pt x="0" y="0"/>
                </a:lnTo>
                <a:lnTo>
                  <a:pt x="2" y="2"/>
                </a:lnTo>
                <a:lnTo>
                  <a:pt x="5" y="2"/>
                </a:lnTo>
                <a:lnTo>
                  <a:pt x="10" y="5"/>
                </a:lnTo>
                <a:lnTo>
                  <a:pt x="15" y="10"/>
                </a:lnTo>
                <a:lnTo>
                  <a:pt x="23" y="13"/>
                </a:lnTo>
                <a:lnTo>
                  <a:pt x="31" y="15"/>
                </a:lnTo>
                <a:lnTo>
                  <a:pt x="38" y="18"/>
                </a:lnTo>
                <a:lnTo>
                  <a:pt x="48" y="20"/>
                </a:lnTo>
                <a:lnTo>
                  <a:pt x="56" y="23"/>
                </a:lnTo>
                <a:lnTo>
                  <a:pt x="64" y="25"/>
                </a:lnTo>
                <a:lnTo>
                  <a:pt x="71" y="28"/>
                </a:lnTo>
                <a:lnTo>
                  <a:pt x="79" y="30"/>
                </a:lnTo>
                <a:lnTo>
                  <a:pt x="84" y="33"/>
                </a:lnTo>
                <a:lnTo>
                  <a:pt x="89" y="33"/>
                </a:lnTo>
                <a:lnTo>
                  <a:pt x="92" y="36"/>
                </a:lnTo>
                <a:lnTo>
                  <a:pt x="92" y="36"/>
                </a:lnTo>
                <a:lnTo>
                  <a:pt x="94" y="30"/>
                </a:lnTo>
                <a:lnTo>
                  <a:pt x="92" y="30"/>
                </a:lnTo>
                <a:lnTo>
                  <a:pt x="89" y="28"/>
                </a:lnTo>
                <a:lnTo>
                  <a:pt x="84" y="28"/>
                </a:lnTo>
                <a:lnTo>
                  <a:pt x="79" y="25"/>
                </a:lnTo>
                <a:lnTo>
                  <a:pt x="74" y="25"/>
                </a:lnTo>
                <a:lnTo>
                  <a:pt x="66" y="20"/>
                </a:lnTo>
                <a:lnTo>
                  <a:pt x="59" y="18"/>
                </a:lnTo>
                <a:lnTo>
                  <a:pt x="48" y="15"/>
                </a:lnTo>
                <a:lnTo>
                  <a:pt x="41" y="13"/>
                </a:lnTo>
                <a:lnTo>
                  <a:pt x="33" y="10"/>
                </a:lnTo>
                <a:lnTo>
                  <a:pt x="25" y="7"/>
                </a:lnTo>
                <a:lnTo>
                  <a:pt x="18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1" name="Freeform 2361">
            <a:extLst>
              <a:ext uri="{FF2B5EF4-FFF2-40B4-BE49-F238E27FC236}">
                <a16:creationId xmlns:a16="http://schemas.microsoft.com/office/drawing/2014/main" id="{DD1BC783-7F9B-44B1-B48C-77F6CDCF8DC7}"/>
              </a:ext>
            </a:extLst>
          </p:cNvPr>
          <p:cNvSpPr>
            <a:spLocks/>
          </p:cNvSpPr>
          <p:nvPr/>
        </p:nvSpPr>
        <p:spPr bwMode="auto">
          <a:xfrm>
            <a:off x="2849563" y="4416425"/>
            <a:ext cx="4762" cy="9525"/>
          </a:xfrm>
          <a:custGeom>
            <a:avLst/>
            <a:gdLst>
              <a:gd name="T0" fmla="*/ 10 w 10"/>
              <a:gd name="T1" fmla="*/ 3 h 16"/>
              <a:gd name="T2" fmla="*/ 5 w 10"/>
              <a:gd name="T3" fmla="*/ 0 h 16"/>
              <a:gd name="T4" fmla="*/ 2 w 10"/>
              <a:gd name="T5" fmla="*/ 3 h 16"/>
              <a:gd name="T6" fmla="*/ 2 w 10"/>
              <a:gd name="T7" fmla="*/ 6 h 16"/>
              <a:gd name="T8" fmla="*/ 2 w 10"/>
              <a:gd name="T9" fmla="*/ 6 h 16"/>
              <a:gd name="T10" fmla="*/ 2 w 10"/>
              <a:gd name="T11" fmla="*/ 8 h 16"/>
              <a:gd name="T12" fmla="*/ 0 w 10"/>
              <a:gd name="T13" fmla="*/ 8 h 16"/>
              <a:gd name="T14" fmla="*/ 0 w 10"/>
              <a:gd name="T15" fmla="*/ 11 h 16"/>
              <a:gd name="T16" fmla="*/ 0 w 10"/>
              <a:gd name="T17" fmla="*/ 13 h 16"/>
              <a:gd name="T18" fmla="*/ 0 w 10"/>
              <a:gd name="T19" fmla="*/ 16 h 16"/>
              <a:gd name="T20" fmla="*/ 5 w 10"/>
              <a:gd name="T21" fmla="*/ 16 h 16"/>
              <a:gd name="T22" fmla="*/ 5 w 10"/>
              <a:gd name="T23" fmla="*/ 13 h 16"/>
              <a:gd name="T24" fmla="*/ 5 w 10"/>
              <a:gd name="T25" fmla="*/ 13 h 16"/>
              <a:gd name="T26" fmla="*/ 5 w 10"/>
              <a:gd name="T27" fmla="*/ 11 h 16"/>
              <a:gd name="T28" fmla="*/ 8 w 10"/>
              <a:gd name="T29" fmla="*/ 11 h 16"/>
              <a:gd name="T30" fmla="*/ 8 w 10"/>
              <a:gd name="T31" fmla="*/ 8 h 16"/>
              <a:gd name="T32" fmla="*/ 8 w 10"/>
              <a:gd name="T33" fmla="*/ 6 h 16"/>
              <a:gd name="T34" fmla="*/ 8 w 10"/>
              <a:gd name="T35" fmla="*/ 6 h 16"/>
              <a:gd name="T36" fmla="*/ 10 w 10"/>
              <a:gd name="T37" fmla="*/ 3 h 16"/>
              <a:gd name="T38" fmla="*/ 10 w 10"/>
              <a:gd name="T3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6">
                <a:moveTo>
                  <a:pt x="10" y="3"/>
                </a:moveTo>
                <a:lnTo>
                  <a:pt x="5" y="0"/>
                </a:lnTo>
                <a:lnTo>
                  <a:pt x="2" y="3"/>
                </a:lnTo>
                <a:lnTo>
                  <a:pt x="2" y="6"/>
                </a:lnTo>
                <a:lnTo>
                  <a:pt x="2" y="6"/>
                </a:lnTo>
                <a:lnTo>
                  <a:pt x="2" y="8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5" y="16"/>
                </a:lnTo>
                <a:lnTo>
                  <a:pt x="5" y="13"/>
                </a:lnTo>
                <a:lnTo>
                  <a:pt x="5" y="13"/>
                </a:lnTo>
                <a:lnTo>
                  <a:pt x="5" y="11"/>
                </a:lnTo>
                <a:lnTo>
                  <a:pt x="8" y="11"/>
                </a:lnTo>
                <a:lnTo>
                  <a:pt x="8" y="8"/>
                </a:lnTo>
                <a:lnTo>
                  <a:pt x="8" y="6"/>
                </a:lnTo>
                <a:lnTo>
                  <a:pt x="8" y="6"/>
                </a:lnTo>
                <a:lnTo>
                  <a:pt x="10" y="3"/>
                </a:lnTo>
                <a:lnTo>
                  <a:pt x="1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2" name="Freeform 2362">
            <a:extLst>
              <a:ext uri="{FF2B5EF4-FFF2-40B4-BE49-F238E27FC236}">
                <a16:creationId xmlns:a16="http://schemas.microsoft.com/office/drawing/2014/main" id="{7ACA3FAC-17F1-4255-A6CA-9FF30EF86672}"/>
              </a:ext>
            </a:extLst>
          </p:cNvPr>
          <p:cNvSpPr>
            <a:spLocks/>
          </p:cNvSpPr>
          <p:nvPr/>
        </p:nvSpPr>
        <p:spPr bwMode="auto">
          <a:xfrm>
            <a:off x="2852738" y="4403725"/>
            <a:ext cx="20637" cy="14288"/>
          </a:xfrm>
          <a:custGeom>
            <a:avLst/>
            <a:gdLst>
              <a:gd name="T0" fmla="*/ 33 w 36"/>
              <a:gd name="T1" fmla="*/ 0 h 26"/>
              <a:gd name="T2" fmla="*/ 33 w 36"/>
              <a:gd name="T3" fmla="*/ 0 h 26"/>
              <a:gd name="T4" fmla="*/ 33 w 36"/>
              <a:gd name="T5" fmla="*/ 0 h 26"/>
              <a:gd name="T6" fmla="*/ 31 w 36"/>
              <a:gd name="T7" fmla="*/ 0 h 26"/>
              <a:gd name="T8" fmla="*/ 28 w 36"/>
              <a:gd name="T9" fmla="*/ 3 h 26"/>
              <a:gd name="T10" fmla="*/ 23 w 36"/>
              <a:gd name="T11" fmla="*/ 3 h 26"/>
              <a:gd name="T12" fmla="*/ 20 w 36"/>
              <a:gd name="T13" fmla="*/ 8 h 26"/>
              <a:gd name="T14" fmla="*/ 13 w 36"/>
              <a:gd name="T15" fmla="*/ 11 h 26"/>
              <a:gd name="T16" fmla="*/ 8 w 36"/>
              <a:gd name="T17" fmla="*/ 16 h 26"/>
              <a:gd name="T18" fmla="*/ 3 w 36"/>
              <a:gd name="T19" fmla="*/ 18 h 26"/>
              <a:gd name="T20" fmla="*/ 0 w 36"/>
              <a:gd name="T21" fmla="*/ 23 h 26"/>
              <a:gd name="T22" fmla="*/ 5 w 36"/>
              <a:gd name="T23" fmla="*/ 26 h 26"/>
              <a:gd name="T24" fmla="*/ 5 w 36"/>
              <a:gd name="T25" fmla="*/ 23 h 26"/>
              <a:gd name="T26" fmla="*/ 10 w 36"/>
              <a:gd name="T27" fmla="*/ 18 h 26"/>
              <a:gd name="T28" fmla="*/ 15 w 36"/>
              <a:gd name="T29" fmla="*/ 16 h 26"/>
              <a:gd name="T30" fmla="*/ 20 w 36"/>
              <a:gd name="T31" fmla="*/ 13 h 26"/>
              <a:gd name="T32" fmla="*/ 26 w 36"/>
              <a:gd name="T33" fmla="*/ 8 h 26"/>
              <a:gd name="T34" fmla="*/ 31 w 36"/>
              <a:gd name="T35" fmla="*/ 6 h 26"/>
              <a:gd name="T36" fmla="*/ 33 w 36"/>
              <a:gd name="T37" fmla="*/ 3 h 26"/>
              <a:gd name="T38" fmla="*/ 36 w 36"/>
              <a:gd name="T39" fmla="*/ 3 h 26"/>
              <a:gd name="T40" fmla="*/ 33 w 36"/>
              <a:gd name="T41" fmla="*/ 3 h 26"/>
              <a:gd name="T42" fmla="*/ 33 w 36"/>
              <a:gd name="T43" fmla="*/ 0 h 26"/>
              <a:gd name="T44" fmla="*/ 33 w 36"/>
              <a:gd name="T4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6">
                <a:moveTo>
                  <a:pt x="33" y="0"/>
                </a:moveTo>
                <a:lnTo>
                  <a:pt x="33" y="0"/>
                </a:lnTo>
                <a:lnTo>
                  <a:pt x="33" y="0"/>
                </a:lnTo>
                <a:lnTo>
                  <a:pt x="31" y="0"/>
                </a:lnTo>
                <a:lnTo>
                  <a:pt x="28" y="3"/>
                </a:lnTo>
                <a:lnTo>
                  <a:pt x="23" y="3"/>
                </a:lnTo>
                <a:lnTo>
                  <a:pt x="20" y="8"/>
                </a:lnTo>
                <a:lnTo>
                  <a:pt x="13" y="11"/>
                </a:lnTo>
                <a:lnTo>
                  <a:pt x="8" y="16"/>
                </a:lnTo>
                <a:lnTo>
                  <a:pt x="3" y="18"/>
                </a:lnTo>
                <a:lnTo>
                  <a:pt x="0" y="23"/>
                </a:lnTo>
                <a:lnTo>
                  <a:pt x="5" y="26"/>
                </a:lnTo>
                <a:lnTo>
                  <a:pt x="5" y="23"/>
                </a:lnTo>
                <a:lnTo>
                  <a:pt x="10" y="18"/>
                </a:lnTo>
                <a:lnTo>
                  <a:pt x="15" y="16"/>
                </a:lnTo>
                <a:lnTo>
                  <a:pt x="20" y="13"/>
                </a:lnTo>
                <a:lnTo>
                  <a:pt x="26" y="8"/>
                </a:lnTo>
                <a:lnTo>
                  <a:pt x="31" y="6"/>
                </a:lnTo>
                <a:lnTo>
                  <a:pt x="33" y="3"/>
                </a:lnTo>
                <a:lnTo>
                  <a:pt x="36" y="3"/>
                </a:lnTo>
                <a:lnTo>
                  <a:pt x="33" y="3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3" name="Freeform 2363">
            <a:extLst>
              <a:ext uri="{FF2B5EF4-FFF2-40B4-BE49-F238E27FC236}">
                <a16:creationId xmlns:a16="http://schemas.microsoft.com/office/drawing/2014/main" id="{E3950331-1E97-4217-8B52-392204A58362}"/>
              </a:ext>
            </a:extLst>
          </p:cNvPr>
          <p:cNvSpPr>
            <a:spLocks/>
          </p:cNvSpPr>
          <p:nvPr/>
        </p:nvSpPr>
        <p:spPr bwMode="auto">
          <a:xfrm>
            <a:off x="2871788" y="4403725"/>
            <a:ext cx="25400" cy="9525"/>
          </a:xfrm>
          <a:custGeom>
            <a:avLst/>
            <a:gdLst>
              <a:gd name="T0" fmla="*/ 46 w 46"/>
              <a:gd name="T1" fmla="*/ 16 h 16"/>
              <a:gd name="T2" fmla="*/ 46 w 46"/>
              <a:gd name="T3" fmla="*/ 11 h 16"/>
              <a:gd name="T4" fmla="*/ 46 w 46"/>
              <a:gd name="T5" fmla="*/ 11 h 16"/>
              <a:gd name="T6" fmla="*/ 0 w 46"/>
              <a:gd name="T7" fmla="*/ 0 h 16"/>
              <a:gd name="T8" fmla="*/ 0 w 46"/>
              <a:gd name="T9" fmla="*/ 3 h 16"/>
              <a:gd name="T10" fmla="*/ 46 w 46"/>
              <a:gd name="T11" fmla="*/ 16 h 16"/>
              <a:gd name="T12" fmla="*/ 46 w 46"/>
              <a:gd name="T13" fmla="*/ 16 h 16"/>
              <a:gd name="T14" fmla="*/ 46 w 46"/>
              <a:gd name="T15" fmla="*/ 16 h 16"/>
              <a:gd name="T16" fmla="*/ 46 w 46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6">
                <a:moveTo>
                  <a:pt x="46" y="16"/>
                </a:moveTo>
                <a:lnTo>
                  <a:pt x="46" y="11"/>
                </a:lnTo>
                <a:lnTo>
                  <a:pt x="46" y="11"/>
                </a:lnTo>
                <a:lnTo>
                  <a:pt x="0" y="0"/>
                </a:lnTo>
                <a:lnTo>
                  <a:pt x="0" y="3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4" name="Freeform 2364">
            <a:extLst>
              <a:ext uri="{FF2B5EF4-FFF2-40B4-BE49-F238E27FC236}">
                <a16:creationId xmlns:a16="http://schemas.microsoft.com/office/drawing/2014/main" id="{55DA6832-D0A5-4231-AC23-46C3975408DF}"/>
              </a:ext>
            </a:extLst>
          </p:cNvPr>
          <p:cNvSpPr>
            <a:spLocks/>
          </p:cNvSpPr>
          <p:nvPr/>
        </p:nvSpPr>
        <p:spPr bwMode="auto">
          <a:xfrm>
            <a:off x="2897188" y="4402138"/>
            <a:ext cx="80962" cy="11112"/>
          </a:xfrm>
          <a:custGeom>
            <a:avLst/>
            <a:gdLst>
              <a:gd name="T0" fmla="*/ 141 w 141"/>
              <a:gd name="T1" fmla="*/ 0 h 21"/>
              <a:gd name="T2" fmla="*/ 141 w 141"/>
              <a:gd name="T3" fmla="*/ 0 h 21"/>
              <a:gd name="T4" fmla="*/ 141 w 141"/>
              <a:gd name="T5" fmla="*/ 0 h 21"/>
              <a:gd name="T6" fmla="*/ 0 w 141"/>
              <a:gd name="T7" fmla="*/ 16 h 21"/>
              <a:gd name="T8" fmla="*/ 0 w 141"/>
              <a:gd name="T9" fmla="*/ 21 h 21"/>
              <a:gd name="T10" fmla="*/ 141 w 141"/>
              <a:gd name="T11" fmla="*/ 5 h 21"/>
              <a:gd name="T12" fmla="*/ 138 w 141"/>
              <a:gd name="T13" fmla="*/ 5 h 21"/>
              <a:gd name="T14" fmla="*/ 141 w 141"/>
              <a:gd name="T15" fmla="*/ 0 h 21"/>
              <a:gd name="T16" fmla="*/ 141 w 141"/>
              <a:gd name="T17" fmla="*/ 0 h 21"/>
              <a:gd name="T18" fmla="*/ 141 w 141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21">
                <a:moveTo>
                  <a:pt x="141" y="0"/>
                </a:moveTo>
                <a:lnTo>
                  <a:pt x="141" y="0"/>
                </a:lnTo>
                <a:lnTo>
                  <a:pt x="141" y="0"/>
                </a:lnTo>
                <a:lnTo>
                  <a:pt x="0" y="16"/>
                </a:lnTo>
                <a:lnTo>
                  <a:pt x="0" y="21"/>
                </a:lnTo>
                <a:lnTo>
                  <a:pt x="141" y="5"/>
                </a:lnTo>
                <a:lnTo>
                  <a:pt x="138" y="5"/>
                </a:lnTo>
                <a:lnTo>
                  <a:pt x="141" y="0"/>
                </a:lnTo>
                <a:lnTo>
                  <a:pt x="141" y="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5" name="Freeform 2365">
            <a:extLst>
              <a:ext uri="{FF2B5EF4-FFF2-40B4-BE49-F238E27FC236}">
                <a16:creationId xmlns:a16="http://schemas.microsoft.com/office/drawing/2014/main" id="{A34CC71D-7C6B-48FD-B510-3B3F65391F76}"/>
              </a:ext>
            </a:extLst>
          </p:cNvPr>
          <p:cNvSpPr>
            <a:spLocks/>
          </p:cNvSpPr>
          <p:nvPr/>
        </p:nvSpPr>
        <p:spPr bwMode="auto">
          <a:xfrm>
            <a:off x="2976563" y="4402138"/>
            <a:ext cx="57150" cy="23812"/>
          </a:xfrm>
          <a:custGeom>
            <a:avLst/>
            <a:gdLst>
              <a:gd name="T0" fmla="*/ 90 w 100"/>
              <a:gd name="T1" fmla="*/ 39 h 44"/>
              <a:gd name="T2" fmla="*/ 90 w 100"/>
              <a:gd name="T3" fmla="*/ 44 h 44"/>
              <a:gd name="T4" fmla="*/ 90 w 100"/>
              <a:gd name="T5" fmla="*/ 39 h 44"/>
              <a:gd name="T6" fmla="*/ 3 w 100"/>
              <a:gd name="T7" fmla="*/ 0 h 44"/>
              <a:gd name="T8" fmla="*/ 0 w 100"/>
              <a:gd name="T9" fmla="*/ 5 h 44"/>
              <a:gd name="T10" fmla="*/ 90 w 100"/>
              <a:gd name="T11" fmla="*/ 44 h 44"/>
              <a:gd name="T12" fmla="*/ 90 w 100"/>
              <a:gd name="T13" fmla="*/ 39 h 44"/>
              <a:gd name="T14" fmla="*/ 90 w 100"/>
              <a:gd name="T15" fmla="*/ 44 h 44"/>
              <a:gd name="T16" fmla="*/ 100 w 100"/>
              <a:gd name="T17" fmla="*/ 44 h 44"/>
              <a:gd name="T18" fmla="*/ 90 w 100"/>
              <a:gd name="T1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44">
                <a:moveTo>
                  <a:pt x="90" y="39"/>
                </a:moveTo>
                <a:lnTo>
                  <a:pt x="90" y="44"/>
                </a:lnTo>
                <a:lnTo>
                  <a:pt x="90" y="39"/>
                </a:lnTo>
                <a:lnTo>
                  <a:pt x="3" y="0"/>
                </a:lnTo>
                <a:lnTo>
                  <a:pt x="0" y="5"/>
                </a:lnTo>
                <a:lnTo>
                  <a:pt x="90" y="44"/>
                </a:lnTo>
                <a:lnTo>
                  <a:pt x="90" y="39"/>
                </a:lnTo>
                <a:lnTo>
                  <a:pt x="90" y="44"/>
                </a:lnTo>
                <a:lnTo>
                  <a:pt x="100" y="44"/>
                </a:lnTo>
                <a:lnTo>
                  <a:pt x="9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6" name="Freeform 2366">
            <a:extLst>
              <a:ext uri="{FF2B5EF4-FFF2-40B4-BE49-F238E27FC236}">
                <a16:creationId xmlns:a16="http://schemas.microsoft.com/office/drawing/2014/main" id="{78CC20AA-A297-441C-8950-7179B9FDCE4E}"/>
              </a:ext>
            </a:extLst>
          </p:cNvPr>
          <p:cNvSpPr>
            <a:spLocks/>
          </p:cNvSpPr>
          <p:nvPr/>
        </p:nvSpPr>
        <p:spPr bwMode="auto">
          <a:xfrm>
            <a:off x="2901950" y="4422775"/>
            <a:ext cx="127000" cy="22225"/>
          </a:xfrm>
          <a:custGeom>
            <a:avLst/>
            <a:gdLst>
              <a:gd name="T0" fmla="*/ 2 w 220"/>
              <a:gd name="T1" fmla="*/ 41 h 41"/>
              <a:gd name="T2" fmla="*/ 0 w 220"/>
              <a:gd name="T3" fmla="*/ 41 h 41"/>
              <a:gd name="T4" fmla="*/ 2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5 h 41"/>
              <a:gd name="T12" fmla="*/ 2 w 220"/>
              <a:gd name="T13" fmla="*/ 35 h 41"/>
              <a:gd name="T14" fmla="*/ 0 w 220"/>
              <a:gd name="T15" fmla="*/ 41 h 41"/>
              <a:gd name="T16" fmla="*/ 2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2" y="41"/>
                </a:moveTo>
                <a:lnTo>
                  <a:pt x="0" y="41"/>
                </a:lnTo>
                <a:lnTo>
                  <a:pt x="2" y="41"/>
                </a:lnTo>
                <a:lnTo>
                  <a:pt x="220" y="5"/>
                </a:lnTo>
                <a:lnTo>
                  <a:pt x="220" y="0"/>
                </a:lnTo>
                <a:lnTo>
                  <a:pt x="0" y="35"/>
                </a:lnTo>
                <a:lnTo>
                  <a:pt x="2" y="35"/>
                </a:lnTo>
                <a:lnTo>
                  <a:pt x="0" y="41"/>
                </a:lnTo>
                <a:lnTo>
                  <a:pt x="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7" name="Freeform 2367">
            <a:extLst>
              <a:ext uri="{FF2B5EF4-FFF2-40B4-BE49-F238E27FC236}">
                <a16:creationId xmlns:a16="http://schemas.microsoft.com/office/drawing/2014/main" id="{118D2FF5-4E54-4747-A038-441F695F1814}"/>
              </a:ext>
            </a:extLst>
          </p:cNvPr>
          <p:cNvSpPr>
            <a:spLocks/>
          </p:cNvSpPr>
          <p:nvPr/>
        </p:nvSpPr>
        <p:spPr bwMode="auto">
          <a:xfrm>
            <a:off x="2849563" y="4424363"/>
            <a:ext cx="180975" cy="28575"/>
          </a:xfrm>
          <a:custGeom>
            <a:avLst/>
            <a:gdLst>
              <a:gd name="T0" fmla="*/ 312 w 317"/>
              <a:gd name="T1" fmla="*/ 0 h 54"/>
              <a:gd name="T2" fmla="*/ 94 w 317"/>
              <a:gd name="T3" fmla="*/ 36 h 54"/>
              <a:gd name="T4" fmla="*/ 92 w 317"/>
              <a:gd name="T5" fmla="*/ 36 h 54"/>
              <a:gd name="T6" fmla="*/ 89 w 317"/>
              <a:gd name="T7" fmla="*/ 33 h 54"/>
              <a:gd name="T8" fmla="*/ 84 w 317"/>
              <a:gd name="T9" fmla="*/ 33 h 54"/>
              <a:gd name="T10" fmla="*/ 79 w 317"/>
              <a:gd name="T11" fmla="*/ 31 h 54"/>
              <a:gd name="T12" fmla="*/ 74 w 317"/>
              <a:gd name="T13" fmla="*/ 31 h 54"/>
              <a:gd name="T14" fmla="*/ 64 w 317"/>
              <a:gd name="T15" fmla="*/ 26 h 54"/>
              <a:gd name="T16" fmla="*/ 56 w 317"/>
              <a:gd name="T17" fmla="*/ 23 h 54"/>
              <a:gd name="T18" fmla="*/ 48 w 317"/>
              <a:gd name="T19" fmla="*/ 21 h 54"/>
              <a:gd name="T20" fmla="*/ 38 w 317"/>
              <a:gd name="T21" fmla="*/ 18 h 54"/>
              <a:gd name="T22" fmla="*/ 31 w 317"/>
              <a:gd name="T23" fmla="*/ 16 h 54"/>
              <a:gd name="T24" fmla="*/ 25 w 317"/>
              <a:gd name="T25" fmla="*/ 13 h 54"/>
              <a:gd name="T26" fmla="*/ 18 w 317"/>
              <a:gd name="T27" fmla="*/ 10 h 54"/>
              <a:gd name="T28" fmla="*/ 10 w 317"/>
              <a:gd name="T29" fmla="*/ 5 h 54"/>
              <a:gd name="T30" fmla="*/ 8 w 317"/>
              <a:gd name="T31" fmla="*/ 5 h 54"/>
              <a:gd name="T32" fmla="*/ 2 w 317"/>
              <a:gd name="T33" fmla="*/ 3 h 54"/>
              <a:gd name="T34" fmla="*/ 2 w 317"/>
              <a:gd name="T35" fmla="*/ 3 h 54"/>
              <a:gd name="T36" fmla="*/ 2 w 317"/>
              <a:gd name="T37" fmla="*/ 3 h 54"/>
              <a:gd name="T38" fmla="*/ 2 w 317"/>
              <a:gd name="T39" fmla="*/ 5 h 54"/>
              <a:gd name="T40" fmla="*/ 0 w 317"/>
              <a:gd name="T41" fmla="*/ 5 h 54"/>
              <a:gd name="T42" fmla="*/ 0 w 317"/>
              <a:gd name="T43" fmla="*/ 8 h 54"/>
              <a:gd name="T44" fmla="*/ 0 w 317"/>
              <a:gd name="T45" fmla="*/ 10 h 54"/>
              <a:gd name="T46" fmla="*/ 0 w 317"/>
              <a:gd name="T47" fmla="*/ 13 h 54"/>
              <a:gd name="T48" fmla="*/ 0 w 317"/>
              <a:gd name="T49" fmla="*/ 16 h 54"/>
              <a:gd name="T50" fmla="*/ 0 w 317"/>
              <a:gd name="T51" fmla="*/ 18 h 54"/>
              <a:gd name="T52" fmla="*/ 2 w 317"/>
              <a:gd name="T53" fmla="*/ 21 h 54"/>
              <a:gd name="T54" fmla="*/ 5 w 317"/>
              <a:gd name="T55" fmla="*/ 21 h 54"/>
              <a:gd name="T56" fmla="*/ 10 w 317"/>
              <a:gd name="T57" fmla="*/ 23 h 54"/>
              <a:gd name="T58" fmla="*/ 15 w 317"/>
              <a:gd name="T59" fmla="*/ 26 h 54"/>
              <a:gd name="T60" fmla="*/ 23 w 317"/>
              <a:gd name="T61" fmla="*/ 28 h 54"/>
              <a:gd name="T62" fmla="*/ 31 w 317"/>
              <a:gd name="T63" fmla="*/ 31 h 54"/>
              <a:gd name="T64" fmla="*/ 38 w 317"/>
              <a:gd name="T65" fmla="*/ 33 h 54"/>
              <a:gd name="T66" fmla="*/ 48 w 317"/>
              <a:gd name="T67" fmla="*/ 36 h 54"/>
              <a:gd name="T68" fmla="*/ 56 w 317"/>
              <a:gd name="T69" fmla="*/ 41 h 54"/>
              <a:gd name="T70" fmla="*/ 64 w 317"/>
              <a:gd name="T71" fmla="*/ 44 h 54"/>
              <a:gd name="T72" fmla="*/ 71 w 317"/>
              <a:gd name="T73" fmla="*/ 46 h 54"/>
              <a:gd name="T74" fmla="*/ 77 w 317"/>
              <a:gd name="T75" fmla="*/ 49 h 54"/>
              <a:gd name="T76" fmla="*/ 82 w 317"/>
              <a:gd name="T77" fmla="*/ 49 h 54"/>
              <a:gd name="T78" fmla="*/ 87 w 317"/>
              <a:gd name="T79" fmla="*/ 51 h 54"/>
              <a:gd name="T80" fmla="*/ 89 w 317"/>
              <a:gd name="T81" fmla="*/ 54 h 54"/>
              <a:gd name="T82" fmla="*/ 317 w 317"/>
              <a:gd name="T83" fmla="*/ 16 h 54"/>
              <a:gd name="T84" fmla="*/ 317 w 317"/>
              <a:gd name="T85" fmla="*/ 13 h 54"/>
              <a:gd name="T86" fmla="*/ 317 w 317"/>
              <a:gd name="T87" fmla="*/ 13 h 54"/>
              <a:gd name="T88" fmla="*/ 317 w 317"/>
              <a:gd name="T89" fmla="*/ 10 h 54"/>
              <a:gd name="T90" fmla="*/ 317 w 317"/>
              <a:gd name="T91" fmla="*/ 8 h 54"/>
              <a:gd name="T92" fmla="*/ 317 w 317"/>
              <a:gd name="T93" fmla="*/ 5 h 54"/>
              <a:gd name="T94" fmla="*/ 317 w 317"/>
              <a:gd name="T95" fmla="*/ 5 h 54"/>
              <a:gd name="T96" fmla="*/ 314 w 317"/>
              <a:gd name="T97" fmla="*/ 3 h 54"/>
              <a:gd name="T98" fmla="*/ 312 w 317"/>
              <a:gd name="T9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7" h="54">
                <a:moveTo>
                  <a:pt x="312" y="0"/>
                </a:moveTo>
                <a:lnTo>
                  <a:pt x="94" y="36"/>
                </a:lnTo>
                <a:lnTo>
                  <a:pt x="92" y="36"/>
                </a:lnTo>
                <a:lnTo>
                  <a:pt x="89" y="33"/>
                </a:lnTo>
                <a:lnTo>
                  <a:pt x="84" y="33"/>
                </a:lnTo>
                <a:lnTo>
                  <a:pt x="79" y="31"/>
                </a:lnTo>
                <a:lnTo>
                  <a:pt x="74" y="31"/>
                </a:lnTo>
                <a:lnTo>
                  <a:pt x="64" y="26"/>
                </a:lnTo>
                <a:lnTo>
                  <a:pt x="56" y="23"/>
                </a:lnTo>
                <a:lnTo>
                  <a:pt x="48" y="21"/>
                </a:lnTo>
                <a:lnTo>
                  <a:pt x="38" y="18"/>
                </a:lnTo>
                <a:lnTo>
                  <a:pt x="31" y="16"/>
                </a:lnTo>
                <a:lnTo>
                  <a:pt x="25" y="13"/>
                </a:lnTo>
                <a:lnTo>
                  <a:pt x="18" y="10"/>
                </a:lnTo>
                <a:lnTo>
                  <a:pt x="10" y="5"/>
                </a:lnTo>
                <a:lnTo>
                  <a:pt x="8" y="5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6"/>
                </a:lnTo>
                <a:lnTo>
                  <a:pt x="0" y="18"/>
                </a:lnTo>
                <a:lnTo>
                  <a:pt x="2" y="21"/>
                </a:lnTo>
                <a:lnTo>
                  <a:pt x="5" y="21"/>
                </a:lnTo>
                <a:lnTo>
                  <a:pt x="10" y="23"/>
                </a:lnTo>
                <a:lnTo>
                  <a:pt x="15" y="26"/>
                </a:lnTo>
                <a:lnTo>
                  <a:pt x="23" y="28"/>
                </a:lnTo>
                <a:lnTo>
                  <a:pt x="31" y="31"/>
                </a:lnTo>
                <a:lnTo>
                  <a:pt x="38" y="33"/>
                </a:lnTo>
                <a:lnTo>
                  <a:pt x="48" y="36"/>
                </a:lnTo>
                <a:lnTo>
                  <a:pt x="56" y="41"/>
                </a:lnTo>
                <a:lnTo>
                  <a:pt x="64" y="44"/>
                </a:lnTo>
                <a:lnTo>
                  <a:pt x="71" y="46"/>
                </a:lnTo>
                <a:lnTo>
                  <a:pt x="77" y="49"/>
                </a:lnTo>
                <a:lnTo>
                  <a:pt x="82" y="49"/>
                </a:lnTo>
                <a:lnTo>
                  <a:pt x="87" y="51"/>
                </a:lnTo>
                <a:lnTo>
                  <a:pt x="89" y="54"/>
                </a:lnTo>
                <a:lnTo>
                  <a:pt x="317" y="16"/>
                </a:lnTo>
                <a:lnTo>
                  <a:pt x="317" y="13"/>
                </a:lnTo>
                <a:lnTo>
                  <a:pt x="317" y="13"/>
                </a:lnTo>
                <a:lnTo>
                  <a:pt x="317" y="10"/>
                </a:lnTo>
                <a:lnTo>
                  <a:pt x="317" y="8"/>
                </a:lnTo>
                <a:lnTo>
                  <a:pt x="317" y="5"/>
                </a:lnTo>
                <a:lnTo>
                  <a:pt x="317" y="5"/>
                </a:lnTo>
                <a:lnTo>
                  <a:pt x="314" y="3"/>
                </a:lnTo>
                <a:lnTo>
                  <a:pt x="312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8" name="Freeform 2368">
            <a:extLst>
              <a:ext uri="{FF2B5EF4-FFF2-40B4-BE49-F238E27FC236}">
                <a16:creationId xmlns:a16="http://schemas.microsoft.com/office/drawing/2014/main" id="{FE6DD95C-EFAC-445D-9DB1-DF716160065C}"/>
              </a:ext>
            </a:extLst>
          </p:cNvPr>
          <p:cNvSpPr>
            <a:spLocks/>
          </p:cNvSpPr>
          <p:nvPr/>
        </p:nvSpPr>
        <p:spPr bwMode="auto">
          <a:xfrm>
            <a:off x="2901950" y="4422775"/>
            <a:ext cx="127000" cy="22225"/>
          </a:xfrm>
          <a:custGeom>
            <a:avLst/>
            <a:gdLst>
              <a:gd name="T0" fmla="*/ 2 w 220"/>
              <a:gd name="T1" fmla="*/ 41 h 41"/>
              <a:gd name="T2" fmla="*/ 0 w 220"/>
              <a:gd name="T3" fmla="*/ 41 h 41"/>
              <a:gd name="T4" fmla="*/ 2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5 h 41"/>
              <a:gd name="T12" fmla="*/ 2 w 220"/>
              <a:gd name="T13" fmla="*/ 35 h 41"/>
              <a:gd name="T14" fmla="*/ 0 w 220"/>
              <a:gd name="T15" fmla="*/ 41 h 41"/>
              <a:gd name="T16" fmla="*/ 2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2" y="41"/>
                </a:moveTo>
                <a:lnTo>
                  <a:pt x="0" y="41"/>
                </a:lnTo>
                <a:lnTo>
                  <a:pt x="2" y="41"/>
                </a:lnTo>
                <a:lnTo>
                  <a:pt x="220" y="5"/>
                </a:lnTo>
                <a:lnTo>
                  <a:pt x="220" y="0"/>
                </a:lnTo>
                <a:lnTo>
                  <a:pt x="0" y="35"/>
                </a:lnTo>
                <a:lnTo>
                  <a:pt x="2" y="35"/>
                </a:lnTo>
                <a:lnTo>
                  <a:pt x="0" y="41"/>
                </a:lnTo>
                <a:lnTo>
                  <a:pt x="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89" name="Freeform 2369">
            <a:extLst>
              <a:ext uri="{FF2B5EF4-FFF2-40B4-BE49-F238E27FC236}">
                <a16:creationId xmlns:a16="http://schemas.microsoft.com/office/drawing/2014/main" id="{701FA832-FF49-4D58-847C-DD1731A6D9C3}"/>
              </a:ext>
            </a:extLst>
          </p:cNvPr>
          <p:cNvSpPr>
            <a:spLocks/>
          </p:cNvSpPr>
          <p:nvPr/>
        </p:nvSpPr>
        <p:spPr bwMode="auto">
          <a:xfrm>
            <a:off x="2849563" y="4424363"/>
            <a:ext cx="53975" cy="20637"/>
          </a:xfrm>
          <a:custGeom>
            <a:avLst/>
            <a:gdLst>
              <a:gd name="T0" fmla="*/ 0 w 94"/>
              <a:gd name="T1" fmla="*/ 0 h 39"/>
              <a:gd name="T2" fmla="*/ 5 w 94"/>
              <a:gd name="T3" fmla="*/ 3 h 39"/>
              <a:gd name="T4" fmla="*/ 0 w 94"/>
              <a:gd name="T5" fmla="*/ 3 h 39"/>
              <a:gd name="T6" fmla="*/ 2 w 94"/>
              <a:gd name="T7" fmla="*/ 5 h 39"/>
              <a:gd name="T8" fmla="*/ 5 w 94"/>
              <a:gd name="T9" fmla="*/ 5 h 39"/>
              <a:gd name="T10" fmla="*/ 10 w 94"/>
              <a:gd name="T11" fmla="*/ 8 h 39"/>
              <a:gd name="T12" fmla="*/ 15 w 94"/>
              <a:gd name="T13" fmla="*/ 13 h 39"/>
              <a:gd name="T14" fmla="*/ 23 w 94"/>
              <a:gd name="T15" fmla="*/ 16 h 39"/>
              <a:gd name="T16" fmla="*/ 31 w 94"/>
              <a:gd name="T17" fmla="*/ 18 h 39"/>
              <a:gd name="T18" fmla="*/ 38 w 94"/>
              <a:gd name="T19" fmla="*/ 21 h 39"/>
              <a:gd name="T20" fmla="*/ 48 w 94"/>
              <a:gd name="T21" fmla="*/ 23 h 39"/>
              <a:gd name="T22" fmla="*/ 56 w 94"/>
              <a:gd name="T23" fmla="*/ 26 h 39"/>
              <a:gd name="T24" fmla="*/ 64 w 94"/>
              <a:gd name="T25" fmla="*/ 28 h 39"/>
              <a:gd name="T26" fmla="*/ 71 w 94"/>
              <a:gd name="T27" fmla="*/ 31 h 39"/>
              <a:gd name="T28" fmla="*/ 79 w 94"/>
              <a:gd name="T29" fmla="*/ 33 h 39"/>
              <a:gd name="T30" fmla="*/ 84 w 94"/>
              <a:gd name="T31" fmla="*/ 36 h 39"/>
              <a:gd name="T32" fmla="*/ 89 w 94"/>
              <a:gd name="T33" fmla="*/ 36 h 39"/>
              <a:gd name="T34" fmla="*/ 92 w 94"/>
              <a:gd name="T35" fmla="*/ 39 h 39"/>
              <a:gd name="T36" fmla="*/ 92 w 94"/>
              <a:gd name="T37" fmla="*/ 39 h 39"/>
              <a:gd name="T38" fmla="*/ 94 w 94"/>
              <a:gd name="T39" fmla="*/ 33 h 39"/>
              <a:gd name="T40" fmla="*/ 92 w 94"/>
              <a:gd name="T41" fmla="*/ 33 h 39"/>
              <a:gd name="T42" fmla="*/ 89 w 94"/>
              <a:gd name="T43" fmla="*/ 31 h 39"/>
              <a:gd name="T44" fmla="*/ 84 w 94"/>
              <a:gd name="T45" fmla="*/ 31 h 39"/>
              <a:gd name="T46" fmla="*/ 79 w 94"/>
              <a:gd name="T47" fmla="*/ 28 h 39"/>
              <a:gd name="T48" fmla="*/ 74 w 94"/>
              <a:gd name="T49" fmla="*/ 28 h 39"/>
              <a:gd name="T50" fmla="*/ 66 w 94"/>
              <a:gd name="T51" fmla="*/ 23 h 39"/>
              <a:gd name="T52" fmla="*/ 59 w 94"/>
              <a:gd name="T53" fmla="*/ 21 h 39"/>
              <a:gd name="T54" fmla="*/ 48 w 94"/>
              <a:gd name="T55" fmla="*/ 18 h 39"/>
              <a:gd name="T56" fmla="*/ 41 w 94"/>
              <a:gd name="T57" fmla="*/ 16 h 39"/>
              <a:gd name="T58" fmla="*/ 33 w 94"/>
              <a:gd name="T59" fmla="*/ 13 h 39"/>
              <a:gd name="T60" fmla="*/ 25 w 94"/>
              <a:gd name="T61" fmla="*/ 10 h 39"/>
              <a:gd name="T62" fmla="*/ 18 w 94"/>
              <a:gd name="T63" fmla="*/ 8 h 39"/>
              <a:gd name="T64" fmla="*/ 13 w 94"/>
              <a:gd name="T65" fmla="*/ 5 h 39"/>
              <a:gd name="T66" fmla="*/ 8 w 94"/>
              <a:gd name="T67" fmla="*/ 3 h 39"/>
              <a:gd name="T68" fmla="*/ 5 w 94"/>
              <a:gd name="T69" fmla="*/ 3 h 39"/>
              <a:gd name="T70" fmla="*/ 0 w 94"/>
              <a:gd name="T7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" h="39">
                <a:moveTo>
                  <a:pt x="0" y="0"/>
                </a:moveTo>
                <a:lnTo>
                  <a:pt x="5" y="3"/>
                </a:lnTo>
                <a:lnTo>
                  <a:pt x="0" y="3"/>
                </a:lnTo>
                <a:lnTo>
                  <a:pt x="2" y="5"/>
                </a:lnTo>
                <a:lnTo>
                  <a:pt x="5" y="5"/>
                </a:lnTo>
                <a:lnTo>
                  <a:pt x="10" y="8"/>
                </a:lnTo>
                <a:lnTo>
                  <a:pt x="15" y="13"/>
                </a:lnTo>
                <a:lnTo>
                  <a:pt x="23" y="16"/>
                </a:lnTo>
                <a:lnTo>
                  <a:pt x="31" y="18"/>
                </a:lnTo>
                <a:lnTo>
                  <a:pt x="38" y="21"/>
                </a:lnTo>
                <a:lnTo>
                  <a:pt x="48" y="23"/>
                </a:lnTo>
                <a:lnTo>
                  <a:pt x="56" y="26"/>
                </a:lnTo>
                <a:lnTo>
                  <a:pt x="64" y="28"/>
                </a:lnTo>
                <a:lnTo>
                  <a:pt x="71" y="31"/>
                </a:lnTo>
                <a:lnTo>
                  <a:pt x="79" y="33"/>
                </a:lnTo>
                <a:lnTo>
                  <a:pt x="84" y="36"/>
                </a:lnTo>
                <a:lnTo>
                  <a:pt x="89" y="36"/>
                </a:lnTo>
                <a:lnTo>
                  <a:pt x="92" y="39"/>
                </a:lnTo>
                <a:lnTo>
                  <a:pt x="92" y="39"/>
                </a:lnTo>
                <a:lnTo>
                  <a:pt x="94" y="33"/>
                </a:lnTo>
                <a:lnTo>
                  <a:pt x="92" y="33"/>
                </a:lnTo>
                <a:lnTo>
                  <a:pt x="89" y="31"/>
                </a:lnTo>
                <a:lnTo>
                  <a:pt x="84" y="31"/>
                </a:lnTo>
                <a:lnTo>
                  <a:pt x="79" y="28"/>
                </a:lnTo>
                <a:lnTo>
                  <a:pt x="74" y="28"/>
                </a:lnTo>
                <a:lnTo>
                  <a:pt x="66" y="23"/>
                </a:lnTo>
                <a:lnTo>
                  <a:pt x="59" y="21"/>
                </a:lnTo>
                <a:lnTo>
                  <a:pt x="48" y="18"/>
                </a:lnTo>
                <a:lnTo>
                  <a:pt x="41" y="16"/>
                </a:lnTo>
                <a:lnTo>
                  <a:pt x="33" y="13"/>
                </a:lnTo>
                <a:lnTo>
                  <a:pt x="25" y="10"/>
                </a:lnTo>
                <a:lnTo>
                  <a:pt x="18" y="8"/>
                </a:lnTo>
                <a:lnTo>
                  <a:pt x="13" y="5"/>
                </a:lnTo>
                <a:lnTo>
                  <a:pt x="8" y="3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0" name="Freeform 2370">
            <a:extLst>
              <a:ext uri="{FF2B5EF4-FFF2-40B4-BE49-F238E27FC236}">
                <a16:creationId xmlns:a16="http://schemas.microsoft.com/office/drawing/2014/main" id="{48C1C4FD-E564-4814-B345-B2A248E50272}"/>
              </a:ext>
            </a:extLst>
          </p:cNvPr>
          <p:cNvSpPr>
            <a:spLocks/>
          </p:cNvSpPr>
          <p:nvPr/>
        </p:nvSpPr>
        <p:spPr bwMode="auto">
          <a:xfrm>
            <a:off x="2847975" y="4424363"/>
            <a:ext cx="4763" cy="11112"/>
          </a:xfrm>
          <a:custGeom>
            <a:avLst/>
            <a:gdLst>
              <a:gd name="T0" fmla="*/ 3 w 8"/>
              <a:gd name="T1" fmla="*/ 21 h 21"/>
              <a:gd name="T2" fmla="*/ 5 w 8"/>
              <a:gd name="T3" fmla="*/ 16 h 21"/>
              <a:gd name="T4" fmla="*/ 3 w 8"/>
              <a:gd name="T5" fmla="*/ 16 h 21"/>
              <a:gd name="T6" fmla="*/ 3 w 8"/>
              <a:gd name="T7" fmla="*/ 13 h 21"/>
              <a:gd name="T8" fmla="*/ 3 w 8"/>
              <a:gd name="T9" fmla="*/ 10 h 21"/>
              <a:gd name="T10" fmla="*/ 5 w 8"/>
              <a:gd name="T11" fmla="*/ 8 h 21"/>
              <a:gd name="T12" fmla="*/ 5 w 8"/>
              <a:gd name="T13" fmla="*/ 5 h 21"/>
              <a:gd name="T14" fmla="*/ 8 w 8"/>
              <a:gd name="T15" fmla="*/ 5 h 21"/>
              <a:gd name="T16" fmla="*/ 8 w 8"/>
              <a:gd name="T17" fmla="*/ 5 h 21"/>
              <a:gd name="T18" fmla="*/ 8 w 8"/>
              <a:gd name="T19" fmla="*/ 3 h 21"/>
              <a:gd name="T20" fmla="*/ 3 w 8"/>
              <a:gd name="T21" fmla="*/ 0 h 21"/>
              <a:gd name="T22" fmla="*/ 3 w 8"/>
              <a:gd name="T23" fmla="*/ 3 h 21"/>
              <a:gd name="T24" fmla="*/ 3 w 8"/>
              <a:gd name="T25" fmla="*/ 3 h 21"/>
              <a:gd name="T26" fmla="*/ 3 w 8"/>
              <a:gd name="T27" fmla="*/ 5 h 21"/>
              <a:gd name="T28" fmla="*/ 0 w 8"/>
              <a:gd name="T29" fmla="*/ 5 h 21"/>
              <a:gd name="T30" fmla="*/ 0 w 8"/>
              <a:gd name="T31" fmla="*/ 10 h 21"/>
              <a:gd name="T32" fmla="*/ 0 w 8"/>
              <a:gd name="T33" fmla="*/ 13 h 21"/>
              <a:gd name="T34" fmla="*/ 0 w 8"/>
              <a:gd name="T35" fmla="*/ 16 h 21"/>
              <a:gd name="T36" fmla="*/ 3 w 8"/>
              <a:gd name="T37" fmla="*/ 21 h 21"/>
              <a:gd name="T38" fmla="*/ 3 w 8"/>
              <a:gd name="T3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" h="21">
                <a:moveTo>
                  <a:pt x="3" y="21"/>
                </a:moveTo>
                <a:lnTo>
                  <a:pt x="5" y="16"/>
                </a:lnTo>
                <a:lnTo>
                  <a:pt x="3" y="16"/>
                </a:lnTo>
                <a:lnTo>
                  <a:pt x="3" y="13"/>
                </a:lnTo>
                <a:lnTo>
                  <a:pt x="3" y="10"/>
                </a:lnTo>
                <a:lnTo>
                  <a:pt x="5" y="8"/>
                </a:lnTo>
                <a:lnTo>
                  <a:pt x="5" y="5"/>
                </a:lnTo>
                <a:lnTo>
                  <a:pt x="8" y="5"/>
                </a:lnTo>
                <a:lnTo>
                  <a:pt x="8" y="5"/>
                </a:lnTo>
                <a:lnTo>
                  <a:pt x="8" y="3"/>
                </a:lnTo>
                <a:lnTo>
                  <a:pt x="3" y="0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0" y="5"/>
                </a:lnTo>
                <a:lnTo>
                  <a:pt x="0" y="10"/>
                </a:lnTo>
                <a:lnTo>
                  <a:pt x="0" y="13"/>
                </a:lnTo>
                <a:lnTo>
                  <a:pt x="0" y="16"/>
                </a:lnTo>
                <a:lnTo>
                  <a:pt x="3" y="21"/>
                </a:lnTo>
                <a:lnTo>
                  <a:pt x="3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1" name="Freeform 2371">
            <a:extLst>
              <a:ext uri="{FF2B5EF4-FFF2-40B4-BE49-F238E27FC236}">
                <a16:creationId xmlns:a16="http://schemas.microsoft.com/office/drawing/2014/main" id="{0CF8A914-1921-4F72-83B6-E93F54D847FF}"/>
              </a:ext>
            </a:extLst>
          </p:cNvPr>
          <p:cNvSpPr>
            <a:spLocks/>
          </p:cNvSpPr>
          <p:nvPr/>
        </p:nvSpPr>
        <p:spPr bwMode="auto">
          <a:xfrm>
            <a:off x="2849563" y="4432300"/>
            <a:ext cx="52387" cy="23813"/>
          </a:xfrm>
          <a:custGeom>
            <a:avLst/>
            <a:gdLst>
              <a:gd name="T0" fmla="*/ 92 w 92"/>
              <a:gd name="T1" fmla="*/ 41 h 41"/>
              <a:gd name="T2" fmla="*/ 89 w 92"/>
              <a:gd name="T3" fmla="*/ 35 h 41"/>
              <a:gd name="T4" fmla="*/ 92 w 92"/>
              <a:gd name="T5" fmla="*/ 35 h 41"/>
              <a:gd name="T6" fmla="*/ 89 w 92"/>
              <a:gd name="T7" fmla="*/ 35 h 41"/>
              <a:gd name="T8" fmla="*/ 87 w 92"/>
              <a:gd name="T9" fmla="*/ 33 h 41"/>
              <a:gd name="T10" fmla="*/ 84 w 92"/>
              <a:gd name="T11" fmla="*/ 30 h 41"/>
              <a:gd name="T12" fmla="*/ 77 w 92"/>
              <a:gd name="T13" fmla="*/ 30 h 41"/>
              <a:gd name="T14" fmla="*/ 71 w 92"/>
              <a:gd name="T15" fmla="*/ 28 h 41"/>
              <a:gd name="T16" fmla="*/ 64 w 92"/>
              <a:gd name="T17" fmla="*/ 25 h 41"/>
              <a:gd name="T18" fmla="*/ 56 w 92"/>
              <a:gd name="T19" fmla="*/ 23 h 41"/>
              <a:gd name="T20" fmla="*/ 48 w 92"/>
              <a:gd name="T21" fmla="*/ 20 h 41"/>
              <a:gd name="T22" fmla="*/ 38 w 92"/>
              <a:gd name="T23" fmla="*/ 15 h 41"/>
              <a:gd name="T24" fmla="*/ 31 w 92"/>
              <a:gd name="T25" fmla="*/ 12 h 41"/>
              <a:gd name="T26" fmla="*/ 25 w 92"/>
              <a:gd name="T27" fmla="*/ 10 h 41"/>
              <a:gd name="T28" fmla="*/ 18 w 92"/>
              <a:gd name="T29" fmla="*/ 7 h 41"/>
              <a:gd name="T30" fmla="*/ 10 w 92"/>
              <a:gd name="T31" fmla="*/ 5 h 41"/>
              <a:gd name="T32" fmla="*/ 8 w 92"/>
              <a:gd name="T33" fmla="*/ 2 h 41"/>
              <a:gd name="T34" fmla="*/ 2 w 92"/>
              <a:gd name="T35" fmla="*/ 2 h 41"/>
              <a:gd name="T36" fmla="*/ 2 w 92"/>
              <a:gd name="T37" fmla="*/ 0 h 41"/>
              <a:gd name="T38" fmla="*/ 0 w 92"/>
              <a:gd name="T39" fmla="*/ 5 h 41"/>
              <a:gd name="T40" fmla="*/ 0 w 92"/>
              <a:gd name="T41" fmla="*/ 5 h 41"/>
              <a:gd name="T42" fmla="*/ 5 w 92"/>
              <a:gd name="T43" fmla="*/ 7 h 41"/>
              <a:gd name="T44" fmla="*/ 10 w 92"/>
              <a:gd name="T45" fmla="*/ 10 h 41"/>
              <a:gd name="T46" fmla="*/ 15 w 92"/>
              <a:gd name="T47" fmla="*/ 12 h 41"/>
              <a:gd name="T48" fmla="*/ 23 w 92"/>
              <a:gd name="T49" fmla="*/ 15 h 41"/>
              <a:gd name="T50" fmla="*/ 31 w 92"/>
              <a:gd name="T51" fmla="*/ 17 h 41"/>
              <a:gd name="T52" fmla="*/ 38 w 92"/>
              <a:gd name="T53" fmla="*/ 20 h 41"/>
              <a:gd name="T54" fmla="*/ 46 w 92"/>
              <a:gd name="T55" fmla="*/ 23 h 41"/>
              <a:gd name="T56" fmla="*/ 54 w 92"/>
              <a:gd name="T57" fmla="*/ 28 h 41"/>
              <a:gd name="T58" fmla="*/ 61 w 92"/>
              <a:gd name="T59" fmla="*/ 28 h 41"/>
              <a:gd name="T60" fmla="*/ 69 w 92"/>
              <a:gd name="T61" fmla="*/ 33 h 41"/>
              <a:gd name="T62" fmla="*/ 77 w 92"/>
              <a:gd name="T63" fmla="*/ 35 h 41"/>
              <a:gd name="T64" fmla="*/ 82 w 92"/>
              <a:gd name="T65" fmla="*/ 35 h 41"/>
              <a:gd name="T66" fmla="*/ 87 w 92"/>
              <a:gd name="T67" fmla="*/ 38 h 41"/>
              <a:gd name="T68" fmla="*/ 89 w 92"/>
              <a:gd name="T69" fmla="*/ 41 h 41"/>
              <a:gd name="T70" fmla="*/ 89 w 92"/>
              <a:gd name="T71" fmla="*/ 41 h 41"/>
              <a:gd name="T72" fmla="*/ 92 w 92"/>
              <a:gd name="T73" fmla="*/ 41 h 41"/>
              <a:gd name="T74" fmla="*/ 89 w 92"/>
              <a:gd name="T75" fmla="*/ 41 h 41"/>
              <a:gd name="T76" fmla="*/ 92 w 92"/>
              <a:gd name="T7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41">
                <a:moveTo>
                  <a:pt x="92" y="41"/>
                </a:moveTo>
                <a:lnTo>
                  <a:pt x="89" y="35"/>
                </a:lnTo>
                <a:lnTo>
                  <a:pt x="92" y="35"/>
                </a:lnTo>
                <a:lnTo>
                  <a:pt x="89" y="35"/>
                </a:lnTo>
                <a:lnTo>
                  <a:pt x="87" y="33"/>
                </a:lnTo>
                <a:lnTo>
                  <a:pt x="84" y="30"/>
                </a:lnTo>
                <a:lnTo>
                  <a:pt x="77" y="30"/>
                </a:lnTo>
                <a:lnTo>
                  <a:pt x="71" y="28"/>
                </a:lnTo>
                <a:lnTo>
                  <a:pt x="64" y="25"/>
                </a:lnTo>
                <a:lnTo>
                  <a:pt x="56" y="23"/>
                </a:lnTo>
                <a:lnTo>
                  <a:pt x="48" y="20"/>
                </a:lnTo>
                <a:lnTo>
                  <a:pt x="38" y="15"/>
                </a:lnTo>
                <a:lnTo>
                  <a:pt x="31" y="12"/>
                </a:lnTo>
                <a:lnTo>
                  <a:pt x="25" y="10"/>
                </a:lnTo>
                <a:lnTo>
                  <a:pt x="18" y="7"/>
                </a:lnTo>
                <a:lnTo>
                  <a:pt x="10" y="5"/>
                </a:lnTo>
                <a:lnTo>
                  <a:pt x="8" y="2"/>
                </a:lnTo>
                <a:lnTo>
                  <a:pt x="2" y="2"/>
                </a:lnTo>
                <a:lnTo>
                  <a:pt x="2" y="0"/>
                </a:lnTo>
                <a:lnTo>
                  <a:pt x="0" y="5"/>
                </a:lnTo>
                <a:lnTo>
                  <a:pt x="0" y="5"/>
                </a:lnTo>
                <a:lnTo>
                  <a:pt x="5" y="7"/>
                </a:lnTo>
                <a:lnTo>
                  <a:pt x="10" y="10"/>
                </a:lnTo>
                <a:lnTo>
                  <a:pt x="15" y="12"/>
                </a:lnTo>
                <a:lnTo>
                  <a:pt x="23" y="15"/>
                </a:lnTo>
                <a:lnTo>
                  <a:pt x="31" y="17"/>
                </a:lnTo>
                <a:lnTo>
                  <a:pt x="38" y="20"/>
                </a:lnTo>
                <a:lnTo>
                  <a:pt x="46" y="23"/>
                </a:lnTo>
                <a:lnTo>
                  <a:pt x="54" y="28"/>
                </a:lnTo>
                <a:lnTo>
                  <a:pt x="61" y="28"/>
                </a:lnTo>
                <a:lnTo>
                  <a:pt x="69" y="33"/>
                </a:lnTo>
                <a:lnTo>
                  <a:pt x="77" y="35"/>
                </a:lnTo>
                <a:lnTo>
                  <a:pt x="82" y="35"/>
                </a:lnTo>
                <a:lnTo>
                  <a:pt x="87" y="38"/>
                </a:lnTo>
                <a:lnTo>
                  <a:pt x="89" y="41"/>
                </a:lnTo>
                <a:lnTo>
                  <a:pt x="89" y="41"/>
                </a:lnTo>
                <a:lnTo>
                  <a:pt x="92" y="41"/>
                </a:lnTo>
                <a:lnTo>
                  <a:pt x="89" y="41"/>
                </a:lnTo>
                <a:lnTo>
                  <a:pt x="9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2" name="Freeform 2372">
            <a:extLst>
              <a:ext uri="{FF2B5EF4-FFF2-40B4-BE49-F238E27FC236}">
                <a16:creationId xmlns:a16="http://schemas.microsoft.com/office/drawing/2014/main" id="{4A2D93D0-7554-4C86-92D6-980C5E1BEC00}"/>
              </a:ext>
            </a:extLst>
          </p:cNvPr>
          <p:cNvSpPr>
            <a:spLocks/>
          </p:cNvSpPr>
          <p:nvPr/>
        </p:nvSpPr>
        <p:spPr bwMode="auto">
          <a:xfrm>
            <a:off x="2900363" y="4430713"/>
            <a:ext cx="131762" cy="25400"/>
          </a:xfrm>
          <a:custGeom>
            <a:avLst/>
            <a:gdLst>
              <a:gd name="T0" fmla="*/ 230 w 230"/>
              <a:gd name="T1" fmla="*/ 3 h 44"/>
              <a:gd name="T2" fmla="*/ 225 w 230"/>
              <a:gd name="T3" fmla="*/ 3 h 44"/>
              <a:gd name="T4" fmla="*/ 228 w 230"/>
              <a:gd name="T5" fmla="*/ 0 h 44"/>
              <a:gd name="T6" fmla="*/ 0 w 230"/>
              <a:gd name="T7" fmla="*/ 38 h 44"/>
              <a:gd name="T8" fmla="*/ 3 w 230"/>
              <a:gd name="T9" fmla="*/ 44 h 44"/>
              <a:gd name="T10" fmla="*/ 230 w 230"/>
              <a:gd name="T11" fmla="*/ 5 h 44"/>
              <a:gd name="T12" fmla="*/ 230 w 230"/>
              <a:gd name="T13" fmla="*/ 3 h 44"/>
              <a:gd name="T14" fmla="*/ 230 w 230"/>
              <a:gd name="T15" fmla="*/ 5 h 44"/>
              <a:gd name="T16" fmla="*/ 230 w 230"/>
              <a:gd name="T17" fmla="*/ 5 h 44"/>
              <a:gd name="T18" fmla="*/ 230 w 230"/>
              <a:gd name="T19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" h="44">
                <a:moveTo>
                  <a:pt x="230" y="3"/>
                </a:moveTo>
                <a:lnTo>
                  <a:pt x="225" y="3"/>
                </a:lnTo>
                <a:lnTo>
                  <a:pt x="228" y="0"/>
                </a:lnTo>
                <a:lnTo>
                  <a:pt x="0" y="38"/>
                </a:lnTo>
                <a:lnTo>
                  <a:pt x="3" y="44"/>
                </a:lnTo>
                <a:lnTo>
                  <a:pt x="230" y="5"/>
                </a:lnTo>
                <a:lnTo>
                  <a:pt x="230" y="3"/>
                </a:lnTo>
                <a:lnTo>
                  <a:pt x="230" y="5"/>
                </a:lnTo>
                <a:lnTo>
                  <a:pt x="230" y="5"/>
                </a:lnTo>
                <a:lnTo>
                  <a:pt x="23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3" name="Freeform 2373">
            <a:extLst>
              <a:ext uri="{FF2B5EF4-FFF2-40B4-BE49-F238E27FC236}">
                <a16:creationId xmlns:a16="http://schemas.microsoft.com/office/drawing/2014/main" id="{A963DD16-0A73-4799-8C42-71DF7136F79C}"/>
              </a:ext>
            </a:extLst>
          </p:cNvPr>
          <p:cNvSpPr>
            <a:spLocks/>
          </p:cNvSpPr>
          <p:nvPr/>
        </p:nvSpPr>
        <p:spPr bwMode="auto">
          <a:xfrm>
            <a:off x="3028950" y="4422775"/>
            <a:ext cx="4763" cy="9525"/>
          </a:xfrm>
          <a:custGeom>
            <a:avLst/>
            <a:gdLst>
              <a:gd name="T0" fmla="*/ 0 w 10"/>
              <a:gd name="T1" fmla="*/ 0 h 18"/>
              <a:gd name="T2" fmla="*/ 0 w 10"/>
              <a:gd name="T3" fmla="*/ 5 h 18"/>
              <a:gd name="T4" fmla="*/ 0 w 10"/>
              <a:gd name="T5" fmla="*/ 5 h 18"/>
              <a:gd name="T6" fmla="*/ 0 w 10"/>
              <a:gd name="T7" fmla="*/ 7 h 18"/>
              <a:gd name="T8" fmla="*/ 2 w 10"/>
              <a:gd name="T9" fmla="*/ 7 h 18"/>
              <a:gd name="T10" fmla="*/ 2 w 10"/>
              <a:gd name="T11" fmla="*/ 7 h 18"/>
              <a:gd name="T12" fmla="*/ 2 w 10"/>
              <a:gd name="T13" fmla="*/ 10 h 18"/>
              <a:gd name="T14" fmla="*/ 2 w 10"/>
              <a:gd name="T15" fmla="*/ 12 h 18"/>
              <a:gd name="T16" fmla="*/ 2 w 10"/>
              <a:gd name="T17" fmla="*/ 15 h 18"/>
              <a:gd name="T18" fmla="*/ 2 w 10"/>
              <a:gd name="T19" fmla="*/ 15 h 18"/>
              <a:gd name="T20" fmla="*/ 2 w 10"/>
              <a:gd name="T21" fmla="*/ 18 h 18"/>
              <a:gd name="T22" fmla="*/ 7 w 10"/>
              <a:gd name="T23" fmla="*/ 18 h 18"/>
              <a:gd name="T24" fmla="*/ 10 w 10"/>
              <a:gd name="T25" fmla="*/ 15 h 18"/>
              <a:gd name="T26" fmla="*/ 10 w 10"/>
              <a:gd name="T27" fmla="*/ 15 h 18"/>
              <a:gd name="T28" fmla="*/ 10 w 10"/>
              <a:gd name="T29" fmla="*/ 12 h 18"/>
              <a:gd name="T30" fmla="*/ 7 w 10"/>
              <a:gd name="T31" fmla="*/ 10 h 18"/>
              <a:gd name="T32" fmla="*/ 7 w 10"/>
              <a:gd name="T33" fmla="*/ 7 h 18"/>
              <a:gd name="T34" fmla="*/ 7 w 10"/>
              <a:gd name="T35" fmla="*/ 5 h 18"/>
              <a:gd name="T36" fmla="*/ 5 w 10"/>
              <a:gd name="T37" fmla="*/ 2 h 18"/>
              <a:gd name="T38" fmla="*/ 0 w 10"/>
              <a:gd name="T39" fmla="*/ 0 h 18"/>
              <a:gd name="T40" fmla="*/ 0 w 10"/>
              <a:gd name="T4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" h="18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2" y="7"/>
                </a:lnTo>
                <a:lnTo>
                  <a:pt x="2" y="10"/>
                </a:lnTo>
                <a:lnTo>
                  <a:pt x="2" y="12"/>
                </a:lnTo>
                <a:lnTo>
                  <a:pt x="2" y="15"/>
                </a:lnTo>
                <a:lnTo>
                  <a:pt x="2" y="15"/>
                </a:lnTo>
                <a:lnTo>
                  <a:pt x="2" y="18"/>
                </a:lnTo>
                <a:lnTo>
                  <a:pt x="7" y="18"/>
                </a:lnTo>
                <a:lnTo>
                  <a:pt x="10" y="15"/>
                </a:lnTo>
                <a:lnTo>
                  <a:pt x="10" y="15"/>
                </a:lnTo>
                <a:lnTo>
                  <a:pt x="10" y="12"/>
                </a:lnTo>
                <a:lnTo>
                  <a:pt x="7" y="10"/>
                </a:lnTo>
                <a:lnTo>
                  <a:pt x="7" y="7"/>
                </a:lnTo>
                <a:lnTo>
                  <a:pt x="7" y="5"/>
                </a:lnTo>
                <a:lnTo>
                  <a:pt x="5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4" name="Freeform 2374">
            <a:extLst>
              <a:ext uri="{FF2B5EF4-FFF2-40B4-BE49-F238E27FC236}">
                <a16:creationId xmlns:a16="http://schemas.microsoft.com/office/drawing/2014/main" id="{6E20BFEC-5E22-40A5-85AD-9374CC902018}"/>
              </a:ext>
            </a:extLst>
          </p:cNvPr>
          <p:cNvSpPr>
            <a:spLocks/>
          </p:cNvSpPr>
          <p:nvPr/>
        </p:nvSpPr>
        <p:spPr bwMode="auto">
          <a:xfrm>
            <a:off x="2901950" y="4422775"/>
            <a:ext cx="127000" cy="22225"/>
          </a:xfrm>
          <a:custGeom>
            <a:avLst/>
            <a:gdLst>
              <a:gd name="T0" fmla="*/ 2 w 220"/>
              <a:gd name="T1" fmla="*/ 41 h 41"/>
              <a:gd name="T2" fmla="*/ 0 w 220"/>
              <a:gd name="T3" fmla="*/ 41 h 41"/>
              <a:gd name="T4" fmla="*/ 2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5 h 41"/>
              <a:gd name="T12" fmla="*/ 2 w 220"/>
              <a:gd name="T13" fmla="*/ 35 h 41"/>
              <a:gd name="T14" fmla="*/ 0 w 220"/>
              <a:gd name="T15" fmla="*/ 41 h 41"/>
              <a:gd name="T16" fmla="*/ 2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2" y="41"/>
                </a:moveTo>
                <a:lnTo>
                  <a:pt x="0" y="41"/>
                </a:lnTo>
                <a:lnTo>
                  <a:pt x="2" y="41"/>
                </a:lnTo>
                <a:lnTo>
                  <a:pt x="220" y="5"/>
                </a:lnTo>
                <a:lnTo>
                  <a:pt x="220" y="0"/>
                </a:lnTo>
                <a:lnTo>
                  <a:pt x="0" y="35"/>
                </a:lnTo>
                <a:lnTo>
                  <a:pt x="2" y="35"/>
                </a:lnTo>
                <a:lnTo>
                  <a:pt x="0" y="41"/>
                </a:lnTo>
                <a:lnTo>
                  <a:pt x="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5" name="Freeform 2375">
            <a:extLst>
              <a:ext uri="{FF2B5EF4-FFF2-40B4-BE49-F238E27FC236}">
                <a16:creationId xmlns:a16="http://schemas.microsoft.com/office/drawing/2014/main" id="{001E57FA-7C18-4A85-82EF-E06D5F919E79}"/>
              </a:ext>
            </a:extLst>
          </p:cNvPr>
          <p:cNvSpPr>
            <a:spLocks/>
          </p:cNvSpPr>
          <p:nvPr/>
        </p:nvSpPr>
        <p:spPr bwMode="auto">
          <a:xfrm>
            <a:off x="2849563" y="4425950"/>
            <a:ext cx="53975" cy="19050"/>
          </a:xfrm>
          <a:custGeom>
            <a:avLst/>
            <a:gdLst>
              <a:gd name="T0" fmla="*/ 5 w 94"/>
              <a:gd name="T1" fmla="*/ 0 h 36"/>
              <a:gd name="T2" fmla="*/ 0 w 94"/>
              <a:gd name="T3" fmla="*/ 0 h 36"/>
              <a:gd name="T4" fmla="*/ 2 w 94"/>
              <a:gd name="T5" fmla="*/ 2 h 36"/>
              <a:gd name="T6" fmla="*/ 5 w 94"/>
              <a:gd name="T7" fmla="*/ 2 h 36"/>
              <a:gd name="T8" fmla="*/ 10 w 94"/>
              <a:gd name="T9" fmla="*/ 5 h 36"/>
              <a:gd name="T10" fmla="*/ 15 w 94"/>
              <a:gd name="T11" fmla="*/ 10 h 36"/>
              <a:gd name="T12" fmla="*/ 23 w 94"/>
              <a:gd name="T13" fmla="*/ 13 h 36"/>
              <a:gd name="T14" fmla="*/ 31 w 94"/>
              <a:gd name="T15" fmla="*/ 15 h 36"/>
              <a:gd name="T16" fmla="*/ 38 w 94"/>
              <a:gd name="T17" fmla="*/ 18 h 36"/>
              <a:gd name="T18" fmla="*/ 48 w 94"/>
              <a:gd name="T19" fmla="*/ 20 h 36"/>
              <a:gd name="T20" fmla="*/ 56 w 94"/>
              <a:gd name="T21" fmla="*/ 23 h 36"/>
              <a:gd name="T22" fmla="*/ 64 w 94"/>
              <a:gd name="T23" fmla="*/ 25 h 36"/>
              <a:gd name="T24" fmla="*/ 71 w 94"/>
              <a:gd name="T25" fmla="*/ 28 h 36"/>
              <a:gd name="T26" fmla="*/ 79 w 94"/>
              <a:gd name="T27" fmla="*/ 30 h 36"/>
              <a:gd name="T28" fmla="*/ 84 w 94"/>
              <a:gd name="T29" fmla="*/ 33 h 36"/>
              <a:gd name="T30" fmla="*/ 89 w 94"/>
              <a:gd name="T31" fmla="*/ 33 h 36"/>
              <a:gd name="T32" fmla="*/ 92 w 94"/>
              <a:gd name="T33" fmla="*/ 36 h 36"/>
              <a:gd name="T34" fmla="*/ 92 w 94"/>
              <a:gd name="T35" fmla="*/ 36 h 36"/>
              <a:gd name="T36" fmla="*/ 94 w 94"/>
              <a:gd name="T37" fmla="*/ 30 h 36"/>
              <a:gd name="T38" fmla="*/ 92 w 94"/>
              <a:gd name="T39" fmla="*/ 30 h 36"/>
              <a:gd name="T40" fmla="*/ 89 w 94"/>
              <a:gd name="T41" fmla="*/ 28 h 36"/>
              <a:gd name="T42" fmla="*/ 84 w 94"/>
              <a:gd name="T43" fmla="*/ 28 h 36"/>
              <a:gd name="T44" fmla="*/ 79 w 94"/>
              <a:gd name="T45" fmla="*/ 25 h 36"/>
              <a:gd name="T46" fmla="*/ 74 w 94"/>
              <a:gd name="T47" fmla="*/ 25 h 36"/>
              <a:gd name="T48" fmla="*/ 66 w 94"/>
              <a:gd name="T49" fmla="*/ 20 h 36"/>
              <a:gd name="T50" fmla="*/ 59 w 94"/>
              <a:gd name="T51" fmla="*/ 18 h 36"/>
              <a:gd name="T52" fmla="*/ 48 w 94"/>
              <a:gd name="T53" fmla="*/ 15 h 36"/>
              <a:gd name="T54" fmla="*/ 41 w 94"/>
              <a:gd name="T55" fmla="*/ 13 h 36"/>
              <a:gd name="T56" fmla="*/ 33 w 94"/>
              <a:gd name="T57" fmla="*/ 10 h 36"/>
              <a:gd name="T58" fmla="*/ 25 w 94"/>
              <a:gd name="T59" fmla="*/ 7 h 36"/>
              <a:gd name="T60" fmla="*/ 18 w 94"/>
              <a:gd name="T61" fmla="*/ 5 h 36"/>
              <a:gd name="T62" fmla="*/ 13 w 94"/>
              <a:gd name="T63" fmla="*/ 2 h 36"/>
              <a:gd name="T64" fmla="*/ 8 w 94"/>
              <a:gd name="T65" fmla="*/ 0 h 36"/>
              <a:gd name="T66" fmla="*/ 5 w 94"/>
              <a:gd name="T67" fmla="*/ 0 h 36"/>
              <a:gd name="T68" fmla="*/ 5 w 94"/>
              <a:gd name="T6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36">
                <a:moveTo>
                  <a:pt x="5" y="0"/>
                </a:moveTo>
                <a:lnTo>
                  <a:pt x="0" y="0"/>
                </a:lnTo>
                <a:lnTo>
                  <a:pt x="2" y="2"/>
                </a:lnTo>
                <a:lnTo>
                  <a:pt x="5" y="2"/>
                </a:lnTo>
                <a:lnTo>
                  <a:pt x="10" y="5"/>
                </a:lnTo>
                <a:lnTo>
                  <a:pt x="15" y="10"/>
                </a:lnTo>
                <a:lnTo>
                  <a:pt x="23" y="13"/>
                </a:lnTo>
                <a:lnTo>
                  <a:pt x="31" y="15"/>
                </a:lnTo>
                <a:lnTo>
                  <a:pt x="38" y="18"/>
                </a:lnTo>
                <a:lnTo>
                  <a:pt x="48" y="20"/>
                </a:lnTo>
                <a:lnTo>
                  <a:pt x="56" y="23"/>
                </a:lnTo>
                <a:lnTo>
                  <a:pt x="64" y="25"/>
                </a:lnTo>
                <a:lnTo>
                  <a:pt x="71" y="28"/>
                </a:lnTo>
                <a:lnTo>
                  <a:pt x="79" y="30"/>
                </a:lnTo>
                <a:lnTo>
                  <a:pt x="84" y="33"/>
                </a:lnTo>
                <a:lnTo>
                  <a:pt x="89" y="33"/>
                </a:lnTo>
                <a:lnTo>
                  <a:pt x="92" y="36"/>
                </a:lnTo>
                <a:lnTo>
                  <a:pt x="92" y="36"/>
                </a:lnTo>
                <a:lnTo>
                  <a:pt x="94" y="30"/>
                </a:lnTo>
                <a:lnTo>
                  <a:pt x="92" y="30"/>
                </a:lnTo>
                <a:lnTo>
                  <a:pt x="89" y="28"/>
                </a:lnTo>
                <a:lnTo>
                  <a:pt x="84" y="28"/>
                </a:lnTo>
                <a:lnTo>
                  <a:pt x="79" y="25"/>
                </a:lnTo>
                <a:lnTo>
                  <a:pt x="74" y="25"/>
                </a:lnTo>
                <a:lnTo>
                  <a:pt x="66" y="20"/>
                </a:lnTo>
                <a:lnTo>
                  <a:pt x="59" y="18"/>
                </a:lnTo>
                <a:lnTo>
                  <a:pt x="48" y="15"/>
                </a:lnTo>
                <a:lnTo>
                  <a:pt x="41" y="13"/>
                </a:lnTo>
                <a:lnTo>
                  <a:pt x="33" y="10"/>
                </a:lnTo>
                <a:lnTo>
                  <a:pt x="25" y="7"/>
                </a:lnTo>
                <a:lnTo>
                  <a:pt x="18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6" name="Freeform 2376">
            <a:extLst>
              <a:ext uri="{FF2B5EF4-FFF2-40B4-BE49-F238E27FC236}">
                <a16:creationId xmlns:a16="http://schemas.microsoft.com/office/drawing/2014/main" id="{CB6440DD-AC06-4C67-83AE-9CFA3CCC32BB}"/>
              </a:ext>
            </a:extLst>
          </p:cNvPr>
          <p:cNvSpPr>
            <a:spLocks/>
          </p:cNvSpPr>
          <p:nvPr/>
        </p:nvSpPr>
        <p:spPr bwMode="auto">
          <a:xfrm>
            <a:off x="2897188" y="4410075"/>
            <a:ext cx="39687" cy="11113"/>
          </a:xfrm>
          <a:custGeom>
            <a:avLst/>
            <a:gdLst>
              <a:gd name="T0" fmla="*/ 69 w 69"/>
              <a:gd name="T1" fmla="*/ 20 h 20"/>
              <a:gd name="T2" fmla="*/ 69 w 69"/>
              <a:gd name="T3" fmla="*/ 15 h 20"/>
              <a:gd name="T4" fmla="*/ 64 w 69"/>
              <a:gd name="T5" fmla="*/ 15 h 20"/>
              <a:gd name="T6" fmla="*/ 56 w 69"/>
              <a:gd name="T7" fmla="*/ 15 h 20"/>
              <a:gd name="T8" fmla="*/ 51 w 69"/>
              <a:gd name="T9" fmla="*/ 12 h 20"/>
              <a:gd name="T10" fmla="*/ 46 w 69"/>
              <a:gd name="T11" fmla="*/ 12 h 20"/>
              <a:gd name="T12" fmla="*/ 41 w 69"/>
              <a:gd name="T13" fmla="*/ 12 h 20"/>
              <a:gd name="T14" fmla="*/ 33 w 69"/>
              <a:gd name="T15" fmla="*/ 10 h 20"/>
              <a:gd name="T16" fmla="*/ 28 w 69"/>
              <a:gd name="T17" fmla="*/ 10 h 20"/>
              <a:gd name="T18" fmla="*/ 23 w 69"/>
              <a:gd name="T19" fmla="*/ 7 h 20"/>
              <a:gd name="T20" fmla="*/ 18 w 69"/>
              <a:gd name="T21" fmla="*/ 7 h 20"/>
              <a:gd name="T22" fmla="*/ 16 w 69"/>
              <a:gd name="T23" fmla="*/ 5 h 20"/>
              <a:gd name="T24" fmla="*/ 10 w 69"/>
              <a:gd name="T25" fmla="*/ 5 h 20"/>
              <a:gd name="T26" fmla="*/ 8 w 69"/>
              <a:gd name="T27" fmla="*/ 2 h 20"/>
              <a:gd name="T28" fmla="*/ 5 w 69"/>
              <a:gd name="T29" fmla="*/ 2 h 20"/>
              <a:gd name="T30" fmla="*/ 3 w 69"/>
              <a:gd name="T31" fmla="*/ 2 h 20"/>
              <a:gd name="T32" fmla="*/ 3 w 69"/>
              <a:gd name="T33" fmla="*/ 2 h 20"/>
              <a:gd name="T34" fmla="*/ 0 w 69"/>
              <a:gd name="T35" fmla="*/ 0 h 20"/>
              <a:gd name="T36" fmla="*/ 0 w 69"/>
              <a:gd name="T37" fmla="*/ 5 h 20"/>
              <a:gd name="T38" fmla="*/ 0 w 69"/>
              <a:gd name="T39" fmla="*/ 7 h 20"/>
              <a:gd name="T40" fmla="*/ 3 w 69"/>
              <a:gd name="T41" fmla="*/ 7 h 20"/>
              <a:gd name="T42" fmla="*/ 5 w 69"/>
              <a:gd name="T43" fmla="*/ 7 h 20"/>
              <a:gd name="T44" fmla="*/ 10 w 69"/>
              <a:gd name="T45" fmla="*/ 7 h 20"/>
              <a:gd name="T46" fmla="*/ 13 w 69"/>
              <a:gd name="T47" fmla="*/ 10 h 20"/>
              <a:gd name="T48" fmla="*/ 18 w 69"/>
              <a:gd name="T49" fmla="*/ 10 h 20"/>
              <a:gd name="T50" fmla="*/ 23 w 69"/>
              <a:gd name="T51" fmla="*/ 12 h 20"/>
              <a:gd name="T52" fmla="*/ 26 w 69"/>
              <a:gd name="T53" fmla="*/ 15 h 20"/>
              <a:gd name="T54" fmla="*/ 33 w 69"/>
              <a:gd name="T55" fmla="*/ 15 h 20"/>
              <a:gd name="T56" fmla="*/ 39 w 69"/>
              <a:gd name="T57" fmla="*/ 18 h 20"/>
              <a:gd name="T58" fmla="*/ 44 w 69"/>
              <a:gd name="T59" fmla="*/ 18 h 20"/>
              <a:gd name="T60" fmla="*/ 51 w 69"/>
              <a:gd name="T61" fmla="*/ 18 h 20"/>
              <a:gd name="T62" fmla="*/ 56 w 69"/>
              <a:gd name="T63" fmla="*/ 18 h 20"/>
              <a:gd name="T64" fmla="*/ 64 w 69"/>
              <a:gd name="T65" fmla="*/ 18 h 20"/>
              <a:gd name="T66" fmla="*/ 69 w 69"/>
              <a:gd name="T67" fmla="*/ 20 h 20"/>
              <a:gd name="T68" fmla="*/ 69 w 69"/>
              <a:gd name="T6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" h="20">
                <a:moveTo>
                  <a:pt x="69" y="20"/>
                </a:moveTo>
                <a:lnTo>
                  <a:pt x="69" y="15"/>
                </a:lnTo>
                <a:lnTo>
                  <a:pt x="64" y="15"/>
                </a:lnTo>
                <a:lnTo>
                  <a:pt x="56" y="15"/>
                </a:lnTo>
                <a:lnTo>
                  <a:pt x="51" y="12"/>
                </a:lnTo>
                <a:lnTo>
                  <a:pt x="46" y="12"/>
                </a:lnTo>
                <a:lnTo>
                  <a:pt x="41" y="12"/>
                </a:lnTo>
                <a:lnTo>
                  <a:pt x="33" y="10"/>
                </a:lnTo>
                <a:lnTo>
                  <a:pt x="28" y="10"/>
                </a:lnTo>
                <a:lnTo>
                  <a:pt x="23" y="7"/>
                </a:lnTo>
                <a:lnTo>
                  <a:pt x="18" y="7"/>
                </a:lnTo>
                <a:lnTo>
                  <a:pt x="16" y="5"/>
                </a:lnTo>
                <a:lnTo>
                  <a:pt x="10" y="5"/>
                </a:lnTo>
                <a:lnTo>
                  <a:pt x="8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10" y="7"/>
                </a:lnTo>
                <a:lnTo>
                  <a:pt x="13" y="10"/>
                </a:lnTo>
                <a:lnTo>
                  <a:pt x="18" y="10"/>
                </a:lnTo>
                <a:lnTo>
                  <a:pt x="23" y="12"/>
                </a:lnTo>
                <a:lnTo>
                  <a:pt x="26" y="15"/>
                </a:lnTo>
                <a:lnTo>
                  <a:pt x="33" y="15"/>
                </a:lnTo>
                <a:lnTo>
                  <a:pt x="39" y="18"/>
                </a:lnTo>
                <a:lnTo>
                  <a:pt x="44" y="18"/>
                </a:lnTo>
                <a:lnTo>
                  <a:pt x="51" y="18"/>
                </a:lnTo>
                <a:lnTo>
                  <a:pt x="56" y="18"/>
                </a:lnTo>
                <a:lnTo>
                  <a:pt x="64" y="18"/>
                </a:lnTo>
                <a:lnTo>
                  <a:pt x="69" y="20"/>
                </a:lnTo>
                <a:lnTo>
                  <a:pt x="69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7" name="Freeform 2377">
            <a:extLst>
              <a:ext uri="{FF2B5EF4-FFF2-40B4-BE49-F238E27FC236}">
                <a16:creationId xmlns:a16="http://schemas.microsoft.com/office/drawing/2014/main" id="{BB9B67C0-A5EB-459D-876B-5B7B565805C6}"/>
              </a:ext>
            </a:extLst>
          </p:cNvPr>
          <p:cNvSpPr>
            <a:spLocks/>
          </p:cNvSpPr>
          <p:nvPr/>
        </p:nvSpPr>
        <p:spPr bwMode="auto">
          <a:xfrm>
            <a:off x="2936875" y="4402138"/>
            <a:ext cx="41275" cy="19050"/>
          </a:xfrm>
          <a:custGeom>
            <a:avLst/>
            <a:gdLst>
              <a:gd name="T0" fmla="*/ 72 w 72"/>
              <a:gd name="T1" fmla="*/ 3 h 36"/>
              <a:gd name="T2" fmla="*/ 69 w 72"/>
              <a:gd name="T3" fmla="*/ 0 h 36"/>
              <a:gd name="T4" fmla="*/ 69 w 72"/>
              <a:gd name="T5" fmla="*/ 0 h 36"/>
              <a:gd name="T6" fmla="*/ 67 w 72"/>
              <a:gd name="T7" fmla="*/ 3 h 36"/>
              <a:gd name="T8" fmla="*/ 64 w 72"/>
              <a:gd name="T9" fmla="*/ 5 h 36"/>
              <a:gd name="T10" fmla="*/ 62 w 72"/>
              <a:gd name="T11" fmla="*/ 8 h 36"/>
              <a:gd name="T12" fmla="*/ 57 w 72"/>
              <a:gd name="T13" fmla="*/ 11 h 36"/>
              <a:gd name="T14" fmla="*/ 54 w 72"/>
              <a:gd name="T15" fmla="*/ 13 h 36"/>
              <a:gd name="T16" fmla="*/ 49 w 72"/>
              <a:gd name="T17" fmla="*/ 16 h 36"/>
              <a:gd name="T18" fmla="*/ 44 w 72"/>
              <a:gd name="T19" fmla="*/ 18 h 36"/>
              <a:gd name="T20" fmla="*/ 41 w 72"/>
              <a:gd name="T21" fmla="*/ 21 h 36"/>
              <a:gd name="T22" fmla="*/ 36 w 72"/>
              <a:gd name="T23" fmla="*/ 23 h 36"/>
              <a:gd name="T24" fmla="*/ 31 w 72"/>
              <a:gd name="T25" fmla="*/ 26 h 36"/>
              <a:gd name="T26" fmla="*/ 26 w 72"/>
              <a:gd name="T27" fmla="*/ 26 h 36"/>
              <a:gd name="T28" fmla="*/ 21 w 72"/>
              <a:gd name="T29" fmla="*/ 28 h 36"/>
              <a:gd name="T30" fmla="*/ 13 w 72"/>
              <a:gd name="T31" fmla="*/ 31 h 36"/>
              <a:gd name="T32" fmla="*/ 5 w 72"/>
              <a:gd name="T33" fmla="*/ 31 h 36"/>
              <a:gd name="T34" fmla="*/ 0 w 72"/>
              <a:gd name="T35" fmla="*/ 31 h 36"/>
              <a:gd name="T36" fmla="*/ 0 w 72"/>
              <a:gd name="T37" fmla="*/ 36 h 36"/>
              <a:gd name="T38" fmla="*/ 8 w 72"/>
              <a:gd name="T39" fmla="*/ 34 h 36"/>
              <a:gd name="T40" fmla="*/ 13 w 72"/>
              <a:gd name="T41" fmla="*/ 34 h 36"/>
              <a:gd name="T42" fmla="*/ 21 w 72"/>
              <a:gd name="T43" fmla="*/ 34 h 36"/>
              <a:gd name="T44" fmla="*/ 26 w 72"/>
              <a:gd name="T45" fmla="*/ 31 h 36"/>
              <a:gd name="T46" fmla="*/ 31 w 72"/>
              <a:gd name="T47" fmla="*/ 31 h 36"/>
              <a:gd name="T48" fmla="*/ 39 w 72"/>
              <a:gd name="T49" fmla="*/ 28 h 36"/>
              <a:gd name="T50" fmla="*/ 44 w 72"/>
              <a:gd name="T51" fmla="*/ 23 h 36"/>
              <a:gd name="T52" fmla="*/ 46 w 72"/>
              <a:gd name="T53" fmla="*/ 23 h 36"/>
              <a:gd name="T54" fmla="*/ 51 w 72"/>
              <a:gd name="T55" fmla="*/ 21 h 36"/>
              <a:gd name="T56" fmla="*/ 57 w 72"/>
              <a:gd name="T57" fmla="*/ 18 h 36"/>
              <a:gd name="T58" fmla="*/ 59 w 72"/>
              <a:gd name="T59" fmla="*/ 16 h 36"/>
              <a:gd name="T60" fmla="*/ 64 w 72"/>
              <a:gd name="T61" fmla="*/ 11 h 36"/>
              <a:gd name="T62" fmla="*/ 67 w 72"/>
              <a:gd name="T63" fmla="*/ 8 h 36"/>
              <a:gd name="T64" fmla="*/ 69 w 72"/>
              <a:gd name="T65" fmla="*/ 8 h 36"/>
              <a:gd name="T66" fmla="*/ 72 w 72"/>
              <a:gd name="T67" fmla="*/ 5 h 36"/>
              <a:gd name="T68" fmla="*/ 72 w 72"/>
              <a:gd name="T69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36">
                <a:moveTo>
                  <a:pt x="72" y="3"/>
                </a:moveTo>
                <a:lnTo>
                  <a:pt x="69" y="0"/>
                </a:lnTo>
                <a:lnTo>
                  <a:pt x="69" y="0"/>
                </a:lnTo>
                <a:lnTo>
                  <a:pt x="67" y="3"/>
                </a:lnTo>
                <a:lnTo>
                  <a:pt x="64" y="5"/>
                </a:lnTo>
                <a:lnTo>
                  <a:pt x="62" y="8"/>
                </a:lnTo>
                <a:lnTo>
                  <a:pt x="57" y="11"/>
                </a:lnTo>
                <a:lnTo>
                  <a:pt x="54" y="13"/>
                </a:lnTo>
                <a:lnTo>
                  <a:pt x="49" y="16"/>
                </a:lnTo>
                <a:lnTo>
                  <a:pt x="44" y="18"/>
                </a:lnTo>
                <a:lnTo>
                  <a:pt x="41" y="21"/>
                </a:lnTo>
                <a:lnTo>
                  <a:pt x="36" y="23"/>
                </a:lnTo>
                <a:lnTo>
                  <a:pt x="31" y="26"/>
                </a:lnTo>
                <a:lnTo>
                  <a:pt x="26" y="26"/>
                </a:lnTo>
                <a:lnTo>
                  <a:pt x="21" y="28"/>
                </a:lnTo>
                <a:lnTo>
                  <a:pt x="13" y="31"/>
                </a:lnTo>
                <a:lnTo>
                  <a:pt x="5" y="31"/>
                </a:lnTo>
                <a:lnTo>
                  <a:pt x="0" y="31"/>
                </a:lnTo>
                <a:lnTo>
                  <a:pt x="0" y="36"/>
                </a:lnTo>
                <a:lnTo>
                  <a:pt x="8" y="34"/>
                </a:lnTo>
                <a:lnTo>
                  <a:pt x="13" y="34"/>
                </a:lnTo>
                <a:lnTo>
                  <a:pt x="21" y="34"/>
                </a:lnTo>
                <a:lnTo>
                  <a:pt x="26" y="31"/>
                </a:lnTo>
                <a:lnTo>
                  <a:pt x="31" y="31"/>
                </a:lnTo>
                <a:lnTo>
                  <a:pt x="39" y="28"/>
                </a:lnTo>
                <a:lnTo>
                  <a:pt x="44" y="23"/>
                </a:lnTo>
                <a:lnTo>
                  <a:pt x="46" y="23"/>
                </a:lnTo>
                <a:lnTo>
                  <a:pt x="51" y="21"/>
                </a:lnTo>
                <a:lnTo>
                  <a:pt x="57" y="18"/>
                </a:lnTo>
                <a:lnTo>
                  <a:pt x="59" y="16"/>
                </a:lnTo>
                <a:lnTo>
                  <a:pt x="64" y="11"/>
                </a:lnTo>
                <a:lnTo>
                  <a:pt x="67" y="8"/>
                </a:lnTo>
                <a:lnTo>
                  <a:pt x="69" y="8"/>
                </a:lnTo>
                <a:lnTo>
                  <a:pt x="72" y="5"/>
                </a:lnTo>
                <a:lnTo>
                  <a:pt x="7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8" name="Freeform 2378">
            <a:extLst>
              <a:ext uri="{FF2B5EF4-FFF2-40B4-BE49-F238E27FC236}">
                <a16:creationId xmlns:a16="http://schemas.microsoft.com/office/drawing/2014/main" id="{C94B520E-E0DD-4CA4-A307-AE3C2B55040E}"/>
              </a:ext>
            </a:extLst>
          </p:cNvPr>
          <p:cNvSpPr>
            <a:spLocks/>
          </p:cNvSpPr>
          <p:nvPr/>
        </p:nvSpPr>
        <p:spPr bwMode="auto">
          <a:xfrm>
            <a:off x="2936875" y="4405313"/>
            <a:ext cx="47625" cy="20637"/>
          </a:xfrm>
          <a:custGeom>
            <a:avLst/>
            <a:gdLst>
              <a:gd name="T0" fmla="*/ 0 w 82"/>
              <a:gd name="T1" fmla="*/ 36 h 38"/>
              <a:gd name="T2" fmla="*/ 0 w 82"/>
              <a:gd name="T3" fmla="*/ 38 h 38"/>
              <a:gd name="T4" fmla="*/ 8 w 82"/>
              <a:gd name="T5" fmla="*/ 38 h 38"/>
              <a:gd name="T6" fmla="*/ 18 w 82"/>
              <a:gd name="T7" fmla="*/ 38 h 38"/>
              <a:gd name="T8" fmla="*/ 23 w 82"/>
              <a:gd name="T9" fmla="*/ 38 h 38"/>
              <a:gd name="T10" fmla="*/ 31 w 82"/>
              <a:gd name="T11" fmla="*/ 36 h 38"/>
              <a:gd name="T12" fmla="*/ 39 w 82"/>
              <a:gd name="T13" fmla="*/ 33 h 38"/>
              <a:gd name="T14" fmla="*/ 46 w 82"/>
              <a:gd name="T15" fmla="*/ 31 h 38"/>
              <a:gd name="T16" fmla="*/ 51 w 82"/>
              <a:gd name="T17" fmla="*/ 28 h 38"/>
              <a:gd name="T18" fmla="*/ 57 w 82"/>
              <a:gd name="T19" fmla="*/ 26 h 38"/>
              <a:gd name="T20" fmla="*/ 62 w 82"/>
              <a:gd name="T21" fmla="*/ 23 h 38"/>
              <a:gd name="T22" fmla="*/ 67 w 82"/>
              <a:gd name="T23" fmla="*/ 18 h 38"/>
              <a:gd name="T24" fmla="*/ 72 w 82"/>
              <a:gd name="T25" fmla="*/ 15 h 38"/>
              <a:gd name="T26" fmla="*/ 74 w 82"/>
              <a:gd name="T27" fmla="*/ 13 h 38"/>
              <a:gd name="T28" fmla="*/ 77 w 82"/>
              <a:gd name="T29" fmla="*/ 10 h 38"/>
              <a:gd name="T30" fmla="*/ 80 w 82"/>
              <a:gd name="T31" fmla="*/ 8 h 38"/>
              <a:gd name="T32" fmla="*/ 82 w 82"/>
              <a:gd name="T33" fmla="*/ 5 h 38"/>
              <a:gd name="T34" fmla="*/ 82 w 82"/>
              <a:gd name="T35" fmla="*/ 3 h 38"/>
              <a:gd name="T36" fmla="*/ 80 w 82"/>
              <a:gd name="T37" fmla="*/ 0 h 38"/>
              <a:gd name="T38" fmla="*/ 80 w 82"/>
              <a:gd name="T39" fmla="*/ 0 h 38"/>
              <a:gd name="T40" fmla="*/ 77 w 82"/>
              <a:gd name="T41" fmla="*/ 3 h 38"/>
              <a:gd name="T42" fmla="*/ 74 w 82"/>
              <a:gd name="T43" fmla="*/ 5 h 38"/>
              <a:gd name="T44" fmla="*/ 72 w 82"/>
              <a:gd name="T45" fmla="*/ 10 h 38"/>
              <a:gd name="T46" fmla="*/ 69 w 82"/>
              <a:gd name="T47" fmla="*/ 13 h 38"/>
              <a:gd name="T48" fmla="*/ 64 w 82"/>
              <a:gd name="T49" fmla="*/ 15 h 38"/>
              <a:gd name="T50" fmla="*/ 59 w 82"/>
              <a:gd name="T51" fmla="*/ 18 h 38"/>
              <a:gd name="T52" fmla="*/ 54 w 82"/>
              <a:gd name="T53" fmla="*/ 20 h 38"/>
              <a:gd name="T54" fmla="*/ 49 w 82"/>
              <a:gd name="T55" fmla="*/ 23 h 38"/>
              <a:gd name="T56" fmla="*/ 44 w 82"/>
              <a:gd name="T57" fmla="*/ 26 h 38"/>
              <a:gd name="T58" fmla="*/ 39 w 82"/>
              <a:gd name="T59" fmla="*/ 28 h 38"/>
              <a:gd name="T60" fmla="*/ 31 w 82"/>
              <a:gd name="T61" fmla="*/ 31 h 38"/>
              <a:gd name="T62" fmla="*/ 23 w 82"/>
              <a:gd name="T63" fmla="*/ 33 h 38"/>
              <a:gd name="T64" fmla="*/ 16 w 82"/>
              <a:gd name="T65" fmla="*/ 33 h 38"/>
              <a:gd name="T66" fmla="*/ 8 w 82"/>
              <a:gd name="T67" fmla="*/ 36 h 38"/>
              <a:gd name="T68" fmla="*/ 0 w 82"/>
              <a:gd name="T69" fmla="*/ 36 h 38"/>
              <a:gd name="T70" fmla="*/ 0 w 82"/>
              <a:gd name="T71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" h="38">
                <a:moveTo>
                  <a:pt x="0" y="36"/>
                </a:moveTo>
                <a:lnTo>
                  <a:pt x="0" y="38"/>
                </a:lnTo>
                <a:lnTo>
                  <a:pt x="8" y="38"/>
                </a:lnTo>
                <a:lnTo>
                  <a:pt x="18" y="38"/>
                </a:lnTo>
                <a:lnTo>
                  <a:pt x="23" y="38"/>
                </a:lnTo>
                <a:lnTo>
                  <a:pt x="31" y="36"/>
                </a:lnTo>
                <a:lnTo>
                  <a:pt x="39" y="33"/>
                </a:lnTo>
                <a:lnTo>
                  <a:pt x="46" y="31"/>
                </a:lnTo>
                <a:lnTo>
                  <a:pt x="51" y="28"/>
                </a:lnTo>
                <a:lnTo>
                  <a:pt x="57" y="26"/>
                </a:lnTo>
                <a:lnTo>
                  <a:pt x="62" y="23"/>
                </a:lnTo>
                <a:lnTo>
                  <a:pt x="67" y="18"/>
                </a:lnTo>
                <a:lnTo>
                  <a:pt x="72" y="15"/>
                </a:lnTo>
                <a:lnTo>
                  <a:pt x="74" y="13"/>
                </a:lnTo>
                <a:lnTo>
                  <a:pt x="77" y="10"/>
                </a:lnTo>
                <a:lnTo>
                  <a:pt x="80" y="8"/>
                </a:lnTo>
                <a:lnTo>
                  <a:pt x="82" y="5"/>
                </a:lnTo>
                <a:lnTo>
                  <a:pt x="82" y="3"/>
                </a:lnTo>
                <a:lnTo>
                  <a:pt x="80" y="0"/>
                </a:lnTo>
                <a:lnTo>
                  <a:pt x="80" y="0"/>
                </a:lnTo>
                <a:lnTo>
                  <a:pt x="77" y="3"/>
                </a:lnTo>
                <a:lnTo>
                  <a:pt x="74" y="5"/>
                </a:lnTo>
                <a:lnTo>
                  <a:pt x="72" y="10"/>
                </a:lnTo>
                <a:lnTo>
                  <a:pt x="69" y="13"/>
                </a:lnTo>
                <a:lnTo>
                  <a:pt x="64" y="15"/>
                </a:lnTo>
                <a:lnTo>
                  <a:pt x="59" y="18"/>
                </a:lnTo>
                <a:lnTo>
                  <a:pt x="54" y="20"/>
                </a:lnTo>
                <a:lnTo>
                  <a:pt x="49" y="23"/>
                </a:lnTo>
                <a:lnTo>
                  <a:pt x="44" y="26"/>
                </a:lnTo>
                <a:lnTo>
                  <a:pt x="39" y="28"/>
                </a:lnTo>
                <a:lnTo>
                  <a:pt x="31" y="31"/>
                </a:lnTo>
                <a:lnTo>
                  <a:pt x="23" y="33"/>
                </a:lnTo>
                <a:lnTo>
                  <a:pt x="16" y="33"/>
                </a:lnTo>
                <a:lnTo>
                  <a:pt x="8" y="36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099" name="Freeform 2379">
            <a:extLst>
              <a:ext uri="{FF2B5EF4-FFF2-40B4-BE49-F238E27FC236}">
                <a16:creationId xmlns:a16="http://schemas.microsoft.com/office/drawing/2014/main" id="{4795E0C1-AD65-4559-A818-6A3E135D2762}"/>
              </a:ext>
            </a:extLst>
          </p:cNvPr>
          <p:cNvSpPr>
            <a:spLocks/>
          </p:cNvSpPr>
          <p:nvPr/>
        </p:nvSpPr>
        <p:spPr bwMode="auto">
          <a:xfrm>
            <a:off x="2889250" y="4416425"/>
            <a:ext cx="47625" cy="12700"/>
          </a:xfrm>
          <a:custGeom>
            <a:avLst/>
            <a:gdLst>
              <a:gd name="T0" fmla="*/ 0 w 84"/>
              <a:gd name="T1" fmla="*/ 2 h 23"/>
              <a:gd name="T2" fmla="*/ 2 w 84"/>
              <a:gd name="T3" fmla="*/ 5 h 23"/>
              <a:gd name="T4" fmla="*/ 2 w 84"/>
              <a:gd name="T5" fmla="*/ 5 h 23"/>
              <a:gd name="T6" fmla="*/ 5 w 84"/>
              <a:gd name="T7" fmla="*/ 5 h 23"/>
              <a:gd name="T8" fmla="*/ 8 w 84"/>
              <a:gd name="T9" fmla="*/ 8 h 23"/>
              <a:gd name="T10" fmla="*/ 10 w 84"/>
              <a:gd name="T11" fmla="*/ 8 h 23"/>
              <a:gd name="T12" fmla="*/ 15 w 84"/>
              <a:gd name="T13" fmla="*/ 10 h 23"/>
              <a:gd name="T14" fmla="*/ 18 w 84"/>
              <a:gd name="T15" fmla="*/ 10 h 23"/>
              <a:gd name="T16" fmla="*/ 25 w 84"/>
              <a:gd name="T17" fmla="*/ 13 h 23"/>
              <a:gd name="T18" fmla="*/ 31 w 84"/>
              <a:gd name="T19" fmla="*/ 15 h 23"/>
              <a:gd name="T20" fmla="*/ 36 w 84"/>
              <a:gd name="T21" fmla="*/ 18 h 23"/>
              <a:gd name="T22" fmla="*/ 43 w 84"/>
              <a:gd name="T23" fmla="*/ 18 h 23"/>
              <a:gd name="T24" fmla="*/ 51 w 84"/>
              <a:gd name="T25" fmla="*/ 20 h 23"/>
              <a:gd name="T26" fmla="*/ 59 w 84"/>
              <a:gd name="T27" fmla="*/ 20 h 23"/>
              <a:gd name="T28" fmla="*/ 66 w 84"/>
              <a:gd name="T29" fmla="*/ 20 h 23"/>
              <a:gd name="T30" fmla="*/ 77 w 84"/>
              <a:gd name="T31" fmla="*/ 23 h 23"/>
              <a:gd name="T32" fmla="*/ 84 w 84"/>
              <a:gd name="T33" fmla="*/ 20 h 23"/>
              <a:gd name="T34" fmla="*/ 84 w 84"/>
              <a:gd name="T35" fmla="*/ 18 h 23"/>
              <a:gd name="T36" fmla="*/ 77 w 84"/>
              <a:gd name="T37" fmla="*/ 18 h 23"/>
              <a:gd name="T38" fmla="*/ 66 w 84"/>
              <a:gd name="T39" fmla="*/ 18 h 23"/>
              <a:gd name="T40" fmla="*/ 59 w 84"/>
              <a:gd name="T41" fmla="*/ 18 h 23"/>
              <a:gd name="T42" fmla="*/ 51 w 84"/>
              <a:gd name="T43" fmla="*/ 15 h 23"/>
              <a:gd name="T44" fmla="*/ 43 w 84"/>
              <a:gd name="T45" fmla="*/ 13 h 23"/>
              <a:gd name="T46" fmla="*/ 38 w 84"/>
              <a:gd name="T47" fmla="*/ 13 h 23"/>
              <a:gd name="T48" fmla="*/ 31 w 84"/>
              <a:gd name="T49" fmla="*/ 10 h 23"/>
              <a:gd name="T50" fmla="*/ 25 w 84"/>
              <a:gd name="T51" fmla="*/ 8 h 23"/>
              <a:gd name="T52" fmla="*/ 20 w 84"/>
              <a:gd name="T53" fmla="*/ 8 h 23"/>
              <a:gd name="T54" fmla="*/ 15 w 84"/>
              <a:gd name="T55" fmla="*/ 5 h 23"/>
              <a:gd name="T56" fmla="*/ 13 w 84"/>
              <a:gd name="T57" fmla="*/ 5 h 23"/>
              <a:gd name="T58" fmla="*/ 8 w 84"/>
              <a:gd name="T59" fmla="*/ 2 h 23"/>
              <a:gd name="T60" fmla="*/ 5 w 84"/>
              <a:gd name="T61" fmla="*/ 0 h 23"/>
              <a:gd name="T62" fmla="*/ 5 w 84"/>
              <a:gd name="T63" fmla="*/ 0 h 23"/>
              <a:gd name="T64" fmla="*/ 5 w 84"/>
              <a:gd name="T65" fmla="*/ 0 h 23"/>
              <a:gd name="T66" fmla="*/ 2 w 84"/>
              <a:gd name="T67" fmla="*/ 0 h 23"/>
              <a:gd name="T68" fmla="*/ 5 w 84"/>
              <a:gd name="T69" fmla="*/ 0 h 23"/>
              <a:gd name="T70" fmla="*/ 0 w 84"/>
              <a:gd name="T71" fmla="*/ 2 h 23"/>
              <a:gd name="T72" fmla="*/ 0 w 84"/>
              <a:gd name="T73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" h="23">
                <a:moveTo>
                  <a:pt x="0" y="2"/>
                </a:moveTo>
                <a:lnTo>
                  <a:pt x="2" y="5"/>
                </a:lnTo>
                <a:lnTo>
                  <a:pt x="2" y="5"/>
                </a:lnTo>
                <a:lnTo>
                  <a:pt x="5" y="5"/>
                </a:lnTo>
                <a:lnTo>
                  <a:pt x="8" y="8"/>
                </a:lnTo>
                <a:lnTo>
                  <a:pt x="10" y="8"/>
                </a:lnTo>
                <a:lnTo>
                  <a:pt x="15" y="10"/>
                </a:lnTo>
                <a:lnTo>
                  <a:pt x="18" y="10"/>
                </a:lnTo>
                <a:lnTo>
                  <a:pt x="25" y="13"/>
                </a:lnTo>
                <a:lnTo>
                  <a:pt x="31" y="15"/>
                </a:lnTo>
                <a:lnTo>
                  <a:pt x="36" y="18"/>
                </a:lnTo>
                <a:lnTo>
                  <a:pt x="43" y="18"/>
                </a:lnTo>
                <a:lnTo>
                  <a:pt x="51" y="20"/>
                </a:lnTo>
                <a:lnTo>
                  <a:pt x="59" y="20"/>
                </a:lnTo>
                <a:lnTo>
                  <a:pt x="66" y="20"/>
                </a:lnTo>
                <a:lnTo>
                  <a:pt x="77" y="23"/>
                </a:lnTo>
                <a:lnTo>
                  <a:pt x="84" y="20"/>
                </a:lnTo>
                <a:lnTo>
                  <a:pt x="84" y="18"/>
                </a:lnTo>
                <a:lnTo>
                  <a:pt x="77" y="18"/>
                </a:lnTo>
                <a:lnTo>
                  <a:pt x="66" y="18"/>
                </a:lnTo>
                <a:lnTo>
                  <a:pt x="59" y="18"/>
                </a:lnTo>
                <a:lnTo>
                  <a:pt x="51" y="15"/>
                </a:lnTo>
                <a:lnTo>
                  <a:pt x="43" y="13"/>
                </a:lnTo>
                <a:lnTo>
                  <a:pt x="38" y="13"/>
                </a:lnTo>
                <a:lnTo>
                  <a:pt x="31" y="10"/>
                </a:lnTo>
                <a:lnTo>
                  <a:pt x="25" y="8"/>
                </a:lnTo>
                <a:lnTo>
                  <a:pt x="20" y="8"/>
                </a:lnTo>
                <a:lnTo>
                  <a:pt x="15" y="5"/>
                </a:lnTo>
                <a:lnTo>
                  <a:pt x="13" y="5"/>
                </a:lnTo>
                <a:lnTo>
                  <a:pt x="8" y="2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0" name="Freeform 2380">
            <a:extLst>
              <a:ext uri="{FF2B5EF4-FFF2-40B4-BE49-F238E27FC236}">
                <a16:creationId xmlns:a16="http://schemas.microsoft.com/office/drawing/2014/main" id="{5714124D-67C1-494E-870E-DDDAC3AB07F6}"/>
              </a:ext>
            </a:extLst>
          </p:cNvPr>
          <p:cNvSpPr>
            <a:spLocks/>
          </p:cNvSpPr>
          <p:nvPr/>
        </p:nvSpPr>
        <p:spPr bwMode="auto">
          <a:xfrm>
            <a:off x="2879725" y="4403725"/>
            <a:ext cx="12700" cy="12700"/>
          </a:xfrm>
          <a:custGeom>
            <a:avLst/>
            <a:gdLst>
              <a:gd name="T0" fmla="*/ 5 w 20"/>
              <a:gd name="T1" fmla="*/ 0 h 23"/>
              <a:gd name="T2" fmla="*/ 0 w 20"/>
              <a:gd name="T3" fmla="*/ 3 h 23"/>
              <a:gd name="T4" fmla="*/ 0 w 20"/>
              <a:gd name="T5" fmla="*/ 6 h 23"/>
              <a:gd name="T6" fmla="*/ 2 w 20"/>
              <a:gd name="T7" fmla="*/ 8 h 23"/>
              <a:gd name="T8" fmla="*/ 5 w 20"/>
              <a:gd name="T9" fmla="*/ 11 h 23"/>
              <a:gd name="T10" fmla="*/ 7 w 20"/>
              <a:gd name="T11" fmla="*/ 16 h 23"/>
              <a:gd name="T12" fmla="*/ 10 w 20"/>
              <a:gd name="T13" fmla="*/ 18 h 23"/>
              <a:gd name="T14" fmla="*/ 12 w 20"/>
              <a:gd name="T15" fmla="*/ 21 h 23"/>
              <a:gd name="T16" fmla="*/ 15 w 20"/>
              <a:gd name="T17" fmla="*/ 23 h 23"/>
              <a:gd name="T18" fmla="*/ 20 w 20"/>
              <a:gd name="T19" fmla="*/ 21 h 23"/>
              <a:gd name="T20" fmla="*/ 17 w 20"/>
              <a:gd name="T21" fmla="*/ 18 h 23"/>
              <a:gd name="T22" fmla="*/ 15 w 20"/>
              <a:gd name="T23" fmla="*/ 16 h 23"/>
              <a:gd name="T24" fmla="*/ 10 w 20"/>
              <a:gd name="T25" fmla="*/ 13 h 23"/>
              <a:gd name="T26" fmla="*/ 7 w 20"/>
              <a:gd name="T27" fmla="*/ 8 h 23"/>
              <a:gd name="T28" fmla="*/ 7 w 20"/>
              <a:gd name="T29" fmla="*/ 6 h 23"/>
              <a:gd name="T30" fmla="*/ 5 w 20"/>
              <a:gd name="T31" fmla="*/ 3 h 23"/>
              <a:gd name="T32" fmla="*/ 5 w 20"/>
              <a:gd name="T33" fmla="*/ 0 h 23"/>
              <a:gd name="T34" fmla="*/ 5 w 20"/>
              <a:gd name="T3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3">
                <a:moveTo>
                  <a:pt x="5" y="0"/>
                </a:moveTo>
                <a:lnTo>
                  <a:pt x="0" y="3"/>
                </a:lnTo>
                <a:lnTo>
                  <a:pt x="0" y="6"/>
                </a:lnTo>
                <a:lnTo>
                  <a:pt x="2" y="8"/>
                </a:lnTo>
                <a:lnTo>
                  <a:pt x="5" y="11"/>
                </a:lnTo>
                <a:lnTo>
                  <a:pt x="7" y="16"/>
                </a:lnTo>
                <a:lnTo>
                  <a:pt x="10" y="18"/>
                </a:lnTo>
                <a:lnTo>
                  <a:pt x="12" y="21"/>
                </a:lnTo>
                <a:lnTo>
                  <a:pt x="15" y="23"/>
                </a:lnTo>
                <a:lnTo>
                  <a:pt x="20" y="21"/>
                </a:lnTo>
                <a:lnTo>
                  <a:pt x="17" y="18"/>
                </a:lnTo>
                <a:lnTo>
                  <a:pt x="15" y="16"/>
                </a:lnTo>
                <a:lnTo>
                  <a:pt x="10" y="13"/>
                </a:lnTo>
                <a:lnTo>
                  <a:pt x="7" y="8"/>
                </a:lnTo>
                <a:lnTo>
                  <a:pt x="7" y="6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1" name="Freeform 2381">
            <a:extLst>
              <a:ext uri="{FF2B5EF4-FFF2-40B4-BE49-F238E27FC236}">
                <a16:creationId xmlns:a16="http://schemas.microsoft.com/office/drawing/2014/main" id="{F21A00C2-BEF2-4714-AFAB-9C20A3D3CFFB}"/>
              </a:ext>
            </a:extLst>
          </p:cNvPr>
          <p:cNvSpPr>
            <a:spLocks/>
          </p:cNvSpPr>
          <p:nvPr/>
        </p:nvSpPr>
        <p:spPr bwMode="auto">
          <a:xfrm>
            <a:off x="2732088" y="4416425"/>
            <a:ext cx="146050" cy="104775"/>
          </a:xfrm>
          <a:custGeom>
            <a:avLst/>
            <a:gdLst>
              <a:gd name="T0" fmla="*/ 256 w 256"/>
              <a:gd name="T1" fmla="*/ 87 h 190"/>
              <a:gd name="T2" fmla="*/ 3 w 256"/>
              <a:gd name="T3" fmla="*/ 0 h 190"/>
              <a:gd name="T4" fmla="*/ 0 w 256"/>
              <a:gd name="T5" fmla="*/ 95 h 190"/>
              <a:gd name="T6" fmla="*/ 256 w 256"/>
              <a:gd name="T7" fmla="*/ 190 h 190"/>
              <a:gd name="T8" fmla="*/ 256 w 256"/>
              <a:gd name="T9" fmla="*/ 8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90">
                <a:moveTo>
                  <a:pt x="256" y="87"/>
                </a:moveTo>
                <a:lnTo>
                  <a:pt x="3" y="0"/>
                </a:lnTo>
                <a:lnTo>
                  <a:pt x="0" y="95"/>
                </a:lnTo>
                <a:lnTo>
                  <a:pt x="256" y="190"/>
                </a:lnTo>
                <a:lnTo>
                  <a:pt x="256" y="8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2" name="Freeform 2382">
            <a:extLst>
              <a:ext uri="{FF2B5EF4-FFF2-40B4-BE49-F238E27FC236}">
                <a16:creationId xmlns:a16="http://schemas.microsoft.com/office/drawing/2014/main" id="{F5A31E63-2EF7-4221-BEE7-9A8AEB1062A6}"/>
              </a:ext>
            </a:extLst>
          </p:cNvPr>
          <p:cNvSpPr>
            <a:spLocks/>
          </p:cNvSpPr>
          <p:nvPr/>
        </p:nvSpPr>
        <p:spPr bwMode="auto">
          <a:xfrm>
            <a:off x="2732088" y="4416425"/>
            <a:ext cx="146050" cy="49213"/>
          </a:xfrm>
          <a:custGeom>
            <a:avLst/>
            <a:gdLst>
              <a:gd name="T0" fmla="*/ 3 w 256"/>
              <a:gd name="T1" fmla="*/ 5 h 92"/>
              <a:gd name="T2" fmla="*/ 5 w 256"/>
              <a:gd name="T3" fmla="*/ 2 h 92"/>
              <a:gd name="T4" fmla="*/ 3 w 256"/>
              <a:gd name="T5" fmla="*/ 5 h 92"/>
              <a:gd name="T6" fmla="*/ 256 w 256"/>
              <a:gd name="T7" fmla="*/ 92 h 92"/>
              <a:gd name="T8" fmla="*/ 256 w 256"/>
              <a:gd name="T9" fmla="*/ 87 h 92"/>
              <a:gd name="T10" fmla="*/ 5 w 256"/>
              <a:gd name="T11" fmla="*/ 0 h 92"/>
              <a:gd name="T12" fmla="*/ 0 w 256"/>
              <a:gd name="T13" fmla="*/ 2 h 92"/>
              <a:gd name="T14" fmla="*/ 5 w 256"/>
              <a:gd name="T15" fmla="*/ 0 h 92"/>
              <a:gd name="T16" fmla="*/ 3 w 256"/>
              <a:gd name="T17" fmla="*/ 0 h 92"/>
              <a:gd name="T18" fmla="*/ 0 w 256"/>
              <a:gd name="T19" fmla="*/ 0 h 92"/>
              <a:gd name="T20" fmla="*/ 0 w 256"/>
              <a:gd name="T21" fmla="*/ 2 h 92"/>
              <a:gd name="T22" fmla="*/ 3 w 256"/>
              <a:gd name="T23" fmla="*/ 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" h="92">
                <a:moveTo>
                  <a:pt x="3" y="5"/>
                </a:moveTo>
                <a:lnTo>
                  <a:pt x="5" y="2"/>
                </a:lnTo>
                <a:lnTo>
                  <a:pt x="3" y="5"/>
                </a:lnTo>
                <a:lnTo>
                  <a:pt x="256" y="92"/>
                </a:lnTo>
                <a:lnTo>
                  <a:pt x="256" y="87"/>
                </a:lnTo>
                <a:lnTo>
                  <a:pt x="5" y="0"/>
                </a:lnTo>
                <a:lnTo>
                  <a:pt x="0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3" name="Freeform 2383">
            <a:extLst>
              <a:ext uri="{FF2B5EF4-FFF2-40B4-BE49-F238E27FC236}">
                <a16:creationId xmlns:a16="http://schemas.microsoft.com/office/drawing/2014/main" id="{D22E2309-1599-4C78-AEAE-829C3F24D3A6}"/>
              </a:ext>
            </a:extLst>
          </p:cNvPr>
          <p:cNvSpPr>
            <a:spLocks/>
          </p:cNvSpPr>
          <p:nvPr/>
        </p:nvSpPr>
        <p:spPr bwMode="auto">
          <a:xfrm>
            <a:off x="2730500" y="4416425"/>
            <a:ext cx="4763" cy="53975"/>
          </a:xfrm>
          <a:custGeom>
            <a:avLst/>
            <a:gdLst>
              <a:gd name="T0" fmla="*/ 2 w 7"/>
              <a:gd name="T1" fmla="*/ 95 h 98"/>
              <a:gd name="T2" fmla="*/ 2 w 7"/>
              <a:gd name="T3" fmla="*/ 95 h 98"/>
              <a:gd name="T4" fmla="*/ 2 w 7"/>
              <a:gd name="T5" fmla="*/ 95 h 98"/>
              <a:gd name="T6" fmla="*/ 7 w 7"/>
              <a:gd name="T7" fmla="*/ 0 h 98"/>
              <a:gd name="T8" fmla="*/ 2 w 7"/>
              <a:gd name="T9" fmla="*/ 0 h 98"/>
              <a:gd name="T10" fmla="*/ 0 w 7"/>
              <a:gd name="T11" fmla="*/ 95 h 98"/>
              <a:gd name="T12" fmla="*/ 0 w 7"/>
              <a:gd name="T13" fmla="*/ 98 h 98"/>
              <a:gd name="T14" fmla="*/ 0 w 7"/>
              <a:gd name="T15" fmla="*/ 95 h 98"/>
              <a:gd name="T16" fmla="*/ 0 w 7"/>
              <a:gd name="T17" fmla="*/ 98 h 98"/>
              <a:gd name="T18" fmla="*/ 2 w 7"/>
              <a:gd name="T19" fmla="*/ 98 h 98"/>
              <a:gd name="T20" fmla="*/ 2 w 7"/>
              <a:gd name="T21" fmla="*/ 98 h 98"/>
              <a:gd name="T22" fmla="*/ 2 w 7"/>
              <a:gd name="T23" fmla="*/ 9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98">
                <a:moveTo>
                  <a:pt x="2" y="95"/>
                </a:moveTo>
                <a:lnTo>
                  <a:pt x="2" y="95"/>
                </a:lnTo>
                <a:lnTo>
                  <a:pt x="2" y="95"/>
                </a:lnTo>
                <a:lnTo>
                  <a:pt x="7" y="0"/>
                </a:lnTo>
                <a:lnTo>
                  <a:pt x="2" y="0"/>
                </a:lnTo>
                <a:lnTo>
                  <a:pt x="0" y="95"/>
                </a:lnTo>
                <a:lnTo>
                  <a:pt x="0" y="98"/>
                </a:lnTo>
                <a:lnTo>
                  <a:pt x="0" y="95"/>
                </a:lnTo>
                <a:lnTo>
                  <a:pt x="0" y="98"/>
                </a:lnTo>
                <a:lnTo>
                  <a:pt x="2" y="98"/>
                </a:lnTo>
                <a:lnTo>
                  <a:pt x="2" y="98"/>
                </a:lnTo>
                <a:lnTo>
                  <a:pt x="2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4" name="Freeform 2384">
            <a:extLst>
              <a:ext uri="{FF2B5EF4-FFF2-40B4-BE49-F238E27FC236}">
                <a16:creationId xmlns:a16="http://schemas.microsoft.com/office/drawing/2014/main" id="{016974B9-708E-41CF-8C85-65363FCAF5AA}"/>
              </a:ext>
            </a:extLst>
          </p:cNvPr>
          <p:cNvSpPr>
            <a:spLocks/>
          </p:cNvSpPr>
          <p:nvPr/>
        </p:nvSpPr>
        <p:spPr bwMode="auto">
          <a:xfrm>
            <a:off x="2730500" y="4468813"/>
            <a:ext cx="149225" cy="53975"/>
          </a:xfrm>
          <a:custGeom>
            <a:avLst/>
            <a:gdLst>
              <a:gd name="T0" fmla="*/ 258 w 261"/>
              <a:gd name="T1" fmla="*/ 92 h 97"/>
              <a:gd name="T2" fmla="*/ 255 w 261"/>
              <a:gd name="T3" fmla="*/ 95 h 97"/>
              <a:gd name="T4" fmla="*/ 258 w 261"/>
              <a:gd name="T5" fmla="*/ 92 h 97"/>
              <a:gd name="T6" fmla="*/ 2 w 261"/>
              <a:gd name="T7" fmla="*/ 0 h 97"/>
              <a:gd name="T8" fmla="*/ 0 w 261"/>
              <a:gd name="T9" fmla="*/ 3 h 97"/>
              <a:gd name="T10" fmla="*/ 258 w 261"/>
              <a:gd name="T11" fmla="*/ 97 h 97"/>
              <a:gd name="T12" fmla="*/ 261 w 261"/>
              <a:gd name="T13" fmla="*/ 95 h 97"/>
              <a:gd name="T14" fmla="*/ 258 w 261"/>
              <a:gd name="T15" fmla="*/ 97 h 97"/>
              <a:gd name="T16" fmla="*/ 258 w 261"/>
              <a:gd name="T17" fmla="*/ 97 h 97"/>
              <a:gd name="T18" fmla="*/ 261 w 261"/>
              <a:gd name="T19" fmla="*/ 95 h 97"/>
              <a:gd name="T20" fmla="*/ 261 w 261"/>
              <a:gd name="T21" fmla="*/ 95 h 97"/>
              <a:gd name="T22" fmla="*/ 258 w 261"/>
              <a:gd name="T23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97">
                <a:moveTo>
                  <a:pt x="258" y="92"/>
                </a:moveTo>
                <a:lnTo>
                  <a:pt x="255" y="95"/>
                </a:lnTo>
                <a:lnTo>
                  <a:pt x="258" y="92"/>
                </a:lnTo>
                <a:lnTo>
                  <a:pt x="2" y="0"/>
                </a:lnTo>
                <a:lnTo>
                  <a:pt x="0" y="3"/>
                </a:lnTo>
                <a:lnTo>
                  <a:pt x="258" y="97"/>
                </a:lnTo>
                <a:lnTo>
                  <a:pt x="261" y="95"/>
                </a:lnTo>
                <a:lnTo>
                  <a:pt x="258" y="97"/>
                </a:lnTo>
                <a:lnTo>
                  <a:pt x="258" y="97"/>
                </a:lnTo>
                <a:lnTo>
                  <a:pt x="261" y="95"/>
                </a:lnTo>
                <a:lnTo>
                  <a:pt x="261" y="95"/>
                </a:lnTo>
                <a:lnTo>
                  <a:pt x="25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5" name="Freeform 2385">
            <a:extLst>
              <a:ext uri="{FF2B5EF4-FFF2-40B4-BE49-F238E27FC236}">
                <a16:creationId xmlns:a16="http://schemas.microsoft.com/office/drawing/2014/main" id="{65BDB72F-BA6D-4C0D-90C8-EF18F213318E}"/>
              </a:ext>
            </a:extLst>
          </p:cNvPr>
          <p:cNvSpPr>
            <a:spLocks/>
          </p:cNvSpPr>
          <p:nvPr/>
        </p:nvSpPr>
        <p:spPr bwMode="auto">
          <a:xfrm>
            <a:off x="2876550" y="4464050"/>
            <a:ext cx="3175" cy="57150"/>
          </a:xfrm>
          <a:custGeom>
            <a:avLst/>
            <a:gdLst>
              <a:gd name="T0" fmla="*/ 0 w 6"/>
              <a:gd name="T1" fmla="*/ 2 h 105"/>
              <a:gd name="T2" fmla="*/ 3 w 6"/>
              <a:gd name="T3" fmla="*/ 5 h 105"/>
              <a:gd name="T4" fmla="*/ 0 w 6"/>
              <a:gd name="T5" fmla="*/ 2 h 105"/>
              <a:gd name="T6" fmla="*/ 0 w 6"/>
              <a:gd name="T7" fmla="*/ 105 h 105"/>
              <a:gd name="T8" fmla="*/ 6 w 6"/>
              <a:gd name="T9" fmla="*/ 105 h 105"/>
              <a:gd name="T10" fmla="*/ 6 w 6"/>
              <a:gd name="T11" fmla="*/ 2 h 105"/>
              <a:gd name="T12" fmla="*/ 3 w 6"/>
              <a:gd name="T13" fmla="*/ 0 h 105"/>
              <a:gd name="T14" fmla="*/ 6 w 6"/>
              <a:gd name="T15" fmla="*/ 2 h 105"/>
              <a:gd name="T16" fmla="*/ 6 w 6"/>
              <a:gd name="T17" fmla="*/ 0 h 105"/>
              <a:gd name="T18" fmla="*/ 3 w 6"/>
              <a:gd name="T19" fmla="*/ 0 h 105"/>
              <a:gd name="T20" fmla="*/ 3 w 6"/>
              <a:gd name="T21" fmla="*/ 0 h 105"/>
              <a:gd name="T22" fmla="*/ 0 w 6"/>
              <a:gd name="T23" fmla="*/ 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105">
                <a:moveTo>
                  <a:pt x="0" y="2"/>
                </a:moveTo>
                <a:lnTo>
                  <a:pt x="3" y="5"/>
                </a:lnTo>
                <a:lnTo>
                  <a:pt x="0" y="2"/>
                </a:lnTo>
                <a:lnTo>
                  <a:pt x="0" y="105"/>
                </a:lnTo>
                <a:lnTo>
                  <a:pt x="6" y="105"/>
                </a:lnTo>
                <a:lnTo>
                  <a:pt x="6" y="2"/>
                </a:lnTo>
                <a:lnTo>
                  <a:pt x="3" y="0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6" name="Freeform 2386">
            <a:extLst>
              <a:ext uri="{FF2B5EF4-FFF2-40B4-BE49-F238E27FC236}">
                <a16:creationId xmlns:a16="http://schemas.microsoft.com/office/drawing/2014/main" id="{9D94AEBD-BD3C-471E-8155-C27E3876E8FE}"/>
              </a:ext>
            </a:extLst>
          </p:cNvPr>
          <p:cNvSpPr>
            <a:spLocks/>
          </p:cNvSpPr>
          <p:nvPr/>
        </p:nvSpPr>
        <p:spPr bwMode="auto">
          <a:xfrm>
            <a:off x="2997200" y="4451350"/>
            <a:ext cx="1588" cy="28575"/>
          </a:xfrm>
          <a:custGeom>
            <a:avLst/>
            <a:gdLst>
              <a:gd name="T0" fmla="*/ 3 w 3"/>
              <a:gd name="T1" fmla="*/ 49 h 52"/>
              <a:gd name="T2" fmla="*/ 0 w 3"/>
              <a:gd name="T3" fmla="*/ 52 h 52"/>
              <a:gd name="T4" fmla="*/ 3 w 3"/>
              <a:gd name="T5" fmla="*/ 49 h 52"/>
              <a:gd name="T6" fmla="*/ 3 w 3"/>
              <a:gd name="T7" fmla="*/ 0 h 52"/>
              <a:gd name="T8" fmla="*/ 0 w 3"/>
              <a:gd name="T9" fmla="*/ 0 h 52"/>
              <a:gd name="T10" fmla="*/ 0 w 3"/>
              <a:gd name="T11" fmla="*/ 49 h 52"/>
              <a:gd name="T12" fmla="*/ 0 w 3"/>
              <a:gd name="T13" fmla="*/ 49 h 52"/>
              <a:gd name="T14" fmla="*/ 0 w 3"/>
              <a:gd name="T15" fmla="*/ 52 h 52"/>
              <a:gd name="T16" fmla="*/ 3 w 3"/>
              <a:gd name="T17" fmla="*/ 52 h 52"/>
              <a:gd name="T18" fmla="*/ 3 w 3"/>
              <a:gd name="T19" fmla="*/ 4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2">
                <a:moveTo>
                  <a:pt x="3" y="49"/>
                </a:moveTo>
                <a:lnTo>
                  <a:pt x="0" y="52"/>
                </a:lnTo>
                <a:lnTo>
                  <a:pt x="3" y="49"/>
                </a:lnTo>
                <a:lnTo>
                  <a:pt x="3" y="0"/>
                </a:lnTo>
                <a:lnTo>
                  <a:pt x="0" y="0"/>
                </a:lnTo>
                <a:lnTo>
                  <a:pt x="0" y="49"/>
                </a:lnTo>
                <a:lnTo>
                  <a:pt x="0" y="49"/>
                </a:lnTo>
                <a:lnTo>
                  <a:pt x="0" y="52"/>
                </a:lnTo>
                <a:lnTo>
                  <a:pt x="3" y="52"/>
                </a:lnTo>
                <a:lnTo>
                  <a:pt x="3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7" name="Freeform 2387">
            <a:extLst>
              <a:ext uri="{FF2B5EF4-FFF2-40B4-BE49-F238E27FC236}">
                <a16:creationId xmlns:a16="http://schemas.microsoft.com/office/drawing/2014/main" id="{3F58D947-9C07-4D91-93C6-25533213C784}"/>
              </a:ext>
            </a:extLst>
          </p:cNvPr>
          <p:cNvSpPr>
            <a:spLocks/>
          </p:cNvSpPr>
          <p:nvPr/>
        </p:nvSpPr>
        <p:spPr bwMode="auto">
          <a:xfrm>
            <a:off x="2882900" y="4478338"/>
            <a:ext cx="114300" cy="20637"/>
          </a:xfrm>
          <a:custGeom>
            <a:avLst/>
            <a:gdLst>
              <a:gd name="T0" fmla="*/ 2 w 199"/>
              <a:gd name="T1" fmla="*/ 36 h 36"/>
              <a:gd name="T2" fmla="*/ 0 w 199"/>
              <a:gd name="T3" fmla="*/ 33 h 36"/>
              <a:gd name="T4" fmla="*/ 2 w 199"/>
              <a:gd name="T5" fmla="*/ 36 h 36"/>
              <a:gd name="T6" fmla="*/ 199 w 199"/>
              <a:gd name="T7" fmla="*/ 3 h 36"/>
              <a:gd name="T8" fmla="*/ 199 w 199"/>
              <a:gd name="T9" fmla="*/ 0 h 36"/>
              <a:gd name="T10" fmla="*/ 2 w 199"/>
              <a:gd name="T11" fmla="*/ 31 h 36"/>
              <a:gd name="T12" fmla="*/ 2 w 199"/>
              <a:gd name="T13" fmla="*/ 33 h 36"/>
              <a:gd name="T14" fmla="*/ 0 w 199"/>
              <a:gd name="T15" fmla="*/ 33 h 36"/>
              <a:gd name="T16" fmla="*/ 0 w 199"/>
              <a:gd name="T17" fmla="*/ 36 h 36"/>
              <a:gd name="T18" fmla="*/ 2 w 199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36">
                <a:moveTo>
                  <a:pt x="2" y="36"/>
                </a:moveTo>
                <a:lnTo>
                  <a:pt x="0" y="33"/>
                </a:lnTo>
                <a:lnTo>
                  <a:pt x="2" y="36"/>
                </a:lnTo>
                <a:lnTo>
                  <a:pt x="199" y="3"/>
                </a:lnTo>
                <a:lnTo>
                  <a:pt x="199" y="0"/>
                </a:lnTo>
                <a:lnTo>
                  <a:pt x="2" y="31"/>
                </a:lnTo>
                <a:lnTo>
                  <a:pt x="2" y="33"/>
                </a:lnTo>
                <a:lnTo>
                  <a:pt x="0" y="33"/>
                </a:lnTo>
                <a:lnTo>
                  <a:pt x="0" y="36"/>
                </a:lnTo>
                <a:lnTo>
                  <a:pt x="2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8" name="Freeform 2388">
            <a:extLst>
              <a:ext uri="{FF2B5EF4-FFF2-40B4-BE49-F238E27FC236}">
                <a16:creationId xmlns:a16="http://schemas.microsoft.com/office/drawing/2014/main" id="{D0EFCF60-CEE9-4CCD-9555-3BDE360B860A}"/>
              </a:ext>
            </a:extLst>
          </p:cNvPr>
          <p:cNvSpPr>
            <a:spLocks/>
          </p:cNvSpPr>
          <p:nvPr/>
        </p:nvSpPr>
        <p:spPr bwMode="auto">
          <a:xfrm>
            <a:off x="2882900" y="4468813"/>
            <a:ext cx="1588" cy="28575"/>
          </a:xfrm>
          <a:custGeom>
            <a:avLst/>
            <a:gdLst>
              <a:gd name="T0" fmla="*/ 0 w 2"/>
              <a:gd name="T1" fmla="*/ 3 h 51"/>
              <a:gd name="T2" fmla="*/ 2 w 2"/>
              <a:gd name="T3" fmla="*/ 0 h 51"/>
              <a:gd name="T4" fmla="*/ 0 w 2"/>
              <a:gd name="T5" fmla="*/ 3 h 51"/>
              <a:gd name="T6" fmla="*/ 0 w 2"/>
              <a:gd name="T7" fmla="*/ 51 h 51"/>
              <a:gd name="T8" fmla="*/ 2 w 2"/>
              <a:gd name="T9" fmla="*/ 51 h 51"/>
              <a:gd name="T10" fmla="*/ 2 w 2"/>
              <a:gd name="T11" fmla="*/ 3 h 51"/>
              <a:gd name="T12" fmla="*/ 2 w 2"/>
              <a:gd name="T13" fmla="*/ 3 h 51"/>
              <a:gd name="T14" fmla="*/ 2 w 2"/>
              <a:gd name="T15" fmla="*/ 0 h 51"/>
              <a:gd name="T16" fmla="*/ 0 w 2"/>
              <a:gd name="T17" fmla="*/ 0 h 51"/>
              <a:gd name="T18" fmla="*/ 0 w 2"/>
              <a:gd name="T1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51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lnTo>
                  <a:pt x="0" y="51"/>
                </a:lnTo>
                <a:lnTo>
                  <a:pt x="2" y="51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09" name="Freeform 2389">
            <a:extLst>
              <a:ext uri="{FF2B5EF4-FFF2-40B4-BE49-F238E27FC236}">
                <a16:creationId xmlns:a16="http://schemas.microsoft.com/office/drawing/2014/main" id="{0D79E76B-7D78-459C-96CE-40BFDB282A75}"/>
              </a:ext>
            </a:extLst>
          </p:cNvPr>
          <p:cNvSpPr>
            <a:spLocks/>
          </p:cNvSpPr>
          <p:nvPr/>
        </p:nvSpPr>
        <p:spPr bwMode="auto">
          <a:xfrm>
            <a:off x="2884488" y="4451350"/>
            <a:ext cx="114300" cy="19050"/>
          </a:xfrm>
          <a:custGeom>
            <a:avLst/>
            <a:gdLst>
              <a:gd name="T0" fmla="*/ 197 w 200"/>
              <a:gd name="T1" fmla="*/ 0 h 36"/>
              <a:gd name="T2" fmla="*/ 200 w 200"/>
              <a:gd name="T3" fmla="*/ 2 h 36"/>
              <a:gd name="T4" fmla="*/ 197 w 200"/>
              <a:gd name="T5" fmla="*/ 0 h 36"/>
              <a:gd name="T6" fmla="*/ 0 w 200"/>
              <a:gd name="T7" fmla="*/ 33 h 36"/>
              <a:gd name="T8" fmla="*/ 0 w 200"/>
              <a:gd name="T9" fmla="*/ 36 h 36"/>
              <a:gd name="T10" fmla="*/ 197 w 200"/>
              <a:gd name="T11" fmla="*/ 5 h 36"/>
              <a:gd name="T12" fmla="*/ 197 w 200"/>
              <a:gd name="T13" fmla="*/ 2 h 36"/>
              <a:gd name="T14" fmla="*/ 200 w 200"/>
              <a:gd name="T15" fmla="*/ 2 h 36"/>
              <a:gd name="T16" fmla="*/ 200 w 200"/>
              <a:gd name="T17" fmla="*/ 0 h 36"/>
              <a:gd name="T18" fmla="*/ 197 w 200"/>
              <a:gd name="T1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36">
                <a:moveTo>
                  <a:pt x="197" y="0"/>
                </a:moveTo>
                <a:lnTo>
                  <a:pt x="200" y="2"/>
                </a:lnTo>
                <a:lnTo>
                  <a:pt x="197" y="0"/>
                </a:lnTo>
                <a:lnTo>
                  <a:pt x="0" y="33"/>
                </a:lnTo>
                <a:lnTo>
                  <a:pt x="0" y="36"/>
                </a:lnTo>
                <a:lnTo>
                  <a:pt x="197" y="5"/>
                </a:lnTo>
                <a:lnTo>
                  <a:pt x="197" y="2"/>
                </a:lnTo>
                <a:lnTo>
                  <a:pt x="200" y="2"/>
                </a:lnTo>
                <a:lnTo>
                  <a:pt x="200" y="0"/>
                </a:lnTo>
                <a:lnTo>
                  <a:pt x="1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0" name="Freeform 2390">
            <a:extLst>
              <a:ext uri="{FF2B5EF4-FFF2-40B4-BE49-F238E27FC236}">
                <a16:creationId xmlns:a16="http://schemas.microsoft.com/office/drawing/2014/main" id="{38513695-1C09-4780-95E0-E580742D26FB}"/>
              </a:ext>
            </a:extLst>
          </p:cNvPr>
          <p:cNvSpPr>
            <a:spLocks/>
          </p:cNvSpPr>
          <p:nvPr/>
        </p:nvSpPr>
        <p:spPr bwMode="auto">
          <a:xfrm>
            <a:off x="3076575" y="4433888"/>
            <a:ext cx="3175" cy="31750"/>
          </a:xfrm>
          <a:custGeom>
            <a:avLst/>
            <a:gdLst>
              <a:gd name="T0" fmla="*/ 5 w 5"/>
              <a:gd name="T1" fmla="*/ 56 h 59"/>
              <a:gd name="T2" fmla="*/ 3 w 5"/>
              <a:gd name="T3" fmla="*/ 59 h 59"/>
              <a:gd name="T4" fmla="*/ 5 w 5"/>
              <a:gd name="T5" fmla="*/ 56 h 59"/>
              <a:gd name="T6" fmla="*/ 3 w 5"/>
              <a:gd name="T7" fmla="*/ 0 h 59"/>
              <a:gd name="T8" fmla="*/ 0 w 5"/>
              <a:gd name="T9" fmla="*/ 0 h 59"/>
              <a:gd name="T10" fmla="*/ 0 w 5"/>
              <a:gd name="T11" fmla="*/ 56 h 59"/>
              <a:gd name="T12" fmla="*/ 3 w 5"/>
              <a:gd name="T13" fmla="*/ 54 h 59"/>
              <a:gd name="T14" fmla="*/ 3 w 5"/>
              <a:gd name="T15" fmla="*/ 59 h 59"/>
              <a:gd name="T16" fmla="*/ 5 w 5"/>
              <a:gd name="T17" fmla="*/ 59 h 59"/>
              <a:gd name="T18" fmla="*/ 5 w 5"/>
              <a:gd name="T19" fmla="*/ 5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9">
                <a:moveTo>
                  <a:pt x="5" y="56"/>
                </a:moveTo>
                <a:lnTo>
                  <a:pt x="3" y="59"/>
                </a:lnTo>
                <a:lnTo>
                  <a:pt x="5" y="56"/>
                </a:lnTo>
                <a:lnTo>
                  <a:pt x="3" y="0"/>
                </a:lnTo>
                <a:lnTo>
                  <a:pt x="0" y="0"/>
                </a:lnTo>
                <a:lnTo>
                  <a:pt x="0" y="56"/>
                </a:lnTo>
                <a:lnTo>
                  <a:pt x="3" y="54"/>
                </a:lnTo>
                <a:lnTo>
                  <a:pt x="3" y="59"/>
                </a:lnTo>
                <a:lnTo>
                  <a:pt x="5" y="59"/>
                </a:lnTo>
                <a:lnTo>
                  <a:pt x="5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1" name="Freeform 2391">
            <a:extLst>
              <a:ext uri="{FF2B5EF4-FFF2-40B4-BE49-F238E27FC236}">
                <a16:creationId xmlns:a16="http://schemas.microsoft.com/office/drawing/2014/main" id="{B6CF34A7-96A5-4DAA-8BB4-D57595B38217}"/>
              </a:ext>
            </a:extLst>
          </p:cNvPr>
          <p:cNvSpPr>
            <a:spLocks/>
          </p:cNvSpPr>
          <p:nvPr/>
        </p:nvSpPr>
        <p:spPr bwMode="auto">
          <a:xfrm>
            <a:off x="2997200" y="4464050"/>
            <a:ext cx="80963" cy="15875"/>
          </a:xfrm>
          <a:custGeom>
            <a:avLst/>
            <a:gdLst>
              <a:gd name="T0" fmla="*/ 0 w 141"/>
              <a:gd name="T1" fmla="*/ 28 h 31"/>
              <a:gd name="T2" fmla="*/ 0 w 141"/>
              <a:gd name="T3" fmla="*/ 31 h 31"/>
              <a:gd name="T4" fmla="*/ 141 w 141"/>
              <a:gd name="T5" fmla="*/ 5 h 31"/>
              <a:gd name="T6" fmla="*/ 141 w 141"/>
              <a:gd name="T7" fmla="*/ 0 h 31"/>
              <a:gd name="T8" fmla="*/ 0 w 141"/>
              <a:gd name="T9" fmla="*/ 25 h 31"/>
              <a:gd name="T10" fmla="*/ 0 w 141"/>
              <a:gd name="T11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" h="31">
                <a:moveTo>
                  <a:pt x="0" y="28"/>
                </a:moveTo>
                <a:lnTo>
                  <a:pt x="0" y="31"/>
                </a:lnTo>
                <a:lnTo>
                  <a:pt x="141" y="5"/>
                </a:lnTo>
                <a:lnTo>
                  <a:pt x="141" y="0"/>
                </a:lnTo>
                <a:lnTo>
                  <a:pt x="0" y="25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2" name="Freeform 2392">
            <a:extLst>
              <a:ext uri="{FF2B5EF4-FFF2-40B4-BE49-F238E27FC236}">
                <a16:creationId xmlns:a16="http://schemas.microsoft.com/office/drawing/2014/main" id="{18D28A3C-0CF1-4FB0-A517-0973A8A213FD}"/>
              </a:ext>
            </a:extLst>
          </p:cNvPr>
          <p:cNvSpPr>
            <a:spLocks/>
          </p:cNvSpPr>
          <p:nvPr/>
        </p:nvSpPr>
        <p:spPr bwMode="auto">
          <a:xfrm>
            <a:off x="2857500" y="4470400"/>
            <a:ext cx="273050" cy="79375"/>
          </a:xfrm>
          <a:custGeom>
            <a:avLst/>
            <a:gdLst>
              <a:gd name="T0" fmla="*/ 0 w 476"/>
              <a:gd name="T1" fmla="*/ 76 h 143"/>
              <a:gd name="T2" fmla="*/ 44 w 476"/>
              <a:gd name="T3" fmla="*/ 140 h 143"/>
              <a:gd name="T4" fmla="*/ 49 w 476"/>
              <a:gd name="T5" fmla="*/ 143 h 143"/>
              <a:gd name="T6" fmla="*/ 59 w 476"/>
              <a:gd name="T7" fmla="*/ 143 h 143"/>
              <a:gd name="T8" fmla="*/ 463 w 476"/>
              <a:gd name="T9" fmla="*/ 58 h 143"/>
              <a:gd name="T10" fmla="*/ 471 w 476"/>
              <a:gd name="T11" fmla="*/ 58 h 143"/>
              <a:gd name="T12" fmla="*/ 476 w 476"/>
              <a:gd name="T13" fmla="*/ 53 h 143"/>
              <a:gd name="T14" fmla="*/ 427 w 476"/>
              <a:gd name="T15" fmla="*/ 0 h 143"/>
              <a:gd name="T16" fmla="*/ 0 w 476"/>
              <a:gd name="T17" fmla="*/ 7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143">
                <a:moveTo>
                  <a:pt x="0" y="76"/>
                </a:moveTo>
                <a:lnTo>
                  <a:pt x="44" y="140"/>
                </a:lnTo>
                <a:lnTo>
                  <a:pt x="49" y="143"/>
                </a:lnTo>
                <a:lnTo>
                  <a:pt x="59" y="143"/>
                </a:lnTo>
                <a:lnTo>
                  <a:pt x="463" y="58"/>
                </a:lnTo>
                <a:lnTo>
                  <a:pt x="471" y="58"/>
                </a:lnTo>
                <a:lnTo>
                  <a:pt x="476" y="53"/>
                </a:lnTo>
                <a:lnTo>
                  <a:pt x="427" y="0"/>
                </a:lnTo>
                <a:lnTo>
                  <a:pt x="0" y="76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3" name="Freeform 2393">
            <a:extLst>
              <a:ext uri="{FF2B5EF4-FFF2-40B4-BE49-F238E27FC236}">
                <a16:creationId xmlns:a16="http://schemas.microsoft.com/office/drawing/2014/main" id="{B68A3209-C945-4FCA-AF60-1EC8C8B953AD}"/>
              </a:ext>
            </a:extLst>
          </p:cNvPr>
          <p:cNvSpPr>
            <a:spLocks/>
          </p:cNvSpPr>
          <p:nvPr/>
        </p:nvSpPr>
        <p:spPr bwMode="auto">
          <a:xfrm>
            <a:off x="2857500" y="4511675"/>
            <a:ext cx="26988" cy="38100"/>
          </a:xfrm>
          <a:custGeom>
            <a:avLst/>
            <a:gdLst>
              <a:gd name="T0" fmla="*/ 48 w 48"/>
              <a:gd name="T1" fmla="*/ 64 h 69"/>
              <a:gd name="T2" fmla="*/ 46 w 48"/>
              <a:gd name="T3" fmla="*/ 64 h 69"/>
              <a:gd name="T4" fmla="*/ 48 w 48"/>
              <a:gd name="T5" fmla="*/ 64 h 69"/>
              <a:gd name="T6" fmla="*/ 5 w 48"/>
              <a:gd name="T7" fmla="*/ 0 h 69"/>
              <a:gd name="T8" fmla="*/ 0 w 48"/>
              <a:gd name="T9" fmla="*/ 5 h 69"/>
              <a:gd name="T10" fmla="*/ 43 w 48"/>
              <a:gd name="T11" fmla="*/ 66 h 69"/>
              <a:gd name="T12" fmla="*/ 43 w 48"/>
              <a:gd name="T13" fmla="*/ 66 h 69"/>
              <a:gd name="T14" fmla="*/ 43 w 48"/>
              <a:gd name="T15" fmla="*/ 66 h 69"/>
              <a:gd name="T16" fmla="*/ 46 w 48"/>
              <a:gd name="T17" fmla="*/ 69 h 69"/>
              <a:gd name="T18" fmla="*/ 46 w 48"/>
              <a:gd name="T19" fmla="*/ 66 h 69"/>
              <a:gd name="T20" fmla="*/ 48 w 48"/>
              <a:gd name="T21" fmla="*/ 66 h 69"/>
              <a:gd name="T22" fmla="*/ 48 w 48"/>
              <a:gd name="T23" fmla="*/ 6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69">
                <a:moveTo>
                  <a:pt x="48" y="64"/>
                </a:moveTo>
                <a:lnTo>
                  <a:pt x="46" y="64"/>
                </a:lnTo>
                <a:lnTo>
                  <a:pt x="48" y="64"/>
                </a:lnTo>
                <a:lnTo>
                  <a:pt x="5" y="0"/>
                </a:lnTo>
                <a:lnTo>
                  <a:pt x="0" y="5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6" y="69"/>
                </a:lnTo>
                <a:lnTo>
                  <a:pt x="46" y="66"/>
                </a:lnTo>
                <a:lnTo>
                  <a:pt x="48" y="66"/>
                </a:lnTo>
                <a:lnTo>
                  <a:pt x="48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4" name="Freeform 2394">
            <a:extLst>
              <a:ext uri="{FF2B5EF4-FFF2-40B4-BE49-F238E27FC236}">
                <a16:creationId xmlns:a16="http://schemas.microsoft.com/office/drawing/2014/main" id="{45326194-7365-47D0-8F41-27F35309872B}"/>
              </a:ext>
            </a:extLst>
          </p:cNvPr>
          <p:cNvSpPr>
            <a:spLocks/>
          </p:cNvSpPr>
          <p:nvPr/>
        </p:nvSpPr>
        <p:spPr bwMode="auto">
          <a:xfrm>
            <a:off x="2881313" y="4546600"/>
            <a:ext cx="6350" cy="3175"/>
          </a:xfrm>
          <a:custGeom>
            <a:avLst/>
            <a:gdLst>
              <a:gd name="T0" fmla="*/ 8 w 10"/>
              <a:gd name="T1" fmla="*/ 2 h 7"/>
              <a:gd name="T2" fmla="*/ 8 w 10"/>
              <a:gd name="T3" fmla="*/ 2 h 7"/>
              <a:gd name="T4" fmla="*/ 8 w 10"/>
              <a:gd name="T5" fmla="*/ 2 h 7"/>
              <a:gd name="T6" fmla="*/ 3 w 10"/>
              <a:gd name="T7" fmla="*/ 0 h 7"/>
              <a:gd name="T8" fmla="*/ 0 w 10"/>
              <a:gd name="T9" fmla="*/ 2 h 7"/>
              <a:gd name="T10" fmla="*/ 5 w 10"/>
              <a:gd name="T11" fmla="*/ 7 h 7"/>
              <a:gd name="T12" fmla="*/ 8 w 10"/>
              <a:gd name="T13" fmla="*/ 7 h 7"/>
              <a:gd name="T14" fmla="*/ 5 w 10"/>
              <a:gd name="T15" fmla="*/ 7 h 7"/>
              <a:gd name="T16" fmla="*/ 8 w 10"/>
              <a:gd name="T17" fmla="*/ 7 h 7"/>
              <a:gd name="T18" fmla="*/ 10 w 10"/>
              <a:gd name="T19" fmla="*/ 7 h 7"/>
              <a:gd name="T20" fmla="*/ 10 w 10"/>
              <a:gd name="T21" fmla="*/ 5 h 7"/>
              <a:gd name="T22" fmla="*/ 8 w 10"/>
              <a:gd name="T2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7">
                <a:moveTo>
                  <a:pt x="8" y="2"/>
                </a:moveTo>
                <a:lnTo>
                  <a:pt x="8" y="2"/>
                </a:lnTo>
                <a:lnTo>
                  <a:pt x="8" y="2"/>
                </a:lnTo>
                <a:lnTo>
                  <a:pt x="3" y="0"/>
                </a:lnTo>
                <a:lnTo>
                  <a:pt x="0" y="2"/>
                </a:lnTo>
                <a:lnTo>
                  <a:pt x="5" y="7"/>
                </a:lnTo>
                <a:lnTo>
                  <a:pt x="8" y="7"/>
                </a:lnTo>
                <a:lnTo>
                  <a:pt x="5" y="7"/>
                </a:lnTo>
                <a:lnTo>
                  <a:pt x="8" y="7"/>
                </a:lnTo>
                <a:lnTo>
                  <a:pt x="10" y="7"/>
                </a:lnTo>
                <a:lnTo>
                  <a:pt x="10" y="5"/>
                </a:lnTo>
                <a:lnTo>
                  <a:pt x="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5" name="Freeform 2395">
            <a:extLst>
              <a:ext uri="{FF2B5EF4-FFF2-40B4-BE49-F238E27FC236}">
                <a16:creationId xmlns:a16="http://schemas.microsoft.com/office/drawing/2014/main" id="{3FD33DF0-38A1-4A51-A3A1-774CDC7C6889}"/>
              </a:ext>
            </a:extLst>
          </p:cNvPr>
          <p:cNvSpPr>
            <a:spLocks/>
          </p:cNvSpPr>
          <p:nvPr/>
        </p:nvSpPr>
        <p:spPr bwMode="auto">
          <a:xfrm>
            <a:off x="2886075" y="4548188"/>
            <a:ext cx="6350" cy="1587"/>
          </a:xfrm>
          <a:custGeom>
            <a:avLst/>
            <a:gdLst>
              <a:gd name="T0" fmla="*/ 10 w 10"/>
              <a:gd name="T1" fmla="*/ 0 h 5"/>
              <a:gd name="T2" fmla="*/ 7 w 10"/>
              <a:gd name="T3" fmla="*/ 0 h 5"/>
              <a:gd name="T4" fmla="*/ 10 w 10"/>
              <a:gd name="T5" fmla="*/ 0 h 5"/>
              <a:gd name="T6" fmla="*/ 0 w 10"/>
              <a:gd name="T7" fmla="*/ 0 h 5"/>
              <a:gd name="T8" fmla="*/ 0 w 10"/>
              <a:gd name="T9" fmla="*/ 5 h 5"/>
              <a:gd name="T10" fmla="*/ 10 w 10"/>
              <a:gd name="T11" fmla="*/ 5 h 5"/>
              <a:gd name="T12" fmla="*/ 10 w 10"/>
              <a:gd name="T13" fmla="*/ 5 h 5"/>
              <a:gd name="T14" fmla="*/ 10 w 10"/>
              <a:gd name="T15" fmla="*/ 3 h 5"/>
              <a:gd name="T16" fmla="*/ 10 w 10"/>
              <a:gd name="T17" fmla="*/ 3 h 5"/>
              <a:gd name="T18" fmla="*/ 10 w 1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7" y="0"/>
                </a:lnTo>
                <a:lnTo>
                  <a:pt x="10" y="0"/>
                </a:ln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lnTo>
                  <a:pt x="10" y="5"/>
                </a:lnTo>
                <a:lnTo>
                  <a:pt x="10" y="3"/>
                </a:lnTo>
                <a:lnTo>
                  <a:pt x="10" y="3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6" name="Freeform 2396">
            <a:extLst>
              <a:ext uri="{FF2B5EF4-FFF2-40B4-BE49-F238E27FC236}">
                <a16:creationId xmlns:a16="http://schemas.microsoft.com/office/drawing/2014/main" id="{191CFD9C-F7A4-4FB1-919F-E098A556DCBA}"/>
              </a:ext>
            </a:extLst>
          </p:cNvPr>
          <p:cNvSpPr>
            <a:spLocks/>
          </p:cNvSpPr>
          <p:nvPr/>
        </p:nvSpPr>
        <p:spPr bwMode="auto">
          <a:xfrm>
            <a:off x="2890838" y="4502150"/>
            <a:ext cx="233362" cy="47625"/>
          </a:xfrm>
          <a:custGeom>
            <a:avLst/>
            <a:gdLst>
              <a:gd name="T0" fmla="*/ 407 w 409"/>
              <a:gd name="T1" fmla="*/ 0 h 87"/>
              <a:gd name="T2" fmla="*/ 407 w 409"/>
              <a:gd name="T3" fmla="*/ 0 h 87"/>
              <a:gd name="T4" fmla="*/ 407 w 409"/>
              <a:gd name="T5" fmla="*/ 0 h 87"/>
              <a:gd name="T6" fmla="*/ 0 w 409"/>
              <a:gd name="T7" fmla="*/ 82 h 87"/>
              <a:gd name="T8" fmla="*/ 3 w 409"/>
              <a:gd name="T9" fmla="*/ 87 h 87"/>
              <a:gd name="T10" fmla="*/ 407 w 409"/>
              <a:gd name="T11" fmla="*/ 3 h 87"/>
              <a:gd name="T12" fmla="*/ 409 w 409"/>
              <a:gd name="T13" fmla="*/ 3 h 87"/>
              <a:gd name="T14" fmla="*/ 407 w 409"/>
              <a:gd name="T15" fmla="*/ 3 h 87"/>
              <a:gd name="T16" fmla="*/ 409 w 409"/>
              <a:gd name="T17" fmla="*/ 3 h 87"/>
              <a:gd name="T18" fmla="*/ 409 w 409"/>
              <a:gd name="T19" fmla="*/ 0 h 87"/>
              <a:gd name="T20" fmla="*/ 409 w 409"/>
              <a:gd name="T21" fmla="*/ 0 h 87"/>
              <a:gd name="T22" fmla="*/ 407 w 409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9" h="87">
                <a:moveTo>
                  <a:pt x="407" y="0"/>
                </a:moveTo>
                <a:lnTo>
                  <a:pt x="407" y="0"/>
                </a:lnTo>
                <a:lnTo>
                  <a:pt x="407" y="0"/>
                </a:lnTo>
                <a:lnTo>
                  <a:pt x="0" y="82"/>
                </a:lnTo>
                <a:lnTo>
                  <a:pt x="3" y="87"/>
                </a:lnTo>
                <a:lnTo>
                  <a:pt x="407" y="3"/>
                </a:lnTo>
                <a:lnTo>
                  <a:pt x="409" y="3"/>
                </a:lnTo>
                <a:lnTo>
                  <a:pt x="407" y="3"/>
                </a:lnTo>
                <a:lnTo>
                  <a:pt x="409" y="3"/>
                </a:lnTo>
                <a:lnTo>
                  <a:pt x="409" y="0"/>
                </a:lnTo>
                <a:lnTo>
                  <a:pt x="409" y="0"/>
                </a:lnTo>
                <a:lnTo>
                  <a:pt x="40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7" name="Freeform 2397">
            <a:extLst>
              <a:ext uri="{FF2B5EF4-FFF2-40B4-BE49-F238E27FC236}">
                <a16:creationId xmlns:a16="http://schemas.microsoft.com/office/drawing/2014/main" id="{3EDA2118-5D76-485D-8C4F-519C8279DB8C}"/>
              </a:ext>
            </a:extLst>
          </p:cNvPr>
          <p:cNvSpPr>
            <a:spLocks/>
          </p:cNvSpPr>
          <p:nvPr/>
        </p:nvSpPr>
        <p:spPr bwMode="auto">
          <a:xfrm>
            <a:off x="3124200" y="4502150"/>
            <a:ext cx="4763" cy="1588"/>
          </a:xfrm>
          <a:custGeom>
            <a:avLst/>
            <a:gdLst>
              <a:gd name="T0" fmla="*/ 8 w 10"/>
              <a:gd name="T1" fmla="*/ 0 h 5"/>
              <a:gd name="T2" fmla="*/ 5 w 10"/>
              <a:gd name="T3" fmla="*/ 0 h 5"/>
              <a:gd name="T4" fmla="*/ 8 w 10"/>
              <a:gd name="T5" fmla="*/ 0 h 5"/>
              <a:gd name="T6" fmla="*/ 0 w 10"/>
              <a:gd name="T7" fmla="*/ 2 h 5"/>
              <a:gd name="T8" fmla="*/ 2 w 10"/>
              <a:gd name="T9" fmla="*/ 5 h 5"/>
              <a:gd name="T10" fmla="*/ 8 w 10"/>
              <a:gd name="T11" fmla="*/ 2 h 5"/>
              <a:gd name="T12" fmla="*/ 10 w 10"/>
              <a:gd name="T13" fmla="*/ 2 h 5"/>
              <a:gd name="T14" fmla="*/ 8 w 10"/>
              <a:gd name="T15" fmla="*/ 2 h 5"/>
              <a:gd name="T16" fmla="*/ 10 w 10"/>
              <a:gd name="T17" fmla="*/ 2 h 5"/>
              <a:gd name="T18" fmla="*/ 10 w 10"/>
              <a:gd name="T19" fmla="*/ 0 h 5"/>
              <a:gd name="T20" fmla="*/ 10 w 10"/>
              <a:gd name="T21" fmla="*/ 0 h 5"/>
              <a:gd name="T22" fmla="*/ 8 w 10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5">
                <a:moveTo>
                  <a:pt x="8" y="0"/>
                </a:moveTo>
                <a:lnTo>
                  <a:pt x="5" y="0"/>
                </a:lnTo>
                <a:lnTo>
                  <a:pt x="8" y="0"/>
                </a:lnTo>
                <a:lnTo>
                  <a:pt x="0" y="2"/>
                </a:lnTo>
                <a:lnTo>
                  <a:pt x="2" y="5"/>
                </a:lnTo>
                <a:lnTo>
                  <a:pt x="8" y="2"/>
                </a:lnTo>
                <a:lnTo>
                  <a:pt x="10" y="2"/>
                </a:lnTo>
                <a:lnTo>
                  <a:pt x="8" y="2"/>
                </a:lnTo>
                <a:lnTo>
                  <a:pt x="10" y="2"/>
                </a:lnTo>
                <a:lnTo>
                  <a:pt x="10" y="0"/>
                </a:lnTo>
                <a:lnTo>
                  <a:pt x="1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8" name="Freeform 2398">
            <a:extLst>
              <a:ext uri="{FF2B5EF4-FFF2-40B4-BE49-F238E27FC236}">
                <a16:creationId xmlns:a16="http://schemas.microsoft.com/office/drawing/2014/main" id="{166C5BE7-CF48-4EDF-ACAD-C4F5273E259E}"/>
              </a:ext>
            </a:extLst>
          </p:cNvPr>
          <p:cNvSpPr>
            <a:spLocks/>
          </p:cNvSpPr>
          <p:nvPr/>
        </p:nvSpPr>
        <p:spPr bwMode="auto">
          <a:xfrm>
            <a:off x="3125788" y="4498975"/>
            <a:ext cx="6350" cy="3175"/>
          </a:xfrm>
          <a:custGeom>
            <a:avLst/>
            <a:gdLst>
              <a:gd name="T0" fmla="*/ 5 w 10"/>
              <a:gd name="T1" fmla="*/ 0 h 7"/>
              <a:gd name="T2" fmla="*/ 5 w 10"/>
              <a:gd name="T3" fmla="*/ 5 h 7"/>
              <a:gd name="T4" fmla="*/ 5 w 10"/>
              <a:gd name="T5" fmla="*/ 0 h 7"/>
              <a:gd name="T6" fmla="*/ 0 w 10"/>
              <a:gd name="T7" fmla="*/ 5 h 7"/>
              <a:gd name="T8" fmla="*/ 5 w 10"/>
              <a:gd name="T9" fmla="*/ 7 h 7"/>
              <a:gd name="T10" fmla="*/ 8 w 10"/>
              <a:gd name="T11" fmla="*/ 5 h 7"/>
              <a:gd name="T12" fmla="*/ 8 w 10"/>
              <a:gd name="T13" fmla="*/ 0 h 7"/>
              <a:gd name="T14" fmla="*/ 8 w 10"/>
              <a:gd name="T15" fmla="*/ 5 h 7"/>
              <a:gd name="T16" fmla="*/ 10 w 10"/>
              <a:gd name="T17" fmla="*/ 2 h 7"/>
              <a:gd name="T18" fmla="*/ 8 w 10"/>
              <a:gd name="T19" fmla="*/ 0 h 7"/>
              <a:gd name="T20" fmla="*/ 8 w 10"/>
              <a:gd name="T21" fmla="*/ 0 h 7"/>
              <a:gd name="T22" fmla="*/ 5 w 10"/>
              <a:gd name="T2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7">
                <a:moveTo>
                  <a:pt x="5" y="0"/>
                </a:moveTo>
                <a:lnTo>
                  <a:pt x="5" y="5"/>
                </a:lnTo>
                <a:lnTo>
                  <a:pt x="5" y="0"/>
                </a:lnTo>
                <a:lnTo>
                  <a:pt x="0" y="5"/>
                </a:lnTo>
                <a:lnTo>
                  <a:pt x="5" y="7"/>
                </a:lnTo>
                <a:lnTo>
                  <a:pt x="8" y="5"/>
                </a:lnTo>
                <a:lnTo>
                  <a:pt x="8" y="0"/>
                </a:lnTo>
                <a:lnTo>
                  <a:pt x="8" y="5"/>
                </a:lnTo>
                <a:lnTo>
                  <a:pt x="10" y="2"/>
                </a:lnTo>
                <a:lnTo>
                  <a:pt x="8" y="0"/>
                </a:lnTo>
                <a:lnTo>
                  <a:pt x="8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19" name="Freeform 2399">
            <a:extLst>
              <a:ext uri="{FF2B5EF4-FFF2-40B4-BE49-F238E27FC236}">
                <a16:creationId xmlns:a16="http://schemas.microsoft.com/office/drawing/2014/main" id="{C715396D-A571-437F-B1D9-8B551D5D0CCE}"/>
              </a:ext>
            </a:extLst>
          </p:cNvPr>
          <p:cNvSpPr>
            <a:spLocks/>
          </p:cNvSpPr>
          <p:nvPr/>
        </p:nvSpPr>
        <p:spPr bwMode="auto">
          <a:xfrm>
            <a:off x="3101975" y="4468813"/>
            <a:ext cx="28575" cy="33337"/>
          </a:xfrm>
          <a:custGeom>
            <a:avLst/>
            <a:gdLst>
              <a:gd name="T0" fmla="*/ 2 w 51"/>
              <a:gd name="T1" fmla="*/ 5 h 59"/>
              <a:gd name="T2" fmla="*/ 5 w 51"/>
              <a:gd name="T3" fmla="*/ 5 h 59"/>
              <a:gd name="T4" fmla="*/ 2 w 51"/>
              <a:gd name="T5" fmla="*/ 5 h 59"/>
              <a:gd name="T6" fmla="*/ 48 w 51"/>
              <a:gd name="T7" fmla="*/ 59 h 59"/>
              <a:gd name="T8" fmla="*/ 51 w 51"/>
              <a:gd name="T9" fmla="*/ 54 h 59"/>
              <a:gd name="T10" fmla="*/ 5 w 51"/>
              <a:gd name="T11" fmla="*/ 3 h 59"/>
              <a:gd name="T12" fmla="*/ 2 w 51"/>
              <a:gd name="T13" fmla="*/ 0 h 59"/>
              <a:gd name="T14" fmla="*/ 5 w 51"/>
              <a:gd name="T15" fmla="*/ 3 h 59"/>
              <a:gd name="T16" fmla="*/ 2 w 51"/>
              <a:gd name="T17" fmla="*/ 0 h 59"/>
              <a:gd name="T18" fmla="*/ 2 w 51"/>
              <a:gd name="T19" fmla="*/ 3 h 59"/>
              <a:gd name="T20" fmla="*/ 0 w 51"/>
              <a:gd name="T21" fmla="*/ 3 h 59"/>
              <a:gd name="T22" fmla="*/ 2 w 51"/>
              <a:gd name="T23" fmla="*/ 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59">
                <a:moveTo>
                  <a:pt x="2" y="5"/>
                </a:moveTo>
                <a:lnTo>
                  <a:pt x="5" y="5"/>
                </a:lnTo>
                <a:lnTo>
                  <a:pt x="2" y="5"/>
                </a:lnTo>
                <a:lnTo>
                  <a:pt x="48" y="59"/>
                </a:lnTo>
                <a:lnTo>
                  <a:pt x="51" y="54"/>
                </a:lnTo>
                <a:lnTo>
                  <a:pt x="5" y="3"/>
                </a:lnTo>
                <a:lnTo>
                  <a:pt x="2" y="0"/>
                </a:lnTo>
                <a:lnTo>
                  <a:pt x="5" y="3"/>
                </a:lnTo>
                <a:lnTo>
                  <a:pt x="2" y="0"/>
                </a:lnTo>
                <a:lnTo>
                  <a:pt x="2" y="3"/>
                </a:lnTo>
                <a:lnTo>
                  <a:pt x="0" y="3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0" name="Freeform 2400">
            <a:extLst>
              <a:ext uri="{FF2B5EF4-FFF2-40B4-BE49-F238E27FC236}">
                <a16:creationId xmlns:a16="http://schemas.microsoft.com/office/drawing/2014/main" id="{492C2339-DCE6-499F-A86D-1084E8A7DC8B}"/>
              </a:ext>
            </a:extLst>
          </p:cNvPr>
          <p:cNvSpPr>
            <a:spLocks/>
          </p:cNvSpPr>
          <p:nvPr/>
        </p:nvSpPr>
        <p:spPr bwMode="auto">
          <a:xfrm>
            <a:off x="2857500" y="4468813"/>
            <a:ext cx="247650" cy="46037"/>
          </a:xfrm>
          <a:custGeom>
            <a:avLst/>
            <a:gdLst>
              <a:gd name="T0" fmla="*/ 2 w 432"/>
              <a:gd name="T1" fmla="*/ 82 h 82"/>
              <a:gd name="T2" fmla="*/ 5 w 432"/>
              <a:gd name="T3" fmla="*/ 77 h 82"/>
              <a:gd name="T4" fmla="*/ 2 w 432"/>
              <a:gd name="T5" fmla="*/ 82 h 82"/>
              <a:gd name="T6" fmla="*/ 432 w 432"/>
              <a:gd name="T7" fmla="*/ 5 h 82"/>
              <a:gd name="T8" fmla="*/ 429 w 432"/>
              <a:gd name="T9" fmla="*/ 0 h 82"/>
              <a:gd name="T10" fmla="*/ 2 w 432"/>
              <a:gd name="T11" fmla="*/ 77 h 82"/>
              <a:gd name="T12" fmla="*/ 0 w 432"/>
              <a:gd name="T13" fmla="*/ 82 h 82"/>
              <a:gd name="T14" fmla="*/ 2 w 432"/>
              <a:gd name="T15" fmla="*/ 77 h 82"/>
              <a:gd name="T16" fmla="*/ 0 w 432"/>
              <a:gd name="T17" fmla="*/ 77 h 82"/>
              <a:gd name="T18" fmla="*/ 0 w 432"/>
              <a:gd name="T19" fmla="*/ 79 h 82"/>
              <a:gd name="T20" fmla="*/ 0 w 432"/>
              <a:gd name="T21" fmla="*/ 82 h 82"/>
              <a:gd name="T22" fmla="*/ 2 w 432"/>
              <a:gd name="T2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82">
                <a:moveTo>
                  <a:pt x="2" y="82"/>
                </a:moveTo>
                <a:lnTo>
                  <a:pt x="5" y="77"/>
                </a:lnTo>
                <a:lnTo>
                  <a:pt x="2" y="82"/>
                </a:lnTo>
                <a:lnTo>
                  <a:pt x="432" y="5"/>
                </a:lnTo>
                <a:lnTo>
                  <a:pt x="429" y="0"/>
                </a:lnTo>
                <a:lnTo>
                  <a:pt x="2" y="77"/>
                </a:lnTo>
                <a:lnTo>
                  <a:pt x="0" y="82"/>
                </a:lnTo>
                <a:lnTo>
                  <a:pt x="2" y="77"/>
                </a:lnTo>
                <a:lnTo>
                  <a:pt x="0" y="77"/>
                </a:lnTo>
                <a:lnTo>
                  <a:pt x="0" y="79"/>
                </a:lnTo>
                <a:lnTo>
                  <a:pt x="0" y="82"/>
                </a:lnTo>
                <a:lnTo>
                  <a:pt x="2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1" name="Freeform 2401">
            <a:extLst>
              <a:ext uri="{FF2B5EF4-FFF2-40B4-BE49-F238E27FC236}">
                <a16:creationId xmlns:a16="http://schemas.microsoft.com/office/drawing/2014/main" id="{82CAA78B-9625-4EDA-A8F3-AFC441207DE6}"/>
              </a:ext>
            </a:extLst>
          </p:cNvPr>
          <p:cNvSpPr>
            <a:spLocks/>
          </p:cNvSpPr>
          <p:nvPr/>
        </p:nvSpPr>
        <p:spPr bwMode="auto">
          <a:xfrm>
            <a:off x="2887663" y="4502150"/>
            <a:ext cx="239712" cy="52388"/>
          </a:xfrm>
          <a:custGeom>
            <a:avLst/>
            <a:gdLst>
              <a:gd name="T0" fmla="*/ 0 w 420"/>
              <a:gd name="T1" fmla="*/ 85 h 95"/>
              <a:gd name="T2" fmla="*/ 420 w 420"/>
              <a:gd name="T3" fmla="*/ 0 h 95"/>
              <a:gd name="T4" fmla="*/ 412 w 420"/>
              <a:gd name="T5" fmla="*/ 11 h 95"/>
              <a:gd name="T6" fmla="*/ 0 w 420"/>
              <a:gd name="T7" fmla="*/ 95 h 95"/>
              <a:gd name="T8" fmla="*/ 0 w 420"/>
              <a:gd name="T9" fmla="*/ 8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0" h="95">
                <a:moveTo>
                  <a:pt x="0" y="85"/>
                </a:moveTo>
                <a:lnTo>
                  <a:pt x="420" y="0"/>
                </a:lnTo>
                <a:lnTo>
                  <a:pt x="412" y="11"/>
                </a:lnTo>
                <a:lnTo>
                  <a:pt x="0" y="95"/>
                </a:lnTo>
                <a:lnTo>
                  <a:pt x="0" y="85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2" name="Freeform 2402">
            <a:extLst>
              <a:ext uri="{FF2B5EF4-FFF2-40B4-BE49-F238E27FC236}">
                <a16:creationId xmlns:a16="http://schemas.microsoft.com/office/drawing/2014/main" id="{A7823ACE-F364-4264-ABFC-AD7116C322BA}"/>
              </a:ext>
            </a:extLst>
          </p:cNvPr>
          <p:cNvSpPr>
            <a:spLocks/>
          </p:cNvSpPr>
          <p:nvPr/>
        </p:nvSpPr>
        <p:spPr bwMode="auto">
          <a:xfrm>
            <a:off x="2887663" y="4502150"/>
            <a:ext cx="241300" cy="47625"/>
          </a:xfrm>
          <a:custGeom>
            <a:avLst/>
            <a:gdLst>
              <a:gd name="T0" fmla="*/ 420 w 422"/>
              <a:gd name="T1" fmla="*/ 0 h 89"/>
              <a:gd name="T2" fmla="*/ 422 w 422"/>
              <a:gd name="T3" fmla="*/ 2 h 89"/>
              <a:gd name="T4" fmla="*/ 420 w 422"/>
              <a:gd name="T5" fmla="*/ 0 h 89"/>
              <a:gd name="T6" fmla="*/ 0 w 422"/>
              <a:gd name="T7" fmla="*/ 84 h 89"/>
              <a:gd name="T8" fmla="*/ 0 w 422"/>
              <a:gd name="T9" fmla="*/ 89 h 89"/>
              <a:gd name="T10" fmla="*/ 422 w 422"/>
              <a:gd name="T11" fmla="*/ 2 h 89"/>
              <a:gd name="T12" fmla="*/ 417 w 422"/>
              <a:gd name="T13" fmla="*/ 0 h 89"/>
              <a:gd name="T14" fmla="*/ 422 w 422"/>
              <a:gd name="T15" fmla="*/ 2 h 89"/>
              <a:gd name="T16" fmla="*/ 422 w 422"/>
              <a:gd name="T17" fmla="*/ 2 h 89"/>
              <a:gd name="T18" fmla="*/ 422 w 422"/>
              <a:gd name="T19" fmla="*/ 0 h 89"/>
              <a:gd name="T20" fmla="*/ 422 w 422"/>
              <a:gd name="T21" fmla="*/ 0 h 89"/>
              <a:gd name="T22" fmla="*/ 420 w 422"/>
              <a:gd name="T2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89">
                <a:moveTo>
                  <a:pt x="420" y="0"/>
                </a:moveTo>
                <a:lnTo>
                  <a:pt x="422" y="2"/>
                </a:lnTo>
                <a:lnTo>
                  <a:pt x="420" y="0"/>
                </a:lnTo>
                <a:lnTo>
                  <a:pt x="0" y="84"/>
                </a:lnTo>
                <a:lnTo>
                  <a:pt x="0" y="89"/>
                </a:lnTo>
                <a:lnTo>
                  <a:pt x="422" y="2"/>
                </a:lnTo>
                <a:lnTo>
                  <a:pt x="417" y="0"/>
                </a:lnTo>
                <a:lnTo>
                  <a:pt x="422" y="2"/>
                </a:lnTo>
                <a:lnTo>
                  <a:pt x="422" y="2"/>
                </a:lnTo>
                <a:lnTo>
                  <a:pt x="422" y="0"/>
                </a:lnTo>
                <a:lnTo>
                  <a:pt x="422" y="0"/>
                </a:lnTo>
                <a:lnTo>
                  <a:pt x="4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3" name="Freeform 2403">
            <a:extLst>
              <a:ext uri="{FF2B5EF4-FFF2-40B4-BE49-F238E27FC236}">
                <a16:creationId xmlns:a16="http://schemas.microsoft.com/office/drawing/2014/main" id="{A6186B9F-7EFE-4142-B5F5-95BC710C248F}"/>
              </a:ext>
            </a:extLst>
          </p:cNvPr>
          <p:cNvSpPr>
            <a:spLocks/>
          </p:cNvSpPr>
          <p:nvPr/>
        </p:nvSpPr>
        <p:spPr bwMode="auto">
          <a:xfrm>
            <a:off x="3124200" y="4502150"/>
            <a:ext cx="4763" cy="7938"/>
          </a:xfrm>
          <a:custGeom>
            <a:avLst/>
            <a:gdLst>
              <a:gd name="T0" fmla="*/ 2 w 10"/>
              <a:gd name="T1" fmla="*/ 13 h 15"/>
              <a:gd name="T2" fmla="*/ 0 w 10"/>
              <a:gd name="T3" fmla="*/ 15 h 15"/>
              <a:gd name="T4" fmla="*/ 2 w 10"/>
              <a:gd name="T5" fmla="*/ 13 h 15"/>
              <a:gd name="T6" fmla="*/ 10 w 10"/>
              <a:gd name="T7" fmla="*/ 2 h 15"/>
              <a:gd name="T8" fmla="*/ 5 w 10"/>
              <a:gd name="T9" fmla="*/ 0 h 15"/>
              <a:gd name="T10" fmla="*/ 0 w 10"/>
              <a:gd name="T11" fmla="*/ 13 h 15"/>
              <a:gd name="T12" fmla="*/ 0 w 10"/>
              <a:gd name="T13" fmla="*/ 10 h 15"/>
              <a:gd name="T14" fmla="*/ 0 w 10"/>
              <a:gd name="T15" fmla="*/ 13 h 15"/>
              <a:gd name="T16" fmla="*/ 0 w 10"/>
              <a:gd name="T17" fmla="*/ 13 h 15"/>
              <a:gd name="T18" fmla="*/ 0 w 10"/>
              <a:gd name="T19" fmla="*/ 15 h 15"/>
              <a:gd name="T20" fmla="*/ 0 w 10"/>
              <a:gd name="T21" fmla="*/ 15 h 15"/>
              <a:gd name="T22" fmla="*/ 2 w 10"/>
              <a:gd name="T2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5">
                <a:moveTo>
                  <a:pt x="2" y="13"/>
                </a:moveTo>
                <a:lnTo>
                  <a:pt x="0" y="15"/>
                </a:lnTo>
                <a:lnTo>
                  <a:pt x="2" y="13"/>
                </a:lnTo>
                <a:lnTo>
                  <a:pt x="10" y="2"/>
                </a:lnTo>
                <a:lnTo>
                  <a:pt x="5" y="0"/>
                </a:lnTo>
                <a:lnTo>
                  <a:pt x="0" y="13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4" name="Freeform 2404">
            <a:extLst>
              <a:ext uri="{FF2B5EF4-FFF2-40B4-BE49-F238E27FC236}">
                <a16:creationId xmlns:a16="http://schemas.microsoft.com/office/drawing/2014/main" id="{357AD113-F46C-4184-B3BC-116071D87BF1}"/>
              </a:ext>
            </a:extLst>
          </p:cNvPr>
          <p:cNvSpPr>
            <a:spLocks/>
          </p:cNvSpPr>
          <p:nvPr/>
        </p:nvSpPr>
        <p:spPr bwMode="auto">
          <a:xfrm>
            <a:off x="2886075" y="4506913"/>
            <a:ext cx="238125" cy="49212"/>
          </a:xfrm>
          <a:custGeom>
            <a:avLst/>
            <a:gdLst>
              <a:gd name="T0" fmla="*/ 2 w 414"/>
              <a:gd name="T1" fmla="*/ 90 h 90"/>
              <a:gd name="T2" fmla="*/ 0 w 414"/>
              <a:gd name="T3" fmla="*/ 87 h 90"/>
              <a:gd name="T4" fmla="*/ 2 w 414"/>
              <a:gd name="T5" fmla="*/ 90 h 90"/>
              <a:gd name="T6" fmla="*/ 414 w 414"/>
              <a:gd name="T7" fmla="*/ 5 h 90"/>
              <a:gd name="T8" fmla="*/ 414 w 414"/>
              <a:gd name="T9" fmla="*/ 0 h 90"/>
              <a:gd name="T10" fmla="*/ 2 w 414"/>
              <a:gd name="T11" fmla="*/ 84 h 90"/>
              <a:gd name="T12" fmla="*/ 5 w 414"/>
              <a:gd name="T13" fmla="*/ 87 h 90"/>
              <a:gd name="T14" fmla="*/ 2 w 414"/>
              <a:gd name="T15" fmla="*/ 84 h 90"/>
              <a:gd name="T16" fmla="*/ 0 w 414"/>
              <a:gd name="T17" fmla="*/ 87 h 90"/>
              <a:gd name="T18" fmla="*/ 0 w 414"/>
              <a:gd name="T19" fmla="*/ 87 h 90"/>
              <a:gd name="T20" fmla="*/ 0 w 414"/>
              <a:gd name="T21" fmla="*/ 90 h 90"/>
              <a:gd name="T22" fmla="*/ 2 w 414"/>
              <a:gd name="T2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90">
                <a:moveTo>
                  <a:pt x="2" y="90"/>
                </a:moveTo>
                <a:lnTo>
                  <a:pt x="0" y="87"/>
                </a:lnTo>
                <a:lnTo>
                  <a:pt x="2" y="90"/>
                </a:lnTo>
                <a:lnTo>
                  <a:pt x="414" y="5"/>
                </a:lnTo>
                <a:lnTo>
                  <a:pt x="414" y="0"/>
                </a:lnTo>
                <a:lnTo>
                  <a:pt x="2" y="84"/>
                </a:lnTo>
                <a:lnTo>
                  <a:pt x="5" y="87"/>
                </a:lnTo>
                <a:lnTo>
                  <a:pt x="2" y="84"/>
                </a:lnTo>
                <a:lnTo>
                  <a:pt x="0" y="87"/>
                </a:lnTo>
                <a:lnTo>
                  <a:pt x="0" y="87"/>
                </a:lnTo>
                <a:lnTo>
                  <a:pt x="0" y="90"/>
                </a:lnTo>
                <a:lnTo>
                  <a:pt x="2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5" name="Freeform 2405">
            <a:extLst>
              <a:ext uri="{FF2B5EF4-FFF2-40B4-BE49-F238E27FC236}">
                <a16:creationId xmlns:a16="http://schemas.microsoft.com/office/drawing/2014/main" id="{E60B2F14-3D55-48C4-B470-6DFDA06F693F}"/>
              </a:ext>
            </a:extLst>
          </p:cNvPr>
          <p:cNvSpPr>
            <a:spLocks/>
          </p:cNvSpPr>
          <p:nvPr/>
        </p:nvSpPr>
        <p:spPr bwMode="auto">
          <a:xfrm>
            <a:off x="2886075" y="4548188"/>
            <a:ext cx="3175" cy="6350"/>
          </a:xfrm>
          <a:custGeom>
            <a:avLst/>
            <a:gdLst>
              <a:gd name="T0" fmla="*/ 0 w 5"/>
              <a:gd name="T1" fmla="*/ 3 h 13"/>
              <a:gd name="T2" fmla="*/ 2 w 5"/>
              <a:gd name="T3" fmla="*/ 0 h 13"/>
              <a:gd name="T4" fmla="*/ 0 w 5"/>
              <a:gd name="T5" fmla="*/ 3 h 13"/>
              <a:gd name="T6" fmla="*/ 0 w 5"/>
              <a:gd name="T7" fmla="*/ 13 h 13"/>
              <a:gd name="T8" fmla="*/ 5 w 5"/>
              <a:gd name="T9" fmla="*/ 13 h 13"/>
              <a:gd name="T10" fmla="*/ 5 w 5"/>
              <a:gd name="T11" fmla="*/ 3 h 13"/>
              <a:gd name="T12" fmla="*/ 2 w 5"/>
              <a:gd name="T13" fmla="*/ 5 h 13"/>
              <a:gd name="T14" fmla="*/ 5 w 5"/>
              <a:gd name="T15" fmla="*/ 3 h 13"/>
              <a:gd name="T16" fmla="*/ 5 w 5"/>
              <a:gd name="T17" fmla="*/ 0 h 13"/>
              <a:gd name="T18" fmla="*/ 2 w 5"/>
              <a:gd name="T19" fmla="*/ 0 h 13"/>
              <a:gd name="T20" fmla="*/ 2 w 5"/>
              <a:gd name="T21" fmla="*/ 0 h 13"/>
              <a:gd name="T22" fmla="*/ 0 w 5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lnTo>
                  <a:pt x="0" y="13"/>
                </a:lnTo>
                <a:lnTo>
                  <a:pt x="5" y="13"/>
                </a:lnTo>
                <a:lnTo>
                  <a:pt x="5" y="3"/>
                </a:lnTo>
                <a:lnTo>
                  <a:pt x="2" y="5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6" name="Freeform 2406">
            <a:extLst>
              <a:ext uri="{FF2B5EF4-FFF2-40B4-BE49-F238E27FC236}">
                <a16:creationId xmlns:a16="http://schemas.microsoft.com/office/drawing/2014/main" id="{6FC7836A-1F2B-450E-A4A4-D611416B892D}"/>
              </a:ext>
            </a:extLst>
          </p:cNvPr>
          <p:cNvSpPr>
            <a:spLocks/>
          </p:cNvSpPr>
          <p:nvPr/>
        </p:nvSpPr>
        <p:spPr bwMode="auto">
          <a:xfrm>
            <a:off x="2887663" y="4514850"/>
            <a:ext cx="138112" cy="28575"/>
          </a:xfrm>
          <a:custGeom>
            <a:avLst/>
            <a:gdLst>
              <a:gd name="T0" fmla="*/ 241 w 241"/>
              <a:gd name="T1" fmla="*/ 0 h 54"/>
              <a:gd name="T2" fmla="*/ 238 w 241"/>
              <a:gd name="T3" fmla="*/ 2 h 54"/>
              <a:gd name="T4" fmla="*/ 238 w 241"/>
              <a:gd name="T5" fmla="*/ 0 h 54"/>
              <a:gd name="T6" fmla="*/ 0 w 241"/>
              <a:gd name="T7" fmla="*/ 51 h 54"/>
              <a:gd name="T8" fmla="*/ 0 w 241"/>
              <a:gd name="T9" fmla="*/ 54 h 54"/>
              <a:gd name="T10" fmla="*/ 238 w 241"/>
              <a:gd name="T11" fmla="*/ 2 h 54"/>
              <a:gd name="T12" fmla="*/ 241 w 241"/>
              <a:gd name="T13" fmla="*/ 0 h 54"/>
              <a:gd name="T14" fmla="*/ 238 w 241"/>
              <a:gd name="T15" fmla="*/ 2 h 54"/>
              <a:gd name="T16" fmla="*/ 241 w 241"/>
              <a:gd name="T17" fmla="*/ 2 h 54"/>
              <a:gd name="T18" fmla="*/ 241 w 241"/>
              <a:gd name="T1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4">
                <a:moveTo>
                  <a:pt x="241" y="0"/>
                </a:moveTo>
                <a:lnTo>
                  <a:pt x="238" y="2"/>
                </a:lnTo>
                <a:lnTo>
                  <a:pt x="238" y="0"/>
                </a:lnTo>
                <a:lnTo>
                  <a:pt x="0" y="51"/>
                </a:lnTo>
                <a:lnTo>
                  <a:pt x="0" y="54"/>
                </a:lnTo>
                <a:lnTo>
                  <a:pt x="238" y="2"/>
                </a:lnTo>
                <a:lnTo>
                  <a:pt x="241" y="0"/>
                </a:lnTo>
                <a:lnTo>
                  <a:pt x="238" y="2"/>
                </a:lnTo>
                <a:lnTo>
                  <a:pt x="241" y="2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7" name="Freeform 2407">
            <a:extLst>
              <a:ext uri="{FF2B5EF4-FFF2-40B4-BE49-F238E27FC236}">
                <a16:creationId xmlns:a16="http://schemas.microsoft.com/office/drawing/2014/main" id="{E2DD1AA2-38AC-4961-8491-BC7DA88A574E}"/>
              </a:ext>
            </a:extLst>
          </p:cNvPr>
          <p:cNvSpPr>
            <a:spLocks/>
          </p:cNvSpPr>
          <p:nvPr/>
        </p:nvSpPr>
        <p:spPr bwMode="auto">
          <a:xfrm>
            <a:off x="3011488" y="4498975"/>
            <a:ext cx="14287" cy="15875"/>
          </a:xfrm>
          <a:custGeom>
            <a:avLst/>
            <a:gdLst>
              <a:gd name="T0" fmla="*/ 0 w 23"/>
              <a:gd name="T1" fmla="*/ 0 h 30"/>
              <a:gd name="T2" fmla="*/ 0 w 23"/>
              <a:gd name="T3" fmla="*/ 2 h 30"/>
              <a:gd name="T4" fmla="*/ 0 w 23"/>
              <a:gd name="T5" fmla="*/ 2 h 30"/>
              <a:gd name="T6" fmla="*/ 20 w 23"/>
              <a:gd name="T7" fmla="*/ 30 h 30"/>
              <a:gd name="T8" fmla="*/ 23 w 23"/>
              <a:gd name="T9" fmla="*/ 28 h 30"/>
              <a:gd name="T10" fmla="*/ 2 w 23"/>
              <a:gd name="T11" fmla="*/ 0 h 30"/>
              <a:gd name="T12" fmla="*/ 0 w 23"/>
              <a:gd name="T13" fmla="*/ 0 h 30"/>
              <a:gd name="T14" fmla="*/ 2 w 23"/>
              <a:gd name="T15" fmla="*/ 0 h 30"/>
              <a:gd name="T16" fmla="*/ 0 w 23"/>
              <a:gd name="T17" fmla="*/ 0 h 30"/>
              <a:gd name="T18" fmla="*/ 0 w 23"/>
              <a:gd name="T1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0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0" y="30"/>
                </a:lnTo>
                <a:lnTo>
                  <a:pt x="23" y="28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8" name="Freeform 2408">
            <a:extLst>
              <a:ext uri="{FF2B5EF4-FFF2-40B4-BE49-F238E27FC236}">
                <a16:creationId xmlns:a16="http://schemas.microsoft.com/office/drawing/2014/main" id="{ED0FBE59-984B-4CD1-B6C0-AC95DE074087}"/>
              </a:ext>
            </a:extLst>
          </p:cNvPr>
          <p:cNvSpPr>
            <a:spLocks/>
          </p:cNvSpPr>
          <p:nvPr/>
        </p:nvSpPr>
        <p:spPr bwMode="auto">
          <a:xfrm>
            <a:off x="2873375" y="4498975"/>
            <a:ext cx="138113" cy="26988"/>
          </a:xfrm>
          <a:custGeom>
            <a:avLst/>
            <a:gdLst>
              <a:gd name="T0" fmla="*/ 2 w 243"/>
              <a:gd name="T1" fmla="*/ 48 h 48"/>
              <a:gd name="T2" fmla="*/ 5 w 243"/>
              <a:gd name="T3" fmla="*/ 46 h 48"/>
              <a:gd name="T4" fmla="*/ 2 w 243"/>
              <a:gd name="T5" fmla="*/ 48 h 48"/>
              <a:gd name="T6" fmla="*/ 243 w 243"/>
              <a:gd name="T7" fmla="*/ 2 h 48"/>
              <a:gd name="T8" fmla="*/ 243 w 243"/>
              <a:gd name="T9" fmla="*/ 0 h 48"/>
              <a:gd name="T10" fmla="*/ 2 w 243"/>
              <a:gd name="T11" fmla="*/ 46 h 48"/>
              <a:gd name="T12" fmla="*/ 2 w 243"/>
              <a:gd name="T13" fmla="*/ 48 h 48"/>
              <a:gd name="T14" fmla="*/ 2 w 243"/>
              <a:gd name="T15" fmla="*/ 46 h 48"/>
              <a:gd name="T16" fmla="*/ 0 w 243"/>
              <a:gd name="T17" fmla="*/ 46 h 48"/>
              <a:gd name="T18" fmla="*/ 2 w 243"/>
              <a:gd name="T1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48">
                <a:moveTo>
                  <a:pt x="2" y="48"/>
                </a:moveTo>
                <a:lnTo>
                  <a:pt x="5" y="46"/>
                </a:lnTo>
                <a:lnTo>
                  <a:pt x="2" y="48"/>
                </a:lnTo>
                <a:lnTo>
                  <a:pt x="243" y="2"/>
                </a:lnTo>
                <a:lnTo>
                  <a:pt x="243" y="0"/>
                </a:lnTo>
                <a:lnTo>
                  <a:pt x="2" y="46"/>
                </a:lnTo>
                <a:lnTo>
                  <a:pt x="2" y="48"/>
                </a:lnTo>
                <a:lnTo>
                  <a:pt x="2" y="46"/>
                </a:lnTo>
                <a:lnTo>
                  <a:pt x="0" y="46"/>
                </a:lnTo>
                <a:lnTo>
                  <a:pt x="2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29" name="Freeform 2409">
            <a:extLst>
              <a:ext uri="{FF2B5EF4-FFF2-40B4-BE49-F238E27FC236}">
                <a16:creationId xmlns:a16="http://schemas.microsoft.com/office/drawing/2014/main" id="{BF7C2162-0B8D-40D4-B7D6-2E0BAD54C696}"/>
              </a:ext>
            </a:extLst>
          </p:cNvPr>
          <p:cNvSpPr>
            <a:spLocks/>
          </p:cNvSpPr>
          <p:nvPr/>
        </p:nvSpPr>
        <p:spPr bwMode="auto">
          <a:xfrm>
            <a:off x="2873375" y="4524375"/>
            <a:ext cx="14288" cy="19050"/>
          </a:xfrm>
          <a:custGeom>
            <a:avLst/>
            <a:gdLst>
              <a:gd name="T0" fmla="*/ 23 w 23"/>
              <a:gd name="T1" fmla="*/ 36 h 36"/>
              <a:gd name="T2" fmla="*/ 23 w 23"/>
              <a:gd name="T3" fmla="*/ 33 h 36"/>
              <a:gd name="T4" fmla="*/ 23 w 23"/>
              <a:gd name="T5" fmla="*/ 33 h 36"/>
              <a:gd name="T6" fmla="*/ 3 w 23"/>
              <a:gd name="T7" fmla="*/ 0 h 36"/>
              <a:gd name="T8" fmla="*/ 0 w 23"/>
              <a:gd name="T9" fmla="*/ 2 h 36"/>
              <a:gd name="T10" fmla="*/ 21 w 23"/>
              <a:gd name="T11" fmla="*/ 36 h 36"/>
              <a:gd name="T12" fmla="*/ 23 w 23"/>
              <a:gd name="T13" fmla="*/ 36 h 36"/>
              <a:gd name="T14" fmla="*/ 21 w 23"/>
              <a:gd name="T15" fmla="*/ 36 h 36"/>
              <a:gd name="T16" fmla="*/ 23 w 23"/>
              <a:gd name="T17" fmla="*/ 36 h 36"/>
              <a:gd name="T18" fmla="*/ 23 w 23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6">
                <a:moveTo>
                  <a:pt x="23" y="36"/>
                </a:moveTo>
                <a:lnTo>
                  <a:pt x="23" y="33"/>
                </a:lnTo>
                <a:lnTo>
                  <a:pt x="23" y="33"/>
                </a:lnTo>
                <a:lnTo>
                  <a:pt x="3" y="0"/>
                </a:lnTo>
                <a:lnTo>
                  <a:pt x="0" y="2"/>
                </a:lnTo>
                <a:lnTo>
                  <a:pt x="21" y="36"/>
                </a:lnTo>
                <a:lnTo>
                  <a:pt x="23" y="36"/>
                </a:lnTo>
                <a:lnTo>
                  <a:pt x="21" y="36"/>
                </a:lnTo>
                <a:lnTo>
                  <a:pt x="23" y="36"/>
                </a:lnTo>
                <a:lnTo>
                  <a:pt x="2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0" name="Freeform 2410">
            <a:extLst>
              <a:ext uri="{FF2B5EF4-FFF2-40B4-BE49-F238E27FC236}">
                <a16:creationId xmlns:a16="http://schemas.microsoft.com/office/drawing/2014/main" id="{BAD9AA03-40E9-41B9-AEB0-B8DBF53C3F1D}"/>
              </a:ext>
            </a:extLst>
          </p:cNvPr>
          <p:cNvSpPr>
            <a:spLocks/>
          </p:cNvSpPr>
          <p:nvPr/>
        </p:nvSpPr>
        <p:spPr bwMode="auto">
          <a:xfrm>
            <a:off x="3030538" y="4506913"/>
            <a:ext cx="38100" cy="7937"/>
          </a:xfrm>
          <a:custGeom>
            <a:avLst/>
            <a:gdLst>
              <a:gd name="T0" fmla="*/ 64 w 64"/>
              <a:gd name="T1" fmla="*/ 0 h 13"/>
              <a:gd name="T2" fmla="*/ 61 w 64"/>
              <a:gd name="T3" fmla="*/ 0 h 13"/>
              <a:gd name="T4" fmla="*/ 64 w 64"/>
              <a:gd name="T5" fmla="*/ 0 h 13"/>
              <a:gd name="T6" fmla="*/ 0 w 64"/>
              <a:gd name="T7" fmla="*/ 10 h 13"/>
              <a:gd name="T8" fmla="*/ 0 w 64"/>
              <a:gd name="T9" fmla="*/ 13 h 13"/>
              <a:gd name="T10" fmla="*/ 64 w 64"/>
              <a:gd name="T11" fmla="*/ 0 h 13"/>
              <a:gd name="T12" fmla="*/ 64 w 64"/>
              <a:gd name="T13" fmla="*/ 0 h 13"/>
              <a:gd name="T14" fmla="*/ 64 w 64"/>
              <a:gd name="T15" fmla="*/ 0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1" y="0"/>
                </a:lnTo>
                <a:lnTo>
                  <a:pt x="64" y="0"/>
                </a:lnTo>
                <a:lnTo>
                  <a:pt x="0" y="10"/>
                </a:lnTo>
                <a:lnTo>
                  <a:pt x="0" y="13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1" name="Freeform 2411">
            <a:extLst>
              <a:ext uri="{FF2B5EF4-FFF2-40B4-BE49-F238E27FC236}">
                <a16:creationId xmlns:a16="http://schemas.microsoft.com/office/drawing/2014/main" id="{FE2EC0D8-CABA-469E-8E7C-AD1B4594E5D1}"/>
              </a:ext>
            </a:extLst>
          </p:cNvPr>
          <p:cNvSpPr>
            <a:spLocks/>
          </p:cNvSpPr>
          <p:nvPr/>
        </p:nvSpPr>
        <p:spPr bwMode="auto">
          <a:xfrm>
            <a:off x="3052763" y="4491038"/>
            <a:ext cx="15875" cy="15875"/>
          </a:xfrm>
          <a:custGeom>
            <a:avLst/>
            <a:gdLst>
              <a:gd name="T0" fmla="*/ 3 w 26"/>
              <a:gd name="T1" fmla="*/ 0 h 28"/>
              <a:gd name="T2" fmla="*/ 3 w 26"/>
              <a:gd name="T3" fmla="*/ 3 h 28"/>
              <a:gd name="T4" fmla="*/ 0 w 26"/>
              <a:gd name="T5" fmla="*/ 3 h 28"/>
              <a:gd name="T6" fmla="*/ 23 w 26"/>
              <a:gd name="T7" fmla="*/ 28 h 28"/>
              <a:gd name="T8" fmla="*/ 26 w 26"/>
              <a:gd name="T9" fmla="*/ 28 h 28"/>
              <a:gd name="T10" fmla="*/ 3 w 26"/>
              <a:gd name="T11" fmla="*/ 0 h 28"/>
              <a:gd name="T12" fmla="*/ 3 w 26"/>
              <a:gd name="T13" fmla="*/ 0 h 28"/>
              <a:gd name="T14" fmla="*/ 3 w 26"/>
              <a:gd name="T15" fmla="*/ 0 h 28"/>
              <a:gd name="T16" fmla="*/ 3 w 26"/>
              <a:gd name="T17" fmla="*/ 0 h 28"/>
              <a:gd name="T18" fmla="*/ 3 w 26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8">
                <a:moveTo>
                  <a:pt x="3" y="0"/>
                </a:moveTo>
                <a:lnTo>
                  <a:pt x="3" y="3"/>
                </a:lnTo>
                <a:lnTo>
                  <a:pt x="0" y="3"/>
                </a:lnTo>
                <a:lnTo>
                  <a:pt x="23" y="28"/>
                </a:lnTo>
                <a:lnTo>
                  <a:pt x="26" y="28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2" name="Freeform 2412">
            <a:extLst>
              <a:ext uri="{FF2B5EF4-FFF2-40B4-BE49-F238E27FC236}">
                <a16:creationId xmlns:a16="http://schemas.microsoft.com/office/drawing/2014/main" id="{4FF86028-E6A0-4D18-B5DC-05057D1442E4}"/>
              </a:ext>
            </a:extLst>
          </p:cNvPr>
          <p:cNvSpPr>
            <a:spLocks/>
          </p:cNvSpPr>
          <p:nvPr/>
        </p:nvSpPr>
        <p:spPr bwMode="auto">
          <a:xfrm>
            <a:off x="3017838" y="4491038"/>
            <a:ext cx="36512" cy="7937"/>
          </a:xfrm>
          <a:custGeom>
            <a:avLst/>
            <a:gdLst>
              <a:gd name="T0" fmla="*/ 2 w 64"/>
              <a:gd name="T1" fmla="*/ 13 h 13"/>
              <a:gd name="T2" fmla="*/ 2 w 64"/>
              <a:gd name="T3" fmla="*/ 10 h 13"/>
              <a:gd name="T4" fmla="*/ 2 w 64"/>
              <a:gd name="T5" fmla="*/ 13 h 13"/>
              <a:gd name="T6" fmla="*/ 64 w 64"/>
              <a:gd name="T7" fmla="*/ 3 h 13"/>
              <a:gd name="T8" fmla="*/ 64 w 64"/>
              <a:gd name="T9" fmla="*/ 0 h 13"/>
              <a:gd name="T10" fmla="*/ 2 w 64"/>
              <a:gd name="T11" fmla="*/ 10 h 13"/>
              <a:gd name="T12" fmla="*/ 2 w 64"/>
              <a:gd name="T13" fmla="*/ 13 h 13"/>
              <a:gd name="T14" fmla="*/ 2 w 64"/>
              <a:gd name="T15" fmla="*/ 10 h 13"/>
              <a:gd name="T16" fmla="*/ 0 w 64"/>
              <a:gd name="T17" fmla="*/ 10 h 13"/>
              <a:gd name="T18" fmla="*/ 2 w 64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2" y="13"/>
                </a:moveTo>
                <a:lnTo>
                  <a:pt x="2" y="10"/>
                </a:lnTo>
                <a:lnTo>
                  <a:pt x="2" y="13"/>
                </a:lnTo>
                <a:lnTo>
                  <a:pt x="64" y="3"/>
                </a:lnTo>
                <a:lnTo>
                  <a:pt x="64" y="0"/>
                </a:lnTo>
                <a:lnTo>
                  <a:pt x="2" y="10"/>
                </a:lnTo>
                <a:lnTo>
                  <a:pt x="2" y="13"/>
                </a:lnTo>
                <a:lnTo>
                  <a:pt x="2" y="10"/>
                </a:lnTo>
                <a:lnTo>
                  <a:pt x="0" y="10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3" name="Freeform 2413">
            <a:extLst>
              <a:ext uri="{FF2B5EF4-FFF2-40B4-BE49-F238E27FC236}">
                <a16:creationId xmlns:a16="http://schemas.microsoft.com/office/drawing/2014/main" id="{6648675D-E923-4FC2-9B66-A51F00548E90}"/>
              </a:ext>
            </a:extLst>
          </p:cNvPr>
          <p:cNvSpPr>
            <a:spLocks/>
          </p:cNvSpPr>
          <p:nvPr/>
        </p:nvSpPr>
        <p:spPr bwMode="auto">
          <a:xfrm>
            <a:off x="3019425" y="4497388"/>
            <a:ext cx="11113" cy="17462"/>
          </a:xfrm>
          <a:custGeom>
            <a:avLst/>
            <a:gdLst>
              <a:gd name="T0" fmla="*/ 21 w 21"/>
              <a:gd name="T1" fmla="*/ 31 h 31"/>
              <a:gd name="T2" fmla="*/ 21 w 21"/>
              <a:gd name="T3" fmla="*/ 28 h 31"/>
              <a:gd name="T4" fmla="*/ 21 w 21"/>
              <a:gd name="T5" fmla="*/ 28 h 31"/>
              <a:gd name="T6" fmla="*/ 0 w 21"/>
              <a:gd name="T7" fmla="*/ 0 h 31"/>
              <a:gd name="T8" fmla="*/ 0 w 21"/>
              <a:gd name="T9" fmla="*/ 3 h 31"/>
              <a:gd name="T10" fmla="*/ 18 w 21"/>
              <a:gd name="T11" fmla="*/ 31 h 31"/>
              <a:gd name="T12" fmla="*/ 21 w 21"/>
              <a:gd name="T13" fmla="*/ 31 h 31"/>
              <a:gd name="T14" fmla="*/ 18 w 21"/>
              <a:gd name="T15" fmla="*/ 31 h 31"/>
              <a:gd name="T16" fmla="*/ 21 w 21"/>
              <a:gd name="T17" fmla="*/ 31 h 31"/>
              <a:gd name="T18" fmla="*/ 21 w 21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1">
                <a:moveTo>
                  <a:pt x="21" y="31"/>
                </a:moveTo>
                <a:lnTo>
                  <a:pt x="21" y="28"/>
                </a:lnTo>
                <a:lnTo>
                  <a:pt x="21" y="28"/>
                </a:lnTo>
                <a:lnTo>
                  <a:pt x="0" y="0"/>
                </a:lnTo>
                <a:lnTo>
                  <a:pt x="0" y="3"/>
                </a:lnTo>
                <a:lnTo>
                  <a:pt x="18" y="31"/>
                </a:lnTo>
                <a:lnTo>
                  <a:pt x="21" y="31"/>
                </a:lnTo>
                <a:lnTo>
                  <a:pt x="18" y="31"/>
                </a:lnTo>
                <a:lnTo>
                  <a:pt x="21" y="31"/>
                </a:lnTo>
                <a:lnTo>
                  <a:pt x="21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4" name="Freeform 2414">
            <a:extLst>
              <a:ext uri="{FF2B5EF4-FFF2-40B4-BE49-F238E27FC236}">
                <a16:creationId xmlns:a16="http://schemas.microsoft.com/office/drawing/2014/main" id="{D1514E9E-4132-4778-AE02-C424401DEBD1}"/>
              </a:ext>
            </a:extLst>
          </p:cNvPr>
          <p:cNvSpPr>
            <a:spLocks/>
          </p:cNvSpPr>
          <p:nvPr/>
        </p:nvSpPr>
        <p:spPr bwMode="auto">
          <a:xfrm>
            <a:off x="3073400" y="4497388"/>
            <a:ext cx="47625" cy="9525"/>
          </a:xfrm>
          <a:custGeom>
            <a:avLst/>
            <a:gdLst>
              <a:gd name="T0" fmla="*/ 79 w 82"/>
              <a:gd name="T1" fmla="*/ 0 h 18"/>
              <a:gd name="T2" fmla="*/ 79 w 82"/>
              <a:gd name="T3" fmla="*/ 3 h 18"/>
              <a:gd name="T4" fmla="*/ 79 w 82"/>
              <a:gd name="T5" fmla="*/ 0 h 18"/>
              <a:gd name="T6" fmla="*/ 0 w 82"/>
              <a:gd name="T7" fmla="*/ 16 h 18"/>
              <a:gd name="T8" fmla="*/ 0 w 82"/>
              <a:gd name="T9" fmla="*/ 18 h 18"/>
              <a:gd name="T10" fmla="*/ 79 w 82"/>
              <a:gd name="T11" fmla="*/ 3 h 18"/>
              <a:gd name="T12" fmla="*/ 79 w 82"/>
              <a:gd name="T13" fmla="*/ 0 h 18"/>
              <a:gd name="T14" fmla="*/ 79 w 82"/>
              <a:gd name="T15" fmla="*/ 3 h 18"/>
              <a:gd name="T16" fmla="*/ 82 w 82"/>
              <a:gd name="T17" fmla="*/ 3 h 18"/>
              <a:gd name="T18" fmla="*/ 79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79" y="0"/>
                </a:moveTo>
                <a:lnTo>
                  <a:pt x="79" y="3"/>
                </a:lnTo>
                <a:lnTo>
                  <a:pt x="79" y="0"/>
                </a:lnTo>
                <a:lnTo>
                  <a:pt x="0" y="16"/>
                </a:lnTo>
                <a:lnTo>
                  <a:pt x="0" y="18"/>
                </a:lnTo>
                <a:lnTo>
                  <a:pt x="79" y="3"/>
                </a:lnTo>
                <a:lnTo>
                  <a:pt x="79" y="0"/>
                </a:lnTo>
                <a:lnTo>
                  <a:pt x="79" y="3"/>
                </a:lnTo>
                <a:lnTo>
                  <a:pt x="82" y="3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5" name="Freeform 2415">
            <a:extLst>
              <a:ext uri="{FF2B5EF4-FFF2-40B4-BE49-F238E27FC236}">
                <a16:creationId xmlns:a16="http://schemas.microsoft.com/office/drawing/2014/main" id="{5C556132-F816-420D-BDC6-4DF80B45CCEC}"/>
              </a:ext>
            </a:extLst>
          </p:cNvPr>
          <p:cNvSpPr>
            <a:spLocks/>
          </p:cNvSpPr>
          <p:nvPr/>
        </p:nvSpPr>
        <p:spPr bwMode="auto">
          <a:xfrm>
            <a:off x="3105150" y="4483100"/>
            <a:ext cx="14288" cy="15875"/>
          </a:xfrm>
          <a:custGeom>
            <a:avLst/>
            <a:gdLst>
              <a:gd name="T0" fmla="*/ 0 w 25"/>
              <a:gd name="T1" fmla="*/ 0 h 28"/>
              <a:gd name="T2" fmla="*/ 0 w 25"/>
              <a:gd name="T3" fmla="*/ 2 h 28"/>
              <a:gd name="T4" fmla="*/ 0 w 25"/>
              <a:gd name="T5" fmla="*/ 2 h 28"/>
              <a:gd name="T6" fmla="*/ 25 w 25"/>
              <a:gd name="T7" fmla="*/ 28 h 28"/>
              <a:gd name="T8" fmla="*/ 25 w 25"/>
              <a:gd name="T9" fmla="*/ 25 h 28"/>
              <a:gd name="T10" fmla="*/ 2 w 25"/>
              <a:gd name="T11" fmla="*/ 0 h 28"/>
              <a:gd name="T12" fmla="*/ 0 w 25"/>
              <a:gd name="T13" fmla="*/ 0 h 28"/>
              <a:gd name="T14" fmla="*/ 2 w 25"/>
              <a:gd name="T15" fmla="*/ 0 h 28"/>
              <a:gd name="T16" fmla="*/ 0 w 25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8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5" y="28"/>
                </a:lnTo>
                <a:lnTo>
                  <a:pt x="25" y="25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6" name="Freeform 2416">
            <a:extLst>
              <a:ext uri="{FF2B5EF4-FFF2-40B4-BE49-F238E27FC236}">
                <a16:creationId xmlns:a16="http://schemas.microsoft.com/office/drawing/2014/main" id="{DDFE065C-F426-4518-A557-F536268BE75E}"/>
              </a:ext>
            </a:extLst>
          </p:cNvPr>
          <p:cNvSpPr>
            <a:spLocks/>
          </p:cNvSpPr>
          <p:nvPr/>
        </p:nvSpPr>
        <p:spPr bwMode="auto">
          <a:xfrm>
            <a:off x="3059113" y="4483100"/>
            <a:ext cx="46037" cy="7938"/>
          </a:xfrm>
          <a:custGeom>
            <a:avLst/>
            <a:gdLst>
              <a:gd name="T0" fmla="*/ 3 w 80"/>
              <a:gd name="T1" fmla="*/ 15 h 15"/>
              <a:gd name="T2" fmla="*/ 6 w 80"/>
              <a:gd name="T3" fmla="*/ 12 h 15"/>
              <a:gd name="T4" fmla="*/ 6 w 80"/>
              <a:gd name="T5" fmla="*/ 15 h 15"/>
              <a:gd name="T6" fmla="*/ 80 w 80"/>
              <a:gd name="T7" fmla="*/ 2 h 15"/>
              <a:gd name="T8" fmla="*/ 80 w 80"/>
              <a:gd name="T9" fmla="*/ 0 h 15"/>
              <a:gd name="T10" fmla="*/ 3 w 80"/>
              <a:gd name="T11" fmla="*/ 12 h 15"/>
              <a:gd name="T12" fmla="*/ 3 w 80"/>
              <a:gd name="T13" fmla="*/ 15 h 15"/>
              <a:gd name="T14" fmla="*/ 3 w 80"/>
              <a:gd name="T15" fmla="*/ 12 h 15"/>
              <a:gd name="T16" fmla="*/ 0 w 80"/>
              <a:gd name="T17" fmla="*/ 12 h 15"/>
              <a:gd name="T18" fmla="*/ 3 w 80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15">
                <a:moveTo>
                  <a:pt x="3" y="15"/>
                </a:moveTo>
                <a:lnTo>
                  <a:pt x="6" y="12"/>
                </a:lnTo>
                <a:lnTo>
                  <a:pt x="6" y="15"/>
                </a:lnTo>
                <a:lnTo>
                  <a:pt x="80" y="2"/>
                </a:lnTo>
                <a:lnTo>
                  <a:pt x="80" y="0"/>
                </a:lnTo>
                <a:lnTo>
                  <a:pt x="3" y="12"/>
                </a:lnTo>
                <a:lnTo>
                  <a:pt x="3" y="15"/>
                </a:lnTo>
                <a:lnTo>
                  <a:pt x="3" y="12"/>
                </a:lnTo>
                <a:lnTo>
                  <a:pt x="0" y="12"/>
                </a:lnTo>
                <a:lnTo>
                  <a:pt x="3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7" name="Freeform 2417">
            <a:extLst>
              <a:ext uri="{FF2B5EF4-FFF2-40B4-BE49-F238E27FC236}">
                <a16:creationId xmlns:a16="http://schemas.microsoft.com/office/drawing/2014/main" id="{A3E53F04-52F2-42D2-9508-FBA0DC8573AE}"/>
              </a:ext>
            </a:extLst>
          </p:cNvPr>
          <p:cNvSpPr>
            <a:spLocks/>
          </p:cNvSpPr>
          <p:nvPr/>
        </p:nvSpPr>
        <p:spPr bwMode="auto">
          <a:xfrm>
            <a:off x="3060700" y="4489450"/>
            <a:ext cx="12700" cy="17463"/>
          </a:xfrm>
          <a:custGeom>
            <a:avLst/>
            <a:gdLst>
              <a:gd name="T0" fmla="*/ 23 w 23"/>
              <a:gd name="T1" fmla="*/ 31 h 31"/>
              <a:gd name="T2" fmla="*/ 23 w 23"/>
              <a:gd name="T3" fmla="*/ 29 h 31"/>
              <a:gd name="T4" fmla="*/ 23 w 23"/>
              <a:gd name="T5" fmla="*/ 29 h 31"/>
              <a:gd name="T6" fmla="*/ 3 w 23"/>
              <a:gd name="T7" fmla="*/ 0 h 31"/>
              <a:gd name="T8" fmla="*/ 0 w 23"/>
              <a:gd name="T9" fmla="*/ 3 h 31"/>
              <a:gd name="T10" fmla="*/ 20 w 23"/>
              <a:gd name="T11" fmla="*/ 31 h 31"/>
              <a:gd name="T12" fmla="*/ 23 w 23"/>
              <a:gd name="T13" fmla="*/ 31 h 31"/>
              <a:gd name="T14" fmla="*/ 20 w 23"/>
              <a:gd name="T15" fmla="*/ 31 h 31"/>
              <a:gd name="T16" fmla="*/ 23 w 23"/>
              <a:gd name="T17" fmla="*/ 31 h 31"/>
              <a:gd name="T18" fmla="*/ 23 w 23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1">
                <a:moveTo>
                  <a:pt x="23" y="31"/>
                </a:moveTo>
                <a:lnTo>
                  <a:pt x="23" y="29"/>
                </a:lnTo>
                <a:lnTo>
                  <a:pt x="23" y="29"/>
                </a:lnTo>
                <a:lnTo>
                  <a:pt x="3" y="0"/>
                </a:lnTo>
                <a:lnTo>
                  <a:pt x="0" y="3"/>
                </a:lnTo>
                <a:lnTo>
                  <a:pt x="20" y="31"/>
                </a:lnTo>
                <a:lnTo>
                  <a:pt x="23" y="31"/>
                </a:lnTo>
                <a:lnTo>
                  <a:pt x="20" y="31"/>
                </a:lnTo>
                <a:lnTo>
                  <a:pt x="23" y="31"/>
                </a:lnTo>
                <a:lnTo>
                  <a:pt x="2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8" name="Freeform 2418">
            <a:extLst>
              <a:ext uri="{FF2B5EF4-FFF2-40B4-BE49-F238E27FC236}">
                <a16:creationId xmlns:a16="http://schemas.microsoft.com/office/drawing/2014/main" id="{0DE896C3-54A9-4C76-980D-F469AB08B2AC}"/>
              </a:ext>
            </a:extLst>
          </p:cNvPr>
          <p:cNvSpPr>
            <a:spLocks/>
          </p:cNvSpPr>
          <p:nvPr/>
        </p:nvSpPr>
        <p:spPr bwMode="auto">
          <a:xfrm>
            <a:off x="3016250" y="4489450"/>
            <a:ext cx="36513" cy="6350"/>
          </a:xfrm>
          <a:custGeom>
            <a:avLst/>
            <a:gdLst>
              <a:gd name="T0" fmla="*/ 64 w 64"/>
              <a:gd name="T1" fmla="*/ 0 h 13"/>
              <a:gd name="T2" fmla="*/ 64 w 64"/>
              <a:gd name="T3" fmla="*/ 0 h 13"/>
              <a:gd name="T4" fmla="*/ 64 w 64"/>
              <a:gd name="T5" fmla="*/ 0 h 13"/>
              <a:gd name="T6" fmla="*/ 0 w 64"/>
              <a:gd name="T7" fmla="*/ 10 h 13"/>
              <a:gd name="T8" fmla="*/ 0 w 64"/>
              <a:gd name="T9" fmla="*/ 13 h 13"/>
              <a:gd name="T10" fmla="*/ 64 w 64"/>
              <a:gd name="T11" fmla="*/ 2 h 13"/>
              <a:gd name="T12" fmla="*/ 64 w 64"/>
              <a:gd name="T13" fmla="*/ 0 h 13"/>
              <a:gd name="T14" fmla="*/ 64 w 64"/>
              <a:gd name="T15" fmla="*/ 2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4" y="0"/>
                </a:lnTo>
                <a:lnTo>
                  <a:pt x="64" y="0"/>
                </a:lnTo>
                <a:lnTo>
                  <a:pt x="0" y="10"/>
                </a:lnTo>
                <a:lnTo>
                  <a:pt x="0" y="13"/>
                </a:lnTo>
                <a:lnTo>
                  <a:pt x="64" y="2"/>
                </a:lnTo>
                <a:lnTo>
                  <a:pt x="64" y="0"/>
                </a:lnTo>
                <a:lnTo>
                  <a:pt x="64" y="2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39" name="Freeform 2419">
            <a:extLst>
              <a:ext uri="{FF2B5EF4-FFF2-40B4-BE49-F238E27FC236}">
                <a16:creationId xmlns:a16="http://schemas.microsoft.com/office/drawing/2014/main" id="{BF8115F6-3E56-4DF0-BB99-22ED4D975805}"/>
              </a:ext>
            </a:extLst>
          </p:cNvPr>
          <p:cNvSpPr>
            <a:spLocks/>
          </p:cNvSpPr>
          <p:nvPr/>
        </p:nvSpPr>
        <p:spPr bwMode="auto">
          <a:xfrm>
            <a:off x="3048000" y="4484688"/>
            <a:ext cx="4763" cy="4762"/>
          </a:xfrm>
          <a:custGeom>
            <a:avLst/>
            <a:gdLst>
              <a:gd name="T0" fmla="*/ 3 w 10"/>
              <a:gd name="T1" fmla="*/ 0 h 8"/>
              <a:gd name="T2" fmla="*/ 3 w 10"/>
              <a:gd name="T3" fmla="*/ 3 h 8"/>
              <a:gd name="T4" fmla="*/ 0 w 10"/>
              <a:gd name="T5" fmla="*/ 3 h 8"/>
              <a:gd name="T6" fmla="*/ 10 w 10"/>
              <a:gd name="T7" fmla="*/ 8 h 8"/>
              <a:gd name="T8" fmla="*/ 10 w 10"/>
              <a:gd name="T9" fmla="*/ 8 h 8"/>
              <a:gd name="T10" fmla="*/ 3 w 10"/>
              <a:gd name="T11" fmla="*/ 0 h 8"/>
              <a:gd name="T12" fmla="*/ 3 w 10"/>
              <a:gd name="T13" fmla="*/ 0 h 8"/>
              <a:gd name="T14" fmla="*/ 3 w 10"/>
              <a:gd name="T15" fmla="*/ 0 h 8"/>
              <a:gd name="T16" fmla="*/ 3 w 10"/>
              <a:gd name="T17" fmla="*/ 0 h 8"/>
              <a:gd name="T18" fmla="*/ 3 w 10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8">
                <a:moveTo>
                  <a:pt x="3" y="0"/>
                </a:moveTo>
                <a:lnTo>
                  <a:pt x="3" y="3"/>
                </a:lnTo>
                <a:lnTo>
                  <a:pt x="0" y="3"/>
                </a:lnTo>
                <a:lnTo>
                  <a:pt x="10" y="8"/>
                </a:lnTo>
                <a:lnTo>
                  <a:pt x="10" y="8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0" name="Freeform 2420">
            <a:extLst>
              <a:ext uri="{FF2B5EF4-FFF2-40B4-BE49-F238E27FC236}">
                <a16:creationId xmlns:a16="http://schemas.microsoft.com/office/drawing/2014/main" id="{983E68ED-B1FD-49D5-9F69-A174E43CDAE6}"/>
              </a:ext>
            </a:extLst>
          </p:cNvPr>
          <p:cNvSpPr>
            <a:spLocks/>
          </p:cNvSpPr>
          <p:nvPr/>
        </p:nvSpPr>
        <p:spPr bwMode="auto">
          <a:xfrm>
            <a:off x="3009900" y="4484688"/>
            <a:ext cx="39688" cy="6350"/>
          </a:xfrm>
          <a:custGeom>
            <a:avLst/>
            <a:gdLst>
              <a:gd name="T0" fmla="*/ 3 w 67"/>
              <a:gd name="T1" fmla="*/ 13 h 13"/>
              <a:gd name="T2" fmla="*/ 5 w 67"/>
              <a:gd name="T3" fmla="*/ 10 h 13"/>
              <a:gd name="T4" fmla="*/ 3 w 67"/>
              <a:gd name="T5" fmla="*/ 13 h 13"/>
              <a:gd name="T6" fmla="*/ 67 w 67"/>
              <a:gd name="T7" fmla="*/ 3 h 13"/>
              <a:gd name="T8" fmla="*/ 67 w 67"/>
              <a:gd name="T9" fmla="*/ 0 h 13"/>
              <a:gd name="T10" fmla="*/ 3 w 67"/>
              <a:gd name="T11" fmla="*/ 10 h 13"/>
              <a:gd name="T12" fmla="*/ 3 w 67"/>
              <a:gd name="T13" fmla="*/ 13 h 13"/>
              <a:gd name="T14" fmla="*/ 3 w 67"/>
              <a:gd name="T15" fmla="*/ 10 h 13"/>
              <a:gd name="T16" fmla="*/ 0 w 67"/>
              <a:gd name="T17" fmla="*/ 10 h 13"/>
              <a:gd name="T18" fmla="*/ 3 w 67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13">
                <a:moveTo>
                  <a:pt x="3" y="13"/>
                </a:moveTo>
                <a:lnTo>
                  <a:pt x="5" y="10"/>
                </a:lnTo>
                <a:lnTo>
                  <a:pt x="3" y="13"/>
                </a:lnTo>
                <a:lnTo>
                  <a:pt x="67" y="3"/>
                </a:lnTo>
                <a:lnTo>
                  <a:pt x="67" y="0"/>
                </a:lnTo>
                <a:lnTo>
                  <a:pt x="3" y="10"/>
                </a:lnTo>
                <a:lnTo>
                  <a:pt x="3" y="13"/>
                </a:lnTo>
                <a:lnTo>
                  <a:pt x="3" y="10"/>
                </a:lnTo>
                <a:lnTo>
                  <a:pt x="0" y="10"/>
                </a:lnTo>
                <a:lnTo>
                  <a:pt x="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1" name="Freeform 2421">
            <a:extLst>
              <a:ext uri="{FF2B5EF4-FFF2-40B4-BE49-F238E27FC236}">
                <a16:creationId xmlns:a16="http://schemas.microsoft.com/office/drawing/2014/main" id="{3077BBA7-EDC8-4710-81A2-B03D3BF39F74}"/>
              </a:ext>
            </a:extLst>
          </p:cNvPr>
          <p:cNvSpPr>
            <a:spLocks/>
          </p:cNvSpPr>
          <p:nvPr/>
        </p:nvSpPr>
        <p:spPr bwMode="auto">
          <a:xfrm>
            <a:off x="3011488" y="4489450"/>
            <a:ext cx="6350" cy="6350"/>
          </a:xfrm>
          <a:custGeom>
            <a:avLst/>
            <a:gdLst>
              <a:gd name="T0" fmla="*/ 7 w 10"/>
              <a:gd name="T1" fmla="*/ 11 h 11"/>
              <a:gd name="T2" fmla="*/ 7 w 10"/>
              <a:gd name="T3" fmla="*/ 8 h 11"/>
              <a:gd name="T4" fmla="*/ 10 w 10"/>
              <a:gd name="T5" fmla="*/ 8 h 11"/>
              <a:gd name="T6" fmla="*/ 2 w 10"/>
              <a:gd name="T7" fmla="*/ 0 h 11"/>
              <a:gd name="T8" fmla="*/ 0 w 10"/>
              <a:gd name="T9" fmla="*/ 3 h 11"/>
              <a:gd name="T10" fmla="*/ 7 w 10"/>
              <a:gd name="T11" fmla="*/ 11 h 11"/>
              <a:gd name="T12" fmla="*/ 7 w 10"/>
              <a:gd name="T13" fmla="*/ 11 h 11"/>
              <a:gd name="T14" fmla="*/ 7 w 10"/>
              <a:gd name="T15" fmla="*/ 11 h 11"/>
              <a:gd name="T16" fmla="*/ 7 w 10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1">
                <a:moveTo>
                  <a:pt x="7" y="11"/>
                </a:moveTo>
                <a:lnTo>
                  <a:pt x="7" y="8"/>
                </a:lnTo>
                <a:lnTo>
                  <a:pt x="10" y="8"/>
                </a:lnTo>
                <a:lnTo>
                  <a:pt x="2" y="0"/>
                </a:lnTo>
                <a:lnTo>
                  <a:pt x="0" y="3"/>
                </a:lnTo>
                <a:lnTo>
                  <a:pt x="7" y="11"/>
                </a:lnTo>
                <a:lnTo>
                  <a:pt x="7" y="11"/>
                </a:lnTo>
                <a:lnTo>
                  <a:pt x="7" y="11"/>
                </a:lnTo>
                <a:lnTo>
                  <a:pt x="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2" name="Freeform 2422">
            <a:extLst>
              <a:ext uri="{FF2B5EF4-FFF2-40B4-BE49-F238E27FC236}">
                <a16:creationId xmlns:a16="http://schemas.microsoft.com/office/drawing/2014/main" id="{4D6CEE64-9BD1-4A08-863E-6080E62D09E6}"/>
              </a:ext>
            </a:extLst>
          </p:cNvPr>
          <p:cNvSpPr>
            <a:spLocks/>
          </p:cNvSpPr>
          <p:nvPr/>
        </p:nvSpPr>
        <p:spPr bwMode="auto">
          <a:xfrm>
            <a:off x="2871788" y="4513263"/>
            <a:ext cx="38100" cy="9525"/>
          </a:xfrm>
          <a:custGeom>
            <a:avLst/>
            <a:gdLst>
              <a:gd name="T0" fmla="*/ 3 w 67"/>
              <a:gd name="T1" fmla="*/ 18 h 18"/>
              <a:gd name="T2" fmla="*/ 0 w 67"/>
              <a:gd name="T3" fmla="*/ 16 h 18"/>
              <a:gd name="T4" fmla="*/ 3 w 67"/>
              <a:gd name="T5" fmla="*/ 18 h 18"/>
              <a:gd name="T6" fmla="*/ 67 w 67"/>
              <a:gd name="T7" fmla="*/ 3 h 18"/>
              <a:gd name="T8" fmla="*/ 67 w 67"/>
              <a:gd name="T9" fmla="*/ 0 h 18"/>
              <a:gd name="T10" fmla="*/ 0 w 67"/>
              <a:gd name="T11" fmla="*/ 16 h 18"/>
              <a:gd name="T12" fmla="*/ 3 w 67"/>
              <a:gd name="T13" fmla="*/ 16 h 18"/>
              <a:gd name="T14" fmla="*/ 0 w 67"/>
              <a:gd name="T15" fmla="*/ 16 h 18"/>
              <a:gd name="T16" fmla="*/ 0 w 67"/>
              <a:gd name="T17" fmla="*/ 18 h 18"/>
              <a:gd name="T18" fmla="*/ 3 w 6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18">
                <a:moveTo>
                  <a:pt x="3" y="18"/>
                </a:moveTo>
                <a:lnTo>
                  <a:pt x="0" y="16"/>
                </a:lnTo>
                <a:lnTo>
                  <a:pt x="3" y="18"/>
                </a:lnTo>
                <a:lnTo>
                  <a:pt x="67" y="3"/>
                </a:lnTo>
                <a:lnTo>
                  <a:pt x="67" y="0"/>
                </a:lnTo>
                <a:lnTo>
                  <a:pt x="0" y="16"/>
                </a:lnTo>
                <a:lnTo>
                  <a:pt x="3" y="16"/>
                </a:lnTo>
                <a:lnTo>
                  <a:pt x="0" y="16"/>
                </a:lnTo>
                <a:lnTo>
                  <a:pt x="0" y="18"/>
                </a:lnTo>
                <a:lnTo>
                  <a:pt x="3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3" name="Freeform 2423">
            <a:extLst>
              <a:ext uri="{FF2B5EF4-FFF2-40B4-BE49-F238E27FC236}">
                <a16:creationId xmlns:a16="http://schemas.microsoft.com/office/drawing/2014/main" id="{AFB755F0-44AB-4543-9B37-F77BC499908D}"/>
              </a:ext>
            </a:extLst>
          </p:cNvPr>
          <p:cNvSpPr>
            <a:spLocks/>
          </p:cNvSpPr>
          <p:nvPr/>
        </p:nvSpPr>
        <p:spPr bwMode="auto">
          <a:xfrm>
            <a:off x="2868613" y="4514850"/>
            <a:ext cx="4762" cy="6350"/>
          </a:xfrm>
          <a:custGeom>
            <a:avLst/>
            <a:gdLst>
              <a:gd name="T0" fmla="*/ 0 w 8"/>
              <a:gd name="T1" fmla="*/ 3 h 11"/>
              <a:gd name="T2" fmla="*/ 3 w 8"/>
              <a:gd name="T3" fmla="*/ 0 h 11"/>
              <a:gd name="T4" fmla="*/ 0 w 8"/>
              <a:gd name="T5" fmla="*/ 3 h 11"/>
              <a:gd name="T6" fmla="*/ 5 w 8"/>
              <a:gd name="T7" fmla="*/ 11 h 11"/>
              <a:gd name="T8" fmla="*/ 8 w 8"/>
              <a:gd name="T9" fmla="*/ 11 h 11"/>
              <a:gd name="T10" fmla="*/ 3 w 8"/>
              <a:gd name="T11" fmla="*/ 0 h 11"/>
              <a:gd name="T12" fmla="*/ 3 w 8"/>
              <a:gd name="T13" fmla="*/ 3 h 11"/>
              <a:gd name="T14" fmla="*/ 3 w 8"/>
              <a:gd name="T15" fmla="*/ 0 h 11"/>
              <a:gd name="T16" fmla="*/ 0 w 8"/>
              <a:gd name="T17" fmla="*/ 0 h 11"/>
              <a:gd name="T18" fmla="*/ 0 w 8"/>
              <a:gd name="T1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1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lnTo>
                  <a:pt x="5" y="11"/>
                </a:lnTo>
                <a:lnTo>
                  <a:pt x="8" y="11"/>
                </a:lnTo>
                <a:lnTo>
                  <a:pt x="3" y="0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4" name="Freeform 2424">
            <a:extLst>
              <a:ext uri="{FF2B5EF4-FFF2-40B4-BE49-F238E27FC236}">
                <a16:creationId xmlns:a16="http://schemas.microsoft.com/office/drawing/2014/main" id="{07D2CC11-35B3-43ED-AEF5-9D899BA73B3A}"/>
              </a:ext>
            </a:extLst>
          </p:cNvPr>
          <p:cNvSpPr>
            <a:spLocks/>
          </p:cNvSpPr>
          <p:nvPr/>
        </p:nvSpPr>
        <p:spPr bwMode="auto">
          <a:xfrm>
            <a:off x="2870200" y="4508500"/>
            <a:ext cx="39688" cy="7938"/>
          </a:xfrm>
          <a:custGeom>
            <a:avLst/>
            <a:gdLst>
              <a:gd name="T0" fmla="*/ 66 w 69"/>
              <a:gd name="T1" fmla="*/ 0 h 15"/>
              <a:gd name="T2" fmla="*/ 69 w 69"/>
              <a:gd name="T3" fmla="*/ 0 h 15"/>
              <a:gd name="T4" fmla="*/ 66 w 69"/>
              <a:gd name="T5" fmla="*/ 0 h 15"/>
              <a:gd name="T6" fmla="*/ 0 w 69"/>
              <a:gd name="T7" fmla="*/ 12 h 15"/>
              <a:gd name="T8" fmla="*/ 0 w 69"/>
              <a:gd name="T9" fmla="*/ 15 h 15"/>
              <a:gd name="T10" fmla="*/ 66 w 69"/>
              <a:gd name="T11" fmla="*/ 0 h 15"/>
              <a:gd name="T12" fmla="*/ 66 w 69"/>
              <a:gd name="T13" fmla="*/ 0 h 15"/>
              <a:gd name="T14" fmla="*/ 69 w 69"/>
              <a:gd name="T15" fmla="*/ 0 h 15"/>
              <a:gd name="T16" fmla="*/ 69 w 69"/>
              <a:gd name="T17" fmla="*/ 0 h 15"/>
              <a:gd name="T18" fmla="*/ 66 w 69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5">
                <a:moveTo>
                  <a:pt x="66" y="0"/>
                </a:moveTo>
                <a:lnTo>
                  <a:pt x="69" y="0"/>
                </a:lnTo>
                <a:lnTo>
                  <a:pt x="66" y="0"/>
                </a:lnTo>
                <a:lnTo>
                  <a:pt x="0" y="12"/>
                </a:lnTo>
                <a:lnTo>
                  <a:pt x="0" y="15"/>
                </a:lnTo>
                <a:lnTo>
                  <a:pt x="66" y="0"/>
                </a:lnTo>
                <a:lnTo>
                  <a:pt x="66" y="0"/>
                </a:lnTo>
                <a:lnTo>
                  <a:pt x="69" y="0"/>
                </a:lnTo>
                <a:lnTo>
                  <a:pt x="69" y="0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5" name="Freeform 2425">
            <a:extLst>
              <a:ext uri="{FF2B5EF4-FFF2-40B4-BE49-F238E27FC236}">
                <a16:creationId xmlns:a16="http://schemas.microsoft.com/office/drawing/2014/main" id="{99081230-5503-4DC4-AD5A-7E649E538FEB}"/>
              </a:ext>
            </a:extLst>
          </p:cNvPr>
          <p:cNvSpPr>
            <a:spLocks/>
          </p:cNvSpPr>
          <p:nvPr/>
        </p:nvSpPr>
        <p:spPr bwMode="auto">
          <a:xfrm>
            <a:off x="2908300" y="4508500"/>
            <a:ext cx="3175" cy="6350"/>
          </a:xfrm>
          <a:custGeom>
            <a:avLst/>
            <a:gdLst>
              <a:gd name="T0" fmla="*/ 5 w 5"/>
              <a:gd name="T1" fmla="*/ 10 h 10"/>
              <a:gd name="T2" fmla="*/ 3 w 5"/>
              <a:gd name="T3" fmla="*/ 10 h 10"/>
              <a:gd name="T4" fmla="*/ 5 w 5"/>
              <a:gd name="T5" fmla="*/ 10 h 10"/>
              <a:gd name="T6" fmla="*/ 3 w 5"/>
              <a:gd name="T7" fmla="*/ 0 h 10"/>
              <a:gd name="T8" fmla="*/ 0 w 5"/>
              <a:gd name="T9" fmla="*/ 0 h 10"/>
              <a:gd name="T10" fmla="*/ 3 w 5"/>
              <a:gd name="T11" fmla="*/ 10 h 10"/>
              <a:gd name="T12" fmla="*/ 3 w 5"/>
              <a:gd name="T13" fmla="*/ 7 h 10"/>
              <a:gd name="T14" fmla="*/ 3 w 5"/>
              <a:gd name="T15" fmla="*/ 10 h 10"/>
              <a:gd name="T16" fmla="*/ 5 w 5"/>
              <a:gd name="T17" fmla="*/ 10 h 10"/>
              <a:gd name="T18" fmla="*/ 5 w 5"/>
              <a:gd name="T1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10"/>
                </a:moveTo>
                <a:lnTo>
                  <a:pt x="3" y="10"/>
                </a:lnTo>
                <a:lnTo>
                  <a:pt x="5" y="10"/>
                </a:lnTo>
                <a:lnTo>
                  <a:pt x="3" y="0"/>
                </a:lnTo>
                <a:lnTo>
                  <a:pt x="0" y="0"/>
                </a:lnTo>
                <a:lnTo>
                  <a:pt x="3" y="10"/>
                </a:lnTo>
                <a:lnTo>
                  <a:pt x="3" y="7"/>
                </a:lnTo>
                <a:lnTo>
                  <a:pt x="3" y="10"/>
                </a:lnTo>
                <a:lnTo>
                  <a:pt x="5" y="10"/>
                </a:lnTo>
                <a:lnTo>
                  <a:pt x="5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6" name="Freeform 2426">
            <a:extLst>
              <a:ext uri="{FF2B5EF4-FFF2-40B4-BE49-F238E27FC236}">
                <a16:creationId xmlns:a16="http://schemas.microsoft.com/office/drawing/2014/main" id="{E90B21DA-DFC4-4928-AB57-F919166FB7E7}"/>
              </a:ext>
            </a:extLst>
          </p:cNvPr>
          <p:cNvSpPr>
            <a:spLocks/>
          </p:cNvSpPr>
          <p:nvPr/>
        </p:nvSpPr>
        <p:spPr bwMode="auto">
          <a:xfrm>
            <a:off x="2916238" y="4505325"/>
            <a:ext cx="38100" cy="7938"/>
          </a:xfrm>
          <a:custGeom>
            <a:avLst/>
            <a:gdLst>
              <a:gd name="T0" fmla="*/ 0 w 67"/>
              <a:gd name="T1" fmla="*/ 12 h 12"/>
              <a:gd name="T2" fmla="*/ 0 w 67"/>
              <a:gd name="T3" fmla="*/ 12 h 12"/>
              <a:gd name="T4" fmla="*/ 0 w 67"/>
              <a:gd name="T5" fmla="*/ 12 h 12"/>
              <a:gd name="T6" fmla="*/ 67 w 67"/>
              <a:gd name="T7" fmla="*/ 2 h 12"/>
              <a:gd name="T8" fmla="*/ 67 w 67"/>
              <a:gd name="T9" fmla="*/ 0 h 12"/>
              <a:gd name="T10" fmla="*/ 0 w 67"/>
              <a:gd name="T11" fmla="*/ 10 h 12"/>
              <a:gd name="T12" fmla="*/ 3 w 67"/>
              <a:gd name="T13" fmla="*/ 10 h 12"/>
              <a:gd name="T14" fmla="*/ 0 w 67"/>
              <a:gd name="T15" fmla="*/ 12 h 12"/>
              <a:gd name="T16" fmla="*/ 0 w 67"/>
              <a:gd name="T17" fmla="*/ 12 h 12"/>
              <a:gd name="T18" fmla="*/ 0 w 67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67" y="2"/>
                </a:lnTo>
                <a:lnTo>
                  <a:pt x="67" y="0"/>
                </a:lnTo>
                <a:lnTo>
                  <a:pt x="0" y="10"/>
                </a:lnTo>
                <a:lnTo>
                  <a:pt x="3" y="1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7" name="Freeform 2427">
            <a:extLst>
              <a:ext uri="{FF2B5EF4-FFF2-40B4-BE49-F238E27FC236}">
                <a16:creationId xmlns:a16="http://schemas.microsoft.com/office/drawing/2014/main" id="{712C6F1E-4545-4AD6-8CC8-E67DCEB1F36C}"/>
              </a:ext>
            </a:extLst>
          </p:cNvPr>
          <p:cNvSpPr>
            <a:spLocks/>
          </p:cNvSpPr>
          <p:nvPr/>
        </p:nvSpPr>
        <p:spPr bwMode="auto">
          <a:xfrm>
            <a:off x="2913063" y="4506913"/>
            <a:ext cx="4762" cy="6350"/>
          </a:xfrm>
          <a:custGeom>
            <a:avLst/>
            <a:gdLst>
              <a:gd name="T0" fmla="*/ 0 w 8"/>
              <a:gd name="T1" fmla="*/ 3 h 10"/>
              <a:gd name="T2" fmla="*/ 0 w 8"/>
              <a:gd name="T3" fmla="*/ 0 h 10"/>
              <a:gd name="T4" fmla="*/ 0 w 8"/>
              <a:gd name="T5" fmla="*/ 3 h 10"/>
              <a:gd name="T6" fmla="*/ 5 w 8"/>
              <a:gd name="T7" fmla="*/ 10 h 10"/>
              <a:gd name="T8" fmla="*/ 8 w 8"/>
              <a:gd name="T9" fmla="*/ 8 h 10"/>
              <a:gd name="T10" fmla="*/ 3 w 8"/>
              <a:gd name="T11" fmla="*/ 0 h 10"/>
              <a:gd name="T12" fmla="*/ 3 w 8"/>
              <a:gd name="T13" fmla="*/ 3 h 10"/>
              <a:gd name="T14" fmla="*/ 0 w 8"/>
              <a:gd name="T15" fmla="*/ 0 h 10"/>
              <a:gd name="T16" fmla="*/ 0 w 8"/>
              <a:gd name="T17" fmla="*/ 0 h 10"/>
              <a:gd name="T18" fmla="*/ 0 w 8"/>
              <a:gd name="T1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0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lnTo>
                  <a:pt x="5" y="10"/>
                </a:lnTo>
                <a:lnTo>
                  <a:pt x="8" y="8"/>
                </a:lnTo>
                <a:lnTo>
                  <a:pt x="3" y="0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8" name="Freeform 2428">
            <a:extLst>
              <a:ext uri="{FF2B5EF4-FFF2-40B4-BE49-F238E27FC236}">
                <a16:creationId xmlns:a16="http://schemas.microsoft.com/office/drawing/2014/main" id="{204BEAEC-D6B9-4DD3-9463-0EDCE282C7BF}"/>
              </a:ext>
            </a:extLst>
          </p:cNvPr>
          <p:cNvSpPr>
            <a:spLocks/>
          </p:cNvSpPr>
          <p:nvPr/>
        </p:nvSpPr>
        <p:spPr bwMode="auto">
          <a:xfrm>
            <a:off x="2913063" y="4500563"/>
            <a:ext cx="41275" cy="7937"/>
          </a:xfrm>
          <a:custGeom>
            <a:avLst/>
            <a:gdLst>
              <a:gd name="T0" fmla="*/ 69 w 72"/>
              <a:gd name="T1" fmla="*/ 0 h 16"/>
              <a:gd name="T2" fmla="*/ 72 w 72"/>
              <a:gd name="T3" fmla="*/ 3 h 16"/>
              <a:gd name="T4" fmla="*/ 69 w 72"/>
              <a:gd name="T5" fmla="*/ 0 h 16"/>
              <a:gd name="T6" fmla="*/ 0 w 72"/>
              <a:gd name="T7" fmla="*/ 13 h 16"/>
              <a:gd name="T8" fmla="*/ 3 w 72"/>
              <a:gd name="T9" fmla="*/ 16 h 16"/>
              <a:gd name="T10" fmla="*/ 72 w 72"/>
              <a:gd name="T11" fmla="*/ 3 h 16"/>
              <a:gd name="T12" fmla="*/ 69 w 72"/>
              <a:gd name="T13" fmla="*/ 3 h 16"/>
              <a:gd name="T14" fmla="*/ 72 w 72"/>
              <a:gd name="T15" fmla="*/ 3 h 16"/>
              <a:gd name="T16" fmla="*/ 72 w 72"/>
              <a:gd name="T17" fmla="*/ 0 h 16"/>
              <a:gd name="T18" fmla="*/ 69 w 72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16">
                <a:moveTo>
                  <a:pt x="69" y="0"/>
                </a:moveTo>
                <a:lnTo>
                  <a:pt x="72" y="3"/>
                </a:lnTo>
                <a:lnTo>
                  <a:pt x="69" y="0"/>
                </a:lnTo>
                <a:lnTo>
                  <a:pt x="0" y="13"/>
                </a:lnTo>
                <a:lnTo>
                  <a:pt x="3" y="16"/>
                </a:lnTo>
                <a:lnTo>
                  <a:pt x="72" y="3"/>
                </a:lnTo>
                <a:lnTo>
                  <a:pt x="69" y="3"/>
                </a:lnTo>
                <a:lnTo>
                  <a:pt x="72" y="3"/>
                </a:lnTo>
                <a:lnTo>
                  <a:pt x="72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49" name="Freeform 2429">
            <a:extLst>
              <a:ext uri="{FF2B5EF4-FFF2-40B4-BE49-F238E27FC236}">
                <a16:creationId xmlns:a16="http://schemas.microsoft.com/office/drawing/2014/main" id="{6A9477F7-2F86-4B88-84A0-DC3F80941553}"/>
              </a:ext>
            </a:extLst>
          </p:cNvPr>
          <p:cNvSpPr>
            <a:spLocks/>
          </p:cNvSpPr>
          <p:nvPr/>
        </p:nvSpPr>
        <p:spPr bwMode="auto">
          <a:xfrm>
            <a:off x="2952750" y="4502150"/>
            <a:ext cx="3175" cy="4763"/>
          </a:xfrm>
          <a:custGeom>
            <a:avLst/>
            <a:gdLst>
              <a:gd name="T0" fmla="*/ 5 w 5"/>
              <a:gd name="T1" fmla="*/ 8 h 10"/>
              <a:gd name="T2" fmla="*/ 3 w 5"/>
              <a:gd name="T3" fmla="*/ 10 h 10"/>
              <a:gd name="T4" fmla="*/ 5 w 5"/>
              <a:gd name="T5" fmla="*/ 8 h 10"/>
              <a:gd name="T6" fmla="*/ 3 w 5"/>
              <a:gd name="T7" fmla="*/ 0 h 10"/>
              <a:gd name="T8" fmla="*/ 0 w 5"/>
              <a:gd name="T9" fmla="*/ 0 h 10"/>
              <a:gd name="T10" fmla="*/ 3 w 5"/>
              <a:gd name="T11" fmla="*/ 8 h 10"/>
              <a:gd name="T12" fmla="*/ 3 w 5"/>
              <a:gd name="T13" fmla="*/ 8 h 10"/>
              <a:gd name="T14" fmla="*/ 3 w 5"/>
              <a:gd name="T15" fmla="*/ 10 h 10"/>
              <a:gd name="T16" fmla="*/ 5 w 5"/>
              <a:gd name="T17" fmla="*/ 8 h 10"/>
              <a:gd name="T18" fmla="*/ 5 w 5"/>
              <a:gd name="T1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8"/>
                </a:moveTo>
                <a:lnTo>
                  <a:pt x="3" y="10"/>
                </a:lnTo>
                <a:lnTo>
                  <a:pt x="5" y="8"/>
                </a:lnTo>
                <a:lnTo>
                  <a:pt x="3" y="0"/>
                </a:lnTo>
                <a:lnTo>
                  <a:pt x="0" y="0"/>
                </a:lnTo>
                <a:lnTo>
                  <a:pt x="3" y="8"/>
                </a:lnTo>
                <a:lnTo>
                  <a:pt x="3" y="8"/>
                </a:lnTo>
                <a:lnTo>
                  <a:pt x="3" y="10"/>
                </a:lnTo>
                <a:lnTo>
                  <a:pt x="5" y="8"/>
                </a:lnTo>
                <a:lnTo>
                  <a:pt x="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0" name="Freeform 2430">
            <a:extLst>
              <a:ext uri="{FF2B5EF4-FFF2-40B4-BE49-F238E27FC236}">
                <a16:creationId xmlns:a16="http://schemas.microsoft.com/office/drawing/2014/main" id="{47705270-9065-4536-B738-03F2E4EEEFA7}"/>
              </a:ext>
            </a:extLst>
          </p:cNvPr>
          <p:cNvSpPr>
            <a:spLocks/>
          </p:cNvSpPr>
          <p:nvPr/>
        </p:nvSpPr>
        <p:spPr bwMode="auto">
          <a:xfrm>
            <a:off x="2960688" y="4495800"/>
            <a:ext cx="49212" cy="9525"/>
          </a:xfrm>
          <a:custGeom>
            <a:avLst/>
            <a:gdLst>
              <a:gd name="T0" fmla="*/ 0 w 87"/>
              <a:gd name="T1" fmla="*/ 18 h 18"/>
              <a:gd name="T2" fmla="*/ 0 w 87"/>
              <a:gd name="T3" fmla="*/ 15 h 18"/>
              <a:gd name="T4" fmla="*/ 0 w 87"/>
              <a:gd name="T5" fmla="*/ 18 h 18"/>
              <a:gd name="T6" fmla="*/ 87 w 87"/>
              <a:gd name="T7" fmla="*/ 2 h 18"/>
              <a:gd name="T8" fmla="*/ 85 w 87"/>
              <a:gd name="T9" fmla="*/ 0 h 18"/>
              <a:gd name="T10" fmla="*/ 0 w 87"/>
              <a:gd name="T11" fmla="*/ 15 h 18"/>
              <a:gd name="T12" fmla="*/ 3 w 87"/>
              <a:gd name="T13" fmla="*/ 15 h 18"/>
              <a:gd name="T14" fmla="*/ 0 w 87"/>
              <a:gd name="T15" fmla="*/ 15 h 18"/>
              <a:gd name="T16" fmla="*/ 0 w 87"/>
              <a:gd name="T17" fmla="*/ 18 h 18"/>
              <a:gd name="T18" fmla="*/ 0 w 8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8">
                <a:moveTo>
                  <a:pt x="0" y="18"/>
                </a:moveTo>
                <a:lnTo>
                  <a:pt x="0" y="15"/>
                </a:lnTo>
                <a:lnTo>
                  <a:pt x="0" y="18"/>
                </a:lnTo>
                <a:lnTo>
                  <a:pt x="87" y="2"/>
                </a:lnTo>
                <a:lnTo>
                  <a:pt x="85" y="0"/>
                </a:lnTo>
                <a:lnTo>
                  <a:pt x="0" y="15"/>
                </a:lnTo>
                <a:lnTo>
                  <a:pt x="3" y="15"/>
                </a:lnTo>
                <a:lnTo>
                  <a:pt x="0" y="15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1" name="Freeform 2431">
            <a:extLst>
              <a:ext uri="{FF2B5EF4-FFF2-40B4-BE49-F238E27FC236}">
                <a16:creationId xmlns:a16="http://schemas.microsoft.com/office/drawing/2014/main" id="{AE99D6B2-F2A4-4025-8917-3070D5DBED62}"/>
              </a:ext>
            </a:extLst>
          </p:cNvPr>
          <p:cNvSpPr>
            <a:spLocks/>
          </p:cNvSpPr>
          <p:nvPr/>
        </p:nvSpPr>
        <p:spPr bwMode="auto">
          <a:xfrm>
            <a:off x="2957513" y="4500563"/>
            <a:ext cx="4762" cy="3175"/>
          </a:xfrm>
          <a:custGeom>
            <a:avLst/>
            <a:gdLst>
              <a:gd name="T0" fmla="*/ 0 w 8"/>
              <a:gd name="T1" fmla="*/ 3 h 8"/>
              <a:gd name="T2" fmla="*/ 3 w 8"/>
              <a:gd name="T3" fmla="*/ 0 h 8"/>
              <a:gd name="T4" fmla="*/ 0 w 8"/>
              <a:gd name="T5" fmla="*/ 3 h 8"/>
              <a:gd name="T6" fmla="*/ 5 w 8"/>
              <a:gd name="T7" fmla="*/ 8 h 8"/>
              <a:gd name="T8" fmla="*/ 8 w 8"/>
              <a:gd name="T9" fmla="*/ 8 h 8"/>
              <a:gd name="T10" fmla="*/ 3 w 8"/>
              <a:gd name="T11" fmla="*/ 0 h 8"/>
              <a:gd name="T12" fmla="*/ 3 w 8"/>
              <a:gd name="T13" fmla="*/ 3 h 8"/>
              <a:gd name="T14" fmla="*/ 3 w 8"/>
              <a:gd name="T15" fmla="*/ 0 h 8"/>
              <a:gd name="T16" fmla="*/ 0 w 8"/>
              <a:gd name="T17" fmla="*/ 0 h 8"/>
              <a:gd name="T18" fmla="*/ 0 w 8"/>
              <a:gd name="T1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8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lnTo>
                  <a:pt x="5" y="8"/>
                </a:lnTo>
                <a:lnTo>
                  <a:pt x="8" y="8"/>
                </a:lnTo>
                <a:lnTo>
                  <a:pt x="3" y="0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2" name="Freeform 2432">
            <a:extLst>
              <a:ext uri="{FF2B5EF4-FFF2-40B4-BE49-F238E27FC236}">
                <a16:creationId xmlns:a16="http://schemas.microsoft.com/office/drawing/2014/main" id="{C09A6871-5950-4769-9639-EF1B4156D3B9}"/>
              </a:ext>
            </a:extLst>
          </p:cNvPr>
          <p:cNvSpPr>
            <a:spLocks/>
          </p:cNvSpPr>
          <p:nvPr/>
        </p:nvSpPr>
        <p:spPr bwMode="auto">
          <a:xfrm>
            <a:off x="2959100" y="4491038"/>
            <a:ext cx="47625" cy="11112"/>
          </a:xfrm>
          <a:custGeom>
            <a:avLst/>
            <a:gdLst>
              <a:gd name="T0" fmla="*/ 81 w 81"/>
              <a:gd name="T1" fmla="*/ 0 h 18"/>
              <a:gd name="T2" fmla="*/ 81 w 81"/>
              <a:gd name="T3" fmla="*/ 0 h 18"/>
              <a:gd name="T4" fmla="*/ 81 w 81"/>
              <a:gd name="T5" fmla="*/ 0 h 18"/>
              <a:gd name="T6" fmla="*/ 0 w 81"/>
              <a:gd name="T7" fmla="*/ 15 h 18"/>
              <a:gd name="T8" fmla="*/ 0 w 81"/>
              <a:gd name="T9" fmla="*/ 18 h 18"/>
              <a:gd name="T10" fmla="*/ 81 w 81"/>
              <a:gd name="T11" fmla="*/ 3 h 18"/>
              <a:gd name="T12" fmla="*/ 79 w 81"/>
              <a:gd name="T13" fmla="*/ 3 h 18"/>
              <a:gd name="T14" fmla="*/ 81 w 81"/>
              <a:gd name="T15" fmla="*/ 0 h 18"/>
              <a:gd name="T16" fmla="*/ 81 w 81"/>
              <a:gd name="T17" fmla="*/ 0 h 18"/>
              <a:gd name="T18" fmla="*/ 81 w 81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" h="18">
                <a:moveTo>
                  <a:pt x="81" y="0"/>
                </a:moveTo>
                <a:lnTo>
                  <a:pt x="81" y="0"/>
                </a:lnTo>
                <a:lnTo>
                  <a:pt x="81" y="0"/>
                </a:lnTo>
                <a:lnTo>
                  <a:pt x="0" y="15"/>
                </a:lnTo>
                <a:lnTo>
                  <a:pt x="0" y="18"/>
                </a:lnTo>
                <a:lnTo>
                  <a:pt x="81" y="3"/>
                </a:lnTo>
                <a:lnTo>
                  <a:pt x="79" y="3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3" name="Freeform 2433">
            <a:extLst>
              <a:ext uri="{FF2B5EF4-FFF2-40B4-BE49-F238E27FC236}">
                <a16:creationId xmlns:a16="http://schemas.microsoft.com/office/drawing/2014/main" id="{B6BF7F62-EDF9-4A79-9E87-592F38244A00}"/>
              </a:ext>
            </a:extLst>
          </p:cNvPr>
          <p:cNvSpPr>
            <a:spLocks/>
          </p:cNvSpPr>
          <p:nvPr/>
        </p:nvSpPr>
        <p:spPr bwMode="auto">
          <a:xfrm>
            <a:off x="3005138" y="4491038"/>
            <a:ext cx="4762" cy="6350"/>
          </a:xfrm>
          <a:custGeom>
            <a:avLst/>
            <a:gdLst>
              <a:gd name="T0" fmla="*/ 10 w 10"/>
              <a:gd name="T1" fmla="*/ 8 h 10"/>
              <a:gd name="T2" fmla="*/ 10 w 10"/>
              <a:gd name="T3" fmla="*/ 10 h 10"/>
              <a:gd name="T4" fmla="*/ 10 w 10"/>
              <a:gd name="T5" fmla="*/ 8 h 10"/>
              <a:gd name="T6" fmla="*/ 2 w 10"/>
              <a:gd name="T7" fmla="*/ 0 h 10"/>
              <a:gd name="T8" fmla="*/ 0 w 10"/>
              <a:gd name="T9" fmla="*/ 3 h 10"/>
              <a:gd name="T10" fmla="*/ 8 w 10"/>
              <a:gd name="T11" fmla="*/ 10 h 10"/>
              <a:gd name="T12" fmla="*/ 8 w 10"/>
              <a:gd name="T13" fmla="*/ 8 h 10"/>
              <a:gd name="T14" fmla="*/ 10 w 10"/>
              <a:gd name="T15" fmla="*/ 10 h 10"/>
              <a:gd name="T16" fmla="*/ 10 w 10"/>
              <a:gd name="T17" fmla="*/ 10 h 10"/>
              <a:gd name="T18" fmla="*/ 10 w 10"/>
              <a:gd name="T1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10" y="8"/>
                </a:moveTo>
                <a:lnTo>
                  <a:pt x="10" y="10"/>
                </a:lnTo>
                <a:lnTo>
                  <a:pt x="10" y="8"/>
                </a:lnTo>
                <a:lnTo>
                  <a:pt x="2" y="0"/>
                </a:lnTo>
                <a:lnTo>
                  <a:pt x="0" y="3"/>
                </a:lnTo>
                <a:lnTo>
                  <a:pt x="8" y="10"/>
                </a:lnTo>
                <a:lnTo>
                  <a:pt x="8" y="8"/>
                </a:lnTo>
                <a:lnTo>
                  <a:pt x="10" y="10"/>
                </a:lnTo>
                <a:lnTo>
                  <a:pt x="10" y="10"/>
                </a:lnTo>
                <a:lnTo>
                  <a:pt x="1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4" name="Freeform 2434">
            <a:extLst>
              <a:ext uri="{FF2B5EF4-FFF2-40B4-BE49-F238E27FC236}">
                <a16:creationId xmlns:a16="http://schemas.microsoft.com/office/drawing/2014/main" id="{004C05B7-33A8-4793-B874-DDEF78E77FF2}"/>
              </a:ext>
            </a:extLst>
          </p:cNvPr>
          <p:cNvSpPr>
            <a:spLocks/>
          </p:cNvSpPr>
          <p:nvPr/>
        </p:nvSpPr>
        <p:spPr bwMode="auto">
          <a:xfrm>
            <a:off x="2878138" y="4502150"/>
            <a:ext cx="134937" cy="26988"/>
          </a:xfrm>
          <a:custGeom>
            <a:avLst/>
            <a:gdLst>
              <a:gd name="T0" fmla="*/ 235 w 235"/>
              <a:gd name="T1" fmla="*/ 0 h 49"/>
              <a:gd name="T2" fmla="*/ 235 w 235"/>
              <a:gd name="T3" fmla="*/ 0 h 49"/>
              <a:gd name="T4" fmla="*/ 0 w 235"/>
              <a:gd name="T5" fmla="*/ 46 h 49"/>
              <a:gd name="T6" fmla="*/ 0 w 235"/>
              <a:gd name="T7" fmla="*/ 49 h 49"/>
              <a:gd name="T8" fmla="*/ 235 w 235"/>
              <a:gd name="T9" fmla="*/ 0 h 49"/>
              <a:gd name="T10" fmla="*/ 235 w 235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49">
                <a:moveTo>
                  <a:pt x="235" y="0"/>
                </a:moveTo>
                <a:lnTo>
                  <a:pt x="235" y="0"/>
                </a:lnTo>
                <a:lnTo>
                  <a:pt x="0" y="46"/>
                </a:lnTo>
                <a:lnTo>
                  <a:pt x="0" y="49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5" name="Freeform 2435">
            <a:extLst>
              <a:ext uri="{FF2B5EF4-FFF2-40B4-BE49-F238E27FC236}">
                <a16:creationId xmlns:a16="http://schemas.microsoft.com/office/drawing/2014/main" id="{8D363F85-100E-438E-A9D9-13027AE0BDAA}"/>
              </a:ext>
            </a:extLst>
          </p:cNvPr>
          <p:cNvSpPr>
            <a:spLocks/>
          </p:cNvSpPr>
          <p:nvPr/>
        </p:nvSpPr>
        <p:spPr bwMode="auto">
          <a:xfrm>
            <a:off x="3022600" y="4495800"/>
            <a:ext cx="34925" cy="6350"/>
          </a:xfrm>
          <a:custGeom>
            <a:avLst/>
            <a:gdLst>
              <a:gd name="T0" fmla="*/ 58 w 61"/>
              <a:gd name="T1" fmla="*/ 0 h 12"/>
              <a:gd name="T2" fmla="*/ 58 w 61"/>
              <a:gd name="T3" fmla="*/ 0 h 12"/>
              <a:gd name="T4" fmla="*/ 0 w 61"/>
              <a:gd name="T5" fmla="*/ 10 h 12"/>
              <a:gd name="T6" fmla="*/ 0 w 61"/>
              <a:gd name="T7" fmla="*/ 12 h 12"/>
              <a:gd name="T8" fmla="*/ 61 w 61"/>
              <a:gd name="T9" fmla="*/ 0 h 12"/>
              <a:gd name="T10" fmla="*/ 58 w 61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12">
                <a:moveTo>
                  <a:pt x="58" y="0"/>
                </a:moveTo>
                <a:lnTo>
                  <a:pt x="58" y="0"/>
                </a:lnTo>
                <a:lnTo>
                  <a:pt x="0" y="10"/>
                </a:lnTo>
                <a:lnTo>
                  <a:pt x="0" y="12"/>
                </a:lnTo>
                <a:lnTo>
                  <a:pt x="61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6" name="Freeform 2436">
            <a:extLst>
              <a:ext uri="{FF2B5EF4-FFF2-40B4-BE49-F238E27FC236}">
                <a16:creationId xmlns:a16="http://schemas.microsoft.com/office/drawing/2014/main" id="{56516AC5-5643-49AC-A319-0E5972366D19}"/>
              </a:ext>
            </a:extLst>
          </p:cNvPr>
          <p:cNvSpPr>
            <a:spLocks/>
          </p:cNvSpPr>
          <p:nvPr/>
        </p:nvSpPr>
        <p:spPr bwMode="auto">
          <a:xfrm>
            <a:off x="2881313" y="4505325"/>
            <a:ext cx="136525" cy="28575"/>
          </a:xfrm>
          <a:custGeom>
            <a:avLst/>
            <a:gdLst>
              <a:gd name="T0" fmla="*/ 238 w 238"/>
              <a:gd name="T1" fmla="*/ 2 h 51"/>
              <a:gd name="T2" fmla="*/ 238 w 238"/>
              <a:gd name="T3" fmla="*/ 0 h 51"/>
              <a:gd name="T4" fmla="*/ 0 w 238"/>
              <a:gd name="T5" fmla="*/ 48 h 51"/>
              <a:gd name="T6" fmla="*/ 0 w 238"/>
              <a:gd name="T7" fmla="*/ 51 h 51"/>
              <a:gd name="T8" fmla="*/ 238 w 238"/>
              <a:gd name="T9" fmla="*/ 2 h 51"/>
              <a:gd name="T10" fmla="*/ 238 w 238"/>
              <a:gd name="T1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" h="51">
                <a:moveTo>
                  <a:pt x="238" y="2"/>
                </a:moveTo>
                <a:lnTo>
                  <a:pt x="238" y="0"/>
                </a:lnTo>
                <a:lnTo>
                  <a:pt x="0" y="48"/>
                </a:lnTo>
                <a:lnTo>
                  <a:pt x="0" y="51"/>
                </a:lnTo>
                <a:lnTo>
                  <a:pt x="238" y="2"/>
                </a:lnTo>
                <a:lnTo>
                  <a:pt x="23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7" name="Freeform 2437">
            <a:extLst>
              <a:ext uri="{FF2B5EF4-FFF2-40B4-BE49-F238E27FC236}">
                <a16:creationId xmlns:a16="http://schemas.microsoft.com/office/drawing/2014/main" id="{02BD91F0-08B1-4DF3-9C5B-8852C349C933}"/>
              </a:ext>
            </a:extLst>
          </p:cNvPr>
          <p:cNvSpPr>
            <a:spLocks/>
          </p:cNvSpPr>
          <p:nvPr/>
        </p:nvSpPr>
        <p:spPr bwMode="auto">
          <a:xfrm>
            <a:off x="3024188" y="4498975"/>
            <a:ext cx="36512" cy="6350"/>
          </a:xfrm>
          <a:custGeom>
            <a:avLst/>
            <a:gdLst>
              <a:gd name="T0" fmla="*/ 64 w 64"/>
              <a:gd name="T1" fmla="*/ 2 h 13"/>
              <a:gd name="T2" fmla="*/ 61 w 64"/>
              <a:gd name="T3" fmla="*/ 0 h 13"/>
              <a:gd name="T4" fmla="*/ 0 w 64"/>
              <a:gd name="T5" fmla="*/ 10 h 13"/>
              <a:gd name="T6" fmla="*/ 0 w 64"/>
              <a:gd name="T7" fmla="*/ 13 h 13"/>
              <a:gd name="T8" fmla="*/ 64 w 64"/>
              <a:gd name="T9" fmla="*/ 2 h 13"/>
              <a:gd name="T10" fmla="*/ 64 w 64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13">
                <a:moveTo>
                  <a:pt x="64" y="2"/>
                </a:moveTo>
                <a:lnTo>
                  <a:pt x="61" y="0"/>
                </a:lnTo>
                <a:lnTo>
                  <a:pt x="0" y="10"/>
                </a:lnTo>
                <a:lnTo>
                  <a:pt x="0" y="13"/>
                </a:lnTo>
                <a:lnTo>
                  <a:pt x="64" y="2"/>
                </a:lnTo>
                <a:lnTo>
                  <a:pt x="6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8" name="Freeform 2438">
            <a:extLst>
              <a:ext uri="{FF2B5EF4-FFF2-40B4-BE49-F238E27FC236}">
                <a16:creationId xmlns:a16="http://schemas.microsoft.com/office/drawing/2014/main" id="{8A1AE0B8-4E43-4C11-82CC-32ABE4670DFF}"/>
              </a:ext>
            </a:extLst>
          </p:cNvPr>
          <p:cNvSpPr>
            <a:spLocks/>
          </p:cNvSpPr>
          <p:nvPr/>
        </p:nvSpPr>
        <p:spPr bwMode="auto">
          <a:xfrm>
            <a:off x="3068638" y="4489450"/>
            <a:ext cx="42862" cy="9525"/>
          </a:xfrm>
          <a:custGeom>
            <a:avLst/>
            <a:gdLst>
              <a:gd name="T0" fmla="*/ 76 w 76"/>
              <a:gd name="T1" fmla="*/ 0 h 16"/>
              <a:gd name="T2" fmla="*/ 76 w 76"/>
              <a:gd name="T3" fmla="*/ 0 h 16"/>
              <a:gd name="T4" fmla="*/ 0 w 76"/>
              <a:gd name="T5" fmla="*/ 13 h 16"/>
              <a:gd name="T6" fmla="*/ 0 w 76"/>
              <a:gd name="T7" fmla="*/ 16 h 16"/>
              <a:gd name="T8" fmla="*/ 76 w 76"/>
              <a:gd name="T9" fmla="*/ 3 h 16"/>
              <a:gd name="T10" fmla="*/ 76 w 76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16">
                <a:moveTo>
                  <a:pt x="76" y="0"/>
                </a:moveTo>
                <a:lnTo>
                  <a:pt x="76" y="0"/>
                </a:lnTo>
                <a:lnTo>
                  <a:pt x="0" y="13"/>
                </a:lnTo>
                <a:lnTo>
                  <a:pt x="0" y="16"/>
                </a:lnTo>
                <a:lnTo>
                  <a:pt x="76" y="3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59" name="Freeform 2439">
            <a:extLst>
              <a:ext uri="{FF2B5EF4-FFF2-40B4-BE49-F238E27FC236}">
                <a16:creationId xmlns:a16="http://schemas.microsoft.com/office/drawing/2014/main" id="{1B25F734-0D28-46F0-8C12-6A0285E80F35}"/>
              </a:ext>
            </a:extLst>
          </p:cNvPr>
          <p:cNvSpPr>
            <a:spLocks/>
          </p:cNvSpPr>
          <p:nvPr/>
        </p:nvSpPr>
        <p:spPr bwMode="auto">
          <a:xfrm>
            <a:off x="2882900" y="4508500"/>
            <a:ext cx="138113" cy="30163"/>
          </a:xfrm>
          <a:custGeom>
            <a:avLst/>
            <a:gdLst>
              <a:gd name="T0" fmla="*/ 240 w 240"/>
              <a:gd name="T1" fmla="*/ 2 h 53"/>
              <a:gd name="T2" fmla="*/ 237 w 240"/>
              <a:gd name="T3" fmla="*/ 0 h 53"/>
              <a:gd name="T4" fmla="*/ 0 w 240"/>
              <a:gd name="T5" fmla="*/ 53 h 53"/>
              <a:gd name="T6" fmla="*/ 0 w 240"/>
              <a:gd name="T7" fmla="*/ 53 h 53"/>
              <a:gd name="T8" fmla="*/ 240 w 240"/>
              <a:gd name="T9" fmla="*/ 2 h 53"/>
              <a:gd name="T10" fmla="*/ 240 w 240"/>
              <a:gd name="T11" fmla="*/ 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53">
                <a:moveTo>
                  <a:pt x="240" y="2"/>
                </a:moveTo>
                <a:lnTo>
                  <a:pt x="237" y="0"/>
                </a:lnTo>
                <a:lnTo>
                  <a:pt x="0" y="53"/>
                </a:lnTo>
                <a:lnTo>
                  <a:pt x="0" y="53"/>
                </a:lnTo>
                <a:lnTo>
                  <a:pt x="240" y="2"/>
                </a:lnTo>
                <a:lnTo>
                  <a:pt x="24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0" name="Freeform 2440">
            <a:extLst>
              <a:ext uri="{FF2B5EF4-FFF2-40B4-BE49-F238E27FC236}">
                <a16:creationId xmlns:a16="http://schemas.microsoft.com/office/drawing/2014/main" id="{EA4FE603-4F80-47AD-8C66-A418D6E7CA9C}"/>
              </a:ext>
            </a:extLst>
          </p:cNvPr>
          <p:cNvSpPr>
            <a:spLocks/>
          </p:cNvSpPr>
          <p:nvPr/>
        </p:nvSpPr>
        <p:spPr bwMode="auto">
          <a:xfrm>
            <a:off x="3028950" y="4502150"/>
            <a:ext cx="34925" cy="6350"/>
          </a:xfrm>
          <a:custGeom>
            <a:avLst/>
            <a:gdLst>
              <a:gd name="T0" fmla="*/ 61 w 61"/>
              <a:gd name="T1" fmla="*/ 0 h 11"/>
              <a:gd name="T2" fmla="*/ 61 w 61"/>
              <a:gd name="T3" fmla="*/ 0 h 11"/>
              <a:gd name="T4" fmla="*/ 0 w 61"/>
              <a:gd name="T5" fmla="*/ 11 h 11"/>
              <a:gd name="T6" fmla="*/ 0 w 61"/>
              <a:gd name="T7" fmla="*/ 11 h 11"/>
              <a:gd name="T8" fmla="*/ 61 w 61"/>
              <a:gd name="T9" fmla="*/ 0 h 11"/>
              <a:gd name="T10" fmla="*/ 61 w 61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11">
                <a:moveTo>
                  <a:pt x="61" y="0"/>
                </a:moveTo>
                <a:lnTo>
                  <a:pt x="61" y="0"/>
                </a:lnTo>
                <a:lnTo>
                  <a:pt x="0" y="11"/>
                </a:lnTo>
                <a:lnTo>
                  <a:pt x="0" y="11"/>
                </a:lnTo>
                <a:lnTo>
                  <a:pt x="61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1" name="Freeform 2441">
            <a:extLst>
              <a:ext uri="{FF2B5EF4-FFF2-40B4-BE49-F238E27FC236}">
                <a16:creationId xmlns:a16="http://schemas.microsoft.com/office/drawing/2014/main" id="{DF0BE7D3-DAA7-4D9F-950A-AD19E8629B30}"/>
              </a:ext>
            </a:extLst>
          </p:cNvPr>
          <p:cNvSpPr>
            <a:spLocks/>
          </p:cNvSpPr>
          <p:nvPr/>
        </p:nvSpPr>
        <p:spPr bwMode="auto">
          <a:xfrm>
            <a:off x="3070225" y="4494213"/>
            <a:ext cx="44450" cy="7937"/>
          </a:xfrm>
          <a:custGeom>
            <a:avLst/>
            <a:gdLst>
              <a:gd name="T0" fmla="*/ 77 w 77"/>
              <a:gd name="T1" fmla="*/ 0 h 15"/>
              <a:gd name="T2" fmla="*/ 74 w 77"/>
              <a:gd name="T3" fmla="*/ 0 h 15"/>
              <a:gd name="T4" fmla="*/ 0 w 77"/>
              <a:gd name="T5" fmla="*/ 13 h 15"/>
              <a:gd name="T6" fmla="*/ 2 w 77"/>
              <a:gd name="T7" fmla="*/ 15 h 15"/>
              <a:gd name="T8" fmla="*/ 77 w 77"/>
              <a:gd name="T9" fmla="*/ 3 h 15"/>
              <a:gd name="T10" fmla="*/ 77 w 7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5">
                <a:moveTo>
                  <a:pt x="77" y="0"/>
                </a:moveTo>
                <a:lnTo>
                  <a:pt x="74" y="0"/>
                </a:lnTo>
                <a:lnTo>
                  <a:pt x="0" y="13"/>
                </a:lnTo>
                <a:lnTo>
                  <a:pt x="2" y="15"/>
                </a:lnTo>
                <a:lnTo>
                  <a:pt x="77" y="3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2" name="Freeform 2442">
            <a:extLst>
              <a:ext uri="{FF2B5EF4-FFF2-40B4-BE49-F238E27FC236}">
                <a16:creationId xmlns:a16="http://schemas.microsoft.com/office/drawing/2014/main" id="{37F40530-AAC8-4910-84B8-E54C5A8C9A22}"/>
              </a:ext>
            </a:extLst>
          </p:cNvPr>
          <p:cNvSpPr>
            <a:spLocks/>
          </p:cNvSpPr>
          <p:nvPr/>
        </p:nvSpPr>
        <p:spPr bwMode="auto">
          <a:xfrm>
            <a:off x="2857500" y="4513263"/>
            <a:ext cx="30163" cy="42862"/>
          </a:xfrm>
          <a:custGeom>
            <a:avLst/>
            <a:gdLst>
              <a:gd name="T0" fmla="*/ 0 w 53"/>
              <a:gd name="T1" fmla="*/ 31 h 80"/>
              <a:gd name="T2" fmla="*/ 43 w 53"/>
              <a:gd name="T3" fmla="*/ 74 h 80"/>
              <a:gd name="T4" fmla="*/ 51 w 53"/>
              <a:gd name="T5" fmla="*/ 80 h 80"/>
              <a:gd name="T6" fmla="*/ 53 w 53"/>
              <a:gd name="T7" fmla="*/ 77 h 80"/>
              <a:gd name="T8" fmla="*/ 53 w 53"/>
              <a:gd name="T9" fmla="*/ 67 h 80"/>
              <a:gd name="T10" fmla="*/ 51 w 53"/>
              <a:gd name="T11" fmla="*/ 67 h 80"/>
              <a:gd name="T12" fmla="*/ 46 w 53"/>
              <a:gd name="T13" fmla="*/ 64 h 80"/>
              <a:gd name="T14" fmla="*/ 2 w 53"/>
              <a:gd name="T15" fmla="*/ 0 h 80"/>
              <a:gd name="T16" fmla="*/ 0 w 53"/>
              <a:gd name="T17" fmla="*/ 3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80">
                <a:moveTo>
                  <a:pt x="0" y="31"/>
                </a:moveTo>
                <a:lnTo>
                  <a:pt x="43" y="74"/>
                </a:lnTo>
                <a:lnTo>
                  <a:pt x="51" y="80"/>
                </a:lnTo>
                <a:lnTo>
                  <a:pt x="53" y="77"/>
                </a:lnTo>
                <a:lnTo>
                  <a:pt x="53" y="67"/>
                </a:lnTo>
                <a:lnTo>
                  <a:pt x="51" y="67"/>
                </a:lnTo>
                <a:lnTo>
                  <a:pt x="46" y="64"/>
                </a:lnTo>
                <a:lnTo>
                  <a:pt x="2" y="0"/>
                </a:lnTo>
                <a:lnTo>
                  <a:pt x="0" y="31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3" name="Freeform 2443">
            <a:extLst>
              <a:ext uri="{FF2B5EF4-FFF2-40B4-BE49-F238E27FC236}">
                <a16:creationId xmlns:a16="http://schemas.microsoft.com/office/drawing/2014/main" id="{DF6B5E4F-DD6A-4398-A0C7-237BD50F5C54}"/>
              </a:ext>
            </a:extLst>
          </p:cNvPr>
          <p:cNvSpPr>
            <a:spLocks/>
          </p:cNvSpPr>
          <p:nvPr/>
        </p:nvSpPr>
        <p:spPr bwMode="auto">
          <a:xfrm>
            <a:off x="2857500" y="4527550"/>
            <a:ext cx="25400" cy="26988"/>
          </a:xfrm>
          <a:custGeom>
            <a:avLst/>
            <a:gdLst>
              <a:gd name="T0" fmla="*/ 46 w 46"/>
              <a:gd name="T1" fmla="*/ 44 h 49"/>
              <a:gd name="T2" fmla="*/ 46 w 46"/>
              <a:gd name="T3" fmla="*/ 44 h 49"/>
              <a:gd name="T4" fmla="*/ 46 w 46"/>
              <a:gd name="T5" fmla="*/ 44 h 49"/>
              <a:gd name="T6" fmla="*/ 2 w 46"/>
              <a:gd name="T7" fmla="*/ 0 h 49"/>
              <a:gd name="T8" fmla="*/ 0 w 46"/>
              <a:gd name="T9" fmla="*/ 3 h 49"/>
              <a:gd name="T10" fmla="*/ 43 w 46"/>
              <a:gd name="T11" fmla="*/ 46 h 49"/>
              <a:gd name="T12" fmla="*/ 43 w 46"/>
              <a:gd name="T13" fmla="*/ 49 h 49"/>
              <a:gd name="T14" fmla="*/ 43 w 46"/>
              <a:gd name="T15" fmla="*/ 46 h 49"/>
              <a:gd name="T16" fmla="*/ 43 w 46"/>
              <a:gd name="T17" fmla="*/ 49 h 49"/>
              <a:gd name="T18" fmla="*/ 46 w 46"/>
              <a:gd name="T19" fmla="*/ 46 h 49"/>
              <a:gd name="T20" fmla="*/ 46 w 46"/>
              <a:gd name="T21" fmla="*/ 46 h 49"/>
              <a:gd name="T22" fmla="*/ 46 w 46"/>
              <a:gd name="T23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49">
                <a:moveTo>
                  <a:pt x="46" y="44"/>
                </a:moveTo>
                <a:lnTo>
                  <a:pt x="46" y="44"/>
                </a:lnTo>
                <a:lnTo>
                  <a:pt x="46" y="44"/>
                </a:lnTo>
                <a:lnTo>
                  <a:pt x="2" y="0"/>
                </a:lnTo>
                <a:lnTo>
                  <a:pt x="0" y="3"/>
                </a:lnTo>
                <a:lnTo>
                  <a:pt x="43" y="46"/>
                </a:lnTo>
                <a:lnTo>
                  <a:pt x="43" y="49"/>
                </a:lnTo>
                <a:lnTo>
                  <a:pt x="43" y="46"/>
                </a:lnTo>
                <a:lnTo>
                  <a:pt x="43" y="49"/>
                </a:lnTo>
                <a:lnTo>
                  <a:pt x="46" y="46"/>
                </a:lnTo>
                <a:lnTo>
                  <a:pt x="46" y="46"/>
                </a:lnTo>
                <a:lnTo>
                  <a:pt x="46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4" name="Freeform 2444">
            <a:extLst>
              <a:ext uri="{FF2B5EF4-FFF2-40B4-BE49-F238E27FC236}">
                <a16:creationId xmlns:a16="http://schemas.microsoft.com/office/drawing/2014/main" id="{1B03845D-BED9-4AF8-8FFB-A0C3E2E69DC6}"/>
              </a:ext>
            </a:extLst>
          </p:cNvPr>
          <p:cNvSpPr>
            <a:spLocks/>
          </p:cNvSpPr>
          <p:nvPr/>
        </p:nvSpPr>
        <p:spPr bwMode="auto">
          <a:xfrm>
            <a:off x="2881313" y="4552950"/>
            <a:ext cx="6350" cy="4763"/>
          </a:xfrm>
          <a:custGeom>
            <a:avLst/>
            <a:gdLst>
              <a:gd name="T0" fmla="*/ 8 w 10"/>
              <a:gd name="T1" fmla="*/ 5 h 10"/>
              <a:gd name="T2" fmla="*/ 5 w 10"/>
              <a:gd name="T3" fmla="*/ 5 h 10"/>
              <a:gd name="T4" fmla="*/ 8 w 10"/>
              <a:gd name="T5" fmla="*/ 5 h 10"/>
              <a:gd name="T6" fmla="*/ 3 w 10"/>
              <a:gd name="T7" fmla="*/ 0 h 10"/>
              <a:gd name="T8" fmla="*/ 0 w 10"/>
              <a:gd name="T9" fmla="*/ 5 h 10"/>
              <a:gd name="T10" fmla="*/ 5 w 10"/>
              <a:gd name="T11" fmla="*/ 8 h 10"/>
              <a:gd name="T12" fmla="*/ 8 w 10"/>
              <a:gd name="T13" fmla="*/ 8 h 10"/>
              <a:gd name="T14" fmla="*/ 5 w 10"/>
              <a:gd name="T15" fmla="*/ 8 h 10"/>
              <a:gd name="T16" fmla="*/ 8 w 10"/>
              <a:gd name="T17" fmla="*/ 10 h 10"/>
              <a:gd name="T18" fmla="*/ 8 w 10"/>
              <a:gd name="T19" fmla="*/ 8 h 10"/>
              <a:gd name="T20" fmla="*/ 10 w 10"/>
              <a:gd name="T21" fmla="*/ 5 h 10"/>
              <a:gd name="T22" fmla="*/ 8 w 10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0">
                <a:moveTo>
                  <a:pt x="8" y="5"/>
                </a:moveTo>
                <a:lnTo>
                  <a:pt x="5" y="5"/>
                </a:lnTo>
                <a:lnTo>
                  <a:pt x="8" y="5"/>
                </a:lnTo>
                <a:lnTo>
                  <a:pt x="3" y="0"/>
                </a:lnTo>
                <a:lnTo>
                  <a:pt x="0" y="5"/>
                </a:lnTo>
                <a:lnTo>
                  <a:pt x="5" y="8"/>
                </a:lnTo>
                <a:lnTo>
                  <a:pt x="8" y="8"/>
                </a:lnTo>
                <a:lnTo>
                  <a:pt x="5" y="8"/>
                </a:lnTo>
                <a:lnTo>
                  <a:pt x="8" y="10"/>
                </a:lnTo>
                <a:lnTo>
                  <a:pt x="8" y="8"/>
                </a:lnTo>
                <a:lnTo>
                  <a:pt x="10" y="5"/>
                </a:lnTo>
                <a:lnTo>
                  <a:pt x="8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5" name="Freeform 2445">
            <a:extLst>
              <a:ext uri="{FF2B5EF4-FFF2-40B4-BE49-F238E27FC236}">
                <a16:creationId xmlns:a16="http://schemas.microsoft.com/office/drawing/2014/main" id="{62FE340E-3EC8-4017-BADF-9EF54C45C83E}"/>
              </a:ext>
            </a:extLst>
          </p:cNvPr>
          <p:cNvSpPr>
            <a:spLocks/>
          </p:cNvSpPr>
          <p:nvPr/>
        </p:nvSpPr>
        <p:spPr bwMode="auto">
          <a:xfrm>
            <a:off x="2884488" y="4552950"/>
            <a:ext cx="4762" cy="3175"/>
          </a:xfrm>
          <a:custGeom>
            <a:avLst/>
            <a:gdLst>
              <a:gd name="T0" fmla="*/ 5 w 8"/>
              <a:gd name="T1" fmla="*/ 0 h 6"/>
              <a:gd name="T2" fmla="*/ 3 w 8"/>
              <a:gd name="T3" fmla="*/ 3 h 6"/>
              <a:gd name="T4" fmla="*/ 5 w 8"/>
              <a:gd name="T5" fmla="*/ 0 h 6"/>
              <a:gd name="T6" fmla="*/ 0 w 8"/>
              <a:gd name="T7" fmla="*/ 3 h 6"/>
              <a:gd name="T8" fmla="*/ 3 w 8"/>
              <a:gd name="T9" fmla="*/ 6 h 6"/>
              <a:gd name="T10" fmla="*/ 5 w 8"/>
              <a:gd name="T11" fmla="*/ 6 h 6"/>
              <a:gd name="T12" fmla="*/ 8 w 8"/>
              <a:gd name="T13" fmla="*/ 3 h 6"/>
              <a:gd name="T14" fmla="*/ 5 w 8"/>
              <a:gd name="T15" fmla="*/ 6 h 6"/>
              <a:gd name="T16" fmla="*/ 8 w 8"/>
              <a:gd name="T17" fmla="*/ 6 h 6"/>
              <a:gd name="T18" fmla="*/ 8 w 8"/>
              <a:gd name="T19" fmla="*/ 3 h 6"/>
              <a:gd name="T20" fmla="*/ 8 w 8"/>
              <a:gd name="T21" fmla="*/ 0 h 6"/>
              <a:gd name="T22" fmla="*/ 5 w 8"/>
              <a:gd name="T2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6">
                <a:moveTo>
                  <a:pt x="5" y="0"/>
                </a:moveTo>
                <a:lnTo>
                  <a:pt x="3" y="3"/>
                </a:lnTo>
                <a:lnTo>
                  <a:pt x="5" y="0"/>
                </a:lnTo>
                <a:lnTo>
                  <a:pt x="0" y="3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5" y="6"/>
                </a:lnTo>
                <a:lnTo>
                  <a:pt x="8" y="6"/>
                </a:lnTo>
                <a:lnTo>
                  <a:pt x="8" y="3"/>
                </a:lnTo>
                <a:lnTo>
                  <a:pt x="8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6" name="Freeform 2446">
            <a:extLst>
              <a:ext uri="{FF2B5EF4-FFF2-40B4-BE49-F238E27FC236}">
                <a16:creationId xmlns:a16="http://schemas.microsoft.com/office/drawing/2014/main" id="{247C843D-000A-4EA4-B834-E6A965350F11}"/>
              </a:ext>
            </a:extLst>
          </p:cNvPr>
          <p:cNvSpPr>
            <a:spLocks/>
          </p:cNvSpPr>
          <p:nvPr/>
        </p:nvSpPr>
        <p:spPr bwMode="auto">
          <a:xfrm>
            <a:off x="2886075" y="4548188"/>
            <a:ext cx="3175" cy="6350"/>
          </a:xfrm>
          <a:custGeom>
            <a:avLst/>
            <a:gdLst>
              <a:gd name="T0" fmla="*/ 0 w 5"/>
              <a:gd name="T1" fmla="*/ 3 h 13"/>
              <a:gd name="T2" fmla="*/ 2 w 5"/>
              <a:gd name="T3" fmla="*/ 5 h 13"/>
              <a:gd name="T4" fmla="*/ 0 w 5"/>
              <a:gd name="T5" fmla="*/ 3 h 13"/>
              <a:gd name="T6" fmla="*/ 0 w 5"/>
              <a:gd name="T7" fmla="*/ 13 h 13"/>
              <a:gd name="T8" fmla="*/ 5 w 5"/>
              <a:gd name="T9" fmla="*/ 13 h 13"/>
              <a:gd name="T10" fmla="*/ 5 w 5"/>
              <a:gd name="T11" fmla="*/ 3 h 13"/>
              <a:gd name="T12" fmla="*/ 2 w 5"/>
              <a:gd name="T13" fmla="*/ 0 h 13"/>
              <a:gd name="T14" fmla="*/ 5 w 5"/>
              <a:gd name="T15" fmla="*/ 3 h 13"/>
              <a:gd name="T16" fmla="*/ 5 w 5"/>
              <a:gd name="T17" fmla="*/ 0 h 13"/>
              <a:gd name="T18" fmla="*/ 2 w 5"/>
              <a:gd name="T19" fmla="*/ 0 h 13"/>
              <a:gd name="T20" fmla="*/ 2 w 5"/>
              <a:gd name="T21" fmla="*/ 0 h 13"/>
              <a:gd name="T22" fmla="*/ 0 w 5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0" y="3"/>
                </a:moveTo>
                <a:lnTo>
                  <a:pt x="2" y="5"/>
                </a:lnTo>
                <a:lnTo>
                  <a:pt x="0" y="3"/>
                </a:lnTo>
                <a:lnTo>
                  <a:pt x="0" y="13"/>
                </a:lnTo>
                <a:lnTo>
                  <a:pt x="5" y="13"/>
                </a:lnTo>
                <a:lnTo>
                  <a:pt x="5" y="3"/>
                </a:lnTo>
                <a:lnTo>
                  <a:pt x="2" y="0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7" name="Freeform 2447">
            <a:extLst>
              <a:ext uri="{FF2B5EF4-FFF2-40B4-BE49-F238E27FC236}">
                <a16:creationId xmlns:a16="http://schemas.microsoft.com/office/drawing/2014/main" id="{B02A5AFF-8F77-4476-897D-705C79856543}"/>
              </a:ext>
            </a:extLst>
          </p:cNvPr>
          <p:cNvSpPr>
            <a:spLocks/>
          </p:cNvSpPr>
          <p:nvPr/>
        </p:nvSpPr>
        <p:spPr bwMode="auto">
          <a:xfrm>
            <a:off x="2884488" y="4548188"/>
            <a:ext cx="3175" cy="1587"/>
          </a:xfrm>
          <a:custGeom>
            <a:avLst/>
            <a:gdLst>
              <a:gd name="T0" fmla="*/ 3 w 5"/>
              <a:gd name="T1" fmla="*/ 5 h 5"/>
              <a:gd name="T2" fmla="*/ 0 w 5"/>
              <a:gd name="T3" fmla="*/ 5 h 5"/>
              <a:gd name="T4" fmla="*/ 3 w 5"/>
              <a:gd name="T5" fmla="*/ 5 h 5"/>
              <a:gd name="T6" fmla="*/ 5 w 5"/>
              <a:gd name="T7" fmla="*/ 5 h 5"/>
              <a:gd name="T8" fmla="*/ 5 w 5"/>
              <a:gd name="T9" fmla="*/ 0 h 5"/>
              <a:gd name="T10" fmla="*/ 3 w 5"/>
              <a:gd name="T11" fmla="*/ 0 h 5"/>
              <a:gd name="T12" fmla="*/ 3 w 5"/>
              <a:gd name="T13" fmla="*/ 0 h 5"/>
              <a:gd name="T14" fmla="*/ 3 w 5"/>
              <a:gd name="T15" fmla="*/ 0 h 5"/>
              <a:gd name="T16" fmla="*/ 0 w 5"/>
              <a:gd name="T17" fmla="*/ 3 h 5"/>
              <a:gd name="T18" fmla="*/ 0 w 5"/>
              <a:gd name="T19" fmla="*/ 3 h 5"/>
              <a:gd name="T20" fmla="*/ 0 w 5"/>
              <a:gd name="T21" fmla="*/ 5 h 5"/>
              <a:gd name="T22" fmla="*/ 3 w 5"/>
              <a:gd name="T2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5">
                <a:moveTo>
                  <a:pt x="3" y="5"/>
                </a:moveTo>
                <a:lnTo>
                  <a:pt x="0" y="5"/>
                </a:lnTo>
                <a:lnTo>
                  <a:pt x="3" y="5"/>
                </a:lnTo>
                <a:lnTo>
                  <a:pt x="5" y="5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8" name="Freeform 2448">
            <a:extLst>
              <a:ext uri="{FF2B5EF4-FFF2-40B4-BE49-F238E27FC236}">
                <a16:creationId xmlns:a16="http://schemas.microsoft.com/office/drawing/2014/main" id="{F93A102B-93E1-4B4C-894F-071EF208C2AC}"/>
              </a:ext>
            </a:extLst>
          </p:cNvPr>
          <p:cNvSpPr>
            <a:spLocks/>
          </p:cNvSpPr>
          <p:nvPr/>
        </p:nvSpPr>
        <p:spPr bwMode="auto">
          <a:xfrm>
            <a:off x="2881313" y="4545013"/>
            <a:ext cx="4762" cy="4762"/>
          </a:xfrm>
          <a:custGeom>
            <a:avLst/>
            <a:gdLst>
              <a:gd name="T0" fmla="*/ 0 w 8"/>
              <a:gd name="T1" fmla="*/ 5 h 10"/>
              <a:gd name="T2" fmla="*/ 0 w 8"/>
              <a:gd name="T3" fmla="*/ 5 h 10"/>
              <a:gd name="T4" fmla="*/ 0 w 8"/>
              <a:gd name="T5" fmla="*/ 5 h 10"/>
              <a:gd name="T6" fmla="*/ 5 w 8"/>
              <a:gd name="T7" fmla="*/ 10 h 10"/>
              <a:gd name="T8" fmla="*/ 8 w 8"/>
              <a:gd name="T9" fmla="*/ 5 h 10"/>
              <a:gd name="T10" fmla="*/ 3 w 8"/>
              <a:gd name="T11" fmla="*/ 3 h 10"/>
              <a:gd name="T12" fmla="*/ 5 w 8"/>
              <a:gd name="T13" fmla="*/ 3 h 10"/>
              <a:gd name="T14" fmla="*/ 3 w 8"/>
              <a:gd name="T15" fmla="*/ 3 h 10"/>
              <a:gd name="T16" fmla="*/ 0 w 8"/>
              <a:gd name="T17" fmla="*/ 0 h 10"/>
              <a:gd name="T18" fmla="*/ 0 w 8"/>
              <a:gd name="T19" fmla="*/ 3 h 10"/>
              <a:gd name="T20" fmla="*/ 0 w 8"/>
              <a:gd name="T21" fmla="*/ 5 h 10"/>
              <a:gd name="T22" fmla="*/ 0 w 8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10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5" y="10"/>
                </a:lnTo>
                <a:lnTo>
                  <a:pt x="8" y="5"/>
                </a:lnTo>
                <a:lnTo>
                  <a:pt x="3" y="3"/>
                </a:lnTo>
                <a:lnTo>
                  <a:pt x="5" y="3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69" name="Freeform 2449">
            <a:extLst>
              <a:ext uri="{FF2B5EF4-FFF2-40B4-BE49-F238E27FC236}">
                <a16:creationId xmlns:a16="http://schemas.microsoft.com/office/drawing/2014/main" id="{C68EDC04-1023-4C4E-AA5C-42B68B5CB08E}"/>
              </a:ext>
            </a:extLst>
          </p:cNvPr>
          <p:cNvSpPr>
            <a:spLocks/>
          </p:cNvSpPr>
          <p:nvPr/>
        </p:nvSpPr>
        <p:spPr bwMode="auto">
          <a:xfrm>
            <a:off x="2857500" y="4511675"/>
            <a:ext cx="26988" cy="36513"/>
          </a:xfrm>
          <a:custGeom>
            <a:avLst/>
            <a:gdLst>
              <a:gd name="T0" fmla="*/ 0 w 48"/>
              <a:gd name="T1" fmla="*/ 5 h 66"/>
              <a:gd name="T2" fmla="*/ 5 w 48"/>
              <a:gd name="T3" fmla="*/ 2 h 66"/>
              <a:gd name="T4" fmla="*/ 0 w 48"/>
              <a:gd name="T5" fmla="*/ 5 h 66"/>
              <a:gd name="T6" fmla="*/ 43 w 48"/>
              <a:gd name="T7" fmla="*/ 66 h 66"/>
              <a:gd name="T8" fmla="*/ 48 w 48"/>
              <a:gd name="T9" fmla="*/ 64 h 66"/>
              <a:gd name="T10" fmla="*/ 5 w 48"/>
              <a:gd name="T11" fmla="*/ 0 h 66"/>
              <a:gd name="T12" fmla="*/ 0 w 48"/>
              <a:gd name="T13" fmla="*/ 2 h 66"/>
              <a:gd name="T14" fmla="*/ 5 w 48"/>
              <a:gd name="T15" fmla="*/ 0 h 66"/>
              <a:gd name="T16" fmla="*/ 2 w 48"/>
              <a:gd name="T17" fmla="*/ 0 h 66"/>
              <a:gd name="T18" fmla="*/ 0 w 48"/>
              <a:gd name="T19" fmla="*/ 0 h 66"/>
              <a:gd name="T20" fmla="*/ 0 w 48"/>
              <a:gd name="T21" fmla="*/ 2 h 66"/>
              <a:gd name="T22" fmla="*/ 0 w 48"/>
              <a:gd name="T23" fmla="*/ 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66">
                <a:moveTo>
                  <a:pt x="0" y="5"/>
                </a:moveTo>
                <a:lnTo>
                  <a:pt x="5" y="2"/>
                </a:lnTo>
                <a:lnTo>
                  <a:pt x="0" y="5"/>
                </a:lnTo>
                <a:lnTo>
                  <a:pt x="43" y="66"/>
                </a:lnTo>
                <a:lnTo>
                  <a:pt x="48" y="64"/>
                </a:lnTo>
                <a:lnTo>
                  <a:pt x="5" y="0"/>
                </a:lnTo>
                <a:lnTo>
                  <a:pt x="0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0" name="Freeform 2450">
            <a:extLst>
              <a:ext uri="{FF2B5EF4-FFF2-40B4-BE49-F238E27FC236}">
                <a16:creationId xmlns:a16="http://schemas.microsoft.com/office/drawing/2014/main" id="{EF7CBD4A-78F2-457A-A059-224A05A29F2D}"/>
              </a:ext>
            </a:extLst>
          </p:cNvPr>
          <p:cNvSpPr>
            <a:spLocks/>
          </p:cNvSpPr>
          <p:nvPr/>
        </p:nvSpPr>
        <p:spPr bwMode="auto">
          <a:xfrm>
            <a:off x="2854325" y="4513263"/>
            <a:ext cx="4763" cy="15875"/>
          </a:xfrm>
          <a:custGeom>
            <a:avLst/>
            <a:gdLst>
              <a:gd name="T0" fmla="*/ 5 w 8"/>
              <a:gd name="T1" fmla="*/ 31 h 31"/>
              <a:gd name="T2" fmla="*/ 5 w 8"/>
              <a:gd name="T3" fmla="*/ 28 h 31"/>
              <a:gd name="T4" fmla="*/ 5 w 8"/>
              <a:gd name="T5" fmla="*/ 31 h 31"/>
              <a:gd name="T6" fmla="*/ 8 w 8"/>
              <a:gd name="T7" fmla="*/ 0 h 31"/>
              <a:gd name="T8" fmla="*/ 3 w 8"/>
              <a:gd name="T9" fmla="*/ 0 h 31"/>
              <a:gd name="T10" fmla="*/ 0 w 8"/>
              <a:gd name="T11" fmla="*/ 31 h 31"/>
              <a:gd name="T12" fmla="*/ 3 w 8"/>
              <a:gd name="T13" fmla="*/ 31 h 31"/>
              <a:gd name="T14" fmla="*/ 0 w 8"/>
              <a:gd name="T15" fmla="*/ 31 h 31"/>
              <a:gd name="T16" fmla="*/ 3 w 8"/>
              <a:gd name="T17" fmla="*/ 31 h 31"/>
              <a:gd name="T18" fmla="*/ 3 w 8"/>
              <a:gd name="T19" fmla="*/ 31 h 31"/>
              <a:gd name="T20" fmla="*/ 5 w 8"/>
              <a:gd name="T21" fmla="*/ 31 h 31"/>
              <a:gd name="T22" fmla="*/ 5 w 8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31">
                <a:moveTo>
                  <a:pt x="5" y="31"/>
                </a:moveTo>
                <a:lnTo>
                  <a:pt x="5" y="28"/>
                </a:lnTo>
                <a:lnTo>
                  <a:pt x="5" y="31"/>
                </a:lnTo>
                <a:lnTo>
                  <a:pt x="8" y="0"/>
                </a:lnTo>
                <a:lnTo>
                  <a:pt x="3" y="0"/>
                </a:lnTo>
                <a:lnTo>
                  <a:pt x="0" y="31"/>
                </a:lnTo>
                <a:lnTo>
                  <a:pt x="3" y="31"/>
                </a:lnTo>
                <a:lnTo>
                  <a:pt x="0" y="31"/>
                </a:lnTo>
                <a:lnTo>
                  <a:pt x="3" y="31"/>
                </a:lnTo>
                <a:lnTo>
                  <a:pt x="3" y="31"/>
                </a:lnTo>
                <a:lnTo>
                  <a:pt x="5" y="31"/>
                </a:lnTo>
                <a:lnTo>
                  <a:pt x="5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1" name="Freeform 2451">
            <a:extLst>
              <a:ext uri="{FF2B5EF4-FFF2-40B4-BE49-F238E27FC236}">
                <a16:creationId xmlns:a16="http://schemas.microsoft.com/office/drawing/2014/main" id="{B9DDE1A7-3229-4CF6-AE47-20BD5995AB70}"/>
              </a:ext>
            </a:extLst>
          </p:cNvPr>
          <p:cNvSpPr>
            <a:spLocks/>
          </p:cNvSpPr>
          <p:nvPr/>
        </p:nvSpPr>
        <p:spPr bwMode="auto">
          <a:xfrm>
            <a:off x="2871788" y="4378325"/>
            <a:ext cx="192087" cy="33338"/>
          </a:xfrm>
          <a:custGeom>
            <a:avLst/>
            <a:gdLst>
              <a:gd name="T0" fmla="*/ 0 w 335"/>
              <a:gd name="T1" fmla="*/ 44 h 59"/>
              <a:gd name="T2" fmla="*/ 46 w 335"/>
              <a:gd name="T3" fmla="*/ 59 h 59"/>
              <a:gd name="T4" fmla="*/ 46 w 335"/>
              <a:gd name="T5" fmla="*/ 59 h 59"/>
              <a:gd name="T6" fmla="*/ 49 w 335"/>
              <a:gd name="T7" fmla="*/ 59 h 59"/>
              <a:gd name="T8" fmla="*/ 54 w 335"/>
              <a:gd name="T9" fmla="*/ 59 h 59"/>
              <a:gd name="T10" fmla="*/ 59 w 335"/>
              <a:gd name="T11" fmla="*/ 59 h 59"/>
              <a:gd name="T12" fmla="*/ 64 w 335"/>
              <a:gd name="T13" fmla="*/ 59 h 59"/>
              <a:gd name="T14" fmla="*/ 72 w 335"/>
              <a:gd name="T15" fmla="*/ 57 h 59"/>
              <a:gd name="T16" fmla="*/ 79 w 335"/>
              <a:gd name="T17" fmla="*/ 57 h 59"/>
              <a:gd name="T18" fmla="*/ 87 w 335"/>
              <a:gd name="T19" fmla="*/ 54 h 59"/>
              <a:gd name="T20" fmla="*/ 97 w 335"/>
              <a:gd name="T21" fmla="*/ 54 h 59"/>
              <a:gd name="T22" fmla="*/ 110 w 335"/>
              <a:gd name="T23" fmla="*/ 52 h 59"/>
              <a:gd name="T24" fmla="*/ 120 w 335"/>
              <a:gd name="T25" fmla="*/ 52 h 59"/>
              <a:gd name="T26" fmla="*/ 133 w 335"/>
              <a:gd name="T27" fmla="*/ 49 h 59"/>
              <a:gd name="T28" fmla="*/ 143 w 335"/>
              <a:gd name="T29" fmla="*/ 49 h 59"/>
              <a:gd name="T30" fmla="*/ 156 w 335"/>
              <a:gd name="T31" fmla="*/ 49 h 59"/>
              <a:gd name="T32" fmla="*/ 169 w 335"/>
              <a:gd name="T33" fmla="*/ 46 h 59"/>
              <a:gd name="T34" fmla="*/ 182 w 335"/>
              <a:gd name="T35" fmla="*/ 44 h 59"/>
              <a:gd name="T36" fmla="*/ 195 w 335"/>
              <a:gd name="T37" fmla="*/ 44 h 59"/>
              <a:gd name="T38" fmla="*/ 207 w 335"/>
              <a:gd name="T39" fmla="*/ 41 h 59"/>
              <a:gd name="T40" fmla="*/ 220 w 335"/>
              <a:gd name="T41" fmla="*/ 39 h 59"/>
              <a:gd name="T42" fmla="*/ 233 w 335"/>
              <a:gd name="T43" fmla="*/ 39 h 59"/>
              <a:gd name="T44" fmla="*/ 243 w 335"/>
              <a:gd name="T45" fmla="*/ 39 h 59"/>
              <a:gd name="T46" fmla="*/ 256 w 335"/>
              <a:gd name="T47" fmla="*/ 36 h 59"/>
              <a:gd name="T48" fmla="*/ 266 w 335"/>
              <a:gd name="T49" fmla="*/ 36 h 59"/>
              <a:gd name="T50" fmla="*/ 276 w 335"/>
              <a:gd name="T51" fmla="*/ 34 h 59"/>
              <a:gd name="T52" fmla="*/ 284 w 335"/>
              <a:gd name="T53" fmla="*/ 34 h 59"/>
              <a:gd name="T54" fmla="*/ 294 w 335"/>
              <a:gd name="T55" fmla="*/ 31 h 59"/>
              <a:gd name="T56" fmla="*/ 302 w 335"/>
              <a:gd name="T57" fmla="*/ 31 h 59"/>
              <a:gd name="T58" fmla="*/ 307 w 335"/>
              <a:gd name="T59" fmla="*/ 29 h 59"/>
              <a:gd name="T60" fmla="*/ 315 w 335"/>
              <a:gd name="T61" fmla="*/ 29 h 59"/>
              <a:gd name="T62" fmla="*/ 317 w 335"/>
              <a:gd name="T63" fmla="*/ 29 h 59"/>
              <a:gd name="T64" fmla="*/ 322 w 335"/>
              <a:gd name="T65" fmla="*/ 29 h 59"/>
              <a:gd name="T66" fmla="*/ 322 w 335"/>
              <a:gd name="T67" fmla="*/ 26 h 59"/>
              <a:gd name="T68" fmla="*/ 327 w 335"/>
              <a:gd name="T69" fmla="*/ 26 h 59"/>
              <a:gd name="T70" fmla="*/ 330 w 335"/>
              <a:gd name="T71" fmla="*/ 26 h 59"/>
              <a:gd name="T72" fmla="*/ 330 w 335"/>
              <a:gd name="T73" fmla="*/ 23 h 59"/>
              <a:gd name="T74" fmla="*/ 333 w 335"/>
              <a:gd name="T75" fmla="*/ 21 h 59"/>
              <a:gd name="T76" fmla="*/ 333 w 335"/>
              <a:gd name="T77" fmla="*/ 21 h 59"/>
              <a:gd name="T78" fmla="*/ 333 w 335"/>
              <a:gd name="T79" fmla="*/ 18 h 59"/>
              <a:gd name="T80" fmla="*/ 333 w 335"/>
              <a:gd name="T81" fmla="*/ 16 h 59"/>
              <a:gd name="T82" fmla="*/ 333 w 335"/>
              <a:gd name="T83" fmla="*/ 13 h 59"/>
              <a:gd name="T84" fmla="*/ 333 w 335"/>
              <a:gd name="T85" fmla="*/ 13 h 59"/>
              <a:gd name="T86" fmla="*/ 333 w 335"/>
              <a:gd name="T87" fmla="*/ 11 h 59"/>
              <a:gd name="T88" fmla="*/ 333 w 335"/>
              <a:gd name="T89" fmla="*/ 8 h 59"/>
              <a:gd name="T90" fmla="*/ 333 w 335"/>
              <a:gd name="T91" fmla="*/ 6 h 59"/>
              <a:gd name="T92" fmla="*/ 333 w 335"/>
              <a:gd name="T93" fmla="*/ 3 h 59"/>
              <a:gd name="T94" fmla="*/ 333 w 335"/>
              <a:gd name="T95" fmla="*/ 3 h 59"/>
              <a:gd name="T96" fmla="*/ 335 w 335"/>
              <a:gd name="T97" fmla="*/ 0 h 59"/>
              <a:gd name="T98" fmla="*/ 335 w 335"/>
              <a:gd name="T99" fmla="*/ 0 h 59"/>
              <a:gd name="T100" fmla="*/ 5 w 335"/>
              <a:gd name="T101" fmla="*/ 46 h 59"/>
              <a:gd name="T102" fmla="*/ 0 w 335"/>
              <a:gd name="T103" fmla="*/ 4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" h="59">
                <a:moveTo>
                  <a:pt x="0" y="44"/>
                </a:moveTo>
                <a:lnTo>
                  <a:pt x="46" y="59"/>
                </a:lnTo>
                <a:lnTo>
                  <a:pt x="46" y="59"/>
                </a:lnTo>
                <a:lnTo>
                  <a:pt x="49" y="59"/>
                </a:lnTo>
                <a:lnTo>
                  <a:pt x="54" y="59"/>
                </a:lnTo>
                <a:lnTo>
                  <a:pt x="59" y="59"/>
                </a:lnTo>
                <a:lnTo>
                  <a:pt x="64" y="59"/>
                </a:lnTo>
                <a:lnTo>
                  <a:pt x="72" y="57"/>
                </a:lnTo>
                <a:lnTo>
                  <a:pt x="79" y="57"/>
                </a:lnTo>
                <a:lnTo>
                  <a:pt x="87" y="54"/>
                </a:lnTo>
                <a:lnTo>
                  <a:pt x="97" y="54"/>
                </a:lnTo>
                <a:lnTo>
                  <a:pt x="110" y="52"/>
                </a:lnTo>
                <a:lnTo>
                  <a:pt x="120" y="52"/>
                </a:lnTo>
                <a:lnTo>
                  <a:pt x="133" y="49"/>
                </a:lnTo>
                <a:lnTo>
                  <a:pt x="143" y="49"/>
                </a:lnTo>
                <a:lnTo>
                  <a:pt x="156" y="49"/>
                </a:lnTo>
                <a:lnTo>
                  <a:pt x="169" y="46"/>
                </a:lnTo>
                <a:lnTo>
                  <a:pt x="182" y="44"/>
                </a:lnTo>
                <a:lnTo>
                  <a:pt x="195" y="44"/>
                </a:lnTo>
                <a:lnTo>
                  <a:pt x="207" y="41"/>
                </a:lnTo>
                <a:lnTo>
                  <a:pt x="220" y="39"/>
                </a:lnTo>
                <a:lnTo>
                  <a:pt x="233" y="39"/>
                </a:lnTo>
                <a:lnTo>
                  <a:pt x="243" y="39"/>
                </a:lnTo>
                <a:lnTo>
                  <a:pt x="256" y="36"/>
                </a:lnTo>
                <a:lnTo>
                  <a:pt x="266" y="36"/>
                </a:lnTo>
                <a:lnTo>
                  <a:pt x="276" y="34"/>
                </a:lnTo>
                <a:lnTo>
                  <a:pt x="284" y="34"/>
                </a:lnTo>
                <a:lnTo>
                  <a:pt x="294" y="31"/>
                </a:lnTo>
                <a:lnTo>
                  <a:pt x="302" y="31"/>
                </a:lnTo>
                <a:lnTo>
                  <a:pt x="307" y="29"/>
                </a:lnTo>
                <a:lnTo>
                  <a:pt x="315" y="29"/>
                </a:lnTo>
                <a:lnTo>
                  <a:pt x="317" y="29"/>
                </a:lnTo>
                <a:lnTo>
                  <a:pt x="322" y="29"/>
                </a:lnTo>
                <a:lnTo>
                  <a:pt x="322" y="26"/>
                </a:lnTo>
                <a:lnTo>
                  <a:pt x="327" y="26"/>
                </a:lnTo>
                <a:lnTo>
                  <a:pt x="330" y="26"/>
                </a:lnTo>
                <a:lnTo>
                  <a:pt x="330" y="23"/>
                </a:lnTo>
                <a:lnTo>
                  <a:pt x="333" y="21"/>
                </a:lnTo>
                <a:lnTo>
                  <a:pt x="333" y="21"/>
                </a:lnTo>
                <a:lnTo>
                  <a:pt x="333" y="18"/>
                </a:lnTo>
                <a:lnTo>
                  <a:pt x="333" y="16"/>
                </a:lnTo>
                <a:lnTo>
                  <a:pt x="333" y="13"/>
                </a:lnTo>
                <a:lnTo>
                  <a:pt x="333" y="13"/>
                </a:lnTo>
                <a:lnTo>
                  <a:pt x="333" y="11"/>
                </a:lnTo>
                <a:lnTo>
                  <a:pt x="333" y="8"/>
                </a:lnTo>
                <a:lnTo>
                  <a:pt x="333" y="6"/>
                </a:lnTo>
                <a:lnTo>
                  <a:pt x="333" y="3"/>
                </a:lnTo>
                <a:lnTo>
                  <a:pt x="333" y="3"/>
                </a:lnTo>
                <a:lnTo>
                  <a:pt x="335" y="0"/>
                </a:lnTo>
                <a:lnTo>
                  <a:pt x="335" y="0"/>
                </a:lnTo>
                <a:lnTo>
                  <a:pt x="5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2" name="Freeform 2452">
            <a:extLst>
              <a:ext uri="{FF2B5EF4-FFF2-40B4-BE49-F238E27FC236}">
                <a16:creationId xmlns:a16="http://schemas.microsoft.com/office/drawing/2014/main" id="{61C06ACA-A4F4-40EA-9ABF-1DDCDB400BA7}"/>
              </a:ext>
            </a:extLst>
          </p:cNvPr>
          <p:cNvSpPr>
            <a:spLocks/>
          </p:cNvSpPr>
          <p:nvPr/>
        </p:nvSpPr>
        <p:spPr bwMode="auto">
          <a:xfrm>
            <a:off x="2871788" y="4402138"/>
            <a:ext cx="25400" cy="11112"/>
          </a:xfrm>
          <a:custGeom>
            <a:avLst/>
            <a:gdLst>
              <a:gd name="T0" fmla="*/ 46 w 46"/>
              <a:gd name="T1" fmla="*/ 21 h 21"/>
              <a:gd name="T2" fmla="*/ 46 w 46"/>
              <a:gd name="T3" fmla="*/ 16 h 21"/>
              <a:gd name="T4" fmla="*/ 46 w 46"/>
              <a:gd name="T5" fmla="*/ 16 h 21"/>
              <a:gd name="T6" fmla="*/ 3 w 46"/>
              <a:gd name="T7" fmla="*/ 0 h 21"/>
              <a:gd name="T8" fmla="*/ 0 w 46"/>
              <a:gd name="T9" fmla="*/ 5 h 21"/>
              <a:gd name="T10" fmla="*/ 46 w 46"/>
              <a:gd name="T11" fmla="*/ 21 h 21"/>
              <a:gd name="T12" fmla="*/ 46 w 46"/>
              <a:gd name="T13" fmla="*/ 21 h 21"/>
              <a:gd name="T14" fmla="*/ 46 w 46"/>
              <a:gd name="T15" fmla="*/ 21 h 21"/>
              <a:gd name="T16" fmla="*/ 46 w 46"/>
              <a:gd name="T1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1">
                <a:moveTo>
                  <a:pt x="46" y="21"/>
                </a:moveTo>
                <a:lnTo>
                  <a:pt x="46" y="16"/>
                </a:lnTo>
                <a:lnTo>
                  <a:pt x="46" y="16"/>
                </a:lnTo>
                <a:lnTo>
                  <a:pt x="3" y="0"/>
                </a:lnTo>
                <a:lnTo>
                  <a:pt x="0" y="5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3" name="Freeform 2453">
            <a:extLst>
              <a:ext uri="{FF2B5EF4-FFF2-40B4-BE49-F238E27FC236}">
                <a16:creationId xmlns:a16="http://schemas.microsoft.com/office/drawing/2014/main" id="{518721A0-75B9-4495-B641-058787870164}"/>
              </a:ext>
            </a:extLst>
          </p:cNvPr>
          <p:cNvSpPr>
            <a:spLocks/>
          </p:cNvSpPr>
          <p:nvPr/>
        </p:nvSpPr>
        <p:spPr bwMode="auto">
          <a:xfrm>
            <a:off x="2897188" y="4392613"/>
            <a:ext cx="160337" cy="20637"/>
          </a:xfrm>
          <a:custGeom>
            <a:avLst/>
            <a:gdLst>
              <a:gd name="T0" fmla="*/ 276 w 279"/>
              <a:gd name="T1" fmla="*/ 0 h 36"/>
              <a:gd name="T2" fmla="*/ 271 w 279"/>
              <a:gd name="T3" fmla="*/ 0 h 36"/>
              <a:gd name="T4" fmla="*/ 261 w 279"/>
              <a:gd name="T5" fmla="*/ 0 h 36"/>
              <a:gd name="T6" fmla="*/ 248 w 279"/>
              <a:gd name="T7" fmla="*/ 3 h 36"/>
              <a:gd name="T8" fmla="*/ 230 w 279"/>
              <a:gd name="T9" fmla="*/ 5 h 36"/>
              <a:gd name="T10" fmla="*/ 210 w 279"/>
              <a:gd name="T11" fmla="*/ 8 h 36"/>
              <a:gd name="T12" fmla="*/ 187 w 279"/>
              <a:gd name="T13" fmla="*/ 10 h 36"/>
              <a:gd name="T14" fmla="*/ 161 w 279"/>
              <a:gd name="T15" fmla="*/ 13 h 36"/>
              <a:gd name="T16" fmla="*/ 136 w 279"/>
              <a:gd name="T17" fmla="*/ 15 h 36"/>
              <a:gd name="T18" fmla="*/ 110 w 279"/>
              <a:gd name="T19" fmla="*/ 20 h 36"/>
              <a:gd name="T20" fmla="*/ 85 w 279"/>
              <a:gd name="T21" fmla="*/ 23 h 36"/>
              <a:gd name="T22" fmla="*/ 64 w 279"/>
              <a:gd name="T23" fmla="*/ 23 h 36"/>
              <a:gd name="T24" fmla="*/ 41 w 279"/>
              <a:gd name="T25" fmla="*/ 26 h 36"/>
              <a:gd name="T26" fmla="*/ 26 w 279"/>
              <a:gd name="T27" fmla="*/ 28 h 36"/>
              <a:gd name="T28" fmla="*/ 13 w 279"/>
              <a:gd name="T29" fmla="*/ 31 h 36"/>
              <a:gd name="T30" fmla="*/ 3 w 279"/>
              <a:gd name="T31" fmla="*/ 31 h 36"/>
              <a:gd name="T32" fmla="*/ 0 w 279"/>
              <a:gd name="T33" fmla="*/ 31 h 36"/>
              <a:gd name="T34" fmla="*/ 3 w 279"/>
              <a:gd name="T35" fmla="*/ 36 h 36"/>
              <a:gd name="T36" fmla="*/ 13 w 279"/>
              <a:gd name="T37" fmla="*/ 36 h 36"/>
              <a:gd name="T38" fmla="*/ 26 w 279"/>
              <a:gd name="T39" fmla="*/ 33 h 36"/>
              <a:gd name="T40" fmla="*/ 44 w 279"/>
              <a:gd name="T41" fmla="*/ 31 h 36"/>
              <a:gd name="T42" fmla="*/ 64 w 279"/>
              <a:gd name="T43" fmla="*/ 28 h 36"/>
              <a:gd name="T44" fmla="*/ 87 w 279"/>
              <a:gd name="T45" fmla="*/ 26 h 36"/>
              <a:gd name="T46" fmla="*/ 110 w 279"/>
              <a:gd name="T47" fmla="*/ 23 h 36"/>
              <a:gd name="T48" fmla="*/ 136 w 279"/>
              <a:gd name="T49" fmla="*/ 20 h 36"/>
              <a:gd name="T50" fmla="*/ 161 w 279"/>
              <a:gd name="T51" fmla="*/ 18 h 36"/>
              <a:gd name="T52" fmla="*/ 187 w 279"/>
              <a:gd name="T53" fmla="*/ 15 h 36"/>
              <a:gd name="T54" fmla="*/ 210 w 279"/>
              <a:gd name="T55" fmla="*/ 13 h 36"/>
              <a:gd name="T56" fmla="*/ 230 w 279"/>
              <a:gd name="T57" fmla="*/ 10 h 36"/>
              <a:gd name="T58" fmla="*/ 248 w 279"/>
              <a:gd name="T59" fmla="*/ 8 h 36"/>
              <a:gd name="T60" fmla="*/ 264 w 279"/>
              <a:gd name="T61" fmla="*/ 5 h 36"/>
              <a:gd name="T62" fmla="*/ 271 w 279"/>
              <a:gd name="T63" fmla="*/ 5 h 36"/>
              <a:gd name="T64" fmla="*/ 279 w 279"/>
              <a:gd name="T65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9" h="36">
                <a:moveTo>
                  <a:pt x="279" y="3"/>
                </a:moveTo>
                <a:lnTo>
                  <a:pt x="276" y="0"/>
                </a:lnTo>
                <a:lnTo>
                  <a:pt x="274" y="0"/>
                </a:lnTo>
                <a:lnTo>
                  <a:pt x="271" y="0"/>
                </a:lnTo>
                <a:lnTo>
                  <a:pt x="269" y="0"/>
                </a:lnTo>
                <a:lnTo>
                  <a:pt x="261" y="0"/>
                </a:lnTo>
                <a:lnTo>
                  <a:pt x="256" y="3"/>
                </a:lnTo>
                <a:lnTo>
                  <a:pt x="248" y="3"/>
                </a:lnTo>
                <a:lnTo>
                  <a:pt x="238" y="5"/>
                </a:lnTo>
                <a:lnTo>
                  <a:pt x="230" y="5"/>
                </a:lnTo>
                <a:lnTo>
                  <a:pt x="220" y="8"/>
                </a:lnTo>
                <a:lnTo>
                  <a:pt x="210" y="8"/>
                </a:lnTo>
                <a:lnTo>
                  <a:pt x="197" y="10"/>
                </a:lnTo>
                <a:lnTo>
                  <a:pt x="187" y="10"/>
                </a:lnTo>
                <a:lnTo>
                  <a:pt x="174" y="13"/>
                </a:lnTo>
                <a:lnTo>
                  <a:pt x="161" y="13"/>
                </a:lnTo>
                <a:lnTo>
                  <a:pt x="149" y="15"/>
                </a:lnTo>
                <a:lnTo>
                  <a:pt x="136" y="15"/>
                </a:lnTo>
                <a:lnTo>
                  <a:pt x="123" y="18"/>
                </a:lnTo>
                <a:lnTo>
                  <a:pt x="110" y="20"/>
                </a:lnTo>
                <a:lnTo>
                  <a:pt x="97" y="20"/>
                </a:lnTo>
                <a:lnTo>
                  <a:pt x="85" y="23"/>
                </a:lnTo>
                <a:lnTo>
                  <a:pt x="74" y="23"/>
                </a:lnTo>
                <a:lnTo>
                  <a:pt x="64" y="23"/>
                </a:lnTo>
                <a:lnTo>
                  <a:pt x="51" y="26"/>
                </a:lnTo>
                <a:lnTo>
                  <a:pt x="41" y="26"/>
                </a:lnTo>
                <a:lnTo>
                  <a:pt x="33" y="28"/>
                </a:lnTo>
                <a:lnTo>
                  <a:pt x="26" y="28"/>
                </a:lnTo>
                <a:lnTo>
                  <a:pt x="18" y="31"/>
                </a:lnTo>
                <a:lnTo>
                  <a:pt x="13" y="31"/>
                </a:lnTo>
                <a:lnTo>
                  <a:pt x="8" y="31"/>
                </a:lnTo>
                <a:lnTo>
                  <a:pt x="3" y="31"/>
                </a:lnTo>
                <a:lnTo>
                  <a:pt x="0" y="31"/>
                </a:lnTo>
                <a:lnTo>
                  <a:pt x="0" y="31"/>
                </a:lnTo>
                <a:lnTo>
                  <a:pt x="0" y="36"/>
                </a:lnTo>
                <a:lnTo>
                  <a:pt x="3" y="36"/>
                </a:lnTo>
                <a:lnTo>
                  <a:pt x="8" y="36"/>
                </a:lnTo>
                <a:lnTo>
                  <a:pt x="13" y="36"/>
                </a:lnTo>
                <a:lnTo>
                  <a:pt x="18" y="36"/>
                </a:lnTo>
                <a:lnTo>
                  <a:pt x="26" y="33"/>
                </a:lnTo>
                <a:lnTo>
                  <a:pt x="33" y="33"/>
                </a:lnTo>
                <a:lnTo>
                  <a:pt x="44" y="31"/>
                </a:lnTo>
                <a:lnTo>
                  <a:pt x="51" y="31"/>
                </a:lnTo>
                <a:lnTo>
                  <a:pt x="64" y="28"/>
                </a:lnTo>
                <a:lnTo>
                  <a:pt x="74" y="28"/>
                </a:lnTo>
                <a:lnTo>
                  <a:pt x="87" y="26"/>
                </a:lnTo>
                <a:lnTo>
                  <a:pt x="97" y="26"/>
                </a:lnTo>
                <a:lnTo>
                  <a:pt x="110" y="23"/>
                </a:lnTo>
                <a:lnTo>
                  <a:pt x="123" y="23"/>
                </a:lnTo>
                <a:lnTo>
                  <a:pt x="136" y="20"/>
                </a:lnTo>
                <a:lnTo>
                  <a:pt x="149" y="20"/>
                </a:lnTo>
                <a:lnTo>
                  <a:pt x="161" y="18"/>
                </a:lnTo>
                <a:lnTo>
                  <a:pt x="174" y="15"/>
                </a:lnTo>
                <a:lnTo>
                  <a:pt x="187" y="15"/>
                </a:lnTo>
                <a:lnTo>
                  <a:pt x="197" y="13"/>
                </a:lnTo>
                <a:lnTo>
                  <a:pt x="210" y="13"/>
                </a:lnTo>
                <a:lnTo>
                  <a:pt x="220" y="13"/>
                </a:lnTo>
                <a:lnTo>
                  <a:pt x="230" y="10"/>
                </a:lnTo>
                <a:lnTo>
                  <a:pt x="241" y="10"/>
                </a:lnTo>
                <a:lnTo>
                  <a:pt x="248" y="8"/>
                </a:lnTo>
                <a:lnTo>
                  <a:pt x="256" y="8"/>
                </a:lnTo>
                <a:lnTo>
                  <a:pt x="264" y="5"/>
                </a:lnTo>
                <a:lnTo>
                  <a:pt x="269" y="5"/>
                </a:lnTo>
                <a:lnTo>
                  <a:pt x="271" y="5"/>
                </a:lnTo>
                <a:lnTo>
                  <a:pt x="276" y="5"/>
                </a:lnTo>
                <a:lnTo>
                  <a:pt x="279" y="3"/>
                </a:lnTo>
                <a:lnTo>
                  <a:pt x="279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4" name="Freeform 2454">
            <a:extLst>
              <a:ext uri="{FF2B5EF4-FFF2-40B4-BE49-F238E27FC236}">
                <a16:creationId xmlns:a16="http://schemas.microsoft.com/office/drawing/2014/main" id="{4C70A7D1-6E2E-4414-862C-402CAF4FDCE8}"/>
              </a:ext>
            </a:extLst>
          </p:cNvPr>
          <p:cNvSpPr>
            <a:spLocks/>
          </p:cNvSpPr>
          <p:nvPr/>
        </p:nvSpPr>
        <p:spPr bwMode="auto">
          <a:xfrm>
            <a:off x="3055938" y="4386263"/>
            <a:ext cx="7937" cy="7937"/>
          </a:xfrm>
          <a:custGeom>
            <a:avLst/>
            <a:gdLst>
              <a:gd name="T0" fmla="*/ 13 w 13"/>
              <a:gd name="T1" fmla="*/ 0 h 16"/>
              <a:gd name="T2" fmla="*/ 8 w 13"/>
              <a:gd name="T3" fmla="*/ 0 h 16"/>
              <a:gd name="T4" fmla="*/ 8 w 13"/>
              <a:gd name="T5" fmla="*/ 3 h 16"/>
              <a:gd name="T6" fmla="*/ 8 w 13"/>
              <a:gd name="T7" fmla="*/ 5 h 16"/>
              <a:gd name="T8" fmla="*/ 8 w 13"/>
              <a:gd name="T9" fmla="*/ 5 h 16"/>
              <a:gd name="T10" fmla="*/ 8 w 13"/>
              <a:gd name="T11" fmla="*/ 8 h 16"/>
              <a:gd name="T12" fmla="*/ 8 w 13"/>
              <a:gd name="T13" fmla="*/ 8 h 16"/>
              <a:gd name="T14" fmla="*/ 5 w 13"/>
              <a:gd name="T15" fmla="*/ 10 h 16"/>
              <a:gd name="T16" fmla="*/ 3 w 13"/>
              <a:gd name="T17" fmla="*/ 10 h 16"/>
              <a:gd name="T18" fmla="*/ 0 w 13"/>
              <a:gd name="T19" fmla="*/ 13 h 16"/>
              <a:gd name="T20" fmla="*/ 3 w 13"/>
              <a:gd name="T21" fmla="*/ 16 h 16"/>
              <a:gd name="T22" fmla="*/ 5 w 13"/>
              <a:gd name="T23" fmla="*/ 16 h 16"/>
              <a:gd name="T24" fmla="*/ 8 w 13"/>
              <a:gd name="T25" fmla="*/ 13 h 16"/>
              <a:gd name="T26" fmla="*/ 11 w 13"/>
              <a:gd name="T27" fmla="*/ 13 h 16"/>
              <a:gd name="T28" fmla="*/ 11 w 13"/>
              <a:gd name="T29" fmla="*/ 10 h 16"/>
              <a:gd name="T30" fmla="*/ 13 w 13"/>
              <a:gd name="T31" fmla="*/ 8 h 16"/>
              <a:gd name="T32" fmla="*/ 13 w 13"/>
              <a:gd name="T33" fmla="*/ 5 h 16"/>
              <a:gd name="T34" fmla="*/ 13 w 13"/>
              <a:gd name="T35" fmla="*/ 3 h 16"/>
              <a:gd name="T36" fmla="*/ 13 w 13"/>
              <a:gd name="T37" fmla="*/ 0 h 16"/>
              <a:gd name="T38" fmla="*/ 13 w 13"/>
              <a:gd name="T3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6">
                <a:moveTo>
                  <a:pt x="13" y="0"/>
                </a:moveTo>
                <a:lnTo>
                  <a:pt x="8" y="0"/>
                </a:lnTo>
                <a:lnTo>
                  <a:pt x="8" y="3"/>
                </a:lnTo>
                <a:lnTo>
                  <a:pt x="8" y="5"/>
                </a:lnTo>
                <a:lnTo>
                  <a:pt x="8" y="5"/>
                </a:lnTo>
                <a:lnTo>
                  <a:pt x="8" y="8"/>
                </a:lnTo>
                <a:lnTo>
                  <a:pt x="8" y="8"/>
                </a:lnTo>
                <a:lnTo>
                  <a:pt x="5" y="10"/>
                </a:lnTo>
                <a:lnTo>
                  <a:pt x="3" y="10"/>
                </a:lnTo>
                <a:lnTo>
                  <a:pt x="0" y="13"/>
                </a:lnTo>
                <a:lnTo>
                  <a:pt x="3" y="16"/>
                </a:lnTo>
                <a:lnTo>
                  <a:pt x="5" y="16"/>
                </a:lnTo>
                <a:lnTo>
                  <a:pt x="8" y="13"/>
                </a:lnTo>
                <a:lnTo>
                  <a:pt x="11" y="13"/>
                </a:lnTo>
                <a:lnTo>
                  <a:pt x="11" y="10"/>
                </a:lnTo>
                <a:lnTo>
                  <a:pt x="13" y="8"/>
                </a:lnTo>
                <a:lnTo>
                  <a:pt x="13" y="5"/>
                </a:lnTo>
                <a:lnTo>
                  <a:pt x="13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5" name="Freeform 2455">
            <a:extLst>
              <a:ext uri="{FF2B5EF4-FFF2-40B4-BE49-F238E27FC236}">
                <a16:creationId xmlns:a16="http://schemas.microsoft.com/office/drawing/2014/main" id="{09E5B2C2-A63D-4C9D-9ED5-D49F45763001}"/>
              </a:ext>
            </a:extLst>
          </p:cNvPr>
          <p:cNvSpPr>
            <a:spLocks/>
          </p:cNvSpPr>
          <p:nvPr/>
        </p:nvSpPr>
        <p:spPr bwMode="auto">
          <a:xfrm>
            <a:off x="3060700" y="4378325"/>
            <a:ext cx="4763" cy="7938"/>
          </a:xfrm>
          <a:custGeom>
            <a:avLst/>
            <a:gdLst>
              <a:gd name="T0" fmla="*/ 3 w 8"/>
              <a:gd name="T1" fmla="*/ 0 h 15"/>
              <a:gd name="T2" fmla="*/ 5 w 8"/>
              <a:gd name="T3" fmla="*/ 5 h 15"/>
              <a:gd name="T4" fmla="*/ 3 w 8"/>
              <a:gd name="T5" fmla="*/ 2 h 15"/>
              <a:gd name="T6" fmla="*/ 3 w 8"/>
              <a:gd name="T7" fmla="*/ 5 h 15"/>
              <a:gd name="T8" fmla="*/ 3 w 8"/>
              <a:gd name="T9" fmla="*/ 5 h 15"/>
              <a:gd name="T10" fmla="*/ 3 w 8"/>
              <a:gd name="T11" fmla="*/ 8 h 15"/>
              <a:gd name="T12" fmla="*/ 3 w 8"/>
              <a:gd name="T13" fmla="*/ 10 h 15"/>
              <a:gd name="T14" fmla="*/ 3 w 8"/>
              <a:gd name="T15" fmla="*/ 13 h 15"/>
              <a:gd name="T16" fmla="*/ 0 w 8"/>
              <a:gd name="T17" fmla="*/ 15 h 15"/>
              <a:gd name="T18" fmla="*/ 0 w 8"/>
              <a:gd name="T19" fmla="*/ 15 h 15"/>
              <a:gd name="T20" fmla="*/ 5 w 8"/>
              <a:gd name="T21" fmla="*/ 15 h 15"/>
              <a:gd name="T22" fmla="*/ 5 w 8"/>
              <a:gd name="T23" fmla="*/ 15 h 15"/>
              <a:gd name="T24" fmla="*/ 5 w 8"/>
              <a:gd name="T25" fmla="*/ 13 h 15"/>
              <a:gd name="T26" fmla="*/ 5 w 8"/>
              <a:gd name="T27" fmla="*/ 10 h 15"/>
              <a:gd name="T28" fmla="*/ 5 w 8"/>
              <a:gd name="T29" fmla="*/ 8 h 15"/>
              <a:gd name="T30" fmla="*/ 5 w 8"/>
              <a:gd name="T31" fmla="*/ 5 h 15"/>
              <a:gd name="T32" fmla="*/ 5 w 8"/>
              <a:gd name="T33" fmla="*/ 5 h 15"/>
              <a:gd name="T34" fmla="*/ 8 w 8"/>
              <a:gd name="T35" fmla="*/ 2 h 15"/>
              <a:gd name="T36" fmla="*/ 8 w 8"/>
              <a:gd name="T37" fmla="*/ 2 h 15"/>
              <a:gd name="T38" fmla="*/ 3 w 8"/>
              <a:gd name="T39" fmla="*/ 0 h 15"/>
              <a:gd name="T40" fmla="*/ 8 w 8"/>
              <a:gd name="T41" fmla="*/ 2 h 15"/>
              <a:gd name="T42" fmla="*/ 8 w 8"/>
              <a:gd name="T43" fmla="*/ 0 h 15"/>
              <a:gd name="T44" fmla="*/ 3 w 8"/>
              <a:gd name="T4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15">
                <a:moveTo>
                  <a:pt x="3" y="0"/>
                </a:moveTo>
                <a:lnTo>
                  <a:pt x="5" y="5"/>
                </a:lnTo>
                <a:lnTo>
                  <a:pt x="3" y="2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lnTo>
                  <a:pt x="3" y="10"/>
                </a:lnTo>
                <a:lnTo>
                  <a:pt x="3" y="13"/>
                </a:lnTo>
                <a:lnTo>
                  <a:pt x="0" y="15"/>
                </a:lnTo>
                <a:lnTo>
                  <a:pt x="0" y="15"/>
                </a:lnTo>
                <a:lnTo>
                  <a:pt x="5" y="15"/>
                </a:lnTo>
                <a:lnTo>
                  <a:pt x="5" y="15"/>
                </a:lnTo>
                <a:lnTo>
                  <a:pt x="5" y="13"/>
                </a:lnTo>
                <a:lnTo>
                  <a:pt x="5" y="10"/>
                </a:lnTo>
                <a:lnTo>
                  <a:pt x="5" y="8"/>
                </a:lnTo>
                <a:lnTo>
                  <a:pt x="5" y="5"/>
                </a:lnTo>
                <a:lnTo>
                  <a:pt x="5" y="5"/>
                </a:lnTo>
                <a:lnTo>
                  <a:pt x="8" y="2"/>
                </a:lnTo>
                <a:lnTo>
                  <a:pt x="8" y="2"/>
                </a:lnTo>
                <a:lnTo>
                  <a:pt x="3" y="0"/>
                </a:lnTo>
                <a:lnTo>
                  <a:pt x="8" y="2"/>
                </a:lnTo>
                <a:lnTo>
                  <a:pt x="8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6" name="Freeform 2456">
            <a:extLst>
              <a:ext uri="{FF2B5EF4-FFF2-40B4-BE49-F238E27FC236}">
                <a16:creationId xmlns:a16="http://schemas.microsoft.com/office/drawing/2014/main" id="{7D137BDE-7A14-4541-8D35-6D070A792928}"/>
              </a:ext>
            </a:extLst>
          </p:cNvPr>
          <p:cNvSpPr>
            <a:spLocks/>
          </p:cNvSpPr>
          <p:nvPr/>
        </p:nvSpPr>
        <p:spPr bwMode="auto">
          <a:xfrm>
            <a:off x="2873375" y="4378325"/>
            <a:ext cx="190500" cy="26988"/>
          </a:xfrm>
          <a:custGeom>
            <a:avLst/>
            <a:gdLst>
              <a:gd name="T0" fmla="*/ 0 w 330"/>
              <a:gd name="T1" fmla="*/ 48 h 51"/>
              <a:gd name="T2" fmla="*/ 0 w 330"/>
              <a:gd name="T3" fmla="*/ 51 h 51"/>
              <a:gd name="T4" fmla="*/ 330 w 330"/>
              <a:gd name="T5" fmla="*/ 5 h 51"/>
              <a:gd name="T6" fmla="*/ 328 w 330"/>
              <a:gd name="T7" fmla="*/ 0 h 51"/>
              <a:gd name="T8" fmla="*/ 0 w 330"/>
              <a:gd name="T9" fmla="*/ 46 h 51"/>
              <a:gd name="T10" fmla="*/ 0 w 330"/>
              <a:gd name="T11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0" y="48"/>
                </a:moveTo>
                <a:lnTo>
                  <a:pt x="0" y="51"/>
                </a:lnTo>
                <a:lnTo>
                  <a:pt x="330" y="5"/>
                </a:lnTo>
                <a:lnTo>
                  <a:pt x="328" y="0"/>
                </a:lnTo>
                <a:lnTo>
                  <a:pt x="0" y="46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7" name="Freeform 2457">
            <a:extLst>
              <a:ext uri="{FF2B5EF4-FFF2-40B4-BE49-F238E27FC236}">
                <a16:creationId xmlns:a16="http://schemas.microsoft.com/office/drawing/2014/main" id="{386F84AC-7E74-4FC0-93A4-F5CEDF43C118}"/>
              </a:ext>
            </a:extLst>
          </p:cNvPr>
          <p:cNvSpPr>
            <a:spLocks/>
          </p:cNvSpPr>
          <p:nvPr/>
        </p:nvSpPr>
        <p:spPr bwMode="auto">
          <a:xfrm>
            <a:off x="2882900" y="4187825"/>
            <a:ext cx="201613" cy="215900"/>
          </a:xfrm>
          <a:custGeom>
            <a:avLst/>
            <a:gdLst>
              <a:gd name="T0" fmla="*/ 319 w 350"/>
              <a:gd name="T1" fmla="*/ 347 h 391"/>
              <a:gd name="T2" fmla="*/ 322 w 350"/>
              <a:gd name="T3" fmla="*/ 347 h 391"/>
              <a:gd name="T4" fmla="*/ 324 w 350"/>
              <a:gd name="T5" fmla="*/ 347 h 391"/>
              <a:gd name="T6" fmla="*/ 332 w 350"/>
              <a:gd name="T7" fmla="*/ 345 h 391"/>
              <a:gd name="T8" fmla="*/ 337 w 350"/>
              <a:gd name="T9" fmla="*/ 342 h 391"/>
              <a:gd name="T10" fmla="*/ 342 w 350"/>
              <a:gd name="T11" fmla="*/ 342 h 391"/>
              <a:gd name="T12" fmla="*/ 345 w 350"/>
              <a:gd name="T13" fmla="*/ 340 h 391"/>
              <a:gd name="T14" fmla="*/ 347 w 350"/>
              <a:gd name="T15" fmla="*/ 337 h 391"/>
              <a:gd name="T16" fmla="*/ 350 w 350"/>
              <a:gd name="T17" fmla="*/ 335 h 391"/>
              <a:gd name="T18" fmla="*/ 340 w 350"/>
              <a:gd name="T19" fmla="*/ 7 h 391"/>
              <a:gd name="T20" fmla="*/ 337 w 350"/>
              <a:gd name="T21" fmla="*/ 5 h 391"/>
              <a:gd name="T22" fmla="*/ 335 w 350"/>
              <a:gd name="T23" fmla="*/ 5 h 391"/>
              <a:gd name="T24" fmla="*/ 329 w 350"/>
              <a:gd name="T25" fmla="*/ 2 h 391"/>
              <a:gd name="T26" fmla="*/ 324 w 350"/>
              <a:gd name="T27" fmla="*/ 2 h 391"/>
              <a:gd name="T28" fmla="*/ 319 w 350"/>
              <a:gd name="T29" fmla="*/ 0 h 391"/>
              <a:gd name="T30" fmla="*/ 314 w 350"/>
              <a:gd name="T31" fmla="*/ 0 h 391"/>
              <a:gd name="T32" fmla="*/ 309 w 350"/>
              <a:gd name="T33" fmla="*/ 0 h 391"/>
              <a:gd name="T34" fmla="*/ 306 w 350"/>
              <a:gd name="T35" fmla="*/ 0 h 391"/>
              <a:gd name="T36" fmla="*/ 7 w 350"/>
              <a:gd name="T37" fmla="*/ 12 h 391"/>
              <a:gd name="T38" fmla="*/ 5 w 350"/>
              <a:gd name="T39" fmla="*/ 15 h 391"/>
              <a:gd name="T40" fmla="*/ 2 w 350"/>
              <a:gd name="T41" fmla="*/ 15 h 391"/>
              <a:gd name="T42" fmla="*/ 2 w 350"/>
              <a:gd name="T43" fmla="*/ 15 h 391"/>
              <a:gd name="T44" fmla="*/ 0 w 350"/>
              <a:gd name="T45" fmla="*/ 18 h 391"/>
              <a:gd name="T46" fmla="*/ 0 w 350"/>
              <a:gd name="T47" fmla="*/ 18 h 391"/>
              <a:gd name="T48" fmla="*/ 0 w 350"/>
              <a:gd name="T49" fmla="*/ 20 h 391"/>
              <a:gd name="T50" fmla="*/ 0 w 350"/>
              <a:gd name="T51" fmla="*/ 23 h 391"/>
              <a:gd name="T52" fmla="*/ 0 w 350"/>
              <a:gd name="T53" fmla="*/ 25 h 391"/>
              <a:gd name="T54" fmla="*/ 25 w 350"/>
              <a:gd name="T55" fmla="*/ 381 h 391"/>
              <a:gd name="T56" fmla="*/ 25 w 350"/>
              <a:gd name="T57" fmla="*/ 383 h 391"/>
              <a:gd name="T58" fmla="*/ 25 w 350"/>
              <a:gd name="T59" fmla="*/ 386 h 391"/>
              <a:gd name="T60" fmla="*/ 25 w 350"/>
              <a:gd name="T61" fmla="*/ 386 h 391"/>
              <a:gd name="T62" fmla="*/ 28 w 350"/>
              <a:gd name="T63" fmla="*/ 388 h 391"/>
              <a:gd name="T64" fmla="*/ 28 w 350"/>
              <a:gd name="T65" fmla="*/ 388 h 391"/>
              <a:gd name="T66" fmla="*/ 30 w 350"/>
              <a:gd name="T67" fmla="*/ 388 h 391"/>
              <a:gd name="T68" fmla="*/ 33 w 350"/>
              <a:gd name="T69" fmla="*/ 391 h 391"/>
              <a:gd name="T70" fmla="*/ 33 w 350"/>
              <a:gd name="T71" fmla="*/ 391 h 391"/>
              <a:gd name="T72" fmla="*/ 319 w 350"/>
              <a:gd name="T73" fmla="*/ 347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0" h="391">
                <a:moveTo>
                  <a:pt x="319" y="347"/>
                </a:moveTo>
                <a:lnTo>
                  <a:pt x="322" y="347"/>
                </a:lnTo>
                <a:lnTo>
                  <a:pt x="324" y="347"/>
                </a:lnTo>
                <a:lnTo>
                  <a:pt x="332" y="345"/>
                </a:lnTo>
                <a:lnTo>
                  <a:pt x="337" y="342"/>
                </a:lnTo>
                <a:lnTo>
                  <a:pt x="342" y="342"/>
                </a:lnTo>
                <a:lnTo>
                  <a:pt x="345" y="340"/>
                </a:lnTo>
                <a:lnTo>
                  <a:pt x="347" y="337"/>
                </a:lnTo>
                <a:lnTo>
                  <a:pt x="350" y="335"/>
                </a:lnTo>
                <a:lnTo>
                  <a:pt x="340" y="7"/>
                </a:lnTo>
                <a:lnTo>
                  <a:pt x="337" y="5"/>
                </a:lnTo>
                <a:lnTo>
                  <a:pt x="335" y="5"/>
                </a:lnTo>
                <a:lnTo>
                  <a:pt x="329" y="2"/>
                </a:lnTo>
                <a:lnTo>
                  <a:pt x="324" y="2"/>
                </a:lnTo>
                <a:lnTo>
                  <a:pt x="319" y="0"/>
                </a:lnTo>
                <a:lnTo>
                  <a:pt x="314" y="0"/>
                </a:lnTo>
                <a:lnTo>
                  <a:pt x="309" y="0"/>
                </a:lnTo>
                <a:lnTo>
                  <a:pt x="306" y="0"/>
                </a:lnTo>
                <a:lnTo>
                  <a:pt x="7" y="12"/>
                </a:lnTo>
                <a:lnTo>
                  <a:pt x="5" y="15"/>
                </a:lnTo>
                <a:lnTo>
                  <a:pt x="2" y="15"/>
                </a:lnTo>
                <a:lnTo>
                  <a:pt x="2" y="15"/>
                </a:lnTo>
                <a:lnTo>
                  <a:pt x="0" y="18"/>
                </a:lnTo>
                <a:lnTo>
                  <a:pt x="0" y="18"/>
                </a:lnTo>
                <a:lnTo>
                  <a:pt x="0" y="20"/>
                </a:lnTo>
                <a:lnTo>
                  <a:pt x="0" y="23"/>
                </a:lnTo>
                <a:lnTo>
                  <a:pt x="0" y="25"/>
                </a:lnTo>
                <a:lnTo>
                  <a:pt x="25" y="381"/>
                </a:lnTo>
                <a:lnTo>
                  <a:pt x="25" y="383"/>
                </a:lnTo>
                <a:lnTo>
                  <a:pt x="25" y="386"/>
                </a:lnTo>
                <a:lnTo>
                  <a:pt x="25" y="386"/>
                </a:lnTo>
                <a:lnTo>
                  <a:pt x="28" y="388"/>
                </a:lnTo>
                <a:lnTo>
                  <a:pt x="28" y="388"/>
                </a:lnTo>
                <a:lnTo>
                  <a:pt x="30" y="388"/>
                </a:lnTo>
                <a:lnTo>
                  <a:pt x="33" y="391"/>
                </a:lnTo>
                <a:lnTo>
                  <a:pt x="33" y="391"/>
                </a:lnTo>
                <a:lnTo>
                  <a:pt x="319" y="34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8" name="Freeform 2458">
            <a:extLst>
              <a:ext uri="{FF2B5EF4-FFF2-40B4-BE49-F238E27FC236}">
                <a16:creationId xmlns:a16="http://schemas.microsoft.com/office/drawing/2014/main" id="{AA6FE942-D2B5-4838-8CE9-778CB2585F02}"/>
              </a:ext>
            </a:extLst>
          </p:cNvPr>
          <p:cNvSpPr>
            <a:spLocks/>
          </p:cNvSpPr>
          <p:nvPr/>
        </p:nvSpPr>
        <p:spPr bwMode="auto">
          <a:xfrm>
            <a:off x="3065463" y="4371975"/>
            <a:ext cx="19050" cy="7938"/>
          </a:xfrm>
          <a:custGeom>
            <a:avLst/>
            <a:gdLst>
              <a:gd name="T0" fmla="*/ 33 w 33"/>
              <a:gd name="T1" fmla="*/ 0 h 15"/>
              <a:gd name="T2" fmla="*/ 28 w 33"/>
              <a:gd name="T3" fmla="*/ 0 h 15"/>
              <a:gd name="T4" fmla="*/ 28 w 33"/>
              <a:gd name="T5" fmla="*/ 0 h 15"/>
              <a:gd name="T6" fmla="*/ 26 w 33"/>
              <a:gd name="T7" fmla="*/ 2 h 15"/>
              <a:gd name="T8" fmla="*/ 21 w 33"/>
              <a:gd name="T9" fmla="*/ 5 h 15"/>
              <a:gd name="T10" fmla="*/ 18 w 33"/>
              <a:gd name="T11" fmla="*/ 5 h 15"/>
              <a:gd name="T12" fmla="*/ 10 w 33"/>
              <a:gd name="T13" fmla="*/ 7 h 15"/>
              <a:gd name="T14" fmla="*/ 5 w 33"/>
              <a:gd name="T15" fmla="*/ 10 h 15"/>
              <a:gd name="T16" fmla="*/ 3 w 33"/>
              <a:gd name="T17" fmla="*/ 10 h 15"/>
              <a:gd name="T18" fmla="*/ 0 w 33"/>
              <a:gd name="T19" fmla="*/ 10 h 15"/>
              <a:gd name="T20" fmla="*/ 0 w 33"/>
              <a:gd name="T21" fmla="*/ 15 h 15"/>
              <a:gd name="T22" fmla="*/ 3 w 33"/>
              <a:gd name="T23" fmla="*/ 15 h 15"/>
              <a:gd name="T24" fmla="*/ 8 w 33"/>
              <a:gd name="T25" fmla="*/ 15 h 15"/>
              <a:gd name="T26" fmla="*/ 13 w 33"/>
              <a:gd name="T27" fmla="*/ 12 h 15"/>
              <a:gd name="T28" fmla="*/ 18 w 33"/>
              <a:gd name="T29" fmla="*/ 10 h 15"/>
              <a:gd name="T30" fmla="*/ 23 w 33"/>
              <a:gd name="T31" fmla="*/ 10 h 15"/>
              <a:gd name="T32" fmla="*/ 28 w 33"/>
              <a:gd name="T33" fmla="*/ 7 h 15"/>
              <a:gd name="T34" fmla="*/ 31 w 33"/>
              <a:gd name="T35" fmla="*/ 5 h 15"/>
              <a:gd name="T36" fmla="*/ 33 w 33"/>
              <a:gd name="T37" fmla="*/ 0 h 15"/>
              <a:gd name="T38" fmla="*/ 33 w 33"/>
              <a:gd name="T3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5">
                <a:moveTo>
                  <a:pt x="33" y="0"/>
                </a:moveTo>
                <a:lnTo>
                  <a:pt x="28" y="0"/>
                </a:lnTo>
                <a:lnTo>
                  <a:pt x="28" y="0"/>
                </a:lnTo>
                <a:lnTo>
                  <a:pt x="26" y="2"/>
                </a:lnTo>
                <a:lnTo>
                  <a:pt x="21" y="5"/>
                </a:lnTo>
                <a:lnTo>
                  <a:pt x="18" y="5"/>
                </a:lnTo>
                <a:lnTo>
                  <a:pt x="10" y="7"/>
                </a:lnTo>
                <a:lnTo>
                  <a:pt x="5" y="10"/>
                </a:lnTo>
                <a:lnTo>
                  <a:pt x="3" y="10"/>
                </a:lnTo>
                <a:lnTo>
                  <a:pt x="0" y="10"/>
                </a:lnTo>
                <a:lnTo>
                  <a:pt x="0" y="15"/>
                </a:lnTo>
                <a:lnTo>
                  <a:pt x="3" y="15"/>
                </a:lnTo>
                <a:lnTo>
                  <a:pt x="8" y="15"/>
                </a:lnTo>
                <a:lnTo>
                  <a:pt x="13" y="12"/>
                </a:lnTo>
                <a:lnTo>
                  <a:pt x="18" y="10"/>
                </a:lnTo>
                <a:lnTo>
                  <a:pt x="23" y="10"/>
                </a:lnTo>
                <a:lnTo>
                  <a:pt x="28" y="7"/>
                </a:lnTo>
                <a:lnTo>
                  <a:pt x="31" y="5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79" name="Freeform 2459">
            <a:extLst>
              <a:ext uri="{FF2B5EF4-FFF2-40B4-BE49-F238E27FC236}">
                <a16:creationId xmlns:a16="http://schemas.microsoft.com/office/drawing/2014/main" id="{A2362F5C-DA7B-45FB-9742-7DEA64C6DC51}"/>
              </a:ext>
            </a:extLst>
          </p:cNvPr>
          <p:cNvSpPr>
            <a:spLocks/>
          </p:cNvSpPr>
          <p:nvPr/>
        </p:nvSpPr>
        <p:spPr bwMode="auto">
          <a:xfrm>
            <a:off x="3076575" y="4191000"/>
            <a:ext cx="7938" cy="180975"/>
          </a:xfrm>
          <a:custGeom>
            <a:avLst/>
            <a:gdLst>
              <a:gd name="T0" fmla="*/ 5 w 15"/>
              <a:gd name="T1" fmla="*/ 0 h 328"/>
              <a:gd name="T2" fmla="*/ 0 w 15"/>
              <a:gd name="T3" fmla="*/ 0 h 328"/>
              <a:gd name="T4" fmla="*/ 0 w 15"/>
              <a:gd name="T5" fmla="*/ 0 h 328"/>
              <a:gd name="T6" fmla="*/ 10 w 15"/>
              <a:gd name="T7" fmla="*/ 328 h 328"/>
              <a:gd name="T8" fmla="*/ 15 w 15"/>
              <a:gd name="T9" fmla="*/ 328 h 328"/>
              <a:gd name="T10" fmla="*/ 5 w 15"/>
              <a:gd name="T11" fmla="*/ 0 h 328"/>
              <a:gd name="T12" fmla="*/ 5 w 15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328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10" y="328"/>
                </a:lnTo>
                <a:lnTo>
                  <a:pt x="15" y="328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0" name="Freeform 2460">
            <a:extLst>
              <a:ext uri="{FF2B5EF4-FFF2-40B4-BE49-F238E27FC236}">
                <a16:creationId xmlns:a16="http://schemas.microsoft.com/office/drawing/2014/main" id="{18D80CAF-16BE-438B-946B-99796212ED28}"/>
              </a:ext>
            </a:extLst>
          </p:cNvPr>
          <p:cNvSpPr>
            <a:spLocks/>
          </p:cNvSpPr>
          <p:nvPr/>
        </p:nvSpPr>
        <p:spPr bwMode="auto">
          <a:xfrm>
            <a:off x="3059113" y="4187825"/>
            <a:ext cx="20637" cy="3175"/>
          </a:xfrm>
          <a:custGeom>
            <a:avLst/>
            <a:gdLst>
              <a:gd name="T0" fmla="*/ 0 w 36"/>
              <a:gd name="T1" fmla="*/ 0 h 7"/>
              <a:gd name="T2" fmla="*/ 0 w 36"/>
              <a:gd name="T3" fmla="*/ 2 h 7"/>
              <a:gd name="T4" fmla="*/ 3 w 36"/>
              <a:gd name="T5" fmla="*/ 2 h 7"/>
              <a:gd name="T6" fmla="*/ 8 w 36"/>
              <a:gd name="T7" fmla="*/ 2 h 7"/>
              <a:gd name="T8" fmla="*/ 13 w 36"/>
              <a:gd name="T9" fmla="*/ 2 h 7"/>
              <a:gd name="T10" fmla="*/ 18 w 36"/>
              <a:gd name="T11" fmla="*/ 5 h 7"/>
              <a:gd name="T12" fmla="*/ 23 w 36"/>
              <a:gd name="T13" fmla="*/ 5 h 7"/>
              <a:gd name="T14" fmla="*/ 29 w 36"/>
              <a:gd name="T15" fmla="*/ 7 h 7"/>
              <a:gd name="T16" fmla="*/ 31 w 36"/>
              <a:gd name="T17" fmla="*/ 7 h 7"/>
              <a:gd name="T18" fmla="*/ 31 w 36"/>
              <a:gd name="T19" fmla="*/ 7 h 7"/>
              <a:gd name="T20" fmla="*/ 36 w 36"/>
              <a:gd name="T21" fmla="*/ 7 h 7"/>
              <a:gd name="T22" fmla="*/ 34 w 36"/>
              <a:gd name="T23" fmla="*/ 2 h 7"/>
              <a:gd name="T24" fmla="*/ 29 w 36"/>
              <a:gd name="T25" fmla="*/ 2 h 7"/>
              <a:gd name="T26" fmla="*/ 23 w 36"/>
              <a:gd name="T27" fmla="*/ 0 h 7"/>
              <a:gd name="T28" fmla="*/ 18 w 36"/>
              <a:gd name="T29" fmla="*/ 0 h 7"/>
              <a:gd name="T30" fmla="*/ 13 w 36"/>
              <a:gd name="T31" fmla="*/ 0 h 7"/>
              <a:gd name="T32" fmla="*/ 8 w 36"/>
              <a:gd name="T33" fmla="*/ 0 h 7"/>
              <a:gd name="T34" fmla="*/ 3 w 36"/>
              <a:gd name="T35" fmla="*/ 0 h 7"/>
              <a:gd name="T36" fmla="*/ 0 w 36"/>
              <a:gd name="T37" fmla="*/ 0 h 7"/>
              <a:gd name="T38" fmla="*/ 0 w 36"/>
              <a:gd name="T3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7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8" y="2"/>
                </a:lnTo>
                <a:lnTo>
                  <a:pt x="13" y="2"/>
                </a:lnTo>
                <a:lnTo>
                  <a:pt x="18" y="5"/>
                </a:lnTo>
                <a:lnTo>
                  <a:pt x="23" y="5"/>
                </a:lnTo>
                <a:lnTo>
                  <a:pt x="29" y="7"/>
                </a:lnTo>
                <a:lnTo>
                  <a:pt x="31" y="7"/>
                </a:lnTo>
                <a:lnTo>
                  <a:pt x="31" y="7"/>
                </a:lnTo>
                <a:lnTo>
                  <a:pt x="36" y="7"/>
                </a:lnTo>
                <a:lnTo>
                  <a:pt x="34" y="2"/>
                </a:lnTo>
                <a:lnTo>
                  <a:pt x="29" y="2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lnTo>
                  <a:pt x="8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1" name="Freeform 2461">
            <a:extLst>
              <a:ext uri="{FF2B5EF4-FFF2-40B4-BE49-F238E27FC236}">
                <a16:creationId xmlns:a16="http://schemas.microsoft.com/office/drawing/2014/main" id="{DCA4E81D-1C39-4050-8F8D-49F30A899376}"/>
              </a:ext>
            </a:extLst>
          </p:cNvPr>
          <p:cNvSpPr>
            <a:spLocks/>
          </p:cNvSpPr>
          <p:nvPr/>
        </p:nvSpPr>
        <p:spPr bwMode="auto">
          <a:xfrm>
            <a:off x="2887663" y="4187825"/>
            <a:ext cx="171450" cy="7938"/>
          </a:xfrm>
          <a:custGeom>
            <a:avLst/>
            <a:gdLst>
              <a:gd name="T0" fmla="*/ 0 w 299"/>
              <a:gd name="T1" fmla="*/ 10 h 15"/>
              <a:gd name="T2" fmla="*/ 0 w 299"/>
              <a:gd name="T3" fmla="*/ 15 h 15"/>
              <a:gd name="T4" fmla="*/ 299 w 299"/>
              <a:gd name="T5" fmla="*/ 2 h 15"/>
              <a:gd name="T6" fmla="*/ 299 w 299"/>
              <a:gd name="T7" fmla="*/ 0 h 15"/>
              <a:gd name="T8" fmla="*/ 0 w 299"/>
              <a:gd name="T9" fmla="*/ 10 h 15"/>
              <a:gd name="T10" fmla="*/ 0 w 299"/>
              <a:gd name="T11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15">
                <a:moveTo>
                  <a:pt x="0" y="10"/>
                </a:moveTo>
                <a:lnTo>
                  <a:pt x="0" y="15"/>
                </a:lnTo>
                <a:lnTo>
                  <a:pt x="299" y="2"/>
                </a:lnTo>
                <a:lnTo>
                  <a:pt x="299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2" name="Freeform 2462">
            <a:extLst>
              <a:ext uri="{FF2B5EF4-FFF2-40B4-BE49-F238E27FC236}">
                <a16:creationId xmlns:a16="http://schemas.microsoft.com/office/drawing/2014/main" id="{D5640F21-8FF9-4151-9B07-1530B977E101}"/>
              </a:ext>
            </a:extLst>
          </p:cNvPr>
          <p:cNvSpPr>
            <a:spLocks/>
          </p:cNvSpPr>
          <p:nvPr/>
        </p:nvSpPr>
        <p:spPr bwMode="auto">
          <a:xfrm>
            <a:off x="2881313" y="4192588"/>
            <a:ext cx="6350" cy="9525"/>
          </a:xfrm>
          <a:custGeom>
            <a:avLst/>
            <a:gdLst>
              <a:gd name="T0" fmla="*/ 0 w 10"/>
              <a:gd name="T1" fmla="*/ 15 h 15"/>
              <a:gd name="T2" fmla="*/ 5 w 10"/>
              <a:gd name="T3" fmla="*/ 15 h 15"/>
              <a:gd name="T4" fmla="*/ 5 w 10"/>
              <a:gd name="T5" fmla="*/ 13 h 15"/>
              <a:gd name="T6" fmla="*/ 5 w 10"/>
              <a:gd name="T7" fmla="*/ 10 h 15"/>
              <a:gd name="T8" fmla="*/ 5 w 10"/>
              <a:gd name="T9" fmla="*/ 10 h 15"/>
              <a:gd name="T10" fmla="*/ 5 w 10"/>
              <a:gd name="T11" fmla="*/ 8 h 15"/>
              <a:gd name="T12" fmla="*/ 5 w 10"/>
              <a:gd name="T13" fmla="*/ 8 h 15"/>
              <a:gd name="T14" fmla="*/ 8 w 10"/>
              <a:gd name="T15" fmla="*/ 8 h 15"/>
              <a:gd name="T16" fmla="*/ 8 w 10"/>
              <a:gd name="T17" fmla="*/ 8 h 15"/>
              <a:gd name="T18" fmla="*/ 10 w 10"/>
              <a:gd name="T19" fmla="*/ 5 h 15"/>
              <a:gd name="T20" fmla="*/ 10 w 10"/>
              <a:gd name="T21" fmla="*/ 0 h 15"/>
              <a:gd name="T22" fmla="*/ 8 w 10"/>
              <a:gd name="T23" fmla="*/ 2 h 15"/>
              <a:gd name="T24" fmla="*/ 5 w 10"/>
              <a:gd name="T25" fmla="*/ 2 h 15"/>
              <a:gd name="T26" fmla="*/ 3 w 10"/>
              <a:gd name="T27" fmla="*/ 2 h 15"/>
              <a:gd name="T28" fmla="*/ 3 w 10"/>
              <a:gd name="T29" fmla="*/ 5 h 15"/>
              <a:gd name="T30" fmla="*/ 0 w 10"/>
              <a:gd name="T31" fmla="*/ 8 h 15"/>
              <a:gd name="T32" fmla="*/ 0 w 10"/>
              <a:gd name="T33" fmla="*/ 10 h 15"/>
              <a:gd name="T34" fmla="*/ 0 w 10"/>
              <a:gd name="T35" fmla="*/ 13 h 15"/>
              <a:gd name="T36" fmla="*/ 0 w 10"/>
              <a:gd name="T37" fmla="*/ 15 h 15"/>
              <a:gd name="T38" fmla="*/ 0 w 10"/>
              <a:gd name="T3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5">
                <a:moveTo>
                  <a:pt x="0" y="15"/>
                </a:moveTo>
                <a:lnTo>
                  <a:pt x="5" y="15"/>
                </a:ln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8"/>
                </a:lnTo>
                <a:lnTo>
                  <a:pt x="5" y="8"/>
                </a:lnTo>
                <a:lnTo>
                  <a:pt x="8" y="8"/>
                </a:lnTo>
                <a:lnTo>
                  <a:pt x="8" y="8"/>
                </a:lnTo>
                <a:lnTo>
                  <a:pt x="10" y="5"/>
                </a:lnTo>
                <a:lnTo>
                  <a:pt x="10" y="0"/>
                </a:lnTo>
                <a:lnTo>
                  <a:pt x="8" y="2"/>
                </a:lnTo>
                <a:lnTo>
                  <a:pt x="5" y="2"/>
                </a:lnTo>
                <a:lnTo>
                  <a:pt x="3" y="2"/>
                </a:lnTo>
                <a:lnTo>
                  <a:pt x="3" y="5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3" name="Freeform 2463">
            <a:extLst>
              <a:ext uri="{FF2B5EF4-FFF2-40B4-BE49-F238E27FC236}">
                <a16:creationId xmlns:a16="http://schemas.microsoft.com/office/drawing/2014/main" id="{2C08ADD3-CB63-45AA-907A-A3FFB2A49230}"/>
              </a:ext>
            </a:extLst>
          </p:cNvPr>
          <p:cNvSpPr>
            <a:spLocks/>
          </p:cNvSpPr>
          <p:nvPr/>
        </p:nvSpPr>
        <p:spPr bwMode="auto">
          <a:xfrm>
            <a:off x="2881313" y="4202113"/>
            <a:ext cx="15875" cy="196850"/>
          </a:xfrm>
          <a:custGeom>
            <a:avLst/>
            <a:gdLst>
              <a:gd name="T0" fmla="*/ 26 w 28"/>
              <a:gd name="T1" fmla="*/ 358 h 358"/>
              <a:gd name="T2" fmla="*/ 28 w 28"/>
              <a:gd name="T3" fmla="*/ 356 h 358"/>
              <a:gd name="T4" fmla="*/ 5 w 28"/>
              <a:gd name="T5" fmla="*/ 0 h 358"/>
              <a:gd name="T6" fmla="*/ 0 w 28"/>
              <a:gd name="T7" fmla="*/ 0 h 358"/>
              <a:gd name="T8" fmla="*/ 26 w 28"/>
              <a:gd name="T9" fmla="*/ 358 h 358"/>
              <a:gd name="T10" fmla="*/ 26 w 28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58">
                <a:moveTo>
                  <a:pt x="26" y="358"/>
                </a:moveTo>
                <a:lnTo>
                  <a:pt x="28" y="356"/>
                </a:lnTo>
                <a:lnTo>
                  <a:pt x="5" y="0"/>
                </a:lnTo>
                <a:lnTo>
                  <a:pt x="0" y="0"/>
                </a:lnTo>
                <a:lnTo>
                  <a:pt x="26" y="358"/>
                </a:lnTo>
                <a:lnTo>
                  <a:pt x="26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4" name="Freeform 2464">
            <a:extLst>
              <a:ext uri="{FF2B5EF4-FFF2-40B4-BE49-F238E27FC236}">
                <a16:creationId xmlns:a16="http://schemas.microsoft.com/office/drawing/2014/main" id="{121160F4-482F-4F0D-BF72-FC6E5AA7EFE0}"/>
              </a:ext>
            </a:extLst>
          </p:cNvPr>
          <p:cNvSpPr>
            <a:spLocks/>
          </p:cNvSpPr>
          <p:nvPr/>
        </p:nvSpPr>
        <p:spPr bwMode="auto">
          <a:xfrm>
            <a:off x="2897188" y="4397375"/>
            <a:ext cx="6350" cy="6350"/>
          </a:xfrm>
          <a:custGeom>
            <a:avLst/>
            <a:gdLst>
              <a:gd name="T0" fmla="*/ 12 w 12"/>
              <a:gd name="T1" fmla="*/ 12 h 12"/>
              <a:gd name="T2" fmla="*/ 10 w 12"/>
              <a:gd name="T3" fmla="*/ 7 h 12"/>
              <a:gd name="T4" fmla="*/ 10 w 12"/>
              <a:gd name="T5" fmla="*/ 7 h 12"/>
              <a:gd name="T6" fmla="*/ 7 w 12"/>
              <a:gd name="T7" fmla="*/ 5 h 12"/>
              <a:gd name="T8" fmla="*/ 7 w 12"/>
              <a:gd name="T9" fmla="*/ 5 h 12"/>
              <a:gd name="T10" fmla="*/ 5 w 12"/>
              <a:gd name="T11" fmla="*/ 5 h 12"/>
              <a:gd name="T12" fmla="*/ 5 w 12"/>
              <a:gd name="T13" fmla="*/ 5 h 12"/>
              <a:gd name="T14" fmla="*/ 2 w 12"/>
              <a:gd name="T15" fmla="*/ 2 h 12"/>
              <a:gd name="T16" fmla="*/ 2 w 12"/>
              <a:gd name="T17" fmla="*/ 2 h 12"/>
              <a:gd name="T18" fmla="*/ 2 w 12"/>
              <a:gd name="T19" fmla="*/ 0 h 12"/>
              <a:gd name="T20" fmla="*/ 0 w 12"/>
              <a:gd name="T21" fmla="*/ 2 h 12"/>
              <a:gd name="T22" fmla="*/ 0 w 12"/>
              <a:gd name="T23" fmla="*/ 5 h 12"/>
              <a:gd name="T24" fmla="*/ 0 w 12"/>
              <a:gd name="T25" fmla="*/ 5 h 12"/>
              <a:gd name="T26" fmla="*/ 2 w 12"/>
              <a:gd name="T27" fmla="*/ 7 h 12"/>
              <a:gd name="T28" fmla="*/ 2 w 12"/>
              <a:gd name="T29" fmla="*/ 7 h 12"/>
              <a:gd name="T30" fmla="*/ 5 w 12"/>
              <a:gd name="T31" fmla="*/ 10 h 12"/>
              <a:gd name="T32" fmla="*/ 7 w 12"/>
              <a:gd name="T33" fmla="*/ 10 h 12"/>
              <a:gd name="T34" fmla="*/ 10 w 12"/>
              <a:gd name="T35" fmla="*/ 12 h 12"/>
              <a:gd name="T36" fmla="*/ 10 w 12"/>
              <a:gd name="T37" fmla="*/ 12 h 12"/>
              <a:gd name="T38" fmla="*/ 12 w 12"/>
              <a:gd name="T3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0" y="7"/>
                </a:lnTo>
                <a:lnTo>
                  <a:pt x="10" y="7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5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2" y="7"/>
                </a:lnTo>
                <a:lnTo>
                  <a:pt x="2" y="7"/>
                </a:lnTo>
                <a:lnTo>
                  <a:pt x="5" y="10"/>
                </a:lnTo>
                <a:lnTo>
                  <a:pt x="7" y="10"/>
                </a:lnTo>
                <a:lnTo>
                  <a:pt x="10" y="12"/>
                </a:lnTo>
                <a:lnTo>
                  <a:pt x="10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5" name="Freeform 2465">
            <a:extLst>
              <a:ext uri="{FF2B5EF4-FFF2-40B4-BE49-F238E27FC236}">
                <a16:creationId xmlns:a16="http://schemas.microsoft.com/office/drawing/2014/main" id="{045157CA-95AC-4163-9041-FE577AB610A1}"/>
              </a:ext>
            </a:extLst>
          </p:cNvPr>
          <p:cNvSpPr>
            <a:spLocks/>
          </p:cNvSpPr>
          <p:nvPr/>
        </p:nvSpPr>
        <p:spPr bwMode="auto">
          <a:xfrm>
            <a:off x="2901950" y="4378325"/>
            <a:ext cx="163513" cy="25400"/>
          </a:xfrm>
          <a:custGeom>
            <a:avLst/>
            <a:gdLst>
              <a:gd name="T0" fmla="*/ 286 w 286"/>
              <a:gd name="T1" fmla="*/ 5 h 48"/>
              <a:gd name="T2" fmla="*/ 286 w 286"/>
              <a:gd name="T3" fmla="*/ 0 h 48"/>
              <a:gd name="T4" fmla="*/ 0 w 286"/>
              <a:gd name="T5" fmla="*/ 43 h 48"/>
              <a:gd name="T6" fmla="*/ 2 w 286"/>
              <a:gd name="T7" fmla="*/ 48 h 48"/>
              <a:gd name="T8" fmla="*/ 286 w 286"/>
              <a:gd name="T9" fmla="*/ 5 h 48"/>
              <a:gd name="T10" fmla="*/ 286 w 286"/>
              <a:gd name="T11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" h="48">
                <a:moveTo>
                  <a:pt x="286" y="5"/>
                </a:moveTo>
                <a:lnTo>
                  <a:pt x="286" y="0"/>
                </a:lnTo>
                <a:lnTo>
                  <a:pt x="0" y="43"/>
                </a:lnTo>
                <a:lnTo>
                  <a:pt x="2" y="48"/>
                </a:lnTo>
                <a:lnTo>
                  <a:pt x="286" y="5"/>
                </a:lnTo>
                <a:lnTo>
                  <a:pt x="28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6" name="Freeform 2466">
            <a:extLst>
              <a:ext uri="{FF2B5EF4-FFF2-40B4-BE49-F238E27FC236}">
                <a16:creationId xmlns:a16="http://schemas.microsoft.com/office/drawing/2014/main" id="{73AF310C-9048-491D-BFA5-F0C7A33F0E44}"/>
              </a:ext>
            </a:extLst>
          </p:cNvPr>
          <p:cNvSpPr>
            <a:spLocks/>
          </p:cNvSpPr>
          <p:nvPr/>
        </p:nvSpPr>
        <p:spPr bwMode="auto">
          <a:xfrm>
            <a:off x="2898775" y="4205288"/>
            <a:ext cx="169863" cy="168275"/>
          </a:xfrm>
          <a:custGeom>
            <a:avLst/>
            <a:gdLst>
              <a:gd name="T0" fmla="*/ 294 w 294"/>
              <a:gd name="T1" fmla="*/ 271 h 304"/>
              <a:gd name="T2" fmla="*/ 284 w 294"/>
              <a:gd name="T3" fmla="*/ 0 h 304"/>
              <a:gd name="T4" fmla="*/ 0 w 294"/>
              <a:gd name="T5" fmla="*/ 15 h 304"/>
              <a:gd name="T6" fmla="*/ 23 w 294"/>
              <a:gd name="T7" fmla="*/ 304 h 304"/>
              <a:gd name="T8" fmla="*/ 294 w 294"/>
              <a:gd name="T9" fmla="*/ 27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304">
                <a:moveTo>
                  <a:pt x="294" y="271"/>
                </a:moveTo>
                <a:lnTo>
                  <a:pt x="284" y="0"/>
                </a:lnTo>
                <a:lnTo>
                  <a:pt x="0" y="15"/>
                </a:lnTo>
                <a:lnTo>
                  <a:pt x="23" y="304"/>
                </a:lnTo>
                <a:lnTo>
                  <a:pt x="294" y="271"/>
                </a:lnTo>
                <a:close/>
              </a:path>
            </a:pathLst>
          </a:custGeom>
          <a:solidFill>
            <a:srgbClr val="4C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7" name="Freeform 2467">
            <a:extLst>
              <a:ext uri="{FF2B5EF4-FFF2-40B4-BE49-F238E27FC236}">
                <a16:creationId xmlns:a16="http://schemas.microsoft.com/office/drawing/2014/main" id="{C04F8D5A-945D-494C-97DF-C7EDD7957E7C}"/>
              </a:ext>
            </a:extLst>
          </p:cNvPr>
          <p:cNvSpPr>
            <a:spLocks/>
          </p:cNvSpPr>
          <p:nvPr/>
        </p:nvSpPr>
        <p:spPr bwMode="auto">
          <a:xfrm>
            <a:off x="3060700" y="4203700"/>
            <a:ext cx="7938" cy="150813"/>
          </a:xfrm>
          <a:custGeom>
            <a:avLst/>
            <a:gdLst>
              <a:gd name="T0" fmla="*/ 3 w 15"/>
              <a:gd name="T1" fmla="*/ 0 h 274"/>
              <a:gd name="T2" fmla="*/ 3 w 15"/>
              <a:gd name="T3" fmla="*/ 5 h 274"/>
              <a:gd name="T4" fmla="*/ 0 w 15"/>
              <a:gd name="T5" fmla="*/ 3 h 274"/>
              <a:gd name="T6" fmla="*/ 10 w 15"/>
              <a:gd name="T7" fmla="*/ 274 h 274"/>
              <a:gd name="T8" fmla="*/ 15 w 15"/>
              <a:gd name="T9" fmla="*/ 274 h 274"/>
              <a:gd name="T10" fmla="*/ 5 w 15"/>
              <a:gd name="T11" fmla="*/ 3 h 274"/>
              <a:gd name="T12" fmla="*/ 3 w 15"/>
              <a:gd name="T13" fmla="*/ 0 h 274"/>
              <a:gd name="T14" fmla="*/ 5 w 15"/>
              <a:gd name="T15" fmla="*/ 3 h 274"/>
              <a:gd name="T16" fmla="*/ 5 w 15"/>
              <a:gd name="T17" fmla="*/ 0 h 274"/>
              <a:gd name="T18" fmla="*/ 3 w 15"/>
              <a:gd name="T1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274">
                <a:moveTo>
                  <a:pt x="3" y="0"/>
                </a:moveTo>
                <a:lnTo>
                  <a:pt x="3" y="5"/>
                </a:lnTo>
                <a:lnTo>
                  <a:pt x="0" y="3"/>
                </a:lnTo>
                <a:lnTo>
                  <a:pt x="10" y="274"/>
                </a:lnTo>
                <a:lnTo>
                  <a:pt x="15" y="274"/>
                </a:lnTo>
                <a:lnTo>
                  <a:pt x="5" y="3"/>
                </a:lnTo>
                <a:lnTo>
                  <a:pt x="3" y="0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8" name="Freeform 2468">
            <a:extLst>
              <a:ext uri="{FF2B5EF4-FFF2-40B4-BE49-F238E27FC236}">
                <a16:creationId xmlns:a16="http://schemas.microsoft.com/office/drawing/2014/main" id="{3BA86497-C96C-4856-8CDB-37D850FBDBF7}"/>
              </a:ext>
            </a:extLst>
          </p:cNvPr>
          <p:cNvSpPr>
            <a:spLocks/>
          </p:cNvSpPr>
          <p:nvPr/>
        </p:nvSpPr>
        <p:spPr bwMode="auto">
          <a:xfrm>
            <a:off x="2897188" y="4203700"/>
            <a:ext cx="165100" cy="11113"/>
          </a:xfrm>
          <a:custGeom>
            <a:avLst/>
            <a:gdLst>
              <a:gd name="T0" fmla="*/ 0 w 287"/>
              <a:gd name="T1" fmla="*/ 18 h 18"/>
              <a:gd name="T2" fmla="*/ 5 w 287"/>
              <a:gd name="T3" fmla="*/ 18 h 18"/>
              <a:gd name="T4" fmla="*/ 3 w 287"/>
              <a:gd name="T5" fmla="*/ 18 h 18"/>
              <a:gd name="T6" fmla="*/ 287 w 287"/>
              <a:gd name="T7" fmla="*/ 5 h 18"/>
              <a:gd name="T8" fmla="*/ 287 w 287"/>
              <a:gd name="T9" fmla="*/ 0 h 18"/>
              <a:gd name="T10" fmla="*/ 3 w 287"/>
              <a:gd name="T11" fmla="*/ 16 h 18"/>
              <a:gd name="T12" fmla="*/ 0 w 287"/>
              <a:gd name="T13" fmla="*/ 18 h 18"/>
              <a:gd name="T14" fmla="*/ 3 w 287"/>
              <a:gd name="T15" fmla="*/ 16 h 18"/>
              <a:gd name="T16" fmla="*/ 0 w 287"/>
              <a:gd name="T17" fmla="*/ 16 h 18"/>
              <a:gd name="T18" fmla="*/ 0 w 28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7" h="18">
                <a:moveTo>
                  <a:pt x="0" y="18"/>
                </a:moveTo>
                <a:lnTo>
                  <a:pt x="5" y="18"/>
                </a:lnTo>
                <a:lnTo>
                  <a:pt x="3" y="18"/>
                </a:lnTo>
                <a:lnTo>
                  <a:pt x="287" y="5"/>
                </a:lnTo>
                <a:lnTo>
                  <a:pt x="287" y="0"/>
                </a:lnTo>
                <a:lnTo>
                  <a:pt x="3" y="16"/>
                </a:lnTo>
                <a:lnTo>
                  <a:pt x="0" y="18"/>
                </a:lnTo>
                <a:lnTo>
                  <a:pt x="3" y="16"/>
                </a:lnTo>
                <a:lnTo>
                  <a:pt x="0" y="16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89" name="Freeform 2469">
            <a:extLst>
              <a:ext uri="{FF2B5EF4-FFF2-40B4-BE49-F238E27FC236}">
                <a16:creationId xmlns:a16="http://schemas.microsoft.com/office/drawing/2014/main" id="{70416C91-9D76-40D4-87FC-E272639BD3FD}"/>
              </a:ext>
            </a:extLst>
          </p:cNvPr>
          <p:cNvSpPr>
            <a:spLocks/>
          </p:cNvSpPr>
          <p:nvPr/>
        </p:nvSpPr>
        <p:spPr bwMode="auto">
          <a:xfrm>
            <a:off x="2897188" y="4214813"/>
            <a:ext cx="15875" cy="160337"/>
          </a:xfrm>
          <a:custGeom>
            <a:avLst/>
            <a:gdLst>
              <a:gd name="T0" fmla="*/ 26 w 26"/>
              <a:gd name="T1" fmla="*/ 292 h 292"/>
              <a:gd name="T2" fmla="*/ 26 w 26"/>
              <a:gd name="T3" fmla="*/ 287 h 292"/>
              <a:gd name="T4" fmla="*/ 26 w 26"/>
              <a:gd name="T5" fmla="*/ 287 h 292"/>
              <a:gd name="T6" fmla="*/ 5 w 26"/>
              <a:gd name="T7" fmla="*/ 0 h 292"/>
              <a:gd name="T8" fmla="*/ 0 w 26"/>
              <a:gd name="T9" fmla="*/ 0 h 292"/>
              <a:gd name="T10" fmla="*/ 23 w 26"/>
              <a:gd name="T11" fmla="*/ 289 h 292"/>
              <a:gd name="T12" fmla="*/ 26 w 26"/>
              <a:gd name="T13" fmla="*/ 292 h 292"/>
              <a:gd name="T14" fmla="*/ 23 w 26"/>
              <a:gd name="T15" fmla="*/ 289 h 292"/>
              <a:gd name="T16" fmla="*/ 23 w 26"/>
              <a:gd name="T17" fmla="*/ 292 h 292"/>
              <a:gd name="T18" fmla="*/ 26 w 26"/>
              <a:gd name="T1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92">
                <a:moveTo>
                  <a:pt x="26" y="292"/>
                </a:moveTo>
                <a:lnTo>
                  <a:pt x="26" y="287"/>
                </a:lnTo>
                <a:lnTo>
                  <a:pt x="26" y="287"/>
                </a:lnTo>
                <a:lnTo>
                  <a:pt x="5" y="0"/>
                </a:lnTo>
                <a:lnTo>
                  <a:pt x="0" y="0"/>
                </a:lnTo>
                <a:lnTo>
                  <a:pt x="23" y="289"/>
                </a:lnTo>
                <a:lnTo>
                  <a:pt x="26" y="292"/>
                </a:lnTo>
                <a:lnTo>
                  <a:pt x="23" y="289"/>
                </a:lnTo>
                <a:lnTo>
                  <a:pt x="23" y="292"/>
                </a:lnTo>
                <a:lnTo>
                  <a:pt x="26" y="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0" name="Freeform 2470">
            <a:extLst>
              <a:ext uri="{FF2B5EF4-FFF2-40B4-BE49-F238E27FC236}">
                <a16:creationId xmlns:a16="http://schemas.microsoft.com/office/drawing/2014/main" id="{CB045329-5906-4F40-BCC3-05FBFD6CD3E0}"/>
              </a:ext>
            </a:extLst>
          </p:cNvPr>
          <p:cNvSpPr>
            <a:spLocks/>
          </p:cNvSpPr>
          <p:nvPr/>
        </p:nvSpPr>
        <p:spPr bwMode="auto">
          <a:xfrm>
            <a:off x="2913063" y="4352925"/>
            <a:ext cx="155575" cy="22225"/>
          </a:xfrm>
          <a:custGeom>
            <a:avLst/>
            <a:gdLst>
              <a:gd name="T0" fmla="*/ 273 w 273"/>
              <a:gd name="T1" fmla="*/ 3 h 39"/>
              <a:gd name="T2" fmla="*/ 268 w 273"/>
              <a:gd name="T3" fmla="*/ 3 h 39"/>
              <a:gd name="T4" fmla="*/ 271 w 273"/>
              <a:gd name="T5" fmla="*/ 0 h 39"/>
              <a:gd name="T6" fmla="*/ 0 w 273"/>
              <a:gd name="T7" fmla="*/ 34 h 39"/>
              <a:gd name="T8" fmla="*/ 0 w 273"/>
              <a:gd name="T9" fmla="*/ 39 h 39"/>
              <a:gd name="T10" fmla="*/ 271 w 273"/>
              <a:gd name="T11" fmla="*/ 6 h 39"/>
              <a:gd name="T12" fmla="*/ 273 w 273"/>
              <a:gd name="T13" fmla="*/ 3 h 39"/>
              <a:gd name="T14" fmla="*/ 271 w 273"/>
              <a:gd name="T15" fmla="*/ 6 h 39"/>
              <a:gd name="T16" fmla="*/ 273 w 273"/>
              <a:gd name="T17" fmla="*/ 3 h 39"/>
              <a:gd name="T18" fmla="*/ 273 w 273"/>
              <a:gd name="T19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39">
                <a:moveTo>
                  <a:pt x="273" y="3"/>
                </a:moveTo>
                <a:lnTo>
                  <a:pt x="268" y="3"/>
                </a:lnTo>
                <a:lnTo>
                  <a:pt x="271" y="0"/>
                </a:lnTo>
                <a:lnTo>
                  <a:pt x="0" y="34"/>
                </a:lnTo>
                <a:lnTo>
                  <a:pt x="0" y="39"/>
                </a:lnTo>
                <a:lnTo>
                  <a:pt x="271" y="6"/>
                </a:lnTo>
                <a:lnTo>
                  <a:pt x="273" y="3"/>
                </a:lnTo>
                <a:lnTo>
                  <a:pt x="271" y="6"/>
                </a:lnTo>
                <a:lnTo>
                  <a:pt x="273" y="3"/>
                </a:lnTo>
                <a:lnTo>
                  <a:pt x="27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1" name="Freeform 2471">
            <a:extLst>
              <a:ext uri="{FF2B5EF4-FFF2-40B4-BE49-F238E27FC236}">
                <a16:creationId xmlns:a16="http://schemas.microsoft.com/office/drawing/2014/main" id="{319DF3BD-A837-41EB-A909-AB80E7DA620F}"/>
              </a:ext>
            </a:extLst>
          </p:cNvPr>
          <p:cNvSpPr>
            <a:spLocks/>
          </p:cNvSpPr>
          <p:nvPr/>
        </p:nvSpPr>
        <p:spPr bwMode="auto">
          <a:xfrm>
            <a:off x="2928938" y="4460875"/>
            <a:ext cx="61912" cy="15875"/>
          </a:xfrm>
          <a:custGeom>
            <a:avLst/>
            <a:gdLst>
              <a:gd name="T0" fmla="*/ 108 w 108"/>
              <a:gd name="T1" fmla="*/ 0 h 28"/>
              <a:gd name="T2" fmla="*/ 3 w 108"/>
              <a:gd name="T3" fmla="*/ 15 h 28"/>
              <a:gd name="T4" fmla="*/ 0 w 108"/>
              <a:gd name="T5" fmla="*/ 28 h 28"/>
              <a:gd name="T6" fmla="*/ 105 w 108"/>
              <a:gd name="T7" fmla="*/ 13 h 28"/>
              <a:gd name="T8" fmla="*/ 108 w 108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28">
                <a:moveTo>
                  <a:pt x="108" y="0"/>
                </a:moveTo>
                <a:lnTo>
                  <a:pt x="3" y="15"/>
                </a:lnTo>
                <a:lnTo>
                  <a:pt x="0" y="28"/>
                </a:lnTo>
                <a:lnTo>
                  <a:pt x="105" y="13"/>
                </a:lnTo>
                <a:lnTo>
                  <a:pt x="108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2" name="Freeform 2472">
            <a:extLst>
              <a:ext uri="{FF2B5EF4-FFF2-40B4-BE49-F238E27FC236}">
                <a16:creationId xmlns:a16="http://schemas.microsoft.com/office/drawing/2014/main" id="{9C943D02-B5E1-43A3-B9F3-1A7A621B258A}"/>
              </a:ext>
            </a:extLst>
          </p:cNvPr>
          <p:cNvSpPr>
            <a:spLocks/>
          </p:cNvSpPr>
          <p:nvPr/>
        </p:nvSpPr>
        <p:spPr bwMode="auto">
          <a:xfrm>
            <a:off x="2928938" y="4459288"/>
            <a:ext cx="61912" cy="11112"/>
          </a:xfrm>
          <a:custGeom>
            <a:avLst/>
            <a:gdLst>
              <a:gd name="T0" fmla="*/ 0 w 108"/>
              <a:gd name="T1" fmla="*/ 18 h 21"/>
              <a:gd name="T2" fmla="*/ 6 w 108"/>
              <a:gd name="T3" fmla="*/ 18 h 21"/>
              <a:gd name="T4" fmla="*/ 3 w 108"/>
              <a:gd name="T5" fmla="*/ 21 h 21"/>
              <a:gd name="T6" fmla="*/ 108 w 108"/>
              <a:gd name="T7" fmla="*/ 3 h 21"/>
              <a:gd name="T8" fmla="*/ 105 w 108"/>
              <a:gd name="T9" fmla="*/ 0 h 21"/>
              <a:gd name="T10" fmla="*/ 0 w 108"/>
              <a:gd name="T11" fmla="*/ 16 h 21"/>
              <a:gd name="T12" fmla="*/ 0 w 108"/>
              <a:gd name="T13" fmla="*/ 18 h 21"/>
              <a:gd name="T14" fmla="*/ 0 w 108"/>
              <a:gd name="T15" fmla="*/ 16 h 21"/>
              <a:gd name="T16" fmla="*/ 0 w 108"/>
              <a:gd name="T17" fmla="*/ 16 h 21"/>
              <a:gd name="T18" fmla="*/ 0 w 108"/>
              <a:gd name="T1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21">
                <a:moveTo>
                  <a:pt x="0" y="18"/>
                </a:moveTo>
                <a:lnTo>
                  <a:pt x="6" y="18"/>
                </a:lnTo>
                <a:lnTo>
                  <a:pt x="3" y="21"/>
                </a:lnTo>
                <a:lnTo>
                  <a:pt x="108" y="3"/>
                </a:lnTo>
                <a:lnTo>
                  <a:pt x="105" y="0"/>
                </a:lnTo>
                <a:lnTo>
                  <a:pt x="0" y="16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3" name="Freeform 2473">
            <a:extLst>
              <a:ext uri="{FF2B5EF4-FFF2-40B4-BE49-F238E27FC236}">
                <a16:creationId xmlns:a16="http://schemas.microsoft.com/office/drawing/2014/main" id="{5281F16E-5C3F-4196-8DBE-D18C418F9A84}"/>
              </a:ext>
            </a:extLst>
          </p:cNvPr>
          <p:cNvSpPr>
            <a:spLocks/>
          </p:cNvSpPr>
          <p:nvPr/>
        </p:nvSpPr>
        <p:spPr bwMode="auto">
          <a:xfrm>
            <a:off x="2928938" y="4468813"/>
            <a:ext cx="4762" cy="7937"/>
          </a:xfrm>
          <a:custGeom>
            <a:avLst/>
            <a:gdLst>
              <a:gd name="T0" fmla="*/ 5 w 8"/>
              <a:gd name="T1" fmla="*/ 15 h 15"/>
              <a:gd name="T2" fmla="*/ 2 w 8"/>
              <a:gd name="T3" fmla="*/ 10 h 15"/>
              <a:gd name="T4" fmla="*/ 5 w 8"/>
              <a:gd name="T5" fmla="*/ 13 h 15"/>
              <a:gd name="T6" fmla="*/ 8 w 8"/>
              <a:gd name="T7" fmla="*/ 0 h 15"/>
              <a:gd name="T8" fmla="*/ 2 w 8"/>
              <a:gd name="T9" fmla="*/ 0 h 15"/>
              <a:gd name="T10" fmla="*/ 0 w 8"/>
              <a:gd name="T11" fmla="*/ 13 h 15"/>
              <a:gd name="T12" fmla="*/ 5 w 8"/>
              <a:gd name="T13" fmla="*/ 15 h 15"/>
              <a:gd name="T14" fmla="*/ 0 w 8"/>
              <a:gd name="T15" fmla="*/ 13 h 15"/>
              <a:gd name="T16" fmla="*/ 0 w 8"/>
              <a:gd name="T17" fmla="*/ 15 h 15"/>
              <a:gd name="T18" fmla="*/ 5 w 8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5">
                <a:moveTo>
                  <a:pt x="5" y="15"/>
                </a:moveTo>
                <a:lnTo>
                  <a:pt x="2" y="10"/>
                </a:lnTo>
                <a:lnTo>
                  <a:pt x="5" y="13"/>
                </a:lnTo>
                <a:lnTo>
                  <a:pt x="8" y="0"/>
                </a:lnTo>
                <a:lnTo>
                  <a:pt x="2" y="0"/>
                </a:lnTo>
                <a:lnTo>
                  <a:pt x="0" y="13"/>
                </a:lnTo>
                <a:lnTo>
                  <a:pt x="5" y="15"/>
                </a:lnTo>
                <a:lnTo>
                  <a:pt x="0" y="13"/>
                </a:lnTo>
                <a:lnTo>
                  <a:pt x="0" y="15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4" name="Freeform 2474">
            <a:extLst>
              <a:ext uri="{FF2B5EF4-FFF2-40B4-BE49-F238E27FC236}">
                <a16:creationId xmlns:a16="http://schemas.microsoft.com/office/drawing/2014/main" id="{94F7CD89-DD03-4177-86C2-09530B5756D9}"/>
              </a:ext>
            </a:extLst>
          </p:cNvPr>
          <p:cNvSpPr>
            <a:spLocks/>
          </p:cNvSpPr>
          <p:nvPr/>
        </p:nvSpPr>
        <p:spPr bwMode="auto">
          <a:xfrm>
            <a:off x="2928938" y="4465638"/>
            <a:ext cx="61912" cy="11112"/>
          </a:xfrm>
          <a:custGeom>
            <a:avLst/>
            <a:gdLst>
              <a:gd name="T0" fmla="*/ 108 w 108"/>
              <a:gd name="T1" fmla="*/ 3 h 20"/>
              <a:gd name="T2" fmla="*/ 103 w 108"/>
              <a:gd name="T3" fmla="*/ 3 h 20"/>
              <a:gd name="T4" fmla="*/ 105 w 108"/>
              <a:gd name="T5" fmla="*/ 0 h 20"/>
              <a:gd name="T6" fmla="*/ 0 w 108"/>
              <a:gd name="T7" fmla="*/ 15 h 20"/>
              <a:gd name="T8" fmla="*/ 3 w 108"/>
              <a:gd name="T9" fmla="*/ 20 h 20"/>
              <a:gd name="T10" fmla="*/ 108 w 108"/>
              <a:gd name="T11" fmla="*/ 5 h 20"/>
              <a:gd name="T12" fmla="*/ 108 w 108"/>
              <a:gd name="T13" fmla="*/ 3 h 20"/>
              <a:gd name="T14" fmla="*/ 108 w 108"/>
              <a:gd name="T15" fmla="*/ 5 h 20"/>
              <a:gd name="T16" fmla="*/ 108 w 108"/>
              <a:gd name="T17" fmla="*/ 5 h 20"/>
              <a:gd name="T18" fmla="*/ 108 w 108"/>
              <a:gd name="T19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20">
                <a:moveTo>
                  <a:pt x="108" y="3"/>
                </a:moveTo>
                <a:lnTo>
                  <a:pt x="103" y="3"/>
                </a:lnTo>
                <a:lnTo>
                  <a:pt x="105" y="0"/>
                </a:lnTo>
                <a:lnTo>
                  <a:pt x="0" y="15"/>
                </a:lnTo>
                <a:lnTo>
                  <a:pt x="3" y="20"/>
                </a:lnTo>
                <a:lnTo>
                  <a:pt x="108" y="5"/>
                </a:lnTo>
                <a:lnTo>
                  <a:pt x="108" y="3"/>
                </a:lnTo>
                <a:lnTo>
                  <a:pt x="108" y="5"/>
                </a:lnTo>
                <a:lnTo>
                  <a:pt x="108" y="5"/>
                </a:lnTo>
                <a:lnTo>
                  <a:pt x="108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5" name="Freeform 2475">
            <a:extLst>
              <a:ext uri="{FF2B5EF4-FFF2-40B4-BE49-F238E27FC236}">
                <a16:creationId xmlns:a16="http://schemas.microsoft.com/office/drawing/2014/main" id="{502F3E7F-1745-498F-9F65-44534C650934}"/>
              </a:ext>
            </a:extLst>
          </p:cNvPr>
          <p:cNvSpPr>
            <a:spLocks/>
          </p:cNvSpPr>
          <p:nvPr/>
        </p:nvSpPr>
        <p:spPr bwMode="auto">
          <a:xfrm>
            <a:off x="2989263" y="4459288"/>
            <a:ext cx="1587" cy="7937"/>
          </a:xfrm>
          <a:custGeom>
            <a:avLst/>
            <a:gdLst>
              <a:gd name="T0" fmla="*/ 2 w 5"/>
              <a:gd name="T1" fmla="*/ 0 h 16"/>
              <a:gd name="T2" fmla="*/ 5 w 5"/>
              <a:gd name="T3" fmla="*/ 3 h 16"/>
              <a:gd name="T4" fmla="*/ 2 w 5"/>
              <a:gd name="T5" fmla="*/ 3 h 16"/>
              <a:gd name="T6" fmla="*/ 0 w 5"/>
              <a:gd name="T7" fmla="*/ 16 h 16"/>
              <a:gd name="T8" fmla="*/ 5 w 5"/>
              <a:gd name="T9" fmla="*/ 16 h 16"/>
              <a:gd name="T10" fmla="*/ 5 w 5"/>
              <a:gd name="T11" fmla="*/ 3 h 16"/>
              <a:gd name="T12" fmla="*/ 2 w 5"/>
              <a:gd name="T13" fmla="*/ 0 h 16"/>
              <a:gd name="T14" fmla="*/ 5 w 5"/>
              <a:gd name="T15" fmla="*/ 3 h 16"/>
              <a:gd name="T16" fmla="*/ 5 w 5"/>
              <a:gd name="T17" fmla="*/ 0 h 16"/>
              <a:gd name="T18" fmla="*/ 2 w 5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6">
                <a:moveTo>
                  <a:pt x="2" y="0"/>
                </a:moveTo>
                <a:lnTo>
                  <a:pt x="5" y="3"/>
                </a:lnTo>
                <a:lnTo>
                  <a:pt x="2" y="3"/>
                </a:lnTo>
                <a:lnTo>
                  <a:pt x="0" y="16"/>
                </a:lnTo>
                <a:lnTo>
                  <a:pt x="5" y="16"/>
                </a:lnTo>
                <a:lnTo>
                  <a:pt x="5" y="3"/>
                </a:lnTo>
                <a:lnTo>
                  <a:pt x="2" y="0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6" name="Freeform 2476">
            <a:extLst>
              <a:ext uri="{FF2B5EF4-FFF2-40B4-BE49-F238E27FC236}">
                <a16:creationId xmlns:a16="http://schemas.microsoft.com/office/drawing/2014/main" id="{78CA0172-3106-4569-A432-BDD0A98B133B}"/>
              </a:ext>
            </a:extLst>
          </p:cNvPr>
          <p:cNvSpPr>
            <a:spLocks/>
          </p:cNvSpPr>
          <p:nvPr/>
        </p:nvSpPr>
        <p:spPr bwMode="auto">
          <a:xfrm>
            <a:off x="2732088" y="4456113"/>
            <a:ext cx="146050" cy="49212"/>
          </a:xfrm>
          <a:custGeom>
            <a:avLst/>
            <a:gdLst>
              <a:gd name="T0" fmla="*/ 0 w 256"/>
              <a:gd name="T1" fmla="*/ 0 h 90"/>
              <a:gd name="T2" fmla="*/ 256 w 256"/>
              <a:gd name="T3" fmla="*/ 90 h 90"/>
              <a:gd name="T4" fmla="*/ 0 w 256"/>
              <a:gd name="T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" h="90">
                <a:moveTo>
                  <a:pt x="0" y="0"/>
                </a:moveTo>
                <a:lnTo>
                  <a:pt x="256" y="90"/>
                </a:lnTo>
                <a:lnTo>
                  <a:pt x="0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7" name="Freeform 2477">
            <a:extLst>
              <a:ext uri="{FF2B5EF4-FFF2-40B4-BE49-F238E27FC236}">
                <a16:creationId xmlns:a16="http://schemas.microsoft.com/office/drawing/2014/main" id="{F1027365-6B27-41C4-B934-5B914F2CCFE1}"/>
              </a:ext>
            </a:extLst>
          </p:cNvPr>
          <p:cNvSpPr>
            <a:spLocks/>
          </p:cNvSpPr>
          <p:nvPr/>
        </p:nvSpPr>
        <p:spPr bwMode="auto">
          <a:xfrm>
            <a:off x="2732088" y="4456113"/>
            <a:ext cx="146050" cy="50800"/>
          </a:xfrm>
          <a:custGeom>
            <a:avLst/>
            <a:gdLst>
              <a:gd name="T0" fmla="*/ 256 w 256"/>
              <a:gd name="T1" fmla="*/ 92 h 94"/>
              <a:gd name="T2" fmla="*/ 256 w 256"/>
              <a:gd name="T3" fmla="*/ 89 h 94"/>
              <a:gd name="T4" fmla="*/ 0 w 256"/>
              <a:gd name="T5" fmla="*/ 0 h 94"/>
              <a:gd name="T6" fmla="*/ 0 w 256"/>
              <a:gd name="T7" fmla="*/ 5 h 94"/>
              <a:gd name="T8" fmla="*/ 256 w 256"/>
              <a:gd name="T9" fmla="*/ 94 h 94"/>
              <a:gd name="T10" fmla="*/ 256 w 256"/>
              <a:gd name="T11" fmla="*/ 9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94">
                <a:moveTo>
                  <a:pt x="256" y="92"/>
                </a:moveTo>
                <a:lnTo>
                  <a:pt x="256" y="89"/>
                </a:lnTo>
                <a:lnTo>
                  <a:pt x="0" y="0"/>
                </a:lnTo>
                <a:lnTo>
                  <a:pt x="0" y="5"/>
                </a:lnTo>
                <a:lnTo>
                  <a:pt x="256" y="94"/>
                </a:lnTo>
                <a:lnTo>
                  <a:pt x="256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8" name="Rectangle 2478">
            <a:extLst>
              <a:ext uri="{FF2B5EF4-FFF2-40B4-BE49-F238E27FC236}">
                <a16:creationId xmlns:a16="http://schemas.microsoft.com/office/drawing/2014/main" id="{370EB2A4-1239-4248-A498-33D4A4839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4187825"/>
            <a:ext cx="39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199" name="Freeform 2479">
            <a:extLst>
              <a:ext uri="{FF2B5EF4-FFF2-40B4-BE49-F238E27FC236}">
                <a16:creationId xmlns:a16="http://schemas.microsoft.com/office/drawing/2014/main" id="{0846EFDC-B605-4C29-AEC0-49C3B963A398}"/>
              </a:ext>
            </a:extLst>
          </p:cNvPr>
          <p:cNvSpPr>
            <a:spLocks/>
          </p:cNvSpPr>
          <p:nvPr/>
        </p:nvSpPr>
        <p:spPr bwMode="auto">
          <a:xfrm>
            <a:off x="2757488" y="4198938"/>
            <a:ext cx="119062" cy="204787"/>
          </a:xfrm>
          <a:custGeom>
            <a:avLst/>
            <a:gdLst>
              <a:gd name="T0" fmla="*/ 209 w 209"/>
              <a:gd name="T1" fmla="*/ 373 h 373"/>
              <a:gd name="T2" fmla="*/ 186 w 209"/>
              <a:gd name="T3" fmla="*/ 0 h 373"/>
              <a:gd name="T4" fmla="*/ 123 w 209"/>
              <a:gd name="T5" fmla="*/ 67 h 373"/>
              <a:gd name="T6" fmla="*/ 0 w 209"/>
              <a:gd name="T7" fmla="*/ 92 h 373"/>
              <a:gd name="T8" fmla="*/ 13 w 209"/>
              <a:gd name="T9" fmla="*/ 315 h 373"/>
              <a:gd name="T10" fmla="*/ 209 w 209"/>
              <a:gd name="T11" fmla="*/ 37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9" h="373">
                <a:moveTo>
                  <a:pt x="209" y="373"/>
                </a:moveTo>
                <a:lnTo>
                  <a:pt x="186" y="0"/>
                </a:lnTo>
                <a:lnTo>
                  <a:pt x="123" y="67"/>
                </a:lnTo>
                <a:lnTo>
                  <a:pt x="0" y="92"/>
                </a:lnTo>
                <a:lnTo>
                  <a:pt x="13" y="315"/>
                </a:lnTo>
                <a:lnTo>
                  <a:pt x="209" y="373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0" name="Freeform 2480">
            <a:extLst>
              <a:ext uri="{FF2B5EF4-FFF2-40B4-BE49-F238E27FC236}">
                <a16:creationId xmlns:a16="http://schemas.microsoft.com/office/drawing/2014/main" id="{106036EB-EC4C-43DC-BEF1-E55C27E64F06}"/>
              </a:ext>
            </a:extLst>
          </p:cNvPr>
          <p:cNvSpPr>
            <a:spLocks/>
          </p:cNvSpPr>
          <p:nvPr/>
        </p:nvSpPr>
        <p:spPr bwMode="auto">
          <a:xfrm>
            <a:off x="2863850" y="4197350"/>
            <a:ext cx="14288" cy="206375"/>
          </a:xfrm>
          <a:custGeom>
            <a:avLst/>
            <a:gdLst>
              <a:gd name="T0" fmla="*/ 0 w 26"/>
              <a:gd name="T1" fmla="*/ 2 h 375"/>
              <a:gd name="T2" fmla="*/ 3 w 26"/>
              <a:gd name="T3" fmla="*/ 2 h 375"/>
              <a:gd name="T4" fmla="*/ 0 w 26"/>
              <a:gd name="T5" fmla="*/ 2 h 375"/>
              <a:gd name="T6" fmla="*/ 21 w 26"/>
              <a:gd name="T7" fmla="*/ 375 h 375"/>
              <a:gd name="T8" fmla="*/ 26 w 26"/>
              <a:gd name="T9" fmla="*/ 375 h 375"/>
              <a:gd name="T10" fmla="*/ 3 w 26"/>
              <a:gd name="T11" fmla="*/ 2 h 375"/>
              <a:gd name="T12" fmla="*/ 0 w 26"/>
              <a:gd name="T13" fmla="*/ 0 h 375"/>
              <a:gd name="T14" fmla="*/ 3 w 26"/>
              <a:gd name="T15" fmla="*/ 2 h 375"/>
              <a:gd name="T16" fmla="*/ 3 w 26"/>
              <a:gd name="T17" fmla="*/ 0 h 375"/>
              <a:gd name="T18" fmla="*/ 0 w 26"/>
              <a:gd name="T19" fmla="*/ 0 h 375"/>
              <a:gd name="T20" fmla="*/ 0 w 26"/>
              <a:gd name="T21" fmla="*/ 0 h 375"/>
              <a:gd name="T22" fmla="*/ 0 w 26"/>
              <a:gd name="T23" fmla="*/ 2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" h="375">
                <a:moveTo>
                  <a:pt x="0" y="2"/>
                </a:moveTo>
                <a:lnTo>
                  <a:pt x="3" y="2"/>
                </a:lnTo>
                <a:lnTo>
                  <a:pt x="0" y="2"/>
                </a:lnTo>
                <a:lnTo>
                  <a:pt x="21" y="375"/>
                </a:lnTo>
                <a:lnTo>
                  <a:pt x="26" y="375"/>
                </a:lnTo>
                <a:lnTo>
                  <a:pt x="3" y="2"/>
                </a:lnTo>
                <a:lnTo>
                  <a:pt x="0" y="0"/>
                </a:lnTo>
                <a:lnTo>
                  <a:pt x="3" y="2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1" name="Freeform 2481">
            <a:extLst>
              <a:ext uri="{FF2B5EF4-FFF2-40B4-BE49-F238E27FC236}">
                <a16:creationId xmlns:a16="http://schemas.microsoft.com/office/drawing/2014/main" id="{9DEE99C0-9D2E-4866-A020-2053E56EB335}"/>
              </a:ext>
            </a:extLst>
          </p:cNvPr>
          <p:cNvSpPr>
            <a:spLocks/>
          </p:cNvSpPr>
          <p:nvPr/>
        </p:nvSpPr>
        <p:spPr bwMode="auto">
          <a:xfrm>
            <a:off x="2825750" y="4197350"/>
            <a:ext cx="39688" cy="38100"/>
          </a:xfrm>
          <a:custGeom>
            <a:avLst/>
            <a:gdLst>
              <a:gd name="T0" fmla="*/ 3 w 69"/>
              <a:gd name="T1" fmla="*/ 69 h 69"/>
              <a:gd name="T2" fmla="*/ 3 w 69"/>
              <a:gd name="T3" fmla="*/ 69 h 69"/>
              <a:gd name="T4" fmla="*/ 3 w 69"/>
              <a:gd name="T5" fmla="*/ 69 h 69"/>
              <a:gd name="T6" fmla="*/ 69 w 69"/>
              <a:gd name="T7" fmla="*/ 2 h 69"/>
              <a:gd name="T8" fmla="*/ 66 w 69"/>
              <a:gd name="T9" fmla="*/ 0 h 69"/>
              <a:gd name="T10" fmla="*/ 0 w 69"/>
              <a:gd name="T11" fmla="*/ 66 h 69"/>
              <a:gd name="T12" fmla="*/ 0 w 69"/>
              <a:gd name="T13" fmla="*/ 66 h 69"/>
              <a:gd name="T14" fmla="*/ 0 w 69"/>
              <a:gd name="T15" fmla="*/ 66 h 69"/>
              <a:gd name="T16" fmla="*/ 0 w 69"/>
              <a:gd name="T17" fmla="*/ 69 h 69"/>
              <a:gd name="T18" fmla="*/ 0 w 69"/>
              <a:gd name="T19" fmla="*/ 69 h 69"/>
              <a:gd name="T20" fmla="*/ 3 w 69"/>
              <a:gd name="T21" fmla="*/ 69 h 69"/>
              <a:gd name="T22" fmla="*/ 3 w 69"/>
              <a:gd name="T23" fmla="*/ 69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9" h="69">
                <a:moveTo>
                  <a:pt x="3" y="69"/>
                </a:moveTo>
                <a:lnTo>
                  <a:pt x="3" y="69"/>
                </a:lnTo>
                <a:lnTo>
                  <a:pt x="3" y="69"/>
                </a:lnTo>
                <a:lnTo>
                  <a:pt x="69" y="2"/>
                </a:lnTo>
                <a:lnTo>
                  <a:pt x="66" y="0"/>
                </a:lnTo>
                <a:lnTo>
                  <a:pt x="0" y="66"/>
                </a:lnTo>
                <a:lnTo>
                  <a:pt x="0" y="66"/>
                </a:lnTo>
                <a:lnTo>
                  <a:pt x="0" y="66"/>
                </a:lnTo>
                <a:lnTo>
                  <a:pt x="0" y="69"/>
                </a:lnTo>
                <a:lnTo>
                  <a:pt x="0" y="69"/>
                </a:lnTo>
                <a:lnTo>
                  <a:pt x="3" y="69"/>
                </a:lnTo>
                <a:lnTo>
                  <a:pt x="3" y="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2" name="Freeform 2482">
            <a:extLst>
              <a:ext uri="{FF2B5EF4-FFF2-40B4-BE49-F238E27FC236}">
                <a16:creationId xmlns:a16="http://schemas.microsoft.com/office/drawing/2014/main" id="{2EA9A46C-45DA-491C-AAD1-068C57D4F0D9}"/>
              </a:ext>
            </a:extLst>
          </p:cNvPr>
          <p:cNvSpPr>
            <a:spLocks/>
          </p:cNvSpPr>
          <p:nvPr/>
        </p:nvSpPr>
        <p:spPr bwMode="auto">
          <a:xfrm>
            <a:off x="2757488" y="4233863"/>
            <a:ext cx="69850" cy="17462"/>
          </a:xfrm>
          <a:custGeom>
            <a:avLst/>
            <a:gdLst>
              <a:gd name="T0" fmla="*/ 0 w 123"/>
              <a:gd name="T1" fmla="*/ 31 h 31"/>
              <a:gd name="T2" fmla="*/ 2 w 123"/>
              <a:gd name="T3" fmla="*/ 28 h 31"/>
              <a:gd name="T4" fmla="*/ 0 w 123"/>
              <a:gd name="T5" fmla="*/ 31 h 31"/>
              <a:gd name="T6" fmla="*/ 123 w 123"/>
              <a:gd name="T7" fmla="*/ 3 h 31"/>
              <a:gd name="T8" fmla="*/ 120 w 123"/>
              <a:gd name="T9" fmla="*/ 0 h 31"/>
              <a:gd name="T10" fmla="*/ 0 w 123"/>
              <a:gd name="T11" fmla="*/ 26 h 31"/>
              <a:gd name="T12" fmla="*/ 0 w 123"/>
              <a:gd name="T13" fmla="*/ 28 h 31"/>
              <a:gd name="T14" fmla="*/ 0 w 123"/>
              <a:gd name="T15" fmla="*/ 26 h 31"/>
              <a:gd name="T16" fmla="*/ 0 w 123"/>
              <a:gd name="T17" fmla="*/ 28 h 31"/>
              <a:gd name="T18" fmla="*/ 0 w 123"/>
              <a:gd name="T19" fmla="*/ 28 h 31"/>
              <a:gd name="T20" fmla="*/ 0 w 123"/>
              <a:gd name="T21" fmla="*/ 31 h 31"/>
              <a:gd name="T22" fmla="*/ 0 w 123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23" h="31">
                <a:moveTo>
                  <a:pt x="0" y="31"/>
                </a:moveTo>
                <a:lnTo>
                  <a:pt x="2" y="28"/>
                </a:lnTo>
                <a:lnTo>
                  <a:pt x="0" y="31"/>
                </a:lnTo>
                <a:lnTo>
                  <a:pt x="123" y="3"/>
                </a:lnTo>
                <a:lnTo>
                  <a:pt x="120" y="0"/>
                </a:lnTo>
                <a:lnTo>
                  <a:pt x="0" y="26"/>
                </a:lnTo>
                <a:lnTo>
                  <a:pt x="0" y="28"/>
                </a:lnTo>
                <a:lnTo>
                  <a:pt x="0" y="26"/>
                </a:lnTo>
                <a:lnTo>
                  <a:pt x="0" y="28"/>
                </a:lnTo>
                <a:lnTo>
                  <a:pt x="0" y="28"/>
                </a:lnTo>
                <a:lnTo>
                  <a:pt x="0" y="31"/>
                </a:lnTo>
                <a:lnTo>
                  <a:pt x="0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3" name="Freeform 2483">
            <a:extLst>
              <a:ext uri="{FF2B5EF4-FFF2-40B4-BE49-F238E27FC236}">
                <a16:creationId xmlns:a16="http://schemas.microsoft.com/office/drawing/2014/main" id="{20B339D3-BA15-4F18-8DFC-A480C6B99A23}"/>
              </a:ext>
            </a:extLst>
          </p:cNvPr>
          <p:cNvSpPr>
            <a:spLocks/>
          </p:cNvSpPr>
          <p:nvPr/>
        </p:nvSpPr>
        <p:spPr bwMode="auto">
          <a:xfrm>
            <a:off x="2757488" y="4249738"/>
            <a:ext cx="7937" cy="123825"/>
          </a:xfrm>
          <a:custGeom>
            <a:avLst/>
            <a:gdLst>
              <a:gd name="T0" fmla="*/ 15 w 15"/>
              <a:gd name="T1" fmla="*/ 223 h 225"/>
              <a:gd name="T2" fmla="*/ 13 w 15"/>
              <a:gd name="T3" fmla="*/ 220 h 225"/>
              <a:gd name="T4" fmla="*/ 15 w 15"/>
              <a:gd name="T5" fmla="*/ 223 h 225"/>
              <a:gd name="T6" fmla="*/ 2 w 15"/>
              <a:gd name="T7" fmla="*/ 0 h 225"/>
              <a:gd name="T8" fmla="*/ 0 w 15"/>
              <a:gd name="T9" fmla="*/ 0 h 225"/>
              <a:gd name="T10" fmla="*/ 13 w 15"/>
              <a:gd name="T11" fmla="*/ 223 h 225"/>
              <a:gd name="T12" fmla="*/ 13 w 15"/>
              <a:gd name="T13" fmla="*/ 225 h 225"/>
              <a:gd name="T14" fmla="*/ 13 w 15"/>
              <a:gd name="T15" fmla="*/ 223 h 225"/>
              <a:gd name="T16" fmla="*/ 13 w 15"/>
              <a:gd name="T17" fmla="*/ 225 h 225"/>
              <a:gd name="T18" fmla="*/ 13 w 15"/>
              <a:gd name="T19" fmla="*/ 225 h 225"/>
              <a:gd name="T20" fmla="*/ 15 w 15"/>
              <a:gd name="T21" fmla="*/ 225 h 225"/>
              <a:gd name="T22" fmla="*/ 15 w 15"/>
              <a:gd name="T23" fmla="*/ 223 h 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" h="225">
                <a:moveTo>
                  <a:pt x="15" y="223"/>
                </a:moveTo>
                <a:lnTo>
                  <a:pt x="13" y="220"/>
                </a:lnTo>
                <a:lnTo>
                  <a:pt x="15" y="223"/>
                </a:lnTo>
                <a:lnTo>
                  <a:pt x="2" y="0"/>
                </a:lnTo>
                <a:lnTo>
                  <a:pt x="0" y="0"/>
                </a:lnTo>
                <a:lnTo>
                  <a:pt x="13" y="223"/>
                </a:lnTo>
                <a:lnTo>
                  <a:pt x="13" y="225"/>
                </a:lnTo>
                <a:lnTo>
                  <a:pt x="13" y="223"/>
                </a:lnTo>
                <a:lnTo>
                  <a:pt x="13" y="225"/>
                </a:lnTo>
                <a:lnTo>
                  <a:pt x="13" y="225"/>
                </a:lnTo>
                <a:lnTo>
                  <a:pt x="15" y="225"/>
                </a:lnTo>
                <a:lnTo>
                  <a:pt x="15" y="22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4" name="Freeform 2484">
            <a:extLst>
              <a:ext uri="{FF2B5EF4-FFF2-40B4-BE49-F238E27FC236}">
                <a16:creationId xmlns:a16="http://schemas.microsoft.com/office/drawing/2014/main" id="{B600489F-7B9C-44EA-AE06-12A6E885617C}"/>
              </a:ext>
            </a:extLst>
          </p:cNvPr>
          <p:cNvSpPr>
            <a:spLocks/>
          </p:cNvSpPr>
          <p:nvPr/>
        </p:nvSpPr>
        <p:spPr bwMode="auto">
          <a:xfrm>
            <a:off x="2763838" y="4370388"/>
            <a:ext cx="114300" cy="34925"/>
          </a:xfrm>
          <a:custGeom>
            <a:avLst/>
            <a:gdLst>
              <a:gd name="T0" fmla="*/ 199 w 199"/>
              <a:gd name="T1" fmla="*/ 59 h 64"/>
              <a:gd name="T2" fmla="*/ 194 w 199"/>
              <a:gd name="T3" fmla="*/ 61 h 64"/>
              <a:gd name="T4" fmla="*/ 199 w 199"/>
              <a:gd name="T5" fmla="*/ 59 h 64"/>
              <a:gd name="T6" fmla="*/ 0 w 199"/>
              <a:gd name="T7" fmla="*/ 0 h 64"/>
              <a:gd name="T8" fmla="*/ 0 w 199"/>
              <a:gd name="T9" fmla="*/ 5 h 64"/>
              <a:gd name="T10" fmla="*/ 196 w 199"/>
              <a:gd name="T11" fmla="*/ 64 h 64"/>
              <a:gd name="T12" fmla="*/ 199 w 199"/>
              <a:gd name="T13" fmla="*/ 61 h 64"/>
              <a:gd name="T14" fmla="*/ 196 w 199"/>
              <a:gd name="T15" fmla="*/ 64 h 64"/>
              <a:gd name="T16" fmla="*/ 199 w 199"/>
              <a:gd name="T17" fmla="*/ 64 h 64"/>
              <a:gd name="T18" fmla="*/ 199 w 199"/>
              <a:gd name="T19" fmla="*/ 61 h 64"/>
              <a:gd name="T20" fmla="*/ 199 w 199"/>
              <a:gd name="T21" fmla="*/ 59 h 64"/>
              <a:gd name="T22" fmla="*/ 199 w 199"/>
              <a:gd name="T23" fmla="*/ 59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9" h="64">
                <a:moveTo>
                  <a:pt x="199" y="59"/>
                </a:moveTo>
                <a:lnTo>
                  <a:pt x="194" y="61"/>
                </a:lnTo>
                <a:lnTo>
                  <a:pt x="199" y="59"/>
                </a:lnTo>
                <a:lnTo>
                  <a:pt x="0" y="0"/>
                </a:lnTo>
                <a:lnTo>
                  <a:pt x="0" y="5"/>
                </a:lnTo>
                <a:lnTo>
                  <a:pt x="196" y="64"/>
                </a:lnTo>
                <a:lnTo>
                  <a:pt x="199" y="61"/>
                </a:lnTo>
                <a:lnTo>
                  <a:pt x="196" y="64"/>
                </a:lnTo>
                <a:lnTo>
                  <a:pt x="199" y="64"/>
                </a:lnTo>
                <a:lnTo>
                  <a:pt x="199" y="61"/>
                </a:lnTo>
                <a:lnTo>
                  <a:pt x="199" y="59"/>
                </a:lnTo>
                <a:lnTo>
                  <a:pt x="199" y="5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5" name="Freeform 2485">
            <a:extLst>
              <a:ext uri="{FF2B5EF4-FFF2-40B4-BE49-F238E27FC236}">
                <a16:creationId xmlns:a16="http://schemas.microsoft.com/office/drawing/2014/main" id="{9B4B16CA-1DC3-49EB-93FD-4D6A77CE7A76}"/>
              </a:ext>
            </a:extLst>
          </p:cNvPr>
          <p:cNvSpPr>
            <a:spLocks/>
          </p:cNvSpPr>
          <p:nvPr/>
        </p:nvSpPr>
        <p:spPr bwMode="auto">
          <a:xfrm>
            <a:off x="2733675" y="4391025"/>
            <a:ext cx="344488" cy="73025"/>
          </a:xfrm>
          <a:custGeom>
            <a:avLst/>
            <a:gdLst>
              <a:gd name="T0" fmla="*/ 0 w 601"/>
              <a:gd name="T1" fmla="*/ 46 h 133"/>
              <a:gd name="T2" fmla="*/ 253 w 601"/>
              <a:gd name="T3" fmla="*/ 133 h 133"/>
              <a:gd name="T4" fmla="*/ 601 w 601"/>
              <a:gd name="T5" fmla="*/ 77 h 133"/>
              <a:gd name="T6" fmla="*/ 360 w 601"/>
              <a:gd name="T7" fmla="*/ 0 h 133"/>
              <a:gd name="T8" fmla="*/ 0 w 601"/>
              <a:gd name="T9" fmla="*/ 46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01" h="133">
                <a:moveTo>
                  <a:pt x="0" y="46"/>
                </a:moveTo>
                <a:lnTo>
                  <a:pt x="253" y="133"/>
                </a:lnTo>
                <a:lnTo>
                  <a:pt x="601" y="77"/>
                </a:lnTo>
                <a:lnTo>
                  <a:pt x="360" y="0"/>
                </a:lnTo>
                <a:lnTo>
                  <a:pt x="0" y="46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6" name="Freeform 2486">
            <a:extLst>
              <a:ext uri="{FF2B5EF4-FFF2-40B4-BE49-F238E27FC236}">
                <a16:creationId xmlns:a16="http://schemas.microsoft.com/office/drawing/2014/main" id="{F308D070-04DC-443E-BDCA-274A367DD4C0}"/>
              </a:ext>
            </a:extLst>
          </p:cNvPr>
          <p:cNvSpPr>
            <a:spLocks/>
          </p:cNvSpPr>
          <p:nvPr/>
        </p:nvSpPr>
        <p:spPr bwMode="auto">
          <a:xfrm>
            <a:off x="2733675" y="4416425"/>
            <a:ext cx="144463" cy="49213"/>
          </a:xfrm>
          <a:custGeom>
            <a:avLst/>
            <a:gdLst>
              <a:gd name="T0" fmla="*/ 253 w 253"/>
              <a:gd name="T1" fmla="*/ 92 h 92"/>
              <a:gd name="T2" fmla="*/ 253 w 253"/>
              <a:gd name="T3" fmla="*/ 87 h 92"/>
              <a:gd name="T4" fmla="*/ 253 w 253"/>
              <a:gd name="T5" fmla="*/ 87 h 92"/>
              <a:gd name="T6" fmla="*/ 2 w 253"/>
              <a:gd name="T7" fmla="*/ 0 h 92"/>
              <a:gd name="T8" fmla="*/ 0 w 253"/>
              <a:gd name="T9" fmla="*/ 5 h 92"/>
              <a:gd name="T10" fmla="*/ 253 w 253"/>
              <a:gd name="T11" fmla="*/ 92 h 92"/>
              <a:gd name="T12" fmla="*/ 253 w 253"/>
              <a:gd name="T13" fmla="*/ 92 h 92"/>
              <a:gd name="T14" fmla="*/ 253 w 253"/>
              <a:gd name="T15" fmla="*/ 92 h 92"/>
              <a:gd name="T16" fmla="*/ 253 w 253"/>
              <a:gd name="T1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3" h="92">
                <a:moveTo>
                  <a:pt x="253" y="92"/>
                </a:moveTo>
                <a:lnTo>
                  <a:pt x="253" y="87"/>
                </a:lnTo>
                <a:lnTo>
                  <a:pt x="253" y="87"/>
                </a:lnTo>
                <a:lnTo>
                  <a:pt x="2" y="0"/>
                </a:lnTo>
                <a:lnTo>
                  <a:pt x="0" y="5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lnTo>
                  <a:pt x="253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7" name="Freeform 2487">
            <a:extLst>
              <a:ext uri="{FF2B5EF4-FFF2-40B4-BE49-F238E27FC236}">
                <a16:creationId xmlns:a16="http://schemas.microsoft.com/office/drawing/2014/main" id="{B7CFACC0-DB6F-4683-97FE-E90D2245ECC3}"/>
              </a:ext>
            </a:extLst>
          </p:cNvPr>
          <p:cNvSpPr>
            <a:spLocks/>
          </p:cNvSpPr>
          <p:nvPr/>
        </p:nvSpPr>
        <p:spPr bwMode="auto">
          <a:xfrm>
            <a:off x="2878138" y="4432300"/>
            <a:ext cx="204787" cy="33338"/>
          </a:xfrm>
          <a:custGeom>
            <a:avLst/>
            <a:gdLst>
              <a:gd name="T0" fmla="*/ 348 w 355"/>
              <a:gd name="T1" fmla="*/ 0 h 61"/>
              <a:gd name="T2" fmla="*/ 345 w 355"/>
              <a:gd name="T3" fmla="*/ 5 h 61"/>
              <a:gd name="T4" fmla="*/ 345 w 355"/>
              <a:gd name="T5" fmla="*/ 0 h 61"/>
              <a:gd name="T6" fmla="*/ 0 w 355"/>
              <a:gd name="T7" fmla="*/ 56 h 61"/>
              <a:gd name="T8" fmla="*/ 0 w 355"/>
              <a:gd name="T9" fmla="*/ 61 h 61"/>
              <a:gd name="T10" fmla="*/ 348 w 355"/>
              <a:gd name="T11" fmla="*/ 5 h 61"/>
              <a:gd name="T12" fmla="*/ 348 w 355"/>
              <a:gd name="T13" fmla="*/ 0 h 61"/>
              <a:gd name="T14" fmla="*/ 348 w 355"/>
              <a:gd name="T15" fmla="*/ 5 h 61"/>
              <a:gd name="T16" fmla="*/ 355 w 355"/>
              <a:gd name="T17" fmla="*/ 2 h 61"/>
              <a:gd name="T18" fmla="*/ 348 w 355"/>
              <a:gd name="T19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5" h="61">
                <a:moveTo>
                  <a:pt x="348" y="0"/>
                </a:moveTo>
                <a:lnTo>
                  <a:pt x="345" y="5"/>
                </a:lnTo>
                <a:lnTo>
                  <a:pt x="345" y="0"/>
                </a:lnTo>
                <a:lnTo>
                  <a:pt x="0" y="56"/>
                </a:lnTo>
                <a:lnTo>
                  <a:pt x="0" y="61"/>
                </a:lnTo>
                <a:lnTo>
                  <a:pt x="348" y="5"/>
                </a:lnTo>
                <a:lnTo>
                  <a:pt x="348" y="0"/>
                </a:lnTo>
                <a:lnTo>
                  <a:pt x="348" y="5"/>
                </a:lnTo>
                <a:lnTo>
                  <a:pt x="355" y="2"/>
                </a:lnTo>
                <a:lnTo>
                  <a:pt x="34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8" name="Freeform 2488">
            <a:extLst>
              <a:ext uri="{FF2B5EF4-FFF2-40B4-BE49-F238E27FC236}">
                <a16:creationId xmlns:a16="http://schemas.microsoft.com/office/drawing/2014/main" id="{7138E632-A197-4C98-8407-73E4B0EA2090}"/>
              </a:ext>
            </a:extLst>
          </p:cNvPr>
          <p:cNvSpPr>
            <a:spLocks/>
          </p:cNvSpPr>
          <p:nvPr/>
        </p:nvSpPr>
        <p:spPr bwMode="auto">
          <a:xfrm>
            <a:off x="2940050" y="4389438"/>
            <a:ext cx="138113" cy="46037"/>
          </a:xfrm>
          <a:custGeom>
            <a:avLst/>
            <a:gdLst>
              <a:gd name="T0" fmla="*/ 0 w 241"/>
              <a:gd name="T1" fmla="*/ 3 h 85"/>
              <a:gd name="T2" fmla="*/ 0 w 241"/>
              <a:gd name="T3" fmla="*/ 8 h 85"/>
              <a:gd name="T4" fmla="*/ 0 w 241"/>
              <a:gd name="T5" fmla="*/ 8 h 85"/>
              <a:gd name="T6" fmla="*/ 238 w 241"/>
              <a:gd name="T7" fmla="*/ 85 h 85"/>
              <a:gd name="T8" fmla="*/ 241 w 241"/>
              <a:gd name="T9" fmla="*/ 80 h 85"/>
              <a:gd name="T10" fmla="*/ 0 w 241"/>
              <a:gd name="T11" fmla="*/ 3 h 85"/>
              <a:gd name="T12" fmla="*/ 0 w 241"/>
              <a:gd name="T13" fmla="*/ 0 h 85"/>
              <a:gd name="T14" fmla="*/ 0 w 241"/>
              <a:gd name="T15" fmla="*/ 3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1" h="85">
                <a:moveTo>
                  <a:pt x="0" y="3"/>
                </a:moveTo>
                <a:lnTo>
                  <a:pt x="0" y="8"/>
                </a:lnTo>
                <a:lnTo>
                  <a:pt x="0" y="8"/>
                </a:lnTo>
                <a:lnTo>
                  <a:pt x="238" y="85"/>
                </a:lnTo>
                <a:lnTo>
                  <a:pt x="241" y="80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09" name="Freeform 2489">
            <a:extLst>
              <a:ext uri="{FF2B5EF4-FFF2-40B4-BE49-F238E27FC236}">
                <a16:creationId xmlns:a16="http://schemas.microsoft.com/office/drawing/2014/main" id="{144E679F-2882-4A6B-B706-5F954EEC0023}"/>
              </a:ext>
            </a:extLst>
          </p:cNvPr>
          <p:cNvSpPr>
            <a:spLocks/>
          </p:cNvSpPr>
          <p:nvPr/>
        </p:nvSpPr>
        <p:spPr bwMode="auto">
          <a:xfrm>
            <a:off x="2728913" y="4391025"/>
            <a:ext cx="211137" cy="26988"/>
          </a:xfrm>
          <a:custGeom>
            <a:avLst/>
            <a:gdLst>
              <a:gd name="T0" fmla="*/ 8 w 368"/>
              <a:gd name="T1" fmla="*/ 51 h 51"/>
              <a:gd name="T2" fmla="*/ 10 w 368"/>
              <a:gd name="T3" fmla="*/ 46 h 51"/>
              <a:gd name="T4" fmla="*/ 8 w 368"/>
              <a:gd name="T5" fmla="*/ 51 h 51"/>
              <a:gd name="T6" fmla="*/ 368 w 368"/>
              <a:gd name="T7" fmla="*/ 5 h 51"/>
              <a:gd name="T8" fmla="*/ 368 w 368"/>
              <a:gd name="T9" fmla="*/ 0 h 51"/>
              <a:gd name="T10" fmla="*/ 8 w 368"/>
              <a:gd name="T11" fmla="*/ 46 h 51"/>
              <a:gd name="T12" fmla="*/ 8 w 368"/>
              <a:gd name="T13" fmla="*/ 51 h 51"/>
              <a:gd name="T14" fmla="*/ 8 w 368"/>
              <a:gd name="T15" fmla="*/ 46 h 51"/>
              <a:gd name="T16" fmla="*/ 0 w 368"/>
              <a:gd name="T17" fmla="*/ 46 h 51"/>
              <a:gd name="T18" fmla="*/ 8 w 368"/>
              <a:gd name="T19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8" h="51">
                <a:moveTo>
                  <a:pt x="8" y="51"/>
                </a:moveTo>
                <a:lnTo>
                  <a:pt x="10" y="46"/>
                </a:lnTo>
                <a:lnTo>
                  <a:pt x="8" y="51"/>
                </a:lnTo>
                <a:lnTo>
                  <a:pt x="368" y="5"/>
                </a:lnTo>
                <a:lnTo>
                  <a:pt x="368" y="0"/>
                </a:lnTo>
                <a:lnTo>
                  <a:pt x="8" y="46"/>
                </a:lnTo>
                <a:lnTo>
                  <a:pt x="8" y="51"/>
                </a:lnTo>
                <a:lnTo>
                  <a:pt x="8" y="46"/>
                </a:lnTo>
                <a:lnTo>
                  <a:pt x="0" y="46"/>
                </a:lnTo>
                <a:lnTo>
                  <a:pt x="8" y="5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0" name="Freeform 2490">
            <a:extLst>
              <a:ext uri="{FF2B5EF4-FFF2-40B4-BE49-F238E27FC236}">
                <a16:creationId xmlns:a16="http://schemas.microsoft.com/office/drawing/2014/main" id="{3FF4F1BB-C5CD-4BDE-96C7-6DA7595BFAA6}"/>
              </a:ext>
            </a:extLst>
          </p:cNvPr>
          <p:cNvSpPr>
            <a:spLocks/>
          </p:cNvSpPr>
          <p:nvPr/>
        </p:nvSpPr>
        <p:spPr bwMode="auto">
          <a:xfrm>
            <a:off x="2878138" y="4433888"/>
            <a:ext cx="200025" cy="80962"/>
          </a:xfrm>
          <a:custGeom>
            <a:avLst/>
            <a:gdLst>
              <a:gd name="T0" fmla="*/ 348 w 348"/>
              <a:gd name="T1" fmla="*/ 0 h 148"/>
              <a:gd name="T2" fmla="*/ 0 w 348"/>
              <a:gd name="T3" fmla="*/ 56 h 148"/>
              <a:gd name="T4" fmla="*/ 0 w 348"/>
              <a:gd name="T5" fmla="*/ 148 h 148"/>
              <a:gd name="T6" fmla="*/ 348 w 348"/>
              <a:gd name="T7" fmla="*/ 87 h 148"/>
              <a:gd name="T8" fmla="*/ 348 w 348"/>
              <a:gd name="T9" fmla="*/ 0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8" h="148">
                <a:moveTo>
                  <a:pt x="348" y="0"/>
                </a:moveTo>
                <a:lnTo>
                  <a:pt x="0" y="56"/>
                </a:lnTo>
                <a:lnTo>
                  <a:pt x="0" y="148"/>
                </a:lnTo>
                <a:lnTo>
                  <a:pt x="348" y="87"/>
                </a:lnTo>
                <a:lnTo>
                  <a:pt x="348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1" name="Freeform 2491">
            <a:extLst>
              <a:ext uri="{FF2B5EF4-FFF2-40B4-BE49-F238E27FC236}">
                <a16:creationId xmlns:a16="http://schemas.microsoft.com/office/drawing/2014/main" id="{A7F49D47-8840-4419-A195-CEE5C14F9E67}"/>
              </a:ext>
            </a:extLst>
          </p:cNvPr>
          <p:cNvSpPr>
            <a:spLocks/>
          </p:cNvSpPr>
          <p:nvPr/>
        </p:nvSpPr>
        <p:spPr bwMode="auto">
          <a:xfrm>
            <a:off x="2876550" y="4432300"/>
            <a:ext cx="201613" cy="33338"/>
          </a:xfrm>
          <a:custGeom>
            <a:avLst/>
            <a:gdLst>
              <a:gd name="T0" fmla="*/ 0 w 351"/>
              <a:gd name="T1" fmla="*/ 58 h 61"/>
              <a:gd name="T2" fmla="*/ 6 w 351"/>
              <a:gd name="T3" fmla="*/ 58 h 61"/>
              <a:gd name="T4" fmla="*/ 3 w 351"/>
              <a:gd name="T5" fmla="*/ 61 h 61"/>
              <a:gd name="T6" fmla="*/ 351 w 351"/>
              <a:gd name="T7" fmla="*/ 5 h 61"/>
              <a:gd name="T8" fmla="*/ 348 w 351"/>
              <a:gd name="T9" fmla="*/ 0 h 61"/>
              <a:gd name="T10" fmla="*/ 3 w 351"/>
              <a:gd name="T11" fmla="*/ 56 h 61"/>
              <a:gd name="T12" fmla="*/ 0 w 351"/>
              <a:gd name="T13" fmla="*/ 58 h 61"/>
              <a:gd name="T14" fmla="*/ 3 w 351"/>
              <a:gd name="T15" fmla="*/ 56 h 61"/>
              <a:gd name="T16" fmla="*/ 0 w 351"/>
              <a:gd name="T17" fmla="*/ 56 h 61"/>
              <a:gd name="T18" fmla="*/ 0 w 351"/>
              <a:gd name="T19" fmla="*/ 5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1" h="61">
                <a:moveTo>
                  <a:pt x="0" y="58"/>
                </a:moveTo>
                <a:lnTo>
                  <a:pt x="6" y="58"/>
                </a:lnTo>
                <a:lnTo>
                  <a:pt x="3" y="61"/>
                </a:lnTo>
                <a:lnTo>
                  <a:pt x="351" y="5"/>
                </a:lnTo>
                <a:lnTo>
                  <a:pt x="348" y="0"/>
                </a:lnTo>
                <a:lnTo>
                  <a:pt x="3" y="56"/>
                </a:lnTo>
                <a:lnTo>
                  <a:pt x="0" y="58"/>
                </a:lnTo>
                <a:lnTo>
                  <a:pt x="3" y="56"/>
                </a:lnTo>
                <a:lnTo>
                  <a:pt x="0" y="56"/>
                </a:lnTo>
                <a:lnTo>
                  <a:pt x="0" y="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2" name="Freeform 2492">
            <a:extLst>
              <a:ext uri="{FF2B5EF4-FFF2-40B4-BE49-F238E27FC236}">
                <a16:creationId xmlns:a16="http://schemas.microsoft.com/office/drawing/2014/main" id="{293ED2E7-5667-4360-B5AE-47574E030B5A}"/>
              </a:ext>
            </a:extLst>
          </p:cNvPr>
          <p:cNvSpPr>
            <a:spLocks/>
          </p:cNvSpPr>
          <p:nvPr/>
        </p:nvSpPr>
        <p:spPr bwMode="auto">
          <a:xfrm>
            <a:off x="2876550" y="4464050"/>
            <a:ext cx="3175" cy="52388"/>
          </a:xfrm>
          <a:custGeom>
            <a:avLst/>
            <a:gdLst>
              <a:gd name="T0" fmla="*/ 3 w 6"/>
              <a:gd name="T1" fmla="*/ 95 h 95"/>
              <a:gd name="T2" fmla="*/ 3 w 6"/>
              <a:gd name="T3" fmla="*/ 90 h 95"/>
              <a:gd name="T4" fmla="*/ 6 w 6"/>
              <a:gd name="T5" fmla="*/ 92 h 95"/>
              <a:gd name="T6" fmla="*/ 6 w 6"/>
              <a:gd name="T7" fmla="*/ 0 h 95"/>
              <a:gd name="T8" fmla="*/ 0 w 6"/>
              <a:gd name="T9" fmla="*/ 0 h 95"/>
              <a:gd name="T10" fmla="*/ 3 w 6"/>
              <a:gd name="T11" fmla="*/ 92 h 95"/>
              <a:gd name="T12" fmla="*/ 3 w 6"/>
              <a:gd name="T13" fmla="*/ 95 h 95"/>
              <a:gd name="T14" fmla="*/ 3 w 6"/>
              <a:gd name="T15" fmla="*/ 92 h 95"/>
              <a:gd name="T16" fmla="*/ 3 w 6"/>
              <a:gd name="T17" fmla="*/ 95 h 95"/>
              <a:gd name="T18" fmla="*/ 3 w 6"/>
              <a:gd name="T19" fmla="*/ 9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" h="95">
                <a:moveTo>
                  <a:pt x="3" y="95"/>
                </a:moveTo>
                <a:lnTo>
                  <a:pt x="3" y="90"/>
                </a:lnTo>
                <a:lnTo>
                  <a:pt x="6" y="92"/>
                </a:lnTo>
                <a:lnTo>
                  <a:pt x="6" y="0"/>
                </a:lnTo>
                <a:lnTo>
                  <a:pt x="0" y="0"/>
                </a:lnTo>
                <a:lnTo>
                  <a:pt x="3" y="92"/>
                </a:lnTo>
                <a:lnTo>
                  <a:pt x="3" y="95"/>
                </a:lnTo>
                <a:lnTo>
                  <a:pt x="3" y="92"/>
                </a:lnTo>
                <a:lnTo>
                  <a:pt x="3" y="95"/>
                </a:lnTo>
                <a:lnTo>
                  <a:pt x="3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3" name="Freeform 2493">
            <a:extLst>
              <a:ext uri="{FF2B5EF4-FFF2-40B4-BE49-F238E27FC236}">
                <a16:creationId xmlns:a16="http://schemas.microsoft.com/office/drawing/2014/main" id="{FF0E9CCE-A93F-4CC0-A76C-C54A782E66A9}"/>
              </a:ext>
            </a:extLst>
          </p:cNvPr>
          <p:cNvSpPr>
            <a:spLocks/>
          </p:cNvSpPr>
          <p:nvPr/>
        </p:nvSpPr>
        <p:spPr bwMode="auto">
          <a:xfrm>
            <a:off x="2878138" y="4479925"/>
            <a:ext cx="201612" cy="36513"/>
          </a:xfrm>
          <a:custGeom>
            <a:avLst/>
            <a:gdLst>
              <a:gd name="T0" fmla="*/ 350 w 350"/>
              <a:gd name="T1" fmla="*/ 2 h 66"/>
              <a:gd name="T2" fmla="*/ 345 w 350"/>
              <a:gd name="T3" fmla="*/ 2 h 66"/>
              <a:gd name="T4" fmla="*/ 348 w 350"/>
              <a:gd name="T5" fmla="*/ 0 h 66"/>
              <a:gd name="T6" fmla="*/ 0 w 350"/>
              <a:gd name="T7" fmla="*/ 61 h 66"/>
              <a:gd name="T8" fmla="*/ 0 w 350"/>
              <a:gd name="T9" fmla="*/ 66 h 66"/>
              <a:gd name="T10" fmla="*/ 348 w 350"/>
              <a:gd name="T11" fmla="*/ 2 h 66"/>
              <a:gd name="T12" fmla="*/ 350 w 350"/>
              <a:gd name="T13" fmla="*/ 2 h 66"/>
              <a:gd name="T14" fmla="*/ 348 w 350"/>
              <a:gd name="T15" fmla="*/ 2 h 66"/>
              <a:gd name="T16" fmla="*/ 350 w 350"/>
              <a:gd name="T17" fmla="*/ 2 h 66"/>
              <a:gd name="T18" fmla="*/ 350 w 350"/>
              <a:gd name="T19" fmla="*/ 2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50" h="66">
                <a:moveTo>
                  <a:pt x="350" y="2"/>
                </a:moveTo>
                <a:lnTo>
                  <a:pt x="345" y="2"/>
                </a:lnTo>
                <a:lnTo>
                  <a:pt x="348" y="0"/>
                </a:lnTo>
                <a:lnTo>
                  <a:pt x="0" y="61"/>
                </a:lnTo>
                <a:lnTo>
                  <a:pt x="0" y="66"/>
                </a:lnTo>
                <a:lnTo>
                  <a:pt x="348" y="2"/>
                </a:lnTo>
                <a:lnTo>
                  <a:pt x="350" y="2"/>
                </a:lnTo>
                <a:lnTo>
                  <a:pt x="348" y="2"/>
                </a:lnTo>
                <a:lnTo>
                  <a:pt x="350" y="2"/>
                </a:lnTo>
                <a:lnTo>
                  <a:pt x="35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4" name="Freeform 2494">
            <a:extLst>
              <a:ext uri="{FF2B5EF4-FFF2-40B4-BE49-F238E27FC236}">
                <a16:creationId xmlns:a16="http://schemas.microsoft.com/office/drawing/2014/main" id="{615EE035-94DF-4B01-B160-65613E4A3405}"/>
              </a:ext>
            </a:extLst>
          </p:cNvPr>
          <p:cNvSpPr>
            <a:spLocks/>
          </p:cNvSpPr>
          <p:nvPr/>
        </p:nvSpPr>
        <p:spPr bwMode="auto">
          <a:xfrm>
            <a:off x="3076575" y="4432300"/>
            <a:ext cx="3175" cy="49213"/>
          </a:xfrm>
          <a:custGeom>
            <a:avLst/>
            <a:gdLst>
              <a:gd name="T0" fmla="*/ 0 w 5"/>
              <a:gd name="T1" fmla="*/ 0 h 89"/>
              <a:gd name="T2" fmla="*/ 3 w 5"/>
              <a:gd name="T3" fmla="*/ 5 h 89"/>
              <a:gd name="T4" fmla="*/ 0 w 5"/>
              <a:gd name="T5" fmla="*/ 2 h 89"/>
              <a:gd name="T6" fmla="*/ 0 w 5"/>
              <a:gd name="T7" fmla="*/ 89 h 89"/>
              <a:gd name="T8" fmla="*/ 5 w 5"/>
              <a:gd name="T9" fmla="*/ 89 h 89"/>
              <a:gd name="T10" fmla="*/ 5 w 5"/>
              <a:gd name="T11" fmla="*/ 2 h 89"/>
              <a:gd name="T12" fmla="*/ 0 w 5"/>
              <a:gd name="T13" fmla="*/ 0 h 89"/>
              <a:gd name="T14" fmla="*/ 5 w 5"/>
              <a:gd name="T15" fmla="*/ 2 h 89"/>
              <a:gd name="T16" fmla="*/ 5 w 5"/>
              <a:gd name="T17" fmla="*/ 0 h 89"/>
              <a:gd name="T18" fmla="*/ 0 w 5"/>
              <a:gd name="T19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89">
                <a:moveTo>
                  <a:pt x="0" y="0"/>
                </a:moveTo>
                <a:lnTo>
                  <a:pt x="3" y="5"/>
                </a:lnTo>
                <a:lnTo>
                  <a:pt x="0" y="2"/>
                </a:lnTo>
                <a:lnTo>
                  <a:pt x="0" y="89"/>
                </a:lnTo>
                <a:lnTo>
                  <a:pt x="5" y="89"/>
                </a:lnTo>
                <a:lnTo>
                  <a:pt x="5" y="2"/>
                </a:lnTo>
                <a:lnTo>
                  <a:pt x="0" y="0"/>
                </a:lnTo>
                <a:lnTo>
                  <a:pt x="5" y="2"/>
                </a:lnTo>
                <a:lnTo>
                  <a:pt x="5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5" name="Freeform 2495">
            <a:extLst>
              <a:ext uri="{FF2B5EF4-FFF2-40B4-BE49-F238E27FC236}">
                <a16:creationId xmlns:a16="http://schemas.microsoft.com/office/drawing/2014/main" id="{7C38995B-027A-482A-B6CA-EE043F1E1D60}"/>
              </a:ext>
            </a:extLst>
          </p:cNvPr>
          <p:cNvSpPr>
            <a:spLocks/>
          </p:cNvSpPr>
          <p:nvPr/>
        </p:nvSpPr>
        <p:spPr bwMode="auto">
          <a:xfrm>
            <a:off x="2771775" y="4375150"/>
            <a:ext cx="101600" cy="28575"/>
          </a:xfrm>
          <a:custGeom>
            <a:avLst/>
            <a:gdLst>
              <a:gd name="T0" fmla="*/ 179 w 179"/>
              <a:gd name="T1" fmla="*/ 53 h 53"/>
              <a:gd name="T2" fmla="*/ 0 w 179"/>
              <a:gd name="T3" fmla="*/ 0 h 53"/>
              <a:gd name="T4" fmla="*/ 0 w 179"/>
              <a:gd name="T5" fmla="*/ 10 h 53"/>
              <a:gd name="T6" fmla="*/ 64 w 179"/>
              <a:gd name="T7" fmla="*/ 38 h 53"/>
              <a:gd name="T8" fmla="*/ 67 w 179"/>
              <a:gd name="T9" fmla="*/ 38 h 53"/>
              <a:gd name="T10" fmla="*/ 72 w 179"/>
              <a:gd name="T11" fmla="*/ 38 h 53"/>
              <a:gd name="T12" fmla="*/ 77 w 179"/>
              <a:gd name="T13" fmla="*/ 41 h 53"/>
              <a:gd name="T14" fmla="*/ 85 w 179"/>
              <a:gd name="T15" fmla="*/ 41 h 53"/>
              <a:gd name="T16" fmla="*/ 92 w 179"/>
              <a:gd name="T17" fmla="*/ 43 h 53"/>
              <a:gd name="T18" fmla="*/ 103 w 179"/>
              <a:gd name="T19" fmla="*/ 43 h 53"/>
              <a:gd name="T20" fmla="*/ 113 w 179"/>
              <a:gd name="T21" fmla="*/ 46 h 53"/>
              <a:gd name="T22" fmla="*/ 123 w 179"/>
              <a:gd name="T23" fmla="*/ 46 h 53"/>
              <a:gd name="T24" fmla="*/ 136 w 179"/>
              <a:gd name="T25" fmla="*/ 48 h 53"/>
              <a:gd name="T26" fmla="*/ 146 w 179"/>
              <a:gd name="T27" fmla="*/ 48 h 53"/>
              <a:gd name="T28" fmla="*/ 156 w 179"/>
              <a:gd name="T29" fmla="*/ 51 h 53"/>
              <a:gd name="T30" fmla="*/ 164 w 179"/>
              <a:gd name="T31" fmla="*/ 51 h 53"/>
              <a:gd name="T32" fmla="*/ 172 w 179"/>
              <a:gd name="T33" fmla="*/ 53 h 53"/>
              <a:gd name="T34" fmla="*/ 177 w 179"/>
              <a:gd name="T35" fmla="*/ 53 h 53"/>
              <a:gd name="T36" fmla="*/ 179 w 179"/>
              <a:gd name="T37" fmla="*/ 53 h 53"/>
              <a:gd name="T38" fmla="*/ 177 w 179"/>
              <a:gd name="T39" fmla="*/ 51 h 53"/>
              <a:gd name="T40" fmla="*/ 179 w 179"/>
              <a:gd name="T41" fmla="*/ 51 h 53"/>
              <a:gd name="T42" fmla="*/ 179 w 179"/>
              <a:gd name="T43" fmla="*/ 53 h 53"/>
              <a:gd name="T44" fmla="*/ 179 w 179"/>
              <a:gd name="T45" fmla="*/ 53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79" h="53">
                <a:moveTo>
                  <a:pt x="179" y="53"/>
                </a:moveTo>
                <a:lnTo>
                  <a:pt x="0" y="0"/>
                </a:lnTo>
                <a:lnTo>
                  <a:pt x="0" y="10"/>
                </a:lnTo>
                <a:lnTo>
                  <a:pt x="64" y="38"/>
                </a:lnTo>
                <a:lnTo>
                  <a:pt x="67" y="38"/>
                </a:lnTo>
                <a:lnTo>
                  <a:pt x="72" y="38"/>
                </a:lnTo>
                <a:lnTo>
                  <a:pt x="77" y="41"/>
                </a:lnTo>
                <a:lnTo>
                  <a:pt x="85" y="41"/>
                </a:lnTo>
                <a:lnTo>
                  <a:pt x="92" y="43"/>
                </a:lnTo>
                <a:lnTo>
                  <a:pt x="103" y="43"/>
                </a:lnTo>
                <a:lnTo>
                  <a:pt x="113" y="46"/>
                </a:lnTo>
                <a:lnTo>
                  <a:pt x="123" y="46"/>
                </a:lnTo>
                <a:lnTo>
                  <a:pt x="136" y="48"/>
                </a:lnTo>
                <a:lnTo>
                  <a:pt x="146" y="48"/>
                </a:lnTo>
                <a:lnTo>
                  <a:pt x="156" y="51"/>
                </a:lnTo>
                <a:lnTo>
                  <a:pt x="164" y="51"/>
                </a:lnTo>
                <a:lnTo>
                  <a:pt x="172" y="53"/>
                </a:lnTo>
                <a:lnTo>
                  <a:pt x="177" y="53"/>
                </a:lnTo>
                <a:lnTo>
                  <a:pt x="179" y="53"/>
                </a:lnTo>
                <a:lnTo>
                  <a:pt x="177" y="51"/>
                </a:lnTo>
                <a:lnTo>
                  <a:pt x="179" y="51"/>
                </a:lnTo>
                <a:lnTo>
                  <a:pt x="179" y="53"/>
                </a:lnTo>
                <a:lnTo>
                  <a:pt x="179" y="53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6" name="Freeform 2496">
            <a:extLst>
              <a:ext uri="{FF2B5EF4-FFF2-40B4-BE49-F238E27FC236}">
                <a16:creationId xmlns:a16="http://schemas.microsoft.com/office/drawing/2014/main" id="{4A8F43CA-6C2B-45C0-A810-A7F30CE8FE12}"/>
              </a:ext>
            </a:extLst>
          </p:cNvPr>
          <p:cNvSpPr>
            <a:spLocks/>
          </p:cNvSpPr>
          <p:nvPr/>
        </p:nvSpPr>
        <p:spPr bwMode="auto">
          <a:xfrm>
            <a:off x="2770188" y="4373563"/>
            <a:ext cx="104775" cy="31750"/>
          </a:xfrm>
          <a:custGeom>
            <a:avLst/>
            <a:gdLst>
              <a:gd name="T0" fmla="*/ 0 w 184"/>
              <a:gd name="T1" fmla="*/ 3 h 59"/>
              <a:gd name="T2" fmla="*/ 5 w 184"/>
              <a:gd name="T3" fmla="*/ 3 h 59"/>
              <a:gd name="T4" fmla="*/ 2 w 184"/>
              <a:gd name="T5" fmla="*/ 5 h 59"/>
              <a:gd name="T6" fmla="*/ 181 w 184"/>
              <a:gd name="T7" fmla="*/ 59 h 59"/>
              <a:gd name="T8" fmla="*/ 184 w 184"/>
              <a:gd name="T9" fmla="*/ 54 h 59"/>
              <a:gd name="T10" fmla="*/ 2 w 184"/>
              <a:gd name="T11" fmla="*/ 0 h 59"/>
              <a:gd name="T12" fmla="*/ 0 w 184"/>
              <a:gd name="T13" fmla="*/ 3 h 59"/>
              <a:gd name="T14" fmla="*/ 2 w 184"/>
              <a:gd name="T15" fmla="*/ 0 h 59"/>
              <a:gd name="T16" fmla="*/ 0 w 184"/>
              <a:gd name="T17" fmla="*/ 0 h 59"/>
              <a:gd name="T18" fmla="*/ 0 w 184"/>
              <a:gd name="T19" fmla="*/ 3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4" h="59">
                <a:moveTo>
                  <a:pt x="0" y="3"/>
                </a:moveTo>
                <a:lnTo>
                  <a:pt x="5" y="3"/>
                </a:lnTo>
                <a:lnTo>
                  <a:pt x="2" y="5"/>
                </a:lnTo>
                <a:lnTo>
                  <a:pt x="181" y="59"/>
                </a:lnTo>
                <a:lnTo>
                  <a:pt x="184" y="54"/>
                </a:lnTo>
                <a:lnTo>
                  <a:pt x="2" y="0"/>
                </a:lnTo>
                <a:lnTo>
                  <a:pt x="0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7" name="Freeform 2497">
            <a:extLst>
              <a:ext uri="{FF2B5EF4-FFF2-40B4-BE49-F238E27FC236}">
                <a16:creationId xmlns:a16="http://schemas.microsoft.com/office/drawing/2014/main" id="{CCD70335-ECB9-47AD-B470-F807455CF913}"/>
              </a:ext>
            </a:extLst>
          </p:cNvPr>
          <p:cNvSpPr>
            <a:spLocks/>
          </p:cNvSpPr>
          <p:nvPr/>
        </p:nvSpPr>
        <p:spPr bwMode="auto">
          <a:xfrm>
            <a:off x="2770188" y="4375150"/>
            <a:ext cx="3175" cy="4763"/>
          </a:xfrm>
          <a:custGeom>
            <a:avLst/>
            <a:gdLst>
              <a:gd name="T0" fmla="*/ 2 w 5"/>
              <a:gd name="T1" fmla="*/ 10 h 10"/>
              <a:gd name="T2" fmla="*/ 5 w 5"/>
              <a:gd name="T3" fmla="*/ 7 h 10"/>
              <a:gd name="T4" fmla="*/ 5 w 5"/>
              <a:gd name="T5" fmla="*/ 10 h 10"/>
              <a:gd name="T6" fmla="*/ 5 w 5"/>
              <a:gd name="T7" fmla="*/ 0 h 10"/>
              <a:gd name="T8" fmla="*/ 0 w 5"/>
              <a:gd name="T9" fmla="*/ 0 h 10"/>
              <a:gd name="T10" fmla="*/ 0 w 5"/>
              <a:gd name="T11" fmla="*/ 10 h 10"/>
              <a:gd name="T12" fmla="*/ 2 w 5"/>
              <a:gd name="T13" fmla="*/ 10 h 10"/>
              <a:gd name="T14" fmla="*/ 0 w 5"/>
              <a:gd name="T15" fmla="*/ 10 h 10"/>
              <a:gd name="T16" fmla="*/ 0 w 5"/>
              <a:gd name="T17" fmla="*/ 10 h 10"/>
              <a:gd name="T18" fmla="*/ 2 w 5"/>
              <a:gd name="T1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2" y="10"/>
                </a:moveTo>
                <a:lnTo>
                  <a:pt x="5" y="7"/>
                </a:lnTo>
                <a:lnTo>
                  <a:pt x="5" y="10"/>
                </a:lnTo>
                <a:lnTo>
                  <a:pt x="5" y="0"/>
                </a:lnTo>
                <a:lnTo>
                  <a:pt x="0" y="0"/>
                </a:lnTo>
                <a:lnTo>
                  <a:pt x="0" y="10"/>
                </a:lnTo>
                <a:lnTo>
                  <a:pt x="2" y="10"/>
                </a:lnTo>
                <a:lnTo>
                  <a:pt x="0" y="10"/>
                </a:lnTo>
                <a:lnTo>
                  <a:pt x="0" y="10"/>
                </a:lnTo>
                <a:lnTo>
                  <a:pt x="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8" name="Freeform 2498">
            <a:extLst>
              <a:ext uri="{FF2B5EF4-FFF2-40B4-BE49-F238E27FC236}">
                <a16:creationId xmlns:a16="http://schemas.microsoft.com/office/drawing/2014/main" id="{5A36D5DD-68D5-48A7-93B3-6CC30A593352}"/>
              </a:ext>
            </a:extLst>
          </p:cNvPr>
          <p:cNvSpPr>
            <a:spLocks/>
          </p:cNvSpPr>
          <p:nvPr/>
        </p:nvSpPr>
        <p:spPr bwMode="auto">
          <a:xfrm>
            <a:off x="2771775" y="4378325"/>
            <a:ext cx="38100" cy="19050"/>
          </a:xfrm>
          <a:custGeom>
            <a:avLst/>
            <a:gdLst>
              <a:gd name="T0" fmla="*/ 64 w 67"/>
              <a:gd name="T1" fmla="*/ 34 h 34"/>
              <a:gd name="T2" fmla="*/ 67 w 67"/>
              <a:gd name="T3" fmla="*/ 29 h 34"/>
              <a:gd name="T4" fmla="*/ 3 w 67"/>
              <a:gd name="T5" fmla="*/ 0 h 34"/>
              <a:gd name="T6" fmla="*/ 0 w 67"/>
              <a:gd name="T7" fmla="*/ 3 h 34"/>
              <a:gd name="T8" fmla="*/ 64 w 67"/>
              <a:gd name="T9" fmla="*/ 34 h 34"/>
              <a:gd name="T10" fmla="*/ 64 w 67"/>
              <a:gd name="T11" fmla="*/ 34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7" h="34">
                <a:moveTo>
                  <a:pt x="64" y="34"/>
                </a:moveTo>
                <a:lnTo>
                  <a:pt x="67" y="29"/>
                </a:lnTo>
                <a:lnTo>
                  <a:pt x="3" y="0"/>
                </a:lnTo>
                <a:lnTo>
                  <a:pt x="0" y="3"/>
                </a:lnTo>
                <a:lnTo>
                  <a:pt x="64" y="34"/>
                </a:lnTo>
                <a:lnTo>
                  <a:pt x="64" y="3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19" name="Freeform 2499">
            <a:extLst>
              <a:ext uri="{FF2B5EF4-FFF2-40B4-BE49-F238E27FC236}">
                <a16:creationId xmlns:a16="http://schemas.microsoft.com/office/drawing/2014/main" id="{573210EC-72BB-4264-9957-C26D4F90B2C8}"/>
              </a:ext>
            </a:extLst>
          </p:cNvPr>
          <p:cNvSpPr>
            <a:spLocks/>
          </p:cNvSpPr>
          <p:nvPr/>
        </p:nvSpPr>
        <p:spPr bwMode="auto">
          <a:xfrm>
            <a:off x="2808288" y="4394200"/>
            <a:ext cx="66675" cy="11113"/>
          </a:xfrm>
          <a:custGeom>
            <a:avLst/>
            <a:gdLst>
              <a:gd name="T0" fmla="*/ 118 w 118"/>
              <a:gd name="T1" fmla="*/ 15 h 20"/>
              <a:gd name="T2" fmla="*/ 115 w 118"/>
              <a:gd name="T3" fmla="*/ 20 h 20"/>
              <a:gd name="T4" fmla="*/ 115 w 118"/>
              <a:gd name="T5" fmla="*/ 15 h 20"/>
              <a:gd name="T6" fmla="*/ 113 w 118"/>
              <a:gd name="T7" fmla="*/ 15 h 20"/>
              <a:gd name="T8" fmla="*/ 108 w 118"/>
              <a:gd name="T9" fmla="*/ 15 h 20"/>
              <a:gd name="T10" fmla="*/ 100 w 118"/>
              <a:gd name="T11" fmla="*/ 12 h 20"/>
              <a:gd name="T12" fmla="*/ 92 w 118"/>
              <a:gd name="T13" fmla="*/ 12 h 20"/>
              <a:gd name="T14" fmla="*/ 82 w 118"/>
              <a:gd name="T15" fmla="*/ 10 h 20"/>
              <a:gd name="T16" fmla="*/ 72 w 118"/>
              <a:gd name="T17" fmla="*/ 10 h 20"/>
              <a:gd name="T18" fmla="*/ 59 w 118"/>
              <a:gd name="T19" fmla="*/ 10 h 20"/>
              <a:gd name="T20" fmla="*/ 49 w 118"/>
              <a:gd name="T21" fmla="*/ 7 h 20"/>
              <a:gd name="T22" fmla="*/ 39 w 118"/>
              <a:gd name="T23" fmla="*/ 5 h 20"/>
              <a:gd name="T24" fmla="*/ 31 w 118"/>
              <a:gd name="T25" fmla="*/ 5 h 20"/>
              <a:gd name="T26" fmla="*/ 21 w 118"/>
              <a:gd name="T27" fmla="*/ 2 h 20"/>
              <a:gd name="T28" fmla="*/ 13 w 118"/>
              <a:gd name="T29" fmla="*/ 2 h 20"/>
              <a:gd name="T30" fmla="*/ 8 w 118"/>
              <a:gd name="T31" fmla="*/ 2 h 20"/>
              <a:gd name="T32" fmla="*/ 3 w 118"/>
              <a:gd name="T33" fmla="*/ 0 h 20"/>
              <a:gd name="T34" fmla="*/ 3 w 118"/>
              <a:gd name="T35" fmla="*/ 0 h 20"/>
              <a:gd name="T36" fmla="*/ 0 w 118"/>
              <a:gd name="T37" fmla="*/ 5 h 20"/>
              <a:gd name="T38" fmla="*/ 3 w 118"/>
              <a:gd name="T39" fmla="*/ 5 h 20"/>
              <a:gd name="T40" fmla="*/ 5 w 118"/>
              <a:gd name="T41" fmla="*/ 5 h 20"/>
              <a:gd name="T42" fmla="*/ 13 w 118"/>
              <a:gd name="T43" fmla="*/ 7 h 20"/>
              <a:gd name="T44" fmla="*/ 21 w 118"/>
              <a:gd name="T45" fmla="*/ 7 h 20"/>
              <a:gd name="T46" fmla="*/ 28 w 118"/>
              <a:gd name="T47" fmla="*/ 10 h 20"/>
              <a:gd name="T48" fmla="*/ 39 w 118"/>
              <a:gd name="T49" fmla="*/ 10 h 20"/>
              <a:gd name="T50" fmla="*/ 49 w 118"/>
              <a:gd name="T51" fmla="*/ 12 h 20"/>
              <a:gd name="T52" fmla="*/ 59 w 118"/>
              <a:gd name="T53" fmla="*/ 12 h 20"/>
              <a:gd name="T54" fmla="*/ 72 w 118"/>
              <a:gd name="T55" fmla="*/ 15 h 20"/>
              <a:gd name="T56" fmla="*/ 82 w 118"/>
              <a:gd name="T57" fmla="*/ 15 h 20"/>
              <a:gd name="T58" fmla="*/ 92 w 118"/>
              <a:gd name="T59" fmla="*/ 17 h 20"/>
              <a:gd name="T60" fmla="*/ 100 w 118"/>
              <a:gd name="T61" fmla="*/ 17 h 20"/>
              <a:gd name="T62" fmla="*/ 108 w 118"/>
              <a:gd name="T63" fmla="*/ 20 h 20"/>
              <a:gd name="T64" fmla="*/ 113 w 118"/>
              <a:gd name="T65" fmla="*/ 20 h 20"/>
              <a:gd name="T66" fmla="*/ 115 w 118"/>
              <a:gd name="T67" fmla="*/ 20 h 20"/>
              <a:gd name="T68" fmla="*/ 118 w 118"/>
              <a:gd name="T69" fmla="*/ 15 h 20"/>
              <a:gd name="T70" fmla="*/ 118 w 118"/>
              <a:gd name="T7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20">
                <a:moveTo>
                  <a:pt x="118" y="15"/>
                </a:moveTo>
                <a:lnTo>
                  <a:pt x="115" y="20"/>
                </a:lnTo>
                <a:lnTo>
                  <a:pt x="115" y="15"/>
                </a:lnTo>
                <a:lnTo>
                  <a:pt x="113" y="15"/>
                </a:lnTo>
                <a:lnTo>
                  <a:pt x="108" y="15"/>
                </a:lnTo>
                <a:lnTo>
                  <a:pt x="100" y="12"/>
                </a:lnTo>
                <a:lnTo>
                  <a:pt x="92" y="12"/>
                </a:lnTo>
                <a:lnTo>
                  <a:pt x="82" y="10"/>
                </a:lnTo>
                <a:lnTo>
                  <a:pt x="72" y="10"/>
                </a:lnTo>
                <a:lnTo>
                  <a:pt x="59" y="10"/>
                </a:lnTo>
                <a:lnTo>
                  <a:pt x="49" y="7"/>
                </a:lnTo>
                <a:lnTo>
                  <a:pt x="39" y="5"/>
                </a:lnTo>
                <a:lnTo>
                  <a:pt x="31" y="5"/>
                </a:lnTo>
                <a:lnTo>
                  <a:pt x="21" y="2"/>
                </a:lnTo>
                <a:lnTo>
                  <a:pt x="13" y="2"/>
                </a:lnTo>
                <a:lnTo>
                  <a:pt x="8" y="2"/>
                </a:lnTo>
                <a:lnTo>
                  <a:pt x="3" y="0"/>
                </a:lnTo>
                <a:lnTo>
                  <a:pt x="3" y="0"/>
                </a:lnTo>
                <a:lnTo>
                  <a:pt x="0" y="5"/>
                </a:lnTo>
                <a:lnTo>
                  <a:pt x="3" y="5"/>
                </a:lnTo>
                <a:lnTo>
                  <a:pt x="5" y="5"/>
                </a:lnTo>
                <a:lnTo>
                  <a:pt x="13" y="7"/>
                </a:lnTo>
                <a:lnTo>
                  <a:pt x="21" y="7"/>
                </a:lnTo>
                <a:lnTo>
                  <a:pt x="28" y="10"/>
                </a:lnTo>
                <a:lnTo>
                  <a:pt x="39" y="10"/>
                </a:lnTo>
                <a:lnTo>
                  <a:pt x="49" y="12"/>
                </a:lnTo>
                <a:lnTo>
                  <a:pt x="59" y="12"/>
                </a:lnTo>
                <a:lnTo>
                  <a:pt x="72" y="15"/>
                </a:lnTo>
                <a:lnTo>
                  <a:pt x="82" y="15"/>
                </a:lnTo>
                <a:lnTo>
                  <a:pt x="92" y="17"/>
                </a:lnTo>
                <a:lnTo>
                  <a:pt x="100" y="17"/>
                </a:lnTo>
                <a:lnTo>
                  <a:pt x="108" y="20"/>
                </a:lnTo>
                <a:lnTo>
                  <a:pt x="113" y="20"/>
                </a:lnTo>
                <a:lnTo>
                  <a:pt x="115" y="20"/>
                </a:lnTo>
                <a:lnTo>
                  <a:pt x="118" y="15"/>
                </a:lnTo>
                <a:lnTo>
                  <a:pt x="118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0" name="Freeform 2500">
            <a:extLst>
              <a:ext uri="{FF2B5EF4-FFF2-40B4-BE49-F238E27FC236}">
                <a16:creationId xmlns:a16="http://schemas.microsoft.com/office/drawing/2014/main" id="{9C232857-1C40-47EE-8B97-B1A5BC7D9738}"/>
              </a:ext>
            </a:extLst>
          </p:cNvPr>
          <p:cNvSpPr>
            <a:spLocks/>
          </p:cNvSpPr>
          <p:nvPr/>
        </p:nvSpPr>
        <p:spPr bwMode="auto">
          <a:xfrm>
            <a:off x="2873375" y="4402138"/>
            <a:ext cx="9525" cy="4762"/>
          </a:xfrm>
          <a:custGeom>
            <a:avLst/>
            <a:gdLst>
              <a:gd name="T0" fmla="*/ 5 w 18"/>
              <a:gd name="T1" fmla="*/ 3 h 11"/>
              <a:gd name="T2" fmla="*/ 2 w 18"/>
              <a:gd name="T3" fmla="*/ 8 h 11"/>
              <a:gd name="T4" fmla="*/ 5 w 18"/>
              <a:gd name="T5" fmla="*/ 3 h 11"/>
              <a:gd name="T6" fmla="*/ 2 w 18"/>
              <a:gd name="T7" fmla="*/ 0 h 11"/>
              <a:gd name="T8" fmla="*/ 0 w 18"/>
              <a:gd name="T9" fmla="*/ 5 h 11"/>
              <a:gd name="T10" fmla="*/ 2 w 18"/>
              <a:gd name="T11" fmla="*/ 8 h 11"/>
              <a:gd name="T12" fmla="*/ 5 w 18"/>
              <a:gd name="T13" fmla="*/ 3 h 11"/>
              <a:gd name="T14" fmla="*/ 2 w 18"/>
              <a:gd name="T15" fmla="*/ 3 h 11"/>
              <a:gd name="T16" fmla="*/ 0 w 18"/>
              <a:gd name="T17" fmla="*/ 5 h 11"/>
              <a:gd name="T18" fmla="*/ 2 w 18"/>
              <a:gd name="T19" fmla="*/ 8 h 11"/>
              <a:gd name="T20" fmla="*/ 5 w 18"/>
              <a:gd name="T21" fmla="*/ 3 h 11"/>
              <a:gd name="T22" fmla="*/ 2 w 18"/>
              <a:gd name="T23" fmla="*/ 8 h 11"/>
              <a:gd name="T24" fmla="*/ 18 w 18"/>
              <a:gd name="T25" fmla="*/ 11 h 11"/>
              <a:gd name="T26" fmla="*/ 5 w 18"/>
              <a:gd name="T27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11">
                <a:moveTo>
                  <a:pt x="5" y="3"/>
                </a:moveTo>
                <a:lnTo>
                  <a:pt x="2" y="8"/>
                </a:lnTo>
                <a:lnTo>
                  <a:pt x="5" y="3"/>
                </a:lnTo>
                <a:lnTo>
                  <a:pt x="2" y="0"/>
                </a:lnTo>
                <a:lnTo>
                  <a:pt x="0" y="5"/>
                </a:lnTo>
                <a:lnTo>
                  <a:pt x="2" y="8"/>
                </a:lnTo>
                <a:lnTo>
                  <a:pt x="5" y="3"/>
                </a:lnTo>
                <a:lnTo>
                  <a:pt x="2" y="3"/>
                </a:lnTo>
                <a:lnTo>
                  <a:pt x="0" y="5"/>
                </a:lnTo>
                <a:lnTo>
                  <a:pt x="2" y="8"/>
                </a:lnTo>
                <a:lnTo>
                  <a:pt x="5" y="3"/>
                </a:lnTo>
                <a:lnTo>
                  <a:pt x="2" y="8"/>
                </a:lnTo>
                <a:lnTo>
                  <a:pt x="18" y="11"/>
                </a:lnTo>
                <a:lnTo>
                  <a:pt x="5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1" name="Freeform 2501">
            <a:extLst>
              <a:ext uri="{FF2B5EF4-FFF2-40B4-BE49-F238E27FC236}">
                <a16:creationId xmlns:a16="http://schemas.microsoft.com/office/drawing/2014/main" id="{138BF7F7-EADE-49B1-A782-7BA4FBE178D3}"/>
              </a:ext>
            </a:extLst>
          </p:cNvPr>
          <p:cNvSpPr>
            <a:spLocks/>
          </p:cNvSpPr>
          <p:nvPr/>
        </p:nvSpPr>
        <p:spPr bwMode="auto">
          <a:xfrm>
            <a:off x="2857500" y="4187825"/>
            <a:ext cx="207963" cy="215900"/>
          </a:xfrm>
          <a:custGeom>
            <a:avLst/>
            <a:gdLst>
              <a:gd name="T0" fmla="*/ 352 w 365"/>
              <a:gd name="T1" fmla="*/ 0 h 393"/>
              <a:gd name="T2" fmla="*/ 10 w 365"/>
              <a:gd name="T3" fmla="*/ 18 h 393"/>
              <a:gd name="T4" fmla="*/ 7 w 365"/>
              <a:gd name="T5" fmla="*/ 18 h 393"/>
              <a:gd name="T6" fmla="*/ 5 w 365"/>
              <a:gd name="T7" fmla="*/ 20 h 393"/>
              <a:gd name="T8" fmla="*/ 2 w 365"/>
              <a:gd name="T9" fmla="*/ 20 h 393"/>
              <a:gd name="T10" fmla="*/ 2 w 365"/>
              <a:gd name="T11" fmla="*/ 20 h 393"/>
              <a:gd name="T12" fmla="*/ 0 w 365"/>
              <a:gd name="T13" fmla="*/ 23 h 393"/>
              <a:gd name="T14" fmla="*/ 0 w 365"/>
              <a:gd name="T15" fmla="*/ 25 h 393"/>
              <a:gd name="T16" fmla="*/ 0 w 365"/>
              <a:gd name="T17" fmla="*/ 25 h 393"/>
              <a:gd name="T18" fmla="*/ 0 w 365"/>
              <a:gd name="T19" fmla="*/ 28 h 393"/>
              <a:gd name="T20" fmla="*/ 25 w 365"/>
              <a:gd name="T21" fmla="*/ 386 h 393"/>
              <a:gd name="T22" fmla="*/ 25 w 365"/>
              <a:gd name="T23" fmla="*/ 386 h 393"/>
              <a:gd name="T24" fmla="*/ 25 w 365"/>
              <a:gd name="T25" fmla="*/ 388 h 393"/>
              <a:gd name="T26" fmla="*/ 28 w 365"/>
              <a:gd name="T27" fmla="*/ 391 h 393"/>
              <a:gd name="T28" fmla="*/ 28 w 365"/>
              <a:gd name="T29" fmla="*/ 391 h 393"/>
              <a:gd name="T30" fmla="*/ 30 w 365"/>
              <a:gd name="T31" fmla="*/ 393 h 393"/>
              <a:gd name="T32" fmla="*/ 33 w 365"/>
              <a:gd name="T33" fmla="*/ 393 h 393"/>
              <a:gd name="T34" fmla="*/ 35 w 365"/>
              <a:gd name="T35" fmla="*/ 393 h 393"/>
              <a:gd name="T36" fmla="*/ 35 w 365"/>
              <a:gd name="T37" fmla="*/ 393 h 393"/>
              <a:gd name="T38" fmla="*/ 365 w 365"/>
              <a:gd name="T39" fmla="*/ 347 h 393"/>
              <a:gd name="T40" fmla="*/ 352 w 365"/>
              <a:gd name="T41" fmla="*/ 0 h 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65" h="393">
                <a:moveTo>
                  <a:pt x="352" y="0"/>
                </a:moveTo>
                <a:lnTo>
                  <a:pt x="10" y="18"/>
                </a:lnTo>
                <a:lnTo>
                  <a:pt x="7" y="18"/>
                </a:lnTo>
                <a:lnTo>
                  <a:pt x="5" y="20"/>
                </a:lnTo>
                <a:lnTo>
                  <a:pt x="2" y="20"/>
                </a:lnTo>
                <a:lnTo>
                  <a:pt x="2" y="20"/>
                </a:lnTo>
                <a:lnTo>
                  <a:pt x="0" y="23"/>
                </a:lnTo>
                <a:lnTo>
                  <a:pt x="0" y="25"/>
                </a:lnTo>
                <a:lnTo>
                  <a:pt x="0" y="25"/>
                </a:lnTo>
                <a:lnTo>
                  <a:pt x="0" y="28"/>
                </a:lnTo>
                <a:lnTo>
                  <a:pt x="25" y="386"/>
                </a:lnTo>
                <a:lnTo>
                  <a:pt x="25" y="386"/>
                </a:lnTo>
                <a:lnTo>
                  <a:pt x="25" y="388"/>
                </a:lnTo>
                <a:lnTo>
                  <a:pt x="28" y="391"/>
                </a:lnTo>
                <a:lnTo>
                  <a:pt x="28" y="391"/>
                </a:lnTo>
                <a:lnTo>
                  <a:pt x="30" y="393"/>
                </a:lnTo>
                <a:lnTo>
                  <a:pt x="33" y="393"/>
                </a:lnTo>
                <a:lnTo>
                  <a:pt x="35" y="393"/>
                </a:lnTo>
                <a:lnTo>
                  <a:pt x="35" y="393"/>
                </a:lnTo>
                <a:lnTo>
                  <a:pt x="365" y="347"/>
                </a:lnTo>
                <a:lnTo>
                  <a:pt x="352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2" name="Freeform 2502">
            <a:extLst>
              <a:ext uri="{FF2B5EF4-FFF2-40B4-BE49-F238E27FC236}">
                <a16:creationId xmlns:a16="http://schemas.microsoft.com/office/drawing/2014/main" id="{5EEA9680-9D7A-4559-B784-0A47FC3F63A2}"/>
              </a:ext>
            </a:extLst>
          </p:cNvPr>
          <p:cNvSpPr>
            <a:spLocks/>
          </p:cNvSpPr>
          <p:nvPr/>
        </p:nvSpPr>
        <p:spPr bwMode="auto">
          <a:xfrm>
            <a:off x="2860675" y="4187825"/>
            <a:ext cx="198438" cy="11113"/>
          </a:xfrm>
          <a:custGeom>
            <a:avLst/>
            <a:gdLst>
              <a:gd name="T0" fmla="*/ 0 w 345"/>
              <a:gd name="T1" fmla="*/ 15 h 20"/>
              <a:gd name="T2" fmla="*/ 3 w 345"/>
              <a:gd name="T3" fmla="*/ 20 h 20"/>
              <a:gd name="T4" fmla="*/ 345 w 345"/>
              <a:gd name="T5" fmla="*/ 2 h 20"/>
              <a:gd name="T6" fmla="*/ 345 w 345"/>
              <a:gd name="T7" fmla="*/ 0 h 20"/>
              <a:gd name="T8" fmla="*/ 3 w 345"/>
              <a:gd name="T9" fmla="*/ 15 h 20"/>
              <a:gd name="T10" fmla="*/ 0 w 345"/>
              <a:gd name="T11" fmla="*/ 15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" h="20">
                <a:moveTo>
                  <a:pt x="0" y="15"/>
                </a:moveTo>
                <a:lnTo>
                  <a:pt x="3" y="20"/>
                </a:lnTo>
                <a:lnTo>
                  <a:pt x="345" y="2"/>
                </a:lnTo>
                <a:lnTo>
                  <a:pt x="345" y="0"/>
                </a:lnTo>
                <a:lnTo>
                  <a:pt x="3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3" name="Freeform 2503">
            <a:extLst>
              <a:ext uri="{FF2B5EF4-FFF2-40B4-BE49-F238E27FC236}">
                <a16:creationId xmlns:a16="http://schemas.microsoft.com/office/drawing/2014/main" id="{1E794349-D8C4-46FC-94CB-5495C915DE49}"/>
              </a:ext>
            </a:extLst>
          </p:cNvPr>
          <p:cNvSpPr>
            <a:spLocks/>
          </p:cNvSpPr>
          <p:nvPr/>
        </p:nvSpPr>
        <p:spPr bwMode="auto">
          <a:xfrm>
            <a:off x="2854325" y="4195763"/>
            <a:ext cx="7938" cy="7937"/>
          </a:xfrm>
          <a:custGeom>
            <a:avLst/>
            <a:gdLst>
              <a:gd name="T0" fmla="*/ 0 w 13"/>
              <a:gd name="T1" fmla="*/ 13 h 13"/>
              <a:gd name="T2" fmla="*/ 5 w 13"/>
              <a:gd name="T3" fmla="*/ 13 h 13"/>
              <a:gd name="T4" fmla="*/ 5 w 13"/>
              <a:gd name="T5" fmla="*/ 10 h 13"/>
              <a:gd name="T6" fmla="*/ 5 w 13"/>
              <a:gd name="T7" fmla="*/ 10 h 13"/>
              <a:gd name="T8" fmla="*/ 5 w 13"/>
              <a:gd name="T9" fmla="*/ 10 h 13"/>
              <a:gd name="T10" fmla="*/ 8 w 13"/>
              <a:gd name="T11" fmla="*/ 8 h 13"/>
              <a:gd name="T12" fmla="*/ 8 w 13"/>
              <a:gd name="T13" fmla="*/ 8 h 13"/>
              <a:gd name="T14" fmla="*/ 10 w 13"/>
              <a:gd name="T15" fmla="*/ 5 h 13"/>
              <a:gd name="T16" fmla="*/ 10 w 13"/>
              <a:gd name="T17" fmla="*/ 5 h 13"/>
              <a:gd name="T18" fmla="*/ 13 w 13"/>
              <a:gd name="T19" fmla="*/ 5 h 13"/>
              <a:gd name="T20" fmla="*/ 10 w 13"/>
              <a:gd name="T21" fmla="*/ 0 h 13"/>
              <a:gd name="T22" fmla="*/ 8 w 13"/>
              <a:gd name="T23" fmla="*/ 0 h 13"/>
              <a:gd name="T24" fmla="*/ 8 w 13"/>
              <a:gd name="T25" fmla="*/ 3 h 13"/>
              <a:gd name="T26" fmla="*/ 5 w 13"/>
              <a:gd name="T27" fmla="*/ 3 h 13"/>
              <a:gd name="T28" fmla="*/ 3 w 13"/>
              <a:gd name="T29" fmla="*/ 5 h 13"/>
              <a:gd name="T30" fmla="*/ 3 w 13"/>
              <a:gd name="T31" fmla="*/ 8 h 13"/>
              <a:gd name="T32" fmla="*/ 0 w 13"/>
              <a:gd name="T33" fmla="*/ 10 h 13"/>
              <a:gd name="T34" fmla="*/ 0 w 13"/>
              <a:gd name="T35" fmla="*/ 10 h 13"/>
              <a:gd name="T36" fmla="*/ 0 w 13"/>
              <a:gd name="T37" fmla="*/ 13 h 13"/>
              <a:gd name="T38" fmla="*/ 0 w 13"/>
              <a:gd name="T3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3">
                <a:moveTo>
                  <a:pt x="0" y="13"/>
                </a:move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10"/>
                </a:lnTo>
                <a:lnTo>
                  <a:pt x="8" y="8"/>
                </a:lnTo>
                <a:lnTo>
                  <a:pt x="8" y="8"/>
                </a:lnTo>
                <a:lnTo>
                  <a:pt x="10" y="5"/>
                </a:lnTo>
                <a:lnTo>
                  <a:pt x="10" y="5"/>
                </a:lnTo>
                <a:lnTo>
                  <a:pt x="13" y="5"/>
                </a:lnTo>
                <a:lnTo>
                  <a:pt x="10" y="0"/>
                </a:lnTo>
                <a:lnTo>
                  <a:pt x="8" y="0"/>
                </a:lnTo>
                <a:lnTo>
                  <a:pt x="8" y="3"/>
                </a:lnTo>
                <a:lnTo>
                  <a:pt x="5" y="3"/>
                </a:lnTo>
                <a:lnTo>
                  <a:pt x="3" y="5"/>
                </a:lnTo>
                <a:lnTo>
                  <a:pt x="3" y="8"/>
                </a:lnTo>
                <a:lnTo>
                  <a:pt x="0" y="10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4" name="Freeform 2504">
            <a:extLst>
              <a:ext uri="{FF2B5EF4-FFF2-40B4-BE49-F238E27FC236}">
                <a16:creationId xmlns:a16="http://schemas.microsoft.com/office/drawing/2014/main" id="{9C482F31-58C5-4DE8-8F02-74FC35614EA5}"/>
              </a:ext>
            </a:extLst>
          </p:cNvPr>
          <p:cNvSpPr>
            <a:spLocks/>
          </p:cNvSpPr>
          <p:nvPr/>
        </p:nvSpPr>
        <p:spPr bwMode="auto">
          <a:xfrm>
            <a:off x="2854325" y="4203700"/>
            <a:ext cx="19050" cy="196850"/>
          </a:xfrm>
          <a:custGeom>
            <a:avLst/>
            <a:gdLst>
              <a:gd name="T0" fmla="*/ 26 w 31"/>
              <a:gd name="T1" fmla="*/ 358 h 358"/>
              <a:gd name="T2" fmla="*/ 31 w 31"/>
              <a:gd name="T3" fmla="*/ 358 h 358"/>
              <a:gd name="T4" fmla="*/ 5 w 31"/>
              <a:gd name="T5" fmla="*/ 0 h 358"/>
              <a:gd name="T6" fmla="*/ 0 w 31"/>
              <a:gd name="T7" fmla="*/ 0 h 358"/>
              <a:gd name="T8" fmla="*/ 26 w 31"/>
              <a:gd name="T9" fmla="*/ 358 h 358"/>
              <a:gd name="T10" fmla="*/ 26 w 31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" h="358">
                <a:moveTo>
                  <a:pt x="26" y="358"/>
                </a:moveTo>
                <a:lnTo>
                  <a:pt x="31" y="358"/>
                </a:lnTo>
                <a:lnTo>
                  <a:pt x="5" y="0"/>
                </a:lnTo>
                <a:lnTo>
                  <a:pt x="0" y="0"/>
                </a:lnTo>
                <a:lnTo>
                  <a:pt x="26" y="358"/>
                </a:lnTo>
                <a:lnTo>
                  <a:pt x="26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5" name="Freeform 2505">
            <a:extLst>
              <a:ext uri="{FF2B5EF4-FFF2-40B4-BE49-F238E27FC236}">
                <a16:creationId xmlns:a16="http://schemas.microsoft.com/office/drawing/2014/main" id="{71229C4A-D892-48D6-B35A-E1E24DA00D14}"/>
              </a:ext>
            </a:extLst>
          </p:cNvPr>
          <p:cNvSpPr>
            <a:spLocks/>
          </p:cNvSpPr>
          <p:nvPr/>
        </p:nvSpPr>
        <p:spPr bwMode="auto">
          <a:xfrm>
            <a:off x="2870200" y="4400550"/>
            <a:ext cx="6350" cy="4763"/>
          </a:xfrm>
          <a:custGeom>
            <a:avLst/>
            <a:gdLst>
              <a:gd name="T0" fmla="*/ 12 w 12"/>
              <a:gd name="T1" fmla="*/ 10 h 10"/>
              <a:gd name="T2" fmla="*/ 12 w 12"/>
              <a:gd name="T3" fmla="*/ 5 h 10"/>
              <a:gd name="T4" fmla="*/ 12 w 12"/>
              <a:gd name="T5" fmla="*/ 5 h 10"/>
              <a:gd name="T6" fmla="*/ 10 w 12"/>
              <a:gd name="T7" fmla="*/ 5 h 10"/>
              <a:gd name="T8" fmla="*/ 10 w 12"/>
              <a:gd name="T9" fmla="*/ 5 h 10"/>
              <a:gd name="T10" fmla="*/ 7 w 12"/>
              <a:gd name="T11" fmla="*/ 5 h 10"/>
              <a:gd name="T12" fmla="*/ 7 w 12"/>
              <a:gd name="T13" fmla="*/ 2 h 10"/>
              <a:gd name="T14" fmla="*/ 5 w 12"/>
              <a:gd name="T15" fmla="*/ 2 h 10"/>
              <a:gd name="T16" fmla="*/ 5 w 12"/>
              <a:gd name="T17" fmla="*/ 0 h 10"/>
              <a:gd name="T18" fmla="*/ 5 w 12"/>
              <a:gd name="T19" fmla="*/ 0 h 10"/>
              <a:gd name="T20" fmla="*/ 0 w 12"/>
              <a:gd name="T21" fmla="*/ 0 h 10"/>
              <a:gd name="T22" fmla="*/ 0 w 12"/>
              <a:gd name="T23" fmla="*/ 2 h 10"/>
              <a:gd name="T24" fmla="*/ 2 w 12"/>
              <a:gd name="T25" fmla="*/ 5 h 10"/>
              <a:gd name="T26" fmla="*/ 2 w 12"/>
              <a:gd name="T27" fmla="*/ 7 h 10"/>
              <a:gd name="T28" fmla="*/ 5 w 12"/>
              <a:gd name="T29" fmla="*/ 7 h 10"/>
              <a:gd name="T30" fmla="*/ 7 w 12"/>
              <a:gd name="T31" fmla="*/ 10 h 10"/>
              <a:gd name="T32" fmla="*/ 7 w 12"/>
              <a:gd name="T33" fmla="*/ 10 h 10"/>
              <a:gd name="T34" fmla="*/ 10 w 12"/>
              <a:gd name="T35" fmla="*/ 10 h 10"/>
              <a:gd name="T36" fmla="*/ 12 w 12"/>
              <a:gd name="T37" fmla="*/ 10 h 10"/>
              <a:gd name="T38" fmla="*/ 12 w 12"/>
              <a:gd name="T3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0">
                <a:moveTo>
                  <a:pt x="12" y="10"/>
                </a:moveTo>
                <a:lnTo>
                  <a:pt x="12" y="5"/>
                </a:lnTo>
                <a:lnTo>
                  <a:pt x="12" y="5"/>
                </a:lnTo>
                <a:lnTo>
                  <a:pt x="10" y="5"/>
                </a:lnTo>
                <a:lnTo>
                  <a:pt x="10" y="5"/>
                </a:lnTo>
                <a:lnTo>
                  <a:pt x="7" y="5"/>
                </a:lnTo>
                <a:lnTo>
                  <a:pt x="7" y="2"/>
                </a:lnTo>
                <a:lnTo>
                  <a:pt x="5" y="2"/>
                </a:lnTo>
                <a:lnTo>
                  <a:pt x="5" y="0"/>
                </a:lnTo>
                <a:lnTo>
                  <a:pt x="5" y="0"/>
                </a:lnTo>
                <a:lnTo>
                  <a:pt x="0" y="0"/>
                </a:lnTo>
                <a:lnTo>
                  <a:pt x="0" y="2"/>
                </a:lnTo>
                <a:lnTo>
                  <a:pt x="2" y="5"/>
                </a:lnTo>
                <a:lnTo>
                  <a:pt x="2" y="7"/>
                </a:lnTo>
                <a:lnTo>
                  <a:pt x="5" y="7"/>
                </a:lnTo>
                <a:lnTo>
                  <a:pt x="7" y="10"/>
                </a:lnTo>
                <a:lnTo>
                  <a:pt x="7" y="10"/>
                </a:lnTo>
                <a:lnTo>
                  <a:pt x="10" y="10"/>
                </a:lnTo>
                <a:lnTo>
                  <a:pt x="12" y="10"/>
                </a:lnTo>
                <a:lnTo>
                  <a:pt x="12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6" name="Freeform 2506">
            <a:extLst>
              <a:ext uri="{FF2B5EF4-FFF2-40B4-BE49-F238E27FC236}">
                <a16:creationId xmlns:a16="http://schemas.microsoft.com/office/drawing/2014/main" id="{DF187AA1-5AF3-414B-9CFA-8F245949D50E}"/>
              </a:ext>
            </a:extLst>
          </p:cNvPr>
          <p:cNvSpPr>
            <a:spLocks/>
          </p:cNvSpPr>
          <p:nvPr/>
        </p:nvSpPr>
        <p:spPr bwMode="auto">
          <a:xfrm>
            <a:off x="2876550" y="4378325"/>
            <a:ext cx="188913" cy="26988"/>
          </a:xfrm>
          <a:custGeom>
            <a:avLst/>
            <a:gdLst>
              <a:gd name="T0" fmla="*/ 330 w 330"/>
              <a:gd name="T1" fmla="*/ 2 h 51"/>
              <a:gd name="T2" fmla="*/ 330 w 330"/>
              <a:gd name="T3" fmla="*/ 0 h 51"/>
              <a:gd name="T4" fmla="*/ 0 w 330"/>
              <a:gd name="T5" fmla="*/ 46 h 51"/>
              <a:gd name="T6" fmla="*/ 0 w 330"/>
              <a:gd name="T7" fmla="*/ 51 h 51"/>
              <a:gd name="T8" fmla="*/ 330 w 330"/>
              <a:gd name="T9" fmla="*/ 5 h 51"/>
              <a:gd name="T10" fmla="*/ 330 w 330"/>
              <a:gd name="T1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330" y="2"/>
                </a:moveTo>
                <a:lnTo>
                  <a:pt x="330" y="0"/>
                </a:lnTo>
                <a:lnTo>
                  <a:pt x="0" y="46"/>
                </a:lnTo>
                <a:lnTo>
                  <a:pt x="0" y="51"/>
                </a:lnTo>
                <a:lnTo>
                  <a:pt x="330" y="5"/>
                </a:lnTo>
                <a:lnTo>
                  <a:pt x="33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7" name="Freeform 2507">
            <a:extLst>
              <a:ext uri="{FF2B5EF4-FFF2-40B4-BE49-F238E27FC236}">
                <a16:creationId xmlns:a16="http://schemas.microsoft.com/office/drawing/2014/main" id="{BB3EAC60-2EF6-4091-93A8-938B002CB902}"/>
              </a:ext>
            </a:extLst>
          </p:cNvPr>
          <p:cNvSpPr>
            <a:spLocks/>
          </p:cNvSpPr>
          <p:nvPr/>
        </p:nvSpPr>
        <p:spPr bwMode="auto">
          <a:xfrm>
            <a:off x="2851150" y="4403725"/>
            <a:ext cx="177800" cy="39688"/>
          </a:xfrm>
          <a:custGeom>
            <a:avLst/>
            <a:gdLst>
              <a:gd name="T0" fmla="*/ 92 w 310"/>
              <a:gd name="T1" fmla="*/ 74 h 74"/>
              <a:gd name="T2" fmla="*/ 90 w 310"/>
              <a:gd name="T3" fmla="*/ 74 h 74"/>
              <a:gd name="T4" fmla="*/ 87 w 310"/>
              <a:gd name="T5" fmla="*/ 71 h 74"/>
              <a:gd name="T6" fmla="*/ 82 w 310"/>
              <a:gd name="T7" fmla="*/ 71 h 74"/>
              <a:gd name="T8" fmla="*/ 77 w 310"/>
              <a:gd name="T9" fmla="*/ 69 h 74"/>
              <a:gd name="T10" fmla="*/ 72 w 310"/>
              <a:gd name="T11" fmla="*/ 69 h 74"/>
              <a:gd name="T12" fmla="*/ 62 w 310"/>
              <a:gd name="T13" fmla="*/ 64 h 74"/>
              <a:gd name="T14" fmla="*/ 54 w 310"/>
              <a:gd name="T15" fmla="*/ 61 h 74"/>
              <a:gd name="T16" fmla="*/ 46 w 310"/>
              <a:gd name="T17" fmla="*/ 59 h 74"/>
              <a:gd name="T18" fmla="*/ 36 w 310"/>
              <a:gd name="T19" fmla="*/ 56 h 74"/>
              <a:gd name="T20" fmla="*/ 29 w 310"/>
              <a:gd name="T21" fmla="*/ 54 h 74"/>
              <a:gd name="T22" fmla="*/ 23 w 310"/>
              <a:gd name="T23" fmla="*/ 51 h 74"/>
              <a:gd name="T24" fmla="*/ 16 w 310"/>
              <a:gd name="T25" fmla="*/ 48 h 74"/>
              <a:gd name="T26" fmla="*/ 8 w 310"/>
              <a:gd name="T27" fmla="*/ 43 h 74"/>
              <a:gd name="T28" fmla="*/ 6 w 310"/>
              <a:gd name="T29" fmla="*/ 43 h 74"/>
              <a:gd name="T30" fmla="*/ 0 w 310"/>
              <a:gd name="T31" fmla="*/ 41 h 74"/>
              <a:gd name="T32" fmla="*/ 0 w 310"/>
              <a:gd name="T33" fmla="*/ 41 h 74"/>
              <a:gd name="T34" fmla="*/ 0 w 310"/>
              <a:gd name="T35" fmla="*/ 38 h 74"/>
              <a:gd name="T36" fmla="*/ 0 w 310"/>
              <a:gd name="T37" fmla="*/ 36 h 74"/>
              <a:gd name="T38" fmla="*/ 0 w 310"/>
              <a:gd name="T39" fmla="*/ 36 h 74"/>
              <a:gd name="T40" fmla="*/ 3 w 310"/>
              <a:gd name="T41" fmla="*/ 33 h 74"/>
              <a:gd name="T42" fmla="*/ 3 w 310"/>
              <a:gd name="T43" fmla="*/ 33 h 74"/>
              <a:gd name="T44" fmla="*/ 3 w 310"/>
              <a:gd name="T45" fmla="*/ 31 h 74"/>
              <a:gd name="T46" fmla="*/ 3 w 310"/>
              <a:gd name="T47" fmla="*/ 31 h 74"/>
              <a:gd name="T48" fmla="*/ 6 w 310"/>
              <a:gd name="T49" fmla="*/ 28 h 74"/>
              <a:gd name="T50" fmla="*/ 8 w 310"/>
              <a:gd name="T51" fmla="*/ 23 h 74"/>
              <a:gd name="T52" fmla="*/ 11 w 310"/>
              <a:gd name="T53" fmla="*/ 20 h 74"/>
              <a:gd name="T54" fmla="*/ 18 w 310"/>
              <a:gd name="T55" fmla="*/ 15 h 74"/>
              <a:gd name="T56" fmla="*/ 23 w 310"/>
              <a:gd name="T57" fmla="*/ 13 h 74"/>
              <a:gd name="T58" fmla="*/ 29 w 310"/>
              <a:gd name="T59" fmla="*/ 8 h 74"/>
              <a:gd name="T60" fmla="*/ 34 w 310"/>
              <a:gd name="T61" fmla="*/ 5 h 74"/>
              <a:gd name="T62" fmla="*/ 36 w 310"/>
              <a:gd name="T63" fmla="*/ 5 h 74"/>
              <a:gd name="T64" fmla="*/ 36 w 310"/>
              <a:gd name="T65" fmla="*/ 5 h 74"/>
              <a:gd name="T66" fmla="*/ 82 w 310"/>
              <a:gd name="T67" fmla="*/ 15 h 74"/>
              <a:gd name="T68" fmla="*/ 223 w 310"/>
              <a:gd name="T69" fmla="*/ 0 h 74"/>
              <a:gd name="T70" fmla="*/ 310 w 310"/>
              <a:gd name="T71" fmla="*/ 38 h 74"/>
              <a:gd name="T72" fmla="*/ 92 w 310"/>
              <a:gd name="T7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10" h="74">
                <a:moveTo>
                  <a:pt x="92" y="74"/>
                </a:moveTo>
                <a:lnTo>
                  <a:pt x="90" y="74"/>
                </a:lnTo>
                <a:lnTo>
                  <a:pt x="87" y="71"/>
                </a:lnTo>
                <a:lnTo>
                  <a:pt x="82" y="71"/>
                </a:lnTo>
                <a:lnTo>
                  <a:pt x="77" y="69"/>
                </a:lnTo>
                <a:lnTo>
                  <a:pt x="72" y="69"/>
                </a:lnTo>
                <a:lnTo>
                  <a:pt x="62" y="64"/>
                </a:lnTo>
                <a:lnTo>
                  <a:pt x="54" y="61"/>
                </a:lnTo>
                <a:lnTo>
                  <a:pt x="46" y="59"/>
                </a:lnTo>
                <a:lnTo>
                  <a:pt x="36" y="56"/>
                </a:lnTo>
                <a:lnTo>
                  <a:pt x="29" y="54"/>
                </a:lnTo>
                <a:lnTo>
                  <a:pt x="23" y="51"/>
                </a:lnTo>
                <a:lnTo>
                  <a:pt x="16" y="48"/>
                </a:lnTo>
                <a:lnTo>
                  <a:pt x="8" y="43"/>
                </a:lnTo>
                <a:lnTo>
                  <a:pt x="6" y="43"/>
                </a:lnTo>
                <a:lnTo>
                  <a:pt x="0" y="41"/>
                </a:lnTo>
                <a:lnTo>
                  <a:pt x="0" y="41"/>
                </a:lnTo>
                <a:lnTo>
                  <a:pt x="0" y="38"/>
                </a:lnTo>
                <a:lnTo>
                  <a:pt x="0" y="36"/>
                </a:lnTo>
                <a:lnTo>
                  <a:pt x="0" y="36"/>
                </a:lnTo>
                <a:lnTo>
                  <a:pt x="3" y="33"/>
                </a:lnTo>
                <a:lnTo>
                  <a:pt x="3" y="33"/>
                </a:lnTo>
                <a:lnTo>
                  <a:pt x="3" y="31"/>
                </a:lnTo>
                <a:lnTo>
                  <a:pt x="3" y="31"/>
                </a:lnTo>
                <a:lnTo>
                  <a:pt x="6" y="28"/>
                </a:lnTo>
                <a:lnTo>
                  <a:pt x="8" y="23"/>
                </a:lnTo>
                <a:lnTo>
                  <a:pt x="11" y="20"/>
                </a:lnTo>
                <a:lnTo>
                  <a:pt x="18" y="15"/>
                </a:lnTo>
                <a:lnTo>
                  <a:pt x="23" y="13"/>
                </a:lnTo>
                <a:lnTo>
                  <a:pt x="29" y="8"/>
                </a:lnTo>
                <a:lnTo>
                  <a:pt x="34" y="5"/>
                </a:lnTo>
                <a:lnTo>
                  <a:pt x="36" y="5"/>
                </a:lnTo>
                <a:lnTo>
                  <a:pt x="36" y="5"/>
                </a:lnTo>
                <a:lnTo>
                  <a:pt x="82" y="15"/>
                </a:lnTo>
                <a:lnTo>
                  <a:pt x="223" y="0"/>
                </a:lnTo>
                <a:lnTo>
                  <a:pt x="310" y="38"/>
                </a:lnTo>
                <a:lnTo>
                  <a:pt x="92" y="7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8" name="Freeform 2508">
            <a:extLst>
              <a:ext uri="{FF2B5EF4-FFF2-40B4-BE49-F238E27FC236}">
                <a16:creationId xmlns:a16="http://schemas.microsoft.com/office/drawing/2014/main" id="{D1AB32B6-B19D-4543-A46F-9DF12E18D01B}"/>
              </a:ext>
            </a:extLst>
          </p:cNvPr>
          <p:cNvSpPr>
            <a:spLocks/>
          </p:cNvSpPr>
          <p:nvPr/>
        </p:nvSpPr>
        <p:spPr bwMode="auto">
          <a:xfrm>
            <a:off x="2849563" y="4425950"/>
            <a:ext cx="53975" cy="19050"/>
          </a:xfrm>
          <a:custGeom>
            <a:avLst/>
            <a:gdLst>
              <a:gd name="T0" fmla="*/ 5 w 94"/>
              <a:gd name="T1" fmla="*/ 0 h 36"/>
              <a:gd name="T2" fmla="*/ 0 w 94"/>
              <a:gd name="T3" fmla="*/ 0 h 36"/>
              <a:gd name="T4" fmla="*/ 2 w 94"/>
              <a:gd name="T5" fmla="*/ 2 h 36"/>
              <a:gd name="T6" fmla="*/ 5 w 94"/>
              <a:gd name="T7" fmla="*/ 2 h 36"/>
              <a:gd name="T8" fmla="*/ 10 w 94"/>
              <a:gd name="T9" fmla="*/ 5 h 36"/>
              <a:gd name="T10" fmla="*/ 15 w 94"/>
              <a:gd name="T11" fmla="*/ 10 h 36"/>
              <a:gd name="T12" fmla="*/ 23 w 94"/>
              <a:gd name="T13" fmla="*/ 13 h 36"/>
              <a:gd name="T14" fmla="*/ 31 w 94"/>
              <a:gd name="T15" fmla="*/ 15 h 36"/>
              <a:gd name="T16" fmla="*/ 38 w 94"/>
              <a:gd name="T17" fmla="*/ 18 h 36"/>
              <a:gd name="T18" fmla="*/ 48 w 94"/>
              <a:gd name="T19" fmla="*/ 20 h 36"/>
              <a:gd name="T20" fmla="*/ 56 w 94"/>
              <a:gd name="T21" fmla="*/ 23 h 36"/>
              <a:gd name="T22" fmla="*/ 64 w 94"/>
              <a:gd name="T23" fmla="*/ 25 h 36"/>
              <a:gd name="T24" fmla="*/ 71 w 94"/>
              <a:gd name="T25" fmla="*/ 28 h 36"/>
              <a:gd name="T26" fmla="*/ 79 w 94"/>
              <a:gd name="T27" fmla="*/ 30 h 36"/>
              <a:gd name="T28" fmla="*/ 84 w 94"/>
              <a:gd name="T29" fmla="*/ 33 h 36"/>
              <a:gd name="T30" fmla="*/ 89 w 94"/>
              <a:gd name="T31" fmla="*/ 33 h 36"/>
              <a:gd name="T32" fmla="*/ 92 w 94"/>
              <a:gd name="T33" fmla="*/ 36 h 36"/>
              <a:gd name="T34" fmla="*/ 92 w 94"/>
              <a:gd name="T35" fmla="*/ 36 h 36"/>
              <a:gd name="T36" fmla="*/ 94 w 94"/>
              <a:gd name="T37" fmla="*/ 30 h 36"/>
              <a:gd name="T38" fmla="*/ 92 w 94"/>
              <a:gd name="T39" fmla="*/ 30 h 36"/>
              <a:gd name="T40" fmla="*/ 89 w 94"/>
              <a:gd name="T41" fmla="*/ 28 h 36"/>
              <a:gd name="T42" fmla="*/ 84 w 94"/>
              <a:gd name="T43" fmla="*/ 28 h 36"/>
              <a:gd name="T44" fmla="*/ 79 w 94"/>
              <a:gd name="T45" fmla="*/ 25 h 36"/>
              <a:gd name="T46" fmla="*/ 74 w 94"/>
              <a:gd name="T47" fmla="*/ 25 h 36"/>
              <a:gd name="T48" fmla="*/ 66 w 94"/>
              <a:gd name="T49" fmla="*/ 20 h 36"/>
              <a:gd name="T50" fmla="*/ 59 w 94"/>
              <a:gd name="T51" fmla="*/ 18 h 36"/>
              <a:gd name="T52" fmla="*/ 48 w 94"/>
              <a:gd name="T53" fmla="*/ 15 h 36"/>
              <a:gd name="T54" fmla="*/ 41 w 94"/>
              <a:gd name="T55" fmla="*/ 13 h 36"/>
              <a:gd name="T56" fmla="*/ 33 w 94"/>
              <a:gd name="T57" fmla="*/ 10 h 36"/>
              <a:gd name="T58" fmla="*/ 25 w 94"/>
              <a:gd name="T59" fmla="*/ 7 h 36"/>
              <a:gd name="T60" fmla="*/ 18 w 94"/>
              <a:gd name="T61" fmla="*/ 5 h 36"/>
              <a:gd name="T62" fmla="*/ 13 w 94"/>
              <a:gd name="T63" fmla="*/ 2 h 36"/>
              <a:gd name="T64" fmla="*/ 8 w 94"/>
              <a:gd name="T65" fmla="*/ 0 h 36"/>
              <a:gd name="T66" fmla="*/ 5 w 94"/>
              <a:gd name="T67" fmla="*/ 0 h 36"/>
              <a:gd name="T68" fmla="*/ 5 w 94"/>
              <a:gd name="T6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36">
                <a:moveTo>
                  <a:pt x="5" y="0"/>
                </a:moveTo>
                <a:lnTo>
                  <a:pt x="0" y="0"/>
                </a:lnTo>
                <a:lnTo>
                  <a:pt x="2" y="2"/>
                </a:lnTo>
                <a:lnTo>
                  <a:pt x="5" y="2"/>
                </a:lnTo>
                <a:lnTo>
                  <a:pt x="10" y="5"/>
                </a:lnTo>
                <a:lnTo>
                  <a:pt x="15" y="10"/>
                </a:lnTo>
                <a:lnTo>
                  <a:pt x="23" y="13"/>
                </a:lnTo>
                <a:lnTo>
                  <a:pt x="31" y="15"/>
                </a:lnTo>
                <a:lnTo>
                  <a:pt x="38" y="18"/>
                </a:lnTo>
                <a:lnTo>
                  <a:pt x="48" y="20"/>
                </a:lnTo>
                <a:lnTo>
                  <a:pt x="56" y="23"/>
                </a:lnTo>
                <a:lnTo>
                  <a:pt x="64" y="25"/>
                </a:lnTo>
                <a:lnTo>
                  <a:pt x="71" y="28"/>
                </a:lnTo>
                <a:lnTo>
                  <a:pt x="79" y="30"/>
                </a:lnTo>
                <a:lnTo>
                  <a:pt x="84" y="33"/>
                </a:lnTo>
                <a:lnTo>
                  <a:pt x="89" y="33"/>
                </a:lnTo>
                <a:lnTo>
                  <a:pt x="92" y="36"/>
                </a:lnTo>
                <a:lnTo>
                  <a:pt x="92" y="36"/>
                </a:lnTo>
                <a:lnTo>
                  <a:pt x="94" y="30"/>
                </a:lnTo>
                <a:lnTo>
                  <a:pt x="92" y="30"/>
                </a:lnTo>
                <a:lnTo>
                  <a:pt x="89" y="28"/>
                </a:lnTo>
                <a:lnTo>
                  <a:pt x="84" y="28"/>
                </a:lnTo>
                <a:lnTo>
                  <a:pt x="79" y="25"/>
                </a:lnTo>
                <a:lnTo>
                  <a:pt x="74" y="25"/>
                </a:lnTo>
                <a:lnTo>
                  <a:pt x="66" y="20"/>
                </a:lnTo>
                <a:lnTo>
                  <a:pt x="59" y="18"/>
                </a:lnTo>
                <a:lnTo>
                  <a:pt x="48" y="15"/>
                </a:lnTo>
                <a:lnTo>
                  <a:pt x="41" y="13"/>
                </a:lnTo>
                <a:lnTo>
                  <a:pt x="33" y="10"/>
                </a:lnTo>
                <a:lnTo>
                  <a:pt x="25" y="7"/>
                </a:lnTo>
                <a:lnTo>
                  <a:pt x="18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29" name="Freeform 2509">
            <a:extLst>
              <a:ext uri="{FF2B5EF4-FFF2-40B4-BE49-F238E27FC236}">
                <a16:creationId xmlns:a16="http://schemas.microsoft.com/office/drawing/2014/main" id="{2F4CD06E-A7AE-447D-A733-5691A931BFF9}"/>
              </a:ext>
            </a:extLst>
          </p:cNvPr>
          <p:cNvSpPr>
            <a:spLocks/>
          </p:cNvSpPr>
          <p:nvPr/>
        </p:nvSpPr>
        <p:spPr bwMode="auto">
          <a:xfrm>
            <a:off x="2849563" y="4416425"/>
            <a:ext cx="4762" cy="9525"/>
          </a:xfrm>
          <a:custGeom>
            <a:avLst/>
            <a:gdLst>
              <a:gd name="T0" fmla="*/ 10 w 10"/>
              <a:gd name="T1" fmla="*/ 3 h 16"/>
              <a:gd name="T2" fmla="*/ 5 w 10"/>
              <a:gd name="T3" fmla="*/ 0 h 16"/>
              <a:gd name="T4" fmla="*/ 2 w 10"/>
              <a:gd name="T5" fmla="*/ 3 h 16"/>
              <a:gd name="T6" fmla="*/ 2 w 10"/>
              <a:gd name="T7" fmla="*/ 6 h 16"/>
              <a:gd name="T8" fmla="*/ 2 w 10"/>
              <a:gd name="T9" fmla="*/ 6 h 16"/>
              <a:gd name="T10" fmla="*/ 2 w 10"/>
              <a:gd name="T11" fmla="*/ 8 h 16"/>
              <a:gd name="T12" fmla="*/ 0 w 10"/>
              <a:gd name="T13" fmla="*/ 8 h 16"/>
              <a:gd name="T14" fmla="*/ 0 w 10"/>
              <a:gd name="T15" fmla="*/ 11 h 16"/>
              <a:gd name="T16" fmla="*/ 0 w 10"/>
              <a:gd name="T17" fmla="*/ 13 h 16"/>
              <a:gd name="T18" fmla="*/ 0 w 10"/>
              <a:gd name="T19" fmla="*/ 16 h 16"/>
              <a:gd name="T20" fmla="*/ 5 w 10"/>
              <a:gd name="T21" fmla="*/ 16 h 16"/>
              <a:gd name="T22" fmla="*/ 5 w 10"/>
              <a:gd name="T23" fmla="*/ 13 h 16"/>
              <a:gd name="T24" fmla="*/ 5 w 10"/>
              <a:gd name="T25" fmla="*/ 13 h 16"/>
              <a:gd name="T26" fmla="*/ 5 w 10"/>
              <a:gd name="T27" fmla="*/ 11 h 16"/>
              <a:gd name="T28" fmla="*/ 8 w 10"/>
              <a:gd name="T29" fmla="*/ 11 h 16"/>
              <a:gd name="T30" fmla="*/ 8 w 10"/>
              <a:gd name="T31" fmla="*/ 8 h 16"/>
              <a:gd name="T32" fmla="*/ 8 w 10"/>
              <a:gd name="T33" fmla="*/ 6 h 16"/>
              <a:gd name="T34" fmla="*/ 8 w 10"/>
              <a:gd name="T35" fmla="*/ 6 h 16"/>
              <a:gd name="T36" fmla="*/ 10 w 10"/>
              <a:gd name="T37" fmla="*/ 3 h 16"/>
              <a:gd name="T38" fmla="*/ 10 w 10"/>
              <a:gd name="T39" fmla="*/ 3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6">
                <a:moveTo>
                  <a:pt x="10" y="3"/>
                </a:moveTo>
                <a:lnTo>
                  <a:pt x="5" y="0"/>
                </a:lnTo>
                <a:lnTo>
                  <a:pt x="2" y="3"/>
                </a:lnTo>
                <a:lnTo>
                  <a:pt x="2" y="6"/>
                </a:lnTo>
                <a:lnTo>
                  <a:pt x="2" y="6"/>
                </a:lnTo>
                <a:lnTo>
                  <a:pt x="2" y="8"/>
                </a:lnTo>
                <a:lnTo>
                  <a:pt x="0" y="8"/>
                </a:lnTo>
                <a:lnTo>
                  <a:pt x="0" y="11"/>
                </a:lnTo>
                <a:lnTo>
                  <a:pt x="0" y="13"/>
                </a:lnTo>
                <a:lnTo>
                  <a:pt x="0" y="16"/>
                </a:lnTo>
                <a:lnTo>
                  <a:pt x="5" y="16"/>
                </a:lnTo>
                <a:lnTo>
                  <a:pt x="5" y="13"/>
                </a:lnTo>
                <a:lnTo>
                  <a:pt x="5" y="13"/>
                </a:lnTo>
                <a:lnTo>
                  <a:pt x="5" y="11"/>
                </a:lnTo>
                <a:lnTo>
                  <a:pt x="8" y="11"/>
                </a:lnTo>
                <a:lnTo>
                  <a:pt x="8" y="8"/>
                </a:lnTo>
                <a:lnTo>
                  <a:pt x="8" y="6"/>
                </a:lnTo>
                <a:lnTo>
                  <a:pt x="8" y="6"/>
                </a:lnTo>
                <a:lnTo>
                  <a:pt x="10" y="3"/>
                </a:lnTo>
                <a:lnTo>
                  <a:pt x="1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0" name="Freeform 2510">
            <a:extLst>
              <a:ext uri="{FF2B5EF4-FFF2-40B4-BE49-F238E27FC236}">
                <a16:creationId xmlns:a16="http://schemas.microsoft.com/office/drawing/2014/main" id="{59712CE0-79A2-44AB-BAA5-B22C0193D020}"/>
              </a:ext>
            </a:extLst>
          </p:cNvPr>
          <p:cNvSpPr>
            <a:spLocks/>
          </p:cNvSpPr>
          <p:nvPr/>
        </p:nvSpPr>
        <p:spPr bwMode="auto">
          <a:xfrm>
            <a:off x="2852738" y="4403725"/>
            <a:ext cx="20637" cy="14288"/>
          </a:xfrm>
          <a:custGeom>
            <a:avLst/>
            <a:gdLst>
              <a:gd name="T0" fmla="*/ 33 w 36"/>
              <a:gd name="T1" fmla="*/ 0 h 26"/>
              <a:gd name="T2" fmla="*/ 33 w 36"/>
              <a:gd name="T3" fmla="*/ 0 h 26"/>
              <a:gd name="T4" fmla="*/ 33 w 36"/>
              <a:gd name="T5" fmla="*/ 0 h 26"/>
              <a:gd name="T6" fmla="*/ 31 w 36"/>
              <a:gd name="T7" fmla="*/ 0 h 26"/>
              <a:gd name="T8" fmla="*/ 28 w 36"/>
              <a:gd name="T9" fmla="*/ 3 h 26"/>
              <a:gd name="T10" fmla="*/ 23 w 36"/>
              <a:gd name="T11" fmla="*/ 3 h 26"/>
              <a:gd name="T12" fmla="*/ 20 w 36"/>
              <a:gd name="T13" fmla="*/ 8 h 26"/>
              <a:gd name="T14" fmla="*/ 13 w 36"/>
              <a:gd name="T15" fmla="*/ 11 h 26"/>
              <a:gd name="T16" fmla="*/ 8 w 36"/>
              <a:gd name="T17" fmla="*/ 16 h 26"/>
              <a:gd name="T18" fmla="*/ 3 w 36"/>
              <a:gd name="T19" fmla="*/ 18 h 26"/>
              <a:gd name="T20" fmla="*/ 0 w 36"/>
              <a:gd name="T21" fmla="*/ 23 h 26"/>
              <a:gd name="T22" fmla="*/ 5 w 36"/>
              <a:gd name="T23" fmla="*/ 26 h 26"/>
              <a:gd name="T24" fmla="*/ 5 w 36"/>
              <a:gd name="T25" fmla="*/ 23 h 26"/>
              <a:gd name="T26" fmla="*/ 10 w 36"/>
              <a:gd name="T27" fmla="*/ 18 h 26"/>
              <a:gd name="T28" fmla="*/ 15 w 36"/>
              <a:gd name="T29" fmla="*/ 16 h 26"/>
              <a:gd name="T30" fmla="*/ 20 w 36"/>
              <a:gd name="T31" fmla="*/ 13 h 26"/>
              <a:gd name="T32" fmla="*/ 26 w 36"/>
              <a:gd name="T33" fmla="*/ 8 h 26"/>
              <a:gd name="T34" fmla="*/ 31 w 36"/>
              <a:gd name="T35" fmla="*/ 6 h 26"/>
              <a:gd name="T36" fmla="*/ 33 w 36"/>
              <a:gd name="T37" fmla="*/ 3 h 26"/>
              <a:gd name="T38" fmla="*/ 36 w 36"/>
              <a:gd name="T39" fmla="*/ 3 h 26"/>
              <a:gd name="T40" fmla="*/ 33 w 36"/>
              <a:gd name="T41" fmla="*/ 3 h 26"/>
              <a:gd name="T42" fmla="*/ 33 w 36"/>
              <a:gd name="T43" fmla="*/ 0 h 26"/>
              <a:gd name="T44" fmla="*/ 33 w 36"/>
              <a:gd name="T45" fmla="*/ 0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" h="26">
                <a:moveTo>
                  <a:pt x="33" y="0"/>
                </a:moveTo>
                <a:lnTo>
                  <a:pt x="33" y="0"/>
                </a:lnTo>
                <a:lnTo>
                  <a:pt x="33" y="0"/>
                </a:lnTo>
                <a:lnTo>
                  <a:pt x="31" y="0"/>
                </a:lnTo>
                <a:lnTo>
                  <a:pt x="28" y="3"/>
                </a:lnTo>
                <a:lnTo>
                  <a:pt x="23" y="3"/>
                </a:lnTo>
                <a:lnTo>
                  <a:pt x="20" y="8"/>
                </a:lnTo>
                <a:lnTo>
                  <a:pt x="13" y="11"/>
                </a:lnTo>
                <a:lnTo>
                  <a:pt x="8" y="16"/>
                </a:lnTo>
                <a:lnTo>
                  <a:pt x="3" y="18"/>
                </a:lnTo>
                <a:lnTo>
                  <a:pt x="0" y="23"/>
                </a:lnTo>
                <a:lnTo>
                  <a:pt x="5" y="26"/>
                </a:lnTo>
                <a:lnTo>
                  <a:pt x="5" y="23"/>
                </a:lnTo>
                <a:lnTo>
                  <a:pt x="10" y="18"/>
                </a:lnTo>
                <a:lnTo>
                  <a:pt x="15" y="16"/>
                </a:lnTo>
                <a:lnTo>
                  <a:pt x="20" y="13"/>
                </a:lnTo>
                <a:lnTo>
                  <a:pt x="26" y="8"/>
                </a:lnTo>
                <a:lnTo>
                  <a:pt x="31" y="6"/>
                </a:lnTo>
                <a:lnTo>
                  <a:pt x="33" y="3"/>
                </a:lnTo>
                <a:lnTo>
                  <a:pt x="36" y="3"/>
                </a:lnTo>
                <a:lnTo>
                  <a:pt x="33" y="3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1" name="Freeform 2511">
            <a:extLst>
              <a:ext uri="{FF2B5EF4-FFF2-40B4-BE49-F238E27FC236}">
                <a16:creationId xmlns:a16="http://schemas.microsoft.com/office/drawing/2014/main" id="{996CC598-3D40-4501-A9F3-BFA2784D3FAA}"/>
              </a:ext>
            </a:extLst>
          </p:cNvPr>
          <p:cNvSpPr>
            <a:spLocks/>
          </p:cNvSpPr>
          <p:nvPr/>
        </p:nvSpPr>
        <p:spPr bwMode="auto">
          <a:xfrm>
            <a:off x="2871788" y="4403725"/>
            <a:ext cx="25400" cy="9525"/>
          </a:xfrm>
          <a:custGeom>
            <a:avLst/>
            <a:gdLst>
              <a:gd name="T0" fmla="*/ 46 w 46"/>
              <a:gd name="T1" fmla="*/ 16 h 16"/>
              <a:gd name="T2" fmla="*/ 46 w 46"/>
              <a:gd name="T3" fmla="*/ 11 h 16"/>
              <a:gd name="T4" fmla="*/ 46 w 46"/>
              <a:gd name="T5" fmla="*/ 11 h 16"/>
              <a:gd name="T6" fmla="*/ 0 w 46"/>
              <a:gd name="T7" fmla="*/ 0 h 16"/>
              <a:gd name="T8" fmla="*/ 0 w 46"/>
              <a:gd name="T9" fmla="*/ 3 h 16"/>
              <a:gd name="T10" fmla="*/ 46 w 46"/>
              <a:gd name="T11" fmla="*/ 16 h 16"/>
              <a:gd name="T12" fmla="*/ 46 w 46"/>
              <a:gd name="T13" fmla="*/ 16 h 16"/>
              <a:gd name="T14" fmla="*/ 46 w 46"/>
              <a:gd name="T15" fmla="*/ 16 h 16"/>
              <a:gd name="T16" fmla="*/ 46 w 46"/>
              <a:gd name="T17" fmla="*/ 16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16">
                <a:moveTo>
                  <a:pt x="46" y="16"/>
                </a:moveTo>
                <a:lnTo>
                  <a:pt x="46" y="11"/>
                </a:lnTo>
                <a:lnTo>
                  <a:pt x="46" y="11"/>
                </a:lnTo>
                <a:lnTo>
                  <a:pt x="0" y="0"/>
                </a:lnTo>
                <a:lnTo>
                  <a:pt x="0" y="3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lnTo>
                  <a:pt x="46" y="1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2" name="Freeform 2512">
            <a:extLst>
              <a:ext uri="{FF2B5EF4-FFF2-40B4-BE49-F238E27FC236}">
                <a16:creationId xmlns:a16="http://schemas.microsoft.com/office/drawing/2014/main" id="{B2C535F9-4337-4DD9-9D25-2656B9B0E2CA}"/>
              </a:ext>
            </a:extLst>
          </p:cNvPr>
          <p:cNvSpPr>
            <a:spLocks/>
          </p:cNvSpPr>
          <p:nvPr/>
        </p:nvSpPr>
        <p:spPr bwMode="auto">
          <a:xfrm>
            <a:off x="2897188" y="4402138"/>
            <a:ext cx="80962" cy="11112"/>
          </a:xfrm>
          <a:custGeom>
            <a:avLst/>
            <a:gdLst>
              <a:gd name="T0" fmla="*/ 141 w 141"/>
              <a:gd name="T1" fmla="*/ 0 h 21"/>
              <a:gd name="T2" fmla="*/ 141 w 141"/>
              <a:gd name="T3" fmla="*/ 0 h 21"/>
              <a:gd name="T4" fmla="*/ 141 w 141"/>
              <a:gd name="T5" fmla="*/ 0 h 21"/>
              <a:gd name="T6" fmla="*/ 0 w 141"/>
              <a:gd name="T7" fmla="*/ 16 h 21"/>
              <a:gd name="T8" fmla="*/ 0 w 141"/>
              <a:gd name="T9" fmla="*/ 21 h 21"/>
              <a:gd name="T10" fmla="*/ 141 w 141"/>
              <a:gd name="T11" fmla="*/ 5 h 21"/>
              <a:gd name="T12" fmla="*/ 138 w 141"/>
              <a:gd name="T13" fmla="*/ 5 h 21"/>
              <a:gd name="T14" fmla="*/ 141 w 141"/>
              <a:gd name="T15" fmla="*/ 0 h 21"/>
              <a:gd name="T16" fmla="*/ 141 w 141"/>
              <a:gd name="T17" fmla="*/ 0 h 21"/>
              <a:gd name="T18" fmla="*/ 141 w 141"/>
              <a:gd name="T19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1" h="21">
                <a:moveTo>
                  <a:pt x="141" y="0"/>
                </a:moveTo>
                <a:lnTo>
                  <a:pt x="141" y="0"/>
                </a:lnTo>
                <a:lnTo>
                  <a:pt x="141" y="0"/>
                </a:lnTo>
                <a:lnTo>
                  <a:pt x="0" y="16"/>
                </a:lnTo>
                <a:lnTo>
                  <a:pt x="0" y="21"/>
                </a:lnTo>
                <a:lnTo>
                  <a:pt x="141" y="5"/>
                </a:lnTo>
                <a:lnTo>
                  <a:pt x="138" y="5"/>
                </a:lnTo>
                <a:lnTo>
                  <a:pt x="141" y="0"/>
                </a:lnTo>
                <a:lnTo>
                  <a:pt x="141" y="0"/>
                </a:lnTo>
                <a:lnTo>
                  <a:pt x="1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3" name="Freeform 2513">
            <a:extLst>
              <a:ext uri="{FF2B5EF4-FFF2-40B4-BE49-F238E27FC236}">
                <a16:creationId xmlns:a16="http://schemas.microsoft.com/office/drawing/2014/main" id="{6F91D444-989F-4891-9EB4-6F9C8C2A6978}"/>
              </a:ext>
            </a:extLst>
          </p:cNvPr>
          <p:cNvSpPr>
            <a:spLocks/>
          </p:cNvSpPr>
          <p:nvPr/>
        </p:nvSpPr>
        <p:spPr bwMode="auto">
          <a:xfrm>
            <a:off x="2976563" y="4402138"/>
            <a:ext cx="57150" cy="23812"/>
          </a:xfrm>
          <a:custGeom>
            <a:avLst/>
            <a:gdLst>
              <a:gd name="T0" fmla="*/ 90 w 100"/>
              <a:gd name="T1" fmla="*/ 39 h 44"/>
              <a:gd name="T2" fmla="*/ 90 w 100"/>
              <a:gd name="T3" fmla="*/ 44 h 44"/>
              <a:gd name="T4" fmla="*/ 90 w 100"/>
              <a:gd name="T5" fmla="*/ 39 h 44"/>
              <a:gd name="T6" fmla="*/ 3 w 100"/>
              <a:gd name="T7" fmla="*/ 0 h 44"/>
              <a:gd name="T8" fmla="*/ 0 w 100"/>
              <a:gd name="T9" fmla="*/ 5 h 44"/>
              <a:gd name="T10" fmla="*/ 90 w 100"/>
              <a:gd name="T11" fmla="*/ 44 h 44"/>
              <a:gd name="T12" fmla="*/ 90 w 100"/>
              <a:gd name="T13" fmla="*/ 39 h 44"/>
              <a:gd name="T14" fmla="*/ 90 w 100"/>
              <a:gd name="T15" fmla="*/ 44 h 44"/>
              <a:gd name="T16" fmla="*/ 100 w 100"/>
              <a:gd name="T17" fmla="*/ 44 h 44"/>
              <a:gd name="T18" fmla="*/ 90 w 100"/>
              <a:gd name="T19" fmla="*/ 39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0" h="44">
                <a:moveTo>
                  <a:pt x="90" y="39"/>
                </a:moveTo>
                <a:lnTo>
                  <a:pt x="90" y="44"/>
                </a:lnTo>
                <a:lnTo>
                  <a:pt x="90" y="39"/>
                </a:lnTo>
                <a:lnTo>
                  <a:pt x="3" y="0"/>
                </a:lnTo>
                <a:lnTo>
                  <a:pt x="0" y="5"/>
                </a:lnTo>
                <a:lnTo>
                  <a:pt x="90" y="44"/>
                </a:lnTo>
                <a:lnTo>
                  <a:pt x="90" y="39"/>
                </a:lnTo>
                <a:lnTo>
                  <a:pt x="90" y="44"/>
                </a:lnTo>
                <a:lnTo>
                  <a:pt x="100" y="44"/>
                </a:lnTo>
                <a:lnTo>
                  <a:pt x="90" y="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4" name="Freeform 2514">
            <a:extLst>
              <a:ext uri="{FF2B5EF4-FFF2-40B4-BE49-F238E27FC236}">
                <a16:creationId xmlns:a16="http://schemas.microsoft.com/office/drawing/2014/main" id="{56E44895-0E9D-4BEC-8DEE-58ED81C70D4A}"/>
              </a:ext>
            </a:extLst>
          </p:cNvPr>
          <p:cNvSpPr>
            <a:spLocks/>
          </p:cNvSpPr>
          <p:nvPr/>
        </p:nvSpPr>
        <p:spPr bwMode="auto">
          <a:xfrm>
            <a:off x="2901950" y="4422775"/>
            <a:ext cx="127000" cy="22225"/>
          </a:xfrm>
          <a:custGeom>
            <a:avLst/>
            <a:gdLst>
              <a:gd name="T0" fmla="*/ 2 w 220"/>
              <a:gd name="T1" fmla="*/ 41 h 41"/>
              <a:gd name="T2" fmla="*/ 0 w 220"/>
              <a:gd name="T3" fmla="*/ 41 h 41"/>
              <a:gd name="T4" fmla="*/ 2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5 h 41"/>
              <a:gd name="T12" fmla="*/ 2 w 220"/>
              <a:gd name="T13" fmla="*/ 35 h 41"/>
              <a:gd name="T14" fmla="*/ 0 w 220"/>
              <a:gd name="T15" fmla="*/ 41 h 41"/>
              <a:gd name="T16" fmla="*/ 2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2" y="41"/>
                </a:moveTo>
                <a:lnTo>
                  <a:pt x="0" y="41"/>
                </a:lnTo>
                <a:lnTo>
                  <a:pt x="2" y="41"/>
                </a:lnTo>
                <a:lnTo>
                  <a:pt x="220" y="5"/>
                </a:lnTo>
                <a:lnTo>
                  <a:pt x="220" y="0"/>
                </a:lnTo>
                <a:lnTo>
                  <a:pt x="0" y="35"/>
                </a:lnTo>
                <a:lnTo>
                  <a:pt x="2" y="35"/>
                </a:lnTo>
                <a:lnTo>
                  <a:pt x="0" y="41"/>
                </a:lnTo>
                <a:lnTo>
                  <a:pt x="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5" name="Freeform 2515">
            <a:extLst>
              <a:ext uri="{FF2B5EF4-FFF2-40B4-BE49-F238E27FC236}">
                <a16:creationId xmlns:a16="http://schemas.microsoft.com/office/drawing/2014/main" id="{05F2091D-7D17-47C9-9F7E-1DA7FFD3DEE8}"/>
              </a:ext>
            </a:extLst>
          </p:cNvPr>
          <p:cNvSpPr>
            <a:spLocks/>
          </p:cNvSpPr>
          <p:nvPr/>
        </p:nvSpPr>
        <p:spPr bwMode="auto">
          <a:xfrm>
            <a:off x="2849563" y="4424363"/>
            <a:ext cx="180975" cy="28575"/>
          </a:xfrm>
          <a:custGeom>
            <a:avLst/>
            <a:gdLst>
              <a:gd name="T0" fmla="*/ 312 w 317"/>
              <a:gd name="T1" fmla="*/ 0 h 54"/>
              <a:gd name="T2" fmla="*/ 94 w 317"/>
              <a:gd name="T3" fmla="*/ 36 h 54"/>
              <a:gd name="T4" fmla="*/ 92 w 317"/>
              <a:gd name="T5" fmla="*/ 36 h 54"/>
              <a:gd name="T6" fmla="*/ 89 w 317"/>
              <a:gd name="T7" fmla="*/ 33 h 54"/>
              <a:gd name="T8" fmla="*/ 84 w 317"/>
              <a:gd name="T9" fmla="*/ 33 h 54"/>
              <a:gd name="T10" fmla="*/ 79 w 317"/>
              <a:gd name="T11" fmla="*/ 31 h 54"/>
              <a:gd name="T12" fmla="*/ 74 w 317"/>
              <a:gd name="T13" fmla="*/ 31 h 54"/>
              <a:gd name="T14" fmla="*/ 64 w 317"/>
              <a:gd name="T15" fmla="*/ 26 h 54"/>
              <a:gd name="T16" fmla="*/ 56 w 317"/>
              <a:gd name="T17" fmla="*/ 23 h 54"/>
              <a:gd name="T18" fmla="*/ 48 w 317"/>
              <a:gd name="T19" fmla="*/ 21 h 54"/>
              <a:gd name="T20" fmla="*/ 38 w 317"/>
              <a:gd name="T21" fmla="*/ 18 h 54"/>
              <a:gd name="T22" fmla="*/ 31 w 317"/>
              <a:gd name="T23" fmla="*/ 16 h 54"/>
              <a:gd name="T24" fmla="*/ 25 w 317"/>
              <a:gd name="T25" fmla="*/ 13 h 54"/>
              <a:gd name="T26" fmla="*/ 18 w 317"/>
              <a:gd name="T27" fmla="*/ 10 h 54"/>
              <a:gd name="T28" fmla="*/ 10 w 317"/>
              <a:gd name="T29" fmla="*/ 5 h 54"/>
              <a:gd name="T30" fmla="*/ 8 w 317"/>
              <a:gd name="T31" fmla="*/ 5 h 54"/>
              <a:gd name="T32" fmla="*/ 2 w 317"/>
              <a:gd name="T33" fmla="*/ 3 h 54"/>
              <a:gd name="T34" fmla="*/ 2 w 317"/>
              <a:gd name="T35" fmla="*/ 3 h 54"/>
              <a:gd name="T36" fmla="*/ 2 w 317"/>
              <a:gd name="T37" fmla="*/ 3 h 54"/>
              <a:gd name="T38" fmla="*/ 2 w 317"/>
              <a:gd name="T39" fmla="*/ 5 h 54"/>
              <a:gd name="T40" fmla="*/ 0 w 317"/>
              <a:gd name="T41" fmla="*/ 5 h 54"/>
              <a:gd name="T42" fmla="*/ 0 w 317"/>
              <a:gd name="T43" fmla="*/ 8 h 54"/>
              <a:gd name="T44" fmla="*/ 0 w 317"/>
              <a:gd name="T45" fmla="*/ 10 h 54"/>
              <a:gd name="T46" fmla="*/ 0 w 317"/>
              <a:gd name="T47" fmla="*/ 13 h 54"/>
              <a:gd name="T48" fmla="*/ 0 w 317"/>
              <a:gd name="T49" fmla="*/ 16 h 54"/>
              <a:gd name="T50" fmla="*/ 0 w 317"/>
              <a:gd name="T51" fmla="*/ 18 h 54"/>
              <a:gd name="T52" fmla="*/ 2 w 317"/>
              <a:gd name="T53" fmla="*/ 21 h 54"/>
              <a:gd name="T54" fmla="*/ 5 w 317"/>
              <a:gd name="T55" fmla="*/ 21 h 54"/>
              <a:gd name="T56" fmla="*/ 10 w 317"/>
              <a:gd name="T57" fmla="*/ 23 h 54"/>
              <a:gd name="T58" fmla="*/ 15 w 317"/>
              <a:gd name="T59" fmla="*/ 26 h 54"/>
              <a:gd name="T60" fmla="*/ 23 w 317"/>
              <a:gd name="T61" fmla="*/ 28 h 54"/>
              <a:gd name="T62" fmla="*/ 31 w 317"/>
              <a:gd name="T63" fmla="*/ 31 h 54"/>
              <a:gd name="T64" fmla="*/ 38 w 317"/>
              <a:gd name="T65" fmla="*/ 33 h 54"/>
              <a:gd name="T66" fmla="*/ 48 w 317"/>
              <a:gd name="T67" fmla="*/ 36 h 54"/>
              <a:gd name="T68" fmla="*/ 56 w 317"/>
              <a:gd name="T69" fmla="*/ 41 h 54"/>
              <a:gd name="T70" fmla="*/ 64 w 317"/>
              <a:gd name="T71" fmla="*/ 44 h 54"/>
              <a:gd name="T72" fmla="*/ 71 w 317"/>
              <a:gd name="T73" fmla="*/ 46 h 54"/>
              <a:gd name="T74" fmla="*/ 77 w 317"/>
              <a:gd name="T75" fmla="*/ 49 h 54"/>
              <a:gd name="T76" fmla="*/ 82 w 317"/>
              <a:gd name="T77" fmla="*/ 49 h 54"/>
              <a:gd name="T78" fmla="*/ 87 w 317"/>
              <a:gd name="T79" fmla="*/ 51 h 54"/>
              <a:gd name="T80" fmla="*/ 89 w 317"/>
              <a:gd name="T81" fmla="*/ 54 h 54"/>
              <a:gd name="T82" fmla="*/ 317 w 317"/>
              <a:gd name="T83" fmla="*/ 16 h 54"/>
              <a:gd name="T84" fmla="*/ 317 w 317"/>
              <a:gd name="T85" fmla="*/ 13 h 54"/>
              <a:gd name="T86" fmla="*/ 317 w 317"/>
              <a:gd name="T87" fmla="*/ 13 h 54"/>
              <a:gd name="T88" fmla="*/ 317 w 317"/>
              <a:gd name="T89" fmla="*/ 10 h 54"/>
              <a:gd name="T90" fmla="*/ 317 w 317"/>
              <a:gd name="T91" fmla="*/ 8 h 54"/>
              <a:gd name="T92" fmla="*/ 317 w 317"/>
              <a:gd name="T93" fmla="*/ 5 h 54"/>
              <a:gd name="T94" fmla="*/ 317 w 317"/>
              <a:gd name="T95" fmla="*/ 5 h 54"/>
              <a:gd name="T96" fmla="*/ 314 w 317"/>
              <a:gd name="T97" fmla="*/ 3 h 54"/>
              <a:gd name="T98" fmla="*/ 312 w 317"/>
              <a:gd name="T9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17" h="54">
                <a:moveTo>
                  <a:pt x="312" y="0"/>
                </a:moveTo>
                <a:lnTo>
                  <a:pt x="94" y="36"/>
                </a:lnTo>
                <a:lnTo>
                  <a:pt x="92" y="36"/>
                </a:lnTo>
                <a:lnTo>
                  <a:pt x="89" y="33"/>
                </a:lnTo>
                <a:lnTo>
                  <a:pt x="84" y="33"/>
                </a:lnTo>
                <a:lnTo>
                  <a:pt x="79" y="31"/>
                </a:lnTo>
                <a:lnTo>
                  <a:pt x="74" y="31"/>
                </a:lnTo>
                <a:lnTo>
                  <a:pt x="64" y="26"/>
                </a:lnTo>
                <a:lnTo>
                  <a:pt x="56" y="23"/>
                </a:lnTo>
                <a:lnTo>
                  <a:pt x="48" y="21"/>
                </a:lnTo>
                <a:lnTo>
                  <a:pt x="38" y="18"/>
                </a:lnTo>
                <a:lnTo>
                  <a:pt x="31" y="16"/>
                </a:lnTo>
                <a:lnTo>
                  <a:pt x="25" y="13"/>
                </a:lnTo>
                <a:lnTo>
                  <a:pt x="18" y="10"/>
                </a:lnTo>
                <a:lnTo>
                  <a:pt x="10" y="5"/>
                </a:lnTo>
                <a:lnTo>
                  <a:pt x="8" y="5"/>
                </a:lnTo>
                <a:lnTo>
                  <a:pt x="2" y="3"/>
                </a:lnTo>
                <a:lnTo>
                  <a:pt x="2" y="3"/>
                </a:lnTo>
                <a:lnTo>
                  <a:pt x="2" y="3"/>
                </a:lnTo>
                <a:lnTo>
                  <a:pt x="2" y="5"/>
                </a:lnTo>
                <a:lnTo>
                  <a:pt x="0" y="5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6"/>
                </a:lnTo>
                <a:lnTo>
                  <a:pt x="0" y="18"/>
                </a:lnTo>
                <a:lnTo>
                  <a:pt x="2" y="21"/>
                </a:lnTo>
                <a:lnTo>
                  <a:pt x="5" y="21"/>
                </a:lnTo>
                <a:lnTo>
                  <a:pt x="10" y="23"/>
                </a:lnTo>
                <a:lnTo>
                  <a:pt x="15" y="26"/>
                </a:lnTo>
                <a:lnTo>
                  <a:pt x="23" y="28"/>
                </a:lnTo>
                <a:lnTo>
                  <a:pt x="31" y="31"/>
                </a:lnTo>
                <a:lnTo>
                  <a:pt x="38" y="33"/>
                </a:lnTo>
                <a:lnTo>
                  <a:pt x="48" y="36"/>
                </a:lnTo>
                <a:lnTo>
                  <a:pt x="56" y="41"/>
                </a:lnTo>
                <a:lnTo>
                  <a:pt x="64" y="44"/>
                </a:lnTo>
                <a:lnTo>
                  <a:pt x="71" y="46"/>
                </a:lnTo>
                <a:lnTo>
                  <a:pt x="77" y="49"/>
                </a:lnTo>
                <a:lnTo>
                  <a:pt x="82" y="49"/>
                </a:lnTo>
                <a:lnTo>
                  <a:pt x="87" y="51"/>
                </a:lnTo>
                <a:lnTo>
                  <a:pt x="89" y="54"/>
                </a:lnTo>
                <a:lnTo>
                  <a:pt x="317" y="16"/>
                </a:lnTo>
                <a:lnTo>
                  <a:pt x="317" y="13"/>
                </a:lnTo>
                <a:lnTo>
                  <a:pt x="317" y="13"/>
                </a:lnTo>
                <a:lnTo>
                  <a:pt x="317" y="10"/>
                </a:lnTo>
                <a:lnTo>
                  <a:pt x="317" y="8"/>
                </a:lnTo>
                <a:lnTo>
                  <a:pt x="317" y="5"/>
                </a:lnTo>
                <a:lnTo>
                  <a:pt x="317" y="5"/>
                </a:lnTo>
                <a:lnTo>
                  <a:pt x="314" y="3"/>
                </a:lnTo>
                <a:lnTo>
                  <a:pt x="312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6" name="Freeform 2516">
            <a:extLst>
              <a:ext uri="{FF2B5EF4-FFF2-40B4-BE49-F238E27FC236}">
                <a16:creationId xmlns:a16="http://schemas.microsoft.com/office/drawing/2014/main" id="{A67CF693-EB1B-41FE-B6B8-CF34A454C3B4}"/>
              </a:ext>
            </a:extLst>
          </p:cNvPr>
          <p:cNvSpPr>
            <a:spLocks/>
          </p:cNvSpPr>
          <p:nvPr/>
        </p:nvSpPr>
        <p:spPr bwMode="auto">
          <a:xfrm>
            <a:off x="2901950" y="4422775"/>
            <a:ext cx="127000" cy="22225"/>
          </a:xfrm>
          <a:custGeom>
            <a:avLst/>
            <a:gdLst>
              <a:gd name="T0" fmla="*/ 2 w 220"/>
              <a:gd name="T1" fmla="*/ 41 h 41"/>
              <a:gd name="T2" fmla="*/ 0 w 220"/>
              <a:gd name="T3" fmla="*/ 41 h 41"/>
              <a:gd name="T4" fmla="*/ 2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5 h 41"/>
              <a:gd name="T12" fmla="*/ 2 w 220"/>
              <a:gd name="T13" fmla="*/ 35 h 41"/>
              <a:gd name="T14" fmla="*/ 0 w 220"/>
              <a:gd name="T15" fmla="*/ 41 h 41"/>
              <a:gd name="T16" fmla="*/ 2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2" y="41"/>
                </a:moveTo>
                <a:lnTo>
                  <a:pt x="0" y="41"/>
                </a:lnTo>
                <a:lnTo>
                  <a:pt x="2" y="41"/>
                </a:lnTo>
                <a:lnTo>
                  <a:pt x="220" y="5"/>
                </a:lnTo>
                <a:lnTo>
                  <a:pt x="220" y="0"/>
                </a:lnTo>
                <a:lnTo>
                  <a:pt x="0" y="35"/>
                </a:lnTo>
                <a:lnTo>
                  <a:pt x="2" y="35"/>
                </a:lnTo>
                <a:lnTo>
                  <a:pt x="0" y="41"/>
                </a:lnTo>
                <a:lnTo>
                  <a:pt x="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7" name="Freeform 2517">
            <a:extLst>
              <a:ext uri="{FF2B5EF4-FFF2-40B4-BE49-F238E27FC236}">
                <a16:creationId xmlns:a16="http://schemas.microsoft.com/office/drawing/2014/main" id="{FD126737-FF0E-4E79-B825-D50368D57C2E}"/>
              </a:ext>
            </a:extLst>
          </p:cNvPr>
          <p:cNvSpPr>
            <a:spLocks/>
          </p:cNvSpPr>
          <p:nvPr/>
        </p:nvSpPr>
        <p:spPr bwMode="auto">
          <a:xfrm>
            <a:off x="2849563" y="4424363"/>
            <a:ext cx="53975" cy="20637"/>
          </a:xfrm>
          <a:custGeom>
            <a:avLst/>
            <a:gdLst>
              <a:gd name="T0" fmla="*/ 0 w 94"/>
              <a:gd name="T1" fmla="*/ 0 h 39"/>
              <a:gd name="T2" fmla="*/ 5 w 94"/>
              <a:gd name="T3" fmla="*/ 3 h 39"/>
              <a:gd name="T4" fmla="*/ 0 w 94"/>
              <a:gd name="T5" fmla="*/ 3 h 39"/>
              <a:gd name="T6" fmla="*/ 2 w 94"/>
              <a:gd name="T7" fmla="*/ 5 h 39"/>
              <a:gd name="T8" fmla="*/ 5 w 94"/>
              <a:gd name="T9" fmla="*/ 5 h 39"/>
              <a:gd name="T10" fmla="*/ 10 w 94"/>
              <a:gd name="T11" fmla="*/ 8 h 39"/>
              <a:gd name="T12" fmla="*/ 15 w 94"/>
              <a:gd name="T13" fmla="*/ 13 h 39"/>
              <a:gd name="T14" fmla="*/ 23 w 94"/>
              <a:gd name="T15" fmla="*/ 16 h 39"/>
              <a:gd name="T16" fmla="*/ 31 w 94"/>
              <a:gd name="T17" fmla="*/ 18 h 39"/>
              <a:gd name="T18" fmla="*/ 38 w 94"/>
              <a:gd name="T19" fmla="*/ 21 h 39"/>
              <a:gd name="T20" fmla="*/ 48 w 94"/>
              <a:gd name="T21" fmla="*/ 23 h 39"/>
              <a:gd name="T22" fmla="*/ 56 w 94"/>
              <a:gd name="T23" fmla="*/ 26 h 39"/>
              <a:gd name="T24" fmla="*/ 64 w 94"/>
              <a:gd name="T25" fmla="*/ 28 h 39"/>
              <a:gd name="T26" fmla="*/ 71 w 94"/>
              <a:gd name="T27" fmla="*/ 31 h 39"/>
              <a:gd name="T28" fmla="*/ 79 w 94"/>
              <a:gd name="T29" fmla="*/ 33 h 39"/>
              <a:gd name="T30" fmla="*/ 84 w 94"/>
              <a:gd name="T31" fmla="*/ 36 h 39"/>
              <a:gd name="T32" fmla="*/ 89 w 94"/>
              <a:gd name="T33" fmla="*/ 36 h 39"/>
              <a:gd name="T34" fmla="*/ 92 w 94"/>
              <a:gd name="T35" fmla="*/ 39 h 39"/>
              <a:gd name="T36" fmla="*/ 92 w 94"/>
              <a:gd name="T37" fmla="*/ 39 h 39"/>
              <a:gd name="T38" fmla="*/ 94 w 94"/>
              <a:gd name="T39" fmla="*/ 33 h 39"/>
              <a:gd name="T40" fmla="*/ 92 w 94"/>
              <a:gd name="T41" fmla="*/ 33 h 39"/>
              <a:gd name="T42" fmla="*/ 89 w 94"/>
              <a:gd name="T43" fmla="*/ 31 h 39"/>
              <a:gd name="T44" fmla="*/ 84 w 94"/>
              <a:gd name="T45" fmla="*/ 31 h 39"/>
              <a:gd name="T46" fmla="*/ 79 w 94"/>
              <a:gd name="T47" fmla="*/ 28 h 39"/>
              <a:gd name="T48" fmla="*/ 74 w 94"/>
              <a:gd name="T49" fmla="*/ 28 h 39"/>
              <a:gd name="T50" fmla="*/ 66 w 94"/>
              <a:gd name="T51" fmla="*/ 23 h 39"/>
              <a:gd name="T52" fmla="*/ 59 w 94"/>
              <a:gd name="T53" fmla="*/ 21 h 39"/>
              <a:gd name="T54" fmla="*/ 48 w 94"/>
              <a:gd name="T55" fmla="*/ 18 h 39"/>
              <a:gd name="T56" fmla="*/ 41 w 94"/>
              <a:gd name="T57" fmla="*/ 16 h 39"/>
              <a:gd name="T58" fmla="*/ 33 w 94"/>
              <a:gd name="T59" fmla="*/ 13 h 39"/>
              <a:gd name="T60" fmla="*/ 25 w 94"/>
              <a:gd name="T61" fmla="*/ 10 h 39"/>
              <a:gd name="T62" fmla="*/ 18 w 94"/>
              <a:gd name="T63" fmla="*/ 8 h 39"/>
              <a:gd name="T64" fmla="*/ 13 w 94"/>
              <a:gd name="T65" fmla="*/ 5 h 39"/>
              <a:gd name="T66" fmla="*/ 8 w 94"/>
              <a:gd name="T67" fmla="*/ 3 h 39"/>
              <a:gd name="T68" fmla="*/ 5 w 94"/>
              <a:gd name="T69" fmla="*/ 3 h 39"/>
              <a:gd name="T70" fmla="*/ 0 w 94"/>
              <a:gd name="T71" fmla="*/ 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4" h="39">
                <a:moveTo>
                  <a:pt x="0" y="0"/>
                </a:moveTo>
                <a:lnTo>
                  <a:pt x="5" y="3"/>
                </a:lnTo>
                <a:lnTo>
                  <a:pt x="0" y="3"/>
                </a:lnTo>
                <a:lnTo>
                  <a:pt x="2" y="5"/>
                </a:lnTo>
                <a:lnTo>
                  <a:pt x="5" y="5"/>
                </a:lnTo>
                <a:lnTo>
                  <a:pt x="10" y="8"/>
                </a:lnTo>
                <a:lnTo>
                  <a:pt x="15" y="13"/>
                </a:lnTo>
                <a:lnTo>
                  <a:pt x="23" y="16"/>
                </a:lnTo>
                <a:lnTo>
                  <a:pt x="31" y="18"/>
                </a:lnTo>
                <a:lnTo>
                  <a:pt x="38" y="21"/>
                </a:lnTo>
                <a:lnTo>
                  <a:pt x="48" y="23"/>
                </a:lnTo>
                <a:lnTo>
                  <a:pt x="56" y="26"/>
                </a:lnTo>
                <a:lnTo>
                  <a:pt x="64" y="28"/>
                </a:lnTo>
                <a:lnTo>
                  <a:pt x="71" y="31"/>
                </a:lnTo>
                <a:lnTo>
                  <a:pt x="79" y="33"/>
                </a:lnTo>
                <a:lnTo>
                  <a:pt x="84" y="36"/>
                </a:lnTo>
                <a:lnTo>
                  <a:pt x="89" y="36"/>
                </a:lnTo>
                <a:lnTo>
                  <a:pt x="92" y="39"/>
                </a:lnTo>
                <a:lnTo>
                  <a:pt x="92" y="39"/>
                </a:lnTo>
                <a:lnTo>
                  <a:pt x="94" y="33"/>
                </a:lnTo>
                <a:lnTo>
                  <a:pt x="92" y="33"/>
                </a:lnTo>
                <a:lnTo>
                  <a:pt x="89" y="31"/>
                </a:lnTo>
                <a:lnTo>
                  <a:pt x="84" y="31"/>
                </a:lnTo>
                <a:lnTo>
                  <a:pt x="79" y="28"/>
                </a:lnTo>
                <a:lnTo>
                  <a:pt x="74" y="28"/>
                </a:lnTo>
                <a:lnTo>
                  <a:pt x="66" y="23"/>
                </a:lnTo>
                <a:lnTo>
                  <a:pt x="59" y="21"/>
                </a:lnTo>
                <a:lnTo>
                  <a:pt x="48" y="18"/>
                </a:lnTo>
                <a:lnTo>
                  <a:pt x="41" y="16"/>
                </a:lnTo>
                <a:lnTo>
                  <a:pt x="33" y="13"/>
                </a:lnTo>
                <a:lnTo>
                  <a:pt x="25" y="10"/>
                </a:lnTo>
                <a:lnTo>
                  <a:pt x="18" y="8"/>
                </a:lnTo>
                <a:lnTo>
                  <a:pt x="13" y="5"/>
                </a:lnTo>
                <a:lnTo>
                  <a:pt x="8" y="3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8" name="Freeform 2518">
            <a:extLst>
              <a:ext uri="{FF2B5EF4-FFF2-40B4-BE49-F238E27FC236}">
                <a16:creationId xmlns:a16="http://schemas.microsoft.com/office/drawing/2014/main" id="{DB2A3D97-365C-414A-9D88-9F48E0B4C3AC}"/>
              </a:ext>
            </a:extLst>
          </p:cNvPr>
          <p:cNvSpPr>
            <a:spLocks/>
          </p:cNvSpPr>
          <p:nvPr/>
        </p:nvSpPr>
        <p:spPr bwMode="auto">
          <a:xfrm>
            <a:off x="2847975" y="4424363"/>
            <a:ext cx="4763" cy="11112"/>
          </a:xfrm>
          <a:custGeom>
            <a:avLst/>
            <a:gdLst>
              <a:gd name="T0" fmla="*/ 3 w 8"/>
              <a:gd name="T1" fmla="*/ 21 h 21"/>
              <a:gd name="T2" fmla="*/ 5 w 8"/>
              <a:gd name="T3" fmla="*/ 16 h 21"/>
              <a:gd name="T4" fmla="*/ 3 w 8"/>
              <a:gd name="T5" fmla="*/ 16 h 21"/>
              <a:gd name="T6" fmla="*/ 3 w 8"/>
              <a:gd name="T7" fmla="*/ 13 h 21"/>
              <a:gd name="T8" fmla="*/ 3 w 8"/>
              <a:gd name="T9" fmla="*/ 10 h 21"/>
              <a:gd name="T10" fmla="*/ 5 w 8"/>
              <a:gd name="T11" fmla="*/ 8 h 21"/>
              <a:gd name="T12" fmla="*/ 5 w 8"/>
              <a:gd name="T13" fmla="*/ 5 h 21"/>
              <a:gd name="T14" fmla="*/ 8 w 8"/>
              <a:gd name="T15" fmla="*/ 5 h 21"/>
              <a:gd name="T16" fmla="*/ 8 w 8"/>
              <a:gd name="T17" fmla="*/ 5 h 21"/>
              <a:gd name="T18" fmla="*/ 8 w 8"/>
              <a:gd name="T19" fmla="*/ 3 h 21"/>
              <a:gd name="T20" fmla="*/ 3 w 8"/>
              <a:gd name="T21" fmla="*/ 0 h 21"/>
              <a:gd name="T22" fmla="*/ 3 w 8"/>
              <a:gd name="T23" fmla="*/ 3 h 21"/>
              <a:gd name="T24" fmla="*/ 3 w 8"/>
              <a:gd name="T25" fmla="*/ 3 h 21"/>
              <a:gd name="T26" fmla="*/ 3 w 8"/>
              <a:gd name="T27" fmla="*/ 5 h 21"/>
              <a:gd name="T28" fmla="*/ 0 w 8"/>
              <a:gd name="T29" fmla="*/ 5 h 21"/>
              <a:gd name="T30" fmla="*/ 0 w 8"/>
              <a:gd name="T31" fmla="*/ 10 h 21"/>
              <a:gd name="T32" fmla="*/ 0 w 8"/>
              <a:gd name="T33" fmla="*/ 13 h 21"/>
              <a:gd name="T34" fmla="*/ 0 w 8"/>
              <a:gd name="T35" fmla="*/ 16 h 21"/>
              <a:gd name="T36" fmla="*/ 3 w 8"/>
              <a:gd name="T37" fmla="*/ 21 h 21"/>
              <a:gd name="T38" fmla="*/ 3 w 8"/>
              <a:gd name="T39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" h="21">
                <a:moveTo>
                  <a:pt x="3" y="21"/>
                </a:moveTo>
                <a:lnTo>
                  <a:pt x="5" y="16"/>
                </a:lnTo>
                <a:lnTo>
                  <a:pt x="3" y="16"/>
                </a:lnTo>
                <a:lnTo>
                  <a:pt x="3" y="13"/>
                </a:lnTo>
                <a:lnTo>
                  <a:pt x="3" y="10"/>
                </a:lnTo>
                <a:lnTo>
                  <a:pt x="5" y="8"/>
                </a:lnTo>
                <a:lnTo>
                  <a:pt x="5" y="5"/>
                </a:lnTo>
                <a:lnTo>
                  <a:pt x="8" y="5"/>
                </a:lnTo>
                <a:lnTo>
                  <a:pt x="8" y="5"/>
                </a:lnTo>
                <a:lnTo>
                  <a:pt x="8" y="3"/>
                </a:lnTo>
                <a:lnTo>
                  <a:pt x="3" y="0"/>
                </a:lnTo>
                <a:lnTo>
                  <a:pt x="3" y="3"/>
                </a:lnTo>
                <a:lnTo>
                  <a:pt x="3" y="3"/>
                </a:lnTo>
                <a:lnTo>
                  <a:pt x="3" y="5"/>
                </a:lnTo>
                <a:lnTo>
                  <a:pt x="0" y="5"/>
                </a:lnTo>
                <a:lnTo>
                  <a:pt x="0" y="10"/>
                </a:lnTo>
                <a:lnTo>
                  <a:pt x="0" y="13"/>
                </a:lnTo>
                <a:lnTo>
                  <a:pt x="0" y="16"/>
                </a:lnTo>
                <a:lnTo>
                  <a:pt x="3" y="21"/>
                </a:lnTo>
                <a:lnTo>
                  <a:pt x="3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39" name="Freeform 2519">
            <a:extLst>
              <a:ext uri="{FF2B5EF4-FFF2-40B4-BE49-F238E27FC236}">
                <a16:creationId xmlns:a16="http://schemas.microsoft.com/office/drawing/2014/main" id="{25942976-FC42-409C-9C6D-1186BBF8C5BE}"/>
              </a:ext>
            </a:extLst>
          </p:cNvPr>
          <p:cNvSpPr>
            <a:spLocks/>
          </p:cNvSpPr>
          <p:nvPr/>
        </p:nvSpPr>
        <p:spPr bwMode="auto">
          <a:xfrm>
            <a:off x="2849563" y="4432300"/>
            <a:ext cx="52387" cy="23813"/>
          </a:xfrm>
          <a:custGeom>
            <a:avLst/>
            <a:gdLst>
              <a:gd name="T0" fmla="*/ 92 w 92"/>
              <a:gd name="T1" fmla="*/ 41 h 41"/>
              <a:gd name="T2" fmla="*/ 89 w 92"/>
              <a:gd name="T3" fmla="*/ 35 h 41"/>
              <a:gd name="T4" fmla="*/ 92 w 92"/>
              <a:gd name="T5" fmla="*/ 35 h 41"/>
              <a:gd name="T6" fmla="*/ 89 w 92"/>
              <a:gd name="T7" fmla="*/ 35 h 41"/>
              <a:gd name="T8" fmla="*/ 87 w 92"/>
              <a:gd name="T9" fmla="*/ 33 h 41"/>
              <a:gd name="T10" fmla="*/ 84 w 92"/>
              <a:gd name="T11" fmla="*/ 30 h 41"/>
              <a:gd name="T12" fmla="*/ 77 w 92"/>
              <a:gd name="T13" fmla="*/ 30 h 41"/>
              <a:gd name="T14" fmla="*/ 71 w 92"/>
              <a:gd name="T15" fmla="*/ 28 h 41"/>
              <a:gd name="T16" fmla="*/ 64 w 92"/>
              <a:gd name="T17" fmla="*/ 25 h 41"/>
              <a:gd name="T18" fmla="*/ 56 w 92"/>
              <a:gd name="T19" fmla="*/ 23 h 41"/>
              <a:gd name="T20" fmla="*/ 48 w 92"/>
              <a:gd name="T21" fmla="*/ 20 h 41"/>
              <a:gd name="T22" fmla="*/ 38 w 92"/>
              <a:gd name="T23" fmla="*/ 15 h 41"/>
              <a:gd name="T24" fmla="*/ 31 w 92"/>
              <a:gd name="T25" fmla="*/ 12 h 41"/>
              <a:gd name="T26" fmla="*/ 25 w 92"/>
              <a:gd name="T27" fmla="*/ 10 h 41"/>
              <a:gd name="T28" fmla="*/ 18 w 92"/>
              <a:gd name="T29" fmla="*/ 7 h 41"/>
              <a:gd name="T30" fmla="*/ 10 w 92"/>
              <a:gd name="T31" fmla="*/ 5 h 41"/>
              <a:gd name="T32" fmla="*/ 8 w 92"/>
              <a:gd name="T33" fmla="*/ 2 h 41"/>
              <a:gd name="T34" fmla="*/ 2 w 92"/>
              <a:gd name="T35" fmla="*/ 2 h 41"/>
              <a:gd name="T36" fmla="*/ 2 w 92"/>
              <a:gd name="T37" fmla="*/ 0 h 41"/>
              <a:gd name="T38" fmla="*/ 0 w 92"/>
              <a:gd name="T39" fmla="*/ 5 h 41"/>
              <a:gd name="T40" fmla="*/ 0 w 92"/>
              <a:gd name="T41" fmla="*/ 5 h 41"/>
              <a:gd name="T42" fmla="*/ 5 w 92"/>
              <a:gd name="T43" fmla="*/ 7 h 41"/>
              <a:gd name="T44" fmla="*/ 10 w 92"/>
              <a:gd name="T45" fmla="*/ 10 h 41"/>
              <a:gd name="T46" fmla="*/ 15 w 92"/>
              <a:gd name="T47" fmla="*/ 12 h 41"/>
              <a:gd name="T48" fmla="*/ 23 w 92"/>
              <a:gd name="T49" fmla="*/ 15 h 41"/>
              <a:gd name="T50" fmla="*/ 31 w 92"/>
              <a:gd name="T51" fmla="*/ 17 h 41"/>
              <a:gd name="T52" fmla="*/ 38 w 92"/>
              <a:gd name="T53" fmla="*/ 20 h 41"/>
              <a:gd name="T54" fmla="*/ 46 w 92"/>
              <a:gd name="T55" fmla="*/ 23 h 41"/>
              <a:gd name="T56" fmla="*/ 54 w 92"/>
              <a:gd name="T57" fmla="*/ 28 h 41"/>
              <a:gd name="T58" fmla="*/ 61 w 92"/>
              <a:gd name="T59" fmla="*/ 28 h 41"/>
              <a:gd name="T60" fmla="*/ 69 w 92"/>
              <a:gd name="T61" fmla="*/ 33 h 41"/>
              <a:gd name="T62" fmla="*/ 77 w 92"/>
              <a:gd name="T63" fmla="*/ 35 h 41"/>
              <a:gd name="T64" fmla="*/ 82 w 92"/>
              <a:gd name="T65" fmla="*/ 35 h 41"/>
              <a:gd name="T66" fmla="*/ 87 w 92"/>
              <a:gd name="T67" fmla="*/ 38 h 41"/>
              <a:gd name="T68" fmla="*/ 89 w 92"/>
              <a:gd name="T69" fmla="*/ 41 h 41"/>
              <a:gd name="T70" fmla="*/ 89 w 92"/>
              <a:gd name="T71" fmla="*/ 41 h 41"/>
              <a:gd name="T72" fmla="*/ 92 w 92"/>
              <a:gd name="T73" fmla="*/ 41 h 41"/>
              <a:gd name="T74" fmla="*/ 89 w 92"/>
              <a:gd name="T75" fmla="*/ 41 h 41"/>
              <a:gd name="T76" fmla="*/ 92 w 92"/>
              <a:gd name="T7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92" h="41">
                <a:moveTo>
                  <a:pt x="92" y="41"/>
                </a:moveTo>
                <a:lnTo>
                  <a:pt x="89" y="35"/>
                </a:lnTo>
                <a:lnTo>
                  <a:pt x="92" y="35"/>
                </a:lnTo>
                <a:lnTo>
                  <a:pt x="89" y="35"/>
                </a:lnTo>
                <a:lnTo>
                  <a:pt x="87" y="33"/>
                </a:lnTo>
                <a:lnTo>
                  <a:pt x="84" y="30"/>
                </a:lnTo>
                <a:lnTo>
                  <a:pt x="77" y="30"/>
                </a:lnTo>
                <a:lnTo>
                  <a:pt x="71" y="28"/>
                </a:lnTo>
                <a:lnTo>
                  <a:pt x="64" y="25"/>
                </a:lnTo>
                <a:lnTo>
                  <a:pt x="56" y="23"/>
                </a:lnTo>
                <a:lnTo>
                  <a:pt x="48" y="20"/>
                </a:lnTo>
                <a:lnTo>
                  <a:pt x="38" y="15"/>
                </a:lnTo>
                <a:lnTo>
                  <a:pt x="31" y="12"/>
                </a:lnTo>
                <a:lnTo>
                  <a:pt x="25" y="10"/>
                </a:lnTo>
                <a:lnTo>
                  <a:pt x="18" y="7"/>
                </a:lnTo>
                <a:lnTo>
                  <a:pt x="10" y="5"/>
                </a:lnTo>
                <a:lnTo>
                  <a:pt x="8" y="2"/>
                </a:lnTo>
                <a:lnTo>
                  <a:pt x="2" y="2"/>
                </a:lnTo>
                <a:lnTo>
                  <a:pt x="2" y="0"/>
                </a:lnTo>
                <a:lnTo>
                  <a:pt x="0" y="5"/>
                </a:lnTo>
                <a:lnTo>
                  <a:pt x="0" y="5"/>
                </a:lnTo>
                <a:lnTo>
                  <a:pt x="5" y="7"/>
                </a:lnTo>
                <a:lnTo>
                  <a:pt x="10" y="10"/>
                </a:lnTo>
                <a:lnTo>
                  <a:pt x="15" y="12"/>
                </a:lnTo>
                <a:lnTo>
                  <a:pt x="23" y="15"/>
                </a:lnTo>
                <a:lnTo>
                  <a:pt x="31" y="17"/>
                </a:lnTo>
                <a:lnTo>
                  <a:pt x="38" y="20"/>
                </a:lnTo>
                <a:lnTo>
                  <a:pt x="46" y="23"/>
                </a:lnTo>
                <a:lnTo>
                  <a:pt x="54" y="28"/>
                </a:lnTo>
                <a:lnTo>
                  <a:pt x="61" y="28"/>
                </a:lnTo>
                <a:lnTo>
                  <a:pt x="69" y="33"/>
                </a:lnTo>
                <a:lnTo>
                  <a:pt x="77" y="35"/>
                </a:lnTo>
                <a:lnTo>
                  <a:pt x="82" y="35"/>
                </a:lnTo>
                <a:lnTo>
                  <a:pt x="87" y="38"/>
                </a:lnTo>
                <a:lnTo>
                  <a:pt x="89" y="41"/>
                </a:lnTo>
                <a:lnTo>
                  <a:pt x="89" y="41"/>
                </a:lnTo>
                <a:lnTo>
                  <a:pt x="92" y="41"/>
                </a:lnTo>
                <a:lnTo>
                  <a:pt x="89" y="41"/>
                </a:lnTo>
                <a:lnTo>
                  <a:pt x="9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0" name="Freeform 2520">
            <a:extLst>
              <a:ext uri="{FF2B5EF4-FFF2-40B4-BE49-F238E27FC236}">
                <a16:creationId xmlns:a16="http://schemas.microsoft.com/office/drawing/2014/main" id="{B96A34FC-F593-470A-B518-9EAEEB7D1C51}"/>
              </a:ext>
            </a:extLst>
          </p:cNvPr>
          <p:cNvSpPr>
            <a:spLocks/>
          </p:cNvSpPr>
          <p:nvPr/>
        </p:nvSpPr>
        <p:spPr bwMode="auto">
          <a:xfrm>
            <a:off x="2900363" y="4430713"/>
            <a:ext cx="131762" cy="25400"/>
          </a:xfrm>
          <a:custGeom>
            <a:avLst/>
            <a:gdLst>
              <a:gd name="T0" fmla="*/ 230 w 230"/>
              <a:gd name="T1" fmla="*/ 3 h 44"/>
              <a:gd name="T2" fmla="*/ 225 w 230"/>
              <a:gd name="T3" fmla="*/ 3 h 44"/>
              <a:gd name="T4" fmla="*/ 228 w 230"/>
              <a:gd name="T5" fmla="*/ 0 h 44"/>
              <a:gd name="T6" fmla="*/ 0 w 230"/>
              <a:gd name="T7" fmla="*/ 38 h 44"/>
              <a:gd name="T8" fmla="*/ 3 w 230"/>
              <a:gd name="T9" fmla="*/ 44 h 44"/>
              <a:gd name="T10" fmla="*/ 230 w 230"/>
              <a:gd name="T11" fmla="*/ 5 h 44"/>
              <a:gd name="T12" fmla="*/ 230 w 230"/>
              <a:gd name="T13" fmla="*/ 3 h 44"/>
              <a:gd name="T14" fmla="*/ 230 w 230"/>
              <a:gd name="T15" fmla="*/ 5 h 44"/>
              <a:gd name="T16" fmla="*/ 230 w 230"/>
              <a:gd name="T17" fmla="*/ 5 h 44"/>
              <a:gd name="T18" fmla="*/ 230 w 230"/>
              <a:gd name="T19" fmla="*/ 3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0" h="44">
                <a:moveTo>
                  <a:pt x="230" y="3"/>
                </a:moveTo>
                <a:lnTo>
                  <a:pt x="225" y="3"/>
                </a:lnTo>
                <a:lnTo>
                  <a:pt x="228" y="0"/>
                </a:lnTo>
                <a:lnTo>
                  <a:pt x="0" y="38"/>
                </a:lnTo>
                <a:lnTo>
                  <a:pt x="3" y="44"/>
                </a:lnTo>
                <a:lnTo>
                  <a:pt x="230" y="5"/>
                </a:lnTo>
                <a:lnTo>
                  <a:pt x="230" y="3"/>
                </a:lnTo>
                <a:lnTo>
                  <a:pt x="230" y="5"/>
                </a:lnTo>
                <a:lnTo>
                  <a:pt x="230" y="5"/>
                </a:lnTo>
                <a:lnTo>
                  <a:pt x="23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1" name="Freeform 2521">
            <a:extLst>
              <a:ext uri="{FF2B5EF4-FFF2-40B4-BE49-F238E27FC236}">
                <a16:creationId xmlns:a16="http://schemas.microsoft.com/office/drawing/2014/main" id="{2B412A2C-ACCC-4DA0-A04D-E838447D0EE6}"/>
              </a:ext>
            </a:extLst>
          </p:cNvPr>
          <p:cNvSpPr>
            <a:spLocks/>
          </p:cNvSpPr>
          <p:nvPr/>
        </p:nvSpPr>
        <p:spPr bwMode="auto">
          <a:xfrm>
            <a:off x="3028950" y="4422775"/>
            <a:ext cx="4763" cy="9525"/>
          </a:xfrm>
          <a:custGeom>
            <a:avLst/>
            <a:gdLst>
              <a:gd name="T0" fmla="*/ 0 w 10"/>
              <a:gd name="T1" fmla="*/ 0 h 18"/>
              <a:gd name="T2" fmla="*/ 0 w 10"/>
              <a:gd name="T3" fmla="*/ 5 h 18"/>
              <a:gd name="T4" fmla="*/ 0 w 10"/>
              <a:gd name="T5" fmla="*/ 5 h 18"/>
              <a:gd name="T6" fmla="*/ 0 w 10"/>
              <a:gd name="T7" fmla="*/ 7 h 18"/>
              <a:gd name="T8" fmla="*/ 2 w 10"/>
              <a:gd name="T9" fmla="*/ 7 h 18"/>
              <a:gd name="T10" fmla="*/ 2 w 10"/>
              <a:gd name="T11" fmla="*/ 7 h 18"/>
              <a:gd name="T12" fmla="*/ 2 w 10"/>
              <a:gd name="T13" fmla="*/ 10 h 18"/>
              <a:gd name="T14" fmla="*/ 2 w 10"/>
              <a:gd name="T15" fmla="*/ 12 h 18"/>
              <a:gd name="T16" fmla="*/ 2 w 10"/>
              <a:gd name="T17" fmla="*/ 15 h 18"/>
              <a:gd name="T18" fmla="*/ 2 w 10"/>
              <a:gd name="T19" fmla="*/ 15 h 18"/>
              <a:gd name="T20" fmla="*/ 2 w 10"/>
              <a:gd name="T21" fmla="*/ 18 h 18"/>
              <a:gd name="T22" fmla="*/ 7 w 10"/>
              <a:gd name="T23" fmla="*/ 18 h 18"/>
              <a:gd name="T24" fmla="*/ 10 w 10"/>
              <a:gd name="T25" fmla="*/ 15 h 18"/>
              <a:gd name="T26" fmla="*/ 10 w 10"/>
              <a:gd name="T27" fmla="*/ 15 h 18"/>
              <a:gd name="T28" fmla="*/ 10 w 10"/>
              <a:gd name="T29" fmla="*/ 12 h 18"/>
              <a:gd name="T30" fmla="*/ 7 w 10"/>
              <a:gd name="T31" fmla="*/ 10 h 18"/>
              <a:gd name="T32" fmla="*/ 7 w 10"/>
              <a:gd name="T33" fmla="*/ 7 h 18"/>
              <a:gd name="T34" fmla="*/ 7 w 10"/>
              <a:gd name="T35" fmla="*/ 5 h 18"/>
              <a:gd name="T36" fmla="*/ 5 w 10"/>
              <a:gd name="T37" fmla="*/ 2 h 18"/>
              <a:gd name="T38" fmla="*/ 0 w 10"/>
              <a:gd name="T39" fmla="*/ 0 h 18"/>
              <a:gd name="T40" fmla="*/ 0 w 10"/>
              <a:gd name="T41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" h="18">
                <a:moveTo>
                  <a:pt x="0" y="0"/>
                </a:moveTo>
                <a:lnTo>
                  <a:pt x="0" y="5"/>
                </a:lnTo>
                <a:lnTo>
                  <a:pt x="0" y="5"/>
                </a:lnTo>
                <a:lnTo>
                  <a:pt x="0" y="7"/>
                </a:lnTo>
                <a:lnTo>
                  <a:pt x="2" y="7"/>
                </a:lnTo>
                <a:lnTo>
                  <a:pt x="2" y="7"/>
                </a:lnTo>
                <a:lnTo>
                  <a:pt x="2" y="10"/>
                </a:lnTo>
                <a:lnTo>
                  <a:pt x="2" y="12"/>
                </a:lnTo>
                <a:lnTo>
                  <a:pt x="2" y="15"/>
                </a:lnTo>
                <a:lnTo>
                  <a:pt x="2" y="15"/>
                </a:lnTo>
                <a:lnTo>
                  <a:pt x="2" y="18"/>
                </a:lnTo>
                <a:lnTo>
                  <a:pt x="7" y="18"/>
                </a:lnTo>
                <a:lnTo>
                  <a:pt x="10" y="15"/>
                </a:lnTo>
                <a:lnTo>
                  <a:pt x="10" y="15"/>
                </a:lnTo>
                <a:lnTo>
                  <a:pt x="10" y="12"/>
                </a:lnTo>
                <a:lnTo>
                  <a:pt x="7" y="10"/>
                </a:lnTo>
                <a:lnTo>
                  <a:pt x="7" y="7"/>
                </a:lnTo>
                <a:lnTo>
                  <a:pt x="7" y="5"/>
                </a:lnTo>
                <a:lnTo>
                  <a:pt x="5" y="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2" name="Freeform 2522">
            <a:extLst>
              <a:ext uri="{FF2B5EF4-FFF2-40B4-BE49-F238E27FC236}">
                <a16:creationId xmlns:a16="http://schemas.microsoft.com/office/drawing/2014/main" id="{9AF607FC-71F2-4325-B97D-69C196CF15C4}"/>
              </a:ext>
            </a:extLst>
          </p:cNvPr>
          <p:cNvSpPr>
            <a:spLocks/>
          </p:cNvSpPr>
          <p:nvPr/>
        </p:nvSpPr>
        <p:spPr bwMode="auto">
          <a:xfrm>
            <a:off x="2901950" y="4422775"/>
            <a:ext cx="127000" cy="22225"/>
          </a:xfrm>
          <a:custGeom>
            <a:avLst/>
            <a:gdLst>
              <a:gd name="T0" fmla="*/ 2 w 220"/>
              <a:gd name="T1" fmla="*/ 41 h 41"/>
              <a:gd name="T2" fmla="*/ 0 w 220"/>
              <a:gd name="T3" fmla="*/ 41 h 41"/>
              <a:gd name="T4" fmla="*/ 2 w 220"/>
              <a:gd name="T5" fmla="*/ 41 h 41"/>
              <a:gd name="T6" fmla="*/ 220 w 220"/>
              <a:gd name="T7" fmla="*/ 5 h 41"/>
              <a:gd name="T8" fmla="*/ 220 w 220"/>
              <a:gd name="T9" fmla="*/ 0 h 41"/>
              <a:gd name="T10" fmla="*/ 0 w 220"/>
              <a:gd name="T11" fmla="*/ 35 h 41"/>
              <a:gd name="T12" fmla="*/ 2 w 220"/>
              <a:gd name="T13" fmla="*/ 35 h 41"/>
              <a:gd name="T14" fmla="*/ 0 w 220"/>
              <a:gd name="T15" fmla="*/ 41 h 41"/>
              <a:gd name="T16" fmla="*/ 2 w 220"/>
              <a:gd name="T17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0" h="41">
                <a:moveTo>
                  <a:pt x="2" y="41"/>
                </a:moveTo>
                <a:lnTo>
                  <a:pt x="0" y="41"/>
                </a:lnTo>
                <a:lnTo>
                  <a:pt x="2" y="41"/>
                </a:lnTo>
                <a:lnTo>
                  <a:pt x="220" y="5"/>
                </a:lnTo>
                <a:lnTo>
                  <a:pt x="220" y="0"/>
                </a:lnTo>
                <a:lnTo>
                  <a:pt x="0" y="35"/>
                </a:lnTo>
                <a:lnTo>
                  <a:pt x="2" y="35"/>
                </a:lnTo>
                <a:lnTo>
                  <a:pt x="0" y="41"/>
                </a:lnTo>
                <a:lnTo>
                  <a:pt x="2" y="4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3" name="Freeform 2523">
            <a:extLst>
              <a:ext uri="{FF2B5EF4-FFF2-40B4-BE49-F238E27FC236}">
                <a16:creationId xmlns:a16="http://schemas.microsoft.com/office/drawing/2014/main" id="{9188F22D-E0FF-44E3-9506-2A30D004EC64}"/>
              </a:ext>
            </a:extLst>
          </p:cNvPr>
          <p:cNvSpPr>
            <a:spLocks/>
          </p:cNvSpPr>
          <p:nvPr/>
        </p:nvSpPr>
        <p:spPr bwMode="auto">
          <a:xfrm>
            <a:off x="2849563" y="4425950"/>
            <a:ext cx="53975" cy="19050"/>
          </a:xfrm>
          <a:custGeom>
            <a:avLst/>
            <a:gdLst>
              <a:gd name="T0" fmla="*/ 5 w 94"/>
              <a:gd name="T1" fmla="*/ 0 h 36"/>
              <a:gd name="T2" fmla="*/ 0 w 94"/>
              <a:gd name="T3" fmla="*/ 0 h 36"/>
              <a:gd name="T4" fmla="*/ 2 w 94"/>
              <a:gd name="T5" fmla="*/ 2 h 36"/>
              <a:gd name="T6" fmla="*/ 5 w 94"/>
              <a:gd name="T7" fmla="*/ 2 h 36"/>
              <a:gd name="T8" fmla="*/ 10 w 94"/>
              <a:gd name="T9" fmla="*/ 5 h 36"/>
              <a:gd name="T10" fmla="*/ 15 w 94"/>
              <a:gd name="T11" fmla="*/ 10 h 36"/>
              <a:gd name="T12" fmla="*/ 23 w 94"/>
              <a:gd name="T13" fmla="*/ 13 h 36"/>
              <a:gd name="T14" fmla="*/ 31 w 94"/>
              <a:gd name="T15" fmla="*/ 15 h 36"/>
              <a:gd name="T16" fmla="*/ 38 w 94"/>
              <a:gd name="T17" fmla="*/ 18 h 36"/>
              <a:gd name="T18" fmla="*/ 48 w 94"/>
              <a:gd name="T19" fmla="*/ 20 h 36"/>
              <a:gd name="T20" fmla="*/ 56 w 94"/>
              <a:gd name="T21" fmla="*/ 23 h 36"/>
              <a:gd name="T22" fmla="*/ 64 w 94"/>
              <a:gd name="T23" fmla="*/ 25 h 36"/>
              <a:gd name="T24" fmla="*/ 71 w 94"/>
              <a:gd name="T25" fmla="*/ 28 h 36"/>
              <a:gd name="T26" fmla="*/ 79 w 94"/>
              <a:gd name="T27" fmla="*/ 30 h 36"/>
              <a:gd name="T28" fmla="*/ 84 w 94"/>
              <a:gd name="T29" fmla="*/ 33 h 36"/>
              <a:gd name="T30" fmla="*/ 89 w 94"/>
              <a:gd name="T31" fmla="*/ 33 h 36"/>
              <a:gd name="T32" fmla="*/ 92 w 94"/>
              <a:gd name="T33" fmla="*/ 36 h 36"/>
              <a:gd name="T34" fmla="*/ 92 w 94"/>
              <a:gd name="T35" fmla="*/ 36 h 36"/>
              <a:gd name="T36" fmla="*/ 94 w 94"/>
              <a:gd name="T37" fmla="*/ 30 h 36"/>
              <a:gd name="T38" fmla="*/ 92 w 94"/>
              <a:gd name="T39" fmla="*/ 30 h 36"/>
              <a:gd name="T40" fmla="*/ 89 w 94"/>
              <a:gd name="T41" fmla="*/ 28 h 36"/>
              <a:gd name="T42" fmla="*/ 84 w 94"/>
              <a:gd name="T43" fmla="*/ 28 h 36"/>
              <a:gd name="T44" fmla="*/ 79 w 94"/>
              <a:gd name="T45" fmla="*/ 25 h 36"/>
              <a:gd name="T46" fmla="*/ 74 w 94"/>
              <a:gd name="T47" fmla="*/ 25 h 36"/>
              <a:gd name="T48" fmla="*/ 66 w 94"/>
              <a:gd name="T49" fmla="*/ 20 h 36"/>
              <a:gd name="T50" fmla="*/ 59 w 94"/>
              <a:gd name="T51" fmla="*/ 18 h 36"/>
              <a:gd name="T52" fmla="*/ 48 w 94"/>
              <a:gd name="T53" fmla="*/ 15 h 36"/>
              <a:gd name="T54" fmla="*/ 41 w 94"/>
              <a:gd name="T55" fmla="*/ 13 h 36"/>
              <a:gd name="T56" fmla="*/ 33 w 94"/>
              <a:gd name="T57" fmla="*/ 10 h 36"/>
              <a:gd name="T58" fmla="*/ 25 w 94"/>
              <a:gd name="T59" fmla="*/ 7 h 36"/>
              <a:gd name="T60" fmla="*/ 18 w 94"/>
              <a:gd name="T61" fmla="*/ 5 h 36"/>
              <a:gd name="T62" fmla="*/ 13 w 94"/>
              <a:gd name="T63" fmla="*/ 2 h 36"/>
              <a:gd name="T64" fmla="*/ 8 w 94"/>
              <a:gd name="T65" fmla="*/ 0 h 36"/>
              <a:gd name="T66" fmla="*/ 5 w 94"/>
              <a:gd name="T67" fmla="*/ 0 h 36"/>
              <a:gd name="T68" fmla="*/ 5 w 94"/>
              <a:gd name="T6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4" h="36">
                <a:moveTo>
                  <a:pt x="5" y="0"/>
                </a:moveTo>
                <a:lnTo>
                  <a:pt x="0" y="0"/>
                </a:lnTo>
                <a:lnTo>
                  <a:pt x="2" y="2"/>
                </a:lnTo>
                <a:lnTo>
                  <a:pt x="5" y="2"/>
                </a:lnTo>
                <a:lnTo>
                  <a:pt x="10" y="5"/>
                </a:lnTo>
                <a:lnTo>
                  <a:pt x="15" y="10"/>
                </a:lnTo>
                <a:lnTo>
                  <a:pt x="23" y="13"/>
                </a:lnTo>
                <a:lnTo>
                  <a:pt x="31" y="15"/>
                </a:lnTo>
                <a:lnTo>
                  <a:pt x="38" y="18"/>
                </a:lnTo>
                <a:lnTo>
                  <a:pt x="48" y="20"/>
                </a:lnTo>
                <a:lnTo>
                  <a:pt x="56" y="23"/>
                </a:lnTo>
                <a:lnTo>
                  <a:pt x="64" y="25"/>
                </a:lnTo>
                <a:lnTo>
                  <a:pt x="71" y="28"/>
                </a:lnTo>
                <a:lnTo>
                  <a:pt x="79" y="30"/>
                </a:lnTo>
                <a:lnTo>
                  <a:pt x="84" y="33"/>
                </a:lnTo>
                <a:lnTo>
                  <a:pt x="89" y="33"/>
                </a:lnTo>
                <a:lnTo>
                  <a:pt x="92" y="36"/>
                </a:lnTo>
                <a:lnTo>
                  <a:pt x="92" y="36"/>
                </a:lnTo>
                <a:lnTo>
                  <a:pt x="94" y="30"/>
                </a:lnTo>
                <a:lnTo>
                  <a:pt x="92" y="30"/>
                </a:lnTo>
                <a:lnTo>
                  <a:pt x="89" y="28"/>
                </a:lnTo>
                <a:lnTo>
                  <a:pt x="84" y="28"/>
                </a:lnTo>
                <a:lnTo>
                  <a:pt x="79" y="25"/>
                </a:lnTo>
                <a:lnTo>
                  <a:pt x="74" y="25"/>
                </a:lnTo>
                <a:lnTo>
                  <a:pt x="66" y="20"/>
                </a:lnTo>
                <a:lnTo>
                  <a:pt x="59" y="18"/>
                </a:lnTo>
                <a:lnTo>
                  <a:pt x="48" y="15"/>
                </a:lnTo>
                <a:lnTo>
                  <a:pt x="41" y="13"/>
                </a:lnTo>
                <a:lnTo>
                  <a:pt x="33" y="10"/>
                </a:lnTo>
                <a:lnTo>
                  <a:pt x="25" y="7"/>
                </a:lnTo>
                <a:lnTo>
                  <a:pt x="18" y="5"/>
                </a:lnTo>
                <a:lnTo>
                  <a:pt x="13" y="2"/>
                </a:lnTo>
                <a:lnTo>
                  <a:pt x="8" y="0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4" name="Freeform 2524">
            <a:extLst>
              <a:ext uri="{FF2B5EF4-FFF2-40B4-BE49-F238E27FC236}">
                <a16:creationId xmlns:a16="http://schemas.microsoft.com/office/drawing/2014/main" id="{35EF7219-B8DC-42B6-A865-3EACF99F4CD8}"/>
              </a:ext>
            </a:extLst>
          </p:cNvPr>
          <p:cNvSpPr>
            <a:spLocks/>
          </p:cNvSpPr>
          <p:nvPr/>
        </p:nvSpPr>
        <p:spPr bwMode="auto">
          <a:xfrm>
            <a:off x="2897188" y="4410075"/>
            <a:ext cx="39687" cy="11113"/>
          </a:xfrm>
          <a:custGeom>
            <a:avLst/>
            <a:gdLst>
              <a:gd name="T0" fmla="*/ 69 w 69"/>
              <a:gd name="T1" fmla="*/ 20 h 20"/>
              <a:gd name="T2" fmla="*/ 69 w 69"/>
              <a:gd name="T3" fmla="*/ 15 h 20"/>
              <a:gd name="T4" fmla="*/ 64 w 69"/>
              <a:gd name="T5" fmla="*/ 15 h 20"/>
              <a:gd name="T6" fmla="*/ 56 w 69"/>
              <a:gd name="T7" fmla="*/ 15 h 20"/>
              <a:gd name="T8" fmla="*/ 51 w 69"/>
              <a:gd name="T9" fmla="*/ 12 h 20"/>
              <a:gd name="T10" fmla="*/ 46 w 69"/>
              <a:gd name="T11" fmla="*/ 12 h 20"/>
              <a:gd name="T12" fmla="*/ 41 w 69"/>
              <a:gd name="T13" fmla="*/ 12 h 20"/>
              <a:gd name="T14" fmla="*/ 33 w 69"/>
              <a:gd name="T15" fmla="*/ 10 h 20"/>
              <a:gd name="T16" fmla="*/ 28 w 69"/>
              <a:gd name="T17" fmla="*/ 10 h 20"/>
              <a:gd name="T18" fmla="*/ 23 w 69"/>
              <a:gd name="T19" fmla="*/ 7 h 20"/>
              <a:gd name="T20" fmla="*/ 18 w 69"/>
              <a:gd name="T21" fmla="*/ 7 h 20"/>
              <a:gd name="T22" fmla="*/ 16 w 69"/>
              <a:gd name="T23" fmla="*/ 5 h 20"/>
              <a:gd name="T24" fmla="*/ 10 w 69"/>
              <a:gd name="T25" fmla="*/ 5 h 20"/>
              <a:gd name="T26" fmla="*/ 8 w 69"/>
              <a:gd name="T27" fmla="*/ 2 h 20"/>
              <a:gd name="T28" fmla="*/ 5 w 69"/>
              <a:gd name="T29" fmla="*/ 2 h 20"/>
              <a:gd name="T30" fmla="*/ 3 w 69"/>
              <a:gd name="T31" fmla="*/ 2 h 20"/>
              <a:gd name="T32" fmla="*/ 3 w 69"/>
              <a:gd name="T33" fmla="*/ 2 h 20"/>
              <a:gd name="T34" fmla="*/ 0 w 69"/>
              <a:gd name="T35" fmla="*/ 0 h 20"/>
              <a:gd name="T36" fmla="*/ 0 w 69"/>
              <a:gd name="T37" fmla="*/ 5 h 20"/>
              <a:gd name="T38" fmla="*/ 0 w 69"/>
              <a:gd name="T39" fmla="*/ 7 h 20"/>
              <a:gd name="T40" fmla="*/ 3 w 69"/>
              <a:gd name="T41" fmla="*/ 7 h 20"/>
              <a:gd name="T42" fmla="*/ 5 w 69"/>
              <a:gd name="T43" fmla="*/ 7 h 20"/>
              <a:gd name="T44" fmla="*/ 10 w 69"/>
              <a:gd name="T45" fmla="*/ 7 h 20"/>
              <a:gd name="T46" fmla="*/ 13 w 69"/>
              <a:gd name="T47" fmla="*/ 10 h 20"/>
              <a:gd name="T48" fmla="*/ 18 w 69"/>
              <a:gd name="T49" fmla="*/ 10 h 20"/>
              <a:gd name="T50" fmla="*/ 23 w 69"/>
              <a:gd name="T51" fmla="*/ 12 h 20"/>
              <a:gd name="T52" fmla="*/ 26 w 69"/>
              <a:gd name="T53" fmla="*/ 15 h 20"/>
              <a:gd name="T54" fmla="*/ 33 w 69"/>
              <a:gd name="T55" fmla="*/ 15 h 20"/>
              <a:gd name="T56" fmla="*/ 39 w 69"/>
              <a:gd name="T57" fmla="*/ 18 h 20"/>
              <a:gd name="T58" fmla="*/ 44 w 69"/>
              <a:gd name="T59" fmla="*/ 18 h 20"/>
              <a:gd name="T60" fmla="*/ 51 w 69"/>
              <a:gd name="T61" fmla="*/ 18 h 20"/>
              <a:gd name="T62" fmla="*/ 56 w 69"/>
              <a:gd name="T63" fmla="*/ 18 h 20"/>
              <a:gd name="T64" fmla="*/ 64 w 69"/>
              <a:gd name="T65" fmla="*/ 18 h 20"/>
              <a:gd name="T66" fmla="*/ 69 w 69"/>
              <a:gd name="T67" fmla="*/ 20 h 20"/>
              <a:gd name="T68" fmla="*/ 69 w 69"/>
              <a:gd name="T69" fmla="*/ 20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9" h="20">
                <a:moveTo>
                  <a:pt x="69" y="20"/>
                </a:moveTo>
                <a:lnTo>
                  <a:pt x="69" y="15"/>
                </a:lnTo>
                <a:lnTo>
                  <a:pt x="64" y="15"/>
                </a:lnTo>
                <a:lnTo>
                  <a:pt x="56" y="15"/>
                </a:lnTo>
                <a:lnTo>
                  <a:pt x="51" y="12"/>
                </a:lnTo>
                <a:lnTo>
                  <a:pt x="46" y="12"/>
                </a:lnTo>
                <a:lnTo>
                  <a:pt x="41" y="12"/>
                </a:lnTo>
                <a:lnTo>
                  <a:pt x="33" y="10"/>
                </a:lnTo>
                <a:lnTo>
                  <a:pt x="28" y="10"/>
                </a:lnTo>
                <a:lnTo>
                  <a:pt x="23" y="7"/>
                </a:lnTo>
                <a:lnTo>
                  <a:pt x="18" y="7"/>
                </a:lnTo>
                <a:lnTo>
                  <a:pt x="16" y="5"/>
                </a:lnTo>
                <a:lnTo>
                  <a:pt x="10" y="5"/>
                </a:lnTo>
                <a:lnTo>
                  <a:pt x="8" y="2"/>
                </a:lnTo>
                <a:lnTo>
                  <a:pt x="5" y="2"/>
                </a:lnTo>
                <a:lnTo>
                  <a:pt x="3" y="2"/>
                </a:lnTo>
                <a:lnTo>
                  <a:pt x="3" y="2"/>
                </a:lnTo>
                <a:lnTo>
                  <a:pt x="0" y="0"/>
                </a:lnTo>
                <a:lnTo>
                  <a:pt x="0" y="5"/>
                </a:lnTo>
                <a:lnTo>
                  <a:pt x="0" y="7"/>
                </a:lnTo>
                <a:lnTo>
                  <a:pt x="3" y="7"/>
                </a:lnTo>
                <a:lnTo>
                  <a:pt x="5" y="7"/>
                </a:lnTo>
                <a:lnTo>
                  <a:pt x="10" y="7"/>
                </a:lnTo>
                <a:lnTo>
                  <a:pt x="13" y="10"/>
                </a:lnTo>
                <a:lnTo>
                  <a:pt x="18" y="10"/>
                </a:lnTo>
                <a:lnTo>
                  <a:pt x="23" y="12"/>
                </a:lnTo>
                <a:lnTo>
                  <a:pt x="26" y="15"/>
                </a:lnTo>
                <a:lnTo>
                  <a:pt x="33" y="15"/>
                </a:lnTo>
                <a:lnTo>
                  <a:pt x="39" y="18"/>
                </a:lnTo>
                <a:lnTo>
                  <a:pt x="44" y="18"/>
                </a:lnTo>
                <a:lnTo>
                  <a:pt x="51" y="18"/>
                </a:lnTo>
                <a:lnTo>
                  <a:pt x="56" y="18"/>
                </a:lnTo>
                <a:lnTo>
                  <a:pt x="64" y="18"/>
                </a:lnTo>
                <a:lnTo>
                  <a:pt x="69" y="20"/>
                </a:lnTo>
                <a:lnTo>
                  <a:pt x="69" y="2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5" name="Freeform 2525">
            <a:extLst>
              <a:ext uri="{FF2B5EF4-FFF2-40B4-BE49-F238E27FC236}">
                <a16:creationId xmlns:a16="http://schemas.microsoft.com/office/drawing/2014/main" id="{9765E37F-6ABD-45B0-A07D-687654881303}"/>
              </a:ext>
            </a:extLst>
          </p:cNvPr>
          <p:cNvSpPr>
            <a:spLocks/>
          </p:cNvSpPr>
          <p:nvPr/>
        </p:nvSpPr>
        <p:spPr bwMode="auto">
          <a:xfrm>
            <a:off x="2936875" y="4402138"/>
            <a:ext cx="41275" cy="19050"/>
          </a:xfrm>
          <a:custGeom>
            <a:avLst/>
            <a:gdLst>
              <a:gd name="T0" fmla="*/ 72 w 72"/>
              <a:gd name="T1" fmla="*/ 3 h 36"/>
              <a:gd name="T2" fmla="*/ 69 w 72"/>
              <a:gd name="T3" fmla="*/ 0 h 36"/>
              <a:gd name="T4" fmla="*/ 69 w 72"/>
              <a:gd name="T5" fmla="*/ 0 h 36"/>
              <a:gd name="T6" fmla="*/ 67 w 72"/>
              <a:gd name="T7" fmla="*/ 3 h 36"/>
              <a:gd name="T8" fmla="*/ 64 w 72"/>
              <a:gd name="T9" fmla="*/ 5 h 36"/>
              <a:gd name="T10" fmla="*/ 62 w 72"/>
              <a:gd name="T11" fmla="*/ 8 h 36"/>
              <a:gd name="T12" fmla="*/ 57 w 72"/>
              <a:gd name="T13" fmla="*/ 11 h 36"/>
              <a:gd name="T14" fmla="*/ 54 w 72"/>
              <a:gd name="T15" fmla="*/ 13 h 36"/>
              <a:gd name="T16" fmla="*/ 49 w 72"/>
              <a:gd name="T17" fmla="*/ 16 h 36"/>
              <a:gd name="T18" fmla="*/ 44 w 72"/>
              <a:gd name="T19" fmla="*/ 18 h 36"/>
              <a:gd name="T20" fmla="*/ 41 w 72"/>
              <a:gd name="T21" fmla="*/ 21 h 36"/>
              <a:gd name="T22" fmla="*/ 36 w 72"/>
              <a:gd name="T23" fmla="*/ 23 h 36"/>
              <a:gd name="T24" fmla="*/ 31 w 72"/>
              <a:gd name="T25" fmla="*/ 26 h 36"/>
              <a:gd name="T26" fmla="*/ 26 w 72"/>
              <a:gd name="T27" fmla="*/ 26 h 36"/>
              <a:gd name="T28" fmla="*/ 21 w 72"/>
              <a:gd name="T29" fmla="*/ 28 h 36"/>
              <a:gd name="T30" fmla="*/ 13 w 72"/>
              <a:gd name="T31" fmla="*/ 31 h 36"/>
              <a:gd name="T32" fmla="*/ 5 w 72"/>
              <a:gd name="T33" fmla="*/ 31 h 36"/>
              <a:gd name="T34" fmla="*/ 0 w 72"/>
              <a:gd name="T35" fmla="*/ 31 h 36"/>
              <a:gd name="T36" fmla="*/ 0 w 72"/>
              <a:gd name="T37" fmla="*/ 36 h 36"/>
              <a:gd name="T38" fmla="*/ 8 w 72"/>
              <a:gd name="T39" fmla="*/ 34 h 36"/>
              <a:gd name="T40" fmla="*/ 13 w 72"/>
              <a:gd name="T41" fmla="*/ 34 h 36"/>
              <a:gd name="T42" fmla="*/ 21 w 72"/>
              <a:gd name="T43" fmla="*/ 34 h 36"/>
              <a:gd name="T44" fmla="*/ 26 w 72"/>
              <a:gd name="T45" fmla="*/ 31 h 36"/>
              <a:gd name="T46" fmla="*/ 31 w 72"/>
              <a:gd name="T47" fmla="*/ 31 h 36"/>
              <a:gd name="T48" fmla="*/ 39 w 72"/>
              <a:gd name="T49" fmla="*/ 28 h 36"/>
              <a:gd name="T50" fmla="*/ 44 w 72"/>
              <a:gd name="T51" fmla="*/ 23 h 36"/>
              <a:gd name="T52" fmla="*/ 46 w 72"/>
              <a:gd name="T53" fmla="*/ 23 h 36"/>
              <a:gd name="T54" fmla="*/ 51 w 72"/>
              <a:gd name="T55" fmla="*/ 21 h 36"/>
              <a:gd name="T56" fmla="*/ 57 w 72"/>
              <a:gd name="T57" fmla="*/ 18 h 36"/>
              <a:gd name="T58" fmla="*/ 59 w 72"/>
              <a:gd name="T59" fmla="*/ 16 h 36"/>
              <a:gd name="T60" fmla="*/ 64 w 72"/>
              <a:gd name="T61" fmla="*/ 11 h 36"/>
              <a:gd name="T62" fmla="*/ 67 w 72"/>
              <a:gd name="T63" fmla="*/ 8 h 36"/>
              <a:gd name="T64" fmla="*/ 69 w 72"/>
              <a:gd name="T65" fmla="*/ 8 h 36"/>
              <a:gd name="T66" fmla="*/ 72 w 72"/>
              <a:gd name="T67" fmla="*/ 5 h 36"/>
              <a:gd name="T68" fmla="*/ 72 w 72"/>
              <a:gd name="T69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2" h="36">
                <a:moveTo>
                  <a:pt x="72" y="3"/>
                </a:moveTo>
                <a:lnTo>
                  <a:pt x="69" y="0"/>
                </a:lnTo>
                <a:lnTo>
                  <a:pt x="69" y="0"/>
                </a:lnTo>
                <a:lnTo>
                  <a:pt x="67" y="3"/>
                </a:lnTo>
                <a:lnTo>
                  <a:pt x="64" y="5"/>
                </a:lnTo>
                <a:lnTo>
                  <a:pt x="62" y="8"/>
                </a:lnTo>
                <a:lnTo>
                  <a:pt x="57" y="11"/>
                </a:lnTo>
                <a:lnTo>
                  <a:pt x="54" y="13"/>
                </a:lnTo>
                <a:lnTo>
                  <a:pt x="49" y="16"/>
                </a:lnTo>
                <a:lnTo>
                  <a:pt x="44" y="18"/>
                </a:lnTo>
                <a:lnTo>
                  <a:pt x="41" y="21"/>
                </a:lnTo>
                <a:lnTo>
                  <a:pt x="36" y="23"/>
                </a:lnTo>
                <a:lnTo>
                  <a:pt x="31" y="26"/>
                </a:lnTo>
                <a:lnTo>
                  <a:pt x="26" y="26"/>
                </a:lnTo>
                <a:lnTo>
                  <a:pt x="21" y="28"/>
                </a:lnTo>
                <a:lnTo>
                  <a:pt x="13" y="31"/>
                </a:lnTo>
                <a:lnTo>
                  <a:pt x="5" y="31"/>
                </a:lnTo>
                <a:lnTo>
                  <a:pt x="0" y="31"/>
                </a:lnTo>
                <a:lnTo>
                  <a:pt x="0" y="36"/>
                </a:lnTo>
                <a:lnTo>
                  <a:pt x="8" y="34"/>
                </a:lnTo>
                <a:lnTo>
                  <a:pt x="13" y="34"/>
                </a:lnTo>
                <a:lnTo>
                  <a:pt x="21" y="34"/>
                </a:lnTo>
                <a:lnTo>
                  <a:pt x="26" y="31"/>
                </a:lnTo>
                <a:lnTo>
                  <a:pt x="31" y="31"/>
                </a:lnTo>
                <a:lnTo>
                  <a:pt x="39" y="28"/>
                </a:lnTo>
                <a:lnTo>
                  <a:pt x="44" y="23"/>
                </a:lnTo>
                <a:lnTo>
                  <a:pt x="46" y="23"/>
                </a:lnTo>
                <a:lnTo>
                  <a:pt x="51" y="21"/>
                </a:lnTo>
                <a:lnTo>
                  <a:pt x="57" y="18"/>
                </a:lnTo>
                <a:lnTo>
                  <a:pt x="59" y="16"/>
                </a:lnTo>
                <a:lnTo>
                  <a:pt x="64" y="11"/>
                </a:lnTo>
                <a:lnTo>
                  <a:pt x="67" y="8"/>
                </a:lnTo>
                <a:lnTo>
                  <a:pt x="69" y="8"/>
                </a:lnTo>
                <a:lnTo>
                  <a:pt x="72" y="5"/>
                </a:lnTo>
                <a:lnTo>
                  <a:pt x="72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6" name="Freeform 2526">
            <a:extLst>
              <a:ext uri="{FF2B5EF4-FFF2-40B4-BE49-F238E27FC236}">
                <a16:creationId xmlns:a16="http://schemas.microsoft.com/office/drawing/2014/main" id="{2489C6D3-2D29-4250-A037-E0AA73990990}"/>
              </a:ext>
            </a:extLst>
          </p:cNvPr>
          <p:cNvSpPr>
            <a:spLocks/>
          </p:cNvSpPr>
          <p:nvPr/>
        </p:nvSpPr>
        <p:spPr bwMode="auto">
          <a:xfrm>
            <a:off x="2936875" y="4405313"/>
            <a:ext cx="47625" cy="20637"/>
          </a:xfrm>
          <a:custGeom>
            <a:avLst/>
            <a:gdLst>
              <a:gd name="T0" fmla="*/ 0 w 82"/>
              <a:gd name="T1" fmla="*/ 36 h 38"/>
              <a:gd name="T2" fmla="*/ 0 w 82"/>
              <a:gd name="T3" fmla="*/ 38 h 38"/>
              <a:gd name="T4" fmla="*/ 8 w 82"/>
              <a:gd name="T5" fmla="*/ 38 h 38"/>
              <a:gd name="T6" fmla="*/ 18 w 82"/>
              <a:gd name="T7" fmla="*/ 38 h 38"/>
              <a:gd name="T8" fmla="*/ 23 w 82"/>
              <a:gd name="T9" fmla="*/ 38 h 38"/>
              <a:gd name="T10" fmla="*/ 31 w 82"/>
              <a:gd name="T11" fmla="*/ 36 h 38"/>
              <a:gd name="T12" fmla="*/ 39 w 82"/>
              <a:gd name="T13" fmla="*/ 33 h 38"/>
              <a:gd name="T14" fmla="*/ 46 w 82"/>
              <a:gd name="T15" fmla="*/ 31 h 38"/>
              <a:gd name="T16" fmla="*/ 51 w 82"/>
              <a:gd name="T17" fmla="*/ 28 h 38"/>
              <a:gd name="T18" fmla="*/ 57 w 82"/>
              <a:gd name="T19" fmla="*/ 26 h 38"/>
              <a:gd name="T20" fmla="*/ 62 w 82"/>
              <a:gd name="T21" fmla="*/ 23 h 38"/>
              <a:gd name="T22" fmla="*/ 67 w 82"/>
              <a:gd name="T23" fmla="*/ 18 h 38"/>
              <a:gd name="T24" fmla="*/ 72 w 82"/>
              <a:gd name="T25" fmla="*/ 15 h 38"/>
              <a:gd name="T26" fmla="*/ 74 w 82"/>
              <a:gd name="T27" fmla="*/ 13 h 38"/>
              <a:gd name="T28" fmla="*/ 77 w 82"/>
              <a:gd name="T29" fmla="*/ 10 h 38"/>
              <a:gd name="T30" fmla="*/ 80 w 82"/>
              <a:gd name="T31" fmla="*/ 8 h 38"/>
              <a:gd name="T32" fmla="*/ 82 w 82"/>
              <a:gd name="T33" fmla="*/ 5 h 38"/>
              <a:gd name="T34" fmla="*/ 82 w 82"/>
              <a:gd name="T35" fmla="*/ 3 h 38"/>
              <a:gd name="T36" fmla="*/ 80 w 82"/>
              <a:gd name="T37" fmla="*/ 0 h 38"/>
              <a:gd name="T38" fmla="*/ 80 w 82"/>
              <a:gd name="T39" fmla="*/ 0 h 38"/>
              <a:gd name="T40" fmla="*/ 77 w 82"/>
              <a:gd name="T41" fmla="*/ 3 h 38"/>
              <a:gd name="T42" fmla="*/ 74 w 82"/>
              <a:gd name="T43" fmla="*/ 5 h 38"/>
              <a:gd name="T44" fmla="*/ 72 w 82"/>
              <a:gd name="T45" fmla="*/ 10 h 38"/>
              <a:gd name="T46" fmla="*/ 69 w 82"/>
              <a:gd name="T47" fmla="*/ 13 h 38"/>
              <a:gd name="T48" fmla="*/ 64 w 82"/>
              <a:gd name="T49" fmla="*/ 15 h 38"/>
              <a:gd name="T50" fmla="*/ 59 w 82"/>
              <a:gd name="T51" fmla="*/ 18 h 38"/>
              <a:gd name="T52" fmla="*/ 54 w 82"/>
              <a:gd name="T53" fmla="*/ 20 h 38"/>
              <a:gd name="T54" fmla="*/ 49 w 82"/>
              <a:gd name="T55" fmla="*/ 23 h 38"/>
              <a:gd name="T56" fmla="*/ 44 w 82"/>
              <a:gd name="T57" fmla="*/ 26 h 38"/>
              <a:gd name="T58" fmla="*/ 39 w 82"/>
              <a:gd name="T59" fmla="*/ 28 h 38"/>
              <a:gd name="T60" fmla="*/ 31 w 82"/>
              <a:gd name="T61" fmla="*/ 31 h 38"/>
              <a:gd name="T62" fmla="*/ 23 w 82"/>
              <a:gd name="T63" fmla="*/ 33 h 38"/>
              <a:gd name="T64" fmla="*/ 16 w 82"/>
              <a:gd name="T65" fmla="*/ 33 h 38"/>
              <a:gd name="T66" fmla="*/ 8 w 82"/>
              <a:gd name="T67" fmla="*/ 36 h 38"/>
              <a:gd name="T68" fmla="*/ 0 w 82"/>
              <a:gd name="T69" fmla="*/ 36 h 38"/>
              <a:gd name="T70" fmla="*/ 0 w 82"/>
              <a:gd name="T71" fmla="*/ 36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2" h="38">
                <a:moveTo>
                  <a:pt x="0" y="36"/>
                </a:moveTo>
                <a:lnTo>
                  <a:pt x="0" y="38"/>
                </a:lnTo>
                <a:lnTo>
                  <a:pt x="8" y="38"/>
                </a:lnTo>
                <a:lnTo>
                  <a:pt x="18" y="38"/>
                </a:lnTo>
                <a:lnTo>
                  <a:pt x="23" y="38"/>
                </a:lnTo>
                <a:lnTo>
                  <a:pt x="31" y="36"/>
                </a:lnTo>
                <a:lnTo>
                  <a:pt x="39" y="33"/>
                </a:lnTo>
                <a:lnTo>
                  <a:pt x="46" y="31"/>
                </a:lnTo>
                <a:lnTo>
                  <a:pt x="51" y="28"/>
                </a:lnTo>
                <a:lnTo>
                  <a:pt x="57" y="26"/>
                </a:lnTo>
                <a:lnTo>
                  <a:pt x="62" y="23"/>
                </a:lnTo>
                <a:lnTo>
                  <a:pt x="67" y="18"/>
                </a:lnTo>
                <a:lnTo>
                  <a:pt x="72" y="15"/>
                </a:lnTo>
                <a:lnTo>
                  <a:pt x="74" y="13"/>
                </a:lnTo>
                <a:lnTo>
                  <a:pt x="77" y="10"/>
                </a:lnTo>
                <a:lnTo>
                  <a:pt x="80" y="8"/>
                </a:lnTo>
                <a:lnTo>
                  <a:pt x="82" y="5"/>
                </a:lnTo>
                <a:lnTo>
                  <a:pt x="82" y="3"/>
                </a:lnTo>
                <a:lnTo>
                  <a:pt x="80" y="0"/>
                </a:lnTo>
                <a:lnTo>
                  <a:pt x="80" y="0"/>
                </a:lnTo>
                <a:lnTo>
                  <a:pt x="77" y="3"/>
                </a:lnTo>
                <a:lnTo>
                  <a:pt x="74" y="5"/>
                </a:lnTo>
                <a:lnTo>
                  <a:pt x="72" y="10"/>
                </a:lnTo>
                <a:lnTo>
                  <a:pt x="69" y="13"/>
                </a:lnTo>
                <a:lnTo>
                  <a:pt x="64" y="15"/>
                </a:lnTo>
                <a:lnTo>
                  <a:pt x="59" y="18"/>
                </a:lnTo>
                <a:lnTo>
                  <a:pt x="54" y="20"/>
                </a:lnTo>
                <a:lnTo>
                  <a:pt x="49" y="23"/>
                </a:lnTo>
                <a:lnTo>
                  <a:pt x="44" y="26"/>
                </a:lnTo>
                <a:lnTo>
                  <a:pt x="39" y="28"/>
                </a:lnTo>
                <a:lnTo>
                  <a:pt x="31" y="31"/>
                </a:lnTo>
                <a:lnTo>
                  <a:pt x="23" y="33"/>
                </a:lnTo>
                <a:lnTo>
                  <a:pt x="16" y="33"/>
                </a:lnTo>
                <a:lnTo>
                  <a:pt x="8" y="36"/>
                </a:lnTo>
                <a:lnTo>
                  <a:pt x="0" y="36"/>
                </a:lnTo>
                <a:lnTo>
                  <a:pt x="0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7" name="Freeform 2527">
            <a:extLst>
              <a:ext uri="{FF2B5EF4-FFF2-40B4-BE49-F238E27FC236}">
                <a16:creationId xmlns:a16="http://schemas.microsoft.com/office/drawing/2014/main" id="{73A28A0B-5B32-4426-A57C-0221883A0D41}"/>
              </a:ext>
            </a:extLst>
          </p:cNvPr>
          <p:cNvSpPr>
            <a:spLocks/>
          </p:cNvSpPr>
          <p:nvPr/>
        </p:nvSpPr>
        <p:spPr bwMode="auto">
          <a:xfrm>
            <a:off x="2889250" y="4416425"/>
            <a:ext cx="47625" cy="12700"/>
          </a:xfrm>
          <a:custGeom>
            <a:avLst/>
            <a:gdLst>
              <a:gd name="T0" fmla="*/ 0 w 84"/>
              <a:gd name="T1" fmla="*/ 2 h 23"/>
              <a:gd name="T2" fmla="*/ 2 w 84"/>
              <a:gd name="T3" fmla="*/ 5 h 23"/>
              <a:gd name="T4" fmla="*/ 2 w 84"/>
              <a:gd name="T5" fmla="*/ 5 h 23"/>
              <a:gd name="T6" fmla="*/ 5 w 84"/>
              <a:gd name="T7" fmla="*/ 5 h 23"/>
              <a:gd name="T8" fmla="*/ 8 w 84"/>
              <a:gd name="T9" fmla="*/ 8 h 23"/>
              <a:gd name="T10" fmla="*/ 10 w 84"/>
              <a:gd name="T11" fmla="*/ 8 h 23"/>
              <a:gd name="T12" fmla="*/ 15 w 84"/>
              <a:gd name="T13" fmla="*/ 10 h 23"/>
              <a:gd name="T14" fmla="*/ 18 w 84"/>
              <a:gd name="T15" fmla="*/ 10 h 23"/>
              <a:gd name="T16" fmla="*/ 25 w 84"/>
              <a:gd name="T17" fmla="*/ 13 h 23"/>
              <a:gd name="T18" fmla="*/ 31 w 84"/>
              <a:gd name="T19" fmla="*/ 15 h 23"/>
              <a:gd name="T20" fmla="*/ 36 w 84"/>
              <a:gd name="T21" fmla="*/ 18 h 23"/>
              <a:gd name="T22" fmla="*/ 43 w 84"/>
              <a:gd name="T23" fmla="*/ 18 h 23"/>
              <a:gd name="T24" fmla="*/ 51 w 84"/>
              <a:gd name="T25" fmla="*/ 20 h 23"/>
              <a:gd name="T26" fmla="*/ 59 w 84"/>
              <a:gd name="T27" fmla="*/ 20 h 23"/>
              <a:gd name="T28" fmla="*/ 66 w 84"/>
              <a:gd name="T29" fmla="*/ 20 h 23"/>
              <a:gd name="T30" fmla="*/ 77 w 84"/>
              <a:gd name="T31" fmla="*/ 23 h 23"/>
              <a:gd name="T32" fmla="*/ 84 w 84"/>
              <a:gd name="T33" fmla="*/ 20 h 23"/>
              <a:gd name="T34" fmla="*/ 84 w 84"/>
              <a:gd name="T35" fmla="*/ 18 h 23"/>
              <a:gd name="T36" fmla="*/ 77 w 84"/>
              <a:gd name="T37" fmla="*/ 18 h 23"/>
              <a:gd name="T38" fmla="*/ 66 w 84"/>
              <a:gd name="T39" fmla="*/ 18 h 23"/>
              <a:gd name="T40" fmla="*/ 59 w 84"/>
              <a:gd name="T41" fmla="*/ 18 h 23"/>
              <a:gd name="T42" fmla="*/ 51 w 84"/>
              <a:gd name="T43" fmla="*/ 15 h 23"/>
              <a:gd name="T44" fmla="*/ 43 w 84"/>
              <a:gd name="T45" fmla="*/ 13 h 23"/>
              <a:gd name="T46" fmla="*/ 38 w 84"/>
              <a:gd name="T47" fmla="*/ 13 h 23"/>
              <a:gd name="T48" fmla="*/ 31 w 84"/>
              <a:gd name="T49" fmla="*/ 10 h 23"/>
              <a:gd name="T50" fmla="*/ 25 w 84"/>
              <a:gd name="T51" fmla="*/ 8 h 23"/>
              <a:gd name="T52" fmla="*/ 20 w 84"/>
              <a:gd name="T53" fmla="*/ 8 h 23"/>
              <a:gd name="T54" fmla="*/ 15 w 84"/>
              <a:gd name="T55" fmla="*/ 5 h 23"/>
              <a:gd name="T56" fmla="*/ 13 w 84"/>
              <a:gd name="T57" fmla="*/ 5 h 23"/>
              <a:gd name="T58" fmla="*/ 8 w 84"/>
              <a:gd name="T59" fmla="*/ 2 h 23"/>
              <a:gd name="T60" fmla="*/ 5 w 84"/>
              <a:gd name="T61" fmla="*/ 0 h 23"/>
              <a:gd name="T62" fmla="*/ 5 w 84"/>
              <a:gd name="T63" fmla="*/ 0 h 23"/>
              <a:gd name="T64" fmla="*/ 5 w 84"/>
              <a:gd name="T65" fmla="*/ 0 h 23"/>
              <a:gd name="T66" fmla="*/ 2 w 84"/>
              <a:gd name="T67" fmla="*/ 0 h 23"/>
              <a:gd name="T68" fmla="*/ 5 w 84"/>
              <a:gd name="T69" fmla="*/ 0 h 23"/>
              <a:gd name="T70" fmla="*/ 0 w 84"/>
              <a:gd name="T71" fmla="*/ 2 h 23"/>
              <a:gd name="T72" fmla="*/ 0 w 84"/>
              <a:gd name="T73" fmla="*/ 2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84" h="23">
                <a:moveTo>
                  <a:pt x="0" y="2"/>
                </a:moveTo>
                <a:lnTo>
                  <a:pt x="2" y="5"/>
                </a:lnTo>
                <a:lnTo>
                  <a:pt x="2" y="5"/>
                </a:lnTo>
                <a:lnTo>
                  <a:pt x="5" y="5"/>
                </a:lnTo>
                <a:lnTo>
                  <a:pt x="8" y="8"/>
                </a:lnTo>
                <a:lnTo>
                  <a:pt x="10" y="8"/>
                </a:lnTo>
                <a:lnTo>
                  <a:pt x="15" y="10"/>
                </a:lnTo>
                <a:lnTo>
                  <a:pt x="18" y="10"/>
                </a:lnTo>
                <a:lnTo>
                  <a:pt x="25" y="13"/>
                </a:lnTo>
                <a:lnTo>
                  <a:pt x="31" y="15"/>
                </a:lnTo>
                <a:lnTo>
                  <a:pt x="36" y="18"/>
                </a:lnTo>
                <a:lnTo>
                  <a:pt x="43" y="18"/>
                </a:lnTo>
                <a:lnTo>
                  <a:pt x="51" y="20"/>
                </a:lnTo>
                <a:lnTo>
                  <a:pt x="59" y="20"/>
                </a:lnTo>
                <a:lnTo>
                  <a:pt x="66" y="20"/>
                </a:lnTo>
                <a:lnTo>
                  <a:pt x="77" y="23"/>
                </a:lnTo>
                <a:lnTo>
                  <a:pt x="84" y="20"/>
                </a:lnTo>
                <a:lnTo>
                  <a:pt x="84" y="18"/>
                </a:lnTo>
                <a:lnTo>
                  <a:pt x="77" y="18"/>
                </a:lnTo>
                <a:lnTo>
                  <a:pt x="66" y="18"/>
                </a:lnTo>
                <a:lnTo>
                  <a:pt x="59" y="18"/>
                </a:lnTo>
                <a:lnTo>
                  <a:pt x="51" y="15"/>
                </a:lnTo>
                <a:lnTo>
                  <a:pt x="43" y="13"/>
                </a:lnTo>
                <a:lnTo>
                  <a:pt x="38" y="13"/>
                </a:lnTo>
                <a:lnTo>
                  <a:pt x="31" y="10"/>
                </a:lnTo>
                <a:lnTo>
                  <a:pt x="25" y="8"/>
                </a:lnTo>
                <a:lnTo>
                  <a:pt x="20" y="8"/>
                </a:lnTo>
                <a:lnTo>
                  <a:pt x="15" y="5"/>
                </a:lnTo>
                <a:lnTo>
                  <a:pt x="13" y="5"/>
                </a:lnTo>
                <a:lnTo>
                  <a:pt x="8" y="2"/>
                </a:lnTo>
                <a:lnTo>
                  <a:pt x="5" y="0"/>
                </a:lnTo>
                <a:lnTo>
                  <a:pt x="5" y="0"/>
                </a:lnTo>
                <a:lnTo>
                  <a:pt x="5" y="0"/>
                </a:lnTo>
                <a:lnTo>
                  <a:pt x="2" y="0"/>
                </a:lnTo>
                <a:lnTo>
                  <a:pt x="5" y="0"/>
                </a:lnTo>
                <a:lnTo>
                  <a:pt x="0" y="2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8" name="Freeform 2528">
            <a:extLst>
              <a:ext uri="{FF2B5EF4-FFF2-40B4-BE49-F238E27FC236}">
                <a16:creationId xmlns:a16="http://schemas.microsoft.com/office/drawing/2014/main" id="{88F17E59-483B-4B3C-8132-03C4AC4F8CC4}"/>
              </a:ext>
            </a:extLst>
          </p:cNvPr>
          <p:cNvSpPr>
            <a:spLocks/>
          </p:cNvSpPr>
          <p:nvPr/>
        </p:nvSpPr>
        <p:spPr bwMode="auto">
          <a:xfrm>
            <a:off x="2879725" y="4403725"/>
            <a:ext cx="12700" cy="12700"/>
          </a:xfrm>
          <a:custGeom>
            <a:avLst/>
            <a:gdLst>
              <a:gd name="T0" fmla="*/ 5 w 20"/>
              <a:gd name="T1" fmla="*/ 0 h 23"/>
              <a:gd name="T2" fmla="*/ 0 w 20"/>
              <a:gd name="T3" fmla="*/ 3 h 23"/>
              <a:gd name="T4" fmla="*/ 0 w 20"/>
              <a:gd name="T5" fmla="*/ 6 h 23"/>
              <a:gd name="T6" fmla="*/ 2 w 20"/>
              <a:gd name="T7" fmla="*/ 8 h 23"/>
              <a:gd name="T8" fmla="*/ 5 w 20"/>
              <a:gd name="T9" fmla="*/ 11 h 23"/>
              <a:gd name="T10" fmla="*/ 7 w 20"/>
              <a:gd name="T11" fmla="*/ 16 h 23"/>
              <a:gd name="T12" fmla="*/ 10 w 20"/>
              <a:gd name="T13" fmla="*/ 18 h 23"/>
              <a:gd name="T14" fmla="*/ 12 w 20"/>
              <a:gd name="T15" fmla="*/ 21 h 23"/>
              <a:gd name="T16" fmla="*/ 15 w 20"/>
              <a:gd name="T17" fmla="*/ 23 h 23"/>
              <a:gd name="T18" fmla="*/ 20 w 20"/>
              <a:gd name="T19" fmla="*/ 21 h 23"/>
              <a:gd name="T20" fmla="*/ 17 w 20"/>
              <a:gd name="T21" fmla="*/ 18 h 23"/>
              <a:gd name="T22" fmla="*/ 15 w 20"/>
              <a:gd name="T23" fmla="*/ 16 h 23"/>
              <a:gd name="T24" fmla="*/ 10 w 20"/>
              <a:gd name="T25" fmla="*/ 13 h 23"/>
              <a:gd name="T26" fmla="*/ 7 w 20"/>
              <a:gd name="T27" fmla="*/ 8 h 23"/>
              <a:gd name="T28" fmla="*/ 7 w 20"/>
              <a:gd name="T29" fmla="*/ 6 h 23"/>
              <a:gd name="T30" fmla="*/ 5 w 20"/>
              <a:gd name="T31" fmla="*/ 3 h 23"/>
              <a:gd name="T32" fmla="*/ 5 w 20"/>
              <a:gd name="T33" fmla="*/ 0 h 23"/>
              <a:gd name="T34" fmla="*/ 5 w 20"/>
              <a:gd name="T35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0" h="23">
                <a:moveTo>
                  <a:pt x="5" y="0"/>
                </a:moveTo>
                <a:lnTo>
                  <a:pt x="0" y="3"/>
                </a:lnTo>
                <a:lnTo>
                  <a:pt x="0" y="6"/>
                </a:lnTo>
                <a:lnTo>
                  <a:pt x="2" y="8"/>
                </a:lnTo>
                <a:lnTo>
                  <a:pt x="5" y="11"/>
                </a:lnTo>
                <a:lnTo>
                  <a:pt x="7" y="16"/>
                </a:lnTo>
                <a:lnTo>
                  <a:pt x="10" y="18"/>
                </a:lnTo>
                <a:lnTo>
                  <a:pt x="12" y="21"/>
                </a:lnTo>
                <a:lnTo>
                  <a:pt x="15" y="23"/>
                </a:lnTo>
                <a:lnTo>
                  <a:pt x="20" y="21"/>
                </a:lnTo>
                <a:lnTo>
                  <a:pt x="17" y="18"/>
                </a:lnTo>
                <a:lnTo>
                  <a:pt x="15" y="16"/>
                </a:lnTo>
                <a:lnTo>
                  <a:pt x="10" y="13"/>
                </a:lnTo>
                <a:lnTo>
                  <a:pt x="7" y="8"/>
                </a:lnTo>
                <a:lnTo>
                  <a:pt x="7" y="6"/>
                </a:lnTo>
                <a:lnTo>
                  <a:pt x="5" y="3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49" name="Freeform 2529">
            <a:extLst>
              <a:ext uri="{FF2B5EF4-FFF2-40B4-BE49-F238E27FC236}">
                <a16:creationId xmlns:a16="http://schemas.microsoft.com/office/drawing/2014/main" id="{9CE2396C-CC97-49C3-9897-646ED591793E}"/>
              </a:ext>
            </a:extLst>
          </p:cNvPr>
          <p:cNvSpPr>
            <a:spLocks/>
          </p:cNvSpPr>
          <p:nvPr/>
        </p:nvSpPr>
        <p:spPr bwMode="auto">
          <a:xfrm>
            <a:off x="2732088" y="4416425"/>
            <a:ext cx="146050" cy="104775"/>
          </a:xfrm>
          <a:custGeom>
            <a:avLst/>
            <a:gdLst>
              <a:gd name="T0" fmla="*/ 256 w 256"/>
              <a:gd name="T1" fmla="*/ 87 h 190"/>
              <a:gd name="T2" fmla="*/ 3 w 256"/>
              <a:gd name="T3" fmla="*/ 0 h 190"/>
              <a:gd name="T4" fmla="*/ 0 w 256"/>
              <a:gd name="T5" fmla="*/ 95 h 190"/>
              <a:gd name="T6" fmla="*/ 256 w 256"/>
              <a:gd name="T7" fmla="*/ 190 h 190"/>
              <a:gd name="T8" fmla="*/ 256 w 256"/>
              <a:gd name="T9" fmla="*/ 87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6" h="190">
                <a:moveTo>
                  <a:pt x="256" y="87"/>
                </a:moveTo>
                <a:lnTo>
                  <a:pt x="3" y="0"/>
                </a:lnTo>
                <a:lnTo>
                  <a:pt x="0" y="95"/>
                </a:lnTo>
                <a:lnTo>
                  <a:pt x="256" y="190"/>
                </a:lnTo>
                <a:lnTo>
                  <a:pt x="256" y="8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0" name="Freeform 2530">
            <a:extLst>
              <a:ext uri="{FF2B5EF4-FFF2-40B4-BE49-F238E27FC236}">
                <a16:creationId xmlns:a16="http://schemas.microsoft.com/office/drawing/2014/main" id="{3C9C9A81-0EA5-4D64-8A02-559A9BD424D9}"/>
              </a:ext>
            </a:extLst>
          </p:cNvPr>
          <p:cNvSpPr>
            <a:spLocks/>
          </p:cNvSpPr>
          <p:nvPr/>
        </p:nvSpPr>
        <p:spPr bwMode="auto">
          <a:xfrm>
            <a:off x="2732088" y="4416425"/>
            <a:ext cx="146050" cy="49213"/>
          </a:xfrm>
          <a:custGeom>
            <a:avLst/>
            <a:gdLst>
              <a:gd name="T0" fmla="*/ 3 w 256"/>
              <a:gd name="T1" fmla="*/ 5 h 92"/>
              <a:gd name="T2" fmla="*/ 5 w 256"/>
              <a:gd name="T3" fmla="*/ 2 h 92"/>
              <a:gd name="T4" fmla="*/ 3 w 256"/>
              <a:gd name="T5" fmla="*/ 5 h 92"/>
              <a:gd name="T6" fmla="*/ 256 w 256"/>
              <a:gd name="T7" fmla="*/ 92 h 92"/>
              <a:gd name="T8" fmla="*/ 256 w 256"/>
              <a:gd name="T9" fmla="*/ 87 h 92"/>
              <a:gd name="T10" fmla="*/ 5 w 256"/>
              <a:gd name="T11" fmla="*/ 0 h 92"/>
              <a:gd name="T12" fmla="*/ 0 w 256"/>
              <a:gd name="T13" fmla="*/ 2 h 92"/>
              <a:gd name="T14" fmla="*/ 5 w 256"/>
              <a:gd name="T15" fmla="*/ 0 h 92"/>
              <a:gd name="T16" fmla="*/ 3 w 256"/>
              <a:gd name="T17" fmla="*/ 0 h 92"/>
              <a:gd name="T18" fmla="*/ 0 w 256"/>
              <a:gd name="T19" fmla="*/ 0 h 92"/>
              <a:gd name="T20" fmla="*/ 0 w 256"/>
              <a:gd name="T21" fmla="*/ 2 h 92"/>
              <a:gd name="T22" fmla="*/ 3 w 256"/>
              <a:gd name="T23" fmla="*/ 5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56" h="92">
                <a:moveTo>
                  <a:pt x="3" y="5"/>
                </a:moveTo>
                <a:lnTo>
                  <a:pt x="5" y="2"/>
                </a:lnTo>
                <a:lnTo>
                  <a:pt x="3" y="5"/>
                </a:lnTo>
                <a:lnTo>
                  <a:pt x="256" y="92"/>
                </a:lnTo>
                <a:lnTo>
                  <a:pt x="256" y="87"/>
                </a:lnTo>
                <a:lnTo>
                  <a:pt x="5" y="0"/>
                </a:lnTo>
                <a:lnTo>
                  <a:pt x="0" y="2"/>
                </a:lnTo>
                <a:lnTo>
                  <a:pt x="5" y="0"/>
                </a:lnTo>
                <a:lnTo>
                  <a:pt x="3" y="0"/>
                </a:lnTo>
                <a:lnTo>
                  <a:pt x="0" y="0"/>
                </a:lnTo>
                <a:lnTo>
                  <a:pt x="0" y="2"/>
                </a:lnTo>
                <a:lnTo>
                  <a:pt x="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1" name="Freeform 2531">
            <a:extLst>
              <a:ext uri="{FF2B5EF4-FFF2-40B4-BE49-F238E27FC236}">
                <a16:creationId xmlns:a16="http://schemas.microsoft.com/office/drawing/2014/main" id="{F143A682-CCF7-4C82-B29E-95CC95377D70}"/>
              </a:ext>
            </a:extLst>
          </p:cNvPr>
          <p:cNvSpPr>
            <a:spLocks/>
          </p:cNvSpPr>
          <p:nvPr/>
        </p:nvSpPr>
        <p:spPr bwMode="auto">
          <a:xfrm>
            <a:off x="2730500" y="4416425"/>
            <a:ext cx="4763" cy="53975"/>
          </a:xfrm>
          <a:custGeom>
            <a:avLst/>
            <a:gdLst>
              <a:gd name="T0" fmla="*/ 2 w 7"/>
              <a:gd name="T1" fmla="*/ 95 h 98"/>
              <a:gd name="T2" fmla="*/ 2 w 7"/>
              <a:gd name="T3" fmla="*/ 95 h 98"/>
              <a:gd name="T4" fmla="*/ 2 w 7"/>
              <a:gd name="T5" fmla="*/ 95 h 98"/>
              <a:gd name="T6" fmla="*/ 7 w 7"/>
              <a:gd name="T7" fmla="*/ 0 h 98"/>
              <a:gd name="T8" fmla="*/ 2 w 7"/>
              <a:gd name="T9" fmla="*/ 0 h 98"/>
              <a:gd name="T10" fmla="*/ 0 w 7"/>
              <a:gd name="T11" fmla="*/ 95 h 98"/>
              <a:gd name="T12" fmla="*/ 0 w 7"/>
              <a:gd name="T13" fmla="*/ 98 h 98"/>
              <a:gd name="T14" fmla="*/ 0 w 7"/>
              <a:gd name="T15" fmla="*/ 95 h 98"/>
              <a:gd name="T16" fmla="*/ 0 w 7"/>
              <a:gd name="T17" fmla="*/ 98 h 98"/>
              <a:gd name="T18" fmla="*/ 2 w 7"/>
              <a:gd name="T19" fmla="*/ 98 h 98"/>
              <a:gd name="T20" fmla="*/ 2 w 7"/>
              <a:gd name="T21" fmla="*/ 98 h 98"/>
              <a:gd name="T22" fmla="*/ 2 w 7"/>
              <a:gd name="T23" fmla="*/ 95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7" h="98">
                <a:moveTo>
                  <a:pt x="2" y="95"/>
                </a:moveTo>
                <a:lnTo>
                  <a:pt x="2" y="95"/>
                </a:lnTo>
                <a:lnTo>
                  <a:pt x="2" y="95"/>
                </a:lnTo>
                <a:lnTo>
                  <a:pt x="7" y="0"/>
                </a:lnTo>
                <a:lnTo>
                  <a:pt x="2" y="0"/>
                </a:lnTo>
                <a:lnTo>
                  <a:pt x="0" y="95"/>
                </a:lnTo>
                <a:lnTo>
                  <a:pt x="0" y="98"/>
                </a:lnTo>
                <a:lnTo>
                  <a:pt x="0" y="95"/>
                </a:lnTo>
                <a:lnTo>
                  <a:pt x="0" y="98"/>
                </a:lnTo>
                <a:lnTo>
                  <a:pt x="2" y="98"/>
                </a:lnTo>
                <a:lnTo>
                  <a:pt x="2" y="98"/>
                </a:lnTo>
                <a:lnTo>
                  <a:pt x="2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2" name="Freeform 2532">
            <a:extLst>
              <a:ext uri="{FF2B5EF4-FFF2-40B4-BE49-F238E27FC236}">
                <a16:creationId xmlns:a16="http://schemas.microsoft.com/office/drawing/2014/main" id="{BDC3E932-C457-475B-923C-47529B75DC96}"/>
              </a:ext>
            </a:extLst>
          </p:cNvPr>
          <p:cNvSpPr>
            <a:spLocks/>
          </p:cNvSpPr>
          <p:nvPr/>
        </p:nvSpPr>
        <p:spPr bwMode="auto">
          <a:xfrm>
            <a:off x="2730500" y="4468813"/>
            <a:ext cx="149225" cy="53975"/>
          </a:xfrm>
          <a:custGeom>
            <a:avLst/>
            <a:gdLst>
              <a:gd name="T0" fmla="*/ 258 w 261"/>
              <a:gd name="T1" fmla="*/ 92 h 97"/>
              <a:gd name="T2" fmla="*/ 255 w 261"/>
              <a:gd name="T3" fmla="*/ 95 h 97"/>
              <a:gd name="T4" fmla="*/ 258 w 261"/>
              <a:gd name="T5" fmla="*/ 92 h 97"/>
              <a:gd name="T6" fmla="*/ 2 w 261"/>
              <a:gd name="T7" fmla="*/ 0 h 97"/>
              <a:gd name="T8" fmla="*/ 0 w 261"/>
              <a:gd name="T9" fmla="*/ 3 h 97"/>
              <a:gd name="T10" fmla="*/ 258 w 261"/>
              <a:gd name="T11" fmla="*/ 97 h 97"/>
              <a:gd name="T12" fmla="*/ 261 w 261"/>
              <a:gd name="T13" fmla="*/ 95 h 97"/>
              <a:gd name="T14" fmla="*/ 258 w 261"/>
              <a:gd name="T15" fmla="*/ 97 h 97"/>
              <a:gd name="T16" fmla="*/ 258 w 261"/>
              <a:gd name="T17" fmla="*/ 97 h 97"/>
              <a:gd name="T18" fmla="*/ 261 w 261"/>
              <a:gd name="T19" fmla="*/ 95 h 97"/>
              <a:gd name="T20" fmla="*/ 261 w 261"/>
              <a:gd name="T21" fmla="*/ 95 h 97"/>
              <a:gd name="T22" fmla="*/ 258 w 261"/>
              <a:gd name="T23" fmla="*/ 92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1" h="97">
                <a:moveTo>
                  <a:pt x="258" y="92"/>
                </a:moveTo>
                <a:lnTo>
                  <a:pt x="255" y="95"/>
                </a:lnTo>
                <a:lnTo>
                  <a:pt x="258" y="92"/>
                </a:lnTo>
                <a:lnTo>
                  <a:pt x="2" y="0"/>
                </a:lnTo>
                <a:lnTo>
                  <a:pt x="0" y="3"/>
                </a:lnTo>
                <a:lnTo>
                  <a:pt x="258" y="97"/>
                </a:lnTo>
                <a:lnTo>
                  <a:pt x="261" y="95"/>
                </a:lnTo>
                <a:lnTo>
                  <a:pt x="258" y="97"/>
                </a:lnTo>
                <a:lnTo>
                  <a:pt x="258" y="97"/>
                </a:lnTo>
                <a:lnTo>
                  <a:pt x="261" y="95"/>
                </a:lnTo>
                <a:lnTo>
                  <a:pt x="261" y="95"/>
                </a:lnTo>
                <a:lnTo>
                  <a:pt x="258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3" name="Freeform 2533">
            <a:extLst>
              <a:ext uri="{FF2B5EF4-FFF2-40B4-BE49-F238E27FC236}">
                <a16:creationId xmlns:a16="http://schemas.microsoft.com/office/drawing/2014/main" id="{93B88ACB-0603-4211-A18E-076017E905AF}"/>
              </a:ext>
            </a:extLst>
          </p:cNvPr>
          <p:cNvSpPr>
            <a:spLocks/>
          </p:cNvSpPr>
          <p:nvPr/>
        </p:nvSpPr>
        <p:spPr bwMode="auto">
          <a:xfrm>
            <a:off x="2876550" y="4464050"/>
            <a:ext cx="3175" cy="57150"/>
          </a:xfrm>
          <a:custGeom>
            <a:avLst/>
            <a:gdLst>
              <a:gd name="T0" fmla="*/ 0 w 6"/>
              <a:gd name="T1" fmla="*/ 2 h 105"/>
              <a:gd name="T2" fmla="*/ 3 w 6"/>
              <a:gd name="T3" fmla="*/ 5 h 105"/>
              <a:gd name="T4" fmla="*/ 0 w 6"/>
              <a:gd name="T5" fmla="*/ 2 h 105"/>
              <a:gd name="T6" fmla="*/ 0 w 6"/>
              <a:gd name="T7" fmla="*/ 105 h 105"/>
              <a:gd name="T8" fmla="*/ 6 w 6"/>
              <a:gd name="T9" fmla="*/ 105 h 105"/>
              <a:gd name="T10" fmla="*/ 6 w 6"/>
              <a:gd name="T11" fmla="*/ 2 h 105"/>
              <a:gd name="T12" fmla="*/ 3 w 6"/>
              <a:gd name="T13" fmla="*/ 0 h 105"/>
              <a:gd name="T14" fmla="*/ 6 w 6"/>
              <a:gd name="T15" fmla="*/ 2 h 105"/>
              <a:gd name="T16" fmla="*/ 6 w 6"/>
              <a:gd name="T17" fmla="*/ 0 h 105"/>
              <a:gd name="T18" fmla="*/ 3 w 6"/>
              <a:gd name="T19" fmla="*/ 0 h 105"/>
              <a:gd name="T20" fmla="*/ 3 w 6"/>
              <a:gd name="T21" fmla="*/ 0 h 105"/>
              <a:gd name="T22" fmla="*/ 0 w 6"/>
              <a:gd name="T23" fmla="*/ 2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6" h="105">
                <a:moveTo>
                  <a:pt x="0" y="2"/>
                </a:moveTo>
                <a:lnTo>
                  <a:pt x="3" y="5"/>
                </a:lnTo>
                <a:lnTo>
                  <a:pt x="0" y="2"/>
                </a:lnTo>
                <a:lnTo>
                  <a:pt x="0" y="105"/>
                </a:lnTo>
                <a:lnTo>
                  <a:pt x="6" y="105"/>
                </a:lnTo>
                <a:lnTo>
                  <a:pt x="6" y="2"/>
                </a:lnTo>
                <a:lnTo>
                  <a:pt x="3" y="0"/>
                </a:lnTo>
                <a:lnTo>
                  <a:pt x="6" y="2"/>
                </a:lnTo>
                <a:lnTo>
                  <a:pt x="6" y="0"/>
                </a:lnTo>
                <a:lnTo>
                  <a:pt x="3" y="0"/>
                </a:lnTo>
                <a:lnTo>
                  <a:pt x="3" y="0"/>
                </a:lnTo>
                <a:lnTo>
                  <a:pt x="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4" name="Freeform 2534">
            <a:extLst>
              <a:ext uri="{FF2B5EF4-FFF2-40B4-BE49-F238E27FC236}">
                <a16:creationId xmlns:a16="http://schemas.microsoft.com/office/drawing/2014/main" id="{1AB71748-4638-48DC-8947-895E49F4D792}"/>
              </a:ext>
            </a:extLst>
          </p:cNvPr>
          <p:cNvSpPr>
            <a:spLocks/>
          </p:cNvSpPr>
          <p:nvPr/>
        </p:nvSpPr>
        <p:spPr bwMode="auto">
          <a:xfrm>
            <a:off x="2997200" y="4451350"/>
            <a:ext cx="1588" cy="28575"/>
          </a:xfrm>
          <a:custGeom>
            <a:avLst/>
            <a:gdLst>
              <a:gd name="T0" fmla="*/ 3 w 3"/>
              <a:gd name="T1" fmla="*/ 49 h 52"/>
              <a:gd name="T2" fmla="*/ 0 w 3"/>
              <a:gd name="T3" fmla="*/ 52 h 52"/>
              <a:gd name="T4" fmla="*/ 3 w 3"/>
              <a:gd name="T5" fmla="*/ 49 h 52"/>
              <a:gd name="T6" fmla="*/ 3 w 3"/>
              <a:gd name="T7" fmla="*/ 0 h 52"/>
              <a:gd name="T8" fmla="*/ 0 w 3"/>
              <a:gd name="T9" fmla="*/ 0 h 52"/>
              <a:gd name="T10" fmla="*/ 0 w 3"/>
              <a:gd name="T11" fmla="*/ 49 h 52"/>
              <a:gd name="T12" fmla="*/ 0 w 3"/>
              <a:gd name="T13" fmla="*/ 49 h 52"/>
              <a:gd name="T14" fmla="*/ 0 w 3"/>
              <a:gd name="T15" fmla="*/ 52 h 52"/>
              <a:gd name="T16" fmla="*/ 3 w 3"/>
              <a:gd name="T17" fmla="*/ 52 h 52"/>
              <a:gd name="T18" fmla="*/ 3 w 3"/>
              <a:gd name="T19" fmla="*/ 49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" h="52">
                <a:moveTo>
                  <a:pt x="3" y="49"/>
                </a:moveTo>
                <a:lnTo>
                  <a:pt x="0" y="52"/>
                </a:lnTo>
                <a:lnTo>
                  <a:pt x="3" y="49"/>
                </a:lnTo>
                <a:lnTo>
                  <a:pt x="3" y="0"/>
                </a:lnTo>
                <a:lnTo>
                  <a:pt x="0" y="0"/>
                </a:lnTo>
                <a:lnTo>
                  <a:pt x="0" y="49"/>
                </a:lnTo>
                <a:lnTo>
                  <a:pt x="0" y="49"/>
                </a:lnTo>
                <a:lnTo>
                  <a:pt x="0" y="52"/>
                </a:lnTo>
                <a:lnTo>
                  <a:pt x="3" y="52"/>
                </a:lnTo>
                <a:lnTo>
                  <a:pt x="3" y="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5" name="Freeform 2535">
            <a:extLst>
              <a:ext uri="{FF2B5EF4-FFF2-40B4-BE49-F238E27FC236}">
                <a16:creationId xmlns:a16="http://schemas.microsoft.com/office/drawing/2014/main" id="{A2E54219-499C-4A0D-9298-3F7F0BAAAC77}"/>
              </a:ext>
            </a:extLst>
          </p:cNvPr>
          <p:cNvSpPr>
            <a:spLocks/>
          </p:cNvSpPr>
          <p:nvPr/>
        </p:nvSpPr>
        <p:spPr bwMode="auto">
          <a:xfrm>
            <a:off x="2882900" y="4478338"/>
            <a:ext cx="114300" cy="20637"/>
          </a:xfrm>
          <a:custGeom>
            <a:avLst/>
            <a:gdLst>
              <a:gd name="T0" fmla="*/ 2 w 199"/>
              <a:gd name="T1" fmla="*/ 36 h 36"/>
              <a:gd name="T2" fmla="*/ 0 w 199"/>
              <a:gd name="T3" fmla="*/ 33 h 36"/>
              <a:gd name="T4" fmla="*/ 2 w 199"/>
              <a:gd name="T5" fmla="*/ 36 h 36"/>
              <a:gd name="T6" fmla="*/ 199 w 199"/>
              <a:gd name="T7" fmla="*/ 3 h 36"/>
              <a:gd name="T8" fmla="*/ 199 w 199"/>
              <a:gd name="T9" fmla="*/ 0 h 36"/>
              <a:gd name="T10" fmla="*/ 2 w 199"/>
              <a:gd name="T11" fmla="*/ 31 h 36"/>
              <a:gd name="T12" fmla="*/ 2 w 199"/>
              <a:gd name="T13" fmla="*/ 33 h 36"/>
              <a:gd name="T14" fmla="*/ 0 w 199"/>
              <a:gd name="T15" fmla="*/ 33 h 36"/>
              <a:gd name="T16" fmla="*/ 0 w 199"/>
              <a:gd name="T17" fmla="*/ 36 h 36"/>
              <a:gd name="T18" fmla="*/ 2 w 199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99" h="36">
                <a:moveTo>
                  <a:pt x="2" y="36"/>
                </a:moveTo>
                <a:lnTo>
                  <a:pt x="0" y="33"/>
                </a:lnTo>
                <a:lnTo>
                  <a:pt x="2" y="36"/>
                </a:lnTo>
                <a:lnTo>
                  <a:pt x="199" y="3"/>
                </a:lnTo>
                <a:lnTo>
                  <a:pt x="199" y="0"/>
                </a:lnTo>
                <a:lnTo>
                  <a:pt x="2" y="31"/>
                </a:lnTo>
                <a:lnTo>
                  <a:pt x="2" y="33"/>
                </a:lnTo>
                <a:lnTo>
                  <a:pt x="0" y="33"/>
                </a:lnTo>
                <a:lnTo>
                  <a:pt x="0" y="36"/>
                </a:lnTo>
                <a:lnTo>
                  <a:pt x="2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6" name="Freeform 2536">
            <a:extLst>
              <a:ext uri="{FF2B5EF4-FFF2-40B4-BE49-F238E27FC236}">
                <a16:creationId xmlns:a16="http://schemas.microsoft.com/office/drawing/2014/main" id="{9F0EEE7D-96E1-465C-9185-09C3CA8FEAF4}"/>
              </a:ext>
            </a:extLst>
          </p:cNvPr>
          <p:cNvSpPr>
            <a:spLocks/>
          </p:cNvSpPr>
          <p:nvPr/>
        </p:nvSpPr>
        <p:spPr bwMode="auto">
          <a:xfrm>
            <a:off x="2882900" y="4468813"/>
            <a:ext cx="1588" cy="28575"/>
          </a:xfrm>
          <a:custGeom>
            <a:avLst/>
            <a:gdLst>
              <a:gd name="T0" fmla="*/ 0 w 2"/>
              <a:gd name="T1" fmla="*/ 3 h 51"/>
              <a:gd name="T2" fmla="*/ 2 w 2"/>
              <a:gd name="T3" fmla="*/ 0 h 51"/>
              <a:gd name="T4" fmla="*/ 0 w 2"/>
              <a:gd name="T5" fmla="*/ 3 h 51"/>
              <a:gd name="T6" fmla="*/ 0 w 2"/>
              <a:gd name="T7" fmla="*/ 51 h 51"/>
              <a:gd name="T8" fmla="*/ 2 w 2"/>
              <a:gd name="T9" fmla="*/ 51 h 51"/>
              <a:gd name="T10" fmla="*/ 2 w 2"/>
              <a:gd name="T11" fmla="*/ 3 h 51"/>
              <a:gd name="T12" fmla="*/ 2 w 2"/>
              <a:gd name="T13" fmla="*/ 3 h 51"/>
              <a:gd name="T14" fmla="*/ 2 w 2"/>
              <a:gd name="T15" fmla="*/ 0 h 51"/>
              <a:gd name="T16" fmla="*/ 0 w 2"/>
              <a:gd name="T17" fmla="*/ 0 h 51"/>
              <a:gd name="T18" fmla="*/ 0 w 2"/>
              <a:gd name="T19" fmla="*/ 3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" h="51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lnTo>
                  <a:pt x="0" y="51"/>
                </a:lnTo>
                <a:lnTo>
                  <a:pt x="2" y="51"/>
                </a:lnTo>
                <a:lnTo>
                  <a:pt x="2" y="3"/>
                </a:lnTo>
                <a:lnTo>
                  <a:pt x="2" y="3"/>
                </a:lnTo>
                <a:lnTo>
                  <a:pt x="2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7" name="Freeform 2537">
            <a:extLst>
              <a:ext uri="{FF2B5EF4-FFF2-40B4-BE49-F238E27FC236}">
                <a16:creationId xmlns:a16="http://schemas.microsoft.com/office/drawing/2014/main" id="{C4AE5216-42B5-404A-A7F3-2AA6DF613219}"/>
              </a:ext>
            </a:extLst>
          </p:cNvPr>
          <p:cNvSpPr>
            <a:spLocks/>
          </p:cNvSpPr>
          <p:nvPr/>
        </p:nvSpPr>
        <p:spPr bwMode="auto">
          <a:xfrm>
            <a:off x="2884488" y="4451350"/>
            <a:ext cx="114300" cy="19050"/>
          </a:xfrm>
          <a:custGeom>
            <a:avLst/>
            <a:gdLst>
              <a:gd name="T0" fmla="*/ 197 w 200"/>
              <a:gd name="T1" fmla="*/ 0 h 36"/>
              <a:gd name="T2" fmla="*/ 200 w 200"/>
              <a:gd name="T3" fmla="*/ 2 h 36"/>
              <a:gd name="T4" fmla="*/ 197 w 200"/>
              <a:gd name="T5" fmla="*/ 0 h 36"/>
              <a:gd name="T6" fmla="*/ 0 w 200"/>
              <a:gd name="T7" fmla="*/ 33 h 36"/>
              <a:gd name="T8" fmla="*/ 0 w 200"/>
              <a:gd name="T9" fmla="*/ 36 h 36"/>
              <a:gd name="T10" fmla="*/ 197 w 200"/>
              <a:gd name="T11" fmla="*/ 5 h 36"/>
              <a:gd name="T12" fmla="*/ 197 w 200"/>
              <a:gd name="T13" fmla="*/ 2 h 36"/>
              <a:gd name="T14" fmla="*/ 200 w 200"/>
              <a:gd name="T15" fmla="*/ 2 h 36"/>
              <a:gd name="T16" fmla="*/ 200 w 200"/>
              <a:gd name="T17" fmla="*/ 0 h 36"/>
              <a:gd name="T18" fmla="*/ 197 w 200"/>
              <a:gd name="T19" fmla="*/ 0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" h="36">
                <a:moveTo>
                  <a:pt x="197" y="0"/>
                </a:moveTo>
                <a:lnTo>
                  <a:pt x="200" y="2"/>
                </a:lnTo>
                <a:lnTo>
                  <a:pt x="197" y="0"/>
                </a:lnTo>
                <a:lnTo>
                  <a:pt x="0" y="33"/>
                </a:lnTo>
                <a:lnTo>
                  <a:pt x="0" y="36"/>
                </a:lnTo>
                <a:lnTo>
                  <a:pt x="197" y="5"/>
                </a:lnTo>
                <a:lnTo>
                  <a:pt x="197" y="2"/>
                </a:lnTo>
                <a:lnTo>
                  <a:pt x="200" y="2"/>
                </a:lnTo>
                <a:lnTo>
                  <a:pt x="200" y="0"/>
                </a:lnTo>
                <a:lnTo>
                  <a:pt x="19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8" name="Freeform 2538">
            <a:extLst>
              <a:ext uri="{FF2B5EF4-FFF2-40B4-BE49-F238E27FC236}">
                <a16:creationId xmlns:a16="http://schemas.microsoft.com/office/drawing/2014/main" id="{C1C36D97-B437-47FB-8B8A-9589901B6E7D}"/>
              </a:ext>
            </a:extLst>
          </p:cNvPr>
          <p:cNvSpPr>
            <a:spLocks/>
          </p:cNvSpPr>
          <p:nvPr/>
        </p:nvSpPr>
        <p:spPr bwMode="auto">
          <a:xfrm>
            <a:off x="3076575" y="4433888"/>
            <a:ext cx="3175" cy="31750"/>
          </a:xfrm>
          <a:custGeom>
            <a:avLst/>
            <a:gdLst>
              <a:gd name="T0" fmla="*/ 5 w 5"/>
              <a:gd name="T1" fmla="*/ 56 h 59"/>
              <a:gd name="T2" fmla="*/ 3 w 5"/>
              <a:gd name="T3" fmla="*/ 59 h 59"/>
              <a:gd name="T4" fmla="*/ 5 w 5"/>
              <a:gd name="T5" fmla="*/ 56 h 59"/>
              <a:gd name="T6" fmla="*/ 3 w 5"/>
              <a:gd name="T7" fmla="*/ 0 h 59"/>
              <a:gd name="T8" fmla="*/ 0 w 5"/>
              <a:gd name="T9" fmla="*/ 0 h 59"/>
              <a:gd name="T10" fmla="*/ 0 w 5"/>
              <a:gd name="T11" fmla="*/ 56 h 59"/>
              <a:gd name="T12" fmla="*/ 3 w 5"/>
              <a:gd name="T13" fmla="*/ 54 h 59"/>
              <a:gd name="T14" fmla="*/ 3 w 5"/>
              <a:gd name="T15" fmla="*/ 59 h 59"/>
              <a:gd name="T16" fmla="*/ 5 w 5"/>
              <a:gd name="T17" fmla="*/ 59 h 59"/>
              <a:gd name="T18" fmla="*/ 5 w 5"/>
              <a:gd name="T19" fmla="*/ 56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59">
                <a:moveTo>
                  <a:pt x="5" y="56"/>
                </a:moveTo>
                <a:lnTo>
                  <a:pt x="3" y="59"/>
                </a:lnTo>
                <a:lnTo>
                  <a:pt x="5" y="56"/>
                </a:lnTo>
                <a:lnTo>
                  <a:pt x="3" y="0"/>
                </a:lnTo>
                <a:lnTo>
                  <a:pt x="0" y="0"/>
                </a:lnTo>
                <a:lnTo>
                  <a:pt x="0" y="56"/>
                </a:lnTo>
                <a:lnTo>
                  <a:pt x="3" y="54"/>
                </a:lnTo>
                <a:lnTo>
                  <a:pt x="3" y="59"/>
                </a:lnTo>
                <a:lnTo>
                  <a:pt x="5" y="59"/>
                </a:lnTo>
                <a:lnTo>
                  <a:pt x="5" y="5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59" name="Freeform 2539">
            <a:extLst>
              <a:ext uri="{FF2B5EF4-FFF2-40B4-BE49-F238E27FC236}">
                <a16:creationId xmlns:a16="http://schemas.microsoft.com/office/drawing/2014/main" id="{EB6EBCAB-BC9D-4113-9E99-F889A47C39AA}"/>
              </a:ext>
            </a:extLst>
          </p:cNvPr>
          <p:cNvSpPr>
            <a:spLocks/>
          </p:cNvSpPr>
          <p:nvPr/>
        </p:nvSpPr>
        <p:spPr bwMode="auto">
          <a:xfrm>
            <a:off x="2997200" y="4464050"/>
            <a:ext cx="80963" cy="15875"/>
          </a:xfrm>
          <a:custGeom>
            <a:avLst/>
            <a:gdLst>
              <a:gd name="T0" fmla="*/ 0 w 141"/>
              <a:gd name="T1" fmla="*/ 28 h 31"/>
              <a:gd name="T2" fmla="*/ 0 w 141"/>
              <a:gd name="T3" fmla="*/ 31 h 31"/>
              <a:gd name="T4" fmla="*/ 141 w 141"/>
              <a:gd name="T5" fmla="*/ 5 h 31"/>
              <a:gd name="T6" fmla="*/ 141 w 141"/>
              <a:gd name="T7" fmla="*/ 0 h 31"/>
              <a:gd name="T8" fmla="*/ 0 w 141"/>
              <a:gd name="T9" fmla="*/ 25 h 31"/>
              <a:gd name="T10" fmla="*/ 0 w 141"/>
              <a:gd name="T11" fmla="*/ 28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1" h="31">
                <a:moveTo>
                  <a:pt x="0" y="28"/>
                </a:moveTo>
                <a:lnTo>
                  <a:pt x="0" y="31"/>
                </a:lnTo>
                <a:lnTo>
                  <a:pt x="141" y="5"/>
                </a:lnTo>
                <a:lnTo>
                  <a:pt x="141" y="0"/>
                </a:lnTo>
                <a:lnTo>
                  <a:pt x="0" y="25"/>
                </a:lnTo>
                <a:lnTo>
                  <a:pt x="0" y="2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0" name="Freeform 2540">
            <a:extLst>
              <a:ext uri="{FF2B5EF4-FFF2-40B4-BE49-F238E27FC236}">
                <a16:creationId xmlns:a16="http://schemas.microsoft.com/office/drawing/2014/main" id="{6B4E4900-03F2-4691-894F-5316A0320136}"/>
              </a:ext>
            </a:extLst>
          </p:cNvPr>
          <p:cNvSpPr>
            <a:spLocks/>
          </p:cNvSpPr>
          <p:nvPr/>
        </p:nvSpPr>
        <p:spPr bwMode="auto">
          <a:xfrm>
            <a:off x="2857500" y="4470400"/>
            <a:ext cx="273050" cy="79375"/>
          </a:xfrm>
          <a:custGeom>
            <a:avLst/>
            <a:gdLst>
              <a:gd name="T0" fmla="*/ 0 w 476"/>
              <a:gd name="T1" fmla="*/ 76 h 143"/>
              <a:gd name="T2" fmla="*/ 44 w 476"/>
              <a:gd name="T3" fmla="*/ 140 h 143"/>
              <a:gd name="T4" fmla="*/ 49 w 476"/>
              <a:gd name="T5" fmla="*/ 143 h 143"/>
              <a:gd name="T6" fmla="*/ 59 w 476"/>
              <a:gd name="T7" fmla="*/ 143 h 143"/>
              <a:gd name="T8" fmla="*/ 463 w 476"/>
              <a:gd name="T9" fmla="*/ 58 h 143"/>
              <a:gd name="T10" fmla="*/ 471 w 476"/>
              <a:gd name="T11" fmla="*/ 58 h 143"/>
              <a:gd name="T12" fmla="*/ 476 w 476"/>
              <a:gd name="T13" fmla="*/ 53 h 143"/>
              <a:gd name="T14" fmla="*/ 427 w 476"/>
              <a:gd name="T15" fmla="*/ 0 h 143"/>
              <a:gd name="T16" fmla="*/ 0 w 476"/>
              <a:gd name="T17" fmla="*/ 7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76" h="143">
                <a:moveTo>
                  <a:pt x="0" y="76"/>
                </a:moveTo>
                <a:lnTo>
                  <a:pt x="44" y="140"/>
                </a:lnTo>
                <a:lnTo>
                  <a:pt x="49" y="143"/>
                </a:lnTo>
                <a:lnTo>
                  <a:pt x="59" y="143"/>
                </a:lnTo>
                <a:lnTo>
                  <a:pt x="463" y="58"/>
                </a:lnTo>
                <a:lnTo>
                  <a:pt x="471" y="58"/>
                </a:lnTo>
                <a:lnTo>
                  <a:pt x="476" y="53"/>
                </a:lnTo>
                <a:lnTo>
                  <a:pt x="427" y="0"/>
                </a:lnTo>
                <a:lnTo>
                  <a:pt x="0" y="76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1" name="Freeform 2541">
            <a:extLst>
              <a:ext uri="{FF2B5EF4-FFF2-40B4-BE49-F238E27FC236}">
                <a16:creationId xmlns:a16="http://schemas.microsoft.com/office/drawing/2014/main" id="{8399224A-82F8-4FBF-B818-CE8CB0403B42}"/>
              </a:ext>
            </a:extLst>
          </p:cNvPr>
          <p:cNvSpPr>
            <a:spLocks/>
          </p:cNvSpPr>
          <p:nvPr/>
        </p:nvSpPr>
        <p:spPr bwMode="auto">
          <a:xfrm>
            <a:off x="2857500" y="4511675"/>
            <a:ext cx="26988" cy="38100"/>
          </a:xfrm>
          <a:custGeom>
            <a:avLst/>
            <a:gdLst>
              <a:gd name="T0" fmla="*/ 48 w 48"/>
              <a:gd name="T1" fmla="*/ 64 h 69"/>
              <a:gd name="T2" fmla="*/ 46 w 48"/>
              <a:gd name="T3" fmla="*/ 64 h 69"/>
              <a:gd name="T4" fmla="*/ 48 w 48"/>
              <a:gd name="T5" fmla="*/ 64 h 69"/>
              <a:gd name="T6" fmla="*/ 5 w 48"/>
              <a:gd name="T7" fmla="*/ 0 h 69"/>
              <a:gd name="T8" fmla="*/ 0 w 48"/>
              <a:gd name="T9" fmla="*/ 5 h 69"/>
              <a:gd name="T10" fmla="*/ 43 w 48"/>
              <a:gd name="T11" fmla="*/ 66 h 69"/>
              <a:gd name="T12" fmla="*/ 43 w 48"/>
              <a:gd name="T13" fmla="*/ 66 h 69"/>
              <a:gd name="T14" fmla="*/ 43 w 48"/>
              <a:gd name="T15" fmla="*/ 66 h 69"/>
              <a:gd name="T16" fmla="*/ 46 w 48"/>
              <a:gd name="T17" fmla="*/ 69 h 69"/>
              <a:gd name="T18" fmla="*/ 46 w 48"/>
              <a:gd name="T19" fmla="*/ 66 h 69"/>
              <a:gd name="T20" fmla="*/ 48 w 48"/>
              <a:gd name="T21" fmla="*/ 66 h 69"/>
              <a:gd name="T22" fmla="*/ 48 w 48"/>
              <a:gd name="T23" fmla="*/ 64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69">
                <a:moveTo>
                  <a:pt x="48" y="64"/>
                </a:moveTo>
                <a:lnTo>
                  <a:pt x="46" y="64"/>
                </a:lnTo>
                <a:lnTo>
                  <a:pt x="48" y="64"/>
                </a:lnTo>
                <a:lnTo>
                  <a:pt x="5" y="0"/>
                </a:lnTo>
                <a:lnTo>
                  <a:pt x="0" y="5"/>
                </a:lnTo>
                <a:lnTo>
                  <a:pt x="43" y="66"/>
                </a:lnTo>
                <a:lnTo>
                  <a:pt x="43" y="66"/>
                </a:lnTo>
                <a:lnTo>
                  <a:pt x="43" y="66"/>
                </a:lnTo>
                <a:lnTo>
                  <a:pt x="46" y="69"/>
                </a:lnTo>
                <a:lnTo>
                  <a:pt x="46" y="66"/>
                </a:lnTo>
                <a:lnTo>
                  <a:pt x="48" y="66"/>
                </a:lnTo>
                <a:lnTo>
                  <a:pt x="48" y="6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2" name="Freeform 2542">
            <a:extLst>
              <a:ext uri="{FF2B5EF4-FFF2-40B4-BE49-F238E27FC236}">
                <a16:creationId xmlns:a16="http://schemas.microsoft.com/office/drawing/2014/main" id="{D2C1E598-3166-4F27-8782-53BADCF506FD}"/>
              </a:ext>
            </a:extLst>
          </p:cNvPr>
          <p:cNvSpPr>
            <a:spLocks/>
          </p:cNvSpPr>
          <p:nvPr/>
        </p:nvSpPr>
        <p:spPr bwMode="auto">
          <a:xfrm>
            <a:off x="2881313" y="4546600"/>
            <a:ext cx="6350" cy="3175"/>
          </a:xfrm>
          <a:custGeom>
            <a:avLst/>
            <a:gdLst>
              <a:gd name="T0" fmla="*/ 8 w 10"/>
              <a:gd name="T1" fmla="*/ 2 h 7"/>
              <a:gd name="T2" fmla="*/ 8 w 10"/>
              <a:gd name="T3" fmla="*/ 2 h 7"/>
              <a:gd name="T4" fmla="*/ 8 w 10"/>
              <a:gd name="T5" fmla="*/ 2 h 7"/>
              <a:gd name="T6" fmla="*/ 3 w 10"/>
              <a:gd name="T7" fmla="*/ 0 h 7"/>
              <a:gd name="T8" fmla="*/ 0 w 10"/>
              <a:gd name="T9" fmla="*/ 2 h 7"/>
              <a:gd name="T10" fmla="*/ 5 w 10"/>
              <a:gd name="T11" fmla="*/ 7 h 7"/>
              <a:gd name="T12" fmla="*/ 8 w 10"/>
              <a:gd name="T13" fmla="*/ 7 h 7"/>
              <a:gd name="T14" fmla="*/ 5 w 10"/>
              <a:gd name="T15" fmla="*/ 7 h 7"/>
              <a:gd name="T16" fmla="*/ 8 w 10"/>
              <a:gd name="T17" fmla="*/ 7 h 7"/>
              <a:gd name="T18" fmla="*/ 10 w 10"/>
              <a:gd name="T19" fmla="*/ 7 h 7"/>
              <a:gd name="T20" fmla="*/ 10 w 10"/>
              <a:gd name="T21" fmla="*/ 5 h 7"/>
              <a:gd name="T22" fmla="*/ 8 w 10"/>
              <a:gd name="T23" fmla="*/ 2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7">
                <a:moveTo>
                  <a:pt x="8" y="2"/>
                </a:moveTo>
                <a:lnTo>
                  <a:pt x="8" y="2"/>
                </a:lnTo>
                <a:lnTo>
                  <a:pt x="8" y="2"/>
                </a:lnTo>
                <a:lnTo>
                  <a:pt x="3" y="0"/>
                </a:lnTo>
                <a:lnTo>
                  <a:pt x="0" y="2"/>
                </a:lnTo>
                <a:lnTo>
                  <a:pt x="5" y="7"/>
                </a:lnTo>
                <a:lnTo>
                  <a:pt x="8" y="7"/>
                </a:lnTo>
                <a:lnTo>
                  <a:pt x="5" y="7"/>
                </a:lnTo>
                <a:lnTo>
                  <a:pt x="8" y="7"/>
                </a:lnTo>
                <a:lnTo>
                  <a:pt x="10" y="7"/>
                </a:lnTo>
                <a:lnTo>
                  <a:pt x="10" y="5"/>
                </a:lnTo>
                <a:lnTo>
                  <a:pt x="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3" name="Freeform 2543">
            <a:extLst>
              <a:ext uri="{FF2B5EF4-FFF2-40B4-BE49-F238E27FC236}">
                <a16:creationId xmlns:a16="http://schemas.microsoft.com/office/drawing/2014/main" id="{994C8807-8CFE-42AC-B90C-EA135C0A733C}"/>
              </a:ext>
            </a:extLst>
          </p:cNvPr>
          <p:cNvSpPr>
            <a:spLocks/>
          </p:cNvSpPr>
          <p:nvPr/>
        </p:nvSpPr>
        <p:spPr bwMode="auto">
          <a:xfrm>
            <a:off x="2886075" y="4548188"/>
            <a:ext cx="6350" cy="1587"/>
          </a:xfrm>
          <a:custGeom>
            <a:avLst/>
            <a:gdLst>
              <a:gd name="T0" fmla="*/ 10 w 10"/>
              <a:gd name="T1" fmla="*/ 0 h 5"/>
              <a:gd name="T2" fmla="*/ 7 w 10"/>
              <a:gd name="T3" fmla="*/ 0 h 5"/>
              <a:gd name="T4" fmla="*/ 10 w 10"/>
              <a:gd name="T5" fmla="*/ 0 h 5"/>
              <a:gd name="T6" fmla="*/ 0 w 10"/>
              <a:gd name="T7" fmla="*/ 0 h 5"/>
              <a:gd name="T8" fmla="*/ 0 w 10"/>
              <a:gd name="T9" fmla="*/ 5 h 5"/>
              <a:gd name="T10" fmla="*/ 10 w 10"/>
              <a:gd name="T11" fmla="*/ 5 h 5"/>
              <a:gd name="T12" fmla="*/ 10 w 10"/>
              <a:gd name="T13" fmla="*/ 5 h 5"/>
              <a:gd name="T14" fmla="*/ 10 w 10"/>
              <a:gd name="T15" fmla="*/ 3 h 5"/>
              <a:gd name="T16" fmla="*/ 10 w 10"/>
              <a:gd name="T17" fmla="*/ 3 h 5"/>
              <a:gd name="T18" fmla="*/ 10 w 10"/>
              <a:gd name="T19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5">
                <a:moveTo>
                  <a:pt x="10" y="0"/>
                </a:moveTo>
                <a:lnTo>
                  <a:pt x="7" y="0"/>
                </a:lnTo>
                <a:lnTo>
                  <a:pt x="10" y="0"/>
                </a:lnTo>
                <a:lnTo>
                  <a:pt x="0" y="0"/>
                </a:lnTo>
                <a:lnTo>
                  <a:pt x="0" y="5"/>
                </a:lnTo>
                <a:lnTo>
                  <a:pt x="10" y="5"/>
                </a:lnTo>
                <a:lnTo>
                  <a:pt x="10" y="5"/>
                </a:lnTo>
                <a:lnTo>
                  <a:pt x="10" y="3"/>
                </a:lnTo>
                <a:lnTo>
                  <a:pt x="10" y="3"/>
                </a:lnTo>
                <a:lnTo>
                  <a:pt x="1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4" name="Freeform 2544">
            <a:extLst>
              <a:ext uri="{FF2B5EF4-FFF2-40B4-BE49-F238E27FC236}">
                <a16:creationId xmlns:a16="http://schemas.microsoft.com/office/drawing/2014/main" id="{BEF4A627-151D-4161-AC4B-17F1830FFF19}"/>
              </a:ext>
            </a:extLst>
          </p:cNvPr>
          <p:cNvSpPr>
            <a:spLocks/>
          </p:cNvSpPr>
          <p:nvPr/>
        </p:nvSpPr>
        <p:spPr bwMode="auto">
          <a:xfrm>
            <a:off x="2890838" y="4502150"/>
            <a:ext cx="233362" cy="47625"/>
          </a:xfrm>
          <a:custGeom>
            <a:avLst/>
            <a:gdLst>
              <a:gd name="T0" fmla="*/ 407 w 409"/>
              <a:gd name="T1" fmla="*/ 0 h 87"/>
              <a:gd name="T2" fmla="*/ 407 w 409"/>
              <a:gd name="T3" fmla="*/ 0 h 87"/>
              <a:gd name="T4" fmla="*/ 407 w 409"/>
              <a:gd name="T5" fmla="*/ 0 h 87"/>
              <a:gd name="T6" fmla="*/ 0 w 409"/>
              <a:gd name="T7" fmla="*/ 82 h 87"/>
              <a:gd name="T8" fmla="*/ 3 w 409"/>
              <a:gd name="T9" fmla="*/ 87 h 87"/>
              <a:gd name="T10" fmla="*/ 407 w 409"/>
              <a:gd name="T11" fmla="*/ 3 h 87"/>
              <a:gd name="T12" fmla="*/ 409 w 409"/>
              <a:gd name="T13" fmla="*/ 3 h 87"/>
              <a:gd name="T14" fmla="*/ 407 w 409"/>
              <a:gd name="T15" fmla="*/ 3 h 87"/>
              <a:gd name="T16" fmla="*/ 409 w 409"/>
              <a:gd name="T17" fmla="*/ 3 h 87"/>
              <a:gd name="T18" fmla="*/ 409 w 409"/>
              <a:gd name="T19" fmla="*/ 0 h 87"/>
              <a:gd name="T20" fmla="*/ 409 w 409"/>
              <a:gd name="T21" fmla="*/ 0 h 87"/>
              <a:gd name="T22" fmla="*/ 407 w 409"/>
              <a:gd name="T23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09" h="87">
                <a:moveTo>
                  <a:pt x="407" y="0"/>
                </a:moveTo>
                <a:lnTo>
                  <a:pt x="407" y="0"/>
                </a:lnTo>
                <a:lnTo>
                  <a:pt x="407" y="0"/>
                </a:lnTo>
                <a:lnTo>
                  <a:pt x="0" y="82"/>
                </a:lnTo>
                <a:lnTo>
                  <a:pt x="3" y="87"/>
                </a:lnTo>
                <a:lnTo>
                  <a:pt x="407" y="3"/>
                </a:lnTo>
                <a:lnTo>
                  <a:pt x="409" y="3"/>
                </a:lnTo>
                <a:lnTo>
                  <a:pt x="407" y="3"/>
                </a:lnTo>
                <a:lnTo>
                  <a:pt x="409" y="3"/>
                </a:lnTo>
                <a:lnTo>
                  <a:pt x="409" y="0"/>
                </a:lnTo>
                <a:lnTo>
                  <a:pt x="409" y="0"/>
                </a:lnTo>
                <a:lnTo>
                  <a:pt x="40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5" name="Freeform 2545">
            <a:extLst>
              <a:ext uri="{FF2B5EF4-FFF2-40B4-BE49-F238E27FC236}">
                <a16:creationId xmlns:a16="http://schemas.microsoft.com/office/drawing/2014/main" id="{31AA6ECB-36AA-44DE-9B41-5D207E5EEA8D}"/>
              </a:ext>
            </a:extLst>
          </p:cNvPr>
          <p:cNvSpPr>
            <a:spLocks/>
          </p:cNvSpPr>
          <p:nvPr/>
        </p:nvSpPr>
        <p:spPr bwMode="auto">
          <a:xfrm>
            <a:off x="3124200" y="4502150"/>
            <a:ext cx="4763" cy="1588"/>
          </a:xfrm>
          <a:custGeom>
            <a:avLst/>
            <a:gdLst>
              <a:gd name="T0" fmla="*/ 8 w 10"/>
              <a:gd name="T1" fmla="*/ 0 h 5"/>
              <a:gd name="T2" fmla="*/ 5 w 10"/>
              <a:gd name="T3" fmla="*/ 0 h 5"/>
              <a:gd name="T4" fmla="*/ 8 w 10"/>
              <a:gd name="T5" fmla="*/ 0 h 5"/>
              <a:gd name="T6" fmla="*/ 0 w 10"/>
              <a:gd name="T7" fmla="*/ 2 h 5"/>
              <a:gd name="T8" fmla="*/ 2 w 10"/>
              <a:gd name="T9" fmla="*/ 5 h 5"/>
              <a:gd name="T10" fmla="*/ 8 w 10"/>
              <a:gd name="T11" fmla="*/ 2 h 5"/>
              <a:gd name="T12" fmla="*/ 10 w 10"/>
              <a:gd name="T13" fmla="*/ 2 h 5"/>
              <a:gd name="T14" fmla="*/ 8 w 10"/>
              <a:gd name="T15" fmla="*/ 2 h 5"/>
              <a:gd name="T16" fmla="*/ 10 w 10"/>
              <a:gd name="T17" fmla="*/ 2 h 5"/>
              <a:gd name="T18" fmla="*/ 10 w 10"/>
              <a:gd name="T19" fmla="*/ 0 h 5"/>
              <a:gd name="T20" fmla="*/ 10 w 10"/>
              <a:gd name="T21" fmla="*/ 0 h 5"/>
              <a:gd name="T22" fmla="*/ 8 w 10"/>
              <a:gd name="T23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5">
                <a:moveTo>
                  <a:pt x="8" y="0"/>
                </a:moveTo>
                <a:lnTo>
                  <a:pt x="5" y="0"/>
                </a:lnTo>
                <a:lnTo>
                  <a:pt x="8" y="0"/>
                </a:lnTo>
                <a:lnTo>
                  <a:pt x="0" y="2"/>
                </a:lnTo>
                <a:lnTo>
                  <a:pt x="2" y="5"/>
                </a:lnTo>
                <a:lnTo>
                  <a:pt x="8" y="2"/>
                </a:lnTo>
                <a:lnTo>
                  <a:pt x="10" y="2"/>
                </a:lnTo>
                <a:lnTo>
                  <a:pt x="8" y="2"/>
                </a:lnTo>
                <a:lnTo>
                  <a:pt x="10" y="2"/>
                </a:lnTo>
                <a:lnTo>
                  <a:pt x="10" y="0"/>
                </a:lnTo>
                <a:lnTo>
                  <a:pt x="10" y="0"/>
                </a:lnTo>
                <a:lnTo>
                  <a:pt x="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6" name="Freeform 2546">
            <a:extLst>
              <a:ext uri="{FF2B5EF4-FFF2-40B4-BE49-F238E27FC236}">
                <a16:creationId xmlns:a16="http://schemas.microsoft.com/office/drawing/2014/main" id="{D0CE135A-D23A-41E6-8859-68F7839F598C}"/>
              </a:ext>
            </a:extLst>
          </p:cNvPr>
          <p:cNvSpPr>
            <a:spLocks/>
          </p:cNvSpPr>
          <p:nvPr/>
        </p:nvSpPr>
        <p:spPr bwMode="auto">
          <a:xfrm>
            <a:off x="3125788" y="4498975"/>
            <a:ext cx="6350" cy="3175"/>
          </a:xfrm>
          <a:custGeom>
            <a:avLst/>
            <a:gdLst>
              <a:gd name="T0" fmla="*/ 5 w 10"/>
              <a:gd name="T1" fmla="*/ 0 h 7"/>
              <a:gd name="T2" fmla="*/ 5 w 10"/>
              <a:gd name="T3" fmla="*/ 5 h 7"/>
              <a:gd name="T4" fmla="*/ 5 w 10"/>
              <a:gd name="T5" fmla="*/ 0 h 7"/>
              <a:gd name="T6" fmla="*/ 0 w 10"/>
              <a:gd name="T7" fmla="*/ 5 h 7"/>
              <a:gd name="T8" fmla="*/ 5 w 10"/>
              <a:gd name="T9" fmla="*/ 7 h 7"/>
              <a:gd name="T10" fmla="*/ 8 w 10"/>
              <a:gd name="T11" fmla="*/ 5 h 7"/>
              <a:gd name="T12" fmla="*/ 8 w 10"/>
              <a:gd name="T13" fmla="*/ 0 h 7"/>
              <a:gd name="T14" fmla="*/ 8 w 10"/>
              <a:gd name="T15" fmla="*/ 5 h 7"/>
              <a:gd name="T16" fmla="*/ 10 w 10"/>
              <a:gd name="T17" fmla="*/ 2 h 7"/>
              <a:gd name="T18" fmla="*/ 8 w 10"/>
              <a:gd name="T19" fmla="*/ 0 h 7"/>
              <a:gd name="T20" fmla="*/ 8 w 10"/>
              <a:gd name="T21" fmla="*/ 0 h 7"/>
              <a:gd name="T22" fmla="*/ 5 w 10"/>
              <a:gd name="T23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7">
                <a:moveTo>
                  <a:pt x="5" y="0"/>
                </a:moveTo>
                <a:lnTo>
                  <a:pt x="5" y="5"/>
                </a:lnTo>
                <a:lnTo>
                  <a:pt x="5" y="0"/>
                </a:lnTo>
                <a:lnTo>
                  <a:pt x="0" y="5"/>
                </a:lnTo>
                <a:lnTo>
                  <a:pt x="5" y="7"/>
                </a:lnTo>
                <a:lnTo>
                  <a:pt x="8" y="5"/>
                </a:lnTo>
                <a:lnTo>
                  <a:pt x="8" y="0"/>
                </a:lnTo>
                <a:lnTo>
                  <a:pt x="8" y="5"/>
                </a:lnTo>
                <a:lnTo>
                  <a:pt x="10" y="2"/>
                </a:lnTo>
                <a:lnTo>
                  <a:pt x="8" y="0"/>
                </a:lnTo>
                <a:lnTo>
                  <a:pt x="8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7" name="Freeform 2547">
            <a:extLst>
              <a:ext uri="{FF2B5EF4-FFF2-40B4-BE49-F238E27FC236}">
                <a16:creationId xmlns:a16="http://schemas.microsoft.com/office/drawing/2014/main" id="{EC9A48E6-2639-467C-AF1B-002965637809}"/>
              </a:ext>
            </a:extLst>
          </p:cNvPr>
          <p:cNvSpPr>
            <a:spLocks/>
          </p:cNvSpPr>
          <p:nvPr/>
        </p:nvSpPr>
        <p:spPr bwMode="auto">
          <a:xfrm>
            <a:off x="3101975" y="4468813"/>
            <a:ext cx="28575" cy="33337"/>
          </a:xfrm>
          <a:custGeom>
            <a:avLst/>
            <a:gdLst>
              <a:gd name="T0" fmla="*/ 2 w 51"/>
              <a:gd name="T1" fmla="*/ 5 h 59"/>
              <a:gd name="T2" fmla="*/ 5 w 51"/>
              <a:gd name="T3" fmla="*/ 5 h 59"/>
              <a:gd name="T4" fmla="*/ 2 w 51"/>
              <a:gd name="T5" fmla="*/ 5 h 59"/>
              <a:gd name="T6" fmla="*/ 48 w 51"/>
              <a:gd name="T7" fmla="*/ 59 h 59"/>
              <a:gd name="T8" fmla="*/ 51 w 51"/>
              <a:gd name="T9" fmla="*/ 54 h 59"/>
              <a:gd name="T10" fmla="*/ 5 w 51"/>
              <a:gd name="T11" fmla="*/ 3 h 59"/>
              <a:gd name="T12" fmla="*/ 2 w 51"/>
              <a:gd name="T13" fmla="*/ 0 h 59"/>
              <a:gd name="T14" fmla="*/ 5 w 51"/>
              <a:gd name="T15" fmla="*/ 3 h 59"/>
              <a:gd name="T16" fmla="*/ 2 w 51"/>
              <a:gd name="T17" fmla="*/ 0 h 59"/>
              <a:gd name="T18" fmla="*/ 2 w 51"/>
              <a:gd name="T19" fmla="*/ 3 h 59"/>
              <a:gd name="T20" fmla="*/ 0 w 51"/>
              <a:gd name="T21" fmla="*/ 3 h 59"/>
              <a:gd name="T22" fmla="*/ 2 w 51"/>
              <a:gd name="T23" fmla="*/ 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1" h="59">
                <a:moveTo>
                  <a:pt x="2" y="5"/>
                </a:moveTo>
                <a:lnTo>
                  <a:pt x="5" y="5"/>
                </a:lnTo>
                <a:lnTo>
                  <a:pt x="2" y="5"/>
                </a:lnTo>
                <a:lnTo>
                  <a:pt x="48" y="59"/>
                </a:lnTo>
                <a:lnTo>
                  <a:pt x="51" y="54"/>
                </a:lnTo>
                <a:lnTo>
                  <a:pt x="5" y="3"/>
                </a:lnTo>
                <a:lnTo>
                  <a:pt x="2" y="0"/>
                </a:lnTo>
                <a:lnTo>
                  <a:pt x="5" y="3"/>
                </a:lnTo>
                <a:lnTo>
                  <a:pt x="2" y="0"/>
                </a:lnTo>
                <a:lnTo>
                  <a:pt x="2" y="3"/>
                </a:lnTo>
                <a:lnTo>
                  <a:pt x="0" y="3"/>
                </a:lnTo>
                <a:lnTo>
                  <a:pt x="2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8" name="Freeform 2548">
            <a:extLst>
              <a:ext uri="{FF2B5EF4-FFF2-40B4-BE49-F238E27FC236}">
                <a16:creationId xmlns:a16="http://schemas.microsoft.com/office/drawing/2014/main" id="{643B2212-0FC4-4309-9EBD-24EF83E3E4C9}"/>
              </a:ext>
            </a:extLst>
          </p:cNvPr>
          <p:cNvSpPr>
            <a:spLocks/>
          </p:cNvSpPr>
          <p:nvPr/>
        </p:nvSpPr>
        <p:spPr bwMode="auto">
          <a:xfrm>
            <a:off x="2857500" y="4468813"/>
            <a:ext cx="247650" cy="46037"/>
          </a:xfrm>
          <a:custGeom>
            <a:avLst/>
            <a:gdLst>
              <a:gd name="T0" fmla="*/ 2 w 432"/>
              <a:gd name="T1" fmla="*/ 82 h 82"/>
              <a:gd name="T2" fmla="*/ 5 w 432"/>
              <a:gd name="T3" fmla="*/ 77 h 82"/>
              <a:gd name="T4" fmla="*/ 2 w 432"/>
              <a:gd name="T5" fmla="*/ 82 h 82"/>
              <a:gd name="T6" fmla="*/ 432 w 432"/>
              <a:gd name="T7" fmla="*/ 5 h 82"/>
              <a:gd name="T8" fmla="*/ 429 w 432"/>
              <a:gd name="T9" fmla="*/ 0 h 82"/>
              <a:gd name="T10" fmla="*/ 2 w 432"/>
              <a:gd name="T11" fmla="*/ 77 h 82"/>
              <a:gd name="T12" fmla="*/ 0 w 432"/>
              <a:gd name="T13" fmla="*/ 82 h 82"/>
              <a:gd name="T14" fmla="*/ 2 w 432"/>
              <a:gd name="T15" fmla="*/ 77 h 82"/>
              <a:gd name="T16" fmla="*/ 0 w 432"/>
              <a:gd name="T17" fmla="*/ 77 h 82"/>
              <a:gd name="T18" fmla="*/ 0 w 432"/>
              <a:gd name="T19" fmla="*/ 79 h 82"/>
              <a:gd name="T20" fmla="*/ 0 w 432"/>
              <a:gd name="T21" fmla="*/ 82 h 82"/>
              <a:gd name="T22" fmla="*/ 2 w 432"/>
              <a:gd name="T23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82">
                <a:moveTo>
                  <a:pt x="2" y="82"/>
                </a:moveTo>
                <a:lnTo>
                  <a:pt x="5" y="77"/>
                </a:lnTo>
                <a:lnTo>
                  <a:pt x="2" y="82"/>
                </a:lnTo>
                <a:lnTo>
                  <a:pt x="432" y="5"/>
                </a:lnTo>
                <a:lnTo>
                  <a:pt x="429" y="0"/>
                </a:lnTo>
                <a:lnTo>
                  <a:pt x="2" y="77"/>
                </a:lnTo>
                <a:lnTo>
                  <a:pt x="0" y="82"/>
                </a:lnTo>
                <a:lnTo>
                  <a:pt x="2" y="77"/>
                </a:lnTo>
                <a:lnTo>
                  <a:pt x="0" y="77"/>
                </a:lnTo>
                <a:lnTo>
                  <a:pt x="0" y="79"/>
                </a:lnTo>
                <a:lnTo>
                  <a:pt x="0" y="82"/>
                </a:lnTo>
                <a:lnTo>
                  <a:pt x="2" y="8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69" name="Freeform 2549">
            <a:extLst>
              <a:ext uri="{FF2B5EF4-FFF2-40B4-BE49-F238E27FC236}">
                <a16:creationId xmlns:a16="http://schemas.microsoft.com/office/drawing/2014/main" id="{9F47A7F1-5AEA-4DA9-922B-FCB039364E2C}"/>
              </a:ext>
            </a:extLst>
          </p:cNvPr>
          <p:cNvSpPr>
            <a:spLocks/>
          </p:cNvSpPr>
          <p:nvPr/>
        </p:nvSpPr>
        <p:spPr bwMode="auto">
          <a:xfrm>
            <a:off x="2887663" y="4502150"/>
            <a:ext cx="239712" cy="52388"/>
          </a:xfrm>
          <a:custGeom>
            <a:avLst/>
            <a:gdLst>
              <a:gd name="T0" fmla="*/ 0 w 420"/>
              <a:gd name="T1" fmla="*/ 85 h 95"/>
              <a:gd name="T2" fmla="*/ 420 w 420"/>
              <a:gd name="T3" fmla="*/ 0 h 95"/>
              <a:gd name="T4" fmla="*/ 412 w 420"/>
              <a:gd name="T5" fmla="*/ 11 h 95"/>
              <a:gd name="T6" fmla="*/ 0 w 420"/>
              <a:gd name="T7" fmla="*/ 95 h 95"/>
              <a:gd name="T8" fmla="*/ 0 w 420"/>
              <a:gd name="T9" fmla="*/ 85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0" h="95">
                <a:moveTo>
                  <a:pt x="0" y="85"/>
                </a:moveTo>
                <a:lnTo>
                  <a:pt x="420" y="0"/>
                </a:lnTo>
                <a:lnTo>
                  <a:pt x="412" y="11"/>
                </a:lnTo>
                <a:lnTo>
                  <a:pt x="0" y="95"/>
                </a:lnTo>
                <a:lnTo>
                  <a:pt x="0" y="85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0" name="Freeform 2550">
            <a:extLst>
              <a:ext uri="{FF2B5EF4-FFF2-40B4-BE49-F238E27FC236}">
                <a16:creationId xmlns:a16="http://schemas.microsoft.com/office/drawing/2014/main" id="{8021735F-EDA5-4F9C-BCE1-5D06D1E6786A}"/>
              </a:ext>
            </a:extLst>
          </p:cNvPr>
          <p:cNvSpPr>
            <a:spLocks/>
          </p:cNvSpPr>
          <p:nvPr/>
        </p:nvSpPr>
        <p:spPr bwMode="auto">
          <a:xfrm>
            <a:off x="2887663" y="4502150"/>
            <a:ext cx="241300" cy="47625"/>
          </a:xfrm>
          <a:custGeom>
            <a:avLst/>
            <a:gdLst>
              <a:gd name="T0" fmla="*/ 420 w 422"/>
              <a:gd name="T1" fmla="*/ 0 h 89"/>
              <a:gd name="T2" fmla="*/ 422 w 422"/>
              <a:gd name="T3" fmla="*/ 2 h 89"/>
              <a:gd name="T4" fmla="*/ 420 w 422"/>
              <a:gd name="T5" fmla="*/ 0 h 89"/>
              <a:gd name="T6" fmla="*/ 0 w 422"/>
              <a:gd name="T7" fmla="*/ 84 h 89"/>
              <a:gd name="T8" fmla="*/ 0 w 422"/>
              <a:gd name="T9" fmla="*/ 89 h 89"/>
              <a:gd name="T10" fmla="*/ 422 w 422"/>
              <a:gd name="T11" fmla="*/ 2 h 89"/>
              <a:gd name="T12" fmla="*/ 417 w 422"/>
              <a:gd name="T13" fmla="*/ 0 h 89"/>
              <a:gd name="T14" fmla="*/ 422 w 422"/>
              <a:gd name="T15" fmla="*/ 2 h 89"/>
              <a:gd name="T16" fmla="*/ 422 w 422"/>
              <a:gd name="T17" fmla="*/ 2 h 89"/>
              <a:gd name="T18" fmla="*/ 422 w 422"/>
              <a:gd name="T19" fmla="*/ 0 h 89"/>
              <a:gd name="T20" fmla="*/ 422 w 422"/>
              <a:gd name="T21" fmla="*/ 0 h 89"/>
              <a:gd name="T22" fmla="*/ 420 w 422"/>
              <a:gd name="T2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2" h="89">
                <a:moveTo>
                  <a:pt x="420" y="0"/>
                </a:moveTo>
                <a:lnTo>
                  <a:pt x="422" y="2"/>
                </a:lnTo>
                <a:lnTo>
                  <a:pt x="420" y="0"/>
                </a:lnTo>
                <a:lnTo>
                  <a:pt x="0" y="84"/>
                </a:lnTo>
                <a:lnTo>
                  <a:pt x="0" y="89"/>
                </a:lnTo>
                <a:lnTo>
                  <a:pt x="422" y="2"/>
                </a:lnTo>
                <a:lnTo>
                  <a:pt x="417" y="0"/>
                </a:lnTo>
                <a:lnTo>
                  <a:pt x="422" y="2"/>
                </a:lnTo>
                <a:lnTo>
                  <a:pt x="422" y="2"/>
                </a:lnTo>
                <a:lnTo>
                  <a:pt x="422" y="0"/>
                </a:lnTo>
                <a:lnTo>
                  <a:pt x="422" y="0"/>
                </a:lnTo>
                <a:lnTo>
                  <a:pt x="42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1" name="Freeform 2551">
            <a:extLst>
              <a:ext uri="{FF2B5EF4-FFF2-40B4-BE49-F238E27FC236}">
                <a16:creationId xmlns:a16="http://schemas.microsoft.com/office/drawing/2014/main" id="{EAE7D164-CE4A-44D5-A592-AA0053D4727A}"/>
              </a:ext>
            </a:extLst>
          </p:cNvPr>
          <p:cNvSpPr>
            <a:spLocks/>
          </p:cNvSpPr>
          <p:nvPr/>
        </p:nvSpPr>
        <p:spPr bwMode="auto">
          <a:xfrm>
            <a:off x="3124200" y="4502150"/>
            <a:ext cx="4763" cy="7938"/>
          </a:xfrm>
          <a:custGeom>
            <a:avLst/>
            <a:gdLst>
              <a:gd name="T0" fmla="*/ 2 w 10"/>
              <a:gd name="T1" fmla="*/ 13 h 15"/>
              <a:gd name="T2" fmla="*/ 0 w 10"/>
              <a:gd name="T3" fmla="*/ 15 h 15"/>
              <a:gd name="T4" fmla="*/ 2 w 10"/>
              <a:gd name="T5" fmla="*/ 13 h 15"/>
              <a:gd name="T6" fmla="*/ 10 w 10"/>
              <a:gd name="T7" fmla="*/ 2 h 15"/>
              <a:gd name="T8" fmla="*/ 5 w 10"/>
              <a:gd name="T9" fmla="*/ 0 h 15"/>
              <a:gd name="T10" fmla="*/ 0 w 10"/>
              <a:gd name="T11" fmla="*/ 13 h 15"/>
              <a:gd name="T12" fmla="*/ 0 w 10"/>
              <a:gd name="T13" fmla="*/ 10 h 15"/>
              <a:gd name="T14" fmla="*/ 0 w 10"/>
              <a:gd name="T15" fmla="*/ 13 h 15"/>
              <a:gd name="T16" fmla="*/ 0 w 10"/>
              <a:gd name="T17" fmla="*/ 13 h 15"/>
              <a:gd name="T18" fmla="*/ 0 w 10"/>
              <a:gd name="T19" fmla="*/ 15 h 15"/>
              <a:gd name="T20" fmla="*/ 0 w 10"/>
              <a:gd name="T21" fmla="*/ 15 h 15"/>
              <a:gd name="T22" fmla="*/ 2 w 10"/>
              <a:gd name="T23" fmla="*/ 13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5">
                <a:moveTo>
                  <a:pt x="2" y="13"/>
                </a:moveTo>
                <a:lnTo>
                  <a:pt x="0" y="15"/>
                </a:lnTo>
                <a:lnTo>
                  <a:pt x="2" y="13"/>
                </a:lnTo>
                <a:lnTo>
                  <a:pt x="10" y="2"/>
                </a:lnTo>
                <a:lnTo>
                  <a:pt x="5" y="0"/>
                </a:lnTo>
                <a:lnTo>
                  <a:pt x="0" y="13"/>
                </a:lnTo>
                <a:lnTo>
                  <a:pt x="0" y="10"/>
                </a:lnTo>
                <a:lnTo>
                  <a:pt x="0" y="13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2" name="Freeform 2552">
            <a:extLst>
              <a:ext uri="{FF2B5EF4-FFF2-40B4-BE49-F238E27FC236}">
                <a16:creationId xmlns:a16="http://schemas.microsoft.com/office/drawing/2014/main" id="{A6C851C7-D0B1-4D0F-B45D-C34B0C8A08EE}"/>
              </a:ext>
            </a:extLst>
          </p:cNvPr>
          <p:cNvSpPr>
            <a:spLocks/>
          </p:cNvSpPr>
          <p:nvPr/>
        </p:nvSpPr>
        <p:spPr bwMode="auto">
          <a:xfrm>
            <a:off x="2886075" y="4506913"/>
            <a:ext cx="238125" cy="49212"/>
          </a:xfrm>
          <a:custGeom>
            <a:avLst/>
            <a:gdLst>
              <a:gd name="T0" fmla="*/ 2 w 414"/>
              <a:gd name="T1" fmla="*/ 90 h 90"/>
              <a:gd name="T2" fmla="*/ 0 w 414"/>
              <a:gd name="T3" fmla="*/ 87 h 90"/>
              <a:gd name="T4" fmla="*/ 2 w 414"/>
              <a:gd name="T5" fmla="*/ 90 h 90"/>
              <a:gd name="T6" fmla="*/ 414 w 414"/>
              <a:gd name="T7" fmla="*/ 5 h 90"/>
              <a:gd name="T8" fmla="*/ 414 w 414"/>
              <a:gd name="T9" fmla="*/ 0 h 90"/>
              <a:gd name="T10" fmla="*/ 2 w 414"/>
              <a:gd name="T11" fmla="*/ 84 h 90"/>
              <a:gd name="T12" fmla="*/ 5 w 414"/>
              <a:gd name="T13" fmla="*/ 87 h 90"/>
              <a:gd name="T14" fmla="*/ 2 w 414"/>
              <a:gd name="T15" fmla="*/ 84 h 90"/>
              <a:gd name="T16" fmla="*/ 0 w 414"/>
              <a:gd name="T17" fmla="*/ 87 h 90"/>
              <a:gd name="T18" fmla="*/ 0 w 414"/>
              <a:gd name="T19" fmla="*/ 87 h 90"/>
              <a:gd name="T20" fmla="*/ 0 w 414"/>
              <a:gd name="T21" fmla="*/ 90 h 90"/>
              <a:gd name="T22" fmla="*/ 2 w 414"/>
              <a:gd name="T23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4" h="90">
                <a:moveTo>
                  <a:pt x="2" y="90"/>
                </a:moveTo>
                <a:lnTo>
                  <a:pt x="0" y="87"/>
                </a:lnTo>
                <a:lnTo>
                  <a:pt x="2" y="90"/>
                </a:lnTo>
                <a:lnTo>
                  <a:pt x="414" y="5"/>
                </a:lnTo>
                <a:lnTo>
                  <a:pt x="414" y="0"/>
                </a:lnTo>
                <a:lnTo>
                  <a:pt x="2" y="84"/>
                </a:lnTo>
                <a:lnTo>
                  <a:pt x="5" y="87"/>
                </a:lnTo>
                <a:lnTo>
                  <a:pt x="2" y="84"/>
                </a:lnTo>
                <a:lnTo>
                  <a:pt x="0" y="87"/>
                </a:lnTo>
                <a:lnTo>
                  <a:pt x="0" y="87"/>
                </a:lnTo>
                <a:lnTo>
                  <a:pt x="0" y="90"/>
                </a:lnTo>
                <a:lnTo>
                  <a:pt x="2" y="9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3" name="Freeform 2553">
            <a:extLst>
              <a:ext uri="{FF2B5EF4-FFF2-40B4-BE49-F238E27FC236}">
                <a16:creationId xmlns:a16="http://schemas.microsoft.com/office/drawing/2014/main" id="{9F6540A8-6344-49ED-ADDF-62F578A1DF12}"/>
              </a:ext>
            </a:extLst>
          </p:cNvPr>
          <p:cNvSpPr>
            <a:spLocks/>
          </p:cNvSpPr>
          <p:nvPr/>
        </p:nvSpPr>
        <p:spPr bwMode="auto">
          <a:xfrm>
            <a:off x="2886075" y="4548188"/>
            <a:ext cx="3175" cy="6350"/>
          </a:xfrm>
          <a:custGeom>
            <a:avLst/>
            <a:gdLst>
              <a:gd name="T0" fmla="*/ 0 w 5"/>
              <a:gd name="T1" fmla="*/ 3 h 13"/>
              <a:gd name="T2" fmla="*/ 2 w 5"/>
              <a:gd name="T3" fmla="*/ 0 h 13"/>
              <a:gd name="T4" fmla="*/ 0 w 5"/>
              <a:gd name="T5" fmla="*/ 3 h 13"/>
              <a:gd name="T6" fmla="*/ 0 w 5"/>
              <a:gd name="T7" fmla="*/ 13 h 13"/>
              <a:gd name="T8" fmla="*/ 5 w 5"/>
              <a:gd name="T9" fmla="*/ 13 h 13"/>
              <a:gd name="T10" fmla="*/ 5 w 5"/>
              <a:gd name="T11" fmla="*/ 3 h 13"/>
              <a:gd name="T12" fmla="*/ 2 w 5"/>
              <a:gd name="T13" fmla="*/ 5 h 13"/>
              <a:gd name="T14" fmla="*/ 5 w 5"/>
              <a:gd name="T15" fmla="*/ 3 h 13"/>
              <a:gd name="T16" fmla="*/ 5 w 5"/>
              <a:gd name="T17" fmla="*/ 0 h 13"/>
              <a:gd name="T18" fmla="*/ 2 w 5"/>
              <a:gd name="T19" fmla="*/ 0 h 13"/>
              <a:gd name="T20" fmla="*/ 2 w 5"/>
              <a:gd name="T21" fmla="*/ 0 h 13"/>
              <a:gd name="T22" fmla="*/ 0 w 5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0" y="3"/>
                </a:moveTo>
                <a:lnTo>
                  <a:pt x="2" y="0"/>
                </a:lnTo>
                <a:lnTo>
                  <a:pt x="0" y="3"/>
                </a:lnTo>
                <a:lnTo>
                  <a:pt x="0" y="13"/>
                </a:lnTo>
                <a:lnTo>
                  <a:pt x="5" y="13"/>
                </a:lnTo>
                <a:lnTo>
                  <a:pt x="5" y="3"/>
                </a:lnTo>
                <a:lnTo>
                  <a:pt x="2" y="5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4" name="Freeform 2554">
            <a:extLst>
              <a:ext uri="{FF2B5EF4-FFF2-40B4-BE49-F238E27FC236}">
                <a16:creationId xmlns:a16="http://schemas.microsoft.com/office/drawing/2014/main" id="{E530FC49-8EA1-4FA3-9BC2-DBC7DF50B7A3}"/>
              </a:ext>
            </a:extLst>
          </p:cNvPr>
          <p:cNvSpPr>
            <a:spLocks/>
          </p:cNvSpPr>
          <p:nvPr/>
        </p:nvSpPr>
        <p:spPr bwMode="auto">
          <a:xfrm>
            <a:off x="2887663" y="4514850"/>
            <a:ext cx="138112" cy="28575"/>
          </a:xfrm>
          <a:custGeom>
            <a:avLst/>
            <a:gdLst>
              <a:gd name="T0" fmla="*/ 241 w 241"/>
              <a:gd name="T1" fmla="*/ 0 h 54"/>
              <a:gd name="T2" fmla="*/ 238 w 241"/>
              <a:gd name="T3" fmla="*/ 2 h 54"/>
              <a:gd name="T4" fmla="*/ 238 w 241"/>
              <a:gd name="T5" fmla="*/ 0 h 54"/>
              <a:gd name="T6" fmla="*/ 0 w 241"/>
              <a:gd name="T7" fmla="*/ 51 h 54"/>
              <a:gd name="T8" fmla="*/ 0 w 241"/>
              <a:gd name="T9" fmla="*/ 54 h 54"/>
              <a:gd name="T10" fmla="*/ 238 w 241"/>
              <a:gd name="T11" fmla="*/ 2 h 54"/>
              <a:gd name="T12" fmla="*/ 241 w 241"/>
              <a:gd name="T13" fmla="*/ 0 h 54"/>
              <a:gd name="T14" fmla="*/ 238 w 241"/>
              <a:gd name="T15" fmla="*/ 2 h 54"/>
              <a:gd name="T16" fmla="*/ 241 w 241"/>
              <a:gd name="T17" fmla="*/ 2 h 54"/>
              <a:gd name="T18" fmla="*/ 241 w 241"/>
              <a:gd name="T19" fmla="*/ 0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1" h="54">
                <a:moveTo>
                  <a:pt x="241" y="0"/>
                </a:moveTo>
                <a:lnTo>
                  <a:pt x="238" y="2"/>
                </a:lnTo>
                <a:lnTo>
                  <a:pt x="238" y="0"/>
                </a:lnTo>
                <a:lnTo>
                  <a:pt x="0" y="51"/>
                </a:lnTo>
                <a:lnTo>
                  <a:pt x="0" y="54"/>
                </a:lnTo>
                <a:lnTo>
                  <a:pt x="238" y="2"/>
                </a:lnTo>
                <a:lnTo>
                  <a:pt x="241" y="0"/>
                </a:lnTo>
                <a:lnTo>
                  <a:pt x="238" y="2"/>
                </a:lnTo>
                <a:lnTo>
                  <a:pt x="241" y="2"/>
                </a:lnTo>
                <a:lnTo>
                  <a:pt x="24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5" name="Freeform 2555">
            <a:extLst>
              <a:ext uri="{FF2B5EF4-FFF2-40B4-BE49-F238E27FC236}">
                <a16:creationId xmlns:a16="http://schemas.microsoft.com/office/drawing/2014/main" id="{841302D1-D480-4C4B-8EB1-69E24F3252C8}"/>
              </a:ext>
            </a:extLst>
          </p:cNvPr>
          <p:cNvSpPr>
            <a:spLocks/>
          </p:cNvSpPr>
          <p:nvPr/>
        </p:nvSpPr>
        <p:spPr bwMode="auto">
          <a:xfrm>
            <a:off x="3011488" y="4498975"/>
            <a:ext cx="14287" cy="15875"/>
          </a:xfrm>
          <a:custGeom>
            <a:avLst/>
            <a:gdLst>
              <a:gd name="T0" fmla="*/ 0 w 23"/>
              <a:gd name="T1" fmla="*/ 0 h 30"/>
              <a:gd name="T2" fmla="*/ 0 w 23"/>
              <a:gd name="T3" fmla="*/ 2 h 30"/>
              <a:gd name="T4" fmla="*/ 0 w 23"/>
              <a:gd name="T5" fmla="*/ 2 h 30"/>
              <a:gd name="T6" fmla="*/ 20 w 23"/>
              <a:gd name="T7" fmla="*/ 30 h 30"/>
              <a:gd name="T8" fmla="*/ 23 w 23"/>
              <a:gd name="T9" fmla="*/ 28 h 30"/>
              <a:gd name="T10" fmla="*/ 2 w 23"/>
              <a:gd name="T11" fmla="*/ 0 h 30"/>
              <a:gd name="T12" fmla="*/ 0 w 23"/>
              <a:gd name="T13" fmla="*/ 0 h 30"/>
              <a:gd name="T14" fmla="*/ 2 w 23"/>
              <a:gd name="T15" fmla="*/ 0 h 30"/>
              <a:gd name="T16" fmla="*/ 0 w 23"/>
              <a:gd name="T17" fmla="*/ 0 h 30"/>
              <a:gd name="T18" fmla="*/ 0 w 23"/>
              <a:gd name="T19" fmla="*/ 0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0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0" y="30"/>
                </a:lnTo>
                <a:lnTo>
                  <a:pt x="23" y="28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6" name="Freeform 2556">
            <a:extLst>
              <a:ext uri="{FF2B5EF4-FFF2-40B4-BE49-F238E27FC236}">
                <a16:creationId xmlns:a16="http://schemas.microsoft.com/office/drawing/2014/main" id="{7D1E794B-0AB3-4CD9-9B52-C2E4FEFE47F5}"/>
              </a:ext>
            </a:extLst>
          </p:cNvPr>
          <p:cNvSpPr>
            <a:spLocks/>
          </p:cNvSpPr>
          <p:nvPr/>
        </p:nvSpPr>
        <p:spPr bwMode="auto">
          <a:xfrm>
            <a:off x="2873375" y="4498975"/>
            <a:ext cx="138113" cy="26988"/>
          </a:xfrm>
          <a:custGeom>
            <a:avLst/>
            <a:gdLst>
              <a:gd name="T0" fmla="*/ 2 w 243"/>
              <a:gd name="T1" fmla="*/ 48 h 48"/>
              <a:gd name="T2" fmla="*/ 5 w 243"/>
              <a:gd name="T3" fmla="*/ 46 h 48"/>
              <a:gd name="T4" fmla="*/ 2 w 243"/>
              <a:gd name="T5" fmla="*/ 48 h 48"/>
              <a:gd name="T6" fmla="*/ 243 w 243"/>
              <a:gd name="T7" fmla="*/ 2 h 48"/>
              <a:gd name="T8" fmla="*/ 243 w 243"/>
              <a:gd name="T9" fmla="*/ 0 h 48"/>
              <a:gd name="T10" fmla="*/ 2 w 243"/>
              <a:gd name="T11" fmla="*/ 46 h 48"/>
              <a:gd name="T12" fmla="*/ 2 w 243"/>
              <a:gd name="T13" fmla="*/ 48 h 48"/>
              <a:gd name="T14" fmla="*/ 2 w 243"/>
              <a:gd name="T15" fmla="*/ 46 h 48"/>
              <a:gd name="T16" fmla="*/ 0 w 243"/>
              <a:gd name="T17" fmla="*/ 46 h 48"/>
              <a:gd name="T18" fmla="*/ 2 w 243"/>
              <a:gd name="T19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48">
                <a:moveTo>
                  <a:pt x="2" y="48"/>
                </a:moveTo>
                <a:lnTo>
                  <a:pt x="5" y="46"/>
                </a:lnTo>
                <a:lnTo>
                  <a:pt x="2" y="48"/>
                </a:lnTo>
                <a:lnTo>
                  <a:pt x="243" y="2"/>
                </a:lnTo>
                <a:lnTo>
                  <a:pt x="243" y="0"/>
                </a:lnTo>
                <a:lnTo>
                  <a:pt x="2" y="46"/>
                </a:lnTo>
                <a:lnTo>
                  <a:pt x="2" y="48"/>
                </a:lnTo>
                <a:lnTo>
                  <a:pt x="2" y="46"/>
                </a:lnTo>
                <a:lnTo>
                  <a:pt x="0" y="46"/>
                </a:lnTo>
                <a:lnTo>
                  <a:pt x="2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7" name="Freeform 2557">
            <a:extLst>
              <a:ext uri="{FF2B5EF4-FFF2-40B4-BE49-F238E27FC236}">
                <a16:creationId xmlns:a16="http://schemas.microsoft.com/office/drawing/2014/main" id="{97EE7E4F-F046-4590-AF32-89498B2545EF}"/>
              </a:ext>
            </a:extLst>
          </p:cNvPr>
          <p:cNvSpPr>
            <a:spLocks/>
          </p:cNvSpPr>
          <p:nvPr/>
        </p:nvSpPr>
        <p:spPr bwMode="auto">
          <a:xfrm>
            <a:off x="2873375" y="4524375"/>
            <a:ext cx="14288" cy="19050"/>
          </a:xfrm>
          <a:custGeom>
            <a:avLst/>
            <a:gdLst>
              <a:gd name="T0" fmla="*/ 23 w 23"/>
              <a:gd name="T1" fmla="*/ 36 h 36"/>
              <a:gd name="T2" fmla="*/ 23 w 23"/>
              <a:gd name="T3" fmla="*/ 33 h 36"/>
              <a:gd name="T4" fmla="*/ 23 w 23"/>
              <a:gd name="T5" fmla="*/ 33 h 36"/>
              <a:gd name="T6" fmla="*/ 3 w 23"/>
              <a:gd name="T7" fmla="*/ 0 h 36"/>
              <a:gd name="T8" fmla="*/ 0 w 23"/>
              <a:gd name="T9" fmla="*/ 2 h 36"/>
              <a:gd name="T10" fmla="*/ 21 w 23"/>
              <a:gd name="T11" fmla="*/ 36 h 36"/>
              <a:gd name="T12" fmla="*/ 23 w 23"/>
              <a:gd name="T13" fmla="*/ 36 h 36"/>
              <a:gd name="T14" fmla="*/ 21 w 23"/>
              <a:gd name="T15" fmla="*/ 36 h 36"/>
              <a:gd name="T16" fmla="*/ 23 w 23"/>
              <a:gd name="T17" fmla="*/ 36 h 36"/>
              <a:gd name="T18" fmla="*/ 23 w 23"/>
              <a:gd name="T19" fmla="*/ 36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6">
                <a:moveTo>
                  <a:pt x="23" y="36"/>
                </a:moveTo>
                <a:lnTo>
                  <a:pt x="23" y="33"/>
                </a:lnTo>
                <a:lnTo>
                  <a:pt x="23" y="33"/>
                </a:lnTo>
                <a:lnTo>
                  <a:pt x="3" y="0"/>
                </a:lnTo>
                <a:lnTo>
                  <a:pt x="0" y="2"/>
                </a:lnTo>
                <a:lnTo>
                  <a:pt x="21" y="36"/>
                </a:lnTo>
                <a:lnTo>
                  <a:pt x="23" y="36"/>
                </a:lnTo>
                <a:lnTo>
                  <a:pt x="21" y="36"/>
                </a:lnTo>
                <a:lnTo>
                  <a:pt x="23" y="36"/>
                </a:lnTo>
                <a:lnTo>
                  <a:pt x="23" y="3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8" name="Freeform 2558">
            <a:extLst>
              <a:ext uri="{FF2B5EF4-FFF2-40B4-BE49-F238E27FC236}">
                <a16:creationId xmlns:a16="http://schemas.microsoft.com/office/drawing/2014/main" id="{B1A833C4-C08A-4B05-8611-4A23AEA1C6FB}"/>
              </a:ext>
            </a:extLst>
          </p:cNvPr>
          <p:cNvSpPr>
            <a:spLocks/>
          </p:cNvSpPr>
          <p:nvPr/>
        </p:nvSpPr>
        <p:spPr bwMode="auto">
          <a:xfrm>
            <a:off x="3030538" y="4506913"/>
            <a:ext cx="38100" cy="7937"/>
          </a:xfrm>
          <a:custGeom>
            <a:avLst/>
            <a:gdLst>
              <a:gd name="T0" fmla="*/ 64 w 64"/>
              <a:gd name="T1" fmla="*/ 0 h 13"/>
              <a:gd name="T2" fmla="*/ 61 w 64"/>
              <a:gd name="T3" fmla="*/ 0 h 13"/>
              <a:gd name="T4" fmla="*/ 64 w 64"/>
              <a:gd name="T5" fmla="*/ 0 h 13"/>
              <a:gd name="T6" fmla="*/ 0 w 64"/>
              <a:gd name="T7" fmla="*/ 10 h 13"/>
              <a:gd name="T8" fmla="*/ 0 w 64"/>
              <a:gd name="T9" fmla="*/ 13 h 13"/>
              <a:gd name="T10" fmla="*/ 64 w 64"/>
              <a:gd name="T11" fmla="*/ 0 h 13"/>
              <a:gd name="T12" fmla="*/ 64 w 64"/>
              <a:gd name="T13" fmla="*/ 0 h 13"/>
              <a:gd name="T14" fmla="*/ 64 w 64"/>
              <a:gd name="T15" fmla="*/ 0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1" y="0"/>
                </a:lnTo>
                <a:lnTo>
                  <a:pt x="64" y="0"/>
                </a:lnTo>
                <a:lnTo>
                  <a:pt x="0" y="10"/>
                </a:lnTo>
                <a:lnTo>
                  <a:pt x="0" y="13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79" name="Freeform 2559">
            <a:extLst>
              <a:ext uri="{FF2B5EF4-FFF2-40B4-BE49-F238E27FC236}">
                <a16:creationId xmlns:a16="http://schemas.microsoft.com/office/drawing/2014/main" id="{62D6AE23-6DE3-4C53-9EE7-7DD6C3241B70}"/>
              </a:ext>
            </a:extLst>
          </p:cNvPr>
          <p:cNvSpPr>
            <a:spLocks/>
          </p:cNvSpPr>
          <p:nvPr/>
        </p:nvSpPr>
        <p:spPr bwMode="auto">
          <a:xfrm>
            <a:off x="3052763" y="4491038"/>
            <a:ext cx="15875" cy="15875"/>
          </a:xfrm>
          <a:custGeom>
            <a:avLst/>
            <a:gdLst>
              <a:gd name="T0" fmla="*/ 3 w 26"/>
              <a:gd name="T1" fmla="*/ 0 h 28"/>
              <a:gd name="T2" fmla="*/ 3 w 26"/>
              <a:gd name="T3" fmla="*/ 3 h 28"/>
              <a:gd name="T4" fmla="*/ 0 w 26"/>
              <a:gd name="T5" fmla="*/ 3 h 28"/>
              <a:gd name="T6" fmla="*/ 23 w 26"/>
              <a:gd name="T7" fmla="*/ 28 h 28"/>
              <a:gd name="T8" fmla="*/ 26 w 26"/>
              <a:gd name="T9" fmla="*/ 28 h 28"/>
              <a:gd name="T10" fmla="*/ 3 w 26"/>
              <a:gd name="T11" fmla="*/ 0 h 28"/>
              <a:gd name="T12" fmla="*/ 3 w 26"/>
              <a:gd name="T13" fmla="*/ 0 h 28"/>
              <a:gd name="T14" fmla="*/ 3 w 26"/>
              <a:gd name="T15" fmla="*/ 0 h 28"/>
              <a:gd name="T16" fmla="*/ 3 w 26"/>
              <a:gd name="T17" fmla="*/ 0 h 28"/>
              <a:gd name="T18" fmla="*/ 3 w 26"/>
              <a:gd name="T1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8">
                <a:moveTo>
                  <a:pt x="3" y="0"/>
                </a:moveTo>
                <a:lnTo>
                  <a:pt x="3" y="3"/>
                </a:lnTo>
                <a:lnTo>
                  <a:pt x="0" y="3"/>
                </a:lnTo>
                <a:lnTo>
                  <a:pt x="23" y="28"/>
                </a:lnTo>
                <a:lnTo>
                  <a:pt x="26" y="28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0" name="Freeform 2560">
            <a:extLst>
              <a:ext uri="{FF2B5EF4-FFF2-40B4-BE49-F238E27FC236}">
                <a16:creationId xmlns:a16="http://schemas.microsoft.com/office/drawing/2014/main" id="{23C9228F-28E2-409D-9F85-73DEB1F890B7}"/>
              </a:ext>
            </a:extLst>
          </p:cNvPr>
          <p:cNvSpPr>
            <a:spLocks/>
          </p:cNvSpPr>
          <p:nvPr/>
        </p:nvSpPr>
        <p:spPr bwMode="auto">
          <a:xfrm>
            <a:off x="3017838" y="4491038"/>
            <a:ext cx="36512" cy="7937"/>
          </a:xfrm>
          <a:custGeom>
            <a:avLst/>
            <a:gdLst>
              <a:gd name="T0" fmla="*/ 2 w 64"/>
              <a:gd name="T1" fmla="*/ 13 h 13"/>
              <a:gd name="T2" fmla="*/ 2 w 64"/>
              <a:gd name="T3" fmla="*/ 10 h 13"/>
              <a:gd name="T4" fmla="*/ 2 w 64"/>
              <a:gd name="T5" fmla="*/ 13 h 13"/>
              <a:gd name="T6" fmla="*/ 64 w 64"/>
              <a:gd name="T7" fmla="*/ 3 h 13"/>
              <a:gd name="T8" fmla="*/ 64 w 64"/>
              <a:gd name="T9" fmla="*/ 0 h 13"/>
              <a:gd name="T10" fmla="*/ 2 w 64"/>
              <a:gd name="T11" fmla="*/ 10 h 13"/>
              <a:gd name="T12" fmla="*/ 2 w 64"/>
              <a:gd name="T13" fmla="*/ 13 h 13"/>
              <a:gd name="T14" fmla="*/ 2 w 64"/>
              <a:gd name="T15" fmla="*/ 10 h 13"/>
              <a:gd name="T16" fmla="*/ 0 w 64"/>
              <a:gd name="T17" fmla="*/ 10 h 13"/>
              <a:gd name="T18" fmla="*/ 2 w 64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2" y="13"/>
                </a:moveTo>
                <a:lnTo>
                  <a:pt x="2" y="10"/>
                </a:lnTo>
                <a:lnTo>
                  <a:pt x="2" y="13"/>
                </a:lnTo>
                <a:lnTo>
                  <a:pt x="64" y="3"/>
                </a:lnTo>
                <a:lnTo>
                  <a:pt x="64" y="0"/>
                </a:lnTo>
                <a:lnTo>
                  <a:pt x="2" y="10"/>
                </a:lnTo>
                <a:lnTo>
                  <a:pt x="2" y="13"/>
                </a:lnTo>
                <a:lnTo>
                  <a:pt x="2" y="10"/>
                </a:lnTo>
                <a:lnTo>
                  <a:pt x="0" y="10"/>
                </a:lnTo>
                <a:lnTo>
                  <a:pt x="2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1" name="Freeform 2561">
            <a:extLst>
              <a:ext uri="{FF2B5EF4-FFF2-40B4-BE49-F238E27FC236}">
                <a16:creationId xmlns:a16="http://schemas.microsoft.com/office/drawing/2014/main" id="{B2AB392A-8F63-4F43-8176-47E2F1E5E273}"/>
              </a:ext>
            </a:extLst>
          </p:cNvPr>
          <p:cNvSpPr>
            <a:spLocks/>
          </p:cNvSpPr>
          <p:nvPr/>
        </p:nvSpPr>
        <p:spPr bwMode="auto">
          <a:xfrm>
            <a:off x="3019425" y="4497388"/>
            <a:ext cx="11113" cy="17462"/>
          </a:xfrm>
          <a:custGeom>
            <a:avLst/>
            <a:gdLst>
              <a:gd name="T0" fmla="*/ 21 w 21"/>
              <a:gd name="T1" fmla="*/ 31 h 31"/>
              <a:gd name="T2" fmla="*/ 21 w 21"/>
              <a:gd name="T3" fmla="*/ 28 h 31"/>
              <a:gd name="T4" fmla="*/ 21 w 21"/>
              <a:gd name="T5" fmla="*/ 28 h 31"/>
              <a:gd name="T6" fmla="*/ 0 w 21"/>
              <a:gd name="T7" fmla="*/ 0 h 31"/>
              <a:gd name="T8" fmla="*/ 0 w 21"/>
              <a:gd name="T9" fmla="*/ 3 h 31"/>
              <a:gd name="T10" fmla="*/ 18 w 21"/>
              <a:gd name="T11" fmla="*/ 31 h 31"/>
              <a:gd name="T12" fmla="*/ 21 w 21"/>
              <a:gd name="T13" fmla="*/ 31 h 31"/>
              <a:gd name="T14" fmla="*/ 18 w 21"/>
              <a:gd name="T15" fmla="*/ 31 h 31"/>
              <a:gd name="T16" fmla="*/ 21 w 21"/>
              <a:gd name="T17" fmla="*/ 31 h 31"/>
              <a:gd name="T18" fmla="*/ 21 w 21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" h="31">
                <a:moveTo>
                  <a:pt x="21" y="31"/>
                </a:moveTo>
                <a:lnTo>
                  <a:pt x="21" y="28"/>
                </a:lnTo>
                <a:lnTo>
                  <a:pt x="21" y="28"/>
                </a:lnTo>
                <a:lnTo>
                  <a:pt x="0" y="0"/>
                </a:lnTo>
                <a:lnTo>
                  <a:pt x="0" y="3"/>
                </a:lnTo>
                <a:lnTo>
                  <a:pt x="18" y="31"/>
                </a:lnTo>
                <a:lnTo>
                  <a:pt x="21" y="31"/>
                </a:lnTo>
                <a:lnTo>
                  <a:pt x="18" y="31"/>
                </a:lnTo>
                <a:lnTo>
                  <a:pt x="21" y="31"/>
                </a:lnTo>
                <a:lnTo>
                  <a:pt x="21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2" name="Freeform 2562">
            <a:extLst>
              <a:ext uri="{FF2B5EF4-FFF2-40B4-BE49-F238E27FC236}">
                <a16:creationId xmlns:a16="http://schemas.microsoft.com/office/drawing/2014/main" id="{97F7D48B-EE8A-4745-BB7F-0EF94A2375BA}"/>
              </a:ext>
            </a:extLst>
          </p:cNvPr>
          <p:cNvSpPr>
            <a:spLocks/>
          </p:cNvSpPr>
          <p:nvPr/>
        </p:nvSpPr>
        <p:spPr bwMode="auto">
          <a:xfrm>
            <a:off x="3073400" y="4497388"/>
            <a:ext cx="47625" cy="9525"/>
          </a:xfrm>
          <a:custGeom>
            <a:avLst/>
            <a:gdLst>
              <a:gd name="T0" fmla="*/ 79 w 82"/>
              <a:gd name="T1" fmla="*/ 0 h 18"/>
              <a:gd name="T2" fmla="*/ 79 w 82"/>
              <a:gd name="T3" fmla="*/ 3 h 18"/>
              <a:gd name="T4" fmla="*/ 79 w 82"/>
              <a:gd name="T5" fmla="*/ 0 h 18"/>
              <a:gd name="T6" fmla="*/ 0 w 82"/>
              <a:gd name="T7" fmla="*/ 16 h 18"/>
              <a:gd name="T8" fmla="*/ 0 w 82"/>
              <a:gd name="T9" fmla="*/ 18 h 18"/>
              <a:gd name="T10" fmla="*/ 79 w 82"/>
              <a:gd name="T11" fmla="*/ 3 h 18"/>
              <a:gd name="T12" fmla="*/ 79 w 82"/>
              <a:gd name="T13" fmla="*/ 0 h 18"/>
              <a:gd name="T14" fmla="*/ 79 w 82"/>
              <a:gd name="T15" fmla="*/ 3 h 18"/>
              <a:gd name="T16" fmla="*/ 82 w 82"/>
              <a:gd name="T17" fmla="*/ 3 h 18"/>
              <a:gd name="T18" fmla="*/ 79 w 82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2" h="18">
                <a:moveTo>
                  <a:pt x="79" y="0"/>
                </a:moveTo>
                <a:lnTo>
                  <a:pt x="79" y="3"/>
                </a:lnTo>
                <a:lnTo>
                  <a:pt x="79" y="0"/>
                </a:lnTo>
                <a:lnTo>
                  <a:pt x="0" y="16"/>
                </a:lnTo>
                <a:lnTo>
                  <a:pt x="0" y="18"/>
                </a:lnTo>
                <a:lnTo>
                  <a:pt x="79" y="3"/>
                </a:lnTo>
                <a:lnTo>
                  <a:pt x="79" y="0"/>
                </a:lnTo>
                <a:lnTo>
                  <a:pt x="79" y="3"/>
                </a:lnTo>
                <a:lnTo>
                  <a:pt x="82" y="3"/>
                </a:lnTo>
                <a:lnTo>
                  <a:pt x="7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3" name="Freeform 2563">
            <a:extLst>
              <a:ext uri="{FF2B5EF4-FFF2-40B4-BE49-F238E27FC236}">
                <a16:creationId xmlns:a16="http://schemas.microsoft.com/office/drawing/2014/main" id="{C646133D-6276-4B0A-9A37-FF42631E681D}"/>
              </a:ext>
            </a:extLst>
          </p:cNvPr>
          <p:cNvSpPr>
            <a:spLocks/>
          </p:cNvSpPr>
          <p:nvPr/>
        </p:nvSpPr>
        <p:spPr bwMode="auto">
          <a:xfrm>
            <a:off x="3105150" y="4483100"/>
            <a:ext cx="14288" cy="15875"/>
          </a:xfrm>
          <a:custGeom>
            <a:avLst/>
            <a:gdLst>
              <a:gd name="T0" fmla="*/ 0 w 25"/>
              <a:gd name="T1" fmla="*/ 0 h 28"/>
              <a:gd name="T2" fmla="*/ 0 w 25"/>
              <a:gd name="T3" fmla="*/ 2 h 28"/>
              <a:gd name="T4" fmla="*/ 0 w 25"/>
              <a:gd name="T5" fmla="*/ 2 h 28"/>
              <a:gd name="T6" fmla="*/ 25 w 25"/>
              <a:gd name="T7" fmla="*/ 28 h 28"/>
              <a:gd name="T8" fmla="*/ 25 w 25"/>
              <a:gd name="T9" fmla="*/ 25 h 28"/>
              <a:gd name="T10" fmla="*/ 2 w 25"/>
              <a:gd name="T11" fmla="*/ 0 h 28"/>
              <a:gd name="T12" fmla="*/ 0 w 25"/>
              <a:gd name="T13" fmla="*/ 0 h 28"/>
              <a:gd name="T14" fmla="*/ 2 w 25"/>
              <a:gd name="T15" fmla="*/ 0 h 28"/>
              <a:gd name="T16" fmla="*/ 0 w 25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5" h="28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25" y="28"/>
                </a:lnTo>
                <a:lnTo>
                  <a:pt x="25" y="25"/>
                </a:lnTo>
                <a:lnTo>
                  <a:pt x="2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4" name="Freeform 2564">
            <a:extLst>
              <a:ext uri="{FF2B5EF4-FFF2-40B4-BE49-F238E27FC236}">
                <a16:creationId xmlns:a16="http://schemas.microsoft.com/office/drawing/2014/main" id="{329790BD-25DB-4F1C-A74A-08E2761A5A89}"/>
              </a:ext>
            </a:extLst>
          </p:cNvPr>
          <p:cNvSpPr>
            <a:spLocks/>
          </p:cNvSpPr>
          <p:nvPr/>
        </p:nvSpPr>
        <p:spPr bwMode="auto">
          <a:xfrm>
            <a:off x="3059113" y="4483100"/>
            <a:ext cx="46037" cy="7938"/>
          </a:xfrm>
          <a:custGeom>
            <a:avLst/>
            <a:gdLst>
              <a:gd name="T0" fmla="*/ 3 w 80"/>
              <a:gd name="T1" fmla="*/ 15 h 15"/>
              <a:gd name="T2" fmla="*/ 6 w 80"/>
              <a:gd name="T3" fmla="*/ 12 h 15"/>
              <a:gd name="T4" fmla="*/ 6 w 80"/>
              <a:gd name="T5" fmla="*/ 15 h 15"/>
              <a:gd name="T6" fmla="*/ 80 w 80"/>
              <a:gd name="T7" fmla="*/ 2 h 15"/>
              <a:gd name="T8" fmla="*/ 80 w 80"/>
              <a:gd name="T9" fmla="*/ 0 h 15"/>
              <a:gd name="T10" fmla="*/ 3 w 80"/>
              <a:gd name="T11" fmla="*/ 12 h 15"/>
              <a:gd name="T12" fmla="*/ 3 w 80"/>
              <a:gd name="T13" fmla="*/ 15 h 15"/>
              <a:gd name="T14" fmla="*/ 3 w 80"/>
              <a:gd name="T15" fmla="*/ 12 h 15"/>
              <a:gd name="T16" fmla="*/ 0 w 80"/>
              <a:gd name="T17" fmla="*/ 12 h 15"/>
              <a:gd name="T18" fmla="*/ 3 w 80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" h="15">
                <a:moveTo>
                  <a:pt x="3" y="15"/>
                </a:moveTo>
                <a:lnTo>
                  <a:pt x="6" y="12"/>
                </a:lnTo>
                <a:lnTo>
                  <a:pt x="6" y="15"/>
                </a:lnTo>
                <a:lnTo>
                  <a:pt x="80" y="2"/>
                </a:lnTo>
                <a:lnTo>
                  <a:pt x="80" y="0"/>
                </a:lnTo>
                <a:lnTo>
                  <a:pt x="3" y="12"/>
                </a:lnTo>
                <a:lnTo>
                  <a:pt x="3" y="15"/>
                </a:lnTo>
                <a:lnTo>
                  <a:pt x="3" y="12"/>
                </a:lnTo>
                <a:lnTo>
                  <a:pt x="0" y="12"/>
                </a:lnTo>
                <a:lnTo>
                  <a:pt x="3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5" name="Freeform 2565">
            <a:extLst>
              <a:ext uri="{FF2B5EF4-FFF2-40B4-BE49-F238E27FC236}">
                <a16:creationId xmlns:a16="http://schemas.microsoft.com/office/drawing/2014/main" id="{207152D1-B9B5-46C1-819D-C538ABA69BAA}"/>
              </a:ext>
            </a:extLst>
          </p:cNvPr>
          <p:cNvSpPr>
            <a:spLocks/>
          </p:cNvSpPr>
          <p:nvPr/>
        </p:nvSpPr>
        <p:spPr bwMode="auto">
          <a:xfrm>
            <a:off x="3060700" y="4489450"/>
            <a:ext cx="12700" cy="17463"/>
          </a:xfrm>
          <a:custGeom>
            <a:avLst/>
            <a:gdLst>
              <a:gd name="T0" fmla="*/ 23 w 23"/>
              <a:gd name="T1" fmla="*/ 31 h 31"/>
              <a:gd name="T2" fmla="*/ 23 w 23"/>
              <a:gd name="T3" fmla="*/ 29 h 31"/>
              <a:gd name="T4" fmla="*/ 23 w 23"/>
              <a:gd name="T5" fmla="*/ 29 h 31"/>
              <a:gd name="T6" fmla="*/ 3 w 23"/>
              <a:gd name="T7" fmla="*/ 0 h 31"/>
              <a:gd name="T8" fmla="*/ 0 w 23"/>
              <a:gd name="T9" fmla="*/ 3 h 31"/>
              <a:gd name="T10" fmla="*/ 20 w 23"/>
              <a:gd name="T11" fmla="*/ 31 h 31"/>
              <a:gd name="T12" fmla="*/ 23 w 23"/>
              <a:gd name="T13" fmla="*/ 31 h 31"/>
              <a:gd name="T14" fmla="*/ 20 w 23"/>
              <a:gd name="T15" fmla="*/ 31 h 31"/>
              <a:gd name="T16" fmla="*/ 23 w 23"/>
              <a:gd name="T17" fmla="*/ 31 h 31"/>
              <a:gd name="T18" fmla="*/ 23 w 23"/>
              <a:gd name="T19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" h="31">
                <a:moveTo>
                  <a:pt x="23" y="31"/>
                </a:moveTo>
                <a:lnTo>
                  <a:pt x="23" y="29"/>
                </a:lnTo>
                <a:lnTo>
                  <a:pt x="23" y="29"/>
                </a:lnTo>
                <a:lnTo>
                  <a:pt x="3" y="0"/>
                </a:lnTo>
                <a:lnTo>
                  <a:pt x="0" y="3"/>
                </a:lnTo>
                <a:lnTo>
                  <a:pt x="20" y="31"/>
                </a:lnTo>
                <a:lnTo>
                  <a:pt x="23" y="31"/>
                </a:lnTo>
                <a:lnTo>
                  <a:pt x="20" y="31"/>
                </a:lnTo>
                <a:lnTo>
                  <a:pt x="23" y="31"/>
                </a:lnTo>
                <a:lnTo>
                  <a:pt x="23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6" name="Freeform 2566">
            <a:extLst>
              <a:ext uri="{FF2B5EF4-FFF2-40B4-BE49-F238E27FC236}">
                <a16:creationId xmlns:a16="http://schemas.microsoft.com/office/drawing/2014/main" id="{31439A58-0525-4EAC-A0F7-C856BA125572}"/>
              </a:ext>
            </a:extLst>
          </p:cNvPr>
          <p:cNvSpPr>
            <a:spLocks/>
          </p:cNvSpPr>
          <p:nvPr/>
        </p:nvSpPr>
        <p:spPr bwMode="auto">
          <a:xfrm>
            <a:off x="3016250" y="4489450"/>
            <a:ext cx="36513" cy="6350"/>
          </a:xfrm>
          <a:custGeom>
            <a:avLst/>
            <a:gdLst>
              <a:gd name="T0" fmla="*/ 64 w 64"/>
              <a:gd name="T1" fmla="*/ 0 h 13"/>
              <a:gd name="T2" fmla="*/ 64 w 64"/>
              <a:gd name="T3" fmla="*/ 0 h 13"/>
              <a:gd name="T4" fmla="*/ 64 w 64"/>
              <a:gd name="T5" fmla="*/ 0 h 13"/>
              <a:gd name="T6" fmla="*/ 0 w 64"/>
              <a:gd name="T7" fmla="*/ 10 h 13"/>
              <a:gd name="T8" fmla="*/ 0 w 64"/>
              <a:gd name="T9" fmla="*/ 13 h 13"/>
              <a:gd name="T10" fmla="*/ 64 w 64"/>
              <a:gd name="T11" fmla="*/ 2 h 13"/>
              <a:gd name="T12" fmla="*/ 64 w 64"/>
              <a:gd name="T13" fmla="*/ 0 h 13"/>
              <a:gd name="T14" fmla="*/ 64 w 64"/>
              <a:gd name="T15" fmla="*/ 2 h 13"/>
              <a:gd name="T16" fmla="*/ 64 w 64"/>
              <a:gd name="T17" fmla="*/ 0 h 13"/>
              <a:gd name="T18" fmla="*/ 64 w 64"/>
              <a:gd name="T19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13">
                <a:moveTo>
                  <a:pt x="64" y="0"/>
                </a:moveTo>
                <a:lnTo>
                  <a:pt x="64" y="0"/>
                </a:lnTo>
                <a:lnTo>
                  <a:pt x="64" y="0"/>
                </a:lnTo>
                <a:lnTo>
                  <a:pt x="0" y="10"/>
                </a:lnTo>
                <a:lnTo>
                  <a:pt x="0" y="13"/>
                </a:lnTo>
                <a:lnTo>
                  <a:pt x="64" y="2"/>
                </a:lnTo>
                <a:lnTo>
                  <a:pt x="64" y="0"/>
                </a:lnTo>
                <a:lnTo>
                  <a:pt x="64" y="2"/>
                </a:lnTo>
                <a:lnTo>
                  <a:pt x="64" y="0"/>
                </a:lnTo>
                <a:lnTo>
                  <a:pt x="6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7" name="Freeform 2567">
            <a:extLst>
              <a:ext uri="{FF2B5EF4-FFF2-40B4-BE49-F238E27FC236}">
                <a16:creationId xmlns:a16="http://schemas.microsoft.com/office/drawing/2014/main" id="{46334CAE-C999-498D-9BDF-06E1C4540319}"/>
              </a:ext>
            </a:extLst>
          </p:cNvPr>
          <p:cNvSpPr>
            <a:spLocks/>
          </p:cNvSpPr>
          <p:nvPr/>
        </p:nvSpPr>
        <p:spPr bwMode="auto">
          <a:xfrm>
            <a:off x="3048000" y="4484688"/>
            <a:ext cx="4763" cy="4762"/>
          </a:xfrm>
          <a:custGeom>
            <a:avLst/>
            <a:gdLst>
              <a:gd name="T0" fmla="*/ 3 w 10"/>
              <a:gd name="T1" fmla="*/ 0 h 8"/>
              <a:gd name="T2" fmla="*/ 3 w 10"/>
              <a:gd name="T3" fmla="*/ 3 h 8"/>
              <a:gd name="T4" fmla="*/ 0 w 10"/>
              <a:gd name="T5" fmla="*/ 3 h 8"/>
              <a:gd name="T6" fmla="*/ 10 w 10"/>
              <a:gd name="T7" fmla="*/ 8 h 8"/>
              <a:gd name="T8" fmla="*/ 10 w 10"/>
              <a:gd name="T9" fmla="*/ 8 h 8"/>
              <a:gd name="T10" fmla="*/ 3 w 10"/>
              <a:gd name="T11" fmla="*/ 0 h 8"/>
              <a:gd name="T12" fmla="*/ 3 w 10"/>
              <a:gd name="T13" fmla="*/ 0 h 8"/>
              <a:gd name="T14" fmla="*/ 3 w 10"/>
              <a:gd name="T15" fmla="*/ 0 h 8"/>
              <a:gd name="T16" fmla="*/ 3 w 10"/>
              <a:gd name="T17" fmla="*/ 0 h 8"/>
              <a:gd name="T18" fmla="*/ 3 w 10"/>
              <a:gd name="T19" fmla="*/ 0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8">
                <a:moveTo>
                  <a:pt x="3" y="0"/>
                </a:moveTo>
                <a:lnTo>
                  <a:pt x="3" y="3"/>
                </a:lnTo>
                <a:lnTo>
                  <a:pt x="0" y="3"/>
                </a:lnTo>
                <a:lnTo>
                  <a:pt x="10" y="8"/>
                </a:lnTo>
                <a:lnTo>
                  <a:pt x="10" y="8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8" name="Freeform 2568">
            <a:extLst>
              <a:ext uri="{FF2B5EF4-FFF2-40B4-BE49-F238E27FC236}">
                <a16:creationId xmlns:a16="http://schemas.microsoft.com/office/drawing/2014/main" id="{75F9A50B-29B5-458C-9D7A-2D3DE6564668}"/>
              </a:ext>
            </a:extLst>
          </p:cNvPr>
          <p:cNvSpPr>
            <a:spLocks/>
          </p:cNvSpPr>
          <p:nvPr/>
        </p:nvSpPr>
        <p:spPr bwMode="auto">
          <a:xfrm>
            <a:off x="3009900" y="4484688"/>
            <a:ext cx="39688" cy="6350"/>
          </a:xfrm>
          <a:custGeom>
            <a:avLst/>
            <a:gdLst>
              <a:gd name="T0" fmla="*/ 3 w 67"/>
              <a:gd name="T1" fmla="*/ 13 h 13"/>
              <a:gd name="T2" fmla="*/ 5 w 67"/>
              <a:gd name="T3" fmla="*/ 10 h 13"/>
              <a:gd name="T4" fmla="*/ 3 w 67"/>
              <a:gd name="T5" fmla="*/ 13 h 13"/>
              <a:gd name="T6" fmla="*/ 67 w 67"/>
              <a:gd name="T7" fmla="*/ 3 h 13"/>
              <a:gd name="T8" fmla="*/ 67 w 67"/>
              <a:gd name="T9" fmla="*/ 0 h 13"/>
              <a:gd name="T10" fmla="*/ 3 w 67"/>
              <a:gd name="T11" fmla="*/ 10 h 13"/>
              <a:gd name="T12" fmla="*/ 3 w 67"/>
              <a:gd name="T13" fmla="*/ 13 h 13"/>
              <a:gd name="T14" fmla="*/ 3 w 67"/>
              <a:gd name="T15" fmla="*/ 10 h 13"/>
              <a:gd name="T16" fmla="*/ 0 w 67"/>
              <a:gd name="T17" fmla="*/ 10 h 13"/>
              <a:gd name="T18" fmla="*/ 3 w 67"/>
              <a:gd name="T19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13">
                <a:moveTo>
                  <a:pt x="3" y="13"/>
                </a:moveTo>
                <a:lnTo>
                  <a:pt x="5" y="10"/>
                </a:lnTo>
                <a:lnTo>
                  <a:pt x="3" y="13"/>
                </a:lnTo>
                <a:lnTo>
                  <a:pt x="67" y="3"/>
                </a:lnTo>
                <a:lnTo>
                  <a:pt x="67" y="0"/>
                </a:lnTo>
                <a:lnTo>
                  <a:pt x="3" y="10"/>
                </a:lnTo>
                <a:lnTo>
                  <a:pt x="3" y="13"/>
                </a:lnTo>
                <a:lnTo>
                  <a:pt x="3" y="10"/>
                </a:lnTo>
                <a:lnTo>
                  <a:pt x="0" y="10"/>
                </a:lnTo>
                <a:lnTo>
                  <a:pt x="3" y="1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89" name="Freeform 2569">
            <a:extLst>
              <a:ext uri="{FF2B5EF4-FFF2-40B4-BE49-F238E27FC236}">
                <a16:creationId xmlns:a16="http://schemas.microsoft.com/office/drawing/2014/main" id="{50C17742-C0A0-4D29-A722-4A522091C7FF}"/>
              </a:ext>
            </a:extLst>
          </p:cNvPr>
          <p:cNvSpPr>
            <a:spLocks/>
          </p:cNvSpPr>
          <p:nvPr/>
        </p:nvSpPr>
        <p:spPr bwMode="auto">
          <a:xfrm>
            <a:off x="3011488" y="4489450"/>
            <a:ext cx="6350" cy="6350"/>
          </a:xfrm>
          <a:custGeom>
            <a:avLst/>
            <a:gdLst>
              <a:gd name="T0" fmla="*/ 7 w 10"/>
              <a:gd name="T1" fmla="*/ 11 h 11"/>
              <a:gd name="T2" fmla="*/ 7 w 10"/>
              <a:gd name="T3" fmla="*/ 8 h 11"/>
              <a:gd name="T4" fmla="*/ 10 w 10"/>
              <a:gd name="T5" fmla="*/ 8 h 11"/>
              <a:gd name="T6" fmla="*/ 2 w 10"/>
              <a:gd name="T7" fmla="*/ 0 h 11"/>
              <a:gd name="T8" fmla="*/ 0 w 10"/>
              <a:gd name="T9" fmla="*/ 3 h 11"/>
              <a:gd name="T10" fmla="*/ 7 w 10"/>
              <a:gd name="T11" fmla="*/ 11 h 11"/>
              <a:gd name="T12" fmla="*/ 7 w 10"/>
              <a:gd name="T13" fmla="*/ 11 h 11"/>
              <a:gd name="T14" fmla="*/ 7 w 10"/>
              <a:gd name="T15" fmla="*/ 11 h 11"/>
              <a:gd name="T16" fmla="*/ 7 w 10"/>
              <a:gd name="T17" fmla="*/ 11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" h="11">
                <a:moveTo>
                  <a:pt x="7" y="11"/>
                </a:moveTo>
                <a:lnTo>
                  <a:pt x="7" y="8"/>
                </a:lnTo>
                <a:lnTo>
                  <a:pt x="10" y="8"/>
                </a:lnTo>
                <a:lnTo>
                  <a:pt x="2" y="0"/>
                </a:lnTo>
                <a:lnTo>
                  <a:pt x="0" y="3"/>
                </a:lnTo>
                <a:lnTo>
                  <a:pt x="7" y="11"/>
                </a:lnTo>
                <a:lnTo>
                  <a:pt x="7" y="11"/>
                </a:lnTo>
                <a:lnTo>
                  <a:pt x="7" y="11"/>
                </a:lnTo>
                <a:lnTo>
                  <a:pt x="7" y="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0" name="Freeform 2570">
            <a:extLst>
              <a:ext uri="{FF2B5EF4-FFF2-40B4-BE49-F238E27FC236}">
                <a16:creationId xmlns:a16="http://schemas.microsoft.com/office/drawing/2014/main" id="{2A72AF79-4F12-4CCE-AE81-E827AE9B36F8}"/>
              </a:ext>
            </a:extLst>
          </p:cNvPr>
          <p:cNvSpPr>
            <a:spLocks/>
          </p:cNvSpPr>
          <p:nvPr/>
        </p:nvSpPr>
        <p:spPr bwMode="auto">
          <a:xfrm>
            <a:off x="2871788" y="4513263"/>
            <a:ext cx="38100" cy="9525"/>
          </a:xfrm>
          <a:custGeom>
            <a:avLst/>
            <a:gdLst>
              <a:gd name="T0" fmla="*/ 3 w 67"/>
              <a:gd name="T1" fmla="*/ 18 h 18"/>
              <a:gd name="T2" fmla="*/ 0 w 67"/>
              <a:gd name="T3" fmla="*/ 16 h 18"/>
              <a:gd name="T4" fmla="*/ 3 w 67"/>
              <a:gd name="T5" fmla="*/ 18 h 18"/>
              <a:gd name="T6" fmla="*/ 67 w 67"/>
              <a:gd name="T7" fmla="*/ 3 h 18"/>
              <a:gd name="T8" fmla="*/ 67 w 67"/>
              <a:gd name="T9" fmla="*/ 0 h 18"/>
              <a:gd name="T10" fmla="*/ 0 w 67"/>
              <a:gd name="T11" fmla="*/ 16 h 18"/>
              <a:gd name="T12" fmla="*/ 3 w 67"/>
              <a:gd name="T13" fmla="*/ 16 h 18"/>
              <a:gd name="T14" fmla="*/ 0 w 67"/>
              <a:gd name="T15" fmla="*/ 16 h 18"/>
              <a:gd name="T16" fmla="*/ 0 w 67"/>
              <a:gd name="T17" fmla="*/ 18 h 18"/>
              <a:gd name="T18" fmla="*/ 3 w 6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18">
                <a:moveTo>
                  <a:pt x="3" y="18"/>
                </a:moveTo>
                <a:lnTo>
                  <a:pt x="0" y="16"/>
                </a:lnTo>
                <a:lnTo>
                  <a:pt x="3" y="18"/>
                </a:lnTo>
                <a:lnTo>
                  <a:pt x="67" y="3"/>
                </a:lnTo>
                <a:lnTo>
                  <a:pt x="67" y="0"/>
                </a:lnTo>
                <a:lnTo>
                  <a:pt x="0" y="16"/>
                </a:lnTo>
                <a:lnTo>
                  <a:pt x="3" y="16"/>
                </a:lnTo>
                <a:lnTo>
                  <a:pt x="0" y="16"/>
                </a:lnTo>
                <a:lnTo>
                  <a:pt x="0" y="18"/>
                </a:lnTo>
                <a:lnTo>
                  <a:pt x="3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1" name="Freeform 2571">
            <a:extLst>
              <a:ext uri="{FF2B5EF4-FFF2-40B4-BE49-F238E27FC236}">
                <a16:creationId xmlns:a16="http://schemas.microsoft.com/office/drawing/2014/main" id="{BBD1666D-6473-47BB-808B-C972BDFAA711}"/>
              </a:ext>
            </a:extLst>
          </p:cNvPr>
          <p:cNvSpPr>
            <a:spLocks/>
          </p:cNvSpPr>
          <p:nvPr/>
        </p:nvSpPr>
        <p:spPr bwMode="auto">
          <a:xfrm>
            <a:off x="2868613" y="4514850"/>
            <a:ext cx="4762" cy="6350"/>
          </a:xfrm>
          <a:custGeom>
            <a:avLst/>
            <a:gdLst>
              <a:gd name="T0" fmla="*/ 0 w 8"/>
              <a:gd name="T1" fmla="*/ 3 h 11"/>
              <a:gd name="T2" fmla="*/ 3 w 8"/>
              <a:gd name="T3" fmla="*/ 0 h 11"/>
              <a:gd name="T4" fmla="*/ 0 w 8"/>
              <a:gd name="T5" fmla="*/ 3 h 11"/>
              <a:gd name="T6" fmla="*/ 5 w 8"/>
              <a:gd name="T7" fmla="*/ 11 h 11"/>
              <a:gd name="T8" fmla="*/ 8 w 8"/>
              <a:gd name="T9" fmla="*/ 11 h 11"/>
              <a:gd name="T10" fmla="*/ 3 w 8"/>
              <a:gd name="T11" fmla="*/ 0 h 11"/>
              <a:gd name="T12" fmla="*/ 3 w 8"/>
              <a:gd name="T13" fmla="*/ 3 h 11"/>
              <a:gd name="T14" fmla="*/ 3 w 8"/>
              <a:gd name="T15" fmla="*/ 0 h 11"/>
              <a:gd name="T16" fmla="*/ 0 w 8"/>
              <a:gd name="T17" fmla="*/ 0 h 11"/>
              <a:gd name="T18" fmla="*/ 0 w 8"/>
              <a:gd name="T19" fmla="*/ 3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1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lnTo>
                  <a:pt x="5" y="11"/>
                </a:lnTo>
                <a:lnTo>
                  <a:pt x="8" y="11"/>
                </a:lnTo>
                <a:lnTo>
                  <a:pt x="3" y="0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2" name="Freeform 2572">
            <a:extLst>
              <a:ext uri="{FF2B5EF4-FFF2-40B4-BE49-F238E27FC236}">
                <a16:creationId xmlns:a16="http://schemas.microsoft.com/office/drawing/2014/main" id="{2AB43806-0AFC-4CEC-A664-DDCD611D5537}"/>
              </a:ext>
            </a:extLst>
          </p:cNvPr>
          <p:cNvSpPr>
            <a:spLocks/>
          </p:cNvSpPr>
          <p:nvPr/>
        </p:nvSpPr>
        <p:spPr bwMode="auto">
          <a:xfrm>
            <a:off x="2870200" y="4508500"/>
            <a:ext cx="39688" cy="7938"/>
          </a:xfrm>
          <a:custGeom>
            <a:avLst/>
            <a:gdLst>
              <a:gd name="T0" fmla="*/ 66 w 69"/>
              <a:gd name="T1" fmla="*/ 0 h 15"/>
              <a:gd name="T2" fmla="*/ 69 w 69"/>
              <a:gd name="T3" fmla="*/ 0 h 15"/>
              <a:gd name="T4" fmla="*/ 66 w 69"/>
              <a:gd name="T5" fmla="*/ 0 h 15"/>
              <a:gd name="T6" fmla="*/ 0 w 69"/>
              <a:gd name="T7" fmla="*/ 12 h 15"/>
              <a:gd name="T8" fmla="*/ 0 w 69"/>
              <a:gd name="T9" fmla="*/ 15 h 15"/>
              <a:gd name="T10" fmla="*/ 66 w 69"/>
              <a:gd name="T11" fmla="*/ 0 h 15"/>
              <a:gd name="T12" fmla="*/ 66 w 69"/>
              <a:gd name="T13" fmla="*/ 0 h 15"/>
              <a:gd name="T14" fmla="*/ 69 w 69"/>
              <a:gd name="T15" fmla="*/ 0 h 15"/>
              <a:gd name="T16" fmla="*/ 69 w 69"/>
              <a:gd name="T17" fmla="*/ 0 h 15"/>
              <a:gd name="T18" fmla="*/ 66 w 69"/>
              <a:gd name="T1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9" h="15">
                <a:moveTo>
                  <a:pt x="66" y="0"/>
                </a:moveTo>
                <a:lnTo>
                  <a:pt x="69" y="0"/>
                </a:lnTo>
                <a:lnTo>
                  <a:pt x="66" y="0"/>
                </a:lnTo>
                <a:lnTo>
                  <a:pt x="0" y="12"/>
                </a:lnTo>
                <a:lnTo>
                  <a:pt x="0" y="15"/>
                </a:lnTo>
                <a:lnTo>
                  <a:pt x="66" y="0"/>
                </a:lnTo>
                <a:lnTo>
                  <a:pt x="66" y="0"/>
                </a:lnTo>
                <a:lnTo>
                  <a:pt x="69" y="0"/>
                </a:lnTo>
                <a:lnTo>
                  <a:pt x="69" y="0"/>
                </a:lnTo>
                <a:lnTo>
                  <a:pt x="6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3" name="Freeform 2573">
            <a:extLst>
              <a:ext uri="{FF2B5EF4-FFF2-40B4-BE49-F238E27FC236}">
                <a16:creationId xmlns:a16="http://schemas.microsoft.com/office/drawing/2014/main" id="{979D7370-ABD0-4889-9172-BD6DBD382690}"/>
              </a:ext>
            </a:extLst>
          </p:cNvPr>
          <p:cNvSpPr>
            <a:spLocks/>
          </p:cNvSpPr>
          <p:nvPr/>
        </p:nvSpPr>
        <p:spPr bwMode="auto">
          <a:xfrm>
            <a:off x="2908300" y="4508500"/>
            <a:ext cx="3175" cy="6350"/>
          </a:xfrm>
          <a:custGeom>
            <a:avLst/>
            <a:gdLst>
              <a:gd name="T0" fmla="*/ 5 w 5"/>
              <a:gd name="T1" fmla="*/ 10 h 10"/>
              <a:gd name="T2" fmla="*/ 3 w 5"/>
              <a:gd name="T3" fmla="*/ 10 h 10"/>
              <a:gd name="T4" fmla="*/ 5 w 5"/>
              <a:gd name="T5" fmla="*/ 10 h 10"/>
              <a:gd name="T6" fmla="*/ 3 w 5"/>
              <a:gd name="T7" fmla="*/ 0 h 10"/>
              <a:gd name="T8" fmla="*/ 0 w 5"/>
              <a:gd name="T9" fmla="*/ 0 h 10"/>
              <a:gd name="T10" fmla="*/ 3 w 5"/>
              <a:gd name="T11" fmla="*/ 10 h 10"/>
              <a:gd name="T12" fmla="*/ 3 w 5"/>
              <a:gd name="T13" fmla="*/ 7 h 10"/>
              <a:gd name="T14" fmla="*/ 3 w 5"/>
              <a:gd name="T15" fmla="*/ 10 h 10"/>
              <a:gd name="T16" fmla="*/ 5 w 5"/>
              <a:gd name="T17" fmla="*/ 10 h 10"/>
              <a:gd name="T18" fmla="*/ 5 w 5"/>
              <a:gd name="T19" fmla="*/ 10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10"/>
                </a:moveTo>
                <a:lnTo>
                  <a:pt x="3" y="10"/>
                </a:lnTo>
                <a:lnTo>
                  <a:pt x="5" y="10"/>
                </a:lnTo>
                <a:lnTo>
                  <a:pt x="3" y="0"/>
                </a:lnTo>
                <a:lnTo>
                  <a:pt x="0" y="0"/>
                </a:lnTo>
                <a:lnTo>
                  <a:pt x="3" y="10"/>
                </a:lnTo>
                <a:lnTo>
                  <a:pt x="3" y="7"/>
                </a:lnTo>
                <a:lnTo>
                  <a:pt x="3" y="10"/>
                </a:lnTo>
                <a:lnTo>
                  <a:pt x="5" y="10"/>
                </a:lnTo>
                <a:lnTo>
                  <a:pt x="5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4" name="Freeform 2574">
            <a:extLst>
              <a:ext uri="{FF2B5EF4-FFF2-40B4-BE49-F238E27FC236}">
                <a16:creationId xmlns:a16="http://schemas.microsoft.com/office/drawing/2014/main" id="{686B2699-4163-43B3-83E1-3C4F3718C190}"/>
              </a:ext>
            </a:extLst>
          </p:cNvPr>
          <p:cNvSpPr>
            <a:spLocks/>
          </p:cNvSpPr>
          <p:nvPr/>
        </p:nvSpPr>
        <p:spPr bwMode="auto">
          <a:xfrm>
            <a:off x="2916238" y="4505325"/>
            <a:ext cx="38100" cy="7938"/>
          </a:xfrm>
          <a:custGeom>
            <a:avLst/>
            <a:gdLst>
              <a:gd name="T0" fmla="*/ 0 w 67"/>
              <a:gd name="T1" fmla="*/ 12 h 12"/>
              <a:gd name="T2" fmla="*/ 0 w 67"/>
              <a:gd name="T3" fmla="*/ 12 h 12"/>
              <a:gd name="T4" fmla="*/ 0 w 67"/>
              <a:gd name="T5" fmla="*/ 12 h 12"/>
              <a:gd name="T6" fmla="*/ 67 w 67"/>
              <a:gd name="T7" fmla="*/ 2 h 12"/>
              <a:gd name="T8" fmla="*/ 67 w 67"/>
              <a:gd name="T9" fmla="*/ 0 h 12"/>
              <a:gd name="T10" fmla="*/ 0 w 67"/>
              <a:gd name="T11" fmla="*/ 10 h 12"/>
              <a:gd name="T12" fmla="*/ 3 w 67"/>
              <a:gd name="T13" fmla="*/ 10 h 12"/>
              <a:gd name="T14" fmla="*/ 0 w 67"/>
              <a:gd name="T15" fmla="*/ 12 h 12"/>
              <a:gd name="T16" fmla="*/ 0 w 67"/>
              <a:gd name="T17" fmla="*/ 12 h 12"/>
              <a:gd name="T18" fmla="*/ 0 w 67"/>
              <a:gd name="T1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" h="12">
                <a:moveTo>
                  <a:pt x="0" y="12"/>
                </a:moveTo>
                <a:lnTo>
                  <a:pt x="0" y="12"/>
                </a:lnTo>
                <a:lnTo>
                  <a:pt x="0" y="12"/>
                </a:lnTo>
                <a:lnTo>
                  <a:pt x="67" y="2"/>
                </a:lnTo>
                <a:lnTo>
                  <a:pt x="67" y="0"/>
                </a:lnTo>
                <a:lnTo>
                  <a:pt x="0" y="10"/>
                </a:lnTo>
                <a:lnTo>
                  <a:pt x="3" y="10"/>
                </a:lnTo>
                <a:lnTo>
                  <a:pt x="0" y="12"/>
                </a:lnTo>
                <a:lnTo>
                  <a:pt x="0" y="12"/>
                </a:lnTo>
                <a:lnTo>
                  <a:pt x="0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5" name="Freeform 2575">
            <a:extLst>
              <a:ext uri="{FF2B5EF4-FFF2-40B4-BE49-F238E27FC236}">
                <a16:creationId xmlns:a16="http://schemas.microsoft.com/office/drawing/2014/main" id="{2593BB45-FD40-449E-8A5C-C5578F942A76}"/>
              </a:ext>
            </a:extLst>
          </p:cNvPr>
          <p:cNvSpPr>
            <a:spLocks/>
          </p:cNvSpPr>
          <p:nvPr/>
        </p:nvSpPr>
        <p:spPr bwMode="auto">
          <a:xfrm>
            <a:off x="2913063" y="4506913"/>
            <a:ext cx="4762" cy="6350"/>
          </a:xfrm>
          <a:custGeom>
            <a:avLst/>
            <a:gdLst>
              <a:gd name="T0" fmla="*/ 0 w 8"/>
              <a:gd name="T1" fmla="*/ 3 h 10"/>
              <a:gd name="T2" fmla="*/ 0 w 8"/>
              <a:gd name="T3" fmla="*/ 0 h 10"/>
              <a:gd name="T4" fmla="*/ 0 w 8"/>
              <a:gd name="T5" fmla="*/ 3 h 10"/>
              <a:gd name="T6" fmla="*/ 5 w 8"/>
              <a:gd name="T7" fmla="*/ 10 h 10"/>
              <a:gd name="T8" fmla="*/ 8 w 8"/>
              <a:gd name="T9" fmla="*/ 8 h 10"/>
              <a:gd name="T10" fmla="*/ 3 w 8"/>
              <a:gd name="T11" fmla="*/ 0 h 10"/>
              <a:gd name="T12" fmla="*/ 3 w 8"/>
              <a:gd name="T13" fmla="*/ 3 h 10"/>
              <a:gd name="T14" fmla="*/ 0 w 8"/>
              <a:gd name="T15" fmla="*/ 0 h 10"/>
              <a:gd name="T16" fmla="*/ 0 w 8"/>
              <a:gd name="T17" fmla="*/ 0 h 10"/>
              <a:gd name="T18" fmla="*/ 0 w 8"/>
              <a:gd name="T19" fmla="*/ 3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0">
                <a:moveTo>
                  <a:pt x="0" y="3"/>
                </a:moveTo>
                <a:lnTo>
                  <a:pt x="0" y="0"/>
                </a:lnTo>
                <a:lnTo>
                  <a:pt x="0" y="3"/>
                </a:lnTo>
                <a:lnTo>
                  <a:pt x="5" y="10"/>
                </a:lnTo>
                <a:lnTo>
                  <a:pt x="8" y="8"/>
                </a:lnTo>
                <a:lnTo>
                  <a:pt x="3" y="0"/>
                </a:lnTo>
                <a:lnTo>
                  <a:pt x="3" y="3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6" name="Freeform 2576">
            <a:extLst>
              <a:ext uri="{FF2B5EF4-FFF2-40B4-BE49-F238E27FC236}">
                <a16:creationId xmlns:a16="http://schemas.microsoft.com/office/drawing/2014/main" id="{B32408C9-2DF9-42FA-8A62-5758FF006CB9}"/>
              </a:ext>
            </a:extLst>
          </p:cNvPr>
          <p:cNvSpPr>
            <a:spLocks/>
          </p:cNvSpPr>
          <p:nvPr/>
        </p:nvSpPr>
        <p:spPr bwMode="auto">
          <a:xfrm>
            <a:off x="2913063" y="4500563"/>
            <a:ext cx="41275" cy="7937"/>
          </a:xfrm>
          <a:custGeom>
            <a:avLst/>
            <a:gdLst>
              <a:gd name="T0" fmla="*/ 69 w 72"/>
              <a:gd name="T1" fmla="*/ 0 h 16"/>
              <a:gd name="T2" fmla="*/ 72 w 72"/>
              <a:gd name="T3" fmla="*/ 3 h 16"/>
              <a:gd name="T4" fmla="*/ 69 w 72"/>
              <a:gd name="T5" fmla="*/ 0 h 16"/>
              <a:gd name="T6" fmla="*/ 0 w 72"/>
              <a:gd name="T7" fmla="*/ 13 h 16"/>
              <a:gd name="T8" fmla="*/ 3 w 72"/>
              <a:gd name="T9" fmla="*/ 16 h 16"/>
              <a:gd name="T10" fmla="*/ 72 w 72"/>
              <a:gd name="T11" fmla="*/ 3 h 16"/>
              <a:gd name="T12" fmla="*/ 69 w 72"/>
              <a:gd name="T13" fmla="*/ 3 h 16"/>
              <a:gd name="T14" fmla="*/ 72 w 72"/>
              <a:gd name="T15" fmla="*/ 3 h 16"/>
              <a:gd name="T16" fmla="*/ 72 w 72"/>
              <a:gd name="T17" fmla="*/ 0 h 16"/>
              <a:gd name="T18" fmla="*/ 69 w 72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2" h="16">
                <a:moveTo>
                  <a:pt x="69" y="0"/>
                </a:moveTo>
                <a:lnTo>
                  <a:pt x="72" y="3"/>
                </a:lnTo>
                <a:lnTo>
                  <a:pt x="69" y="0"/>
                </a:lnTo>
                <a:lnTo>
                  <a:pt x="0" y="13"/>
                </a:lnTo>
                <a:lnTo>
                  <a:pt x="3" y="16"/>
                </a:lnTo>
                <a:lnTo>
                  <a:pt x="72" y="3"/>
                </a:lnTo>
                <a:lnTo>
                  <a:pt x="69" y="3"/>
                </a:lnTo>
                <a:lnTo>
                  <a:pt x="72" y="3"/>
                </a:lnTo>
                <a:lnTo>
                  <a:pt x="72" y="0"/>
                </a:lnTo>
                <a:lnTo>
                  <a:pt x="6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7" name="Freeform 2577">
            <a:extLst>
              <a:ext uri="{FF2B5EF4-FFF2-40B4-BE49-F238E27FC236}">
                <a16:creationId xmlns:a16="http://schemas.microsoft.com/office/drawing/2014/main" id="{811246B9-F9CB-4B42-9650-396A5975D637}"/>
              </a:ext>
            </a:extLst>
          </p:cNvPr>
          <p:cNvSpPr>
            <a:spLocks/>
          </p:cNvSpPr>
          <p:nvPr/>
        </p:nvSpPr>
        <p:spPr bwMode="auto">
          <a:xfrm>
            <a:off x="2952750" y="4502150"/>
            <a:ext cx="3175" cy="4763"/>
          </a:xfrm>
          <a:custGeom>
            <a:avLst/>
            <a:gdLst>
              <a:gd name="T0" fmla="*/ 5 w 5"/>
              <a:gd name="T1" fmla="*/ 8 h 10"/>
              <a:gd name="T2" fmla="*/ 3 w 5"/>
              <a:gd name="T3" fmla="*/ 10 h 10"/>
              <a:gd name="T4" fmla="*/ 5 w 5"/>
              <a:gd name="T5" fmla="*/ 8 h 10"/>
              <a:gd name="T6" fmla="*/ 3 w 5"/>
              <a:gd name="T7" fmla="*/ 0 h 10"/>
              <a:gd name="T8" fmla="*/ 0 w 5"/>
              <a:gd name="T9" fmla="*/ 0 h 10"/>
              <a:gd name="T10" fmla="*/ 3 w 5"/>
              <a:gd name="T11" fmla="*/ 8 h 10"/>
              <a:gd name="T12" fmla="*/ 3 w 5"/>
              <a:gd name="T13" fmla="*/ 8 h 10"/>
              <a:gd name="T14" fmla="*/ 3 w 5"/>
              <a:gd name="T15" fmla="*/ 10 h 10"/>
              <a:gd name="T16" fmla="*/ 5 w 5"/>
              <a:gd name="T17" fmla="*/ 8 h 10"/>
              <a:gd name="T18" fmla="*/ 5 w 5"/>
              <a:gd name="T1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0">
                <a:moveTo>
                  <a:pt x="5" y="8"/>
                </a:moveTo>
                <a:lnTo>
                  <a:pt x="3" y="10"/>
                </a:lnTo>
                <a:lnTo>
                  <a:pt x="5" y="8"/>
                </a:lnTo>
                <a:lnTo>
                  <a:pt x="3" y="0"/>
                </a:lnTo>
                <a:lnTo>
                  <a:pt x="0" y="0"/>
                </a:lnTo>
                <a:lnTo>
                  <a:pt x="3" y="8"/>
                </a:lnTo>
                <a:lnTo>
                  <a:pt x="3" y="8"/>
                </a:lnTo>
                <a:lnTo>
                  <a:pt x="3" y="10"/>
                </a:lnTo>
                <a:lnTo>
                  <a:pt x="5" y="8"/>
                </a:lnTo>
                <a:lnTo>
                  <a:pt x="5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8" name="Freeform 2578">
            <a:extLst>
              <a:ext uri="{FF2B5EF4-FFF2-40B4-BE49-F238E27FC236}">
                <a16:creationId xmlns:a16="http://schemas.microsoft.com/office/drawing/2014/main" id="{485F024A-4BC0-4F22-8BF9-9F51F18A5556}"/>
              </a:ext>
            </a:extLst>
          </p:cNvPr>
          <p:cNvSpPr>
            <a:spLocks/>
          </p:cNvSpPr>
          <p:nvPr/>
        </p:nvSpPr>
        <p:spPr bwMode="auto">
          <a:xfrm>
            <a:off x="2960688" y="4495800"/>
            <a:ext cx="49212" cy="9525"/>
          </a:xfrm>
          <a:custGeom>
            <a:avLst/>
            <a:gdLst>
              <a:gd name="T0" fmla="*/ 0 w 87"/>
              <a:gd name="T1" fmla="*/ 18 h 18"/>
              <a:gd name="T2" fmla="*/ 0 w 87"/>
              <a:gd name="T3" fmla="*/ 15 h 18"/>
              <a:gd name="T4" fmla="*/ 0 w 87"/>
              <a:gd name="T5" fmla="*/ 18 h 18"/>
              <a:gd name="T6" fmla="*/ 87 w 87"/>
              <a:gd name="T7" fmla="*/ 2 h 18"/>
              <a:gd name="T8" fmla="*/ 85 w 87"/>
              <a:gd name="T9" fmla="*/ 0 h 18"/>
              <a:gd name="T10" fmla="*/ 0 w 87"/>
              <a:gd name="T11" fmla="*/ 15 h 18"/>
              <a:gd name="T12" fmla="*/ 3 w 87"/>
              <a:gd name="T13" fmla="*/ 15 h 18"/>
              <a:gd name="T14" fmla="*/ 0 w 87"/>
              <a:gd name="T15" fmla="*/ 15 h 18"/>
              <a:gd name="T16" fmla="*/ 0 w 87"/>
              <a:gd name="T17" fmla="*/ 18 h 18"/>
              <a:gd name="T18" fmla="*/ 0 w 8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7" h="18">
                <a:moveTo>
                  <a:pt x="0" y="18"/>
                </a:moveTo>
                <a:lnTo>
                  <a:pt x="0" y="15"/>
                </a:lnTo>
                <a:lnTo>
                  <a:pt x="0" y="18"/>
                </a:lnTo>
                <a:lnTo>
                  <a:pt x="87" y="2"/>
                </a:lnTo>
                <a:lnTo>
                  <a:pt x="85" y="0"/>
                </a:lnTo>
                <a:lnTo>
                  <a:pt x="0" y="15"/>
                </a:lnTo>
                <a:lnTo>
                  <a:pt x="3" y="15"/>
                </a:lnTo>
                <a:lnTo>
                  <a:pt x="0" y="15"/>
                </a:lnTo>
                <a:lnTo>
                  <a:pt x="0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299" name="Freeform 2579">
            <a:extLst>
              <a:ext uri="{FF2B5EF4-FFF2-40B4-BE49-F238E27FC236}">
                <a16:creationId xmlns:a16="http://schemas.microsoft.com/office/drawing/2014/main" id="{CCB891FB-2EC0-4162-8FFB-BBF44651BF4B}"/>
              </a:ext>
            </a:extLst>
          </p:cNvPr>
          <p:cNvSpPr>
            <a:spLocks/>
          </p:cNvSpPr>
          <p:nvPr/>
        </p:nvSpPr>
        <p:spPr bwMode="auto">
          <a:xfrm>
            <a:off x="2957513" y="4500563"/>
            <a:ext cx="4762" cy="3175"/>
          </a:xfrm>
          <a:custGeom>
            <a:avLst/>
            <a:gdLst>
              <a:gd name="T0" fmla="*/ 0 w 8"/>
              <a:gd name="T1" fmla="*/ 3 h 8"/>
              <a:gd name="T2" fmla="*/ 3 w 8"/>
              <a:gd name="T3" fmla="*/ 0 h 8"/>
              <a:gd name="T4" fmla="*/ 0 w 8"/>
              <a:gd name="T5" fmla="*/ 3 h 8"/>
              <a:gd name="T6" fmla="*/ 5 w 8"/>
              <a:gd name="T7" fmla="*/ 8 h 8"/>
              <a:gd name="T8" fmla="*/ 8 w 8"/>
              <a:gd name="T9" fmla="*/ 8 h 8"/>
              <a:gd name="T10" fmla="*/ 3 w 8"/>
              <a:gd name="T11" fmla="*/ 0 h 8"/>
              <a:gd name="T12" fmla="*/ 3 w 8"/>
              <a:gd name="T13" fmla="*/ 3 h 8"/>
              <a:gd name="T14" fmla="*/ 3 w 8"/>
              <a:gd name="T15" fmla="*/ 0 h 8"/>
              <a:gd name="T16" fmla="*/ 0 w 8"/>
              <a:gd name="T17" fmla="*/ 0 h 8"/>
              <a:gd name="T18" fmla="*/ 0 w 8"/>
              <a:gd name="T19" fmla="*/ 3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8">
                <a:moveTo>
                  <a:pt x="0" y="3"/>
                </a:moveTo>
                <a:lnTo>
                  <a:pt x="3" y="0"/>
                </a:lnTo>
                <a:lnTo>
                  <a:pt x="0" y="3"/>
                </a:lnTo>
                <a:lnTo>
                  <a:pt x="5" y="8"/>
                </a:lnTo>
                <a:lnTo>
                  <a:pt x="8" y="8"/>
                </a:lnTo>
                <a:lnTo>
                  <a:pt x="3" y="0"/>
                </a:lnTo>
                <a:lnTo>
                  <a:pt x="3" y="3"/>
                </a:lnTo>
                <a:lnTo>
                  <a:pt x="3" y="0"/>
                </a:lnTo>
                <a:lnTo>
                  <a:pt x="0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0" name="Freeform 2580">
            <a:extLst>
              <a:ext uri="{FF2B5EF4-FFF2-40B4-BE49-F238E27FC236}">
                <a16:creationId xmlns:a16="http://schemas.microsoft.com/office/drawing/2014/main" id="{4B69C40E-8C7B-4173-83E4-9F97E25B13DA}"/>
              </a:ext>
            </a:extLst>
          </p:cNvPr>
          <p:cNvSpPr>
            <a:spLocks/>
          </p:cNvSpPr>
          <p:nvPr/>
        </p:nvSpPr>
        <p:spPr bwMode="auto">
          <a:xfrm>
            <a:off x="2959100" y="4491038"/>
            <a:ext cx="47625" cy="11112"/>
          </a:xfrm>
          <a:custGeom>
            <a:avLst/>
            <a:gdLst>
              <a:gd name="T0" fmla="*/ 81 w 81"/>
              <a:gd name="T1" fmla="*/ 0 h 18"/>
              <a:gd name="T2" fmla="*/ 81 w 81"/>
              <a:gd name="T3" fmla="*/ 0 h 18"/>
              <a:gd name="T4" fmla="*/ 81 w 81"/>
              <a:gd name="T5" fmla="*/ 0 h 18"/>
              <a:gd name="T6" fmla="*/ 0 w 81"/>
              <a:gd name="T7" fmla="*/ 15 h 18"/>
              <a:gd name="T8" fmla="*/ 0 w 81"/>
              <a:gd name="T9" fmla="*/ 18 h 18"/>
              <a:gd name="T10" fmla="*/ 81 w 81"/>
              <a:gd name="T11" fmla="*/ 3 h 18"/>
              <a:gd name="T12" fmla="*/ 79 w 81"/>
              <a:gd name="T13" fmla="*/ 3 h 18"/>
              <a:gd name="T14" fmla="*/ 81 w 81"/>
              <a:gd name="T15" fmla="*/ 0 h 18"/>
              <a:gd name="T16" fmla="*/ 81 w 81"/>
              <a:gd name="T17" fmla="*/ 0 h 18"/>
              <a:gd name="T18" fmla="*/ 81 w 81"/>
              <a:gd name="T1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1" h="18">
                <a:moveTo>
                  <a:pt x="81" y="0"/>
                </a:moveTo>
                <a:lnTo>
                  <a:pt x="81" y="0"/>
                </a:lnTo>
                <a:lnTo>
                  <a:pt x="81" y="0"/>
                </a:lnTo>
                <a:lnTo>
                  <a:pt x="0" y="15"/>
                </a:lnTo>
                <a:lnTo>
                  <a:pt x="0" y="18"/>
                </a:lnTo>
                <a:lnTo>
                  <a:pt x="81" y="3"/>
                </a:lnTo>
                <a:lnTo>
                  <a:pt x="79" y="3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1" name="Freeform 2581">
            <a:extLst>
              <a:ext uri="{FF2B5EF4-FFF2-40B4-BE49-F238E27FC236}">
                <a16:creationId xmlns:a16="http://schemas.microsoft.com/office/drawing/2014/main" id="{ACCE47C4-FA02-411D-BCC5-8E160DDC7F3B}"/>
              </a:ext>
            </a:extLst>
          </p:cNvPr>
          <p:cNvSpPr>
            <a:spLocks/>
          </p:cNvSpPr>
          <p:nvPr/>
        </p:nvSpPr>
        <p:spPr bwMode="auto">
          <a:xfrm>
            <a:off x="3005138" y="4491038"/>
            <a:ext cx="4762" cy="6350"/>
          </a:xfrm>
          <a:custGeom>
            <a:avLst/>
            <a:gdLst>
              <a:gd name="T0" fmla="*/ 10 w 10"/>
              <a:gd name="T1" fmla="*/ 8 h 10"/>
              <a:gd name="T2" fmla="*/ 10 w 10"/>
              <a:gd name="T3" fmla="*/ 10 h 10"/>
              <a:gd name="T4" fmla="*/ 10 w 10"/>
              <a:gd name="T5" fmla="*/ 8 h 10"/>
              <a:gd name="T6" fmla="*/ 2 w 10"/>
              <a:gd name="T7" fmla="*/ 0 h 10"/>
              <a:gd name="T8" fmla="*/ 0 w 10"/>
              <a:gd name="T9" fmla="*/ 3 h 10"/>
              <a:gd name="T10" fmla="*/ 8 w 10"/>
              <a:gd name="T11" fmla="*/ 10 h 10"/>
              <a:gd name="T12" fmla="*/ 8 w 10"/>
              <a:gd name="T13" fmla="*/ 8 h 10"/>
              <a:gd name="T14" fmla="*/ 10 w 10"/>
              <a:gd name="T15" fmla="*/ 10 h 10"/>
              <a:gd name="T16" fmla="*/ 10 w 10"/>
              <a:gd name="T17" fmla="*/ 10 h 10"/>
              <a:gd name="T18" fmla="*/ 10 w 10"/>
              <a:gd name="T19" fmla="*/ 8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" h="10">
                <a:moveTo>
                  <a:pt x="10" y="8"/>
                </a:moveTo>
                <a:lnTo>
                  <a:pt x="10" y="10"/>
                </a:lnTo>
                <a:lnTo>
                  <a:pt x="10" y="8"/>
                </a:lnTo>
                <a:lnTo>
                  <a:pt x="2" y="0"/>
                </a:lnTo>
                <a:lnTo>
                  <a:pt x="0" y="3"/>
                </a:lnTo>
                <a:lnTo>
                  <a:pt x="8" y="10"/>
                </a:lnTo>
                <a:lnTo>
                  <a:pt x="8" y="8"/>
                </a:lnTo>
                <a:lnTo>
                  <a:pt x="10" y="10"/>
                </a:lnTo>
                <a:lnTo>
                  <a:pt x="10" y="10"/>
                </a:lnTo>
                <a:lnTo>
                  <a:pt x="10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2" name="Freeform 2582">
            <a:extLst>
              <a:ext uri="{FF2B5EF4-FFF2-40B4-BE49-F238E27FC236}">
                <a16:creationId xmlns:a16="http://schemas.microsoft.com/office/drawing/2014/main" id="{65FDC0D5-2CCF-4A72-9BE2-C77064176A80}"/>
              </a:ext>
            </a:extLst>
          </p:cNvPr>
          <p:cNvSpPr>
            <a:spLocks/>
          </p:cNvSpPr>
          <p:nvPr/>
        </p:nvSpPr>
        <p:spPr bwMode="auto">
          <a:xfrm>
            <a:off x="2878138" y="4502150"/>
            <a:ext cx="134937" cy="26988"/>
          </a:xfrm>
          <a:custGeom>
            <a:avLst/>
            <a:gdLst>
              <a:gd name="T0" fmla="*/ 235 w 235"/>
              <a:gd name="T1" fmla="*/ 0 h 49"/>
              <a:gd name="T2" fmla="*/ 235 w 235"/>
              <a:gd name="T3" fmla="*/ 0 h 49"/>
              <a:gd name="T4" fmla="*/ 0 w 235"/>
              <a:gd name="T5" fmla="*/ 46 h 49"/>
              <a:gd name="T6" fmla="*/ 0 w 235"/>
              <a:gd name="T7" fmla="*/ 49 h 49"/>
              <a:gd name="T8" fmla="*/ 235 w 235"/>
              <a:gd name="T9" fmla="*/ 0 h 49"/>
              <a:gd name="T10" fmla="*/ 235 w 235"/>
              <a:gd name="T1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5" h="49">
                <a:moveTo>
                  <a:pt x="235" y="0"/>
                </a:moveTo>
                <a:lnTo>
                  <a:pt x="235" y="0"/>
                </a:lnTo>
                <a:lnTo>
                  <a:pt x="0" y="46"/>
                </a:lnTo>
                <a:lnTo>
                  <a:pt x="0" y="49"/>
                </a:lnTo>
                <a:lnTo>
                  <a:pt x="235" y="0"/>
                </a:lnTo>
                <a:lnTo>
                  <a:pt x="23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3" name="Freeform 2583">
            <a:extLst>
              <a:ext uri="{FF2B5EF4-FFF2-40B4-BE49-F238E27FC236}">
                <a16:creationId xmlns:a16="http://schemas.microsoft.com/office/drawing/2014/main" id="{0D22D723-385F-411C-970F-7C190E2116D8}"/>
              </a:ext>
            </a:extLst>
          </p:cNvPr>
          <p:cNvSpPr>
            <a:spLocks/>
          </p:cNvSpPr>
          <p:nvPr/>
        </p:nvSpPr>
        <p:spPr bwMode="auto">
          <a:xfrm>
            <a:off x="3022600" y="4495800"/>
            <a:ext cx="34925" cy="6350"/>
          </a:xfrm>
          <a:custGeom>
            <a:avLst/>
            <a:gdLst>
              <a:gd name="T0" fmla="*/ 58 w 61"/>
              <a:gd name="T1" fmla="*/ 0 h 12"/>
              <a:gd name="T2" fmla="*/ 58 w 61"/>
              <a:gd name="T3" fmla="*/ 0 h 12"/>
              <a:gd name="T4" fmla="*/ 0 w 61"/>
              <a:gd name="T5" fmla="*/ 10 h 12"/>
              <a:gd name="T6" fmla="*/ 0 w 61"/>
              <a:gd name="T7" fmla="*/ 12 h 12"/>
              <a:gd name="T8" fmla="*/ 61 w 61"/>
              <a:gd name="T9" fmla="*/ 0 h 12"/>
              <a:gd name="T10" fmla="*/ 58 w 61"/>
              <a:gd name="T11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12">
                <a:moveTo>
                  <a:pt x="58" y="0"/>
                </a:moveTo>
                <a:lnTo>
                  <a:pt x="58" y="0"/>
                </a:lnTo>
                <a:lnTo>
                  <a:pt x="0" y="10"/>
                </a:lnTo>
                <a:lnTo>
                  <a:pt x="0" y="12"/>
                </a:lnTo>
                <a:lnTo>
                  <a:pt x="61" y="0"/>
                </a:lnTo>
                <a:lnTo>
                  <a:pt x="58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4" name="Freeform 2584">
            <a:extLst>
              <a:ext uri="{FF2B5EF4-FFF2-40B4-BE49-F238E27FC236}">
                <a16:creationId xmlns:a16="http://schemas.microsoft.com/office/drawing/2014/main" id="{DB035D4A-F0EA-4FB1-9857-29B2617FAF5A}"/>
              </a:ext>
            </a:extLst>
          </p:cNvPr>
          <p:cNvSpPr>
            <a:spLocks/>
          </p:cNvSpPr>
          <p:nvPr/>
        </p:nvSpPr>
        <p:spPr bwMode="auto">
          <a:xfrm>
            <a:off x="2881313" y="4505325"/>
            <a:ext cx="136525" cy="28575"/>
          </a:xfrm>
          <a:custGeom>
            <a:avLst/>
            <a:gdLst>
              <a:gd name="T0" fmla="*/ 238 w 238"/>
              <a:gd name="T1" fmla="*/ 2 h 51"/>
              <a:gd name="T2" fmla="*/ 238 w 238"/>
              <a:gd name="T3" fmla="*/ 0 h 51"/>
              <a:gd name="T4" fmla="*/ 0 w 238"/>
              <a:gd name="T5" fmla="*/ 48 h 51"/>
              <a:gd name="T6" fmla="*/ 0 w 238"/>
              <a:gd name="T7" fmla="*/ 51 h 51"/>
              <a:gd name="T8" fmla="*/ 238 w 238"/>
              <a:gd name="T9" fmla="*/ 2 h 51"/>
              <a:gd name="T10" fmla="*/ 238 w 238"/>
              <a:gd name="T11" fmla="*/ 2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8" h="51">
                <a:moveTo>
                  <a:pt x="238" y="2"/>
                </a:moveTo>
                <a:lnTo>
                  <a:pt x="238" y="0"/>
                </a:lnTo>
                <a:lnTo>
                  <a:pt x="0" y="48"/>
                </a:lnTo>
                <a:lnTo>
                  <a:pt x="0" y="51"/>
                </a:lnTo>
                <a:lnTo>
                  <a:pt x="238" y="2"/>
                </a:lnTo>
                <a:lnTo>
                  <a:pt x="238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5" name="Freeform 2585">
            <a:extLst>
              <a:ext uri="{FF2B5EF4-FFF2-40B4-BE49-F238E27FC236}">
                <a16:creationId xmlns:a16="http://schemas.microsoft.com/office/drawing/2014/main" id="{251A8B8D-25A7-4025-AC7C-748131D37E6C}"/>
              </a:ext>
            </a:extLst>
          </p:cNvPr>
          <p:cNvSpPr>
            <a:spLocks/>
          </p:cNvSpPr>
          <p:nvPr/>
        </p:nvSpPr>
        <p:spPr bwMode="auto">
          <a:xfrm>
            <a:off x="3024188" y="4498975"/>
            <a:ext cx="36512" cy="6350"/>
          </a:xfrm>
          <a:custGeom>
            <a:avLst/>
            <a:gdLst>
              <a:gd name="T0" fmla="*/ 64 w 64"/>
              <a:gd name="T1" fmla="*/ 2 h 13"/>
              <a:gd name="T2" fmla="*/ 61 w 64"/>
              <a:gd name="T3" fmla="*/ 0 h 13"/>
              <a:gd name="T4" fmla="*/ 0 w 64"/>
              <a:gd name="T5" fmla="*/ 10 h 13"/>
              <a:gd name="T6" fmla="*/ 0 w 64"/>
              <a:gd name="T7" fmla="*/ 13 h 13"/>
              <a:gd name="T8" fmla="*/ 64 w 64"/>
              <a:gd name="T9" fmla="*/ 2 h 13"/>
              <a:gd name="T10" fmla="*/ 64 w 64"/>
              <a:gd name="T11" fmla="*/ 2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4" h="13">
                <a:moveTo>
                  <a:pt x="64" y="2"/>
                </a:moveTo>
                <a:lnTo>
                  <a:pt x="61" y="0"/>
                </a:lnTo>
                <a:lnTo>
                  <a:pt x="0" y="10"/>
                </a:lnTo>
                <a:lnTo>
                  <a:pt x="0" y="13"/>
                </a:lnTo>
                <a:lnTo>
                  <a:pt x="64" y="2"/>
                </a:lnTo>
                <a:lnTo>
                  <a:pt x="64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6" name="Freeform 2586">
            <a:extLst>
              <a:ext uri="{FF2B5EF4-FFF2-40B4-BE49-F238E27FC236}">
                <a16:creationId xmlns:a16="http://schemas.microsoft.com/office/drawing/2014/main" id="{92726801-C37C-4C31-9B47-40594637ADCE}"/>
              </a:ext>
            </a:extLst>
          </p:cNvPr>
          <p:cNvSpPr>
            <a:spLocks/>
          </p:cNvSpPr>
          <p:nvPr/>
        </p:nvSpPr>
        <p:spPr bwMode="auto">
          <a:xfrm>
            <a:off x="3068638" y="4489450"/>
            <a:ext cx="42862" cy="9525"/>
          </a:xfrm>
          <a:custGeom>
            <a:avLst/>
            <a:gdLst>
              <a:gd name="T0" fmla="*/ 76 w 76"/>
              <a:gd name="T1" fmla="*/ 0 h 16"/>
              <a:gd name="T2" fmla="*/ 76 w 76"/>
              <a:gd name="T3" fmla="*/ 0 h 16"/>
              <a:gd name="T4" fmla="*/ 0 w 76"/>
              <a:gd name="T5" fmla="*/ 13 h 16"/>
              <a:gd name="T6" fmla="*/ 0 w 76"/>
              <a:gd name="T7" fmla="*/ 16 h 16"/>
              <a:gd name="T8" fmla="*/ 76 w 76"/>
              <a:gd name="T9" fmla="*/ 3 h 16"/>
              <a:gd name="T10" fmla="*/ 76 w 76"/>
              <a:gd name="T1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6" h="16">
                <a:moveTo>
                  <a:pt x="76" y="0"/>
                </a:moveTo>
                <a:lnTo>
                  <a:pt x="76" y="0"/>
                </a:lnTo>
                <a:lnTo>
                  <a:pt x="0" y="13"/>
                </a:lnTo>
                <a:lnTo>
                  <a:pt x="0" y="16"/>
                </a:lnTo>
                <a:lnTo>
                  <a:pt x="76" y="3"/>
                </a:lnTo>
                <a:lnTo>
                  <a:pt x="7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7" name="Freeform 2587">
            <a:extLst>
              <a:ext uri="{FF2B5EF4-FFF2-40B4-BE49-F238E27FC236}">
                <a16:creationId xmlns:a16="http://schemas.microsoft.com/office/drawing/2014/main" id="{483A4408-9BF0-4A18-A310-8DC22413137E}"/>
              </a:ext>
            </a:extLst>
          </p:cNvPr>
          <p:cNvSpPr>
            <a:spLocks/>
          </p:cNvSpPr>
          <p:nvPr/>
        </p:nvSpPr>
        <p:spPr bwMode="auto">
          <a:xfrm>
            <a:off x="2882900" y="4508500"/>
            <a:ext cx="138113" cy="30163"/>
          </a:xfrm>
          <a:custGeom>
            <a:avLst/>
            <a:gdLst>
              <a:gd name="T0" fmla="*/ 240 w 240"/>
              <a:gd name="T1" fmla="*/ 2 h 53"/>
              <a:gd name="T2" fmla="*/ 237 w 240"/>
              <a:gd name="T3" fmla="*/ 0 h 53"/>
              <a:gd name="T4" fmla="*/ 0 w 240"/>
              <a:gd name="T5" fmla="*/ 53 h 53"/>
              <a:gd name="T6" fmla="*/ 0 w 240"/>
              <a:gd name="T7" fmla="*/ 53 h 53"/>
              <a:gd name="T8" fmla="*/ 240 w 240"/>
              <a:gd name="T9" fmla="*/ 2 h 53"/>
              <a:gd name="T10" fmla="*/ 240 w 240"/>
              <a:gd name="T11" fmla="*/ 2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0" h="53">
                <a:moveTo>
                  <a:pt x="240" y="2"/>
                </a:moveTo>
                <a:lnTo>
                  <a:pt x="237" y="0"/>
                </a:lnTo>
                <a:lnTo>
                  <a:pt x="0" y="53"/>
                </a:lnTo>
                <a:lnTo>
                  <a:pt x="0" y="53"/>
                </a:lnTo>
                <a:lnTo>
                  <a:pt x="240" y="2"/>
                </a:lnTo>
                <a:lnTo>
                  <a:pt x="240" y="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8" name="Freeform 2588">
            <a:extLst>
              <a:ext uri="{FF2B5EF4-FFF2-40B4-BE49-F238E27FC236}">
                <a16:creationId xmlns:a16="http://schemas.microsoft.com/office/drawing/2014/main" id="{87E23052-E852-4F6D-B570-D78497B8865D}"/>
              </a:ext>
            </a:extLst>
          </p:cNvPr>
          <p:cNvSpPr>
            <a:spLocks/>
          </p:cNvSpPr>
          <p:nvPr/>
        </p:nvSpPr>
        <p:spPr bwMode="auto">
          <a:xfrm>
            <a:off x="3028950" y="4502150"/>
            <a:ext cx="34925" cy="6350"/>
          </a:xfrm>
          <a:custGeom>
            <a:avLst/>
            <a:gdLst>
              <a:gd name="T0" fmla="*/ 61 w 61"/>
              <a:gd name="T1" fmla="*/ 0 h 11"/>
              <a:gd name="T2" fmla="*/ 61 w 61"/>
              <a:gd name="T3" fmla="*/ 0 h 11"/>
              <a:gd name="T4" fmla="*/ 0 w 61"/>
              <a:gd name="T5" fmla="*/ 11 h 11"/>
              <a:gd name="T6" fmla="*/ 0 w 61"/>
              <a:gd name="T7" fmla="*/ 11 h 11"/>
              <a:gd name="T8" fmla="*/ 61 w 61"/>
              <a:gd name="T9" fmla="*/ 0 h 11"/>
              <a:gd name="T10" fmla="*/ 61 w 61"/>
              <a:gd name="T11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1" h="11">
                <a:moveTo>
                  <a:pt x="61" y="0"/>
                </a:moveTo>
                <a:lnTo>
                  <a:pt x="61" y="0"/>
                </a:lnTo>
                <a:lnTo>
                  <a:pt x="0" y="11"/>
                </a:lnTo>
                <a:lnTo>
                  <a:pt x="0" y="11"/>
                </a:lnTo>
                <a:lnTo>
                  <a:pt x="61" y="0"/>
                </a:lnTo>
                <a:lnTo>
                  <a:pt x="61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09" name="Freeform 2589">
            <a:extLst>
              <a:ext uri="{FF2B5EF4-FFF2-40B4-BE49-F238E27FC236}">
                <a16:creationId xmlns:a16="http://schemas.microsoft.com/office/drawing/2014/main" id="{1450FE7D-F1E5-4976-96B7-A708F5B86003}"/>
              </a:ext>
            </a:extLst>
          </p:cNvPr>
          <p:cNvSpPr>
            <a:spLocks/>
          </p:cNvSpPr>
          <p:nvPr/>
        </p:nvSpPr>
        <p:spPr bwMode="auto">
          <a:xfrm>
            <a:off x="3070225" y="4494213"/>
            <a:ext cx="44450" cy="7937"/>
          </a:xfrm>
          <a:custGeom>
            <a:avLst/>
            <a:gdLst>
              <a:gd name="T0" fmla="*/ 77 w 77"/>
              <a:gd name="T1" fmla="*/ 0 h 15"/>
              <a:gd name="T2" fmla="*/ 74 w 77"/>
              <a:gd name="T3" fmla="*/ 0 h 15"/>
              <a:gd name="T4" fmla="*/ 0 w 77"/>
              <a:gd name="T5" fmla="*/ 13 h 15"/>
              <a:gd name="T6" fmla="*/ 2 w 77"/>
              <a:gd name="T7" fmla="*/ 15 h 15"/>
              <a:gd name="T8" fmla="*/ 77 w 77"/>
              <a:gd name="T9" fmla="*/ 3 h 15"/>
              <a:gd name="T10" fmla="*/ 77 w 77"/>
              <a:gd name="T11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7" h="15">
                <a:moveTo>
                  <a:pt x="77" y="0"/>
                </a:moveTo>
                <a:lnTo>
                  <a:pt x="74" y="0"/>
                </a:lnTo>
                <a:lnTo>
                  <a:pt x="0" y="13"/>
                </a:lnTo>
                <a:lnTo>
                  <a:pt x="2" y="15"/>
                </a:lnTo>
                <a:lnTo>
                  <a:pt x="77" y="3"/>
                </a:lnTo>
                <a:lnTo>
                  <a:pt x="77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0" name="Freeform 2590">
            <a:extLst>
              <a:ext uri="{FF2B5EF4-FFF2-40B4-BE49-F238E27FC236}">
                <a16:creationId xmlns:a16="http://schemas.microsoft.com/office/drawing/2014/main" id="{F04993AA-A1E1-4C7B-8C3E-4485E748844D}"/>
              </a:ext>
            </a:extLst>
          </p:cNvPr>
          <p:cNvSpPr>
            <a:spLocks/>
          </p:cNvSpPr>
          <p:nvPr/>
        </p:nvSpPr>
        <p:spPr bwMode="auto">
          <a:xfrm>
            <a:off x="2857500" y="4513263"/>
            <a:ext cx="30163" cy="42862"/>
          </a:xfrm>
          <a:custGeom>
            <a:avLst/>
            <a:gdLst>
              <a:gd name="T0" fmla="*/ 0 w 53"/>
              <a:gd name="T1" fmla="*/ 31 h 80"/>
              <a:gd name="T2" fmla="*/ 43 w 53"/>
              <a:gd name="T3" fmla="*/ 74 h 80"/>
              <a:gd name="T4" fmla="*/ 51 w 53"/>
              <a:gd name="T5" fmla="*/ 80 h 80"/>
              <a:gd name="T6" fmla="*/ 53 w 53"/>
              <a:gd name="T7" fmla="*/ 77 h 80"/>
              <a:gd name="T8" fmla="*/ 53 w 53"/>
              <a:gd name="T9" fmla="*/ 67 h 80"/>
              <a:gd name="T10" fmla="*/ 51 w 53"/>
              <a:gd name="T11" fmla="*/ 67 h 80"/>
              <a:gd name="T12" fmla="*/ 46 w 53"/>
              <a:gd name="T13" fmla="*/ 64 h 80"/>
              <a:gd name="T14" fmla="*/ 2 w 53"/>
              <a:gd name="T15" fmla="*/ 0 h 80"/>
              <a:gd name="T16" fmla="*/ 0 w 53"/>
              <a:gd name="T17" fmla="*/ 31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3" h="80">
                <a:moveTo>
                  <a:pt x="0" y="31"/>
                </a:moveTo>
                <a:lnTo>
                  <a:pt x="43" y="74"/>
                </a:lnTo>
                <a:lnTo>
                  <a:pt x="51" y="80"/>
                </a:lnTo>
                <a:lnTo>
                  <a:pt x="53" y="77"/>
                </a:lnTo>
                <a:lnTo>
                  <a:pt x="53" y="67"/>
                </a:lnTo>
                <a:lnTo>
                  <a:pt x="51" y="67"/>
                </a:lnTo>
                <a:lnTo>
                  <a:pt x="46" y="64"/>
                </a:lnTo>
                <a:lnTo>
                  <a:pt x="2" y="0"/>
                </a:lnTo>
                <a:lnTo>
                  <a:pt x="0" y="31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1" name="Freeform 2591">
            <a:extLst>
              <a:ext uri="{FF2B5EF4-FFF2-40B4-BE49-F238E27FC236}">
                <a16:creationId xmlns:a16="http://schemas.microsoft.com/office/drawing/2014/main" id="{7C49E75B-5178-4A03-AF5D-6835B00ED3D7}"/>
              </a:ext>
            </a:extLst>
          </p:cNvPr>
          <p:cNvSpPr>
            <a:spLocks/>
          </p:cNvSpPr>
          <p:nvPr/>
        </p:nvSpPr>
        <p:spPr bwMode="auto">
          <a:xfrm>
            <a:off x="2857500" y="4527550"/>
            <a:ext cx="25400" cy="26988"/>
          </a:xfrm>
          <a:custGeom>
            <a:avLst/>
            <a:gdLst>
              <a:gd name="T0" fmla="*/ 46 w 46"/>
              <a:gd name="T1" fmla="*/ 44 h 49"/>
              <a:gd name="T2" fmla="*/ 46 w 46"/>
              <a:gd name="T3" fmla="*/ 44 h 49"/>
              <a:gd name="T4" fmla="*/ 46 w 46"/>
              <a:gd name="T5" fmla="*/ 44 h 49"/>
              <a:gd name="T6" fmla="*/ 2 w 46"/>
              <a:gd name="T7" fmla="*/ 0 h 49"/>
              <a:gd name="T8" fmla="*/ 0 w 46"/>
              <a:gd name="T9" fmla="*/ 3 h 49"/>
              <a:gd name="T10" fmla="*/ 43 w 46"/>
              <a:gd name="T11" fmla="*/ 46 h 49"/>
              <a:gd name="T12" fmla="*/ 43 w 46"/>
              <a:gd name="T13" fmla="*/ 49 h 49"/>
              <a:gd name="T14" fmla="*/ 43 w 46"/>
              <a:gd name="T15" fmla="*/ 46 h 49"/>
              <a:gd name="T16" fmla="*/ 43 w 46"/>
              <a:gd name="T17" fmla="*/ 49 h 49"/>
              <a:gd name="T18" fmla="*/ 46 w 46"/>
              <a:gd name="T19" fmla="*/ 46 h 49"/>
              <a:gd name="T20" fmla="*/ 46 w 46"/>
              <a:gd name="T21" fmla="*/ 46 h 49"/>
              <a:gd name="T22" fmla="*/ 46 w 46"/>
              <a:gd name="T23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" h="49">
                <a:moveTo>
                  <a:pt x="46" y="44"/>
                </a:moveTo>
                <a:lnTo>
                  <a:pt x="46" y="44"/>
                </a:lnTo>
                <a:lnTo>
                  <a:pt x="46" y="44"/>
                </a:lnTo>
                <a:lnTo>
                  <a:pt x="2" y="0"/>
                </a:lnTo>
                <a:lnTo>
                  <a:pt x="0" y="3"/>
                </a:lnTo>
                <a:lnTo>
                  <a:pt x="43" y="46"/>
                </a:lnTo>
                <a:lnTo>
                  <a:pt x="43" y="49"/>
                </a:lnTo>
                <a:lnTo>
                  <a:pt x="43" y="46"/>
                </a:lnTo>
                <a:lnTo>
                  <a:pt x="43" y="49"/>
                </a:lnTo>
                <a:lnTo>
                  <a:pt x="46" y="46"/>
                </a:lnTo>
                <a:lnTo>
                  <a:pt x="46" y="46"/>
                </a:lnTo>
                <a:lnTo>
                  <a:pt x="46" y="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2" name="Freeform 2592">
            <a:extLst>
              <a:ext uri="{FF2B5EF4-FFF2-40B4-BE49-F238E27FC236}">
                <a16:creationId xmlns:a16="http://schemas.microsoft.com/office/drawing/2014/main" id="{A757A2D4-8011-4617-AFB0-D08A32E0E7F9}"/>
              </a:ext>
            </a:extLst>
          </p:cNvPr>
          <p:cNvSpPr>
            <a:spLocks/>
          </p:cNvSpPr>
          <p:nvPr/>
        </p:nvSpPr>
        <p:spPr bwMode="auto">
          <a:xfrm>
            <a:off x="2881313" y="4552950"/>
            <a:ext cx="6350" cy="4763"/>
          </a:xfrm>
          <a:custGeom>
            <a:avLst/>
            <a:gdLst>
              <a:gd name="T0" fmla="*/ 8 w 10"/>
              <a:gd name="T1" fmla="*/ 5 h 10"/>
              <a:gd name="T2" fmla="*/ 5 w 10"/>
              <a:gd name="T3" fmla="*/ 5 h 10"/>
              <a:gd name="T4" fmla="*/ 8 w 10"/>
              <a:gd name="T5" fmla="*/ 5 h 10"/>
              <a:gd name="T6" fmla="*/ 3 w 10"/>
              <a:gd name="T7" fmla="*/ 0 h 10"/>
              <a:gd name="T8" fmla="*/ 0 w 10"/>
              <a:gd name="T9" fmla="*/ 5 h 10"/>
              <a:gd name="T10" fmla="*/ 5 w 10"/>
              <a:gd name="T11" fmla="*/ 8 h 10"/>
              <a:gd name="T12" fmla="*/ 8 w 10"/>
              <a:gd name="T13" fmla="*/ 8 h 10"/>
              <a:gd name="T14" fmla="*/ 5 w 10"/>
              <a:gd name="T15" fmla="*/ 8 h 10"/>
              <a:gd name="T16" fmla="*/ 8 w 10"/>
              <a:gd name="T17" fmla="*/ 10 h 10"/>
              <a:gd name="T18" fmla="*/ 8 w 10"/>
              <a:gd name="T19" fmla="*/ 8 h 10"/>
              <a:gd name="T20" fmla="*/ 10 w 10"/>
              <a:gd name="T21" fmla="*/ 5 h 10"/>
              <a:gd name="T22" fmla="*/ 8 w 10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" h="10">
                <a:moveTo>
                  <a:pt x="8" y="5"/>
                </a:moveTo>
                <a:lnTo>
                  <a:pt x="5" y="5"/>
                </a:lnTo>
                <a:lnTo>
                  <a:pt x="8" y="5"/>
                </a:lnTo>
                <a:lnTo>
                  <a:pt x="3" y="0"/>
                </a:lnTo>
                <a:lnTo>
                  <a:pt x="0" y="5"/>
                </a:lnTo>
                <a:lnTo>
                  <a:pt x="5" y="8"/>
                </a:lnTo>
                <a:lnTo>
                  <a:pt x="8" y="8"/>
                </a:lnTo>
                <a:lnTo>
                  <a:pt x="5" y="8"/>
                </a:lnTo>
                <a:lnTo>
                  <a:pt x="8" y="10"/>
                </a:lnTo>
                <a:lnTo>
                  <a:pt x="8" y="8"/>
                </a:lnTo>
                <a:lnTo>
                  <a:pt x="10" y="5"/>
                </a:lnTo>
                <a:lnTo>
                  <a:pt x="8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3" name="Freeform 2593">
            <a:extLst>
              <a:ext uri="{FF2B5EF4-FFF2-40B4-BE49-F238E27FC236}">
                <a16:creationId xmlns:a16="http://schemas.microsoft.com/office/drawing/2014/main" id="{D845BFAC-4DA1-4B60-B60B-AFD9E27C3675}"/>
              </a:ext>
            </a:extLst>
          </p:cNvPr>
          <p:cNvSpPr>
            <a:spLocks/>
          </p:cNvSpPr>
          <p:nvPr/>
        </p:nvSpPr>
        <p:spPr bwMode="auto">
          <a:xfrm>
            <a:off x="2884488" y="4552950"/>
            <a:ext cx="4762" cy="3175"/>
          </a:xfrm>
          <a:custGeom>
            <a:avLst/>
            <a:gdLst>
              <a:gd name="T0" fmla="*/ 5 w 8"/>
              <a:gd name="T1" fmla="*/ 0 h 6"/>
              <a:gd name="T2" fmla="*/ 3 w 8"/>
              <a:gd name="T3" fmla="*/ 3 h 6"/>
              <a:gd name="T4" fmla="*/ 5 w 8"/>
              <a:gd name="T5" fmla="*/ 0 h 6"/>
              <a:gd name="T6" fmla="*/ 0 w 8"/>
              <a:gd name="T7" fmla="*/ 3 h 6"/>
              <a:gd name="T8" fmla="*/ 3 w 8"/>
              <a:gd name="T9" fmla="*/ 6 h 6"/>
              <a:gd name="T10" fmla="*/ 5 w 8"/>
              <a:gd name="T11" fmla="*/ 6 h 6"/>
              <a:gd name="T12" fmla="*/ 8 w 8"/>
              <a:gd name="T13" fmla="*/ 3 h 6"/>
              <a:gd name="T14" fmla="*/ 5 w 8"/>
              <a:gd name="T15" fmla="*/ 6 h 6"/>
              <a:gd name="T16" fmla="*/ 8 w 8"/>
              <a:gd name="T17" fmla="*/ 6 h 6"/>
              <a:gd name="T18" fmla="*/ 8 w 8"/>
              <a:gd name="T19" fmla="*/ 3 h 6"/>
              <a:gd name="T20" fmla="*/ 8 w 8"/>
              <a:gd name="T21" fmla="*/ 0 h 6"/>
              <a:gd name="T22" fmla="*/ 5 w 8"/>
              <a:gd name="T23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6">
                <a:moveTo>
                  <a:pt x="5" y="0"/>
                </a:moveTo>
                <a:lnTo>
                  <a:pt x="3" y="3"/>
                </a:lnTo>
                <a:lnTo>
                  <a:pt x="5" y="0"/>
                </a:lnTo>
                <a:lnTo>
                  <a:pt x="0" y="3"/>
                </a:lnTo>
                <a:lnTo>
                  <a:pt x="3" y="6"/>
                </a:lnTo>
                <a:lnTo>
                  <a:pt x="5" y="6"/>
                </a:lnTo>
                <a:lnTo>
                  <a:pt x="8" y="3"/>
                </a:lnTo>
                <a:lnTo>
                  <a:pt x="5" y="6"/>
                </a:lnTo>
                <a:lnTo>
                  <a:pt x="8" y="6"/>
                </a:lnTo>
                <a:lnTo>
                  <a:pt x="8" y="3"/>
                </a:lnTo>
                <a:lnTo>
                  <a:pt x="8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4" name="Freeform 2594">
            <a:extLst>
              <a:ext uri="{FF2B5EF4-FFF2-40B4-BE49-F238E27FC236}">
                <a16:creationId xmlns:a16="http://schemas.microsoft.com/office/drawing/2014/main" id="{3CEAF1DC-6109-4624-B71E-122FFFE90914}"/>
              </a:ext>
            </a:extLst>
          </p:cNvPr>
          <p:cNvSpPr>
            <a:spLocks/>
          </p:cNvSpPr>
          <p:nvPr/>
        </p:nvSpPr>
        <p:spPr bwMode="auto">
          <a:xfrm>
            <a:off x="2886075" y="4548188"/>
            <a:ext cx="3175" cy="6350"/>
          </a:xfrm>
          <a:custGeom>
            <a:avLst/>
            <a:gdLst>
              <a:gd name="T0" fmla="*/ 0 w 5"/>
              <a:gd name="T1" fmla="*/ 3 h 13"/>
              <a:gd name="T2" fmla="*/ 2 w 5"/>
              <a:gd name="T3" fmla="*/ 5 h 13"/>
              <a:gd name="T4" fmla="*/ 0 w 5"/>
              <a:gd name="T5" fmla="*/ 3 h 13"/>
              <a:gd name="T6" fmla="*/ 0 w 5"/>
              <a:gd name="T7" fmla="*/ 13 h 13"/>
              <a:gd name="T8" fmla="*/ 5 w 5"/>
              <a:gd name="T9" fmla="*/ 13 h 13"/>
              <a:gd name="T10" fmla="*/ 5 w 5"/>
              <a:gd name="T11" fmla="*/ 3 h 13"/>
              <a:gd name="T12" fmla="*/ 2 w 5"/>
              <a:gd name="T13" fmla="*/ 0 h 13"/>
              <a:gd name="T14" fmla="*/ 5 w 5"/>
              <a:gd name="T15" fmla="*/ 3 h 13"/>
              <a:gd name="T16" fmla="*/ 5 w 5"/>
              <a:gd name="T17" fmla="*/ 0 h 13"/>
              <a:gd name="T18" fmla="*/ 2 w 5"/>
              <a:gd name="T19" fmla="*/ 0 h 13"/>
              <a:gd name="T20" fmla="*/ 2 w 5"/>
              <a:gd name="T21" fmla="*/ 0 h 13"/>
              <a:gd name="T22" fmla="*/ 0 w 5"/>
              <a:gd name="T23" fmla="*/ 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13">
                <a:moveTo>
                  <a:pt x="0" y="3"/>
                </a:moveTo>
                <a:lnTo>
                  <a:pt x="2" y="5"/>
                </a:lnTo>
                <a:lnTo>
                  <a:pt x="0" y="3"/>
                </a:lnTo>
                <a:lnTo>
                  <a:pt x="0" y="13"/>
                </a:lnTo>
                <a:lnTo>
                  <a:pt x="5" y="13"/>
                </a:lnTo>
                <a:lnTo>
                  <a:pt x="5" y="3"/>
                </a:lnTo>
                <a:lnTo>
                  <a:pt x="2" y="0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lnTo>
                  <a:pt x="2" y="0"/>
                </a:lnTo>
                <a:lnTo>
                  <a:pt x="0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5" name="Freeform 2595">
            <a:extLst>
              <a:ext uri="{FF2B5EF4-FFF2-40B4-BE49-F238E27FC236}">
                <a16:creationId xmlns:a16="http://schemas.microsoft.com/office/drawing/2014/main" id="{632B9A08-2EC8-4922-97AC-41FB3E0E5B80}"/>
              </a:ext>
            </a:extLst>
          </p:cNvPr>
          <p:cNvSpPr>
            <a:spLocks/>
          </p:cNvSpPr>
          <p:nvPr/>
        </p:nvSpPr>
        <p:spPr bwMode="auto">
          <a:xfrm>
            <a:off x="2884488" y="4548188"/>
            <a:ext cx="3175" cy="1587"/>
          </a:xfrm>
          <a:custGeom>
            <a:avLst/>
            <a:gdLst>
              <a:gd name="T0" fmla="*/ 3 w 5"/>
              <a:gd name="T1" fmla="*/ 5 h 5"/>
              <a:gd name="T2" fmla="*/ 0 w 5"/>
              <a:gd name="T3" fmla="*/ 5 h 5"/>
              <a:gd name="T4" fmla="*/ 3 w 5"/>
              <a:gd name="T5" fmla="*/ 5 h 5"/>
              <a:gd name="T6" fmla="*/ 5 w 5"/>
              <a:gd name="T7" fmla="*/ 5 h 5"/>
              <a:gd name="T8" fmla="*/ 5 w 5"/>
              <a:gd name="T9" fmla="*/ 0 h 5"/>
              <a:gd name="T10" fmla="*/ 3 w 5"/>
              <a:gd name="T11" fmla="*/ 0 h 5"/>
              <a:gd name="T12" fmla="*/ 3 w 5"/>
              <a:gd name="T13" fmla="*/ 0 h 5"/>
              <a:gd name="T14" fmla="*/ 3 w 5"/>
              <a:gd name="T15" fmla="*/ 0 h 5"/>
              <a:gd name="T16" fmla="*/ 0 w 5"/>
              <a:gd name="T17" fmla="*/ 3 h 5"/>
              <a:gd name="T18" fmla="*/ 0 w 5"/>
              <a:gd name="T19" fmla="*/ 3 h 5"/>
              <a:gd name="T20" fmla="*/ 0 w 5"/>
              <a:gd name="T21" fmla="*/ 5 h 5"/>
              <a:gd name="T22" fmla="*/ 3 w 5"/>
              <a:gd name="T23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" h="5">
                <a:moveTo>
                  <a:pt x="3" y="5"/>
                </a:moveTo>
                <a:lnTo>
                  <a:pt x="0" y="5"/>
                </a:lnTo>
                <a:lnTo>
                  <a:pt x="3" y="5"/>
                </a:lnTo>
                <a:lnTo>
                  <a:pt x="5" y="5"/>
                </a:lnTo>
                <a:lnTo>
                  <a:pt x="5" y="0"/>
                </a:lnTo>
                <a:lnTo>
                  <a:pt x="3" y="0"/>
                </a:lnTo>
                <a:lnTo>
                  <a:pt x="3" y="0"/>
                </a:lnTo>
                <a:lnTo>
                  <a:pt x="3" y="0"/>
                </a:lnTo>
                <a:lnTo>
                  <a:pt x="0" y="3"/>
                </a:lnTo>
                <a:lnTo>
                  <a:pt x="0" y="3"/>
                </a:lnTo>
                <a:lnTo>
                  <a:pt x="0" y="5"/>
                </a:lnTo>
                <a:lnTo>
                  <a:pt x="3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6" name="Freeform 2596">
            <a:extLst>
              <a:ext uri="{FF2B5EF4-FFF2-40B4-BE49-F238E27FC236}">
                <a16:creationId xmlns:a16="http://schemas.microsoft.com/office/drawing/2014/main" id="{F83494B8-5071-4E61-9E2D-2BD7A1ADB3CB}"/>
              </a:ext>
            </a:extLst>
          </p:cNvPr>
          <p:cNvSpPr>
            <a:spLocks/>
          </p:cNvSpPr>
          <p:nvPr/>
        </p:nvSpPr>
        <p:spPr bwMode="auto">
          <a:xfrm>
            <a:off x="2881313" y="4545013"/>
            <a:ext cx="4762" cy="4762"/>
          </a:xfrm>
          <a:custGeom>
            <a:avLst/>
            <a:gdLst>
              <a:gd name="T0" fmla="*/ 0 w 8"/>
              <a:gd name="T1" fmla="*/ 5 h 10"/>
              <a:gd name="T2" fmla="*/ 0 w 8"/>
              <a:gd name="T3" fmla="*/ 5 h 10"/>
              <a:gd name="T4" fmla="*/ 0 w 8"/>
              <a:gd name="T5" fmla="*/ 5 h 10"/>
              <a:gd name="T6" fmla="*/ 5 w 8"/>
              <a:gd name="T7" fmla="*/ 10 h 10"/>
              <a:gd name="T8" fmla="*/ 8 w 8"/>
              <a:gd name="T9" fmla="*/ 5 h 10"/>
              <a:gd name="T10" fmla="*/ 3 w 8"/>
              <a:gd name="T11" fmla="*/ 3 h 10"/>
              <a:gd name="T12" fmla="*/ 5 w 8"/>
              <a:gd name="T13" fmla="*/ 3 h 10"/>
              <a:gd name="T14" fmla="*/ 3 w 8"/>
              <a:gd name="T15" fmla="*/ 3 h 10"/>
              <a:gd name="T16" fmla="*/ 0 w 8"/>
              <a:gd name="T17" fmla="*/ 0 h 10"/>
              <a:gd name="T18" fmla="*/ 0 w 8"/>
              <a:gd name="T19" fmla="*/ 3 h 10"/>
              <a:gd name="T20" fmla="*/ 0 w 8"/>
              <a:gd name="T21" fmla="*/ 5 h 10"/>
              <a:gd name="T22" fmla="*/ 0 w 8"/>
              <a:gd name="T23" fmla="*/ 5 h 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10">
                <a:moveTo>
                  <a:pt x="0" y="5"/>
                </a:moveTo>
                <a:lnTo>
                  <a:pt x="0" y="5"/>
                </a:lnTo>
                <a:lnTo>
                  <a:pt x="0" y="5"/>
                </a:lnTo>
                <a:lnTo>
                  <a:pt x="5" y="10"/>
                </a:lnTo>
                <a:lnTo>
                  <a:pt x="8" y="5"/>
                </a:lnTo>
                <a:lnTo>
                  <a:pt x="3" y="3"/>
                </a:lnTo>
                <a:lnTo>
                  <a:pt x="5" y="3"/>
                </a:lnTo>
                <a:lnTo>
                  <a:pt x="3" y="3"/>
                </a:lnTo>
                <a:lnTo>
                  <a:pt x="0" y="0"/>
                </a:lnTo>
                <a:lnTo>
                  <a:pt x="0" y="3"/>
                </a:lnTo>
                <a:lnTo>
                  <a:pt x="0" y="5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7" name="Freeform 2597">
            <a:extLst>
              <a:ext uri="{FF2B5EF4-FFF2-40B4-BE49-F238E27FC236}">
                <a16:creationId xmlns:a16="http://schemas.microsoft.com/office/drawing/2014/main" id="{259EF047-B02D-410D-A93D-356F11D36ADD}"/>
              </a:ext>
            </a:extLst>
          </p:cNvPr>
          <p:cNvSpPr>
            <a:spLocks/>
          </p:cNvSpPr>
          <p:nvPr/>
        </p:nvSpPr>
        <p:spPr bwMode="auto">
          <a:xfrm>
            <a:off x="2857500" y="4511675"/>
            <a:ext cx="26988" cy="36513"/>
          </a:xfrm>
          <a:custGeom>
            <a:avLst/>
            <a:gdLst>
              <a:gd name="T0" fmla="*/ 0 w 48"/>
              <a:gd name="T1" fmla="*/ 5 h 66"/>
              <a:gd name="T2" fmla="*/ 5 w 48"/>
              <a:gd name="T3" fmla="*/ 2 h 66"/>
              <a:gd name="T4" fmla="*/ 0 w 48"/>
              <a:gd name="T5" fmla="*/ 5 h 66"/>
              <a:gd name="T6" fmla="*/ 43 w 48"/>
              <a:gd name="T7" fmla="*/ 66 h 66"/>
              <a:gd name="T8" fmla="*/ 48 w 48"/>
              <a:gd name="T9" fmla="*/ 64 h 66"/>
              <a:gd name="T10" fmla="*/ 5 w 48"/>
              <a:gd name="T11" fmla="*/ 0 h 66"/>
              <a:gd name="T12" fmla="*/ 0 w 48"/>
              <a:gd name="T13" fmla="*/ 2 h 66"/>
              <a:gd name="T14" fmla="*/ 5 w 48"/>
              <a:gd name="T15" fmla="*/ 0 h 66"/>
              <a:gd name="T16" fmla="*/ 2 w 48"/>
              <a:gd name="T17" fmla="*/ 0 h 66"/>
              <a:gd name="T18" fmla="*/ 0 w 48"/>
              <a:gd name="T19" fmla="*/ 0 h 66"/>
              <a:gd name="T20" fmla="*/ 0 w 48"/>
              <a:gd name="T21" fmla="*/ 2 h 66"/>
              <a:gd name="T22" fmla="*/ 0 w 48"/>
              <a:gd name="T23" fmla="*/ 5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8" h="66">
                <a:moveTo>
                  <a:pt x="0" y="5"/>
                </a:moveTo>
                <a:lnTo>
                  <a:pt x="5" y="2"/>
                </a:lnTo>
                <a:lnTo>
                  <a:pt x="0" y="5"/>
                </a:lnTo>
                <a:lnTo>
                  <a:pt x="43" y="66"/>
                </a:lnTo>
                <a:lnTo>
                  <a:pt x="48" y="64"/>
                </a:lnTo>
                <a:lnTo>
                  <a:pt x="5" y="0"/>
                </a:lnTo>
                <a:lnTo>
                  <a:pt x="0" y="2"/>
                </a:lnTo>
                <a:lnTo>
                  <a:pt x="5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8" name="Freeform 2598">
            <a:extLst>
              <a:ext uri="{FF2B5EF4-FFF2-40B4-BE49-F238E27FC236}">
                <a16:creationId xmlns:a16="http://schemas.microsoft.com/office/drawing/2014/main" id="{422A8FB8-BB00-477E-8DA9-507BE26538D5}"/>
              </a:ext>
            </a:extLst>
          </p:cNvPr>
          <p:cNvSpPr>
            <a:spLocks/>
          </p:cNvSpPr>
          <p:nvPr/>
        </p:nvSpPr>
        <p:spPr bwMode="auto">
          <a:xfrm>
            <a:off x="2854325" y="4513263"/>
            <a:ext cx="4763" cy="15875"/>
          </a:xfrm>
          <a:custGeom>
            <a:avLst/>
            <a:gdLst>
              <a:gd name="T0" fmla="*/ 5 w 8"/>
              <a:gd name="T1" fmla="*/ 31 h 31"/>
              <a:gd name="T2" fmla="*/ 5 w 8"/>
              <a:gd name="T3" fmla="*/ 28 h 31"/>
              <a:gd name="T4" fmla="*/ 5 w 8"/>
              <a:gd name="T5" fmla="*/ 31 h 31"/>
              <a:gd name="T6" fmla="*/ 8 w 8"/>
              <a:gd name="T7" fmla="*/ 0 h 31"/>
              <a:gd name="T8" fmla="*/ 3 w 8"/>
              <a:gd name="T9" fmla="*/ 0 h 31"/>
              <a:gd name="T10" fmla="*/ 0 w 8"/>
              <a:gd name="T11" fmla="*/ 31 h 31"/>
              <a:gd name="T12" fmla="*/ 3 w 8"/>
              <a:gd name="T13" fmla="*/ 31 h 31"/>
              <a:gd name="T14" fmla="*/ 0 w 8"/>
              <a:gd name="T15" fmla="*/ 31 h 31"/>
              <a:gd name="T16" fmla="*/ 3 w 8"/>
              <a:gd name="T17" fmla="*/ 31 h 31"/>
              <a:gd name="T18" fmla="*/ 3 w 8"/>
              <a:gd name="T19" fmla="*/ 31 h 31"/>
              <a:gd name="T20" fmla="*/ 5 w 8"/>
              <a:gd name="T21" fmla="*/ 31 h 31"/>
              <a:gd name="T22" fmla="*/ 5 w 8"/>
              <a:gd name="T23" fmla="*/ 31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" h="31">
                <a:moveTo>
                  <a:pt x="5" y="31"/>
                </a:moveTo>
                <a:lnTo>
                  <a:pt x="5" y="28"/>
                </a:lnTo>
                <a:lnTo>
                  <a:pt x="5" y="31"/>
                </a:lnTo>
                <a:lnTo>
                  <a:pt x="8" y="0"/>
                </a:lnTo>
                <a:lnTo>
                  <a:pt x="3" y="0"/>
                </a:lnTo>
                <a:lnTo>
                  <a:pt x="0" y="31"/>
                </a:lnTo>
                <a:lnTo>
                  <a:pt x="3" y="31"/>
                </a:lnTo>
                <a:lnTo>
                  <a:pt x="0" y="31"/>
                </a:lnTo>
                <a:lnTo>
                  <a:pt x="3" y="31"/>
                </a:lnTo>
                <a:lnTo>
                  <a:pt x="3" y="31"/>
                </a:lnTo>
                <a:lnTo>
                  <a:pt x="5" y="31"/>
                </a:lnTo>
                <a:lnTo>
                  <a:pt x="5" y="3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19" name="Freeform 2599">
            <a:extLst>
              <a:ext uri="{FF2B5EF4-FFF2-40B4-BE49-F238E27FC236}">
                <a16:creationId xmlns:a16="http://schemas.microsoft.com/office/drawing/2014/main" id="{B664DD37-9A1C-41F3-A2D0-9CD57FBA3664}"/>
              </a:ext>
            </a:extLst>
          </p:cNvPr>
          <p:cNvSpPr>
            <a:spLocks/>
          </p:cNvSpPr>
          <p:nvPr/>
        </p:nvSpPr>
        <p:spPr bwMode="auto">
          <a:xfrm>
            <a:off x="2871788" y="4378325"/>
            <a:ext cx="192087" cy="33338"/>
          </a:xfrm>
          <a:custGeom>
            <a:avLst/>
            <a:gdLst>
              <a:gd name="T0" fmla="*/ 0 w 335"/>
              <a:gd name="T1" fmla="*/ 44 h 59"/>
              <a:gd name="T2" fmla="*/ 46 w 335"/>
              <a:gd name="T3" fmla="*/ 59 h 59"/>
              <a:gd name="T4" fmla="*/ 46 w 335"/>
              <a:gd name="T5" fmla="*/ 59 h 59"/>
              <a:gd name="T6" fmla="*/ 49 w 335"/>
              <a:gd name="T7" fmla="*/ 59 h 59"/>
              <a:gd name="T8" fmla="*/ 54 w 335"/>
              <a:gd name="T9" fmla="*/ 59 h 59"/>
              <a:gd name="T10" fmla="*/ 59 w 335"/>
              <a:gd name="T11" fmla="*/ 59 h 59"/>
              <a:gd name="T12" fmla="*/ 64 w 335"/>
              <a:gd name="T13" fmla="*/ 59 h 59"/>
              <a:gd name="T14" fmla="*/ 72 w 335"/>
              <a:gd name="T15" fmla="*/ 57 h 59"/>
              <a:gd name="T16" fmla="*/ 79 w 335"/>
              <a:gd name="T17" fmla="*/ 57 h 59"/>
              <a:gd name="T18" fmla="*/ 87 w 335"/>
              <a:gd name="T19" fmla="*/ 54 h 59"/>
              <a:gd name="T20" fmla="*/ 97 w 335"/>
              <a:gd name="T21" fmla="*/ 54 h 59"/>
              <a:gd name="T22" fmla="*/ 110 w 335"/>
              <a:gd name="T23" fmla="*/ 52 h 59"/>
              <a:gd name="T24" fmla="*/ 120 w 335"/>
              <a:gd name="T25" fmla="*/ 52 h 59"/>
              <a:gd name="T26" fmla="*/ 133 w 335"/>
              <a:gd name="T27" fmla="*/ 49 h 59"/>
              <a:gd name="T28" fmla="*/ 143 w 335"/>
              <a:gd name="T29" fmla="*/ 49 h 59"/>
              <a:gd name="T30" fmla="*/ 156 w 335"/>
              <a:gd name="T31" fmla="*/ 49 h 59"/>
              <a:gd name="T32" fmla="*/ 169 w 335"/>
              <a:gd name="T33" fmla="*/ 46 h 59"/>
              <a:gd name="T34" fmla="*/ 182 w 335"/>
              <a:gd name="T35" fmla="*/ 44 h 59"/>
              <a:gd name="T36" fmla="*/ 195 w 335"/>
              <a:gd name="T37" fmla="*/ 44 h 59"/>
              <a:gd name="T38" fmla="*/ 207 w 335"/>
              <a:gd name="T39" fmla="*/ 41 h 59"/>
              <a:gd name="T40" fmla="*/ 220 w 335"/>
              <a:gd name="T41" fmla="*/ 39 h 59"/>
              <a:gd name="T42" fmla="*/ 233 w 335"/>
              <a:gd name="T43" fmla="*/ 39 h 59"/>
              <a:gd name="T44" fmla="*/ 243 w 335"/>
              <a:gd name="T45" fmla="*/ 39 h 59"/>
              <a:gd name="T46" fmla="*/ 256 w 335"/>
              <a:gd name="T47" fmla="*/ 36 h 59"/>
              <a:gd name="T48" fmla="*/ 266 w 335"/>
              <a:gd name="T49" fmla="*/ 36 h 59"/>
              <a:gd name="T50" fmla="*/ 276 w 335"/>
              <a:gd name="T51" fmla="*/ 34 h 59"/>
              <a:gd name="T52" fmla="*/ 284 w 335"/>
              <a:gd name="T53" fmla="*/ 34 h 59"/>
              <a:gd name="T54" fmla="*/ 294 w 335"/>
              <a:gd name="T55" fmla="*/ 31 h 59"/>
              <a:gd name="T56" fmla="*/ 302 w 335"/>
              <a:gd name="T57" fmla="*/ 31 h 59"/>
              <a:gd name="T58" fmla="*/ 307 w 335"/>
              <a:gd name="T59" fmla="*/ 29 h 59"/>
              <a:gd name="T60" fmla="*/ 315 w 335"/>
              <a:gd name="T61" fmla="*/ 29 h 59"/>
              <a:gd name="T62" fmla="*/ 317 w 335"/>
              <a:gd name="T63" fmla="*/ 29 h 59"/>
              <a:gd name="T64" fmla="*/ 322 w 335"/>
              <a:gd name="T65" fmla="*/ 29 h 59"/>
              <a:gd name="T66" fmla="*/ 322 w 335"/>
              <a:gd name="T67" fmla="*/ 26 h 59"/>
              <a:gd name="T68" fmla="*/ 327 w 335"/>
              <a:gd name="T69" fmla="*/ 26 h 59"/>
              <a:gd name="T70" fmla="*/ 330 w 335"/>
              <a:gd name="T71" fmla="*/ 26 h 59"/>
              <a:gd name="T72" fmla="*/ 330 w 335"/>
              <a:gd name="T73" fmla="*/ 23 h 59"/>
              <a:gd name="T74" fmla="*/ 333 w 335"/>
              <a:gd name="T75" fmla="*/ 21 h 59"/>
              <a:gd name="T76" fmla="*/ 333 w 335"/>
              <a:gd name="T77" fmla="*/ 21 h 59"/>
              <a:gd name="T78" fmla="*/ 333 w 335"/>
              <a:gd name="T79" fmla="*/ 18 h 59"/>
              <a:gd name="T80" fmla="*/ 333 w 335"/>
              <a:gd name="T81" fmla="*/ 16 h 59"/>
              <a:gd name="T82" fmla="*/ 333 w 335"/>
              <a:gd name="T83" fmla="*/ 13 h 59"/>
              <a:gd name="T84" fmla="*/ 333 w 335"/>
              <a:gd name="T85" fmla="*/ 13 h 59"/>
              <a:gd name="T86" fmla="*/ 333 w 335"/>
              <a:gd name="T87" fmla="*/ 11 h 59"/>
              <a:gd name="T88" fmla="*/ 333 w 335"/>
              <a:gd name="T89" fmla="*/ 8 h 59"/>
              <a:gd name="T90" fmla="*/ 333 w 335"/>
              <a:gd name="T91" fmla="*/ 6 h 59"/>
              <a:gd name="T92" fmla="*/ 333 w 335"/>
              <a:gd name="T93" fmla="*/ 3 h 59"/>
              <a:gd name="T94" fmla="*/ 333 w 335"/>
              <a:gd name="T95" fmla="*/ 3 h 59"/>
              <a:gd name="T96" fmla="*/ 335 w 335"/>
              <a:gd name="T97" fmla="*/ 0 h 59"/>
              <a:gd name="T98" fmla="*/ 335 w 335"/>
              <a:gd name="T99" fmla="*/ 0 h 59"/>
              <a:gd name="T100" fmla="*/ 5 w 335"/>
              <a:gd name="T101" fmla="*/ 46 h 59"/>
              <a:gd name="T102" fmla="*/ 0 w 335"/>
              <a:gd name="T103" fmla="*/ 44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35" h="59">
                <a:moveTo>
                  <a:pt x="0" y="44"/>
                </a:moveTo>
                <a:lnTo>
                  <a:pt x="46" y="59"/>
                </a:lnTo>
                <a:lnTo>
                  <a:pt x="46" y="59"/>
                </a:lnTo>
                <a:lnTo>
                  <a:pt x="49" y="59"/>
                </a:lnTo>
                <a:lnTo>
                  <a:pt x="54" y="59"/>
                </a:lnTo>
                <a:lnTo>
                  <a:pt x="59" y="59"/>
                </a:lnTo>
                <a:lnTo>
                  <a:pt x="64" y="59"/>
                </a:lnTo>
                <a:lnTo>
                  <a:pt x="72" y="57"/>
                </a:lnTo>
                <a:lnTo>
                  <a:pt x="79" y="57"/>
                </a:lnTo>
                <a:lnTo>
                  <a:pt x="87" y="54"/>
                </a:lnTo>
                <a:lnTo>
                  <a:pt x="97" y="54"/>
                </a:lnTo>
                <a:lnTo>
                  <a:pt x="110" y="52"/>
                </a:lnTo>
                <a:lnTo>
                  <a:pt x="120" y="52"/>
                </a:lnTo>
                <a:lnTo>
                  <a:pt x="133" y="49"/>
                </a:lnTo>
                <a:lnTo>
                  <a:pt x="143" y="49"/>
                </a:lnTo>
                <a:lnTo>
                  <a:pt x="156" y="49"/>
                </a:lnTo>
                <a:lnTo>
                  <a:pt x="169" y="46"/>
                </a:lnTo>
                <a:lnTo>
                  <a:pt x="182" y="44"/>
                </a:lnTo>
                <a:lnTo>
                  <a:pt x="195" y="44"/>
                </a:lnTo>
                <a:lnTo>
                  <a:pt x="207" y="41"/>
                </a:lnTo>
                <a:lnTo>
                  <a:pt x="220" y="39"/>
                </a:lnTo>
                <a:lnTo>
                  <a:pt x="233" y="39"/>
                </a:lnTo>
                <a:lnTo>
                  <a:pt x="243" y="39"/>
                </a:lnTo>
                <a:lnTo>
                  <a:pt x="256" y="36"/>
                </a:lnTo>
                <a:lnTo>
                  <a:pt x="266" y="36"/>
                </a:lnTo>
                <a:lnTo>
                  <a:pt x="276" y="34"/>
                </a:lnTo>
                <a:lnTo>
                  <a:pt x="284" y="34"/>
                </a:lnTo>
                <a:lnTo>
                  <a:pt x="294" y="31"/>
                </a:lnTo>
                <a:lnTo>
                  <a:pt x="302" y="31"/>
                </a:lnTo>
                <a:lnTo>
                  <a:pt x="307" y="29"/>
                </a:lnTo>
                <a:lnTo>
                  <a:pt x="315" y="29"/>
                </a:lnTo>
                <a:lnTo>
                  <a:pt x="317" y="29"/>
                </a:lnTo>
                <a:lnTo>
                  <a:pt x="322" y="29"/>
                </a:lnTo>
                <a:lnTo>
                  <a:pt x="322" y="26"/>
                </a:lnTo>
                <a:lnTo>
                  <a:pt x="327" y="26"/>
                </a:lnTo>
                <a:lnTo>
                  <a:pt x="330" y="26"/>
                </a:lnTo>
                <a:lnTo>
                  <a:pt x="330" y="23"/>
                </a:lnTo>
                <a:lnTo>
                  <a:pt x="333" y="21"/>
                </a:lnTo>
                <a:lnTo>
                  <a:pt x="333" y="21"/>
                </a:lnTo>
                <a:lnTo>
                  <a:pt x="333" y="18"/>
                </a:lnTo>
                <a:lnTo>
                  <a:pt x="333" y="16"/>
                </a:lnTo>
                <a:lnTo>
                  <a:pt x="333" y="13"/>
                </a:lnTo>
                <a:lnTo>
                  <a:pt x="333" y="13"/>
                </a:lnTo>
                <a:lnTo>
                  <a:pt x="333" y="11"/>
                </a:lnTo>
                <a:lnTo>
                  <a:pt x="333" y="8"/>
                </a:lnTo>
                <a:lnTo>
                  <a:pt x="333" y="6"/>
                </a:lnTo>
                <a:lnTo>
                  <a:pt x="333" y="3"/>
                </a:lnTo>
                <a:lnTo>
                  <a:pt x="333" y="3"/>
                </a:lnTo>
                <a:lnTo>
                  <a:pt x="335" y="0"/>
                </a:lnTo>
                <a:lnTo>
                  <a:pt x="335" y="0"/>
                </a:lnTo>
                <a:lnTo>
                  <a:pt x="5" y="46"/>
                </a:lnTo>
                <a:lnTo>
                  <a:pt x="0" y="44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0" name="Freeform 2600">
            <a:extLst>
              <a:ext uri="{FF2B5EF4-FFF2-40B4-BE49-F238E27FC236}">
                <a16:creationId xmlns:a16="http://schemas.microsoft.com/office/drawing/2014/main" id="{41A43589-829E-45CE-9340-50678329EA65}"/>
              </a:ext>
            </a:extLst>
          </p:cNvPr>
          <p:cNvSpPr>
            <a:spLocks/>
          </p:cNvSpPr>
          <p:nvPr/>
        </p:nvSpPr>
        <p:spPr bwMode="auto">
          <a:xfrm>
            <a:off x="2871788" y="4402138"/>
            <a:ext cx="25400" cy="11112"/>
          </a:xfrm>
          <a:custGeom>
            <a:avLst/>
            <a:gdLst>
              <a:gd name="T0" fmla="*/ 46 w 46"/>
              <a:gd name="T1" fmla="*/ 21 h 21"/>
              <a:gd name="T2" fmla="*/ 46 w 46"/>
              <a:gd name="T3" fmla="*/ 16 h 21"/>
              <a:gd name="T4" fmla="*/ 46 w 46"/>
              <a:gd name="T5" fmla="*/ 16 h 21"/>
              <a:gd name="T6" fmla="*/ 3 w 46"/>
              <a:gd name="T7" fmla="*/ 0 h 21"/>
              <a:gd name="T8" fmla="*/ 0 w 46"/>
              <a:gd name="T9" fmla="*/ 5 h 21"/>
              <a:gd name="T10" fmla="*/ 46 w 46"/>
              <a:gd name="T11" fmla="*/ 21 h 21"/>
              <a:gd name="T12" fmla="*/ 46 w 46"/>
              <a:gd name="T13" fmla="*/ 21 h 21"/>
              <a:gd name="T14" fmla="*/ 46 w 46"/>
              <a:gd name="T15" fmla="*/ 21 h 21"/>
              <a:gd name="T16" fmla="*/ 46 w 46"/>
              <a:gd name="T17" fmla="*/ 21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6" h="21">
                <a:moveTo>
                  <a:pt x="46" y="21"/>
                </a:moveTo>
                <a:lnTo>
                  <a:pt x="46" y="16"/>
                </a:lnTo>
                <a:lnTo>
                  <a:pt x="46" y="16"/>
                </a:lnTo>
                <a:lnTo>
                  <a:pt x="3" y="0"/>
                </a:lnTo>
                <a:lnTo>
                  <a:pt x="0" y="5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lnTo>
                  <a:pt x="46" y="2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1" name="Freeform 2601">
            <a:extLst>
              <a:ext uri="{FF2B5EF4-FFF2-40B4-BE49-F238E27FC236}">
                <a16:creationId xmlns:a16="http://schemas.microsoft.com/office/drawing/2014/main" id="{91CE0EE2-005F-4ADD-9303-4E53D251212D}"/>
              </a:ext>
            </a:extLst>
          </p:cNvPr>
          <p:cNvSpPr>
            <a:spLocks/>
          </p:cNvSpPr>
          <p:nvPr/>
        </p:nvSpPr>
        <p:spPr bwMode="auto">
          <a:xfrm>
            <a:off x="2897188" y="4392613"/>
            <a:ext cx="160337" cy="20637"/>
          </a:xfrm>
          <a:custGeom>
            <a:avLst/>
            <a:gdLst>
              <a:gd name="T0" fmla="*/ 276 w 279"/>
              <a:gd name="T1" fmla="*/ 0 h 36"/>
              <a:gd name="T2" fmla="*/ 271 w 279"/>
              <a:gd name="T3" fmla="*/ 0 h 36"/>
              <a:gd name="T4" fmla="*/ 261 w 279"/>
              <a:gd name="T5" fmla="*/ 0 h 36"/>
              <a:gd name="T6" fmla="*/ 248 w 279"/>
              <a:gd name="T7" fmla="*/ 3 h 36"/>
              <a:gd name="T8" fmla="*/ 230 w 279"/>
              <a:gd name="T9" fmla="*/ 5 h 36"/>
              <a:gd name="T10" fmla="*/ 210 w 279"/>
              <a:gd name="T11" fmla="*/ 8 h 36"/>
              <a:gd name="T12" fmla="*/ 187 w 279"/>
              <a:gd name="T13" fmla="*/ 10 h 36"/>
              <a:gd name="T14" fmla="*/ 161 w 279"/>
              <a:gd name="T15" fmla="*/ 13 h 36"/>
              <a:gd name="T16" fmla="*/ 136 w 279"/>
              <a:gd name="T17" fmla="*/ 15 h 36"/>
              <a:gd name="T18" fmla="*/ 110 w 279"/>
              <a:gd name="T19" fmla="*/ 20 h 36"/>
              <a:gd name="T20" fmla="*/ 85 w 279"/>
              <a:gd name="T21" fmla="*/ 23 h 36"/>
              <a:gd name="T22" fmla="*/ 64 w 279"/>
              <a:gd name="T23" fmla="*/ 23 h 36"/>
              <a:gd name="T24" fmla="*/ 41 w 279"/>
              <a:gd name="T25" fmla="*/ 26 h 36"/>
              <a:gd name="T26" fmla="*/ 26 w 279"/>
              <a:gd name="T27" fmla="*/ 28 h 36"/>
              <a:gd name="T28" fmla="*/ 13 w 279"/>
              <a:gd name="T29" fmla="*/ 31 h 36"/>
              <a:gd name="T30" fmla="*/ 3 w 279"/>
              <a:gd name="T31" fmla="*/ 31 h 36"/>
              <a:gd name="T32" fmla="*/ 0 w 279"/>
              <a:gd name="T33" fmla="*/ 31 h 36"/>
              <a:gd name="T34" fmla="*/ 3 w 279"/>
              <a:gd name="T35" fmla="*/ 36 h 36"/>
              <a:gd name="T36" fmla="*/ 13 w 279"/>
              <a:gd name="T37" fmla="*/ 36 h 36"/>
              <a:gd name="T38" fmla="*/ 26 w 279"/>
              <a:gd name="T39" fmla="*/ 33 h 36"/>
              <a:gd name="T40" fmla="*/ 44 w 279"/>
              <a:gd name="T41" fmla="*/ 31 h 36"/>
              <a:gd name="T42" fmla="*/ 64 w 279"/>
              <a:gd name="T43" fmla="*/ 28 h 36"/>
              <a:gd name="T44" fmla="*/ 87 w 279"/>
              <a:gd name="T45" fmla="*/ 26 h 36"/>
              <a:gd name="T46" fmla="*/ 110 w 279"/>
              <a:gd name="T47" fmla="*/ 23 h 36"/>
              <a:gd name="T48" fmla="*/ 136 w 279"/>
              <a:gd name="T49" fmla="*/ 20 h 36"/>
              <a:gd name="T50" fmla="*/ 161 w 279"/>
              <a:gd name="T51" fmla="*/ 18 h 36"/>
              <a:gd name="T52" fmla="*/ 187 w 279"/>
              <a:gd name="T53" fmla="*/ 15 h 36"/>
              <a:gd name="T54" fmla="*/ 210 w 279"/>
              <a:gd name="T55" fmla="*/ 13 h 36"/>
              <a:gd name="T56" fmla="*/ 230 w 279"/>
              <a:gd name="T57" fmla="*/ 10 h 36"/>
              <a:gd name="T58" fmla="*/ 248 w 279"/>
              <a:gd name="T59" fmla="*/ 8 h 36"/>
              <a:gd name="T60" fmla="*/ 264 w 279"/>
              <a:gd name="T61" fmla="*/ 5 h 36"/>
              <a:gd name="T62" fmla="*/ 271 w 279"/>
              <a:gd name="T63" fmla="*/ 5 h 36"/>
              <a:gd name="T64" fmla="*/ 279 w 279"/>
              <a:gd name="T65" fmla="*/ 3 h 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9" h="36">
                <a:moveTo>
                  <a:pt x="279" y="3"/>
                </a:moveTo>
                <a:lnTo>
                  <a:pt x="276" y="0"/>
                </a:lnTo>
                <a:lnTo>
                  <a:pt x="274" y="0"/>
                </a:lnTo>
                <a:lnTo>
                  <a:pt x="271" y="0"/>
                </a:lnTo>
                <a:lnTo>
                  <a:pt x="269" y="0"/>
                </a:lnTo>
                <a:lnTo>
                  <a:pt x="261" y="0"/>
                </a:lnTo>
                <a:lnTo>
                  <a:pt x="256" y="3"/>
                </a:lnTo>
                <a:lnTo>
                  <a:pt x="248" y="3"/>
                </a:lnTo>
                <a:lnTo>
                  <a:pt x="238" y="5"/>
                </a:lnTo>
                <a:lnTo>
                  <a:pt x="230" y="5"/>
                </a:lnTo>
                <a:lnTo>
                  <a:pt x="220" y="8"/>
                </a:lnTo>
                <a:lnTo>
                  <a:pt x="210" y="8"/>
                </a:lnTo>
                <a:lnTo>
                  <a:pt x="197" y="10"/>
                </a:lnTo>
                <a:lnTo>
                  <a:pt x="187" y="10"/>
                </a:lnTo>
                <a:lnTo>
                  <a:pt x="174" y="13"/>
                </a:lnTo>
                <a:lnTo>
                  <a:pt x="161" y="13"/>
                </a:lnTo>
                <a:lnTo>
                  <a:pt x="149" y="15"/>
                </a:lnTo>
                <a:lnTo>
                  <a:pt x="136" y="15"/>
                </a:lnTo>
                <a:lnTo>
                  <a:pt x="123" y="18"/>
                </a:lnTo>
                <a:lnTo>
                  <a:pt x="110" y="20"/>
                </a:lnTo>
                <a:lnTo>
                  <a:pt x="97" y="20"/>
                </a:lnTo>
                <a:lnTo>
                  <a:pt x="85" y="23"/>
                </a:lnTo>
                <a:lnTo>
                  <a:pt x="74" y="23"/>
                </a:lnTo>
                <a:lnTo>
                  <a:pt x="64" y="23"/>
                </a:lnTo>
                <a:lnTo>
                  <a:pt x="51" y="26"/>
                </a:lnTo>
                <a:lnTo>
                  <a:pt x="41" y="26"/>
                </a:lnTo>
                <a:lnTo>
                  <a:pt x="33" y="28"/>
                </a:lnTo>
                <a:lnTo>
                  <a:pt x="26" y="28"/>
                </a:lnTo>
                <a:lnTo>
                  <a:pt x="18" y="31"/>
                </a:lnTo>
                <a:lnTo>
                  <a:pt x="13" y="31"/>
                </a:lnTo>
                <a:lnTo>
                  <a:pt x="8" y="31"/>
                </a:lnTo>
                <a:lnTo>
                  <a:pt x="3" y="31"/>
                </a:lnTo>
                <a:lnTo>
                  <a:pt x="0" y="31"/>
                </a:lnTo>
                <a:lnTo>
                  <a:pt x="0" y="31"/>
                </a:lnTo>
                <a:lnTo>
                  <a:pt x="0" y="36"/>
                </a:lnTo>
                <a:lnTo>
                  <a:pt x="3" y="36"/>
                </a:lnTo>
                <a:lnTo>
                  <a:pt x="8" y="36"/>
                </a:lnTo>
                <a:lnTo>
                  <a:pt x="13" y="36"/>
                </a:lnTo>
                <a:lnTo>
                  <a:pt x="18" y="36"/>
                </a:lnTo>
                <a:lnTo>
                  <a:pt x="26" y="33"/>
                </a:lnTo>
                <a:lnTo>
                  <a:pt x="33" y="33"/>
                </a:lnTo>
                <a:lnTo>
                  <a:pt x="44" y="31"/>
                </a:lnTo>
                <a:lnTo>
                  <a:pt x="51" y="31"/>
                </a:lnTo>
                <a:lnTo>
                  <a:pt x="64" y="28"/>
                </a:lnTo>
                <a:lnTo>
                  <a:pt x="74" y="28"/>
                </a:lnTo>
                <a:lnTo>
                  <a:pt x="87" y="26"/>
                </a:lnTo>
                <a:lnTo>
                  <a:pt x="97" y="26"/>
                </a:lnTo>
                <a:lnTo>
                  <a:pt x="110" y="23"/>
                </a:lnTo>
                <a:lnTo>
                  <a:pt x="123" y="23"/>
                </a:lnTo>
                <a:lnTo>
                  <a:pt x="136" y="20"/>
                </a:lnTo>
                <a:lnTo>
                  <a:pt x="149" y="20"/>
                </a:lnTo>
                <a:lnTo>
                  <a:pt x="161" y="18"/>
                </a:lnTo>
                <a:lnTo>
                  <a:pt x="174" y="15"/>
                </a:lnTo>
                <a:lnTo>
                  <a:pt x="187" y="15"/>
                </a:lnTo>
                <a:lnTo>
                  <a:pt x="197" y="13"/>
                </a:lnTo>
                <a:lnTo>
                  <a:pt x="210" y="13"/>
                </a:lnTo>
                <a:lnTo>
                  <a:pt x="220" y="13"/>
                </a:lnTo>
                <a:lnTo>
                  <a:pt x="230" y="10"/>
                </a:lnTo>
                <a:lnTo>
                  <a:pt x="241" y="10"/>
                </a:lnTo>
                <a:lnTo>
                  <a:pt x="248" y="8"/>
                </a:lnTo>
                <a:lnTo>
                  <a:pt x="256" y="8"/>
                </a:lnTo>
                <a:lnTo>
                  <a:pt x="264" y="5"/>
                </a:lnTo>
                <a:lnTo>
                  <a:pt x="269" y="5"/>
                </a:lnTo>
                <a:lnTo>
                  <a:pt x="271" y="5"/>
                </a:lnTo>
                <a:lnTo>
                  <a:pt x="276" y="5"/>
                </a:lnTo>
                <a:lnTo>
                  <a:pt x="279" y="3"/>
                </a:lnTo>
                <a:lnTo>
                  <a:pt x="279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2" name="Freeform 2602">
            <a:extLst>
              <a:ext uri="{FF2B5EF4-FFF2-40B4-BE49-F238E27FC236}">
                <a16:creationId xmlns:a16="http://schemas.microsoft.com/office/drawing/2014/main" id="{2BABA4D8-AD6C-4AD5-A5AD-FBEF0EC7DF2E}"/>
              </a:ext>
            </a:extLst>
          </p:cNvPr>
          <p:cNvSpPr>
            <a:spLocks/>
          </p:cNvSpPr>
          <p:nvPr/>
        </p:nvSpPr>
        <p:spPr bwMode="auto">
          <a:xfrm>
            <a:off x="3055938" y="4386263"/>
            <a:ext cx="7937" cy="7937"/>
          </a:xfrm>
          <a:custGeom>
            <a:avLst/>
            <a:gdLst>
              <a:gd name="T0" fmla="*/ 13 w 13"/>
              <a:gd name="T1" fmla="*/ 0 h 16"/>
              <a:gd name="T2" fmla="*/ 8 w 13"/>
              <a:gd name="T3" fmla="*/ 0 h 16"/>
              <a:gd name="T4" fmla="*/ 8 w 13"/>
              <a:gd name="T5" fmla="*/ 3 h 16"/>
              <a:gd name="T6" fmla="*/ 8 w 13"/>
              <a:gd name="T7" fmla="*/ 5 h 16"/>
              <a:gd name="T8" fmla="*/ 8 w 13"/>
              <a:gd name="T9" fmla="*/ 5 h 16"/>
              <a:gd name="T10" fmla="*/ 8 w 13"/>
              <a:gd name="T11" fmla="*/ 8 h 16"/>
              <a:gd name="T12" fmla="*/ 8 w 13"/>
              <a:gd name="T13" fmla="*/ 8 h 16"/>
              <a:gd name="T14" fmla="*/ 5 w 13"/>
              <a:gd name="T15" fmla="*/ 10 h 16"/>
              <a:gd name="T16" fmla="*/ 3 w 13"/>
              <a:gd name="T17" fmla="*/ 10 h 16"/>
              <a:gd name="T18" fmla="*/ 0 w 13"/>
              <a:gd name="T19" fmla="*/ 13 h 16"/>
              <a:gd name="T20" fmla="*/ 3 w 13"/>
              <a:gd name="T21" fmla="*/ 16 h 16"/>
              <a:gd name="T22" fmla="*/ 5 w 13"/>
              <a:gd name="T23" fmla="*/ 16 h 16"/>
              <a:gd name="T24" fmla="*/ 8 w 13"/>
              <a:gd name="T25" fmla="*/ 13 h 16"/>
              <a:gd name="T26" fmla="*/ 11 w 13"/>
              <a:gd name="T27" fmla="*/ 13 h 16"/>
              <a:gd name="T28" fmla="*/ 11 w 13"/>
              <a:gd name="T29" fmla="*/ 10 h 16"/>
              <a:gd name="T30" fmla="*/ 13 w 13"/>
              <a:gd name="T31" fmla="*/ 8 h 16"/>
              <a:gd name="T32" fmla="*/ 13 w 13"/>
              <a:gd name="T33" fmla="*/ 5 h 16"/>
              <a:gd name="T34" fmla="*/ 13 w 13"/>
              <a:gd name="T35" fmla="*/ 3 h 16"/>
              <a:gd name="T36" fmla="*/ 13 w 13"/>
              <a:gd name="T37" fmla="*/ 0 h 16"/>
              <a:gd name="T38" fmla="*/ 13 w 13"/>
              <a:gd name="T3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" h="16">
                <a:moveTo>
                  <a:pt x="13" y="0"/>
                </a:moveTo>
                <a:lnTo>
                  <a:pt x="8" y="0"/>
                </a:lnTo>
                <a:lnTo>
                  <a:pt x="8" y="3"/>
                </a:lnTo>
                <a:lnTo>
                  <a:pt x="8" y="5"/>
                </a:lnTo>
                <a:lnTo>
                  <a:pt x="8" y="5"/>
                </a:lnTo>
                <a:lnTo>
                  <a:pt x="8" y="8"/>
                </a:lnTo>
                <a:lnTo>
                  <a:pt x="8" y="8"/>
                </a:lnTo>
                <a:lnTo>
                  <a:pt x="5" y="10"/>
                </a:lnTo>
                <a:lnTo>
                  <a:pt x="3" y="10"/>
                </a:lnTo>
                <a:lnTo>
                  <a:pt x="0" y="13"/>
                </a:lnTo>
                <a:lnTo>
                  <a:pt x="3" y="16"/>
                </a:lnTo>
                <a:lnTo>
                  <a:pt x="5" y="16"/>
                </a:lnTo>
                <a:lnTo>
                  <a:pt x="8" y="13"/>
                </a:lnTo>
                <a:lnTo>
                  <a:pt x="11" y="13"/>
                </a:lnTo>
                <a:lnTo>
                  <a:pt x="11" y="10"/>
                </a:lnTo>
                <a:lnTo>
                  <a:pt x="13" y="8"/>
                </a:lnTo>
                <a:lnTo>
                  <a:pt x="13" y="5"/>
                </a:lnTo>
                <a:lnTo>
                  <a:pt x="13" y="3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3" name="Freeform 2603">
            <a:extLst>
              <a:ext uri="{FF2B5EF4-FFF2-40B4-BE49-F238E27FC236}">
                <a16:creationId xmlns:a16="http://schemas.microsoft.com/office/drawing/2014/main" id="{B7762CFC-A3A1-40FC-B5DF-A929B133112C}"/>
              </a:ext>
            </a:extLst>
          </p:cNvPr>
          <p:cNvSpPr>
            <a:spLocks/>
          </p:cNvSpPr>
          <p:nvPr/>
        </p:nvSpPr>
        <p:spPr bwMode="auto">
          <a:xfrm>
            <a:off x="3060700" y="4378325"/>
            <a:ext cx="4763" cy="7938"/>
          </a:xfrm>
          <a:custGeom>
            <a:avLst/>
            <a:gdLst>
              <a:gd name="T0" fmla="*/ 3 w 8"/>
              <a:gd name="T1" fmla="*/ 0 h 15"/>
              <a:gd name="T2" fmla="*/ 5 w 8"/>
              <a:gd name="T3" fmla="*/ 5 h 15"/>
              <a:gd name="T4" fmla="*/ 3 w 8"/>
              <a:gd name="T5" fmla="*/ 2 h 15"/>
              <a:gd name="T6" fmla="*/ 3 w 8"/>
              <a:gd name="T7" fmla="*/ 5 h 15"/>
              <a:gd name="T8" fmla="*/ 3 w 8"/>
              <a:gd name="T9" fmla="*/ 5 h 15"/>
              <a:gd name="T10" fmla="*/ 3 w 8"/>
              <a:gd name="T11" fmla="*/ 8 h 15"/>
              <a:gd name="T12" fmla="*/ 3 w 8"/>
              <a:gd name="T13" fmla="*/ 10 h 15"/>
              <a:gd name="T14" fmla="*/ 3 w 8"/>
              <a:gd name="T15" fmla="*/ 13 h 15"/>
              <a:gd name="T16" fmla="*/ 0 w 8"/>
              <a:gd name="T17" fmla="*/ 15 h 15"/>
              <a:gd name="T18" fmla="*/ 0 w 8"/>
              <a:gd name="T19" fmla="*/ 15 h 15"/>
              <a:gd name="T20" fmla="*/ 5 w 8"/>
              <a:gd name="T21" fmla="*/ 15 h 15"/>
              <a:gd name="T22" fmla="*/ 5 w 8"/>
              <a:gd name="T23" fmla="*/ 15 h 15"/>
              <a:gd name="T24" fmla="*/ 5 w 8"/>
              <a:gd name="T25" fmla="*/ 13 h 15"/>
              <a:gd name="T26" fmla="*/ 5 w 8"/>
              <a:gd name="T27" fmla="*/ 10 h 15"/>
              <a:gd name="T28" fmla="*/ 5 w 8"/>
              <a:gd name="T29" fmla="*/ 8 h 15"/>
              <a:gd name="T30" fmla="*/ 5 w 8"/>
              <a:gd name="T31" fmla="*/ 5 h 15"/>
              <a:gd name="T32" fmla="*/ 5 w 8"/>
              <a:gd name="T33" fmla="*/ 5 h 15"/>
              <a:gd name="T34" fmla="*/ 8 w 8"/>
              <a:gd name="T35" fmla="*/ 2 h 15"/>
              <a:gd name="T36" fmla="*/ 8 w 8"/>
              <a:gd name="T37" fmla="*/ 2 h 15"/>
              <a:gd name="T38" fmla="*/ 3 w 8"/>
              <a:gd name="T39" fmla="*/ 0 h 15"/>
              <a:gd name="T40" fmla="*/ 8 w 8"/>
              <a:gd name="T41" fmla="*/ 2 h 15"/>
              <a:gd name="T42" fmla="*/ 8 w 8"/>
              <a:gd name="T43" fmla="*/ 0 h 15"/>
              <a:gd name="T44" fmla="*/ 3 w 8"/>
              <a:gd name="T45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" h="15">
                <a:moveTo>
                  <a:pt x="3" y="0"/>
                </a:moveTo>
                <a:lnTo>
                  <a:pt x="5" y="5"/>
                </a:lnTo>
                <a:lnTo>
                  <a:pt x="3" y="2"/>
                </a:lnTo>
                <a:lnTo>
                  <a:pt x="3" y="5"/>
                </a:lnTo>
                <a:lnTo>
                  <a:pt x="3" y="5"/>
                </a:lnTo>
                <a:lnTo>
                  <a:pt x="3" y="8"/>
                </a:lnTo>
                <a:lnTo>
                  <a:pt x="3" y="10"/>
                </a:lnTo>
                <a:lnTo>
                  <a:pt x="3" y="13"/>
                </a:lnTo>
                <a:lnTo>
                  <a:pt x="0" y="15"/>
                </a:lnTo>
                <a:lnTo>
                  <a:pt x="0" y="15"/>
                </a:lnTo>
                <a:lnTo>
                  <a:pt x="5" y="15"/>
                </a:lnTo>
                <a:lnTo>
                  <a:pt x="5" y="15"/>
                </a:lnTo>
                <a:lnTo>
                  <a:pt x="5" y="13"/>
                </a:lnTo>
                <a:lnTo>
                  <a:pt x="5" y="10"/>
                </a:lnTo>
                <a:lnTo>
                  <a:pt x="5" y="8"/>
                </a:lnTo>
                <a:lnTo>
                  <a:pt x="5" y="5"/>
                </a:lnTo>
                <a:lnTo>
                  <a:pt x="5" y="5"/>
                </a:lnTo>
                <a:lnTo>
                  <a:pt x="8" y="2"/>
                </a:lnTo>
                <a:lnTo>
                  <a:pt x="8" y="2"/>
                </a:lnTo>
                <a:lnTo>
                  <a:pt x="3" y="0"/>
                </a:lnTo>
                <a:lnTo>
                  <a:pt x="8" y="2"/>
                </a:lnTo>
                <a:lnTo>
                  <a:pt x="8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4" name="Freeform 2604">
            <a:extLst>
              <a:ext uri="{FF2B5EF4-FFF2-40B4-BE49-F238E27FC236}">
                <a16:creationId xmlns:a16="http://schemas.microsoft.com/office/drawing/2014/main" id="{9A8D3F9A-DC25-4C16-82B6-D02E14D56638}"/>
              </a:ext>
            </a:extLst>
          </p:cNvPr>
          <p:cNvSpPr>
            <a:spLocks/>
          </p:cNvSpPr>
          <p:nvPr/>
        </p:nvSpPr>
        <p:spPr bwMode="auto">
          <a:xfrm>
            <a:off x="2873375" y="4378325"/>
            <a:ext cx="190500" cy="26988"/>
          </a:xfrm>
          <a:custGeom>
            <a:avLst/>
            <a:gdLst>
              <a:gd name="T0" fmla="*/ 0 w 330"/>
              <a:gd name="T1" fmla="*/ 48 h 51"/>
              <a:gd name="T2" fmla="*/ 0 w 330"/>
              <a:gd name="T3" fmla="*/ 51 h 51"/>
              <a:gd name="T4" fmla="*/ 330 w 330"/>
              <a:gd name="T5" fmla="*/ 5 h 51"/>
              <a:gd name="T6" fmla="*/ 328 w 330"/>
              <a:gd name="T7" fmla="*/ 0 h 51"/>
              <a:gd name="T8" fmla="*/ 0 w 330"/>
              <a:gd name="T9" fmla="*/ 46 h 51"/>
              <a:gd name="T10" fmla="*/ 0 w 330"/>
              <a:gd name="T11" fmla="*/ 48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0" h="51">
                <a:moveTo>
                  <a:pt x="0" y="48"/>
                </a:moveTo>
                <a:lnTo>
                  <a:pt x="0" y="51"/>
                </a:lnTo>
                <a:lnTo>
                  <a:pt x="330" y="5"/>
                </a:lnTo>
                <a:lnTo>
                  <a:pt x="328" y="0"/>
                </a:lnTo>
                <a:lnTo>
                  <a:pt x="0" y="46"/>
                </a:lnTo>
                <a:lnTo>
                  <a:pt x="0" y="4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5" name="Freeform 2605">
            <a:extLst>
              <a:ext uri="{FF2B5EF4-FFF2-40B4-BE49-F238E27FC236}">
                <a16:creationId xmlns:a16="http://schemas.microsoft.com/office/drawing/2014/main" id="{19E44F86-D9C8-4928-B79B-91C9C151665A}"/>
              </a:ext>
            </a:extLst>
          </p:cNvPr>
          <p:cNvSpPr>
            <a:spLocks/>
          </p:cNvSpPr>
          <p:nvPr/>
        </p:nvSpPr>
        <p:spPr bwMode="auto">
          <a:xfrm>
            <a:off x="2882900" y="4187825"/>
            <a:ext cx="201613" cy="215900"/>
          </a:xfrm>
          <a:custGeom>
            <a:avLst/>
            <a:gdLst>
              <a:gd name="T0" fmla="*/ 319 w 350"/>
              <a:gd name="T1" fmla="*/ 347 h 391"/>
              <a:gd name="T2" fmla="*/ 322 w 350"/>
              <a:gd name="T3" fmla="*/ 347 h 391"/>
              <a:gd name="T4" fmla="*/ 324 w 350"/>
              <a:gd name="T5" fmla="*/ 347 h 391"/>
              <a:gd name="T6" fmla="*/ 332 w 350"/>
              <a:gd name="T7" fmla="*/ 345 h 391"/>
              <a:gd name="T8" fmla="*/ 337 w 350"/>
              <a:gd name="T9" fmla="*/ 342 h 391"/>
              <a:gd name="T10" fmla="*/ 342 w 350"/>
              <a:gd name="T11" fmla="*/ 342 h 391"/>
              <a:gd name="T12" fmla="*/ 345 w 350"/>
              <a:gd name="T13" fmla="*/ 340 h 391"/>
              <a:gd name="T14" fmla="*/ 347 w 350"/>
              <a:gd name="T15" fmla="*/ 337 h 391"/>
              <a:gd name="T16" fmla="*/ 350 w 350"/>
              <a:gd name="T17" fmla="*/ 335 h 391"/>
              <a:gd name="T18" fmla="*/ 340 w 350"/>
              <a:gd name="T19" fmla="*/ 7 h 391"/>
              <a:gd name="T20" fmla="*/ 337 w 350"/>
              <a:gd name="T21" fmla="*/ 5 h 391"/>
              <a:gd name="T22" fmla="*/ 335 w 350"/>
              <a:gd name="T23" fmla="*/ 5 h 391"/>
              <a:gd name="T24" fmla="*/ 329 w 350"/>
              <a:gd name="T25" fmla="*/ 2 h 391"/>
              <a:gd name="T26" fmla="*/ 324 w 350"/>
              <a:gd name="T27" fmla="*/ 2 h 391"/>
              <a:gd name="T28" fmla="*/ 319 w 350"/>
              <a:gd name="T29" fmla="*/ 0 h 391"/>
              <a:gd name="T30" fmla="*/ 314 w 350"/>
              <a:gd name="T31" fmla="*/ 0 h 391"/>
              <a:gd name="T32" fmla="*/ 309 w 350"/>
              <a:gd name="T33" fmla="*/ 0 h 391"/>
              <a:gd name="T34" fmla="*/ 306 w 350"/>
              <a:gd name="T35" fmla="*/ 0 h 391"/>
              <a:gd name="T36" fmla="*/ 7 w 350"/>
              <a:gd name="T37" fmla="*/ 12 h 391"/>
              <a:gd name="T38" fmla="*/ 5 w 350"/>
              <a:gd name="T39" fmla="*/ 15 h 391"/>
              <a:gd name="T40" fmla="*/ 2 w 350"/>
              <a:gd name="T41" fmla="*/ 15 h 391"/>
              <a:gd name="T42" fmla="*/ 2 w 350"/>
              <a:gd name="T43" fmla="*/ 15 h 391"/>
              <a:gd name="T44" fmla="*/ 0 w 350"/>
              <a:gd name="T45" fmla="*/ 18 h 391"/>
              <a:gd name="T46" fmla="*/ 0 w 350"/>
              <a:gd name="T47" fmla="*/ 18 h 391"/>
              <a:gd name="T48" fmla="*/ 0 w 350"/>
              <a:gd name="T49" fmla="*/ 20 h 391"/>
              <a:gd name="T50" fmla="*/ 0 w 350"/>
              <a:gd name="T51" fmla="*/ 23 h 391"/>
              <a:gd name="T52" fmla="*/ 0 w 350"/>
              <a:gd name="T53" fmla="*/ 25 h 391"/>
              <a:gd name="T54" fmla="*/ 25 w 350"/>
              <a:gd name="T55" fmla="*/ 381 h 391"/>
              <a:gd name="T56" fmla="*/ 25 w 350"/>
              <a:gd name="T57" fmla="*/ 383 h 391"/>
              <a:gd name="T58" fmla="*/ 25 w 350"/>
              <a:gd name="T59" fmla="*/ 386 h 391"/>
              <a:gd name="T60" fmla="*/ 25 w 350"/>
              <a:gd name="T61" fmla="*/ 386 h 391"/>
              <a:gd name="T62" fmla="*/ 28 w 350"/>
              <a:gd name="T63" fmla="*/ 388 h 391"/>
              <a:gd name="T64" fmla="*/ 28 w 350"/>
              <a:gd name="T65" fmla="*/ 388 h 391"/>
              <a:gd name="T66" fmla="*/ 30 w 350"/>
              <a:gd name="T67" fmla="*/ 388 h 391"/>
              <a:gd name="T68" fmla="*/ 33 w 350"/>
              <a:gd name="T69" fmla="*/ 391 h 391"/>
              <a:gd name="T70" fmla="*/ 33 w 350"/>
              <a:gd name="T71" fmla="*/ 391 h 391"/>
              <a:gd name="T72" fmla="*/ 319 w 350"/>
              <a:gd name="T73" fmla="*/ 347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50" h="391">
                <a:moveTo>
                  <a:pt x="319" y="347"/>
                </a:moveTo>
                <a:lnTo>
                  <a:pt x="322" y="347"/>
                </a:lnTo>
                <a:lnTo>
                  <a:pt x="324" y="347"/>
                </a:lnTo>
                <a:lnTo>
                  <a:pt x="332" y="345"/>
                </a:lnTo>
                <a:lnTo>
                  <a:pt x="337" y="342"/>
                </a:lnTo>
                <a:lnTo>
                  <a:pt x="342" y="342"/>
                </a:lnTo>
                <a:lnTo>
                  <a:pt x="345" y="340"/>
                </a:lnTo>
                <a:lnTo>
                  <a:pt x="347" y="337"/>
                </a:lnTo>
                <a:lnTo>
                  <a:pt x="350" y="335"/>
                </a:lnTo>
                <a:lnTo>
                  <a:pt x="340" y="7"/>
                </a:lnTo>
                <a:lnTo>
                  <a:pt x="337" y="5"/>
                </a:lnTo>
                <a:lnTo>
                  <a:pt x="335" y="5"/>
                </a:lnTo>
                <a:lnTo>
                  <a:pt x="329" y="2"/>
                </a:lnTo>
                <a:lnTo>
                  <a:pt x="324" y="2"/>
                </a:lnTo>
                <a:lnTo>
                  <a:pt x="319" y="0"/>
                </a:lnTo>
                <a:lnTo>
                  <a:pt x="314" y="0"/>
                </a:lnTo>
                <a:lnTo>
                  <a:pt x="309" y="0"/>
                </a:lnTo>
                <a:lnTo>
                  <a:pt x="306" y="0"/>
                </a:lnTo>
                <a:lnTo>
                  <a:pt x="7" y="12"/>
                </a:lnTo>
                <a:lnTo>
                  <a:pt x="5" y="15"/>
                </a:lnTo>
                <a:lnTo>
                  <a:pt x="2" y="15"/>
                </a:lnTo>
                <a:lnTo>
                  <a:pt x="2" y="15"/>
                </a:lnTo>
                <a:lnTo>
                  <a:pt x="0" y="18"/>
                </a:lnTo>
                <a:lnTo>
                  <a:pt x="0" y="18"/>
                </a:lnTo>
                <a:lnTo>
                  <a:pt x="0" y="20"/>
                </a:lnTo>
                <a:lnTo>
                  <a:pt x="0" y="23"/>
                </a:lnTo>
                <a:lnTo>
                  <a:pt x="0" y="25"/>
                </a:lnTo>
                <a:lnTo>
                  <a:pt x="25" y="381"/>
                </a:lnTo>
                <a:lnTo>
                  <a:pt x="25" y="383"/>
                </a:lnTo>
                <a:lnTo>
                  <a:pt x="25" y="386"/>
                </a:lnTo>
                <a:lnTo>
                  <a:pt x="25" y="386"/>
                </a:lnTo>
                <a:lnTo>
                  <a:pt x="28" y="388"/>
                </a:lnTo>
                <a:lnTo>
                  <a:pt x="28" y="388"/>
                </a:lnTo>
                <a:lnTo>
                  <a:pt x="30" y="388"/>
                </a:lnTo>
                <a:lnTo>
                  <a:pt x="33" y="391"/>
                </a:lnTo>
                <a:lnTo>
                  <a:pt x="33" y="391"/>
                </a:lnTo>
                <a:lnTo>
                  <a:pt x="319" y="347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6" name="Freeform 2606">
            <a:extLst>
              <a:ext uri="{FF2B5EF4-FFF2-40B4-BE49-F238E27FC236}">
                <a16:creationId xmlns:a16="http://schemas.microsoft.com/office/drawing/2014/main" id="{A82FE3C1-29DD-4E97-AE12-D293ADBF9891}"/>
              </a:ext>
            </a:extLst>
          </p:cNvPr>
          <p:cNvSpPr>
            <a:spLocks/>
          </p:cNvSpPr>
          <p:nvPr/>
        </p:nvSpPr>
        <p:spPr bwMode="auto">
          <a:xfrm>
            <a:off x="3065463" y="4371975"/>
            <a:ext cx="19050" cy="7938"/>
          </a:xfrm>
          <a:custGeom>
            <a:avLst/>
            <a:gdLst>
              <a:gd name="T0" fmla="*/ 33 w 33"/>
              <a:gd name="T1" fmla="*/ 0 h 15"/>
              <a:gd name="T2" fmla="*/ 28 w 33"/>
              <a:gd name="T3" fmla="*/ 0 h 15"/>
              <a:gd name="T4" fmla="*/ 28 w 33"/>
              <a:gd name="T5" fmla="*/ 0 h 15"/>
              <a:gd name="T6" fmla="*/ 26 w 33"/>
              <a:gd name="T7" fmla="*/ 2 h 15"/>
              <a:gd name="T8" fmla="*/ 21 w 33"/>
              <a:gd name="T9" fmla="*/ 5 h 15"/>
              <a:gd name="T10" fmla="*/ 18 w 33"/>
              <a:gd name="T11" fmla="*/ 5 h 15"/>
              <a:gd name="T12" fmla="*/ 10 w 33"/>
              <a:gd name="T13" fmla="*/ 7 h 15"/>
              <a:gd name="T14" fmla="*/ 5 w 33"/>
              <a:gd name="T15" fmla="*/ 10 h 15"/>
              <a:gd name="T16" fmla="*/ 3 w 33"/>
              <a:gd name="T17" fmla="*/ 10 h 15"/>
              <a:gd name="T18" fmla="*/ 0 w 33"/>
              <a:gd name="T19" fmla="*/ 10 h 15"/>
              <a:gd name="T20" fmla="*/ 0 w 33"/>
              <a:gd name="T21" fmla="*/ 15 h 15"/>
              <a:gd name="T22" fmla="*/ 3 w 33"/>
              <a:gd name="T23" fmla="*/ 15 h 15"/>
              <a:gd name="T24" fmla="*/ 8 w 33"/>
              <a:gd name="T25" fmla="*/ 15 h 15"/>
              <a:gd name="T26" fmla="*/ 13 w 33"/>
              <a:gd name="T27" fmla="*/ 12 h 15"/>
              <a:gd name="T28" fmla="*/ 18 w 33"/>
              <a:gd name="T29" fmla="*/ 10 h 15"/>
              <a:gd name="T30" fmla="*/ 23 w 33"/>
              <a:gd name="T31" fmla="*/ 10 h 15"/>
              <a:gd name="T32" fmla="*/ 28 w 33"/>
              <a:gd name="T33" fmla="*/ 7 h 15"/>
              <a:gd name="T34" fmla="*/ 31 w 33"/>
              <a:gd name="T35" fmla="*/ 5 h 15"/>
              <a:gd name="T36" fmla="*/ 33 w 33"/>
              <a:gd name="T37" fmla="*/ 0 h 15"/>
              <a:gd name="T38" fmla="*/ 33 w 33"/>
              <a:gd name="T39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3" h="15">
                <a:moveTo>
                  <a:pt x="33" y="0"/>
                </a:moveTo>
                <a:lnTo>
                  <a:pt x="28" y="0"/>
                </a:lnTo>
                <a:lnTo>
                  <a:pt x="28" y="0"/>
                </a:lnTo>
                <a:lnTo>
                  <a:pt x="26" y="2"/>
                </a:lnTo>
                <a:lnTo>
                  <a:pt x="21" y="5"/>
                </a:lnTo>
                <a:lnTo>
                  <a:pt x="18" y="5"/>
                </a:lnTo>
                <a:lnTo>
                  <a:pt x="10" y="7"/>
                </a:lnTo>
                <a:lnTo>
                  <a:pt x="5" y="10"/>
                </a:lnTo>
                <a:lnTo>
                  <a:pt x="3" y="10"/>
                </a:lnTo>
                <a:lnTo>
                  <a:pt x="0" y="10"/>
                </a:lnTo>
                <a:lnTo>
                  <a:pt x="0" y="15"/>
                </a:lnTo>
                <a:lnTo>
                  <a:pt x="3" y="15"/>
                </a:lnTo>
                <a:lnTo>
                  <a:pt x="8" y="15"/>
                </a:lnTo>
                <a:lnTo>
                  <a:pt x="13" y="12"/>
                </a:lnTo>
                <a:lnTo>
                  <a:pt x="18" y="10"/>
                </a:lnTo>
                <a:lnTo>
                  <a:pt x="23" y="10"/>
                </a:lnTo>
                <a:lnTo>
                  <a:pt x="28" y="7"/>
                </a:lnTo>
                <a:lnTo>
                  <a:pt x="31" y="5"/>
                </a:lnTo>
                <a:lnTo>
                  <a:pt x="33" y="0"/>
                </a:lnTo>
                <a:lnTo>
                  <a:pt x="3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7" name="Freeform 2607">
            <a:extLst>
              <a:ext uri="{FF2B5EF4-FFF2-40B4-BE49-F238E27FC236}">
                <a16:creationId xmlns:a16="http://schemas.microsoft.com/office/drawing/2014/main" id="{9818C47A-9879-4A7A-91FE-8D16995AA409}"/>
              </a:ext>
            </a:extLst>
          </p:cNvPr>
          <p:cNvSpPr>
            <a:spLocks/>
          </p:cNvSpPr>
          <p:nvPr/>
        </p:nvSpPr>
        <p:spPr bwMode="auto">
          <a:xfrm>
            <a:off x="3076575" y="4191000"/>
            <a:ext cx="7938" cy="180975"/>
          </a:xfrm>
          <a:custGeom>
            <a:avLst/>
            <a:gdLst>
              <a:gd name="T0" fmla="*/ 5 w 15"/>
              <a:gd name="T1" fmla="*/ 0 h 328"/>
              <a:gd name="T2" fmla="*/ 0 w 15"/>
              <a:gd name="T3" fmla="*/ 0 h 328"/>
              <a:gd name="T4" fmla="*/ 0 w 15"/>
              <a:gd name="T5" fmla="*/ 0 h 328"/>
              <a:gd name="T6" fmla="*/ 10 w 15"/>
              <a:gd name="T7" fmla="*/ 328 h 328"/>
              <a:gd name="T8" fmla="*/ 15 w 15"/>
              <a:gd name="T9" fmla="*/ 328 h 328"/>
              <a:gd name="T10" fmla="*/ 5 w 15"/>
              <a:gd name="T11" fmla="*/ 0 h 328"/>
              <a:gd name="T12" fmla="*/ 5 w 15"/>
              <a:gd name="T13" fmla="*/ 0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" h="328">
                <a:moveTo>
                  <a:pt x="5" y="0"/>
                </a:moveTo>
                <a:lnTo>
                  <a:pt x="0" y="0"/>
                </a:lnTo>
                <a:lnTo>
                  <a:pt x="0" y="0"/>
                </a:lnTo>
                <a:lnTo>
                  <a:pt x="10" y="328"/>
                </a:lnTo>
                <a:lnTo>
                  <a:pt x="15" y="328"/>
                </a:lnTo>
                <a:lnTo>
                  <a:pt x="5" y="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8" name="Freeform 2608">
            <a:extLst>
              <a:ext uri="{FF2B5EF4-FFF2-40B4-BE49-F238E27FC236}">
                <a16:creationId xmlns:a16="http://schemas.microsoft.com/office/drawing/2014/main" id="{F887DF1F-2EF5-42D8-9E6A-54C08FC050AF}"/>
              </a:ext>
            </a:extLst>
          </p:cNvPr>
          <p:cNvSpPr>
            <a:spLocks/>
          </p:cNvSpPr>
          <p:nvPr/>
        </p:nvSpPr>
        <p:spPr bwMode="auto">
          <a:xfrm>
            <a:off x="3059113" y="4187825"/>
            <a:ext cx="20637" cy="3175"/>
          </a:xfrm>
          <a:custGeom>
            <a:avLst/>
            <a:gdLst>
              <a:gd name="T0" fmla="*/ 0 w 36"/>
              <a:gd name="T1" fmla="*/ 0 h 7"/>
              <a:gd name="T2" fmla="*/ 0 w 36"/>
              <a:gd name="T3" fmla="*/ 2 h 7"/>
              <a:gd name="T4" fmla="*/ 3 w 36"/>
              <a:gd name="T5" fmla="*/ 2 h 7"/>
              <a:gd name="T6" fmla="*/ 8 w 36"/>
              <a:gd name="T7" fmla="*/ 2 h 7"/>
              <a:gd name="T8" fmla="*/ 13 w 36"/>
              <a:gd name="T9" fmla="*/ 2 h 7"/>
              <a:gd name="T10" fmla="*/ 18 w 36"/>
              <a:gd name="T11" fmla="*/ 5 h 7"/>
              <a:gd name="T12" fmla="*/ 23 w 36"/>
              <a:gd name="T13" fmla="*/ 5 h 7"/>
              <a:gd name="T14" fmla="*/ 29 w 36"/>
              <a:gd name="T15" fmla="*/ 7 h 7"/>
              <a:gd name="T16" fmla="*/ 31 w 36"/>
              <a:gd name="T17" fmla="*/ 7 h 7"/>
              <a:gd name="T18" fmla="*/ 31 w 36"/>
              <a:gd name="T19" fmla="*/ 7 h 7"/>
              <a:gd name="T20" fmla="*/ 36 w 36"/>
              <a:gd name="T21" fmla="*/ 7 h 7"/>
              <a:gd name="T22" fmla="*/ 34 w 36"/>
              <a:gd name="T23" fmla="*/ 2 h 7"/>
              <a:gd name="T24" fmla="*/ 29 w 36"/>
              <a:gd name="T25" fmla="*/ 2 h 7"/>
              <a:gd name="T26" fmla="*/ 23 w 36"/>
              <a:gd name="T27" fmla="*/ 0 h 7"/>
              <a:gd name="T28" fmla="*/ 18 w 36"/>
              <a:gd name="T29" fmla="*/ 0 h 7"/>
              <a:gd name="T30" fmla="*/ 13 w 36"/>
              <a:gd name="T31" fmla="*/ 0 h 7"/>
              <a:gd name="T32" fmla="*/ 8 w 36"/>
              <a:gd name="T33" fmla="*/ 0 h 7"/>
              <a:gd name="T34" fmla="*/ 3 w 36"/>
              <a:gd name="T35" fmla="*/ 0 h 7"/>
              <a:gd name="T36" fmla="*/ 0 w 36"/>
              <a:gd name="T37" fmla="*/ 0 h 7"/>
              <a:gd name="T38" fmla="*/ 0 w 36"/>
              <a:gd name="T3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6" h="7">
                <a:moveTo>
                  <a:pt x="0" y="0"/>
                </a:moveTo>
                <a:lnTo>
                  <a:pt x="0" y="2"/>
                </a:lnTo>
                <a:lnTo>
                  <a:pt x="3" y="2"/>
                </a:lnTo>
                <a:lnTo>
                  <a:pt x="8" y="2"/>
                </a:lnTo>
                <a:lnTo>
                  <a:pt x="13" y="2"/>
                </a:lnTo>
                <a:lnTo>
                  <a:pt x="18" y="5"/>
                </a:lnTo>
                <a:lnTo>
                  <a:pt x="23" y="5"/>
                </a:lnTo>
                <a:lnTo>
                  <a:pt x="29" y="7"/>
                </a:lnTo>
                <a:lnTo>
                  <a:pt x="31" y="7"/>
                </a:lnTo>
                <a:lnTo>
                  <a:pt x="31" y="7"/>
                </a:lnTo>
                <a:lnTo>
                  <a:pt x="36" y="7"/>
                </a:lnTo>
                <a:lnTo>
                  <a:pt x="34" y="2"/>
                </a:lnTo>
                <a:lnTo>
                  <a:pt x="29" y="2"/>
                </a:lnTo>
                <a:lnTo>
                  <a:pt x="23" y="0"/>
                </a:lnTo>
                <a:lnTo>
                  <a:pt x="18" y="0"/>
                </a:lnTo>
                <a:lnTo>
                  <a:pt x="13" y="0"/>
                </a:lnTo>
                <a:lnTo>
                  <a:pt x="8" y="0"/>
                </a:lnTo>
                <a:lnTo>
                  <a:pt x="3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29" name="Freeform 2609">
            <a:extLst>
              <a:ext uri="{FF2B5EF4-FFF2-40B4-BE49-F238E27FC236}">
                <a16:creationId xmlns:a16="http://schemas.microsoft.com/office/drawing/2014/main" id="{376AC50B-4D81-4B77-A1B7-47D40A30B4A3}"/>
              </a:ext>
            </a:extLst>
          </p:cNvPr>
          <p:cNvSpPr>
            <a:spLocks/>
          </p:cNvSpPr>
          <p:nvPr/>
        </p:nvSpPr>
        <p:spPr bwMode="auto">
          <a:xfrm>
            <a:off x="2887663" y="4187825"/>
            <a:ext cx="171450" cy="7938"/>
          </a:xfrm>
          <a:custGeom>
            <a:avLst/>
            <a:gdLst>
              <a:gd name="T0" fmla="*/ 0 w 299"/>
              <a:gd name="T1" fmla="*/ 10 h 15"/>
              <a:gd name="T2" fmla="*/ 0 w 299"/>
              <a:gd name="T3" fmla="*/ 15 h 15"/>
              <a:gd name="T4" fmla="*/ 299 w 299"/>
              <a:gd name="T5" fmla="*/ 2 h 15"/>
              <a:gd name="T6" fmla="*/ 299 w 299"/>
              <a:gd name="T7" fmla="*/ 0 h 15"/>
              <a:gd name="T8" fmla="*/ 0 w 299"/>
              <a:gd name="T9" fmla="*/ 10 h 15"/>
              <a:gd name="T10" fmla="*/ 0 w 299"/>
              <a:gd name="T11" fmla="*/ 1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" h="15">
                <a:moveTo>
                  <a:pt x="0" y="10"/>
                </a:moveTo>
                <a:lnTo>
                  <a:pt x="0" y="15"/>
                </a:lnTo>
                <a:lnTo>
                  <a:pt x="299" y="2"/>
                </a:lnTo>
                <a:lnTo>
                  <a:pt x="299" y="0"/>
                </a:lnTo>
                <a:lnTo>
                  <a:pt x="0" y="10"/>
                </a:lnTo>
                <a:lnTo>
                  <a:pt x="0" y="1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0" name="Freeform 2610">
            <a:extLst>
              <a:ext uri="{FF2B5EF4-FFF2-40B4-BE49-F238E27FC236}">
                <a16:creationId xmlns:a16="http://schemas.microsoft.com/office/drawing/2014/main" id="{1E56B33F-E5FF-418A-AA9F-B7733637F965}"/>
              </a:ext>
            </a:extLst>
          </p:cNvPr>
          <p:cNvSpPr>
            <a:spLocks/>
          </p:cNvSpPr>
          <p:nvPr/>
        </p:nvSpPr>
        <p:spPr bwMode="auto">
          <a:xfrm>
            <a:off x="2881313" y="4192588"/>
            <a:ext cx="6350" cy="9525"/>
          </a:xfrm>
          <a:custGeom>
            <a:avLst/>
            <a:gdLst>
              <a:gd name="T0" fmla="*/ 0 w 10"/>
              <a:gd name="T1" fmla="*/ 15 h 15"/>
              <a:gd name="T2" fmla="*/ 5 w 10"/>
              <a:gd name="T3" fmla="*/ 15 h 15"/>
              <a:gd name="T4" fmla="*/ 5 w 10"/>
              <a:gd name="T5" fmla="*/ 13 h 15"/>
              <a:gd name="T6" fmla="*/ 5 w 10"/>
              <a:gd name="T7" fmla="*/ 10 h 15"/>
              <a:gd name="T8" fmla="*/ 5 w 10"/>
              <a:gd name="T9" fmla="*/ 10 h 15"/>
              <a:gd name="T10" fmla="*/ 5 w 10"/>
              <a:gd name="T11" fmla="*/ 8 h 15"/>
              <a:gd name="T12" fmla="*/ 5 w 10"/>
              <a:gd name="T13" fmla="*/ 8 h 15"/>
              <a:gd name="T14" fmla="*/ 8 w 10"/>
              <a:gd name="T15" fmla="*/ 8 h 15"/>
              <a:gd name="T16" fmla="*/ 8 w 10"/>
              <a:gd name="T17" fmla="*/ 8 h 15"/>
              <a:gd name="T18" fmla="*/ 10 w 10"/>
              <a:gd name="T19" fmla="*/ 5 h 15"/>
              <a:gd name="T20" fmla="*/ 10 w 10"/>
              <a:gd name="T21" fmla="*/ 0 h 15"/>
              <a:gd name="T22" fmla="*/ 8 w 10"/>
              <a:gd name="T23" fmla="*/ 2 h 15"/>
              <a:gd name="T24" fmla="*/ 5 w 10"/>
              <a:gd name="T25" fmla="*/ 2 h 15"/>
              <a:gd name="T26" fmla="*/ 3 w 10"/>
              <a:gd name="T27" fmla="*/ 2 h 15"/>
              <a:gd name="T28" fmla="*/ 3 w 10"/>
              <a:gd name="T29" fmla="*/ 5 h 15"/>
              <a:gd name="T30" fmla="*/ 0 w 10"/>
              <a:gd name="T31" fmla="*/ 8 h 15"/>
              <a:gd name="T32" fmla="*/ 0 w 10"/>
              <a:gd name="T33" fmla="*/ 10 h 15"/>
              <a:gd name="T34" fmla="*/ 0 w 10"/>
              <a:gd name="T35" fmla="*/ 13 h 15"/>
              <a:gd name="T36" fmla="*/ 0 w 10"/>
              <a:gd name="T37" fmla="*/ 15 h 15"/>
              <a:gd name="T38" fmla="*/ 0 w 10"/>
              <a:gd name="T3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" h="15">
                <a:moveTo>
                  <a:pt x="0" y="15"/>
                </a:moveTo>
                <a:lnTo>
                  <a:pt x="5" y="15"/>
                </a:lnTo>
                <a:lnTo>
                  <a:pt x="5" y="13"/>
                </a:lnTo>
                <a:lnTo>
                  <a:pt x="5" y="10"/>
                </a:lnTo>
                <a:lnTo>
                  <a:pt x="5" y="10"/>
                </a:lnTo>
                <a:lnTo>
                  <a:pt x="5" y="8"/>
                </a:lnTo>
                <a:lnTo>
                  <a:pt x="5" y="8"/>
                </a:lnTo>
                <a:lnTo>
                  <a:pt x="8" y="8"/>
                </a:lnTo>
                <a:lnTo>
                  <a:pt x="8" y="8"/>
                </a:lnTo>
                <a:lnTo>
                  <a:pt x="10" y="5"/>
                </a:lnTo>
                <a:lnTo>
                  <a:pt x="10" y="0"/>
                </a:lnTo>
                <a:lnTo>
                  <a:pt x="8" y="2"/>
                </a:lnTo>
                <a:lnTo>
                  <a:pt x="5" y="2"/>
                </a:lnTo>
                <a:lnTo>
                  <a:pt x="3" y="2"/>
                </a:lnTo>
                <a:lnTo>
                  <a:pt x="3" y="5"/>
                </a:lnTo>
                <a:lnTo>
                  <a:pt x="0" y="8"/>
                </a:lnTo>
                <a:lnTo>
                  <a:pt x="0" y="10"/>
                </a:lnTo>
                <a:lnTo>
                  <a:pt x="0" y="13"/>
                </a:lnTo>
                <a:lnTo>
                  <a:pt x="0" y="15"/>
                </a:lnTo>
                <a:lnTo>
                  <a:pt x="0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1" name="Freeform 2611">
            <a:extLst>
              <a:ext uri="{FF2B5EF4-FFF2-40B4-BE49-F238E27FC236}">
                <a16:creationId xmlns:a16="http://schemas.microsoft.com/office/drawing/2014/main" id="{6195F1A5-0957-419D-B059-CD613CA61374}"/>
              </a:ext>
            </a:extLst>
          </p:cNvPr>
          <p:cNvSpPr>
            <a:spLocks/>
          </p:cNvSpPr>
          <p:nvPr/>
        </p:nvSpPr>
        <p:spPr bwMode="auto">
          <a:xfrm>
            <a:off x="2881313" y="4202113"/>
            <a:ext cx="15875" cy="196850"/>
          </a:xfrm>
          <a:custGeom>
            <a:avLst/>
            <a:gdLst>
              <a:gd name="T0" fmla="*/ 26 w 28"/>
              <a:gd name="T1" fmla="*/ 358 h 358"/>
              <a:gd name="T2" fmla="*/ 28 w 28"/>
              <a:gd name="T3" fmla="*/ 356 h 358"/>
              <a:gd name="T4" fmla="*/ 5 w 28"/>
              <a:gd name="T5" fmla="*/ 0 h 358"/>
              <a:gd name="T6" fmla="*/ 0 w 28"/>
              <a:gd name="T7" fmla="*/ 0 h 358"/>
              <a:gd name="T8" fmla="*/ 26 w 28"/>
              <a:gd name="T9" fmla="*/ 358 h 358"/>
              <a:gd name="T10" fmla="*/ 26 w 28"/>
              <a:gd name="T11" fmla="*/ 358 h 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58">
                <a:moveTo>
                  <a:pt x="26" y="358"/>
                </a:moveTo>
                <a:lnTo>
                  <a:pt x="28" y="356"/>
                </a:lnTo>
                <a:lnTo>
                  <a:pt x="5" y="0"/>
                </a:lnTo>
                <a:lnTo>
                  <a:pt x="0" y="0"/>
                </a:lnTo>
                <a:lnTo>
                  <a:pt x="26" y="358"/>
                </a:lnTo>
                <a:lnTo>
                  <a:pt x="26" y="35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2" name="Freeform 2612">
            <a:extLst>
              <a:ext uri="{FF2B5EF4-FFF2-40B4-BE49-F238E27FC236}">
                <a16:creationId xmlns:a16="http://schemas.microsoft.com/office/drawing/2014/main" id="{DFF3ED8B-E0EB-47FC-93DF-44211B211948}"/>
              </a:ext>
            </a:extLst>
          </p:cNvPr>
          <p:cNvSpPr>
            <a:spLocks/>
          </p:cNvSpPr>
          <p:nvPr/>
        </p:nvSpPr>
        <p:spPr bwMode="auto">
          <a:xfrm>
            <a:off x="2897188" y="4397375"/>
            <a:ext cx="6350" cy="6350"/>
          </a:xfrm>
          <a:custGeom>
            <a:avLst/>
            <a:gdLst>
              <a:gd name="T0" fmla="*/ 12 w 12"/>
              <a:gd name="T1" fmla="*/ 12 h 12"/>
              <a:gd name="T2" fmla="*/ 10 w 12"/>
              <a:gd name="T3" fmla="*/ 7 h 12"/>
              <a:gd name="T4" fmla="*/ 10 w 12"/>
              <a:gd name="T5" fmla="*/ 7 h 12"/>
              <a:gd name="T6" fmla="*/ 7 w 12"/>
              <a:gd name="T7" fmla="*/ 5 h 12"/>
              <a:gd name="T8" fmla="*/ 7 w 12"/>
              <a:gd name="T9" fmla="*/ 5 h 12"/>
              <a:gd name="T10" fmla="*/ 5 w 12"/>
              <a:gd name="T11" fmla="*/ 5 h 12"/>
              <a:gd name="T12" fmla="*/ 5 w 12"/>
              <a:gd name="T13" fmla="*/ 5 h 12"/>
              <a:gd name="T14" fmla="*/ 2 w 12"/>
              <a:gd name="T15" fmla="*/ 2 h 12"/>
              <a:gd name="T16" fmla="*/ 2 w 12"/>
              <a:gd name="T17" fmla="*/ 2 h 12"/>
              <a:gd name="T18" fmla="*/ 2 w 12"/>
              <a:gd name="T19" fmla="*/ 0 h 12"/>
              <a:gd name="T20" fmla="*/ 0 w 12"/>
              <a:gd name="T21" fmla="*/ 2 h 12"/>
              <a:gd name="T22" fmla="*/ 0 w 12"/>
              <a:gd name="T23" fmla="*/ 5 h 12"/>
              <a:gd name="T24" fmla="*/ 0 w 12"/>
              <a:gd name="T25" fmla="*/ 5 h 12"/>
              <a:gd name="T26" fmla="*/ 2 w 12"/>
              <a:gd name="T27" fmla="*/ 7 h 12"/>
              <a:gd name="T28" fmla="*/ 2 w 12"/>
              <a:gd name="T29" fmla="*/ 7 h 12"/>
              <a:gd name="T30" fmla="*/ 5 w 12"/>
              <a:gd name="T31" fmla="*/ 10 h 12"/>
              <a:gd name="T32" fmla="*/ 7 w 12"/>
              <a:gd name="T33" fmla="*/ 10 h 12"/>
              <a:gd name="T34" fmla="*/ 10 w 12"/>
              <a:gd name="T35" fmla="*/ 12 h 12"/>
              <a:gd name="T36" fmla="*/ 10 w 12"/>
              <a:gd name="T37" fmla="*/ 12 h 12"/>
              <a:gd name="T38" fmla="*/ 12 w 12"/>
              <a:gd name="T39" fmla="*/ 1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" h="12">
                <a:moveTo>
                  <a:pt x="12" y="12"/>
                </a:moveTo>
                <a:lnTo>
                  <a:pt x="10" y="7"/>
                </a:lnTo>
                <a:lnTo>
                  <a:pt x="10" y="7"/>
                </a:lnTo>
                <a:lnTo>
                  <a:pt x="7" y="5"/>
                </a:lnTo>
                <a:lnTo>
                  <a:pt x="7" y="5"/>
                </a:lnTo>
                <a:lnTo>
                  <a:pt x="5" y="5"/>
                </a:lnTo>
                <a:lnTo>
                  <a:pt x="5" y="5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5"/>
                </a:lnTo>
                <a:lnTo>
                  <a:pt x="0" y="5"/>
                </a:lnTo>
                <a:lnTo>
                  <a:pt x="2" y="7"/>
                </a:lnTo>
                <a:lnTo>
                  <a:pt x="2" y="7"/>
                </a:lnTo>
                <a:lnTo>
                  <a:pt x="5" y="10"/>
                </a:lnTo>
                <a:lnTo>
                  <a:pt x="7" y="10"/>
                </a:lnTo>
                <a:lnTo>
                  <a:pt x="10" y="12"/>
                </a:lnTo>
                <a:lnTo>
                  <a:pt x="10" y="12"/>
                </a:lnTo>
                <a:lnTo>
                  <a:pt x="12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3" name="Freeform 2613">
            <a:extLst>
              <a:ext uri="{FF2B5EF4-FFF2-40B4-BE49-F238E27FC236}">
                <a16:creationId xmlns:a16="http://schemas.microsoft.com/office/drawing/2014/main" id="{222C883A-9EBB-4B5E-B55B-623FE1157DB3}"/>
              </a:ext>
            </a:extLst>
          </p:cNvPr>
          <p:cNvSpPr>
            <a:spLocks/>
          </p:cNvSpPr>
          <p:nvPr/>
        </p:nvSpPr>
        <p:spPr bwMode="auto">
          <a:xfrm>
            <a:off x="2901950" y="4378325"/>
            <a:ext cx="163513" cy="25400"/>
          </a:xfrm>
          <a:custGeom>
            <a:avLst/>
            <a:gdLst>
              <a:gd name="T0" fmla="*/ 286 w 286"/>
              <a:gd name="T1" fmla="*/ 5 h 48"/>
              <a:gd name="T2" fmla="*/ 286 w 286"/>
              <a:gd name="T3" fmla="*/ 0 h 48"/>
              <a:gd name="T4" fmla="*/ 0 w 286"/>
              <a:gd name="T5" fmla="*/ 43 h 48"/>
              <a:gd name="T6" fmla="*/ 2 w 286"/>
              <a:gd name="T7" fmla="*/ 48 h 48"/>
              <a:gd name="T8" fmla="*/ 286 w 286"/>
              <a:gd name="T9" fmla="*/ 5 h 48"/>
              <a:gd name="T10" fmla="*/ 286 w 286"/>
              <a:gd name="T11" fmla="*/ 5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6" h="48">
                <a:moveTo>
                  <a:pt x="286" y="5"/>
                </a:moveTo>
                <a:lnTo>
                  <a:pt x="286" y="0"/>
                </a:lnTo>
                <a:lnTo>
                  <a:pt x="0" y="43"/>
                </a:lnTo>
                <a:lnTo>
                  <a:pt x="2" y="48"/>
                </a:lnTo>
                <a:lnTo>
                  <a:pt x="286" y="5"/>
                </a:lnTo>
                <a:lnTo>
                  <a:pt x="286" y="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4" name="Freeform 2614">
            <a:extLst>
              <a:ext uri="{FF2B5EF4-FFF2-40B4-BE49-F238E27FC236}">
                <a16:creationId xmlns:a16="http://schemas.microsoft.com/office/drawing/2014/main" id="{AB27B000-EA55-40A1-885D-F8076C08EE95}"/>
              </a:ext>
            </a:extLst>
          </p:cNvPr>
          <p:cNvSpPr>
            <a:spLocks/>
          </p:cNvSpPr>
          <p:nvPr/>
        </p:nvSpPr>
        <p:spPr bwMode="auto">
          <a:xfrm>
            <a:off x="2898775" y="4205288"/>
            <a:ext cx="169863" cy="168275"/>
          </a:xfrm>
          <a:custGeom>
            <a:avLst/>
            <a:gdLst>
              <a:gd name="T0" fmla="*/ 294 w 294"/>
              <a:gd name="T1" fmla="*/ 271 h 304"/>
              <a:gd name="T2" fmla="*/ 284 w 294"/>
              <a:gd name="T3" fmla="*/ 0 h 304"/>
              <a:gd name="T4" fmla="*/ 0 w 294"/>
              <a:gd name="T5" fmla="*/ 15 h 304"/>
              <a:gd name="T6" fmla="*/ 23 w 294"/>
              <a:gd name="T7" fmla="*/ 304 h 304"/>
              <a:gd name="T8" fmla="*/ 294 w 294"/>
              <a:gd name="T9" fmla="*/ 271 h 3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4" h="304">
                <a:moveTo>
                  <a:pt x="294" y="271"/>
                </a:moveTo>
                <a:lnTo>
                  <a:pt x="284" y="0"/>
                </a:lnTo>
                <a:lnTo>
                  <a:pt x="0" y="15"/>
                </a:lnTo>
                <a:lnTo>
                  <a:pt x="23" y="304"/>
                </a:lnTo>
                <a:lnTo>
                  <a:pt x="294" y="271"/>
                </a:lnTo>
                <a:close/>
              </a:path>
            </a:pathLst>
          </a:custGeom>
          <a:solidFill>
            <a:srgbClr val="4CB2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5" name="Freeform 2615">
            <a:extLst>
              <a:ext uri="{FF2B5EF4-FFF2-40B4-BE49-F238E27FC236}">
                <a16:creationId xmlns:a16="http://schemas.microsoft.com/office/drawing/2014/main" id="{7674105C-3357-44AC-AFD5-1BAEA4DE71B2}"/>
              </a:ext>
            </a:extLst>
          </p:cNvPr>
          <p:cNvSpPr>
            <a:spLocks/>
          </p:cNvSpPr>
          <p:nvPr/>
        </p:nvSpPr>
        <p:spPr bwMode="auto">
          <a:xfrm>
            <a:off x="3060700" y="4203700"/>
            <a:ext cx="7938" cy="150813"/>
          </a:xfrm>
          <a:custGeom>
            <a:avLst/>
            <a:gdLst>
              <a:gd name="T0" fmla="*/ 3 w 15"/>
              <a:gd name="T1" fmla="*/ 0 h 274"/>
              <a:gd name="T2" fmla="*/ 3 w 15"/>
              <a:gd name="T3" fmla="*/ 5 h 274"/>
              <a:gd name="T4" fmla="*/ 0 w 15"/>
              <a:gd name="T5" fmla="*/ 3 h 274"/>
              <a:gd name="T6" fmla="*/ 10 w 15"/>
              <a:gd name="T7" fmla="*/ 274 h 274"/>
              <a:gd name="T8" fmla="*/ 15 w 15"/>
              <a:gd name="T9" fmla="*/ 274 h 274"/>
              <a:gd name="T10" fmla="*/ 5 w 15"/>
              <a:gd name="T11" fmla="*/ 3 h 274"/>
              <a:gd name="T12" fmla="*/ 3 w 15"/>
              <a:gd name="T13" fmla="*/ 0 h 274"/>
              <a:gd name="T14" fmla="*/ 5 w 15"/>
              <a:gd name="T15" fmla="*/ 3 h 274"/>
              <a:gd name="T16" fmla="*/ 5 w 15"/>
              <a:gd name="T17" fmla="*/ 0 h 274"/>
              <a:gd name="T18" fmla="*/ 3 w 15"/>
              <a:gd name="T19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5" h="274">
                <a:moveTo>
                  <a:pt x="3" y="0"/>
                </a:moveTo>
                <a:lnTo>
                  <a:pt x="3" y="5"/>
                </a:lnTo>
                <a:lnTo>
                  <a:pt x="0" y="3"/>
                </a:lnTo>
                <a:lnTo>
                  <a:pt x="10" y="274"/>
                </a:lnTo>
                <a:lnTo>
                  <a:pt x="15" y="274"/>
                </a:lnTo>
                <a:lnTo>
                  <a:pt x="5" y="3"/>
                </a:lnTo>
                <a:lnTo>
                  <a:pt x="3" y="0"/>
                </a:lnTo>
                <a:lnTo>
                  <a:pt x="5" y="3"/>
                </a:lnTo>
                <a:lnTo>
                  <a:pt x="5" y="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6" name="Freeform 2616">
            <a:extLst>
              <a:ext uri="{FF2B5EF4-FFF2-40B4-BE49-F238E27FC236}">
                <a16:creationId xmlns:a16="http://schemas.microsoft.com/office/drawing/2014/main" id="{A8B5CDFE-DA8C-4651-BC75-990FE2B21417}"/>
              </a:ext>
            </a:extLst>
          </p:cNvPr>
          <p:cNvSpPr>
            <a:spLocks/>
          </p:cNvSpPr>
          <p:nvPr/>
        </p:nvSpPr>
        <p:spPr bwMode="auto">
          <a:xfrm>
            <a:off x="2897188" y="4203700"/>
            <a:ext cx="165100" cy="11113"/>
          </a:xfrm>
          <a:custGeom>
            <a:avLst/>
            <a:gdLst>
              <a:gd name="T0" fmla="*/ 0 w 287"/>
              <a:gd name="T1" fmla="*/ 18 h 18"/>
              <a:gd name="T2" fmla="*/ 5 w 287"/>
              <a:gd name="T3" fmla="*/ 18 h 18"/>
              <a:gd name="T4" fmla="*/ 3 w 287"/>
              <a:gd name="T5" fmla="*/ 18 h 18"/>
              <a:gd name="T6" fmla="*/ 287 w 287"/>
              <a:gd name="T7" fmla="*/ 5 h 18"/>
              <a:gd name="T8" fmla="*/ 287 w 287"/>
              <a:gd name="T9" fmla="*/ 0 h 18"/>
              <a:gd name="T10" fmla="*/ 3 w 287"/>
              <a:gd name="T11" fmla="*/ 16 h 18"/>
              <a:gd name="T12" fmla="*/ 0 w 287"/>
              <a:gd name="T13" fmla="*/ 18 h 18"/>
              <a:gd name="T14" fmla="*/ 3 w 287"/>
              <a:gd name="T15" fmla="*/ 16 h 18"/>
              <a:gd name="T16" fmla="*/ 0 w 287"/>
              <a:gd name="T17" fmla="*/ 16 h 18"/>
              <a:gd name="T18" fmla="*/ 0 w 287"/>
              <a:gd name="T19" fmla="*/ 18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7" h="18">
                <a:moveTo>
                  <a:pt x="0" y="18"/>
                </a:moveTo>
                <a:lnTo>
                  <a:pt x="5" y="18"/>
                </a:lnTo>
                <a:lnTo>
                  <a:pt x="3" y="18"/>
                </a:lnTo>
                <a:lnTo>
                  <a:pt x="287" y="5"/>
                </a:lnTo>
                <a:lnTo>
                  <a:pt x="287" y="0"/>
                </a:lnTo>
                <a:lnTo>
                  <a:pt x="3" y="16"/>
                </a:lnTo>
                <a:lnTo>
                  <a:pt x="0" y="18"/>
                </a:lnTo>
                <a:lnTo>
                  <a:pt x="3" y="16"/>
                </a:lnTo>
                <a:lnTo>
                  <a:pt x="0" y="16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7" name="Freeform 2617">
            <a:extLst>
              <a:ext uri="{FF2B5EF4-FFF2-40B4-BE49-F238E27FC236}">
                <a16:creationId xmlns:a16="http://schemas.microsoft.com/office/drawing/2014/main" id="{6EDCE5E2-092A-41B0-B280-1EBA3517D7CD}"/>
              </a:ext>
            </a:extLst>
          </p:cNvPr>
          <p:cNvSpPr>
            <a:spLocks/>
          </p:cNvSpPr>
          <p:nvPr/>
        </p:nvSpPr>
        <p:spPr bwMode="auto">
          <a:xfrm>
            <a:off x="2897188" y="4214813"/>
            <a:ext cx="15875" cy="160337"/>
          </a:xfrm>
          <a:custGeom>
            <a:avLst/>
            <a:gdLst>
              <a:gd name="T0" fmla="*/ 26 w 26"/>
              <a:gd name="T1" fmla="*/ 292 h 292"/>
              <a:gd name="T2" fmla="*/ 26 w 26"/>
              <a:gd name="T3" fmla="*/ 287 h 292"/>
              <a:gd name="T4" fmla="*/ 26 w 26"/>
              <a:gd name="T5" fmla="*/ 287 h 292"/>
              <a:gd name="T6" fmla="*/ 5 w 26"/>
              <a:gd name="T7" fmla="*/ 0 h 292"/>
              <a:gd name="T8" fmla="*/ 0 w 26"/>
              <a:gd name="T9" fmla="*/ 0 h 292"/>
              <a:gd name="T10" fmla="*/ 23 w 26"/>
              <a:gd name="T11" fmla="*/ 289 h 292"/>
              <a:gd name="T12" fmla="*/ 26 w 26"/>
              <a:gd name="T13" fmla="*/ 292 h 292"/>
              <a:gd name="T14" fmla="*/ 23 w 26"/>
              <a:gd name="T15" fmla="*/ 289 h 292"/>
              <a:gd name="T16" fmla="*/ 23 w 26"/>
              <a:gd name="T17" fmla="*/ 292 h 292"/>
              <a:gd name="T18" fmla="*/ 26 w 26"/>
              <a:gd name="T19" fmla="*/ 292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6" h="292">
                <a:moveTo>
                  <a:pt x="26" y="292"/>
                </a:moveTo>
                <a:lnTo>
                  <a:pt x="26" y="287"/>
                </a:lnTo>
                <a:lnTo>
                  <a:pt x="26" y="287"/>
                </a:lnTo>
                <a:lnTo>
                  <a:pt x="5" y="0"/>
                </a:lnTo>
                <a:lnTo>
                  <a:pt x="0" y="0"/>
                </a:lnTo>
                <a:lnTo>
                  <a:pt x="23" y="289"/>
                </a:lnTo>
                <a:lnTo>
                  <a:pt x="26" y="292"/>
                </a:lnTo>
                <a:lnTo>
                  <a:pt x="23" y="289"/>
                </a:lnTo>
                <a:lnTo>
                  <a:pt x="23" y="292"/>
                </a:lnTo>
                <a:lnTo>
                  <a:pt x="26" y="2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8" name="Freeform 2618">
            <a:extLst>
              <a:ext uri="{FF2B5EF4-FFF2-40B4-BE49-F238E27FC236}">
                <a16:creationId xmlns:a16="http://schemas.microsoft.com/office/drawing/2014/main" id="{7CBBC619-A289-4341-A00E-315DEBC9A64C}"/>
              </a:ext>
            </a:extLst>
          </p:cNvPr>
          <p:cNvSpPr>
            <a:spLocks/>
          </p:cNvSpPr>
          <p:nvPr/>
        </p:nvSpPr>
        <p:spPr bwMode="auto">
          <a:xfrm>
            <a:off x="2913063" y="4352925"/>
            <a:ext cx="155575" cy="22225"/>
          </a:xfrm>
          <a:custGeom>
            <a:avLst/>
            <a:gdLst>
              <a:gd name="T0" fmla="*/ 273 w 273"/>
              <a:gd name="T1" fmla="*/ 3 h 39"/>
              <a:gd name="T2" fmla="*/ 268 w 273"/>
              <a:gd name="T3" fmla="*/ 3 h 39"/>
              <a:gd name="T4" fmla="*/ 271 w 273"/>
              <a:gd name="T5" fmla="*/ 0 h 39"/>
              <a:gd name="T6" fmla="*/ 0 w 273"/>
              <a:gd name="T7" fmla="*/ 34 h 39"/>
              <a:gd name="T8" fmla="*/ 0 w 273"/>
              <a:gd name="T9" fmla="*/ 39 h 39"/>
              <a:gd name="T10" fmla="*/ 271 w 273"/>
              <a:gd name="T11" fmla="*/ 6 h 39"/>
              <a:gd name="T12" fmla="*/ 273 w 273"/>
              <a:gd name="T13" fmla="*/ 3 h 39"/>
              <a:gd name="T14" fmla="*/ 271 w 273"/>
              <a:gd name="T15" fmla="*/ 6 h 39"/>
              <a:gd name="T16" fmla="*/ 273 w 273"/>
              <a:gd name="T17" fmla="*/ 3 h 39"/>
              <a:gd name="T18" fmla="*/ 273 w 273"/>
              <a:gd name="T19" fmla="*/ 3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39">
                <a:moveTo>
                  <a:pt x="273" y="3"/>
                </a:moveTo>
                <a:lnTo>
                  <a:pt x="268" y="3"/>
                </a:lnTo>
                <a:lnTo>
                  <a:pt x="271" y="0"/>
                </a:lnTo>
                <a:lnTo>
                  <a:pt x="0" y="34"/>
                </a:lnTo>
                <a:lnTo>
                  <a:pt x="0" y="39"/>
                </a:lnTo>
                <a:lnTo>
                  <a:pt x="271" y="6"/>
                </a:lnTo>
                <a:lnTo>
                  <a:pt x="273" y="3"/>
                </a:lnTo>
                <a:lnTo>
                  <a:pt x="271" y="6"/>
                </a:lnTo>
                <a:lnTo>
                  <a:pt x="273" y="3"/>
                </a:lnTo>
                <a:lnTo>
                  <a:pt x="273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39" name="Freeform 2619">
            <a:extLst>
              <a:ext uri="{FF2B5EF4-FFF2-40B4-BE49-F238E27FC236}">
                <a16:creationId xmlns:a16="http://schemas.microsoft.com/office/drawing/2014/main" id="{EBCE6780-7080-434A-BC97-F20F480A7368}"/>
              </a:ext>
            </a:extLst>
          </p:cNvPr>
          <p:cNvSpPr>
            <a:spLocks/>
          </p:cNvSpPr>
          <p:nvPr/>
        </p:nvSpPr>
        <p:spPr bwMode="auto">
          <a:xfrm>
            <a:off x="2928938" y="4460875"/>
            <a:ext cx="61912" cy="15875"/>
          </a:xfrm>
          <a:custGeom>
            <a:avLst/>
            <a:gdLst>
              <a:gd name="T0" fmla="*/ 108 w 108"/>
              <a:gd name="T1" fmla="*/ 0 h 28"/>
              <a:gd name="T2" fmla="*/ 3 w 108"/>
              <a:gd name="T3" fmla="*/ 15 h 28"/>
              <a:gd name="T4" fmla="*/ 0 w 108"/>
              <a:gd name="T5" fmla="*/ 28 h 28"/>
              <a:gd name="T6" fmla="*/ 105 w 108"/>
              <a:gd name="T7" fmla="*/ 13 h 28"/>
              <a:gd name="T8" fmla="*/ 108 w 108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" h="28">
                <a:moveTo>
                  <a:pt x="108" y="0"/>
                </a:moveTo>
                <a:lnTo>
                  <a:pt x="3" y="15"/>
                </a:lnTo>
                <a:lnTo>
                  <a:pt x="0" y="28"/>
                </a:lnTo>
                <a:lnTo>
                  <a:pt x="105" y="13"/>
                </a:lnTo>
                <a:lnTo>
                  <a:pt x="108" y="0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40" name="Freeform 2620">
            <a:extLst>
              <a:ext uri="{FF2B5EF4-FFF2-40B4-BE49-F238E27FC236}">
                <a16:creationId xmlns:a16="http://schemas.microsoft.com/office/drawing/2014/main" id="{F4A015C2-1D6C-4DD6-BE98-0E96E8503982}"/>
              </a:ext>
            </a:extLst>
          </p:cNvPr>
          <p:cNvSpPr>
            <a:spLocks/>
          </p:cNvSpPr>
          <p:nvPr/>
        </p:nvSpPr>
        <p:spPr bwMode="auto">
          <a:xfrm>
            <a:off x="2928938" y="4459288"/>
            <a:ext cx="61912" cy="11112"/>
          </a:xfrm>
          <a:custGeom>
            <a:avLst/>
            <a:gdLst>
              <a:gd name="T0" fmla="*/ 0 w 108"/>
              <a:gd name="T1" fmla="*/ 18 h 21"/>
              <a:gd name="T2" fmla="*/ 6 w 108"/>
              <a:gd name="T3" fmla="*/ 18 h 21"/>
              <a:gd name="T4" fmla="*/ 3 w 108"/>
              <a:gd name="T5" fmla="*/ 21 h 21"/>
              <a:gd name="T6" fmla="*/ 108 w 108"/>
              <a:gd name="T7" fmla="*/ 3 h 21"/>
              <a:gd name="T8" fmla="*/ 105 w 108"/>
              <a:gd name="T9" fmla="*/ 0 h 21"/>
              <a:gd name="T10" fmla="*/ 0 w 108"/>
              <a:gd name="T11" fmla="*/ 16 h 21"/>
              <a:gd name="T12" fmla="*/ 0 w 108"/>
              <a:gd name="T13" fmla="*/ 18 h 21"/>
              <a:gd name="T14" fmla="*/ 0 w 108"/>
              <a:gd name="T15" fmla="*/ 16 h 21"/>
              <a:gd name="T16" fmla="*/ 0 w 108"/>
              <a:gd name="T17" fmla="*/ 16 h 21"/>
              <a:gd name="T18" fmla="*/ 0 w 108"/>
              <a:gd name="T19" fmla="*/ 18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21">
                <a:moveTo>
                  <a:pt x="0" y="18"/>
                </a:moveTo>
                <a:lnTo>
                  <a:pt x="6" y="18"/>
                </a:lnTo>
                <a:lnTo>
                  <a:pt x="3" y="21"/>
                </a:lnTo>
                <a:lnTo>
                  <a:pt x="108" y="3"/>
                </a:lnTo>
                <a:lnTo>
                  <a:pt x="105" y="0"/>
                </a:lnTo>
                <a:lnTo>
                  <a:pt x="0" y="16"/>
                </a:lnTo>
                <a:lnTo>
                  <a:pt x="0" y="18"/>
                </a:lnTo>
                <a:lnTo>
                  <a:pt x="0" y="16"/>
                </a:lnTo>
                <a:lnTo>
                  <a:pt x="0" y="16"/>
                </a:lnTo>
                <a:lnTo>
                  <a:pt x="0" y="1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41" name="Freeform 2621">
            <a:extLst>
              <a:ext uri="{FF2B5EF4-FFF2-40B4-BE49-F238E27FC236}">
                <a16:creationId xmlns:a16="http://schemas.microsoft.com/office/drawing/2014/main" id="{E04FE04A-0FC8-4F03-8F4A-250FDF0A6A78}"/>
              </a:ext>
            </a:extLst>
          </p:cNvPr>
          <p:cNvSpPr>
            <a:spLocks/>
          </p:cNvSpPr>
          <p:nvPr/>
        </p:nvSpPr>
        <p:spPr bwMode="auto">
          <a:xfrm>
            <a:off x="2928938" y="4468813"/>
            <a:ext cx="4762" cy="7937"/>
          </a:xfrm>
          <a:custGeom>
            <a:avLst/>
            <a:gdLst>
              <a:gd name="T0" fmla="*/ 5 w 8"/>
              <a:gd name="T1" fmla="*/ 15 h 15"/>
              <a:gd name="T2" fmla="*/ 2 w 8"/>
              <a:gd name="T3" fmla="*/ 10 h 15"/>
              <a:gd name="T4" fmla="*/ 5 w 8"/>
              <a:gd name="T5" fmla="*/ 13 h 15"/>
              <a:gd name="T6" fmla="*/ 8 w 8"/>
              <a:gd name="T7" fmla="*/ 0 h 15"/>
              <a:gd name="T8" fmla="*/ 2 w 8"/>
              <a:gd name="T9" fmla="*/ 0 h 15"/>
              <a:gd name="T10" fmla="*/ 0 w 8"/>
              <a:gd name="T11" fmla="*/ 13 h 15"/>
              <a:gd name="T12" fmla="*/ 5 w 8"/>
              <a:gd name="T13" fmla="*/ 15 h 15"/>
              <a:gd name="T14" fmla="*/ 0 w 8"/>
              <a:gd name="T15" fmla="*/ 13 h 15"/>
              <a:gd name="T16" fmla="*/ 0 w 8"/>
              <a:gd name="T17" fmla="*/ 15 h 15"/>
              <a:gd name="T18" fmla="*/ 5 w 8"/>
              <a:gd name="T1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" h="15">
                <a:moveTo>
                  <a:pt x="5" y="15"/>
                </a:moveTo>
                <a:lnTo>
                  <a:pt x="2" y="10"/>
                </a:lnTo>
                <a:lnTo>
                  <a:pt x="5" y="13"/>
                </a:lnTo>
                <a:lnTo>
                  <a:pt x="8" y="0"/>
                </a:lnTo>
                <a:lnTo>
                  <a:pt x="2" y="0"/>
                </a:lnTo>
                <a:lnTo>
                  <a:pt x="0" y="13"/>
                </a:lnTo>
                <a:lnTo>
                  <a:pt x="5" y="15"/>
                </a:lnTo>
                <a:lnTo>
                  <a:pt x="0" y="13"/>
                </a:lnTo>
                <a:lnTo>
                  <a:pt x="0" y="15"/>
                </a:lnTo>
                <a:lnTo>
                  <a:pt x="5" y="1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42" name="Freeform 2622">
            <a:extLst>
              <a:ext uri="{FF2B5EF4-FFF2-40B4-BE49-F238E27FC236}">
                <a16:creationId xmlns:a16="http://schemas.microsoft.com/office/drawing/2014/main" id="{80DC9F5B-45A6-47A5-93A7-B534AB1F7A1A}"/>
              </a:ext>
            </a:extLst>
          </p:cNvPr>
          <p:cNvSpPr>
            <a:spLocks/>
          </p:cNvSpPr>
          <p:nvPr/>
        </p:nvSpPr>
        <p:spPr bwMode="auto">
          <a:xfrm>
            <a:off x="2928938" y="4465638"/>
            <a:ext cx="61912" cy="11112"/>
          </a:xfrm>
          <a:custGeom>
            <a:avLst/>
            <a:gdLst>
              <a:gd name="T0" fmla="*/ 108 w 108"/>
              <a:gd name="T1" fmla="*/ 3 h 20"/>
              <a:gd name="T2" fmla="*/ 103 w 108"/>
              <a:gd name="T3" fmla="*/ 3 h 20"/>
              <a:gd name="T4" fmla="*/ 105 w 108"/>
              <a:gd name="T5" fmla="*/ 0 h 20"/>
              <a:gd name="T6" fmla="*/ 0 w 108"/>
              <a:gd name="T7" fmla="*/ 15 h 20"/>
              <a:gd name="T8" fmla="*/ 3 w 108"/>
              <a:gd name="T9" fmla="*/ 20 h 20"/>
              <a:gd name="T10" fmla="*/ 108 w 108"/>
              <a:gd name="T11" fmla="*/ 5 h 20"/>
              <a:gd name="T12" fmla="*/ 108 w 108"/>
              <a:gd name="T13" fmla="*/ 3 h 20"/>
              <a:gd name="T14" fmla="*/ 108 w 108"/>
              <a:gd name="T15" fmla="*/ 5 h 20"/>
              <a:gd name="T16" fmla="*/ 108 w 108"/>
              <a:gd name="T17" fmla="*/ 5 h 20"/>
              <a:gd name="T18" fmla="*/ 108 w 108"/>
              <a:gd name="T19" fmla="*/ 3 h 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8" h="20">
                <a:moveTo>
                  <a:pt x="108" y="3"/>
                </a:moveTo>
                <a:lnTo>
                  <a:pt x="103" y="3"/>
                </a:lnTo>
                <a:lnTo>
                  <a:pt x="105" y="0"/>
                </a:lnTo>
                <a:lnTo>
                  <a:pt x="0" y="15"/>
                </a:lnTo>
                <a:lnTo>
                  <a:pt x="3" y="20"/>
                </a:lnTo>
                <a:lnTo>
                  <a:pt x="108" y="5"/>
                </a:lnTo>
                <a:lnTo>
                  <a:pt x="108" y="3"/>
                </a:lnTo>
                <a:lnTo>
                  <a:pt x="108" y="5"/>
                </a:lnTo>
                <a:lnTo>
                  <a:pt x="108" y="5"/>
                </a:lnTo>
                <a:lnTo>
                  <a:pt x="108" y="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43" name="Freeform 2623">
            <a:extLst>
              <a:ext uri="{FF2B5EF4-FFF2-40B4-BE49-F238E27FC236}">
                <a16:creationId xmlns:a16="http://schemas.microsoft.com/office/drawing/2014/main" id="{0E94B903-7BDF-4A50-9AD5-68E10EA742A2}"/>
              </a:ext>
            </a:extLst>
          </p:cNvPr>
          <p:cNvSpPr>
            <a:spLocks/>
          </p:cNvSpPr>
          <p:nvPr/>
        </p:nvSpPr>
        <p:spPr bwMode="auto">
          <a:xfrm>
            <a:off x="2989263" y="4459288"/>
            <a:ext cx="1587" cy="7937"/>
          </a:xfrm>
          <a:custGeom>
            <a:avLst/>
            <a:gdLst>
              <a:gd name="T0" fmla="*/ 2 w 5"/>
              <a:gd name="T1" fmla="*/ 0 h 16"/>
              <a:gd name="T2" fmla="*/ 5 w 5"/>
              <a:gd name="T3" fmla="*/ 3 h 16"/>
              <a:gd name="T4" fmla="*/ 2 w 5"/>
              <a:gd name="T5" fmla="*/ 3 h 16"/>
              <a:gd name="T6" fmla="*/ 0 w 5"/>
              <a:gd name="T7" fmla="*/ 16 h 16"/>
              <a:gd name="T8" fmla="*/ 5 w 5"/>
              <a:gd name="T9" fmla="*/ 16 h 16"/>
              <a:gd name="T10" fmla="*/ 5 w 5"/>
              <a:gd name="T11" fmla="*/ 3 h 16"/>
              <a:gd name="T12" fmla="*/ 2 w 5"/>
              <a:gd name="T13" fmla="*/ 0 h 16"/>
              <a:gd name="T14" fmla="*/ 5 w 5"/>
              <a:gd name="T15" fmla="*/ 3 h 16"/>
              <a:gd name="T16" fmla="*/ 5 w 5"/>
              <a:gd name="T17" fmla="*/ 0 h 16"/>
              <a:gd name="T18" fmla="*/ 2 w 5"/>
              <a:gd name="T1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16">
                <a:moveTo>
                  <a:pt x="2" y="0"/>
                </a:moveTo>
                <a:lnTo>
                  <a:pt x="5" y="3"/>
                </a:lnTo>
                <a:lnTo>
                  <a:pt x="2" y="3"/>
                </a:lnTo>
                <a:lnTo>
                  <a:pt x="0" y="16"/>
                </a:lnTo>
                <a:lnTo>
                  <a:pt x="5" y="16"/>
                </a:lnTo>
                <a:lnTo>
                  <a:pt x="5" y="3"/>
                </a:lnTo>
                <a:lnTo>
                  <a:pt x="2" y="0"/>
                </a:lnTo>
                <a:lnTo>
                  <a:pt x="5" y="3"/>
                </a:lnTo>
                <a:lnTo>
                  <a:pt x="5" y="0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44" name="Freeform 2624">
            <a:extLst>
              <a:ext uri="{FF2B5EF4-FFF2-40B4-BE49-F238E27FC236}">
                <a16:creationId xmlns:a16="http://schemas.microsoft.com/office/drawing/2014/main" id="{BD367685-70F2-4649-8455-AB2D203F90CC}"/>
              </a:ext>
            </a:extLst>
          </p:cNvPr>
          <p:cNvSpPr>
            <a:spLocks/>
          </p:cNvSpPr>
          <p:nvPr/>
        </p:nvSpPr>
        <p:spPr bwMode="auto">
          <a:xfrm>
            <a:off x="2732088" y="4456113"/>
            <a:ext cx="146050" cy="49212"/>
          </a:xfrm>
          <a:custGeom>
            <a:avLst/>
            <a:gdLst>
              <a:gd name="T0" fmla="*/ 0 w 256"/>
              <a:gd name="T1" fmla="*/ 0 h 90"/>
              <a:gd name="T2" fmla="*/ 256 w 256"/>
              <a:gd name="T3" fmla="*/ 90 h 90"/>
              <a:gd name="T4" fmla="*/ 0 w 256"/>
              <a:gd name="T5" fmla="*/ 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6" h="90">
                <a:moveTo>
                  <a:pt x="0" y="0"/>
                </a:moveTo>
                <a:lnTo>
                  <a:pt x="256" y="90"/>
                </a:lnTo>
                <a:lnTo>
                  <a:pt x="0" y="0"/>
                </a:lnTo>
                <a:close/>
              </a:path>
            </a:pathLst>
          </a:custGeom>
          <a:solidFill>
            <a:srgbClr val="E5CC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45" name="Freeform 2625">
            <a:extLst>
              <a:ext uri="{FF2B5EF4-FFF2-40B4-BE49-F238E27FC236}">
                <a16:creationId xmlns:a16="http://schemas.microsoft.com/office/drawing/2014/main" id="{E573068C-0A48-4F73-A2F9-0A0067A3ECAF}"/>
              </a:ext>
            </a:extLst>
          </p:cNvPr>
          <p:cNvSpPr>
            <a:spLocks/>
          </p:cNvSpPr>
          <p:nvPr/>
        </p:nvSpPr>
        <p:spPr bwMode="auto">
          <a:xfrm>
            <a:off x="2732088" y="4456113"/>
            <a:ext cx="146050" cy="50800"/>
          </a:xfrm>
          <a:custGeom>
            <a:avLst/>
            <a:gdLst>
              <a:gd name="T0" fmla="*/ 256 w 256"/>
              <a:gd name="T1" fmla="*/ 92 h 94"/>
              <a:gd name="T2" fmla="*/ 256 w 256"/>
              <a:gd name="T3" fmla="*/ 89 h 94"/>
              <a:gd name="T4" fmla="*/ 0 w 256"/>
              <a:gd name="T5" fmla="*/ 0 h 94"/>
              <a:gd name="T6" fmla="*/ 0 w 256"/>
              <a:gd name="T7" fmla="*/ 5 h 94"/>
              <a:gd name="T8" fmla="*/ 256 w 256"/>
              <a:gd name="T9" fmla="*/ 94 h 94"/>
              <a:gd name="T10" fmla="*/ 256 w 256"/>
              <a:gd name="T11" fmla="*/ 92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6" h="94">
                <a:moveTo>
                  <a:pt x="256" y="92"/>
                </a:moveTo>
                <a:lnTo>
                  <a:pt x="256" y="89"/>
                </a:lnTo>
                <a:lnTo>
                  <a:pt x="0" y="0"/>
                </a:lnTo>
                <a:lnTo>
                  <a:pt x="0" y="5"/>
                </a:lnTo>
                <a:lnTo>
                  <a:pt x="256" y="94"/>
                </a:lnTo>
                <a:lnTo>
                  <a:pt x="256" y="9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346" name="Rectangle 2626">
            <a:extLst>
              <a:ext uri="{FF2B5EF4-FFF2-40B4-BE49-F238E27FC236}">
                <a16:creationId xmlns:a16="http://schemas.microsoft.com/office/drawing/2014/main" id="{BABD640D-F9E9-49E0-B18D-867FFBC6A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088" y="4187825"/>
            <a:ext cx="3984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9051" name="AutoShape 2627">
            <a:extLst>
              <a:ext uri="{FF2B5EF4-FFF2-40B4-BE49-F238E27FC236}">
                <a16:creationId xmlns:a16="http://schemas.microsoft.com/office/drawing/2014/main" id="{42116981-A0C5-4086-B969-7EE81B05DEB6}"/>
              </a:ext>
            </a:extLst>
          </p:cNvPr>
          <p:cNvCxnSpPr>
            <a:cxnSpLocks noChangeShapeType="1"/>
            <a:stCxn id="32007" idx="3"/>
            <a:endCxn id="30939" idx="0"/>
          </p:cNvCxnSpPr>
          <p:nvPr/>
        </p:nvCxnSpPr>
        <p:spPr bwMode="auto">
          <a:xfrm flipV="1">
            <a:off x="4489450" y="3411538"/>
            <a:ext cx="849313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348" name="Line 2628">
            <a:extLst>
              <a:ext uri="{FF2B5EF4-FFF2-40B4-BE49-F238E27FC236}">
                <a16:creationId xmlns:a16="http://schemas.microsoft.com/office/drawing/2014/main" id="{D93A03CC-9254-4E7F-A8F5-1DD40C10A20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19613" y="3673475"/>
            <a:ext cx="838200" cy="6858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9053" name="Group 2629">
            <a:extLst>
              <a:ext uri="{FF2B5EF4-FFF2-40B4-BE49-F238E27FC236}">
                <a16:creationId xmlns:a16="http://schemas.microsoft.com/office/drawing/2014/main" id="{5D571DEF-713E-4BC8-A771-FD9A38063055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5715000"/>
            <a:ext cx="500063" cy="477838"/>
            <a:chOff x="4223" y="3420"/>
            <a:chExt cx="315" cy="301"/>
          </a:xfrm>
        </p:grpSpPr>
        <p:sp>
          <p:nvSpPr>
            <p:cNvPr id="33350" name="Freeform 2630">
              <a:extLst>
                <a:ext uri="{FF2B5EF4-FFF2-40B4-BE49-F238E27FC236}">
                  <a16:creationId xmlns:a16="http://schemas.microsoft.com/office/drawing/2014/main" id="{C85E6C40-3E85-4BCA-99F8-1A5246E5C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3428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1" name="Freeform 2631">
              <a:extLst>
                <a:ext uri="{FF2B5EF4-FFF2-40B4-BE49-F238E27FC236}">
                  <a16:creationId xmlns:a16="http://schemas.microsoft.com/office/drawing/2014/main" id="{1C450BCF-37EC-4EF5-A0DF-0091FA400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427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2" name="Freeform 2632">
              <a:extLst>
                <a:ext uri="{FF2B5EF4-FFF2-40B4-BE49-F238E27FC236}">
                  <a16:creationId xmlns:a16="http://schemas.microsoft.com/office/drawing/2014/main" id="{014A35F7-E228-4C19-B57F-C619498AB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28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3" name="Freeform 2633">
              <a:extLst>
                <a:ext uri="{FF2B5EF4-FFF2-40B4-BE49-F238E27FC236}">
                  <a16:creationId xmlns:a16="http://schemas.microsoft.com/office/drawing/2014/main" id="{5D97FB9E-BB71-4096-8DCD-CE89B94F9D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58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4" name="Freeform 2634">
              <a:extLst>
                <a:ext uri="{FF2B5EF4-FFF2-40B4-BE49-F238E27FC236}">
                  <a16:creationId xmlns:a16="http://schemas.microsoft.com/office/drawing/2014/main" id="{A4781BB6-EACD-4EBF-A2AE-9E5C9F722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70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5" name="Freeform 2635">
              <a:extLst>
                <a:ext uri="{FF2B5EF4-FFF2-40B4-BE49-F238E27FC236}">
                  <a16:creationId xmlns:a16="http://schemas.microsoft.com/office/drawing/2014/main" id="{4E1F7741-6672-4E8B-A476-D1F9ED5E9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569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6" name="Freeform 2636">
              <a:extLst>
                <a:ext uri="{FF2B5EF4-FFF2-40B4-BE49-F238E27FC236}">
                  <a16:creationId xmlns:a16="http://schemas.microsoft.com/office/drawing/2014/main" id="{B51758B8-A13B-4645-B790-F5B281CF0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586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7" name="Freeform 2637">
              <a:extLst>
                <a:ext uri="{FF2B5EF4-FFF2-40B4-BE49-F238E27FC236}">
                  <a16:creationId xmlns:a16="http://schemas.microsoft.com/office/drawing/2014/main" id="{B4FB1FAC-0EF4-489F-B600-C911CD330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60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3 w 114"/>
                <a:gd name="T3" fmla="*/ 39 h 41"/>
                <a:gd name="T4" fmla="*/ 114 w 114"/>
                <a:gd name="T5" fmla="*/ 39 h 41"/>
                <a:gd name="T6" fmla="*/ 1 w 114"/>
                <a:gd name="T7" fmla="*/ 0 h 41"/>
                <a:gd name="T8" fmla="*/ 0 w 114"/>
                <a:gd name="T9" fmla="*/ 2 h 41"/>
                <a:gd name="T10" fmla="*/ 113 w 114"/>
                <a:gd name="T11" fmla="*/ 41 h 41"/>
                <a:gd name="T12" fmla="*/ 114 w 114"/>
                <a:gd name="T13" fmla="*/ 41 h 41"/>
                <a:gd name="T14" fmla="*/ 113 w 114"/>
                <a:gd name="T15" fmla="*/ 41 h 41"/>
                <a:gd name="T16" fmla="*/ 114 w 114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3" y="39"/>
                  </a:lnTo>
                  <a:lnTo>
                    <a:pt x="114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8" name="Freeform 2638">
              <a:extLst>
                <a:ext uri="{FF2B5EF4-FFF2-40B4-BE49-F238E27FC236}">
                  <a16:creationId xmlns:a16="http://schemas.microsoft.com/office/drawing/2014/main" id="{FE3D2944-74D0-4988-9063-7D54439C9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19"/>
              <a:ext cx="160" cy="28"/>
            </a:xfrm>
            <a:custGeom>
              <a:avLst/>
              <a:gdLst>
                <a:gd name="T0" fmla="*/ 156 w 160"/>
                <a:gd name="T1" fmla="*/ 0 h 28"/>
                <a:gd name="T2" fmla="*/ 156 w 160"/>
                <a:gd name="T3" fmla="*/ 2 h 28"/>
                <a:gd name="T4" fmla="*/ 156 w 160"/>
                <a:gd name="T5" fmla="*/ 0 h 28"/>
                <a:gd name="T6" fmla="*/ 0 w 160"/>
                <a:gd name="T7" fmla="*/ 26 h 28"/>
                <a:gd name="T8" fmla="*/ 1 w 160"/>
                <a:gd name="T9" fmla="*/ 28 h 28"/>
                <a:gd name="T10" fmla="*/ 156 w 160"/>
                <a:gd name="T11" fmla="*/ 2 h 28"/>
                <a:gd name="T12" fmla="*/ 156 w 160"/>
                <a:gd name="T13" fmla="*/ 0 h 28"/>
                <a:gd name="T14" fmla="*/ 156 w 160"/>
                <a:gd name="T15" fmla="*/ 2 h 28"/>
                <a:gd name="T16" fmla="*/ 160 w 160"/>
                <a:gd name="T17" fmla="*/ 2 h 28"/>
                <a:gd name="T18" fmla="*/ 156 w 1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59" name="Freeform 2639">
              <a:extLst>
                <a:ext uri="{FF2B5EF4-FFF2-40B4-BE49-F238E27FC236}">
                  <a16:creationId xmlns:a16="http://schemas.microsoft.com/office/drawing/2014/main" id="{0A91E066-D08C-4FD3-8CD2-12A707B90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584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0" name="Freeform 2640">
              <a:extLst>
                <a:ext uri="{FF2B5EF4-FFF2-40B4-BE49-F238E27FC236}">
                  <a16:creationId xmlns:a16="http://schemas.microsoft.com/office/drawing/2014/main" id="{7AEF1F67-BB41-4D08-B4DA-B84FAB07C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585"/>
              <a:ext cx="166" cy="23"/>
            </a:xfrm>
            <a:custGeom>
              <a:avLst/>
              <a:gdLst>
                <a:gd name="T0" fmla="*/ 4 w 166"/>
                <a:gd name="T1" fmla="*/ 23 h 23"/>
                <a:gd name="T2" fmla="*/ 5 w 166"/>
                <a:gd name="T3" fmla="*/ 21 h 23"/>
                <a:gd name="T4" fmla="*/ 4 w 166"/>
                <a:gd name="T5" fmla="*/ 23 h 23"/>
                <a:gd name="T6" fmla="*/ 166 w 166"/>
                <a:gd name="T7" fmla="*/ 2 h 23"/>
                <a:gd name="T8" fmla="*/ 166 w 166"/>
                <a:gd name="T9" fmla="*/ 0 h 23"/>
                <a:gd name="T10" fmla="*/ 4 w 166"/>
                <a:gd name="T11" fmla="*/ 21 h 23"/>
                <a:gd name="T12" fmla="*/ 4 w 166"/>
                <a:gd name="T13" fmla="*/ 23 h 23"/>
                <a:gd name="T14" fmla="*/ 4 w 166"/>
                <a:gd name="T15" fmla="*/ 21 h 23"/>
                <a:gd name="T16" fmla="*/ 0 w 166"/>
                <a:gd name="T17" fmla="*/ 21 h 23"/>
                <a:gd name="T18" fmla="*/ 4 w 16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">
                  <a:moveTo>
                    <a:pt x="4" y="23"/>
                  </a:moveTo>
                  <a:lnTo>
                    <a:pt x="5" y="21"/>
                  </a:lnTo>
                  <a:lnTo>
                    <a:pt x="4" y="23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1" name="Freeform 2641">
              <a:extLst>
                <a:ext uri="{FF2B5EF4-FFF2-40B4-BE49-F238E27FC236}">
                  <a16:creationId xmlns:a16="http://schemas.microsoft.com/office/drawing/2014/main" id="{C8F3E715-0911-4C2F-9D9D-93056DFA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21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1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1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2" name="Freeform 2642">
              <a:extLst>
                <a:ext uri="{FF2B5EF4-FFF2-40B4-BE49-F238E27FC236}">
                  <a16:creationId xmlns:a16="http://schemas.microsoft.com/office/drawing/2014/main" id="{41741872-B119-4442-A7B0-C9799EA8C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19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2 w 157"/>
                <a:gd name="T3" fmla="*/ 27 h 28"/>
                <a:gd name="T4" fmla="*/ 2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2" y="27"/>
                  </a:lnTo>
                  <a:lnTo>
                    <a:pt x="2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3" name="Freeform 2643">
              <a:extLst>
                <a:ext uri="{FF2B5EF4-FFF2-40B4-BE49-F238E27FC236}">
                  <a16:creationId xmlns:a16="http://schemas.microsoft.com/office/drawing/2014/main" id="{A25D93B7-A610-4E22-AC57-C244D2A692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6"/>
              <a:ext cx="3" cy="42"/>
            </a:xfrm>
            <a:custGeom>
              <a:avLst/>
              <a:gdLst>
                <a:gd name="T0" fmla="*/ 2 w 3"/>
                <a:gd name="T1" fmla="*/ 42 h 42"/>
                <a:gd name="T2" fmla="*/ 1 w 3"/>
                <a:gd name="T3" fmla="*/ 40 h 42"/>
                <a:gd name="T4" fmla="*/ 3 w 3"/>
                <a:gd name="T5" fmla="*/ 41 h 42"/>
                <a:gd name="T6" fmla="*/ 2 w 3"/>
                <a:gd name="T7" fmla="*/ 0 h 42"/>
                <a:gd name="T8" fmla="*/ 0 w 3"/>
                <a:gd name="T9" fmla="*/ 0 h 42"/>
                <a:gd name="T10" fmla="*/ 1 w 3"/>
                <a:gd name="T11" fmla="*/ 41 h 42"/>
                <a:gd name="T12" fmla="*/ 2 w 3"/>
                <a:gd name="T13" fmla="*/ 42 h 42"/>
                <a:gd name="T14" fmla="*/ 1 w 3"/>
                <a:gd name="T15" fmla="*/ 41 h 42"/>
                <a:gd name="T16" fmla="*/ 1 w 3"/>
                <a:gd name="T17" fmla="*/ 42 h 42"/>
                <a:gd name="T18" fmla="*/ 2 w 3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4" name="Freeform 2644">
              <a:extLst>
                <a:ext uri="{FF2B5EF4-FFF2-40B4-BE49-F238E27FC236}">
                  <a16:creationId xmlns:a16="http://schemas.microsoft.com/office/drawing/2014/main" id="{32D14342-F016-4D98-ABB1-3BBE9B3D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59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1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5" name="Freeform 2645">
              <a:extLst>
                <a:ext uri="{FF2B5EF4-FFF2-40B4-BE49-F238E27FC236}">
                  <a16:creationId xmlns:a16="http://schemas.microsoft.com/office/drawing/2014/main" id="{0F6C1275-8120-4FFD-AA44-DA975ECF0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19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6" name="Freeform 2646">
              <a:extLst>
                <a:ext uri="{FF2B5EF4-FFF2-40B4-BE49-F238E27FC236}">
                  <a16:creationId xmlns:a16="http://schemas.microsoft.com/office/drawing/2014/main" id="{0C3430F9-F3B9-48F6-80FF-B3B8F5490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2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6 w 80"/>
                <a:gd name="T19" fmla="*/ 21 h 25"/>
                <a:gd name="T20" fmla="*/ 51 w 80"/>
                <a:gd name="T21" fmla="*/ 22 h 25"/>
                <a:gd name="T22" fmla="*/ 56 w 80"/>
                <a:gd name="T23" fmla="*/ 22 h 25"/>
                <a:gd name="T24" fmla="*/ 60 w 80"/>
                <a:gd name="T25" fmla="*/ 23 h 25"/>
                <a:gd name="T26" fmla="*/ 64 w 80"/>
                <a:gd name="T27" fmla="*/ 23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6" y="21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7" name="Freeform 2647">
              <a:extLst>
                <a:ext uri="{FF2B5EF4-FFF2-40B4-BE49-F238E27FC236}">
                  <a16:creationId xmlns:a16="http://schemas.microsoft.com/office/drawing/2014/main" id="{69C1D203-F4FD-4240-9BE0-ACBDA6326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1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3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8" name="Freeform 2648">
              <a:extLst>
                <a:ext uri="{FF2B5EF4-FFF2-40B4-BE49-F238E27FC236}">
                  <a16:creationId xmlns:a16="http://schemas.microsoft.com/office/drawing/2014/main" id="{8A6C1493-879C-44D1-AC8E-F3F7938C2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2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4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69" name="Freeform 2649">
              <a:extLst>
                <a:ext uri="{FF2B5EF4-FFF2-40B4-BE49-F238E27FC236}">
                  <a16:creationId xmlns:a16="http://schemas.microsoft.com/office/drawing/2014/main" id="{06C33D73-D823-4FA9-A1EC-032595D1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6"/>
              <a:ext cx="30" cy="15"/>
            </a:xfrm>
            <a:custGeom>
              <a:avLst/>
              <a:gdLst>
                <a:gd name="T0" fmla="*/ 29 w 30"/>
                <a:gd name="T1" fmla="*/ 15 h 15"/>
                <a:gd name="T2" fmla="*/ 30 w 30"/>
                <a:gd name="T3" fmla="*/ 13 h 15"/>
                <a:gd name="T4" fmla="*/ 1 w 30"/>
                <a:gd name="T5" fmla="*/ 0 h 15"/>
                <a:gd name="T6" fmla="*/ 0 w 30"/>
                <a:gd name="T7" fmla="*/ 2 h 15"/>
                <a:gd name="T8" fmla="*/ 29 w 30"/>
                <a:gd name="T9" fmla="*/ 15 h 15"/>
                <a:gd name="T10" fmla="*/ 29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9" y="15"/>
                  </a:moveTo>
                  <a:lnTo>
                    <a:pt x="30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0" name="Freeform 2650">
              <a:extLst>
                <a:ext uri="{FF2B5EF4-FFF2-40B4-BE49-F238E27FC236}">
                  <a16:creationId xmlns:a16="http://schemas.microsoft.com/office/drawing/2014/main" id="{31930C1C-377B-4AF2-A7C4-1600C3DC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589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6 h 9"/>
                <a:gd name="T12" fmla="*/ 41 w 52"/>
                <a:gd name="T13" fmla="*/ 6 h 9"/>
                <a:gd name="T14" fmla="*/ 36 w 52"/>
                <a:gd name="T15" fmla="*/ 5 h 9"/>
                <a:gd name="T16" fmla="*/ 31 w 52"/>
                <a:gd name="T17" fmla="*/ 5 h 9"/>
                <a:gd name="T18" fmla="*/ 27 w 52"/>
                <a:gd name="T19" fmla="*/ 4 h 9"/>
                <a:gd name="T20" fmla="*/ 22 w 52"/>
                <a:gd name="T21" fmla="*/ 4 h 9"/>
                <a:gd name="T22" fmla="*/ 17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4 h 9"/>
                <a:gd name="T46" fmla="*/ 12 w 52"/>
                <a:gd name="T47" fmla="*/ 4 h 9"/>
                <a:gd name="T48" fmla="*/ 16 w 52"/>
                <a:gd name="T49" fmla="*/ 5 h 9"/>
                <a:gd name="T50" fmla="*/ 22 w 52"/>
                <a:gd name="T51" fmla="*/ 6 h 9"/>
                <a:gd name="T52" fmla="*/ 27 w 52"/>
                <a:gd name="T53" fmla="*/ 6 h 9"/>
                <a:gd name="T54" fmla="*/ 31 w 52"/>
                <a:gd name="T55" fmla="*/ 7 h 9"/>
                <a:gd name="T56" fmla="*/ 35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1" name="Freeform 2651">
              <a:extLst>
                <a:ext uri="{FF2B5EF4-FFF2-40B4-BE49-F238E27FC236}">
                  <a16:creationId xmlns:a16="http://schemas.microsoft.com/office/drawing/2014/main" id="{2312811B-BE94-4FB7-AA0A-360C19E1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595"/>
              <a:ext cx="7" cy="5"/>
            </a:xfrm>
            <a:custGeom>
              <a:avLst/>
              <a:gdLst>
                <a:gd name="T0" fmla="*/ 2 w 7"/>
                <a:gd name="T1" fmla="*/ 1 h 5"/>
                <a:gd name="T2" fmla="*/ 1 w 7"/>
                <a:gd name="T3" fmla="*/ 3 h 5"/>
                <a:gd name="T4" fmla="*/ 2 w 7"/>
                <a:gd name="T5" fmla="*/ 1 h 5"/>
                <a:gd name="T6" fmla="*/ 1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2 w 7"/>
                <a:gd name="T13" fmla="*/ 1 h 5"/>
                <a:gd name="T14" fmla="*/ 1 w 7"/>
                <a:gd name="T15" fmla="*/ 1 h 5"/>
                <a:gd name="T16" fmla="*/ 0 w 7"/>
                <a:gd name="T17" fmla="*/ 2 h 5"/>
                <a:gd name="T18" fmla="*/ 1 w 7"/>
                <a:gd name="T19" fmla="*/ 3 h 5"/>
                <a:gd name="T20" fmla="*/ 2 w 7"/>
                <a:gd name="T21" fmla="*/ 1 h 5"/>
                <a:gd name="T22" fmla="*/ 1 w 7"/>
                <a:gd name="T23" fmla="*/ 3 h 5"/>
                <a:gd name="T24" fmla="*/ 7 w 7"/>
                <a:gd name="T25" fmla="*/ 5 h 5"/>
                <a:gd name="T26" fmla="*/ 2 w 7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7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2" name="Freeform 2652">
              <a:extLst>
                <a:ext uri="{FF2B5EF4-FFF2-40B4-BE49-F238E27FC236}">
                  <a16:creationId xmlns:a16="http://schemas.microsoft.com/office/drawing/2014/main" id="{4C8DA127-3685-4661-BD68-FC038D33E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21"/>
              <a:ext cx="165" cy="176"/>
            </a:xfrm>
            <a:custGeom>
              <a:avLst/>
              <a:gdLst>
                <a:gd name="T0" fmla="*/ 159 w 165"/>
                <a:gd name="T1" fmla="*/ 0 h 176"/>
                <a:gd name="T2" fmla="*/ 5 w 165"/>
                <a:gd name="T3" fmla="*/ 7 h 176"/>
                <a:gd name="T4" fmla="*/ 4 w 165"/>
                <a:gd name="T5" fmla="*/ 7 h 176"/>
                <a:gd name="T6" fmla="*/ 3 w 165"/>
                <a:gd name="T7" fmla="*/ 7 h 176"/>
                <a:gd name="T8" fmla="*/ 2 w 165"/>
                <a:gd name="T9" fmla="*/ 7 h 176"/>
                <a:gd name="T10" fmla="*/ 2 w 165"/>
                <a:gd name="T11" fmla="*/ 8 h 176"/>
                <a:gd name="T12" fmla="*/ 0 w 165"/>
                <a:gd name="T13" fmla="*/ 9 h 176"/>
                <a:gd name="T14" fmla="*/ 0 w 165"/>
                <a:gd name="T15" fmla="*/ 9 h 176"/>
                <a:gd name="T16" fmla="*/ 0 w 165"/>
                <a:gd name="T17" fmla="*/ 10 h 176"/>
                <a:gd name="T18" fmla="*/ 0 w 165"/>
                <a:gd name="T19" fmla="*/ 11 h 176"/>
                <a:gd name="T20" fmla="*/ 12 w 165"/>
                <a:gd name="T21" fmla="*/ 173 h 176"/>
                <a:gd name="T22" fmla="*/ 12 w 165"/>
                <a:gd name="T23" fmla="*/ 173 h 176"/>
                <a:gd name="T24" fmla="*/ 12 w 165"/>
                <a:gd name="T25" fmla="*/ 174 h 176"/>
                <a:gd name="T26" fmla="*/ 13 w 165"/>
                <a:gd name="T27" fmla="*/ 175 h 176"/>
                <a:gd name="T28" fmla="*/ 13 w 165"/>
                <a:gd name="T29" fmla="*/ 175 h 176"/>
                <a:gd name="T30" fmla="*/ 14 w 165"/>
                <a:gd name="T31" fmla="*/ 176 h 176"/>
                <a:gd name="T32" fmla="*/ 15 w 165"/>
                <a:gd name="T33" fmla="*/ 176 h 176"/>
                <a:gd name="T34" fmla="*/ 16 w 165"/>
                <a:gd name="T35" fmla="*/ 176 h 176"/>
                <a:gd name="T36" fmla="*/ 16 w 165"/>
                <a:gd name="T37" fmla="*/ 176 h 176"/>
                <a:gd name="T38" fmla="*/ 165 w 165"/>
                <a:gd name="T39" fmla="*/ 155 h 176"/>
                <a:gd name="T40" fmla="*/ 159 w 16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76">
                  <a:moveTo>
                    <a:pt x="159" y="0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5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3" name="Freeform 2653">
              <a:extLst>
                <a:ext uri="{FF2B5EF4-FFF2-40B4-BE49-F238E27FC236}">
                  <a16:creationId xmlns:a16="http://schemas.microsoft.com/office/drawing/2014/main" id="{2A375161-DB80-44CF-8104-D1CC7BEB2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420"/>
              <a:ext cx="155" cy="9"/>
            </a:xfrm>
            <a:custGeom>
              <a:avLst/>
              <a:gdLst>
                <a:gd name="T0" fmla="*/ 0 w 155"/>
                <a:gd name="T1" fmla="*/ 7 h 9"/>
                <a:gd name="T2" fmla="*/ 1 w 155"/>
                <a:gd name="T3" fmla="*/ 9 h 9"/>
                <a:gd name="T4" fmla="*/ 155 w 155"/>
                <a:gd name="T5" fmla="*/ 1 h 9"/>
                <a:gd name="T6" fmla="*/ 155 w 155"/>
                <a:gd name="T7" fmla="*/ 0 h 9"/>
                <a:gd name="T8" fmla="*/ 1 w 155"/>
                <a:gd name="T9" fmla="*/ 7 h 9"/>
                <a:gd name="T10" fmla="*/ 0 w 155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9">
                  <a:moveTo>
                    <a:pt x="0" y="7"/>
                  </a:moveTo>
                  <a:lnTo>
                    <a:pt x="1" y="9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4" name="Freeform 2654">
              <a:extLst>
                <a:ext uri="{FF2B5EF4-FFF2-40B4-BE49-F238E27FC236}">
                  <a16:creationId xmlns:a16="http://schemas.microsoft.com/office/drawing/2014/main" id="{A20B17BC-E026-41A3-9581-4FF9F0795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27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2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5 w 6"/>
                <a:gd name="T21" fmla="*/ 0 h 5"/>
                <a:gd name="T22" fmla="*/ 4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1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5" name="Freeform 2655">
              <a:extLst>
                <a:ext uri="{FF2B5EF4-FFF2-40B4-BE49-F238E27FC236}">
                  <a16:creationId xmlns:a16="http://schemas.microsoft.com/office/drawing/2014/main" id="{30B8A74C-7277-48E8-AC79-81B0C8A57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32"/>
              <a:ext cx="14" cy="162"/>
            </a:xfrm>
            <a:custGeom>
              <a:avLst/>
              <a:gdLst>
                <a:gd name="T0" fmla="*/ 12 w 14"/>
                <a:gd name="T1" fmla="*/ 162 h 162"/>
                <a:gd name="T2" fmla="*/ 14 w 14"/>
                <a:gd name="T3" fmla="*/ 162 h 162"/>
                <a:gd name="T4" fmla="*/ 3 w 14"/>
                <a:gd name="T5" fmla="*/ 0 h 162"/>
                <a:gd name="T6" fmla="*/ 0 w 14"/>
                <a:gd name="T7" fmla="*/ 0 h 162"/>
                <a:gd name="T8" fmla="*/ 12 w 14"/>
                <a:gd name="T9" fmla="*/ 162 h 162"/>
                <a:gd name="T10" fmla="*/ 12 w 1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2">
                  <a:moveTo>
                    <a:pt x="12" y="162"/>
                  </a:moveTo>
                  <a:lnTo>
                    <a:pt x="14" y="1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2"/>
                  </a:lnTo>
                  <a:lnTo>
                    <a:pt x="1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6" name="Freeform 2656">
              <a:extLst>
                <a:ext uri="{FF2B5EF4-FFF2-40B4-BE49-F238E27FC236}">
                  <a16:creationId xmlns:a16="http://schemas.microsoft.com/office/drawing/2014/main" id="{AE459B68-BD44-4E09-8F6C-142D3F3B0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594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7" name="Freeform 2657">
              <a:extLst>
                <a:ext uri="{FF2B5EF4-FFF2-40B4-BE49-F238E27FC236}">
                  <a16:creationId xmlns:a16="http://schemas.microsoft.com/office/drawing/2014/main" id="{C95258E5-28F5-426B-9282-7C15C6069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575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8" name="Freeform 2658">
              <a:extLst>
                <a:ext uri="{FF2B5EF4-FFF2-40B4-BE49-F238E27FC236}">
                  <a16:creationId xmlns:a16="http://schemas.microsoft.com/office/drawing/2014/main" id="{FFA45160-0B91-4259-8238-0716084F3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6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4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3 w 139"/>
                <a:gd name="T27" fmla="*/ 20 h 32"/>
                <a:gd name="T28" fmla="*/ 1 w 139"/>
                <a:gd name="T29" fmla="*/ 20 h 32"/>
                <a:gd name="T30" fmla="*/ 0 w 139"/>
                <a:gd name="T31" fmla="*/ 18 h 32"/>
                <a:gd name="T32" fmla="*/ 0 w 139"/>
                <a:gd name="T33" fmla="*/ 18 h 32"/>
                <a:gd name="T34" fmla="*/ 0 w 139"/>
                <a:gd name="T35" fmla="*/ 18 h 32"/>
                <a:gd name="T36" fmla="*/ 0 w 139"/>
                <a:gd name="T37" fmla="*/ 17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3 w 139"/>
                <a:gd name="T51" fmla="*/ 10 h 32"/>
                <a:gd name="T52" fmla="*/ 4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8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79" name="Freeform 2659">
              <a:extLst>
                <a:ext uri="{FF2B5EF4-FFF2-40B4-BE49-F238E27FC236}">
                  <a16:creationId xmlns:a16="http://schemas.microsoft.com/office/drawing/2014/main" id="{9FCDF2C7-4656-4DA0-95A2-36AE6F9EC9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0" name="Freeform 2660">
              <a:extLst>
                <a:ext uri="{FF2B5EF4-FFF2-40B4-BE49-F238E27FC236}">
                  <a16:creationId xmlns:a16="http://schemas.microsoft.com/office/drawing/2014/main" id="{3BF9C5DD-4ED0-4BF8-8F14-BE4A6248A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07"/>
              <a:ext cx="4" cy="7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1 w 4"/>
                <a:gd name="T11" fmla="*/ 3 h 7"/>
                <a:gd name="T12" fmla="*/ 1 w 4"/>
                <a:gd name="T13" fmla="*/ 4 h 7"/>
                <a:gd name="T14" fmla="*/ 1 w 4"/>
                <a:gd name="T15" fmla="*/ 6 h 7"/>
                <a:gd name="T16" fmla="*/ 1 w 4"/>
                <a:gd name="T17" fmla="*/ 6 h 7"/>
                <a:gd name="T18" fmla="*/ 0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3 w 4"/>
                <a:gd name="T27" fmla="*/ 6 h 7"/>
                <a:gd name="T28" fmla="*/ 3 w 4"/>
                <a:gd name="T29" fmla="*/ 4 h 7"/>
                <a:gd name="T30" fmla="*/ 3 w 4"/>
                <a:gd name="T31" fmla="*/ 4 h 7"/>
                <a:gd name="T32" fmla="*/ 4 w 4"/>
                <a:gd name="T33" fmla="*/ 3 h 7"/>
                <a:gd name="T34" fmla="*/ 4 w 4"/>
                <a:gd name="T35" fmla="*/ 2 h 7"/>
                <a:gd name="T36" fmla="*/ 4 w 4"/>
                <a:gd name="T37" fmla="*/ 1 h 7"/>
                <a:gd name="T38" fmla="*/ 4 w 4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1" name="Freeform 2661">
              <a:extLst>
                <a:ext uri="{FF2B5EF4-FFF2-40B4-BE49-F238E27FC236}">
                  <a16:creationId xmlns:a16="http://schemas.microsoft.com/office/drawing/2014/main" id="{34895B61-9738-4C4A-ABA9-D0622C967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7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4 w 17"/>
                <a:gd name="T17" fmla="*/ 7 h 11"/>
                <a:gd name="T18" fmla="*/ 2 w 17"/>
                <a:gd name="T19" fmla="*/ 8 h 11"/>
                <a:gd name="T20" fmla="*/ 0 w 17"/>
                <a:gd name="T21" fmla="*/ 10 h 11"/>
                <a:gd name="T22" fmla="*/ 2 w 17"/>
                <a:gd name="T23" fmla="*/ 11 h 11"/>
                <a:gd name="T24" fmla="*/ 3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2" name="Freeform 2662">
              <a:extLst>
                <a:ext uri="{FF2B5EF4-FFF2-40B4-BE49-F238E27FC236}">
                  <a16:creationId xmlns:a16="http://schemas.microsoft.com/office/drawing/2014/main" id="{0B43B71B-97F2-41F9-B9F7-83FAE45C7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7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3" name="Freeform 2663">
              <a:extLst>
                <a:ext uri="{FF2B5EF4-FFF2-40B4-BE49-F238E27FC236}">
                  <a16:creationId xmlns:a16="http://schemas.microsoft.com/office/drawing/2014/main" id="{2CB86395-B48D-4C8D-991B-B7E94A5B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95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4" name="Freeform 2664">
              <a:extLst>
                <a:ext uri="{FF2B5EF4-FFF2-40B4-BE49-F238E27FC236}">
                  <a16:creationId xmlns:a16="http://schemas.microsoft.com/office/drawing/2014/main" id="{C00D0780-CB9E-4EF5-9F96-0380DD766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595"/>
              <a:ext cx="43" cy="19"/>
            </a:xfrm>
            <a:custGeom>
              <a:avLst/>
              <a:gdLst>
                <a:gd name="T0" fmla="*/ 40 w 43"/>
                <a:gd name="T1" fmla="*/ 18 h 19"/>
                <a:gd name="T2" fmla="*/ 40 w 43"/>
                <a:gd name="T3" fmla="*/ 19 h 19"/>
                <a:gd name="T4" fmla="*/ 40 w 43"/>
                <a:gd name="T5" fmla="*/ 18 h 19"/>
                <a:gd name="T6" fmla="*/ 1 w 43"/>
                <a:gd name="T7" fmla="*/ 0 h 19"/>
                <a:gd name="T8" fmla="*/ 0 w 43"/>
                <a:gd name="T9" fmla="*/ 2 h 19"/>
                <a:gd name="T10" fmla="*/ 39 w 43"/>
                <a:gd name="T11" fmla="*/ 19 h 19"/>
                <a:gd name="T12" fmla="*/ 39 w 43"/>
                <a:gd name="T13" fmla="*/ 18 h 19"/>
                <a:gd name="T14" fmla="*/ 40 w 43"/>
                <a:gd name="T15" fmla="*/ 19 h 19"/>
                <a:gd name="T16" fmla="*/ 43 w 43"/>
                <a:gd name="T17" fmla="*/ 19 h 19"/>
                <a:gd name="T18" fmla="*/ 40 w 4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5" name="Freeform 2665">
              <a:extLst>
                <a:ext uri="{FF2B5EF4-FFF2-40B4-BE49-F238E27FC236}">
                  <a16:creationId xmlns:a16="http://schemas.microsoft.com/office/drawing/2014/main" id="{21C5C502-390C-44C0-B38C-02920A5FE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6" name="Freeform 2666">
              <a:extLst>
                <a:ext uri="{FF2B5EF4-FFF2-40B4-BE49-F238E27FC236}">
                  <a16:creationId xmlns:a16="http://schemas.microsoft.com/office/drawing/2014/main" id="{D171E6FA-7C55-46F2-A8A9-7C9FA3100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143" cy="23"/>
            </a:xfrm>
            <a:custGeom>
              <a:avLst/>
              <a:gdLst>
                <a:gd name="T0" fmla="*/ 141 w 143"/>
                <a:gd name="T1" fmla="*/ 0 h 23"/>
                <a:gd name="T2" fmla="*/ 43 w 143"/>
                <a:gd name="T3" fmla="*/ 14 h 23"/>
                <a:gd name="T4" fmla="*/ 42 w 143"/>
                <a:gd name="T5" fmla="*/ 14 h 23"/>
                <a:gd name="T6" fmla="*/ 40 w 143"/>
                <a:gd name="T7" fmla="*/ 14 h 23"/>
                <a:gd name="T8" fmla="*/ 39 w 143"/>
                <a:gd name="T9" fmla="*/ 13 h 23"/>
                <a:gd name="T10" fmla="*/ 37 w 143"/>
                <a:gd name="T11" fmla="*/ 12 h 23"/>
                <a:gd name="T12" fmla="*/ 34 w 143"/>
                <a:gd name="T13" fmla="*/ 12 h 23"/>
                <a:gd name="T14" fmla="*/ 30 w 143"/>
                <a:gd name="T15" fmla="*/ 10 h 23"/>
                <a:gd name="T16" fmla="*/ 26 w 143"/>
                <a:gd name="T17" fmla="*/ 9 h 23"/>
                <a:gd name="T18" fmla="*/ 22 w 143"/>
                <a:gd name="T19" fmla="*/ 8 h 23"/>
                <a:gd name="T20" fmla="*/ 18 w 143"/>
                <a:gd name="T21" fmla="*/ 7 h 23"/>
                <a:gd name="T22" fmla="*/ 15 w 143"/>
                <a:gd name="T23" fmla="*/ 5 h 23"/>
                <a:gd name="T24" fmla="*/ 12 w 143"/>
                <a:gd name="T25" fmla="*/ 4 h 23"/>
                <a:gd name="T26" fmla="*/ 9 w 143"/>
                <a:gd name="T27" fmla="*/ 4 h 23"/>
                <a:gd name="T28" fmla="*/ 5 w 143"/>
                <a:gd name="T29" fmla="*/ 2 h 23"/>
                <a:gd name="T30" fmla="*/ 3 w 143"/>
                <a:gd name="T31" fmla="*/ 2 h 23"/>
                <a:gd name="T32" fmla="*/ 2 w 143"/>
                <a:gd name="T33" fmla="*/ 0 h 23"/>
                <a:gd name="T34" fmla="*/ 2 w 143"/>
                <a:gd name="T35" fmla="*/ 0 h 23"/>
                <a:gd name="T36" fmla="*/ 1 w 143"/>
                <a:gd name="T37" fmla="*/ 0 h 23"/>
                <a:gd name="T38" fmla="*/ 1 w 143"/>
                <a:gd name="T39" fmla="*/ 1 h 23"/>
                <a:gd name="T40" fmla="*/ 1 w 143"/>
                <a:gd name="T41" fmla="*/ 2 h 23"/>
                <a:gd name="T42" fmla="*/ 0 w 143"/>
                <a:gd name="T43" fmla="*/ 3 h 23"/>
                <a:gd name="T44" fmla="*/ 0 w 143"/>
                <a:gd name="T45" fmla="*/ 4 h 23"/>
                <a:gd name="T46" fmla="*/ 0 w 143"/>
                <a:gd name="T47" fmla="*/ 4 h 23"/>
                <a:gd name="T48" fmla="*/ 0 w 143"/>
                <a:gd name="T49" fmla="*/ 5 h 23"/>
                <a:gd name="T50" fmla="*/ 0 w 143"/>
                <a:gd name="T51" fmla="*/ 7 h 23"/>
                <a:gd name="T52" fmla="*/ 1 w 143"/>
                <a:gd name="T53" fmla="*/ 7 h 23"/>
                <a:gd name="T54" fmla="*/ 3 w 143"/>
                <a:gd name="T55" fmla="*/ 8 h 23"/>
                <a:gd name="T56" fmla="*/ 5 w 143"/>
                <a:gd name="T57" fmla="*/ 9 h 23"/>
                <a:gd name="T58" fmla="*/ 8 w 143"/>
                <a:gd name="T59" fmla="*/ 10 h 23"/>
                <a:gd name="T60" fmla="*/ 11 w 143"/>
                <a:gd name="T61" fmla="*/ 11 h 23"/>
                <a:gd name="T62" fmla="*/ 15 w 143"/>
                <a:gd name="T63" fmla="*/ 12 h 23"/>
                <a:gd name="T64" fmla="*/ 18 w 143"/>
                <a:gd name="T65" fmla="*/ 14 h 23"/>
                <a:gd name="T66" fmla="*/ 22 w 143"/>
                <a:gd name="T67" fmla="*/ 15 h 23"/>
                <a:gd name="T68" fmla="*/ 25 w 143"/>
                <a:gd name="T69" fmla="*/ 16 h 23"/>
                <a:gd name="T70" fmla="*/ 30 w 143"/>
                <a:gd name="T71" fmla="*/ 18 h 23"/>
                <a:gd name="T72" fmla="*/ 33 w 143"/>
                <a:gd name="T73" fmla="*/ 20 h 23"/>
                <a:gd name="T74" fmla="*/ 36 w 143"/>
                <a:gd name="T75" fmla="*/ 21 h 23"/>
                <a:gd name="T76" fmla="*/ 38 w 143"/>
                <a:gd name="T77" fmla="*/ 21 h 23"/>
                <a:gd name="T78" fmla="*/ 40 w 143"/>
                <a:gd name="T79" fmla="*/ 22 h 23"/>
                <a:gd name="T80" fmla="*/ 41 w 143"/>
                <a:gd name="T81" fmla="*/ 23 h 23"/>
                <a:gd name="T82" fmla="*/ 143 w 143"/>
                <a:gd name="T83" fmla="*/ 5 h 23"/>
                <a:gd name="T84" fmla="*/ 143 w 143"/>
                <a:gd name="T85" fmla="*/ 5 h 23"/>
                <a:gd name="T86" fmla="*/ 143 w 143"/>
                <a:gd name="T87" fmla="*/ 4 h 23"/>
                <a:gd name="T88" fmla="*/ 143 w 143"/>
                <a:gd name="T89" fmla="*/ 4 h 23"/>
                <a:gd name="T90" fmla="*/ 143 w 143"/>
                <a:gd name="T91" fmla="*/ 3 h 23"/>
                <a:gd name="T92" fmla="*/ 143 w 143"/>
                <a:gd name="T93" fmla="*/ 2 h 23"/>
                <a:gd name="T94" fmla="*/ 142 w 143"/>
                <a:gd name="T95" fmla="*/ 1 h 23"/>
                <a:gd name="T96" fmla="*/ 142 w 143"/>
                <a:gd name="T97" fmla="*/ 0 h 23"/>
                <a:gd name="T98" fmla="*/ 141 w 143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23">
                  <a:moveTo>
                    <a:pt x="141" y="0"/>
                  </a:move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7" name="Freeform 2667">
              <a:extLst>
                <a:ext uri="{FF2B5EF4-FFF2-40B4-BE49-F238E27FC236}">
                  <a16:creationId xmlns:a16="http://schemas.microsoft.com/office/drawing/2014/main" id="{1C9483D2-F47C-4942-B086-E3A097CA7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8" name="Freeform 2668">
              <a:extLst>
                <a:ext uri="{FF2B5EF4-FFF2-40B4-BE49-F238E27FC236}">
                  <a16:creationId xmlns:a16="http://schemas.microsoft.com/office/drawing/2014/main" id="{25C9D33D-4597-431F-A336-C4F3AF097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1 w 43"/>
                <a:gd name="T1" fmla="*/ 0 h 15"/>
                <a:gd name="T2" fmla="*/ 2 w 43"/>
                <a:gd name="T3" fmla="*/ 0 h 15"/>
                <a:gd name="T4" fmla="*/ 0 w 43"/>
                <a:gd name="T5" fmla="*/ 0 h 15"/>
                <a:gd name="T6" fmla="*/ 1 w 43"/>
                <a:gd name="T7" fmla="*/ 2 h 15"/>
                <a:gd name="T8" fmla="*/ 3 w 43"/>
                <a:gd name="T9" fmla="*/ 2 h 15"/>
                <a:gd name="T10" fmla="*/ 5 w 43"/>
                <a:gd name="T11" fmla="*/ 3 h 15"/>
                <a:gd name="T12" fmla="*/ 8 w 43"/>
                <a:gd name="T13" fmla="*/ 4 h 15"/>
                <a:gd name="T14" fmla="*/ 11 w 43"/>
                <a:gd name="T15" fmla="*/ 5 h 15"/>
                <a:gd name="T16" fmla="*/ 14 w 43"/>
                <a:gd name="T17" fmla="*/ 7 h 15"/>
                <a:gd name="T18" fmla="*/ 18 w 43"/>
                <a:gd name="T19" fmla="*/ 8 h 15"/>
                <a:gd name="T20" fmla="*/ 22 w 43"/>
                <a:gd name="T21" fmla="*/ 9 h 15"/>
                <a:gd name="T22" fmla="*/ 25 w 43"/>
                <a:gd name="T23" fmla="*/ 10 h 15"/>
                <a:gd name="T24" fmla="*/ 30 w 43"/>
                <a:gd name="T25" fmla="*/ 11 h 15"/>
                <a:gd name="T26" fmla="*/ 33 w 43"/>
                <a:gd name="T27" fmla="*/ 13 h 15"/>
                <a:gd name="T28" fmla="*/ 36 w 43"/>
                <a:gd name="T29" fmla="*/ 13 h 15"/>
                <a:gd name="T30" fmla="*/ 39 w 43"/>
                <a:gd name="T31" fmla="*/ 14 h 15"/>
                <a:gd name="T32" fmla="*/ 40 w 43"/>
                <a:gd name="T33" fmla="*/ 15 h 15"/>
                <a:gd name="T34" fmla="*/ 41 w 43"/>
                <a:gd name="T35" fmla="*/ 15 h 15"/>
                <a:gd name="T36" fmla="*/ 42 w 43"/>
                <a:gd name="T37" fmla="*/ 15 h 15"/>
                <a:gd name="T38" fmla="*/ 43 w 43"/>
                <a:gd name="T39" fmla="*/ 13 h 15"/>
                <a:gd name="T40" fmla="*/ 42 w 43"/>
                <a:gd name="T41" fmla="*/ 13 h 15"/>
                <a:gd name="T42" fmla="*/ 41 w 43"/>
                <a:gd name="T43" fmla="*/ 13 h 15"/>
                <a:gd name="T44" fmla="*/ 39 w 43"/>
                <a:gd name="T45" fmla="*/ 12 h 15"/>
                <a:gd name="T46" fmla="*/ 37 w 43"/>
                <a:gd name="T47" fmla="*/ 11 h 15"/>
                <a:gd name="T48" fmla="*/ 34 w 43"/>
                <a:gd name="T49" fmla="*/ 11 h 15"/>
                <a:gd name="T50" fmla="*/ 31 w 43"/>
                <a:gd name="T51" fmla="*/ 9 h 15"/>
                <a:gd name="T52" fmla="*/ 26 w 43"/>
                <a:gd name="T53" fmla="*/ 8 h 15"/>
                <a:gd name="T54" fmla="*/ 22 w 43"/>
                <a:gd name="T55" fmla="*/ 7 h 15"/>
                <a:gd name="T56" fmla="*/ 19 w 43"/>
                <a:gd name="T57" fmla="*/ 6 h 15"/>
                <a:gd name="T58" fmla="*/ 15 w 43"/>
                <a:gd name="T59" fmla="*/ 4 h 15"/>
                <a:gd name="T60" fmla="*/ 12 w 43"/>
                <a:gd name="T61" fmla="*/ 4 h 15"/>
                <a:gd name="T62" fmla="*/ 9 w 43"/>
                <a:gd name="T63" fmla="*/ 3 h 15"/>
                <a:gd name="T64" fmla="*/ 6 w 43"/>
                <a:gd name="T65" fmla="*/ 2 h 15"/>
                <a:gd name="T66" fmla="*/ 4 w 43"/>
                <a:gd name="T67" fmla="*/ 0 h 15"/>
                <a:gd name="T68" fmla="*/ 3 w 43"/>
                <a:gd name="T69" fmla="*/ 0 h 15"/>
                <a:gd name="T70" fmla="*/ 1 w 43"/>
                <a:gd name="T7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5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89" name="Freeform 2669">
              <a:extLst>
                <a:ext uri="{FF2B5EF4-FFF2-40B4-BE49-F238E27FC236}">
                  <a16:creationId xmlns:a16="http://schemas.microsoft.com/office/drawing/2014/main" id="{9F44AF07-A0BC-4C3B-8BB4-739CF0AD8E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614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0" name="Freeform 2670">
              <a:extLst>
                <a:ext uri="{FF2B5EF4-FFF2-40B4-BE49-F238E27FC236}">
                  <a16:creationId xmlns:a16="http://schemas.microsoft.com/office/drawing/2014/main" id="{B767FDB7-0EAE-4FB3-AED6-26A9496DBA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20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0 h 18"/>
                <a:gd name="T18" fmla="*/ 26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5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4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5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1" name="Freeform 2671">
              <a:extLst>
                <a:ext uri="{FF2B5EF4-FFF2-40B4-BE49-F238E27FC236}">
                  <a16:creationId xmlns:a16="http://schemas.microsoft.com/office/drawing/2014/main" id="{5D726838-AAA5-4A45-AA39-5F5D27130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18"/>
              <a:ext cx="103" cy="20"/>
            </a:xfrm>
            <a:custGeom>
              <a:avLst/>
              <a:gdLst>
                <a:gd name="T0" fmla="*/ 103 w 103"/>
                <a:gd name="T1" fmla="*/ 1 h 20"/>
                <a:gd name="T2" fmla="*/ 101 w 103"/>
                <a:gd name="T3" fmla="*/ 1 h 20"/>
                <a:gd name="T4" fmla="*/ 102 w 103"/>
                <a:gd name="T5" fmla="*/ 0 h 20"/>
                <a:gd name="T6" fmla="*/ 0 w 103"/>
                <a:gd name="T7" fmla="*/ 18 h 20"/>
                <a:gd name="T8" fmla="*/ 0 w 103"/>
                <a:gd name="T9" fmla="*/ 20 h 20"/>
                <a:gd name="T10" fmla="*/ 102 w 103"/>
                <a:gd name="T11" fmla="*/ 3 h 20"/>
                <a:gd name="T12" fmla="*/ 103 w 103"/>
                <a:gd name="T13" fmla="*/ 1 h 20"/>
                <a:gd name="T14" fmla="*/ 102 w 103"/>
                <a:gd name="T15" fmla="*/ 3 h 20"/>
                <a:gd name="T16" fmla="*/ 103 w 103"/>
                <a:gd name="T17" fmla="*/ 3 h 20"/>
                <a:gd name="T18" fmla="*/ 103 w 103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">
                  <a:moveTo>
                    <a:pt x="103" y="1"/>
                  </a:moveTo>
                  <a:lnTo>
                    <a:pt x="101" y="1"/>
                  </a:lnTo>
                  <a:lnTo>
                    <a:pt x="102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2" y="3"/>
                  </a:lnTo>
                  <a:lnTo>
                    <a:pt x="103" y="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2" name="Freeform 2672">
              <a:extLst>
                <a:ext uri="{FF2B5EF4-FFF2-40B4-BE49-F238E27FC236}">
                  <a16:creationId xmlns:a16="http://schemas.microsoft.com/office/drawing/2014/main" id="{CCA2A748-A61D-45C4-8DDD-B083E1D71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613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2 h 6"/>
                <a:gd name="T8" fmla="*/ 1 w 4"/>
                <a:gd name="T9" fmla="*/ 3 h 6"/>
                <a:gd name="T10" fmla="*/ 2 w 4"/>
                <a:gd name="T11" fmla="*/ 3 h 6"/>
                <a:gd name="T12" fmla="*/ 2 w 4"/>
                <a:gd name="T13" fmla="*/ 4 h 6"/>
                <a:gd name="T14" fmla="*/ 2 w 4"/>
                <a:gd name="T15" fmla="*/ 5 h 6"/>
                <a:gd name="T16" fmla="*/ 2 w 4"/>
                <a:gd name="T17" fmla="*/ 5 h 6"/>
                <a:gd name="T18" fmla="*/ 2 w 4"/>
                <a:gd name="T19" fmla="*/ 6 h 6"/>
                <a:gd name="T20" fmla="*/ 2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4 w 4"/>
                <a:gd name="T27" fmla="*/ 5 h 6"/>
                <a:gd name="T28" fmla="*/ 4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3 w 4"/>
                <a:gd name="T35" fmla="*/ 1 h 6"/>
                <a:gd name="T36" fmla="*/ 2 w 4"/>
                <a:gd name="T37" fmla="*/ 0 h 6"/>
                <a:gd name="T38" fmla="*/ 1 w 4"/>
                <a:gd name="T39" fmla="*/ 0 h 6"/>
                <a:gd name="T40" fmla="*/ 0 w 4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3" name="Freeform 2673">
              <a:extLst>
                <a:ext uri="{FF2B5EF4-FFF2-40B4-BE49-F238E27FC236}">
                  <a16:creationId xmlns:a16="http://schemas.microsoft.com/office/drawing/2014/main" id="{4923B662-25B7-4CE3-B993-62A0B1CEF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4" name="Freeform 2674">
              <a:extLst>
                <a:ext uri="{FF2B5EF4-FFF2-40B4-BE49-F238E27FC236}">
                  <a16:creationId xmlns:a16="http://schemas.microsoft.com/office/drawing/2014/main" id="{07EDD47F-584C-4E44-AC6D-B3362404D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5" name="Freeform 2675">
              <a:extLst>
                <a:ext uri="{FF2B5EF4-FFF2-40B4-BE49-F238E27FC236}">
                  <a16:creationId xmlns:a16="http://schemas.microsoft.com/office/drawing/2014/main" id="{52603E8F-C956-402C-B118-BBD8C448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602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5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5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5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5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6" name="Freeform 2676">
              <a:extLst>
                <a:ext uri="{FF2B5EF4-FFF2-40B4-BE49-F238E27FC236}">
                  <a16:creationId xmlns:a16="http://schemas.microsoft.com/office/drawing/2014/main" id="{5D66A232-E38D-4B71-8909-FB9DA14F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5"/>
              <a:ext cx="32" cy="15"/>
            </a:xfrm>
            <a:custGeom>
              <a:avLst/>
              <a:gdLst>
                <a:gd name="T0" fmla="*/ 32 w 32"/>
                <a:gd name="T1" fmla="*/ 1 h 15"/>
                <a:gd name="T2" fmla="*/ 31 w 32"/>
                <a:gd name="T3" fmla="*/ 0 h 15"/>
                <a:gd name="T4" fmla="*/ 30 w 32"/>
                <a:gd name="T5" fmla="*/ 0 h 15"/>
                <a:gd name="T6" fmla="*/ 29 w 32"/>
                <a:gd name="T7" fmla="*/ 1 h 15"/>
                <a:gd name="T8" fmla="*/ 28 w 32"/>
                <a:gd name="T9" fmla="*/ 2 h 15"/>
                <a:gd name="T10" fmla="*/ 27 w 32"/>
                <a:gd name="T11" fmla="*/ 3 h 15"/>
                <a:gd name="T12" fmla="*/ 25 w 32"/>
                <a:gd name="T13" fmla="*/ 4 h 15"/>
                <a:gd name="T14" fmla="*/ 24 w 32"/>
                <a:gd name="T15" fmla="*/ 5 h 15"/>
                <a:gd name="T16" fmla="*/ 22 w 32"/>
                <a:gd name="T17" fmla="*/ 6 h 15"/>
                <a:gd name="T18" fmla="*/ 20 w 32"/>
                <a:gd name="T19" fmla="*/ 8 h 15"/>
                <a:gd name="T20" fmla="*/ 18 w 32"/>
                <a:gd name="T21" fmla="*/ 9 h 15"/>
                <a:gd name="T22" fmla="*/ 15 w 32"/>
                <a:gd name="T23" fmla="*/ 10 h 15"/>
                <a:gd name="T24" fmla="*/ 13 w 32"/>
                <a:gd name="T25" fmla="*/ 11 h 15"/>
                <a:gd name="T26" fmla="*/ 11 w 32"/>
                <a:gd name="T27" fmla="*/ 11 h 15"/>
                <a:gd name="T28" fmla="*/ 8 w 32"/>
                <a:gd name="T29" fmla="*/ 12 h 15"/>
                <a:gd name="T30" fmla="*/ 5 w 32"/>
                <a:gd name="T31" fmla="*/ 13 h 15"/>
                <a:gd name="T32" fmla="*/ 3 w 32"/>
                <a:gd name="T33" fmla="*/ 13 h 15"/>
                <a:gd name="T34" fmla="*/ 0 w 32"/>
                <a:gd name="T35" fmla="*/ 13 h 15"/>
                <a:gd name="T36" fmla="*/ 0 w 32"/>
                <a:gd name="T37" fmla="*/ 15 h 15"/>
                <a:gd name="T38" fmla="*/ 3 w 32"/>
                <a:gd name="T39" fmla="*/ 15 h 15"/>
                <a:gd name="T40" fmla="*/ 6 w 32"/>
                <a:gd name="T41" fmla="*/ 15 h 15"/>
                <a:gd name="T42" fmla="*/ 8 w 32"/>
                <a:gd name="T43" fmla="*/ 14 h 15"/>
                <a:gd name="T44" fmla="*/ 11 w 32"/>
                <a:gd name="T45" fmla="*/ 13 h 15"/>
                <a:gd name="T46" fmla="*/ 13 w 32"/>
                <a:gd name="T47" fmla="*/ 13 h 15"/>
                <a:gd name="T48" fmla="*/ 17 w 32"/>
                <a:gd name="T49" fmla="*/ 12 h 15"/>
                <a:gd name="T50" fmla="*/ 19 w 32"/>
                <a:gd name="T51" fmla="*/ 10 h 15"/>
                <a:gd name="T52" fmla="*/ 21 w 32"/>
                <a:gd name="T53" fmla="*/ 9 h 15"/>
                <a:gd name="T54" fmla="*/ 23 w 32"/>
                <a:gd name="T55" fmla="*/ 8 h 15"/>
                <a:gd name="T56" fmla="*/ 25 w 32"/>
                <a:gd name="T57" fmla="*/ 7 h 15"/>
                <a:gd name="T58" fmla="*/ 26 w 32"/>
                <a:gd name="T59" fmla="*/ 6 h 15"/>
                <a:gd name="T60" fmla="*/ 28 w 32"/>
                <a:gd name="T61" fmla="*/ 5 h 15"/>
                <a:gd name="T62" fmla="*/ 29 w 32"/>
                <a:gd name="T63" fmla="*/ 4 h 15"/>
                <a:gd name="T64" fmla="*/ 30 w 32"/>
                <a:gd name="T65" fmla="*/ 3 h 15"/>
                <a:gd name="T66" fmla="*/ 31 w 32"/>
                <a:gd name="T67" fmla="*/ 2 h 15"/>
                <a:gd name="T68" fmla="*/ 32 w 32"/>
                <a:gd name="T6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5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7" name="Freeform 2677">
              <a:extLst>
                <a:ext uri="{FF2B5EF4-FFF2-40B4-BE49-F238E27FC236}">
                  <a16:creationId xmlns:a16="http://schemas.microsoft.com/office/drawing/2014/main" id="{358C383C-EEE3-45E8-B059-E835AE885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8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3 w 37"/>
                <a:gd name="T27" fmla="*/ 6 h 18"/>
                <a:gd name="T28" fmla="*/ 34 w 37"/>
                <a:gd name="T29" fmla="*/ 4 h 18"/>
                <a:gd name="T30" fmla="*/ 35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5 w 37"/>
                <a:gd name="T37" fmla="*/ 0 h 18"/>
                <a:gd name="T38" fmla="*/ 34 w 37"/>
                <a:gd name="T39" fmla="*/ 1 h 18"/>
                <a:gd name="T40" fmla="*/ 33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8" name="Freeform 2678">
              <a:extLst>
                <a:ext uri="{FF2B5EF4-FFF2-40B4-BE49-F238E27FC236}">
                  <a16:creationId xmlns:a16="http://schemas.microsoft.com/office/drawing/2014/main" id="{E68EF4C6-FA44-48AA-B50C-FC6924FA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3606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7 h 11"/>
                <a:gd name="T18" fmla="*/ 13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3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3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5 h 11"/>
                <a:gd name="T48" fmla="*/ 13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399" name="Freeform 2679">
              <a:extLst>
                <a:ext uri="{FF2B5EF4-FFF2-40B4-BE49-F238E27FC236}">
                  <a16:creationId xmlns:a16="http://schemas.microsoft.com/office/drawing/2014/main" id="{5B48088F-1BF2-4167-BE03-A41717898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597"/>
              <a:ext cx="10" cy="10"/>
            </a:xfrm>
            <a:custGeom>
              <a:avLst/>
              <a:gdLst>
                <a:gd name="T0" fmla="*/ 2 w 10"/>
                <a:gd name="T1" fmla="*/ 0 h 10"/>
                <a:gd name="T2" fmla="*/ 0 w 10"/>
                <a:gd name="T3" fmla="*/ 1 h 10"/>
                <a:gd name="T4" fmla="*/ 1 w 10"/>
                <a:gd name="T5" fmla="*/ 2 h 10"/>
                <a:gd name="T6" fmla="*/ 2 w 10"/>
                <a:gd name="T7" fmla="*/ 3 h 10"/>
                <a:gd name="T8" fmla="*/ 4 w 10"/>
                <a:gd name="T9" fmla="*/ 5 h 10"/>
                <a:gd name="T10" fmla="*/ 5 w 10"/>
                <a:gd name="T11" fmla="*/ 6 h 10"/>
                <a:gd name="T12" fmla="*/ 6 w 10"/>
                <a:gd name="T13" fmla="*/ 8 h 10"/>
                <a:gd name="T14" fmla="*/ 7 w 10"/>
                <a:gd name="T15" fmla="*/ 9 h 10"/>
                <a:gd name="T16" fmla="*/ 8 w 10"/>
                <a:gd name="T17" fmla="*/ 10 h 10"/>
                <a:gd name="T18" fmla="*/ 10 w 10"/>
                <a:gd name="T19" fmla="*/ 9 h 10"/>
                <a:gd name="T20" fmla="*/ 9 w 10"/>
                <a:gd name="T21" fmla="*/ 8 h 10"/>
                <a:gd name="T22" fmla="*/ 8 w 10"/>
                <a:gd name="T23" fmla="*/ 6 h 10"/>
                <a:gd name="T24" fmla="*/ 6 w 10"/>
                <a:gd name="T25" fmla="*/ 5 h 10"/>
                <a:gd name="T26" fmla="*/ 5 w 10"/>
                <a:gd name="T27" fmla="*/ 4 h 10"/>
                <a:gd name="T28" fmla="*/ 4 w 10"/>
                <a:gd name="T29" fmla="*/ 2 h 10"/>
                <a:gd name="T30" fmla="*/ 4 w 10"/>
                <a:gd name="T31" fmla="*/ 1 h 10"/>
                <a:gd name="T32" fmla="*/ 2 w 10"/>
                <a:gd name="T33" fmla="*/ 0 h 10"/>
                <a:gd name="T34" fmla="*/ 2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0" name="Freeform 2680">
              <a:extLst>
                <a:ext uri="{FF2B5EF4-FFF2-40B4-BE49-F238E27FC236}">
                  <a16:creationId xmlns:a16="http://schemas.microsoft.com/office/drawing/2014/main" id="{F9FBAB80-390D-44CE-A054-F915BCA65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7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3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1" name="Freeform 2681">
              <a:extLst>
                <a:ext uri="{FF2B5EF4-FFF2-40B4-BE49-F238E27FC236}">
                  <a16:creationId xmlns:a16="http://schemas.microsoft.com/office/drawing/2014/main" id="{1BC05C28-7987-445A-83C3-4B6528151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6"/>
              <a:ext cx="115" cy="41"/>
            </a:xfrm>
            <a:custGeom>
              <a:avLst/>
              <a:gdLst>
                <a:gd name="T0" fmla="*/ 1 w 115"/>
                <a:gd name="T1" fmla="*/ 2 h 41"/>
                <a:gd name="T2" fmla="*/ 2 w 115"/>
                <a:gd name="T3" fmla="*/ 1 h 41"/>
                <a:gd name="T4" fmla="*/ 1 w 115"/>
                <a:gd name="T5" fmla="*/ 2 h 41"/>
                <a:gd name="T6" fmla="*/ 114 w 115"/>
                <a:gd name="T7" fmla="*/ 41 h 41"/>
                <a:gd name="T8" fmla="*/ 115 w 115"/>
                <a:gd name="T9" fmla="*/ 39 h 41"/>
                <a:gd name="T10" fmla="*/ 2 w 115"/>
                <a:gd name="T11" fmla="*/ 0 h 41"/>
                <a:gd name="T12" fmla="*/ 0 w 115"/>
                <a:gd name="T13" fmla="*/ 1 h 41"/>
                <a:gd name="T14" fmla="*/ 2 w 115"/>
                <a:gd name="T15" fmla="*/ 0 h 41"/>
                <a:gd name="T16" fmla="*/ 1 w 115"/>
                <a:gd name="T17" fmla="*/ 0 h 41"/>
                <a:gd name="T18" fmla="*/ 0 w 115"/>
                <a:gd name="T19" fmla="*/ 0 h 41"/>
                <a:gd name="T20" fmla="*/ 0 w 115"/>
                <a:gd name="T21" fmla="*/ 1 h 41"/>
                <a:gd name="T22" fmla="*/ 1 w 115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5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2" name="Freeform 2682">
              <a:extLst>
                <a:ext uri="{FF2B5EF4-FFF2-40B4-BE49-F238E27FC236}">
                  <a16:creationId xmlns:a16="http://schemas.microsoft.com/office/drawing/2014/main" id="{64E82789-EE07-4D52-AE77-FB756F1C2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07"/>
              <a:ext cx="3" cy="45"/>
            </a:xfrm>
            <a:custGeom>
              <a:avLst/>
              <a:gdLst>
                <a:gd name="T0" fmla="*/ 1 w 3"/>
                <a:gd name="T1" fmla="*/ 43 h 45"/>
                <a:gd name="T2" fmla="*/ 1 w 3"/>
                <a:gd name="T3" fmla="*/ 42 h 45"/>
                <a:gd name="T4" fmla="*/ 1 w 3"/>
                <a:gd name="T5" fmla="*/ 43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3 h 45"/>
                <a:gd name="T12" fmla="*/ 1 w 3"/>
                <a:gd name="T13" fmla="*/ 45 h 45"/>
                <a:gd name="T14" fmla="*/ 0 w 3"/>
                <a:gd name="T15" fmla="*/ 43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3" name="Freeform 2683">
              <a:extLst>
                <a:ext uri="{FF2B5EF4-FFF2-40B4-BE49-F238E27FC236}">
                  <a16:creationId xmlns:a16="http://schemas.microsoft.com/office/drawing/2014/main" id="{659285F5-D8E0-40B0-AA80-3568048C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9"/>
              <a:ext cx="115" cy="45"/>
            </a:xfrm>
            <a:custGeom>
              <a:avLst/>
              <a:gdLst>
                <a:gd name="T0" fmla="*/ 115 w 115"/>
                <a:gd name="T1" fmla="*/ 43 h 45"/>
                <a:gd name="T2" fmla="*/ 113 w 115"/>
                <a:gd name="T3" fmla="*/ 44 h 45"/>
                <a:gd name="T4" fmla="*/ 115 w 115"/>
                <a:gd name="T5" fmla="*/ 43 h 45"/>
                <a:gd name="T6" fmla="*/ 0 w 115"/>
                <a:gd name="T7" fmla="*/ 0 h 45"/>
                <a:gd name="T8" fmla="*/ 0 w 115"/>
                <a:gd name="T9" fmla="*/ 3 h 45"/>
                <a:gd name="T10" fmla="*/ 114 w 115"/>
                <a:gd name="T11" fmla="*/ 45 h 45"/>
                <a:gd name="T12" fmla="*/ 115 w 115"/>
                <a:gd name="T13" fmla="*/ 44 h 45"/>
                <a:gd name="T14" fmla="*/ 114 w 115"/>
                <a:gd name="T15" fmla="*/ 45 h 45"/>
                <a:gd name="T16" fmla="*/ 115 w 115"/>
                <a:gd name="T17" fmla="*/ 45 h 45"/>
                <a:gd name="T18" fmla="*/ 115 w 115"/>
                <a:gd name="T19" fmla="*/ 44 h 45"/>
                <a:gd name="T20" fmla="*/ 115 w 115"/>
                <a:gd name="T21" fmla="*/ 43 h 45"/>
                <a:gd name="T22" fmla="*/ 115 w 115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">
                  <a:moveTo>
                    <a:pt x="115" y="43"/>
                  </a:moveTo>
                  <a:lnTo>
                    <a:pt x="113" y="44"/>
                  </a:lnTo>
                  <a:lnTo>
                    <a:pt x="115" y="4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5" y="44"/>
                  </a:lnTo>
                  <a:lnTo>
                    <a:pt x="115" y="43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4" name="Freeform 2684">
              <a:extLst>
                <a:ext uri="{FF2B5EF4-FFF2-40B4-BE49-F238E27FC236}">
                  <a16:creationId xmlns:a16="http://schemas.microsoft.com/office/drawing/2014/main" id="{5F9E5F65-A062-456D-A185-341A66700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5"/>
              <a:ext cx="2" cy="48"/>
            </a:xfrm>
            <a:custGeom>
              <a:avLst/>
              <a:gdLst>
                <a:gd name="T0" fmla="*/ 0 w 2"/>
                <a:gd name="T1" fmla="*/ 1 h 48"/>
                <a:gd name="T2" fmla="*/ 1 w 2"/>
                <a:gd name="T3" fmla="*/ 2 h 48"/>
                <a:gd name="T4" fmla="*/ 0 w 2"/>
                <a:gd name="T5" fmla="*/ 1 h 48"/>
                <a:gd name="T6" fmla="*/ 0 w 2"/>
                <a:gd name="T7" fmla="*/ 48 h 48"/>
                <a:gd name="T8" fmla="*/ 2 w 2"/>
                <a:gd name="T9" fmla="*/ 48 h 48"/>
                <a:gd name="T10" fmla="*/ 2 w 2"/>
                <a:gd name="T11" fmla="*/ 1 h 48"/>
                <a:gd name="T12" fmla="*/ 2 w 2"/>
                <a:gd name="T13" fmla="*/ 0 h 48"/>
                <a:gd name="T14" fmla="*/ 2 w 2"/>
                <a:gd name="T15" fmla="*/ 1 h 48"/>
                <a:gd name="T16" fmla="*/ 2 w 2"/>
                <a:gd name="T17" fmla="*/ 0 h 48"/>
                <a:gd name="T18" fmla="*/ 1 w 2"/>
                <a:gd name="T19" fmla="*/ 0 h 48"/>
                <a:gd name="T20" fmla="*/ 1 w 2"/>
                <a:gd name="T21" fmla="*/ 0 h 48"/>
                <a:gd name="T22" fmla="*/ 0 w 2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5" name="Freeform 2685">
              <a:extLst>
                <a:ext uri="{FF2B5EF4-FFF2-40B4-BE49-F238E27FC236}">
                  <a16:creationId xmlns:a16="http://schemas.microsoft.com/office/drawing/2014/main" id="{FFDB5151-3BC7-4482-BF25-6F35849E7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636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6" name="Freeform 2686">
              <a:extLst>
                <a:ext uri="{FF2B5EF4-FFF2-40B4-BE49-F238E27FC236}">
                  <a16:creationId xmlns:a16="http://schemas.microsoft.com/office/drawing/2014/main" id="{C2AF560C-FF67-457C-9300-356BEF8AD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8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7" name="Freeform 2687">
              <a:extLst>
                <a:ext uri="{FF2B5EF4-FFF2-40B4-BE49-F238E27FC236}">
                  <a16:creationId xmlns:a16="http://schemas.microsoft.com/office/drawing/2014/main" id="{0A9D0ED3-F16D-49EF-A9A8-14C2B578CE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0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0 w 1"/>
                <a:gd name="T7" fmla="*/ 23 h 23"/>
                <a:gd name="T8" fmla="*/ 1 w 1"/>
                <a:gd name="T9" fmla="*/ 23 h 23"/>
                <a:gd name="T10" fmla="*/ 1 w 1"/>
                <a:gd name="T11" fmla="*/ 0 h 23"/>
                <a:gd name="T12" fmla="*/ 0 w 1"/>
                <a:gd name="T13" fmla="*/ 2 h 23"/>
                <a:gd name="T14" fmla="*/ 0 w 1"/>
                <a:gd name="T15" fmla="*/ 0 h 23"/>
                <a:gd name="T16" fmla="*/ 0 w 1"/>
                <a:gd name="T17" fmla="*/ 0 h 23"/>
                <a:gd name="T18" fmla="*/ 0 w 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8" name="Freeform 2688">
              <a:extLst>
                <a:ext uri="{FF2B5EF4-FFF2-40B4-BE49-F238E27FC236}">
                  <a16:creationId xmlns:a16="http://schemas.microsoft.com/office/drawing/2014/main" id="{159903D8-4861-4E51-A387-C82E83E78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35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5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09" name="Freeform 2689">
              <a:extLst>
                <a:ext uri="{FF2B5EF4-FFF2-40B4-BE49-F238E27FC236}">
                  <a16:creationId xmlns:a16="http://schemas.microsoft.com/office/drawing/2014/main" id="{F0C70467-EED3-4AB6-B85B-CD6B10261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21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0" name="Freeform 2690">
              <a:extLst>
                <a:ext uri="{FF2B5EF4-FFF2-40B4-BE49-F238E27FC236}">
                  <a16:creationId xmlns:a16="http://schemas.microsoft.com/office/drawing/2014/main" id="{3A2AE91C-694D-45EF-A94B-94504163B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645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1" name="Freeform 2691">
              <a:extLst>
                <a:ext uri="{FF2B5EF4-FFF2-40B4-BE49-F238E27FC236}">
                  <a16:creationId xmlns:a16="http://schemas.microsoft.com/office/drawing/2014/main" id="{4108886C-13C9-4645-A299-B597B6FB0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652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8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8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2" name="Freeform 2692">
              <a:extLst>
                <a:ext uri="{FF2B5EF4-FFF2-40B4-BE49-F238E27FC236}">
                  <a16:creationId xmlns:a16="http://schemas.microsoft.com/office/drawing/2014/main" id="{88516E5A-FE9E-45AA-9D87-9C4E1B795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22 w 22"/>
                <a:gd name="T1" fmla="*/ 29 h 31"/>
                <a:gd name="T2" fmla="*/ 22 w 22"/>
                <a:gd name="T3" fmla="*/ 29 h 31"/>
                <a:gd name="T4" fmla="*/ 22 w 22"/>
                <a:gd name="T5" fmla="*/ 29 h 31"/>
                <a:gd name="T6" fmla="*/ 3 w 22"/>
                <a:gd name="T7" fmla="*/ 0 h 31"/>
                <a:gd name="T8" fmla="*/ 0 w 22"/>
                <a:gd name="T9" fmla="*/ 2 h 31"/>
                <a:gd name="T10" fmla="*/ 19 w 22"/>
                <a:gd name="T11" fmla="*/ 31 h 31"/>
                <a:gd name="T12" fmla="*/ 20 w 22"/>
                <a:gd name="T13" fmla="*/ 31 h 31"/>
                <a:gd name="T14" fmla="*/ 19 w 22"/>
                <a:gd name="T15" fmla="*/ 31 h 31"/>
                <a:gd name="T16" fmla="*/ 20 w 22"/>
                <a:gd name="T17" fmla="*/ 31 h 31"/>
                <a:gd name="T18" fmla="*/ 22 w 22"/>
                <a:gd name="T19" fmla="*/ 31 h 31"/>
                <a:gd name="T20" fmla="*/ 22 w 22"/>
                <a:gd name="T21" fmla="*/ 30 h 31"/>
                <a:gd name="T22" fmla="*/ 22 w 22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22" y="29"/>
                  </a:moveTo>
                  <a:lnTo>
                    <a:pt x="22" y="29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3" name="Freeform 2693">
              <a:extLst>
                <a:ext uri="{FF2B5EF4-FFF2-40B4-BE49-F238E27FC236}">
                  <a16:creationId xmlns:a16="http://schemas.microsoft.com/office/drawing/2014/main" id="{ED5080B0-DB87-4324-830F-FFDD704A7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713"/>
              <a:ext cx="5" cy="3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4" name="Freeform 2694">
              <a:extLst>
                <a:ext uri="{FF2B5EF4-FFF2-40B4-BE49-F238E27FC236}">
                  <a16:creationId xmlns:a16="http://schemas.microsoft.com/office/drawing/2014/main" id="{62DC00FF-8F9E-4113-B2D7-1B07830589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5" name="Freeform 2695">
              <a:extLst>
                <a:ext uri="{FF2B5EF4-FFF2-40B4-BE49-F238E27FC236}">
                  <a16:creationId xmlns:a16="http://schemas.microsoft.com/office/drawing/2014/main" id="{75B8DE9D-675D-464E-B3B8-E41030B96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677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6" name="Freeform 2696">
              <a:extLst>
                <a:ext uri="{FF2B5EF4-FFF2-40B4-BE49-F238E27FC236}">
                  <a16:creationId xmlns:a16="http://schemas.microsoft.com/office/drawing/2014/main" id="{CFFE008E-5995-494C-8C6C-DF8FFD838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7" name="Freeform 2697">
              <a:extLst>
                <a:ext uri="{FF2B5EF4-FFF2-40B4-BE49-F238E27FC236}">
                  <a16:creationId xmlns:a16="http://schemas.microsoft.com/office/drawing/2014/main" id="{75183F06-3B32-4C62-855D-336CF7707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675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8" name="Freeform 2698">
              <a:extLst>
                <a:ext uri="{FF2B5EF4-FFF2-40B4-BE49-F238E27FC236}">
                  <a16:creationId xmlns:a16="http://schemas.microsoft.com/office/drawing/2014/main" id="{C1A06666-0A8D-4FE6-A65D-E068A960D3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50"/>
              <a:ext cx="23" cy="26"/>
            </a:xfrm>
            <a:custGeom>
              <a:avLst/>
              <a:gdLst>
                <a:gd name="T0" fmla="*/ 1 w 23"/>
                <a:gd name="T1" fmla="*/ 3 h 26"/>
                <a:gd name="T2" fmla="*/ 2 w 23"/>
                <a:gd name="T3" fmla="*/ 3 h 26"/>
                <a:gd name="T4" fmla="*/ 1 w 23"/>
                <a:gd name="T5" fmla="*/ 3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2 h 26"/>
                <a:gd name="T22" fmla="*/ 1 w 23"/>
                <a:gd name="T2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19" name="Freeform 2699">
              <a:extLst>
                <a:ext uri="{FF2B5EF4-FFF2-40B4-BE49-F238E27FC236}">
                  <a16:creationId xmlns:a16="http://schemas.microsoft.com/office/drawing/2014/main" id="{07E9F3DA-6228-4393-8B8C-88D32FA726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50"/>
              <a:ext cx="194" cy="36"/>
            </a:xfrm>
            <a:custGeom>
              <a:avLst/>
              <a:gdLst>
                <a:gd name="T0" fmla="*/ 2 w 194"/>
                <a:gd name="T1" fmla="*/ 36 h 36"/>
                <a:gd name="T2" fmla="*/ 3 w 194"/>
                <a:gd name="T3" fmla="*/ 34 h 36"/>
                <a:gd name="T4" fmla="*/ 2 w 194"/>
                <a:gd name="T5" fmla="*/ 36 h 36"/>
                <a:gd name="T6" fmla="*/ 194 w 194"/>
                <a:gd name="T7" fmla="*/ 3 h 36"/>
                <a:gd name="T8" fmla="*/ 193 w 194"/>
                <a:gd name="T9" fmla="*/ 0 h 36"/>
                <a:gd name="T10" fmla="*/ 2 w 194"/>
                <a:gd name="T11" fmla="*/ 34 h 36"/>
                <a:gd name="T12" fmla="*/ 0 w 194"/>
                <a:gd name="T13" fmla="*/ 36 h 36"/>
                <a:gd name="T14" fmla="*/ 2 w 194"/>
                <a:gd name="T15" fmla="*/ 34 h 36"/>
                <a:gd name="T16" fmla="*/ 0 w 194"/>
                <a:gd name="T17" fmla="*/ 34 h 36"/>
                <a:gd name="T18" fmla="*/ 0 w 194"/>
                <a:gd name="T19" fmla="*/ 35 h 36"/>
                <a:gd name="T20" fmla="*/ 0 w 194"/>
                <a:gd name="T21" fmla="*/ 36 h 36"/>
                <a:gd name="T22" fmla="*/ 2 w 19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6">
                  <a:moveTo>
                    <a:pt x="2" y="36"/>
                  </a:moveTo>
                  <a:lnTo>
                    <a:pt x="3" y="34"/>
                  </a:lnTo>
                  <a:lnTo>
                    <a:pt x="2" y="3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0" name="Freeform 2700">
              <a:extLst>
                <a:ext uri="{FF2B5EF4-FFF2-40B4-BE49-F238E27FC236}">
                  <a16:creationId xmlns:a16="http://schemas.microsoft.com/office/drawing/2014/main" id="{B572C41C-502B-4BC5-A913-731AA44B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7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1" name="Freeform 2701">
              <a:extLst>
                <a:ext uri="{FF2B5EF4-FFF2-40B4-BE49-F238E27FC236}">
                  <a16:creationId xmlns:a16="http://schemas.microsoft.com/office/drawing/2014/main" id="{CE2F9593-ED30-4B10-8A42-49337D8A7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6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2" name="Freeform 2702">
              <a:extLst>
                <a:ext uri="{FF2B5EF4-FFF2-40B4-BE49-F238E27FC236}">
                  <a16:creationId xmlns:a16="http://schemas.microsoft.com/office/drawing/2014/main" id="{0C24B352-AD58-4109-92BC-A5DEC5423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3" name="Freeform 2703">
              <a:extLst>
                <a:ext uri="{FF2B5EF4-FFF2-40B4-BE49-F238E27FC236}">
                  <a16:creationId xmlns:a16="http://schemas.microsoft.com/office/drawing/2014/main" id="{0BEA5741-530B-4F4C-805A-783A11DB6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681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4" name="Freeform 2704">
              <a:extLst>
                <a:ext uri="{FF2B5EF4-FFF2-40B4-BE49-F238E27FC236}">
                  <a16:creationId xmlns:a16="http://schemas.microsoft.com/office/drawing/2014/main" id="{EB78D56C-D9DF-4708-8F7B-0E9E40265A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5" name="Freeform 2705">
              <a:extLst>
                <a:ext uri="{FF2B5EF4-FFF2-40B4-BE49-F238E27FC236}">
                  <a16:creationId xmlns:a16="http://schemas.microsoft.com/office/drawing/2014/main" id="{8C0D15BD-9F00-4CC4-9606-DE874453F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86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1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1 h 25"/>
                <a:gd name="T12" fmla="*/ 107 w 107"/>
                <a:gd name="T13" fmla="*/ 0 h 25"/>
                <a:gd name="T14" fmla="*/ 106 w 107"/>
                <a:gd name="T15" fmla="*/ 1 h 25"/>
                <a:gd name="T16" fmla="*/ 107 w 107"/>
                <a:gd name="T17" fmla="*/ 1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6" name="Freeform 2706">
              <a:extLst>
                <a:ext uri="{FF2B5EF4-FFF2-40B4-BE49-F238E27FC236}">
                  <a16:creationId xmlns:a16="http://schemas.microsoft.com/office/drawing/2014/main" id="{FC64BAB3-F515-44C0-BE06-A7C407656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74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7" name="Freeform 2707">
              <a:extLst>
                <a:ext uri="{FF2B5EF4-FFF2-40B4-BE49-F238E27FC236}">
                  <a16:creationId xmlns:a16="http://schemas.microsoft.com/office/drawing/2014/main" id="{3190F37E-A27D-4C25-81D2-F9EF16997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674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8" name="Freeform 2708">
              <a:extLst>
                <a:ext uri="{FF2B5EF4-FFF2-40B4-BE49-F238E27FC236}">
                  <a16:creationId xmlns:a16="http://schemas.microsoft.com/office/drawing/2014/main" id="{00C39BCE-5B67-49F6-982A-0392F6025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695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29" name="Freeform 2709">
              <a:extLst>
                <a:ext uri="{FF2B5EF4-FFF2-40B4-BE49-F238E27FC236}">
                  <a16:creationId xmlns:a16="http://schemas.microsoft.com/office/drawing/2014/main" id="{798C5309-1BDD-4D42-A22C-856C42C19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80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0" name="Freeform 2710">
              <a:extLst>
                <a:ext uri="{FF2B5EF4-FFF2-40B4-BE49-F238E27FC236}">
                  <a16:creationId xmlns:a16="http://schemas.microsoft.com/office/drawing/2014/main" id="{7A69E884-2061-40C8-A87A-6592A5487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667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1" name="Freeform 2711">
              <a:extLst>
                <a:ext uri="{FF2B5EF4-FFF2-40B4-BE49-F238E27FC236}">
                  <a16:creationId xmlns:a16="http://schemas.microsoft.com/office/drawing/2014/main" id="{348CC2FC-F511-4575-A276-DB5D53D08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67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6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6 h 8"/>
                <a:gd name="T12" fmla="*/ 0 w 28"/>
                <a:gd name="T13" fmla="*/ 7 h 8"/>
                <a:gd name="T14" fmla="*/ 0 w 28"/>
                <a:gd name="T15" fmla="*/ 6 h 8"/>
                <a:gd name="T16" fmla="*/ 0 w 28"/>
                <a:gd name="T17" fmla="*/ 6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2" name="Freeform 2712">
              <a:extLst>
                <a:ext uri="{FF2B5EF4-FFF2-40B4-BE49-F238E27FC236}">
                  <a16:creationId xmlns:a16="http://schemas.microsoft.com/office/drawing/2014/main" id="{A659D831-FC74-427C-85EB-2488CC7E9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3"/>
              <a:ext cx="10" cy="13"/>
            </a:xfrm>
            <a:custGeom>
              <a:avLst/>
              <a:gdLst>
                <a:gd name="T0" fmla="*/ 9 w 10"/>
                <a:gd name="T1" fmla="*/ 13 h 13"/>
                <a:gd name="T2" fmla="*/ 9 w 10"/>
                <a:gd name="T3" fmla="*/ 12 h 13"/>
                <a:gd name="T4" fmla="*/ 10 w 10"/>
                <a:gd name="T5" fmla="*/ 12 h 13"/>
                <a:gd name="T6" fmla="*/ 1 w 10"/>
                <a:gd name="T7" fmla="*/ 0 h 13"/>
                <a:gd name="T8" fmla="*/ 0 w 10"/>
                <a:gd name="T9" fmla="*/ 1 h 13"/>
                <a:gd name="T10" fmla="*/ 9 w 10"/>
                <a:gd name="T11" fmla="*/ 13 h 13"/>
                <a:gd name="T12" fmla="*/ 9 w 10"/>
                <a:gd name="T13" fmla="*/ 13 h 13"/>
                <a:gd name="T14" fmla="*/ 9 w 10"/>
                <a:gd name="T15" fmla="*/ 13 h 13"/>
                <a:gd name="T16" fmla="*/ 9 w 10"/>
                <a:gd name="T17" fmla="*/ 13 h 13"/>
                <a:gd name="T18" fmla="*/ 9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9" y="12"/>
                  </a:lnTo>
                  <a:lnTo>
                    <a:pt x="10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3" name="Freeform 2713">
              <a:extLst>
                <a:ext uri="{FF2B5EF4-FFF2-40B4-BE49-F238E27FC236}">
                  <a16:creationId xmlns:a16="http://schemas.microsoft.com/office/drawing/2014/main" id="{8BDE9049-21D7-4708-B0EC-584FB7B75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673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4" name="Freeform 2714">
              <a:extLst>
                <a:ext uri="{FF2B5EF4-FFF2-40B4-BE49-F238E27FC236}">
                  <a16:creationId xmlns:a16="http://schemas.microsoft.com/office/drawing/2014/main" id="{478F85E7-F361-4448-876D-D1711F28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661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5" name="Freeform 2715">
              <a:extLst>
                <a:ext uri="{FF2B5EF4-FFF2-40B4-BE49-F238E27FC236}">
                  <a16:creationId xmlns:a16="http://schemas.microsoft.com/office/drawing/2014/main" id="{45CB2D2D-A309-48ED-B23E-924CDFDBB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661"/>
              <a:ext cx="36" cy="7"/>
            </a:xfrm>
            <a:custGeom>
              <a:avLst/>
              <a:gdLst>
                <a:gd name="T0" fmla="*/ 2 w 36"/>
                <a:gd name="T1" fmla="*/ 6 h 7"/>
                <a:gd name="T2" fmla="*/ 2 w 36"/>
                <a:gd name="T3" fmla="*/ 6 h 7"/>
                <a:gd name="T4" fmla="*/ 2 w 36"/>
                <a:gd name="T5" fmla="*/ 7 h 7"/>
                <a:gd name="T6" fmla="*/ 36 w 36"/>
                <a:gd name="T7" fmla="*/ 1 h 7"/>
                <a:gd name="T8" fmla="*/ 36 w 36"/>
                <a:gd name="T9" fmla="*/ 0 h 7"/>
                <a:gd name="T10" fmla="*/ 2 w 36"/>
                <a:gd name="T11" fmla="*/ 6 h 7"/>
                <a:gd name="T12" fmla="*/ 2 w 36"/>
                <a:gd name="T13" fmla="*/ 6 h 7"/>
                <a:gd name="T14" fmla="*/ 2 w 36"/>
                <a:gd name="T15" fmla="*/ 6 h 7"/>
                <a:gd name="T16" fmla="*/ 0 w 36"/>
                <a:gd name="T17" fmla="*/ 6 h 7"/>
                <a:gd name="T18" fmla="*/ 2 w 3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">
                  <a:moveTo>
                    <a:pt x="2" y="6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6" name="Freeform 2716">
              <a:extLst>
                <a:ext uri="{FF2B5EF4-FFF2-40B4-BE49-F238E27FC236}">
                  <a16:creationId xmlns:a16="http://schemas.microsoft.com/office/drawing/2014/main" id="{AEFAB039-94AE-4B9A-ABAD-E00B839DE3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667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7" name="Freeform 2717">
              <a:extLst>
                <a:ext uri="{FF2B5EF4-FFF2-40B4-BE49-F238E27FC236}">
                  <a16:creationId xmlns:a16="http://schemas.microsoft.com/office/drawing/2014/main" id="{365E5585-30DB-42AF-9D05-D6286D2F8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666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1 h 6"/>
                <a:gd name="T12" fmla="*/ 28 w 29"/>
                <a:gd name="T13" fmla="*/ 0 h 6"/>
                <a:gd name="T14" fmla="*/ 28 w 29"/>
                <a:gd name="T15" fmla="*/ 1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8" name="Freeform 2718">
              <a:extLst>
                <a:ext uri="{FF2B5EF4-FFF2-40B4-BE49-F238E27FC236}">
                  <a16:creationId xmlns:a16="http://schemas.microsoft.com/office/drawing/2014/main" id="{6DC532C3-EAEA-4148-9A34-52BB0DF8E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62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39" name="Freeform 2719">
              <a:extLst>
                <a:ext uri="{FF2B5EF4-FFF2-40B4-BE49-F238E27FC236}">
                  <a16:creationId xmlns:a16="http://schemas.microsoft.com/office/drawing/2014/main" id="{CF0A10BD-8793-4387-91FD-FE49F97D1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2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0" name="Freeform 2720">
              <a:extLst>
                <a:ext uri="{FF2B5EF4-FFF2-40B4-BE49-F238E27FC236}">
                  <a16:creationId xmlns:a16="http://schemas.microsoft.com/office/drawing/2014/main" id="{1DAE5EC3-F526-4C15-B5C6-20A88C11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7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4 h 5"/>
                <a:gd name="T4" fmla="*/ 4 w 4"/>
                <a:gd name="T5" fmla="*/ 4 h 5"/>
                <a:gd name="T6" fmla="*/ 1 w 4"/>
                <a:gd name="T7" fmla="*/ 0 h 5"/>
                <a:gd name="T8" fmla="*/ 0 w 4"/>
                <a:gd name="T9" fmla="*/ 0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1" name="Freeform 2721">
              <a:extLst>
                <a:ext uri="{FF2B5EF4-FFF2-40B4-BE49-F238E27FC236}">
                  <a16:creationId xmlns:a16="http://schemas.microsoft.com/office/drawing/2014/main" id="{E44DC7E6-6F9A-4788-A6D2-893A13234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685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2" name="Freeform 2722">
              <a:extLst>
                <a:ext uri="{FF2B5EF4-FFF2-40B4-BE49-F238E27FC236}">
                  <a16:creationId xmlns:a16="http://schemas.microsoft.com/office/drawing/2014/main" id="{A380117E-5054-4498-89AF-6EE5B973C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7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0 h 6"/>
                <a:gd name="T4" fmla="*/ 0 w 3"/>
                <a:gd name="T5" fmla="*/ 1 h 6"/>
                <a:gd name="T6" fmla="*/ 2 w 3"/>
                <a:gd name="T7" fmla="*/ 6 h 6"/>
                <a:gd name="T8" fmla="*/ 3 w 3"/>
                <a:gd name="T9" fmla="*/ 5 h 6"/>
                <a:gd name="T10" fmla="*/ 1 w 3"/>
                <a:gd name="T11" fmla="*/ 0 h 6"/>
                <a:gd name="T12" fmla="*/ 0 w 3"/>
                <a:gd name="T13" fmla="*/ 1 h 6"/>
                <a:gd name="T14" fmla="*/ 0 w 3"/>
                <a:gd name="T15" fmla="*/ 0 h 6"/>
                <a:gd name="T16" fmla="*/ 0 w 3"/>
                <a:gd name="T17" fmla="*/ 0 h 6"/>
                <a:gd name="T18" fmla="*/ 0 w 3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3" name="Freeform 2723">
              <a:extLst>
                <a:ext uri="{FF2B5EF4-FFF2-40B4-BE49-F238E27FC236}">
                  <a16:creationId xmlns:a16="http://schemas.microsoft.com/office/drawing/2014/main" id="{A9EC1E05-F64D-4680-9736-FA35D4BE1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1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4" name="Freeform 2724">
              <a:extLst>
                <a:ext uri="{FF2B5EF4-FFF2-40B4-BE49-F238E27FC236}">
                  <a16:creationId xmlns:a16="http://schemas.microsoft.com/office/drawing/2014/main" id="{23E23D26-1C1F-41CD-9915-10CD7105B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3682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5" name="Freeform 2725">
              <a:extLst>
                <a:ext uri="{FF2B5EF4-FFF2-40B4-BE49-F238E27FC236}">
                  <a16:creationId xmlns:a16="http://schemas.microsoft.com/office/drawing/2014/main" id="{8E2E4D8C-E9A8-4F9A-901A-D4C014FDA6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679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6" name="Freeform 2726">
              <a:extLst>
                <a:ext uri="{FF2B5EF4-FFF2-40B4-BE49-F238E27FC236}">
                  <a16:creationId xmlns:a16="http://schemas.microsoft.com/office/drawing/2014/main" id="{5CA78B8D-2F45-4E89-978A-54C14FE7BB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681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7" name="Freeform 2727">
              <a:extLst>
                <a:ext uri="{FF2B5EF4-FFF2-40B4-BE49-F238E27FC236}">
                  <a16:creationId xmlns:a16="http://schemas.microsoft.com/office/drawing/2014/main" id="{E55E2C74-A297-48A7-9345-00D95F117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675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8" name="Freeform 2728">
              <a:extLst>
                <a:ext uri="{FF2B5EF4-FFF2-40B4-BE49-F238E27FC236}">
                  <a16:creationId xmlns:a16="http://schemas.microsoft.com/office/drawing/2014/main" id="{A1ABEA6B-C0B3-41F8-90D3-8339A3794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76"/>
              <a:ext cx="2" cy="4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2 w 2"/>
                <a:gd name="T5" fmla="*/ 3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49" name="Freeform 2729">
              <a:extLst>
                <a:ext uri="{FF2B5EF4-FFF2-40B4-BE49-F238E27FC236}">
                  <a16:creationId xmlns:a16="http://schemas.microsoft.com/office/drawing/2014/main" id="{25BF9FA8-59E5-4838-9A47-6BA81E83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672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0" name="Freeform 2730">
              <a:extLst>
                <a:ext uri="{FF2B5EF4-FFF2-40B4-BE49-F238E27FC236}">
                  <a16:creationId xmlns:a16="http://schemas.microsoft.com/office/drawing/2014/main" id="{D39AEA20-3030-409C-8553-A32F77837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3675"/>
              <a:ext cx="4" cy="4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0 w 4"/>
                <a:gd name="T5" fmla="*/ 1 h 4"/>
                <a:gd name="T6" fmla="*/ 3 w 4"/>
                <a:gd name="T7" fmla="*/ 4 h 4"/>
                <a:gd name="T8" fmla="*/ 4 w 4"/>
                <a:gd name="T9" fmla="*/ 3 h 4"/>
                <a:gd name="T10" fmla="*/ 3 w 4"/>
                <a:gd name="T11" fmla="*/ 0 h 4"/>
                <a:gd name="T12" fmla="*/ 2 w 4"/>
                <a:gd name="T13" fmla="*/ 1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1" name="Freeform 2731">
              <a:extLst>
                <a:ext uri="{FF2B5EF4-FFF2-40B4-BE49-F238E27FC236}">
                  <a16:creationId xmlns:a16="http://schemas.microsoft.com/office/drawing/2014/main" id="{61EFB6B4-53F1-450C-8D55-EF71DB46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667"/>
              <a:ext cx="37" cy="9"/>
            </a:xfrm>
            <a:custGeom>
              <a:avLst/>
              <a:gdLst>
                <a:gd name="T0" fmla="*/ 36 w 37"/>
                <a:gd name="T1" fmla="*/ 0 h 9"/>
                <a:gd name="T2" fmla="*/ 37 w 37"/>
                <a:gd name="T3" fmla="*/ 1 h 9"/>
                <a:gd name="T4" fmla="*/ 36 w 37"/>
                <a:gd name="T5" fmla="*/ 0 h 9"/>
                <a:gd name="T6" fmla="*/ 0 w 37"/>
                <a:gd name="T7" fmla="*/ 8 h 9"/>
                <a:gd name="T8" fmla="*/ 0 w 37"/>
                <a:gd name="T9" fmla="*/ 9 h 9"/>
                <a:gd name="T10" fmla="*/ 36 w 37"/>
                <a:gd name="T11" fmla="*/ 2 h 9"/>
                <a:gd name="T12" fmla="*/ 36 w 37"/>
                <a:gd name="T13" fmla="*/ 2 h 9"/>
                <a:gd name="T14" fmla="*/ 37 w 37"/>
                <a:gd name="T15" fmla="*/ 1 h 9"/>
                <a:gd name="T16" fmla="*/ 37 w 37"/>
                <a:gd name="T17" fmla="*/ 0 h 9"/>
                <a:gd name="T18" fmla="*/ 36 w 3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">
                  <a:moveTo>
                    <a:pt x="36" y="0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2" name="Freeform 2732">
              <a:extLst>
                <a:ext uri="{FF2B5EF4-FFF2-40B4-BE49-F238E27FC236}">
                  <a16:creationId xmlns:a16="http://schemas.microsoft.com/office/drawing/2014/main" id="{975206BF-7DC5-46DF-84EF-3C60E7145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668"/>
              <a:ext cx="5" cy="5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0 h 5"/>
                <a:gd name="T8" fmla="*/ 0 w 5"/>
                <a:gd name="T9" fmla="*/ 1 h 5"/>
                <a:gd name="T10" fmla="*/ 4 w 5"/>
                <a:gd name="T11" fmla="*/ 5 h 5"/>
                <a:gd name="T12" fmla="*/ 4 w 5"/>
                <a:gd name="T13" fmla="*/ 4 h 5"/>
                <a:gd name="T14" fmla="*/ 4 w 5"/>
                <a:gd name="T15" fmla="*/ 5 h 5"/>
                <a:gd name="T16" fmla="*/ 5 w 5"/>
                <a:gd name="T17" fmla="*/ 5 h 5"/>
                <a:gd name="T18" fmla="*/ 4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3" name="Freeform 2733">
              <a:extLst>
                <a:ext uri="{FF2B5EF4-FFF2-40B4-BE49-F238E27FC236}">
                  <a16:creationId xmlns:a16="http://schemas.microsoft.com/office/drawing/2014/main" id="{C51222BE-7542-498F-901C-02E2245DCE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77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4" name="Freeform 2734">
              <a:extLst>
                <a:ext uri="{FF2B5EF4-FFF2-40B4-BE49-F238E27FC236}">
                  <a16:creationId xmlns:a16="http://schemas.microsoft.com/office/drawing/2014/main" id="{D0D6B5AF-C277-48E9-B80F-2D30EA75C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671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7 w 27"/>
                <a:gd name="T3" fmla="*/ 0 h 6"/>
                <a:gd name="T4" fmla="*/ 0 w 27"/>
                <a:gd name="T5" fmla="*/ 5 h 6"/>
                <a:gd name="T6" fmla="*/ 0 w 27"/>
                <a:gd name="T7" fmla="*/ 6 h 6"/>
                <a:gd name="T8" fmla="*/ 27 w 27"/>
                <a:gd name="T9" fmla="*/ 1 h 6"/>
                <a:gd name="T10" fmla="*/ 27 w 27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5" name="Freeform 2735">
              <a:extLst>
                <a:ext uri="{FF2B5EF4-FFF2-40B4-BE49-F238E27FC236}">
                  <a16:creationId xmlns:a16="http://schemas.microsoft.com/office/drawing/2014/main" id="{183ED7FA-980B-4436-AB4E-1A16FD48C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0"/>
              <a:ext cx="107" cy="22"/>
            </a:xfrm>
            <a:custGeom>
              <a:avLst/>
              <a:gdLst>
                <a:gd name="T0" fmla="*/ 106 w 107"/>
                <a:gd name="T1" fmla="*/ 0 h 22"/>
                <a:gd name="T2" fmla="*/ 106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6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6" y="0"/>
                  </a:moveTo>
                  <a:lnTo>
                    <a:pt x="106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6" name="Freeform 2736">
              <a:extLst>
                <a:ext uri="{FF2B5EF4-FFF2-40B4-BE49-F238E27FC236}">
                  <a16:creationId xmlns:a16="http://schemas.microsoft.com/office/drawing/2014/main" id="{CCCD362B-DB73-4937-B047-3992D8A35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675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0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7" name="Freeform 2737">
              <a:extLst>
                <a:ext uri="{FF2B5EF4-FFF2-40B4-BE49-F238E27FC236}">
                  <a16:creationId xmlns:a16="http://schemas.microsoft.com/office/drawing/2014/main" id="{E52F23BE-1427-4FEE-9B4E-E69109FAA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667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6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8" name="Freeform 2738">
              <a:extLst>
                <a:ext uri="{FF2B5EF4-FFF2-40B4-BE49-F238E27FC236}">
                  <a16:creationId xmlns:a16="http://schemas.microsoft.com/office/drawing/2014/main" id="{93A6267E-6C24-4048-B0D5-832243356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2"/>
              <a:ext cx="109" cy="24"/>
            </a:xfrm>
            <a:custGeom>
              <a:avLst/>
              <a:gdLst>
                <a:gd name="T0" fmla="*/ 109 w 109"/>
                <a:gd name="T1" fmla="*/ 1 h 24"/>
                <a:gd name="T2" fmla="*/ 108 w 109"/>
                <a:gd name="T3" fmla="*/ 0 h 24"/>
                <a:gd name="T4" fmla="*/ 0 w 109"/>
                <a:gd name="T5" fmla="*/ 23 h 24"/>
                <a:gd name="T6" fmla="*/ 2 w 109"/>
                <a:gd name="T7" fmla="*/ 24 h 24"/>
                <a:gd name="T8" fmla="*/ 109 w 109"/>
                <a:gd name="T9" fmla="*/ 1 h 24"/>
                <a:gd name="T10" fmla="*/ 109 w 10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4">
                  <a:moveTo>
                    <a:pt x="109" y="1"/>
                  </a:moveTo>
                  <a:lnTo>
                    <a:pt x="108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59" name="Freeform 2739">
              <a:extLst>
                <a:ext uri="{FF2B5EF4-FFF2-40B4-BE49-F238E27FC236}">
                  <a16:creationId xmlns:a16="http://schemas.microsoft.com/office/drawing/2014/main" id="{11EE81A2-46A2-44A1-89E5-D4A8E8898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3677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0" name="Freeform 2740">
              <a:extLst>
                <a:ext uri="{FF2B5EF4-FFF2-40B4-BE49-F238E27FC236}">
                  <a16:creationId xmlns:a16="http://schemas.microsoft.com/office/drawing/2014/main" id="{90C07B52-D0E7-4F15-A817-9523E22A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3671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1" name="Freeform 2741">
              <a:extLst>
                <a:ext uri="{FF2B5EF4-FFF2-40B4-BE49-F238E27FC236}">
                  <a16:creationId xmlns:a16="http://schemas.microsoft.com/office/drawing/2014/main" id="{CA404717-91BE-4641-BA44-432236E8B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5"/>
              <a:ext cx="25" cy="35"/>
            </a:xfrm>
            <a:custGeom>
              <a:avLst/>
              <a:gdLst>
                <a:gd name="T0" fmla="*/ 0 w 25"/>
                <a:gd name="T1" fmla="*/ 14 h 35"/>
                <a:gd name="T2" fmla="*/ 20 w 25"/>
                <a:gd name="T3" fmla="*/ 34 h 35"/>
                <a:gd name="T4" fmla="*/ 24 w 25"/>
                <a:gd name="T5" fmla="*/ 35 h 35"/>
                <a:gd name="T6" fmla="*/ 25 w 25"/>
                <a:gd name="T7" fmla="*/ 35 h 35"/>
                <a:gd name="T8" fmla="*/ 25 w 25"/>
                <a:gd name="T9" fmla="*/ 31 h 35"/>
                <a:gd name="T10" fmla="*/ 24 w 25"/>
                <a:gd name="T11" fmla="*/ 31 h 35"/>
                <a:gd name="T12" fmla="*/ 20 w 25"/>
                <a:gd name="T13" fmla="*/ 29 h 35"/>
                <a:gd name="T14" fmla="*/ 2 w 25"/>
                <a:gd name="T15" fmla="*/ 0 h 35"/>
                <a:gd name="T16" fmla="*/ 0 w 25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14"/>
                  </a:moveTo>
                  <a:lnTo>
                    <a:pt x="20" y="34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2" name="Freeform 2742">
              <a:extLst>
                <a:ext uri="{FF2B5EF4-FFF2-40B4-BE49-F238E27FC236}">
                  <a16:creationId xmlns:a16="http://schemas.microsoft.com/office/drawing/2014/main" id="{335F1230-29D3-4B78-AFA0-EBF3C8E4E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98"/>
              <a:ext cx="22" cy="22"/>
            </a:xfrm>
            <a:custGeom>
              <a:avLst/>
              <a:gdLst>
                <a:gd name="T0" fmla="*/ 22 w 22"/>
                <a:gd name="T1" fmla="*/ 20 h 22"/>
                <a:gd name="T2" fmla="*/ 22 w 22"/>
                <a:gd name="T3" fmla="*/ 20 h 22"/>
                <a:gd name="T4" fmla="*/ 22 w 22"/>
                <a:gd name="T5" fmla="*/ 20 h 22"/>
                <a:gd name="T6" fmla="*/ 2 w 22"/>
                <a:gd name="T7" fmla="*/ 0 h 22"/>
                <a:gd name="T8" fmla="*/ 0 w 22"/>
                <a:gd name="T9" fmla="*/ 2 h 22"/>
                <a:gd name="T10" fmla="*/ 19 w 22"/>
                <a:gd name="T11" fmla="*/ 21 h 22"/>
                <a:gd name="T12" fmla="*/ 19 w 22"/>
                <a:gd name="T13" fmla="*/ 22 h 22"/>
                <a:gd name="T14" fmla="*/ 19 w 22"/>
                <a:gd name="T15" fmla="*/ 21 h 22"/>
                <a:gd name="T16" fmla="*/ 20 w 22"/>
                <a:gd name="T17" fmla="*/ 22 h 22"/>
                <a:gd name="T18" fmla="*/ 22 w 22"/>
                <a:gd name="T19" fmla="*/ 21 h 22"/>
                <a:gd name="T20" fmla="*/ 22 w 22"/>
                <a:gd name="T21" fmla="*/ 21 h 22"/>
                <a:gd name="T22" fmla="*/ 22 w 22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3" name="Freeform 2743">
              <a:extLst>
                <a:ext uri="{FF2B5EF4-FFF2-40B4-BE49-F238E27FC236}">
                  <a16:creationId xmlns:a16="http://schemas.microsoft.com/office/drawing/2014/main" id="{80B65162-1530-4FDF-8BD5-EF963DCD0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8"/>
              <a:ext cx="6" cy="3"/>
            </a:xfrm>
            <a:custGeom>
              <a:avLst/>
              <a:gdLst>
                <a:gd name="T0" fmla="*/ 5 w 6"/>
                <a:gd name="T1" fmla="*/ 2 h 3"/>
                <a:gd name="T2" fmla="*/ 4 w 6"/>
                <a:gd name="T3" fmla="*/ 2 h 3"/>
                <a:gd name="T4" fmla="*/ 5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5 w 6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4" name="Freeform 2744">
              <a:extLst>
                <a:ext uri="{FF2B5EF4-FFF2-40B4-BE49-F238E27FC236}">
                  <a16:creationId xmlns:a16="http://schemas.microsoft.com/office/drawing/2014/main" id="{2ED557F3-C773-4701-894F-80F90872D6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9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5" name="Freeform 2745">
              <a:extLst>
                <a:ext uri="{FF2B5EF4-FFF2-40B4-BE49-F238E27FC236}">
                  <a16:creationId xmlns:a16="http://schemas.microsoft.com/office/drawing/2014/main" id="{F8071935-BB76-455E-9B63-A0AD324DB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6" name="Freeform 2746">
              <a:extLst>
                <a:ext uri="{FF2B5EF4-FFF2-40B4-BE49-F238E27FC236}">
                  <a16:creationId xmlns:a16="http://schemas.microsoft.com/office/drawing/2014/main" id="{4C682ED8-7A10-4E1F-B13F-16A28A043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5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7" name="Freeform 2747">
              <a:extLst>
                <a:ext uri="{FF2B5EF4-FFF2-40B4-BE49-F238E27FC236}">
                  <a16:creationId xmlns:a16="http://schemas.microsoft.com/office/drawing/2014/main" id="{513C776A-A800-4290-AAA6-DD15F2012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3"/>
              <a:ext cx="5" cy="3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3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1 w 5"/>
                <a:gd name="T17" fmla="*/ 0 h 3"/>
                <a:gd name="T18" fmla="*/ 0 w 5"/>
                <a:gd name="T19" fmla="*/ 0 h 3"/>
                <a:gd name="T20" fmla="*/ 0 w 5"/>
                <a:gd name="T21" fmla="*/ 1 h 3"/>
                <a:gd name="T22" fmla="*/ 1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8" name="Freeform 2748">
              <a:extLst>
                <a:ext uri="{FF2B5EF4-FFF2-40B4-BE49-F238E27FC236}">
                  <a16:creationId xmlns:a16="http://schemas.microsoft.com/office/drawing/2014/main" id="{B881650B-136C-4186-9B45-F48F78B5D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0 w 22"/>
                <a:gd name="T1" fmla="*/ 2 h 31"/>
                <a:gd name="T2" fmla="*/ 3 w 22"/>
                <a:gd name="T3" fmla="*/ 1 h 31"/>
                <a:gd name="T4" fmla="*/ 0 w 22"/>
                <a:gd name="T5" fmla="*/ 2 h 31"/>
                <a:gd name="T6" fmla="*/ 19 w 22"/>
                <a:gd name="T7" fmla="*/ 31 h 31"/>
                <a:gd name="T8" fmla="*/ 22 w 22"/>
                <a:gd name="T9" fmla="*/ 29 h 31"/>
                <a:gd name="T10" fmla="*/ 3 w 22"/>
                <a:gd name="T11" fmla="*/ 0 h 31"/>
                <a:gd name="T12" fmla="*/ 0 w 22"/>
                <a:gd name="T13" fmla="*/ 1 h 31"/>
                <a:gd name="T14" fmla="*/ 3 w 22"/>
                <a:gd name="T15" fmla="*/ 0 h 31"/>
                <a:gd name="T16" fmla="*/ 2 w 22"/>
                <a:gd name="T17" fmla="*/ 0 h 31"/>
                <a:gd name="T18" fmla="*/ 0 w 22"/>
                <a:gd name="T19" fmla="*/ 0 h 31"/>
                <a:gd name="T20" fmla="*/ 0 w 22"/>
                <a:gd name="T21" fmla="*/ 1 h 31"/>
                <a:gd name="T22" fmla="*/ 0 w 22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69" name="Freeform 2749">
              <a:extLst>
                <a:ext uri="{FF2B5EF4-FFF2-40B4-BE49-F238E27FC236}">
                  <a16:creationId xmlns:a16="http://schemas.microsoft.com/office/drawing/2014/main" id="{44B3780E-0279-4F9F-896A-FCE273E56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685"/>
              <a:ext cx="4" cy="15"/>
            </a:xfrm>
            <a:custGeom>
              <a:avLst/>
              <a:gdLst>
                <a:gd name="T0" fmla="*/ 3 w 4"/>
                <a:gd name="T1" fmla="*/ 14 h 15"/>
                <a:gd name="T2" fmla="*/ 3 w 4"/>
                <a:gd name="T3" fmla="*/ 13 h 15"/>
                <a:gd name="T4" fmla="*/ 3 w 4"/>
                <a:gd name="T5" fmla="*/ 14 h 15"/>
                <a:gd name="T6" fmla="*/ 4 w 4"/>
                <a:gd name="T7" fmla="*/ 0 h 15"/>
                <a:gd name="T8" fmla="*/ 1 w 4"/>
                <a:gd name="T9" fmla="*/ 0 h 15"/>
                <a:gd name="T10" fmla="*/ 0 w 4"/>
                <a:gd name="T11" fmla="*/ 14 h 15"/>
                <a:gd name="T12" fmla="*/ 1 w 4"/>
                <a:gd name="T13" fmla="*/ 15 h 15"/>
                <a:gd name="T14" fmla="*/ 0 w 4"/>
                <a:gd name="T15" fmla="*/ 14 h 15"/>
                <a:gd name="T16" fmla="*/ 1 w 4"/>
                <a:gd name="T17" fmla="*/ 15 h 15"/>
                <a:gd name="T18" fmla="*/ 1 w 4"/>
                <a:gd name="T19" fmla="*/ 15 h 15"/>
                <a:gd name="T20" fmla="*/ 3 w 4"/>
                <a:gd name="T21" fmla="*/ 15 h 15"/>
                <a:gd name="T22" fmla="*/ 3 w 4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14"/>
                  </a:moveTo>
                  <a:lnTo>
                    <a:pt x="3" y="13"/>
                  </a:lnTo>
                  <a:lnTo>
                    <a:pt x="3" y="1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0" name="Freeform 2750">
              <a:extLst>
                <a:ext uri="{FF2B5EF4-FFF2-40B4-BE49-F238E27FC236}">
                  <a16:creationId xmlns:a16="http://schemas.microsoft.com/office/drawing/2014/main" id="{844215EC-C354-44A3-971B-DC10842D8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76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6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5 h 27"/>
                <a:gd name="T50" fmla="*/ 123 w 151"/>
                <a:gd name="T51" fmla="*/ 15 h 27"/>
                <a:gd name="T52" fmla="*/ 127 w 151"/>
                <a:gd name="T53" fmla="*/ 14 h 27"/>
                <a:gd name="T54" fmla="*/ 132 w 151"/>
                <a:gd name="T55" fmla="*/ 14 h 27"/>
                <a:gd name="T56" fmla="*/ 136 w 151"/>
                <a:gd name="T57" fmla="*/ 13 h 27"/>
                <a:gd name="T58" fmla="*/ 138 w 151"/>
                <a:gd name="T59" fmla="*/ 13 h 27"/>
                <a:gd name="T60" fmla="*/ 141 w 151"/>
                <a:gd name="T61" fmla="*/ 13 h 27"/>
                <a:gd name="T62" fmla="*/ 143 w 151"/>
                <a:gd name="T63" fmla="*/ 12 h 27"/>
                <a:gd name="T64" fmla="*/ 144 w 151"/>
                <a:gd name="T65" fmla="*/ 12 h 27"/>
                <a:gd name="T66" fmla="*/ 145 w 151"/>
                <a:gd name="T67" fmla="*/ 12 h 27"/>
                <a:gd name="T68" fmla="*/ 146 w 151"/>
                <a:gd name="T69" fmla="*/ 11 h 27"/>
                <a:gd name="T70" fmla="*/ 147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1" name="Freeform 2751">
              <a:extLst>
                <a:ext uri="{FF2B5EF4-FFF2-40B4-BE49-F238E27FC236}">
                  <a16:creationId xmlns:a16="http://schemas.microsoft.com/office/drawing/2014/main" id="{F269D413-3708-4315-9D30-3C05A2662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5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2" name="Freeform 2752">
              <a:extLst>
                <a:ext uri="{FF2B5EF4-FFF2-40B4-BE49-F238E27FC236}">
                  <a16:creationId xmlns:a16="http://schemas.microsoft.com/office/drawing/2014/main" id="{A821EAFB-28BB-4EEB-9B5F-C548AD195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87"/>
              <a:ext cx="124" cy="17"/>
            </a:xfrm>
            <a:custGeom>
              <a:avLst/>
              <a:gdLst>
                <a:gd name="T0" fmla="*/ 123 w 124"/>
                <a:gd name="T1" fmla="*/ 0 h 17"/>
                <a:gd name="T2" fmla="*/ 122 w 124"/>
                <a:gd name="T3" fmla="*/ 0 h 17"/>
                <a:gd name="T4" fmla="*/ 117 w 124"/>
                <a:gd name="T5" fmla="*/ 1 h 17"/>
                <a:gd name="T6" fmla="*/ 111 w 124"/>
                <a:gd name="T7" fmla="*/ 2 h 17"/>
                <a:gd name="T8" fmla="*/ 102 w 124"/>
                <a:gd name="T9" fmla="*/ 3 h 17"/>
                <a:gd name="T10" fmla="*/ 93 w 124"/>
                <a:gd name="T11" fmla="*/ 4 h 17"/>
                <a:gd name="T12" fmla="*/ 83 w 124"/>
                <a:gd name="T13" fmla="*/ 6 h 17"/>
                <a:gd name="T14" fmla="*/ 72 w 124"/>
                <a:gd name="T15" fmla="*/ 7 h 17"/>
                <a:gd name="T16" fmla="*/ 60 w 124"/>
                <a:gd name="T17" fmla="*/ 8 h 17"/>
                <a:gd name="T18" fmla="*/ 49 w 124"/>
                <a:gd name="T19" fmla="*/ 10 h 17"/>
                <a:gd name="T20" fmla="*/ 38 w 124"/>
                <a:gd name="T21" fmla="*/ 11 h 17"/>
                <a:gd name="T22" fmla="*/ 28 w 124"/>
                <a:gd name="T23" fmla="*/ 12 h 17"/>
                <a:gd name="T24" fmla="*/ 18 w 124"/>
                <a:gd name="T25" fmla="*/ 13 h 17"/>
                <a:gd name="T26" fmla="*/ 11 w 124"/>
                <a:gd name="T27" fmla="*/ 14 h 17"/>
                <a:gd name="T28" fmla="*/ 4 w 124"/>
                <a:gd name="T29" fmla="*/ 14 h 17"/>
                <a:gd name="T30" fmla="*/ 1 w 124"/>
                <a:gd name="T31" fmla="*/ 15 h 17"/>
                <a:gd name="T32" fmla="*/ 0 w 124"/>
                <a:gd name="T33" fmla="*/ 15 h 17"/>
                <a:gd name="T34" fmla="*/ 1 w 124"/>
                <a:gd name="T35" fmla="*/ 17 h 17"/>
                <a:gd name="T36" fmla="*/ 4 w 124"/>
                <a:gd name="T37" fmla="*/ 16 h 17"/>
                <a:gd name="T38" fmla="*/ 11 w 124"/>
                <a:gd name="T39" fmla="*/ 16 h 17"/>
                <a:gd name="T40" fmla="*/ 19 w 124"/>
                <a:gd name="T41" fmla="*/ 15 h 17"/>
                <a:gd name="T42" fmla="*/ 28 w 124"/>
                <a:gd name="T43" fmla="*/ 14 h 17"/>
                <a:gd name="T44" fmla="*/ 38 w 124"/>
                <a:gd name="T45" fmla="*/ 13 h 17"/>
                <a:gd name="T46" fmla="*/ 49 w 124"/>
                <a:gd name="T47" fmla="*/ 12 h 17"/>
                <a:gd name="T48" fmla="*/ 60 w 124"/>
                <a:gd name="T49" fmla="*/ 10 h 17"/>
                <a:gd name="T50" fmla="*/ 72 w 124"/>
                <a:gd name="T51" fmla="*/ 9 h 17"/>
                <a:gd name="T52" fmla="*/ 83 w 124"/>
                <a:gd name="T53" fmla="*/ 8 h 17"/>
                <a:gd name="T54" fmla="*/ 93 w 124"/>
                <a:gd name="T55" fmla="*/ 7 h 17"/>
                <a:gd name="T56" fmla="*/ 102 w 124"/>
                <a:gd name="T57" fmla="*/ 6 h 17"/>
                <a:gd name="T58" fmla="*/ 111 w 124"/>
                <a:gd name="T59" fmla="*/ 4 h 17"/>
                <a:gd name="T60" fmla="*/ 118 w 124"/>
                <a:gd name="T61" fmla="*/ 3 h 17"/>
                <a:gd name="T62" fmla="*/ 122 w 124"/>
                <a:gd name="T63" fmla="*/ 2 h 17"/>
                <a:gd name="T64" fmla="*/ 124 w 124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7">
                  <a:moveTo>
                    <a:pt x="124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3" name="Freeform 2753">
              <a:extLst>
                <a:ext uri="{FF2B5EF4-FFF2-40B4-BE49-F238E27FC236}">
                  <a16:creationId xmlns:a16="http://schemas.microsoft.com/office/drawing/2014/main" id="{D3C42872-2208-4B1E-90C1-C6DBED394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582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3 w 7"/>
                <a:gd name="T13" fmla="*/ 3 h 7"/>
                <a:gd name="T14" fmla="*/ 3 w 7"/>
                <a:gd name="T15" fmla="*/ 4 h 7"/>
                <a:gd name="T16" fmla="*/ 2 w 7"/>
                <a:gd name="T17" fmla="*/ 4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4" name="Freeform 2754">
              <a:extLst>
                <a:ext uri="{FF2B5EF4-FFF2-40B4-BE49-F238E27FC236}">
                  <a16:creationId xmlns:a16="http://schemas.microsoft.com/office/drawing/2014/main" id="{CDFA7CDA-5C7D-4A83-B4A9-5B9BC060C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75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5" name="Freeform 2755">
              <a:extLst>
                <a:ext uri="{FF2B5EF4-FFF2-40B4-BE49-F238E27FC236}">
                  <a16:creationId xmlns:a16="http://schemas.microsoft.com/office/drawing/2014/main" id="{599E27AC-EC4E-474F-B58A-6FE05B9201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575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6" name="Freeform 2756">
              <a:extLst>
                <a:ext uri="{FF2B5EF4-FFF2-40B4-BE49-F238E27FC236}">
                  <a16:creationId xmlns:a16="http://schemas.microsoft.com/office/drawing/2014/main" id="{9C0675DD-C7A4-4691-A6EA-996033920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421"/>
              <a:ext cx="158" cy="175"/>
            </a:xfrm>
            <a:custGeom>
              <a:avLst/>
              <a:gdLst>
                <a:gd name="T0" fmla="*/ 145 w 158"/>
                <a:gd name="T1" fmla="*/ 155 h 175"/>
                <a:gd name="T2" fmla="*/ 146 w 158"/>
                <a:gd name="T3" fmla="*/ 155 h 175"/>
                <a:gd name="T4" fmla="*/ 148 w 158"/>
                <a:gd name="T5" fmla="*/ 155 h 175"/>
                <a:gd name="T6" fmla="*/ 150 w 158"/>
                <a:gd name="T7" fmla="*/ 154 h 175"/>
                <a:gd name="T8" fmla="*/ 152 w 158"/>
                <a:gd name="T9" fmla="*/ 153 h 175"/>
                <a:gd name="T10" fmla="*/ 154 w 158"/>
                <a:gd name="T11" fmla="*/ 153 h 175"/>
                <a:gd name="T12" fmla="*/ 156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3 w 158"/>
                <a:gd name="T19" fmla="*/ 2 h 175"/>
                <a:gd name="T20" fmla="*/ 152 w 158"/>
                <a:gd name="T21" fmla="*/ 1 h 175"/>
                <a:gd name="T22" fmla="*/ 151 w 158"/>
                <a:gd name="T23" fmla="*/ 1 h 175"/>
                <a:gd name="T24" fmla="*/ 149 w 158"/>
                <a:gd name="T25" fmla="*/ 0 h 175"/>
                <a:gd name="T26" fmla="*/ 147 w 158"/>
                <a:gd name="T27" fmla="*/ 0 h 175"/>
                <a:gd name="T28" fmla="*/ 145 w 158"/>
                <a:gd name="T29" fmla="*/ 0 h 175"/>
                <a:gd name="T30" fmla="*/ 143 w 158"/>
                <a:gd name="T31" fmla="*/ 0 h 175"/>
                <a:gd name="T32" fmla="*/ 141 w 158"/>
                <a:gd name="T33" fmla="*/ 0 h 175"/>
                <a:gd name="T34" fmla="*/ 139 w 158"/>
                <a:gd name="T35" fmla="*/ 0 h 175"/>
                <a:gd name="T36" fmla="*/ 5 w 158"/>
                <a:gd name="T37" fmla="*/ 5 h 175"/>
                <a:gd name="T38" fmla="*/ 4 w 158"/>
                <a:gd name="T39" fmla="*/ 5 h 175"/>
                <a:gd name="T40" fmla="*/ 3 w 158"/>
                <a:gd name="T41" fmla="*/ 5 h 175"/>
                <a:gd name="T42" fmla="*/ 2 w 158"/>
                <a:gd name="T43" fmla="*/ 6 h 175"/>
                <a:gd name="T44" fmla="*/ 2 w 158"/>
                <a:gd name="T45" fmla="*/ 6 h 175"/>
                <a:gd name="T46" fmla="*/ 2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2 w 158"/>
                <a:gd name="T55" fmla="*/ 170 h 175"/>
                <a:gd name="T56" fmla="*/ 12 w 158"/>
                <a:gd name="T57" fmla="*/ 172 h 175"/>
                <a:gd name="T58" fmla="*/ 13 w 158"/>
                <a:gd name="T59" fmla="*/ 172 h 175"/>
                <a:gd name="T60" fmla="*/ 13 w 158"/>
                <a:gd name="T61" fmla="*/ 173 h 175"/>
                <a:gd name="T62" fmla="*/ 14 w 158"/>
                <a:gd name="T63" fmla="*/ 174 h 175"/>
                <a:gd name="T64" fmla="*/ 14 w 158"/>
                <a:gd name="T65" fmla="*/ 174 h 175"/>
                <a:gd name="T66" fmla="*/ 14 w 158"/>
                <a:gd name="T67" fmla="*/ 174 h 175"/>
                <a:gd name="T68" fmla="*/ 15 w 158"/>
                <a:gd name="T69" fmla="*/ 175 h 175"/>
                <a:gd name="T70" fmla="*/ 16 w 158"/>
                <a:gd name="T71" fmla="*/ 175 h 175"/>
                <a:gd name="T72" fmla="*/ 145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5" y="155"/>
                  </a:moveTo>
                  <a:lnTo>
                    <a:pt x="146" y="155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3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45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7" name="Freeform 2757">
              <a:extLst>
                <a:ext uri="{FF2B5EF4-FFF2-40B4-BE49-F238E27FC236}">
                  <a16:creationId xmlns:a16="http://schemas.microsoft.com/office/drawing/2014/main" id="{B4746051-4EEA-4928-816B-26F99FBF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70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2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4 h 7"/>
                <a:gd name="T14" fmla="*/ 3 w 15"/>
                <a:gd name="T15" fmla="*/ 5 h 7"/>
                <a:gd name="T16" fmla="*/ 1 w 15"/>
                <a:gd name="T17" fmla="*/ 5 h 7"/>
                <a:gd name="T18" fmla="*/ 0 w 15"/>
                <a:gd name="T19" fmla="*/ 5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6 h 7"/>
                <a:gd name="T28" fmla="*/ 7 w 15"/>
                <a:gd name="T29" fmla="*/ 5 h 7"/>
                <a:gd name="T30" fmla="*/ 9 w 15"/>
                <a:gd name="T31" fmla="*/ 5 h 7"/>
                <a:gd name="T32" fmla="*/ 11 w 15"/>
                <a:gd name="T33" fmla="*/ 4 h 7"/>
                <a:gd name="T34" fmla="*/ 13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8" name="Freeform 2758">
              <a:extLst>
                <a:ext uri="{FF2B5EF4-FFF2-40B4-BE49-F238E27FC236}">
                  <a16:creationId xmlns:a16="http://schemas.microsoft.com/office/drawing/2014/main" id="{7405F013-5188-4F06-BDC2-01EA0D955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423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5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79" name="Freeform 2759">
              <a:extLst>
                <a:ext uri="{FF2B5EF4-FFF2-40B4-BE49-F238E27FC236}">
                  <a16:creationId xmlns:a16="http://schemas.microsoft.com/office/drawing/2014/main" id="{DA241245-91B1-4F24-92FE-8F408AD1C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420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2 w 15"/>
                <a:gd name="T5" fmla="*/ 1 h 3"/>
                <a:gd name="T6" fmla="*/ 4 w 15"/>
                <a:gd name="T7" fmla="*/ 1 h 3"/>
                <a:gd name="T8" fmla="*/ 6 w 15"/>
                <a:gd name="T9" fmla="*/ 1 h 3"/>
                <a:gd name="T10" fmla="*/ 8 w 15"/>
                <a:gd name="T11" fmla="*/ 2 h 3"/>
                <a:gd name="T12" fmla="*/ 10 w 15"/>
                <a:gd name="T13" fmla="*/ 2 h 3"/>
                <a:gd name="T14" fmla="*/ 12 w 15"/>
                <a:gd name="T15" fmla="*/ 3 h 3"/>
                <a:gd name="T16" fmla="*/ 13 w 15"/>
                <a:gd name="T17" fmla="*/ 3 h 3"/>
                <a:gd name="T18" fmla="*/ 13 w 15"/>
                <a:gd name="T19" fmla="*/ 3 h 3"/>
                <a:gd name="T20" fmla="*/ 15 w 15"/>
                <a:gd name="T21" fmla="*/ 3 h 3"/>
                <a:gd name="T22" fmla="*/ 14 w 15"/>
                <a:gd name="T23" fmla="*/ 1 h 3"/>
                <a:gd name="T24" fmla="*/ 12 w 15"/>
                <a:gd name="T25" fmla="*/ 1 h 3"/>
                <a:gd name="T26" fmla="*/ 10 w 15"/>
                <a:gd name="T27" fmla="*/ 1 h 3"/>
                <a:gd name="T28" fmla="*/ 9 w 15"/>
                <a:gd name="T29" fmla="*/ 0 h 3"/>
                <a:gd name="T30" fmla="*/ 6 w 15"/>
                <a:gd name="T31" fmla="*/ 0 h 3"/>
                <a:gd name="T32" fmla="*/ 4 w 15"/>
                <a:gd name="T33" fmla="*/ 0 h 3"/>
                <a:gd name="T34" fmla="*/ 2 w 15"/>
                <a:gd name="T35" fmla="*/ 0 h 3"/>
                <a:gd name="T36" fmla="*/ 0 w 15"/>
                <a:gd name="T37" fmla="*/ 0 h 3"/>
                <a:gd name="T38" fmla="*/ 0 w 15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0" name="Freeform 2760">
              <a:extLst>
                <a:ext uri="{FF2B5EF4-FFF2-40B4-BE49-F238E27FC236}">
                  <a16:creationId xmlns:a16="http://schemas.microsoft.com/office/drawing/2014/main" id="{5F660EDE-B83B-4D09-959C-264A0017A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420"/>
              <a:ext cx="134" cy="7"/>
            </a:xfrm>
            <a:custGeom>
              <a:avLst/>
              <a:gdLst>
                <a:gd name="T0" fmla="*/ 0 w 134"/>
                <a:gd name="T1" fmla="*/ 5 h 7"/>
                <a:gd name="T2" fmla="*/ 0 w 134"/>
                <a:gd name="T3" fmla="*/ 7 h 7"/>
                <a:gd name="T4" fmla="*/ 134 w 134"/>
                <a:gd name="T5" fmla="*/ 1 h 7"/>
                <a:gd name="T6" fmla="*/ 134 w 134"/>
                <a:gd name="T7" fmla="*/ 0 h 7"/>
                <a:gd name="T8" fmla="*/ 0 w 134"/>
                <a:gd name="T9" fmla="*/ 5 h 7"/>
                <a:gd name="T10" fmla="*/ 0 w 13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">
                  <a:moveTo>
                    <a:pt x="0" y="5"/>
                  </a:moveTo>
                  <a:lnTo>
                    <a:pt x="0" y="7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1" name="Freeform 2761">
              <a:extLst>
                <a:ext uri="{FF2B5EF4-FFF2-40B4-BE49-F238E27FC236}">
                  <a16:creationId xmlns:a16="http://schemas.microsoft.com/office/drawing/2014/main" id="{C4511C79-1D22-4444-BDE5-F8D3A3647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25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3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6 w 6"/>
                <a:gd name="T21" fmla="*/ 0 h 5"/>
                <a:gd name="T22" fmla="*/ 5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2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2" name="Freeform 2762">
              <a:extLst>
                <a:ext uri="{FF2B5EF4-FFF2-40B4-BE49-F238E27FC236}">
                  <a16:creationId xmlns:a16="http://schemas.microsoft.com/office/drawing/2014/main" id="{90FE6FF4-9F1D-4538-B8C5-8CB319E9B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30"/>
              <a:ext cx="14" cy="161"/>
            </a:xfrm>
            <a:custGeom>
              <a:avLst/>
              <a:gdLst>
                <a:gd name="T0" fmla="*/ 12 w 14"/>
                <a:gd name="T1" fmla="*/ 161 h 161"/>
                <a:gd name="T2" fmla="*/ 14 w 14"/>
                <a:gd name="T3" fmla="*/ 161 h 161"/>
                <a:gd name="T4" fmla="*/ 3 w 14"/>
                <a:gd name="T5" fmla="*/ 0 h 161"/>
                <a:gd name="T6" fmla="*/ 0 w 14"/>
                <a:gd name="T7" fmla="*/ 0 h 161"/>
                <a:gd name="T8" fmla="*/ 12 w 14"/>
                <a:gd name="T9" fmla="*/ 161 h 161"/>
                <a:gd name="T10" fmla="*/ 12 w 14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1">
                  <a:moveTo>
                    <a:pt x="12" y="161"/>
                  </a:moveTo>
                  <a:lnTo>
                    <a:pt x="14" y="16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3" name="Freeform 2763">
              <a:extLst>
                <a:ext uri="{FF2B5EF4-FFF2-40B4-BE49-F238E27FC236}">
                  <a16:creationId xmlns:a16="http://schemas.microsoft.com/office/drawing/2014/main" id="{D8857AD4-CDEE-471F-9486-118603A55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591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4 h 6"/>
                <a:gd name="T4" fmla="*/ 4 w 6"/>
                <a:gd name="T5" fmla="*/ 4 h 6"/>
                <a:gd name="T6" fmla="*/ 4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2 h 6"/>
                <a:gd name="T14" fmla="*/ 2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2 h 6"/>
                <a:gd name="T24" fmla="*/ 1 w 6"/>
                <a:gd name="T25" fmla="*/ 3 h 6"/>
                <a:gd name="T26" fmla="*/ 1 w 6"/>
                <a:gd name="T27" fmla="*/ 4 h 6"/>
                <a:gd name="T28" fmla="*/ 2 w 6"/>
                <a:gd name="T29" fmla="*/ 4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4" name="Freeform 2764">
              <a:extLst>
                <a:ext uri="{FF2B5EF4-FFF2-40B4-BE49-F238E27FC236}">
                  <a16:creationId xmlns:a16="http://schemas.microsoft.com/office/drawing/2014/main" id="{91064BC9-AF8B-4D13-BC1A-CBFDB86D8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575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5" name="Freeform 2765">
              <a:extLst>
                <a:ext uri="{FF2B5EF4-FFF2-40B4-BE49-F238E27FC236}">
                  <a16:creationId xmlns:a16="http://schemas.microsoft.com/office/drawing/2014/main" id="{AE80824F-2521-49BC-BE62-69F1A2CFC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3434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6" name="Freeform 2766">
              <a:extLst>
                <a:ext uri="{FF2B5EF4-FFF2-40B4-BE49-F238E27FC236}">
                  <a16:creationId xmlns:a16="http://schemas.microsoft.com/office/drawing/2014/main" id="{C23CF733-0E85-4489-BFC3-652E88F847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433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7" name="Freeform 2767">
              <a:extLst>
                <a:ext uri="{FF2B5EF4-FFF2-40B4-BE49-F238E27FC236}">
                  <a16:creationId xmlns:a16="http://schemas.microsoft.com/office/drawing/2014/main" id="{33F6B4D5-AF57-43AF-816A-65F0E46F4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33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8" name="Freeform 2768">
              <a:extLst>
                <a:ext uri="{FF2B5EF4-FFF2-40B4-BE49-F238E27FC236}">
                  <a16:creationId xmlns:a16="http://schemas.microsoft.com/office/drawing/2014/main" id="{4868072D-DFA9-4769-917A-444B643C5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41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89" name="Freeform 2769">
              <a:extLst>
                <a:ext uri="{FF2B5EF4-FFF2-40B4-BE49-F238E27FC236}">
                  <a16:creationId xmlns:a16="http://schemas.microsoft.com/office/drawing/2014/main" id="{3733AD9A-ACB6-4642-A423-1CBEAE4A4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556"/>
              <a:ext cx="123" cy="16"/>
            </a:xfrm>
            <a:custGeom>
              <a:avLst/>
              <a:gdLst>
                <a:gd name="T0" fmla="*/ 123 w 123"/>
                <a:gd name="T1" fmla="*/ 1 h 16"/>
                <a:gd name="T2" fmla="*/ 121 w 123"/>
                <a:gd name="T3" fmla="*/ 1 h 16"/>
                <a:gd name="T4" fmla="*/ 122 w 123"/>
                <a:gd name="T5" fmla="*/ 0 h 16"/>
                <a:gd name="T6" fmla="*/ 0 w 123"/>
                <a:gd name="T7" fmla="*/ 14 h 16"/>
                <a:gd name="T8" fmla="*/ 0 w 123"/>
                <a:gd name="T9" fmla="*/ 16 h 16"/>
                <a:gd name="T10" fmla="*/ 122 w 123"/>
                <a:gd name="T11" fmla="*/ 2 h 16"/>
                <a:gd name="T12" fmla="*/ 123 w 123"/>
                <a:gd name="T13" fmla="*/ 1 h 16"/>
                <a:gd name="T14" fmla="*/ 122 w 123"/>
                <a:gd name="T15" fmla="*/ 2 h 16"/>
                <a:gd name="T16" fmla="*/ 123 w 123"/>
                <a:gd name="T17" fmla="*/ 1 h 16"/>
                <a:gd name="T18" fmla="*/ 123 w 12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0" name="Freeform 2770">
              <a:extLst>
                <a:ext uri="{FF2B5EF4-FFF2-40B4-BE49-F238E27FC236}">
                  <a16:creationId xmlns:a16="http://schemas.microsoft.com/office/drawing/2014/main" id="{22A63C81-DCCD-4E71-90DA-5F4A449AE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2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0 w 48"/>
                <a:gd name="T3" fmla="*/ 7 h 14"/>
                <a:gd name="T4" fmla="*/ 0 w 48"/>
                <a:gd name="T5" fmla="*/ 14 h 14"/>
                <a:gd name="T6" fmla="*/ 47 w 48"/>
                <a:gd name="T7" fmla="*/ 6 h 14"/>
                <a:gd name="T8" fmla="*/ 48 w 4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4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7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1" name="Freeform 2771">
              <a:extLst>
                <a:ext uri="{FF2B5EF4-FFF2-40B4-BE49-F238E27FC236}">
                  <a16:creationId xmlns:a16="http://schemas.microsoft.com/office/drawing/2014/main" id="{7716913C-2086-44BC-82FB-DA05E6BA9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1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2 w 49"/>
                <a:gd name="T3" fmla="*/ 8 h 9"/>
                <a:gd name="T4" fmla="*/ 1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1 w 49"/>
                <a:gd name="T11" fmla="*/ 7 h 9"/>
                <a:gd name="T12" fmla="*/ 0 w 49"/>
                <a:gd name="T13" fmla="*/ 8 h 9"/>
                <a:gd name="T14" fmla="*/ 1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2" name="Freeform 2772">
              <a:extLst>
                <a:ext uri="{FF2B5EF4-FFF2-40B4-BE49-F238E27FC236}">
                  <a16:creationId xmlns:a16="http://schemas.microsoft.com/office/drawing/2014/main" id="{2ECEF9E3-0652-465B-9312-310D0E0D1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9"/>
              <a:ext cx="2" cy="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6 h 8"/>
                <a:gd name="T4" fmla="*/ 2 w 2"/>
                <a:gd name="T5" fmla="*/ 7 h 8"/>
                <a:gd name="T6" fmla="*/ 2 w 2"/>
                <a:gd name="T7" fmla="*/ 0 h 8"/>
                <a:gd name="T8" fmla="*/ 0 w 2"/>
                <a:gd name="T9" fmla="*/ 0 h 8"/>
                <a:gd name="T10" fmla="*/ 0 w 2"/>
                <a:gd name="T11" fmla="*/ 7 h 8"/>
                <a:gd name="T12" fmla="*/ 1 w 2"/>
                <a:gd name="T13" fmla="*/ 8 h 8"/>
                <a:gd name="T14" fmla="*/ 0 w 2"/>
                <a:gd name="T15" fmla="*/ 7 h 8"/>
                <a:gd name="T16" fmla="*/ 0 w 2"/>
                <a:gd name="T17" fmla="*/ 8 h 8"/>
                <a:gd name="T18" fmla="*/ 1 w 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3" name="Freeform 2773">
              <a:extLst>
                <a:ext uri="{FF2B5EF4-FFF2-40B4-BE49-F238E27FC236}">
                  <a16:creationId xmlns:a16="http://schemas.microsoft.com/office/drawing/2014/main" id="{65482D1D-67DC-448D-9D64-B36920905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7"/>
              <a:ext cx="49" cy="10"/>
            </a:xfrm>
            <a:custGeom>
              <a:avLst/>
              <a:gdLst>
                <a:gd name="T0" fmla="*/ 49 w 49"/>
                <a:gd name="T1" fmla="*/ 1 h 10"/>
                <a:gd name="T2" fmla="*/ 46 w 49"/>
                <a:gd name="T3" fmla="*/ 1 h 10"/>
                <a:gd name="T4" fmla="*/ 47 w 49"/>
                <a:gd name="T5" fmla="*/ 0 h 10"/>
                <a:gd name="T6" fmla="*/ 0 w 49"/>
                <a:gd name="T7" fmla="*/ 8 h 10"/>
                <a:gd name="T8" fmla="*/ 0 w 49"/>
                <a:gd name="T9" fmla="*/ 10 h 10"/>
                <a:gd name="T10" fmla="*/ 48 w 49"/>
                <a:gd name="T11" fmla="*/ 2 h 10"/>
                <a:gd name="T12" fmla="*/ 48 w 49"/>
                <a:gd name="T13" fmla="*/ 1 h 10"/>
                <a:gd name="T14" fmla="*/ 48 w 49"/>
                <a:gd name="T15" fmla="*/ 2 h 10"/>
                <a:gd name="T16" fmla="*/ 48 w 49"/>
                <a:gd name="T17" fmla="*/ 2 h 10"/>
                <a:gd name="T18" fmla="*/ 49 w 4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49" y="1"/>
                  </a:moveTo>
                  <a:lnTo>
                    <a:pt x="46" y="1"/>
                  </a:lnTo>
                  <a:lnTo>
                    <a:pt x="47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4" name="Freeform 2774">
              <a:extLst>
                <a:ext uri="{FF2B5EF4-FFF2-40B4-BE49-F238E27FC236}">
                  <a16:creationId xmlns:a16="http://schemas.microsoft.com/office/drawing/2014/main" id="{939BFD64-BCF0-4F16-872D-14F0AD2DA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641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5" name="Freeform 2775">
              <a:extLst>
                <a:ext uri="{FF2B5EF4-FFF2-40B4-BE49-F238E27FC236}">
                  <a16:creationId xmlns:a16="http://schemas.microsoft.com/office/drawing/2014/main" id="{CF4673BD-315F-49E7-948A-4EE5F5F87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0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6" name="Freeform 2776">
              <a:extLst>
                <a:ext uri="{FF2B5EF4-FFF2-40B4-BE49-F238E27FC236}">
                  <a16:creationId xmlns:a16="http://schemas.microsoft.com/office/drawing/2014/main" id="{4D1D6D80-9F1B-44ED-BD68-E5454407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39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7" name="Rectangle 2777">
              <a:extLst>
                <a:ext uri="{FF2B5EF4-FFF2-40B4-BE49-F238E27FC236}">
                  <a16:creationId xmlns:a16="http://schemas.microsoft.com/office/drawing/2014/main" id="{939A3C69-0678-488B-9D5C-A3D0EF8FA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21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8" name="Freeform 2778">
              <a:extLst>
                <a:ext uri="{FF2B5EF4-FFF2-40B4-BE49-F238E27FC236}">
                  <a16:creationId xmlns:a16="http://schemas.microsoft.com/office/drawing/2014/main" id="{DB535BAA-B046-47A0-805A-590F66FF7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3428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499" name="Freeform 2779">
              <a:extLst>
                <a:ext uri="{FF2B5EF4-FFF2-40B4-BE49-F238E27FC236}">
                  <a16:creationId xmlns:a16="http://schemas.microsoft.com/office/drawing/2014/main" id="{9642701A-359F-4CEF-8FF4-B47FE4D82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427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0" name="Freeform 2780">
              <a:extLst>
                <a:ext uri="{FF2B5EF4-FFF2-40B4-BE49-F238E27FC236}">
                  <a16:creationId xmlns:a16="http://schemas.microsoft.com/office/drawing/2014/main" id="{6B6E874A-E11F-4BBB-B226-CC60304F8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28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1" name="Freeform 2781">
              <a:extLst>
                <a:ext uri="{FF2B5EF4-FFF2-40B4-BE49-F238E27FC236}">
                  <a16:creationId xmlns:a16="http://schemas.microsoft.com/office/drawing/2014/main" id="{36CC1FA4-2FB6-42E7-A698-CCBFC151E1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58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2" name="Freeform 2782">
              <a:extLst>
                <a:ext uri="{FF2B5EF4-FFF2-40B4-BE49-F238E27FC236}">
                  <a16:creationId xmlns:a16="http://schemas.microsoft.com/office/drawing/2014/main" id="{22409D84-DB85-4FFF-B0CB-6EB32EB574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70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3" name="Freeform 2783">
              <a:extLst>
                <a:ext uri="{FF2B5EF4-FFF2-40B4-BE49-F238E27FC236}">
                  <a16:creationId xmlns:a16="http://schemas.microsoft.com/office/drawing/2014/main" id="{17E376A6-9E11-4502-808B-7C5E1D716F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569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4" name="Freeform 2784">
              <a:extLst>
                <a:ext uri="{FF2B5EF4-FFF2-40B4-BE49-F238E27FC236}">
                  <a16:creationId xmlns:a16="http://schemas.microsoft.com/office/drawing/2014/main" id="{034F60F6-576A-43D3-ADB6-BC0608164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586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5" name="Freeform 2785">
              <a:extLst>
                <a:ext uri="{FF2B5EF4-FFF2-40B4-BE49-F238E27FC236}">
                  <a16:creationId xmlns:a16="http://schemas.microsoft.com/office/drawing/2014/main" id="{4A5A7AA2-54A2-4506-B531-668F17FDD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60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3 w 114"/>
                <a:gd name="T3" fmla="*/ 39 h 41"/>
                <a:gd name="T4" fmla="*/ 114 w 114"/>
                <a:gd name="T5" fmla="*/ 39 h 41"/>
                <a:gd name="T6" fmla="*/ 1 w 114"/>
                <a:gd name="T7" fmla="*/ 0 h 41"/>
                <a:gd name="T8" fmla="*/ 0 w 114"/>
                <a:gd name="T9" fmla="*/ 2 h 41"/>
                <a:gd name="T10" fmla="*/ 113 w 114"/>
                <a:gd name="T11" fmla="*/ 41 h 41"/>
                <a:gd name="T12" fmla="*/ 114 w 114"/>
                <a:gd name="T13" fmla="*/ 41 h 41"/>
                <a:gd name="T14" fmla="*/ 113 w 114"/>
                <a:gd name="T15" fmla="*/ 41 h 41"/>
                <a:gd name="T16" fmla="*/ 114 w 114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3" y="39"/>
                  </a:lnTo>
                  <a:lnTo>
                    <a:pt x="114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6" name="Freeform 2786">
              <a:extLst>
                <a:ext uri="{FF2B5EF4-FFF2-40B4-BE49-F238E27FC236}">
                  <a16:creationId xmlns:a16="http://schemas.microsoft.com/office/drawing/2014/main" id="{79FA0C67-DD04-4F52-8356-FE90676E0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19"/>
              <a:ext cx="160" cy="28"/>
            </a:xfrm>
            <a:custGeom>
              <a:avLst/>
              <a:gdLst>
                <a:gd name="T0" fmla="*/ 156 w 160"/>
                <a:gd name="T1" fmla="*/ 0 h 28"/>
                <a:gd name="T2" fmla="*/ 156 w 160"/>
                <a:gd name="T3" fmla="*/ 2 h 28"/>
                <a:gd name="T4" fmla="*/ 156 w 160"/>
                <a:gd name="T5" fmla="*/ 0 h 28"/>
                <a:gd name="T6" fmla="*/ 0 w 160"/>
                <a:gd name="T7" fmla="*/ 26 h 28"/>
                <a:gd name="T8" fmla="*/ 1 w 160"/>
                <a:gd name="T9" fmla="*/ 28 h 28"/>
                <a:gd name="T10" fmla="*/ 156 w 160"/>
                <a:gd name="T11" fmla="*/ 2 h 28"/>
                <a:gd name="T12" fmla="*/ 156 w 160"/>
                <a:gd name="T13" fmla="*/ 0 h 28"/>
                <a:gd name="T14" fmla="*/ 156 w 160"/>
                <a:gd name="T15" fmla="*/ 2 h 28"/>
                <a:gd name="T16" fmla="*/ 160 w 160"/>
                <a:gd name="T17" fmla="*/ 2 h 28"/>
                <a:gd name="T18" fmla="*/ 156 w 1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7" name="Freeform 2787">
              <a:extLst>
                <a:ext uri="{FF2B5EF4-FFF2-40B4-BE49-F238E27FC236}">
                  <a16:creationId xmlns:a16="http://schemas.microsoft.com/office/drawing/2014/main" id="{5D4C06C7-FEA0-4162-9535-6EE8C8C58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584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8" name="Freeform 2788">
              <a:extLst>
                <a:ext uri="{FF2B5EF4-FFF2-40B4-BE49-F238E27FC236}">
                  <a16:creationId xmlns:a16="http://schemas.microsoft.com/office/drawing/2014/main" id="{362E75F4-66BD-4272-99F4-2C43E874B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585"/>
              <a:ext cx="166" cy="23"/>
            </a:xfrm>
            <a:custGeom>
              <a:avLst/>
              <a:gdLst>
                <a:gd name="T0" fmla="*/ 4 w 166"/>
                <a:gd name="T1" fmla="*/ 23 h 23"/>
                <a:gd name="T2" fmla="*/ 5 w 166"/>
                <a:gd name="T3" fmla="*/ 21 h 23"/>
                <a:gd name="T4" fmla="*/ 4 w 166"/>
                <a:gd name="T5" fmla="*/ 23 h 23"/>
                <a:gd name="T6" fmla="*/ 166 w 166"/>
                <a:gd name="T7" fmla="*/ 2 h 23"/>
                <a:gd name="T8" fmla="*/ 166 w 166"/>
                <a:gd name="T9" fmla="*/ 0 h 23"/>
                <a:gd name="T10" fmla="*/ 4 w 166"/>
                <a:gd name="T11" fmla="*/ 21 h 23"/>
                <a:gd name="T12" fmla="*/ 4 w 166"/>
                <a:gd name="T13" fmla="*/ 23 h 23"/>
                <a:gd name="T14" fmla="*/ 4 w 166"/>
                <a:gd name="T15" fmla="*/ 21 h 23"/>
                <a:gd name="T16" fmla="*/ 0 w 166"/>
                <a:gd name="T17" fmla="*/ 21 h 23"/>
                <a:gd name="T18" fmla="*/ 4 w 16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">
                  <a:moveTo>
                    <a:pt x="4" y="23"/>
                  </a:moveTo>
                  <a:lnTo>
                    <a:pt x="5" y="21"/>
                  </a:lnTo>
                  <a:lnTo>
                    <a:pt x="4" y="23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09" name="Freeform 2789">
              <a:extLst>
                <a:ext uri="{FF2B5EF4-FFF2-40B4-BE49-F238E27FC236}">
                  <a16:creationId xmlns:a16="http://schemas.microsoft.com/office/drawing/2014/main" id="{C11D2C6B-A626-4D33-93E2-D23B37694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21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1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1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0" name="Freeform 2790">
              <a:extLst>
                <a:ext uri="{FF2B5EF4-FFF2-40B4-BE49-F238E27FC236}">
                  <a16:creationId xmlns:a16="http://schemas.microsoft.com/office/drawing/2014/main" id="{DDCE932D-2F8D-4AAC-A6BF-5ACFB1473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19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2 w 157"/>
                <a:gd name="T3" fmla="*/ 27 h 28"/>
                <a:gd name="T4" fmla="*/ 2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2" y="27"/>
                  </a:lnTo>
                  <a:lnTo>
                    <a:pt x="2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1" name="Freeform 2791">
              <a:extLst>
                <a:ext uri="{FF2B5EF4-FFF2-40B4-BE49-F238E27FC236}">
                  <a16:creationId xmlns:a16="http://schemas.microsoft.com/office/drawing/2014/main" id="{8BA842D4-F700-4F88-B028-05AC2EFF0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6"/>
              <a:ext cx="3" cy="42"/>
            </a:xfrm>
            <a:custGeom>
              <a:avLst/>
              <a:gdLst>
                <a:gd name="T0" fmla="*/ 2 w 3"/>
                <a:gd name="T1" fmla="*/ 42 h 42"/>
                <a:gd name="T2" fmla="*/ 1 w 3"/>
                <a:gd name="T3" fmla="*/ 40 h 42"/>
                <a:gd name="T4" fmla="*/ 3 w 3"/>
                <a:gd name="T5" fmla="*/ 41 h 42"/>
                <a:gd name="T6" fmla="*/ 2 w 3"/>
                <a:gd name="T7" fmla="*/ 0 h 42"/>
                <a:gd name="T8" fmla="*/ 0 w 3"/>
                <a:gd name="T9" fmla="*/ 0 h 42"/>
                <a:gd name="T10" fmla="*/ 1 w 3"/>
                <a:gd name="T11" fmla="*/ 41 h 42"/>
                <a:gd name="T12" fmla="*/ 2 w 3"/>
                <a:gd name="T13" fmla="*/ 42 h 42"/>
                <a:gd name="T14" fmla="*/ 1 w 3"/>
                <a:gd name="T15" fmla="*/ 41 h 42"/>
                <a:gd name="T16" fmla="*/ 1 w 3"/>
                <a:gd name="T17" fmla="*/ 42 h 42"/>
                <a:gd name="T18" fmla="*/ 2 w 3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2" name="Freeform 2792">
              <a:extLst>
                <a:ext uri="{FF2B5EF4-FFF2-40B4-BE49-F238E27FC236}">
                  <a16:creationId xmlns:a16="http://schemas.microsoft.com/office/drawing/2014/main" id="{0B4D13C3-3DF5-4E4D-B659-621FB02D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59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1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3" name="Freeform 2793">
              <a:extLst>
                <a:ext uri="{FF2B5EF4-FFF2-40B4-BE49-F238E27FC236}">
                  <a16:creationId xmlns:a16="http://schemas.microsoft.com/office/drawing/2014/main" id="{A7AC51B4-D565-42EC-A3BB-098235252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19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4" name="Freeform 2794">
              <a:extLst>
                <a:ext uri="{FF2B5EF4-FFF2-40B4-BE49-F238E27FC236}">
                  <a16:creationId xmlns:a16="http://schemas.microsoft.com/office/drawing/2014/main" id="{03CFB3C4-5E62-4E2C-ABFA-3BC5EA339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2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6 w 80"/>
                <a:gd name="T19" fmla="*/ 21 h 25"/>
                <a:gd name="T20" fmla="*/ 51 w 80"/>
                <a:gd name="T21" fmla="*/ 22 h 25"/>
                <a:gd name="T22" fmla="*/ 56 w 80"/>
                <a:gd name="T23" fmla="*/ 22 h 25"/>
                <a:gd name="T24" fmla="*/ 60 w 80"/>
                <a:gd name="T25" fmla="*/ 23 h 25"/>
                <a:gd name="T26" fmla="*/ 64 w 80"/>
                <a:gd name="T27" fmla="*/ 23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6" y="21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5" name="Freeform 2795">
              <a:extLst>
                <a:ext uri="{FF2B5EF4-FFF2-40B4-BE49-F238E27FC236}">
                  <a16:creationId xmlns:a16="http://schemas.microsoft.com/office/drawing/2014/main" id="{1A8DDD70-1D98-4AF6-A0AF-57173A958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1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3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6" name="Freeform 2796">
              <a:extLst>
                <a:ext uri="{FF2B5EF4-FFF2-40B4-BE49-F238E27FC236}">
                  <a16:creationId xmlns:a16="http://schemas.microsoft.com/office/drawing/2014/main" id="{3C9EC3D6-1BAC-4CDB-932A-3CC369B42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2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4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7" name="Freeform 2797">
              <a:extLst>
                <a:ext uri="{FF2B5EF4-FFF2-40B4-BE49-F238E27FC236}">
                  <a16:creationId xmlns:a16="http://schemas.microsoft.com/office/drawing/2014/main" id="{BBEA05FF-E6AF-4F40-9603-57B191346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6"/>
              <a:ext cx="30" cy="15"/>
            </a:xfrm>
            <a:custGeom>
              <a:avLst/>
              <a:gdLst>
                <a:gd name="T0" fmla="*/ 29 w 30"/>
                <a:gd name="T1" fmla="*/ 15 h 15"/>
                <a:gd name="T2" fmla="*/ 30 w 30"/>
                <a:gd name="T3" fmla="*/ 13 h 15"/>
                <a:gd name="T4" fmla="*/ 1 w 30"/>
                <a:gd name="T5" fmla="*/ 0 h 15"/>
                <a:gd name="T6" fmla="*/ 0 w 30"/>
                <a:gd name="T7" fmla="*/ 2 h 15"/>
                <a:gd name="T8" fmla="*/ 29 w 30"/>
                <a:gd name="T9" fmla="*/ 15 h 15"/>
                <a:gd name="T10" fmla="*/ 29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9" y="15"/>
                  </a:moveTo>
                  <a:lnTo>
                    <a:pt x="30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8" name="Freeform 2798">
              <a:extLst>
                <a:ext uri="{FF2B5EF4-FFF2-40B4-BE49-F238E27FC236}">
                  <a16:creationId xmlns:a16="http://schemas.microsoft.com/office/drawing/2014/main" id="{49E3D0EA-1891-42D4-9263-3299F86DC0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589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6 h 9"/>
                <a:gd name="T12" fmla="*/ 41 w 52"/>
                <a:gd name="T13" fmla="*/ 6 h 9"/>
                <a:gd name="T14" fmla="*/ 36 w 52"/>
                <a:gd name="T15" fmla="*/ 5 h 9"/>
                <a:gd name="T16" fmla="*/ 31 w 52"/>
                <a:gd name="T17" fmla="*/ 5 h 9"/>
                <a:gd name="T18" fmla="*/ 27 w 52"/>
                <a:gd name="T19" fmla="*/ 4 h 9"/>
                <a:gd name="T20" fmla="*/ 22 w 52"/>
                <a:gd name="T21" fmla="*/ 4 h 9"/>
                <a:gd name="T22" fmla="*/ 17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4 h 9"/>
                <a:gd name="T46" fmla="*/ 12 w 52"/>
                <a:gd name="T47" fmla="*/ 4 h 9"/>
                <a:gd name="T48" fmla="*/ 16 w 52"/>
                <a:gd name="T49" fmla="*/ 5 h 9"/>
                <a:gd name="T50" fmla="*/ 22 w 52"/>
                <a:gd name="T51" fmla="*/ 6 h 9"/>
                <a:gd name="T52" fmla="*/ 27 w 52"/>
                <a:gd name="T53" fmla="*/ 6 h 9"/>
                <a:gd name="T54" fmla="*/ 31 w 52"/>
                <a:gd name="T55" fmla="*/ 7 h 9"/>
                <a:gd name="T56" fmla="*/ 35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19" name="Freeform 2799">
              <a:extLst>
                <a:ext uri="{FF2B5EF4-FFF2-40B4-BE49-F238E27FC236}">
                  <a16:creationId xmlns:a16="http://schemas.microsoft.com/office/drawing/2014/main" id="{55F2B1BE-E419-4BDA-AAD0-87BFE22DC9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595"/>
              <a:ext cx="7" cy="5"/>
            </a:xfrm>
            <a:custGeom>
              <a:avLst/>
              <a:gdLst>
                <a:gd name="T0" fmla="*/ 2 w 7"/>
                <a:gd name="T1" fmla="*/ 1 h 5"/>
                <a:gd name="T2" fmla="*/ 1 w 7"/>
                <a:gd name="T3" fmla="*/ 3 h 5"/>
                <a:gd name="T4" fmla="*/ 2 w 7"/>
                <a:gd name="T5" fmla="*/ 1 h 5"/>
                <a:gd name="T6" fmla="*/ 1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2 w 7"/>
                <a:gd name="T13" fmla="*/ 1 h 5"/>
                <a:gd name="T14" fmla="*/ 1 w 7"/>
                <a:gd name="T15" fmla="*/ 1 h 5"/>
                <a:gd name="T16" fmla="*/ 0 w 7"/>
                <a:gd name="T17" fmla="*/ 2 h 5"/>
                <a:gd name="T18" fmla="*/ 1 w 7"/>
                <a:gd name="T19" fmla="*/ 3 h 5"/>
                <a:gd name="T20" fmla="*/ 2 w 7"/>
                <a:gd name="T21" fmla="*/ 1 h 5"/>
                <a:gd name="T22" fmla="*/ 1 w 7"/>
                <a:gd name="T23" fmla="*/ 3 h 5"/>
                <a:gd name="T24" fmla="*/ 7 w 7"/>
                <a:gd name="T25" fmla="*/ 5 h 5"/>
                <a:gd name="T26" fmla="*/ 2 w 7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7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0" name="Freeform 2800">
              <a:extLst>
                <a:ext uri="{FF2B5EF4-FFF2-40B4-BE49-F238E27FC236}">
                  <a16:creationId xmlns:a16="http://schemas.microsoft.com/office/drawing/2014/main" id="{A2CB0E53-E294-462D-A9EE-BFCA7C783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21"/>
              <a:ext cx="165" cy="176"/>
            </a:xfrm>
            <a:custGeom>
              <a:avLst/>
              <a:gdLst>
                <a:gd name="T0" fmla="*/ 159 w 165"/>
                <a:gd name="T1" fmla="*/ 0 h 176"/>
                <a:gd name="T2" fmla="*/ 5 w 165"/>
                <a:gd name="T3" fmla="*/ 7 h 176"/>
                <a:gd name="T4" fmla="*/ 4 w 165"/>
                <a:gd name="T5" fmla="*/ 7 h 176"/>
                <a:gd name="T6" fmla="*/ 3 w 165"/>
                <a:gd name="T7" fmla="*/ 7 h 176"/>
                <a:gd name="T8" fmla="*/ 2 w 165"/>
                <a:gd name="T9" fmla="*/ 7 h 176"/>
                <a:gd name="T10" fmla="*/ 2 w 165"/>
                <a:gd name="T11" fmla="*/ 8 h 176"/>
                <a:gd name="T12" fmla="*/ 0 w 165"/>
                <a:gd name="T13" fmla="*/ 9 h 176"/>
                <a:gd name="T14" fmla="*/ 0 w 165"/>
                <a:gd name="T15" fmla="*/ 9 h 176"/>
                <a:gd name="T16" fmla="*/ 0 w 165"/>
                <a:gd name="T17" fmla="*/ 10 h 176"/>
                <a:gd name="T18" fmla="*/ 0 w 165"/>
                <a:gd name="T19" fmla="*/ 11 h 176"/>
                <a:gd name="T20" fmla="*/ 12 w 165"/>
                <a:gd name="T21" fmla="*/ 173 h 176"/>
                <a:gd name="T22" fmla="*/ 12 w 165"/>
                <a:gd name="T23" fmla="*/ 173 h 176"/>
                <a:gd name="T24" fmla="*/ 12 w 165"/>
                <a:gd name="T25" fmla="*/ 174 h 176"/>
                <a:gd name="T26" fmla="*/ 13 w 165"/>
                <a:gd name="T27" fmla="*/ 175 h 176"/>
                <a:gd name="T28" fmla="*/ 13 w 165"/>
                <a:gd name="T29" fmla="*/ 175 h 176"/>
                <a:gd name="T30" fmla="*/ 14 w 165"/>
                <a:gd name="T31" fmla="*/ 176 h 176"/>
                <a:gd name="T32" fmla="*/ 15 w 165"/>
                <a:gd name="T33" fmla="*/ 176 h 176"/>
                <a:gd name="T34" fmla="*/ 16 w 165"/>
                <a:gd name="T35" fmla="*/ 176 h 176"/>
                <a:gd name="T36" fmla="*/ 16 w 165"/>
                <a:gd name="T37" fmla="*/ 176 h 176"/>
                <a:gd name="T38" fmla="*/ 165 w 165"/>
                <a:gd name="T39" fmla="*/ 155 h 176"/>
                <a:gd name="T40" fmla="*/ 159 w 16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76">
                  <a:moveTo>
                    <a:pt x="159" y="0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5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1" name="Freeform 2801">
              <a:extLst>
                <a:ext uri="{FF2B5EF4-FFF2-40B4-BE49-F238E27FC236}">
                  <a16:creationId xmlns:a16="http://schemas.microsoft.com/office/drawing/2014/main" id="{FD13A02E-4B26-4370-BC4A-460DCD6BE3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420"/>
              <a:ext cx="155" cy="9"/>
            </a:xfrm>
            <a:custGeom>
              <a:avLst/>
              <a:gdLst>
                <a:gd name="T0" fmla="*/ 0 w 155"/>
                <a:gd name="T1" fmla="*/ 7 h 9"/>
                <a:gd name="T2" fmla="*/ 1 w 155"/>
                <a:gd name="T3" fmla="*/ 9 h 9"/>
                <a:gd name="T4" fmla="*/ 155 w 155"/>
                <a:gd name="T5" fmla="*/ 1 h 9"/>
                <a:gd name="T6" fmla="*/ 155 w 155"/>
                <a:gd name="T7" fmla="*/ 0 h 9"/>
                <a:gd name="T8" fmla="*/ 1 w 155"/>
                <a:gd name="T9" fmla="*/ 7 h 9"/>
                <a:gd name="T10" fmla="*/ 0 w 155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9">
                  <a:moveTo>
                    <a:pt x="0" y="7"/>
                  </a:moveTo>
                  <a:lnTo>
                    <a:pt x="1" y="9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2" name="Freeform 2802">
              <a:extLst>
                <a:ext uri="{FF2B5EF4-FFF2-40B4-BE49-F238E27FC236}">
                  <a16:creationId xmlns:a16="http://schemas.microsoft.com/office/drawing/2014/main" id="{9811D73D-82A4-4B1B-9BE9-CB0B1C500D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27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2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5 w 6"/>
                <a:gd name="T21" fmla="*/ 0 h 5"/>
                <a:gd name="T22" fmla="*/ 4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1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3" name="Freeform 2803">
              <a:extLst>
                <a:ext uri="{FF2B5EF4-FFF2-40B4-BE49-F238E27FC236}">
                  <a16:creationId xmlns:a16="http://schemas.microsoft.com/office/drawing/2014/main" id="{F0214D49-D629-4FBB-AAA0-E07BF64B9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32"/>
              <a:ext cx="14" cy="162"/>
            </a:xfrm>
            <a:custGeom>
              <a:avLst/>
              <a:gdLst>
                <a:gd name="T0" fmla="*/ 12 w 14"/>
                <a:gd name="T1" fmla="*/ 162 h 162"/>
                <a:gd name="T2" fmla="*/ 14 w 14"/>
                <a:gd name="T3" fmla="*/ 162 h 162"/>
                <a:gd name="T4" fmla="*/ 3 w 14"/>
                <a:gd name="T5" fmla="*/ 0 h 162"/>
                <a:gd name="T6" fmla="*/ 0 w 14"/>
                <a:gd name="T7" fmla="*/ 0 h 162"/>
                <a:gd name="T8" fmla="*/ 12 w 14"/>
                <a:gd name="T9" fmla="*/ 162 h 162"/>
                <a:gd name="T10" fmla="*/ 12 w 1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2">
                  <a:moveTo>
                    <a:pt x="12" y="162"/>
                  </a:moveTo>
                  <a:lnTo>
                    <a:pt x="14" y="1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2"/>
                  </a:lnTo>
                  <a:lnTo>
                    <a:pt x="1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4" name="Freeform 2804">
              <a:extLst>
                <a:ext uri="{FF2B5EF4-FFF2-40B4-BE49-F238E27FC236}">
                  <a16:creationId xmlns:a16="http://schemas.microsoft.com/office/drawing/2014/main" id="{831D0A46-2730-4100-B3EC-D846E60B5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594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5" name="Freeform 2805">
              <a:extLst>
                <a:ext uri="{FF2B5EF4-FFF2-40B4-BE49-F238E27FC236}">
                  <a16:creationId xmlns:a16="http://schemas.microsoft.com/office/drawing/2014/main" id="{AD407536-509B-46CB-B27D-6DEB0F1E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575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6" name="Freeform 2806">
              <a:extLst>
                <a:ext uri="{FF2B5EF4-FFF2-40B4-BE49-F238E27FC236}">
                  <a16:creationId xmlns:a16="http://schemas.microsoft.com/office/drawing/2014/main" id="{24AB8CB0-E33C-40E7-998C-DBCE58E63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6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4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3 w 139"/>
                <a:gd name="T27" fmla="*/ 20 h 32"/>
                <a:gd name="T28" fmla="*/ 1 w 139"/>
                <a:gd name="T29" fmla="*/ 20 h 32"/>
                <a:gd name="T30" fmla="*/ 0 w 139"/>
                <a:gd name="T31" fmla="*/ 18 h 32"/>
                <a:gd name="T32" fmla="*/ 0 w 139"/>
                <a:gd name="T33" fmla="*/ 18 h 32"/>
                <a:gd name="T34" fmla="*/ 0 w 139"/>
                <a:gd name="T35" fmla="*/ 18 h 32"/>
                <a:gd name="T36" fmla="*/ 0 w 139"/>
                <a:gd name="T37" fmla="*/ 17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3 w 139"/>
                <a:gd name="T51" fmla="*/ 10 h 32"/>
                <a:gd name="T52" fmla="*/ 4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8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7" name="Freeform 2807">
              <a:extLst>
                <a:ext uri="{FF2B5EF4-FFF2-40B4-BE49-F238E27FC236}">
                  <a16:creationId xmlns:a16="http://schemas.microsoft.com/office/drawing/2014/main" id="{0D0B4FB5-FD05-4F41-AC4C-5226E5677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8" name="Freeform 2808">
              <a:extLst>
                <a:ext uri="{FF2B5EF4-FFF2-40B4-BE49-F238E27FC236}">
                  <a16:creationId xmlns:a16="http://schemas.microsoft.com/office/drawing/2014/main" id="{3CA7EA45-2619-4EED-8BF0-8E346764D9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07"/>
              <a:ext cx="4" cy="7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1 w 4"/>
                <a:gd name="T11" fmla="*/ 3 h 7"/>
                <a:gd name="T12" fmla="*/ 1 w 4"/>
                <a:gd name="T13" fmla="*/ 4 h 7"/>
                <a:gd name="T14" fmla="*/ 1 w 4"/>
                <a:gd name="T15" fmla="*/ 6 h 7"/>
                <a:gd name="T16" fmla="*/ 1 w 4"/>
                <a:gd name="T17" fmla="*/ 6 h 7"/>
                <a:gd name="T18" fmla="*/ 0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3 w 4"/>
                <a:gd name="T27" fmla="*/ 6 h 7"/>
                <a:gd name="T28" fmla="*/ 3 w 4"/>
                <a:gd name="T29" fmla="*/ 4 h 7"/>
                <a:gd name="T30" fmla="*/ 3 w 4"/>
                <a:gd name="T31" fmla="*/ 4 h 7"/>
                <a:gd name="T32" fmla="*/ 4 w 4"/>
                <a:gd name="T33" fmla="*/ 3 h 7"/>
                <a:gd name="T34" fmla="*/ 4 w 4"/>
                <a:gd name="T35" fmla="*/ 2 h 7"/>
                <a:gd name="T36" fmla="*/ 4 w 4"/>
                <a:gd name="T37" fmla="*/ 1 h 7"/>
                <a:gd name="T38" fmla="*/ 4 w 4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29" name="Freeform 2809">
              <a:extLst>
                <a:ext uri="{FF2B5EF4-FFF2-40B4-BE49-F238E27FC236}">
                  <a16:creationId xmlns:a16="http://schemas.microsoft.com/office/drawing/2014/main" id="{2E3C6A00-BAF0-44B5-AFEE-9B1F10F55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7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4 w 17"/>
                <a:gd name="T17" fmla="*/ 7 h 11"/>
                <a:gd name="T18" fmla="*/ 2 w 17"/>
                <a:gd name="T19" fmla="*/ 8 h 11"/>
                <a:gd name="T20" fmla="*/ 0 w 17"/>
                <a:gd name="T21" fmla="*/ 10 h 11"/>
                <a:gd name="T22" fmla="*/ 2 w 17"/>
                <a:gd name="T23" fmla="*/ 11 h 11"/>
                <a:gd name="T24" fmla="*/ 3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0" name="Freeform 2810">
              <a:extLst>
                <a:ext uri="{FF2B5EF4-FFF2-40B4-BE49-F238E27FC236}">
                  <a16:creationId xmlns:a16="http://schemas.microsoft.com/office/drawing/2014/main" id="{3E94FEFC-91E9-4027-B455-0CEEC0FCF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7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1" name="Freeform 2811">
              <a:extLst>
                <a:ext uri="{FF2B5EF4-FFF2-40B4-BE49-F238E27FC236}">
                  <a16:creationId xmlns:a16="http://schemas.microsoft.com/office/drawing/2014/main" id="{7D8978B1-0988-4E1C-BDE0-D755EA369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95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2" name="Freeform 2812">
              <a:extLst>
                <a:ext uri="{FF2B5EF4-FFF2-40B4-BE49-F238E27FC236}">
                  <a16:creationId xmlns:a16="http://schemas.microsoft.com/office/drawing/2014/main" id="{1C188191-6D7F-47EA-8A96-5392D1654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595"/>
              <a:ext cx="43" cy="19"/>
            </a:xfrm>
            <a:custGeom>
              <a:avLst/>
              <a:gdLst>
                <a:gd name="T0" fmla="*/ 40 w 43"/>
                <a:gd name="T1" fmla="*/ 18 h 19"/>
                <a:gd name="T2" fmla="*/ 40 w 43"/>
                <a:gd name="T3" fmla="*/ 19 h 19"/>
                <a:gd name="T4" fmla="*/ 40 w 43"/>
                <a:gd name="T5" fmla="*/ 18 h 19"/>
                <a:gd name="T6" fmla="*/ 1 w 43"/>
                <a:gd name="T7" fmla="*/ 0 h 19"/>
                <a:gd name="T8" fmla="*/ 0 w 43"/>
                <a:gd name="T9" fmla="*/ 2 h 19"/>
                <a:gd name="T10" fmla="*/ 39 w 43"/>
                <a:gd name="T11" fmla="*/ 19 h 19"/>
                <a:gd name="T12" fmla="*/ 39 w 43"/>
                <a:gd name="T13" fmla="*/ 18 h 19"/>
                <a:gd name="T14" fmla="*/ 40 w 43"/>
                <a:gd name="T15" fmla="*/ 19 h 19"/>
                <a:gd name="T16" fmla="*/ 43 w 43"/>
                <a:gd name="T17" fmla="*/ 19 h 19"/>
                <a:gd name="T18" fmla="*/ 40 w 4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3" name="Freeform 2813">
              <a:extLst>
                <a:ext uri="{FF2B5EF4-FFF2-40B4-BE49-F238E27FC236}">
                  <a16:creationId xmlns:a16="http://schemas.microsoft.com/office/drawing/2014/main" id="{E75DFFE4-01D7-4EAF-A7E5-B533C9BB9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4" name="Freeform 2814">
              <a:extLst>
                <a:ext uri="{FF2B5EF4-FFF2-40B4-BE49-F238E27FC236}">
                  <a16:creationId xmlns:a16="http://schemas.microsoft.com/office/drawing/2014/main" id="{86B7984C-1FA5-4D31-B6A0-5A330F8CC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143" cy="23"/>
            </a:xfrm>
            <a:custGeom>
              <a:avLst/>
              <a:gdLst>
                <a:gd name="T0" fmla="*/ 141 w 143"/>
                <a:gd name="T1" fmla="*/ 0 h 23"/>
                <a:gd name="T2" fmla="*/ 43 w 143"/>
                <a:gd name="T3" fmla="*/ 14 h 23"/>
                <a:gd name="T4" fmla="*/ 42 w 143"/>
                <a:gd name="T5" fmla="*/ 14 h 23"/>
                <a:gd name="T6" fmla="*/ 40 w 143"/>
                <a:gd name="T7" fmla="*/ 14 h 23"/>
                <a:gd name="T8" fmla="*/ 39 w 143"/>
                <a:gd name="T9" fmla="*/ 13 h 23"/>
                <a:gd name="T10" fmla="*/ 37 w 143"/>
                <a:gd name="T11" fmla="*/ 12 h 23"/>
                <a:gd name="T12" fmla="*/ 34 w 143"/>
                <a:gd name="T13" fmla="*/ 12 h 23"/>
                <a:gd name="T14" fmla="*/ 30 w 143"/>
                <a:gd name="T15" fmla="*/ 10 h 23"/>
                <a:gd name="T16" fmla="*/ 26 w 143"/>
                <a:gd name="T17" fmla="*/ 9 h 23"/>
                <a:gd name="T18" fmla="*/ 22 w 143"/>
                <a:gd name="T19" fmla="*/ 8 h 23"/>
                <a:gd name="T20" fmla="*/ 18 w 143"/>
                <a:gd name="T21" fmla="*/ 7 h 23"/>
                <a:gd name="T22" fmla="*/ 15 w 143"/>
                <a:gd name="T23" fmla="*/ 5 h 23"/>
                <a:gd name="T24" fmla="*/ 12 w 143"/>
                <a:gd name="T25" fmla="*/ 4 h 23"/>
                <a:gd name="T26" fmla="*/ 9 w 143"/>
                <a:gd name="T27" fmla="*/ 4 h 23"/>
                <a:gd name="T28" fmla="*/ 5 w 143"/>
                <a:gd name="T29" fmla="*/ 2 h 23"/>
                <a:gd name="T30" fmla="*/ 3 w 143"/>
                <a:gd name="T31" fmla="*/ 2 h 23"/>
                <a:gd name="T32" fmla="*/ 2 w 143"/>
                <a:gd name="T33" fmla="*/ 0 h 23"/>
                <a:gd name="T34" fmla="*/ 2 w 143"/>
                <a:gd name="T35" fmla="*/ 0 h 23"/>
                <a:gd name="T36" fmla="*/ 1 w 143"/>
                <a:gd name="T37" fmla="*/ 0 h 23"/>
                <a:gd name="T38" fmla="*/ 1 w 143"/>
                <a:gd name="T39" fmla="*/ 1 h 23"/>
                <a:gd name="T40" fmla="*/ 1 w 143"/>
                <a:gd name="T41" fmla="*/ 2 h 23"/>
                <a:gd name="T42" fmla="*/ 0 w 143"/>
                <a:gd name="T43" fmla="*/ 3 h 23"/>
                <a:gd name="T44" fmla="*/ 0 w 143"/>
                <a:gd name="T45" fmla="*/ 4 h 23"/>
                <a:gd name="T46" fmla="*/ 0 w 143"/>
                <a:gd name="T47" fmla="*/ 4 h 23"/>
                <a:gd name="T48" fmla="*/ 0 w 143"/>
                <a:gd name="T49" fmla="*/ 5 h 23"/>
                <a:gd name="T50" fmla="*/ 0 w 143"/>
                <a:gd name="T51" fmla="*/ 7 h 23"/>
                <a:gd name="T52" fmla="*/ 1 w 143"/>
                <a:gd name="T53" fmla="*/ 7 h 23"/>
                <a:gd name="T54" fmla="*/ 3 w 143"/>
                <a:gd name="T55" fmla="*/ 8 h 23"/>
                <a:gd name="T56" fmla="*/ 5 w 143"/>
                <a:gd name="T57" fmla="*/ 9 h 23"/>
                <a:gd name="T58" fmla="*/ 8 w 143"/>
                <a:gd name="T59" fmla="*/ 10 h 23"/>
                <a:gd name="T60" fmla="*/ 11 w 143"/>
                <a:gd name="T61" fmla="*/ 11 h 23"/>
                <a:gd name="T62" fmla="*/ 15 w 143"/>
                <a:gd name="T63" fmla="*/ 12 h 23"/>
                <a:gd name="T64" fmla="*/ 18 w 143"/>
                <a:gd name="T65" fmla="*/ 14 h 23"/>
                <a:gd name="T66" fmla="*/ 22 w 143"/>
                <a:gd name="T67" fmla="*/ 15 h 23"/>
                <a:gd name="T68" fmla="*/ 25 w 143"/>
                <a:gd name="T69" fmla="*/ 16 h 23"/>
                <a:gd name="T70" fmla="*/ 30 w 143"/>
                <a:gd name="T71" fmla="*/ 18 h 23"/>
                <a:gd name="T72" fmla="*/ 33 w 143"/>
                <a:gd name="T73" fmla="*/ 20 h 23"/>
                <a:gd name="T74" fmla="*/ 36 w 143"/>
                <a:gd name="T75" fmla="*/ 21 h 23"/>
                <a:gd name="T76" fmla="*/ 38 w 143"/>
                <a:gd name="T77" fmla="*/ 21 h 23"/>
                <a:gd name="T78" fmla="*/ 40 w 143"/>
                <a:gd name="T79" fmla="*/ 22 h 23"/>
                <a:gd name="T80" fmla="*/ 41 w 143"/>
                <a:gd name="T81" fmla="*/ 23 h 23"/>
                <a:gd name="T82" fmla="*/ 143 w 143"/>
                <a:gd name="T83" fmla="*/ 5 h 23"/>
                <a:gd name="T84" fmla="*/ 143 w 143"/>
                <a:gd name="T85" fmla="*/ 5 h 23"/>
                <a:gd name="T86" fmla="*/ 143 w 143"/>
                <a:gd name="T87" fmla="*/ 4 h 23"/>
                <a:gd name="T88" fmla="*/ 143 w 143"/>
                <a:gd name="T89" fmla="*/ 4 h 23"/>
                <a:gd name="T90" fmla="*/ 143 w 143"/>
                <a:gd name="T91" fmla="*/ 3 h 23"/>
                <a:gd name="T92" fmla="*/ 143 w 143"/>
                <a:gd name="T93" fmla="*/ 2 h 23"/>
                <a:gd name="T94" fmla="*/ 142 w 143"/>
                <a:gd name="T95" fmla="*/ 1 h 23"/>
                <a:gd name="T96" fmla="*/ 142 w 143"/>
                <a:gd name="T97" fmla="*/ 0 h 23"/>
                <a:gd name="T98" fmla="*/ 141 w 143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23">
                  <a:moveTo>
                    <a:pt x="141" y="0"/>
                  </a:move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5" name="Freeform 2815">
              <a:extLst>
                <a:ext uri="{FF2B5EF4-FFF2-40B4-BE49-F238E27FC236}">
                  <a16:creationId xmlns:a16="http://schemas.microsoft.com/office/drawing/2014/main" id="{25FE8599-5A57-45C4-9457-2B8CC70D1C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6" name="Freeform 2816">
              <a:extLst>
                <a:ext uri="{FF2B5EF4-FFF2-40B4-BE49-F238E27FC236}">
                  <a16:creationId xmlns:a16="http://schemas.microsoft.com/office/drawing/2014/main" id="{7D598B1B-3B7D-46FC-9585-F275E5DC7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1 w 43"/>
                <a:gd name="T1" fmla="*/ 0 h 15"/>
                <a:gd name="T2" fmla="*/ 2 w 43"/>
                <a:gd name="T3" fmla="*/ 0 h 15"/>
                <a:gd name="T4" fmla="*/ 0 w 43"/>
                <a:gd name="T5" fmla="*/ 0 h 15"/>
                <a:gd name="T6" fmla="*/ 1 w 43"/>
                <a:gd name="T7" fmla="*/ 2 h 15"/>
                <a:gd name="T8" fmla="*/ 3 w 43"/>
                <a:gd name="T9" fmla="*/ 2 h 15"/>
                <a:gd name="T10" fmla="*/ 5 w 43"/>
                <a:gd name="T11" fmla="*/ 3 h 15"/>
                <a:gd name="T12" fmla="*/ 8 w 43"/>
                <a:gd name="T13" fmla="*/ 4 h 15"/>
                <a:gd name="T14" fmla="*/ 11 w 43"/>
                <a:gd name="T15" fmla="*/ 5 h 15"/>
                <a:gd name="T16" fmla="*/ 14 w 43"/>
                <a:gd name="T17" fmla="*/ 7 h 15"/>
                <a:gd name="T18" fmla="*/ 18 w 43"/>
                <a:gd name="T19" fmla="*/ 8 h 15"/>
                <a:gd name="T20" fmla="*/ 22 w 43"/>
                <a:gd name="T21" fmla="*/ 9 h 15"/>
                <a:gd name="T22" fmla="*/ 25 w 43"/>
                <a:gd name="T23" fmla="*/ 10 h 15"/>
                <a:gd name="T24" fmla="*/ 30 w 43"/>
                <a:gd name="T25" fmla="*/ 11 h 15"/>
                <a:gd name="T26" fmla="*/ 33 w 43"/>
                <a:gd name="T27" fmla="*/ 13 h 15"/>
                <a:gd name="T28" fmla="*/ 36 w 43"/>
                <a:gd name="T29" fmla="*/ 13 h 15"/>
                <a:gd name="T30" fmla="*/ 39 w 43"/>
                <a:gd name="T31" fmla="*/ 14 h 15"/>
                <a:gd name="T32" fmla="*/ 40 w 43"/>
                <a:gd name="T33" fmla="*/ 15 h 15"/>
                <a:gd name="T34" fmla="*/ 41 w 43"/>
                <a:gd name="T35" fmla="*/ 15 h 15"/>
                <a:gd name="T36" fmla="*/ 42 w 43"/>
                <a:gd name="T37" fmla="*/ 15 h 15"/>
                <a:gd name="T38" fmla="*/ 43 w 43"/>
                <a:gd name="T39" fmla="*/ 13 h 15"/>
                <a:gd name="T40" fmla="*/ 42 w 43"/>
                <a:gd name="T41" fmla="*/ 13 h 15"/>
                <a:gd name="T42" fmla="*/ 41 w 43"/>
                <a:gd name="T43" fmla="*/ 13 h 15"/>
                <a:gd name="T44" fmla="*/ 39 w 43"/>
                <a:gd name="T45" fmla="*/ 12 h 15"/>
                <a:gd name="T46" fmla="*/ 37 w 43"/>
                <a:gd name="T47" fmla="*/ 11 h 15"/>
                <a:gd name="T48" fmla="*/ 34 w 43"/>
                <a:gd name="T49" fmla="*/ 11 h 15"/>
                <a:gd name="T50" fmla="*/ 31 w 43"/>
                <a:gd name="T51" fmla="*/ 9 h 15"/>
                <a:gd name="T52" fmla="*/ 26 w 43"/>
                <a:gd name="T53" fmla="*/ 8 h 15"/>
                <a:gd name="T54" fmla="*/ 22 w 43"/>
                <a:gd name="T55" fmla="*/ 7 h 15"/>
                <a:gd name="T56" fmla="*/ 19 w 43"/>
                <a:gd name="T57" fmla="*/ 6 h 15"/>
                <a:gd name="T58" fmla="*/ 15 w 43"/>
                <a:gd name="T59" fmla="*/ 4 h 15"/>
                <a:gd name="T60" fmla="*/ 12 w 43"/>
                <a:gd name="T61" fmla="*/ 4 h 15"/>
                <a:gd name="T62" fmla="*/ 9 w 43"/>
                <a:gd name="T63" fmla="*/ 3 h 15"/>
                <a:gd name="T64" fmla="*/ 6 w 43"/>
                <a:gd name="T65" fmla="*/ 2 h 15"/>
                <a:gd name="T66" fmla="*/ 4 w 43"/>
                <a:gd name="T67" fmla="*/ 0 h 15"/>
                <a:gd name="T68" fmla="*/ 3 w 43"/>
                <a:gd name="T69" fmla="*/ 0 h 15"/>
                <a:gd name="T70" fmla="*/ 1 w 43"/>
                <a:gd name="T7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5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7" name="Freeform 2817">
              <a:extLst>
                <a:ext uri="{FF2B5EF4-FFF2-40B4-BE49-F238E27FC236}">
                  <a16:creationId xmlns:a16="http://schemas.microsoft.com/office/drawing/2014/main" id="{AAC9733C-B8B4-4852-B93B-19D4CA1CF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614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8" name="Freeform 2818">
              <a:extLst>
                <a:ext uri="{FF2B5EF4-FFF2-40B4-BE49-F238E27FC236}">
                  <a16:creationId xmlns:a16="http://schemas.microsoft.com/office/drawing/2014/main" id="{1CB72927-E043-4365-94DA-AE508315F8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20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0 h 18"/>
                <a:gd name="T18" fmla="*/ 26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5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4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5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39" name="Freeform 2819">
              <a:extLst>
                <a:ext uri="{FF2B5EF4-FFF2-40B4-BE49-F238E27FC236}">
                  <a16:creationId xmlns:a16="http://schemas.microsoft.com/office/drawing/2014/main" id="{E5078F2C-F0BA-40C9-B5B9-7F3288086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18"/>
              <a:ext cx="103" cy="20"/>
            </a:xfrm>
            <a:custGeom>
              <a:avLst/>
              <a:gdLst>
                <a:gd name="T0" fmla="*/ 103 w 103"/>
                <a:gd name="T1" fmla="*/ 1 h 20"/>
                <a:gd name="T2" fmla="*/ 101 w 103"/>
                <a:gd name="T3" fmla="*/ 1 h 20"/>
                <a:gd name="T4" fmla="*/ 102 w 103"/>
                <a:gd name="T5" fmla="*/ 0 h 20"/>
                <a:gd name="T6" fmla="*/ 0 w 103"/>
                <a:gd name="T7" fmla="*/ 18 h 20"/>
                <a:gd name="T8" fmla="*/ 0 w 103"/>
                <a:gd name="T9" fmla="*/ 20 h 20"/>
                <a:gd name="T10" fmla="*/ 102 w 103"/>
                <a:gd name="T11" fmla="*/ 3 h 20"/>
                <a:gd name="T12" fmla="*/ 103 w 103"/>
                <a:gd name="T13" fmla="*/ 1 h 20"/>
                <a:gd name="T14" fmla="*/ 102 w 103"/>
                <a:gd name="T15" fmla="*/ 3 h 20"/>
                <a:gd name="T16" fmla="*/ 103 w 103"/>
                <a:gd name="T17" fmla="*/ 3 h 20"/>
                <a:gd name="T18" fmla="*/ 103 w 103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">
                  <a:moveTo>
                    <a:pt x="103" y="1"/>
                  </a:moveTo>
                  <a:lnTo>
                    <a:pt x="101" y="1"/>
                  </a:lnTo>
                  <a:lnTo>
                    <a:pt x="102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2" y="3"/>
                  </a:lnTo>
                  <a:lnTo>
                    <a:pt x="103" y="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0" name="Freeform 2820">
              <a:extLst>
                <a:ext uri="{FF2B5EF4-FFF2-40B4-BE49-F238E27FC236}">
                  <a16:creationId xmlns:a16="http://schemas.microsoft.com/office/drawing/2014/main" id="{BA1813BA-A217-4AB6-AA3C-843D77279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613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2 h 6"/>
                <a:gd name="T8" fmla="*/ 1 w 4"/>
                <a:gd name="T9" fmla="*/ 3 h 6"/>
                <a:gd name="T10" fmla="*/ 2 w 4"/>
                <a:gd name="T11" fmla="*/ 3 h 6"/>
                <a:gd name="T12" fmla="*/ 2 w 4"/>
                <a:gd name="T13" fmla="*/ 4 h 6"/>
                <a:gd name="T14" fmla="*/ 2 w 4"/>
                <a:gd name="T15" fmla="*/ 5 h 6"/>
                <a:gd name="T16" fmla="*/ 2 w 4"/>
                <a:gd name="T17" fmla="*/ 5 h 6"/>
                <a:gd name="T18" fmla="*/ 2 w 4"/>
                <a:gd name="T19" fmla="*/ 6 h 6"/>
                <a:gd name="T20" fmla="*/ 2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4 w 4"/>
                <a:gd name="T27" fmla="*/ 5 h 6"/>
                <a:gd name="T28" fmla="*/ 4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3 w 4"/>
                <a:gd name="T35" fmla="*/ 1 h 6"/>
                <a:gd name="T36" fmla="*/ 2 w 4"/>
                <a:gd name="T37" fmla="*/ 0 h 6"/>
                <a:gd name="T38" fmla="*/ 1 w 4"/>
                <a:gd name="T39" fmla="*/ 0 h 6"/>
                <a:gd name="T40" fmla="*/ 0 w 4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1" name="Freeform 2821">
              <a:extLst>
                <a:ext uri="{FF2B5EF4-FFF2-40B4-BE49-F238E27FC236}">
                  <a16:creationId xmlns:a16="http://schemas.microsoft.com/office/drawing/2014/main" id="{AA733C7C-E71A-4053-A422-A1C7F3279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2" name="Freeform 2822">
              <a:extLst>
                <a:ext uri="{FF2B5EF4-FFF2-40B4-BE49-F238E27FC236}">
                  <a16:creationId xmlns:a16="http://schemas.microsoft.com/office/drawing/2014/main" id="{B2C32EF2-24DA-4DED-9CF1-3CE4D5BB97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3" name="Freeform 2823">
              <a:extLst>
                <a:ext uri="{FF2B5EF4-FFF2-40B4-BE49-F238E27FC236}">
                  <a16:creationId xmlns:a16="http://schemas.microsoft.com/office/drawing/2014/main" id="{96E4BDD7-D054-4F62-86AD-0AC7BBCE6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602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5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5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5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5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4" name="Freeform 2824">
              <a:extLst>
                <a:ext uri="{FF2B5EF4-FFF2-40B4-BE49-F238E27FC236}">
                  <a16:creationId xmlns:a16="http://schemas.microsoft.com/office/drawing/2014/main" id="{672942CA-2023-4DFB-98B1-BD65643E6D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5"/>
              <a:ext cx="32" cy="15"/>
            </a:xfrm>
            <a:custGeom>
              <a:avLst/>
              <a:gdLst>
                <a:gd name="T0" fmla="*/ 32 w 32"/>
                <a:gd name="T1" fmla="*/ 1 h 15"/>
                <a:gd name="T2" fmla="*/ 31 w 32"/>
                <a:gd name="T3" fmla="*/ 0 h 15"/>
                <a:gd name="T4" fmla="*/ 30 w 32"/>
                <a:gd name="T5" fmla="*/ 0 h 15"/>
                <a:gd name="T6" fmla="*/ 29 w 32"/>
                <a:gd name="T7" fmla="*/ 1 h 15"/>
                <a:gd name="T8" fmla="*/ 28 w 32"/>
                <a:gd name="T9" fmla="*/ 2 h 15"/>
                <a:gd name="T10" fmla="*/ 27 w 32"/>
                <a:gd name="T11" fmla="*/ 3 h 15"/>
                <a:gd name="T12" fmla="*/ 25 w 32"/>
                <a:gd name="T13" fmla="*/ 4 h 15"/>
                <a:gd name="T14" fmla="*/ 24 w 32"/>
                <a:gd name="T15" fmla="*/ 5 h 15"/>
                <a:gd name="T16" fmla="*/ 22 w 32"/>
                <a:gd name="T17" fmla="*/ 6 h 15"/>
                <a:gd name="T18" fmla="*/ 20 w 32"/>
                <a:gd name="T19" fmla="*/ 8 h 15"/>
                <a:gd name="T20" fmla="*/ 18 w 32"/>
                <a:gd name="T21" fmla="*/ 9 h 15"/>
                <a:gd name="T22" fmla="*/ 15 w 32"/>
                <a:gd name="T23" fmla="*/ 10 h 15"/>
                <a:gd name="T24" fmla="*/ 13 w 32"/>
                <a:gd name="T25" fmla="*/ 11 h 15"/>
                <a:gd name="T26" fmla="*/ 11 w 32"/>
                <a:gd name="T27" fmla="*/ 11 h 15"/>
                <a:gd name="T28" fmla="*/ 8 w 32"/>
                <a:gd name="T29" fmla="*/ 12 h 15"/>
                <a:gd name="T30" fmla="*/ 5 w 32"/>
                <a:gd name="T31" fmla="*/ 13 h 15"/>
                <a:gd name="T32" fmla="*/ 3 w 32"/>
                <a:gd name="T33" fmla="*/ 13 h 15"/>
                <a:gd name="T34" fmla="*/ 0 w 32"/>
                <a:gd name="T35" fmla="*/ 13 h 15"/>
                <a:gd name="T36" fmla="*/ 0 w 32"/>
                <a:gd name="T37" fmla="*/ 15 h 15"/>
                <a:gd name="T38" fmla="*/ 3 w 32"/>
                <a:gd name="T39" fmla="*/ 15 h 15"/>
                <a:gd name="T40" fmla="*/ 6 w 32"/>
                <a:gd name="T41" fmla="*/ 15 h 15"/>
                <a:gd name="T42" fmla="*/ 8 w 32"/>
                <a:gd name="T43" fmla="*/ 14 h 15"/>
                <a:gd name="T44" fmla="*/ 11 w 32"/>
                <a:gd name="T45" fmla="*/ 13 h 15"/>
                <a:gd name="T46" fmla="*/ 13 w 32"/>
                <a:gd name="T47" fmla="*/ 13 h 15"/>
                <a:gd name="T48" fmla="*/ 17 w 32"/>
                <a:gd name="T49" fmla="*/ 12 h 15"/>
                <a:gd name="T50" fmla="*/ 19 w 32"/>
                <a:gd name="T51" fmla="*/ 10 h 15"/>
                <a:gd name="T52" fmla="*/ 21 w 32"/>
                <a:gd name="T53" fmla="*/ 9 h 15"/>
                <a:gd name="T54" fmla="*/ 23 w 32"/>
                <a:gd name="T55" fmla="*/ 8 h 15"/>
                <a:gd name="T56" fmla="*/ 25 w 32"/>
                <a:gd name="T57" fmla="*/ 7 h 15"/>
                <a:gd name="T58" fmla="*/ 26 w 32"/>
                <a:gd name="T59" fmla="*/ 6 h 15"/>
                <a:gd name="T60" fmla="*/ 28 w 32"/>
                <a:gd name="T61" fmla="*/ 5 h 15"/>
                <a:gd name="T62" fmla="*/ 29 w 32"/>
                <a:gd name="T63" fmla="*/ 4 h 15"/>
                <a:gd name="T64" fmla="*/ 30 w 32"/>
                <a:gd name="T65" fmla="*/ 3 h 15"/>
                <a:gd name="T66" fmla="*/ 31 w 32"/>
                <a:gd name="T67" fmla="*/ 2 h 15"/>
                <a:gd name="T68" fmla="*/ 32 w 32"/>
                <a:gd name="T6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5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5" name="Freeform 2825">
              <a:extLst>
                <a:ext uri="{FF2B5EF4-FFF2-40B4-BE49-F238E27FC236}">
                  <a16:creationId xmlns:a16="http://schemas.microsoft.com/office/drawing/2014/main" id="{E3E1F2ED-F3C5-4837-9E2E-7B79D038B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8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3 w 37"/>
                <a:gd name="T27" fmla="*/ 6 h 18"/>
                <a:gd name="T28" fmla="*/ 34 w 37"/>
                <a:gd name="T29" fmla="*/ 4 h 18"/>
                <a:gd name="T30" fmla="*/ 35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5 w 37"/>
                <a:gd name="T37" fmla="*/ 0 h 18"/>
                <a:gd name="T38" fmla="*/ 34 w 37"/>
                <a:gd name="T39" fmla="*/ 1 h 18"/>
                <a:gd name="T40" fmla="*/ 33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6" name="Freeform 2826">
              <a:extLst>
                <a:ext uri="{FF2B5EF4-FFF2-40B4-BE49-F238E27FC236}">
                  <a16:creationId xmlns:a16="http://schemas.microsoft.com/office/drawing/2014/main" id="{48013603-4BA0-4EDD-AF95-33B13EE0A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3606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7 h 11"/>
                <a:gd name="T18" fmla="*/ 13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3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3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5 h 11"/>
                <a:gd name="T48" fmla="*/ 13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7" name="Freeform 2827">
              <a:extLst>
                <a:ext uri="{FF2B5EF4-FFF2-40B4-BE49-F238E27FC236}">
                  <a16:creationId xmlns:a16="http://schemas.microsoft.com/office/drawing/2014/main" id="{C35345DA-3D9C-42EA-AC84-F54BC4255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597"/>
              <a:ext cx="10" cy="10"/>
            </a:xfrm>
            <a:custGeom>
              <a:avLst/>
              <a:gdLst>
                <a:gd name="T0" fmla="*/ 2 w 10"/>
                <a:gd name="T1" fmla="*/ 0 h 10"/>
                <a:gd name="T2" fmla="*/ 0 w 10"/>
                <a:gd name="T3" fmla="*/ 1 h 10"/>
                <a:gd name="T4" fmla="*/ 1 w 10"/>
                <a:gd name="T5" fmla="*/ 2 h 10"/>
                <a:gd name="T6" fmla="*/ 2 w 10"/>
                <a:gd name="T7" fmla="*/ 3 h 10"/>
                <a:gd name="T8" fmla="*/ 4 w 10"/>
                <a:gd name="T9" fmla="*/ 5 h 10"/>
                <a:gd name="T10" fmla="*/ 5 w 10"/>
                <a:gd name="T11" fmla="*/ 6 h 10"/>
                <a:gd name="T12" fmla="*/ 6 w 10"/>
                <a:gd name="T13" fmla="*/ 8 h 10"/>
                <a:gd name="T14" fmla="*/ 7 w 10"/>
                <a:gd name="T15" fmla="*/ 9 h 10"/>
                <a:gd name="T16" fmla="*/ 8 w 10"/>
                <a:gd name="T17" fmla="*/ 10 h 10"/>
                <a:gd name="T18" fmla="*/ 10 w 10"/>
                <a:gd name="T19" fmla="*/ 9 h 10"/>
                <a:gd name="T20" fmla="*/ 9 w 10"/>
                <a:gd name="T21" fmla="*/ 8 h 10"/>
                <a:gd name="T22" fmla="*/ 8 w 10"/>
                <a:gd name="T23" fmla="*/ 6 h 10"/>
                <a:gd name="T24" fmla="*/ 6 w 10"/>
                <a:gd name="T25" fmla="*/ 5 h 10"/>
                <a:gd name="T26" fmla="*/ 5 w 10"/>
                <a:gd name="T27" fmla="*/ 4 h 10"/>
                <a:gd name="T28" fmla="*/ 4 w 10"/>
                <a:gd name="T29" fmla="*/ 2 h 10"/>
                <a:gd name="T30" fmla="*/ 4 w 10"/>
                <a:gd name="T31" fmla="*/ 1 h 10"/>
                <a:gd name="T32" fmla="*/ 2 w 10"/>
                <a:gd name="T33" fmla="*/ 0 h 10"/>
                <a:gd name="T34" fmla="*/ 2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8" name="Freeform 2828">
              <a:extLst>
                <a:ext uri="{FF2B5EF4-FFF2-40B4-BE49-F238E27FC236}">
                  <a16:creationId xmlns:a16="http://schemas.microsoft.com/office/drawing/2014/main" id="{3825162B-C89F-4A2F-94B7-136589F863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7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3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49" name="Freeform 2829">
              <a:extLst>
                <a:ext uri="{FF2B5EF4-FFF2-40B4-BE49-F238E27FC236}">
                  <a16:creationId xmlns:a16="http://schemas.microsoft.com/office/drawing/2014/main" id="{9290A311-413D-4B64-AB20-A25B38FCC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6"/>
              <a:ext cx="115" cy="41"/>
            </a:xfrm>
            <a:custGeom>
              <a:avLst/>
              <a:gdLst>
                <a:gd name="T0" fmla="*/ 1 w 115"/>
                <a:gd name="T1" fmla="*/ 2 h 41"/>
                <a:gd name="T2" fmla="*/ 2 w 115"/>
                <a:gd name="T3" fmla="*/ 1 h 41"/>
                <a:gd name="T4" fmla="*/ 1 w 115"/>
                <a:gd name="T5" fmla="*/ 2 h 41"/>
                <a:gd name="T6" fmla="*/ 114 w 115"/>
                <a:gd name="T7" fmla="*/ 41 h 41"/>
                <a:gd name="T8" fmla="*/ 115 w 115"/>
                <a:gd name="T9" fmla="*/ 39 h 41"/>
                <a:gd name="T10" fmla="*/ 2 w 115"/>
                <a:gd name="T11" fmla="*/ 0 h 41"/>
                <a:gd name="T12" fmla="*/ 0 w 115"/>
                <a:gd name="T13" fmla="*/ 1 h 41"/>
                <a:gd name="T14" fmla="*/ 2 w 115"/>
                <a:gd name="T15" fmla="*/ 0 h 41"/>
                <a:gd name="T16" fmla="*/ 1 w 115"/>
                <a:gd name="T17" fmla="*/ 0 h 41"/>
                <a:gd name="T18" fmla="*/ 0 w 115"/>
                <a:gd name="T19" fmla="*/ 0 h 41"/>
                <a:gd name="T20" fmla="*/ 0 w 115"/>
                <a:gd name="T21" fmla="*/ 1 h 41"/>
                <a:gd name="T22" fmla="*/ 1 w 115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5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0" name="Freeform 2830">
              <a:extLst>
                <a:ext uri="{FF2B5EF4-FFF2-40B4-BE49-F238E27FC236}">
                  <a16:creationId xmlns:a16="http://schemas.microsoft.com/office/drawing/2014/main" id="{43C90208-1144-4B48-A5A7-8A19D27FE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07"/>
              <a:ext cx="3" cy="45"/>
            </a:xfrm>
            <a:custGeom>
              <a:avLst/>
              <a:gdLst>
                <a:gd name="T0" fmla="*/ 1 w 3"/>
                <a:gd name="T1" fmla="*/ 43 h 45"/>
                <a:gd name="T2" fmla="*/ 1 w 3"/>
                <a:gd name="T3" fmla="*/ 42 h 45"/>
                <a:gd name="T4" fmla="*/ 1 w 3"/>
                <a:gd name="T5" fmla="*/ 43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3 h 45"/>
                <a:gd name="T12" fmla="*/ 1 w 3"/>
                <a:gd name="T13" fmla="*/ 45 h 45"/>
                <a:gd name="T14" fmla="*/ 0 w 3"/>
                <a:gd name="T15" fmla="*/ 43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1" name="Freeform 2831">
              <a:extLst>
                <a:ext uri="{FF2B5EF4-FFF2-40B4-BE49-F238E27FC236}">
                  <a16:creationId xmlns:a16="http://schemas.microsoft.com/office/drawing/2014/main" id="{3B100779-6540-4A2C-9830-AA10FF8D3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9"/>
              <a:ext cx="115" cy="45"/>
            </a:xfrm>
            <a:custGeom>
              <a:avLst/>
              <a:gdLst>
                <a:gd name="T0" fmla="*/ 115 w 115"/>
                <a:gd name="T1" fmla="*/ 43 h 45"/>
                <a:gd name="T2" fmla="*/ 113 w 115"/>
                <a:gd name="T3" fmla="*/ 44 h 45"/>
                <a:gd name="T4" fmla="*/ 115 w 115"/>
                <a:gd name="T5" fmla="*/ 43 h 45"/>
                <a:gd name="T6" fmla="*/ 0 w 115"/>
                <a:gd name="T7" fmla="*/ 0 h 45"/>
                <a:gd name="T8" fmla="*/ 0 w 115"/>
                <a:gd name="T9" fmla="*/ 3 h 45"/>
                <a:gd name="T10" fmla="*/ 114 w 115"/>
                <a:gd name="T11" fmla="*/ 45 h 45"/>
                <a:gd name="T12" fmla="*/ 115 w 115"/>
                <a:gd name="T13" fmla="*/ 44 h 45"/>
                <a:gd name="T14" fmla="*/ 114 w 115"/>
                <a:gd name="T15" fmla="*/ 45 h 45"/>
                <a:gd name="T16" fmla="*/ 115 w 115"/>
                <a:gd name="T17" fmla="*/ 45 h 45"/>
                <a:gd name="T18" fmla="*/ 115 w 115"/>
                <a:gd name="T19" fmla="*/ 44 h 45"/>
                <a:gd name="T20" fmla="*/ 115 w 115"/>
                <a:gd name="T21" fmla="*/ 43 h 45"/>
                <a:gd name="T22" fmla="*/ 115 w 115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">
                  <a:moveTo>
                    <a:pt x="115" y="43"/>
                  </a:moveTo>
                  <a:lnTo>
                    <a:pt x="113" y="44"/>
                  </a:lnTo>
                  <a:lnTo>
                    <a:pt x="115" y="4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5" y="44"/>
                  </a:lnTo>
                  <a:lnTo>
                    <a:pt x="115" y="43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2" name="Freeform 2832">
              <a:extLst>
                <a:ext uri="{FF2B5EF4-FFF2-40B4-BE49-F238E27FC236}">
                  <a16:creationId xmlns:a16="http://schemas.microsoft.com/office/drawing/2014/main" id="{0208FAFF-7E48-4B35-A7A7-89040774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5"/>
              <a:ext cx="2" cy="48"/>
            </a:xfrm>
            <a:custGeom>
              <a:avLst/>
              <a:gdLst>
                <a:gd name="T0" fmla="*/ 0 w 2"/>
                <a:gd name="T1" fmla="*/ 1 h 48"/>
                <a:gd name="T2" fmla="*/ 1 w 2"/>
                <a:gd name="T3" fmla="*/ 2 h 48"/>
                <a:gd name="T4" fmla="*/ 0 w 2"/>
                <a:gd name="T5" fmla="*/ 1 h 48"/>
                <a:gd name="T6" fmla="*/ 0 w 2"/>
                <a:gd name="T7" fmla="*/ 48 h 48"/>
                <a:gd name="T8" fmla="*/ 2 w 2"/>
                <a:gd name="T9" fmla="*/ 48 h 48"/>
                <a:gd name="T10" fmla="*/ 2 w 2"/>
                <a:gd name="T11" fmla="*/ 1 h 48"/>
                <a:gd name="T12" fmla="*/ 2 w 2"/>
                <a:gd name="T13" fmla="*/ 0 h 48"/>
                <a:gd name="T14" fmla="*/ 2 w 2"/>
                <a:gd name="T15" fmla="*/ 1 h 48"/>
                <a:gd name="T16" fmla="*/ 2 w 2"/>
                <a:gd name="T17" fmla="*/ 0 h 48"/>
                <a:gd name="T18" fmla="*/ 1 w 2"/>
                <a:gd name="T19" fmla="*/ 0 h 48"/>
                <a:gd name="T20" fmla="*/ 1 w 2"/>
                <a:gd name="T21" fmla="*/ 0 h 48"/>
                <a:gd name="T22" fmla="*/ 0 w 2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3" name="Freeform 2833">
              <a:extLst>
                <a:ext uri="{FF2B5EF4-FFF2-40B4-BE49-F238E27FC236}">
                  <a16:creationId xmlns:a16="http://schemas.microsoft.com/office/drawing/2014/main" id="{932E4794-2AD3-46B9-9DA4-C2C4FD3E6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636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4" name="Freeform 2834">
              <a:extLst>
                <a:ext uri="{FF2B5EF4-FFF2-40B4-BE49-F238E27FC236}">
                  <a16:creationId xmlns:a16="http://schemas.microsoft.com/office/drawing/2014/main" id="{E5FDDE3F-AB1D-439E-B68E-A59EBD2EB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8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5" name="Freeform 2835">
              <a:extLst>
                <a:ext uri="{FF2B5EF4-FFF2-40B4-BE49-F238E27FC236}">
                  <a16:creationId xmlns:a16="http://schemas.microsoft.com/office/drawing/2014/main" id="{9577A514-C59B-4DC9-B3BF-074D49074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0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0 w 1"/>
                <a:gd name="T7" fmla="*/ 23 h 23"/>
                <a:gd name="T8" fmla="*/ 1 w 1"/>
                <a:gd name="T9" fmla="*/ 23 h 23"/>
                <a:gd name="T10" fmla="*/ 1 w 1"/>
                <a:gd name="T11" fmla="*/ 0 h 23"/>
                <a:gd name="T12" fmla="*/ 0 w 1"/>
                <a:gd name="T13" fmla="*/ 2 h 23"/>
                <a:gd name="T14" fmla="*/ 0 w 1"/>
                <a:gd name="T15" fmla="*/ 0 h 23"/>
                <a:gd name="T16" fmla="*/ 0 w 1"/>
                <a:gd name="T17" fmla="*/ 0 h 23"/>
                <a:gd name="T18" fmla="*/ 0 w 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6" name="Freeform 2836">
              <a:extLst>
                <a:ext uri="{FF2B5EF4-FFF2-40B4-BE49-F238E27FC236}">
                  <a16:creationId xmlns:a16="http://schemas.microsoft.com/office/drawing/2014/main" id="{62752F2D-9305-4208-A6E0-0F6E74499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35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5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7" name="Freeform 2837">
              <a:extLst>
                <a:ext uri="{FF2B5EF4-FFF2-40B4-BE49-F238E27FC236}">
                  <a16:creationId xmlns:a16="http://schemas.microsoft.com/office/drawing/2014/main" id="{01A3BAC3-DC3B-4301-ADC2-35E873116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21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8" name="Freeform 2838">
              <a:extLst>
                <a:ext uri="{FF2B5EF4-FFF2-40B4-BE49-F238E27FC236}">
                  <a16:creationId xmlns:a16="http://schemas.microsoft.com/office/drawing/2014/main" id="{80F34A9D-5A9F-4EB0-8DFC-49993332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645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59" name="Freeform 2839">
              <a:extLst>
                <a:ext uri="{FF2B5EF4-FFF2-40B4-BE49-F238E27FC236}">
                  <a16:creationId xmlns:a16="http://schemas.microsoft.com/office/drawing/2014/main" id="{0B64E730-8FB9-4753-9319-E15EC13B2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652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8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8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0" name="Freeform 2840">
              <a:extLst>
                <a:ext uri="{FF2B5EF4-FFF2-40B4-BE49-F238E27FC236}">
                  <a16:creationId xmlns:a16="http://schemas.microsoft.com/office/drawing/2014/main" id="{395079E1-8496-4CF4-9260-B364AE427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22 w 22"/>
                <a:gd name="T1" fmla="*/ 29 h 31"/>
                <a:gd name="T2" fmla="*/ 22 w 22"/>
                <a:gd name="T3" fmla="*/ 29 h 31"/>
                <a:gd name="T4" fmla="*/ 22 w 22"/>
                <a:gd name="T5" fmla="*/ 29 h 31"/>
                <a:gd name="T6" fmla="*/ 3 w 22"/>
                <a:gd name="T7" fmla="*/ 0 h 31"/>
                <a:gd name="T8" fmla="*/ 0 w 22"/>
                <a:gd name="T9" fmla="*/ 2 h 31"/>
                <a:gd name="T10" fmla="*/ 19 w 22"/>
                <a:gd name="T11" fmla="*/ 31 h 31"/>
                <a:gd name="T12" fmla="*/ 20 w 22"/>
                <a:gd name="T13" fmla="*/ 31 h 31"/>
                <a:gd name="T14" fmla="*/ 19 w 22"/>
                <a:gd name="T15" fmla="*/ 31 h 31"/>
                <a:gd name="T16" fmla="*/ 20 w 22"/>
                <a:gd name="T17" fmla="*/ 31 h 31"/>
                <a:gd name="T18" fmla="*/ 22 w 22"/>
                <a:gd name="T19" fmla="*/ 31 h 31"/>
                <a:gd name="T20" fmla="*/ 22 w 22"/>
                <a:gd name="T21" fmla="*/ 30 h 31"/>
                <a:gd name="T22" fmla="*/ 22 w 22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22" y="29"/>
                  </a:moveTo>
                  <a:lnTo>
                    <a:pt x="22" y="29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1" name="Freeform 2841">
              <a:extLst>
                <a:ext uri="{FF2B5EF4-FFF2-40B4-BE49-F238E27FC236}">
                  <a16:creationId xmlns:a16="http://schemas.microsoft.com/office/drawing/2014/main" id="{3E1A239B-B923-4D51-A10D-29D706DAA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713"/>
              <a:ext cx="5" cy="3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2" name="Freeform 2842">
              <a:extLst>
                <a:ext uri="{FF2B5EF4-FFF2-40B4-BE49-F238E27FC236}">
                  <a16:creationId xmlns:a16="http://schemas.microsoft.com/office/drawing/2014/main" id="{2871D2BF-44B7-4265-87C5-2618AC47A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3" name="Freeform 2843">
              <a:extLst>
                <a:ext uri="{FF2B5EF4-FFF2-40B4-BE49-F238E27FC236}">
                  <a16:creationId xmlns:a16="http://schemas.microsoft.com/office/drawing/2014/main" id="{97E76467-7EA0-4910-A45B-9FC630573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677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4" name="Freeform 2844">
              <a:extLst>
                <a:ext uri="{FF2B5EF4-FFF2-40B4-BE49-F238E27FC236}">
                  <a16:creationId xmlns:a16="http://schemas.microsoft.com/office/drawing/2014/main" id="{41730B00-D82E-42C7-BCB9-10F99DA7B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5" name="Freeform 2845">
              <a:extLst>
                <a:ext uri="{FF2B5EF4-FFF2-40B4-BE49-F238E27FC236}">
                  <a16:creationId xmlns:a16="http://schemas.microsoft.com/office/drawing/2014/main" id="{D233782F-C019-49B8-87A2-5D87EA583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675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6" name="Freeform 2846">
              <a:extLst>
                <a:ext uri="{FF2B5EF4-FFF2-40B4-BE49-F238E27FC236}">
                  <a16:creationId xmlns:a16="http://schemas.microsoft.com/office/drawing/2014/main" id="{5A96CCFC-5793-4757-9AE8-41AFD33E14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50"/>
              <a:ext cx="23" cy="26"/>
            </a:xfrm>
            <a:custGeom>
              <a:avLst/>
              <a:gdLst>
                <a:gd name="T0" fmla="*/ 1 w 23"/>
                <a:gd name="T1" fmla="*/ 3 h 26"/>
                <a:gd name="T2" fmla="*/ 2 w 23"/>
                <a:gd name="T3" fmla="*/ 3 h 26"/>
                <a:gd name="T4" fmla="*/ 1 w 23"/>
                <a:gd name="T5" fmla="*/ 3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2 h 26"/>
                <a:gd name="T22" fmla="*/ 1 w 23"/>
                <a:gd name="T2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7" name="Freeform 2847">
              <a:extLst>
                <a:ext uri="{FF2B5EF4-FFF2-40B4-BE49-F238E27FC236}">
                  <a16:creationId xmlns:a16="http://schemas.microsoft.com/office/drawing/2014/main" id="{B5AD82E9-3A96-4146-BD5E-A485205ED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50"/>
              <a:ext cx="194" cy="36"/>
            </a:xfrm>
            <a:custGeom>
              <a:avLst/>
              <a:gdLst>
                <a:gd name="T0" fmla="*/ 2 w 194"/>
                <a:gd name="T1" fmla="*/ 36 h 36"/>
                <a:gd name="T2" fmla="*/ 3 w 194"/>
                <a:gd name="T3" fmla="*/ 34 h 36"/>
                <a:gd name="T4" fmla="*/ 2 w 194"/>
                <a:gd name="T5" fmla="*/ 36 h 36"/>
                <a:gd name="T6" fmla="*/ 194 w 194"/>
                <a:gd name="T7" fmla="*/ 3 h 36"/>
                <a:gd name="T8" fmla="*/ 193 w 194"/>
                <a:gd name="T9" fmla="*/ 0 h 36"/>
                <a:gd name="T10" fmla="*/ 2 w 194"/>
                <a:gd name="T11" fmla="*/ 34 h 36"/>
                <a:gd name="T12" fmla="*/ 0 w 194"/>
                <a:gd name="T13" fmla="*/ 36 h 36"/>
                <a:gd name="T14" fmla="*/ 2 w 194"/>
                <a:gd name="T15" fmla="*/ 34 h 36"/>
                <a:gd name="T16" fmla="*/ 0 w 194"/>
                <a:gd name="T17" fmla="*/ 34 h 36"/>
                <a:gd name="T18" fmla="*/ 0 w 194"/>
                <a:gd name="T19" fmla="*/ 35 h 36"/>
                <a:gd name="T20" fmla="*/ 0 w 194"/>
                <a:gd name="T21" fmla="*/ 36 h 36"/>
                <a:gd name="T22" fmla="*/ 2 w 19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6">
                  <a:moveTo>
                    <a:pt x="2" y="36"/>
                  </a:moveTo>
                  <a:lnTo>
                    <a:pt x="3" y="34"/>
                  </a:lnTo>
                  <a:lnTo>
                    <a:pt x="2" y="3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8" name="Freeform 2848">
              <a:extLst>
                <a:ext uri="{FF2B5EF4-FFF2-40B4-BE49-F238E27FC236}">
                  <a16:creationId xmlns:a16="http://schemas.microsoft.com/office/drawing/2014/main" id="{CA77E17F-EC76-4B5A-A61B-32AC131E8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7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69" name="Freeform 2849">
              <a:extLst>
                <a:ext uri="{FF2B5EF4-FFF2-40B4-BE49-F238E27FC236}">
                  <a16:creationId xmlns:a16="http://schemas.microsoft.com/office/drawing/2014/main" id="{B8983375-4223-450A-AAD6-2968A4233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6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0" name="Freeform 2850">
              <a:extLst>
                <a:ext uri="{FF2B5EF4-FFF2-40B4-BE49-F238E27FC236}">
                  <a16:creationId xmlns:a16="http://schemas.microsoft.com/office/drawing/2014/main" id="{5B938ECE-00D0-4BAC-A4F0-6D88BCF53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1" name="Freeform 2851">
              <a:extLst>
                <a:ext uri="{FF2B5EF4-FFF2-40B4-BE49-F238E27FC236}">
                  <a16:creationId xmlns:a16="http://schemas.microsoft.com/office/drawing/2014/main" id="{FC2FFBB7-27FA-445E-AA35-E1CC565FE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681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2" name="Freeform 2852">
              <a:extLst>
                <a:ext uri="{FF2B5EF4-FFF2-40B4-BE49-F238E27FC236}">
                  <a16:creationId xmlns:a16="http://schemas.microsoft.com/office/drawing/2014/main" id="{8B2A1ABD-3DF2-4E72-8CA6-694123282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3" name="Freeform 2853">
              <a:extLst>
                <a:ext uri="{FF2B5EF4-FFF2-40B4-BE49-F238E27FC236}">
                  <a16:creationId xmlns:a16="http://schemas.microsoft.com/office/drawing/2014/main" id="{3A200225-8001-42AE-99BE-96569A676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86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1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1 h 25"/>
                <a:gd name="T12" fmla="*/ 107 w 107"/>
                <a:gd name="T13" fmla="*/ 0 h 25"/>
                <a:gd name="T14" fmla="*/ 106 w 107"/>
                <a:gd name="T15" fmla="*/ 1 h 25"/>
                <a:gd name="T16" fmla="*/ 107 w 107"/>
                <a:gd name="T17" fmla="*/ 1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4" name="Freeform 2854">
              <a:extLst>
                <a:ext uri="{FF2B5EF4-FFF2-40B4-BE49-F238E27FC236}">
                  <a16:creationId xmlns:a16="http://schemas.microsoft.com/office/drawing/2014/main" id="{8668C1E9-6367-4FB2-8179-956781163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74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5" name="Freeform 2855">
              <a:extLst>
                <a:ext uri="{FF2B5EF4-FFF2-40B4-BE49-F238E27FC236}">
                  <a16:creationId xmlns:a16="http://schemas.microsoft.com/office/drawing/2014/main" id="{CAB8B69D-2782-427C-BCCB-B02BEEA6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674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6" name="Freeform 2856">
              <a:extLst>
                <a:ext uri="{FF2B5EF4-FFF2-40B4-BE49-F238E27FC236}">
                  <a16:creationId xmlns:a16="http://schemas.microsoft.com/office/drawing/2014/main" id="{A8E901D4-DDFA-45BE-AD60-2BDAE8A2D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695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7" name="Freeform 2857">
              <a:extLst>
                <a:ext uri="{FF2B5EF4-FFF2-40B4-BE49-F238E27FC236}">
                  <a16:creationId xmlns:a16="http://schemas.microsoft.com/office/drawing/2014/main" id="{F2023EA9-1AEF-4D3A-957E-1A07FA6A1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80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8" name="Freeform 2858">
              <a:extLst>
                <a:ext uri="{FF2B5EF4-FFF2-40B4-BE49-F238E27FC236}">
                  <a16:creationId xmlns:a16="http://schemas.microsoft.com/office/drawing/2014/main" id="{2E7CA48D-92E0-4C80-8274-F0D250939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667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79" name="Freeform 2859">
              <a:extLst>
                <a:ext uri="{FF2B5EF4-FFF2-40B4-BE49-F238E27FC236}">
                  <a16:creationId xmlns:a16="http://schemas.microsoft.com/office/drawing/2014/main" id="{AEA894DB-AED7-4723-9DF8-D41FBCB6F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67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6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6 h 8"/>
                <a:gd name="T12" fmla="*/ 0 w 28"/>
                <a:gd name="T13" fmla="*/ 7 h 8"/>
                <a:gd name="T14" fmla="*/ 0 w 28"/>
                <a:gd name="T15" fmla="*/ 6 h 8"/>
                <a:gd name="T16" fmla="*/ 0 w 28"/>
                <a:gd name="T17" fmla="*/ 6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0" name="Freeform 2860">
              <a:extLst>
                <a:ext uri="{FF2B5EF4-FFF2-40B4-BE49-F238E27FC236}">
                  <a16:creationId xmlns:a16="http://schemas.microsoft.com/office/drawing/2014/main" id="{C9220977-9145-4C8D-AF41-B0D8C0922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3"/>
              <a:ext cx="10" cy="13"/>
            </a:xfrm>
            <a:custGeom>
              <a:avLst/>
              <a:gdLst>
                <a:gd name="T0" fmla="*/ 9 w 10"/>
                <a:gd name="T1" fmla="*/ 13 h 13"/>
                <a:gd name="T2" fmla="*/ 9 w 10"/>
                <a:gd name="T3" fmla="*/ 12 h 13"/>
                <a:gd name="T4" fmla="*/ 10 w 10"/>
                <a:gd name="T5" fmla="*/ 12 h 13"/>
                <a:gd name="T6" fmla="*/ 1 w 10"/>
                <a:gd name="T7" fmla="*/ 0 h 13"/>
                <a:gd name="T8" fmla="*/ 0 w 10"/>
                <a:gd name="T9" fmla="*/ 1 h 13"/>
                <a:gd name="T10" fmla="*/ 9 w 10"/>
                <a:gd name="T11" fmla="*/ 13 h 13"/>
                <a:gd name="T12" fmla="*/ 9 w 10"/>
                <a:gd name="T13" fmla="*/ 13 h 13"/>
                <a:gd name="T14" fmla="*/ 9 w 10"/>
                <a:gd name="T15" fmla="*/ 13 h 13"/>
                <a:gd name="T16" fmla="*/ 9 w 10"/>
                <a:gd name="T17" fmla="*/ 13 h 13"/>
                <a:gd name="T18" fmla="*/ 9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9" y="12"/>
                  </a:lnTo>
                  <a:lnTo>
                    <a:pt x="10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1" name="Freeform 2861">
              <a:extLst>
                <a:ext uri="{FF2B5EF4-FFF2-40B4-BE49-F238E27FC236}">
                  <a16:creationId xmlns:a16="http://schemas.microsoft.com/office/drawing/2014/main" id="{411230C1-5362-44A7-A0E0-2AFA263CB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673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2" name="Freeform 2862">
              <a:extLst>
                <a:ext uri="{FF2B5EF4-FFF2-40B4-BE49-F238E27FC236}">
                  <a16:creationId xmlns:a16="http://schemas.microsoft.com/office/drawing/2014/main" id="{E5F4AD40-550A-4CE2-B24B-F5780B366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661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3" name="Freeform 2863">
              <a:extLst>
                <a:ext uri="{FF2B5EF4-FFF2-40B4-BE49-F238E27FC236}">
                  <a16:creationId xmlns:a16="http://schemas.microsoft.com/office/drawing/2014/main" id="{0269C9F6-C151-49D9-9AD7-59B5AB672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661"/>
              <a:ext cx="36" cy="7"/>
            </a:xfrm>
            <a:custGeom>
              <a:avLst/>
              <a:gdLst>
                <a:gd name="T0" fmla="*/ 2 w 36"/>
                <a:gd name="T1" fmla="*/ 6 h 7"/>
                <a:gd name="T2" fmla="*/ 2 w 36"/>
                <a:gd name="T3" fmla="*/ 6 h 7"/>
                <a:gd name="T4" fmla="*/ 2 w 36"/>
                <a:gd name="T5" fmla="*/ 7 h 7"/>
                <a:gd name="T6" fmla="*/ 36 w 36"/>
                <a:gd name="T7" fmla="*/ 1 h 7"/>
                <a:gd name="T8" fmla="*/ 36 w 36"/>
                <a:gd name="T9" fmla="*/ 0 h 7"/>
                <a:gd name="T10" fmla="*/ 2 w 36"/>
                <a:gd name="T11" fmla="*/ 6 h 7"/>
                <a:gd name="T12" fmla="*/ 2 w 36"/>
                <a:gd name="T13" fmla="*/ 6 h 7"/>
                <a:gd name="T14" fmla="*/ 2 w 36"/>
                <a:gd name="T15" fmla="*/ 6 h 7"/>
                <a:gd name="T16" fmla="*/ 0 w 36"/>
                <a:gd name="T17" fmla="*/ 6 h 7"/>
                <a:gd name="T18" fmla="*/ 2 w 3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">
                  <a:moveTo>
                    <a:pt x="2" y="6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4" name="Freeform 2864">
              <a:extLst>
                <a:ext uri="{FF2B5EF4-FFF2-40B4-BE49-F238E27FC236}">
                  <a16:creationId xmlns:a16="http://schemas.microsoft.com/office/drawing/2014/main" id="{57C87F97-467C-4E43-8247-0F5FD1B91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667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5" name="Freeform 2865">
              <a:extLst>
                <a:ext uri="{FF2B5EF4-FFF2-40B4-BE49-F238E27FC236}">
                  <a16:creationId xmlns:a16="http://schemas.microsoft.com/office/drawing/2014/main" id="{517792C8-36DD-470D-B474-3104BA4E4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666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1 h 6"/>
                <a:gd name="T12" fmla="*/ 28 w 29"/>
                <a:gd name="T13" fmla="*/ 0 h 6"/>
                <a:gd name="T14" fmla="*/ 28 w 29"/>
                <a:gd name="T15" fmla="*/ 1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6" name="Freeform 2866">
              <a:extLst>
                <a:ext uri="{FF2B5EF4-FFF2-40B4-BE49-F238E27FC236}">
                  <a16:creationId xmlns:a16="http://schemas.microsoft.com/office/drawing/2014/main" id="{6E4067BF-EC58-4380-AAF2-5CC77E55A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62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7" name="Freeform 2867">
              <a:extLst>
                <a:ext uri="{FF2B5EF4-FFF2-40B4-BE49-F238E27FC236}">
                  <a16:creationId xmlns:a16="http://schemas.microsoft.com/office/drawing/2014/main" id="{59D52428-1AC1-4C55-A816-BB9182F45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2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8" name="Freeform 2868">
              <a:extLst>
                <a:ext uri="{FF2B5EF4-FFF2-40B4-BE49-F238E27FC236}">
                  <a16:creationId xmlns:a16="http://schemas.microsoft.com/office/drawing/2014/main" id="{E2BF822C-6E8A-4D9C-A7B5-6F3D1742E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7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4 h 5"/>
                <a:gd name="T4" fmla="*/ 4 w 4"/>
                <a:gd name="T5" fmla="*/ 4 h 5"/>
                <a:gd name="T6" fmla="*/ 1 w 4"/>
                <a:gd name="T7" fmla="*/ 0 h 5"/>
                <a:gd name="T8" fmla="*/ 0 w 4"/>
                <a:gd name="T9" fmla="*/ 0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89" name="Freeform 2869">
              <a:extLst>
                <a:ext uri="{FF2B5EF4-FFF2-40B4-BE49-F238E27FC236}">
                  <a16:creationId xmlns:a16="http://schemas.microsoft.com/office/drawing/2014/main" id="{635B46A6-EEF3-4CB3-B266-AD391A57F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685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0" name="Freeform 2870">
              <a:extLst>
                <a:ext uri="{FF2B5EF4-FFF2-40B4-BE49-F238E27FC236}">
                  <a16:creationId xmlns:a16="http://schemas.microsoft.com/office/drawing/2014/main" id="{94397212-E5B8-42B4-A95A-549415217E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7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0 h 6"/>
                <a:gd name="T4" fmla="*/ 0 w 3"/>
                <a:gd name="T5" fmla="*/ 1 h 6"/>
                <a:gd name="T6" fmla="*/ 2 w 3"/>
                <a:gd name="T7" fmla="*/ 6 h 6"/>
                <a:gd name="T8" fmla="*/ 3 w 3"/>
                <a:gd name="T9" fmla="*/ 5 h 6"/>
                <a:gd name="T10" fmla="*/ 1 w 3"/>
                <a:gd name="T11" fmla="*/ 0 h 6"/>
                <a:gd name="T12" fmla="*/ 0 w 3"/>
                <a:gd name="T13" fmla="*/ 1 h 6"/>
                <a:gd name="T14" fmla="*/ 0 w 3"/>
                <a:gd name="T15" fmla="*/ 0 h 6"/>
                <a:gd name="T16" fmla="*/ 0 w 3"/>
                <a:gd name="T17" fmla="*/ 0 h 6"/>
                <a:gd name="T18" fmla="*/ 0 w 3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1" name="Freeform 2871">
              <a:extLst>
                <a:ext uri="{FF2B5EF4-FFF2-40B4-BE49-F238E27FC236}">
                  <a16:creationId xmlns:a16="http://schemas.microsoft.com/office/drawing/2014/main" id="{90FBD091-527E-40FF-B809-7C6F2C220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1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2" name="Freeform 2872">
              <a:extLst>
                <a:ext uri="{FF2B5EF4-FFF2-40B4-BE49-F238E27FC236}">
                  <a16:creationId xmlns:a16="http://schemas.microsoft.com/office/drawing/2014/main" id="{C04C21CC-775B-4F86-8EF2-5ECCBC0EC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3682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3" name="Freeform 2873">
              <a:extLst>
                <a:ext uri="{FF2B5EF4-FFF2-40B4-BE49-F238E27FC236}">
                  <a16:creationId xmlns:a16="http://schemas.microsoft.com/office/drawing/2014/main" id="{5170909A-4D57-4CB7-8AB3-BBE93749C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679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4" name="Freeform 2874">
              <a:extLst>
                <a:ext uri="{FF2B5EF4-FFF2-40B4-BE49-F238E27FC236}">
                  <a16:creationId xmlns:a16="http://schemas.microsoft.com/office/drawing/2014/main" id="{2011A2D6-3E62-4136-B106-7D39E32C9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681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5" name="Freeform 2875">
              <a:extLst>
                <a:ext uri="{FF2B5EF4-FFF2-40B4-BE49-F238E27FC236}">
                  <a16:creationId xmlns:a16="http://schemas.microsoft.com/office/drawing/2014/main" id="{DA581794-A12B-42A4-A3C1-8DA5AEA9E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675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6" name="Freeform 2876">
              <a:extLst>
                <a:ext uri="{FF2B5EF4-FFF2-40B4-BE49-F238E27FC236}">
                  <a16:creationId xmlns:a16="http://schemas.microsoft.com/office/drawing/2014/main" id="{F1FD308D-1C33-4956-B822-962B417E2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76"/>
              <a:ext cx="2" cy="4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2 w 2"/>
                <a:gd name="T5" fmla="*/ 3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7" name="Freeform 2877">
              <a:extLst>
                <a:ext uri="{FF2B5EF4-FFF2-40B4-BE49-F238E27FC236}">
                  <a16:creationId xmlns:a16="http://schemas.microsoft.com/office/drawing/2014/main" id="{8DE1F50F-2C4B-4CF9-9FA3-A7F27A9DA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672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8" name="Freeform 2878">
              <a:extLst>
                <a:ext uri="{FF2B5EF4-FFF2-40B4-BE49-F238E27FC236}">
                  <a16:creationId xmlns:a16="http://schemas.microsoft.com/office/drawing/2014/main" id="{ADF4301B-124E-43AD-9F90-40268FEA4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3675"/>
              <a:ext cx="4" cy="4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0 w 4"/>
                <a:gd name="T5" fmla="*/ 1 h 4"/>
                <a:gd name="T6" fmla="*/ 3 w 4"/>
                <a:gd name="T7" fmla="*/ 4 h 4"/>
                <a:gd name="T8" fmla="*/ 4 w 4"/>
                <a:gd name="T9" fmla="*/ 3 h 4"/>
                <a:gd name="T10" fmla="*/ 3 w 4"/>
                <a:gd name="T11" fmla="*/ 0 h 4"/>
                <a:gd name="T12" fmla="*/ 2 w 4"/>
                <a:gd name="T13" fmla="*/ 1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599" name="Freeform 2879">
              <a:extLst>
                <a:ext uri="{FF2B5EF4-FFF2-40B4-BE49-F238E27FC236}">
                  <a16:creationId xmlns:a16="http://schemas.microsoft.com/office/drawing/2014/main" id="{B22AEB38-3748-418B-8462-510721EF68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667"/>
              <a:ext cx="37" cy="9"/>
            </a:xfrm>
            <a:custGeom>
              <a:avLst/>
              <a:gdLst>
                <a:gd name="T0" fmla="*/ 36 w 37"/>
                <a:gd name="T1" fmla="*/ 0 h 9"/>
                <a:gd name="T2" fmla="*/ 37 w 37"/>
                <a:gd name="T3" fmla="*/ 1 h 9"/>
                <a:gd name="T4" fmla="*/ 36 w 37"/>
                <a:gd name="T5" fmla="*/ 0 h 9"/>
                <a:gd name="T6" fmla="*/ 0 w 37"/>
                <a:gd name="T7" fmla="*/ 8 h 9"/>
                <a:gd name="T8" fmla="*/ 0 w 37"/>
                <a:gd name="T9" fmla="*/ 9 h 9"/>
                <a:gd name="T10" fmla="*/ 36 w 37"/>
                <a:gd name="T11" fmla="*/ 2 h 9"/>
                <a:gd name="T12" fmla="*/ 36 w 37"/>
                <a:gd name="T13" fmla="*/ 2 h 9"/>
                <a:gd name="T14" fmla="*/ 37 w 37"/>
                <a:gd name="T15" fmla="*/ 1 h 9"/>
                <a:gd name="T16" fmla="*/ 37 w 37"/>
                <a:gd name="T17" fmla="*/ 0 h 9"/>
                <a:gd name="T18" fmla="*/ 36 w 3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">
                  <a:moveTo>
                    <a:pt x="36" y="0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0" name="Freeform 2880">
              <a:extLst>
                <a:ext uri="{FF2B5EF4-FFF2-40B4-BE49-F238E27FC236}">
                  <a16:creationId xmlns:a16="http://schemas.microsoft.com/office/drawing/2014/main" id="{06ACC10A-BB0F-49C8-9F8D-8E324257E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668"/>
              <a:ext cx="5" cy="5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0 h 5"/>
                <a:gd name="T8" fmla="*/ 0 w 5"/>
                <a:gd name="T9" fmla="*/ 1 h 5"/>
                <a:gd name="T10" fmla="*/ 4 w 5"/>
                <a:gd name="T11" fmla="*/ 5 h 5"/>
                <a:gd name="T12" fmla="*/ 4 w 5"/>
                <a:gd name="T13" fmla="*/ 4 h 5"/>
                <a:gd name="T14" fmla="*/ 4 w 5"/>
                <a:gd name="T15" fmla="*/ 5 h 5"/>
                <a:gd name="T16" fmla="*/ 5 w 5"/>
                <a:gd name="T17" fmla="*/ 5 h 5"/>
                <a:gd name="T18" fmla="*/ 4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1" name="Freeform 2881">
              <a:extLst>
                <a:ext uri="{FF2B5EF4-FFF2-40B4-BE49-F238E27FC236}">
                  <a16:creationId xmlns:a16="http://schemas.microsoft.com/office/drawing/2014/main" id="{F56ABFB0-F8FF-4B45-B820-66575D4D7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77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2" name="Freeform 2882">
              <a:extLst>
                <a:ext uri="{FF2B5EF4-FFF2-40B4-BE49-F238E27FC236}">
                  <a16:creationId xmlns:a16="http://schemas.microsoft.com/office/drawing/2014/main" id="{82544340-BA86-47E6-A9AC-A83CD7620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671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7 w 27"/>
                <a:gd name="T3" fmla="*/ 0 h 6"/>
                <a:gd name="T4" fmla="*/ 0 w 27"/>
                <a:gd name="T5" fmla="*/ 5 h 6"/>
                <a:gd name="T6" fmla="*/ 0 w 27"/>
                <a:gd name="T7" fmla="*/ 6 h 6"/>
                <a:gd name="T8" fmla="*/ 27 w 27"/>
                <a:gd name="T9" fmla="*/ 1 h 6"/>
                <a:gd name="T10" fmla="*/ 27 w 27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3" name="Freeform 2883">
              <a:extLst>
                <a:ext uri="{FF2B5EF4-FFF2-40B4-BE49-F238E27FC236}">
                  <a16:creationId xmlns:a16="http://schemas.microsoft.com/office/drawing/2014/main" id="{2F0F72F4-D57D-41EC-9A6C-791CE7875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0"/>
              <a:ext cx="107" cy="22"/>
            </a:xfrm>
            <a:custGeom>
              <a:avLst/>
              <a:gdLst>
                <a:gd name="T0" fmla="*/ 106 w 107"/>
                <a:gd name="T1" fmla="*/ 0 h 22"/>
                <a:gd name="T2" fmla="*/ 106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6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6" y="0"/>
                  </a:moveTo>
                  <a:lnTo>
                    <a:pt x="106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4" name="Freeform 2884">
              <a:extLst>
                <a:ext uri="{FF2B5EF4-FFF2-40B4-BE49-F238E27FC236}">
                  <a16:creationId xmlns:a16="http://schemas.microsoft.com/office/drawing/2014/main" id="{8399A274-F464-4035-9283-61B6DC66D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675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0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5" name="Freeform 2885">
              <a:extLst>
                <a:ext uri="{FF2B5EF4-FFF2-40B4-BE49-F238E27FC236}">
                  <a16:creationId xmlns:a16="http://schemas.microsoft.com/office/drawing/2014/main" id="{561AFE5B-841C-47F9-9932-DB2063FF6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667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6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6" name="Freeform 2886">
              <a:extLst>
                <a:ext uri="{FF2B5EF4-FFF2-40B4-BE49-F238E27FC236}">
                  <a16:creationId xmlns:a16="http://schemas.microsoft.com/office/drawing/2014/main" id="{BA42F31E-EE6B-49EF-B0CF-A55DE2AA5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2"/>
              <a:ext cx="109" cy="24"/>
            </a:xfrm>
            <a:custGeom>
              <a:avLst/>
              <a:gdLst>
                <a:gd name="T0" fmla="*/ 109 w 109"/>
                <a:gd name="T1" fmla="*/ 1 h 24"/>
                <a:gd name="T2" fmla="*/ 108 w 109"/>
                <a:gd name="T3" fmla="*/ 0 h 24"/>
                <a:gd name="T4" fmla="*/ 0 w 109"/>
                <a:gd name="T5" fmla="*/ 23 h 24"/>
                <a:gd name="T6" fmla="*/ 2 w 109"/>
                <a:gd name="T7" fmla="*/ 24 h 24"/>
                <a:gd name="T8" fmla="*/ 109 w 109"/>
                <a:gd name="T9" fmla="*/ 1 h 24"/>
                <a:gd name="T10" fmla="*/ 109 w 10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4">
                  <a:moveTo>
                    <a:pt x="109" y="1"/>
                  </a:moveTo>
                  <a:lnTo>
                    <a:pt x="108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7" name="Freeform 2887">
              <a:extLst>
                <a:ext uri="{FF2B5EF4-FFF2-40B4-BE49-F238E27FC236}">
                  <a16:creationId xmlns:a16="http://schemas.microsoft.com/office/drawing/2014/main" id="{3FDA97C7-068D-42DB-B4BE-D5F890ECE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3677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8" name="Freeform 2888">
              <a:extLst>
                <a:ext uri="{FF2B5EF4-FFF2-40B4-BE49-F238E27FC236}">
                  <a16:creationId xmlns:a16="http://schemas.microsoft.com/office/drawing/2014/main" id="{24FA257C-38AD-4353-A3CB-E5096A2EF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3671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09" name="Freeform 2889">
              <a:extLst>
                <a:ext uri="{FF2B5EF4-FFF2-40B4-BE49-F238E27FC236}">
                  <a16:creationId xmlns:a16="http://schemas.microsoft.com/office/drawing/2014/main" id="{656EB2C3-2340-482C-A31C-D8569B9E3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5"/>
              <a:ext cx="25" cy="35"/>
            </a:xfrm>
            <a:custGeom>
              <a:avLst/>
              <a:gdLst>
                <a:gd name="T0" fmla="*/ 0 w 25"/>
                <a:gd name="T1" fmla="*/ 14 h 35"/>
                <a:gd name="T2" fmla="*/ 20 w 25"/>
                <a:gd name="T3" fmla="*/ 34 h 35"/>
                <a:gd name="T4" fmla="*/ 24 w 25"/>
                <a:gd name="T5" fmla="*/ 35 h 35"/>
                <a:gd name="T6" fmla="*/ 25 w 25"/>
                <a:gd name="T7" fmla="*/ 35 h 35"/>
                <a:gd name="T8" fmla="*/ 25 w 25"/>
                <a:gd name="T9" fmla="*/ 31 h 35"/>
                <a:gd name="T10" fmla="*/ 24 w 25"/>
                <a:gd name="T11" fmla="*/ 31 h 35"/>
                <a:gd name="T12" fmla="*/ 20 w 25"/>
                <a:gd name="T13" fmla="*/ 29 h 35"/>
                <a:gd name="T14" fmla="*/ 2 w 25"/>
                <a:gd name="T15" fmla="*/ 0 h 35"/>
                <a:gd name="T16" fmla="*/ 0 w 25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14"/>
                  </a:moveTo>
                  <a:lnTo>
                    <a:pt x="20" y="34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0" name="Freeform 2890">
              <a:extLst>
                <a:ext uri="{FF2B5EF4-FFF2-40B4-BE49-F238E27FC236}">
                  <a16:creationId xmlns:a16="http://schemas.microsoft.com/office/drawing/2014/main" id="{7E010F97-D3EC-43B9-B866-F5655A224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98"/>
              <a:ext cx="22" cy="22"/>
            </a:xfrm>
            <a:custGeom>
              <a:avLst/>
              <a:gdLst>
                <a:gd name="T0" fmla="*/ 22 w 22"/>
                <a:gd name="T1" fmla="*/ 20 h 22"/>
                <a:gd name="T2" fmla="*/ 22 w 22"/>
                <a:gd name="T3" fmla="*/ 20 h 22"/>
                <a:gd name="T4" fmla="*/ 22 w 22"/>
                <a:gd name="T5" fmla="*/ 20 h 22"/>
                <a:gd name="T6" fmla="*/ 2 w 22"/>
                <a:gd name="T7" fmla="*/ 0 h 22"/>
                <a:gd name="T8" fmla="*/ 0 w 22"/>
                <a:gd name="T9" fmla="*/ 2 h 22"/>
                <a:gd name="T10" fmla="*/ 19 w 22"/>
                <a:gd name="T11" fmla="*/ 21 h 22"/>
                <a:gd name="T12" fmla="*/ 19 w 22"/>
                <a:gd name="T13" fmla="*/ 22 h 22"/>
                <a:gd name="T14" fmla="*/ 19 w 22"/>
                <a:gd name="T15" fmla="*/ 21 h 22"/>
                <a:gd name="T16" fmla="*/ 20 w 22"/>
                <a:gd name="T17" fmla="*/ 22 h 22"/>
                <a:gd name="T18" fmla="*/ 22 w 22"/>
                <a:gd name="T19" fmla="*/ 21 h 22"/>
                <a:gd name="T20" fmla="*/ 22 w 22"/>
                <a:gd name="T21" fmla="*/ 21 h 22"/>
                <a:gd name="T22" fmla="*/ 22 w 22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1" name="Freeform 2891">
              <a:extLst>
                <a:ext uri="{FF2B5EF4-FFF2-40B4-BE49-F238E27FC236}">
                  <a16:creationId xmlns:a16="http://schemas.microsoft.com/office/drawing/2014/main" id="{61288174-1C45-421E-930E-88A243153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8"/>
              <a:ext cx="6" cy="3"/>
            </a:xfrm>
            <a:custGeom>
              <a:avLst/>
              <a:gdLst>
                <a:gd name="T0" fmla="*/ 5 w 6"/>
                <a:gd name="T1" fmla="*/ 2 h 3"/>
                <a:gd name="T2" fmla="*/ 4 w 6"/>
                <a:gd name="T3" fmla="*/ 2 h 3"/>
                <a:gd name="T4" fmla="*/ 5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5 w 6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2" name="Freeform 2892">
              <a:extLst>
                <a:ext uri="{FF2B5EF4-FFF2-40B4-BE49-F238E27FC236}">
                  <a16:creationId xmlns:a16="http://schemas.microsoft.com/office/drawing/2014/main" id="{02E87671-C211-4C5D-AE43-96F5D292B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9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3" name="Freeform 2893">
              <a:extLst>
                <a:ext uri="{FF2B5EF4-FFF2-40B4-BE49-F238E27FC236}">
                  <a16:creationId xmlns:a16="http://schemas.microsoft.com/office/drawing/2014/main" id="{48AC23EA-B73D-45A5-B56A-EB075086F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4" name="Freeform 2894">
              <a:extLst>
                <a:ext uri="{FF2B5EF4-FFF2-40B4-BE49-F238E27FC236}">
                  <a16:creationId xmlns:a16="http://schemas.microsoft.com/office/drawing/2014/main" id="{821CB637-D9E0-4B1A-AD44-CBC1DFD2C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5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5" name="Freeform 2895">
              <a:extLst>
                <a:ext uri="{FF2B5EF4-FFF2-40B4-BE49-F238E27FC236}">
                  <a16:creationId xmlns:a16="http://schemas.microsoft.com/office/drawing/2014/main" id="{43BA6B5A-193A-462B-8CC2-4499A097D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3"/>
              <a:ext cx="5" cy="3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3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1 w 5"/>
                <a:gd name="T17" fmla="*/ 0 h 3"/>
                <a:gd name="T18" fmla="*/ 0 w 5"/>
                <a:gd name="T19" fmla="*/ 0 h 3"/>
                <a:gd name="T20" fmla="*/ 0 w 5"/>
                <a:gd name="T21" fmla="*/ 1 h 3"/>
                <a:gd name="T22" fmla="*/ 1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6" name="Freeform 2896">
              <a:extLst>
                <a:ext uri="{FF2B5EF4-FFF2-40B4-BE49-F238E27FC236}">
                  <a16:creationId xmlns:a16="http://schemas.microsoft.com/office/drawing/2014/main" id="{10BF1407-2B88-426D-861F-FB38BA4EC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0 w 22"/>
                <a:gd name="T1" fmla="*/ 2 h 31"/>
                <a:gd name="T2" fmla="*/ 3 w 22"/>
                <a:gd name="T3" fmla="*/ 1 h 31"/>
                <a:gd name="T4" fmla="*/ 0 w 22"/>
                <a:gd name="T5" fmla="*/ 2 h 31"/>
                <a:gd name="T6" fmla="*/ 19 w 22"/>
                <a:gd name="T7" fmla="*/ 31 h 31"/>
                <a:gd name="T8" fmla="*/ 22 w 22"/>
                <a:gd name="T9" fmla="*/ 29 h 31"/>
                <a:gd name="T10" fmla="*/ 3 w 22"/>
                <a:gd name="T11" fmla="*/ 0 h 31"/>
                <a:gd name="T12" fmla="*/ 0 w 22"/>
                <a:gd name="T13" fmla="*/ 1 h 31"/>
                <a:gd name="T14" fmla="*/ 3 w 22"/>
                <a:gd name="T15" fmla="*/ 0 h 31"/>
                <a:gd name="T16" fmla="*/ 2 w 22"/>
                <a:gd name="T17" fmla="*/ 0 h 31"/>
                <a:gd name="T18" fmla="*/ 0 w 22"/>
                <a:gd name="T19" fmla="*/ 0 h 31"/>
                <a:gd name="T20" fmla="*/ 0 w 22"/>
                <a:gd name="T21" fmla="*/ 1 h 31"/>
                <a:gd name="T22" fmla="*/ 0 w 22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7" name="Freeform 2897">
              <a:extLst>
                <a:ext uri="{FF2B5EF4-FFF2-40B4-BE49-F238E27FC236}">
                  <a16:creationId xmlns:a16="http://schemas.microsoft.com/office/drawing/2014/main" id="{C1A4CEA4-5EC0-4A35-8129-998FDEA0C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685"/>
              <a:ext cx="4" cy="15"/>
            </a:xfrm>
            <a:custGeom>
              <a:avLst/>
              <a:gdLst>
                <a:gd name="T0" fmla="*/ 3 w 4"/>
                <a:gd name="T1" fmla="*/ 14 h 15"/>
                <a:gd name="T2" fmla="*/ 3 w 4"/>
                <a:gd name="T3" fmla="*/ 13 h 15"/>
                <a:gd name="T4" fmla="*/ 3 w 4"/>
                <a:gd name="T5" fmla="*/ 14 h 15"/>
                <a:gd name="T6" fmla="*/ 4 w 4"/>
                <a:gd name="T7" fmla="*/ 0 h 15"/>
                <a:gd name="T8" fmla="*/ 1 w 4"/>
                <a:gd name="T9" fmla="*/ 0 h 15"/>
                <a:gd name="T10" fmla="*/ 0 w 4"/>
                <a:gd name="T11" fmla="*/ 14 h 15"/>
                <a:gd name="T12" fmla="*/ 1 w 4"/>
                <a:gd name="T13" fmla="*/ 15 h 15"/>
                <a:gd name="T14" fmla="*/ 0 w 4"/>
                <a:gd name="T15" fmla="*/ 14 h 15"/>
                <a:gd name="T16" fmla="*/ 1 w 4"/>
                <a:gd name="T17" fmla="*/ 15 h 15"/>
                <a:gd name="T18" fmla="*/ 1 w 4"/>
                <a:gd name="T19" fmla="*/ 15 h 15"/>
                <a:gd name="T20" fmla="*/ 3 w 4"/>
                <a:gd name="T21" fmla="*/ 15 h 15"/>
                <a:gd name="T22" fmla="*/ 3 w 4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14"/>
                  </a:moveTo>
                  <a:lnTo>
                    <a:pt x="3" y="13"/>
                  </a:lnTo>
                  <a:lnTo>
                    <a:pt x="3" y="1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8" name="Freeform 2898">
              <a:extLst>
                <a:ext uri="{FF2B5EF4-FFF2-40B4-BE49-F238E27FC236}">
                  <a16:creationId xmlns:a16="http://schemas.microsoft.com/office/drawing/2014/main" id="{D28D4956-6366-4033-856A-2FE35A86B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76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6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5 h 27"/>
                <a:gd name="T50" fmla="*/ 123 w 151"/>
                <a:gd name="T51" fmla="*/ 15 h 27"/>
                <a:gd name="T52" fmla="*/ 127 w 151"/>
                <a:gd name="T53" fmla="*/ 14 h 27"/>
                <a:gd name="T54" fmla="*/ 132 w 151"/>
                <a:gd name="T55" fmla="*/ 14 h 27"/>
                <a:gd name="T56" fmla="*/ 136 w 151"/>
                <a:gd name="T57" fmla="*/ 13 h 27"/>
                <a:gd name="T58" fmla="*/ 138 w 151"/>
                <a:gd name="T59" fmla="*/ 13 h 27"/>
                <a:gd name="T60" fmla="*/ 141 w 151"/>
                <a:gd name="T61" fmla="*/ 13 h 27"/>
                <a:gd name="T62" fmla="*/ 143 w 151"/>
                <a:gd name="T63" fmla="*/ 12 h 27"/>
                <a:gd name="T64" fmla="*/ 144 w 151"/>
                <a:gd name="T65" fmla="*/ 12 h 27"/>
                <a:gd name="T66" fmla="*/ 145 w 151"/>
                <a:gd name="T67" fmla="*/ 12 h 27"/>
                <a:gd name="T68" fmla="*/ 146 w 151"/>
                <a:gd name="T69" fmla="*/ 11 h 27"/>
                <a:gd name="T70" fmla="*/ 147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19" name="Freeform 2899">
              <a:extLst>
                <a:ext uri="{FF2B5EF4-FFF2-40B4-BE49-F238E27FC236}">
                  <a16:creationId xmlns:a16="http://schemas.microsoft.com/office/drawing/2014/main" id="{F04E7333-C47B-45CF-9357-B09BDA494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5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0" name="Freeform 2900">
              <a:extLst>
                <a:ext uri="{FF2B5EF4-FFF2-40B4-BE49-F238E27FC236}">
                  <a16:creationId xmlns:a16="http://schemas.microsoft.com/office/drawing/2014/main" id="{48A65F8D-9A31-447E-98E0-8B853FA9B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87"/>
              <a:ext cx="124" cy="17"/>
            </a:xfrm>
            <a:custGeom>
              <a:avLst/>
              <a:gdLst>
                <a:gd name="T0" fmla="*/ 123 w 124"/>
                <a:gd name="T1" fmla="*/ 0 h 17"/>
                <a:gd name="T2" fmla="*/ 122 w 124"/>
                <a:gd name="T3" fmla="*/ 0 h 17"/>
                <a:gd name="T4" fmla="*/ 117 w 124"/>
                <a:gd name="T5" fmla="*/ 1 h 17"/>
                <a:gd name="T6" fmla="*/ 111 w 124"/>
                <a:gd name="T7" fmla="*/ 2 h 17"/>
                <a:gd name="T8" fmla="*/ 102 w 124"/>
                <a:gd name="T9" fmla="*/ 3 h 17"/>
                <a:gd name="T10" fmla="*/ 93 w 124"/>
                <a:gd name="T11" fmla="*/ 4 h 17"/>
                <a:gd name="T12" fmla="*/ 83 w 124"/>
                <a:gd name="T13" fmla="*/ 6 h 17"/>
                <a:gd name="T14" fmla="*/ 72 w 124"/>
                <a:gd name="T15" fmla="*/ 7 h 17"/>
                <a:gd name="T16" fmla="*/ 60 w 124"/>
                <a:gd name="T17" fmla="*/ 8 h 17"/>
                <a:gd name="T18" fmla="*/ 49 w 124"/>
                <a:gd name="T19" fmla="*/ 10 h 17"/>
                <a:gd name="T20" fmla="*/ 38 w 124"/>
                <a:gd name="T21" fmla="*/ 11 h 17"/>
                <a:gd name="T22" fmla="*/ 28 w 124"/>
                <a:gd name="T23" fmla="*/ 12 h 17"/>
                <a:gd name="T24" fmla="*/ 18 w 124"/>
                <a:gd name="T25" fmla="*/ 13 h 17"/>
                <a:gd name="T26" fmla="*/ 11 w 124"/>
                <a:gd name="T27" fmla="*/ 14 h 17"/>
                <a:gd name="T28" fmla="*/ 4 w 124"/>
                <a:gd name="T29" fmla="*/ 14 h 17"/>
                <a:gd name="T30" fmla="*/ 1 w 124"/>
                <a:gd name="T31" fmla="*/ 15 h 17"/>
                <a:gd name="T32" fmla="*/ 0 w 124"/>
                <a:gd name="T33" fmla="*/ 15 h 17"/>
                <a:gd name="T34" fmla="*/ 1 w 124"/>
                <a:gd name="T35" fmla="*/ 17 h 17"/>
                <a:gd name="T36" fmla="*/ 4 w 124"/>
                <a:gd name="T37" fmla="*/ 16 h 17"/>
                <a:gd name="T38" fmla="*/ 11 w 124"/>
                <a:gd name="T39" fmla="*/ 16 h 17"/>
                <a:gd name="T40" fmla="*/ 19 w 124"/>
                <a:gd name="T41" fmla="*/ 15 h 17"/>
                <a:gd name="T42" fmla="*/ 28 w 124"/>
                <a:gd name="T43" fmla="*/ 14 h 17"/>
                <a:gd name="T44" fmla="*/ 38 w 124"/>
                <a:gd name="T45" fmla="*/ 13 h 17"/>
                <a:gd name="T46" fmla="*/ 49 w 124"/>
                <a:gd name="T47" fmla="*/ 12 h 17"/>
                <a:gd name="T48" fmla="*/ 60 w 124"/>
                <a:gd name="T49" fmla="*/ 10 h 17"/>
                <a:gd name="T50" fmla="*/ 72 w 124"/>
                <a:gd name="T51" fmla="*/ 9 h 17"/>
                <a:gd name="T52" fmla="*/ 83 w 124"/>
                <a:gd name="T53" fmla="*/ 8 h 17"/>
                <a:gd name="T54" fmla="*/ 93 w 124"/>
                <a:gd name="T55" fmla="*/ 7 h 17"/>
                <a:gd name="T56" fmla="*/ 102 w 124"/>
                <a:gd name="T57" fmla="*/ 6 h 17"/>
                <a:gd name="T58" fmla="*/ 111 w 124"/>
                <a:gd name="T59" fmla="*/ 4 h 17"/>
                <a:gd name="T60" fmla="*/ 118 w 124"/>
                <a:gd name="T61" fmla="*/ 3 h 17"/>
                <a:gd name="T62" fmla="*/ 122 w 124"/>
                <a:gd name="T63" fmla="*/ 2 h 17"/>
                <a:gd name="T64" fmla="*/ 124 w 124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7">
                  <a:moveTo>
                    <a:pt x="124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1" name="Freeform 2901">
              <a:extLst>
                <a:ext uri="{FF2B5EF4-FFF2-40B4-BE49-F238E27FC236}">
                  <a16:creationId xmlns:a16="http://schemas.microsoft.com/office/drawing/2014/main" id="{9EE61062-C927-4266-8B39-93A07B766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582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3 w 7"/>
                <a:gd name="T13" fmla="*/ 3 h 7"/>
                <a:gd name="T14" fmla="*/ 3 w 7"/>
                <a:gd name="T15" fmla="*/ 4 h 7"/>
                <a:gd name="T16" fmla="*/ 2 w 7"/>
                <a:gd name="T17" fmla="*/ 4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2" name="Freeform 2902">
              <a:extLst>
                <a:ext uri="{FF2B5EF4-FFF2-40B4-BE49-F238E27FC236}">
                  <a16:creationId xmlns:a16="http://schemas.microsoft.com/office/drawing/2014/main" id="{AF400571-75B0-40DC-8E06-C4775F3B1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75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3" name="Freeform 2903">
              <a:extLst>
                <a:ext uri="{FF2B5EF4-FFF2-40B4-BE49-F238E27FC236}">
                  <a16:creationId xmlns:a16="http://schemas.microsoft.com/office/drawing/2014/main" id="{E9517479-8E3A-4240-B02B-E5BC44DA6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575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4" name="Freeform 2904">
              <a:extLst>
                <a:ext uri="{FF2B5EF4-FFF2-40B4-BE49-F238E27FC236}">
                  <a16:creationId xmlns:a16="http://schemas.microsoft.com/office/drawing/2014/main" id="{B2F1E85F-4077-4EB3-A865-FECC3855C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421"/>
              <a:ext cx="158" cy="175"/>
            </a:xfrm>
            <a:custGeom>
              <a:avLst/>
              <a:gdLst>
                <a:gd name="T0" fmla="*/ 145 w 158"/>
                <a:gd name="T1" fmla="*/ 155 h 175"/>
                <a:gd name="T2" fmla="*/ 146 w 158"/>
                <a:gd name="T3" fmla="*/ 155 h 175"/>
                <a:gd name="T4" fmla="*/ 148 w 158"/>
                <a:gd name="T5" fmla="*/ 155 h 175"/>
                <a:gd name="T6" fmla="*/ 150 w 158"/>
                <a:gd name="T7" fmla="*/ 154 h 175"/>
                <a:gd name="T8" fmla="*/ 152 w 158"/>
                <a:gd name="T9" fmla="*/ 153 h 175"/>
                <a:gd name="T10" fmla="*/ 154 w 158"/>
                <a:gd name="T11" fmla="*/ 153 h 175"/>
                <a:gd name="T12" fmla="*/ 156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3 w 158"/>
                <a:gd name="T19" fmla="*/ 2 h 175"/>
                <a:gd name="T20" fmla="*/ 152 w 158"/>
                <a:gd name="T21" fmla="*/ 1 h 175"/>
                <a:gd name="T22" fmla="*/ 151 w 158"/>
                <a:gd name="T23" fmla="*/ 1 h 175"/>
                <a:gd name="T24" fmla="*/ 149 w 158"/>
                <a:gd name="T25" fmla="*/ 0 h 175"/>
                <a:gd name="T26" fmla="*/ 147 w 158"/>
                <a:gd name="T27" fmla="*/ 0 h 175"/>
                <a:gd name="T28" fmla="*/ 145 w 158"/>
                <a:gd name="T29" fmla="*/ 0 h 175"/>
                <a:gd name="T30" fmla="*/ 143 w 158"/>
                <a:gd name="T31" fmla="*/ 0 h 175"/>
                <a:gd name="T32" fmla="*/ 141 w 158"/>
                <a:gd name="T33" fmla="*/ 0 h 175"/>
                <a:gd name="T34" fmla="*/ 139 w 158"/>
                <a:gd name="T35" fmla="*/ 0 h 175"/>
                <a:gd name="T36" fmla="*/ 5 w 158"/>
                <a:gd name="T37" fmla="*/ 5 h 175"/>
                <a:gd name="T38" fmla="*/ 4 w 158"/>
                <a:gd name="T39" fmla="*/ 5 h 175"/>
                <a:gd name="T40" fmla="*/ 3 w 158"/>
                <a:gd name="T41" fmla="*/ 5 h 175"/>
                <a:gd name="T42" fmla="*/ 2 w 158"/>
                <a:gd name="T43" fmla="*/ 6 h 175"/>
                <a:gd name="T44" fmla="*/ 2 w 158"/>
                <a:gd name="T45" fmla="*/ 6 h 175"/>
                <a:gd name="T46" fmla="*/ 2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2 w 158"/>
                <a:gd name="T55" fmla="*/ 170 h 175"/>
                <a:gd name="T56" fmla="*/ 12 w 158"/>
                <a:gd name="T57" fmla="*/ 172 h 175"/>
                <a:gd name="T58" fmla="*/ 13 w 158"/>
                <a:gd name="T59" fmla="*/ 172 h 175"/>
                <a:gd name="T60" fmla="*/ 13 w 158"/>
                <a:gd name="T61" fmla="*/ 173 h 175"/>
                <a:gd name="T62" fmla="*/ 14 w 158"/>
                <a:gd name="T63" fmla="*/ 174 h 175"/>
                <a:gd name="T64" fmla="*/ 14 w 158"/>
                <a:gd name="T65" fmla="*/ 174 h 175"/>
                <a:gd name="T66" fmla="*/ 14 w 158"/>
                <a:gd name="T67" fmla="*/ 174 h 175"/>
                <a:gd name="T68" fmla="*/ 15 w 158"/>
                <a:gd name="T69" fmla="*/ 175 h 175"/>
                <a:gd name="T70" fmla="*/ 16 w 158"/>
                <a:gd name="T71" fmla="*/ 175 h 175"/>
                <a:gd name="T72" fmla="*/ 145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5" y="155"/>
                  </a:moveTo>
                  <a:lnTo>
                    <a:pt x="146" y="155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3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45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5" name="Freeform 2905">
              <a:extLst>
                <a:ext uri="{FF2B5EF4-FFF2-40B4-BE49-F238E27FC236}">
                  <a16:creationId xmlns:a16="http://schemas.microsoft.com/office/drawing/2014/main" id="{1819BAE1-CDB6-4A11-B8A9-C57CA6393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70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2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4 h 7"/>
                <a:gd name="T14" fmla="*/ 3 w 15"/>
                <a:gd name="T15" fmla="*/ 5 h 7"/>
                <a:gd name="T16" fmla="*/ 1 w 15"/>
                <a:gd name="T17" fmla="*/ 5 h 7"/>
                <a:gd name="T18" fmla="*/ 0 w 15"/>
                <a:gd name="T19" fmla="*/ 5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6 h 7"/>
                <a:gd name="T28" fmla="*/ 7 w 15"/>
                <a:gd name="T29" fmla="*/ 5 h 7"/>
                <a:gd name="T30" fmla="*/ 9 w 15"/>
                <a:gd name="T31" fmla="*/ 5 h 7"/>
                <a:gd name="T32" fmla="*/ 11 w 15"/>
                <a:gd name="T33" fmla="*/ 4 h 7"/>
                <a:gd name="T34" fmla="*/ 13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6" name="Freeform 2906">
              <a:extLst>
                <a:ext uri="{FF2B5EF4-FFF2-40B4-BE49-F238E27FC236}">
                  <a16:creationId xmlns:a16="http://schemas.microsoft.com/office/drawing/2014/main" id="{56426B26-D1A7-4DF5-9058-B9D27DA0F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423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5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7" name="Freeform 2907">
              <a:extLst>
                <a:ext uri="{FF2B5EF4-FFF2-40B4-BE49-F238E27FC236}">
                  <a16:creationId xmlns:a16="http://schemas.microsoft.com/office/drawing/2014/main" id="{09129C43-DE16-44A6-8509-C85C4AA9A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420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2 w 15"/>
                <a:gd name="T5" fmla="*/ 1 h 3"/>
                <a:gd name="T6" fmla="*/ 4 w 15"/>
                <a:gd name="T7" fmla="*/ 1 h 3"/>
                <a:gd name="T8" fmla="*/ 6 w 15"/>
                <a:gd name="T9" fmla="*/ 1 h 3"/>
                <a:gd name="T10" fmla="*/ 8 w 15"/>
                <a:gd name="T11" fmla="*/ 2 h 3"/>
                <a:gd name="T12" fmla="*/ 10 w 15"/>
                <a:gd name="T13" fmla="*/ 2 h 3"/>
                <a:gd name="T14" fmla="*/ 12 w 15"/>
                <a:gd name="T15" fmla="*/ 3 h 3"/>
                <a:gd name="T16" fmla="*/ 13 w 15"/>
                <a:gd name="T17" fmla="*/ 3 h 3"/>
                <a:gd name="T18" fmla="*/ 13 w 15"/>
                <a:gd name="T19" fmla="*/ 3 h 3"/>
                <a:gd name="T20" fmla="*/ 15 w 15"/>
                <a:gd name="T21" fmla="*/ 3 h 3"/>
                <a:gd name="T22" fmla="*/ 14 w 15"/>
                <a:gd name="T23" fmla="*/ 1 h 3"/>
                <a:gd name="T24" fmla="*/ 12 w 15"/>
                <a:gd name="T25" fmla="*/ 1 h 3"/>
                <a:gd name="T26" fmla="*/ 10 w 15"/>
                <a:gd name="T27" fmla="*/ 1 h 3"/>
                <a:gd name="T28" fmla="*/ 9 w 15"/>
                <a:gd name="T29" fmla="*/ 0 h 3"/>
                <a:gd name="T30" fmla="*/ 6 w 15"/>
                <a:gd name="T31" fmla="*/ 0 h 3"/>
                <a:gd name="T32" fmla="*/ 4 w 15"/>
                <a:gd name="T33" fmla="*/ 0 h 3"/>
                <a:gd name="T34" fmla="*/ 2 w 15"/>
                <a:gd name="T35" fmla="*/ 0 h 3"/>
                <a:gd name="T36" fmla="*/ 0 w 15"/>
                <a:gd name="T37" fmla="*/ 0 h 3"/>
                <a:gd name="T38" fmla="*/ 0 w 15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8" name="Freeform 2908">
              <a:extLst>
                <a:ext uri="{FF2B5EF4-FFF2-40B4-BE49-F238E27FC236}">
                  <a16:creationId xmlns:a16="http://schemas.microsoft.com/office/drawing/2014/main" id="{986D8A6D-62FD-44D4-97BC-61486135F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420"/>
              <a:ext cx="134" cy="7"/>
            </a:xfrm>
            <a:custGeom>
              <a:avLst/>
              <a:gdLst>
                <a:gd name="T0" fmla="*/ 0 w 134"/>
                <a:gd name="T1" fmla="*/ 5 h 7"/>
                <a:gd name="T2" fmla="*/ 0 w 134"/>
                <a:gd name="T3" fmla="*/ 7 h 7"/>
                <a:gd name="T4" fmla="*/ 134 w 134"/>
                <a:gd name="T5" fmla="*/ 1 h 7"/>
                <a:gd name="T6" fmla="*/ 134 w 134"/>
                <a:gd name="T7" fmla="*/ 0 h 7"/>
                <a:gd name="T8" fmla="*/ 0 w 134"/>
                <a:gd name="T9" fmla="*/ 5 h 7"/>
                <a:gd name="T10" fmla="*/ 0 w 13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">
                  <a:moveTo>
                    <a:pt x="0" y="5"/>
                  </a:moveTo>
                  <a:lnTo>
                    <a:pt x="0" y="7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29" name="Freeform 2909">
              <a:extLst>
                <a:ext uri="{FF2B5EF4-FFF2-40B4-BE49-F238E27FC236}">
                  <a16:creationId xmlns:a16="http://schemas.microsoft.com/office/drawing/2014/main" id="{5E1BA618-41EC-4FB4-8271-4554A55E7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25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3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6 w 6"/>
                <a:gd name="T21" fmla="*/ 0 h 5"/>
                <a:gd name="T22" fmla="*/ 5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2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0" name="Freeform 2910">
              <a:extLst>
                <a:ext uri="{FF2B5EF4-FFF2-40B4-BE49-F238E27FC236}">
                  <a16:creationId xmlns:a16="http://schemas.microsoft.com/office/drawing/2014/main" id="{24FE77A3-EFFB-4295-8E0D-31A5EA46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30"/>
              <a:ext cx="14" cy="161"/>
            </a:xfrm>
            <a:custGeom>
              <a:avLst/>
              <a:gdLst>
                <a:gd name="T0" fmla="*/ 12 w 14"/>
                <a:gd name="T1" fmla="*/ 161 h 161"/>
                <a:gd name="T2" fmla="*/ 14 w 14"/>
                <a:gd name="T3" fmla="*/ 161 h 161"/>
                <a:gd name="T4" fmla="*/ 3 w 14"/>
                <a:gd name="T5" fmla="*/ 0 h 161"/>
                <a:gd name="T6" fmla="*/ 0 w 14"/>
                <a:gd name="T7" fmla="*/ 0 h 161"/>
                <a:gd name="T8" fmla="*/ 12 w 14"/>
                <a:gd name="T9" fmla="*/ 161 h 161"/>
                <a:gd name="T10" fmla="*/ 12 w 14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1">
                  <a:moveTo>
                    <a:pt x="12" y="161"/>
                  </a:moveTo>
                  <a:lnTo>
                    <a:pt x="14" y="16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1" name="Freeform 2911">
              <a:extLst>
                <a:ext uri="{FF2B5EF4-FFF2-40B4-BE49-F238E27FC236}">
                  <a16:creationId xmlns:a16="http://schemas.microsoft.com/office/drawing/2014/main" id="{42D01AF3-85F8-4666-BB39-ED3752BA6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591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4 h 6"/>
                <a:gd name="T4" fmla="*/ 4 w 6"/>
                <a:gd name="T5" fmla="*/ 4 h 6"/>
                <a:gd name="T6" fmla="*/ 4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2 h 6"/>
                <a:gd name="T14" fmla="*/ 2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2 h 6"/>
                <a:gd name="T24" fmla="*/ 1 w 6"/>
                <a:gd name="T25" fmla="*/ 3 h 6"/>
                <a:gd name="T26" fmla="*/ 1 w 6"/>
                <a:gd name="T27" fmla="*/ 4 h 6"/>
                <a:gd name="T28" fmla="*/ 2 w 6"/>
                <a:gd name="T29" fmla="*/ 4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2" name="Freeform 2912">
              <a:extLst>
                <a:ext uri="{FF2B5EF4-FFF2-40B4-BE49-F238E27FC236}">
                  <a16:creationId xmlns:a16="http://schemas.microsoft.com/office/drawing/2014/main" id="{EE2B2D55-0F85-4A63-BE1F-F04812025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575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3" name="Freeform 2913">
              <a:extLst>
                <a:ext uri="{FF2B5EF4-FFF2-40B4-BE49-F238E27FC236}">
                  <a16:creationId xmlns:a16="http://schemas.microsoft.com/office/drawing/2014/main" id="{2693A377-A71B-4E45-9F63-0B2DA6EE9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3434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4" name="Freeform 2914">
              <a:extLst>
                <a:ext uri="{FF2B5EF4-FFF2-40B4-BE49-F238E27FC236}">
                  <a16:creationId xmlns:a16="http://schemas.microsoft.com/office/drawing/2014/main" id="{7542BF03-6884-478F-89DC-566DB827BC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433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5" name="Freeform 2915">
              <a:extLst>
                <a:ext uri="{FF2B5EF4-FFF2-40B4-BE49-F238E27FC236}">
                  <a16:creationId xmlns:a16="http://schemas.microsoft.com/office/drawing/2014/main" id="{EE315B2E-DBB3-41C4-AC0E-19D31B3FF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33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6" name="Freeform 2916">
              <a:extLst>
                <a:ext uri="{FF2B5EF4-FFF2-40B4-BE49-F238E27FC236}">
                  <a16:creationId xmlns:a16="http://schemas.microsoft.com/office/drawing/2014/main" id="{E1A89F50-10FD-4C17-B162-0E9158DA6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41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7" name="Freeform 2917">
              <a:extLst>
                <a:ext uri="{FF2B5EF4-FFF2-40B4-BE49-F238E27FC236}">
                  <a16:creationId xmlns:a16="http://schemas.microsoft.com/office/drawing/2014/main" id="{0637B781-B3B6-4AC8-A43D-B3E20E22D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556"/>
              <a:ext cx="123" cy="16"/>
            </a:xfrm>
            <a:custGeom>
              <a:avLst/>
              <a:gdLst>
                <a:gd name="T0" fmla="*/ 123 w 123"/>
                <a:gd name="T1" fmla="*/ 1 h 16"/>
                <a:gd name="T2" fmla="*/ 121 w 123"/>
                <a:gd name="T3" fmla="*/ 1 h 16"/>
                <a:gd name="T4" fmla="*/ 122 w 123"/>
                <a:gd name="T5" fmla="*/ 0 h 16"/>
                <a:gd name="T6" fmla="*/ 0 w 123"/>
                <a:gd name="T7" fmla="*/ 14 h 16"/>
                <a:gd name="T8" fmla="*/ 0 w 123"/>
                <a:gd name="T9" fmla="*/ 16 h 16"/>
                <a:gd name="T10" fmla="*/ 122 w 123"/>
                <a:gd name="T11" fmla="*/ 2 h 16"/>
                <a:gd name="T12" fmla="*/ 123 w 123"/>
                <a:gd name="T13" fmla="*/ 1 h 16"/>
                <a:gd name="T14" fmla="*/ 122 w 123"/>
                <a:gd name="T15" fmla="*/ 2 h 16"/>
                <a:gd name="T16" fmla="*/ 123 w 123"/>
                <a:gd name="T17" fmla="*/ 1 h 16"/>
                <a:gd name="T18" fmla="*/ 123 w 12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8" name="Freeform 2918">
              <a:extLst>
                <a:ext uri="{FF2B5EF4-FFF2-40B4-BE49-F238E27FC236}">
                  <a16:creationId xmlns:a16="http://schemas.microsoft.com/office/drawing/2014/main" id="{82B9E5DA-1F4C-4623-A973-F77BB8FED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2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0 w 48"/>
                <a:gd name="T3" fmla="*/ 7 h 14"/>
                <a:gd name="T4" fmla="*/ 0 w 48"/>
                <a:gd name="T5" fmla="*/ 14 h 14"/>
                <a:gd name="T6" fmla="*/ 47 w 48"/>
                <a:gd name="T7" fmla="*/ 6 h 14"/>
                <a:gd name="T8" fmla="*/ 48 w 4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4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7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39" name="Freeform 2919">
              <a:extLst>
                <a:ext uri="{FF2B5EF4-FFF2-40B4-BE49-F238E27FC236}">
                  <a16:creationId xmlns:a16="http://schemas.microsoft.com/office/drawing/2014/main" id="{792A04EC-10DC-42C3-B88C-86B77C7F9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1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2 w 49"/>
                <a:gd name="T3" fmla="*/ 8 h 9"/>
                <a:gd name="T4" fmla="*/ 1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1 w 49"/>
                <a:gd name="T11" fmla="*/ 7 h 9"/>
                <a:gd name="T12" fmla="*/ 0 w 49"/>
                <a:gd name="T13" fmla="*/ 8 h 9"/>
                <a:gd name="T14" fmla="*/ 1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40" name="Freeform 2920">
              <a:extLst>
                <a:ext uri="{FF2B5EF4-FFF2-40B4-BE49-F238E27FC236}">
                  <a16:creationId xmlns:a16="http://schemas.microsoft.com/office/drawing/2014/main" id="{5C6CB73D-2B20-4612-9801-933FB5BCE3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9"/>
              <a:ext cx="2" cy="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6 h 8"/>
                <a:gd name="T4" fmla="*/ 2 w 2"/>
                <a:gd name="T5" fmla="*/ 7 h 8"/>
                <a:gd name="T6" fmla="*/ 2 w 2"/>
                <a:gd name="T7" fmla="*/ 0 h 8"/>
                <a:gd name="T8" fmla="*/ 0 w 2"/>
                <a:gd name="T9" fmla="*/ 0 h 8"/>
                <a:gd name="T10" fmla="*/ 0 w 2"/>
                <a:gd name="T11" fmla="*/ 7 h 8"/>
                <a:gd name="T12" fmla="*/ 1 w 2"/>
                <a:gd name="T13" fmla="*/ 8 h 8"/>
                <a:gd name="T14" fmla="*/ 0 w 2"/>
                <a:gd name="T15" fmla="*/ 7 h 8"/>
                <a:gd name="T16" fmla="*/ 0 w 2"/>
                <a:gd name="T17" fmla="*/ 8 h 8"/>
                <a:gd name="T18" fmla="*/ 1 w 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41" name="Freeform 2921">
              <a:extLst>
                <a:ext uri="{FF2B5EF4-FFF2-40B4-BE49-F238E27FC236}">
                  <a16:creationId xmlns:a16="http://schemas.microsoft.com/office/drawing/2014/main" id="{A72F417D-AFFA-4D8B-A1DA-86BBED26F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7"/>
              <a:ext cx="49" cy="10"/>
            </a:xfrm>
            <a:custGeom>
              <a:avLst/>
              <a:gdLst>
                <a:gd name="T0" fmla="*/ 49 w 49"/>
                <a:gd name="T1" fmla="*/ 1 h 10"/>
                <a:gd name="T2" fmla="*/ 46 w 49"/>
                <a:gd name="T3" fmla="*/ 1 h 10"/>
                <a:gd name="T4" fmla="*/ 47 w 49"/>
                <a:gd name="T5" fmla="*/ 0 h 10"/>
                <a:gd name="T6" fmla="*/ 0 w 49"/>
                <a:gd name="T7" fmla="*/ 8 h 10"/>
                <a:gd name="T8" fmla="*/ 0 w 49"/>
                <a:gd name="T9" fmla="*/ 10 h 10"/>
                <a:gd name="T10" fmla="*/ 48 w 49"/>
                <a:gd name="T11" fmla="*/ 2 h 10"/>
                <a:gd name="T12" fmla="*/ 48 w 49"/>
                <a:gd name="T13" fmla="*/ 1 h 10"/>
                <a:gd name="T14" fmla="*/ 48 w 49"/>
                <a:gd name="T15" fmla="*/ 2 h 10"/>
                <a:gd name="T16" fmla="*/ 48 w 49"/>
                <a:gd name="T17" fmla="*/ 2 h 10"/>
                <a:gd name="T18" fmla="*/ 49 w 4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49" y="1"/>
                  </a:moveTo>
                  <a:lnTo>
                    <a:pt x="46" y="1"/>
                  </a:lnTo>
                  <a:lnTo>
                    <a:pt x="47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42" name="Freeform 2922">
              <a:extLst>
                <a:ext uri="{FF2B5EF4-FFF2-40B4-BE49-F238E27FC236}">
                  <a16:creationId xmlns:a16="http://schemas.microsoft.com/office/drawing/2014/main" id="{380DE604-F2B6-493A-B355-7C06DB14C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641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43" name="Freeform 2923">
              <a:extLst>
                <a:ext uri="{FF2B5EF4-FFF2-40B4-BE49-F238E27FC236}">
                  <a16:creationId xmlns:a16="http://schemas.microsoft.com/office/drawing/2014/main" id="{A8C8FBDE-F3EB-42C5-9276-13CEB1D29B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0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44" name="Freeform 2924">
              <a:extLst>
                <a:ext uri="{FF2B5EF4-FFF2-40B4-BE49-F238E27FC236}">
                  <a16:creationId xmlns:a16="http://schemas.microsoft.com/office/drawing/2014/main" id="{7AD61B20-30A3-4C64-91F9-EB87C9965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39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45" name="Rectangle 2925">
              <a:extLst>
                <a:ext uri="{FF2B5EF4-FFF2-40B4-BE49-F238E27FC236}">
                  <a16:creationId xmlns:a16="http://schemas.microsoft.com/office/drawing/2014/main" id="{8CD8042F-65F0-45F1-B1F9-FE4CC5A9C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21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054" name="Group 2926">
            <a:extLst>
              <a:ext uri="{FF2B5EF4-FFF2-40B4-BE49-F238E27FC236}">
                <a16:creationId xmlns:a16="http://schemas.microsoft.com/office/drawing/2014/main" id="{27DC1EE2-A3DE-4BAB-874B-C1A87105E8BC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5105400"/>
            <a:ext cx="500063" cy="477838"/>
            <a:chOff x="4223" y="3420"/>
            <a:chExt cx="315" cy="301"/>
          </a:xfrm>
        </p:grpSpPr>
        <p:sp>
          <p:nvSpPr>
            <p:cNvPr id="33647" name="Freeform 2927">
              <a:extLst>
                <a:ext uri="{FF2B5EF4-FFF2-40B4-BE49-F238E27FC236}">
                  <a16:creationId xmlns:a16="http://schemas.microsoft.com/office/drawing/2014/main" id="{1FA2F4C5-8EAF-456A-8C5F-C7B3E50AB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3428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48" name="Freeform 2928">
              <a:extLst>
                <a:ext uri="{FF2B5EF4-FFF2-40B4-BE49-F238E27FC236}">
                  <a16:creationId xmlns:a16="http://schemas.microsoft.com/office/drawing/2014/main" id="{62F24ED0-8A63-471D-9BAA-D1D1AA5143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427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49" name="Freeform 2929">
              <a:extLst>
                <a:ext uri="{FF2B5EF4-FFF2-40B4-BE49-F238E27FC236}">
                  <a16:creationId xmlns:a16="http://schemas.microsoft.com/office/drawing/2014/main" id="{22822552-B7BE-4B20-B246-C5D54781F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28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0" name="Freeform 2930">
              <a:extLst>
                <a:ext uri="{FF2B5EF4-FFF2-40B4-BE49-F238E27FC236}">
                  <a16:creationId xmlns:a16="http://schemas.microsoft.com/office/drawing/2014/main" id="{2BB1554D-FFF1-4405-BB42-420AAAF89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58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1" name="Freeform 2931">
              <a:extLst>
                <a:ext uri="{FF2B5EF4-FFF2-40B4-BE49-F238E27FC236}">
                  <a16:creationId xmlns:a16="http://schemas.microsoft.com/office/drawing/2014/main" id="{FF7EFFE6-F72E-4F74-B81B-C7AA0DEC7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70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2" name="Freeform 2932">
              <a:extLst>
                <a:ext uri="{FF2B5EF4-FFF2-40B4-BE49-F238E27FC236}">
                  <a16:creationId xmlns:a16="http://schemas.microsoft.com/office/drawing/2014/main" id="{1F2C6E67-DED4-4F67-851E-7DA352487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569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3" name="Freeform 2933">
              <a:extLst>
                <a:ext uri="{FF2B5EF4-FFF2-40B4-BE49-F238E27FC236}">
                  <a16:creationId xmlns:a16="http://schemas.microsoft.com/office/drawing/2014/main" id="{D6D34D8A-EDEC-4D24-B49B-392511671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586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4" name="Freeform 2934">
              <a:extLst>
                <a:ext uri="{FF2B5EF4-FFF2-40B4-BE49-F238E27FC236}">
                  <a16:creationId xmlns:a16="http://schemas.microsoft.com/office/drawing/2014/main" id="{B5FBAF0E-4D1F-4CA2-88DB-FD7699544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60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3 w 114"/>
                <a:gd name="T3" fmla="*/ 39 h 41"/>
                <a:gd name="T4" fmla="*/ 114 w 114"/>
                <a:gd name="T5" fmla="*/ 39 h 41"/>
                <a:gd name="T6" fmla="*/ 1 w 114"/>
                <a:gd name="T7" fmla="*/ 0 h 41"/>
                <a:gd name="T8" fmla="*/ 0 w 114"/>
                <a:gd name="T9" fmla="*/ 2 h 41"/>
                <a:gd name="T10" fmla="*/ 113 w 114"/>
                <a:gd name="T11" fmla="*/ 41 h 41"/>
                <a:gd name="T12" fmla="*/ 114 w 114"/>
                <a:gd name="T13" fmla="*/ 41 h 41"/>
                <a:gd name="T14" fmla="*/ 113 w 114"/>
                <a:gd name="T15" fmla="*/ 41 h 41"/>
                <a:gd name="T16" fmla="*/ 114 w 114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3" y="39"/>
                  </a:lnTo>
                  <a:lnTo>
                    <a:pt x="114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5" name="Freeform 2935">
              <a:extLst>
                <a:ext uri="{FF2B5EF4-FFF2-40B4-BE49-F238E27FC236}">
                  <a16:creationId xmlns:a16="http://schemas.microsoft.com/office/drawing/2014/main" id="{3C463F89-CFDA-4704-93B6-50AD4C37DD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19"/>
              <a:ext cx="160" cy="28"/>
            </a:xfrm>
            <a:custGeom>
              <a:avLst/>
              <a:gdLst>
                <a:gd name="T0" fmla="*/ 156 w 160"/>
                <a:gd name="T1" fmla="*/ 0 h 28"/>
                <a:gd name="T2" fmla="*/ 156 w 160"/>
                <a:gd name="T3" fmla="*/ 2 h 28"/>
                <a:gd name="T4" fmla="*/ 156 w 160"/>
                <a:gd name="T5" fmla="*/ 0 h 28"/>
                <a:gd name="T6" fmla="*/ 0 w 160"/>
                <a:gd name="T7" fmla="*/ 26 h 28"/>
                <a:gd name="T8" fmla="*/ 1 w 160"/>
                <a:gd name="T9" fmla="*/ 28 h 28"/>
                <a:gd name="T10" fmla="*/ 156 w 160"/>
                <a:gd name="T11" fmla="*/ 2 h 28"/>
                <a:gd name="T12" fmla="*/ 156 w 160"/>
                <a:gd name="T13" fmla="*/ 0 h 28"/>
                <a:gd name="T14" fmla="*/ 156 w 160"/>
                <a:gd name="T15" fmla="*/ 2 h 28"/>
                <a:gd name="T16" fmla="*/ 160 w 160"/>
                <a:gd name="T17" fmla="*/ 2 h 28"/>
                <a:gd name="T18" fmla="*/ 156 w 1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6" name="Freeform 2936">
              <a:extLst>
                <a:ext uri="{FF2B5EF4-FFF2-40B4-BE49-F238E27FC236}">
                  <a16:creationId xmlns:a16="http://schemas.microsoft.com/office/drawing/2014/main" id="{BBEDBAA8-FAC9-4997-AB57-B6E5561EF4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584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7" name="Freeform 2937">
              <a:extLst>
                <a:ext uri="{FF2B5EF4-FFF2-40B4-BE49-F238E27FC236}">
                  <a16:creationId xmlns:a16="http://schemas.microsoft.com/office/drawing/2014/main" id="{67FD014F-0A98-4297-851A-42FBF818F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585"/>
              <a:ext cx="166" cy="23"/>
            </a:xfrm>
            <a:custGeom>
              <a:avLst/>
              <a:gdLst>
                <a:gd name="T0" fmla="*/ 4 w 166"/>
                <a:gd name="T1" fmla="*/ 23 h 23"/>
                <a:gd name="T2" fmla="*/ 5 w 166"/>
                <a:gd name="T3" fmla="*/ 21 h 23"/>
                <a:gd name="T4" fmla="*/ 4 w 166"/>
                <a:gd name="T5" fmla="*/ 23 h 23"/>
                <a:gd name="T6" fmla="*/ 166 w 166"/>
                <a:gd name="T7" fmla="*/ 2 h 23"/>
                <a:gd name="T8" fmla="*/ 166 w 166"/>
                <a:gd name="T9" fmla="*/ 0 h 23"/>
                <a:gd name="T10" fmla="*/ 4 w 166"/>
                <a:gd name="T11" fmla="*/ 21 h 23"/>
                <a:gd name="T12" fmla="*/ 4 w 166"/>
                <a:gd name="T13" fmla="*/ 23 h 23"/>
                <a:gd name="T14" fmla="*/ 4 w 166"/>
                <a:gd name="T15" fmla="*/ 21 h 23"/>
                <a:gd name="T16" fmla="*/ 0 w 166"/>
                <a:gd name="T17" fmla="*/ 21 h 23"/>
                <a:gd name="T18" fmla="*/ 4 w 16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">
                  <a:moveTo>
                    <a:pt x="4" y="23"/>
                  </a:moveTo>
                  <a:lnTo>
                    <a:pt x="5" y="21"/>
                  </a:lnTo>
                  <a:lnTo>
                    <a:pt x="4" y="23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8" name="Freeform 2938">
              <a:extLst>
                <a:ext uri="{FF2B5EF4-FFF2-40B4-BE49-F238E27FC236}">
                  <a16:creationId xmlns:a16="http://schemas.microsoft.com/office/drawing/2014/main" id="{43AD3D0B-E681-4C02-B237-40261468C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21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1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1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59" name="Freeform 2939">
              <a:extLst>
                <a:ext uri="{FF2B5EF4-FFF2-40B4-BE49-F238E27FC236}">
                  <a16:creationId xmlns:a16="http://schemas.microsoft.com/office/drawing/2014/main" id="{6686F179-0D16-4F73-970E-74768CAB0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19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2 w 157"/>
                <a:gd name="T3" fmla="*/ 27 h 28"/>
                <a:gd name="T4" fmla="*/ 2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2" y="27"/>
                  </a:lnTo>
                  <a:lnTo>
                    <a:pt x="2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0" name="Freeform 2940">
              <a:extLst>
                <a:ext uri="{FF2B5EF4-FFF2-40B4-BE49-F238E27FC236}">
                  <a16:creationId xmlns:a16="http://schemas.microsoft.com/office/drawing/2014/main" id="{A8C96AAA-BC40-43C7-8577-E263BBB74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6"/>
              <a:ext cx="3" cy="42"/>
            </a:xfrm>
            <a:custGeom>
              <a:avLst/>
              <a:gdLst>
                <a:gd name="T0" fmla="*/ 2 w 3"/>
                <a:gd name="T1" fmla="*/ 42 h 42"/>
                <a:gd name="T2" fmla="*/ 1 w 3"/>
                <a:gd name="T3" fmla="*/ 40 h 42"/>
                <a:gd name="T4" fmla="*/ 3 w 3"/>
                <a:gd name="T5" fmla="*/ 41 h 42"/>
                <a:gd name="T6" fmla="*/ 2 w 3"/>
                <a:gd name="T7" fmla="*/ 0 h 42"/>
                <a:gd name="T8" fmla="*/ 0 w 3"/>
                <a:gd name="T9" fmla="*/ 0 h 42"/>
                <a:gd name="T10" fmla="*/ 1 w 3"/>
                <a:gd name="T11" fmla="*/ 41 h 42"/>
                <a:gd name="T12" fmla="*/ 2 w 3"/>
                <a:gd name="T13" fmla="*/ 42 h 42"/>
                <a:gd name="T14" fmla="*/ 1 w 3"/>
                <a:gd name="T15" fmla="*/ 41 h 42"/>
                <a:gd name="T16" fmla="*/ 1 w 3"/>
                <a:gd name="T17" fmla="*/ 42 h 42"/>
                <a:gd name="T18" fmla="*/ 2 w 3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1" name="Freeform 2941">
              <a:extLst>
                <a:ext uri="{FF2B5EF4-FFF2-40B4-BE49-F238E27FC236}">
                  <a16:creationId xmlns:a16="http://schemas.microsoft.com/office/drawing/2014/main" id="{BE6937E0-C99B-4110-8004-555C0360A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59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1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2" name="Freeform 2942">
              <a:extLst>
                <a:ext uri="{FF2B5EF4-FFF2-40B4-BE49-F238E27FC236}">
                  <a16:creationId xmlns:a16="http://schemas.microsoft.com/office/drawing/2014/main" id="{6EEF06E7-DF1F-46D6-AE2A-F4D763B8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19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3" name="Freeform 2943">
              <a:extLst>
                <a:ext uri="{FF2B5EF4-FFF2-40B4-BE49-F238E27FC236}">
                  <a16:creationId xmlns:a16="http://schemas.microsoft.com/office/drawing/2014/main" id="{4E78B6C5-68D4-48DA-93D9-C1D7EDBB4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2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6 w 80"/>
                <a:gd name="T19" fmla="*/ 21 h 25"/>
                <a:gd name="T20" fmla="*/ 51 w 80"/>
                <a:gd name="T21" fmla="*/ 22 h 25"/>
                <a:gd name="T22" fmla="*/ 56 w 80"/>
                <a:gd name="T23" fmla="*/ 22 h 25"/>
                <a:gd name="T24" fmla="*/ 60 w 80"/>
                <a:gd name="T25" fmla="*/ 23 h 25"/>
                <a:gd name="T26" fmla="*/ 64 w 80"/>
                <a:gd name="T27" fmla="*/ 23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6" y="21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4" name="Freeform 2944">
              <a:extLst>
                <a:ext uri="{FF2B5EF4-FFF2-40B4-BE49-F238E27FC236}">
                  <a16:creationId xmlns:a16="http://schemas.microsoft.com/office/drawing/2014/main" id="{D123B41D-48AE-4E4E-BC3E-9DA22A5ED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1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3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5" name="Freeform 2945">
              <a:extLst>
                <a:ext uri="{FF2B5EF4-FFF2-40B4-BE49-F238E27FC236}">
                  <a16:creationId xmlns:a16="http://schemas.microsoft.com/office/drawing/2014/main" id="{02A8292C-5C2C-492B-9550-084378F63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2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4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6" name="Freeform 2946">
              <a:extLst>
                <a:ext uri="{FF2B5EF4-FFF2-40B4-BE49-F238E27FC236}">
                  <a16:creationId xmlns:a16="http://schemas.microsoft.com/office/drawing/2014/main" id="{9D79C2C0-E63E-455F-B13F-F2C20A15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6"/>
              <a:ext cx="30" cy="15"/>
            </a:xfrm>
            <a:custGeom>
              <a:avLst/>
              <a:gdLst>
                <a:gd name="T0" fmla="*/ 29 w 30"/>
                <a:gd name="T1" fmla="*/ 15 h 15"/>
                <a:gd name="T2" fmla="*/ 30 w 30"/>
                <a:gd name="T3" fmla="*/ 13 h 15"/>
                <a:gd name="T4" fmla="*/ 1 w 30"/>
                <a:gd name="T5" fmla="*/ 0 h 15"/>
                <a:gd name="T6" fmla="*/ 0 w 30"/>
                <a:gd name="T7" fmla="*/ 2 h 15"/>
                <a:gd name="T8" fmla="*/ 29 w 30"/>
                <a:gd name="T9" fmla="*/ 15 h 15"/>
                <a:gd name="T10" fmla="*/ 29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9" y="15"/>
                  </a:moveTo>
                  <a:lnTo>
                    <a:pt x="30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7" name="Freeform 2947">
              <a:extLst>
                <a:ext uri="{FF2B5EF4-FFF2-40B4-BE49-F238E27FC236}">
                  <a16:creationId xmlns:a16="http://schemas.microsoft.com/office/drawing/2014/main" id="{83607E06-A8D7-4D21-A265-9C9065E49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589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6 h 9"/>
                <a:gd name="T12" fmla="*/ 41 w 52"/>
                <a:gd name="T13" fmla="*/ 6 h 9"/>
                <a:gd name="T14" fmla="*/ 36 w 52"/>
                <a:gd name="T15" fmla="*/ 5 h 9"/>
                <a:gd name="T16" fmla="*/ 31 w 52"/>
                <a:gd name="T17" fmla="*/ 5 h 9"/>
                <a:gd name="T18" fmla="*/ 27 w 52"/>
                <a:gd name="T19" fmla="*/ 4 h 9"/>
                <a:gd name="T20" fmla="*/ 22 w 52"/>
                <a:gd name="T21" fmla="*/ 4 h 9"/>
                <a:gd name="T22" fmla="*/ 17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4 h 9"/>
                <a:gd name="T46" fmla="*/ 12 w 52"/>
                <a:gd name="T47" fmla="*/ 4 h 9"/>
                <a:gd name="T48" fmla="*/ 16 w 52"/>
                <a:gd name="T49" fmla="*/ 5 h 9"/>
                <a:gd name="T50" fmla="*/ 22 w 52"/>
                <a:gd name="T51" fmla="*/ 6 h 9"/>
                <a:gd name="T52" fmla="*/ 27 w 52"/>
                <a:gd name="T53" fmla="*/ 6 h 9"/>
                <a:gd name="T54" fmla="*/ 31 w 52"/>
                <a:gd name="T55" fmla="*/ 7 h 9"/>
                <a:gd name="T56" fmla="*/ 35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8" name="Freeform 2948">
              <a:extLst>
                <a:ext uri="{FF2B5EF4-FFF2-40B4-BE49-F238E27FC236}">
                  <a16:creationId xmlns:a16="http://schemas.microsoft.com/office/drawing/2014/main" id="{52F422F5-63E9-4D84-B595-A665E9CDD6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595"/>
              <a:ext cx="7" cy="5"/>
            </a:xfrm>
            <a:custGeom>
              <a:avLst/>
              <a:gdLst>
                <a:gd name="T0" fmla="*/ 2 w 7"/>
                <a:gd name="T1" fmla="*/ 1 h 5"/>
                <a:gd name="T2" fmla="*/ 1 w 7"/>
                <a:gd name="T3" fmla="*/ 3 h 5"/>
                <a:gd name="T4" fmla="*/ 2 w 7"/>
                <a:gd name="T5" fmla="*/ 1 h 5"/>
                <a:gd name="T6" fmla="*/ 1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2 w 7"/>
                <a:gd name="T13" fmla="*/ 1 h 5"/>
                <a:gd name="T14" fmla="*/ 1 w 7"/>
                <a:gd name="T15" fmla="*/ 1 h 5"/>
                <a:gd name="T16" fmla="*/ 0 w 7"/>
                <a:gd name="T17" fmla="*/ 2 h 5"/>
                <a:gd name="T18" fmla="*/ 1 w 7"/>
                <a:gd name="T19" fmla="*/ 3 h 5"/>
                <a:gd name="T20" fmla="*/ 2 w 7"/>
                <a:gd name="T21" fmla="*/ 1 h 5"/>
                <a:gd name="T22" fmla="*/ 1 w 7"/>
                <a:gd name="T23" fmla="*/ 3 h 5"/>
                <a:gd name="T24" fmla="*/ 7 w 7"/>
                <a:gd name="T25" fmla="*/ 5 h 5"/>
                <a:gd name="T26" fmla="*/ 2 w 7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7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69" name="Freeform 2949">
              <a:extLst>
                <a:ext uri="{FF2B5EF4-FFF2-40B4-BE49-F238E27FC236}">
                  <a16:creationId xmlns:a16="http://schemas.microsoft.com/office/drawing/2014/main" id="{02282A31-2E2C-49F8-9C5E-71F4EECCA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21"/>
              <a:ext cx="165" cy="176"/>
            </a:xfrm>
            <a:custGeom>
              <a:avLst/>
              <a:gdLst>
                <a:gd name="T0" fmla="*/ 159 w 165"/>
                <a:gd name="T1" fmla="*/ 0 h 176"/>
                <a:gd name="T2" fmla="*/ 5 w 165"/>
                <a:gd name="T3" fmla="*/ 7 h 176"/>
                <a:gd name="T4" fmla="*/ 4 w 165"/>
                <a:gd name="T5" fmla="*/ 7 h 176"/>
                <a:gd name="T6" fmla="*/ 3 w 165"/>
                <a:gd name="T7" fmla="*/ 7 h 176"/>
                <a:gd name="T8" fmla="*/ 2 w 165"/>
                <a:gd name="T9" fmla="*/ 7 h 176"/>
                <a:gd name="T10" fmla="*/ 2 w 165"/>
                <a:gd name="T11" fmla="*/ 8 h 176"/>
                <a:gd name="T12" fmla="*/ 0 w 165"/>
                <a:gd name="T13" fmla="*/ 9 h 176"/>
                <a:gd name="T14" fmla="*/ 0 w 165"/>
                <a:gd name="T15" fmla="*/ 9 h 176"/>
                <a:gd name="T16" fmla="*/ 0 w 165"/>
                <a:gd name="T17" fmla="*/ 10 h 176"/>
                <a:gd name="T18" fmla="*/ 0 w 165"/>
                <a:gd name="T19" fmla="*/ 11 h 176"/>
                <a:gd name="T20" fmla="*/ 12 w 165"/>
                <a:gd name="T21" fmla="*/ 173 h 176"/>
                <a:gd name="T22" fmla="*/ 12 w 165"/>
                <a:gd name="T23" fmla="*/ 173 h 176"/>
                <a:gd name="T24" fmla="*/ 12 w 165"/>
                <a:gd name="T25" fmla="*/ 174 h 176"/>
                <a:gd name="T26" fmla="*/ 13 w 165"/>
                <a:gd name="T27" fmla="*/ 175 h 176"/>
                <a:gd name="T28" fmla="*/ 13 w 165"/>
                <a:gd name="T29" fmla="*/ 175 h 176"/>
                <a:gd name="T30" fmla="*/ 14 w 165"/>
                <a:gd name="T31" fmla="*/ 176 h 176"/>
                <a:gd name="T32" fmla="*/ 15 w 165"/>
                <a:gd name="T33" fmla="*/ 176 h 176"/>
                <a:gd name="T34" fmla="*/ 16 w 165"/>
                <a:gd name="T35" fmla="*/ 176 h 176"/>
                <a:gd name="T36" fmla="*/ 16 w 165"/>
                <a:gd name="T37" fmla="*/ 176 h 176"/>
                <a:gd name="T38" fmla="*/ 165 w 165"/>
                <a:gd name="T39" fmla="*/ 155 h 176"/>
                <a:gd name="T40" fmla="*/ 159 w 16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76">
                  <a:moveTo>
                    <a:pt x="159" y="0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5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0" name="Freeform 2950">
              <a:extLst>
                <a:ext uri="{FF2B5EF4-FFF2-40B4-BE49-F238E27FC236}">
                  <a16:creationId xmlns:a16="http://schemas.microsoft.com/office/drawing/2014/main" id="{A472FE1E-00A0-4434-9E32-8278CF3B0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420"/>
              <a:ext cx="155" cy="9"/>
            </a:xfrm>
            <a:custGeom>
              <a:avLst/>
              <a:gdLst>
                <a:gd name="T0" fmla="*/ 0 w 155"/>
                <a:gd name="T1" fmla="*/ 7 h 9"/>
                <a:gd name="T2" fmla="*/ 1 w 155"/>
                <a:gd name="T3" fmla="*/ 9 h 9"/>
                <a:gd name="T4" fmla="*/ 155 w 155"/>
                <a:gd name="T5" fmla="*/ 1 h 9"/>
                <a:gd name="T6" fmla="*/ 155 w 155"/>
                <a:gd name="T7" fmla="*/ 0 h 9"/>
                <a:gd name="T8" fmla="*/ 1 w 155"/>
                <a:gd name="T9" fmla="*/ 7 h 9"/>
                <a:gd name="T10" fmla="*/ 0 w 155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9">
                  <a:moveTo>
                    <a:pt x="0" y="7"/>
                  </a:moveTo>
                  <a:lnTo>
                    <a:pt x="1" y="9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1" name="Freeform 2951">
              <a:extLst>
                <a:ext uri="{FF2B5EF4-FFF2-40B4-BE49-F238E27FC236}">
                  <a16:creationId xmlns:a16="http://schemas.microsoft.com/office/drawing/2014/main" id="{0D9E20C4-7747-4A3D-9C6A-0A20B3134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27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2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5 w 6"/>
                <a:gd name="T21" fmla="*/ 0 h 5"/>
                <a:gd name="T22" fmla="*/ 4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1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2" name="Freeform 2952">
              <a:extLst>
                <a:ext uri="{FF2B5EF4-FFF2-40B4-BE49-F238E27FC236}">
                  <a16:creationId xmlns:a16="http://schemas.microsoft.com/office/drawing/2014/main" id="{2BA5D484-05C2-41FB-AC67-52E68BFE6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32"/>
              <a:ext cx="14" cy="162"/>
            </a:xfrm>
            <a:custGeom>
              <a:avLst/>
              <a:gdLst>
                <a:gd name="T0" fmla="*/ 12 w 14"/>
                <a:gd name="T1" fmla="*/ 162 h 162"/>
                <a:gd name="T2" fmla="*/ 14 w 14"/>
                <a:gd name="T3" fmla="*/ 162 h 162"/>
                <a:gd name="T4" fmla="*/ 3 w 14"/>
                <a:gd name="T5" fmla="*/ 0 h 162"/>
                <a:gd name="T6" fmla="*/ 0 w 14"/>
                <a:gd name="T7" fmla="*/ 0 h 162"/>
                <a:gd name="T8" fmla="*/ 12 w 14"/>
                <a:gd name="T9" fmla="*/ 162 h 162"/>
                <a:gd name="T10" fmla="*/ 12 w 1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2">
                  <a:moveTo>
                    <a:pt x="12" y="162"/>
                  </a:moveTo>
                  <a:lnTo>
                    <a:pt x="14" y="1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2"/>
                  </a:lnTo>
                  <a:lnTo>
                    <a:pt x="1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3" name="Freeform 2953">
              <a:extLst>
                <a:ext uri="{FF2B5EF4-FFF2-40B4-BE49-F238E27FC236}">
                  <a16:creationId xmlns:a16="http://schemas.microsoft.com/office/drawing/2014/main" id="{59735CC5-C969-4CFC-9DC8-2013C48F05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594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4" name="Freeform 2954">
              <a:extLst>
                <a:ext uri="{FF2B5EF4-FFF2-40B4-BE49-F238E27FC236}">
                  <a16:creationId xmlns:a16="http://schemas.microsoft.com/office/drawing/2014/main" id="{69CC7D80-EF18-4C1C-BC9D-A86D9AFEA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575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5" name="Freeform 2955">
              <a:extLst>
                <a:ext uri="{FF2B5EF4-FFF2-40B4-BE49-F238E27FC236}">
                  <a16:creationId xmlns:a16="http://schemas.microsoft.com/office/drawing/2014/main" id="{BBFB540D-3BDD-41CB-B735-C673F0A04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6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4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3 w 139"/>
                <a:gd name="T27" fmla="*/ 20 h 32"/>
                <a:gd name="T28" fmla="*/ 1 w 139"/>
                <a:gd name="T29" fmla="*/ 20 h 32"/>
                <a:gd name="T30" fmla="*/ 0 w 139"/>
                <a:gd name="T31" fmla="*/ 18 h 32"/>
                <a:gd name="T32" fmla="*/ 0 w 139"/>
                <a:gd name="T33" fmla="*/ 18 h 32"/>
                <a:gd name="T34" fmla="*/ 0 w 139"/>
                <a:gd name="T35" fmla="*/ 18 h 32"/>
                <a:gd name="T36" fmla="*/ 0 w 139"/>
                <a:gd name="T37" fmla="*/ 17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3 w 139"/>
                <a:gd name="T51" fmla="*/ 10 h 32"/>
                <a:gd name="T52" fmla="*/ 4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8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6" name="Freeform 2956">
              <a:extLst>
                <a:ext uri="{FF2B5EF4-FFF2-40B4-BE49-F238E27FC236}">
                  <a16:creationId xmlns:a16="http://schemas.microsoft.com/office/drawing/2014/main" id="{F8F9F973-DBF1-428B-9835-A57772F85C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7" name="Freeform 2957">
              <a:extLst>
                <a:ext uri="{FF2B5EF4-FFF2-40B4-BE49-F238E27FC236}">
                  <a16:creationId xmlns:a16="http://schemas.microsoft.com/office/drawing/2014/main" id="{5989E0A6-B5D8-4538-A862-C79B08E3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07"/>
              <a:ext cx="4" cy="7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1 w 4"/>
                <a:gd name="T11" fmla="*/ 3 h 7"/>
                <a:gd name="T12" fmla="*/ 1 w 4"/>
                <a:gd name="T13" fmla="*/ 4 h 7"/>
                <a:gd name="T14" fmla="*/ 1 w 4"/>
                <a:gd name="T15" fmla="*/ 6 h 7"/>
                <a:gd name="T16" fmla="*/ 1 w 4"/>
                <a:gd name="T17" fmla="*/ 6 h 7"/>
                <a:gd name="T18" fmla="*/ 0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3 w 4"/>
                <a:gd name="T27" fmla="*/ 6 h 7"/>
                <a:gd name="T28" fmla="*/ 3 w 4"/>
                <a:gd name="T29" fmla="*/ 4 h 7"/>
                <a:gd name="T30" fmla="*/ 3 w 4"/>
                <a:gd name="T31" fmla="*/ 4 h 7"/>
                <a:gd name="T32" fmla="*/ 4 w 4"/>
                <a:gd name="T33" fmla="*/ 3 h 7"/>
                <a:gd name="T34" fmla="*/ 4 w 4"/>
                <a:gd name="T35" fmla="*/ 2 h 7"/>
                <a:gd name="T36" fmla="*/ 4 w 4"/>
                <a:gd name="T37" fmla="*/ 1 h 7"/>
                <a:gd name="T38" fmla="*/ 4 w 4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8" name="Freeform 2958">
              <a:extLst>
                <a:ext uri="{FF2B5EF4-FFF2-40B4-BE49-F238E27FC236}">
                  <a16:creationId xmlns:a16="http://schemas.microsoft.com/office/drawing/2014/main" id="{D715C46D-AC97-42FF-B2EA-864CCA38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7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4 w 17"/>
                <a:gd name="T17" fmla="*/ 7 h 11"/>
                <a:gd name="T18" fmla="*/ 2 w 17"/>
                <a:gd name="T19" fmla="*/ 8 h 11"/>
                <a:gd name="T20" fmla="*/ 0 w 17"/>
                <a:gd name="T21" fmla="*/ 10 h 11"/>
                <a:gd name="T22" fmla="*/ 2 w 17"/>
                <a:gd name="T23" fmla="*/ 11 h 11"/>
                <a:gd name="T24" fmla="*/ 3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79" name="Freeform 2959">
              <a:extLst>
                <a:ext uri="{FF2B5EF4-FFF2-40B4-BE49-F238E27FC236}">
                  <a16:creationId xmlns:a16="http://schemas.microsoft.com/office/drawing/2014/main" id="{E0FEC06E-D764-4278-8F9C-48DA446CBB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7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0" name="Freeform 2960">
              <a:extLst>
                <a:ext uri="{FF2B5EF4-FFF2-40B4-BE49-F238E27FC236}">
                  <a16:creationId xmlns:a16="http://schemas.microsoft.com/office/drawing/2014/main" id="{0CAB095C-E0F7-4D5E-8CAD-EFCAA91F5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95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1" name="Freeform 2961">
              <a:extLst>
                <a:ext uri="{FF2B5EF4-FFF2-40B4-BE49-F238E27FC236}">
                  <a16:creationId xmlns:a16="http://schemas.microsoft.com/office/drawing/2014/main" id="{049D60B2-DC03-4778-8DC0-CF4016865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595"/>
              <a:ext cx="43" cy="19"/>
            </a:xfrm>
            <a:custGeom>
              <a:avLst/>
              <a:gdLst>
                <a:gd name="T0" fmla="*/ 40 w 43"/>
                <a:gd name="T1" fmla="*/ 18 h 19"/>
                <a:gd name="T2" fmla="*/ 40 w 43"/>
                <a:gd name="T3" fmla="*/ 19 h 19"/>
                <a:gd name="T4" fmla="*/ 40 w 43"/>
                <a:gd name="T5" fmla="*/ 18 h 19"/>
                <a:gd name="T6" fmla="*/ 1 w 43"/>
                <a:gd name="T7" fmla="*/ 0 h 19"/>
                <a:gd name="T8" fmla="*/ 0 w 43"/>
                <a:gd name="T9" fmla="*/ 2 h 19"/>
                <a:gd name="T10" fmla="*/ 39 w 43"/>
                <a:gd name="T11" fmla="*/ 19 h 19"/>
                <a:gd name="T12" fmla="*/ 39 w 43"/>
                <a:gd name="T13" fmla="*/ 18 h 19"/>
                <a:gd name="T14" fmla="*/ 40 w 43"/>
                <a:gd name="T15" fmla="*/ 19 h 19"/>
                <a:gd name="T16" fmla="*/ 43 w 43"/>
                <a:gd name="T17" fmla="*/ 19 h 19"/>
                <a:gd name="T18" fmla="*/ 40 w 4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2" name="Freeform 2962">
              <a:extLst>
                <a:ext uri="{FF2B5EF4-FFF2-40B4-BE49-F238E27FC236}">
                  <a16:creationId xmlns:a16="http://schemas.microsoft.com/office/drawing/2014/main" id="{F58F2740-F971-468F-90BD-FD636F1B5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3" name="Freeform 2963">
              <a:extLst>
                <a:ext uri="{FF2B5EF4-FFF2-40B4-BE49-F238E27FC236}">
                  <a16:creationId xmlns:a16="http://schemas.microsoft.com/office/drawing/2014/main" id="{DDC075C6-7C68-4FBC-868C-49A365D7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143" cy="23"/>
            </a:xfrm>
            <a:custGeom>
              <a:avLst/>
              <a:gdLst>
                <a:gd name="T0" fmla="*/ 141 w 143"/>
                <a:gd name="T1" fmla="*/ 0 h 23"/>
                <a:gd name="T2" fmla="*/ 43 w 143"/>
                <a:gd name="T3" fmla="*/ 14 h 23"/>
                <a:gd name="T4" fmla="*/ 42 w 143"/>
                <a:gd name="T5" fmla="*/ 14 h 23"/>
                <a:gd name="T6" fmla="*/ 40 w 143"/>
                <a:gd name="T7" fmla="*/ 14 h 23"/>
                <a:gd name="T8" fmla="*/ 39 w 143"/>
                <a:gd name="T9" fmla="*/ 13 h 23"/>
                <a:gd name="T10" fmla="*/ 37 w 143"/>
                <a:gd name="T11" fmla="*/ 12 h 23"/>
                <a:gd name="T12" fmla="*/ 34 w 143"/>
                <a:gd name="T13" fmla="*/ 12 h 23"/>
                <a:gd name="T14" fmla="*/ 30 w 143"/>
                <a:gd name="T15" fmla="*/ 10 h 23"/>
                <a:gd name="T16" fmla="*/ 26 w 143"/>
                <a:gd name="T17" fmla="*/ 9 h 23"/>
                <a:gd name="T18" fmla="*/ 22 w 143"/>
                <a:gd name="T19" fmla="*/ 8 h 23"/>
                <a:gd name="T20" fmla="*/ 18 w 143"/>
                <a:gd name="T21" fmla="*/ 7 h 23"/>
                <a:gd name="T22" fmla="*/ 15 w 143"/>
                <a:gd name="T23" fmla="*/ 5 h 23"/>
                <a:gd name="T24" fmla="*/ 12 w 143"/>
                <a:gd name="T25" fmla="*/ 4 h 23"/>
                <a:gd name="T26" fmla="*/ 9 w 143"/>
                <a:gd name="T27" fmla="*/ 4 h 23"/>
                <a:gd name="T28" fmla="*/ 5 w 143"/>
                <a:gd name="T29" fmla="*/ 2 h 23"/>
                <a:gd name="T30" fmla="*/ 3 w 143"/>
                <a:gd name="T31" fmla="*/ 2 h 23"/>
                <a:gd name="T32" fmla="*/ 2 w 143"/>
                <a:gd name="T33" fmla="*/ 0 h 23"/>
                <a:gd name="T34" fmla="*/ 2 w 143"/>
                <a:gd name="T35" fmla="*/ 0 h 23"/>
                <a:gd name="T36" fmla="*/ 1 w 143"/>
                <a:gd name="T37" fmla="*/ 0 h 23"/>
                <a:gd name="T38" fmla="*/ 1 w 143"/>
                <a:gd name="T39" fmla="*/ 1 h 23"/>
                <a:gd name="T40" fmla="*/ 1 w 143"/>
                <a:gd name="T41" fmla="*/ 2 h 23"/>
                <a:gd name="T42" fmla="*/ 0 w 143"/>
                <a:gd name="T43" fmla="*/ 3 h 23"/>
                <a:gd name="T44" fmla="*/ 0 w 143"/>
                <a:gd name="T45" fmla="*/ 4 h 23"/>
                <a:gd name="T46" fmla="*/ 0 w 143"/>
                <a:gd name="T47" fmla="*/ 4 h 23"/>
                <a:gd name="T48" fmla="*/ 0 w 143"/>
                <a:gd name="T49" fmla="*/ 5 h 23"/>
                <a:gd name="T50" fmla="*/ 0 w 143"/>
                <a:gd name="T51" fmla="*/ 7 h 23"/>
                <a:gd name="T52" fmla="*/ 1 w 143"/>
                <a:gd name="T53" fmla="*/ 7 h 23"/>
                <a:gd name="T54" fmla="*/ 3 w 143"/>
                <a:gd name="T55" fmla="*/ 8 h 23"/>
                <a:gd name="T56" fmla="*/ 5 w 143"/>
                <a:gd name="T57" fmla="*/ 9 h 23"/>
                <a:gd name="T58" fmla="*/ 8 w 143"/>
                <a:gd name="T59" fmla="*/ 10 h 23"/>
                <a:gd name="T60" fmla="*/ 11 w 143"/>
                <a:gd name="T61" fmla="*/ 11 h 23"/>
                <a:gd name="T62" fmla="*/ 15 w 143"/>
                <a:gd name="T63" fmla="*/ 12 h 23"/>
                <a:gd name="T64" fmla="*/ 18 w 143"/>
                <a:gd name="T65" fmla="*/ 14 h 23"/>
                <a:gd name="T66" fmla="*/ 22 w 143"/>
                <a:gd name="T67" fmla="*/ 15 h 23"/>
                <a:gd name="T68" fmla="*/ 25 w 143"/>
                <a:gd name="T69" fmla="*/ 16 h 23"/>
                <a:gd name="T70" fmla="*/ 30 w 143"/>
                <a:gd name="T71" fmla="*/ 18 h 23"/>
                <a:gd name="T72" fmla="*/ 33 w 143"/>
                <a:gd name="T73" fmla="*/ 20 h 23"/>
                <a:gd name="T74" fmla="*/ 36 w 143"/>
                <a:gd name="T75" fmla="*/ 21 h 23"/>
                <a:gd name="T76" fmla="*/ 38 w 143"/>
                <a:gd name="T77" fmla="*/ 21 h 23"/>
                <a:gd name="T78" fmla="*/ 40 w 143"/>
                <a:gd name="T79" fmla="*/ 22 h 23"/>
                <a:gd name="T80" fmla="*/ 41 w 143"/>
                <a:gd name="T81" fmla="*/ 23 h 23"/>
                <a:gd name="T82" fmla="*/ 143 w 143"/>
                <a:gd name="T83" fmla="*/ 5 h 23"/>
                <a:gd name="T84" fmla="*/ 143 w 143"/>
                <a:gd name="T85" fmla="*/ 5 h 23"/>
                <a:gd name="T86" fmla="*/ 143 w 143"/>
                <a:gd name="T87" fmla="*/ 4 h 23"/>
                <a:gd name="T88" fmla="*/ 143 w 143"/>
                <a:gd name="T89" fmla="*/ 4 h 23"/>
                <a:gd name="T90" fmla="*/ 143 w 143"/>
                <a:gd name="T91" fmla="*/ 3 h 23"/>
                <a:gd name="T92" fmla="*/ 143 w 143"/>
                <a:gd name="T93" fmla="*/ 2 h 23"/>
                <a:gd name="T94" fmla="*/ 142 w 143"/>
                <a:gd name="T95" fmla="*/ 1 h 23"/>
                <a:gd name="T96" fmla="*/ 142 w 143"/>
                <a:gd name="T97" fmla="*/ 0 h 23"/>
                <a:gd name="T98" fmla="*/ 141 w 143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23">
                  <a:moveTo>
                    <a:pt x="141" y="0"/>
                  </a:move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4" name="Freeform 2964">
              <a:extLst>
                <a:ext uri="{FF2B5EF4-FFF2-40B4-BE49-F238E27FC236}">
                  <a16:creationId xmlns:a16="http://schemas.microsoft.com/office/drawing/2014/main" id="{681B419A-F087-4DEB-AA25-3F0FF53DB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5" name="Freeform 2965">
              <a:extLst>
                <a:ext uri="{FF2B5EF4-FFF2-40B4-BE49-F238E27FC236}">
                  <a16:creationId xmlns:a16="http://schemas.microsoft.com/office/drawing/2014/main" id="{FE8C5149-0A79-4AA3-B929-B785200CD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1 w 43"/>
                <a:gd name="T1" fmla="*/ 0 h 15"/>
                <a:gd name="T2" fmla="*/ 2 w 43"/>
                <a:gd name="T3" fmla="*/ 0 h 15"/>
                <a:gd name="T4" fmla="*/ 0 w 43"/>
                <a:gd name="T5" fmla="*/ 0 h 15"/>
                <a:gd name="T6" fmla="*/ 1 w 43"/>
                <a:gd name="T7" fmla="*/ 2 h 15"/>
                <a:gd name="T8" fmla="*/ 3 w 43"/>
                <a:gd name="T9" fmla="*/ 2 h 15"/>
                <a:gd name="T10" fmla="*/ 5 w 43"/>
                <a:gd name="T11" fmla="*/ 3 h 15"/>
                <a:gd name="T12" fmla="*/ 8 w 43"/>
                <a:gd name="T13" fmla="*/ 4 h 15"/>
                <a:gd name="T14" fmla="*/ 11 w 43"/>
                <a:gd name="T15" fmla="*/ 5 h 15"/>
                <a:gd name="T16" fmla="*/ 14 w 43"/>
                <a:gd name="T17" fmla="*/ 7 h 15"/>
                <a:gd name="T18" fmla="*/ 18 w 43"/>
                <a:gd name="T19" fmla="*/ 8 h 15"/>
                <a:gd name="T20" fmla="*/ 22 w 43"/>
                <a:gd name="T21" fmla="*/ 9 h 15"/>
                <a:gd name="T22" fmla="*/ 25 w 43"/>
                <a:gd name="T23" fmla="*/ 10 h 15"/>
                <a:gd name="T24" fmla="*/ 30 w 43"/>
                <a:gd name="T25" fmla="*/ 11 h 15"/>
                <a:gd name="T26" fmla="*/ 33 w 43"/>
                <a:gd name="T27" fmla="*/ 13 h 15"/>
                <a:gd name="T28" fmla="*/ 36 w 43"/>
                <a:gd name="T29" fmla="*/ 13 h 15"/>
                <a:gd name="T30" fmla="*/ 39 w 43"/>
                <a:gd name="T31" fmla="*/ 14 h 15"/>
                <a:gd name="T32" fmla="*/ 40 w 43"/>
                <a:gd name="T33" fmla="*/ 15 h 15"/>
                <a:gd name="T34" fmla="*/ 41 w 43"/>
                <a:gd name="T35" fmla="*/ 15 h 15"/>
                <a:gd name="T36" fmla="*/ 42 w 43"/>
                <a:gd name="T37" fmla="*/ 15 h 15"/>
                <a:gd name="T38" fmla="*/ 43 w 43"/>
                <a:gd name="T39" fmla="*/ 13 h 15"/>
                <a:gd name="T40" fmla="*/ 42 w 43"/>
                <a:gd name="T41" fmla="*/ 13 h 15"/>
                <a:gd name="T42" fmla="*/ 41 w 43"/>
                <a:gd name="T43" fmla="*/ 13 h 15"/>
                <a:gd name="T44" fmla="*/ 39 w 43"/>
                <a:gd name="T45" fmla="*/ 12 h 15"/>
                <a:gd name="T46" fmla="*/ 37 w 43"/>
                <a:gd name="T47" fmla="*/ 11 h 15"/>
                <a:gd name="T48" fmla="*/ 34 w 43"/>
                <a:gd name="T49" fmla="*/ 11 h 15"/>
                <a:gd name="T50" fmla="*/ 31 w 43"/>
                <a:gd name="T51" fmla="*/ 9 h 15"/>
                <a:gd name="T52" fmla="*/ 26 w 43"/>
                <a:gd name="T53" fmla="*/ 8 h 15"/>
                <a:gd name="T54" fmla="*/ 22 w 43"/>
                <a:gd name="T55" fmla="*/ 7 h 15"/>
                <a:gd name="T56" fmla="*/ 19 w 43"/>
                <a:gd name="T57" fmla="*/ 6 h 15"/>
                <a:gd name="T58" fmla="*/ 15 w 43"/>
                <a:gd name="T59" fmla="*/ 4 h 15"/>
                <a:gd name="T60" fmla="*/ 12 w 43"/>
                <a:gd name="T61" fmla="*/ 4 h 15"/>
                <a:gd name="T62" fmla="*/ 9 w 43"/>
                <a:gd name="T63" fmla="*/ 3 h 15"/>
                <a:gd name="T64" fmla="*/ 6 w 43"/>
                <a:gd name="T65" fmla="*/ 2 h 15"/>
                <a:gd name="T66" fmla="*/ 4 w 43"/>
                <a:gd name="T67" fmla="*/ 0 h 15"/>
                <a:gd name="T68" fmla="*/ 3 w 43"/>
                <a:gd name="T69" fmla="*/ 0 h 15"/>
                <a:gd name="T70" fmla="*/ 1 w 43"/>
                <a:gd name="T7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5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6" name="Freeform 2966">
              <a:extLst>
                <a:ext uri="{FF2B5EF4-FFF2-40B4-BE49-F238E27FC236}">
                  <a16:creationId xmlns:a16="http://schemas.microsoft.com/office/drawing/2014/main" id="{6535EDDD-FF91-4902-9A09-DE9D9C3E0B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614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7" name="Freeform 2967">
              <a:extLst>
                <a:ext uri="{FF2B5EF4-FFF2-40B4-BE49-F238E27FC236}">
                  <a16:creationId xmlns:a16="http://schemas.microsoft.com/office/drawing/2014/main" id="{D8DF7B0D-0B6C-4C1A-86BC-0625B7E40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20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0 h 18"/>
                <a:gd name="T18" fmla="*/ 26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5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4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5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8" name="Freeform 2968">
              <a:extLst>
                <a:ext uri="{FF2B5EF4-FFF2-40B4-BE49-F238E27FC236}">
                  <a16:creationId xmlns:a16="http://schemas.microsoft.com/office/drawing/2014/main" id="{6099CCF2-4836-496F-9541-D7A86F08D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18"/>
              <a:ext cx="103" cy="20"/>
            </a:xfrm>
            <a:custGeom>
              <a:avLst/>
              <a:gdLst>
                <a:gd name="T0" fmla="*/ 103 w 103"/>
                <a:gd name="T1" fmla="*/ 1 h 20"/>
                <a:gd name="T2" fmla="*/ 101 w 103"/>
                <a:gd name="T3" fmla="*/ 1 h 20"/>
                <a:gd name="T4" fmla="*/ 102 w 103"/>
                <a:gd name="T5" fmla="*/ 0 h 20"/>
                <a:gd name="T6" fmla="*/ 0 w 103"/>
                <a:gd name="T7" fmla="*/ 18 h 20"/>
                <a:gd name="T8" fmla="*/ 0 w 103"/>
                <a:gd name="T9" fmla="*/ 20 h 20"/>
                <a:gd name="T10" fmla="*/ 102 w 103"/>
                <a:gd name="T11" fmla="*/ 3 h 20"/>
                <a:gd name="T12" fmla="*/ 103 w 103"/>
                <a:gd name="T13" fmla="*/ 1 h 20"/>
                <a:gd name="T14" fmla="*/ 102 w 103"/>
                <a:gd name="T15" fmla="*/ 3 h 20"/>
                <a:gd name="T16" fmla="*/ 103 w 103"/>
                <a:gd name="T17" fmla="*/ 3 h 20"/>
                <a:gd name="T18" fmla="*/ 103 w 103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">
                  <a:moveTo>
                    <a:pt x="103" y="1"/>
                  </a:moveTo>
                  <a:lnTo>
                    <a:pt x="101" y="1"/>
                  </a:lnTo>
                  <a:lnTo>
                    <a:pt x="102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2" y="3"/>
                  </a:lnTo>
                  <a:lnTo>
                    <a:pt x="103" y="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89" name="Freeform 2969">
              <a:extLst>
                <a:ext uri="{FF2B5EF4-FFF2-40B4-BE49-F238E27FC236}">
                  <a16:creationId xmlns:a16="http://schemas.microsoft.com/office/drawing/2014/main" id="{5C6E3904-8FF6-4904-BB80-6F5C85283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613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2 h 6"/>
                <a:gd name="T8" fmla="*/ 1 w 4"/>
                <a:gd name="T9" fmla="*/ 3 h 6"/>
                <a:gd name="T10" fmla="*/ 2 w 4"/>
                <a:gd name="T11" fmla="*/ 3 h 6"/>
                <a:gd name="T12" fmla="*/ 2 w 4"/>
                <a:gd name="T13" fmla="*/ 4 h 6"/>
                <a:gd name="T14" fmla="*/ 2 w 4"/>
                <a:gd name="T15" fmla="*/ 5 h 6"/>
                <a:gd name="T16" fmla="*/ 2 w 4"/>
                <a:gd name="T17" fmla="*/ 5 h 6"/>
                <a:gd name="T18" fmla="*/ 2 w 4"/>
                <a:gd name="T19" fmla="*/ 6 h 6"/>
                <a:gd name="T20" fmla="*/ 2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4 w 4"/>
                <a:gd name="T27" fmla="*/ 5 h 6"/>
                <a:gd name="T28" fmla="*/ 4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3 w 4"/>
                <a:gd name="T35" fmla="*/ 1 h 6"/>
                <a:gd name="T36" fmla="*/ 2 w 4"/>
                <a:gd name="T37" fmla="*/ 0 h 6"/>
                <a:gd name="T38" fmla="*/ 1 w 4"/>
                <a:gd name="T39" fmla="*/ 0 h 6"/>
                <a:gd name="T40" fmla="*/ 0 w 4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0" name="Freeform 2970">
              <a:extLst>
                <a:ext uri="{FF2B5EF4-FFF2-40B4-BE49-F238E27FC236}">
                  <a16:creationId xmlns:a16="http://schemas.microsoft.com/office/drawing/2014/main" id="{08DAA299-71FF-4A17-ADD3-F38C88F96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1" name="Freeform 2971">
              <a:extLst>
                <a:ext uri="{FF2B5EF4-FFF2-40B4-BE49-F238E27FC236}">
                  <a16:creationId xmlns:a16="http://schemas.microsoft.com/office/drawing/2014/main" id="{FAC93CE0-E932-4347-A1F6-8CC57C01A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2" name="Freeform 2972">
              <a:extLst>
                <a:ext uri="{FF2B5EF4-FFF2-40B4-BE49-F238E27FC236}">
                  <a16:creationId xmlns:a16="http://schemas.microsoft.com/office/drawing/2014/main" id="{18A7BF5C-DD2A-426B-9CB9-0BD2A300D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602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5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5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5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5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3" name="Freeform 2973">
              <a:extLst>
                <a:ext uri="{FF2B5EF4-FFF2-40B4-BE49-F238E27FC236}">
                  <a16:creationId xmlns:a16="http://schemas.microsoft.com/office/drawing/2014/main" id="{72B91037-C2D0-43F0-BEC0-8187A01390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5"/>
              <a:ext cx="32" cy="15"/>
            </a:xfrm>
            <a:custGeom>
              <a:avLst/>
              <a:gdLst>
                <a:gd name="T0" fmla="*/ 32 w 32"/>
                <a:gd name="T1" fmla="*/ 1 h 15"/>
                <a:gd name="T2" fmla="*/ 31 w 32"/>
                <a:gd name="T3" fmla="*/ 0 h 15"/>
                <a:gd name="T4" fmla="*/ 30 w 32"/>
                <a:gd name="T5" fmla="*/ 0 h 15"/>
                <a:gd name="T6" fmla="*/ 29 w 32"/>
                <a:gd name="T7" fmla="*/ 1 h 15"/>
                <a:gd name="T8" fmla="*/ 28 w 32"/>
                <a:gd name="T9" fmla="*/ 2 h 15"/>
                <a:gd name="T10" fmla="*/ 27 w 32"/>
                <a:gd name="T11" fmla="*/ 3 h 15"/>
                <a:gd name="T12" fmla="*/ 25 w 32"/>
                <a:gd name="T13" fmla="*/ 4 h 15"/>
                <a:gd name="T14" fmla="*/ 24 w 32"/>
                <a:gd name="T15" fmla="*/ 5 h 15"/>
                <a:gd name="T16" fmla="*/ 22 w 32"/>
                <a:gd name="T17" fmla="*/ 6 h 15"/>
                <a:gd name="T18" fmla="*/ 20 w 32"/>
                <a:gd name="T19" fmla="*/ 8 h 15"/>
                <a:gd name="T20" fmla="*/ 18 w 32"/>
                <a:gd name="T21" fmla="*/ 9 h 15"/>
                <a:gd name="T22" fmla="*/ 15 w 32"/>
                <a:gd name="T23" fmla="*/ 10 h 15"/>
                <a:gd name="T24" fmla="*/ 13 w 32"/>
                <a:gd name="T25" fmla="*/ 11 h 15"/>
                <a:gd name="T26" fmla="*/ 11 w 32"/>
                <a:gd name="T27" fmla="*/ 11 h 15"/>
                <a:gd name="T28" fmla="*/ 8 w 32"/>
                <a:gd name="T29" fmla="*/ 12 h 15"/>
                <a:gd name="T30" fmla="*/ 5 w 32"/>
                <a:gd name="T31" fmla="*/ 13 h 15"/>
                <a:gd name="T32" fmla="*/ 3 w 32"/>
                <a:gd name="T33" fmla="*/ 13 h 15"/>
                <a:gd name="T34" fmla="*/ 0 w 32"/>
                <a:gd name="T35" fmla="*/ 13 h 15"/>
                <a:gd name="T36" fmla="*/ 0 w 32"/>
                <a:gd name="T37" fmla="*/ 15 h 15"/>
                <a:gd name="T38" fmla="*/ 3 w 32"/>
                <a:gd name="T39" fmla="*/ 15 h 15"/>
                <a:gd name="T40" fmla="*/ 6 w 32"/>
                <a:gd name="T41" fmla="*/ 15 h 15"/>
                <a:gd name="T42" fmla="*/ 8 w 32"/>
                <a:gd name="T43" fmla="*/ 14 h 15"/>
                <a:gd name="T44" fmla="*/ 11 w 32"/>
                <a:gd name="T45" fmla="*/ 13 h 15"/>
                <a:gd name="T46" fmla="*/ 13 w 32"/>
                <a:gd name="T47" fmla="*/ 13 h 15"/>
                <a:gd name="T48" fmla="*/ 17 w 32"/>
                <a:gd name="T49" fmla="*/ 12 h 15"/>
                <a:gd name="T50" fmla="*/ 19 w 32"/>
                <a:gd name="T51" fmla="*/ 10 h 15"/>
                <a:gd name="T52" fmla="*/ 21 w 32"/>
                <a:gd name="T53" fmla="*/ 9 h 15"/>
                <a:gd name="T54" fmla="*/ 23 w 32"/>
                <a:gd name="T55" fmla="*/ 8 h 15"/>
                <a:gd name="T56" fmla="*/ 25 w 32"/>
                <a:gd name="T57" fmla="*/ 7 h 15"/>
                <a:gd name="T58" fmla="*/ 26 w 32"/>
                <a:gd name="T59" fmla="*/ 6 h 15"/>
                <a:gd name="T60" fmla="*/ 28 w 32"/>
                <a:gd name="T61" fmla="*/ 5 h 15"/>
                <a:gd name="T62" fmla="*/ 29 w 32"/>
                <a:gd name="T63" fmla="*/ 4 h 15"/>
                <a:gd name="T64" fmla="*/ 30 w 32"/>
                <a:gd name="T65" fmla="*/ 3 h 15"/>
                <a:gd name="T66" fmla="*/ 31 w 32"/>
                <a:gd name="T67" fmla="*/ 2 h 15"/>
                <a:gd name="T68" fmla="*/ 32 w 32"/>
                <a:gd name="T6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5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4" name="Freeform 2974">
              <a:extLst>
                <a:ext uri="{FF2B5EF4-FFF2-40B4-BE49-F238E27FC236}">
                  <a16:creationId xmlns:a16="http://schemas.microsoft.com/office/drawing/2014/main" id="{76ADC341-0DEA-482D-AD30-ED669F66A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8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3 w 37"/>
                <a:gd name="T27" fmla="*/ 6 h 18"/>
                <a:gd name="T28" fmla="*/ 34 w 37"/>
                <a:gd name="T29" fmla="*/ 4 h 18"/>
                <a:gd name="T30" fmla="*/ 35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5 w 37"/>
                <a:gd name="T37" fmla="*/ 0 h 18"/>
                <a:gd name="T38" fmla="*/ 34 w 37"/>
                <a:gd name="T39" fmla="*/ 1 h 18"/>
                <a:gd name="T40" fmla="*/ 33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5" name="Freeform 2975">
              <a:extLst>
                <a:ext uri="{FF2B5EF4-FFF2-40B4-BE49-F238E27FC236}">
                  <a16:creationId xmlns:a16="http://schemas.microsoft.com/office/drawing/2014/main" id="{E019E7E6-A0DD-47FD-AE68-4363170F5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3606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7 h 11"/>
                <a:gd name="T18" fmla="*/ 13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3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3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5 h 11"/>
                <a:gd name="T48" fmla="*/ 13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6" name="Freeform 2976">
              <a:extLst>
                <a:ext uri="{FF2B5EF4-FFF2-40B4-BE49-F238E27FC236}">
                  <a16:creationId xmlns:a16="http://schemas.microsoft.com/office/drawing/2014/main" id="{BA1817EA-70E2-42EB-8ED5-DCEFF451C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597"/>
              <a:ext cx="10" cy="10"/>
            </a:xfrm>
            <a:custGeom>
              <a:avLst/>
              <a:gdLst>
                <a:gd name="T0" fmla="*/ 2 w 10"/>
                <a:gd name="T1" fmla="*/ 0 h 10"/>
                <a:gd name="T2" fmla="*/ 0 w 10"/>
                <a:gd name="T3" fmla="*/ 1 h 10"/>
                <a:gd name="T4" fmla="*/ 1 w 10"/>
                <a:gd name="T5" fmla="*/ 2 h 10"/>
                <a:gd name="T6" fmla="*/ 2 w 10"/>
                <a:gd name="T7" fmla="*/ 3 h 10"/>
                <a:gd name="T8" fmla="*/ 4 w 10"/>
                <a:gd name="T9" fmla="*/ 5 h 10"/>
                <a:gd name="T10" fmla="*/ 5 w 10"/>
                <a:gd name="T11" fmla="*/ 6 h 10"/>
                <a:gd name="T12" fmla="*/ 6 w 10"/>
                <a:gd name="T13" fmla="*/ 8 h 10"/>
                <a:gd name="T14" fmla="*/ 7 w 10"/>
                <a:gd name="T15" fmla="*/ 9 h 10"/>
                <a:gd name="T16" fmla="*/ 8 w 10"/>
                <a:gd name="T17" fmla="*/ 10 h 10"/>
                <a:gd name="T18" fmla="*/ 10 w 10"/>
                <a:gd name="T19" fmla="*/ 9 h 10"/>
                <a:gd name="T20" fmla="*/ 9 w 10"/>
                <a:gd name="T21" fmla="*/ 8 h 10"/>
                <a:gd name="T22" fmla="*/ 8 w 10"/>
                <a:gd name="T23" fmla="*/ 6 h 10"/>
                <a:gd name="T24" fmla="*/ 6 w 10"/>
                <a:gd name="T25" fmla="*/ 5 h 10"/>
                <a:gd name="T26" fmla="*/ 5 w 10"/>
                <a:gd name="T27" fmla="*/ 4 h 10"/>
                <a:gd name="T28" fmla="*/ 4 w 10"/>
                <a:gd name="T29" fmla="*/ 2 h 10"/>
                <a:gd name="T30" fmla="*/ 4 w 10"/>
                <a:gd name="T31" fmla="*/ 1 h 10"/>
                <a:gd name="T32" fmla="*/ 2 w 10"/>
                <a:gd name="T33" fmla="*/ 0 h 10"/>
                <a:gd name="T34" fmla="*/ 2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7" name="Freeform 2977">
              <a:extLst>
                <a:ext uri="{FF2B5EF4-FFF2-40B4-BE49-F238E27FC236}">
                  <a16:creationId xmlns:a16="http://schemas.microsoft.com/office/drawing/2014/main" id="{1AAEB49C-649F-4076-B3FA-56F77408A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7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3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8" name="Freeform 2978">
              <a:extLst>
                <a:ext uri="{FF2B5EF4-FFF2-40B4-BE49-F238E27FC236}">
                  <a16:creationId xmlns:a16="http://schemas.microsoft.com/office/drawing/2014/main" id="{246239C6-583E-4D1F-B65F-A8F54F0B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6"/>
              <a:ext cx="115" cy="41"/>
            </a:xfrm>
            <a:custGeom>
              <a:avLst/>
              <a:gdLst>
                <a:gd name="T0" fmla="*/ 1 w 115"/>
                <a:gd name="T1" fmla="*/ 2 h 41"/>
                <a:gd name="T2" fmla="*/ 2 w 115"/>
                <a:gd name="T3" fmla="*/ 1 h 41"/>
                <a:gd name="T4" fmla="*/ 1 w 115"/>
                <a:gd name="T5" fmla="*/ 2 h 41"/>
                <a:gd name="T6" fmla="*/ 114 w 115"/>
                <a:gd name="T7" fmla="*/ 41 h 41"/>
                <a:gd name="T8" fmla="*/ 115 w 115"/>
                <a:gd name="T9" fmla="*/ 39 h 41"/>
                <a:gd name="T10" fmla="*/ 2 w 115"/>
                <a:gd name="T11" fmla="*/ 0 h 41"/>
                <a:gd name="T12" fmla="*/ 0 w 115"/>
                <a:gd name="T13" fmla="*/ 1 h 41"/>
                <a:gd name="T14" fmla="*/ 2 w 115"/>
                <a:gd name="T15" fmla="*/ 0 h 41"/>
                <a:gd name="T16" fmla="*/ 1 w 115"/>
                <a:gd name="T17" fmla="*/ 0 h 41"/>
                <a:gd name="T18" fmla="*/ 0 w 115"/>
                <a:gd name="T19" fmla="*/ 0 h 41"/>
                <a:gd name="T20" fmla="*/ 0 w 115"/>
                <a:gd name="T21" fmla="*/ 1 h 41"/>
                <a:gd name="T22" fmla="*/ 1 w 115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5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699" name="Freeform 2979">
              <a:extLst>
                <a:ext uri="{FF2B5EF4-FFF2-40B4-BE49-F238E27FC236}">
                  <a16:creationId xmlns:a16="http://schemas.microsoft.com/office/drawing/2014/main" id="{A9822F99-A428-4B53-A334-7F04C19B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07"/>
              <a:ext cx="3" cy="45"/>
            </a:xfrm>
            <a:custGeom>
              <a:avLst/>
              <a:gdLst>
                <a:gd name="T0" fmla="*/ 1 w 3"/>
                <a:gd name="T1" fmla="*/ 43 h 45"/>
                <a:gd name="T2" fmla="*/ 1 w 3"/>
                <a:gd name="T3" fmla="*/ 42 h 45"/>
                <a:gd name="T4" fmla="*/ 1 w 3"/>
                <a:gd name="T5" fmla="*/ 43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3 h 45"/>
                <a:gd name="T12" fmla="*/ 1 w 3"/>
                <a:gd name="T13" fmla="*/ 45 h 45"/>
                <a:gd name="T14" fmla="*/ 0 w 3"/>
                <a:gd name="T15" fmla="*/ 43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0" name="Freeform 2980">
              <a:extLst>
                <a:ext uri="{FF2B5EF4-FFF2-40B4-BE49-F238E27FC236}">
                  <a16:creationId xmlns:a16="http://schemas.microsoft.com/office/drawing/2014/main" id="{BDB6A4BA-5A38-4A11-BC08-D02B15D0D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9"/>
              <a:ext cx="115" cy="45"/>
            </a:xfrm>
            <a:custGeom>
              <a:avLst/>
              <a:gdLst>
                <a:gd name="T0" fmla="*/ 115 w 115"/>
                <a:gd name="T1" fmla="*/ 43 h 45"/>
                <a:gd name="T2" fmla="*/ 113 w 115"/>
                <a:gd name="T3" fmla="*/ 44 h 45"/>
                <a:gd name="T4" fmla="*/ 115 w 115"/>
                <a:gd name="T5" fmla="*/ 43 h 45"/>
                <a:gd name="T6" fmla="*/ 0 w 115"/>
                <a:gd name="T7" fmla="*/ 0 h 45"/>
                <a:gd name="T8" fmla="*/ 0 w 115"/>
                <a:gd name="T9" fmla="*/ 3 h 45"/>
                <a:gd name="T10" fmla="*/ 114 w 115"/>
                <a:gd name="T11" fmla="*/ 45 h 45"/>
                <a:gd name="T12" fmla="*/ 115 w 115"/>
                <a:gd name="T13" fmla="*/ 44 h 45"/>
                <a:gd name="T14" fmla="*/ 114 w 115"/>
                <a:gd name="T15" fmla="*/ 45 h 45"/>
                <a:gd name="T16" fmla="*/ 115 w 115"/>
                <a:gd name="T17" fmla="*/ 45 h 45"/>
                <a:gd name="T18" fmla="*/ 115 w 115"/>
                <a:gd name="T19" fmla="*/ 44 h 45"/>
                <a:gd name="T20" fmla="*/ 115 w 115"/>
                <a:gd name="T21" fmla="*/ 43 h 45"/>
                <a:gd name="T22" fmla="*/ 115 w 115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">
                  <a:moveTo>
                    <a:pt x="115" y="43"/>
                  </a:moveTo>
                  <a:lnTo>
                    <a:pt x="113" y="44"/>
                  </a:lnTo>
                  <a:lnTo>
                    <a:pt x="115" y="4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5" y="44"/>
                  </a:lnTo>
                  <a:lnTo>
                    <a:pt x="115" y="43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1" name="Freeform 2981">
              <a:extLst>
                <a:ext uri="{FF2B5EF4-FFF2-40B4-BE49-F238E27FC236}">
                  <a16:creationId xmlns:a16="http://schemas.microsoft.com/office/drawing/2014/main" id="{6802AE50-CF5B-4543-9BA8-2F8EE5CBB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5"/>
              <a:ext cx="2" cy="48"/>
            </a:xfrm>
            <a:custGeom>
              <a:avLst/>
              <a:gdLst>
                <a:gd name="T0" fmla="*/ 0 w 2"/>
                <a:gd name="T1" fmla="*/ 1 h 48"/>
                <a:gd name="T2" fmla="*/ 1 w 2"/>
                <a:gd name="T3" fmla="*/ 2 h 48"/>
                <a:gd name="T4" fmla="*/ 0 w 2"/>
                <a:gd name="T5" fmla="*/ 1 h 48"/>
                <a:gd name="T6" fmla="*/ 0 w 2"/>
                <a:gd name="T7" fmla="*/ 48 h 48"/>
                <a:gd name="T8" fmla="*/ 2 w 2"/>
                <a:gd name="T9" fmla="*/ 48 h 48"/>
                <a:gd name="T10" fmla="*/ 2 w 2"/>
                <a:gd name="T11" fmla="*/ 1 h 48"/>
                <a:gd name="T12" fmla="*/ 2 w 2"/>
                <a:gd name="T13" fmla="*/ 0 h 48"/>
                <a:gd name="T14" fmla="*/ 2 w 2"/>
                <a:gd name="T15" fmla="*/ 1 h 48"/>
                <a:gd name="T16" fmla="*/ 2 w 2"/>
                <a:gd name="T17" fmla="*/ 0 h 48"/>
                <a:gd name="T18" fmla="*/ 1 w 2"/>
                <a:gd name="T19" fmla="*/ 0 h 48"/>
                <a:gd name="T20" fmla="*/ 1 w 2"/>
                <a:gd name="T21" fmla="*/ 0 h 48"/>
                <a:gd name="T22" fmla="*/ 0 w 2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2" name="Freeform 2982">
              <a:extLst>
                <a:ext uri="{FF2B5EF4-FFF2-40B4-BE49-F238E27FC236}">
                  <a16:creationId xmlns:a16="http://schemas.microsoft.com/office/drawing/2014/main" id="{3DA5715B-9EB7-48C8-82A7-568A9BB5D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636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3" name="Freeform 2983">
              <a:extLst>
                <a:ext uri="{FF2B5EF4-FFF2-40B4-BE49-F238E27FC236}">
                  <a16:creationId xmlns:a16="http://schemas.microsoft.com/office/drawing/2014/main" id="{90CDC3A9-E6DC-4D7E-B443-A27EC1243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8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4" name="Freeform 2984">
              <a:extLst>
                <a:ext uri="{FF2B5EF4-FFF2-40B4-BE49-F238E27FC236}">
                  <a16:creationId xmlns:a16="http://schemas.microsoft.com/office/drawing/2014/main" id="{BA412C54-5C64-4ABB-81B1-23F4C1FEB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0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0 w 1"/>
                <a:gd name="T7" fmla="*/ 23 h 23"/>
                <a:gd name="T8" fmla="*/ 1 w 1"/>
                <a:gd name="T9" fmla="*/ 23 h 23"/>
                <a:gd name="T10" fmla="*/ 1 w 1"/>
                <a:gd name="T11" fmla="*/ 0 h 23"/>
                <a:gd name="T12" fmla="*/ 0 w 1"/>
                <a:gd name="T13" fmla="*/ 2 h 23"/>
                <a:gd name="T14" fmla="*/ 0 w 1"/>
                <a:gd name="T15" fmla="*/ 0 h 23"/>
                <a:gd name="T16" fmla="*/ 0 w 1"/>
                <a:gd name="T17" fmla="*/ 0 h 23"/>
                <a:gd name="T18" fmla="*/ 0 w 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5" name="Freeform 2985">
              <a:extLst>
                <a:ext uri="{FF2B5EF4-FFF2-40B4-BE49-F238E27FC236}">
                  <a16:creationId xmlns:a16="http://schemas.microsoft.com/office/drawing/2014/main" id="{102418FD-581E-4659-8E6B-D0AAC8AA8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35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5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6" name="Freeform 2986">
              <a:extLst>
                <a:ext uri="{FF2B5EF4-FFF2-40B4-BE49-F238E27FC236}">
                  <a16:creationId xmlns:a16="http://schemas.microsoft.com/office/drawing/2014/main" id="{161992D0-7761-4F96-9D4C-2AE211061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21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7" name="Freeform 2987">
              <a:extLst>
                <a:ext uri="{FF2B5EF4-FFF2-40B4-BE49-F238E27FC236}">
                  <a16:creationId xmlns:a16="http://schemas.microsoft.com/office/drawing/2014/main" id="{81F73EC0-F6D3-4101-860F-671CBC21E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645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8" name="Freeform 2988">
              <a:extLst>
                <a:ext uri="{FF2B5EF4-FFF2-40B4-BE49-F238E27FC236}">
                  <a16:creationId xmlns:a16="http://schemas.microsoft.com/office/drawing/2014/main" id="{F7F1490E-82CD-4DF4-A38D-FB88D90ED1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652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8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8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09" name="Freeform 2989">
              <a:extLst>
                <a:ext uri="{FF2B5EF4-FFF2-40B4-BE49-F238E27FC236}">
                  <a16:creationId xmlns:a16="http://schemas.microsoft.com/office/drawing/2014/main" id="{74771262-AB95-4414-B86C-07DA17DB0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22 w 22"/>
                <a:gd name="T1" fmla="*/ 29 h 31"/>
                <a:gd name="T2" fmla="*/ 22 w 22"/>
                <a:gd name="T3" fmla="*/ 29 h 31"/>
                <a:gd name="T4" fmla="*/ 22 w 22"/>
                <a:gd name="T5" fmla="*/ 29 h 31"/>
                <a:gd name="T6" fmla="*/ 3 w 22"/>
                <a:gd name="T7" fmla="*/ 0 h 31"/>
                <a:gd name="T8" fmla="*/ 0 w 22"/>
                <a:gd name="T9" fmla="*/ 2 h 31"/>
                <a:gd name="T10" fmla="*/ 19 w 22"/>
                <a:gd name="T11" fmla="*/ 31 h 31"/>
                <a:gd name="T12" fmla="*/ 20 w 22"/>
                <a:gd name="T13" fmla="*/ 31 h 31"/>
                <a:gd name="T14" fmla="*/ 19 w 22"/>
                <a:gd name="T15" fmla="*/ 31 h 31"/>
                <a:gd name="T16" fmla="*/ 20 w 22"/>
                <a:gd name="T17" fmla="*/ 31 h 31"/>
                <a:gd name="T18" fmla="*/ 22 w 22"/>
                <a:gd name="T19" fmla="*/ 31 h 31"/>
                <a:gd name="T20" fmla="*/ 22 w 22"/>
                <a:gd name="T21" fmla="*/ 30 h 31"/>
                <a:gd name="T22" fmla="*/ 22 w 22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22" y="29"/>
                  </a:moveTo>
                  <a:lnTo>
                    <a:pt x="22" y="29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0" name="Freeform 2990">
              <a:extLst>
                <a:ext uri="{FF2B5EF4-FFF2-40B4-BE49-F238E27FC236}">
                  <a16:creationId xmlns:a16="http://schemas.microsoft.com/office/drawing/2014/main" id="{29FBE98F-FB5F-475F-9120-1461DE8C5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713"/>
              <a:ext cx="5" cy="3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1" name="Freeform 2991">
              <a:extLst>
                <a:ext uri="{FF2B5EF4-FFF2-40B4-BE49-F238E27FC236}">
                  <a16:creationId xmlns:a16="http://schemas.microsoft.com/office/drawing/2014/main" id="{310E3530-B298-4CFA-AEFA-441E1040D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2" name="Freeform 2992">
              <a:extLst>
                <a:ext uri="{FF2B5EF4-FFF2-40B4-BE49-F238E27FC236}">
                  <a16:creationId xmlns:a16="http://schemas.microsoft.com/office/drawing/2014/main" id="{C366FABA-212F-4E4E-AC73-B79D68C97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677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3" name="Freeform 2993">
              <a:extLst>
                <a:ext uri="{FF2B5EF4-FFF2-40B4-BE49-F238E27FC236}">
                  <a16:creationId xmlns:a16="http://schemas.microsoft.com/office/drawing/2014/main" id="{3188AA96-FDB9-4A02-B715-FAE83BFBA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4" name="Freeform 2994">
              <a:extLst>
                <a:ext uri="{FF2B5EF4-FFF2-40B4-BE49-F238E27FC236}">
                  <a16:creationId xmlns:a16="http://schemas.microsoft.com/office/drawing/2014/main" id="{3CFEB50F-7B02-4EFC-A953-EA8098CEC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675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5" name="Freeform 2995">
              <a:extLst>
                <a:ext uri="{FF2B5EF4-FFF2-40B4-BE49-F238E27FC236}">
                  <a16:creationId xmlns:a16="http://schemas.microsoft.com/office/drawing/2014/main" id="{F4B23720-1A45-4A56-82CB-39346C725D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50"/>
              <a:ext cx="23" cy="26"/>
            </a:xfrm>
            <a:custGeom>
              <a:avLst/>
              <a:gdLst>
                <a:gd name="T0" fmla="*/ 1 w 23"/>
                <a:gd name="T1" fmla="*/ 3 h 26"/>
                <a:gd name="T2" fmla="*/ 2 w 23"/>
                <a:gd name="T3" fmla="*/ 3 h 26"/>
                <a:gd name="T4" fmla="*/ 1 w 23"/>
                <a:gd name="T5" fmla="*/ 3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2 h 26"/>
                <a:gd name="T22" fmla="*/ 1 w 23"/>
                <a:gd name="T2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6" name="Freeform 2996">
              <a:extLst>
                <a:ext uri="{FF2B5EF4-FFF2-40B4-BE49-F238E27FC236}">
                  <a16:creationId xmlns:a16="http://schemas.microsoft.com/office/drawing/2014/main" id="{7089523E-A17C-4D4E-A0E7-BCFB05F2C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50"/>
              <a:ext cx="194" cy="36"/>
            </a:xfrm>
            <a:custGeom>
              <a:avLst/>
              <a:gdLst>
                <a:gd name="T0" fmla="*/ 2 w 194"/>
                <a:gd name="T1" fmla="*/ 36 h 36"/>
                <a:gd name="T2" fmla="*/ 3 w 194"/>
                <a:gd name="T3" fmla="*/ 34 h 36"/>
                <a:gd name="T4" fmla="*/ 2 w 194"/>
                <a:gd name="T5" fmla="*/ 36 h 36"/>
                <a:gd name="T6" fmla="*/ 194 w 194"/>
                <a:gd name="T7" fmla="*/ 3 h 36"/>
                <a:gd name="T8" fmla="*/ 193 w 194"/>
                <a:gd name="T9" fmla="*/ 0 h 36"/>
                <a:gd name="T10" fmla="*/ 2 w 194"/>
                <a:gd name="T11" fmla="*/ 34 h 36"/>
                <a:gd name="T12" fmla="*/ 0 w 194"/>
                <a:gd name="T13" fmla="*/ 36 h 36"/>
                <a:gd name="T14" fmla="*/ 2 w 194"/>
                <a:gd name="T15" fmla="*/ 34 h 36"/>
                <a:gd name="T16" fmla="*/ 0 w 194"/>
                <a:gd name="T17" fmla="*/ 34 h 36"/>
                <a:gd name="T18" fmla="*/ 0 w 194"/>
                <a:gd name="T19" fmla="*/ 35 h 36"/>
                <a:gd name="T20" fmla="*/ 0 w 194"/>
                <a:gd name="T21" fmla="*/ 36 h 36"/>
                <a:gd name="T22" fmla="*/ 2 w 19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6">
                  <a:moveTo>
                    <a:pt x="2" y="36"/>
                  </a:moveTo>
                  <a:lnTo>
                    <a:pt x="3" y="34"/>
                  </a:lnTo>
                  <a:lnTo>
                    <a:pt x="2" y="3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7" name="Freeform 2997">
              <a:extLst>
                <a:ext uri="{FF2B5EF4-FFF2-40B4-BE49-F238E27FC236}">
                  <a16:creationId xmlns:a16="http://schemas.microsoft.com/office/drawing/2014/main" id="{4030DA54-5C52-4399-AE33-A617AB2663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7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8" name="Freeform 2998">
              <a:extLst>
                <a:ext uri="{FF2B5EF4-FFF2-40B4-BE49-F238E27FC236}">
                  <a16:creationId xmlns:a16="http://schemas.microsoft.com/office/drawing/2014/main" id="{0BCC037B-2670-4330-B83B-797C1F1DA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6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19" name="Freeform 2999">
              <a:extLst>
                <a:ext uri="{FF2B5EF4-FFF2-40B4-BE49-F238E27FC236}">
                  <a16:creationId xmlns:a16="http://schemas.microsoft.com/office/drawing/2014/main" id="{9F5B244D-C796-4B67-A1C4-DBD38FFFC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0" name="Freeform 3000">
              <a:extLst>
                <a:ext uri="{FF2B5EF4-FFF2-40B4-BE49-F238E27FC236}">
                  <a16:creationId xmlns:a16="http://schemas.microsoft.com/office/drawing/2014/main" id="{CBD852F4-CA75-4408-AF06-A31751F30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681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1" name="Freeform 3001">
              <a:extLst>
                <a:ext uri="{FF2B5EF4-FFF2-40B4-BE49-F238E27FC236}">
                  <a16:creationId xmlns:a16="http://schemas.microsoft.com/office/drawing/2014/main" id="{E4F56A0B-A582-4F9D-BBD8-646016C19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2" name="Freeform 3002">
              <a:extLst>
                <a:ext uri="{FF2B5EF4-FFF2-40B4-BE49-F238E27FC236}">
                  <a16:creationId xmlns:a16="http://schemas.microsoft.com/office/drawing/2014/main" id="{CBBF8F54-86B6-4300-9B5F-2C5F13DFA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86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1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1 h 25"/>
                <a:gd name="T12" fmla="*/ 107 w 107"/>
                <a:gd name="T13" fmla="*/ 0 h 25"/>
                <a:gd name="T14" fmla="*/ 106 w 107"/>
                <a:gd name="T15" fmla="*/ 1 h 25"/>
                <a:gd name="T16" fmla="*/ 107 w 107"/>
                <a:gd name="T17" fmla="*/ 1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3" name="Freeform 3003">
              <a:extLst>
                <a:ext uri="{FF2B5EF4-FFF2-40B4-BE49-F238E27FC236}">
                  <a16:creationId xmlns:a16="http://schemas.microsoft.com/office/drawing/2014/main" id="{F5AB406C-DE91-4002-BB5C-54E391E504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74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4" name="Freeform 3004">
              <a:extLst>
                <a:ext uri="{FF2B5EF4-FFF2-40B4-BE49-F238E27FC236}">
                  <a16:creationId xmlns:a16="http://schemas.microsoft.com/office/drawing/2014/main" id="{8A7B9648-16EC-4C8A-90C3-D477722F5B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674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5" name="Freeform 3005">
              <a:extLst>
                <a:ext uri="{FF2B5EF4-FFF2-40B4-BE49-F238E27FC236}">
                  <a16:creationId xmlns:a16="http://schemas.microsoft.com/office/drawing/2014/main" id="{1FF0A126-0B5C-448B-A161-2F9817E10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695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6" name="Freeform 3006">
              <a:extLst>
                <a:ext uri="{FF2B5EF4-FFF2-40B4-BE49-F238E27FC236}">
                  <a16:creationId xmlns:a16="http://schemas.microsoft.com/office/drawing/2014/main" id="{EE8C5B79-8E59-4C50-8E25-EA6815A5C7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80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7" name="Freeform 3007">
              <a:extLst>
                <a:ext uri="{FF2B5EF4-FFF2-40B4-BE49-F238E27FC236}">
                  <a16:creationId xmlns:a16="http://schemas.microsoft.com/office/drawing/2014/main" id="{BE0B8C02-3B40-439A-B515-E0C827EDF6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667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8" name="Freeform 3008">
              <a:extLst>
                <a:ext uri="{FF2B5EF4-FFF2-40B4-BE49-F238E27FC236}">
                  <a16:creationId xmlns:a16="http://schemas.microsoft.com/office/drawing/2014/main" id="{9AE9F3DF-4265-4E5B-9B27-496085055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67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6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6 h 8"/>
                <a:gd name="T12" fmla="*/ 0 w 28"/>
                <a:gd name="T13" fmla="*/ 7 h 8"/>
                <a:gd name="T14" fmla="*/ 0 w 28"/>
                <a:gd name="T15" fmla="*/ 6 h 8"/>
                <a:gd name="T16" fmla="*/ 0 w 28"/>
                <a:gd name="T17" fmla="*/ 6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29" name="Freeform 3009">
              <a:extLst>
                <a:ext uri="{FF2B5EF4-FFF2-40B4-BE49-F238E27FC236}">
                  <a16:creationId xmlns:a16="http://schemas.microsoft.com/office/drawing/2014/main" id="{FA261E25-FDAD-4585-857A-3D036485F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3"/>
              <a:ext cx="10" cy="13"/>
            </a:xfrm>
            <a:custGeom>
              <a:avLst/>
              <a:gdLst>
                <a:gd name="T0" fmla="*/ 9 w 10"/>
                <a:gd name="T1" fmla="*/ 13 h 13"/>
                <a:gd name="T2" fmla="*/ 9 w 10"/>
                <a:gd name="T3" fmla="*/ 12 h 13"/>
                <a:gd name="T4" fmla="*/ 10 w 10"/>
                <a:gd name="T5" fmla="*/ 12 h 13"/>
                <a:gd name="T6" fmla="*/ 1 w 10"/>
                <a:gd name="T7" fmla="*/ 0 h 13"/>
                <a:gd name="T8" fmla="*/ 0 w 10"/>
                <a:gd name="T9" fmla="*/ 1 h 13"/>
                <a:gd name="T10" fmla="*/ 9 w 10"/>
                <a:gd name="T11" fmla="*/ 13 h 13"/>
                <a:gd name="T12" fmla="*/ 9 w 10"/>
                <a:gd name="T13" fmla="*/ 13 h 13"/>
                <a:gd name="T14" fmla="*/ 9 w 10"/>
                <a:gd name="T15" fmla="*/ 13 h 13"/>
                <a:gd name="T16" fmla="*/ 9 w 10"/>
                <a:gd name="T17" fmla="*/ 13 h 13"/>
                <a:gd name="T18" fmla="*/ 9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9" y="12"/>
                  </a:lnTo>
                  <a:lnTo>
                    <a:pt x="10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0" name="Freeform 3010">
              <a:extLst>
                <a:ext uri="{FF2B5EF4-FFF2-40B4-BE49-F238E27FC236}">
                  <a16:creationId xmlns:a16="http://schemas.microsoft.com/office/drawing/2014/main" id="{1256A8D8-0CD7-4583-9719-C0166D6BA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673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1" name="Freeform 3011">
              <a:extLst>
                <a:ext uri="{FF2B5EF4-FFF2-40B4-BE49-F238E27FC236}">
                  <a16:creationId xmlns:a16="http://schemas.microsoft.com/office/drawing/2014/main" id="{B00826A8-8708-45CA-9278-EF94B9D2B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661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2" name="Freeform 3012">
              <a:extLst>
                <a:ext uri="{FF2B5EF4-FFF2-40B4-BE49-F238E27FC236}">
                  <a16:creationId xmlns:a16="http://schemas.microsoft.com/office/drawing/2014/main" id="{EC3915B6-F2A4-4908-AC68-BC9F55FF2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661"/>
              <a:ext cx="36" cy="7"/>
            </a:xfrm>
            <a:custGeom>
              <a:avLst/>
              <a:gdLst>
                <a:gd name="T0" fmla="*/ 2 w 36"/>
                <a:gd name="T1" fmla="*/ 6 h 7"/>
                <a:gd name="T2" fmla="*/ 2 w 36"/>
                <a:gd name="T3" fmla="*/ 6 h 7"/>
                <a:gd name="T4" fmla="*/ 2 w 36"/>
                <a:gd name="T5" fmla="*/ 7 h 7"/>
                <a:gd name="T6" fmla="*/ 36 w 36"/>
                <a:gd name="T7" fmla="*/ 1 h 7"/>
                <a:gd name="T8" fmla="*/ 36 w 36"/>
                <a:gd name="T9" fmla="*/ 0 h 7"/>
                <a:gd name="T10" fmla="*/ 2 w 36"/>
                <a:gd name="T11" fmla="*/ 6 h 7"/>
                <a:gd name="T12" fmla="*/ 2 w 36"/>
                <a:gd name="T13" fmla="*/ 6 h 7"/>
                <a:gd name="T14" fmla="*/ 2 w 36"/>
                <a:gd name="T15" fmla="*/ 6 h 7"/>
                <a:gd name="T16" fmla="*/ 0 w 36"/>
                <a:gd name="T17" fmla="*/ 6 h 7"/>
                <a:gd name="T18" fmla="*/ 2 w 3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">
                  <a:moveTo>
                    <a:pt x="2" y="6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3" name="Freeform 3013">
              <a:extLst>
                <a:ext uri="{FF2B5EF4-FFF2-40B4-BE49-F238E27FC236}">
                  <a16:creationId xmlns:a16="http://schemas.microsoft.com/office/drawing/2014/main" id="{3587C4B1-E6C8-4590-875A-D034E4510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667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4" name="Freeform 3014">
              <a:extLst>
                <a:ext uri="{FF2B5EF4-FFF2-40B4-BE49-F238E27FC236}">
                  <a16:creationId xmlns:a16="http://schemas.microsoft.com/office/drawing/2014/main" id="{E7C76493-C188-46EC-84C6-E196F6BDF6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666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1 h 6"/>
                <a:gd name="T12" fmla="*/ 28 w 29"/>
                <a:gd name="T13" fmla="*/ 0 h 6"/>
                <a:gd name="T14" fmla="*/ 28 w 29"/>
                <a:gd name="T15" fmla="*/ 1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5" name="Freeform 3015">
              <a:extLst>
                <a:ext uri="{FF2B5EF4-FFF2-40B4-BE49-F238E27FC236}">
                  <a16:creationId xmlns:a16="http://schemas.microsoft.com/office/drawing/2014/main" id="{69A6DAC2-FF2D-4530-950D-E27F5EE53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62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6" name="Freeform 3016">
              <a:extLst>
                <a:ext uri="{FF2B5EF4-FFF2-40B4-BE49-F238E27FC236}">
                  <a16:creationId xmlns:a16="http://schemas.microsoft.com/office/drawing/2014/main" id="{25F1FE93-C812-40B2-9E95-9ED485999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2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7" name="Freeform 3017">
              <a:extLst>
                <a:ext uri="{FF2B5EF4-FFF2-40B4-BE49-F238E27FC236}">
                  <a16:creationId xmlns:a16="http://schemas.microsoft.com/office/drawing/2014/main" id="{2215BAF1-73D9-47F1-B71E-E35E8D62A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7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4 h 5"/>
                <a:gd name="T4" fmla="*/ 4 w 4"/>
                <a:gd name="T5" fmla="*/ 4 h 5"/>
                <a:gd name="T6" fmla="*/ 1 w 4"/>
                <a:gd name="T7" fmla="*/ 0 h 5"/>
                <a:gd name="T8" fmla="*/ 0 w 4"/>
                <a:gd name="T9" fmla="*/ 0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8" name="Freeform 3018">
              <a:extLst>
                <a:ext uri="{FF2B5EF4-FFF2-40B4-BE49-F238E27FC236}">
                  <a16:creationId xmlns:a16="http://schemas.microsoft.com/office/drawing/2014/main" id="{C6C607AB-B144-40CE-A0A4-3CD54D0D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685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39" name="Freeform 3019">
              <a:extLst>
                <a:ext uri="{FF2B5EF4-FFF2-40B4-BE49-F238E27FC236}">
                  <a16:creationId xmlns:a16="http://schemas.microsoft.com/office/drawing/2014/main" id="{B4D0A6AD-C592-4237-BD78-329180333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7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0 h 6"/>
                <a:gd name="T4" fmla="*/ 0 w 3"/>
                <a:gd name="T5" fmla="*/ 1 h 6"/>
                <a:gd name="T6" fmla="*/ 2 w 3"/>
                <a:gd name="T7" fmla="*/ 6 h 6"/>
                <a:gd name="T8" fmla="*/ 3 w 3"/>
                <a:gd name="T9" fmla="*/ 5 h 6"/>
                <a:gd name="T10" fmla="*/ 1 w 3"/>
                <a:gd name="T11" fmla="*/ 0 h 6"/>
                <a:gd name="T12" fmla="*/ 0 w 3"/>
                <a:gd name="T13" fmla="*/ 1 h 6"/>
                <a:gd name="T14" fmla="*/ 0 w 3"/>
                <a:gd name="T15" fmla="*/ 0 h 6"/>
                <a:gd name="T16" fmla="*/ 0 w 3"/>
                <a:gd name="T17" fmla="*/ 0 h 6"/>
                <a:gd name="T18" fmla="*/ 0 w 3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0" name="Freeform 3020">
              <a:extLst>
                <a:ext uri="{FF2B5EF4-FFF2-40B4-BE49-F238E27FC236}">
                  <a16:creationId xmlns:a16="http://schemas.microsoft.com/office/drawing/2014/main" id="{070A1E53-4164-4607-B23C-97A204EB4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1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1" name="Freeform 3021">
              <a:extLst>
                <a:ext uri="{FF2B5EF4-FFF2-40B4-BE49-F238E27FC236}">
                  <a16:creationId xmlns:a16="http://schemas.microsoft.com/office/drawing/2014/main" id="{C14B7377-7629-4540-AED9-6D8B30228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3682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2" name="Freeform 3022">
              <a:extLst>
                <a:ext uri="{FF2B5EF4-FFF2-40B4-BE49-F238E27FC236}">
                  <a16:creationId xmlns:a16="http://schemas.microsoft.com/office/drawing/2014/main" id="{92861388-75FE-40A7-951C-3B6D25837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679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3" name="Freeform 3023">
              <a:extLst>
                <a:ext uri="{FF2B5EF4-FFF2-40B4-BE49-F238E27FC236}">
                  <a16:creationId xmlns:a16="http://schemas.microsoft.com/office/drawing/2014/main" id="{83102572-486A-482A-9F5C-F57A15C9AF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681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4" name="Freeform 3024">
              <a:extLst>
                <a:ext uri="{FF2B5EF4-FFF2-40B4-BE49-F238E27FC236}">
                  <a16:creationId xmlns:a16="http://schemas.microsoft.com/office/drawing/2014/main" id="{F3139613-FF07-44BC-9C93-B33EE9FC06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675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5" name="Freeform 3025">
              <a:extLst>
                <a:ext uri="{FF2B5EF4-FFF2-40B4-BE49-F238E27FC236}">
                  <a16:creationId xmlns:a16="http://schemas.microsoft.com/office/drawing/2014/main" id="{576A0EE8-512B-444E-BEEB-86791FE882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76"/>
              <a:ext cx="2" cy="4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2 w 2"/>
                <a:gd name="T5" fmla="*/ 3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6" name="Freeform 3026">
              <a:extLst>
                <a:ext uri="{FF2B5EF4-FFF2-40B4-BE49-F238E27FC236}">
                  <a16:creationId xmlns:a16="http://schemas.microsoft.com/office/drawing/2014/main" id="{7AD4653B-76E3-413F-8573-827EE101E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672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7" name="Freeform 3027">
              <a:extLst>
                <a:ext uri="{FF2B5EF4-FFF2-40B4-BE49-F238E27FC236}">
                  <a16:creationId xmlns:a16="http://schemas.microsoft.com/office/drawing/2014/main" id="{5ACF09E2-72E7-4F5F-8E3B-B332B34B2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3675"/>
              <a:ext cx="4" cy="4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0 w 4"/>
                <a:gd name="T5" fmla="*/ 1 h 4"/>
                <a:gd name="T6" fmla="*/ 3 w 4"/>
                <a:gd name="T7" fmla="*/ 4 h 4"/>
                <a:gd name="T8" fmla="*/ 4 w 4"/>
                <a:gd name="T9" fmla="*/ 3 h 4"/>
                <a:gd name="T10" fmla="*/ 3 w 4"/>
                <a:gd name="T11" fmla="*/ 0 h 4"/>
                <a:gd name="T12" fmla="*/ 2 w 4"/>
                <a:gd name="T13" fmla="*/ 1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8" name="Freeform 3028">
              <a:extLst>
                <a:ext uri="{FF2B5EF4-FFF2-40B4-BE49-F238E27FC236}">
                  <a16:creationId xmlns:a16="http://schemas.microsoft.com/office/drawing/2014/main" id="{21179699-242D-45C4-9E68-8104E549A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667"/>
              <a:ext cx="37" cy="9"/>
            </a:xfrm>
            <a:custGeom>
              <a:avLst/>
              <a:gdLst>
                <a:gd name="T0" fmla="*/ 36 w 37"/>
                <a:gd name="T1" fmla="*/ 0 h 9"/>
                <a:gd name="T2" fmla="*/ 37 w 37"/>
                <a:gd name="T3" fmla="*/ 1 h 9"/>
                <a:gd name="T4" fmla="*/ 36 w 37"/>
                <a:gd name="T5" fmla="*/ 0 h 9"/>
                <a:gd name="T6" fmla="*/ 0 w 37"/>
                <a:gd name="T7" fmla="*/ 8 h 9"/>
                <a:gd name="T8" fmla="*/ 0 w 37"/>
                <a:gd name="T9" fmla="*/ 9 h 9"/>
                <a:gd name="T10" fmla="*/ 36 w 37"/>
                <a:gd name="T11" fmla="*/ 2 h 9"/>
                <a:gd name="T12" fmla="*/ 36 w 37"/>
                <a:gd name="T13" fmla="*/ 2 h 9"/>
                <a:gd name="T14" fmla="*/ 37 w 37"/>
                <a:gd name="T15" fmla="*/ 1 h 9"/>
                <a:gd name="T16" fmla="*/ 37 w 37"/>
                <a:gd name="T17" fmla="*/ 0 h 9"/>
                <a:gd name="T18" fmla="*/ 36 w 3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">
                  <a:moveTo>
                    <a:pt x="36" y="0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49" name="Freeform 3029">
              <a:extLst>
                <a:ext uri="{FF2B5EF4-FFF2-40B4-BE49-F238E27FC236}">
                  <a16:creationId xmlns:a16="http://schemas.microsoft.com/office/drawing/2014/main" id="{CD1F6E94-3606-4518-8026-0F69C7043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668"/>
              <a:ext cx="5" cy="5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0 h 5"/>
                <a:gd name="T8" fmla="*/ 0 w 5"/>
                <a:gd name="T9" fmla="*/ 1 h 5"/>
                <a:gd name="T10" fmla="*/ 4 w 5"/>
                <a:gd name="T11" fmla="*/ 5 h 5"/>
                <a:gd name="T12" fmla="*/ 4 w 5"/>
                <a:gd name="T13" fmla="*/ 4 h 5"/>
                <a:gd name="T14" fmla="*/ 4 w 5"/>
                <a:gd name="T15" fmla="*/ 5 h 5"/>
                <a:gd name="T16" fmla="*/ 5 w 5"/>
                <a:gd name="T17" fmla="*/ 5 h 5"/>
                <a:gd name="T18" fmla="*/ 4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0" name="Freeform 3030">
              <a:extLst>
                <a:ext uri="{FF2B5EF4-FFF2-40B4-BE49-F238E27FC236}">
                  <a16:creationId xmlns:a16="http://schemas.microsoft.com/office/drawing/2014/main" id="{40BD3E81-AFE9-4A96-B09E-37276CDA4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77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1" name="Freeform 3031">
              <a:extLst>
                <a:ext uri="{FF2B5EF4-FFF2-40B4-BE49-F238E27FC236}">
                  <a16:creationId xmlns:a16="http://schemas.microsoft.com/office/drawing/2014/main" id="{22905CB0-AB70-40E7-BD43-6A66861AD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671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7 w 27"/>
                <a:gd name="T3" fmla="*/ 0 h 6"/>
                <a:gd name="T4" fmla="*/ 0 w 27"/>
                <a:gd name="T5" fmla="*/ 5 h 6"/>
                <a:gd name="T6" fmla="*/ 0 w 27"/>
                <a:gd name="T7" fmla="*/ 6 h 6"/>
                <a:gd name="T8" fmla="*/ 27 w 27"/>
                <a:gd name="T9" fmla="*/ 1 h 6"/>
                <a:gd name="T10" fmla="*/ 27 w 27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2" name="Freeform 3032">
              <a:extLst>
                <a:ext uri="{FF2B5EF4-FFF2-40B4-BE49-F238E27FC236}">
                  <a16:creationId xmlns:a16="http://schemas.microsoft.com/office/drawing/2014/main" id="{A7DF036D-A321-4554-8FF1-860813C14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0"/>
              <a:ext cx="107" cy="22"/>
            </a:xfrm>
            <a:custGeom>
              <a:avLst/>
              <a:gdLst>
                <a:gd name="T0" fmla="*/ 106 w 107"/>
                <a:gd name="T1" fmla="*/ 0 h 22"/>
                <a:gd name="T2" fmla="*/ 106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6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6" y="0"/>
                  </a:moveTo>
                  <a:lnTo>
                    <a:pt x="106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3" name="Freeform 3033">
              <a:extLst>
                <a:ext uri="{FF2B5EF4-FFF2-40B4-BE49-F238E27FC236}">
                  <a16:creationId xmlns:a16="http://schemas.microsoft.com/office/drawing/2014/main" id="{17A3C0FF-F799-4DDB-BE8B-84A561E30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675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0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4" name="Freeform 3034">
              <a:extLst>
                <a:ext uri="{FF2B5EF4-FFF2-40B4-BE49-F238E27FC236}">
                  <a16:creationId xmlns:a16="http://schemas.microsoft.com/office/drawing/2014/main" id="{D10B49A9-D2DC-4751-BF3F-7F890C5D6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667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6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5" name="Freeform 3035">
              <a:extLst>
                <a:ext uri="{FF2B5EF4-FFF2-40B4-BE49-F238E27FC236}">
                  <a16:creationId xmlns:a16="http://schemas.microsoft.com/office/drawing/2014/main" id="{C63BABF8-8386-4465-BC60-AEEED88C9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2"/>
              <a:ext cx="109" cy="24"/>
            </a:xfrm>
            <a:custGeom>
              <a:avLst/>
              <a:gdLst>
                <a:gd name="T0" fmla="*/ 109 w 109"/>
                <a:gd name="T1" fmla="*/ 1 h 24"/>
                <a:gd name="T2" fmla="*/ 108 w 109"/>
                <a:gd name="T3" fmla="*/ 0 h 24"/>
                <a:gd name="T4" fmla="*/ 0 w 109"/>
                <a:gd name="T5" fmla="*/ 23 h 24"/>
                <a:gd name="T6" fmla="*/ 2 w 109"/>
                <a:gd name="T7" fmla="*/ 24 h 24"/>
                <a:gd name="T8" fmla="*/ 109 w 109"/>
                <a:gd name="T9" fmla="*/ 1 h 24"/>
                <a:gd name="T10" fmla="*/ 109 w 10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4">
                  <a:moveTo>
                    <a:pt x="109" y="1"/>
                  </a:moveTo>
                  <a:lnTo>
                    <a:pt x="108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6" name="Freeform 3036">
              <a:extLst>
                <a:ext uri="{FF2B5EF4-FFF2-40B4-BE49-F238E27FC236}">
                  <a16:creationId xmlns:a16="http://schemas.microsoft.com/office/drawing/2014/main" id="{9A1364C3-9F3A-4041-B832-47CE9B78A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3677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7" name="Freeform 3037">
              <a:extLst>
                <a:ext uri="{FF2B5EF4-FFF2-40B4-BE49-F238E27FC236}">
                  <a16:creationId xmlns:a16="http://schemas.microsoft.com/office/drawing/2014/main" id="{2AB6E098-8AA4-43B5-A8E2-60D00A02F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3671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8" name="Freeform 3038">
              <a:extLst>
                <a:ext uri="{FF2B5EF4-FFF2-40B4-BE49-F238E27FC236}">
                  <a16:creationId xmlns:a16="http://schemas.microsoft.com/office/drawing/2014/main" id="{9DB31D12-D059-4BF6-8DA6-29FEC2C5E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5"/>
              <a:ext cx="25" cy="35"/>
            </a:xfrm>
            <a:custGeom>
              <a:avLst/>
              <a:gdLst>
                <a:gd name="T0" fmla="*/ 0 w 25"/>
                <a:gd name="T1" fmla="*/ 14 h 35"/>
                <a:gd name="T2" fmla="*/ 20 w 25"/>
                <a:gd name="T3" fmla="*/ 34 h 35"/>
                <a:gd name="T4" fmla="*/ 24 w 25"/>
                <a:gd name="T5" fmla="*/ 35 h 35"/>
                <a:gd name="T6" fmla="*/ 25 w 25"/>
                <a:gd name="T7" fmla="*/ 35 h 35"/>
                <a:gd name="T8" fmla="*/ 25 w 25"/>
                <a:gd name="T9" fmla="*/ 31 h 35"/>
                <a:gd name="T10" fmla="*/ 24 w 25"/>
                <a:gd name="T11" fmla="*/ 31 h 35"/>
                <a:gd name="T12" fmla="*/ 20 w 25"/>
                <a:gd name="T13" fmla="*/ 29 h 35"/>
                <a:gd name="T14" fmla="*/ 2 w 25"/>
                <a:gd name="T15" fmla="*/ 0 h 35"/>
                <a:gd name="T16" fmla="*/ 0 w 25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14"/>
                  </a:moveTo>
                  <a:lnTo>
                    <a:pt x="20" y="34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59" name="Freeform 3039">
              <a:extLst>
                <a:ext uri="{FF2B5EF4-FFF2-40B4-BE49-F238E27FC236}">
                  <a16:creationId xmlns:a16="http://schemas.microsoft.com/office/drawing/2014/main" id="{29300FDD-EC50-44D9-9612-F6910B70A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98"/>
              <a:ext cx="22" cy="22"/>
            </a:xfrm>
            <a:custGeom>
              <a:avLst/>
              <a:gdLst>
                <a:gd name="T0" fmla="*/ 22 w 22"/>
                <a:gd name="T1" fmla="*/ 20 h 22"/>
                <a:gd name="T2" fmla="*/ 22 w 22"/>
                <a:gd name="T3" fmla="*/ 20 h 22"/>
                <a:gd name="T4" fmla="*/ 22 w 22"/>
                <a:gd name="T5" fmla="*/ 20 h 22"/>
                <a:gd name="T6" fmla="*/ 2 w 22"/>
                <a:gd name="T7" fmla="*/ 0 h 22"/>
                <a:gd name="T8" fmla="*/ 0 w 22"/>
                <a:gd name="T9" fmla="*/ 2 h 22"/>
                <a:gd name="T10" fmla="*/ 19 w 22"/>
                <a:gd name="T11" fmla="*/ 21 h 22"/>
                <a:gd name="T12" fmla="*/ 19 w 22"/>
                <a:gd name="T13" fmla="*/ 22 h 22"/>
                <a:gd name="T14" fmla="*/ 19 w 22"/>
                <a:gd name="T15" fmla="*/ 21 h 22"/>
                <a:gd name="T16" fmla="*/ 20 w 22"/>
                <a:gd name="T17" fmla="*/ 22 h 22"/>
                <a:gd name="T18" fmla="*/ 22 w 22"/>
                <a:gd name="T19" fmla="*/ 21 h 22"/>
                <a:gd name="T20" fmla="*/ 22 w 22"/>
                <a:gd name="T21" fmla="*/ 21 h 22"/>
                <a:gd name="T22" fmla="*/ 22 w 22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0" name="Freeform 3040">
              <a:extLst>
                <a:ext uri="{FF2B5EF4-FFF2-40B4-BE49-F238E27FC236}">
                  <a16:creationId xmlns:a16="http://schemas.microsoft.com/office/drawing/2014/main" id="{661E96DF-A990-4766-89FF-75C7EB85D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8"/>
              <a:ext cx="6" cy="3"/>
            </a:xfrm>
            <a:custGeom>
              <a:avLst/>
              <a:gdLst>
                <a:gd name="T0" fmla="*/ 5 w 6"/>
                <a:gd name="T1" fmla="*/ 2 h 3"/>
                <a:gd name="T2" fmla="*/ 4 w 6"/>
                <a:gd name="T3" fmla="*/ 2 h 3"/>
                <a:gd name="T4" fmla="*/ 5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5 w 6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1" name="Freeform 3041">
              <a:extLst>
                <a:ext uri="{FF2B5EF4-FFF2-40B4-BE49-F238E27FC236}">
                  <a16:creationId xmlns:a16="http://schemas.microsoft.com/office/drawing/2014/main" id="{B38F60A1-6861-4AF4-8878-9624A8DB8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9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2" name="Freeform 3042">
              <a:extLst>
                <a:ext uri="{FF2B5EF4-FFF2-40B4-BE49-F238E27FC236}">
                  <a16:creationId xmlns:a16="http://schemas.microsoft.com/office/drawing/2014/main" id="{9F01551E-53CF-42F4-BB9C-CF26668D6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3" name="Freeform 3043">
              <a:extLst>
                <a:ext uri="{FF2B5EF4-FFF2-40B4-BE49-F238E27FC236}">
                  <a16:creationId xmlns:a16="http://schemas.microsoft.com/office/drawing/2014/main" id="{EC7CF6DE-BE9E-46E6-B4F5-FE1B30D67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5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4" name="Freeform 3044">
              <a:extLst>
                <a:ext uri="{FF2B5EF4-FFF2-40B4-BE49-F238E27FC236}">
                  <a16:creationId xmlns:a16="http://schemas.microsoft.com/office/drawing/2014/main" id="{D35B8FA3-12D3-4969-B96A-44317E3E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3"/>
              <a:ext cx="5" cy="3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3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1 w 5"/>
                <a:gd name="T17" fmla="*/ 0 h 3"/>
                <a:gd name="T18" fmla="*/ 0 w 5"/>
                <a:gd name="T19" fmla="*/ 0 h 3"/>
                <a:gd name="T20" fmla="*/ 0 w 5"/>
                <a:gd name="T21" fmla="*/ 1 h 3"/>
                <a:gd name="T22" fmla="*/ 1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5" name="Freeform 3045">
              <a:extLst>
                <a:ext uri="{FF2B5EF4-FFF2-40B4-BE49-F238E27FC236}">
                  <a16:creationId xmlns:a16="http://schemas.microsoft.com/office/drawing/2014/main" id="{C7F89852-687B-47E5-BCCB-F3C3AC794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0 w 22"/>
                <a:gd name="T1" fmla="*/ 2 h 31"/>
                <a:gd name="T2" fmla="*/ 3 w 22"/>
                <a:gd name="T3" fmla="*/ 1 h 31"/>
                <a:gd name="T4" fmla="*/ 0 w 22"/>
                <a:gd name="T5" fmla="*/ 2 h 31"/>
                <a:gd name="T6" fmla="*/ 19 w 22"/>
                <a:gd name="T7" fmla="*/ 31 h 31"/>
                <a:gd name="T8" fmla="*/ 22 w 22"/>
                <a:gd name="T9" fmla="*/ 29 h 31"/>
                <a:gd name="T10" fmla="*/ 3 w 22"/>
                <a:gd name="T11" fmla="*/ 0 h 31"/>
                <a:gd name="T12" fmla="*/ 0 w 22"/>
                <a:gd name="T13" fmla="*/ 1 h 31"/>
                <a:gd name="T14" fmla="*/ 3 w 22"/>
                <a:gd name="T15" fmla="*/ 0 h 31"/>
                <a:gd name="T16" fmla="*/ 2 w 22"/>
                <a:gd name="T17" fmla="*/ 0 h 31"/>
                <a:gd name="T18" fmla="*/ 0 w 22"/>
                <a:gd name="T19" fmla="*/ 0 h 31"/>
                <a:gd name="T20" fmla="*/ 0 w 22"/>
                <a:gd name="T21" fmla="*/ 1 h 31"/>
                <a:gd name="T22" fmla="*/ 0 w 22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6" name="Freeform 3046">
              <a:extLst>
                <a:ext uri="{FF2B5EF4-FFF2-40B4-BE49-F238E27FC236}">
                  <a16:creationId xmlns:a16="http://schemas.microsoft.com/office/drawing/2014/main" id="{FA9B9A07-A2C7-440F-BD35-5523842A4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685"/>
              <a:ext cx="4" cy="15"/>
            </a:xfrm>
            <a:custGeom>
              <a:avLst/>
              <a:gdLst>
                <a:gd name="T0" fmla="*/ 3 w 4"/>
                <a:gd name="T1" fmla="*/ 14 h 15"/>
                <a:gd name="T2" fmla="*/ 3 w 4"/>
                <a:gd name="T3" fmla="*/ 13 h 15"/>
                <a:gd name="T4" fmla="*/ 3 w 4"/>
                <a:gd name="T5" fmla="*/ 14 h 15"/>
                <a:gd name="T6" fmla="*/ 4 w 4"/>
                <a:gd name="T7" fmla="*/ 0 h 15"/>
                <a:gd name="T8" fmla="*/ 1 w 4"/>
                <a:gd name="T9" fmla="*/ 0 h 15"/>
                <a:gd name="T10" fmla="*/ 0 w 4"/>
                <a:gd name="T11" fmla="*/ 14 h 15"/>
                <a:gd name="T12" fmla="*/ 1 w 4"/>
                <a:gd name="T13" fmla="*/ 15 h 15"/>
                <a:gd name="T14" fmla="*/ 0 w 4"/>
                <a:gd name="T15" fmla="*/ 14 h 15"/>
                <a:gd name="T16" fmla="*/ 1 w 4"/>
                <a:gd name="T17" fmla="*/ 15 h 15"/>
                <a:gd name="T18" fmla="*/ 1 w 4"/>
                <a:gd name="T19" fmla="*/ 15 h 15"/>
                <a:gd name="T20" fmla="*/ 3 w 4"/>
                <a:gd name="T21" fmla="*/ 15 h 15"/>
                <a:gd name="T22" fmla="*/ 3 w 4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14"/>
                  </a:moveTo>
                  <a:lnTo>
                    <a:pt x="3" y="13"/>
                  </a:lnTo>
                  <a:lnTo>
                    <a:pt x="3" y="1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7" name="Freeform 3047">
              <a:extLst>
                <a:ext uri="{FF2B5EF4-FFF2-40B4-BE49-F238E27FC236}">
                  <a16:creationId xmlns:a16="http://schemas.microsoft.com/office/drawing/2014/main" id="{3620A177-8C33-42FC-B5B4-8276DA8A5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76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6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5 h 27"/>
                <a:gd name="T50" fmla="*/ 123 w 151"/>
                <a:gd name="T51" fmla="*/ 15 h 27"/>
                <a:gd name="T52" fmla="*/ 127 w 151"/>
                <a:gd name="T53" fmla="*/ 14 h 27"/>
                <a:gd name="T54" fmla="*/ 132 w 151"/>
                <a:gd name="T55" fmla="*/ 14 h 27"/>
                <a:gd name="T56" fmla="*/ 136 w 151"/>
                <a:gd name="T57" fmla="*/ 13 h 27"/>
                <a:gd name="T58" fmla="*/ 138 w 151"/>
                <a:gd name="T59" fmla="*/ 13 h 27"/>
                <a:gd name="T60" fmla="*/ 141 w 151"/>
                <a:gd name="T61" fmla="*/ 13 h 27"/>
                <a:gd name="T62" fmla="*/ 143 w 151"/>
                <a:gd name="T63" fmla="*/ 12 h 27"/>
                <a:gd name="T64" fmla="*/ 144 w 151"/>
                <a:gd name="T65" fmla="*/ 12 h 27"/>
                <a:gd name="T66" fmla="*/ 145 w 151"/>
                <a:gd name="T67" fmla="*/ 12 h 27"/>
                <a:gd name="T68" fmla="*/ 146 w 151"/>
                <a:gd name="T69" fmla="*/ 11 h 27"/>
                <a:gd name="T70" fmla="*/ 147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8" name="Freeform 3048">
              <a:extLst>
                <a:ext uri="{FF2B5EF4-FFF2-40B4-BE49-F238E27FC236}">
                  <a16:creationId xmlns:a16="http://schemas.microsoft.com/office/drawing/2014/main" id="{B2DB222B-F152-4E0A-A62C-AF61FE0F6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5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69" name="Freeform 3049">
              <a:extLst>
                <a:ext uri="{FF2B5EF4-FFF2-40B4-BE49-F238E27FC236}">
                  <a16:creationId xmlns:a16="http://schemas.microsoft.com/office/drawing/2014/main" id="{15F80274-8E6E-4344-97E4-B4A9D7763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87"/>
              <a:ext cx="124" cy="17"/>
            </a:xfrm>
            <a:custGeom>
              <a:avLst/>
              <a:gdLst>
                <a:gd name="T0" fmla="*/ 123 w 124"/>
                <a:gd name="T1" fmla="*/ 0 h 17"/>
                <a:gd name="T2" fmla="*/ 122 w 124"/>
                <a:gd name="T3" fmla="*/ 0 h 17"/>
                <a:gd name="T4" fmla="*/ 117 w 124"/>
                <a:gd name="T5" fmla="*/ 1 h 17"/>
                <a:gd name="T6" fmla="*/ 111 w 124"/>
                <a:gd name="T7" fmla="*/ 2 h 17"/>
                <a:gd name="T8" fmla="*/ 102 w 124"/>
                <a:gd name="T9" fmla="*/ 3 h 17"/>
                <a:gd name="T10" fmla="*/ 93 w 124"/>
                <a:gd name="T11" fmla="*/ 4 h 17"/>
                <a:gd name="T12" fmla="*/ 83 w 124"/>
                <a:gd name="T13" fmla="*/ 6 h 17"/>
                <a:gd name="T14" fmla="*/ 72 w 124"/>
                <a:gd name="T15" fmla="*/ 7 h 17"/>
                <a:gd name="T16" fmla="*/ 60 w 124"/>
                <a:gd name="T17" fmla="*/ 8 h 17"/>
                <a:gd name="T18" fmla="*/ 49 w 124"/>
                <a:gd name="T19" fmla="*/ 10 h 17"/>
                <a:gd name="T20" fmla="*/ 38 w 124"/>
                <a:gd name="T21" fmla="*/ 11 h 17"/>
                <a:gd name="T22" fmla="*/ 28 w 124"/>
                <a:gd name="T23" fmla="*/ 12 h 17"/>
                <a:gd name="T24" fmla="*/ 18 w 124"/>
                <a:gd name="T25" fmla="*/ 13 h 17"/>
                <a:gd name="T26" fmla="*/ 11 w 124"/>
                <a:gd name="T27" fmla="*/ 14 h 17"/>
                <a:gd name="T28" fmla="*/ 4 w 124"/>
                <a:gd name="T29" fmla="*/ 14 h 17"/>
                <a:gd name="T30" fmla="*/ 1 w 124"/>
                <a:gd name="T31" fmla="*/ 15 h 17"/>
                <a:gd name="T32" fmla="*/ 0 w 124"/>
                <a:gd name="T33" fmla="*/ 15 h 17"/>
                <a:gd name="T34" fmla="*/ 1 w 124"/>
                <a:gd name="T35" fmla="*/ 17 h 17"/>
                <a:gd name="T36" fmla="*/ 4 w 124"/>
                <a:gd name="T37" fmla="*/ 16 h 17"/>
                <a:gd name="T38" fmla="*/ 11 w 124"/>
                <a:gd name="T39" fmla="*/ 16 h 17"/>
                <a:gd name="T40" fmla="*/ 19 w 124"/>
                <a:gd name="T41" fmla="*/ 15 h 17"/>
                <a:gd name="T42" fmla="*/ 28 w 124"/>
                <a:gd name="T43" fmla="*/ 14 h 17"/>
                <a:gd name="T44" fmla="*/ 38 w 124"/>
                <a:gd name="T45" fmla="*/ 13 h 17"/>
                <a:gd name="T46" fmla="*/ 49 w 124"/>
                <a:gd name="T47" fmla="*/ 12 h 17"/>
                <a:gd name="T48" fmla="*/ 60 w 124"/>
                <a:gd name="T49" fmla="*/ 10 h 17"/>
                <a:gd name="T50" fmla="*/ 72 w 124"/>
                <a:gd name="T51" fmla="*/ 9 h 17"/>
                <a:gd name="T52" fmla="*/ 83 w 124"/>
                <a:gd name="T53" fmla="*/ 8 h 17"/>
                <a:gd name="T54" fmla="*/ 93 w 124"/>
                <a:gd name="T55" fmla="*/ 7 h 17"/>
                <a:gd name="T56" fmla="*/ 102 w 124"/>
                <a:gd name="T57" fmla="*/ 6 h 17"/>
                <a:gd name="T58" fmla="*/ 111 w 124"/>
                <a:gd name="T59" fmla="*/ 4 h 17"/>
                <a:gd name="T60" fmla="*/ 118 w 124"/>
                <a:gd name="T61" fmla="*/ 3 h 17"/>
                <a:gd name="T62" fmla="*/ 122 w 124"/>
                <a:gd name="T63" fmla="*/ 2 h 17"/>
                <a:gd name="T64" fmla="*/ 124 w 124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7">
                  <a:moveTo>
                    <a:pt x="124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0" name="Freeform 3050">
              <a:extLst>
                <a:ext uri="{FF2B5EF4-FFF2-40B4-BE49-F238E27FC236}">
                  <a16:creationId xmlns:a16="http://schemas.microsoft.com/office/drawing/2014/main" id="{A8762334-8E34-44CB-A00E-081600ED69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582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3 w 7"/>
                <a:gd name="T13" fmla="*/ 3 h 7"/>
                <a:gd name="T14" fmla="*/ 3 w 7"/>
                <a:gd name="T15" fmla="*/ 4 h 7"/>
                <a:gd name="T16" fmla="*/ 2 w 7"/>
                <a:gd name="T17" fmla="*/ 4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1" name="Freeform 3051">
              <a:extLst>
                <a:ext uri="{FF2B5EF4-FFF2-40B4-BE49-F238E27FC236}">
                  <a16:creationId xmlns:a16="http://schemas.microsoft.com/office/drawing/2014/main" id="{144E8316-F416-4606-BD2A-86675EA13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75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2" name="Freeform 3052">
              <a:extLst>
                <a:ext uri="{FF2B5EF4-FFF2-40B4-BE49-F238E27FC236}">
                  <a16:creationId xmlns:a16="http://schemas.microsoft.com/office/drawing/2014/main" id="{A430F2AE-6238-4F0F-9B4B-ABB481955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575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3" name="Freeform 3053">
              <a:extLst>
                <a:ext uri="{FF2B5EF4-FFF2-40B4-BE49-F238E27FC236}">
                  <a16:creationId xmlns:a16="http://schemas.microsoft.com/office/drawing/2014/main" id="{9A6EA816-E399-4374-B2D0-75CCAFD79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421"/>
              <a:ext cx="158" cy="175"/>
            </a:xfrm>
            <a:custGeom>
              <a:avLst/>
              <a:gdLst>
                <a:gd name="T0" fmla="*/ 145 w 158"/>
                <a:gd name="T1" fmla="*/ 155 h 175"/>
                <a:gd name="T2" fmla="*/ 146 w 158"/>
                <a:gd name="T3" fmla="*/ 155 h 175"/>
                <a:gd name="T4" fmla="*/ 148 w 158"/>
                <a:gd name="T5" fmla="*/ 155 h 175"/>
                <a:gd name="T6" fmla="*/ 150 w 158"/>
                <a:gd name="T7" fmla="*/ 154 h 175"/>
                <a:gd name="T8" fmla="*/ 152 w 158"/>
                <a:gd name="T9" fmla="*/ 153 h 175"/>
                <a:gd name="T10" fmla="*/ 154 w 158"/>
                <a:gd name="T11" fmla="*/ 153 h 175"/>
                <a:gd name="T12" fmla="*/ 156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3 w 158"/>
                <a:gd name="T19" fmla="*/ 2 h 175"/>
                <a:gd name="T20" fmla="*/ 152 w 158"/>
                <a:gd name="T21" fmla="*/ 1 h 175"/>
                <a:gd name="T22" fmla="*/ 151 w 158"/>
                <a:gd name="T23" fmla="*/ 1 h 175"/>
                <a:gd name="T24" fmla="*/ 149 w 158"/>
                <a:gd name="T25" fmla="*/ 0 h 175"/>
                <a:gd name="T26" fmla="*/ 147 w 158"/>
                <a:gd name="T27" fmla="*/ 0 h 175"/>
                <a:gd name="T28" fmla="*/ 145 w 158"/>
                <a:gd name="T29" fmla="*/ 0 h 175"/>
                <a:gd name="T30" fmla="*/ 143 w 158"/>
                <a:gd name="T31" fmla="*/ 0 h 175"/>
                <a:gd name="T32" fmla="*/ 141 w 158"/>
                <a:gd name="T33" fmla="*/ 0 h 175"/>
                <a:gd name="T34" fmla="*/ 139 w 158"/>
                <a:gd name="T35" fmla="*/ 0 h 175"/>
                <a:gd name="T36" fmla="*/ 5 w 158"/>
                <a:gd name="T37" fmla="*/ 5 h 175"/>
                <a:gd name="T38" fmla="*/ 4 w 158"/>
                <a:gd name="T39" fmla="*/ 5 h 175"/>
                <a:gd name="T40" fmla="*/ 3 w 158"/>
                <a:gd name="T41" fmla="*/ 5 h 175"/>
                <a:gd name="T42" fmla="*/ 2 w 158"/>
                <a:gd name="T43" fmla="*/ 6 h 175"/>
                <a:gd name="T44" fmla="*/ 2 w 158"/>
                <a:gd name="T45" fmla="*/ 6 h 175"/>
                <a:gd name="T46" fmla="*/ 2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2 w 158"/>
                <a:gd name="T55" fmla="*/ 170 h 175"/>
                <a:gd name="T56" fmla="*/ 12 w 158"/>
                <a:gd name="T57" fmla="*/ 172 h 175"/>
                <a:gd name="T58" fmla="*/ 13 w 158"/>
                <a:gd name="T59" fmla="*/ 172 h 175"/>
                <a:gd name="T60" fmla="*/ 13 w 158"/>
                <a:gd name="T61" fmla="*/ 173 h 175"/>
                <a:gd name="T62" fmla="*/ 14 w 158"/>
                <a:gd name="T63" fmla="*/ 174 h 175"/>
                <a:gd name="T64" fmla="*/ 14 w 158"/>
                <a:gd name="T65" fmla="*/ 174 h 175"/>
                <a:gd name="T66" fmla="*/ 14 w 158"/>
                <a:gd name="T67" fmla="*/ 174 h 175"/>
                <a:gd name="T68" fmla="*/ 15 w 158"/>
                <a:gd name="T69" fmla="*/ 175 h 175"/>
                <a:gd name="T70" fmla="*/ 16 w 158"/>
                <a:gd name="T71" fmla="*/ 175 h 175"/>
                <a:gd name="T72" fmla="*/ 145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5" y="155"/>
                  </a:moveTo>
                  <a:lnTo>
                    <a:pt x="146" y="155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3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45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4" name="Freeform 3054">
              <a:extLst>
                <a:ext uri="{FF2B5EF4-FFF2-40B4-BE49-F238E27FC236}">
                  <a16:creationId xmlns:a16="http://schemas.microsoft.com/office/drawing/2014/main" id="{9E5FA88D-A847-41A0-B733-43A96E076B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70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2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4 h 7"/>
                <a:gd name="T14" fmla="*/ 3 w 15"/>
                <a:gd name="T15" fmla="*/ 5 h 7"/>
                <a:gd name="T16" fmla="*/ 1 w 15"/>
                <a:gd name="T17" fmla="*/ 5 h 7"/>
                <a:gd name="T18" fmla="*/ 0 w 15"/>
                <a:gd name="T19" fmla="*/ 5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6 h 7"/>
                <a:gd name="T28" fmla="*/ 7 w 15"/>
                <a:gd name="T29" fmla="*/ 5 h 7"/>
                <a:gd name="T30" fmla="*/ 9 w 15"/>
                <a:gd name="T31" fmla="*/ 5 h 7"/>
                <a:gd name="T32" fmla="*/ 11 w 15"/>
                <a:gd name="T33" fmla="*/ 4 h 7"/>
                <a:gd name="T34" fmla="*/ 13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5" name="Freeform 3055">
              <a:extLst>
                <a:ext uri="{FF2B5EF4-FFF2-40B4-BE49-F238E27FC236}">
                  <a16:creationId xmlns:a16="http://schemas.microsoft.com/office/drawing/2014/main" id="{DD4E8E71-4C5F-48C8-9610-948B27438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423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5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6" name="Freeform 3056">
              <a:extLst>
                <a:ext uri="{FF2B5EF4-FFF2-40B4-BE49-F238E27FC236}">
                  <a16:creationId xmlns:a16="http://schemas.microsoft.com/office/drawing/2014/main" id="{02157DF3-A9C2-4D42-856E-14B3F57EA2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420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2 w 15"/>
                <a:gd name="T5" fmla="*/ 1 h 3"/>
                <a:gd name="T6" fmla="*/ 4 w 15"/>
                <a:gd name="T7" fmla="*/ 1 h 3"/>
                <a:gd name="T8" fmla="*/ 6 w 15"/>
                <a:gd name="T9" fmla="*/ 1 h 3"/>
                <a:gd name="T10" fmla="*/ 8 w 15"/>
                <a:gd name="T11" fmla="*/ 2 h 3"/>
                <a:gd name="T12" fmla="*/ 10 w 15"/>
                <a:gd name="T13" fmla="*/ 2 h 3"/>
                <a:gd name="T14" fmla="*/ 12 w 15"/>
                <a:gd name="T15" fmla="*/ 3 h 3"/>
                <a:gd name="T16" fmla="*/ 13 w 15"/>
                <a:gd name="T17" fmla="*/ 3 h 3"/>
                <a:gd name="T18" fmla="*/ 13 w 15"/>
                <a:gd name="T19" fmla="*/ 3 h 3"/>
                <a:gd name="T20" fmla="*/ 15 w 15"/>
                <a:gd name="T21" fmla="*/ 3 h 3"/>
                <a:gd name="T22" fmla="*/ 14 w 15"/>
                <a:gd name="T23" fmla="*/ 1 h 3"/>
                <a:gd name="T24" fmla="*/ 12 w 15"/>
                <a:gd name="T25" fmla="*/ 1 h 3"/>
                <a:gd name="T26" fmla="*/ 10 w 15"/>
                <a:gd name="T27" fmla="*/ 1 h 3"/>
                <a:gd name="T28" fmla="*/ 9 w 15"/>
                <a:gd name="T29" fmla="*/ 0 h 3"/>
                <a:gd name="T30" fmla="*/ 6 w 15"/>
                <a:gd name="T31" fmla="*/ 0 h 3"/>
                <a:gd name="T32" fmla="*/ 4 w 15"/>
                <a:gd name="T33" fmla="*/ 0 h 3"/>
                <a:gd name="T34" fmla="*/ 2 w 15"/>
                <a:gd name="T35" fmla="*/ 0 h 3"/>
                <a:gd name="T36" fmla="*/ 0 w 15"/>
                <a:gd name="T37" fmla="*/ 0 h 3"/>
                <a:gd name="T38" fmla="*/ 0 w 15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7" name="Freeform 3057">
              <a:extLst>
                <a:ext uri="{FF2B5EF4-FFF2-40B4-BE49-F238E27FC236}">
                  <a16:creationId xmlns:a16="http://schemas.microsoft.com/office/drawing/2014/main" id="{11ED2134-73B7-4B6B-BCB9-51ADC750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420"/>
              <a:ext cx="134" cy="7"/>
            </a:xfrm>
            <a:custGeom>
              <a:avLst/>
              <a:gdLst>
                <a:gd name="T0" fmla="*/ 0 w 134"/>
                <a:gd name="T1" fmla="*/ 5 h 7"/>
                <a:gd name="T2" fmla="*/ 0 w 134"/>
                <a:gd name="T3" fmla="*/ 7 h 7"/>
                <a:gd name="T4" fmla="*/ 134 w 134"/>
                <a:gd name="T5" fmla="*/ 1 h 7"/>
                <a:gd name="T6" fmla="*/ 134 w 134"/>
                <a:gd name="T7" fmla="*/ 0 h 7"/>
                <a:gd name="T8" fmla="*/ 0 w 134"/>
                <a:gd name="T9" fmla="*/ 5 h 7"/>
                <a:gd name="T10" fmla="*/ 0 w 13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">
                  <a:moveTo>
                    <a:pt x="0" y="5"/>
                  </a:moveTo>
                  <a:lnTo>
                    <a:pt x="0" y="7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8" name="Freeform 3058">
              <a:extLst>
                <a:ext uri="{FF2B5EF4-FFF2-40B4-BE49-F238E27FC236}">
                  <a16:creationId xmlns:a16="http://schemas.microsoft.com/office/drawing/2014/main" id="{E31F224C-16AA-4837-B8DF-9D9EDC0F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25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3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6 w 6"/>
                <a:gd name="T21" fmla="*/ 0 h 5"/>
                <a:gd name="T22" fmla="*/ 5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2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79" name="Freeform 3059">
              <a:extLst>
                <a:ext uri="{FF2B5EF4-FFF2-40B4-BE49-F238E27FC236}">
                  <a16:creationId xmlns:a16="http://schemas.microsoft.com/office/drawing/2014/main" id="{C56BD83A-596B-4D48-A409-9085E6A37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30"/>
              <a:ext cx="14" cy="161"/>
            </a:xfrm>
            <a:custGeom>
              <a:avLst/>
              <a:gdLst>
                <a:gd name="T0" fmla="*/ 12 w 14"/>
                <a:gd name="T1" fmla="*/ 161 h 161"/>
                <a:gd name="T2" fmla="*/ 14 w 14"/>
                <a:gd name="T3" fmla="*/ 161 h 161"/>
                <a:gd name="T4" fmla="*/ 3 w 14"/>
                <a:gd name="T5" fmla="*/ 0 h 161"/>
                <a:gd name="T6" fmla="*/ 0 w 14"/>
                <a:gd name="T7" fmla="*/ 0 h 161"/>
                <a:gd name="T8" fmla="*/ 12 w 14"/>
                <a:gd name="T9" fmla="*/ 161 h 161"/>
                <a:gd name="T10" fmla="*/ 12 w 14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1">
                  <a:moveTo>
                    <a:pt x="12" y="161"/>
                  </a:moveTo>
                  <a:lnTo>
                    <a:pt x="14" y="16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0" name="Freeform 3060">
              <a:extLst>
                <a:ext uri="{FF2B5EF4-FFF2-40B4-BE49-F238E27FC236}">
                  <a16:creationId xmlns:a16="http://schemas.microsoft.com/office/drawing/2014/main" id="{03AAB421-9D04-4428-8E82-788F8E61F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591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4 h 6"/>
                <a:gd name="T4" fmla="*/ 4 w 6"/>
                <a:gd name="T5" fmla="*/ 4 h 6"/>
                <a:gd name="T6" fmla="*/ 4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2 h 6"/>
                <a:gd name="T14" fmla="*/ 2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2 h 6"/>
                <a:gd name="T24" fmla="*/ 1 w 6"/>
                <a:gd name="T25" fmla="*/ 3 h 6"/>
                <a:gd name="T26" fmla="*/ 1 w 6"/>
                <a:gd name="T27" fmla="*/ 4 h 6"/>
                <a:gd name="T28" fmla="*/ 2 w 6"/>
                <a:gd name="T29" fmla="*/ 4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1" name="Freeform 3061">
              <a:extLst>
                <a:ext uri="{FF2B5EF4-FFF2-40B4-BE49-F238E27FC236}">
                  <a16:creationId xmlns:a16="http://schemas.microsoft.com/office/drawing/2014/main" id="{9E014FB0-EF47-419C-8C5C-F76A7498B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575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2" name="Freeform 3062">
              <a:extLst>
                <a:ext uri="{FF2B5EF4-FFF2-40B4-BE49-F238E27FC236}">
                  <a16:creationId xmlns:a16="http://schemas.microsoft.com/office/drawing/2014/main" id="{F09A7685-4936-4157-984A-EE323939F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3434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3" name="Freeform 3063">
              <a:extLst>
                <a:ext uri="{FF2B5EF4-FFF2-40B4-BE49-F238E27FC236}">
                  <a16:creationId xmlns:a16="http://schemas.microsoft.com/office/drawing/2014/main" id="{42A233B9-0529-4060-B9B5-D742FAE46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433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4" name="Freeform 3064">
              <a:extLst>
                <a:ext uri="{FF2B5EF4-FFF2-40B4-BE49-F238E27FC236}">
                  <a16:creationId xmlns:a16="http://schemas.microsoft.com/office/drawing/2014/main" id="{024F543C-A52A-4403-931A-C93D573DB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33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5" name="Freeform 3065">
              <a:extLst>
                <a:ext uri="{FF2B5EF4-FFF2-40B4-BE49-F238E27FC236}">
                  <a16:creationId xmlns:a16="http://schemas.microsoft.com/office/drawing/2014/main" id="{1B369A39-8449-4504-AA8C-DB0556315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41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6" name="Freeform 3066">
              <a:extLst>
                <a:ext uri="{FF2B5EF4-FFF2-40B4-BE49-F238E27FC236}">
                  <a16:creationId xmlns:a16="http://schemas.microsoft.com/office/drawing/2014/main" id="{800BCF41-1A6B-4E40-A34D-30274B079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556"/>
              <a:ext cx="123" cy="16"/>
            </a:xfrm>
            <a:custGeom>
              <a:avLst/>
              <a:gdLst>
                <a:gd name="T0" fmla="*/ 123 w 123"/>
                <a:gd name="T1" fmla="*/ 1 h 16"/>
                <a:gd name="T2" fmla="*/ 121 w 123"/>
                <a:gd name="T3" fmla="*/ 1 h 16"/>
                <a:gd name="T4" fmla="*/ 122 w 123"/>
                <a:gd name="T5" fmla="*/ 0 h 16"/>
                <a:gd name="T6" fmla="*/ 0 w 123"/>
                <a:gd name="T7" fmla="*/ 14 h 16"/>
                <a:gd name="T8" fmla="*/ 0 w 123"/>
                <a:gd name="T9" fmla="*/ 16 h 16"/>
                <a:gd name="T10" fmla="*/ 122 w 123"/>
                <a:gd name="T11" fmla="*/ 2 h 16"/>
                <a:gd name="T12" fmla="*/ 123 w 123"/>
                <a:gd name="T13" fmla="*/ 1 h 16"/>
                <a:gd name="T14" fmla="*/ 122 w 123"/>
                <a:gd name="T15" fmla="*/ 2 h 16"/>
                <a:gd name="T16" fmla="*/ 123 w 123"/>
                <a:gd name="T17" fmla="*/ 1 h 16"/>
                <a:gd name="T18" fmla="*/ 123 w 12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7" name="Freeform 3067">
              <a:extLst>
                <a:ext uri="{FF2B5EF4-FFF2-40B4-BE49-F238E27FC236}">
                  <a16:creationId xmlns:a16="http://schemas.microsoft.com/office/drawing/2014/main" id="{B81DE11B-4405-457D-9A7F-7F46422A8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2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0 w 48"/>
                <a:gd name="T3" fmla="*/ 7 h 14"/>
                <a:gd name="T4" fmla="*/ 0 w 48"/>
                <a:gd name="T5" fmla="*/ 14 h 14"/>
                <a:gd name="T6" fmla="*/ 47 w 48"/>
                <a:gd name="T7" fmla="*/ 6 h 14"/>
                <a:gd name="T8" fmla="*/ 48 w 4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4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7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8" name="Freeform 3068">
              <a:extLst>
                <a:ext uri="{FF2B5EF4-FFF2-40B4-BE49-F238E27FC236}">
                  <a16:creationId xmlns:a16="http://schemas.microsoft.com/office/drawing/2014/main" id="{2BE8FE04-F518-4087-A5CF-00A87F820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1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2 w 49"/>
                <a:gd name="T3" fmla="*/ 8 h 9"/>
                <a:gd name="T4" fmla="*/ 1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1 w 49"/>
                <a:gd name="T11" fmla="*/ 7 h 9"/>
                <a:gd name="T12" fmla="*/ 0 w 49"/>
                <a:gd name="T13" fmla="*/ 8 h 9"/>
                <a:gd name="T14" fmla="*/ 1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89" name="Freeform 3069">
              <a:extLst>
                <a:ext uri="{FF2B5EF4-FFF2-40B4-BE49-F238E27FC236}">
                  <a16:creationId xmlns:a16="http://schemas.microsoft.com/office/drawing/2014/main" id="{96AD8AE2-5D5E-41C3-AFA4-99EBD0BBB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9"/>
              <a:ext cx="2" cy="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6 h 8"/>
                <a:gd name="T4" fmla="*/ 2 w 2"/>
                <a:gd name="T5" fmla="*/ 7 h 8"/>
                <a:gd name="T6" fmla="*/ 2 w 2"/>
                <a:gd name="T7" fmla="*/ 0 h 8"/>
                <a:gd name="T8" fmla="*/ 0 w 2"/>
                <a:gd name="T9" fmla="*/ 0 h 8"/>
                <a:gd name="T10" fmla="*/ 0 w 2"/>
                <a:gd name="T11" fmla="*/ 7 h 8"/>
                <a:gd name="T12" fmla="*/ 1 w 2"/>
                <a:gd name="T13" fmla="*/ 8 h 8"/>
                <a:gd name="T14" fmla="*/ 0 w 2"/>
                <a:gd name="T15" fmla="*/ 7 h 8"/>
                <a:gd name="T16" fmla="*/ 0 w 2"/>
                <a:gd name="T17" fmla="*/ 8 h 8"/>
                <a:gd name="T18" fmla="*/ 1 w 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0" name="Freeform 3070">
              <a:extLst>
                <a:ext uri="{FF2B5EF4-FFF2-40B4-BE49-F238E27FC236}">
                  <a16:creationId xmlns:a16="http://schemas.microsoft.com/office/drawing/2014/main" id="{52EA77FB-7221-4073-840A-A787CC9D0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7"/>
              <a:ext cx="49" cy="10"/>
            </a:xfrm>
            <a:custGeom>
              <a:avLst/>
              <a:gdLst>
                <a:gd name="T0" fmla="*/ 49 w 49"/>
                <a:gd name="T1" fmla="*/ 1 h 10"/>
                <a:gd name="T2" fmla="*/ 46 w 49"/>
                <a:gd name="T3" fmla="*/ 1 h 10"/>
                <a:gd name="T4" fmla="*/ 47 w 49"/>
                <a:gd name="T5" fmla="*/ 0 h 10"/>
                <a:gd name="T6" fmla="*/ 0 w 49"/>
                <a:gd name="T7" fmla="*/ 8 h 10"/>
                <a:gd name="T8" fmla="*/ 0 w 49"/>
                <a:gd name="T9" fmla="*/ 10 h 10"/>
                <a:gd name="T10" fmla="*/ 48 w 49"/>
                <a:gd name="T11" fmla="*/ 2 h 10"/>
                <a:gd name="T12" fmla="*/ 48 w 49"/>
                <a:gd name="T13" fmla="*/ 1 h 10"/>
                <a:gd name="T14" fmla="*/ 48 w 49"/>
                <a:gd name="T15" fmla="*/ 2 h 10"/>
                <a:gd name="T16" fmla="*/ 48 w 49"/>
                <a:gd name="T17" fmla="*/ 2 h 10"/>
                <a:gd name="T18" fmla="*/ 49 w 4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49" y="1"/>
                  </a:moveTo>
                  <a:lnTo>
                    <a:pt x="46" y="1"/>
                  </a:lnTo>
                  <a:lnTo>
                    <a:pt x="47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1" name="Freeform 3071">
              <a:extLst>
                <a:ext uri="{FF2B5EF4-FFF2-40B4-BE49-F238E27FC236}">
                  <a16:creationId xmlns:a16="http://schemas.microsoft.com/office/drawing/2014/main" id="{53F94376-5842-4D11-BEE1-CB468F977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641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2" name="Freeform 3072">
              <a:extLst>
                <a:ext uri="{FF2B5EF4-FFF2-40B4-BE49-F238E27FC236}">
                  <a16:creationId xmlns:a16="http://schemas.microsoft.com/office/drawing/2014/main" id="{58CFCB7D-9C8B-407B-B456-6666D55E6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0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3" name="Freeform 3073">
              <a:extLst>
                <a:ext uri="{FF2B5EF4-FFF2-40B4-BE49-F238E27FC236}">
                  <a16:creationId xmlns:a16="http://schemas.microsoft.com/office/drawing/2014/main" id="{6439BE21-EA6E-4F49-AE4A-E1F73117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39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4" name="Rectangle 3074">
              <a:extLst>
                <a:ext uri="{FF2B5EF4-FFF2-40B4-BE49-F238E27FC236}">
                  <a16:creationId xmlns:a16="http://schemas.microsoft.com/office/drawing/2014/main" id="{ECF0C197-8974-464E-BEA9-53488CE87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21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5" name="Freeform 3075">
              <a:extLst>
                <a:ext uri="{FF2B5EF4-FFF2-40B4-BE49-F238E27FC236}">
                  <a16:creationId xmlns:a16="http://schemas.microsoft.com/office/drawing/2014/main" id="{3E465296-85F1-49BA-973B-5C441B1C2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3428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6" name="Freeform 3076">
              <a:extLst>
                <a:ext uri="{FF2B5EF4-FFF2-40B4-BE49-F238E27FC236}">
                  <a16:creationId xmlns:a16="http://schemas.microsoft.com/office/drawing/2014/main" id="{DEAF9E47-D556-40E3-B7F9-4FEAAC5EA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427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7" name="Freeform 3077">
              <a:extLst>
                <a:ext uri="{FF2B5EF4-FFF2-40B4-BE49-F238E27FC236}">
                  <a16:creationId xmlns:a16="http://schemas.microsoft.com/office/drawing/2014/main" id="{F1153B35-51B4-4165-8A3B-433C85D79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28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8" name="Freeform 3078">
              <a:extLst>
                <a:ext uri="{FF2B5EF4-FFF2-40B4-BE49-F238E27FC236}">
                  <a16:creationId xmlns:a16="http://schemas.microsoft.com/office/drawing/2014/main" id="{0E57A211-37BD-4656-B2FD-B6AB38182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58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799" name="Freeform 3079">
              <a:extLst>
                <a:ext uri="{FF2B5EF4-FFF2-40B4-BE49-F238E27FC236}">
                  <a16:creationId xmlns:a16="http://schemas.microsoft.com/office/drawing/2014/main" id="{E917CE21-B6E6-4DAA-96AF-79C038B6C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70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0" name="Freeform 3080">
              <a:extLst>
                <a:ext uri="{FF2B5EF4-FFF2-40B4-BE49-F238E27FC236}">
                  <a16:creationId xmlns:a16="http://schemas.microsoft.com/office/drawing/2014/main" id="{6D943349-6B37-41AC-B745-C5182204D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569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1" name="Freeform 3081">
              <a:extLst>
                <a:ext uri="{FF2B5EF4-FFF2-40B4-BE49-F238E27FC236}">
                  <a16:creationId xmlns:a16="http://schemas.microsoft.com/office/drawing/2014/main" id="{AF863BBA-F1A4-4CD2-8CF7-A36BDFC1C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586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2" name="Freeform 3082">
              <a:extLst>
                <a:ext uri="{FF2B5EF4-FFF2-40B4-BE49-F238E27FC236}">
                  <a16:creationId xmlns:a16="http://schemas.microsoft.com/office/drawing/2014/main" id="{557F4C21-F6D7-4521-8591-A0F165CAD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60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3 w 114"/>
                <a:gd name="T3" fmla="*/ 39 h 41"/>
                <a:gd name="T4" fmla="*/ 114 w 114"/>
                <a:gd name="T5" fmla="*/ 39 h 41"/>
                <a:gd name="T6" fmla="*/ 1 w 114"/>
                <a:gd name="T7" fmla="*/ 0 h 41"/>
                <a:gd name="T8" fmla="*/ 0 w 114"/>
                <a:gd name="T9" fmla="*/ 2 h 41"/>
                <a:gd name="T10" fmla="*/ 113 w 114"/>
                <a:gd name="T11" fmla="*/ 41 h 41"/>
                <a:gd name="T12" fmla="*/ 114 w 114"/>
                <a:gd name="T13" fmla="*/ 41 h 41"/>
                <a:gd name="T14" fmla="*/ 113 w 114"/>
                <a:gd name="T15" fmla="*/ 41 h 41"/>
                <a:gd name="T16" fmla="*/ 114 w 114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3" y="39"/>
                  </a:lnTo>
                  <a:lnTo>
                    <a:pt x="114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3" name="Freeform 3083">
              <a:extLst>
                <a:ext uri="{FF2B5EF4-FFF2-40B4-BE49-F238E27FC236}">
                  <a16:creationId xmlns:a16="http://schemas.microsoft.com/office/drawing/2014/main" id="{BBADB546-C3BA-4CF4-91D8-00C869EC9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19"/>
              <a:ext cx="160" cy="28"/>
            </a:xfrm>
            <a:custGeom>
              <a:avLst/>
              <a:gdLst>
                <a:gd name="T0" fmla="*/ 156 w 160"/>
                <a:gd name="T1" fmla="*/ 0 h 28"/>
                <a:gd name="T2" fmla="*/ 156 w 160"/>
                <a:gd name="T3" fmla="*/ 2 h 28"/>
                <a:gd name="T4" fmla="*/ 156 w 160"/>
                <a:gd name="T5" fmla="*/ 0 h 28"/>
                <a:gd name="T6" fmla="*/ 0 w 160"/>
                <a:gd name="T7" fmla="*/ 26 h 28"/>
                <a:gd name="T8" fmla="*/ 1 w 160"/>
                <a:gd name="T9" fmla="*/ 28 h 28"/>
                <a:gd name="T10" fmla="*/ 156 w 160"/>
                <a:gd name="T11" fmla="*/ 2 h 28"/>
                <a:gd name="T12" fmla="*/ 156 w 160"/>
                <a:gd name="T13" fmla="*/ 0 h 28"/>
                <a:gd name="T14" fmla="*/ 156 w 160"/>
                <a:gd name="T15" fmla="*/ 2 h 28"/>
                <a:gd name="T16" fmla="*/ 160 w 160"/>
                <a:gd name="T17" fmla="*/ 2 h 28"/>
                <a:gd name="T18" fmla="*/ 156 w 1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4" name="Freeform 3084">
              <a:extLst>
                <a:ext uri="{FF2B5EF4-FFF2-40B4-BE49-F238E27FC236}">
                  <a16:creationId xmlns:a16="http://schemas.microsoft.com/office/drawing/2014/main" id="{ECAD302D-5093-406C-9043-7BEEB3337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584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5" name="Freeform 3085">
              <a:extLst>
                <a:ext uri="{FF2B5EF4-FFF2-40B4-BE49-F238E27FC236}">
                  <a16:creationId xmlns:a16="http://schemas.microsoft.com/office/drawing/2014/main" id="{3FACD1ED-BF15-430C-B783-E99CBCBAB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585"/>
              <a:ext cx="166" cy="23"/>
            </a:xfrm>
            <a:custGeom>
              <a:avLst/>
              <a:gdLst>
                <a:gd name="T0" fmla="*/ 4 w 166"/>
                <a:gd name="T1" fmla="*/ 23 h 23"/>
                <a:gd name="T2" fmla="*/ 5 w 166"/>
                <a:gd name="T3" fmla="*/ 21 h 23"/>
                <a:gd name="T4" fmla="*/ 4 w 166"/>
                <a:gd name="T5" fmla="*/ 23 h 23"/>
                <a:gd name="T6" fmla="*/ 166 w 166"/>
                <a:gd name="T7" fmla="*/ 2 h 23"/>
                <a:gd name="T8" fmla="*/ 166 w 166"/>
                <a:gd name="T9" fmla="*/ 0 h 23"/>
                <a:gd name="T10" fmla="*/ 4 w 166"/>
                <a:gd name="T11" fmla="*/ 21 h 23"/>
                <a:gd name="T12" fmla="*/ 4 w 166"/>
                <a:gd name="T13" fmla="*/ 23 h 23"/>
                <a:gd name="T14" fmla="*/ 4 w 166"/>
                <a:gd name="T15" fmla="*/ 21 h 23"/>
                <a:gd name="T16" fmla="*/ 0 w 166"/>
                <a:gd name="T17" fmla="*/ 21 h 23"/>
                <a:gd name="T18" fmla="*/ 4 w 16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">
                  <a:moveTo>
                    <a:pt x="4" y="23"/>
                  </a:moveTo>
                  <a:lnTo>
                    <a:pt x="5" y="21"/>
                  </a:lnTo>
                  <a:lnTo>
                    <a:pt x="4" y="23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6" name="Freeform 3086">
              <a:extLst>
                <a:ext uri="{FF2B5EF4-FFF2-40B4-BE49-F238E27FC236}">
                  <a16:creationId xmlns:a16="http://schemas.microsoft.com/office/drawing/2014/main" id="{9D88C2F7-B70B-4A1B-8B79-0BFBA5310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21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1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1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7" name="Freeform 3087">
              <a:extLst>
                <a:ext uri="{FF2B5EF4-FFF2-40B4-BE49-F238E27FC236}">
                  <a16:creationId xmlns:a16="http://schemas.microsoft.com/office/drawing/2014/main" id="{2BA3B09D-CF9E-4E41-B686-FC9321F390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19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2 w 157"/>
                <a:gd name="T3" fmla="*/ 27 h 28"/>
                <a:gd name="T4" fmla="*/ 2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2" y="27"/>
                  </a:lnTo>
                  <a:lnTo>
                    <a:pt x="2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8" name="Freeform 3088">
              <a:extLst>
                <a:ext uri="{FF2B5EF4-FFF2-40B4-BE49-F238E27FC236}">
                  <a16:creationId xmlns:a16="http://schemas.microsoft.com/office/drawing/2014/main" id="{99BA50E5-91CF-40DE-9592-77544A50A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6"/>
              <a:ext cx="3" cy="42"/>
            </a:xfrm>
            <a:custGeom>
              <a:avLst/>
              <a:gdLst>
                <a:gd name="T0" fmla="*/ 2 w 3"/>
                <a:gd name="T1" fmla="*/ 42 h 42"/>
                <a:gd name="T2" fmla="*/ 1 w 3"/>
                <a:gd name="T3" fmla="*/ 40 h 42"/>
                <a:gd name="T4" fmla="*/ 3 w 3"/>
                <a:gd name="T5" fmla="*/ 41 h 42"/>
                <a:gd name="T6" fmla="*/ 2 w 3"/>
                <a:gd name="T7" fmla="*/ 0 h 42"/>
                <a:gd name="T8" fmla="*/ 0 w 3"/>
                <a:gd name="T9" fmla="*/ 0 h 42"/>
                <a:gd name="T10" fmla="*/ 1 w 3"/>
                <a:gd name="T11" fmla="*/ 41 h 42"/>
                <a:gd name="T12" fmla="*/ 2 w 3"/>
                <a:gd name="T13" fmla="*/ 42 h 42"/>
                <a:gd name="T14" fmla="*/ 1 w 3"/>
                <a:gd name="T15" fmla="*/ 41 h 42"/>
                <a:gd name="T16" fmla="*/ 1 w 3"/>
                <a:gd name="T17" fmla="*/ 42 h 42"/>
                <a:gd name="T18" fmla="*/ 2 w 3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09" name="Freeform 3089">
              <a:extLst>
                <a:ext uri="{FF2B5EF4-FFF2-40B4-BE49-F238E27FC236}">
                  <a16:creationId xmlns:a16="http://schemas.microsoft.com/office/drawing/2014/main" id="{529A3D30-228B-4AB6-8C72-CF1C05DD6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59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1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0" name="Freeform 3090">
              <a:extLst>
                <a:ext uri="{FF2B5EF4-FFF2-40B4-BE49-F238E27FC236}">
                  <a16:creationId xmlns:a16="http://schemas.microsoft.com/office/drawing/2014/main" id="{A3A81513-5179-4E56-B0DB-EF155DC39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19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1" name="Freeform 3091">
              <a:extLst>
                <a:ext uri="{FF2B5EF4-FFF2-40B4-BE49-F238E27FC236}">
                  <a16:creationId xmlns:a16="http://schemas.microsoft.com/office/drawing/2014/main" id="{4768ABF9-7FCC-40CE-8572-04E4E008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2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6 w 80"/>
                <a:gd name="T19" fmla="*/ 21 h 25"/>
                <a:gd name="T20" fmla="*/ 51 w 80"/>
                <a:gd name="T21" fmla="*/ 22 h 25"/>
                <a:gd name="T22" fmla="*/ 56 w 80"/>
                <a:gd name="T23" fmla="*/ 22 h 25"/>
                <a:gd name="T24" fmla="*/ 60 w 80"/>
                <a:gd name="T25" fmla="*/ 23 h 25"/>
                <a:gd name="T26" fmla="*/ 64 w 80"/>
                <a:gd name="T27" fmla="*/ 23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6" y="21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2" name="Freeform 3092">
              <a:extLst>
                <a:ext uri="{FF2B5EF4-FFF2-40B4-BE49-F238E27FC236}">
                  <a16:creationId xmlns:a16="http://schemas.microsoft.com/office/drawing/2014/main" id="{A3A88CC7-05DD-48C5-B0D0-45ADB18D6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1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3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3" name="Freeform 3093">
              <a:extLst>
                <a:ext uri="{FF2B5EF4-FFF2-40B4-BE49-F238E27FC236}">
                  <a16:creationId xmlns:a16="http://schemas.microsoft.com/office/drawing/2014/main" id="{83F0401C-5DAC-49CE-AF01-B4FFB3B11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2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4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4" name="Freeform 3094">
              <a:extLst>
                <a:ext uri="{FF2B5EF4-FFF2-40B4-BE49-F238E27FC236}">
                  <a16:creationId xmlns:a16="http://schemas.microsoft.com/office/drawing/2014/main" id="{81C007F5-6CB6-414C-82AC-94E2BD5D6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6"/>
              <a:ext cx="30" cy="15"/>
            </a:xfrm>
            <a:custGeom>
              <a:avLst/>
              <a:gdLst>
                <a:gd name="T0" fmla="*/ 29 w 30"/>
                <a:gd name="T1" fmla="*/ 15 h 15"/>
                <a:gd name="T2" fmla="*/ 30 w 30"/>
                <a:gd name="T3" fmla="*/ 13 h 15"/>
                <a:gd name="T4" fmla="*/ 1 w 30"/>
                <a:gd name="T5" fmla="*/ 0 h 15"/>
                <a:gd name="T6" fmla="*/ 0 w 30"/>
                <a:gd name="T7" fmla="*/ 2 h 15"/>
                <a:gd name="T8" fmla="*/ 29 w 30"/>
                <a:gd name="T9" fmla="*/ 15 h 15"/>
                <a:gd name="T10" fmla="*/ 29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9" y="15"/>
                  </a:moveTo>
                  <a:lnTo>
                    <a:pt x="30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5" name="Freeform 3095">
              <a:extLst>
                <a:ext uri="{FF2B5EF4-FFF2-40B4-BE49-F238E27FC236}">
                  <a16:creationId xmlns:a16="http://schemas.microsoft.com/office/drawing/2014/main" id="{E224543C-DEC6-4E3B-85E1-05D884A42E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589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6 h 9"/>
                <a:gd name="T12" fmla="*/ 41 w 52"/>
                <a:gd name="T13" fmla="*/ 6 h 9"/>
                <a:gd name="T14" fmla="*/ 36 w 52"/>
                <a:gd name="T15" fmla="*/ 5 h 9"/>
                <a:gd name="T16" fmla="*/ 31 w 52"/>
                <a:gd name="T17" fmla="*/ 5 h 9"/>
                <a:gd name="T18" fmla="*/ 27 w 52"/>
                <a:gd name="T19" fmla="*/ 4 h 9"/>
                <a:gd name="T20" fmla="*/ 22 w 52"/>
                <a:gd name="T21" fmla="*/ 4 h 9"/>
                <a:gd name="T22" fmla="*/ 17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4 h 9"/>
                <a:gd name="T46" fmla="*/ 12 w 52"/>
                <a:gd name="T47" fmla="*/ 4 h 9"/>
                <a:gd name="T48" fmla="*/ 16 w 52"/>
                <a:gd name="T49" fmla="*/ 5 h 9"/>
                <a:gd name="T50" fmla="*/ 22 w 52"/>
                <a:gd name="T51" fmla="*/ 6 h 9"/>
                <a:gd name="T52" fmla="*/ 27 w 52"/>
                <a:gd name="T53" fmla="*/ 6 h 9"/>
                <a:gd name="T54" fmla="*/ 31 w 52"/>
                <a:gd name="T55" fmla="*/ 7 h 9"/>
                <a:gd name="T56" fmla="*/ 35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6" name="Freeform 3096">
              <a:extLst>
                <a:ext uri="{FF2B5EF4-FFF2-40B4-BE49-F238E27FC236}">
                  <a16:creationId xmlns:a16="http://schemas.microsoft.com/office/drawing/2014/main" id="{4B658162-D188-4F6F-AE0C-D0E0B602E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595"/>
              <a:ext cx="7" cy="5"/>
            </a:xfrm>
            <a:custGeom>
              <a:avLst/>
              <a:gdLst>
                <a:gd name="T0" fmla="*/ 2 w 7"/>
                <a:gd name="T1" fmla="*/ 1 h 5"/>
                <a:gd name="T2" fmla="*/ 1 w 7"/>
                <a:gd name="T3" fmla="*/ 3 h 5"/>
                <a:gd name="T4" fmla="*/ 2 w 7"/>
                <a:gd name="T5" fmla="*/ 1 h 5"/>
                <a:gd name="T6" fmla="*/ 1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2 w 7"/>
                <a:gd name="T13" fmla="*/ 1 h 5"/>
                <a:gd name="T14" fmla="*/ 1 w 7"/>
                <a:gd name="T15" fmla="*/ 1 h 5"/>
                <a:gd name="T16" fmla="*/ 0 w 7"/>
                <a:gd name="T17" fmla="*/ 2 h 5"/>
                <a:gd name="T18" fmla="*/ 1 w 7"/>
                <a:gd name="T19" fmla="*/ 3 h 5"/>
                <a:gd name="T20" fmla="*/ 2 w 7"/>
                <a:gd name="T21" fmla="*/ 1 h 5"/>
                <a:gd name="T22" fmla="*/ 1 w 7"/>
                <a:gd name="T23" fmla="*/ 3 h 5"/>
                <a:gd name="T24" fmla="*/ 7 w 7"/>
                <a:gd name="T25" fmla="*/ 5 h 5"/>
                <a:gd name="T26" fmla="*/ 2 w 7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7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7" name="Freeform 3097">
              <a:extLst>
                <a:ext uri="{FF2B5EF4-FFF2-40B4-BE49-F238E27FC236}">
                  <a16:creationId xmlns:a16="http://schemas.microsoft.com/office/drawing/2014/main" id="{58A8EAC2-D5E4-48AF-BBF4-C32B853C3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21"/>
              <a:ext cx="165" cy="176"/>
            </a:xfrm>
            <a:custGeom>
              <a:avLst/>
              <a:gdLst>
                <a:gd name="T0" fmla="*/ 159 w 165"/>
                <a:gd name="T1" fmla="*/ 0 h 176"/>
                <a:gd name="T2" fmla="*/ 5 w 165"/>
                <a:gd name="T3" fmla="*/ 7 h 176"/>
                <a:gd name="T4" fmla="*/ 4 w 165"/>
                <a:gd name="T5" fmla="*/ 7 h 176"/>
                <a:gd name="T6" fmla="*/ 3 w 165"/>
                <a:gd name="T7" fmla="*/ 7 h 176"/>
                <a:gd name="T8" fmla="*/ 2 w 165"/>
                <a:gd name="T9" fmla="*/ 7 h 176"/>
                <a:gd name="T10" fmla="*/ 2 w 165"/>
                <a:gd name="T11" fmla="*/ 8 h 176"/>
                <a:gd name="T12" fmla="*/ 0 w 165"/>
                <a:gd name="T13" fmla="*/ 9 h 176"/>
                <a:gd name="T14" fmla="*/ 0 w 165"/>
                <a:gd name="T15" fmla="*/ 9 h 176"/>
                <a:gd name="T16" fmla="*/ 0 w 165"/>
                <a:gd name="T17" fmla="*/ 10 h 176"/>
                <a:gd name="T18" fmla="*/ 0 w 165"/>
                <a:gd name="T19" fmla="*/ 11 h 176"/>
                <a:gd name="T20" fmla="*/ 12 w 165"/>
                <a:gd name="T21" fmla="*/ 173 h 176"/>
                <a:gd name="T22" fmla="*/ 12 w 165"/>
                <a:gd name="T23" fmla="*/ 173 h 176"/>
                <a:gd name="T24" fmla="*/ 12 w 165"/>
                <a:gd name="T25" fmla="*/ 174 h 176"/>
                <a:gd name="T26" fmla="*/ 13 w 165"/>
                <a:gd name="T27" fmla="*/ 175 h 176"/>
                <a:gd name="T28" fmla="*/ 13 w 165"/>
                <a:gd name="T29" fmla="*/ 175 h 176"/>
                <a:gd name="T30" fmla="*/ 14 w 165"/>
                <a:gd name="T31" fmla="*/ 176 h 176"/>
                <a:gd name="T32" fmla="*/ 15 w 165"/>
                <a:gd name="T33" fmla="*/ 176 h 176"/>
                <a:gd name="T34" fmla="*/ 16 w 165"/>
                <a:gd name="T35" fmla="*/ 176 h 176"/>
                <a:gd name="T36" fmla="*/ 16 w 165"/>
                <a:gd name="T37" fmla="*/ 176 h 176"/>
                <a:gd name="T38" fmla="*/ 165 w 165"/>
                <a:gd name="T39" fmla="*/ 155 h 176"/>
                <a:gd name="T40" fmla="*/ 159 w 16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76">
                  <a:moveTo>
                    <a:pt x="159" y="0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5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8" name="Freeform 3098">
              <a:extLst>
                <a:ext uri="{FF2B5EF4-FFF2-40B4-BE49-F238E27FC236}">
                  <a16:creationId xmlns:a16="http://schemas.microsoft.com/office/drawing/2014/main" id="{C397A5E2-9486-415E-8673-7359E39F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420"/>
              <a:ext cx="155" cy="9"/>
            </a:xfrm>
            <a:custGeom>
              <a:avLst/>
              <a:gdLst>
                <a:gd name="T0" fmla="*/ 0 w 155"/>
                <a:gd name="T1" fmla="*/ 7 h 9"/>
                <a:gd name="T2" fmla="*/ 1 w 155"/>
                <a:gd name="T3" fmla="*/ 9 h 9"/>
                <a:gd name="T4" fmla="*/ 155 w 155"/>
                <a:gd name="T5" fmla="*/ 1 h 9"/>
                <a:gd name="T6" fmla="*/ 155 w 155"/>
                <a:gd name="T7" fmla="*/ 0 h 9"/>
                <a:gd name="T8" fmla="*/ 1 w 155"/>
                <a:gd name="T9" fmla="*/ 7 h 9"/>
                <a:gd name="T10" fmla="*/ 0 w 155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9">
                  <a:moveTo>
                    <a:pt x="0" y="7"/>
                  </a:moveTo>
                  <a:lnTo>
                    <a:pt x="1" y="9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19" name="Freeform 3099">
              <a:extLst>
                <a:ext uri="{FF2B5EF4-FFF2-40B4-BE49-F238E27FC236}">
                  <a16:creationId xmlns:a16="http://schemas.microsoft.com/office/drawing/2014/main" id="{5731B5EF-D188-4BE3-A80A-BCD6BCAAA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27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2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5 w 6"/>
                <a:gd name="T21" fmla="*/ 0 h 5"/>
                <a:gd name="T22" fmla="*/ 4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1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0" name="Freeform 3100">
              <a:extLst>
                <a:ext uri="{FF2B5EF4-FFF2-40B4-BE49-F238E27FC236}">
                  <a16:creationId xmlns:a16="http://schemas.microsoft.com/office/drawing/2014/main" id="{C01671EE-CB37-4C46-A5DB-0AE8E11E5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32"/>
              <a:ext cx="14" cy="162"/>
            </a:xfrm>
            <a:custGeom>
              <a:avLst/>
              <a:gdLst>
                <a:gd name="T0" fmla="*/ 12 w 14"/>
                <a:gd name="T1" fmla="*/ 162 h 162"/>
                <a:gd name="T2" fmla="*/ 14 w 14"/>
                <a:gd name="T3" fmla="*/ 162 h 162"/>
                <a:gd name="T4" fmla="*/ 3 w 14"/>
                <a:gd name="T5" fmla="*/ 0 h 162"/>
                <a:gd name="T6" fmla="*/ 0 w 14"/>
                <a:gd name="T7" fmla="*/ 0 h 162"/>
                <a:gd name="T8" fmla="*/ 12 w 14"/>
                <a:gd name="T9" fmla="*/ 162 h 162"/>
                <a:gd name="T10" fmla="*/ 12 w 1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2">
                  <a:moveTo>
                    <a:pt x="12" y="162"/>
                  </a:moveTo>
                  <a:lnTo>
                    <a:pt x="14" y="1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2"/>
                  </a:lnTo>
                  <a:lnTo>
                    <a:pt x="1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1" name="Freeform 3101">
              <a:extLst>
                <a:ext uri="{FF2B5EF4-FFF2-40B4-BE49-F238E27FC236}">
                  <a16:creationId xmlns:a16="http://schemas.microsoft.com/office/drawing/2014/main" id="{BB8BA671-913F-4BEF-9DBD-6DFE47675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594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2" name="Freeform 3102">
              <a:extLst>
                <a:ext uri="{FF2B5EF4-FFF2-40B4-BE49-F238E27FC236}">
                  <a16:creationId xmlns:a16="http://schemas.microsoft.com/office/drawing/2014/main" id="{50CCAE21-5633-436E-B873-B52508C23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575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3" name="Freeform 3103">
              <a:extLst>
                <a:ext uri="{FF2B5EF4-FFF2-40B4-BE49-F238E27FC236}">
                  <a16:creationId xmlns:a16="http://schemas.microsoft.com/office/drawing/2014/main" id="{5CAAEEBB-3932-4B3A-85B0-938EDF11B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6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4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3 w 139"/>
                <a:gd name="T27" fmla="*/ 20 h 32"/>
                <a:gd name="T28" fmla="*/ 1 w 139"/>
                <a:gd name="T29" fmla="*/ 20 h 32"/>
                <a:gd name="T30" fmla="*/ 0 w 139"/>
                <a:gd name="T31" fmla="*/ 18 h 32"/>
                <a:gd name="T32" fmla="*/ 0 w 139"/>
                <a:gd name="T33" fmla="*/ 18 h 32"/>
                <a:gd name="T34" fmla="*/ 0 w 139"/>
                <a:gd name="T35" fmla="*/ 18 h 32"/>
                <a:gd name="T36" fmla="*/ 0 w 139"/>
                <a:gd name="T37" fmla="*/ 17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3 w 139"/>
                <a:gd name="T51" fmla="*/ 10 h 32"/>
                <a:gd name="T52" fmla="*/ 4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8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4" name="Freeform 3104">
              <a:extLst>
                <a:ext uri="{FF2B5EF4-FFF2-40B4-BE49-F238E27FC236}">
                  <a16:creationId xmlns:a16="http://schemas.microsoft.com/office/drawing/2014/main" id="{2C5899E6-7D51-49B2-A399-3A821DB9D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5" name="Freeform 3105">
              <a:extLst>
                <a:ext uri="{FF2B5EF4-FFF2-40B4-BE49-F238E27FC236}">
                  <a16:creationId xmlns:a16="http://schemas.microsoft.com/office/drawing/2014/main" id="{361C9283-D9F6-4C34-92D0-0FE115B2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07"/>
              <a:ext cx="4" cy="7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1 w 4"/>
                <a:gd name="T11" fmla="*/ 3 h 7"/>
                <a:gd name="T12" fmla="*/ 1 w 4"/>
                <a:gd name="T13" fmla="*/ 4 h 7"/>
                <a:gd name="T14" fmla="*/ 1 w 4"/>
                <a:gd name="T15" fmla="*/ 6 h 7"/>
                <a:gd name="T16" fmla="*/ 1 w 4"/>
                <a:gd name="T17" fmla="*/ 6 h 7"/>
                <a:gd name="T18" fmla="*/ 0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3 w 4"/>
                <a:gd name="T27" fmla="*/ 6 h 7"/>
                <a:gd name="T28" fmla="*/ 3 w 4"/>
                <a:gd name="T29" fmla="*/ 4 h 7"/>
                <a:gd name="T30" fmla="*/ 3 w 4"/>
                <a:gd name="T31" fmla="*/ 4 h 7"/>
                <a:gd name="T32" fmla="*/ 4 w 4"/>
                <a:gd name="T33" fmla="*/ 3 h 7"/>
                <a:gd name="T34" fmla="*/ 4 w 4"/>
                <a:gd name="T35" fmla="*/ 2 h 7"/>
                <a:gd name="T36" fmla="*/ 4 w 4"/>
                <a:gd name="T37" fmla="*/ 1 h 7"/>
                <a:gd name="T38" fmla="*/ 4 w 4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6" name="Freeform 3106">
              <a:extLst>
                <a:ext uri="{FF2B5EF4-FFF2-40B4-BE49-F238E27FC236}">
                  <a16:creationId xmlns:a16="http://schemas.microsoft.com/office/drawing/2014/main" id="{30F46C38-F9FE-43FA-9345-32AC0C135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7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4 w 17"/>
                <a:gd name="T17" fmla="*/ 7 h 11"/>
                <a:gd name="T18" fmla="*/ 2 w 17"/>
                <a:gd name="T19" fmla="*/ 8 h 11"/>
                <a:gd name="T20" fmla="*/ 0 w 17"/>
                <a:gd name="T21" fmla="*/ 10 h 11"/>
                <a:gd name="T22" fmla="*/ 2 w 17"/>
                <a:gd name="T23" fmla="*/ 11 h 11"/>
                <a:gd name="T24" fmla="*/ 3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7" name="Freeform 3107">
              <a:extLst>
                <a:ext uri="{FF2B5EF4-FFF2-40B4-BE49-F238E27FC236}">
                  <a16:creationId xmlns:a16="http://schemas.microsoft.com/office/drawing/2014/main" id="{845EEBCF-4A57-4F3B-9758-A1A72FB57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7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8" name="Freeform 3108">
              <a:extLst>
                <a:ext uri="{FF2B5EF4-FFF2-40B4-BE49-F238E27FC236}">
                  <a16:creationId xmlns:a16="http://schemas.microsoft.com/office/drawing/2014/main" id="{0159AA38-DF36-4A8B-B0C8-29A46F184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95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29" name="Freeform 3109">
              <a:extLst>
                <a:ext uri="{FF2B5EF4-FFF2-40B4-BE49-F238E27FC236}">
                  <a16:creationId xmlns:a16="http://schemas.microsoft.com/office/drawing/2014/main" id="{18F66413-EDAB-4787-BCAB-96CB9A517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595"/>
              <a:ext cx="43" cy="19"/>
            </a:xfrm>
            <a:custGeom>
              <a:avLst/>
              <a:gdLst>
                <a:gd name="T0" fmla="*/ 40 w 43"/>
                <a:gd name="T1" fmla="*/ 18 h 19"/>
                <a:gd name="T2" fmla="*/ 40 w 43"/>
                <a:gd name="T3" fmla="*/ 19 h 19"/>
                <a:gd name="T4" fmla="*/ 40 w 43"/>
                <a:gd name="T5" fmla="*/ 18 h 19"/>
                <a:gd name="T6" fmla="*/ 1 w 43"/>
                <a:gd name="T7" fmla="*/ 0 h 19"/>
                <a:gd name="T8" fmla="*/ 0 w 43"/>
                <a:gd name="T9" fmla="*/ 2 h 19"/>
                <a:gd name="T10" fmla="*/ 39 w 43"/>
                <a:gd name="T11" fmla="*/ 19 h 19"/>
                <a:gd name="T12" fmla="*/ 39 w 43"/>
                <a:gd name="T13" fmla="*/ 18 h 19"/>
                <a:gd name="T14" fmla="*/ 40 w 43"/>
                <a:gd name="T15" fmla="*/ 19 h 19"/>
                <a:gd name="T16" fmla="*/ 43 w 43"/>
                <a:gd name="T17" fmla="*/ 19 h 19"/>
                <a:gd name="T18" fmla="*/ 40 w 4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0" name="Freeform 3110">
              <a:extLst>
                <a:ext uri="{FF2B5EF4-FFF2-40B4-BE49-F238E27FC236}">
                  <a16:creationId xmlns:a16="http://schemas.microsoft.com/office/drawing/2014/main" id="{527BDF31-1BFA-4DFF-8AF9-4E6FA8698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1" name="Freeform 3111">
              <a:extLst>
                <a:ext uri="{FF2B5EF4-FFF2-40B4-BE49-F238E27FC236}">
                  <a16:creationId xmlns:a16="http://schemas.microsoft.com/office/drawing/2014/main" id="{FE16694E-0103-4CB6-835F-22AEA17F1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143" cy="23"/>
            </a:xfrm>
            <a:custGeom>
              <a:avLst/>
              <a:gdLst>
                <a:gd name="T0" fmla="*/ 141 w 143"/>
                <a:gd name="T1" fmla="*/ 0 h 23"/>
                <a:gd name="T2" fmla="*/ 43 w 143"/>
                <a:gd name="T3" fmla="*/ 14 h 23"/>
                <a:gd name="T4" fmla="*/ 42 w 143"/>
                <a:gd name="T5" fmla="*/ 14 h 23"/>
                <a:gd name="T6" fmla="*/ 40 w 143"/>
                <a:gd name="T7" fmla="*/ 14 h 23"/>
                <a:gd name="T8" fmla="*/ 39 w 143"/>
                <a:gd name="T9" fmla="*/ 13 h 23"/>
                <a:gd name="T10" fmla="*/ 37 w 143"/>
                <a:gd name="T11" fmla="*/ 12 h 23"/>
                <a:gd name="T12" fmla="*/ 34 w 143"/>
                <a:gd name="T13" fmla="*/ 12 h 23"/>
                <a:gd name="T14" fmla="*/ 30 w 143"/>
                <a:gd name="T15" fmla="*/ 10 h 23"/>
                <a:gd name="T16" fmla="*/ 26 w 143"/>
                <a:gd name="T17" fmla="*/ 9 h 23"/>
                <a:gd name="T18" fmla="*/ 22 w 143"/>
                <a:gd name="T19" fmla="*/ 8 h 23"/>
                <a:gd name="T20" fmla="*/ 18 w 143"/>
                <a:gd name="T21" fmla="*/ 7 h 23"/>
                <a:gd name="T22" fmla="*/ 15 w 143"/>
                <a:gd name="T23" fmla="*/ 5 h 23"/>
                <a:gd name="T24" fmla="*/ 12 w 143"/>
                <a:gd name="T25" fmla="*/ 4 h 23"/>
                <a:gd name="T26" fmla="*/ 9 w 143"/>
                <a:gd name="T27" fmla="*/ 4 h 23"/>
                <a:gd name="T28" fmla="*/ 5 w 143"/>
                <a:gd name="T29" fmla="*/ 2 h 23"/>
                <a:gd name="T30" fmla="*/ 3 w 143"/>
                <a:gd name="T31" fmla="*/ 2 h 23"/>
                <a:gd name="T32" fmla="*/ 2 w 143"/>
                <a:gd name="T33" fmla="*/ 0 h 23"/>
                <a:gd name="T34" fmla="*/ 2 w 143"/>
                <a:gd name="T35" fmla="*/ 0 h 23"/>
                <a:gd name="T36" fmla="*/ 1 w 143"/>
                <a:gd name="T37" fmla="*/ 0 h 23"/>
                <a:gd name="T38" fmla="*/ 1 w 143"/>
                <a:gd name="T39" fmla="*/ 1 h 23"/>
                <a:gd name="T40" fmla="*/ 1 w 143"/>
                <a:gd name="T41" fmla="*/ 2 h 23"/>
                <a:gd name="T42" fmla="*/ 0 w 143"/>
                <a:gd name="T43" fmla="*/ 3 h 23"/>
                <a:gd name="T44" fmla="*/ 0 w 143"/>
                <a:gd name="T45" fmla="*/ 4 h 23"/>
                <a:gd name="T46" fmla="*/ 0 w 143"/>
                <a:gd name="T47" fmla="*/ 4 h 23"/>
                <a:gd name="T48" fmla="*/ 0 w 143"/>
                <a:gd name="T49" fmla="*/ 5 h 23"/>
                <a:gd name="T50" fmla="*/ 0 w 143"/>
                <a:gd name="T51" fmla="*/ 7 h 23"/>
                <a:gd name="T52" fmla="*/ 1 w 143"/>
                <a:gd name="T53" fmla="*/ 7 h 23"/>
                <a:gd name="T54" fmla="*/ 3 w 143"/>
                <a:gd name="T55" fmla="*/ 8 h 23"/>
                <a:gd name="T56" fmla="*/ 5 w 143"/>
                <a:gd name="T57" fmla="*/ 9 h 23"/>
                <a:gd name="T58" fmla="*/ 8 w 143"/>
                <a:gd name="T59" fmla="*/ 10 h 23"/>
                <a:gd name="T60" fmla="*/ 11 w 143"/>
                <a:gd name="T61" fmla="*/ 11 h 23"/>
                <a:gd name="T62" fmla="*/ 15 w 143"/>
                <a:gd name="T63" fmla="*/ 12 h 23"/>
                <a:gd name="T64" fmla="*/ 18 w 143"/>
                <a:gd name="T65" fmla="*/ 14 h 23"/>
                <a:gd name="T66" fmla="*/ 22 w 143"/>
                <a:gd name="T67" fmla="*/ 15 h 23"/>
                <a:gd name="T68" fmla="*/ 25 w 143"/>
                <a:gd name="T69" fmla="*/ 16 h 23"/>
                <a:gd name="T70" fmla="*/ 30 w 143"/>
                <a:gd name="T71" fmla="*/ 18 h 23"/>
                <a:gd name="T72" fmla="*/ 33 w 143"/>
                <a:gd name="T73" fmla="*/ 20 h 23"/>
                <a:gd name="T74" fmla="*/ 36 w 143"/>
                <a:gd name="T75" fmla="*/ 21 h 23"/>
                <a:gd name="T76" fmla="*/ 38 w 143"/>
                <a:gd name="T77" fmla="*/ 21 h 23"/>
                <a:gd name="T78" fmla="*/ 40 w 143"/>
                <a:gd name="T79" fmla="*/ 22 h 23"/>
                <a:gd name="T80" fmla="*/ 41 w 143"/>
                <a:gd name="T81" fmla="*/ 23 h 23"/>
                <a:gd name="T82" fmla="*/ 143 w 143"/>
                <a:gd name="T83" fmla="*/ 5 h 23"/>
                <a:gd name="T84" fmla="*/ 143 w 143"/>
                <a:gd name="T85" fmla="*/ 5 h 23"/>
                <a:gd name="T86" fmla="*/ 143 w 143"/>
                <a:gd name="T87" fmla="*/ 4 h 23"/>
                <a:gd name="T88" fmla="*/ 143 w 143"/>
                <a:gd name="T89" fmla="*/ 4 h 23"/>
                <a:gd name="T90" fmla="*/ 143 w 143"/>
                <a:gd name="T91" fmla="*/ 3 h 23"/>
                <a:gd name="T92" fmla="*/ 143 w 143"/>
                <a:gd name="T93" fmla="*/ 2 h 23"/>
                <a:gd name="T94" fmla="*/ 142 w 143"/>
                <a:gd name="T95" fmla="*/ 1 h 23"/>
                <a:gd name="T96" fmla="*/ 142 w 143"/>
                <a:gd name="T97" fmla="*/ 0 h 23"/>
                <a:gd name="T98" fmla="*/ 141 w 143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23">
                  <a:moveTo>
                    <a:pt x="141" y="0"/>
                  </a:move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2" name="Freeform 3112">
              <a:extLst>
                <a:ext uri="{FF2B5EF4-FFF2-40B4-BE49-F238E27FC236}">
                  <a16:creationId xmlns:a16="http://schemas.microsoft.com/office/drawing/2014/main" id="{5BC18037-BFA2-4498-B0EE-CFAFAE326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3" name="Freeform 3113">
              <a:extLst>
                <a:ext uri="{FF2B5EF4-FFF2-40B4-BE49-F238E27FC236}">
                  <a16:creationId xmlns:a16="http://schemas.microsoft.com/office/drawing/2014/main" id="{1D137203-2E54-482F-B26A-5B4B5C91C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1 w 43"/>
                <a:gd name="T1" fmla="*/ 0 h 15"/>
                <a:gd name="T2" fmla="*/ 2 w 43"/>
                <a:gd name="T3" fmla="*/ 0 h 15"/>
                <a:gd name="T4" fmla="*/ 0 w 43"/>
                <a:gd name="T5" fmla="*/ 0 h 15"/>
                <a:gd name="T6" fmla="*/ 1 w 43"/>
                <a:gd name="T7" fmla="*/ 2 h 15"/>
                <a:gd name="T8" fmla="*/ 3 w 43"/>
                <a:gd name="T9" fmla="*/ 2 h 15"/>
                <a:gd name="T10" fmla="*/ 5 w 43"/>
                <a:gd name="T11" fmla="*/ 3 h 15"/>
                <a:gd name="T12" fmla="*/ 8 w 43"/>
                <a:gd name="T13" fmla="*/ 4 h 15"/>
                <a:gd name="T14" fmla="*/ 11 w 43"/>
                <a:gd name="T15" fmla="*/ 5 h 15"/>
                <a:gd name="T16" fmla="*/ 14 w 43"/>
                <a:gd name="T17" fmla="*/ 7 h 15"/>
                <a:gd name="T18" fmla="*/ 18 w 43"/>
                <a:gd name="T19" fmla="*/ 8 h 15"/>
                <a:gd name="T20" fmla="*/ 22 w 43"/>
                <a:gd name="T21" fmla="*/ 9 h 15"/>
                <a:gd name="T22" fmla="*/ 25 w 43"/>
                <a:gd name="T23" fmla="*/ 10 h 15"/>
                <a:gd name="T24" fmla="*/ 30 w 43"/>
                <a:gd name="T25" fmla="*/ 11 h 15"/>
                <a:gd name="T26" fmla="*/ 33 w 43"/>
                <a:gd name="T27" fmla="*/ 13 h 15"/>
                <a:gd name="T28" fmla="*/ 36 w 43"/>
                <a:gd name="T29" fmla="*/ 13 h 15"/>
                <a:gd name="T30" fmla="*/ 39 w 43"/>
                <a:gd name="T31" fmla="*/ 14 h 15"/>
                <a:gd name="T32" fmla="*/ 40 w 43"/>
                <a:gd name="T33" fmla="*/ 15 h 15"/>
                <a:gd name="T34" fmla="*/ 41 w 43"/>
                <a:gd name="T35" fmla="*/ 15 h 15"/>
                <a:gd name="T36" fmla="*/ 42 w 43"/>
                <a:gd name="T37" fmla="*/ 15 h 15"/>
                <a:gd name="T38" fmla="*/ 43 w 43"/>
                <a:gd name="T39" fmla="*/ 13 h 15"/>
                <a:gd name="T40" fmla="*/ 42 w 43"/>
                <a:gd name="T41" fmla="*/ 13 h 15"/>
                <a:gd name="T42" fmla="*/ 41 w 43"/>
                <a:gd name="T43" fmla="*/ 13 h 15"/>
                <a:gd name="T44" fmla="*/ 39 w 43"/>
                <a:gd name="T45" fmla="*/ 12 h 15"/>
                <a:gd name="T46" fmla="*/ 37 w 43"/>
                <a:gd name="T47" fmla="*/ 11 h 15"/>
                <a:gd name="T48" fmla="*/ 34 w 43"/>
                <a:gd name="T49" fmla="*/ 11 h 15"/>
                <a:gd name="T50" fmla="*/ 31 w 43"/>
                <a:gd name="T51" fmla="*/ 9 h 15"/>
                <a:gd name="T52" fmla="*/ 26 w 43"/>
                <a:gd name="T53" fmla="*/ 8 h 15"/>
                <a:gd name="T54" fmla="*/ 22 w 43"/>
                <a:gd name="T55" fmla="*/ 7 h 15"/>
                <a:gd name="T56" fmla="*/ 19 w 43"/>
                <a:gd name="T57" fmla="*/ 6 h 15"/>
                <a:gd name="T58" fmla="*/ 15 w 43"/>
                <a:gd name="T59" fmla="*/ 4 h 15"/>
                <a:gd name="T60" fmla="*/ 12 w 43"/>
                <a:gd name="T61" fmla="*/ 4 h 15"/>
                <a:gd name="T62" fmla="*/ 9 w 43"/>
                <a:gd name="T63" fmla="*/ 3 h 15"/>
                <a:gd name="T64" fmla="*/ 6 w 43"/>
                <a:gd name="T65" fmla="*/ 2 h 15"/>
                <a:gd name="T66" fmla="*/ 4 w 43"/>
                <a:gd name="T67" fmla="*/ 0 h 15"/>
                <a:gd name="T68" fmla="*/ 3 w 43"/>
                <a:gd name="T69" fmla="*/ 0 h 15"/>
                <a:gd name="T70" fmla="*/ 1 w 43"/>
                <a:gd name="T7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5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4" name="Freeform 3114">
              <a:extLst>
                <a:ext uri="{FF2B5EF4-FFF2-40B4-BE49-F238E27FC236}">
                  <a16:creationId xmlns:a16="http://schemas.microsoft.com/office/drawing/2014/main" id="{B5FA79A9-0357-4317-8EA7-F10FE25AE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614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5" name="Freeform 3115">
              <a:extLst>
                <a:ext uri="{FF2B5EF4-FFF2-40B4-BE49-F238E27FC236}">
                  <a16:creationId xmlns:a16="http://schemas.microsoft.com/office/drawing/2014/main" id="{D068C66B-16CA-4F85-8B7A-C9995C51C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20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0 h 18"/>
                <a:gd name="T18" fmla="*/ 26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5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4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5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6" name="Freeform 3116">
              <a:extLst>
                <a:ext uri="{FF2B5EF4-FFF2-40B4-BE49-F238E27FC236}">
                  <a16:creationId xmlns:a16="http://schemas.microsoft.com/office/drawing/2014/main" id="{ECD9B9C0-E13E-47C8-9EA6-3C810C3B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18"/>
              <a:ext cx="103" cy="20"/>
            </a:xfrm>
            <a:custGeom>
              <a:avLst/>
              <a:gdLst>
                <a:gd name="T0" fmla="*/ 103 w 103"/>
                <a:gd name="T1" fmla="*/ 1 h 20"/>
                <a:gd name="T2" fmla="*/ 101 w 103"/>
                <a:gd name="T3" fmla="*/ 1 h 20"/>
                <a:gd name="T4" fmla="*/ 102 w 103"/>
                <a:gd name="T5" fmla="*/ 0 h 20"/>
                <a:gd name="T6" fmla="*/ 0 w 103"/>
                <a:gd name="T7" fmla="*/ 18 h 20"/>
                <a:gd name="T8" fmla="*/ 0 w 103"/>
                <a:gd name="T9" fmla="*/ 20 h 20"/>
                <a:gd name="T10" fmla="*/ 102 w 103"/>
                <a:gd name="T11" fmla="*/ 3 h 20"/>
                <a:gd name="T12" fmla="*/ 103 w 103"/>
                <a:gd name="T13" fmla="*/ 1 h 20"/>
                <a:gd name="T14" fmla="*/ 102 w 103"/>
                <a:gd name="T15" fmla="*/ 3 h 20"/>
                <a:gd name="T16" fmla="*/ 103 w 103"/>
                <a:gd name="T17" fmla="*/ 3 h 20"/>
                <a:gd name="T18" fmla="*/ 103 w 103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">
                  <a:moveTo>
                    <a:pt x="103" y="1"/>
                  </a:moveTo>
                  <a:lnTo>
                    <a:pt x="101" y="1"/>
                  </a:lnTo>
                  <a:lnTo>
                    <a:pt x="102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2" y="3"/>
                  </a:lnTo>
                  <a:lnTo>
                    <a:pt x="103" y="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7" name="Freeform 3117">
              <a:extLst>
                <a:ext uri="{FF2B5EF4-FFF2-40B4-BE49-F238E27FC236}">
                  <a16:creationId xmlns:a16="http://schemas.microsoft.com/office/drawing/2014/main" id="{55C210E5-D194-49B0-AC89-06FCB6D01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613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2 h 6"/>
                <a:gd name="T8" fmla="*/ 1 w 4"/>
                <a:gd name="T9" fmla="*/ 3 h 6"/>
                <a:gd name="T10" fmla="*/ 2 w 4"/>
                <a:gd name="T11" fmla="*/ 3 h 6"/>
                <a:gd name="T12" fmla="*/ 2 w 4"/>
                <a:gd name="T13" fmla="*/ 4 h 6"/>
                <a:gd name="T14" fmla="*/ 2 w 4"/>
                <a:gd name="T15" fmla="*/ 5 h 6"/>
                <a:gd name="T16" fmla="*/ 2 w 4"/>
                <a:gd name="T17" fmla="*/ 5 h 6"/>
                <a:gd name="T18" fmla="*/ 2 w 4"/>
                <a:gd name="T19" fmla="*/ 6 h 6"/>
                <a:gd name="T20" fmla="*/ 2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4 w 4"/>
                <a:gd name="T27" fmla="*/ 5 h 6"/>
                <a:gd name="T28" fmla="*/ 4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3 w 4"/>
                <a:gd name="T35" fmla="*/ 1 h 6"/>
                <a:gd name="T36" fmla="*/ 2 w 4"/>
                <a:gd name="T37" fmla="*/ 0 h 6"/>
                <a:gd name="T38" fmla="*/ 1 w 4"/>
                <a:gd name="T39" fmla="*/ 0 h 6"/>
                <a:gd name="T40" fmla="*/ 0 w 4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8" name="Freeform 3118">
              <a:extLst>
                <a:ext uri="{FF2B5EF4-FFF2-40B4-BE49-F238E27FC236}">
                  <a16:creationId xmlns:a16="http://schemas.microsoft.com/office/drawing/2014/main" id="{E66E9588-DD53-48A3-BF27-6598C725E9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39" name="Freeform 3119">
              <a:extLst>
                <a:ext uri="{FF2B5EF4-FFF2-40B4-BE49-F238E27FC236}">
                  <a16:creationId xmlns:a16="http://schemas.microsoft.com/office/drawing/2014/main" id="{D44F1A64-00A6-4365-B1CA-AAEEBD69F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0" name="Freeform 3120">
              <a:extLst>
                <a:ext uri="{FF2B5EF4-FFF2-40B4-BE49-F238E27FC236}">
                  <a16:creationId xmlns:a16="http://schemas.microsoft.com/office/drawing/2014/main" id="{2382F27F-8793-4791-B9AA-D67AA18DB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602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5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5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5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5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1" name="Freeform 3121">
              <a:extLst>
                <a:ext uri="{FF2B5EF4-FFF2-40B4-BE49-F238E27FC236}">
                  <a16:creationId xmlns:a16="http://schemas.microsoft.com/office/drawing/2014/main" id="{0A4A3407-F114-42F3-B6E1-353DA2BE28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5"/>
              <a:ext cx="32" cy="15"/>
            </a:xfrm>
            <a:custGeom>
              <a:avLst/>
              <a:gdLst>
                <a:gd name="T0" fmla="*/ 32 w 32"/>
                <a:gd name="T1" fmla="*/ 1 h 15"/>
                <a:gd name="T2" fmla="*/ 31 w 32"/>
                <a:gd name="T3" fmla="*/ 0 h 15"/>
                <a:gd name="T4" fmla="*/ 30 w 32"/>
                <a:gd name="T5" fmla="*/ 0 h 15"/>
                <a:gd name="T6" fmla="*/ 29 w 32"/>
                <a:gd name="T7" fmla="*/ 1 h 15"/>
                <a:gd name="T8" fmla="*/ 28 w 32"/>
                <a:gd name="T9" fmla="*/ 2 h 15"/>
                <a:gd name="T10" fmla="*/ 27 w 32"/>
                <a:gd name="T11" fmla="*/ 3 h 15"/>
                <a:gd name="T12" fmla="*/ 25 w 32"/>
                <a:gd name="T13" fmla="*/ 4 h 15"/>
                <a:gd name="T14" fmla="*/ 24 w 32"/>
                <a:gd name="T15" fmla="*/ 5 h 15"/>
                <a:gd name="T16" fmla="*/ 22 w 32"/>
                <a:gd name="T17" fmla="*/ 6 h 15"/>
                <a:gd name="T18" fmla="*/ 20 w 32"/>
                <a:gd name="T19" fmla="*/ 8 h 15"/>
                <a:gd name="T20" fmla="*/ 18 w 32"/>
                <a:gd name="T21" fmla="*/ 9 h 15"/>
                <a:gd name="T22" fmla="*/ 15 w 32"/>
                <a:gd name="T23" fmla="*/ 10 h 15"/>
                <a:gd name="T24" fmla="*/ 13 w 32"/>
                <a:gd name="T25" fmla="*/ 11 h 15"/>
                <a:gd name="T26" fmla="*/ 11 w 32"/>
                <a:gd name="T27" fmla="*/ 11 h 15"/>
                <a:gd name="T28" fmla="*/ 8 w 32"/>
                <a:gd name="T29" fmla="*/ 12 h 15"/>
                <a:gd name="T30" fmla="*/ 5 w 32"/>
                <a:gd name="T31" fmla="*/ 13 h 15"/>
                <a:gd name="T32" fmla="*/ 3 w 32"/>
                <a:gd name="T33" fmla="*/ 13 h 15"/>
                <a:gd name="T34" fmla="*/ 0 w 32"/>
                <a:gd name="T35" fmla="*/ 13 h 15"/>
                <a:gd name="T36" fmla="*/ 0 w 32"/>
                <a:gd name="T37" fmla="*/ 15 h 15"/>
                <a:gd name="T38" fmla="*/ 3 w 32"/>
                <a:gd name="T39" fmla="*/ 15 h 15"/>
                <a:gd name="T40" fmla="*/ 6 w 32"/>
                <a:gd name="T41" fmla="*/ 15 h 15"/>
                <a:gd name="T42" fmla="*/ 8 w 32"/>
                <a:gd name="T43" fmla="*/ 14 h 15"/>
                <a:gd name="T44" fmla="*/ 11 w 32"/>
                <a:gd name="T45" fmla="*/ 13 h 15"/>
                <a:gd name="T46" fmla="*/ 13 w 32"/>
                <a:gd name="T47" fmla="*/ 13 h 15"/>
                <a:gd name="T48" fmla="*/ 17 w 32"/>
                <a:gd name="T49" fmla="*/ 12 h 15"/>
                <a:gd name="T50" fmla="*/ 19 w 32"/>
                <a:gd name="T51" fmla="*/ 10 h 15"/>
                <a:gd name="T52" fmla="*/ 21 w 32"/>
                <a:gd name="T53" fmla="*/ 9 h 15"/>
                <a:gd name="T54" fmla="*/ 23 w 32"/>
                <a:gd name="T55" fmla="*/ 8 h 15"/>
                <a:gd name="T56" fmla="*/ 25 w 32"/>
                <a:gd name="T57" fmla="*/ 7 h 15"/>
                <a:gd name="T58" fmla="*/ 26 w 32"/>
                <a:gd name="T59" fmla="*/ 6 h 15"/>
                <a:gd name="T60" fmla="*/ 28 w 32"/>
                <a:gd name="T61" fmla="*/ 5 h 15"/>
                <a:gd name="T62" fmla="*/ 29 w 32"/>
                <a:gd name="T63" fmla="*/ 4 h 15"/>
                <a:gd name="T64" fmla="*/ 30 w 32"/>
                <a:gd name="T65" fmla="*/ 3 h 15"/>
                <a:gd name="T66" fmla="*/ 31 w 32"/>
                <a:gd name="T67" fmla="*/ 2 h 15"/>
                <a:gd name="T68" fmla="*/ 32 w 32"/>
                <a:gd name="T6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5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2" name="Freeform 3122">
              <a:extLst>
                <a:ext uri="{FF2B5EF4-FFF2-40B4-BE49-F238E27FC236}">
                  <a16:creationId xmlns:a16="http://schemas.microsoft.com/office/drawing/2014/main" id="{6D65265A-0E68-4DF0-8830-11CB0F2BE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8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3 w 37"/>
                <a:gd name="T27" fmla="*/ 6 h 18"/>
                <a:gd name="T28" fmla="*/ 34 w 37"/>
                <a:gd name="T29" fmla="*/ 4 h 18"/>
                <a:gd name="T30" fmla="*/ 35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5 w 37"/>
                <a:gd name="T37" fmla="*/ 0 h 18"/>
                <a:gd name="T38" fmla="*/ 34 w 37"/>
                <a:gd name="T39" fmla="*/ 1 h 18"/>
                <a:gd name="T40" fmla="*/ 33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3" name="Freeform 3123">
              <a:extLst>
                <a:ext uri="{FF2B5EF4-FFF2-40B4-BE49-F238E27FC236}">
                  <a16:creationId xmlns:a16="http://schemas.microsoft.com/office/drawing/2014/main" id="{69C1D918-353C-41B9-BB56-3ACD20C863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3606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7 h 11"/>
                <a:gd name="T18" fmla="*/ 13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3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3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5 h 11"/>
                <a:gd name="T48" fmla="*/ 13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4" name="Freeform 3124">
              <a:extLst>
                <a:ext uri="{FF2B5EF4-FFF2-40B4-BE49-F238E27FC236}">
                  <a16:creationId xmlns:a16="http://schemas.microsoft.com/office/drawing/2014/main" id="{D28DFAA3-B5C3-4093-AD65-7F18C881E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597"/>
              <a:ext cx="10" cy="10"/>
            </a:xfrm>
            <a:custGeom>
              <a:avLst/>
              <a:gdLst>
                <a:gd name="T0" fmla="*/ 2 w 10"/>
                <a:gd name="T1" fmla="*/ 0 h 10"/>
                <a:gd name="T2" fmla="*/ 0 w 10"/>
                <a:gd name="T3" fmla="*/ 1 h 10"/>
                <a:gd name="T4" fmla="*/ 1 w 10"/>
                <a:gd name="T5" fmla="*/ 2 h 10"/>
                <a:gd name="T6" fmla="*/ 2 w 10"/>
                <a:gd name="T7" fmla="*/ 3 h 10"/>
                <a:gd name="T8" fmla="*/ 4 w 10"/>
                <a:gd name="T9" fmla="*/ 5 h 10"/>
                <a:gd name="T10" fmla="*/ 5 w 10"/>
                <a:gd name="T11" fmla="*/ 6 h 10"/>
                <a:gd name="T12" fmla="*/ 6 w 10"/>
                <a:gd name="T13" fmla="*/ 8 h 10"/>
                <a:gd name="T14" fmla="*/ 7 w 10"/>
                <a:gd name="T15" fmla="*/ 9 h 10"/>
                <a:gd name="T16" fmla="*/ 8 w 10"/>
                <a:gd name="T17" fmla="*/ 10 h 10"/>
                <a:gd name="T18" fmla="*/ 10 w 10"/>
                <a:gd name="T19" fmla="*/ 9 h 10"/>
                <a:gd name="T20" fmla="*/ 9 w 10"/>
                <a:gd name="T21" fmla="*/ 8 h 10"/>
                <a:gd name="T22" fmla="*/ 8 w 10"/>
                <a:gd name="T23" fmla="*/ 6 h 10"/>
                <a:gd name="T24" fmla="*/ 6 w 10"/>
                <a:gd name="T25" fmla="*/ 5 h 10"/>
                <a:gd name="T26" fmla="*/ 5 w 10"/>
                <a:gd name="T27" fmla="*/ 4 h 10"/>
                <a:gd name="T28" fmla="*/ 4 w 10"/>
                <a:gd name="T29" fmla="*/ 2 h 10"/>
                <a:gd name="T30" fmla="*/ 4 w 10"/>
                <a:gd name="T31" fmla="*/ 1 h 10"/>
                <a:gd name="T32" fmla="*/ 2 w 10"/>
                <a:gd name="T33" fmla="*/ 0 h 10"/>
                <a:gd name="T34" fmla="*/ 2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5" name="Freeform 3125">
              <a:extLst>
                <a:ext uri="{FF2B5EF4-FFF2-40B4-BE49-F238E27FC236}">
                  <a16:creationId xmlns:a16="http://schemas.microsoft.com/office/drawing/2014/main" id="{D7DB8858-4554-4D94-9343-FCBE9D1E9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7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3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6" name="Freeform 3126">
              <a:extLst>
                <a:ext uri="{FF2B5EF4-FFF2-40B4-BE49-F238E27FC236}">
                  <a16:creationId xmlns:a16="http://schemas.microsoft.com/office/drawing/2014/main" id="{7214283A-9D21-4B22-929E-ABA42FCBE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6"/>
              <a:ext cx="115" cy="41"/>
            </a:xfrm>
            <a:custGeom>
              <a:avLst/>
              <a:gdLst>
                <a:gd name="T0" fmla="*/ 1 w 115"/>
                <a:gd name="T1" fmla="*/ 2 h 41"/>
                <a:gd name="T2" fmla="*/ 2 w 115"/>
                <a:gd name="T3" fmla="*/ 1 h 41"/>
                <a:gd name="T4" fmla="*/ 1 w 115"/>
                <a:gd name="T5" fmla="*/ 2 h 41"/>
                <a:gd name="T6" fmla="*/ 114 w 115"/>
                <a:gd name="T7" fmla="*/ 41 h 41"/>
                <a:gd name="T8" fmla="*/ 115 w 115"/>
                <a:gd name="T9" fmla="*/ 39 h 41"/>
                <a:gd name="T10" fmla="*/ 2 w 115"/>
                <a:gd name="T11" fmla="*/ 0 h 41"/>
                <a:gd name="T12" fmla="*/ 0 w 115"/>
                <a:gd name="T13" fmla="*/ 1 h 41"/>
                <a:gd name="T14" fmla="*/ 2 w 115"/>
                <a:gd name="T15" fmla="*/ 0 h 41"/>
                <a:gd name="T16" fmla="*/ 1 w 115"/>
                <a:gd name="T17" fmla="*/ 0 h 41"/>
                <a:gd name="T18" fmla="*/ 0 w 115"/>
                <a:gd name="T19" fmla="*/ 0 h 41"/>
                <a:gd name="T20" fmla="*/ 0 w 115"/>
                <a:gd name="T21" fmla="*/ 1 h 41"/>
                <a:gd name="T22" fmla="*/ 1 w 115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5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7" name="Freeform 3127">
              <a:extLst>
                <a:ext uri="{FF2B5EF4-FFF2-40B4-BE49-F238E27FC236}">
                  <a16:creationId xmlns:a16="http://schemas.microsoft.com/office/drawing/2014/main" id="{B3BF464D-3F0E-4616-A306-7270C30D4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07"/>
              <a:ext cx="3" cy="45"/>
            </a:xfrm>
            <a:custGeom>
              <a:avLst/>
              <a:gdLst>
                <a:gd name="T0" fmla="*/ 1 w 3"/>
                <a:gd name="T1" fmla="*/ 43 h 45"/>
                <a:gd name="T2" fmla="*/ 1 w 3"/>
                <a:gd name="T3" fmla="*/ 42 h 45"/>
                <a:gd name="T4" fmla="*/ 1 w 3"/>
                <a:gd name="T5" fmla="*/ 43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3 h 45"/>
                <a:gd name="T12" fmla="*/ 1 w 3"/>
                <a:gd name="T13" fmla="*/ 45 h 45"/>
                <a:gd name="T14" fmla="*/ 0 w 3"/>
                <a:gd name="T15" fmla="*/ 43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8" name="Freeform 3128">
              <a:extLst>
                <a:ext uri="{FF2B5EF4-FFF2-40B4-BE49-F238E27FC236}">
                  <a16:creationId xmlns:a16="http://schemas.microsoft.com/office/drawing/2014/main" id="{F7B931FF-E4EE-4B85-A87E-FD3EE9F4CD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9"/>
              <a:ext cx="115" cy="45"/>
            </a:xfrm>
            <a:custGeom>
              <a:avLst/>
              <a:gdLst>
                <a:gd name="T0" fmla="*/ 115 w 115"/>
                <a:gd name="T1" fmla="*/ 43 h 45"/>
                <a:gd name="T2" fmla="*/ 113 w 115"/>
                <a:gd name="T3" fmla="*/ 44 h 45"/>
                <a:gd name="T4" fmla="*/ 115 w 115"/>
                <a:gd name="T5" fmla="*/ 43 h 45"/>
                <a:gd name="T6" fmla="*/ 0 w 115"/>
                <a:gd name="T7" fmla="*/ 0 h 45"/>
                <a:gd name="T8" fmla="*/ 0 w 115"/>
                <a:gd name="T9" fmla="*/ 3 h 45"/>
                <a:gd name="T10" fmla="*/ 114 w 115"/>
                <a:gd name="T11" fmla="*/ 45 h 45"/>
                <a:gd name="T12" fmla="*/ 115 w 115"/>
                <a:gd name="T13" fmla="*/ 44 h 45"/>
                <a:gd name="T14" fmla="*/ 114 w 115"/>
                <a:gd name="T15" fmla="*/ 45 h 45"/>
                <a:gd name="T16" fmla="*/ 115 w 115"/>
                <a:gd name="T17" fmla="*/ 45 h 45"/>
                <a:gd name="T18" fmla="*/ 115 w 115"/>
                <a:gd name="T19" fmla="*/ 44 h 45"/>
                <a:gd name="T20" fmla="*/ 115 w 115"/>
                <a:gd name="T21" fmla="*/ 43 h 45"/>
                <a:gd name="T22" fmla="*/ 115 w 115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">
                  <a:moveTo>
                    <a:pt x="115" y="43"/>
                  </a:moveTo>
                  <a:lnTo>
                    <a:pt x="113" y="44"/>
                  </a:lnTo>
                  <a:lnTo>
                    <a:pt x="115" y="4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5" y="44"/>
                  </a:lnTo>
                  <a:lnTo>
                    <a:pt x="115" y="43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49" name="Freeform 3129">
              <a:extLst>
                <a:ext uri="{FF2B5EF4-FFF2-40B4-BE49-F238E27FC236}">
                  <a16:creationId xmlns:a16="http://schemas.microsoft.com/office/drawing/2014/main" id="{C5356410-2108-46B4-AEA3-2E3A5BA3A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5"/>
              <a:ext cx="2" cy="48"/>
            </a:xfrm>
            <a:custGeom>
              <a:avLst/>
              <a:gdLst>
                <a:gd name="T0" fmla="*/ 0 w 2"/>
                <a:gd name="T1" fmla="*/ 1 h 48"/>
                <a:gd name="T2" fmla="*/ 1 w 2"/>
                <a:gd name="T3" fmla="*/ 2 h 48"/>
                <a:gd name="T4" fmla="*/ 0 w 2"/>
                <a:gd name="T5" fmla="*/ 1 h 48"/>
                <a:gd name="T6" fmla="*/ 0 w 2"/>
                <a:gd name="T7" fmla="*/ 48 h 48"/>
                <a:gd name="T8" fmla="*/ 2 w 2"/>
                <a:gd name="T9" fmla="*/ 48 h 48"/>
                <a:gd name="T10" fmla="*/ 2 w 2"/>
                <a:gd name="T11" fmla="*/ 1 h 48"/>
                <a:gd name="T12" fmla="*/ 2 w 2"/>
                <a:gd name="T13" fmla="*/ 0 h 48"/>
                <a:gd name="T14" fmla="*/ 2 w 2"/>
                <a:gd name="T15" fmla="*/ 1 h 48"/>
                <a:gd name="T16" fmla="*/ 2 w 2"/>
                <a:gd name="T17" fmla="*/ 0 h 48"/>
                <a:gd name="T18" fmla="*/ 1 w 2"/>
                <a:gd name="T19" fmla="*/ 0 h 48"/>
                <a:gd name="T20" fmla="*/ 1 w 2"/>
                <a:gd name="T21" fmla="*/ 0 h 48"/>
                <a:gd name="T22" fmla="*/ 0 w 2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0" name="Freeform 3130">
              <a:extLst>
                <a:ext uri="{FF2B5EF4-FFF2-40B4-BE49-F238E27FC236}">
                  <a16:creationId xmlns:a16="http://schemas.microsoft.com/office/drawing/2014/main" id="{009C37BA-AC25-44DD-BE58-27E0E9F94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636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1" name="Freeform 3131">
              <a:extLst>
                <a:ext uri="{FF2B5EF4-FFF2-40B4-BE49-F238E27FC236}">
                  <a16:creationId xmlns:a16="http://schemas.microsoft.com/office/drawing/2014/main" id="{319AD24F-8801-4D04-9412-AC59139B3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8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2" name="Freeform 3132">
              <a:extLst>
                <a:ext uri="{FF2B5EF4-FFF2-40B4-BE49-F238E27FC236}">
                  <a16:creationId xmlns:a16="http://schemas.microsoft.com/office/drawing/2014/main" id="{330E4B34-32C6-44DA-B0D4-A50A9DF7E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0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0 w 1"/>
                <a:gd name="T7" fmla="*/ 23 h 23"/>
                <a:gd name="T8" fmla="*/ 1 w 1"/>
                <a:gd name="T9" fmla="*/ 23 h 23"/>
                <a:gd name="T10" fmla="*/ 1 w 1"/>
                <a:gd name="T11" fmla="*/ 0 h 23"/>
                <a:gd name="T12" fmla="*/ 0 w 1"/>
                <a:gd name="T13" fmla="*/ 2 h 23"/>
                <a:gd name="T14" fmla="*/ 0 w 1"/>
                <a:gd name="T15" fmla="*/ 0 h 23"/>
                <a:gd name="T16" fmla="*/ 0 w 1"/>
                <a:gd name="T17" fmla="*/ 0 h 23"/>
                <a:gd name="T18" fmla="*/ 0 w 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3" name="Freeform 3133">
              <a:extLst>
                <a:ext uri="{FF2B5EF4-FFF2-40B4-BE49-F238E27FC236}">
                  <a16:creationId xmlns:a16="http://schemas.microsoft.com/office/drawing/2014/main" id="{0466FCCF-DDA8-4810-9F4B-CE0923D46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35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5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4" name="Freeform 3134">
              <a:extLst>
                <a:ext uri="{FF2B5EF4-FFF2-40B4-BE49-F238E27FC236}">
                  <a16:creationId xmlns:a16="http://schemas.microsoft.com/office/drawing/2014/main" id="{D07D2ADB-54FA-42DF-AE6C-FF271E647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21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5" name="Freeform 3135">
              <a:extLst>
                <a:ext uri="{FF2B5EF4-FFF2-40B4-BE49-F238E27FC236}">
                  <a16:creationId xmlns:a16="http://schemas.microsoft.com/office/drawing/2014/main" id="{C22777FC-A519-4B8C-ADF7-FB2AADF34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645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6" name="Freeform 3136">
              <a:extLst>
                <a:ext uri="{FF2B5EF4-FFF2-40B4-BE49-F238E27FC236}">
                  <a16:creationId xmlns:a16="http://schemas.microsoft.com/office/drawing/2014/main" id="{632F179C-359E-4D4D-ABA3-BA228C5C7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652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8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8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7" name="Freeform 3137">
              <a:extLst>
                <a:ext uri="{FF2B5EF4-FFF2-40B4-BE49-F238E27FC236}">
                  <a16:creationId xmlns:a16="http://schemas.microsoft.com/office/drawing/2014/main" id="{41CA9EF1-3128-4F72-BAD2-6EC6E5513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22 w 22"/>
                <a:gd name="T1" fmla="*/ 29 h 31"/>
                <a:gd name="T2" fmla="*/ 22 w 22"/>
                <a:gd name="T3" fmla="*/ 29 h 31"/>
                <a:gd name="T4" fmla="*/ 22 w 22"/>
                <a:gd name="T5" fmla="*/ 29 h 31"/>
                <a:gd name="T6" fmla="*/ 3 w 22"/>
                <a:gd name="T7" fmla="*/ 0 h 31"/>
                <a:gd name="T8" fmla="*/ 0 w 22"/>
                <a:gd name="T9" fmla="*/ 2 h 31"/>
                <a:gd name="T10" fmla="*/ 19 w 22"/>
                <a:gd name="T11" fmla="*/ 31 h 31"/>
                <a:gd name="T12" fmla="*/ 20 w 22"/>
                <a:gd name="T13" fmla="*/ 31 h 31"/>
                <a:gd name="T14" fmla="*/ 19 w 22"/>
                <a:gd name="T15" fmla="*/ 31 h 31"/>
                <a:gd name="T16" fmla="*/ 20 w 22"/>
                <a:gd name="T17" fmla="*/ 31 h 31"/>
                <a:gd name="T18" fmla="*/ 22 w 22"/>
                <a:gd name="T19" fmla="*/ 31 h 31"/>
                <a:gd name="T20" fmla="*/ 22 w 22"/>
                <a:gd name="T21" fmla="*/ 30 h 31"/>
                <a:gd name="T22" fmla="*/ 22 w 22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22" y="29"/>
                  </a:moveTo>
                  <a:lnTo>
                    <a:pt x="22" y="29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8" name="Freeform 3138">
              <a:extLst>
                <a:ext uri="{FF2B5EF4-FFF2-40B4-BE49-F238E27FC236}">
                  <a16:creationId xmlns:a16="http://schemas.microsoft.com/office/drawing/2014/main" id="{F296C62F-056D-4B03-BAE5-588AB3302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713"/>
              <a:ext cx="5" cy="3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59" name="Freeform 3139">
              <a:extLst>
                <a:ext uri="{FF2B5EF4-FFF2-40B4-BE49-F238E27FC236}">
                  <a16:creationId xmlns:a16="http://schemas.microsoft.com/office/drawing/2014/main" id="{F7C215F0-B51B-4664-A402-FAF2AA0978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0" name="Freeform 3140">
              <a:extLst>
                <a:ext uri="{FF2B5EF4-FFF2-40B4-BE49-F238E27FC236}">
                  <a16:creationId xmlns:a16="http://schemas.microsoft.com/office/drawing/2014/main" id="{BAA8F870-DF2F-4CA5-B151-63296C02D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677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1" name="Freeform 3141">
              <a:extLst>
                <a:ext uri="{FF2B5EF4-FFF2-40B4-BE49-F238E27FC236}">
                  <a16:creationId xmlns:a16="http://schemas.microsoft.com/office/drawing/2014/main" id="{B09FA53E-5B9D-4552-A40F-895761A4D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2" name="Freeform 3142">
              <a:extLst>
                <a:ext uri="{FF2B5EF4-FFF2-40B4-BE49-F238E27FC236}">
                  <a16:creationId xmlns:a16="http://schemas.microsoft.com/office/drawing/2014/main" id="{0BA9D405-DCCC-496E-B71C-D63F8C325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675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3" name="Freeform 3143">
              <a:extLst>
                <a:ext uri="{FF2B5EF4-FFF2-40B4-BE49-F238E27FC236}">
                  <a16:creationId xmlns:a16="http://schemas.microsoft.com/office/drawing/2014/main" id="{291586E8-9364-4339-AC5A-E4FB35201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50"/>
              <a:ext cx="23" cy="26"/>
            </a:xfrm>
            <a:custGeom>
              <a:avLst/>
              <a:gdLst>
                <a:gd name="T0" fmla="*/ 1 w 23"/>
                <a:gd name="T1" fmla="*/ 3 h 26"/>
                <a:gd name="T2" fmla="*/ 2 w 23"/>
                <a:gd name="T3" fmla="*/ 3 h 26"/>
                <a:gd name="T4" fmla="*/ 1 w 23"/>
                <a:gd name="T5" fmla="*/ 3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2 h 26"/>
                <a:gd name="T22" fmla="*/ 1 w 23"/>
                <a:gd name="T2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4" name="Freeform 3144">
              <a:extLst>
                <a:ext uri="{FF2B5EF4-FFF2-40B4-BE49-F238E27FC236}">
                  <a16:creationId xmlns:a16="http://schemas.microsoft.com/office/drawing/2014/main" id="{5777A4E7-D57F-418B-AF2E-46C5C969F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50"/>
              <a:ext cx="194" cy="36"/>
            </a:xfrm>
            <a:custGeom>
              <a:avLst/>
              <a:gdLst>
                <a:gd name="T0" fmla="*/ 2 w 194"/>
                <a:gd name="T1" fmla="*/ 36 h 36"/>
                <a:gd name="T2" fmla="*/ 3 w 194"/>
                <a:gd name="T3" fmla="*/ 34 h 36"/>
                <a:gd name="T4" fmla="*/ 2 w 194"/>
                <a:gd name="T5" fmla="*/ 36 h 36"/>
                <a:gd name="T6" fmla="*/ 194 w 194"/>
                <a:gd name="T7" fmla="*/ 3 h 36"/>
                <a:gd name="T8" fmla="*/ 193 w 194"/>
                <a:gd name="T9" fmla="*/ 0 h 36"/>
                <a:gd name="T10" fmla="*/ 2 w 194"/>
                <a:gd name="T11" fmla="*/ 34 h 36"/>
                <a:gd name="T12" fmla="*/ 0 w 194"/>
                <a:gd name="T13" fmla="*/ 36 h 36"/>
                <a:gd name="T14" fmla="*/ 2 w 194"/>
                <a:gd name="T15" fmla="*/ 34 h 36"/>
                <a:gd name="T16" fmla="*/ 0 w 194"/>
                <a:gd name="T17" fmla="*/ 34 h 36"/>
                <a:gd name="T18" fmla="*/ 0 w 194"/>
                <a:gd name="T19" fmla="*/ 35 h 36"/>
                <a:gd name="T20" fmla="*/ 0 w 194"/>
                <a:gd name="T21" fmla="*/ 36 h 36"/>
                <a:gd name="T22" fmla="*/ 2 w 19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6">
                  <a:moveTo>
                    <a:pt x="2" y="36"/>
                  </a:moveTo>
                  <a:lnTo>
                    <a:pt x="3" y="34"/>
                  </a:lnTo>
                  <a:lnTo>
                    <a:pt x="2" y="3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5" name="Freeform 3145">
              <a:extLst>
                <a:ext uri="{FF2B5EF4-FFF2-40B4-BE49-F238E27FC236}">
                  <a16:creationId xmlns:a16="http://schemas.microsoft.com/office/drawing/2014/main" id="{9E6A4A68-AFEF-4A89-8A1E-3919FAC294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7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6" name="Freeform 3146">
              <a:extLst>
                <a:ext uri="{FF2B5EF4-FFF2-40B4-BE49-F238E27FC236}">
                  <a16:creationId xmlns:a16="http://schemas.microsoft.com/office/drawing/2014/main" id="{99B7401B-7C55-4CC8-83F2-014BC8E7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6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7" name="Freeform 3147">
              <a:extLst>
                <a:ext uri="{FF2B5EF4-FFF2-40B4-BE49-F238E27FC236}">
                  <a16:creationId xmlns:a16="http://schemas.microsoft.com/office/drawing/2014/main" id="{C490E8A4-699E-45AE-9A26-2750CEDF2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8" name="Freeform 3148">
              <a:extLst>
                <a:ext uri="{FF2B5EF4-FFF2-40B4-BE49-F238E27FC236}">
                  <a16:creationId xmlns:a16="http://schemas.microsoft.com/office/drawing/2014/main" id="{B77D1D5B-5801-41B4-88E1-2C1123CE7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681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69" name="Freeform 3149">
              <a:extLst>
                <a:ext uri="{FF2B5EF4-FFF2-40B4-BE49-F238E27FC236}">
                  <a16:creationId xmlns:a16="http://schemas.microsoft.com/office/drawing/2014/main" id="{9C137658-7679-4F9F-8092-902206AAC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0" name="Freeform 3150">
              <a:extLst>
                <a:ext uri="{FF2B5EF4-FFF2-40B4-BE49-F238E27FC236}">
                  <a16:creationId xmlns:a16="http://schemas.microsoft.com/office/drawing/2014/main" id="{8820F27F-81F1-4979-80CE-1E37846C3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86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1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1 h 25"/>
                <a:gd name="T12" fmla="*/ 107 w 107"/>
                <a:gd name="T13" fmla="*/ 0 h 25"/>
                <a:gd name="T14" fmla="*/ 106 w 107"/>
                <a:gd name="T15" fmla="*/ 1 h 25"/>
                <a:gd name="T16" fmla="*/ 107 w 107"/>
                <a:gd name="T17" fmla="*/ 1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1" name="Freeform 3151">
              <a:extLst>
                <a:ext uri="{FF2B5EF4-FFF2-40B4-BE49-F238E27FC236}">
                  <a16:creationId xmlns:a16="http://schemas.microsoft.com/office/drawing/2014/main" id="{D9241C31-BD58-446F-97EA-FB9B9EEF9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74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2" name="Freeform 3152">
              <a:extLst>
                <a:ext uri="{FF2B5EF4-FFF2-40B4-BE49-F238E27FC236}">
                  <a16:creationId xmlns:a16="http://schemas.microsoft.com/office/drawing/2014/main" id="{94A10319-7C6F-43B5-977F-605CC8FBF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674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3" name="Freeform 3153">
              <a:extLst>
                <a:ext uri="{FF2B5EF4-FFF2-40B4-BE49-F238E27FC236}">
                  <a16:creationId xmlns:a16="http://schemas.microsoft.com/office/drawing/2014/main" id="{6FA36DA6-392B-426D-A0C4-3FE06A708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695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4" name="Freeform 3154">
              <a:extLst>
                <a:ext uri="{FF2B5EF4-FFF2-40B4-BE49-F238E27FC236}">
                  <a16:creationId xmlns:a16="http://schemas.microsoft.com/office/drawing/2014/main" id="{3A11BA5B-AA2E-416A-A7E6-A946835AA7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80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5" name="Freeform 3155">
              <a:extLst>
                <a:ext uri="{FF2B5EF4-FFF2-40B4-BE49-F238E27FC236}">
                  <a16:creationId xmlns:a16="http://schemas.microsoft.com/office/drawing/2014/main" id="{12A83D28-2DDC-4A76-848F-ECF4DBDF0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667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6" name="Freeform 3156">
              <a:extLst>
                <a:ext uri="{FF2B5EF4-FFF2-40B4-BE49-F238E27FC236}">
                  <a16:creationId xmlns:a16="http://schemas.microsoft.com/office/drawing/2014/main" id="{2F8F3ABE-D79C-4558-A15A-699C81BBF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67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6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6 h 8"/>
                <a:gd name="T12" fmla="*/ 0 w 28"/>
                <a:gd name="T13" fmla="*/ 7 h 8"/>
                <a:gd name="T14" fmla="*/ 0 w 28"/>
                <a:gd name="T15" fmla="*/ 6 h 8"/>
                <a:gd name="T16" fmla="*/ 0 w 28"/>
                <a:gd name="T17" fmla="*/ 6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7" name="Freeform 3157">
              <a:extLst>
                <a:ext uri="{FF2B5EF4-FFF2-40B4-BE49-F238E27FC236}">
                  <a16:creationId xmlns:a16="http://schemas.microsoft.com/office/drawing/2014/main" id="{90F901CA-4874-41BD-B386-2ABE47FF3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3"/>
              <a:ext cx="10" cy="13"/>
            </a:xfrm>
            <a:custGeom>
              <a:avLst/>
              <a:gdLst>
                <a:gd name="T0" fmla="*/ 9 w 10"/>
                <a:gd name="T1" fmla="*/ 13 h 13"/>
                <a:gd name="T2" fmla="*/ 9 w 10"/>
                <a:gd name="T3" fmla="*/ 12 h 13"/>
                <a:gd name="T4" fmla="*/ 10 w 10"/>
                <a:gd name="T5" fmla="*/ 12 h 13"/>
                <a:gd name="T6" fmla="*/ 1 w 10"/>
                <a:gd name="T7" fmla="*/ 0 h 13"/>
                <a:gd name="T8" fmla="*/ 0 w 10"/>
                <a:gd name="T9" fmla="*/ 1 h 13"/>
                <a:gd name="T10" fmla="*/ 9 w 10"/>
                <a:gd name="T11" fmla="*/ 13 h 13"/>
                <a:gd name="T12" fmla="*/ 9 w 10"/>
                <a:gd name="T13" fmla="*/ 13 h 13"/>
                <a:gd name="T14" fmla="*/ 9 w 10"/>
                <a:gd name="T15" fmla="*/ 13 h 13"/>
                <a:gd name="T16" fmla="*/ 9 w 10"/>
                <a:gd name="T17" fmla="*/ 13 h 13"/>
                <a:gd name="T18" fmla="*/ 9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9" y="12"/>
                  </a:lnTo>
                  <a:lnTo>
                    <a:pt x="10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8" name="Freeform 3158">
              <a:extLst>
                <a:ext uri="{FF2B5EF4-FFF2-40B4-BE49-F238E27FC236}">
                  <a16:creationId xmlns:a16="http://schemas.microsoft.com/office/drawing/2014/main" id="{850D6923-FDD6-4714-88BE-FC468326F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673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79" name="Freeform 3159">
              <a:extLst>
                <a:ext uri="{FF2B5EF4-FFF2-40B4-BE49-F238E27FC236}">
                  <a16:creationId xmlns:a16="http://schemas.microsoft.com/office/drawing/2014/main" id="{C1671947-67DD-4916-B63E-0A642059F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661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0" name="Freeform 3160">
              <a:extLst>
                <a:ext uri="{FF2B5EF4-FFF2-40B4-BE49-F238E27FC236}">
                  <a16:creationId xmlns:a16="http://schemas.microsoft.com/office/drawing/2014/main" id="{A42D9333-EDD6-42D6-9A08-7A3A52D10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661"/>
              <a:ext cx="36" cy="7"/>
            </a:xfrm>
            <a:custGeom>
              <a:avLst/>
              <a:gdLst>
                <a:gd name="T0" fmla="*/ 2 w 36"/>
                <a:gd name="T1" fmla="*/ 6 h 7"/>
                <a:gd name="T2" fmla="*/ 2 w 36"/>
                <a:gd name="T3" fmla="*/ 6 h 7"/>
                <a:gd name="T4" fmla="*/ 2 w 36"/>
                <a:gd name="T5" fmla="*/ 7 h 7"/>
                <a:gd name="T6" fmla="*/ 36 w 36"/>
                <a:gd name="T7" fmla="*/ 1 h 7"/>
                <a:gd name="T8" fmla="*/ 36 w 36"/>
                <a:gd name="T9" fmla="*/ 0 h 7"/>
                <a:gd name="T10" fmla="*/ 2 w 36"/>
                <a:gd name="T11" fmla="*/ 6 h 7"/>
                <a:gd name="T12" fmla="*/ 2 w 36"/>
                <a:gd name="T13" fmla="*/ 6 h 7"/>
                <a:gd name="T14" fmla="*/ 2 w 36"/>
                <a:gd name="T15" fmla="*/ 6 h 7"/>
                <a:gd name="T16" fmla="*/ 0 w 36"/>
                <a:gd name="T17" fmla="*/ 6 h 7"/>
                <a:gd name="T18" fmla="*/ 2 w 3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">
                  <a:moveTo>
                    <a:pt x="2" y="6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1" name="Freeform 3161">
              <a:extLst>
                <a:ext uri="{FF2B5EF4-FFF2-40B4-BE49-F238E27FC236}">
                  <a16:creationId xmlns:a16="http://schemas.microsoft.com/office/drawing/2014/main" id="{82A31424-9D59-4A3A-A5DD-FA00913C2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667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2" name="Freeform 3162">
              <a:extLst>
                <a:ext uri="{FF2B5EF4-FFF2-40B4-BE49-F238E27FC236}">
                  <a16:creationId xmlns:a16="http://schemas.microsoft.com/office/drawing/2014/main" id="{2B126EB4-9AAD-4C5B-9A1B-81E4734D0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666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1 h 6"/>
                <a:gd name="T12" fmla="*/ 28 w 29"/>
                <a:gd name="T13" fmla="*/ 0 h 6"/>
                <a:gd name="T14" fmla="*/ 28 w 29"/>
                <a:gd name="T15" fmla="*/ 1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3" name="Freeform 3163">
              <a:extLst>
                <a:ext uri="{FF2B5EF4-FFF2-40B4-BE49-F238E27FC236}">
                  <a16:creationId xmlns:a16="http://schemas.microsoft.com/office/drawing/2014/main" id="{56F32721-0D51-4FD0-968F-CB2BC9FEC4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62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4" name="Freeform 3164">
              <a:extLst>
                <a:ext uri="{FF2B5EF4-FFF2-40B4-BE49-F238E27FC236}">
                  <a16:creationId xmlns:a16="http://schemas.microsoft.com/office/drawing/2014/main" id="{8678030E-F1A9-4412-8C2E-4BD7C4E99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2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5" name="Freeform 3165">
              <a:extLst>
                <a:ext uri="{FF2B5EF4-FFF2-40B4-BE49-F238E27FC236}">
                  <a16:creationId xmlns:a16="http://schemas.microsoft.com/office/drawing/2014/main" id="{52131BE7-A1AE-4241-9C07-23AF87CC7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7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4 h 5"/>
                <a:gd name="T4" fmla="*/ 4 w 4"/>
                <a:gd name="T5" fmla="*/ 4 h 5"/>
                <a:gd name="T6" fmla="*/ 1 w 4"/>
                <a:gd name="T7" fmla="*/ 0 h 5"/>
                <a:gd name="T8" fmla="*/ 0 w 4"/>
                <a:gd name="T9" fmla="*/ 0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6" name="Freeform 3166">
              <a:extLst>
                <a:ext uri="{FF2B5EF4-FFF2-40B4-BE49-F238E27FC236}">
                  <a16:creationId xmlns:a16="http://schemas.microsoft.com/office/drawing/2014/main" id="{6CBED42A-875F-48F6-A093-2B50BA507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685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7" name="Freeform 3167">
              <a:extLst>
                <a:ext uri="{FF2B5EF4-FFF2-40B4-BE49-F238E27FC236}">
                  <a16:creationId xmlns:a16="http://schemas.microsoft.com/office/drawing/2014/main" id="{605E37F7-CBE6-4096-AEE6-A3FBC3E73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7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0 h 6"/>
                <a:gd name="T4" fmla="*/ 0 w 3"/>
                <a:gd name="T5" fmla="*/ 1 h 6"/>
                <a:gd name="T6" fmla="*/ 2 w 3"/>
                <a:gd name="T7" fmla="*/ 6 h 6"/>
                <a:gd name="T8" fmla="*/ 3 w 3"/>
                <a:gd name="T9" fmla="*/ 5 h 6"/>
                <a:gd name="T10" fmla="*/ 1 w 3"/>
                <a:gd name="T11" fmla="*/ 0 h 6"/>
                <a:gd name="T12" fmla="*/ 0 w 3"/>
                <a:gd name="T13" fmla="*/ 1 h 6"/>
                <a:gd name="T14" fmla="*/ 0 w 3"/>
                <a:gd name="T15" fmla="*/ 0 h 6"/>
                <a:gd name="T16" fmla="*/ 0 w 3"/>
                <a:gd name="T17" fmla="*/ 0 h 6"/>
                <a:gd name="T18" fmla="*/ 0 w 3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8" name="Freeform 3168">
              <a:extLst>
                <a:ext uri="{FF2B5EF4-FFF2-40B4-BE49-F238E27FC236}">
                  <a16:creationId xmlns:a16="http://schemas.microsoft.com/office/drawing/2014/main" id="{946121CF-C728-4C48-B958-80FF94728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1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89" name="Freeform 3169">
              <a:extLst>
                <a:ext uri="{FF2B5EF4-FFF2-40B4-BE49-F238E27FC236}">
                  <a16:creationId xmlns:a16="http://schemas.microsoft.com/office/drawing/2014/main" id="{74C7BCAA-0CB4-4F86-B563-DE70F0CF8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3682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0" name="Freeform 3170">
              <a:extLst>
                <a:ext uri="{FF2B5EF4-FFF2-40B4-BE49-F238E27FC236}">
                  <a16:creationId xmlns:a16="http://schemas.microsoft.com/office/drawing/2014/main" id="{7F196BFF-3C3F-4064-8D0C-6762FDF93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679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1" name="Freeform 3171">
              <a:extLst>
                <a:ext uri="{FF2B5EF4-FFF2-40B4-BE49-F238E27FC236}">
                  <a16:creationId xmlns:a16="http://schemas.microsoft.com/office/drawing/2014/main" id="{C5EA7FF3-59B6-4979-A917-04E961B2A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681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2" name="Freeform 3172">
              <a:extLst>
                <a:ext uri="{FF2B5EF4-FFF2-40B4-BE49-F238E27FC236}">
                  <a16:creationId xmlns:a16="http://schemas.microsoft.com/office/drawing/2014/main" id="{A7D5203B-DD85-4833-B1C5-BE687CE36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675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3" name="Freeform 3173">
              <a:extLst>
                <a:ext uri="{FF2B5EF4-FFF2-40B4-BE49-F238E27FC236}">
                  <a16:creationId xmlns:a16="http://schemas.microsoft.com/office/drawing/2014/main" id="{1ED7A2AA-1F52-499E-A6A4-57749F66C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76"/>
              <a:ext cx="2" cy="4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2 w 2"/>
                <a:gd name="T5" fmla="*/ 3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4" name="Freeform 3174">
              <a:extLst>
                <a:ext uri="{FF2B5EF4-FFF2-40B4-BE49-F238E27FC236}">
                  <a16:creationId xmlns:a16="http://schemas.microsoft.com/office/drawing/2014/main" id="{40D0BD44-08C5-4FBB-AD38-118DD9CA7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672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5" name="Freeform 3175">
              <a:extLst>
                <a:ext uri="{FF2B5EF4-FFF2-40B4-BE49-F238E27FC236}">
                  <a16:creationId xmlns:a16="http://schemas.microsoft.com/office/drawing/2014/main" id="{B2DF1255-0A3F-4DE1-8528-07EB21AAC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3675"/>
              <a:ext cx="4" cy="4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0 w 4"/>
                <a:gd name="T5" fmla="*/ 1 h 4"/>
                <a:gd name="T6" fmla="*/ 3 w 4"/>
                <a:gd name="T7" fmla="*/ 4 h 4"/>
                <a:gd name="T8" fmla="*/ 4 w 4"/>
                <a:gd name="T9" fmla="*/ 3 h 4"/>
                <a:gd name="T10" fmla="*/ 3 w 4"/>
                <a:gd name="T11" fmla="*/ 0 h 4"/>
                <a:gd name="T12" fmla="*/ 2 w 4"/>
                <a:gd name="T13" fmla="*/ 1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6" name="Freeform 3176">
              <a:extLst>
                <a:ext uri="{FF2B5EF4-FFF2-40B4-BE49-F238E27FC236}">
                  <a16:creationId xmlns:a16="http://schemas.microsoft.com/office/drawing/2014/main" id="{4A7328A6-B947-4C6A-93F0-615C8D301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667"/>
              <a:ext cx="37" cy="9"/>
            </a:xfrm>
            <a:custGeom>
              <a:avLst/>
              <a:gdLst>
                <a:gd name="T0" fmla="*/ 36 w 37"/>
                <a:gd name="T1" fmla="*/ 0 h 9"/>
                <a:gd name="T2" fmla="*/ 37 w 37"/>
                <a:gd name="T3" fmla="*/ 1 h 9"/>
                <a:gd name="T4" fmla="*/ 36 w 37"/>
                <a:gd name="T5" fmla="*/ 0 h 9"/>
                <a:gd name="T6" fmla="*/ 0 w 37"/>
                <a:gd name="T7" fmla="*/ 8 h 9"/>
                <a:gd name="T8" fmla="*/ 0 w 37"/>
                <a:gd name="T9" fmla="*/ 9 h 9"/>
                <a:gd name="T10" fmla="*/ 36 w 37"/>
                <a:gd name="T11" fmla="*/ 2 h 9"/>
                <a:gd name="T12" fmla="*/ 36 w 37"/>
                <a:gd name="T13" fmla="*/ 2 h 9"/>
                <a:gd name="T14" fmla="*/ 37 w 37"/>
                <a:gd name="T15" fmla="*/ 1 h 9"/>
                <a:gd name="T16" fmla="*/ 37 w 37"/>
                <a:gd name="T17" fmla="*/ 0 h 9"/>
                <a:gd name="T18" fmla="*/ 36 w 3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">
                  <a:moveTo>
                    <a:pt x="36" y="0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7" name="Freeform 3177">
              <a:extLst>
                <a:ext uri="{FF2B5EF4-FFF2-40B4-BE49-F238E27FC236}">
                  <a16:creationId xmlns:a16="http://schemas.microsoft.com/office/drawing/2014/main" id="{5E755F88-2A5B-45B1-B509-70B778AB8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668"/>
              <a:ext cx="5" cy="5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0 h 5"/>
                <a:gd name="T8" fmla="*/ 0 w 5"/>
                <a:gd name="T9" fmla="*/ 1 h 5"/>
                <a:gd name="T10" fmla="*/ 4 w 5"/>
                <a:gd name="T11" fmla="*/ 5 h 5"/>
                <a:gd name="T12" fmla="*/ 4 w 5"/>
                <a:gd name="T13" fmla="*/ 4 h 5"/>
                <a:gd name="T14" fmla="*/ 4 w 5"/>
                <a:gd name="T15" fmla="*/ 5 h 5"/>
                <a:gd name="T16" fmla="*/ 5 w 5"/>
                <a:gd name="T17" fmla="*/ 5 h 5"/>
                <a:gd name="T18" fmla="*/ 4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8" name="Freeform 3178">
              <a:extLst>
                <a:ext uri="{FF2B5EF4-FFF2-40B4-BE49-F238E27FC236}">
                  <a16:creationId xmlns:a16="http://schemas.microsoft.com/office/drawing/2014/main" id="{4CB0C77B-C03F-4A18-8DF5-D0B519055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77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899" name="Freeform 3179">
              <a:extLst>
                <a:ext uri="{FF2B5EF4-FFF2-40B4-BE49-F238E27FC236}">
                  <a16:creationId xmlns:a16="http://schemas.microsoft.com/office/drawing/2014/main" id="{C31F2125-3DC5-48B3-AA91-B4C958CE1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671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7 w 27"/>
                <a:gd name="T3" fmla="*/ 0 h 6"/>
                <a:gd name="T4" fmla="*/ 0 w 27"/>
                <a:gd name="T5" fmla="*/ 5 h 6"/>
                <a:gd name="T6" fmla="*/ 0 w 27"/>
                <a:gd name="T7" fmla="*/ 6 h 6"/>
                <a:gd name="T8" fmla="*/ 27 w 27"/>
                <a:gd name="T9" fmla="*/ 1 h 6"/>
                <a:gd name="T10" fmla="*/ 27 w 27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0" name="Freeform 3180">
              <a:extLst>
                <a:ext uri="{FF2B5EF4-FFF2-40B4-BE49-F238E27FC236}">
                  <a16:creationId xmlns:a16="http://schemas.microsoft.com/office/drawing/2014/main" id="{0A68BF20-1DFE-4516-9BC1-76F582E21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0"/>
              <a:ext cx="107" cy="22"/>
            </a:xfrm>
            <a:custGeom>
              <a:avLst/>
              <a:gdLst>
                <a:gd name="T0" fmla="*/ 106 w 107"/>
                <a:gd name="T1" fmla="*/ 0 h 22"/>
                <a:gd name="T2" fmla="*/ 106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6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6" y="0"/>
                  </a:moveTo>
                  <a:lnTo>
                    <a:pt x="106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1" name="Freeform 3181">
              <a:extLst>
                <a:ext uri="{FF2B5EF4-FFF2-40B4-BE49-F238E27FC236}">
                  <a16:creationId xmlns:a16="http://schemas.microsoft.com/office/drawing/2014/main" id="{0F252FD5-7C13-4472-9BE8-AA18D3787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675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0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2" name="Freeform 3182">
              <a:extLst>
                <a:ext uri="{FF2B5EF4-FFF2-40B4-BE49-F238E27FC236}">
                  <a16:creationId xmlns:a16="http://schemas.microsoft.com/office/drawing/2014/main" id="{C9502335-9947-465F-8988-B3E79C66D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667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6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3" name="Freeform 3183">
              <a:extLst>
                <a:ext uri="{FF2B5EF4-FFF2-40B4-BE49-F238E27FC236}">
                  <a16:creationId xmlns:a16="http://schemas.microsoft.com/office/drawing/2014/main" id="{B6DFCDAC-08BF-4C3D-BC9A-D05510DBF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2"/>
              <a:ext cx="109" cy="24"/>
            </a:xfrm>
            <a:custGeom>
              <a:avLst/>
              <a:gdLst>
                <a:gd name="T0" fmla="*/ 109 w 109"/>
                <a:gd name="T1" fmla="*/ 1 h 24"/>
                <a:gd name="T2" fmla="*/ 108 w 109"/>
                <a:gd name="T3" fmla="*/ 0 h 24"/>
                <a:gd name="T4" fmla="*/ 0 w 109"/>
                <a:gd name="T5" fmla="*/ 23 h 24"/>
                <a:gd name="T6" fmla="*/ 2 w 109"/>
                <a:gd name="T7" fmla="*/ 24 h 24"/>
                <a:gd name="T8" fmla="*/ 109 w 109"/>
                <a:gd name="T9" fmla="*/ 1 h 24"/>
                <a:gd name="T10" fmla="*/ 109 w 10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4">
                  <a:moveTo>
                    <a:pt x="109" y="1"/>
                  </a:moveTo>
                  <a:lnTo>
                    <a:pt x="108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4" name="Freeform 3184">
              <a:extLst>
                <a:ext uri="{FF2B5EF4-FFF2-40B4-BE49-F238E27FC236}">
                  <a16:creationId xmlns:a16="http://schemas.microsoft.com/office/drawing/2014/main" id="{DDC752F5-AD6F-4786-99A7-D45886AB1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3677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5" name="Freeform 3185">
              <a:extLst>
                <a:ext uri="{FF2B5EF4-FFF2-40B4-BE49-F238E27FC236}">
                  <a16:creationId xmlns:a16="http://schemas.microsoft.com/office/drawing/2014/main" id="{14F4E78B-A011-4E8E-87A7-3110DC654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3671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6" name="Freeform 3186">
              <a:extLst>
                <a:ext uri="{FF2B5EF4-FFF2-40B4-BE49-F238E27FC236}">
                  <a16:creationId xmlns:a16="http://schemas.microsoft.com/office/drawing/2014/main" id="{EA3DE8EC-8BB5-4DCD-884D-E37103C30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5"/>
              <a:ext cx="25" cy="35"/>
            </a:xfrm>
            <a:custGeom>
              <a:avLst/>
              <a:gdLst>
                <a:gd name="T0" fmla="*/ 0 w 25"/>
                <a:gd name="T1" fmla="*/ 14 h 35"/>
                <a:gd name="T2" fmla="*/ 20 w 25"/>
                <a:gd name="T3" fmla="*/ 34 h 35"/>
                <a:gd name="T4" fmla="*/ 24 w 25"/>
                <a:gd name="T5" fmla="*/ 35 h 35"/>
                <a:gd name="T6" fmla="*/ 25 w 25"/>
                <a:gd name="T7" fmla="*/ 35 h 35"/>
                <a:gd name="T8" fmla="*/ 25 w 25"/>
                <a:gd name="T9" fmla="*/ 31 h 35"/>
                <a:gd name="T10" fmla="*/ 24 w 25"/>
                <a:gd name="T11" fmla="*/ 31 h 35"/>
                <a:gd name="T12" fmla="*/ 20 w 25"/>
                <a:gd name="T13" fmla="*/ 29 h 35"/>
                <a:gd name="T14" fmla="*/ 2 w 25"/>
                <a:gd name="T15" fmla="*/ 0 h 35"/>
                <a:gd name="T16" fmla="*/ 0 w 25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14"/>
                  </a:moveTo>
                  <a:lnTo>
                    <a:pt x="20" y="34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7" name="Freeform 3187">
              <a:extLst>
                <a:ext uri="{FF2B5EF4-FFF2-40B4-BE49-F238E27FC236}">
                  <a16:creationId xmlns:a16="http://schemas.microsoft.com/office/drawing/2014/main" id="{B0B0516E-DABB-448D-98CF-E9A759F8F8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98"/>
              <a:ext cx="22" cy="22"/>
            </a:xfrm>
            <a:custGeom>
              <a:avLst/>
              <a:gdLst>
                <a:gd name="T0" fmla="*/ 22 w 22"/>
                <a:gd name="T1" fmla="*/ 20 h 22"/>
                <a:gd name="T2" fmla="*/ 22 w 22"/>
                <a:gd name="T3" fmla="*/ 20 h 22"/>
                <a:gd name="T4" fmla="*/ 22 w 22"/>
                <a:gd name="T5" fmla="*/ 20 h 22"/>
                <a:gd name="T6" fmla="*/ 2 w 22"/>
                <a:gd name="T7" fmla="*/ 0 h 22"/>
                <a:gd name="T8" fmla="*/ 0 w 22"/>
                <a:gd name="T9" fmla="*/ 2 h 22"/>
                <a:gd name="T10" fmla="*/ 19 w 22"/>
                <a:gd name="T11" fmla="*/ 21 h 22"/>
                <a:gd name="T12" fmla="*/ 19 w 22"/>
                <a:gd name="T13" fmla="*/ 22 h 22"/>
                <a:gd name="T14" fmla="*/ 19 w 22"/>
                <a:gd name="T15" fmla="*/ 21 h 22"/>
                <a:gd name="T16" fmla="*/ 20 w 22"/>
                <a:gd name="T17" fmla="*/ 22 h 22"/>
                <a:gd name="T18" fmla="*/ 22 w 22"/>
                <a:gd name="T19" fmla="*/ 21 h 22"/>
                <a:gd name="T20" fmla="*/ 22 w 22"/>
                <a:gd name="T21" fmla="*/ 21 h 22"/>
                <a:gd name="T22" fmla="*/ 22 w 22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8" name="Freeform 3188">
              <a:extLst>
                <a:ext uri="{FF2B5EF4-FFF2-40B4-BE49-F238E27FC236}">
                  <a16:creationId xmlns:a16="http://schemas.microsoft.com/office/drawing/2014/main" id="{112DC6EA-834E-46C9-B99D-5DEA09128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8"/>
              <a:ext cx="6" cy="3"/>
            </a:xfrm>
            <a:custGeom>
              <a:avLst/>
              <a:gdLst>
                <a:gd name="T0" fmla="*/ 5 w 6"/>
                <a:gd name="T1" fmla="*/ 2 h 3"/>
                <a:gd name="T2" fmla="*/ 4 w 6"/>
                <a:gd name="T3" fmla="*/ 2 h 3"/>
                <a:gd name="T4" fmla="*/ 5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5 w 6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09" name="Freeform 3189">
              <a:extLst>
                <a:ext uri="{FF2B5EF4-FFF2-40B4-BE49-F238E27FC236}">
                  <a16:creationId xmlns:a16="http://schemas.microsoft.com/office/drawing/2014/main" id="{11951129-A43C-40F7-8704-0D7D64661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9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0" name="Freeform 3190">
              <a:extLst>
                <a:ext uri="{FF2B5EF4-FFF2-40B4-BE49-F238E27FC236}">
                  <a16:creationId xmlns:a16="http://schemas.microsoft.com/office/drawing/2014/main" id="{2CC4151C-A4F7-4C59-9087-0B2EE18D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1" name="Freeform 3191">
              <a:extLst>
                <a:ext uri="{FF2B5EF4-FFF2-40B4-BE49-F238E27FC236}">
                  <a16:creationId xmlns:a16="http://schemas.microsoft.com/office/drawing/2014/main" id="{E4AFF676-630F-4AF3-A026-C591931D2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5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2" name="Freeform 3192">
              <a:extLst>
                <a:ext uri="{FF2B5EF4-FFF2-40B4-BE49-F238E27FC236}">
                  <a16:creationId xmlns:a16="http://schemas.microsoft.com/office/drawing/2014/main" id="{C76BBCF6-AA2B-4D73-B01A-B8F7B70B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3"/>
              <a:ext cx="5" cy="3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3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1 w 5"/>
                <a:gd name="T17" fmla="*/ 0 h 3"/>
                <a:gd name="T18" fmla="*/ 0 w 5"/>
                <a:gd name="T19" fmla="*/ 0 h 3"/>
                <a:gd name="T20" fmla="*/ 0 w 5"/>
                <a:gd name="T21" fmla="*/ 1 h 3"/>
                <a:gd name="T22" fmla="*/ 1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3" name="Freeform 3193">
              <a:extLst>
                <a:ext uri="{FF2B5EF4-FFF2-40B4-BE49-F238E27FC236}">
                  <a16:creationId xmlns:a16="http://schemas.microsoft.com/office/drawing/2014/main" id="{5A064A03-DCDC-4668-B4F8-E52FCE815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0 w 22"/>
                <a:gd name="T1" fmla="*/ 2 h 31"/>
                <a:gd name="T2" fmla="*/ 3 w 22"/>
                <a:gd name="T3" fmla="*/ 1 h 31"/>
                <a:gd name="T4" fmla="*/ 0 w 22"/>
                <a:gd name="T5" fmla="*/ 2 h 31"/>
                <a:gd name="T6" fmla="*/ 19 w 22"/>
                <a:gd name="T7" fmla="*/ 31 h 31"/>
                <a:gd name="T8" fmla="*/ 22 w 22"/>
                <a:gd name="T9" fmla="*/ 29 h 31"/>
                <a:gd name="T10" fmla="*/ 3 w 22"/>
                <a:gd name="T11" fmla="*/ 0 h 31"/>
                <a:gd name="T12" fmla="*/ 0 w 22"/>
                <a:gd name="T13" fmla="*/ 1 h 31"/>
                <a:gd name="T14" fmla="*/ 3 w 22"/>
                <a:gd name="T15" fmla="*/ 0 h 31"/>
                <a:gd name="T16" fmla="*/ 2 w 22"/>
                <a:gd name="T17" fmla="*/ 0 h 31"/>
                <a:gd name="T18" fmla="*/ 0 w 22"/>
                <a:gd name="T19" fmla="*/ 0 h 31"/>
                <a:gd name="T20" fmla="*/ 0 w 22"/>
                <a:gd name="T21" fmla="*/ 1 h 31"/>
                <a:gd name="T22" fmla="*/ 0 w 22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4" name="Freeform 3194">
              <a:extLst>
                <a:ext uri="{FF2B5EF4-FFF2-40B4-BE49-F238E27FC236}">
                  <a16:creationId xmlns:a16="http://schemas.microsoft.com/office/drawing/2014/main" id="{8D68CA5B-EEDF-4672-84B7-7400B6D97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685"/>
              <a:ext cx="4" cy="15"/>
            </a:xfrm>
            <a:custGeom>
              <a:avLst/>
              <a:gdLst>
                <a:gd name="T0" fmla="*/ 3 w 4"/>
                <a:gd name="T1" fmla="*/ 14 h 15"/>
                <a:gd name="T2" fmla="*/ 3 w 4"/>
                <a:gd name="T3" fmla="*/ 13 h 15"/>
                <a:gd name="T4" fmla="*/ 3 w 4"/>
                <a:gd name="T5" fmla="*/ 14 h 15"/>
                <a:gd name="T6" fmla="*/ 4 w 4"/>
                <a:gd name="T7" fmla="*/ 0 h 15"/>
                <a:gd name="T8" fmla="*/ 1 w 4"/>
                <a:gd name="T9" fmla="*/ 0 h 15"/>
                <a:gd name="T10" fmla="*/ 0 w 4"/>
                <a:gd name="T11" fmla="*/ 14 h 15"/>
                <a:gd name="T12" fmla="*/ 1 w 4"/>
                <a:gd name="T13" fmla="*/ 15 h 15"/>
                <a:gd name="T14" fmla="*/ 0 w 4"/>
                <a:gd name="T15" fmla="*/ 14 h 15"/>
                <a:gd name="T16" fmla="*/ 1 w 4"/>
                <a:gd name="T17" fmla="*/ 15 h 15"/>
                <a:gd name="T18" fmla="*/ 1 w 4"/>
                <a:gd name="T19" fmla="*/ 15 h 15"/>
                <a:gd name="T20" fmla="*/ 3 w 4"/>
                <a:gd name="T21" fmla="*/ 15 h 15"/>
                <a:gd name="T22" fmla="*/ 3 w 4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14"/>
                  </a:moveTo>
                  <a:lnTo>
                    <a:pt x="3" y="13"/>
                  </a:lnTo>
                  <a:lnTo>
                    <a:pt x="3" y="1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5" name="Freeform 3195">
              <a:extLst>
                <a:ext uri="{FF2B5EF4-FFF2-40B4-BE49-F238E27FC236}">
                  <a16:creationId xmlns:a16="http://schemas.microsoft.com/office/drawing/2014/main" id="{DA3118BD-1E96-4CBD-B5FF-59F2C519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76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6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5 h 27"/>
                <a:gd name="T50" fmla="*/ 123 w 151"/>
                <a:gd name="T51" fmla="*/ 15 h 27"/>
                <a:gd name="T52" fmla="*/ 127 w 151"/>
                <a:gd name="T53" fmla="*/ 14 h 27"/>
                <a:gd name="T54" fmla="*/ 132 w 151"/>
                <a:gd name="T55" fmla="*/ 14 h 27"/>
                <a:gd name="T56" fmla="*/ 136 w 151"/>
                <a:gd name="T57" fmla="*/ 13 h 27"/>
                <a:gd name="T58" fmla="*/ 138 w 151"/>
                <a:gd name="T59" fmla="*/ 13 h 27"/>
                <a:gd name="T60" fmla="*/ 141 w 151"/>
                <a:gd name="T61" fmla="*/ 13 h 27"/>
                <a:gd name="T62" fmla="*/ 143 w 151"/>
                <a:gd name="T63" fmla="*/ 12 h 27"/>
                <a:gd name="T64" fmla="*/ 144 w 151"/>
                <a:gd name="T65" fmla="*/ 12 h 27"/>
                <a:gd name="T66" fmla="*/ 145 w 151"/>
                <a:gd name="T67" fmla="*/ 12 h 27"/>
                <a:gd name="T68" fmla="*/ 146 w 151"/>
                <a:gd name="T69" fmla="*/ 11 h 27"/>
                <a:gd name="T70" fmla="*/ 147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6" name="Freeform 3196">
              <a:extLst>
                <a:ext uri="{FF2B5EF4-FFF2-40B4-BE49-F238E27FC236}">
                  <a16:creationId xmlns:a16="http://schemas.microsoft.com/office/drawing/2014/main" id="{7E719D28-70D8-4E8A-AE93-8CCCC45B7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5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7" name="Freeform 3197">
              <a:extLst>
                <a:ext uri="{FF2B5EF4-FFF2-40B4-BE49-F238E27FC236}">
                  <a16:creationId xmlns:a16="http://schemas.microsoft.com/office/drawing/2014/main" id="{5040A312-1EC8-442B-811C-0E5FE41A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87"/>
              <a:ext cx="124" cy="17"/>
            </a:xfrm>
            <a:custGeom>
              <a:avLst/>
              <a:gdLst>
                <a:gd name="T0" fmla="*/ 123 w 124"/>
                <a:gd name="T1" fmla="*/ 0 h 17"/>
                <a:gd name="T2" fmla="*/ 122 w 124"/>
                <a:gd name="T3" fmla="*/ 0 h 17"/>
                <a:gd name="T4" fmla="*/ 117 w 124"/>
                <a:gd name="T5" fmla="*/ 1 h 17"/>
                <a:gd name="T6" fmla="*/ 111 w 124"/>
                <a:gd name="T7" fmla="*/ 2 h 17"/>
                <a:gd name="T8" fmla="*/ 102 w 124"/>
                <a:gd name="T9" fmla="*/ 3 h 17"/>
                <a:gd name="T10" fmla="*/ 93 w 124"/>
                <a:gd name="T11" fmla="*/ 4 h 17"/>
                <a:gd name="T12" fmla="*/ 83 w 124"/>
                <a:gd name="T13" fmla="*/ 6 h 17"/>
                <a:gd name="T14" fmla="*/ 72 w 124"/>
                <a:gd name="T15" fmla="*/ 7 h 17"/>
                <a:gd name="T16" fmla="*/ 60 w 124"/>
                <a:gd name="T17" fmla="*/ 8 h 17"/>
                <a:gd name="T18" fmla="*/ 49 w 124"/>
                <a:gd name="T19" fmla="*/ 10 h 17"/>
                <a:gd name="T20" fmla="*/ 38 w 124"/>
                <a:gd name="T21" fmla="*/ 11 h 17"/>
                <a:gd name="T22" fmla="*/ 28 w 124"/>
                <a:gd name="T23" fmla="*/ 12 h 17"/>
                <a:gd name="T24" fmla="*/ 18 w 124"/>
                <a:gd name="T25" fmla="*/ 13 h 17"/>
                <a:gd name="T26" fmla="*/ 11 w 124"/>
                <a:gd name="T27" fmla="*/ 14 h 17"/>
                <a:gd name="T28" fmla="*/ 4 w 124"/>
                <a:gd name="T29" fmla="*/ 14 h 17"/>
                <a:gd name="T30" fmla="*/ 1 w 124"/>
                <a:gd name="T31" fmla="*/ 15 h 17"/>
                <a:gd name="T32" fmla="*/ 0 w 124"/>
                <a:gd name="T33" fmla="*/ 15 h 17"/>
                <a:gd name="T34" fmla="*/ 1 w 124"/>
                <a:gd name="T35" fmla="*/ 17 h 17"/>
                <a:gd name="T36" fmla="*/ 4 w 124"/>
                <a:gd name="T37" fmla="*/ 16 h 17"/>
                <a:gd name="T38" fmla="*/ 11 w 124"/>
                <a:gd name="T39" fmla="*/ 16 h 17"/>
                <a:gd name="T40" fmla="*/ 19 w 124"/>
                <a:gd name="T41" fmla="*/ 15 h 17"/>
                <a:gd name="T42" fmla="*/ 28 w 124"/>
                <a:gd name="T43" fmla="*/ 14 h 17"/>
                <a:gd name="T44" fmla="*/ 38 w 124"/>
                <a:gd name="T45" fmla="*/ 13 h 17"/>
                <a:gd name="T46" fmla="*/ 49 w 124"/>
                <a:gd name="T47" fmla="*/ 12 h 17"/>
                <a:gd name="T48" fmla="*/ 60 w 124"/>
                <a:gd name="T49" fmla="*/ 10 h 17"/>
                <a:gd name="T50" fmla="*/ 72 w 124"/>
                <a:gd name="T51" fmla="*/ 9 h 17"/>
                <a:gd name="T52" fmla="*/ 83 w 124"/>
                <a:gd name="T53" fmla="*/ 8 h 17"/>
                <a:gd name="T54" fmla="*/ 93 w 124"/>
                <a:gd name="T55" fmla="*/ 7 h 17"/>
                <a:gd name="T56" fmla="*/ 102 w 124"/>
                <a:gd name="T57" fmla="*/ 6 h 17"/>
                <a:gd name="T58" fmla="*/ 111 w 124"/>
                <a:gd name="T59" fmla="*/ 4 h 17"/>
                <a:gd name="T60" fmla="*/ 118 w 124"/>
                <a:gd name="T61" fmla="*/ 3 h 17"/>
                <a:gd name="T62" fmla="*/ 122 w 124"/>
                <a:gd name="T63" fmla="*/ 2 h 17"/>
                <a:gd name="T64" fmla="*/ 124 w 124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7">
                  <a:moveTo>
                    <a:pt x="124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8" name="Freeform 3198">
              <a:extLst>
                <a:ext uri="{FF2B5EF4-FFF2-40B4-BE49-F238E27FC236}">
                  <a16:creationId xmlns:a16="http://schemas.microsoft.com/office/drawing/2014/main" id="{5484322E-BB61-4537-8AF3-370EEF3B7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582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3 w 7"/>
                <a:gd name="T13" fmla="*/ 3 h 7"/>
                <a:gd name="T14" fmla="*/ 3 w 7"/>
                <a:gd name="T15" fmla="*/ 4 h 7"/>
                <a:gd name="T16" fmla="*/ 2 w 7"/>
                <a:gd name="T17" fmla="*/ 4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19" name="Freeform 3199">
              <a:extLst>
                <a:ext uri="{FF2B5EF4-FFF2-40B4-BE49-F238E27FC236}">
                  <a16:creationId xmlns:a16="http://schemas.microsoft.com/office/drawing/2014/main" id="{455E371F-EF6F-4C28-A9BF-B3C0FF143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75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0" name="Freeform 3200">
              <a:extLst>
                <a:ext uri="{FF2B5EF4-FFF2-40B4-BE49-F238E27FC236}">
                  <a16:creationId xmlns:a16="http://schemas.microsoft.com/office/drawing/2014/main" id="{9C39802F-EB9E-4B30-8A09-A923088A3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575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1" name="Freeform 3201">
              <a:extLst>
                <a:ext uri="{FF2B5EF4-FFF2-40B4-BE49-F238E27FC236}">
                  <a16:creationId xmlns:a16="http://schemas.microsoft.com/office/drawing/2014/main" id="{66C92249-4AE9-48DE-9961-77F25753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421"/>
              <a:ext cx="158" cy="175"/>
            </a:xfrm>
            <a:custGeom>
              <a:avLst/>
              <a:gdLst>
                <a:gd name="T0" fmla="*/ 145 w 158"/>
                <a:gd name="T1" fmla="*/ 155 h 175"/>
                <a:gd name="T2" fmla="*/ 146 w 158"/>
                <a:gd name="T3" fmla="*/ 155 h 175"/>
                <a:gd name="T4" fmla="*/ 148 w 158"/>
                <a:gd name="T5" fmla="*/ 155 h 175"/>
                <a:gd name="T6" fmla="*/ 150 w 158"/>
                <a:gd name="T7" fmla="*/ 154 h 175"/>
                <a:gd name="T8" fmla="*/ 152 w 158"/>
                <a:gd name="T9" fmla="*/ 153 h 175"/>
                <a:gd name="T10" fmla="*/ 154 w 158"/>
                <a:gd name="T11" fmla="*/ 153 h 175"/>
                <a:gd name="T12" fmla="*/ 156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3 w 158"/>
                <a:gd name="T19" fmla="*/ 2 h 175"/>
                <a:gd name="T20" fmla="*/ 152 w 158"/>
                <a:gd name="T21" fmla="*/ 1 h 175"/>
                <a:gd name="T22" fmla="*/ 151 w 158"/>
                <a:gd name="T23" fmla="*/ 1 h 175"/>
                <a:gd name="T24" fmla="*/ 149 w 158"/>
                <a:gd name="T25" fmla="*/ 0 h 175"/>
                <a:gd name="T26" fmla="*/ 147 w 158"/>
                <a:gd name="T27" fmla="*/ 0 h 175"/>
                <a:gd name="T28" fmla="*/ 145 w 158"/>
                <a:gd name="T29" fmla="*/ 0 h 175"/>
                <a:gd name="T30" fmla="*/ 143 w 158"/>
                <a:gd name="T31" fmla="*/ 0 h 175"/>
                <a:gd name="T32" fmla="*/ 141 w 158"/>
                <a:gd name="T33" fmla="*/ 0 h 175"/>
                <a:gd name="T34" fmla="*/ 139 w 158"/>
                <a:gd name="T35" fmla="*/ 0 h 175"/>
                <a:gd name="T36" fmla="*/ 5 w 158"/>
                <a:gd name="T37" fmla="*/ 5 h 175"/>
                <a:gd name="T38" fmla="*/ 4 w 158"/>
                <a:gd name="T39" fmla="*/ 5 h 175"/>
                <a:gd name="T40" fmla="*/ 3 w 158"/>
                <a:gd name="T41" fmla="*/ 5 h 175"/>
                <a:gd name="T42" fmla="*/ 2 w 158"/>
                <a:gd name="T43" fmla="*/ 6 h 175"/>
                <a:gd name="T44" fmla="*/ 2 w 158"/>
                <a:gd name="T45" fmla="*/ 6 h 175"/>
                <a:gd name="T46" fmla="*/ 2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2 w 158"/>
                <a:gd name="T55" fmla="*/ 170 h 175"/>
                <a:gd name="T56" fmla="*/ 12 w 158"/>
                <a:gd name="T57" fmla="*/ 172 h 175"/>
                <a:gd name="T58" fmla="*/ 13 w 158"/>
                <a:gd name="T59" fmla="*/ 172 h 175"/>
                <a:gd name="T60" fmla="*/ 13 w 158"/>
                <a:gd name="T61" fmla="*/ 173 h 175"/>
                <a:gd name="T62" fmla="*/ 14 w 158"/>
                <a:gd name="T63" fmla="*/ 174 h 175"/>
                <a:gd name="T64" fmla="*/ 14 w 158"/>
                <a:gd name="T65" fmla="*/ 174 h 175"/>
                <a:gd name="T66" fmla="*/ 14 w 158"/>
                <a:gd name="T67" fmla="*/ 174 h 175"/>
                <a:gd name="T68" fmla="*/ 15 w 158"/>
                <a:gd name="T69" fmla="*/ 175 h 175"/>
                <a:gd name="T70" fmla="*/ 16 w 158"/>
                <a:gd name="T71" fmla="*/ 175 h 175"/>
                <a:gd name="T72" fmla="*/ 145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5" y="155"/>
                  </a:moveTo>
                  <a:lnTo>
                    <a:pt x="146" y="155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3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45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2" name="Freeform 3202">
              <a:extLst>
                <a:ext uri="{FF2B5EF4-FFF2-40B4-BE49-F238E27FC236}">
                  <a16:creationId xmlns:a16="http://schemas.microsoft.com/office/drawing/2014/main" id="{39404868-84C5-4542-97A7-D6ACABA93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70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2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4 h 7"/>
                <a:gd name="T14" fmla="*/ 3 w 15"/>
                <a:gd name="T15" fmla="*/ 5 h 7"/>
                <a:gd name="T16" fmla="*/ 1 w 15"/>
                <a:gd name="T17" fmla="*/ 5 h 7"/>
                <a:gd name="T18" fmla="*/ 0 w 15"/>
                <a:gd name="T19" fmla="*/ 5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6 h 7"/>
                <a:gd name="T28" fmla="*/ 7 w 15"/>
                <a:gd name="T29" fmla="*/ 5 h 7"/>
                <a:gd name="T30" fmla="*/ 9 w 15"/>
                <a:gd name="T31" fmla="*/ 5 h 7"/>
                <a:gd name="T32" fmla="*/ 11 w 15"/>
                <a:gd name="T33" fmla="*/ 4 h 7"/>
                <a:gd name="T34" fmla="*/ 13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3" name="Freeform 3203">
              <a:extLst>
                <a:ext uri="{FF2B5EF4-FFF2-40B4-BE49-F238E27FC236}">
                  <a16:creationId xmlns:a16="http://schemas.microsoft.com/office/drawing/2014/main" id="{551C1A74-7959-4411-893D-11A34278F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423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5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4" name="Freeform 3204">
              <a:extLst>
                <a:ext uri="{FF2B5EF4-FFF2-40B4-BE49-F238E27FC236}">
                  <a16:creationId xmlns:a16="http://schemas.microsoft.com/office/drawing/2014/main" id="{8D9C7259-E17A-4F8E-9845-0AE687640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420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2 w 15"/>
                <a:gd name="T5" fmla="*/ 1 h 3"/>
                <a:gd name="T6" fmla="*/ 4 w 15"/>
                <a:gd name="T7" fmla="*/ 1 h 3"/>
                <a:gd name="T8" fmla="*/ 6 w 15"/>
                <a:gd name="T9" fmla="*/ 1 h 3"/>
                <a:gd name="T10" fmla="*/ 8 w 15"/>
                <a:gd name="T11" fmla="*/ 2 h 3"/>
                <a:gd name="T12" fmla="*/ 10 w 15"/>
                <a:gd name="T13" fmla="*/ 2 h 3"/>
                <a:gd name="T14" fmla="*/ 12 w 15"/>
                <a:gd name="T15" fmla="*/ 3 h 3"/>
                <a:gd name="T16" fmla="*/ 13 w 15"/>
                <a:gd name="T17" fmla="*/ 3 h 3"/>
                <a:gd name="T18" fmla="*/ 13 w 15"/>
                <a:gd name="T19" fmla="*/ 3 h 3"/>
                <a:gd name="T20" fmla="*/ 15 w 15"/>
                <a:gd name="T21" fmla="*/ 3 h 3"/>
                <a:gd name="T22" fmla="*/ 14 w 15"/>
                <a:gd name="T23" fmla="*/ 1 h 3"/>
                <a:gd name="T24" fmla="*/ 12 w 15"/>
                <a:gd name="T25" fmla="*/ 1 h 3"/>
                <a:gd name="T26" fmla="*/ 10 w 15"/>
                <a:gd name="T27" fmla="*/ 1 h 3"/>
                <a:gd name="T28" fmla="*/ 9 w 15"/>
                <a:gd name="T29" fmla="*/ 0 h 3"/>
                <a:gd name="T30" fmla="*/ 6 w 15"/>
                <a:gd name="T31" fmla="*/ 0 h 3"/>
                <a:gd name="T32" fmla="*/ 4 w 15"/>
                <a:gd name="T33" fmla="*/ 0 h 3"/>
                <a:gd name="T34" fmla="*/ 2 w 15"/>
                <a:gd name="T35" fmla="*/ 0 h 3"/>
                <a:gd name="T36" fmla="*/ 0 w 15"/>
                <a:gd name="T37" fmla="*/ 0 h 3"/>
                <a:gd name="T38" fmla="*/ 0 w 15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5" name="Freeform 3205">
              <a:extLst>
                <a:ext uri="{FF2B5EF4-FFF2-40B4-BE49-F238E27FC236}">
                  <a16:creationId xmlns:a16="http://schemas.microsoft.com/office/drawing/2014/main" id="{A19BD160-88D6-4493-B40B-6F0DDC033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420"/>
              <a:ext cx="134" cy="7"/>
            </a:xfrm>
            <a:custGeom>
              <a:avLst/>
              <a:gdLst>
                <a:gd name="T0" fmla="*/ 0 w 134"/>
                <a:gd name="T1" fmla="*/ 5 h 7"/>
                <a:gd name="T2" fmla="*/ 0 w 134"/>
                <a:gd name="T3" fmla="*/ 7 h 7"/>
                <a:gd name="T4" fmla="*/ 134 w 134"/>
                <a:gd name="T5" fmla="*/ 1 h 7"/>
                <a:gd name="T6" fmla="*/ 134 w 134"/>
                <a:gd name="T7" fmla="*/ 0 h 7"/>
                <a:gd name="T8" fmla="*/ 0 w 134"/>
                <a:gd name="T9" fmla="*/ 5 h 7"/>
                <a:gd name="T10" fmla="*/ 0 w 13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">
                  <a:moveTo>
                    <a:pt x="0" y="5"/>
                  </a:moveTo>
                  <a:lnTo>
                    <a:pt x="0" y="7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6" name="Freeform 3206">
              <a:extLst>
                <a:ext uri="{FF2B5EF4-FFF2-40B4-BE49-F238E27FC236}">
                  <a16:creationId xmlns:a16="http://schemas.microsoft.com/office/drawing/2014/main" id="{948AB0B0-0244-496C-BE05-FD54FC4D2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25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3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6 w 6"/>
                <a:gd name="T21" fmla="*/ 0 h 5"/>
                <a:gd name="T22" fmla="*/ 5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2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7" name="Freeform 3207">
              <a:extLst>
                <a:ext uri="{FF2B5EF4-FFF2-40B4-BE49-F238E27FC236}">
                  <a16:creationId xmlns:a16="http://schemas.microsoft.com/office/drawing/2014/main" id="{40A00D5A-C608-494D-8FEB-44716323B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30"/>
              <a:ext cx="14" cy="161"/>
            </a:xfrm>
            <a:custGeom>
              <a:avLst/>
              <a:gdLst>
                <a:gd name="T0" fmla="*/ 12 w 14"/>
                <a:gd name="T1" fmla="*/ 161 h 161"/>
                <a:gd name="T2" fmla="*/ 14 w 14"/>
                <a:gd name="T3" fmla="*/ 161 h 161"/>
                <a:gd name="T4" fmla="*/ 3 w 14"/>
                <a:gd name="T5" fmla="*/ 0 h 161"/>
                <a:gd name="T6" fmla="*/ 0 w 14"/>
                <a:gd name="T7" fmla="*/ 0 h 161"/>
                <a:gd name="T8" fmla="*/ 12 w 14"/>
                <a:gd name="T9" fmla="*/ 161 h 161"/>
                <a:gd name="T10" fmla="*/ 12 w 14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1">
                  <a:moveTo>
                    <a:pt x="12" y="161"/>
                  </a:moveTo>
                  <a:lnTo>
                    <a:pt x="14" y="16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8" name="Freeform 3208">
              <a:extLst>
                <a:ext uri="{FF2B5EF4-FFF2-40B4-BE49-F238E27FC236}">
                  <a16:creationId xmlns:a16="http://schemas.microsoft.com/office/drawing/2014/main" id="{3E294E38-E2B0-4462-AB7A-5C0AF62DF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591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4 h 6"/>
                <a:gd name="T4" fmla="*/ 4 w 6"/>
                <a:gd name="T5" fmla="*/ 4 h 6"/>
                <a:gd name="T6" fmla="*/ 4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2 h 6"/>
                <a:gd name="T14" fmla="*/ 2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2 h 6"/>
                <a:gd name="T24" fmla="*/ 1 w 6"/>
                <a:gd name="T25" fmla="*/ 3 h 6"/>
                <a:gd name="T26" fmla="*/ 1 w 6"/>
                <a:gd name="T27" fmla="*/ 4 h 6"/>
                <a:gd name="T28" fmla="*/ 2 w 6"/>
                <a:gd name="T29" fmla="*/ 4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29" name="Freeform 3209">
              <a:extLst>
                <a:ext uri="{FF2B5EF4-FFF2-40B4-BE49-F238E27FC236}">
                  <a16:creationId xmlns:a16="http://schemas.microsoft.com/office/drawing/2014/main" id="{F118B7B9-252C-4E65-B95D-6DE8C74C6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575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0" name="Freeform 3210">
              <a:extLst>
                <a:ext uri="{FF2B5EF4-FFF2-40B4-BE49-F238E27FC236}">
                  <a16:creationId xmlns:a16="http://schemas.microsoft.com/office/drawing/2014/main" id="{D898DEF7-A9DE-4DF9-B781-E683B1D8C2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3434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1" name="Freeform 3211">
              <a:extLst>
                <a:ext uri="{FF2B5EF4-FFF2-40B4-BE49-F238E27FC236}">
                  <a16:creationId xmlns:a16="http://schemas.microsoft.com/office/drawing/2014/main" id="{B6196FCC-D407-44C6-95FC-03598276B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433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2" name="Freeform 3212">
              <a:extLst>
                <a:ext uri="{FF2B5EF4-FFF2-40B4-BE49-F238E27FC236}">
                  <a16:creationId xmlns:a16="http://schemas.microsoft.com/office/drawing/2014/main" id="{A76F0DF3-42B8-4AEC-B508-C957B30219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33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3" name="Freeform 3213">
              <a:extLst>
                <a:ext uri="{FF2B5EF4-FFF2-40B4-BE49-F238E27FC236}">
                  <a16:creationId xmlns:a16="http://schemas.microsoft.com/office/drawing/2014/main" id="{1DFC3E93-A25B-4157-B88A-A6CAB1090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41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4" name="Freeform 3214">
              <a:extLst>
                <a:ext uri="{FF2B5EF4-FFF2-40B4-BE49-F238E27FC236}">
                  <a16:creationId xmlns:a16="http://schemas.microsoft.com/office/drawing/2014/main" id="{613DC8D6-A98D-442C-AD2D-F696B1F7B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556"/>
              <a:ext cx="123" cy="16"/>
            </a:xfrm>
            <a:custGeom>
              <a:avLst/>
              <a:gdLst>
                <a:gd name="T0" fmla="*/ 123 w 123"/>
                <a:gd name="T1" fmla="*/ 1 h 16"/>
                <a:gd name="T2" fmla="*/ 121 w 123"/>
                <a:gd name="T3" fmla="*/ 1 h 16"/>
                <a:gd name="T4" fmla="*/ 122 w 123"/>
                <a:gd name="T5" fmla="*/ 0 h 16"/>
                <a:gd name="T6" fmla="*/ 0 w 123"/>
                <a:gd name="T7" fmla="*/ 14 h 16"/>
                <a:gd name="T8" fmla="*/ 0 w 123"/>
                <a:gd name="T9" fmla="*/ 16 h 16"/>
                <a:gd name="T10" fmla="*/ 122 w 123"/>
                <a:gd name="T11" fmla="*/ 2 h 16"/>
                <a:gd name="T12" fmla="*/ 123 w 123"/>
                <a:gd name="T13" fmla="*/ 1 h 16"/>
                <a:gd name="T14" fmla="*/ 122 w 123"/>
                <a:gd name="T15" fmla="*/ 2 h 16"/>
                <a:gd name="T16" fmla="*/ 123 w 123"/>
                <a:gd name="T17" fmla="*/ 1 h 16"/>
                <a:gd name="T18" fmla="*/ 123 w 12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5" name="Freeform 3215">
              <a:extLst>
                <a:ext uri="{FF2B5EF4-FFF2-40B4-BE49-F238E27FC236}">
                  <a16:creationId xmlns:a16="http://schemas.microsoft.com/office/drawing/2014/main" id="{70829625-6529-4509-863C-27F0B8D0C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2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0 w 48"/>
                <a:gd name="T3" fmla="*/ 7 h 14"/>
                <a:gd name="T4" fmla="*/ 0 w 48"/>
                <a:gd name="T5" fmla="*/ 14 h 14"/>
                <a:gd name="T6" fmla="*/ 47 w 48"/>
                <a:gd name="T7" fmla="*/ 6 h 14"/>
                <a:gd name="T8" fmla="*/ 48 w 4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4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7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6" name="Freeform 3216">
              <a:extLst>
                <a:ext uri="{FF2B5EF4-FFF2-40B4-BE49-F238E27FC236}">
                  <a16:creationId xmlns:a16="http://schemas.microsoft.com/office/drawing/2014/main" id="{58501378-9AB2-4EA8-80FB-1CD0AFD55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1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2 w 49"/>
                <a:gd name="T3" fmla="*/ 8 h 9"/>
                <a:gd name="T4" fmla="*/ 1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1 w 49"/>
                <a:gd name="T11" fmla="*/ 7 h 9"/>
                <a:gd name="T12" fmla="*/ 0 w 49"/>
                <a:gd name="T13" fmla="*/ 8 h 9"/>
                <a:gd name="T14" fmla="*/ 1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7" name="Freeform 3217">
              <a:extLst>
                <a:ext uri="{FF2B5EF4-FFF2-40B4-BE49-F238E27FC236}">
                  <a16:creationId xmlns:a16="http://schemas.microsoft.com/office/drawing/2014/main" id="{13A107CD-50AA-40DB-9FF9-33D1420E1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9"/>
              <a:ext cx="2" cy="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6 h 8"/>
                <a:gd name="T4" fmla="*/ 2 w 2"/>
                <a:gd name="T5" fmla="*/ 7 h 8"/>
                <a:gd name="T6" fmla="*/ 2 w 2"/>
                <a:gd name="T7" fmla="*/ 0 h 8"/>
                <a:gd name="T8" fmla="*/ 0 w 2"/>
                <a:gd name="T9" fmla="*/ 0 h 8"/>
                <a:gd name="T10" fmla="*/ 0 w 2"/>
                <a:gd name="T11" fmla="*/ 7 h 8"/>
                <a:gd name="T12" fmla="*/ 1 w 2"/>
                <a:gd name="T13" fmla="*/ 8 h 8"/>
                <a:gd name="T14" fmla="*/ 0 w 2"/>
                <a:gd name="T15" fmla="*/ 7 h 8"/>
                <a:gd name="T16" fmla="*/ 0 w 2"/>
                <a:gd name="T17" fmla="*/ 8 h 8"/>
                <a:gd name="T18" fmla="*/ 1 w 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8" name="Freeform 3218">
              <a:extLst>
                <a:ext uri="{FF2B5EF4-FFF2-40B4-BE49-F238E27FC236}">
                  <a16:creationId xmlns:a16="http://schemas.microsoft.com/office/drawing/2014/main" id="{A51862DF-A7E6-405A-BF9E-4D5F0943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7"/>
              <a:ext cx="49" cy="10"/>
            </a:xfrm>
            <a:custGeom>
              <a:avLst/>
              <a:gdLst>
                <a:gd name="T0" fmla="*/ 49 w 49"/>
                <a:gd name="T1" fmla="*/ 1 h 10"/>
                <a:gd name="T2" fmla="*/ 46 w 49"/>
                <a:gd name="T3" fmla="*/ 1 h 10"/>
                <a:gd name="T4" fmla="*/ 47 w 49"/>
                <a:gd name="T5" fmla="*/ 0 h 10"/>
                <a:gd name="T6" fmla="*/ 0 w 49"/>
                <a:gd name="T7" fmla="*/ 8 h 10"/>
                <a:gd name="T8" fmla="*/ 0 w 49"/>
                <a:gd name="T9" fmla="*/ 10 h 10"/>
                <a:gd name="T10" fmla="*/ 48 w 49"/>
                <a:gd name="T11" fmla="*/ 2 h 10"/>
                <a:gd name="T12" fmla="*/ 48 w 49"/>
                <a:gd name="T13" fmla="*/ 1 h 10"/>
                <a:gd name="T14" fmla="*/ 48 w 49"/>
                <a:gd name="T15" fmla="*/ 2 h 10"/>
                <a:gd name="T16" fmla="*/ 48 w 49"/>
                <a:gd name="T17" fmla="*/ 2 h 10"/>
                <a:gd name="T18" fmla="*/ 49 w 4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49" y="1"/>
                  </a:moveTo>
                  <a:lnTo>
                    <a:pt x="46" y="1"/>
                  </a:lnTo>
                  <a:lnTo>
                    <a:pt x="47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39" name="Freeform 3219">
              <a:extLst>
                <a:ext uri="{FF2B5EF4-FFF2-40B4-BE49-F238E27FC236}">
                  <a16:creationId xmlns:a16="http://schemas.microsoft.com/office/drawing/2014/main" id="{FE186AB0-4207-4B8B-9F53-DE6B00C31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641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40" name="Freeform 3220">
              <a:extLst>
                <a:ext uri="{FF2B5EF4-FFF2-40B4-BE49-F238E27FC236}">
                  <a16:creationId xmlns:a16="http://schemas.microsoft.com/office/drawing/2014/main" id="{913A8AFD-E3D0-44C8-A837-3A88D7457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0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41" name="Freeform 3221">
              <a:extLst>
                <a:ext uri="{FF2B5EF4-FFF2-40B4-BE49-F238E27FC236}">
                  <a16:creationId xmlns:a16="http://schemas.microsoft.com/office/drawing/2014/main" id="{4DE719EB-8FC6-4DAC-AD71-BA3B254EB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39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42" name="Rectangle 3222">
              <a:extLst>
                <a:ext uri="{FF2B5EF4-FFF2-40B4-BE49-F238E27FC236}">
                  <a16:creationId xmlns:a16="http://schemas.microsoft.com/office/drawing/2014/main" id="{A1FC2F0D-329A-4310-B8D6-8EABF07C4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21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3943" name="Line 3223">
            <a:extLst>
              <a:ext uri="{FF2B5EF4-FFF2-40B4-BE49-F238E27FC236}">
                <a16:creationId xmlns:a16="http://schemas.microsoft.com/office/drawing/2014/main" id="{173FD089-6374-4915-A6FC-FE6E9EFAC242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4800600"/>
            <a:ext cx="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56" name="Text Box 3224">
            <a:extLst>
              <a:ext uri="{FF2B5EF4-FFF2-40B4-BE49-F238E27FC236}">
                <a16:creationId xmlns:a16="http://schemas.microsoft.com/office/drawing/2014/main" id="{DF2929C2-2374-4179-B1C9-E1EF3C41B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556260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PILOT</a:t>
            </a:r>
          </a:p>
        </p:txBody>
      </p:sp>
      <p:sp>
        <p:nvSpPr>
          <p:cNvPr id="39057" name="Text Box 3225">
            <a:extLst>
              <a:ext uri="{FF2B5EF4-FFF2-40B4-BE49-F238E27FC236}">
                <a16:creationId xmlns:a16="http://schemas.microsoft.com/office/drawing/2014/main" id="{C9AE46EF-F2AF-4E39-B1D1-8BBE58D77C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6477000"/>
            <a:ext cx="12112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400"/>
              <a:t>OBSERVERS</a:t>
            </a:r>
          </a:p>
        </p:txBody>
      </p:sp>
      <p:sp>
        <p:nvSpPr>
          <p:cNvPr id="33946" name="Line 3226">
            <a:extLst>
              <a:ext uri="{FF2B5EF4-FFF2-40B4-BE49-F238E27FC236}">
                <a16:creationId xmlns:a16="http://schemas.microsoft.com/office/drawing/2014/main" id="{BC307997-475C-4EAB-939D-CFDCCA8EFA3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6172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947" name="Line 3227">
            <a:extLst>
              <a:ext uri="{FF2B5EF4-FFF2-40B4-BE49-F238E27FC236}">
                <a16:creationId xmlns:a16="http://schemas.microsoft.com/office/drawing/2014/main" id="{0777384F-81F1-44D0-ACEB-A4668AD91F0D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9060" name="Object 3228">
            <a:extLst>
              <a:ext uri="{FF2B5EF4-FFF2-40B4-BE49-F238E27FC236}">
                <a16:creationId xmlns:a16="http://schemas.microsoft.com/office/drawing/2014/main" id="{C6663256-2B02-47F6-A157-9DB3283356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6019800"/>
          <a:ext cx="547688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7" name="CorelPhotoPaint.Image.7" r:id="rId9" imgW="548293" imgH="598705" progId="CorelPhotoPaint.Image.7">
                  <p:embed/>
                </p:oleObj>
              </mc:Choice>
              <mc:Fallback>
                <p:oleObj name="CorelPhotoPaint.Image.7" r:id="rId9" imgW="548293" imgH="598705" progId="CorelPhotoPaint.Image.7">
                  <p:embed/>
                  <p:pic>
                    <p:nvPicPr>
                      <p:cNvPr id="0" name="Object 3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6019800"/>
                        <a:ext cx="547688" cy="598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061" name="Group 3229">
            <a:extLst>
              <a:ext uri="{FF2B5EF4-FFF2-40B4-BE49-F238E27FC236}">
                <a16:creationId xmlns:a16="http://schemas.microsoft.com/office/drawing/2014/main" id="{21558350-AF12-48DF-A244-733F32603FE5}"/>
              </a:ext>
            </a:extLst>
          </p:cNvPr>
          <p:cNvGrpSpPr>
            <a:grpSpLocks/>
          </p:cNvGrpSpPr>
          <p:nvPr/>
        </p:nvGrpSpPr>
        <p:grpSpPr bwMode="auto">
          <a:xfrm>
            <a:off x="7924800" y="5867400"/>
            <a:ext cx="500063" cy="477838"/>
            <a:chOff x="4223" y="3420"/>
            <a:chExt cx="315" cy="301"/>
          </a:xfrm>
        </p:grpSpPr>
        <p:sp>
          <p:nvSpPr>
            <p:cNvPr id="33950" name="Freeform 3230">
              <a:extLst>
                <a:ext uri="{FF2B5EF4-FFF2-40B4-BE49-F238E27FC236}">
                  <a16:creationId xmlns:a16="http://schemas.microsoft.com/office/drawing/2014/main" id="{09FF2447-B7D8-4849-9D4A-FA8ECECD5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3428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1" name="Freeform 3231">
              <a:extLst>
                <a:ext uri="{FF2B5EF4-FFF2-40B4-BE49-F238E27FC236}">
                  <a16:creationId xmlns:a16="http://schemas.microsoft.com/office/drawing/2014/main" id="{6D9C5955-96E3-440E-ABD5-927999474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427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2" name="Freeform 3232">
              <a:extLst>
                <a:ext uri="{FF2B5EF4-FFF2-40B4-BE49-F238E27FC236}">
                  <a16:creationId xmlns:a16="http://schemas.microsoft.com/office/drawing/2014/main" id="{08E21CF7-9531-47FC-9018-1B5772969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28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3" name="Freeform 3233">
              <a:extLst>
                <a:ext uri="{FF2B5EF4-FFF2-40B4-BE49-F238E27FC236}">
                  <a16:creationId xmlns:a16="http://schemas.microsoft.com/office/drawing/2014/main" id="{999CBF7F-E2B1-4576-A84C-F2560F247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58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4" name="Freeform 3234">
              <a:extLst>
                <a:ext uri="{FF2B5EF4-FFF2-40B4-BE49-F238E27FC236}">
                  <a16:creationId xmlns:a16="http://schemas.microsoft.com/office/drawing/2014/main" id="{4342EDC4-029B-45FE-BEDD-C3F268C7B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70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5" name="Freeform 3235">
              <a:extLst>
                <a:ext uri="{FF2B5EF4-FFF2-40B4-BE49-F238E27FC236}">
                  <a16:creationId xmlns:a16="http://schemas.microsoft.com/office/drawing/2014/main" id="{01052BC8-669D-4723-9946-1F6C99EF8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569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6" name="Freeform 3236">
              <a:extLst>
                <a:ext uri="{FF2B5EF4-FFF2-40B4-BE49-F238E27FC236}">
                  <a16:creationId xmlns:a16="http://schemas.microsoft.com/office/drawing/2014/main" id="{16850186-9D7E-470D-AA88-0E91622B3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586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7" name="Freeform 3237">
              <a:extLst>
                <a:ext uri="{FF2B5EF4-FFF2-40B4-BE49-F238E27FC236}">
                  <a16:creationId xmlns:a16="http://schemas.microsoft.com/office/drawing/2014/main" id="{7CB26E5F-E50B-4599-88BB-301AE6D97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60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3 w 114"/>
                <a:gd name="T3" fmla="*/ 39 h 41"/>
                <a:gd name="T4" fmla="*/ 114 w 114"/>
                <a:gd name="T5" fmla="*/ 39 h 41"/>
                <a:gd name="T6" fmla="*/ 1 w 114"/>
                <a:gd name="T7" fmla="*/ 0 h 41"/>
                <a:gd name="T8" fmla="*/ 0 w 114"/>
                <a:gd name="T9" fmla="*/ 2 h 41"/>
                <a:gd name="T10" fmla="*/ 113 w 114"/>
                <a:gd name="T11" fmla="*/ 41 h 41"/>
                <a:gd name="T12" fmla="*/ 114 w 114"/>
                <a:gd name="T13" fmla="*/ 41 h 41"/>
                <a:gd name="T14" fmla="*/ 113 w 114"/>
                <a:gd name="T15" fmla="*/ 41 h 41"/>
                <a:gd name="T16" fmla="*/ 114 w 114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3" y="39"/>
                  </a:lnTo>
                  <a:lnTo>
                    <a:pt x="114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8" name="Freeform 3238">
              <a:extLst>
                <a:ext uri="{FF2B5EF4-FFF2-40B4-BE49-F238E27FC236}">
                  <a16:creationId xmlns:a16="http://schemas.microsoft.com/office/drawing/2014/main" id="{54DF016A-4730-4CDC-80AE-E582CF83F8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19"/>
              <a:ext cx="160" cy="28"/>
            </a:xfrm>
            <a:custGeom>
              <a:avLst/>
              <a:gdLst>
                <a:gd name="T0" fmla="*/ 156 w 160"/>
                <a:gd name="T1" fmla="*/ 0 h 28"/>
                <a:gd name="T2" fmla="*/ 156 w 160"/>
                <a:gd name="T3" fmla="*/ 2 h 28"/>
                <a:gd name="T4" fmla="*/ 156 w 160"/>
                <a:gd name="T5" fmla="*/ 0 h 28"/>
                <a:gd name="T6" fmla="*/ 0 w 160"/>
                <a:gd name="T7" fmla="*/ 26 h 28"/>
                <a:gd name="T8" fmla="*/ 1 w 160"/>
                <a:gd name="T9" fmla="*/ 28 h 28"/>
                <a:gd name="T10" fmla="*/ 156 w 160"/>
                <a:gd name="T11" fmla="*/ 2 h 28"/>
                <a:gd name="T12" fmla="*/ 156 w 160"/>
                <a:gd name="T13" fmla="*/ 0 h 28"/>
                <a:gd name="T14" fmla="*/ 156 w 160"/>
                <a:gd name="T15" fmla="*/ 2 h 28"/>
                <a:gd name="T16" fmla="*/ 160 w 160"/>
                <a:gd name="T17" fmla="*/ 2 h 28"/>
                <a:gd name="T18" fmla="*/ 156 w 1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59" name="Freeform 3239">
              <a:extLst>
                <a:ext uri="{FF2B5EF4-FFF2-40B4-BE49-F238E27FC236}">
                  <a16:creationId xmlns:a16="http://schemas.microsoft.com/office/drawing/2014/main" id="{2303CFD2-4DED-4CAD-977D-F73CCA51E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584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0" name="Freeform 3240">
              <a:extLst>
                <a:ext uri="{FF2B5EF4-FFF2-40B4-BE49-F238E27FC236}">
                  <a16:creationId xmlns:a16="http://schemas.microsoft.com/office/drawing/2014/main" id="{EC4651C9-8FCA-4DE0-A3C9-03A2911896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585"/>
              <a:ext cx="166" cy="23"/>
            </a:xfrm>
            <a:custGeom>
              <a:avLst/>
              <a:gdLst>
                <a:gd name="T0" fmla="*/ 4 w 166"/>
                <a:gd name="T1" fmla="*/ 23 h 23"/>
                <a:gd name="T2" fmla="*/ 5 w 166"/>
                <a:gd name="T3" fmla="*/ 21 h 23"/>
                <a:gd name="T4" fmla="*/ 4 w 166"/>
                <a:gd name="T5" fmla="*/ 23 h 23"/>
                <a:gd name="T6" fmla="*/ 166 w 166"/>
                <a:gd name="T7" fmla="*/ 2 h 23"/>
                <a:gd name="T8" fmla="*/ 166 w 166"/>
                <a:gd name="T9" fmla="*/ 0 h 23"/>
                <a:gd name="T10" fmla="*/ 4 w 166"/>
                <a:gd name="T11" fmla="*/ 21 h 23"/>
                <a:gd name="T12" fmla="*/ 4 w 166"/>
                <a:gd name="T13" fmla="*/ 23 h 23"/>
                <a:gd name="T14" fmla="*/ 4 w 166"/>
                <a:gd name="T15" fmla="*/ 21 h 23"/>
                <a:gd name="T16" fmla="*/ 0 w 166"/>
                <a:gd name="T17" fmla="*/ 21 h 23"/>
                <a:gd name="T18" fmla="*/ 4 w 16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">
                  <a:moveTo>
                    <a:pt x="4" y="23"/>
                  </a:moveTo>
                  <a:lnTo>
                    <a:pt x="5" y="21"/>
                  </a:lnTo>
                  <a:lnTo>
                    <a:pt x="4" y="23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1" name="Freeform 3241">
              <a:extLst>
                <a:ext uri="{FF2B5EF4-FFF2-40B4-BE49-F238E27FC236}">
                  <a16:creationId xmlns:a16="http://schemas.microsoft.com/office/drawing/2014/main" id="{4E60A6D1-2F32-433D-89C5-859E98E463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21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1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1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2" name="Freeform 3242">
              <a:extLst>
                <a:ext uri="{FF2B5EF4-FFF2-40B4-BE49-F238E27FC236}">
                  <a16:creationId xmlns:a16="http://schemas.microsoft.com/office/drawing/2014/main" id="{5DFBAB0C-D5BF-41DF-B0E3-E60BC681B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19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2 w 157"/>
                <a:gd name="T3" fmla="*/ 27 h 28"/>
                <a:gd name="T4" fmla="*/ 2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2" y="27"/>
                  </a:lnTo>
                  <a:lnTo>
                    <a:pt x="2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3" name="Freeform 3243">
              <a:extLst>
                <a:ext uri="{FF2B5EF4-FFF2-40B4-BE49-F238E27FC236}">
                  <a16:creationId xmlns:a16="http://schemas.microsoft.com/office/drawing/2014/main" id="{EE9E3DA1-6A27-4643-8539-C4F1801D4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6"/>
              <a:ext cx="3" cy="42"/>
            </a:xfrm>
            <a:custGeom>
              <a:avLst/>
              <a:gdLst>
                <a:gd name="T0" fmla="*/ 2 w 3"/>
                <a:gd name="T1" fmla="*/ 42 h 42"/>
                <a:gd name="T2" fmla="*/ 1 w 3"/>
                <a:gd name="T3" fmla="*/ 40 h 42"/>
                <a:gd name="T4" fmla="*/ 3 w 3"/>
                <a:gd name="T5" fmla="*/ 41 h 42"/>
                <a:gd name="T6" fmla="*/ 2 w 3"/>
                <a:gd name="T7" fmla="*/ 0 h 42"/>
                <a:gd name="T8" fmla="*/ 0 w 3"/>
                <a:gd name="T9" fmla="*/ 0 h 42"/>
                <a:gd name="T10" fmla="*/ 1 w 3"/>
                <a:gd name="T11" fmla="*/ 41 h 42"/>
                <a:gd name="T12" fmla="*/ 2 w 3"/>
                <a:gd name="T13" fmla="*/ 42 h 42"/>
                <a:gd name="T14" fmla="*/ 1 w 3"/>
                <a:gd name="T15" fmla="*/ 41 h 42"/>
                <a:gd name="T16" fmla="*/ 1 w 3"/>
                <a:gd name="T17" fmla="*/ 42 h 42"/>
                <a:gd name="T18" fmla="*/ 2 w 3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4" name="Freeform 3244">
              <a:extLst>
                <a:ext uri="{FF2B5EF4-FFF2-40B4-BE49-F238E27FC236}">
                  <a16:creationId xmlns:a16="http://schemas.microsoft.com/office/drawing/2014/main" id="{9874EC13-0498-4937-AD68-5D1A981D8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59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1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5" name="Freeform 3245">
              <a:extLst>
                <a:ext uri="{FF2B5EF4-FFF2-40B4-BE49-F238E27FC236}">
                  <a16:creationId xmlns:a16="http://schemas.microsoft.com/office/drawing/2014/main" id="{A8F8B95E-2E7A-4307-9AEF-B6BED8A79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19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6" name="Freeform 3246">
              <a:extLst>
                <a:ext uri="{FF2B5EF4-FFF2-40B4-BE49-F238E27FC236}">
                  <a16:creationId xmlns:a16="http://schemas.microsoft.com/office/drawing/2014/main" id="{D10B902A-605C-4C2F-BDE7-8275A47D5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2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6 w 80"/>
                <a:gd name="T19" fmla="*/ 21 h 25"/>
                <a:gd name="T20" fmla="*/ 51 w 80"/>
                <a:gd name="T21" fmla="*/ 22 h 25"/>
                <a:gd name="T22" fmla="*/ 56 w 80"/>
                <a:gd name="T23" fmla="*/ 22 h 25"/>
                <a:gd name="T24" fmla="*/ 60 w 80"/>
                <a:gd name="T25" fmla="*/ 23 h 25"/>
                <a:gd name="T26" fmla="*/ 64 w 80"/>
                <a:gd name="T27" fmla="*/ 23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6" y="21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7" name="Freeform 3247">
              <a:extLst>
                <a:ext uri="{FF2B5EF4-FFF2-40B4-BE49-F238E27FC236}">
                  <a16:creationId xmlns:a16="http://schemas.microsoft.com/office/drawing/2014/main" id="{8213D474-A7B3-403F-B93F-F311B3544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1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3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8" name="Freeform 3248">
              <a:extLst>
                <a:ext uri="{FF2B5EF4-FFF2-40B4-BE49-F238E27FC236}">
                  <a16:creationId xmlns:a16="http://schemas.microsoft.com/office/drawing/2014/main" id="{469A59D2-DE63-41B8-8856-42C939A07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2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4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69" name="Freeform 3249">
              <a:extLst>
                <a:ext uri="{FF2B5EF4-FFF2-40B4-BE49-F238E27FC236}">
                  <a16:creationId xmlns:a16="http://schemas.microsoft.com/office/drawing/2014/main" id="{523D94FA-36AB-4CB0-B2DA-D34A85982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6"/>
              <a:ext cx="30" cy="15"/>
            </a:xfrm>
            <a:custGeom>
              <a:avLst/>
              <a:gdLst>
                <a:gd name="T0" fmla="*/ 29 w 30"/>
                <a:gd name="T1" fmla="*/ 15 h 15"/>
                <a:gd name="T2" fmla="*/ 30 w 30"/>
                <a:gd name="T3" fmla="*/ 13 h 15"/>
                <a:gd name="T4" fmla="*/ 1 w 30"/>
                <a:gd name="T5" fmla="*/ 0 h 15"/>
                <a:gd name="T6" fmla="*/ 0 w 30"/>
                <a:gd name="T7" fmla="*/ 2 h 15"/>
                <a:gd name="T8" fmla="*/ 29 w 30"/>
                <a:gd name="T9" fmla="*/ 15 h 15"/>
                <a:gd name="T10" fmla="*/ 29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9" y="15"/>
                  </a:moveTo>
                  <a:lnTo>
                    <a:pt x="30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0" name="Freeform 3250">
              <a:extLst>
                <a:ext uri="{FF2B5EF4-FFF2-40B4-BE49-F238E27FC236}">
                  <a16:creationId xmlns:a16="http://schemas.microsoft.com/office/drawing/2014/main" id="{9539AC8A-1CF5-4227-BC75-4D0521EED8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589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6 h 9"/>
                <a:gd name="T12" fmla="*/ 41 w 52"/>
                <a:gd name="T13" fmla="*/ 6 h 9"/>
                <a:gd name="T14" fmla="*/ 36 w 52"/>
                <a:gd name="T15" fmla="*/ 5 h 9"/>
                <a:gd name="T16" fmla="*/ 31 w 52"/>
                <a:gd name="T17" fmla="*/ 5 h 9"/>
                <a:gd name="T18" fmla="*/ 27 w 52"/>
                <a:gd name="T19" fmla="*/ 4 h 9"/>
                <a:gd name="T20" fmla="*/ 22 w 52"/>
                <a:gd name="T21" fmla="*/ 4 h 9"/>
                <a:gd name="T22" fmla="*/ 17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4 h 9"/>
                <a:gd name="T46" fmla="*/ 12 w 52"/>
                <a:gd name="T47" fmla="*/ 4 h 9"/>
                <a:gd name="T48" fmla="*/ 16 w 52"/>
                <a:gd name="T49" fmla="*/ 5 h 9"/>
                <a:gd name="T50" fmla="*/ 22 w 52"/>
                <a:gd name="T51" fmla="*/ 6 h 9"/>
                <a:gd name="T52" fmla="*/ 27 w 52"/>
                <a:gd name="T53" fmla="*/ 6 h 9"/>
                <a:gd name="T54" fmla="*/ 31 w 52"/>
                <a:gd name="T55" fmla="*/ 7 h 9"/>
                <a:gd name="T56" fmla="*/ 35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1" name="Freeform 3251">
              <a:extLst>
                <a:ext uri="{FF2B5EF4-FFF2-40B4-BE49-F238E27FC236}">
                  <a16:creationId xmlns:a16="http://schemas.microsoft.com/office/drawing/2014/main" id="{D0AA8B43-A294-43FB-B989-FCDBC55AA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595"/>
              <a:ext cx="7" cy="5"/>
            </a:xfrm>
            <a:custGeom>
              <a:avLst/>
              <a:gdLst>
                <a:gd name="T0" fmla="*/ 2 w 7"/>
                <a:gd name="T1" fmla="*/ 1 h 5"/>
                <a:gd name="T2" fmla="*/ 1 w 7"/>
                <a:gd name="T3" fmla="*/ 3 h 5"/>
                <a:gd name="T4" fmla="*/ 2 w 7"/>
                <a:gd name="T5" fmla="*/ 1 h 5"/>
                <a:gd name="T6" fmla="*/ 1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2 w 7"/>
                <a:gd name="T13" fmla="*/ 1 h 5"/>
                <a:gd name="T14" fmla="*/ 1 w 7"/>
                <a:gd name="T15" fmla="*/ 1 h 5"/>
                <a:gd name="T16" fmla="*/ 0 w 7"/>
                <a:gd name="T17" fmla="*/ 2 h 5"/>
                <a:gd name="T18" fmla="*/ 1 w 7"/>
                <a:gd name="T19" fmla="*/ 3 h 5"/>
                <a:gd name="T20" fmla="*/ 2 w 7"/>
                <a:gd name="T21" fmla="*/ 1 h 5"/>
                <a:gd name="T22" fmla="*/ 1 w 7"/>
                <a:gd name="T23" fmla="*/ 3 h 5"/>
                <a:gd name="T24" fmla="*/ 7 w 7"/>
                <a:gd name="T25" fmla="*/ 5 h 5"/>
                <a:gd name="T26" fmla="*/ 2 w 7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7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2" name="Freeform 3252">
              <a:extLst>
                <a:ext uri="{FF2B5EF4-FFF2-40B4-BE49-F238E27FC236}">
                  <a16:creationId xmlns:a16="http://schemas.microsoft.com/office/drawing/2014/main" id="{0BF3F102-80D4-4B38-A790-982667FA8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21"/>
              <a:ext cx="165" cy="176"/>
            </a:xfrm>
            <a:custGeom>
              <a:avLst/>
              <a:gdLst>
                <a:gd name="T0" fmla="*/ 159 w 165"/>
                <a:gd name="T1" fmla="*/ 0 h 176"/>
                <a:gd name="T2" fmla="*/ 5 w 165"/>
                <a:gd name="T3" fmla="*/ 7 h 176"/>
                <a:gd name="T4" fmla="*/ 4 w 165"/>
                <a:gd name="T5" fmla="*/ 7 h 176"/>
                <a:gd name="T6" fmla="*/ 3 w 165"/>
                <a:gd name="T7" fmla="*/ 7 h 176"/>
                <a:gd name="T8" fmla="*/ 2 w 165"/>
                <a:gd name="T9" fmla="*/ 7 h 176"/>
                <a:gd name="T10" fmla="*/ 2 w 165"/>
                <a:gd name="T11" fmla="*/ 8 h 176"/>
                <a:gd name="T12" fmla="*/ 0 w 165"/>
                <a:gd name="T13" fmla="*/ 9 h 176"/>
                <a:gd name="T14" fmla="*/ 0 w 165"/>
                <a:gd name="T15" fmla="*/ 9 h 176"/>
                <a:gd name="T16" fmla="*/ 0 w 165"/>
                <a:gd name="T17" fmla="*/ 10 h 176"/>
                <a:gd name="T18" fmla="*/ 0 w 165"/>
                <a:gd name="T19" fmla="*/ 11 h 176"/>
                <a:gd name="T20" fmla="*/ 12 w 165"/>
                <a:gd name="T21" fmla="*/ 173 h 176"/>
                <a:gd name="T22" fmla="*/ 12 w 165"/>
                <a:gd name="T23" fmla="*/ 173 h 176"/>
                <a:gd name="T24" fmla="*/ 12 w 165"/>
                <a:gd name="T25" fmla="*/ 174 h 176"/>
                <a:gd name="T26" fmla="*/ 13 w 165"/>
                <a:gd name="T27" fmla="*/ 175 h 176"/>
                <a:gd name="T28" fmla="*/ 13 w 165"/>
                <a:gd name="T29" fmla="*/ 175 h 176"/>
                <a:gd name="T30" fmla="*/ 14 w 165"/>
                <a:gd name="T31" fmla="*/ 176 h 176"/>
                <a:gd name="T32" fmla="*/ 15 w 165"/>
                <a:gd name="T33" fmla="*/ 176 h 176"/>
                <a:gd name="T34" fmla="*/ 16 w 165"/>
                <a:gd name="T35" fmla="*/ 176 h 176"/>
                <a:gd name="T36" fmla="*/ 16 w 165"/>
                <a:gd name="T37" fmla="*/ 176 h 176"/>
                <a:gd name="T38" fmla="*/ 165 w 165"/>
                <a:gd name="T39" fmla="*/ 155 h 176"/>
                <a:gd name="T40" fmla="*/ 159 w 16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76">
                  <a:moveTo>
                    <a:pt x="159" y="0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5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3" name="Freeform 3253">
              <a:extLst>
                <a:ext uri="{FF2B5EF4-FFF2-40B4-BE49-F238E27FC236}">
                  <a16:creationId xmlns:a16="http://schemas.microsoft.com/office/drawing/2014/main" id="{599F1227-323E-450D-B758-7934D8BE8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420"/>
              <a:ext cx="155" cy="9"/>
            </a:xfrm>
            <a:custGeom>
              <a:avLst/>
              <a:gdLst>
                <a:gd name="T0" fmla="*/ 0 w 155"/>
                <a:gd name="T1" fmla="*/ 7 h 9"/>
                <a:gd name="T2" fmla="*/ 1 w 155"/>
                <a:gd name="T3" fmla="*/ 9 h 9"/>
                <a:gd name="T4" fmla="*/ 155 w 155"/>
                <a:gd name="T5" fmla="*/ 1 h 9"/>
                <a:gd name="T6" fmla="*/ 155 w 155"/>
                <a:gd name="T7" fmla="*/ 0 h 9"/>
                <a:gd name="T8" fmla="*/ 1 w 155"/>
                <a:gd name="T9" fmla="*/ 7 h 9"/>
                <a:gd name="T10" fmla="*/ 0 w 155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9">
                  <a:moveTo>
                    <a:pt x="0" y="7"/>
                  </a:moveTo>
                  <a:lnTo>
                    <a:pt x="1" y="9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4" name="Freeform 3254">
              <a:extLst>
                <a:ext uri="{FF2B5EF4-FFF2-40B4-BE49-F238E27FC236}">
                  <a16:creationId xmlns:a16="http://schemas.microsoft.com/office/drawing/2014/main" id="{72E87257-A705-4C1C-A34C-180A0ED6D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27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2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5 w 6"/>
                <a:gd name="T21" fmla="*/ 0 h 5"/>
                <a:gd name="T22" fmla="*/ 4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1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5" name="Freeform 3255">
              <a:extLst>
                <a:ext uri="{FF2B5EF4-FFF2-40B4-BE49-F238E27FC236}">
                  <a16:creationId xmlns:a16="http://schemas.microsoft.com/office/drawing/2014/main" id="{2BDC5F9D-5730-4986-BA64-1715EF83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32"/>
              <a:ext cx="14" cy="162"/>
            </a:xfrm>
            <a:custGeom>
              <a:avLst/>
              <a:gdLst>
                <a:gd name="T0" fmla="*/ 12 w 14"/>
                <a:gd name="T1" fmla="*/ 162 h 162"/>
                <a:gd name="T2" fmla="*/ 14 w 14"/>
                <a:gd name="T3" fmla="*/ 162 h 162"/>
                <a:gd name="T4" fmla="*/ 3 w 14"/>
                <a:gd name="T5" fmla="*/ 0 h 162"/>
                <a:gd name="T6" fmla="*/ 0 w 14"/>
                <a:gd name="T7" fmla="*/ 0 h 162"/>
                <a:gd name="T8" fmla="*/ 12 w 14"/>
                <a:gd name="T9" fmla="*/ 162 h 162"/>
                <a:gd name="T10" fmla="*/ 12 w 1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2">
                  <a:moveTo>
                    <a:pt x="12" y="162"/>
                  </a:moveTo>
                  <a:lnTo>
                    <a:pt x="14" y="1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2"/>
                  </a:lnTo>
                  <a:lnTo>
                    <a:pt x="1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6" name="Freeform 3256">
              <a:extLst>
                <a:ext uri="{FF2B5EF4-FFF2-40B4-BE49-F238E27FC236}">
                  <a16:creationId xmlns:a16="http://schemas.microsoft.com/office/drawing/2014/main" id="{91350ECC-49AA-4389-8D75-7A0A061B8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594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7" name="Freeform 3257">
              <a:extLst>
                <a:ext uri="{FF2B5EF4-FFF2-40B4-BE49-F238E27FC236}">
                  <a16:creationId xmlns:a16="http://schemas.microsoft.com/office/drawing/2014/main" id="{7FFD2992-5AFF-4908-B9CC-E95D942D4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575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8" name="Freeform 3258">
              <a:extLst>
                <a:ext uri="{FF2B5EF4-FFF2-40B4-BE49-F238E27FC236}">
                  <a16:creationId xmlns:a16="http://schemas.microsoft.com/office/drawing/2014/main" id="{394F8743-69CF-42E4-8920-CFF645FFDB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6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4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3 w 139"/>
                <a:gd name="T27" fmla="*/ 20 h 32"/>
                <a:gd name="T28" fmla="*/ 1 w 139"/>
                <a:gd name="T29" fmla="*/ 20 h 32"/>
                <a:gd name="T30" fmla="*/ 0 w 139"/>
                <a:gd name="T31" fmla="*/ 18 h 32"/>
                <a:gd name="T32" fmla="*/ 0 w 139"/>
                <a:gd name="T33" fmla="*/ 18 h 32"/>
                <a:gd name="T34" fmla="*/ 0 w 139"/>
                <a:gd name="T35" fmla="*/ 18 h 32"/>
                <a:gd name="T36" fmla="*/ 0 w 139"/>
                <a:gd name="T37" fmla="*/ 17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3 w 139"/>
                <a:gd name="T51" fmla="*/ 10 h 32"/>
                <a:gd name="T52" fmla="*/ 4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8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79" name="Freeform 3259">
              <a:extLst>
                <a:ext uri="{FF2B5EF4-FFF2-40B4-BE49-F238E27FC236}">
                  <a16:creationId xmlns:a16="http://schemas.microsoft.com/office/drawing/2014/main" id="{EAEA847B-DF3C-4778-9246-B36A5D224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0" name="Freeform 3260">
              <a:extLst>
                <a:ext uri="{FF2B5EF4-FFF2-40B4-BE49-F238E27FC236}">
                  <a16:creationId xmlns:a16="http://schemas.microsoft.com/office/drawing/2014/main" id="{D0055F94-849B-4F31-B114-9EBFDDACB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07"/>
              <a:ext cx="4" cy="7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1 w 4"/>
                <a:gd name="T11" fmla="*/ 3 h 7"/>
                <a:gd name="T12" fmla="*/ 1 w 4"/>
                <a:gd name="T13" fmla="*/ 4 h 7"/>
                <a:gd name="T14" fmla="*/ 1 w 4"/>
                <a:gd name="T15" fmla="*/ 6 h 7"/>
                <a:gd name="T16" fmla="*/ 1 w 4"/>
                <a:gd name="T17" fmla="*/ 6 h 7"/>
                <a:gd name="T18" fmla="*/ 0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3 w 4"/>
                <a:gd name="T27" fmla="*/ 6 h 7"/>
                <a:gd name="T28" fmla="*/ 3 w 4"/>
                <a:gd name="T29" fmla="*/ 4 h 7"/>
                <a:gd name="T30" fmla="*/ 3 w 4"/>
                <a:gd name="T31" fmla="*/ 4 h 7"/>
                <a:gd name="T32" fmla="*/ 4 w 4"/>
                <a:gd name="T33" fmla="*/ 3 h 7"/>
                <a:gd name="T34" fmla="*/ 4 w 4"/>
                <a:gd name="T35" fmla="*/ 2 h 7"/>
                <a:gd name="T36" fmla="*/ 4 w 4"/>
                <a:gd name="T37" fmla="*/ 1 h 7"/>
                <a:gd name="T38" fmla="*/ 4 w 4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1" name="Freeform 3261">
              <a:extLst>
                <a:ext uri="{FF2B5EF4-FFF2-40B4-BE49-F238E27FC236}">
                  <a16:creationId xmlns:a16="http://schemas.microsoft.com/office/drawing/2014/main" id="{6EE4AC9E-EE21-4D0B-9E9F-38A9D987C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7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4 w 17"/>
                <a:gd name="T17" fmla="*/ 7 h 11"/>
                <a:gd name="T18" fmla="*/ 2 w 17"/>
                <a:gd name="T19" fmla="*/ 8 h 11"/>
                <a:gd name="T20" fmla="*/ 0 w 17"/>
                <a:gd name="T21" fmla="*/ 10 h 11"/>
                <a:gd name="T22" fmla="*/ 2 w 17"/>
                <a:gd name="T23" fmla="*/ 11 h 11"/>
                <a:gd name="T24" fmla="*/ 3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2" name="Freeform 3262">
              <a:extLst>
                <a:ext uri="{FF2B5EF4-FFF2-40B4-BE49-F238E27FC236}">
                  <a16:creationId xmlns:a16="http://schemas.microsoft.com/office/drawing/2014/main" id="{FE345E3C-AD4C-4B42-AF4F-E49ECC3297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7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3" name="Freeform 3263">
              <a:extLst>
                <a:ext uri="{FF2B5EF4-FFF2-40B4-BE49-F238E27FC236}">
                  <a16:creationId xmlns:a16="http://schemas.microsoft.com/office/drawing/2014/main" id="{CCEB21C9-E7ED-4030-91C2-DC3EA408D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95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4" name="Freeform 3264">
              <a:extLst>
                <a:ext uri="{FF2B5EF4-FFF2-40B4-BE49-F238E27FC236}">
                  <a16:creationId xmlns:a16="http://schemas.microsoft.com/office/drawing/2014/main" id="{80668F36-2615-4BA0-AA2F-F38217D55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595"/>
              <a:ext cx="43" cy="19"/>
            </a:xfrm>
            <a:custGeom>
              <a:avLst/>
              <a:gdLst>
                <a:gd name="T0" fmla="*/ 40 w 43"/>
                <a:gd name="T1" fmla="*/ 18 h 19"/>
                <a:gd name="T2" fmla="*/ 40 w 43"/>
                <a:gd name="T3" fmla="*/ 19 h 19"/>
                <a:gd name="T4" fmla="*/ 40 w 43"/>
                <a:gd name="T5" fmla="*/ 18 h 19"/>
                <a:gd name="T6" fmla="*/ 1 w 43"/>
                <a:gd name="T7" fmla="*/ 0 h 19"/>
                <a:gd name="T8" fmla="*/ 0 w 43"/>
                <a:gd name="T9" fmla="*/ 2 h 19"/>
                <a:gd name="T10" fmla="*/ 39 w 43"/>
                <a:gd name="T11" fmla="*/ 19 h 19"/>
                <a:gd name="T12" fmla="*/ 39 w 43"/>
                <a:gd name="T13" fmla="*/ 18 h 19"/>
                <a:gd name="T14" fmla="*/ 40 w 43"/>
                <a:gd name="T15" fmla="*/ 19 h 19"/>
                <a:gd name="T16" fmla="*/ 43 w 43"/>
                <a:gd name="T17" fmla="*/ 19 h 19"/>
                <a:gd name="T18" fmla="*/ 40 w 4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5" name="Freeform 3265">
              <a:extLst>
                <a:ext uri="{FF2B5EF4-FFF2-40B4-BE49-F238E27FC236}">
                  <a16:creationId xmlns:a16="http://schemas.microsoft.com/office/drawing/2014/main" id="{169039CC-302E-4CE8-A1B2-F27447ECC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6" name="Freeform 3266">
              <a:extLst>
                <a:ext uri="{FF2B5EF4-FFF2-40B4-BE49-F238E27FC236}">
                  <a16:creationId xmlns:a16="http://schemas.microsoft.com/office/drawing/2014/main" id="{8B0C21A8-D9C8-4B7C-ACE1-D2413A362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143" cy="23"/>
            </a:xfrm>
            <a:custGeom>
              <a:avLst/>
              <a:gdLst>
                <a:gd name="T0" fmla="*/ 141 w 143"/>
                <a:gd name="T1" fmla="*/ 0 h 23"/>
                <a:gd name="T2" fmla="*/ 43 w 143"/>
                <a:gd name="T3" fmla="*/ 14 h 23"/>
                <a:gd name="T4" fmla="*/ 42 w 143"/>
                <a:gd name="T5" fmla="*/ 14 h 23"/>
                <a:gd name="T6" fmla="*/ 40 w 143"/>
                <a:gd name="T7" fmla="*/ 14 h 23"/>
                <a:gd name="T8" fmla="*/ 39 w 143"/>
                <a:gd name="T9" fmla="*/ 13 h 23"/>
                <a:gd name="T10" fmla="*/ 37 w 143"/>
                <a:gd name="T11" fmla="*/ 12 h 23"/>
                <a:gd name="T12" fmla="*/ 34 w 143"/>
                <a:gd name="T13" fmla="*/ 12 h 23"/>
                <a:gd name="T14" fmla="*/ 30 w 143"/>
                <a:gd name="T15" fmla="*/ 10 h 23"/>
                <a:gd name="T16" fmla="*/ 26 w 143"/>
                <a:gd name="T17" fmla="*/ 9 h 23"/>
                <a:gd name="T18" fmla="*/ 22 w 143"/>
                <a:gd name="T19" fmla="*/ 8 h 23"/>
                <a:gd name="T20" fmla="*/ 18 w 143"/>
                <a:gd name="T21" fmla="*/ 7 h 23"/>
                <a:gd name="T22" fmla="*/ 15 w 143"/>
                <a:gd name="T23" fmla="*/ 5 h 23"/>
                <a:gd name="T24" fmla="*/ 12 w 143"/>
                <a:gd name="T25" fmla="*/ 4 h 23"/>
                <a:gd name="T26" fmla="*/ 9 w 143"/>
                <a:gd name="T27" fmla="*/ 4 h 23"/>
                <a:gd name="T28" fmla="*/ 5 w 143"/>
                <a:gd name="T29" fmla="*/ 2 h 23"/>
                <a:gd name="T30" fmla="*/ 3 w 143"/>
                <a:gd name="T31" fmla="*/ 2 h 23"/>
                <a:gd name="T32" fmla="*/ 2 w 143"/>
                <a:gd name="T33" fmla="*/ 0 h 23"/>
                <a:gd name="T34" fmla="*/ 2 w 143"/>
                <a:gd name="T35" fmla="*/ 0 h 23"/>
                <a:gd name="T36" fmla="*/ 1 w 143"/>
                <a:gd name="T37" fmla="*/ 0 h 23"/>
                <a:gd name="T38" fmla="*/ 1 w 143"/>
                <a:gd name="T39" fmla="*/ 1 h 23"/>
                <a:gd name="T40" fmla="*/ 1 w 143"/>
                <a:gd name="T41" fmla="*/ 2 h 23"/>
                <a:gd name="T42" fmla="*/ 0 w 143"/>
                <a:gd name="T43" fmla="*/ 3 h 23"/>
                <a:gd name="T44" fmla="*/ 0 w 143"/>
                <a:gd name="T45" fmla="*/ 4 h 23"/>
                <a:gd name="T46" fmla="*/ 0 w 143"/>
                <a:gd name="T47" fmla="*/ 4 h 23"/>
                <a:gd name="T48" fmla="*/ 0 w 143"/>
                <a:gd name="T49" fmla="*/ 5 h 23"/>
                <a:gd name="T50" fmla="*/ 0 w 143"/>
                <a:gd name="T51" fmla="*/ 7 h 23"/>
                <a:gd name="T52" fmla="*/ 1 w 143"/>
                <a:gd name="T53" fmla="*/ 7 h 23"/>
                <a:gd name="T54" fmla="*/ 3 w 143"/>
                <a:gd name="T55" fmla="*/ 8 h 23"/>
                <a:gd name="T56" fmla="*/ 5 w 143"/>
                <a:gd name="T57" fmla="*/ 9 h 23"/>
                <a:gd name="T58" fmla="*/ 8 w 143"/>
                <a:gd name="T59" fmla="*/ 10 h 23"/>
                <a:gd name="T60" fmla="*/ 11 w 143"/>
                <a:gd name="T61" fmla="*/ 11 h 23"/>
                <a:gd name="T62" fmla="*/ 15 w 143"/>
                <a:gd name="T63" fmla="*/ 12 h 23"/>
                <a:gd name="T64" fmla="*/ 18 w 143"/>
                <a:gd name="T65" fmla="*/ 14 h 23"/>
                <a:gd name="T66" fmla="*/ 22 w 143"/>
                <a:gd name="T67" fmla="*/ 15 h 23"/>
                <a:gd name="T68" fmla="*/ 25 w 143"/>
                <a:gd name="T69" fmla="*/ 16 h 23"/>
                <a:gd name="T70" fmla="*/ 30 w 143"/>
                <a:gd name="T71" fmla="*/ 18 h 23"/>
                <a:gd name="T72" fmla="*/ 33 w 143"/>
                <a:gd name="T73" fmla="*/ 20 h 23"/>
                <a:gd name="T74" fmla="*/ 36 w 143"/>
                <a:gd name="T75" fmla="*/ 21 h 23"/>
                <a:gd name="T76" fmla="*/ 38 w 143"/>
                <a:gd name="T77" fmla="*/ 21 h 23"/>
                <a:gd name="T78" fmla="*/ 40 w 143"/>
                <a:gd name="T79" fmla="*/ 22 h 23"/>
                <a:gd name="T80" fmla="*/ 41 w 143"/>
                <a:gd name="T81" fmla="*/ 23 h 23"/>
                <a:gd name="T82" fmla="*/ 143 w 143"/>
                <a:gd name="T83" fmla="*/ 5 h 23"/>
                <a:gd name="T84" fmla="*/ 143 w 143"/>
                <a:gd name="T85" fmla="*/ 5 h 23"/>
                <a:gd name="T86" fmla="*/ 143 w 143"/>
                <a:gd name="T87" fmla="*/ 4 h 23"/>
                <a:gd name="T88" fmla="*/ 143 w 143"/>
                <a:gd name="T89" fmla="*/ 4 h 23"/>
                <a:gd name="T90" fmla="*/ 143 w 143"/>
                <a:gd name="T91" fmla="*/ 3 h 23"/>
                <a:gd name="T92" fmla="*/ 143 w 143"/>
                <a:gd name="T93" fmla="*/ 2 h 23"/>
                <a:gd name="T94" fmla="*/ 142 w 143"/>
                <a:gd name="T95" fmla="*/ 1 h 23"/>
                <a:gd name="T96" fmla="*/ 142 w 143"/>
                <a:gd name="T97" fmla="*/ 0 h 23"/>
                <a:gd name="T98" fmla="*/ 141 w 143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23">
                  <a:moveTo>
                    <a:pt x="141" y="0"/>
                  </a:move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7" name="Freeform 3267">
              <a:extLst>
                <a:ext uri="{FF2B5EF4-FFF2-40B4-BE49-F238E27FC236}">
                  <a16:creationId xmlns:a16="http://schemas.microsoft.com/office/drawing/2014/main" id="{4D34C766-D92A-447C-9BF4-ADFF3B8F7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8" name="Freeform 3268">
              <a:extLst>
                <a:ext uri="{FF2B5EF4-FFF2-40B4-BE49-F238E27FC236}">
                  <a16:creationId xmlns:a16="http://schemas.microsoft.com/office/drawing/2014/main" id="{88D92B16-7EFD-47D5-97FB-3039F03FD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1 w 43"/>
                <a:gd name="T1" fmla="*/ 0 h 15"/>
                <a:gd name="T2" fmla="*/ 2 w 43"/>
                <a:gd name="T3" fmla="*/ 0 h 15"/>
                <a:gd name="T4" fmla="*/ 0 w 43"/>
                <a:gd name="T5" fmla="*/ 0 h 15"/>
                <a:gd name="T6" fmla="*/ 1 w 43"/>
                <a:gd name="T7" fmla="*/ 2 h 15"/>
                <a:gd name="T8" fmla="*/ 3 w 43"/>
                <a:gd name="T9" fmla="*/ 2 h 15"/>
                <a:gd name="T10" fmla="*/ 5 w 43"/>
                <a:gd name="T11" fmla="*/ 3 h 15"/>
                <a:gd name="T12" fmla="*/ 8 w 43"/>
                <a:gd name="T13" fmla="*/ 4 h 15"/>
                <a:gd name="T14" fmla="*/ 11 w 43"/>
                <a:gd name="T15" fmla="*/ 5 h 15"/>
                <a:gd name="T16" fmla="*/ 14 w 43"/>
                <a:gd name="T17" fmla="*/ 7 h 15"/>
                <a:gd name="T18" fmla="*/ 18 w 43"/>
                <a:gd name="T19" fmla="*/ 8 h 15"/>
                <a:gd name="T20" fmla="*/ 22 w 43"/>
                <a:gd name="T21" fmla="*/ 9 h 15"/>
                <a:gd name="T22" fmla="*/ 25 w 43"/>
                <a:gd name="T23" fmla="*/ 10 h 15"/>
                <a:gd name="T24" fmla="*/ 30 w 43"/>
                <a:gd name="T25" fmla="*/ 11 h 15"/>
                <a:gd name="T26" fmla="*/ 33 w 43"/>
                <a:gd name="T27" fmla="*/ 13 h 15"/>
                <a:gd name="T28" fmla="*/ 36 w 43"/>
                <a:gd name="T29" fmla="*/ 13 h 15"/>
                <a:gd name="T30" fmla="*/ 39 w 43"/>
                <a:gd name="T31" fmla="*/ 14 h 15"/>
                <a:gd name="T32" fmla="*/ 40 w 43"/>
                <a:gd name="T33" fmla="*/ 15 h 15"/>
                <a:gd name="T34" fmla="*/ 41 w 43"/>
                <a:gd name="T35" fmla="*/ 15 h 15"/>
                <a:gd name="T36" fmla="*/ 42 w 43"/>
                <a:gd name="T37" fmla="*/ 15 h 15"/>
                <a:gd name="T38" fmla="*/ 43 w 43"/>
                <a:gd name="T39" fmla="*/ 13 h 15"/>
                <a:gd name="T40" fmla="*/ 42 w 43"/>
                <a:gd name="T41" fmla="*/ 13 h 15"/>
                <a:gd name="T42" fmla="*/ 41 w 43"/>
                <a:gd name="T43" fmla="*/ 13 h 15"/>
                <a:gd name="T44" fmla="*/ 39 w 43"/>
                <a:gd name="T45" fmla="*/ 12 h 15"/>
                <a:gd name="T46" fmla="*/ 37 w 43"/>
                <a:gd name="T47" fmla="*/ 11 h 15"/>
                <a:gd name="T48" fmla="*/ 34 w 43"/>
                <a:gd name="T49" fmla="*/ 11 h 15"/>
                <a:gd name="T50" fmla="*/ 31 w 43"/>
                <a:gd name="T51" fmla="*/ 9 h 15"/>
                <a:gd name="T52" fmla="*/ 26 w 43"/>
                <a:gd name="T53" fmla="*/ 8 h 15"/>
                <a:gd name="T54" fmla="*/ 22 w 43"/>
                <a:gd name="T55" fmla="*/ 7 h 15"/>
                <a:gd name="T56" fmla="*/ 19 w 43"/>
                <a:gd name="T57" fmla="*/ 6 h 15"/>
                <a:gd name="T58" fmla="*/ 15 w 43"/>
                <a:gd name="T59" fmla="*/ 4 h 15"/>
                <a:gd name="T60" fmla="*/ 12 w 43"/>
                <a:gd name="T61" fmla="*/ 4 h 15"/>
                <a:gd name="T62" fmla="*/ 9 w 43"/>
                <a:gd name="T63" fmla="*/ 3 h 15"/>
                <a:gd name="T64" fmla="*/ 6 w 43"/>
                <a:gd name="T65" fmla="*/ 2 h 15"/>
                <a:gd name="T66" fmla="*/ 4 w 43"/>
                <a:gd name="T67" fmla="*/ 0 h 15"/>
                <a:gd name="T68" fmla="*/ 3 w 43"/>
                <a:gd name="T69" fmla="*/ 0 h 15"/>
                <a:gd name="T70" fmla="*/ 1 w 43"/>
                <a:gd name="T7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5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89" name="Freeform 3269">
              <a:extLst>
                <a:ext uri="{FF2B5EF4-FFF2-40B4-BE49-F238E27FC236}">
                  <a16:creationId xmlns:a16="http://schemas.microsoft.com/office/drawing/2014/main" id="{72B4AFAB-3B46-4CE6-AD98-1404048A2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614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0" name="Freeform 3270">
              <a:extLst>
                <a:ext uri="{FF2B5EF4-FFF2-40B4-BE49-F238E27FC236}">
                  <a16:creationId xmlns:a16="http://schemas.microsoft.com/office/drawing/2014/main" id="{DB32339C-FF30-4F63-BCD1-F5A6FB763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20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0 h 18"/>
                <a:gd name="T18" fmla="*/ 26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5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4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5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1" name="Freeform 3271">
              <a:extLst>
                <a:ext uri="{FF2B5EF4-FFF2-40B4-BE49-F238E27FC236}">
                  <a16:creationId xmlns:a16="http://schemas.microsoft.com/office/drawing/2014/main" id="{DC2D8F9F-CEA2-442B-8CE8-1E1DDE73CA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18"/>
              <a:ext cx="103" cy="20"/>
            </a:xfrm>
            <a:custGeom>
              <a:avLst/>
              <a:gdLst>
                <a:gd name="T0" fmla="*/ 103 w 103"/>
                <a:gd name="T1" fmla="*/ 1 h 20"/>
                <a:gd name="T2" fmla="*/ 101 w 103"/>
                <a:gd name="T3" fmla="*/ 1 h 20"/>
                <a:gd name="T4" fmla="*/ 102 w 103"/>
                <a:gd name="T5" fmla="*/ 0 h 20"/>
                <a:gd name="T6" fmla="*/ 0 w 103"/>
                <a:gd name="T7" fmla="*/ 18 h 20"/>
                <a:gd name="T8" fmla="*/ 0 w 103"/>
                <a:gd name="T9" fmla="*/ 20 h 20"/>
                <a:gd name="T10" fmla="*/ 102 w 103"/>
                <a:gd name="T11" fmla="*/ 3 h 20"/>
                <a:gd name="T12" fmla="*/ 103 w 103"/>
                <a:gd name="T13" fmla="*/ 1 h 20"/>
                <a:gd name="T14" fmla="*/ 102 w 103"/>
                <a:gd name="T15" fmla="*/ 3 h 20"/>
                <a:gd name="T16" fmla="*/ 103 w 103"/>
                <a:gd name="T17" fmla="*/ 3 h 20"/>
                <a:gd name="T18" fmla="*/ 103 w 103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">
                  <a:moveTo>
                    <a:pt x="103" y="1"/>
                  </a:moveTo>
                  <a:lnTo>
                    <a:pt x="101" y="1"/>
                  </a:lnTo>
                  <a:lnTo>
                    <a:pt x="102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2" y="3"/>
                  </a:lnTo>
                  <a:lnTo>
                    <a:pt x="103" y="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2" name="Freeform 3272">
              <a:extLst>
                <a:ext uri="{FF2B5EF4-FFF2-40B4-BE49-F238E27FC236}">
                  <a16:creationId xmlns:a16="http://schemas.microsoft.com/office/drawing/2014/main" id="{60C15425-B603-4BA1-96D2-0B30888DD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613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2 h 6"/>
                <a:gd name="T8" fmla="*/ 1 w 4"/>
                <a:gd name="T9" fmla="*/ 3 h 6"/>
                <a:gd name="T10" fmla="*/ 2 w 4"/>
                <a:gd name="T11" fmla="*/ 3 h 6"/>
                <a:gd name="T12" fmla="*/ 2 w 4"/>
                <a:gd name="T13" fmla="*/ 4 h 6"/>
                <a:gd name="T14" fmla="*/ 2 w 4"/>
                <a:gd name="T15" fmla="*/ 5 h 6"/>
                <a:gd name="T16" fmla="*/ 2 w 4"/>
                <a:gd name="T17" fmla="*/ 5 h 6"/>
                <a:gd name="T18" fmla="*/ 2 w 4"/>
                <a:gd name="T19" fmla="*/ 6 h 6"/>
                <a:gd name="T20" fmla="*/ 2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4 w 4"/>
                <a:gd name="T27" fmla="*/ 5 h 6"/>
                <a:gd name="T28" fmla="*/ 4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3 w 4"/>
                <a:gd name="T35" fmla="*/ 1 h 6"/>
                <a:gd name="T36" fmla="*/ 2 w 4"/>
                <a:gd name="T37" fmla="*/ 0 h 6"/>
                <a:gd name="T38" fmla="*/ 1 w 4"/>
                <a:gd name="T39" fmla="*/ 0 h 6"/>
                <a:gd name="T40" fmla="*/ 0 w 4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3" name="Freeform 3273">
              <a:extLst>
                <a:ext uri="{FF2B5EF4-FFF2-40B4-BE49-F238E27FC236}">
                  <a16:creationId xmlns:a16="http://schemas.microsoft.com/office/drawing/2014/main" id="{7F6C70C1-731B-4053-8D1A-5AD5514D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4" name="Freeform 3274">
              <a:extLst>
                <a:ext uri="{FF2B5EF4-FFF2-40B4-BE49-F238E27FC236}">
                  <a16:creationId xmlns:a16="http://schemas.microsoft.com/office/drawing/2014/main" id="{7A61CBEE-FF6F-4264-A8A8-C4DA3A476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5" name="Freeform 3275">
              <a:extLst>
                <a:ext uri="{FF2B5EF4-FFF2-40B4-BE49-F238E27FC236}">
                  <a16:creationId xmlns:a16="http://schemas.microsoft.com/office/drawing/2014/main" id="{607FF111-5FBC-4F80-A1F3-22E7D768B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602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5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5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5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5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6" name="Freeform 3276">
              <a:extLst>
                <a:ext uri="{FF2B5EF4-FFF2-40B4-BE49-F238E27FC236}">
                  <a16:creationId xmlns:a16="http://schemas.microsoft.com/office/drawing/2014/main" id="{84560474-0CF5-4C87-9F27-477B62701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5"/>
              <a:ext cx="32" cy="15"/>
            </a:xfrm>
            <a:custGeom>
              <a:avLst/>
              <a:gdLst>
                <a:gd name="T0" fmla="*/ 32 w 32"/>
                <a:gd name="T1" fmla="*/ 1 h 15"/>
                <a:gd name="T2" fmla="*/ 31 w 32"/>
                <a:gd name="T3" fmla="*/ 0 h 15"/>
                <a:gd name="T4" fmla="*/ 30 w 32"/>
                <a:gd name="T5" fmla="*/ 0 h 15"/>
                <a:gd name="T6" fmla="*/ 29 w 32"/>
                <a:gd name="T7" fmla="*/ 1 h 15"/>
                <a:gd name="T8" fmla="*/ 28 w 32"/>
                <a:gd name="T9" fmla="*/ 2 h 15"/>
                <a:gd name="T10" fmla="*/ 27 w 32"/>
                <a:gd name="T11" fmla="*/ 3 h 15"/>
                <a:gd name="T12" fmla="*/ 25 w 32"/>
                <a:gd name="T13" fmla="*/ 4 h 15"/>
                <a:gd name="T14" fmla="*/ 24 w 32"/>
                <a:gd name="T15" fmla="*/ 5 h 15"/>
                <a:gd name="T16" fmla="*/ 22 w 32"/>
                <a:gd name="T17" fmla="*/ 6 h 15"/>
                <a:gd name="T18" fmla="*/ 20 w 32"/>
                <a:gd name="T19" fmla="*/ 8 h 15"/>
                <a:gd name="T20" fmla="*/ 18 w 32"/>
                <a:gd name="T21" fmla="*/ 9 h 15"/>
                <a:gd name="T22" fmla="*/ 15 w 32"/>
                <a:gd name="T23" fmla="*/ 10 h 15"/>
                <a:gd name="T24" fmla="*/ 13 w 32"/>
                <a:gd name="T25" fmla="*/ 11 h 15"/>
                <a:gd name="T26" fmla="*/ 11 w 32"/>
                <a:gd name="T27" fmla="*/ 11 h 15"/>
                <a:gd name="T28" fmla="*/ 8 w 32"/>
                <a:gd name="T29" fmla="*/ 12 h 15"/>
                <a:gd name="T30" fmla="*/ 5 w 32"/>
                <a:gd name="T31" fmla="*/ 13 h 15"/>
                <a:gd name="T32" fmla="*/ 3 w 32"/>
                <a:gd name="T33" fmla="*/ 13 h 15"/>
                <a:gd name="T34" fmla="*/ 0 w 32"/>
                <a:gd name="T35" fmla="*/ 13 h 15"/>
                <a:gd name="T36" fmla="*/ 0 w 32"/>
                <a:gd name="T37" fmla="*/ 15 h 15"/>
                <a:gd name="T38" fmla="*/ 3 w 32"/>
                <a:gd name="T39" fmla="*/ 15 h 15"/>
                <a:gd name="T40" fmla="*/ 6 w 32"/>
                <a:gd name="T41" fmla="*/ 15 h 15"/>
                <a:gd name="T42" fmla="*/ 8 w 32"/>
                <a:gd name="T43" fmla="*/ 14 h 15"/>
                <a:gd name="T44" fmla="*/ 11 w 32"/>
                <a:gd name="T45" fmla="*/ 13 h 15"/>
                <a:gd name="T46" fmla="*/ 13 w 32"/>
                <a:gd name="T47" fmla="*/ 13 h 15"/>
                <a:gd name="T48" fmla="*/ 17 w 32"/>
                <a:gd name="T49" fmla="*/ 12 h 15"/>
                <a:gd name="T50" fmla="*/ 19 w 32"/>
                <a:gd name="T51" fmla="*/ 10 h 15"/>
                <a:gd name="T52" fmla="*/ 21 w 32"/>
                <a:gd name="T53" fmla="*/ 9 h 15"/>
                <a:gd name="T54" fmla="*/ 23 w 32"/>
                <a:gd name="T55" fmla="*/ 8 h 15"/>
                <a:gd name="T56" fmla="*/ 25 w 32"/>
                <a:gd name="T57" fmla="*/ 7 h 15"/>
                <a:gd name="T58" fmla="*/ 26 w 32"/>
                <a:gd name="T59" fmla="*/ 6 h 15"/>
                <a:gd name="T60" fmla="*/ 28 w 32"/>
                <a:gd name="T61" fmla="*/ 5 h 15"/>
                <a:gd name="T62" fmla="*/ 29 w 32"/>
                <a:gd name="T63" fmla="*/ 4 h 15"/>
                <a:gd name="T64" fmla="*/ 30 w 32"/>
                <a:gd name="T65" fmla="*/ 3 h 15"/>
                <a:gd name="T66" fmla="*/ 31 w 32"/>
                <a:gd name="T67" fmla="*/ 2 h 15"/>
                <a:gd name="T68" fmla="*/ 32 w 32"/>
                <a:gd name="T6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5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7" name="Freeform 3277">
              <a:extLst>
                <a:ext uri="{FF2B5EF4-FFF2-40B4-BE49-F238E27FC236}">
                  <a16:creationId xmlns:a16="http://schemas.microsoft.com/office/drawing/2014/main" id="{F279F54F-F1C9-4845-B7A8-E3F927AB5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8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3 w 37"/>
                <a:gd name="T27" fmla="*/ 6 h 18"/>
                <a:gd name="T28" fmla="*/ 34 w 37"/>
                <a:gd name="T29" fmla="*/ 4 h 18"/>
                <a:gd name="T30" fmla="*/ 35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5 w 37"/>
                <a:gd name="T37" fmla="*/ 0 h 18"/>
                <a:gd name="T38" fmla="*/ 34 w 37"/>
                <a:gd name="T39" fmla="*/ 1 h 18"/>
                <a:gd name="T40" fmla="*/ 33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8" name="Freeform 3278">
              <a:extLst>
                <a:ext uri="{FF2B5EF4-FFF2-40B4-BE49-F238E27FC236}">
                  <a16:creationId xmlns:a16="http://schemas.microsoft.com/office/drawing/2014/main" id="{B6AD99A8-A232-4232-A122-CA339FACF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3606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7 h 11"/>
                <a:gd name="T18" fmla="*/ 13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3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3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5 h 11"/>
                <a:gd name="T48" fmla="*/ 13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999" name="Freeform 3279">
              <a:extLst>
                <a:ext uri="{FF2B5EF4-FFF2-40B4-BE49-F238E27FC236}">
                  <a16:creationId xmlns:a16="http://schemas.microsoft.com/office/drawing/2014/main" id="{B5208AD6-8822-4DCF-B681-86EF45681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597"/>
              <a:ext cx="10" cy="10"/>
            </a:xfrm>
            <a:custGeom>
              <a:avLst/>
              <a:gdLst>
                <a:gd name="T0" fmla="*/ 2 w 10"/>
                <a:gd name="T1" fmla="*/ 0 h 10"/>
                <a:gd name="T2" fmla="*/ 0 w 10"/>
                <a:gd name="T3" fmla="*/ 1 h 10"/>
                <a:gd name="T4" fmla="*/ 1 w 10"/>
                <a:gd name="T5" fmla="*/ 2 h 10"/>
                <a:gd name="T6" fmla="*/ 2 w 10"/>
                <a:gd name="T7" fmla="*/ 3 h 10"/>
                <a:gd name="T8" fmla="*/ 4 w 10"/>
                <a:gd name="T9" fmla="*/ 5 h 10"/>
                <a:gd name="T10" fmla="*/ 5 w 10"/>
                <a:gd name="T11" fmla="*/ 6 h 10"/>
                <a:gd name="T12" fmla="*/ 6 w 10"/>
                <a:gd name="T13" fmla="*/ 8 h 10"/>
                <a:gd name="T14" fmla="*/ 7 w 10"/>
                <a:gd name="T15" fmla="*/ 9 h 10"/>
                <a:gd name="T16" fmla="*/ 8 w 10"/>
                <a:gd name="T17" fmla="*/ 10 h 10"/>
                <a:gd name="T18" fmla="*/ 10 w 10"/>
                <a:gd name="T19" fmla="*/ 9 h 10"/>
                <a:gd name="T20" fmla="*/ 9 w 10"/>
                <a:gd name="T21" fmla="*/ 8 h 10"/>
                <a:gd name="T22" fmla="*/ 8 w 10"/>
                <a:gd name="T23" fmla="*/ 6 h 10"/>
                <a:gd name="T24" fmla="*/ 6 w 10"/>
                <a:gd name="T25" fmla="*/ 5 h 10"/>
                <a:gd name="T26" fmla="*/ 5 w 10"/>
                <a:gd name="T27" fmla="*/ 4 h 10"/>
                <a:gd name="T28" fmla="*/ 4 w 10"/>
                <a:gd name="T29" fmla="*/ 2 h 10"/>
                <a:gd name="T30" fmla="*/ 4 w 10"/>
                <a:gd name="T31" fmla="*/ 1 h 10"/>
                <a:gd name="T32" fmla="*/ 2 w 10"/>
                <a:gd name="T33" fmla="*/ 0 h 10"/>
                <a:gd name="T34" fmla="*/ 2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0" name="Freeform 3280">
              <a:extLst>
                <a:ext uri="{FF2B5EF4-FFF2-40B4-BE49-F238E27FC236}">
                  <a16:creationId xmlns:a16="http://schemas.microsoft.com/office/drawing/2014/main" id="{48CEA85A-54D4-4F8C-9AA7-B76C6EE3D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7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3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1" name="Freeform 3281">
              <a:extLst>
                <a:ext uri="{FF2B5EF4-FFF2-40B4-BE49-F238E27FC236}">
                  <a16:creationId xmlns:a16="http://schemas.microsoft.com/office/drawing/2014/main" id="{A839882C-3768-4B4C-ABC0-2289A866D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6"/>
              <a:ext cx="115" cy="41"/>
            </a:xfrm>
            <a:custGeom>
              <a:avLst/>
              <a:gdLst>
                <a:gd name="T0" fmla="*/ 1 w 115"/>
                <a:gd name="T1" fmla="*/ 2 h 41"/>
                <a:gd name="T2" fmla="*/ 2 w 115"/>
                <a:gd name="T3" fmla="*/ 1 h 41"/>
                <a:gd name="T4" fmla="*/ 1 w 115"/>
                <a:gd name="T5" fmla="*/ 2 h 41"/>
                <a:gd name="T6" fmla="*/ 114 w 115"/>
                <a:gd name="T7" fmla="*/ 41 h 41"/>
                <a:gd name="T8" fmla="*/ 115 w 115"/>
                <a:gd name="T9" fmla="*/ 39 h 41"/>
                <a:gd name="T10" fmla="*/ 2 w 115"/>
                <a:gd name="T11" fmla="*/ 0 h 41"/>
                <a:gd name="T12" fmla="*/ 0 w 115"/>
                <a:gd name="T13" fmla="*/ 1 h 41"/>
                <a:gd name="T14" fmla="*/ 2 w 115"/>
                <a:gd name="T15" fmla="*/ 0 h 41"/>
                <a:gd name="T16" fmla="*/ 1 w 115"/>
                <a:gd name="T17" fmla="*/ 0 h 41"/>
                <a:gd name="T18" fmla="*/ 0 w 115"/>
                <a:gd name="T19" fmla="*/ 0 h 41"/>
                <a:gd name="T20" fmla="*/ 0 w 115"/>
                <a:gd name="T21" fmla="*/ 1 h 41"/>
                <a:gd name="T22" fmla="*/ 1 w 115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5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2" name="Freeform 3282">
              <a:extLst>
                <a:ext uri="{FF2B5EF4-FFF2-40B4-BE49-F238E27FC236}">
                  <a16:creationId xmlns:a16="http://schemas.microsoft.com/office/drawing/2014/main" id="{B05FC29A-1626-49F8-BDF4-8F4AA6752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07"/>
              <a:ext cx="3" cy="45"/>
            </a:xfrm>
            <a:custGeom>
              <a:avLst/>
              <a:gdLst>
                <a:gd name="T0" fmla="*/ 1 w 3"/>
                <a:gd name="T1" fmla="*/ 43 h 45"/>
                <a:gd name="T2" fmla="*/ 1 w 3"/>
                <a:gd name="T3" fmla="*/ 42 h 45"/>
                <a:gd name="T4" fmla="*/ 1 w 3"/>
                <a:gd name="T5" fmla="*/ 43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3 h 45"/>
                <a:gd name="T12" fmla="*/ 1 w 3"/>
                <a:gd name="T13" fmla="*/ 45 h 45"/>
                <a:gd name="T14" fmla="*/ 0 w 3"/>
                <a:gd name="T15" fmla="*/ 43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3" name="Freeform 3283">
              <a:extLst>
                <a:ext uri="{FF2B5EF4-FFF2-40B4-BE49-F238E27FC236}">
                  <a16:creationId xmlns:a16="http://schemas.microsoft.com/office/drawing/2014/main" id="{8C4CB9A1-F4D3-4134-B18F-4BFFD431B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9"/>
              <a:ext cx="115" cy="45"/>
            </a:xfrm>
            <a:custGeom>
              <a:avLst/>
              <a:gdLst>
                <a:gd name="T0" fmla="*/ 115 w 115"/>
                <a:gd name="T1" fmla="*/ 43 h 45"/>
                <a:gd name="T2" fmla="*/ 113 w 115"/>
                <a:gd name="T3" fmla="*/ 44 h 45"/>
                <a:gd name="T4" fmla="*/ 115 w 115"/>
                <a:gd name="T5" fmla="*/ 43 h 45"/>
                <a:gd name="T6" fmla="*/ 0 w 115"/>
                <a:gd name="T7" fmla="*/ 0 h 45"/>
                <a:gd name="T8" fmla="*/ 0 w 115"/>
                <a:gd name="T9" fmla="*/ 3 h 45"/>
                <a:gd name="T10" fmla="*/ 114 w 115"/>
                <a:gd name="T11" fmla="*/ 45 h 45"/>
                <a:gd name="T12" fmla="*/ 115 w 115"/>
                <a:gd name="T13" fmla="*/ 44 h 45"/>
                <a:gd name="T14" fmla="*/ 114 w 115"/>
                <a:gd name="T15" fmla="*/ 45 h 45"/>
                <a:gd name="T16" fmla="*/ 115 w 115"/>
                <a:gd name="T17" fmla="*/ 45 h 45"/>
                <a:gd name="T18" fmla="*/ 115 w 115"/>
                <a:gd name="T19" fmla="*/ 44 h 45"/>
                <a:gd name="T20" fmla="*/ 115 w 115"/>
                <a:gd name="T21" fmla="*/ 43 h 45"/>
                <a:gd name="T22" fmla="*/ 115 w 115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">
                  <a:moveTo>
                    <a:pt x="115" y="43"/>
                  </a:moveTo>
                  <a:lnTo>
                    <a:pt x="113" y="44"/>
                  </a:lnTo>
                  <a:lnTo>
                    <a:pt x="115" y="4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5" y="44"/>
                  </a:lnTo>
                  <a:lnTo>
                    <a:pt x="115" y="43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4" name="Freeform 3284">
              <a:extLst>
                <a:ext uri="{FF2B5EF4-FFF2-40B4-BE49-F238E27FC236}">
                  <a16:creationId xmlns:a16="http://schemas.microsoft.com/office/drawing/2014/main" id="{2DD4A5EC-057A-4EB3-96BB-92EC4AE729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5"/>
              <a:ext cx="2" cy="48"/>
            </a:xfrm>
            <a:custGeom>
              <a:avLst/>
              <a:gdLst>
                <a:gd name="T0" fmla="*/ 0 w 2"/>
                <a:gd name="T1" fmla="*/ 1 h 48"/>
                <a:gd name="T2" fmla="*/ 1 w 2"/>
                <a:gd name="T3" fmla="*/ 2 h 48"/>
                <a:gd name="T4" fmla="*/ 0 w 2"/>
                <a:gd name="T5" fmla="*/ 1 h 48"/>
                <a:gd name="T6" fmla="*/ 0 w 2"/>
                <a:gd name="T7" fmla="*/ 48 h 48"/>
                <a:gd name="T8" fmla="*/ 2 w 2"/>
                <a:gd name="T9" fmla="*/ 48 h 48"/>
                <a:gd name="T10" fmla="*/ 2 w 2"/>
                <a:gd name="T11" fmla="*/ 1 h 48"/>
                <a:gd name="T12" fmla="*/ 2 w 2"/>
                <a:gd name="T13" fmla="*/ 0 h 48"/>
                <a:gd name="T14" fmla="*/ 2 w 2"/>
                <a:gd name="T15" fmla="*/ 1 h 48"/>
                <a:gd name="T16" fmla="*/ 2 w 2"/>
                <a:gd name="T17" fmla="*/ 0 h 48"/>
                <a:gd name="T18" fmla="*/ 1 w 2"/>
                <a:gd name="T19" fmla="*/ 0 h 48"/>
                <a:gd name="T20" fmla="*/ 1 w 2"/>
                <a:gd name="T21" fmla="*/ 0 h 48"/>
                <a:gd name="T22" fmla="*/ 0 w 2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5" name="Freeform 3285">
              <a:extLst>
                <a:ext uri="{FF2B5EF4-FFF2-40B4-BE49-F238E27FC236}">
                  <a16:creationId xmlns:a16="http://schemas.microsoft.com/office/drawing/2014/main" id="{444D0D43-75ED-4120-8D60-ADD0626F8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636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6" name="Freeform 3286">
              <a:extLst>
                <a:ext uri="{FF2B5EF4-FFF2-40B4-BE49-F238E27FC236}">
                  <a16:creationId xmlns:a16="http://schemas.microsoft.com/office/drawing/2014/main" id="{F648C51B-0722-434D-B4AB-9AD7C64399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8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7" name="Freeform 3287">
              <a:extLst>
                <a:ext uri="{FF2B5EF4-FFF2-40B4-BE49-F238E27FC236}">
                  <a16:creationId xmlns:a16="http://schemas.microsoft.com/office/drawing/2014/main" id="{C8D9FAC3-DCAD-4132-A29F-777F217F4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0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0 w 1"/>
                <a:gd name="T7" fmla="*/ 23 h 23"/>
                <a:gd name="T8" fmla="*/ 1 w 1"/>
                <a:gd name="T9" fmla="*/ 23 h 23"/>
                <a:gd name="T10" fmla="*/ 1 w 1"/>
                <a:gd name="T11" fmla="*/ 0 h 23"/>
                <a:gd name="T12" fmla="*/ 0 w 1"/>
                <a:gd name="T13" fmla="*/ 2 h 23"/>
                <a:gd name="T14" fmla="*/ 0 w 1"/>
                <a:gd name="T15" fmla="*/ 0 h 23"/>
                <a:gd name="T16" fmla="*/ 0 w 1"/>
                <a:gd name="T17" fmla="*/ 0 h 23"/>
                <a:gd name="T18" fmla="*/ 0 w 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8" name="Freeform 3288">
              <a:extLst>
                <a:ext uri="{FF2B5EF4-FFF2-40B4-BE49-F238E27FC236}">
                  <a16:creationId xmlns:a16="http://schemas.microsoft.com/office/drawing/2014/main" id="{DBF185E0-AACE-4D96-92AE-FA8C2B62E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35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5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09" name="Freeform 3289">
              <a:extLst>
                <a:ext uri="{FF2B5EF4-FFF2-40B4-BE49-F238E27FC236}">
                  <a16:creationId xmlns:a16="http://schemas.microsoft.com/office/drawing/2014/main" id="{B9A03708-240C-4514-AB83-F0E262D4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21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0" name="Freeform 3290">
              <a:extLst>
                <a:ext uri="{FF2B5EF4-FFF2-40B4-BE49-F238E27FC236}">
                  <a16:creationId xmlns:a16="http://schemas.microsoft.com/office/drawing/2014/main" id="{AD7C5F58-C230-4904-B258-97BAC50FC8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645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1" name="Freeform 3291">
              <a:extLst>
                <a:ext uri="{FF2B5EF4-FFF2-40B4-BE49-F238E27FC236}">
                  <a16:creationId xmlns:a16="http://schemas.microsoft.com/office/drawing/2014/main" id="{FC5F2FD1-964A-481B-AEE0-AF38FD7A8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652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8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8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2" name="Freeform 3292">
              <a:extLst>
                <a:ext uri="{FF2B5EF4-FFF2-40B4-BE49-F238E27FC236}">
                  <a16:creationId xmlns:a16="http://schemas.microsoft.com/office/drawing/2014/main" id="{439BEB83-ED9E-4026-B8F4-5259F5A6E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22 w 22"/>
                <a:gd name="T1" fmla="*/ 29 h 31"/>
                <a:gd name="T2" fmla="*/ 22 w 22"/>
                <a:gd name="T3" fmla="*/ 29 h 31"/>
                <a:gd name="T4" fmla="*/ 22 w 22"/>
                <a:gd name="T5" fmla="*/ 29 h 31"/>
                <a:gd name="T6" fmla="*/ 3 w 22"/>
                <a:gd name="T7" fmla="*/ 0 h 31"/>
                <a:gd name="T8" fmla="*/ 0 w 22"/>
                <a:gd name="T9" fmla="*/ 2 h 31"/>
                <a:gd name="T10" fmla="*/ 19 w 22"/>
                <a:gd name="T11" fmla="*/ 31 h 31"/>
                <a:gd name="T12" fmla="*/ 20 w 22"/>
                <a:gd name="T13" fmla="*/ 31 h 31"/>
                <a:gd name="T14" fmla="*/ 19 w 22"/>
                <a:gd name="T15" fmla="*/ 31 h 31"/>
                <a:gd name="T16" fmla="*/ 20 w 22"/>
                <a:gd name="T17" fmla="*/ 31 h 31"/>
                <a:gd name="T18" fmla="*/ 22 w 22"/>
                <a:gd name="T19" fmla="*/ 31 h 31"/>
                <a:gd name="T20" fmla="*/ 22 w 22"/>
                <a:gd name="T21" fmla="*/ 30 h 31"/>
                <a:gd name="T22" fmla="*/ 22 w 22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22" y="29"/>
                  </a:moveTo>
                  <a:lnTo>
                    <a:pt x="22" y="29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3" name="Freeform 3293">
              <a:extLst>
                <a:ext uri="{FF2B5EF4-FFF2-40B4-BE49-F238E27FC236}">
                  <a16:creationId xmlns:a16="http://schemas.microsoft.com/office/drawing/2014/main" id="{48E0E4AD-DFF2-4F08-A2C5-68C192274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713"/>
              <a:ext cx="5" cy="3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4" name="Freeform 3294">
              <a:extLst>
                <a:ext uri="{FF2B5EF4-FFF2-40B4-BE49-F238E27FC236}">
                  <a16:creationId xmlns:a16="http://schemas.microsoft.com/office/drawing/2014/main" id="{A93A244C-42EC-47EC-88AD-2D4A9391F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5" name="Freeform 3295">
              <a:extLst>
                <a:ext uri="{FF2B5EF4-FFF2-40B4-BE49-F238E27FC236}">
                  <a16:creationId xmlns:a16="http://schemas.microsoft.com/office/drawing/2014/main" id="{2FBFA5E9-FC29-4B36-8EBC-4948764AC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677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6" name="Freeform 3296">
              <a:extLst>
                <a:ext uri="{FF2B5EF4-FFF2-40B4-BE49-F238E27FC236}">
                  <a16:creationId xmlns:a16="http://schemas.microsoft.com/office/drawing/2014/main" id="{FE122342-D89E-49EA-9B73-4BEDB3637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7" name="Freeform 3297">
              <a:extLst>
                <a:ext uri="{FF2B5EF4-FFF2-40B4-BE49-F238E27FC236}">
                  <a16:creationId xmlns:a16="http://schemas.microsoft.com/office/drawing/2014/main" id="{F94E73DC-80C4-4916-8114-F35EFD6052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675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8" name="Freeform 3298">
              <a:extLst>
                <a:ext uri="{FF2B5EF4-FFF2-40B4-BE49-F238E27FC236}">
                  <a16:creationId xmlns:a16="http://schemas.microsoft.com/office/drawing/2014/main" id="{E45C5D07-6509-4818-A4E8-CCBEC378B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50"/>
              <a:ext cx="23" cy="26"/>
            </a:xfrm>
            <a:custGeom>
              <a:avLst/>
              <a:gdLst>
                <a:gd name="T0" fmla="*/ 1 w 23"/>
                <a:gd name="T1" fmla="*/ 3 h 26"/>
                <a:gd name="T2" fmla="*/ 2 w 23"/>
                <a:gd name="T3" fmla="*/ 3 h 26"/>
                <a:gd name="T4" fmla="*/ 1 w 23"/>
                <a:gd name="T5" fmla="*/ 3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2 h 26"/>
                <a:gd name="T22" fmla="*/ 1 w 23"/>
                <a:gd name="T2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19" name="Freeform 3299">
              <a:extLst>
                <a:ext uri="{FF2B5EF4-FFF2-40B4-BE49-F238E27FC236}">
                  <a16:creationId xmlns:a16="http://schemas.microsoft.com/office/drawing/2014/main" id="{FAA95906-36FB-46A9-8EA9-02896675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50"/>
              <a:ext cx="194" cy="36"/>
            </a:xfrm>
            <a:custGeom>
              <a:avLst/>
              <a:gdLst>
                <a:gd name="T0" fmla="*/ 2 w 194"/>
                <a:gd name="T1" fmla="*/ 36 h 36"/>
                <a:gd name="T2" fmla="*/ 3 w 194"/>
                <a:gd name="T3" fmla="*/ 34 h 36"/>
                <a:gd name="T4" fmla="*/ 2 w 194"/>
                <a:gd name="T5" fmla="*/ 36 h 36"/>
                <a:gd name="T6" fmla="*/ 194 w 194"/>
                <a:gd name="T7" fmla="*/ 3 h 36"/>
                <a:gd name="T8" fmla="*/ 193 w 194"/>
                <a:gd name="T9" fmla="*/ 0 h 36"/>
                <a:gd name="T10" fmla="*/ 2 w 194"/>
                <a:gd name="T11" fmla="*/ 34 h 36"/>
                <a:gd name="T12" fmla="*/ 0 w 194"/>
                <a:gd name="T13" fmla="*/ 36 h 36"/>
                <a:gd name="T14" fmla="*/ 2 w 194"/>
                <a:gd name="T15" fmla="*/ 34 h 36"/>
                <a:gd name="T16" fmla="*/ 0 w 194"/>
                <a:gd name="T17" fmla="*/ 34 h 36"/>
                <a:gd name="T18" fmla="*/ 0 w 194"/>
                <a:gd name="T19" fmla="*/ 35 h 36"/>
                <a:gd name="T20" fmla="*/ 0 w 194"/>
                <a:gd name="T21" fmla="*/ 36 h 36"/>
                <a:gd name="T22" fmla="*/ 2 w 19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6">
                  <a:moveTo>
                    <a:pt x="2" y="36"/>
                  </a:moveTo>
                  <a:lnTo>
                    <a:pt x="3" y="34"/>
                  </a:lnTo>
                  <a:lnTo>
                    <a:pt x="2" y="3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0" name="Freeform 3300">
              <a:extLst>
                <a:ext uri="{FF2B5EF4-FFF2-40B4-BE49-F238E27FC236}">
                  <a16:creationId xmlns:a16="http://schemas.microsoft.com/office/drawing/2014/main" id="{5381C3C5-A956-4D6F-BEB2-424B06113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7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1" name="Freeform 3301">
              <a:extLst>
                <a:ext uri="{FF2B5EF4-FFF2-40B4-BE49-F238E27FC236}">
                  <a16:creationId xmlns:a16="http://schemas.microsoft.com/office/drawing/2014/main" id="{B1470A31-A876-4B1D-8FBD-8781F1DAE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6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2" name="Freeform 3302">
              <a:extLst>
                <a:ext uri="{FF2B5EF4-FFF2-40B4-BE49-F238E27FC236}">
                  <a16:creationId xmlns:a16="http://schemas.microsoft.com/office/drawing/2014/main" id="{170582F5-9CBF-43AA-8DE1-CE12A41F7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3" name="Freeform 3303">
              <a:extLst>
                <a:ext uri="{FF2B5EF4-FFF2-40B4-BE49-F238E27FC236}">
                  <a16:creationId xmlns:a16="http://schemas.microsoft.com/office/drawing/2014/main" id="{E9376955-C71C-4090-AAF2-503FBD2D2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681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4" name="Freeform 3304">
              <a:extLst>
                <a:ext uri="{FF2B5EF4-FFF2-40B4-BE49-F238E27FC236}">
                  <a16:creationId xmlns:a16="http://schemas.microsoft.com/office/drawing/2014/main" id="{18006ABC-60C0-41ED-A704-443031E339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5" name="Freeform 3305">
              <a:extLst>
                <a:ext uri="{FF2B5EF4-FFF2-40B4-BE49-F238E27FC236}">
                  <a16:creationId xmlns:a16="http://schemas.microsoft.com/office/drawing/2014/main" id="{88659E61-C737-45A9-81B4-0EB1F8E03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86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1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1 h 25"/>
                <a:gd name="T12" fmla="*/ 107 w 107"/>
                <a:gd name="T13" fmla="*/ 0 h 25"/>
                <a:gd name="T14" fmla="*/ 106 w 107"/>
                <a:gd name="T15" fmla="*/ 1 h 25"/>
                <a:gd name="T16" fmla="*/ 107 w 107"/>
                <a:gd name="T17" fmla="*/ 1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6" name="Freeform 3306">
              <a:extLst>
                <a:ext uri="{FF2B5EF4-FFF2-40B4-BE49-F238E27FC236}">
                  <a16:creationId xmlns:a16="http://schemas.microsoft.com/office/drawing/2014/main" id="{4A344D8C-7FDC-4AEB-A6B6-90A2385DE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74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7" name="Freeform 3307">
              <a:extLst>
                <a:ext uri="{FF2B5EF4-FFF2-40B4-BE49-F238E27FC236}">
                  <a16:creationId xmlns:a16="http://schemas.microsoft.com/office/drawing/2014/main" id="{FEE5B6EB-3B53-4D7F-949B-7D066CF78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674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8" name="Freeform 3308">
              <a:extLst>
                <a:ext uri="{FF2B5EF4-FFF2-40B4-BE49-F238E27FC236}">
                  <a16:creationId xmlns:a16="http://schemas.microsoft.com/office/drawing/2014/main" id="{FE19ABA9-3E26-4148-8020-9F8BFA749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695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29" name="Freeform 3309">
              <a:extLst>
                <a:ext uri="{FF2B5EF4-FFF2-40B4-BE49-F238E27FC236}">
                  <a16:creationId xmlns:a16="http://schemas.microsoft.com/office/drawing/2014/main" id="{F6753A34-41BD-4069-AE77-DDAEAF0C9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80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0" name="Freeform 3310">
              <a:extLst>
                <a:ext uri="{FF2B5EF4-FFF2-40B4-BE49-F238E27FC236}">
                  <a16:creationId xmlns:a16="http://schemas.microsoft.com/office/drawing/2014/main" id="{8026489F-AE99-4E5C-827A-47BD1BA7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667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1" name="Freeform 3311">
              <a:extLst>
                <a:ext uri="{FF2B5EF4-FFF2-40B4-BE49-F238E27FC236}">
                  <a16:creationId xmlns:a16="http://schemas.microsoft.com/office/drawing/2014/main" id="{CED83261-44DB-42D6-9B7C-6A4DC7DCB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67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6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6 h 8"/>
                <a:gd name="T12" fmla="*/ 0 w 28"/>
                <a:gd name="T13" fmla="*/ 7 h 8"/>
                <a:gd name="T14" fmla="*/ 0 w 28"/>
                <a:gd name="T15" fmla="*/ 6 h 8"/>
                <a:gd name="T16" fmla="*/ 0 w 28"/>
                <a:gd name="T17" fmla="*/ 6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2" name="Freeform 3312">
              <a:extLst>
                <a:ext uri="{FF2B5EF4-FFF2-40B4-BE49-F238E27FC236}">
                  <a16:creationId xmlns:a16="http://schemas.microsoft.com/office/drawing/2014/main" id="{27601A5B-0FA3-4E7D-9FDD-04FD44425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3"/>
              <a:ext cx="10" cy="13"/>
            </a:xfrm>
            <a:custGeom>
              <a:avLst/>
              <a:gdLst>
                <a:gd name="T0" fmla="*/ 9 w 10"/>
                <a:gd name="T1" fmla="*/ 13 h 13"/>
                <a:gd name="T2" fmla="*/ 9 w 10"/>
                <a:gd name="T3" fmla="*/ 12 h 13"/>
                <a:gd name="T4" fmla="*/ 10 w 10"/>
                <a:gd name="T5" fmla="*/ 12 h 13"/>
                <a:gd name="T6" fmla="*/ 1 w 10"/>
                <a:gd name="T7" fmla="*/ 0 h 13"/>
                <a:gd name="T8" fmla="*/ 0 w 10"/>
                <a:gd name="T9" fmla="*/ 1 h 13"/>
                <a:gd name="T10" fmla="*/ 9 w 10"/>
                <a:gd name="T11" fmla="*/ 13 h 13"/>
                <a:gd name="T12" fmla="*/ 9 w 10"/>
                <a:gd name="T13" fmla="*/ 13 h 13"/>
                <a:gd name="T14" fmla="*/ 9 w 10"/>
                <a:gd name="T15" fmla="*/ 13 h 13"/>
                <a:gd name="T16" fmla="*/ 9 w 10"/>
                <a:gd name="T17" fmla="*/ 13 h 13"/>
                <a:gd name="T18" fmla="*/ 9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9" y="12"/>
                  </a:lnTo>
                  <a:lnTo>
                    <a:pt x="10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3" name="Freeform 3313">
              <a:extLst>
                <a:ext uri="{FF2B5EF4-FFF2-40B4-BE49-F238E27FC236}">
                  <a16:creationId xmlns:a16="http://schemas.microsoft.com/office/drawing/2014/main" id="{36DA893E-955A-4BD0-93C8-C2305DEB4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673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4" name="Freeform 3314">
              <a:extLst>
                <a:ext uri="{FF2B5EF4-FFF2-40B4-BE49-F238E27FC236}">
                  <a16:creationId xmlns:a16="http://schemas.microsoft.com/office/drawing/2014/main" id="{70053A7F-F0BE-4F3A-B223-E0B9EA04D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661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5" name="Freeform 3315">
              <a:extLst>
                <a:ext uri="{FF2B5EF4-FFF2-40B4-BE49-F238E27FC236}">
                  <a16:creationId xmlns:a16="http://schemas.microsoft.com/office/drawing/2014/main" id="{CA681E2D-E348-4C2C-81E1-4BDDCF647F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661"/>
              <a:ext cx="36" cy="7"/>
            </a:xfrm>
            <a:custGeom>
              <a:avLst/>
              <a:gdLst>
                <a:gd name="T0" fmla="*/ 2 w 36"/>
                <a:gd name="T1" fmla="*/ 6 h 7"/>
                <a:gd name="T2" fmla="*/ 2 w 36"/>
                <a:gd name="T3" fmla="*/ 6 h 7"/>
                <a:gd name="T4" fmla="*/ 2 w 36"/>
                <a:gd name="T5" fmla="*/ 7 h 7"/>
                <a:gd name="T6" fmla="*/ 36 w 36"/>
                <a:gd name="T7" fmla="*/ 1 h 7"/>
                <a:gd name="T8" fmla="*/ 36 w 36"/>
                <a:gd name="T9" fmla="*/ 0 h 7"/>
                <a:gd name="T10" fmla="*/ 2 w 36"/>
                <a:gd name="T11" fmla="*/ 6 h 7"/>
                <a:gd name="T12" fmla="*/ 2 w 36"/>
                <a:gd name="T13" fmla="*/ 6 h 7"/>
                <a:gd name="T14" fmla="*/ 2 w 36"/>
                <a:gd name="T15" fmla="*/ 6 h 7"/>
                <a:gd name="T16" fmla="*/ 0 w 36"/>
                <a:gd name="T17" fmla="*/ 6 h 7"/>
                <a:gd name="T18" fmla="*/ 2 w 3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">
                  <a:moveTo>
                    <a:pt x="2" y="6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6" name="Freeform 3316">
              <a:extLst>
                <a:ext uri="{FF2B5EF4-FFF2-40B4-BE49-F238E27FC236}">
                  <a16:creationId xmlns:a16="http://schemas.microsoft.com/office/drawing/2014/main" id="{0B75E14D-7E69-465A-BD2C-BCEF3454F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667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7" name="Freeform 3317">
              <a:extLst>
                <a:ext uri="{FF2B5EF4-FFF2-40B4-BE49-F238E27FC236}">
                  <a16:creationId xmlns:a16="http://schemas.microsoft.com/office/drawing/2014/main" id="{4964D275-A91D-4BC3-B3F5-0CA4AE4E0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666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1 h 6"/>
                <a:gd name="T12" fmla="*/ 28 w 29"/>
                <a:gd name="T13" fmla="*/ 0 h 6"/>
                <a:gd name="T14" fmla="*/ 28 w 29"/>
                <a:gd name="T15" fmla="*/ 1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8" name="Freeform 3318">
              <a:extLst>
                <a:ext uri="{FF2B5EF4-FFF2-40B4-BE49-F238E27FC236}">
                  <a16:creationId xmlns:a16="http://schemas.microsoft.com/office/drawing/2014/main" id="{0CC4BE8B-9EDC-4B4A-BD4F-C177338C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62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39" name="Freeform 3319">
              <a:extLst>
                <a:ext uri="{FF2B5EF4-FFF2-40B4-BE49-F238E27FC236}">
                  <a16:creationId xmlns:a16="http://schemas.microsoft.com/office/drawing/2014/main" id="{D2F79A39-31F0-4017-AF6A-688924F70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2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0" name="Freeform 3320">
              <a:extLst>
                <a:ext uri="{FF2B5EF4-FFF2-40B4-BE49-F238E27FC236}">
                  <a16:creationId xmlns:a16="http://schemas.microsoft.com/office/drawing/2014/main" id="{CDBFC4EA-FFAE-4189-846F-BC20B3898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7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4 h 5"/>
                <a:gd name="T4" fmla="*/ 4 w 4"/>
                <a:gd name="T5" fmla="*/ 4 h 5"/>
                <a:gd name="T6" fmla="*/ 1 w 4"/>
                <a:gd name="T7" fmla="*/ 0 h 5"/>
                <a:gd name="T8" fmla="*/ 0 w 4"/>
                <a:gd name="T9" fmla="*/ 0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1" name="Freeform 3321">
              <a:extLst>
                <a:ext uri="{FF2B5EF4-FFF2-40B4-BE49-F238E27FC236}">
                  <a16:creationId xmlns:a16="http://schemas.microsoft.com/office/drawing/2014/main" id="{06E11A07-579A-488C-9B74-4ED2C1B40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685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2" name="Freeform 3322">
              <a:extLst>
                <a:ext uri="{FF2B5EF4-FFF2-40B4-BE49-F238E27FC236}">
                  <a16:creationId xmlns:a16="http://schemas.microsoft.com/office/drawing/2014/main" id="{CFC7A5D4-3D27-4666-9591-9AE206A44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7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0 h 6"/>
                <a:gd name="T4" fmla="*/ 0 w 3"/>
                <a:gd name="T5" fmla="*/ 1 h 6"/>
                <a:gd name="T6" fmla="*/ 2 w 3"/>
                <a:gd name="T7" fmla="*/ 6 h 6"/>
                <a:gd name="T8" fmla="*/ 3 w 3"/>
                <a:gd name="T9" fmla="*/ 5 h 6"/>
                <a:gd name="T10" fmla="*/ 1 w 3"/>
                <a:gd name="T11" fmla="*/ 0 h 6"/>
                <a:gd name="T12" fmla="*/ 0 w 3"/>
                <a:gd name="T13" fmla="*/ 1 h 6"/>
                <a:gd name="T14" fmla="*/ 0 w 3"/>
                <a:gd name="T15" fmla="*/ 0 h 6"/>
                <a:gd name="T16" fmla="*/ 0 w 3"/>
                <a:gd name="T17" fmla="*/ 0 h 6"/>
                <a:gd name="T18" fmla="*/ 0 w 3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3" name="Freeform 3323">
              <a:extLst>
                <a:ext uri="{FF2B5EF4-FFF2-40B4-BE49-F238E27FC236}">
                  <a16:creationId xmlns:a16="http://schemas.microsoft.com/office/drawing/2014/main" id="{B2AFFB22-318D-4B2D-8D19-88C0B45B1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1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4" name="Freeform 3324">
              <a:extLst>
                <a:ext uri="{FF2B5EF4-FFF2-40B4-BE49-F238E27FC236}">
                  <a16:creationId xmlns:a16="http://schemas.microsoft.com/office/drawing/2014/main" id="{4CE86D9D-2C88-439A-B239-6AF2CA8ED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3682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5" name="Freeform 3325">
              <a:extLst>
                <a:ext uri="{FF2B5EF4-FFF2-40B4-BE49-F238E27FC236}">
                  <a16:creationId xmlns:a16="http://schemas.microsoft.com/office/drawing/2014/main" id="{732D1764-0F54-4BE6-8900-765AA6062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679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6" name="Freeform 3326">
              <a:extLst>
                <a:ext uri="{FF2B5EF4-FFF2-40B4-BE49-F238E27FC236}">
                  <a16:creationId xmlns:a16="http://schemas.microsoft.com/office/drawing/2014/main" id="{D5AE3EA2-828A-47DA-BD87-9575E96BA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681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7" name="Freeform 3327">
              <a:extLst>
                <a:ext uri="{FF2B5EF4-FFF2-40B4-BE49-F238E27FC236}">
                  <a16:creationId xmlns:a16="http://schemas.microsoft.com/office/drawing/2014/main" id="{A462AD0A-15C0-43B9-94CD-9BC575457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675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8" name="Freeform 3328">
              <a:extLst>
                <a:ext uri="{FF2B5EF4-FFF2-40B4-BE49-F238E27FC236}">
                  <a16:creationId xmlns:a16="http://schemas.microsoft.com/office/drawing/2014/main" id="{F32BE30E-A4B0-4263-9C87-19889D0F3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76"/>
              <a:ext cx="2" cy="4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2 w 2"/>
                <a:gd name="T5" fmla="*/ 3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49" name="Freeform 3329">
              <a:extLst>
                <a:ext uri="{FF2B5EF4-FFF2-40B4-BE49-F238E27FC236}">
                  <a16:creationId xmlns:a16="http://schemas.microsoft.com/office/drawing/2014/main" id="{6249060D-F93C-42AB-91D2-B08AB89E6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672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0" name="Freeform 3330">
              <a:extLst>
                <a:ext uri="{FF2B5EF4-FFF2-40B4-BE49-F238E27FC236}">
                  <a16:creationId xmlns:a16="http://schemas.microsoft.com/office/drawing/2014/main" id="{6011502B-C965-43B3-9A73-866A3FB05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3675"/>
              <a:ext cx="4" cy="4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0 w 4"/>
                <a:gd name="T5" fmla="*/ 1 h 4"/>
                <a:gd name="T6" fmla="*/ 3 w 4"/>
                <a:gd name="T7" fmla="*/ 4 h 4"/>
                <a:gd name="T8" fmla="*/ 4 w 4"/>
                <a:gd name="T9" fmla="*/ 3 h 4"/>
                <a:gd name="T10" fmla="*/ 3 w 4"/>
                <a:gd name="T11" fmla="*/ 0 h 4"/>
                <a:gd name="T12" fmla="*/ 2 w 4"/>
                <a:gd name="T13" fmla="*/ 1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1" name="Freeform 3331">
              <a:extLst>
                <a:ext uri="{FF2B5EF4-FFF2-40B4-BE49-F238E27FC236}">
                  <a16:creationId xmlns:a16="http://schemas.microsoft.com/office/drawing/2014/main" id="{9EAA4629-D327-4538-B468-FE072DF44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667"/>
              <a:ext cx="37" cy="9"/>
            </a:xfrm>
            <a:custGeom>
              <a:avLst/>
              <a:gdLst>
                <a:gd name="T0" fmla="*/ 36 w 37"/>
                <a:gd name="T1" fmla="*/ 0 h 9"/>
                <a:gd name="T2" fmla="*/ 37 w 37"/>
                <a:gd name="T3" fmla="*/ 1 h 9"/>
                <a:gd name="T4" fmla="*/ 36 w 37"/>
                <a:gd name="T5" fmla="*/ 0 h 9"/>
                <a:gd name="T6" fmla="*/ 0 w 37"/>
                <a:gd name="T7" fmla="*/ 8 h 9"/>
                <a:gd name="T8" fmla="*/ 0 w 37"/>
                <a:gd name="T9" fmla="*/ 9 h 9"/>
                <a:gd name="T10" fmla="*/ 36 w 37"/>
                <a:gd name="T11" fmla="*/ 2 h 9"/>
                <a:gd name="T12" fmla="*/ 36 w 37"/>
                <a:gd name="T13" fmla="*/ 2 h 9"/>
                <a:gd name="T14" fmla="*/ 37 w 37"/>
                <a:gd name="T15" fmla="*/ 1 h 9"/>
                <a:gd name="T16" fmla="*/ 37 w 37"/>
                <a:gd name="T17" fmla="*/ 0 h 9"/>
                <a:gd name="T18" fmla="*/ 36 w 3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">
                  <a:moveTo>
                    <a:pt x="36" y="0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2" name="Freeform 3332">
              <a:extLst>
                <a:ext uri="{FF2B5EF4-FFF2-40B4-BE49-F238E27FC236}">
                  <a16:creationId xmlns:a16="http://schemas.microsoft.com/office/drawing/2014/main" id="{4145F9D3-95FF-4580-90F1-6A15D7AE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668"/>
              <a:ext cx="5" cy="5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0 h 5"/>
                <a:gd name="T8" fmla="*/ 0 w 5"/>
                <a:gd name="T9" fmla="*/ 1 h 5"/>
                <a:gd name="T10" fmla="*/ 4 w 5"/>
                <a:gd name="T11" fmla="*/ 5 h 5"/>
                <a:gd name="T12" fmla="*/ 4 w 5"/>
                <a:gd name="T13" fmla="*/ 4 h 5"/>
                <a:gd name="T14" fmla="*/ 4 w 5"/>
                <a:gd name="T15" fmla="*/ 5 h 5"/>
                <a:gd name="T16" fmla="*/ 5 w 5"/>
                <a:gd name="T17" fmla="*/ 5 h 5"/>
                <a:gd name="T18" fmla="*/ 4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3" name="Freeform 3333">
              <a:extLst>
                <a:ext uri="{FF2B5EF4-FFF2-40B4-BE49-F238E27FC236}">
                  <a16:creationId xmlns:a16="http://schemas.microsoft.com/office/drawing/2014/main" id="{BF61E0F8-F1EE-48E6-A153-B836C833A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77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4" name="Freeform 3334">
              <a:extLst>
                <a:ext uri="{FF2B5EF4-FFF2-40B4-BE49-F238E27FC236}">
                  <a16:creationId xmlns:a16="http://schemas.microsoft.com/office/drawing/2014/main" id="{563E2782-6173-44D3-A79F-DDB468CAC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671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7 w 27"/>
                <a:gd name="T3" fmla="*/ 0 h 6"/>
                <a:gd name="T4" fmla="*/ 0 w 27"/>
                <a:gd name="T5" fmla="*/ 5 h 6"/>
                <a:gd name="T6" fmla="*/ 0 w 27"/>
                <a:gd name="T7" fmla="*/ 6 h 6"/>
                <a:gd name="T8" fmla="*/ 27 w 27"/>
                <a:gd name="T9" fmla="*/ 1 h 6"/>
                <a:gd name="T10" fmla="*/ 27 w 27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5" name="Freeform 3335">
              <a:extLst>
                <a:ext uri="{FF2B5EF4-FFF2-40B4-BE49-F238E27FC236}">
                  <a16:creationId xmlns:a16="http://schemas.microsoft.com/office/drawing/2014/main" id="{E7C066AE-8BB4-4D8D-A0DF-6EDC0CBBCD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0"/>
              <a:ext cx="107" cy="22"/>
            </a:xfrm>
            <a:custGeom>
              <a:avLst/>
              <a:gdLst>
                <a:gd name="T0" fmla="*/ 106 w 107"/>
                <a:gd name="T1" fmla="*/ 0 h 22"/>
                <a:gd name="T2" fmla="*/ 106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6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6" y="0"/>
                  </a:moveTo>
                  <a:lnTo>
                    <a:pt x="106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6" name="Freeform 3336">
              <a:extLst>
                <a:ext uri="{FF2B5EF4-FFF2-40B4-BE49-F238E27FC236}">
                  <a16:creationId xmlns:a16="http://schemas.microsoft.com/office/drawing/2014/main" id="{8F2DE5E4-74E1-43EA-B310-B5CF78DB3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675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0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7" name="Freeform 3337">
              <a:extLst>
                <a:ext uri="{FF2B5EF4-FFF2-40B4-BE49-F238E27FC236}">
                  <a16:creationId xmlns:a16="http://schemas.microsoft.com/office/drawing/2014/main" id="{7241CB3F-EF34-4813-BBBE-7DC571331A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667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6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8" name="Freeform 3338">
              <a:extLst>
                <a:ext uri="{FF2B5EF4-FFF2-40B4-BE49-F238E27FC236}">
                  <a16:creationId xmlns:a16="http://schemas.microsoft.com/office/drawing/2014/main" id="{CCECC251-05E9-4218-8434-534128092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2"/>
              <a:ext cx="109" cy="24"/>
            </a:xfrm>
            <a:custGeom>
              <a:avLst/>
              <a:gdLst>
                <a:gd name="T0" fmla="*/ 109 w 109"/>
                <a:gd name="T1" fmla="*/ 1 h 24"/>
                <a:gd name="T2" fmla="*/ 108 w 109"/>
                <a:gd name="T3" fmla="*/ 0 h 24"/>
                <a:gd name="T4" fmla="*/ 0 w 109"/>
                <a:gd name="T5" fmla="*/ 23 h 24"/>
                <a:gd name="T6" fmla="*/ 2 w 109"/>
                <a:gd name="T7" fmla="*/ 24 h 24"/>
                <a:gd name="T8" fmla="*/ 109 w 109"/>
                <a:gd name="T9" fmla="*/ 1 h 24"/>
                <a:gd name="T10" fmla="*/ 109 w 10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4">
                  <a:moveTo>
                    <a:pt x="109" y="1"/>
                  </a:moveTo>
                  <a:lnTo>
                    <a:pt x="108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59" name="Freeform 3339">
              <a:extLst>
                <a:ext uri="{FF2B5EF4-FFF2-40B4-BE49-F238E27FC236}">
                  <a16:creationId xmlns:a16="http://schemas.microsoft.com/office/drawing/2014/main" id="{9ECA9E49-4BBC-469E-BC42-E4E33E0F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3677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0" name="Freeform 3340">
              <a:extLst>
                <a:ext uri="{FF2B5EF4-FFF2-40B4-BE49-F238E27FC236}">
                  <a16:creationId xmlns:a16="http://schemas.microsoft.com/office/drawing/2014/main" id="{000C6DAD-06AB-468F-B02C-41AC848BE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3671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1" name="Freeform 3341">
              <a:extLst>
                <a:ext uri="{FF2B5EF4-FFF2-40B4-BE49-F238E27FC236}">
                  <a16:creationId xmlns:a16="http://schemas.microsoft.com/office/drawing/2014/main" id="{863A0E85-6733-4685-9D36-52977C47F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5"/>
              <a:ext cx="25" cy="35"/>
            </a:xfrm>
            <a:custGeom>
              <a:avLst/>
              <a:gdLst>
                <a:gd name="T0" fmla="*/ 0 w 25"/>
                <a:gd name="T1" fmla="*/ 14 h 35"/>
                <a:gd name="T2" fmla="*/ 20 w 25"/>
                <a:gd name="T3" fmla="*/ 34 h 35"/>
                <a:gd name="T4" fmla="*/ 24 w 25"/>
                <a:gd name="T5" fmla="*/ 35 h 35"/>
                <a:gd name="T6" fmla="*/ 25 w 25"/>
                <a:gd name="T7" fmla="*/ 35 h 35"/>
                <a:gd name="T8" fmla="*/ 25 w 25"/>
                <a:gd name="T9" fmla="*/ 31 h 35"/>
                <a:gd name="T10" fmla="*/ 24 w 25"/>
                <a:gd name="T11" fmla="*/ 31 h 35"/>
                <a:gd name="T12" fmla="*/ 20 w 25"/>
                <a:gd name="T13" fmla="*/ 29 h 35"/>
                <a:gd name="T14" fmla="*/ 2 w 25"/>
                <a:gd name="T15" fmla="*/ 0 h 35"/>
                <a:gd name="T16" fmla="*/ 0 w 25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14"/>
                  </a:moveTo>
                  <a:lnTo>
                    <a:pt x="20" y="34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2" name="Freeform 3342">
              <a:extLst>
                <a:ext uri="{FF2B5EF4-FFF2-40B4-BE49-F238E27FC236}">
                  <a16:creationId xmlns:a16="http://schemas.microsoft.com/office/drawing/2014/main" id="{AED7155B-8CA2-46D2-ADDF-63B2A0E46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98"/>
              <a:ext cx="22" cy="22"/>
            </a:xfrm>
            <a:custGeom>
              <a:avLst/>
              <a:gdLst>
                <a:gd name="T0" fmla="*/ 22 w 22"/>
                <a:gd name="T1" fmla="*/ 20 h 22"/>
                <a:gd name="T2" fmla="*/ 22 w 22"/>
                <a:gd name="T3" fmla="*/ 20 h 22"/>
                <a:gd name="T4" fmla="*/ 22 w 22"/>
                <a:gd name="T5" fmla="*/ 20 h 22"/>
                <a:gd name="T6" fmla="*/ 2 w 22"/>
                <a:gd name="T7" fmla="*/ 0 h 22"/>
                <a:gd name="T8" fmla="*/ 0 w 22"/>
                <a:gd name="T9" fmla="*/ 2 h 22"/>
                <a:gd name="T10" fmla="*/ 19 w 22"/>
                <a:gd name="T11" fmla="*/ 21 h 22"/>
                <a:gd name="T12" fmla="*/ 19 w 22"/>
                <a:gd name="T13" fmla="*/ 22 h 22"/>
                <a:gd name="T14" fmla="*/ 19 w 22"/>
                <a:gd name="T15" fmla="*/ 21 h 22"/>
                <a:gd name="T16" fmla="*/ 20 w 22"/>
                <a:gd name="T17" fmla="*/ 22 h 22"/>
                <a:gd name="T18" fmla="*/ 22 w 22"/>
                <a:gd name="T19" fmla="*/ 21 h 22"/>
                <a:gd name="T20" fmla="*/ 22 w 22"/>
                <a:gd name="T21" fmla="*/ 21 h 22"/>
                <a:gd name="T22" fmla="*/ 22 w 22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3" name="Freeform 3343">
              <a:extLst>
                <a:ext uri="{FF2B5EF4-FFF2-40B4-BE49-F238E27FC236}">
                  <a16:creationId xmlns:a16="http://schemas.microsoft.com/office/drawing/2014/main" id="{6CB32E34-868E-43DE-A642-58ED43973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8"/>
              <a:ext cx="6" cy="3"/>
            </a:xfrm>
            <a:custGeom>
              <a:avLst/>
              <a:gdLst>
                <a:gd name="T0" fmla="*/ 5 w 6"/>
                <a:gd name="T1" fmla="*/ 2 h 3"/>
                <a:gd name="T2" fmla="*/ 4 w 6"/>
                <a:gd name="T3" fmla="*/ 2 h 3"/>
                <a:gd name="T4" fmla="*/ 5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5 w 6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4" name="Freeform 3344">
              <a:extLst>
                <a:ext uri="{FF2B5EF4-FFF2-40B4-BE49-F238E27FC236}">
                  <a16:creationId xmlns:a16="http://schemas.microsoft.com/office/drawing/2014/main" id="{11BB1D5F-EF25-4F34-8E91-C9F216495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9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5" name="Freeform 3345">
              <a:extLst>
                <a:ext uri="{FF2B5EF4-FFF2-40B4-BE49-F238E27FC236}">
                  <a16:creationId xmlns:a16="http://schemas.microsoft.com/office/drawing/2014/main" id="{F6A6FE1B-9BCE-448C-A96D-7AFF7868D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6" name="Freeform 3346">
              <a:extLst>
                <a:ext uri="{FF2B5EF4-FFF2-40B4-BE49-F238E27FC236}">
                  <a16:creationId xmlns:a16="http://schemas.microsoft.com/office/drawing/2014/main" id="{A57783CA-DD4C-4162-9F75-62D61D96A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5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7" name="Freeform 3347">
              <a:extLst>
                <a:ext uri="{FF2B5EF4-FFF2-40B4-BE49-F238E27FC236}">
                  <a16:creationId xmlns:a16="http://schemas.microsoft.com/office/drawing/2014/main" id="{9074572F-FAD2-4CC4-9B57-715D5B6C3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3"/>
              <a:ext cx="5" cy="3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3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1 w 5"/>
                <a:gd name="T17" fmla="*/ 0 h 3"/>
                <a:gd name="T18" fmla="*/ 0 w 5"/>
                <a:gd name="T19" fmla="*/ 0 h 3"/>
                <a:gd name="T20" fmla="*/ 0 w 5"/>
                <a:gd name="T21" fmla="*/ 1 h 3"/>
                <a:gd name="T22" fmla="*/ 1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8" name="Freeform 3348">
              <a:extLst>
                <a:ext uri="{FF2B5EF4-FFF2-40B4-BE49-F238E27FC236}">
                  <a16:creationId xmlns:a16="http://schemas.microsoft.com/office/drawing/2014/main" id="{DDC21B2E-E1AC-46F1-A99C-3BE8939E1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0 w 22"/>
                <a:gd name="T1" fmla="*/ 2 h 31"/>
                <a:gd name="T2" fmla="*/ 3 w 22"/>
                <a:gd name="T3" fmla="*/ 1 h 31"/>
                <a:gd name="T4" fmla="*/ 0 w 22"/>
                <a:gd name="T5" fmla="*/ 2 h 31"/>
                <a:gd name="T6" fmla="*/ 19 w 22"/>
                <a:gd name="T7" fmla="*/ 31 h 31"/>
                <a:gd name="T8" fmla="*/ 22 w 22"/>
                <a:gd name="T9" fmla="*/ 29 h 31"/>
                <a:gd name="T10" fmla="*/ 3 w 22"/>
                <a:gd name="T11" fmla="*/ 0 h 31"/>
                <a:gd name="T12" fmla="*/ 0 w 22"/>
                <a:gd name="T13" fmla="*/ 1 h 31"/>
                <a:gd name="T14" fmla="*/ 3 w 22"/>
                <a:gd name="T15" fmla="*/ 0 h 31"/>
                <a:gd name="T16" fmla="*/ 2 w 22"/>
                <a:gd name="T17" fmla="*/ 0 h 31"/>
                <a:gd name="T18" fmla="*/ 0 w 22"/>
                <a:gd name="T19" fmla="*/ 0 h 31"/>
                <a:gd name="T20" fmla="*/ 0 w 22"/>
                <a:gd name="T21" fmla="*/ 1 h 31"/>
                <a:gd name="T22" fmla="*/ 0 w 22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69" name="Freeform 3349">
              <a:extLst>
                <a:ext uri="{FF2B5EF4-FFF2-40B4-BE49-F238E27FC236}">
                  <a16:creationId xmlns:a16="http://schemas.microsoft.com/office/drawing/2014/main" id="{599CE00D-7A59-464B-932F-E937A32D0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685"/>
              <a:ext cx="4" cy="15"/>
            </a:xfrm>
            <a:custGeom>
              <a:avLst/>
              <a:gdLst>
                <a:gd name="T0" fmla="*/ 3 w 4"/>
                <a:gd name="T1" fmla="*/ 14 h 15"/>
                <a:gd name="T2" fmla="*/ 3 w 4"/>
                <a:gd name="T3" fmla="*/ 13 h 15"/>
                <a:gd name="T4" fmla="*/ 3 w 4"/>
                <a:gd name="T5" fmla="*/ 14 h 15"/>
                <a:gd name="T6" fmla="*/ 4 w 4"/>
                <a:gd name="T7" fmla="*/ 0 h 15"/>
                <a:gd name="T8" fmla="*/ 1 w 4"/>
                <a:gd name="T9" fmla="*/ 0 h 15"/>
                <a:gd name="T10" fmla="*/ 0 w 4"/>
                <a:gd name="T11" fmla="*/ 14 h 15"/>
                <a:gd name="T12" fmla="*/ 1 w 4"/>
                <a:gd name="T13" fmla="*/ 15 h 15"/>
                <a:gd name="T14" fmla="*/ 0 w 4"/>
                <a:gd name="T15" fmla="*/ 14 h 15"/>
                <a:gd name="T16" fmla="*/ 1 w 4"/>
                <a:gd name="T17" fmla="*/ 15 h 15"/>
                <a:gd name="T18" fmla="*/ 1 w 4"/>
                <a:gd name="T19" fmla="*/ 15 h 15"/>
                <a:gd name="T20" fmla="*/ 3 w 4"/>
                <a:gd name="T21" fmla="*/ 15 h 15"/>
                <a:gd name="T22" fmla="*/ 3 w 4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14"/>
                  </a:moveTo>
                  <a:lnTo>
                    <a:pt x="3" y="13"/>
                  </a:lnTo>
                  <a:lnTo>
                    <a:pt x="3" y="1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0" name="Freeform 3350">
              <a:extLst>
                <a:ext uri="{FF2B5EF4-FFF2-40B4-BE49-F238E27FC236}">
                  <a16:creationId xmlns:a16="http://schemas.microsoft.com/office/drawing/2014/main" id="{56490794-F024-4523-A096-460154D5A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76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6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5 h 27"/>
                <a:gd name="T50" fmla="*/ 123 w 151"/>
                <a:gd name="T51" fmla="*/ 15 h 27"/>
                <a:gd name="T52" fmla="*/ 127 w 151"/>
                <a:gd name="T53" fmla="*/ 14 h 27"/>
                <a:gd name="T54" fmla="*/ 132 w 151"/>
                <a:gd name="T55" fmla="*/ 14 h 27"/>
                <a:gd name="T56" fmla="*/ 136 w 151"/>
                <a:gd name="T57" fmla="*/ 13 h 27"/>
                <a:gd name="T58" fmla="*/ 138 w 151"/>
                <a:gd name="T59" fmla="*/ 13 h 27"/>
                <a:gd name="T60" fmla="*/ 141 w 151"/>
                <a:gd name="T61" fmla="*/ 13 h 27"/>
                <a:gd name="T62" fmla="*/ 143 w 151"/>
                <a:gd name="T63" fmla="*/ 12 h 27"/>
                <a:gd name="T64" fmla="*/ 144 w 151"/>
                <a:gd name="T65" fmla="*/ 12 h 27"/>
                <a:gd name="T66" fmla="*/ 145 w 151"/>
                <a:gd name="T67" fmla="*/ 12 h 27"/>
                <a:gd name="T68" fmla="*/ 146 w 151"/>
                <a:gd name="T69" fmla="*/ 11 h 27"/>
                <a:gd name="T70" fmla="*/ 147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1" name="Freeform 3351">
              <a:extLst>
                <a:ext uri="{FF2B5EF4-FFF2-40B4-BE49-F238E27FC236}">
                  <a16:creationId xmlns:a16="http://schemas.microsoft.com/office/drawing/2014/main" id="{4E339901-6997-43D9-94E6-A4A393329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5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2" name="Freeform 3352">
              <a:extLst>
                <a:ext uri="{FF2B5EF4-FFF2-40B4-BE49-F238E27FC236}">
                  <a16:creationId xmlns:a16="http://schemas.microsoft.com/office/drawing/2014/main" id="{A65D36CC-54B4-48F8-A600-818F4D0726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87"/>
              <a:ext cx="124" cy="17"/>
            </a:xfrm>
            <a:custGeom>
              <a:avLst/>
              <a:gdLst>
                <a:gd name="T0" fmla="*/ 123 w 124"/>
                <a:gd name="T1" fmla="*/ 0 h 17"/>
                <a:gd name="T2" fmla="*/ 122 w 124"/>
                <a:gd name="T3" fmla="*/ 0 h 17"/>
                <a:gd name="T4" fmla="*/ 117 w 124"/>
                <a:gd name="T5" fmla="*/ 1 h 17"/>
                <a:gd name="T6" fmla="*/ 111 w 124"/>
                <a:gd name="T7" fmla="*/ 2 h 17"/>
                <a:gd name="T8" fmla="*/ 102 w 124"/>
                <a:gd name="T9" fmla="*/ 3 h 17"/>
                <a:gd name="T10" fmla="*/ 93 w 124"/>
                <a:gd name="T11" fmla="*/ 4 h 17"/>
                <a:gd name="T12" fmla="*/ 83 w 124"/>
                <a:gd name="T13" fmla="*/ 6 h 17"/>
                <a:gd name="T14" fmla="*/ 72 w 124"/>
                <a:gd name="T15" fmla="*/ 7 h 17"/>
                <a:gd name="T16" fmla="*/ 60 w 124"/>
                <a:gd name="T17" fmla="*/ 8 h 17"/>
                <a:gd name="T18" fmla="*/ 49 w 124"/>
                <a:gd name="T19" fmla="*/ 10 h 17"/>
                <a:gd name="T20" fmla="*/ 38 w 124"/>
                <a:gd name="T21" fmla="*/ 11 h 17"/>
                <a:gd name="T22" fmla="*/ 28 w 124"/>
                <a:gd name="T23" fmla="*/ 12 h 17"/>
                <a:gd name="T24" fmla="*/ 18 w 124"/>
                <a:gd name="T25" fmla="*/ 13 h 17"/>
                <a:gd name="T26" fmla="*/ 11 w 124"/>
                <a:gd name="T27" fmla="*/ 14 h 17"/>
                <a:gd name="T28" fmla="*/ 4 w 124"/>
                <a:gd name="T29" fmla="*/ 14 h 17"/>
                <a:gd name="T30" fmla="*/ 1 w 124"/>
                <a:gd name="T31" fmla="*/ 15 h 17"/>
                <a:gd name="T32" fmla="*/ 0 w 124"/>
                <a:gd name="T33" fmla="*/ 15 h 17"/>
                <a:gd name="T34" fmla="*/ 1 w 124"/>
                <a:gd name="T35" fmla="*/ 17 h 17"/>
                <a:gd name="T36" fmla="*/ 4 w 124"/>
                <a:gd name="T37" fmla="*/ 16 h 17"/>
                <a:gd name="T38" fmla="*/ 11 w 124"/>
                <a:gd name="T39" fmla="*/ 16 h 17"/>
                <a:gd name="T40" fmla="*/ 19 w 124"/>
                <a:gd name="T41" fmla="*/ 15 h 17"/>
                <a:gd name="T42" fmla="*/ 28 w 124"/>
                <a:gd name="T43" fmla="*/ 14 h 17"/>
                <a:gd name="T44" fmla="*/ 38 w 124"/>
                <a:gd name="T45" fmla="*/ 13 h 17"/>
                <a:gd name="T46" fmla="*/ 49 w 124"/>
                <a:gd name="T47" fmla="*/ 12 h 17"/>
                <a:gd name="T48" fmla="*/ 60 w 124"/>
                <a:gd name="T49" fmla="*/ 10 h 17"/>
                <a:gd name="T50" fmla="*/ 72 w 124"/>
                <a:gd name="T51" fmla="*/ 9 h 17"/>
                <a:gd name="T52" fmla="*/ 83 w 124"/>
                <a:gd name="T53" fmla="*/ 8 h 17"/>
                <a:gd name="T54" fmla="*/ 93 w 124"/>
                <a:gd name="T55" fmla="*/ 7 h 17"/>
                <a:gd name="T56" fmla="*/ 102 w 124"/>
                <a:gd name="T57" fmla="*/ 6 h 17"/>
                <a:gd name="T58" fmla="*/ 111 w 124"/>
                <a:gd name="T59" fmla="*/ 4 h 17"/>
                <a:gd name="T60" fmla="*/ 118 w 124"/>
                <a:gd name="T61" fmla="*/ 3 h 17"/>
                <a:gd name="T62" fmla="*/ 122 w 124"/>
                <a:gd name="T63" fmla="*/ 2 h 17"/>
                <a:gd name="T64" fmla="*/ 124 w 124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7">
                  <a:moveTo>
                    <a:pt x="124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3" name="Freeform 3353">
              <a:extLst>
                <a:ext uri="{FF2B5EF4-FFF2-40B4-BE49-F238E27FC236}">
                  <a16:creationId xmlns:a16="http://schemas.microsoft.com/office/drawing/2014/main" id="{B6B867CD-7297-43C1-A867-BFA377BED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582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3 w 7"/>
                <a:gd name="T13" fmla="*/ 3 h 7"/>
                <a:gd name="T14" fmla="*/ 3 w 7"/>
                <a:gd name="T15" fmla="*/ 4 h 7"/>
                <a:gd name="T16" fmla="*/ 2 w 7"/>
                <a:gd name="T17" fmla="*/ 4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4" name="Freeform 3354">
              <a:extLst>
                <a:ext uri="{FF2B5EF4-FFF2-40B4-BE49-F238E27FC236}">
                  <a16:creationId xmlns:a16="http://schemas.microsoft.com/office/drawing/2014/main" id="{88FC1037-3FAE-4391-9C4C-58D9BF4F1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75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5" name="Freeform 3355">
              <a:extLst>
                <a:ext uri="{FF2B5EF4-FFF2-40B4-BE49-F238E27FC236}">
                  <a16:creationId xmlns:a16="http://schemas.microsoft.com/office/drawing/2014/main" id="{FC3B6E94-5322-484F-8538-996793F1F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575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6" name="Freeform 3356">
              <a:extLst>
                <a:ext uri="{FF2B5EF4-FFF2-40B4-BE49-F238E27FC236}">
                  <a16:creationId xmlns:a16="http://schemas.microsoft.com/office/drawing/2014/main" id="{476A058A-3297-4B00-8E36-317CFD0AA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421"/>
              <a:ext cx="158" cy="175"/>
            </a:xfrm>
            <a:custGeom>
              <a:avLst/>
              <a:gdLst>
                <a:gd name="T0" fmla="*/ 145 w 158"/>
                <a:gd name="T1" fmla="*/ 155 h 175"/>
                <a:gd name="T2" fmla="*/ 146 w 158"/>
                <a:gd name="T3" fmla="*/ 155 h 175"/>
                <a:gd name="T4" fmla="*/ 148 w 158"/>
                <a:gd name="T5" fmla="*/ 155 h 175"/>
                <a:gd name="T6" fmla="*/ 150 w 158"/>
                <a:gd name="T7" fmla="*/ 154 h 175"/>
                <a:gd name="T8" fmla="*/ 152 w 158"/>
                <a:gd name="T9" fmla="*/ 153 h 175"/>
                <a:gd name="T10" fmla="*/ 154 w 158"/>
                <a:gd name="T11" fmla="*/ 153 h 175"/>
                <a:gd name="T12" fmla="*/ 156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3 w 158"/>
                <a:gd name="T19" fmla="*/ 2 h 175"/>
                <a:gd name="T20" fmla="*/ 152 w 158"/>
                <a:gd name="T21" fmla="*/ 1 h 175"/>
                <a:gd name="T22" fmla="*/ 151 w 158"/>
                <a:gd name="T23" fmla="*/ 1 h 175"/>
                <a:gd name="T24" fmla="*/ 149 w 158"/>
                <a:gd name="T25" fmla="*/ 0 h 175"/>
                <a:gd name="T26" fmla="*/ 147 w 158"/>
                <a:gd name="T27" fmla="*/ 0 h 175"/>
                <a:gd name="T28" fmla="*/ 145 w 158"/>
                <a:gd name="T29" fmla="*/ 0 h 175"/>
                <a:gd name="T30" fmla="*/ 143 w 158"/>
                <a:gd name="T31" fmla="*/ 0 h 175"/>
                <a:gd name="T32" fmla="*/ 141 w 158"/>
                <a:gd name="T33" fmla="*/ 0 h 175"/>
                <a:gd name="T34" fmla="*/ 139 w 158"/>
                <a:gd name="T35" fmla="*/ 0 h 175"/>
                <a:gd name="T36" fmla="*/ 5 w 158"/>
                <a:gd name="T37" fmla="*/ 5 h 175"/>
                <a:gd name="T38" fmla="*/ 4 w 158"/>
                <a:gd name="T39" fmla="*/ 5 h 175"/>
                <a:gd name="T40" fmla="*/ 3 w 158"/>
                <a:gd name="T41" fmla="*/ 5 h 175"/>
                <a:gd name="T42" fmla="*/ 2 w 158"/>
                <a:gd name="T43" fmla="*/ 6 h 175"/>
                <a:gd name="T44" fmla="*/ 2 w 158"/>
                <a:gd name="T45" fmla="*/ 6 h 175"/>
                <a:gd name="T46" fmla="*/ 2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2 w 158"/>
                <a:gd name="T55" fmla="*/ 170 h 175"/>
                <a:gd name="T56" fmla="*/ 12 w 158"/>
                <a:gd name="T57" fmla="*/ 172 h 175"/>
                <a:gd name="T58" fmla="*/ 13 w 158"/>
                <a:gd name="T59" fmla="*/ 172 h 175"/>
                <a:gd name="T60" fmla="*/ 13 w 158"/>
                <a:gd name="T61" fmla="*/ 173 h 175"/>
                <a:gd name="T62" fmla="*/ 14 w 158"/>
                <a:gd name="T63" fmla="*/ 174 h 175"/>
                <a:gd name="T64" fmla="*/ 14 w 158"/>
                <a:gd name="T65" fmla="*/ 174 h 175"/>
                <a:gd name="T66" fmla="*/ 14 w 158"/>
                <a:gd name="T67" fmla="*/ 174 h 175"/>
                <a:gd name="T68" fmla="*/ 15 w 158"/>
                <a:gd name="T69" fmla="*/ 175 h 175"/>
                <a:gd name="T70" fmla="*/ 16 w 158"/>
                <a:gd name="T71" fmla="*/ 175 h 175"/>
                <a:gd name="T72" fmla="*/ 145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5" y="155"/>
                  </a:moveTo>
                  <a:lnTo>
                    <a:pt x="146" y="155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3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45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7" name="Freeform 3357">
              <a:extLst>
                <a:ext uri="{FF2B5EF4-FFF2-40B4-BE49-F238E27FC236}">
                  <a16:creationId xmlns:a16="http://schemas.microsoft.com/office/drawing/2014/main" id="{F7D14431-0DEA-4824-8223-931BD0013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70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2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4 h 7"/>
                <a:gd name="T14" fmla="*/ 3 w 15"/>
                <a:gd name="T15" fmla="*/ 5 h 7"/>
                <a:gd name="T16" fmla="*/ 1 w 15"/>
                <a:gd name="T17" fmla="*/ 5 h 7"/>
                <a:gd name="T18" fmla="*/ 0 w 15"/>
                <a:gd name="T19" fmla="*/ 5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6 h 7"/>
                <a:gd name="T28" fmla="*/ 7 w 15"/>
                <a:gd name="T29" fmla="*/ 5 h 7"/>
                <a:gd name="T30" fmla="*/ 9 w 15"/>
                <a:gd name="T31" fmla="*/ 5 h 7"/>
                <a:gd name="T32" fmla="*/ 11 w 15"/>
                <a:gd name="T33" fmla="*/ 4 h 7"/>
                <a:gd name="T34" fmla="*/ 13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8" name="Freeform 3358">
              <a:extLst>
                <a:ext uri="{FF2B5EF4-FFF2-40B4-BE49-F238E27FC236}">
                  <a16:creationId xmlns:a16="http://schemas.microsoft.com/office/drawing/2014/main" id="{8D016303-45CA-466C-9165-5645189758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423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5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79" name="Freeform 3359">
              <a:extLst>
                <a:ext uri="{FF2B5EF4-FFF2-40B4-BE49-F238E27FC236}">
                  <a16:creationId xmlns:a16="http://schemas.microsoft.com/office/drawing/2014/main" id="{E2C9259A-D177-49AA-ADD3-B0984C857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420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2 w 15"/>
                <a:gd name="T5" fmla="*/ 1 h 3"/>
                <a:gd name="T6" fmla="*/ 4 w 15"/>
                <a:gd name="T7" fmla="*/ 1 h 3"/>
                <a:gd name="T8" fmla="*/ 6 w 15"/>
                <a:gd name="T9" fmla="*/ 1 h 3"/>
                <a:gd name="T10" fmla="*/ 8 w 15"/>
                <a:gd name="T11" fmla="*/ 2 h 3"/>
                <a:gd name="T12" fmla="*/ 10 w 15"/>
                <a:gd name="T13" fmla="*/ 2 h 3"/>
                <a:gd name="T14" fmla="*/ 12 w 15"/>
                <a:gd name="T15" fmla="*/ 3 h 3"/>
                <a:gd name="T16" fmla="*/ 13 w 15"/>
                <a:gd name="T17" fmla="*/ 3 h 3"/>
                <a:gd name="T18" fmla="*/ 13 w 15"/>
                <a:gd name="T19" fmla="*/ 3 h 3"/>
                <a:gd name="T20" fmla="*/ 15 w 15"/>
                <a:gd name="T21" fmla="*/ 3 h 3"/>
                <a:gd name="T22" fmla="*/ 14 w 15"/>
                <a:gd name="T23" fmla="*/ 1 h 3"/>
                <a:gd name="T24" fmla="*/ 12 w 15"/>
                <a:gd name="T25" fmla="*/ 1 h 3"/>
                <a:gd name="T26" fmla="*/ 10 w 15"/>
                <a:gd name="T27" fmla="*/ 1 h 3"/>
                <a:gd name="T28" fmla="*/ 9 w 15"/>
                <a:gd name="T29" fmla="*/ 0 h 3"/>
                <a:gd name="T30" fmla="*/ 6 w 15"/>
                <a:gd name="T31" fmla="*/ 0 h 3"/>
                <a:gd name="T32" fmla="*/ 4 w 15"/>
                <a:gd name="T33" fmla="*/ 0 h 3"/>
                <a:gd name="T34" fmla="*/ 2 w 15"/>
                <a:gd name="T35" fmla="*/ 0 h 3"/>
                <a:gd name="T36" fmla="*/ 0 w 15"/>
                <a:gd name="T37" fmla="*/ 0 h 3"/>
                <a:gd name="T38" fmla="*/ 0 w 15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0" name="Freeform 3360">
              <a:extLst>
                <a:ext uri="{FF2B5EF4-FFF2-40B4-BE49-F238E27FC236}">
                  <a16:creationId xmlns:a16="http://schemas.microsoft.com/office/drawing/2014/main" id="{844AD9ED-1862-4EC9-8706-3470401EC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420"/>
              <a:ext cx="134" cy="7"/>
            </a:xfrm>
            <a:custGeom>
              <a:avLst/>
              <a:gdLst>
                <a:gd name="T0" fmla="*/ 0 w 134"/>
                <a:gd name="T1" fmla="*/ 5 h 7"/>
                <a:gd name="T2" fmla="*/ 0 w 134"/>
                <a:gd name="T3" fmla="*/ 7 h 7"/>
                <a:gd name="T4" fmla="*/ 134 w 134"/>
                <a:gd name="T5" fmla="*/ 1 h 7"/>
                <a:gd name="T6" fmla="*/ 134 w 134"/>
                <a:gd name="T7" fmla="*/ 0 h 7"/>
                <a:gd name="T8" fmla="*/ 0 w 134"/>
                <a:gd name="T9" fmla="*/ 5 h 7"/>
                <a:gd name="T10" fmla="*/ 0 w 13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">
                  <a:moveTo>
                    <a:pt x="0" y="5"/>
                  </a:moveTo>
                  <a:lnTo>
                    <a:pt x="0" y="7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1" name="Freeform 3361">
              <a:extLst>
                <a:ext uri="{FF2B5EF4-FFF2-40B4-BE49-F238E27FC236}">
                  <a16:creationId xmlns:a16="http://schemas.microsoft.com/office/drawing/2014/main" id="{8382A222-F95A-4852-AAA5-EF37FD954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25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3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6 w 6"/>
                <a:gd name="T21" fmla="*/ 0 h 5"/>
                <a:gd name="T22" fmla="*/ 5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2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2" name="Freeform 3362">
              <a:extLst>
                <a:ext uri="{FF2B5EF4-FFF2-40B4-BE49-F238E27FC236}">
                  <a16:creationId xmlns:a16="http://schemas.microsoft.com/office/drawing/2014/main" id="{46B52729-4883-4C37-8B8F-6A4316D52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30"/>
              <a:ext cx="14" cy="161"/>
            </a:xfrm>
            <a:custGeom>
              <a:avLst/>
              <a:gdLst>
                <a:gd name="T0" fmla="*/ 12 w 14"/>
                <a:gd name="T1" fmla="*/ 161 h 161"/>
                <a:gd name="T2" fmla="*/ 14 w 14"/>
                <a:gd name="T3" fmla="*/ 161 h 161"/>
                <a:gd name="T4" fmla="*/ 3 w 14"/>
                <a:gd name="T5" fmla="*/ 0 h 161"/>
                <a:gd name="T6" fmla="*/ 0 w 14"/>
                <a:gd name="T7" fmla="*/ 0 h 161"/>
                <a:gd name="T8" fmla="*/ 12 w 14"/>
                <a:gd name="T9" fmla="*/ 161 h 161"/>
                <a:gd name="T10" fmla="*/ 12 w 14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1">
                  <a:moveTo>
                    <a:pt x="12" y="161"/>
                  </a:moveTo>
                  <a:lnTo>
                    <a:pt x="14" y="16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3" name="Freeform 3363">
              <a:extLst>
                <a:ext uri="{FF2B5EF4-FFF2-40B4-BE49-F238E27FC236}">
                  <a16:creationId xmlns:a16="http://schemas.microsoft.com/office/drawing/2014/main" id="{9CAE2EC0-0073-4996-AFD0-BD8C816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591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4 h 6"/>
                <a:gd name="T4" fmla="*/ 4 w 6"/>
                <a:gd name="T5" fmla="*/ 4 h 6"/>
                <a:gd name="T6" fmla="*/ 4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2 h 6"/>
                <a:gd name="T14" fmla="*/ 2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2 h 6"/>
                <a:gd name="T24" fmla="*/ 1 w 6"/>
                <a:gd name="T25" fmla="*/ 3 h 6"/>
                <a:gd name="T26" fmla="*/ 1 w 6"/>
                <a:gd name="T27" fmla="*/ 4 h 6"/>
                <a:gd name="T28" fmla="*/ 2 w 6"/>
                <a:gd name="T29" fmla="*/ 4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4" name="Freeform 3364">
              <a:extLst>
                <a:ext uri="{FF2B5EF4-FFF2-40B4-BE49-F238E27FC236}">
                  <a16:creationId xmlns:a16="http://schemas.microsoft.com/office/drawing/2014/main" id="{893C327D-7543-41B5-A005-0CE110EF4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575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5" name="Freeform 3365">
              <a:extLst>
                <a:ext uri="{FF2B5EF4-FFF2-40B4-BE49-F238E27FC236}">
                  <a16:creationId xmlns:a16="http://schemas.microsoft.com/office/drawing/2014/main" id="{FD2499E2-488B-4921-9F59-953B25228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3434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6" name="Freeform 3366">
              <a:extLst>
                <a:ext uri="{FF2B5EF4-FFF2-40B4-BE49-F238E27FC236}">
                  <a16:creationId xmlns:a16="http://schemas.microsoft.com/office/drawing/2014/main" id="{82C40805-BD9A-44F8-B73E-D2AE656B74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433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7" name="Freeform 3367">
              <a:extLst>
                <a:ext uri="{FF2B5EF4-FFF2-40B4-BE49-F238E27FC236}">
                  <a16:creationId xmlns:a16="http://schemas.microsoft.com/office/drawing/2014/main" id="{D641ABD9-42F8-41EB-9679-A8FB8BE9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33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8" name="Freeform 3368">
              <a:extLst>
                <a:ext uri="{FF2B5EF4-FFF2-40B4-BE49-F238E27FC236}">
                  <a16:creationId xmlns:a16="http://schemas.microsoft.com/office/drawing/2014/main" id="{1275663B-4331-4CEB-AC94-A3B14E9DC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41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89" name="Freeform 3369">
              <a:extLst>
                <a:ext uri="{FF2B5EF4-FFF2-40B4-BE49-F238E27FC236}">
                  <a16:creationId xmlns:a16="http://schemas.microsoft.com/office/drawing/2014/main" id="{90E03E0A-E8D1-4FFC-8840-DD5B1D6B9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556"/>
              <a:ext cx="123" cy="16"/>
            </a:xfrm>
            <a:custGeom>
              <a:avLst/>
              <a:gdLst>
                <a:gd name="T0" fmla="*/ 123 w 123"/>
                <a:gd name="T1" fmla="*/ 1 h 16"/>
                <a:gd name="T2" fmla="*/ 121 w 123"/>
                <a:gd name="T3" fmla="*/ 1 h 16"/>
                <a:gd name="T4" fmla="*/ 122 w 123"/>
                <a:gd name="T5" fmla="*/ 0 h 16"/>
                <a:gd name="T6" fmla="*/ 0 w 123"/>
                <a:gd name="T7" fmla="*/ 14 h 16"/>
                <a:gd name="T8" fmla="*/ 0 w 123"/>
                <a:gd name="T9" fmla="*/ 16 h 16"/>
                <a:gd name="T10" fmla="*/ 122 w 123"/>
                <a:gd name="T11" fmla="*/ 2 h 16"/>
                <a:gd name="T12" fmla="*/ 123 w 123"/>
                <a:gd name="T13" fmla="*/ 1 h 16"/>
                <a:gd name="T14" fmla="*/ 122 w 123"/>
                <a:gd name="T15" fmla="*/ 2 h 16"/>
                <a:gd name="T16" fmla="*/ 123 w 123"/>
                <a:gd name="T17" fmla="*/ 1 h 16"/>
                <a:gd name="T18" fmla="*/ 123 w 12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0" name="Freeform 3370">
              <a:extLst>
                <a:ext uri="{FF2B5EF4-FFF2-40B4-BE49-F238E27FC236}">
                  <a16:creationId xmlns:a16="http://schemas.microsoft.com/office/drawing/2014/main" id="{DC7C36F9-269E-41E6-A7BB-145B0496E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2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0 w 48"/>
                <a:gd name="T3" fmla="*/ 7 h 14"/>
                <a:gd name="T4" fmla="*/ 0 w 48"/>
                <a:gd name="T5" fmla="*/ 14 h 14"/>
                <a:gd name="T6" fmla="*/ 47 w 48"/>
                <a:gd name="T7" fmla="*/ 6 h 14"/>
                <a:gd name="T8" fmla="*/ 48 w 4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4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7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1" name="Freeform 3371">
              <a:extLst>
                <a:ext uri="{FF2B5EF4-FFF2-40B4-BE49-F238E27FC236}">
                  <a16:creationId xmlns:a16="http://schemas.microsoft.com/office/drawing/2014/main" id="{9010B368-A329-4293-A6D7-82EBE5152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1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2 w 49"/>
                <a:gd name="T3" fmla="*/ 8 h 9"/>
                <a:gd name="T4" fmla="*/ 1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1 w 49"/>
                <a:gd name="T11" fmla="*/ 7 h 9"/>
                <a:gd name="T12" fmla="*/ 0 w 49"/>
                <a:gd name="T13" fmla="*/ 8 h 9"/>
                <a:gd name="T14" fmla="*/ 1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2" name="Freeform 3372">
              <a:extLst>
                <a:ext uri="{FF2B5EF4-FFF2-40B4-BE49-F238E27FC236}">
                  <a16:creationId xmlns:a16="http://schemas.microsoft.com/office/drawing/2014/main" id="{111C6F3F-ECF1-41A9-9B0D-F999D1201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9"/>
              <a:ext cx="2" cy="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6 h 8"/>
                <a:gd name="T4" fmla="*/ 2 w 2"/>
                <a:gd name="T5" fmla="*/ 7 h 8"/>
                <a:gd name="T6" fmla="*/ 2 w 2"/>
                <a:gd name="T7" fmla="*/ 0 h 8"/>
                <a:gd name="T8" fmla="*/ 0 w 2"/>
                <a:gd name="T9" fmla="*/ 0 h 8"/>
                <a:gd name="T10" fmla="*/ 0 w 2"/>
                <a:gd name="T11" fmla="*/ 7 h 8"/>
                <a:gd name="T12" fmla="*/ 1 w 2"/>
                <a:gd name="T13" fmla="*/ 8 h 8"/>
                <a:gd name="T14" fmla="*/ 0 w 2"/>
                <a:gd name="T15" fmla="*/ 7 h 8"/>
                <a:gd name="T16" fmla="*/ 0 w 2"/>
                <a:gd name="T17" fmla="*/ 8 h 8"/>
                <a:gd name="T18" fmla="*/ 1 w 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3" name="Freeform 3373">
              <a:extLst>
                <a:ext uri="{FF2B5EF4-FFF2-40B4-BE49-F238E27FC236}">
                  <a16:creationId xmlns:a16="http://schemas.microsoft.com/office/drawing/2014/main" id="{6E35A4AC-0A15-49BD-AEC3-C4678B03B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7"/>
              <a:ext cx="49" cy="10"/>
            </a:xfrm>
            <a:custGeom>
              <a:avLst/>
              <a:gdLst>
                <a:gd name="T0" fmla="*/ 49 w 49"/>
                <a:gd name="T1" fmla="*/ 1 h 10"/>
                <a:gd name="T2" fmla="*/ 46 w 49"/>
                <a:gd name="T3" fmla="*/ 1 h 10"/>
                <a:gd name="T4" fmla="*/ 47 w 49"/>
                <a:gd name="T5" fmla="*/ 0 h 10"/>
                <a:gd name="T6" fmla="*/ 0 w 49"/>
                <a:gd name="T7" fmla="*/ 8 h 10"/>
                <a:gd name="T8" fmla="*/ 0 w 49"/>
                <a:gd name="T9" fmla="*/ 10 h 10"/>
                <a:gd name="T10" fmla="*/ 48 w 49"/>
                <a:gd name="T11" fmla="*/ 2 h 10"/>
                <a:gd name="T12" fmla="*/ 48 w 49"/>
                <a:gd name="T13" fmla="*/ 1 h 10"/>
                <a:gd name="T14" fmla="*/ 48 w 49"/>
                <a:gd name="T15" fmla="*/ 2 h 10"/>
                <a:gd name="T16" fmla="*/ 48 w 49"/>
                <a:gd name="T17" fmla="*/ 2 h 10"/>
                <a:gd name="T18" fmla="*/ 49 w 4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49" y="1"/>
                  </a:moveTo>
                  <a:lnTo>
                    <a:pt x="46" y="1"/>
                  </a:lnTo>
                  <a:lnTo>
                    <a:pt x="47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4" name="Freeform 3374">
              <a:extLst>
                <a:ext uri="{FF2B5EF4-FFF2-40B4-BE49-F238E27FC236}">
                  <a16:creationId xmlns:a16="http://schemas.microsoft.com/office/drawing/2014/main" id="{0574F786-F1D9-48B3-A786-75E0B56F0A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641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5" name="Freeform 3375">
              <a:extLst>
                <a:ext uri="{FF2B5EF4-FFF2-40B4-BE49-F238E27FC236}">
                  <a16:creationId xmlns:a16="http://schemas.microsoft.com/office/drawing/2014/main" id="{A9A3A6D5-5495-4494-8F50-7791D2AB3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0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6" name="Freeform 3376">
              <a:extLst>
                <a:ext uri="{FF2B5EF4-FFF2-40B4-BE49-F238E27FC236}">
                  <a16:creationId xmlns:a16="http://schemas.microsoft.com/office/drawing/2014/main" id="{BD8077C4-C0B9-4384-A299-BCA963A70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39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7" name="Rectangle 3377">
              <a:extLst>
                <a:ext uri="{FF2B5EF4-FFF2-40B4-BE49-F238E27FC236}">
                  <a16:creationId xmlns:a16="http://schemas.microsoft.com/office/drawing/2014/main" id="{EB1E9348-BD24-4EF5-87DD-2F5D20204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21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8" name="Freeform 3378">
              <a:extLst>
                <a:ext uri="{FF2B5EF4-FFF2-40B4-BE49-F238E27FC236}">
                  <a16:creationId xmlns:a16="http://schemas.microsoft.com/office/drawing/2014/main" id="{B04C26E9-9101-4C66-84F9-7A8E995C8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3428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099" name="Freeform 3379">
              <a:extLst>
                <a:ext uri="{FF2B5EF4-FFF2-40B4-BE49-F238E27FC236}">
                  <a16:creationId xmlns:a16="http://schemas.microsoft.com/office/drawing/2014/main" id="{BA1B5D3E-46CB-4F2E-83B2-74BC0E004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427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0" name="Freeform 3380">
              <a:extLst>
                <a:ext uri="{FF2B5EF4-FFF2-40B4-BE49-F238E27FC236}">
                  <a16:creationId xmlns:a16="http://schemas.microsoft.com/office/drawing/2014/main" id="{36747DB2-C062-4900-83EE-941F35D7B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28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1" name="Freeform 3381">
              <a:extLst>
                <a:ext uri="{FF2B5EF4-FFF2-40B4-BE49-F238E27FC236}">
                  <a16:creationId xmlns:a16="http://schemas.microsoft.com/office/drawing/2014/main" id="{FBD6E5F7-64D7-43D2-AC54-6101D23BE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58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2" name="Freeform 3382">
              <a:extLst>
                <a:ext uri="{FF2B5EF4-FFF2-40B4-BE49-F238E27FC236}">
                  <a16:creationId xmlns:a16="http://schemas.microsoft.com/office/drawing/2014/main" id="{A776EE46-7111-4DC8-89B3-8B9AD9343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70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3" name="Freeform 3383">
              <a:extLst>
                <a:ext uri="{FF2B5EF4-FFF2-40B4-BE49-F238E27FC236}">
                  <a16:creationId xmlns:a16="http://schemas.microsoft.com/office/drawing/2014/main" id="{A35C1A43-587A-4A88-BEB4-7EC5CC02D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569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4" name="Freeform 3384">
              <a:extLst>
                <a:ext uri="{FF2B5EF4-FFF2-40B4-BE49-F238E27FC236}">
                  <a16:creationId xmlns:a16="http://schemas.microsoft.com/office/drawing/2014/main" id="{6A1DDD5B-A8C8-40BC-8AAC-E4D468D3C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586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5" name="Freeform 3385">
              <a:extLst>
                <a:ext uri="{FF2B5EF4-FFF2-40B4-BE49-F238E27FC236}">
                  <a16:creationId xmlns:a16="http://schemas.microsoft.com/office/drawing/2014/main" id="{E6F66281-C831-4427-8628-D26B328D1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60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3 w 114"/>
                <a:gd name="T3" fmla="*/ 39 h 41"/>
                <a:gd name="T4" fmla="*/ 114 w 114"/>
                <a:gd name="T5" fmla="*/ 39 h 41"/>
                <a:gd name="T6" fmla="*/ 1 w 114"/>
                <a:gd name="T7" fmla="*/ 0 h 41"/>
                <a:gd name="T8" fmla="*/ 0 w 114"/>
                <a:gd name="T9" fmla="*/ 2 h 41"/>
                <a:gd name="T10" fmla="*/ 113 w 114"/>
                <a:gd name="T11" fmla="*/ 41 h 41"/>
                <a:gd name="T12" fmla="*/ 114 w 114"/>
                <a:gd name="T13" fmla="*/ 41 h 41"/>
                <a:gd name="T14" fmla="*/ 113 w 114"/>
                <a:gd name="T15" fmla="*/ 41 h 41"/>
                <a:gd name="T16" fmla="*/ 114 w 114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3" y="39"/>
                  </a:lnTo>
                  <a:lnTo>
                    <a:pt x="114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6" name="Freeform 3386">
              <a:extLst>
                <a:ext uri="{FF2B5EF4-FFF2-40B4-BE49-F238E27FC236}">
                  <a16:creationId xmlns:a16="http://schemas.microsoft.com/office/drawing/2014/main" id="{B7710255-9257-4070-9041-6456C5C49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19"/>
              <a:ext cx="160" cy="28"/>
            </a:xfrm>
            <a:custGeom>
              <a:avLst/>
              <a:gdLst>
                <a:gd name="T0" fmla="*/ 156 w 160"/>
                <a:gd name="T1" fmla="*/ 0 h 28"/>
                <a:gd name="T2" fmla="*/ 156 w 160"/>
                <a:gd name="T3" fmla="*/ 2 h 28"/>
                <a:gd name="T4" fmla="*/ 156 w 160"/>
                <a:gd name="T5" fmla="*/ 0 h 28"/>
                <a:gd name="T6" fmla="*/ 0 w 160"/>
                <a:gd name="T7" fmla="*/ 26 h 28"/>
                <a:gd name="T8" fmla="*/ 1 w 160"/>
                <a:gd name="T9" fmla="*/ 28 h 28"/>
                <a:gd name="T10" fmla="*/ 156 w 160"/>
                <a:gd name="T11" fmla="*/ 2 h 28"/>
                <a:gd name="T12" fmla="*/ 156 w 160"/>
                <a:gd name="T13" fmla="*/ 0 h 28"/>
                <a:gd name="T14" fmla="*/ 156 w 160"/>
                <a:gd name="T15" fmla="*/ 2 h 28"/>
                <a:gd name="T16" fmla="*/ 160 w 160"/>
                <a:gd name="T17" fmla="*/ 2 h 28"/>
                <a:gd name="T18" fmla="*/ 156 w 1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7" name="Freeform 3387">
              <a:extLst>
                <a:ext uri="{FF2B5EF4-FFF2-40B4-BE49-F238E27FC236}">
                  <a16:creationId xmlns:a16="http://schemas.microsoft.com/office/drawing/2014/main" id="{5AABEA44-E092-4630-86FB-1B422EF4F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584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8" name="Freeform 3388">
              <a:extLst>
                <a:ext uri="{FF2B5EF4-FFF2-40B4-BE49-F238E27FC236}">
                  <a16:creationId xmlns:a16="http://schemas.microsoft.com/office/drawing/2014/main" id="{3D41DF1D-455F-4A2E-A052-C97D0B97D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585"/>
              <a:ext cx="166" cy="23"/>
            </a:xfrm>
            <a:custGeom>
              <a:avLst/>
              <a:gdLst>
                <a:gd name="T0" fmla="*/ 4 w 166"/>
                <a:gd name="T1" fmla="*/ 23 h 23"/>
                <a:gd name="T2" fmla="*/ 5 w 166"/>
                <a:gd name="T3" fmla="*/ 21 h 23"/>
                <a:gd name="T4" fmla="*/ 4 w 166"/>
                <a:gd name="T5" fmla="*/ 23 h 23"/>
                <a:gd name="T6" fmla="*/ 166 w 166"/>
                <a:gd name="T7" fmla="*/ 2 h 23"/>
                <a:gd name="T8" fmla="*/ 166 w 166"/>
                <a:gd name="T9" fmla="*/ 0 h 23"/>
                <a:gd name="T10" fmla="*/ 4 w 166"/>
                <a:gd name="T11" fmla="*/ 21 h 23"/>
                <a:gd name="T12" fmla="*/ 4 w 166"/>
                <a:gd name="T13" fmla="*/ 23 h 23"/>
                <a:gd name="T14" fmla="*/ 4 w 166"/>
                <a:gd name="T15" fmla="*/ 21 h 23"/>
                <a:gd name="T16" fmla="*/ 0 w 166"/>
                <a:gd name="T17" fmla="*/ 21 h 23"/>
                <a:gd name="T18" fmla="*/ 4 w 16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">
                  <a:moveTo>
                    <a:pt x="4" y="23"/>
                  </a:moveTo>
                  <a:lnTo>
                    <a:pt x="5" y="21"/>
                  </a:lnTo>
                  <a:lnTo>
                    <a:pt x="4" y="23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09" name="Freeform 3389">
              <a:extLst>
                <a:ext uri="{FF2B5EF4-FFF2-40B4-BE49-F238E27FC236}">
                  <a16:creationId xmlns:a16="http://schemas.microsoft.com/office/drawing/2014/main" id="{7E62F982-0976-451B-BE86-E2CD461E5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21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1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1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0" name="Freeform 3390">
              <a:extLst>
                <a:ext uri="{FF2B5EF4-FFF2-40B4-BE49-F238E27FC236}">
                  <a16:creationId xmlns:a16="http://schemas.microsoft.com/office/drawing/2014/main" id="{F4139022-47A0-43FE-B606-8F8D25AC0E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19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2 w 157"/>
                <a:gd name="T3" fmla="*/ 27 h 28"/>
                <a:gd name="T4" fmla="*/ 2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2" y="27"/>
                  </a:lnTo>
                  <a:lnTo>
                    <a:pt x="2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1" name="Freeform 3391">
              <a:extLst>
                <a:ext uri="{FF2B5EF4-FFF2-40B4-BE49-F238E27FC236}">
                  <a16:creationId xmlns:a16="http://schemas.microsoft.com/office/drawing/2014/main" id="{C8271259-814F-4738-A210-E4F1556EE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6"/>
              <a:ext cx="3" cy="42"/>
            </a:xfrm>
            <a:custGeom>
              <a:avLst/>
              <a:gdLst>
                <a:gd name="T0" fmla="*/ 2 w 3"/>
                <a:gd name="T1" fmla="*/ 42 h 42"/>
                <a:gd name="T2" fmla="*/ 1 w 3"/>
                <a:gd name="T3" fmla="*/ 40 h 42"/>
                <a:gd name="T4" fmla="*/ 3 w 3"/>
                <a:gd name="T5" fmla="*/ 41 h 42"/>
                <a:gd name="T6" fmla="*/ 2 w 3"/>
                <a:gd name="T7" fmla="*/ 0 h 42"/>
                <a:gd name="T8" fmla="*/ 0 w 3"/>
                <a:gd name="T9" fmla="*/ 0 h 42"/>
                <a:gd name="T10" fmla="*/ 1 w 3"/>
                <a:gd name="T11" fmla="*/ 41 h 42"/>
                <a:gd name="T12" fmla="*/ 2 w 3"/>
                <a:gd name="T13" fmla="*/ 42 h 42"/>
                <a:gd name="T14" fmla="*/ 1 w 3"/>
                <a:gd name="T15" fmla="*/ 41 h 42"/>
                <a:gd name="T16" fmla="*/ 1 w 3"/>
                <a:gd name="T17" fmla="*/ 42 h 42"/>
                <a:gd name="T18" fmla="*/ 2 w 3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2" name="Freeform 3392">
              <a:extLst>
                <a:ext uri="{FF2B5EF4-FFF2-40B4-BE49-F238E27FC236}">
                  <a16:creationId xmlns:a16="http://schemas.microsoft.com/office/drawing/2014/main" id="{6EB85C17-6257-4203-A9F7-B432DB779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59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1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3" name="Freeform 3393">
              <a:extLst>
                <a:ext uri="{FF2B5EF4-FFF2-40B4-BE49-F238E27FC236}">
                  <a16:creationId xmlns:a16="http://schemas.microsoft.com/office/drawing/2014/main" id="{6F3E4E90-F096-4594-973B-A0D8B94FD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19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4" name="Freeform 3394">
              <a:extLst>
                <a:ext uri="{FF2B5EF4-FFF2-40B4-BE49-F238E27FC236}">
                  <a16:creationId xmlns:a16="http://schemas.microsoft.com/office/drawing/2014/main" id="{05FB5540-B519-40BC-960B-1E83AA43A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2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6 w 80"/>
                <a:gd name="T19" fmla="*/ 21 h 25"/>
                <a:gd name="T20" fmla="*/ 51 w 80"/>
                <a:gd name="T21" fmla="*/ 22 h 25"/>
                <a:gd name="T22" fmla="*/ 56 w 80"/>
                <a:gd name="T23" fmla="*/ 22 h 25"/>
                <a:gd name="T24" fmla="*/ 60 w 80"/>
                <a:gd name="T25" fmla="*/ 23 h 25"/>
                <a:gd name="T26" fmla="*/ 64 w 80"/>
                <a:gd name="T27" fmla="*/ 23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6" y="21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5" name="Freeform 3395">
              <a:extLst>
                <a:ext uri="{FF2B5EF4-FFF2-40B4-BE49-F238E27FC236}">
                  <a16:creationId xmlns:a16="http://schemas.microsoft.com/office/drawing/2014/main" id="{E4C6D1CB-D012-4E90-867D-DAFEAF859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1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3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6" name="Freeform 3396">
              <a:extLst>
                <a:ext uri="{FF2B5EF4-FFF2-40B4-BE49-F238E27FC236}">
                  <a16:creationId xmlns:a16="http://schemas.microsoft.com/office/drawing/2014/main" id="{D3CCD06E-A275-4BB9-B202-AA7CBF47CE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2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4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7" name="Freeform 3397">
              <a:extLst>
                <a:ext uri="{FF2B5EF4-FFF2-40B4-BE49-F238E27FC236}">
                  <a16:creationId xmlns:a16="http://schemas.microsoft.com/office/drawing/2014/main" id="{12F72417-8E68-41C5-8460-63817B603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6"/>
              <a:ext cx="30" cy="15"/>
            </a:xfrm>
            <a:custGeom>
              <a:avLst/>
              <a:gdLst>
                <a:gd name="T0" fmla="*/ 29 w 30"/>
                <a:gd name="T1" fmla="*/ 15 h 15"/>
                <a:gd name="T2" fmla="*/ 30 w 30"/>
                <a:gd name="T3" fmla="*/ 13 h 15"/>
                <a:gd name="T4" fmla="*/ 1 w 30"/>
                <a:gd name="T5" fmla="*/ 0 h 15"/>
                <a:gd name="T6" fmla="*/ 0 w 30"/>
                <a:gd name="T7" fmla="*/ 2 h 15"/>
                <a:gd name="T8" fmla="*/ 29 w 30"/>
                <a:gd name="T9" fmla="*/ 15 h 15"/>
                <a:gd name="T10" fmla="*/ 29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9" y="15"/>
                  </a:moveTo>
                  <a:lnTo>
                    <a:pt x="30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8" name="Freeform 3398">
              <a:extLst>
                <a:ext uri="{FF2B5EF4-FFF2-40B4-BE49-F238E27FC236}">
                  <a16:creationId xmlns:a16="http://schemas.microsoft.com/office/drawing/2014/main" id="{22AF398B-9459-4C34-8771-F7FA8756B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589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6 h 9"/>
                <a:gd name="T12" fmla="*/ 41 w 52"/>
                <a:gd name="T13" fmla="*/ 6 h 9"/>
                <a:gd name="T14" fmla="*/ 36 w 52"/>
                <a:gd name="T15" fmla="*/ 5 h 9"/>
                <a:gd name="T16" fmla="*/ 31 w 52"/>
                <a:gd name="T17" fmla="*/ 5 h 9"/>
                <a:gd name="T18" fmla="*/ 27 w 52"/>
                <a:gd name="T19" fmla="*/ 4 h 9"/>
                <a:gd name="T20" fmla="*/ 22 w 52"/>
                <a:gd name="T21" fmla="*/ 4 h 9"/>
                <a:gd name="T22" fmla="*/ 17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4 h 9"/>
                <a:gd name="T46" fmla="*/ 12 w 52"/>
                <a:gd name="T47" fmla="*/ 4 h 9"/>
                <a:gd name="T48" fmla="*/ 16 w 52"/>
                <a:gd name="T49" fmla="*/ 5 h 9"/>
                <a:gd name="T50" fmla="*/ 22 w 52"/>
                <a:gd name="T51" fmla="*/ 6 h 9"/>
                <a:gd name="T52" fmla="*/ 27 w 52"/>
                <a:gd name="T53" fmla="*/ 6 h 9"/>
                <a:gd name="T54" fmla="*/ 31 w 52"/>
                <a:gd name="T55" fmla="*/ 7 h 9"/>
                <a:gd name="T56" fmla="*/ 35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19" name="Freeform 3399">
              <a:extLst>
                <a:ext uri="{FF2B5EF4-FFF2-40B4-BE49-F238E27FC236}">
                  <a16:creationId xmlns:a16="http://schemas.microsoft.com/office/drawing/2014/main" id="{6FC0A212-57EE-414A-BB18-285F85420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595"/>
              <a:ext cx="7" cy="5"/>
            </a:xfrm>
            <a:custGeom>
              <a:avLst/>
              <a:gdLst>
                <a:gd name="T0" fmla="*/ 2 w 7"/>
                <a:gd name="T1" fmla="*/ 1 h 5"/>
                <a:gd name="T2" fmla="*/ 1 w 7"/>
                <a:gd name="T3" fmla="*/ 3 h 5"/>
                <a:gd name="T4" fmla="*/ 2 w 7"/>
                <a:gd name="T5" fmla="*/ 1 h 5"/>
                <a:gd name="T6" fmla="*/ 1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2 w 7"/>
                <a:gd name="T13" fmla="*/ 1 h 5"/>
                <a:gd name="T14" fmla="*/ 1 w 7"/>
                <a:gd name="T15" fmla="*/ 1 h 5"/>
                <a:gd name="T16" fmla="*/ 0 w 7"/>
                <a:gd name="T17" fmla="*/ 2 h 5"/>
                <a:gd name="T18" fmla="*/ 1 w 7"/>
                <a:gd name="T19" fmla="*/ 3 h 5"/>
                <a:gd name="T20" fmla="*/ 2 w 7"/>
                <a:gd name="T21" fmla="*/ 1 h 5"/>
                <a:gd name="T22" fmla="*/ 1 w 7"/>
                <a:gd name="T23" fmla="*/ 3 h 5"/>
                <a:gd name="T24" fmla="*/ 7 w 7"/>
                <a:gd name="T25" fmla="*/ 5 h 5"/>
                <a:gd name="T26" fmla="*/ 2 w 7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7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0" name="Freeform 3400">
              <a:extLst>
                <a:ext uri="{FF2B5EF4-FFF2-40B4-BE49-F238E27FC236}">
                  <a16:creationId xmlns:a16="http://schemas.microsoft.com/office/drawing/2014/main" id="{11510D30-1D14-4CF1-B0B1-C08FE94E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21"/>
              <a:ext cx="165" cy="176"/>
            </a:xfrm>
            <a:custGeom>
              <a:avLst/>
              <a:gdLst>
                <a:gd name="T0" fmla="*/ 159 w 165"/>
                <a:gd name="T1" fmla="*/ 0 h 176"/>
                <a:gd name="T2" fmla="*/ 5 w 165"/>
                <a:gd name="T3" fmla="*/ 7 h 176"/>
                <a:gd name="T4" fmla="*/ 4 w 165"/>
                <a:gd name="T5" fmla="*/ 7 h 176"/>
                <a:gd name="T6" fmla="*/ 3 w 165"/>
                <a:gd name="T7" fmla="*/ 7 h 176"/>
                <a:gd name="T8" fmla="*/ 2 w 165"/>
                <a:gd name="T9" fmla="*/ 7 h 176"/>
                <a:gd name="T10" fmla="*/ 2 w 165"/>
                <a:gd name="T11" fmla="*/ 8 h 176"/>
                <a:gd name="T12" fmla="*/ 0 w 165"/>
                <a:gd name="T13" fmla="*/ 9 h 176"/>
                <a:gd name="T14" fmla="*/ 0 w 165"/>
                <a:gd name="T15" fmla="*/ 9 h 176"/>
                <a:gd name="T16" fmla="*/ 0 w 165"/>
                <a:gd name="T17" fmla="*/ 10 h 176"/>
                <a:gd name="T18" fmla="*/ 0 w 165"/>
                <a:gd name="T19" fmla="*/ 11 h 176"/>
                <a:gd name="T20" fmla="*/ 12 w 165"/>
                <a:gd name="T21" fmla="*/ 173 h 176"/>
                <a:gd name="T22" fmla="*/ 12 w 165"/>
                <a:gd name="T23" fmla="*/ 173 h 176"/>
                <a:gd name="T24" fmla="*/ 12 w 165"/>
                <a:gd name="T25" fmla="*/ 174 h 176"/>
                <a:gd name="T26" fmla="*/ 13 w 165"/>
                <a:gd name="T27" fmla="*/ 175 h 176"/>
                <a:gd name="T28" fmla="*/ 13 w 165"/>
                <a:gd name="T29" fmla="*/ 175 h 176"/>
                <a:gd name="T30" fmla="*/ 14 w 165"/>
                <a:gd name="T31" fmla="*/ 176 h 176"/>
                <a:gd name="T32" fmla="*/ 15 w 165"/>
                <a:gd name="T33" fmla="*/ 176 h 176"/>
                <a:gd name="T34" fmla="*/ 16 w 165"/>
                <a:gd name="T35" fmla="*/ 176 h 176"/>
                <a:gd name="T36" fmla="*/ 16 w 165"/>
                <a:gd name="T37" fmla="*/ 176 h 176"/>
                <a:gd name="T38" fmla="*/ 165 w 165"/>
                <a:gd name="T39" fmla="*/ 155 h 176"/>
                <a:gd name="T40" fmla="*/ 159 w 16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76">
                  <a:moveTo>
                    <a:pt x="159" y="0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5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1" name="Freeform 3401">
              <a:extLst>
                <a:ext uri="{FF2B5EF4-FFF2-40B4-BE49-F238E27FC236}">
                  <a16:creationId xmlns:a16="http://schemas.microsoft.com/office/drawing/2014/main" id="{18474BA5-99D5-4FF2-AE8A-70985AF03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420"/>
              <a:ext cx="155" cy="9"/>
            </a:xfrm>
            <a:custGeom>
              <a:avLst/>
              <a:gdLst>
                <a:gd name="T0" fmla="*/ 0 w 155"/>
                <a:gd name="T1" fmla="*/ 7 h 9"/>
                <a:gd name="T2" fmla="*/ 1 w 155"/>
                <a:gd name="T3" fmla="*/ 9 h 9"/>
                <a:gd name="T4" fmla="*/ 155 w 155"/>
                <a:gd name="T5" fmla="*/ 1 h 9"/>
                <a:gd name="T6" fmla="*/ 155 w 155"/>
                <a:gd name="T7" fmla="*/ 0 h 9"/>
                <a:gd name="T8" fmla="*/ 1 w 155"/>
                <a:gd name="T9" fmla="*/ 7 h 9"/>
                <a:gd name="T10" fmla="*/ 0 w 155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9">
                  <a:moveTo>
                    <a:pt x="0" y="7"/>
                  </a:moveTo>
                  <a:lnTo>
                    <a:pt x="1" y="9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2" name="Freeform 3402">
              <a:extLst>
                <a:ext uri="{FF2B5EF4-FFF2-40B4-BE49-F238E27FC236}">
                  <a16:creationId xmlns:a16="http://schemas.microsoft.com/office/drawing/2014/main" id="{92FACC57-BBAA-480C-BEE7-2964E17CE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27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2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5 w 6"/>
                <a:gd name="T21" fmla="*/ 0 h 5"/>
                <a:gd name="T22" fmla="*/ 4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1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3" name="Freeform 3403">
              <a:extLst>
                <a:ext uri="{FF2B5EF4-FFF2-40B4-BE49-F238E27FC236}">
                  <a16:creationId xmlns:a16="http://schemas.microsoft.com/office/drawing/2014/main" id="{AE45EF91-CC0E-4BBA-BDF1-3981CB4DDC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32"/>
              <a:ext cx="14" cy="162"/>
            </a:xfrm>
            <a:custGeom>
              <a:avLst/>
              <a:gdLst>
                <a:gd name="T0" fmla="*/ 12 w 14"/>
                <a:gd name="T1" fmla="*/ 162 h 162"/>
                <a:gd name="T2" fmla="*/ 14 w 14"/>
                <a:gd name="T3" fmla="*/ 162 h 162"/>
                <a:gd name="T4" fmla="*/ 3 w 14"/>
                <a:gd name="T5" fmla="*/ 0 h 162"/>
                <a:gd name="T6" fmla="*/ 0 w 14"/>
                <a:gd name="T7" fmla="*/ 0 h 162"/>
                <a:gd name="T8" fmla="*/ 12 w 14"/>
                <a:gd name="T9" fmla="*/ 162 h 162"/>
                <a:gd name="T10" fmla="*/ 12 w 1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2">
                  <a:moveTo>
                    <a:pt x="12" y="162"/>
                  </a:moveTo>
                  <a:lnTo>
                    <a:pt x="14" y="1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2"/>
                  </a:lnTo>
                  <a:lnTo>
                    <a:pt x="1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4" name="Freeform 3404">
              <a:extLst>
                <a:ext uri="{FF2B5EF4-FFF2-40B4-BE49-F238E27FC236}">
                  <a16:creationId xmlns:a16="http://schemas.microsoft.com/office/drawing/2014/main" id="{54A034DB-A452-4C33-8117-6D9D6BC8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594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5" name="Freeform 3405">
              <a:extLst>
                <a:ext uri="{FF2B5EF4-FFF2-40B4-BE49-F238E27FC236}">
                  <a16:creationId xmlns:a16="http://schemas.microsoft.com/office/drawing/2014/main" id="{2F7D6B37-3DED-4D10-9131-8E65E0422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575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6" name="Freeform 3406">
              <a:extLst>
                <a:ext uri="{FF2B5EF4-FFF2-40B4-BE49-F238E27FC236}">
                  <a16:creationId xmlns:a16="http://schemas.microsoft.com/office/drawing/2014/main" id="{A75B355A-1164-49D5-A300-0C7379C00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6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4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3 w 139"/>
                <a:gd name="T27" fmla="*/ 20 h 32"/>
                <a:gd name="T28" fmla="*/ 1 w 139"/>
                <a:gd name="T29" fmla="*/ 20 h 32"/>
                <a:gd name="T30" fmla="*/ 0 w 139"/>
                <a:gd name="T31" fmla="*/ 18 h 32"/>
                <a:gd name="T32" fmla="*/ 0 w 139"/>
                <a:gd name="T33" fmla="*/ 18 h 32"/>
                <a:gd name="T34" fmla="*/ 0 w 139"/>
                <a:gd name="T35" fmla="*/ 18 h 32"/>
                <a:gd name="T36" fmla="*/ 0 w 139"/>
                <a:gd name="T37" fmla="*/ 17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3 w 139"/>
                <a:gd name="T51" fmla="*/ 10 h 32"/>
                <a:gd name="T52" fmla="*/ 4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8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7" name="Freeform 3407">
              <a:extLst>
                <a:ext uri="{FF2B5EF4-FFF2-40B4-BE49-F238E27FC236}">
                  <a16:creationId xmlns:a16="http://schemas.microsoft.com/office/drawing/2014/main" id="{25AA93C3-0CF5-4891-9CC1-C7ABC363F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8" name="Freeform 3408">
              <a:extLst>
                <a:ext uri="{FF2B5EF4-FFF2-40B4-BE49-F238E27FC236}">
                  <a16:creationId xmlns:a16="http://schemas.microsoft.com/office/drawing/2014/main" id="{26A303E5-29C0-4E67-B9FD-0F4B1498F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07"/>
              <a:ext cx="4" cy="7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1 w 4"/>
                <a:gd name="T11" fmla="*/ 3 h 7"/>
                <a:gd name="T12" fmla="*/ 1 w 4"/>
                <a:gd name="T13" fmla="*/ 4 h 7"/>
                <a:gd name="T14" fmla="*/ 1 w 4"/>
                <a:gd name="T15" fmla="*/ 6 h 7"/>
                <a:gd name="T16" fmla="*/ 1 w 4"/>
                <a:gd name="T17" fmla="*/ 6 h 7"/>
                <a:gd name="T18" fmla="*/ 0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3 w 4"/>
                <a:gd name="T27" fmla="*/ 6 h 7"/>
                <a:gd name="T28" fmla="*/ 3 w 4"/>
                <a:gd name="T29" fmla="*/ 4 h 7"/>
                <a:gd name="T30" fmla="*/ 3 w 4"/>
                <a:gd name="T31" fmla="*/ 4 h 7"/>
                <a:gd name="T32" fmla="*/ 4 w 4"/>
                <a:gd name="T33" fmla="*/ 3 h 7"/>
                <a:gd name="T34" fmla="*/ 4 w 4"/>
                <a:gd name="T35" fmla="*/ 2 h 7"/>
                <a:gd name="T36" fmla="*/ 4 w 4"/>
                <a:gd name="T37" fmla="*/ 1 h 7"/>
                <a:gd name="T38" fmla="*/ 4 w 4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29" name="Freeform 3409">
              <a:extLst>
                <a:ext uri="{FF2B5EF4-FFF2-40B4-BE49-F238E27FC236}">
                  <a16:creationId xmlns:a16="http://schemas.microsoft.com/office/drawing/2014/main" id="{C5035468-78E1-4B8D-9212-4B77D4F6D0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7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4 w 17"/>
                <a:gd name="T17" fmla="*/ 7 h 11"/>
                <a:gd name="T18" fmla="*/ 2 w 17"/>
                <a:gd name="T19" fmla="*/ 8 h 11"/>
                <a:gd name="T20" fmla="*/ 0 w 17"/>
                <a:gd name="T21" fmla="*/ 10 h 11"/>
                <a:gd name="T22" fmla="*/ 2 w 17"/>
                <a:gd name="T23" fmla="*/ 11 h 11"/>
                <a:gd name="T24" fmla="*/ 3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0" name="Freeform 3410">
              <a:extLst>
                <a:ext uri="{FF2B5EF4-FFF2-40B4-BE49-F238E27FC236}">
                  <a16:creationId xmlns:a16="http://schemas.microsoft.com/office/drawing/2014/main" id="{CCAFEB04-96A4-4324-B221-41C8540C9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7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1" name="Freeform 3411">
              <a:extLst>
                <a:ext uri="{FF2B5EF4-FFF2-40B4-BE49-F238E27FC236}">
                  <a16:creationId xmlns:a16="http://schemas.microsoft.com/office/drawing/2014/main" id="{0E8DBA69-CD9A-4DDC-9E0E-50C68BC6B9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95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2" name="Freeform 3412">
              <a:extLst>
                <a:ext uri="{FF2B5EF4-FFF2-40B4-BE49-F238E27FC236}">
                  <a16:creationId xmlns:a16="http://schemas.microsoft.com/office/drawing/2014/main" id="{E3081C81-F909-4208-9C45-62BEFA22F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595"/>
              <a:ext cx="43" cy="19"/>
            </a:xfrm>
            <a:custGeom>
              <a:avLst/>
              <a:gdLst>
                <a:gd name="T0" fmla="*/ 40 w 43"/>
                <a:gd name="T1" fmla="*/ 18 h 19"/>
                <a:gd name="T2" fmla="*/ 40 w 43"/>
                <a:gd name="T3" fmla="*/ 19 h 19"/>
                <a:gd name="T4" fmla="*/ 40 w 43"/>
                <a:gd name="T5" fmla="*/ 18 h 19"/>
                <a:gd name="T6" fmla="*/ 1 w 43"/>
                <a:gd name="T7" fmla="*/ 0 h 19"/>
                <a:gd name="T8" fmla="*/ 0 w 43"/>
                <a:gd name="T9" fmla="*/ 2 h 19"/>
                <a:gd name="T10" fmla="*/ 39 w 43"/>
                <a:gd name="T11" fmla="*/ 19 h 19"/>
                <a:gd name="T12" fmla="*/ 39 w 43"/>
                <a:gd name="T13" fmla="*/ 18 h 19"/>
                <a:gd name="T14" fmla="*/ 40 w 43"/>
                <a:gd name="T15" fmla="*/ 19 h 19"/>
                <a:gd name="T16" fmla="*/ 43 w 43"/>
                <a:gd name="T17" fmla="*/ 19 h 19"/>
                <a:gd name="T18" fmla="*/ 40 w 4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3" name="Freeform 3413">
              <a:extLst>
                <a:ext uri="{FF2B5EF4-FFF2-40B4-BE49-F238E27FC236}">
                  <a16:creationId xmlns:a16="http://schemas.microsoft.com/office/drawing/2014/main" id="{6BF89C37-7ED7-4E87-8A8E-F9FEB7D80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4" name="Freeform 3414">
              <a:extLst>
                <a:ext uri="{FF2B5EF4-FFF2-40B4-BE49-F238E27FC236}">
                  <a16:creationId xmlns:a16="http://schemas.microsoft.com/office/drawing/2014/main" id="{100BBAEE-A30C-42C0-855F-E4AAE3C23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143" cy="23"/>
            </a:xfrm>
            <a:custGeom>
              <a:avLst/>
              <a:gdLst>
                <a:gd name="T0" fmla="*/ 141 w 143"/>
                <a:gd name="T1" fmla="*/ 0 h 23"/>
                <a:gd name="T2" fmla="*/ 43 w 143"/>
                <a:gd name="T3" fmla="*/ 14 h 23"/>
                <a:gd name="T4" fmla="*/ 42 w 143"/>
                <a:gd name="T5" fmla="*/ 14 h 23"/>
                <a:gd name="T6" fmla="*/ 40 w 143"/>
                <a:gd name="T7" fmla="*/ 14 h 23"/>
                <a:gd name="T8" fmla="*/ 39 w 143"/>
                <a:gd name="T9" fmla="*/ 13 h 23"/>
                <a:gd name="T10" fmla="*/ 37 w 143"/>
                <a:gd name="T11" fmla="*/ 12 h 23"/>
                <a:gd name="T12" fmla="*/ 34 w 143"/>
                <a:gd name="T13" fmla="*/ 12 h 23"/>
                <a:gd name="T14" fmla="*/ 30 w 143"/>
                <a:gd name="T15" fmla="*/ 10 h 23"/>
                <a:gd name="T16" fmla="*/ 26 w 143"/>
                <a:gd name="T17" fmla="*/ 9 h 23"/>
                <a:gd name="T18" fmla="*/ 22 w 143"/>
                <a:gd name="T19" fmla="*/ 8 h 23"/>
                <a:gd name="T20" fmla="*/ 18 w 143"/>
                <a:gd name="T21" fmla="*/ 7 h 23"/>
                <a:gd name="T22" fmla="*/ 15 w 143"/>
                <a:gd name="T23" fmla="*/ 5 h 23"/>
                <a:gd name="T24" fmla="*/ 12 w 143"/>
                <a:gd name="T25" fmla="*/ 4 h 23"/>
                <a:gd name="T26" fmla="*/ 9 w 143"/>
                <a:gd name="T27" fmla="*/ 4 h 23"/>
                <a:gd name="T28" fmla="*/ 5 w 143"/>
                <a:gd name="T29" fmla="*/ 2 h 23"/>
                <a:gd name="T30" fmla="*/ 3 w 143"/>
                <a:gd name="T31" fmla="*/ 2 h 23"/>
                <a:gd name="T32" fmla="*/ 2 w 143"/>
                <a:gd name="T33" fmla="*/ 0 h 23"/>
                <a:gd name="T34" fmla="*/ 2 w 143"/>
                <a:gd name="T35" fmla="*/ 0 h 23"/>
                <a:gd name="T36" fmla="*/ 1 w 143"/>
                <a:gd name="T37" fmla="*/ 0 h 23"/>
                <a:gd name="T38" fmla="*/ 1 w 143"/>
                <a:gd name="T39" fmla="*/ 1 h 23"/>
                <a:gd name="T40" fmla="*/ 1 w 143"/>
                <a:gd name="T41" fmla="*/ 2 h 23"/>
                <a:gd name="T42" fmla="*/ 0 w 143"/>
                <a:gd name="T43" fmla="*/ 3 h 23"/>
                <a:gd name="T44" fmla="*/ 0 w 143"/>
                <a:gd name="T45" fmla="*/ 4 h 23"/>
                <a:gd name="T46" fmla="*/ 0 w 143"/>
                <a:gd name="T47" fmla="*/ 4 h 23"/>
                <a:gd name="T48" fmla="*/ 0 w 143"/>
                <a:gd name="T49" fmla="*/ 5 h 23"/>
                <a:gd name="T50" fmla="*/ 0 w 143"/>
                <a:gd name="T51" fmla="*/ 7 h 23"/>
                <a:gd name="T52" fmla="*/ 1 w 143"/>
                <a:gd name="T53" fmla="*/ 7 h 23"/>
                <a:gd name="T54" fmla="*/ 3 w 143"/>
                <a:gd name="T55" fmla="*/ 8 h 23"/>
                <a:gd name="T56" fmla="*/ 5 w 143"/>
                <a:gd name="T57" fmla="*/ 9 h 23"/>
                <a:gd name="T58" fmla="*/ 8 w 143"/>
                <a:gd name="T59" fmla="*/ 10 h 23"/>
                <a:gd name="T60" fmla="*/ 11 w 143"/>
                <a:gd name="T61" fmla="*/ 11 h 23"/>
                <a:gd name="T62" fmla="*/ 15 w 143"/>
                <a:gd name="T63" fmla="*/ 12 h 23"/>
                <a:gd name="T64" fmla="*/ 18 w 143"/>
                <a:gd name="T65" fmla="*/ 14 h 23"/>
                <a:gd name="T66" fmla="*/ 22 w 143"/>
                <a:gd name="T67" fmla="*/ 15 h 23"/>
                <a:gd name="T68" fmla="*/ 25 w 143"/>
                <a:gd name="T69" fmla="*/ 16 h 23"/>
                <a:gd name="T70" fmla="*/ 30 w 143"/>
                <a:gd name="T71" fmla="*/ 18 h 23"/>
                <a:gd name="T72" fmla="*/ 33 w 143"/>
                <a:gd name="T73" fmla="*/ 20 h 23"/>
                <a:gd name="T74" fmla="*/ 36 w 143"/>
                <a:gd name="T75" fmla="*/ 21 h 23"/>
                <a:gd name="T76" fmla="*/ 38 w 143"/>
                <a:gd name="T77" fmla="*/ 21 h 23"/>
                <a:gd name="T78" fmla="*/ 40 w 143"/>
                <a:gd name="T79" fmla="*/ 22 h 23"/>
                <a:gd name="T80" fmla="*/ 41 w 143"/>
                <a:gd name="T81" fmla="*/ 23 h 23"/>
                <a:gd name="T82" fmla="*/ 143 w 143"/>
                <a:gd name="T83" fmla="*/ 5 h 23"/>
                <a:gd name="T84" fmla="*/ 143 w 143"/>
                <a:gd name="T85" fmla="*/ 5 h 23"/>
                <a:gd name="T86" fmla="*/ 143 w 143"/>
                <a:gd name="T87" fmla="*/ 4 h 23"/>
                <a:gd name="T88" fmla="*/ 143 w 143"/>
                <a:gd name="T89" fmla="*/ 4 h 23"/>
                <a:gd name="T90" fmla="*/ 143 w 143"/>
                <a:gd name="T91" fmla="*/ 3 h 23"/>
                <a:gd name="T92" fmla="*/ 143 w 143"/>
                <a:gd name="T93" fmla="*/ 2 h 23"/>
                <a:gd name="T94" fmla="*/ 142 w 143"/>
                <a:gd name="T95" fmla="*/ 1 h 23"/>
                <a:gd name="T96" fmla="*/ 142 w 143"/>
                <a:gd name="T97" fmla="*/ 0 h 23"/>
                <a:gd name="T98" fmla="*/ 141 w 143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23">
                  <a:moveTo>
                    <a:pt x="141" y="0"/>
                  </a:move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5" name="Freeform 3415">
              <a:extLst>
                <a:ext uri="{FF2B5EF4-FFF2-40B4-BE49-F238E27FC236}">
                  <a16:creationId xmlns:a16="http://schemas.microsoft.com/office/drawing/2014/main" id="{A5E43CC0-D9A1-447D-9175-843F2DC63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6" name="Freeform 3416">
              <a:extLst>
                <a:ext uri="{FF2B5EF4-FFF2-40B4-BE49-F238E27FC236}">
                  <a16:creationId xmlns:a16="http://schemas.microsoft.com/office/drawing/2014/main" id="{B9A98A10-E9FC-4C2A-ABC0-A33B6B3DC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1 w 43"/>
                <a:gd name="T1" fmla="*/ 0 h 15"/>
                <a:gd name="T2" fmla="*/ 2 w 43"/>
                <a:gd name="T3" fmla="*/ 0 h 15"/>
                <a:gd name="T4" fmla="*/ 0 w 43"/>
                <a:gd name="T5" fmla="*/ 0 h 15"/>
                <a:gd name="T6" fmla="*/ 1 w 43"/>
                <a:gd name="T7" fmla="*/ 2 h 15"/>
                <a:gd name="T8" fmla="*/ 3 w 43"/>
                <a:gd name="T9" fmla="*/ 2 h 15"/>
                <a:gd name="T10" fmla="*/ 5 w 43"/>
                <a:gd name="T11" fmla="*/ 3 h 15"/>
                <a:gd name="T12" fmla="*/ 8 w 43"/>
                <a:gd name="T13" fmla="*/ 4 h 15"/>
                <a:gd name="T14" fmla="*/ 11 w 43"/>
                <a:gd name="T15" fmla="*/ 5 h 15"/>
                <a:gd name="T16" fmla="*/ 14 w 43"/>
                <a:gd name="T17" fmla="*/ 7 h 15"/>
                <a:gd name="T18" fmla="*/ 18 w 43"/>
                <a:gd name="T19" fmla="*/ 8 h 15"/>
                <a:gd name="T20" fmla="*/ 22 w 43"/>
                <a:gd name="T21" fmla="*/ 9 h 15"/>
                <a:gd name="T22" fmla="*/ 25 w 43"/>
                <a:gd name="T23" fmla="*/ 10 h 15"/>
                <a:gd name="T24" fmla="*/ 30 w 43"/>
                <a:gd name="T25" fmla="*/ 11 h 15"/>
                <a:gd name="T26" fmla="*/ 33 w 43"/>
                <a:gd name="T27" fmla="*/ 13 h 15"/>
                <a:gd name="T28" fmla="*/ 36 w 43"/>
                <a:gd name="T29" fmla="*/ 13 h 15"/>
                <a:gd name="T30" fmla="*/ 39 w 43"/>
                <a:gd name="T31" fmla="*/ 14 h 15"/>
                <a:gd name="T32" fmla="*/ 40 w 43"/>
                <a:gd name="T33" fmla="*/ 15 h 15"/>
                <a:gd name="T34" fmla="*/ 41 w 43"/>
                <a:gd name="T35" fmla="*/ 15 h 15"/>
                <a:gd name="T36" fmla="*/ 42 w 43"/>
                <a:gd name="T37" fmla="*/ 15 h 15"/>
                <a:gd name="T38" fmla="*/ 43 w 43"/>
                <a:gd name="T39" fmla="*/ 13 h 15"/>
                <a:gd name="T40" fmla="*/ 42 w 43"/>
                <a:gd name="T41" fmla="*/ 13 h 15"/>
                <a:gd name="T42" fmla="*/ 41 w 43"/>
                <a:gd name="T43" fmla="*/ 13 h 15"/>
                <a:gd name="T44" fmla="*/ 39 w 43"/>
                <a:gd name="T45" fmla="*/ 12 h 15"/>
                <a:gd name="T46" fmla="*/ 37 w 43"/>
                <a:gd name="T47" fmla="*/ 11 h 15"/>
                <a:gd name="T48" fmla="*/ 34 w 43"/>
                <a:gd name="T49" fmla="*/ 11 h 15"/>
                <a:gd name="T50" fmla="*/ 31 w 43"/>
                <a:gd name="T51" fmla="*/ 9 h 15"/>
                <a:gd name="T52" fmla="*/ 26 w 43"/>
                <a:gd name="T53" fmla="*/ 8 h 15"/>
                <a:gd name="T54" fmla="*/ 22 w 43"/>
                <a:gd name="T55" fmla="*/ 7 h 15"/>
                <a:gd name="T56" fmla="*/ 19 w 43"/>
                <a:gd name="T57" fmla="*/ 6 h 15"/>
                <a:gd name="T58" fmla="*/ 15 w 43"/>
                <a:gd name="T59" fmla="*/ 4 h 15"/>
                <a:gd name="T60" fmla="*/ 12 w 43"/>
                <a:gd name="T61" fmla="*/ 4 h 15"/>
                <a:gd name="T62" fmla="*/ 9 w 43"/>
                <a:gd name="T63" fmla="*/ 3 h 15"/>
                <a:gd name="T64" fmla="*/ 6 w 43"/>
                <a:gd name="T65" fmla="*/ 2 h 15"/>
                <a:gd name="T66" fmla="*/ 4 w 43"/>
                <a:gd name="T67" fmla="*/ 0 h 15"/>
                <a:gd name="T68" fmla="*/ 3 w 43"/>
                <a:gd name="T69" fmla="*/ 0 h 15"/>
                <a:gd name="T70" fmla="*/ 1 w 43"/>
                <a:gd name="T7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5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7" name="Freeform 3417">
              <a:extLst>
                <a:ext uri="{FF2B5EF4-FFF2-40B4-BE49-F238E27FC236}">
                  <a16:creationId xmlns:a16="http://schemas.microsoft.com/office/drawing/2014/main" id="{77CDAB81-863A-43C1-A795-09DA7D2B6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614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8" name="Freeform 3418">
              <a:extLst>
                <a:ext uri="{FF2B5EF4-FFF2-40B4-BE49-F238E27FC236}">
                  <a16:creationId xmlns:a16="http://schemas.microsoft.com/office/drawing/2014/main" id="{F107495B-6A6A-481C-9276-CE2B845F2C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20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0 h 18"/>
                <a:gd name="T18" fmla="*/ 26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5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4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5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39" name="Freeform 3419">
              <a:extLst>
                <a:ext uri="{FF2B5EF4-FFF2-40B4-BE49-F238E27FC236}">
                  <a16:creationId xmlns:a16="http://schemas.microsoft.com/office/drawing/2014/main" id="{C9233F5E-3D9C-47C2-A5BD-BEBFACE5E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18"/>
              <a:ext cx="103" cy="20"/>
            </a:xfrm>
            <a:custGeom>
              <a:avLst/>
              <a:gdLst>
                <a:gd name="T0" fmla="*/ 103 w 103"/>
                <a:gd name="T1" fmla="*/ 1 h 20"/>
                <a:gd name="T2" fmla="*/ 101 w 103"/>
                <a:gd name="T3" fmla="*/ 1 h 20"/>
                <a:gd name="T4" fmla="*/ 102 w 103"/>
                <a:gd name="T5" fmla="*/ 0 h 20"/>
                <a:gd name="T6" fmla="*/ 0 w 103"/>
                <a:gd name="T7" fmla="*/ 18 h 20"/>
                <a:gd name="T8" fmla="*/ 0 w 103"/>
                <a:gd name="T9" fmla="*/ 20 h 20"/>
                <a:gd name="T10" fmla="*/ 102 w 103"/>
                <a:gd name="T11" fmla="*/ 3 h 20"/>
                <a:gd name="T12" fmla="*/ 103 w 103"/>
                <a:gd name="T13" fmla="*/ 1 h 20"/>
                <a:gd name="T14" fmla="*/ 102 w 103"/>
                <a:gd name="T15" fmla="*/ 3 h 20"/>
                <a:gd name="T16" fmla="*/ 103 w 103"/>
                <a:gd name="T17" fmla="*/ 3 h 20"/>
                <a:gd name="T18" fmla="*/ 103 w 103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">
                  <a:moveTo>
                    <a:pt x="103" y="1"/>
                  </a:moveTo>
                  <a:lnTo>
                    <a:pt x="101" y="1"/>
                  </a:lnTo>
                  <a:lnTo>
                    <a:pt x="102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2" y="3"/>
                  </a:lnTo>
                  <a:lnTo>
                    <a:pt x="103" y="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0" name="Freeform 3420">
              <a:extLst>
                <a:ext uri="{FF2B5EF4-FFF2-40B4-BE49-F238E27FC236}">
                  <a16:creationId xmlns:a16="http://schemas.microsoft.com/office/drawing/2014/main" id="{5A330F3F-FC47-4703-8134-87ED6E893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613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2 h 6"/>
                <a:gd name="T8" fmla="*/ 1 w 4"/>
                <a:gd name="T9" fmla="*/ 3 h 6"/>
                <a:gd name="T10" fmla="*/ 2 w 4"/>
                <a:gd name="T11" fmla="*/ 3 h 6"/>
                <a:gd name="T12" fmla="*/ 2 w 4"/>
                <a:gd name="T13" fmla="*/ 4 h 6"/>
                <a:gd name="T14" fmla="*/ 2 w 4"/>
                <a:gd name="T15" fmla="*/ 5 h 6"/>
                <a:gd name="T16" fmla="*/ 2 w 4"/>
                <a:gd name="T17" fmla="*/ 5 h 6"/>
                <a:gd name="T18" fmla="*/ 2 w 4"/>
                <a:gd name="T19" fmla="*/ 6 h 6"/>
                <a:gd name="T20" fmla="*/ 2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4 w 4"/>
                <a:gd name="T27" fmla="*/ 5 h 6"/>
                <a:gd name="T28" fmla="*/ 4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3 w 4"/>
                <a:gd name="T35" fmla="*/ 1 h 6"/>
                <a:gd name="T36" fmla="*/ 2 w 4"/>
                <a:gd name="T37" fmla="*/ 0 h 6"/>
                <a:gd name="T38" fmla="*/ 1 w 4"/>
                <a:gd name="T39" fmla="*/ 0 h 6"/>
                <a:gd name="T40" fmla="*/ 0 w 4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1" name="Freeform 3421">
              <a:extLst>
                <a:ext uri="{FF2B5EF4-FFF2-40B4-BE49-F238E27FC236}">
                  <a16:creationId xmlns:a16="http://schemas.microsoft.com/office/drawing/2014/main" id="{8775E733-EAD7-4AC5-AA34-830C9A5C7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2" name="Freeform 3422">
              <a:extLst>
                <a:ext uri="{FF2B5EF4-FFF2-40B4-BE49-F238E27FC236}">
                  <a16:creationId xmlns:a16="http://schemas.microsoft.com/office/drawing/2014/main" id="{FA882FF3-01B5-49F4-A684-137682E5C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3" name="Freeform 3423">
              <a:extLst>
                <a:ext uri="{FF2B5EF4-FFF2-40B4-BE49-F238E27FC236}">
                  <a16:creationId xmlns:a16="http://schemas.microsoft.com/office/drawing/2014/main" id="{0A262F33-F397-4B2A-BEE5-BAD2C268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602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5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5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5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5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4" name="Freeform 3424">
              <a:extLst>
                <a:ext uri="{FF2B5EF4-FFF2-40B4-BE49-F238E27FC236}">
                  <a16:creationId xmlns:a16="http://schemas.microsoft.com/office/drawing/2014/main" id="{F4F0336A-DC25-4EF9-8B46-29F192FE7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5"/>
              <a:ext cx="32" cy="15"/>
            </a:xfrm>
            <a:custGeom>
              <a:avLst/>
              <a:gdLst>
                <a:gd name="T0" fmla="*/ 32 w 32"/>
                <a:gd name="T1" fmla="*/ 1 h 15"/>
                <a:gd name="T2" fmla="*/ 31 w 32"/>
                <a:gd name="T3" fmla="*/ 0 h 15"/>
                <a:gd name="T4" fmla="*/ 30 w 32"/>
                <a:gd name="T5" fmla="*/ 0 h 15"/>
                <a:gd name="T6" fmla="*/ 29 w 32"/>
                <a:gd name="T7" fmla="*/ 1 h 15"/>
                <a:gd name="T8" fmla="*/ 28 w 32"/>
                <a:gd name="T9" fmla="*/ 2 h 15"/>
                <a:gd name="T10" fmla="*/ 27 w 32"/>
                <a:gd name="T11" fmla="*/ 3 h 15"/>
                <a:gd name="T12" fmla="*/ 25 w 32"/>
                <a:gd name="T13" fmla="*/ 4 h 15"/>
                <a:gd name="T14" fmla="*/ 24 w 32"/>
                <a:gd name="T15" fmla="*/ 5 h 15"/>
                <a:gd name="T16" fmla="*/ 22 w 32"/>
                <a:gd name="T17" fmla="*/ 6 h 15"/>
                <a:gd name="T18" fmla="*/ 20 w 32"/>
                <a:gd name="T19" fmla="*/ 8 h 15"/>
                <a:gd name="T20" fmla="*/ 18 w 32"/>
                <a:gd name="T21" fmla="*/ 9 h 15"/>
                <a:gd name="T22" fmla="*/ 15 w 32"/>
                <a:gd name="T23" fmla="*/ 10 h 15"/>
                <a:gd name="T24" fmla="*/ 13 w 32"/>
                <a:gd name="T25" fmla="*/ 11 h 15"/>
                <a:gd name="T26" fmla="*/ 11 w 32"/>
                <a:gd name="T27" fmla="*/ 11 h 15"/>
                <a:gd name="T28" fmla="*/ 8 w 32"/>
                <a:gd name="T29" fmla="*/ 12 h 15"/>
                <a:gd name="T30" fmla="*/ 5 w 32"/>
                <a:gd name="T31" fmla="*/ 13 h 15"/>
                <a:gd name="T32" fmla="*/ 3 w 32"/>
                <a:gd name="T33" fmla="*/ 13 h 15"/>
                <a:gd name="T34" fmla="*/ 0 w 32"/>
                <a:gd name="T35" fmla="*/ 13 h 15"/>
                <a:gd name="T36" fmla="*/ 0 w 32"/>
                <a:gd name="T37" fmla="*/ 15 h 15"/>
                <a:gd name="T38" fmla="*/ 3 w 32"/>
                <a:gd name="T39" fmla="*/ 15 h 15"/>
                <a:gd name="T40" fmla="*/ 6 w 32"/>
                <a:gd name="T41" fmla="*/ 15 h 15"/>
                <a:gd name="T42" fmla="*/ 8 w 32"/>
                <a:gd name="T43" fmla="*/ 14 h 15"/>
                <a:gd name="T44" fmla="*/ 11 w 32"/>
                <a:gd name="T45" fmla="*/ 13 h 15"/>
                <a:gd name="T46" fmla="*/ 13 w 32"/>
                <a:gd name="T47" fmla="*/ 13 h 15"/>
                <a:gd name="T48" fmla="*/ 17 w 32"/>
                <a:gd name="T49" fmla="*/ 12 h 15"/>
                <a:gd name="T50" fmla="*/ 19 w 32"/>
                <a:gd name="T51" fmla="*/ 10 h 15"/>
                <a:gd name="T52" fmla="*/ 21 w 32"/>
                <a:gd name="T53" fmla="*/ 9 h 15"/>
                <a:gd name="T54" fmla="*/ 23 w 32"/>
                <a:gd name="T55" fmla="*/ 8 h 15"/>
                <a:gd name="T56" fmla="*/ 25 w 32"/>
                <a:gd name="T57" fmla="*/ 7 h 15"/>
                <a:gd name="T58" fmla="*/ 26 w 32"/>
                <a:gd name="T59" fmla="*/ 6 h 15"/>
                <a:gd name="T60" fmla="*/ 28 w 32"/>
                <a:gd name="T61" fmla="*/ 5 h 15"/>
                <a:gd name="T62" fmla="*/ 29 w 32"/>
                <a:gd name="T63" fmla="*/ 4 h 15"/>
                <a:gd name="T64" fmla="*/ 30 w 32"/>
                <a:gd name="T65" fmla="*/ 3 h 15"/>
                <a:gd name="T66" fmla="*/ 31 w 32"/>
                <a:gd name="T67" fmla="*/ 2 h 15"/>
                <a:gd name="T68" fmla="*/ 32 w 32"/>
                <a:gd name="T6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5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5" name="Freeform 3425">
              <a:extLst>
                <a:ext uri="{FF2B5EF4-FFF2-40B4-BE49-F238E27FC236}">
                  <a16:creationId xmlns:a16="http://schemas.microsoft.com/office/drawing/2014/main" id="{DF77747E-96F3-4AEE-890F-033409C68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8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3 w 37"/>
                <a:gd name="T27" fmla="*/ 6 h 18"/>
                <a:gd name="T28" fmla="*/ 34 w 37"/>
                <a:gd name="T29" fmla="*/ 4 h 18"/>
                <a:gd name="T30" fmla="*/ 35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5 w 37"/>
                <a:gd name="T37" fmla="*/ 0 h 18"/>
                <a:gd name="T38" fmla="*/ 34 w 37"/>
                <a:gd name="T39" fmla="*/ 1 h 18"/>
                <a:gd name="T40" fmla="*/ 33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6" name="Freeform 3426">
              <a:extLst>
                <a:ext uri="{FF2B5EF4-FFF2-40B4-BE49-F238E27FC236}">
                  <a16:creationId xmlns:a16="http://schemas.microsoft.com/office/drawing/2014/main" id="{C2AF49B8-F45B-4852-8BE1-ED7F3E0D6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3606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7 h 11"/>
                <a:gd name="T18" fmla="*/ 13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3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3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5 h 11"/>
                <a:gd name="T48" fmla="*/ 13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7" name="Freeform 3427">
              <a:extLst>
                <a:ext uri="{FF2B5EF4-FFF2-40B4-BE49-F238E27FC236}">
                  <a16:creationId xmlns:a16="http://schemas.microsoft.com/office/drawing/2014/main" id="{8F605084-2E71-4C6D-B300-6BDE54EF0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597"/>
              <a:ext cx="10" cy="10"/>
            </a:xfrm>
            <a:custGeom>
              <a:avLst/>
              <a:gdLst>
                <a:gd name="T0" fmla="*/ 2 w 10"/>
                <a:gd name="T1" fmla="*/ 0 h 10"/>
                <a:gd name="T2" fmla="*/ 0 w 10"/>
                <a:gd name="T3" fmla="*/ 1 h 10"/>
                <a:gd name="T4" fmla="*/ 1 w 10"/>
                <a:gd name="T5" fmla="*/ 2 h 10"/>
                <a:gd name="T6" fmla="*/ 2 w 10"/>
                <a:gd name="T7" fmla="*/ 3 h 10"/>
                <a:gd name="T8" fmla="*/ 4 w 10"/>
                <a:gd name="T9" fmla="*/ 5 h 10"/>
                <a:gd name="T10" fmla="*/ 5 w 10"/>
                <a:gd name="T11" fmla="*/ 6 h 10"/>
                <a:gd name="T12" fmla="*/ 6 w 10"/>
                <a:gd name="T13" fmla="*/ 8 h 10"/>
                <a:gd name="T14" fmla="*/ 7 w 10"/>
                <a:gd name="T15" fmla="*/ 9 h 10"/>
                <a:gd name="T16" fmla="*/ 8 w 10"/>
                <a:gd name="T17" fmla="*/ 10 h 10"/>
                <a:gd name="T18" fmla="*/ 10 w 10"/>
                <a:gd name="T19" fmla="*/ 9 h 10"/>
                <a:gd name="T20" fmla="*/ 9 w 10"/>
                <a:gd name="T21" fmla="*/ 8 h 10"/>
                <a:gd name="T22" fmla="*/ 8 w 10"/>
                <a:gd name="T23" fmla="*/ 6 h 10"/>
                <a:gd name="T24" fmla="*/ 6 w 10"/>
                <a:gd name="T25" fmla="*/ 5 h 10"/>
                <a:gd name="T26" fmla="*/ 5 w 10"/>
                <a:gd name="T27" fmla="*/ 4 h 10"/>
                <a:gd name="T28" fmla="*/ 4 w 10"/>
                <a:gd name="T29" fmla="*/ 2 h 10"/>
                <a:gd name="T30" fmla="*/ 4 w 10"/>
                <a:gd name="T31" fmla="*/ 1 h 10"/>
                <a:gd name="T32" fmla="*/ 2 w 10"/>
                <a:gd name="T33" fmla="*/ 0 h 10"/>
                <a:gd name="T34" fmla="*/ 2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8" name="Freeform 3428">
              <a:extLst>
                <a:ext uri="{FF2B5EF4-FFF2-40B4-BE49-F238E27FC236}">
                  <a16:creationId xmlns:a16="http://schemas.microsoft.com/office/drawing/2014/main" id="{09E984BC-D59C-4EA9-9E41-09A5D3208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7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3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49" name="Freeform 3429">
              <a:extLst>
                <a:ext uri="{FF2B5EF4-FFF2-40B4-BE49-F238E27FC236}">
                  <a16:creationId xmlns:a16="http://schemas.microsoft.com/office/drawing/2014/main" id="{49DBE4B5-5F95-47A8-823B-0AEC31CD4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6"/>
              <a:ext cx="115" cy="41"/>
            </a:xfrm>
            <a:custGeom>
              <a:avLst/>
              <a:gdLst>
                <a:gd name="T0" fmla="*/ 1 w 115"/>
                <a:gd name="T1" fmla="*/ 2 h 41"/>
                <a:gd name="T2" fmla="*/ 2 w 115"/>
                <a:gd name="T3" fmla="*/ 1 h 41"/>
                <a:gd name="T4" fmla="*/ 1 w 115"/>
                <a:gd name="T5" fmla="*/ 2 h 41"/>
                <a:gd name="T6" fmla="*/ 114 w 115"/>
                <a:gd name="T7" fmla="*/ 41 h 41"/>
                <a:gd name="T8" fmla="*/ 115 w 115"/>
                <a:gd name="T9" fmla="*/ 39 h 41"/>
                <a:gd name="T10" fmla="*/ 2 w 115"/>
                <a:gd name="T11" fmla="*/ 0 h 41"/>
                <a:gd name="T12" fmla="*/ 0 w 115"/>
                <a:gd name="T13" fmla="*/ 1 h 41"/>
                <a:gd name="T14" fmla="*/ 2 w 115"/>
                <a:gd name="T15" fmla="*/ 0 h 41"/>
                <a:gd name="T16" fmla="*/ 1 w 115"/>
                <a:gd name="T17" fmla="*/ 0 h 41"/>
                <a:gd name="T18" fmla="*/ 0 w 115"/>
                <a:gd name="T19" fmla="*/ 0 h 41"/>
                <a:gd name="T20" fmla="*/ 0 w 115"/>
                <a:gd name="T21" fmla="*/ 1 h 41"/>
                <a:gd name="T22" fmla="*/ 1 w 115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5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0" name="Freeform 3430">
              <a:extLst>
                <a:ext uri="{FF2B5EF4-FFF2-40B4-BE49-F238E27FC236}">
                  <a16:creationId xmlns:a16="http://schemas.microsoft.com/office/drawing/2014/main" id="{C4E08E4F-6BE3-4745-82A0-D0EF0E35D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07"/>
              <a:ext cx="3" cy="45"/>
            </a:xfrm>
            <a:custGeom>
              <a:avLst/>
              <a:gdLst>
                <a:gd name="T0" fmla="*/ 1 w 3"/>
                <a:gd name="T1" fmla="*/ 43 h 45"/>
                <a:gd name="T2" fmla="*/ 1 w 3"/>
                <a:gd name="T3" fmla="*/ 42 h 45"/>
                <a:gd name="T4" fmla="*/ 1 w 3"/>
                <a:gd name="T5" fmla="*/ 43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3 h 45"/>
                <a:gd name="T12" fmla="*/ 1 w 3"/>
                <a:gd name="T13" fmla="*/ 45 h 45"/>
                <a:gd name="T14" fmla="*/ 0 w 3"/>
                <a:gd name="T15" fmla="*/ 43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1" name="Freeform 3431">
              <a:extLst>
                <a:ext uri="{FF2B5EF4-FFF2-40B4-BE49-F238E27FC236}">
                  <a16:creationId xmlns:a16="http://schemas.microsoft.com/office/drawing/2014/main" id="{E69C1C70-9D68-4C9A-97FB-977B98579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9"/>
              <a:ext cx="115" cy="45"/>
            </a:xfrm>
            <a:custGeom>
              <a:avLst/>
              <a:gdLst>
                <a:gd name="T0" fmla="*/ 115 w 115"/>
                <a:gd name="T1" fmla="*/ 43 h 45"/>
                <a:gd name="T2" fmla="*/ 113 w 115"/>
                <a:gd name="T3" fmla="*/ 44 h 45"/>
                <a:gd name="T4" fmla="*/ 115 w 115"/>
                <a:gd name="T5" fmla="*/ 43 h 45"/>
                <a:gd name="T6" fmla="*/ 0 w 115"/>
                <a:gd name="T7" fmla="*/ 0 h 45"/>
                <a:gd name="T8" fmla="*/ 0 w 115"/>
                <a:gd name="T9" fmla="*/ 3 h 45"/>
                <a:gd name="T10" fmla="*/ 114 w 115"/>
                <a:gd name="T11" fmla="*/ 45 h 45"/>
                <a:gd name="T12" fmla="*/ 115 w 115"/>
                <a:gd name="T13" fmla="*/ 44 h 45"/>
                <a:gd name="T14" fmla="*/ 114 w 115"/>
                <a:gd name="T15" fmla="*/ 45 h 45"/>
                <a:gd name="T16" fmla="*/ 115 w 115"/>
                <a:gd name="T17" fmla="*/ 45 h 45"/>
                <a:gd name="T18" fmla="*/ 115 w 115"/>
                <a:gd name="T19" fmla="*/ 44 h 45"/>
                <a:gd name="T20" fmla="*/ 115 w 115"/>
                <a:gd name="T21" fmla="*/ 43 h 45"/>
                <a:gd name="T22" fmla="*/ 115 w 115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">
                  <a:moveTo>
                    <a:pt x="115" y="43"/>
                  </a:moveTo>
                  <a:lnTo>
                    <a:pt x="113" y="44"/>
                  </a:lnTo>
                  <a:lnTo>
                    <a:pt x="115" y="4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5" y="44"/>
                  </a:lnTo>
                  <a:lnTo>
                    <a:pt x="115" y="43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2" name="Freeform 3432">
              <a:extLst>
                <a:ext uri="{FF2B5EF4-FFF2-40B4-BE49-F238E27FC236}">
                  <a16:creationId xmlns:a16="http://schemas.microsoft.com/office/drawing/2014/main" id="{F04CF025-D5BC-4AA0-8FAA-66B544ED6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5"/>
              <a:ext cx="2" cy="48"/>
            </a:xfrm>
            <a:custGeom>
              <a:avLst/>
              <a:gdLst>
                <a:gd name="T0" fmla="*/ 0 w 2"/>
                <a:gd name="T1" fmla="*/ 1 h 48"/>
                <a:gd name="T2" fmla="*/ 1 w 2"/>
                <a:gd name="T3" fmla="*/ 2 h 48"/>
                <a:gd name="T4" fmla="*/ 0 w 2"/>
                <a:gd name="T5" fmla="*/ 1 h 48"/>
                <a:gd name="T6" fmla="*/ 0 w 2"/>
                <a:gd name="T7" fmla="*/ 48 h 48"/>
                <a:gd name="T8" fmla="*/ 2 w 2"/>
                <a:gd name="T9" fmla="*/ 48 h 48"/>
                <a:gd name="T10" fmla="*/ 2 w 2"/>
                <a:gd name="T11" fmla="*/ 1 h 48"/>
                <a:gd name="T12" fmla="*/ 2 w 2"/>
                <a:gd name="T13" fmla="*/ 0 h 48"/>
                <a:gd name="T14" fmla="*/ 2 w 2"/>
                <a:gd name="T15" fmla="*/ 1 h 48"/>
                <a:gd name="T16" fmla="*/ 2 w 2"/>
                <a:gd name="T17" fmla="*/ 0 h 48"/>
                <a:gd name="T18" fmla="*/ 1 w 2"/>
                <a:gd name="T19" fmla="*/ 0 h 48"/>
                <a:gd name="T20" fmla="*/ 1 w 2"/>
                <a:gd name="T21" fmla="*/ 0 h 48"/>
                <a:gd name="T22" fmla="*/ 0 w 2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3" name="Freeform 3433">
              <a:extLst>
                <a:ext uri="{FF2B5EF4-FFF2-40B4-BE49-F238E27FC236}">
                  <a16:creationId xmlns:a16="http://schemas.microsoft.com/office/drawing/2014/main" id="{4EE772B5-F6D4-45B9-86AC-5B3CAA1DF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636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4" name="Freeform 3434">
              <a:extLst>
                <a:ext uri="{FF2B5EF4-FFF2-40B4-BE49-F238E27FC236}">
                  <a16:creationId xmlns:a16="http://schemas.microsoft.com/office/drawing/2014/main" id="{1C603EF7-7D2A-44C4-BF70-6187A3629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8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5" name="Freeform 3435">
              <a:extLst>
                <a:ext uri="{FF2B5EF4-FFF2-40B4-BE49-F238E27FC236}">
                  <a16:creationId xmlns:a16="http://schemas.microsoft.com/office/drawing/2014/main" id="{2D7A6236-2540-4803-A403-FB88E910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0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0 w 1"/>
                <a:gd name="T7" fmla="*/ 23 h 23"/>
                <a:gd name="T8" fmla="*/ 1 w 1"/>
                <a:gd name="T9" fmla="*/ 23 h 23"/>
                <a:gd name="T10" fmla="*/ 1 w 1"/>
                <a:gd name="T11" fmla="*/ 0 h 23"/>
                <a:gd name="T12" fmla="*/ 0 w 1"/>
                <a:gd name="T13" fmla="*/ 2 h 23"/>
                <a:gd name="T14" fmla="*/ 0 w 1"/>
                <a:gd name="T15" fmla="*/ 0 h 23"/>
                <a:gd name="T16" fmla="*/ 0 w 1"/>
                <a:gd name="T17" fmla="*/ 0 h 23"/>
                <a:gd name="T18" fmla="*/ 0 w 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6" name="Freeform 3436">
              <a:extLst>
                <a:ext uri="{FF2B5EF4-FFF2-40B4-BE49-F238E27FC236}">
                  <a16:creationId xmlns:a16="http://schemas.microsoft.com/office/drawing/2014/main" id="{7AEF5A93-CD86-458A-80A7-D2D99E398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35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5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7" name="Freeform 3437">
              <a:extLst>
                <a:ext uri="{FF2B5EF4-FFF2-40B4-BE49-F238E27FC236}">
                  <a16:creationId xmlns:a16="http://schemas.microsoft.com/office/drawing/2014/main" id="{2EC6FF55-B7C4-4243-9BC7-D29B8BA6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21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8" name="Freeform 3438">
              <a:extLst>
                <a:ext uri="{FF2B5EF4-FFF2-40B4-BE49-F238E27FC236}">
                  <a16:creationId xmlns:a16="http://schemas.microsoft.com/office/drawing/2014/main" id="{AF698B84-3A32-4C5A-85F3-3035C6081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645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59" name="Freeform 3439">
              <a:extLst>
                <a:ext uri="{FF2B5EF4-FFF2-40B4-BE49-F238E27FC236}">
                  <a16:creationId xmlns:a16="http://schemas.microsoft.com/office/drawing/2014/main" id="{11F8E5F1-5734-4C8B-BA06-B0CE71FC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652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8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8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0" name="Freeform 3440">
              <a:extLst>
                <a:ext uri="{FF2B5EF4-FFF2-40B4-BE49-F238E27FC236}">
                  <a16:creationId xmlns:a16="http://schemas.microsoft.com/office/drawing/2014/main" id="{5B8F9E15-7EF2-4B89-9C0D-0A747BE84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22 w 22"/>
                <a:gd name="T1" fmla="*/ 29 h 31"/>
                <a:gd name="T2" fmla="*/ 22 w 22"/>
                <a:gd name="T3" fmla="*/ 29 h 31"/>
                <a:gd name="T4" fmla="*/ 22 w 22"/>
                <a:gd name="T5" fmla="*/ 29 h 31"/>
                <a:gd name="T6" fmla="*/ 3 w 22"/>
                <a:gd name="T7" fmla="*/ 0 h 31"/>
                <a:gd name="T8" fmla="*/ 0 w 22"/>
                <a:gd name="T9" fmla="*/ 2 h 31"/>
                <a:gd name="T10" fmla="*/ 19 w 22"/>
                <a:gd name="T11" fmla="*/ 31 h 31"/>
                <a:gd name="T12" fmla="*/ 20 w 22"/>
                <a:gd name="T13" fmla="*/ 31 h 31"/>
                <a:gd name="T14" fmla="*/ 19 w 22"/>
                <a:gd name="T15" fmla="*/ 31 h 31"/>
                <a:gd name="T16" fmla="*/ 20 w 22"/>
                <a:gd name="T17" fmla="*/ 31 h 31"/>
                <a:gd name="T18" fmla="*/ 22 w 22"/>
                <a:gd name="T19" fmla="*/ 31 h 31"/>
                <a:gd name="T20" fmla="*/ 22 w 22"/>
                <a:gd name="T21" fmla="*/ 30 h 31"/>
                <a:gd name="T22" fmla="*/ 22 w 22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22" y="29"/>
                  </a:moveTo>
                  <a:lnTo>
                    <a:pt x="22" y="29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1" name="Freeform 3441">
              <a:extLst>
                <a:ext uri="{FF2B5EF4-FFF2-40B4-BE49-F238E27FC236}">
                  <a16:creationId xmlns:a16="http://schemas.microsoft.com/office/drawing/2014/main" id="{E14C6160-9C39-4F4F-9795-7530D8800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713"/>
              <a:ext cx="5" cy="3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2" name="Freeform 3442">
              <a:extLst>
                <a:ext uri="{FF2B5EF4-FFF2-40B4-BE49-F238E27FC236}">
                  <a16:creationId xmlns:a16="http://schemas.microsoft.com/office/drawing/2014/main" id="{B00CDB46-35D8-4642-923B-A0C1B91B8C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3" name="Freeform 3443">
              <a:extLst>
                <a:ext uri="{FF2B5EF4-FFF2-40B4-BE49-F238E27FC236}">
                  <a16:creationId xmlns:a16="http://schemas.microsoft.com/office/drawing/2014/main" id="{25801F91-DBB4-4F9A-A570-BD76C1603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677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4" name="Freeform 3444">
              <a:extLst>
                <a:ext uri="{FF2B5EF4-FFF2-40B4-BE49-F238E27FC236}">
                  <a16:creationId xmlns:a16="http://schemas.microsoft.com/office/drawing/2014/main" id="{2364C85A-AC09-4BF8-9187-B734D2EB5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5" name="Freeform 3445">
              <a:extLst>
                <a:ext uri="{FF2B5EF4-FFF2-40B4-BE49-F238E27FC236}">
                  <a16:creationId xmlns:a16="http://schemas.microsoft.com/office/drawing/2014/main" id="{82502631-72BE-429E-BD9C-352FFFA60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675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6" name="Freeform 3446">
              <a:extLst>
                <a:ext uri="{FF2B5EF4-FFF2-40B4-BE49-F238E27FC236}">
                  <a16:creationId xmlns:a16="http://schemas.microsoft.com/office/drawing/2014/main" id="{774807F4-9A47-4357-AE17-81309466D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50"/>
              <a:ext cx="23" cy="26"/>
            </a:xfrm>
            <a:custGeom>
              <a:avLst/>
              <a:gdLst>
                <a:gd name="T0" fmla="*/ 1 w 23"/>
                <a:gd name="T1" fmla="*/ 3 h 26"/>
                <a:gd name="T2" fmla="*/ 2 w 23"/>
                <a:gd name="T3" fmla="*/ 3 h 26"/>
                <a:gd name="T4" fmla="*/ 1 w 23"/>
                <a:gd name="T5" fmla="*/ 3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2 h 26"/>
                <a:gd name="T22" fmla="*/ 1 w 23"/>
                <a:gd name="T2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7" name="Freeform 3447">
              <a:extLst>
                <a:ext uri="{FF2B5EF4-FFF2-40B4-BE49-F238E27FC236}">
                  <a16:creationId xmlns:a16="http://schemas.microsoft.com/office/drawing/2014/main" id="{1D9528E5-21F8-4E03-A4F4-A2E8170BF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50"/>
              <a:ext cx="194" cy="36"/>
            </a:xfrm>
            <a:custGeom>
              <a:avLst/>
              <a:gdLst>
                <a:gd name="T0" fmla="*/ 2 w 194"/>
                <a:gd name="T1" fmla="*/ 36 h 36"/>
                <a:gd name="T2" fmla="*/ 3 w 194"/>
                <a:gd name="T3" fmla="*/ 34 h 36"/>
                <a:gd name="T4" fmla="*/ 2 w 194"/>
                <a:gd name="T5" fmla="*/ 36 h 36"/>
                <a:gd name="T6" fmla="*/ 194 w 194"/>
                <a:gd name="T7" fmla="*/ 3 h 36"/>
                <a:gd name="T8" fmla="*/ 193 w 194"/>
                <a:gd name="T9" fmla="*/ 0 h 36"/>
                <a:gd name="T10" fmla="*/ 2 w 194"/>
                <a:gd name="T11" fmla="*/ 34 h 36"/>
                <a:gd name="T12" fmla="*/ 0 w 194"/>
                <a:gd name="T13" fmla="*/ 36 h 36"/>
                <a:gd name="T14" fmla="*/ 2 w 194"/>
                <a:gd name="T15" fmla="*/ 34 h 36"/>
                <a:gd name="T16" fmla="*/ 0 w 194"/>
                <a:gd name="T17" fmla="*/ 34 h 36"/>
                <a:gd name="T18" fmla="*/ 0 w 194"/>
                <a:gd name="T19" fmla="*/ 35 h 36"/>
                <a:gd name="T20" fmla="*/ 0 w 194"/>
                <a:gd name="T21" fmla="*/ 36 h 36"/>
                <a:gd name="T22" fmla="*/ 2 w 19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6">
                  <a:moveTo>
                    <a:pt x="2" y="36"/>
                  </a:moveTo>
                  <a:lnTo>
                    <a:pt x="3" y="34"/>
                  </a:lnTo>
                  <a:lnTo>
                    <a:pt x="2" y="3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8" name="Freeform 3448">
              <a:extLst>
                <a:ext uri="{FF2B5EF4-FFF2-40B4-BE49-F238E27FC236}">
                  <a16:creationId xmlns:a16="http://schemas.microsoft.com/office/drawing/2014/main" id="{E343BEF4-EE25-4638-8B04-74F2BB6B6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7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69" name="Freeform 3449">
              <a:extLst>
                <a:ext uri="{FF2B5EF4-FFF2-40B4-BE49-F238E27FC236}">
                  <a16:creationId xmlns:a16="http://schemas.microsoft.com/office/drawing/2014/main" id="{0BC9D4FB-9ECC-45B0-B279-0E6467A7A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6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0" name="Freeform 3450">
              <a:extLst>
                <a:ext uri="{FF2B5EF4-FFF2-40B4-BE49-F238E27FC236}">
                  <a16:creationId xmlns:a16="http://schemas.microsoft.com/office/drawing/2014/main" id="{1D5ED224-E73B-4535-A325-47B63F3177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1" name="Freeform 3451">
              <a:extLst>
                <a:ext uri="{FF2B5EF4-FFF2-40B4-BE49-F238E27FC236}">
                  <a16:creationId xmlns:a16="http://schemas.microsoft.com/office/drawing/2014/main" id="{E52E1D6C-5A67-4C2C-90D4-1061EF204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681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2" name="Freeform 3452">
              <a:extLst>
                <a:ext uri="{FF2B5EF4-FFF2-40B4-BE49-F238E27FC236}">
                  <a16:creationId xmlns:a16="http://schemas.microsoft.com/office/drawing/2014/main" id="{99172C14-FD1F-4686-BD48-0B61B5B2F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3" name="Freeform 3453">
              <a:extLst>
                <a:ext uri="{FF2B5EF4-FFF2-40B4-BE49-F238E27FC236}">
                  <a16:creationId xmlns:a16="http://schemas.microsoft.com/office/drawing/2014/main" id="{AA96CD36-5A16-4F17-91C2-C83893959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86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1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1 h 25"/>
                <a:gd name="T12" fmla="*/ 107 w 107"/>
                <a:gd name="T13" fmla="*/ 0 h 25"/>
                <a:gd name="T14" fmla="*/ 106 w 107"/>
                <a:gd name="T15" fmla="*/ 1 h 25"/>
                <a:gd name="T16" fmla="*/ 107 w 107"/>
                <a:gd name="T17" fmla="*/ 1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4" name="Freeform 3454">
              <a:extLst>
                <a:ext uri="{FF2B5EF4-FFF2-40B4-BE49-F238E27FC236}">
                  <a16:creationId xmlns:a16="http://schemas.microsoft.com/office/drawing/2014/main" id="{2272AEE2-7836-417A-846A-2C3B2B350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74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5" name="Freeform 3455">
              <a:extLst>
                <a:ext uri="{FF2B5EF4-FFF2-40B4-BE49-F238E27FC236}">
                  <a16:creationId xmlns:a16="http://schemas.microsoft.com/office/drawing/2014/main" id="{D70072C2-322D-4964-810E-252F10862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674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6" name="Freeform 3456">
              <a:extLst>
                <a:ext uri="{FF2B5EF4-FFF2-40B4-BE49-F238E27FC236}">
                  <a16:creationId xmlns:a16="http://schemas.microsoft.com/office/drawing/2014/main" id="{C829A5C3-E89A-4991-A3C6-7CC082637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695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7" name="Freeform 3457">
              <a:extLst>
                <a:ext uri="{FF2B5EF4-FFF2-40B4-BE49-F238E27FC236}">
                  <a16:creationId xmlns:a16="http://schemas.microsoft.com/office/drawing/2014/main" id="{2F8DA9D6-7D23-4143-BED2-C79F37B9A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80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8" name="Freeform 3458">
              <a:extLst>
                <a:ext uri="{FF2B5EF4-FFF2-40B4-BE49-F238E27FC236}">
                  <a16:creationId xmlns:a16="http://schemas.microsoft.com/office/drawing/2014/main" id="{93ACF113-9E3D-4808-9935-B4755D97B2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667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79" name="Freeform 3459">
              <a:extLst>
                <a:ext uri="{FF2B5EF4-FFF2-40B4-BE49-F238E27FC236}">
                  <a16:creationId xmlns:a16="http://schemas.microsoft.com/office/drawing/2014/main" id="{89CE7F2F-A90A-4B1D-9A30-53F8E72E2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67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6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6 h 8"/>
                <a:gd name="T12" fmla="*/ 0 w 28"/>
                <a:gd name="T13" fmla="*/ 7 h 8"/>
                <a:gd name="T14" fmla="*/ 0 w 28"/>
                <a:gd name="T15" fmla="*/ 6 h 8"/>
                <a:gd name="T16" fmla="*/ 0 w 28"/>
                <a:gd name="T17" fmla="*/ 6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0" name="Freeform 3460">
              <a:extLst>
                <a:ext uri="{FF2B5EF4-FFF2-40B4-BE49-F238E27FC236}">
                  <a16:creationId xmlns:a16="http://schemas.microsoft.com/office/drawing/2014/main" id="{81F82F2D-8C83-4C44-BC83-3D9B5716E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3"/>
              <a:ext cx="10" cy="13"/>
            </a:xfrm>
            <a:custGeom>
              <a:avLst/>
              <a:gdLst>
                <a:gd name="T0" fmla="*/ 9 w 10"/>
                <a:gd name="T1" fmla="*/ 13 h 13"/>
                <a:gd name="T2" fmla="*/ 9 w 10"/>
                <a:gd name="T3" fmla="*/ 12 h 13"/>
                <a:gd name="T4" fmla="*/ 10 w 10"/>
                <a:gd name="T5" fmla="*/ 12 h 13"/>
                <a:gd name="T6" fmla="*/ 1 w 10"/>
                <a:gd name="T7" fmla="*/ 0 h 13"/>
                <a:gd name="T8" fmla="*/ 0 w 10"/>
                <a:gd name="T9" fmla="*/ 1 h 13"/>
                <a:gd name="T10" fmla="*/ 9 w 10"/>
                <a:gd name="T11" fmla="*/ 13 h 13"/>
                <a:gd name="T12" fmla="*/ 9 w 10"/>
                <a:gd name="T13" fmla="*/ 13 h 13"/>
                <a:gd name="T14" fmla="*/ 9 w 10"/>
                <a:gd name="T15" fmla="*/ 13 h 13"/>
                <a:gd name="T16" fmla="*/ 9 w 10"/>
                <a:gd name="T17" fmla="*/ 13 h 13"/>
                <a:gd name="T18" fmla="*/ 9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9" y="12"/>
                  </a:lnTo>
                  <a:lnTo>
                    <a:pt x="10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1" name="Freeform 3461">
              <a:extLst>
                <a:ext uri="{FF2B5EF4-FFF2-40B4-BE49-F238E27FC236}">
                  <a16:creationId xmlns:a16="http://schemas.microsoft.com/office/drawing/2014/main" id="{A339895D-6A05-4624-8D1B-E3B5ABA60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673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2" name="Freeform 3462">
              <a:extLst>
                <a:ext uri="{FF2B5EF4-FFF2-40B4-BE49-F238E27FC236}">
                  <a16:creationId xmlns:a16="http://schemas.microsoft.com/office/drawing/2014/main" id="{6DA314D7-8895-4A8A-B577-38F0D6D09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661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3" name="Freeform 3463">
              <a:extLst>
                <a:ext uri="{FF2B5EF4-FFF2-40B4-BE49-F238E27FC236}">
                  <a16:creationId xmlns:a16="http://schemas.microsoft.com/office/drawing/2014/main" id="{6420D09D-40EC-4251-B500-4480C5826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661"/>
              <a:ext cx="36" cy="7"/>
            </a:xfrm>
            <a:custGeom>
              <a:avLst/>
              <a:gdLst>
                <a:gd name="T0" fmla="*/ 2 w 36"/>
                <a:gd name="T1" fmla="*/ 6 h 7"/>
                <a:gd name="T2" fmla="*/ 2 w 36"/>
                <a:gd name="T3" fmla="*/ 6 h 7"/>
                <a:gd name="T4" fmla="*/ 2 w 36"/>
                <a:gd name="T5" fmla="*/ 7 h 7"/>
                <a:gd name="T6" fmla="*/ 36 w 36"/>
                <a:gd name="T7" fmla="*/ 1 h 7"/>
                <a:gd name="T8" fmla="*/ 36 w 36"/>
                <a:gd name="T9" fmla="*/ 0 h 7"/>
                <a:gd name="T10" fmla="*/ 2 w 36"/>
                <a:gd name="T11" fmla="*/ 6 h 7"/>
                <a:gd name="T12" fmla="*/ 2 w 36"/>
                <a:gd name="T13" fmla="*/ 6 h 7"/>
                <a:gd name="T14" fmla="*/ 2 w 36"/>
                <a:gd name="T15" fmla="*/ 6 h 7"/>
                <a:gd name="T16" fmla="*/ 0 w 36"/>
                <a:gd name="T17" fmla="*/ 6 h 7"/>
                <a:gd name="T18" fmla="*/ 2 w 3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">
                  <a:moveTo>
                    <a:pt x="2" y="6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4" name="Freeform 3464">
              <a:extLst>
                <a:ext uri="{FF2B5EF4-FFF2-40B4-BE49-F238E27FC236}">
                  <a16:creationId xmlns:a16="http://schemas.microsoft.com/office/drawing/2014/main" id="{93D09531-1C29-46FC-86C5-C7E82AB2F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667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5" name="Freeform 3465">
              <a:extLst>
                <a:ext uri="{FF2B5EF4-FFF2-40B4-BE49-F238E27FC236}">
                  <a16:creationId xmlns:a16="http://schemas.microsoft.com/office/drawing/2014/main" id="{FE726FA2-A7F2-4FA0-B542-B4F942BEC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666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1 h 6"/>
                <a:gd name="T12" fmla="*/ 28 w 29"/>
                <a:gd name="T13" fmla="*/ 0 h 6"/>
                <a:gd name="T14" fmla="*/ 28 w 29"/>
                <a:gd name="T15" fmla="*/ 1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6" name="Freeform 3466">
              <a:extLst>
                <a:ext uri="{FF2B5EF4-FFF2-40B4-BE49-F238E27FC236}">
                  <a16:creationId xmlns:a16="http://schemas.microsoft.com/office/drawing/2014/main" id="{BFE2221D-AEE8-46C8-9ACC-66DDFC1A8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62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7" name="Freeform 3467">
              <a:extLst>
                <a:ext uri="{FF2B5EF4-FFF2-40B4-BE49-F238E27FC236}">
                  <a16:creationId xmlns:a16="http://schemas.microsoft.com/office/drawing/2014/main" id="{BE8A8CC0-AF5D-4352-AF09-CA18997FE58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2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8" name="Freeform 3468">
              <a:extLst>
                <a:ext uri="{FF2B5EF4-FFF2-40B4-BE49-F238E27FC236}">
                  <a16:creationId xmlns:a16="http://schemas.microsoft.com/office/drawing/2014/main" id="{0EAAD7F1-5B2A-470E-BCB7-A73BF3DDE2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7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4 h 5"/>
                <a:gd name="T4" fmla="*/ 4 w 4"/>
                <a:gd name="T5" fmla="*/ 4 h 5"/>
                <a:gd name="T6" fmla="*/ 1 w 4"/>
                <a:gd name="T7" fmla="*/ 0 h 5"/>
                <a:gd name="T8" fmla="*/ 0 w 4"/>
                <a:gd name="T9" fmla="*/ 0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89" name="Freeform 3469">
              <a:extLst>
                <a:ext uri="{FF2B5EF4-FFF2-40B4-BE49-F238E27FC236}">
                  <a16:creationId xmlns:a16="http://schemas.microsoft.com/office/drawing/2014/main" id="{0CB4DBD3-5516-41C8-91A1-4FA46EB16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685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0" name="Freeform 3470">
              <a:extLst>
                <a:ext uri="{FF2B5EF4-FFF2-40B4-BE49-F238E27FC236}">
                  <a16:creationId xmlns:a16="http://schemas.microsoft.com/office/drawing/2014/main" id="{FB9AEBA7-878B-4825-B885-CF56D91A7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7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0 h 6"/>
                <a:gd name="T4" fmla="*/ 0 w 3"/>
                <a:gd name="T5" fmla="*/ 1 h 6"/>
                <a:gd name="T6" fmla="*/ 2 w 3"/>
                <a:gd name="T7" fmla="*/ 6 h 6"/>
                <a:gd name="T8" fmla="*/ 3 w 3"/>
                <a:gd name="T9" fmla="*/ 5 h 6"/>
                <a:gd name="T10" fmla="*/ 1 w 3"/>
                <a:gd name="T11" fmla="*/ 0 h 6"/>
                <a:gd name="T12" fmla="*/ 0 w 3"/>
                <a:gd name="T13" fmla="*/ 1 h 6"/>
                <a:gd name="T14" fmla="*/ 0 w 3"/>
                <a:gd name="T15" fmla="*/ 0 h 6"/>
                <a:gd name="T16" fmla="*/ 0 w 3"/>
                <a:gd name="T17" fmla="*/ 0 h 6"/>
                <a:gd name="T18" fmla="*/ 0 w 3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1" name="Freeform 3471">
              <a:extLst>
                <a:ext uri="{FF2B5EF4-FFF2-40B4-BE49-F238E27FC236}">
                  <a16:creationId xmlns:a16="http://schemas.microsoft.com/office/drawing/2014/main" id="{46F68921-9EFD-417A-90BB-5DBBF9C8B5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1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2" name="Freeform 3472">
              <a:extLst>
                <a:ext uri="{FF2B5EF4-FFF2-40B4-BE49-F238E27FC236}">
                  <a16:creationId xmlns:a16="http://schemas.microsoft.com/office/drawing/2014/main" id="{F8B61F13-3C09-4E8E-A6C0-87B2798AFC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3682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3" name="Freeform 3473">
              <a:extLst>
                <a:ext uri="{FF2B5EF4-FFF2-40B4-BE49-F238E27FC236}">
                  <a16:creationId xmlns:a16="http://schemas.microsoft.com/office/drawing/2014/main" id="{A6DB885D-F85B-4049-93DB-374E7DBC7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679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4" name="Freeform 3474">
              <a:extLst>
                <a:ext uri="{FF2B5EF4-FFF2-40B4-BE49-F238E27FC236}">
                  <a16:creationId xmlns:a16="http://schemas.microsoft.com/office/drawing/2014/main" id="{9E5DE287-9026-4598-AEE9-16FEE99876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681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5" name="Freeform 3475">
              <a:extLst>
                <a:ext uri="{FF2B5EF4-FFF2-40B4-BE49-F238E27FC236}">
                  <a16:creationId xmlns:a16="http://schemas.microsoft.com/office/drawing/2014/main" id="{DB3C92FD-CBDF-457F-8EBC-3D04F5FE1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675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6" name="Freeform 3476">
              <a:extLst>
                <a:ext uri="{FF2B5EF4-FFF2-40B4-BE49-F238E27FC236}">
                  <a16:creationId xmlns:a16="http://schemas.microsoft.com/office/drawing/2014/main" id="{1C2FEA69-2E61-4B11-8C19-C230436CF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76"/>
              <a:ext cx="2" cy="4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2 w 2"/>
                <a:gd name="T5" fmla="*/ 3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7" name="Freeform 3477">
              <a:extLst>
                <a:ext uri="{FF2B5EF4-FFF2-40B4-BE49-F238E27FC236}">
                  <a16:creationId xmlns:a16="http://schemas.microsoft.com/office/drawing/2014/main" id="{0894797D-4B6E-4208-B0B4-871D5D430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672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8" name="Freeform 3478">
              <a:extLst>
                <a:ext uri="{FF2B5EF4-FFF2-40B4-BE49-F238E27FC236}">
                  <a16:creationId xmlns:a16="http://schemas.microsoft.com/office/drawing/2014/main" id="{17BA1C56-C261-4EA9-B966-247B720AC0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3675"/>
              <a:ext cx="4" cy="4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0 w 4"/>
                <a:gd name="T5" fmla="*/ 1 h 4"/>
                <a:gd name="T6" fmla="*/ 3 w 4"/>
                <a:gd name="T7" fmla="*/ 4 h 4"/>
                <a:gd name="T8" fmla="*/ 4 w 4"/>
                <a:gd name="T9" fmla="*/ 3 h 4"/>
                <a:gd name="T10" fmla="*/ 3 w 4"/>
                <a:gd name="T11" fmla="*/ 0 h 4"/>
                <a:gd name="T12" fmla="*/ 2 w 4"/>
                <a:gd name="T13" fmla="*/ 1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199" name="Freeform 3479">
              <a:extLst>
                <a:ext uri="{FF2B5EF4-FFF2-40B4-BE49-F238E27FC236}">
                  <a16:creationId xmlns:a16="http://schemas.microsoft.com/office/drawing/2014/main" id="{D431B3D2-70BE-4AFD-B768-174C9CC1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667"/>
              <a:ext cx="37" cy="9"/>
            </a:xfrm>
            <a:custGeom>
              <a:avLst/>
              <a:gdLst>
                <a:gd name="T0" fmla="*/ 36 w 37"/>
                <a:gd name="T1" fmla="*/ 0 h 9"/>
                <a:gd name="T2" fmla="*/ 37 w 37"/>
                <a:gd name="T3" fmla="*/ 1 h 9"/>
                <a:gd name="T4" fmla="*/ 36 w 37"/>
                <a:gd name="T5" fmla="*/ 0 h 9"/>
                <a:gd name="T6" fmla="*/ 0 w 37"/>
                <a:gd name="T7" fmla="*/ 8 h 9"/>
                <a:gd name="T8" fmla="*/ 0 w 37"/>
                <a:gd name="T9" fmla="*/ 9 h 9"/>
                <a:gd name="T10" fmla="*/ 36 w 37"/>
                <a:gd name="T11" fmla="*/ 2 h 9"/>
                <a:gd name="T12" fmla="*/ 36 w 37"/>
                <a:gd name="T13" fmla="*/ 2 h 9"/>
                <a:gd name="T14" fmla="*/ 37 w 37"/>
                <a:gd name="T15" fmla="*/ 1 h 9"/>
                <a:gd name="T16" fmla="*/ 37 w 37"/>
                <a:gd name="T17" fmla="*/ 0 h 9"/>
                <a:gd name="T18" fmla="*/ 36 w 3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">
                  <a:moveTo>
                    <a:pt x="36" y="0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0" name="Freeform 3480">
              <a:extLst>
                <a:ext uri="{FF2B5EF4-FFF2-40B4-BE49-F238E27FC236}">
                  <a16:creationId xmlns:a16="http://schemas.microsoft.com/office/drawing/2014/main" id="{C1184414-E7A2-4A93-B635-E9FF1A0AC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668"/>
              <a:ext cx="5" cy="5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0 h 5"/>
                <a:gd name="T8" fmla="*/ 0 w 5"/>
                <a:gd name="T9" fmla="*/ 1 h 5"/>
                <a:gd name="T10" fmla="*/ 4 w 5"/>
                <a:gd name="T11" fmla="*/ 5 h 5"/>
                <a:gd name="T12" fmla="*/ 4 w 5"/>
                <a:gd name="T13" fmla="*/ 4 h 5"/>
                <a:gd name="T14" fmla="*/ 4 w 5"/>
                <a:gd name="T15" fmla="*/ 5 h 5"/>
                <a:gd name="T16" fmla="*/ 5 w 5"/>
                <a:gd name="T17" fmla="*/ 5 h 5"/>
                <a:gd name="T18" fmla="*/ 4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1" name="Freeform 3481">
              <a:extLst>
                <a:ext uri="{FF2B5EF4-FFF2-40B4-BE49-F238E27FC236}">
                  <a16:creationId xmlns:a16="http://schemas.microsoft.com/office/drawing/2014/main" id="{7E317B5D-8217-4652-A965-1DBD468879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77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2" name="Freeform 3482">
              <a:extLst>
                <a:ext uri="{FF2B5EF4-FFF2-40B4-BE49-F238E27FC236}">
                  <a16:creationId xmlns:a16="http://schemas.microsoft.com/office/drawing/2014/main" id="{3AD4514D-02EC-40EA-992C-32708B13FE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671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7 w 27"/>
                <a:gd name="T3" fmla="*/ 0 h 6"/>
                <a:gd name="T4" fmla="*/ 0 w 27"/>
                <a:gd name="T5" fmla="*/ 5 h 6"/>
                <a:gd name="T6" fmla="*/ 0 w 27"/>
                <a:gd name="T7" fmla="*/ 6 h 6"/>
                <a:gd name="T8" fmla="*/ 27 w 27"/>
                <a:gd name="T9" fmla="*/ 1 h 6"/>
                <a:gd name="T10" fmla="*/ 27 w 27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3" name="Freeform 3483">
              <a:extLst>
                <a:ext uri="{FF2B5EF4-FFF2-40B4-BE49-F238E27FC236}">
                  <a16:creationId xmlns:a16="http://schemas.microsoft.com/office/drawing/2014/main" id="{D875FCE9-A3EE-40A8-A528-B5FE5E1C8D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0"/>
              <a:ext cx="107" cy="22"/>
            </a:xfrm>
            <a:custGeom>
              <a:avLst/>
              <a:gdLst>
                <a:gd name="T0" fmla="*/ 106 w 107"/>
                <a:gd name="T1" fmla="*/ 0 h 22"/>
                <a:gd name="T2" fmla="*/ 106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6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6" y="0"/>
                  </a:moveTo>
                  <a:lnTo>
                    <a:pt x="106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4" name="Freeform 3484">
              <a:extLst>
                <a:ext uri="{FF2B5EF4-FFF2-40B4-BE49-F238E27FC236}">
                  <a16:creationId xmlns:a16="http://schemas.microsoft.com/office/drawing/2014/main" id="{F973176A-2ADD-466E-B530-CE6D2F128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675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0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5" name="Freeform 3485">
              <a:extLst>
                <a:ext uri="{FF2B5EF4-FFF2-40B4-BE49-F238E27FC236}">
                  <a16:creationId xmlns:a16="http://schemas.microsoft.com/office/drawing/2014/main" id="{692FD4C1-D95C-48F3-BB7F-AB5D6B747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667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6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6" name="Freeform 3486">
              <a:extLst>
                <a:ext uri="{FF2B5EF4-FFF2-40B4-BE49-F238E27FC236}">
                  <a16:creationId xmlns:a16="http://schemas.microsoft.com/office/drawing/2014/main" id="{CDA968BE-51B7-4546-BEA4-91CCB8BCA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2"/>
              <a:ext cx="109" cy="24"/>
            </a:xfrm>
            <a:custGeom>
              <a:avLst/>
              <a:gdLst>
                <a:gd name="T0" fmla="*/ 109 w 109"/>
                <a:gd name="T1" fmla="*/ 1 h 24"/>
                <a:gd name="T2" fmla="*/ 108 w 109"/>
                <a:gd name="T3" fmla="*/ 0 h 24"/>
                <a:gd name="T4" fmla="*/ 0 w 109"/>
                <a:gd name="T5" fmla="*/ 23 h 24"/>
                <a:gd name="T6" fmla="*/ 2 w 109"/>
                <a:gd name="T7" fmla="*/ 24 h 24"/>
                <a:gd name="T8" fmla="*/ 109 w 109"/>
                <a:gd name="T9" fmla="*/ 1 h 24"/>
                <a:gd name="T10" fmla="*/ 109 w 10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4">
                  <a:moveTo>
                    <a:pt x="109" y="1"/>
                  </a:moveTo>
                  <a:lnTo>
                    <a:pt x="108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7" name="Freeform 3487">
              <a:extLst>
                <a:ext uri="{FF2B5EF4-FFF2-40B4-BE49-F238E27FC236}">
                  <a16:creationId xmlns:a16="http://schemas.microsoft.com/office/drawing/2014/main" id="{5BE37506-8063-4780-A43D-6DEA6F373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3677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8" name="Freeform 3488">
              <a:extLst>
                <a:ext uri="{FF2B5EF4-FFF2-40B4-BE49-F238E27FC236}">
                  <a16:creationId xmlns:a16="http://schemas.microsoft.com/office/drawing/2014/main" id="{FBF25522-00C3-4C05-818B-063264AC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3671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09" name="Freeform 3489">
              <a:extLst>
                <a:ext uri="{FF2B5EF4-FFF2-40B4-BE49-F238E27FC236}">
                  <a16:creationId xmlns:a16="http://schemas.microsoft.com/office/drawing/2014/main" id="{17626513-DF56-4252-84D3-53A10DDF2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5"/>
              <a:ext cx="25" cy="35"/>
            </a:xfrm>
            <a:custGeom>
              <a:avLst/>
              <a:gdLst>
                <a:gd name="T0" fmla="*/ 0 w 25"/>
                <a:gd name="T1" fmla="*/ 14 h 35"/>
                <a:gd name="T2" fmla="*/ 20 w 25"/>
                <a:gd name="T3" fmla="*/ 34 h 35"/>
                <a:gd name="T4" fmla="*/ 24 w 25"/>
                <a:gd name="T5" fmla="*/ 35 h 35"/>
                <a:gd name="T6" fmla="*/ 25 w 25"/>
                <a:gd name="T7" fmla="*/ 35 h 35"/>
                <a:gd name="T8" fmla="*/ 25 w 25"/>
                <a:gd name="T9" fmla="*/ 31 h 35"/>
                <a:gd name="T10" fmla="*/ 24 w 25"/>
                <a:gd name="T11" fmla="*/ 31 h 35"/>
                <a:gd name="T12" fmla="*/ 20 w 25"/>
                <a:gd name="T13" fmla="*/ 29 h 35"/>
                <a:gd name="T14" fmla="*/ 2 w 25"/>
                <a:gd name="T15" fmla="*/ 0 h 35"/>
                <a:gd name="T16" fmla="*/ 0 w 25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14"/>
                  </a:moveTo>
                  <a:lnTo>
                    <a:pt x="20" y="34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0" name="Freeform 3490">
              <a:extLst>
                <a:ext uri="{FF2B5EF4-FFF2-40B4-BE49-F238E27FC236}">
                  <a16:creationId xmlns:a16="http://schemas.microsoft.com/office/drawing/2014/main" id="{172BF6A7-CBFB-44D3-8D28-6266A9626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98"/>
              <a:ext cx="22" cy="22"/>
            </a:xfrm>
            <a:custGeom>
              <a:avLst/>
              <a:gdLst>
                <a:gd name="T0" fmla="*/ 22 w 22"/>
                <a:gd name="T1" fmla="*/ 20 h 22"/>
                <a:gd name="T2" fmla="*/ 22 w 22"/>
                <a:gd name="T3" fmla="*/ 20 h 22"/>
                <a:gd name="T4" fmla="*/ 22 w 22"/>
                <a:gd name="T5" fmla="*/ 20 h 22"/>
                <a:gd name="T6" fmla="*/ 2 w 22"/>
                <a:gd name="T7" fmla="*/ 0 h 22"/>
                <a:gd name="T8" fmla="*/ 0 w 22"/>
                <a:gd name="T9" fmla="*/ 2 h 22"/>
                <a:gd name="T10" fmla="*/ 19 w 22"/>
                <a:gd name="T11" fmla="*/ 21 h 22"/>
                <a:gd name="T12" fmla="*/ 19 w 22"/>
                <a:gd name="T13" fmla="*/ 22 h 22"/>
                <a:gd name="T14" fmla="*/ 19 w 22"/>
                <a:gd name="T15" fmla="*/ 21 h 22"/>
                <a:gd name="T16" fmla="*/ 20 w 22"/>
                <a:gd name="T17" fmla="*/ 22 h 22"/>
                <a:gd name="T18" fmla="*/ 22 w 22"/>
                <a:gd name="T19" fmla="*/ 21 h 22"/>
                <a:gd name="T20" fmla="*/ 22 w 22"/>
                <a:gd name="T21" fmla="*/ 21 h 22"/>
                <a:gd name="T22" fmla="*/ 22 w 22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1" name="Freeform 3491">
              <a:extLst>
                <a:ext uri="{FF2B5EF4-FFF2-40B4-BE49-F238E27FC236}">
                  <a16:creationId xmlns:a16="http://schemas.microsoft.com/office/drawing/2014/main" id="{7813280F-5FF3-4EE4-9377-EEC2CF37F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8"/>
              <a:ext cx="6" cy="3"/>
            </a:xfrm>
            <a:custGeom>
              <a:avLst/>
              <a:gdLst>
                <a:gd name="T0" fmla="*/ 5 w 6"/>
                <a:gd name="T1" fmla="*/ 2 h 3"/>
                <a:gd name="T2" fmla="*/ 4 w 6"/>
                <a:gd name="T3" fmla="*/ 2 h 3"/>
                <a:gd name="T4" fmla="*/ 5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5 w 6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2" name="Freeform 3492">
              <a:extLst>
                <a:ext uri="{FF2B5EF4-FFF2-40B4-BE49-F238E27FC236}">
                  <a16:creationId xmlns:a16="http://schemas.microsoft.com/office/drawing/2014/main" id="{8E94FEE7-BDD2-4DBB-8FC4-B5E0E45E00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9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3" name="Freeform 3493">
              <a:extLst>
                <a:ext uri="{FF2B5EF4-FFF2-40B4-BE49-F238E27FC236}">
                  <a16:creationId xmlns:a16="http://schemas.microsoft.com/office/drawing/2014/main" id="{4F407101-A2FF-4716-BDD7-672D7A6AB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4" name="Freeform 3494">
              <a:extLst>
                <a:ext uri="{FF2B5EF4-FFF2-40B4-BE49-F238E27FC236}">
                  <a16:creationId xmlns:a16="http://schemas.microsoft.com/office/drawing/2014/main" id="{414B29A2-5AE7-4CDE-AF55-CB050C290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5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5" name="Freeform 3495">
              <a:extLst>
                <a:ext uri="{FF2B5EF4-FFF2-40B4-BE49-F238E27FC236}">
                  <a16:creationId xmlns:a16="http://schemas.microsoft.com/office/drawing/2014/main" id="{B8767FC6-DE9D-4A3A-9C13-37FFB0510F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3"/>
              <a:ext cx="5" cy="3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3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1 w 5"/>
                <a:gd name="T17" fmla="*/ 0 h 3"/>
                <a:gd name="T18" fmla="*/ 0 w 5"/>
                <a:gd name="T19" fmla="*/ 0 h 3"/>
                <a:gd name="T20" fmla="*/ 0 w 5"/>
                <a:gd name="T21" fmla="*/ 1 h 3"/>
                <a:gd name="T22" fmla="*/ 1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6" name="Freeform 3496">
              <a:extLst>
                <a:ext uri="{FF2B5EF4-FFF2-40B4-BE49-F238E27FC236}">
                  <a16:creationId xmlns:a16="http://schemas.microsoft.com/office/drawing/2014/main" id="{812EEA4F-BED3-4B3D-ABD9-8444B8E53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0 w 22"/>
                <a:gd name="T1" fmla="*/ 2 h 31"/>
                <a:gd name="T2" fmla="*/ 3 w 22"/>
                <a:gd name="T3" fmla="*/ 1 h 31"/>
                <a:gd name="T4" fmla="*/ 0 w 22"/>
                <a:gd name="T5" fmla="*/ 2 h 31"/>
                <a:gd name="T6" fmla="*/ 19 w 22"/>
                <a:gd name="T7" fmla="*/ 31 h 31"/>
                <a:gd name="T8" fmla="*/ 22 w 22"/>
                <a:gd name="T9" fmla="*/ 29 h 31"/>
                <a:gd name="T10" fmla="*/ 3 w 22"/>
                <a:gd name="T11" fmla="*/ 0 h 31"/>
                <a:gd name="T12" fmla="*/ 0 w 22"/>
                <a:gd name="T13" fmla="*/ 1 h 31"/>
                <a:gd name="T14" fmla="*/ 3 w 22"/>
                <a:gd name="T15" fmla="*/ 0 h 31"/>
                <a:gd name="T16" fmla="*/ 2 w 22"/>
                <a:gd name="T17" fmla="*/ 0 h 31"/>
                <a:gd name="T18" fmla="*/ 0 w 22"/>
                <a:gd name="T19" fmla="*/ 0 h 31"/>
                <a:gd name="T20" fmla="*/ 0 w 22"/>
                <a:gd name="T21" fmla="*/ 1 h 31"/>
                <a:gd name="T22" fmla="*/ 0 w 22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7" name="Freeform 3497">
              <a:extLst>
                <a:ext uri="{FF2B5EF4-FFF2-40B4-BE49-F238E27FC236}">
                  <a16:creationId xmlns:a16="http://schemas.microsoft.com/office/drawing/2014/main" id="{4A82F2FA-4F13-4DF0-8E32-B7FB561A2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685"/>
              <a:ext cx="4" cy="15"/>
            </a:xfrm>
            <a:custGeom>
              <a:avLst/>
              <a:gdLst>
                <a:gd name="T0" fmla="*/ 3 w 4"/>
                <a:gd name="T1" fmla="*/ 14 h 15"/>
                <a:gd name="T2" fmla="*/ 3 w 4"/>
                <a:gd name="T3" fmla="*/ 13 h 15"/>
                <a:gd name="T4" fmla="*/ 3 w 4"/>
                <a:gd name="T5" fmla="*/ 14 h 15"/>
                <a:gd name="T6" fmla="*/ 4 w 4"/>
                <a:gd name="T7" fmla="*/ 0 h 15"/>
                <a:gd name="T8" fmla="*/ 1 w 4"/>
                <a:gd name="T9" fmla="*/ 0 h 15"/>
                <a:gd name="T10" fmla="*/ 0 w 4"/>
                <a:gd name="T11" fmla="*/ 14 h 15"/>
                <a:gd name="T12" fmla="*/ 1 w 4"/>
                <a:gd name="T13" fmla="*/ 15 h 15"/>
                <a:gd name="T14" fmla="*/ 0 w 4"/>
                <a:gd name="T15" fmla="*/ 14 h 15"/>
                <a:gd name="T16" fmla="*/ 1 w 4"/>
                <a:gd name="T17" fmla="*/ 15 h 15"/>
                <a:gd name="T18" fmla="*/ 1 w 4"/>
                <a:gd name="T19" fmla="*/ 15 h 15"/>
                <a:gd name="T20" fmla="*/ 3 w 4"/>
                <a:gd name="T21" fmla="*/ 15 h 15"/>
                <a:gd name="T22" fmla="*/ 3 w 4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14"/>
                  </a:moveTo>
                  <a:lnTo>
                    <a:pt x="3" y="13"/>
                  </a:lnTo>
                  <a:lnTo>
                    <a:pt x="3" y="1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8" name="Freeform 3498">
              <a:extLst>
                <a:ext uri="{FF2B5EF4-FFF2-40B4-BE49-F238E27FC236}">
                  <a16:creationId xmlns:a16="http://schemas.microsoft.com/office/drawing/2014/main" id="{5C4703F1-085E-443E-A6C1-55D52BDF1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76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6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5 h 27"/>
                <a:gd name="T50" fmla="*/ 123 w 151"/>
                <a:gd name="T51" fmla="*/ 15 h 27"/>
                <a:gd name="T52" fmla="*/ 127 w 151"/>
                <a:gd name="T53" fmla="*/ 14 h 27"/>
                <a:gd name="T54" fmla="*/ 132 w 151"/>
                <a:gd name="T55" fmla="*/ 14 h 27"/>
                <a:gd name="T56" fmla="*/ 136 w 151"/>
                <a:gd name="T57" fmla="*/ 13 h 27"/>
                <a:gd name="T58" fmla="*/ 138 w 151"/>
                <a:gd name="T59" fmla="*/ 13 h 27"/>
                <a:gd name="T60" fmla="*/ 141 w 151"/>
                <a:gd name="T61" fmla="*/ 13 h 27"/>
                <a:gd name="T62" fmla="*/ 143 w 151"/>
                <a:gd name="T63" fmla="*/ 12 h 27"/>
                <a:gd name="T64" fmla="*/ 144 w 151"/>
                <a:gd name="T65" fmla="*/ 12 h 27"/>
                <a:gd name="T66" fmla="*/ 145 w 151"/>
                <a:gd name="T67" fmla="*/ 12 h 27"/>
                <a:gd name="T68" fmla="*/ 146 w 151"/>
                <a:gd name="T69" fmla="*/ 11 h 27"/>
                <a:gd name="T70" fmla="*/ 147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19" name="Freeform 3499">
              <a:extLst>
                <a:ext uri="{FF2B5EF4-FFF2-40B4-BE49-F238E27FC236}">
                  <a16:creationId xmlns:a16="http://schemas.microsoft.com/office/drawing/2014/main" id="{B8C13A79-215C-4042-A0DA-A291D2B68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5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0" name="Freeform 3500">
              <a:extLst>
                <a:ext uri="{FF2B5EF4-FFF2-40B4-BE49-F238E27FC236}">
                  <a16:creationId xmlns:a16="http://schemas.microsoft.com/office/drawing/2014/main" id="{3A86F4A9-1130-4162-891A-50A0DBD4A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87"/>
              <a:ext cx="124" cy="17"/>
            </a:xfrm>
            <a:custGeom>
              <a:avLst/>
              <a:gdLst>
                <a:gd name="T0" fmla="*/ 123 w 124"/>
                <a:gd name="T1" fmla="*/ 0 h 17"/>
                <a:gd name="T2" fmla="*/ 122 w 124"/>
                <a:gd name="T3" fmla="*/ 0 h 17"/>
                <a:gd name="T4" fmla="*/ 117 w 124"/>
                <a:gd name="T5" fmla="*/ 1 h 17"/>
                <a:gd name="T6" fmla="*/ 111 w 124"/>
                <a:gd name="T7" fmla="*/ 2 h 17"/>
                <a:gd name="T8" fmla="*/ 102 w 124"/>
                <a:gd name="T9" fmla="*/ 3 h 17"/>
                <a:gd name="T10" fmla="*/ 93 w 124"/>
                <a:gd name="T11" fmla="*/ 4 h 17"/>
                <a:gd name="T12" fmla="*/ 83 w 124"/>
                <a:gd name="T13" fmla="*/ 6 h 17"/>
                <a:gd name="T14" fmla="*/ 72 w 124"/>
                <a:gd name="T15" fmla="*/ 7 h 17"/>
                <a:gd name="T16" fmla="*/ 60 w 124"/>
                <a:gd name="T17" fmla="*/ 8 h 17"/>
                <a:gd name="T18" fmla="*/ 49 w 124"/>
                <a:gd name="T19" fmla="*/ 10 h 17"/>
                <a:gd name="T20" fmla="*/ 38 w 124"/>
                <a:gd name="T21" fmla="*/ 11 h 17"/>
                <a:gd name="T22" fmla="*/ 28 w 124"/>
                <a:gd name="T23" fmla="*/ 12 h 17"/>
                <a:gd name="T24" fmla="*/ 18 w 124"/>
                <a:gd name="T25" fmla="*/ 13 h 17"/>
                <a:gd name="T26" fmla="*/ 11 w 124"/>
                <a:gd name="T27" fmla="*/ 14 h 17"/>
                <a:gd name="T28" fmla="*/ 4 w 124"/>
                <a:gd name="T29" fmla="*/ 14 h 17"/>
                <a:gd name="T30" fmla="*/ 1 w 124"/>
                <a:gd name="T31" fmla="*/ 15 h 17"/>
                <a:gd name="T32" fmla="*/ 0 w 124"/>
                <a:gd name="T33" fmla="*/ 15 h 17"/>
                <a:gd name="T34" fmla="*/ 1 w 124"/>
                <a:gd name="T35" fmla="*/ 17 h 17"/>
                <a:gd name="T36" fmla="*/ 4 w 124"/>
                <a:gd name="T37" fmla="*/ 16 h 17"/>
                <a:gd name="T38" fmla="*/ 11 w 124"/>
                <a:gd name="T39" fmla="*/ 16 h 17"/>
                <a:gd name="T40" fmla="*/ 19 w 124"/>
                <a:gd name="T41" fmla="*/ 15 h 17"/>
                <a:gd name="T42" fmla="*/ 28 w 124"/>
                <a:gd name="T43" fmla="*/ 14 h 17"/>
                <a:gd name="T44" fmla="*/ 38 w 124"/>
                <a:gd name="T45" fmla="*/ 13 h 17"/>
                <a:gd name="T46" fmla="*/ 49 w 124"/>
                <a:gd name="T47" fmla="*/ 12 h 17"/>
                <a:gd name="T48" fmla="*/ 60 w 124"/>
                <a:gd name="T49" fmla="*/ 10 h 17"/>
                <a:gd name="T50" fmla="*/ 72 w 124"/>
                <a:gd name="T51" fmla="*/ 9 h 17"/>
                <a:gd name="T52" fmla="*/ 83 w 124"/>
                <a:gd name="T53" fmla="*/ 8 h 17"/>
                <a:gd name="T54" fmla="*/ 93 w 124"/>
                <a:gd name="T55" fmla="*/ 7 h 17"/>
                <a:gd name="T56" fmla="*/ 102 w 124"/>
                <a:gd name="T57" fmla="*/ 6 h 17"/>
                <a:gd name="T58" fmla="*/ 111 w 124"/>
                <a:gd name="T59" fmla="*/ 4 h 17"/>
                <a:gd name="T60" fmla="*/ 118 w 124"/>
                <a:gd name="T61" fmla="*/ 3 h 17"/>
                <a:gd name="T62" fmla="*/ 122 w 124"/>
                <a:gd name="T63" fmla="*/ 2 h 17"/>
                <a:gd name="T64" fmla="*/ 124 w 124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7">
                  <a:moveTo>
                    <a:pt x="124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1" name="Freeform 3501">
              <a:extLst>
                <a:ext uri="{FF2B5EF4-FFF2-40B4-BE49-F238E27FC236}">
                  <a16:creationId xmlns:a16="http://schemas.microsoft.com/office/drawing/2014/main" id="{D0D01C74-CA25-4B20-8D09-76911CD1C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582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3 w 7"/>
                <a:gd name="T13" fmla="*/ 3 h 7"/>
                <a:gd name="T14" fmla="*/ 3 w 7"/>
                <a:gd name="T15" fmla="*/ 4 h 7"/>
                <a:gd name="T16" fmla="*/ 2 w 7"/>
                <a:gd name="T17" fmla="*/ 4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2" name="Freeform 3502">
              <a:extLst>
                <a:ext uri="{FF2B5EF4-FFF2-40B4-BE49-F238E27FC236}">
                  <a16:creationId xmlns:a16="http://schemas.microsoft.com/office/drawing/2014/main" id="{01512FB0-5EE9-4136-A501-D2446B1323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75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3" name="Freeform 3503">
              <a:extLst>
                <a:ext uri="{FF2B5EF4-FFF2-40B4-BE49-F238E27FC236}">
                  <a16:creationId xmlns:a16="http://schemas.microsoft.com/office/drawing/2014/main" id="{B07271AF-C480-43DA-AA62-1272919AF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575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4" name="Freeform 3504">
              <a:extLst>
                <a:ext uri="{FF2B5EF4-FFF2-40B4-BE49-F238E27FC236}">
                  <a16:creationId xmlns:a16="http://schemas.microsoft.com/office/drawing/2014/main" id="{B8EB2942-F709-4EBF-9D72-98B2168D7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421"/>
              <a:ext cx="158" cy="175"/>
            </a:xfrm>
            <a:custGeom>
              <a:avLst/>
              <a:gdLst>
                <a:gd name="T0" fmla="*/ 145 w 158"/>
                <a:gd name="T1" fmla="*/ 155 h 175"/>
                <a:gd name="T2" fmla="*/ 146 w 158"/>
                <a:gd name="T3" fmla="*/ 155 h 175"/>
                <a:gd name="T4" fmla="*/ 148 w 158"/>
                <a:gd name="T5" fmla="*/ 155 h 175"/>
                <a:gd name="T6" fmla="*/ 150 w 158"/>
                <a:gd name="T7" fmla="*/ 154 h 175"/>
                <a:gd name="T8" fmla="*/ 152 w 158"/>
                <a:gd name="T9" fmla="*/ 153 h 175"/>
                <a:gd name="T10" fmla="*/ 154 w 158"/>
                <a:gd name="T11" fmla="*/ 153 h 175"/>
                <a:gd name="T12" fmla="*/ 156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3 w 158"/>
                <a:gd name="T19" fmla="*/ 2 h 175"/>
                <a:gd name="T20" fmla="*/ 152 w 158"/>
                <a:gd name="T21" fmla="*/ 1 h 175"/>
                <a:gd name="T22" fmla="*/ 151 w 158"/>
                <a:gd name="T23" fmla="*/ 1 h 175"/>
                <a:gd name="T24" fmla="*/ 149 w 158"/>
                <a:gd name="T25" fmla="*/ 0 h 175"/>
                <a:gd name="T26" fmla="*/ 147 w 158"/>
                <a:gd name="T27" fmla="*/ 0 h 175"/>
                <a:gd name="T28" fmla="*/ 145 w 158"/>
                <a:gd name="T29" fmla="*/ 0 h 175"/>
                <a:gd name="T30" fmla="*/ 143 w 158"/>
                <a:gd name="T31" fmla="*/ 0 h 175"/>
                <a:gd name="T32" fmla="*/ 141 w 158"/>
                <a:gd name="T33" fmla="*/ 0 h 175"/>
                <a:gd name="T34" fmla="*/ 139 w 158"/>
                <a:gd name="T35" fmla="*/ 0 h 175"/>
                <a:gd name="T36" fmla="*/ 5 w 158"/>
                <a:gd name="T37" fmla="*/ 5 h 175"/>
                <a:gd name="T38" fmla="*/ 4 w 158"/>
                <a:gd name="T39" fmla="*/ 5 h 175"/>
                <a:gd name="T40" fmla="*/ 3 w 158"/>
                <a:gd name="T41" fmla="*/ 5 h 175"/>
                <a:gd name="T42" fmla="*/ 2 w 158"/>
                <a:gd name="T43" fmla="*/ 6 h 175"/>
                <a:gd name="T44" fmla="*/ 2 w 158"/>
                <a:gd name="T45" fmla="*/ 6 h 175"/>
                <a:gd name="T46" fmla="*/ 2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2 w 158"/>
                <a:gd name="T55" fmla="*/ 170 h 175"/>
                <a:gd name="T56" fmla="*/ 12 w 158"/>
                <a:gd name="T57" fmla="*/ 172 h 175"/>
                <a:gd name="T58" fmla="*/ 13 w 158"/>
                <a:gd name="T59" fmla="*/ 172 h 175"/>
                <a:gd name="T60" fmla="*/ 13 w 158"/>
                <a:gd name="T61" fmla="*/ 173 h 175"/>
                <a:gd name="T62" fmla="*/ 14 w 158"/>
                <a:gd name="T63" fmla="*/ 174 h 175"/>
                <a:gd name="T64" fmla="*/ 14 w 158"/>
                <a:gd name="T65" fmla="*/ 174 h 175"/>
                <a:gd name="T66" fmla="*/ 14 w 158"/>
                <a:gd name="T67" fmla="*/ 174 h 175"/>
                <a:gd name="T68" fmla="*/ 15 w 158"/>
                <a:gd name="T69" fmla="*/ 175 h 175"/>
                <a:gd name="T70" fmla="*/ 16 w 158"/>
                <a:gd name="T71" fmla="*/ 175 h 175"/>
                <a:gd name="T72" fmla="*/ 145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5" y="155"/>
                  </a:moveTo>
                  <a:lnTo>
                    <a:pt x="146" y="155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3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45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5" name="Freeform 3505">
              <a:extLst>
                <a:ext uri="{FF2B5EF4-FFF2-40B4-BE49-F238E27FC236}">
                  <a16:creationId xmlns:a16="http://schemas.microsoft.com/office/drawing/2014/main" id="{D7C77C94-07C8-4A90-A297-673B3446F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70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2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4 h 7"/>
                <a:gd name="T14" fmla="*/ 3 w 15"/>
                <a:gd name="T15" fmla="*/ 5 h 7"/>
                <a:gd name="T16" fmla="*/ 1 w 15"/>
                <a:gd name="T17" fmla="*/ 5 h 7"/>
                <a:gd name="T18" fmla="*/ 0 w 15"/>
                <a:gd name="T19" fmla="*/ 5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6 h 7"/>
                <a:gd name="T28" fmla="*/ 7 w 15"/>
                <a:gd name="T29" fmla="*/ 5 h 7"/>
                <a:gd name="T30" fmla="*/ 9 w 15"/>
                <a:gd name="T31" fmla="*/ 5 h 7"/>
                <a:gd name="T32" fmla="*/ 11 w 15"/>
                <a:gd name="T33" fmla="*/ 4 h 7"/>
                <a:gd name="T34" fmla="*/ 13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6" name="Freeform 3506">
              <a:extLst>
                <a:ext uri="{FF2B5EF4-FFF2-40B4-BE49-F238E27FC236}">
                  <a16:creationId xmlns:a16="http://schemas.microsoft.com/office/drawing/2014/main" id="{6230908B-9DD3-4CA0-8DBA-AA83AA3CB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423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5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7" name="Freeform 3507">
              <a:extLst>
                <a:ext uri="{FF2B5EF4-FFF2-40B4-BE49-F238E27FC236}">
                  <a16:creationId xmlns:a16="http://schemas.microsoft.com/office/drawing/2014/main" id="{7CDA9317-638A-4BC5-9C0F-E2525D993D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420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2 w 15"/>
                <a:gd name="T5" fmla="*/ 1 h 3"/>
                <a:gd name="T6" fmla="*/ 4 w 15"/>
                <a:gd name="T7" fmla="*/ 1 h 3"/>
                <a:gd name="T8" fmla="*/ 6 w 15"/>
                <a:gd name="T9" fmla="*/ 1 h 3"/>
                <a:gd name="T10" fmla="*/ 8 w 15"/>
                <a:gd name="T11" fmla="*/ 2 h 3"/>
                <a:gd name="T12" fmla="*/ 10 w 15"/>
                <a:gd name="T13" fmla="*/ 2 h 3"/>
                <a:gd name="T14" fmla="*/ 12 w 15"/>
                <a:gd name="T15" fmla="*/ 3 h 3"/>
                <a:gd name="T16" fmla="*/ 13 w 15"/>
                <a:gd name="T17" fmla="*/ 3 h 3"/>
                <a:gd name="T18" fmla="*/ 13 w 15"/>
                <a:gd name="T19" fmla="*/ 3 h 3"/>
                <a:gd name="T20" fmla="*/ 15 w 15"/>
                <a:gd name="T21" fmla="*/ 3 h 3"/>
                <a:gd name="T22" fmla="*/ 14 w 15"/>
                <a:gd name="T23" fmla="*/ 1 h 3"/>
                <a:gd name="T24" fmla="*/ 12 w 15"/>
                <a:gd name="T25" fmla="*/ 1 h 3"/>
                <a:gd name="T26" fmla="*/ 10 w 15"/>
                <a:gd name="T27" fmla="*/ 1 h 3"/>
                <a:gd name="T28" fmla="*/ 9 w 15"/>
                <a:gd name="T29" fmla="*/ 0 h 3"/>
                <a:gd name="T30" fmla="*/ 6 w 15"/>
                <a:gd name="T31" fmla="*/ 0 h 3"/>
                <a:gd name="T32" fmla="*/ 4 w 15"/>
                <a:gd name="T33" fmla="*/ 0 h 3"/>
                <a:gd name="T34" fmla="*/ 2 w 15"/>
                <a:gd name="T35" fmla="*/ 0 h 3"/>
                <a:gd name="T36" fmla="*/ 0 w 15"/>
                <a:gd name="T37" fmla="*/ 0 h 3"/>
                <a:gd name="T38" fmla="*/ 0 w 15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8" name="Freeform 3508">
              <a:extLst>
                <a:ext uri="{FF2B5EF4-FFF2-40B4-BE49-F238E27FC236}">
                  <a16:creationId xmlns:a16="http://schemas.microsoft.com/office/drawing/2014/main" id="{C2CCED7B-B114-4BD5-90ED-1C4118AA2E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420"/>
              <a:ext cx="134" cy="7"/>
            </a:xfrm>
            <a:custGeom>
              <a:avLst/>
              <a:gdLst>
                <a:gd name="T0" fmla="*/ 0 w 134"/>
                <a:gd name="T1" fmla="*/ 5 h 7"/>
                <a:gd name="T2" fmla="*/ 0 w 134"/>
                <a:gd name="T3" fmla="*/ 7 h 7"/>
                <a:gd name="T4" fmla="*/ 134 w 134"/>
                <a:gd name="T5" fmla="*/ 1 h 7"/>
                <a:gd name="T6" fmla="*/ 134 w 134"/>
                <a:gd name="T7" fmla="*/ 0 h 7"/>
                <a:gd name="T8" fmla="*/ 0 w 134"/>
                <a:gd name="T9" fmla="*/ 5 h 7"/>
                <a:gd name="T10" fmla="*/ 0 w 13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">
                  <a:moveTo>
                    <a:pt x="0" y="5"/>
                  </a:moveTo>
                  <a:lnTo>
                    <a:pt x="0" y="7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29" name="Freeform 3509">
              <a:extLst>
                <a:ext uri="{FF2B5EF4-FFF2-40B4-BE49-F238E27FC236}">
                  <a16:creationId xmlns:a16="http://schemas.microsoft.com/office/drawing/2014/main" id="{8ED4DAB1-911E-465D-AD35-3B5F4A6EEC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25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3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6 w 6"/>
                <a:gd name="T21" fmla="*/ 0 h 5"/>
                <a:gd name="T22" fmla="*/ 5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2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0" name="Freeform 3510">
              <a:extLst>
                <a:ext uri="{FF2B5EF4-FFF2-40B4-BE49-F238E27FC236}">
                  <a16:creationId xmlns:a16="http://schemas.microsoft.com/office/drawing/2014/main" id="{CC4AD8AC-9762-47EA-A479-B3B203A02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30"/>
              <a:ext cx="14" cy="161"/>
            </a:xfrm>
            <a:custGeom>
              <a:avLst/>
              <a:gdLst>
                <a:gd name="T0" fmla="*/ 12 w 14"/>
                <a:gd name="T1" fmla="*/ 161 h 161"/>
                <a:gd name="T2" fmla="*/ 14 w 14"/>
                <a:gd name="T3" fmla="*/ 161 h 161"/>
                <a:gd name="T4" fmla="*/ 3 w 14"/>
                <a:gd name="T5" fmla="*/ 0 h 161"/>
                <a:gd name="T6" fmla="*/ 0 w 14"/>
                <a:gd name="T7" fmla="*/ 0 h 161"/>
                <a:gd name="T8" fmla="*/ 12 w 14"/>
                <a:gd name="T9" fmla="*/ 161 h 161"/>
                <a:gd name="T10" fmla="*/ 12 w 14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1">
                  <a:moveTo>
                    <a:pt x="12" y="161"/>
                  </a:moveTo>
                  <a:lnTo>
                    <a:pt x="14" y="16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1" name="Freeform 3511">
              <a:extLst>
                <a:ext uri="{FF2B5EF4-FFF2-40B4-BE49-F238E27FC236}">
                  <a16:creationId xmlns:a16="http://schemas.microsoft.com/office/drawing/2014/main" id="{9F078F52-8F43-498C-A07F-62C14CB075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591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4 h 6"/>
                <a:gd name="T4" fmla="*/ 4 w 6"/>
                <a:gd name="T5" fmla="*/ 4 h 6"/>
                <a:gd name="T6" fmla="*/ 4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2 h 6"/>
                <a:gd name="T14" fmla="*/ 2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2 h 6"/>
                <a:gd name="T24" fmla="*/ 1 w 6"/>
                <a:gd name="T25" fmla="*/ 3 h 6"/>
                <a:gd name="T26" fmla="*/ 1 w 6"/>
                <a:gd name="T27" fmla="*/ 4 h 6"/>
                <a:gd name="T28" fmla="*/ 2 w 6"/>
                <a:gd name="T29" fmla="*/ 4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2" name="Freeform 3512">
              <a:extLst>
                <a:ext uri="{FF2B5EF4-FFF2-40B4-BE49-F238E27FC236}">
                  <a16:creationId xmlns:a16="http://schemas.microsoft.com/office/drawing/2014/main" id="{2CBC5121-B0E3-484F-8A39-F3736BF00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575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3" name="Freeform 3513">
              <a:extLst>
                <a:ext uri="{FF2B5EF4-FFF2-40B4-BE49-F238E27FC236}">
                  <a16:creationId xmlns:a16="http://schemas.microsoft.com/office/drawing/2014/main" id="{2E2C6E89-09DD-477A-8CB2-5CBD54AC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3434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4" name="Freeform 3514">
              <a:extLst>
                <a:ext uri="{FF2B5EF4-FFF2-40B4-BE49-F238E27FC236}">
                  <a16:creationId xmlns:a16="http://schemas.microsoft.com/office/drawing/2014/main" id="{279824F6-6CE2-4B32-8D09-7D9A72B5E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433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5" name="Freeform 3515">
              <a:extLst>
                <a:ext uri="{FF2B5EF4-FFF2-40B4-BE49-F238E27FC236}">
                  <a16:creationId xmlns:a16="http://schemas.microsoft.com/office/drawing/2014/main" id="{E57B3557-65CD-44B8-8B2F-9FC27FA5C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33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6" name="Freeform 3516">
              <a:extLst>
                <a:ext uri="{FF2B5EF4-FFF2-40B4-BE49-F238E27FC236}">
                  <a16:creationId xmlns:a16="http://schemas.microsoft.com/office/drawing/2014/main" id="{5FB34F92-B15D-4A57-AAD3-F0D090D99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41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7" name="Freeform 3517">
              <a:extLst>
                <a:ext uri="{FF2B5EF4-FFF2-40B4-BE49-F238E27FC236}">
                  <a16:creationId xmlns:a16="http://schemas.microsoft.com/office/drawing/2014/main" id="{EEB72D16-B208-43C8-A9E9-A3FAAB966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556"/>
              <a:ext cx="123" cy="16"/>
            </a:xfrm>
            <a:custGeom>
              <a:avLst/>
              <a:gdLst>
                <a:gd name="T0" fmla="*/ 123 w 123"/>
                <a:gd name="T1" fmla="*/ 1 h 16"/>
                <a:gd name="T2" fmla="*/ 121 w 123"/>
                <a:gd name="T3" fmla="*/ 1 h 16"/>
                <a:gd name="T4" fmla="*/ 122 w 123"/>
                <a:gd name="T5" fmla="*/ 0 h 16"/>
                <a:gd name="T6" fmla="*/ 0 w 123"/>
                <a:gd name="T7" fmla="*/ 14 h 16"/>
                <a:gd name="T8" fmla="*/ 0 w 123"/>
                <a:gd name="T9" fmla="*/ 16 h 16"/>
                <a:gd name="T10" fmla="*/ 122 w 123"/>
                <a:gd name="T11" fmla="*/ 2 h 16"/>
                <a:gd name="T12" fmla="*/ 123 w 123"/>
                <a:gd name="T13" fmla="*/ 1 h 16"/>
                <a:gd name="T14" fmla="*/ 122 w 123"/>
                <a:gd name="T15" fmla="*/ 2 h 16"/>
                <a:gd name="T16" fmla="*/ 123 w 123"/>
                <a:gd name="T17" fmla="*/ 1 h 16"/>
                <a:gd name="T18" fmla="*/ 123 w 12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8" name="Freeform 3518">
              <a:extLst>
                <a:ext uri="{FF2B5EF4-FFF2-40B4-BE49-F238E27FC236}">
                  <a16:creationId xmlns:a16="http://schemas.microsoft.com/office/drawing/2014/main" id="{C2C984FA-78F5-4816-9206-7CCB4EFDB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2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0 w 48"/>
                <a:gd name="T3" fmla="*/ 7 h 14"/>
                <a:gd name="T4" fmla="*/ 0 w 48"/>
                <a:gd name="T5" fmla="*/ 14 h 14"/>
                <a:gd name="T6" fmla="*/ 47 w 48"/>
                <a:gd name="T7" fmla="*/ 6 h 14"/>
                <a:gd name="T8" fmla="*/ 48 w 4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4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7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39" name="Freeform 3519">
              <a:extLst>
                <a:ext uri="{FF2B5EF4-FFF2-40B4-BE49-F238E27FC236}">
                  <a16:creationId xmlns:a16="http://schemas.microsoft.com/office/drawing/2014/main" id="{F4ABBC9E-87A0-47CE-AFB4-6A09C0FF6D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1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2 w 49"/>
                <a:gd name="T3" fmla="*/ 8 h 9"/>
                <a:gd name="T4" fmla="*/ 1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1 w 49"/>
                <a:gd name="T11" fmla="*/ 7 h 9"/>
                <a:gd name="T12" fmla="*/ 0 w 49"/>
                <a:gd name="T13" fmla="*/ 8 h 9"/>
                <a:gd name="T14" fmla="*/ 1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40" name="Freeform 3520">
              <a:extLst>
                <a:ext uri="{FF2B5EF4-FFF2-40B4-BE49-F238E27FC236}">
                  <a16:creationId xmlns:a16="http://schemas.microsoft.com/office/drawing/2014/main" id="{40EBBF2D-678B-457B-9254-F9FA648F6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9"/>
              <a:ext cx="2" cy="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6 h 8"/>
                <a:gd name="T4" fmla="*/ 2 w 2"/>
                <a:gd name="T5" fmla="*/ 7 h 8"/>
                <a:gd name="T6" fmla="*/ 2 w 2"/>
                <a:gd name="T7" fmla="*/ 0 h 8"/>
                <a:gd name="T8" fmla="*/ 0 w 2"/>
                <a:gd name="T9" fmla="*/ 0 h 8"/>
                <a:gd name="T10" fmla="*/ 0 w 2"/>
                <a:gd name="T11" fmla="*/ 7 h 8"/>
                <a:gd name="T12" fmla="*/ 1 w 2"/>
                <a:gd name="T13" fmla="*/ 8 h 8"/>
                <a:gd name="T14" fmla="*/ 0 w 2"/>
                <a:gd name="T15" fmla="*/ 7 h 8"/>
                <a:gd name="T16" fmla="*/ 0 w 2"/>
                <a:gd name="T17" fmla="*/ 8 h 8"/>
                <a:gd name="T18" fmla="*/ 1 w 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41" name="Freeform 3521">
              <a:extLst>
                <a:ext uri="{FF2B5EF4-FFF2-40B4-BE49-F238E27FC236}">
                  <a16:creationId xmlns:a16="http://schemas.microsoft.com/office/drawing/2014/main" id="{53982812-E6C9-4EF3-B451-5D5CE98DB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7"/>
              <a:ext cx="49" cy="10"/>
            </a:xfrm>
            <a:custGeom>
              <a:avLst/>
              <a:gdLst>
                <a:gd name="T0" fmla="*/ 49 w 49"/>
                <a:gd name="T1" fmla="*/ 1 h 10"/>
                <a:gd name="T2" fmla="*/ 46 w 49"/>
                <a:gd name="T3" fmla="*/ 1 h 10"/>
                <a:gd name="T4" fmla="*/ 47 w 49"/>
                <a:gd name="T5" fmla="*/ 0 h 10"/>
                <a:gd name="T6" fmla="*/ 0 w 49"/>
                <a:gd name="T7" fmla="*/ 8 h 10"/>
                <a:gd name="T8" fmla="*/ 0 w 49"/>
                <a:gd name="T9" fmla="*/ 10 h 10"/>
                <a:gd name="T10" fmla="*/ 48 w 49"/>
                <a:gd name="T11" fmla="*/ 2 h 10"/>
                <a:gd name="T12" fmla="*/ 48 w 49"/>
                <a:gd name="T13" fmla="*/ 1 h 10"/>
                <a:gd name="T14" fmla="*/ 48 w 49"/>
                <a:gd name="T15" fmla="*/ 2 h 10"/>
                <a:gd name="T16" fmla="*/ 48 w 49"/>
                <a:gd name="T17" fmla="*/ 2 h 10"/>
                <a:gd name="T18" fmla="*/ 49 w 4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49" y="1"/>
                  </a:moveTo>
                  <a:lnTo>
                    <a:pt x="46" y="1"/>
                  </a:lnTo>
                  <a:lnTo>
                    <a:pt x="47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42" name="Freeform 3522">
              <a:extLst>
                <a:ext uri="{FF2B5EF4-FFF2-40B4-BE49-F238E27FC236}">
                  <a16:creationId xmlns:a16="http://schemas.microsoft.com/office/drawing/2014/main" id="{3EC4FB55-CDA8-45F6-88CA-ABFF26AA3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641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43" name="Freeform 3523">
              <a:extLst>
                <a:ext uri="{FF2B5EF4-FFF2-40B4-BE49-F238E27FC236}">
                  <a16:creationId xmlns:a16="http://schemas.microsoft.com/office/drawing/2014/main" id="{266A169A-C862-400A-AFB4-2FFB601D8A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0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44" name="Freeform 3524">
              <a:extLst>
                <a:ext uri="{FF2B5EF4-FFF2-40B4-BE49-F238E27FC236}">
                  <a16:creationId xmlns:a16="http://schemas.microsoft.com/office/drawing/2014/main" id="{337A7857-C7E2-4730-B1DA-DDA1EEC60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39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45" name="Rectangle 3525">
              <a:extLst>
                <a:ext uri="{FF2B5EF4-FFF2-40B4-BE49-F238E27FC236}">
                  <a16:creationId xmlns:a16="http://schemas.microsoft.com/office/drawing/2014/main" id="{53E3C724-207E-4ADF-B9AA-0D556831C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21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9062" name="Group 3526">
            <a:extLst>
              <a:ext uri="{FF2B5EF4-FFF2-40B4-BE49-F238E27FC236}">
                <a16:creationId xmlns:a16="http://schemas.microsoft.com/office/drawing/2014/main" id="{796CEBA8-9758-465F-872A-A48759676E41}"/>
              </a:ext>
            </a:extLst>
          </p:cNvPr>
          <p:cNvGrpSpPr>
            <a:grpSpLocks/>
          </p:cNvGrpSpPr>
          <p:nvPr/>
        </p:nvGrpSpPr>
        <p:grpSpPr bwMode="auto">
          <a:xfrm>
            <a:off x="7620000" y="6019800"/>
            <a:ext cx="500063" cy="477838"/>
            <a:chOff x="4223" y="3420"/>
            <a:chExt cx="315" cy="301"/>
          </a:xfrm>
        </p:grpSpPr>
        <p:sp>
          <p:nvSpPr>
            <p:cNvPr id="34247" name="Freeform 3527">
              <a:extLst>
                <a:ext uri="{FF2B5EF4-FFF2-40B4-BE49-F238E27FC236}">
                  <a16:creationId xmlns:a16="http://schemas.microsoft.com/office/drawing/2014/main" id="{C218631F-ABE5-42C1-A1FF-19979F86E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3428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48" name="Freeform 3528">
              <a:extLst>
                <a:ext uri="{FF2B5EF4-FFF2-40B4-BE49-F238E27FC236}">
                  <a16:creationId xmlns:a16="http://schemas.microsoft.com/office/drawing/2014/main" id="{894088C8-E7BD-4A38-BAAB-BB4E77D67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427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49" name="Freeform 3529">
              <a:extLst>
                <a:ext uri="{FF2B5EF4-FFF2-40B4-BE49-F238E27FC236}">
                  <a16:creationId xmlns:a16="http://schemas.microsoft.com/office/drawing/2014/main" id="{2FA9526A-4862-48C2-BAD9-1A6C92883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28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0" name="Freeform 3530">
              <a:extLst>
                <a:ext uri="{FF2B5EF4-FFF2-40B4-BE49-F238E27FC236}">
                  <a16:creationId xmlns:a16="http://schemas.microsoft.com/office/drawing/2014/main" id="{6A6C68CA-1E5C-4F52-918D-7483E36F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58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1" name="Freeform 3531">
              <a:extLst>
                <a:ext uri="{FF2B5EF4-FFF2-40B4-BE49-F238E27FC236}">
                  <a16:creationId xmlns:a16="http://schemas.microsoft.com/office/drawing/2014/main" id="{25823289-C07F-45DE-884A-287694373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70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2" name="Freeform 3532">
              <a:extLst>
                <a:ext uri="{FF2B5EF4-FFF2-40B4-BE49-F238E27FC236}">
                  <a16:creationId xmlns:a16="http://schemas.microsoft.com/office/drawing/2014/main" id="{151C93BF-880F-4A55-8CDE-59C4792A9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569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3" name="Freeform 3533">
              <a:extLst>
                <a:ext uri="{FF2B5EF4-FFF2-40B4-BE49-F238E27FC236}">
                  <a16:creationId xmlns:a16="http://schemas.microsoft.com/office/drawing/2014/main" id="{3E4C8F90-27ED-4477-A800-57090E3F50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586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4" name="Freeform 3534">
              <a:extLst>
                <a:ext uri="{FF2B5EF4-FFF2-40B4-BE49-F238E27FC236}">
                  <a16:creationId xmlns:a16="http://schemas.microsoft.com/office/drawing/2014/main" id="{93FDBB43-4689-4129-8039-BD743E1AC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60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3 w 114"/>
                <a:gd name="T3" fmla="*/ 39 h 41"/>
                <a:gd name="T4" fmla="*/ 114 w 114"/>
                <a:gd name="T5" fmla="*/ 39 h 41"/>
                <a:gd name="T6" fmla="*/ 1 w 114"/>
                <a:gd name="T7" fmla="*/ 0 h 41"/>
                <a:gd name="T8" fmla="*/ 0 w 114"/>
                <a:gd name="T9" fmla="*/ 2 h 41"/>
                <a:gd name="T10" fmla="*/ 113 w 114"/>
                <a:gd name="T11" fmla="*/ 41 h 41"/>
                <a:gd name="T12" fmla="*/ 114 w 114"/>
                <a:gd name="T13" fmla="*/ 41 h 41"/>
                <a:gd name="T14" fmla="*/ 113 w 114"/>
                <a:gd name="T15" fmla="*/ 41 h 41"/>
                <a:gd name="T16" fmla="*/ 114 w 114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3" y="39"/>
                  </a:lnTo>
                  <a:lnTo>
                    <a:pt x="114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5" name="Freeform 3535">
              <a:extLst>
                <a:ext uri="{FF2B5EF4-FFF2-40B4-BE49-F238E27FC236}">
                  <a16:creationId xmlns:a16="http://schemas.microsoft.com/office/drawing/2014/main" id="{BBB47F8C-955F-4A43-B05D-DAB399E34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19"/>
              <a:ext cx="160" cy="28"/>
            </a:xfrm>
            <a:custGeom>
              <a:avLst/>
              <a:gdLst>
                <a:gd name="T0" fmla="*/ 156 w 160"/>
                <a:gd name="T1" fmla="*/ 0 h 28"/>
                <a:gd name="T2" fmla="*/ 156 w 160"/>
                <a:gd name="T3" fmla="*/ 2 h 28"/>
                <a:gd name="T4" fmla="*/ 156 w 160"/>
                <a:gd name="T5" fmla="*/ 0 h 28"/>
                <a:gd name="T6" fmla="*/ 0 w 160"/>
                <a:gd name="T7" fmla="*/ 26 h 28"/>
                <a:gd name="T8" fmla="*/ 1 w 160"/>
                <a:gd name="T9" fmla="*/ 28 h 28"/>
                <a:gd name="T10" fmla="*/ 156 w 160"/>
                <a:gd name="T11" fmla="*/ 2 h 28"/>
                <a:gd name="T12" fmla="*/ 156 w 160"/>
                <a:gd name="T13" fmla="*/ 0 h 28"/>
                <a:gd name="T14" fmla="*/ 156 w 160"/>
                <a:gd name="T15" fmla="*/ 2 h 28"/>
                <a:gd name="T16" fmla="*/ 160 w 160"/>
                <a:gd name="T17" fmla="*/ 2 h 28"/>
                <a:gd name="T18" fmla="*/ 156 w 1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6" name="Freeform 3536">
              <a:extLst>
                <a:ext uri="{FF2B5EF4-FFF2-40B4-BE49-F238E27FC236}">
                  <a16:creationId xmlns:a16="http://schemas.microsoft.com/office/drawing/2014/main" id="{B878EC8C-BD60-4675-9CCB-2D1B02ED4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584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7" name="Freeform 3537">
              <a:extLst>
                <a:ext uri="{FF2B5EF4-FFF2-40B4-BE49-F238E27FC236}">
                  <a16:creationId xmlns:a16="http://schemas.microsoft.com/office/drawing/2014/main" id="{841CD241-BE83-42F8-A52B-AFFAA1C2C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585"/>
              <a:ext cx="166" cy="23"/>
            </a:xfrm>
            <a:custGeom>
              <a:avLst/>
              <a:gdLst>
                <a:gd name="T0" fmla="*/ 4 w 166"/>
                <a:gd name="T1" fmla="*/ 23 h 23"/>
                <a:gd name="T2" fmla="*/ 5 w 166"/>
                <a:gd name="T3" fmla="*/ 21 h 23"/>
                <a:gd name="T4" fmla="*/ 4 w 166"/>
                <a:gd name="T5" fmla="*/ 23 h 23"/>
                <a:gd name="T6" fmla="*/ 166 w 166"/>
                <a:gd name="T7" fmla="*/ 2 h 23"/>
                <a:gd name="T8" fmla="*/ 166 w 166"/>
                <a:gd name="T9" fmla="*/ 0 h 23"/>
                <a:gd name="T10" fmla="*/ 4 w 166"/>
                <a:gd name="T11" fmla="*/ 21 h 23"/>
                <a:gd name="T12" fmla="*/ 4 w 166"/>
                <a:gd name="T13" fmla="*/ 23 h 23"/>
                <a:gd name="T14" fmla="*/ 4 w 166"/>
                <a:gd name="T15" fmla="*/ 21 h 23"/>
                <a:gd name="T16" fmla="*/ 0 w 166"/>
                <a:gd name="T17" fmla="*/ 21 h 23"/>
                <a:gd name="T18" fmla="*/ 4 w 16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">
                  <a:moveTo>
                    <a:pt x="4" y="23"/>
                  </a:moveTo>
                  <a:lnTo>
                    <a:pt x="5" y="21"/>
                  </a:lnTo>
                  <a:lnTo>
                    <a:pt x="4" y="23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8" name="Freeform 3538">
              <a:extLst>
                <a:ext uri="{FF2B5EF4-FFF2-40B4-BE49-F238E27FC236}">
                  <a16:creationId xmlns:a16="http://schemas.microsoft.com/office/drawing/2014/main" id="{A1FF186A-CA3F-4DA1-8568-ECE0A88B8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21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1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1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59" name="Freeform 3539">
              <a:extLst>
                <a:ext uri="{FF2B5EF4-FFF2-40B4-BE49-F238E27FC236}">
                  <a16:creationId xmlns:a16="http://schemas.microsoft.com/office/drawing/2014/main" id="{7BBD14DC-9E7A-4FDC-B48E-FEFAC84E9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19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2 w 157"/>
                <a:gd name="T3" fmla="*/ 27 h 28"/>
                <a:gd name="T4" fmla="*/ 2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2" y="27"/>
                  </a:lnTo>
                  <a:lnTo>
                    <a:pt x="2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0" name="Freeform 3540">
              <a:extLst>
                <a:ext uri="{FF2B5EF4-FFF2-40B4-BE49-F238E27FC236}">
                  <a16:creationId xmlns:a16="http://schemas.microsoft.com/office/drawing/2014/main" id="{20FA5B51-4D8E-45E3-928E-24155E7AC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6"/>
              <a:ext cx="3" cy="42"/>
            </a:xfrm>
            <a:custGeom>
              <a:avLst/>
              <a:gdLst>
                <a:gd name="T0" fmla="*/ 2 w 3"/>
                <a:gd name="T1" fmla="*/ 42 h 42"/>
                <a:gd name="T2" fmla="*/ 1 w 3"/>
                <a:gd name="T3" fmla="*/ 40 h 42"/>
                <a:gd name="T4" fmla="*/ 3 w 3"/>
                <a:gd name="T5" fmla="*/ 41 h 42"/>
                <a:gd name="T6" fmla="*/ 2 w 3"/>
                <a:gd name="T7" fmla="*/ 0 h 42"/>
                <a:gd name="T8" fmla="*/ 0 w 3"/>
                <a:gd name="T9" fmla="*/ 0 h 42"/>
                <a:gd name="T10" fmla="*/ 1 w 3"/>
                <a:gd name="T11" fmla="*/ 41 h 42"/>
                <a:gd name="T12" fmla="*/ 2 w 3"/>
                <a:gd name="T13" fmla="*/ 42 h 42"/>
                <a:gd name="T14" fmla="*/ 1 w 3"/>
                <a:gd name="T15" fmla="*/ 41 h 42"/>
                <a:gd name="T16" fmla="*/ 1 w 3"/>
                <a:gd name="T17" fmla="*/ 42 h 42"/>
                <a:gd name="T18" fmla="*/ 2 w 3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1" name="Freeform 3541">
              <a:extLst>
                <a:ext uri="{FF2B5EF4-FFF2-40B4-BE49-F238E27FC236}">
                  <a16:creationId xmlns:a16="http://schemas.microsoft.com/office/drawing/2014/main" id="{1EAEB64E-E030-4F80-8051-68D302F95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59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1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2" name="Freeform 3542">
              <a:extLst>
                <a:ext uri="{FF2B5EF4-FFF2-40B4-BE49-F238E27FC236}">
                  <a16:creationId xmlns:a16="http://schemas.microsoft.com/office/drawing/2014/main" id="{23BE702E-FEAD-4B75-8D8E-76D8A1C73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19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3" name="Freeform 3543">
              <a:extLst>
                <a:ext uri="{FF2B5EF4-FFF2-40B4-BE49-F238E27FC236}">
                  <a16:creationId xmlns:a16="http://schemas.microsoft.com/office/drawing/2014/main" id="{A9829DAD-BFE1-47A1-8DB4-7655933836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2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6 w 80"/>
                <a:gd name="T19" fmla="*/ 21 h 25"/>
                <a:gd name="T20" fmla="*/ 51 w 80"/>
                <a:gd name="T21" fmla="*/ 22 h 25"/>
                <a:gd name="T22" fmla="*/ 56 w 80"/>
                <a:gd name="T23" fmla="*/ 22 h 25"/>
                <a:gd name="T24" fmla="*/ 60 w 80"/>
                <a:gd name="T25" fmla="*/ 23 h 25"/>
                <a:gd name="T26" fmla="*/ 64 w 80"/>
                <a:gd name="T27" fmla="*/ 23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6" y="21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4" name="Freeform 3544">
              <a:extLst>
                <a:ext uri="{FF2B5EF4-FFF2-40B4-BE49-F238E27FC236}">
                  <a16:creationId xmlns:a16="http://schemas.microsoft.com/office/drawing/2014/main" id="{1D37FD65-CA00-4CF3-84CB-375F8BC2E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1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3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5" name="Freeform 3545">
              <a:extLst>
                <a:ext uri="{FF2B5EF4-FFF2-40B4-BE49-F238E27FC236}">
                  <a16:creationId xmlns:a16="http://schemas.microsoft.com/office/drawing/2014/main" id="{C58E5A26-AA25-4E96-B79C-ED74BA0A69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2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4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6" name="Freeform 3546">
              <a:extLst>
                <a:ext uri="{FF2B5EF4-FFF2-40B4-BE49-F238E27FC236}">
                  <a16:creationId xmlns:a16="http://schemas.microsoft.com/office/drawing/2014/main" id="{0961858A-3157-4B12-9CD6-86E2F62586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6"/>
              <a:ext cx="30" cy="15"/>
            </a:xfrm>
            <a:custGeom>
              <a:avLst/>
              <a:gdLst>
                <a:gd name="T0" fmla="*/ 29 w 30"/>
                <a:gd name="T1" fmla="*/ 15 h 15"/>
                <a:gd name="T2" fmla="*/ 30 w 30"/>
                <a:gd name="T3" fmla="*/ 13 h 15"/>
                <a:gd name="T4" fmla="*/ 1 w 30"/>
                <a:gd name="T5" fmla="*/ 0 h 15"/>
                <a:gd name="T6" fmla="*/ 0 w 30"/>
                <a:gd name="T7" fmla="*/ 2 h 15"/>
                <a:gd name="T8" fmla="*/ 29 w 30"/>
                <a:gd name="T9" fmla="*/ 15 h 15"/>
                <a:gd name="T10" fmla="*/ 29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9" y="15"/>
                  </a:moveTo>
                  <a:lnTo>
                    <a:pt x="30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7" name="Freeform 3547">
              <a:extLst>
                <a:ext uri="{FF2B5EF4-FFF2-40B4-BE49-F238E27FC236}">
                  <a16:creationId xmlns:a16="http://schemas.microsoft.com/office/drawing/2014/main" id="{DC76CC7E-5690-4FC7-A4EC-51F8A47D8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589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6 h 9"/>
                <a:gd name="T12" fmla="*/ 41 w 52"/>
                <a:gd name="T13" fmla="*/ 6 h 9"/>
                <a:gd name="T14" fmla="*/ 36 w 52"/>
                <a:gd name="T15" fmla="*/ 5 h 9"/>
                <a:gd name="T16" fmla="*/ 31 w 52"/>
                <a:gd name="T17" fmla="*/ 5 h 9"/>
                <a:gd name="T18" fmla="*/ 27 w 52"/>
                <a:gd name="T19" fmla="*/ 4 h 9"/>
                <a:gd name="T20" fmla="*/ 22 w 52"/>
                <a:gd name="T21" fmla="*/ 4 h 9"/>
                <a:gd name="T22" fmla="*/ 17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4 h 9"/>
                <a:gd name="T46" fmla="*/ 12 w 52"/>
                <a:gd name="T47" fmla="*/ 4 h 9"/>
                <a:gd name="T48" fmla="*/ 16 w 52"/>
                <a:gd name="T49" fmla="*/ 5 h 9"/>
                <a:gd name="T50" fmla="*/ 22 w 52"/>
                <a:gd name="T51" fmla="*/ 6 h 9"/>
                <a:gd name="T52" fmla="*/ 27 w 52"/>
                <a:gd name="T53" fmla="*/ 6 h 9"/>
                <a:gd name="T54" fmla="*/ 31 w 52"/>
                <a:gd name="T55" fmla="*/ 7 h 9"/>
                <a:gd name="T56" fmla="*/ 35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8" name="Freeform 3548">
              <a:extLst>
                <a:ext uri="{FF2B5EF4-FFF2-40B4-BE49-F238E27FC236}">
                  <a16:creationId xmlns:a16="http://schemas.microsoft.com/office/drawing/2014/main" id="{5910DE33-670D-45A2-BE18-C58328C1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595"/>
              <a:ext cx="7" cy="5"/>
            </a:xfrm>
            <a:custGeom>
              <a:avLst/>
              <a:gdLst>
                <a:gd name="T0" fmla="*/ 2 w 7"/>
                <a:gd name="T1" fmla="*/ 1 h 5"/>
                <a:gd name="T2" fmla="*/ 1 w 7"/>
                <a:gd name="T3" fmla="*/ 3 h 5"/>
                <a:gd name="T4" fmla="*/ 2 w 7"/>
                <a:gd name="T5" fmla="*/ 1 h 5"/>
                <a:gd name="T6" fmla="*/ 1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2 w 7"/>
                <a:gd name="T13" fmla="*/ 1 h 5"/>
                <a:gd name="T14" fmla="*/ 1 w 7"/>
                <a:gd name="T15" fmla="*/ 1 h 5"/>
                <a:gd name="T16" fmla="*/ 0 w 7"/>
                <a:gd name="T17" fmla="*/ 2 h 5"/>
                <a:gd name="T18" fmla="*/ 1 w 7"/>
                <a:gd name="T19" fmla="*/ 3 h 5"/>
                <a:gd name="T20" fmla="*/ 2 w 7"/>
                <a:gd name="T21" fmla="*/ 1 h 5"/>
                <a:gd name="T22" fmla="*/ 1 w 7"/>
                <a:gd name="T23" fmla="*/ 3 h 5"/>
                <a:gd name="T24" fmla="*/ 7 w 7"/>
                <a:gd name="T25" fmla="*/ 5 h 5"/>
                <a:gd name="T26" fmla="*/ 2 w 7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7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69" name="Freeform 3549">
              <a:extLst>
                <a:ext uri="{FF2B5EF4-FFF2-40B4-BE49-F238E27FC236}">
                  <a16:creationId xmlns:a16="http://schemas.microsoft.com/office/drawing/2014/main" id="{DA55F20F-E9F3-40F5-9AB2-C2CAD563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21"/>
              <a:ext cx="165" cy="176"/>
            </a:xfrm>
            <a:custGeom>
              <a:avLst/>
              <a:gdLst>
                <a:gd name="T0" fmla="*/ 159 w 165"/>
                <a:gd name="T1" fmla="*/ 0 h 176"/>
                <a:gd name="T2" fmla="*/ 5 w 165"/>
                <a:gd name="T3" fmla="*/ 7 h 176"/>
                <a:gd name="T4" fmla="*/ 4 w 165"/>
                <a:gd name="T5" fmla="*/ 7 h 176"/>
                <a:gd name="T6" fmla="*/ 3 w 165"/>
                <a:gd name="T7" fmla="*/ 7 h 176"/>
                <a:gd name="T8" fmla="*/ 2 w 165"/>
                <a:gd name="T9" fmla="*/ 7 h 176"/>
                <a:gd name="T10" fmla="*/ 2 w 165"/>
                <a:gd name="T11" fmla="*/ 8 h 176"/>
                <a:gd name="T12" fmla="*/ 0 w 165"/>
                <a:gd name="T13" fmla="*/ 9 h 176"/>
                <a:gd name="T14" fmla="*/ 0 w 165"/>
                <a:gd name="T15" fmla="*/ 9 h 176"/>
                <a:gd name="T16" fmla="*/ 0 w 165"/>
                <a:gd name="T17" fmla="*/ 10 h 176"/>
                <a:gd name="T18" fmla="*/ 0 w 165"/>
                <a:gd name="T19" fmla="*/ 11 h 176"/>
                <a:gd name="T20" fmla="*/ 12 w 165"/>
                <a:gd name="T21" fmla="*/ 173 h 176"/>
                <a:gd name="T22" fmla="*/ 12 w 165"/>
                <a:gd name="T23" fmla="*/ 173 h 176"/>
                <a:gd name="T24" fmla="*/ 12 w 165"/>
                <a:gd name="T25" fmla="*/ 174 h 176"/>
                <a:gd name="T26" fmla="*/ 13 w 165"/>
                <a:gd name="T27" fmla="*/ 175 h 176"/>
                <a:gd name="T28" fmla="*/ 13 w 165"/>
                <a:gd name="T29" fmla="*/ 175 h 176"/>
                <a:gd name="T30" fmla="*/ 14 w 165"/>
                <a:gd name="T31" fmla="*/ 176 h 176"/>
                <a:gd name="T32" fmla="*/ 15 w 165"/>
                <a:gd name="T33" fmla="*/ 176 h 176"/>
                <a:gd name="T34" fmla="*/ 16 w 165"/>
                <a:gd name="T35" fmla="*/ 176 h 176"/>
                <a:gd name="T36" fmla="*/ 16 w 165"/>
                <a:gd name="T37" fmla="*/ 176 h 176"/>
                <a:gd name="T38" fmla="*/ 165 w 165"/>
                <a:gd name="T39" fmla="*/ 155 h 176"/>
                <a:gd name="T40" fmla="*/ 159 w 16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76">
                  <a:moveTo>
                    <a:pt x="159" y="0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5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0" name="Freeform 3550">
              <a:extLst>
                <a:ext uri="{FF2B5EF4-FFF2-40B4-BE49-F238E27FC236}">
                  <a16:creationId xmlns:a16="http://schemas.microsoft.com/office/drawing/2014/main" id="{4DB94B41-7926-460B-AEE8-88F02479D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420"/>
              <a:ext cx="155" cy="9"/>
            </a:xfrm>
            <a:custGeom>
              <a:avLst/>
              <a:gdLst>
                <a:gd name="T0" fmla="*/ 0 w 155"/>
                <a:gd name="T1" fmla="*/ 7 h 9"/>
                <a:gd name="T2" fmla="*/ 1 w 155"/>
                <a:gd name="T3" fmla="*/ 9 h 9"/>
                <a:gd name="T4" fmla="*/ 155 w 155"/>
                <a:gd name="T5" fmla="*/ 1 h 9"/>
                <a:gd name="T6" fmla="*/ 155 w 155"/>
                <a:gd name="T7" fmla="*/ 0 h 9"/>
                <a:gd name="T8" fmla="*/ 1 w 155"/>
                <a:gd name="T9" fmla="*/ 7 h 9"/>
                <a:gd name="T10" fmla="*/ 0 w 155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9">
                  <a:moveTo>
                    <a:pt x="0" y="7"/>
                  </a:moveTo>
                  <a:lnTo>
                    <a:pt x="1" y="9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1" name="Freeform 3551">
              <a:extLst>
                <a:ext uri="{FF2B5EF4-FFF2-40B4-BE49-F238E27FC236}">
                  <a16:creationId xmlns:a16="http://schemas.microsoft.com/office/drawing/2014/main" id="{FD836617-931E-4DDE-BF4C-C8BCFD3FD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27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2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5 w 6"/>
                <a:gd name="T21" fmla="*/ 0 h 5"/>
                <a:gd name="T22" fmla="*/ 4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1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2" name="Freeform 3552">
              <a:extLst>
                <a:ext uri="{FF2B5EF4-FFF2-40B4-BE49-F238E27FC236}">
                  <a16:creationId xmlns:a16="http://schemas.microsoft.com/office/drawing/2014/main" id="{2307B7C7-AA8E-499F-893C-3E6A4280C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32"/>
              <a:ext cx="14" cy="162"/>
            </a:xfrm>
            <a:custGeom>
              <a:avLst/>
              <a:gdLst>
                <a:gd name="T0" fmla="*/ 12 w 14"/>
                <a:gd name="T1" fmla="*/ 162 h 162"/>
                <a:gd name="T2" fmla="*/ 14 w 14"/>
                <a:gd name="T3" fmla="*/ 162 h 162"/>
                <a:gd name="T4" fmla="*/ 3 w 14"/>
                <a:gd name="T5" fmla="*/ 0 h 162"/>
                <a:gd name="T6" fmla="*/ 0 w 14"/>
                <a:gd name="T7" fmla="*/ 0 h 162"/>
                <a:gd name="T8" fmla="*/ 12 w 14"/>
                <a:gd name="T9" fmla="*/ 162 h 162"/>
                <a:gd name="T10" fmla="*/ 12 w 1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2">
                  <a:moveTo>
                    <a:pt x="12" y="162"/>
                  </a:moveTo>
                  <a:lnTo>
                    <a:pt x="14" y="1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2"/>
                  </a:lnTo>
                  <a:lnTo>
                    <a:pt x="1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3" name="Freeform 3553">
              <a:extLst>
                <a:ext uri="{FF2B5EF4-FFF2-40B4-BE49-F238E27FC236}">
                  <a16:creationId xmlns:a16="http://schemas.microsoft.com/office/drawing/2014/main" id="{34EDB3F8-CC58-4B68-8893-DFE5FB5A8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594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4" name="Freeform 3554">
              <a:extLst>
                <a:ext uri="{FF2B5EF4-FFF2-40B4-BE49-F238E27FC236}">
                  <a16:creationId xmlns:a16="http://schemas.microsoft.com/office/drawing/2014/main" id="{8DACB354-2B1E-4AAF-9DAC-39A6B22FF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575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5" name="Freeform 3555">
              <a:extLst>
                <a:ext uri="{FF2B5EF4-FFF2-40B4-BE49-F238E27FC236}">
                  <a16:creationId xmlns:a16="http://schemas.microsoft.com/office/drawing/2014/main" id="{A14EBB2E-AAE6-48C8-8C47-1AD1AD5D7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6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4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3 w 139"/>
                <a:gd name="T27" fmla="*/ 20 h 32"/>
                <a:gd name="T28" fmla="*/ 1 w 139"/>
                <a:gd name="T29" fmla="*/ 20 h 32"/>
                <a:gd name="T30" fmla="*/ 0 w 139"/>
                <a:gd name="T31" fmla="*/ 18 h 32"/>
                <a:gd name="T32" fmla="*/ 0 w 139"/>
                <a:gd name="T33" fmla="*/ 18 h 32"/>
                <a:gd name="T34" fmla="*/ 0 w 139"/>
                <a:gd name="T35" fmla="*/ 18 h 32"/>
                <a:gd name="T36" fmla="*/ 0 w 139"/>
                <a:gd name="T37" fmla="*/ 17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3 w 139"/>
                <a:gd name="T51" fmla="*/ 10 h 32"/>
                <a:gd name="T52" fmla="*/ 4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8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6" name="Freeform 3556">
              <a:extLst>
                <a:ext uri="{FF2B5EF4-FFF2-40B4-BE49-F238E27FC236}">
                  <a16:creationId xmlns:a16="http://schemas.microsoft.com/office/drawing/2014/main" id="{14B94E63-C94D-485E-BF4F-7B8492CEE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7" name="Freeform 3557">
              <a:extLst>
                <a:ext uri="{FF2B5EF4-FFF2-40B4-BE49-F238E27FC236}">
                  <a16:creationId xmlns:a16="http://schemas.microsoft.com/office/drawing/2014/main" id="{E1C97DC7-C5FB-4EE3-AECD-EC3C0F303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07"/>
              <a:ext cx="4" cy="7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1 w 4"/>
                <a:gd name="T11" fmla="*/ 3 h 7"/>
                <a:gd name="T12" fmla="*/ 1 w 4"/>
                <a:gd name="T13" fmla="*/ 4 h 7"/>
                <a:gd name="T14" fmla="*/ 1 w 4"/>
                <a:gd name="T15" fmla="*/ 6 h 7"/>
                <a:gd name="T16" fmla="*/ 1 w 4"/>
                <a:gd name="T17" fmla="*/ 6 h 7"/>
                <a:gd name="T18" fmla="*/ 0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3 w 4"/>
                <a:gd name="T27" fmla="*/ 6 h 7"/>
                <a:gd name="T28" fmla="*/ 3 w 4"/>
                <a:gd name="T29" fmla="*/ 4 h 7"/>
                <a:gd name="T30" fmla="*/ 3 w 4"/>
                <a:gd name="T31" fmla="*/ 4 h 7"/>
                <a:gd name="T32" fmla="*/ 4 w 4"/>
                <a:gd name="T33" fmla="*/ 3 h 7"/>
                <a:gd name="T34" fmla="*/ 4 w 4"/>
                <a:gd name="T35" fmla="*/ 2 h 7"/>
                <a:gd name="T36" fmla="*/ 4 w 4"/>
                <a:gd name="T37" fmla="*/ 1 h 7"/>
                <a:gd name="T38" fmla="*/ 4 w 4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8" name="Freeform 3558">
              <a:extLst>
                <a:ext uri="{FF2B5EF4-FFF2-40B4-BE49-F238E27FC236}">
                  <a16:creationId xmlns:a16="http://schemas.microsoft.com/office/drawing/2014/main" id="{68465C72-AB92-454B-B419-5646E3AFC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7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4 w 17"/>
                <a:gd name="T17" fmla="*/ 7 h 11"/>
                <a:gd name="T18" fmla="*/ 2 w 17"/>
                <a:gd name="T19" fmla="*/ 8 h 11"/>
                <a:gd name="T20" fmla="*/ 0 w 17"/>
                <a:gd name="T21" fmla="*/ 10 h 11"/>
                <a:gd name="T22" fmla="*/ 2 w 17"/>
                <a:gd name="T23" fmla="*/ 11 h 11"/>
                <a:gd name="T24" fmla="*/ 3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79" name="Freeform 3559">
              <a:extLst>
                <a:ext uri="{FF2B5EF4-FFF2-40B4-BE49-F238E27FC236}">
                  <a16:creationId xmlns:a16="http://schemas.microsoft.com/office/drawing/2014/main" id="{7B6AFC1D-0964-4482-BAD9-2BE71A787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7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0" name="Freeform 3560">
              <a:extLst>
                <a:ext uri="{FF2B5EF4-FFF2-40B4-BE49-F238E27FC236}">
                  <a16:creationId xmlns:a16="http://schemas.microsoft.com/office/drawing/2014/main" id="{21AE55C4-5317-4C5C-AA5E-FF1B52CC8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95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1" name="Freeform 3561">
              <a:extLst>
                <a:ext uri="{FF2B5EF4-FFF2-40B4-BE49-F238E27FC236}">
                  <a16:creationId xmlns:a16="http://schemas.microsoft.com/office/drawing/2014/main" id="{202F84C7-53ED-4F7F-9F0F-C5C10C63D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595"/>
              <a:ext cx="43" cy="19"/>
            </a:xfrm>
            <a:custGeom>
              <a:avLst/>
              <a:gdLst>
                <a:gd name="T0" fmla="*/ 40 w 43"/>
                <a:gd name="T1" fmla="*/ 18 h 19"/>
                <a:gd name="T2" fmla="*/ 40 w 43"/>
                <a:gd name="T3" fmla="*/ 19 h 19"/>
                <a:gd name="T4" fmla="*/ 40 w 43"/>
                <a:gd name="T5" fmla="*/ 18 h 19"/>
                <a:gd name="T6" fmla="*/ 1 w 43"/>
                <a:gd name="T7" fmla="*/ 0 h 19"/>
                <a:gd name="T8" fmla="*/ 0 w 43"/>
                <a:gd name="T9" fmla="*/ 2 h 19"/>
                <a:gd name="T10" fmla="*/ 39 w 43"/>
                <a:gd name="T11" fmla="*/ 19 h 19"/>
                <a:gd name="T12" fmla="*/ 39 w 43"/>
                <a:gd name="T13" fmla="*/ 18 h 19"/>
                <a:gd name="T14" fmla="*/ 40 w 43"/>
                <a:gd name="T15" fmla="*/ 19 h 19"/>
                <a:gd name="T16" fmla="*/ 43 w 43"/>
                <a:gd name="T17" fmla="*/ 19 h 19"/>
                <a:gd name="T18" fmla="*/ 40 w 4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2" name="Freeform 3562">
              <a:extLst>
                <a:ext uri="{FF2B5EF4-FFF2-40B4-BE49-F238E27FC236}">
                  <a16:creationId xmlns:a16="http://schemas.microsoft.com/office/drawing/2014/main" id="{18BB77F0-EAA1-497C-826C-E32C80348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3" name="Freeform 3563">
              <a:extLst>
                <a:ext uri="{FF2B5EF4-FFF2-40B4-BE49-F238E27FC236}">
                  <a16:creationId xmlns:a16="http://schemas.microsoft.com/office/drawing/2014/main" id="{43B44C7C-9781-4E2D-9FA6-4D251FA535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143" cy="23"/>
            </a:xfrm>
            <a:custGeom>
              <a:avLst/>
              <a:gdLst>
                <a:gd name="T0" fmla="*/ 141 w 143"/>
                <a:gd name="T1" fmla="*/ 0 h 23"/>
                <a:gd name="T2" fmla="*/ 43 w 143"/>
                <a:gd name="T3" fmla="*/ 14 h 23"/>
                <a:gd name="T4" fmla="*/ 42 w 143"/>
                <a:gd name="T5" fmla="*/ 14 h 23"/>
                <a:gd name="T6" fmla="*/ 40 w 143"/>
                <a:gd name="T7" fmla="*/ 14 h 23"/>
                <a:gd name="T8" fmla="*/ 39 w 143"/>
                <a:gd name="T9" fmla="*/ 13 h 23"/>
                <a:gd name="T10" fmla="*/ 37 w 143"/>
                <a:gd name="T11" fmla="*/ 12 h 23"/>
                <a:gd name="T12" fmla="*/ 34 w 143"/>
                <a:gd name="T13" fmla="*/ 12 h 23"/>
                <a:gd name="T14" fmla="*/ 30 w 143"/>
                <a:gd name="T15" fmla="*/ 10 h 23"/>
                <a:gd name="T16" fmla="*/ 26 w 143"/>
                <a:gd name="T17" fmla="*/ 9 h 23"/>
                <a:gd name="T18" fmla="*/ 22 w 143"/>
                <a:gd name="T19" fmla="*/ 8 h 23"/>
                <a:gd name="T20" fmla="*/ 18 w 143"/>
                <a:gd name="T21" fmla="*/ 7 h 23"/>
                <a:gd name="T22" fmla="*/ 15 w 143"/>
                <a:gd name="T23" fmla="*/ 5 h 23"/>
                <a:gd name="T24" fmla="*/ 12 w 143"/>
                <a:gd name="T25" fmla="*/ 4 h 23"/>
                <a:gd name="T26" fmla="*/ 9 w 143"/>
                <a:gd name="T27" fmla="*/ 4 h 23"/>
                <a:gd name="T28" fmla="*/ 5 w 143"/>
                <a:gd name="T29" fmla="*/ 2 h 23"/>
                <a:gd name="T30" fmla="*/ 3 w 143"/>
                <a:gd name="T31" fmla="*/ 2 h 23"/>
                <a:gd name="T32" fmla="*/ 2 w 143"/>
                <a:gd name="T33" fmla="*/ 0 h 23"/>
                <a:gd name="T34" fmla="*/ 2 w 143"/>
                <a:gd name="T35" fmla="*/ 0 h 23"/>
                <a:gd name="T36" fmla="*/ 1 w 143"/>
                <a:gd name="T37" fmla="*/ 0 h 23"/>
                <a:gd name="T38" fmla="*/ 1 w 143"/>
                <a:gd name="T39" fmla="*/ 1 h 23"/>
                <a:gd name="T40" fmla="*/ 1 w 143"/>
                <a:gd name="T41" fmla="*/ 2 h 23"/>
                <a:gd name="T42" fmla="*/ 0 w 143"/>
                <a:gd name="T43" fmla="*/ 3 h 23"/>
                <a:gd name="T44" fmla="*/ 0 w 143"/>
                <a:gd name="T45" fmla="*/ 4 h 23"/>
                <a:gd name="T46" fmla="*/ 0 w 143"/>
                <a:gd name="T47" fmla="*/ 4 h 23"/>
                <a:gd name="T48" fmla="*/ 0 w 143"/>
                <a:gd name="T49" fmla="*/ 5 h 23"/>
                <a:gd name="T50" fmla="*/ 0 w 143"/>
                <a:gd name="T51" fmla="*/ 7 h 23"/>
                <a:gd name="T52" fmla="*/ 1 w 143"/>
                <a:gd name="T53" fmla="*/ 7 h 23"/>
                <a:gd name="T54" fmla="*/ 3 w 143"/>
                <a:gd name="T55" fmla="*/ 8 h 23"/>
                <a:gd name="T56" fmla="*/ 5 w 143"/>
                <a:gd name="T57" fmla="*/ 9 h 23"/>
                <a:gd name="T58" fmla="*/ 8 w 143"/>
                <a:gd name="T59" fmla="*/ 10 h 23"/>
                <a:gd name="T60" fmla="*/ 11 w 143"/>
                <a:gd name="T61" fmla="*/ 11 h 23"/>
                <a:gd name="T62" fmla="*/ 15 w 143"/>
                <a:gd name="T63" fmla="*/ 12 h 23"/>
                <a:gd name="T64" fmla="*/ 18 w 143"/>
                <a:gd name="T65" fmla="*/ 14 h 23"/>
                <a:gd name="T66" fmla="*/ 22 w 143"/>
                <a:gd name="T67" fmla="*/ 15 h 23"/>
                <a:gd name="T68" fmla="*/ 25 w 143"/>
                <a:gd name="T69" fmla="*/ 16 h 23"/>
                <a:gd name="T70" fmla="*/ 30 w 143"/>
                <a:gd name="T71" fmla="*/ 18 h 23"/>
                <a:gd name="T72" fmla="*/ 33 w 143"/>
                <a:gd name="T73" fmla="*/ 20 h 23"/>
                <a:gd name="T74" fmla="*/ 36 w 143"/>
                <a:gd name="T75" fmla="*/ 21 h 23"/>
                <a:gd name="T76" fmla="*/ 38 w 143"/>
                <a:gd name="T77" fmla="*/ 21 h 23"/>
                <a:gd name="T78" fmla="*/ 40 w 143"/>
                <a:gd name="T79" fmla="*/ 22 h 23"/>
                <a:gd name="T80" fmla="*/ 41 w 143"/>
                <a:gd name="T81" fmla="*/ 23 h 23"/>
                <a:gd name="T82" fmla="*/ 143 w 143"/>
                <a:gd name="T83" fmla="*/ 5 h 23"/>
                <a:gd name="T84" fmla="*/ 143 w 143"/>
                <a:gd name="T85" fmla="*/ 5 h 23"/>
                <a:gd name="T86" fmla="*/ 143 w 143"/>
                <a:gd name="T87" fmla="*/ 4 h 23"/>
                <a:gd name="T88" fmla="*/ 143 w 143"/>
                <a:gd name="T89" fmla="*/ 4 h 23"/>
                <a:gd name="T90" fmla="*/ 143 w 143"/>
                <a:gd name="T91" fmla="*/ 3 h 23"/>
                <a:gd name="T92" fmla="*/ 143 w 143"/>
                <a:gd name="T93" fmla="*/ 2 h 23"/>
                <a:gd name="T94" fmla="*/ 142 w 143"/>
                <a:gd name="T95" fmla="*/ 1 h 23"/>
                <a:gd name="T96" fmla="*/ 142 w 143"/>
                <a:gd name="T97" fmla="*/ 0 h 23"/>
                <a:gd name="T98" fmla="*/ 141 w 143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23">
                  <a:moveTo>
                    <a:pt x="141" y="0"/>
                  </a:move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4" name="Freeform 3564">
              <a:extLst>
                <a:ext uri="{FF2B5EF4-FFF2-40B4-BE49-F238E27FC236}">
                  <a16:creationId xmlns:a16="http://schemas.microsoft.com/office/drawing/2014/main" id="{5A5DFA47-239C-481A-B4CE-22297F7CF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5" name="Freeform 3565">
              <a:extLst>
                <a:ext uri="{FF2B5EF4-FFF2-40B4-BE49-F238E27FC236}">
                  <a16:creationId xmlns:a16="http://schemas.microsoft.com/office/drawing/2014/main" id="{687ED03E-2F68-4796-BFAE-457750530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1 w 43"/>
                <a:gd name="T1" fmla="*/ 0 h 15"/>
                <a:gd name="T2" fmla="*/ 2 w 43"/>
                <a:gd name="T3" fmla="*/ 0 h 15"/>
                <a:gd name="T4" fmla="*/ 0 w 43"/>
                <a:gd name="T5" fmla="*/ 0 h 15"/>
                <a:gd name="T6" fmla="*/ 1 w 43"/>
                <a:gd name="T7" fmla="*/ 2 h 15"/>
                <a:gd name="T8" fmla="*/ 3 w 43"/>
                <a:gd name="T9" fmla="*/ 2 h 15"/>
                <a:gd name="T10" fmla="*/ 5 w 43"/>
                <a:gd name="T11" fmla="*/ 3 h 15"/>
                <a:gd name="T12" fmla="*/ 8 w 43"/>
                <a:gd name="T13" fmla="*/ 4 h 15"/>
                <a:gd name="T14" fmla="*/ 11 w 43"/>
                <a:gd name="T15" fmla="*/ 5 h 15"/>
                <a:gd name="T16" fmla="*/ 14 w 43"/>
                <a:gd name="T17" fmla="*/ 7 h 15"/>
                <a:gd name="T18" fmla="*/ 18 w 43"/>
                <a:gd name="T19" fmla="*/ 8 h 15"/>
                <a:gd name="T20" fmla="*/ 22 w 43"/>
                <a:gd name="T21" fmla="*/ 9 h 15"/>
                <a:gd name="T22" fmla="*/ 25 w 43"/>
                <a:gd name="T23" fmla="*/ 10 h 15"/>
                <a:gd name="T24" fmla="*/ 30 w 43"/>
                <a:gd name="T25" fmla="*/ 11 h 15"/>
                <a:gd name="T26" fmla="*/ 33 w 43"/>
                <a:gd name="T27" fmla="*/ 13 h 15"/>
                <a:gd name="T28" fmla="*/ 36 w 43"/>
                <a:gd name="T29" fmla="*/ 13 h 15"/>
                <a:gd name="T30" fmla="*/ 39 w 43"/>
                <a:gd name="T31" fmla="*/ 14 h 15"/>
                <a:gd name="T32" fmla="*/ 40 w 43"/>
                <a:gd name="T33" fmla="*/ 15 h 15"/>
                <a:gd name="T34" fmla="*/ 41 w 43"/>
                <a:gd name="T35" fmla="*/ 15 h 15"/>
                <a:gd name="T36" fmla="*/ 42 w 43"/>
                <a:gd name="T37" fmla="*/ 15 h 15"/>
                <a:gd name="T38" fmla="*/ 43 w 43"/>
                <a:gd name="T39" fmla="*/ 13 h 15"/>
                <a:gd name="T40" fmla="*/ 42 w 43"/>
                <a:gd name="T41" fmla="*/ 13 h 15"/>
                <a:gd name="T42" fmla="*/ 41 w 43"/>
                <a:gd name="T43" fmla="*/ 13 h 15"/>
                <a:gd name="T44" fmla="*/ 39 w 43"/>
                <a:gd name="T45" fmla="*/ 12 h 15"/>
                <a:gd name="T46" fmla="*/ 37 w 43"/>
                <a:gd name="T47" fmla="*/ 11 h 15"/>
                <a:gd name="T48" fmla="*/ 34 w 43"/>
                <a:gd name="T49" fmla="*/ 11 h 15"/>
                <a:gd name="T50" fmla="*/ 31 w 43"/>
                <a:gd name="T51" fmla="*/ 9 h 15"/>
                <a:gd name="T52" fmla="*/ 26 w 43"/>
                <a:gd name="T53" fmla="*/ 8 h 15"/>
                <a:gd name="T54" fmla="*/ 22 w 43"/>
                <a:gd name="T55" fmla="*/ 7 h 15"/>
                <a:gd name="T56" fmla="*/ 19 w 43"/>
                <a:gd name="T57" fmla="*/ 6 h 15"/>
                <a:gd name="T58" fmla="*/ 15 w 43"/>
                <a:gd name="T59" fmla="*/ 4 h 15"/>
                <a:gd name="T60" fmla="*/ 12 w 43"/>
                <a:gd name="T61" fmla="*/ 4 h 15"/>
                <a:gd name="T62" fmla="*/ 9 w 43"/>
                <a:gd name="T63" fmla="*/ 3 h 15"/>
                <a:gd name="T64" fmla="*/ 6 w 43"/>
                <a:gd name="T65" fmla="*/ 2 h 15"/>
                <a:gd name="T66" fmla="*/ 4 w 43"/>
                <a:gd name="T67" fmla="*/ 0 h 15"/>
                <a:gd name="T68" fmla="*/ 3 w 43"/>
                <a:gd name="T69" fmla="*/ 0 h 15"/>
                <a:gd name="T70" fmla="*/ 1 w 43"/>
                <a:gd name="T7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5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6" name="Freeform 3566">
              <a:extLst>
                <a:ext uri="{FF2B5EF4-FFF2-40B4-BE49-F238E27FC236}">
                  <a16:creationId xmlns:a16="http://schemas.microsoft.com/office/drawing/2014/main" id="{C687B09F-87E7-44E8-8FE0-292717058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614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7" name="Freeform 3567">
              <a:extLst>
                <a:ext uri="{FF2B5EF4-FFF2-40B4-BE49-F238E27FC236}">
                  <a16:creationId xmlns:a16="http://schemas.microsoft.com/office/drawing/2014/main" id="{D4F91591-8B93-44B9-8B48-D158DF6E09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20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0 h 18"/>
                <a:gd name="T18" fmla="*/ 26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5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4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5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8" name="Freeform 3568">
              <a:extLst>
                <a:ext uri="{FF2B5EF4-FFF2-40B4-BE49-F238E27FC236}">
                  <a16:creationId xmlns:a16="http://schemas.microsoft.com/office/drawing/2014/main" id="{6199C89F-6A65-49A9-A626-CD320DB37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18"/>
              <a:ext cx="103" cy="20"/>
            </a:xfrm>
            <a:custGeom>
              <a:avLst/>
              <a:gdLst>
                <a:gd name="T0" fmla="*/ 103 w 103"/>
                <a:gd name="T1" fmla="*/ 1 h 20"/>
                <a:gd name="T2" fmla="*/ 101 w 103"/>
                <a:gd name="T3" fmla="*/ 1 h 20"/>
                <a:gd name="T4" fmla="*/ 102 w 103"/>
                <a:gd name="T5" fmla="*/ 0 h 20"/>
                <a:gd name="T6" fmla="*/ 0 w 103"/>
                <a:gd name="T7" fmla="*/ 18 h 20"/>
                <a:gd name="T8" fmla="*/ 0 w 103"/>
                <a:gd name="T9" fmla="*/ 20 h 20"/>
                <a:gd name="T10" fmla="*/ 102 w 103"/>
                <a:gd name="T11" fmla="*/ 3 h 20"/>
                <a:gd name="T12" fmla="*/ 103 w 103"/>
                <a:gd name="T13" fmla="*/ 1 h 20"/>
                <a:gd name="T14" fmla="*/ 102 w 103"/>
                <a:gd name="T15" fmla="*/ 3 h 20"/>
                <a:gd name="T16" fmla="*/ 103 w 103"/>
                <a:gd name="T17" fmla="*/ 3 h 20"/>
                <a:gd name="T18" fmla="*/ 103 w 103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">
                  <a:moveTo>
                    <a:pt x="103" y="1"/>
                  </a:moveTo>
                  <a:lnTo>
                    <a:pt x="101" y="1"/>
                  </a:lnTo>
                  <a:lnTo>
                    <a:pt x="102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2" y="3"/>
                  </a:lnTo>
                  <a:lnTo>
                    <a:pt x="103" y="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89" name="Freeform 3569">
              <a:extLst>
                <a:ext uri="{FF2B5EF4-FFF2-40B4-BE49-F238E27FC236}">
                  <a16:creationId xmlns:a16="http://schemas.microsoft.com/office/drawing/2014/main" id="{64BCA436-866A-4A03-B1AF-F2B89D0AC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613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2 h 6"/>
                <a:gd name="T8" fmla="*/ 1 w 4"/>
                <a:gd name="T9" fmla="*/ 3 h 6"/>
                <a:gd name="T10" fmla="*/ 2 w 4"/>
                <a:gd name="T11" fmla="*/ 3 h 6"/>
                <a:gd name="T12" fmla="*/ 2 w 4"/>
                <a:gd name="T13" fmla="*/ 4 h 6"/>
                <a:gd name="T14" fmla="*/ 2 w 4"/>
                <a:gd name="T15" fmla="*/ 5 h 6"/>
                <a:gd name="T16" fmla="*/ 2 w 4"/>
                <a:gd name="T17" fmla="*/ 5 h 6"/>
                <a:gd name="T18" fmla="*/ 2 w 4"/>
                <a:gd name="T19" fmla="*/ 6 h 6"/>
                <a:gd name="T20" fmla="*/ 2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4 w 4"/>
                <a:gd name="T27" fmla="*/ 5 h 6"/>
                <a:gd name="T28" fmla="*/ 4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3 w 4"/>
                <a:gd name="T35" fmla="*/ 1 h 6"/>
                <a:gd name="T36" fmla="*/ 2 w 4"/>
                <a:gd name="T37" fmla="*/ 0 h 6"/>
                <a:gd name="T38" fmla="*/ 1 w 4"/>
                <a:gd name="T39" fmla="*/ 0 h 6"/>
                <a:gd name="T40" fmla="*/ 0 w 4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0" name="Freeform 3570">
              <a:extLst>
                <a:ext uri="{FF2B5EF4-FFF2-40B4-BE49-F238E27FC236}">
                  <a16:creationId xmlns:a16="http://schemas.microsoft.com/office/drawing/2014/main" id="{8D2D2E56-8D4C-4CF9-A467-A902084DE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1" name="Freeform 3571">
              <a:extLst>
                <a:ext uri="{FF2B5EF4-FFF2-40B4-BE49-F238E27FC236}">
                  <a16:creationId xmlns:a16="http://schemas.microsoft.com/office/drawing/2014/main" id="{D3512CEB-E678-4DEB-AB18-438051506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2" name="Freeform 3572">
              <a:extLst>
                <a:ext uri="{FF2B5EF4-FFF2-40B4-BE49-F238E27FC236}">
                  <a16:creationId xmlns:a16="http://schemas.microsoft.com/office/drawing/2014/main" id="{FB6ACA85-6520-4E57-BAB1-E130CF05A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602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5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5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5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5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3" name="Freeform 3573">
              <a:extLst>
                <a:ext uri="{FF2B5EF4-FFF2-40B4-BE49-F238E27FC236}">
                  <a16:creationId xmlns:a16="http://schemas.microsoft.com/office/drawing/2014/main" id="{C4273DF4-ABCB-43C1-B73E-8FD07AF19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5"/>
              <a:ext cx="32" cy="15"/>
            </a:xfrm>
            <a:custGeom>
              <a:avLst/>
              <a:gdLst>
                <a:gd name="T0" fmla="*/ 32 w 32"/>
                <a:gd name="T1" fmla="*/ 1 h 15"/>
                <a:gd name="T2" fmla="*/ 31 w 32"/>
                <a:gd name="T3" fmla="*/ 0 h 15"/>
                <a:gd name="T4" fmla="*/ 30 w 32"/>
                <a:gd name="T5" fmla="*/ 0 h 15"/>
                <a:gd name="T6" fmla="*/ 29 w 32"/>
                <a:gd name="T7" fmla="*/ 1 h 15"/>
                <a:gd name="T8" fmla="*/ 28 w 32"/>
                <a:gd name="T9" fmla="*/ 2 h 15"/>
                <a:gd name="T10" fmla="*/ 27 w 32"/>
                <a:gd name="T11" fmla="*/ 3 h 15"/>
                <a:gd name="T12" fmla="*/ 25 w 32"/>
                <a:gd name="T13" fmla="*/ 4 h 15"/>
                <a:gd name="T14" fmla="*/ 24 w 32"/>
                <a:gd name="T15" fmla="*/ 5 h 15"/>
                <a:gd name="T16" fmla="*/ 22 w 32"/>
                <a:gd name="T17" fmla="*/ 6 h 15"/>
                <a:gd name="T18" fmla="*/ 20 w 32"/>
                <a:gd name="T19" fmla="*/ 8 h 15"/>
                <a:gd name="T20" fmla="*/ 18 w 32"/>
                <a:gd name="T21" fmla="*/ 9 h 15"/>
                <a:gd name="T22" fmla="*/ 15 w 32"/>
                <a:gd name="T23" fmla="*/ 10 h 15"/>
                <a:gd name="T24" fmla="*/ 13 w 32"/>
                <a:gd name="T25" fmla="*/ 11 h 15"/>
                <a:gd name="T26" fmla="*/ 11 w 32"/>
                <a:gd name="T27" fmla="*/ 11 h 15"/>
                <a:gd name="T28" fmla="*/ 8 w 32"/>
                <a:gd name="T29" fmla="*/ 12 h 15"/>
                <a:gd name="T30" fmla="*/ 5 w 32"/>
                <a:gd name="T31" fmla="*/ 13 h 15"/>
                <a:gd name="T32" fmla="*/ 3 w 32"/>
                <a:gd name="T33" fmla="*/ 13 h 15"/>
                <a:gd name="T34" fmla="*/ 0 w 32"/>
                <a:gd name="T35" fmla="*/ 13 h 15"/>
                <a:gd name="T36" fmla="*/ 0 w 32"/>
                <a:gd name="T37" fmla="*/ 15 h 15"/>
                <a:gd name="T38" fmla="*/ 3 w 32"/>
                <a:gd name="T39" fmla="*/ 15 h 15"/>
                <a:gd name="T40" fmla="*/ 6 w 32"/>
                <a:gd name="T41" fmla="*/ 15 h 15"/>
                <a:gd name="T42" fmla="*/ 8 w 32"/>
                <a:gd name="T43" fmla="*/ 14 h 15"/>
                <a:gd name="T44" fmla="*/ 11 w 32"/>
                <a:gd name="T45" fmla="*/ 13 h 15"/>
                <a:gd name="T46" fmla="*/ 13 w 32"/>
                <a:gd name="T47" fmla="*/ 13 h 15"/>
                <a:gd name="T48" fmla="*/ 17 w 32"/>
                <a:gd name="T49" fmla="*/ 12 h 15"/>
                <a:gd name="T50" fmla="*/ 19 w 32"/>
                <a:gd name="T51" fmla="*/ 10 h 15"/>
                <a:gd name="T52" fmla="*/ 21 w 32"/>
                <a:gd name="T53" fmla="*/ 9 h 15"/>
                <a:gd name="T54" fmla="*/ 23 w 32"/>
                <a:gd name="T55" fmla="*/ 8 h 15"/>
                <a:gd name="T56" fmla="*/ 25 w 32"/>
                <a:gd name="T57" fmla="*/ 7 h 15"/>
                <a:gd name="T58" fmla="*/ 26 w 32"/>
                <a:gd name="T59" fmla="*/ 6 h 15"/>
                <a:gd name="T60" fmla="*/ 28 w 32"/>
                <a:gd name="T61" fmla="*/ 5 h 15"/>
                <a:gd name="T62" fmla="*/ 29 w 32"/>
                <a:gd name="T63" fmla="*/ 4 h 15"/>
                <a:gd name="T64" fmla="*/ 30 w 32"/>
                <a:gd name="T65" fmla="*/ 3 h 15"/>
                <a:gd name="T66" fmla="*/ 31 w 32"/>
                <a:gd name="T67" fmla="*/ 2 h 15"/>
                <a:gd name="T68" fmla="*/ 32 w 32"/>
                <a:gd name="T6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5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4" name="Freeform 3574">
              <a:extLst>
                <a:ext uri="{FF2B5EF4-FFF2-40B4-BE49-F238E27FC236}">
                  <a16:creationId xmlns:a16="http://schemas.microsoft.com/office/drawing/2014/main" id="{A6A9F157-66A3-494F-9217-ACFF0791A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8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3 w 37"/>
                <a:gd name="T27" fmla="*/ 6 h 18"/>
                <a:gd name="T28" fmla="*/ 34 w 37"/>
                <a:gd name="T29" fmla="*/ 4 h 18"/>
                <a:gd name="T30" fmla="*/ 35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5 w 37"/>
                <a:gd name="T37" fmla="*/ 0 h 18"/>
                <a:gd name="T38" fmla="*/ 34 w 37"/>
                <a:gd name="T39" fmla="*/ 1 h 18"/>
                <a:gd name="T40" fmla="*/ 33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5" name="Freeform 3575">
              <a:extLst>
                <a:ext uri="{FF2B5EF4-FFF2-40B4-BE49-F238E27FC236}">
                  <a16:creationId xmlns:a16="http://schemas.microsoft.com/office/drawing/2014/main" id="{41EF3D93-9E28-40DC-A3CB-0CF02856CB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3606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7 h 11"/>
                <a:gd name="T18" fmla="*/ 13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3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3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5 h 11"/>
                <a:gd name="T48" fmla="*/ 13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6" name="Freeform 3576">
              <a:extLst>
                <a:ext uri="{FF2B5EF4-FFF2-40B4-BE49-F238E27FC236}">
                  <a16:creationId xmlns:a16="http://schemas.microsoft.com/office/drawing/2014/main" id="{86ADEC19-1027-4292-8F66-17DE7CE83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597"/>
              <a:ext cx="10" cy="10"/>
            </a:xfrm>
            <a:custGeom>
              <a:avLst/>
              <a:gdLst>
                <a:gd name="T0" fmla="*/ 2 w 10"/>
                <a:gd name="T1" fmla="*/ 0 h 10"/>
                <a:gd name="T2" fmla="*/ 0 w 10"/>
                <a:gd name="T3" fmla="*/ 1 h 10"/>
                <a:gd name="T4" fmla="*/ 1 w 10"/>
                <a:gd name="T5" fmla="*/ 2 h 10"/>
                <a:gd name="T6" fmla="*/ 2 w 10"/>
                <a:gd name="T7" fmla="*/ 3 h 10"/>
                <a:gd name="T8" fmla="*/ 4 w 10"/>
                <a:gd name="T9" fmla="*/ 5 h 10"/>
                <a:gd name="T10" fmla="*/ 5 w 10"/>
                <a:gd name="T11" fmla="*/ 6 h 10"/>
                <a:gd name="T12" fmla="*/ 6 w 10"/>
                <a:gd name="T13" fmla="*/ 8 h 10"/>
                <a:gd name="T14" fmla="*/ 7 w 10"/>
                <a:gd name="T15" fmla="*/ 9 h 10"/>
                <a:gd name="T16" fmla="*/ 8 w 10"/>
                <a:gd name="T17" fmla="*/ 10 h 10"/>
                <a:gd name="T18" fmla="*/ 10 w 10"/>
                <a:gd name="T19" fmla="*/ 9 h 10"/>
                <a:gd name="T20" fmla="*/ 9 w 10"/>
                <a:gd name="T21" fmla="*/ 8 h 10"/>
                <a:gd name="T22" fmla="*/ 8 w 10"/>
                <a:gd name="T23" fmla="*/ 6 h 10"/>
                <a:gd name="T24" fmla="*/ 6 w 10"/>
                <a:gd name="T25" fmla="*/ 5 h 10"/>
                <a:gd name="T26" fmla="*/ 5 w 10"/>
                <a:gd name="T27" fmla="*/ 4 h 10"/>
                <a:gd name="T28" fmla="*/ 4 w 10"/>
                <a:gd name="T29" fmla="*/ 2 h 10"/>
                <a:gd name="T30" fmla="*/ 4 w 10"/>
                <a:gd name="T31" fmla="*/ 1 h 10"/>
                <a:gd name="T32" fmla="*/ 2 w 10"/>
                <a:gd name="T33" fmla="*/ 0 h 10"/>
                <a:gd name="T34" fmla="*/ 2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7" name="Freeform 3577">
              <a:extLst>
                <a:ext uri="{FF2B5EF4-FFF2-40B4-BE49-F238E27FC236}">
                  <a16:creationId xmlns:a16="http://schemas.microsoft.com/office/drawing/2014/main" id="{9083E189-BC67-4F74-B075-5871D926C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7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3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8" name="Freeform 3578">
              <a:extLst>
                <a:ext uri="{FF2B5EF4-FFF2-40B4-BE49-F238E27FC236}">
                  <a16:creationId xmlns:a16="http://schemas.microsoft.com/office/drawing/2014/main" id="{DC242BE8-0737-4E07-B1B0-7BDD8CAB3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6"/>
              <a:ext cx="115" cy="41"/>
            </a:xfrm>
            <a:custGeom>
              <a:avLst/>
              <a:gdLst>
                <a:gd name="T0" fmla="*/ 1 w 115"/>
                <a:gd name="T1" fmla="*/ 2 h 41"/>
                <a:gd name="T2" fmla="*/ 2 w 115"/>
                <a:gd name="T3" fmla="*/ 1 h 41"/>
                <a:gd name="T4" fmla="*/ 1 w 115"/>
                <a:gd name="T5" fmla="*/ 2 h 41"/>
                <a:gd name="T6" fmla="*/ 114 w 115"/>
                <a:gd name="T7" fmla="*/ 41 h 41"/>
                <a:gd name="T8" fmla="*/ 115 w 115"/>
                <a:gd name="T9" fmla="*/ 39 h 41"/>
                <a:gd name="T10" fmla="*/ 2 w 115"/>
                <a:gd name="T11" fmla="*/ 0 h 41"/>
                <a:gd name="T12" fmla="*/ 0 w 115"/>
                <a:gd name="T13" fmla="*/ 1 h 41"/>
                <a:gd name="T14" fmla="*/ 2 w 115"/>
                <a:gd name="T15" fmla="*/ 0 h 41"/>
                <a:gd name="T16" fmla="*/ 1 w 115"/>
                <a:gd name="T17" fmla="*/ 0 h 41"/>
                <a:gd name="T18" fmla="*/ 0 w 115"/>
                <a:gd name="T19" fmla="*/ 0 h 41"/>
                <a:gd name="T20" fmla="*/ 0 w 115"/>
                <a:gd name="T21" fmla="*/ 1 h 41"/>
                <a:gd name="T22" fmla="*/ 1 w 115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5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299" name="Freeform 3579">
              <a:extLst>
                <a:ext uri="{FF2B5EF4-FFF2-40B4-BE49-F238E27FC236}">
                  <a16:creationId xmlns:a16="http://schemas.microsoft.com/office/drawing/2014/main" id="{166712F8-96F3-47D6-93A4-8B2F3C5B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07"/>
              <a:ext cx="3" cy="45"/>
            </a:xfrm>
            <a:custGeom>
              <a:avLst/>
              <a:gdLst>
                <a:gd name="T0" fmla="*/ 1 w 3"/>
                <a:gd name="T1" fmla="*/ 43 h 45"/>
                <a:gd name="T2" fmla="*/ 1 w 3"/>
                <a:gd name="T3" fmla="*/ 42 h 45"/>
                <a:gd name="T4" fmla="*/ 1 w 3"/>
                <a:gd name="T5" fmla="*/ 43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3 h 45"/>
                <a:gd name="T12" fmla="*/ 1 w 3"/>
                <a:gd name="T13" fmla="*/ 45 h 45"/>
                <a:gd name="T14" fmla="*/ 0 w 3"/>
                <a:gd name="T15" fmla="*/ 43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0" name="Freeform 3580">
              <a:extLst>
                <a:ext uri="{FF2B5EF4-FFF2-40B4-BE49-F238E27FC236}">
                  <a16:creationId xmlns:a16="http://schemas.microsoft.com/office/drawing/2014/main" id="{F7FA4910-2DDE-4C4B-AE5D-ABCD380E2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9"/>
              <a:ext cx="115" cy="45"/>
            </a:xfrm>
            <a:custGeom>
              <a:avLst/>
              <a:gdLst>
                <a:gd name="T0" fmla="*/ 115 w 115"/>
                <a:gd name="T1" fmla="*/ 43 h 45"/>
                <a:gd name="T2" fmla="*/ 113 w 115"/>
                <a:gd name="T3" fmla="*/ 44 h 45"/>
                <a:gd name="T4" fmla="*/ 115 w 115"/>
                <a:gd name="T5" fmla="*/ 43 h 45"/>
                <a:gd name="T6" fmla="*/ 0 w 115"/>
                <a:gd name="T7" fmla="*/ 0 h 45"/>
                <a:gd name="T8" fmla="*/ 0 w 115"/>
                <a:gd name="T9" fmla="*/ 3 h 45"/>
                <a:gd name="T10" fmla="*/ 114 w 115"/>
                <a:gd name="T11" fmla="*/ 45 h 45"/>
                <a:gd name="T12" fmla="*/ 115 w 115"/>
                <a:gd name="T13" fmla="*/ 44 h 45"/>
                <a:gd name="T14" fmla="*/ 114 w 115"/>
                <a:gd name="T15" fmla="*/ 45 h 45"/>
                <a:gd name="T16" fmla="*/ 115 w 115"/>
                <a:gd name="T17" fmla="*/ 45 h 45"/>
                <a:gd name="T18" fmla="*/ 115 w 115"/>
                <a:gd name="T19" fmla="*/ 44 h 45"/>
                <a:gd name="T20" fmla="*/ 115 w 115"/>
                <a:gd name="T21" fmla="*/ 43 h 45"/>
                <a:gd name="T22" fmla="*/ 115 w 115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">
                  <a:moveTo>
                    <a:pt x="115" y="43"/>
                  </a:moveTo>
                  <a:lnTo>
                    <a:pt x="113" y="44"/>
                  </a:lnTo>
                  <a:lnTo>
                    <a:pt x="115" y="4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5" y="44"/>
                  </a:lnTo>
                  <a:lnTo>
                    <a:pt x="115" y="43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1" name="Freeform 3581">
              <a:extLst>
                <a:ext uri="{FF2B5EF4-FFF2-40B4-BE49-F238E27FC236}">
                  <a16:creationId xmlns:a16="http://schemas.microsoft.com/office/drawing/2014/main" id="{203627D5-C6F1-4945-B5A8-C358172DD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5"/>
              <a:ext cx="2" cy="48"/>
            </a:xfrm>
            <a:custGeom>
              <a:avLst/>
              <a:gdLst>
                <a:gd name="T0" fmla="*/ 0 w 2"/>
                <a:gd name="T1" fmla="*/ 1 h 48"/>
                <a:gd name="T2" fmla="*/ 1 w 2"/>
                <a:gd name="T3" fmla="*/ 2 h 48"/>
                <a:gd name="T4" fmla="*/ 0 w 2"/>
                <a:gd name="T5" fmla="*/ 1 h 48"/>
                <a:gd name="T6" fmla="*/ 0 w 2"/>
                <a:gd name="T7" fmla="*/ 48 h 48"/>
                <a:gd name="T8" fmla="*/ 2 w 2"/>
                <a:gd name="T9" fmla="*/ 48 h 48"/>
                <a:gd name="T10" fmla="*/ 2 w 2"/>
                <a:gd name="T11" fmla="*/ 1 h 48"/>
                <a:gd name="T12" fmla="*/ 2 w 2"/>
                <a:gd name="T13" fmla="*/ 0 h 48"/>
                <a:gd name="T14" fmla="*/ 2 w 2"/>
                <a:gd name="T15" fmla="*/ 1 h 48"/>
                <a:gd name="T16" fmla="*/ 2 w 2"/>
                <a:gd name="T17" fmla="*/ 0 h 48"/>
                <a:gd name="T18" fmla="*/ 1 w 2"/>
                <a:gd name="T19" fmla="*/ 0 h 48"/>
                <a:gd name="T20" fmla="*/ 1 w 2"/>
                <a:gd name="T21" fmla="*/ 0 h 48"/>
                <a:gd name="T22" fmla="*/ 0 w 2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2" name="Freeform 3582">
              <a:extLst>
                <a:ext uri="{FF2B5EF4-FFF2-40B4-BE49-F238E27FC236}">
                  <a16:creationId xmlns:a16="http://schemas.microsoft.com/office/drawing/2014/main" id="{FE75E0ED-F77A-4A43-880A-CB83C7B7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636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3" name="Freeform 3583">
              <a:extLst>
                <a:ext uri="{FF2B5EF4-FFF2-40B4-BE49-F238E27FC236}">
                  <a16:creationId xmlns:a16="http://schemas.microsoft.com/office/drawing/2014/main" id="{24D3564B-A020-407B-B5A7-0782EF207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8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4" name="Freeform 3584">
              <a:extLst>
                <a:ext uri="{FF2B5EF4-FFF2-40B4-BE49-F238E27FC236}">
                  <a16:creationId xmlns:a16="http://schemas.microsoft.com/office/drawing/2014/main" id="{D2FDE3F0-FA1C-4CF6-AB85-CBBD81C84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0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0 w 1"/>
                <a:gd name="T7" fmla="*/ 23 h 23"/>
                <a:gd name="T8" fmla="*/ 1 w 1"/>
                <a:gd name="T9" fmla="*/ 23 h 23"/>
                <a:gd name="T10" fmla="*/ 1 w 1"/>
                <a:gd name="T11" fmla="*/ 0 h 23"/>
                <a:gd name="T12" fmla="*/ 0 w 1"/>
                <a:gd name="T13" fmla="*/ 2 h 23"/>
                <a:gd name="T14" fmla="*/ 0 w 1"/>
                <a:gd name="T15" fmla="*/ 0 h 23"/>
                <a:gd name="T16" fmla="*/ 0 w 1"/>
                <a:gd name="T17" fmla="*/ 0 h 23"/>
                <a:gd name="T18" fmla="*/ 0 w 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5" name="Freeform 3585">
              <a:extLst>
                <a:ext uri="{FF2B5EF4-FFF2-40B4-BE49-F238E27FC236}">
                  <a16:creationId xmlns:a16="http://schemas.microsoft.com/office/drawing/2014/main" id="{B027F5D6-F004-4453-B40F-EB5AE0A2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35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5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6" name="Freeform 3586">
              <a:extLst>
                <a:ext uri="{FF2B5EF4-FFF2-40B4-BE49-F238E27FC236}">
                  <a16:creationId xmlns:a16="http://schemas.microsoft.com/office/drawing/2014/main" id="{BD87A4EE-8E81-4E1A-87CA-BEF4FC3F3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21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7" name="Freeform 3587">
              <a:extLst>
                <a:ext uri="{FF2B5EF4-FFF2-40B4-BE49-F238E27FC236}">
                  <a16:creationId xmlns:a16="http://schemas.microsoft.com/office/drawing/2014/main" id="{35AF528C-ECF6-427E-AD4B-1F811E2D25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645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8" name="Freeform 3588">
              <a:extLst>
                <a:ext uri="{FF2B5EF4-FFF2-40B4-BE49-F238E27FC236}">
                  <a16:creationId xmlns:a16="http://schemas.microsoft.com/office/drawing/2014/main" id="{92D04CE5-249F-4AE0-B1F2-E2E65E875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652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8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8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09" name="Freeform 3589">
              <a:extLst>
                <a:ext uri="{FF2B5EF4-FFF2-40B4-BE49-F238E27FC236}">
                  <a16:creationId xmlns:a16="http://schemas.microsoft.com/office/drawing/2014/main" id="{AFB74690-4C7E-41BD-8E0D-3F8E8D165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22 w 22"/>
                <a:gd name="T1" fmla="*/ 29 h 31"/>
                <a:gd name="T2" fmla="*/ 22 w 22"/>
                <a:gd name="T3" fmla="*/ 29 h 31"/>
                <a:gd name="T4" fmla="*/ 22 w 22"/>
                <a:gd name="T5" fmla="*/ 29 h 31"/>
                <a:gd name="T6" fmla="*/ 3 w 22"/>
                <a:gd name="T7" fmla="*/ 0 h 31"/>
                <a:gd name="T8" fmla="*/ 0 w 22"/>
                <a:gd name="T9" fmla="*/ 2 h 31"/>
                <a:gd name="T10" fmla="*/ 19 w 22"/>
                <a:gd name="T11" fmla="*/ 31 h 31"/>
                <a:gd name="T12" fmla="*/ 20 w 22"/>
                <a:gd name="T13" fmla="*/ 31 h 31"/>
                <a:gd name="T14" fmla="*/ 19 w 22"/>
                <a:gd name="T15" fmla="*/ 31 h 31"/>
                <a:gd name="T16" fmla="*/ 20 w 22"/>
                <a:gd name="T17" fmla="*/ 31 h 31"/>
                <a:gd name="T18" fmla="*/ 22 w 22"/>
                <a:gd name="T19" fmla="*/ 31 h 31"/>
                <a:gd name="T20" fmla="*/ 22 w 22"/>
                <a:gd name="T21" fmla="*/ 30 h 31"/>
                <a:gd name="T22" fmla="*/ 22 w 22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22" y="29"/>
                  </a:moveTo>
                  <a:lnTo>
                    <a:pt x="22" y="29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0" name="Freeform 3590">
              <a:extLst>
                <a:ext uri="{FF2B5EF4-FFF2-40B4-BE49-F238E27FC236}">
                  <a16:creationId xmlns:a16="http://schemas.microsoft.com/office/drawing/2014/main" id="{80854123-43E7-4C0D-95DA-0D2BEE395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713"/>
              <a:ext cx="5" cy="3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1" name="Freeform 3591">
              <a:extLst>
                <a:ext uri="{FF2B5EF4-FFF2-40B4-BE49-F238E27FC236}">
                  <a16:creationId xmlns:a16="http://schemas.microsoft.com/office/drawing/2014/main" id="{6FC19F4D-128A-44CC-B747-533E11331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2" name="Freeform 3592">
              <a:extLst>
                <a:ext uri="{FF2B5EF4-FFF2-40B4-BE49-F238E27FC236}">
                  <a16:creationId xmlns:a16="http://schemas.microsoft.com/office/drawing/2014/main" id="{4A6BC1BE-ED42-48B7-A740-029CB42B5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677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3" name="Freeform 3593">
              <a:extLst>
                <a:ext uri="{FF2B5EF4-FFF2-40B4-BE49-F238E27FC236}">
                  <a16:creationId xmlns:a16="http://schemas.microsoft.com/office/drawing/2014/main" id="{A49B020E-4396-4245-A393-78BA42BB18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4" name="Freeform 3594">
              <a:extLst>
                <a:ext uri="{FF2B5EF4-FFF2-40B4-BE49-F238E27FC236}">
                  <a16:creationId xmlns:a16="http://schemas.microsoft.com/office/drawing/2014/main" id="{CA403205-1BBB-4B7D-AAC1-9234960AF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675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5" name="Freeform 3595">
              <a:extLst>
                <a:ext uri="{FF2B5EF4-FFF2-40B4-BE49-F238E27FC236}">
                  <a16:creationId xmlns:a16="http://schemas.microsoft.com/office/drawing/2014/main" id="{A5CD598F-A25A-4DDA-A9FB-185B46449E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50"/>
              <a:ext cx="23" cy="26"/>
            </a:xfrm>
            <a:custGeom>
              <a:avLst/>
              <a:gdLst>
                <a:gd name="T0" fmla="*/ 1 w 23"/>
                <a:gd name="T1" fmla="*/ 3 h 26"/>
                <a:gd name="T2" fmla="*/ 2 w 23"/>
                <a:gd name="T3" fmla="*/ 3 h 26"/>
                <a:gd name="T4" fmla="*/ 1 w 23"/>
                <a:gd name="T5" fmla="*/ 3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2 h 26"/>
                <a:gd name="T22" fmla="*/ 1 w 23"/>
                <a:gd name="T2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6" name="Freeform 3596">
              <a:extLst>
                <a:ext uri="{FF2B5EF4-FFF2-40B4-BE49-F238E27FC236}">
                  <a16:creationId xmlns:a16="http://schemas.microsoft.com/office/drawing/2014/main" id="{83BE37E8-148A-445C-BA4A-28D98F7A3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50"/>
              <a:ext cx="194" cy="36"/>
            </a:xfrm>
            <a:custGeom>
              <a:avLst/>
              <a:gdLst>
                <a:gd name="T0" fmla="*/ 2 w 194"/>
                <a:gd name="T1" fmla="*/ 36 h 36"/>
                <a:gd name="T2" fmla="*/ 3 w 194"/>
                <a:gd name="T3" fmla="*/ 34 h 36"/>
                <a:gd name="T4" fmla="*/ 2 w 194"/>
                <a:gd name="T5" fmla="*/ 36 h 36"/>
                <a:gd name="T6" fmla="*/ 194 w 194"/>
                <a:gd name="T7" fmla="*/ 3 h 36"/>
                <a:gd name="T8" fmla="*/ 193 w 194"/>
                <a:gd name="T9" fmla="*/ 0 h 36"/>
                <a:gd name="T10" fmla="*/ 2 w 194"/>
                <a:gd name="T11" fmla="*/ 34 h 36"/>
                <a:gd name="T12" fmla="*/ 0 w 194"/>
                <a:gd name="T13" fmla="*/ 36 h 36"/>
                <a:gd name="T14" fmla="*/ 2 w 194"/>
                <a:gd name="T15" fmla="*/ 34 h 36"/>
                <a:gd name="T16" fmla="*/ 0 w 194"/>
                <a:gd name="T17" fmla="*/ 34 h 36"/>
                <a:gd name="T18" fmla="*/ 0 w 194"/>
                <a:gd name="T19" fmla="*/ 35 h 36"/>
                <a:gd name="T20" fmla="*/ 0 w 194"/>
                <a:gd name="T21" fmla="*/ 36 h 36"/>
                <a:gd name="T22" fmla="*/ 2 w 19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6">
                  <a:moveTo>
                    <a:pt x="2" y="36"/>
                  </a:moveTo>
                  <a:lnTo>
                    <a:pt x="3" y="34"/>
                  </a:lnTo>
                  <a:lnTo>
                    <a:pt x="2" y="3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7" name="Freeform 3597">
              <a:extLst>
                <a:ext uri="{FF2B5EF4-FFF2-40B4-BE49-F238E27FC236}">
                  <a16:creationId xmlns:a16="http://schemas.microsoft.com/office/drawing/2014/main" id="{CD6569DF-6C96-4628-9B2E-5C0D4573D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7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8" name="Freeform 3598">
              <a:extLst>
                <a:ext uri="{FF2B5EF4-FFF2-40B4-BE49-F238E27FC236}">
                  <a16:creationId xmlns:a16="http://schemas.microsoft.com/office/drawing/2014/main" id="{65C6D296-07D3-4491-BA76-B086A97EE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6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19" name="Freeform 3599">
              <a:extLst>
                <a:ext uri="{FF2B5EF4-FFF2-40B4-BE49-F238E27FC236}">
                  <a16:creationId xmlns:a16="http://schemas.microsoft.com/office/drawing/2014/main" id="{4A959882-B03E-4359-9A1C-A7A9E1F4F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0" name="Freeform 3600">
              <a:extLst>
                <a:ext uri="{FF2B5EF4-FFF2-40B4-BE49-F238E27FC236}">
                  <a16:creationId xmlns:a16="http://schemas.microsoft.com/office/drawing/2014/main" id="{2AAB446D-93CF-45AA-92C8-E68D68DC4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681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1" name="Freeform 3601">
              <a:extLst>
                <a:ext uri="{FF2B5EF4-FFF2-40B4-BE49-F238E27FC236}">
                  <a16:creationId xmlns:a16="http://schemas.microsoft.com/office/drawing/2014/main" id="{405BCABD-17F0-49FF-999D-2521BAD2A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2" name="Freeform 3602">
              <a:extLst>
                <a:ext uri="{FF2B5EF4-FFF2-40B4-BE49-F238E27FC236}">
                  <a16:creationId xmlns:a16="http://schemas.microsoft.com/office/drawing/2014/main" id="{422956FA-B6BA-4106-95F7-6D590D88D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86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1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1 h 25"/>
                <a:gd name="T12" fmla="*/ 107 w 107"/>
                <a:gd name="T13" fmla="*/ 0 h 25"/>
                <a:gd name="T14" fmla="*/ 106 w 107"/>
                <a:gd name="T15" fmla="*/ 1 h 25"/>
                <a:gd name="T16" fmla="*/ 107 w 107"/>
                <a:gd name="T17" fmla="*/ 1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3" name="Freeform 3603">
              <a:extLst>
                <a:ext uri="{FF2B5EF4-FFF2-40B4-BE49-F238E27FC236}">
                  <a16:creationId xmlns:a16="http://schemas.microsoft.com/office/drawing/2014/main" id="{8BE095A5-CD15-4D99-91C2-74E0814D3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74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4" name="Freeform 3604">
              <a:extLst>
                <a:ext uri="{FF2B5EF4-FFF2-40B4-BE49-F238E27FC236}">
                  <a16:creationId xmlns:a16="http://schemas.microsoft.com/office/drawing/2014/main" id="{DE655F6A-FAF6-4515-AF59-330A406FD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674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5" name="Freeform 3605">
              <a:extLst>
                <a:ext uri="{FF2B5EF4-FFF2-40B4-BE49-F238E27FC236}">
                  <a16:creationId xmlns:a16="http://schemas.microsoft.com/office/drawing/2014/main" id="{0FD5FDE7-08D2-4348-AD4F-89B2AB1A84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695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6" name="Freeform 3606">
              <a:extLst>
                <a:ext uri="{FF2B5EF4-FFF2-40B4-BE49-F238E27FC236}">
                  <a16:creationId xmlns:a16="http://schemas.microsoft.com/office/drawing/2014/main" id="{5FF4495D-F09B-4E0E-ABE3-86D65AF35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80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7" name="Freeform 3607">
              <a:extLst>
                <a:ext uri="{FF2B5EF4-FFF2-40B4-BE49-F238E27FC236}">
                  <a16:creationId xmlns:a16="http://schemas.microsoft.com/office/drawing/2014/main" id="{2BB5C30D-88DF-4F60-82F3-48091723AF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667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8" name="Freeform 3608">
              <a:extLst>
                <a:ext uri="{FF2B5EF4-FFF2-40B4-BE49-F238E27FC236}">
                  <a16:creationId xmlns:a16="http://schemas.microsoft.com/office/drawing/2014/main" id="{2AE2CFB8-14E8-4C5F-8245-7A86F5898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67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6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6 h 8"/>
                <a:gd name="T12" fmla="*/ 0 w 28"/>
                <a:gd name="T13" fmla="*/ 7 h 8"/>
                <a:gd name="T14" fmla="*/ 0 w 28"/>
                <a:gd name="T15" fmla="*/ 6 h 8"/>
                <a:gd name="T16" fmla="*/ 0 w 28"/>
                <a:gd name="T17" fmla="*/ 6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29" name="Freeform 3609">
              <a:extLst>
                <a:ext uri="{FF2B5EF4-FFF2-40B4-BE49-F238E27FC236}">
                  <a16:creationId xmlns:a16="http://schemas.microsoft.com/office/drawing/2014/main" id="{D1DBB9FF-E21D-4523-AB6A-87DA316C7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3"/>
              <a:ext cx="10" cy="13"/>
            </a:xfrm>
            <a:custGeom>
              <a:avLst/>
              <a:gdLst>
                <a:gd name="T0" fmla="*/ 9 w 10"/>
                <a:gd name="T1" fmla="*/ 13 h 13"/>
                <a:gd name="T2" fmla="*/ 9 w 10"/>
                <a:gd name="T3" fmla="*/ 12 h 13"/>
                <a:gd name="T4" fmla="*/ 10 w 10"/>
                <a:gd name="T5" fmla="*/ 12 h 13"/>
                <a:gd name="T6" fmla="*/ 1 w 10"/>
                <a:gd name="T7" fmla="*/ 0 h 13"/>
                <a:gd name="T8" fmla="*/ 0 w 10"/>
                <a:gd name="T9" fmla="*/ 1 h 13"/>
                <a:gd name="T10" fmla="*/ 9 w 10"/>
                <a:gd name="T11" fmla="*/ 13 h 13"/>
                <a:gd name="T12" fmla="*/ 9 w 10"/>
                <a:gd name="T13" fmla="*/ 13 h 13"/>
                <a:gd name="T14" fmla="*/ 9 w 10"/>
                <a:gd name="T15" fmla="*/ 13 h 13"/>
                <a:gd name="T16" fmla="*/ 9 w 10"/>
                <a:gd name="T17" fmla="*/ 13 h 13"/>
                <a:gd name="T18" fmla="*/ 9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9" y="12"/>
                  </a:lnTo>
                  <a:lnTo>
                    <a:pt x="10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0" name="Freeform 3610">
              <a:extLst>
                <a:ext uri="{FF2B5EF4-FFF2-40B4-BE49-F238E27FC236}">
                  <a16:creationId xmlns:a16="http://schemas.microsoft.com/office/drawing/2014/main" id="{CE8FF47A-F6E7-4235-8DE0-121231BEC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673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1" name="Freeform 3611">
              <a:extLst>
                <a:ext uri="{FF2B5EF4-FFF2-40B4-BE49-F238E27FC236}">
                  <a16:creationId xmlns:a16="http://schemas.microsoft.com/office/drawing/2014/main" id="{A13E7532-95FD-493F-B65D-5F3F4D0DA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661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2" name="Freeform 3612">
              <a:extLst>
                <a:ext uri="{FF2B5EF4-FFF2-40B4-BE49-F238E27FC236}">
                  <a16:creationId xmlns:a16="http://schemas.microsoft.com/office/drawing/2014/main" id="{88816F4E-3F3D-4CF2-BA53-BF9E03908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661"/>
              <a:ext cx="36" cy="7"/>
            </a:xfrm>
            <a:custGeom>
              <a:avLst/>
              <a:gdLst>
                <a:gd name="T0" fmla="*/ 2 w 36"/>
                <a:gd name="T1" fmla="*/ 6 h 7"/>
                <a:gd name="T2" fmla="*/ 2 w 36"/>
                <a:gd name="T3" fmla="*/ 6 h 7"/>
                <a:gd name="T4" fmla="*/ 2 w 36"/>
                <a:gd name="T5" fmla="*/ 7 h 7"/>
                <a:gd name="T6" fmla="*/ 36 w 36"/>
                <a:gd name="T7" fmla="*/ 1 h 7"/>
                <a:gd name="T8" fmla="*/ 36 w 36"/>
                <a:gd name="T9" fmla="*/ 0 h 7"/>
                <a:gd name="T10" fmla="*/ 2 w 36"/>
                <a:gd name="T11" fmla="*/ 6 h 7"/>
                <a:gd name="T12" fmla="*/ 2 w 36"/>
                <a:gd name="T13" fmla="*/ 6 h 7"/>
                <a:gd name="T14" fmla="*/ 2 w 36"/>
                <a:gd name="T15" fmla="*/ 6 h 7"/>
                <a:gd name="T16" fmla="*/ 0 w 36"/>
                <a:gd name="T17" fmla="*/ 6 h 7"/>
                <a:gd name="T18" fmla="*/ 2 w 3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">
                  <a:moveTo>
                    <a:pt x="2" y="6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3" name="Freeform 3613">
              <a:extLst>
                <a:ext uri="{FF2B5EF4-FFF2-40B4-BE49-F238E27FC236}">
                  <a16:creationId xmlns:a16="http://schemas.microsoft.com/office/drawing/2014/main" id="{220A1A63-69BE-427A-81CA-3765FC4D7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667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4" name="Freeform 3614">
              <a:extLst>
                <a:ext uri="{FF2B5EF4-FFF2-40B4-BE49-F238E27FC236}">
                  <a16:creationId xmlns:a16="http://schemas.microsoft.com/office/drawing/2014/main" id="{6B85E410-AAD5-439D-B302-D22F13ABAD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666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1 h 6"/>
                <a:gd name="T12" fmla="*/ 28 w 29"/>
                <a:gd name="T13" fmla="*/ 0 h 6"/>
                <a:gd name="T14" fmla="*/ 28 w 29"/>
                <a:gd name="T15" fmla="*/ 1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5" name="Freeform 3615">
              <a:extLst>
                <a:ext uri="{FF2B5EF4-FFF2-40B4-BE49-F238E27FC236}">
                  <a16:creationId xmlns:a16="http://schemas.microsoft.com/office/drawing/2014/main" id="{B9B7E573-9B0F-460E-93CD-4868B852E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62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6" name="Freeform 3616">
              <a:extLst>
                <a:ext uri="{FF2B5EF4-FFF2-40B4-BE49-F238E27FC236}">
                  <a16:creationId xmlns:a16="http://schemas.microsoft.com/office/drawing/2014/main" id="{DEDB9C05-31CD-4DF0-9011-696AEFC50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2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7" name="Freeform 3617">
              <a:extLst>
                <a:ext uri="{FF2B5EF4-FFF2-40B4-BE49-F238E27FC236}">
                  <a16:creationId xmlns:a16="http://schemas.microsoft.com/office/drawing/2014/main" id="{B45FBF63-F371-4822-AFE9-51463D069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7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4 h 5"/>
                <a:gd name="T4" fmla="*/ 4 w 4"/>
                <a:gd name="T5" fmla="*/ 4 h 5"/>
                <a:gd name="T6" fmla="*/ 1 w 4"/>
                <a:gd name="T7" fmla="*/ 0 h 5"/>
                <a:gd name="T8" fmla="*/ 0 w 4"/>
                <a:gd name="T9" fmla="*/ 0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8" name="Freeform 3618">
              <a:extLst>
                <a:ext uri="{FF2B5EF4-FFF2-40B4-BE49-F238E27FC236}">
                  <a16:creationId xmlns:a16="http://schemas.microsoft.com/office/drawing/2014/main" id="{8B6892E0-07BA-4E67-8AEC-9C7A47D08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685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39" name="Freeform 3619">
              <a:extLst>
                <a:ext uri="{FF2B5EF4-FFF2-40B4-BE49-F238E27FC236}">
                  <a16:creationId xmlns:a16="http://schemas.microsoft.com/office/drawing/2014/main" id="{84EC3423-F343-48F5-97B9-3392C1294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7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0 h 6"/>
                <a:gd name="T4" fmla="*/ 0 w 3"/>
                <a:gd name="T5" fmla="*/ 1 h 6"/>
                <a:gd name="T6" fmla="*/ 2 w 3"/>
                <a:gd name="T7" fmla="*/ 6 h 6"/>
                <a:gd name="T8" fmla="*/ 3 w 3"/>
                <a:gd name="T9" fmla="*/ 5 h 6"/>
                <a:gd name="T10" fmla="*/ 1 w 3"/>
                <a:gd name="T11" fmla="*/ 0 h 6"/>
                <a:gd name="T12" fmla="*/ 0 w 3"/>
                <a:gd name="T13" fmla="*/ 1 h 6"/>
                <a:gd name="T14" fmla="*/ 0 w 3"/>
                <a:gd name="T15" fmla="*/ 0 h 6"/>
                <a:gd name="T16" fmla="*/ 0 w 3"/>
                <a:gd name="T17" fmla="*/ 0 h 6"/>
                <a:gd name="T18" fmla="*/ 0 w 3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0" name="Freeform 3620">
              <a:extLst>
                <a:ext uri="{FF2B5EF4-FFF2-40B4-BE49-F238E27FC236}">
                  <a16:creationId xmlns:a16="http://schemas.microsoft.com/office/drawing/2014/main" id="{C2342338-111E-4139-B563-07BFC79C1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1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1" name="Freeform 3621">
              <a:extLst>
                <a:ext uri="{FF2B5EF4-FFF2-40B4-BE49-F238E27FC236}">
                  <a16:creationId xmlns:a16="http://schemas.microsoft.com/office/drawing/2014/main" id="{F1EFB72B-5721-43DD-87BC-FA9F03A0F4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3682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2" name="Freeform 3622">
              <a:extLst>
                <a:ext uri="{FF2B5EF4-FFF2-40B4-BE49-F238E27FC236}">
                  <a16:creationId xmlns:a16="http://schemas.microsoft.com/office/drawing/2014/main" id="{42D62BEC-F2D3-45FA-9E7F-DEB8A7F01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679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3" name="Freeform 3623">
              <a:extLst>
                <a:ext uri="{FF2B5EF4-FFF2-40B4-BE49-F238E27FC236}">
                  <a16:creationId xmlns:a16="http://schemas.microsoft.com/office/drawing/2014/main" id="{1550673E-BFF5-49D2-9243-E33B9A02C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681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4" name="Freeform 3624">
              <a:extLst>
                <a:ext uri="{FF2B5EF4-FFF2-40B4-BE49-F238E27FC236}">
                  <a16:creationId xmlns:a16="http://schemas.microsoft.com/office/drawing/2014/main" id="{152ED4A3-0E9B-4F3D-8EBC-066C20509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675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5" name="Freeform 3625">
              <a:extLst>
                <a:ext uri="{FF2B5EF4-FFF2-40B4-BE49-F238E27FC236}">
                  <a16:creationId xmlns:a16="http://schemas.microsoft.com/office/drawing/2014/main" id="{F39D65C5-6F55-4471-81D3-D83A8C04E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76"/>
              <a:ext cx="2" cy="4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2 w 2"/>
                <a:gd name="T5" fmla="*/ 3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6" name="Freeform 3626">
              <a:extLst>
                <a:ext uri="{FF2B5EF4-FFF2-40B4-BE49-F238E27FC236}">
                  <a16:creationId xmlns:a16="http://schemas.microsoft.com/office/drawing/2014/main" id="{426F458C-9F70-4377-93C6-E644A49F3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672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7" name="Freeform 3627">
              <a:extLst>
                <a:ext uri="{FF2B5EF4-FFF2-40B4-BE49-F238E27FC236}">
                  <a16:creationId xmlns:a16="http://schemas.microsoft.com/office/drawing/2014/main" id="{AA2118ED-1564-409D-9105-0EA49E073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3675"/>
              <a:ext cx="4" cy="4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0 w 4"/>
                <a:gd name="T5" fmla="*/ 1 h 4"/>
                <a:gd name="T6" fmla="*/ 3 w 4"/>
                <a:gd name="T7" fmla="*/ 4 h 4"/>
                <a:gd name="T8" fmla="*/ 4 w 4"/>
                <a:gd name="T9" fmla="*/ 3 h 4"/>
                <a:gd name="T10" fmla="*/ 3 w 4"/>
                <a:gd name="T11" fmla="*/ 0 h 4"/>
                <a:gd name="T12" fmla="*/ 2 w 4"/>
                <a:gd name="T13" fmla="*/ 1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8" name="Freeform 3628">
              <a:extLst>
                <a:ext uri="{FF2B5EF4-FFF2-40B4-BE49-F238E27FC236}">
                  <a16:creationId xmlns:a16="http://schemas.microsoft.com/office/drawing/2014/main" id="{8F78AA18-FE0D-45B3-BA8E-06A1E14D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667"/>
              <a:ext cx="37" cy="9"/>
            </a:xfrm>
            <a:custGeom>
              <a:avLst/>
              <a:gdLst>
                <a:gd name="T0" fmla="*/ 36 w 37"/>
                <a:gd name="T1" fmla="*/ 0 h 9"/>
                <a:gd name="T2" fmla="*/ 37 w 37"/>
                <a:gd name="T3" fmla="*/ 1 h 9"/>
                <a:gd name="T4" fmla="*/ 36 w 37"/>
                <a:gd name="T5" fmla="*/ 0 h 9"/>
                <a:gd name="T6" fmla="*/ 0 w 37"/>
                <a:gd name="T7" fmla="*/ 8 h 9"/>
                <a:gd name="T8" fmla="*/ 0 w 37"/>
                <a:gd name="T9" fmla="*/ 9 h 9"/>
                <a:gd name="T10" fmla="*/ 36 w 37"/>
                <a:gd name="T11" fmla="*/ 2 h 9"/>
                <a:gd name="T12" fmla="*/ 36 w 37"/>
                <a:gd name="T13" fmla="*/ 2 h 9"/>
                <a:gd name="T14" fmla="*/ 37 w 37"/>
                <a:gd name="T15" fmla="*/ 1 h 9"/>
                <a:gd name="T16" fmla="*/ 37 w 37"/>
                <a:gd name="T17" fmla="*/ 0 h 9"/>
                <a:gd name="T18" fmla="*/ 36 w 3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">
                  <a:moveTo>
                    <a:pt x="36" y="0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49" name="Freeform 3629">
              <a:extLst>
                <a:ext uri="{FF2B5EF4-FFF2-40B4-BE49-F238E27FC236}">
                  <a16:creationId xmlns:a16="http://schemas.microsoft.com/office/drawing/2014/main" id="{B8974F79-FF9A-4B61-9B86-3CF9C72EE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668"/>
              <a:ext cx="5" cy="5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0 h 5"/>
                <a:gd name="T8" fmla="*/ 0 w 5"/>
                <a:gd name="T9" fmla="*/ 1 h 5"/>
                <a:gd name="T10" fmla="*/ 4 w 5"/>
                <a:gd name="T11" fmla="*/ 5 h 5"/>
                <a:gd name="T12" fmla="*/ 4 w 5"/>
                <a:gd name="T13" fmla="*/ 4 h 5"/>
                <a:gd name="T14" fmla="*/ 4 w 5"/>
                <a:gd name="T15" fmla="*/ 5 h 5"/>
                <a:gd name="T16" fmla="*/ 5 w 5"/>
                <a:gd name="T17" fmla="*/ 5 h 5"/>
                <a:gd name="T18" fmla="*/ 4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0" name="Freeform 3630">
              <a:extLst>
                <a:ext uri="{FF2B5EF4-FFF2-40B4-BE49-F238E27FC236}">
                  <a16:creationId xmlns:a16="http://schemas.microsoft.com/office/drawing/2014/main" id="{E2065BDA-08F6-48EE-9E4C-09BC90CE0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77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1" name="Freeform 3631">
              <a:extLst>
                <a:ext uri="{FF2B5EF4-FFF2-40B4-BE49-F238E27FC236}">
                  <a16:creationId xmlns:a16="http://schemas.microsoft.com/office/drawing/2014/main" id="{6A98773C-6DD4-4E23-8E21-68060495B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671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7 w 27"/>
                <a:gd name="T3" fmla="*/ 0 h 6"/>
                <a:gd name="T4" fmla="*/ 0 w 27"/>
                <a:gd name="T5" fmla="*/ 5 h 6"/>
                <a:gd name="T6" fmla="*/ 0 w 27"/>
                <a:gd name="T7" fmla="*/ 6 h 6"/>
                <a:gd name="T8" fmla="*/ 27 w 27"/>
                <a:gd name="T9" fmla="*/ 1 h 6"/>
                <a:gd name="T10" fmla="*/ 27 w 27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2" name="Freeform 3632">
              <a:extLst>
                <a:ext uri="{FF2B5EF4-FFF2-40B4-BE49-F238E27FC236}">
                  <a16:creationId xmlns:a16="http://schemas.microsoft.com/office/drawing/2014/main" id="{DD8D07B4-AA32-4AC8-9D72-193E83A0E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0"/>
              <a:ext cx="107" cy="22"/>
            </a:xfrm>
            <a:custGeom>
              <a:avLst/>
              <a:gdLst>
                <a:gd name="T0" fmla="*/ 106 w 107"/>
                <a:gd name="T1" fmla="*/ 0 h 22"/>
                <a:gd name="T2" fmla="*/ 106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6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6" y="0"/>
                  </a:moveTo>
                  <a:lnTo>
                    <a:pt x="106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3" name="Freeform 3633">
              <a:extLst>
                <a:ext uri="{FF2B5EF4-FFF2-40B4-BE49-F238E27FC236}">
                  <a16:creationId xmlns:a16="http://schemas.microsoft.com/office/drawing/2014/main" id="{E60B6AC2-DBA7-46E4-9521-0CEFFFF3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675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0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4" name="Freeform 3634">
              <a:extLst>
                <a:ext uri="{FF2B5EF4-FFF2-40B4-BE49-F238E27FC236}">
                  <a16:creationId xmlns:a16="http://schemas.microsoft.com/office/drawing/2014/main" id="{D59C928B-D8C3-4150-8C33-38CCB6ACF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667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6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5" name="Freeform 3635">
              <a:extLst>
                <a:ext uri="{FF2B5EF4-FFF2-40B4-BE49-F238E27FC236}">
                  <a16:creationId xmlns:a16="http://schemas.microsoft.com/office/drawing/2014/main" id="{293AB601-CBD8-430D-AC7E-57EB336EF4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2"/>
              <a:ext cx="109" cy="24"/>
            </a:xfrm>
            <a:custGeom>
              <a:avLst/>
              <a:gdLst>
                <a:gd name="T0" fmla="*/ 109 w 109"/>
                <a:gd name="T1" fmla="*/ 1 h 24"/>
                <a:gd name="T2" fmla="*/ 108 w 109"/>
                <a:gd name="T3" fmla="*/ 0 h 24"/>
                <a:gd name="T4" fmla="*/ 0 w 109"/>
                <a:gd name="T5" fmla="*/ 23 h 24"/>
                <a:gd name="T6" fmla="*/ 2 w 109"/>
                <a:gd name="T7" fmla="*/ 24 h 24"/>
                <a:gd name="T8" fmla="*/ 109 w 109"/>
                <a:gd name="T9" fmla="*/ 1 h 24"/>
                <a:gd name="T10" fmla="*/ 109 w 10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4">
                  <a:moveTo>
                    <a:pt x="109" y="1"/>
                  </a:moveTo>
                  <a:lnTo>
                    <a:pt x="108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6" name="Freeform 3636">
              <a:extLst>
                <a:ext uri="{FF2B5EF4-FFF2-40B4-BE49-F238E27FC236}">
                  <a16:creationId xmlns:a16="http://schemas.microsoft.com/office/drawing/2014/main" id="{7C1755F9-19BC-44FC-99CB-16351C80B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3677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7" name="Freeform 3637">
              <a:extLst>
                <a:ext uri="{FF2B5EF4-FFF2-40B4-BE49-F238E27FC236}">
                  <a16:creationId xmlns:a16="http://schemas.microsoft.com/office/drawing/2014/main" id="{E91F399A-C7B3-4969-98D0-7DA43F66B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3671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8" name="Freeform 3638">
              <a:extLst>
                <a:ext uri="{FF2B5EF4-FFF2-40B4-BE49-F238E27FC236}">
                  <a16:creationId xmlns:a16="http://schemas.microsoft.com/office/drawing/2014/main" id="{B7275F68-5E9B-4AB3-98C9-D3CCC54BA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5"/>
              <a:ext cx="25" cy="35"/>
            </a:xfrm>
            <a:custGeom>
              <a:avLst/>
              <a:gdLst>
                <a:gd name="T0" fmla="*/ 0 w 25"/>
                <a:gd name="T1" fmla="*/ 14 h 35"/>
                <a:gd name="T2" fmla="*/ 20 w 25"/>
                <a:gd name="T3" fmla="*/ 34 h 35"/>
                <a:gd name="T4" fmla="*/ 24 w 25"/>
                <a:gd name="T5" fmla="*/ 35 h 35"/>
                <a:gd name="T6" fmla="*/ 25 w 25"/>
                <a:gd name="T7" fmla="*/ 35 h 35"/>
                <a:gd name="T8" fmla="*/ 25 w 25"/>
                <a:gd name="T9" fmla="*/ 31 h 35"/>
                <a:gd name="T10" fmla="*/ 24 w 25"/>
                <a:gd name="T11" fmla="*/ 31 h 35"/>
                <a:gd name="T12" fmla="*/ 20 w 25"/>
                <a:gd name="T13" fmla="*/ 29 h 35"/>
                <a:gd name="T14" fmla="*/ 2 w 25"/>
                <a:gd name="T15" fmla="*/ 0 h 35"/>
                <a:gd name="T16" fmla="*/ 0 w 25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14"/>
                  </a:moveTo>
                  <a:lnTo>
                    <a:pt x="20" y="34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59" name="Freeform 3639">
              <a:extLst>
                <a:ext uri="{FF2B5EF4-FFF2-40B4-BE49-F238E27FC236}">
                  <a16:creationId xmlns:a16="http://schemas.microsoft.com/office/drawing/2014/main" id="{F0E31032-788E-43B6-B7A5-5B5249FA3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98"/>
              <a:ext cx="22" cy="22"/>
            </a:xfrm>
            <a:custGeom>
              <a:avLst/>
              <a:gdLst>
                <a:gd name="T0" fmla="*/ 22 w 22"/>
                <a:gd name="T1" fmla="*/ 20 h 22"/>
                <a:gd name="T2" fmla="*/ 22 w 22"/>
                <a:gd name="T3" fmla="*/ 20 h 22"/>
                <a:gd name="T4" fmla="*/ 22 w 22"/>
                <a:gd name="T5" fmla="*/ 20 h 22"/>
                <a:gd name="T6" fmla="*/ 2 w 22"/>
                <a:gd name="T7" fmla="*/ 0 h 22"/>
                <a:gd name="T8" fmla="*/ 0 w 22"/>
                <a:gd name="T9" fmla="*/ 2 h 22"/>
                <a:gd name="T10" fmla="*/ 19 w 22"/>
                <a:gd name="T11" fmla="*/ 21 h 22"/>
                <a:gd name="T12" fmla="*/ 19 w 22"/>
                <a:gd name="T13" fmla="*/ 22 h 22"/>
                <a:gd name="T14" fmla="*/ 19 w 22"/>
                <a:gd name="T15" fmla="*/ 21 h 22"/>
                <a:gd name="T16" fmla="*/ 20 w 22"/>
                <a:gd name="T17" fmla="*/ 22 h 22"/>
                <a:gd name="T18" fmla="*/ 22 w 22"/>
                <a:gd name="T19" fmla="*/ 21 h 22"/>
                <a:gd name="T20" fmla="*/ 22 w 22"/>
                <a:gd name="T21" fmla="*/ 21 h 22"/>
                <a:gd name="T22" fmla="*/ 22 w 22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0" name="Freeform 3640">
              <a:extLst>
                <a:ext uri="{FF2B5EF4-FFF2-40B4-BE49-F238E27FC236}">
                  <a16:creationId xmlns:a16="http://schemas.microsoft.com/office/drawing/2014/main" id="{3F2B69EA-7E0C-41FB-8F4C-B8D23AD41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8"/>
              <a:ext cx="6" cy="3"/>
            </a:xfrm>
            <a:custGeom>
              <a:avLst/>
              <a:gdLst>
                <a:gd name="T0" fmla="*/ 5 w 6"/>
                <a:gd name="T1" fmla="*/ 2 h 3"/>
                <a:gd name="T2" fmla="*/ 4 w 6"/>
                <a:gd name="T3" fmla="*/ 2 h 3"/>
                <a:gd name="T4" fmla="*/ 5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5 w 6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1" name="Freeform 3641">
              <a:extLst>
                <a:ext uri="{FF2B5EF4-FFF2-40B4-BE49-F238E27FC236}">
                  <a16:creationId xmlns:a16="http://schemas.microsoft.com/office/drawing/2014/main" id="{BEAD127D-EDAA-4D8A-B720-8BA1C9ECF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9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2" name="Freeform 3642">
              <a:extLst>
                <a:ext uri="{FF2B5EF4-FFF2-40B4-BE49-F238E27FC236}">
                  <a16:creationId xmlns:a16="http://schemas.microsoft.com/office/drawing/2014/main" id="{91638203-2671-4C51-B364-7BF4F9A070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3" name="Freeform 3643">
              <a:extLst>
                <a:ext uri="{FF2B5EF4-FFF2-40B4-BE49-F238E27FC236}">
                  <a16:creationId xmlns:a16="http://schemas.microsoft.com/office/drawing/2014/main" id="{B1D1329F-D2CB-4EA9-BF90-CB04C963D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5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4" name="Freeform 3644">
              <a:extLst>
                <a:ext uri="{FF2B5EF4-FFF2-40B4-BE49-F238E27FC236}">
                  <a16:creationId xmlns:a16="http://schemas.microsoft.com/office/drawing/2014/main" id="{875FFD51-2FF1-4C73-A95B-DD4A0DFD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3"/>
              <a:ext cx="5" cy="3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3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1 w 5"/>
                <a:gd name="T17" fmla="*/ 0 h 3"/>
                <a:gd name="T18" fmla="*/ 0 w 5"/>
                <a:gd name="T19" fmla="*/ 0 h 3"/>
                <a:gd name="T20" fmla="*/ 0 w 5"/>
                <a:gd name="T21" fmla="*/ 1 h 3"/>
                <a:gd name="T22" fmla="*/ 1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5" name="Freeform 3645">
              <a:extLst>
                <a:ext uri="{FF2B5EF4-FFF2-40B4-BE49-F238E27FC236}">
                  <a16:creationId xmlns:a16="http://schemas.microsoft.com/office/drawing/2014/main" id="{1040A0CD-3AB7-4E89-A3BC-479BB9B29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0 w 22"/>
                <a:gd name="T1" fmla="*/ 2 h 31"/>
                <a:gd name="T2" fmla="*/ 3 w 22"/>
                <a:gd name="T3" fmla="*/ 1 h 31"/>
                <a:gd name="T4" fmla="*/ 0 w 22"/>
                <a:gd name="T5" fmla="*/ 2 h 31"/>
                <a:gd name="T6" fmla="*/ 19 w 22"/>
                <a:gd name="T7" fmla="*/ 31 h 31"/>
                <a:gd name="T8" fmla="*/ 22 w 22"/>
                <a:gd name="T9" fmla="*/ 29 h 31"/>
                <a:gd name="T10" fmla="*/ 3 w 22"/>
                <a:gd name="T11" fmla="*/ 0 h 31"/>
                <a:gd name="T12" fmla="*/ 0 w 22"/>
                <a:gd name="T13" fmla="*/ 1 h 31"/>
                <a:gd name="T14" fmla="*/ 3 w 22"/>
                <a:gd name="T15" fmla="*/ 0 h 31"/>
                <a:gd name="T16" fmla="*/ 2 w 22"/>
                <a:gd name="T17" fmla="*/ 0 h 31"/>
                <a:gd name="T18" fmla="*/ 0 w 22"/>
                <a:gd name="T19" fmla="*/ 0 h 31"/>
                <a:gd name="T20" fmla="*/ 0 w 22"/>
                <a:gd name="T21" fmla="*/ 1 h 31"/>
                <a:gd name="T22" fmla="*/ 0 w 22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6" name="Freeform 3646">
              <a:extLst>
                <a:ext uri="{FF2B5EF4-FFF2-40B4-BE49-F238E27FC236}">
                  <a16:creationId xmlns:a16="http://schemas.microsoft.com/office/drawing/2014/main" id="{17C3FDE9-58BD-4E4A-8FDE-90A56C7A9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685"/>
              <a:ext cx="4" cy="15"/>
            </a:xfrm>
            <a:custGeom>
              <a:avLst/>
              <a:gdLst>
                <a:gd name="T0" fmla="*/ 3 w 4"/>
                <a:gd name="T1" fmla="*/ 14 h 15"/>
                <a:gd name="T2" fmla="*/ 3 w 4"/>
                <a:gd name="T3" fmla="*/ 13 h 15"/>
                <a:gd name="T4" fmla="*/ 3 w 4"/>
                <a:gd name="T5" fmla="*/ 14 h 15"/>
                <a:gd name="T6" fmla="*/ 4 w 4"/>
                <a:gd name="T7" fmla="*/ 0 h 15"/>
                <a:gd name="T8" fmla="*/ 1 w 4"/>
                <a:gd name="T9" fmla="*/ 0 h 15"/>
                <a:gd name="T10" fmla="*/ 0 w 4"/>
                <a:gd name="T11" fmla="*/ 14 h 15"/>
                <a:gd name="T12" fmla="*/ 1 w 4"/>
                <a:gd name="T13" fmla="*/ 15 h 15"/>
                <a:gd name="T14" fmla="*/ 0 w 4"/>
                <a:gd name="T15" fmla="*/ 14 h 15"/>
                <a:gd name="T16" fmla="*/ 1 w 4"/>
                <a:gd name="T17" fmla="*/ 15 h 15"/>
                <a:gd name="T18" fmla="*/ 1 w 4"/>
                <a:gd name="T19" fmla="*/ 15 h 15"/>
                <a:gd name="T20" fmla="*/ 3 w 4"/>
                <a:gd name="T21" fmla="*/ 15 h 15"/>
                <a:gd name="T22" fmla="*/ 3 w 4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14"/>
                  </a:moveTo>
                  <a:lnTo>
                    <a:pt x="3" y="13"/>
                  </a:lnTo>
                  <a:lnTo>
                    <a:pt x="3" y="1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7" name="Freeform 3647">
              <a:extLst>
                <a:ext uri="{FF2B5EF4-FFF2-40B4-BE49-F238E27FC236}">
                  <a16:creationId xmlns:a16="http://schemas.microsoft.com/office/drawing/2014/main" id="{75396F93-0198-4564-8EF3-FE7B16C66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76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6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5 h 27"/>
                <a:gd name="T50" fmla="*/ 123 w 151"/>
                <a:gd name="T51" fmla="*/ 15 h 27"/>
                <a:gd name="T52" fmla="*/ 127 w 151"/>
                <a:gd name="T53" fmla="*/ 14 h 27"/>
                <a:gd name="T54" fmla="*/ 132 w 151"/>
                <a:gd name="T55" fmla="*/ 14 h 27"/>
                <a:gd name="T56" fmla="*/ 136 w 151"/>
                <a:gd name="T57" fmla="*/ 13 h 27"/>
                <a:gd name="T58" fmla="*/ 138 w 151"/>
                <a:gd name="T59" fmla="*/ 13 h 27"/>
                <a:gd name="T60" fmla="*/ 141 w 151"/>
                <a:gd name="T61" fmla="*/ 13 h 27"/>
                <a:gd name="T62" fmla="*/ 143 w 151"/>
                <a:gd name="T63" fmla="*/ 12 h 27"/>
                <a:gd name="T64" fmla="*/ 144 w 151"/>
                <a:gd name="T65" fmla="*/ 12 h 27"/>
                <a:gd name="T66" fmla="*/ 145 w 151"/>
                <a:gd name="T67" fmla="*/ 12 h 27"/>
                <a:gd name="T68" fmla="*/ 146 w 151"/>
                <a:gd name="T69" fmla="*/ 11 h 27"/>
                <a:gd name="T70" fmla="*/ 147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8" name="Freeform 3648">
              <a:extLst>
                <a:ext uri="{FF2B5EF4-FFF2-40B4-BE49-F238E27FC236}">
                  <a16:creationId xmlns:a16="http://schemas.microsoft.com/office/drawing/2014/main" id="{0719399D-2CDF-4DC8-A593-3EF2DBE91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5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69" name="Freeform 3649">
              <a:extLst>
                <a:ext uri="{FF2B5EF4-FFF2-40B4-BE49-F238E27FC236}">
                  <a16:creationId xmlns:a16="http://schemas.microsoft.com/office/drawing/2014/main" id="{62D2DD90-E05D-4CD0-A388-313740594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87"/>
              <a:ext cx="124" cy="17"/>
            </a:xfrm>
            <a:custGeom>
              <a:avLst/>
              <a:gdLst>
                <a:gd name="T0" fmla="*/ 123 w 124"/>
                <a:gd name="T1" fmla="*/ 0 h 17"/>
                <a:gd name="T2" fmla="*/ 122 w 124"/>
                <a:gd name="T3" fmla="*/ 0 h 17"/>
                <a:gd name="T4" fmla="*/ 117 w 124"/>
                <a:gd name="T5" fmla="*/ 1 h 17"/>
                <a:gd name="T6" fmla="*/ 111 w 124"/>
                <a:gd name="T7" fmla="*/ 2 h 17"/>
                <a:gd name="T8" fmla="*/ 102 w 124"/>
                <a:gd name="T9" fmla="*/ 3 h 17"/>
                <a:gd name="T10" fmla="*/ 93 w 124"/>
                <a:gd name="T11" fmla="*/ 4 h 17"/>
                <a:gd name="T12" fmla="*/ 83 w 124"/>
                <a:gd name="T13" fmla="*/ 6 h 17"/>
                <a:gd name="T14" fmla="*/ 72 w 124"/>
                <a:gd name="T15" fmla="*/ 7 h 17"/>
                <a:gd name="T16" fmla="*/ 60 w 124"/>
                <a:gd name="T17" fmla="*/ 8 h 17"/>
                <a:gd name="T18" fmla="*/ 49 w 124"/>
                <a:gd name="T19" fmla="*/ 10 h 17"/>
                <a:gd name="T20" fmla="*/ 38 w 124"/>
                <a:gd name="T21" fmla="*/ 11 h 17"/>
                <a:gd name="T22" fmla="*/ 28 w 124"/>
                <a:gd name="T23" fmla="*/ 12 h 17"/>
                <a:gd name="T24" fmla="*/ 18 w 124"/>
                <a:gd name="T25" fmla="*/ 13 h 17"/>
                <a:gd name="T26" fmla="*/ 11 w 124"/>
                <a:gd name="T27" fmla="*/ 14 h 17"/>
                <a:gd name="T28" fmla="*/ 4 w 124"/>
                <a:gd name="T29" fmla="*/ 14 h 17"/>
                <a:gd name="T30" fmla="*/ 1 w 124"/>
                <a:gd name="T31" fmla="*/ 15 h 17"/>
                <a:gd name="T32" fmla="*/ 0 w 124"/>
                <a:gd name="T33" fmla="*/ 15 h 17"/>
                <a:gd name="T34" fmla="*/ 1 w 124"/>
                <a:gd name="T35" fmla="*/ 17 h 17"/>
                <a:gd name="T36" fmla="*/ 4 w 124"/>
                <a:gd name="T37" fmla="*/ 16 h 17"/>
                <a:gd name="T38" fmla="*/ 11 w 124"/>
                <a:gd name="T39" fmla="*/ 16 h 17"/>
                <a:gd name="T40" fmla="*/ 19 w 124"/>
                <a:gd name="T41" fmla="*/ 15 h 17"/>
                <a:gd name="T42" fmla="*/ 28 w 124"/>
                <a:gd name="T43" fmla="*/ 14 h 17"/>
                <a:gd name="T44" fmla="*/ 38 w 124"/>
                <a:gd name="T45" fmla="*/ 13 h 17"/>
                <a:gd name="T46" fmla="*/ 49 w 124"/>
                <a:gd name="T47" fmla="*/ 12 h 17"/>
                <a:gd name="T48" fmla="*/ 60 w 124"/>
                <a:gd name="T49" fmla="*/ 10 h 17"/>
                <a:gd name="T50" fmla="*/ 72 w 124"/>
                <a:gd name="T51" fmla="*/ 9 h 17"/>
                <a:gd name="T52" fmla="*/ 83 w 124"/>
                <a:gd name="T53" fmla="*/ 8 h 17"/>
                <a:gd name="T54" fmla="*/ 93 w 124"/>
                <a:gd name="T55" fmla="*/ 7 h 17"/>
                <a:gd name="T56" fmla="*/ 102 w 124"/>
                <a:gd name="T57" fmla="*/ 6 h 17"/>
                <a:gd name="T58" fmla="*/ 111 w 124"/>
                <a:gd name="T59" fmla="*/ 4 h 17"/>
                <a:gd name="T60" fmla="*/ 118 w 124"/>
                <a:gd name="T61" fmla="*/ 3 h 17"/>
                <a:gd name="T62" fmla="*/ 122 w 124"/>
                <a:gd name="T63" fmla="*/ 2 h 17"/>
                <a:gd name="T64" fmla="*/ 124 w 124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7">
                  <a:moveTo>
                    <a:pt x="124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0" name="Freeform 3650">
              <a:extLst>
                <a:ext uri="{FF2B5EF4-FFF2-40B4-BE49-F238E27FC236}">
                  <a16:creationId xmlns:a16="http://schemas.microsoft.com/office/drawing/2014/main" id="{1617C4B8-9074-4E08-B6FF-C47A09B70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582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3 w 7"/>
                <a:gd name="T13" fmla="*/ 3 h 7"/>
                <a:gd name="T14" fmla="*/ 3 w 7"/>
                <a:gd name="T15" fmla="*/ 4 h 7"/>
                <a:gd name="T16" fmla="*/ 2 w 7"/>
                <a:gd name="T17" fmla="*/ 4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1" name="Freeform 3651">
              <a:extLst>
                <a:ext uri="{FF2B5EF4-FFF2-40B4-BE49-F238E27FC236}">
                  <a16:creationId xmlns:a16="http://schemas.microsoft.com/office/drawing/2014/main" id="{8CC301D8-392A-4EA7-9976-A89060CE2C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75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2" name="Freeform 3652">
              <a:extLst>
                <a:ext uri="{FF2B5EF4-FFF2-40B4-BE49-F238E27FC236}">
                  <a16:creationId xmlns:a16="http://schemas.microsoft.com/office/drawing/2014/main" id="{6A3542C8-38D0-49D3-9147-8F6FEEC0E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575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3" name="Freeform 3653">
              <a:extLst>
                <a:ext uri="{FF2B5EF4-FFF2-40B4-BE49-F238E27FC236}">
                  <a16:creationId xmlns:a16="http://schemas.microsoft.com/office/drawing/2014/main" id="{CB6E23E2-FB5C-4E53-B1D6-139DC69A3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421"/>
              <a:ext cx="158" cy="175"/>
            </a:xfrm>
            <a:custGeom>
              <a:avLst/>
              <a:gdLst>
                <a:gd name="T0" fmla="*/ 145 w 158"/>
                <a:gd name="T1" fmla="*/ 155 h 175"/>
                <a:gd name="T2" fmla="*/ 146 w 158"/>
                <a:gd name="T3" fmla="*/ 155 h 175"/>
                <a:gd name="T4" fmla="*/ 148 w 158"/>
                <a:gd name="T5" fmla="*/ 155 h 175"/>
                <a:gd name="T6" fmla="*/ 150 w 158"/>
                <a:gd name="T7" fmla="*/ 154 h 175"/>
                <a:gd name="T8" fmla="*/ 152 w 158"/>
                <a:gd name="T9" fmla="*/ 153 h 175"/>
                <a:gd name="T10" fmla="*/ 154 w 158"/>
                <a:gd name="T11" fmla="*/ 153 h 175"/>
                <a:gd name="T12" fmla="*/ 156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3 w 158"/>
                <a:gd name="T19" fmla="*/ 2 h 175"/>
                <a:gd name="T20" fmla="*/ 152 w 158"/>
                <a:gd name="T21" fmla="*/ 1 h 175"/>
                <a:gd name="T22" fmla="*/ 151 w 158"/>
                <a:gd name="T23" fmla="*/ 1 h 175"/>
                <a:gd name="T24" fmla="*/ 149 w 158"/>
                <a:gd name="T25" fmla="*/ 0 h 175"/>
                <a:gd name="T26" fmla="*/ 147 w 158"/>
                <a:gd name="T27" fmla="*/ 0 h 175"/>
                <a:gd name="T28" fmla="*/ 145 w 158"/>
                <a:gd name="T29" fmla="*/ 0 h 175"/>
                <a:gd name="T30" fmla="*/ 143 w 158"/>
                <a:gd name="T31" fmla="*/ 0 h 175"/>
                <a:gd name="T32" fmla="*/ 141 w 158"/>
                <a:gd name="T33" fmla="*/ 0 h 175"/>
                <a:gd name="T34" fmla="*/ 139 w 158"/>
                <a:gd name="T35" fmla="*/ 0 h 175"/>
                <a:gd name="T36" fmla="*/ 5 w 158"/>
                <a:gd name="T37" fmla="*/ 5 h 175"/>
                <a:gd name="T38" fmla="*/ 4 w 158"/>
                <a:gd name="T39" fmla="*/ 5 h 175"/>
                <a:gd name="T40" fmla="*/ 3 w 158"/>
                <a:gd name="T41" fmla="*/ 5 h 175"/>
                <a:gd name="T42" fmla="*/ 2 w 158"/>
                <a:gd name="T43" fmla="*/ 6 h 175"/>
                <a:gd name="T44" fmla="*/ 2 w 158"/>
                <a:gd name="T45" fmla="*/ 6 h 175"/>
                <a:gd name="T46" fmla="*/ 2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2 w 158"/>
                <a:gd name="T55" fmla="*/ 170 h 175"/>
                <a:gd name="T56" fmla="*/ 12 w 158"/>
                <a:gd name="T57" fmla="*/ 172 h 175"/>
                <a:gd name="T58" fmla="*/ 13 w 158"/>
                <a:gd name="T59" fmla="*/ 172 h 175"/>
                <a:gd name="T60" fmla="*/ 13 w 158"/>
                <a:gd name="T61" fmla="*/ 173 h 175"/>
                <a:gd name="T62" fmla="*/ 14 w 158"/>
                <a:gd name="T63" fmla="*/ 174 h 175"/>
                <a:gd name="T64" fmla="*/ 14 w 158"/>
                <a:gd name="T65" fmla="*/ 174 h 175"/>
                <a:gd name="T66" fmla="*/ 14 w 158"/>
                <a:gd name="T67" fmla="*/ 174 h 175"/>
                <a:gd name="T68" fmla="*/ 15 w 158"/>
                <a:gd name="T69" fmla="*/ 175 h 175"/>
                <a:gd name="T70" fmla="*/ 16 w 158"/>
                <a:gd name="T71" fmla="*/ 175 h 175"/>
                <a:gd name="T72" fmla="*/ 145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5" y="155"/>
                  </a:moveTo>
                  <a:lnTo>
                    <a:pt x="146" y="155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3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45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4" name="Freeform 3654">
              <a:extLst>
                <a:ext uri="{FF2B5EF4-FFF2-40B4-BE49-F238E27FC236}">
                  <a16:creationId xmlns:a16="http://schemas.microsoft.com/office/drawing/2014/main" id="{2C33C25D-6FF4-4C6C-9182-9EAEB8979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70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2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4 h 7"/>
                <a:gd name="T14" fmla="*/ 3 w 15"/>
                <a:gd name="T15" fmla="*/ 5 h 7"/>
                <a:gd name="T16" fmla="*/ 1 w 15"/>
                <a:gd name="T17" fmla="*/ 5 h 7"/>
                <a:gd name="T18" fmla="*/ 0 w 15"/>
                <a:gd name="T19" fmla="*/ 5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6 h 7"/>
                <a:gd name="T28" fmla="*/ 7 w 15"/>
                <a:gd name="T29" fmla="*/ 5 h 7"/>
                <a:gd name="T30" fmla="*/ 9 w 15"/>
                <a:gd name="T31" fmla="*/ 5 h 7"/>
                <a:gd name="T32" fmla="*/ 11 w 15"/>
                <a:gd name="T33" fmla="*/ 4 h 7"/>
                <a:gd name="T34" fmla="*/ 13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5" name="Freeform 3655">
              <a:extLst>
                <a:ext uri="{FF2B5EF4-FFF2-40B4-BE49-F238E27FC236}">
                  <a16:creationId xmlns:a16="http://schemas.microsoft.com/office/drawing/2014/main" id="{A7F13E8E-1B39-4A4E-BCAD-3EA0D8DB1A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423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5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6" name="Freeform 3656">
              <a:extLst>
                <a:ext uri="{FF2B5EF4-FFF2-40B4-BE49-F238E27FC236}">
                  <a16:creationId xmlns:a16="http://schemas.microsoft.com/office/drawing/2014/main" id="{1E208559-E64F-4E00-A33B-2AD4D0D9C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420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2 w 15"/>
                <a:gd name="T5" fmla="*/ 1 h 3"/>
                <a:gd name="T6" fmla="*/ 4 w 15"/>
                <a:gd name="T7" fmla="*/ 1 h 3"/>
                <a:gd name="T8" fmla="*/ 6 w 15"/>
                <a:gd name="T9" fmla="*/ 1 h 3"/>
                <a:gd name="T10" fmla="*/ 8 w 15"/>
                <a:gd name="T11" fmla="*/ 2 h 3"/>
                <a:gd name="T12" fmla="*/ 10 w 15"/>
                <a:gd name="T13" fmla="*/ 2 h 3"/>
                <a:gd name="T14" fmla="*/ 12 w 15"/>
                <a:gd name="T15" fmla="*/ 3 h 3"/>
                <a:gd name="T16" fmla="*/ 13 w 15"/>
                <a:gd name="T17" fmla="*/ 3 h 3"/>
                <a:gd name="T18" fmla="*/ 13 w 15"/>
                <a:gd name="T19" fmla="*/ 3 h 3"/>
                <a:gd name="T20" fmla="*/ 15 w 15"/>
                <a:gd name="T21" fmla="*/ 3 h 3"/>
                <a:gd name="T22" fmla="*/ 14 w 15"/>
                <a:gd name="T23" fmla="*/ 1 h 3"/>
                <a:gd name="T24" fmla="*/ 12 w 15"/>
                <a:gd name="T25" fmla="*/ 1 h 3"/>
                <a:gd name="T26" fmla="*/ 10 w 15"/>
                <a:gd name="T27" fmla="*/ 1 h 3"/>
                <a:gd name="T28" fmla="*/ 9 w 15"/>
                <a:gd name="T29" fmla="*/ 0 h 3"/>
                <a:gd name="T30" fmla="*/ 6 w 15"/>
                <a:gd name="T31" fmla="*/ 0 h 3"/>
                <a:gd name="T32" fmla="*/ 4 w 15"/>
                <a:gd name="T33" fmla="*/ 0 h 3"/>
                <a:gd name="T34" fmla="*/ 2 w 15"/>
                <a:gd name="T35" fmla="*/ 0 h 3"/>
                <a:gd name="T36" fmla="*/ 0 w 15"/>
                <a:gd name="T37" fmla="*/ 0 h 3"/>
                <a:gd name="T38" fmla="*/ 0 w 15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7" name="Freeform 3657">
              <a:extLst>
                <a:ext uri="{FF2B5EF4-FFF2-40B4-BE49-F238E27FC236}">
                  <a16:creationId xmlns:a16="http://schemas.microsoft.com/office/drawing/2014/main" id="{81952F9E-F510-4886-BEF9-856F14635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420"/>
              <a:ext cx="134" cy="7"/>
            </a:xfrm>
            <a:custGeom>
              <a:avLst/>
              <a:gdLst>
                <a:gd name="T0" fmla="*/ 0 w 134"/>
                <a:gd name="T1" fmla="*/ 5 h 7"/>
                <a:gd name="T2" fmla="*/ 0 w 134"/>
                <a:gd name="T3" fmla="*/ 7 h 7"/>
                <a:gd name="T4" fmla="*/ 134 w 134"/>
                <a:gd name="T5" fmla="*/ 1 h 7"/>
                <a:gd name="T6" fmla="*/ 134 w 134"/>
                <a:gd name="T7" fmla="*/ 0 h 7"/>
                <a:gd name="T8" fmla="*/ 0 w 134"/>
                <a:gd name="T9" fmla="*/ 5 h 7"/>
                <a:gd name="T10" fmla="*/ 0 w 13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">
                  <a:moveTo>
                    <a:pt x="0" y="5"/>
                  </a:moveTo>
                  <a:lnTo>
                    <a:pt x="0" y="7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8" name="Freeform 3658">
              <a:extLst>
                <a:ext uri="{FF2B5EF4-FFF2-40B4-BE49-F238E27FC236}">
                  <a16:creationId xmlns:a16="http://schemas.microsoft.com/office/drawing/2014/main" id="{1CE1A525-7739-4380-9FF9-81B855F92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25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3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6 w 6"/>
                <a:gd name="T21" fmla="*/ 0 h 5"/>
                <a:gd name="T22" fmla="*/ 5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2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79" name="Freeform 3659">
              <a:extLst>
                <a:ext uri="{FF2B5EF4-FFF2-40B4-BE49-F238E27FC236}">
                  <a16:creationId xmlns:a16="http://schemas.microsoft.com/office/drawing/2014/main" id="{E9431241-3866-4C05-B487-4E59F5228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30"/>
              <a:ext cx="14" cy="161"/>
            </a:xfrm>
            <a:custGeom>
              <a:avLst/>
              <a:gdLst>
                <a:gd name="T0" fmla="*/ 12 w 14"/>
                <a:gd name="T1" fmla="*/ 161 h 161"/>
                <a:gd name="T2" fmla="*/ 14 w 14"/>
                <a:gd name="T3" fmla="*/ 161 h 161"/>
                <a:gd name="T4" fmla="*/ 3 w 14"/>
                <a:gd name="T5" fmla="*/ 0 h 161"/>
                <a:gd name="T6" fmla="*/ 0 w 14"/>
                <a:gd name="T7" fmla="*/ 0 h 161"/>
                <a:gd name="T8" fmla="*/ 12 w 14"/>
                <a:gd name="T9" fmla="*/ 161 h 161"/>
                <a:gd name="T10" fmla="*/ 12 w 14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1">
                  <a:moveTo>
                    <a:pt x="12" y="161"/>
                  </a:moveTo>
                  <a:lnTo>
                    <a:pt x="14" y="16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0" name="Freeform 3660">
              <a:extLst>
                <a:ext uri="{FF2B5EF4-FFF2-40B4-BE49-F238E27FC236}">
                  <a16:creationId xmlns:a16="http://schemas.microsoft.com/office/drawing/2014/main" id="{BAAF0D97-227A-441D-B2BC-77B769C49E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591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4 h 6"/>
                <a:gd name="T4" fmla="*/ 4 w 6"/>
                <a:gd name="T5" fmla="*/ 4 h 6"/>
                <a:gd name="T6" fmla="*/ 4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2 h 6"/>
                <a:gd name="T14" fmla="*/ 2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2 h 6"/>
                <a:gd name="T24" fmla="*/ 1 w 6"/>
                <a:gd name="T25" fmla="*/ 3 h 6"/>
                <a:gd name="T26" fmla="*/ 1 w 6"/>
                <a:gd name="T27" fmla="*/ 4 h 6"/>
                <a:gd name="T28" fmla="*/ 2 w 6"/>
                <a:gd name="T29" fmla="*/ 4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1" name="Freeform 3661">
              <a:extLst>
                <a:ext uri="{FF2B5EF4-FFF2-40B4-BE49-F238E27FC236}">
                  <a16:creationId xmlns:a16="http://schemas.microsoft.com/office/drawing/2014/main" id="{CA9E6634-F9C5-4A08-83A1-204B72E7F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575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2" name="Freeform 3662">
              <a:extLst>
                <a:ext uri="{FF2B5EF4-FFF2-40B4-BE49-F238E27FC236}">
                  <a16:creationId xmlns:a16="http://schemas.microsoft.com/office/drawing/2014/main" id="{AD56F93D-502E-42FD-9E31-760C4980F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3434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3" name="Freeform 3663">
              <a:extLst>
                <a:ext uri="{FF2B5EF4-FFF2-40B4-BE49-F238E27FC236}">
                  <a16:creationId xmlns:a16="http://schemas.microsoft.com/office/drawing/2014/main" id="{F6579FAE-2B30-41F4-8AB2-871C052E8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433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4" name="Freeform 3664">
              <a:extLst>
                <a:ext uri="{FF2B5EF4-FFF2-40B4-BE49-F238E27FC236}">
                  <a16:creationId xmlns:a16="http://schemas.microsoft.com/office/drawing/2014/main" id="{24AFBD9E-5519-433E-94DB-566FC0F89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33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5" name="Freeform 3665">
              <a:extLst>
                <a:ext uri="{FF2B5EF4-FFF2-40B4-BE49-F238E27FC236}">
                  <a16:creationId xmlns:a16="http://schemas.microsoft.com/office/drawing/2014/main" id="{7D87F308-6BBD-4740-B1C7-D1A5603D7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41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6" name="Freeform 3666">
              <a:extLst>
                <a:ext uri="{FF2B5EF4-FFF2-40B4-BE49-F238E27FC236}">
                  <a16:creationId xmlns:a16="http://schemas.microsoft.com/office/drawing/2014/main" id="{8097E08A-3F3D-4486-B3DE-E553E8757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556"/>
              <a:ext cx="123" cy="16"/>
            </a:xfrm>
            <a:custGeom>
              <a:avLst/>
              <a:gdLst>
                <a:gd name="T0" fmla="*/ 123 w 123"/>
                <a:gd name="T1" fmla="*/ 1 h 16"/>
                <a:gd name="T2" fmla="*/ 121 w 123"/>
                <a:gd name="T3" fmla="*/ 1 h 16"/>
                <a:gd name="T4" fmla="*/ 122 w 123"/>
                <a:gd name="T5" fmla="*/ 0 h 16"/>
                <a:gd name="T6" fmla="*/ 0 w 123"/>
                <a:gd name="T7" fmla="*/ 14 h 16"/>
                <a:gd name="T8" fmla="*/ 0 w 123"/>
                <a:gd name="T9" fmla="*/ 16 h 16"/>
                <a:gd name="T10" fmla="*/ 122 w 123"/>
                <a:gd name="T11" fmla="*/ 2 h 16"/>
                <a:gd name="T12" fmla="*/ 123 w 123"/>
                <a:gd name="T13" fmla="*/ 1 h 16"/>
                <a:gd name="T14" fmla="*/ 122 w 123"/>
                <a:gd name="T15" fmla="*/ 2 h 16"/>
                <a:gd name="T16" fmla="*/ 123 w 123"/>
                <a:gd name="T17" fmla="*/ 1 h 16"/>
                <a:gd name="T18" fmla="*/ 123 w 12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7" name="Freeform 3667">
              <a:extLst>
                <a:ext uri="{FF2B5EF4-FFF2-40B4-BE49-F238E27FC236}">
                  <a16:creationId xmlns:a16="http://schemas.microsoft.com/office/drawing/2014/main" id="{C118D1F6-7402-49E5-A66C-D4DC509DC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2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0 w 48"/>
                <a:gd name="T3" fmla="*/ 7 h 14"/>
                <a:gd name="T4" fmla="*/ 0 w 48"/>
                <a:gd name="T5" fmla="*/ 14 h 14"/>
                <a:gd name="T6" fmla="*/ 47 w 48"/>
                <a:gd name="T7" fmla="*/ 6 h 14"/>
                <a:gd name="T8" fmla="*/ 48 w 4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4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7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8" name="Freeform 3668">
              <a:extLst>
                <a:ext uri="{FF2B5EF4-FFF2-40B4-BE49-F238E27FC236}">
                  <a16:creationId xmlns:a16="http://schemas.microsoft.com/office/drawing/2014/main" id="{2E8A3A8B-324D-4ABB-9CFF-206CA3BDC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1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2 w 49"/>
                <a:gd name="T3" fmla="*/ 8 h 9"/>
                <a:gd name="T4" fmla="*/ 1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1 w 49"/>
                <a:gd name="T11" fmla="*/ 7 h 9"/>
                <a:gd name="T12" fmla="*/ 0 w 49"/>
                <a:gd name="T13" fmla="*/ 8 h 9"/>
                <a:gd name="T14" fmla="*/ 1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89" name="Freeform 3669">
              <a:extLst>
                <a:ext uri="{FF2B5EF4-FFF2-40B4-BE49-F238E27FC236}">
                  <a16:creationId xmlns:a16="http://schemas.microsoft.com/office/drawing/2014/main" id="{A60E52DF-1B45-496F-B74D-AA771AD1C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9"/>
              <a:ext cx="2" cy="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6 h 8"/>
                <a:gd name="T4" fmla="*/ 2 w 2"/>
                <a:gd name="T5" fmla="*/ 7 h 8"/>
                <a:gd name="T6" fmla="*/ 2 w 2"/>
                <a:gd name="T7" fmla="*/ 0 h 8"/>
                <a:gd name="T8" fmla="*/ 0 w 2"/>
                <a:gd name="T9" fmla="*/ 0 h 8"/>
                <a:gd name="T10" fmla="*/ 0 w 2"/>
                <a:gd name="T11" fmla="*/ 7 h 8"/>
                <a:gd name="T12" fmla="*/ 1 w 2"/>
                <a:gd name="T13" fmla="*/ 8 h 8"/>
                <a:gd name="T14" fmla="*/ 0 w 2"/>
                <a:gd name="T15" fmla="*/ 7 h 8"/>
                <a:gd name="T16" fmla="*/ 0 w 2"/>
                <a:gd name="T17" fmla="*/ 8 h 8"/>
                <a:gd name="T18" fmla="*/ 1 w 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0" name="Freeform 3670">
              <a:extLst>
                <a:ext uri="{FF2B5EF4-FFF2-40B4-BE49-F238E27FC236}">
                  <a16:creationId xmlns:a16="http://schemas.microsoft.com/office/drawing/2014/main" id="{027224E7-8864-4C41-8814-C73B4CADD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7"/>
              <a:ext cx="49" cy="10"/>
            </a:xfrm>
            <a:custGeom>
              <a:avLst/>
              <a:gdLst>
                <a:gd name="T0" fmla="*/ 49 w 49"/>
                <a:gd name="T1" fmla="*/ 1 h 10"/>
                <a:gd name="T2" fmla="*/ 46 w 49"/>
                <a:gd name="T3" fmla="*/ 1 h 10"/>
                <a:gd name="T4" fmla="*/ 47 w 49"/>
                <a:gd name="T5" fmla="*/ 0 h 10"/>
                <a:gd name="T6" fmla="*/ 0 w 49"/>
                <a:gd name="T7" fmla="*/ 8 h 10"/>
                <a:gd name="T8" fmla="*/ 0 w 49"/>
                <a:gd name="T9" fmla="*/ 10 h 10"/>
                <a:gd name="T10" fmla="*/ 48 w 49"/>
                <a:gd name="T11" fmla="*/ 2 h 10"/>
                <a:gd name="T12" fmla="*/ 48 w 49"/>
                <a:gd name="T13" fmla="*/ 1 h 10"/>
                <a:gd name="T14" fmla="*/ 48 w 49"/>
                <a:gd name="T15" fmla="*/ 2 h 10"/>
                <a:gd name="T16" fmla="*/ 48 w 49"/>
                <a:gd name="T17" fmla="*/ 2 h 10"/>
                <a:gd name="T18" fmla="*/ 49 w 4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49" y="1"/>
                  </a:moveTo>
                  <a:lnTo>
                    <a:pt x="46" y="1"/>
                  </a:lnTo>
                  <a:lnTo>
                    <a:pt x="47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1" name="Freeform 3671">
              <a:extLst>
                <a:ext uri="{FF2B5EF4-FFF2-40B4-BE49-F238E27FC236}">
                  <a16:creationId xmlns:a16="http://schemas.microsoft.com/office/drawing/2014/main" id="{46465F44-64CE-4075-B111-7FAB4EEE7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641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2" name="Freeform 3672">
              <a:extLst>
                <a:ext uri="{FF2B5EF4-FFF2-40B4-BE49-F238E27FC236}">
                  <a16:creationId xmlns:a16="http://schemas.microsoft.com/office/drawing/2014/main" id="{094375ED-B18E-4BC7-A203-EB214E4BA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0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3" name="Freeform 3673">
              <a:extLst>
                <a:ext uri="{FF2B5EF4-FFF2-40B4-BE49-F238E27FC236}">
                  <a16:creationId xmlns:a16="http://schemas.microsoft.com/office/drawing/2014/main" id="{C93C01A7-0E0F-484D-A9D6-23693DEE9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39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4" name="Rectangle 3674">
              <a:extLst>
                <a:ext uri="{FF2B5EF4-FFF2-40B4-BE49-F238E27FC236}">
                  <a16:creationId xmlns:a16="http://schemas.microsoft.com/office/drawing/2014/main" id="{A5B7137B-64EF-4987-B678-6A620406E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21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5" name="Freeform 3675">
              <a:extLst>
                <a:ext uri="{FF2B5EF4-FFF2-40B4-BE49-F238E27FC236}">
                  <a16:creationId xmlns:a16="http://schemas.microsoft.com/office/drawing/2014/main" id="{103A7D48-B923-4CE3-9E93-E011096FD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6" y="3428"/>
              <a:ext cx="93" cy="169"/>
            </a:xfrm>
            <a:custGeom>
              <a:avLst/>
              <a:gdLst>
                <a:gd name="T0" fmla="*/ 93 w 93"/>
                <a:gd name="T1" fmla="*/ 169 h 169"/>
                <a:gd name="T2" fmla="*/ 84 w 93"/>
                <a:gd name="T3" fmla="*/ 0 h 169"/>
                <a:gd name="T4" fmla="*/ 54 w 93"/>
                <a:gd name="T5" fmla="*/ 31 h 169"/>
                <a:gd name="T6" fmla="*/ 0 w 93"/>
                <a:gd name="T7" fmla="*/ 42 h 169"/>
                <a:gd name="T8" fmla="*/ 6 w 93"/>
                <a:gd name="T9" fmla="*/ 142 h 169"/>
                <a:gd name="T10" fmla="*/ 93 w 93"/>
                <a:gd name="T11" fmla="*/ 169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169">
                  <a:moveTo>
                    <a:pt x="93" y="169"/>
                  </a:moveTo>
                  <a:lnTo>
                    <a:pt x="84" y="0"/>
                  </a:lnTo>
                  <a:lnTo>
                    <a:pt x="54" y="31"/>
                  </a:lnTo>
                  <a:lnTo>
                    <a:pt x="0" y="42"/>
                  </a:lnTo>
                  <a:lnTo>
                    <a:pt x="6" y="142"/>
                  </a:lnTo>
                  <a:lnTo>
                    <a:pt x="93" y="16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6" name="Freeform 3676">
              <a:extLst>
                <a:ext uri="{FF2B5EF4-FFF2-40B4-BE49-F238E27FC236}">
                  <a16:creationId xmlns:a16="http://schemas.microsoft.com/office/drawing/2014/main" id="{AE22C650-0A48-4E58-9049-BB62540A6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9" y="3427"/>
              <a:ext cx="11" cy="170"/>
            </a:xfrm>
            <a:custGeom>
              <a:avLst/>
              <a:gdLst>
                <a:gd name="T0" fmla="*/ 0 w 11"/>
                <a:gd name="T1" fmla="*/ 1 h 170"/>
                <a:gd name="T2" fmla="*/ 1 w 11"/>
                <a:gd name="T3" fmla="*/ 2 h 170"/>
                <a:gd name="T4" fmla="*/ 0 w 11"/>
                <a:gd name="T5" fmla="*/ 1 h 170"/>
                <a:gd name="T6" fmla="*/ 9 w 11"/>
                <a:gd name="T7" fmla="*/ 170 h 170"/>
                <a:gd name="T8" fmla="*/ 11 w 11"/>
                <a:gd name="T9" fmla="*/ 170 h 170"/>
                <a:gd name="T10" fmla="*/ 2 w 11"/>
                <a:gd name="T11" fmla="*/ 1 h 170"/>
                <a:gd name="T12" fmla="*/ 0 w 11"/>
                <a:gd name="T13" fmla="*/ 1 h 170"/>
                <a:gd name="T14" fmla="*/ 2 w 11"/>
                <a:gd name="T15" fmla="*/ 1 h 170"/>
                <a:gd name="T16" fmla="*/ 1 w 11"/>
                <a:gd name="T17" fmla="*/ 0 h 170"/>
                <a:gd name="T18" fmla="*/ 1 w 11"/>
                <a:gd name="T19" fmla="*/ 0 h 170"/>
                <a:gd name="T20" fmla="*/ 0 w 11"/>
                <a:gd name="T21" fmla="*/ 1 h 170"/>
                <a:gd name="T22" fmla="*/ 0 w 11"/>
                <a:gd name="T23" fmla="*/ 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170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9" y="170"/>
                  </a:lnTo>
                  <a:lnTo>
                    <a:pt x="11" y="170"/>
                  </a:lnTo>
                  <a:lnTo>
                    <a:pt x="2" y="1"/>
                  </a:lnTo>
                  <a:lnTo>
                    <a:pt x="0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7" name="Freeform 3677">
              <a:extLst>
                <a:ext uri="{FF2B5EF4-FFF2-40B4-BE49-F238E27FC236}">
                  <a16:creationId xmlns:a16="http://schemas.microsoft.com/office/drawing/2014/main" id="{0F10F3CB-449F-4FE6-AA8A-5D692B9E8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3428"/>
              <a:ext cx="31" cy="32"/>
            </a:xfrm>
            <a:custGeom>
              <a:avLst/>
              <a:gdLst>
                <a:gd name="T0" fmla="*/ 1 w 31"/>
                <a:gd name="T1" fmla="*/ 31 h 32"/>
                <a:gd name="T2" fmla="*/ 1 w 31"/>
                <a:gd name="T3" fmla="*/ 32 h 32"/>
                <a:gd name="T4" fmla="*/ 1 w 31"/>
                <a:gd name="T5" fmla="*/ 31 h 32"/>
                <a:gd name="T6" fmla="*/ 31 w 31"/>
                <a:gd name="T7" fmla="*/ 1 h 32"/>
                <a:gd name="T8" fmla="*/ 30 w 31"/>
                <a:gd name="T9" fmla="*/ 0 h 32"/>
                <a:gd name="T10" fmla="*/ 0 w 31"/>
                <a:gd name="T11" fmla="*/ 30 h 32"/>
                <a:gd name="T12" fmla="*/ 0 w 31"/>
                <a:gd name="T13" fmla="*/ 30 h 32"/>
                <a:gd name="T14" fmla="*/ 0 w 31"/>
                <a:gd name="T15" fmla="*/ 30 h 32"/>
                <a:gd name="T16" fmla="*/ 0 w 31"/>
                <a:gd name="T17" fmla="*/ 31 h 32"/>
                <a:gd name="T18" fmla="*/ 0 w 31"/>
                <a:gd name="T19" fmla="*/ 31 h 32"/>
                <a:gd name="T20" fmla="*/ 1 w 31"/>
                <a:gd name="T21" fmla="*/ 32 h 32"/>
                <a:gd name="T22" fmla="*/ 1 w 31"/>
                <a:gd name="T23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32">
                  <a:moveTo>
                    <a:pt x="1" y="31"/>
                  </a:moveTo>
                  <a:lnTo>
                    <a:pt x="1" y="32"/>
                  </a:lnTo>
                  <a:lnTo>
                    <a:pt x="1" y="31"/>
                  </a:lnTo>
                  <a:lnTo>
                    <a:pt x="31" y="1"/>
                  </a:lnTo>
                  <a:lnTo>
                    <a:pt x="30" y="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1" y="32"/>
                  </a:lnTo>
                  <a:lnTo>
                    <a:pt x="1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8" name="Freeform 3678">
              <a:extLst>
                <a:ext uri="{FF2B5EF4-FFF2-40B4-BE49-F238E27FC236}">
                  <a16:creationId xmlns:a16="http://schemas.microsoft.com/office/drawing/2014/main" id="{29D4F771-C31B-4708-A6D3-E8293FB93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58"/>
              <a:ext cx="55" cy="13"/>
            </a:xfrm>
            <a:custGeom>
              <a:avLst/>
              <a:gdLst>
                <a:gd name="T0" fmla="*/ 1 w 55"/>
                <a:gd name="T1" fmla="*/ 13 h 13"/>
                <a:gd name="T2" fmla="*/ 2 w 55"/>
                <a:gd name="T3" fmla="*/ 12 h 13"/>
                <a:gd name="T4" fmla="*/ 1 w 55"/>
                <a:gd name="T5" fmla="*/ 13 h 13"/>
                <a:gd name="T6" fmla="*/ 55 w 55"/>
                <a:gd name="T7" fmla="*/ 2 h 13"/>
                <a:gd name="T8" fmla="*/ 54 w 55"/>
                <a:gd name="T9" fmla="*/ 0 h 13"/>
                <a:gd name="T10" fmla="*/ 1 w 55"/>
                <a:gd name="T11" fmla="*/ 12 h 13"/>
                <a:gd name="T12" fmla="*/ 0 w 55"/>
                <a:gd name="T13" fmla="*/ 12 h 13"/>
                <a:gd name="T14" fmla="*/ 1 w 55"/>
                <a:gd name="T15" fmla="*/ 12 h 13"/>
                <a:gd name="T16" fmla="*/ 0 w 55"/>
                <a:gd name="T17" fmla="*/ 12 h 13"/>
                <a:gd name="T18" fmla="*/ 0 w 55"/>
                <a:gd name="T19" fmla="*/ 12 h 13"/>
                <a:gd name="T20" fmla="*/ 0 w 55"/>
                <a:gd name="T21" fmla="*/ 13 h 13"/>
                <a:gd name="T22" fmla="*/ 1 w 55"/>
                <a:gd name="T2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13">
                  <a:moveTo>
                    <a:pt x="1" y="13"/>
                  </a:moveTo>
                  <a:lnTo>
                    <a:pt x="2" y="12"/>
                  </a:lnTo>
                  <a:lnTo>
                    <a:pt x="1" y="13"/>
                  </a:lnTo>
                  <a:lnTo>
                    <a:pt x="55" y="2"/>
                  </a:lnTo>
                  <a:lnTo>
                    <a:pt x="54" y="0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399" name="Freeform 3679">
              <a:extLst>
                <a:ext uri="{FF2B5EF4-FFF2-40B4-BE49-F238E27FC236}">
                  <a16:creationId xmlns:a16="http://schemas.microsoft.com/office/drawing/2014/main" id="{417CD249-FCE5-4E10-B0C0-66DBF54DE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5" y="3470"/>
              <a:ext cx="8" cy="101"/>
            </a:xfrm>
            <a:custGeom>
              <a:avLst/>
              <a:gdLst>
                <a:gd name="T0" fmla="*/ 8 w 8"/>
                <a:gd name="T1" fmla="*/ 100 h 101"/>
                <a:gd name="T2" fmla="*/ 7 w 8"/>
                <a:gd name="T3" fmla="*/ 99 h 101"/>
                <a:gd name="T4" fmla="*/ 8 w 8"/>
                <a:gd name="T5" fmla="*/ 100 h 101"/>
                <a:gd name="T6" fmla="*/ 2 w 8"/>
                <a:gd name="T7" fmla="*/ 0 h 101"/>
                <a:gd name="T8" fmla="*/ 0 w 8"/>
                <a:gd name="T9" fmla="*/ 0 h 101"/>
                <a:gd name="T10" fmla="*/ 6 w 8"/>
                <a:gd name="T11" fmla="*/ 101 h 101"/>
                <a:gd name="T12" fmla="*/ 6 w 8"/>
                <a:gd name="T13" fmla="*/ 101 h 101"/>
                <a:gd name="T14" fmla="*/ 6 w 8"/>
                <a:gd name="T15" fmla="*/ 101 h 101"/>
                <a:gd name="T16" fmla="*/ 6 w 8"/>
                <a:gd name="T17" fmla="*/ 101 h 101"/>
                <a:gd name="T18" fmla="*/ 7 w 8"/>
                <a:gd name="T19" fmla="*/ 101 h 101"/>
                <a:gd name="T20" fmla="*/ 7 w 8"/>
                <a:gd name="T21" fmla="*/ 101 h 101"/>
                <a:gd name="T22" fmla="*/ 8 w 8"/>
                <a:gd name="T23" fmla="*/ 10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1">
                  <a:moveTo>
                    <a:pt x="8" y="100"/>
                  </a:moveTo>
                  <a:lnTo>
                    <a:pt x="7" y="99"/>
                  </a:lnTo>
                  <a:lnTo>
                    <a:pt x="8" y="100"/>
                  </a:lnTo>
                  <a:lnTo>
                    <a:pt x="2" y="0"/>
                  </a:lnTo>
                  <a:lnTo>
                    <a:pt x="0" y="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7" y="101"/>
                  </a:lnTo>
                  <a:lnTo>
                    <a:pt x="7" y="101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0" name="Freeform 3680">
              <a:extLst>
                <a:ext uri="{FF2B5EF4-FFF2-40B4-BE49-F238E27FC236}">
                  <a16:creationId xmlns:a16="http://schemas.microsoft.com/office/drawing/2014/main" id="{C23C9D7F-A476-4971-B5EE-33F8D17A8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1" y="3569"/>
              <a:ext cx="89" cy="29"/>
            </a:xfrm>
            <a:custGeom>
              <a:avLst/>
              <a:gdLst>
                <a:gd name="T0" fmla="*/ 89 w 89"/>
                <a:gd name="T1" fmla="*/ 27 h 29"/>
                <a:gd name="T2" fmla="*/ 87 w 89"/>
                <a:gd name="T3" fmla="*/ 28 h 29"/>
                <a:gd name="T4" fmla="*/ 89 w 89"/>
                <a:gd name="T5" fmla="*/ 27 h 29"/>
                <a:gd name="T6" fmla="*/ 1 w 89"/>
                <a:gd name="T7" fmla="*/ 0 h 29"/>
                <a:gd name="T8" fmla="*/ 0 w 89"/>
                <a:gd name="T9" fmla="*/ 2 h 29"/>
                <a:gd name="T10" fmla="*/ 88 w 89"/>
                <a:gd name="T11" fmla="*/ 29 h 29"/>
                <a:gd name="T12" fmla="*/ 89 w 89"/>
                <a:gd name="T13" fmla="*/ 28 h 29"/>
                <a:gd name="T14" fmla="*/ 88 w 89"/>
                <a:gd name="T15" fmla="*/ 29 h 29"/>
                <a:gd name="T16" fmla="*/ 89 w 89"/>
                <a:gd name="T17" fmla="*/ 29 h 29"/>
                <a:gd name="T18" fmla="*/ 89 w 89"/>
                <a:gd name="T19" fmla="*/ 28 h 29"/>
                <a:gd name="T20" fmla="*/ 89 w 89"/>
                <a:gd name="T21" fmla="*/ 27 h 29"/>
                <a:gd name="T22" fmla="*/ 89 w 89"/>
                <a:gd name="T2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29">
                  <a:moveTo>
                    <a:pt x="89" y="27"/>
                  </a:moveTo>
                  <a:lnTo>
                    <a:pt x="87" y="28"/>
                  </a:lnTo>
                  <a:lnTo>
                    <a:pt x="89" y="27"/>
                  </a:lnTo>
                  <a:lnTo>
                    <a:pt x="1" y="0"/>
                  </a:lnTo>
                  <a:lnTo>
                    <a:pt x="0" y="2"/>
                  </a:lnTo>
                  <a:lnTo>
                    <a:pt x="88" y="29"/>
                  </a:lnTo>
                  <a:lnTo>
                    <a:pt x="89" y="28"/>
                  </a:lnTo>
                  <a:lnTo>
                    <a:pt x="88" y="29"/>
                  </a:lnTo>
                  <a:lnTo>
                    <a:pt x="89" y="29"/>
                  </a:lnTo>
                  <a:lnTo>
                    <a:pt x="89" y="28"/>
                  </a:lnTo>
                  <a:lnTo>
                    <a:pt x="89" y="27"/>
                  </a:lnTo>
                  <a:lnTo>
                    <a:pt x="8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1" name="Freeform 3681">
              <a:extLst>
                <a:ext uri="{FF2B5EF4-FFF2-40B4-BE49-F238E27FC236}">
                  <a16:creationId xmlns:a16="http://schemas.microsoft.com/office/drawing/2014/main" id="{40FBBCA8-03D0-49E7-8D39-2373A7FC8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586"/>
              <a:ext cx="269" cy="60"/>
            </a:xfrm>
            <a:custGeom>
              <a:avLst/>
              <a:gdLst>
                <a:gd name="T0" fmla="*/ 0 w 269"/>
                <a:gd name="T1" fmla="*/ 21 h 60"/>
                <a:gd name="T2" fmla="*/ 113 w 269"/>
                <a:gd name="T3" fmla="*/ 60 h 60"/>
                <a:gd name="T4" fmla="*/ 269 w 269"/>
                <a:gd name="T5" fmla="*/ 35 h 60"/>
                <a:gd name="T6" fmla="*/ 162 w 269"/>
                <a:gd name="T7" fmla="*/ 0 h 60"/>
                <a:gd name="T8" fmla="*/ 0 w 269"/>
                <a:gd name="T9" fmla="*/ 2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60">
                  <a:moveTo>
                    <a:pt x="0" y="21"/>
                  </a:moveTo>
                  <a:lnTo>
                    <a:pt x="113" y="60"/>
                  </a:lnTo>
                  <a:lnTo>
                    <a:pt x="269" y="35"/>
                  </a:lnTo>
                  <a:lnTo>
                    <a:pt x="162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2" name="Freeform 3682">
              <a:extLst>
                <a:ext uri="{FF2B5EF4-FFF2-40B4-BE49-F238E27FC236}">
                  <a16:creationId xmlns:a16="http://schemas.microsoft.com/office/drawing/2014/main" id="{D84CF012-D3A2-430E-BB93-505A4084D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3606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3 w 114"/>
                <a:gd name="T3" fmla="*/ 39 h 41"/>
                <a:gd name="T4" fmla="*/ 114 w 114"/>
                <a:gd name="T5" fmla="*/ 39 h 41"/>
                <a:gd name="T6" fmla="*/ 1 w 114"/>
                <a:gd name="T7" fmla="*/ 0 h 41"/>
                <a:gd name="T8" fmla="*/ 0 w 114"/>
                <a:gd name="T9" fmla="*/ 2 h 41"/>
                <a:gd name="T10" fmla="*/ 113 w 114"/>
                <a:gd name="T11" fmla="*/ 41 h 41"/>
                <a:gd name="T12" fmla="*/ 114 w 114"/>
                <a:gd name="T13" fmla="*/ 41 h 41"/>
                <a:gd name="T14" fmla="*/ 113 w 114"/>
                <a:gd name="T15" fmla="*/ 41 h 41"/>
                <a:gd name="T16" fmla="*/ 114 w 114"/>
                <a:gd name="T17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3" y="39"/>
                  </a:lnTo>
                  <a:lnTo>
                    <a:pt x="114" y="39"/>
                  </a:lnTo>
                  <a:lnTo>
                    <a:pt x="1" y="0"/>
                  </a:lnTo>
                  <a:lnTo>
                    <a:pt x="0" y="2"/>
                  </a:lnTo>
                  <a:lnTo>
                    <a:pt x="113" y="41"/>
                  </a:lnTo>
                  <a:lnTo>
                    <a:pt x="114" y="41"/>
                  </a:lnTo>
                  <a:lnTo>
                    <a:pt x="113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3" name="Freeform 3683">
              <a:extLst>
                <a:ext uri="{FF2B5EF4-FFF2-40B4-BE49-F238E27FC236}">
                  <a16:creationId xmlns:a16="http://schemas.microsoft.com/office/drawing/2014/main" id="{7753EAB9-398E-4987-97D4-903368AF9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19"/>
              <a:ext cx="160" cy="28"/>
            </a:xfrm>
            <a:custGeom>
              <a:avLst/>
              <a:gdLst>
                <a:gd name="T0" fmla="*/ 156 w 160"/>
                <a:gd name="T1" fmla="*/ 0 h 28"/>
                <a:gd name="T2" fmla="*/ 156 w 160"/>
                <a:gd name="T3" fmla="*/ 2 h 28"/>
                <a:gd name="T4" fmla="*/ 156 w 160"/>
                <a:gd name="T5" fmla="*/ 0 h 28"/>
                <a:gd name="T6" fmla="*/ 0 w 160"/>
                <a:gd name="T7" fmla="*/ 26 h 28"/>
                <a:gd name="T8" fmla="*/ 1 w 160"/>
                <a:gd name="T9" fmla="*/ 28 h 28"/>
                <a:gd name="T10" fmla="*/ 156 w 160"/>
                <a:gd name="T11" fmla="*/ 2 h 28"/>
                <a:gd name="T12" fmla="*/ 156 w 160"/>
                <a:gd name="T13" fmla="*/ 0 h 28"/>
                <a:gd name="T14" fmla="*/ 156 w 160"/>
                <a:gd name="T15" fmla="*/ 2 h 28"/>
                <a:gd name="T16" fmla="*/ 160 w 160"/>
                <a:gd name="T17" fmla="*/ 2 h 28"/>
                <a:gd name="T18" fmla="*/ 156 w 160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0" h="28">
                  <a:moveTo>
                    <a:pt x="156" y="0"/>
                  </a:moveTo>
                  <a:lnTo>
                    <a:pt x="156" y="2"/>
                  </a:lnTo>
                  <a:lnTo>
                    <a:pt x="156" y="0"/>
                  </a:lnTo>
                  <a:lnTo>
                    <a:pt x="0" y="26"/>
                  </a:lnTo>
                  <a:lnTo>
                    <a:pt x="1" y="28"/>
                  </a:lnTo>
                  <a:lnTo>
                    <a:pt x="156" y="2"/>
                  </a:lnTo>
                  <a:lnTo>
                    <a:pt x="156" y="0"/>
                  </a:lnTo>
                  <a:lnTo>
                    <a:pt x="156" y="2"/>
                  </a:lnTo>
                  <a:lnTo>
                    <a:pt x="160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4" name="Freeform 3684">
              <a:extLst>
                <a:ext uri="{FF2B5EF4-FFF2-40B4-BE49-F238E27FC236}">
                  <a16:creationId xmlns:a16="http://schemas.microsoft.com/office/drawing/2014/main" id="{F3430894-A232-4CC4-AF2E-320723EC0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" y="3584"/>
              <a:ext cx="107" cy="37"/>
            </a:xfrm>
            <a:custGeom>
              <a:avLst/>
              <a:gdLst>
                <a:gd name="T0" fmla="*/ 0 w 107"/>
                <a:gd name="T1" fmla="*/ 1 h 37"/>
                <a:gd name="T2" fmla="*/ 0 w 107"/>
                <a:gd name="T3" fmla="*/ 3 h 37"/>
                <a:gd name="T4" fmla="*/ 0 w 107"/>
                <a:gd name="T5" fmla="*/ 3 h 37"/>
                <a:gd name="T6" fmla="*/ 107 w 107"/>
                <a:gd name="T7" fmla="*/ 37 h 37"/>
                <a:gd name="T8" fmla="*/ 107 w 107"/>
                <a:gd name="T9" fmla="*/ 35 h 37"/>
                <a:gd name="T10" fmla="*/ 0 w 107"/>
                <a:gd name="T11" fmla="*/ 1 h 37"/>
                <a:gd name="T12" fmla="*/ 0 w 107"/>
                <a:gd name="T13" fmla="*/ 0 h 37"/>
                <a:gd name="T14" fmla="*/ 0 w 107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0" y="1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107" y="37"/>
                  </a:lnTo>
                  <a:lnTo>
                    <a:pt x="107" y="35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5" name="Freeform 3685">
              <a:extLst>
                <a:ext uri="{FF2B5EF4-FFF2-40B4-BE49-F238E27FC236}">
                  <a16:creationId xmlns:a16="http://schemas.microsoft.com/office/drawing/2014/main" id="{621820BE-CACA-444E-A21D-24DEF2602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3" y="3585"/>
              <a:ext cx="166" cy="23"/>
            </a:xfrm>
            <a:custGeom>
              <a:avLst/>
              <a:gdLst>
                <a:gd name="T0" fmla="*/ 4 w 166"/>
                <a:gd name="T1" fmla="*/ 23 h 23"/>
                <a:gd name="T2" fmla="*/ 5 w 166"/>
                <a:gd name="T3" fmla="*/ 21 h 23"/>
                <a:gd name="T4" fmla="*/ 4 w 166"/>
                <a:gd name="T5" fmla="*/ 23 h 23"/>
                <a:gd name="T6" fmla="*/ 166 w 166"/>
                <a:gd name="T7" fmla="*/ 2 h 23"/>
                <a:gd name="T8" fmla="*/ 166 w 166"/>
                <a:gd name="T9" fmla="*/ 0 h 23"/>
                <a:gd name="T10" fmla="*/ 4 w 166"/>
                <a:gd name="T11" fmla="*/ 21 h 23"/>
                <a:gd name="T12" fmla="*/ 4 w 166"/>
                <a:gd name="T13" fmla="*/ 23 h 23"/>
                <a:gd name="T14" fmla="*/ 4 w 166"/>
                <a:gd name="T15" fmla="*/ 21 h 23"/>
                <a:gd name="T16" fmla="*/ 0 w 166"/>
                <a:gd name="T17" fmla="*/ 21 h 23"/>
                <a:gd name="T18" fmla="*/ 4 w 166"/>
                <a:gd name="T1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6" h="23">
                  <a:moveTo>
                    <a:pt x="4" y="23"/>
                  </a:moveTo>
                  <a:lnTo>
                    <a:pt x="5" y="21"/>
                  </a:lnTo>
                  <a:lnTo>
                    <a:pt x="4" y="23"/>
                  </a:lnTo>
                  <a:lnTo>
                    <a:pt x="166" y="2"/>
                  </a:lnTo>
                  <a:lnTo>
                    <a:pt x="166" y="0"/>
                  </a:lnTo>
                  <a:lnTo>
                    <a:pt x="4" y="21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0" y="21"/>
                  </a:lnTo>
                  <a:lnTo>
                    <a:pt x="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6" name="Freeform 3686">
              <a:extLst>
                <a:ext uri="{FF2B5EF4-FFF2-40B4-BE49-F238E27FC236}">
                  <a16:creationId xmlns:a16="http://schemas.microsoft.com/office/drawing/2014/main" id="{06926B39-658E-40B1-9E02-1BD85B92C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21"/>
              <a:ext cx="157" cy="66"/>
            </a:xfrm>
            <a:custGeom>
              <a:avLst/>
              <a:gdLst>
                <a:gd name="T0" fmla="*/ 156 w 157"/>
                <a:gd name="T1" fmla="*/ 0 h 66"/>
                <a:gd name="T2" fmla="*/ 0 w 157"/>
                <a:gd name="T3" fmla="*/ 25 h 66"/>
                <a:gd name="T4" fmla="*/ 1 w 157"/>
                <a:gd name="T5" fmla="*/ 66 h 66"/>
                <a:gd name="T6" fmla="*/ 157 w 157"/>
                <a:gd name="T7" fmla="*/ 39 h 66"/>
                <a:gd name="T8" fmla="*/ 156 w 157"/>
                <a:gd name="T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66">
                  <a:moveTo>
                    <a:pt x="156" y="0"/>
                  </a:moveTo>
                  <a:lnTo>
                    <a:pt x="0" y="25"/>
                  </a:lnTo>
                  <a:lnTo>
                    <a:pt x="1" y="66"/>
                  </a:lnTo>
                  <a:lnTo>
                    <a:pt x="157" y="3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7" name="Freeform 3687">
              <a:extLst>
                <a:ext uri="{FF2B5EF4-FFF2-40B4-BE49-F238E27FC236}">
                  <a16:creationId xmlns:a16="http://schemas.microsoft.com/office/drawing/2014/main" id="{415E6A3D-71B5-4C35-827A-9C8D264E3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19"/>
              <a:ext cx="157" cy="28"/>
            </a:xfrm>
            <a:custGeom>
              <a:avLst/>
              <a:gdLst>
                <a:gd name="T0" fmla="*/ 0 w 157"/>
                <a:gd name="T1" fmla="*/ 27 h 28"/>
                <a:gd name="T2" fmla="*/ 2 w 157"/>
                <a:gd name="T3" fmla="*/ 27 h 28"/>
                <a:gd name="T4" fmla="*/ 2 w 157"/>
                <a:gd name="T5" fmla="*/ 28 h 28"/>
                <a:gd name="T6" fmla="*/ 157 w 157"/>
                <a:gd name="T7" fmla="*/ 2 h 28"/>
                <a:gd name="T8" fmla="*/ 157 w 157"/>
                <a:gd name="T9" fmla="*/ 0 h 28"/>
                <a:gd name="T10" fmla="*/ 1 w 157"/>
                <a:gd name="T11" fmla="*/ 26 h 28"/>
                <a:gd name="T12" fmla="*/ 0 w 157"/>
                <a:gd name="T13" fmla="*/ 27 h 28"/>
                <a:gd name="T14" fmla="*/ 1 w 157"/>
                <a:gd name="T15" fmla="*/ 26 h 28"/>
                <a:gd name="T16" fmla="*/ 0 w 157"/>
                <a:gd name="T17" fmla="*/ 26 h 28"/>
                <a:gd name="T18" fmla="*/ 0 w 157"/>
                <a:gd name="T19" fmla="*/ 2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28">
                  <a:moveTo>
                    <a:pt x="0" y="27"/>
                  </a:moveTo>
                  <a:lnTo>
                    <a:pt x="2" y="27"/>
                  </a:lnTo>
                  <a:lnTo>
                    <a:pt x="2" y="28"/>
                  </a:lnTo>
                  <a:lnTo>
                    <a:pt x="157" y="2"/>
                  </a:lnTo>
                  <a:lnTo>
                    <a:pt x="157" y="0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0" y="26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8" name="Freeform 3688">
              <a:extLst>
                <a:ext uri="{FF2B5EF4-FFF2-40B4-BE49-F238E27FC236}">
                  <a16:creationId xmlns:a16="http://schemas.microsoft.com/office/drawing/2014/main" id="{394B202A-BB1A-44BC-8719-41AFE7D27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6"/>
              <a:ext cx="3" cy="42"/>
            </a:xfrm>
            <a:custGeom>
              <a:avLst/>
              <a:gdLst>
                <a:gd name="T0" fmla="*/ 2 w 3"/>
                <a:gd name="T1" fmla="*/ 42 h 42"/>
                <a:gd name="T2" fmla="*/ 1 w 3"/>
                <a:gd name="T3" fmla="*/ 40 h 42"/>
                <a:gd name="T4" fmla="*/ 3 w 3"/>
                <a:gd name="T5" fmla="*/ 41 h 42"/>
                <a:gd name="T6" fmla="*/ 2 w 3"/>
                <a:gd name="T7" fmla="*/ 0 h 42"/>
                <a:gd name="T8" fmla="*/ 0 w 3"/>
                <a:gd name="T9" fmla="*/ 0 h 42"/>
                <a:gd name="T10" fmla="*/ 1 w 3"/>
                <a:gd name="T11" fmla="*/ 41 h 42"/>
                <a:gd name="T12" fmla="*/ 2 w 3"/>
                <a:gd name="T13" fmla="*/ 42 h 42"/>
                <a:gd name="T14" fmla="*/ 1 w 3"/>
                <a:gd name="T15" fmla="*/ 41 h 42"/>
                <a:gd name="T16" fmla="*/ 1 w 3"/>
                <a:gd name="T17" fmla="*/ 42 h 42"/>
                <a:gd name="T18" fmla="*/ 2 w 3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2">
                  <a:moveTo>
                    <a:pt x="2" y="42"/>
                  </a:moveTo>
                  <a:lnTo>
                    <a:pt x="1" y="40"/>
                  </a:lnTo>
                  <a:lnTo>
                    <a:pt x="3" y="41"/>
                  </a:lnTo>
                  <a:lnTo>
                    <a:pt x="2" y="0"/>
                  </a:lnTo>
                  <a:lnTo>
                    <a:pt x="0" y="0"/>
                  </a:lnTo>
                  <a:lnTo>
                    <a:pt x="1" y="41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09" name="Freeform 3689">
              <a:extLst>
                <a:ext uri="{FF2B5EF4-FFF2-40B4-BE49-F238E27FC236}">
                  <a16:creationId xmlns:a16="http://schemas.microsoft.com/office/drawing/2014/main" id="{6602606F-3C2B-4919-8901-BD9639A51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59"/>
              <a:ext cx="158" cy="29"/>
            </a:xfrm>
            <a:custGeom>
              <a:avLst/>
              <a:gdLst>
                <a:gd name="T0" fmla="*/ 158 w 158"/>
                <a:gd name="T1" fmla="*/ 1 h 29"/>
                <a:gd name="T2" fmla="*/ 156 w 158"/>
                <a:gd name="T3" fmla="*/ 1 h 29"/>
                <a:gd name="T4" fmla="*/ 156 w 158"/>
                <a:gd name="T5" fmla="*/ 0 h 29"/>
                <a:gd name="T6" fmla="*/ 0 w 158"/>
                <a:gd name="T7" fmla="*/ 27 h 29"/>
                <a:gd name="T8" fmla="*/ 1 w 158"/>
                <a:gd name="T9" fmla="*/ 29 h 29"/>
                <a:gd name="T10" fmla="*/ 157 w 158"/>
                <a:gd name="T11" fmla="*/ 2 h 29"/>
                <a:gd name="T12" fmla="*/ 158 w 158"/>
                <a:gd name="T13" fmla="*/ 1 h 29"/>
                <a:gd name="T14" fmla="*/ 157 w 158"/>
                <a:gd name="T15" fmla="*/ 2 h 29"/>
                <a:gd name="T16" fmla="*/ 158 w 158"/>
                <a:gd name="T17" fmla="*/ 1 h 29"/>
                <a:gd name="T18" fmla="*/ 158 w 158"/>
                <a:gd name="T19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29">
                  <a:moveTo>
                    <a:pt x="158" y="1"/>
                  </a:moveTo>
                  <a:lnTo>
                    <a:pt x="156" y="1"/>
                  </a:lnTo>
                  <a:lnTo>
                    <a:pt x="156" y="0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7" y="2"/>
                  </a:lnTo>
                  <a:lnTo>
                    <a:pt x="158" y="1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0" name="Freeform 3690">
              <a:extLst>
                <a:ext uri="{FF2B5EF4-FFF2-40B4-BE49-F238E27FC236}">
                  <a16:creationId xmlns:a16="http://schemas.microsoft.com/office/drawing/2014/main" id="{69F22524-1F4A-4608-955E-404DFAEFC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19"/>
              <a:ext cx="3" cy="41"/>
            </a:xfrm>
            <a:custGeom>
              <a:avLst/>
              <a:gdLst>
                <a:gd name="T0" fmla="*/ 1 w 3"/>
                <a:gd name="T1" fmla="*/ 0 h 41"/>
                <a:gd name="T2" fmla="*/ 1 w 3"/>
                <a:gd name="T3" fmla="*/ 2 h 41"/>
                <a:gd name="T4" fmla="*/ 0 w 3"/>
                <a:gd name="T5" fmla="*/ 2 h 41"/>
                <a:gd name="T6" fmla="*/ 1 w 3"/>
                <a:gd name="T7" fmla="*/ 41 h 41"/>
                <a:gd name="T8" fmla="*/ 3 w 3"/>
                <a:gd name="T9" fmla="*/ 41 h 41"/>
                <a:gd name="T10" fmla="*/ 2 w 3"/>
                <a:gd name="T11" fmla="*/ 2 h 41"/>
                <a:gd name="T12" fmla="*/ 1 w 3"/>
                <a:gd name="T13" fmla="*/ 0 h 41"/>
                <a:gd name="T14" fmla="*/ 2 w 3"/>
                <a:gd name="T15" fmla="*/ 2 h 41"/>
                <a:gd name="T16" fmla="*/ 2 w 3"/>
                <a:gd name="T17" fmla="*/ 0 h 41"/>
                <a:gd name="T18" fmla="*/ 1 w 3"/>
                <a:gd name="T1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1">
                  <a:moveTo>
                    <a:pt x="1" y="0"/>
                  </a:moveTo>
                  <a:lnTo>
                    <a:pt x="1" y="2"/>
                  </a:lnTo>
                  <a:lnTo>
                    <a:pt x="0" y="2"/>
                  </a:lnTo>
                  <a:lnTo>
                    <a:pt x="1" y="41"/>
                  </a:lnTo>
                  <a:lnTo>
                    <a:pt x="3" y="41"/>
                  </a:lnTo>
                  <a:lnTo>
                    <a:pt x="2" y="2"/>
                  </a:lnTo>
                  <a:lnTo>
                    <a:pt x="1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1" name="Freeform 3691">
              <a:extLst>
                <a:ext uri="{FF2B5EF4-FFF2-40B4-BE49-F238E27FC236}">
                  <a16:creationId xmlns:a16="http://schemas.microsoft.com/office/drawing/2014/main" id="{2C98ADBD-0AEA-4A3F-8470-8BBA599FAA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2"/>
              <a:ext cx="80" cy="25"/>
            </a:xfrm>
            <a:custGeom>
              <a:avLst/>
              <a:gdLst>
                <a:gd name="T0" fmla="*/ 80 w 80"/>
                <a:gd name="T1" fmla="*/ 25 h 25"/>
                <a:gd name="T2" fmla="*/ 0 w 80"/>
                <a:gd name="T3" fmla="*/ 0 h 25"/>
                <a:gd name="T4" fmla="*/ 0 w 80"/>
                <a:gd name="T5" fmla="*/ 5 h 25"/>
                <a:gd name="T6" fmla="*/ 29 w 80"/>
                <a:gd name="T7" fmla="*/ 18 h 25"/>
                <a:gd name="T8" fmla="*/ 30 w 80"/>
                <a:gd name="T9" fmla="*/ 18 h 25"/>
                <a:gd name="T10" fmla="*/ 32 w 80"/>
                <a:gd name="T11" fmla="*/ 18 h 25"/>
                <a:gd name="T12" fmla="*/ 34 w 80"/>
                <a:gd name="T13" fmla="*/ 18 h 25"/>
                <a:gd name="T14" fmla="*/ 37 w 80"/>
                <a:gd name="T15" fmla="*/ 19 h 25"/>
                <a:gd name="T16" fmla="*/ 41 w 80"/>
                <a:gd name="T17" fmla="*/ 19 h 25"/>
                <a:gd name="T18" fmla="*/ 46 w 80"/>
                <a:gd name="T19" fmla="*/ 21 h 25"/>
                <a:gd name="T20" fmla="*/ 51 w 80"/>
                <a:gd name="T21" fmla="*/ 22 h 25"/>
                <a:gd name="T22" fmla="*/ 56 w 80"/>
                <a:gd name="T23" fmla="*/ 22 h 25"/>
                <a:gd name="T24" fmla="*/ 60 w 80"/>
                <a:gd name="T25" fmla="*/ 23 h 25"/>
                <a:gd name="T26" fmla="*/ 64 w 80"/>
                <a:gd name="T27" fmla="*/ 23 h 25"/>
                <a:gd name="T28" fmla="*/ 70 w 80"/>
                <a:gd name="T29" fmla="*/ 24 h 25"/>
                <a:gd name="T30" fmla="*/ 73 w 80"/>
                <a:gd name="T31" fmla="*/ 24 h 25"/>
                <a:gd name="T32" fmla="*/ 76 w 80"/>
                <a:gd name="T33" fmla="*/ 25 h 25"/>
                <a:gd name="T34" fmla="*/ 79 w 80"/>
                <a:gd name="T35" fmla="*/ 25 h 25"/>
                <a:gd name="T36" fmla="*/ 80 w 80"/>
                <a:gd name="T37" fmla="*/ 25 h 25"/>
                <a:gd name="T38" fmla="*/ 79 w 80"/>
                <a:gd name="T39" fmla="*/ 24 h 25"/>
                <a:gd name="T40" fmla="*/ 80 w 80"/>
                <a:gd name="T41" fmla="*/ 24 h 25"/>
                <a:gd name="T42" fmla="*/ 80 w 80"/>
                <a:gd name="T43" fmla="*/ 25 h 25"/>
                <a:gd name="T44" fmla="*/ 80 w 80"/>
                <a:gd name="T4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">
                  <a:moveTo>
                    <a:pt x="80" y="25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7" y="19"/>
                  </a:lnTo>
                  <a:lnTo>
                    <a:pt x="41" y="19"/>
                  </a:lnTo>
                  <a:lnTo>
                    <a:pt x="46" y="21"/>
                  </a:lnTo>
                  <a:lnTo>
                    <a:pt x="51" y="22"/>
                  </a:lnTo>
                  <a:lnTo>
                    <a:pt x="56" y="22"/>
                  </a:lnTo>
                  <a:lnTo>
                    <a:pt x="60" y="23"/>
                  </a:lnTo>
                  <a:lnTo>
                    <a:pt x="64" y="23"/>
                  </a:lnTo>
                  <a:lnTo>
                    <a:pt x="70" y="24"/>
                  </a:lnTo>
                  <a:lnTo>
                    <a:pt x="73" y="24"/>
                  </a:lnTo>
                  <a:lnTo>
                    <a:pt x="76" y="25"/>
                  </a:lnTo>
                  <a:lnTo>
                    <a:pt x="79" y="25"/>
                  </a:lnTo>
                  <a:lnTo>
                    <a:pt x="80" y="25"/>
                  </a:lnTo>
                  <a:lnTo>
                    <a:pt x="79" y="24"/>
                  </a:lnTo>
                  <a:lnTo>
                    <a:pt x="80" y="24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2" name="Freeform 3692">
              <a:extLst>
                <a:ext uri="{FF2B5EF4-FFF2-40B4-BE49-F238E27FC236}">
                  <a16:creationId xmlns:a16="http://schemas.microsoft.com/office/drawing/2014/main" id="{2FB9AD9E-E881-4F9A-8961-405507491A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1"/>
              <a:ext cx="82" cy="27"/>
            </a:xfrm>
            <a:custGeom>
              <a:avLst/>
              <a:gdLst>
                <a:gd name="T0" fmla="*/ 0 w 82"/>
                <a:gd name="T1" fmla="*/ 1 h 27"/>
                <a:gd name="T2" fmla="*/ 2 w 82"/>
                <a:gd name="T3" fmla="*/ 1 h 27"/>
                <a:gd name="T4" fmla="*/ 1 w 82"/>
                <a:gd name="T5" fmla="*/ 3 h 27"/>
                <a:gd name="T6" fmla="*/ 81 w 82"/>
                <a:gd name="T7" fmla="*/ 27 h 27"/>
                <a:gd name="T8" fmla="*/ 82 w 82"/>
                <a:gd name="T9" fmla="*/ 25 h 27"/>
                <a:gd name="T10" fmla="*/ 1 w 82"/>
                <a:gd name="T11" fmla="*/ 1 h 27"/>
                <a:gd name="T12" fmla="*/ 0 w 82"/>
                <a:gd name="T13" fmla="*/ 1 h 27"/>
                <a:gd name="T14" fmla="*/ 1 w 82"/>
                <a:gd name="T15" fmla="*/ 1 h 27"/>
                <a:gd name="T16" fmla="*/ 0 w 82"/>
                <a:gd name="T17" fmla="*/ 0 h 27"/>
                <a:gd name="T18" fmla="*/ 0 w 82"/>
                <a:gd name="T19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27">
                  <a:moveTo>
                    <a:pt x="0" y="1"/>
                  </a:moveTo>
                  <a:lnTo>
                    <a:pt x="2" y="1"/>
                  </a:lnTo>
                  <a:lnTo>
                    <a:pt x="1" y="3"/>
                  </a:lnTo>
                  <a:lnTo>
                    <a:pt x="81" y="27"/>
                  </a:lnTo>
                  <a:lnTo>
                    <a:pt x="82" y="25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3" name="Freeform 3693">
              <a:extLst>
                <a:ext uri="{FF2B5EF4-FFF2-40B4-BE49-F238E27FC236}">
                  <a16:creationId xmlns:a16="http://schemas.microsoft.com/office/drawing/2014/main" id="{A2CF6977-0BD6-4F1C-9935-EA7852781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6" y="3572"/>
              <a:ext cx="2" cy="6"/>
            </a:xfrm>
            <a:custGeom>
              <a:avLst/>
              <a:gdLst>
                <a:gd name="T0" fmla="*/ 1 w 2"/>
                <a:gd name="T1" fmla="*/ 6 h 6"/>
                <a:gd name="T2" fmla="*/ 2 w 2"/>
                <a:gd name="T3" fmla="*/ 4 h 6"/>
                <a:gd name="T4" fmla="*/ 2 w 2"/>
                <a:gd name="T5" fmla="*/ 5 h 6"/>
                <a:gd name="T6" fmla="*/ 2 w 2"/>
                <a:gd name="T7" fmla="*/ 0 h 6"/>
                <a:gd name="T8" fmla="*/ 0 w 2"/>
                <a:gd name="T9" fmla="*/ 0 h 6"/>
                <a:gd name="T10" fmla="*/ 0 w 2"/>
                <a:gd name="T11" fmla="*/ 5 h 6"/>
                <a:gd name="T12" fmla="*/ 1 w 2"/>
                <a:gd name="T13" fmla="*/ 6 h 6"/>
                <a:gd name="T14" fmla="*/ 0 w 2"/>
                <a:gd name="T15" fmla="*/ 5 h 6"/>
                <a:gd name="T16" fmla="*/ 0 w 2"/>
                <a:gd name="T17" fmla="*/ 6 h 6"/>
                <a:gd name="T18" fmla="*/ 1 w 2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6">
                  <a:moveTo>
                    <a:pt x="1" y="6"/>
                  </a:moveTo>
                  <a:lnTo>
                    <a:pt x="2" y="4"/>
                  </a:lnTo>
                  <a:lnTo>
                    <a:pt x="2" y="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4" name="Freeform 3694">
              <a:extLst>
                <a:ext uri="{FF2B5EF4-FFF2-40B4-BE49-F238E27FC236}">
                  <a16:creationId xmlns:a16="http://schemas.microsoft.com/office/drawing/2014/main" id="{7FA01E83-2B89-4FAF-9CE6-133337B52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" y="3576"/>
              <a:ext cx="30" cy="15"/>
            </a:xfrm>
            <a:custGeom>
              <a:avLst/>
              <a:gdLst>
                <a:gd name="T0" fmla="*/ 29 w 30"/>
                <a:gd name="T1" fmla="*/ 15 h 15"/>
                <a:gd name="T2" fmla="*/ 30 w 30"/>
                <a:gd name="T3" fmla="*/ 13 h 15"/>
                <a:gd name="T4" fmla="*/ 1 w 30"/>
                <a:gd name="T5" fmla="*/ 0 h 15"/>
                <a:gd name="T6" fmla="*/ 0 w 30"/>
                <a:gd name="T7" fmla="*/ 2 h 15"/>
                <a:gd name="T8" fmla="*/ 29 w 30"/>
                <a:gd name="T9" fmla="*/ 15 h 15"/>
                <a:gd name="T10" fmla="*/ 29 w 30"/>
                <a:gd name="T1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5">
                  <a:moveTo>
                    <a:pt x="29" y="15"/>
                  </a:moveTo>
                  <a:lnTo>
                    <a:pt x="30" y="13"/>
                  </a:lnTo>
                  <a:lnTo>
                    <a:pt x="1" y="0"/>
                  </a:lnTo>
                  <a:lnTo>
                    <a:pt x="0" y="2"/>
                  </a:lnTo>
                  <a:lnTo>
                    <a:pt x="29" y="15"/>
                  </a:lnTo>
                  <a:lnTo>
                    <a:pt x="29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5" name="Freeform 3695">
              <a:extLst>
                <a:ext uri="{FF2B5EF4-FFF2-40B4-BE49-F238E27FC236}">
                  <a16:creationId xmlns:a16="http://schemas.microsoft.com/office/drawing/2014/main" id="{2EFD95D9-768A-406A-9C43-06A3A6F66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3589"/>
              <a:ext cx="52" cy="9"/>
            </a:xfrm>
            <a:custGeom>
              <a:avLst/>
              <a:gdLst>
                <a:gd name="T0" fmla="*/ 52 w 52"/>
                <a:gd name="T1" fmla="*/ 7 h 9"/>
                <a:gd name="T2" fmla="*/ 51 w 52"/>
                <a:gd name="T3" fmla="*/ 9 h 9"/>
                <a:gd name="T4" fmla="*/ 51 w 52"/>
                <a:gd name="T5" fmla="*/ 7 h 9"/>
                <a:gd name="T6" fmla="*/ 50 w 52"/>
                <a:gd name="T7" fmla="*/ 7 h 9"/>
                <a:gd name="T8" fmla="*/ 47 w 52"/>
                <a:gd name="T9" fmla="*/ 7 h 9"/>
                <a:gd name="T10" fmla="*/ 44 w 52"/>
                <a:gd name="T11" fmla="*/ 6 h 9"/>
                <a:gd name="T12" fmla="*/ 41 w 52"/>
                <a:gd name="T13" fmla="*/ 6 h 9"/>
                <a:gd name="T14" fmla="*/ 36 w 52"/>
                <a:gd name="T15" fmla="*/ 5 h 9"/>
                <a:gd name="T16" fmla="*/ 31 w 52"/>
                <a:gd name="T17" fmla="*/ 5 h 9"/>
                <a:gd name="T18" fmla="*/ 27 w 52"/>
                <a:gd name="T19" fmla="*/ 4 h 9"/>
                <a:gd name="T20" fmla="*/ 22 w 52"/>
                <a:gd name="T21" fmla="*/ 4 h 9"/>
                <a:gd name="T22" fmla="*/ 17 w 52"/>
                <a:gd name="T23" fmla="*/ 2 h 9"/>
                <a:gd name="T24" fmla="*/ 13 w 52"/>
                <a:gd name="T25" fmla="*/ 1 h 9"/>
                <a:gd name="T26" fmla="*/ 9 w 52"/>
                <a:gd name="T27" fmla="*/ 1 h 9"/>
                <a:gd name="T28" fmla="*/ 5 w 52"/>
                <a:gd name="T29" fmla="*/ 0 h 9"/>
                <a:gd name="T30" fmla="*/ 3 w 52"/>
                <a:gd name="T31" fmla="*/ 0 h 9"/>
                <a:gd name="T32" fmla="*/ 1 w 52"/>
                <a:gd name="T33" fmla="*/ 0 h 9"/>
                <a:gd name="T34" fmla="*/ 1 w 52"/>
                <a:gd name="T35" fmla="*/ 0 h 9"/>
                <a:gd name="T36" fmla="*/ 0 w 52"/>
                <a:gd name="T37" fmla="*/ 2 h 9"/>
                <a:gd name="T38" fmla="*/ 1 w 52"/>
                <a:gd name="T39" fmla="*/ 2 h 9"/>
                <a:gd name="T40" fmla="*/ 2 w 52"/>
                <a:gd name="T41" fmla="*/ 2 h 9"/>
                <a:gd name="T42" fmla="*/ 5 w 52"/>
                <a:gd name="T43" fmla="*/ 2 h 9"/>
                <a:gd name="T44" fmla="*/ 8 w 52"/>
                <a:gd name="T45" fmla="*/ 4 h 9"/>
                <a:gd name="T46" fmla="*/ 12 w 52"/>
                <a:gd name="T47" fmla="*/ 4 h 9"/>
                <a:gd name="T48" fmla="*/ 16 w 52"/>
                <a:gd name="T49" fmla="*/ 5 h 9"/>
                <a:gd name="T50" fmla="*/ 22 w 52"/>
                <a:gd name="T51" fmla="*/ 6 h 9"/>
                <a:gd name="T52" fmla="*/ 27 w 52"/>
                <a:gd name="T53" fmla="*/ 6 h 9"/>
                <a:gd name="T54" fmla="*/ 31 w 52"/>
                <a:gd name="T55" fmla="*/ 7 h 9"/>
                <a:gd name="T56" fmla="*/ 35 w 52"/>
                <a:gd name="T57" fmla="*/ 7 h 9"/>
                <a:gd name="T58" fmla="*/ 41 w 52"/>
                <a:gd name="T59" fmla="*/ 8 h 9"/>
                <a:gd name="T60" fmla="*/ 44 w 52"/>
                <a:gd name="T61" fmla="*/ 8 h 9"/>
                <a:gd name="T62" fmla="*/ 47 w 52"/>
                <a:gd name="T63" fmla="*/ 9 h 9"/>
                <a:gd name="T64" fmla="*/ 50 w 52"/>
                <a:gd name="T65" fmla="*/ 9 h 9"/>
                <a:gd name="T66" fmla="*/ 51 w 52"/>
                <a:gd name="T67" fmla="*/ 9 h 9"/>
                <a:gd name="T68" fmla="*/ 52 w 52"/>
                <a:gd name="T69" fmla="*/ 7 h 9"/>
                <a:gd name="T70" fmla="*/ 52 w 52"/>
                <a:gd name="T7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2" h="9">
                  <a:moveTo>
                    <a:pt x="52" y="7"/>
                  </a:moveTo>
                  <a:lnTo>
                    <a:pt x="51" y="9"/>
                  </a:lnTo>
                  <a:lnTo>
                    <a:pt x="51" y="7"/>
                  </a:lnTo>
                  <a:lnTo>
                    <a:pt x="50" y="7"/>
                  </a:lnTo>
                  <a:lnTo>
                    <a:pt x="47" y="7"/>
                  </a:lnTo>
                  <a:lnTo>
                    <a:pt x="44" y="6"/>
                  </a:lnTo>
                  <a:lnTo>
                    <a:pt x="41" y="6"/>
                  </a:lnTo>
                  <a:lnTo>
                    <a:pt x="36" y="5"/>
                  </a:lnTo>
                  <a:lnTo>
                    <a:pt x="31" y="5"/>
                  </a:lnTo>
                  <a:lnTo>
                    <a:pt x="27" y="4"/>
                  </a:lnTo>
                  <a:lnTo>
                    <a:pt x="22" y="4"/>
                  </a:lnTo>
                  <a:lnTo>
                    <a:pt x="17" y="2"/>
                  </a:lnTo>
                  <a:lnTo>
                    <a:pt x="13" y="1"/>
                  </a:lnTo>
                  <a:lnTo>
                    <a:pt x="9" y="1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5" y="2"/>
                  </a:lnTo>
                  <a:lnTo>
                    <a:pt x="8" y="4"/>
                  </a:lnTo>
                  <a:lnTo>
                    <a:pt x="12" y="4"/>
                  </a:lnTo>
                  <a:lnTo>
                    <a:pt x="16" y="5"/>
                  </a:lnTo>
                  <a:lnTo>
                    <a:pt x="22" y="6"/>
                  </a:lnTo>
                  <a:lnTo>
                    <a:pt x="27" y="6"/>
                  </a:lnTo>
                  <a:lnTo>
                    <a:pt x="31" y="7"/>
                  </a:lnTo>
                  <a:lnTo>
                    <a:pt x="35" y="7"/>
                  </a:lnTo>
                  <a:lnTo>
                    <a:pt x="41" y="8"/>
                  </a:lnTo>
                  <a:lnTo>
                    <a:pt x="44" y="8"/>
                  </a:lnTo>
                  <a:lnTo>
                    <a:pt x="47" y="9"/>
                  </a:lnTo>
                  <a:lnTo>
                    <a:pt x="50" y="9"/>
                  </a:lnTo>
                  <a:lnTo>
                    <a:pt x="51" y="9"/>
                  </a:lnTo>
                  <a:lnTo>
                    <a:pt x="52" y="7"/>
                  </a:lnTo>
                  <a:lnTo>
                    <a:pt x="52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6" name="Freeform 3696">
              <a:extLst>
                <a:ext uri="{FF2B5EF4-FFF2-40B4-BE49-F238E27FC236}">
                  <a16:creationId xmlns:a16="http://schemas.microsoft.com/office/drawing/2014/main" id="{5EF9DC25-B5F8-435F-9CB6-52C9D326BD5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595"/>
              <a:ext cx="7" cy="5"/>
            </a:xfrm>
            <a:custGeom>
              <a:avLst/>
              <a:gdLst>
                <a:gd name="T0" fmla="*/ 2 w 7"/>
                <a:gd name="T1" fmla="*/ 1 h 5"/>
                <a:gd name="T2" fmla="*/ 1 w 7"/>
                <a:gd name="T3" fmla="*/ 3 h 5"/>
                <a:gd name="T4" fmla="*/ 2 w 7"/>
                <a:gd name="T5" fmla="*/ 1 h 5"/>
                <a:gd name="T6" fmla="*/ 1 w 7"/>
                <a:gd name="T7" fmla="*/ 0 h 5"/>
                <a:gd name="T8" fmla="*/ 0 w 7"/>
                <a:gd name="T9" fmla="*/ 2 h 5"/>
                <a:gd name="T10" fmla="*/ 1 w 7"/>
                <a:gd name="T11" fmla="*/ 3 h 5"/>
                <a:gd name="T12" fmla="*/ 2 w 7"/>
                <a:gd name="T13" fmla="*/ 1 h 5"/>
                <a:gd name="T14" fmla="*/ 1 w 7"/>
                <a:gd name="T15" fmla="*/ 1 h 5"/>
                <a:gd name="T16" fmla="*/ 0 w 7"/>
                <a:gd name="T17" fmla="*/ 2 h 5"/>
                <a:gd name="T18" fmla="*/ 1 w 7"/>
                <a:gd name="T19" fmla="*/ 3 h 5"/>
                <a:gd name="T20" fmla="*/ 2 w 7"/>
                <a:gd name="T21" fmla="*/ 1 h 5"/>
                <a:gd name="T22" fmla="*/ 1 w 7"/>
                <a:gd name="T23" fmla="*/ 3 h 5"/>
                <a:gd name="T24" fmla="*/ 7 w 7"/>
                <a:gd name="T25" fmla="*/ 5 h 5"/>
                <a:gd name="T26" fmla="*/ 2 w 7"/>
                <a:gd name="T2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5">
                  <a:moveTo>
                    <a:pt x="2" y="1"/>
                  </a:moveTo>
                  <a:lnTo>
                    <a:pt x="1" y="3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1"/>
                  </a:lnTo>
                  <a:lnTo>
                    <a:pt x="1" y="3"/>
                  </a:lnTo>
                  <a:lnTo>
                    <a:pt x="7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7" name="Freeform 3697">
              <a:extLst>
                <a:ext uri="{FF2B5EF4-FFF2-40B4-BE49-F238E27FC236}">
                  <a16:creationId xmlns:a16="http://schemas.microsoft.com/office/drawing/2014/main" id="{632F1881-9FC9-4C95-ADE0-7559C202D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421"/>
              <a:ext cx="165" cy="176"/>
            </a:xfrm>
            <a:custGeom>
              <a:avLst/>
              <a:gdLst>
                <a:gd name="T0" fmla="*/ 159 w 165"/>
                <a:gd name="T1" fmla="*/ 0 h 176"/>
                <a:gd name="T2" fmla="*/ 5 w 165"/>
                <a:gd name="T3" fmla="*/ 7 h 176"/>
                <a:gd name="T4" fmla="*/ 4 w 165"/>
                <a:gd name="T5" fmla="*/ 7 h 176"/>
                <a:gd name="T6" fmla="*/ 3 w 165"/>
                <a:gd name="T7" fmla="*/ 7 h 176"/>
                <a:gd name="T8" fmla="*/ 2 w 165"/>
                <a:gd name="T9" fmla="*/ 7 h 176"/>
                <a:gd name="T10" fmla="*/ 2 w 165"/>
                <a:gd name="T11" fmla="*/ 8 h 176"/>
                <a:gd name="T12" fmla="*/ 0 w 165"/>
                <a:gd name="T13" fmla="*/ 9 h 176"/>
                <a:gd name="T14" fmla="*/ 0 w 165"/>
                <a:gd name="T15" fmla="*/ 9 h 176"/>
                <a:gd name="T16" fmla="*/ 0 w 165"/>
                <a:gd name="T17" fmla="*/ 10 h 176"/>
                <a:gd name="T18" fmla="*/ 0 w 165"/>
                <a:gd name="T19" fmla="*/ 11 h 176"/>
                <a:gd name="T20" fmla="*/ 12 w 165"/>
                <a:gd name="T21" fmla="*/ 173 h 176"/>
                <a:gd name="T22" fmla="*/ 12 w 165"/>
                <a:gd name="T23" fmla="*/ 173 h 176"/>
                <a:gd name="T24" fmla="*/ 12 w 165"/>
                <a:gd name="T25" fmla="*/ 174 h 176"/>
                <a:gd name="T26" fmla="*/ 13 w 165"/>
                <a:gd name="T27" fmla="*/ 175 h 176"/>
                <a:gd name="T28" fmla="*/ 13 w 165"/>
                <a:gd name="T29" fmla="*/ 175 h 176"/>
                <a:gd name="T30" fmla="*/ 14 w 165"/>
                <a:gd name="T31" fmla="*/ 176 h 176"/>
                <a:gd name="T32" fmla="*/ 15 w 165"/>
                <a:gd name="T33" fmla="*/ 176 h 176"/>
                <a:gd name="T34" fmla="*/ 16 w 165"/>
                <a:gd name="T35" fmla="*/ 176 h 176"/>
                <a:gd name="T36" fmla="*/ 16 w 165"/>
                <a:gd name="T37" fmla="*/ 176 h 176"/>
                <a:gd name="T38" fmla="*/ 165 w 165"/>
                <a:gd name="T39" fmla="*/ 155 h 176"/>
                <a:gd name="T40" fmla="*/ 159 w 165"/>
                <a:gd name="T4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5" h="176">
                  <a:moveTo>
                    <a:pt x="159" y="0"/>
                  </a:moveTo>
                  <a:lnTo>
                    <a:pt x="5" y="7"/>
                  </a:lnTo>
                  <a:lnTo>
                    <a:pt x="4" y="7"/>
                  </a:lnTo>
                  <a:lnTo>
                    <a:pt x="3" y="7"/>
                  </a:lnTo>
                  <a:lnTo>
                    <a:pt x="2" y="7"/>
                  </a:lnTo>
                  <a:lnTo>
                    <a:pt x="2" y="8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0"/>
                  </a:lnTo>
                  <a:lnTo>
                    <a:pt x="0" y="11"/>
                  </a:lnTo>
                  <a:lnTo>
                    <a:pt x="12" y="173"/>
                  </a:lnTo>
                  <a:lnTo>
                    <a:pt x="12" y="173"/>
                  </a:lnTo>
                  <a:lnTo>
                    <a:pt x="12" y="174"/>
                  </a:lnTo>
                  <a:lnTo>
                    <a:pt x="13" y="175"/>
                  </a:lnTo>
                  <a:lnTo>
                    <a:pt x="13" y="175"/>
                  </a:lnTo>
                  <a:lnTo>
                    <a:pt x="14" y="176"/>
                  </a:lnTo>
                  <a:lnTo>
                    <a:pt x="15" y="176"/>
                  </a:lnTo>
                  <a:lnTo>
                    <a:pt x="16" y="176"/>
                  </a:lnTo>
                  <a:lnTo>
                    <a:pt x="16" y="176"/>
                  </a:lnTo>
                  <a:lnTo>
                    <a:pt x="165" y="155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8" name="Freeform 3698">
              <a:extLst>
                <a:ext uri="{FF2B5EF4-FFF2-40B4-BE49-F238E27FC236}">
                  <a16:creationId xmlns:a16="http://schemas.microsoft.com/office/drawing/2014/main" id="{4269C2AF-2766-4AB4-954D-5F1ADFD31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3420"/>
              <a:ext cx="155" cy="9"/>
            </a:xfrm>
            <a:custGeom>
              <a:avLst/>
              <a:gdLst>
                <a:gd name="T0" fmla="*/ 0 w 155"/>
                <a:gd name="T1" fmla="*/ 7 h 9"/>
                <a:gd name="T2" fmla="*/ 1 w 155"/>
                <a:gd name="T3" fmla="*/ 9 h 9"/>
                <a:gd name="T4" fmla="*/ 155 w 155"/>
                <a:gd name="T5" fmla="*/ 1 h 9"/>
                <a:gd name="T6" fmla="*/ 155 w 155"/>
                <a:gd name="T7" fmla="*/ 0 h 9"/>
                <a:gd name="T8" fmla="*/ 1 w 155"/>
                <a:gd name="T9" fmla="*/ 7 h 9"/>
                <a:gd name="T10" fmla="*/ 0 w 155"/>
                <a:gd name="T11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5" h="9">
                  <a:moveTo>
                    <a:pt x="0" y="7"/>
                  </a:moveTo>
                  <a:lnTo>
                    <a:pt x="1" y="9"/>
                  </a:lnTo>
                  <a:lnTo>
                    <a:pt x="155" y="1"/>
                  </a:lnTo>
                  <a:lnTo>
                    <a:pt x="155" y="0"/>
                  </a:lnTo>
                  <a:lnTo>
                    <a:pt x="1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19" name="Freeform 3699">
              <a:extLst>
                <a:ext uri="{FF2B5EF4-FFF2-40B4-BE49-F238E27FC236}">
                  <a16:creationId xmlns:a16="http://schemas.microsoft.com/office/drawing/2014/main" id="{BDCD3CA9-4D7F-4599-BAB8-2E3666D19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27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4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2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5 w 6"/>
                <a:gd name="T21" fmla="*/ 0 h 5"/>
                <a:gd name="T22" fmla="*/ 4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1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0" name="Freeform 3700">
              <a:extLst>
                <a:ext uri="{FF2B5EF4-FFF2-40B4-BE49-F238E27FC236}">
                  <a16:creationId xmlns:a16="http://schemas.microsoft.com/office/drawing/2014/main" id="{EE2F87E1-FB80-4BD2-8543-E5C957A4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432"/>
              <a:ext cx="14" cy="162"/>
            </a:xfrm>
            <a:custGeom>
              <a:avLst/>
              <a:gdLst>
                <a:gd name="T0" fmla="*/ 12 w 14"/>
                <a:gd name="T1" fmla="*/ 162 h 162"/>
                <a:gd name="T2" fmla="*/ 14 w 14"/>
                <a:gd name="T3" fmla="*/ 162 h 162"/>
                <a:gd name="T4" fmla="*/ 3 w 14"/>
                <a:gd name="T5" fmla="*/ 0 h 162"/>
                <a:gd name="T6" fmla="*/ 0 w 14"/>
                <a:gd name="T7" fmla="*/ 0 h 162"/>
                <a:gd name="T8" fmla="*/ 12 w 14"/>
                <a:gd name="T9" fmla="*/ 162 h 162"/>
                <a:gd name="T10" fmla="*/ 12 w 14"/>
                <a:gd name="T11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2">
                  <a:moveTo>
                    <a:pt x="12" y="162"/>
                  </a:moveTo>
                  <a:lnTo>
                    <a:pt x="14" y="162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2"/>
                  </a:lnTo>
                  <a:lnTo>
                    <a:pt x="12" y="1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1" name="Freeform 3701">
              <a:extLst>
                <a:ext uri="{FF2B5EF4-FFF2-40B4-BE49-F238E27FC236}">
                  <a16:creationId xmlns:a16="http://schemas.microsoft.com/office/drawing/2014/main" id="{56BB00CC-44B3-4A43-86C7-6823DBAFE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3594"/>
              <a:ext cx="5" cy="4"/>
            </a:xfrm>
            <a:custGeom>
              <a:avLst/>
              <a:gdLst>
                <a:gd name="T0" fmla="*/ 5 w 5"/>
                <a:gd name="T1" fmla="*/ 4 h 4"/>
                <a:gd name="T2" fmla="*/ 5 w 5"/>
                <a:gd name="T3" fmla="*/ 2 h 4"/>
                <a:gd name="T4" fmla="*/ 5 w 5"/>
                <a:gd name="T5" fmla="*/ 2 h 4"/>
                <a:gd name="T6" fmla="*/ 4 w 5"/>
                <a:gd name="T7" fmla="*/ 2 h 4"/>
                <a:gd name="T8" fmla="*/ 4 w 5"/>
                <a:gd name="T9" fmla="*/ 2 h 4"/>
                <a:gd name="T10" fmla="*/ 3 w 5"/>
                <a:gd name="T11" fmla="*/ 2 h 4"/>
                <a:gd name="T12" fmla="*/ 3 w 5"/>
                <a:gd name="T13" fmla="*/ 1 h 4"/>
                <a:gd name="T14" fmla="*/ 2 w 5"/>
                <a:gd name="T15" fmla="*/ 1 h 4"/>
                <a:gd name="T16" fmla="*/ 2 w 5"/>
                <a:gd name="T17" fmla="*/ 0 h 4"/>
                <a:gd name="T18" fmla="*/ 2 w 5"/>
                <a:gd name="T19" fmla="*/ 0 h 4"/>
                <a:gd name="T20" fmla="*/ 0 w 5"/>
                <a:gd name="T21" fmla="*/ 0 h 4"/>
                <a:gd name="T22" fmla="*/ 0 w 5"/>
                <a:gd name="T23" fmla="*/ 1 h 4"/>
                <a:gd name="T24" fmla="*/ 1 w 5"/>
                <a:gd name="T25" fmla="*/ 2 h 4"/>
                <a:gd name="T26" fmla="*/ 1 w 5"/>
                <a:gd name="T27" fmla="*/ 3 h 4"/>
                <a:gd name="T28" fmla="*/ 2 w 5"/>
                <a:gd name="T29" fmla="*/ 3 h 4"/>
                <a:gd name="T30" fmla="*/ 3 w 5"/>
                <a:gd name="T31" fmla="*/ 4 h 4"/>
                <a:gd name="T32" fmla="*/ 3 w 5"/>
                <a:gd name="T33" fmla="*/ 4 h 4"/>
                <a:gd name="T34" fmla="*/ 4 w 5"/>
                <a:gd name="T35" fmla="*/ 4 h 4"/>
                <a:gd name="T36" fmla="*/ 5 w 5"/>
                <a:gd name="T37" fmla="*/ 4 h 4"/>
                <a:gd name="T38" fmla="*/ 5 w 5"/>
                <a:gd name="T3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" h="4">
                  <a:moveTo>
                    <a:pt x="5" y="4"/>
                  </a:moveTo>
                  <a:lnTo>
                    <a:pt x="5" y="2"/>
                  </a:lnTo>
                  <a:lnTo>
                    <a:pt x="5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2" name="Freeform 3702">
              <a:extLst>
                <a:ext uri="{FF2B5EF4-FFF2-40B4-BE49-F238E27FC236}">
                  <a16:creationId xmlns:a16="http://schemas.microsoft.com/office/drawing/2014/main" id="{DFA65059-0DA7-4CD6-B448-481D12BE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575"/>
              <a:ext cx="149" cy="23"/>
            </a:xfrm>
            <a:custGeom>
              <a:avLst/>
              <a:gdLst>
                <a:gd name="T0" fmla="*/ 149 w 149"/>
                <a:gd name="T1" fmla="*/ 1 h 23"/>
                <a:gd name="T2" fmla="*/ 149 w 149"/>
                <a:gd name="T3" fmla="*/ 0 h 23"/>
                <a:gd name="T4" fmla="*/ 0 w 149"/>
                <a:gd name="T5" fmla="*/ 21 h 23"/>
                <a:gd name="T6" fmla="*/ 0 w 149"/>
                <a:gd name="T7" fmla="*/ 23 h 23"/>
                <a:gd name="T8" fmla="*/ 149 w 149"/>
                <a:gd name="T9" fmla="*/ 2 h 23"/>
                <a:gd name="T10" fmla="*/ 149 w 149"/>
                <a:gd name="T11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149" y="1"/>
                  </a:moveTo>
                  <a:lnTo>
                    <a:pt x="149" y="0"/>
                  </a:lnTo>
                  <a:lnTo>
                    <a:pt x="0" y="21"/>
                  </a:lnTo>
                  <a:lnTo>
                    <a:pt x="0" y="23"/>
                  </a:lnTo>
                  <a:lnTo>
                    <a:pt x="149" y="2"/>
                  </a:lnTo>
                  <a:lnTo>
                    <a:pt x="1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3" name="Freeform 3703">
              <a:extLst>
                <a:ext uri="{FF2B5EF4-FFF2-40B4-BE49-F238E27FC236}">
                  <a16:creationId xmlns:a16="http://schemas.microsoft.com/office/drawing/2014/main" id="{07DB1B93-7CFF-40CD-9A1D-759F5F9A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6"/>
              <a:ext cx="139" cy="32"/>
            </a:xfrm>
            <a:custGeom>
              <a:avLst/>
              <a:gdLst>
                <a:gd name="T0" fmla="*/ 41 w 139"/>
                <a:gd name="T1" fmla="*/ 32 h 32"/>
                <a:gd name="T2" fmla="*/ 40 w 139"/>
                <a:gd name="T3" fmla="*/ 32 h 32"/>
                <a:gd name="T4" fmla="*/ 38 w 139"/>
                <a:gd name="T5" fmla="*/ 32 h 32"/>
                <a:gd name="T6" fmla="*/ 37 w 139"/>
                <a:gd name="T7" fmla="*/ 31 h 32"/>
                <a:gd name="T8" fmla="*/ 35 w 139"/>
                <a:gd name="T9" fmla="*/ 30 h 32"/>
                <a:gd name="T10" fmla="*/ 32 w 139"/>
                <a:gd name="T11" fmla="*/ 30 h 32"/>
                <a:gd name="T12" fmla="*/ 28 w 139"/>
                <a:gd name="T13" fmla="*/ 28 h 32"/>
                <a:gd name="T14" fmla="*/ 24 w 139"/>
                <a:gd name="T15" fmla="*/ 27 h 32"/>
                <a:gd name="T16" fmla="*/ 20 w 139"/>
                <a:gd name="T17" fmla="*/ 26 h 32"/>
                <a:gd name="T18" fmla="*/ 16 w 139"/>
                <a:gd name="T19" fmla="*/ 25 h 32"/>
                <a:gd name="T20" fmla="*/ 13 w 139"/>
                <a:gd name="T21" fmla="*/ 23 h 32"/>
                <a:gd name="T22" fmla="*/ 10 w 139"/>
                <a:gd name="T23" fmla="*/ 22 h 32"/>
                <a:gd name="T24" fmla="*/ 7 w 139"/>
                <a:gd name="T25" fmla="*/ 22 h 32"/>
                <a:gd name="T26" fmla="*/ 3 w 139"/>
                <a:gd name="T27" fmla="*/ 20 h 32"/>
                <a:gd name="T28" fmla="*/ 1 w 139"/>
                <a:gd name="T29" fmla="*/ 20 h 32"/>
                <a:gd name="T30" fmla="*/ 0 w 139"/>
                <a:gd name="T31" fmla="*/ 18 h 32"/>
                <a:gd name="T32" fmla="*/ 0 w 139"/>
                <a:gd name="T33" fmla="*/ 18 h 32"/>
                <a:gd name="T34" fmla="*/ 0 w 139"/>
                <a:gd name="T35" fmla="*/ 18 h 32"/>
                <a:gd name="T36" fmla="*/ 0 w 139"/>
                <a:gd name="T37" fmla="*/ 17 h 32"/>
                <a:gd name="T38" fmla="*/ 0 w 139"/>
                <a:gd name="T39" fmla="*/ 15 h 32"/>
                <a:gd name="T40" fmla="*/ 0 w 139"/>
                <a:gd name="T41" fmla="*/ 15 h 32"/>
                <a:gd name="T42" fmla="*/ 0 w 139"/>
                <a:gd name="T43" fmla="*/ 14 h 32"/>
                <a:gd name="T44" fmla="*/ 1 w 139"/>
                <a:gd name="T45" fmla="*/ 14 h 32"/>
                <a:gd name="T46" fmla="*/ 1 w 139"/>
                <a:gd name="T47" fmla="*/ 13 h 32"/>
                <a:gd name="T48" fmla="*/ 1 w 139"/>
                <a:gd name="T49" fmla="*/ 12 h 32"/>
                <a:gd name="T50" fmla="*/ 3 w 139"/>
                <a:gd name="T51" fmla="*/ 10 h 32"/>
                <a:gd name="T52" fmla="*/ 4 w 139"/>
                <a:gd name="T53" fmla="*/ 8 h 32"/>
                <a:gd name="T54" fmla="*/ 8 w 139"/>
                <a:gd name="T55" fmla="*/ 7 h 32"/>
                <a:gd name="T56" fmla="*/ 10 w 139"/>
                <a:gd name="T57" fmla="*/ 5 h 32"/>
                <a:gd name="T58" fmla="*/ 12 w 139"/>
                <a:gd name="T59" fmla="*/ 4 h 32"/>
                <a:gd name="T60" fmla="*/ 14 w 139"/>
                <a:gd name="T61" fmla="*/ 3 h 32"/>
                <a:gd name="T62" fmla="*/ 16 w 139"/>
                <a:gd name="T63" fmla="*/ 2 h 32"/>
                <a:gd name="T64" fmla="*/ 16 w 139"/>
                <a:gd name="T65" fmla="*/ 2 h 32"/>
                <a:gd name="T66" fmla="*/ 37 w 139"/>
                <a:gd name="T67" fmla="*/ 7 h 32"/>
                <a:gd name="T68" fmla="*/ 99 w 139"/>
                <a:gd name="T69" fmla="*/ 0 h 32"/>
                <a:gd name="T70" fmla="*/ 139 w 139"/>
                <a:gd name="T71" fmla="*/ 18 h 32"/>
                <a:gd name="T72" fmla="*/ 41 w 139"/>
                <a:gd name="T7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9" h="32">
                  <a:moveTo>
                    <a:pt x="41" y="32"/>
                  </a:moveTo>
                  <a:lnTo>
                    <a:pt x="40" y="32"/>
                  </a:lnTo>
                  <a:lnTo>
                    <a:pt x="38" y="32"/>
                  </a:lnTo>
                  <a:lnTo>
                    <a:pt x="37" y="31"/>
                  </a:lnTo>
                  <a:lnTo>
                    <a:pt x="35" y="30"/>
                  </a:lnTo>
                  <a:lnTo>
                    <a:pt x="32" y="30"/>
                  </a:lnTo>
                  <a:lnTo>
                    <a:pt x="28" y="28"/>
                  </a:lnTo>
                  <a:lnTo>
                    <a:pt x="24" y="27"/>
                  </a:lnTo>
                  <a:lnTo>
                    <a:pt x="20" y="26"/>
                  </a:lnTo>
                  <a:lnTo>
                    <a:pt x="16" y="25"/>
                  </a:lnTo>
                  <a:lnTo>
                    <a:pt x="13" y="23"/>
                  </a:lnTo>
                  <a:lnTo>
                    <a:pt x="10" y="22"/>
                  </a:lnTo>
                  <a:lnTo>
                    <a:pt x="7" y="22"/>
                  </a:lnTo>
                  <a:lnTo>
                    <a:pt x="3" y="20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3" y="10"/>
                  </a:lnTo>
                  <a:lnTo>
                    <a:pt x="4" y="8"/>
                  </a:lnTo>
                  <a:lnTo>
                    <a:pt x="8" y="7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4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37" y="7"/>
                  </a:lnTo>
                  <a:lnTo>
                    <a:pt x="99" y="0"/>
                  </a:lnTo>
                  <a:lnTo>
                    <a:pt x="139" y="18"/>
                  </a:lnTo>
                  <a:lnTo>
                    <a:pt x="41" y="32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4" name="Freeform 3704">
              <a:extLst>
                <a:ext uri="{FF2B5EF4-FFF2-40B4-BE49-F238E27FC236}">
                  <a16:creationId xmlns:a16="http://schemas.microsoft.com/office/drawing/2014/main" id="{B2C280F3-CB79-456A-8229-1C469610F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5" name="Freeform 3705">
              <a:extLst>
                <a:ext uri="{FF2B5EF4-FFF2-40B4-BE49-F238E27FC236}">
                  <a16:creationId xmlns:a16="http://schemas.microsoft.com/office/drawing/2014/main" id="{646668A7-4DE9-4BA5-B4F9-5A4C7B6B2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07"/>
              <a:ext cx="4" cy="7"/>
            </a:xfrm>
            <a:custGeom>
              <a:avLst/>
              <a:gdLst>
                <a:gd name="T0" fmla="*/ 4 w 4"/>
                <a:gd name="T1" fmla="*/ 1 h 7"/>
                <a:gd name="T2" fmla="*/ 2 w 4"/>
                <a:gd name="T3" fmla="*/ 0 h 7"/>
                <a:gd name="T4" fmla="*/ 2 w 4"/>
                <a:gd name="T5" fmla="*/ 1 h 7"/>
                <a:gd name="T6" fmla="*/ 2 w 4"/>
                <a:gd name="T7" fmla="*/ 2 h 7"/>
                <a:gd name="T8" fmla="*/ 1 w 4"/>
                <a:gd name="T9" fmla="*/ 3 h 7"/>
                <a:gd name="T10" fmla="*/ 1 w 4"/>
                <a:gd name="T11" fmla="*/ 3 h 7"/>
                <a:gd name="T12" fmla="*/ 1 w 4"/>
                <a:gd name="T13" fmla="*/ 4 h 7"/>
                <a:gd name="T14" fmla="*/ 1 w 4"/>
                <a:gd name="T15" fmla="*/ 6 h 7"/>
                <a:gd name="T16" fmla="*/ 1 w 4"/>
                <a:gd name="T17" fmla="*/ 6 h 7"/>
                <a:gd name="T18" fmla="*/ 0 w 4"/>
                <a:gd name="T19" fmla="*/ 7 h 7"/>
                <a:gd name="T20" fmla="*/ 3 w 4"/>
                <a:gd name="T21" fmla="*/ 7 h 7"/>
                <a:gd name="T22" fmla="*/ 3 w 4"/>
                <a:gd name="T23" fmla="*/ 7 h 7"/>
                <a:gd name="T24" fmla="*/ 3 w 4"/>
                <a:gd name="T25" fmla="*/ 6 h 7"/>
                <a:gd name="T26" fmla="*/ 3 w 4"/>
                <a:gd name="T27" fmla="*/ 6 h 7"/>
                <a:gd name="T28" fmla="*/ 3 w 4"/>
                <a:gd name="T29" fmla="*/ 4 h 7"/>
                <a:gd name="T30" fmla="*/ 3 w 4"/>
                <a:gd name="T31" fmla="*/ 4 h 7"/>
                <a:gd name="T32" fmla="*/ 4 w 4"/>
                <a:gd name="T33" fmla="*/ 3 h 7"/>
                <a:gd name="T34" fmla="*/ 4 w 4"/>
                <a:gd name="T35" fmla="*/ 2 h 7"/>
                <a:gd name="T36" fmla="*/ 4 w 4"/>
                <a:gd name="T37" fmla="*/ 1 h 7"/>
                <a:gd name="T38" fmla="*/ 4 w 4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" h="7">
                  <a:moveTo>
                    <a:pt x="4" y="1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3" y="7"/>
                  </a:lnTo>
                  <a:lnTo>
                    <a:pt x="3" y="7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4"/>
                  </a:lnTo>
                  <a:lnTo>
                    <a:pt x="3" y="4"/>
                  </a:lnTo>
                  <a:lnTo>
                    <a:pt x="4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6" name="Freeform 3706">
              <a:extLst>
                <a:ext uri="{FF2B5EF4-FFF2-40B4-BE49-F238E27FC236}">
                  <a16:creationId xmlns:a16="http://schemas.microsoft.com/office/drawing/2014/main" id="{8C475D33-F43F-4B67-BFF2-3A5F888EE8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9" y="3597"/>
              <a:ext cx="17" cy="11"/>
            </a:xfrm>
            <a:custGeom>
              <a:avLst/>
              <a:gdLst>
                <a:gd name="T0" fmla="*/ 16 w 17"/>
                <a:gd name="T1" fmla="*/ 0 h 11"/>
                <a:gd name="T2" fmla="*/ 16 w 17"/>
                <a:gd name="T3" fmla="*/ 0 h 11"/>
                <a:gd name="T4" fmla="*/ 16 w 17"/>
                <a:gd name="T5" fmla="*/ 0 h 11"/>
                <a:gd name="T6" fmla="*/ 15 w 17"/>
                <a:gd name="T7" fmla="*/ 0 h 11"/>
                <a:gd name="T8" fmla="*/ 14 w 17"/>
                <a:gd name="T9" fmla="*/ 1 h 11"/>
                <a:gd name="T10" fmla="*/ 12 w 17"/>
                <a:gd name="T11" fmla="*/ 2 h 11"/>
                <a:gd name="T12" fmla="*/ 10 w 17"/>
                <a:gd name="T13" fmla="*/ 3 h 11"/>
                <a:gd name="T14" fmla="*/ 7 w 17"/>
                <a:gd name="T15" fmla="*/ 5 h 11"/>
                <a:gd name="T16" fmla="*/ 4 w 17"/>
                <a:gd name="T17" fmla="*/ 7 h 11"/>
                <a:gd name="T18" fmla="*/ 2 w 17"/>
                <a:gd name="T19" fmla="*/ 8 h 11"/>
                <a:gd name="T20" fmla="*/ 0 w 17"/>
                <a:gd name="T21" fmla="*/ 10 h 11"/>
                <a:gd name="T22" fmla="*/ 2 w 17"/>
                <a:gd name="T23" fmla="*/ 11 h 11"/>
                <a:gd name="T24" fmla="*/ 3 w 17"/>
                <a:gd name="T25" fmla="*/ 10 h 11"/>
                <a:gd name="T26" fmla="*/ 6 w 17"/>
                <a:gd name="T27" fmla="*/ 8 h 11"/>
                <a:gd name="T28" fmla="*/ 8 w 17"/>
                <a:gd name="T29" fmla="*/ 7 h 11"/>
                <a:gd name="T30" fmla="*/ 11 w 17"/>
                <a:gd name="T31" fmla="*/ 5 h 11"/>
                <a:gd name="T32" fmla="*/ 13 w 17"/>
                <a:gd name="T33" fmla="*/ 4 h 11"/>
                <a:gd name="T34" fmla="*/ 15 w 17"/>
                <a:gd name="T35" fmla="*/ 3 h 11"/>
                <a:gd name="T36" fmla="*/ 16 w 17"/>
                <a:gd name="T37" fmla="*/ 2 h 11"/>
                <a:gd name="T38" fmla="*/ 17 w 17"/>
                <a:gd name="T39" fmla="*/ 2 h 11"/>
                <a:gd name="T40" fmla="*/ 16 w 17"/>
                <a:gd name="T41" fmla="*/ 2 h 11"/>
                <a:gd name="T42" fmla="*/ 16 w 17"/>
                <a:gd name="T43" fmla="*/ 0 h 11"/>
                <a:gd name="T44" fmla="*/ 16 w 17"/>
                <a:gd name="T4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" h="11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4" y="1"/>
                  </a:lnTo>
                  <a:lnTo>
                    <a:pt x="12" y="2"/>
                  </a:lnTo>
                  <a:lnTo>
                    <a:pt x="10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8"/>
                  </a:lnTo>
                  <a:lnTo>
                    <a:pt x="0" y="10"/>
                  </a:lnTo>
                  <a:lnTo>
                    <a:pt x="2" y="11"/>
                  </a:lnTo>
                  <a:lnTo>
                    <a:pt x="3" y="10"/>
                  </a:lnTo>
                  <a:lnTo>
                    <a:pt x="6" y="8"/>
                  </a:lnTo>
                  <a:lnTo>
                    <a:pt x="8" y="7"/>
                  </a:lnTo>
                  <a:lnTo>
                    <a:pt x="11" y="5"/>
                  </a:lnTo>
                  <a:lnTo>
                    <a:pt x="13" y="4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7" y="2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7" name="Freeform 3707">
              <a:extLst>
                <a:ext uri="{FF2B5EF4-FFF2-40B4-BE49-F238E27FC236}">
                  <a16:creationId xmlns:a16="http://schemas.microsoft.com/office/drawing/2014/main" id="{CDE1DCEA-E6D5-4360-8160-D52BB5B0F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7"/>
              <a:ext cx="21" cy="7"/>
            </a:xfrm>
            <a:custGeom>
              <a:avLst/>
              <a:gdLst>
                <a:gd name="T0" fmla="*/ 21 w 21"/>
                <a:gd name="T1" fmla="*/ 7 h 7"/>
                <a:gd name="T2" fmla="*/ 21 w 21"/>
                <a:gd name="T3" fmla="*/ 5 h 7"/>
                <a:gd name="T4" fmla="*/ 21 w 21"/>
                <a:gd name="T5" fmla="*/ 5 h 7"/>
                <a:gd name="T6" fmla="*/ 0 w 21"/>
                <a:gd name="T7" fmla="*/ 0 h 7"/>
                <a:gd name="T8" fmla="*/ 0 w 21"/>
                <a:gd name="T9" fmla="*/ 2 h 7"/>
                <a:gd name="T10" fmla="*/ 21 w 21"/>
                <a:gd name="T11" fmla="*/ 7 h 7"/>
                <a:gd name="T12" fmla="*/ 21 w 21"/>
                <a:gd name="T13" fmla="*/ 7 h 7"/>
                <a:gd name="T14" fmla="*/ 21 w 21"/>
                <a:gd name="T15" fmla="*/ 7 h 7"/>
                <a:gd name="T16" fmla="*/ 21 w 21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21" y="5"/>
                  </a:lnTo>
                  <a:lnTo>
                    <a:pt x="21" y="5"/>
                  </a:lnTo>
                  <a:lnTo>
                    <a:pt x="0" y="0"/>
                  </a:lnTo>
                  <a:lnTo>
                    <a:pt x="0" y="2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8" name="Freeform 3708">
              <a:extLst>
                <a:ext uri="{FF2B5EF4-FFF2-40B4-BE49-F238E27FC236}">
                  <a16:creationId xmlns:a16="http://schemas.microsoft.com/office/drawing/2014/main" id="{FB2201DE-783F-4EE5-8676-1F49B0A11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95"/>
              <a:ext cx="63" cy="9"/>
            </a:xfrm>
            <a:custGeom>
              <a:avLst/>
              <a:gdLst>
                <a:gd name="T0" fmla="*/ 62 w 63"/>
                <a:gd name="T1" fmla="*/ 0 h 9"/>
                <a:gd name="T2" fmla="*/ 63 w 63"/>
                <a:gd name="T3" fmla="*/ 0 h 9"/>
                <a:gd name="T4" fmla="*/ 62 w 63"/>
                <a:gd name="T5" fmla="*/ 0 h 9"/>
                <a:gd name="T6" fmla="*/ 0 w 63"/>
                <a:gd name="T7" fmla="*/ 7 h 9"/>
                <a:gd name="T8" fmla="*/ 0 w 63"/>
                <a:gd name="T9" fmla="*/ 9 h 9"/>
                <a:gd name="T10" fmla="*/ 62 w 63"/>
                <a:gd name="T11" fmla="*/ 2 h 9"/>
                <a:gd name="T12" fmla="*/ 62 w 63"/>
                <a:gd name="T13" fmla="*/ 2 h 9"/>
                <a:gd name="T14" fmla="*/ 63 w 63"/>
                <a:gd name="T15" fmla="*/ 0 h 9"/>
                <a:gd name="T16" fmla="*/ 62 w 63"/>
                <a:gd name="T17" fmla="*/ 0 h 9"/>
                <a:gd name="T18" fmla="*/ 62 w 63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9">
                  <a:moveTo>
                    <a:pt x="62" y="0"/>
                  </a:moveTo>
                  <a:lnTo>
                    <a:pt x="63" y="0"/>
                  </a:lnTo>
                  <a:lnTo>
                    <a:pt x="62" y="0"/>
                  </a:lnTo>
                  <a:lnTo>
                    <a:pt x="0" y="7"/>
                  </a:lnTo>
                  <a:lnTo>
                    <a:pt x="0" y="9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0"/>
                  </a:lnTo>
                  <a:lnTo>
                    <a:pt x="62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29" name="Freeform 3709">
              <a:extLst>
                <a:ext uri="{FF2B5EF4-FFF2-40B4-BE49-F238E27FC236}">
                  <a16:creationId xmlns:a16="http://schemas.microsoft.com/office/drawing/2014/main" id="{5A3B901F-377B-4B82-B770-5211219DA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3595"/>
              <a:ext cx="43" cy="19"/>
            </a:xfrm>
            <a:custGeom>
              <a:avLst/>
              <a:gdLst>
                <a:gd name="T0" fmla="*/ 40 w 43"/>
                <a:gd name="T1" fmla="*/ 18 h 19"/>
                <a:gd name="T2" fmla="*/ 40 w 43"/>
                <a:gd name="T3" fmla="*/ 19 h 19"/>
                <a:gd name="T4" fmla="*/ 40 w 43"/>
                <a:gd name="T5" fmla="*/ 18 h 19"/>
                <a:gd name="T6" fmla="*/ 1 w 43"/>
                <a:gd name="T7" fmla="*/ 0 h 19"/>
                <a:gd name="T8" fmla="*/ 0 w 43"/>
                <a:gd name="T9" fmla="*/ 2 h 19"/>
                <a:gd name="T10" fmla="*/ 39 w 43"/>
                <a:gd name="T11" fmla="*/ 19 h 19"/>
                <a:gd name="T12" fmla="*/ 39 w 43"/>
                <a:gd name="T13" fmla="*/ 18 h 19"/>
                <a:gd name="T14" fmla="*/ 40 w 43"/>
                <a:gd name="T15" fmla="*/ 19 h 19"/>
                <a:gd name="T16" fmla="*/ 43 w 43"/>
                <a:gd name="T17" fmla="*/ 19 h 19"/>
                <a:gd name="T18" fmla="*/ 40 w 43"/>
                <a:gd name="T1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9">
                  <a:moveTo>
                    <a:pt x="40" y="18"/>
                  </a:moveTo>
                  <a:lnTo>
                    <a:pt x="40" y="19"/>
                  </a:lnTo>
                  <a:lnTo>
                    <a:pt x="40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39" y="19"/>
                  </a:lnTo>
                  <a:lnTo>
                    <a:pt x="39" y="18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0" name="Freeform 3710">
              <a:extLst>
                <a:ext uri="{FF2B5EF4-FFF2-40B4-BE49-F238E27FC236}">
                  <a16:creationId xmlns:a16="http://schemas.microsoft.com/office/drawing/2014/main" id="{8A1E53BC-42C0-4B7D-A23E-C2F50B23A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1" name="Freeform 3711">
              <a:extLst>
                <a:ext uri="{FF2B5EF4-FFF2-40B4-BE49-F238E27FC236}">
                  <a16:creationId xmlns:a16="http://schemas.microsoft.com/office/drawing/2014/main" id="{DEB6FAAF-F261-4E11-A281-ABE8D2041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143" cy="23"/>
            </a:xfrm>
            <a:custGeom>
              <a:avLst/>
              <a:gdLst>
                <a:gd name="T0" fmla="*/ 141 w 143"/>
                <a:gd name="T1" fmla="*/ 0 h 23"/>
                <a:gd name="T2" fmla="*/ 43 w 143"/>
                <a:gd name="T3" fmla="*/ 14 h 23"/>
                <a:gd name="T4" fmla="*/ 42 w 143"/>
                <a:gd name="T5" fmla="*/ 14 h 23"/>
                <a:gd name="T6" fmla="*/ 40 w 143"/>
                <a:gd name="T7" fmla="*/ 14 h 23"/>
                <a:gd name="T8" fmla="*/ 39 w 143"/>
                <a:gd name="T9" fmla="*/ 13 h 23"/>
                <a:gd name="T10" fmla="*/ 37 w 143"/>
                <a:gd name="T11" fmla="*/ 12 h 23"/>
                <a:gd name="T12" fmla="*/ 34 w 143"/>
                <a:gd name="T13" fmla="*/ 12 h 23"/>
                <a:gd name="T14" fmla="*/ 30 w 143"/>
                <a:gd name="T15" fmla="*/ 10 h 23"/>
                <a:gd name="T16" fmla="*/ 26 w 143"/>
                <a:gd name="T17" fmla="*/ 9 h 23"/>
                <a:gd name="T18" fmla="*/ 22 w 143"/>
                <a:gd name="T19" fmla="*/ 8 h 23"/>
                <a:gd name="T20" fmla="*/ 18 w 143"/>
                <a:gd name="T21" fmla="*/ 7 h 23"/>
                <a:gd name="T22" fmla="*/ 15 w 143"/>
                <a:gd name="T23" fmla="*/ 5 h 23"/>
                <a:gd name="T24" fmla="*/ 12 w 143"/>
                <a:gd name="T25" fmla="*/ 4 h 23"/>
                <a:gd name="T26" fmla="*/ 9 w 143"/>
                <a:gd name="T27" fmla="*/ 4 h 23"/>
                <a:gd name="T28" fmla="*/ 5 w 143"/>
                <a:gd name="T29" fmla="*/ 2 h 23"/>
                <a:gd name="T30" fmla="*/ 3 w 143"/>
                <a:gd name="T31" fmla="*/ 2 h 23"/>
                <a:gd name="T32" fmla="*/ 2 w 143"/>
                <a:gd name="T33" fmla="*/ 0 h 23"/>
                <a:gd name="T34" fmla="*/ 2 w 143"/>
                <a:gd name="T35" fmla="*/ 0 h 23"/>
                <a:gd name="T36" fmla="*/ 1 w 143"/>
                <a:gd name="T37" fmla="*/ 0 h 23"/>
                <a:gd name="T38" fmla="*/ 1 w 143"/>
                <a:gd name="T39" fmla="*/ 1 h 23"/>
                <a:gd name="T40" fmla="*/ 1 w 143"/>
                <a:gd name="T41" fmla="*/ 2 h 23"/>
                <a:gd name="T42" fmla="*/ 0 w 143"/>
                <a:gd name="T43" fmla="*/ 3 h 23"/>
                <a:gd name="T44" fmla="*/ 0 w 143"/>
                <a:gd name="T45" fmla="*/ 4 h 23"/>
                <a:gd name="T46" fmla="*/ 0 w 143"/>
                <a:gd name="T47" fmla="*/ 4 h 23"/>
                <a:gd name="T48" fmla="*/ 0 w 143"/>
                <a:gd name="T49" fmla="*/ 5 h 23"/>
                <a:gd name="T50" fmla="*/ 0 w 143"/>
                <a:gd name="T51" fmla="*/ 7 h 23"/>
                <a:gd name="T52" fmla="*/ 1 w 143"/>
                <a:gd name="T53" fmla="*/ 7 h 23"/>
                <a:gd name="T54" fmla="*/ 3 w 143"/>
                <a:gd name="T55" fmla="*/ 8 h 23"/>
                <a:gd name="T56" fmla="*/ 5 w 143"/>
                <a:gd name="T57" fmla="*/ 9 h 23"/>
                <a:gd name="T58" fmla="*/ 8 w 143"/>
                <a:gd name="T59" fmla="*/ 10 h 23"/>
                <a:gd name="T60" fmla="*/ 11 w 143"/>
                <a:gd name="T61" fmla="*/ 11 h 23"/>
                <a:gd name="T62" fmla="*/ 15 w 143"/>
                <a:gd name="T63" fmla="*/ 12 h 23"/>
                <a:gd name="T64" fmla="*/ 18 w 143"/>
                <a:gd name="T65" fmla="*/ 14 h 23"/>
                <a:gd name="T66" fmla="*/ 22 w 143"/>
                <a:gd name="T67" fmla="*/ 15 h 23"/>
                <a:gd name="T68" fmla="*/ 25 w 143"/>
                <a:gd name="T69" fmla="*/ 16 h 23"/>
                <a:gd name="T70" fmla="*/ 30 w 143"/>
                <a:gd name="T71" fmla="*/ 18 h 23"/>
                <a:gd name="T72" fmla="*/ 33 w 143"/>
                <a:gd name="T73" fmla="*/ 20 h 23"/>
                <a:gd name="T74" fmla="*/ 36 w 143"/>
                <a:gd name="T75" fmla="*/ 21 h 23"/>
                <a:gd name="T76" fmla="*/ 38 w 143"/>
                <a:gd name="T77" fmla="*/ 21 h 23"/>
                <a:gd name="T78" fmla="*/ 40 w 143"/>
                <a:gd name="T79" fmla="*/ 22 h 23"/>
                <a:gd name="T80" fmla="*/ 41 w 143"/>
                <a:gd name="T81" fmla="*/ 23 h 23"/>
                <a:gd name="T82" fmla="*/ 143 w 143"/>
                <a:gd name="T83" fmla="*/ 5 h 23"/>
                <a:gd name="T84" fmla="*/ 143 w 143"/>
                <a:gd name="T85" fmla="*/ 5 h 23"/>
                <a:gd name="T86" fmla="*/ 143 w 143"/>
                <a:gd name="T87" fmla="*/ 4 h 23"/>
                <a:gd name="T88" fmla="*/ 143 w 143"/>
                <a:gd name="T89" fmla="*/ 4 h 23"/>
                <a:gd name="T90" fmla="*/ 143 w 143"/>
                <a:gd name="T91" fmla="*/ 3 h 23"/>
                <a:gd name="T92" fmla="*/ 143 w 143"/>
                <a:gd name="T93" fmla="*/ 2 h 23"/>
                <a:gd name="T94" fmla="*/ 142 w 143"/>
                <a:gd name="T95" fmla="*/ 1 h 23"/>
                <a:gd name="T96" fmla="*/ 142 w 143"/>
                <a:gd name="T97" fmla="*/ 0 h 23"/>
                <a:gd name="T98" fmla="*/ 141 w 143"/>
                <a:gd name="T9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23">
                  <a:moveTo>
                    <a:pt x="141" y="0"/>
                  </a:moveTo>
                  <a:lnTo>
                    <a:pt x="43" y="14"/>
                  </a:lnTo>
                  <a:lnTo>
                    <a:pt x="42" y="14"/>
                  </a:lnTo>
                  <a:lnTo>
                    <a:pt x="40" y="14"/>
                  </a:lnTo>
                  <a:lnTo>
                    <a:pt x="39" y="13"/>
                  </a:lnTo>
                  <a:lnTo>
                    <a:pt x="37" y="12"/>
                  </a:lnTo>
                  <a:lnTo>
                    <a:pt x="34" y="12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4"/>
                  </a:lnTo>
                  <a:lnTo>
                    <a:pt x="5" y="2"/>
                  </a:lnTo>
                  <a:lnTo>
                    <a:pt x="3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8"/>
                  </a:lnTo>
                  <a:lnTo>
                    <a:pt x="5" y="9"/>
                  </a:lnTo>
                  <a:lnTo>
                    <a:pt x="8" y="10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8" y="14"/>
                  </a:lnTo>
                  <a:lnTo>
                    <a:pt x="22" y="15"/>
                  </a:lnTo>
                  <a:lnTo>
                    <a:pt x="25" y="16"/>
                  </a:lnTo>
                  <a:lnTo>
                    <a:pt x="30" y="18"/>
                  </a:lnTo>
                  <a:lnTo>
                    <a:pt x="33" y="20"/>
                  </a:lnTo>
                  <a:lnTo>
                    <a:pt x="36" y="21"/>
                  </a:lnTo>
                  <a:lnTo>
                    <a:pt x="38" y="21"/>
                  </a:lnTo>
                  <a:lnTo>
                    <a:pt x="40" y="22"/>
                  </a:lnTo>
                  <a:lnTo>
                    <a:pt x="41" y="23"/>
                  </a:lnTo>
                  <a:lnTo>
                    <a:pt x="143" y="5"/>
                  </a:lnTo>
                  <a:lnTo>
                    <a:pt x="143" y="5"/>
                  </a:lnTo>
                  <a:lnTo>
                    <a:pt x="143" y="4"/>
                  </a:lnTo>
                  <a:lnTo>
                    <a:pt x="143" y="4"/>
                  </a:lnTo>
                  <a:lnTo>
                    <a:pt x="143" y="3"/>
                  </a:lnTo>
                  <a:lnTo>
                    <a:pt x="143" y="2"/>
                  </a:lnTo>
                  <a:lnTo>
                    <a:pt x="142" y="1"/>
                  </a:lnTo>
                  <a:lnTo>
                    <a:pt x="142" y="0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2" name="Freeform 3712">
              <a:extLst>
                <a:ext uri="{FF2B5EF4-FFF2-40B4-BE49-F238E27FC236}">
                  <a16:creationId xmlns:a16="http://schemas.microsoft.com/office/drawing/2014/main" id="{1B8EA3A7-A61E-4BBC-82B1-CDB694143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3" name="Freeform 3713">
              <a:extLst>
                <a:ext uri="{FF2B5EF4-FFF2-40B4-BE49-F238E27FC236}">
                  <a16:creationId xmlns:a16="http://schemas.microsoft.com/office/drawing/2014/main" id="{D6F69E5F-2DA0-4A0D-BF1C-69B6460AF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1 w 43"/>
                <a:gd name="T1" fmla="*/ 0 h 15"/>
                <a:gd name="T2" fmla="*/ 2 w 43"/>
                <a:gd name="T3" fmla="*/ 0 h 15"/>
                <a:gd name="T4" fmla="*/ 0 w 43"/>
                <a:gd name="T5" fmla="*/ 0 h 15"/>
                <a:gd name="T6" fmla="*/ 1 w 43"/>
                <a:gd name="T7" fmla="*/ 2 h 15"/>
                <a:gd name="T8" fmla="*/ 3 w 43"/>
                <a:gd name="T9" fmla="*/ 2 h 15"/>
                <a:gd name="T10" fmla="*/ 5 w 43"/>
                <a:gd name="T11" fmla="*/ 3 h 15"/>
                <a:gd name="T12" fmla="*/ 8 w 43"/>
                <a:gd name="T13" fmla="*/ 4 h 15"/>
                <a:gd name="T14" fmla="*/ 11 w 43"/>
                <a:gd name="T15" fmla="*/ 5 h 15"/>
                <a:gd name="T16" fmla="*/ 14 w 43"/>
                <a:gd name="T17" fmla="*/ 7 h 15"/>
                <a:gd name="T18" fmla="*/ 18 w 43"/>
                <a:gd name="T19" fmla="*/ 8 h 15"/>
                <a:gd name="T20" fmla="*/ 22 w 43"/>
                <a:gd name="T21" fmla="*/ 9 h 15"/>
                <a:gd name="T22" fmla="*/ 25 w 43"/>
                <a:gd name="T23" fmla="*/ 10 h 15"/>
                <a:gd name="T24" fmla="*/ 30 w 43"/>
                <a:gd name="T25" fmla="*/ 11 h 15"/>
                <a:gd name="T26" fmla="*/ 33 w 43"/>
                <a:gd name="T27" fmla="*/ 13 h 15"/>
                <a:gd name="T28" fmla="*/ 36 w 43"/>
                <a:gd name="T29" fmla="*/ 13 h 15"/>
                <a:gd name="T30" fmla="*/ 39 w 43"/>
                <a:gd name="T31" fmla="*/ 14 h 15"/>
                <a:gd name="T32" fmla="*/ 40 w 43"/>
                <a:gd name="T33" fmla="*/ 15 h 15"/>
                <a:gd name="T34" fmla="*/ 41 w 43"/>
                <a:gd name="T35" fmla="*/ 15 h 15"/>
                <a:gd name="T36" fmla="*/ 42 w 43"/>
                <a:gd name="T37" fmla="*/ 15 h 15"/>
                <a:gd name="T38" fmla="*/ 43 w 43"/>
                <a:gd name="T39" fmla="*/ 13 h 15"/>
                <a:gd name="T40" fmla="*/ 42 w 43"/>
                <a:gd name="T41" fmla="*/ 13 h 15"/>
                <a:gd name="T42" fmla="*/ 41 w 43"/>
                <a:gd name="T43" fmla="*/ 13 h 15"/>
                <a:gd name="T44" fmla="*/ 39 w 43"/>
                <a:gd name="T45" fmla="*/ 12 h 15"/>
                <a:gd name="T46" fmla="*/ 37 w 43"/>
                <a:gd name="T47" fmla="*/ 11 h 15"/>
                <a:gd name="T48" fmla="*/ 34 w 43"/>
                <a:gd name="T49" fmla="*/ 11 h 15"/>
                <a:gd name="T50" fmla="*/ 31 w 43"/>
                <a:gd name="T51" fmla="*/ 9 h 15"/>
                <a:gd name="T52" fmla="*/ 26 w 43"/>
                <a:gd name="T53" fmla="*/ 8 h 15"/>
                <a:gd name="T54" fmla="*/ 22 w 43"/>
                <a:gd name="T55" fmla="*/ 7 h 15"/>
                <a:gd name="T56" fmla="*/ 19 w 43"/>
                <a:gd name="T57" fmla="*/ 6 h 15"/>
                <a:gd name="T58" fmla="*/ 15 w 43"/>
                <a:gd name="T59" fmla="*/ 4 h 15"/>
                <a:gd name="T60" fmla="*/ 12 w 43"/>
                <a:gd name="T61" fmla="*/ 4 h 15"/>
                <a:gd name="T62" fmla="*/ 9 w 43"/>
                <a:gd name="T63" fmla="*/ 3 h 15"/>
                <a:gd name="T64" fmla="*/ 6 w 43"/>
                <a:gd name="T65" fmla="*/ 2 h 15"/>
                <a:gd name="T66" fmla="*/ 4 w 43"/>
                <a:gd name="T67" fmla="*/ 0 h 15"/>
                <a:gd name="T68" fmla="*/ 3 w 43"/>
                <a:gd name="T69" fmla="*/ 0 h 15"/>
                <a:gd name="T70" fmla="*/ 1 w 43"/>
                <a:gd name="T7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3" h="15">
                  <a:moveTo>
                    <a:pt x="1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4" name="Freeform 3714">
              <a:extLst>
                <a:ext uri="{FF2B5EF4-FFF2-40B4-BE49-F238E27FC236}">
                  <a16:creationId xmlns:a16="http://schemas.microsoft.com/office/drawing/2014/main" id="{62B6E63C-0CF4-44A6-9815-18C870C7C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3614"/>
              <a:ext cx="3" cy="7"/>
            </a:xfrm>
            <a:custGeom>
              <a:avLst/>
              <a:gdLst>
                <a:gd name="T0" fmla="*/ 1 w 3"/>
                <a:gd name="T1" fmla="*/ 7 h 7"/>
                <a:gd name="T2" fmla="*/ 2 w 3"/>
                <a:gd name="T3" fmla="*/ 6 h 7"/>
                <a:gd name="T4" fmla="*/ 2 w 3"/>
                <a:gd name="T5" fmla="*/ 5 h 7"/>
                <a:gd name="T6" fmla="*/ 2 w 3"/>
                <a:gd name="T7" fmla="*/ 4 h 7"/>
                <a:gd name="T8" fmla="*/ 2 w 3"/>
                <a:gd name="T9" fmla="*/ 4 h 7"/>
                <a:gd name="T10" fmla="*/ 2 w 3"/>
                <a:gd name="T11" fmla="*/ 3 h 7"/>
                <a:gd name="T12" fmla="*/ 3 w 3"/>
                <a:gd name="T13" fmla="*/ 2 h 7"/>
                <a:gd name="T14" fmla="*/ 3 w 3"/>
                <a:gd name="T15" fmla="*/ 2 h 7"/>
                <a:gd name="T16" fmla="*/ 3 w 3"/>
                <a:gd name="T17" fmla="*/ 1 h 7"/>
                <a:gd name="T18" fmla="*/ 3 w 3"/>
                <a:gd name="T19" fmla="*/ 0 h 7"/>
                <a:gd name="T20" fmla="*/ 2 w 3"/>
                <a:gd name="T21" fmla="*/ 0 h 7"/>
                <a:gd name="T22" fmla="*/ 2 w 3"/>
                <a:gd name="T23" fmla="*/ 0 h 7"/>
                <a:gd name="T24" fmla="*/ 1 w 3"/>
                <a:gd name="T25" fmla="*/ 0 h 7"/>
                <a:gd name="T26" fmla="*/ 1 w 3"/>
                <a:gd name="T27" fmla="*/ 1 h 7"/>
                <a:gd name="T28" fmla="*/ 1 w 3"/>
                <a:gd name="T29" fmla="*/ 2 h 7"/>
                <a:gd name="T30" fmla="*/ 0 w 3"/>
                <a:gd name="T31" fmla="*/ 4 h 7"/>
                <a:gd name="T32" fmla="*/ 0 w 3"/>
                <a:gd name="T33" fmla="*/ 4 h 7"/>
                <a:gd name="T34" fmla="*/ 0 w 3"/>
                <a:gd name="T35" fmla="*/ 6 h 7"/>
                <a:gd name="T36" fmla="*/ 1 w 3"/>
                <a:gd name="T37" fmla="*/ 7 h 7"/>
                <a:gd name="T38" fmla="*/ 1 w 3"/>
                <a:gd name="T3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" h="7">
                  <a:moveTo>
                    <a:pt x="1" y="7"/>
                  </a:move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5" name="Freeform 3715">
              <a:extLst>
                <a:ext uri="{FF2B5EF4-FFF2-40B4-BE49-F238E27FC236}">
                  <a16:creationId xmlns:a16="http://schemas.microsoft.com/office/drawing/2014/main" id="{FDB0077E-B2C8-4D12-A441-D56F7590B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20"/>
              <a:ext cx="41" cy="18"/>
            </a:xfrm>
            <a:custGeom>
              <a:avLst/>
              <a:gdLst>
                <a:gd name="T0" fmla="*/ 41 w 41"/>
                <a:gd name="T1" fmla="*/ 18 h 18"/>
                <a:gd name="T2" fmla="*/ 41 w 41"/>
                <a:gd name="T3" fmla="*/ 16 h 18"/>
                <a:gd name="T4" fmla="*/ 41 w 41"/>
                <a:gd name="T5" fmla="*/ 16 h 18"/>
                <a:gd name="T6" fmla="*/ 41 w 41"/>
                <a:gd name="T7" fmla="*/ 16 h 18"/>
                <a:gd name="T8" fmla="*/ 40 w 41"/>
                <a:gd name="T9" fmla="*/ 15 h 18"/>
                <a:gd name="T10" fmla="*/ 38 w 41"/>
                <a:gd name="T11" fmla="*/ 14 h 18"/>
                <a:gd name="T12" fmla="*/ 36 w 41"/>
                <a:gd name="T13" fmla="*/ 14 h 18"/>
                <a:gd name="T14" fmla="*/ 33 w 41"/>
                <a:gd name="T15" fmla="*/ 13 h 18"/>
                <a:gd name="T16" fmla="*/ 30 w 41"/>
                <a:gd name="T17" fmla="*/ 10 h 18"/>
                <a:gd name="T18" fmla="*/ 26 w 41"/>
                <a:gd name="T19" fmla="*/ 9 h 18"/>
                <a:gd name="T20" fmla="*/ 22 w 41"/>
                <a:gd name="T21" fmla="*/ 8 h 18"/>
                <a:gd name="T22" fmla="*/ 18 w 41"/>
                <a:gd name="T23" fmla="*/ 7 h 18"/>
                <a:gd name="T24" fmla="*/ 15 w 41"/>
                <a:gd name="T25" fmla="*/ 5 h 18"/>
                <a:gd name="T26" fmla="*/ 12 w 41"/>
                <a:gd name="T27" fmla="*/ 4 h 18"/>
                <a:gd name="T28" fmla="*/ 9 w 41"/>
                <a:gd name="T29" fmla="*/ 3 h 18"/>
                <a:gd name="T30" fmla="*/ 5 w 41"/>
                <a:gd name="T31" fmla="*/ 2 h 18"/>
                <a:gd name="T32" fmla="*/ 3 w 41"/>
                <a:gd name="T33" fmla="*/ 1 h 18"/>
                <a:gd name="T34" fmla="*/ 2 w 41"/>
                <a:gd name="T35" fmla="*/ 1 h 18"/>
                <a:gd name="T36" fmla="*/ 1 w 41"/>
                <a:gd name="T37" fmla="*/ 0 h 18"/>
                <a:gd name="T38" fmla="*/ 0 w 41"/>
                <a:gd name="T39" fmla="*/ 1 h 18"/>
                <a:gd name="T40" fmla="*/ 1 w 41"/>
                <a:gd name="T41" fmla="*/ 2 h 18"/>
                <a:gd name="T42" fmla="*/ 2 w 41"/>
                <a:gd name="T43" fmla="*/ 3 h 18"/>
                <a:gd name="T44" fmla="*/ 4 w 41"/>
                <a:gd name="T45" fmla="*/ 4 h 18"/>
                <a:gd name="T46" fmla="*/ 8 w 41"/>
                <a:gd name="T47" fmla="*/ 5 h 18"/>
                <a:gd name="T48" fmla="*/ 11 w 41"/>
                <a:gd name="T49" fmla="*/ 6 h 18"/>
                <a:gd name="T50" fmla="*/ 14 w 41"/>
                <a:gd name="T51" fmla="*/ 7 h 18"/>
                <a:gd name="T52" fmla="*/ 18 w 41"/>
                <a:gd name="T53" fmla="*/ 9 h 18"/>
                <a:gd name="T54" fmla="*/ 21 w 41"/>
                <a:gd name="T55" fmla="*/ 10 h 18"/>
                <a:gd name="T56" fmla="*/ 25 w 41"/>
                <a:gd name="T57" fmla="*/ 12 h 18"/>
                <a:gd name="T58" fmla="*/ 29 w 41"/>
                <a:gd name="T59" fmla="*/ 13 h 18"/>
                <a:gd name="T60" fmla="*/ 32 w 41"/>
                <a:gd name="T61" fmla="*/ 15 h 18"/>
                <a:gd name="T62" fmla="*/ 35 w 41"/>
                <a:gd name="T63" fmla="*/ 16 h 18"/>
                <a:gd name="T64" fmla="*/ 38 w 41"/>
                <a:gd name="T65" fmla="*/ 16 h 18"/>
                <a:gd name="T66" fmla="*/ 40 w 41"/>
                <a:gd name="T67" fmla="*/ 17 h 18"/>
                <a:gd name="T68" fmla="*/ 40 w 41"/>
                <a:gd name="T69" fmla="*/ 18 h 18"/>
                <a:gd name="T70" fmla="*/ 41 w 41"/>
                <a:gd name="T71" fmla="*/ 18 h 18"/>
                <a:gd name="T72" fmla="*/ 41 w 41"/>
                <a:gd name="T73" fmla="*/ 18 h 18"/>
                <a:gd name="T74" fmla="*/ 41 w 41"/>
                <a:gd name="T75" fmla="*/ 18 h 18"/>
                <a:gd name="T76" fmla="*/ 41 w 41"/>
                <a:gd name="T7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" h="18">
                  <a:moveTo>
                    <a:pt x="41" y="18"/>
                  </a:moveTo>
                  <a:lnTo>
                    <a:pt x="41" y="16"/>
                  </a:lnTo>
                  <a:lnTo>
                    <a:pt x="41" y="16"/>
                  </a:lnTo>
                  <a:lnTo>
                    <a:pt x="41" y="16"/>
                  </a:lnTo>
                  <a:lnTo>
                    <a:pt x="40" y="15"/>
                  </a:lnTo>
                  <a:lnTo>
                    <a:pt x="38" y="14"/>
                  </a:lnTo>
                  <a:lnTo>
                    <a:pt x="36" y="14"/>
                  </a:lnTo>
                  <a:lnTo>
                    <a:pt x="33" y="13"/>
                  </a:lnTo>
                  <a:lnTo>
                    <a:pt x="30" y="10"/>
                  </a:lnTo>
                  <a:lnTo>
                    <a:pt x="26" y="9"/>
                  </a:lnTo>
                  <a:lnTo>
                    <a:pt x="22" y="8"/>
                  </a:lnTo>
                  <a:lnTo>
                    <a:pt x="18" y="7"/>
                  </a:lnTo>
                  <a:lnTo>
                    <a:pt x="15" y="5"/>
                  </a:lnTo>
                  <a:lnTo>
                    <a:pt x="12" y="4"/>
                  </a:lnTo>
                  <a:lnTo>
                    <a:pt x="9" y="3"/>
                  </a:lnTo>
                  <a:lnTo>
                    <a:pt x="5" y="2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8" y="5"/>
                  </a:lnTo>
                  <a:lnTo>
                    <a:pt x="11" y="6"/>
                  </a:lnTo>
                  <a:lnTo>
                    <a:pt x="14" y="7"/>
                  </a:lnTo>
                  <a:lnTo>
                    <a:pt x="18" y="9"/>
                  </a:lnTo>
                  <a:lnTo>
                    <a:pt x="21" y="10"/>
                  </a:lnTo>
                  <a:lnTo>
                    <a:pt x="25" y="12"/>
                  </a:lnTo>
                  <a:lnTo>
                    <a:pt x="29" y="13"/>
                  </a:lnTo>
                  <a:lnTo>
                    <a:pt x="32" y="15"/>
                  </a:lnTo>
                  <a:lnTo>
                    <a:pt x="35" y="16"/>
                  </a:lnTo>
                  <a:lnTo>
                    <a:pt x="38" y="16"/>
                  </a:lnTo>
                  <a:lnTo>
                    <a:pt x="40" y="17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41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6" name="Freeform 3716">
              <a:extLst>
                <a:ext uri="{FF2B5EF4-FFF2-40B4-BE49-F238E27FC236}">
                  <a16:creationId xmlns:a16="http://schemas.microsoft.com/office/drawing/2014/main" id="{4C79391D-1175-46F4-94FF-F5743B428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8" y="3618"/>
              <a:ext cx="103" cy="20"/>
            </a:xfrm>
            <a:custGeom>
              <a:avLst/>
              <a:gdLst>
                <a:gd name="T0" fmla="*/ 103 w 103"/>
                <a:gd name="T1" fmla="*/ 1 h 20"/>
                <a:gd name="T2" fmla="*/ 101 w 103"/>
                <a:gd name="T3" fmla="*/ 1 h 20"/>
                <a:gd name="T4" fmla="*/ 102 w 103"/>
                <a:gd name="T5" fmla="*/ 0 h 20"/>
                <a:gd name="T6" fmla="*/ 0 w 103"/>
                <a:gd name="T7" fmla="*/ 18 h 20"/>
                <a:gd name="T8" fmla="*/ 0 w 103"/>
                <a:gd name="T9" fmla="*/ 20 h 20"/>
                <a:gd name="T10" fmla="*/ 102 w 103"/>
                <a:gd name="T11" fmla="*/ 3 h 20"/>
                <a:gd name="T12" fmla="*/ 103 w 103"/>
                <a:gd name="T13" fmla="*/ 1 h 20"/>
                <a:gd name="T14" fmla="*/ 102 w 103"/>
                <a:gd name="T15" fmla="*/ 3 h 20"/>
                <a:gd name="T16" fmla="*/ 103 w 103"/>
                <a:gd name="T17" fmla="*/ 3 h 20"/>
                <a:gd name="T18" fmla="*/ 103 w 103"/>
                <a:gd name="T1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3" h="20">
                  <a:moveTo>
                    <a:pt x="103" y="1"/>
                  </a:moveTo>
                  <a:lnTo>
                    <a:pt x="101" y="1"/>
                  </a:lnTo>
                  <a:lnTo>
                    <a:pt x="102" y="0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102" y="3"/>
                  </a:lnTo>
                  <a:lnTo>
                    <a:pt x="103" y="1"/>
                  </a:lnTo>
                  <a:lnTo>
                    <a:pt x="102" y="3"/>
                  </a:lnTo>
                  <a:lnTo>
                    <a:pt x="103" y="3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7" name="Freeform 3717">
              <a:extLst>
                <a:ext uri="{FF2B5EF4-FFF2-40B4-BE49-F238E27FC236}">
                  <a16:creationId xmlns:a16="http://schemas.microsoft.com/office/drawing/2014/main" id="{F113447A-9CA8-42B2-8F22-8C3873F10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7" y="3613"/>
              <a:ext cx="4" cy="6"/>
            </a:xfrm>
            <a:custGeom>
              <a:avLst/>
              <a:gdLst>
                <a:gd name="T0" fmla="*/ 0 w 4"/>
                <a:gd name="T1" fmla="*/ 0 h 6"/>
                <a:gd name="T2" fmla="*/ 1 w 4"/>
                <a:gd name="T3" fmla="*/ 1 h 6"/>
                <a:gd name="T4" fmla="*/ 0 w 4"/>
                <a:gd name="T5" fmla="*/ 1 h 6"/>
                <a:gd name="T6" fmla="*/ 1 w 4"/>
                <a:gd name="T7" fmla="*/ 2 h 6"/>
                <a:gd name="T8" fmla="*/ 1 w 4"/>
                <a:gd name="T9" fmla="*/ 3 h 6"/>
                <a:gd name="T10" fmla="*/ 2 w 4"/>
                <a:gd name="T11" fmla="*/ 3 h 6"/>
                <a:gd name="T12" fmla="*/ 2 w 4"/>
                <a:gd name="T13" fmla="*/ 4 h 6"/>
                <a:gd name="T14" fmla="*/ 2 w 4"/>
                <a:gd name="T15" fmla="*/ 5 h 6"/>
                <a:gd name="T16" fmla="*/ 2 w 4"/>
                <a:gd name="T17" fmla="*/ 5 h 6"/>
                <a:gd name="T18" fmla="*/ 2 w 4"/>
                <a:gd name="T19" fmla="*/ 6 h 6"/>
                <a:gd name="T20" fmla="*/ 2 w 4"/>
                <a:gd name="T21" fmla="*/ 6 h 6"/>
                <a:gd name="T22" fmla="*/ 4 w 4"/>
                <a:gd name="T23" fmla="*/ 6 h 6"/>
                <a:gd name="T24" fmla="*/ 4 w 4"/>
                <a:gd name="T25" fmla="*/ 6 h 6"/>
                <a:gd name="T26" fmla="*/ 4 w 4"/>
                <a:gd name="T27" fmla="*/ 5 h 6"/>
                <a:gd name="T28" fmla="*/ 4 w 4"/>
                <a:gd name="T29" fmla="*/ 5 h 6"/>
                <a:gd name="T30" fmla="*/ 4 w 4"/>
                <a:gd name="T31" fmla="*/ 4 h 6"/>
                <a:gd name="T32" fmla="*/ 4 w 4"/>
                <a:gd name="T33" fmla="*/ 3 h 6"/>
                <a:gd name="T34" fmla="*/ 3 w 4"/>
                <a:gd name="T35" fmla="*/ 1 h 6"/>
                <a:gd name="T36" fmla="*/ 2 w 4"/>
                <a:gd name="T37" fmla="*/ 0 h 6"/>
                <a:gd name="T38" fmla="*/ 1 w 4"/>
                <a:gd name="T39" fmla="*/ 0 h 6"/>
                <a:gd name="T40" fmla="*/ 0 w 4"/>
                <a:gd name="T4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6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8" name="Freeform 3718">
              <a:extLst>
                <a:ext uri="{FF2B5EF4-FFF2-40B4-BE49-F238E27FC236}">
                  <a16:creationId xmlns:a16="http://schemas.microsoft.com/office/drawing/2014/main" id="{5529E09B-92C3-44EF-A529-93B3AAF10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613"/>
              <a:ext cx="99" cy="16"/>
            </a:xfrm>
            <a:custGeom>
              <a:avLst/>
              <a:gdLst>
                <a:gd name="T0" fmla="*/ 1 w 99"/>
                <a:gd name="T1" fmla="*/ 16 h 16"/>
                <a:gd name="T2" fmla="*/ 0 w 99"/>
                <a:gd name="T3" fmla="*/ 16 h 16"/>
                <a:gd name="T4" fmla="*/ 1 w 99"/>
                <a:gd name="T5" fmla="*/ 16 h 16"/>
                <a:gd name="T6" fmla="*/ 99 w 99"/>
                <a:gd name="T7" fmla="*/ 1 h 16"/>
                <a:gd name="T8" fmla="*/ 98 w 99"/>
                <a:gd name="T9" fmla="*/ 0 h 16"/>
                <a:gd name="T10" fmla="*/ 0 w 99"/>
                <a:gd name="T11" fmla="*/ 14 h 16"/>
                <a:gd name="T12" fmla="*/ 1 w 99"/>
                <a:gd name="T13" fmla="*/ 14 h 16"/>
                <a:gd name="T14" fmla="*/ 0 w 99"/>
                <a:gd name="T15" fmla="*/ 16 h 16"/>
                <a:gd name="T16" fmla="*/ 1 w 99"/>
                <a:gd name="T1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9" h="16">
                  <a:moveTo>
                    <a:pt x="1" y="16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99" y="1"/>
                  </a:lnTo>
                  <a:lnTo>
                    <a:pt x="98" y="0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39" name="Freeform 3719">
              <a:extLst>
                <a:ext uri="{FF2B5EF4-FFF2-40B4-BE49-F238E27FC236}">
                  <a16:creationId xmlns:a16="http://schemas.microsoft.com/office/drawing/2014/main" id="{38336FDF-D91A-4336-BBCF-897913E8B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7" y="3614"/>
              <a:ext cx="43" cy="15"/>
            </a:xfrm>
            <a:custGeom>
              <a:avLst/>
              <a:gdLst>
                <a:gd name="T0" fmla="*/ 3 w 43"/>
                <a:gd name="T1" fmla="*/ 0 h 15"/>
                <a:gd name="T2" fmla="*/ 0 w 43"/>
                <a:gd name="T3" fmla="*/ 0 h 15"/>
                <a:gd name="T4" fmla="*/ 1 w 43"/>
                <a:gd name="T5" fmla="*/ 2 h 15"/>
                <a:gd name="T6" fmla="*/ 3 w 43"/>
                <a:gd name="T7" fmla="*/ 2 h 15"/>
                <a:gd name="T8" fmla="*/ 5 w 43"/>
                <a:gd name="T9" fmla="*/ 3 h 15"/>
                <a:gd name="T10" fmla="*/ 8 w 43"/>
                <a:gd name="T11" fmla="*/ 4 h 15"/>
                <a:gd name="T12" fmla="*/ 11 w 43"/>
                <a:gd name="T13" fmla="*/ 5 h 15"/>
                <a:gd name="T14" fmla="*/ 14 w 43"/>
                <a:gd name="T15" fmla="*/ 7 h 15"/>
                <a:gd name="T16" fmla="*/ 18 w 43"/>
                <a:gd name="T17" fmla="*/ 8 h 15"/>
                <a:gd name="T18" fmla="*/ 22 w 43"/>
                <a:gd name="T19" fmla="*/ 9 h 15"/>
                <a:gd name="T20" fmla="*/ 25 w 43"/>
                <a:gd name="T21" fmla="*/ 10 h 15"/>
                <a:gd name="T22" fmla="*/ 30 w 43"/>
                <a:gd name="T23" fmla="*/ 11 h 15"/>
                <a:gd name="T24" fmla="*/ 33 w 43"/>
                <a:gd name="T25" fmla="*/ 13 h 15"/>
                <a:gd name="T26" fmla="*/ 36 w 43"/>
                <a:gd name="T27" fmla="*/ 13 h 15"/>
                <a:gd name="T28" fmla="*/ 39 w 43"/>
                <a:gd name="T29" fmla="*/ 14 h 15"/>
                <a:gd name="T30" fmla="*/ 40 w 43"/>
                <a:gd name="T31" fmla="*/ 15 h 15"/>
                <a:gd name="T32" fmla="*/ 41 w 43"/>
                <a:gd name="T33" fmla="*/ 15 h 15"/>
                <a:gd name="T34" fmla="*/ 42 w 43"/>
                <a:gd name="T35" fmla="*/ 15 h 15"/>
                <a:gd name="T36" fmla="*/ 43 w 43"/>
                <a:gd name="T37" fmla="*/ 13 h 15"/>
                <a:gd name="T38" fmla="*/ 42 w 43"/>
                <a:gd name="T39" fmla="*/ 13 h 15"/>
                <a:gd name="T40" fmla="*/ 41 w 43"/>
                <a:gd name="T41" fmla="*/ 13 h 15"/>
                <a:gd name="T42" fmla="*/ 39 w 43"/>
                <a:gd name="T43" fmla="*/ 12 h 15"/>
                <a:gd name="T44" fmla="*/ 37 w 43"/>
                <a:gd name="T45" fmla="*/ 11 h 15"/>
                <a:gd name="T46" fmla="*/ 34 w 43"/>
                <a:gd name="T47" fmla="*/ 11 h 15"/>
                <a:gd name="T48" fmla="*/ 31 w 43"/>
                <a:gd name="T49" fmla="*/ 9 h 15"/>
                <a:gd name="T50" fmla="*/ 26 w 43"/>
                <a:gd name="T51" fmla="*/ 8 h 15"/>
                <a:gd name="T52" fmla="*/ 22 w 43"/>
                <a:gd name="T53" fmla="*/ 7 h 15"/>
                <a:gd name="T54" fmla="*/ 19 w 43"/>
                <a:gd name="T55" fmla="*/ 6 h 15"/>
                <a:gd name="T56" fmla="*/ 15 w 43"/>
                <a:gd name="T57" fmla="*/ 4 h 15"/>
                <a:gd name="T58" fmla="*/ 12 w 43"/>
                <a:gd name="T59" fmla="*/ 4 h 15"/>
                <a:gd name="T60" fmla="*/ 9 w 43"/>
                <a:gd name="T61" fmla="*/ 3 h 15"/>
                <a:gd name="T62" fmla="*/ 6 w 43"/>
                <a:gd name="T63" fmla="*/ 2 h 15"/>
                <a:gd name="T64" fmla="*/ 4 w 43"/>
                <a:gd name="T65" fmla="*/ 0 h 15"/>
                <a:gd name="T66" fmla="*/ 3 w 43"/>
                <a:gd name="T67" fmla="*/ 0 h 15"/>
                <a:gd name="T68" fmla="*/ 3 w 43"/>
                <a:gd name="T69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" h="15">
                  <a:moveTo>
                    <a:pt x="3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5" y="3"/>
                  </a:lnTo>
                  <a:lnTo>
                    <a:pt x="8" y="4"/>
                  </a:lnTo>
                  <a:lnTo>
                    <a:pt x="11" y="5"/>
                  </a:lnTo>
                  <a:lnTo>
                    <a:pt x="14" y="7"/>
                  </a:lnTo>
                  <a:lnTo>
                    <a:pt x="18" y="8"/>
                  </a:lnTo>
                  <a:lnTo>
                    <a:pt x="22" y="9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3" y="13"/>
                  </a:lnTo>
                  <a:lnTo>
                    <a:pt x="36" y="13"/>
                  </a:lnTo>
                  <a:lnTo>
                    <a:pt x="39" y="14"/>
                  </a:lnTo>
                  <a:lnTo>
                    <a:pt x="40" y="15"/>
                  </a:lnTo>
                  <a:lnTo>
                    <a:pt x="41" y="15"/>
                  </a:lnTo>
                  <a:lnTo>
                    <a:pt x="42" y="15"/>
                  </a:lnTo>
                  <a:lnTo>
                    <a:pt x="43" y="13"/>
                  </a:lnTo>
                  <a:lnTo>
                    <a:pt x="42" y="13"/>
                  </a:lnTo>
                  <a:lnTo>
                    <a:pt x="41" y="13"/>
                  </a:lnTo>
                  <a:lnTo>
                    <a:pt x="39" y="12"/>
                  </a:lnTo>
                  <a:lnTo>
                    <a:pt x="37" y="11"/>
                  </a:lnTo>
                  <a:lnTo>
                    <a:pt x="34" y="11"/>
                  </a:lnTo>
                  <a:lnTo>
                    <a:pt x="31" y="9"/>
                  </a:lnTo>
                  <a:lnTo>
                    <a:pt x="26" y="8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9" y="3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0" name="Freeform 3720">
              <a:extLst>
                <a:ext uri="{FF2B5EF4-FFF2-40B4-BE49-F238E27FC236}">
                  <a16:creationId xmlns:a16="http://schemas.microsoft.com/office/drawing/2014/main" id="{453A9878-0964-4C2A-88A9-857684872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602"/>
              <a:ext cx="31" cy="8"/>
            </a:xfrm>
            <a:custGeom>
              <a:avLst/>
              <a:gdLst>
                <a:gd name="T0" fmla="*/ 31 w 31"/>
                <a:gd name="T1" fmla="*/ 8 h 8"/>
                <a:gd name="T2" fmla="*/ 31 w 31"/>
                <a:gd name="T3" fmla="*/ 6 h 8"/>
                <a:gd name="T4" fmla="*/ 29 w 31"/>
                <a:gd name="T5" fmla="*/ 6 h 8"/>
                <a:gd name="T6" fmla="*/ 25 w 31"/>
                <a:gd name="T7" fmla="*/ 6 h 8"/>
                <a:gd name="T8" fmla="*/ 22 w 31"/>
                <a:gd name="T9" fmla="*/ 5 h 8"/>
                <a:gd name="T10" fmla="*/ 20 w 31"/>
                <a:gd name="T11" fmla="*/ 5 h 8"/>
                <a:gd name="T12" fmla="*/ 17 w 31"/>
                <a:gd name="T13" fmla="*/ 5 h 8"/>
                <a:gd name="T14" fmla="*/ 15 w 31"/>
                <a:gd name="T15" fmla="*/ 4 h 8"/>
                <a:gd name="T16" fmla="*/ 12 w 31"/>
                <a:gd name="T17" fmla="*/ 4 h 8"/>
                <a:gd name="T18" fmla="*/ 10 w 31"/>
                <a:gd name="T19" fmla="*/ 3 h 8"/>
                <a:gd name="T20" fmla="*/ 8 w 31"/>
                <a:gd name="T21" fmla="*/ 2 h 8"/>
                <a:gd name="T22" fmla="*/ 5 w 31"/>
                <a:gd name="T23" fmla="*/ 2 h 8"/>
                <a:gd name="T24" fmla="*/ 4 w 31"/>
                <a:gd name="T25" fmla="*/ 1 h 8"/>
                <a:gd name="T26" fmla="*/ 2 w 31"/>
                <a:gd name="T27" fmla="*/ 1 h 8"/>
                <a:gd name="T28" fmla="*/ 1 w 31"/>
                <a:gd name="T29" fmla="*/ 1 h 8"/>
                <a:gd name="T30" fmla="*/ 1 w 31"/>
                <a:gd name="T31" fmla="*/ 0 h 8"/>
                <a:gd name="T32" fmla="*/ 1 w 31"/>
                <a:gd name="T33" fmla="*/ 0 h 8"/>
                <a:gd name="T34" fmla="*/ 0 w 31"/>
                <a:gd name="T35" fmla="*/ 0 h 8"/>
                <a:gd name="T36" fmla="*/ 0 w 31"/>
                <a:gd name="T37" fmla="*/ 2 h 8"/>
                <a:gd name="T38" fmla="*/ 0 w 31"/>
                <a:gd name="T39" fmla="*/ 2 h 8"/>
                <a:gd name="T40" fmla="*/ 1 w 31"/>
                <a:gd name="T41" fmla="*/ 2 h 8"/>
                <a:gd name="T42" fmla="*/ 2 w 31"/>
                <a:gd name="T43" fmla="*/ 3 h 8"/>
                <a:gd name="T44" fmla="*/ 4 w 31"/>
                <a:gd name="T45" fmla="*/ 3 h 8"/>
                <a:gd name="T46" fmla="*/ 5 w 31"/>
                <a:gd name="T47" fmla="*/ 4 h 8"/>
                <a:gd name="T48" fmla="*/ 8 w 31"/>
                <a:gd name="T49" fmla="*/ 4 h 8"/>
                <a:gd name="T50" fmla="*/ 10 w 31"/>
                <a:gd name="T51" fmla="*/ 5 h 8"/>
                <a:gd name="T52" fmla="*/ 12 w 31"/>
                <a:gd name="T53" fmla="*/ 6 h 8"/>
                <a:gd name="T54" fmla="*/ 14 w 31"/>
                <a:gd name="T55" fmla="*/ 6 h 8"/>
                <a:gd name="T56" fmla="*/ 17 w 31"/>
                <a:gd name="T57" fmla="*/ 7 h 8"/>
                <a:gd name="T58" fmla="*/ 19 w 31"/>
                <a:gd name="T59" fmla="*/ 7 h 8"/>
                <a:gd name="T60" fmla="*/ 22 w 31"/>
                <a:gd name="T61" fmla="*/ 7 h 8"/>
                <a:gd name="T62" fmla="*/ 25 w 31"/>
                <a:gd name="T63" fmla="*/ 8 h 8"/>
                <a:gd name="T64" fmla="*/ 28 w 31"/>
                <a:gd name="T65" fmla="*/ 8 h 8"/>
                <a:gd name="T66" fmla="*/ 31 w 31"/>
                <a:gd name="T67" fmla="*/ 8 h 8"/>
                <a:gd name="T68" fmla="*/ 31 w 31"/>
                <a:gd name="T6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" h="8">
                  <a:moveTo>
                    <a:pt x="31" y="8"/>
                  </a:moveTo>
                  <a:lnTo>
                    <a:pt x="31" y="6"/>
                  </a:lnTo>
                  <a:lnTo>
                    <a:pt x="29" y="6"/>
                  </a:lnTo>
                  <a:lnTo>
                    <a:pt x="25" y="6"/>
                  </a:lnTo>
                  <a:lnTo>
                    <a:pt x="22" y="5"/>
                  </a:lnTo>
                  <a:lnTo>
                    <a:pt x="20" y="5"/>
                  </a:lnTo>
                  <a:lnTo>
                    <a:pt x="17" y="5"/>
                  </a:lnTo>
                  <a:lnTo>
                    <a:pt x="15" y="4"/>
                  </a:lnTo>
                  <a:lnTo>
                    <a:pt x="12" y="4"/>
                  </a:lnTo>
                  <a:lnTo>
                    <a:pt x="10" y="3"/>
                  </a:lnTo>
                  <a:lnTo>
                    <a:pt x="8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8" y="4"/>
                  </a:lnTo>
                  <a:lnTo>
                    <a:pt x="10" y="5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7" y="7"/>
                  </a:lnTo>
                  <a:lnTo>
                    <a:pt x="19" y="7"/>
                  </a:lnTo>
                  <a:lnTo>
                    <a:pt x="22" y="7"/>
                  </a:lnTo>
                  <a:lnTo>
                    <a:pt x="25" y="8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1" name="Freeform 3721">
              <a:extLst>
                <a:ext uri="{FF2B5EF4-FFF2-40B4-BE49-F238E27FC236}">
                  <a16:creationId xmlns:a16="http://schemas.microsoft.com/office/drawing/2014/main" id="{CA8859D5-4B56-45AC-BED1-0D20466BE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5"/>
              <a:ext cx="32" cy="15"/>
            </a:xfrm>
            <a:custGeom>
              <a:avLst/>
              <a:gdLst>
                <a:gd name="T0" fmla="*/ 32 w 32"/>
                <a:gd name="T1" fmla="*/ 1 h 15"/>
                <a:gd name="T2" fmla="*/ 31 w 32"/>
                <a:gd name="T3" fmla="*/ 0 h 15"/>
                <a:gd name="T4" fmla="*/ 30 w 32"/>
                <a:gd name="T5" fmla="*/ 0 h 15"/>
                <a:gd name="T6" fmla="*/ 29 w 32"/>
                <a:gd name="T7" fmla="*/ 1 h 15"/>
                <a:gd name="T8" fmla="*/ 28 w 32"/>
                <a:gd name="T9" fmla="*/ 2 h 15"/>
                <a:gd name="T10" fmla="*/ 27 w 32"/>
                <a:gd name="T11" fmla="*/ 3 h 15"/>
                <a:gd name="T12" fmla="*/ 25 w 32"/>
                <a:gd name="T13" fmla="*/ 4 h 15"/>
                <a:gd name="T14" fmla="*/ 24 w 32"/>
                <a:gd name="T15" fmla="*/ 5 h 15"/>
                <a:gd name="T16" fmla="*/ 22 w 32"/>
                <a:gd name="T17" fmla="*/ 6 h 15"/>
                <a:gd name="T18" fmla="*/ 20 w 32"/>
                <a:gd name="T19" fmla="*/ 8 h 15"/>
                <a:gd name="T20" fmla="*/ 18 w 32"/>
                <a:gd name="T21" fmla="*/ 9 h 15"/>
                <a:gd name="T22" fmla="*/ 15 w 32"/>
                <a:gd name="T23" fmla="*/ 10 h 15"/>
                <a:gd name="T24" fmla="*/ 13 w 32"/>
                <a:gd name="T25" fmla="*/ 11 h 15"/>
                <a:gd name="T26" fmla="*/ 11 w 32"/>
                <a:gd name="T27" fmla="*/ 11 h 15"/>
                <a:gd name="T28" fmla="*/ 8 w 32"/>
                <a:gd name="T29" fmla="*/ 12 h 15"/>
                <a:gd name="T30" fmla="*/ 5 w 32"/>
                <a:gd name="T31" fmla="*/ 13 h 15"/>
                <a:gd name="T32" fmla="*/ 3 w 32"/>
                <a:gd name="T33" fmla="*/ 13 h 15"/>
                <a:gd name="T34" fmla="*/ 0 w 32"/>
                <a:gd name="T35" fmla="*/ 13 h 15"/>
                <a:gd name="T36" fmla="*/ 0 w 32"/>
                <a:gd name="T37" fmla="*/ 15 h 15"/>
                <a:gd name="T38" fmla="*/ 3 w 32"/>
                <a:gd name="T39" fmla="*/ 15 h 15"/>
                <a:gd name="T40" fmla="*/ 6 w 32"/>
                <a:gd name="T41" fmla="*/ 15 h 15"/>
                <a:gd name="T42" fmla="*/ 8 w 32"/>
                <a:gd name="T43" fmla="*/ 14 h 15"/>
                <a:gd name="T44" fmla="*/ 11 w 32"/>
                <a:gd name="T45" fmla="*/ 13 h 15"/>
                <a:gd name="T46" fmla="*/ 13 w 32"/>
                <a:gd name="T47" fmla="*/ 13 h 15"/>
                <a:gd name="T48" fmla="*/ 17 w 32"/>
                <a:gd name="T49" fmla="*/ 12 h 15"/>
                <a:gd name="T50" fmla="*/ 19 w 32"/>
                <a:gd name="T51" fmla="*/ 10 h 15"/>
                <a:gd name="T52" fmla="*/ 21 w 32"/>
                <a:gd name="T53" fmla="*/ 9 h 15"/>
                <a:gd name="T54" fmla="*/ 23 w 32"/>
                <a:gd name="T55" fmla="*/ 8 h 15"/>
                <a:gd name="T56" fmla="*/ 25 w 32"/>
                <a:gd name="T57" fmla="*/ 7 h 15"/>
                <a:gd name="T58" fmla="*/ 26 w 32"/>
                <a:gd name="T59" fmla="*/ 6 h 15"/>
                <a:gd name="T60" fmla="*/ 28 w 32"/>
                <a:gd name="T61" fmla="*/ 5 h 15"/>
                <a:gd name="T62" fmla="*/ 29 w 32"/>
                <a:gd name="T63" fmla="*/ 4 h 15"/>
                <a:gd name="T64" fmla="*/ 30 w 32"/>
                <a:gd name="T65" fmla="*/ 3 h 15"/>
                <a:gd name="T66" fmla="*/ 31 w 32"/>
                <a:gd name="T67" fmla="*/ 2 h 15"/>
                <a:gd name="T68" fmla="*/ 32 w 32"/>
                <a:gd name="T6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" h="15">
                  <a:moveTo>
                    <a:pt x="32" y="1"/>
                  </a:moveTo>
                  <a:lnTo>
                    <a:pt x="31" y="0"/>
                  </a:lnTo>
                  <a:lnTo>
                    <a:pt x="30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7" y="3"/>
                  </a:lnTo>
                  <a:lnTo>
                    <a:pt x="25" y="4"/>
                  </a:lnTo>
                  <a:lnTo>
                    <a:pt x="24" y="5"/>
                  </a:lnTo>
                  <a:lnTo>
                    <a:pt x="22" y="6"/>
                  </a:lnTo>
                  <a:lnTo>
                    <a:pt x="20" y="8"/>
                  </a:lnTo>
                  <a:lnTo>
                    <a:pt x="18" y="9"/>
                  </a:lnTo>
                  <a:lnTo>
                    <a:pt x="15" y="10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8" y="12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3" y="15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7" y="12"/>
                  </a:lnTo>
                  <a:lnTo>
                    <a:pt x="19" y="10"/>
                  </a:lnTo>
                  <a:lnTo>
                    <a:pt x="21" y="9"/>
                  </a:lnTo>
                  <a:lnTo>
                    <a:pt x="23" y="8"/>
                  </a:lnTo>
                  <a:lnTo>
                    <a:pt x="25" y="7"/>
                  </a:lnTo>
                  <a:lnTo>
                    <a:pt x="26" y="6"/>
                  </a:lnTo>
                  <a:lnTo>
                    <a:pt x="28" y="5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1" y="2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2" name="Freeform 3722">
              <a:extLst>
                <a:ext uri="{FF2B5EF4-FFF2-40B4-BE49-F238E27FC236}">
                  <a16:creationId xmlns:a16="http://schemas.microsoft.com/office/drawing/2014/main" id="{5F1D8B61-55D7-4EC1-93EE-78565A82D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3598"/>
              <a:ext cx="37" cy="18"/>
            </a:xfrm>
            <a:custGeom>
              <a:avLst/>
              <a:gdLst>
                <a:gd name="T0" fmla="*/ 0 w 37"/>
                <a:gd name="T1" fmla="*/ 16 h 18"/>
                <a:gd name="T2" fmla="*/ 0 w 37"/>
                <a:gd name="T3" fmla="*/ 18 h 18"/>
                <a:gd name="T4" fmla="*/ 3 w 37"/>
                <a:gd name="T5" fmla="*/ 18 h 18"/>
                <a:gd name="T6" fmla="*/ 7 w 37"/>
                <a:gd name="T7" fmla="*/ 18 h 18"/>
                <a:gd name="T8" fmla="*/ 10 w 37"/>
                <a:gd name="T9" fmla="*/ 17 h 18"/>
                <a:gd name="T10" fmla="*/ 13 w 37"/>
                <a:gd name="T11" fmla="*/ 16 h 18"/>
                <a:gd name="T12" fmla="*/ 18 w 37"/>
                <a:gd name="T13" fmla="*/ 15 h 18"/>
                <a:gd name="T14" fmla="*/ 20 w 37"/>
                <a:gd name="T15" fmla="*/ 13 h 18"/>
                <a:gd name="T16" fmla="*/ 23 w 37"/>
                <a:gd name="T17" fmla="*/ 12 h 18"/>
                <a:gd name="T18" fmla="*/ 25 w 37"/>
                <a:gd name="T19" fmla="*/ 11 h 18"/>
                <a:gd name="T20" fmla="*/ 27 w 37"/>
                <a:gd name="T21" fmla="*/ 10 h 18"/>
                <a:gd name="T22" fmla="*/ 29 w 37"/>
                <a:gd name="T23" fmla="*/ 8 h 18"/>
                <a:gd name="T24" fmla="*/ 31 w 37"/>
                <a:gd name="T25" fmla="*/ 7 h 18"/>
                <a:gd name="T26" fmla="*/ 33 w 37"/>
                <a:gd name="T27" fmla="*/ 6 h 18"/>
                <a:gd name="T28" fmla="*/ 34 w 37"/>
                <a:gd name="T29" fmla="*/ 4 h 18"/>
                <a:gd name="T30" fmla="*/ 35 w 37"/>
                <a:gd name="T31" fmla="*/ 3 h 18"/>
                <a:gd name="T32" fmla="*/ 37 w 37"/>
                <a:gd name="T33" fmla="*/ 2 h 18"/>
                <a:gd name="T34" fmla="*/ 37 w 37"/>
                <a:gd name="T35" fmla="*/ 1 h 18"/>
                <a:gd name="T36" fmla="*/ 35 w 37"/>
                <a:gd name="T37" fmla="*/ 0 h 18"/>
                <a:gd name="T38" fmla="*/ 34 w 37"/>
                <a:gd name="T39" fmla="*/ 1 h 18"/>
                <a:gd name="T40" fmla="*/ 33 w 37"/>
                <a:gd name="T41" fmla="*/ 2 h 18"/>
                <a:gd name="T42" fmla="*/ 32 w 37"/>
                <a:gd name="T43" fmla="*/ 3 h 18"/>
                <a:gd name="T44" fmla="*/ 31 w 37"/>
                <a:gd name="T45" fmla="*/ 4 h 18"/>
                <a:gd name="T46" fmla="*/ 30 w 37"/>
                <a:gd name="T47" fmla="*/ 5 h 18"/>
                <a:gd name="T48" fmla="*/ 28 w 37"/>
                <a:gd name="T49" fmla="*/ 6 h 18"/>
                <a:gd name="T50" fmla="*/ 26 w 37"/>
                <a:gd name="T51" fmla="*/ 8 h 18"/>
                <a:gd name="T52" fmla="*/ 24 w 37"/>
                <a:gd name="T53" fmla="*/ 9 h 18"/>
                <a:gd name="T54" fmla="*/ 22 w 37"/>
                <a:gd name="T55" fmla="*/ 10 h 18"/>
                <a:gd name="T56" fmla="*/ 19 w 37"/>
                <a:gd name="T57" fmla="*/ 11 h 18"/>
                <a:gd name="T58" fmla="*/ 17 w 37"/>
                <a:gd name="T59" fmla="*/ 12 h 18"/>
                <a:gd name="T60" fmla="*/ 13 w 37"/>
                <a:gd name="T61" fmla="*/ 13 h 18"/>
                <a:gd name="T62" fmla="*/ 10 w 37"/>
                <a:gd name="T63" fmla="*/ 15 h 18"/>
                <a:gd name="T64" fmla="*/ 7 w 37"/>
                <a:gd name="T65" fmla="*/ 16 h 18"/>
                <a:gd name="T66" fmla="*/ 3 w 37"/>
                <a:gd name="T67" fmla="*/ 16 h 18"/>
                <a:gd name="T68" fmla="*/ 0 w 37"/>
                <a:gd name="T69" fmla="*/ 16 h 18"/>
                <a:gd name="T70" fmla="*/ 0 w 37"/>
                <a:gd name="T71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7" h="18">
                  <a:moveTo>
                    <a:pt x="0" y="16"/>
                  </a:moveTo>
                  <a:lnTo>
                    <a:pt x="0" y="18"/>
                  </a:lnTo>
                  <a:lnTo>
                    <a:pt x="3" y="18"/>
                  </a:lnTo>
                  <a:lnTo>
                    <a:pt x="7" y="18"/>
                  </a:lnTo>
                  <a:lnTo>
                    <a:pt x="10" y="17"/>
                  </a:lnTo>
                  <a:lnTo>
                    <a:pt x="13" y="16"/>
                  </a:lnTo>
                  <a:lnTo>
                    <a:pt x="18" y="15"/>
                  </a:lnTo>
                  <a:lnTo>
                    <a:pt x="20" y="13"/>
                  </a:lnTo>
                  <a:lnTo>
                    <a:pt x="23" y="12"/>
                  </a:lnTo>
                  <a:lnTo>
                    <a:pt x="25" y="11"/>
                  </a:lnTo>
                  <a:lnTo>
                    <a:pt x="27" y="10"/>
                  </a:lnTo>
                  <a:lnTo>
                    <a:pt x="29" y="8"/>
                  </a:lnTo>
                  <a:lnTo>
                    <a:pt x="31" y="7"/>
                  </a:lnTo>
                  <a:lnTo>
                    <a:pt x="33" y="6"/>
                  </a:lnTo>
                  <a:lnTo>
                    <a:pt x="34" y="4"/>
                  </a:lnTo>
                  <a:lnTo>
                    <a:pt x="35" y="3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5" y="0"/>
                  </a:lnTo>
                  <a:lnTo>
                    <a:pt x="34" y="1"/>
                  </a:lnTo>
                  <a:lnTo>
                    <a:pt x="33" y="2"/>
                  </a:lnTo>
                  <a:lnTo>
                    <a:pt x="32" y="3"/>
                  </a:lnTo>
                  <a:lnTo>
                    <a:pt x="31" y="4"/>
                  </a:lnTo>
                  <a:lnTo>
                    <a:pt x="30" y="5"/>
                  </a:lnTo>
                  <a:lnTo>
                    <a:pt x="28" y="6"/>
                  </a:lnTo>
                  <a:lnTo>
                    <a:pt x="26" y="8"/>
                  </a:lnTo>
                  <a:lnTo>
                    <a:pt x="24" y="9"/>
                  </a:lnTo>
                  <a:lnTo>
                    <a:pt x="22" y="10"/>
                  </a:lnTo>
                  <a:lnTo>
                    <a:pt x="19" y="11"/>
                  </a:lnTo>
                  <a:lnTo>
                    <a:pt x="17" y="12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6"/>
                  </a:lnTo>
                  <a:lnTo>
                    <a:pt x="3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3" name="Freeform 3723">
              <a:extLst>
                <a:ext uri="{FF2B5EF4-FFF2-40B4-BE49-F238E27FC236}">
                  <a16:creationId xmlns:a16="http://schemas.microsoft.com/office/drawing/2014/main" id="{E318B5F8-2097-4FE0-BB81-4B5300DBC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9" y="3606"/>
              <a:ext cx="38" cy="11"/>
            </a:xfrm>
            <a:custGeom>
              <a:avLst/>
              <a:gdLst>
                <a:gd name="T0" fmla="*/ 0 w 38"/>
                <a:gd name="T1" fmla="*/ 1 h 11"/>
                <a:gd name="T2" fmla="*/ 1 w 38"/>
                <a:gd name="T3" fmla="*/ 2 h 11"/>
                <a:gd name="T4" fmla="*/ 1 w 38"/>
                <a:gd name="T5" fmla="*/ 2 h 11"/>
                <a:gd name="T6" fmla="*/ 2 w 38"/>
                <a:gd name="T7" fmla="*/ 2 h 11"/>
                <a:gd name="T8" fmla="*/ 3 w 38"/>
                <a:gd name="T9" fmla="*/ 3 h 11"/>
                <a:gd name="T10" fmla="*/ 5 w 38"/>
                <a:gd name="T11" fmla="*/ 4 h 11"/>
                <a:gd name="T12" fmla="*/ 6 w 38"/>
                <a:gd name="T13" fmla="*/ 4 h 11"/>
                <a:gd name="T14" fmla="*/ 8 w 38"/>
                <a:gd name="T15" fmla="*/ 5 h 11"/>
                <a:gd name="T16" fmla="*/ 11 w 38"/>
                <a:gd name="T17" fmla="*/ 7 h 11"/>
                <a:gd name="T18" fmla="*/ 13 w 38"/>
                <a:gd name="T19" fmla="*/ 8 h 11"/>
                <a:gd name="T20" fmla="*/ 16 w 38"/>
                <a:gd name="T21" fmla="*/ 8 h 11"/>
                <a:gd name="T22" fmla="*/ 19 w 38"/>
                <a:gd name="T23" fmla="*/ 8 h 11"/>
                <a:gd name="T24" fmla="*/ 23 w 38"/>
                <a:gd name="T25" fmla="*/ 10 h 11"/>
                <a:gd name="T26" fmla="*/ 26 w 38"/>
                <a:gd name="T27" fmla="*/ 10 h 11"/>
                <a:gd name="T28" fmla="*/ 29 w 38"/>
                <a:gd name="T29" fmla="*/ 10 h 11"/>
                <a:gd name="T30" fmla="*/ 33 w 38"/>
                <a:gd name="T31" fmla="*/ 11 h 11"/>
                <a:gd name="T32" fmla="*/ 38 w 38"/>
                <a:gd name="T33" fmla="*/ 10 h 11"/>
                <a:gd name="T34" fmla="*/ 38 w 38"/>
                <a:gd name="T35" fmla="*/ 8 h 11"/>
                <a:gd name="T36" fmla="*/ 33 w 38"/>
                <a:gd name="T37" fmla="*/ 8 h 11"/>
                <a:gd name="T38" fmla="*/ 29 w 38"/>
                <a:gd name="T39" fmla="*/ 8 h 11"/>
                <a:gd name="T40" fmla="*/ 26 w 38"/>
                <a:gd name="T41" fmla="*/ 8 h 11"/>
                <a:gd name="T42" fmla="*/ 23 w 38"/>
                <a:gd name="T43" fmla="*/ 8 h 11"/>
                <a:gd name="T44" fmla="*/ 20 w 38"/>
                <a:gd name="T45" fmla="*/ 7 h 11"/>
                <a:gd name="T46" fmla="*/ 17 w 38"/>
                <a:gd name="T47" fmla="*/ 5 h 11"/>
                <a:gd name="T48" fmla="*/ 13 w 38"/>
                <a:gd name="T49" fmla="*/ 5 h 11"/>
                <a:gd name="T50" fmla="*/ 11 w 38"/>
                <a:gd name="T51" fmla="*/ 4 h 11"/>
                <a:gd name="T52" fmla="*/ 9 w 38"/>
                <a:gd name="T53" fmla="*/ 3 h 11"/>
                <a:gd name="T54" fmla="*/ 7 w 38"/>
                <a:gd name="T55" fmla="*/ 2 h 11"/>
                <a:gd name="T56" fmla="*/ 5 w 38"/>
                <a:gd name="T57" fmla="*/ 2 h 11"/>
                <a:gd name="T58" fmla="*/ 4 w 38"/>
                <a:gd name="T59" fmla="*/ 1 h 11"/>
                <a:gd name="T60" fmla="*/ 3 w 38"/>
                <a:gd name="T61" fmla="*/ 0 h 11"/>
                <a:gd name="T62" fmla="*/ 2 w 38"/>
                <a:gd name="T63" fmla="*/ 0 h 11"/>
                <a:gd name="T64" fmla="*/ 2 w 38"/>
                <a:gd name="T65" fmla="*/ 0 h 11"/>
                <a:gd name="T66" fmla="*/ 1 w 38"/>
                <a:gd name="T67" fmla="*/ 0 h 11"/>
                <a:gd name="T68" fmla="*/ 2 w 38"/>
                <a:gd name="T69" fmla="*/ 0 h 11"/>
                <a:gd name="T70" fmla="*/ 0 w 38"/>
                <a:gd name="T71" fmla="*/ 1 h 11"/>
                <a:gd name="T72" fmla="*/ 0 w 38"/>
                <a:gd name="T7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" h="11">
                  <a:moveTo>
                    <a:pt x="0" y="1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8" y="5"/>
                  </a:lnTo>
                  <a:lnTo>
                    <a:pt x="11" y="7"/>
                  </a:lnTo>
                  <a:lnTo>
                    <a:pt x="13" y="8"/>
                  </a:lnTo>
                  <a:lnTo>
                    <a:pt x="16" y="8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0"/>
                  </a:lnTo>
                  <a:lnTo>
                    <a:pt x="29" y="10"/>
                  </a:lnTo>
                  <a:lnTo>
                    <a:pt x="33" y="11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3" y="8"/>
                  </a:lnTo>
                  <a:lnTo>
                    <a:pt x="29" y="8"/>
                  </a:lnTo>
                  <a:lnTo>
                    <a:pt x="26" y="8"/>
                  </a:lnTo>
                  <a:lnTo>
                    <a:pt x="23" y="8"/>
                  </a:lnTo>
                  <a:lnTo>
                    <a:pt x="20" y="7"/>
                  </a:lnTo>
                  <a:lnTo>
                    <a:pt x="17" y="5"/>
                  </a:lnTo>
                  <a:lnTo>
                    <a:pt x="13" y="5"/>
                  </a:lnTo>
                  <a:lnTo>
                    <a:pt x="11" y="4"/>
                  </a:lnTo>
                  <a:lnTo>
                    <a:pt x="9" y="3"/>
                  </a:lnTo>
                  <a:lnTo>
                    <a:pt x="7" y="2"/>
                  </a:lnTo>
                  <a:lnTo>
                    <a:pt x="5" y="2"/>
                  </a:lnTo>
                  <a:lnTo>
                    <a:pt x="4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4" name="Freeform 3724">
              <a:extLst>
                <a:ext uri="{FF2B5EF4-FFF2-40B4-BE49-F238E27FC236}">
                  <a16:creationId xmlns:a16="http://schemas.microsoft.com/office/drawing/2014/main" id="{BA6996CC-34C7-4C92-BC11-58065E0FE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597"/>
              <a:ext cx="10" cy="10"/>
            </a:xfrm>
            <a:custGeom>
              <a:avLst/>
              <a:gdLst>
                <a:gd name="T0" fmla="*/ 2 w 10"/>
                <a:gd name="T1" fmla="*/ 0 h 10"/>
                <a:gd name="T2" fmla="*/ 0 w 10"/>
                <a:gd name="T3" fmla="*/ 1 h 10"/>
                <a:gd name="T4" fmla="*/ 1 w 10"/>
                <a:gd name="T5" fmla="*/ 2 h 10"/>
                <a:gd name="T6" fmla="*/ 2 w 10"/>
                <a:gd name="T7" fmla="*/ 3 h 10"/>
                <a:gd name="T8" fmla="*/ 4 w 10"/>
                <a:gd name="T9" fmla="*/ 5 h 10"/>
                <a:gd name="T10" fmla="*/ 5 w 10"/>
                <a:gd name="T11" fmla="*/ 6 h 10"/>
                <a:gd name="T12" fmla="*/ 6 w 10"/>
                <a:gd name="T13" fmla="*/ 8 h 10"/>
                <a:gd name="T14" fmla="*/ 7 w 10"/>
                <a:gd name="T15" fmla="*/ 9 h 10"/>
                <a:gd name="T16" fmla="*/ 8 w 10"/>
                <a:gd name="T17" fmla="*/ 10 h 10"/>
                <a:gd name="T18" fmla="*/ 10 w 10"/>
                <a:gd name="T19" fmla="*/ 9 h 10"/>
                <a:gd name="T20" fmla="*/ 9 w 10"/>
                <a:gd name="T21" fmla="*/ 8 h 10"/>
                <a:gd name="T22" fmla="*/ 8 w 10"/>
                <a:gd name="T23" fmla="*/ 6 h 10"/>
                <a:gd name="T24" fmla="*/ 6 w 10"/>
                <a:gd name="T25" fmla="*/ 5 h 10"/>
                <a:gd name="T26" fmla="*/ 5 w 10"/>
                <a:gd name="T27" fmla="*/ 4 h 10"/>
                <a:gd name="T28" fmla="*/ 4 w 10"/>
                <a:gd name="T29" fmla="*/ 2 h 10"/>
                <a:gd name="T30" fmla="*/ 4 w 10"/>
                <a:gd name="T31" fmla="*/ 1 h 10"/>
                <a:gd name="T32" fmla="*/ 2 w 10"/>
                <a:gd name="T33" fmla="*/ 0 h 10"/>
                <a:gd name="T34" fmla="*/ 2 w 10"/>
                <a:gd name="T35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" h="10">
                  <a:moveTo>
                    <a:pt x="2" y="0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5"/>
                  </a:lnTo>
                  <a:lnTo>
                    <a:pt x="5" y="6"/>
                  </a:lnTo>
                  <a:lnTo>
                    <a:pt x="6" y="8"/>
                  </a:lnTo>
                  <a:lnTo>
                    <a:pt x="7" y="9"/>
                  </a:lnTo>
                  <a:lnTo>
                    <a:pt x="8" y="10"/>
                  </a:lnTo>
                  <a:lnTo>
                    <a:pt x="10" y="9"/>
                  </a:lnTo>
                  <a:lnTo>
                    <a:pt x="9" y="8"/>
                  </a:lnTo>
                  <a:lnTo>
                    <a:pt x="8" y="6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2"/>
                  </a:lnTo>
                  <a:lnTo>
                    <a:pt x="4" y="1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5" name="Freeform 3725">
              <a:extLst>
                <a:ext uri="{FF2B5EF4-FFF2-40B4-BE49-F238E27FC236}">
                  <a16:creationId xmlns:a16="http://schemas.microsoft.com/office/drawing/2014/main" id="{1344E1F8-04FB-45D2-A445-ADFDD5729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7"/>
              <a:ext cx="114" cy="86"/>
            </a:xfrm>
            <a:custGeom>
              <a:avLst/>
              <a:gdLst>
                <a:gd name="T0" fmla="*/ 114 w 114"/>
                <a:gd name="T1" fmla="*/ 39 h 86"/>
                <a:gd name="T2" fmla="*/ 1 w 114"/>
                <a:gd name="T3" fmla="*/ 0 h 86"/>
                <a:gd name="T4" fmla="*/ 0 w 114"/>
                <a:gd name="T5" fmla="*/ 43 h 86"/>
                <a:gd name="T6" fmla="*/ 114 w 114"/>
                <a:gd name="T7" fmla="*/ 86 h 86"/>
                <a:gd name="T8" fmla="*/ 114 w 114"/>
                <a:gd name="T9" fmla="*/ 3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86">
                  <a:moveTo>
                    <a:pt x="114" y="39"/>
                  </a:moveTo>
                  <a:lnTo>
                    <a:pt x="1" y="0"/>
                  </a:lnTo>
                  <a:lnTo>
                    <a:pt x="0" y="43"/>
                  </a:lnTo>
                  <a:lnTo>
                    <a:pt x="114" y="86"/>
                  </a:lnTo>
                  <a:lnTo>
                    <a:pt x="114" y="39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6" name="Freeform 3726">
              <a:extLst>
                <a:ext uri="{FF2B5EF4-FFF2-40B4-BE49-F238E27FC236}">
                  <a16:creationId xmlns:a16="http://schemas.microsoft.com/office/drawing/2014/main" id="{279DB65B-B958-45E2-815A-1F7C262F0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06"/>
              <a:ext cx="115" cy="41"/>
            </a:xfrm>
            <a:custGeom>
              <a:avLst/>
              <a:gdLst>
                <a:gd name="T0" fmla="*/ 1 w 115"/>
                <a:gd name="T1" fmla="*/ 2 h 41"/>
                <a:gd name="T2" fmla="*/ 2 w 115"/>
                <a:gd name="T3" fmla="*/ 1 h 41"/>
                <a:gd name="T4" fmla="*/ 1 w 115"/>
                <a:gd name="T5" fmla="*/ 2 h 41"/>
                <a:gd name="T6" fmla="*/ 114 w 115"/>
                <a:gd name="T7" fmla="*/ 41 h 41"/>
                <a:gd name="T8" fmla="*/ 115 w 115"/>
                <a:gd name="T9" fmla="*/ 39 h 41"/>
                <a:gd name="T10" fmla="*/ 2 w 115"/>
                <a:gd name="T11" fmla="*/ 0 h 41"/>
                <a:gd name="T12" fmla="*/ 0 w 115"/>
                <a:gd name="T13" fmla="*/ 1 h 41"/>
                <a:gd name="T14" fmla="*/ 2 w 115"/>
                <a:gd name="T15" fmla="*/ 0 h 41"/>
                <a:gd name="T16" fmla="*/ 1 w 115"/>
                <a:gd name="T17" fmla="*/ 0 h 41"/>
                <a:gd name="T18" fmla="*/ 0 w 115"/>
                <a:gd name="T19" fmla="*/ 0 h 41"/>
                <a:gd name="T20" fmla="*/ 0 w 115"/>
                <a:gd name="T21" fmla="*/ 1 h 41"/>
                <a:gd name="T22" fmla="*/ 1 w 115"/>
                <a:gd name="T23" fmla="*/ 2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1">
                  <a:moveTo>
                    <a:pt x="1" y="2"/>
                  </a:moveTo>
                  <a:lnTo>
                    <a:pt x="2" y="1"/>
                  </a:lnTo>
                  <a:lnTo>
                    <a:pt x="1" y="2"/>
                  </a:lnTo>
                  <a:lnTo>
                    <a:pt x="114" y="41"/>
                  </a:lnTo>
                  <a:lnTo>
                    <a:pt x="115" y="39"/>
                  </a:lnTo>
                  <a:lnTo>
                    <a:pt x="2" y="0"/>
                  </a:lnTo>
                  <a:lnTo>
                    <a:pt x="0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7" name="Freeform 3727">
              <a:extLst>
                <a:ext uri="{FF2B5EF4-FFF2-40B4-BE49-F238E27FC236}">
                  <a16:creationId xmlns:a16="http://schemas.microsoft.com/office/drawing/2014/main" id="{6FFA7742-4412-44B3-97AE-FCB88FAEF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5" y="3607"/>
              <a:ext cx="3" cy="45"/>
            </a:xfrm>
            <a:custGeom>
              <a:avLst/>
              <a:gdLst>
                <a:gd name="T0" fmla="*/ 1 w 3"/>
                <a:gd name="T1" fmla="*/ 43 h 45"/>
                <a:gd name="T2" fmla="*/ 1 w 3"/>
                <a:gd name="T3" fmla="*/ 42 h 45"/>
                <a:gd name="T4" fmla="*/ 1 w 3"/>
                <a:gd name="T5" fmla="*/ 43 h 45"/>
                <a:gd name="T6" fmla="*/ 3 w 3"/>
                <a:gd name="T7" fmla="*/ 0 h 45"/>
                <a:gd name="T8" fmla="*/ 1 w 3"/>
                <a:gd name="T9" fmla="*/ 0 h 45"/>
                <a:gd name="T10" fmla="*/ 0 w 3"/>
                <a:gd name="T11" fmla="*/ 43 h 45"/>
                <a:gd name="T12" fmla="*/ 1 w 3"/>
                <a:gd name="T13" fmla="*/ 45 h 45"/>
                <a:gd name="T14" fmla="*/ 0 w 3"/>
                <a:gd name="T15" fmla="*/ 43 h 45"/>
                <a:gd name="T16" fmla="*/ 0 w 3"/>
                <a:gd name="T17" fmla="*/ 45 h 45"/>
                <a:gd name="T18" fmla="*/ 1 w 3"/>
                <a:gd name="T19" fmla="*/ 45 h 45"/>
                <a:gd name="T20" fmla="*/ 1 w 3"/>
                <a:gd name="T21" fmla="*/ 45 h 45"/>
                <a:gd name="T22" fmla="*/ 1 w 3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45">
                  <a:moveTo>
                    <a:pt x="1" y="43"/>
                  </a:moveTo>
                  <a:lnTo>
                    <a:pt x="1" y="42"/>
                  </a:lnTo>
                  <a:lnTo>
                    <a:pt x="1" y="43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3"/>
                  </a:lnTo>
                  <a:lnTo>
                    <a:pt x="1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1" y="45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8" name="Freeform 3728">
              <a:extLst>
                <a:ext uri="{FF2B5EF4-FFF2-40B4-BE49-F238E27FC236}">
                  <a16:creationId xmlns:a16="http://schemas.microsoft.com/office/drawing/2014/main" id="{ED59176A-4334-435A-9985-23E220375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9"/>
              <a:ext cx="115" cy="45"/>
            </a:xfrm>
            <a:custGeom>
              <a:avLst/>
              <a:gdLst>
                <a:gd name="T0" fmla="*/ 115 w 115"/>
                <a:gd name="T1" fmla="*/ 43 h 45"/>
                <a:gd name="T2" fmla="*/ 113 w 115"/>
                <a:gd name="T3" fmla="*/ 44 h 45"/>
                <a:gd name="T4" fmla="*/ 115 w 115"/>
                <a:gd name="T5" fmla="*/ 43 h 45"/>
                <a:gd name="T6" fmla="*/ 0 w 115"/>
                <a:gd name="T7" fmla="*/ 0 h 45"/>
                <a:gd name="T8" fmla="*/ 0 w 115"/>
                <a:gd name="T9" fmla="*/ 3 h 45"/>
                <a:gd name="T10" fmla="*/ 114 w 115"/>
                <a:gd name="T11" fmla="*/ 45 h 45"/>
                <a:gd name="T12" fmla="*/ 115 w 115"/>
                <a:gd name="T13" fmla="*/ 44 h 45"/>
                <a:gd name="T14" fmla="*/ 114 w 115"/>
                <a:gd name="T15" fmla="*/ 45 h 45"/>
                <a:gd name="T16" fmla="*/ 115 w 115"/>
                <a:gd name="T17" fmla="*/ 45 h 45"/>
                <a:gd name="T18" fmla="*/ 115 w 115"/>
                <a:gd name="T19" fmla="*/ 44 h 45"/>
                <a:gd name="T20" fmla="*/ 115 w 115"/>
                <a:gd name="T21" fmla="*/ 43 h 45"/>
                <a:gd name="T22" fmla="*/ 115 w 115"/>
                <a:gd name="T23" fmla="*/ 4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5" h="45">
                  <a:moveTo>
                    <a:pt x="115" y="43"/>
                  </a:moveTo>
                  <a:lnTo>
                    <a:pt x="113" y="44"/>
                  </a:lnTo>
                  <a:lnTo>
                    <a:pt x="115" y="43"/>
                  </a:lnTo>
                  <a:lnTo>
                    <a:pt x="0" y="0"/>
                  </a:lnTo>
                  <a:lnTo>
                    <a:pt x="0" y="3"/>
                  </a:lnTo>
                  <a:lnTo>
                    <a:pt x="114" y="45"/>
                  </a:lnTo>
                  <a:lnTo>
                    <a:pt x="115" y="44"/>
                  </a:lnTo>
                  <a:lnTo>
                    <a:pt x="114" y="45"/>
                  </a:lnTo>
                  <a:lnTo>
                    <a:pt x="115" y="45"/>
                  </a:lnTo>
                  <a:lnTo>
                    <a:pt x="115" y="44"/>
                  </a:lnTo>
                  <a:lnTo>
                    <a:pt x="115" y="43"/>
                  </a:lnTo>
                  <a:lnTo>
                    <a:pt x="115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49" name="Freeform 3729">
              <a:extLst>
                <a:ext uri="{FF2B5EF4-FFF2-40B4-BE49-F238E27FC236}">
                  <a16:creationId xmlns:a16="http://schemas.microsoft.com/office/drawing/2014/main" id="{5F3FC791-8556-4C22-A0E3-32C31ED3A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9" y="3645"/>
              <a:ext cx="2" cy="48"/>
            </a:xfrm>
            <a:custGeom>
              <a:avLst/>
              <a:gdLst>
                <a:gd name="T0" fmla="*/ 0 w 2"/>
                <a:gd name="T1" fmla="*/ 1 h 48"/>
                <a:gd name="T2" fmla="*/ 1 w 2"/>
                <a:gd name="T3" fmla="*/ 2 h 48"/>
                <a:gd name="T4" fmla="*/ 0 w 2"/>
                <a:gd name="T5" fmla="*/ 1 h 48"/>
                <a:gd name="T6" fmla="*/ 0 w 2"/>
                <a:gd name="T7" fmla="*/ 48 h 48"/>
                <a:gd name="T8" fmla="*/ 2 w 2"/>
                <a:gd name="T9" fmla="*/ 48 h 48"/>
                <a:gd name="T10" fmla="*/ 2 w 2"/>
                <a:gd name="T11" fmla="*/ 1 h 48"/>
                <a:gd name="T12" fmla="*/ 2 w 2"/>
                <a:gd name="T13" fmla="*/ 0 h 48"/>
                <a:gd name="T14" fmla="*/ 2 w 2"/>
                <a:gd name="T15" fmla="*/ 1 h 48"/>
                <a:gd name="T16" fmla="*/ 2 w 2"/>
                <a:gd name="T17" fmla="*/ 0 h 48"/>
                <a:gd name="T18" fmla="*/ 1 w 2"/>
                <a:gd name="T19" fmla="*/ 0 h 48"/>
                <a:gd name="T20" fmla="*/ 1 w 2"/>
                <a:gd name="T21" fmla="*/ 0 h 48"/>
                <a:gd name="T22" fmla="*/ 0 w 2"/>
                <a:gd name="T23" fmla="*/ 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48">
                  <a:moveTo>
                    <a:pt x="0" y="1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48"/>
                  </a:lnTo>
                  <a:lnTo>
                    <a:pt x="2" y="48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0" name="Freeform 3730">
              <a:extLst>
                <a:ext uri="{FF2B5EF4-FFF2-40B4-BE49-F238E27FC236}">
                  <a16:creationId xmlns:a16="http://schemas.microsoft.com/office/drawing/2014/main" id="{39108CFB-B04C-4AF3-9F0D-41E839054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3" y="3636"/>
              <a:ext cx="2" cy="23"/>
            </a:xfrm>
            <a:custGeom>
              <a:avLst/>
              <a:gdLst>
                <a:gd name="T0" fmla="*/ 2 w 2"/>
                <a:gd name="T1" fmla="*/ 22 h 23"/>
                <a:gd name="T2" fmla="*/ 1 w 2"/>
                <a:gd name="T3" fmla="*/ 23 h 23"/>
                <a:gd name="T4" fmla="*/ 2 w 2"/>
                <a:gd name="T5" fmla="*/ 22 h 23"/>
                <a:gd name="T6" fmla="*/ 2 w 2"/>
                <a:gd name="T7" fmla="*/ 0 h 23"/>
                <a:gd name="T8" fmla="*/ 0 w 2"/>
                <a:gd name="T9" fmla="*/ 0 h 23"/>
                <a:gd name="T10" fmla="*/ 0 w 2"/>
                <a:gd name="T11" fmla="*/ 22 h 23"/>
                <a:gd name="T12" fmla="*/ 1 w 2"/>
                <a:gd name="T13" fmla="*/ 22 h 23"/>
                <a:gd name="T14" fmla="*/ 1 w 2"/>
                <a:gd name="T15" fmla="*/ 23 h 23"/>
                <a:gd name="T16" fmla="*/ 2 w 2"/>
                <a:gd name="T17" fmla="*/ 23 h 23"/>
                <a:gd name="T18" fmla="*/ 2 w 2"/>
                <a:gd name="T19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3">
                  <a:moveTo>
                    <a:pt x="2" y="22"/>
                  </a:moveTo>
                  <a:lnTo>
                    <a:pt x="1" y="23"/>
                  </a:lnTo>
                  <a:lnTo>
                    <a:pt x="2" y="2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2" y="23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1" name="Freeform 3731">
              <a:extLst>
                <a:ext uri="{FF2B5EF4-FFF2-40B4-BE49-F238E27FC236}">
                  <a16:creationId xmlns:a16="http://schemas.microsoft.com/office/drawing/2014/main" id="{9AD89890-72F3-42DB-8797-B1515B611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8"/>
              <a:ext cx="89" cy="16"/>
            </a:xfrm>
            <a:custGeom>
              <a:avLst/>
              <a:gdLst>
                <a:gd name="T0" fmla="*/ 1 w 89"/>
                <a:gd name="T1" fmla="*/ 16 h 16"/>
                <a:gd name="T2" fmla="*/ 0 w 89"/>
                <a:gd name="T3" fmla="*/ 15 h 16"/>
                <a:gd name="T4" fmla="*/ 1 w 89"/>
                <a:gd name="T5" fmla="*/ 16 h 16"/>
                <a:gd name="T6" fmla="*/ 89 w 89"/>
                <a:gd name="T7" fmla="*/ 1 h 16"/>
                <a:gd name="T8" fmla="*/ 89 w 89"/>
                <a:gd name="T9" fmla="*/ 0 h 16"/>
                <a:gd name="T10" fmla="*/ 0 w 89"/>
                <a:gd name="T11" fmla="*/ 14 h 16"/>
                <a:gd name="T12" fmla="*/ 1 w 89"/>
                <a:gd name="T13" fmla="*/ 15 h 16"/>
                <a:gd name="T14" fmla="*/ 0 w 89"/>
                <a:gd name="T15" fmla="*/ 15 h 16"/>
                <a:gd name="T16" fmla="*/ 0 w 89"/>
                <a:gd name="T17" fmla="*/ 16 h 16"/>
                <a:gd name="T18" fmla="*/ 1 w 89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9" h="16">
                  <a:moveTo>
                    <a:pt x="1" y="16"/>
                  </a:moveTo>
                  <a:lnTo>
                    <a:pt x="0" y="15"/>
                  </a:lnTo>
                  <a:lnTo>
                    <a:pt x="1" y="16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2" name="Freeform 3732">
              <a:extLst>
                <a:ext uri="{FF2B5EF4-FFF2-40B4-BE49-F238E27FC236}">
                  <a16:creationId xmlns:a16="http://schemas.microsoft.com/office/drawing/2014/main" id="{F8DD8465-4935-4BAD-925B-C0A741A08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50"/>
              <a:ext cx="1" cy="23"/>
            </a:xfrm>
            <a:custGeom>
              <a:avLst/>
              <a:gdLst>
                <a:gd name="T0" fmla="*/ 0 w 1"/>
                <a:gd name="T1" fmla="*/ 0 h 23"/>
                <a:gd name="T2" fmla="*/ 0 w 1"/>
                <a:gd name="T3" fmla="*/ 0 h 23"/>
                <a:gd name="T4" fmla="*/ 0 w 1"/>
                <a:gd name="T5" fmla="*/ 0 h 23"/>
                <a:gd name="T6" fmla="*/ 0 w 1"/>
                <a:gd name="T7" fmla="*/ 23 h 23"/>
                <a:gd name="T8" fmla="*/ 1 w 1"/>
                <a:gd name="T9" fmla="*/ 23 h 23"/>
                <a:gd name="T10" fmla="*/ 1 w 1"/>
                <a:gd name="T11" fmla="*/ 0 h 23"/>
                <a:gd name="T12" fmla="*/ 0 w 1"/>
                <a:gd name="T13" fmla="*/ 2 h 23"/>
                <a:gd name="T14" fmla="*/ 0 w 1"/>
                <a:gd name="T15" fmla="*/ 0 h 23"/>
                <a:gd name="T16" fmla="*/ 0 w 1"/>
                <a:gd name="T17" fmla="*/ 0 h 23"/>
                <a:gd name="T18" fmla="*/ 0 w 1"/>
                <a:gd name="T1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" h="23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3"/>
                  </a:lnTo>
                  <a:lnTo>
                    <a:pt x="1" y="23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3" name="Freeform 3733">
              <a:extLst>
                <a:ext uri="{FF2B5EF4-FFF2-40B4-BE49-F238E27FC236}">
                  <a16:creationId xmlns:a16="http://schemas.microsoft.com/office/drawing/2014/main" id="{F3E32889-737E-446C-972F-682A8E2AA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5" y="3635"/>
              <a:ext cx="90" cy="17"/>
            </a:xfrm>
            <a:custGeom>
              <a:avLst/>
              <a:gdLst>
                <a:gd name="T0" fmla="*/ 89 w 90"/>
                <a:gd name="T1" fmla="*/ 0 h 17"/>
                <a:gd name="T2" fmla="*/ 90 w 90"/>
                <a:gd name="T3" fmla="*/ 1 h 17"/>
                <a:gd name="T4" fmla="*/ 89 w 90"/>
                <a:gd name="T5" fmla="*/ 0 h 17"/>
                <a:gd name="T6" fmla="*/ 0 w 90"/>
                <a:gd name="T7" fmla="*/ 15 h 17"/>
                <a:gd name="T8" fmla="*/ 0 w 90"/>
                <a:gd name="T9" fmla="*/ 17 h 17"/>
                <a:gd name="T10" fmla="*/ 89 w 90"/>
                <a:gd name="T11" fmla="*/ 2 h 17"/>
                <a:gd name="T12" fmla="*/ 88 w 90"/>
                <a:gd name="T13" fmla="*/ 1 h 17"/>
                <a:gd name="T14" fmla="*/ 90 w 90"/>
                <a:gd name="T15" fmla="*/ 1 h 17"/>
                <a:gd name="T16" fmla="*/ 90 w 90"/>
                <a:gd name="T17" fmla="*/ 0 h 17"/>
                <a:gd name="T18" fmla="*/ 89 w 90"/>
                <a:gd name="T1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17">
                  <a:moveTo>
                    <a:pt x="89" y="0"/>
                  </a:moveTo>
                  <a:lnTo>
                    <a:pt x="90" y="1"/>
                  </a:lnTo>
                  <a:lnTo>
                    <a:pt x="89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89" y="2"/>
                  </a:lnTo>
                  <a:lnTo>
                    <a:pt x="88" y="1"/>
                  </a:lnTo>
                  <a:lnTo>
                    <a:pt x="90" y="1"/>
                  </a:lnTo>
                  <a:lnTo>
                    <a:pt x="90" y="0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4" name="Freeform 3734">
              <a:extLst>
                <a:ext uri="{FF2B5EF4-FFF2-40B4-BE49-F238E27FC236}">
                  <a16:creationId xmlns:a16="http://schemas.microsoft.com/office/drawing/2014/main" id="{45E6F525-49E2-4378-87F2-7F9AB66139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621"/>
              <a:ext cx="2" cy="26"/>
            </a:xfrm>
            <a:custGeom>
              <a:avLst/>
              <a:gdLst>
                <a:gd name="T0" fmla="*/ 2 w 2"/>
                <a:gd name="T1" fmla="*/ 25 h 26"/>
                <a:gd name="T2" fmla="*/ 1 w 2"/>
                <a:gd name="T3" fmla="*/ 26 h 26"/>
                <a:gd name="T4" fmla="*/ 2 w 2"/>
                <a:gd name="T5" fmla="*/ 25 h 26"/>
                <a:gd name="T6" fmla="*/ 2 w 2"/>
                <a:gd name="T7" fmla="*/ 0 h 26"/>
                <a:gd name="T8" fmla="*/ 0 w 2"/>
                <a:gd name="T9" fmla="*/ 0 h 26"/>
                <a:gd name="T10" fmla="*/ 0 w 2"/>
                <a:gd name="T11" fmla="*/ 25 h 26"/>
                <a:gd name="T12" fmla="*/ 1 w 2"/>
                <a:gd name="T13" fmla="*/ 24 h 26"/>
                <a:gd name="T14" fmla="*/ 1 w 2"/>
                <a:gd name="T15" fmla="*/ 26 h 26"/>
                <a:gd name="T16" fmla="*/ 2 w 2"/>
                <a:gd name="T17" fmla="*/ 26 h 26"/>
                <a:gd name="T18" fmla="*/ 2 w 2"/>
                <a:gd name="T1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26">
                  <a:moveTo>
                    <a:pt x="2" y="25"/>
                  </a:moveTo>
                  <a:lnTo>
                    <a:pt x="1" y="26"/>
                  </a:lnTo>
                  <a:lnTo>
                    <a:pt x="2" y="25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" y="24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5" name="Freeform 3735">
              <a:extLst>
                <a:ext uri="{FF2B5EF4-FFF2-40B4-BE49-F238E27FC236}">
                  <a16:creationId xmlns:a16="http://schemas.microsoft.com/office/drawing/2014/main" id="{186878DA-8FD0-437B-AB9D-DF9CCDE86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4" y="3645"/>
              <a:ext cx="62" cy="14"/>
            </a:xfrm>
            <a:custGeom>
              <a:avLst/>
              <a:gdLst>
                <a:gd name="T0" fmla="*/ 0 w 62"/>
                <a:gd name="T1" fmla="*/ 13 h 14"/>
                <a:gd name="T2" fmla="*/ 0 w 62"/>
                <a:gd name="T3" fmla="*/ 14 h 14"/>
                <a:gd name="T4" fmla="*/ 62 w 62"/>
                <a:gd name="T5" fmla="*/ 2 h 14"/>
                <a:gd name="T6" fmla="*/ 62 w 62"/>
                <a:gd name="T7" fmla="*/ 0 h 14"/>
                <a:gd name="T8" fmla="*/ 0 w 62"/>
                <a:gd name="T9" fmla="*/ 12 h 14"/>
                <a:gd name="T10" fmla="*/ 0 w 62"/>
                <a:gd name="T11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14">
                  <a:moveTo>
                    <a:pt x="0" y="13"/>
                  </a:moveTo>
                  <a:lnTo>
                    <a:pt x="0" y="1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0" y="1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6" name="Freeform 3736">
              <a:extLst>
                <a:ext uri="{FF2B5EF4-FFF2-40B4-BE49-F238E27FC236}">
                  <a16:creationId xmlns:a16="http://schemas.microsoft.com/office/drawing/2014/main" id="{0EA617AB-E477-41B7-8CC8-7B2A36313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5" y="3652"/>
              <a:ext cx="212" cy="64"/>
            </a:xfrm>
            <a:custGeom>
              <a:avLst/>
              <a:gdLst>
                <a:gd name="T0" fmla="*/ 0 w 212"/>
                <a:gd name="T1" fmla="*/ 33 h 64"/>
                <a:gd name="T2" fmla="*/ 18 w 212"/>
                <a:gd name="T3" fmla="*/ 62 h 64"/>
                <a:gd name="T4" fmla="*/ 22 w 212"/>
                <a:gd name="T5" fmla="*/ 64 h 64"/>
                <a:gd name="T6" fmla="*/ 26 w 212"/>
                <a:gd name="T7" fmla="*/ 64 h 64"/>
                <a:gd name="T8" fmla="*/ 208 w 212"/>
                <a:gd name="T9" fmla="*/ 26 h 64"/>
                <a:gd name="T10" fmla="*/ 211 w 212"/>
                <a:gd name="T11" fmla="*/ 25 h 64"/>
                <a:gd name="T12" fmla="*/ 212 w 212"/>
                <a:gd name="T13" fmla="*/ 23 h 64"/>
                <a:gd name="T14" fmla="*/ 191 w 212"/>
                <a:gd name="T15" fmla="*/ 0 h 64"/>
                <a:gd name="T16" fmla="*/ 0 w 212"/>
                <a:gd name="T17" fmla="*/ 3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2" h="64">
                  <a:moveTo>
                    <a:pt x="0" y="33"/>
                  </a:moveTo>
                  <a:lnTo>
                    <a:pt x="18" y="62"/>
                  </a:lnTo>
                  <a:lnTo>
                    <a:pt x="22" y="64"/>
                  </a:lnTo>
                  <a:lnTo>
                    <a:pt x="26" y="64"/>
                  </a:lnTo>
                  <a:lnTo>
                    <a:pt x="208" y="26"/>
                  </a:lnTo>
                  <a:lnTo>
                    <a:pt x="211" y="25"/>
                  </a:lnTo>
                  <a:lnTo>
                    <a:pt x="212" y="23"/>
                  </a:lnTo>
                  <a:lnTo>
                    <a:pt x="191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7" name="Freeform 3737">
              <a:extLst>
                <a:ext uri="{FF2B5EF4-FFF2-40B4-BE49-F238E27FC236}">
                  <a16:creationId xmlns:a16="http://schemas.microsoft.com/office/drawing/2014/main" id="{92D4ACF0-8EA5-4F0F-AB4F-1B4611450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22 w 22"/>
                <a:gd name="T1" fmla="*/ 29 h 31"/>
                <a:gd name="T2" fmla="*/ 22 w 22"/>
                <a:gd name="T3" fmla="*/ 29 h 31"/>
                <a:gd name="T4" fmla="*/ 22 w 22"/>
                <a:gd name="T5" fmla="*/ 29 h 31"/>
                <a:gd name="T6" fmla="*/ 3 w 22"/>
                <a:gd name="T7" fmla="*/ 0 h 31"/>
                <a:gd name="T8" fmla="*/ 0 w 22"/>
                <a:gd name="T9" fmla="*/ 2 h 31"/>
                <a:gd name="T10" fmla="*/ 19 w 22"/>
                <a:gd name="T11" fmla="*/ 31 h 31"/>
                <a:gd name="T12" fmla="*/ 20 w 22"/>
                <a:gd name="T13" fmla="*/ 31 h 31"/>
                <a:gd name="T14" fmla="*/ 19 w 22"/>
                <a:gd name="T15" fmla="*/ 31 h 31"/>
                <a:gd name="T16" fmla="*/ 20 w 22"/>
                <a:gd name="T17" fmla="*/ 31 h 31"/>
                <a:gd name="T18" fmla="*/ 22 w 22"/>
                <a:gd name="T19" fmla="*/ 31 h 31"/>
                <a:gd name="T20" fmla="*/ 22 w 22"/>
                <a:gd name="T21" fmla="*/ 30 h 31"/>
                <a:gd name="T22" fmla="*/ 22 w 22"/>
                <a:gd name="T23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22" y="29"/>
                  </a:moveTo>
                  <a:lnTo>
                    <a:pt x="22" y="29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8" name="Freeform 3738">
              <a:extLst>
                <a:ext uri="{FF2B5EF4-FFF2-40B4-BE49-F238E27FC236}">
                  <a16:creationId xmlns:a16="http://schemas.microsoft.com/office/drawing/2014/main" id="{F9611C44-FCBB-4773-A734-19FE7A821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713"/>
              <a:ext cx="5" cy="3"/>
            </a:xfrm>
            <a:custGeom>
              <a:avLst/>
              <a:gdLst>
                <a:gd name="T0" fmla="*/ 4 w 5"/>
                <a:gd name="T1" fmla="*/ 2 h 3"/>
                <a:gd name="T2" fmla="*/ 4 w 5"/>
                <a:gd name="T3" fmla="*/ 2 h 3"/>
                <a:gd name="T4" fmla="*/ 4 w 5"/>
                <a:gd name="T5" fmla="*/ 2 h 3"/>
                <a:gd name="T6" fmla="*/ 2 w 5"/>
                <a:gd name="T7" fmla="*/ 0 h 3"/>
                <a:gd name="T8" fmla="*/ 0 w 5"/>
                <a:gd name="T9" fmla="*/ 2 h 3"/>
                <a:gd name="T10" fmla="*/ 3 w 5"/>
                <a:gd name="T11" fmla="*/ 3 h 3"/>
                <a:gd name="T12" fmla="*/ 4 w 5"/>
                <a:gd name="T13" fmla="*/ 3 h 3"/>
                <a:gd name="T14" fmla="*/ 3 w 5"/>
                <a:gd name="T15" fmla="*/ 3 h 3"/>
                <a:gd name="T16" fmla="*/ 4 w 5"/>
                <a:gd name="T17" fmla="*/ 3 h 3"/>
                <a:gd name="T18" fmla="*/ 5 w 5"/>
                <a:gd name="T19" fmla="*/ 3 h 3"/>
                <a:gd name="T20" fmla="*/ 5 w 5"/>
                <a:gd name="T21" fmla="*/ 3 h 3"/>
                <a:gd name="T22" fmla="*/ 4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2"/>
                  </a:moveTo>
                  <a:lnTo>
                    <a:pt x="4" y="2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3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59" name="Freeform 3739">
              <a:extLst>
                <a:ext uri="{FF2B5EF4-FFF2-40B4-BE49-F238E27FC236}">
                  <a16:creationId xmlns:a16="http://schemas.microsoft.com/office/drawing/2014/main" id="{5CAD28D4-F55D-4CBF-AD8E-35759744F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5" cy="1"/>
            </a:xfrm>
            <a:custGeom>
              <a:avLst/>
              <a:gdLst>
                <a:gd name="T0" fmla="*/ 4 w 5"/>
                <a:gd name="T1" fmla="*/ 0 h 1"/>
                <a:gd name="T2" fmla="*/ 3 w 5"/>
                <a:gd name="T3" fmla="*/ 0 h 1"/>
                <a:gd name="T4" fmla="*/ 4 w 5"/>
                <a:gd name="T5" fmla="*/ 0 h 1"/>
                <a:gd name="T6" fmla="*/ 0 w 5"/>
                <a:gd name="T7" fmla="*/ 0 h 1"/>
                <a:gd name="T8" fmla="*/ 0 w 5"/>
                <a:gd name="T9" fmla="*/ 1 h 1"/>
                <a:gd name="T10" fmla="*/ 4 w 5"/>
                <a:gd name="T11" fmla="*/ 1 h 1"/>
                <a:gd name="T12" fmla="*/ 4 w 5"/>
                <a:gd name="T13" fmla="*/ 1 h 1"/>
                <a:gd name="T14" fmla="*/ 5 w 5"/>
                <a:gd name="T15" fmla="*/ 1 h 1"/>
                <a:gd name="T16" fmla="*/ 4 w 5"/>
                <a:gd name="T17" fmla="*/ 0 h 1"/>
                <a:gd name="T18" fmla="*/ 4 w 5"/>
                <a:gd name="T1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0" name="Freeform 3740">
              <a:extLst>
                <a:ext uri="{FF2B5EF4-FFF2-40B4-BE49-F238E27FC236}">
                  <a16:creationId xmlns:a16="http://schemas.microsoft.com/office/drawing/2014/main" id="{47D1CF31-A6A9-4DB1-BFF5-5465B7C2B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0" y="3677"/>
              <a:ext cx="184" cy="39"/>
            </a:xfrm>
            <a:custGeom>
              <a:avLst/>
              <a:gdLst>
                <a:gd name="T0" fmla="*/ 183 w 184"/>
                <a:gd name="T1" fmla="*/ 0 h 39"/>
                <a:gd name="T2" fmla="*/ 182 w 184"/>
                <a:gd name="T3" fmla="*/ 0 h 39"/>
                <a:gd name="T4" fmla="*/ 183 w 184"/>
                <a:gd name="T5" fmla="*/ 0 h 39"/>
                <a:gd name="T6" fmla="*/ 0 w 184"/>
                <a:gd name="T7" fmla="*/ 38 h 39"/>
                <a:gd name="T8" fmla="*/ 1 w 184"/>
                <a:gd name="T9" fmla="*/ 39 h 39"/>
                <a:gd name="T10" fmla="*/ 183 w 184"/>
                <a:gd name="T11" fmla="*/ 2 h 39"/>
                <a:gd name="T12" fmla="*/ 183 w 184"/>
                <a:gd name="T13" fmla="*/ 2 h 39"/>
                <a:gd name="T14" fmla="*/ 183 w 184"/>
                <a:gd name="T15" fmla="*/ 2 h 39"/>
                <a:gd name="T16" fmla="*/ 184 w 184"/>
                <a:gd name="T17" fmla="*/ 1 h 39"/>
                <a:gd name="T18" fmla="*/ 184 w 184"/>
                <a:gd name="T19" fmla="*/ 0 h 39"/>
                <a:gd name="T20" fmla="*/ 183 w 184"/>
                <a:gd name="T21" fmla="*/ 0 h 39"/>
                <a:gd name="T22" fmla="*/ 183 w 184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4" h="39">
                  <a:moveTo>
                    <a:pt x="183" y="0"/>
                  </a:moveTo>
                  <a:lnTo>
                    <a:pt x="182" y="0"/>
                  </a:lnTo>
                  <a:lnTo>
                    <a:pt x="183" y="0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3" y="2"/>
                  </a:lnTo>
                  <a:lnTo>
                    <a:pt x="184" y="1"/>
                  </a:lnTo>
                  <a:lnTo>
                    <a:pt x="184" y="0"/>
                  </a:lnTo>
                  <a:lnTo>
                    <a:pt x="183" y="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1" name="Freeform 3741">
              <a:extLst>
                <a:ext uri="{FF2B5EF4-FFF2-40B4-BE49-F238E27FC236}">
                  <a16:creationId xmlns:a16="http://schemas.microsoft.com/office/drawing/2014/main" id="{6D6A4888-1D90-4F9B-93E9-0E76E9DE30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3"/>
            </a:xfrm>
            <a:custGeom>
              <a:avLst/>
              <a:gdLst>
                <a:gd name="T0" fmla="*/ 4 w 5"/>
                <a:gd name="T1" fmla="*/ 0 h 3"/>
                <a:gd name="T2" fmla="*/ 3 w 5"/>
                <a:gd name="T3" fmla="*/ 0 h 3"/>
                <a:gd name="T4" fmla="*/ 4 w 5"/>
                <a:gd name="T5" fmla="*/ 0 h 3"/>
                <a:gd name="T6" fmla="*/ 0 w 5"/>
                <a:gd name="T7" fmla="*/ 1 h 3"/>
                <a:gd name="T8" fmla="*/ 1 w 5"/>
                <a:gd name="T9" fmla="*/ 3 h 3"/>
                <a:gd name="T10" fmla="*/ 4 w 5"/>
                <a:gd name="T11" fmla="*/ 2 h 3"/>
                <a:gd name="T12" fmla="*/ 4 w 5"/>
                <a:gd name="T13" fmla="*/ 1 h 3"/>
                <a:gd name="T14" fmla="*/ 4 w 5"/>
                <a:gd name="T15" fmla="*/ 2 h 3"/>
                <a:gd name="T16" fmla="*/ 5 w 5"/>
                <a:gd name="T17" fmla="*/ 1 h 3"/>
                <a:gd name="T18" fmla="*/ 5 w 5"/>
                <a:gd name="T19" fmla="*/ 0 h 3"/>
                <a:gd name="T20" fmla="*/ 4 w 5"/>
                <a:gd name="T21" fmla="*/ 0 h 3"/>
                <a:gd name="T22" fmla="*/ 4 w 5"/>
                <a:gd name="T2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4" y="0"/>
                  </a:moveTo>
                  <a:lnTo>
                    <a:pt x="3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4" y="2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1"/>
                  </a:lnTo>
                  <a:lnTo>
                    <a:pt x="5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2" name="Freeform 3742">
              <a:extLst>
                <a:ext uri="{FF2B5EF4-FFF2-40B4-BE49-F238E27FC236}">
                  <a16:creationId xmlns:a16="http://schemas.microsoft.com/office/drawing/2014/main" id="{26497EB8-8CAA-4E27-AC09-218F10765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3675"/>
              <a:ext cx="3" cy="2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1 h 2"/>
                <a:gd name="T4" fmla="*/ 1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3 w 3"/>
                <a:gd name="T11" fmla="*/ 1 h 2"/>
                <a:gd name="T12" fmla="*/ 3 w 3"/>
                <a:gd name="T13" fmla="*/ 0 h 2"/>
                <a:gd name="T14" fmla="*/ 3 w 3"/>
                <a:gd name="T15" fmla="*/ 1 h 2"/>
                <a:gd name="T16" fmla="*/ 3 w 3"/>
                <a:gd name="T17" fmla="*/ 0 h 2"/>
                <a:gd name="T18" fmla="*/ 3 w 3"/>
                <a:gd name="T19" fmla="*/ 0 h 2"/>
                <a:gd name="T20" fmla="*/ 2 w 3"/>
                <a:gd name="T21" fmla="*/ 0 h 2"/>
                <a:gd name="T22" fmla="*/ 1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3" name="Freeform 3743">
              <a:extLst>
                <a:ext uri="{FF2B5EF4-FFF2-40B4-BE49-F238E27FC236}">
                  <a16:creationId xmlns:a16="http://schemas.microsoft.com/office/drawing/2014/main" id="{69CAC174-DF65-4848-B7C1-6752B812B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5" y="3650"/>
              <a:ext cx="23" cy="26"/>
            </a:xfrm>
            <a:custGeom>
              <a:avLst/>
              <a:gdLst>
                <a:gd name="T0" fmla="*/ 1 w 23"/>
                <a:gd name="T1" fmla="*/ 3 h 26"/>
                <a:gd name="T2" fmla="*/ 2 w 23"/>
                <a:gd name="T3" fmla="*/ 3 h 26"/>
                <a:gd name="T4" fmla="*/ 1 w 23"/>
                <a:gd name="T5" fmla="*/ 3 h 26"/>
                <a:gd name="T6" fmla="*/ 21 w 23"/>
                <a:gd name="T7" fmla="*/ 26 h 26"/>
                <a:gd name="T8" fmla="*/ 23 w 23"/>
                <a:gd name="T9" fmla="*/ 25 h 26"/>
                <a:gd name="T10" fmla="*/ 2 w 23"/>
                <a:gd name="T11" fmla="*/ 0 h 26"/>
                <a:gd name="T12" fmla="*/ 1 w 23"/>
                <a:gd name="T13" fmla="*/ 0 h 26"/>
                <a:gd name="T14" fmla="*/ 2 w 23"/>
                <a:gd name="T15" fmla="*/ 0 h 26"/>
                <a:gd name="T16" fmla="*/ 1 w 23"/>
                <a:gd name="T17" fmla="*/ 0 h 26"/>
                <a:gd name="T18" fmla="*/ 1 w 23"/>
                <a:gd name="T19" fmla="*/ 0 h 26"/>
                <a:gd name="T20" fmla="*/ 0 w 23"/>
                <a:gd name="T21" fmla="*/ 2 h 26"/>
                <a:gd name="T22" fmla="*/ 1 w 23"/>
                <a:gd name="T23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26">
                  <a:moveTo>
                    <a:pt x="1" y="3"/>
                  </a:moveTo>
                  <a:lnTo>
                    <a:pt x="2" y="3"/>
                  </a:lnTo>
                  <a:lnTo>
                    <a:pt x="1" y="3"/>
                  </a:lnTo>
                  <a:lnTo>
                    <a:pt x="21" y="26"/>
                  </a:lnTo>
                  <a:lnTo>
                    <a:pt x="23" y="25"/>
                  </a:lnTo>
                  <a:lnTo>
                    <a:pt x="2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4" name="Freeform 3744">
              <a:extLst>
                <a:ext uri="{FF2B5EF4-FFF2-40B4-BE49-F238E27FC236}">
                  <a16:creationId xmlns:a16="http://schemas.microsoft.com/office/drawing/2014/main" id="{9E759F1D-36CE-4530-9400-405C01E44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50"/>
              <a:ext cx="194" cy="36"/>
            </a:xfrm>
            <a:custGeom>
              <a:avLst/>
              <a:gdLst>
                <a:gd name="T0" fmla="*/ 2 w 194"/>
                <a:gd name="T1" fmla="*/ 36 h 36"/>
                <a:gd name="T2" fmla="*/ 3 w 194"/>
                <a:gd name="T3" fmla="*/ 34 h 36"/>
                <a:gd name="T4" fmla="*/ 2 w 194"/>
                <a:gd name="T5" fmla="*/ 36 h 36"/>
                <a:gd name="T6" fmla="*/ 194 w 194"/>
                <a:gd name="T7" fmla="*/ 3 h 36"/>
                <a:gd name="T8" fmla="*/ 193 w 194"/>
                <a:gd name="T9" fmla="*/ 0 h 36"/>
                <a:gd name="T10" fmla="*/ 2 w 194"/>
                <a:gd name="T11" fmla="*/ 34 h 36"/>
                <a:gd name="T12" fmla="*/ 0 w 194"/>
                <a:gd name="T13" fmla="*/ 36 h 36"/>
                <a:gd name="T14" fmla="*/ 2 w 194"/>
                <a:gd name="T15" fmla="*/ 34 h 36"/>
                <a:gd name="T16" fmla="*/ 0 w 194"/>
                <a:gd name="T17" fmla="*/ 34 h 36"/>
                <a:gd name="T18" fmla="*/ 0 w 194"/>
                <a:gd name="T19" fmla="*/ 35 h 36"/>
                <a:gd name="T20" fmla="*/ 0 w 194"/>
                <a:gd name="T21" fmla="*/ 36 h 36"/>
                <a:gd name="T22" fmla="*/ 2 w 19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36">
                  <a:moveTo>
                    <a:pt x="2" y="36"/>
                  </a:moveTo>
                  <a:lnTo>
                    <a:pt x="3" y="34"/>
                  </a:lnTo>
                  <a:lnTo>
                    <a:pt x="2" y="36"/>
                  </a:lnTo>
                  <a:lnTo>
                    <a:pt x="194" y="3"/>
                  </a:lnTo>
                  <a:lnTo>
                    <a:pt x="193" y="0"/>
                  </a:lnTo>
                  <a:lnTo>
                    <a:pt x="2" y="34"/>
                  </a:lnTo>
                  <a:lnTo>
                    <a:pt x="0" y="36"/>
                  </a:lnTo>
                  <a:lnTo>
                    <a:pt x="2" y="34"/>
                  </a:lnTo>
                  <a:lnTo>
                    <a:pt x="0" y="34"/>
                  </a:lnTo>
                  <a:lnTo>
                    <a:pt x="0" y="35"/>
                  </a:lnTo>
                  <a:lnTo>
                    <a:pt x="0" y="36"/>
                  </a:lnTo>
                  <a:lnTo>
                    <a:pt x="2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5" name="Freeform 3745">
              <a:extLst>
                <a:ext uri="{FF2B5EF4-FFF2-40B4-BE49-F238E27FC236}">
                  <a16:creationId xmlns:a16="http://schemas.microsoft.com/office/drawing/2014/main" id="{81793D66-9521-486E-8EEA-B1FDA8697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7"/>
              <a:ext cx="188" cy="43"/>
            </a:xfrm>
            <a:custGeom>
              <a:avLst/>
              <a:gdLst>
                <a:gd name="T0" fmla="*/ 0 w 188"/>
                <a:gd name="T1" fmla="*/ 39 h 43"/>
                <a:gd name="T2" fmla="*/ 188 w 188"/>
                <a:gd name="T3" fmla="*/ 0 h 43"/>
                <a:gd name="T4" fmla="*/ 185 w 188"/>
                <a:gd name="T5" fmla="*/ 5 h 43"/>
                <a:gd name="T6" fmla="*/ 0 w 188"/>
                <a:gd name="T7" fmla="*/ 43 h 43"/>
                <a:gd name="T8" fmla="*/ 0 w 188"/>
                <a:gd name="T9" fmla="*/ 3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43">
                  <a:moveTo>
                    <a:pt x="0" y="39"/>
                  </a:moveTo>
                  <a:lnTo>
                    <a:pt x="188" y="0"/>
                  </a:lnTo>
                  <a:lnTo>
                    <a:pt x="185" y="5"/>
                  </a:lnTo>
                  <a:lnTo>
                    <a:pt x="0" y="43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6" name="Freeform 3746">
              <a:extLst>
                <a:ext uri="{FF2B5EF4-FFF2-40B4-BE49-F238E27FC236}">
                  <a16:creationId xmlns:a16="http://schemas.microsoft.com/office/drawing/2014/main" id="{7DCB9B47-69CD-4EAD-B242-3BBC87FCD1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76"/>
              <a:ext cx="189" cy="40"/>
            </a:xfrm>
            <a:custGeom>
              <a:avLst/>
              <a:gdLst>
                <a:gd name="T0" fmla="*/ 188 w 189"/>
                <a:gd name="T1" fmla="*/ 0 h 40"/>
                <a:gd name="T2" fmla="*/ 189 w 189"/>
                <a:gd name="T3" fmla="*/ 1 h 40"/>
                <a:gd name="T4" fmla="*/ 188 w 189"/>
                <a:gd name="T5" fmla="*/ 0 h 40"/>
                <a:gd name="T6" fmla="*/ 0 w 189"/>
                <a:gd name="T7" fmla="*/ 39 h 40"/>
                <a:gd name="T8" fmla="*/ 0 w 189"/>
                <a:gd name="T9" fmla="*/ 40 h 40"/>
                <a:gd name="T10" fmla="*/ 188 w 189"/>
                <a:gd name="T11" fmla="*/ 2 h 40"/>
                <a:gd name="T12" fmla="*/ 187 w 189"/>
                <a:gd name="T13" fmla="*/ 0 h 40"/>
                <a:gd name="T14" fmla="*/ 188 w 189"/>
                <a:gd name="T15" fmla="*/ 2 h 40"/>
                <a:gd name="T16" fmla="*/ 189 w 189"/>
                <a:gd name="T17" fmla="*/ 1 h 40"/>
                <a:gd name="T18" fmla="*/ 189 w 189"/>
                <a:gd name="T19" fmla="*/ 0 h 40"/>
                <a:gd name="T20" fmla="*/ 188 w 189"/>
                <a:gd name="T21" fmla="*/ 0 h 40"/>
                <a:gd name="T22" fmla="*/ 188 w 189"/>
                <a:gd name="T23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9" h="40">
                  <a:moveTo>
                    <a:pt x="188" y="0"/>
                  </a:moveTo>
                  <a:lnTo>
                    <a:pt x="189" y="1"/>
                  </a:lnTo>
                  <a:lnTo>
                    <a:pt x="188" y="0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188" y="2"/>
                  </a:lnTo>
                  <a:lnTo>
                    <a:pt x="187" y="0"/>
                  </a:lnTo>
                  <a:lnTo>
                    <a:pt x="188" y="2"/>
                  </a:lnTo>
                  <a:lnTo>
                    <a:pt x="189" y="1"/>
                  </a:lnTo>
                  <a:lnTo>
                    <a:pt x="189" y="0"/>
                  </a:lnTo>
                  <a:lnTo>
                    <a:pt x="188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7" name="Freeform 3747">
              <a:extLst>
                <a:ext uri="{FF2B5EF4-FFF2-40B4-BE49-F238E27FC236}">
                  <a16:creationId xmlns:a16="http://schemas.microsoft.com/office/drawing/2014/main" id="{B6614EA4-A6D0-487C-9E0F-EE9127D40E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2" y="3676"/>
              <a:ext cx="5" cy="7"/>
            </a:xfrm>
            <a:custGeom>
              <a:avLst/>
              <a:gdLst>
                <a:gd name="T0" fmla="*/ 2 w 5"/>
                <a:gd name="T1" fmla="*/ 6 h 7"/>
                <a:gd name="T2" fmla="*/ 1 w 5"/>
                <a:gd name="T3" fmla="*/ 7 h 7"/>
                <a:gd name="T4" fmla="*/ 2 w 5"/>
                <a:gd name="T5" fmla="*/ 6 h 7"/>
                <a:gd name="T6" fmla="*/ 5 w 5"/>
                <a:gd name="T7" fmla="*/ 1 h 7"/>
                <a:gd name="T8" fmla="*/ 3 w 5"/>
                <a:gd name="T9" fmla="*/ 0 h 7"/>
                <a:gd name="T10" fmla="*/ 0 w 5"/>
                <a:gd name="T11" fmla="*/ 5 h 7"/>
                <a:gd name="T12" fmla="*/ 0 w 5"/>
                <a:gd name="T13" fmla="*/ 5 h 7"/>
                <a:gd name="T14" fmla="*/ 0 w 5"/>
                <a:gd name="T15" fmla="*/ 5 h 7"/>
                <a:gd name="T16" fmla="*/ 0 w 5"/>
                <a:gd name="T17" fmla="*/ 6 h 7"/>
                <a:gd name="T18" fmla="*/ 0 w 5"/>
                <a:gd name="T19" fmla="*/ 7 h 7"/>
                <a:gd name="T20" fmla="*/ 1 w 5"/>
                <a:gd name="T21" fmla="*/ 7 h 7"/>
                <a:gd name="T22" fmla="*/ 2 w 5"/>
                <a:gd name="T2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7">
                  <a:moveTo>
                    <a:pt x="2" y="6"/>
                  </a:moveTo>
                  <a:lnTo>
                    <a:pt x="1" y="7"/>
                  </a:lnTo>
                  <a:lnTo>
                    <a:pt x="2" y="6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8" name="Freeform 3748">
              <a:extLst>
                <a:ext uri="{FF2B5EF4-FFF2-40B4-BE49-F238E27FC236}">
                  <a16:creationId xmlns:a16="http://schemas.microsoft.com/office/drawing/2014/main" id="{402A2B63-F20D-4EDC-8225-861E4331B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681"/>
              <a:ext cx="186" cy="40"/>
            </a:xfrm>
            <a:custGeom>
              <a:avLst/>
              <a:gdLst>
                <a:gd name="T0" fmla="*/ 1 w 186"/>
                <a:gd name="T1" fmla="*/ 40 h 40"/>
                <a:gd name="T2" fmla="*/ 0 w 186"/>
                <a:gd name="T3" fmla="*/ 39 h 40"/>
                <a:gd name="T4" fmla="*/ 1 w 186"/>
                <a:gd name="T5" fmla="*/ 40 h 40"/>
                <a:gd name="T6" fmla="*/ 186 w 186"/>
                <a:gd name="T7" fmla="*/ 2 h 40"/>
                <a:gd name="T8" fmla="*/ 185 w 186"/>
                <a:gd name="T9" fmla="*/ 0 h 40"/>
                <a:gd name="T10" fmla="*/ 1 w 186"/>
                <a:gd name="T11" fmla="*/ 38 h 40"/>
                <a:gd name="T12" fmla="*/ 2 w 186"/>
                <a:gd name="T13" fmla="*/ 39 h 40"/>
                <a:gd name="T14" fmla="*/ 1 w 186"/>
                <a:gd name="T15" fmla="*/ 38 h 40"/>
                <a:gd name="T16" fmla="*/ 0 w 186"/>
                <a:gd name="T17" fmla="*/ 39 h 40"/>
                <a:gd name="T18" fmla="*/ 0 w 186"/>
                <a:gd name="T19" fmla="*/ 39 h 40"/>
                <a:gd name="T20" fmla="*/ 0 w 186"/>
                <a:gd name="T21" fmla="*/ 39 h 40"/>
                <a:gd name="T22" fmla="*/ 1 w 186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" h="40">
                  <a:moveTo>
                    <a:pt x="1" y="40"/>
                  </a:moveTo>
                  <a:lnTo>
                    <a:pt x="0" y="39"/>
                  </a:lnTo>
                  <a:lnTo>
                    <a:pt x="1" y="40"/>
                  </a:lnTo>
                  <a:lnTo>
                    <a:pt x="186" y="2"/>
                  </a:lnTo>
                  <a:lnTo>
                    <a:pt x="185" y="0"/>
                  </a:lnTo>
                  <a:lnTo>
                    <a:pt x="1" y="38"/>
                  </a:lnTo>
                  <a:lnTo>
                    <a:pt x="2" y="39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" y="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69" name="Freeform 3749">
              <a:extLst>
                <a:ext uri="{FF2B5EF4-FFF2-40B4-BE49-F238E27FC236}">
                  <a16:creationId xmlns:a16="http://schemas.microsoft.com/office/drawing/2014/main" id="{E409D1CB-DD1C-4D40-A56F-39FD4FBD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0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1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0" name="Freeform 3750">
              <a:extLst>
                <a:ext uri="{FF2B5EF4-FFF2-40B4-BE49-F238E27FC236}">
                  <a16:creationId xmlns:a16="http://schemas.microsoft.com/office/drawing/2014/main" id="{20293C4A-4E9A-438A-873E-F64286B965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686"/>
              <a:ext cx="107" cy="25"/>
            </a:xfrm>
            <a:custGeom>
              <a:avLst/>
              <a:gdLst>
                <a:gd name="T0" fmla="*/ 107 w 107"/>
                <a:gd name="T1" fmla="*/ 0 h 25"/>
                <a:gd name="T2" fmla="*/ 106 w 107"/>
                <a:gd name="T3" fmla="*/ 1 h 25"/>
                <a:gd name="T4" fmla="*/ 106 w 107"/>
                <a:gd name="T5" fmla="*/ 0 h 25"/>
                <a:gd name="T6" fmla="*/ 0 w 107"/>
                <a:gd name="T7" fmla="*/ 24 h 25"/>
                <a:gd name="T8" fmla="*/ 0 w 107"/>
                <a:gd name="T9" fmla="*/ 25 h 25"/>
                <a:gd name="T10" fmla="*/ 106 w 107"/>
                <a:gd name="T11" fmla="*/ 1 h 25"/>
                <a:gd name="T12" fmla="*/ 107 w 107"/>
                <a:gd name="T13" fmla="*/ 0 h 25"/>
                <a:gd name="T14" fmla="*/ 106 w 107"/>
                <a:gd name="T15" fmla="*/ 1 h 25"/>
                <a:gd name="T16" fmla="*/ 107 w 107"/>
                <a:gd name="T17" fmla="*/ 1 h 25"/>
                <a:gd name="T18" fmla="*/ 107 w 107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25">
                  <a:moveTo>
                    <a:pt x="107" y="0"/>
                  </a:moveTo>
                  <a:lnTo>
                    <a:pt x="106" y="1"/>
                  </a:lnTo>
                  <a:lnTo>
                    <a:pt x="106" y="0"/>
                  </a:lnTo>
                  <a:lnTo>
                    <a:pt x="0" y="24"/>
                  </a:lnTo>
                  <a:lnTo>
                    <a:pt x="0" y="25"/>
                  </a:lnTo>
                  <a:lnTo>
                    <a:pt x="106" y="1"/>
                  </a:lnTo>
                  <a:lnTo>
                    <a:pt x="107" y="0"/>
                  </a:lnTo>
                  <a:lnTo>
                    <a:pt x="106" y="1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1" name="Freeform 3751">
              <a:extLst>
                <a:ext uri="{FF2B5EF4-FFF2-40B4-BE49-F238E27FC236}">
                  <a16:creationId xmlns:a16="http://schemas.microsoft.com/office/drawing/2014/main" id="{06D912AE-5CA4-44C6-947D-BD05E8BCC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74"/>
              <a:ext cx="10" cy="13"/>
            </a:xfrm>
            <a:custGeom>
              <a:avLst/>
              <a:gdLst>
                <a:gd name="T0" fmla="*/ 1 w 10"/>
                <a:gd name="T1" fmla="*/ 0 h 13"/>
                <a:gd name="T2" fmla="*/ 1 w 10"/>
                <a:gd name="T3" fmla="*/ 1 h 13"/>
                <a:gd name="T4" fmla="*/ 0 w 10"/>
                <a:gd name="T5" fmla="*/ 1 h 13"/>
                <a:gd name="T6" fmla="*/ 9 w 10"/>
                <a:gd name="T7" fmla="*/ 13 h 13"/>
                <a:gd name="T8" fmla="*/ 10 w 10"/>
                <a:gd name="T9" fmla="*/ 12 h 13"/>
                <a:gd name="T10" fmla="*/ 1 w 10"/>
                <a:gd name="T11" fmla="*/ 1 h 13"/>
                <a:gd name="T12" fmla="*/ 1 w 10"/>
                <a:gd name="T13" fmla="*/ 0 h 13"/>
                <a:gd name="T14" fmla="*/ 1 w 10"/>
                <a:gd name="T15" fmla="*/ 1 h 13"/>
                <a:gd name="T16" fmla="*/ 1 w 10"/>
                <a:gd name="T17" fmla="*/ 0 h 13"/>
                <a:gd name="T18" fmla="*/ 1 w 10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9" y="13"/>
                  </a:lnTo>
                  <a:lnTo>
                    <a:pt x="10" y="12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2" name="Freeform 3752">
              <a:extLst>
                <a:ext uri="{FF2B5EF4-FFF2-40B4-BE49-F238E27FC236}">
                  <a16:creationId xmlns:a16="http://schemas.microsoft.com/office/drawing/2014/main" id="{32F79188-ABDA-4E99-B50C-751FD1352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3674"/>
              <a:ext cx="110" cy="22"/>
            </a:xfrm>
            <a:custGeom>
              <a:avLst/>
              <a:gdLst>
                <a:gd name="T0" fmla="*/ 1 w 110"/>
                <a:gd name="T1" fmla="*/ 22 h 22"/>
                <a:gd name="T2" fmla="*/ 2 w 110"/>
                <a:gd name="T3" fmla="*/ 21 h 22"/>
                <a:gd name="T4" fmla="*/ 1 w 110"/>
                <a:gd name="T5" fmla="*/ 22 h 22"/>
                <a:gd name="T6" fmla="*/ 110 w 110"/>
                <a:gd name="T7" fmla="*/ 1 h 22"/>
                <a:gd name="T8" fmla="*/ 110 w 110"/>
                <a:gd name="T9" fmla="*/ 0 h 22"/>
                <a:gd name="T10" fmla="*/ 1 w 110"/>
                <a:gd name="T11" fmla="*/ 21 h 22"/>
                <a:gd name="T12" fmla="*/ 1 w 110"/>
                <a:gd name="T13" fmla="*/ 22 h 22"/>
                <a:gd name="T14" fmla="*/ 1 w 110"/>
                <a:gd name="T15" fmla="*/ 21 h 22"/>
                <a:gd name="T16" fmla="*/ 0 w 110"/>
                <a:gd name="T17" fmla="*/ 21 h 22"/>
                <a:gd name="T18" fmla="*/ 1 w 110"/>
                <a:gd name="T1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0" h="22">
                  <a:moveTo>
                    <a:pt x="1" y="22"/>
                  </a:moveTo>
                  <a:lnTo>
                    <a:pt x="2" y="21"/>
                  </a:lnTo>
                  <a:lnTo>
                    <a:pt x="1" y="22"/>
                  </a:lnTo>
                  <a:lnTo>
                    <a:pt x="110" y="1"/>
                  </a:lnTo>
                  <a:lnTo>
                    <a:pt x="110" y="0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1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3" name="Freeform 3753">
              <a:extLst>
                <a:ext uri="{FF2B5EF4-FFF2-40B4-BE49-F238E27FC236}">
                  <a16:creationId xmlns:a16="http://schemas.microsoft.com/office/drawing/2014/main" id="{54CF6531-3CC1-4867-9CE5-B8696310B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695"/>
              <a:ext cx="11" cy="16"/>
            </a:xfrm>
            <a:custGeom>
              <a:avLst/>
              <a:gdLst>
                <a:gd name="T0" fmla="*/ 11 w 11"/>
                <a:gd name="T1" fmla="*/ 16 h 16"/>
                <a:gd name="T2" fmla="*/ 11 w 11"/>
                <a:gd name="T3" fmla="*/ 15 h 16"/>
                <a:gd name="T4" fmla="*/ 11 w 11"/>
                <a:gd name="T5" fmla="*/ 15 h 16"/>
                <a:gd name="T6" fmla="*/ 1 w 11"/>
                <a:gd name="T7" fmla="*/ 0 h 16"/>
                <a:gd name="T8" fmla="*/ 0 w 11"/>
                <a:gd name="T9" fmla="*/ 1 h 16"/>
                <a:gd name="T10" fmla="*/ 10 w 11"/>
                <a:gd name="T11" fmla="*/ 16 h 16"/>
                <a:gd name="T12" fmla="*/ 11 w 11"/>
                <a:gd name="T13" fmla="*/ 16 h 16"/>
                <a:gd name="T14" fmla="*/ 10 w 11"/>
                <a:gd name="T15" fmla="*/ 16 h 16"/>
                <a:gd name="T16" fmla="*/ 11 w 11"/>
                <a:gd name="T17" fmla="*/ 16 h 16"/>
                <a:gd name="T18" fmla="*/ 11 w 11"/>
                <a:gd name="T1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6">
                  <a:moveTo>
                    <a:pt x="11" y="16"/>
                  </a:moveTo>
                  <a:lnTo>
                    <a:pt x="11" y="15"/>
                  </a:lnTo>
                  <a:lnTo>
                    <a:pt x="11" y="15"/>
                  </a:lnTo>
                  <a:lnTo>
                    <a:pt x="1" y="0"/>
                  </a:lnTo>
                  <a:lnTo>
                    <a:pt x="0" y="1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11" y="16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4" name="Freeform 3754">
              <a:extLst>
                <a:ext uri="{FF2B5EF4-FFF2-40B4-BE49-F238E27FC236}">
                  <a16:creationId xmlns:a16="http://schemas.microsoft.com/office/drawing/2014/main" id="{A8AEF3A5-5337-4328-9F17-88553FF79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9" y="3680"/>
              <a:ext cx="30" cy="6"/>
            </a:xfrm>
            <a:custGeom>
              <a:avLst/>
              <a:gdLst>
                <a:gd name="T0" fmla="*/ 30 w 30"/>
                <a:gd name="T1" fmla="*/ 0 h 6"/>
                <a:gd name="T2" fmla="*/ 29 w 30"/>
                <a:gd name="T3" fmla="*/ 1 h 6"/>
                <a:gd name="T4" fmla="*/ 30 w 30"/>
                <a:gd name="T5" fmla="*/ 0 h 6"/>
                <a:gd name="T6" fmla="*/ 0 w 30"/>
                <a:gd name="T7" fmla="*/ 5 h 6"/>
                <a:gd name="T8" fmla="*/ 0 w 30"/>
                <a:gd name="T9" fmla="*/ 6 h 6"/>
                <a:gd name="T10" fmla="*/ 30 w 30"/>
                <a:gd name="T11" fmla="*/ 1 h 6"/>
                <a:gd name="T12" fmla="*/ 30 w 30"/>
                <a:gd name="T13" fmla="*/ 0 h 6"/>
                <a:gd name="T14" fmla="*/ 30 w 30"/>
                <a:gd name="T15" fmla="*/ 1 h 6"/>
                <a:gd name="T16" fmla="*/ 30 w 30"/>
                <a:gd name="T17" fmla="*/ 1 h 6"/>
                <a:gd name="T18" fmla="*/ 30 w 30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30" y="0"/>
                  </a:moveTo>
                  <a:lnTo>
                    <a:pt x="29" y="1"/>
                  </a:lnTo>
                  <a:lnTo>
                    <a:pt x="30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5" name="Freeform 3755">
              <a:extLst>
                <a:ext uri="{FF2B5EF4-FFF2-40B4-BE49-F238E27FC236}">
                  <a16:creationId xmlns:a16="http://schemas.microsoft.com/office/drawing/2014/main" id="{2DB34BAE-C847-46EF-9F1B-E9918863F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" y="3667"/>
              <a:ext cx="11" cy="14"/>
            </a:xfrm>
            <a:custGeom>
              <a:avLst/>
              <a:gdLst>
                <a:gd name="T0" fmla="*/ 0 w 11"/>
                <a:gd name="T1" fmla="*/ 0 h 14"/>
                <a:gd name="T2" fmla="*/ 0 w 11"/>
                <a:gd name="T3" fmla="*/ 2 h 14"/>
                <a:gd name="T4" fmla="*/ 0 w 11"/>
                <a:gd name="T5" fmla="*/ 2 h 14"/>
                <a:gd name="T6" fmla="*/ 10 w 11"/>
                <a:gd name="T7" fmla="*/ 14 h 14"/>
                <a:gd name="T8" fmla="*/ 11 w 11"/>
                <a:gd name="T9" fmla="*/ 13 h 14"/>
                <a:gd name="T10" fmla="*/ 1 w 11"/>
                <a:gd name="T11" fmla="*/ 0 h 14"/>
                <a:gd name="T12" fmla="*/ 0 w 11"/>
                <a:gd name="T13" fmla="*/ 0 h 14"/>
                <a:gd name="T14" fmla="*/ 1 w 11"/>
                <a:gd name="T15" fmla="*/ 0 h 14"/>
                <a:gd name="T16" fmla="*/ 0 w 11"/>
                <a:gd name="T17" fmla="*/ 0 h 14"/>
                <a:gd name="T18" fmla="*/ 0 w 11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10" y="14"/>
                  </a:lnTo>
                  <a:lnTo>
                    <a:pt x="11" y="1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6" name="Freeform 3756">
              <a:extLst>
                <a:ext uri="{FF2B5EF4-FFF2-40B4-BE49-F238E27FC236}">
                  <a16:creationId xmlns:a16="http://schemas.microsoft.com/office/drawing/2014/main" id="{7A4F59AC-CB01-4183-A9C0-21E04CC2C4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67"/>
              <a:ext cx="28" cy="8"/>
            </a:xfrm>
            <a:custGeom>
              <a:avLst/>
              <a:gdLst>
                <a:gd name="T0" fmla="*/ 0 w 28"/>
                <a:gd name="T1" fmla="*/ 7 h 8"/>
                <a:gd name="T2" fmla="*/ 1 w 28"/>
                <a:gd name="T3" fmla="*/ 6 h 8"/>
                <a:gd name="T4" fmla="*/ 1 w 28"/>
                <a:gd name="T5" fmla="*/ 8 h 8"/>
                <a:gd name="T6" fmla="*/ 28 w 28"/>
                <a:gd name="T7" fmla="*/ 2 h 8"/>
                <a:gd name="T8" fmla="*/ 28 w 28"/>
                <a:gd name="T9" fmla="*/ 0 h 8"/>
                <a:gd name="T10" fmla="*/ 0 w 28"/>
                <a:gd name="T11" fmla="*/ 6 h 8"/>
                <a:gd name="T12" fmla="*/ 0 w 28"/>
                <a:gd name="T13" fmla="*/ 7 h 8"/>
                <a:gd name="T14" fmla="*/ 0 w 28"/>
                <a:gd name="T15" fmla="*/ 6 h 8"/>
                <a:gd name="T16" fmla="*/ 0 w 28"/>
                <a:gd name="T17" fmla="*/ 6 h 8"/>
                <a:gd name="T18" fmla="*/ 0 w 28"/>
                <a:gd name="T19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8">
                  <a:moveTo>
                    <a:pt x="0" y="7"/>
                  </a:moveTo>
                  <a:lnTo>
                    <a:pt x="1" y="6"/>
                  </a:lnTo>
                  <a:lnTo>
                    <a:pt x="1" y="8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7" name="Freeform 3757">
              <a:extLst>
                <a:ext uri="{FF2B5EF4-FFF2-40B4-BE49-F238E27FC236}">
                  <a16:creationId xmlns:a16="http://schemas.microsoft.com/office/drawing/2014/main" id="{80685AD9-4934-4713-AB2C-1142F6BCA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3673"/>
              <a:ext cx="10" cy="13"/>
            </a:xfrm>
            <a:custGeom>
              <a:avLst/>
              <a:gdLst>
                <a:gd name="T0" fmla="*/ 9 w 10"/>
                <a:gd name="T1" fmla="*/ 13 h 13"/>
                <a:gd name="T2" fmla="*/ 9 w 10"/>
                <a:gd name="T3" fmla="*/ 12 h 13"/>
                <a:gd name="T4" fmla="*/ 10 w 10"/>
                <a:gd name="T5" fmla="*/ 12 h 13"/>
                <a:gd name="T6" fmla="*/ 1 w 10"/>
                <a:gd name="T7" fmla="*/ 0 h 13"/>
                <a:gd name="T8" fmla="*/ 0 w 10"/>
                <a:gd name="T9" fmla="*/ 1 h 13"/>
                <a:gd name="T10" fmla="*/ 9 w 10"/>
                <a:gd name="T11" fmla="*/ 13 h 13"/>
                <a:gd name="T12" fmla="*/ 9 w 10"/>
                <a:gd name="T13" fmla="*/ 13 h 13"/>
                <a:gd name="T14" fmla="*/ 9 w 10"/>
                <a:gd name="T15" fmla="*/ 13 h 13"/>
                <a:gd name="T16" fmla="*/ 9 w 10"/>
                <a:gd name="T17" fmla="*/ 13 h 13"/>
                <a:gd name="T18" fmla="*/ 9 w 10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3">
                  <a:moveTo>
                    <a:pt x="9" y="13"/>
                  </a:moveTo>
                  <a:lnTo>
                    <a:pt x="9" y="12"/>
                  </a:lnTo>
                  <a:lnTo>
                    <a:pt x="10" y="12"/>
                  </a:lnTo>
                  <a:lnTo>
                    <a:pt x="1" y="0"/>
                  </a:lnTo>
                  <a:lnTo>
                    <a:pt x="0" y="1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8" name="Freeform 3758">
              <a:extLst>
                <a:ext uri="{FF2B5EF4-FFF2-40B4-BE49-F238E27FC236}">
                  <a16:creationId xmlns:a16="http://schemas.microsoft.com/office/drawing/2014/main" id="{08E19A34-1F5E-4851-9363-5BC47427D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3673"/>
              <a:ext cx="37" cy="7"/>
            </a:xfrm>
            <a:custGeom>
              <a:avLst/>
              <a:gdLst>
                <a:gd name="T0" fmla="*/ 37 w 37"/>
                <a:gd name="T1" fmla="*/ 0 h 7"/>
                <a:gd name="T2" fmla="*/ 36 w 37"/>
                <a:gd name="T3" fmla="*/ 2 h 7"/>
                <a:gd name="T4" fmla="*/ 36 w 37"/>
                <a:gd name="T5" fmla="*/ 0 h 7"/>
                <a:gd name="T6" fmla="*/ 0 w 37"/>
                <a:gd name="T7" fmla="*/ 6 h 7"/>
                <a:gd name="T8" fmla="*/ 0 w 37"/>
                <a:gd name="T9" fmla="*/ 7 h 7"/>
                <a:gd name="T10" fmla="*/ 36 w 37"/>
                <a:gd name="T11" fmla="*/ 2 h 7"/>
                <a:gd name="T12" fmla="*/ 37 w 37"/>
                <a:gd name="T13" fmla="*/ 0 h 7"/>
                <a:gd name="T14" fmla="*/ 36 w 37"/>
                <a:gd name="T15" fmla="*/ 2 h 7"/>
                <a:gd name="T16" fmla="*/ 37 w 37"/>
                <a:gd name="T17" fmla="*/ 2 h 7"/>
                <a:gd name="T18" fmla="*/ 37 w 3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7">
                  <a:moveTo>
                    <a:pt x="37" y="0"/>
                  </a:moveTo>
                  <a:lnTo>
                    <a:pt x="36" y="2"/>
                  </a:lnTo>
                  <a:lnTo>
                    <a:pt x="36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6" y="2"/>
                  </a:lnTo>
                  <a:lnTo>
                    <a:pt x="37" y="0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79" name="Freeform 3759">
              <a:extLst>
                <a:ext uri="{FF2B5EF4-FFF2-40B4-BE49-F238E27FC236}">
                  <a16:creationId xmlns:a16="http://schemas.microsoft.com/office/drawing/2014/main" id="{98274166-2A97-4EA6-BC56-4A4B7660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7" y="3661"/>
              <a:ext cx="13" cy="14"/>
            </a:xfrm>
            <a:custGeom>
              <a:avLst/>
              <a:gdLst>
                <a:gd name="T0" fmla="*/ 1 w 13"/>
                <a:gd name="T1" fmla="*/ 0 h 14"/>
                <a:gd name="T2" fmla="*/ 1 w 13"/>
                <a:gd name="T3" fmla="*/ 1 h 14"/>
                <a:gd name="T4" fmla="*/ 0 w 13"/>
                <a:gd name="T5" fmla="*/ 1 h 14"/>
                <a:gd name="T6" fmla="*/ 12 w 13"/>
                <a:gd name="T7" fmla="*/ 14 h 14"/>
                <a:gd name="T8" fmla="*/ 13 w 13"/>
                <a:gd name="T9" fmla="*/ 12 h 14"/>
                <a:gd name="T10" fmla="*/ 1 w 13"/>
                <a:gd name="T11" fmla="*/ 0 h 14"/>
                <a:gd name="T12" fmla="*/ 1 w 13"/>
                <a:gd name="T13" fmla="*/ 0 h 14"/>
                <a:gd name="T14" fmla="*/ 1 w 13"/>
                <a:gd name="T15" fmla="*/ 0 h 14"/>
                <a:gd name="T16" fmla="*/ 1 w 13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1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2" y="14"/>
                  </a:lnTo>
                  <a:lnTo>
                    <a:pt x="13" y="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0" name="Freeform 3760">
              <a:extLst>
                <a:ext uri="{FF2B5EF4-FFF2-40B4-BE49-F238E27FC236}">
                  <a16:creationId xmlns:a16="http://schemas.microsoft.com/office/drawing/2014/main" id="{74C498CA-C46C-41C9-9271-1C5BB8412D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661"/>
              <a:ext cx="36" cy="7"/>
            </a:xfrm>
            <a:custGeom>
              <a:avLst/>
              <a:gdLst>
                <a:gd name="T0" fmla="*/ 2 w 36"/>
                <a:gd name="T1" fmla="*/ 6 h 7"/>
                <a:gd name="T2" fmla="*/ 2 w 36"/>
                <a:gd name="T3" fmla="*/ 6 h 7"/>
                <a:gd name="T4" fmla="*/ 2 w 36"/>
                <a:gd name="T5" fmla="*/ 7 h 7"/>
                <a:gd name="T6" fmla="*/ 36 w 36"/>
                <a:gd name="T7" fmla="*/ 1 h 7"/>
                <a:gd name="T8" fmla="*/ 36 w 36"/>
                <a:gd name="T9" fmla="*/ 0 h 7"/>
                <a:gd name="T10" fmla="*/ 2 w 36"/>
                <a:gd name="T11" fmla="*/ 6 h 7"/>
                <a:gd name="T12" fmla="*/ 2 w 36"/>
                <a:gd name="T13" fmla="*/ 6 h 7"/>
                <a:gd name="T14" fmla="*/ 2 w 36"/>
                <a:gd name="T15" fmla="*/ 6 h 7"/>
                <a:gd name="T16" fmla="*/ 0 w 36"/>
                <a:gd name="T17" fmla="*/ 6 h 7"/>
                <a:gd name="T18" fmla="*/ 2 w 36"/>
                <a:gd name="T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7">
                  <a:moveTo>
                    <a:pt x="2" y="6"/>
                  </a:moveTo>
                  <a:lnTo>
                    <a:pt x="2" y="6"/>
                  </a:lnTo>
                  <a:lnTo>
                    <a:pt x="2" y="7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0" y="6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1" name="Freeform 3761">
              <a:extLst>
                <a:ext uri="{FF2B5EF4-FFF2-40B4-BE49-F238E27FC236}">
                  <a16:creationId xmlns:a16="http://schemas.microsoft.com/office/drawing/2014/main" id="{D3E868CC-6DEB-4E72-A5A8-583B08921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667"/>
              <a:ext cx="9" cy="13"/>
            </a:xfrm>
            <a:custGeom>
              <a:avLst/>
              <a:gdLst>
                <a:gd name="T0" fmla="*/ 9 w 9"/>
                <a:gd name="T1" fmla="*/ 13 h 13"/>
                <a:gd name="T2" fmla="*/ 9 w 9"/>
                <a:gd name="T3" fmla="*/ 12 h 13"/>
                <a:gd name="T4" fmla="*/ 9 w 9"/>
                <a:gd name="T5" fmla="*/ 12 h 13"/>
                <a:gd name="T6" fmla="*/ 0 w 9"/>
                <a:gd name="T7" fmla="*/ 0 h 13"/>
                <a:gd name="T8" fmla="*/ 0 w 9"/>
                <a:gd name="T9" fmla="*/ 0 h 13"/>
                <a:gd name="T10" fmla="*/ 8 w 9"/>
                <a:gd name="T11" fmla="*/ 13 h 13"/>
                <a:gd name="T12" fmla="*/ 9 w 9"/>
                <a:gd name="T13" fmla="*/ 13 h 13"/>
                <a:gd name="T14" fmla="*/ 8 w 9"/>
                <a:gd name="T15" fmla="*/ 13 h 13"/>
                <a:gd name="T16" fmla="*/ 9 w 9"/>
                <a:gd name="T17" fmla="*/ 13 h 13"/>
                <a:gd name="T18" fmla="*/ 9 w 9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3">
                  <a:moveTo>
                    <a:pt x="9" y="13"/>
                  </a:moveTo>
                  <a:lnTo>
                    <a:pt x="9" y="12"/>
                  </a:lnTo>
                  <a:lnTo>
                    <a:pt x="9" y="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8" y="13"/>
                  </a:lnTo>
                  <a:lnTo>
                    <a:pt x="9" y="13"/>
                  </a:lnTo>
                  <a:lnTo>
                    <a:pt x="9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2" name="Freeform 3762">
              <a:extLst>
                <a:ext uri="{FF2B5EF4-FFF2-40B4-BE49-F238E27FC236}">
                  <a16:creationId xmlns:a16="http://schemas.microsoft.com/office/drawing/2014/main" id="{01FEC3E8-BED8-48C5-B4CC-1D666D6774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3666"/>
              <a:ext cx="29" cy="6"/>
            </a:xfrm>
            <a:custGeom>
              <a:avLst/>
              <a:gdLst>
                <a:gd name="T0" fmla="*/ 28 w 29"/>
                <a:gd name="T1" fmla="*/ 0 h 6"/>
                <a:gd name="T2" fmla="*/ 28 w 29"/>
                <a:gd name="T3" fmla="*/ 0 h 6"/>
                <a:gd name="T4" fmla="*/ 28 w 29"/>
                <a:gd name="T5" fmla="*/ 0 h 6"/>
                <a:gd name="T6" fmla="*/ 0 w 29"/>
                <a:gd name="T7" fmla="*/ 5 h 6"/>
                <a:gd name="T8" fmla="*/ 0 w 29"/>
                <a:gd name="T9" fmla="*/ 6 h 6"/>
                <a:gd name="T10" fmla="*/ 28 w 29"/>
                <a:gd name="T11" fmla="*/ 1 h 6"/>
                <a:gd name="T12" fmla="*/ 28 w 29"/>
                <a:gd name="T13" fmla="*/ 0 h 6"/>
                <a:gd name="T14" fmla="*/ 28 w 29"/>
                <a:gd name="T15" fmla="*/ 1 h 6"/>
                <a:gd name="T16" fmla="*/ 29 w 29"/>
                <a:gd name="T17" fmla="*/ 0 h 6"/>
                <a:gd name="T18" fmla="*/ 28 w 29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6">
                  <a:moveTo>
                    <a:pt x="28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3" name="Freeform 3763">
              <a:extLst>
                <a:ext uri="{FF2B5EF4-FFF2-40B4-BE49-F238E27FC236}">
                  <a16:creationId xmlns:a16="http://schemas.microsoft.com/office/drawing/2014/main" id="{5AC55744-78FF-449D-9E90-90F5BA4BBE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3662"/>
              <a:ext cx="4" cy="4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1 h 4"/>
                <a:gd name="T4" fmla="*/ 0 w 4"/>
                <a:gd name="T5" fmla="*/ 1 h 4"/>
                <a:gd name="T6" fmla="*/ 4 w 4"/>
                <a:gd name="T7" fmla="*/ 4 h 4"/>
                <a:gd name="T8" fmla="*/ 4 w 4"/>
                <a:gd name="T9" fmla="*/ 4 h 4"/>
                <a:gd name="T10" fmla="*/ 1 w 4"/>
                <a:gd name="T11" fmla="*/ 0 h 4"/>
                <a:gd name="T12" fmla="*/ 1 w 4"/>
                <a:gd name="T13" fmla="*/ 0 h 4"/>
                <a:gd name="T14" fmla="*/ 1 w 4"/>
                <a:gd name="T15" fmla="*/ 0 h 4"/>
                <a:gd name="T16" fmla="*/ 1 w 4"/>
                <a:gd name="T17" fmla="*/ 0 h 4"/>
                <a:gd name="T18" fmla="*/ 1 w 4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4" name="Freeform 3764">
              <a:extLst>
                <a:ext uri="{FF2B5EF4-FFF2-40B4-BE49-F238E27FC236}">
                  <a16:creationId xmlns:a16="http://schemas.microsoft.com/office/drawing/2014/main" id="{65AC8C94-DB9B-4D3C-9981-B77299F9D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2"/>
              <a:ext cx="29" cy="5"/>
            </a:xfrm>
            <a:custGeom>
              <a:avLst/>
              <a:gdLst>
                <a:gd name="T0" fmla="*/ 0 w 29"/>
                <a:gd name="T1" fmla="*/ 5 h 5"/>
                <a:gd name="T2" fmla="*/ 1 w 29"/>
                <a:gd name="T3" fmla="*/ 5 h 5"/>
                <a:gd name="T4" fmla="*/ 1 w 29"/>
                <a:gd name="T5" fmla="*/ 5 h 5"/>
                <a:gd name="T6" fmla="*/ 29 w 29"/>
                <a:gd name="T7" fmla="*/ 1 h 5"/>
                <a:gd name="T8" fmla="*/ 29 w 29"/>
                <a:gd name="T9" fmla="*/ 0 h 5"/>
                <a:gd name="T10" fmla="*/ 1 w 29"/>
                <a:gd name="T11" fmla="*/ 5 h 5"/>
                <a:gd name="T12" fmla="*/ 0 w 29"/>
                <a:gd name="T13" fmla="*/ 5 h 5"/>
                <a:gd name="T14" fmla="*/ 1 w 29"/>
                <a:gd name="T15" fmla="*/ 5 h 5"/>
                <a:gd name="T16" fmla="*/ 0 w 29"/>
                <a:gd name="T17" fmla="*/ 5 h 5"/>
                <a:gd name="T18" fmla="*/ 0 w 29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5">
                  <a:moveTo>
                    <a:pt x="0" y="5"/>
                  </a:moveTo>
                  <a:lnTo>
                    <a:pt x="1" y="5"/>
                  </a:lnTo>
                  <a:lnTo>
                    <a:pt x="1" y="5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5" name="Freeform 3765">
              <a:extLst>
                <a:ext uri="{FF2B5EF4-FFF2-40B4-BE49-F238E27FC236}">
                  <a16:creationId xmlns:a16="http://schemas.microsoft.com/office/drawing/2014/main" id="{8930D85F-17D8-4728-9D94-EAA2D29DF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" y="3667"/>
              <a:ext cx="4" cy="5"/>
            </a:xfrm>
            <a:custGeom>
              <a:avLst/>
              <a:gdLst>
                <a:gd name="T0" fmla="*/ 4 w 4"/>
                <a:gd name="T1" fmla="*/ 5 h 5"/>
                <a:gd name="T2" fmla="*/ 4 w 4"/>
                <a:gd name="T3" fmla="*/ 4 h 5"/>
                <a:gd name="T4" fmla="*/ 4 w 4"/>
                <a:gd name="T5" fmla="*/ 4 h 5"/>
                <a:gd name="T6" fmla="*/ 1 w 4"/>
                <a:gd name="T7" fmla="*/ 0 h 5"/>
                <a:gd name="T8" fmla="*/ 0 w 4"/>
                <a:gd name="T9" fmla="*/ 0 h 5"/>
                <a:gd name="T10" fmla="*/ 4 w 4"/>
                <a:gd name="T11" fmla="*/ 5 h 5"/>
                <a:gd name="T12" fmla="*/ 4 w 4"/>
                <a:gd name="T13" fmla="*/ 5 h 5"/>
                <a:gd name="T14" fmla="*/ 4 w 4"/>
                <a:gd name="T15" fmla="*/ 5 h 5"/>
                <a:gd name="T16" fmla="*/ 4 w 4"/>
                <a:gd name="T1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4" y="5"/>
                  </a:moveTo>
                  <a:lnTo>
                    <a:pt x="4" y="4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6" name="Freeform 3766">
              <a:extLst>
                <a:ext uri="{FF2B5EF4-FFF2-40B4-BE49-F238E27FC236}">
                  <a16:creationId xmlns:a16="http://schemas.microsoft.com/office/drawing/2014/main" id="{A32223A9-A049-4040-A2D0-0652BEC2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685"/>
              <a:ext cx="30" cy="8"/>
            </a:xfrm>
            <a:custGeom>
              <a:avLst/>
              <a:gdLst>
                <a:gd name="T0" fmla="*/ 1 w 30"/>
                <a:gd name="T1" fmla="*/ 8 h 8"/>
                <a:gd name="T2" fmla="*/ 0 w 30"/>
                <a:gd name="T3" fmla="*/ 8 h 8"/>
                <a:gd name="T4" fmla="*/ 1 w 30"/>
                <a:gd name="T5" fmla="*/ 8 h 8"/>
                <a:gd name="T6" fmla="*/ 30 w 30"/>
                <a:gd name="T7" fmla="*/ 1 h 8"/>
                <a:gd name="T8" fmla="*/ 30 w 30"/>
                <a:gd name="T9" fmla="*/ 0 h 8"/>
                <a:gd name="T10" fmla="*/ 0 w 30"/>
                <a:gd name="T11" fmla="*/ 7 h 8"/>
                <a:gd name="T12" fmla="*/ 1 w 30"/>
                <a:gd name="T13" fmla="*/ 7 h 8"/>
                <a:gd name="T14" fmla="*/ 0 w 30"/>
                <a:gd name="T15" fmla="*/ 8 h 8"/>
                <a:gd name="T16" fmla="*/ 0 w 30"/>
                <a:gd name="T17" fmla="*/ 8 h 8"/>
                <a:gd name="T18" fmla="*/ 1 w 30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8">
                  <a:moveTo>
                    <a:pt x="1" y="8"/>
                  </a:moveTo>
                  <a:lnTo>
                    <a:pt x="0" y="8"/>
                  </a:lnTo>
                  <a:lnTo>
                    <a:pt x="1" y="8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0" y="7"/>
                  </a:lnTo>
                  <a:lnTo>
                    <a:pt x="1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7" name="Freeform 3767">
              <a:extLst>
                <a:ext uri="{FF2B5EF4-FFF2-40B4-BE49-F238E27FC236}">
                  <a16:creationId xmlns:a16="http://schemas.microsoft.com/office/drawing/2014/main" id="{28A6A821-C4DE-4B22-9DC0-3FFC0907A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7"/>
              <a:ext cx="3" cy="6"/>
            </a:xfrm>
            <a:custGeom>
              <a:avLst/>
              <a:gdLst>
                <a:gd name="T0" fmla="*/ 0 w 3"/>
                <a:gd name="T1" fmla="*/ 1 h 6"/>
                <a:gd name="T2" fmla="*/ 0 w 3"/>
                <a:gd name="T3" fmla="*/ 0 h 6"/>
                <a:gd name="T4" fmla="*/ 0 w 3"/>
                <a:gd name="T5" fmla="*/ 1 h 6"/>
                <a:gd name="T6" fmla="*/ 2 w 3"/>
                <a:gd name="T7" fmla="*/ 6 h 6"/>
                <a:gd name="T8" fmla="*/ 3 w 3"/>
                <a:gd name="T9" fmla="*/ 5 h 6"/>
                <a:gd name="T10" fmla="*/ 1 w 3"/>
                <a:gd name="T11" fmla="*/ 0 h 6"/>
                <a:gd name="T12" fmla="*/ 0 w 3"/>
                <a:gd name="T13" fmla="*/ 1 h 6"/>
                <a:gd name="T14" fmla="*/ 0 w 3"/>
                <a:gd name="T15" fmla="*/ 0 h 6"/>
                <a:gd name="T16" fmla="*/ 0 w 3"/>
                <a:gd name="T17" fmla="*/ 0 h 6"/>
                <a:gd name="T18" fmla="*/ 0 w 3"/>
                <a:gd name="T1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6">
                  <a:moveTo>
                    <a:pt x="0" y="1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2" y="6"/>
                  </a:lnTo>
                  <a:lnTo>
                    <a:pt x="3" y="5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8" name="Freeform 3768">
              <a:extLst>
                <a:ext uri="{FF2B5EF4-FFF2-40B4-BE49-F238E27FC236}">
                  <a16:creationId xmlns:a16="http://schemas.microsoft.com/office/drawing/2014/main" id="{B8BDDC71-D589-4CDA-B3B8-24F08373A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3" y="3681"/>
              <a:ext cx="32" cy="7"/>
            </a:xfrm>
            <a:custGeom>
              <a:avLst/>
              <a:gdLst>
                <a:gd name="T0" fmla="*/ 31 w 32"/>
                <a:gd name="T1" fmla="*/ 0 h 7"/>
                <a:gd name="T2" fmla="*/ 32 w 32"/>
                <a:gd name="T3" fmla="*/ 1 h 7"/>
                <a:gd name="T4" fmla="*/ 31 w 32"/>
                <a:gd name="T5" fmla="*/ 0 h 7"/>
                <a:gd name="T6" fmla="*/ 0 w 32"/>
                <a:gd name="T7" fmla="*/ 6 h 7"/>
                <a:gd name="T8" fmla="*/ 0 w 32"/>
                <a:gd name="T9" fmla="*/ 7 h 7"/>
                <a:gd name="T10" fmla="*/ 31 w 32"/>
                <a:gd name="T11" fmla="*/ 1 h 7"/>
                <a:gd name="T12" fmla="*/ 31 w 32"/>
                <a:gd name="T13" fmla="*/ 1 h 7"/>
                <a:gd name="T14" fmla="*/ 32 w 32"/>
                <a:gd name="T15" fmla="*/ 1 h 7"/>
                <a:gd name="T16" fmla="*/ 32 w 32"/>
                <a:gd name="T17" fmla="*/ 0 h 7"/>
                <a:gd name="T18" fmla="*/ 31 w 32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7">
                  <a:moveTo>
                    <a:pt x="31" y="0"/>
                  </a:moveTo>
                  <a:lnTo>
                    <a:pt x="32" y="1"/>
                  </a:lnTo>
                  <a:lnTo>
                    <a:pt x="31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89" name="Freeform 3769">
              <a:extLst>
                <a:ext uri="{FF2B5EF4-FFF2-40B4-BE49-F238E27FC236}">
                  <a16:creationId xmlns:a16="http://schemas.microsoft.com/office/drawing/2014/main" id="{CE51FDB2-7B4A-48D5-BC12-4D9ECDBE2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4" y="3682"/>
              <a:ext cx="2" cy="4"/>
            </a:xfrm>
            <a:custGeom>
              <a:avLst/>
              <a:gdLst>
                <a:gd name="T0" fmla="*/ 2 w 2"/>
                <a:gd name="T1" fmla="*/ 4 h 4"/>
                <a:gd name="T2" fmla="*/ 1 w 2"/>
                <a:gd name="T3" fmla="*/ 4 h 4"/>
                <a:gd name="T4" fmla="*/ 2 w 2"/>
                <a:gd name="T5" fmla="*/ 4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1" y="4"/>
                  </a:lnTo>
                  <a:lnTo>
                    <a:pt x="2" y="4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0" name="Freeform 3770">
              <a:extLst>
                <a:ext uri="{FF2B5EF4-FFF2-40B4-BE49-F238E27FC236}">
                  <a16:creationId xmlns:a16="http://schemas.microsoft.com/office/drawing/2014/main" id="{180A3C68-C017-4808-AA7E-93625C3B66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0" y="3679"/>
              <a:ext cx="30" cy="6"/>
            </a:xfrm>
            <a:custGeom>
              <a:avLst/>
              <a:gdLst>
                <a:gd name="T0" fmla="*/ 1 w 30"/>
                <a:gd name="T1" fmla="*/ 6 h 6"/>
                <a:gd name="T2" fmla="*/ 0 w 30"/>
                <a:gd name="T3" fmla="*/ 6 h 6"/>
                <a:gd name="T4" fmla="*/ 1 w 30"/>
                <a:gd name="T5" fmla="*/ 6 h 6"/>
                <a:gd name="T6" fmla="*/ 30 w 30"/>
                <a:gd name="T7" fmla="*/ 1 h 6"/>
                <a:gd name="T8" fmla="*/ 30 w 30"/>
                <a:gd name="T9" fmla="*/ 0 h 6"/>
                <a:gd name="T10" fmla="*/ 1 w 30"/>
                <a:gd name="T11" fmla="*/ 5 h 6"/>
                <a:gd name="T12" fmla="*/ 1 w 30"/>
                <a:gd name="T13" fmla="*/ 5 h 6"/>
                <a:gd name="T14" fmla="*/ 0 w 30"/>
                <a:gd name="T15" fmla="*/ 6 h 6"/>
                <a:gd name="T16" fmla="*/ 0 w 30"/>
                <a:gd name="T17" fmla="*/ 6 h 6"/>
                <a:gd name="T18" fmla="*/ 1 w 30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">
                  <a:moveTo>
                    <a:pt x="1" y="6"/>
                  </a:moveTo>
                  <a:lnTo>
                    <a:pt x="0" y="6"/>
                  </a:lnTo>
                  <a:lnTo>
                    <a:pt x="1" y="6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1" y="5"/>
                  </a:lnTo>
                  <a:lnTo>
                    <a:pt x="1" y="5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1" name="Freeform 3771">
              <a:extLst>
                <a:ext uri="{FF2B5EF4-FFF2-40B4-BE49-F238E27FC236}">
                  <a16:creationId xmlns:a16="http://schemas.microsoft.com/office/drawing/2014/main" id="{DC91D471-657E-42BA-BD4E-7F48859439E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8" y="3681"/>
              <a:ext cx="3" cy="4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1 w 3"/>
                <a:gd name="T5" fmla="*/ 0 h 4"/>
                <a:gd name="T6" fmla="*/ 2 w 3"/>
                <a:gd name="T7" fmla="*/ 4 h 4"/>
                <a:gd name="T8" fmla="*/ 3 w 3"/>
                <a:gd name="T9" fmla="*/ 3 h 4"/>
                <a:gd name="T10" fmla="*/ 2 w 3"/>
                <a:gd name="T11" fmla="*/ 0 h 4"/>
                <a:gd name="T12" fmla="*/ 1 w 3"/>
                <a:gd name="T13" fmla="*/ 0 h 4"/>
                <a:gd name="T14" fmla="*/ 1 w 3"/>
                <a:gd name="T15" fmla="*/ 0 h 4"/>
                <a:gd name="T16" fmla="*/ 0 w 3"/>
                <a:gd name="T17" fmla="*/ 0 h 4"/>
                <a:gd name="T18" fmla="*/ 1 w 3"/>
                <a:gd name="T1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2" y="4"/>
                  </a:lnTo>
                  <a:lnTo>
                    <a:pt x="3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2" name="Freeform 3772">
              <a:extLst>
                <a:ext uri="{FF2B5EF4-FFF2-40B4-BE49-F238E27FC236}">
                  <a16:creationId xmlns:a16="http://schemas.microsoft.com/office/drawing/2014/main" id="{19EEF9AC-40C4-438B-9853-34076F16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3675"/>
              <a:ext cx="31" cy="6"/>
            </a:xfrm>
            <a:custGeom>
              <a:avLst/>
              <a:gdLst>
                <a:gd name="T0" fmla="*/ 30 w 31"/>
                <a:gd name="T1" fmla="*/ 0 h 6"/>
                <a:gd name="T2" fmla="*/ 31 w 31"/>
                <a:gd name="T3" fmla="*/ 1 h 6"/>
                <a:gd name="T4" fmla="*/ 30 w 31"/>
                <a:gd name="T5" fmla="*/ 0 h 6"/>
                <a:gd name="T6" fmla="*/ 0 w 31"/>
                <a:gd name="T7" fmla="*/ 6 h 6"/>
                <a:gd name="T8" fmla="*/ 0 w 31"/>
                <a:gd name="T9" fmla="*/ 6 h 6"/>
                <a:gd name="T10" fmla="*/ 31 w 31"/>
                <a:gd name="T11" fmla="*/ 1 h 6"/>
                <a:gd name="T12" fmla="*/ 30 w 31"/>
                <a:gd name="T13" fmla="*/ 1 h 6"/>
                <a:gd name="T14" fmla="*/ 31 w 31"/>
                <a:gd name="T15" fmla="*/ 1 h 6"/>
                <a:gd name="T16" fmla="*/ 31 w 31"/>
                <a:gd name="T17" fmla="*/ 0 h 6"/>
                <a:gd name="T18" fmla="*/ 30 w 31"/>
                <a:gd name="T1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" h="6">
                  <a:moveTo>
                    <a:pt x="30" y="0"/>
                  </a:moveTo>
                  <a:lnTo>
                    <a:pt x="31" y="1"/>
                  </a:lnTo>
                  <a:lnTo>
                    <a:pt x="30" y="0"/>
                  </a:lnTo>
                  <a:lnTo>
                    <a:pt x="0" y="6"/>
                  </a:lnTo>
                  <a:lnTo>
                    <a:pt x="0" y="6"/>
                  </a:lnTo>
                  <a:lnTo>
                    <a:pt x="31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3" name="Freeform 3773">
              <a:extLst>
                <a:ext uri="{FF2B5EF4-FFF2-40B4-BE49-F238E27FC236}">
                  <a16:creationId xmlns:a16="http://schemas.microsoft.com/office/drawing/2014/main" id="{4F8A3D58-CD6F-4174-A2AB-7CECEAE9E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9" y="3676"/>
              <a:ext cx="2" cy="4"/>
            </a:xfrm>
            <a:custGeom>
              <a:avLst/>
              <a:gdLst>
                <a:gd name="T0" fmla="*/ 2 w 2"/>
                <a:gd name="T1" fmla="*/ 3 h 4"/>
                <a:gd name="T2" fmla="*/ 1 w 2"/>
                <a:gd name="T3" fmla="*/ 4 h 4"/>
                <a:gd name="T4" fmla="*/ 2 w 2"/>
                <a:gd name="T5" fmla="*/ 3 h 4"/>
                <a:gd name="T6" fmla="*/ 1 w 2"/>
                <a:gd name="T7" fmla="*/ 0 h 4"/>
                <a:gd name="T8" fmla="*/ 0 w 2"/>
                <a:gd name="T9" fmla="*/ 0 h 4"/>
                <a:gd name="T10" fmla="*/ 1 w 2"/>
                <a:gd name="T11" fmla="*/ 4 h 4"/>
                <a:gd name="T12" fmla="*/ 1 w 2"/>
                <a:gd name="T13" fmla="*/ 3 h 4"/>
                <a:gd name="T14" fmla="*/ 1 w 2"/>
                <a:gd name="T15" fmla="*/ 4 h 4"/>
                <a:gd name="T16" fmla="*/ 2 w 2"/>
                <a:gd name="T17" fmla="*/ 4 h 4"/>
                <a:gd name="T18" fmla="*/ 2 w 2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4">
                  <a:moveTo>
                    <a:pt x="2" y="3"/>
                  </a:moveTo>
                  <a:lnTo>
                    <a:pt x="1" y="4"/>
                  </a:lnTo>
                  <a:lnTo>
                    <a:pt x="2" y="3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4" name="Freeform 3774">
              <a:extLst>
                <a:ext uri="{FF2B5EF4-FFF2-40B4-BE49-F238E27FC236}">
                  <a16:creationId xmlns:a16="http://schemas.microsoft.com/office/drawing/2014/main" id="{615CA5BA-801E-4CDA-B6C3-A45F80990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" y="3672"/>
              <a:ext cx="39" cy="7"/>
            </a:xfrm>
            <a:custGeom>
              <a:avLst/>
              <a:gdLst>
                <a:gd name="T0" fmla="*/ 0 w 39"/>
                <a:gd name="T1" fmla="*/ 7 h 7"/>
                <a:gd name="T2" fmla="*/ 0 w 39"/>
                <a:gd name="T3" fmla="*/ 7 h 7"/>
                <a:gd name="T4" fmla="*/ 0 w 39"/>
                <a:gd name="T5" fmla="*/ 7 h 7"/>
                <a:gd name="T6" fmla="*/ 39 w 39"/>
                <a:gd name="T7" fmla="*/ 1 h 7"/>
                <a:gd name="T8" fmla="*/ 39 w 39"/>
                <a:gd name="T9" fmla="*/ 0 h 7"/>
                <a:gd name="T10" fmla="*/ 0 w 39"/>
                <a:gd name="T11" fmla="*/ 6 h 7"/>
                <a:gd name="T12" fmla="*/ 1 w 39"/>
                <a:gd name="T13" fmla="*/ 6 h 7"/>
                <a:gd name="T14" fmla="*/ 0 w 39"/>
                <a:gd name="T15" fmla="*/ 7 h 7"/>
                <a:gd name="T16" fmla="*/ 0 w 39"/>
                <a:gd name="T17" fmla="*/ 7 h 7"/>
                <a:gd name="T18" fmla="*/ 0 w 39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7">
                  <a:moveTo>
                    <a:pt x="0" y="7"/>
                  </a:moveTo>
                  <a:lnTo>
                    <a:pt x="0" y="7"/>
                  </a:lnTo>
                  <a:lnTo>
                    <a:pt x="0" y="7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5" name="Freeform 3775">
              <a:extLst>
                <a:ext uri="{FF2B5EF4-FFF2-40B4-BE49-F238E27FC236}">
                  <a16:creationId xmlns:a16="http://schemas.microsoft.com/office/drawing/2014/main" id="{EF88C496-1E26-4F3A-AB7D-AC3CB55E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2" y="3675"/>
              <a:ext cx="4" cy="4"/>
            </a:xfrm>
            <a:custGeom>
              <a:avLst/>
              <a:gdLst>
                <a:gd name="T0" fmla="*/ 0 w 4"/>
                <a:gd name="T1" fmla="*/ 1 h 4"/>
                <a:gd name="T2" fmla="*/ 2 w 4"/>
                <a:gd name="T3" fmla="*/ 0 h 4"/>
                <a:gd name="T4" fmla="*/ 0 w 4"/>
                <a:gd name="T5" fmla="*/ 1 h 4"/>
                <a:gd name="T6" fmla="*/ 3 w 4"/>
                <a:gd name="T7" fmla="*/ 4 h 4"/>
                <a:gd name="T8" fmla="*/ 4 w 4"/>
                <a:gd name="T9" fmla="*/ 3 h 4"/>
                <a:gd name="T10" fmla="*/ 3 w 4"/>
                <a:gd name="T11" fmla="*/ 0 h 4"/>
                <a:gd name="T12" fmla="*/ 2 w 4"/>
                <a:gd name="T13" fmla="*/ 1 h 4"/>
                <a:gd name="T14" fmla="*/ 2 w 4"/>
                <a:gd name="T15" fmla="*/ 0 h 4"/>
                <a:gd name="T16" fmla="*/ 0 w 4"/>
                <a:gd name="T17" fmla="*/ 0 h 4"/>
                <a:gd name="T18" fmla="*/ 0 w 4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3" y="4"/>
                  </a:lnTo>
                  <a:lnTo>
                    <a:pt x="4" y="3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6" name="Freeform 3776">
              <a:extLst>
                <a:ext uri="{FF2B5EF4-FFF2-40B4-BE49-F238E27FC236}">
                  <a16:creationId xmlns:a16="http://schemas.microsoft.com/office/drawing/2014/main" id="{21FF127B-0E3D-4FB7-A96F-DE5689743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4" y="3667"/>
              <a:ext cx="37" cy="9"/>
            </a:xfrm>
            <a:custGeom>
              <a:avLst/>
              <a:gdLst>
                <a:gd name="T0" fmla="*/ 36 w 37"/>
                <a:gd name="T1" fmla="*/ 0 h 9"/>
                <a:gd name="T2" fmla="*/ 37 w 37"/>
                <a:gd name="T3" fmla="*/ 1 h 9"/>
                <a:gd name="T4" fmla="*/ 36 w 37"/>
                <a:gd name="T5" fmla="*/ 0 h 9"/>
                <a:gd name="T6" fmla="*/ 0 w 37"/>
                <a:gd name="T7" fmla="*/ 8 h 9"/>
                <a:gd name="T8" fmla="*/ 0 w 37"/>
                <a:gd name="T9" fmla="*/ 9 h 9"/>
                <a:gd name="T10" fmla="*/ 36 w 37"/>
                <a:gd name="T11" fmla="*/ 2 h 9"/>
                <a:gd name="T12" fmla="*/ 36 w 37"/>
                <a:gd name="T13" fmla="*/ 2 h 9"/>
                <a:gd name="T14" fmla="*/ 37 w 37"/>
                <a:gd name="T15" fmla="*/ 1 h 9"/>
                <a:gd name="T16" fmla="*/ 37 w 37"/>
                <a:gd name="T17" fmla="*/ 0 h 9"/>
                <a:gd name="T18" fmla="*/ 36 w 37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9">
                  <a:moveTo>
                    <a:pt x="36" y="0"/>
                  </a:moveTo>
                  <a:lnTo>
                    <a:pt x="37" y="1"/>
                  </a:lnTo>
                  <a:lnTo>
                    <a:pt x="36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7" name="Freeform 3777">
              <a:extLst>
                <a:ext uri="{FF2B5EF4-FFF2-40B4-BE49-F238E27FC236}">
                  <a16:creationId xmlns:a16="http://schemas.microsoft.com/office/drawing/2014/main" id="{F1A8019D-3913-44FD-9AA5-F7CF633AF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" y="3668"/>
              <a:ext cx="5" cy="5"/>
            </a:xfrm>
            <a:custGeom>
              <a:avLst/>
              <a:gdLst>
                <a:gd name="T0" fmla="*/ 4 w 5"/>
                <a:gd name="T1" fmla="*/ 4 h 5"/>
                <a:gd name="T2" fmla="*/ 4 w 5"/>
                <a:gd name="T3" fmla="*/ 5 h 5"/>
                <a:gd name="T4" fmla="*/ 4 w 5"/>
                <a:gd name="T5" fmla="*/ 4 h 5"/>
                <a:gd name="T6" fmla="*/ 1 w 5"/>
                <a:gd name="T7" fmla="*/ 0 h 5"/>
                <a:gd name="T8" fmla="*/ 0 w 5"/>
                <a:gd name="T9" fmla="*/ 1 h 5"/>
                <a:gd name="T10" fmla="*/ 4 w 5"/>
                <a:gd name="T11" fmla="*/ 5 h 5"/>
                <a:gd name="T12" fmla="*/ 4 w 5"/>
                <a:gd name="T13" fmla="*/ 4 h 5"/>
                <a:gd name="T14" fmla="*/ 4 w 5"/>
                <a:gd name="T15" fmla="*/ 5 h 5"/>
                <a:gd name="T16" fmla="*/ 5 w 5"/>
                <a:gd name="T17" fmla="*/ 5 h 5"/>
                <a:gd name="T18" fmla="*/ 4 w 5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lnTo>
                    <a:pt x="4" y="5"/>
                  </a:lnTo>
                  <a:lnTo>
                    <a:pt x="4" y="4"/>
                  </a:lnTo>
                  <a:lnTo>
                    <a:pt x="1" y="0"/>
                  </a:lnTo>
                  <a:lnTo>
                    <a:pt x="0" y="1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5" y="5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8" name="Freeform 3778">
              <a:extLst>
                <a:ext uri="{FF2B5EF4-FFF2-40B4-BE49-F238E27FC236}">
                  <a16:creationId xmlns:a16="http://schemas.microsoft.com/office/drawing/2014/main" id="{3E61EE1F-3E1D-4166-B2B0-E487E1514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0" y="3677"/>
              <a:ext cx="107" cy="22"/>
            </a:xfrm>
            <a:custGeom>
              <a:avLst/>
              <a:gdLst>
                <a:gd name="T0" fmla="*/ 107 w 107"/>
                <a:gd name="T1" fmla="*/ 0 h 22"/>
                <a:gd name="T2" fmla="*/ 107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7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7" y="0"/>
                  </a:moveTo>
                  <a:lnTo>
                    <a:pt x="107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499" name="Freeform 3779">
              <a:extLst>
                <a:ext uri="{FF2B5EF4-FFF2-40B4-BE49-F238E27FC236}">
                  <a16:creationId xmlns:a16="http://schemas.microsoft.com/office/drawing/2014/main" id="{94B7B7E2-431A-4A1E-8FE2-2A5CA9590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3" y="3671"/>
              <a:ext cx="27" cy="6"/>
            </a:xfrm>
            <a:custGeom>
              <a:avLst/>
              <a:gdLst>
                <a:gd name="T0" fmla="*/ 27 w 27"/>
                <a:gd name="T1" fmla="*/ 1 h 6"/>
                <a:gd name="T2" fmla="*/ 27 w 27"/>
                <a:gd name="T3" fmla="*/ 0 h 6"/>
                <a:gd name="T4" fmla="*/ 0 w 27"/>
                <a:gd name="T5" fmla="*/ 5 h 6"/>
                <a:gd name="T6" fmla="*/ 0 w 27"/>
                <a:gd name="T7" fmla="*/ 6 h 6"/>
                <a:gd name="T8" fmla="*/ 27 w 27"/>
                <a:gd name="T9" fmla="*/ 1 h 6"/>
                <a:gd name="T10" fmla="*/ 27 w 27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6">
                  <a:moveTo>
                    <a:pt x="27" y="1"/>
                  </a:moveTo>
                  <a:lnTo>
                    <a:pt x="27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0" name="Freeform 3780">
              <a:extLst>
                <a:ext uri="{FF2B5EF4-FFF2-40B4-BE49-F238E27FC236}">
                  <a16:creationId xmlns:a16="http://schemas.microsoft.com/office/drawing/2014/main" id="{41219B33-C2C1-4879-BA8A-FE3B7723AE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0"/>
              <a:ext cx="107" cy="22"/>
            </a:xfrm>
            <a:custGeom>
              <a:avLst/>
              <a:gdLst>
                <a:gd name="T0" fmla="*/ 106 w 107"/>
                <a:gd name="T1" fmla="*/ 0 h 22"/>
                <a:gd name="T2" fmla="*/ 106 w 107"/>
                <a:gd name="T3" fmla="*/ 0 h 22"/>
                <a:gd name="T4" fmla="*/ 0 w 107"/>
                <a:gd name="T5" fmla="*/ 21 h 22"/>
                <a:gd name="T6" fmla="*/ 0 w 107"/>
                <a:gd name="T7" fmla="*/ 22 h 22"/>
                <a:gd name="T8" fmla="*/ 107 w 107"/>
                <a:gd name="T9" fmla="*/ 1 h 22"/>
                <a:gd name="T10" fmla="*/ 106 w 107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22">
                  <a:moveTo>
                    <a:pt x="106" y="0"/>
                  </a:moveTo>
                  <a:lnTo>
                    <a:pt x="106" y="0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07" y="1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1" name="Freeform 3781">
              <a:extLst>
                <a:ext uri="{FF2B5EF4-FFF2-40B4-BE49-F238E27FC236}">
                  <a16:creationId xmlns:a16="http://schemas.microsoft.com/office/drawing/2014/main" id="{35E4CE70-863A-463A-AEF2-9560381A5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3675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0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2" name="Freeform 3782">
              <a:extLst>
                <a:ext uri="{FF2B5EF4-FFF2-40B4-BE49-F238E27FC236}">
                  <a16:creationId xmlns:a16="http://schemas.microsoft.com/office/drawing/2014/main" id="{189DCBC8-B4DB-45AA-BD86-784241702F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3667"/>
              <a:ext cx="35" cy="8"/>
            </a:xfrm>
            <a:custGeom>
              <a:avLst/>
              <a:gdLst>
                <a:gd name="T0" fmla="*/ 35 w 35"/>
                <a:gd name="T1" fmla="*/ 0 h 8"/>
                <a:gd name="T2" fmla="*/ 35 w 35"/>
                <a:gd name="T3" fmla="*/ 0 h 8"/>
                <a:gd name="T4" fmla="*/ 0 w 35"/>
                <a:gd name="T5" fmla="*/ 6 h 8"/>
                <a:gd name="T6" fmla="*/ 0 w 35"/>
                <a:gd name="T7" fmla="*/ 8 h 8"/>
                <a:gd name="T8" fmla="*/ 35 w 35"/>
                <a:gd name="T9" fmla="*/ 0 h 8"/>
                <a:gd name="T10" fmla="*/ 35 w 3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8">
                  <a:moveTo>
                    <a:pt x="35" y="0"/>
                  </a:moveTo>
                  <a:lnTo>
                    <a:pt x="35" y="0"/>
                  </a:lnTo>
                  <a:lnTo>
                    <a:pt x="0" y="6"/>
                  </a:lnTo>
                  <a:lnTo>
                    <a:pt x="0" y="8"/>
                  </a:lnTo>
                  <a:lnTo>
                    <a:pt x="35" y="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3" name="Freeform 3783">
              <a:extLst>
                <a:ext uri="{FF2B5EF4-FFF2-40B4-BE49-F238E27FC236}">
                  <a16:creationId xmlns:a16="http://schemas.microsoft.com/office/drawing/2014/main" id="{DAE089F9-DAFA-40F3-A1CD-B63FEC1FB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682"/>
              <a:ext cx="109" cy="24"/>
            </a:xfrm>
            <a:custGeom>
              <a:avLst/>
              <a:gdLst>
                <a:gd name="T0" fmla="*/ 109 w 109"/>
                <a:gd name="T1" fmla="*/ 1 h 24"/>
                <a:gd name="T2" fmla="*/ 108 w 109"/>
                <a:gd name="T3" fmla="*/ 0 h 24"/>
                <a:gd name="T4" fmla="*/ 0 w 109"/>
                <a:gd name="T5" fmla="*/ 23 h 24"/>
                <a:gd name="T6" fmla="*/ 2 w 109"/>
                <a:gd name="T7" fmla="*/ 24 h 24"/>
                <a:gd name="T8" fmla="*/ 109 w 109"/>
                <a:gd name="T9" fmla="*/ 1 h 24"/>
                <a:gd name="T10" fmla="*/ 109 w 109"/>
                <a:gd name="T11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9" h="24">
                  <a:moveTo>
                    <a:pt x="109" y="1"/>
                  </a:moveTo>
                  <a:lnTo>
                    <a:pt x="108" y="0"/>
                  </a:lnTo>
                  <a:lnTo>
                    <a:pt x="0" y="23"/>
                  </a:lnTo>
                  <a:lnTo>
                    <a:pt x="2" y="24"/>
                  </a:lnTo>
                  <a:lnTo>
                    <a:pt x="109" y="1"/>
                  </a:lnTo>
                  <a:lnTo>
                    <a:pt x="10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4" name="Freeform 3784">
              <a:extLst>
                <a:ext uri="{FF2B5EF4-FFF2-40B4-BE49-F238E27FC236}">
                  <a16:creationId xmlns:a16="http://schemas.microsoft.com/office/drawing/2014/main" id="{DCC3083A-AC52-43C8-9335-24E514392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8" y="3677"/>
              <a:ext cx="28" cy="5"/>
            </a:xfrm>
            <a:custGeom>
              <a:avLst/>
              <a:gdLst>
                <a:gd name="T0" fmla="*/ 28 w 28"/>
                <a:gd name="T1" fmla="*/ 0 h 5"/>
                <a:gd name="T2" fmla="*/ 28 w 28"/>
                <a:gd name="T3" fmla="*/ 0 h 5"/>
                <a:gd name="T4" fmla="*/ 0 w 28"/>
                <a:gd name="T5" fmla="*/ 4 h 5"/>
                <a:gd name="T6" fmla="*/ 0 w 28"/>
                <a:gd name="T7" fmla="*/ 5 h 5"/>
                <a:gd name="T8" fmla="*/ 28 w 28"/>
                <a:gd name="T9" fmla="*/ 1 h 5"/>
                <a:gd name="T10" fmla="*/ 28 w 28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5">
                  <a:moveTo>
                    <a:pt x="28" y="0"/>
                  </a:moveTo>
                  <a:lnTo>
                    <a:pt x="28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28" y="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5" name="Freeform 3785">
              <a:extLst>
                <a:ext uri="{FF2B5EF4-FFF2-40B4-BE49-F238E27FC236}">
                  <a16:creationId xmlns:a16="http://schemas.microsoft.com/office/drawing/2014/main" id="{F89E420B-9DCF-44C0-B11B-7B6E6C915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2" y="3671"/>
              <a:ext cx="34" cy="6"/>
            </a:xfrm>
            <a:custGeom>
              <a:avLst/>
              <a:gdLst>
                <a:gd name="T0" fmla="*/ 34 w 34"/>
                <a:gd name="T1" fmla="*/ 0 h 6"/>
                <a:gd name="T2" fmla="*/ 33 w 34"/>
                <a:gd name="T3" fmla="*/ 0 h 6"/>
                <a:gd name="T4" fmla="*/ 0 w 34"/>
                <a:gd name="T5" fmla="*/ 5 h 6"/>
                <a:gd name="T6" fmla="*/ 0 w 34"/>
                <a:gd name="T7" fmla="*/ 6 h 6"/>
                <a:gd name="T8" fmla="*/ 34 w 34"/>
                <a:gd name="T9" fmla="*/ 0 h 6"/>
                <a:gd name="T10" fmla="*/ 34 w 3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6">
                  <a:moveTo>
                    <a:pt x="34" y="0"/>
                  </a:moveTo>
                  <a:lnTo>
                    <a:pt x="33" y="0"/>
                  </a:lnTo>
                  <a:lnTo>
                    <a:pt x="0" y="5"/>
                  </a:lnTo>
                  <a:lnTo>
                    <a:pt x="0" y="6"/>
                  </a:lnTo>
                  <a:lnTo>
                    <a:pt x="34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6" name="Freeform 3786">
              <a:extLst>
                <a:ext uri="{FF2B5EF4-FFF2-40B4-BE49-F238E27FC236}">
                  <a16:creationId xmlns:a16="http://schemas.microsoft.com/office/drawing/2014/main" id="{06998E15-F861-41C3-9161-0C53845C0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5"/>
              <a:ext cx="25" cy="35"/>
            </a:xfrm>
            <a:custGeom>
              <a:avLst/>
              <a:gdLst>
                <a:gd name="T0" fmla="*/ 0 w 25"/>
                <a:gd name="T1" fmla="*/ 14 h 35"/>
                <a:gd name="T2" fmla="*/ 20 w 25"/>
                <a:gd name="T3" fmla="*/ 34 h 35"/>
                <a:gd name="T4" fmla="*/ 24 w 25"/>
                <a:gd name="T5" fmla="*/ 35 h 35"/>
                <a:gd name="T6" fmla="*/ 25 w 25"/>
                <a:gd name="T7" fmla="*/ 35 h 35"/>
                <a:gd name="T8" fmla="*/ 25 w 25"/>
                <a:gd name="T9" fmla="*/ 31 h 35"/>
                <a:gd name="T10" fmla="*/ 24 w 25"/>
                <a:gd name="T11" fmla="*/ 31 h 35"/>
                <a:gd name="T12" fmla="*/ 20 w 25"/>
                <a:gd name="T13" fmla="*/ 29 h 35"/>
                <a:gd name="T14" fmla="*/ 2 w 25"/>
                <a:gd name="T15" fmla="*/ 0 h 35"/>
                <a:gd name="T16" fmla="*/ 0 w 25"/>
                <a:gd name="T17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5">
                  <a:moveTo>
                    <a:pt x="0" y="14"/>
                  </a:moveTo>
                  <a:lnTo>
                    <a:pt x="20" y="34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0" y="29"/>
                  </a:lnTo>
                  <a:lnTo>
                    <a:pt x="2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7" name="Freeform 3787">
              <a:extLst>
                <a:ext uri="{FF2B5EF4-FFF2-40B4-BE49-F238E27FC236}">
                  <a16:creationId xmlns:a16="http://schemas.microsoft.com/office/drawing/2014/main" id="{322AEB6B-B5B9-48C6-AD05-89BF005A3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98"/>
              <a:ext cx="22" cy="22"/>
            </a:xfrm>
            <a:custGeom>
              <a:avLst/>
              <a:gdLst>
                <a:gd name="T0" fmla="*/ 22 w 22"/>
                <a:gd name="T1" fmla="*/ 20 h 22"/>
                <a:gd name="T2" fmla="*/ 22 w 22"/>
                <a:gd name="T3" fmla="*/ 20 h 22"/>
                <a:gd name="T4" fmla="*/ 22 w 22"/>
                <a:gd name="T5" fmla="*/ 20 h 22"/>
                <a:gd name="T6" fmla="*/ 2 w 22"/>
                <a:gd name="T7" fmla="*/ 0 h 22"/>
                <a:gd name="T8" fmla="*/ 0 w 22"/>
                <a:gd name="T9" fmla="*/ 2 h 22"/>
                <a:gd name="T10" fmla="*/ 19 w 22"/>
                <a:gd name="T11" fmla="*/ 21 h 22"/>
                <a:gd name="T12" fmla="*/ 19 w 22"/>
                <a:gd name="T13" fmla="*/ 22 h 22"/>
                <a:gd name="T14" fmla="*/ 19 w 22"/>
                <a:gd name="T15" fmla="*/ 21 h 22"/>
                <a:gd name="T16" fmla="*/ 20 w 22"/>
                <a:gd name="T17" fmla="*/ 22 h 22"/>
                <a:gd name="T18" fmla="*/ 22 w 22"/>
                <a:gd name="T19" fmla="*/ 21 h 22"/>
                <a:gd name="T20" fmla="*/ 22 w 22"/>
                <a:gd name="T21" fmla="*/ 21 h 22"/>
                <a:gd name="T22" fmla="*/ 22 w 22"/>
                <a:gd name="T2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2">
                  <a:moveTo>
                    <a:pt x="22" y="20"/>
                  </a:moveTo>
                  <a:lnTo>
                    <a:pt x="22" y="20"/>
                  </a:lnTo>
                  <a:lnTo>
                    <a:pt x="22" y="20"/>
                  </a:lnTo>
                  <a:lnTo>
                    <a:pt x="2" y="0"/>
                  </a:lnTo>
                  <a:lnTo>
                    <a:pt x="0" y="2"/>
                  </a:lnTo>
                  <a:lnTo>
                    <a:pt x="19" y="21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20" y="22"/>
                  </a:lnTo>
                  <a:lnTo>
                    <a:pt x="22" y="21"/>
                  </a:lnTo>
                  <a:lnTo>
                    <a:pt x="22" y="21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8" name="Freeform 3788">
              <a:extLst>
                <a:ext uri="{FF2B5EF4-FFF2-40B4-BE49-F238E27FC236}">
                  <a16:creationId xmlns:a16="http://schemas.microsoft.com/office/drawing/2014/main" id="{D16CAC07-1E23-4E02-B4B9-5C9AC427C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8"/>
              <a:ext cx="6" cy="3"/>
            </a:xfrm>
            <a:custGeom>
              <a:avLst/>
              <a:gdLst>
                <a:gd name="T0" fmla="*/ 5 w 6"/>
                <a:gd name="T1" fmla="*/ 2 h 3"/>
                <a:gd name="T2" fmla="*/ 4 w 6"/>
                <a:gd name="T3" fmla="*/ 2 h 3"/>
                <a:gd name="T4" fmla="*/ 5 w 6"/>
                <a:gd name="T5" fmla="*/ 2 h 3"/>
                <a:gd name="T6" fmla="*/ 3 w 6"/>
                <a:gd name="T7" fmla="*/ 0 h 3"/>
                <a:gd name="T8" fmla="*/ 0 w 6"/>
                <a:gd name="T9" fmla="*/ 2 h 3"/>
                <a:gd name="T10" fmla="*/ 4 w 6"/>
                <a:gd name="T11" fmla="*/ 3 h 3"/>
                <a:gd name="T12" fmla="*/ 5 w 6"/>
                <a:gd name="T13" fmla="*/ 3 h 3"/>
                <a:gd name="T14" fmla="*/ 4 w 6"/>
                <a:gd name="T15" fmla="*/ 3 h 3"/>
                <a:gd name="T16" fmla="*/ 5 w 6"/>
                <a:gd name="T17" fmla="*/ 3 h 3"/>
                <a:gd name="T18" fmla="*/ 5 w 6"/>
                <a:gd name="T19" fmla="*/ 3 h 3"/>
                <a:gd name="T20" fmla="*/ 6 w 6"/>
                <a:gd name="T21" fmla="*/ 2 h 3"/>
                <a:gd name="T22" fmla="*/ 5 w 6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3">
                  <a:moveTo>
                    <a:pt x="5" y="2"/>
                  </a:moveTo>
                  <a:lnTo>
                    <a:pt x="4" y="2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09" name="Freeform 3789">
              <a:extLst>
                <a:ext uri="{FF2B5EF4-FFF2-40B4-BE49-F238E27FC236}">
                  <a16:creationId xmlns:a16="http://schemas.microsoft.com/office/drawing/2014/main" id="{F561D9E3-5D40-4A21-A7B3-45C456EA1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9"/>
              <a:ext cx="3" cy="2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  <a:gd name="T6" fmla="*/ 0 w 3"/>
                <a:gd name="T7" fmla="*/ 1 h 2"/>
                <a:gd name="T8" fmla="*/ 1 w 3"/>
                <a:gd name="T9" fmla="*/ 2 h 2"/>
                <a:gd name="T10" fmla="*/ 2 w 3"/>
                <a:gd name="T11" fmla="*/ 2 h 2"/>
                <a:gd name="T12" fmla="*/ 3 w 3"/>
                <a:gd name="T13" fmla="*/ 1 h 2"/>
                <a:gd name="T14" fmla="*/ 2 w 3"/>
                <a:gd name="T15" fmla="*/ 2 h 2"/>
                <a:gd name="T16" fmla="*/ 3 w 3"/>
                <a:gd name="T17" fmla="*/ 1 h 2"/>
                <a:gd name="T18" fmla="*/ 3 w 3"/>
                <a:gd name="T19" fmla="*/ 1 h 2"/>
                <a:gd name="T20" fmla="*/ 3 w 3"/>
                <a:gd name="T21" fmla="*/ 0 h 2"/>
                <a:gd name="T22" fmla="*/ 2 w 3"/>
                <a:gd name="T2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1" y="1"/>
                  </a:lnTo>
                  <a:lnTo>
                    <a:pt x="2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0" name="Freeform 3790">
              <a:extLst>
                <a:ext uri="{FF2B5EF4-FFF2-40B4-BE49-F238E27FC236}">
                  <a16:creationId xmlns:a16="http://schemas.microsoft.com/office/drawing/2014/main" id="{52A58D8F-4C41-4257-874F-5A4A7C667A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7" y="3715"/>
              <a:ext cx="2" cy="5"/>
            </a:xfrm>
            <a:custGeom>
              <a:avLst/>
              <a:gdLst>
                <a:gd name="T0" fmla="*/ 0 w 2"/>
                <a:gd name="T1" fmla="*/ 0 h 5"/>
                <a:gd name="T2" fmla="*/ 1 w 2"/>
                <a:gd name="T3" fmla="*/ 1 h 5"/>
                <a:gd name="T4" fmla="*/ 0 w 2"/>
                <a:gd name="T5" fmla="*/ 0 h 5"/>
                <a:gd name="T6" fmla="*/ 0 w 2"/>
                <a:gd name="T7" fmla="*/ 5 h 5"/>
                <a:gd name="T8" fmla="*/ 2 w 2"/>
                <a:gd name="T9" fmla="*/ 5 h 5"/>
                <a:gd name="T10" fmla="*/ 2 w 2"/>
                <a:gd name="T11" fmla="*/ 1 h 5"/>
                <a:gd name="T12" fmla="*/ 1 w 2"/>
                <a:gd name="T13" fmla="*/ 0 h 5"/>
                <a:gd name="T14" fmla="*/ 2 w 2"/>
                <a:gd name="T15" fmla="*/ 1 h 5"/>
                <a:gd name="T16" fmla="*/ 2 w 2"/>
                <a:gd name="T17" fmla="*/ 0 h 5"/>
                <a:gd name="T18" fmla="*/ 1 w 2"/>
                <a:gd name="T19" fmla="*/ 0 h 5"/>
                <a:gd name="T20" fmla="*/ 1 w 2"/>
                <a:gd name="T21" fmla="*/ 0 h 5"/>
                <a:gd name="T22" fmla="*/ 0 w 2"/>
                <a:gd name="T2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0" y="5"/>
                  </a:lnTo>
                  <a:lnTo>
                    <a:pt x="2" y="5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1" name="Freeform 3791">
              <a:extLst>
                <a:ext uri="{FF2B5EF4-FFF2-40B4-BE49-F238E27FC236}">
                  <a16:creationId xmlns:a16="http://schemas.microsoft.com/office/drawing/2014/main" id="{C02C5311-AF33-4FD7-A21D-F4ED26522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6" y="3715"/>
              <a:ext cx="2" cy="1"/>
            </a:xfrm>
            <a:custGeom>
              <a:avLst/>
              <a:gdLst>
                <a:gd name="T0" fmla="*/ 1 w 2"/>
                <a:gd name="T1" fmla="*/ 1 h 1"/>
                <a:gd name="T2" fmla="*/ 0 w 2"/>
                <a:gd name="T3" fmla="*/ 1 h 1"/>
                <a:gd name="T4" fmla="*/ 1 w 2"/>
                <a:gd name="T5" fmla="*/ 1 h 1"/>
                <a:gd name="T6" fmla="*/ 2 w 2"/>
                <a:gd name="T7" fmla="*/ 1 h 1"/>
                <a:gd name="T8" fmla="*/ 2 w 2"/>
                <a:gd name="T9" fmla="*/ 0 h 1"/>
                <a:gd name="T10" fmla="*/ 1 w 2"/>
                <a:gd name="T11" fmla="*/ 0 h 1"/>
                <a:gd name="T12" fmla="*/ 1 w 2"/>
                <a:gd name="T13" fmla="*/ 0 h 1"/>
                <a:gd name="T14" fmla="*/ 1 w 2"/>
                <a:gd name="T15" fmla="*/ 0 h 1"/>
                <a:gd name="T16" fmla="*/ 0 w 2"/>
                <a:gd name="T17" fmla="*/ 0 h 1"/>
                <a:gd name="T18" fmla="*/ 0 w 2"/>
                <a:gd name="T19" fmla="*/ 1 h 1"/>
                <a:gd name="T20" fmla="*/ 0 w 2"/>
                <a:gd name="T21" fmla="*/ 1 h 1"/>
                <a:gd name="T22" fmla="*/ 1 w 2"/>
                <a:gd name="T23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2" name="Freeform 3792">
              <a:extLst>
                <a:ext uri="{FF2B5EF4-FFF2-40B4-BE49-F238E27FC236}">
                  <a16:creationId xmlns:a16="http://schemas.microsoft.com/office/drawing/2014/main" id="{A6B5152C-4C84-4C16-B23F-43C5EBB38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713"/>
              <a:ext cx="5" cy="3"/>
            </a:xfrm>
            <a:custGeom>
              <a:avLst/>
              <a:gdLst>
                <a:gd name="T0" fmla="*/ 1 w 5"/>
                <a:gd name="T1" fmla="*/ 2 h 3"/>
                <a:gd name="T2" fmla="*/ 0 w 5"/>
                <a:gd name="T3" fmla="*/ 2 h 3"/>
                <a:gd name="T4" fmla="*/ 1 w 5"/>
                <a:gd name="T5" fmla="*/ 2 h 3"/>
                <a:gd name="T6" fmla="*/ 4 w 5"/>
                <a:gd name="T7" fmla="*/ 3 h 3"/>
                <a:gd name="T8" fmla="*/ 5 w 5"/>
                <a:gd name="T9" fmla="*/ 2 h 3"/>
                <a:gd name="T10" fmla="*/ 3 w 5"/>
                <a:gd name="T11" fmla="*/ 0 h 3"/>
                <a:gd name="T12" fmla="*/ 3 w 5"/>
                <a:gd name="T13" fmla="*/ 0 h 3"/>
                <a:gd name="T14" fmla="*/ 3 w 5"/>
                <a:gd name="T15" fmla="*/ 0 h 3"/>
                <a:gd name="T16" fmla="*/ 1 w 5"/>
                <a:gd name="T17" fmla="*/ 0 h 3"/>
                <a:gd name="T18" fmla="*/ 0 w 5"/>
                <a:gd name="T19" fmla="*/ 0 h 3"/>
                <a:gd name="T20" fmla="*/ 0 w 5"/>
                <a:gd name="T21" fmla="*/ 1 h 3"/>
                <a:gd name="T22" fmla="*/ 1 w 5"/>
                <a:gd name="T2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3">
                  <a:moveTo>
                    <a:pt x="1" y="2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4" y="3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3" name="Freeform 3793">
              <a:extLst>
                <a:ext uri="{FF2B5EF4-FFF2-40B4-BE49-F238E27FC236}">
                  <a16:creationId xmlns:a16="http://schemas.microsoft.com/office/drawing/2014/main" id="{033D338A-523D-4463-8B2F-6E631C797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3" y="3684"/>
              <a:ext cx="22" cy="31"/>
            </a:xfrm>
            <a:custGeom>
              <a:avLst/>
              <a:gdLst>
                <a:gd name="T0" fmla="*/ 0 w 22"/>
                <a:gd name="T1" fmla="*/ 2 h 31"/>
                <a:gd name="T2" fmla="*/ 3 w 22"/>
                <a:gd name="T3" fmla="*/ 1 h 31"/>
                <a:gd name="T4" fmla="*/ 0 w 22"/>
                <a:gd name="T5" fmla="*/ 2 h 31"/>
                <a:gd name="T6" fmla="*/ 19 w 22"/>
                <a:gd name="T7" fmla="*/ 31 h 31"/>
                <a:gd name="T8" fmla="*/ 22 w 22"/>
                <a:gd name="T9" fmla="*/ 29 h 31"/>
                <a:gd name="T10" fmla="*/ 3 w 22"/>
                <a:gd name="T11" fmla="*/ 0 h 31"/>
                <a:gd name="T12" fmla="*/ 0 w 22"/>
                <a:gd name="T13" fmla="*/ 1 h 31"/>
                <a:gd name="T14" fmla="*/ 3 w 22"/>
                <a:gd name="T15" fmla="*/ 0 h 31"/>
                <a:gd name="T16" fmla="*/ 2 w 22"/>
                <a:gd name="T17" fmla="*/ 0 h 31"/>
                <a:gd name="T18" fmla="*/ 0 w 22"/>
                <a:gd name="T19" fmla="*/ 0 h 31"/>
                <a:gd name="T20" fmla="*/ 0 w 22"/>
                <a:gd name="T21" fmla="*/ 1 h 31"/>
                <a:gd name="T22" fmla="*/ 0 w 22"/>
                <a:gd name="T2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31">
                  <a:moveTo>
                    <a:pt x="0" y="2"/>
                  </a:moveTo>
                  <a:lnTo>
                    <a:pt x="3" y="1"/>
                  </a:lnTo>
                  <a:lnTo>
                    <a:pt x="0" y="2"/>
                  </a:lnTo>
                  <a:lnTo>
                    <a:pt x="19" y="31"/>
                  </a:lnTo>
                  <a:lnTo>
                    <a:pt x="22" y="29"/>
                  </a:lnTo>
                  <a:lnTo>
                    <a:pt x="3" y="0"/>
                  </a:lnTo>
                  <a:lnTo>
                    <a:pt x="0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4" name="Freeform 3794">
              <a:extLst>
                <a:ext uri="{FF2B5EF4-FFF2-40B4-BE49-F238E27FC236}">
                  <a16:creationId xmlns:a16="http://schemas.microsoft.com/office/drawing/2014/main" id="{789918AE-DA0B-4621-A5C3-5A1481993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2" y="3685"/>
              <a:ext cx="4" cy="15"/>
            </a:xfrm>
            <a:custGeom>
              <a:avLst/>
              <a:gdLst>
                <a:gd name="T0" fmla="*/ 3 w 4"/>
                <a:gd name="T1" fmla="*/ 14 h 15"/>
                <a:gd name="T2" fmla="*/ 3 w 4"/>
                <a:gd name="T3" fmla="*/ 13 h 15"/>
                <a:gd name="T4" fmla="*/ 3 w 4"/>
                <a:gd name="T5" fmla="*/ 14 h 15"/>
                <a:gd name="T6" fmla="*/ 4 w 4"/>
                <a:gd name="T7" fmla="*/ 0 h 15"/>
                <a:gd name="T8" fmla="*/ 1 w 4"/>
                <a:gd name="T9" fmla="*/ 0 h 15"/>
                <a:gd name="T10" fmla="*/ 0 w 4"/>
                <a:gd name="T11" fmla="*/ 14 h 15"/>
                <a:gd name="T12" fmla="*/ 1 w 4"/>
                <a:gd name="T13" fmla="*/ 15 h 15"/>
                <a:gd name="T14" fmla="*/ 0 w 4"/>
                <a:gd name="T15" fmla="*/ 14 h 15"/>
                <a:gd name="T16" fmla="*/ 1 w 4"/>
                <a:gd name="T17" fmla="*/ 15 h 15"/>
                <a:gd name="T18" fmla="*/ 1 w 4"/>
                <a:gd name="T19" fmla="*/ 15 h 15"/>
                <a:gd name="T20" fmla="*/ 3 w 4"/>
                <a:gd name="T21" fmla="*/ 15 h 15"/>
                <a:gd name="T22" fmla="*/ 3 w 4"/>
                <a:gd name="T23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" h="15">
                  <a:moveTo>
                    <a:pt x="3" y="14"/>
                  </a:moveTo>
                  <a:lnTo>
                    <a:pt x="3" y="13"/>
                  </a:lnTo>
                  <a:lnTo>
                    <a:pt x="3" y="14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5" name="Freeform 3795">
              <a:extLst>
                <a:ext uri="{FF2B5EF4-FFF2-40B4-BE49-F238E27FC236}">
                  <a16:creationId xmlns:a16="http://schemas.microsoft.com/office/drawing/2014/main" id="{75152B82-176C-4AD5-8036-CC49952AE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76"/>
              <a:ext cx="151" cy="27"/>
            </a:xfrm>
            <a:custGeom>
              <a:avLst/>
              <a:gdLst>
                <a:gd name="T0" fmla="*/ 0 w 151"/>
                <a:gd name="T1" fmla="*/ 20 h 27"/>
                <a:gd name="T2" fmla="*/ 21 w 151"/>
                <a:gd name="T3" fmla="*/ 27 h 27"/>
                <a:gd name="T4" fmla="*/ 21 w 151"/>
                <a:gd name="T5" fmla="*/ 27 h 27"/>
                <a:gd name="T6" fmla="*/ 22 w 151"/>
                <a:gd name="T7" fmla="*/ 27 h 27"/>
                <a:gd name="T8" fmla="*/ 23 w 151"/>
                <a:gd name="T9" fmla="*/ 27 h 27"/>
                <a:gd name="T10" fmla="*/ 25 w 151"/>
                <a:gd name="T11" fmla="*/ 26 h 27"/>
                <a:gd name="T12" fmla="*/ 29 w 151"/>
                <a:gd name="T13" fmla="*/ 26 h 27"/>
                <a:gd name="T14" fmla="*/ 32 w 151"/>
                <a:gd name="T15" fmla="*/ 26 h 27"/>
                <a:gd name="T16" fmla="*/ 36 w 151"/>
                <a:gd name="T17" fmla="*/ 25 h 27"/>
                <a:gd name="T18" fmla="*/ 39 w 151"/>
                <a:gd name="T19" fmla="*/ 25 h 27"/>
                <a:gd name="T20" fmla="*/ 44 w 151"/>
                <a:gd name="T21" fmla="*/ 24 h 27"/>
                <a:gd name="T22" fmla="*/ 49 w 151"/>
                <a:gd name="T23" fmla="*/ 24 h 27"/>
                <a:gd name="T24" fmla="*/ 54 w 151"/>
                <a:gd name="T25" fmla="*/ 23 h 27"/>
                <a:gd name="T26" fmla="*/ 59 w 151"/>
                <a:gd name="T27" fmla="*/ 23 h 27"/>
                <a:gd name="T28" fmla="*/ 64 w 151"/>
                <a:gd name="T29" fmla="*/ 22 h 27"/>
                <a:gd name="T30" fmla="*/ 70 w 151"/>
                <a:gd name="T31" fmla="*/ 22 h 27"/>
                <a:gd name="T32" fmla="*/ 76 w 151"/>
                <a:gd name="T33" fmla="*/ 21 h 27"/>
                <a:gd name="T34" fmla="*/ 81 w 151"/>
                <a:gd name="T35" fmla="*/ 20 h 27"/>
                <a:gd name="T36" fmla="*/ 86 w 151"/>
                <a:gd name="T37" fmla="*/ 20 h 27"/>
                <a:gd name="T38" fmla="*/ 93 w 151"/>
                <a:gd name="T39" fmla="*/ 19 h 27"/>
                <a:gd name="T40" fmla="*/ 98 w 151"/>
                <a:gd name="T41" fmla="*/ 18 h 27"/>
                <a:gd name="T42" fmla="*/ 104 w 151"/>
                <a:gd name="T43" fmla="*/ 18 h 27"/>
                <a:gd name="T44" fmla="*/ 110 w 151"/>
                <a:gd name="T45" fmla="*/ 17 h 27"/>
                <a:gd name="T46" fmla="*/ 114 w 151"/>
                <a:gd name="T47" fmla="*/ 17 h 27"/>
                <a:gd name="T48" fmla="*/ 119 w 151"/>
                <a:gd name="T49" fmla="*/ 15 h 27"/>
                <a:gd name="T50" fmla="*/ 123 w 151"/>
                <a:gd name="T51" fmla="*/ 15 h 27"/>
                <a:gd name="T52" fmla="*/ 127 w 151"/>
                <a:gd name="T53" fmla="*/ 14 h 27"/>
                <a:gd name="T54" fmla="*/ 132 w 151"/>
                <a:gd name="T55" fmla="*/ 14 h 27"/>
                <a:gd name="T56" fmla="*/ 136 w 151"/>
                <a:gd name="T57" fmla="*/ 13 h 27"/>
                <a:gd name="T58" fmla="*/ 138 w 151"/>
                <a:gd name="T59" fmla="*/ 13 h 27"/>
                <a:gd name="T60" fmla="*/ 141 w 151"/>
                <a:gd name="T61" fmla="*/ 13 h 27"/>
                <a:gd name="T62" fmla="*/ 143 w 151"/>
                <a:gd name="T63" fmla="*/ 12 h 27"/>
                <a:gd name="T64" fmla="*/ 144 w 151"/>
                <a:gd name="T65" fmla="*/ 12 h 27"/>
                <a:gd name="T66" fmla="*/ 145 w 151"/>
                <a:gd name="T67" fmla="*/ 12 h 27"/>
                <a:gd name="T68" fmla="*/ 146 w 151"/>
                <a:gd name="T69" fmla="*/ 11 h 27"/>
                <a:gd name="T70" fmla="*/ 147 w 151"/>
                <a:gd name="T71" fmla="*/ 11 h 27"/>
                <a:gd name="T72" fmla="*/ 149 w 151"/>
                <a:gd name="T73" fmla="*/ 10 h 27"/>
                <a:gd name="T74" fmla="*/ 149 w 151"/>
                <a:gd name="T75" fmla="*/ 9 h 27"/>
                <a:gd name="T76" fmla="*/ 150 w 151"/>
                <a:gd name="T77" fmla="*/ 9 h 27"/>
                <a:gd name="T78" fmla="*/ 150 w 151"/>
                <a:gd name="T79" fmla="*/ 8 h 27"/>
                <a:gd name="T80" fmla="*/ 150 w 151"/>
                <a:gd name="T81" fmla="*/ 7 h 27"/>
                <a:gd name="T82" fmla="*/ 150 w 151"/>
                <a:gd name="T83" fmla="*/ 6 h 27"/>
                <a:gd name="T84" fmla="*/ 150 w 151"/>
                <a:gd name="T85" fmla="*/ 6 h 27"/>
                <a:gd name="T86" fmla="*/ 150 w 151"/>
                <a:gd name="T87" fmla="*/ 5 h 27"/>
                <a:gd name="T88" fmla="*/ 150 w 151"/>
                <a:gd name="T89" fmla="*/ 4 h 27"/>
                <a:gd name="T90" fmla="*/ 150 w 151"/>
                <a:gd name="T91" fmla="*/ 2 h 27"/>
                <a:gd name="T92" fmla="*/ 150 w 151"/>
                <a:gd name="T93" fmla="*/ 1 h 27"/>
                <a:gd name="T94" fmla="*/ 150 w 151"/>
                <a:gd name="T95" fmla="*/ 1 h 27"/>
                <a:gd name="T96" fmla="*/ 151 w 151"/>
                <a:gd name="T97" fmla="*/ 0 h 27"/>
                <a:gd name="T98" fmla="*/ 151 w 151"/>
                <a:gd name="T99" fmla="*/ 0 h 27"/>
                <a:gd name="T100" fmla="*/ 2 w 151"/>
                <a:gd name="T101" fmla="*/ 21 h 27"/>
                <a:gd name="T102" fmla="*/ 0 w 151"/>
                <a:gd name="T103" fmla="*/ 2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51" h="27">
                  <a:moveTo>
                    <a:pt x="0" y="20"/>
                  </a:moveTo>
                  <a:lnTo>
                    <a:pt x="21" y="27"/>
                  </a:lnTo>
                  <a:lnTo>
                    <a:pt x="21" y="27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2" y="26"/>
                  </a:lnTo>
                  <a:lnTo>
                    <a:pt x="36" y="25"/>
                  </a:lnTo>
                  <a:lnTo>
                    <a:pt x="39" y="25"/>
                  </a:lnTo>
                  <a:lnTo>
                    <a:pt x="44" y="24"/>
                  </a:lnTo>
                  <a:lnTo>
                    <a:pt x="49" y="24"/>
                  </a:lnTo>
                  <a:lnTo>
                    <a:pt x="54" y="23"/>
                  </a:lnTo>
                  <a:lnTo>
                    <a:pt x="59" y="23"/>
                  </a:lnTo>
                  <a:lnTo>
                    <a:pt x="64" y="22"/>
                  </a:lnTo>
                  <a:lnTo>
                    <a:pt x="70" y="22"/>
                  </a:lnTo>
                  <a:lnTo>
                    <a:pt x="76" y="21"/>
                  </a:lnTo>
                  <a:lnTo>
                    <a:pt x="81" y="20"/>
                  </a:lnTo>
                  <a:lnTo>
                    <a:pt x="86" y="20"/>
                  </a:lnTo>
                  <a:lnTo>
                    <a:pt x="93" y="19"/>
                  </a:lnTo>
                  <a:lnTo>
                    <a:pt x="98" y="18"/>
                  </a:lnTo>
                  <a:lnTo>
                    <a:pt x="104" y="18"/>
                  </a:lnTo>
                  <a:lnTo>
                    <a:pt x="110" y="17"/>
                  </a:lnTo>
                  <a:lnTo>
                    <a:pt x="114" y="17"/>
                  </a:lnTo>
                  <a:lnTo>
                    <a:pt x="119" y="15"/>
                  </a:lnTo>
                  <a:lnTo>
                    <a:pt x="123" y="15"/>
                  </a:lnTo>
                  <a:lnTo>
                    <a:pt x="127" y="14"/>
                  </a:lnTo>
                  <a:lnTo>
                    <a:pt x="132" y="14"/>
                  </a:lnTo>
                  <a:lnTo>
                    <a:pt x="136" y="13"/>
                  </a:lnTo>
                  <a:lnTo>
                    <a:pt x="138" y="13"/>
                  </a:lnTo>
                  <a:lnTo>
                    <a:pt x="141" y="13"/>
                  </a:lnTo>
                  <a:lnTo>
                    <a:pt x="143" y="12"/>
                  </a:lnTo>
                  <a:lnTo>
                    <a:pt x="144" y="12"/>
                  </a:lnTo>
                  <a:lnTo>
                    <a:pt x="145" y="12"/>
                  </a:lnTo>
                  <a:lnTo>
                    <a:pt x="146" y="11"/>
                  </a:lnTo>
                  <a:lnTo>
                    <a:pt x="147" y="11"/>
                  </a:lnTo>
                  <a:lnTo>
                    <a:pt x="149" y="10"/>
                  </a:lnTo>
                  <a:lnTo>
                    <a:pt x="149" y="9"/>
                  </a:lnTo>
                  <a:lnTo>
                    <a:pt x="150" y="9"/>
                  </a:lnTo>
                  <a:lnTo>
                    <a:pt x="150" y="8"/>
                  </a:lnTo>
                  <a:lnTo>
                    <a:pt x="150" y="7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0" y="2"/>
                  </a:lnTo>
                  <a:lnTo>
                    <a:pt x="150" y="1"/>
                  </a:lnTo>
                  <a:lnTo>
                    <a:pt x="150" y="1"/>
                  </a:lnTo>
                  <a:lnTo>
                    <a:pt x="151" y="0"/>
                  </a:lnTo>
                  <a:lnTo>
                    <a:pt x="151" y="0"/>
                  </a:lnTo>
                  <a:lnTo>
                    <a:pt x="2" y="21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6" name="Freeform 3796">
              <a:extLst>
                <a:ext uri="{FF2B5EF4-FFF2-40B4-BE49-F238E27FC236}">
                  <a16:creationId xmlns:a16="http://schemas.microsoft.com/office/drawing/2014/main" id="{0A88C263-13A6-498B-8AB6-5346F13D8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5" y="3595"/>
              <a:ext cx="21" cy="9"/>
            </a:xfrm>
            <a:custGeom>
              <a:avLst/>
              <a:gdLst>
                <a:gd name="T0" fmla="*/ 21 w 21"/>
                <a:gd name="T1" fmla="*/ 9 h 9"/>
                <a:gd name="T2" fmla="*/ 21 w 21"/>
                <a:gd name="T3" fmla="*/ 7 h 9"/>
                <a:gd name="T4" fmla="*/ 21 w 21"/>
                <a:gd name="T5" fmla="*/ 7 h 9"/>
                <a:gd name="T6" fmla="*/ 1 w 21"/>
                <a:gd name="T7" fmla="*/ 0 h 9"/>
                <a:gd name="T8" fmla="*/ 0 w 21"/>
                <a:gd name="T9" fmla="*/ 2 h 9"/>
                <a:gd name="T10" fmla="*/ 21 w 21"/>
                <a:gd name="T11" fmla="*/ 9 h 9"/>
                <a:gd name="T12" fmla="*/ 21 w 21"/>
                <a:gd name="T13" fmla="*/ 9 h 9"/>
                <a:gd name="T14" fmla="*/ 21 w 21"/>
                <a:gd name="T15" fmla="*/ 9 h 9"/>
                <a:gd name="T16" fmla="*/ 21 w 2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9">
                  <a:moveTo>
                    <a:pt x="21" y="9"/>
                  </a:moveTo>
                  <a:lnTo>
                    <a:pt x="21" y="7"/>
                  </a:lnTo>
                  <a:lnTo>
                    <a:pt x="21" y="7"/>
                  </a:lnTo>
                  <a:lnTo>
                    <a:pt x="1" y="0"/>
                  </a:lnTo>
                  <a:lnTo>
                    <a:pt x="0" y="2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lnTo>
                    <a:pt x="21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7" name="Freeform 3797">
              <a:extLst>
                <a:ext uri="{FF2B5EF4-FFF2-40B4-BE49-F238E27FC236}">
                  <a16:creationId xmlns:a16="http://schemas.microsoft.com/office/drawing/2014/main" id="{36D191AF-1A4B-43D7-B193-716C60BFE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587"/>
              <a:ext cx="124" cy="17"/>
            </a:xfrm>
            <a:custGeom>
              <a:avLst/>
              <a:gdLst>
                <a:gd name="T0" fmla="*/ 123 w 124"/>
                <a:gd name="T1" fmla="*/ 0 h 17"/>
                <a:gd name="T2" fmla="*/ 122 w 124"/>
                <a:gd name="T3" fmla="*/ 0 h 17"/>
                <a:gd name="T4" fmla="*/ 117 w 124"/>
                <a:gd name="T5" fmla="*/ 1 h 17"/>
                <a:gd name="T6" fmla="*/ 111 w 124"/>
                <a:gd name="T7" fmla="*/ 2 h 17"/>
                <a:gd name="T8" fmla="*/ 102 w 124"/>
                <a:gd name="T9" fmla="*/ 3 h 17"/>
                <a:gd name="T10" fmla="*/ 93 w 124"/>
                <a:gd name="T11" fmla="*/ 4 h 17"/>
                <a:gd name="T12" fmla="*/ 83 w 124"/>
                <a:gd name="T13" fmla="*/ 6 h 17"/>
                <a:gd name="T14" fmla="*/ 72 w 124"/>
                <a:gd name="T15" fmla="*/ 7 h 17"/>
                <a:gd name="T16" fmla="*/ 60 w 124"/>
                <a:gd name="T17" fmla="*/ 8 h 17"/>
                <a:gd name="T18" fmla="*/ 49 w 124"/>
                <a:gd name="T19" fmla="*/ 10 h 17"/>
                <a:gd name="T20" fmla="*/ 38 w 124"/>
                <a:gd name="T21" fmla="*/ 11 h 17"/>
                <a:gd name="T22" fmla="*/ 28 w 124"/>
                <a:gd name="T23" fmla="*/ 12 h 17"/>
                <a:gd name="T24" fmla="*/ 18 w 124"/>
                <a:gd name="T25" fmla="*/ 13 h 17"/>
                <a:gd name="T26" fmla="*/ 11 w 124"/>
                <a:gd name="T27" fmla="*/ 14 h 17"/>
                <a:gd name="T28" fmla="*/ 4 w 124"/>
                <a:gd name="T29" fmla="*/ 14 h 17"/>
                <a:gd name="T30" fmla="*/ 1 w 124"/>
                <a:gd name="T31" fmla="*/ 15 h 17"/>
                <a:gd name="T32" fmla="*/ 0 w 124"/>
                <a:gd name="T33" fmla="*/ 15 h 17"/>
                <a:gd name="T34" fmla="*/ 1 w 124"/>
                <a:gd name="T35" fmla="*/ 17 h 17"/>
                <a:gd name="T36" fmla="*/ 4 w 124"/>
                <a:gd name="T37" fmla="*/ 16 h 17"/>
                <a:gd name="T38" fmla="*/ 11 w 124"/>
                <a:gd name="T39" fmla="*/ 16 h 17"/>
                <a:gd name="T40" fmla="*/ 19 w 124"/>
                <a:gd name="T41" fmla="*/ 15 h 17"/>
                <a:gd name="T42" fmla="*/ 28 w 124"/>
                <a:gd name="T43" fmla="*/ 14 h 17"/>
                <a:gd name="T44" fmla="*/ 38 w 124"/>
                <a:gd name="T45" fmla="*/ 13 h 17"/>
                <a:gd name="T46" fmla="*/ 49 w 124"/>
                <a:gd name="T47" fmla="*/ 12 h 17"/>
                <a:gd name="T48" fmla="*/ 60 w 124"/>
                <a:gd name="T49" fmla="*/ 10 h 17"/>
                <a:gd name="T50" fmla="*/ 72 w 124"/>
                <a:gd name="T51" fmla="*/ 9 h 17"/>
                <a:gd name="T52" fmla="*/ 83 w 124"/>
                <a:gd name="T53" fmla="*/ 8 h 17"/>
                <a:gd name="T54" fmla="*/ 93 w 124"/>
                <a:gd name="T55" fmla="*/ 7 h 17"/>
                <a:gd name="T56" fmla="*/ 102 w 124"/>
                <a:gd name="T57" fmla="*/ 6 h 17"/>
                <a:gd name="T58" fmla="*/ 111 w 124"/>
                <a:gd name="T59" fmla="*/ 4 h 17"/>
                <a:gd name="T60" fmla="*/ 118 w 124"/>
                <a:gd name="T61" fmla="*/ 3 h 17"/>
                <a:gd name="T62" fmla="*/ 122 w 124"/>
                <a:gd name="T63" fmla="*/ 2 h 17"/>
                <a:gd name="T64" fmla="*/ 124 w 124"/>
                <a:gd name="T6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7">
                  <a:moveTo>
                    <a:pt x="124" y="2"/>
                  </a:moveTo>
                  <a:lnTo>
                    <a:pt x="123" y="0"/>
                  </a:lnTo>
                  <a:lnTo>
                    <a:pt x="123" y="0"/>
                  </a:lnTo>
                  <a:lnTo>
                    <a:pt x="122" y="0"/>
                  </a:lnTo>
                  <a:lnTo>
                    <a:pt x="120" y="1"/>
                  </a:lnTo>
                  <a:lnTo>
                    <a:pt x="117" y="1"/>
                  </a:lnTo>
                  <a:lnTo>
                    <a:pt x="114" y="1"/>
                  </a:lnTo>
                  <a:lnTo>
                    <a:pt x="111" y="2"/>
                  </a:lnTo>
                  <a:lnTo>
                    <a:pt x="106" y="2"/>
                  </a:lnTo>
                  <a:lnTo>
                    <a:pt x="102" y="3"/>
                  </a:lnTo>
                  <a:lnTo>
                    <a:pt x="98" y="3"/>
                  </a:lnTo>
                  <a:lnTo>
                    <a:pt x="93" y="4"/>
                  </a:lnTo>
                  <a:lnTo>
                    <a:pt x="89" y="4"/>
                  </a:lnTo>
                  <a:lnTo>
                    <a:pt x="83" y="6"/>
                  </a:lnTo>
                  <a:lnTo>
                    <a:pt x="77" y="6"/>
                  </a:lnTo>
                  <a:lnTo>
                    <a:pt x="72" y="7"/>
                  </a:lnTo>
                  <a:lnTo>
                    <a:pt x="65" y="8"/>
                  </a:lnTo>
                  <a:lnTo>
                    <a:pt x="60" y="8"/>
                  </a:lnTo>
                  <a:lnTo>
                    <a:pt x="54" y="9"/>
                  </a:lnTo>
                  <a:lnTo>
                    <a:pt x="49" y="10"/>
                  </a:lnTo>
                  <a:lnTo>
                    <a:pt x="43" y="10"/>
                  </a:lnTo>
                  <a:lnTo>
                    <a:pt x="38" y="11"/>
                  </a:lnTo>
                  <a:lnTo>
                    <a:pt x="33" y="11"/>
                  </a:lnTo>
                  <a:lnTo>
                    <a:pt x="28" y="12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11" y="14"/>
                  </a:lnTo>
                  <a:lnTo>
                    <a:pt x="8" y="14"/>
                  </a:lnTo>
                  <a:lnTo>
                    <a:pt x="4" y="14"/>
                  </a:lnTo>
                  <a:lnTo>
                    <a:pt x="2" y="15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17"/>
                  </a:lnTo>
                  <a:lnTo>
                    <a:pt x="2" y="17"/>
                  </a:lnTo>
                  <a:lnTo>
                    <a:pt x="4" y="16"/>
                  </a:lnTo>
                  <a:lnTo>
                    <a:pt x="8" y="16"/>
                  </a:lnTo>
                  <a:lnTo>
                    <a:pt x="11" y="16"/>
                  </a:lnTo>
                  <a:lnTo>
                    <a:pt x="15" y="15"/>
                  </a:lnTo>
                  <a:lnTo>
                    <a:pt x="19" y="15"/>
                  </a:lnTo>
                  <a:lnTo>
                    <a:pt x="23" y="14"/>
                  </a:lnTo>
                  <a:lnTo>
                    <a:pt x="28" y="14"/>
                  </a:lnTo>
                  <a:lnTo>
                    <a:pt x="33" y="13"/>
                  </a:lnTo>
                  <a:lnTo>
                    <a:pt x="38" y="13"/>
                  </a:lnTo>
                  <a:lnTo>
                    <a:pt x="43" y="12"/>
                  </a:lnTo>
                  <a:lnTo>
                    <a:pt x="49" y="12"/>
                  </a:lnTo>
                  <a:lnTo>
                    <a:pt x="55" y="11"/>
                  </a:lnTo>
                  <a:lnTo>
                    <a:pt x="60" y="10"/>
                  </a:lnTo>
                  <a:lnTo>
                    <a:pt x="66" y="10"/>
                  </a:lnTo>
                  <a:lnTo>
                    <a:pt x="72" y="9"/>
                  </a:lnTo>
                  <a:lnTo>
                    <a:pt x="78" y="8"/>
                  </a:lnTo>
                  <a:lnTo>
                    <a:pt x="83" y="8"/>
                  </a:lnTo>
                  <a:lnTo>
                    <a:pt x="89" y="7"/>
                  </a:lnTo>
                  <a:lnTo>
                    <a:pt x="93" y="7"/>
                  </a:lnTo>
                  <a:lnTo>
                    <a:pt x="98" y="6"/>
                  </a:lnTo>
                  <a:lnTo>
                    <a:pt x="102" y="6"/>
                  </a:lnTo>
                  <a:lnTo>
                    <a:pt x="108" y="4"/>
                  </a:lnTo>
                  <a:lnTo>
                    <a:pt x="111" y="4"/>
                  </a:lnTo>
                  <a:lnTo>
                    <a:pt x="115" y="3"/>
                  </a:lnTo>
                  <a:lnTo>
                    <a:pt x="118" y="3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8" name="Freeform 3798">
              <a:extLst>
                <a:ext uri="{FF2B5EF4-FFF2-40B4-BE49-F238E27FC236}">
                  <a16:creationId xmlns:a16="http://schemas.microsoft.com/office/drawing/2014/main" id="{FC2F798E-CC3D-4F9B-A487-B7AB8C7C5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3582"/>
              <a:ext cx="7" cy="7"/>
            </a:xfrm>
            <a:custGeom>
              <a:avLst/>
              <a:gdLst>
                <a:gd name="T0" fmla="*/ 7 w 7"/>
                <a:gd name="T1" fmla="*/ 0 h 7"/>
                <a:gd name="T2" fmla="*/ 5 w 7"/>
                <a:gd name="T3" fmla="*/ 0 h 7"/>
                <a:gd name="T4" fmla="*/ 5 w 7"/>
                <a:gd name="T5" fmla="*/ 1 h 7"/>
                <a:gd name="T6" fmla="*/ 5 w 7"/>
                <a:gd name="T7" fmla="*/ 2 h 7"/>
                <a:gd name="T8" fmla="*/ 5 w 7"/>
                <a:gd name="T9" fmla="*/ 2 h 7"/>
                <a:gd name="T10" fmla="*/ 5 w 7"/>
                <a:gd name="T11" fmla="*/ 3 h 7"/>
                <a:gd name="T12" fmla="*/ 3 w 7"/>
                <a:gd name="T13" fmla="*/ 3 h 7"/>
                <a:gd name="T14" fmla="*/ 3 w 7"/>
                <a:gd name="T15" fmla="*/ 4 h 7"/>
                <a:gd name="T16" fmla="*/ 2 w 7"/>
                <a:gd name="T17" fmla="*/ 4 h 7"/>
                <a:gd name="T18" fmla="*/ 0 w 7"/>
                <a:gd name="T19" fmla="*/ 5 h 7"/>
                <a:gd name="T20" fmla="*/ 1 w 7"/>
                <a:gd name="T21" fmla="*/ 7 h 7"/>
                <a:gd name="T22" fmla="*/ 3 w 7"/>
                <a:gd name="T23" fmla="*/ 6 h 7"/>
                <a:gd name="T24" fmla="*/ 5 w 7"/>
                <a:gd name="T25" fmla="*/ 6 h 7"/>
                <a:gd name="T26" fmla="*/ 6 w 7"/>
                <a:gd name="T27" fmla="*/ 5 h 7"/>
                <a:gd name="T28" fmla="*/ 6 w 7"/>
                <a:gd name="T29" fmla="*/ 4 h 7"/>
                <a:gd name="T30" fmla="*/ 7 w 7"/>
                <a:gd name="T31" fmla="*/ 3 h 7"/>
                <a:gd name="T32" fmla="*/ 7 w 7"/>
                <a:gd name="T33" fmla="*/ 2 h 7"/>
                <a:gd name="T34" fmla="*/ 7 w 7"/>
                <a:gd name="T35" fmla="*/ 1 h 7"/>
                <a:gd name="T36" fmla="*/ 7 w 7"/>
                <a:gd name="T37" fmla="*/ 0 h 7"/>
                <a:gd name="T38" fmla="*/ 7 w 7"/>
                <a:gd name="T3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" h="7">
                  <a:moveTo>
                    <a:pt x="7" y="0"/>
                  </a:moveTo>
                  <a:lnTo>
                    <a:pt x="5" y="0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2" y="4"/>
                  </a:lnTo>
                  <a:lnTo>
                    <a:pt x="0" y="5"/>
                  </a:lnTo>
                  <a:lnTo>
                    <a:pt x="1" y="7"/>
                  </a:lnTo>
                  <a:lnTo>
                    <a:pt x="3" y="6"/>
                  </a:lnTo>
                  <a:lnTo>
                    <a:pt x="5" y="6"/>
                  </a:lnTo>
                  <a:lnTo>
                    <a:pt x="6" y="5"/>
                  </a:lnTo>
                  <a:lnTo>
                    <a:pt x="6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1"/>
                  </a:lnTo>
                  <a:lnTo>
                    <a:pt x="7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19" name="Freeform 3799">
              <a:extLst>
                <a:ext uri="{FF2B5EF4-FFF2-40B4-BE49-F238E27FC236}">
                  <a16:creationId xmlns:a16="http://schemas.microsoft.com/office/drawing/2014/main" id="{9AFE1C20-57AB-4CCD-B61D-4D576B867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575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2 h 7"/>
                <a:gd name="T8" fmla="*/ 0 w 3"/>
                <a:gd name="T9" fmla="*/ 2 h 7"/>
                <a:gd name="T10" fmla="*/ 0 w 3"/>
                <a:gd name="T11" fmla="*/ 3 h 7"/>
                <a:gd name="T12" fmla="*/ 0 w 3"/>
                <a:gd name="T13" fmla="*/ 4 h 7"/>
                <a:gd name="T14" fmla="*/ 0 w 3"/>
                <a:gd name="T15" fmla="*/ 6 h 7"/>
                <a:gd name="T16" fmla="*/ 0 w 3"/>
                <a:gd name="T17" fmla="*/ 7 h 7"/>
                <a:gd name="T18" fmla="*/ 0 w 3"/>
                <a:gd name="T19" fmla="*/ 7 h 7"/>
                <a:gd name="T20" fmla="*/ 2 w 3"/>
                <a:gd name="T21" fmla="*/ 7 h 7"/>
                <a:gd name="T22" fmla="*/ 2 w 3"/>
                <a:gd name="T23" fmla="*/ 7 h 7"/>
                <a:gd name="T24" fmla="*/ 2 w 3"/>
                <a:gd name="T25" fmla="*/ 6 h 7"/>
                <a:gd name="T26" fmla="*/ 2 w 3"/>
                <a:gd name="T27" fmla="*/ 5 h 7"/>
                <a:gd name="T28" fmla="*/ 2 w 3"/>
                <a:gd name="T29" fmla="*/ 4 h 7"/>
                <a:gd name="T30" fmla="*/ 2 w 3"/>
                <a:gd name="T31" fmla="*/ 2 h 7"/>
                <a:gd name="T32" fmla="*/ 2 w 3"/>
                <a:gd name="T33" fmla="*/ 2 h 7"/>
                <a:gd name="T34" fmla="*/ 3 w 3"/>
                <a:gd name="T35" fmla="*/ 1 h 7"/>
                <a:gd name="T36" fmla="*/ 3 w 3"/>
                <a:gd name="T37" fmla="*/ 1 h 7"/>
                <a:gd name="T38" fmla="*/ 1 w 3"/>
                <a:gd name="T39" fmla="*/ 0 h 7"/>
                <a:gd name="T40" fmla="*/ 3 w 3"/>
                <a:gd name="T41" fmla="*/ 1 h 7"/>
                <a:gd name="T42" fmla="*/ 3 w 3"/>
                <a:gd name="T43" fmla="*/ 0 h 7"/>
                <a:gd name="T44" fmla="*/ 1 w 3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7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0" name="Freeform 3800">
              <a:extLst>
                <a:ext uri="{FF2B5EF4-FFF2-40B4-BE49-F238E27FC236}">
                  <a16:creationId xmlns:a16="http://schemas.microsoft.com/office/drawing/2014/main" id="{3CC52957-A83C-4A0E-83FB-B0B4BCBB5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7" y="3575"/>
              <a:ext cx="149" cy="23"/>
            </a:xfrm>
            <a:custGeom>
              <a:avLst/>
              <a:gdLst>
                <a:gd name="T0" fmla="*/ 0 w 149"/>
                <a:gd name="T1" fmla="*/ 22 h 23"/>
                <a:gd name="T2" fmla="*/ 0 w 149"/>
                <a:gd name="T3" fmla="*/ 23 h 23"/>
                <a:gd name="T4" fmla="*/ 149 w 149"/>
                <a:gd name="T5" fmla="*/ 2 h 23"/>
                <a:gd name="T6" fmla="*/ 148 w 149"/>
                <a:gd name="T7" fmla="*/ 0 h 23"/>
                <a:gd name="T8" fmla="*/ 0 w 149"/>
                <a:gd name="T9" fmla="*/ 21 h 23"/>
                <a:gd name="T10" fmla="*/ 0 w 149"/>
                <a:gd name="T1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23">
                  <a:moveTo>
                    <a:pt x="0" y="22"/>
                  </a:moveTo>
                  <a:lnTo>
                    <a:pt x="0" y="23"/>
                  </a:lnTo>
                  <a:lnTo>
                    <a:pt x="149" y="2"/>
                  </a:lnTo>
                  <a:lnTo>
                    <a:pt x="148" y="0"/>
                  </a:lnTo>
                  <a:lnTo>
                    <a:pt x="0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1" name="Freeform 3801">
              <a:extLst>
                <a:ext uri="{FF2B5EF4-FFF2-40B4-BE49-F238E27FC236}">
                  <a16:creationId xmlns:a16="http://schemas.microsoft.com/office/drawing/2014/main" id="{94CF9899-3376-4D06-898C-2B3A193A6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3" y="3421"/>
              <a:ext cx="158" cy="175"/>
            </a:xfrm>
            <a:custGeom>
              <a:avLst/>
              <a:gdLst>
                <a:gd name="T0" fmla="*/ 145 w 158"/>
                <a:gd name="T1" fmla="*/ 155 h 175"/>
                <a:gd name="T2" fmla="*/ 146 w 158"/>
                <a:gd name="T3" fmla="*/ 155 h 175"/>
                <a:gd name="T4" fmla="*/ 148 w 158"/>
                <a:gd name="T5" fmla="*/ 155 h 175"/>
                <a:gd name="T6" fmla="*/ 150 w 158"/>
                <a:gd name="T7" fmla="*/ 154 h 175"/>
                <a:gd name="T8" fmla="*/ 152 w 158"/>
                <a:gd name="T9" fmla="*/ 153 h 175"/>
                <a:gd name="T10" fmla="*/ 154 w 158"/>
                <a:gd name="T11" fmla="*/ 153 h 175"/>
                <a:gd name="T12" fmla="*/ 156 w 158"/>
                <a:gd name="T13" fmla="*/ 151 h 175"/>
                <a:gd name="T14" fmla="*/ 157 w 158"/>
                <a:gd name="T15" fmla="*/ 150 h 175"/>
                <a:gd name="T16" fmla="*/ 158 w 158"/>
                <a:gd name="T17" fmla="*/ 150 h 175"/>
                <a:gd name="T18" fmla="*/ 153 w 158"/>
                <a:gd name="T19" fmla="*/ 2 h 175"/>
                <a:gd name="T20" fmla="*/ 152 w 158"/>
                <a:gd name="T21" fmla="*/ 1 h 175"/>
                <a:gd name="T22" fmla="*/ 151 w 158"/>
                <a:gd name="T23" fmla="*/ 1 h 175"/>
                <a:gd name="T24" fmla="*/ 149 w 158"/>
                <a:gd name="T25" fmla="*/ 0 h 175"/>
                <a:gd name="T26" fmla="*/ 147 w 158"/>
                <a:gd name="T27" fmla="*/ 0 h 175"/>
                <a:gd name="T28" fmla="*/ 145 w 158"/>
                <a:gd name="T29" fmla="*/ 0 h 175"/>
                <a:gd name="T30" fmla="*/ 143 w 158"/>
                <a:gd name="T31" fmla="*/ 0 h 175"/>
                <a:gd name="T32" fmla="*/ 141 w 158"/>
                <a:gd name="T33" fmla="*/ 0 h 175"/>
                <a:gd name="T34" fmla="*/ 139 w 158"/>
                <a:gd name="T35" fmla="*/ 0 h 175"/>
                <a:gd name="T36" fmla="*/ 5 w 158"/>
                <a:gd name="T37" fmla="*/ 5 h 175"/>
                <a:gd name="T38" fmla="*/ 4 w 158"/>
                <a:gd name="T39" fmla="*/ 5 h 175"/>
                <a:gd name="T40" fmla="*/ 3 w 158"/>
                <a:gd name="T41" fmla="*/ 5 h 175"/>
                <a:gd name="T42" fmla="*/ 2 w 158"/>
                <a:gd name="T43" fmla="*/ 6 h 175"/>
                <a:gd name="T44" fmla="*/ 2 w 158"/>
                <a:gd name="T45" fmla="*/ 6 h 175"/>
                <a:gd name="T46" fmla="*/ 2 w 158"/>
                <a:gd name="T47" fmla="*/ 7 h 175"/>
                <a:gd name="T48" fmla="*/ 0 w 158"/>
                <a:gd name="T49" fmla="*/ 8 h 175"/>
                <a:gd name="T50" fmla="*/ 0 w 158"/>
                <a:gd name="T51" fmla="*/ 8 h 175"/>
                <a:gd name="T52" fmla="*/ 0 w 158"/>
                <a:gd name="T53" fmla="*/ 9 h 175"/>
                <a:gd name="T54" fmla="*/ 12 w 158"/>
                <a:gd name="T55" fmla="*/ 170 h 175"/>
                <a:gd name="T56" fmla="*/ 12 w 158"/>
                <a:gd name="T57" fmla="*/ 172 h 175"/>
                <a:gd name="T58" fmla="*/ 13 w 158"/>
                <a:gd name="T59" fmla="*/ 172 h 175"/>
                <a:gd name="T60" fmla="*/ 13 w 158"/>
                <a:gd name="T61" fmla="*/ 173 h 175"/>
                <a:gd name="T62" fmla="*/ 14 w 158"/>
                <a:gd name="T63" fmla="*/ 174 h 175"/>
                <a:gd name="T64" fmla="*/ 14 w 158"/>
                <a:gd name="T65" fmla="*/ 174 h 175"/>
                <a:gd name="T66" fmla="*/ 14 w 158"/>
                <a:gd name="T67" fmla="*/ 174 h 175"/>
                <a:gd name="T68" fmla="*/ 15 w 158"/>
                <a:gd name="T69" fmla="*/ 175 h 175"/>
                <a:gd name="T70" fmla="*/ 16 w 158"/>
                <a:gd name="T71" fmla="*/ 175 h 175"/>
                <a:gd name="T72" fmla="*/ 145 w 158"/>
                <a:gd name="T73" fmla="*/ 155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8" h="175">
                  <a:moveTo>
                    <a:pt x="145" y="155"/>
                  </a:moveTo>
                  <a:lnTo>
                    <a:pt x="146" y="155"/>
                  </a:lnTo>
                  <a:lnTo>
                    <a:pt x="148" y="155"/>
                  </a:lnTo>
                  <a:lnTo>
                    <a:pt x="150" y="154"/>
                  </a:lnTo>
                  <a:lnTo>
                    <a:pt x="152" y="153"/>
                  </a:lnTo>
                  <a:lnTo>
                    <a:pt x="154" y="153"/>
                  </a:lnTo>
                  <a:lnTo>
                    <a:pt x="156" y="151"/>
                  </a:lnTo>
                  <a:lnTo>
                    <a:pt x="157" y="150"/>
                  </a:lnTo>
                  <a:lnTo>
                    <a:pt x="158" y="150"/>
                  </a:lnTo>
                  <a:lnTo>
                    <a:pt x="153" y="2"/>
                  </a:lnTo>
                  <a:lnTo>
                    <a:pt x="152" y="1"/>
                  </a:lnTo>
                  <a:lnTo>
                    <a:pt x="151" y="1"/>
                  </a:lnTo>
                  <a:lnTo>
                    <a:pt x="149" y="0"/>
                  </a:lnTo>
                  <a:lnTo>
                    <a:pt x="147" y="0"/>
                  </a:lnTo>
                  <a:lnTo>
                    <a:pt x="145" y="0"/>
                  </a:lnTo>
                  <a:lnTo>
                    <a:pt x="143" y="0"/>
                  </a:lnTo>
                  <a:lnTo>
                    <a:pt x="141" y="0"/>
                  </a:lnTo>
                  <a:lnTo>
                    <a:pt x="139" y="0"/>
                  </a:lnTo>
                  <a:lnTo>
                    <a:pt x="5" y="5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7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9"/>
                  </a:lnTo>
                  <a:lnTo>
                    <a:pt x="12" y="170"/>
                  </a:lnTo>
                  <a:lnTo>
                    <a:pt x="12" y="172"/>
                  </a:lnTo>
                  <a:lnTo>
                    <a:pt x="13" y="172"/>
                  </a:lnTo>
                  <a:lnTo>
                    <a:pt x="13" y="173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4" y="174"/>
                  </a:lnTo>
                  <a:lnTo>
                    <a:pt x="15" y="175"/>
                  </a:lnTo>
                  <a:lnTo>
                    <a:pt x="16" y="175"/>
                  </a:lnTo>
                  <a:lnTo>
                    <a:pt x="145" y="155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2" name="Freeform 3802">
              <a:extLst>
                <a:ext uri="{FF2B5EF4-FFF2-40B4-BE49-F238E27FC236}">
                  <a16:creationId xmlns:a16="http://schemas.microsoft.com/office/drawing/2014/main" id="{274119F6-DF8B-4E39-8AD4-6165A0DFC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8" y="3570"/>
              <a:ext cx="15" cy="7"/>
            </a:xfrm>
            <a:custGeom>
              <a:avLst/>
              <a:gdLst>
                <a:gd name="T0" fmla="*/ 15 w 15"/>
                <a:gd name="T1" fmla="*/ 1 h 7"/>
                <a:gd name="T2" fmla="*/ 12 w 15"/>
                <a:gd name="T3" fmla="*/ 1 h 7"/>
                <a:gd name="T4" fmla="*/ 11 w 15"/>
                <a:gd name="T5" fmla="*/ 1 h 7"/>
                <a:gd name="T6" fmla="*/ 10 w 15"/>
                <a:gd name="T7" fmla="*/ 1 h 7"/>
                <a:gd name="T8" fmla="*/ 9 w 15"/>
                <a:gd name="T9" fmla="*/ 2 h 7"/>
                <a:gd name="T10" fmla="*/ 7 w 15"/>
                <a:gd name="T11" fmla="*/ 2 h 7"/>
                <a:gd name="T12" fmla="*/ 4 w 15"/>
                <a:gd name="T13" fmla="*/ 4 h 7"/>
                <a:gd name="T14" fmla="*/ 3 w 15"/>
                <a:gd name="T15" fmla="*/ 5 h 7"/>
                <a:gd name="T16" fmla="*/ 1 w 15"/>
                <a:gd name="T17" fmla="*/ 5 h 7"/>
                <a:gd name="T18" fmla="*/ 0 w 15"/>
                <a:gd name="T19" fmla="*/ 5 h 7"/>
                <a:gd name="T20" fmla="*/ 0 w 15"/>
                <a:gd name="T21" fmla="*/ 7 h 7"/>
                <a:gd name="T22" fmla="*/ 1 w 15"/>
                <a:gd name="T23" fmla="*/ 7 h 7"/>
                <a:gd name="T24" fmla="*/ 3 w 15"/>
                <a:gd name="T25" fmla="*/ 7 h 7"/>
                <a:gd name="T26" fmla="*/ 5 w 15"/>
                <a:gd name="T27" fmla="*/ 6 h 7"/>
                <a:gd name="T28" fmla="*/ 7 w 15"/>
                <a:gd name="T29" fmla="*/ 5 h 7"/>
                <a:gd name="T30" fmla="*/ 9 w 15"/>
                <a:gd name="T31" fmla="*/ 5 h 7"/>
                <a:gd name="T32" fmla="*/ 11 w 15"/>
                <a:gd name="T33" fmla="*/ 4 h 7"/>
                <a:gd name="T34" fmla="*/ 13 w 15"/>
                <a:gd name="T35" fmla="*/ 2 h 7"/>
                <a:gd name="T36" fmla="*/ 15 w 15"/>
                <a:gd name="T37" fmla="*/ 0 h 7"/>
                <a:gd name="T38" fmla="*/ 15 w 15"/>
                <a:gd name="T3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7">
                  <a:moveTo>
                    <a:pt x="15" y="1"/>
                  </a:moveTo>
                  <a:lnTo>
                    <a:pt x="12" y="1"/>
                  </a:lnTo>
                  <a:lnTo>
                    <a:pt x="11" y="1"/>
                  </a:lnTo>
                  <a:lnTo>
                    <a:pt x="10" y="1"/>
                  </a:lnTo>
                  <a:lnTo>
                    <a:pt x="9" y="2"/>
                  </a:lnTo>
                  <a:lnTo>
                    <a:pt x="7" y="2"/>
                  </a:lnTo>
                  <a:lnTo>
                    <a:pt x="4" y="4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7"/>
                  </a:lnTo>
                  <a:lnTo>
                    <a:pt x="3" y="7"/>
                  </a:lnTo>
                  <a:lnTo>
                    <a:pt x="5" y="6"/>
                  </a:lnTo>
                  <a:lnTo>
                    <a:pt x="7" y="5"/>
                  </a:lnTo>
                  <a:lnTo>
                    <a:pt x="9" y="5"/>
                  </a:lnTo>
                  <a:lnTo>
                    <a:pt x="11" y="4"/>
                  </a:lnTo>
                  <a:lnTo>
                    <a:pt x="13" y="2"/>
                  </a:lnTo>
                  <a:lnTo>
                    <a:pt x="15" y="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3" name="Freeform 3803">
              <a:extLst>
                <a:ext uri="{FF2B5EF4-FFF2-40B4-BE49-F238E27FC236}">
                  <a16:creationId xmlns:a16="http://schemas.microsoft.com/office/drawing/2014/main" id="{CF515A06-D7CA-4D49-9534-36DA6C77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" y="3423"/>
              <a:ext cx="8" cy="148"/>
            </a:xfrm>
            <a:custGeom>
              <a:avLst/>
              <a:gdLst>
                <a:gd name="T0" fmla="*/ 2 w 8"/>
                <a:gd name="T1" fmla="*/ 0 h 148"/>
                <a:gd name="T2" fmla="*/ 0 w 8"/>
                <a:gd name="T3" fmla="*/ 0 h 148"/>
                <a:gd name="T4" fmla="*/ 0 w 8"/>
                <a:gd name="T5" fmla="*/ 0 h 148"/>
                <a:gd name="T6" fmla="*/ 5 w 8"/>
                <a:gd name="T7" fmla="*/ 148 h 148"/>
                <a:gd name="T8" fmla="*/ 8 w 8"/>
                <a:gd name="T9" fmla="*/ 148 h 148"/>
                <a:gd name="T10" fmla="*/ 2 w 8"/>
                <a:gd name="T11" fmla="*/ 0 h 148"/>
                <a:gd name="T12" fmla="*/ 2 w 8"/>
                <a:gd name="T13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8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" y="148"/>
                  </a:lnTo>
                  <a:lnTo>
                    <a:pt x="8" y="148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4" name="Freeform 3804">
              <a:extLst>
                <a:ext uri="{FF2B5EF4-FFF2-40B4-BE49-F238E27FC236}">
                  <a16:creationId xmlns:a16="http://schemas.microsoft.com/office/drawing/2014/main" id="{9EF165AE-D509-4979-BCA1-8FCE265AE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2" y="3420"/>
              <a:ext cx="15" cy="3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1 h 3"/>
                <a:gd name="T4" fmla="*/ 2 w 15"/>
                <a:gd name="T5" fmla="*/ 1 h 3"/>
                <a:gd name="T6" fmla="*/ 4 w 15"/>
                <a:gd name="T7" fmla="*/ 1 h 3"/>
                <a:gd name="T8" fmla="*/ 6 w 15"/>
                <a:gd name="T9" fmla="*/ 1 h 3"/>
                <a:gd name="T10" fmla="*/ 8 w 15"/>
                <a:gd name="T11" fmla="*/ 2 h 3"/>
                <a:gd name="T12" fmla="*/ 10 w 15"/>
                <a:gd name="T13" fmla="*/ 2 h 3"/>
                <a:gd name="T14" fmla="*/ 12 w 15"/>
                <a:gd name="T15" fmla="*/ 3 h 3"/>
                <a:gd name="T16" fmla="*/ 13 w 15"/>
                <a:gd name="T17" fmla="*/ 3 h 3"/>
                <a:gd name="T18" fmla="*/ 13 w 15"/>
                <a:gd name="T19" fmla="*/ 3 h 3"/>
                <a:gd name="T20" fmla="*/ 15 w 15"/>
                <a:gd name="T21" fmla="*/ 3 h 3"/>
                <a:gd name="T22" fmla="*/ 14 w 15"/>
                <a:gd name="T23" fmla="*/ 1 h 3"/>
                <a:gd name="T24" fmla="*/ 12 w 15"/>
                <a:gd name="T25" fmla="*/ 1 h 3"/>
                <a:gd name="T26" fmla="*/ 10 w 15"/>
                <a:gd name="T27" fmla="*/ 1 h 3"/>
                <a:gd name="T28" fmla="*/ 9 w 15"/>
                <a:gd name="T29" fmla="*/ 0 h 3"/>
                <a:gd name="T30" fmla="*/ 6 w 15"/>
                <a:gd name="T31" fmla="*/ 0 h 3"/>
                <a:gd name="T32" fmla="*/ 4 w 15"/>
                <a:gd name="T33" fmla="*/ 0 h 3"/>
                <a:gd name="T34" fmla="*/ 2 w 15"/>
                <a:gd name="T35" fmla="*/ 0 h 3"/>
                <a:gd name="T36" fmla="*/ 0 w 15"/>
                <a:gd name="T37" fmla="*/ 0 h 3"/>
                <a:gd name="T38" fmla="*/ 0 w 15"/>
                <a:gd name="T3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4" y="1"/>
                  </a:lnTo>
                  <a:lnTo>
                    <a:pt x="6" y="1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5" name="Freeform 3805">
              <a:extLst>
                <a:ext uri="{FF2B5EF4-FFF2-40B4-BE49-F238E27FC236}">
                  <a16:creationId xmlns:a16="http://schemas.microsoft.com/office/drawing/2014/main" id="{3519460C-C141-4661-9F4A-7D18EF38F1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" y="3420"/>
              <a:ext cx="134" cy="7"/>
            </a:xfrm>
            <a:custGeom>
              <a:avLst/>
              <a:gdLst>
                <a:gd name="T0" fmla="*/ 0 w 134"/>
                <a:gd name="T1" fmla="*/ 5 h 7"/>
                <a:gd name="T2" fmla="*/ 0 w 134"/>
                <a:gd name="T3" fmla="*/ 7 h 7"/>
                <a:gd name="T4" fmla="*/ 134 w 134"/>
                <a:gd name="T5" fmla="*/ 1 h 7"/>
                <a:gd name="T6" fmla="*/ 134 w 134"/>
                <a:gd name="T7" fmla="*/ 0 h 7"/>
                <a:gd name="T8" fmla="*/ 0 w 134"/>
                <a:gd name="T9" fmla="*/ 5 h 7"/>
                <a:gd name="T10" fmla="*/ 0 w 134"/>
                <a:gd name="T1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4" h="7">
                  <a:moveTo>
                    <a:pt x="0" y="5"/>
                  </a:moveTo>
                  <a:lnTo>
                    <a:pt x="0" y="7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6" name="Freeform 3806">
              <a:extLst>
                <a:ext uri="{FF2B5EF4-FFF2-40B4-BE49-F238E27FC236}">
                  <a16:creationId xmlns:a16="http://schemas.microsoft.com/office/drawing/2014/main" id="{592533E8-2566-44EC-8BEC-C0A3D5054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25"/>
              <a:ext cx="6" cy="5"/>
            </a:xfrm>
            <a:custGeom>
              <a:avLst/>
              <a:gdLst>
                <a:gd name="T0" fmla="*/ 0 w 6"/>
                <a:gd name="T1" fmla="*/ 5 h 5"/>
                <a:gd name="T2" fmla="*/ 3 w 6"/>
                <a:gd name="T3" fmla="*/ 5 h 5"/>
                <a:gd name="T4" fmla="*/ 3 w 6"/>
                <a:gd name="T5" fmla="*/ 5 h 5"/>
                <a:gd name="T6" fmla="*/ 3 w 6"/>
                <a:gd name="T7" fmla="*/ 4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3 h 5"/>
                <a:gd name="T14" fmla="*/ 5 w 6"/>
                <a:gd name="T15" fmla="*/ 2 h 5"/>
                <a:gd name="T16" fmla="*/ 5 w 6"/>
                <a:gd name="T17" fmla="*/ 2 h 5"/>
                <a:gd name="T18" fmla="*/ 6 w 6"/>
                <a:gd name="T19" fmla="*/ 2 h 5"/>
                <a:gd name="T20" fmla="*/ 6 w 6"/>
                <a:gd name="T21" fmla="*/ 0 h 5"/>
                <a:gd name="T22" fmla="*/ 5 w 6"/>
                <a:gd name="T23" fmla="*/ 0 h 5"/>
                <a:gd name="T24" fmla="*/ 4 w 6"/>
                <a:gd name="T25" fmla="*/ 0 h 5"/>
                <a:gd name="T26" fmla="*/ 3 w 6"/>
                <a:gd name="T27" fmla="*/ 1 h 5"/>
                <a:gd name="T28" fmla="*/ 1 w 6"/>
                <a:gd name="T29" fmla="*/ 2 h 5"/>
                <a:gd name="T30" fmla="*/ 1 w 6"/>
                <a:gd name="T31" fmla="*/ 2 h 5"/>
                <a:gd name="T32" fmla="*/ 0 w 6"/>
                <a:gd name="T33" fmla="*/ 3 h 5"/>
                <a:gd name="T34" fmla="*/ 0 w 6"/>
                <a:gd name="T35" fmla="*/ 4 h 5"/>
                <a:gd name="T36" fmla="*/ 0 w 6"/>
                <a:gd name="T37" fmla="*/ 5 h 5"/>
                <a:gd name="T38" fmla="*/ 0 w 6"/>
                <a:gd name="T3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5">
                  <a:moveTo>
                    <a:pt x="0" y="5"/>
                  </a:moveTo>
                  <a:lnTo>
                    <a:pt x="3" y="5"/>
                  </a:lnTo>
                  <a:lnTo>
                    <a:pt x="3" y="5"/>
                  </a:lnTo>
                  <a:lnTo>
                    <a:pt x="3" y="4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6" y="2"/>
                  </a:lnTo>
                  <a:lnTo>
                    <a:pt x="6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7" name="Freeform 3807">
              <a:extLst>
                <a:ext uri="{FF2B5EF4-FFF2-40B4-BE49-F238E27FC236}">
                  <a16:creationId xmlns:a16="http://schemas.microsoft.com/office/drawing/2014/main" id="{CFF2610D-E86A-45C0-ACC9-4879B82B4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2" y="3430"/>
              <a:ext cx="14" cy="161"/>
            </a:xfrm>
            <a:custGeom>
              <a:avLst/>
              <a:gdLst>
                <a:gd name="T0" fmla="*/ 12 w 14"/>
                <a:gd name="T1" fmla="*/ 161 h 161"/>
                <a:gd name="T2" fmla="*/ 14 w 14"/>
                <a:gd name="T3" fmla="*/ 161 h 161"/>
                <a:gd name="T4" fmla="*/ 3 w 14"/>
                <a:gd name="T5" fmla="*/ 0 h 161"/>
                <a:gd name="T6" fmla="*/ 0 w 14"/>
                <a:gd name="T7" fmla="*/ 0 h 161"/>
                <a:gd name="T8" fmla="*/ 12 w 14"/>
                <a:gd name="T9" fmla="*/ 161 h 161"/>
                <a:gd name="T10" fmla="*/ 12 w 14"/>
                <a:gd name="T11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61">
                  <a:moveTo>
                    <a:pt x="12" y="161"/>
                  </a:moveTo>
                  <a:lnTo>
                    <a:pt x="14" y="16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2" y="161"/>
                  </a:lnTo>
                  <a:lnTo>
                    <a:pt x="12" y="1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8" name="Freeform 3808">
              <a:extLst>
                <a:ext uri="{FF2B5EF4-FFF2-40B4-BE49-F238E27FC236}">
                  <a16:creationId xmlns:a16="http://schemas.microsoft.com/office/drawing/2014/main" id="{3D50FDC8-E021-46DD-BBA2-26EB90D67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4" y="3591"/>
              <a:ext cx="6" cy="6"/>
            </a:xfrm>
            <a:custGeom>
              <a:avLst/>
              <a:gdLst>
                <a:gd name="T0" fmla="*/ 6 w 6"/>
                <a:gd name="T1" fmla="*/ 6 h 6"/>
                <a:gd name="T2" fmla="*/ 5 w 6"/>
                <a:gd name="T3" fmla="*/ 4 h 6"/>
                <a:gd name="T4" fmla="*/ 4 w 6"/>
                <a:gd name="T5" fmla="*/ 4 h 6"/>
                <a:gd name="T6" fmla="*/ 4 w 6"/>
                <a:gd name="T7" fmla="*/ 3 h 6"/>
                <a:gd name="T8" fmla="*/ 3 w 6"/>
                <a:gd name="T9" fmla="*/ 3 h 6"/>
                <a:gd name="T10" fmla="*/ 3 w 6"/>
                <a:gd name="T11" fmla="*/ 3 h 6"/>
                <a:gd name="T12" fmla="*/ 3 w 6"/>
                <a:gd name="T13" fmla="*/ 2 h 6"/>
                <a:gd name="T14" fmla="*/ 2 w 6"/>
                <a:gd name="T15" fmla="*/ 2 h 6"/>
                <a:gd name="T16" fmla="*/ 2 w 6"/>
                <a:gd name="T17" fmla="*/ 0 h 6"/>
                <a:gd name="T18" fmla="*/ 2 w 6"/>
                <a:gd name="T19" fmla="*/ 0 h 6"/>
                <a:gd name="T20" fmla="*/ 0 w 6"/>
                <a:gd name="T21" fmla="*/ 0 h 6"/>
                <a:gd name="T22" fmla="*/ 0 w 6"/>
                <a:gd name="T23" fmla="*/ 2 h 6"/>
                <a:gd name="T24" fmla="*/ 1 w 6"/>
                <a:gd name="T25" fmla="*/ 3 h 6"/>
                <a:gd name="T26" fmla="*/ 1 w 6"/>
                <a:gd name="T27" fmla="*/ 4 h 6"/>
                <a:gd name="T28" fmla="*/ 2 w 6"/>
                <a:gd name="T29" fmla="*/ 4 h 6"/>
                <a:gd name="T30" fmla="*/ 3 w 6"/>
                <a:gd name="T31" fmla="*/ 5 h 6"/>
                <a:gd name="T32" fmla="*/ 3 w 6"/>
                <a:gd name="T33" fmla="*/ 5 h 6"/>
                <a:gd name="T34" fmla="*/ 4 w 6"/>
                <a:gd name="T35" fmla="*/ 6 h 6"/>
                <a:gd name="T36" fmla="*/ 5 w 6"/>
                <a:gd name="T37" fmla="*/ 6 h 6"/>
                <a:gd name="T38" fmla="*/ 6 w 6"/>
                <a:gd name="T3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5" y="4"/>
                  </a:lnTo>
                  <a:lnTo>
                    <a:pt x="4" y="4"/>
                  </a:lnTo>
                  <a:lnTo>
                    <a:pt x="4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2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4" y="6"/>
                  </a:lnTo>
                  <a:lnTo>
                    <a:pt x="5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29" name="Freeform 3809">
              <a:extLst>
                <a:ext uri="{FF2B5EF4-FFF2-40B4-BE49-F238E27FC236}">
                  <a16:creationId xmlns:a16="http://schemas.microsoft.com/office/drawing/2014/main" id="{35F2110D-684B-403C-8BF7-6094B64F9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3575"/>
              <a:ext cx="129" cy="22"/>
            </a:xfrm>
            <a:custGeom>
              <a:avLst/>
              <a:gdLst>
                <a:gd name="T0" fmla="*/ 129 w 129"/>
                <a:gd name="T1" fmla="*/ 2 h 22"/>
                <a:gd name="T2" fmla="*/ 129 w 129"/>
                <a:gd name="T3" fmla="*/ 0 h 22"/>
                <a:gd name="T4" fmla="*/ 0 w 129"/>
                <a:gd name="T5" fmla="*/ 20 h 22"/>
                <a:gd name="T6" fmla="*/ 1 w 129"/>
                <a:gd name="T7" fmla="*/ 22 h 22"/>
                <a:gd name="T8" fmla="*/ 129 w 129"/>
                <a:gd name="T9" fmla="*/ 2 h 22"/>
                <a:gd name="T10" fmla="*/ 129 w 129"/>
                <a:gd name="T11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22">
                  <a:moveTo>
                    <a:pt x="129" y="2"/>
                  </a:moveTo>
                  <a:lnTo>
                    <a:pt x="129" y="0"/>
                  </a:lnTo>
                  <a:lnTo>
                    <a:pt x="0" y="20"/>
                  </a:lnTo>
                  <a:lnTo>
                    <a:pt x="1" y="22"/>
                  </a:lnTo>
                  <a:lnTo>
                    <a:pt x="129" y="2"/>
                  </a:lnTo>
                  <a:lnTo>
                    <a:pt x="129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0" name="Freeform 3810">
              <a:extLst>
                <a:ext uri="{FF2B5EF4-FFF2-40B4-BE49-F238E27FC236}">
                  <a16:creationId xmlns:a16="http://schemas.microsoft.com/office/drawing/2014/main" id="{A6F5D984-07BC-4924-BF4E-CBAB407B3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7" y="3434"/>
              <a:ext cx="132" cy="137"/>
            </a:xfrm>
            <a:custGeom>
              <a:avLst/>
              <a:gdLst>
                <a:gd name="T0" fmla="*/ 132 w 132"/>
                <a:gd name="T1" fmla="*/ 123 h 137"/>
                <a:gd name="T2" fmla="*/ 128 w 132"/>
                <a:gd name="T3" fmla="*/ 0 h 137"/>
                <a:gd name="T4" fmla="*/ 0 w 132"/>
                <a:gd name="T5" fmla="*/ 7 h 137"/>
                <a:gd name="T6" fmla="*/ 10 w 132"/>
                <a:gd name="T7" fmla="*/ 137 h 137"/>
                <a:gd name="T8" fmla="*/ 132 w 132"/>
                <a:gd name="T9" fmla="*/ 12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37">
                  <a:moveTo>
                    <a:pt x="132" y="123"/>
                  </a:moveTo>
                  <a:lnTo>
                    <a:pt x="128" y="0"/>
                  </a:lnTo>
                  <a:lnTo>
                    <a:pt x="0" y="7"/>
                  </a:lnTo>
                  <a:lnTo>
                    <a:pt x="10" y="137"/>
                  </a:lnTo>
                  <a:lnTo>
                    <a:pt x="132" y="123"/>
                  </a:lnTo>
                  <a:close/>
                </a:path>
              </a:pathLst>
            </a:custGeom>
            <a:solidFill>
              <a:srgbClr val="4CB2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1" name="Freeform 3811">
              <a:extLst>
                <a:ext uri="{FF2B5EF4-FFF2-40B4-BE49-F238E27FC236}">
                  <a16:creationId xmlns:a16="http://schemas.microsoft.com/office/drawing/2014/main" id="{2AE656D6-D6E0-4188-B32F-8474B0519F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3433"/>
              <a:ext cx="6" cy="124"/>
            </a:xfrm>
            <a:custGeom>
              <a:avLst/>
              <a:gdLst>
                <a:gd name="T0" fmla="*/ 1 w 6"/>
                <a:gd name="T1" fmla="*/ 0 h 124"/>
                <a:gd name="T2" fmla="*/ 1 w 6"/>
                <a:gd name="T3" fmla="*/ 2 h 124"/>
                <a:gd name="T4" fmla="*/ 0 w 6"/>
                <a:gd name="T5" fmla="*/ 1 h 124"/>
                <a:gd name="T6" fmla="*/ 4 w 6"/>
                <a:gd name="T7" fmla="*/ 124 h 124"/>
                <a:gd name="T8" fmla="*/ 6 w 6"/>
                <a:gd name="T9" fmla="*/ 124 h 124"/>
                <a:gd name="T10" fmla="*/ 2 w 6"/>
                <a:gd name="T11" fmla="*/ 1 h 124"/>
                <a:gd name="T12" fmla="*/ 1 w 6"/>
                <a:gd name="T13" fmla="*/ 0 h 124"/>
                <a:gd name="T14" fmla="*/ 2 w 6"/>
                <a:gd name="T15" fmla="*/ 1 h 124"/>
                <a:gd name="T16" fmla="*/ 2 w 6"/>
                <a:gd name="T17" fmla="*/ 0 h 124"/>
                <a:gd name="T18" fmla="*/ 1 w 6"/>
                <a:gd name="T19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24">
                  <a:moveTo>
                    <a:pt x="1" y="0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2" y="1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2" name="Freeform 3812">
              <a:extLst>
                <a:ext uri="{FF2B5EF4-FFF2-40B4-BE49-F238E27FC236}">
                  <a16:creationId xmlns:a16="http://schemas.microsoft.com/office/drawing/2014/main" id="{93131189-4DED-49B9-8EFF-7017575D7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33"/>
              <a:ext cx="129" cy="9"/>
            </a:xfrm>
            <a:custGeom>
              <a:avLst/>
              <a:gdLst>
                <a:gd name="T0" fmla="*/ 0 w 129"/>
                <a:gd name="T1" fmla="*/ 8 h 9"/>
                <a:gd name="T2" fmla="*/ 1 w 129"/>
                <a:gd name="T3" fmla="*/ 8 h 9"/>
                <a:gd name="T4" fmla="*/ 1 w 129"/>
                <a:gd name="T5" fmla="*/ 9 h 9"/>
                <a:gd name="T6" fmla="*/ 129 w 129"/>
                <a:gd name="T7" fmla="*/ 2 h 9"/>
                <a:gd name="T8" fmla="*/ 129 w 129"/>
                <a:gd name="T9" fmla="*/ 0 h 9"/>
                <a:gd name="T10" fmla="*/ 1 w 129"/>
                <a:gd name="T11" fmla="*/ 7 h 9"/>
                <a:gd name="T12" fmla="*/ 0 w 129"/>
                <a:gd name="T13" fmla="*/ 8 h 9"/>
                <a:gd name="T14" fmla="*/ 1 w 129"/>
                <a:gd name="T15" fmla="*/ 7 h 9"/>
                <a:gd name="T16" fmla="*/ 0 w 129"/>
                <a:gd name="T17" fmla="*/ 7 h 9"/>
                <a:gd name="T18" fmla="*/ 0 w 12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9">
                  <a:moveTo>
                    <a:pt x="0" y="8"/>
                  </a:moveTo>
                  <a:lnTo>
                    <a:pt x="1" y="8"/>
                  </a:lnTo>
                  <a:lnTo>
                    <a:pt x="1" y="9"/>
                  </a:lnTo>
                  <a:lnTo>
                    <a:pt x="129" y="2"/>
                  </a:lnTo>
                  <a:lnTo>
                    <a:pt x="129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3" name="Freeform 3813">
              <a:extLst>
                <a:ext uri="{FF2B5EF4-FFF2-40B4-BE49-F238E27FC236}">
                  <a16:creationId xmlns:a16="http://schemas.microsoft.com/office/drawing/2014/main" id="{59E6686C-0653-4164-8111-71EFBBAF1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6" y="3441"/>
              <a:ext cx="12" cy="131"/>
            </a:xfrm>
            <a:custGeom>
              <a:avLst/>
              <a:gdLst>
                <a:gd name="T0" fmla="*/ 11 w 12"/>
                <a:gd name="T1" fmla="*/ 131 h 131"/>
                <a:gd name="T2" fmla="*/ 11 w 12"/>
                <a:gd name="T3" fmla="*/ 129 h 131"/>
                <a:gd name="T4" fmla="*/ 12 w 12"/>
                <a:gd name="T5" fmla="*/ 130 h 131"/>
                <a:gd name="T6" fmla="*/ 1 w 12"/>
                <a:gd name="T7" fmla="*/ 0 h 131"/>
                <a:gd name="T8" fmla="*/ 0 w 12"/>
                <a:gd name="T9" fmla="*/ 0 h 131"/>
                <a:gd name="T10" fmla="*/ 10 w 12"/>
                <a:gd name="T11" fmla="*/ 130 h 131"/>
                <a:gd name="T12" fmla="*/ 11 w 12"/>
                <a:gd name="T13" fmla="*/ 131 h 131"/>
                <a:gd name="T14" fmla="*/ 10 w 12"/>
                <a:gd name="T15" fmla="*/ 130 h 131"/>
                <a:gd name="T16" fmla="*/ 10 w 12"/>
                <a:gd name="T17" fmla="*/ 131 h 131"/>
                <a:gd name="T18" fmla="*/ 11 w 12"/>
                <a:gd name="T1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1">
                  <a:moveTo>
                    <a:pt x="11" y="131"/>
                  </a:moveTo>
                  <a:lnTo>
                    <a:pt x="11" y="129"/>
                  </a:lnTo>
                  <a:lnTo>
                    <a:pt x="12" y="13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0" y="130"/>
                  </a:lnTo>
                  <a:lnTo>
                    <a:pt x="11" y="131"/>
                  </a:lnTo>
                  <a:lnTo>
                    <a:pt x="10" y="130"/>
                  </a:lnTo>
                  <a:lnTo>
                    <a:pt x="10" y="131"/>
                  </a:lnTo>
                  <a:lnTo>
                    <a:pt x="11" y="1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4" name="Freeform 3814">
              <a:extLst>
                <a:ext uri="{FF2B5EF4-FFF2-40B4-BE49-F238E27FC236}">
                  <a16:creationId xmlns:a16="http://schemas.microsoft.com/office/drawing/2014/main" id="{92DC6A0B-BF9E-4893-8809-CDBECDF9E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7" y="3556"/>
              <a:ext cx="123" cy="16"/>
            </a:xfrm>
            <a:custGeom>
              <a:avLst/>
              <a:gdLst>
                <a:gd name="T0" fmla="*/ 123 w 123"/>
                <a:gd name="T1" fmla="*/ 1 h 16"/>
                <a:gd name="T2" fmla="*/ 121 w 123"/>
                <a:gd name="T3" fmla="*/ 1 h 16"/>
                <a:gd name="T4" fmla="*/ 122 w 123"/>
                <a:gd name="T5" fmla="*/ 0 h 16"/>
                <a:gd name="T6" fmla="*/ 0 w 123"/>
                <a:gd name="T7" fmla="*/ 14 h 16"/>
                <a:gd name="T8" fmla="*/ 0 w 123"/>
                <a:gd name="T9" fmla="*/ 16 h 16"/>
                <a:gd name="T10" fmla="*/ 122 w 123"/>
                <a:gd name="T11" fmla="*/ 2 h 16"/>
                <a:gd name="T12" fmla="*/ 123 w 123"/>
                <a:gd name="T13" fmla="*/ 1 h 16"/>
                <a:gd name="T14" fmla="*/ 122 w 123"/>
                <a:gd name="T15" fmla="*/ 2 h 16"/>
                <a:gd name="T16" fmla="*/ 123 w 123"/>
                <a:gd name="T17" fmla="*/ 1 h 16"/>
                <a:gd name="T18" fmla="*/ 123 w 123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3" h="16">
                  <a:moveTo>
                    <a:pt x="123" y="1"/>
                  </a:moveTo>
                  <a:lnTo>
                    <a:pt x="121" y="1"/>
                  </a:lnTo>
                  <a:lnTo>
                    <a:pt x="122" y="0"/>
                  </a:lnTo>
                  <a:lnTo>
                    <a:pt x="0" y="14"/>
                  </a:lnTo>
                  <a:lnTo>
                    <a:pt x="0" y="16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2" y="2"/>
                  </a:lnTo>
                  <a:lnTo>
                    <a:pt x="123" y="1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5" name="Freeform 3815">
              <a:extLst>
                <a:ext uri="{FF2B5EF4-FFF2-40B4-BE49-F238E27FC236}">
                  <a16:creationId xmlns:a16="http://schemas.microsoft.com/office/drawing/2014/main" id="{2A4F6D3D-42DA-4E6A-B404-C1C136153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2"/>
              <a:ext cx="48" cy="14"/>
            </a:xfrm>
            <a:custGeom>
              <a:avLst/>
              <a:gdLst>
                <a:gd name="T0" fmla="*/ 48 w 48"/>
                <a:gd name="T1" fmla="*/ 0 h 14"/>
                <a:gd name="T2" fmla="*/ 0 w 48"/>
                <a:gd name="T3" fmla="*/ 7 h 14"/>
                <a:gd name="T4" fmla="*/ 0 w 48"/>
                <a:gd name="T5" fmla="*/ 14 h 14"/>
                <a:gd name="T6" fmla="*/ 47 w 48"/>
                <a:gd name="T7" fmla="*/ 6 h 14"/>
                <a:gd name="T8" fmla="*/ 48 w 4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14">
                  <a:moveTo>
                    <a:pt x="48" y="0"/>
                  </a:moveTo>
                  <a:lnTo>
                    <a:pt x="0" y="7"/>
                  </a:lnTo>
                  <a:lnTo>
                    <a:pt x="0" y="14"/>
                  </a:lnTo>
                  <a:lnTo>
                    <a:pt x="47" y="6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6" name="Freeform 3816">
              <a:extLst>
                <a:ext uri="{FF2B5EF4-FFF2-40B4-BE49-F238E27FC236}">
                  <a16:creationId xmlns:a16="http://schemas.microsoft.com/office/drawing/2014/main" id="{F15520B6-58AD-47A0-9ACC-77F3FE393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1"/>
              <a:ext cx="49" cy="9"/>
            </a:xfrm>
            <a:custGeom>
              <a:avLst/>
              <a:gdLst>
                <a:gd name="T0" fmla="*/ 0 w 49"/>
                <a:gd name="T1" fmla="*/ 8 h 9"/>
                <a:gd name="T2" fmla="*/ 2 w 49"/>
                <a:gd name="T3" fmla="*/ 8 h 9"/>
                <a:gd name="T4" fmla="*/ 1 w 49"/>
                <a:gd name="T5" fmla="*/ 9 h 9"/>
                <a:gd name="T6" fmla="*/ 49 w 49"/>
                <a:gd name="T7" fmla="*/ 2 h 9"/>
                <a:gd name="T8" fmla="*/ 48 w 49"/>
                <a:gd name="T9" fmla="*/ 0 h 9"/>
                <a:gd name="T10" fmla="*/ 1 w 49"/>
                <a:gd name="T11" fmla="*/ 7 h 9"/>
                <a:gd name="T12" fmla="*/ 0 w 49"/>
                <a:gd name="T13" fmla="*/ 8 h 9"/>
                <a:gd name="T14" fmla="*/ 1 w 49"/>
                <a:gd name="T15" fmla="*/ 7 h 9"/>
                <a:gd name="T16" fmla="*/ 0 w 49"/>
                <a:gd name="T17" fmla="*/ 7 h 9"/>
                <a:gd name="T18" fmla="*/ 0 w 49"/>
                <a:gd name="T1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9">
                  <a:moveTo>
                    <a:pt x="0" y="8"/>
                  </a:moveTo>
                  <a:lnTo>
                    <a:pt x="2" y="8"/>
                  </a:lnTo>
                  <a:lnTo>
                    <a:pt x="1" y="9"/>
                  </a:lnTo>
                  <a:lnTo>
                    <a:pt x="49" y="2"/>
                  </a:lnTo>
                  <a:lnTo>
                    <a:pt x="48" y="0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7" name="Freeform 3817">
              <a:extLst>
                <a:ext uri="{FF2B5EF4-FFF2-40B4-BE49-F238E27FC236}">
                  <a16:creationId xmlns:a16="http://schemas.microsoft.com/office/drawing/2014/main" id="{ED4F2757-AE66-494A-9E0C-94783D310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0" y="3649"/>
              <a:ext cx="2" cy="8"/>
            </a:xfrm>
            <a:custGeom>
              <a:avLst/>
              <a:gdLst>
                <a:gd name="T0" fmla="*/ 1 w 2"/>
                <a:gd name="T1" fmla="*/ 8 h 8"/>
                <a:gd name="T2" fmla="*/ 1 w 2"/>
                <a:gd name="T3" fmla="*/ 6 h 8"/>
                <a:gd name="T4" fmla="*/ 2 w 2"/>
                <a:gd name="T5" fmla="*/ 7 h 8"/>
                <a:gd name="T6" fmla="*/ 2 w 2"/>
                <a:gd name="T7" fmla="*/ 0 h 8"/>
                <a:gd name="T8" fmla="*/ 0 w 2"/>
                <a:gd name="T9" fmla="*/ 0 h 8"/>
                <a:gd name="T10" fmla="*/ 0 w 2"/>
                <a:gd name="T11" fmla="*/ 7 h 8"/>
                <a:gd name="T12" fmla="*/ 1 w 2"/>
                <a:gd name="T13" fmla="*/ 8 h 8"/>
                <a:gd name="T14" fmla="*/ 0 w 2"/>
                <a:gd name="T15" fmla="*/ 7 h 8"/>
                <a:gd name="T16" fmla="*/ 0 w 2"/>
                <a:gd name="T17" fmla="*/ 8 h 8"/>
                <a:gd name="T18" fmla="*/ 1 w 2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8">
                  <a:moveTo>
                    <a:pt x="1" y="8"/>
                  </a:moveTo>
                  <a:lnTo>
                    <a:pt x="1" y="6"/>
                  </a:lnTo>
                  <a:lnTo>
                    <a:pt x="2" y="7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8" name="Freeform 3818">
              <a:extLst>
                <a:ext uri="{FF2B5EF4-FFF2-40B4-BE49-F238E27FC236}">
                  <a16:creationId xmlns:a16="http://schemas.microsoft.com/office/drawing/2014/main" id="{42395CA1-9F19-4856-AECD-D40029133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1" y="3647"/>
              <a:ext cx="49" cy="10"/>
            </a:xfrm>
            <a:custGeom>
              <a:avLst/>
              <a:gdLst>
                <a:gd name="T0" fmla="*/ 49 w 49"/>
                <a:gd name="T1" fmla="*/ 1 h 10"/>
                <a:gd name="T2" fmla="*/ 46 w 49"/>
                <a:gd name="T3" fmla="*/ 1 h 10"/>
                <a:gd name="T4" fmla="*/ 47 w 49"/>
                <a:gd name="T5" fmla="*/ 0 h 10"/>
                <a:gd name="T6" fmla="*/ 0 w 49"/>
                <a:gd name="T7" fmla="*/ 8 h 10"/>
                <a:gd name="T8" fmla="*/ 0 w 49"/>
                <a:gd name="T9" fmla="*/ 10 h 10"/>
                <a:gd name="T10" fmla="*/ 48 w 49"/>
                <a:gd name="T11" fmla="*/ 2 h 10"/>
                <a:gd name="T12" fmla="*/ 48 w 49"/>
                <a:gd name="T13" fmla="*/ 1 h 10"/>
                <a:gd name="T14" fmla="*/ 48 w 49"/>
                <a:gd name="T15" fmla="*/ 2 h 10"/>
                <a:gd name="T16" fmla="*/ 48 w 49"/>
                <a:gd name="T17" fmla="*/ 2 h 10"/>
                <a:gd name="T18" fmla="*/ 49 w 49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10">
                  <a:moveTo>
                    <a:pt x="49" y="1"/>
                  </a:moveTo>
                  <a:lnTo>
                    <a:pt x="46" y="1"/>
                  </a:lnTo>
                  <a:lnTo>
                    <a:pt x="47" y="0"/>
                  </a:lnTo>
                  <a:lnTo>
                    <a:pt x="0" y="8"/>
                  </a:lnTo>
                  <a:lnTo>
                    <a:pt x="0" y="10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39" name="Freeform 3819">
              <a:extLst>
                <a:ext uri="{FF2B5EF4-FFF2-40B4-BE49-F238E27FC236}">
                  <a16:creationId xmlns:a16="http://schemas.microsoft.com/office/drawing/2014/main" id="{BFEFDA61-D65C-4E4D-8A37-2DFC7548C66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7" y="3641"/>
              <a:ext cx="3" cy="7"/>
            </a:xfrm>
            <a:custGeom>
              <a:avLst/>
              <a:gdLst>
                <a:gd name="T0" fmla="*/ 1 w 3"/>
                <a:gd name="T1" fmla="*/ 0 h 7"/>
                <a:gd name="T2" fmla="*/ 2 w 3"/>
                <a:gd name="T3" fmla="*/ 2 h 7"/>
                <a:gd name="T4" fmla="*/ 1 w 3"/>
                <a:gd name="T5" fmla="*/ 1 h 7"/>
                <a:gd name="T6" fmla="*/ 0 w 3"/>
                <a:gd name="T7" fmla="*/ 7 h 7"/>
                <a:gd name="T8" fmla="*/ 2 w 3"/>
                <a:gd name="T9" fmla="*/ 7 h 7"/>
                <a:gd name="T10" fmla="*/ 3 w 3"/>
                <a:gd name="T11" fmla="*/ 1 h 7"/>
                <a:gd name="T12" fmla="*/ 1 w 3"/>
                <a:gd name="T13" fmla="*/ 0 h 7"/>
                <a:gd name="T14" fmla="*/ 3 w 3"/>
                <a:gd name="T15" fmla="*/ 1 h 7"/>
                <a:gd name="T16" fmla="*/ 3 w 3"/>
                <a:gd name="T17" fmla="*/ 0 h 7"/>
                <a:gd name="T18" fmla="*/ 1 w 3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7">
                  <a:moveTo>
                    <a:pt x="1" y="0"/>
                  </a:moveTo>
                  <a:lnTo>
                    <a:pt x="2" y="2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7"/>
                  </a:lnTo>
                  <a:lnTo>
                    <a:pt x="3" y="1"/>
                  </a:lnTo>
                  <a:lnTo>
                    <a:pt x="1" y="0"/>
                  </a:lnTo>
                  <a:lnTo>
                    <a:pt x="3" y="1"/>
                  </a:lnTo>
                  <a:lnTo>
                    <a:pt x="3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40" name="Freeform 3820">
              <a:extLst>
                <a:ext uri="{FF2B5EF4-FFF2-40B4-BE49-F238E27FC236}">
                  <a16:creationId xmlns:a16="http://schemas.microsoft.com/office/drawing/2014/main" id="{FD86457E-7F29-41DC-9BDD-006C79A46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40"/>
              <a:ext cx="114" cy="40"/>
            </a:xfrm>
            <a:custGeom>
              <a:avLst/>
              <a:gdLst>
                <a:gd name="T0" fmla="*/ 0 w 114"/>
                <a:gd name="T1" fmla="*/ 0 h 40"/>
                <a:gd name="T2" fmla="*/ 114 w 114"/>
                <a:gd name="T3" fmla="*/ 40 h 40"/>
                <a:gd name="T4" fmla="*/ 0 w 114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40">
                  <a:moveTo>
                    <a:pt x="0" y="0"/>
                  </a:moveTo>
                  <a:lnTo>
                    <a:pt x="114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CC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41" name="Freeform 3821">
              <a:extLst>
                <a:ext uri="{FF2B5EF4-FFF2-40B4-BE49-F238E27FC236}">
                  <a16:creationId xmlns:a16="http://schemas.microsoft.com/office/drawing/2014/main" id="{499F8F44-9D7F-417F-ABD9-36918745F7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6" y="3639"/>
              <a:ext cx="114" cy="41"/>
            </a:xfrm>
            <a:custGeom>
              <a:avLst/>
              <a:gdLst>
                <a:gd name="T0" fmla="*/ 114 w 114"/>
                <a:gd name="T1" fmla="*/ 41 h 41"/>
                <a:gd name="T2" fmla="*/ 114 w 114"/>
                <a:gd name="T3" fmla="*/ 40 h 41"/>
                <a:gd name="T4" fmla="*/ 0 w 114"/>
                <a:gd name="T5" fmla="*/ 0 h 41"/>
                <a:gd name="T6" fmla="*/ 0 w 114"/>
                <a:gd name="T7" fmla="*/ 1 h 41"/>
                <a:gd name="T8" fmla="*/ 114 w 114"/>
                <a:gd name="T9" fmla="*/ 41 h 41"/>
                <a:gd name="T10" fmla="*/ 114 w 114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4" h="41">
                  <a:moveTo>
                    <a:pt x="114" y="41"/>
                  </a:moveTo>
                  <a:lnTo>
                    <a:pt x="114" y="4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14" y="41"/>
                  </a:lnTo>
                  <a:lnTo>
                    <a:pt x="114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4542" name="Rectangle 3822">
              <a:extLst>
                <a:ext uri="{FF2B5EF4-FFF2-40B4-BE49-F238E27FC236}">
                  <a16:creationId xmlns:a16="http://schemas.microsoft.com/office/drawing/2014/main" id="{D3EFB6C0-C411-40EC-99C4-E24638A2BD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3421"/>
              <a:ext cx="312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it-IT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4544" name="Rectangle 3824">
            <a:extLst>
              <a:ext uri="{FF2B5EF4-FFF2-40B4-BE49-F238E27FC236}">
                <a16:creationId xmlns:a16="http://schemas.microsoft.com/office/drawing/2014/main" id="{10636A52-F5DD-4D58-AB04-2611A0608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0" y="228600"/>
            <a:ext cx="4419600" cy="6096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4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C.N.R. Genova</a:t>
            </a:r>
            <a:endParaRPr lang="it-IT" altLang="it-IT"/>
          </a:p>
        </p:txBody>
      </p:sp>
      <p:sp>
        <p:nvSpPr>
          <p:cNvPr id="34545" name="Oval 3825">
            <a:extLst>
              <a:ext uri="{FF2B5EF4-FFF2-40B4-BE49-F238E27FC236}">
                <a16:creationId xmlns:a16="http://schemas.microsoft.com/office/drawing/2014/main" id="{BED0C568-A86B-46EE-9E41-18DDA929D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715000"/>
            <a:ext cx="1143000" cy="609600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65" name="Text Box 1516">
            <a:extLst>
              <a:ext uri="{FF2B5EF4-FFF2-40B4-BE49-F238E27FC236}">
                <a16:creationId xmlns:a16="http://schemas.microsoft.com/office/drawing/2014/main" id="{24FDD2FD-2858-4CF8-8183-D15C7B0573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5867400"/>
            <a:ext cx="1031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FF00"/>
                </a:solidFill>
              </a:rPr>
              <a:t>Antartide</a:t>
            </a:r>
          </a:p>
        </p:txBody>
      </p:sp>
      <p:sp>
        <p:nvSpPr>
          <p:cNvPr id="34546" name="Oval 3826">
            <a:extLst>
              <a:ext uri="{FF2B5EF4-FFF2-40B4-BE49-F238E27FC236}">
                <a16:creationId xmlns:a16="http://schemas.microsoft.com/office/drawing/2014/main" id="{C080325D-F544-45BF-BCF5-C7976BC6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5791200"/>
            <a:ext cx="1219200" cy="533400"/>
          </a:xfrm>
          <a:prstGeom prst="ellipse">
            <a:avLst/>
          </a:prstGeom>
          <a:solidFill>
            <a:srgbClr val="00990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067" name="Text Box 3823">
            <a:extLst>
              <a:ext uri="{FF2B5EF4-FFF2-40B4-BE49-F238E27FC236}">
                <a16:creationId xmlns:a16="http://schemas.microsoft.com/office/drawing/2014/main" id="{4A49E3FB-0AC1-45F8-8C09-E56CC3DED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867400"/>
            <a:ext cx="6492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1600" b="1">
                <a:solidFill>
                  <a:srgbClr val="FFFF00"/>
                </a:solidFill>
              </a:rPr>
              <a:t>Italia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0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939" grpId="0" animBg="1" autoUpdateAnimBg="0"/>
      <p:bldP spid="3095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F6B4F3D6-0E39-46DA-833C-AD5D71DF04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02E32CB-7F1E-4FCA-8E0B-612FFC90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1570038"/>
            <a:ext cx="4545013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Char char="•"/>
              <a:defRPr/>
            </a:pPr>
            <a:r>
              <a:rPr lang="it-IT" alt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Azione</a:t>
            </a:r>
            <a:endParaRPr lang="it-IT" altLang="it-IT">
              <a:solidFill>
                <a:srgbClr val="FFFF00"/>
              </a:solidFill>
            </a:endParaRPr>
          </a:p>
          <a:p>
            <a:pPr lvl="1">
              <a:buFontTx/>
              <a:buChar char="»"/>
              <a:defRPr/>
            </a:pPr>
            <a:r>
              <a:rPr lang="it-IT" altLang="it-IT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Movimento</a:t>
            </a:r>
          </a:p>
          <a:p>
            <a:pPr lvl="1">
              <a:buFontTx/>
              <a:buChar char="»"/>
              <a:defRPr/>
            </a:pPr>
            <a:r>
              <a:rPr lang="it-IT" altLang="it-IT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Intervento</a:t>
            </a:r>
          </a:p>
          <a:p>
            <a:pPr lvl="1">
              <a:defRPr/>
            </a:pPr>
            <a:endParaRPr lang="it-IT" altLang="it-IT">
              <a:solidFill>
                <a:srgbClr val="000000"/>
              </a:solidFill>
            </a:endParaRPr>
          </a:p>
          <a:p>
            <a:pPr lvl="1">
              <a:defRPr/>
            </a:pPr>
            <a:endParaRPr lang="it-IT" altLang="it-IT">
              <a:solidFill>
                <a:srgbClr val="000000"/>
              </a:solidFill>
            </a:endParaRPr>
          </a:p>
          <a:p>
            <a:pPr>
              <a:buFontTx/>
              <a:buChar char="•"/>
              <a:defRPr/>
            </a:pPr>
            <a:r>
              <a:rPr lang="it-IT" altLang="it-IT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Percezione</a:t>
            </a:r>
            <a:endParaRPr lang="it-IT" altLang="it-IT">
              <a:solidFill>
                <a:srgbClr val="000000"/>
              </a:solidFill>
            </a:endParaRPr>
          </a:p>
          <a:p>
            <a:pPr lvl="1">
              <a:buFontTx/>
              <a:buChar char="»"/>
              <a:defRPr/>
            </a:pPr>
            <a:r>
              <a:rPr lang="it-IT" altLang="it-IT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/>
              </a:rPr>
              <a:t>Propriocezione</a:t>
            </a:r>
            <a:endParaRPr lang="it-IT" altLang="it-IT">
              <a:solidFill>
                <a:srgbClr val="000000"/>
              </a:solidFill>
            </a:endParaRPr>
          </a:p>
          <a:p>
            <a:pPr lvl="2">
              <a:buFontTx/>
              <a:buChar char="»"/>
              <a:defRPr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percezione del</a:t>
            </a:r>
          </a:p>
          <a:p>
            <a:pPr lvl="2">
              <a:buFontTx/>
              <a:buChar char="»"/>
              <a:defRPr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proprio stato interno</a:t>
            </a:r>
            <a:endParaRPr lang="it-IT" altLang="it-IT">
              <a:solidFill>
                <a:srgbClr val="000000"/>
              </a:solidFill>
            </a:endParaRPr>
          </a:p>
          <a:p>
            <a:pPr lvl="1">
              <a:buFontTx/>
              <a:buChar char="»"/>
              <a:defRPr/>
            </a:pPr>
            <a:r>
              <a:rPr lang="it-IT" altLang="it-IT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Esterocezione</a:t>
            </a:r>
            <a:endParaRPr lang="it-IT" altLang="it-IT">
              <a:solidFill>
                <a:srgbClr val="FFFFFF"/>
              </a:solidFill>
            </a:endParaRPr>
          </a:p>
          <a:p>
            <a:pPr lvl="2">
              <a:buFontTx/>
              <a:buChar char="»"/>
              <a:defRPr/>
            </a:pPr>
            <a:r>
              <a:rPr lang="it-IT" altLang="it-IT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percezione dell’ambiente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AA9454E9-FE76-4EF2-B60E-B64BB4428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950" y="1225550"/>
            <a:ext cx="3797300" cy="5168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7A35803-7B6E-466C-822C-34F7858D7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9950" y="1758950"/>
            <a:ext cx="2349500" cy="1054100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0" name="Oval 6">
            <a:extLst>
              <a:ext uri="{FF2B5EF4-FFF2-40B4-BE49-F238E27FC236}">
                <a16:creationId xmlns:a16="http://schemas.microsoft.com/office/drawing/2014/main" id="{61289ED0-A7FF-4BA7-9B3B-76B2C059B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4750" y="4121150"/>
            <a:ext cx="1739900" cy="1739900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52AAF1F4-19F1-4338-9612-828E2FCB8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1935163"/>
            <a:ext cx="20193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4000" b="1">
                <a:solidFill>
                  <a:srgbClr val="FF0033"/>
                </a:solidFill>
              </a:rPr>
              <a:t>ROBOT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CEE4C65E-635E-4CC3-8EB4-052A8243B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4925" y="4738688"/>
            <a:ext cx="15859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000000"/>
                </a:solidFill>
              </a:rPr>
              <a:t>MONDO</a:t>
            </a:r>
          </a:p>
        </p:txBody>
      </p:sp>
      <p:sp>
        <p:nvSpPr>
          <p:cNvPr id="6153" name="Line 9">
            <a:extLst>
              <a:ext uri="{FF2B5EF4-FFF2-40B4-BE49-F238E27FC236}">
                <a16:creationId xmlns:a16="http://schemas.microsoft.com/office/drawing/2014/main" id="{941A3E51-FAF4-4747-A4DF-EB920E92E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29400" y="2973388"/>
            <a:ext cx="0" cy="1217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4" name="Line 10">
            <a:extLst>
              <a:ext uri="{FF2B5EF4-FFF2-40B4-BE49-F238E27FC236}">
                <a16:creationId xmlns:a16="http://schemas.microsoft.com/office/drawing/2014/main" id="{82DBF1F9-986A-4E69-8548-23A50135A6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20000" y="2973388"/>
            <a:ext cx="0" cy="1141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D877C66E-FD39-4EC4-89F3-E71A6FED9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8125" y="3336925"/>
            <a:ext cx="1317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AZIONE</a:t>
            </a:r>
          </a:p>
        </p:txBody>
      </p:sp>
      <p:sp>
        <p:nvSpPr>
          <p:cNvPr id="7180" name="Rectangle 12">
            <a:extLst>
              <a:ext uri="{FF2B5EF4-FFF2-40B4-BE49-F238E27FC236}">
                <a16:creationId xmlns:a16="http://schemas.microsoft.com/office/drawing/2014/main" id="{7D85D427-99EE-497C-A114-2367ED995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325" y="3336925"/>
            <a:ext cx="12842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PERCE_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ZIONE</a:t>
            </a: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6078FF1-7F66-49CD-AF8B-DBCD0DF071A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8E41BFC9-6076-4E8D-BEF8-E336C2E62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4725" y="1127125"/>
            <a:ext cx="724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FFFF00"/>
                </a:solidFill>
                <a:latin typeface="Arial Black" panose="020B0A04020102020204" pitchFamily="34" charset="0"/>
              </a:rPr>
              <a:t>ROBOT  COME  SISTEMA  COMPLESSO . . .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EAD12829-AD78-45F1-AF5D-B00DF6D0DD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3950" y="1835150"/>
            <a:ext cx="1816100" cy="596900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7" name="AutoShape 5">
            <a:extLst>
              <a:ext uri="{FF2B5EF4-FFF2-40B4-BE49-F238E27FC236}">
                <a16:creationId xmlns:a16="http://schemas.microsoft.com/office/drawing/2014/main" id="{E95777EA-8180-484C-B373-704E17A3B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550" y="3054350"/>
            <a:ext cx="1739900" cy="520700"/>
          </a:xfrm>
          <a:prstGeom prst="roundRect">
            <a:avLst>
              <a:gd name="adj" fmla="val 12486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AutoShape 6">
            <a:extLst>
              <a:ext uri="{FF2B5EF4-FFF2-40B4-BE49-F238E27FC236}">
                <a16:creationId xmlns:a16="http://schemas.microsoft.com/office/drawing/2014/main" id="{87FFCFE3-D2F4-4B71-A7C1-8F584C04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0150" y="3054350"/>
            <a:ext cx="1739900" cy="520700"/>
          </a:xfrm>
          <a:prstGeom prst="roundRect">
            <a:avLst>
              <a:gd name="adj" fmla="val 12486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9" name="AutoShape 7">
            <a:extLst>
              <a:ext uri="{FF2B5EF4-FFF2-40B4-BE49-F238E27FC236}">
                <a16:creationId xmlns:a16="http://schemas.microsoft.com/office/drawing/2014/main" id="{CA156469-699D-4CF7-A455-C900E18E11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3054350"/>
            <a:ext cx="1739900" cy="520700"/>
          </a:xfrm>
          <a:prstGeom prst="roundRect">
            <a:avLst>
              <a:gd name="adj" fmla="val 12486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0" name="AutoShape 8">
            <a:extLst>
              <a:ext uri="{FF2B5EF4-FFF2-40B4-BE49-F238E27FC236}">
                <a16:creationId xmlns:a16="http://schemas.microsoft.com/office/drawing/2014/main" id="{A5B095CA-7624-4DAB-836A-2996CB35E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687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1" name="AutoShape 9">
            <a:extLst>
              <a:ext uri="{FF2B5EF4-FFF2-40B4-BE49-F238E27FC236}">
                <a16:creationId xmlns:a16="http://schemas.microsoft.com/office/drawing/2014/main" id="{685B7C24-9CB9-4807-A958-D210A06FE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39687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2" name="AutoShape 10">
            <a:extLst>
              <a:ext uri="{FF2B5EF4-FFF2-40B4-BE49-F238E27FC236}">
                <a16:creationId xmlns:a16="http://schemas.microsoft.com/office/drawing/2014/main" id="{8B71829E-990D-454F-8B7C-5261270B9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39687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3" name="AutoShape 11">
            <a:extLst>
              <a:ext uri="{FF2B5EF4-FFF2-40B4-BE49-F238E27FC236}">
                <a16:creationId xmlns:a16="http://schemas.microsoft.com/office/drawing/2014/main" id="{3858295B-1C6C-4AD2-BAD8-5D95BDF578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39687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4" name="AutoShape 12">
            <a:extLst>
              <a:ext uri="{FF2B5EF4-FFF2-40B4-BE49-F238E27FC236}">
                <a16:creationId xmlns:a16="http://schemas.microsoft.com/office/drawing/2014/main" id="{D0949B4B-62CF-49F0-B0C9-73AE07BC6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39687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5" name="AutoShape 13">
            <a:extLst>
              <a:ext uri="{FF2B5EF4-FFF2-40B4-BE49-F238E27FC236}">
                <a16:creationId xmlns:a16="http://schemas.microsoft.com/office/drawing/2014/main" id="{364D971F-F532-44B3-A650-692BD2103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39687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6" name="AutoShape 14">
            <a:extLst>
              <a:ext uri="{FF2B5EF4-FFF2-40B4-BE49-F238E27FC236}">
                <a16:creationId xmlns:a16="http://schemas.microsoft.com/office/drawing/2014/main" id="{7A4F1DC4-923F-4A13-9D6F-0C0CE294F5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48831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7" name="AutoShape 15">
            <a:extLst>
              <a:ext uri="{FF2B5EF4-FFF2-40B4-BE49-F238E27FC236}">
                <a16:creationId xmlns:a16="http://schemas.microsoft.com/office/drawing/2014/main" id="{47C49632-BDB4-4196-A1D6-FD4CAA0B8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7975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8" name="AutoShape 16">
            <a:extLst>
              <a:ext uri="{FF2B5EF4-FFF2-40B4-BE49-F238E27FC236}">
                <a16:creationId xmlns:a16="http://schemas.microsoft.com/office/drawing/2014/main" id="{6669C021-5D04-421E-B66D-1B5F00C02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48831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09" name="AutoShape 17">
            <a:extLst>
              <a:ext uri="{FF2B5EF4-FFF2-40B4-BE49-F238E27FC236}">
                <a16:creationId xmlns:a16="http://schemas.microsoft.com/office/drawing/2014/main" id="{52BD4DC7-0E45-4034-8429-E657005BC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57975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0" name="AutoShape 18">
            <a:extLst>
              <a:ext uri="{FF2B5EF4-FFF2-40B4-BE49-F238E27FC236}">
                <a16:creationId xmlns:a16="http://schemas.microsoft.com/office/drawing/2014/main" id="{951668D9-D889-41C6-AD3F-4E5A6774A0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48831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1" name="AutoShape 19">
            <a:extLst>
              <a:ext uri="{FF2B5EF4-FFF2-40B4-BE49-F238E27FC236}">
                <a16:creationId xmlns:a16="http://schemas.microsoft.com/office/drawing/2014/main" id="{9A240705-9796-482E-8B82-B7FB126776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2950" y="57975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2" name="AutoShape 20">
            <a:extLst>
              <a:ext uri="{FF2B5EF4-FFF2-40B4-BE49-F238E27FC236}">
                <a16:creationId xmlns:a16="http://schemas.microsoft.com/office/drawing/2014/main" id="{73B17EF4-A07E-483A-B8C6-59F37E69A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48831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3" name="AutoShape 21">
            <a:extLst>
              <a:ext uri="{FF2B5EF4-FFF2-40B4-BE49-F238E27FC236}">
                <a16:creationId xmlns:a16="http://schemas.microsoft.com/office/drawing/2014/main" id="{F2F56212-5326-4681-879A-6A4F44A04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4550" y="57975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4" name="AutoShape 22">
            <a:extLst>
              <a:ext uri="{FF2B5EF4-FFF2-40B4-BE49-F238E27FC236}">
                <a16:creationId xmlns:a16="http://schemas.microsoft.com/office/drawing/2014/main" id="{285B62A1-7DCB-4206-9B18-BAF11BE0F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48831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5" name="AutoShape 23">
            <a:extLst>
              <a:ext uri="{FF2B5EF4-FFF2-40B4-BE49-F238E27FC236}">
                <a16:creationId xmlns:a16="http://schemas.microsoft.com/office/drawing/2014/main" id="{8B090BBD-3D93-44E3-9DD3-ECB7A6724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6150" y="57975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6" name="AutoShape 24">
            <a:extLst>
              <a:ext uri="{FF2B5EF4-FFF2-40B4-BE49-F238E27FC236}">
                <a16:creationId xmlns:a16="http://schemas.microsoft.com/office/drawing/2014/main" id="{0565C1B7-E08D-4519-9FBF-C7E430E8B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48831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7" name="AutoShape 25">
            <a:extLst>
              <a:ext uri="{FF2B5EF4-FFF2-40B4-BE49-F238E27FC236}">
                <a16:creationId xmlns:a16="http://schemas.microsoft.com/office/drawing/2014/main" id="{47413B1C-CAD3-4999-ABE7-4A0797B12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750" y="57975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18" name="Rectangle 26">
            <a:extLst>
              <a:ext uri="{FF2B5EF4-FFF2-40B4-BE49-F238E27FC236}">
                <a16:creationId xmlns:a16="http://schemas.microsoft.com/office/drawing/2014/main" id="{7E030B80-A365-476C-BA86-E340970C8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525" y="1827213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robot</a:t>
            </a:r>
          </a:p>
        </p:txBody>
      </p:sp>
      <p:sp>
        <p:nvSpPr>
          <p:cNvPr id="9243" name="Rectangle 27">
            <a:extLst>
              <a:ext uri="{FF2B5EF4-FFF2-40B4-BE49-F238E27FC236}">
                <a16:creationId xmlns:a16="http://schemas.microsoft.com/office/drawing/2014/main" id="{DFF7BCF5-4076-43E1-BF18-76A87A24C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725" y="3108325"/>
            <a:ext cx="160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intelligenza</a:t>
            </a:r>
          </a:p>
        </p:txBody>
      </p:sp>
      <p:sp>
        <p:nvSpPr>
          <p:cNvPr id="9244" name="Rectangle 28">
            <a:extLst>
              <a:ext uri="{FF2B5EF4-FFF2-40B4-BE49-F238E27FC236}">
                <a16:creationId xmlns:a16="http://schemas.microsoft.com/office/drawing/2014/main" id="{F081C731-F5CB-40C0-924B-1FA2B6DD3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0325" y="3108325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percezione</a:t>
            </a:r>
          </a:p>
        </p:txBody>
      </p:sp>
      <p:sp>
        <p:nvSpPr>
          <p:cNvPr id="9245" name="Rectangle 29">
            <a:extLst>
              <a:ext uri="{FF2B5EF4-FFF2-40B4-BE49-F238E27FC236}">
                <a16:creationId xmlns:a16="http://schemas.microsoft.com/office/drawing/2014/main" id="{C604D526-A8C6-4F08-9374-824FAE142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116263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azione</a:t>
            </a:r>
          </a:p>
        </p:txBody>
      </p:sp>
      <p:sp>
        <p:nvSpPr>
          <p:cNvPr id="9246" name="Rectangle 30">
            <a:extLst>
              <a:ext uri="{FF2B5EF4-FFF2-40B4-BE49-F238E27FC236}">
                <a16:creationId xmlns:a16="http://schemas.microsoft.com/office/drawing/2014/main" id="{8937347B-1535-4F65-AD08-04941B9610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525" y="4022725"/>
            <a:ext cx="1216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strategia</a:t>
            </a:r>
          </a:p>
        </p:txBody>
      </p:sp>
      <p:sp>
        <p:nvSpPr>
          <p:cNvPr id="9247" name="Rectangle 31">
            <a:extLst>
              <a:ext uri="{FF2B5EF4-FFF2-40B4-BE49-F238E27FC236}">
                <a16:creationId xmlns:a16="http://schemas.microsoft.com/office/drawing/2014/main" id="{5C7827A1-8C5C-4C3E-A03D-1D3B5A17E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4022725"/>
            <a:ext cx="928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tattica</a:t>
            </a:r>
          </a:p>
        </p:txBody>
      </p:sp>
      <p:sp>
        <p:nvSpPr>
          <p:cNvPr id="9248" name="Rectangle 32">
            <a:extLst>
              <a:ext uri="{FF2B5EF4-FFF2-40B4-BE49-F238E27FC236}">
                <a16:creationId xmlns:a16="http://schemas.microsoft.com/office/drawing/2014/main" id="{B0C9AD7A-42E6-4DEB-ABB1-B7FEC424EB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0725" y="4022725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proprioc.</a:t>
            </a:r>
          </a:p>
        </p:txBody>
      </p:sp>
      <p:sp>
        <p:nvSpPr>
          <p:cNvPr id="9249" name="Rectangle 33">
            <a:extLst>
              <a:ext uri="{FF2B5EF4-FFF2-40B4-BE49-F238E27FC236}">
                <a16:creationId xmlns:a16="http://schemas.microsoft.com/office/drawing/2014/main" id="{BA2AB145-AE68-4013-9671-EFD1A94F7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25" y="4022725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esteroc.</a:t>
            </a:r>
          </a:p>
        </p:txBody>
      </p:sp>
      <p:sp>
        <p:nvSpPr>
          <p:cNvPr id="9250" name="Rectangle 34">
            <a:extLst>
              <a:ext uri="{FF2B5EF4-FFF2-40B4-BE49-F238E27FC236}">
                <a16:creationId xmlns:a16="http://schemas.microsoft.com/office/drawing/2014/main" id="{F1CDBA6F-CAAE-4EAD-BDA4-1E74E6D083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022725"/>
            <a:ext cx="1123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movim.</a:t>
            </a:r>
          </a:p>
        </p:txBody>
      </p:sp>
      <p:sp>
        <p:nvSpPr>
          <p:cNvPr id="9251" name="Rectangle 35">
            <a:extLst>
              <a:ext uri="{FF2B5EF4-FFF2-40B4-BE49-F238E27FC236}">
                <a16:creationId xmlns:a16="http://schemas.microsoft.com/office/drawing/2014/main" id="{F47E1B69-F71C-41B0-8913-379054DBB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4022725"/>
            <a:ext cx="971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interv.</a:t>
            </a:r>
          </a:p>
        </p:txBody>
      </p:sp>
      <p:sp>
        <p:nvSpPr>
          <p:cNvPr id="8228" name="Line 36">
            <a:extLst>
              <a:ext uri="{FF2B5EF4-FFF2-40B4-BE49-F238E27FC236}">
                <a16:creationId xmlns:a16="http://schemas.microsoft.com/office/drawing/2014/main" id="{5A7D6846-9B6F-4EB2-AA0A-9FD2503CE4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7400" y="2820988"/>
            <a:ext cx="0" cy="2270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29" name="Line 37">
            <a:extLst>
              <a:ext uri="{FF2B5EF4-FFF2-40B4-BE49-F238E27FC236}">
                <a16:creationId xmlns:a16="http://schemas.microsoft.com/office/drawing/2014/main" id="{543C881D-B790-48E8-B5F7-B3F0738C51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8988" y="2819400"/>
            <a:ext cx="5180012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0" name="Line 38">
            <a:extLst>
              <a:ext uri="{FF2B5EF4-FFF2-40B4-BE49-F238E27FC236}">
                <a16:creationId xmlns:a16="http://schemas.microsoft.com/office/drawing/2014/main" id="{243D9EFF-AFB8-4175-9E13-C31B835A04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2820988"/>
            <a:ext cx="0" cy="227012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1" name="Line 39">
            <a:extLst>
              <a:ext uri="{FF2B5EF4-FFF2-40B4-BE49-F238E27FC236}">
                <a16:creationId xmlns:a16="http://schemas.microsoft.com/office/drawing/2014/main" id="{BE5DBE50-5390-41F7-B54A-A05C532B68A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516188"/>
            <a:ext cx="0" cy="531812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2" name="Line 40">
            <a:extLst>
              <a:ext uri="{FF2B5EF4-FFF2-40B4-BE49-F238E27FC236}">
                <a16:creationId xmlns:a16="http://schemas.microsoft.com/office/drawing/2014/main" id="{D017E8E0-7E97-4CA2-8397-2AEB048BA8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388" y="3810000"/>
            <a:ext cx="1522412" cy="0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3" name="Line 41">
            <a:extLst>
              <a:ext uri="{FF2B5EF4-FFF2-40B4-BE49-F238E27FC236}">
                <a16:creationId xmlns:a16="http://schemas.microsoft.com/office/drawing/2014/main" id="{00628E5C-7382-45C1-AE7E-91816A181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38115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4" name="Line 42">
            <a:extLst>
              <a:ext uri="{FF2B5EF4-FFF2-40B4-BE49-F238E27FC236}">
                <a16:creationId xmlns:a16="http://schemas.microsoft.com/office/drawing/2014/main" id="{FADDBC9F-68D3-4721-88AA-BFBC478BE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38115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5" name="Line 43">
            <a:extLst>
              <a:ext uri="{FF2B5EF4-FFF2-40B4-BE49-F238E27FC236}">
                <a16:creationId xmlns:a16="http://schemas.microsoft.com/office/drawing/2014/main" id="{7395BE8C-92EE-4619-AC9A-341AC590C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6591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6" name="Line 44">
            <a:extLst>
              <a:ext uri="{FF2B5EF4-FFF2-40B4-BE49-F238E27FC236}">
                <a16:creationId xmlns:a16="http://schemas.microsoft.com/office/drawing/2014/main" id="{56DC4BF4-F953-4925-B433-11C7219231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588" y="3810000"/>
            <a:ext cx="1522412" cy="0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7" name="Line 45">
            <a:extLst>
              <a:ext uri="{FF2B5EF4-FFF2-40B4-BE49-F238E27FC236}">
                <a16:creationId xmlns:a16="http://schemas.microsoft.com/office/drawing/2014/main" id="{4C6D4F42-F8CB-452B-813C-9B5108AC1F8B}"/>
              </a:ext>
            </a:extLst>
          </p:cNvPr>
          <p:cNvSpPr>
            <a:spLocks noChangeShapeType="1"/>
          </p:cNvSpPr>
          <p:nvPr/>
        </p:nvSpPr>
        <p:spPr bwMode="auto">
          <a:xfrm>
            <a:off x="3733800" y="38115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8" name="Line 46">
            <a:extLst>
              <a:ext uri="{FF2B5EF4-FFF2-40B4-BE49-F238E27FC236}">
                <a16:creationId xmlns:a16="http://schemas.microsoft.com/office/drawing/2014/main" id="{203213A0-4EBC-4CEF-B8FF-ECC2FB36787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8115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39" name="Line 47">
            <a:extLst>
              <a:ext uri="{FF2B5EF4-FFF2-40B4-BE49-F238E27FC236}">
                <a16:creationId xmlns:a16="http://schemas.microsoft.com/office/drawing/2014/main" id="{251E42EA-2609-4254-8E9D-BA2314D07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36591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40" name="Line 48">
            <a:extLst>
              <a:ext uri="{FF2B5EF4-FFF2-40B4-BE49-F238E27FC236}">
                <a16:creationId xmlns:a16="http://schemas.microsoft.com/office/drawing/2014/main" id="{B8B8F934-3964-4C90-9412-4A55DF8A2252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4788" y="3810000"/>
            <a:ext cx="1522412" cy="0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41" name="Line 49">
            <a:extLst>
              <a:ext uri="{FF2B5EF4-FFF2-40B4-BE49-F238E27FC236}">
                <a16:creationId xmlns:a16="http://schemas.microsoft.com/office/drawing/2014/main" id="{BBFD4410-3103-4B64-8C9F-86C2570DFDC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8115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42" name="Line 50">
            <a:extLst>
              <a:ext uri="{FF2B5EF4-FFF2-40B4-BE49-F238E27FC236}">
                <a16:creationId xmlns:a16="http://schemas.microsoft.com/office/drawing/2014/main" id="{1FA1A13A-8A76-4E36-B2CB-046305D09648}"/>
              </a:ext>
            </a:extLst>
          </p:cNvPr>
          <p:cNvSpPr>
            <a:spLocks noChangeShapeType="1"/>
          </p:cNvSpPr>
          <p:nvPr/>
        </p:nvSpPr>
        <p:spPr bwMode="auto">
          <a:xfrm>
            <a:off x="8077200" y="38115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243" name="Line 51">
            <a:extLst>
              <a:ext uri="{FF2B5EF4-FFF2-40B4-BE49-F238E27FC236}">
                <a16:creationId xmlns:a16="http://schemas.microsoft.com/office/drawing/2014/main" id="{21A68678-33CD-4AA2-B222-F54A3471D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1400" y="3659188"/>
            <a:ext cx="0" cy="150812"/>
          </a:xfrm>
          <a:prstGeom prst="line">
            <a:avLst/>
          </a:prstGeom>
          <a:noFill/>
          <a:ln w="2222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CCB3D8B-4D64-4BCB-8072-5BF9B6731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231775"/>
            <a:ext cx="7772400" cy="1143000"/>
          </a:xfrm>
          <a:noFill/>
        </p:spPr>
        <p:txBody>
          <a:bodyPr/>
          <a:lstStyle/>
          <a:p>
            <a:r>
              <a:rPr lang="it-IT" altLang="it-IT" sz="2800" b="1">
                <a:solidFill>
                  <a:schemeClr val="bg1"/>
                </a:solidFill>
              </a:rPr>
              <a:t>Robot_percezione/propriocezione - CNR GE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AD31978-A961-457F-8A49-D82F2CE1C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758950"/>
            <a:ext cx="1816100" cy="596900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0" name="AutoShape 4">
            <a:extLst>
              <a:ext uri="{FF2B5EF4-FFF2-40B4-BE49-F238E27FC236}">
                <a16:creationId xmlns:a16="http://schemas.microsoft.com/office/drawing/2014/main" id="{06EEA703-8E97-4BBC-A5AE-1BD1C0651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2978150"/>
            <a:ext cx="1739900" cy="520700"/>
          </a:xfrm>
          <a:prstGeom prst="roundRect">
            <a:avLst>
              <a:gd name="adj" fmla="val 12486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6C25B0A0-E01A-4001-8319-2BDBE48EA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3892550"/>
            <a:ext cx="1358900" cy="520700"/>
          </a:xfrm>
          <a:prstGeom prst="octagon">
            <a:avLst>
              <a:gd name="adj" fmla="val 2927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2" name="AutoShape 6">
            <a:extLst>
              <a:ext uri="{FF2B5EF4-FFF2-40B4-BE49-F238E27FC236}">
                <a16:creationId xmlns:a16="http://schemas.microsoft.com/office/drawing/2014/main" id="{FD1DD32E-C480-4765-9F54-E78F10AF5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43497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3" name="AutoShape 7">
            <a:extLst>
              <a:ext uri="{FF2B5EF4-FFF2-40B4-BE49-F238E27FC236}">
                <a16:creationId xmlns:a16="http://schemas.microsoft.com/office/drawing/2014/main" id="{2B5EF04E-27C9-4FB1-BD9C-C11B78C55C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8069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4" name="AutoShape 8">
            <a:extLst>
              <a:ext uri="{FF2B5EF4-FFF2-40B4-BE49-F238E27FC236}">
                <a16:creationId xmlns:a16="http://schemas.microsoft.com/office/drawing/2014/main" id="{0AE98D34-37F9-48A7-8739-D37D14473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7213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5" name="AutoShape 9">
            <a:extLst>
              <a:ext uri="{FF2B5EF4-FFF2-40B4-BE49-F238E27FC236}">
                <a16:creationId xmlns:a16="http://schemas.microsoft.com/office/drawing/2014/main" id="{3EA06599-9A79-44DD-84D2-2834CE734F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0355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6" name="AutoShape 10">
            <a:extLst>
              <a:ext uri="{FF2B5EF4-FFF2-40B4-BE49-F238E27FC236}">
                <a16:creationId xmlns:a16="http://schemas.microsoft.com/office/drawing/2014/main" id="{137D5522-A1B0-4D06-8716-B637DB310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7213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6E980FC2-6504-493A-BC0D-DA22103FB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1751013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robot</a:t>
            </a:r>
          </a:p>
        </p:txBody>
      </p:sp>
      <p:sp>
        <p:nvSpPr>
          <p:cNvPr id="11276" name="Rectangle 12">
            <a:extLst>
              <a:ext uri="{FF2B5EF4-FFF2-40B4-BE49-F238E27FC236}">
                <a16:creationId xmlns:a16="http://schemas.microsoft.com/office/drawing/2014/main" id="{803E75CA-4532-445A-BEFC-BE8BA3298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3032125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percezione</a:t>
            </a:r>
          </a:p>
        </p:txBody>
      </p:sp>
      <p:sp>
        <p:nvSpPr>
          <p:cNvPr id="11277" name="Rectangle 13">
            <a:extLst>
              <a:ext uri="{FF2B5EF4-FFF2-40B4-BE49-F238E27FC236}">
                <a16:creationId xmlns:a16="http://schemas.microsoft.com/office/drawing/2014/main" id="{B6A8754D-414D-42DF-9A10-E5F7D2016B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3946525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proprioc.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AEA52811-34F6-4DD4-80B7-6A527AD95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4403725"/>
            <a:ext cx="112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esteroc.</a:t>
            </a:r>
          </a:p>
        </p:txBody>
      </p:sp>
      <p:sp>
        <p:nvSpPr>
          <p:cNvPr id="4111" name="Line 15">
            <a:extLst>
              <a:ext uri="{FF2B5EF4-FFF2-40B4-BE49-F238E27FC236}">
                <a16:creationId xmlns:a16="http://schemas.microsoft.com/office/drawing/2014/main" id="{B3420BF5-8A32-4DE7-ABE4-E820D0295F66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743200"/>
            <a:ext cx="3048000" cy="0"/>
          </a:xfrm>
          <a:prstGeom prst="line">
            <a:avLst/>
          </a:prstGeom>
          <a:noFill/>
          <a:ln w="47625">
            <a:solidFill>
              <a:schemeClr val="accent3">
                <a:lumMod val="95000"/>
              </a:schemeClr>
            </a:solidFill>
            <a:prstDash val="dash"/>
            <a:round/>
            <a:headEnd type="non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2" name="Line 16">
            <a:extLst>
              <a:ext uri="{FF2B5EF4-FFF2-40B4-BE49-F238E27FC236}">
                <a16:creationId xmlns:a16="http://schemas.microsoft.com/office/drawing/2014/main" id="{B51D1B37-FBFD-4C93-881B-452772F27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399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3" name="Line 17">
            <a:extLst>
              <a:ext uri="{FF2B5EF4-FFF2-40B4-BE49-F238E27FC236}">
                <a16:creationId xmlns:a16="http://schemas.microsoft.com/office/drawing/2014/main" id="{91650DEF-0671-4846-9B86-1D1FD497F1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1788" y="3733800"/>
            <a:ext cx="1522412" cy="0"/>
          </a:xfrm>
          <a:prstGeom prst="line">
            <a:avLst/>
          </a:prstGeom>
          <a:noFill/>
          <a:ln w="50800" cmpd="dbl">
            <a:solidFill>
              <a:schemeClr val="accent1">
                <a:lumMod val="20000"/>
                <a:lumOff val="80000"/>
              </a:schemeClr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4" name="Line 18">
            <a:extLst>
              <a:ext uri="{FF2B5EF4-FFF2-40B4-BE49-F238E27FC236}">
                <a16:creationId xmlns:a16="http://schemas.microsoft.com/office/drawing/2014/main" id="{236A09A1-673F-4B54-8047-C98735DE7FDF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735388"/>
            <a:ext cx="0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5" name="Line 19">
            <a:extLst>
              <a:ext uri="{FF2B5EF4-FFF2-40B4-BE49-F238E27FC236}">
                <a16:creationId xmlns:a16="http://schemas.microsoft.com/office/drawing/2014/main" id="{3109C097-4133-4A13-A5DB-A25A1E006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735388"/>
            <a:ext cx="0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274CD24E-E309-4D8D-B246-0340AA5A9A1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82988"/>
            <a:ext cx="0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17" name="Rectangle 21">
            <a:extLst>
              <a:ext uri="{FF2B5EF4-FFF2-40B4-BE49-F238E27FC236}">
                <a16:creationId xmlns:a16="http://schemas.microsoft.com/office/drawing/2014/main" id="{1381CE9E-373E-40A8-B5A3-DA2318105F5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propriocezione è , in generale ,  la consapevolezza e il riconoscimento di sé</a:t>
            </a:r>
          </a:p>
          <a:p>
            <a:pPr eaLnBrk="1" hangingPunct="1">
              <a:defRPr/>
            </a:pPr>
            <a:r>
              <a:rPr lang="it-IT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Nel Regno Animale , solo l’uomo e lo scinpanzè superano   i test di propriocezione</a:t>
            </a:r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94CE24CC-3992-4F8A-888C-5EA2014811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505200"/>
            <a:ext cx="2209800" cy="684213"/>
          </a:xfrm>
          <a:prstGeom prst="line">
            <a:avLst/>
          </a:prstGeom>
          <a:noFill/>
          <a:ln w="34925">
            <a:solidFill>
              <a:srgbClr val="FFFF00">
                <a:alpha val="99000"/>
              </a:srgbClr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5" name="Line 15">
            <a:extLst>
              <a:ext uri="{FF2B5EF4-FFF2-40B4-BE49-F238E27FC236}">
                <a16:creationId xmlns:a16="http://schemas.microsoft.com/office/drawing/2014/main" id="{A4A64034-8F3A-49D4-B53B-11FD7BF876D5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708275"/>
            <a:ext cx="3048000" cy="0"/>
          </a:xfrm>
          <a:prstGeom prst="line">
            <a:avLst/>
          </a:prstGeom>
          <a:noFill/>
          <a:ln w="47625">
            <a:solidFill>
              <a:schemeClr val="accent3">
                <a:lumMod val="95000"/>
              </a:schemeClr>
            </a:solidFill>
            <a:prstDash val="dash"/>
            <a:round/>
            <a:headEnd type="none" w="lg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E0D983E-3197-497F-8DB6-22BBC244C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07950"/>
            <a:ext cx="7772400" cy="1143000"/>
          </a:xfrm>
          <a:noFill/>
        </p:spPr>
        <p:txBody>
          <a:bodyPr/>
          <a:lstStyle/>
          <a:p>
            <a:r>
              <a:rPr lang="it-IT" altLang="it-IT" sz="2800" b="1">
                <a:solidFill>
                  <a:schemeClr val="bg1"/>
                </a:solidFill>
              </a:rPr>
              <a:t>Robot_percezione/esterocezione - CNR GE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45CA5A3-038E-4491-820D-6D7CC95A3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4150" y="1758950"/>
            <a:ext cx="1816100" cy="596900"/>
          </a:xfrm>
          <a:prstGeom prst="rect">
            <a:avLst/>
          </a:prstGeom>
          <a:solidFill>
            <a:srgbClr val="FF0033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2" name="AutoShape 4">
            <a:extLst>
              <a:ext uri="{FF2B5EF4-FFF2-40B4-BE49-F238E27FC236}">
                <a16:creationId xmlns:a16="http://schemas.microsoft.com/office/drawing/2014/main" id="{6C2CE5A1-A49A-4A70-B64E-0998E80E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350" y="2978150"/>
            <a:ext cx="1739900" cy="520700"/>
          </a:xfrm>
          <a:prstGeom prst="roundRect">
            <a:avLst>
              <a:gd name="adj" fmla="val 12486"/>
            </a:avLst>
          </a:prstGeom>
          <a:solidFill>
            <a:srgbClr val="DDDDDD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3" name="AutoShape 5">
            <a:extLst>
              <a:ext uri="{FF2B5EF4-FFF2-40B4-BE49-F238E27FC236}">
                <a16:creationId xmlns:a16="http://schemas.microsoft.com/office/drawing/2014/main" id="{1E7EA60C-62F0-4D07-9944-2FDD41BDC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950" y="3892550"/>
            <a:ext cx="1358900" cy="520700"/>
          </a:xfrm>
          <a:prstGeom prst="octagon">
            <a:avLst>
              <a:gd name="adj" fmla="val 29278"/>
            </a:avLst>
          </a:prstGeom>
          <a:solidFill>
            <a:srgbClr val="CBCBCB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4" name="AutoShape 6">
            <a:extLst>
              <a:ext uri="{FF2B5EF4-FFF2-40B4-BE49-F238E27FC236}">
                <a16:creationId xmlns:a16="http://schemas.microsoft.com/office/drawing/2014/main" id="{A7BAD36C-51EF-434F-BFA4-E24F3C3DC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43497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5" name="AutoShape 7">
            <a:extLst>
              <a:ext uri="{FF2B5EF4-FFF2-40B4-BE49-F238E27FC236}">
                <a16:creationId xmlns:a16="http://schemas.microsoft.com/office/drawing/2014/main" id="{60190575-A108-48A8-9BC6-30914BC31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48069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6" name="AutoShape 8">
            <a:extLst>
              <a:ext uri="{FF2B5EF4-FFF2-40B4-BE49-F238E27FC236}">
                <a16:creationId xmlns:a16="http://schemas.microsoft.com/office/drawing/2014/main" id="{F2D9EF39-7CBF-47EB-AA60-AE231CF7F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150" y="57213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7" name="AutoShape 9">
            <a:extLst>
              <a:ext uri="{FF2B5EF4-FFF2-40B4-BE49-F238E27FC236}">
                <a16:creationId xmlns:a16="http://schemas.microsoft.com/office/drawing/2014/main" id="{2A143427-2148-4BBB-8CE6-9EA2E76EE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0355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8" name="AutoShape 10">
            <a:extLst>
              <a:ext uri="{FF2B5EF4-FFF2-40B4-BE49-F238E27FC236}">
                <a16:creationId xmlns:a16="http://schemas.microsoft.com/office/drawing/2014/main" id="{D390E1FA-8076-47ED-8FCC-3D9B26F2B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4750" y="5721350"/>
            <a:ext cx="1130300" cy="520700"/>
          </a:xfrm>
          <a:prstGeom prst="octagon">
            <a:avLst>
              <a:gd name="adj" fmla="val 29278"/>
            </a:avLst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299" name="Rectangle 11">
            <a:extLst>
              <a:ext uri="{FF2B5EF4-FFF2-40B4-BE49-F238E27FC236}">
                <a16:creationId xmlns:a16="http://schemas.microsoft.com/office/drawing/2014/main" id="{7CA863B8-E8BD-4311-BF9C-7233E38E0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1751013"/>
            <a:ext cx="1250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robot</a:t>
            </a:r>
          </a:p>
        </p:txBody>
      </p:sp>
      <p:sp>
        <p:nvSpPr>
          <p:cNvPr id="13324" name="Rectangle 12">
            <a:extLst>
              <a:ext uri="{FF2B5EF4-FFF2-40B4-BE49-F238E27FC236}">
                <a16:creationId xmlns:a16="http://schemas.microsoft.com/office/drawing/2014/main" id="{E0B78EC2-9B34-4711-9203-2B6884AA8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525" y="3032125"/>
            <a:ext cx="1503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percezione</a:t>
            </a:r>
          </a:p>
        </p:txBody>
      </p:sp>
      <p:sp>
        <p:nvSpPr>
          <p:cNvPr id="13325" name="Rectangle 13">
            <a:extLst>
              <a:ext uri="{FF2B5EF4-FFF2-40B4-BE49-F238E27FC236}">
                <a16:creationId xmlns:a16="http://schemas.microsoft.com/office/drawing/2014/main" id="{0B362DAA-5218-43F4-829E-D1CF3774D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925" y="3946525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proprioc.</a:t>
            </a:r>
          </a:p>
        </p:txBody>
      </p:sp>
      <p:sp>
        <p:nvSpPr>
          <p:cNvPr id="13326" name="Rectangle 14">
            <a:extLst>
              <a:ext uri="{FF2B5EF4-FFF2-40B4-BE49-F238E27FC236}">
                <a16:creationId xmlns:a16="http://schemas.microsoft.com/office/drawing/2014/main" id="{B323EA9A-79C2-4024-9C24-D64014271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8725" y="4403725"/>
            <a:ext cx="112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esteroc.</a:t>
            </a:r>
          </a:p>
        </p:txBody>
      </p:sp>
      <p:sp>
        <p:nvSpPr>
          <p:cNvPr id="12304" name="Line 16">
            <a:extLst>
              <a:ext uri="{FF2B5EF4-FFF2-40B4-BE49-F238E27FC236}">
                <a16:creationId xmlns:a16="http://schemas.microsoft.com/office/drawing/2014/main" id="{5E54994C-62BE-4D74-9477-5C7790A491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439988"/>
            <a:ext cx="0" cy="531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5" name="Line 17">
            <a:extLst>
              <a:ext uri="{FF2B5EF4-FFF2-40B4-BE49-F238E27FC236}">
                <a16:creationId xmlns:a16="http://schemas.microsoft.com/office/drawing/2014/main" id="{BC9EE15A-9879-440C-83DD-CAFFC07A0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1788" y="3733800"/>
            <a:ext cx="1522412" cy="0"/>
          </a:xfrm>
          <a:prstGeom prst="line">
            <a:avLst/>
          </a:prstGeom>
          <a:noFill/>
          <a:ln w="66675" cmpd="dbl">
            <a:solidFill>
              <a:srgbClr val="FFFF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6" name="Line 18">
            <a:extLst>
              <a:ext uri="{FF2B5EF4-FFF2-40B4-BE49-F238E27FC236}">
                <a16:creationId xmlns:a16="http://schemas.microsoft.com/office/drawing/2014/main" id="{801131A8-69C3-4327-B9A5-902356026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735388"/>
            <a:ext cx="0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7" name="Line 19">
            <a:extLst>
              <a:ext uri="{FF2B5EF4-FFF2-40B4-BE49-F238E27FC236}">
                <a16:creationId xmlns:a16="http://schemas.microsoft.com/office/drawing/2014/main" id="{D696164E-248C-4E4F-92E8-53089BC6EF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735388"/>
            <a:ext cx="0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8" name="Line 20">
            <a:extLst>
              <a:ext uri="{FF2B5EF4-FFF2-40B4-BE49-F238E27FC236}">
                <a16:creationId xmlns:a16="http://schemas.microsoft.com/office/drawing/2014/main" id="{C9591ACC-8A09-4D59-9346-DACF5549DE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3582988"/>
            <a:ext cx="0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9" name="Rectangle 21">
            <a:extLst>
              <a:ext uri="{FF2B5EF4-FFF2-40B4-BE49-F238E27FC236}">
                <a16:creationId xmlns:a16="http://schemas.microsoft.com/office/drawing/2014/main" id="{FE59D24A-2028-49C2-844D-15E050383B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L’esterocezione è ,    in generale ,               il riconoscimento del mondo esterno          e comporta problematiche a livello inferiore rispetto alla propriocezione</a:t>
            </a:r>
          </a:p>
        </p:txBody>
      </p:sp>
      <p:sp>
        <p:nvSpPr>
          <p:cNvPr id="12310" name="Line 22">
            <a:extLst>
              <a:ext uri="{FF2B5EF4-FFF2-40B4-BE49-F238E27FC236}">
                <a16:creationId xmlns:a16="http://schemas.microsoft.com/office/drawing/2014/main" id="{BB0CC027-CF32-438C-85AD-47A30366B8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05200" y="4114800"/>
            <a:ext cx="1066800" cy="304800"/>
          </a:xfrm>
          <a:prstGeom prst="line">
            <a:avLst/>
          </a:prstGeom>
          <a:noFill/>
          <a:ln w="47625">
            <a:solidFill>
              <a:srgbClr val="FFFF00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03" name="Line 15">
            <a:extLst>
              <a:ext uri="{FF2B5EF4-FFF2-40B4-BE49-F238E27FC236}">
                <a16:creationId xmlns:a16="http://schemas.microsoft.com/office/drawing/2014/main" id="{65F96962-A91A-4AE3-AD60-BD687F687B44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743200"/>
            <a:ext cx="3048000" cy="0"/>
          </a:xfrm>
          <a:prstGeom prst="line">
            <a:avLst/>
          </a:prstGeom>
          <a:noFill/>
          <a:ln w="53975">
            <a:solidFill>
              <a:schemeClr val="bg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>
            <a:extLst>
              <a:ext uri="{FF2B5EF4-FFF2-40B4-BE49-F238E27FC236}">
                <a16:creationId xmlns:a16="http://schemas.microsoft.com/office/drawing/2014/main" id="{7B726BF2-F8BE-4765-8101-49840645D3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2563"/>
            <a:ext cx="7772400" cy="1143000"/>
          </a:xfrm>
          <a:noFill/>
        </p:spPr>
        <p:txBody>
          <a:bodyPr/>
          <a:lstStyle/>
          <a:p>
            <a:r>
              <a:rPr lang="it-IT" altLang="it-IT" sz="2000" b="1">
                <a:solidFill>
                  <a:schemeClr val="bg1"/>
                </a:solidFill>
              </a:rPr>
              <a:t>Robot_propriocezione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14341" name="AutoShape 1029">
            <a:extLst>
              <a:ext uri="{FF2B5EF4-FFF2-40B4-BE49-F238E27FC236}">
                <a16:creationId xmlns:a16="http://schemas.microsoft.com/office/drawing/2014/main" id="{8847C5E4-DD48-49C6-94F7-118AD1F00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1698625"/>
            <a:ext cx="1358900" cy="520700"/>
          </a:xfrm>
          <a:prstGeom prst="octagon">
            <a:avLst>
              <a:gd name="adj" fmla="val 2927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4" name="Rectangle 1037">
            <a:extLst>
              <a:ext uri="{FF2B5EF4-FFF2-40B4-BE49-F238E27FC236}">
                <a16:creationId xmlns:a16="http://schemas.microsoft.com/office/drawing/2014/main" id="{E1B960BB-B5CD-46DF-BD2E-0443240B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proprioc.</a:t>
            </a:r>
          </a:p>
        </p:txBody>
      </p:sp>
      <p:sp>
        <p:nvSpPr>
          <p:cNvPr id="14357" name="Rectangle 1045">
            <a:extLst>
              <a:ext uri="{FF2B5EF4-FFF2-40B4-BE49-F238E27FC236}">
                <a16:creationId xmlns:a16="http://schemas.microsoft.com/office/drawing/2014/main" id="{8BFC5DB6-52D2-419C-8F45-2BA0E879FFD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 prova dello specchio . . . .  :          facendo un segno  rosso sulla faccia di uno scimpanzè , se l’animale si osserva allo specchio , si tocca il segno rosso e poi si annusa le dita</a:t>
            </a:r>
          </a:p>
        </p:txBody>
      </p:sp>
      <p:graphicFrame>
        <p:nvGraphicFramePr>
          <p:cNvPr id="15366" name="Object 1047">
            <a:extLst>
              <a:ext uri="{FF2B5EF4-FFF2-40B4-BE49-F238E27FC236}">
                <a16:creationId xmlns:a16="http://schemas.microsoft.com/office/drawing/2014/main" id="{A2280B68-6896-439C-B007-135DBC5392D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" y="2362200"/>
          <a:ext cx="3886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Immagine di PhotoSuite" r:id="rId4" imgW="10077450" imgH="9124950" progId="Immagine di PhotoSuite">
                  <p:embed/>
                </p:oleObj>
              </mc:Choice>
              <mc:Fallback>
                <p:oleObj name="Immagine di PhotoSuite" r:id="rId4" imgW="10077450" imgH="9124950" progId="Immagine di PhotoSuite">
                  <p:embed/>
                  <p:pic>
                    <p:nvPicPr>
                      <p:cNvPr id="0" name="Object 1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3886200" cy="351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5A99D2B-46C9-4C3C-B81F-325F46AFE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it-IT" altLang="it-IT" sz="2000" b="1">
                <a:solidFill>
                  <a:schemeClr val="bg1"/>
                </a:solidFill>
              </a:rPr>
              <a:t>Robot_propriocezione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16387" name="AutoShape 3">
            <a:extLst>
              <a:ext uri="{FF2B5EF4-FFF2-40B4-BE49-F238E27FC236}">
                <a16:creationId xmlns:a16="http://schemas.microsoft.com/office/drawing/2014/main" id="{B3DCFAAD-4F08-4265-9D12-A383F5924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1698625"/>
            <a:ext cx="1358900" cy="520700"/>
          </a:xfrm>
          <a:prstGeom prst="octagon">
            <a:avLst>
              <a:gd name="adj" fmla="val 29278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3A8AE494-5F12-4D2A-B6F4-3B6C957EC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1752600"/>
            <a:ext cx="1292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proprioc.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F53C6788-FA05-4BB6-9184-6149AF6C75B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91000" cy="4114800"/>
          </a:xfrm>
          <a:ln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it-IT" altLang="it-IT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Quando la sperimentatrice guarda al di sopra della spalla dell’animale, la scimmia punta lo sguardo nella stessa direzione                      (comportamento empatico)</a:t>
            </a:r>
          </a:p>
          <a:p>
            <a:pPr eaLnBrk="1" hangingPunct="1">
              <a:defRPr/>
            </a:pPr>
            <a:endParaRPr lang="it-IT" altLang="it-IT" sz="28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7414" name="Object 8">
            <a:extLst>
              <a:ext uri="{FF2B5EF4-FFF2-40B4-BE49-F238E27FC236}">
                <a16:creationId xmlns:a16="http://schemas.microsoft.com/office/drawing/2014/main" id="{9D94DE10-2AD7-4E3A-99CE-7EC72AC83E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2362200"/>
          <a:ext cx="4114800" cy="322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name="Immagine di PhotoSuite" r:id="rId4" imgW="4743450" imgH="3714750" progId="Immagine di PhotoSuite">
                  <p:embed/>
                </p:oleObj>
              </mc:Choice>
              <mc:Fallback>
                <p:oleObj name="Immagine di PhotoSuite" r:id="rId4" imgW="4743450" imgH="3714750" progId="Immagine di PhotoSuit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362200"/>
                        <a:ext cx="4114800" cy="322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>
            <a:extLst>
              <a:ext uri="{FF2B5EF4-FFF2-40B4-BE49-F238E27FC236}">
                <a16:creationId xmlns:a16="http://schemas.microsoft.com/office/drawing/2014/main" id="{675DE93E-FCF9-403F-A287-2699020A86E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1200" b="1">
                <a:solidFill>
                  <a:schemeClr val="bg1"/>
                </a:solidFill>
              </a:rPr>
              <a:t>Robotica 2 - CNR GE - appunti Odero</a:t>
            </a:r>
            <a:endParaRPr lang="it-IT" altLang="it-IT" sz="2000" b="1">
              <a:solidFill>
                <a:schemeClr val="bg1"/>
              </a:solidFill>
            </a:endParaRPr>
          </a:p>
        </p:txBody>
      </p:sp>
      <p:sp>
        <p:nvSpPr>
          <p:cNvPr id="28688" name="Line 1040">
            <a:extLst>
              <a:ext uri="{FF2B5EF4-FFF2-40B4-BE49-F238E27FC236}">
                <a16:creationId xmlns:a16="http://schemas.microsoft.com/office/drawing/2014/main" id="{56E043E6-F0C3-4D34-B45C-B8AE40BDED4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828800"/>
            <a:ext cx="0" cy="533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89" name="Line 1041">
            <a:extLst>
              <a:ext uri="{FF2B5EF4-FFF2-40B4-BE49-F238E27FC236}">
                <a16:creationId xmlns:a16="http://schemas.microsoft.com/office/drawing/2014/main" id="{9EBC0014-4291-407B-A4F0-9C663530DFA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1828800"/>
            <a:ext cx="0" cy="533400"/>
          </a:xfrm>
          <a:prstGeom prst="line">
            <a:avLst/>
          </a:prstGeom>
          <a:noFill/>
          <a:ln w="254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95" name="Oval 1047">
            <a:extLst>
              <a:ext uri="{FF2B5EF4-FFF2-40B4-BE49-F238E27FC236}">
                <a16:creationId xmlns:a16="http://schemas.microsoft.com/office/drawing/2014/main" id="{416B5031-8285-43D1-A657-E57E9D01D7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914400"/>
            <a:ext cx="2133600" cy="914400"/>
          </a:xfrm>
          <a:prstGeom prst="ellipse">
            <a:avLst/>
          </a:prstGeom>
          <a:gradFill rotWithShape="0">
            <a:gsLst>
              <a:gs pos="0">
                <a:schemeClr val="bg2"/>
              </a:gs>
              <a:gs pos="50000">
                <a:srgbClr val="FFFFCC"/>
              </a:gs>
              <a:gs pos="100000">
                <a:schemeClr val="bg2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2000" b="1"/>
              <a:t>VALUTAZIONE</a:t>
            </a:r>
          </a:p>
        </p:txBody>
      </p:sp>
      <p:sp>
        <p:nvSpPr>
          <p:cNvPr id="28696" name="Oval 1048">
            <a:extLst>
              <a:ext uri="{FF2B5EF4-FFF2-40B4-BE49-F238E27FC236}">
                <a16:creationId xmlns:a16="http://schemas.microsoft.com/office/drawing/2014/main" id="{2C4F5111-D332-4B92-9074-EBF6AC50D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2514600"/>
            <a:ext cx="1752600" cy="914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chemeClr val="folHlink"/>
              </a:gs>
              <a:gs pos="100000">
                <a:srgbClr val="FF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2000" b="1"/>
              <a:t>AZIONE</a:t>
            </a:r>
          </a:p>
        </p:txBody>
      </p:sp>
      <p:sp>
        <p:nvSpPr>
          <p:cNvPr id="28697" name="Oval 1049">
            <a:extLst>
              <a:ext uri="{FF2B5EF4-FFF2-40B4-BE49-F238E27FC236}">
                <a16:creationId xmlns:a16="http://schemas.microsoft.com/office/drawing/2014/main" id="{36CDB6A3-A9D3-4CA4-8947-70E4ED8EA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2514600"/>
            <a:ext cx="1828800" cy="914400"/>
          </a:xfrm>
          <a:prstGeom prst="ellipse">
            <a:avLst/>
          </a:prstGeom>
          <a:gradFill rotWithShape="0">
            <a:gsLst>
              <a:gs pos="0">
                <a:srgbClr val="FFFFCC"/>
              </a:gs>
              <a:gs pos="50000">
                <a:schemeClr val="folHlink"/>
              </a:gs>
              <a:gs pos="100000">
                <a:srgbClr val="FFFFCC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2000" b="1"/>
              <a:t>PERCEZIONE</a:t>
            </a:r>
          </a:p>
        </p:txBody>
      </p:sp>
      <p:sp>
        <p:nvSpPr>
          <p:cNvPr id="19464" name="Oval 1053">
            <a:extLst>
              <a:ext uri="{FF2B5EF4-FFF2-40B4-BE49-F238E27FC236}">
                <a16:creationId xmlns:a16="http://schemas.microsoft.com/office/drawing/2014/main" id="{D739ABF5-1EA1-4903-B79E-868E98EB2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2286000"/>
            <a:ext cx="1371600" cy="13716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99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33"/>
                </a:solidFill>
                <a:latin typeface="Brush Script MT" panose="03060802040406070304" pitchFamily="66" charset="0"/>
              </a:rPr>
              <a:t>Modello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33"/>
                </a:solidFill>
                <a:latin typeface="Brush Script MT" panose="03060802040406070304" pitchFamily="66" charset="0"/>
              </a:rPr>
              <a:t>del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33"/>
                </a:solidFill>
                <a:latin typeface="Brush Script MT" panose="03060802040406070304" pitchFamily="66" charset="0"/>
              </a:rPr>
              <a:t>Mondo</a:t>
            </a:r>
            <a:endParaRPr lang="it-IT" altLang="it-IT" sz="2400" b="1">
              <a:solidFill>
                <a:srgbClr val="FF0033"/>
              </a:solidFill>
              <a:latin typeface="Brush Script MT" panose="03060802040406070304" pitchFamily="66" charset="0"/>
            </a:endParaRPr>
          </a:p>
        </p:txBody>
      </p:sp>
      <p:sp>
        <p:nvSpPr>
          <p:cNvPr id="28703" name="Line 1055">
            <a:extLst>
              <a:ext uri="{FF2B5EF4-FFF2-40B4-BE49-F238E27FC236}">
                <a16:creationId xmlns:a16="http://schemas.microsoft.com/office/drawing/2014/main" id="{4BF46ED6-007A-4054-BC5A-945E450D78C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2895600"/>
            <a:ext cx="1600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04" name="Line 1056">
            <a:extLst>
              <a:ext uri="{FF2B5EF4-FFF2-40B4-BE49-F238E27FC236}">
                <a16:creationId xmlns:a16="http://schemas.microsoft.com/office/drawing/2014/main" id="{7585BB4D-1A54-425D-A84C-FAF5996819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048000"/>
            <a:ext cx="16002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05" name="Line 1057">
            <a:extLst>
              <a:ext uri="{FF2B5EF4-FFF2-40B4-BE49-F238E27FC236}">
                <a16:creationId xmlns:a16="http://schemas.microsoft.com/office/drawing/2014/main" id="{D5E4227D-C873-4DBA-8A20-399B9935D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2895600"/>
            <a:ext cx="1676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06" name="Line 1058">
            <a:extLst>
              <a:ext uri="{FF2B5EF4-FFF2-40B4-BE49-F238E27FC236}">
                <a16:creationId xmlns:a16="http://schemas.microsoft.com/office/drawing/2014/main" id="{04A89678-41E7-4CDC-A1B8-998BA0124BD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3048000"/>
            <a:ext cx="1676400" cy="0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07" name="Line 1059">
            <a:extLst>
              <a:ext uri="{FF2B5EF4-FFF2-40B4-BE49-F238E27FC236}">
                <a16:creationId xmlns:a16="http://schemas.microsoft.com/office/drawing/2014/main" id="{FE103281-FB69-4C72-8F81-E6CE43207D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5000" y="1676400"/>
            <a:ext cx="1828800" cy="8382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08" name="Line 1060">
            <a:extLst>
              <a:ext uri="{FF2B5EF4-FFF2-40B4-BE49-F238E27FC236}">
                <a16:creationId xmlns:a16="http://schemas.microsoft.com/office/drawing/2014/main" id="{4621F71C-5C5A-49AC-8190-B9C25A14116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676400"/>
            <a:ext cx="2057400" cy="914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0" name="Line 1062">
            <a:extLst>
              <a:ext uri="{FF2B5EF4-FFF2-40B4-BE49-F238E27FC236}">
                <a16:creationId xmlns:a16="http://schemas.microsoft.com/office/drawing/2014/main" id="{E3986E2F-FE5E-44B4-9365-F336B4A1B6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28800" y="3429000"/>
            <a:ext cx="76200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1" name="Line 1063">
            <a:extLst>
              <a:ext uri="{FF2B5EF4-FFF2-40B4-BE49-F238E27FC236}">
                <a16:creationId xmlns:a16="http://schemas.microsoft.com/office/drawing/2014/main" id="{DC0A4668-0C06-4F03-9B10-955DC138442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05200" y="5029200"/>
            <a:ext cx="76200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99" name="Oval 1051">
            <a:extLst>
              <a:ext uri="{FF2B5EF4-FFF2-40B4-BE49-F238E27FC236}">
                <a16:creationId xmlns:a16="http://schemas.microsoft.com/office/drawing/2014/main" id="{2AD55AB2-B74B-4712-B97E-B76ECE76B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191000"/>
            <a:ext cx="1752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rgbClr val="99FFCC"/>
              </a:gs>
              <a:gs pos="100000">
                <a:schemeClr val="hlink"/>
              </a:gs>
            </a:gsLst>
            <a:lin ang="18900000" scaled="1"/>
          </a:gra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SENSORI</a:t>
            </a:r>
            <a:endParaRPr lang="it-IT" altLang="it-IT" sz="2000" b="1"/>
          </a:p>
        </p:txBody>
      </p:sp>
      <p:sp>
        <p:nvSpPr>
          <p:cNvPr id="28712" name="Line 1064">
            <a:extLst>
              <a:ext uri="{FF2B5EF4-FFF2-40B4-BE49-F238E27FC236}">
                <a16:creationId xmlns:a16="http://schemas.microsoft.com/office/drawing/2014/main" id="{217ADCBB-824E-478E-A4E2-3F9111D68B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81800" y="3429000"/>
            <a:ext cx="762000" cy="7620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713" name="Line 1065">
            <a:extLst>
              <a:ext uri="{FF2B5EF4-FFF2-40B4-BE49-F238E27FC236}">
                <a16:creationId xmlns:a16="http://schemas.microsoft.com/office/drawing/2014/main" id="{796444A1-D661-49B2-AE51-D4B2AF2A0D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6400" y="4724400"/>
            <a:ext cx="685800" cy="68580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98" name="Oval 1050">
            <a:extLst>
              <a:ext uri="{FF2B5EF4-FFF2-40B4-BE49-F238E27FC236}">
                <a16:creationId xmlns:a16="http://schemas.microsoft.com/office/drawing/2014/main" id="{2FDCB8F9-ADAF-4AC6-BBCC-81C529CDF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191000"/>
            <a:ext cx="1752600" cy="9144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50000">
                <a:srgbClr val="99FFCC"/>
              </a:gs>
              <a:gs pos="100000">
                <a:schemeClr val="folHlink"/>
              </a:gs>
            </a:gsLst>
            <a:lin ang="18900000" scaled="1"/>
          </a:gradFill>
          <a:ln w="38100" cmpd="dbl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defRPr/>
            </a:pPr>
            <a:r>
              <a:rPr lang="it-IT" altLang="it-IT" sz="2000" b="1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ATTUATORI</a:t>
            </a:r>
          </a:p>
        </p:txBody>
      </p:sp>
      <p:sp>
        <p:nvSpPr>
          <p:cNvPr id="28715" name="Text Box 1067">
            <a:extLst>
              <a:ext uri="{FF2B5EF4-FFF2-40B4-BE49-F238E27FC236}">
                <a16:creationId xmlns:a16="http://schemas.microsoft.com/office/drawing/2014/main" id="{5B108857-3F0E-41F8-B6DB-3CA743D80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1366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situazioni</a:t>
            </a:r>
          </a:p>
        </p:txBody>
      </p:sp>
      <p:sp>
        <p:nvSpPr>
          <p:cNvPr id="28716" name="Text Box 1068">
            <a:extLst>
              <a:ext uri="{FF2B5EF4-FFF2-40B4-BE49-F238E27FC236}">
                <a16:creationId xmlns:a16="http://schemas.microsoft.com/office/drawing/2014/main" id="{4359C7D9-A073-4E4F-AF72-C6D554B6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1828800"/>
            <a:ext cx="842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stime</a:t>
            </a:r>
            <a:endParaRPr lang="it-IT" altLang="it-IT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8717" name="Text Box 1069">
            <a:extLst>
              <a:ext uri="{FF2B5EF4-FFF2-40B4-BE49-F238E27FC236}">
                <a16:creationId xmlns:a16="http://schemas.microsoft.com/office/drawing/2014/main" id="{8367EAFE-FDDB-4779-9D83-81506A0BCA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1828800"/>
            <a:ext cx="11128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risultati</a:t>
            </a:r>
            <a:endParaRPr lang="it-IT" altLang="it-IT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8718" name="Text Box 1070">
            <a:extLst>
              <a:ext uri="{FF2B5EF4-FFF2-40B4-BE49-F238E27FC236}">
                <a16:creationId xmlns:a16="http://schemas.microsoft.com/office/drawing/2014/main" id="{251F7F24-F9E1-4325-AE91-5C5CF266E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1828800"/>
            <a:ext cx="15351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valutazioni</a:t>
            </a:r>
          </a:p>
        </p:txBody>
      </p:sp>
      <p:sp>
        <p:nvSpPr>
          <p:cNvPr id="28719" name="Text Box 1071">
            <a:extLst>
              <a:ext uri="{FF2B5EF4-FFF2-40B4-BE49-F238E27FC236}">
                <a16:creationId xmlns:a16="http://schemas.microsoft.com/office/drawing/2014/main" id="{BAD1C1B2-70E7-4714-9D71-10CD824AD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1941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aggiornamenti</a:t>
            </a:r>
            <a:endParaRPr lang="it-IT" altLang="it-IT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8720" name="Text Box 1072">
            <a:extLst>
              <a:ext uri="{FF2B5EF4-FFF2-40B4-BE49-F238E27FC236}">
                <a16:creationId xmlns:a16="http://schemas.microsoft.com/office/drawing/2014/main" id="{EB5B4CA8-10CD-468E-8F02-38F2EC48D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048000"/>
            <a:ext cx="1646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  </a:t>
            </a:r>
            <a:r>
              <a:rPr lang="it-IT" alt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 predizioni</a:t>
            </a:r>
            <a:endParaRPr lang="it-IT" altLang="it-IT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8721" name="Text Box 1073">
            <a:extLst>
              <a:ext uri="{FF2B5EF4-FFF2-40B4-BE49-F238E27FC236}">
                <a16:creationId xmlns:a16="http://schemas.microsoft.com/office/drawing/2014/main" id="{70CC002F-AA6D-4EBA-8C40-E5600F5E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048000"/>
            <a:ext cx="987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   </a:t>
            </a:r>
            <a:r>
              <a:rPr lang="it-IT" alt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stato</a:t>
            </a:r>
            <a:endParaRPr lang="it-IT" altLang="it-IT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rush Script MT" panose="03060802040406070304" pitchFamily="66" charset="0"/>
            </a:endParaRPr>
          </a:p>
        </p:txBody>
      </p:sp>
      <p:sp>
        <p:nvSpPr>
          <p:cNvPr id="28722" name="Text Box 1074">
            <a:extLst>
              <a:ext uri="{FF2B5EF4-FFF2-40B4-BE49-F238E27FC236}">
                <a16:creationId xmlns:a16="http://schemas.microsoft.com/office/drawing/2014/main" id="{2B7DEC90-D116-4E61-A573-D3154BA3E2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62200"/>
            <a:ext cx="1020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   </a:t>
            </a:r>
            <a:r>
              <a:rPr lang="it-IT" altLang="it-IT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piani</a:t>
            </a:r>
          </a:p>
        </p:txBody>
      </p:sp>
      <p:sp>
        <p:nvSpPr>
          <p:cNvPr id="28723" name="Text Box 1075">
            <a:extLst>
              <a:ext uri="{FF2B5EF4-FFF2-40B4-BE49-F238E27FC236}">
                <a16:creationId xmlns:a16="http://schemas.microsoft.com/office/drawing/2014/main" id="{E17B73C0-5925-414B-9B3A-E2CFB9A4F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733800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  COMANDI</a:t>
            </a:r>
          </a:p>
        </p:txBody>
      </p:sp>
      <p:sp>
        <p:nvSpPr>
          <p:cNvPr id="28724" name="Text Box 1076">
            <a:extLst>
              <a:ext uri="{FF2B5EF4-FFF2-40B4-BE49-F238E27FC236}">
                <a16:creationId xmlns:a16="http://schemas.microsoft.com/office/drawing/2014/main" id="{503B0359-61FE-4919-BCBD-42DE2C7B0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257800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   azioni</a:t>
            </a:r>
          </a:p>
        </p:txBody>
      </p:sp>
      <p:sp>
        <p:nvSpPr>
          <p:cNvPr id="28725" name="Text Box 1077">
            <a:extLst>
              <a:ext uri="{FF2B5EF4-FFF2-40B4-BE49-F238E27FC236}">
                <a16:creationId xmlns:a16="http://schemas.microsoft.com/office/drawing/2014/main" id="{4A36367D-B5A2-402A-80BA-838617151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5257800"/>
            <a:ext cx="1155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   eventi</a:t>
            </a:r>
          </a:p>
        </p:txBody>
      </p:sp>
      <p:sp>
        <p:nvSpPr>
          <p:cNvPr id="28726" name="Text Box 1078">
            <a:extLst>
              <a:ext uri="{FF2B5EF4-FFF2-40B4-BE49-F238E27FC236}">
                <a16:creationId xmlns:a16="http://schemas.microsoft.com/office/drawing/2014/main" id="{55C0341E-F642-4A7F-85F6-DC2FC57D6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7600"/>
            <a:ext cx="1141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   DATI</a:t>
            </a:r>
          </a:p>
        </p:txBody>
      </p:sp>
      <p:graphicFrame>
        <p:nvGraphicFramePr>
          <p:cNvPr id="19489" name="Object 1083">
            <a:extLst>
              <a:ext uri="{FF2B5EF4-FFF2-40B4-BE49-F238E27FC236}">
                <a16:creationId xmlns:a16="http://schemas.microsoft.com/office/drawing/2014/main" id="{5D750053-3020-43B6-BC3D-9F75D93413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733800" y="4876800"/>
          <a:ext cx="17526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1" name="CorelDRAW" r:id="rId4" imgW="5686109" imgH="2460344" progId="CorelDraw.Grafica.8">
                  <p:embed/>
                </p:oleObj>
              </mc:Choice>
              <mc:Fallback>
                <p:oleObj name="CorelDRAW" r:id="rId4" imgW="5686109" imgH="2460344" progId="CorelDraw.Grafica.8">
                  <p:embed/>
                  <p:pic>
                    <p:nvPicPr>
                      <p:cNvPr id="0" name="Object 10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876800"/>
                        <a:ext cx="17526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732" name="Rectangle 1084">
            <a:extLst>
              <a:ext uri="{FF2B5EF4-FFF2-40B4-BE49-F238E27FC236}">
                <a16:creationId xmlns:a16="http://schemas.microsoft.com/office/drawing/2014/main" id="{F488B935-6E8A-4CB0-B88D-0AB310B75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6248400"/>
            <a:ext cx="1622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r>
              <a:rPr lang="it-IT" altLang="it-IT" sz="2000" b="1">
                <a:solidFill>
                  <a:srgbClr val="FF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panose="03060802040406070304" pitchFamily="66" charset="0"/>
              </a:rPr>
              <a:t>Mondo  reale</a:t>
            </a:r>
            <a:endParaRPr lang="it-IT" altLang="it-IT" sz="2000" b="1">
              <a:solidFill>
                <a:srgbClr val="FF0033"/>
              </a:solidFill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33CC"/>
            </a:gs>
            <a:gs pos="50000">
              <a:srgbClr val="4848D1"/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EE71A0D2-C54E-4DF2-8E0E-362556B4B5C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0"/>
            <a:ext cx="7772400" cy="1143000"/>
          </a:xfrm>
          <a:noFill/>
        </p:spPr>
        <p:txBody>
          <a:bodyPr anchor="ctr"/>
          <a:lstStyle/>
          <a:p>
            <a:r>
              <a:rPr lang="it-IT" altLang="it-IT" sz="2000" b="1">
                <a:solidFill>
                  <a:schemeClr val="bg1"/>
                </a:solidFill>
              </a:rPr>
              <a:t>Robotica 2 - CNR </a:t>
            </a:r>
            <a:r>
              <a:rPr lang="it-IT" altLang="it-IT" sz="1200" b="1">
                <a:solidFill>
                  <a:schemeClr val="bg1"/>
                </a:solidFill>
              </a:rPr>
              <a:t>GE</a:t>
            </a:r>
            <a:r>
              <a:rPr lang="it-IT" altLang="it-IT" sz="2000" b="1">
                <a:solidFill>
                  <a:schemeClr val="bg1"/>
                </a:solidFill>
              </a:rPr>
              <a:t> - appunti Odero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C91F7E4F-38AE-47E4-9521-6EF47ABB43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0" y="692150"/>
            <a:ext cx="6845300" cy="5930900"/>
          </a:xfrm>
          <a:prstGeom prst="rect">
            <a:avLst/>
          </a:prstGeom>
          <a:solidFill>
            <a:srgbClr val="DDDDD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610E731B-E7A5-4EEB-9BA6-20D7774C79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3892550"/>
            <a:ext cx="1804987" cy="661988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5" name="Oval 5">
            <a:extLst>
              <a:ext uri="{FF2B5EF4-FFF2-40B4-BE49-F238E27FC236}">
                <a16:creationId xmlns:a16="http://schemas.microsoft.com/office/drawing/2014/main" id="{30B196A4-9457-4008-993F-DB8C84765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7300" y="5402263"/>
            <a:ext cx="1130300" cy="1068387"/>
          </a:xfrm>
          <a:prstGeom prst="ellipse">
            <a:avLst/>
          </a:prstGeom>
          <a:gradFill rotWithShape="0">
            <a:gsLst>
              <a:gs pos="0">
                <a:schemeClr val="accent1"/>
              </a:gs>
              <a:gs pos="100000">
                <a:schemeClr val="hlink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0" name="Rectangle 6">
            <a:extLst>
              <a:ext uri="{FF2B5EF4-FFF2-40B4-BE49-F238E27FC236}">
                <a16:creationId xmlns:a16="http://schemas.microsoft.com/office/drawing/2014/main" id="{A4847DC4-4539-45BC-9600-CB1443B6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4038600"/>
            <a:ext cx="1270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800" b="1">
                <a:solidFill>
                  <a:srgbClr val="FF0033"/>
                </a:solidFill>
              </a:rPr>
              <a:t>Organi</a:t>
            </a:r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2198CD41-4FA9-4E6A-8D88-952335F6DF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3650" y="5775325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MONDO</a:t>
            </a:r>
          </a:p>
        </p:txBody>
      </p:sp>
      <p:sp>
        <p:nvSpPr>
          <p:cNvPr id="10248" name="Line 8">
            <a:extLst>
              <a:ext uri="{FF2B5EF4-FFF2-40B4-BE49-F238E27FC236}">
                <a16:creationId xmlns:a16="http://schemas.microsoft.com/office/drawing/2014/main" id="{43F41E61-3680-4CF6-BD5D-66DF802261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0188" y="4667250"/>
            <a:ext cx="0" cy="857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9" name="Line 9">
            <a:extLst>
              <a:ext uri="{FF2B5EF4-FFF2-40B4-BE49-F238E27FC236}">
                <a16:creationId xmlns:a16="http://schemas.microsoft.com/office/drawing/2014/main" id="{1A97568E-C04B-4899-9860-34817704F0F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6300" y="4667250"/>
            <a:ext cx="0" cy="803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4" name="Rectangle 10">
            <a:extLst>
              <a:ext uri="{FF2B5EF4-FFF2-40B4-BE49-F238E27FC236}">
                <a16:creationId xmlns:a16="http://schemas.microsoft.com/office/drawing/2014/main" id="{356D9143-885B-4CEB-BC6A-C8853134D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03525" y="4894263"/>
            <a:ext cx="1185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FF0033"/>
                </a:solidFill>
              </a:rPr>
              <a:t>AZIONE</a:t>
            </a:r>
          </a:p>
        </p:txBody>
      </p:sp>
      <p:sp>
        <p:nvSpPr>
          <p:cNvPr id="21515" name="Rectangle 11">
            <a:extLst>
              <a:ext uri="{FF2B5EF4-FFF2-40B4-BE49-F238E27FC236}">
                <a16:creationId xmlns:a16="http://schemas.microsoft.com/office/drawing/2014/main" id="{F2ABF850-0668-4D09-8D1B-834D8FD35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894263"/>
            <a:ext cx="1863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>
                <a:solidFill>
                  <a:srgbClr val="009900"/>
                </a:solidFill>
              </a:rPr>
              <a:t>PERCEZIONE</a:t>
            </a:r>
          </a:p>
        </p:txBody>
      </p:sp>
      <p:sp>
        <p:nvSpPr>
          <p:cNvPr id="10252" name="Rectangle 12">
            <a:extLst>
              <a:ext uri="{FF2B5EF4-FFF2-40B4-BE49-F238E27FC236}">
                <a16:creationId xmlns:a16="http://schemas.microsoft.com/office/drawing/2014/main" id="{994FA864-CA00-4C57-8A56-B55920BB2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6463" y="2368550"/>
            <a:ext cx="1804987" cy="738188"/>
          </a:xfrm>
          <a:prstGeom prst="rect">
            <a:avLst/>
          </a:prstGeom>
          <a:gradFill rotWithShape="0">
            <a:gsLst>
              <a:gs pos="0">
                <a:srgbClr val="DDDDDD">
                  <a:gamma/>
                  <a:shade val="100000"/>
                  <a:invGamma/>
                </a:srgbClr>
              </a:gs>
              <a:gs pos="50000">
                <a:srgbClr val="DDDDDD"/>
              </a:gs>
              <a:gs pos="100000">
                <a:srgbClr val="DDDDDD">
                  <a:gamma/>
                  <a:shade val="100000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17" name="Rectangle 13">
            <a:extLst>
              <a:ext uri="{FF2B5EF4-FFF2-40B4-BE49-F238E27FC236}">
                <a16:creationId xmlns:a16="http://schemas.microsoft.com/office/drawing/2014/main" id="{117B93C3-1204-4129-8F00-A3FC108EDB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7925" y="2346325"/>
            <a:ext cx="15303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Sistema di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controllo</a:t>
            </a:r>
          </a:p>
        </p:txBody>
      </p:sp>
      <p:sp>
        <p:nvSpPr>
          <p:cNvPr id="10254" name="Oval 14">
            <a:extLst>
              <a:ext uri="{FF2B5EF4-FFF2-40B4-BE49-F238E27FC236}">
                <a16:creationId xmlns:a16="http://schemas.microsoft.com/office/drawing/2014/main" id="{637BEAAA-02ED-49E2-AC41-63BAA0DBD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7350" y="996950"/>
            <a:ext cx="292100" cy="292100"/>
          </a:xfrm>
          <a:prstGeom prst="ellipse">
            <a:avLst/>
          </a:prstGeom>
          <a:solidFill>
            <a:srgbClr val="B2B2B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5" name="Line 15">
            <a:extLst>
              <a:ext uri="{FF2B5EF4-FFF2-40B4-BE49-F238E27FC236}">
                <a16:creationId xmlns:a16="http://schemas.microsoft.com/office/drawing/2014/main" id="{8B3EAC1C-5457-4F0C-A5D1-D66E4A779C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296988"/>
            <a:ext cx="0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6" name="Line 16">
            <a:extLst>
              <a:ext uri="{FF2B5EF4-FFF2-40B4-BE49-F238E27FC236}">
                <a16:creationId xmlns:a16="http://schemas.microsoft.com/office/drawing/2014/main" id="{1A00BC75-C751-427D-A38E-9A3927AAD7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6388" y="1906588"/>
            <a:ext cx="2270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7" name="Line 17">
            <a:extLst>
              <a:ext uri="{FF2B5EF4-FFF2-40B4-BE49-F238E27FC236}">
                <a16:creationId xmlns:a16="http://schemas.microsoft.com/office/drawing/2014/main" id="{B2396C19-2A0A-41CA-88C3-62BC2F681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988" y="1906588"/>
            <a:ext cx="227012" cy="303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8" name="Line 18">
            <a:extLst>
              <a:ext uri="{FF2B5EF4-FFF2-40B4-BE49-F238E27FC236}">
                <a16:creationId xmlns:a16="http://schemas.microsoft.com/office/drawing/2014/main" id="{FFFCFD13-11A5-4D3E-BA0C-3A2BECC4AA9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40188" y="1449388"/>
            <a:ext cx="303212" cy="746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59" name="Line 19">
            <a:extLst>
              <a:ext uri="{FF2B5EF4-FFF2-40B4-BE49-F238E27FC236}">
                <a16:creationId xmlns:a16="http://schemas.microsoft.com/office/drawing/2014/main" id="{AE6A5FD7-4ADA-4366-915E-88EA41B3C9F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4988" y="1449388"/>
            <a:ext cx="303212" cy="150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0" name="Oval 20">
            <a:extLst>
              <a:ext uri="{FF2B5EF4-FFF2-40B4-BE49-F238E27FC236}">
                <a16:creationId xmlns:a16="http://schemas.microsoft.com/office/drawing/2014/main" id="{58E793B3-4D12-4E82-B4E4-94C6D7BA3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1454150"/>
            <a:ext cx="139700" cy="1397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1" name="Oval 21">
            <a:extLst>
              <a:ext uri="{FF2B5EF4-FFF2-40B4-BE49-F238E27FC236}">
                <a16:creationId xmlns:a16="http://schemas.microsoft.com/office/drawing/2014/main" id="{AFB1919C-7DA6-4340-BD07-B7882FED9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8350" y="1530350"/>
            <a:ext cx="139700" cy="1397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2" name="Oval 22">
            <a:extLst>
              <a:ext uri="{FF2B5EF4-FFF2-40B4-BE49-F238E27FC236}">
                <a16:creationId xmlns:a16="http://schemas.microsoft.com/office/drawing/2014/main" id="{1A1C68CC-80BC-4D0A-8587-DE2DA280D6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2139950"/>
            <a:ext cx="292100" cy="1397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3" name="Line 23">
            <a:extLst>
              <a:ext uri="{FF2B5EF4-FFF2-40B4-BE49-F238E27FC236}">
                <a16:creationId xmlns:a16="http://schemas.microsoft.com/office/drawing/2014/main" id="{478A5BF0-3ADD-45A1-8E12-C100EF6F63B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200400"/>
            <a:ext cx="0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4" name="Oval 24">
            <a:extLst>
              <a:ext uri="{FF2B5EF4-FFF2-40B4-BE49-F238E27FC236}">
                <a16:creationId xmlns:a16="http://schemas.microsoft.com/office/drawing/2014/main" id="{0F5409A5-29FC-484C-87F0-D622BFEED9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2150" y="2139950"/>
            <a:ext cx="292100" cy="139700"/>
          </a:xfrm>
          <a:prstGeom prst="ellipse">
            <a:avLst/>
          </a:prstGeom>
          <a:solidFill>
            <a:srgbClr val="B2B2B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65" name="Line 25">
            <a:extLst>
              <a:ext uri="{FF2B5EF4-FFF2-40B4-BE49-F238E27FC236}">
                <a16:creationId xmlns:a16="http://schemas.microsoft.com/office/drawing/2014/main" id="{337B8643-CBCE-4922-8CEF-35B0A40394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3201988"/>
            <a:ext cx="0" cy="684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30" name="Rectangle 26">
            <a:extLst>
              <a:ext uri="{FF2B5EF4-FFF2-40B4-BE49-F238E27FC236}">
                <a16:creationId xmlns:a16="http://schemas.microsoft.com/office/drawing/2014/main" id="{20FF6195-8355-45BA-8A87-882A25CE6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3336925"/>
            <a:ext cx="1387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33"/>
                </a:solidFill>
              </a:rPr>
              <a:t>Comandi</a:t>
            </a:r>
          </a:p>
        </p:txBody>
      </p:sp>
      <p:sp>
        <p:nvSpPr>
          <p:cNvPr id="21531" name="Rectangle 27">
            <a:extLst>
              <a:ext uri="{FF2B5EF4-FFF2-40B4-BE49-F238E27FC236}">
                <a16:creationId xmlns:a16="http://schemas.microsoft.com/office/drawing/2014/main" id="{A3BD01CB-19BA-4BE3-94AD-1AC0D7312A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3325" y="3336925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9900"/>
                </a:solidFill>
              </a:rPr>
              <a:t>Dati</a:t>
            </a:r>
          </a:p>
        </p:txBody>
      </p:sp>
      <p:sp>
        <p:nvSpPr>
          <p:cNvPr id="21532" name="Rectangle 28">
            <a:extLst>
              <a:ext uri="{FF2B5EF4-FFF2-40B4-BE49-F238E27FC236}">
                <a16:creationId xmlns:a16="http://schemas.microsoft.com/office/drawing/2014/main" id="{48B4F615-D85C-409D-820D-C2CCEDACE2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325" y="1508125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FF0033"/>
                </a:solidFill>
              </a:rPr>
              <a:t>Obiettivi</a:t>
            </a:r>
          </a:p>
        </p:txBody>
      </p:sp>
      <p:sp>
        <p:nvSpPr>
          <p:cNvPr id="21533" name="Rectangle 29">
            <a:extLst>
              <a:ext uri="{FF2B5EF4-FFF2-40B4-BE49-F238E27FC236}">
                <a16:creationId xmlns:a16="http://schemas.microsoft.com/office/drawing/2014/main" id="{BBE54AC6-712F-4470-82F6-6F00DD964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9125" y="1508125"/>
            <a:ext cx="1217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indent="-285750" defTabSz="7620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228600" defTabSz="7620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indent="-228600"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>
                <a:solidFill>
                  <a:srgbClr val="009900"/>
                </a:solidFill>
              </a:rPr>
              <a:t>Risutati</a:t>
            </a:r>
          </a:p>
        </p:txBody>
      </p:sp>
      <p:sp>
        <p:nvSpPr>
          <p:cNvPr id="10270" name="Arc 30">
            <a:extLst>
              <a:ext uri="{FF2B5EF4-FFF2-40B4-BE49-F238E27FC236}">
                <a16:creationId xmlns:a16="http://schemas.microsoft.com/office/drawing/2014/main" id="{28B2F6A6-8C88-4AA3-8C63-9770FE1F6F4C}"/>
              </a:ext>
            </a:extLst>
          </p:cNvPr>
          <p:cNvSpPr>
            <a:spLocks/>
          </p:cNvSpPr>
          <p:nvPr/>
        </p:nvSpPr>
        <p:spPr bwMode="auto">
          <a:xfrm>
            <a:off x="5030788" y="1527175"/>
            <a:ext cx="458787" cy="914400"/>
          </a:xfrm>
          <a:custGeom>
            <a:avLst/>
            <a:gdLst>
              <a:gd name="G0" fmla="+- 75 0 0"/>
              <a:gd name="G1" fmla="+- 21600 0 0"/>
              <a:gd name="G2" fmla="+- 21600 0 0"/>
              <a:gd name="T0" fmla="*/ 0 w 21675"/>
              <a:gd name="T1" fmla="*/ 0 h 21600"/>
              <a:gd name="T2" fmla="*/ 21675 w 21675"/>
              <a:gd name="T3" fmla="*/ 21600 h 21600"/>
              <a:gd name="T4" fmla="*/ 75 w 2167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75" h="21600" fill="none" extrusionOk="0">
                <a:moveTo>
                  <a:pt x="0" y="0"/>
                </a:moveTo>
                <a:cubicBezTo>
                  <a:pt x="25" y="0"/>
                  <a:pt x="50" y="0"/>
                  <a:pt x="75" y="0"/>
                </a:cubicBezTo>
                <a:cubicBezTo>
                  <a:pt x="12004" y="0"/>
                  <a:pt x="21675" y="9670"/>
                  <a:pt x="21675" y="21600"/>
                </a:cubicBezTo>
              </a:path>
              <a:path w="21675" h="21600" stroke="0" extrusionOk="0">
                <a:moveTo>
                  <a:pt x="0" y="0"/>
                </a:moveTo>
                <a:cubicBezTo>
                  <a:pt x="25" y="0"/>
                  <a:pt x="50" y="0"/>
                  <a:pt x="75" y="0"/>
                </a:cubicBezTo>
                <a:cubicBezTo>
                  <a:pt x="12004" y="0"/>
                  <a:pt x="21675" y="9670"/>
                  <a:pt x="21675" y="21600"/>
                </a:cubicBezTo>
                <a:lnTo>
                  <a:pt x="7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1" name="Arc 31">
            <a:extLst>
              <a:ext uri="{FF2B5EF4-FFF2-40B4-BE49-F238E27FC236}">
                <a16:creationId xmlns:a16="http://schemas.microsoft.com/office/drawing/2014/main" id="{BAB2AC8A-9012-4F47-A8B1-337E60B6E5AF}"/>
              </a:ext>
            </a:extLst>
          </p:cNvPr>
          <p:cNvSpPr>
            <a:spLocks/>
          </p:cNvSpPr>
          <p:nvPr/>
        </p:nvSpPr>
        <p:spPr bwMode="auto">
          <a:xfrm>
            <a:off x="3203575" y="1527175"/>
            <a:ext cx="457200" cy="9906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65 h 21600"/>
              <a:gd name="T2" fmla="*/ 2152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65"/>
                </a:moveTo>
                <a:cubicBezTo>
                  <a:pt x="19" y="9678"/>
                  <a:pt x="9638" y="41"/>
                  <a:pt x="21525" y="0"/>
                </a:cubicBezTo>
              </a:path>
              <a:path w="21600" h="21600" stroke="0" extrusionOk="0">
                <a:moveTo>
                  <a:pt x="0" y="21565"/>
                </a:moveTo>
                <a:cubicBezTo>
                  <a:pt x="19" y="9678"/>
                  <a:pt x="9638" y="41"/>
                  <a:pt x="2152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72" name="Rectangle 32">
            <a:extLst>
              <a:ext uri="{FF2B5EF4-FFF2-40B4-BE49-F238E27FC236}">
                <a16:creationId xmlns:a16="http://schemas.microsoft.com/office/drawing/2014/main" id="{C06C7C36-FCF7-40B7-87AC-DD9A68701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762000"/>
            <a:ext cx="2400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71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860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it-IT" altLang="it-IT" sz="2000" b="1" u="sng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 ROBOT “umano”</a:t>
            </a:r>
          </a:p>
        </p:txBody>
      </p:sp>
    </p:spTree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ush Script MT" panose="030608020404060703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ush Script MT" panose="03060802040406070304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ush Script MT" panose="030608020404060703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ush Script MT" panose="03060802040406070304" pitchFamily="66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ush Script MT" panose="03060802040406070304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alt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rush Script MT" panose="03060802040406070304" pitchFamily="66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1466</Words>
  <Application>Microsoft Office PowerPoint</Application>
  <PresentationFormat>Presentazione su schermo (4:3)</PresentationFormat>
  <Paragraphs>268</Paragraphs>
  <Slides>17</Slides>
  <Notes>17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5</vt:i4>
      </vt:variant>
      <vt:variant>
        <vt:lpstr>Titoli diapositive</vt:lpstr>
      </vt:variant>
      <vt:variant>
        <vt:i4>17</vt:i4>
      </vt:variant>
    </vt:vector>
  </HeadingPairs>
  <TitlesOfParts>
    <vt:vector size="31" baseType="lpstr">
      <vt:lpstr>Brush Script MT</vt:lpstr>
      <vt:lpstr>Arial</vt:lpstr>
      <vt:lpstr>Times New Roman</vt:lpstr>
      <vt:lpstr>Impact</vt:lpstr>
      <vt:lpstr>Calibri</vt:lpstr>
      <vt:lpstr>Arial Black</vt:lpstr>
      <vt:lpstr>Struttura predefinita</vt:lpstr>
      <vt:lpstr>1_Struttura predefinita</vt:lpstr>
      <vt:lpstr>Tema di Office</vt:lpstr>
      <vt:lpstr>CorelDRAW!</vt:lpstr>
      <vt:lpstr>Immagine di PhotoSuite</vt:lpstr>
      <vt:lpstr>CorelDRAW 8.0 Grafica</vt:lpstr>
      <vt:lpstr>Microsoft Clip Gallery</vt:lpstr>
      <vt:lpstr>Corel PHOTO-PAINT 7.0 Image</vt:lpstr>
      <vt:lpstr>Robotica II° parte  appunti ispirati al Corso tenuto da : Ing. Veruggio Gianmarco (CNR)  </vt:lpstr>
      <vt:lpstr>Robotica 2 - CNR GE - appunti Odero</vt:lpstr>
      <vt:lpstr>Robotica 2 - CNR GE - appunti Odero</vt:lpstr>
      <vt:lpstr>Robot_percezione/propriocezione - CNR GE</vt:lpstr>
      <vt:lpstr>Robot_percezione/esterocezione - CNR GE </vt:lpstr>
      <vt:lpstr>Robot_propriocezione - CNR GE - appunti Odero</vt:lpstr>
      <vt:lpstr>Robot_propriocezione - CNR GE - appunti Odero</vt:lpstr>
      <vt:lpstr>Robotica 2 - CNR GE - appunti Odero</vt:lpstr>
      <vt:lpstr>Robotica 2 - CNR GE - appunti Odero</vt:lpstr>
      <vt:lpstr>Robotica 2 - CNR GE - appunti Odero</vt:lpstr>
      <vt:lpstr>Robotica 2 - CNR GE - appunti Odero</vt:lpstr>
      <vt:lpstr>Robotica 2 - CNR GE - appunti Odero</vt:lpstr>
      <vt:lpstr>Robotica 2 - CNR GE - appunti Odero</vt:lpstr>
      <vt:lpstr>Robotica 2 - CNR GE - appunti Odero</vt:lpstr>
      <vt:lpstr>Robotica 2 - CNR GE - appunti Odero</vt:lpstr>
      <vt:lpstr>Robotica 2 - CNR GE - appunti Odero</vt:lpstr>
      <vt:lpstr>C.N.R. Genova</vt:lpstr>
    </vt:vector>
  </TitlesOfParts>
  <Company>IPIA   A. ODERO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Robotica 2</dc:title>
  <dc:subject>Lezioni  CNR  Genova 2000</dc:subject>
  <dc:creator>Luigi Ferruglio</dc:creator>
  <dc:description>Seconda parte del Corso , piu' specifica</dc:description>
  <cp:lastModifiedBy>Luigi Ferruglio</cp:lastModifiedBy>
  <cp:revision>70</cp:revision>
  <dcterms:created xsi:type="dcterms:W3CDTF">1999-11-25T08:17:32Z</dcterms:created>
  <dcterms:modified xsi:type="dcterms:W3CDTF">2019-06-19T17:57:18Z</dcterms:modified>
  <cp:category>DIDATTICA</cp:category>
</cp:coreProperties>
</file>