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  <p:sldMasterId id="2147483781" r:id="rId2"/>
  </p:sldMasterIdLst>
  <p:notesMasterIdLst>
    <p:notesMasterId r:id="rId41"/>
  </p:notesMasterIdLst>
  <p:sldIdLst>
    <p:sldId id="322" r:id="rId3"/>
    <p:sldId id="361" r:id="rId4"/>
    <p:sldId id="321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56" r:id="rId23"/>
    <p:sldId id="357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8" r:id="rId38"/>
    <p:sldId id="359" r:id="rId39"/>
    <p:sldId id="360" r:id="rId40"/>
  </p:sldIdLst>
  <p:sldSz cx="9144000" cy="6858000" type="screen4x3"/>
  <p:notesSz cx="67183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orient="horz" pos="3104">
          <p15:clr>
            <a:srgbClr val="A4A3A4"/>
          </p15:clr>
        </p15:guide>
        <p15:guide id="3" pos="2160">
          <p15:clr>
            <a:srgbClr val="A4A3A4"/>
          </p15:clr>
        </p15:guide>
        <p15:guide id="4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908"/>
    <a:srgbClr val="FDE44D"/>
    <a:srgbClr val="EE6000"/>
    <a:srgbClr val="FF9966"/>
    <a:srgbClr val="CC6600"/>
    <a:srgbClr val="8FB5ED"/>
    <a:srgbClr val="9CBEB8"/>
    <a:srgbClr val="62A6A4"/>
    <a:srgbClr val="2FBB2F"/>
    <a:srgbClr val="97A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97" autoAdjust="0"/>
    <p:restoredTop sz="86286" autoAdjust="0"/>
  </p:normalViewPr>
  <p:slideViewPr>
    <p:cSldViewPr>
      <p:cViewPr varScale="1">
        <p:scale>
          <a:sx n="64" d="100"/>
          <a:sy n="64" d="100"/>
        </p:scale>
        <p:origin x="4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14" y="-90"/>
      </p:cViewPr>
      <p:guideLst>
        <p:guide orient="horz" pos="2880"/>
        <p:guide orient="horz" pos="3104"/>
        <p:guide pos="2160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L'Europa in sintesi</a:t>
            </a:r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D2A28C6-FB2B-47A0-A50A-A74A77B402FA}" type="slidenum">
              <a:rPr lang="en-GB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9043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A28C6-FB2B-47A0-A50A-A74A77B402FA}" type="slidenum">
              <a:rPr lang="en-GB" altLang="it-IT" smtClean="0"/>
              <a:pPr/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94943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10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1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 smtClean="0"/>
              <a:t>© </a:t>
            </a:r>
            <a:r>
              <a:rPr lang="en-US" altLang="it-IT" dirty="0" smtClean="0"/>
              <a:t>By unknown - http://www.ac-nancy-metz.fr, Public Domain, https://en.wikipedia.org/w/index.php?curid=21312229 </a:t>
            </a: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11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41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12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19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13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13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mtClean="0"/>
              <a:t>© http://www.edile.fr/wp-content/uploads/2011/12/TraiteDeRome.jpg </a:t>
            </a: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14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89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15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614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16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81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 smtClean="0"/>
              <a:t>© http://www.ieseg.fr/wp-content/uploads/euro.jpg 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17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50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18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3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19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12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altLang="it-IT" dirty="0" smtClean="0"/>
              <a:t>© https://thumbs.dreamstime.com/z/european-union-map-all-europe-countries-capital-name-45712796.jpg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2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38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20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923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21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90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22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34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23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9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 smtClean="0"/>
              <a:t>© Di </a:t>
            </a:r>
            <a:r>
              <a:rPr lang="it-IT" altLang="it-IT" dirty="0" err="1" smtClean="0"/>
              <a:t>Samynandpartners</a:t>
            </a:r>
            <a:r>
              <a:rPr lang="it-IT" altLang="it-IT" dirty="0" smtClean="0"/>
              <a:t> - Opera propria, CC BY-SA 4.0, https://commons.wikimedia.org/w/index.php?curid=46989619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 smtClean="0"/>
              <a:t>© </a:t>
            </a:r>
            <a:r>
              <a:rPr lang="pl-PL" altLang="it-IT" dirty="0" smtClean="0"/>
              <a:t>Di Mateusz Włodarczyk - www.wlodarczykfoto.pl - Opera propria, CC BY-SA 4.0, https://commons.wikimedia.org/w/index.php?curid=35026764</a:t>
            </a: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24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92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25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693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 smtClean="0"/>
              <a:t>© </a:t>
            </a:r>
            <a:r>
              <a:rPr lang="pl-PL" altLang="it-IT" dirty="0" smtClean="0"/>
              <a:t>Pubblico dominio, https://it.wikipedia.org/w/index.php?curid=1062938</a:t>
            </a:r>
            <a:r>
              <a:rPr lang="it-IT" altLang="it-IT" dirty="0" smtClean="0"/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 smtClean="0"/>
              <a:t>© Di </a:t>
            </a:r>
            <a:r>
              <a:rPr lang="it-IT" altLang="it-IT" dirty="0" err="1" smtClean="0"/>
              <a:t>Factio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popularis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Europaea</a:t>
            </a:r>
            <a:r>
              <a:rPr lang="it-IT" altLang="it-IT" dirty="0" smtClean="0"/>
              <a:t> - http://www.flickr.com/</a:t>
            </a:r>
            <a:r>
              <a:rPr lang="it-IT" altLang="it-IT" dirty="0" err="1" smtClean="0"/>
              <a:t>photos</a:t>
            </a:r>
            <a:r>
              <a:rPr lang="it-IT" altLang="it-IT" dirty="0" smtClean="0"/>
              <a:t>/</a:t>
            </a:r>
            <a:r>
              <a:rPr lang="it-IT" altLang="it-IT" dirty="0" err="1" smtClean="0"/>
              <a:t>eppofficial</a:t>
            </a:r>
            <a:r>
              <a:rPr lang="it-IT" altLang="it-IT" dirty="0" smtClean="0"/>
              <a:t>/12995014393/, CC BY 2.0, https://commons.wikimedia.org/w/index.php?curid=31525961 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26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260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27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31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28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50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baseline="0" dirty="0" smtClean="0"/>
              <a:t>© </a:t>
            </a:r>
            <a:r>
              <a:rPr lang="en-US" altLang="it-IT" dirty="0" smtClean="0"/>
              <a:t>Di European People's Party - Flickr.com, CC BY 2.0, https://commons.wikimedia.org/w/index.php?curid=55097777</a:t>
            </a: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29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21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3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9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baseline="0" dirty="0" smtClean="0"/>
              <a:t>©</a:t>
            </a: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30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800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baseline="0" dirty="0" smtClean="0"/>
              <a:t>© </a:t>
            </a:r>
            <a:r>
              <a:rPr lang="it-IT" altLang="it-IT" baseline="0" dirty="0" smtClean="0"/>
              <a:t>Di Union Europea En Perù - Flickr.com, CC BY 2.0, https://commons.wikimedia.org/w/index.php?curid=42965277 </a:t>
            </a: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31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7153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baseline="0" dirty="0" smtClean="0"/>
              <a:t>© </a:t>
            </a:r>
            <a:r>
              <a:rPr lang="it-IT" altLang="it-IT" baseline="0" dirty="0" smtClean="0"/>
              <a:t>http://www.isicredit.it/blog/wp-content/uploads/2011/04/bce.jpg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baseline="0" dirty="0" smtClean="0"/>
              <a:t>© Di World </a:t>
            </a:r>
            <a:r>
              <a:rPr lang="it-IT" altLang="it-IT" baseline="0" dirty="0" err="1" smtClean="0"/>
              <a:t>Economic</a:t>
            </a:r>
            <a:r>
              <a:rPr lang="it-IT" altLang="it-IT" baseline="0" dirty="0" smtClean="0"/>
              <a:t> Forum - </a:t>
            </a:r>
            <a:r>
              <a:rPr lang="it-IT" altLang="it-IT" baseline="0" dirty="0" err="1" smtClean="0"/>
              <a:t>Cropped</a:t>
            </a:r>
            <a:r>
              <a:rPr lang="it-IT" altLang="it-IT" baseline="0" dirty="0" smtClean="0"/>
              <a:t> from File:Mario Draghi World </a:t>
            </a:r>
            <a:r>
              <a:rPr lang="it-IT" altLang="it-IT" baseline="0" dirty="0" err="1" smtClean="0"/>
              <a:t>Economic</a:t>
            </a:r>
            <a:r>
              <a:rPr lang="it-IT" altLang="it-IT" baseline="0" dirty="0" smtClean="0"/>
              <a:t> Forum 2013.jpg, </a:t>
            </a:r>
            <a:r>
              <a:rPr lang="it-IT" altLang="it-IT" baseline="0" dirty="0" err="1" smtClean="0"/>
              <a:t>original</a:t>
            </a:r>
            <a:r>
              <a:rPr lang="it-IT" altLang="it-IT" baseline="0" dirty="0" smtClean="0"/>
              <a:t> source </a:t>
            </a:r>
            <a:r>
              <a:rPr lang="it-IT" altLang="it-IT" baseline="0" dirty="0" err="1" smtClean="0"/>
              <a:t>Flickr</a:t>
            </a:r>
            <a:r>
              <a:rPr lang="it-IT" altLang="it-IT" baseline="0" dirty="0" smtClean="0"/>
              <a:t>: Special </a:t>
            </a:r>
            <a:r>
              <a:rPr lang="it-IT" altLang="it-IT" baseline="0" dirty="0" err="1" smtClean="0"/>
              <a:t>Address</a:t>
            </a:r>
            <a:r>
              <a:rPr lang="it-IT" altLang="it-IT" baseline="0" dirty="0" smtClean="0"/>
              <a:t>: Mario Draghi, CC BY-SA 2.0, https://commons.wikimedia.org/w/index.php?curid=24229287</a:t>
            </a: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32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786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33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711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baseline="0" dirty="0" smtClean="0"/>
              <a:t>© </a:t>
            </a:r>
            <a:r>
              <a:rPr lang="en-US" altLang="it-IT" baseline="0" dirty="0" smtClean="0"/>
              <a:t>Di </a:t>
            </a:r>
            <a:r>
              <a:rPr lang="en-US" altLang="it-IT" baseline="0" dirty="0" err="1" smtClean="0"/>
              <a:t>Cédric</a:t>
            </a:r>
            <a:r>
              <a:rPr lang="en-US" altLang="it-IT" baseline="0" dirty="0" smtClean="0"/>
              <a:t> </a:t>
            </a:r>
            <a:r>
              <a:rPr lang="en-US" altLang="it-IT" baseline="0" dirty="0" err="1" smtClean="0"/>
              <a:t>Puisney</a:t>
            </a:r>
            <a:r>
              <a:rPr lang="en-US" altLang="it-IT" baseline="0" dirty="0" smtClean="0"/>
              <a:t> from Brussels, Belgium - CJCE-ECT - Grand </a:t>
            </a:r>
            <a:r>
              <a:rPr lang="en-US" altLang="it-IT" baseline="0" dirty="0" err="1" smtClean="0"/>
              <a:t>courtoom</a:t>
            </a:r>
            <a:r>
              <a:rPr lang="en-US" altLang="it-IT" baseline="0" dirty="0" smtClean="0"/>
              <a:t>, CC BY 2.0, https://commons.wikimedia.org/w/index.php?curid=34942343 </a:t>
            </a: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34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710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35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692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36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339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37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893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38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22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4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47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5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61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6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46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7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553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8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©http://www.treccani.it/export/sites/default/Portale/resources/images/sito/scuola/dossier/punto_europa2/Europe/EUROPA-consiglio-.gif</a:t>
            </a:r>
          </a:p>
          <a:p>
            <a:pPr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85A964B-5E4D-497C-920F-BC95D2B8DB31}" type="slidenum">
              <a:rPr lang="en-GB" altLang="it-IT">
                <a:latin typeface="Calibri" panose="020F0502020204030204" pitchFamily="34" charset="0"/>
              </a:rPr>
              <a:pPr/>
              <a:t>9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94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1A23E-3E2D-4601-83F1-83976F050052}" type="datetime1">
              <a:rPr lang="en-GB" smtClean="0"/>
              <a:t>01/04/2019</a:t>
            </a:fld>
            <a:endParaRPr lang="en-GB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510E8-CD13-4B6A-A18E-5DE58E4FDFC9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215906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327A-A1B4-474E-BB7F-F237AC0387FA}" type="datetime1">
              <a:rPr lang="en-GB" smtClean="0"/>
              <a:t>01/04/2019</a:t>
            </a:fld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0E0B5-C687-4527-A570-A05481534835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94197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8F99B-0973-4988-ADF3-34244C3EC96B}" type="datetime1">
              <a:rPr lang="en-GB" smtClean="0"/>
              <a:t>01/04/2019</a:t>
            </a:fld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BC934-6EBE-40B9-97A2-E4E6B5F9FD8C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6594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DE3DE-1052-4220-A36D-22BF233103A2}" type="datetime1">
              <a:rPr lang="en-GB" smtClean="0"/>
              <a:t>01/04/2019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BBB23-4358-49F0-9B98-09F34D524900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37743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2B556-0370-4734-B7A8-771B7D0097DB}" type="datetime1">
              <a:rPr lang="en-GB" smtClean="0"/>
              <a:t>01/04/2019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C5FA0-A9C8-41B5-ABEF-8DBE3E975F3C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2554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D406A-4226-4131-8199-C729DB537B24}" type="datetime1">
              <a:rPr lang="en-GB" smtClean="0"/>
              <a:t>01/04/2019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1193C-3C19-4BDB-9B06-910C39F1C676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41815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44F5D-EA21-497A-A818-8E64F3466513}" type="datetime1">
              <a:rPr lang="en-GB" smtClean="0"/>
              <a:t>01/04/2019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C7FC3-0641-44A9-A967-ACCC2354C70F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57750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7CB0-AD5B-476B-86A0-76DAA16A45D4}" type="datetime1">
              <a:rPr lang="en-GB" smtClean="0"/>
              <a:t>01/04/2019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F1263-6560-4E00-AD1A-651B5088F9B4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14808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F33C-7FDA-4DC8-9793-523BEDC0E286}" type="datetime1">
              <a:rPr lang="en-GB" smtClean="0"/>
              <a:t>01/04/2019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30000-5429-4B29-A10D-FCDA6BFF80F7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7441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93D6-42A6-44E8-87F2-EA40399B64E0}" type="datetime1">
              <a:rPr lang="en-GB" smtClean="0"/>
              <a:t>01/04/2019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D0FA1-EE95-4756-B086-AA63D4C8F40D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32150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1389-FAD0-41E9-8EA1-87DD58B93BB5}" type="datetime1">
              <a:rPr lang="en-GB" smtClean="0"/>
              <a:t>01/04/2019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46D17-B381-4343-B5CD-4F57FA3D908D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47263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A43D-A1FB-4F8F-BA5D-7F029E591BDE}" type="datetime1">
              <a:rPr lang="en-GB" smtClean="0"/>
              <a:t>01/04/2019</a:t>
            </a:fld>
            <a:endParaRPr lang="en-GB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CFD3F-C684-4CA1-9B4D-B65058314E1A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11016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30C9-9B4D-400A-B7A5-7579E0BDECD9}" type="datetime1">
              <a:rPr lang="en-GB" smtClean="0"/>
              <a:t>01/04/2019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B7FEA-EFC8-45D1-9F7C-054026C30BF0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6699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25294-855B-478E-B957-5EC90CE8F54B}" type="datetime1">
              <a:rPr lang="en-GB" smtClean="0"/>
              <a:t>01/04/2019</a:t>
            </a:fld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3AA06-1A42-400D-8F28-8438F498F6A3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18417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E23AC-7839-4F45-80F1-F99ABDC1284F}" type="datetime1">
              <a:rPr lang="en-GB" smtClean="0"/>
              <a:t>01/04/2019</a:t>
            </a:fld>
            <a:endParaRPr lang="en-GB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046CD-E5A8-4189-A93D-74D58061D2BB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42867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E1D9-1533-4EC5-A589-76567D425A24}" type="datetime1">
              <a:rPr lang="en-GB" smtClean="0"/>
              <a:t>01/04/2019</a:t>
            </a:fld>
            <a:endParaRPr lang="en-GB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839B8-006F-4FF1-BC4B-74C81F0C2FDD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04558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98917-226E-48BF-9B97-C5E20E2A6792}" type="datetime1">
              <a:rPr lang="en-GB" smtClean="0"/>
              <a:t>01/04/2019</a:t>
            </a:fld>
            <a:endParaRPr lang="en-GB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120EE-6AC3-40FE-9F00-3D14D91E9DD1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7362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A0734-CC49-4D64-9DB6-EAB05CA46E69}" type="datetime1">
              <a:rPr lang="en-GB" smtClean="0"/>
              <a:t>01/04/2019</a:t>
            </a:fld>
            <a:endParaRPr lang="en-GB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B0530-EFF5-4E68-B4CE-5504F7F5762F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95686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2DC09-5B75-404D-9AEF-BBA74BFF5B7A}" type="datetime1">
              <a:rPr lang="en-GB" smtClean="0"/>
              <a:t>01/04/2019</a:t>
            </a:fld>
            <a:endParaRPr lang="en-GB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31FFD-9206-442C-97BB-5333EDB479D0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05586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8AE50-97F4-4C42-B032-9887360732E4}" type="datetime1">
              <a:rPr lang="en-GB" smtClean="0"/>
              <a:t>01/04/2019</a:t>
            </a:fld>
            <a:endParaRPr lang="en-GB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0C34D13-E02F-4E7A-B019-E06909EFD2E4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07367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text styles</a:t>
            </a:r>
          </a:p>
          <a:p>
            <a:pPr lvl="1"/>
            <a:r>
              <a:rPr lang="en-GB" altLang="it-IT" smtClean="0"/>
              <a:t>Second level</a:t>
            </a:r>
          </a:p>
          <a:p>
            <a:pPr lvl="2"/>
            <a:r>
              <a:rPr lang="en-GB" altLang="it-IT" smtClean="0"/>
              <a:t>Third level</a:t>
            </a:r>
          </a:p>
          <a:p>
            <a:pPr lvl="3"/>
            <a:r>
              <a:rPr lang="en-GB" altLang="it-IT" smtClean="0"/>
              <a:t>Fourth level</a:t>
            </a:r>
          </a:p>
          <a:p>
            <a:pPr lvl="4"/>
            <a:r>
              <a:rPr lang="en-GB" altLang="it-IT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7D0CC3-2C4B-4BC4-80D4-8FB8614EE121}" type="datetime1">
              <a:rPr lang="en-GB" smtClean="0"/>
              <a:t>01/04/2019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2264E"/>
                </a:solidFill>
              </a:defRPr>
            </a:lvl1pPr>
          </a:lstStyle>
          <a:p>
            <a:fld id="{75D9B96F-9FA8-403F-A74F-5C582AC21961}" type="slidenum">
              <a:rPr lang="en-GB" altLang="it-IT"/>
              <a:pPr/>
              <a:t>‹N›</a:t>
            </a:fld>
            <a:endParaRPr lang="en-GB" altLang="it-IT"/>
          </a:p>
        </p:txBody>
      </p:sp>
      <p:grpSp>
        <p:nvGrpSpPr>
          <p:cNvPr id="1033" name="Group 1"/>
          <p:cNvGrpSpPr>
            <a:grpSpLocks/>
          </p:cNvGrpSpPr>
          <p:nvPr userDrawn="1"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12" r:id="rId9"/>
    <p:sldLayoutId id="2147483800" r:id="rId10"/>
    <p:sldLayoutId id="214748380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7F8FA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7F8FA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4A66AC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  <a:endParaRPr lang="en-GB" altLang="it-IT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  <a:endParaRPr lang="en-GB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F3DF70-970D-4024-948C-2CD993B6C62F}" type="datetime1">
              <a:rPr lang="en-GB" smtClean="0"/>
              <a:t>01/04/2019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732FB80-66C7-4055-8749-C7D497A686B3}" type="slidenum">
              <a:rPr lang="en-GB" altLang="it-IT"/>
              <a:pPr/>
              <a:t>‹N›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8.jpeg"/><Relationship Id="rId7" Type="http://schemas.openxmlformats.org/officeDocument/2006/relationships/slide" Target="slide15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11" Type="http://schemas.openxmlformats.org/officeDocument/2006/relationships/slide" Target="slide19.xml"/><Relationship Id="rId5" Type="http://schemas.openxmlformats.org/officeDocument/2006/relationships/slide" Target="slide12.xml"/><Relationship Id="rId10" Type="http://schemas.openxmlformats.org/officeDocument/2006/relationships/slide" Target="slide18.xml"/><Relationship Id="rId4" Type="http://schemas.openxmlformats.org/officeDocument/2006/relationships/slide" Target="slide11.xml"/><Relationship Id="rId9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slide" Target="slide10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slide" Target="slide10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0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1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8.jpeg"/><Relationship Id="rId7" Type="http://schemas.openxmlformats.org/officeDocument/2006/relationships/slide" Target="slide27.xml"/><Relationship Id="rId12" Type="http://schemas.openxmlformats.org/officeDocument/2006/relationships/slide" Target="slide3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5.xml"/><Relationship Id="rId11" Type="http://schemas.openxmlformats.org/officeDocument/2006/relationships/slide" Target="slide33.xml"/><Relationship Id="rId5" Type="http://schemas.openxmlformats.org/officeDocument/2006/relationships/slide" Target="slide24.xml"/><Relationship Id="rId10" Type="http://schemas.openxmlformats.org/officeDocument/2006/relationships/slide" Target="slide32.xml"/><Relationship Id="rId4" Type="http://schemas.openxmlformats.org/officeDocument/2006/relationships/image" Target="../media/image7.jpeg"/><Relationship Id="rId9" Type="http://schemas.openxmlformats.org/officeDocument/2006/relationships/slide" Target="slide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slide" Target="slide23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3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3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3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3.xml"/><Relationship Id="rId5" Type="http://schemas.openxmlformats.org/officeDocument/2006/relationships/image" Target="../media/image7.jpe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slide" Target="slide23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slide" Target="slide23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3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slide" Target="slide23.xml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3.xml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jpeg"/><Relationship Id="rId7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gif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7875"/>
            <a:ext cx="91440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magin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22412"/>
            <a:ext cx="9144000" cy="283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igura a mano libera 3"/>
          <p:cNvSpPr/>
          <p:nvPr/>
        </p:nvSpPr>
        <p:spPr>
          <a:xfrm>
            <a:off x="8508" y="19844"/>
            <a:ext cx="9156700" cy="1320924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39552" y="3638890"/>
            <a:ext cx="806489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L’Unione europea: </a:t>
            </a:r>
          </a:p>
          <a:p>
            <a:pPr algn="ctr"/>
            <a:r>
              <a:rPr lang="it-IT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uno sguardo d’insieme</a:t>
            </a:r>
          </a:p>
          <a:p>
            <a:pPr algn="ctr"/>
            <a:endParaRPr lang="it-IT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Marco Ferruglio </a:t>
            </a:r>
          </a:p>
          <a:p>
            <a:pPr algn="ctr"/>
            <a:r>
              <a:rPr lang="it-IT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Dottorando di ricerca in Diritto Internazionale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(marco.ferruglio@giuri.unige.it)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77838" y="1570112"/>
            <a:ext cx="8229600" cy="555476"/>
          </a:xfrm>
        </p:spPr>
        <p:txBody>
          <a:bodyPr/>
          <a:lstStyle/>
          <a:p>
            <a:pPr algn="just"/>
            <a:r>
              <a:rPr lang="it-IT" dirty="0" smtClean="0">
                <a:hlinkClick r:id="rId4" action="ppaction://hlinksldjump"/>
              </a:rPr>
              <a:t>Manifesto di Ventotene (Spinelli, Rossi, </a:t>
            </a:r>
            <a:r>
              <a:rPr lang="it-IT" dirty="0" err="1" smtClean="0">
                <a:hlinkClick r:id="rId4" action="ppaction://hlinksldjump"/>
              </a:rPr>
              <a:t>Colorni</a:t>
            </a:r>
            <a:r>
              <a:rPr lang="it-IT" dirty="0" smtClean="0">
                <a:hlinkClick r:id="rId4" action="ppaction://hlinksldjump"/>
              </a:rPr>
              <a:t>); </a:t>
            </a:r>
            <a:r>
              <a:rPr lang="it-IT" dirty="0" err="1" smtClean="0">
                <a:hlinkClick r:id="rId4" action="ppaction://hlinksldjump"/>
              </a:rPr>
              <a:t>Schuman</a:t>
            </a:r>
            <a:r>
              <a:rPr lang="it-IT" dirty="0" smtClean="0">
                <a:hlinkClick r:id="rId4" action="ppaction://hlinksldjump"/>
              </a:rPr>
              <a:t>, </a:t>
            </a:r>
            <a:r>
              <a:rPr lang="it-IT" dirty="0" err="1" smtClean="0">
                <a:hlinkClick r:id="rId4" action="ppaction://hlinksldjump"/>
              </a:rPr>
              <a:t>Monnet</a:t>
            </a:r>
            <a:r>
              <a:rPr lang="it-IT" dirty="0" smtClean="0">
                <a:hlinkClick r:id="rId4" action="ppaction://hlinksldjump"/>
              </a:rPr>
              <a:t>, De Gasperi, </a:t>
            </a:r>
            <a:r>
              <a:rPr lang="it-IT" dirty="0" err="1" smtClean="0">
                <a:hlinkClick r:id="rId4" action="ppaction://hlinksldjump"/>
              </a:rPr>
              <a:t>Adenauer</a:t>
            </a:r>
            <a:r>
              <a:rPr lang="it-IT" dirty="0" smtClean="0">
                <a:hlinkClick r:id="rId4" action="ppaction://hlinksldjump"/>
              </a:rPr>
              <a:t>, Spaak </a:t>
            </a:r>
            <a:endParaRPr lang="it-IT" dirty="0" smtClean="0"/>
          </a:p>
          <a:p>
            <a:pPr algn="just"/>
            <a:r>
              <a:rPr lang="it-IT" b="1" dirty="0" smtClean="0">
                <a:hlinkClick r:id="rId5" action="ppaction://hlinksldjump"/>
              </a:rPr>
              <a:t>CECA (Comunità europea del carbone e dell’acciaio), 1951</a:t>
            </a:r>
            <a:endParaRPr lang="it-IT" b="1" dirty="0" smtClean="0"/>
          </a:p>
          <a:p>
            <a:pPr algn="just"/>
            <a:r>
              <a:rPr lang="it-IT" b="1" dirty="0" smtClean="0">
                <a:hlinkClick r:id="rId6" action="ppaction://hlinksldjump"/>
              </a:rPr>
              <a:t>CEE (Comunità economica europea) e CEEA, 1957 </a:t>
            </a:r>
            <a:endParaRPr lang="it-IT" b="1" dirty="0" smtClean="0"/>
          </a:p>
          <a:p>
            <a:pPr algn="just"/>
            <a:r>
              <a:rPr lang="it-IT" b="1" dirty="0" smtClean="0">
                <a:hlinkClick r:id="rId7" action="ppaction://hlinksldjump"/>
              </a:rPr>
              <a:t>UE e CE (Maastricht, 1992) </a:t>
            </a:r>
            <a:endParaRPr lang="it-IT" b="1" dirty="0" smtClean="0"/>
          </a:p>
          <a:p>
            <a:pPr algn="just"/>
            <a:r>
              <a:rPr lang="it-IT" b="1" dirty="0" smtClean="0"/>
              <a:t> </a:t>
            </a:r>
            <a:r>
              <a:rPr lang="it-IT" b="1" dirty="0" smtClean="0">
                <a:hlinkClick r:id="rId8" action="ppaction://hlinksldjump"/>
              </a:rPr>
              <a:t>‘‘Carta di Nizza’’ (2000, in vigore dal 2009) </a:t>
            </a:r>
            <a:endParaRPr lang="it-IT" b="1" dirty="0" smtClean="0"/>
          </a:p>
          <a:p>
            <a:pPr algn="just"/>
            <a:r>
              <a:rPr lang="it-IT" b="1" dirty="0" smtClean="0">
                <a:hlinkClick r:id="rId9" action="ppaction://hlinksldjump"/>
              </a:rPr>
              <a:t>Euro (solo in alcuni Stati membri), 2002</a:t>
            </a:r>
            <a:endParaRPr lang="it-IT" b="1" dirty="0" smtClean="0"/>
          </a:p>
          <a:p>
            <a:pPr algn="just"/>
            <a:r>
              <a:rPr lang="it-IT" b="1" dirty="0" smtClean="0">
                <a:hlinkClick r:id="rId10" action="ppaction://hlinksldjump"/>
              </a:rPr>
              <a:t>‘‘Costituzione europea’’ (2004, bocciata nel 2005) </a:t>
            </a:r>
            <a:endParaRPr lang="it-IT" b="1" dirty="0" smtClean="0"/>
          </a:p>
          <a:p>
            <a:pPr algn="just"/>
            <a:r>
              <a:rPr lang="it-IT" b="1" dirty="0" smtClean="0">
                <a:hlinkClick r:id="rId11" action="ppaction://hlinksldjump"/>
              </a:rPr>
              <a:t>Trattato di Lisbona (2007, in vigore nel 2009)</a:t>
            </a:r>
            <a:endParaRPr lang="it-IT" b="1" dirty="0" smtClean="0"/>
          </a:p>
          <a:p>
            <a:pPr algn="just"/>
            <a:endParaRPr lang="it-IT" b="1" dirty="0" smtClean="0"/>
          </a:p>
          <a:p>
            <a:endParaRPr lang="it-IT" b="1" dirty="0" smtClean="0"/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processo di integrazione europea: storia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14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processo di integrazione europea: storia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premesse storiche 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itorno 5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935163"/>
            <a:ext cx="4474840" cy="4389437"/>
          </a:xfrm>
        </p:spPr>
        <p:txBody>
          <a:bodyPr/>
          <a:lstStyle/>
          <a:p>
            <a:pPr algn="just"/>
            <a:r>
              <a:rPr lang="it-IT" b="1" dirty="0" smtClean="0"/>
              <a:t>Dopo la II Guerra mondiale .. esigenza di scongiurare futuri conflitti sul continente </a:t>
            </a:r>
          </a:p>
          <a:p>
            <a:pPr algn="just"/>
            <a:r>
              <a:rPr lang="it-IT" b="1" dirty="0" smtClean="0"/>
              <a:t>Ideali di integrazione europea: </a:t>
            </a:r>
            <a:r>
              <a:rPr lang="it-IT" b="1" i="1" dirty="0" smtClean="0"/>
              <a:t>Manifesto di Ventotene</a:t>
            </a:r>
            <a:r>
              <a:rPr lang="it-IT" b="1" dirty="0" smtClean="0"/>
              <a:t> </a:t>
            </a:r>
          </a:p>
          <a:p>
            <a:pPr algn="just"/>
            <a:r>
              <a:rPr lang="it-IT" b="1" dirty="0" smtClean="0"/>
              <a:t>Il progetto politico di </a:t>
            </a:r>
            <a:r>
              <a:rPr lang="it-IT" b="1" dirty="0" err="1" smtClean="0"/>
              <a:t>Schuman</a:t>
            </a:r>
            <a:r>
              <a:rPr lang="it-IT" b="1" dirty="0" smtClean="0"/>
              <a:t>, </a:t>
            </a:r>
            <a:r>
              <a:rPr lang="it-IT" b="1" dirty="0" err="1" smtClean="0"/>
              <a:t>Monnet</a:t>
            </a:r>
            <a:r>
              <a:rPr lang="it-IT" b="1" dirty="0" smtClean="0"/>
              <a:t>, De Gasperi, </a:t>
            </a:r>
            <a:r>
              <a:rPr lang="it-IT" b="1" dirty="0" err="1" smtClean="0"/>
              <a:t>Adenauer</a:t>
            </a:r>
            <a:r>
              <a:rPr lang="it-IT" b="1" dirty="0" smtClean="0"/>
              <a:t>, Spaak</a:t>
            </a:r>
          </a:p>
          <a:p>
            <a:pPr algn="just"/>
            <a:endParaRPr lang="it-IT" b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050" y="2060848"/>
            <a:ext cx="3333750" cy="36576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353050" y="5718448"/>
            <a:ext cx="332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Robert </a:t>
            </a:r>
            <a:r>
              <a:rPr lang="it-IT" dirty="0" err="1" smtClean="0"/>
              <a:t>Schuman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809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processo di integrazione europea: storia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CECA (Comunità europea del carbone e dell’acciaio)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itorno 5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60648" y="2112779"/>
            <a:ext cx="8147248" cy="4158133"/>
          </a:xfrm>
        </p:spPr>
        <p:txBody>
          <a:bodyPr/>
          <a:lstStyle/>
          <a:p>
            <a:pPr algn="just"/>
            <a:r>
              <a:rPr lang="it-IT" dirty="0" smtClean="0"/>
              <a:t>Da un’idea di </a:t>
            </a:r>
            <a:r>
              <a:rPr lang="it-IT" dirty="0" err="1" smtClean="0"/>
              <a:t>Monnet</a:t>
            </a:r>
            <a:r>
              <a:rPr lang="it-IT" dirty="0" smtClean="0"/>
              <a:t>, una proposta di </a:t>
            </a:r>
            <a:r>
              <a:rPr lang="it-IT" dirty="0" err="1" smtClean="0"/>
              <a:t>Schuman</a:t>
            </a:r>
            <a:r>
              <a:rPr lang="it-IT" dirty="0" smtClean="0"/>
              <a:t> (sostenuta da De Gasperi e </a:t>
            </a:r>
            <a:r>
              <a:rPr lang="it-IT" dirty="0" err="1" smtClean="0"/>
              <a:t>Adenauer</a:t>
            </a:r>
            <a:r>
              <a:rPr lang="it-IT" dirty="0" smtClean="0"/>
              <a:t>) </a:t>
            </a:r>
          </a:p>
          <a:p>
            <a:pPr algn="just"/>
            <a:r>
              <a:rPr lang="it-IT" b="1" i="1" dirty="0" smtClean="0"/>
              <a:t>18 aprile 1951</a:t>
            </a:r>
          </a:p>
          <a:p>
            <a:pPr algn="just"/>
            <a:r>
              <a:rPr lang="it-IT" b="1" dirty="0" smtClean="0"/>
              <a:t>6 Stati: Francia, Germania Ovest, Italia, Paesi Bassi, Belgio, Lussemburgo </a:t>
            </a:r>
          </a:p>
          <a:p>
            <a:pPr algn="just"/>
            <a:r>
              <a:rPr lang="it-IT" b="1" dirty="0" smtClean="0"/>
              <a:t>Competenza sul settore carbosiderurgico </a:t>
            </a:r>
          </a:p>
          <a:p>
            <a:pPr algn="just"/>
            <a:r>
              <a:rPr lang="it-IT" b="1" dirty="0" smtClean="0"/>
              <a:t>Inizio del processo di integrazione europea </a:t>
            </a:r>
          </a:p>
          <a:p>
            <a:pPr algn="just"/>
            <a:r>
              <a:rPr lang="it-IT" b="1" dirty="0" smtClean="0"/>
              <a:t>Settore strategico per gli armamenti </a:t>
            </a:r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16331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processo di integrazione europea: storia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CEE (Comunità economica europea)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itorno 5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60648" y="2112779"/>
            <a:ext cx="8147248" cy="4158133"/>
          </a:xfrm>
        </p:spPr>
        <p:txBody>
          <a:bodyPr/>
          <a:lstStyle/>
          <a:p>
            <a:pPr algn="just"/>
            <a:r>
              <a:rPr lang="it-IT" b="1" i="1" dirty="0" smtClean="0"/>
              <a:t>‘‘Trattati di Roma’’, 25 marzo 1957 </a:t>
            </a:r>
          </a:p>
          <a:p>
            <a:pPr algn="just"/>
            <a:r>
              <a:rPr lang="it-IT" b="1" dirty="0" smtClean="0"/>
              <a:t>6 Stati (in origine): Francia, Germania Ovest, Italia, Paesi Bassi, Belgio, Lussemburgo </a:t>
            </a:r>
          </a:p>
          <a:p>
            <a:pPr algn="just"/>
            <a:r>
              <a:rPr lang="it-IT" b="1" dirty="0" smtClean="0"/>
              <a:t>Obiettivo: creazione di un mercato unico senza barriere doganali interne: </a:t>
            </a:r>
          </a:p>
          <a:p>
            <a:pPr lvl="1" algn="just"/>
            <a:r>
              <a:rPr lang="it-IT" b="1" dirty="0" smtClean="0"/>
              <a:t>Libera circolazione delle merci. </a:t>
            </a:r>
          </a:p>
          <a:p>
            <a:pPr lvl="1" algn="just"/>
            <a:r>
              <a:rPr lang="it-IT" b="1" dirty="0" smtClean="0"/>
              <a:t>Libera circolazione dei lavoratori. </a:t>
            </a:r>
          </a:p>
          <a:p>
            <a:pPr lvl="1" algn="just"/>
            <a:r>
              <a:rPr lang="it-IT" b="1" dirty="0" smtClean="0"/>
              <a:t>Libera circolazione dei servizi. </a:t>
            </a:r>
          </a:p>
          <a:p>
            <a:pPr lvl="1" algn="just"/>
            <a:r>
              <a:rPr lang="it-IT" b="1" dirty="0" smtClean="0"/>
              <a:t>Libera circolazione dei capitali.  </a:t>
            </a:r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24329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processo di integrazione europea: storia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CEE (Comunità economica europea)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itorno 5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088" y="1935163"/>
            <a:ext cx="6149824" cy="4389437"/>
          </a:xfrm>
        </p:spPr>
      </p:pic>
      <p:sp>
        <p:nvSpPr>
          <p:cNvPr id="11" name="CasellaDiTesto 10"/>
          <p:cNvSpPr txBox="1"/>
          <p:nvPr/>
        </p:nvSpPr>
        <p:spPr>
          <a:xfrm>
            <a:off x="1497088" y="6381328"/>
            <a:ext cx="614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La firma dei Trattati di Roma (25 marzo 1957)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319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processo di integrazione europea: storia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UE e CE 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itorno 5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60648" y="2112779"/>
            <a:ext cx="8147248" cy="4158133"/>
          </a:xfrm>
        </p:spPr>
        <p:txBody>
          <a:bodyPr/>
          <a:lstStyle/>
          <a:p>
            <a:pPr algn="just"/>
            <a:r>
              <a:rPr lang="it-IT" b="1" i="1" dirty="0" smtClean="0"/>
              <a:t>‘‘Trattato di Maastricht’’, 7 febbraio 1992 </a:t>
            </a:r>
          </a:p>
          <a:p>
            <a:pPr algn="just"/>
            <a:r>
              <a:rPr lang="it-IT" b="1" dirty="0" smtClean="0"/>
              <a:t> Nasce l’Unione europea (UE), che comprende: </a:t>
            </a:r>
          </a:p>
          <a:p>
            <a:pPr lvl="1" algn="just"/>
            <a:r>
              <a:rPr lang="it-IT" b="1" dirty="0" smtClean="0"/>
              <a:t>Comunità europea (CE), che espande le proprie competenze (es.: tutela dei consumatori, ecc.) </a:t>
            </a:r>
          </a:p>
          <a:p>
            <a:pPr lvl="1" algn="just"/>
            <a:r>
              <a:rPr lang="it-IT" b="1" dirty="0" smtClean="0"/>
              <a:t>Politica estera e di sicurezza comune (PESC) </a:t>
            </a:r>
          </a:p>
          <a:p>
            <a:pPr lvl="1" algn="just"/>
            <a:r>
              <a:rPr lang="it-IT" b="1" dirty="0" smtClean="0"/>
              <a:t>Giustizia e affari interni (GAI) </a:t>
            </a:r>
          </a:p>
          <a:p>
            <a:pPr algn="just"/>
            <a:r>
              <a:rPr lang="it-IT" b="1" dirty="0" smtClean="0"/>
              <a:t> Cittadinanza europea (vari diritti)  </a:t>
            </a:r>
          </a:p>
          <a:p>
            <a:pPr algn="just"/>
            <a:r>
              <a:rPr lang="it-IT" b="1" dirty="0" smtClean="0"/>
              <a:t> Unione economica e monetaria (UEM) </a:t>
            </a:r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19141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processo di integrazione europea: storia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Carta dei diritti fondamentali della UE </a:t>
            </a:r>
            <a:r>
              <a:rPr lang="it-IT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(Carta di Nizza)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itorno 5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2740377"/>
            <a:ext cx="8147248" cy="2396341"/>
          </a:xfrm>
        </p:spPr>
        <p:txBody>
          <a:bodyPr/>
          <a:lstStyle/>
          <a:p>
            <a:pPr algn="just"/>
            <a:r>
              <a:rPr lang="it-IT" b="1" i="1" dirty="0" smtClean="0"/>
              <a:t>Proclamata il 7 dicembre 2000 </a:t>
            </a:r>
          </a:p>
          <a:p>
            <a:pPr algn="just"/>
            <a:r>
              <a:rPr lang="it-IT" b="1" i="1" dirty="0" smtClean="0"/>
              <a:t>Entrata in vigore (con lo stesso valore dei Trattati) il 1° dicembre 2009 </a:t>
            </a:r>
          </a:p>
          <a:p>
            <a:pPr algn="just"/>
            <a:r>
              <a:rPr lang="it-IT" b="1" dirty="0" smtClean="0"/>
              <a:t>Primo catalogo organico dei diritti fondamentali tutelati dal diritto dell’Unione europea </a:t>
            </a:r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87113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processo di integrazione europea: storia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L’euro </a:t>
            </a:r>
            <a:endParaRPr lang="it-IT" sz="2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itorno 5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33500" y="2551327"/>
            <a:ext cx="8147248" cy="2756381"/>
          </a:xfrm>
        </p:spPr>
        <p:txBody>
          <a:bodyPr/>
          <a:lstStyle/>
          <a:p>
            <a:pPr algn="just"/>
            <a:r>
              <a:rPr lang="it-IT" b="1" i="1" dirty="0" smtClean="0"/>
              <a:t>In circolazione dal 1° gennaio 2002 </a:t>
            </a:r>
          </a:p>
          <a:p>
            <a:pPr algn="just"/>
            <a:r>
              <a:rPr lang="it-IT" b="1" dirty="0" smtClean="0"/>
              <a:t>Solo in alcuni Stati della UE (Unione economica e monetaria o ‘‘Eurozona’’) 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sz="2300" b="1" i="1" dirty="0" smtClean="0"/>
              <a:t>Una politica monetaria comune senza una politica fiscale comune: un’anomalia al centro di dibattiti </a:t>
            </a:r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12167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processo di integrazione europea: storia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progetto fallito della ‘‘Costituzione europea’’ </a:t>
            </a:r>
            <a:endParaRPr lang="it-IT" sz="2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itorno 5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60648" y="2112779"/>
            <a:ext cx="8147248" cy="4158133"/>
          </a:xfrm>
        </p:spPr>
        <p:txBody>
          <a:bodyPr/>
          <a:lstStyle/>
          <a:p>
            <a:pPr algn="just"/>
            <a:r>
              <a:rPr lang="it-IT" b="1" dirty="0" smtClean="0"/>
              <a:t>Non una vera e propria Costituzione, ma un trattato </a:t>
            </a:r>
          </a:p>
          <a:p>
            <a:pPr algn="just"/>
            <a:r>
              <a:rPr lang="it-IT" b="1" dirty="0" smtClean="0"/>
              <a:t>Firmata a Roma il 29 ottobre 2004 </a:t>
            </a:r>
          </a:p>
          <a:p>
            <a:pPr algn="just"/>
            <a:r>
              <a:rPr lang="it-IT" b="1" dirty="0" smtClean="0"/>
              <a:t>Bocciata dai referendum francese e olandese nel 2005 (resistenza di settori della società europea verso un’integrazione troppo avanzata) </a:t>
            </a:r>
          </a:p>
          <a:p>
            <a:pPr algn="just"/>
            <a:r>
              <a:rPr lang="it-IT" b="1" dirty="0" smtClean="0"/>
              <a:t>Progetto abbandonato </a:t>
            </a:r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40907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processo di integrazione europea: storia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Trattato di Lisbona </a:t>
            </a:r>
            <a:endParaRPr lang="it-IT" sz="2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itorno 5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60648" y="2112779"/>
            <a:ext cx="8147248" cy="4158133"/>
          </a:xfrm>
        </p:spPr>
        <p:txBody>
          <a:bodyPr/>
          <a:lstStyle/>
          <a:p>
            <a:pPr algn="just"/>
            <a:r>
              <a:rPr lang="it-IT" b="1" i="1" dirty="0" smtClean="0"/>
              <a:t>Firmato il 13 dicembre 2007 </a:t>
            </a:r>
          </a:p>
          <a:p>
            <a:pPr algn="just"/>
            <a:r>
              <a:rPr lang="it-IT" b="1" i="1" dirty="0" smtClean="0"/>
              <a:t>In vigore dal 1° dicembre 2009 </a:t>
            </a:r>
          </a:p>
          <a:p>
            <a:pPr algn="just"/>
            <a:r>
              <a:rPr lang="it-IT" b="1" dirty="0" smtClean="0"/>
              <a:t>Per ‘‘rilanciare’’ il processo di integrazione dopo il fallimento della ‘‘Costituzione’’ europea </a:t>
            </a:r>
          </a:p>
          <a:p>
            <a:pPr algn="just"/>
            <a:r>
              <a:rPr lang="it-IT" b="1" dirty="0" smtClean="0"/>
              <a:t>Determina, per molti aspetti, l’attuale assetto dell’Unione europea </a:t>
            </a:r>
          </a:p>
          <a:p>
            <a:pPr algn="just"/>
            <a:r>
              <a:rPr lang="it-IT" b="1" dirty="0" smtClean="0"/>
              <a:t>La CE scompare (assorbita dalla UE)  </a:t>
            </a:r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71542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95" y="-14288"/>
            <a:ext cx="6961009" cy="68300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-1" y="645408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Qualche dato di partenza … </a:t>
            </a:r>
            <a:endParaRPr lang="it-IT" sz="3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Pergamena 2 6"/>
          <p:cNvSpPr/>
          <p:nvPr/>
        </p:nvSpPr>
        <p:spPr>
          <a:xfrm rot="20656340">
            <a:off x="251072" y="1489613"/>
            <a:ext cx="2520280" cy="1008112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effectLst/>
              </a:rPr>
              <a:t>503 679 730 abitanti</a:t>
            </a:r>
            <a:endParaRPr lang="it-IT" dirty="0"/>
          </a:p>
        </p:txBody>
      </p:sp>
      <p:sp>
        <p:nvSpPr>
          <p:cNvPr id="8" name="Pergamena 2 7"/>
          <p:cNvSpPr/>
          <p:nvPr/>
        </p:nvSpPr>
        <p:spPr>
          <a:xfrm rot="1440008">
            <a:off x="6272225" y="1450501"/>
            <a:ext cx="1487354" cy="800581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effectLst/>
              </a:rPr>
              <a:t>28 Stati membri</a:t>
            </a:r>
            <a:endParaRPr lang="it-IT" dirty="0"/>
          </a:p>
        </p:txBody>
      </p:sp>
      <p:sp>
        <p:nvSpPr>
          <p:cNvPr id="9" name="Pergamena 2 8"/>
          <p:cNvSpPr/>
          <p:nvPr/>
        </p:nvSpPr>
        <p:spPr>
          <a:xfrm rot="19972158">
            <a:off x="6214953" y="5284141"/>
            <a:ext cx="1719945" cy="800581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effectLst/>
              </a:rPr>
              <a:t>4 326 253 km²</a:t>
            </a:r>
            <a:endParaRPr lang="it-IT" dirty="0"/>
          </a:p>
        </p:txBody>
      </p:sp>
      <p:sp>
        <p:nvSpPr>
          <p:cNvPr id="10" name="Pergamena 2 9"/>
          <p:cNvSpPr/>
          <p:nvPr/>
        </p:nvSpPr>
        <p:spPr>
          <a:xfrm rot="1051832">
            <a:off x="226092" y="5469724"/>
            <a:ext cx="2664296" cy="720080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effectLst/>
              </a:rPr>
              <a:t>14 710 </a:t>
            </a:r>
            <a:r>
              <a:rPr lang="it-IT" dirty="0" err="1" smtClean="0">
                <a:effectLst/>
              </a:rPr>
              <a:t>mld</a:t>
            </a:r>
            <a:r>
              <a:rPr lang="it-IT" dirty="0" smtClean="0">
                <a:effectLst/>
              </a:rPr>
              <a:t> € (PIL 2015) 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2247019" y="2483030"/>
            <a:ext cx="3871434" cy="2554545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6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CD908"/>
                </a:solidFill>
                <a:effectLst>
                  <a:outerShdw dist="38100" dir="2640000" algn="bl" rotWithShape="0">
                    <a:schemeClr val="accent2">
                      <a:lumMod val="75000"/>
                    </a:schemeClr>
                  </a:outerShdw>
                </a:effectLst>
              </a:rPr>
              <a:t>UE</a:t>
            </a:r>
            <a:endParaRPr lang="it-IT" sz="16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CD908"/>
              </a:solidFill>
              <a:effectLst>
                <a:outerShdw dist="38100" dir="2640000" algn="bl" rotWithShape="0">
                  <a:schemeClr val="accent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8022816" y="6432844"/>
            <a:ext cx="293600" cy="236516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8388424" y="6432844"/>
            <a:ext cx="298376" cy="236516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40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rapporto tra il diritto della UE e i diritti nazionali degli Stati membri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527224" y="2566988"/>
            <a:ext cx="8147248" cy="2756381"/>
          </a:xfrm>
        </p:spPr>
        <p:txBody>
          <a:bodyPr/>
          <a:lstStyle/>
          <a:p>
            <a:pPr algn="just"/>
            <a:r>
              <a:rPr lang="it-IT" b="1" dirty="0" smtClean="0"/>
              <a:t>Principio del «primato» del diritto dell’Unione sul diritto degli Stati membri (comprese le Costituzioni) </a:t>
            </a:r>
          </a:p>
          <a:p>
            <a:pPr algn="just"/>
            <a:r>
              <a:rPr lang="it-IT" b="1" dirty="0" smtClean="0"/>
              <a:t>Inizialmente non accettato dai giudici nazionali </a:t>
            </a:r>
          </a:p>
          <a:p>
            <a:pPr algn="just"/>
            <a:r>
              <a:rPr lang="it-IT" b="1" dirty="0" smtClean="0"/>
              <a:t>Successivamente accettato (eccetto, per l’Italia, la «teoria dei </a:t>
            </a:r>
            <a:r>
              <a:rPr lang="it-IT" b="1" dirty="0" err="1" smtClean="0"/>
              <a:t>controlimiti</a:t>
            </a:r>
            <a:r>
              <a:rPr lang="it-IT" b="1" dirty="0" smtClean="0"/>
              <a:t>»)   </a:t>
            </a:r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638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fonti del diritto dell’Unione europea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88747"/>
            <a:ext cx="8147248" cy="1545654"/>
          </a:xfrm>
        </p:spPr>
        <p:txBody>
          <a:bodyPr/>
          <a:lstStyle/>
          <a:p>
            <a:pPr algn="just"/>
            <a:r>
              <a:rPr lang="it-IT" b="1" dirty="0" smtClean="0"/>
              <a:t>Cos’è una «fonte del diritto»? </a:t>
            </a:r>
          </a:p>
          <a:p>
            <a:pPr algn="just"/>
            <a:r>
              <a:rPr lang="it-IT" b="1" dirty="0" smtClean="0"/>
              <a:t>Il concetto di «gerarchia delle fonti». </a:t>
            </a:r>
          </a:p>
          <a:p>
            <a:pPr algn="just"/>
            <a:r>
              <a:rPr lang="it-IT" b="1" dirty="0" smtClean="0"/>
              <a:t>FONTI DEL DIRITTO DELL’UNIONE EUROPEA: </a:t>
            </a:r>
          </a:p>
          <a:p>
            <a:pPr marL="0" indent="0" algn="just">
              <a:buNone/>
            </a:pPr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  <p:sp>
        <p:nvSpPr>
          <p:cNvPr id="5" name="Elaborazione 4"/>
          <p:cNvSpPr/>
          <p:nvPr/>
        </p:nvSpPr>
        <p:spPr>
          <a:xfrm>
            <a:off x="611560" y="4581128"/>
            <a:ext cx="8075240" cy="1656184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611560" y="3068960"/>
            <a:ext cx="8075240" cy="16561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70212" y="3651503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chemeClr val="bg1"/>
                </a:solidFill>
              </a:rPr>
              <a:t>DIRITTO PRIMARIO</a:t>
            </a:r>
            <a:endParaRPr lang="it-IT" sz="2200" b="1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70212" y="5335868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chemeClr val="bg1"/>
                </a:solidFill>
              </a:rPr>
              <a:t>DIRITTO DERIVATO</a:t>
            </a:r>
            <a:endParaRPr lang="it-IT" sz="2200" b="1" dirty="0">
              <a:solidFill>
                <a:schemeClr val="bg1"/>
              </a:solidFill>
            </a:endParaRPr>
          </a:p>
        </p:txBody>
      </p:sp>
      <p:sp>
        <p:nvSpPr>
          <p:cNvPr id="12" name="Elaborazione alternativa 11"/>
          <p:cNvSpPr/>
          <p:nvPr/>
        </p:nvSpPr>
        <p:spPr>
          <a:xfrm>
            <a:off x="4530824" y="3134401"/>
            <a:ext cx="2417440" cy="51710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Trattati (TUE e TFUE)</a:t>
            </a:r>
            <a:endParaRPr lang="it-IT" dirty="0"/>
          </a:p>
        </p:txBody>
      </p:sp>
      <p:sp>
        <p:nvSpPr>
          <p:cNvPr id="13" name="Elaborazione alternativa 12"/>
          <p:cNvSpPr/>
          <p:nvPr/>
        </p:nvSpPr>
        <p:spPr>
          <a:xfrm>
            <a:off x="4932040" y="3566493"/>
            <a:ext cx="2417440" cy="51710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‘‘Carta di Nizza’’</a:t>
            </a:r>
            <a:endParaRPr lang="it-IT" dirty="0"/>
          </a:p>
        </p:txBody>
      </p:sp>
      <p:sp>
        <p:nvSpPr>
          <p:cNvPr id="14" name="Elaborazione alternativa 13"/>
          <p:cNvSpPr/>
          <p:nvPr/>
        </p:nvSpPr>
        <p:spPr>
          <a:xfrm>
            <a:off x="5378778" y="4007471"/>
            <a:ext cx="2417440" cy="51710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«Principi generali»</a:t>
            </a:r>
            <a:endParaRPr lang="it-IT" dirty="0"/>
          </a:p>
        </p:txBody>
      </p:sp>
      <p:sp>
        <p:nvSpPr>
          <p:cNvPr id="15" name="Elaborazione alternativa 14"/>
          <p:cNvSpPr/>
          <p:nvPr/>
        </p:nvSpPr>
        <p:spPr>
          <a:xfrm>
            <a:off x="4517885" y="4797152"/>
            <a:ext cx="2070339" cy="496189"/>
          </a:xfrm>
          <a:prstGeom prst="flowChartAlternateProcess">
            <a:avLst/>
          </a:prstGeom>
          <a:solidFill>
            <a:srgbClr val="EE6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Regolamenti</a:t>
            </a:r>
            <a:endParaRPr lang="it-IT" dirty="0"/>
          </a:p>
        </p:txBody>
      </p:sp>
      <p:sp>
        <p:nvSpPr>
          <p:cNvPr id="16" name="Elaborazione alternativa 15"/>
          <p:cNvSpPr/>
          <p:nvPr/>
        </p:nvSpPr>
        <p:spPr>
          <a:xfrm>
            <a:off x="5004048" y="5229200"/>
            <a:ext cx="2070339" cy="496189"/>
          </a:xfrm>
          <a:prstGeom prst="flowChartAlternateProcess">
            <a:avLst/>
          </a:prstGeom>
          <a:solidFill>
            <a:srgbClr val="EE6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Direttive</a:t>
            </a:r>
            <a:endParaRPr lang="it-IT" dirty="0"/>
          </a:p>
        </p:txBody>
      </p:sp>
      <p:sp>
        <p:nvSpPr>
          <p:cNvPr id="17" name="Elaborazione alternativa 16"/>
          <p:cNvSpPr/>
          <p:nvPr/>
        </p:nvSpPr>
        <p:spPr>
          <a:xfrm>
            <a:off x="5790029" y="5661248"/>
            <a:ext cx="2070339" cy="496189"/>
          </a:xfrm>
          <a:prstGeom prst="flowChartAlternateProcess">
            <a:avLst/>
          </a:prstGeom>
          <a:solidFill>
            <a:srgbClr val="EE6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Decisioni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1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fonti del diritto dell’Unione europea</a:t>
            </a:r>
          </a:p>
          <a:p>
            <a:pPr algn="ctr"/>
            <a:r>
              <a:rPr lang="it-IT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Diritto derivato 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519014" y="2235554"/>
            <a:ext cx="8147248" cy="3685232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i="1" dirty="0" smtClean="0"/>
              <a:t>Il «diritto derivato» è gerarchicamente inferiore al «diritto primario»</a:t>
            </a:r>
          </a:p>
          <a:p>
            <a:pPr algn="just"/>
            <a:r>
              <a:rPr lang="it-IT" b="1" dirty="0" smtClean="0"/>
              <a:t>REGOLAMENTI: «portata generale», «diretta applicabilità»</a:t>
            </a:r>
          </a:p>
          <a:p>
            <a:pPr algn="just"/>
            <a:r>
              <a:rPr lang="it-IT" b="1" dirty="0" smtClean="0"/>
              <a:t>DIRETTIVE: «portata generale», necessità di essere «recepite» dagli Stati membri (indicano solo gli obiettivi da raggiungere) </a:t>
            </a:r>
          </a:p>
          <a:p>
            <a:pPr algn="just"/>
            <a:r>
              <a:rPr lang="it-IT" b="1" dirty="0" smtClean="0"/>
              <a:t>DECISIONI: portata generale o individuale. </a:t>
            </a:r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  <p:sp>
        <p:nvSpPr>
          <p:cNvPr id="18" name="Ritorno 17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09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1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Elaborazione 9"/>
          <p:cNvSpPr/>
          <p:nvPr/>
        </p:nvSpPr>
        <p:spPr>
          <a:xfrm>
            <a:off x="457200" y="1628800"/>
            <a:ext cx="3682752" cy="749534"/>
          </a:xfrm>
          <a:prstGeom prst="flowChart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ISTITUZIONI POLITICHE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laborazione 10"/>
          <p:cNvSpPr/>
          <p:nvPr/>
        </p:nvSpPr>
        <p:spPr>
          <a:xfrm>
            <a:off x="5076056" y="1628800"/>
            <a:ext cx="3528392" cy="749534"/>
          </a:xfrm>
          <a:prstGeom prst="flowChartProcess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ISTITUZIONI NON POLITICHE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tangolo arrotondato 13">
            <a:hlinkClick r:id="rId5" action="ppaction://hlinksldjump"/>
          </p:cNvPr>
          <p:cNvSpPr/>
          <p:nvPr/>
        </p:nvSpPr>
        <p:spPr>
          <a:xfrm>
            <a:off x="457200" y="2852936"/>
            <a:ext cx="17385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Consiglio europeo</a:t>
            </a:r>
            <a:endParaRPr lang="it-IT" b="1" dirty="0"/>
          </a:p>
        </p:txBody>
      </p:sp>
      <p:sp>
        <p:nvSpPr>
          <p:cNvPr id="17" name="Rettangolo arrotondato 16">
            <a:hlinkClick r:id="rId6" action="ppaction://hlinksldjump"/>
          </p:cNvPr>
          <p:cNvSpPr/>
          <p:nvPr/>
        </p:nvSpPr>
        <p:spPr>
          <a:xfrm>
            <a:off x="2596952" y="3417299"/>
            <a:ext cx="17385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Commissione europea</a:t>
            </a:r>
            <a:endParaRPr lang="it-IT" b="1" dirty="0"/>
          </a:p>
        </p:txBody>
      </p:sp>
      <p:sp>
        <p:nvSpPr>
          <p:cNvPr id="18" name="Rettangolo arrotondato 17">
            <a:hlinkClick r:id="rId7" action="ppaction://hlinksldjump"/>
          </p:cNvPr>
          <p:cNvSpPr/>
          <p:nvPr/>
        </p:nvSpPr>
        <p:spPr>
          <a:xfrm>
            <a:off x="449542" y="4077072"/>
            <a:ext cx="17385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Consiglio (dell’UE)</a:t>
            </a:r>
            <a:endParaRPr lang="it-IT" b="1" dirty="0"/>
          </a:p>
        </p:txBody>
      </p:sp>
      <p:sp>
        <p:nvSpPr>
          <p:cNvPr id="19" name="Rettangolo arrotondato 18">
            <a:hlinkClick r:id="rId8" action="ppaction://hlinksldjump"/>
          </p:cNvPr>
          <p:cNvSpPr/>
          <p:nvPr/>
        </p:nvSpPr>
        <p:spPr>
          <a:xfrm>
            <a:off x="2596952" y="4744296"/>
            <a:ext cx="17385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Parlamento europeo</a:t>
            </a:r>
            <a:endParaRPr lang="it-IT" b="1" dirty="0"/>
          </a:p>
        </p:txBody>
      </p:sp>
      <p:sp>
        <p:nvSpPr>
          <p:cNvPr id="20" name="Rettangolo arrotondato 19">
            <a:hlinkClick r:id="rId9" action="ppaction://hlinksldjump"/>
          </p:cNvPr>
          <p:cNvSpPr/>
          <p:nvPr/>
        </p:nvSpPr>
        <p:spPr>
          <a:xfrm>
            <a:off x="323528" y="5430976"/>
            <a:ext cx="1864550" cy="651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Alto Rappresentante</a:t>
            </a:r>
            <a:endParaRPr lang="it-IT" dirty="0"/>
          </a:p>
        </p:txBody>
      </p:sp>
      <p:cxnSp>
        <p:nvCxnSpPr>
          <p:cNvPr id="24" name="Connettore 1 23"/>
          <p:cNvCxnSpPr/>
          <p:nvPr/>
        </p:nvCxnSpPr>
        <p:spPr>
          <a:xfrm flipH="1">
            <a:off x="2387487" y="2378334"/>
            <a:ext cx="24273" cy="3378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H="1">
            <a:off x="2218910" y="3140968"/>
            <a:ext cx="192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flipH="1">
            <a:off x="2411760" y="3683999"/>
            <a:ext cx="192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flipH="1">
            <a:off x="2380928" y="5032328"/>
            <a:ext cx="192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flipH="1">
            <a:off x="2218910" y="4380932"/>
            <a:ext cx="192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H="1">
            <a:off x="2195736" y="5730557"/>
            <a:ext cx="192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tangolo arrotondato 33">
            <a:hlinkClick r:id="rId10" action="ppaction://hlinksldjump"/>
          </p:cNvPr>
          <p:cNvSpPr/>
          <p:nvPr/>
        </p:nvSpPr>
        <p:spPr>
          <a:xfrm>
            <a:off x="4884464" y="3429000"/>
            <a:ext cx="1738536" cy="576064"/>
          </a:xfrm>
          <a:prstGeom prst="round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B.C.E.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5" name="Rettangolo arrotondato 34">
            <a:hlinkClick r:id="rId11" action="ppaction://hlinksldjump"/>
          </p:cNvPr>
          <p:cNvSpPr/>
          <p:nvPr/>
        </p:nvSpPr>
        <p:spPr>
          <a:xfrm>
            <a:off x="7024216" y="3428521"/>
            <a:ext cx="1738536" cy="576064"/>
          </a:xfrm>
          <a:prstGeom prst="round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Corte di giustizia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7" name="Rettangolo arrotondato 36">
            <a:hlinkClick r:id="rId12" action="ppaction://hlinksldjump"/>
          </p:cNvPr>
          <p:cNvSpPr/>
          <p:nvPr/>
        </p:nvSpPr>
        <p:spPr>
          <a:xfrm>
            <a:off x="7024216" y="4755518"/>
            <a:ext cx="1738536" cy="576064"/>
          </a:xfrm>
          <a:prstGeom prst="round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Corte dei conti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39" name="Connettore 1 38"/>
          <p:cNvCxnSpPr/>
          <p:nvPr/>
        </p:nvCxnSpPr>
        <p:spPr>
          <a:xfrm flipH="1">
            <a:off x="6646174" y="3717032"/>
            <a:ext cx="192850" cy="0"/>
          </a:xfrm>
          <a:prstGeom prst="line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>
            <a:endCxn id="34" idx="3"/>
          </p:cNvCxnSpPr>
          <p:nvPr/>
        </p:nvCxnSpPr>
        <p:spPr>
          <a:xfrm flipH="1">
            <a:off x="6623000" y="3717032"/>
            <a:ext cx="3740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 flipH="1">
            <a:off x="6827422" y="5013176"/>
            <a:ext cx="192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flipH="1">
            <a:off x="6804248" y="2345400"/>
            <a:ext cx="1" cy="2663229"/>
          </a:xfrm>
          <a:prstGeom prst="line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8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Consiglio europeo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860032" y="1975011"/>
            <a:ext cx="4032448" cy="4260467"/>
          </a:xfrm>
        </p:spPr>
        <p:txBody>
          <a:bodyPr/>
          <a:lstStyle/>
          <a:p>
            <a:pPr algn="just"/>
            <a:r>
              <a:rPr lang="it-IT" b="1" dirty="0" smtClean="0"/>
              <a:t>Capi di Stato o di Governo degli Stati membri </a:t>
            </a:r>
          </a:p>
          <a:p>
            <a:pPr algn="just"/>
            <a:r>
              <a:rPr lang="it-IT" b="1" dirty="0" smtClean="0"/>
              <a:t>Determina gli indirizzi politici generali</a:t>
            </a:r>
          </a:p>
          <a:p>
            <a:pPr algn="just"/>
            <a:r>
              <a:rPr lang="it-IT" b="1" dirty="0" smtClean="0"/>
              <a:t>Presidente del Consiglio europeo: eletto dal Consiglio europeo per 2 anni e mezzo </a:t>
            </a:r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  <p:sp>
        <p:nvSpPr>
          <p:cNvPr id="5" name="Ritorno 4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60617" y="4653136"/>
            <a:ext cx="24671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In alto</a:t>
            </a:r>
            <a:r>
              <a:rPr lang="it-IT" dirty="0" smtClean="0"/>
              <a:t>: Palazzo Europa a Bruxelles, dal 2017 sede del Consiglio europeo. </a:t>
            </a:r>
            <a:r>
              <a:rPr lang="it-IT" i="1" dirty="0"/>
              <a:t>A</a:t>
            </a:r>
            <a:r>
              <a:rPr lang="it-IT" i="1" dirty="0" smtClean="0"/>
              <a:t> destra</a:t>
            </a:r>
            <a:r>
              <a:rPr lang="it-IT" dirty="0" smtClean="0"/>
              <a:t>: Donald </a:t>
            </a:r>
            <a:r>
              <a:rPr lang="it-IT" dirty="0" err="1" smtClean="0"/>
              <a:t>Tusk</a:t>
            </a:r>
            <a:r>
              <a:rPr lang="it-IT" dirty="0" smtClean="0"/>
              <a:t>, Presidente del Consiglio europeo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871" y="1933511"/>
            <a:ext cx="3273001" cy="27196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784" y="3356992"/>
            <a:ext cx="217444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Commissione europea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683568" y="2120861"/>
            <a:ext cx="8003232" cy="4404483"/>
          </a:xfrm>
        </p:spPr>
        <p:txBody>
          <a:bodyPr/>
          <a:lstStyle/>
          <a:p>
            <a:pPr algn="just"/>
            <a:r>
              <a:rPr lang="it-IT" b="1" dirty="0" smtClean="0"/>
              <a:t>Un commissario per ciascun Stato membro. </a:t>
            </a:r>
          </a:p>
          <a:p>
            <a:pPr algn="just"/>
            <a:r>
              <a:rPr lang="it-IT" b="1" dirty="0" smtClean="0"/>
              <a:t>Procedura di nomina (semplificando): eletta dal Parlamento europeo (con l’accordo del Consiglio dell’UE) dopo ogni elezione europea. </a:t>
            </a:r>
          </a:p>
          <a:p>
            <a:pPr algn="just"/>
            <a:r>
              <a:rPr lang="it-IT" b="1" dirty="0" smtClean="0"/>
              <a:t>Funzioni: </a:t>
            </a:r>
          </a:p>
          <a:p>
            <a:pPr lvl="1" algn="just"/>
            <a:r>
              <a:rPr lang="it-IT" b="1" dirty="0" smtClean="0"/>
              <a:t>«Iniziativa legislativa» </a:t>
            </a:r>
          </a:p>
          <a:p>
            <a:pPr lvl="1" algn="just"/>
            <a:r>
              <a:rPr lang="it-IT" b="1" dirty="0" smtClean="0"/>
              <a:t>Vigilanza sul rispetto del diritto UE («procedura di infrazione», ecc.) </a:t>
            </a:r>
          </a:p>
          <a:p>
            <a:pPr lvl="1" algn="just"/>
            <a:r>
              <a:rPr lang="it-IT" b="1" dirty="0" smtClean="0"/>
              <a:t>Attuazione delle decisioni politiche dell’UE </a:t>
            </a:r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  <p:sp>
        <p:nvSpPr>
          <p:cNvPr id="5" name="Ritorno 4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482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Commissione europea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itorno 4">
            <a:hlinkClick r:id="rId4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Segnaposto contenuto 11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968" y="1847850"/>
            <a:ext cx="6680200" cy="5010150"/>
          </a:xfr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1826518"/>
            <a:ext cx="2102172" cy="2901855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6660232" y="4728373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A sinistra</a:t>
            </a:r>
            <a:r>
              <a:rPr lang="it-IT" dirty="0" smtClean="0"/>
              <a:t>: sede della Commissione. </a:t>
            </a:r>
          </a:p>
          <a:p>
            <a:r>
              <a:rPr lang="it-IT" i="1" dirty="0" smtClean="0"/>
              <a:t>In alto</a:t>
            </a:r>
            <a:r>
              <a:rPr lang="it-IT" dirty="0" smtClean="0"/>
              <a:t>: il Presidente della Commissione Jean-Claude </a:t>
            </a:r>
            <a:r>
              <a:rPr lang="it-IT" dirty="0" err="1" smtClean="0"/>
              <a:t>Juncker</a:t>
            </a:r>
            <a:r>
              <a:rPr lang="it-IT" dirty="0" smtClean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01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Consiglio (della UE)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683568" y="2120861"/>
            <a:ext cx="8003232" cy="4404483"/>
          </a:xfrm>
        </p:spPr>
        <p:txBody>
          <a:bodyPr/>
          <a:lstStyle/>
          <a:p>
            <a:pPr algn="just"/>
            <a:r>
              <a:rPr lang="it-IT" b="1" i="1" dirty="0" smtClean="0"/>
              <a:t>Da non confondere con il Consiglio europeo</a:t>
            </a:r>
            <a:r>
              <a:rPr lang="it-IT" b="1" dirty="0" smtClean="0"/>
              <a:t>. </a:t>
            </a:r>
          </a:p>
          <a:p>
            <a:pPr algn="just"/>
            <a:r>
              <a:rPr lang="it-IT" b="1" dirty="0" smtClean="0"/>
              <a:t>Rappresentanti dei Governi degli Stati membri (diversi a seconda dell’oggetto della riunione)  </a:t>
            </a:r>
          </a:p>
          <a:p>
            <a:pPr algn="just"/>
            <a:r>
              <a:rPr lang="it-IT" b="1" dirty="0" smtClean="0"/>
              <a:t>Insieme con il Parlamento europeo, approva gli atti normativi dell’UE, ma non può proporli (l’iniziativa legislativa spetta alla Commissione)</a:t>
            </a:r>
          </a:p>
          <a:p>
            <a:pPr algn="just"/>
            <a:r>
              <a:rPr lang="it-IT" b="1" dirty="0" smtClean="0"/>
              <a:t>Presidenza del Consiglio dell’UE: assegnata a ciascun Stato membro a rotazione, ogni 6 mesi (</a:t>
            </a:r>
            <a:r>
              <a:rPr lang="it-IT" b="1" i="1" dirty="0" smtClean="0"/>
              <a:t>attualmente: Malta</a:t>
            </a:r>
            <a:r>
              <a:rPr lang="it-IT" b="1" dirty="0" smtClean="0"/>
              <a:t>)</a:t>
            </a:r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  <p:sp>
        <p:nvSpPr>
          <p:cNvPr id="5" name="Ritorno 4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73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Parlamento europeo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570384" y="1920687"/>
            <a:ext cx="8003232" cy="4404483"/>
          </a:xfrm>
        </p:spPr>
        <p:txBody>
          <a:bodyPr/>
          <a:lstStyle/>
          <a:p>
            <a:pPr algn="just"/>
            <a:r>
              <a:rPr lang="it-IT" sz="2400" b="1" i="1" dirty="0" smtClean="0"/>
              <a:t>Originariamente, membri nominati dai Parlamenti degli Stati membri </a:t>
            </a:r>
          </a:p>
          <a:p>
            <a:pPr algn="just"/>
            <a:r>
              <a:rPr lang="it-IT" b="1" dirty="0" smtClean="0"/>
              <a:t>Dal 1979: eletto dai cittadini europei ogni 5 anni</a:t>
            </a:r>
          </a:p>
          <a:p>
            <a:pPr algn="just"/>
            <a:r>
              <a:rPr lang="it-IT" b="1" dirty="0" smtClean="0"/>
              <a:t>750 membri + il Presidente del Parlamento </a:t>
            </a:r>
          </a:p>
          <a:p>
            <a:pPr algn="just"/>
            <a:r>
              <a:rPr lang="it-IT" sz="2500" b="1" i="1" dirty="0" smtClean="0"/>
              <a:t>(ogni Stato ha un certo numero di europarlamentari, che però non «rappresentano» il proprio Stato)</a:t>
            </a:r>
          </a:p>
          <a:p>
            <a:pPr algn="just"/>
            <a:r>
              <a:rPr lang="it-IT" b="1" dirty="0" smtClean="0"/>
              <a:t>Insieme con il Consiglio, approva gli atti normativi dell’UE, ma non può proporli (l’iniziativa legislativa spetta alla Commissione) </a:t>
            </a:r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  <p:sp>
        <p:nvSpPr>
          <p:cNvPr id="5" name="Ritorno 4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6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Parlamento europeo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itorno 4">
            <a:hlinkClick r:id="rId4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433652"/>
            <a:ext cx="2636966" cy="4821833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99669" y="6286581"/>
            <a:ext cx="2747587" cy="53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https://it.wikipedia.org/wiki/Parlamento_europeo</a:t>
            </a:r>
            <a:endParaRPr lang="it-IT" sz="1400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9878">
            <a:off x="3008509" y="2476075"/>
            <a:ext cx="2640746" cy="3699076"/>
          </a:xfrm>
          <a:prstGeom prst="rect">
            <a:avLst/>
          </a:prstGeom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144230"/>
              </p:ext>
            </p:extLst>
          </p:nvPr>
        </p:nvGraphicFramePr>
        <p:xfrm>
          <a:off x="5264206" y="2001129"/>
          <a:ext cx="3898776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388"/>
                <a:gridCol w="19493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Stato</a:t>
                      </a:r>
                      <a:r>
                        <a:rPr lang="it-IT" baseline="0" dirty="0" smtClean="0"/>
                        <a:t> membro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Seggi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Germania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96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Francia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74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Italia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73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Regno Unito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73</a:t>
                      </a:r>
                      <a:endParaRPr lang="it-IT" dirty="0"/>
                    </a:p>
                  </a:txBody>
                  <a:tcPr/>
                </a:tc>
              </a:tr>
              <a:tr h="355376">
                <a:tc>
                  <a:txBody>
                    <a:bodyPr/>
                    <a:lstStyle/>
                    <a:p>
                      <a:r>
                        <a:rPr lang="it-IT" dirty="0" smtClean="0"/>
                        <a:t>Spagna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54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5810509" y="5301208"/>
            <a:ext cx="2876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Antonio </a:t>
            </a:r>
            <a:r>
              <a:rPr lang="it-IT" dirty="0" err="1" smtClean="0"/>
              <a:t>Tajani</a:t>
            </a:r>
            <a:r>
              <a:rPr lang="it-IT" dirty="0" smtClean="0"/>
              <a:t> (PPE), Presidente del Parlamento europeo dal 17/01/2017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09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r>
              <a:rPr lang="it-IT" b="1" dirty="0" smtClean="0"/>
              <a:t>Che cos’è il «diritto»? </a:t>
            </a:r>
          </a:p>
          <a:p>
            <a:r>
              <a:rPr lang="it-IT" b="1" dirty="0" smtClean="0"/>
              <a:t>Che cosa si intende per «norma giuridica»?               Una regola … </a:t>
            </a:r>
          </a:p>
          <a:p>
            <a:pPr lvl="1"/>
            <a:r>
              <a:rPr lang="it-IT" b="1" dirty="0" smtClean="0"/>
              <a:t>«generale» </a:t>
            </a:r>
          </a:p>
          <a:p>
            <a:pPr lvl="1"/>
            <a:r>
              <a:rPr lang="it-IT" b="1" dirty="0" smtClean="0"/>
              <a:t>«astratta» </a:t>
            </a:r>
          </a:p>
          <a:p>
            <a:pPr lvl="1"/>
            <a:r>
              <a:rPr lang="it-IT" b="1" dirty="0" smtClean="0"/>
              <a:t>posta o riconosciuta come vincolante da un’autorità pubblica </a:t>
            </a:r>
          </a:p>
          <a:p>
            <a:pPr lvl="1"/>
            <a:r>
              <a:rPr lang="it-IT" b="1" dirty="0" smtClean="0"/>
              <a:t>«imperativa». </a:t>
            </a:r>
          </a:p>
          <a:p>
            <a:pPr lvl="1"/>
            <a:endParaRPr lang="it-IT" dirty="0"/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Concetti di «diritto» e di «norma giuridica» </a:t>
            </a:r>
            <a:endParaRPr lang="it-IT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Indietro o precedente 8">
            <a:hlinkClick r:id="" action="ppaction://hlinkshowjump?jump=previousslide" highlightClick="1"/>
          </p:cNvPr>
          <p:cNvSpPr/>
          <p:nvPr/>
        </p:nvSpPr>
        <p:spPr>
          <a:xfrm>
            <a:off x="8022816" y="6432844"/>
            <a:ext cx="293600" cy="236516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vanti o successivo 9">
            <a:hlinkClick r:id="" action="ppaction://hlinkshowjump?jump=nextslide" highlightClick="1"/>
          </p:cNvPr>
          <p:cNvSpPr/>
          <p:nvPr/>
        </p:nvSpPr>
        <p:spPr>
          <a:xfrm>
            <a:off x="8388424" y="6432844"/>
            <a:ext cx="298376" cy="236516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647" y="1891884"/>
            <a:ext cx="7080485" cy="4489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Parlamento europeo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itorno 4">
            <a:hlinkClick r:id="rId6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4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Alto rappresentante dell’Unione                                     per gli Affari esteri e la politica di sicurezza</a:t>
            </a:r>
          </a:p>
          <a:p>
            <a:pPr algn="ctr"/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it-IT" sz="28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anche Vicepresidente della Commissione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itorno 4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637220" y="2852936"/>
            <a:ext cx="4150804" cy="4005064"/>
          </a:xfrm>
        </p:spPr>
        <p:txBody>
          <a:bodyPr/>
          <a:lstStyle/>
          <a:p>
            <a:pPr algn="just"/>
            <a:r>
              <a:rPr lang="it-IT" b="1" dirty="0" smtClean="0"/>
              <a:t>Guida la politica estera e di sicurezza comune della UE e la attua (su mandato del Consiglio). </a:t>
            </a:r>
          </a:p>
          <a:p>
            <a:pPr algn="just"/>
            <a:r>
              <a:rPr lang="it-IT" b="1" dirty="0" smtClean="0"/>
              <a:t>Nominato dal Consiglio europeo, con l’accordo del Presidente della Commissione. </a:t>
            </a:r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852936"/>
            <a:ext cx="2664478" cy="3395631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580112" y="624856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Federica </a:t>
            </a:r>
            <a:r>
              <a:rPr lang="it-IT" dirty="0" err="1" smtClean="0"/>
              <a:t>Mogherini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510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Banca Centrale Europea (B.C.E.) 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itorno 4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323528" y="2090082"/>
            <a:ext cx="3312368" cy="3427149"/>
          </a:xfrm>
        </p:spPr>
        <p:txBody>
          <a:bodyPr/>
          <a:lstStyle/>
          <a:p>
            <a:pPr algn="just"/>
            <a:r>
              <a:rPr lang="it-IT" b="1" dirty="0" smtClean="0"/>
              <a:t>Definisce e attua la politica monetaria per l’Eurozona. </a:t>
            </a:r>
          </a:p>
          <a:p>
            <a:pPr algn="just"/>
            <a:r>
              <a:rPr lang="it-IT" b="1" dirty="0" smtClean="0"/>
              <a:t>Il Presidente della BCE ha un mandato di 8 anni (non rinnovabile) ed è nominato dal Consiglio europeo.  </a:t>
            </a:r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552" y="2060848"/>
            <a:ext cx="5195986" cy="346052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321" y="1556791"/>
            <a:ext cx="1718668" cy="2478849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944552" y="5517231"/>
            <a:ext cx="5195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</a:t>
            </a:r>
            <a:r>
              <a:rPr lang="it-IT" dirty="0" err="1" smtClean="0"/>
              <a:t>Eurotower</a:t>
            </a:r>
            <a:r>
              <a:rPr lang="it-IT" dirty="0" smtClean="0"/>
              <a:t> (sede della BCE), a Francoforte. </a:t>
            </a:r>
          </a:p>
          <a:p>
            <a:r>
              <a:rPr lang="it-IT" i="1" dirty="0" smtClean="0"/>
              <a:t>In alto</a:t>
            </a:r>
            <a:r>
              <a:rPr lang="it-IT" dirty="0" smtClean="0"/>
              <a:t>: il Governatore della BCE Mario Draghi.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794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Corte di giustizia dell’Unione europea (C.G.U.E.) 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itorno 4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313184" y="2008100"/>
            <a:ext cx="8363272" cy="2923094"/>
          </a:xfrm>
        </p:spPr>
        <p:txBody>
          <a:bodyPr/>
          <a:lstStyle/>
          <a:p>
            <a:pPr algn="just"/>
            <a:r>
              <a:rPr lang="it-IT" b="1" dirty="0" smtClean="0"/>
              <a:t>Un giudice per ogni Stato membro. </a:t>
            </a:r>
          </a:p>
          <a:p>
            <a:pPr algn="just"/>
            <a:r>
              <a:rPr lang="it-IT" b="1" dirty="0" smtClean="0"/>
              <a:t>Organo giurisdizionale della UE con il compito di garantire il rispetto del diritto dell’Unione; in particolare: </a:t>
            </a:r>
          </a:p>
          <a:p>
            <a:pPr lvl="1" algn="just"/>
            <a:r>
              <a:rPr lang="it-IT" b="1" dirty="0" smtClean="0"/>
              <a:t>Stabilire se una norma UE è valida, o come deve essere interpretata («rinvio pregiudiziale»). </a:t>
            </a:r>
          </a:p>
          <a:p>
            <a:pPr lvl="1" algn="just"/>
            <a:r>
              <a:rPr lang="it-IT" b="1" dirty="0" smtClean="0"/>
              <a:t>Annullare atti UE illegittimi («ricorso per annullamento»). </a:t>
            </a:r>
          </a:p>
          <a:p>
            <a:pPr lvl="1" algn="just"/>
            <a:r>
              <a:rPr lang="it-IT" b="1" dirty="0" smtClean="0"/>
              <a:t>Accertare se uno Stato membro ha rispettato un obbligo sancito dal diritto dell’UE («ricorso per inadempimento»).  </a:t>
            </a:r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6815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Corte di giustizia dell’Unione europea (C.G.U.E.) 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itorno 4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922" y="1935163"/>
            <a:ext cx="6584155" cy="4389437"/>
          </a:xfrm>
        </p:spPr>
      </p:pic>
    </p:spTree>
    <p:extLst>
      <p:ext uri="{BB962C8B-B14F-4D97-AF65-F5344CB8AC3E}">
        <p14:creationId xmlns:p14="http://schemas.microsoft.com/office/powerpoint/2010/main" val="140637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istituzioni dell’Unione europea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Corte dei conti dell’Unione europea</a:t>
            </a:r>
            <a:endParaRPr lang="it-IT" sz="2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itorno 4">
            <a:hlinkClick r:id="rId5" action="ppaction://hlinksldjump" highlightClick="1"/>
          </p:cNvPr>
          <p:cNvSpPr/>
          <p:nvPr/>
        </p:nvSpPr>
        <p:spPr>
          <a:xfrm>
            <a:off x="8676456" y="6381328"/>
            <a:ext cx="360040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791580" y="2996952"/>
            <a:ext cx="7632848" cy="1780940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dirty="0" smtClean="0"/>
              <a:t>Analogamente alle Corti dei conti nazionali, verifica la correttezza (la legittimità e regolarità) delle entrate e delle uscite del bilancio dell’Unione europea.   </a:t>
            </a:r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25315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 competenze dell’Unione europea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88747"/>
            <a:ext cx="8147248" cy="1545654"/>
          </a:xfrm>
        </p:spPr>
        <p:txBody>
          <a:bodyPr/>
          <a:lstStyle/>
          <a:p>
            <a:pPr algn="just"/>
            <a:r>
              <a:rPr lang="it-IT" b="1" dirty="0" smtClean="0"/>
              <a:t>«Principio di attribuzione»: la UE ha solo le competenze che gli Stati membri le hanno affidato tramite i Trattati. </a:t>
            </a:r>
          </a:p>
          <a:p>
            <a:pPr algn="just"/>
            <a:r>
              <a:rPr lang="it-IT" b="1" dirty="0" smtClean="0">
                <a:solidFill>
                  <a:srgbClr val="002060"/>
                </a:solidFill>
              </a:rPr>
              <a:t>COMPETENZE ESCLUSIVE</a:t>
            </a:r>
            <a:r>
              <a:rPr lang="it-IT" b="1" dirty="0" smtClean="0"/>
              <a:t>: solo Ue </a:t>
            </a:r>
            <a:r>
              <a:rPr lang="it-IT" sz="2000" b="1" i="1" dirty="0" smtClean="0"/>
              <a:t>(es.: politica monetaria per l’Eurozona, politica commerciale comune) </a:t>
            </a:r>
          </a:p>
          <a:p>
            <a:pPr algn="just"/>
            <a:r>
              <a:rPr lang="it-IT" b="1" dirty="0" smtClean="0">
                <a:solidFill>
                  <a:srgbClr val="002060"/>
                </a:solidFill>
              </a:rPr>
              <a:t>COMPETENZE «CONCORRENTI</a:t>
            </a:r>
            <a:r>
              <a:rPr lang="it-IT" b="1" dirty="0" smtClean="0"/>
              <a:t>»: Ue e, </a:t>
            </a:r>
            <a:r>
              <a:rPr lang="it-IT" b="1" i="1" dirty="0" smtClean="0"/>
              <a:t>dove non è intervenuta la Ue</a:t>
            </a:r>
            <a:r>
              <a:rPr lang="it-IT" b="1" dirty="0" smtClean="0"/>
              <a:t>, Stati membri </a:t>
            </a:r>
            <a:r>
              <a:rPr lang="it-IT" sz="2000" b="1" i="1" dirty="0" smtClean="0"/>
              <a:t>(es.: mercato interno europeo, politica sociale, ambiente) </a:t>
            </a:r>
          </a:p>
          <a:p>
            <a:pPr algn="just"/>
            <a:r>
              <a:rPr lang="it-IT" b="1" dirty="0" smtClean="0">
                <a:solidFill>
                  <a:srgbClr val="002060"/>
                </a:solidFill>
              </a:rPr>
              <a:t>COMPETENZE «PARALLELE</a:t>
            </a:r>
            <a:r>
              <a:rPr lang="it-IT" b="1" dirty="0" smtClean="0"/>
              <a:t>»: solo per sostenere o coordinare le azioni degli Stati membri, ma senza interferire con esse </a:t>
            </a:r>
            <a:r>
              <a:rPr lang="it-IT" sz="2000" b="1" i="1" dirty="0" smtClean="0"/>
              <a:t>(es.: coordinamento delle politiche economiche, ricerca e sviluppo tecnologico)</a:t>
            </a:r>
            <a:r>
              <a:rPr lang="it-IT" b="1" dirty="0" smtClean="0"/>
              <a:t> </a:t>
            </a:r>
          </a:p>
          <a:p>
            <a:pPr marL="0" indent="0" algn="just">
              <a:buNone/>
            </a:pPr>
            <a:endParaRPr lang="it-IT" b="1" dirty="0" smtClean="0"/>
          </a:p>
          <a:p>
            <a:pPr marL="0" indent="0" algn="just">
              <a:buNone/>
            </a:pPr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10950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With or </a:t>
            </a:r>
            <a:r>
              <a:rPr lang="it-IT" sz="3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without</a:t>
            </a:r>
            <a:r>
              <a:rPr lang="it-IT" sz="3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EU?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519014" y="2054955"/>
            <a:ext cx="8147248" cy="3384376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i="1" dirty="0" smtClean="0"/>
              <a:t>Qualche spunto di riflessione finale: </a:t>
            </a:r>
          </a:p>
          <a:p>
            <a:pPr marL="0" indent="0" algn="just">
              <a:buNone/>
            </a:pPr>
            <a:endParaRPr lang="it-IT" sz="2000" b="1" i="1" dirty="0" smtClean="0"/>
          </a:p>
          <a:p>
            <a:pPr algn="just"/>
            <a:r>
              <a:rPr lang="it-IT" b="1" dirty="0" smtClean="0"/>
              <a:t>La </a:t>
            </a:r>
            <a:r>
              <a:rPr lang="it-IT" b="1" dirty="0" err="1" smtClean="0"/>
              <a:t>Brexit</a:t>
            </a:r>
            <a:r>
              <a:rPr lang="it-IT" b="1" dirty="0" smtClean="0"/>
              <a:t>: </a:t>
            </a:r>
            <a:r>
              <a:rPr lang="it-IT" b="1" i="1" dirty="0" smtClean="0"/>
              <a:t>a</a:t>
            </a:r>
            <a:r>
              <a:rPr lang="it-IT" b="1" dirty="0" smtClean="0"/>
              <a:t> «</a:t>
            </a:r>
            <a:r>
              <a:rPr lang="it-IT" b="1" i="1" dirty="0" smtClean="0"/>
              <a:t>Global Britain</a:t>
            </a:r>
            <a:r>
              <a:rPr lang="it-IT" b="1" dirty="0" smtClean="0"/>
              <a:t>»? </a:t>
            </a:r>
          </a:p>
          <a:p>
            <a:pPr algn="just"/>
            <a:r>
              <a:rPr lang="it-IT" b="1" dirty="0" smtClean="0"/>
              <a:t>I dibattiti sul futuro dell’Europa e l’idea di un’Europa ‘‘a geometrie variabili’’</a:t>
            </a:r>
          </a:p>
          <a:p>
            <a:pPr algn="just"/>
            <a:r>
              <a:rPr lang="it-IT" b="1" dirty="0" smtClean="0"/>
              <a:t>Un referendum sull’euro: possibile? </a:t>
            </a:r>
          </a:p>
          <a:p>
            <a:pPr algn="just"/>
            <a:r>
              <a:rPr lang="it-IT" b="1" dirty="0" smtClean="0"/>
              <a:t>Il contributo dell’integrazione europea alla pace in Europa </a:t>
            </a:r>
          </a:p>
          <a:p>
            <a:pPr algn="just"/>
            <a:endParaRPr lang="it-IT" b="1" dirty="0" smtClean="0"/>
          </a:p>
          <a:p>
            <a:pPr algn="just"/>
            <a:endParaRPr lang="it-IT" b="1" dirty="0" smtClean="0"/>
          </a:p>
          <a:p>
            <a:pPr algn="just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82678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996" y="293718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Grazie per l’attenzione </a:t>
            </a: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08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2378334"/>
            <a:ext cx="8229600" cy="3006005"/>
          </a:xfrm>
        </p:spPr>
        <p:txBody>
          <a:bodyPr/>
          <a:lstStyle/>
          <a:p>
            <a:r>
              <a:rPr lang="it-IT" b="1" dirty="0" smtClean="0">
                <a:hlinkClick r:id="rId4" action="ppaction://hlinksldjump"/>
              </a:rPr>
              <a:t>Qualcosa di meno di un vero e proprio Stato</a:t>
            </a:r>
            <a:r>
              <a:rPr lang="it-IT" b="1" dirty="0" smtClean="0"/>
              <a:t> </a:t>
            </a:r>
          </a:p>
          <a:p>
            <a:r>
              <a:rPr lang="it-IT" b="1" dirty="0" smtClean="0">
                <a:hlinkClick r:id="rId5" action="ppaction://hlinksldjump"/>
              </a:rPr>
              <a:t>Qualcosa di più di una semplice organizzazione internazionale</a:t>
            </a:r>
            <a:r>
              <a:rPr lang="it-IT" b="1" dirty="0" smtClean="0"/>
              <a:t> </a:t>
            </a:r>
          </a:p>
          <a:p>
            <a:r>
              <a:rPr lang="it-IT" b="1" dirty="0" smtClean="0">
                <a:hlinkClick r:id="rId6" action="ppaction://hlinksldjump"/>
              </a:rPr>
              <a:t>Non comprende solo gli Stati dell’Eurozona </a:t>
            </a:r>
            <a:endParaRPr lang="it-IT" b="1" dirty="0" smtClean="0"/>
          </a:p>
          <a:p>
            <a:r>
              <a:rPr lang="it-IT" b="1" dirty="0">
                <a:hlinkClick r:id="rId7" action="ppaction://hlinksldjump"/>
              </a:rPr>
              <a:t>N</a:t>
            </a:r>
            <a:r>
              <a:rPr lang="it-IT" b="1" dirty="0" smtClean="0">
                <a:hlinkClick r:id="rId7" action="ppaction://hlinksldjump"/>
              </a:rPr>
              <a:t>on va confusa con il Consiglio d’Europa </a:t>
            </a:r>
            <a:endParaRPr lang="it-IT" b="1" dirty="0" smtClean="0"/>
          </a:p>
          <a:p>
            <a:r>
              <a:rPr lang="it-IT" b="1" dirty="0" smtClean="0"/>
              <a:t>È formata da 28 Stati membri. </a:t>
            </a:r>
          </a:p>
          <a:p>
            <a:pPr lvl="1"/>
            <a:endParaRPr lang="it-IT" dirty="0"/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L’Unione europea: cosa è  </a:t>
            </a:r>
            <a:endParaRPr lang="it-IT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Indietro o precedente 5">
            <a:hlinkClick r:id="" action="ppaction://hlinkshowjump?jump=previousslide" highlightClick="1"/>
          </p:cNvPr>
          <p:cNvSpPr/>
          <p:nvPr/>
        </p:nvSpPr>
        <p:spPr>
          <a:xfrm>
            <a:off x="8022816" y="6432844"/>
            <a:ext cx="293600" cy="236516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Avanti o successivo 6">
            <a:hlinkClick r:id="" action="ppaction://hlinkshowjump?jump=nextslide" highlightClick="1"/>
          </p:cNvPr>
          <p:cNvSpPr/>
          <p:nvPr/>
        </p:nvSpPr>
        <p:spPr>
          <a:xfrm>
            <a:off x="8388424" y="6432844"/>
            <a:ext cx="298376" cy="236516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77838" y="2566988"/>
            <a:ext cx="8229600" cy="3006005"/>
          </a:xfrm>
        </p:spPr>
        <p:txBody>
          <a:bodyPr/>
          <a:lstStyle/>
          <a:p>
            <a:r>
              <a:rPr lang="it-IT" b="1" dirty="0" smtClean="0"/>
              <a:t>È composta da Stati sovrani (indipendenti), che possono decidere di uscirne (es.: </a:t>
            </a:r>
            <a:r>
              <a:rPr lang="it-IT" b="1" dirty="0" err="1" smtClean="0"/>
              <a:t>Brexit</a:t>
            </a:r>
            <a:r>
              <a:rPr lang="it-IT" b="1" dirty="0" smtClean="0"/>
              <a:t>). </a:t>
            </a:r>
          </a:p>
          <a:p>
            <a:r>
              <a:rPr lang="it-IT" b="1" dirty="0" smtClean="0"/>
              <a:t>Non ha tutti i poteri tipici degli Stati sovrani; ad esempio: </a:t>
            </a:r>
          </a:p>
          <a:p>
            <a:pPr lvl="1"/>
            <a:r>
              <a:rPr lang="it-IT" b="1" dirty="0" smtClean="0"/>
              <a:t>no politica fiscale </a:t>
            </a:r>
          </a:p>
          <a:p>
            <a:pPr lvl="1"/>
            <a:r>
              <a:rPr lang="it-IT" b="1" dirty="0" smtClean="0"/>
              <a:t>no poteri ‘‘pieni’’ in politica estera  </a:t>
            </a:r>
          </a:p>
          <a:p>
            <a:r>
              <a:rPr lang="it-IT" b="1" dirty="0" smtClean="0"/>
              <a:t> ‘‘Stati Uniti d’Europa’’: un obiettivo o un’utopia? </a:t>
            </a:r>
          </a:p>
          <a:p>
            <a:pPr lvl="1"/>
            <a:endParaRPr lang="it-IT" dirty="0"/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L’Unione europea: cosa è 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Qualcosa di meno di un vero e proprio Stato</a:t>
            </a:r>
            <a:endParaRPr lang="it-IT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itorno 8">
            <a:hlinkClick r:id="rId5" action="ppaction://hlinksldjump" highlightClick="1"/>
          </p:cNvPr>
          <p:cNvSpPr/>
          <p:nvPr/>
        </p:nvSpPr>
        <p:spPr>
          <a:xfrm>
            <a:off x="8686800" y="6381328"/>
            <a:ext cx="349696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151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2481843"/>
          </a:xfrm>
        </p:spPr>
        <p:txBody>
          <a:bodyPr/>
          <a:lstStyle/>
          <a:p>
            <a:r>
              <a:rPr lang="it-IT" b="1" dirty="0" smtClean="0"/>
              <a:t>Comporta significative limitazioni di sovranità per gli Stati membri (cresciute nel tempo) </a:t>
            </a:r>
          </a:p>
          <a:p>
            <a:r>
              <a:rPr lang="it-IT" b="1" dirty="0" smtClean="0"/>
              <a:t>Il diritto dell’Unione prevale sul diritto nazionale </a:t>
            </a:r>
          </a:p>
          <a:p>
            <a:r>
              <a:rPr lang="it-IT" b="1" dirty="0" smtClean="0"/>
              <a:t>Presenza della Corte di giustizia dell’Unione europea (che può sanzionare gli Stati membri)  </a:t>
            </a:r>
          </a:p>
          <a:p>
            <a:endParaRPr lang="it-IT" b="1" dirty="0" smtClean="0"/>
          </a:p>
          <a:p>
            <a:pPr lvl="1"/>
            <a:endParaRPr lang="it-IT" dirty="0"/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L’Unione europea: cosa è 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Qualcosa di più di una semplice organizzazione internazionale</a:t>
            </a:r>
            <a:endParaRPr lang="it-IT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itorno 8">
            <a:hlinkClick r:id="rId5" action="ppaction://hlinksldjump" highlightClick="1"/>
          </p:cNvPr>
          <p:cNvSpPr/>
          <p:nvPr/>
        </p:nvSpPr>
        <p:spPr>
          <a:xfrm>
            <a:off x="8686800" y="6381328"/>
            <a:ext cx="349696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15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2481843"/>
          </a:xfrm>
        </p:spPr>
        <p:txBody>
          <a:bodyPr/>
          <a:lstStyle/>
          <a:p>
            <a:endParaRPr lang="it-IT" b="1" dirty="0" smtClean="0"/>
          </a:p>
          <a:p>
            <a:pPr lvl="1"/>
            <a:endParaRPr lang="it-IT" dirty="0"/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L’Unione europea: cosa è 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Non comprende solo gli Stati dell’Eurozona</a:t>
            </a:r>
            <a:endParaRPr lang="it-IT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itorno 8">
            <a:hlinkClick r:id="rId4" action="ppaction://hlinksldjump" highlightClick="1"/>
          </p:cNvPr>
          <p:cNvSpPr/>
          <p:nvPr/>
        </p:nvSpPr>
        <p:spPr>
          <a:xfrm>
            <a:off x="8686800" y="6381328"/>
            <a:ext cx="349696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91497"/>
            <a:ext cx="5013210" cy="4968091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39552" y="2090083"/>
            <a:ext cx="2232248" cy="330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41884" y="2420888"/>
            <a:ext cx="186987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724128" y="2090083"/>
            <a:ext cx="31170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b="1" dirty="0" smtClean="0"/>
              <a:t>Su 28 Stati membri della UE: </a:t>
            </a:r>
          </a:p>
          <a:p>
            <a:pPr marL="457200" indent="-288000" algn="just">
              <a:buFont typeface="Arial" panose="020B0604020202020204" pitchFamily="34" charset="0"/>
              <a:buChar char="•"/>
            </a:pPr>
            <a:r>
              <a:rPr lang="it-IT" sz="2600" b="1" dirty="0" smtClean="0"/>
              <a:t>19  con l’euro</a:t>
            </a:r>
          </a:p>
          <a:p>
            <a:pPr marL="457200" indent="-288000">
              <a:buFont typeface="Arial" panose="020B0604020202020204" pitchFamily="34" charset="0"/>
              <a:buChar char="•"/>
            </a:pPr>
            <a:r>
              <a:rPr lang="it-IT" sz="2600" b="1" dirty="0" smtClean="0"/>
              <a:t>9 	con la propria moneta </a:t>
            </a:r>
            <a:endParaRPr lang="it-IT" sz="2600" b="1" dirty="0"/>
          </a:p>
        </p:txBody>
      </p:sp>
    </p:spTree>
    <p:extLst>
      <p:ext uri="{BB962C8B-B14F-4D97-AF65-F5344CB8AC3E}">
        <p14:creationId xmlns:p14="http://schemas.microsoft.com/office/powerpoint/2010/main" val="37888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77838" y="2096988"/>
            <a:ext cx="8229600" cy="2481843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dirty="0" smtClean="0"/>
              <a:t>Il Consiglio d’Europa è </a:t>
            </a:r>
          </a:p>
          <a:p>
            <a:pPr indent="-396000" algn="just"/>
            <a:r>
              <a:rPr lang="it-IT" b="1" dirty="0" smtClean="0"/>
              <a:t>un’organizzazione internazionale distinta dalla UE, creata nel 1949 e comprendente 47 Stati (tra cui tutti i membri della UE) </a:t>
            </a:r>
          </a:p>
          <a:p>
            <a:pPr indent="-396000" algn="just"/>
            <a:r>
              <a:rPr lang="it-IT" b="1" dirty="0"/>
              <a:t>m</a:t>
            </a:r>
            <a:r>
              <a:rPr lang="it-IT" b="1" dirty="0" smtClean="0"/>
              <a:t>irante alla tutela dei diritti dell’uomo e della democrazia e allo sviluppo dell’identità europea</a:t>
            </a:r>
          </a:p>
          <a:p>
            <a:pPr indent="-396000" algn="just"/>
            <a:r>
              <a:rPr lang="it-IT" b="1" dirty="0" smtClean="0"/>
              <a:t>non comporta le stesse limitazioni di sovranità della UE ma ha anch’esso una particolarità: Corte europea dei diritti dell’uomo (‘‘Corte di Strasburgo’’)</a:t>
            </a:r>
          </a:p>
          <a:p>
            <a:pPr indent="-396000"/>
            <a:endParaRPr lang="it-IT" b="1" dirty="0" smtClean="0"/>
          </a:p>
          <a:p>
            <a:endParaRPr lang="it-IT" b="1" dirty="0" smtClean="0"/>
          </a:p>
          <a:p>
            <a:pPr lvl="1"/>
            <a:endParaRPr lang="it-IT" dirty="0"/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L’Unione europea: cosa è 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Non va confusa con il Consiglio d’Europa</a:t>
            </a:r>
            <a:endParaRPr lang="it-IT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itorno 8">
            <a:hlinkClick r:id="rId5" action="ppaction://hlinksldjump" highlightClick="1"/>
          </p:cNvPr>
          <p:cNvSpPr/>
          <p:nvPr/>
        </p:nvSpPr>
        <p:spPr>
          <a:xfrm>
            <a:off x="8686800" y="6381328"/>
            <a:ext cx="349696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75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spcFirstLastPara="1">
            <a:prstTxWarp prst="textArchUp">
              <a:avLst>
                <a:gd name="adj" fmla="val 10294474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t-IT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77838" y="1865462"/>
            <a:ext cx="8229600" cy="555476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/>
              <a:t>Gli Stati membri del Consiglio d’Europa</a:t>
            </a:r>
          </a:p>
          <a:p>
            <a:endParaRPr lang="it-IT" b="1" dirty="0" smtClean="0"/>
          </a:p>
        </p:txBody>
      </p:sp>
      <p:sp>
        <p:nvSpPr>
          <p:cNvPr id="3" name="Figura a mano libera 2"/>
          <p:cNvSpPr/>
          <p:nvPr/>
        </p:nvSpPr>
        <p:spPr>
          <a:xfrm>
            <a:off x="14288" y="-14288"/>
            <a:ext cx="9156700" cy="1106488"/>
          </a:xfrm>
          <a:custGeom>
            <a:avLst/>
            <a:gdLst>
              <a:gd name="connsiteX0" fmla="*/ 0 w 9157648"/>
              <a:gd name="connsiteY0" fmla="*/ 1105469 h 1105469"/>
              <a:gd name="connsiteX1" fmla="*/ 1378424 w 9157648"/>
              <a:gd name="connsiteY1" fmla="*/ 805218 h 1105469"/>
              <a:gd name="connsiteX2" fmla="*/ 3794077 w 9157648"/>
              <a:gd name="connsiteY2" fmla="*/ 655093 h 1105469"/>
              <a:gd name="connsiteX3" fmla="*/ 6196083 w 9157648"/>
              <a:gd name="connsiteY3" fmla="*/ 750627 h 1105469"/>
              <a:gd name="connsiteX4" fmla="*/ 8243248 w 9157648"/>
              <a:gd name="connsiteY4" fmla="*/ 668741 h 1105469"/>
              <a:gd name="connsiteX5" fmla="*/ 9157648 w 9157648"/>
              <a:gd name="connsiteY5" fmla="*/ 382138 h 1105469"/>
              <a:gd name="connsiteX6" fmla="*/ 9130352 w 9157648"/>
              <a:gd name="connsiteY6" fmla="*/ 0 h 1105469"/>
              <a:gd name="connsiteX7" fmla="*/ 13648 w 9157648"/>
              <a:gd name="connsiteY7" fmla="*/ 0 h 1105469"/>
              <a:gd name="connsiteX8" fmla="*/ 0 w 9157648"/>
              <a:gd name="connsiteY8" fmla="*/ 1105469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7648" h="1105469">
                <a:moveTo>
                  <a:pt x="0" y="1105469"/>
                </a:moveTo>
                <a:lnTo>
                  <a:pt x="1378424" y="805218"/>
                </a:lnTo>
                <a:lnTo>
                  <a:pt x="3794077" y="655093"/>
                </a:lnTo>
                <a:lnTo>
                  <a:pt x="6196083" y="750627"/>
                </a:lnTo>
                <a:lnTo>
                  <a:pt x="8243248" y="668741"/>
                </a:lnTo>
                <a:lnTo>
                  <a:pt x="9157648" y="382138"/>
                </a:lnTo>
                <a:lnTo>
                  <a:pt x="9130352" y="0"/>
                </a:lnTo>
                <a:lnTo>
                  <a:pt x="13648" y="0"/>
                </a:lnTo>
                <a:lnTo>
                  <a:pt x="0" y="1105469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905024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L’Unione europea: cosa è </a:t>
            </a:r>
          </a:p>
          <a:p>
            <a:pPr algn="ctr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Non va confusa con il Consiglio d’Europa</a:t>
            </a:r>
            <a:endParaRPr lang="it-IT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Indietro o precedente 6">
            <a:hlinkClick r:id="" action="ppaction://hlinkshowjump?jump=previousslide" highlightClick="1"/>
          </p:cNvPr>
          <p:cNvSpPr/>
          <p:nvPr/>
        </p:nvSpPr>
        <p:spPr>
          <a:xfrm>
            <a:off x="7812360" y="6381328"/>
            <a:ext cx="360040" cy="288032"/>
          </a:xfrm>
          <a:prstGeom prst="actionButtonBackPreviou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vanti o successivo 7">
            <a:hlinkClick r:id="" action="ppaction://hlinkshowjump?jump=nextslide" highlightClick="1"/>
          </p:cNvPr>
          <p:cNvSpPr/>
          <p:nvPr/>
        </p:nvSpPr>
        <p:spPr>
          <a:xfrm>
            <a:off x="8244408" y="6381328"/>
            <a:ext cx="360040" cy="288032"/>
          </a:xfrm>
          <a:prstGeom prst="actionButtonForwardNex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itorno 8">
            <a:hlinkClick r:id="rId4" action="ppaction://hlinksldjump" highlightClick="1"/>
          </p:cNvPr>
          <p:cNvSpPr/>
          <p:nvPr/>
        </p:nvSpPr>
        <p:spPr>
          <a:xfrm>
            <a:off x="8686800" y="6381328"/>
            <a:ext cx="349696" cy="288032"/>
          </a:xfrm>
          <a:prstGeom prst="actionButtonRetur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652" y="2420938"/>
            <a:ext cx="5248696" cy="43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1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6214</TotalTime>
  <Words>2112</Words>
  <Application>Microsoft Office PowerPoint</Application>
  <PresentationFormat>Presentazione su schermo (4:3)</PresentationFormat>
  <Paragraphs>404</Paragraphs>
  <Slides>38</Slides>
  <Notes>38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38</vt:i4>
      </vt:variant>
    </vt:vector>
  </HeadingPairs>
  <TitlesOfParts>
    <vt:vector size="44" baseType="lpstr">
      <vt:lpstr>Arial</vt:lpstr>
      <vt:lpstr>Calibri</vt:lpstr>
      <vt:lpstr>Constantia</vt:lpstr>
      <vt:lpstr>Wingdings 2</vt:lpstr>
      <vt:lpstr>Flow</vt:lpstr>
      <vt:lpstr>Custom Design</vt:lpstr>
      <vt:lpstr>Presentazione standard di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SCHULZE WESSEL Lambert (COMM)</dc:creator>
  <cp:lastModifiedBy>luigi.ferruglio@fastwebnet.it</cp:lastModifiedBy>
  <cp:revision>476</cp:revision>
  <cp:lastPrinted>2016-01-28T11:06:58Z</cp:lastPrinted>
  <dcterms:created xsi:type="dcterms:W3CDTF">2015-12-16T10:32:23Z</dcterms:created>
  <dcterms:modified xsi:type="dcterms:W3CDTF">2019-04-01T16:57:45Z</dcterms:modified>
</cp:coreProperties>
</file>